
<file path=[Content_Types].xml><?xml version="1.0" encoding="utf-8"?>
<Types xmlns="http://schemas.openxmlformats.org/package/2006/content-types">
  <Default Extension="xml" ContentType="application/xml"/>
  <Default Extension="jpg" ContentType="image/jpeg"/>
  <Default Extension="mpg" ContentType="video/mpeg"/>
  <Default Extension="emf" ContentType="image/x-emf"/>
  <Default Extension="jpeg" ContentType="image/jpeg"/>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2"/>
  </p:notesMasterIdLst>
  <p:handoutMasterIdLst>
    <p:handoutMasterId r:id="rId63"/>
  </p:handoutMasterIdLst>
  <p:sldIdLst>
    <p:sldId id="325" r:id="rId3"/>
    <p:sldId id="256" r:id="rId4"/>
    <p:sldId id="260" r:id="rId5"/>
    <p:sldId id="257" r:id="rId6"/>
    <p:sldId id="258" r:id="rId7"/>
    <p:sldId id="262" r:id="rId8"/>
    <p:sldId id="264" r:id="rId9"/>
    <p:sldId id="265" r:id="rId10"/>
    <p:sldId id="266" r:id="rId11"/>
    <p:sldId id="267" r:id="rId12"/>
    <p:sldId id="326" r:id="rId13"/>
    <p:sldId id="268" r:id="rId14"/>
    <p:sldId id="269" r:id="rId15"/>
    <p:sldId id="272" r:id="rId16"/>
    <p:sldId id="273" r:id="rId17"/>
    <p:sldId id="329" r:id="rId18"/>
    <p:sldId id="275" r:id="rId19"/>
    <p:sldId id="276" r:id="rId20"/>
    <p:sldId id="277" r:id="rId21"/>
    <p:sldId id="278" r:id="rId22"/>
    <p:sldId id="279" r:id="rId23"/>
    <p:sldId id="280" r:id="rId24"/>
    <p:sldId id="281" r:id="rId25"/>
    <p:sldId id="282" r:id="rId26"/>
    <p:sldId id="283" r:id="rId27"/>
    <p:sldId id="327"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 id="299" r:id="rId43"/>
    <p:sldId id="300" r:id="rId44"/>
    <p:sldId id="301" r:id="rId45"/>
    <p:sldId id="302" r:id="rId46"/>
    <p:sldId id="303" r:id="rId47"/>
    <p:sldId id="304" r:id="rId48"/>
    <p:sldId id="305" r:id="rId49"/>
    <p:sldId id="323" r:id="rId50"/>
    <p:sldId id="307" r:id="rId51"/>
    <p:sldId id="308" r:id="rId52"/>
    <p:sldId id="309" r:id="rId53"/>
    <p:sldId id="310" r:id="rId54"/>
    <p:sldId id="311" r:id="rId55"/>
    <p:sldId id="312" r:id="rId56"/>
    <p:sldId id="328" r:id="rId57"/>
    <p:sldId id="313" r:id="rId58"/>
    <p:sldId id="314" r:id="rId59"/>
    <p:sldId id="315" r:id="rId60"/>
    <p:sldId id="324" r:id="rId61"/>
  </p:sldIdLst>
  <p:sldSz cx="9144000" cy="6858000" type="screen4x3"/>
  <p:notesSz cx="6896100" cy="9236075"/>
  <p:custDataLst>
    <p:tags r:id="rId64"/>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81"/>
    <p:restoredTop sz="93218"/>
  </p:normalViewPr>
  <p:slideViewPr>
    <p:cSldViewPr snapToGrid="0">
      <p:cViewPr varScale="1">
        <p:scale>
          <a:sx n="76" d="100"/>
          <a:sy n="76" d="100"/>
        </p:scale>
        <p:origin x="200" y="74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handoutMaster" Target="handoutMasters/handoutMaster1.xml"/><Relationship Id="rId64" Type="http://schemas.openxmlformats.org/officeDocument/2006/relationships/tags" Target="tags/tag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notesMaster" Target="notesMasters/notes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fld id="{797BF291-72CD-4C4A-B09D-1FEAFAA55C98}" type="slidenum">
              <a:rPr lang="en-GB" sz="1200">
                <a:solidFill>
                  <a:srgbClr val="000000"/>
                </a:solidFill>
              </a:rPr>
              <a:pPr eaLnBrk="1" hangingPunct="1">
                <a:buClr>
                  <a:srgbClr val="000000"/>
                </a:buClr>
              </a:pPr>
              <a:t>3</a:t>
            </a:fld>
            <a:endParaRPr lang="en-GB" sz="1200">
              <a:solidFill>
                <a:srgbClr val="000000"/>
              </a:solidFill>
            </a:endParaRPr>
          </a:p>
        </p:txBody>
      </p:sp>
    </p:spTree>
    <p:extLst>
      <p:ext uri="{BB962C8B-B14F-4D97-AF65-F5344CB8AC3E}">
        <p14:creationId xmlns:p14="http://schemas.microsoft.com/office/powerpoint/2010/main" val="1328144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5</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A6B4DECB-6D1F-CB46-84C9-84115D048AAC}" type="slidenum">
              <a:rPr lang="en-GB" sz="1200"/>
              <a:pPr eaLnBrk="1" hangingPunct="1"/>
              <a:t>7</a:t>
            </a:fld>
            <a:endParaRPr lang="en-GB" sz="1200"/>
          </a:p>
        </p:txBody>
      </p:sp>
    </p:spTree>
    <p:extLst>
      <p:ext uri="{BB962C8B-B14F-4D97-AF65-F5344CB8AC3E}">
        <p14:creationId xmlns:p14="http://schemas.microsoft.com/office/powerpoint/2010/main" val="195064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A6B4DECB-6D1F-CB46-84C9-84115D048AAC}" type="slidenum">
              <a:rPr lang="en-GB" sz="1200"/>
              <a:pPr eaLnBrk="1" hangingPunct="1"/>
              <a:t>8</a:t>
            </a:fld>
            <a:endParaRPr lang="en-GB" sz="1200"/>
          </a:p>
        </p:txBody>
      </p:sp>
    </p:spTree>
    <p:extLst>
      <p:ext uri="{BB962C8B-B14F-4D97-AF65-F5344CB8AC3E}">
        <p14:creationId xmlns:p14="http://schemas.microsoft.com/office/powerpoint/2010/main" val="4989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949B067-D9E1-1B4D-81DF-602CF3B46527}" type="slidenum">
              <a:rPr lang="en-GB" sz="1200"/>
              <a:pPr eaLnBrk="1" hangingPunct="1"/>
              <a:t>9</a:t>
            </a:fld>
            <a:endParaRPr lang="en-GB" sz="1200"/>
          </a:p>
        </p:txBody>
      </p:sp>
    </p:spTree>
    <p:extLst>
      <p:ext uri="{BB962C8B-B14F-4D97-AF65-F5344CB8AC3E}">
        <p14:creationId xmlns:p14="http://schemas.microsoft.com/office/powerpoint/2010/main" val="1312719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08DA8B7-7247-AB4F-A32A-C0EEA235A07C}" type="slidenum">
              <a:rPr lang="en-GB" sz="1200"/>
              <a:pPr eaLnBrk="1" hangingPunct="1"/>
              <a:t>10</a:t>
            </a:fld>
            <a:endParaRPr lang="en-GB" sz="1200"/>
          </a:p>
        </p:txBody>
      </p:sp>
    </p:spTree>
    <p:extLst>
      <p:ext uri="{BB962C8B-B14F-4D97-AF65-F5344CB8AC3E}">
        <p14:creationId xmlns:p14="http://schemas.microsoft.com/office/powerpoint/2010/main" val="170993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43000" y="685800"/>
            <a:ext cx="4572000" cy="3429000"/>
          </a:xfrm>
          <a:ln/>
        </p:spPr>
      </p:sp>
      <p:sp>
        <p:nvSpPr>
          <p:cNvPr id="44034"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1" tIns="45327" rIns="90651" bIns="45327"/>
          <a:lstStyle/>
          <a:p>
            <a:endParaRPr lang="en-GB" dirty="0">
              <a:latin typeface="Times New Roman" charset="0"/>
            </a:endParaRPr>
          </a:p>
        </p:txBody>
      </p:sp>
    </p:spTree>
    <p:extLst>
      <p:ext uri="{BB962C8B-B14F-4D97-AF65-F5344CB8AC3E}">
        <p14:creationId xmlns:p14="http://schemas.microsoft.com/office/powerpoint/2010/main" val="20077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99DD8F7-F8FB-AB4F-982A-FB08DDEF8D93}" type="slidenum">
              <a:rPr lang="en-GB" sz="1200"/>
              <a:pPr eaLnBrk="1" hangingPunct="1"/>
              <a:t>15</a:t>
            </a:fld>
            <a:endParaRPr lang="en-GB" sz="1200"/>
          </a:p>
        </p:txBody>
      </p:sp>
      <p:sp>
        <p:nvSpPr>
          <p:cNvPr id="44034"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403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23</a:t>
            </a:r>
          </a:p>
        </p:txBody>
      </p:sp>
      <p:sp>
        <p:nvSpPr>
          <p:cNvPr id="44036"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4037"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4038"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44039"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314238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xfrm>
            <a:off x="1143000" y="685800"/>
            <a:ext cx="4572000" cy="3429000"/>
          </a:xfrm>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187E921-E477-A349-A66D-3A81736BE36B}" type="slidenum">
              <a:rPr lang="en-GB" sz="1200"/>
              <a:pPr eaLnBrk="1" hangingPunct="1"/>
              <a:t>17</a:t>
            </a:fld>
            <a:endParaRPr lang="en-GB" sz="1200"/>
          </a:p>
        </p:txBody>
      </p:sp>
    </p:spTree>
    <p:extLst>
      <p:ext uri="{BB962C8B-B14F-4D97-AF65-F5344CB8AC3E}">
        <p14:creationId xmlns:p14="http://schemas.microsoft.com/office/powerpoint/2010/main" val="188690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0BF49E4A-3425-5E40-99F7-10FC93A960B5}" type="slidenum">
              <a:rPr lang="en-GB" sz="1200"/>
              <a:pPr eaLnBrk="1" hangingPunct="1"/>
              <a:t>19</a:t>
            </a:fld>
            <a:endParaRPr lang="en-GB" sz="1200"/>
          </a:p>
        </p:txBody>
      </p:sp>
      <p:sp>
        <p:nvSpPr>
          <p:cNvPr id="53250"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3251"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7</a:t>
            </a:r>
          </a:p>
        </p:txBody>
      </p:sp>
      <p:sp>
        <p:nvSpPr>
          <p:cNvPr id="53252"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3253"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3254"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53255"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580568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pPr>
            <a:fld id="{E8C9504B-5110-7E45-B8E6-058BE4B17840}" type="slidenum">
              <a:rPr lang="en-GB" sz="1200">
                <a:solidFill>
                  <a:srgbClr val="000000"/>
                </a:solidFill>
              </a:rPr>
              <a:pPr eaLnBrk="1" hangingPunct="1">
                <a:spcBef>
                  <a:spcPct val="0"/>
                </a:spcBef>
              </a:pPr>
              <a:t>20</a:t>
            </a:fld>
            <a:endParaRPr lang="en-GB" sz="1200">
              <a:solidFill>
                <a:srgbClr val="000000"/>
              </a:solidFill>
            </a:endParaRPr>
          </a:p>
        </p:txBody>
      </p:sp>
      <p:sp>
        <p:nvSpPr>
          <p:cNvPr id="55298"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spcBef>
                <a:spcPct val="0"/>
              </a:spcBef>
            </a:pPr>
            <a:endParaRPr lang="en-US">
              <a:solidFill>
                <a:srgbClr val="000000"/>
              </a:solidFill>
            </a:endParaRPr>
          </a:p>
        </p:txBody>
      </p:sp>
      <p:sp>
        <p:nvSpPr>
          <p:cNvPr id="55299"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pPr>
            <a:r>
              <a:rPr lang="en-GB" sz="1100" i="1">
                <a:solidFill>
                  <a:srgbClr val="000000"/>
                </a:solidFill>
                <a:latin typeface="Times New Roman" charset="0"/>
              </a:rPr>
              <a:t>9</a:t>
            </a:r>
          </a:p>
        </p:txBody>
      </p:sp>
      <p:sp>
        <p:nvSpPr>
          <p:cNvPr id="55300"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spcBef>
                <a:spcPct val="0"/>
              </a:spcBef>
            </a:pPr>
            <a:endParaRPr lang="en-US">
              <a:solidFill>
                <a:srgbClr val="000000"/>
              </a:solidFill>
            </a:endParaRPr>
          </a:p>
        </p:txBody>
      </p:sp>
      <p:sp>
        <p:nvSpPr>
          <p:cNvPr id="55301"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spcBef>
                <a:spcPct val="0"/>
              </a:spcBef>
            </a:pPr>
            <a:endParaRPr lang="en-US">
              <a:solidFill>
                <a:srgbClr val="000000"/>
              </a:solidFill>
            </a:endParaRPr>
          </a:p>
        </p:txBody>
      </p:sp>
      <p:sp>
        <p:nvSpPr>
          <p:cNvPr id="55302"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55303"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2010674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D33C274-DBED-6146-899D-F510B2A5624A}" type="slidenum">
              <a:rPr lang="en-GB" sz="1200"/>
              <a:pPr eaLnBrk="1" hangingPunct="1"/>
              <a:t>21</a:t>
            </a:fld>
            <a:endParaRPr lang="en-GB" sz="1200"/>
          </a:p>
        </p:txBody>
      </p:sp>
      <p:sp>
        <p:nvSpPr>
          <p:cNvPr id="52226"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222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10</a:t>
            </a:r>
          </a:p>
        </p:txBody>
      </p:sp>
      <p:sp>
        <p:nvSpPr>
          <p:cNvPr id="52228"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2229"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2230"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52231"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409672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143000" y="685800"/>
            <a:ext cx="4572000" cy="3429000"/>
          </a:xfrm>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45C406BE-9D84-416B-B503-1FE958E67CF9}" type="slidenum">
              <a:rPr lang="en-GB" smtClean="0"/>
              <a:pPr/>
              <a:t>23</a:t>
            </a:fld>
            <a:endParaRPr lang="en-GB" smtClean="0"/>
          </a:p>
        </p:txBody>
      </p:sp>
    </p:spTree>
    <p:extLst>
      <p:ext uri="{BB962C8B-B14F-4D97-AF65-F5344CB8AC3E}">
        <p14:creationId xmlns:p14="http://schemas.microsoft.com/office/powerpoint/2010/main" val="1560939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43000" y="685800"/>
            <a:ext cx="4572000" cy="3429000"/>
          </a:xfrm>
          <a:ln/>
        </p:spPr>
      </p:sp>
      <p:sp>
        <p:nvSpPr>
          <p:cNvPr id="6144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14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0FF05833-0FFA-8A41-830C-FC097DA53C92}" type="slidenum">
              <a:rPr lang="en-GB" sz="1200"/>
              <a:pPr eaLnBrk="1" hangingPunct="1"/>
              <a:t>27</a:t>
            </a:fld>
            <a:endParaRPr lang="en-GB" sz="1200"/>
          </a:p>
        </p:txBody>
      </p:sp>
    </p:spTree>
    <p:extLst>
      <p:ext uri="{BB962C8B-B14F-4D97-AF65-F5344CB8AC3E}">
        <p14:creationId xmlns:p14="http://schemas.microsoft.com/office/powerpoint/2010/main" val="47303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43000" y="685800"/>
            <a:ext cx="4572000" cy="3429000"/>
          </a:xfrm>
          <a:ln/>
        </p:spPr>
      </p:sp>
      <p:sp>
        <p:nvSpPr>
          <p:cNvPr id="634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634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F7CB5E6-FBD1-5047-AACE-511C5D1FD1F9}" type="slidenum">
              <a:rPr lang="en-GB" sz="1200"/>
              <a:pPr eaLnBrk="1" hangingPunct="1"/>
              <a:t>28</a:t>
            </a:fld>
            <a:endParaRPr lang="en-GB" sz="1200"/>
          </a:p>
        </p:txBody>
      </p:sp>
    </p:spTree>
    <p:extLst>
      <p:ext uri="{BB962C8B-B14F-4D97-AF65-F5344CB8AC3E}">
        <p14:creationId xmlns:p14="http://schemas.microsoft.com/office/powerpoint/2010/main" val="553020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43000" y="685800"/>
            <a:ext cx="4572000" cy="3429000"/>
          </a:xfrm>
          <a:ln/>
        </p:spPr>
      </p:sp>
      <p:sp>
        <p:nvSpPr>
          <p:cNvPr id="655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55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132D029-3D39-EF46-A554-280DED31B3B9}" type="slidenum">
              <a:rPr lang="en-GB" sz="1200"/>
              <a:pPr eaLnBrk="1" hangingPunct="1"/>
              <a:t>29</a:t>
            </a:fld>
            <a:endParaRPr lang="en-GB" sz="1200"/>
          </a:p>
        </p:txBody>
      </p:sp>
    </p:spTree>
    <p:extLst>
      <p:ext uri="{BB962C8B-B14F-4D97-AF65-F5344CB8AC3E}">
        <p14:creationId xmlns:p14="http://schemas.microsoft.com/office/powerpoint/2010/main" val="187267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xfrm>
            <a:off x="1143000" y="685800"/>
            <a:ext cx="4572000" cy="3429000"/>
          </a:xfrm>
          <a:ln/>
        </p:spPr>
      </p:sp>
      <p:sp>
        <p:nvSpPr>
          <p:cNvPr id="675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3DD8BF9-910E-8140-9ED0-40DA77332261}" type="slidenum">
              <a:rPr lang="en-GB" sz="1200"/>
              <a:pPr eaLnBrk="1" hangingPunct="1"/>
              <a:t>30</a:t>
            </a:fld>
            <a:endParaRPr lang="en-GB" sz="1200"/>
          </a:p>
        </p:txBody>
      </p:sp>
    </p:spTree>
    <p:extLst>
      <p:ext uri="{BB962C8B-B14F-4D97-AF65-F5344CB8AC3E}">
        <p14:creationId xmlns:p14="http://schemas.microsoft.com/office/powerpoint/2010/main" val="1442236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xfrm>
            <a:off x="1143000" y="685800"/>
            <a:ext cx="4572000" cy="3429000"/>
          </a:xfrm>
          <a:ln/>
        </p:spPr>
      </p:sp>
      <p:sp>
        <p:nvSpPr>
          <p:cNvPr id="696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1E6B4BA-448E-C642-8C88-489304757AD1}" type="slidenum">
              <a:rPr lang="en-GB" sz="1200"/>
              <a:pPr eaLnBrk="1" hangingPunct="1"/>
              <a:t>31</a:t>
            </a:fld>
            <a:endParaRPr lang="en-GB" sz="1200"/>
          </a:p>
        </p:txBody>
      </p:sp>
    </p:spTree>
    <p:extLst>
      <p:ext uri="{BB962C8B-B14F-4D97-AF65-F5344CB8AC3E}">
        <p14:creationId xmlns:p14="http://schemas.microsoft.com/office/powerpoint/2010/main" val="1345459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xfrm>
            <a:off x="1143000" y="685800"/>
            <a:ext cx="4572000" cy="3429000"/>
          </a:xfrm>
          <a:ln/>
        </p:spPr>
      </p:sp>
      <p:sp>
        <p:nvSpPr>
          <p:cNvPr id="716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8BF7C25-3037-5D48-B095-47B2D9FE9565}" type="slidenum">
              <a:rPr lang="en-GB" sz="1200"/>
              <a:pPr eaLnBrk="1" hangingPunct="1"/>
              <a:t>32</a:t>
            </a:fld>
            <a:endParaRPr lang="en-GB" sz="1200"/>
          </a:p>
        </p:txBody>
      </p:sp>
    </p:spTree>
    <p:extLst>
      <p:ext uri="{BB962C8B-B14F-4D97-AF65-F5344CB8AC3E}">
        <p14:creationId xmlns:p14="http://schemas.microsoft.com/office/powerpoint/2010/main" val="427267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a:xfrm>
            <a:off x="1143000" y="685800"/>
            <a:ext cx="4572000" cy="3429000"/>
          </a:xfrm>
          <a:ln/>
        </p:spPr>
      </p:sp>
      <p:sp>
        <p:nvSpPr>
          <p:cNvPr id="737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737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9F672CC-9707-824D-80E8-FBE4EAB7A38F}" type="slidenum">
              <a:rPr lang="en-GB" sz="1200"/>
              <a:pPr eaLnBrk="1" hangingPunct="1"/>
              <a:t>34</a:t>
            </a:fld>
            <a:endParaRPr lang="en-GB" sz="1200"/>
          </a:p>
        </p:txBody>
      </p:sp>
    </p:spTree>
    <p:extLst>
      <p:ext uri="{BB962C8B-B14F-4D97-AF65-F5344CB8AC3E}">
        <p14:creationId xmlns:p14="http://schemas.microsoft.com/office/powerpoint/2010/main" val="411316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xfrm>
            <a:off x="1143000" y="685800"/>
            <a:ext cx="4572000" cy="3429000"/>
          </a:xfrm>
          <a:ln/>
        </p:spPr>
      </p:sp>
      <p:sp>
        <p:nvSpPr>
          <p:cNvPr id="757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757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89231408-7D48-BF48-888C-0013545E2590}" type="slidenum">
              <a:rPr lang="en-GB" sz="1200"/>
              <a:pPr eaLnBrk="1" hangingPunct="1"/>
              <a:t>35</a:t>
            </a:fld>
            <a:endParaRPr lang="en-GB" sz="1200"/>
          </a:p>
        </p:txBody>
      </p:sp>
    </p:spTree>
    <p:extLst>
      <p:ext uri="{BB962C8B-B14F-4D97-AF65-F5344CB8AC3E}">
        <p14:creationId xmlns:p14="http://schemas.microsoft.com/office/powerpoint/2010/main" val="1142856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C48DAEF-E74A-414D-9602-310585A46891}" type="slidenum">
              <a:rPr lang="en-GB" smtClean="0"/>
              <a:pPr/>
              <a:t>37</a:t>
            </a:fld>
            <a:endParaRPr lang="en-GB" smtClean="0"/>
          </a:p>
        </p:txBody>
      </p:sp>
      <p:sp>
        <p:nvSpPr>
          <p:cNvPr id="78851" name="Rectangle 2"/>
          <p:cNvSpPr>
            <a:spLocks noChangeArrowheads="1"/>
          </p:cNvSpPr>
          <p:nvPr/>
        </p:nvSpPr>
        <p:spPr bwMode="auto">
          <a:xfrm>
            <a:off x="3886200" y="0"/>
            <a:ext cx="2971800" cy="457200"/>
          </a:xfrm>
          <a:prstGeom prst="rect">
            <a:avLst/>
          </a:prstGeom>
          <a:noFill/>
          <a:ln w="12700">
            <a:noFill/>
            <a:miter lim="800000"/>
            <a:headEnd/>
            <a:tailEnd/>
          </a:ln>
        </p:spPr>
        <p:txBody>
          <a:bodyPr wrap="none" anchor="ctr"/>
          <a:lstStyle/>
          <a:p>
            <a:endParaRPr lang="en-US"/>
          </a:p>
        </p:txBody>
      </p:sp>
      <p:sp>
        <p:nvSpPr>
          <p:cNvPr id="78852" name="Rectangle 3"/>
          <p:cNvSpPr>
            <a:spLocks noChangeArrowheads="1"/>
          </p:cNvSpPr>
          <p:nvPr/>
        </p:nvSpPr>
        <p:spPr bwMode="auto">
          <a:xfrm>
            <a:off x="3886200" y="8686800"/>
            <a:ext cx="2971800" cy="457200"/>
          </a:xfrm>
          <a:prstGeom prst="rect">
            <a:avLst/>
          </a:prstGeom>
          <a:noFill/>
          <a:ln w="12700">
            <a:noFill/>
            <a:miter lim="800000"/>
            <a:headEnd/>
            <a:tailEnd/>
          </a:ln>
        </p:spPr>
        <p:txBody>
          <a:bodyPr lIns="19663" tIns="0" rIns="19663" bIns="0" anchor="b"/>
          <a:lstStyle/>
          <a:p>
            <a:pPr algn="r" defTabSz="942975" eaLnBrk="0" hangingPunct="0">
              <a:spcBef>
                <a:spcPct val="0"/>
              </a:spcBef>
              <a:buClrTx/>
              <a:buFontTx/>
              <a:buNone/>
            </a:pPr>
            <a:r>
              <a:rPr lang="en-GB" sz="1100" i="1">
                <a:latin typeface="Times New Roman" pitchFamily="18" charset="0"/>
              </a:rPr>
              <a:t>12</a:t>
            </a:r>
          </a:p>
        </p:txBody>
      </p:sp>
      <p:sp>
        <p:nvSpPr>
          <p:cNvPr id="78853" name="Rectangle 4"/>
          <p:cNvSpPr>
            <a:spLocks noChangeArrowheads="1"/>
          </p:cNvSpPr>
          <p:nvPr/>
        </p:nvSpPr>
        <p:spPr bwMode="auto">
          <a:xfrm>
            <a:off x="0" y="8686800"/>
            <a:ext cx="2971800" cy="457200"/>
          </a:xfrm>
          <a:prstGeom prst="rect">
            <a:avLst/>
          </a:prstGeom>
          <a:noFill/>
          <a:ln w="12700">
            <a:noFill/>
            <a:miter lim="800000"/>
            <a:headEnd/>
            <a:tailEnd/>
          </a:ln>
        </p:spPr>
        <p:txBody>
          <a:bodyPr wrap="none" anchor="ctr"/>
          <a:lstStyle/>
          <a:p>
            <a:endParaRPr lang="en-US"/>
          </a:p>
        </p:txBody>
      </p:sp>
      <p:sp>
        <p:nvSpPr>
          <p:cNvPr id="78854" name="Rectangle 5"/>
          <p:cNvSpPr>
            <a:spLocks noChangeArrowheads="1"/>
          </p:cNvSpPr>
          <p:nvPr/>
        </p:nvSpPr>
        <p:spPr bwMode="auto">
          <a:xfrm>
            <a:off x="0" y="0"/>
            <a:ext cx="2971800" cy="457200"/>
          </a:xfrm>
          <a:prstGeom prst="rect">
            <a:avLst/>
          </a:prstGeom>
          <a:noFill/>
          <a:ln w="12700">
            <a:noFill/>
            <a:miter lim="800000"/>
            <a:headEnd/>
            <a:tailEnd/>
          </a:ln>
        </p:spPr>
        <p:txBody>
          <a:bodyPr wrap="none" anchor="ctr"/>
          <a:lstStyle/>
          <a:p>
            <a:endParaRPr lang="en-US"/>
          </a:p>
        </p:txBody>
      </p:sp>
      <p:sp>
        <p:nvSpPr>
          <p:cNvPr id="78855" name="Rectangle 6"/>
          <p:cNvSpPr>
            <a:spLocks noGrp="1" noChangeArrowheads="1"/>
          </p:cNvSpPr>
          <p:nvPr>
            <p:ph type="body" idx="1"/>
          </p:nvPr>
        </p:nvSpPr>
        <p:spPr>
          <a:xfrm>
            <a:off x="914400" y="4346575"/>
            <a:ext cx="5029200" cy="3848100"/>
          </a:xfrm>
          <a:noFill/>
          <a:ln/>
        </p:spPr>
        <p:txBody>
          <a:bodyPr lIns="93401" tIns="45880" rIns="93401" bIns="45880"/>
          <a:lstStyle/>
          <a:p>
            <a:pPr eaLnBrk="1" hangingPunct="1"/>
            <a:endParaRPr lang="en-US" smtClean="0"/>
          </a:p>
        </p:txBody>
      </p:sp>
      <p:sp>
        <p:nvSpPr>
          <p:cNvPr id="78856"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284481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43000" y="685800"/>
            <a:ext cx="4572000" cy="3429000"/>
          </a:xfrm>
          <a:ln/>
        </p:spPr>
      </p:sp>
      <p:sp>
        <p:nvSpPr>
          <p:cNvPr id="819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819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B7CC1F4-60D3-1645-878B-76A90CC72AF2}" type="slidenum">
              <a:rPr lang="en-GB" sz="1200"/>
              <a:pPr eaLnBrk="1" hangingPunct="1"/>
              <a:t>38</a:t>
            </a:fld>
            <a:endParaRPr lang="en-GB" sz="1200"/>
          </a:p>
        </p:txBody>
      </p:sp>
    </p:spTree>
    <p:extLst>
      <p:ext uri="{BB962C8B-B14F-4D97-AF65-F5344CB8AC3E}">
        <p14:creationId xmlns:p14="http://schemas.microsoft.com/office/powerpoint/2010/main" val="520877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43000" y="685800"/>
            <a:ext cx="4572000" cy="3429000"/>
          </a:xfrm>
          <a:ln/>
        </p:spPr>
      </p:sp>
      <p:sp>
        <p:nvSpPr>
          <p:cNvPr id="839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839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7734CF0-B5CA-8540-8757-99078FE6F1CA}" type="slidenum">
              <a:rPr lang="en-GB" sz="1200"/>
              <a:pPr eaLnBrk="1" hangingPunct="1"/>
              <a:t>39</a:t>
            </a:fld>
            <a:endParaRPr lang="en-GB" sz="1200"/>
          </a:p>
        </p:txBody>
      </p:sp>
    </p:spTree>
    <p:extLst>
      <p:ext uri="{BB962C8B-B14F-4D97-AF65-F5344CB8AC3E}">
        <p14:creationId xmlns:p14="http://schemas.microsoft.com/office/powerpoint/2010/main" val="257321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a:xfrm>
            <a:off x="1143000" y="685800"/>
            <a:ext cx="4572000" cy="3429000"/>
          </a:xfrm>
          <a:ln/>
        </p:spPr>
      </p:sp>
      <p:sp>
        <p:nvSpPr>
          <p:cNvPr id="860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860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27B0359-231C-6447-87F0-E4E84BDB8729}" type="slidenum">
              <a:rPr lang="en-GB" sz="1200"/>
              <a:pPr eaLnBrk="1" hangingPunct="1"/>
              <a:t>40</a:t>
            </a:fld>
            <a:endParaRPr lang="en-GB" sz="1200"/>
          </a:p>
        </p:txBody>
      </p:sp>
    </p:spTree>
    <p:extLst>
      <p:ext uri="{BB962C8B-B14F-4D97-AF65-F5344CB8AC3E}">
        <p14:creationId xmlns:p14="http://schemas.microsoft.com/office/powerpoint/2010/main" val="1049649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56B30A1D-9F0F-0849-A9C3-716A0106DB30}" type="slidenum">
              <a:rPr lang="en-GB" sz="1200"/>
              <a:pPr eaLnBrk="1" hangingPunct="1"/>
              <a:t>41</a:t>
            </a:fld>
            <a:endParaRPr lang="en-GB" sz="1200"/>
          </a:p>
        </p:txBody>
      </p:sp>
      <p:sp>
        <p:nvSpPr>
          <p:cNvPr id="88066"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6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14</a:t>
            </a:r>
          </a:p>
        </p:txBody>
      </p:sp>
      <p:sp>
        <p:nvSpPr>
          <p:cNvPr id="88068"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69"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8070"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88071"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622220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a:xfrm>
            <a:off x="1143000" y="685800"/>
            <a:ext cx="4572000" cy="3429000"/>
          </a:xfrm>
          <a:ln/>
        </p:spPr>
      </p:sp>
      <p:sp>
        <p:nvSpPr>
          <p:cNvPr id="901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901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67ECBFB6-D91B-B94F-A7CE-98433A6953EE}" type="slidenum">
              <a:rPr lang="en-GB" sz="1200"/>
              <a:pPr eaLnBrk="1" hangingPunct="1"/>
              <a:t>42</a:t>
            </a:fld>
            <a:endParaRPr lang="en-GB" sz="1200"/>
          </a:p>
        </p:txBody>
      </p:sp>
    </p:spTree>
    <p:extLst>
      <p:ext uri="{BB962C8B-B14F-4D97-AF65-F5344CB8AC3E}">
        <p14:creationId xmlns:p14="http://schemas.microsoft.com/office/powerpoint/2010/main" val="1927188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xfrm>
            <a:off x="1143000" y="685800"/>
            <a:ext cx="4572000" cy="3429000"/>
          </a:xfrm>
          <a:ln/>
        </p:spPr>
      </p:sp>
      <p:sp>
        <p:nvSpPr>
          <p:cNvPr id="921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921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72F6BF6E-056B-C049-87AF-9680EF38496E}" type="slidenum">
              <a:rPr lang="en-GB" sz="1200"/>
              <a:pPr eaLnBrk="1" hangingPunct="1"/>
              <a:t>43</a:t>
            </a:fld>
            <a:endParaRPr lang="en-GB" sz="1200"/>
          </a:p>
        </p:txBody>
      </p:sp>
    </p:spTree>
    <p:extLst>
      <p:ext uri="{BB962C8B-B14F-4D97-AF65-F5344CB8AC3E}">
        <p14:creationId xmlns:p14="http://schemas.microsoft.com/office/powerpoint/2010/main" val="8140580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449A38C-DEFA-4C4C-BBFD-60ACAC0FCDF0}" type="slidenum">
              <a:rPr lang="en-GB" sz="1200"/>
              <a:pPr eaLnBrk="1" hangingPunct="1"/>
              <a:t>44</a:t>
            </a:fld>
            <a:endParaRPr lang="en-GB" sz="1200"/>
          </a:p>
        </p:txBody>
      </p:sp>
      <p:sp>
        <p:nvSpPr>
          <p:cNvPr id="94210"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4211"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16</a:t>
            </a:r>
          </a:p>
        </p:txBody>
      </p:sp>
      <p:sp>
        <p:nvSpPr>
          <p:cNvPr id="94212"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4213"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4214"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94215"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286257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xfrm>
            <a:off x="1143000" y="685800"/>
            <a:ext cx="4572000" cy="3429000"/>
          </a:xfrm>
          <a:ln/>
        </p:spPr>
      </p:sp>
      <p:sp>
        <p:nvSpPr>
          <p:cNvPr id="9625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Times New Roman" charset="0"/>
            </a:endParaRPr>
          </a:p>
        </p:txBody>
      </p:sp>
      <p:sp>
        <p:nvSpPr>
          <p:cNvPr id="962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C0F6120-BB82-8A46-B22B-B7009A84B743}" type="slidenum">
              <a:rPr lang="en-GB" sz="1200"/>
              <a:pPr eaLnBrk="1" hangingPunct="1"/>
              <a:t>45</a:t>
            </a:fld>
            <a:endParaRPr lang="en-GB" sz="1200"/>
          </a:p>
        </p:txBody>
      </p:sp>
    </p:spTree>
    <p:extLst>
      <p:ext uri="{BB962C8B-B14F-4D97-AF65-F5344CB8AC3E}">
        <p14:creationId xmlns:p14="http://schemas.microsoft.com/office/powerpoint/2010/main" val="1928428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89F6BB6-F8E4-2144-9894-D60F2BF1FE37}" type="slidenum">
              <a:rPr lang="en-GB" sz="1200"/>
              <a:pPr eaLnBrk="1" hangingPunct="1"/>
              <a:t>46</a:t>
            </a:fld>
            <a:endParaRPr lang="en-GB" sz="1200"/>
          </a:p>
        </p:txBody>
      </p:sp>
      <p:sp>
        <p:nvSpPr>
          <p:cNvPr id="98306"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830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18</a:t>
            </a:r>
          </a:p>
        </p:txBody>
      </p:sp>
      <p:sp>
        <p:nvSpPr>
          <p:cNvPr id="98308"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8309"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8310"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98311"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603870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xfrm>
            <a:off x="1143000" y="685800"/>
            <a:ext cx="4572000" cy="3429000"/>
          </a:xfrm>
          <a:ln/>
        </p:spPr>
      </p:sp>
      <p:sp>
        <p:nvSpPr>
          <p:cNvPr id="1003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03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363E81-DC74-EE47-8A00-E2C9C75CCC27}" type="slidenum">
              <a:rPr lang="en-GB" sz="1200"/>
              <a:pPr eaLnBrk="1" hangingPunct="1"/>
              <a:t>47</a:t>
            </a:fld>
            <a:endParaRPr lang="en-GB" sz="1200"/>
          </a:p>
        </p:txBody>
      </p:sp>
    </p:spTree>
    <p:extLst>
      <p:ext uri="{BB962C8B-B14F-4D97-AF65-F5344CB8AC3E}">
        <p14:creationId xmlns:p14="http://schemas.microsoft.com/office/powerpoint/2010/main" val="1112060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xfrm>
            <a:off x="1143000" y="685800"/>
            <a:ext cx="4572000" cy="3429000"/>
          </a:xfrm>
          <a:ln/>
        </p:spPr>
      </p:sp>
      <p:sp>
        <p:nvSpPr>
          <p:cNvPr id="1003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03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363E81-DC74-EE47-8A00-E2C9C75CCC27}" type="slidenum">
              <a:rPr lang="en-GB" sz="1200"/>
              <a:pPr eaLnBrk="1" hangingPunct="1"/>
              <a:t>48</a:t>
            </a:fld>
            <a:endParaRPr lang="en-GB" sz="1200"/>
          </a:p>
        </p:txBody>
      </p:sp>
    </p:spTree>
    <p:extLst>
      <p:ext uri="{BB962C8B-B14F-4D97-AF65-F5344CB8AC3E}">
        <p14:creationId xmlns:p14="http://schemas.microsoft.com/office/powerpoint/2010/main" val="1791880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10485C-23CB-444B-A6C4-C3025CF3E1CB}" type="slidenum">
              <a:rPr lang="en-GB" sz="1200"/>
              <a:pPr eaLnBrk="1" hangingPunct="1"/>
              <a:t>49</a:t>
            </a:fld>
            <a:endParaRPr lang="en-GB" sz="1200"/>
          </a:p>
        </p:txBody>
      </p:sp>
      <p:sp>
        <p:nvSpPr>
          <p:cNvPr id="102402"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2403"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20</a:t>
            </a:r>
          </a:p>
        </p:txBody>
      </p:sp>
      <p:sp>
        <p:nvSpPr>
          <p:cNvPr id="102404"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2405"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2406"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102407"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6634998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xfrm>
            <a:off x="1143000" y="685800"/>
            <a:ext cx="4572000" cy="3429000"/>
          </a:xfrm>
          <a:ln/>
        </p:spPr>
      </p:sp>
      <p:sp>
        <p:nvSpPr>
          <p:cNvPr id="1003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03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363E81-DC74-EE47-8A00-E2C9C75CCC27}" type="slidenum">
              <a:rPr lang="en-GB" sz="1200"/>
              <a:pPr eaLnBrk="1" hangingPunct="1"/>
              <a:t>50</a:t>
            </a:fld>
            <a:endParaRPr lang="en-GB" sz="1200"/>
          </a:p>
        </p:txBody>
      </p:sp>
    </p:spTree>
    <p:extLst>
      <p:ext uri="{BB962C8B-B14F-4D97-AF65-F5344CB8AC3E}">
        <p14:creationId xmlns:p14="http://schemas.microsoft.com/office/powerpoint/2010/main" val="1222392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43000" y="685800"/>
            <a:ext cx="4572000" cy="3429000"/>
          </a:xfrm>
          <a:ln/>
        </p:spPr>
      </p:sp>
      <p:sp>
        <p:nvSpPr>
          <p:cNvPr id="1064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1064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C7A618D-1DFB-784B-A840-CCFBEE4C09AE}" type="slidenum">
              <a:rPr lang="en-GB" sz="1200"/>
              <a:pPr eaLnBrk="1" hangingPunct="1"/>
              <a:t>51</a:t>
            </a:fld>
            <a:endParaRPr lang="en-GB" sz="1200"/>
          </a:p>
        </p:txBody>
      </p:sp>
    </p:spTree>
    <p:extLst>
      <p:ext uri="{BB962C8B-B14F-4D97-AF65-F5344CB8AC3E}">
        <p14:creationId xmlns:p14="http://schemas.microsoft.com/office/powerpoint/2010/main" val="1511278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a:xfrm>
            <a:off x="1143000" y="685800"/>
            <a:ext cx="4572000" cy="3429000"/>
          </a:xfrm>
          <a:ln/>
        </p:spPr>
      </p:sp>
      <p:sp>
        <p:nvSpPr>
          <p:cNvPr id="1085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85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2F9A886-D871-124D-A698-C4D2B0853B3F}" type="slidenum">
              <a:rPr lang="en-GB" sz="1200"/>
              <a:pPr eaLnBrk="1" hangingPunct="1"/>
              <a:t>52</a:t>
            </a:fld>
            <a:endParaRPr lang="en-GB" sz="1200"/>
          </a:p>
        </p:txBody>
      </p:sp>
    </p:spTree>
    <p:extLst>
      <p:ext uri="{BB962C8B-B14F-4D97-AF65-F5344CB8AC3E}">
        <p14:creationId xmlns:p14="http://schemas.microsoft.com/office/powerpoint/2010/main" val="829572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xfrm>
            <a:off x="1143000" y="685800"/>
            <a:ext cx="4572000" cy="3429000"/>
          </a:xfrm>
          <a:ln/>
        </p:spPr>
      </p:sp>
      <p:sp>
        <p:nvSpPr>
          <p:cNvPr id="1105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105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7ECB64E-03E7-D347-9F3C-2A646519DC80}" type="slidenum">
              <a:rPr lang="en-GB" sz="1200"/>
              <a:pPr eaLnBrk="1" hangingPunct="1"/>
              <a:t>53</a:t>
            </a:fld>
            <a:endParaRPr lang="en-GB" sz="1200"/>
          </a:p>
        </p:txBody>
      </p:sp>
    </p:spTree>
    <p:extLst>
      <p:ext uri="{BB962C8B-B14F-4D97-AF65-F5344CB8AC3E}">
        <p14:creationId xmlns:p14="http://schemas.microsoft.com/office/powerpoint/2010/main" val="1998054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5EF30696-42E6-0D4F-8AE7-AA62CC54BBDA}" type="slidenum">
              <a:rPr lang="en-GB" sz="1200"/>
              <a:pPr eaLnBrk="1" hangingPunct="1"/>
              <a:t>54</a:t>
            </a:fld>
            <a:endParaRPr lang="en-GB" sz="1200"/>
          </a:p>
        </p:txBody>
      </p:sp>
      <p:sp>
        <p:nvSpPr>
          <p:cNvPr id="112642" name="Rectangle 2"/>
          <p:cNvSpPr>
            <a:spLocks noGrp="1" noRot="1" noChangeAspect="1" noChangeArrowheads="1" noTextEdit="1"/>
          </p:cNvSpPr>
          <p:nvPr>
            <p:ph type="sldImg"/>
          </p:nvPr>
        </p:nvSpPr>
        <p:spPr>
          <a:xfrm>
            <a:off x="1144588" y="685800"/>
            <a:ext cx="4572000" cy="3429000"/>
          </a:xfrm>
          <a:ln/>
        </p:spPr>
      </p:sp>
      <p:sp>
        <p:nvSpPr>
          <p:cNvPr id="11264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latin typeface="Times New Roman" charset="0"/>
            </a:endParaRPr>
          </a:p>
        </p:txBody>
      </p:sp>
    </p:spTree>
    <p:extLst>
      <p:ext uri="{BB962C8B-B14F-4D97-AF65-F5344CB8AC3E}">
        <p14:creationId xmlns:p14="http://schemas.microsoft.com/office/powerpoint/2010/main" val="1796245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a:xfrm>
            <a:off x="1143000" y="685800"/>
            <a:ext cx="4572000" cy="3429000"/>
          </a:xfrm>
          <a:ln/>
        </p:spPr>
      </p:sp>
      <p:sp>
        <p:nvSpPr>
          <p:cNvPr id="1136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1136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AECC440A-A1F8-6347-A614-51C49621FCB3}" type="slidenum">
              <a:rPr lang="en-GB" sz="1200"/>
              <a:pPr eaLnBrk="1" hangingPunct="1"/>
              <a:t>56</a:t>
            </a:fld>
            <a:endParaRPr lang="en-GB" sz="1200"/>
          </a:p>
        </p:txBody>
      </p:sp>
    </p:spTree>
    <p:extLst>
      <p:ext uri="{BB962C8B-B14F-4D97-AF65-F5344CB8AC3E}">
        <p14:creationId xmlns:p14="http://schemas.microsoft.com/office/powerpoint/2010/main" val="3715958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43000" y="685800"/>
            <a:ext cx="4572000" cy="3429000"/>
          </a:xfrm>
          <a:ln/>
        </p:spPr>
      </p:sp>
      <p:sp>
        <p:nvSpPr>
          <p:cNvPr id="1187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1187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9D4E5629-4C65-104F-8923-857DB63610AC}" type="slidenum">
              <a:rPr lang="en-GB" sz="1200"/>
              <a:pPr eaLnBrk="1" hangingPunct="1"/>
              <a:t>57</a:t>
            </a:fld>
            <a:endParaRPr lang="en-GB" sz="1200" dirty="0"/>
          </a:p>
        </p:txBody>
      </p:sp>
    </p:spTree>
    <p:extLst>
      <p:ext uri="{BB962C8B-B14F-4D97-AF65-F5344CB8AC3E}">
        <p14:creationId xmlns:p14="http://schemas.microsoft.com/office/powerpoint/2010/main" val="9198148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645E793-4802-984F-95E1-41C2D0ADC3C6}" type="slidenum">
              <a:rPr lang="en-GB" sz="1200"/>
              <a:pPr eaLnBrk="1" hangingPunct="1"/>
              <a:t>58</a:t>
            </a:fld>
            <a:endParaRPr lang="en-GB" sz="1200"/>
          </a:p>
        </p:txBody>
      </p:sp>
      <p:sp>
        <p:nvSpPr>
          <p:cNvPr id="120834"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083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23</a:t>
            </a:r>
          </a:p>
        </p:txBody>
      </p:sp>
      <p:sp>
        <p:nvSpPr>
          <p:cNvPr id="120836"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0837"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0838"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120839"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905719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43000" y="685800"/>
            <a:ext cx="4572000" cy="3429000"/>
          </a:xfrm>
          <a:ln/>
        </p:spPr>
      </p:sp>
      <p:sp>
        <p:nvSpPr>
          <p:cNvPr id="1372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1372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6155EB1-47D6-FF41-9ECA-3E61DBDDCE30}" type="slidenum">
              <a:rPr lang="en-GB" sz="1200"/>
              <a:pPr eaLnBrk="1" hangingPunct="1"/>
              <a:t>59</a:t>
            </a:fld>
            <a:endParaRPr lang="en-GB" sz="1200"/>
          </a:p>
        </p:txBody>
      </p:sp>
    </p:spTree>
    <p:extLst>
      <p:ext uri="{BB962C8B-B14F-4D97-AF65-F5344CB8AC3E}">
        <p14:creationId xmlns:p14="http://schemas.microsoft.com/office/powerpoint/2010/main" val="1944410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075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82575" y="1152529"/>
            <a:ext cx="4224338" cy="5199063"/>
          </a:xfrm>
        </p:spPr>
        <p:txBody>
          <a:bodyPr/>
          <a:lstStyle>
            <a:lvl1pPr marL="342900" indent="-342900">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659318" y="1152529"/>
            <a:ext cx="4224337" cy="5199063"/>
          </a:xfrm>
        </p:spPr>
        <p:txBody>
          <a:bodyPr/>
          <a:lstStyle>
            <a:lvl1pPr marL="342900" indent="-342900">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Slide Number Placeholder 4"/>
          <p:cNvSpPr>
            <a:spLocks noGrp="1" noChangeArrowheads="1"/>
          </p:cNvSpPr>
          <p:nvPr>
            <p:ph type="sldNum" sz="quarter" idx="10"/>
          </p:nvPr>
        </p:nvSpPr>
        <p:spPr>
          <a:xfrm>
            <a:off x="8742365" y="4"/>
            <a:ext cx="401637" cy="301625"/>
          </a:xfrm>
          <a:prstGeom prst="rect">
            <a:avLst/>
          </a:prstGeom>
        </p:spPr>
        <p:txBody>
          <a:bodyPr vert="horz" wrap="square" lIns="91440" tIns="45720" rIns="91440" bIns="45720" numCol="1" anchor="t" anchorCtr="0" compatLnSpc="1">
            <a:prstTxWarp prst="textNoShape">
              <a:avLst/>
            </a:prstTxWarp>
          </a:bodyPr>
          <a:lstStyle>
            <a:lvl1pPr>
              <a:buClr>
                <a:srgbClr val="000000"/>
              </a:buClr>
              <a:defRPr>
                <a:solidFill>
                  <a:srgbClr val="000000"/>
                </a:solidFill>
                <a:cs typeface="+mn-cs"/>
              </a:defRPr>
            </a:lvl1pPr>
          </a:lstStyle>
          <a:p>
            <a:pPr>
              <a:defRPr/>
            </a:pPr>
            <a:fld id="{C24765C4-444C-9E45-B9CA-E6977D7C1FF6}" type="slidenum">
              <a:rPr lang="en-GB"/>
              <a:pPr>
                <a:defRPr/>
              </a:pPr>
              <a:t>‹#›</a:t>
            </a:fld>
            <a:endParaRPr lang="en-GB"/>
          </a:p>
        </p:txBody>
      </p:sp>
    </p:spTree>
    <p:extLst>
      <p:ext uri="{BB962C8B-B14F-4D97-AF65-F5344CB8AC3E}">
        <p14:creationId xmlns:p14="http://schemas.microsoft.com/office/powerpoint/2010/main" val="880914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117046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0" y="990600"/>
            <a:ext cx="3810000" cy="4975225"/>
          </a:xfrm>
        </p:spPr>
        <p:txBody>
          <a:bodyPr/>
          <a:lstStyle>
            <a:lvl1pPr marL="342900" indent="-342900">
              <a:buFont typeface="Arial" charset="0"/>
              <a:buChar char="•"/>
              <a:defRPr/>
            </a:lvl1pPr>
          </a:lstStyle>
          <a:p>
            <a:pPr lvl="0"/>
            <a:endParaRPr lang="en-GB" noProof="0" dirty="0" smtClean="0"/>
          </a:p>
        </p:txBody>
      </p:sp>
      <p:sp>
        <p:nvSpPr>
          <p:cNvPr id="4" name="Text Placeholder 3"/>
          <p:cNvSpPr>
            <a:spLocks noGrp="1"/>
          </p:cNvSpPr>
          <p:nvPr>
            <p:ph type="body" sz="half" idx="2"/>
          </p:nvPr>
        </p:nvSpPr>
        <p:spPr>
          <a:xfrm>
            <a:off x="4648200" y="990600"/>
            <a:ext cx="3810000" cy="4975225"/>
          </a:xfrm>
        </p:spPr>
        <p:txBody>
          <a:bodyPr/>
          <a:lstStyle>
            <a:lvl1pPr marL="342900" indent="-342900">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99334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4.png"/><Relationship Id="rId1" Type="http://schemas.microsoft.com/office/2007/relationships/media" Target="../media/media1.mpg"/><Relationship Id="rId2" Type="http://schemas.openxmlformats.org/officeDocument/2006/relationships/video" Target="../media/media1.m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emf"/><Relationship Id="rId3" Type="http://schemas.openxmlformats.org/officeDocument/2006/relationships/image" Target="../media/image6.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7.emf"/></Relationships>
</file>

<file path=ppt/slides/_rels/slide4.xml.rels><?xml version="1.0" encoding="UTF-8" standalone="yes"?>
<Relationships xmlns="http://schemas.openxmlformats.org/package/2006/relationships"><Relationship Id="rId11" Type="http://schemas.openxmlformats.org/officeDocument/2006/relationships/image" Target="../media/image17.emf"/><Relationship Id="rId12" Type="http://schemas.openxmlformats.org/officeDocument/2006/relationships/image" Target="../media/image18.emf"/><Relationship Id="rId13" Type="http://schemas.openxmlformats.org/officeDocument/2006/relationships/image" Target="../media/image19.emf"/><Relationship Id="rId14" Type="http://schemas.openxmlformats.org/officeDocument/2006/relationships/image" Target="../media/image20.emf"/><Relationship Id="rId15" Type="http://schemas.openxmlformats.org/officeDocument/2006/relationships/image" Target="../media/image21.emf"/><Relationship Id="rId16" Type="http://schemas.openxmlformats.org/officeDocument/2006/relationships/image" Target="../media/image22.emf"/><Relationship Id="rId17" Type="http://schemas.openxmlformats.org/officeDocument/2006/relationships/image" Target="../media/image23.emf"/><Relationship Id="rId18" Type="http://schemas.openxmlformats.org/officeDocument/2006/relationships/image" Target="../media/image24.emf"/><Relationship Id="rId19" Type="http://schemas.openxmlformats.org/officeDocument/2006/relationships/image" Target="../media/image25.emf"/><Relationship Id="rId1" Type="http://schemas.openxmlformats.org/officeDocument/2006/relationships/slideLayout" Target="../slideLayouts/slideLayout4.xml"/><Relationship Id="rId2" Type="http://schemas.openxmlformats.org/officeDocument/2006/relationships/image" Target="../media/image8.emf"/><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image" Target="../media/image12.emf"/><Relationship Id="rId7" Type="http://schemas.openxmlformats.org/officeDocument/2006/relationships/image" Target="../media/image13.emf"/><Relationship Id="rId8" Type="http://schemas.openxmlformats.org/officeDocument/2006/relationships/image" Target="../media/image14.emf"/><Relationship Id="rId9" Type="http://schemas.openxmlformats.org/officeDocument/2006/relationships/image" Target="../media/image15.emf"/><Relationship Id="rId10" Type="http://schemas.openxmlformats.org/officeDocument/2006/relationships/image" Target="../media/image1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 Id="rId1" Type="http://schemas.openxmlformats.org/officeDocument/2006/relationships/slideLayout" Target="../slideLayouts/slideLayout11.xml"/><Relationship Id="rId2" Type="http://schemas.openxmlformats.org/officeDocument/2006/relationships/image" Target="../media/image2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0.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 Id="rId1" Type="http://schemas.openxmlformats.org/officeDocument/2006/relationships/slideLayout" Target="../slideLayouts/slideLayout11.xml"/><Relationship Id="rId2"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6.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37.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38.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57.xml.rels><?xml version="1.0" encoding="UTF-8" standalone="yes"?>
<Relationships xmlns="http://schemas.openxmlformats.org/package/2006/relationships"><Relationship Id="rId3" Type="http://schemas.openxmlformats.org/officeDocument/2006/relationships/image" Target="../media/image38.emf"/><Relationship Id="rId4" Type="http://schemas.openxmlformats.org/officeDocument/2006/relationships/image" Target="../media/image39.png"/><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4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Ch-47 Failure Back Vie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92150" y="974198"/>
            <a:ext cx="7766050" cy="5295034"/>
          </a:xfrm>
          <a:prstGeom prst="rect">
            <a:avLst/>
          </a:prstGeom>
        </p:spPr>
      </p:pic>
    </p:spTree>
    <p:extLst>
      <p:ext uri="{BB962C8B-B14F-4D97-AF65-F5344CB8AC3E}">
        <p14:creationId xmlns:p14="http://schemas.microsoft.com/office/powerpoint/2010/main" val="1824260170"/>
      </p:ext>
    </p:extLst>
  </p:cSld>
  <p:clrMapOvr>
    <a:masterClrMapping/>
  </p:clrMapOvr>
  <p:transition>
    <p:wipe dir="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Rectangle 2"/>
          <p:cNvSpPr txBox="1">
            <a:spLocks noChangeArrowheads="1"/>
          </p:cNvSpPr>
          <p:nvPr/>
        </p:nvSpPr>
        <p:spPr bwMode="auto">
          <a:xfrm>
            <a:off x="3571875" y="1535356"/>
            <a:ext cx="5360988" cy="1752600"/>
          </a:xfrm>
          <a:prstGeom prst="rect">
            <a:avLst/>
          </a:prstGeom>
          <a:noFill/>
          <a:ln w="9525">
            <a:noFill/>
            <a:miter lim="800000"/>
            <a:headEnd/>
            <a:tailEnd/>
          </a:ln>
        </p:spPr>
        <p:txBody>
          <a:bodyPr/>
          <a:lstStyle/>
          <a:p>
            <a:pPr algn="r">
              <a:lnSpc>
                <a:spcPct val="90000"/>
              </a:lnSpc>
              <a:buSzPct val="100000"/>
              <a:buFont typeface="Symbol" pitchFamily="18" charset="2"/>
              <a:buNone/>
              <a:defRPr/>
            </a:pPr>
            <a:r>
              <a:rPr lang="en-GB" b="1" kern="0" dirty="0">
                <a:latin typeface="+mn-lt"/>
                <a:ea typeface="+mn-ea"/>
                <a:cs typeface="+mn-cs"/>
              </a:rPr>
              <a:t>Analyse Requirements</a:t>
            </a:r>
            <a:endParaRPr lang="en-GB" sz="2800" b="1" kern="0" dirty="0">
              <a:latin typeface="+mn-lt"/>
              <a:ea typeface="+mn-ea"/>
              <a:cs typeface="+mn-cs"/>
            </a:endParaRPr>
          </a:p>
          <a:p>
            <a:pPr algn="r">
              <a:lnSpc>
                <a:spcPct val="90000"/>
              </a:lnSpc>
              <a:buSzPct val="100000"/>
              <a:buFont typeface="Symbol" pitchFamily="18" charset="2"/>
              <a:buNone/>
              <a:defRPr/>
            </a:pPr>
            <a:r>
              <a:rPr lang="en-GB" sz="2400" b="1" kern="0" dirty="0">
                <a:latin typeface="+mn-lt"/>
                <a:ea typeface="+mn-ea"/>
                <a:cs typeface="+mn-cs"/>
              </a:rPr>
              <a:t>Determine the Generic System </a:t>
            </a:r>
            <a:r>
              <a:rPr lang="en-GB" sz="2400" b="1" kern="0" dirty="0" smtClean="0">
                <a:latin typeface="+mn-lt"/>
                <a:ea typeface="+mn-ea"/>
                <a:cs typeface="+mn-cs"/>
              </a:rPr>
              <a:t>Functionality Using </a:t>
            </a:r>
          </a:p>
          <a:p>
            <a:pPr algn="r">
              <a:lnSpc>
                <a:spcPct val="90000"/>
              </a:lnSpc>
              <a:buSzPct val="100000"/>
              <a:buFont typeface="Symbol" pitchFamily="18" charset="2"/>
              <a:buNone/>
              <a:defRPr/>
            </a:pPr>
            <a:r>
              <a:rPr lang="en-GB" sz="3600" b="1" kern="0" dirty="0" smtClean="0">
                <a:latin typeface="+mn-lt"/>
                <a:ea typeface="+mn-ea"/>
                <a:cs typeface="+mn-cs"/>
              </a:rPr>
              <a:t>Viewpoint or </a:t>
            </a:r>
            <a:r>
              <a:rPr lang="en-GB" sz="3600" b="1" kern="0" dirty="0">
                <a:latin typeface="+mn-lt"/>
                <a:ea typeface="+mn-ea"/>
                <a:cs typeface="+mn-cs"/>
              </a:rPr>
              <a:t>Functional Analysis</a:t>
            </a:r>
          </a:p>
        </p:txBody>
      </p:sp>
      <p:sp>
        <p:nvSpPr>
          <p:cNvPr id="8" name="Rectangle 7"/>
          <p:cNvSpPr>
            <a:spLocks noChangeArrowheads="1"/>
          </p:cNvSpPr>
          <p:nvPr/>
        </p:nvSpPr>
        <p:spPr bwMode="auto">
          <a:xfrm>
            <a:off x="685800" y="4347657"/>
            <a:ext cx="7831226"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buFontTx/>
              <a:buNone/>
              <a:defRPr/>
            </a:pPr>
            <a:r>
              <a:rPr lang="en-GB" dirty="0">
                <a:solidFill>
                  <a:srgbClr val="000000"/>
                </a:solidFill>
                <a:cs typeface="+mn-cs"/>
              </a:rPr>
              <a:t>This </a:t>
            </a:r>
            <a:r>
              <a:rPr lang="en-GB" dirty="0" smtClean="0">
                <a:solidFill>
                  <a:srgbClr val="000000"/>
                </a:solidFill>
                <a:cs typeface="+mn-cs"/>
              </a:rPr>
              <a:t>Session</a:t>
            </a:r>
          </a:p>
          <a:p>
            <a:pPr algn="l" fontAlgn="auto">
              <a:spcBef>
                <a:spcPts val="0"/>
              </a:spcBef>
              <a:spcAft>
                <a:spcPts val="0"/>
              </a:spcAft>
              <a:buClrTx/>
              <a:buFont typeface="Arial" pitchFamily="34" charset="0"/>
              <a:buChar char="•"/>
              <a:defRPr/>
            </a:pPr>
            <a:r>
              <a:rPr lang="en-GB" sz="1400" dirty="0" smtClean="0"/>
              <a:t>Will </a:t>
            </a:r>
            <a:r>
              <a:rPr lang="en-GB" sz="1400" dirty="0"/>
              <a:t>introduce </a:t>
            </a:r>
            <a:r>
              <a:rPr lang="en-GB" sz="1400" dirty="0" smtClean="0"/>
              <a:t>and provide an opportunity to practise two </a:t>
            </a:r>
            <a:r>
              <a:rPr lang="en-GB" sz="1400" dirty="0"/>
              <a:t>tools for determining the </a:t>
            </a:r>
            <a:r>
              <a:rPr lang="en-GB" sz="1400" dirty="0" smtClean="0"/>
              <a:t>generic functionality </a:t>
            </a:r>
            <a:r>
              <a:rPr lang="en-GB" sz="1400" dirty="0"/>
              <a:t>of a system:</a:t>
            </a:r>
          </a:p>
          <a:p>
            <a:pPr lvl="1" algn="l" fontAlgn="auto">
              <a:spcBef>
                <a:spcPts val="0"/>
              </a:spcBef>
              <a:spcAft>
                <a:spcPts val="0"/>
              </a:spcAft>
              <a:buClrTx/>
              <a:buFont typeface="Arial" pitchFamily="34" charset="0"/>
              <a:buChar char="•"/>
              <a:defRPr/>
            </a:pPr>
            <a:r>
              <a:rPr lang="en-GB" sz="1400" dirty="0" smtClean="0"/>
              <a:t>Functional Analysis</a:t>
            </a:r>
            <a:endParaRPr lang="en-GB" sz="1400" dirty="0"/>
          </a:p>
          <a:p>
            <a:pPr lvl="1" algn="l" fontAlgn="auto">
              <a:spcBef>
                <a:spcPts val="0"/>
              </a:spcBef>
              <a:spcAft>
                <a:spcPts val="0"/>
              </a:spcAft>
              <a:buClrTx/>
              <a:buFont typeface="Arial" pitchFamily="34" charset="0"/>
              <a:buChar char="•"/>
              <a:defRPr/>
            </a:pPr>
            <a:r>
              <a:rPr lang="en-GB" sz="1400" dirty="0" smtClean="0"/>
              <a:t>Viewpoint Analysis</a:t>
            </a:r>
            <a:endParaRPr lang="en-GB" sz="1400" dirty="0"/>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43025" y="2598738"/>
            <a:ext cx="6261100" cy="3810000"/>
          </a:xfrm>
          <a:prstGeom prst="rect">
            <a:avLst/>
          </a:prstGeom>
        </p:spPr>
      </p:pic>
      <p:sp>
        <p:nvSpPr>
          <p:cNvPr id="27649" name="Rectangle 2"/>
          <p:cNvSpPr>
            <a:spLocks noGrp="1" noChangeArrowheads="1"/>
          </p:cNvSpPr>
          <p:nvPr>
            <p:ph type="title"/>
          </p:nvPr>
        </p:nvSpPr>
        <p:spPr/>
        <p:txBody>
          <a:bodyPr/>
          <a:lstStyle/>
          <a:p>
            <a:r>
              <a:rPr lang="en-GB" smtClean="0"/>
              <a:t>Getting at the Basic Requirements</a:t>
            </a:r>
            <a:endParaRPr lang="en-GB"/>
          </a:p>
        </p:txBody>
      </p:sp>
      <p:sp>
        <p:nvSpPr>
          <p:cNvPr id="27650" name="Rectangle 3"/>
          <p:cNvSpPr>
            <a:spLocks noGrp="1" noChangeArrowheads="1"/>
          </p:cNvSpPr>
          <p:nvPr>
            <p:ph idx="1"/>
          </p:nvPr>
        </p:nvSpPr>
        <p:spPr>
          <a:xfrm>
            <a:off x="130175" y="1328738"/>
            <a:ext cx="8686800" cy="1338262"/>
          </a:xfrm>
        </p:spPr>
        <p:txBody>
          <a:bodyPr>
            <a:normAutofit fontScale="85000" lnSpcReduction="10000"/>
          </a:bodyPr>
          <a:lstStyle/>
          <a:p>
            <a:r>
              <a:rPr lang="en-GB" dirty="0" smtClean="0"/>
              <a:t>Systemic Textual Analysis can help us analyse the expressed requirements and begin the discovery of the </a:t>
            </a:r>
            <a:r>
              <a:rPr lang="ja-JP" altLang="en-GB" dirty="0" smtClean="0"/>
              <a:t>“</a:t>
            </a:r>
            <a:r>
              <a:rPr lang="en-GB" altLang="ja-JP" dirty="0" smtClean="0"/>
              <a:t>unspoken</a:t>
            </a:r>
            <a:r>
              <a:rPr lang="ja-JP" altLang="en-GB" dirty="0" smtClean="0"/>
              <a:t>”</a:t>
            </a:r>
            <a:r>
              <a:rPr lang="en-GB" altLang="ja-JP" dirty="0" smtClean="0"/>
              <a:t> requirements. There is no guarantee, however, that it will find them all – we have to adopt another approach – experience and common sense  </a:t>
            </a:r>
          </a:p>
          <a:p>
            <a:endParaRPr lang="en-GB" dirty="0"/>
          </a:p>
        </p:txBody>
      </p:sp>
      <p:grpSp>
        <p:nvGrpSpPr>
          <p:cNvPr id="2" name="Group 17"/>
          <p:cNvGrpSpPr>
            <a:grpSpLocks/>
          </p:cNvGrpSpPr>
          <p:nvPr/>
        </p:nvGrpSpPr>
        <p:grpSpPr bwMode="auto">
          <a:xfrm>
            <a:off x="2348630" y="2795240"/>
            <a:ext cx="3437791" cy="2182812"/>
            <a:chOff x="363" y="2422"/>
            <a:chExt cx="1852" cy="1156"/>
          </a:xfrm>
          <a:solidFill>
            <a:schemeClr val="bg1"/>
          </a:solidFill>
        </p:grpSpPr>
        <p:sp>
          <p:nvSpPr>
            <p:cNvPr id="35858" name="Freeform 18"/>
            <p:cNvSpPr>
              <a:spLocks/>
            </p:cNvSpPr>
            <p:nvPr/>
          </p:nvSpPr>
          <p:spPr bwMode="gray">
            <a:xfrm>
              <a:off x="363" y="2422"/>
              <a:ext cx="1852" cy="1156"/>
            </a:xfrm>
            <a:custGeom>
              <a:avLst/>
              <a:gdLst>
                <a:gd name="T0" fmla="*/ 202748 w 1158"/>
                <a:gd name="T1" fmla="*/ 0 h 940"/>
                <a:gd name="T2" fmla="*/ 221 w 1158"/>
                <a:gd name="T3" fmla="*/ 9148 h 940"/>
                <a:gd name="T4" fmla="*/ 19064 w 1158"/>
                <a:gd name="T5" fmla="*/ 8976 h 940"/>
                <a:gd name="T6" fmla="*/ 18626 w 1158"/>
                <a:gd name="T7" fmla="*/ 8676 h 940"/>
                <a:gd name="T8" fmla="*/ 16441 w 1158"/>
                <a:gd name="T9" fmla="*/ 8262 h 940"/>
                <a:gd name="T10" fmla="*/ 15766 w 1158"/>
                <a:gd name="T11" fmla="*/ 7924 h 940"/>
                <a:gd name="T12" fmla="*/ 17148 w 1158"/>
                <a:gd name="T13" fmla="*/ 7587 h 940"/>
                <a:gd name="T14" fmla="*/ 21352 w 1158"/>
                <a:gd name="T15" fmla="*/ 7299 h 940"/>
                <a:gd name="T16" fmla="*/ 26627 w 1158"/>
                <a:gd name="T17" fmla="*/ 7086 h 940"/>
                <a:gd name="T18" fmla="*/ 32914 w 1158"/>
                <a:gd name="T19" fmla="*/ 6979 h 940"/>
                <a:gd name="T20" fmla="*/ 42052 w 1158"/>
                <a:gd name="T21" fmla="*/ 6990 h 940"/>
                <a:gd name="T22" fmla="*/ 47923 w 1158"/>
                <a:gd name="T23" fmla="*/ 7058 h 940"/>
                <a:gd name="T24" fmla="*/ 53937 w 1158"/>
                <a:gd name="T25" fmla="*/ 7286 h 940"/>
                <a:gd name="T26" fmla="*/ 57911 w 1158"/>
                <a:gd name="T27" fmla="*/ 7574 h 940"/>
                <a:gd name="T28" fmla="*/ 59704 w 1158"/>
                <a:gd name="T29" fmla="*/ 7873 h 940"/>
                <a:gd name="T30" fmla="*/ 59362 w 1158"/>
                <a:gd name="T31" fmla="*/ 8201 h 940"/>
                <a:gd name="T32" fmla="*/ 57911 w 1158"/>
                <a:gd name="T33" fmla="*/ 8509 h 940"/>
                <a:gd name="T34" fmla="*/ 56625 w 1158"/>
                <a:gd name="T35" fmla="*/ 8813 h 940"/>
                <a:gd name="T36" fmla="*/ 57212 w 1158"/>
                <a:gd name="T37" fmla="*/ 9107 h 940"/>
                <a:gd name="T38" fmla="*/ 90834 w 1158"/>
                <a:gd name="T39" fmla="*/ 8788 h 940"/>
                <a:gd name="T40" fmla="*/ 91185 w 1158"/>
                <a:gd name="T41" fmla="*/ 8374 h 940"/>
                <a:gd name="T42" fmla="*/ 91722 w 1158"/>
                <a:gd name="T43" fmla="*/ 8037 h 940"/>
                <a:gd name="T44" fmla="*/ 93288 w 1158"/>
                <a:gd name="T45" fmla="*/ 7745 h 940"/>
                <a:gd name="T46" fmla="*/ 96283 w 1158"/>
                <a:gd name="T47" fmla="*/ 7553 h 940"/>
                <a:gd name="T48" fmla="*/ 100488 w 1158"/>
                <a:gd name="T49" fmla="*/ 7445 h 940"/>
                <a:gd name="T50" fmla="*/ 105204 w 1158"/>
                <a:gd name="T51" fmla="*/ 7417 h 940"/>
                <a:gd name="T52" fmla="*/ 111042 w 1158"/>
                <a:gd name="T53" fmla="*/ 7423 h 940"/>
                <a:gd name="T54" fmla="*/ 116246 w 1158"/>
                <a:gd name="T55" fmla="*/ 7446 h 940"/>
                <a:gd name="T56" fmla="*/ 122929 w 1158"/>
                <a:gd name="T57" fmla="*/ 7470 h 940"/>
                <a:gd name="T58" fmla="*/ 128834 w 1158"/>
                <a:gd name="T59" fmla="*/ 7423 h 940"/>
                <a:gd name="T60" fmla="*/ 134328 w 1158"/>
                <a:gd name="T61" fmla="*/ 7317 h 940"/>
                <a:gd name="T62" fmla="*/ 138289 w 1158"/>
                <a:gd name="T63" fmla="*/ 7116 h 940"/>
                <a:gd name="T64" fmla="*/ 140614 w 1158"/>
                <a:gd name="T65" fmla="*/ 6856 h 940"/>
                <a:gd name="T66" fmla="*/ 140614 w 1158"/>
                <a:gd name="T67" fmla="*/ 6573 h 940"/>
                <a:gd name="T68" fmla="*/ 140614 w 1158"/>
                <a:gd name="T69" fmla="*/ 6253 h 940"/>
                <a:gd name="T70" fmla="*/ 141763 w 1158"/>
                <a:gd name="T71" fmla="*/ 5984 h 940"/>
                <a:gd name="T72" fmla="*/ 144280 w 1158"/>
                <a:gd name="T73" fmla="*/ 5770 h 940"/>
                <a:gd name="T74" fmla="*/ 149273 w 1158"/>
                <a:gd name="T75" fmla="*/ 5626 h 940"/>
                <a:gd name="T76" fmla="*/ 154772 w 1158"/>
                <a:gd name="T77" fmla="*/ 5537 h 940"/>
                <a:gd name="T78" fmla="*/ 161268 w 1158"/>
                <a:gd name="T79" fmla="*/ 5463 h 940"/>
                <a:gd name="T80" fmla="*/ 167109 w 1158"/>
                <a:gd name="T81" fmla="*/ 5375 h 940"/>
                <a:gd name="T82" fmla="*/ 172022 w 1158"/>
                <a:gd name="T83" fmla="*/ 5275 h 940"/>
                <a:gd name="T84" fmla="*/ 175548 w 1158"/>
                <a:gd name="T85" fmla="*/ 5121 h 940"/>
                <a:gd name="T86" fmla="*/ 178764 w 1158"/>
                <a:gd name="T87" fmla="*/ 4875 h 940"/>
                <a:gd name="T88" fmla="*/ 180319 w 1158"/>
                <a:gd name="T89" fmla="*/ 4570 h 940"/>
                <a:gd name="T90" fmla="*/ 179644 w 1158"/>
                <a:gd name="T91" fmla="*/ 4260 h 940"/>
                <a:gd name="T92" fmla="*/ 177917 w 1158"/>
                <a:gd name="T93" fmla="*/ 3869 h 940"/>
                <a:gd name="T94" fmla="*/ 176824 w 1158"/>
                <a:gd name="T95" fmla="*/ 3552 h 940"/>
                <a:gd name="T96" fmla="*/ 177242 w 1158"/>
                <a:gd name="T97" fmla="*/ 3223 h 940"/>
                <a:gd name="T98" fmla="*/ 178886 w 1158"/>
                <a:gd name="T99" fmla="*/ 2949 h 940"/>
                <a:gd name="T100" fmla="*/ 181966 w 1158"/>
                <a:gd name="T101" fmla="*/ 2709 h 940"/>
                <a:gd name="T102" fmla="*/ 186319 w 1158"/>
                <a:gd name="T103" fmla="*/ 2468 h 940"/>
                <a:gd name="T104" fmla="*/ 191399 w 1158"/>
                <a:gd name="T105" fmla="*/ 2330 h 940"/>
                <a:gd name="T106" fmla="*/ 196378 w 1158"/>
                <a:gd name="T107" fmla="*/ 2276 h 940"/>
                <a:gd name="T108" fmla="*/ 202748 w 1158"/>
                <a:gd name="T109" fmla="*/ 2276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buClr>
                  <a:srgbClr val="000000"/>
                </a:buClr>
                <a:buFont typeface="Wingdings" pitchFamily="2" charset="2"/>
                <a:buNone/>
                <a:defRPr/>
              </a:pPr>
              <a:endParaRPr lang="en-GB" dirty="0">
                <a:solidFill>
                  <a:srgbClr val="000000"/>
                </a:solidFill>
                <a:ea typeface="+mn-ea"/>
                <a:cs typeface="+mn-cs"/>
              </a:endParaRPr>
            </a:p>
          </p:txBody>
        </p:sp>
        <p:sp>
          <p:nvSpPr>
            <p:cNvPr id="35859" name="Text Box 19"/>
            <p:cNvSpPr txBox="1">
              <a:spLocks noChangeArrowheads="1"/>
            </p:cNvSpPr>
            <p:nvPr/>
          </p:nvSpPr>
          <p:spPr bwMode="gray">
            <a:xfrm>
              <a:off x="505" y="2527"/>
              <a:ext cx="714" cy="753"/>
            </a:xfrm>
            <a:prstGeom prst="rect">
              <a:avLst/>
            </a:prstGeom>
            <a:grpFill/>
            <a:ln w="9525">
              <a:noFill/>
              <a:miter lim="800000"/>
              <a:headEnd/>
              <a:tailEnd/>
            </a:ln>
          </p:spPr>
          <p:txBody>
            <a:bodyPr wrap="none">
              <a:spAutoFit/>
            </a:bodyPr>
            <a:lstStyle/>
            <a:p>
              <a:pPr eaLnBrk="0" hangingPunct="0">
                <a:buClr>
                  <a:srgbClr val="000000"/>
                </a:buClr>
                <a:buFont typeface="Wingdings" pitchFamily="2" charset="2"/>
                <a:buNone/>
                <a:defRPr/>
              </a:pPr>
              <a:r>
                <a:rPr lang="en-GB" sz="2400" dirty="0">
                  <a:solidFill>
                    <a:srgbClr val="000000"/>
                  </a:solidFill>
                  <a:latin typeface="Times New Roman" pitchFamily="18" charset="0"/>
                  <a:ea typeface="+mn-ea"/>
                  <a:cs typeface="+mn-cs"/>
                </a:rPr>
                <a:t>Systemic</a:t>
              </a:r>
            </a:p>
            <a:p>
              <a:pPr eaLnBrk="0" hangingPunct="0">
                <a:buClr>
                  <a:srgbClr val="000000"/>
                </a:buClr>
                <a:buFont typeface="Wingdings" pitchFamily="2" charset="2"/>
                <a:buNone/>
                <a:defRPr/>
              </a:pPr>
              <a:r>
                <a:rPr lang="en-GB" sz="2400" dirty="0">
                  <a:solidFill>
                    <a:srgbClr val="000000"/>
                  </a:solidFill>
                  <a:latin typeface="Times New Roman" pitchFamily="18" charset="0"/>
                  <a:ea typeface="+mn-ea"/>
                  <a:cs typeface="+mn-cs"/>
                </a:rPr>
                <a:t>Textual</a:t>
              </a:r>
            </a:p>
            <a:p>
              <a:pPr eaLnBrk="0" hangingPunct="0">
                <a:buClr>
                  <a:srgbClr val="000000"/>
                </a:buClr>
                <a:buFont typeface="Wingdings" pitchFamily="2" charset="2"/>
                <a:buNone/>
                <a:defRPr/>
              </a:pPr>
              <a:r>
                <a:rPr lang="en-GB" sz="2400" dirty="0">
                  <a:solidFill>
                    <a:srgbClr val="000000"/>
                  </a:solidFill>
                  <a:latin typeface="Times New Roman" pitchFamily="18" charset="0"/>
                  <a:ea typeface="+mn-ea"/>
                  <a:cs typeface="+mn-cs"/>
                </a:rPr>
                <a:t>Analysis</a:t>
              </a:r>
            </a:p>
          </p:txBody>
        </p:sp>
      </p:grpSp>
      <p:sp>
        <p:nvSpPr>
          <p:cNvPr id="8" name="TextBox 7"/>
          <p:cNvSpPr txBox="1"/>
          <p:nvPr/>
        </p:nvSpPr>
        <p:spPr>
          <a:xfrm>
            <a:off x="130175" y="6351532"/>
            <a:ext cx="8758167" cy="338554"/>
          </a:xfrm>
          <a:prstGeom prst="rect">
            <a:avLst/>
          </a:prstGeom>
          <a:solidFill>
            <a:srgbClr val="C00000"/>
          </a:solidFill>
          <a:scene3d>
            <a:camera prst="orthographicFront"/>
            <a:lightRig rig="threePt" dir="t"/>
          </a:scene3d>
          <a:sp3d>
            <a:bevelT/>
          </a:sp3d>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buClr>
                <a:srgbClr val="000000"/>
              </a:buClr>
              <a:defRPr/>
            </a:pPr>
            <a:r>
              <a:rPr lang="en-GB" dirty="0" smtClean="0">
                <a:solidFill>
                  <a:srgbClr val="FFFFFF"/>
                </a:solidFill>
                <a:latin typeface="+mn-lt"/>
                <a:cs typeface="+mn-cs"/>
              </a:rPr>
              <a:t>We can </a:t>
            </a:r>
            <a:r>
              <a:rPr lang="ja-JP" altLang="en-GB" dirty="0" smtClean="0">
                <a:solidFill>
                  <a:srgbClr val="FFFFFF"/>
                </a:solidFill>
                <a:latin typeface="+mn-lt"/>
                <a:cs typeface="+mn-cs"/>
              </a:rPr>
              <a:t>“</a:t>
            </a:r>
            <a:r>
              <a:rPr lang="en-GB" dirty="0" smtClean="0">
                <a:solidFill>
                  <a:srgbClr val="FFFFFF"/>
                </a:solidFill>
                <a:latin typeface="+mn-lt"/>
                <a:cs typeface="+mn-cs"/>
              </a:rPr>
              <a:t>get at</a:t>
            </a:r>
            <a:r>
              <a:rPr lang="ja-JP" altLang="en-GB" dirty="0" smtClean="0">
                <a:solidFill>
                  <a:srgbClr val="FFFFFF"/>
                </a:solidFill>
                <a:latin typeface="+mn-lt"/>
                <a:cs typeface="+mn-cs"/>
              </a:rPr>
              <a:t>”</a:t>
            </a:r>
            <a:r>
              <a:rPr lang="en-GB" dirty="0" smtClean="0">
                <a:solidFill>
                  <a:srgbClr val="FFFFFF"/>
                </a:solidFill>
                <a:latin typeface="+mn-lt"/>
                <a:cs typeface="+mn-cs"/>
              </a:rPr>
              <a:t> the unspoken requirements by identifying the system functionality</a:t>
            </a:r>
          </a:p>
        </p:txBody>
      </p:sp>
    </p:spTree>
    <p:extLst>
      <p:ext uri="{BB962C8B-B14F-4D97-AF65-F5344CB8AC3E}">
        <p14:creationId xmlns:p14="http://schemas.microsoft.com/office/powerpoint/2010/main" val="1747504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4069658" y="3861138"/>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System Functionality</a:t>
            </a:r>
            <a:endParaRPr lang="en-GB" dirty="0">
              <a:solidFill>
                <a:schemeClr val="tx1"/>
              </a:solidFill>
            </a:endParaRP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Emergent Functionality</a:t>
            </a:r>
            <a:endParaRPr lang="en-GB" dirty="0">
              <a:solidFill>
                <a:schemeClr val="bg1"/>
              </a:solidFill>
            </a:endParaRP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Verify and Validate Requirements</a:t>
            </a:r>
            <a:endParaRPr lang="en-GB" dirty="0">
              <a:solidFill>
                <a:schemeClr val="bg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“working” Operational Requirement</a:t>
            </a:r>
            <a:endParaRPr lang="en-GB" dirty="0">
              <a:solidFill>
                <a:schemeClr val="tx1"/>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Non-Functional Performance Requirements</a:t>
            </a:r>
            <a:endParaRPr lang="en-GB" dirty="0">
              <a:solidFill>
                <a:schemeClr val="bg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GB">
                <a:latin typeface="Arial" charset="0"/>
              </a:rPr>
              <a:t>Top-down &amp; Bottom-up</a:t>
            </a:r>
          </a:p>
        </p:txBody>
      </p:sp>
      <p:sp>
        <p:nvSpPr>
          <p:cNvPr id="8" name="Isosceles Triangle 7"/>
          <p:cNvSpPr/>
          <p:nvPr/>
        </p:nvSpPr>
        <p:spPr bwMode="auto">
          <a:xfrm flipH="1">
            <a:off x="5472389" y="1055688"/>
            <a:ext cx="2847975" cy="5467350"/>
          </a:xfrm>
          <a:prstGeom prst="triangle">
            <a:avLst>
              <a:gd name="adj" fmla="val 0"/>
            </a:avLst>
          </a:prstGeom>
          <a:solidFill>
            <a:srgbClr val="FF99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9" name="Isosceles Triangle 8"/>
          <p:cNvSpPr/>
          <p:nvPr/>
        </p:nvSpPr>
        <p:spPr bwMode="auto">
          <a:xfrm rot="10800000" flipH="1">
            <a:off x="5358477" y="1036638"/>
            <a:ext cx="2895215" cy="5486400"/>
          </a:xfrm>
          <a:prstGeom prst="triangle">
            <a:avLst>
              <a:gd name="adj" fmla="val 0"/>
            </a:avLst>
          </a:prstGeom>
          <a:solidFill>
            <a:srgbClr val="FFFF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29704" name="TextBox 9"/>
          <p:cNvSpPr txBox="1">
            <a:spLocks noChangeArrowheads="1"/>
          </p:cNvSpPr>
          <p:nvPr/>
        </p:nvSpPr>
        <p:spPr bwMode="auto">
          <a:xfrm>
            <a:off x="5518333" y="1312782"/>
            <a:ext cx="215120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TOP-DOWN</a:t>
            </a:r>
            <a:endParaRPr lang="en-GB" sz="2000" b="1" dirty="0">
              <a:solidFill>
                <a:srgbClr val="000000"/>
              </a:solidFill>
            </a:endParaRPr>
          </a:p>
        </p:txBody>
      </p:sp>
      <p:sp>
        <p:nvSpPr>
          <p:cNvPr id="29705" name="TextBox 10"/>
          <p:cNvSpPr txBox="1">
            <a:spLocks noChangeArrowheads="1"/>
          </p:cNvSpPr>
          <p:nvPr/>
        </p:nvSpPr>
        <p:spPr bwMode="auto">
          <a:xfrm>
            <a:off x="5979979" y="5927547"/>
            <a:ext cx="22165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BOTTOM-UP</a:t>
            </a:r>
            <a:endParaRPr lang="en-GB" sz="2000" b="1" dirty="0">
              <a:solidFill>
                <a:srgbClr val="000000"/>
              </a:solidFill>
            </a:endParaRPr>
          </a:p>
        </p:txBody>
      </p:sp>
      <p:sp>
        <p:nvSpPr>
          <p:cNvPr id="29706" name="TextBox 11"/>
          <p:cNvSpPr txBox="1">
            <a:spLocks noChangeArrowheads="1"/>
          </p:cNvSpPr>
          <p:nvPr/>
        </p:nvSpPr>
        <p:spPr bwMode="auto">
          <a:xfrm>
            <a:off x="2620822" y="1575685"/>
            <a:ext cx="164709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Super-System</a:t>
            </a:r>
          </a:p>
        </p:txBody>
      </p:sp>
      <p:sp>
        <p:nvSpPr>
          <p:cNvPr id="29707" name="TextBox 12"/>
          <p:cNvSpPr txBox="1">
            <a:spLocks noChangeArrowheads="1"/>
          </p:cNvSpPr>
          <p:nvPr/>
        </p:nvSpPr>
        <p:spPr bwMode="auto">
          <a:xfrm>
            <a:off x="2967239" y="3101359"/>
            <a:ext cx="95425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System</a:t>
            </a:r>
          </a:p>
        </p:txBody>
      </p:sp>
      <p:sp>
        <p:nvSpPr>
          <p:cNvPr id="29708" name="TextBox 13"/>
          <p:cNvSpPr txBox="1">
            <a:spLocks noChangeArrowheads="1"/>
          </p:cNvSpPr>
          <p:nvPr/>
        </p:nvSpPr>
        <p:spPr bwMode="auto">
          <a:xfrm>
            <a:off x="3749277" y="6047487"/>
            <a:ext cx="137805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Component</a:t>
            </a:r>
          </a:p>
        </p:txBody>
      </p:sp>
      <p:sp>
        <p:nvSpPr>
          <p:cNvPr id="29709" name="TextBox 14"/>
          <p:cNvSpPr txBox="1">
            <a:spLocks noChangeArrowheads="1"/>
          </p:cNvSpPr>
          <p:nvPr/>
        </p:nvSpPr>
        <p:spPr bwMode="auto">
          <a:xfrm>
            <a:off x="3313557" y="4337147"/>
            <a:ext cx="13264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smtClean="0">
                <a:solidFill>
                  <a:srgbClr val="000000"/>
                </a:solidFill>
              </a:rPr>
              <a:t>Sub</a:t>
            </a:r>
            <a:r>
              <a:rPr lang="en-GB" sz="1800" dirty="0">
                <a:solidFill>
                  <a:srgbClr val="000000"/>
                </a:solidFill>
              </a:rPr>
              <a:t>s</a:t>
            </a:r>
            <a:r>
              <a:rPr lang="en-GB" sz="1800" dirty="0" smtClean="0">
                <a:solidFill>
                  <a:srgbClr val="000000"/>
                </a:solidFill>
              </a:rPr>
              <a:t>ystem</a:t>
            </a:r>
            <a:endParaRPr lang="en-GB" sz="1800" dirty="0">
              <a:solidFill>
                <a:srgbClr val="000000"/>
              </a:solidFill>
            </a:endParaRPr>
          </a:p>
        </p:txBody>
      </p:sp>
      <p:sp>
        <p:nvSpPr>
          <p:cNvPr id="16" name="TextBox 15"/>
          <p:cNvSpPr txBox="1"/>
          <p:nvPr/>
        </p:nvSpPr>
        <p:spPr>
          <a:xfrm>
            <a:off x="5518333" y="2751017"/>
            <a:ext cx="1308748" cy="58477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Viewpoint Analysis</a:t>
            </a:r>
          </a:p>
        </p:txBody>
      </p:sp>
      <p:sp>
        <p:nvSpPr>
          <p:cNvPr id="17" name="TextBox 16"/>
          <p:cNvSpPr txBox="1"/>
          <p:nvPr/>
        </p:nvSpPr>
        <p:spPr>
          <a:xfrm>
            <a:off x="6892633" y="4196487"/>
            <a:ext cx="1304924" cy="584776"/>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r">
              <a:buClr>
                <a:srgbClr val="000000"/>
              </a:buClr>
              <a:buFont typeface="Wingdings" pitchFamily="2" charset="2"/>
              <a:buNone/>
              <a:defRPr/>
            </a:pPr>
            <a:r>
              <a:rPr lang="en-GB" sz="1600" dirty="0">
                <a:solidFill>
                  <a:srgbClr val="FFFFFF"/>
                </a:solidFill>
              </a:rPr>
              <a:t>Functional Analysis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477" r="6668" b="43551"/>
          <a:stretch/>
        </p:blipFill>
        <p:spPr>
          <a:xfrm>
            <a:off x="131762" y="1036639"/>
            <a:ext cx="2411309" cy="151932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799" y="2617834"/>
            <a:ext cx="1403639" cy="160310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5868" y="4337147"/>
            <a:ext cx="1552115" cy="1084056"/>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303" t="24003" r="30218" b="20251"/>
          <a:stretch/>
        </p:blipFill>
        <p:spPr>
          <a:xfrm>
            <a:off x="1933318" y="5695225"/>
            <a:ext cx="1836694" cy="1073855"/>
          </a:xfrm>
          <a:prstGeom prst="rect">
            <a:avLst/>
          </a:prstGeom>
        </p:spPr>
      </p:pic>
    </p:spTree>
    <p:extLst>
      <p:ext uri="{BB962C8B-B14F-4D97-AF65-F5344CB8AC3E}">
        <p14:creationId xmlns:p14="http://schemas.microsoft.com/office/powerpoint/2010/main" val="623245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Functional Analysis</a:t>
            </a:r>
            <a:endParaRPr lang="en-GB" dirty="0"/>
          </a:p>
        </p:txBody>
      </p:sp>
      <p:sp>
        <p:nvSpPr>
          <p:cNvPr id="7" name="Text Placeholder 6"/>
          <p:cNvSpPr>
            <a:spLocks noGrp="1"/>
          </p:cNvSpPr>
          <p:nvPr>
            <p:ph type="body" sz="half" idx="2"/>
          </p:nvPr>
        </p:nvSpPr>
        <p:spPr/>
        <p:txBody>
          <a:bodyPr>
            <a:normAutofit fontScale="85000" lnSpcReduction="20000"/>
          </a:bodyPr>
          <a:lstStyle/>
          <a:p>
            <a:r>
              <a:rPr lang="en-GB" dirty="0" smtClean="0"/>
              <a:t>What is it?</a:t>
            </a:r>
          </a:p>
          <a:p>
            <a:r>
              <a:rPr lang="en-GB" dirty="0" smtClean="0"/>
              <a:t>Functional Analysis is a tool that can help a multi-disciplinary team identify and structure the Generic System Functionality of a System based on a previous solution</a:t>
            </a:r>
          </a:p>
          <a:p>
            <a:r>
              <a:rPr lang="en-GB" dirty="0" smtClean="0"/>
              <a:t>When to use it?</a:t>
            </a:r>
          </a:p>
          <a:p>
            <a:r>
              <a:rPr lang="en-GB" dirty="0" smtClean="0"/>
              <a:t>When attempting to determine the functionality of a component or simple subsystem</a:t>
            </a:r>
          </a:p>
          <a:p>
            <a:r>
              <a:rPr lang="en-GB" dirty="0" smtClean="0"/>
              <a:t>How does it work?</a:t>
            </a:r>
          </a:p>
          <a:p>
            <a:r>
              <a:rPr lang="en-GB" dirty="0" smtClean="0"/>
              <a:t>The approach adopted is one of using existing design solutions and determining the function of each component or component feature</a:t>
            </a:r>
          </a:p>
          <a:p>
            <a:r>
              <a:rPr lang="en-GB" dirty="0" smtClean="0"/>
              <a:t>Functional Analysis is based on the assumption that every component and feature has a purpose</a:t>
            </a:r>
          </a:p>
          <a:p>
            <a:endParaRPr lang="en-US" dirty="0"/>
          </a:p>
        </p:txBody>
      </p:sp>
      <p:pic>
        <p:nvPicPr>
          <p:cNvPr id="11" name="Picture 10"/>
          <p:cNvPicPr>
            <a:picLocks noChangeAspect="1"/>
          </p:cNvPicPr>
          <p:nvPr/>
        </p:nvPicPr>
        <p:blipFill rotWithShape="1">
          <a:blip r:embed="rId3"/>
          <a:srcRect l="11652" r="11264"/>
          <a:stretch/>
        </p:blipFill>
        <p:spPr>
          <a:xfrm>
            <a:off x="108488" y="1817699"/>
            <a:ext cx="3781587" cy="2614816"/>
          </a:xfrm>
          <a:prstGeom prst="rect">
            <a:avLst/>
          </a:prstGeom>
        </p:spPr>
      </p:pic>
      <p:sp>
        <p:nvSpPr>
          <p:cNvPr id="2" name="TextBox 1"/>
          <p:cNvSpPr txBox="1"/>
          <p:nvPr/>
        </p:nvSpPr>
        <p:spPr>
          <a:xfrm>
            <a:off x="309966" y="4524468"/>
            <a:ext cx="3197322" cy="161328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smtClean="0"/>
              <a:t>The example above shows an EJ200 temperature sensor that required re-design. Functional Analysis was used to identify the functionality of the existing design to determine the generic functionality</a:t>
            </a:r>
            <a:endParaRPr lang="en-GB" sz="1400" dirty="0"/>
          </a:p>
        </p:txBody>
      </p:sp>
    </p:spTree>
    <p:extLst>
      <p:ext uri="{BB962C8B-B14F-4D97-AF65-F5344CB8AC3E}">
        <p14:creationId xmlns:p14="http://schemas.microsoft.com/office/powerpoint/2010/main" val="78489886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How to do it?</a:t>
            </a:r>
            <a:endParaRPr lang="en-GB" dirty="0"/>
          </a:p>
        </p:txBody>
      </p:sp>
      <p:sp>
        <p:nvSpPr>
          <p:cNvPr id="7" name="Text Placeholder 6"/>
          <p:cNvSpPr>
            <a:spLocks noGrp="1"/>
          </p:cNvSpPr>
          <p:nvPr>
            <p:ph idx="1"/>
          </p:nvPr>
        </p:nvSpPr>
        <p:spPr/>
        <p:txBody>
          <a:bodyPr/>
          <a:lstStyle/>
          <a:p>
            <a:r>
              <a:rPr lang="en-GB" smtClean="0"/>
              <a:t>The approach adopted is one of using existing design solutions and determining the function of each component AND component feature</a:t>
            </a:r>
            <a:endParaRPr lang="en-GB" dirty="0" smtClean="0"/>
          </a:p>
        </p:txBody>
      </p:sp>
      <p:sp>
        <p:nvSpPr>
          <p:cNvPr id="5" name="Rectangle 4"/>
          <p:cNvSpPr/>
          <p:nvPr/>
        </p:nvSpPr>
        <p:spPr>
          <a:xfrm>
            <a:off x="666427" y="2567417"/>
            <a:ext cx="3376417" cy="75587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Step 1: </a:t>
            </a:r>
            <a:r>
              <a:rPr lang="en-GB" sz="1400" dirty="0" smtClean="0"/>
              <a:t>Identify </a:t>
            </a:r>
            <a:r>
              <a:rPr lang="en-GB" sz="1400" dirty="0"/>
              <a:t>the </a:t>
            </a:r>
            <a:r>
              <a:rPr lang="en-GB" sz="1400" dirty="0" smtClean="0"/>
              <a:t>constituent components  AND features</a:t>
            </a:r>
            <a:endParaRPr lang="en-GB" sz="1400" dirty="0"/>
          </a:p>
        </p:txBody>
      </p:sp>
      <p:sp>
        <p:nvSpPr>
          <p:cNvPr id="6" name="Rectangle 5"/>
          <p:cNvSpPr/>
          <p:nvPr/>
        </p:nvSpPr>
        <p:spPr>
          <a:xfrm>
            <a:off x="1487838" y="3475285"/>
            <a:ext cx="3522866" cy="78184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lvl="2"/>
            <a:r>
              <a:rPr lang="en-GB" dirty="0" smtClean="0"/>
              <a:t>Step 2: </a:t>
            </a:r>
            <a:r>
              <a:rPr lang="en-GB" sz="1400" dirty="0" smtClean="0"/>
              <a:t>For </a:t>
            </a:r>
            <a:r>
              <a:rPr lang="en-GB" sz="1400" dirty="0"/>
              <a:t>each component/feature discuss and agree its function – what it </a:t>
            </a:r>
            <a:r>
              <a:rPr lang="en-GB" sz="1400" dirty="0" smtClean="0"/>
              <a:t>does</a:t>
            </a:r>
            <a:endParaRPr lang="en-GB" sz="1400" dirty="0"/>
          </a:p>
        </p:txBody>
      </p:sp>
      <p:sp>
        <p:nvSpPr>
          <p:cNvPr id="8" name="Rectangle 7"/>
          <p:cNvSpPr/>
          <p:nvPr/>
        </p:nvSpPr>
        <p:spPr>
          <a:xfrm>
            <a:off x="3068664" y="4449068"/>
            <a:ext cx="3265120" cy="84713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Step 3: </a:t>
            </a:r>
            <a:r>
              <a:rPr lang="en-GB" sz="1400" dirty="0" smtClean="0"/>
              <a:t>Repeat Step for a alternative design solution to uncover generic functionality</a:t>
            </a:r>
            <a:endParaRPr lang="en-GB" sz="1400" dirty="0"/>
          </a:p>
        </p:txBody>
      </p:sp>
      <p:sp>
        <p:nvSpPr>
          <p:cNvPr id="9" name="Rectangle 8"/>
          <p:cNvSpPr/>
          <p:nvPr/>
        </p:nvSpPr>
        <p:spPr>
          <a:xfrm>
            <a:off x="5010704" y="5488138"/>
            <a:ext cx="3146641" cy="73741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Step 4: </a:t>
            </a:r>
            <a:r>
              <a:rPr lang="en-GB" sz="1400" dirty="0" smtClean="0"/>
              <a:t>If complex create a Function Tree Diagram</a:t>
            </a:r>
            <a:endParaRPr lang="en-GB" sz="1400" dirty="0"/>
          </a:p>
        </p:txBody>
      </p:sp>
      <p:sp>
        <p:nvSpPr>
          <p:cNvPr id="10" name="AutoShape 12"/>
          <p:cNvSpPr>
            <a:spLocks noChangeArrowheads="1"/>
          </p:cNvSpPr>
          <p:nvPr/>
        </p:nvSpPr>
        <p:spPr bwMode="auto">
          <a:xfrm>
            <a:off x="3952762" y="2794167"/>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12" name="AutoShape 12"/>
          <p:cNvSpPr>
            <a:spLocks noChangeArrowheads="1"/>
          </p:cNvSpPr>
          <p:nvPr/>
        </p:nvSpPr>
        <p:spPr bwMode="auto">
          <a:xfrm>
            <a:off x="5010704" y="3727509"/>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13" name="AutoShape 12"/>
          <p:cNvSpPr>
            <a:spLocks noChangeArrowheads="1"/>
          </p:cNvSpPr>
          <p:nvPr/>
        </p:nvSpPr>
        <p:spPr bwMode="auto">
          <a:xfrm>
            <a:off x="6203024" y="4807020"/>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14" name="TextBox 13"/>
          <p:cNvSpPr txBox="1"/>
          <p:nvPr/>
        </p:nvSpPr>
        <p:spPr>
          <a:xfrm>
            <a:off x="5536505" y="2332502"/>
            <a:ext cx="3269822"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800" dirty="0" smtClean="0"/>
              <a:t>In performing a Functional Analysis the process is basically linear</a:t>
            </a:r>
            <a:endParaRPr lang="en-GB" sz="1800" dirty="0"/>
          </a:p>
        </p:txBody>
      </p:sp>
    </p:spTree>
    <p:extLst>
      <p:ext uri="{BB962C8B-B14F-4D97-AF65-F5344CB8AC3E}">
        <p14:creationId xmlns:p14="http://schemas.microsoft.com/office/powerpoint/2010/main" val="104505971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4"/>
          <p:cNvSpPr>
            <a:spLocks noGrp="1"/>
          </p:cNvSpPr>
          <p:nvPr>
            <p:ph type="title"/>
          </p:nvPr>
        </p:nvSpPr>
        <p:spPr/>
        <p:txBody>
          <a:bodyPr/>
          <a:lstStyle/>
          <a:p>
            <a:r>
              <a:rPr lang="en-GB" smtClean="0"/>
              <a:t>Step 1: Identify Constituent Components AND Features </a:t>
            </a:r>
            <a:endParaRPr lang="en-GB" dirty="0"/>
          </a:p>
        </p:txBody>
      </p:sp>
      <p:sp>
        <p:nvSpPr>
          <p:cNvPr id="39" name="Freeform 2" descr="Wide upward diagonal"/>
          <p:cNvSpPr>
            <a:spLocks/>
          </p:cNvSpPr>
          <p:nvPr/>
        </p:nvSpPr>
        <p:spPr bwMode="auto">
          <a:xfrm>
            <a:off x="2971802" y="1693863"/>
            <a:ext cx="2328863" cy="2747962"/>
          </a:xfrm>
          <a:custGeom>
            <a:avLst/>
            <a:gdLst/>
            <a:ahLst/>
            <a:cxnLst>
              <a:cxn ang="0">
                <a:pos x="1335" y="645"/>
              </a:cxn>
              <a:cxn ang="0">
                <a:pos x="1329" y="501"/>
              </a:cxn>
              <a:cxn ang="0">
                <a:pos x="1464" y="501"/>
              </a:cxn>
              <a:cxn ang="0">
                <a:pos x="1467" y="6"/>
              </a:cxn>
              <a:cxn ang="0">
                <a:pos x="1134" y="0"/>
              </a:cxn>
              <a:cxn ang="0">
                <a:pos x="1137" y="378"/>
              </a:cxn>
              <a:cxn ang="0">
                <a:pos x="3" y="375"/>
              </a:cxn>
              <a:cxn ang="0">
                <a:pos x="0" y="1353"/>
              </a:cxn>
              <a:cxn ang="0">
                <a:pos x="1137" y="1353"/>
              </a:cxn>
              <a:cxn ang="0">
                <a:pos x="1146" y="1731"/>
              </a:cxn>
              <a:cxn ang="0">
                <a:pos x="1467" y="1731"/>
              </a:cxn>
              <a:cxn ang="0">
                <a:pos x="1464" y="1233"/>
              </a:cxn>
              <a:cxn ang="0">
                <a:pos x="1347" y="1233"/>
              </a:cxn>
              <a:cxn ang="0">
                <a:pos x="1347" y="1080"/>
              </a:cxn>
              <a:cxn ang="0">
                <a:pos x="228" y="1083"/>
              </a:cxn>
              <a:cxn ang="0">
                <a:pos x="228" y="648"/>
              </a:cxn>
              <a:cxn ang="0">
                <a:pos x="1335" y="645"/>
              </a:cxn>
            </a:cxnLst>
            <a:rect l="0" t="0" r="r" b="b"/>
            <a:pathLst>
              <a:path w="1467" h="1731">
                <a:moveTo>
                  <a:pt x="1335" y="645"/>
                </a:moveTo>
                <a:lnTo>
                  <a:pt x="1329" y="501"/>
                </a:lnTo>
                <a:lnTo>
                  <a:pt x="1464" y="501"/>
                </a:lnTo>
                <a:lnTo>
                  <a:pt x="1467" y="6"/>
                </a:lnTo>
                <a:lnTo>
                  <a:pt x="1134" y="0"/>
                </a:lnTo>
                <a:lnTo>
                  <a:pt x="1137" y="378"/>
                </a:lnTo>
                <a:lnTo>
                  <a:pt x="3" y="375"/>
                </a:lnTo>
                <a:lnTo>
                  <a:pt x="0" y="1353"/>
                </a:lnTo>
                <a:lnTo>
                  <a:pt x="1137" y="1353"/>
                </a:lnTo>
                <a:lnTo>
                  <a:pt x="1146" y="1731"/>
                </a:lnTo>
                <a:lnTo>
                  <a:pt x="1467" y="1731"/>
                </a:lnTo>
                <a:lnTo>
                  <a:pt x="1464" y="1233"/>
                </a:lnTo>
                <a:lnTo>
                  <a:pt x="1347" y="1233"/>
                </a:lnTo>
                <a:lnTo>
                  <a:pt x="1347" y="1080"/>
                </a:lnTo>
                <a:lnTo>
                  <a:pt x="228" y="1083"/>
                </a:lnTo>
                <a:lnTo>
                  <a:pt x="228" y="648"/>
                </a:lnTo>
                <a:lnTo>
                  <a:pt x="1335" y="645"/>
                </a:lnTo>
                <a:close/>
              </a:path>
            </a:pathLst>
          </a:custGeom>
          <a:pattFill prst="wdUpDiag">
            <a:fgClr>
              <a:srgbClr val="DDDDDD"/>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0" name="Rectangle 3"/>
          <p:cNvSpPr>
            <a:spLocks noChangeArrowheads="1"/>
          </p:cNvSpPr>
          <p:nvPr/>
        </p:nvSpPr>
        <p:spPr bwMode="auto">
          <a:xfrm>
            <a:off x="3333750" y="2717800"/>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1" name="Rectangle 4"/>
          <p:cNvSpPr>
            <a:spLocks noChangeArrowheads="1"/>
          </p:cNvSpPr>
          <p:nvPr/>
        </p:nvSpPr>
        <p:spPr bwMode="auto">
          <a:xfrm>
            <a:off x="3335340" y="3362325"/>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2" name="Rectangle 5" descr="Large confetti"/>
          <p:cNvSpPr>
            <a:spLocks noChangeArrowheads="1"/>
          </p:cNvSpPr>
          <p:nvPr/>
        </p:nvSpPr>
        <p:spPr bwMode="auto">
          <a:xfrm>
            <a:off x="3333750" y="2765425"/>
            <a:ext cx="366713" cy="598488"/>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3" name="Rectangle 6" descr="Large confetti"/>
          <p:cNvSpPr>
            <a:spLocks noChangeArrowheads="1"/>
          </p:cNvSpPr>
          <p:nvPr/>
        </p:nvSpPr>
        <p:spPr bwMode="auto">
          <a:xfrm>
            <a:off x="4067176" y="2765425"/>
            <a:ext cx="366713" cy="598488"/>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4" name="Rectangle 7" descr="Wide upward diagonal"/>
          <p:cNvSpPr>
            <a:spLocks noChangeArrowheads="1"/>
          </p:cNvSpPr>
          <p:nvPr/>
        </p:nvSpPr>
        <p:spPr bwMode="auto">
          <a:xfrm>
            <a:off x="4437063" y="2765425"/>
            <a:ext cx="150812" cy="598488"/>
          </a:xfrm>
          <a:prstGeom prst="rect">
            <a:avLst/>
          </a:prstGeom>
          <a:pattFill prst="wdUpDiag">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5" name="Rectangle 8" descr="Large confetti"/>
          <p:cNvSpPr>
            <a:spLocks noChangeArrowheads="1"/>
          </p:cNvSpPr>
          <p:nvPr/>
        </p:nvSpPr>
        <p:spPr bwMode="auto">
          <a:xfrm>
            <a:off x="3698875" y="2765425"/>
            <a:ext cx="366713" cy="598488"/>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6" name="Freeform 9" descr="Dark vertical"/>
          <p:cNvSpPr>
            <a:spLocks/>
          </p:cNvSpPr>
          <p:nvPr/>
        </p:nvSpPr>
        <p:spPr bwMode="auto">
          <a:xfrm>
            <a:off x="4587875" y="2768604"/>
            <a:ext cx="323850" cy="595313"/>
          </a:xfrm>
          <a:custGeom>
            <a:avLst/>
            <a:gdLst/>
            <a:ahLst/>
            <a:cxnLst>
              <a:cxn ang="0">
                <a:pos x="1" y="0"/>
              </a:cxn>
              <a:cxn ang="0">
                <a:pos x="204" y="0"/>
              </a:cxn>
              <a:cxn ang="0">
                <a:pos x="204" y="75"/>
              </a:cxn>
              <a:cxn ang="0">
                <a:pos x="180" y="81"/>
              </a:cxn>
              <a:cxn ang="0">
                <a:pos x="178" y="148"/>
              </a:cxn>
              <a:cxn ang="0">
                <a:pos x="150" y="157"/>
              </a:cxn>
              <a:cxn ang="0">
                <a:pos x="148" y="222"/>
              </a:cxn>
              <a:cxn ang="0">
                <a:pos x="177" y="234"/>
              </a:cxn>
              <a:cxn ang="0">
                <a:pos x="177" y="292"/>
              </a:cxn>
              <a:cxn ang="0">
                <a:pos x="202" y="303"/>
              </a:cxn>
              <a:cxn ang="0">
                <a:pos x="201" y="375"/>
              </a:cxn>
              <a:cxn ang="0">
                <a:pos x="0" y="373"/>
              </a:cxn>
              <a:cxn ang="0">
                <a:pos x="1" y="0"/>
              </a:cxn>
            </a:cxnLst>
            <a:rect l="0" t="0" r="r" b="b"/>
            <a:pathLst>
              <a:path w="204" h="375">
                <a:moveTo>
                  <a:pt x="1" y="0"/>
                </a:moveTo>
                <a:lnTo>
                  <a:pt x="204" y="0"/>
                </a:lnTo>
                <a:lnTo>
                  <a:pt x="204" y="75"/>
                </a:lnTo>
                <a:lnTo>
                  <a:pt x="180" y="81"/>
                </a:lnTo>
                <a:lnTo>
                  <a:pt x="178" y="148"/>
                </a:lnTo>
                <a:lnTo>
                  <a:pt x="150" y="157"/>
                </a:lnTo>
                <a:lnTo>
                  <a:pt x="148" y="222"/>
                </a:lnTo>
                <a:lnTo>
                  <a:pt x="177" y="234"/>
                </a:lnTo>
                <a:lnTo>
                  <a:pt x="177" y="292"/>
                </a:lnTo>
                <a:lnTo>
                  <a:pt x="202" y="303"/>
                </a:lnTo>
                <a:lnTo>
                  <a:pt x="201" y="375"/>
                </a:lnTo>
                <a:lnTo>
                  <a:pt x="0" y="373"/>
                </a:lnTo>
                <a:lnTo>
                  <a:pt x="1" y="0"/>
                </a:lnTo>
                <a:close/>
              </a:path>
            </a:pathLst>
          </a:custGeom>
          <a:pattFill prst="dkVert">
            <a:fgClr>
              <a:srgbClr val="777777"/>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7" name="Rectangle 10"/>
          <p:cNvSpPr>
            <a:spLocks noChangeArrowheads="1"/>
          </p:cNvSpPr>
          <p:nvPr/>
        </p:nvSpPr>
        <p:spPr bwMode="auto">
          <a:xfrm>
            <a:off x="5129213" y="2489200"/>
            <a:ext cx="42862" cy="1162050"/>
          </a:xfrm>
          <a:prstGeom prst="rect">
            <a:avLst/>
          </a:prstGeom>
          <a:solidFill>
            <a:srgbClr val="00000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8" name="Rectangle 11"/>
          <p:cNvSpPr>
            <a:spLocks noChangeArrowheads="1"/>
          </p:cNvSpPr>
          <p:nvPr/>
        </p:nvSpPr>
        <p:spPr bwMode="auto">
          <a:xfrm>
            <a:off x="5176838" y="3294063"/>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9" name="Rectangle 12"/>
          <p:cNvSpPr>
            <a:spLocks noChangeArrowheads="1"/>
          </p:cNvSpPr>
          <p:nvPr/>
        </p:nvSpPr>
        <p:spPr bwMode="auto">
          <a:xfrm>
            <a:off x="5170488" y="2487613"/>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0" name="Text Box 13"/>
          <p:cNvSpPr txBox="1">
            <a:spLocks noChangeArrowheads="1"/>
          </p:cNvSpPr>
          <p:nvPr/>
        </p:nvSpPr>
        <p:spPr bwMode="auto">
          <a:xfrm>
            <a:off x="6562725" y="1528507"/>
            <a:ext cx="1993900" cy="274638"/>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a:solidFill>
                  <a:srgbClr val="333399"/>
                </a:solidFill>
                <a:ea typeface="+mn-ea"/>
                <a:cs typeface="+mn-cs"/>
              </a:rPr>
              <a:t>Disk</a:t>
            </a:r>
          </a:p>
        </p:txBody>
      </p:sp>
      <p:sp>
        <p:nvSpPr>
          <p:cNvPr id="51" name="Line 14"/>
          <p:cNvSpPr>
            <a:spLocks noChangeShapeType="1"/>
          </p:cNvSpPr>
          <p:nvPr/>
        </p:nvSpPr>
        <p:spPr bwMode="auto">
          <a:xfrm flipH="1">
            <a:off x="5162552" y="1822450"/>
            <a:ext cx="1485900" cy="11620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2" name="Text Box 15"/>
          <p:cNvSpPr txBox="1">
            <a:spLocks noChangeArrowheads="1"/>
          </p:cNvSpPr>
          <p:nvPr/>
        </p:nvSpPr>
        <p:spPr bwMode="auto">
          <a:xfrm>
            <a:off x="6396554" y="2924969"/>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Void</a:t>
            </a:r>
          </a:p>
        </p:txBody>
      </p:sp>
      <p:sp>
        <p:nvSpPr>
          <p:cNvPr id="53" name="Text Box 16"/>
          <p:cNvSpPr txBox="1">
            <a:spLocks noChangeArrowheads="1"/>
          </p:cNvSpPr>
          <p:nvPr/>
        </p:nvSpPr>
        <p:spPr bwMode="auto">
          <a:xfrm>
            <a:off x="4756150" y="5481638"/>
            <a:ext cx="2362200" cy="646331"/>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smtClean="0">
                <a:solidFill>
                  <a:srgbClr val="333399"/>
                </a:solidFill>
                <a:ea typeface="+mn-ea"/>
                <a:cs typeface="+mn-cs"/>
              </a:rPr>
              <a:t>Priming</a:t>
            </a:r>
          </a:p>
          <a:p>
            <a:pPr marL="371475" indent="-371475" fontAlgn="auto">
              <a:spcBef>
                <a:spcPts val="0"/>
              </a:spcBef>
              <a:spcAft>
                <a:spcPts val="0"/>
              </a:spcAft>
              <a:buClrTx/>
              <a:buFontTx/>
              <a:buNone/>
              <a:defRPr/>
            </a:pPr>
            <a:r>
              <a:rPr lang="en-GB" sz="1200" kern="0" dirty="0" smtClean="0">
                <a:solidFill>
                  <a:srgbClr val="333399"/>
                </a:solidFill>
                <a:ea typeface="+mn-ea"/>
                <a:cs typeface="+mn-cs"/>
              </a:rPr>
              <a:t>Composition/Lighting</a:t>
            </a:r>
            <a:endParaRPr lang="en-GB" sz="1200" kern="0" dirty="0">
              <a:solidFill>
                <a:srgbClr val="333399"/>
              </a:solidFill>
              <a:ea typeface="+mn-ea"/>
              <a:cs typeface="+mn-cs"/>
            </a:endParaRPr>
          </a:p>
          <a:p>
            <a:pPr marL="371475" indent="-371475"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54" name="Text Box 17"/>
          <p:cNvSpPr txBox="1">
            <a:spLocks noChangeArrowheads="1"/>
          </p:cNvSpPr>
          <p:nvPr/>
        </p:nvSpPr>
        <p:spPr bwMode="auto">
          <a:xfrm>
            <a:off x="6153150" y="4599536"/>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Features on Face</a:t>
            </a:r>
          </a:p>
        </p:txBody>
      </p:sp>
      <p:sp>
        <p:nvSpPr>
          <p:cNvPr id="55" name="Text Box 18"/>
          <p:cNvSpPr txBox="1">
            <a:spLocks noChangeArrowheads="1"/>
          </p:cNvSpPr>
          <p:nvPr/>
        </p:nvSpPr>
        <p:spPr bwMode="auto">
          <a:xfrm>
            <a:off x="6534469" y="3871118"/>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Washer</a:t>
            </a:r>
          </a:p>
        </p:txBody>
      </p:sp>
      <p:sp>
        <p:nvSpPr>
          <p:cNvPr id="56" name="Text Box 19"/>
          <p:cNvSpPr txBox="1">
            <a:spLocks noChangeArrowheads="1"/>
          </p:cNvSpPr>
          <p:nvPr/>
        </p:nvSpPr>
        <p:spPr bwMode="auto">
          <a:xfrm>
            <a:off x="2300289" y="4874173"/>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Transfer Mix</a:t>
            </a:r>
          </a:p>
        </p:txBody>
      </p:sp>
      <p:sp>
        <p:nvSpPr>
          <p:cNvPr id="57" name="Rectangle 20"/>
          <p:cNvSpPr>
            <a:spLocks noChangeArrowheads="1"/>
          </p:cNvSpPr>
          <p:nvPr/>
        </p:nvSpPr>
        <p:spPr bwMode="auto">
          <a:xfrm>
            <a:off x="5075240" y="2489204"/>
            <a:ext cx="50800" cy="231775"/>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8" name="Rectangle 21"/>
          <p:cNvSpPr>
            <a:spLocks noChangeArrowheads="1"/>
          </p:cNvSpPr>
          <p:nvPr/>
        </p:nvSpPr>
        <p:spPr bwMode="auto">
          <a:xfrm>
            <a:off x="5084763" y="3408363"/>
            <a:ext cx="50800" cy="246062"/>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9" name="Text Box 22"/>
          <p:cNvSpPr txBox="1">
            <a:spLocks noChangeArrowheads="1"/>
          </p:cNvSpPr>
          <p:nvPr/>
        </p:nvSpPr>
        <p:spPr bwMode="auto">
          <a:xfrm>
            <a:off x="3059113" y="1557342"/>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Lip Varnish</a:t>
            </a:r>
            <a:endParaRPr lang="en-US" sz="1200" kern="0" dirty="0">
              <a:solidFill>
                <a:sysClr val="windowText" lastClr="000000"/>
              </a:solidFill>
              <a:ea typeface="+mn-ea"/>
              <a:cs typeface="+mn-cs"/>
            </a:endParaRPr>
          </a:p>
        </p:txBody>
      </p:sp>
      <p:sp>
        <p:nvSpPr>
          <p:cNvPr id="60" name="Line 23"/>
          <p:cNvSpPr>
            <a:spLocks noChangeShapeType="1"/>
          </p:cNvSpPr>
          <p:nvPr/>
        </p:nvSpPr>
        <p:spPr bwMode="auto">
          <a:xfrm>
            <a:off x="3962400" y="1860550"/>
            <a:ext cx="1114425" cy="725488"/>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1" name="Line 24"/>
          <p:cNvSpPr>
            <a:spLocks noChangeShapeType="1"/>
          </p:cNvSpPr>
          <p:nvPr/>
        </p:nvSpPr>
        <p:spPr bwMode="auto">
          <a:xfrm flipH="1">
            <a:off x="5010152" y="3060704"/>
            <a:ext cx="1362075" cy="95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2" name="Line 25"/>
          <p:cNvSpPr>
            <a:spLocks noChangeShapeType="1"/>
          </p:cNvSpPr>
          <p:nvPr/>
        </p:nvSpPr>
        <p:spPr bwMode="auto">
          <a:xfrm flipH="1" flipV="1">
            <a:off x="5286375" y="3422654"/>
            <a:ext cx="1276350" cy="4667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3" name="Line 26"/>
          <p:cNvSpPr>
            <a:spLocks noChangeShapeType="1"/>
          </p:cNvSpPr>
          <p:nvPr/>
        </p:nvSpPr>
        <p:spPr bwMode="auto">
          <a:xfrm flipH="1" flipV="1">
            <a:off x="4838700" y="3079754"/>
            <a:ext cx="1314450" cy="15144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4" name="Line 27"/>
          <p:cNvSpPr>
            <a:spLocks noChangeShapeType="1"/>
          </p:cNvSpPr>
          <p:nvPr/>
        </p:nvSpPr>
        <p:spPr bwMode="auto">
          <a:xfrm flipH="1" flipV="1">
            <a:off x="4752977" y="3222625"/>
            <a:ext cx="403225" cy="22415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5" name="Line 28"/>
          <p:cNvSpPr>
            <a:spLocks noChangeShapeType="1"/>
          </p:cNvSpPr>
          <p:nvPr/>
        </p:nvSpPr>
        <p:spPr bwMode="auto">
          <a:xfrm flipV="1">
            <a:off x="3143252" y="3232150"/>
            <a:ext cx="1333500" cy="15525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6" name="Text Box 29"/>
          <p:cNvSpPr txBox="1">
            <a:spLocks noChangeArrowheads="1"/>
          </p:cNvSpPr>
          <p:nvPr/>
        </p:nvSpPr>
        <p:spPr bwMode="auto">
          <a:xfrm>
            <a:off x="781051" y="4759321"/>
            <a:ext cx="1993900" cy="457200"/>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a:solidFill>
                  <a:srgbClr val="333399"/>
                </a:solidFill>
                <a:ea typeface="+mn-ea"/>
                <a:cs typeface="+mn-cs"/>
              </a:rPr>
              <a:t>Liner</a:t>
            </a:r>
          </a:p>
          <a:p>
            <a:pPr marL="371475" indent="-371475"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67" name="Line 30"/>
          <p:cNvSpPr>
            <a:spLocks noChangeShapeType="1"/>
          </p:cNvSpPr>
          <p:nvPr/>
        </p:nvSpPr>
        <p:spPr bwMode="auto">
          <a:xfrm flipV="1">
            <a:off x="1228727" y="3403600"/>
            <a:ext cx="2143125" cy="13335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8" name="Text Box 31"/>
          <p:cNvSpPr txBox="1">
            <a:spLocks noChangeArrowheads="1"/>
          </p:cNvSpPr>
          <p:nvPr/>
        </p:nvSpPr>
        <p:spPr bwMode="auto">
          <a:xfrm>
            <a:off x="236939" y="2418063"/>
            <a:ext cx="1993900" cy="274637"/>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a:solidFill>
                  <a:srgbClr val="333399"/>
                </a:solidFill>
                <a:ea typeface="+mn-ea"/>
                <a:cs typeface="+mn-cs"/>
              </a:rPr>
              <a:t>Composition</a:t>
            </a:r>
          </a:p>
        </p:txBody>
      </p:sp>
      <p:sp>
        <p:nvSpPr>
          <p:cNvPr id="69" name="Text Box 32"/>
          <p:cNvSpPr txBox="1">
            <a:spLocks noChangeArrowheads="1"/>
          </p:cNvSpPr>
          <p:nvPr/>
        </p:nvSpPr>
        <p:spPr bwMode="auto">
          <a:xfrm>
            <a:off x="4544090" y="1039865"/>
            <a:ext cx="1993900" cy="457200"/>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Cup</a:t>
            </a:r>
          </a:p>
          <a:p>
            <a:pPr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70" name="Line 33"/>
          <p:cNvSpPr>
            <a:spLocks noChangeShapeType="1"/>
          </p:cNvSpPr>
          <p:nvPr/>
        </p:nvSpPr>
        <p:spPr bwMode="auto">
          <a:xfrm>
            <a:off x="4775200" y="1346200"/>
            <a:ext cx="177800" cy="5969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71" name="Line 34"/>
          <p:cNvSpPr>
            <a:spLocks noChangeShapeType="1"/>
          </p:cNvSpPr>
          <p:nvPr/>
        </p:nvSpPr>
        <p:spPr bwMode="auto">
          <a:xfrm>
            <a:off x="1331913" y="2781304"/>
            <a:ext cx="2087562" cy="1428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3827" name="TextBox 71"/>
          <p:cNvSpPr txBox="1">
            <a:spLocks noChangeArrowheads="1"/>
          </p:cNvSpPr>
          <p:nvPr/>
        </p:nvSpPr>
        <p:spPr bwMode="auto">
          <a:xfrm>
            <a:off x="781051" y="5886450"/>
            <a:ext cx="22117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a:t>Example: AA Tracer</a:t>
            </a:r>
          </a:p>
        </p:txBody>
      </p:sp>
    </p:spTree>
    <p:extLst>
      <p:ext uri="{BB962C8B-B14F-4D97-AF65-F5344CB8AC3E}">
        <p14:creationId xmlns:p14="http://schemas.microsoft.com/office/powerpoint/2010/main" val="904584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GB" smtClean="0"/>
              <a:t>Step 2: Discuss and Agree Functionality</a:t>
            </a:r>
            <a:endParaRPr lang="en-GB"/>
          </a:p>
        </p:txBody>
      </p:sp>
      <p:sp>
        <p:nvSpPr>
          <p:cNvPr id="35" name="Freeform 2" descr="Wide upward diagonal"/>
          <p:cNvSpPr>
            <a:spLocks/>
          </p:cNvSpPr>
          <p:nvPr/>
        </p:nvSpPr>
        <p:spPr bwMode="auto">
          <a:xfrm>
            <a:off x="2971802" y="1704979"/>
            <a:ext cx="2328863" cy="2747963"/>
          </a:xfrm>
          <a:custGeom>
            <a:avLst/>
            <a:gdLst/>
            <a:ahLst/>
            <a:cxnLst>
              <a:cxn ang="0">
                <a:pos x="1335" y="645"/>
              </a:cxn>
              <a:cxn ang="0">
                <a:pos x="1329" y="501"/>
              </a:cxn>
              <a:cxn ang="0">
                <a:pos x="1464" y="501"/>
              </a:cxn>
              <a:cxn ang="0">
                <a:pos x="1467" y="6"/>
              </a:cxn>
              <a:cxn ang="0">
                <a:pos x="1134" y="0"/>
              </a:cxn>
              <a:cxn ang="0">
                <a:pos x="1137" y="378"/>
              </a:cxn>
              <a:cxn ang="0">
                <a:pos x="3" y="375"/>
              </a:cxn>
              <a:cxn ang="0">
                <a:pos x="0" y="1353"/>
              </a:cxn>
              <a:cxn ang="0">
                <a:pos x="1137" y="1353"/>
              </a:cxn>
              <a:cxn ang="0">
                <a:pos x="1146" y="1731"/>
              </a:cxn>
              <a:cxn ang="0">
                <a:pos x="1467" y="1731"/>
              </a:cxn>
              <a:cxn ang="0">
                <a:pos x="1464" y="1233"/>
              </a:cxn>
              <a:cxn ang="0">
                <a:pos x="1347" y="1233"/>
              </a:cxn>
              <a:cxn ang="0">
                <a:pos x="1347" y="1080"/>
              </a:cxn>
              <a:cxn ang="0">
                <a:pos x="228" y="1083"/>
              </a:cxn>
              <a:cxn ang="0">
                <a:pos x="228" y="648"/>
              </a:cxn>
              <a:cxn ang="0">
                <a:pos x="1335" y="645"/>
              </a:cxn>
            </a:cxnLst>
            <a:rect l="0" t="0" r="r" b="b"/>
            <a:pathLst>
              <a:path w="1467" h="1731">
                <a:moveTo>
                  <a:pt x="1335" y="645"/>
                </a:moveTo>
                <a:lnTo>
                  <a:pt x="1329" y="501"/>
                </a:lnTo>
                <a:lnTo>
                  <a:pt x="1464" y="501"/>
                </a:lnTo>
                <a:lnTo>
                  <a:pt x="1467" y="6"/>
                </a:lnTo>
                <a:lnTo>
                  <a:pt x="1134" y="0"/>
                </a:lnTo>
                <a:lnTo>
                  <a:pt x="1137" y="378"/>
                </a:lnTo>
                <a:lnTo>
                  <a:pt x="3" y="375"/>
                </a:lnTo>
                <a:lnTo>
                  <a:pt x="0" y="1353"/>
                </a:lnTo>
                <a:lnTo>
                  <a:pt x="1137" y="1353"/>
                </a:lnTo>
                <a:lnTo>
                  <a:pt x="1146" y="1731"/>
                </a:lnTo>
                <a:lnTo>
                  <a:pt x="1467" y="1731"/>
                </a:lnTo>
                <a:lnTo>
                  <a:pt x="1464" y="1233"/>
                </a:lnTo>
                <a:lnTo>
                  <a:pt x="1347" y="1233"/>
                </a:lnTo>
                <a:lnTo>
                  <a:pt x="1347" y="1080"/>
                </a:lnTo>
                <a:lnTo>
                  <a:pt x="228" y="1083"/>
                </a:lnTo>
                <a:lnTo>
                  <a:pt x="228" y="648"/>
                </a:lnTo>
                <a:lnTo>
                  <a:pt x="1335" y="645"/>
                </a:lnTo>
                <a:close/>
              </a:path>
            </a:pathLst>
          </a:custGeom>
          <a:pattFill prst="wdUpDiag">
            <a:fgClr>
              <a:srgbClr val="DDDDDD"/>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6" name="Rectangle 3"/>
          <p:cNvSpPr>
            <a:spLocks noChangeArrowheads="1"/>
          </p:cNvSpPr>
          <p:nvPr/>
        </p:nvSpPr>
        <p:spPr bwMode="auto">
          <a:xfrm>
            <a:off x="3333750" y="2728913"/>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7" name="Rectangle 4"/>
          <p:cNvSpPr>
            <a:spLocks noChangeArrowheads="1"/>
          </p:cNvSpPr>
          <p:nvPr/>
        </p:nvSpPr>
        <p:spPr bwMode="auto">
          <a:xfrm>
            <a:off x="3335340" y="3373438"/>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8" name="Rectangle 5" descr="Large confetti"/>
          <p:cNvSpPr>
            <a:spLocks noChangeArrowheads="1"/>
          </p:cNvSpPr>
          <p:nvPr/>
        </p:nvSpPr>
        <p:spPr bwMode="auto">
          <a:xfrm>
            <a:off x="3333750" y="2776542"/>
            <a:ext cx="366713" cy="598487"/>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9" name="Rectangle 6" descr="Large confetti"/>
          <p:cNvSpPr>
            <a:spLocks noChangeArrowheads="1"/>
          </p:cNvSpPr>
          <p:nvPr/>
        </p:nvSpPr>
        <p:spPr bwMode="auto">
          <a:xfrm>
            <a:off x="4067176" y="2776542"/>
            <a:ext cx="366713" cy="598487"/>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0" name="Rectangle 7" descr="Wide upward diagonal"/>
          <p:cNvSpPr>
            <a:spLocks noChangeArrowheads="1"/>
          </p:cNvSpPr>
          <p:nvPr/>
        </p:nvSpPr>
        <p:spPr bwMode="auto">
          <a:xfrm>
            <a:off x="4437063" y="2776542"/>
            <a:ext cx="150812" cy="598487"/>
          </a:xfrm>
          <a:prstGeom prst="rect">
            <a:avLst/>
          </a:prstGeom>
          <a:pattFill prst="wdUpDiag">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1" name="Rectangle 8" descr="Large confetti"/>
          <p:cNvSpPr>
            <a:spLocks noChangeArrowheads="1"/>
          </p:cNvSpPr>
          <p:nvPr/>
        </p:nvSpPr>
        <p:spPr bwMode="auto">
          <a:xfrm>
            <a:off x="3698875" y="2776542"/>
            <a:ext cx="366713" cy="598487"/>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2" name="Freeform 9" descr="Dark vertical"/>
          <p:cNvSpPr>
            <a:spLocks/>
          </p:cNvSpPr>
          <p:nvPr/>
        </p:nvSpPr>
        <p:spPr bwMode="auto">
          <a:xfrm>
            <a:off x="4587875" y="2779713"/>
            <a:ext cx="323850" cy="595312"/>
          </a:xfrm>
          <a:custGeom>
            <a:avLst/>
            <a:gdLst/>
            <a:ahLst/>
            <a:cxnLst>
              <a:cxn ang="0">
                <a:pos x="1" y="0"/>
              </a:cxn>
              <a:cxn ang="0">
                <a:pos x="204" y="0"/>
              </a:cxn>
              <a:cxn ang="0">
                <a:pos x="204" y="75"/>
              </a:cxn>
              <a:cxn ang="0">
                <a:pos x="180" y="81"/>
              </a:cxn>
              <a:cxn ang="0">
                <a:pos x="178" y="148"/>
              </a:cxn>
              <a:cxn ang="0">
                <a:pos x="150" y="157"/>
              </a:cxn>
              <a:cxn ang="0">
                <a:pos x="148" y="222"/>
              </a:cxn>
              <a:cxn ang="0">
                <a:pos x="177" y="234"/>
              </a:cxn>
              <a:cxn ang="0">
                <a:pos x="177" y="292"/>
              </a:cxn>
              <a:cxn ang="0">
                <a:pos x="202" y="303"/>
              </a:cxn>
              <a:cxn ang="0">
                <a:pos x="201" y="375"/>
              </a:cxn>
              <a:cxn ang="0">
                <a:pos x="0" y="373"/>
              </a:cxn>
              <a:cxn ang="0">
                <a:pos x="1" y="0"/>
              </a:cxn>
            </a:cxnLst>
            <a:rect l="0" t="0" r="r" b="b"/>
            <a:pathLst>
              <a:path w="204" h="375">
                <a:moveTo>
                  <a:pt x="1" y="0"/>
                </a:moveTo>
                <a:lnTo>
                  <a:pt x="204" y="0"/>
                </a:lnTo>
                <a:lnTo>
                  <a:pt x="204" y="75"/>
                </a:lnTo>
                <a:lnTo>
                  <a:pt x="180" y="81"/>
                </a:lnTo>
                <a:lnTo>
                  <a:pt x="178" y="148"/>
                </a:lnTo>
                <a:lnTo>
                  <a:pt x="150" y="157"/>
                </a:lnTo>
                <a:lnTo>
                  <a:pt x="148" y="222"/>
                </a:lnTo>
                <a:lnTo>
                  <a:pt x="177" y="234"/>
                </a:lnTo>
                <a:lnTo>
                  <a:pt x="177" y="292"/>
                </a:lnTo>
                <a:lnTo>
                  <a:pt x="202" y="303"/>
                </a:lnTo>
                <a:lnTo>
                  <a:pt x="201" y="375"/>
                </a:lnTo>
                <a:lnTo>
                  <a:pt x="0" y="373"/>
                </a:lnTo>
                <a:lnTo>
                  <a:pt x="1" y="0"/>
                </a:lnTo>
                <a:close/>
              </a:path>
            </a:pathLst>
          </a:custGeom>
          <a:pattFill prst="dkVert">
            <a:fgClr>
              <a:srgbClr val="777777"/>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3" name="Rectangle 10"/>
          <p:cNvSpPr>
            <a:spLocks noChangeArrowheads="1"/>
          </p:cNvSpPr>
          <p:nvPr/>
        </p:nvSpPr>
        <p:spPr bwMode="auto">
          <a:xfrm>
            <a:off x="5129213" y="2500313"/>
            <a:ext cx="42862" cy="1162050"/>
          </a:xfrm>
          <a:prstGeom prst="rect">
            <a:avLst/>
          </a:prstGeom>
          <a:solidFill>
            <a:srgbClr val="00000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4" name="Rectangle 11"/>
          <p:cNvSpPr>
            <a:spLocks noChangeArrowheads="1"/>
          </p:cNvSpPr>
          <p:nvPr/>
        </p:nvSpPr>
        <p:spPr bwMode="auto">
          <a:xfrm>
            <a:off x="5176838" y="3305175"/>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5" name="Rectangle 12"/>
          <p:cNvSpPr>
            <a:spLocks noChangeArrowheads="1"/>
          </p:cNvSpPr>
          <p:nvPr/>
        </p:nvSpPr>
        <p:spPr bwMode="auto">
          <a:xfrm>
            <a:off x="5170488" y="2498725"/>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6" name="Text Box 13"/>
          <p:cNvSpPr txBox="1">
            <a:spLocks noChangeArrowheads="1"/>
          </p:cNvSpPr>
          <p:nvPr/>
        </p:nvSpPr>
        <p:spPr bwMode="auto">
          <a:xfrm>
            <a:off x="6551268" y="1210665"/>
            <a:ext cx="1993900" cy="1200329"/>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Disk</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Prevents Moisture   Ingress From Propellant</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Control Tracer Lighting Pressure</a:t>
            </a:r>
            <a:endParaRPr lang="en-US" sz="1200" kern="0" dirty="0">
              <a:solidFill>
                <a:sysClr val="windowText" lastClr="000000"/>
              </a:solidFill>
              <a:ea typeface="+mn-ea"/>
              <a:cs typeface="+mn-cs"/>
            </a:endParaRPr>
          </a:p>
        </p:txBody>
      </p:sp>
      <p:sp>
        <p:nvSpPr>
          <p:cNvPr id="47" name="Line 14"/>
          <p:cNvSpPr>
            <a:spLocks noChangeShapeType="1"/>
          </p:cNvSpPr>
          <p:nvPr/>
        </p:nvSpPr>
        <p:spPr bwMode="auto">
          <a:xfrm flipH="1">
            <a:off x="5162552" y="1833563"/>
            <a:ext cx="1485900" cy="11620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8" name="Text Box 15"/>
          <p:cNvSpPr txBox="1">
            <a:spLocks noChangeArrowheads="1"/>
          </p:cNvSpPr>
          <p:nvPr/>
        </p:nvSpPr>
        <p:spPr bwMode="auto">
          <a:xfrm>
            <a:off x="6368801" y="2849714"/>
            <a:ext cx="1993900" cy="646331"/>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Void</a:t>
            </a:r>
          </a:p>
          <a:p>
            <a:pPr algn="l" fontAlgn="auto">
              <a:spcBef>
                <a:spcPts val="0"/>
              </a:spcBef>
              <a:spcAft>
                <a:spcPts val="0"/>
              </a:spcAft>
              <a:buClrTx/>
              <a:buFontTx/>
              <a:buNone/>
              <a:defRPr/>
            </a:pPr>
            <a:r>
              <a:rPr lang="en-GB" sz="1200" kern="0" dirty="0">
                <a:solidFill>
                  <a:sysClr val="windowText" lastClr="000000"/>
                </a:solidFill>
                <a:ea typeface="+mn-ea"/>
                <a:cs typeface="+mn-cs"/>
              </a:rPr>
              <a:t>Provide Space for Disk Collapse</a:t>
            </a:r>
            <a:endParaRPr lang="en-US" sz="1200" kern="0" dirty="0">
              <a:solidFill>
                <a:sysClr val="windowText" lastClr="000000"/>
              </a:solidFill>
              <a:ea typeface="+mn-ea"/>
              <a:cs typeface="+mn-cs"/>
            </a:endParaRPr>
          </a:p>
        </p:txBody>
      </p:sp>
      <p:sp>
        <p:nvSpPr>
          <p:cNvPr id="49" name="Text Box 16"/>
          <p:cNvSpPr txBox="1">
            <a:spLocks noChangeArrowheads="1"/>
          </p:cNvSpPr>
          <p:nvPr/>
        </p:nvSpPr>
        <p:spPr bwMode="auto">
          <a:xfrm>
            <a:off x="4756150" y="5492753"/>
            <a:ext cx="2362200" cy="1200329"/>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Priming Composition/Lighting</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Lights Coloured Light Generator (CLG)</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Protects CLG from Barrel Pressure</a:t>
            </a:r>
          </a:p>
          <a:p>
            <a:pPr marL="371475" indent="-371475" algn="l"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50" name="Text Box 17"/>
          <p:cNvSpPr txBox="1">
            <a:spLocks noChangeArrowheads="1"/>
          </p:cNvSpPr>
          <p:nvPr/>
        </p:nvSpPr>
        <p:spPr bwMode="auto">
          <a:xfrm>
            <a:off x="6137275" y="4537075"/>
            <a:ext cx="1993900" cy="457200"/>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Features on Face</a:t>
            </a:r>
          </a:p>
          <a:p>
            <a:pPr algn="l" fontAlgn="auto">
              <a:spcBef>
                <a:spcPts val="0"/>
              </a:spcBef>
              <a:spcAft>
                <a:spcPts val="0"/>
              </a:spcAft>
              <a:buClrTx/>
              <a:buFontTx/>
              <a:buNone/>
              <a:defRPr/>
            </a:pPr>
            <a:r>
              <a:rPr lang="en-GB" sz="1200" kern="0" dirty="0">
                <a:solidFill>
                  <a:sysClr val="windowText" lastClr="000000"/>
                </a:solidFill>
                <a:ea typeface="+mn-ea"/>
                <a:cs typeface="+mn-cs"/>
              </a:rPr>
              <a:t>Increase Surface Area</a:t>
            </a:r>
            <a:endParaRPr lang="en-US" sz="1200" kern="0" dirty="0">
              <a:solidFill>
                <a:sysClr val="windowText" lastClr="000000"/>
              </a:solidFill>
              <a:ea typeface="+mn-ea"/>
              <a:cs typeface="+mn-cs"/>
            </a:endParaRPr>
          </a:p>
        </p:txBody>
      </p:sp>
      <p:sp>
        <p:nvSpPr>
          <p:cNvPr id="51" name="Text Box 18"/>
          <p:cNvSpPr txBox="1">
            <a:spLocks noChangeArrowheads="1"/>
          </p:cNvSpPr>
          <p:nvPr/>
        </p:nvSpPr>
        <p:spPr bwMode="auto">
          <a:xfrm>
            <a:off x="6537325" y="3756027"/>
            <a:ext cx="1993900" cy="646331"/>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Washer</a:t>
            </a:r>
          </a:p>
          <a:p>
            <a:pPr algn="l" fontAlgn="auto">
              <a:spcBef>
                <a:spcPts val="0"/>
              </a:spcBef>
              <a:spcAft>
                <a:spcPts val="0"/>
              </a:spcAft>
              <a:buClrTx/>
              <a:buFontTx/>
              <a:buNone/>
              <a:defRPr/>
            </a:pPr>
            <a:r>
              <a:rPr lang="en-GB" sz="1200" kern="0" dirty="0">
                <a:solidFill>
                  <a:sysClr val="windowText" lastClr="000000"/>
                </a:solidFill>
                <a:ea typeface="+mn-ea"/>
                <a:cs typeface="+mn-cs"/>
              </a:rPr>
              <a:t>Control (cokes) Pressure on Face of Tracer</a:t>
            </a:r>
            <a:endParaRPr lang="en-US" sz="1200" kern="0" dirty="0">
              <a:solidFill>
                <a:sysClr val="windowText" lastClr="000000"/>
              </a:solidFill>
              <a:ea typeface="+mn-ea"/>
              <a:cs typeface="+mn-cs"/>
            </a:endParaRPr>
          </a:p>
        </p:txBody>
      </p:sp>
      <p:sp>
        <p:nvSpPr>
          <p:cNvPr id="52" name="Text Box 19"/>
          <p:cNvSpPr txBox="1">
            <a:spLocks noChangeArrowheads="1"/>
          </p:cNvSpPr>
          <p:nvPr/>
        </p:nvSpPr>
        <p:spPr bwMode="auto">
          <a:xfrm>
            <a:off x="2733675" y="4756150"/>
            <a:ext cx="1993900" cy="457200"/>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Transfer Mix</a:t>
            </a:r>
          </a:p>
          <a:p>
            <a:pPr algn="l" fontAlgn="auto">
              <a:spcBef>
                <a:spcPts val="0"/>
              </a:spcBef>
              <a:spcAft>
                <a:spcPts val="0"/>
              </a:spcAft>
              <a:buClrTx/>
              <a:buFontTx/>
              <a:buNone/>
              <a:defRPr/>
            </a:pPr>
            <a:r>
              <a:rPr lang="en-GB" sz="1200" kern="0" dirty="0">
                <a:solidFill>
                  <a:sysClr val="windowText" lastClr="000000"/>
                </a:solidFill>
                <a:ea typeface="+mn-ea"/>
                <a:cs typeface="+mn-cs"/>
              </a:rPr>
              <a:t>Transfer Ignition</a:t>
            </a:r>
            <a:endParaRPr lang="en-US" sz="1200" kern="0" dirty="0">
              <a:solidFill>
                <a:sysClr val="windowText" lastClr="000000"/>
              </a:solidFill>
              <a:ea typeface="+mn-ea"/>
              <a:cs typeface="+mn-cs"/>
            </a:endParaRPr>
          </a:p>
        </p:txBody>
      </p:sp>
      <p:sp>
        <p:nvSpPr>
          <p:cNvPr id="53" name="Rectangle 20"/>
          <p:cNvSpPr>
            <a:spLocks noChangeArrowheads="1"/>
          </p:cNvSpPr>
          <p:nvPr/>
        </p:nvSpPr>
        <p:spPr bwMode="auto">
          <a:xfrm>
            <a:off x="5075240" y="2500317"/>
            <a:ext cx="50800" cy="231775"/>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4" name="Rectangle 21"/>
          <p:cNvSpPr>
            <a:spLocks noChangeArrowheads="1"/>
          </p:cNvSpPr>
          <p:nvPr/>
        </p:nvSpPr>
        <p:spPr bwMode="auto">
          <a:xfrm>
            <a:off x="5084763" y="3419479"/>
            <a:ext cx="50800" cy="246063"/>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5" name="Text Box 22"/>
          <p:cNvSpPr txBox="1">
            <a:spLocks noChangeArrowheads="1"/>
          </p:cNvSpPr>
          <p:nvPr/>
        </p:nvSpPr>
        <p:spPr bwMode="auto">
          <a:xfrm>
            <a:off x="2571750" y="1449287"/>
            <a:ext cx="1993900" cy="457200"/>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Lip Varnish</a:t>
            </a:r>
          </a:p>
          <a:p>
            <a:pPr fontAlgn="auto">
              <a:spcBef>
                <a:spcPts val="0"/>
              </a:spcBef>
              <a:spcAft>
                <a:spcPts val="0"/>
              </a:spcAft>
              <a:buClrTx/>
              <a:buFontTx/>
              <a:buNone/>
              <a:defRPr/>
            </a:pPr>
            <a:r>
              <a:rPr lang="en-GB" sz="1200" kern="0" dirty="0">
                <a:solidFill>
                  <a:sysClr val="windowText" lastClr="000000"/>
                </a:solidFill>
                <a:ea typeface="+mn-ea"/>
                <a:cs typeface="+mn-cs"/>
              </a:rPr>
              <a:t>Seals Disk and Lip</a:t>
            </a:r>
            <a:endParaRPr lang="en-US" sz="1200" kern="0" dirty="0">
              <a:solidFill>
                <a:sysClr val="windowText" lastClr="000000"/>
              </a:solidFill>
              <a:ea typeface="+mn-ea"/>
              <a:cs typeface="+mn-cs"/>
            </a:endParaRPr>
          </a:p>
        </p:txBody>
      </p:sp>
      <p:sp>
        <p:nvSpPr>
          <p:cNvPr id="56" name="Line 23"/>
          <p:cNvSpPr>
            <a:spLocks noChangeShapeType="1"/>
          </p:cNvSpPr>
          <p:nvPr/>
        </p:nvSpPr>
        <p:spPr bwMode="auto">
          <a:xfrm>
            <a:off x="3962400" y="1871667"/>
            <a:ext cx="1114425" cy="725487"/>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7" name="Line 24"/>
          <p:cNvSpPr>
            <a:spLocks noChangeShapeType="1"/>
          </p:cNvSpPr>
          <p:nvPr/>
        </p:nvSpPr>
        <p:spPr bwMode="auto">
          <a:xfrm flipH="1">
            <a:off x="5010152" y="3071817"/>
            <a:ext cx="1362075" cy="95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8" name="Line 25"/>
          <p:cNvSpPr>
            <a:spLocks noChangeShapeType="1"/>
          </p:cNvSpPr>
          <p:nvPr/>
        </p:nvSpPr>
        <p:spPr bwMode="auto">
          <a:xfrm flipH="1" flipV="1">
            <a:off x="5286375" y="3433764"/>
            <a:ext cx="1276350" cy="4667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9" name="Line 26"/>
          <p:cNvSpPr>
            <a:spLocks noChangeShapeType="1"/>
          </p:cNvSpPr>
          <p:nvPr/>
        </p:nvSpPr>
        <p:spPr bwMode="auto">
          <a:xfrm flipH="1" flipV="1">
            <a:off x="4838700" y="3090866"/>
            <a:ext cx="1314450" cy="15144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0" name="Line 27"/>
          <p:cNvSpPr>
            <a:spLocks noChangeShapeType="1"/>
          </p:cNvSpPr>
          <p:nvPr/>
        </p:nvSpPr>
        <p:spPr bwMode="auto">
          <a:xfrm flipH="1" flipV="1">
            <a:off x="4752977" y="3233738"/>
            <a:ext cx="403225" cy="22415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1" name="Line 28"/>
          <p:cNvSpPr>
            <a:spLocks noChangeShapeType="1"/>
          </p:cNvSpPr>
          <p:nvPr/>
        </p:nvSpPr>
        <p:spPr bwMode="auto">
          <a:xfrm flipV="1">
            <a:off x="3143252" y="3243267"/>
            <a:ext cx="1333500" cy="15525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2" name="Text Box 29"/>
          <p:cNvSpPr txBox="1">
            <a:spLocks noChangeArrowheads="1"/>
          </p:cNvSpPr>
          <p:nvPr/>
        </p:nvSpPr>
        <p:spPr bwMode="auto">
          <a:xfrm>
            <a:off x="739775" y="4613278"/>
            <a:ext cx="1993900" cy="1200329"/>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Liner</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Protect Against Set-Back</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Maintain Cigarette Burn</a:t>
            </a:r>
          </a:p>
          <a:p>
            <a:pPr marL="371475" indent="-371475" algn="l"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63" name="Line 30"/>
          <p:cNvSpPr>
            <a:spLocks noChangeShapeType="1"/>
          </p:cNvSpPr>
          <p:nvPr/>
        </p:nvSpPr>
        <p:spPr bwMode="auto">
          <a:xfrm flipV="1">
            <a:off x="1228727" y="3414713"/>
            <a:ext cx="2143125" cy="13335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4" name="Text Box 31"/>
          <p:cNvSpPr txBox="1">
            <a:spLocks noChangeArrowheads="1"/>
          </p:cNvSpPr>
          <p:nvPr/>
        </p:nvSpPr>
        <p:spPr bwMode="auto">
          <a:xfrm>
            <a:off x="336550" y="2603500"/>
            <a:ext cx="1993900" cy="1200150"/>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Composition</a:t>
            </a:r>
          </a:p>
          <a:p>
            <a:pPr marL="371475" indent="-371475" algn="l" fontAlgn="auto">
              <a:spcBef>
                <a:spcPts val="0"/>
              </a:spcBef>
              <a:spcAft>
                <a:spcPts val="0"/>
              </a:spcAft>
              <a:buClrTx/>
              <a:buFontTx/>
              <a:buNone/>
              <a:defRPr/>
            </a:pPr>
            <a:r>
              <a:rPr lang="en-GB" sz="1200" kern="0" dirty="0">
                <a:solidFill>
                  <a:sysClr val="windowText" lastClr="000000"/>
                </a:solidFill>
                <a:ea typeface="+mn-ea"/>
                <a:cs typeface="+mn-cs"/>
              </a:rPr>
              <a:t>Generate Coloured Light</a:t>
            </a:r>
          </a:p>
          <a:p>
            <a:pPr marL="371475" indent="-371475" algn="l" fontAlgn="auto">
              <a:spcBef>
                <a:spcPts val="0"/>
              </a:spcBef>
              <a:spcAft>
                <a:spcPts val="0"/>
              </a:spcAft>
              <a:buClrTx/>
              <a:buFontTx/>
              <a:buNone/>
              <a:defRPr/>
            </a:pPr>
            <a:r>
              <a:rPr lang="en-GB" sz="1200" kern="0" dirty="0">
                <a:solidFill>
                  <a:sysClr val="windowText" lastClr="000000"/>
                </a:solidFill>
                <a:ea typeface="+mn-ea"/>
                <a:cs typeface="+mn-cs"/>
              </a:rPr>
              <a:t>N.B Pellets to aid Mfg.</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Provides Oxygen &amp; Fuel</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Glues Components</a:t>
            </a:r>
            <a:endParaRPr lang="en-US" sz="1200" kern="0" dirty="0">
              <a:solidFill>
                <a:sysClr val="windowText" lastClr="000000"/>
              </a:solidFill>
              <a:ea typeface="+mn-ea"/>
              <a:cs typeface="+mn-cs"/>
            </a:endParaRPr>
          </a:p>
        </p:txBody>
      </p:sp>
      <p:sp>
        <p:nvSpPr>
          <p:cNvPr id="65" name="Text Box 32"/>
          <p:cNvSpPr txBox="1">
            <a:spLocks noChangeArrowheads="1"/>
          </p:cNvSpPr>
          <p:nvPr/>
        </p:nvSpPr>
        <p:spPr bwMode="auto">
          <a:xfrm>
            <a:off x="3750648" y="845790"/>
            <a:ext cx="1993900" cy="457200"/>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Cup</a:t>
            </a:r>
          </a:p>
          <a:p>
            <a:pPr fontAlgn="auto">
              <a:spcBef>
                <a:spcPts val="0"/>
              </a:spcBef>
              <a:spcAft>
                <a:spcPts val="0"/>
              </a:spcAft>
              <a:buClrTx/>
              <a:buFontTx/>
              <a:buNone/>
              <a:defRPr/>
            </a:pPr>
            <a:r>
              <a:rPr lang="en-GB" sz="1200" kern="0" dirty="0">
                <a:solidFill>
                  <a:sysClr val="windowText" lastClr="000000"/>
                </a:solidFill>
                <a:ea typeface="+mn-ea"/>
                <a:cs typeface="+mn-cs"/>
              </a:rPr>
              <a:t>Retain Tracer Unit</a:t>
            </a:r>
            <a:endParaRPr lang="en-US" sz="1200" kern="0" dirty="0">
              <a:solidFill>
                <a:sysClr val="windowText" lastClr="000000"/>
              </a:solidFill>
              <a:ea typeface="+mn-ea"/>
              <a:cs typeface="+mn-cs"/>
            </a:endParaRPr>
          </a:p>
        </p:txBody>
      </p:sp>
      <p:sp>
        <p:nvSpPr>
          <p:cNvPr id="66" name="Line 33"/>
          <p:cNvSpPr>
            <a:spLocks noChangeShapeType="1"/>
          </p:cNvSpPr>
          <p:nvPr/>
        </p:nvSpPr>
        <p:spPr bwMode="auto">
          <a:xfrm>
            <a:off x="4775200" y="1357313"/>
            <a:ext cx="177800" cy="5969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7" name="Line 34"/>
          <p:cNvSpPr>
            <a:spLocks noChangeShapeType="1"/>
          </p:cNvSpPr>
          <p:nvPr/>
        </p:nvSpPr>
        <p:spPr bwMode="auto">
          <a:xfrm>
            <a:off x="1331913" y="2781304"/>
            <a:ext cx="2087562" cy="1428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Tree>
    <p:extLst>
      <p:ext uri="{BB962C8B-B14F-4D97-AF65-F5344CB8AC3E}">
        <p14:creationId xmlns:p14="http://schemas.microsoft.com/office/powerpoint/2010/main" val="1769668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atin typeface="Arial" charset="0"/>
              </a:rPr>
              <a:t>EJ200 Temperature Sensor </a:t>
            </a:r>
          </a:p>
        </p:txBody>
      </p:sp>
      <p:pic>
        <p:nvPicPr>
          <p:cNvPr id="41986" name="Picture 2"/>
          <p:cNvPicPr>
            <a:picLocks noChangeAspect="1"/>
          </p:cNvPicPr>
          <p:nvPr/>
        </p:nvPicPr>
        <p:blipFill rotWithShape="1">
          <a:blip r:embed="rId2">
            <a:extLst>
              <a:ext uri="{28A0092B-C50C-407E-A947-70E740481C1C}">
                <a14:useLocalDpi xmlns:a14="http://schemas.microsoft.com/office/drawing/2010/main" val="0"/>
              </a:ext>
            </a:extLst>
          </a:blip>
          <a:srcRect t="8054" b="-11308"/>
          <a:stretch/>
        </p:blipFill>
        <p:spPr bwMode="auto">
          <a:xfrm>
            <a:off x="274887" y="1348888"/>
            <a:ext cx="8634412" cy="4604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365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GB" smtClean="0"/>
              <a:t>Step 3: Repeat for an Alternative Design   </a:t>
            </a:r>
            <a:endParaRPr lang="en-GB" dirty="0"/>
          </a:p>
        </p:txBody>
      </p:sp>
      <p:sp>
        <p:nvSpPr>
          <p:cNvPr id="37890" name="Content Placeholder 3"/>
          <p:cNvSpPr>
            <a:spLocks noGrp="1"/>
          </p:cNvSpPr>
          <p:nvPr>
            <p:ph idx="1"/>
          </p:nvPr>
        </p:nvSpPr>
        <p:spPr/>
        <p:txBody>
          <a:bodyPr/>
          <a:lstStyle/>
          <a:p>
            <a:r>
              <a:rPr lang="en-GB" smtClean="0"/>
              <a:t>Our aim is to identify the Generic System Functionality – existing system designs, potentially will have every type of functionality:</a:t>
            </a:r>
          </a:p>
          <a:p>
            <a:pPr lvl="1"/>
            <a:r>
              <a:rPr lang="en-GB" smtClean="0"/>
              <a:t>Generic</a:t>
            </a:r>
          </a:p>
          <a:p>
            <a:pPr lvl="1"/>
            <a:r>
              <a:rPr lang="en-GB" smtClean="0"/>
              <a:t>Solution dependent </a:t>
            </a:r>
          </a:p>
          <a:p>
            <a:pPr lvl="1"/>
            <a:r>
              <a:rPr lang="en-GB" smtClean="0"/>
              <a:t>Legislation dependent </a:t>
            </a:r>
          </a:p>
          <a:p>
            <a:pPr lvl="1"/>
            <a:r>
              <a:rPr lang="en-GB" smtClean="0"/>
              <a:t>Architectural</a:t>
            </a:r>
          </a:p>
          <a:p>
            <a:pPr lvl="1"/>
            <a:r>
              <a:rPr lang="en-GB" smtClean="0"/>
              <a:t>Emergent</a:t>
            </a:r>
          </a:p>
          <a:p>
            <a:r>
              <a:rPr lang="en-GB" smtClean="0"/>
              <a:t>By repeating the exercise with a similar item – i.e. a design solution that achieves the same Operational Requirements the generic functionality can be identified through repetition</a:t>
            </a:r>
          </a:p>
          <a:p>
            <a:r>
              <a:rPr lang="en-GB" smtClean="0"/>
              <a:t>Alternatively common sense can be used</a:t>
            </a:r>
          </a:p>
          <a:p>
            <a:pPr lvl="1"/>
            <a:endParaRPr lang="en-GB"/>
          </a:p>
        </p:txBody>
      </p:sp>
    </p:spTree>
    <p:extLst>
      <p:ext uri="{BB962C8B-B14F-4D97-AF65-F5344CB8AC3E}">
        <p14:creationId xmlns:p14="http://schemas.microsoft.com/office/powerpoint/2010/main" val="559290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GB" smtClean="0"/>
              <a:t>Step 4: If Complex, Convert to a Tree Diagram</a:t>
            </a:r>
            <a:endParaRPr lang="en-GB" dirty="0"/>
          </a:p>
        </p:txBody>
      </p:sp>
      <p:sp>
        <p:nvSpPr>
          <p:cNvPr id="38914" name="Content Placeholder 2"/>
          <p:cNvSpPr>
            <a:spLocks noGrp="1"/>
          </p:cNvSpPr>
          <p:nvPr>
            <p:ph idx="1"/>
          </p:nvPr>
        </p:nvSpPr>
        <p:spPr/>
        <p:txBody>
          <a:bodyPr/>
          <a:lstStyle/>
          <a:p>
            <a:r>
              <a:rPr lang="en-GB" smtClean="0"/>
              <a:t>Once the functionality has been determined it is useful to convert the list into a Tree Diagram</a:t>
            </a:r>
            <a:endParaRPr lang="en-GB"/>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2155825"/>
            <a:ext cx="5638800" cy="434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57039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GB" smtClean="0"/>
              <a:t>Exercise – Functional Analysis</a:t>
            </a:r>
            <a:endParaRPr lang="en-GB"/>
          </a:p>
        </p:txBody>
      </p:sp>
      <p:sp>
        <p:nvSpPr>
          <p:cNvPr id="43010" name="Rectangle 3"/>
          <p:cNvSpPr>
            <a:spLocks noGrp="1" noChangeArrowheads="1"/>
          </p:cNvSpPr>
          <p:nvPr>
            <p:ph type="body" sz="half" idx="2"/>
          </p:nvPr>
        </p:nvSpPr>
        <p:spPr>
          <a:xfrm>
            <a:off x="4648200" y="1525223"/>
            <a:ext cx="3810000" cy="4440602"/>
          </a:xfrm>
        </p:spPr>
        <p:txBody>
          <a:bodyPr/>
          <a:lstStyle/>
          <a:p>
            <a:endParaRPr lang="en-GB" smtClean="0"/>
          </a:p>
          <a:p>
            <a:r>
              <a:rPr lang="en-GB" dirty="0" smtClean="0"/>
              <a:t>In small groups</a:t>
            </a:r>
          </a:p>
          <a:p>
            <a:pPr lvl="1"/>
            <a:r>
              <a:rPr lang="en-GB" dirty="0" smtClean="0"/>
              <a:t>Examine the simple object provided by the tutor to identify each component and feature</a:t>
            </a:r>
          </a:p>
          <a:p>
            <a:pPr lvl="1"/>
            <a:r>
              <a:rPr lang="en-GB" dirty="0" smtClean="0"/>
              <a:t>For each component or feature determine its functionality</a:t>
            </a:r>
          </a:p>
          <a:p>
            <a:pPr lvl="1"/>
            <a:r>
              <a:rPr lang="en-GB" dirty="0" smtClean="0"/>
              <a:t>Be prepared to share your outcome with the rest of the class</a:t>
            </a:r>
          </a:p>
          <a:p>
            <a:r>
              <a:rPr lang="en-GB" dirty="0" smtClean="0"/>
              <a:t>Time 20 minutes</a:t>
            </a:r>
            <a:endParaRPr lang="en-GB"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6791" y="2041053"/>
            <a:ext cx="4126640" cy="3094980"/>
          </a:xfrm>
          <a:prstGeom prst="rect">
            <a:avLst/>
          </a:prstGeom>
        </p:spPr>
      </p:pic>
    </p:spTree>
    <p:extLst>
      <p:ext uri="{BB962C8B-B14F-4D97-AF65-F5344CB8AC3E}">
        <p14:creationId xmlns:p14="http://schemas.microsoft.com/office/powerpoint/2010/main" val="131862029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1" name="Rectangle 5"/>
          <p:cNvSpPr>
            <a:spLocks noGrp="1" noChangeArrowheads="1"/>
          </p:cNvSpPr>
          <p:nvPr>
            <p:ph sz="half" idx="1"/>
          </p:nvPr>
        </p:nvSpPr>
        <p:spPr/>
        <p:txBody>
          <a:bodyPr/>
          <a:lstStyle/>
          <a:p>
            <a:r>
              <a:rPr lang="en-GB" smtClean="0"/>
              <a:t>Pros</a:t>
            </a:r>
          </a:p>
          <a:p>
            <a:pPr lvl="1"/>
            <a:r>
              <a:rPr lang="en-GB" smtClean="0"/>
              <a:t>Simple tool for identifying component/subsystem functionality</a:t>
            </a:r>
          </a:p>
          <a:p>
            <a:pPr lvl="1"/>
            <a:r>
              <a:rPr lang="en-GB" smtClean="0"/>
              <a:t>It can help to gain more understanding about the component/subsystem</a:t>
            </a:r>
          </a:p>
          <a:p>
            <a:pPr lvl="1"/>
            <a:r>
              <a:rPr lang="en-GB" smtClean="0"/>
              <a:t>Provides a documented reusable analysis</a:t>
            </a:r>
          </a:p>
          <a:p>
            <a:pPr lvl="1"/>
            <a:r>
              <a:rPr lang="en-GB" smtClean="0"/>
              <a:t>When used within a team context it allows the whole team to share information and agree a common understanding</a:t>
            </a:r>
            <a:endParaRPr lang="en-GB" dirty="0"/>
          </a:p>
        </p:txBody>
      </p:sp>
      <p:sp>
        <p:nvSpPr>
          <p:cNvPr id="43012" name="Rectangle 6"/>
          <p:cNvSpPr>
            <a:spLocks noGrp="1" noChangeArrowheads="1"/>
          </p:cNvSpPr>
          <p:nvPr>
            <p:ph sz="half" idx="2"/>
          </p:nvPr>
        </p:nvSpPr>
        <p:spPr/>
        <p:txBody>
          <a:bodyPr/>
          <a:lstStyle/>
          <a:p>
            <a:r>
              <a:rPr lang="en-GB" smtClean="0"/>
              <a:t>Cons</a:t>
            </a:r>
          </a:p>
          <a:p>
            <a:pPr lvl="1"/>
            <a:r>
              <a:rPr lang="en-GB" smtClean="0"/>
              <a:t>Particular items may lead to unnecessary functionality – non-generic functionality – leading to repetition of previous designs (and their drawbacks)</a:t>
            </a:r>
          </a:p>
          <a:p>
            <a:pPr lvl="1"/>
            <a:r>
              <a:rPr lang="en-GB" smtClean="0"/>
              <a:t>Only works successfully at the component/subsystem level. Higher level systems are amenable to Functional Analysis but often generate functions at all levels resulting, potentially, in over-emphasis of unimportant functions and under-emphasis of important functions</a:t>
            </a:r>
            <a:endParaRPr lang="en-GB" dirty="0"/>
          </a:p>
        </p:txBody>
      </p:sp>
      <p:sp>
        <p:nvSpPr>
          <p:cNvPr id="43010" name="Rectangle 4"/>
          <p:cNvSpPr>
            <a:spLocks noGrp="1" noChangeArrowheads="1"/>
          </p:cNvSpPr>
          <p:nvPr>
            <p:ph type="title"/>
          </p:nvPr>
        </p:nvSpPr>
        <p:spPr/>
        <p:txBody>
          <a:bodyPr/>
          <a:lstStyle/>
          <a:p>
            <a:r>
              <a:rPr lang="en-GB" smtClean="0"/>
              <a:t>Functional Analysis</a:t>
            </a:r>
            <a:endParaRPr lang="en-GB"/>
          </a:p>
        </p:txBody>
      </p:sp>
    </p:spTree>
    <p:extLst>
      <p:ext uri="{BB962C8B-B14F-4D97-AF65-F5344CB8AC3E}">
        <p14:creationId xmlns:p14="http://schemas.microsoft.com/office/powerpoint/2010/main" val="293189845"/>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GB">
                <a:latin typeface="Arial" charset="0"/>
              </a:rPr>
              <a:t>Top-down &amp; Bottom-up</a:t>
            </a:r>
          </a:p>
        </p:txBody>
      </p:sp>
      <p:sp>
        <p:nvSpPr>
          <p:cNvPr id="8" name="Isosceles Triangle 7"/>
          <p:cNvSpPr/>
          <p:nvPr/>
        </p:nvSpPr>
        <p:spPr bwMode="auto">
          <a:xfrm flipH="1">
            <a:off x="5472389" y="1055688"/>
            <a:ext cx="2847975" cy="5467350"/>
          </a:xfrm>
          <a:prstGeom prst="triangle">
            <a:avLst>
              <a:gd name="adj" fmla="val 0"/>
            </a:avLst>
          </a:prstGeom>
          <a:solidFill>
            <a:srgbClr val="FF99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9" name="Isosceles Triangle 8"/>
          <p:cNvSpPr/>
          <p:nvPr/>
        </p:nvSpPr>
        <p:spPr bwMode="auto">
          <a:xfrm rot="10800000" flipH="1">
            <a:off x="5358477" y="1036638"/>
            <a:ext cx="2895215" cy="5486400"/>
          </a:xfrm>
          <a:prstGeom prst="triangle">
            <a:avLst>
              <a:gd name="adj" fmla="val 0"/>
            </a:avLst>
          </a:prstGeom>
          <a:solidFill>
            <a:srgbClr val="FFFF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29704" name="TextBox 9"/>
          <p:cNvSpPr txBox="1">
            <a:spLocks noChangeArrowheads="1"/>
          </p:cNvSpPr>
          <p:nvPr/>
        </p:nvSpPr>
        <p:spPr bwMode="auto">
          <a:xfrm>
            <a:off x="5518333" y="1312782"/>
            <a:ext cx="215120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TOP-DOWN</a:t>
            </a:r>
            <a:endParaRPr lang="en-GB" sz="2000" b="1" dirty="0">
              <a:solidFill>
                <a:srgbClr val="000000"/>
              </a:solidFill>
            </a:endParaRPr>
          </a:p>
        </p:txBody>
      </p:sp>
      <p:sp>
        <p:nvSpPr>
          <p:cNvPr id="29705" name="TextBox 10"/>
          <p:cNvSpPr txBox="1">
            <a:spLocks noChangeArrowheads="1"/>
          </p:cNvSpPr>
          <p:nvPr/>
        </p:nvSpPr>
        <p:spPr bwMode="auto">
          <a:xfrm>
            <a:off x="5979979" y="5927547"/>
            <a:ext cx="22165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BOTTOM-UP</a:t>
            </a:r>
            <a:endParaRPr lang="en-GB" sz="2000" b="1" dirty="0">
              <a:solidFill>
                <a:srgbClr val="000000"/>
              </a:solidFill>
            </a:endParaRPr>
          </a:p>
        </p:txBody>
      </p:sp>
      <p:sp>
        <p:nvSpPr>
          <p:cNvPr id="29706" name="TextBox 11"/>
          <p:cNvSpPr txBox="1">
            <a:spLocks noChangeArrowheads="1"/>
          </p:cNvSpPr>
          <p:nvPr/>
        </p:nvSpPr>
        <p:spPr bwMode="auto">
          <a:xfrm>
            <a:off x="2620822" y="1575685"/>
            <a:ext cx="164709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Super-System</a:t>
            </a:r>
          </a:p>
        </p:txBody>
      </p:sp>
      <p:sp>
        <p:nvSpPr>
          <p:cNvPr id="29707" name="TextBox 12"/>
          <p:cNvSpPr txBox="1">
            <a:spLocks noChangeArrowheads="1"/>
          </p:cNvSpPr>
          <p:nvPr/>
        </p:nvSpPr>
        <p:spPr bwMode="auto">
          <a:xfrm>
            <a:off x="2967239" y="3101359"/>
            <a:ext cx="95425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System</a:t>
            </a:r>
          </a:p>
        </p:txBody>
      </p:sp>
      <p:sp>
        <p:nvSpPr>
          <p:cNvPr id="29708" name="TextBox 13"/>
          <p:cNvSpPr txBox="1">
            <a:spLocks noChangeArrowheads="1"/>
          </p:cNvSpPr>
          <p:nvPr/>
        </p:nvSpPr>
        <p:spPr bwMode="auto">
          <a:xfrm>
            <a:off x="3749277" y="6047487"/>
            <a:ext cx="137805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Component</a:t>
            </a:r>
          </a:p>
        </p:txBody>
      </p:sp>
      <p:sp>
        <p:nvSpPr>
          <p:cNvPr id="29709" name="TextBox 14"/>
          <p:cNvSpPr txBox="1">
            <a:spLocks noChangeArrowheads="1"/>
          </p:cNvSpPr>
          <p:nvPr/>
        </p:nvSpPr>
        <p:spPr bwMode="auto">
          <a:xfrm>
            <a:off x="3313557" y="4337147"/>
            <a:ext cx="132643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smtClean="0">
                <a:solidFill>
                  <a:srgbClr val="000000"/>
                </a:solidFill>
              </a:rPr>
              <a:t>Sub</a:t>
            </a:r>
            <a:r>
              <a:rPr lang="en-GB" sz="1800" dirty="0">
                <a:solidFill>
                  <a:srgbClr val="000000"/>
                </a:solidFill>
              </a:rPr>
              <a:t>s</a:t>
            </a:r>
            <a:r>
              <a:rPr lang="en-GB" sz="1800" dirty="0" smtClean="0">
                <a:solidFill>
                  <a:srgbClr val="000000"/>
                </a:solidFill>
              </a:rPr>
              <a:t>ystem</a:t>
            </a:r>
            <a:endParaRPr lang="en-GB" sz="1800" dirty="0">
              <a:solidFill>
                <a:srgbClr val="000000"/>
              </a:solidFill>
            </a:endParaRPr>
          </a:p>
        </p:txBody>
      </p:sp>
      <p:sp>
        <p:nvSpPr>
          <p:cNvPr id="16" name="TextBox 15"/>
          <p:cNvSpPr txBox="1"/>
          <p:nvPr/>
        </p:nvSpPr>
        <p:spPr>
          <a:xfrm>
            <a:off x="5518333" y="2751017"/>
            <a:ext cx="1308748" cy="58477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Viewpoint Analysis</a:t>
            </a:r>
          </a:p>
        </p:txBody>
      </p:sp>
      <p:sp>
        <p:nvSpPr>
          <p:cNvPr id="17" name="TextBox 16"/>
          <p:cNvSpPr txBox="1"/>
          <p:nvPr/>
        </p:nvSpPr>
        <p:spPr>
          <a:xfrm>
            <a:off x="6892633" y="4196487"/>
            <a:ext cx="1304924" cy="584776"/>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r">
              <a:buClr>
                <a:srgbClr val="000000"/>
              </a:buClr>
              <a:buFont typeface="Wingdings" pitchFamily="2" charset="2"/>
              <a:buNone/>
              <a:defRPr/>
            </a:pPr>
            <a:r>
              <a:rPr lang="en-GB" sz="1600" dirty="0">
                <a:solidFill>
                  <a:srgbClr val="FFFFFF"/>
                </a:solidFill>
              </a:rPr>
              <a:t>Functional Analysis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477" r="6668" b="43551"/>
          <a:stretch/>
        </p:blipFill>
        <p:spPr>
          <a:xfrm>
            <a:off x="131762" y="1036639"/>
            <a:ext cx="2411309" cy="151932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799" y="2617834"/>
            <a:ext cx="1403639" cy="160310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5868" y="4337147"/>
            <a:ext cx="1552115" cy="1084056"/>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303" t="24003" r="30218" b="20251"/>
          <a:stretch/>
        </p:blipFill>
        <p:spPr>
          <a:xfrm>
            <a:off x="1933318" y="5695225"/>
            <a:ext cx="1836694" cy="1073855"/>
          </a:xfrm>
          <a:prstGeom prst="rect">
            <a:avLst/>
          </a:prstGeom>
        </p:spPr>
      </p:pic>
    </p:spTree>
    <p:extLst>
      <p:ext uri="{BB962C8B-B14F-4D97-AF65-F5344CB8AC3E}">
        <p14:creationId xmlns:p14="http://schemas.microsoft.com/office/powerpoint/2010/main" val="2142806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GB" smtClean="0"/>
              <a:t>Viewpoint Analysis</a:t>
            </a:r>
            <a:endParaRPr lang="en-GB"/>
          </a:p>
        </p:txBody>
      </p:sp>
      <p:sp>
        <p:nvSpPr>
          <p:cNvPr id="9" name="Text Placeholder 8"/>
          <p:cNvSpPr>
            <a:spLocks noGrp="1"/>
          </p:cNvSpPr>
          <p:nvPr>
            <p:ph type="body" sz="half" idx="2"/>
          </p:nvPr>
        </p:nvSpPr>
        <p:spPr>
          <a:xfrm>
            <a:off x="4296428" y="1014608"/>
            <a:ext cx="4634630" cy="5649239"/>
          </a:xfrm>
        </p:spPr>
        <p:txBody>
          <a:bodyPr>
            <a:normAutofit fontScale="77500" lnSpcReduction="20000"/>
          </a:bodyPr>
          <a:lstStyle/>
          <a:p>
            <a:r>
              <a:rPr lang="en-GB" dirty="0" smtClean="0"/>
              <a:t>What is it?</a:t>
            </a:r>
          </a:p>
          <a:p>
            <a:pPr lvl="1"/>
            <a:r>
              <a:rPr lang="en-GB" dirty="0" smtClean="0"/>
              <a:t>Viewpoint Analysis is a tool that can help a multidisciplinary team identify and structure the requirements of a system</a:t>
            </a:r>
          </a:p>
          <a:p>
            <a:r>
              <a:rPr lang="en-GB" dirty="0" smtClean="0"/>
              <a:t>Why do it?</a:t>
            </a:r>
          </a:p>
          <a:p>
            <a:pPr lvl="1"/>
            <a:r>
              <a:rPr lang="en-GB" dirty="0" smtClean="0"/>
              <a:t>To identify the required functionality necessary for a system to achieve its Operational Requirement</a:t>
            </a:r>
          </a:p>
          <a:p>
            <a:r>
              <a:rPr lang="en-GB" dirty="0" smtClean="0"/>
              <a:t>When to use it?</a:t>
            </a:r>
          </a:p>
          <a:p>
            <a:pPr lvl="1"/>
            <a:r>
              <a:rPr lang="en-GB" dirty="0" smtClean="0"/>
              <a:t>Whenever attempting to determine and analyse a set of requirements. </a:t>
            </a:r>
          </a:p>
          <a:p>
            <a:pPr lvl="1"/>
            <a:r>
              <a:rPr lang="en-GB" dirty="0" smtClean="0"/>
              <a:t>Particularly useful when there is a small number of customer requirements</a:t>
            </a:r>
          </a:p>
          <a:p>
            <a:r>
              <a:rPr lang="en-GB" dirty="0" smtClean="0"/>
              <a:t>How does it work?</a:t>
            </a:r>
          </a:p>
          <a:p>
            <a:pPr lvl="1"/>
            <a:r>
              <a:rPr lang="en-GB" dirty="0" smtClean="0"/>
              <a:t>The approach adopted is one of divergent and convergent thinking to generate and structure the requirements.</a:t>
            </a:r>
          </a:p>
          <a:p>
            <a:pPr lvl="1"/>
            <a:r>
              <a:rPr lang="en-GB" dirty="0" smtClean="0"/>
              <a:t>The system is examined from two viewpoints</a:t>
            </a:r>
          </a:p>
          <a:p>
            <a:pPr lvl="2"/>
            <a:r>
              <a:rPr lang="en-GB" dirty="0" smtClean="0"/>
              <a:t>Functional Viewpoint</a:t>
            </a:r>
          </a:p>
          <a:p>
            <a:pPr lvl="2"/>
            <a:r>
              <a:rPr lang="en-GB" dirty="0" smtClean="0"/>
              <a:t>Non-functional Viewpoint</a:t>
            </a:r>
          </a:p>
          <a:p>
            <a:pPr lvl="1"/>
            <a:r>
              <a:rPr lang="en-GB" dirty="0" smtClean="0"/>
              <a:t>The approach identifies the natural structure between the functional requirements and how the non-functional requirements impact on them</a:t>
            </a:r>
          </a:p>
        </p:txBody>
      </p:sp>
      <p:pic>
        <p:nvPicPr>
          <p:cNvPr id="17" name="Picture 16"/>
          <p:cNvPicPr>
            <a:picLocks noChangeAspect="1"/>
          </p:cNvPicPr>
          <p:nvPr/>
        </p:nvPicPr>
        <p:blipFill>
          <a:blip r:embed="rId3"/>
          <a:stretch>
            <a:fillRect/>
          </a:stretch>
        </p:blipFill>
        <p:spPr>
          <a:xfrm>
            <a:off x="82819" y="1323011"/>
            <a:ext cx="4116732" cy="3010574"/>
          </a:xfrm>
          <a:prstGeom prst="rect">
            <a:avLst/>
          </a:prstGeom>
        </p:spPr>
      </p:pic>
      <p:sp>
        <p:nvSpPr>
          <p:cNvPr id="2" name="TextBox 1"/>
          <p:cNvSpPr txBox="1"/>
          <p:nvPr/>
        </p:nvSpPr>
        <p:spPr>
          <a:xfrm>
            <a:off x="232475" y="4551946"/>
            <a:ext cx="3895876" cy="160043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smtClean="0"/>
              <a:t>The example above is the output of a Viewpoint Analysis. It is a Tree Diagram of the system functionality necessary to achieve the Operational Requirement . The “bubbles” contain constraints on that functional structure at the point they impact</a:t>
            </a:r>
            <a:endParaRPr lang="en-GB" sz="1400" dirty="0"/>
          </a:p>
        </p:txBody>
      </p:sp>
    </p:spTree>
    <p:extLst>
      <p:ext uri="{BB962C8B-B14F-4D97-AF65-F5344CB8AC3E}">
        <p14:creationId xmlns:p14="http://schemas.microsoft.com/office/powerpoint/2010/main" val="63466055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910" y="1245892"/>
            <a:ext cx="8991600" cy="452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689729"/>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2226"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2227" name="Rectangle 6"/>
          <p:cNvSpPr>
            <a:spLocks noGrp="1" noChangeArrowheads="1"/>
          </p:cNvSpPr>
          <p:nvPr>
            <p:ph type="title"/>
          </p:nvPr>
        </p:nvSpPr>
        <p:spPr/>
        <p:txBody>
          <a:bodyPr/>
          <a:lstStyle/>
          <a:p>
            <a:r>
              <a:rPr lang="en-GB" smtClean="0"/>
              <a:t>The Viewpoints</a:t>
            </a:r>
            <a:endParaRPr lang="en-GB"/>
          </a:p>
        </p:txBody>
      </p:sp>
      <p:sp>
        <p:nvSpPr>
          <p:cNvPr id="52228" name="Rectangle 7"/>
          <p:cNvSpPr>
            <a:spLocks noGrp="1" noChangeArrowheads="1"/>
          </p:cNvSpPr>
          <p:nvPr>
            <p:ph type="body" idx="1"/>
          </p:nvPr>
        </p:nvSpPr>
        <p:spPr/>
        <p:txBody>
          <a:bodyPr/>
          <a:lstStyle/>
          <a:p>
            <a:r>
              <a:rPr lang="en-GB" dirty="0" smtClean="0"/>
              <a:t>The Non-functional Viewpoint </a:t>
            </a:r>
          </a:p>
          <a:p>
            <a:pPr lvl="1"/>
            <a:r>
              <a:rPr lang="en-GB" dirty="0" smtClean="0"/>
              <a:t>Requirements that are constraints</a:t>
            </a:r>
          </a:p>
          <a:p>
            <a:r>
              <a:rPr lang="en-GB" dirty="0" smtClean="0"/>
              <a:t>The Functional Viewpoint:</a:t>
            </a:r>
          </a:p>
          <a:p>
            <a:pPr lvl="1"/>
            <a:r>
              <a:rPr lang="en-GB" dirty="0" smtClean="0"/>
              <a:t>Requirements that are functions deemed necessary for the system to achieve its Operational Requirement</a:t>
            </a:r>
          </a:p>
          <a:p>
            <a:pPr lvl="1"/>
            <a:r>
              <a:rPr lang="en-GB" dirty="0" smtClean="0"/>
              <a:t>There are two types of functional viewpoint</a:t>
            </a:r>
          </a:p>
          <a:p>
            <a:pPr lvl="2"/>
            <a:r>
              <a:rPr lang="en-GB" dirty="0" smtClean="0"/>
              <a:t>EXTERNAL or BOUNDING: An external or bounding viewpoint is a view of the system from the outside – this highlights external functionality of the system of interest particularly life-cycle functions</a:t>
            </a:r>
          </a:p>
          <a:p>
            <a:pPr lvl="2"/>
            <a:r>
              <a:rPr lang="en-GB" dirty="0" smtClean="0"/>
              <a:t>INTERNAL or DEFINING: An internal or defining viewpoint is a view of the system from the inside and is used to describe the internal function of the system of interest</a:t>
            </a:r>
          </a:p>
          <a:p>
            <a:endParaRPr lang="en-GB" dirty="0"/>
          </a:p>
        </p:txBody>
      </p:sp>
    </p:spTree>
    <p:extLst>
      <p:ext uri="{BB962C8B-B14F-4D97-AF65-F5344CB8AC3E}">
        <p14:creationId xmlns:p14="http://schemas.microsoft.com/office/powerpoint/2010/main" val="1934579817"/>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6"/>
          <p:cNvSpPr>
            <a:spLocks noGrp="1" noChangeArrowheads="1"/>
          </p:cNvSpPr>
          <p:nvPr>
            <p:ph type="title"/>
          </p:nvPr>
        </p:nvSpPr>
        <p:spPr/>
        <p:txBody>
          <a:bodyPr/>
          <a:lstStyle/>
          <a:p>
            <a:r>
              <a:rPr lang="en-GB" smtClean="0"/>
              <a:t>How to do it: Viewpoint Analysis Process</a:t>
            </a:r>
            <a:endParaRPr lang="en-GB" dirty="0"/>
          </a:p>
        </p:txBody>
      </p:sp>
      <p:sp>
        <p:nvSpPr>
          <p:cNvPr id="8199" name="Rectangle 7"/>
          <p:cNvSpPr>
            <a:spLocks noChangeArrowheads="1"/>
          </p:cNvSpPr>
          <p:nvPr/>
        </p:nvSpPr>
        <p:spPr bwMode="gray">
          <a:xfrm>
            <a:off x="562710" y="1545169"/>
            <a:ext cx="4441580"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1</a:t>
            </a:r>
          </a:p>
          <a:p>
            <a:pPr algn="ctr" eaLnBrk="0" hangingPunct="0">
              <a:spcBef>
                <a:spcPct val="0"/>
              </a:spcBef>
              <a:buFont typeface="Wingdings" pitchFamily="2" charset="2"/>
              <a:buNone/>
              <a:defRPr/>
            </a:pPr>
            <a:r>
              <a:rPr lang="en-GB" sz="1800" dirty="0">
                <a:solidFill>
                  <a:srgbClr val="FFFFFF"/>
                </a:solidFill>
              </a:rPr>
              <a:t>Requirements Generation</a:t>
            </a:r>
            <a:endParaRPr lang="en-GB" sz="2400" dirty="0">
              <a:solidFill>
                <a:srgbClr val="FFFFFF"/>
              </a:solidFill>
            </a:endParaRPr>
          </a:p>
        </p:txBody>
      </p:sp>
      <p:sp>
        <p:nvSpPr>
          <p:cNvPr id="8200" name="Rectangle 8"/>
          <p:cNvSpPr>
            <a:spLocks noChangeArrowheads="1"/>
          </p:cNvSpPr>
          <p:nvPr/>
        </p:nvSpPr>
        <p:spPr bwMode="gray">
          <a:xfrm>
            <a:off x="1242646" y="2413001"/>
            <a:ext cx="4407877" cy="6519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2</a:t>
            </a:r>
          </a:p>
          <a:p>
            <a:pPr algn="ctr" eaLnBrk="0" hangingPunct="0">
              <a:spcBef>
                <a:spcPct val="0"/>
              </a:spcBef>
              <a:buFont typeface="Wingdings" pitchFamily="2" charset="2"/>
              <a:buNone/>
              <a:defRPr/>
            </a:pPr>
            <a:r>
              <a:rPr lang="en-GB" sz="1800" dirty="0">
                <a:solidFill>
                  <a:srgbClr val="FFFFFF"/>
                </a:solidFill>
              </a:rPr>
              <a:t>Viewpoint Separation</a:t>
            </a:r>
            <a:endParaRPr lang="en-GB" sz="2400" dirty="0">
              <a:solidFill>
                <a:srgbClr val="FFFFFF"/>
              </a:solidFill>
            </a:endParaRPr>
          </a:p>
        </p:txBody>
      </p:sp>
      <p:sp>
        <p:nvSpPr>
          <p:cNvPr id="8201" name="Rectangle 9"/>
          <p:cNvSpPr>
            <a:spLocks noChangeArrowheads="1"/>
          </p:cNvSpPr>
          <p:nvPr/>
        </p:nvSpPr>
        <p:spPr bwMode="gray">
          <a:xfrm>
            <a:off x="1883508" y="3304120"/>
            <a:ext cx="4406412" cy="6752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3</a:t>
            </a:r>
          </a:p>
          <a:p>
            <a:pPr algn="ctr" eaLnBrk="0" hangingPunct="0">
              <a:spcBef>
                <a:spcPct val="0"/>
              </a:spcBef>
              <a:buFont typeface="Wingdings" pitchFamily="2" charset="2"/>
              <a:buNone/>
              <a:defRPr/>
            </a:pPr>
            <a:r>
              <a:rPr lang="en-GB" sz="1800" dirty="0">
                <a:solidFill>
                  <a:srgbClr val="FFFFFF"/>
                </a:solidFill>
              </a:rPr>
              <a:t>Functional Viewpoint Structuring</a:t>
            </a:r>
            <a:endParaRPr lang="en-GB" sz="2400" dirty="0">
              <a:solidFill>
                <a:srgbClr val="FFFFFF"/>
              </a:solidFill>
            </a:endParaRPr>
          </a:p>
        </p:txBody>
      </p:sp>
      <p:sp>
        <p:nvSpPr>
          <p:cNvPr id="8202" name="Rectangle 10"/>
          <p:cNvSpPr>
            <a:spLocks noChangeArrowheads="1"/>
          </p:cNvSpPr>
          <p:nvPr/>
        </p:nvSpPr>
        <p:spPr bwMode="gray">
          <a:xfrm>
            <a:off x="2563447" y="4241809"/>
            <a:ext cx="4363427" cy="62653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4</a:t>
            </a:r>
          </a:p>
          <a:p>
            <a:pPr algn="ctr" eaLnBrk="0" hangingPunct="0">
              <a:spcBef>
                <a:spcPct val="0"/>
              </a:spcBef>
              <a:buFont typeface="Wingdings" pitchFamily="2" charset="2"/>
              <a:buNone/>
              <a:defRPr/>
            </a:pPr>
            <a:r>
              <a:rPr lang="en-GB" sz="1800" dirty="0">
                <a:solidFill>
                  <a:srgbClr val="FFFFFF"/>
                </a:solidFill>
              </a:rPr>
              <a:t>Functional Viewpoint Grouping</a:t>
            </a:r>
            <a:endParaRPr lang="en-GB" sz="2400" dirty="0">
              <a:solidFill>
                <a:srgbClr val="FFFFFF"/>
              </a:solidFill>
            </a:endParaRPr>
          </a:p>
        </p:txBody>
      </p:sp>
      <p:sp>
        <p:nvSpPr>
          <p:cNvPr id="8203" name="Rectangle 11"/>
          <p:cNvSpPr>
            <a:spLocks noChangeArrowheads="1"/>
          </p:cNvSpPr>
          <p:nvPr/>
        </p:nvSpPr>
        <p:spPr bwMode="gray">
          <a:xfrm>
            <a:off x="3243388" y="5124454"/>
            <a:ext cx="4336073" cy="6244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5</a:t>
            </a:r>
          </a:p>
          <a:p>
            <a:pPr algn="ctr" eaLnBrk="0" hangingPunct="0">
              <a:spcBef>
                <a:spcPct val="0"/>
              </a:spcBef>
              <a:buFont typeface="Wingdings" pitchFamily="2" charset="2"/>
              <a:buNone/>
              <a:defRPr/>
            </a:pPr>
            <a:r>
              <a:rPr lang="en-GB" sz="1800" dirty="0" smtClean="0">
                <a:solidFill>
                  <a:srgbClr val="FFFFFF"/>
                </a:solidFill>
              </a:rPr>
              <a:t>Functional Viewpoint Structure Chart</a:t>
            </a:r>
            <a:endParaRPr lang="en-GB" sz="2400" dirty="0">
              <a:solidFill>
                <a:srgbClr val="FFFFFF"/>
              </a:solidFill>
            </a:endParaRPr>
          </a:p>
        </p:txBody>
      </p:sp>
      <p:sp>
        <p:nvSpPr>
          <p:cNvPr id="8204" name="AutoShape 12"/>
          <p:cNvSpPr>
            <a:spLocks noChangeArrowheads="1"/>
          </p:cNvSpPr>
          <p:nvPr/>
        </p:nvSpPr>
        <p:spPr bwMode="auto">
          <a:xfrm>
            <a:off x="4793274" y="1710270"/>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5" name="AutoShape 13"/>
          <p:cNvSpPr>
            <a:spLocks noChangeArrowheads="1"/>
          </p:cNvSpPr>
          <p:nvPr/>
        </p:nvSpPr>
        <p:spPr bwMode="auto">
          <a:xfrm>
            <a:off x="5439997" y="2611969"/>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6" name="AutoShape 14"/>
          <p:cNvSpPr>
            <a:spLocks noChangeArrowheads="1"/>
          </p:cNvSpPr>
          <p:nvPr/>
        </p:nvSpPr>
        <p:spPr bwMode="auto">
          <a:xfrm>
            <a:off x="6059367" y="3456519"/>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7" name="AutoShape 15"/>
          <p:cNvSpPr>
            <a:spLocks noChangeArrowheads="1"/>
          </p:cNvSpPr>
          <p:nvPr/>
        </p:nvSpPr>
        <p:spPr bwMode="auto">
          <a:xfrm>
            <a:off x="6713905" y="4423836"/>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8" name="Rectangle 16"/>
          <p:cNvSpPr>
            <a:spLocks noChangeArrowheads="1"/>
          </p:cNvSpPr>
          <p:nvPr/>
        </p:nvSpPr>
        <p:spPr bwMode="gray">
          <a:xfrm>
            <a:off x="3915510" y="5969000"/>
            <a:ext cx="4332167" cy="60960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6</a:t>
            </a:r>
          </a:p>
          <a:p>
            <a:pPr algn="ctr" eaLnBrk="0" hangingPunct="0">
              <a:spcBef>
                <a:spcPct val="0"/>
              </a:spcBef>
              <a:buFont typeface="Wingdings" pitchFamily="2" charset="2"/>
              <a:buNone/>
              <a:defRPr/>
            </a:pPr>
            <a:r>
              <a:rPr lang="en-GB" sz="1800" dirty="0" smtClean="0">
                <a:solidFill>
                  <a:srgbClr val="FFFFFF"/>
                </a:solidFill>
              </a:rPr>
              <a:t>System Viewpoint Structure Chart</a:t>
            </a:r>
            <a:endParaRPr lang="en-GB" sz="2400" dirty="0">
              <a:solidFill>
                <a:srgbClr val="FFFFFF"/>
              </a:solidFill>
            </a:endParaRPr>
          </a:p>
        </p:txBody>
      </p:sp>
      <p:sp>
        <p:nvSpPr>
          <p:cNvPr id="8209" name="AutoShape 17"/>
          <p:cNvSpPr>
            <a:spLocks noChangeArrowheads="1"/>
          </p:cNvSpPr>
          <p:nvPr/>
        </p:nvSpPr>
        <p:spPr bwMode="auto">
          <a:xfrm>
            <a:off x="7333274" y="5338236"/>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Tree>
    <p:extLst>
      <p:ext uri="{BB962C8B-B14F-4D97-AF65-F5344CB8AC3E}">
        <p14:creationId xmlns:p14="http://schemas.microsoft.com/office/powerpoint/2010/main" val="246082983"/>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3"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5" name="Rectangle 6"/>
          <p:cNvSpPr>
            <a:spLocks noGrp="1" noChangeArrowheads="1"/>
          </p:cNvSpPr>
          <p:nvPr>
            <p:ph type="title"/>
          </p:nvPr>
        </p:nvSpPr>
        <p:spPr/>
        <p:txBody>
          <a:bodyPr/>
          <a:lstStyle/>
          <a:p>
            <a:r>
              <a:rPr lang="en-GB" smtClean="0"/>
              <a:t>Step 1: Requirements Generation</a:t>
            </a:r>
            <a:endParaRPr lang="en-GB"/>
          </a:p>
        </p:txBody>
      </p:sp>
      <p:sp>
        <p:nvSpPr>
          <p:cNvPr id="51206" name="Rectangle 7"/>
          <p:cNvSpPr>
            <a:spLocks noGrp="1" noChangeArrowheads="1"/>
          </p:cNvSpPr>
          <p:nvPr>
            <p:ph idx="1"/>
          </p:nvPr>
        </p:nvSpPr>
        <p:spPr/>
        <p:txBody>
          <a:bodyPr>
            <a:normAutofit lnSpcReduction="10000"/>
          </a:bodyPr>
          <a:lstStyle/>
          <a:p>
            <a:r>
              <a:rPr lang="en-GB" dirty="0" smtClean="0"/>
              <a:t>The first stage is to generate the requirements for the system that will make up the functional and non-functional viewpoints</a:t>
            </a:r>
          </a:p>
          <a:p>
            <a:r>
              <a:rPr lang="en-GB" dirty="0" smtClean="0"/>
              <a:t>It is important to remember that any customer requirements will not be complete and the team WILL have to </a:t>
            </a:r>
            <a:r>
              <a:rPr lang="ja-JP" altLang="en-GB" dirty="0" smtClean="0"/>
              <a:t>“</a:t>
            </a:r>
            <a:r>
              <a:rPr lang="en-GB" altLang="ja-JP" dirty="0" smtClean="0"/>
              <a:t>add</a:t>
            </a:r>
            <a:r>
              <a:rPr lang="ja-JP" altLang="en-GB" dirty="0" smtClean="0"/>
              <a:t>”</a:t>
            </a:r>
            <a:r>
              <a:rPr lang="en-GB" altLang="ja-JP" dirty="0" smtClean="0"/>
              <a:t> obvious (basic) requirements</a:t>
            </a:r>
          </a:p>
          <a:p>
            <a:r>
              <a:rPr lang="en-GB" dirty="0" smtClean="0"/>
              <a:t>The approach is for the team to </a:t>
            </a:r>
            <a:r>
              <a:rPr lang="ja-JP" altLang="en-GB" dirty="0" smtClean="0"/>
              <a:t>“</a:t>
            </a:r>
            <a:r>
              <a:rPr lang="en-GB" altLang="ja-JP" dirty="0" smtClean="0"/>
              <a:t>brainstorm</a:t>
            </a:r>
            <a:r>
              <a:rPr lang="ja-JP" altLang="en-GB" dirty="0" smtClean="0"/>
              <a:t>”</a:t>
            </a:r>
            <a:r>
              <a:rPr lang="en-GB" altLang="ja-JP" dirty="0" smtClean="0"/>
              <a:t> and write down all possible requirements using sticky notes. There is NO sorting at this point</a:t>
            </a:r>
          </a:p>
          <a:p>
            <a:r>
              <a:rPr lang="en-GB" dirty="0" smtClean="0"/>
              <a:t>A key point to note here is that the requirements will come from the </a:t>
            </a:r>
          </a:p>
          <a:p>
            <a:pPr lvl="1"/>
            <a:r>
              <a:rPr lang="en-GB" dirty="0" smtClean="0"/>
              <a:t>customer requirements document, </a:t>
            </a:r>
          </a:p>
          <a:p>
            <a:pPr lvl="1"/>
            <a:r>
              <a:rPr lang="en-GB" dirty="0" smtClean="0"/>
              <a:t>legislative documents</a:t>
            </a:r>
          </a:p>
          <a:p>
            <a:pPr lvl="1"/>
            <a:r>
              <a:rPr lang="en-GB" dirty="0" smtClean="0"/>
              <a:t>experience of the team</a:t>
            </a:r>
          </a:p>
          <a:p>
            <a:r>
              <a:rPr lang="en-GB" dirty="0" smtClean="0"/>
              <a:t>The intention is to </a:t>
            </a:r>
            <a:r>
              <a:rPr lang="ja-JP" altLang="en-GB" dirty="0" smtClean="0"/>
              <a:t>“</a:t>
            </a:r>
            <a:r>
              <a:rPr lang="en-GB" altLang="ja-JP" dirty="0" smtClean="0"/>
              <a:t>brainstorm</a:t>
            </a:r>
            <a:r>
              <a:rPr lang="ja-JP" altLang="en-GB" dirty="0" smtClean="0"/>
              <a:t>”</a:t>
            </a:r>
            <a:r>
              <a:rPr lang="en-GB" altLang="ja-JP" dirty="0" smtClean="0"/>
              <a:t> requirements not solutions (any solutions should be turned into requirements)</a:t>
            </a:r>
            <a:endParaRPr lang="en-GB" dirty="0"/>
          </a:p>
        </p:txBody>
      </p:sp>
    </p:spTree>
    <p:extLst>
      <p:ext uri="{BB962C8B-B14F-4D97-AF65-F5344CB8AC3E}">
        <p14:creationId xmlns:p14="http://schemas.microsoft.com/office/powerpoint/2010/main" val="608795250"/>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are </a:t>
            </a:r>
            <a:r>
              <a:rPr lang="en-US" dirty="0"/>
              <a:t>a</a:t>
            </a:r>
            <a:r>
              <a:rPr lang="en-US" dirty="0" smtClean="0"/>
              <a:t>fter Functions</a:t>
            </a:r>
            <a:endParaRPr lang="en-US" dirty="0"/>
          </a:p>
        </p:txBody>
      </p:sp>
      <p:sp>
        <p:nvSpPr>
          <p:cNvPr id="3" name="Content Placeholder 2"/>
          <p:cNvSpPr>
            <a:spLocks noGrp="1"/>
          </p:cNvSpPr>
          <p:nvPr>
            <p:ph idx="1"/>
          </p:nvPr>
        </p:nvSpPr>
        <p:spPr/>
        <p:txBody>
          <a:bodyPr/>
          <a:lstStyle/>
          <a:p>
            <a:r>
              <a:rPr lang="en-US" dirty="0" smtClean="0"/>
              <a:t>The focus when performing a Viewpoint Analysis is to encourage the team to brainstorm the </a:t>
            </a:r>
            <a:r>
              <a:rPr lang="en-US" b="1" dirty="0" smtClean="0"/>
              <a:t>FUNCTIONS</a:t>
            </a:r>
            <a:r>
              <a:rPr lang="en-US" dirty="0" smtClean="0"/>
              <a:t> necessary to deliver the Operational Requirement</a:t>
            </a:r>
          </a:p>
          <a:p>
            <a:r>
              <a:rPr lang="en-US" dirty="0" smtClean="0"/>
              <a:t>Like all brainstorming sessions, criticism must be avoided and therefore the activity will also generate Non-functional requirements (including solutions) – this is not a bad thing. Such Non-functional requirements can infer functions</a:t>
            </a:r>
          </a:p>
          <a:p>
            <a:r>
              <a:rPr lang="en-US" dirty="0" smtClean="0"/>
              <a:t>We do need, however, an Operational Requirement for the System of Interest. </a:t>
            </a:r>
          </a:p>
          <a:p>
            <a:pPr lvl="1"/>
            <a:r>
              <a:rPr lang="en-US" dirty="0" smtClean="0"/>
              <a:t>If none exists the starting point for a Viewpoint Analysis is to develop a “Working Operational Requirement” </a:t>
            </a:r>
          </a:p>
          <a:p>
            <a:pPr lvl="1"/>
            <a:r>
              <a:rPr lang="en-US" dirty="0" smtClean="0"/>
              <a:t>If one does exist we need to check that it truly reflects the purpose of the system at the right level </a:t>
            </a:r>
            <a:endParaRPr lang="en-US" dirty="0"/>
          </a:p>
        </p:txBody>
      </p:sp>
    </p:spTree>
    <p:extLst>
      <p:ext uri="{BB962C8B-B14F-4D97-AF65-F5344CB8AC3E}">
        <p14:creationId xmlns:p14="http://schemas.microsoft.com/office/powerpoint/2010/main" val="1325138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defTabSz="762000"/>
            <a:r>
              <a:rPr lang="en-GB" smtClean="0"/>
              <a:t>Example: Intelligent Washing Machine</a:t>
            </a:r>
          </a:p>
        </p:txBody>
      </p:sp>
      <p:sp>
        <p:nvSpPr>
          <p:cNvPr id="20483" name="Rectangle 3"/>
          <p:cNvSpPr>
            <a:spLocks noGrp="1" noChangeArrowheads="1"/>
          </p:cNvSpPr>
          <p:nvPr>
            <p:ph type="body" idx="1"/>
          </p:nvPr>
        </p:nvSpPr>
        <p:spPr>
          <a:xfrm>
            <a:off x="263047" y="1076923"/>
            <a:ext cx="8705589" cy="4954942"/>
          </a:xfrm>
        </p:spPr>
        <p:style>
          <a:lnRef idx="1">
            <a:schemeClr val="accent1"/>
          </a:lnRef>
          <a:fillRef idx="2">
            <a:schemeClr val="accent1"/>
          </a:fillRef>
          <a:effectRef idx="1">
            <a:schemeClr val="accent1"/>
          </a:effectRef>
          <a:fontRef idx="minor">
            <a:schemeClr val="dk1"/>
          </a:fontRef>
        </p:style>
        <p:txBody>
          <a:bodyPr/>
          <a:lstStyle/>
          <a:p>
            <a:pPr marL="342900" indent="-342900" algn="ctr" defTabSz="762000">
              <a:buFont typeface="Wingdings" pitchFamily="2" charset="2"/>
              <a:buNone/>
            </a:pPr>
            <a:r>
              <a:rPr lang="en-GB" sz="1600" dirty="0" smtClean="0"/>
              <a:t>Product Brief</a:t>
            </a:r>
          </a:p>
          <a:p>
            <a:pPr marL="342900" indent="-342900" algn="ctr" defTabSz="762000">
              <a:buFont typeface="Wingdings" pitchFamily="2" charset="2"/>
              <a:buNone/>
            </a:pPr>
            <a:r>
              <a:rPr lang="en-GB" sz="1600" dirty="0" smtClean="0"/>
              <a:t>	</a:t>
            </a:r>
          </a:p>
          <a:p>
            <a:pPr marL="342900" indent="-342900" defTabSz="762000">
              <a:buFont typeface="Wingdings" pitchFamily="2" charset="2"/>
              <a:buNone/>
            </a:pPr>
            <a:r>
              <a:rPr lang="en-GB" sz="1600" dirty="0" smtClean="0"/>
              <a:t>	This machine will replace our existing top of the range model. It will be of standard size and take a standard load. </a:t>
            </a:r>
          </a:p>
          <a:p>
            <a:pPr marL="342900" indent="-342900" defTabSz="762000">
              <a:buFont typeface="Wingdings" pitchFamily="2" charset="2"/>
              <a:buNone/>
            </a:pPr>
            <a:r>
              <a:rPr lang="en-GB" sz="1600" dirty="0" smtClean="0"/>
              <a:t>	The machine must be easy to use and will be capable of determining the load make up and fabric type and of determining the ‘best’ cleaning cycle. It will detect mixed loads and where necessary inform the user of extreme loads. </a:t>
            </a:r>
          </a:p>
          <a:p>
            <a:pPr marL="342900" indent="-342900" defTabSz="762000">
              <a:buFont typeface="Wingdings" pitchFamily="2" charset="2"/>
              <a:buNone/>
            </a:pPr>
            <a:r>
              <a:rPr lang="en-GB" sz="1600" dirty="0" smtClean="0"/>
              <a:t>	The cost must be within 15% of the existing machine price. The machine must conform to EU safety standards. </a:t>
            </a:r>
          </a:p>
          <a:p>
            <a:pPr marL="342900" indent="-342900" defTabSz="762000">
              <a:buFont typeface="Wingdings" pitchFamily="2" charset="2"/>
              <a:buNone/>
            </a:pPr>
            <a:r>
              <a:rPr lang="en-GB" sz="1600" dirty="0" smtClean="0"/>
              <a:t>	The style must be distinctive and attractive. The machine will use domestic water and currently available detergents. Standard electricity supplies will provide the power source. </a:t>
            </a:r>
          </a:p>
          <a:p>
            <a:pPr marL="342900" indent="-342900" defTabSz="762000">
              <a:buFont typeface="Wingdings" pitchFamily="2" charset="2"/>
              <a:buNone/>
            </a:pPr>
            <a:r>
              <a:rPr lang="en-GB" sz="1600" dirty="0" smtClean="0"/>
              <a:t>	It will operate at appropriate temperatures and wash cycles most suitable for the fabric type, which are determined by the machine. </a:t>
            </a:r>
          </a:p>
          <a:p>
            <a:pPr marL="342900" indent="-342900" defTabSz="762000">
              <a:buFont typeface="Wingdings" pitchFamily="2" charset="2"/>
              <a:buNone/>
            </a:pPr>
            <a:r>
              <a:rPr lang="en-GB" sz="1600" dirty="0" smtClean="0"/>
              <a:t>	The user will have the facility to check the wash cycle and override the machine decision. The machine will rinse and spin-dry the clothing as appropriate to load and type.</a:t>
            </a:r>
          </a:p>
        </p:txBody>
      </p:sp>
      <p:sp>
        <p:nvSpPr>
          <p:cNvPr id="2" name="TextBox 1"/>
          <p:cNvSpPr txBox="1"/>
          <p:nvPr/>
        </p:nvSpPr>
        <p:spPr>
          <a:xfrm>
            <a:off x="2245071" y="6031865"/>
            <a:ext cx="4741540" cy="5847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dirty="0" smtClean="0"/>
              <a:t>Note: There is an assumed Meta-solution of a water-based electrically powered system</a:t>
            </a:r>
            <a:endParaRPr lang="en-US" sz="1600" dirty="0"/>
          </a:p>
        </p:txBody>
      </p:sp>
    </p:spTree>
    <p:extLst>
      <p:ext uri="{BB962C8B-B14F-4D97-AF65-F5344CB8AC3E}">
        <p14:creationId xmlns:p14="http://schemas.microsoft.com/office/powerpoint/2010/main" val="581018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Step 1: A “Working Operational Requirement”</a:t>
            </a:r>
            <a:endParaRPr lang="en-US" dirty="0"/>
          </a:p>
        </p:txBody>
      </p:sp>
      <p:sp>
        <p:nvSpPr>
          <p:cNvPr id="3" name="Content Placeholder 2"/>
          <p:cNvSpPr>
            <a:spLocks noGrp="1"/>
          </p:cNvSpPr>
          <p:nvPr>
            <p:ph idx="1"/>
          </p:nvPr>
        </p:nvSpPr>
        <p:spPr/>
        <p:txBody>
          <a:bodyPr/>
          <a:lstStyle/>
          <a:p>
            <a:r>
              <a:rPr lang="en-US" smtClean="0"/>
              <a:t>In the example “customer” requirements document there is no clear obvious Operational Requirement – we need to develop one</a:t>
            </a:r>
          </a:p>
          <a:p>
            <a:r>
              <a:rPr lang="en-US" smtClean="0"/>
              <a:t>A good approach here is to get all teams members to draft their own – remember the 18 word target (but do not get hung-up on it – 25 words is okay, as might be 13!)</a:t>
            </a:r>
          </a:p>
          <a:p>
            <a:r>
              <a:rPr lang="en-US" smtClean="0"/>
              <a:t>In this case:</a:t>
            </a:r>
          </a:p>
          <a:p>
            <a:endParaRPr lang="en-US" dirty="0" smtClean="0"/>
          </a:p>
        </p:txBody>
      </p:sp>
      <p:sp>
        <p:nvSpPr>
          <p:cNvPr id="4" name="TextBox 3"/>
          <p:cNvSpPr txBox="1"/>
          <p:nvPr/>
        </p:nvSpPr>
        <p:spPr>
          <a:xfrm>
            <a:off x="1319774" y="3902869"/>
            <a:ext cx="6909826"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800" dirty="0" smtClean="0"/>
              <a:t>To intelligently wash domestic fabric items effectively and efficiently with the minimum of human intervention </a:t>
            </a:r>
            <a:endParaRPr lang="en-US" sz="1800" dirty="0"/>
          </a:p>
        </p:txBody>
      </p:sp>
      <p:sp>
        <p:nvSpPr>
          <p:cNvPr id="5" name="Rounded Rectangular Callout 4"/>
          <p:cNvSpPr/>
          <p:nvPr/>
        </p:nvSpPr>
        <p:spPr bwMode="auto">
          <a:xfrm>
            <a:off x="741505" y="4858647"/>
            <a:ext cx="2539922" cy="1504576"/>
          </a:xfrm>
          <a:prstGeom prst="wedgeRoundRectCallout">
            <a:avLst>
              <a:gd name="adj1" fmla="val -3455"/>
              <a:gd name="adj2" fmla="val -7674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FFFFFF"/>
                </a:solidFill>
                <a:effectLst/>
              </a:rPr>
              <a:t>It may be necessary to define what is meant by:</a:t>
            </a:r>
          </a:p>
          <a:p>
            <a:pPr marL="171450" marR="0" indent="-171450" algn="l" defTabSz="914400" rtl="0" eaLnBrk="1" fontAlgn="base" latinLnBrk="0" hangingPunct="1">
              <a:lnSpc>
                <a:spcPct val="100000"/>
              </a:lnSpc>
              <a:spcBef>
                <a:spcPct val="0"/>
              </a:spcBef>
              <a:spcAft>
                <a:spcPct val="0"/>
              </a:spcAft>
              <a:buClrTx/>
              <a:buSzTx/>
              <a:buFont typeface="Arial"/>
              <a:buChar char="•"/>
              <a:tabLst/>
            </a:pPr>
            <a:r>
              <a:rPr lang="en-US" sz="1400" dirty="0" smtClean="0">
                <a:solidFill>
                  <a:srgbClr val="FFFFFF"/>
                </a:solidFill>
              </a:rPr>
              <a:t>Intelligently</a:t>
            </a:r>
          </a:p>
          <a:p>
            <a:pPr marL="171450" marR="0" indent="-171450" algn="l" defTabSz="914400" rtl="0" eaLnBrk="1" fontAlgn="base" latinLnBrk="0" hangingPunct="1">
              <a:lnSpc>
                <a:spcPct val="100000"/>
              </a:lnSpc>
              <a:spcBef>
                <a:spcPct val="0"/>
              </a:spcBef>
              <a:spcAft>
                <a:spcPct val="0"/>
              </a:spcAft>
              <a:buClrTx/>
              <a:buSzTx/>
              <a:buFont typeface="Arial"/>
              <a:buChar char="•"/>
              <a:tabLst/>
            </a:pPr>
            <a:r>
              <a:rPr kumimoji="0" lang="en-US" sz="1400" b="0" i="0" u="none" strike="noStrike" cap="none" normalizeH="0" baseline="0" dirty="0" smtClean="0">
                <a:ln>
                  <a:noFill/>
                </a:ln>
                <a:solidFill>
                  <a:srgbClr val="FFFFFF"/>
                </a:solidFill>
                <a:effectLst/>
              </a:rPr>
              <a:t>Effectively</a:t>
            </a:r>
          </a:p>
          <a:p>
            <a:pPr marL="171450" marR="0" indent="-171450" algn="l" defTabSz="914400" rtl="0" eaLnBrk="1" fontAlgn="base" latinLnBrk="0" hangingPunct="1">
              <a:lnSpc>
                <a:spcPct val="100000"/>
              </a:lnSpc>
              <a:spcBef>
                <a:spcPct val="0"/>
              </a:spcBef>
              <a:spcAft>
                <a:spcPct val="0"/>
              </a:spcAft>
              <a:buClrTx/>
              <a:buSzTx/>
              <a:buFont typeface="Arial"/>
              <a:buChar char="•"/>
              <a:tabLst/>
            </a:pPr>
            <a:r>
              <a:rPr lang="en-US" sz="1400" dirty="0">
                <a:solidFill>
                  <a:srgbClr val="FFFFFF"/>
                </a:solidFill>
              </a:rPr>
              <a:t>E</a:t>
            </a:r>
            <a:r>
              <a:rPr lang="en-US" sz="1400" dirty="0" smtClean="0">
                <a:solidFill>
                  <a:srgbClr val="FFFFFF"/>
                </a:solidFill>
              </a:rPr>
              <a:t>fficiently</a:t>
            </a:r>
            <a:endParaRPr kumimoji="0" lang="en-US" sz="1400" b="0" i="0" u="none" strike="noStrike" cap="none" normalizeH="0" baseline="0" dirty="0" smtClean="0">
              <a:ln>
                <a:noFill/>
              </a:ln>
              <a:solidFill>
                <a:srgbClr val="FFFFFF"/>
              </a:solidFill>
              <a:effectLst/>
            </a:endParaRPr>
          </a:p>
        </p:txBody>
      </p:sp>
      <p:sp>
        <p:nvSpPr>
          <p:cNvPr id="6" name="Rounded Rectangular Callout 5"/>
          <p:cNvSpPr/>
          <p:nvPr/>
        </p:nvSpPr>
        <p:spPr bwMode="auto">
          <a:xfrm>
            <a:off x="4649089" y="4916632"/>
            <a:ext cx="3944747" cy="1560368"/>
          </a:xfrm>
          <a:prstGeom prst="wedgeRoundRectCallout">
            <a:avLst>
              <a:gd name="adj1" fmla="val -37304"/>
              <a:gd name="adj2" fmla="val -74013"/>
              <a:gd name="adj3" fmla="val 16667"/>
            </a:avLst>
          </a:prstGeom>
          <a:ln>
            <a:solidFill>
              <a:srgbClr val="000000"/>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rPr>
              <a:t>This is the “Working OR” – a starting point! It actually is not a particularly “good” requirements because in its</a:t>
            </a:r>
            <a:r>
              <a:rPr kumimoji="0" lang="en-US" sz="1400" b="0" i="0" u="none" strike="noStrike" cap="none" normalizeH="0" dirty="0" smtClean="0">
                <a:ln>
                  <a:noFill/>
                </a:ln>
                <a:solidFill>
                  <a:schemeClr val="tx1"/>
                </a:solidFill>
                <a:effectLst/>
                <a:latin typeface="+mj-lt"/>
              </a:rPr>
              <a:t> present form not measurable! – BUT trying to be “perfect” at this point can be nugatory work</a:t>
            </a:r>
            <a:endParaRPr kumimoji="0" lang="en-US" sz="1400" b="0" i="0" u="none" strike="noStrike" cap="none" normalizeH="0" baseline="0" dirty="0" smtClean="0">
              <a:ln>
                <a:noFill/>
              </a:ln>
              <a:solidFill>
                <a:schemeClr val="tx1"/>
              </a:solidFill>
              <a:effectLst/>
              <a:latin typeface="+mj-lt"/>
            </a:endParaRPr>
          </a:p>
        </p:txBody>
      </p:sp>
    </p:spTree>
    <p:extLst>
      <p:ext uri="{BB962C8B-B14F-4D97-AF65-F5344CB8AC3E}">
        <p14:creationId xmlns:p14="http://schemas.microsoft.com/office/powerpoint/2010/main" val="10568860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The Big </a:t>
            </a:r>
            <a:r>
              <a:rPr lang="en-US" sz="3600" dirty="0" smtClean="0"/>
              <a:t>Question</a:t>
            </a:r>
            <a:r>
              <a:rPr lang="en-US" dirty="0" smtClean="0"/>
              <a:t>!</a:t>
            </a:r>
            <a:endParaRPr lang="en-US" dirty="0"/>
          </a:p>
        </p:txBody>
      </p:sp>
      <p:sp>
        <p:nvSpPr>
          <p:cNvPr id="4" name="TextBox 3"/>
          <p:cNvSpPr txBox="1"/>
          <p:nvPr/>
        </p:nvSpPr>
        <p:spPr>
          <a:xfrm>
            <a:off x="1689940" y="2348746"/>
            <a:ext cx="5761247" cy="19389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dirty="0" smtClean="0"/>
              <a:t>What will the system have to </a:t>
            </a:r>
            <a:r>
              <a:rPr lang="en-US" sz="2400" b="1" dirty="0" smtClean="0"/>
              <a:t>do</a:t>
            </a:r>
            <a:r>
              <a:rPr lang="en-US" sz="2400" dirty="0" smtClean="0"/>
              <a:t> in order to </a:t>
            </a:r>
            <a:r>
              <a:rPr lang="en-US" sz="2400" dirty="0"/>
              <a:t>intelligently wash domestic fabric items effectively and efficiently with the minimum of human </a:t>
            </a:r>
            <a:r>
              <a:rPr lang="en-US" sz="2400" dirty="0" smtClean="0"/>
              <a:t>intervention?</a:t>
            </a:r>
            <a:endParaRPr lang="en-US" sz="2400" dirty="0"/>
          </a:p>
        </p:txBody>
      </p:sp>
    </p:spTree>
    <p:extLst>
      <p:ext uri="{BB962C8B-B14F-4D97-AF65-F5344CB8AC3E}">
        <p14:creationId xmlns:p14="http://schemas.microsoft.com/office/powerpoint/2010/main" val="12464131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1763" y="2785731"/>
            <a:ext cx="8686800" cy="808074"/>
          </a:xfrm>
        </p:spPr>
        <p:txBody>
          <a:bodyPr/>
          <a:lstStyle/>
          <a:p>
            <a:r>
              <a:rPr lang="en-GB" dirty="0"/>
              <a:t>“</a:t>
            </a:r>
            <a:r>
              <a:rPr lang="en-GB"/>
              <a:t>to </a:t>
            </a:r>
            <a:r>
              <a:rPr lang="en-GB" smtClean="0"/>
              <a:t>deliver </a:t>
            </a:r>
            <a:r>
              <a:rPr lang="en-GB"/>
              <a:t>hot water and controllable space heating in a multi-room dwelling with optimum energy usage”</a:t>
            </a:r>
          </a:p>
          <a:p>
            <a:endParaRPr lang="en-US" dirty="0"/>
          </a:p>
        </p:txBody>
      </p:sp>
    </p:spTree>
    <p:extLst>
      <p:ext uri="{BB962C8B-B14F-4D97-AF65-F5344CB8AC3E}">
        <p14:creationId xmlns:p14="http://schemas.microsoft.com/office/powerpoint/2010/main" val="3490214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Oval 2"/>
          <p:cNvSpPr>
            <a:spLocks noChangeArrowheads="1"/>
          </p:cNvSpPr>
          <p:nvPr/>
        </p:nvSpPr>
        <p:spPr bwMode="auto">
          <a:xfrm>
            <a:off x="141288" y="200559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Door</a:t>
            </a:r>
          </a:p>
        </p:txBody>
      </p:sp>
      <p:sp>
        <p:nvSpPr>
          <p:cNvPr id="60418" name="Oval 3"/>
          <p:cNvSpPr>
            <a:spLocks noChangeArrowheads="1"/>
          </p:cNvSpPr>
          <p:nvPr/>
        </p:nvSpPr>
        <p:spPr bwMode="auto">
          <a:xfrm>
            <a:off x="1004889" y="164523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60419" name="Oval 4"/>
          <p:cNvSpPr>
            <a:spLocks noChangeArrowheads="1"/>
          </p:cNvSpPr>
          <p:nvPr/>
        </p:nvSpPr>
        <p:spPr bwMode="auto">
          <a:xfrm>
            <a:off x="1939925" y="12848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60420" name="Oval 5"/>
          <p:cNvSpPr>
            <a:spLocks noChangeArrowheads="1"/>
          </p:cNvSpPr>
          <p:nvPr/>
        </p:nvSpPr>
        <p:spPr bwMode="auto">
          <a:xfrm>
            <a:off x="1939925" y="200559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60421" name="Oval 6"/>
          <p:cNvSpPr>
            <a:spLocks noChangeArrowheads="1"/>
          </p:cNvSpPr>
          <p:nvPr/>
        </p:nvSpPr>
        <p:spPr bwMode="auto">
          <a:xfrm>
            <a:off x="1149350" y="27247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60422" name="Oval 7"/>
          <p:cNvSpPr>
            <a:spLocks noChangeArrowheads="1"/>
          </p:cNvSpPr>
          <p:nvPr/>
        </p:nvSpPr>
        <p:spPr bwMode="auto">
          <a:xfrm>
            <a:off x="2230438" y="2508837"/>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60423" name="Oval 8"/>
          <p:cNvSpPr>
            <a:spLocks noChangeArrowheads="1"/>
          </p:cNvSpPr>
          <p:nvPr/>
        </p:nvSpPr>
        <p:spPr bwMode="auto">
          <a:xfrm>
            <a:off x="165632" y="296656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60424" name="Oval 9"/>
          <p:cNvSpPr>
            <a:spLocks noChangeArrowheads="1"/>
          </p:cNvSpPr>
          <p:nvPr/>
        </p:nvSpPr>
        <p:spPr bwMode="auto">
          <a:xfrm>
            <a:off x="1292225" y="34454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60425" name="Oval 10"/>
          <p:cNvSpPr>
            <a:spLocks noChangeArrowheads="1"/>
          </p:cNvSpPr>
          <p:nvPr/>
        </p:nvSpPr>
        <p:spPr bwMode="auto">
          <a:xfrm>
            <a:off x="2373315" y="30850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60426" name="Oval 11"/>
          <p:cNvSpPr>
            <a:spLocks noChangeArrowheads="1"/>
          </p:cNvSpPr>
          <p:nvPr/>
        </p:nvSpPr>
        <p:spPr bwMode="auto">
          <a:xfrm>
            <a:off x="5119649" y="181372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60427" name="Oval 12"/>
          <p:cNvSpPr>
            <a:spLocks noChangeArrowheads="1"/>
          </p:cNvSpPr>
          <p:nvPr/>
        </p:nvSpPr>
        <p:spPr bwMode="auto">
          <a:xfrm>
            <a:off x="3094040" y="106897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60428" name="Oval 13"/>
          <p:cNvSpPr>
            <a:spLocks noChangeArrowheads="1"/>
          </p:cNvSpPr>
          <p:nvPr/>
        </p:nvSpPr>
        <p:spPr bwMode="auto">
          <a:xfrm>
            <a:off x="2806700" y="16452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60429" name="Oval 14"/>
          <p:cNvSpPr>
            <a:spLocks noChangeArrowheads="1"/>
          </p:cNvSpPr>
          <p:nvPr/>
        </p:nvSpPr>
        <p:spPr bwMode="auto">
          <a:xfrm>
            <a:off x="428625" y="106897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Drum</a:t>
            </a:r>
          </a:p>
        </p:txBody>
      </p:sp>
      <p:sp>
        <p:nvSpPr>
          <p:cNvPr id="60430" name="Oval 15"/>
          <p:cNvSpPr>
            <a:spLocks noChangeArrowheads="1"/>
          </p:cNvSpPr>
          <p:nvPr/>
        </p:nvSpPr>
        <p:spPr bwMode="auto">
          <a:xfrm>
            <a:off x="3381377" y="279617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60431" name="Oval 16"/>
          <p:cNvSpPr>
            <a:spLocks noChangeArrowheads="1"/>
          </p:cNvSpPr>
          <p:nvPr/>
        </p:nvSpPr>
        <p:spPr bwMode="auto">
          <a:xfrm>
            <a:off x="2446340" y="36613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60432" name="Oval 17"/>
          <p:cNvSpPr>
            <a:spLocks noChangeArrowheads="1"/>
          </p:cNvSpPr>
          <p:nvPr/>
        </p:nvSpPr>
        <p:spPr bwMode="auto">
          <a:xfrm>
            <a:off x="1652589" y="40931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60433" name="Oval 18"/>
          <p:cNvSpPr>
            <a:spLocks noChangeArrowheads="1"/>
          </p:cNvSpPr>
          <p:nvPr/>
        </p:nvSpPr>
        <p:spPr bwMode="auto">
          <a:xfrm>
            <a:off x="3668715" y="3372437"/>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60434" name="Oval 19"/>
          <p:cNvSpPr>
            <a:spLocks noChangeArrowheads="1"/>
          </p:cNvSpPr>
          <p:nvPr/>
        </p:nvSpPr>
        <p:spPr bwMode="auto">
          <a:xfrm>
            <a:off x="4403725" y="115311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Interlocks</a:t>
            </a:r>
          </a:p>
        </p:txBody>
      </p:sp>
      <p:sp>
        <p:nvSpPr>
          <p:cNvPr id="60435" name="Oval 20"/>
          <p:cNvSpPr>
            <a:spLocks noChangeArrowheads="1"/>
          </p:cNvSpPr>
          <p:nvPr/>
        </p:nvSpPr>
        <p:spPr bwMode="auto">
          <a:xfrm>
            <a:off x="3236913" y="214847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Testing</a:t>
            </a:r>
          </a:p>
        </p:txBody>
      </p:sp>
      <p:sp>
        <p:nvSpPr>
          <p:cNvPr id="60436" name="Oval 21"/>
          <p:cNvSpPr>
            <a:spLocks noChangeArrowheads="1"/>
          </p:cNvSpPr>
          <p:nvPr/>
        </p:nvSpPr>
        <p:spPr bwMode="auto">
          <a:xfrm>
            <a:off x="3956050" y="17896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60437" name="Oval 22"/>
          <p:cNvSpPr>
            <a:spLocks noChangeArrowheads="1"/>
          </p:cNvSpPr>
          <p:nvPr/>
        </p:nvSpPr>
        <p:spPr bwMode="auto">
          <a:xfrm>
            <a:off x="4391027" y="22929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60438" name="Oval 23"/>
          <p:cNvSpPr>
            <a:spLocks noChangeArrowheads="1"/>
          </p:cNvSpPr>
          <p:nvPr/>
        </p:nvSpPr>
        <p:spPr bwMode="auto">
          <a:xfrm>
            <a:off x="5540377" y="23643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60439" name="Oval 24"/>
          <p:cNvSpPr>
            <a:spLocks noChangeArrowheads="1"/>
          </p:cNvSpPr>
          <p:nvPr/>
        </p:nvSpPr>
        <p:spPr bwMode="auto">
          <a:xfrm>
            <a:off x="4605340" y="286919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60440" name="Oval 25"/>
          <p:cNvSpPr>
            <a:spLocks noChangeArrowheads="1"/>
          </p:cNvSpPr>
          <p:nvPr/>
        </p:nvSpPr>
        <p:spPr bwMode="auto">
          <a:xfrm>
            <a:off x="5830888" y="301366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Spin</a:t>
            </a:r>
          </a:p>
        </p:txBody>
      </p:sp>
      <p:sp>
        <p:nvSpPr>
          <p:cNvPr id="60441" name="Oval 26"/>
          <p:cNvSpPr>
            <a:spLocks noChangeArrowheads="1"/>
          </p:cNvSpPr>
          <p:nvPr/>
        </p:nvSpPr>
        <p:spPr bwMode="auto">
          <a:xfrm>
            <a:off x="4892677" y="35883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60442" name="Oval 27"/>
          <p:cNvSpPr>
            <a:spLocks noChangeArrowheads="1"/>
          </p:cNvSpPr>
          <p:nvPr/>
        </p:nvSpPr>
        <p:spPr bwMode="auto">
          <a:xfrm>
            <a:off x="3525838" y="387726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60443" name="Oval 28"/>
          <p:cNvSpPr>
            <a:spLocks noChangeArrowheads="1"/>
          </p:cNvSpPr>
          <p:nvPr/>
        </p:nvSpPr>
        <p:spPr bwMode="auto">
          <a:xfrm>
            <a:off x="2806700" y="43090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60444" name="Oval 29"/>
          <p:cNvSpPr>
            <a:spLocks noChangeArrowheads="1"/>
          </p:cNvSpPr>
          <p:nvPr/>
        </p:nvSpPr>
        <p:spPr bwMode="auto">
          <a:xfrm>
            <a:off x="4173538" y="438049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dirty="0" smtClean="0"/>
              <a:t>Design IWM</a:t>
            </a:r>
            <a:endParaRPr lang="en-GB" sz="1100" dirty="0"/>
          </a:p>
        </p:txBody>
      </p:sp>
      <p:sp>
        <p:nvSpPr>
          <p:cNvPr id="60445" name="Oval 30"/>
          <p:cNvSpPr>
            <a:spLocks noChangeArrowheads="1"/>
          </p:cNvSpPr>
          <p:nvPr/>
        </p:nvSpPr>
        <p:spPr bwMode="auto">
          <a:xfrm>
            <a:off x="5253040" y="40931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60446" name="Oval 31"/>
          <p:cNvSpPr>
            <a:spLocks noChangeArrowheads="1"/>
          </p:cNvSpPr>
          <p:nvPr/>
        </p:nvSpPr>
        <p:spPr bwMode="auto">
          <a:xfrm>
            <a:off x="428625" y="45963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60447" name="Oval 32"/>
          <p:cNvSpPr>
            <a:spLocks noChangeArrowheads="1"/>
          </p:cNvSpPr>
          <p:nvPr/>
        </p:nvSpPr>
        <p:spPr bwMode="auto">
          <a:xfrm>
            <a:off x="1798640" y="47408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60448" name="Oval 33"/>
          <p:cNvSpPr>
            <a:spLocks noChangeArrowheads="1"/>
          </p:cNvSpPr>
          <p:nvPr/>
        </p:nvSpPr>
        <p:spPr bwMode="auto">
          <a:xfrm>
            <a:off x="3094040" y="488532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60449" name="Oval 34"/>
          <p:cNvSpPr>
            <a:spLocks noChangeArrowheads="1"/>
          </p:cNvSpPr>
          <p:nvPr/>
        </p:nvSpPr>
        <p:spPr bwMode="auto">
          <a:xfrm>
            <a:off x="4316415" y="488532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60450" name="Oval 35"/>
          <p:cNvSpPr>
            <a:spLocks noChangeArrowheads="1"/>
          </p:cNvSpPr>
          <p:nvPr/>
        </p:nvSpPr>
        <p:spPr bwMode="auto">
          <a:xfrm>
            <a:off x="6407150" y="38772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60451" name="Oval 36"/>
          <p:cNvSpPr>
            <a:spLocks noChangeArrowheads="1"/>
          </p:cNvSpPr>
          <p:nvPr/>
        </p:nvSpPr>
        <p:spPr bwMode="auto">
          <a:xfrm>
            <a:off x="5613402" y="466942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60452" name="Oval 37"/>
          <p:cNvSpPr>
            <a:spLocks noChangeArrowheads="1"/>
          </p:cNvSpPr>
          <p:nvPr/>
        </p:nvSpPr>
        <p:spPr bwMode="auto">
          <a:xfrm>
            <a:off x="6478588" y="438049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60453" name="Oval 38"/>
          <p:cNvSpPr>
            <a:spLocks noChangeArrowheads="1"/>
          </p:cNvSpPr>
          <p:nvPr/>
        </p:nvSpPr>
        <p:spPr bwMode="auto">
          <a:xfrm>
            <a:off x="5830888" y="114041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60454" name="Oval 39"/>
          <p:cNvSpPr>
            <a:spLocks noChangeArrowheads="1"/>
          </p:cNvSpPr>
          <p:nvPr/>
        </p:nvSpPr>
        <p:spPr bwMode="auto">
          <a:xfrm>
            <a:off x="501650" y="524568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60455" name="Oval 40"/>
          <p:cNvSpPr>
            <a:spLocks noChangeArrowheads="1"/>
          </p:cNvSpPr>
          <p:nvPr/>
        </p:nvSpPr>
        <p:spPr bwMode="auto">
          <a:xfrm>
            <a:off x="1798640" y="524568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60456" name="Oval 41"/>
          <p:cNvSpPr>
            <a:spLocks noChangeArrowheads="1"/>
          </p:cNvSpPr>
          <p:nvPr/>
        </p:nvSpPr>
        <p:spPr bwMode="auto">
          <a:xfrm>
            <a:off x="1004889" y="574892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60457" name="Oval 42"/>
          <p:cNvSpPr>
            <a:spLocks noChangeArrowheads="1"/>
          </p:cNvSpPr>
          <p:nvPr/>
        </p:nvSpPr>
        <p:spPr bwMode="auto">
          <a:xfrm>
            <a:off x="2373315" y="5677487"/>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60458" name="Oval 43"/>
          <p:cNvSpPr>
            <a:spLocks noChangeArrowheads="1"/>
          </p:cNvSpPr>
          <p:nvPr/>
        </p:nvSpPr>
        <p:spPr bwMode="auto">
          <a:xfrm>
            <a:off x="3597277" y="53885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60459" name="Oval 44"/>
          <p:cNvSpPr>
            <a:spLocks noChangeArrowheads="1"/>
          </p:cNvSpPr>
          <p:nvPr/>
        </p:nvSpPr>
        <p:spPr bwMode="auto">
          <a:xfrm>
            <a:off x="3454402" y="589338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60460" name="Oval 45"/>
          <p:cNvSpPr>
            <a:spLocks noChangeArrowheads="1"/>
          </p:cNvSpPr>
          <p:nvPr/>
        </p:nvSpPr>
        <p:spPr bwMode="auto">
          <a:xfrm>
            <a:off x="5253040" y="51726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60461" name="Oval 46"/>
          <p:cNvSpPr>
            <a:spLocks noChangeArrowheads="1"/>
          </p:cNvSpPr>
          <p:nvPr/>
        </p:nvSpPr>
        <p:spPr bwMode="auto">
          <a:xfrm>
            <a:off x="6548440" y="502978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60462" name="Oval 47"/>
          <p:cNvSpPr>
            <a:spLocks noChangeArrowheads="1"/>
          </p:cNvSpPr>
          <p:nvPr/>
        </p:nvSpPr>
        <p:spPr bwMode="auto">
          <a:xfrm>
            <a:off x="6407150" y="17166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60463" name="Oval 48"/>
          <p:cNvSpPr>
            <a:spLocks noChangeArrowheads="1"/>
          </p:cNvSpPr>
          <p:nvPr/>
        </p:nvSpPr>
        <p:spPr bwMode="auto">
          <a:xfrm>
            <a:off x="7197725" y="12134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60464" name="Oval 49"/>
          <p:cNvSpPr>
            <a:spLocks noChangeArrowheads="1"/>
          </p:cNvSpPr>
          <p:nvPr/>
        </p:nvSpPr>
        <p:spPr bwMode="auto">
          <a:xfrm>
            <a:off x="129882" y="359277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60465" name="Oval 50"/>
          <p:cNvSpPr>
            <a:spLocks noChangeArrowheads="1"/>
          </p:cNvSpPr>
          <p:nvPr/>
        </p:nvSpPr>
        <p:spPr bwMode="auto">
          <a:xfrm>
            <a:off x="6694488" y="229293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60466" name="Oval 51"/>
          <p:cNvSpPr>
            <a:spLocks noChangeArrowheads="1"/>
          </p:cNvSpPr>
          <p:nvPr/>
        </p:nvSpPr>
        <p:spPr bwMode="auto">
          <a:xfrm>
            <a:off x="7702550" y="25802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60467" name="Oval 52"/>
          <p:cNvSpPr>
            <a:spLocks noChangeArrowheads="1"/>
          </p:cNvSpPr>
          <p:nvPr/>
        </p:nvSpPr>
        <p:spPr bwMode="auto">
          <a:xfrm>
            <a:off x="7556502" y="30850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60468" name="Oval 53"/>
          <p:cNvSpPr>
            <a:spLocks noChangeArrowheads="1"/>
          </p:cNvSpPr>
          <p:nvPr/>
        </p:nvSpPr>
        <p:spPr bwMode="auto">
          <a:xfrm>
            <a:off x="7556502" y="37327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60469" name="Oval 54"/>
          <p:cNvSpPr>
            <a:spLocks noChangeArrowheads="1"/>
          </p:cNvSpPr>
          <p:nvPr/>
        </p:nvSpPr>
        <p:spPr bwMode="auto">
          <a:xfrm>
            <a:off x="7702550" y="445352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60470" name="Oval 55"/>
          <p:cNvSpPr>
            <a:spLocks noChangeArrowheads="1"/>
          </p:cNvSpPr>
          <p:nvPr/>
        </p:nvSpPr>
        <p:spPr bwMode="auto">
          <a:xfrm>
            <a:off x="7773988" y="5029787"/>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60471" name="Oval 56"/>
          <p:cNvSpPr>
            <a:spLocks noChangeArrowheads="1"/>
          </p:cNvSpPr>
          <p:nvPr/>
        </p:nvSpPr>
        <p:spPr bwMode="auto">
          <a:xfrm>
            <a:off x="7197725" y="56044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Adjustable</a:t>
            </a:r>
          </a:p>
          <a:p>
            <a:pPr algn="ctr">
              <a:spcBef>
                <a:spcPct val="0"/>
              </a:spcBef>
              <a:buClrTx/>
              <a:buFontTx/>
              <a:buNone/>
            </a:pPr>
            <a:r>
              <a:rPr lang="en-GB" sz="1100"/>
              <a:t>Feet</a:t>
            </a:r>
          </a:p>
        </p:txBody>
      </p:sp>
      <p:sp>
        <p:nvSpPr>
          <p:cNvPr id="60472" name="Oval 57"/>
          <p:cNvSpPr>
            <a:spLocks noChangeArrowheads="1"/>
          </p:cNvSpPr>
          <p:nvPr/>
        </p:nvSpPr>
        <p:spPr bwMode="auto">
          <a:xfrm>
            <a:off x="5972177" y="5677487"/>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60473" name="Oval 58"/>
          <p:cNvSpPr>
            <a:spLocks noChangeArrowheads="1"/>
          </p:cNvSpPr>
          <p:nvPr/>
        </p:nvSpPr>
        <p:spPr bwMode="auto">
          <a:xfrm>
            <a:off x="4605340" y="582194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60474" name="Oval 59"/>
          <p:cNvSpPr>
            <a:spLocks noChangeArrowheads="1"/>
          </p:cNvSpPr>
          <p:nvPr/>
        </p:nvSpPr>
        <p:spPr bwMode="auto">
          <a:xfrm>
            <a:off x="5399088" y="632518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60475" name="Oval 60"/>
          <p:cNvSpPr>
            <a:spLocks noChangeArrowheads="1"/>
          </p:cNvSpPr>
          <p:nvPr/>
        </p:nvSpPr>
        <p:spPr bwMode="auto">
          <a:xfrm>
            <a:off x="4102102" y="639662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60476" name="Oval 61"/>
          <p:cNvSpPr>
            <a:spLocks noChangeArrowheads="1"/>
          </p:cNvSpPr>
          <p:nvPr/>
        </p:nvSpPr>
        <p:spPr bwMode="auto">
          <a:xfrm>
            <a:off x="2589213" y="625374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60477" name="Oval 62"/>
          <p:cNvSpPr>
            <a:spLocks noChangeArrowheads="1"/>
          </p:cNvSpPr>
          <p:nvPr/>
        </p:nvSpPr>
        <p:spPr bwMode="auto">
          <a:xfrm>
            <a:off x="1149350" y="639662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60478" name="Oval 63"/>
          <p:cNvSpPr>
            <a:spLocks noChangeArrowheads="1"/>
          </p:cNvSpPr>
          <p:nvPr/>
        </p:nvSpPr>
        <p:spPr bwMode="auto">
          <a:xfrm>
            <a:off x="104777" y="618072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60479" name="Rectangle 64"/>
          <p:cNvSpPr>
            <a:spLocks noGrp="1" noChangeArrowheads="1"/>
          </p:cNvSpPr>
          <p:nvPr>
            <p:ph type="title"/>
          </p:nvPr>
        </p:nvSpPr>
        <p:spPr/>
        <p:txBody>
          <a:bodyPr/>
          <a:lstStyle/>
          <a:p>
            <a:r>
              <a:rPr lang="en-GB" dirty="0" smtClean="0"/>
              <a:t>Step 1 Output: The Viewpoint Requirements Diagram</a:t>
            </a:r>
            <a:endParaRPr lang="en-GB" dirty="0"/>
          </a:p>
        </p:txBody>
      </p:sp>
      <p:sp>
        <p:nvSpPr>
          <p:cNvPr id="60480" name="Oval 65"/>
          <p:cNvSpPr>
            <a:spLocks noChangeArrowheads="1"/>
          </p:cNvSpPr>
          <p:nvPr/>
        </p:nvSpPr>
        <p:spPr bwMode="auto">
          <a:xfrm>
            <a:off x="6596063" y="612674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Mfg.</a:t>
            </a:r>
          </a:p>
        </p:txBody>
      </p:sp>
    </p:spTree>
    <p:extLst>
      <p:ext uri="{BB962C8B-B14F-4D97-AF65-F5344CB8AC3E}">
        <p14:creationId xmlns:p14="http://schemas.microsoft.com/office/powerpoint/2010/main" val="19100839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Oval 2"/>
          <p:cNvSpPr>
            <a:spLocks noChangeArrowheads="1"/>
          </p:cNvSpPr>
          <p:nvPr/>
        </p:nvSpPr>
        <p:spPr bwMode="gray">
          <a:xfrm>
            <a:off x="141288" y="196802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Door</a:t>
            </a:r>
          </a:p>
        </p:txBody>
      </p:sp>
      <p:sp>
        <p:nvSpPr>
          <p:cNvPr id="62466" name="Oval 3"/>
          <p:cNvSpPr>
            <a:spLocks noChangeArrowheads="1"/>
          </p:cNvSpPr>
          <p:nvPr/>
        </p:nvSpPr>
        <p:spPr bwMode="auto">
          <a:xfrm>
            <a:off x="1004889" y="1607659"/>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62467" name="Oval 4"/>
          <p:cNvSpPr>
            <a:spLocks noChangeArrowheads="1"/>
          </p:cNvSpPr>
          <p:nvPr/>
        </p:nvSpPr>
        <p:spPr bwMode="auto">
          <a:xfrm>
            <a:off x="1939925" y="124729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62468" name="Oval 5"/>
          <p:cNvSpPr>
            <a:spLocks noChangeArrowheads="1"/>
          </p:cNvSpPr>
          <p:nvPr/>
        </p:nvSpPr>
        <p:spPr bwMode="auto">
          <a:xfrm>
            <a:off x="1939925" y="1968021"/>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62469" name="Oval 6"/>
          <p:cNvSpPr>
            <a:spLocks noChangeArrowheads="1"/>
          </p:cNvSpPr>
          <p:nvPr/>
        </p:nvSpPr>
        <p:spPr bwMode="auto">
          <a:xfrm>
            <a:off x="1149350" y="268715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62470" name="Oval 7"/>
          <p:cNvSpPr>
            <a:spLocks noChangeArrowheads="1"/>
          </p:cNvSpPr>
          <p:nvPr/>
        </p:nvSpPr>
        <p:spPr bwMode="auto">
          <a:xfrm>
            <a:off x="2230438" y="2471259"/>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62471" name="Oval 8"/>
          <p:cNvSpPr>
            <a:spLocks noChangeArrowheads="1"/>
          </p:cNvSpPr>
          <p:nvPr/>
        </p:nvSpPr>
        <p:spPr bwMode="auto">
          <a:xfrm>
            <a:off x="284165" y="3047521"/>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62472" name="Oval 9"/>
          <p:cNvSpPr>
            <a:spLocks noChangeArrowheads="1"/>
          </p:cNvSpPr>
          <p:nvPr/>
        </p:nvSpPr>
        <p:spPr bwMode="auto">
          <a:xfrm>
            <a:off x="1292225" y="3407884"/>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62473" name="Oval 10"/>
          <p:cNvSpPr>
            <a:spLocks noChangeArrowheads="1"/>
          </p:cNvSpPr>
          <p:nvPr/>
        </p:nvSpPr>
        <p:spPr bwMode="auto">
          <a:xfrm>
            <a:off x="2373315" y="304752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62475" name="Oval 12"/>
          <p:cNvSpPr>
            <a:spLocks noChangeArrowheads="1"/>
          </p:cNvSpPr>
          <p:nvPr/>
        </p:nvSpPr>
        <p:spPr bwMode="auto">
          <a:xfrm>
            <a:off x="3094040" y="103139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Easy to</a:t>
            </a:r>
          </a:p>
          <a:p>
            <a:pPr algn="ctr">
              <a:spcBef>
                <a:spcPct val="0"/>
              </a:spcBef>
              <a:buClrTx/>
              <a:buFontTx/>
              <a:buNone/>
            </a:pPr>
            <a:r>
              <a:rPr lang="en-GB" sz="1100" dirty="0"/>
              <a:t>Use</a:t>
            </a:r>
          </a:p>
        </p:txBody>
      </p:sp>
      <p:sp>
        <p:nvSpPr>
          <p:cNvPr id="62476" name="Oval 13"/>
          <p:cNvSpPr>
            <a:spLocks noChangeArrowheads="1"/>
          </p:cNvSpPr>
          <p:nvPr/>
        </p:nvSpPr>
        <p:spPr bwMode="auto">
          <a:xfrm>
            <a:off x="2806700" y="1607659"/>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62477" name="Oval 14"/>
          <p:cNvSpPr>
            <a:spLocks noChangeArrowheads="1"/>
          </p:cNvSpPr>
          <p:nvPr/>
        </p:nvSpPr>
        <p:spPr bwMode="auto">
          <a:xfrm>
            <a:off x="428625" y="1031396"/>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t>Drum</a:t>
            </a:r>
          </a:p>
        </p:txBody>
      </p:sp>
      <p:sp>
        <p:nvSpPr>
          <p:cNvPr id="62478" name="Oval 15"/>
          <p:cNvSpPr>
            <a:spLocks noChangeArrowheads="1"/>
          </p:cNvSpPr>
          <p:nvPr/>
        </p:nvSpPr>
        <p:spPr bwMode="auto">
          <a:xfrm>
            <a:off x="3381377" y="2758596"/>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62479" name="Oval 16"/>
          <p:cNvSpPr>
            <a:spLocks noChangeArrowheads="1"/>
          </p:cNvSpPr>
          <p:nvPr/>
        </p:nvSpPr>
        <p:spPr bwMode="auto">
          <a:xfrm>
            <a:off x="2446340" y="36237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62480" name="Oval 17"/>
          <p:cNvSpPr>
            <a:spLocks noChangeArrowheads="1"/>
          </p:cNvSpPr>
          <p:nvPr/>
        </p:nvSpPr>
        <p:spPr bwMode="auto">
          <a:xfrm>
            <a:off x="1652589" y="40555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62481" name="Oval 18"/>
          <p:cNvSpPr>
            <a:spLocks noChangeArrowheads="1"/>
          </p:cNvSpPr>
          <p:nvPr/>
        </p:nvSpPr>
        <p:spPr bwMode="auto">
          <a:xfrm>
            <a:off x="3668715" y="3334859"/>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62482" name="Oval 19"/>
          <p:cNvSpPr>
            <a:spLocks noChangeArrowheads="1"/>
          </p:cNvSpPr>
          <p:nvPr/>
        </p:nvSpPr>
        <p:spPr bwMode="gray">
          <a:xfrm>
            <a:off x="4403725" y="1115534"/>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Interlocks</a:t>
            </a:r>
          </a:p>
        </p:txBody>
      </p:sp>
      <p:sp>
        <p:nvSpPr>
          <p:cNvPr id="62483" name="Oval 20"/>
          <p:cNvSpPr>
            <a:spLocks noChangeArrowheads="1"/>
          </p:cNvSpPr>
          <p:nvPr/>
        </p:nvSpPr>
        <p:spPr bwMode="auto">
          <a:xfrm>
            <a:off x="3236913" y="2110896"/>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Testing</a:t>
            </a:r>
          </a:p>
        </p:txBody>
      </p:sp>
      <p:sp>
        <p:nvSpPr>
          <p:cNvPr id="62484" name="Oval 21"/>
          <p:cNvSpPr>
            <a:spLocks noChangeArrowheads="1"/>
          </p:cNvSpPr>
          <p:nvPr/>
        </p:nvSpPr>
        <p:spPr bwMode="auto">
          <a:xfrm>
            <a:off x="3956050" y="175212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62485" name="Oval 22"/>
          <p:cNvSpPr>
            <a:spLocks noChangeArrowheads="1"/>
          </p:cNvSpPr>
          <p:nvPr/>
        </p:nvSpPr>
        <p:spPr bwMode="auto">
          <a:xfrm>
            <a:off x="4391027" y="225535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62486" name="Oval 23"/>
          <p:cNvSpPr>
            <a:spLocks noChangeArrowheads="1"/>
          </p:cNvSpPr>
          <p:nvPr/>
        </p:nvSpPr>
        <p:spPr bwMode="auto">
          <a:xfrm>
            <a:off x="5540377" y="232679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62487" name="Oval 24"/>
          <p:cNvSpPr>
            <a:spLocks noChangeArrowheads="1"/>
          </p:cNvSpPr>
          <p:nvPr/>
        </p:nvSpPr>
        <p:spPr bwMode="auto">
          <a:xfrm>
            <a:off x="4605340" y="283162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62488" name="Oval 25"/>
          <p:cNvSpPr>
            <a:spLocks noChangeArrowheads="1"/>
          </p:cNvSpPr>
          <p:nvPr/>
        </p:nvSpPr>
        <p:spPr bwMode="auto">
          <a:xfrm>
            <a:off x="5830888" y="2976084"/>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a:t>
            </a:r>
          </a:p>
        </p:txBody>
      </p:sp>
      <p:sp>
        <p:nvSpPr>
          <p:cNvPr id="62489" name="Oval 26"/>
          <p:cNvSpPr>
            <a:spLocks noChangeArrowheads="1"/>
          </p:cNvSpPr>
          <p:nvPr/>
        </p:nvSpPr>
        <p:spPr bwMode="auto">
          <a:xfrm>
            <a:off x="4892677" y="3550759"/>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62490" name="Oval 27"/>
          <p:cNvSpPr>
            <a:spLocks noChangeArrowheads="1"/>
          </p:cNvSpPr>
          <p:nvPr/>
        </p:nvSpPr>
        <p:spPr bwMode="auto">
          <a:xfrm>
            <a:off x="3525838" y="3839684"/>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62491" name="Oval 28"/>
          <p:cNvSpPr>
            <a:spLocks noChangeArrowheads="1"/>
          </p:cNvSpPr>
          <p:nvPr/>
        </p:nvSpPr>
        <p:spPr bwMode="auto">
          <a:xfrm>
            <a:off x="2806700" y="4271484"/>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62492" name="Oval 29"/>
          <p:cNvSpPr>
            <a:spLocks noChangeArrowheads="1"/>
          </p:cNvSpPr>
          <p:nvPr/>
        </p:nvSpPr>
        <p:spPr bwMode="auto">
          <a:xfrm>
            <a:off x="4173538" y="4342921"/>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Design</a:t>
            </a:r>
          </a:p>
        </p:txBody>
      </p:sp>
      <p:sp>
        <p:nvSpPr>
          <p:cNvPr id="62493" name="Oval 30"/>
          <p:cNvSpPr>
            <a:spLocks noChangeArrowheads="1"/>
          </p:cNvSpPr>
          <p:nvPr/>
        </p:nvSpPr>
        <p:spPr bwMode="auto">
          <a:xfrm>
            <a:off x="5253040" y="4055584"/>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62494" name="Oval 31"/>
          <p:cNvSpPr>
            <a:spLocks noChangeArrowheads="1"/>
          </p:cNvSpPr>
          <p:nvPr/>
        </p:nvSpPr>
        <p:spPr bwMode="auto">
          <a:xfrm>
            <a:off x="428625" y="4558821"/>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62495" name="Oval 32"/>
          <p:cNvSpPr>
            <a:spLocks noChangeArrowheads="1"/>
          </p:cNvSpPr>
          <p:nvPr/>
        </p:nvSpPr>
        <p:spPr bwMode="auto">
          <a:xfrm>
            <a:off x="1798640" y="47032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62496" name="Oval 33"/>
          <p:cNvSpPr>
            <a:spLocks noChangeArrowheads="1"/>
          </p:cNvSpPr>
          <p:nvPr/>
        </p:nvSpPr>
        <p:spPr bwMode="auto">
          <a:xfrm>
            <a:off x="3094040" y="484774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62497" name="Oval 34"/>
          <p:cNvSpPr>
            <a:spLocks noChangeArrowheads="1"/>
          </p:cNvSpPr>
          <p:nvPr/>
        </p:nvSpPr>
        <p:spPr bwMode="auto">
          <a:xfrm>
            <a:off x="4316415" y="4847746"/>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62498" name="Oval 35"/>
          <p:cNvSpPr>
            <a:spLocks noChangeArrowheads="1"/>
          </p:cNvSpPr>
          <p:nvPr/>
        </p:nvSpPr>
        <p:spPr bwMode="auto">
          <a:xfrm>
            <a:off x="6407150" y="3839684"/>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62499" name="Oval 36"/>
          <p:cNvSpPr>
            <a:spLocks noChangeArrowheads="1"/>
          </p:cNvSpPr>
          <p:nvPr/>
        </p:nvSpPr>
        <p:spPr bwMode="auto">
          <a:xfrm>
            <a:off x="5613402" y="4631846"/>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62500" name="Oval 37"/>
          <p:cNvSpPr>
            <a:spLocks noChangeArrowheads="1"/>
          </p:cNvSpPr>
          <p:nvPr/>
        </p:nvSpPr>
        <p:spPr bwMode="auto">
          <a:xfrm>
            <a:off x="6478588" y="4342921"/>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62501" name="Oval 38"/>
          <p:cNvSpPr>
            <a:spLocks noChangeArrowheads="1"/>
          </p:cNvSpPr>
          <p:nvPr/>
        </p:nvSpPr>
        <p:spPr bwMode="auto">
          <a:xfrm>
            <a:off x="5830888" y="1102834"/>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62502" name="Oval 39"/>
          <p:cNvSpPr>
            <a:spLocks noChangeArrowheads="1"/>
          </p:cNvSpPr>
          <p:nvPr/>
        </p:nvSpPr>
        <p:spPr bwMode="auto">
          <a:xfrm>
            <a:off x="501650" y="5208109"/>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62503" name="Oval 40"/>
          <p:cNvSpPr>
            <a:spLocks noChangeArrowheads="1"/>
          </p:cNvSpPr>
          <p:nvPr/>
        </p:nvSpPr>
        <p:spPr bwMode="auto">
          <a:xfrm>
            <a:off x="1798640" y="5208109"/>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62504" name="Oval 41"/>
          <p:cNvSpPr>
            <a:spLocks noChangeArrowheads="1"/>
          </p:cNvSpPr>
          <p:nvPr/>
        </p:nvSpPr>
        <p:spPr bwMode="auto">
          <a:xfrm>
            <a:off x="1004889" y="5711346"/>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62505" name="Oval 42"/>
          <p:cNvSpPr>
            <a:spLocks noChangeArrowheads="1"/>
          </p:cNvSpPr>
          <p:nvPr/>
        </p:nvSpPr>
        <p:spPr bwMode="auto">
          <a:xfrm>
            <a:off x="2373315" y="5639909"/>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62506" name="Oval 43"/>
          <p:cNvSpPr>
            <a:spLocks noChangeArrowheads="1"/>
          </p:cNvSpPr>
          <p:nvPr/>
        </p:nvSpPr>
        <p:spPr bwMode="auto">
          <a:xfrm>
            <a:off x="3597277" y="5350984"/>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62507" name="Oval 44"/>
          <p:cNvSpPr>
            <a:spLocks noChangeArrowheads="1"/>
          </p:cNvSpPr>
          <p:nvPr/>
        </p:nvSpPr>
        <p:spPr bwMode="auto">
          <a:xfrm>
            <a:off x="3454402" y="585580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62508" name="Oval 45"/>
          <p:cNvSpPr>
            <a:spLocks noChangeArrowheads="1"/>
          </p:cNvSpPr>
          <p:nvPr/>
        </p:nvSpPr>
        <p:spPr bwMode="auto">
          <a:xfrm>
            <a:off x="5253040" y="51350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62509" name="Oval 46"/>
          <p:cNvSpPr>
            <a:spLocks noChangeArrowheads="1"/>
          </p:cNvSpPr>
          <p:nvPr/>
        </p:nvSpPr>
        <p:spPr bwMode="auto">
          <a:xfrm>
            <a:off x="6548440" y="4992209"/>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62510" name="Oval 47"/>
          <p:cNvSpPr>
            <a:spLocks noChangeArrowheads="1"/>
          </p:cNvSpPr>
          <p:nvPr/>
        </p:nvSpPr>
        <p:spPr bwMode="auto">
          <a:xfrm>
            <a:off x="6407150" y="167909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62511" name="Oval 48"/>
          <p:cNvSpPr>
            <a:spLocks noChangeArrowheads="1"/>
          </p:cNvSpPr>
          <p:nvPr/>
        </p:nvSpPr>
        <p:spPr bwMode="auto">
          <a:xfrm>
            <a:off x="7197725" y="117585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62513" name="Oval 50"/>
          <p:cNvSpPr>
            <a:spLocks noChangeArrowheads="1"/>
          </p:cNvSpPr>
          <p:nvPr/>
        </p:nvSpPr>
        <p:spPr bwMode="auto">
          <a:xfrm>
            <a:off x="6694488" y="2255359"/>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62514" name="Oval 51"/>
          <p:cNvSpPr>
            <a:spLocks noChangeArrowheads="1"/>
          </p:cNvSpPr>
          <p:nvPr/>
        </p:nvSpPr>
        <p:spPr bwMode="auto">
          <a:xfrm>
            <a:off x="7702550" y="254269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62515" name="Oval 52"/>
          <p:cNvSpPr>
            <a:spLocks noChangeArrowheads="1"/>
          </p:cNvSpPr>
          <p:nvPr/>
        </p:nvSpPr>
        <p:spPr bwMode="auto">
          <a:xfrm>
            <a:off x="7556502" y="3047521"/>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62516" name="Oval 53"/>
          <p:cNvSpPr>
            <a:spLocks noChangeArrowheads="1"/>
          </p:cNvSpPr>
          <p:nvPr/>
        </p:nvSpPr>
        <p:spPr bwMode="auto">
          <a:xfrm>
            <a:off x="7556502" y="3695221"/>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62517" name="Oval 54"/>
          <p:cNvSpPr>
            <a:spLocks noChangeArrowheads="1"/>
          </p:cNvSpPr>
          <p:nvPr/>
        </p:nvSpPr>
        <p:spPr bwMode="auto">
          <a:xfrm>
            <a:off x="7702550" y="441594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62518" name="Oval 55"/>
          <p:cNvSpPr>
            <a:spLocks noChangeArrowheads="1"/>
          </p:cNvSpPr>
          <p:nvPr/>
        </p:nvSpPr>
        <p:spPr bwMode="auto">
          <a:xfrm>
            <a:off x="7773988" y="4992209"/>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62519" name="Oval 56"/>
          <p:cNvSpPr>
            <a:spLocks noChangeArrowheads="1"/>
          </p:cNvSpPr>
          <p:nvPr/>
        </p:nvSpPr>
        <p:spPr bwMode="gray">
          <a:xfrm>
            <a:off x="7197725" y="556688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Adjustable</a:t>
            </a:r>
          </a:p>
          <a:p>
            <a:pPr algn="ctr">
              <a:spcBef>
                <a:spcPct val="0"/>
              </a:spcBef>
              <a:buClrTx/>
              <a:buFontTx/>
              <a:buNone/>
            </a:pPr>
            <a:r>
              <a:rPr lang="en-GB" sz="1100">
                <a:solidFill>
                  <a:schemeClr val="bg1"/>
                </a:solidFill>
              </a:rPr>
              <a:t>Feet</a:t>
            </a:r>
          </a:p>
        </p:txBody>
      </p:sp>
      <p:sp>
        <p:nvSpPr>
          <p:cNvPr id="62520" name="Oval 57"/>
          <p:cNvSpPr>
            <a:spLocks noChangeArrowheads="1"/>
          </p:cNvSpPr>
          <p:nvPr/>
        </p:nvSpPr>
        <p:spPr bwMode="auto">
          <a:xfrm>
            <a:off x="5972177" y="5639909"/>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62521" name="Oval 58"/>
          <p:cNvSpPr>
            <a:spLocks noChangeArrowheads="1"/>
          </p:cNvSpPr>
          <p:nvPr/>
        </p:nvSpPr>
        <p:spPr bwMode="auto">
          <a:xfrm>
            <a:off x="4605340" y="578437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62522" name="Oval 59"/>
          <p:cNvSpPr>
            <a:spLocks noChangeArrowheads="1"/>
          </p:cNvSpPr>
          <p:nvPr/>
        </p:nvSpPr>
        <p:spPr bwMode="auto">
          <a:xfrm>
            <a:off x="5399088" y="6287609"/>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62523" name="Oval 60"/>
          <p:cNvSpPr>
            <a:spLocks noChangeArrowheads="1"/>
          </p:cNvSpPr>
          <p:nvPr/>
        </p:nvSpPr>
        <p:spPr bwMode="auto">
          <a:xfrm>
            <a:off x="4102102" y="635904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62524" name="Oval 61"/>
          <p:cNvSpPr>
            <a:spLocks noChangeArrowheads="1"/>
          </p:cNvSpPr>
          <p:nvPr/>
        </p:nvSpPr>
        <p:spPr bwMode="auto">
          <a:xfrm>
            <a:off x="2589213" y="621617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62525" name="Oval 62"/>
          <p:cNvSpPr>
            <a:spLocks noChangeArrowheads="1"/>
          </p:cNvSpPr>
          <p:nvPr/>
        </p:nvSpPr>
        <p:spPr bwMode="auto">
          <a:xfrm>
            <a:off x="1149350" y="635904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62526" name="Oval 63"/>
          <p:cNvSpPr>
            <a:spLocks noChangeArrowheads="1"/>
          </p:cNvSpPr>
          <p:nvPr/>
        </p:nvSpPr>
        <p:spPr bwMode="auto">
          <a:xfrm>
            <a:off x="104777" y="6143146"/>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62527" name="Oval 65"/>
          <p:cNvSpPr>
            <a:spLocks noChangeArrowheads="1"/>
          </p:cNvSpPr>
          <p:nvPr/>
        </p:nvSpPr>
        <p:spPr bwMode="auto">
          <a:xfrm>
            <a:off x="6596063" y="6089171"/>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Mfg.</a:t>
            </a:r>
          </a:p>
        </p:txBody>
      </p:sp>
      <p:sp>
        <p:nvSpPr>
          <p:cNvPr id="62528" name="Oval 66"/>
          <p:cNvSpPr>
            <a:spLocks noChangeArrowheads="1"/>
          </p:cNvSpPr>
          <p:nvPr/>
        </p:nvSpPr>
        <p:spPr bwMode="gray">
          <a:xfrm>
            <a:off x="1004889" y="1607659"/>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Maintain </a:t>
            </a:r>
          </a:p>
          <a:p>
            <a:pPr algn="ctr">
              <a:spcBef>
                <a:spcPct val="0"/>
              </a:spcBef>
              <a:buClrTx/>
              <a:buFontTx/>
              <a:buNone/>
            </a:pPr>
            <a:r>
              <a:rPr lang="en-GB" sz="1100">
                <a:solidFill>
                  <a:schemeClr val="bg1"/>
                </a:solidFill>
              </a:rPr>
              <a:t>W/M</a:t>
            </a:r>
          </a:p>
        </p:txBody>
      </p:sp>
      <p:sp>
        <p:nvSpPr>
          <p:cNvPr id="62529" name="Oval 67"/>
          <p:cNvSpPr>
            <a:spLocks noChangeArrowheads="1"/>
          </p:cNvSpPr>
          <p:nvPr/>
        </p:nvSpPr>
        <p:spPr bwMode="gray">
          <a:xfrm>
            <a:off x="1939925" y="124729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Accessibility</a:t>
            </a:r>
          </a:p>
        </p:txBody>
      </p:sp>
      <p:sp>
        <p:nvSpPr>
          <p:cNvPr id="62530" name="Oval 69"/>
          <p:cNvSpPr>
            <a:spLocks noChangeArrowheads="1"/>
          </p:cNvSpPr>
          <p:nvPr/>
        </p:nvSpPr>
        <p:spPr bwMode="gray">
          <a:xfrm>
            <a:off x="1939925" y="1968021"/>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Load</a:t>
            </a:r>
          </a:p>
          <a:p>
            <a:pPr algn="ctr">
              <a:spcBef>
                <a:spcPct val="0"/>
              </a:spcBef>
              <a:buClrTx/>
              <a:buFontTx/>
              <a:buNone/>
            </a:pPr>
            <a:r>
              <a:rPr lang="en-GB" sz="1100">
                <a:solidFill>
                  <a:schemeClr val="bg1"/>
                </a:solidFill>
              </a:rPr>
              <a:t>Detergent</a:t>
            </a:r>
          </a:p>
        </p:txBody>
      </p:sp>
      <p:sp>
        <p:nvSpPr>
          <p:cNvPr id="62531" name="Oval 70"/>
          <p:cNvSpPr>
            <a:spLocks noChangeArrowheads="1"/>
          </p:cNvSpPr>
          <p:nvPr/>
        </p:nvSpPr>
        <p:spPr bwMode="gray">
          <a:xfrm>
            <a:off x="1149350" y="268715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Load</a:t>
            </a:r>
          </a:p>
          <a:p>
            <a:pPr algn="ctr">
              <a:spcBef>
                <a:spcPct val="0"/>
              </a:spcBef>
              <a:buClrTx/>
              <a:buFontTx/>
              <a:buNone/>
            </a:pPr>
            <a:r>
              <a:rPr lang="en-GB" sz="1100">
                <a:solidFill>
                  <a:schemeClr val="bg1"/>
                </a:solidFill>
              </a:rPr>
              <a:t>Conditioner</a:t>
            </a:r>
          </a:p>
        </p:txBody>
      </p:sp>
      <p:sp>
        <p:nvSpPr>
          <p:cNvPr id="62532" name="Oval 71"/>
          <p:cNvSpPr>
            <a:spLocks noChangeArrowheads="1"/>
          </p:cNvSpPr>
          <p:nvPr/>
        </p:nvSpPr>
        <p:spPr bwMode="gray">
          <a:xfrm>
            <a:off x="2230438" y="2471259"/>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Load</a:t>
            </a:r>
          </a:p>
          <a:p>
            <a:pPr algn="ctr">
              <a:spcBef>
                <a:spcPct val="0"/>
              </a:spcBef>
              <a:buClrTx/>
              <a:buFontTx/>
              <a:buNone/>
            </a:pPr>
            <a:r>
              <a:rPr lang="en-GB" sz="1100">
                <a:solidFill>
                  <a:schemeClr val="bg1"/>
                </a:solidFill>
              </a:rPr>
              <a:t>Water Softener</a:t>
            </a:r>
          </a:p>
        </p:txBody>
      </p:sp>
      <p:sp>
        <p:nvSpPr>
          <p:cNvPr id="62533" name="Oval 72"/>
          <p:cNvSpPr>
            <a:spLocks noChangeArrowheads="1"/>
          </p:cNvSpPr>
          <p:nvPr/>
        </p:nvSpPr>
        <p:spPr bwMode="gray">
          <a:xfrm>
            <a:off x="284165" y="304752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Detect</a:t>
            </a:r>
          </a:p>
          <a:p>
            <a:pPr algn="ctr">
              <a:spcBef>
                <a:spcPct val="0"/>
              </a:spcBef>
              <a:buClrTx/>
              <a:buFontTx/>
              <a:buNone/>
            </a:pPr>
            <a:r>
              <a:rPr lang="en-GB" sz="1100">
                <a:solidFill>
                  <a:schemeClr val="bg1"/>
                </a:solidFill>
              </a:rPr>
              <a:t>Load Colour</a:t>
            </a:r>
          </a:p>
        </p:txBody>
      </p:sp>
      <p:sp>
        <p:nvSpPr>
          <p:cNvPr id="62534" name="Oval 73"/>
          <p:cNvSpPr>
            <a:spLocks noChangeArrowheads="1"/>
          </p:cNvSpPr>
          <p:nvPr/>
        </p:nvSpPr>
        <p:spPr bwMode="gray">
          <a:xfrm>
            <a:off x="1292225" y="340788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Detect</a:t>
            </a:r>
          </a:p>
          <a:p>
            <a:pPr algn="ctr">
              <a:spcBef>
                <a:spcPct val="0"/>
              </a:spcBef>
              <a:buClrTx/>
              <a:buFontTx/>
              <a:buNone/>
            </a:pPr>
            <a:r>
              <a:rPr lang="en-GB" sz="1100">
                <a:solidFill>
                  <a:schemeClr val="bg1"/>
                </a:solidFill>
              </a:rPr>
              <a:t>Load Weight</a:t>
            </a:r>
          </a:p>
        </p:txBody>
      </p:sp>
      <p:sp>
        <p:nvSpPr>
          <p:cNvPr id="62535" name="Oval 74"/>
          <p:cNvSpPr>
            <a:spLocks noChangeArrowheads="1"/>
          </p:cNvSpPr>
          <p:nvPr/>
        </p:nvSpPr>
        <p:spPr bwMode="gray">
          <a:xfrm>
            <a:off x="5148512" y="1747291"/>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Safety</a:t>
            </a:r>
          </a:p>
        </p:txBody>
      </p:sp>
      <p:sp>
        <p:nvSpPr>
          <p:cNvPr id="62536" name="Oval 76"/>
          <p:cNvSpPr>
            <a:spLocks noChangeArrowheads="1"/>
          </p:cNvSpPr>
          <p:nvPr/>
        </p:nvSpPr>
        <p:spPr bwMode="gray">
          <a:xfrm>
            <a:off x="3236913" y="2110896"/>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Testing</a:t>
            </a:r>
          </a:p>
        </p:txBody>
      </p:sp>
      <p:sp>
        <p:nvSpPr>
          <p:cNvPr id="62537" name="Oval 77"/>
          <p:cNvSpPr>
            <a:spLocks noChangeArrowheads="1"/>
          </p:cNvSpPr>
          <p:nvPr/>
        </p:nvSpPr>
        <p:spPr bwMode="gray">
          <a:xfrm>
            <a:off x="4391027" y="225535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Controls</a:t>
            </a:r>
          </a:p>
        </p:txBody>
      </p:sp>
      <p:sp>
        <p:nvSpPr>
          <p:cNvPr id="62538" name="Oval 78"/>
          <p:cNvSpPr>
            <a:spLocks noChangeArrowheads="1"/>
          </p:cNvSpPr>
          <p:nvPr/>
        </p:nvSpPr>
        <p:spPr bwMode="gray">
          <a:xfrm>
            <a:off x="3525838" y="3839684"/>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Control</a:t>
            </a:r>
          </a:p>
          <a:p>
            <a:pPr algn="ctr">
              <a:spcBef>
                <a:spcPct val="0"/>
              </a:spcBef>
              <a:buClrTx/>
              <a:buFontTx/>
              <a:buNone/>
            </a:pPr>
            <a:r>
              <a:rPr lang="en-GB" sz="1100">
                <a:solidFill>
                  <a:schemeClr val="bg1"/>
                </a:solidFill>
              </a:rPr>
              <a:t>Temp</a:t>
            </a:r>
          </a:p>
        </p:txBody>
      </p:sp>
      <p:sp>
        <p:nvSpPr>
          <p:cNvPr id="62539" name="Oval 79"/>
          <p:cNvSpPr>
            <a:spLocks noChangeArrowheads="1"/>
          </p:cNvSpPr>
          <p:nvPr/>
        </p:nvSpPr>
        <p:spPr bwMode="gray">
          <a:xfrm>
            <a:off x="4173538" y="4342921"/>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dirty="0" smtClean="0">
                <a:solidFill>
                  <a:schemeClr val="bg1"/>
                </a:solidFill>
              </a:rPr>
              <a:t>Design IWM</a:t>
            </a:r>
            <a:endParaRPr lang="en-GB" sz="1100" dirty="0">
              <a:solidFill>
                <a:schemeClr val="bg1"/>
              </a:solidFill>
            </a:endParaRPr>
          </a:p>
        </p:txBody>
      </p:sp>
      <p:sp>
        <p:nvSpPr>
          <p:cNvPr id="62540" name="Oval 80"/>
          <p:cNvSpPr>
            <a:spLocks noChangeArrowheads="1"/>
          </p:cNvSpPr>
          <p:nvPr/>
        </p:nvSpPr>
        <p:spPr bwMode="gray">
          <a:xfrm>
            <a:off x="5253040" y="4055584"/>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Transport</a:t>
            </a:r>
          </a:p>
        </p:txBody>
      </p:sp>
      <p:sp>
        <p:nvSpPr>
          <p:cNvPr id="62541" name="Oval 81"/>
          <p:cNvSpPr>
            <a:spLocks noChangeArrowheads="1"/>
          </p:cNvSpPr>
          <p:nvPr/>
        </p:nvSpPr>
        <p:spPr bwMode="gray">
          <a:xfrm>
            <a:off x="428625" y="4558821"/>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Drain</a:t>
            </a:r>
          </a:p>
          <a:p>
            <a:pPr algn="ctr">
              <a:spcBef>
                <a:spcPct val="0"/>
              </a:spcBef>
              <a:buClrTx/>
              <a:buFontTx/>
              <a:buNone/>
            </a:pPr>
            <a:r>
              <a:rPr lang="en-GB" sz="1100">
                <a:solidFill>
                  <a:schemeClr val="bg1"/>
                </a:solidFill>
              </a:rPr>
              <a:t>Water</a:t>
            </a:r>
          </a:p>
        </p:txBody>
      </p:sp>
      <p:sp>
        <p:nvSpPr>
          <p:cNvPr id="62542" name="Oval 82"/>
          <p:cNvSpPr>
            <a:spLocks noChangeArrowheads="1"/>
          </p:cNvSpPr>
          <p:nvPr/>
        </p:nvSpPr>
        <p:spPr bwMode="gray">
          <a:xfrm>
            <a:off x="4316415" y="4847746"/>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Disposal</a:t>
            </a:r>
          </a:p>
        </p:txBody>
      </p:sp>
      <p:sp>
        <p:nvSpPr>
          <p:cNvPr id="62543" name="Oval 83"/>
          <p:cNvSpPr>
            <a:spLocks noChangeArrowheads="1"/>
          </p:cNvSpPr>
          <p:nvPr/>
        </p:nvSpPr>
        <p:spPr bwMode="gray">
          <a:xfrm>
            <a:off x="1004889" y="5711346"/>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Cycle</a:t>
            </a:r>
          </a:p>
          <a:p>
            <a:pPr algn="ctr">
              <a:spcBef>
                <a:spcPct val="0"/>
              </a:spcBef>
              <a:buClrTx/>
              <a:buFontTx/>
              <a:buNone/>
            </a:pPr>
            <a:r>
              <a:rPr lang="en-GB" sz="1100">
                <a:solidFill>
                  <a:schemeClr val="bg1"/>
                </a:solidFill>
              </a:rPr>
              <a:t>Selection</a:t>
            </a:r>
          </a:p>
        </p:txBody>
      </p:sp>
      <p:sp>
        <p:nvSpPr>
          <p:cNvPr id="62544" name="Oval 84"/>
          <p:cNvSpPr>
            <a:spLocks noChangeArrowheads="1"/>
          </p:cNvSpPr>
          <p:nvPr/>
        </p:nvSpPr>
        <p:spPr bwMode="gray">
          <a:xfrm>
            <a:off x="2373315" y="5639909"/>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Filter</a:t>
            </a:r>
          </a:p>
          <a:p>
            <a:pPr algn="ctr">
              <a:spcBef>
                <a:spcPct val="0"/>
              </a:spcBef>
              <a:buClrTx/>
              <a:buFontTx/>
              <a:buNone/>
            </a:pPr>
            <a:r>
              <a:rPr lang="en-GB" sz="1100">
                <a:solidFill>
                  <a:schemeClr val="bg1"/>
                </a:solidFill>
              </a:rPr>
              <a:t>water</a:t>
            </a:r>
          </a:p>
        </p:txBody>
      </p:sp>
      <p:sp>
        <p:nvSpPr>
          <p:cNvPr id="62545" name="Oval 85"/>
          <p:cNvSpPr>
            <a:spLocks noChangeArrowheads="1"/>
          </p:cNvSpPr>
          <p:nvPr/>
        </p:nvSpPr>
        <p:spPr bwMode="gray">
          <a:xfrm>
            <a:off x="3597277" y="535098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Wash Time</a:t>
            </a:r>
          </a:p>
        </p:txBody>
      </p:sp>
      <p:sp>
        <p:nvSpPr>
          <p:cNvPr id="62546" name="Oval 86"/>
          <p:cNvSpPr>
            <a:spLocks noChangeArrowheads="1"/>
          </p:cNvSpPr>
          <p:nvPr/>
        </p:nvSpPr>
        <p:spPr bwMode="gray">
          <a:xfrm>
            <a:off x="3454402" y="585580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Delicates</a:t>
            </a:r>
          </a:p>
        </p:txBody>
      </p:sp>
      <p:sp>
        <p:nvSpPr>
          <p:cNvPr id="62547" name="Oval 87"/>
          <p:cNvSpPr>
            <a:spLocks noChangeArrowheads="1"/>
          </p:cNvSpPr>
          <p:nvPr/>
        </p:nvSpPr>
        <p:spPr bwMode="gray">
          <a:xfrm>
            <a:off x="6548440" y="4992209"/>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Unload</a:t>
            </a:r>
          </a:p>
        </p:txBody>
      </p:sp>
      <p:sp>
        <p:nvSpPr>
          <p:cNvPr id="62548" name="Oval 88"/>
          <p:cNvSpPr>
            <a:spLocks noChangeArrowheads="1"/>
          </p:cNvSpPr>
          <p:nvPr/>
        </p:nvSpPr>
        <p:spPr bwMode="gray">
          <a:xfrm>
            <a:off x="6407150" y="167909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Install</a:t>
            </a:r>
          </a:p>
        </p:txBody>
      </p:sp>
      <p:sp>
        <p:nvSpPr>
          <p:cNvPr id="62549" name="Oval 89"/>
          <p:cNvSpPr>
            <a:spLocks noChangeArrowheads="1"/>
          </p:cNvSpPr>
          <p:nvPr/>
        </p:nvSpPr>
        <p:spPr bwMode="gray">
          <a:xfrm>
            <a:off x="7197725" y="117585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Standard</a:t>
            </a:r>
          </a:p>
          <a:p>
            <a:pPr algn="ctr">
              <a:spcBef>
                <a:spcPct val="0"/>
              </a:spcBef>
              <a:buClrTx/>
              <a:buFontTx/>
              <a:buNone/>
            </a:pPr>
            <a:r>
              <a:rPr lang="en-GB" sz="1100">
                <a:solidFill>
                  <a:schemeClr val="bg1"/>
                </a:solidFill>
              </a:rPr>
              <a:t>Fittings</a:t>
            </a:r>
          </a:p>
        </p:txBody>
      </p:sp>
      <p:sp>
        <p:nvSpPr>
          <p:cNvPr id="62550" name="Oval 90"/>
          <p:cNvSpPr>
            <a:spLocks noChangeArrowheads="1"/>
          </p:cNvSpPr>
          <p:nvPr/>
        </p:nvSpPr>
        <p:spPr bwMode="gray">
          <a:xfrm>
            <a:off x="182134" y="3699498"/>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Measure dirt</a:t>
            </a:r>
          </a:p>
        </p:txBody>
      </p:sp>
      <p:sp>
        <p:nvSpPr>
          <p:cNvPr id="62551" name="Oval 91"/>
          <p:cNvSpPr>
            <a:spLocks noChangeArrowheads="1"/>
          </p:cNvSpPr>
          <p:nvPr/>
        </p:nvSpPr>
        <p:spPr bwMode="gray">
          <a:xfrm>
            <a:off x="7702550" y="254269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Fill with</a:t>
            </a:r>
          </a:p>
          <a:p>
            <a:pPr algn="ctr">
              <a:spcBef>
                <a:spcPct val="0"/>
              </a:spcBef>
              <a:buClrTx/>
              <a:buFontTx/>
              <a:buNone/>
            </a:pPr>
            <a:r>
              <a:rPr lang="en-GB" sz="1100">
                <a:solidFill>
                  <a:schemeClr val="bg1"/>
                </a:solidFill>
              </a:rPr>
              <a:t>water</a:t>
            </a:r>
          </a:p>
        </p:txBody>
      </p:sp>
      <p:sp>
        <p:nvSpPr>
          <p:cNvPr id="62552" name="Oval 92"/>
          <p:cNvSpPr>
            <a:spLocks noChangeArrowheads="1"/>
          </p:cNvSpPr>
          <p:nvPr/>
        </p:nvSpPr>
        <p:spPr bwMode="gray">
          <a:xfrm>
            <a:off x="7556502" y="3047521"/>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Power</a:t>
            </a:r>
          </a:p>
          <a:p>
            <a:pPr algn="ctr">
              <a:spcBef>
                <a:spcPct val="0"/>
              </a:spcBef>
              <a:buClrTx/>
              <a:buFontTx/>
              <a:buNone/>
            </a:pPr>
            <a:r>
              <a:rPr lang="en-GB" sz="1100">
                <a:solidFill>
                  <a:schemeClr val="bg1"/>
                </a:solidFill>
              </a:rPr>
              <a:t>connection</a:t>
            </a:r>
          </a:p>
        </p:txBody>
      </p:sp>
      <p:sp>
        <p:nvSpPr>
          <p:cNvPr id="62553" name="Oval 93"/>
          <p:cNvSpPr>
            <a:spLocks noChangeArrowheads="1"/>
          </p:cNvSpPr>
          <p:nvPr/>
        </p:nvSpPr>
        <p:spPr bwMode="gray">
          <a:xfrm>
            <a:off x="7556502" y="3695221"/>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Distribute</a:t>
            </a:r>
          </a:p>
          <a:p>
            <a:pPr algn="ctr">
              <a:spcBef>
                <a:spcPct val="0"/>
              </a:spcBef>
              <a:buClrTx/>
              <a:buFontTx/>
              <a:buNone/>
            </a:pPr>
            <a:r>
              <a:rPr lang="en-GB" sz="1100">
                <a:solidFill>
                  <a:schemeClr val="bg1"/>
                </a:solidFill>
              </a:rPr>
              <a:t>Power</a:t>
            </a:r>
          </a:p>
        </p:txBody>
      </p:sp>
      <p:sp>
        <p:nvSpPr>
          <p:cNvPr id="62554" name="Oval 94"/>
          <p:cNvSpPr>
            <a:spLocks noChangeArrowheads="1"/>
          </p:cNvSpPr>
          <p:nvPr/>
        </p:nvSpPr>
        <p:spPr bwMode="gray">
          <a:xfrm>
            <a:off x="7702550" y="441594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dirty="0">
                <a:solidFill>
                  <a:srgbClr val="FFFFFF"/>
                </a:solidFill>
              </a:rPr>
              <a:t>Measure H2O</a:t>
            </a:r>
          </a:p>
          <a:p>
            <a:pPr algn="ctr">
              <a:spcBef>
                <a:spcPct val="0"/>
              </a:spcBef>
              <a:buClrTx/>
              <a:buFontTx/>
              <a:buNone/>
            </a:pPr>
            <a:r>
              <a:rPr lang="en-GB" sz="1100" dirty="0">
                <a:solidFill>
                  <a:srgbClr val="FFFFFF"/>
                </a:solidFill>
              </a:rPr>
              <a:t>hardness</a:t>
            </a:r>
          </a:p>
        </p:txBody>
      </p:sp>
      <p:sp>
        <p:nvSpPr>
          <p:cNvPr id="62555" name="Oval 95"/>
          <p:cNvSpPr>
            <a:spLocks noChangeArrowheads="1"/>
          </p:cNvSpPr>
          <p:nvPr/>
        </p:nvSpPr>
        <p:spPr bwMode="gray">
          <a:xfrm>
            <a:off x="7773988" y="4992209"/>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Weight</a:t>
            </a:r>
          </a:p>
        </p:txBody>
      </p:sp>
      <p:sp>
        <p:nvSpPr>
          <p:cNvPr id="62556" name="Oval 97"/>
          <p:cNvSpPr>
            <a:spLocks noChangeArrowheads="1"/>
          </p:cNvSpPr>
          <p:nvPr/>
        </p:nvSpPr>
        <p:spPr bwMode="gray">
          <a:xfrm>
            <a:off x="104777" y="6143146"/>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Supply</a:t>
            </a:r>
          </a:p>
          <a:p>
            <a:pPr algn="ctr">
              <a:spcBef>
                <a:spcPct val="0"/>
              </a:spcBef>
              <a:buClrTx/>
              <a:buFontTx/>
              <a:buNone/>
            </a:pPr>
            <a:r>
              <a:rPr lang="en-GB" sz="1100">
                <a:solidFill>
                  <a:schemeClr val="bg1"/>
                </a:solidFill>
              </a:rPr>
              <a:t>M/C</a:t>
            </a:r>
          </a:p>
        </p:txBody>
      </p:sp>
      <p:sp>
        <p:nvSpPr>
          <p:cNvPr id="62557" name="Oval 98"/>
          <p:cNvSpPr>
            <a:spLocks noChangeArrowheads="1"/>
          </p:cNvSpPr>
          <p:nvPr/>
        </p:nvSpPr>
        <p:spPr bwMode="gray">
          <a:xfrm>
            <a:off x="6596063" y="608917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Mfg.</a:t>
            </a:r>
          </a:p>
        </p:txBody>
      </p:sp>
      <p:sp>
        <p:nvSpPr>
          <p:cNvPr id="62561" name="Line 100"/>
          <p:cNvSpPr>
            <a:spLocks noChangeShapeType="1"/>
          </p:cNvSpPr>
          <p:nvPr/>
        </p:nvSpPr>
        <p:spPr bwMode="auto">
          <a:xfrm>
            <a:off x="1619250" y="1213959"/>
            <a:ext cx="857250" cy="115887"/>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62562" name="Line 101"/>
          <p:cNvSpPr>
            <a:spLocks noChangeShapeType="1"/>
          </p:cNvSpPr>
          <p:nvPr/>
        </p:nvSpPr>
        <p:spPr bwMode="auto">
          <a:xfrm>
            <a:off x="657225" y="1888646"/>
            <a:ext cx="339725" cy="350838"/>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62563" name="Line 102"/>
          <p:cNvSpPr>
            <a:spLocks noChangeShapeType="1"/>
          </p:cNvSpPr>
          <p:nvPr/>
        </p:nvSpPr>
        <p:spPr bwMode="auto">
          <a:xfrm>
            <a:off x="504827" y="1799746"/>
            <a:ext cx="11113" cy="13335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62564" name="Line 103"/>
          <p:cNvSpPr>
            <a:spLocks noChangeShapeType="1"/>
          </p:cNvSpPr>
          <p:nvPr/>
        </p:nvSpPr>
        <p:spPr bwMode="auto">
          <a:xfrm>
            <a:off x="857252" y="1845784"/>
            <a:ext cx="1641475" cy="8382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62565" name="Rectangle 6"/>
          <p:cNvSpPr>
            <a:spLocks noGrp="1" noChangeArrowheads="1"/>
          </p:cNvSpPr>
          <p:nvPr>
            <p:ph type="title"/>
          </p:nvPr>
        </p:nvSpPr>
        <p:spPr>
          <a:xfrm>
            <a:off x="131763" y="-4763"/>
            <a:ext cx="7065962" cy="1041401"/>
          </a:xfrm>
          <a:noFill/>
        </p:spPr>
        <p:txBody>
          <a:bodyPr lIns="90488" tIns="44450" rIns="90488" bIns="44450"/>
          <a:lstStyle/>
          <a:p>
            <a:pPr eaLnBrk="1" hangingPunct="1"/>
            <a:r>
              <a:rPr lang="en-GB" sz="2000">
                <a:latin typeface="Arial" charset="0"/>
              </a:rPr>
              <a:t>The team use their experience and common sense to  introduce basic, assumed and delighter requirements</a:t>
            </a:r>
          </a:p>
        </p:txBody>
      </p:sp>
      <p:sp>
        <p:nvSpPr>
          <p:cNvPr id="102" name="Text Box 99"/>
          <p:cNvSpPr txBox="1">
            <a:spLocks noChangeArrowheads="1"/>
          </p:cNvSpPr>
          <p:nvPr/>
        </p:nvSpPr>
        <p:spPr bwMode="auto">
          <a:xfrm>
            <a:off x="0" y="1023066"/>
            <a:ext cx="1757548" cy="855024"/>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a:tailEnd/>
          </a:ln>
          <a:effectLst>
            <a:outerShdw blurRad="40000" dist="20000" dir="5400000" rotWithShape="0">
              <a:srgbClr val="000000">
                <a:alpha val="38000"/>
              </a:srgbClr>
            </a:outerShdw>
          </a:effectLst>
        </p:spPr>
        <p:txBody>
          <a:bodyPr wrap="square" anchor="ctr">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GB" sz="1800" b="0" i="0" u="none" strike="noStrike" kern="0" cap="none" spc="0" normalizeH="0" baseline="0" noProof="0" dirty="0">
                <a:ln>
                  <a:noFill/>
                </a:ln>
                <a:solidFill>
                  <a:srgbClr val="000000"/>
                </a:solidFill>
                <a:effectLst/>
                <a:uLnTx/>
                <a:uFillTx/>
                <a:latin typeface="Arial"/>
                <a:ea typeface="+mn-ea"/>
                <a:cs typeface="+mn-cs"/>
              </a:rPr>
              <a:t>Not </a:t>
            </a:r>
            <a:r>
              <a:rPr kumimoji="0" lang="en-GB" sz="1800" b="0" i="0" u="none" strike="noStrike" kern="0" cap="none" spc="0" normalizeH="0" baseline="0" noProof="0" dirty="0" smtClean="0">
                <a:ln>
                  <a:noFill/>
                </a:ln>
                <a:solidFill>
                  <a:srgbClr val="000000"/>
                </a:solidFill>
                <a:effectLst/>
                <a:uLnTx/>
                <a:uFillTx/>
                <a:latin typeface="Arial"/>
                <a:ea typeface="+mn-ea"/>
                <a:cs typeface="+mn-cs"/>
              </a:rPr>
              <a:t>expressed</a:t>
            </a:r>
            <a:endParaRPr kumimoji="0" lang="en-GB" sz="1800" b="0"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625717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GB" smtClean="0"/>
              <a:t>Functions not Solutions</a:t>
            </a:r>
            <a:endParaRPr lang="en-GB"/>
          </a:p>
        </p:txBody>
      </p:sp>
      <p:sp>
        <p:nvSpPr>
          <p:cNvPr id="64514" name="Rectangle 3"/>
          <p:cNvSpPr>
            <a:spLocks noGrp="1" noChangeArrowheads="1"/>
          </p:cNvSpPr>
          <p:nvPr>
            <p:ph type="body" idx="1"/>
          </p:nvPr>
        </p:nvSpPr>
        <p:spPr/>
        <p:txBody>
          <a:bodyPr/>
          <a:lstStyle/>
          <a:p>
            <a:r>
              <a:rPr lang="en-GB" dirty="0" smtClean="0"/>
              <a:t>Step 1 of VPA demands that the team </a:t>
            </a:r>
            <a:r>
              <a:rPr lang="ja-JP" altLang="en-GB" dirty="0" smtClean="0"/>
              <a:t>“</a:t>
            </a:r>
            <a:r>
              <a:rPr lang="en-GB" altLang="ja-JP" dirty="0" smtClean="0"/>
              <a:t>brainstorm requirements and not solutions</a:t>
            </a:r>
            <a:r>
              <a:rPr lang="ja-JP" altLang="en-GB" dirty="0" smtClean="0"/>
              <a:t>”</a:t>
            </a:r>
            <a:endParaRPr lang="en-GB" altLang="ja-JP" dirty="0" smtClean="0"/>
          </a:p>
          <a:p>
            <a:r>
              <a:rPr lang="en-GB" dirty="0" smtClean="0"/>
              <a:t>In practice this is impossible and actually not desirable, people will naturally tend to think in terms of solutions – which is the </a:t>
            </a:r>
            <a:r>
              <a:rPr lang="ja-JP" altLang="en-GB" dirty="0" smtClean="0"/>
              <a:t>“</a:t>
            </a:r>
            <a:r>
              <a:rPr lang="en-GB" altLang="ja-JP" dirty="0" smtClean="0"/>
              <a:t>how</a:t>
            </a:r>
            <a:r>
              <a:rPr lang="ja-JP" altLang="en-GB" dirty="0" smtClean="0"/>
              <a:t>”</a:t>
            </a:r>
            <a:r>
              <a:rPr lang="en-GB" altLang="ja-JP" dirty="0" smtClean="0"/>
              <a:t> rather than the </a:t>
            </a:r>
            <a:r>
              <a:rPr lang="ja-JP" altLang="en-GB" dirty="0" smtClean="0"/>
              <a:t>“</a:t>
            </a:r>
            <a:r>
              <a:rPr lang="en-GB" altLang="ja-JP" dirty="0" smtClean="0"/>
              <a:t>what</a:t>
            </a:r>
            <a:r>
              <a:rPr lang="ja-JP" altLang="en-GB" dirty="0" smtClean="0"/>
              <a:t>”</a:t>
            </a:r>
            <a:r>
              <a:rPr lang="en-GB" altLang="ja-JP" dirty="0" smtClean="0"/>
              <a:t>. Hence there is the need to convert the solutions into  requirements – into logical functions. </a:t>
            </a:r>
          </a:p>
          <a:p>
            <a:r>
              <a:rPr lang="en-GB" dirty="0" smtClean="0"/>
              <a:t>Examples</a:t>
            </a:r>
          </a:p>
          <a:p>
            <a:pPr marL="688975" lvl="3" indent="0">
              <a:buNone/>
            </a:pPr>
            <a:r>
              <a:rPr lang="en-GB" dirty="0" smtClean="0"/>
              <a:t>Object				Function</a:t>
            </a:r>
          </a:p>
          <a:p>
            <a:pPr lvl="3"/>
            <a:r>
              <a:rPr lang="en-GB" dirty="0" smtClean="0"/>
              <a:t>Front door			Load clothes</a:t>
            </a:r>
          </a:p>
          <a:p>
            <a:pPr lvl="3"/>
            <a:r>
              <a:rPr lang="en-GB" dirty="0" smtClean="0"/>
              <a:t>Spinning drum			Extract water</a:t>
            </a:r>
          </a:p>
          <a:p>
            <a:r>
              <a:rPr lang="en-GB" dirty="0" smtClean="0"/>
              <a:t>This conversion can be done as the brainstorm progresses or after the brainstorm has finished</a:t>
            </a:r>
            <a:endParaRPr lang="en-GB" dirty="0"/>
          </a:p>
        </p:txBody>
      </p:sp>
    </p:spTree>
    <p:extLst>
      <p:ext uri="{BB962C8B-B14F-4D97-AF65-F5344CB8AC3E}">
        <p14:creationId xmlns:p14="http://schemas.microsoft.com/office/powerpoint/2010/main" val="3027057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Oval 3"/>
          <p:cNvSpPr>
            <a:spLocks noChangeArrowheads="1"/>
          </p:cNvSpPr>
          <p:nvPr/>
        </p:nvSpPr>
        <p:spPr bwMode="auto">
          <a:xfrm>
            <a:off x="1004889" y="163271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66562" name="Oval 4"/>
          <p:cNvSpPr>
            <a:spLocks noChangeArrowheads="1"/>
          </p:cNvSpPr>
          <p:nvPr/>
        </p:nvSpPr>
        <p:spPr bwMode="auto">
          <a:xfrm>
            <a:off x="1939925" y="12723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66563" name="Oval 5"/>
          <p:cNvSpPr>
            <a:spLocks noChangeArrowheads="1"/>
          </p:cNvSpPr>
          <p:nvPr/>
        </p:nvSpPr>
        <p:spPr bwMode="auto">
          <a:xfrm>
            <a:off x="1939925" y="199307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66564" name="Oval 6"/>
          <p:cNvSpPr>
            <a:spLocks noChangeArrowheads="1"/>
          </p:cNvSpPr>
          <p:nvPr/>
        </p:nvSpPr>
        <p:spPr bwMode="auto">
          <a:xfrm>
            <a:off x="1149350" y="27122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66565" name="Oval 7"/>
          <p:cNvSpPr>
            <a:spLocks noChangeArrowheads="1"/>
          </p:cNvSpPr>
          <p:nvPr/>
        </p:nvSpPr>
        <p:spPr bwMode="auto">
          <a:xfrm>
            <a:off x="2230438" y="2496311"/>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66566" name="Oval 8"/>
          <p:cNvSpPr>
            <a:spLocks noChangeArrowheads="1"/>
          </p:cNvSpPr>
          <p:nvPr/>
        </p:nvSpPr>
        <p:spPr bwMode="auto">
          <a:xfrm>
            <a:off x="284165" y="307257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66567" name="Oval 9"/>
          <p:cNvSpPr>
            <a:spLocks noChangeArrowheads="1"/>
          </p:cNvSpPr>
          <p:nvPr/>
        </p:nvSpPr>
        <p:spPr bwMode="auto">
          <a:xfrm>
            <a:off x="1292225" y="34329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66568" name="Oval 10"/>
          <p:cNvSpPr>
            <a:spLocks noChangeArrowheads="1"/>
          </p:cNvSpPr>
          <p:nvPr/>
        </p:nvSpPr>
        <p:spPr bwMode="auto">
          <a:xfrm>
            <a:off x="2373315" y="30725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66569" name="Oval 11"/>
          <p:cNvSpPr>
            <a:spLocks noChangeArrowheads="1"/>
          </p:cNvSpPr>
          <p:nvPr/>
        </p:nvSpPr>
        <p:spPr bwMode="auto">
          <a:xfrm>
            <a:off x="501650" y="38647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66570" name="Oval 12"/>
          <p:cNvSpPr>
            <a:spLocks noChangeArrowheads="1"/>
          </p:cNvSpPr>
          <p:nvPr/>
        </p:nvSpPr>
        <p:spPr bwMode="auto">
          <a:xfrm>
            <a:off x="3094040" y="105644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66571" name="Oval 13"/>
          <p:cNvSpPr>
            <a:spLocks noChangeArrowheads="1"/>
          </p:cNvSpPr>
          <p:nvPr/>
        </p:nvSpPr>
        <p:spPr bwMode="auto">
          <a:xfrm>
            <a:off x="2806700" y="16327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66572" name="Oval 15"/>
          <p:cNvSpPr>
            <a:spLocks noChangeArrowheads="1"/>
          </p:cNvSpPr>
          <p:nvPr/>
        </p:nvSpPr>
        <p:spPr bwMode="auto">
          <a:xfrm>
            <a:off x="3381377" y="278364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66573" name="Oval 16"/>
          <p:cNvSpPr>
            <a:spLocks noChangeArrowheads="1"/>
          </p:cNvSpPr>
          <p:nvPr/>
        </p:nvSpPr>
        <p:spPr bwMode="auto">
          <a:xfrm>
            <a:off x="2446340" y="36488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66574" name="Oval 17"/>
          <p:cNvSpPr>
            <a:spLocks noChangeArrowheads="1"/>
          </p:cNvSpPr>
          <p:nvPr/>
        </p:nvSpPr>
        <p:spPr bwMode="auto">
          <a:xfrm>
            <a:off x="1652589" y="40806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66575" name="Oval 18"/>
          <p:cNvSpPr>
            <a:spLocks noChangeArrowheads="1"/>
          </p:cNvSpPr>
          <p:nvPr/>
        </p:nvSpPr>
        <p:spPr bwMode="auto">
          <a:xfrm>
            <a:off x="3668715" y="335991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66576" name="Oval 20"/>
          <p:cNvSpPr>
            <a:spLocks noChangeArrowheads="1"/>
          </p:cNvSpPr>
          <p:nvPr/>
        </p:nvSpPr>
        <p:spPr bwMode="auto">
          <a:xfrm>
            <a:off x="3236913" y="213594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Testing</a:t>
            </a:r>
          </a:p>
        </p:txBody>
      </p:sp>
      <p:sp>
        <p:nvSpPr>
          <p:cNvPr id="66577" name="Oval 21"/>
          <p:cNvSpPr>
            <a:spLocks noChangeArrowheads="1"/>
          </p:cNvSpPr>
          <p:nvPr/>
        </p:nvSpPr>
        <p:spPr bwMode="auto">
          <a:xfrm>
            <a:off x="3956050" y="17771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66578" name="Oval 22"/>
          <p:cNvSpPr>
            <a:spLocks noChangeArrowheads="1"/>
          </p:cNvSpPr>
          <p:nvPr/>
        </p:nvSpPr>
        <p:spPr bwMode="auto">
          <a:xfrm>
            <a:off x="4391027" y="22804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66579" name="Oval 23"/>
          <p:cNvSpPr>
            <a:spLocks noChangeArrowheads="1"/>
          </p:cNvSpPr>
          <p:nvPr/>
        </p:nvSpPr>
        <p:spPr bwMode="auto">
          <a:xfrm>
            <a:off x="5540377" y="23518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66580" name="Oval 24"/>
          <p:cNvSpPr>
            <a:spLocks noChangeArrowheads="1"/>
          </p:cNvSpPr>
          <p:nvPr/>
        </p:nvSpPr>
        <p:spPr bwMode="auto">
          <a:xfrm>
            <a:off x="4605340" y="285667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66581" name="Oval 26"/>
          <p:cNvSpPr>
            <a:spLocks noChangeArrowheads="1"/>
          </p:cNvSpPr>
          <p:nvPr/>
        </p:nvSpPr>
        <p:spPr bwMode="auto">
          <a:xfrm>
            <a:off x="4892677" y="35758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66582" name="Oval 27"/>
          <p:cNvSpPr>
            <a:spLocks noChangeArrowheads="1"/>
          </p:cNvSpPr>
          <p:nvPr/>
        </p:nvSpPr>
        <p:spPr bwMode="auto">
          <a:xfrm>
            <a:off x="3525838" y="3864736"/>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66583" name="Oval 28"/>
          <p:cNvSpPr>
            <a:spLocks noChangeArrowheads="1"/>
          </p:cNvSpPr>
          <p:nvPr/>
        </p:nvSpPr>
        <p:spPr bwMode="auto">
          <a:xfrm>
            <a:off x="2806700" y="42965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66584" name="Oval 29"/>
          <p:cNvSpPr>
            <a:spLocks noChangeArrowheads="1"/>
          </p:cNvSpPr>
          <p:nvPr/>
        </p:nvSpPr>
        <p:spPr bwMode="auto">
          <a:xfrm>
            <a:off x="4173538" y="4367973"/>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Design IWM</a:t>
            </a:r>
            <a:endParaRPr lang="en-GB" sz="1100" dirty="0"/>
          </a:p>
        </p:txBody>
      </p:sp>
      <p:sp>
        <p:nvSpPr>
          <p:cNvPr id="66585" name="Oval 30"/>
          <p:cNvSpPr>
            <a:spLocks noChangeArrowheads="1"/>
          </p:cNvSpPr>
          <p:nvPr/>
        </p:nvSpPr>
        <p:spPr bwMode="auto">
          <a:xfrm>
            <a:off x="5253040" y="40806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66586" name="Oval 31"/>
          <p:cNvSpPr>
            <a:spLocks noChangeArrowheads="1"/>
          </p:cNvSpPr>
          <p:nvPr/>
        </p:nvSpPr>
        <p:spPr bwMode="auto">
          <a:xfrm>
            <a:off x="428625" y="45838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66587" name="Oval 32"/>
          <p:cNvSpPr>
            <a:spLocks noChangeArrowheads="1"/>
          </p:cNvSpPr>
          <p:nvPr/>
        </p:nvSpPr>
        <p:spPr bwMode="auto">
          <a:xfrm>
            <a:off x="1798640" y="47283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66588" name="Oval 33"/>
          <p:cNvSpPr>
            <a:spLocks noChangeArrowheads="1"/>
          </p:cNvSpPr>
          <p:nvPr/>
        </p:nvSpPr>
        <p:spPr bwMode="auto">
          <a:xfrm>
            <a:off x="3094040" y="487279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66589" name="Oval 34"/>
          <p:cNvSpPr>
            <a:spLocks noChangeArrowheads="1"/>
          </p:cNvSpPr>
          <p:nvPr/>
        </p:nvSpPr>
        <p:spPr bwMode="auto">
          <a:xfrm>
            <a:off x="4316415" y="487279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66590" name="Oval 35"/>
          <p:cNvSpPr>
            <a:spLocks noChangeArrowheads="1"/>
          </p:cNvSpPr>
          <p:nvPr/>
        </p:nvSpPr>
        <p:spPr bwMode="auto">
          <a:xfrm>
            <a:off x="6407150" y="38647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66591" name="Oval 36"/>
          <p:cNvSpPr>
            <a:spLocks noChangeArrowheads="1"/>
          </p:cNvSpPr>
          <p:nvPr/>
        </p:nvSpPr>
        <p:spPr bwMode="auto">
          <a:xfrm>
            <a:off x="5613402" y="465689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66592" name="Oval 37"/>
          <p:cNvSpPr>
            <a:spLocks noChangeArrowheads="1"/>
          </p:cNvSpPr>
          <p:nvPr/>
        </p:nvSpPr>
        <p:spPr bwMode="auto">
          <a:xfrm>
            <a:off x="6478588" y="4367973"/>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66593" name="Oval 38"/>
          <p:cNvSpPr>
            <a:spLocks noChangeArrowheads="1"/>
          </p:cNvSpPr>
          <p:nvPr/>
        </p:nvSpPr>
        <p:spPr bwMode="auto">
          <a:xfrm>
            <a:off x="5830888" y="1127886"/>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66594" name="Oval 39"/>
          <p:cNvSpPr>
            <a:spLocks noChangeArrowheads="1"/>
          </p:cNvSpPr>
          <p:nvPr/>
        </p:nvSpPr>
        <p:spPr bwMode="auto">
          <a:xfrm>
            <a:off x="501650" y="523316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66595" name="Oval 40"/>
          <p:cNvSpPr>
            <a:spLocks noChangeArrowheads="1"/>
          </p:cNvSpPr>
          <p:nvPr/>
        </p:nvSpPr>
        <p:spPr bwMode="auto">
          <a:xfrm>
            <a:off x="1798640" y="523316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66596" name="Oval 41"/>
          <p:cNvSpPr>
            <a:spLocks noChangeArrowheads="1"/>
          </p:cNvSpPr>
          <p:nvPr/>
        </p:nvSpPr>
        <p:spPr bwMode="auto">
          <a:xfrm>
            <a:off x="1004889" y="573639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66597" name="Oval 42"/>
          <p:cNvSpPr>
            <a:spLocks noChangeArrowheads="1"/>
          </p:cNvSpPr>
          <p:nvPr/>
        </p:nvSpPr>
        <p:spPr bwMode="auto">
          <a:xfrm>
            <a:off x="2373315" y="566496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66598" name="Oval 43"/>
          <p:cNvSpPr>
            <a:spLocks noChangeArrowheads="1"/>
          </p:cNvSpPr>
          <p:nvPr/>
        </p:nvSpPr>
        <p:spPr bwMode="auto">
          <a:xfrm>
            <a:off x="3597277" y="53760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66599" name="Oval 44"/>
          <p:cNvSpPr>
            <a:spLocks noChangeArrowheads="1"/>
          </p:cNvSpPr>
          <p:nvPr/>
        </p:nvSpPr>
        <p:spPr bwMode="auto">
          <a:xfrm>
            <a:off x="3454402" y="588086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66600" name="Oval 45"/>
          <p:cNvSpPr>
            <a:spLocks noChangeArrowheads="1"/>
          </p:cNvSpPr>
          <p:nvPr/>
        </p:nvSpPr>
        <p:spPr bwMode="auto">
          <a:xfrm>
            <a:off x="5253040" y="51601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66601" name="Oval 46"/>
          <p:cNvSpPr>
            <a:spLocks noChangeArrowheads="1"/>
          </p:cNvSpPr>
          <p:nvPr/>
        </p:nvSpPr>
        <p:spPr bwMode="auto">
          <a:xfrm>
            <a:off x="6548440" y="501726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66602" name="Oval 47"/>
          <p:cNvSpPr>
            <a:spLocks noChangeArrowheads="1"/>
          </p:cNvSpPr>
          <p:nvPr/>
        </p:nvSpPr>
        <p:spPr bwMode="auto">
          <a:xfrm>
            <a:off x="6407150" y="17041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66603" name="Oval 48"/>
          <p:cNvSpPr>
            <a:spLocks noChangeArrowheads="1"/>
          </p:cNvSpPr>
          <p:nvPr/>
        </p:nvSpPr>
        <p:spPr bwMode="auto">
          <a:xfrm>
            <a:off x="7197725" y="12009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66604" name="Oval 49"/>
          <p:cNvSpPr>
            <a:spLocks noChangeArrowheads="1"/>
          </p:cNvSpPr>
          <p:nvPr/>
        </p:nvSpPr>
        <p:spPr bwMode="auto">
          <a:xfrm>
            <a:off x="7556502" y="184861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66605" name="Oval 50"/>
          <p:cNvSpPr>
            <a:spLocks noChangeArrowheads="1"/>
          </p:cNvSpPr>
          <p:nvPr/>
        </p:nvSpPr>
        <p:spPr bwMode="auto">
          <a:xfrm>
            <a:off x="6694488" y="228041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66606" name="Oval 51"/>
          <p:cNvSpPr>
            <a:spLocks noChangeArrowheads="1"/>
          </p:cNvSpPr>
          <p:nvPr/>
        </p:nvSpPr>
        <p:spPr bwMode="auto">
          <a:xfrm>
            <a:off x="7702550" y="25677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66607" name="Oval 52"/>
          <p:cNvSpPr>
            <a:spLocks noChangeArrowheads="1"/>
          </p:cNvSpPr>
          <p:nvPr/>
        </p:nvSpPr>
        <p:spPr bwMode="auto">
          <a:xfrm>
            <a:off x="7556502" y="30725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66608" name="Oval 53"/>
          <p:cNvSpPr>
            <a:spLocks noChangeArrowheads="1"/>
          </p:cNvSpPr>
          <p:nvPr/>
        </p:nvSpPr>
        <p:spPr bwMode="auto">
          <a:xfrm>
            <a:off x="7556502" y="37202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66609" name="Oval 54"/>
          <p:cNvSpPr>
            <a:spLocks noChangeArrowheads="1"/>
          </p:cNvSpPr>
          <p:nvPr/>
        </p:nvSpPr>
        <p:spPr bwMode="auto">
          <a:xfrm>
            <a:off x="7702550" y="444099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66610" name="Oval 55"/>
          <p:cNvSpPr>
            <a:spLocks noChangeArrowheads="1"/>
          </p:cNvSpPr>
          <p:nvPr/>
        </p:nvSpPr>
        <p:spPr bwMode="auto">
          <a:xfrm>
            <a:off x="7773988" y="5017261"/>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66611" name="Oval 57"/>
          <p:cNvSpPr>
            <a:spLocks noChangeArrowheads="1"/>
          </p:cNvSpPr>
          <p:nvPr/>
        </p:nvSpPr>
        <p:spPr bwMode="auto">
          <a:xfrm>
            <a:off x="5972177" y="566496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66612" name="Oval 58"/>
          <p:cNvSpPr>
            <a:spLocks noChangeArrowheads="1"/>
          </p:cNvSpPr>
          <p:nvPr/>
        </p:nvSpPr>
        <p:spPr bwMode="auto">
          <a:xfrm>
            <a:off x="4605340" y="580942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66613" name="Oval 59"/>
          <p:cNvSpPr>
            <a:spLocks noChangeArrowheads="1"/>
          </p:cNvSpPr>
          <p:nvPr/>
        </p:nvSpPr>
        <p:spPr bwMode="auto">
          <a:xfrm>
            <a:off x="5399088" y="631266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66614" name="Oval 60"/>
          <p:cNvSpPr>
            <a:spLocks noChangeArrowheads="1"/>
          </p:cNvSpPr>
          <p:nvPr/>
        </p:nvSpPr>
        <p:spPr bwMode="auto">
          <a:xfrm>
            <a:off x="4102102" y="638409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66615" name="Oval 61"/>
          <p:cNvSpPr>
            <a:spLocks noChangeArrowheads="1"/>
          </p:cNvSpPr>
          <p:nvPr/>
        </p:nvSpPr>
        <p:spPr bwMode="auto">
          <a:xfrm>
            <a:off x="2589213" y="624122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66616" name="Oval 62"/>
          <p:cNvSpPr>
            <a:spLocks noChangeArrowheads="1"/>
          </p:cNvSpPr>
          <p:nvPr/>
        </p:nvSpPr>
        <p:spPr bwMode="auto">
          <a:xfrm>
            <a:off x="1149350" y="638409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66617" name="Oval 63"/>
          <p:cNvSpPr>
            <a:spLocks noChangeArrowheads="1"/>
          </p:cNvSpPr>
          <p:nvPr/>
        </p:nvSpPr>
        <p:spPr bwMode="auto">
          <a:xfrm>
            <a:off x="104777" y="616819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66618" name="Rectangle 64"/>
          <p:cNvSpPr>
            <a:spLocks noGrp="1" noChangeArrowheads="1"/>
          </p:cNvSpPr>
          <p:nvPr>
            <p:ph type="title"/>
          </p:nvPr>
        </p:nvSpPr>
        <p:spPr>
          <a:xfrm>
            <a:off x="131763" y="-4763"/>
            <a:ext cx="6489700" cy="843723"/>
          </a:xfrm>
        </p:spPr>
        <p:txBody>
          <a:bodyPr/>
          <a:lstStyle/>
          <a:p>
            <a:r>
              <a:rPr lang="en-GB" smtClean="0"/>
              <a:t>Functions not Solutions</a:t>
            </a:r>
            <a:endParaRPr lang="en-GB"/>
          </a:p>
        </p:txBody>
      </p:sp>
      <p:sp>
        <p:nvSpPr>
          <p:cNvPr id="66619" name="Oval 65"/>
          <p:cNvSpPr>
            <a:spLocks noChangeArrowheads="1"/>
          </p:cNvSpPr>
          <p:nvPr/>
        </p:nvSpPr>
        <p:spPr bwMode="auto">
          <a:xfrm>
            <a:off x="6596063" y="611422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a:t>
            </a:r>
          </a:p>
        </p:txBody>
      </p:sp>
      <p:sp>
        <p:nvSpPr>
          <p:cNvPr id="66620" name="Oval 66"/>
          <p:cNvSpPr>
            <a:spLocks noChangeArrowheads="1"/>
          </p:cNvSpPr>
          <p:nvPr/>
        </p:nvSpPr>
        <p:spPr bwMode="gray">
          <a:xfrm>
            <a:off x="141288" y="1993073"/>
            <a:ext cx="1081087"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Door</a:t>
            </a:r>
          </a:p>
        </p:txBody>
      </p:sp>
      <p:sp>
        <p:nvSpPr>
          <p:cNvPr id="66621" name="Oval 67"/>
          <p:cNvSpPr>
            <a:spLocks noChangeArrowheads="1"/>
          </p:cNvSpPr>
          <p:nvPr/>
        </p:nvSpPr>
        <p:spPr bwMode="gray">
          <a:xfrm>
            <a:off x="428625" y="1056448"/>
            <a:ext cx="1082675"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Drum</a:t>
            </a:r>
          </a:p>
        </p:txBody>
      </p:sp>
      <p:sp>
        <p:nvSpPr>
          <p:cNvPr id="66622" name="Oval 68"/>
          <p:cNvSpPr>
            <a:spLocks noChangeArrowheads="1"/>
          </p:cNvSpPr>
          <p:nvPr/>
        </p:nvSpPr>
        <p:spPr bwMode="gray">
          <a:xfrm>
            <a:off x="4391027" y="1127886"/>
            <a:ext cx="1081088"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Interlocks</a:t>
            </a:r>
          </a:p>
        </p:txBody>
      </p:sp>
      <p:sp>
        <p:nvSpPr>
          <p:cNvPr id="66623" name="Oval 69"/>
          <p:cNvSpPr>
            <a:spLocks noChangeArrowheads="1"/>
          </p:cNvSpPr>
          <p:nvPr/>
        </p:nvSpPr>
        <p:spPr bwMode="gray">
          <a:xfrm>
            <a:off x="5830888" y="3001136"/>
            <a:ext cx="1079500"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Spin</a:t>
            </a:r>
          </a:p>
        </p:txBody>
      </p:sp>
      <p:sp>
        <p:nvSpPr>
          <p:cNvPr id="66624" name="Oval 70"/>
          <p:cNvSpPr>
            <a:spLocks noChangeArrowheads="1"/>
          </p:cNvSpPr>
          <p:nvPr/>
        </p:nvSpPr>
        <p:spPr bwMode="gray">
          <a:xfrm>
            <a:off x="7197725" y="5591936"/>
            <a:ext cx="1081088"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Adjustable</a:t>
            </a:r>
          </a:p>
          <a:p>
            <a:pPr algn="ctr">
              <a:spcBef>
                <a:spcPct val="0"/>
              </a:spcBef>
              <a:buClrTx/>
              <a:buFontTx/>
              <a:buNone/>
            </a:pPr>
            <a:r>
              <a:rPr lang="en-GB" sz="1100">
                <a:solidFill>
                  <a:srgbClr val="FFFFFF"/>
                </a:solidFill>
              </a:rPr>
              <a:t>Feet</a:t>
            </a:r>
          </a:p>
        </p:txBody>
      </p:sp>
    </p:spTree>
    <p:extLst>
      <p:ext uri="{BB962C8B-B14F-4D97-AF65-F5344CB8AC3E}">
        <p14:creationId xmlns:p14="http://schemas.microsoft.com/office/powerpoint/2010/main" val="13482205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smtClean="0"/>
              <a:t>Comments</a:t>
            </a:r>
            <a:endParaRPr lang="en-GB"/>
          </a:p>
        </p:txBody>
      </p:sp>
      <p:sp>
        <p:nvSpPr>
          <p:cNvPr id="68610" name="Oval 3"/>
          <p:cNvSpPr>
            <a:spLocks noChangeArrowheads="1"/>
          </p:cNvSpPr>
          <p:nvPr/>
        </p:nvSpPr>
        <p:spPr bwMode="gray">
          <a:xfrm>
            <a:off x="141288" y="358466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Door</a:t>
            </a:r>
          </a:p>
        </p:txBody>
      </p:sp>
      <p:sp>
        <p:nvSpPr>
          <p:cNvPr id="68611" name="Oval 4"/>
          <p:cNvSpPr>
            <a:spLocks noChangeArrowheads="1"/>
          </p:cNvSpPr>
          <p:nvPr/>
        </p:nvSpPr>
        <p:spPr bwMode="auto">
          <a:xfrm>
            <a:off x="644525" y="380056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dirty="0"/>
              <a:t>Load</a:t>
            </a:r>
          </a:p>
          <a:p>
            <a:pPr algn="ctr">
              <a:spcBef>
                <a:spcPct val="0"/>
              </a:spcBef>
              <a:buClrTx/>
              <a:buFontTx/>
              <a:buNone/>
            </a:pPr>
            <a:r>
              <a:rPr lang="en-GB" sz="1200" dirty="0"/>
              <a:t>Dirty Items</a:t>
            </a:r>
          </a:p>
        </p:txBody>
      </p:sp>
      <p:sp>
        <p:nvSpPr>
          <p:cNvPr id="68612" name="Oval 5"/>
          <p:cNvSpPr>
            <a:spLocks noChangeArrowheads="1"/>
          </p:cNvSpPr>
          <p:nvPr/>
        </p:nvSpPr>
        <p:spPr bwMode="gray">
          <a:xfrm>
            <a:off x="790575" y="103037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Drum</a:t>
            </a:r>
          </a:p>
        </p:txBody>
      </p:sp>
      <p:sp>
        <p:nvSpPr>
          <p:cNvPr id="68613" name="Oval 6"/>
          <p:cNvSpPr>
            <a:spLocks noChangeArrowheads="1"/>
          </p:cNvSpPr>
          <p:nvPr/>
        </p:nvSpPr>
        <p:spPr bwMode="gray">
          <a:xfrm>
            <a:off x="4008440" y="1290724"/>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Interlocks</a:t>
            </a:r>
          </a:p>
        </p:txBody>
      </p:sp>
      <p:sp>
        <p:nvSpPr>
          <p:cNvPr id="68614" name="Oval 7"/>
          <p:cNvSpPr>
            <a:spLocks noChangeArrowheads="1"/>
          </p:cNvSpPr>
          <p:nvPr/>
        </p:nvSpPr>
        <p:spPr bwMode="gray">
          <a:xfrm>
            <a:off x="4367215" y="1579649"/>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Prevent</a:t>
            </a:r>
          </a:p>
          <a:p>
            <a:pPr algn="ctr">
              <a:spcBef>
                <a:spcPct val="0"/>
              </a:spcBef>
              <a:buClrTx/>
              <a:buFontTx/>
              <a:buNone/>
            </a:pPr>
            <a:r>
              <a:rPr lang="en-GB" sz="1200">
                <a:solidFill>
                  <a:srgbClr val="FFFFFF"/>
                </a:solidFill>
              </a:rPr>
              <a:t>Early Access</a:t>
            </a:r>
          </a:p>
        </p:txBody>
      </p:sp>
      <p:sp>
        <p:nvSpPr>
          <p:cNvPr id="68615" name="Oval 8"/>
          <p:cNvSpPr>
            <a:spLocks noChangeArrowheads="1"/>
          </p:cNvSpPr>
          <p:nvPr/>
        </p:nvSpPr>
        <p:spPr bwMode="auto">
          <a:xfrm>
            <a:off x="4727575" y="1938424"/>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Control Access</a:t>
            </a:r>
          </a:p>
        </p:txBody>
      </p:sp>
      <p:sp>
        <p:nvSpPr>
          <p:cNvPr id="68616" name="Oval 9"/>
          <p:cNvSpPr>
            <a:spLocks noChangeArrowheads="1"/>
          </p:cNvSpPr>
          <p:nvPr/>
        </p:nvSpPr>
        <p:spPr bwMode="gray">
          <a:xfrm>
            <a:off x="5830888" y="3163974"/>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Spin</a:t>
            </a:r>
          </a:p>
        </p:txBody>
      </p:sp>
      <p:sp>
        <p:nvSpPr>
          <p:cNvPr id="68617" name="Oval 10"/>
          <p:cNvSpPr>
            <a:spLocks noChangeArrowheads="1"/>
          </p:cNvSpPr>
          <p:nvPr/>
        </p:nvSpPr>
        <p:spPr bwMode="auto">
          <a:xfrm>
            <a:off x="6407150" y="3379874"/>
            <a:ext cx="1200658" cy="42068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dirty="0"/>
              <a:t>Extract Excess</a:t>
            </a:r>
          </a:p>
          <a:p>
            <a:pPr algn="ctr">
              <a:spcBef>
                <a:spcPct val="0"/>
              </a:spcBef>
              <a:buClrTx/>
              <a:buFontTx/>
              <a:buNone/>
            </a:pPr>
            <a:r>
              <a:rPr lang="en-GB" sz="1200" dirty="0"/>
              <a:t>Water</a:t>
            </a:r>
          </a:p>
        </p:txBody>
      </p:sp>
      <p:sp>
        <p:nvSpPr>
          <p:cNvPr id="68618" name="Oval 11"/>
          <p:cNvSpPr>
            <a:spLocks noChangeArrowheads="1"/>
          </p:cNvSpPr>
          <p:nvPr/>
        </p:nvSpPr>
        <p:spPr bwMode="gray">
          <a:xfrm>
            <a:off x="7197725" y="575477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Adjustable</a:t>
            </a:r>
          </a:p>
          <a:p>
            <a:pPr algn="ctr">
              <a:spcBef>
                <a:spcPct val="0"/>
              </a:spcBef>
              <a:buClrTx/>
              <a:buFontTx/>
              <a:buNone/>
            </a:pPr>
            <a:r>
              <a:rPr lang="en-GB" sz="1200">
                <a:solidFill>
                  <a:srgbClr val="FFFFFF"/>
                </a:solidFill>
              </a:rPr>
              <a:t>Feet</a:t>
            </a:r>
          </a:p>
        </p:txBody>
      </p:sp>
      <p:sp>
        <p:nvSpPr>
          <p:cNvPr id="68619" name="Oval 12"/>
          <p:cNvSpPr>
            <a:spLocks noChangeArrowheads="1"/>
          </p:cNvSpPr>
          <p:nvPr/>
        </p:nvSpPr>
        <p:spPr bwMode="auto">
          <a:xfrm>
            <a:off x="7843840" y="604369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dirty="0" smtClean="0"/>
              <a:t>Level M/C</a:t>
            </a:r>
            <a:endParaRPr lang="en-GB" sz="1200" dirty="0"/>
          </a:p>
        </p:txBody>
      </p:sp>
      <p:sp>
        <p:nvSpPr>
          <p:cNvPr id="68620" name="AutoShape 13"/>
          <p:cNvSpPr>
            <a:spLocks noChangeArrowheads="1"/>
          </p:cNvSpPr>
          <p:nvPr/>
        </p:nvSpPr>
        <p:spPr bwMode="auto">
          <a:xfrm>
            <a:off x="642940" y="4840379"/>
            <a:ext cx="2452687" cy="1346196"/>
          </a:xfrm>
          <a:prstGeom prst="wedgeRoundRectCallout">
            <a:avLst>
              <a:gd name="adj1" fmla="val -37286"/>
              <a:gd name="adj2" fmla="val -94861"/>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a:t>“</a:t>
            </a:r>
            <a:r>
              <a:rPr lang="en-GB" altLang="ja-JP" sz="1400" b="1" dirty="0"/>
              <a:t>Door</a:t>
            </a:r>
            <a:r>
              <a:rPr lang="ja-JP" altLang="en-GB" sz="1400" b="1" dirty="0"/>
              <a:t>”</a:t>
            </a:r>
            <a:r>
              <a:rPr lang="en-GB" altLang="ja-JP" sz="1400" b="1" dirty="0"/>
              <a:t> is a solution and has been transferred into its logical function. What the door does.</a:t>
            </a:r>
            <a:endParaRPr lang="en-GB" sz="1400" b="1" dirty="0"/>
          </a:p>
        </p:txBody>
      </p:sp>
      <p:sp>
        <p:nvSpPr>
          <p:cNvPr id="68621" name="AutoShape 14"/>
          <p:cNvSpPr>
            <a:spLocks noChangeArrowheads="1"/>
          </p:cNvSpPr>
          <p:nvPr/>
        </p:nvSpPr>
        <p:spPr bwMode="auto">
          <a:xfrm>
            <a:off x="3551240" y="5417430"/>
            <a:ext cx="2452687" cy="1058069"/>
          </a:xfrm>
          <a:prstGeom prst="wedgeRoundRectCallout">
            <a:avLst>
              <a:gd name="adj1" fmla="val 99463"/>
              <a:gd name="adj2" fmla="val -12745"/>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a:t>“</a:t>
            </a:r>
            <a:r>
              <a:rPr lang="en-GB" altLang="ja-JP" sz="1400" b="1"/>
              <a:t>Adjustable feet</a:t>
            </a:r>
            <a:r>
              <a:rPr lang="ja-JP" altLang="en-GB" sz="1400" b="1"/>
              <a:t>”</a:t>
            </a:r>
            <a:r>
              <a:rPr lang="en-GB" altLang="ja-JP" sz="1400" b="1"/>
              <a:t> is a solution and has been transferred into its logical function. </a:t>
            </a:r>
            <a:endParaRPr lang="en-GB" sz="1400" b="1"/>
          </a:p>
        </p:txBody>
      </p:sp>
      <p:sp>
        <p:nvSpPr>
          <p:cNvPr id="68622" name="AutoShape 15"/>
          <p:cNvSpPr>
            <a:spLocks noChangeArrowheads="1"/>
          </p:cNvSpPr>
          <p:nvPr/>
        </p:nvSpPr>
        <p:spPr bwMode="auto">
          <a:xfrm>
            <a:off x="3306763" y="3800554"/>
            <a:ext cx="2454275" cy="1489877"/>
          </a:xfrm>
          <a:prstGeom prst="wedgeRoundRectCallout">
            <a:avLst>
              <a:gd name="adj1" fmla="val 70569"/>
              <a:gd name="adj2" fmla="val -44144"/>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a:t>“</a:t>
            </a:r>
            <a:r>
              <a:rPr lang="en-GB" altLang="ja-JP" sz="1400" b="1"/>
              <a:t>Spinning</a:t>
            </a:r>
            <a:r>
              <a:rPr lang="ja-JP" altLang="en-GB" sz="1400" b="1"/>
              <a:t>”</a:t>
            </a:r>
            <a:r>
              <a:rPr lang="en-GB" altLang="ja-JP" sz="1400" b="1"/>
              <a:t> could be viewed as a function (it passes the </a:t>
            </a:r>
            <a:r>
              <a:rPr lang="ja-JP" altLang="en-GB" sz="1400" b="1"/>
              <a:t>“</a:t>
            </a:r>
            <a:r>
              <a:rPr lang="en-GB" altLang="ja-JP" sz="1400" b="1"/>
              <a:t>ing</a:t>
            </a:r>
            <a:r>
              <a:rPr lang="ja-JP" altLang="en-GB" sz="1400" b="1"/>
              <a:t>”</a:t>
            </a:r>
            <a:r>
              <a:rPr lang="en-GB" altLang="ja-JP" sz="1400" b="1"/>
              <a:t> test) but it is, in this context, a solution. </a:t>
            </a:r>
            <a:endParaRPr lang="en-GB" sz="1400" b="1"/>
          </a:p>
        </p:txBody>
      </p:sp>
      <p:sp>
        <p:nvSpPr>
          <p:cNvPr id="68623" name="AutoShape 16"/>
          <p:cNvSpPr>
            <a:spLocks noChangeArrowheads="1"/>
          </p:cNvSpPr>
          <p:nvPr/>
        </p:nvSpPr>
        <p:spPr bwMode="auto">
          <a:xfrm>
            <a:off x="6027740" y="1425654"/>
            <a:ext cx="2913062" cy="1686726"/>
          </a:xfrm>
          <a:prstGeom prst="wedgeRoundRectCallout">
            <a:avLst>
              <a:gd name="adj1" fmla="val -71342"/>
              <a:gd name="adj2" fmla="val -31441"/>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dirty="0" smtClean="0"/>
              <a:t>“</a:t>
            </a:r>
            <a:r>
              <a:rPr lang="en-GB" altLang="ja-JP" sz="1400" b="1" dirty="0"/>
              <a:t>I</a:t>
            </a:r>
            <a:r>
              <a:rPr lang="en-GB" altLang="ja-JP" sz="1400" b="1" dirty="0" smtClean="0"/>
              <a:t>nterlocks</a:t>
            </a:r>
            <a:r>
              <a:rPr lang="ja-JP" altLang="en-GB" sz="1400" b="1" dirty="0"/>
              <a:t>”</a:t>
            </a:r>
            <a:r>
              <a:rPr lang="en-GB" altLang="ja-JP" sz="1400" b="1" dirty="0"/>
              <a:t> is a solution to </a:t>
            </a:r>
            <a:r>
              <a:rPr lang="ja-JP" altLang="en-GB" sz="1400" b="1" dirty="0"/>
              <a:t>“</a:t>
            </a:r>
            <a:r>
              <a:rPr lang="en-GB" altLang="ja-JP" sz="1400" b="1" dirty="0"/>
              <a:t>prevent early access</a:t>
            </a:r>
            <a:r>
              <a:rPr lang="ja-JP" altLang="en-GB" sz="1400" b="1" dirty="0"/>
              <a:t>”</a:t>
            </a:r>
            <a:r>
              <a:rPr lang="en-GB" altLang="ja-JP" sz="1400" b="1" dirty="0"/>
              <a:t>. This is actually OK, but negative. It is better to try and write the function as a positive action</a:t>
            </a:r>
            <a:endParaRPr lang="en-GB" sz="1400" b="1" dirty="0"/>
          </a:p>
        </p:txBody>
      </p:sp>
      <p:sp>
        <p:nvSpPr>
          <p:cNvPr id="68624" name="AutoShape 17"/>
          <p:cNvSpPr>
            <a:spLocks noChangeArrowheads="1"/>
          </p:cNvSpPr>
          <p:nvPr/>
        </p:nvSpPr>
        <p:spPr bwMode="auto">
          <a:xfrm>
            <a:off x="307977" y="1950330"/>
            <a:ext cx="4260850" cy="1026314"/>
          </a:xfrm>
          <a:prstGeom prst="wedgeRoundRectCallout">
            <a:avLst>
              <a:gd name="adj1" fmla="val -24667"/>
              <a:gd name="adj2" fmla="val -84139"/>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en-GB" sz="1400" b="1"/>
              <a:t>The </a:t>
            </a:r>
            <a:r>
              <a:rPr lang="ja-JP" altLang="en-GB" sz="1400" b="1"/>
              <a:t>“</a:t>
            </a:r>
            <a:r>
              <a:rPr lang="en-GB" altLang="ja-JP" sz="1400" b="1"/>
              <a:t>Drum</a:t>
            </a:r>
            <a:r>
              <a:rPr lang="ja-JP" altLang="en-GB" sz="1400" b="1"/>
              <a:t>”</a:t>
            </a:r>
            <a:r>
              <a:rPr lang="en-GB" altLang="ja-JP" sz="1400" b="1"/>
              <a:t> is a solution but one that has multiple functionality – e.g. wash, spin, rinse etc. Need to check that all the functionality has been identified </a:t>
            </a:r>
            <a:endParaRPr lang="en-GB" sz="1400" b="1"/>
          </a:p>
        </p:txBody>
      </p:sp>
    </p:spTree>
    <p:extLst>
      <p:ext uri="{BB962C8B-B14F-4D97-AF65-F5344CB8AC3E}">
        <p14:creationId xmlns:p14="http://schemas.microsoft.com/office/powerpoint/2010/main" val="10143434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GB" smtClean="0"/>
              <a:t>Functions as Verb Noun Phrases</a:t>
            </a:r>
            <a:endParaRPr lang="en-GB"/>
          </a:p>
        </p:txBody>
      </p:sp>
      <p:sp>
        <p:nvSpPr>
          <p:cNvPr id="70658" name="Rectangle 3"/>
          <p:cNvSpPr>
            <a:spLocks noGrp="1" noChangeArrowheads="1"/>
          </p:cNvSpPr>
          <p:nvPr>
            <p:ph type="body" idx="1"/>
          </p:nvPr>
        </p:nvSpPr>
        <p:spPr/>
        <p:txBody>
          <a:bodyPr/>
          <a:lstStyle/>
          <a:p>
            <a:r>
              <a:rPr lang="en-GB" smtClean="0"/>
              <a:t>When brainstorming requirements we are often economical with our language and describe functions by just the verb</a:t>
            </a:r>
          </a:p>
          <a:p>
            <a:r>
              <a:rPr lang="en-GB" smtClean="0"/>
              <a:t>This is not a bad thing to do, the requirements generation step is about quantity not quality</a:t>
            </a:r>
          </a:p>
          <a:p>
            <a:r>
              <a:rPr lang="en-GB" smtClean="0"/>
              <a:t>It is, however, good practice to review the brainstormed requirements and convert verb only functions into full verb noun descriptions</a:t>
            </a:r>
          </a:p>
          <a:p>
            <a:r>
              <a:rPr lang="en-GB" smtClean="0"/>
              <a:t>For example</a:t>
            </a:r>
            <a:endParaRPr lang="en-GB" dirty="0"/>
          </a:p>
        </p:txBody>
      </p:sp>
      <p:sp>
        <p:nvSpPr>
          <p:cNvPr id="70659" name="Oval 4"/>
          <p:cNvSpPr>
            <a:spLocks noChangeArrowheads="1"/>
          </p:cNvSpPr>
          <p:nvPr/>
        </p:nvSpPr>
        <p:spPr bwMode="auto">
          <a:xfrm>
            <a:off x="1433515" y="4616450"/>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200"/>
              <a:t>Testing</a:t>
            </a:r>
          </a:p>
        </p:txBody>
      </p:sp>
      <p:sp>
        <p:nvSpPr>
          <p:cNvPr id="70660" name="Oval 5"/>
          <p:cNvSpPr>
            <a:spLocks noChangeArrowheads="1"/>
          </p:cNvSpPr>
          <p:nvPr/>
        </p:nvSpPr>
        <p:spPr bwMode="auto">
          <a:xfrm>
            <a:off x="1455740" y="5235575"/>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200"/>
              <a:t>Rinse</a:t>
            </a:r>
          </a:p>
        </p:txBody>
      </p:sp>
      <p:sp>
        <p:nvSpPr>
          <p:cNvPr id="70661" name="Oval 6"/>
          <p:cNvSpPr>
            <a:spLocks noChangeArrowheads="1"/>
          </p:cNvSpPr>
          <p:nvPr/>
        </p:nvSpPr>
        <p:spPr bwMode="auto">
          <a:xfrm>
            <a:off x="3757615" y="466725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Test M/C</a:t>
            </a:r>
          </a:p>
        </p:txBody>
      </p:sp>
      <p:sp>
        <p:nvSpPr>
          <p:cNvPr id="70662" name="Oval 7"/>
          <p:cNvSpPr>
            <a:spLocks noChangeArrowheads="1"/>
          </p:cNvSpPr>
          <p:nvPr/>
        </p:nvSpPr>
        <p:spPr bwMode="auto">
          <a:xfrm>
            <a:off x="3767140" y="529907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Rinse Load</a:t>
            </a:r>
          </a:p>
        </p:txBody>
      </p:sp>
      <p:sp>
        <p:nvSpPr>
          <p:cNvPr id="10" name="Right Arrow 9"/>
          <p:cNvSpPr/>
          <p:nvPr/>
        </p:nvSpPr>
        <p:spPr>
          <a:xfrm>
            <a:off x="2692400" y="4622800"/>
            <a:ext cx="990600" cy="457200"/>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a:buFont typeface="Wingdings" pitchFamily="2" charset="2"/>
              <a:buNone/>
              <a:defRPr/>
            </a:pPr>
            <a:endParaRPr lang="en-GB" dirty="0"/>
          </a:p>
        </p:txBody>
      </p:sp>
      <p:sp>
        <p:nvSpPr>
          <p:cNvPr id="11" name="Right Arrow 10"/>
          <p:cNvSpPr/>
          <p:nvPr/>
        </p:nvSpPr>
        <p:spPr>
          <a:xfrm>
            <a:off x="2667000" y="5257800"/>
            <a:ext cx="990600" cy="457200"/>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a:buFont typeface="Wingdings" pitchFamily="2" charset="2"/>
              <a:buNone/>
              <a:defRPr/>
            </a:pPr>
            <a:endParaRPr lang="en-GB" dirty="0"/>
          </a:p>
        </p:txBody>
      </p:sp>
    </p:spTree>
    <p:extLst>
      <p:ext uri="{BB962C8B-B14F-4D97-AF65-F5344CB8AC3E}">
        <p14:creationId xmlns:p14="http://schemas.microsoft.com/office/powerpoint/2010/main" val="1431313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lnSpcReduction="10000"/>
          </a:bodyPr>
          <a:lstStyle/>
          <a:p>
            <a:r>
              <a:rPr lang="en-US" smtClean="0"/>
              <a:t>A System Function defines something the System has to do – it</a:t>
            </a:r>
            <a:r>
              <a:rPr lang="fr-FR" smtClean="0"/>
              <a:t>’</a:t>
            </a:r>
            <a:r>
              <a:rPr lang="en-US" smtClean="0"/>
              <a:t>s a job, a task, an activity</a:t>
            </a:r>
          </a:p>
          <a:p>
            <a:r>
              <a:rPr lang="en-US" smtClean="0"/>
              <a:t>Functions are defined as a</a:t>
            </a:r>
          </a:p>
          <a:p>
            <a:endParaRPr lang="en-US" smtClean="0"/>
          </a:p>
          <a:p>
            <a:endParaRPr lang="en-US" smtClean="0"/>
          </a:p>
          <a:p>
            <a:r>
              <a:rPr lang="en-US" smtClean="0"/>
              <a:t>The NOUN defines the object the verb acts on. It should be a concrete noun</a:t>
            </a:r>
          </a:p>
          <a:p>
            <a:pPr lvl="1"/>
            <a:r>
              <a:rPr lang="en-US" smtClean="0"/>
              <a:t>something that can be touched, seen, tasted, smelt or heard.</a:t>
            </a:r>
          </a:p>
          <a:p>
            <a:r>
              <a:rPr lang="en-US" smtClean="0"/>
              <a:t>Beware of abstract nouns</a:t>
            </a:r>
          </a:p>
          <a:p>
            <a:pPr lvl="1"/>
            <a:r>
              <a:rPr lang="en-US" smtClean="0"/>
              <a:t>these are things you cannot touch, see, hear, smell or taste (but can sometimes measure) like reliability, safety, style, etc.</a:t>
            </a:r>
          </a:p>
          <a:p>
            <a:endParaRPr lang="en-US" dirty="0"/>
          </a:p>
        </p:txBody>
      </p:sp>
      <p:sp>
        <p:nvSpPr>
          <p:cNvPr id="4" name="Content Placeholder 3"/>
          <p:cNvSpPr>
            <a:spLocks noGrp="1"/>
          </p:cNvSpPr>
          <p:nvPr>
            <p:ph sz="half" idx="2"/>
          </p:nvPr>
        </p:nvSpPr>
        <p:spPr/>
        <p:txBody>
          <a:bodyPr/>
          <a:lstStyle/>
          <a:p>
            <a:r>
              <a:rPr lang="en-US" smtClean="0"/>
              <a:t>The VERB is also important to define correctly </a:t>
            </a:r>
          </a:p>
          <a:p>
            <a:r>
              <a:rPr lang="en-US" smtClean="0"/>
              <a:t>Look for VERBS that don’t imply a solution – BUT later when designing the system will allow you to explore all the solution options </a:t>
            </a:r>
          </a:p>
          <a:p>
            <a:pPr lvl="1"/>
            <a:r>
              <a:rPr lang="en-US" smtClean="0"/>
              <a:t>Deliver Toast (good)</a:t>
            </a:r>
          </a:p>
          <a:p>
            <a:pPr lvl="1"/>
            <a:r>
              <a:rPr lang="en-US" smtClean="0"/>
              <a:t>Eject Toast (bad because it suggests a “pop-up” mechanism)</a:t>
            </a:r>
          </a:p>
          <a:p>
            <a:r>
              <a:rPr lang="en-US" smtClean="0"/>
              <a:t>Do explore different verbs – we always have choice. </a:t>
            </a:r>
          </a:p>
          <a:p>
            <a:r>
              <a:rPr lang="en-US" smtClean="0"/>
              <a:t>Try to use imperative verbs – command verbs - wherever possible </a:t>
            </a:r>
            <a:endParaRPr lang="en-US" dirty="0"/>
          </a:p>
        </p:txBody>
      </p:sp>
      <p:sp>
        <p:nvSpPr>
          <p:cNvPr id="2" name="Title 1"/>
          <p:cNvSpPr>
            <a:spLocks noGrp="1"/>
          </p:cNvSpPr>
          <p:nvPr>
            <p:ph type="title"/>
          </p:nvPr>
        </p:nvSpPr>
        <p:spPr/>
        <p:txBody>
          <a:bodyPr/>
          <a:lstStyle/>
          <a:p>
            <a:r>
              <a:rPr lang="en-US" smtClean="0"/>
              <a:t>Defining “good” Functions</a:t>
            </a:r>
            <a:endParaRPr lang="en-US" dirty="0"/>
          </a:p>
        </p:txBody>
      </p:sp>
      <p:sp>
        <p:nvSpPr>
          <p:cNvPr id="6" name="TextBox 5"/>
          <p:cNvSpPr txBox="1"/>
          <p:nvPr/>
        </p:nvSpPr>
        <p:spPr>
          <a:xfrm>
            <a:off x="1067152" y="2572498"/>
            <a:ext cx="2665604" cy="523220"/>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t>VERB NOUN</a:t>
            </a:r>
            <a:endParaRPr lang="en-US" sz="2800" b="1" dirty="0"/>
          </a:p>
        </p:txBody>
      </p:sp>
    </p:spTree>
    <p:extLst>
      <p:ext uri="{BB962C8B-B14F-4D97-AF65-F5344CB8AC3E}">
        <p14:creationId xmlns:p14="http://schemas.microsoft.com/office/powerpoint/2010/main" val="2051359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Oval 2"/>
          <p:cNvSpPr>
            <a:spLocks noChangeArrowheads="1"/>
          </p:cNvSpPr>
          <p:nvPr/>
        </p:nvSpPr>
        <p:spPr bwMode="auto">
          <a:xfrm>
            <a:off x="1004889" y="160765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72706" name="Oval 3"/>
          <p:cNvSpPr>
            <a:spLocks noChangeArrowheads="1"/>
          </p:cNvSpPr>
          <p:nvPr/>
        </p:nvSpPr>
        <p:spPr bwMode="auto">
          <a:xfrm>
            <a:off x="1939925" y="124729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72707" name="Oval 4"/>
          <p:cNvSpPr>
            <a:spLocks noChangeArrowheads="1"/>
          </p:cNvSpPr>
          <p:nvPr/>
        </p:nvSpPr>
        <p:spPr bwMode="auto">
          <a:xfrm>
            <a:off x="1939925" y="1968021"/>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72708" name="Oval 5"/>
          <p:cNvSpPr>
            <a:spLocks noChangeArrowheads="1"/>
          </p:cNvSpPr>
          <p:nvPr/>
        </p:nvSpPr>
        <p:spPr bwMode="auto">
          <a:xfrm>
            <a:off x="1149350" y="26871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72709" name="Oval 6"/>
          <p:cNvSpPr>
            <a:spLocks noChangeArrowheads="1"/>
          </p:cNvSpPr>
          <p:nvPr/>
        </p:nvSpPr>
        <p:spPr bwMode="auto">
          <a:xfrm>
            <a:off x="2230438" y="247125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72710" name="Oval 7"/>
          <p:cNvSpPr>
            <a:spLocks noChangeArrowheads="1"/>
          </p:cNvSpPr>
          <p:nvPr/>
        </p:nvSpPr>
        <p:spPr bwMode="auto">
          <a:xfrm>
            <a:off x="284165" y="3047521"/>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72711" name="Oval 8"/>
          <p:cNvSpPr>
            <a:spLocks noChangeArrowheads="1"/>
          </p:cNvSpPr>
          <p:nvPr/>
        </p:nvSpPr>
        <p:spPr bwMode="auto">
          <a:xfrm>
            <a:off x="1292225" y="34078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72712" name="Oval 9"/>
          <p:cNvSpPr>
            <a:spLocks noChangeArrowheads="1"/>
          </p:cNvSpPr>
          <p:nvPr/>
        </p:nvSpPr>
        <p:spPr bwMode="auto">
          <a:xfrm>
            <a:off x="2373315" y="30475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72713" name="Oval 10"/>
          <p:cNvSpPr>
            <a:spLocks noChangeArrowheads="1"/>
          </p:cNvSpPr>
          <p:nvPr/>
        </p:nvSpPr>
        <p:spPr bwMode="auto">
          <a:xfrm>
            <a:off x="501650" y="38396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72714" name="Oval 11"/>
          <p:cNvSpPr>
            <a:spLocks noChangeArrowheads="1"/>
          </p:cNvSpPr>
          <p:nvPr/>
        </p:nvSpPr>
        <p:spPr bwMode="auto">
          <a:xfrm>
            <a:off x="3094040" y="103139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72715" name="Oval 12"/>
          <p:cNvSpPr>
            <a:spLocks noChangeArrowheads="1"/>
          </p:cNvSpPr>
          <p:nvPr/>
        </p:nvSpPr>
        <p:spPr bwMode="auto">
          <a:xfrm>
            <a:off x="2806700" y="16076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72716" name="Oval 13"/>
          <p:cNvSpPr>
            <a:spLocks noChangeArrowheads="1"/>
          </p:cNvSpPr>
          <p:nvPr/>
        </p:nvSpPr>
        <p:spPr bwMode="auto">
          <a:xfrm>
            <a:off x="3381377" y="2758596"/>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72717" name="Oval 14"/>
          <p:cNvSpPr>
            <a:spLocks noChangeArrowheads="1"/>
          </p:cNvSpPr>
          <p:nvPr/>
        </p:nvSpPr>
        <p:spPr bwMode="auto">
          <a:xfrm>
            <a:off x="2446340" y="36237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72718" name="Oval 15"/>
          <p:cNvSpPr>
            <a:spLocks noChangeArrowheads="1"/>
          </p:cNvSpPr>
          <p:nvPr/>
        </p:nvSpPr>
        <p:spPr bwMode="auto">
          <a:xfrm>
            <a:off x="1652589" y="40555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72719" name="Oval 16"/>
          <p:cNvSpPr>
            <a:spLocks noChangeArrowheads="1"/>
          </p:cNvSpPr>
          <p:nvPr/>
        </p:nvSpPr>
        <p:spPr bwMode="auto">
          <a:xfrm>
            <a:off x="3668715" y="333485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72720" name="Oval 17"/>
          <p:cNvSpPr>
            <a:spLocks noChangeArrowheads="1"/>
          </p:cNvSpPr>
          <p:nvPr/>
        </p:nvSpPr>
        <p:spPr bwMode="auto">
          <a:xfrm>
            <a:off x="3236913" y="2110896"/>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Testing</a:t>
            </a:r>
          </a:p>
        </p:txBody>
      </p:sp>
      <p:sp>
        <p:nvSpPr>
          <p:cNvPr id="72721" name="Oval 18"/>
          <p:cNvSpPr>
            <a:spLocks noChangeArrowheads="1"/>
          </p:cNvSpPr>
          <p:nvPr/>
        </p:nvSpPr>
        <p:spPr bwMode="auto">
          <a:xfrm>
            <a:off x="3956050" y="17521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72722" name="Oval 19"/>
          <p:cNvSpPr>
            <a:spLocks noChangeArrowheads="1"/>
          </p:cNvSpPr>
          <p:nvPr/>
        </p:nvSpPr>
        <p:spPr bwMode="auto">
          <a:xfrm>
            <a:off x="4391027" y="22553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72723" name="Oval 20"/>
          <p:cNvSpPr>
            <a:spLocks noChangeArrowheads="1"/>
          </p:cNvSpPr>
          <p:nvPr/>
        </p:nvSpPr>
        <p:spPr bwMode="auto">
          <a:xfrm>
            <a:off x="5540377" y="232679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72724" name="Oval 21"/>
          <p:cNvSpPr>
            <a:spLocks noChangeArrowheads="1"/>
          </p:cNvSpPr>
          <p:nvPr/>
        </p:nvSpPr>
        <p:spPr bwMode="auto">
          <a:xfrm>
            <a:off x="4605340" y="2831621"/>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72725" name="Oval 22"/>
          <p:cNvSpPr>
            <a:spLocks noChangeArrowheads="1"/>
          </p:cNvSpPr>
          <p:nvPr/>
        </p:nvSpPr>
        <p:spPr bwMode="auto">
          <a:xfrm>
            <a:off x="4892677" y="35507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72726" name="Oval 23"/>
          <p:cNvSpPr>
            <a:spLocks noChangeArrowheads="1"/>
          </p:cNvSpPr>
          <p:nvPr/>
        </p:nvSpPr>
        <p:spPr bwMode="auto">
          <a:xfrm>
            <a:off x="3525838" y="3839684"/>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72727" name="Oval 24"/>
          <p:cNvSpPr>
            <a:spLocks noChangeArrowheads="1"/>
          </p:cNvSpPr>
          <p:nvPr/>
        </p:nvSpPr>
        <p:spPr bwMode="auto">
          <a:xfrm>
            <a:off x="2806700" y="42714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72728" name="Oval 25"/>
          <p:cNvSpPr>
            <a:spLocks noChangeArrowheads="1"/>
          </p:cNvSpPr>
          <p:nvPr/>
        </p:nvSpPr>
        <p:spPr bwMode="auto">
          <a:xfrm>
            <a:off x="4173538" y="4342921"/>
            <a:ext cx="1079500"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Design</a:t>
            </a:r>
          </a:p>
        </p:txBody>
      </p:sp>
      <p:sp>
        <p:nvSpPr>
          <p:cNvPr id="72729" name="Oval 26"/>
          <p:cNvSpPr>
            <a:spLocks noChangeArrowheads="1"/>
          </p:cNvSpPr>
          <p:nvPr/>
        </p:nvSpPr>
        <p:spPr bwMode="auto">
          <a:xfrm>
            <a:off x="5253040" y="4055584"/>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72730" name="Oval 27"/>
          <p:cNvSpPr>
            <a:spLocks noChangeArrowheads="1"/>
          </p:cNvSpPr>
          <p:nvPr/>
        </p:nvSpPr>
        <p:spPr bwMode="auto">
          <a:xfrm>
            <a:off x="428625" y="45588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72731" name="Oval 28"/>
          <p:cNvSpPr>
            <a:spLocks noChangeArrowheads="1"/>
          </p:cNvSpPr>
          <p:nvPr/>
        </p:nvSpPr>
        <p:spPr bwMode="auto">
          <a:xfrm>
            <a:off x="1798640" y="47032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72732" name="Oval 29"/>
          <p:cNvSpPr>
            <a:spLocks noChangeArrowheads="1"/>
          </p:cNvSpPr>
          <p:nvPr/>
        </p:nvSpPr>
        <p:spPr bwMode="auto">
          <a:xfrm>
            <a:off x="3094040" y="484774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72733" name="Oval 30"/>
          <p:cNvSpPr>
            <a:spLocks noChangeArrowheads="1"/>
          </p:cNvSpPr>
          <p:nvPr/>
        </p:nvSpPr>
        <p:spPr bwMode="auto">
          <a:xfrm>
            <a:off x="4316415" y="4847746"/>
            <a:ext cx="1082675"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72734" name="Oval 31"/>
          <p:cNvSpPr>
            <a:spLocks noChangeArrowheads="1"/>
          </p:cNvSpPr>
          <p:nvPr/>
        </p:nvSpPr>
        <p:spPr bwMode="auto">
          <a:xfrm>
            <a:off x="6407150" y="38396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72735" name="Oval 32"/>
          <p:cNvSpPr>
            <a:spLocks noChangeArrowheads="1"/>
          </p:cNvSpPr>
          <p:nvPr/>
        </p:nvSpPr>
        <p:spPr bwMode="auto">
          <a:xfrm>
            <a:off x="5613402" y="4631846"/>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72736" name="Oval 33"/>
          <p:cNvSpPr>
            <a:spLocks noChangeArrowheads="1"/>
          </p:cNvSpPr>
          <p:nvPr/>
        </p:nvSpPr>
        <p:spPr bwMode="auto">
          <a:xfrm>
            <a:off x="6478588" y="4342921"/>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72737" name="Oval 34"/>
          <p:cNvSpPr>
            <a:spLocks noChangeArrowheads="1"/>
          </p:cNvSpPr>
          <p:nvPr/>
        </p:nvSpPr>
        <p:spPr bwMode="auto">
          <a:xfrm>
            <a:off x="5830888" y="1102834"/>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72738" name="Oval 35"/>
          <p:cNvSpPr>
            <a:spLocks noChangeArrowheads="1"/>
          </p:cNvSpPr>
          <p:nvPr/>
        </p:nvSpPr>
        <p:spPr bwMode="auto">
          <a:xfrm>
            <a:off x="501650" y="520810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72739" name="Oval 36"/>
          <p:cNvSpPr>
            <a:spLocks noChangeArrowheads="1"/>
          </p:cNvSpPr>
          <p:nvPr/>
        </p:nvSpPr>
        <p:spPr bwMode="auto">
          <a:xfrm>
            <a:off x="1798640" y="520810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72740" name="Oval 37"/>
          <p:cNvSpPr>
            <a:spLocks noChangeArrowheads="1"/>
          </p:cNvSpPr>
          <p:nvPr/>
        </p:nvSpPr>
        <p:spPr bwMode="auto">
          <a:xfrm>
            <a:off x="1004889" y="571134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72741" name="Oval 38"/>
          <p:cNvSpPr>
            <a:spLocks noChangeArrowheads="1"/>
          </p:cNvSpPr>
          <p:nvPr/>
        </p:nvSpPr>
        <p:spPr bwMode="auto">
          <a:xfrm>
            <a:off x="2373315" y="563990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72742" name="Oval 39"/>
          <p:cNvSpPr>
            <a:spLocks noChangeArrowheads="1"/>
          </p:cNvSpPr>
          <p:nvPr/>
        </p:nvSpPr>
        <p:spPr bwMode="auto">
          <a:xfrm>
            <a:off x="3597277" y="53509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72743" name="Oval 40"/>
          <p:cNvSpPr>
            <a:spLocks noChangeArrowheads="1"/>
          </p:cNvSpPr>
          <p:nvPr/>
        </p:nvSpPr>
        <p:spPr bwMode="auto">
          <a:xfrm>
            <a:off x="3454402" y="585580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72744" name="Oval 41"/>
          <p:cNvSpPr>
            <a:spLocks noChangeArrowheads="1"/>
          </p:cNvSpPr>
          <p:nvPr/>
        </p:nvSpPr>
        <p:spPr bwMode="auto">
          <a:xfrm>
            <a:off x="5253040" y="51350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72745" name="Oval 42"/>
          <p:cNvSpPr>
            <a:spLocks noChangeArrowheads="1"/>
          </p:cNvSpPr>
          <p:nvPr/>
        </p:nvSpPr>
        <p:spPr bwMode="auto">
          <a:xfrm>
            <a:off x="6548440" y="4992209"/>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72746" name="Oval 43"/>
          <p:cNvSpPr>
            <a:spLocks noChangeArrowheads="1"/>
          </p:cNvSpPr>
          <p:nvPr/>
        </p:nvSpPr>
        <p:spPr bwMode="auto">
          <a:xfrm>
            <a:off x="6407150" y="1679096"/>
            <a:ext cx="1081088"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72747" name="Oval 44"/>
          <p:cNvSpPr>
            <a:spLocks noChangeArrowheads="1"/>
          </p:cNvSpPr>
          <p:nvPr/>
        </p:nvSpPr>
        <p:spPr bwMode="auto">
          <a:xfrm>
            <a:off x="7197725" y="11758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72748" name="Oval 45"/>
          <p:cNvSpPr>
            <a:spLocks noChangeArrowheads="1"/>
          </p:cNvSpPr>
          <p:nvPr/>
        </p:nvSpPr>
        <p:spPr bwMode="auto">
          <a:xfrm>
            <a:off x="7556502" y="182355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72749" name="Oval 46"/>
          <p:cNvSpPr>
            <a:spLocks noChangeArrowheads="1"/>
          </p:cNvSpPr>
          <p:nvPr/>
        </p:nvSpPr>
        <p:spPr bwMode="auto">
          <a:xfrm>
            <a:off x="6694488" y="2255359"/>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72750" name="Oval 47"/>
          <p:cNvSpPr>
            <a:spLocks noChangeArrowheads="1"/>
          </p:cNvSpPr>
          <p:nvPr/>
        </p:nvSpPr>
        <p:spPr bwMode="auto">
          <a:xfrm>
            <a:off x="7702550" y="254269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72751" name="Oval 48"/>
          <p:cNvSpPr>
            <a:spLocks noChangeArrowheads="1"/>
          </p:cNvSpPr>
          <p:nvPr/>
        </p:nvSpPr>
        <p:spPr bwMode="auto">
          <a:xfrm>
            <a:off x="7556502" y="30475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72752" name="Oval 49"/>
          <p:cNvSpPr>
            <a:spLocks noChangeArrowheads="1"/>
          </p:cNvSpPr>
          <p:nvPr/>
        </p:nvSpPr>
        <p:spPr bwMode="auto">
          <a:xfrm>
            <a:off x="7556502" y="36952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72753" name="Oval 50"/>
          <p:cNvSpPr>
            <a:spLocks noChangeArrowheads="1"/>
          </p:cNvSpPr>
          <p:nvPr/>
        </p:nvSpPr>
        <p:spPr bwMode="auto">
          <a:xfrm>
            <a:off x="7702550" y="441594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72754" name="Oval 51"/>
          <p:cNvSpPr>
            <a:spLocks noChangeArrowheads="1"/>
          </p:cNvSpPr>
          <p:nvPr/>
        </p:nvSpPr>
        <p:spPr bwMode="auto">
          <a:xfrm>
            <a:off x="7773988" y="499220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72755" name="Oval 52"/>
          <p:cNvSpPr>
            <a:spLocks noChangeArrowheads="1"/>
          </p:cNvSpPr>
          <p:nvPr/>
        </p:nvSpPr>
        <p:spPr bwMode="auto">
          <a:xfrm>
            <a:off x="5972177" y="563990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72756" name="Oval 53"/>
          <p:cNvSpPr>
            <a:spLocks noChangeArrowheads="1"/>
          </p:cNvSpPr>
          <p:nvPr/>
        </p:nvSpPr>
        <p:spPr bwMode="auto">
          <a:xfrm>
            <a:off x="4605340" y="5784371"/>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72757" name="Oval 54"/>
          <p:cNvSpPr>
            <a:spLocks noChangeArrowheads="1"/>
          </p:cNvSpPr>
          <p:nvPr/>
        </p:nvSpPr>
        <p:spPr bwMode="auto">
          <a:xfrm>
            <a:off x="5399088" y="6287609"/>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72758" name="Oval 55"/>
          <p:cNvSpPr>
            <a:spLocks noChangeArrowheads="1"/>
          </p:cNvSpPr>
          <p:nvPr/>
        </p:nvSpPr>
        <p:spPr bwMode="auto">
          <a:xfrm>
            <a:off x="4102102" y="635904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72759" name="Oval 56"/>
          <p:cNvSpPr>
            <a:spLocks noChangeArrowheads="1"/>
          </p:cNvSpPr>
          <p:nvPr/>
        </p:nvSpPr>
        <p:spPr bwMode="auto">
          <a:xfrm>
            <a:off x="2589213" y="6216171"/>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72760" name="Oval 57"/>
          <p:cNvSpPr>
            <a:spLocks noChangeArrowheads="1"/>
          </p:cNvSpPr>
          <p:nvPr/>
        </p:nvSpPr>
        <p:spPr bwMode="auto">
          <a:xfrm>
            <a:off x="1149350" y="635904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72761" name="Oval 58"/>
          <p:cNvSpPr>
            <a:spLocks noChangeArrowheads="1"/>
          </p:cNvSpPr>
          <p:nvPr/>
        </p:nvSpPr>
        <p:spPr bwMode="auto">
          <a:xfrm>
            <a:off x="104777" y="6143146"/>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72762" name="Rectangle 59"/>
          <p:cNvSpPr>
            <a:spLocks noGrp="1" noChangeArrowheads="1"/>
          </p:cNvSpPr>
          <p:nvPr>
            <p:ph type="title"/>
          </p:nvPr>
        </p:nvSpPr>
        <p:spPr/>
        <p:txBody>
          <a:bodyPr/>
          <a:lstStyle/>
          <a:p>
            <a:r>
              <a:rPr lang="en-GB" smtClean="0"/>
              <a:t>Functions as Verb Noun Phrases</a:t>
            </a:r>
            <a:endParaRPr lang="en-GB"/>
          </a:p>
        </p:txBody>
      </p:sp>
      <p:sp>
        <p:nvSpPr>
          <p:cNvPr id="72763" name="Oval 60"/>
          <p:cNvSpPr>
            <a:spLocks noChangeArrowheads="1"/>
          </p:cNvSpPr>
          <p:nvPr/>
        </p:nvSpPr>
        <p:spPr bwMode="auto">
          <a:xfrm>
            <a:off x="6596063" y="6089171"/>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Mfg.</a:t>
            </a:r>
          </a:p>
        </p:txBody>
      </p:sp>
      <p:sp>
        <p:nvSpPr>
          <p:cNvPr id="72764" name="Oval 66"/>
          <p:cNvSpPr>
            <a:spLocks noChangeArrowheads="1"/>
          </p:cNvSpPr>
          <p:nvPr/>
        </p:nvSpPr>
        <p:spPr bwMode="auto">
          <a:xfrm>
            <a:off x="200027" y="2266471"/>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72765" name="Oval 67"/>
          <p:cNvSpPr>
            <a:spLocks noChangeArrowheads="1"/>
          </p:cNvSpPr>
          <p:nvPr/>
        </p:nvSpPr>
        <p:spPr bwMode="auto">
          <a:xfrm>
            <a:off x="4727575" y="1140934"/>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72766" name="Oval 68"/>
          <p:cNvSpPr>
            <a:spLocks noChangeArrowheads="1"/>
          </p:cNvSpPr>
          <p:nvPr/>
        </p:nvSpPr>
        <p:spPr bwMode="auto">
          <a:xfrm>
            <a:off x="6407150" y="31284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72767" name="Oval 69"/>
          <p:cNvSpPr>
            <a:spLocks noChangeArrowheads="1"/>
          </p:cNvSpPr>
          <p:nvPr/>
        </p:nvSpPr>
        <p:spPr bwMode="auto">
          <a:xfrm>
            <a:off x="7843840" y="579230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Level M/C</a:t>
            </a:r>
          </a:p>
        </p:txBody>
      </p:sp>
    </p:spTree>
    <p:extLst>
      <p:ext uri="{BB962C8B-B14F-4D97-AF65-F5344CB8AC3E}">
        <p14:creationId xmlns:p14="http://schemas.microsoft.com/office/powerpoint/2010/main" val="15046813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Oval 2"/>
          <p:cNvSpPr>
            <a:spLocks noChangeArrowheads="1"/>
          </p:cNvSpPr>
          <p:nvPr/>
        </p:nvSpPr>
        <p:spPr bwMode="auto">
          <a:xfrm>
            <a:off x="1004889" y="162018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74754" name="Oval 3"/>
          <p:cNvSpPr>
            <a:spLocks noChangeArrowheads="1"/>
          </p:cNvSpPr>
          <p:nvPr/>
        </p:nvSpPr>
        <p:spPr bwMode="auto">
          <a:xfrm>
            <a:off x="1939925" y="125982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74755" name="Oval 4"/>
          <p:cNvSpPr>
            <a:spLocks noChangeArrowheads="1"/>
          </p:cNvSpPr>
          <p:nvPr/>
        </p:nvSpPr>
        <p:spPr bwMode="auto">
          <a:xfrm>
            <a:off x="1939925" y="1980547"/>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74756" name="Oval 5"/>
          <p:cNvSpPr>
            <a:spLocks noChangeArrowheads="1"/>
          </p:cNvSpPr>
          <p:nvPr/>
        </p:nvSpPr>
        <p:spPr bwMode="auto">
          <a:xfrm>
            <a:off x="1149350" y="26996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74757" name="Oval 6"/>
          <p:cNvSpPr>
            <a:spLocks noChangeArrowheads="1"/>
          </p:cNvSpPr>
          <p:nvPr/>
        </p:nvSpPr>
        <p:spPr bwMode="auto">
          <a:xfrm>
            <a:off x="2230438" y="2483785"/>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74758" name="Oval 7"/>
          <p:cNvSpPr>
            <a:spLocks noChangeArrowheads="1"/>
          </p:cNvSpPr>
          <p:nvPr/>
        </p:nvSpPr>
        <p:spPr bwMode="auto">
          <a:xfrm>
            <a:off x="284165" y="3060047"/>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74759" name="Oval 8"/>
          <p:cNvSpPr>
            <a:spLocks noChangeArrowheads="1"/>
          </p:cNvSpPr>
          <p:nvPr/>
        </p:nvSpPr>
        <p:spPr bwMode="auto">
          <a:xfrm>
            <a:off x="1292225" y="34204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74760" name="Oval 9"/>
          <p:cNvSpPr>
            <a:spLocks noChangeArrowheads="1"/>
          </p:cNvSpPr>
          <p:nvPr/>
        </p:nvSpPr>
        <p:spPr bwMode="auto">
          <a:xfrm>
            <a:off x="2373315" y="30600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74761" name="Oval 10"/>
          <p:cNvSpPr>
            <a:spLocks noChangeArrowheads="1"/>
          </p:cNvSpPr>
          <p:nvPr/>
        </p:nvSpPr>
        <p:spPr bwMode="auto">
          <a:xfrm>
            <a:off x="501650" y="38522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74762" name="Oval 11"/>
          <p:cNvSpPr>
            <a:spLocks noChangeArrowheads="1"/>
          </p:cNvSpPr>
          <p:nvPr/>
        </p:nvSpPr>
        <p:spPr bwMode="auto">
          <a:xfrm>
            <a:off x="3094040" y="1043922"/>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74763" name="Oval 12"/>
          <p:cNvSpPr>
            <a:spLocks noChangeArrowheads="1"/>
          </p:cNvSpPr>
          <p:nvPr/>
        </p:nvSpPr>
        <p:spPr bwMode="auto">
          <a:xfrm>
            <a:off x="2806700" y="16201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74764" name="Oval 13"/>
          <p:cNvSpPr>
            <a:spLocks noChangeArrowheads="1"/>
          </p:cNvSpPr>
          <p:nvPr/>
        </p:nvSpPr>
        <p:spPr bwMode="auto">
          <a:xfrm>
            <a:off x="3381377" y="2771122"/>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74766" name="Oval 15"/>
          <p:cNvSpPr>
            <a:spLocks noChangeArrowheads="1"/>
          </p:cNvSpPr>
          <p:nvPr/>
        </p:nvSpPr>
        <p:spPr bwMode="auto">
          <a:xfrm>
            <a:off x="1652589" y="40681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74767" name="Oval 16"/>
          <p:cNvSpPr>
            <a:spLocks noChangeArrowheads="1"/>
          </p:cNvSpPr>
          <p:nvPr/>
        </p:nvSpPr>
        <p:spPr bwMode="auto">
          <a:xfrm>
            <a:off x="3668715" y="334738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74768" name="Oval 17"/>
          <p:cNvSpPr>
            <a:spLocks noChangeArrowheads="1"/>
          </p:cNvSpPr>
          <p:nvPr/>
        </p:nvSpPr>
        <p:spPr bwMode="auto">
          <a:xfrm>
            <a:off x="3236913" y="2123422"/>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74769" name="Oval 18"/>
          <p:cNvSpPr>
            <a:spLocks noChangeArrowheads="1"/>
          </p:cNvSpPr>
          <p:nvPr/>
        </p:nvSpPr>
        <p:spPr bwMode="auto">
          <a:xfrm>
            <a:off x="3956050" y="17646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74770" name="Oval 19"/>
          <p:cNvSpPr>
            <a:spLocks noChangeArrowheads="1"/>
          </p:cNvSpPr>
          <p:nvPr/>
        </p:nvSpPr>
        <p:spPr bwMode="auto">
          <a:xfrm>
            <a:off x="4391027" y="22678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74771" name="Oval 20"/>
          <p:cNvSpPr>
            <a:spLocks noChangeArrowheads="1"/>
          </p:cNvSpPr>
          <p:nvPr/>
        </p:nvSpPr>
        <p:spPr bwMode="auto">
          <a:xfrm>
            <a:off x="5540377" y="233932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74772" name="Oval 21"/>
          <p:cNvSpPr>
            <a:spLocks noChangeArrowheads="1"/>
          </p:cNvSpPr>
          <p:nvPr/>
        </p:nvSpPr>
        <p:spPr bwMode="auto">
          <a:xfrm>
            <a:off x="4605340" y="2844147"/>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74773" name="Oval 22"/>
          <p:cNvSpPr>
            <a:spLocks noChangeArrowheads="1"/>
          </p:cNvSpPr>
          <p:nvPr/>
        </p:nvSpPr>
        <p:spPr bwMode="auto">
          <a:xfrm>
            <a:off x="4892677" y="35632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74774" name="Oval 23"/>
          <p:cNvSpPr>
            <a:spLocks noChangeArrowheads="1"/>
          </p:cNvSpPr>
          <p:nvPr/>
        </p:nvSpPr>
        <p:spPr bwMode="auto">
          <a:xfrm>
            <a:off x="3525838" y="3852210"/>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74775" name="Oval 24"/>
          <p:cNvSpPr>
            <a:spLocks noChangeArrowheads="1"/>
          </p:cNvSpPr>
          <p:nvPr/>
        </p:nvSpPr>
        <p:spPr bwMode="auto">
          <a:xfrm>
            <a:off x="2806700" y="42840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74776" name="Oval 25"/>
          <p:cNvSpPr>
            <a:spLocks noChangeArrowheads="1"/>
          </p:cNvSpPr>
          <p:nvPr/>
        </p:nvSpPr>
        <p:spPr bwMode="auto">
          <a:xfrm>
            <a:off x="4173538" y="4355447"/>
            <a:ext cx="1079500"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74777" name="Oval 26"/>
          <p:cNvSpPr>
            <a:spLocks noChangeArrowheads="1"/>
          </p:cNvSpPr>
          <p:nvPr/>
        </p:nvSpPr>
        <p:spPr bwMode="auto">
          <a:xfrm>
            <a:off x="5253040" y="4068110"/>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Transport</a:t>
            </a:r>
          </a:p>
          <a:p>
            <a:pPr algn="ctr">
              <a:spcBef>
                <a:spcPct val="0"/>
              </a:spcBef>
              <a:buClrTx/>
              <a:buFontTx/>
              <a:buNone/>
            </a:pPr>
            <a:r>
              <a:rPr lang="en-GB" sz="1100"/>
              <a:t>M/C</a:t>
            </a:r>
          </a:p>
        </p:txBody>
      </p:sp>
      <p:sp>
        <p:nvSpPr>
          <p:cNvPr id="74778" name="Oval 27"/>
          <p:cNvSpPr>
            <a:spLocks noChangeArrowheads="1"/>
          </p:cNvSpPr>
          <p:nvPr/>
        </p:nvSpPr>
        <p:spPr bwMode="auto">
          <a:xfrm>
            <a:off x="428625" y="45713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74779" name="Oval 28"/>
          <p:cNvSpPr>
            <a:spLocks noChangeArrowheads="1"/>
          </p:cNvSpPr>
          <p:nvPr/>
        </p:nvSpPr>
        <p:spPr bwMode="auto">
          <a:xfrm>
            <a:off x="1798640" y="47158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74780" name="Oval 29"/>
          <p:cNvSpPr>
            <a:spLocks noChangeArrowheads="1"/>
          </p:cNvSpPr>
          <p:nvPr/>
        </p:nvSpPr>
        <p:spPr bwMode="auto">
          <a:xfrm>
            <a:off x="3094040" y="4860272"/>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74781" name="Oval 30"/>
          <p:cNvSpPr>
            <a:spLocks noChangeArrowheads="1"/>
          </p:cNvSpPr>
          <p:nvPr/>
        </p:nvSpPr>
        <p:spPr bwMode="auto">
          <a:xfrm>
            <a:off x="4316415" y="4860272"/>
            <a:ext cx="1082675"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74782" name="Oval 31"/>
          <p:cNvSpPr>
            <a:spLocks noChangeArrowheads="1"/>
          </p:cNvSpPr>
          <p:nvPr/>
        </p:nvSpPr>
        <p:spPr bwMode="auto">
          <a:xfrm>
            <a:off x="6407150" y="38522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74783" name="Oval 32"/>
          <p:cNvSpPr>
            <a:spLocks noChangeArrowheads="1"/>
          </p:cNvSpPr>
          <p:nvPr/>
        </p:nvSpPr>
        <p:spPr bwMode="auto">
          <a:xfrm>
            <a:off x="5613402" y="4644372"/>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74784" name="Oval 33"/>
          <p:cNvSpPr>
            <a:spLocks noChangeArrowheads="1"/>
          </p:cNvSpPr>
          <p:nvPr/>
        </p:nvSpPr>
        <p:spPr bwMode="auto">
          <a:xfrm>
            <a:off x="6478588" y="4355447"/>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74785" name="Oval 34"/>
          <p:cNvSpPr>
            <a:spLocks noChangeArrowheads="1"/>
          </p:cNvSpPr>
          <p:nvPr/>
        </p:nvSpPr>
        <p:spPr bwMode="auto">
          <a:xfrm>
            <a:off x="5830888" y="1115360"/>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74786" name="Oval 35"/>
          <p:cNvSpPr>
            <a:spLocks noChangeArrowheads="1"/>
          </p:cNvSpPr>
          <p:nvPr/>
        </p:nvSpPr>
        <p:spPr bwMode="auto">
          <a:xfrm>
            <a:off x="501650" y="522063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74787" name="Oval 36"/>
          <p:cNvSpPr>
            <a:spLocks noChangeArrowheads="1"/>
          </p:cNvSpPr>
          <p:nvPr/>
        </p:nvSpPr>
        <p:spPr bwMode="auto">
          <a:xfrm>
            <a:off x="1798640" y="522063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74788" name="Oval 37"/>
          <p:cNvSpPr>
            <a:spLocks noChangeArrowheads="1"/>
          </p:cNvSpPr>
          <p:nvPr/>
        </p:nvSpPr>
        <p:spPr bwMode="auto">
          <a:xfrm>
            <a:off x="1004889" y="5723872"/>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74789" name="Oval 38"/>
          <p:cNvSpPr>
            <a:spLocks noChangeArrowheads="1"/>
          </p:cNvSpPr>
          <p:nvPr/>
        </p:nvSpPr>
        <p:spPr bwMode="auto">
          <a:xfrm>
            <a:off x="2373315" y="565243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74790" name="Oval 39"/>
          <p:cNvSpPr>
            <a:spLocks noChangeArrowheads="1"/>
          </p:cNvSpPr>
          <p:nvPr/>
        </p:nvSpPr>
        <p:spPr bwMode="auto">
          <a:xfrm>
            <a:off x="3597277" y="53635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74791" name="Oval 40"/>
          <p:cNvSpPr>
            <a:spLocks noChangeArrowheads="1"/>
          </p:cNvSpPr>
          <p:nvPr/>
        </p:nvSpPr>
        <p:spPr bwMode="auto">
          <a:xfrm>
            <a:off x="3454402" y="586833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74792" name="Oval 41"/>
          <p:cNvSpPr>
            <a:spLocks noChangeArrowheads="1"/>
          </p:cNvSpPr>
          <p:nvPr/>
        </p:nvSpPr>
        <p:spPr bwMode="auto">
          <a:xfrm>
            <a:off x="5253040" y="51476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74793" name="Oval 42"/>
          <p:cNvSpPr>
            <a:spLocks noChangeArrowheads="1"/>
          </p:cNvSpPr>
          <p:nvPr/>
        </p:nvSpPr>
        <p:spPr bwMode="auto">
          <a:xfrm>
            <a:off x="6548440" y="5004735"/>
            <a:ext cx="1081087" cy="57543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dirty="0"/>
              <a:t>Unload </a:t>
            </a:r>
          </a:p>
          <a:p>
            <a:pPr algn="ctr">
              <a:spcBef>
                <a:spcPct val="0"/>
              </a:spcBef>
              <a:buClrTx/>
              <a:buFontTx/>
              <a:buNone/>
            </a:pPr>
            <a:r>
              <a:rPr lang="en-GB" sz="1100" dirty="0" smtClean="0"/>
              <a:t>Clean Items</a:t>
            </a:r>
            <a:endParaRPr lang="en-GB" sz="1100" dirty="0"/>
          </a:p>
        </p:txBody>
      </p:sp>
      <p:sp>
        <p:nvSpPr>
          <p:cNvPr id="74794" name="Oval 43"/>
          <p:cNvSpPr>
            <a:spLocks noChangeArrowheads="1"/>
          </p:cNvSpPr>
          <p:nvPr/>
        </p:nvSpPr>
        <p:spPr bwMode="auto">
          <a:xfrm>
            <a:off x="6407150" y="1691622"/>
            <a:ext cx="1081088"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74795" name="Oval 44"/>
          <p:cNvSpPr>
            <a:spLocks noChangeArrowheads="1"/>
          </p:cNvSpPr>
          <p:nvPr/>
        </p:nvSpPr>
        <p:spPr bwMode="auto">
          <a:xfrm>
            <a:off x="7197725" y="11883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74796" name="Oval 45"/>
          <p:cNvSpPr>
            <a:spLocks noChangeArrowheads="1"/>
          </p:cNvSpPr>
          <p:nvPr/>
        </p:nvSpPr>
        <p:spPr bwMode="auto">
          <a:xfrm>
            <a:off x="7556502" y="183608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74797" name="Oval 46"/>
          <p:cNvSpPr>
            <a:spLocks noChangeArrowheads="1"/>
          </p:cNvSpPr>
          <p:nvPr/>
        </p:nvSpPr>
        <p:spPr bwMode="auto">
          <a:xfrm>
            <a:off x="6694488" y="2267885"/>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Wash</a:t>
            </a:r>
          </a:p>
          <a:p>
            <a:pPr algn="ctr">
              <a:spcBef>
                <a:spcPct val="0"/>
              </a:spcBef>
              <a:buClrTx/>
              <a:buFontTx/>
              <a:buNone/>
            </a:pPr>
            <a:r>
              <a:rPr lang="en-GB" sz="1100"/>
              <a:t>Load</a:t>
            </a:r>
          </a:p>
        </p:txBody>
      </p:sp>
      <p:sp>
        <p:nvSpPr>
          <p:cNvPr id="74798" name="Oval 47"/>
          <p:cNvSpPr>
            <a:spLocks noChangeArrowheads="1"/>
          </p:cNvSpPr>
          <p:nvPr/>
        </p:nvSpPr>
        <p:spPr bwMode="auto">
          <a:xfrm>
            <a:off x="7702550" y="255522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74799" name="Oval 48"/>
          <p:cNvSpPr>
            <a:spLocks noChangeArrowheads="1"/>
          </p:cNvSpPr>
          <p:nvPr/>
        </p:nvSpPr>
        <p:spPr bwMode="auto">
          <a:xfrm>
            <a:off x="7556502" y="30600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74800" name="Oval 49"/>
          <p:cNvSpPr>
            <a:spLocks noChangeArrowheads="1"/>
          </p:cNvSpPr>
          <p:nvPr/>
        </p:nvSpPr>
        <p:spPr bwMode="auto">
          <a:xfrm>
            <a:off x="7556502" y="37077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74801" name="Oval 50"/>
          <p:cNvSpPr>
            <a:spLocks noChangeArrowheads="1"/>
          </p:cNvSpPr>
          <p:nvPr/>
        </p:nvSpPr>
        <p:spPr bwMode="auto">
          <a:xfrm>
            <a:off x="7702550" y="442847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74802" name="Oval 51"/>
          <p:cNvSpPr>
            <a:spLocks noChangeArrowheads="1"/>
          </p:cNvSpPr>
          <p:nvPr/>
        </p:nvSpPr>
        <p:spPr bwMode="auto">
          <a:xfrm>
            <a:off x="7773988" y="5004735"/>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74803" name="Oval 52"/>
          <p:cNvSpPr>
            <a:spLocks noChangeArrowheads="1"/>
          </p:cNvSpPr>
          <p:nvPr/>
        </p:nvSpPr>
        <p:spPr bwMode="auto">
          <a:xfrm>
            <a:off x="5972177" y="565243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74804" name="Oval 53"/>
          <p:cNvSpPr>
            <a:spLocks noChangeArrowheads="1"/>
          </p:cNvSpPr>
          <p:nvPr/>
        </p:nvSpPr>
        <p:spPr bwMode="auto">
          <a:xfrm>
            <a:off x="4605340" y="5796897"/>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74805" name="Oval 54"/>
          <p:cNvSpPr>
            <a:spLocks noChangeArrowheads="1"/>
          </p:cNvSpPr>
          <p:nvPr/>
        </p:nvSpPr>
        <p:spPr bwMode="auto">
          <a:xfrm>
            <a:off x="5399088" y="6300135"/>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74806" name="Oval 55"/>
          <p:cNvSpPr>
            <a:spLocks noChangeArrowheads="1"/>
          </p:cNvSpPr>
          <p:nvPr/>
        </p:nvSpPr>
        <p:spPr bwMode="auto">
          <a:xfrm>
            <a:off x="4102102" y="637157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74807" name="Oval 56"/>
          <p:cNvSpPr>
            <a:spLocks noChangeArrowheads="1"/>
          </p:cNvSpPr>
          <p:nvPr/>
        </p:nvSpPr>
        <p:spPr bwMode="auto">
          <a:xfrm>
            <a:off x="2589213" y="6228697"/>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74808" name="Oval 57"/>
          <p:cNvSpPr>
            <a:spLocks noChangeArrowheads="1"/>
          </p:cNvSpPr>
          <p:nvPr/>
        </p:nvSpPr>
        <p:spPr bwMode="auto">
          <a:xfrm>
            <a:off x="1149350" y="637157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74809" name="Oval 58"/>
          <p:cNvSpPr>
            <a:spLocks noChangeArrowheads="1"/>
          </p:cNvSpPr>
          <p:nvPr/>
        </p:nvSpPr>
        <p:spPr bwMode="auto">
          <a:xfrm>
            <a:off x="104777" y="6155672"/>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74810" name="Rectangle 59"/>
          <p:cNvSpPr>
            <a:spLocks noGrp="1" noChangeArrowheads="1"/>
          </p:cNvSpPr>
          <p:nvPr>
            <p:ph type="title"/>
          </p:nvPr>
        </p:nvSpPr>
        <p:spPr/>
        <p:txBody>
          <a:bodyPr/>
          <a:lstStyle/>
          <a:p>
            <a:r>
              <a:rPr lang="en-GB" smtClean="0"/>
              <a:t>Functions as Verb Noun Phrases</a:t>
            </a:r>
            <a:endParaRPr lang="en-GB"/>
          </a:p>
        </p:txBody>
      </p:sp>
      <p:sp>
        <p:nvSpPr>
          <p:cNvPr id="74811" name="Oval 60"/>
          <p:cNvSpPr>
            <a:spLocks noChangeArrowheads="1"/>
          </p:cNvSpPr>
          <p:nvPr/>
        </p:nvSpPr>
        <p:spPr bwMode="auto">
          <a:xfrm>
            <a:off x="6596063" y="6101697"/>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Mfg. M/C</a:t>
            </a:r>
          </a:p>
        </p:txBody>
      </p:sp>
      <p:sp>
        <p:nvSpPr>
          <p:cNvPr id="74812" name="Oval 61"/>
          <p:cNvSpPr>
            <a:spLocks noChangeArrowheads="1"/>
          </p:cNvSpPr>
          <p:nvPr/>
        </p:nvSpPr>
        <p:spPr bwMode="auto">
          <a:xfrm>
            <a:off x="200027" y="2278997"/>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74813" name="Oval 62"/>
          <p:cNvSpPr>
            <a:spLocks noChangeArrowheads="1"/>
          </p:cNvSpPr>
          <p:nvPr/>
        </p:nvSpPr>
        <p:spPr bwMode="auto">
          <a:xfrm>
            <a:off x="4727575" y="1153460"/>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74814" name="Oval 63"/>
          <p:cNvSpPr>
            <a:spLocks noChangeArrowheads="1"/>
          </p:cNvSpPr>
          <p:nvPr/>
        </p:nvSpPr>
        <p:spPr bwMode="auto">
          <a:xfrm>
            <a:off x="6407150" y="31410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74815" name="Oval 64"/>
          <p:cNvSpPr>
            <a:spLocks noChangeArrowheads="1"/>
          </p:cNvSpPr>
          <p:nvPr/>
        </p:nvSpPr>
        <p:spPr bwMode="auto">
          <a:xfrm>
            <a:off x="7843840" y="580483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65" name="Oval 14"/>
          <p:cNvSpPr>
            <a:spLocks noChangeArrowheads="1"/>
          </p:cNvSpPr>
          <p:nvPr/>
        </p:nvSpPr>
        <p:spPr bwMode="auto">
          <a:xfrm>
            <a:off x="2446340" y="36363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Water</a:t>
            </a:r>
          </a:p>
        </p:txBody>
      </p:sp>
    </p:spTree>
    <p:extLst>
      <p:ext uri="{BB962C8B-B14F-4D97-AF65-F5344CB8AC3E}">
        <p14:creationId xmlns:p14="http://schemas.microsoft.com/office/powerpoint/2010/main" val="2462868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Do Take a Lifecycle View</a:t>
            </a:r>
            <a:endParaRPr lang="en-US" dirty="0"/>
          </a:p>
        </p:txBody>
      </p:sp>
      <p:sp>
        <p:nvSpPr>
          <p:cNvPr id="4" name="Content Placeholder 3"/>
          <p:cNvSpPr>
            <a:spLocks noGrp="1"/>
          </p:cNvSpPr>
          <p:nvPr>
            <p:ph idx="1"/>
          </p:nvPr>
        </p:nvSpPr>
        <p:spPr/>
        <p:txBody>
          <a:bodyPr/>
          <a:lstStyle/>
          <a:p>
            <a:r>
              <a:rPr lang="en-US" smtClean="0"/>
              <a:t>When brainstorming system functions we should also consider the life cycle functions like:</a:t>
            </a:r>
          </a:p>
          <a:p>
            <a:pPr lvl="1"/>
            <a:r>
              <a:rPr lang="en-US" smtClean="0"/>
              <a:t>Design IWM</a:t>
            </a:r>
          </a:p>
          <a:p>
            <a:pPr lvl="1"/>
            <a:r>
              <a:rPr lang="en-US" smtClean="0"/>
              <a:t>Manufacture IWM</a:t>
            </a:r>
          </a:p>
          <a:p>
            <a:pPr lvl="1"/>
            <a:r>
              <a:rPr lang="en-US" smtClean="0"/>
              <a:t>Test IWM</a:t>
            </a:r>
          </a:p>
          <a:p>
            <a:pPr lvl="1"/>
            <a:r>
              <a:rPr lang="en-US" smtClean="0"/>
              <a:t>Sell IWM</a:t>
            </a:r>
          </a:p>
          <a:p>
            <a:pPr lvl="1"/>
            <a:r>
              <a:rPr lang="en-US" smtClean="0"/>
              <a:t>Operate IWM</a:t>
            </a:r>
          </a:p>
          <a:p>
            <a:pPr lvl="1"/>
            <a:r>
              <a:rPr lang="en-US" smtClean="0"/>
              <a:t>Support IWM</a:t>
            </a:r>
          </a:p>
          <a:p>
            <a:pPr lvl="1"/>
            <a:r>
              <a:rPr lang="en-US" smtClean="0"/>
              <a:t>Etc.</a:t>
            </a:r>
          </a:p>
          <a:p>
            <a:r>
              <a:rPr lang="en-US" smtClean="0"/>
              <a:t>These functions are likely to be part of the External Functional Viewpoint but are important to include because:</a:t>
            </a:r>
          </a:p>
          <a:p>
            <a:pPr lvl="1"/>
            <a:r>
              <a:rPr lang="en-US" smtClean="0"/>
              <a:t>They are “systems” in their own right that may have to be developed</a:t>
            </a:r>
          </a:p>
          <a:p>
            <a:pPr lvl="1"/>
            <a:r>
              <a:rPr lang="en-US" smtClean="0"/>
              <a:t>They are sources of further constraints that will affect the design</a:t>
            </a:r>
          </a:p>
          <a:p>
            <a:pPr lvl="1"/>
            <a:r>
              <a:rPr lang="en-US" smtClean="0"/>
              <a:t>We haven’t yet defined the system boundary (Step 3)</a:t>
            </a:r>
            <a:endParaRPr lang="en-US" dirty="0"/>
          </a:p>
        </p:txBody>
      </p:sp>
    </p:spTree>
    <p:extLst>
      <p:ext uri="{BB962C8B-B14F-4D97-AF65-F5344CB8AC3E}">
        <p14:creationId xmlns:p14="http://schemas.microsoft.com/office/powerpoint/2010/main" val="8953895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p>
        </p:txBody>
      </p:sp>
      <p:sp>
        <p:nvSpPr>
          <p:cNvPr id="31748" name="Rectangle 4"/>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p>
        </p:txBody>
      </p:sp>
      <p:sp>
        <p:nvSpPr>
          <p:cNvPr id="31750" name="Rectangle 6"/>
          <p:cNvSpPr>
            <a:spLocks noGrp="1" noChangeArrowheads="1"/>
          </p:cNvSpPr>
          <p:nvPr>
            <p:ph type="title"/>
          </p:nvPr>
        </p:nvSpPr>
        <p:spPr/>
        <p:txBody>
          <a:bodyPr/>
          <a:lstStyle/>
          <a:p>
            <a:r>
              <a:rPr lang="en-GB" smtClean="0"/>
              <a:t>Step 2: Viewpoint Separation</a:t>
            </a:r>
          </a:p>
        </p:txBody>
      </p:sp>
      <p:sp>
        <p:nvSpPr>
          <p:cNvPr id="31751" name="Rectangle 7"/>
          <p:cNvSpPr>
            <a:spLocks noGrp="1" noChangeArrowheads="1"/>
          </p:cNvSpPr>
          <p:nvPr>
            <p:ph type="body" idx="1"/>
          </p:nvPr>
        </p:nvSpPr>
        <p:spPr/>
        <p:txBody>
          <a:bodyPr>
            <a:normAutofit fontScale="92500" lnSpcReduction="20000"/>
          </a:bodyPr>
          <a:lstStyle/>
          <a:p>
            <a:r>
              <a:rPr lang="en-GB" dirty="0" smtClean="0"/>
              <a:t>The second step in Viewpoint Analysis is to  separate the functional and non-functional requirements to provide the two basic viewpoints</a:t>
            </a:r>
          </a:p>
          <a:p>
            <a:r>
              <a:rPr lang="en-GB" dirty="0" smtClean="0"/>
              <a:t>Care should be exercised when identifying the functions that form the functional viewpoint </a:t>
            </a:r>
          </a:p>
          <a:p>
            <a:pPr lvl="1"/>
            <a:r>
              <a:rPr lang="en-GB" dirty="0" smtClean="0"/>
              <a:t>Function descriptions are a  verb or a verb noun phrase where the verb is  typically an imperative verb and the noun is a common noun </a:t>
            </a:r>
          </a:p>
          <a:p>
            <a:pPr lvl="1"/>
            <a:r>
              <a:rPr lang="en-GB" dirty="0" smtClean="0"/>
              <a:t>Functions transform inputs to outputs</a:t>
            </a:r>
          </a:p>
          <a:p>
            <a:pPr lvl="1"/>
            <a:r>
              <a:rPr lang="en-GB" dirty="0" smtClean="0"/>
              <a:t>Beware of pseudo functions</a:t>
            </a:r>
          </a:p>
          <a:p>
            <a:r>
              <a:rPr lang="en-GB" dirty="0" smtClean="0"/>
              <a:t>Remember customers tend to specify solutions (NFI) and performance (NFP and NFS), we should consider every requirement to see if it implies a function - which we should deduce and record on a new sticky note</a:t>
            </a:r>
          </a:p>
          <a:p>
            <a:r>
              <a:rPr lang="en-GB" dirty="0" smtClean="0"/>
              <a:t>Our aim here is identify all possible functionality of the proposed system – we can always choose not to implement functionality, but if it is not identified in the first place we will never have the opportunity to make that decision.  			</a:t>
            </a:r>
          </a:p>
        </p:txBody>
      </p:sp>
    </p:spTree>
    <p:extLst>
      <p:ext uri="{BB962C8B-B14F-4D97-AF65-F5344CB8AC3E}">
        <p14:creationId xmlns:p14="http://schemas.microsoft.com/office/powerpoint/2010/main" val="1417276914"/>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nvSpPr>
        <p:spPr bwMode="auto">
          <a:xfrm>
            <a:off x="6416677" y="274641"/>
            <a:ext cx="2727325" cy="6569075"/>
          </a:xfrm>
          <a:prstGeom prst="rect">
            <a:avLst/>
          </a:prstGeom>
          <a:solidFill>
            <a:srgbClr val="FFFF66"/>
          </a:solidFill>
          <a:ln w="9525">
            <a:solidFill>
              <a:schemeClr val="tx1"/>
            </a:solidFill>
            <a:miter lim="800000"/>
            <a:headEnd/>
            <a:tailEnd/>
          </a:ln>
        </p:spPr>
        <p:txBody>
          <a:bodyPr wrap="none" anchor="ctr"/>
          <a:lstStyle/>
          <a:p>
            <a:endParaRPr lang="en-US" sz="1600"/>
          </a:p>
        </p:txBody>
      </p:sp>
      <p:sp>
        <p:nvSpPr>
          <p:cNvPr id="80898" name="Rectangle 3"/>
          <p:cNvSpPr>
            <a:spLocks noChangeArrowheads="1"/>
          </p:cNvSpPr>
          <p:nvPr/>
        </p:nvSpPr>
        <p:spPr bwMode="auto">
          <a:xfrm>
            <a:off x="79375" y="665163"/>
            <a:ext cx="3751263" cy="6153150"/>
          </a:xfrm>
          <a:prstGeom prst="rect">
            <a:avLst/>
          </a:prstGeom>
          <a:solidFill>
            <a:srgbClr val="FFFF66"/>
          </a:solidFill>
          <a:ln w="9525">
            <a:solidFill>
              <a:schemeClr val="tx1"/>
            </a:solidFill>
            <a:miter lim="800000"/>
            <a:headEnd/>
            <a:tailEnd/>
          </a:ln>
        </p:spPr>
        <p:txBody>
          <a:bodyPr wrap="none" anchor="ctr"/>
          <a:lstStyle/>
          <a:p>
            <a:endParaRPr lang="en-US" sz="1600"/>
          </a:p>
        </p:txBody>
      </p:sp>
      <p:sp>
        <p:nvSpPr>
          <p:cNvPr id="80899" name="Oval 4"/>
          <p:cNvSpPr>
            <a:spLocks noChangeArrowheads="1"/>
          </p:cNvSpPr>
          <p:nvPr/>
        </p:nvSpPr>
        <p:spPr bwMode="auto">
          <a:xfrm>
            <a:off x="147640" y="7794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80900" name="Oval 5"/>
          <p:cNvSpPr>
            <a:spLocks noChangeArrowheads="1"/>
          </p:cNvSpPr>
          <p:nvPr/>
        </p:nvSpPr>
        <p:spPr bwMode="auto">
          <a:xfrm>
            <a:off x="6589713" y="8270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80901" name="Oval 6"/>
          <p:cNvSpPr>
            <a:spLocks noChangeArrowheads="1"/>
          </p:cNvSpPr>
          <p:nvPr/>
        </p:nvSpPr>
        <p:spPr bwMode="auto">
          <a:xfrm>
            <a:off x="119063" y="12954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80902" name="Oval 7"/>
          <p:cNvSpPr>
            <a:spLocks noChangeArrowheads="1"/>
          </p:cNvSpPr>
          <p:nvPr/>
        </p:nvSpPr>
        <p:spPr bwMode="auto">
          <a:xfrm>
            <a:off x="1338263" y="7762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80903" name="Oval 8"/>
          <p:cNvSpPr>
            <a:spLocks noChangeArrowheads="1"/>
          </p:cNvSpPr>
          <p:nvPr/>
        </p:nvSpPr>
        <p:spPr bwMode="auto">
          <a:xfrm>
            <a:off x="119063" y="18303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80904" name="Oval 9"/>
          <p:cNvSpPr>
            <a:spLocks noChangeArrowheads="1"/>
          </p:cNvSpPr>
          <p:nvPr/>
        </p:nvSpPr>
        <p:spPr bwMode="auto">
          <a:xfrm>
            <a:off x="1346200" y="13096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80905" name="Oval 10"/>
          <p:cNvSpPr>
            <a:spLocks noChangeArrowheads="1"/>
          </p:cNvSpPr>
          <p:nvPr/>
        </p:nvSpPr>
        <p:spPr bwMode="auto">
          <a:xfrm>
            <a:off x="112713" y="23558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80906" name="Oval 11"/>
          <p:cNvSpPr>
            <a:spLocks noChangeArrowheads="1"/>
          </p:cNvSpPr>
          <p:nvPr/>
        </p:nvSpPr>
        <p:spPr bwMode="auto">
          <a:xfrm>
            <a:off x="101602" y="28717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80907" name="Oval 12"/>
          <p:cNvSpPr>
            <a:spLocks noChangeArrowheads="1"/>
          </p:cNvSpPr>
          <p:nvPr/>
        </p:nvSpPr>
        <p:spPr bwMode="auto">
          <a:xfrm>
            <a:off x="1341440" y="18573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80908" name="Oval 13"/>
          <p:cNvSpPr>
            <a:spLocks noChangeArrowheads="1"/>
          </p:cNvSpPr>
          <p:nvPr/>
        </p:nvSpPr>
        <p:spPr bwMode="auto">
          <a:xfrm>
            <a:off x="7829550" y="3413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80909" name="Oval 14"/>
          <p:cNvSpPr>
            <a:spLocks noChangeArrowheads="1"/>
          </p:cNvSpPr>
          <p:nvPr/>
        </p:nvSpPr>
        <p:spPr bwMode="auto">
          <a:xfrm>
            <a:off x="6616702" y="13366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80910" name="Oval 15"/>
          <p:cNvSpPr>
            <a:spLocks noChangeArrowheads="1"/>
          </p:cNvSpPr>
          <p:nvPr/>
        </p:nvSpPr>
        <p:spPr bwMode="auto">
          <a:xfrm>
            <a:off x="6637340" y="18415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80911" name="Oval 16"/>
          <p:cNvSpPr>
            <a:spLocks noChangeArrowheads="1"/>
          </p:cNvSpPr>
          <p:nvPr/>
        </p:nvSpPr>
        <p:spPr bwMode="auto">
          <a:xfrm>
            <a:off x="6718302" y="544036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80912" name="Oval 17"/>
          <p:cNvSpPr>
            <a:spLocks noChangeArrowheads="1"/>
          </p:cNvSpPr>
          <p:nvPr/>
        </p:nvSpPr>
        <p:spPr bwMode="auto">
          <a:xfrm>
            <a:off x="7837488" y="13303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80913" name="Oval 18"/>
          <p:cNvSpPr>
            <a:spLocks noChangeArrowheads="1"/>
          </p:cNvSpPr>
          <p:nvPr/>
        </p:nvSpPr>
        <p:spPr bwMode="auto">
          <a:xfrm>
            <a:off x="6753227" y="49180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80914" name="Oval 19"/>
          <p:cNvSpPr>
            <a:spLocks noChangeArrowheads="1"/>
          </p:cNvSpPr>
          <p:nvPr/>
        </p:nvSpPr>
        <p:spPr bwMode="auto">
          <a:xfrm>
            <a:off x="6724650" y="59578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80915" name="Oval 20"/>
          <p:cNvSpPr>
            <a:spLocks noChangeArrowheads="1"/>
          </p:cNvSpPr>
          <p:nvPr/>
        </p:nvSpPr>
        <p:spPr bwMode="auto">
          <a:xfrm>
            <a:off x="1331913" y="44386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80916" name="Oval 21"/>
          <p:cNvSpPr>
            <a:spLocks noChangeArrowheads="1"/>
          </p:cNvSpPr>
          <p:nvPr/>
        </p:nvSpPr>
        <p:spPr bwMode="auto">
          <a:xfrm>
            <a:off x="1322388" y="39116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80917" name="Oval 22"/>
          <p:cNvSpPr>
            <a:spLocks noChangeArrowheads="1"/>
          </p:cNvSpPr>
          <p:nvPr/>
        </p:nvSpPr>
        <p:spPr bwMode="auto">
          <a:xfrm>
            <a:off x="1331913" y="4940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80918" name="Oval 23"/>
          <p:cNvSpPr>
            <a:spLocks noChangeArrowheads="1"/>
          </p:cNvSpPr>
          <p:nvPr/>
        </p:nvSpPr>
        <p:spPr bwMode="auto">
          <a:xfrm>
            <a:off x="4403726" y="1766888"/>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80919" name="Oval 24"/>
          <p:cNvSpPr>
            <a:spLocks noChangeArrowheads="1"/>
          </p:cNvSpPr>
          <p:nvPr/>
        </p:nvSpPr>
        <p:spPr bwMode="auto">
          <a:xfrm>
            <a:off x="4495802" y="4503738"/>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80920" name="Oval 25"/>
          <p:cNvSpPr>
            <a:spLocks noChangeArrowheads="1"/>
          </p:cNvSpPr>
          <p:nvPr/>
        </p:nvSpPr>
        <p:spPr bwMode="auto">
          <a:xfrm>
            <a:off x="2516190" y="12922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80921" name="Oval 26"/>
          <p:cNvSpPr>
            <a:spLocks noChangeArrowheads="1"/>
          </p:cNvSpPr>
          <p:nvPr/>
        </p:nvSpPr>
        <p:spPr bwMode="auto">
          <a:xfrm>
            <a:off x="2574926" y="39036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80922" name="Oval 27"/>
          <p:cNvSpPr>
            <a:spLocks noChangeArrowheads="1"/>
          </p:cNvSpPr>
          <p:nvPr/>
        </p:nvSpPr>
        <p:spPr bwMode="auto">
          <a:xfrm>
            <a:off x="7891463" y="23764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80923" name="Oval 28"/>
          <p:cNvSpPr>
            <a:spLocks noChangeArrowheads="1"/>
          </p:cNvSpPr>
          <p:nvPr/>
        </p:nvSpPr>
        <p:spPr bwMode="auto">
          <a:xfrm>
            <a:off x="1343025" y="340518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80924" name="Oval 29"/>
          <p:cNvSpPr>
            <a:spLocks noChangeArrowheads="1"/>
          </p:cNvSpPr>
          <p:nvPr/>
        </p:nvSpPr>
        <p:spPr bwMode="auto">
          <a:xfrm>
            <a:off x="1344615" y="23685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80925" name="Oval 30"/>
          <p:cNvSpPr>
            <a:spLocks noChangeArrowheads="1"/>
          </p:cNvSpPr>
          <p:nvPr/>
        </p:nvSpPr>
        <p:spPr bwMode="auto">
          <a:xfrm>
            <a:off x="2540000" y="1831975"/>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80926" name="Oval 31"/>
          <p:cNvSpPr>
            <a:spLocks noChangeArrowheads="1"/>
          </p:cNvSpPr>
          <p:nvPr/>
        </p:nvSpPr>
        <p:spPr bwMode="auto">
          <a:xfrm>
            <a:off x="2546350" y="23574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80927" name="Oval 32"/>
          <p:cNvSpPr>
            <a:spLocks noChangeArrowheads="1"/>
          </p:cNvSpPr>
          <p:nvPr/>
        </p:nvSpPr>
        <p:spPr bwMode="auto">
          <a:xfrm>
            <a:off x="109540" y="33702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80928" name="Oval 33"/>
          <p:cNvSpPr>
            <a:spLocks noChangeArrowheads="1"/>
          </p:cNvSpPr>
          <p:nvPr/>
        </p:nvSpPr>
        <p:spPr bwMode="auto">
          <a:xfrm>
            <a:off x="7880350" y="185737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80929" name="Oval 34"/>
          <p:cNvSpPr>
            <a:spLocks noChangeArrowheads="1"/>
          </p:cNvSpPr>
          <p:nvPr/>
        </p:nvSpPr>
        <p:spPr bwMode="auto">
          <a:xfrm>
            <a:off x="7940677" y="543560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80930" name="Oval 35"/>
          <p:cNvSpPr>
            <a:spLocks noChangeArrowheads="1"/>
          </p:cNvSpPr>
          <p:nvPr/>
        </p:nvSpPr>
        <p:spPr bwMode="auto">
          <a:xfrm>
            <a:off x="1343027" y="59594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80931" name="Oval 36"/>
          <p:cNvSpPr>
            <a:spLocks noChangeArrowheads="1"/>
          </p:cNvSpPr>
          <p:nvPr/>
        </p:nvSpPr>
        <p:spPr bwMode="auto">
          <a:xfrm>
            <a:off x="7951788" y="59721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80932" name="Oval 37"/>
          <p:cNvSpPr>
            <a:spLocks noChangeArrowheads="1"/>
          </p:cNvSpPr>
          <p:nvPr/>
        </p:nvSpPr>
        <p:spPr bwMode="auto">
          <a:xfrm>
            <a:off x="4435477" y="2859088"/>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80933" name="Oval 38"/>
          <p:cNvSpPr>
            <a:spLocks noChangeArrowheads="1"/>
          </p:cNvSpPr>
          <p:nvPr/>
        </p:nvSpPr>
        <p:spPr bwMode="auto">
          <a:xfrm>
            <a:off x="6677027" y="23860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80934" name="Oval 39"/>
          <p:cNvSpPr>
            <a:spLocks noChangeArrowheads="1"/>
          </p:cNvSpPr>
          <p:nvPr/>
        </p:nvSpPr>
        <p:spPr bwMode="auto">
          <a:xfrm>
            <a:off x="6581775" y="33178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80935" name="Oval 40"/>
          <p:cNvSpPr>
            <a:spLocks noChangeArrowheads="1"/>
          </p:cNvSpPr>
          <p:nvPr/>
        </p:nvSpPr>
        <p:spPr bwMode="auto">
          <a:xfrm>
            <a:off x="7947026" y="44434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80936" name="Oval 41"/>
          <p:cNvSpPr>
            <a:spLocks noChangeArrowheads="1"/>
          </p:cNvSpPr>
          <p:nvPr/>
        </p:nvSpPr>
        <p:spPr bwMode="auto">
          <a:xfrm>
            <a:off x="7932740" y="3922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80937" name="Oval 42"/>
          <p:cNvSpPr>
            <a:spLocks noChangeArrowheads="1"/>
          </p:cNvSpPr>
          <p:nvPr/>
        </p:nvSpPr>
        <p:spPr bwMode="auto">
          <a:xfrm>
            <a:off x="4445002" y="3973513"/>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80938" name="Oval 43"/>
          <p:cNvSpPr>
            <a:spLocks noChangeArrowheads="1"/>
          </p:cNvSpPr>
          <p:nvPr/>
        </p:nvSpPr>
        <p:spPr bwMode="auto">
          <a:xfrm>
            <a:off x="1355726" y="28686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80939" name="Oval 44"/>
          <p:cNvSpPr>
            <a:spLocks noChangeArrowheads="1"/>
          </p:cNvSpPr>
          <p:nvPr/>
        </p:nvSpPr>
        <p:spPr bwMode="auto">
          <a:xfrm>
            <a:off x="7934325" y="49371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80940" name="Oval 45"/>
          <p:cNvSpPr>
            <a:spLocks noChangeArrowheads="1"/>
          </p:cNvSpPr>
          <p:nvPr/>
        </p:nvSpPr>
        <p:spPr bwMode="auto">
          <a:xfrm>
            <a:off x="6723065" y="3416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80941" name="Oval 46"/>
          <p:cNvSpPr>
            <a:spLocks noChangeArrowheads="1"/>
          </p:cNvSpPr>
          <p:nvPr/>
        </p:nvSpPr>
        <p:spPr bwMode="auto">
          <a:xfrm>
            <a:off x="6688138" y="29114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80942" name="Oval 47"/>
          <p:cNvSpPr>
            <a:spLocks noChangeArrowheads="1"/>
          </p:cNvSpPr>
          <p:nvPr/>
        </p:nvSpPr>
        <p:spPr bwMode="auto">
          <a:xfrm>
            <a:off x="2609851" y="4427538"/>
            <a:ext cx="1050863" cy="515950"/>
          </a:xfrm>
          <a:prstGeom prst="ellipse">
            <a:avLst/>
          </a:prstGeom>
          <a:solidFill>
            <a:srgbClr val="FFFFFF"/>
          </a:solidFill>
          <a:ln w="9525">
            <a:solidFill>
              <a:schemeClr val="tx1"/>
            </a:solidFill>
            <a:round/>
            <a:headEnd/>
            <a:tailEnd/>
          </a:ln>
        </p:spPr>
        <p:txBody>
          <a:bodyPr wrap="square" anchor="ctr"/>
          <a:lstStyle/>
          <a:p>
            <a:pPr algn="ctr">
              <a:spcBef>
                <a:spcPct val="0"/>
              </a:spcBef>
              <a:buClrTx/>
              <a:buFontTx/>
              <a:buNone/>
            </a:pPr>
            <a:r>
              <a:rPr lang="en-GB" sz="1100" dirty="0"/>
              <a:t>Unload </a:t>
            </a:r>
            <a:r>
              <a:rPr lang="en-GB" sz="1100" dirty="0" smtClean="0"/>
              <a:t>Clean Items</a:t>
            </a:r>
            <a:endParaRPr lang="en-GB" sz="1100" dirty="0"/>
          </a:p>
        </p:txBody>
      </p:sp>
      <p:sp>
        <p:nvSpPr>
          <p:cNvPr id="80943" name="Oval 48"/>
          <p:cNvSpPr>
            <a:spLocks noChangeArrowheads="1"/>
          </p:cNvSpPr>
          <p:nvPr/>
        </p:nvSpPr>
        <p:spPr bwMode="auto">
          <a:xfrm>
            <a:off x="142875" y="59896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80944" name="Oval 49"/>
          <p:cNvSpPr>
            <a:spLocks noChangeArrowheads="1"/>
          </p:cNvSpPr>
          <p:nvPr/>
        </p:nvSpPr>
        <p:spPr bwMode="auto">
          <a:xfrm>
            <a:off x="7826377" y="8270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80945" name="Oval 50"/>
          <p:cNvSpPr>
            <a:spLocks noChangeArrowheads="1"/>
          </p:cNvSpPr>
          <p:nvPr/>
        </p:nvSpPr>
        <p:spPr bwMode="auto">
          <a:xfrm>
            <a:off x="122240" y="49530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80946" name="Oval 51"/>
          <p:cNvSpPr>
            <a:spLocks noChangeArrowheads="1"/>
          </p:cNvSpPr>
          <p:nvPr/>
        </p:nvSpPr>
        <p:spPr bwMode="auto">
          <a:xfrm>
            <a:off x="2565402" y="33877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80947" name="Oval 52"/>
          <p:cNvSpPr>
            <a:spLocks noChangeArrowheads="1"/>
          </p:cNvSpPr>
          <p:nvPr/>
        </p:nvSpPr>
        <p:spPr bwMode="auto">
          <a:xfrm>
            <a:off x="2570165" y="28765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80948" name="Oval 53"/>
          <p:cNvSpPr>
            <a:spLocks noChangeArrowheads="1"/>
          </p:cNvSpPr>
          <p:nvPr/>
        </p:nvSpPr>
        <p:spPr bwMode="auto">
          <a:xfrm>
            <a:off x="4448177" y="2347913"/>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80949" name="Oval 54"/>
          <p:cNvSpPr>
            <a:spLocks noChangeArrowheads="1"/>
          </p:cNvSpPr>
          <p:nvPr/>
        </p:nvSpPr>
        <p:spPr bwMode="auto">
          <a:xfrm>
            <a:off x="1314450" y="54467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80950" name="Oval 55"/>
          <p:cNvSpPr>
            <a:spLocks noChangeArrowheads="1"/>
          </p:cNvSpPr>
          <p:nvPr/>
        </p:nvSpPr>
        <p:spPr bwMode="auto">
          <a:xfrm>
            <a:off x="146050" y="54562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80951" name="Oval 56"/>
          <p:cNvSpPr>
            <a:spLocks noChangeArrowheads="1"/>
          </p:cNvSpPr>
          <p:nvPr/>
        </p:nvSpPr>
        <p:spPr bwMode="auto">
          <a:xfrm>
            <a:off x="7893050" y="28892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80952" name="Oval 57"/>
          <p:cNvSpPr>
            <a:spLocks noChangeArrowheads="1"/>
          </p:cNvSpPr>
          <p:nvPr/>
        </p:nvSpPr>
        <p:spPr bwMode="auto">
          <a:xfrm>
            <a:off x="4406902" y="1247775"/>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80953" name="Oval 58"/>
          <p:cNvSpPr>
            <a:spLocks noChangeArrowheads="1"/>
          </p:cNvSpPr>
          <p:nvPr/>
        </p:nvSpPr>
        <p:spPr bwMode="auto">
          <a:xfrm>
            <a:off x="128589" y="38989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80954" name="Oval 59"/>
          <p:cNvSpPr>
            <a:spLocks noChangeArrowheads="1"/>
          </p:cNvSpPr>
          <p:nvPr/>
        </p:nvSpPr>
        <p:spPr bwMode="auto">
          <a:xfrm>
            <a:off x="4484688" y="3389313"/>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80955" name="Oval 60"/>
          <p:cNvSpPr>
            <a:spLocks noChangeArrowheads="1"/>
          </p:cNvSpPr>
          <p:nvPr/>
        </p:nvSpPr>
        <p:spPr bwMode="auto">
          <a:xfrm>
            <a:off x="2598740" y="49710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 M/C </a:t>
            </a:r>
          </a:p>
        </p:txBody>
      </p:sp>
      <p:sp>
        <p:nvSpPr>
          <p:cNvPr id="80956" name="Oval 61"/>
          <p:cNvSpPr>
            <a:spLocks noChangeArrowheads="1"/>
          </p:cNvSpPr>
          <p:nvPr/>
        </p:nvSpPr>
        <p:spPr bwMode="auto">
          <a:xfrm>
            <a:off x="6735763" y="392588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80957" name="Oval 62"/>
          <p:cNvSpPr>
            <a:spLocks noChangeArrowheads="1"/>
          </p:cNvSpPr>
          <p:nvPr/>
        </p:nvSpPr>
        <p:spPr bwMode="auto">
          <a:xfrm>
            <a:off x="6753227" y="44211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80958" name="Oval 63"/>
          <p:cNvSpPr>
            <a:spLocks noChangeArrowheads="1"/>
          </p:cNvSpPr>
          <p:nvPr/>
        </p:nvSpPr>
        <p:spPr bwMode="auto">
          <a:xfrm>
            <a:off x="7913688" y="3414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80959" name="Oval 64"/>
          <p:cNvSpPr>
            <a:spLocks noChangeArrowheads="1"/>
          </p:cNvSpPr>
          <p:nvPr/>
        </p:nvSpPr>
        <p:spPr bwMode="auto">
          <a:xfrm>
            <a:off x="146050" y="44259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80960" name="Rectangle 65"/>
          <p:cNvSpPr>
            <a:spLocks noGrp="1" noChangeArrowheads="1"/>
          </p:cNvSpPr>
          <p:nvPr>
            <p:ph type="title"/>
          </p:nvPr>
        </p:nvSpPr>
        <p:spPr>
          <a:xfrm>
            <a:off x="134398" y="82376"/>
            <a:ext cx="6489700" cy="568326"/>
          </a:xfrm>
        </p:spPr>
        <p:txBody>
          <a:bodyPr/>
          <a:lstStyle/>
          <a:p>
            <a:r>
              <a:rPr lang="en-GB" smtClean="0"/>
              <a:t>Typical Step 2 Output</a:t>
            </a:r>
            <a:endParaRPr lang="en-GB" dirty="0"/>
          </a:p>
        </p:txBody>
      </p:sp>
      <p:sp>
        <p:nvSpPr>
          <p:cNvPr id="80961" name="Text Box 66"/>
          <p:cNvSpPr txBox="1">
            <a:spLocks noChangeArrowheads="1"/>
          </p:cNvSpPr>
          <p:nvPr/>
        </p:nvSpPr>
        <p:spPr bwMode="auto">
          <a:xfrm>
            <a:off x="2501902" y="6362700"/>
            <a:ext cx="113133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Functional</a:t>
            </a:r>
          </a:p>
        </p:txBody>
      </p:sp>
      <p:sp>
        <p:nvSpPr>
          <p:cNvPr id="80962" name="Text Box 67"/>
          <p:cNvSpPr txBox="1">
            <a:spLocks noChangeArrowheads="1"/>
          </p:cNvSpPr>
          <p:nvPr/>
        </p:nvSpPr>
        <p:spPr bwMode="auto">
          <a:xfrm>
            <a:off x="6548366" y="6477000"/>
            <a:ext cx="150774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dirty="0" smtClean="0"/>
              <a:t>Non-functional</a:t>
            </a:r>
            <a:endParaRPr lang="en-GB" sz="1600" dirty="0"/>
          </a:p>
        </p:txBody>
      </p:sp>
      <p:sp>
        <p:nvSpPr>
          <p:cNvPr id="80963" name="Text Box 68"/>
          <p:cNvSpPr txBox="1">
            <a:spLocks noChangeArrowheads="1"/>
          </p:cNvSpPr>
          <p:nvPr/>
        </p:nvSpPr>
        <p:spPr bwMode="auto">
          <a:xfrm>
            <a:off x="4497390" y="5289550"/>
            <a:ext cx="1051289" cy="338554"/>
          </a:xfrm>
          <a:prstGeom prst="rect">
            <a:avLst/>
          </a:prstGeom>
          <a:noFill/>
          <a:ln>
            <a:noFill/>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Not Clear</a:t>
            </a:r>
          </a:p>
        </p:txBody>
      </p:sp>
      <p:sp>
        <p:nvSpPr>
          <p:cNvPr id="80964" name="Oval 69"/>
          <p:cNvSpPr>
            <a:spLocks noChangeArrowheads="1"/>
          </p:cNvSpPr>
          <p:nvPr/>
        </p:nvSpPr>
        <p:spPr bwMode="auto">
          <a:xfrm>
            <a:off x="2601915" y="544830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 M/C</a:t>
            </a:r>
          </a:p>
        </p:txBody>
      </p:sp>
    </p:spTree>
    <p:extLst>
      <p:ext uri="{BB962C8B-B14F-4D97-AF65-F5344CB8AC3E}">
        <p14:creationId xmlns:p14="http://schemas.microsoft.com/office/powerpoint/2010/main" val="974812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Oval 2"/>
          <p:cNvSpPr>
            <a:spLocks noChangeArrowheads="1"/>
          </p:cNvSpPr>
          <p:nvPr/>
        </p:nvSpPr>
        <p:spPr bwMode="auto">
          <a:xfrm>
            <a:off x="3949588" y="263912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82946" name="Oval 3"/>
          <p:cNvSpPr>
            <a:spLocks noChangeArrowheads="1"/>
          </p:cNvSpPr>
          <p:nvPr/>
        </p:nvSpPr>
        <p:spPr bwMode="auto">
          <a:xfrm>
            <a:off x="4043251" y="537597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82947" name="Oval 4"/>
          <p:cNvSpPr>
            <a:spLocks noChangeArrowheads="1"/>
          </p:cNvSpPr>
          <p:nvPr/>
        </p:nvSpPr>
        <p:spPr bwMode="auto">
          <a:xfrm>
            <a:off x="3982926" y="375989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82948" name="Oval 5"/>
          <p:cNvSpPr>
            <a:spLocks noChangeArrowheads="1"/>
          </p:cNvSpPr>
          <p:nvPr/>
        </p:nvSpPr>
        <p:spPr bwMode="auto">
          <a:xfrm>
            <a:off x="4005151" y="48314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82949" name="Oval 6"/>
          <p:cNvSpPr>
            <a:spLocks noChangeArrowheads="1"/>
          </p:cNvSpPr>
          <p:nvPr/>
        </p:nvSpPr>
        <p:spPr bwMode="auto">
          <a:xfrm>
            <a:off x="3955938" y="319157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82950" name="Oval 7"/>
          <p:cNvSpPr>
            <a:spLocks noChangeArrowheads="1"/>
          </p:cNvSpPr>
          <p:nvPr/>
        </p:nvSpPr>
        <p:spPr bwMode="auto">
          <a:xfrm>
            <a:off x="3951175" y="213429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82951" name="Oval 8"/>
          <p:cNvSpPr>
            <a:spLocks noChangeArrowheads="1"/>
          </p:cNvSpPr>
          <p:nvPr/>
        </p:nvSpPr>
        <p:spPr bwMode="auto">
          <a:xfrm>
            <a:off x="4005151" y="42980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82952" name="Rectangle 9"/>
          <p:cNvSpPr>
            <a:spLocks noGrp="1" noChangeArrowheads="1"/>
          </p:cNvSpPr>
          <p:nvPr>
            <p:ph type="title"/>
          </p:nvPr>
        </p:nvSpPr>
        <p:spPr/>
        <p:txBody>
          <a:bodyPr/>
          <a:lstStyle/>
          <a:p>
            <a:r>
              <a:rPr lang="en-GB" smtClean="0"/>
              <a:t>It</a:t>
            </a:r>
            <a:r>
              <a:rPr lang="ja-JP" altLang="en-GB" smtClean="0"/>
              <a:t>’</a:t>
            </a:r>
            <a:r>
              <a:rPr lang="en-GB" altLang="ja-JP" smtClean="0"/>
              <a:t>s best to be pedantic</a:t>
            </a:r>
            <a:endParaRPr lang="en-GB"/>
          </a:p>
        </p:txBody>
      </p:sp>
      <p:sp>
        <p:nvSpPr>
          <p:cNvPr id="82953" name="Text Box 10"/>
          <p:cNvSpPr txBox="1">
            <a:spLocks noChangeArrowheads="1"/>
          </p:cNvSpPr>
          <p:nvPr/>
        </p:nvSpPr>
        <p:spPr bwMode="auto">
          <a:xfrm>
            <a:off x="3845622" y="6647559"/>
            <a:ext cx="11596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dirty="0"/>
              <a:t>Not Clear</a:t>
            </a:r>
          </a:p>
        </p:txBody>
      </p:sp>
      <p:sp>
        <p:nvSpPr>
          <p:cNvPr id="82954" name="Oval 11"/>
          <p:cNvSpPr>
            <a:spLocks noChangeArrowheads="1"/>
          </p:cNvSpPr>
          <p:nvPr/>
        </p:nvSpPr>
        <p:spPr bwMode="auto">
          <a:xfrm>
            <a:off x="410271" y="210413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82955" name="Oval 12"/>
          <p:cNvSpPr>
            <a:spLocks noChangeArrowheads="1"/>
          </p:cNvSpPr>
          <p:nvPr/>
        </p:nvSpPr>
        <p:spPr bwMode="auto">
          <a:xfrm>
            <a:off x="7466337" y="211683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230V 50Hz AC</a:t>
            </a:r>
          </a:p>
        </p:txBody>
      </p:sp>
      <p:sp>
        <p:nvSpPr>
          <p:cNvPr id="82962" name="Oval 15"/>
          <p:cNvSpPr>
            <a:spLocks noChangeArrowheads="1"/>
          </p:cNvSpPr>
          <p:nvPr/>
        </p:nvSpPr>
        <p:spPr bwMode="auto">
          <a:xfrm>
            <a:off x="395984" y="260737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82963" name="Oval 16"/>
          <p:cNvSpPr>
            <a:spLocks noChangeArrowheads="1"/>
          </p:cNvSpPr>
          <p:nvPr/>
        </p:nvSpPr>
        <p:spPr bwMode="auto">
          <a:xfrm>
            <a:off x="415036" y="313124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Interface to</a:t>
            </a:r>
          </a:p>
          <a:p>
            <a:pPr algn="ctr">
              <a:spcBef>
                <a:spcPct val="0"/>
              </a:spcBef>
              <a:buClrTx/>
              <a:buFontTx/>
              <a:buNone/>
            </a:pPr>
            <a:r>
              <a:rPr lang="en-GB" sz="1100"/>
              <a:t>Power</a:t>
            </a:r>
          </a:p>
        </p:txBody>
      </p:sp>
      <p:sp>
        <p:nvSpPr>
          <p:cNvPr id="82964" name="Oval 17"/>
          <p:cNvSpPr>
            <a:spLocks noChangeArrowheads="1"/>
          </p:cNvSpPr>
          <p:nvPr/>
        </p:nvSpPr>
        <p:spPr bwMode="auto">
          <a:xfrm>
            <a:off x="7494913" y="3062983"/>
            <a:ext cx="1158875" cy="48736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defRPr/>
            </a:pPr>
            <a:r>
              <a:rPr lang="en-GB" sz="1050"/>
              <a:t>BS 13653 Plug</a:t>
            </a:r>
          </a:p>
          <a:p>
            <a:pPr algn="ctr">
              <a:spcBef>
                <a:spcPct val="0"/>
              </a:spcBef>
              <a:buClrTx/>
              <a:buFontTx/>
              <a:buNone/>
              <a:defRPr/>
            </a:pPr>
            <a:r>
              <a:rPr lang="en-GB" sz="1050"/>
              <a:t>&amp; socket</a:t>
            </a:r>
          </a:p>
        </p:txBody>
      </p:sp>
      <p:sp>
        <p:nvSpPr>
          <p:cNvPr id="82965" name="Oval 18"/>
          <p:cNvSpPr>
            <a:spLocks noChangeArrowheads="1"/>
          </p:cNvSpPr>
          <p:nvPr/>
        </p:nvSpPr>
        <p:spPr bwMode="auto">
          <a:xfrm>
            <a:off x="415036" y="37392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82966" name="Oval 19"/>
          <p:cNvSpPr>
            <a:spLocks noChangeArrowheads="1"/>
          </p:cNvSpPr>
          <p:nvPr/>
        </p:nvSpPr>
        <p:spPr bwMode="auto">
          <a:xfrm>
            <a:off x="402336" y="427742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82967" name="Oval 20"/>
          <p:cNvSpPr>
            <a:spLocks noChangeArrowheads="1"/>
          </p:cNvSpPr>
          <p:nvPr/>
        </p:nvSpPr>
        <p:spPr bwMode="auto">
          <a:xfrm>
            <a:off x="422973" y="484415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82968" name="Oval 21"/>
          <p:cNvSpPr>
            <a:spLocks noChangeArrowheads="1"/>
          </p:cNvSpPr>
          <p:nvPr/>
        </p:nvSpPr>
        <p:spPr bwMode="auto">
          <a:xfrm>
            <a:off x="446786" y="538867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82969" name="Text Box 22"/>
          <p:cNvSpPr txBox="1">
            <a:spLocks noChangeArrowheads="1"/>
          </p:cNvSpPr>
          <p:nvPr/>
        </p:nvSpPr>
        <p:spPr bwMode="gray">
          <a:xfrm>
            <a:off x="1691384" y="3586861"/>
            <a:ext cx="214685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b="1">
                <a:solidFill>
                  <a:schemeClr val="bg2"/>
                </a:solidFill>
              </a:rPr>
              <a:t>Convert solutions</a:t>
            </a:r>
          </a:p>
          <a:p>
            <a:pPr eaLnBrk="1" hangingPunct="1">
              <a:spcBef>
                <a:spcPct val="0"/>
              </a:spcBef>
              <a:buClrTx/>
              <a:buFontTx/>
              <a:buNone/>
            </a:pPr>
            <a:r>
              <a:rPr lang="en-GB" sz="1800" b="1">
                <a:solidFill>
                  <a:schemeClr val="bg2"/>
                </a:solidFill>
              </a:rPr>
              <a:t>into functions</a:t>
            </a:r>
          </a:p>
        </p:txBody>
      </p:sp>
      <p:sp>
        <p:nvSpPr>
          <p:cNvPr id="82970" name="Text Box 23"/>
          <p:cNvSpPr txBox="1">
            <a:spLocks noChangeArrowheads="1"/>
          </p:cNvSpPr>
          <p:nvPr/>
        </p:nvSpPr>
        <p:spPr bwMode="gray">
          <a:xfrm>
            <a:off x="5129909" y="3424934"/>
            <a:ext cx="1723962"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b="1">
                <a:solidFill>
                  <a:schemeClr val="bg2"/>
                </a:solidFill>
              </a:rPr>
              <a:t>Capture Non</a:t>
            </a:r>
          </a:p>
          <a:p>
            <a:pPr eaLnBrk="1" hangingPunct="1">
              <a:spcBef>
                <a:spcPct val="0"/>
              </a:spcBef>
              <a:buClrTx/>
              <a:buFontTx/>
              <a:buNone/>
            </a:pPr>
            <a:r>
              <a:rPr lang="en-GB" sz="1800" b="1">
                <a:solidFill>
                  <a:schemeClr val="bg2"/>
                </a:solidFill>
              </a:rPr>
              <a:t>Functional </a:t>
            </a:r>
          </a:p>
          <a:p>
            <a:pPr eaLnBrk="1" hangingPunct="1">
              <a:spcBef>
                <a:spcPct val="0"/>
              </a:spcBef>
              <a:buClrTx/>
              <a:buFontTx/>
              <a:buNone/>
            </a:pPr>
            <a:r>
              <a:rPr lang="en-GB" sz="1800" b="1">
                <a:solidFill>
                  <a:schemeClr val="bg2"/>
                </a:solidFill>
              </a:rPr>
              <a:t>Requirements</a:t>
            </a:r>
          </a:p>
        </p:txBody>
      </p:sp>
      <p:sp>
        <p:nvSpPr>
          <p:cNvPr id="30" name="AutoShape 13"/>
          <p:cNvSpPr>
            <a:spLocks noChangeArrowheads="1"/>
          </p:cNvSpPr>
          <p:nvPr/>
        </p:nvSpPr>
        <p:spPr bwMode="gray">
          <a:xfrm>
            <a:off x="1529016" y="2227961"/>
            <a:ext cx="2321719" cy="3455987"/>
          </a:xfrm>
          <a:prstGeom prst="leftArrow">
            <a:avLst>
              <a:gd name="adj1" fmla="val 50000"/>
              <a:gd name="adj2" fmla="val 25000"/>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a:tailEnd/>
          </a:ln>
          <a:effectLst>
            <a:outerShdw blurRad="40000" dist="20000" dir="5400000" rotWithShape="0">
              <a:srgbClr val="000000">
                <a:alpha val="38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rgbClr val="000000"/>
              </a:solidFill>
              <a:effectLst/>
              <a:uLnTx/>
              <a:uFillTx/>
              <a:latin typeface="Arial"/>
              <a:ea typeface="+mn-ea"/>
              <a:cs typeface="+mn-cs"/>
            </a:endParaRPr>
          </a:p>
        </p:txBody>
      </p:sp>
      <p:sp>
        <p:nvSpPr>
          <p:cNvPr id="31" name="AutoShape 14"/>
          <p:cNvSpPr>
            <a:spLocks noChangeArrowheads="1"/>
          </p:cNvSpPr>
          <p:nvPr/>
        </p:nvSpPr>
        <p:spPr bwMode="gray">
          <a:xfrm rot="10800000">
            <a:off x="5209370" y="2212083"/>
            <a:ext cx="2060310" cy="3454400"/>
          </a:xfrm>
          <a:prstGeom prst="leftArrow">
            <a:avLst>
              <a:gd name="adj1" fmla="val 50000"/>
              <a:gd name="adj2" fmla="val 25000"/>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a:tailEnd/>
          </a:ln>
          <a:effectLst>
            <a:outerShdw blurRad="40000" dist="20000" dir="5400000" rotWithShape="0">
              <a:srgbClr val="000000">
                <a:alpha val="38000"/>
              </a:srgbClr>
            </a:outerShdw>
          </a:effectLst>
        </p:spPr>
        <p:txBody>
          <a:bodyPr rot="10800000"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08080"/>
              </a:solidFill>
              <a:effectLst/>
              <a:uLnTx/>
              <a:uFillTx/>
              <a:latin typeface="Arial"/>
              <a:ea typeface="+mn-ea"/>
              <a:cs typeface="+mn-cs"/>
            </a:endParaRPr>
          </a:p>
        </p:txBody>
      </p:sp>
      <p:sp>
        <p:nvSpPr>
          <p:cNvPr id="32" name="Text Box 22"/>
          <p:cNvSpPr txBox="1">
            <a:spLocks noChangeArrowheads="1"/>
          </p:cNvSpPr>
          <p:nvPr/>
        </p:nvSpPr>
        <p:spPr bwMode="gray">
          <a:xfrm>
            <a:off x="1587488" y="3586860"/>
            <a:ext cx="2207656" cy="584775"/>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Convert solutions</a:t>
            </a:r>
          </a:p>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into functions</a:t>
            </a:r>
          </a:p>
        </p:txBody>
      </p:sp>
      <p:sp>
        <p:nvSpPr>
          <p:cNvPr id="33" name="Text Box 23"/>
          <p:cNvSpPr txBox="1">
            <a:spLocks noChangeArrowheads="1"/>
          </p:cNvSpPr>
          <p:nvPr/>
        </p:nvSpPr>
        <p:spPr bwMode="gray">
          <a:xfrm>
            <a:off x="5312557" y="3424934"/>
            <a:ext cx="1794081" cy="830997"/>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Capture Non</a:t>
            </a:r>
          </a:p>
          <a:p>
            <a:pPr marL="0" marR="0" lvl="0" indent="0" defTabSz="914400" eaLnBrk="1" fontAlgn="auto" latinLnBrk="0" hangingPunct="1">
              <a:lnSpc>
                <a:spcPct val="100000"/>
              </a:lnSpc>
              <a:spcBef>
                <a:spcPct val="0"/>
              </a:spcBef>
              <a:spcAft>
                <a:spcPts val="0"/>
              </a:spcAft>
              <a:buClrTx/>
              <a:buSzTx/>
              <a:buFontTx/>
              <a:buNone/>
              <a:tabLst/>
              <a:defRPr/>
            </a:pPr>
            <a:r>
              <a:rPr lang="en-GB" b="1" kern="0" dirty="0" smtClean="0">
                <a:solidFill>
                  <a:sysClr val="windowText" lastClr="000000"/>
                </a:solidFill>
              </a:rPr>
              <a:t>-f</a:t>
            </a:r>
            <a:r>
              <a:rPr kumimoji="0" lang="en-GB" b="1" i="0" u="none" strike="noStrike" kern="0" cap="none" spc="0" normalizeH="0" baseline="0" noProof="0" dirty="0" err="1" smtClean="0">
                <a:ln>
                  <a:noFill/>
                </a:ln>
                <a:solidFill>
                  <a:sysClr val="windowText" lastClr="000000"/>
                </a:solidFill>
                <a:effectLst/>
                <a:uLnTx/>
                <a:uFillTx/>
              </a:rPr>
              <a:t>unctional</a:t>
            </a:r>
            <a:r>
              <a:rPr kumimoji="0" lang="en-GB" b="1" i="0" u="none" strike="noStrike" kern="0" cap="none" spc="0" normalizeH="0" baseline="0" noProof="0" dirty="0" smtClean="0">
                <a:ln>
                  <a:noFill/>
                </a:ln>
                <a:solidFill>
                  <a:sysClr val="windowText" lastClr="000000"/>
                </a:solidFill>
                <a:effectLst/>
                <a:uLnTx/>
                <a:uFillTx/>
              </a:rPr>
              <a:t> </a:t>
            </a:r>
            <a:endParaRPr kumimoji="0" lang="en-GB" b="1"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Requirements</a:t>
            </a:r>
          </a:p>
        </p:txBody>
      </p:sp>
    </p:spTree>
    <p:extLst>
      <p:ext uri="{BB962C8B-B14F-4D97-AF65-F5344CB8AC3E}">
        <p14:creationId xmlns:p14="http://schemas.microsoft.com/office/powerpoint/2010/main" val="12415871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p:cNvSpPr>
          <p:nvPr/>
        </p:nvSpPr>
        <p:spPr bwMode="auto">
          <a:xfrm>
            <a:off x="5265738" y="677863"/>
            <a:ext cx="3878262" cy="6127750"/>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84994" name="Rectangle 3"/>
          <p:cNvSpPr>
            <a:spLocks noChangeArrowheads="1"/>
          </p:cNvSpPr>
          <p:nvPr/>
        </p:nvSpPr>
        <p:spPr bwMode="auto">
          <a:xfrm>
            <a:off x="79375" y="665163"/>
            <a:ext cx="4970463" cy="6153150"/>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84995" name="Oval 4"/>
          <p:cNvSpPr>
            <a:spLocks noChangeArrowheads="1"/>
          </p:cNvSpPr>
          <p:nvPr/>
        </p:nvSpPr>
        <p:spPr bwMode="auto">
          <a:xfrm>
            <a:off x="147640" y="7794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M/C</a:t>
            </a:r>
          </a:p>
        </p:txBody>
      </p:sp>
      <p:sp>
        <p:nvSpPr>
          <p:cNvPr id="84996" name="Oval 5"/>
          <p:cNvSpPr>
            <a:spLocks noChangeArrowheads="1"/>
          </p:cNvSpPr>
          <p:nvPr/>
        </p:nvSpPr>
        <p:spPr bwMode="auto">
          <a:xfrm>
            <a:off x="6589713" y="8270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84997" name="Oval 6"/>
          <p:cNvSpPr>
            <a:spLocks noChangeArrowheads="1"/>
          </p:cNvSpPr>
          <p:nvPr/>
        </p:nvSpPr>
        <p:spPr bwMode="auto">
          <a:xfrm>
            <a:off x="119063" y="12954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84998" name="Oval 7"/>
          <p:cNvSpPr>
            <a:spLocks noChangeArrowheads="1"/>
          </p:cNvSpPr>
          <p:nvPr/>
        </p:nvSpPr>
        <p:spPr bwMode="auto">
          <a:xfrm>
            <a:off x="1338263" y="7762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84999" name="Oval 8"/>
          <p:cNvSpPr>
            <a:spLocks noChangeArrowheads="1"/>
          </p:cNvSpPr>
          <p:nvPr/>
        </p:nvSpPr>
        <p:spPr bwMode="auto">
          <a:xfrm>
            <a:off x="119063" y="18303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85000" name="Oval 9"/>
          <p:cNvSpPr>
            <a:spLocks noChangeArrowheads="1"/>
          </p:cNvSpPr>
          <p:nvPr/>
        </p:nvSpPr>
        <p:spPr bwMode="auto">
          <a:xfrm>
            <a:off x="1346200" y="13096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85001" name="Oval 10"/>
          <p:cNvSpPr>
            <a:spLocks noChangeArrowheads="1"/>
          </p:cNvSpPr>
          <p:nvPr/>
        </p:nvSpPr>
        <p:spPr bwMode="auto">
          <a:xfrm>
            <a:off x="112713" y="23558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85002" name="Oval 11"/>
          <p:cNvSpPr>
            <a:spLocks noChangeArrowheads="1"/>
          </p:cNvSpPr>
          <p:nvPr/>
        </p:nvSpPr>
        <p:spPr bwMode="auto">
          <a:xfrm>
            <a:off x="101602" y="28717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85003" name="Oval 12"/>
          <p:cNvSpPr>
            <a:spLocks noChangeArrowheads="1"/>
          </p:cNvSpPr>
          <p:nvPr/>
        </p:nvSpPr>
        <p:spPr bwMode="auto">
          <a:xfrm>
            <a:off x="1341440" y="18573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85004" name="Oval 13"/>
          <p:cNvSpPr>
            <a:spLocks noChangeArrowheads="1"/>
          </p:cNvSpPr>
          <p:nvPr/>
        </p:nvSpPr>
        <p:spPr bwMode="auto">
          <a:xfrm>
            <a:off x="5376863" y="13573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85005" name="Oval 14"/>
          <p:cNvSpPr>
            <a:spLocks noChangeArrowheads="1"/>
          </p:cNvSpPr>
          <p:nvPr/>
        </p:nvSpPr>
        <p:spPr bwMode="auto">
          <a:xfrm>
            <a:off x="6616702" y="13366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85006" name="Oval 15"/>
          <p:cNvSpPr>
            <a:spLocks noChangeArrowheads="1"/>
          </p:cNvSpPr>
          <p:nvPr/>
        </p:nvSpPr>
        <p:spPr bwMode="auto">
          <a:xfrm>
            <a:off x="6637340" y="18415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85007" name="Oval 16"/>
          <p:cNvSpPr>
            <a:spLocks noChangeArrowheads="1"/>
          </p:cNvSpPr>
          <p:nvPr/>
        </p:nvSpPr>
        <p:spPr bwMode="auto">
          <a:xfrm>
            <a:off x="6718302" y="544036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85008" name="Oval 17"/>
          <p:cNvSpPr>
            <a:spLocks noChangeArrowheads="1"/>
          </p:cNvSpPr>
          <p:nvPr/>
        </p:nvSpPr>
        <p:spPr bwMode="auto">
          <a:xfrm>
            <a:off x="7837488" y="13303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85009" name="Oval 18"/>
          <p:cNvSpPr>
            <a:spLocks noChangeArrowheads="1"/>
          </p:cNvSpPr>
          <p:nvPr/>
        </p:nvSpPr>
        <p:spPr bwMode="auto">
          <a:xfrm>
            <a:off x="6753227" y="49180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85010" name="Oval 19"/>
          <p:cNvSpPr>
            <a:spLocks noChangeArrowheads="1"/>
          </p:cNvSpPr>
          <p:nvPr/>
        </p:nvSpPr>
        <p:spPr bwMode="auto">
          <a:xfrm>
            <a:off x="6724650" y="59578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85011" name="Oval 20"/>
          <p:cNvSpPr>
            <a:spLocks noChangeArrowheads="1"/>
          </p:cNvSpPr>
          <p:nvPr/>
        </p:nvSpPr>
        <p:spPr bwMode="auto">
          <a:xfrm>
            <a:off x="1331913" y="44386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85012" name="Oval 21"/>
          <p:cNvSpPr>
            <a:spLocks noChangeArrowheads="1"/>
          </p:cNvSpPr>
          <p:nvPr/>
        </p:nvSpPr>
        <p:spPr bwMode="auto">
          <a:xfrm>
            <a:off x="1322388" y="39116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85013" name="Oval 22"/>
          <p:cNvSpPr>
            <a:spLocks noChangeArrowheads="1"/>
          </p:cNvSpPr>
          <p:nvPr/>
        </p:nvSpPr>
        <p:spPr bwMode="auto">
          <a:xfrm>
            <a:off x="1331913" y="4940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85014" name="Oval 23"/>
          <p:cNvSpPr>
            <a:spLocks noChangeArrowheads="1"/>
          </p:cNvSpPr>
          <p:nvPr/>
        </p:nvSpPr>
        <p:spPr bwMode="auto">
          <a:xfrm>
            <a:off x="2516190" y="12922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85015" name="Oval 24"/>
          <p:cNvSpPr>
            <a:spLocks noChangeArrowheads="1"/>
          </p:cNvSpPr>
          <p:nvPr/>
        </p:nvSpPr>
        <p:spPr bwMode="auto">
          <a:xfrm>
            <a:off x="2574926" y="39036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85016" name="Oval 25"/>
          <p:cNvSpPr>
            <a:spLocks noChangeArrowheads="1"/>
          </p:cNvSpPr>
          <p:nvPr/>
        </p:nvSpPr>
        <p:spPr bwMode="auto">
          <a:xfrm>
            <a:off x="7891463" y="23764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85017" name="Oval 26"/>
          <p:cNvSpPr>
            <a:spLocks noChangeArrowheads="1"/>
          </p:cNvSpPr>
          <p:nvPr/>
        </p:nvSpPr>
        <p:spPr bwMode="auto">
          <a:xfrm>
            <a:off x="1343025" y="340518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85018" name="Oval 27"/>
          <p:cNvSpPr>
            <a:spLocks noChangeArrowheads="1"/>
          </p:cNvSpPr>
          <p:nvPr/>
        </p:nvSpPr>
        <p:spPr bwMode="auto">
          <a:xfrm>
            <a:off x="1344615" y="23685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85019" name="Oval 28"/>
          <p:cNvSpPr>
            <a:spLocks noChangeArrowheads="1"/>
          </p:cNvSpPr>
          <p:nvPr/>
        </p:nvSpPr>
        <p:spPr bwMode="auto">
          <a:xfrm>
            <a:off x="2540000" y="1831975"/>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85020" name="Oval 29"/>
          <p:cNvSpPr>
            <a:spLocks noChangeArrowheads="1"/>
          </p:cNvSpPr>
          <p:nvPr/>
        </p:nvSpPr>
        <p:spPr bwMode="auto">
          <a:xfrm>
            <a:off x="2546350" y="23574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85021" name="Oval 30"/>
          <p:cNvSpPr>
            <a:spLocks noChangeArrowheads="1"/>
          </p:cNvSpPr>
          <p:nvPr/>
        </p:nvSpPr>
        <p:spPr bwMode="auto">
          <a:xfrm>
            <a:off x="109540" y="33702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85022" name="Oval 31"/>
          <p:cNvSpPr>
            <a:spLocks noChangeArrowheads="1"/>
          </p:cNvSpPr>
          <p:nvPr/>
        </p:nvSpPr>
        <p:spPr bwMode="auto">
          <a:xfrm>
            <a:off x="7880350" y="185737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85023" name="Oval 32"/>
          <p:cNvSpPr>
            <a:spLocks noChangeArrowheads="1"/>
          </p:cNvSpPr>
          <p:nvPr/>
        </p:nvSpPr>
        <p:spPr bwMode="auto">
          <a:xfrm>
            <a:off x="7940677" y="543560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85024" name="Oval 33"/>
          <p:cNvSpPr>
            <a:spLocks noChangeArrowheads="1"/>
          </p:cNvSpPr>
          <p:nvPr/>
        </p:nvSpPr>
        <p:spPr bwMode="auto">
          <a:xfrm>
            <a:off x="1343027" y="59594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85025" name="Oval 34"/>
          <p:cNvSpPr>
            <a:spLocks noChangeArrowheads="1"/>
          </p:cNvSpPr>
          <p:nvPr/>
        </p:nvSpPr>
        <p:spPr bwMode="auto">
          <a:xfrm>
            <a:off x="7951788" y="59721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85026" name="Oval 35"/>
          <p:cNvSpPr>
            <a:spLocks noChangeArrowheads="1"/>
          </p:cNvSpPr>
          <p:nvPr/>
        </p:nvSpPr>
        <p:spPr bwMode="auto">
          <a:xfrm>
            <a:off x="6677027" y="23860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85027" name="Oval 36"/>
          <p:cNvSpPr>
            <a:spLocks noChangeArrowheads="1"/>
          </p:cNvSpPr>
          <p:nvPr/>
        </p:nvSpPr>
        <p:spPr bwMode="auto">
          <a:xfrm>
            <a:off x="5387975" y="82550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85028" name="Oval 37"/>
          <p:cNvSpPr>
            <a:spLocks noChangeArrowheads="1"/>
          </p:cNvSpPr>
          <p:nvPr/>
        </p:nvSpPr>
        <p:spPr bwMode="auto">
          <a:xfrm>
            <a:off x="7947026" y="44434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85029" name="Oval 38"/>
          <p:cNvSpPr>
            <a:spLocks noChangeArrowheads="1"/>
          </p:cNvSpPr>
          <p:nvPr/>
        </p:nvSpPr>
        <p:spPr bwMode="auto">
          <a:xfrm>
            <a:off x="7932740" y="3922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85030" name="Oval 39"/>
          <p:cNvSpPr>
            <a:spLocks noChangeArrowheads="1"/>
          </p:cNvSpPr>
          <p:nvPr/>
        </p:nvSpPr>
        <p:spPr bwMode="auto">
          <a:xfrm>
            <a:off x="1355726" y="28686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85031" name="Oval 40"/>
          <p:cNvSpPr>
            <a:spLocks noChangeArrowheads="1"/>
          </p:cNvSpPr>
          <p:nvPr/>
        </p:nvSpPr>
        <p:spPr bwMode="auto">
          <a:xfrm>
            <a:off x="7934325" y="49371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85032" name="Oval 41"/>
          <p:cNvSpPr>
            <a:spLocks noChangeArrowheads="1"/>
          </p:cNvSpPr>
          <p:nvPr/>
        </p:nvSpPr>
        <p:spPr bwMode="auto">
          <a:xfrm>
            <a:off x="6723065" y="3416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85033" name="Oval 42"/>
          <p:cNvSpPr>
            <a:spLocks noChangeArrowheads="1"/>
          </p:cNvSpPr>
          <p:nvPr/>
        </p:nvSpPr>
        <p:spPr bwMode="auto">
          <a:xfrm>
            <a:off x="6688138" y="29114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Noise</a:t>
            </a:r>
          </a:p>
          <a:p>
            <a:pPr algn="ctr">
              <a:spcBef>
                <a:spcPct val="0"/>
              </a:spcBef>
              <a:buClrTx/>
              <a:buFontTx/>
              <a:buNone/>
            </a:pPr>
            <a:r>
              <a:rPr lang="en-GB" sz="1100" dirty="0"/>
              <a:t>&lt;</a:t>
            </a:r>
            <a:r>
              <a:rPr lang="en-GB" sz="1100" dirty="0" smtClean="0"/>
              <a:t>90dB</a:t>
            </a:r>
            <a:endParaRPr lang="en-GB" sz="1100" dirty="0"/>
          </a:p>
        </p:txBody>
      </p:sp>
      <p:sp>
        <p:nvSpPr>
          <p:cNvPr id="85034" name="Oval 43"/>
          <p:cNvSpPr>
            <a:spLocks noChangeArrowheads="1"/>
          </p:cNvSpPr>
          <p:nvPr/>
        </p:nvSpPr>
        <p:spPr bwMode="auto">
          <a:xfrm>
            <a:off x="2609850" y="44275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Unload</a:t>
            </a:r>
          </a:p>
          <a:p>
            <a:pPr algn="ctr">
              <a:spcBef>
                <a:spcPct val="0"/>
              </a:spcBef>
              <a:buClrTx/>
              <a:buFontTx/>
              <a:buNone/>
            </a:pPr>
            <a:r>
              <a:rPr lang="en-GB" sz="1100" dirty="0" smtClean="0"/>
              <a:t>Clean Items</a:t>
            </a:r>
            <a:endParaRPr lang="en-GB" sz="1100" dirty="0"/>
          </a:p>
        </p:txBody>
      </p:sp>
      <p:sp>
        <p:nvSpPr>
          <p:cNvPr id="85035" name="Oval 44"/>
          <p:cNvSpPr>
            <a:spLocks noChangeArrowheads="1"/>
          </p:cNvSpPr>
          <p:nvPr/>
        </p:nvSpPr>
        <p:spPr bwMode="auto">
          <a:xfrm>
            <a:off x="142875" y="59896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85036" name="Oval 45"/>
          <p:cNvSpPr>
            <a:spLocks noChangeArrowheads="1"/>
          </p:cNvSpPr>
          <p:nvPr/>
        </p:nvSpPr>
        <p:spPr bwMode="auto">
          <a:xfrm>
            <a:off x="7826377" y="8270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85037" name="Oval 46"/>
          <p:cNvSpPr>
            <a:spLocks noChangeArrowheads="1"/>
          </p:cNvSpPr>
          <p:nvPr/>
        </p:nvSpPr>
        <p:spPr bwMode="auto">
          <a:xfrm>
            <a:off x="122240" y="49530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85038" name="Oval 47"/>
          <p:cNvSpPr>
            <a:spLocks noChangeArrowheads="1"/>
          </p:cNvSpPr>
          <p:nvPr/>
        </p:nvSpPr>
        <p:spPr bwMode="auto">
          <a:xfrm>
            <a:off x="2565402" y="33877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85039" name="Oval 48"/>
          <p:cNvSpPr>
            <a:spLocks noChangeArrowheads="1"/>
          </p:cNvSpPr>
          <p:nvPr/>
        </p:nvSpPr>
        <p:spPr bwMode="auto">
          <a:xfrm>
            <a:off x="2570165" y="28765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85040" name="Oval 49"/>
          <p:cNvSpPr>
            <a:spLocks noChangeArrowheads="1"/>
          </p:cNvSpPr>
          <p:nvPr/>
        </p:nvSpPr>
        <p:spPr bwMode="auto">
          <a:xfrm>
            <a:off x="1314450" y="54467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85041" name="Oval 50"/>
          <p:cNvSpPr>
            <a:spLocks noChangeArrowheads="1"/>
          </p:cNvSpPr>
          <p:nvPr/>
        </p:nvSpPr>
        <p:spPr bwMode="auto">
          <a:xfrm>
            <a:off x="146050" y="54562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85042" name="Oval 51"/>
          <p:cNvSpPr>
            <a:spLocks noChangeArrowheads="1"/>
          </p:cNvSpPr>
          <p:nvPr/>
        </p:nvSpPr>
        <p:spPr bwMode="auto">
          <a:xfrm>
            <a:off x="7893050" y="28892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85043" name="Oval 52"/>
          <p:cNvSpPr>
            <a:spLocks noChangeArrowheads="1"/>
          </p:cNvSpPr>
          <p:nvPr/>
        </p:nvSpPr>
        <p:spPr bwMode="auto">
          <a:xfrm>
            <a:off x="128589" y="38989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85044" name="Oval 53"/>
          <p:cNvSpPr>
            <a:spLocks noChangeArrowheads="1"/>
          </p:cNvSpPr>
          <p:nvPr/>
        </p:nvSpPr>
        <p:spPr bwMode="auto">
          <a:xfrm>
            <a:off x="2598740" y="49212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Override M/C</a:t>
            </a:r>
            <a:endParaRPr lang="en-GB" sz="1100" dirty="0"/>
          </a:p>
        </p:txBody>
      </p:sp>
      <p:sp>
        <p:nvSpPr>
          <p:cNvPr id="85045" name="Oval 54"/>
          <p:cNvSpPr>
            <a:spLocks noChangeArrowheads="1"/>
          </p:cNvSpPr>
          <p:nvPr/>
        </p:nvSpPr>
        <p:spPr bwMode="auto">
          <a:xfrm>
            <a:off x="6735763" y="392588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85046" name="Oval 55"/>
          <p:cNvSpPr>
            <a:spLocks noChangeArrowheads="1"/>
          </p:cNvSpPr>
          <p:nvPr/>
        </p:nvSpPr>
        <p:spPr bwMode="auto">
          <a:xfrm>
            <a:off x="6753227" y="44211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85047" name="Oval 56"/>
          <p:cNvSpPr>
            <a:spLocks noChangeArrowheads="1"/>
          </p:cNvSpPr>
          <p:nvPr/>
        </p:nvSpPr>
        <p:spPr bwMode="auto">
          <a:xfrm>
            <a:off x="7913688" y="3414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85048" name="Oval 57"/>
          <p:cNvSpPr>
            <a:spLocks noChangeArrowheads="1"/>
          </p:cNvSpPr>
          <p:nvPr/>
        </p:nvSpPr>
        <p:spPr bwMode="auto">
          <a:xfrm>
            <a:off x="146050" y="44259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85049" name="Rectangle 58"/>
          <p:cNvSpPr>
            <a:spLocks noGrp="1" noChangeArrowheads="1"/>
          </p:cNvSpPr>
          <p:nvPr>
            <p:ph type="title"/>
          </p:nvPr>
        </p:nvSpPr>
        <p:spPr>
          <a:xfrm>
            <a:off x="131763" y="-4762"/>
            <a:ext cx="6489700" cy="669926"/>
          </a:xfrm>
        </p:spPr>
        <p:txBody>
          <a:bodyPr/>
          <a:lstStyle/>
          <a:p>
            <a:r>
              <a:rPr lang="en-GB" smtClean="0"/>
              <a:t>Typical Step 2 Output</a:t>
            </a:r>
            <a:endParaRPr lang="en-GB" dirty="0"/>
          </a:p>
        </p:txBody>
      </p:sp>
      <p:sp>
        <p:nvSpPr>
          <p:cNvPr id="85050" name="Text Box 59"/>
          <p:cNvSpPr txBox="1">
            <a:spLocks noChangeArrowheads="1"/>
          </p:cNvSpPr>
          <p:nvPr/>
        </p:nvSpPr>
        <p:spPr bwMode="auto">
          <a:xfrm>
            <a:off x="3749675" y="6396039"/>
            <a:ext cx="124967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a:t>Functional</a:t>
            </a:r>
          </a:p>
        </p:txBody>
      </p:sp>
      <p:sp>
        <p:nvSpPr>
          <p:cNvPr id="85051" name="Text Box 60"/>
          <p:cNvSpPr txBox="1">
            <a:spLocks noChangeArrowheads="1"/>
          </p:cNvSpPr>
          <p:nvPr/>
        </p:nvSpPr>
        <p:spPr bwMode="auto">
          <a:xfrm>
            <a:off x="5293502" y="6395444"/>
            <a:ext cx="167312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dirty="0" smtClean="0"/>
              <a:t>Non-functional</a:t>
            </a:r>
            <a:endParaRPr lang="en-GB" sz="1800" dirty="0"/>
          </a:p>
        </p:txBody>
      </p:sp>
      <p:sp>
        <p:nvSpPr>
          <p:cNvPr id="85052" name="Oval 61"/>
          <p:cNvSpPr>
            <a:spLocks noChangeArrowheads="1"/>
          </p:cNvSpPr>
          <p:nvPr/>
        </p:nvSpPr>
        <p:spPr bwMode="auto">
          <a:xfrm>
            <a:off x="2497138" y="7747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85053" name="Oval 62"/>
          <p:cNvSpPr>
            <a:spLocks noChangeArrowheads="1"/>
          </p:cNvSpPr>
          <p:nvPr/>
        </p:nvSpPr>
        <p:spPr bwMode="auto">
          <a:xfrm>
            <a:off x="2589213" y="54594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85054" name="Oval 63"/>
          <p:cNvSpPr>
            <a:spLocks noChangeArrowheads="1"/>
          </p:cNvSpPr>
          <p:nvPr/>
        </p:nvSpPr>
        <p:spPr bwMode="auto">
          <a:xfrm>
            <a:off x="2566989" y="59531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Interface to</a:t>
            </a:r>
          </a:p>
          <a:p>
            <a:pPr algn="ctr">
              <a:spcBef>
                <a:spcPct val="0"/>
              </a:spcBef>
              <a:buClrTx/>
              <a:buFontTx/>
              <a:buNone/>
            </a:pPr>
            <a:r>
              <a:rPr lang="en-GB" sz="1100"/>
              <a:t>Power</a:t>
            </a:r>
          </a:p>
        </p:txBody>
      </p:sp>
      <p:sp>
        <p:nvSpPr>
          <p:cNvPr id="85055" name="Oval 64"/>
          <p:cNvSpPr>
            <a:spLocks noChangeArrowheads="1"/>
          </p:cNvSpPr>
          <p:nvPr/>
        </p:nvSpPr>
        <p:spPr bwMode="auto">
          <a:xfrm>
            <a:off x="3706815" y="79851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85056" name="Oval 65"/>
          <p:cNvSpPr>
            <a:spLocks noChangeArrowheads="1"/>
          </p:cNvSpPr>
          <p:nvPr/>
        </p:nvSpPr>
        <p:spPr bwMode="auto">
          <a:xfrm>
            <a:off x="3708402" y="129540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85057" name="Oval 66"/>
          <p:cNvSpPr>
            <a:spLocks noChangeArrowheads="1"/>
          </p:cNvSpPr>
          <p:nvPr/>
        </p:nvSpPr>
        <p:spPr bwMode="auto">
          <a:xfrm>
            <a:off x="3743327" y="18018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85058" name="Oval 67"/>
          <p:cNvSpPr>
            <a:spLocks noChangeArrowheads="1"/>
          </p:cNvSpPr>
          <p:nvPr/>
        </p:nvSpPr>
        <p:spPr bwMode="auto">
          <a:xfrm>
            <a:off x="3765550" y="234791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85059" name="Oval 68"/>
          <p:cNvSpPr>
            <a:spLocks noChangeArrowheads="1"/>
          </p:cNvSpPr>
          <p:nvPr/>
        </p:nvSpPr>
        <p:spPr bwMode="auto">
          <a:xfrm>
            <a:off x="5343525" y="189230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230V 50Hz AC</a:t>
            </a:r>
          </a:p>
        </p:txBody>
      </p:sp>
      <p:sp>
        <p:nvSpPr>
          <p:cNvPr id="85060" name="Oval 69"/>
          <p:cNvSpPr>
            <a:spLocks noChangeArrowheads="1"/>
          </p:cNvSpPr>
          <p:nvPr/>
        </p:nvSpPr>
        <p:spPr bwMode="auto">
          <a:xfrm>
            <a:off x="5345115" y="23939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BS 13653 Plug</a:t>
            </a:r>
          </a:p>
          <a:p>
            <a:pPr algn="ctr">
              <a:spcBef>
                <a:spcPct val="0"/>
              </a:spcBef>
              <a:buClrTx/>
              <a:buFontTx/>
              <a:buNone/>
            </a:pPr>
            <a:r>
              <a:rPr lang="en-GB" sz="1100"/>
              <a:t>&amp; socket</a:t>
            </a:r>
          </a:p>
        </p:txBody>
      </p:sp>
      <p:sp>
        <p:nvSpPr>
          <p:cNvPr id="85061" name="Oval 70"/>
          <p:cNvSpPr>
            <a:spLocks noChangeArrowheads="1"/>
          </p:cNvSpPr>
          <p:nvPr/>
        </p:nvSpPr>
        <p:spPr bwMode="auto">
          <a:xfrm>
            <a:off x="3756026" y="287972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 M/C</a:t>
            </a:r>
          </a:p>
        </p:txBody>
      </p:sp>
    </p:spTree>
    <p:extLst>
      <p:ext uri="{BB962C8B-B14F-4D97-AF65-F5344CB8AC3E}">
        <p14:creationId xmlns:p14="http://schemas.microsoft.com/office/powerpoint/2010/main" val="19134656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2"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3"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4"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87045" name="Rectangle 6"/>
          <p:cNvSpPr>
            <a:spLocks noGrp="1" noChangeArrowheads="1"/>
          </p:cNvSpPr>
          <p:nvPr>
            <p:ph type="title"/>
          </p:nvPr>
        </p:nvSpPr>
        <p:spPr/>
        <p:txBody>
          <a:bodyPr/>
          <a:lstStyle/>
          <a:p>
            <a:r>
              <a:rPr lang="en-GB" smtClean="0"/>
              <a:t>Step 3: Functional Viewpoint Structuring</a:t>
            </a:r>
            <a:endParaRPr lang="en-GB"/>
          </a:p>
        </p:txBody>
      </p:sp>
      <p:sp>
        <p:nvSpPr>
          <p:cNvPr id="87046" name="Rectangle 7"/>
          <p:cNvSpPr>
            <a:spLocks noGrp="1" noChangeArrowheads="1"/>
          </p:cNvSpPr>
          <p:nvPr>
            <p:ph type="body" idx="1"/>
          </p:nvPr>
        </p:nvSpPr>
        <p:spPr/>
        <p:txBody>
          <a:bodyPr/>
          <a:lstStyle/>
          <a:p>
            <a:r>
              <a:rPr lang="en-GB" smtClean="0"/>
              <a:t>The Non-functional Viewpoint requirements are temporarily discarded and consideration is given to logically structuring the Functional Viewpoint requirements</a:t>
            </a:r>
          </a:p>
          <a:p>
            <a:r>
              <a:rPr lang="en-GB" smtClean="0"/>
              <a:t>The first step in structuring the Functional Viewpoint requirements is to identify the External and Internal Functional Viewpoint requirements</a:t>
            </a:r>
          </a:p>
          <a:p>
            <a:r>
              <a:rPr lang="en-GB" smtClean="0"/>
              <a:t>This effectively defines the </a:t>
            </a:r>
            <a:r>
              <a:rPr lang="ja-JP" altLang="en-GB" smtClean="0"/>
              <a:t>“</a:t>
            </a:r>
            <a:r>
              <a:rPr lang="en-GB" altLang="ja-JP" smtClean="0"/>
              <a:t>prime system</a:t>
            </a:r>
            <a:r>
              <a:rPr lang="ja-JP" altLang="en-GB" smtClean="0"/>
              <a:t>”</a:t>
            </a:r>
            <a:r>
              <a:rPr lang="en-GB" altLang="ja-JP" smtClean="0"/>
              <a:t> and those systems elements in its environment that it will have to interact with (which we may have to consider in more detail in order to design a </a:t>
            </a:r>
            <a:r>
              <a:rPr lang="ja-JP" altLang="en-GB" smtClean="0"/>
              <a:t>“</a:t>
            </a:r>
            <a:r>
              <a:rPr lang="en-GB" altLang="ja-JP" smtClean="0"/>
              <a:t>better</a:t>
            </a:r>
            <a:r>
              <a:rPr lang="ja-JP" altLang="en-GB" smtClean="0"/>
              <a:t>”</a:t>
            </a:r>
            <a:r>
              <a:rPr lang="en-GB" altLang="ja-JP" smtClean="0"/>
              <a:t> prime system)</a:t>
            </a:r>
            <a:endParaRPr lang="en-GB" dirty="0"/>
          </a:p>
        </p:txBody>
      </p:sp>
    </p:spTree>
    <p:extLst>
      <p:ext uri="{BB962C8B-B14F-4D97-AF65-F5344CB8AC3E}">
        <p14:creationId xmlns:p14="http://schemas.microsoft.com/office/powerpoint/2010/main" val="2032839862"/>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4"/>
          <p:cNvSpPr>
            <a:spLocks noChangeArrowheads="1"/>
          </p:cNvSpPr>
          <p:nvPr/>
        </p:nvSpPr>
        <p:spPr bwMode="auto">
          <a:xfrm>
            <a:off x="5903915" y="771078"/>
            <a:ext cx="3081337" cy="3513137"/>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89089" name="Rectangle 2"/>
          <p:cNvSpPr>
            <a:spLocks noChangeArrowheads="1"/>
          </p:cNvSpPr>
          <p:nvPr/>
        </p:nvSpPr>
        <p:spPr bwMode="auto">
          <a:xfrm>
            <a:off x="79375" y="779442"/>
            <a:ext cx="4970463" cy="5826125"/>
          </a:xfrm>
          <a:prstGeom prst="rect">
            <a:avLst/>
          </a:prstGeom>
          <a:solidFill>
            <a:srgbClr val="F2F2F2"/>
          </a:solidFill>
          <a:ln w="9525">
            <a:solidFill>
              <a:schemeClr val="tx1"/>
            </a:solidFill>
            <a:miter lim="800000"/>
            <a:headEnd/>
            <a:tailEnd/>
          </a:ln>
        </p:spPr>
        <p:txBody>
          <a:bodyPr wrap="none" anchor="ctr"/>
          <a:lstStyle/>
          <a:p>
            <a:endParaRPr lang="en-US"/>
          </a:p>
        </p:txBody>
      </p:sp>
      <p:sp>
        <p:nvSpPr>
          <p:cNvPr id="89090" name="Rectangle 3"/>
          <p:cNvSpPr>
            <a:spLocks noChangeArrowheads="1"/>
          </p:cNvSpPr>
          <p:nvPr/>
        </p:nvSpPr>
        <p:spPr bwMode="auto">
          <a:xfrm>
            <a:off x="4563273" y="755476"/>
            <a:ext cx="1474788" cy="3832225"/>
          </a:xfrm>
          <a:prstGeom prst="rect">
            <a:avLst/>
          </a:prstGeom>
          <a:pattFill prst="wdDnDiag">
            <a:fgClr>
              <a:schemeClr val="accent6">
                <a:lumMod val="40000"/>
                <a:lumOff val="60000"/>
              </a:schemeClr>
            </a:fgClr>
            <a:bgClr>
              <a:prstClr val="white"/>
            </a:bgClr>
          </a:pattFill>
          <a:ln w="9525">
            <a:solidFill>
              <a:schemeClr val="tx1"/>
            </a:solidFill>
            <a:miter lim="800000"/>
            <a:headEnd/>
            <a:tailEnd/>
          </a:ln>
        </p:spPr>
        <p:txBody>
          <a:bodyPr wrap="none" anchor="ctr"/>
          <a:lstStyle/>
          <a:p>
            <a:endParaRPr lang="en-US" sz="1600"/>
          </a:p>
        </p:txBody>
      </p:sp>
      <p:sp>
        <p:nvSpPr>
          <p:cNvPr id="89092" name="Oval 5"/>
          <p:cNvSpPr>
            <a:spLocks noChangeArrowheads="1"/>
          </p:cNvSpPr>
          <p:nvPr/>
        </p:nvSpPr>
        <p:spPr bwMode="auto">
          <a:xfrm>
            <a:off x="7729540" y="98538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M/C</a:t>
            </a:r>
          </a:p>
        </p:txBody>
      </p:sp>
      <p:sp>
        <p:nvSpPr>
          <p:cNvPr id="89093" name="Oval 6"/>
          <p:cNvSpPr>
            <a:spLocks noChangeArrowheads="1"/>
          </p:cNvSpPr>
          <p:nvPr/>
        </p:nvSpPr>
        <p:spPr bwMode="auto">
          <a:xfrm>
            <a:off x="4673409" y="87786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89094" name="Oval 7"/>
          <p:cNvSpPr>
            <a:spLocks noChangeArrowheads="1"/>
          </p:cNvSpPr>
          <p:nvPr/>
        </p:nvSpPr>
        <p:spPr bwMode="auto">
          <a:xfrm>
            <a:off x="4686109" y="137316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89095" name="Oval 8"/>
          <p:cNvSpPr>
            <a:spLocks noChangeArrowheads="1"/>
          </p:cNvSpPr>
          <p:nvPr/>
        </p:nvSpPr>
        <p:spPr bwMode="auto">
          <a:xfrm>
            <a:off x="4671821" y="241456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89096" name="Oval 9"/>
          <p:cNvSpPr>
            <a:spLocks noChangeArrowheads="1"/>
          </p:cNvSpPr>
          <p:nvPr/>
        </p:nvSpPr>
        <p:spPr bwMode="auto">
          <a:xfrm>
            <a:off x="4681345" y="1893865"/>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89097" name="Oval 10"/>
          <p:cNvSpPr>
            <a:spLocks noChangeArrowheads="1"/>
          </p:cNvSpPr>
          <p:nvPr/>
        </p:nvSpPr>
        <p:spPr bwMode="auto">
          <a:xfrm>
            <a:off x="112713" y="246060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89098" name="Oval 11"/>
          <p:cNvSpPr>
            <a:spLocks noChangeArrowheads="1"/>
          </p:cNvSpPr>
          <p:nvPr/>
        </p:nvSpPr>
        <p:spPr bwMode="auto">
          <a:xfrm>
            <a:off x="101602" y="297654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89099" name="Oval 12"/>
          <p:cNvSpPr>
            <a:spLocks noChangeArrowheads="1"/>
          </p:cNvSpPr>
          <p:nvPr/>
        </p:nvSpPr>
        <p:spPr bwMode="auto">
          <a:xfrm>
            <a:off x="1341440" y="1962127"/>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000"/>
              <a:t>Detect Fabric</a:t>
            </a:r>
          </a:p>
          <a:p>
            <a:pPr algn="ctr">
              <a:spcBef>
                <a:spcPct val="0"/>
              </a:spcBef>
              <a:buClrTx/>
              <a:buFontTx/>
              <a:buNone/>
            </a:pPr>
            <a:r>
              <a:rPr lang="en-GB" sz="1000"/>
              <a:t>Type</a:t>
            </a:r>
          </a:p>
        </p:txBody>
      </p:sp>
      <p:sp>
        <p:nvSpPr>
          <p:cNvPr id="89100" name="Oval 13"/>
          <p:cNvSpPr>
            <a:spLocks noChangeArrowheads="1"/>
          </p:cNvSpPr>
          <p:nvPr/>
        </p:nvSpPr>
        <p:spPr bwMode="auto">
          <a:xfrm>
            <a:off x="1331913" y="4543402"/>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89101" name="Oval 14"/>
          <p:cNvSpPr>
            <a:spLocks noChangeArrowheads="1"/>
          </p:cNvSpPr>
          <p:nvPr/>
        </p:nvSpPr>
        <p:spPr bwMode="auto">
          <a:xfrm>
            <a:off x="7699375" y="278243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89102" name="Oval 15"/>
          <p:cNvSpPr>
            <a:spLocks noChangeArrowheads="1"/>
          </p:cNvSpPr>
          <p:nvPr/>
        </p:nvSpPr>
        <p:spPr bwMode="auto">
          <a:xfrm>
            <a:off x="1331913" y="504505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89103" name="Oval 16"/>
          <p:cNvSpPr>
            <a:spLocks noChangeArrowheads="1"/>
          </p:cNvSpPr>
          <p:nvPr/>
        </p:nvSpPr>
        <p:spPr bwMode="auto">
          <a:xfrm>
            <a:off x="2516190" y="1396977"/>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89104" name="Oval 17"/>
          <p:cNvSpPr>
            <a:spLocks noChangeArrowheads="1"/>
          </p:cNvSpPr>
          <p:nvPr/>
        </p:nvSpPr>
        <p:spPr bwMode="auto">
          <a:xfrm>
            <a:off x="2574926" y="400841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000" dirty="0"/>
              <a:t>Extract Excess</a:t>
            </a:r>
          </a:p>
          <a:p>
            <a:pPr algn="ctr">
              <a:spcBef>
                <a:spcPct val="0"/>
              </a:spcBef>
              <a:buClrTx/>
              <a:buFontTx/>
              <a:buNone/>
            </a:pPr>
            <a:r>
              <a:rPr lang="en-GB" sz="1000" dirty="0"/>
              <a:t>Water</a:t>
            </a:r>
          </a:p>
        </p:txBody>
      </p:sp>
      <p:sp>
        <p:nvSpPr>
          <p:cNvPr id="89105" name="Oval 18"/>
          <p:cNvSpPr>
            <a:spLocks noChangeArrowheads="1"/>
          </p:cNvSpPr>
          <p:nvPr/>
        </p:nvSpPr>
        <p:spPr bwMode="auto">
          <a:xfrm>
            <a:off x="1343025" y="350994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89106" name="Oval 19"/>
          <p:cNvSpPr>
            <a:spLocks noChangeArrowheads="1"/>
          </p:cNvSpPr>
          <p:nvPr/>
        </p:nvSpPr>
        <p:spPr bwMode="auto">
          <a:xfrm>
            <a:off x="1344615" y="2473302"/>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89107" name="Oval 20"/>
          <p:cNvSpPr>
            <a:spLocks noChangeArrowheads="1"/>
          </p:cNvSpPr>
          <p:nvPr/>
        </p:nvSpPr>
        <p:spPr bwMode="auto">
          <a:xfrm>
            <a:off x="5981700" y="1471161"/>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89108" name="Oval 21"/>
          <p:cNvSpPr>
            <a:spLocks noChangeArrowheads="1"/>
          </p:cNvSpPr>
          <p:nvPr/>
        </p:nvSpPr>
        <p:spPr bwMode="auto">
          <a:xfrm>
            <a:off x="6056313" y="219982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89109" name="Oval 22"/>
          <p:cNvSpPr>
            <a:spLocks noChangeArrowheads="1"/>
          </p:cNvSpPr>
          <p:nvPr/>
        </p:nvSpPr>
        <p:spPr bwMode="auto">
          <a:xfrm>
            <a:off x="109540" y="347501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89110" name="Oval 23"/>
          <p:cNvSpPr>
            <a:spLocks noChangeArrowheads="1"/>
          </p:cNvSpPr>
          <p:nvPr/>
        </p:nvSpPr>
        <p:spPr bwMode="auto">
          <a:xfrm>
            <a:off x="7747002" y="3436486"/>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89111" name="Oval 24"/>
          <p:cNvSpPr>
            <a:spLocks noChangeArrowheads="1"/>
          </p:cNvSpPr>
          <p:nvPr/>
        </p:nvSpPr>
        <p:spPr bwMode="auto">
          <a:xfrm>
            <a:off x="1355726" y="297336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89112" name="Oval 25"/>
          <p:cNvSpPr>
            <a:spLocks noChangeArrowheads="1"/>
          </p:cNvSpPr>
          <p:nvPr/>
        </p:nvSpPr>
        <p:spPr bwMode="auto">
          <a:xfrm>
            <a:off x="4697221" y="295114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Unload </a:t>
            </a:r>
          </a:p>
          <a:p>
            <a:pPr algn="ctr">
              <a:spcBef>
                <a:spcPct val="0"/>
              </a:spcBef>
              <a:buClrTx/>
              <a:buFontTx/>
              <a:buNone/>
            </a:pPr>
            <a:r>
              <a:rPr lang="en-GB" sz="1100" dirty="0" smtClean="0"/>
              <a:t>Clean Items</a:t>
            </a:r>
            <a:endParaRPr lang="en-GB" sz="1100" dirty="0"/>
          </a:p>
        </p:txBody>
      </p:sp>
      <p:sp>
        <p:nvSpPr>
          <p:cNvPr id="89113" name="Oval 26"/>
          <p:cNvSpPr>
            <a:spLocks noChangeArrowheads="1"/>
          </p:cNvSpPr>
          <p:nvPr/>
        </p:nvSpPr>
        <p:spPr bwMode="auto">
          <a:xfrm>
            <a:off x="7724777" y="2188711"/>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89114" name="Oval 27"/>
          <p:cNvSpPr>
            <a:spLocks noChangeArrowheads="1"/>
          </p:cNvSpPr>
          <p:nvPr/>
        </p:nvSpPr>
        <p:spPr bwMode="auto">
          <a:xfrm>
            <a:off x="122240" y="505775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89115" name="Oval 28"/>
          <p:cNvSpPr>
            <a:spLocks noChangeArrowheads="1"/>
          </p:cNvSpPr>
          <p:nvPr/>
        </p:nvSpPr>
        <p:spPr bwMode="auto">
          <a:xfrm>
            <a:off x="2565402" y="3492477"/>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89116" name="Oval 29"/>
          <p:cNvSpPr>
            <a:spLocks noChangeArrowheads="1"/>
          </p:cNvSpPr>
          <p:nvPr/>
        </p:nvSpPr>
        <p:spPr bwMode="auto">
          <a:xfrm>
            <a:off x="2570165" y="298130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89117" name="Oval 30"/>
          <p:cNvSpPr>
            <a:spLocks noChangeArrowheads="1"/>
          </p:cNvSpPr>
          <p:nvPr/>
        </p:nvSpPr>
        <p:spPr bwMode="auto">
          <a:xfrm>
            <a:off x="1314450" y="555146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89118" name="Oval 31"/>
          <p:cNvSpPr>
            <a:spLocks noChangeArrowheads="1"/>
          </p:cNvSpPr>
          <p:nvPr/>
        </p:nvSpPr>
        <p:spPr bwMode="auto">
          <a:xfrm>
            <a:off x="146050" y="556099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000"/>
              <a:t>Measure H2O</a:t>
            </a:r>
          </a:p>
          <a:p>
            <a:pPr algn="ctr">
              <a:spcBef>
                <a:spcPct val="0"/>
              </a:spcBef>
              <a:buClrTx/>
              <a:buFontTx/>
              <a:buNone/>
            </a:pPr>
            <a:r>
              <a:rPr lang="en-GB" sz="1000"/>
              <a:t>hardness</a:t>
            </a:r>
          </a:p>
        </p:txBody>
      </p:sp>
      <p:sp>
        <p:nvSpPr>
          <p:cNvPr id="89119" name="Oval 32"/>
          <p:cNvSpPr>
            <a:spLocks noChangeArrowheads="1"/>
          </p:cNvSpPr>
          <p:nvPr/>
        </p:nvSpPr>
        <p:spPr bwMode="auto">
          <a:xfrm>
            <a:off x="128589" y="400365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89120" name="Oval 33"/>
          <p:cNvSpPr>
            <a:spLocks noChangeArrowheads="1"/>
          </p:cNvSpPr>
          <p:nvPr/>
        </p:nvSpPr>
        <p:spPr bwMode="auto">
          <a:xfrm>
            <a:off x="2598740" y="502600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89121" name="Oval 34"/>
          <p:cNvSpPr>
            <a:spLocks noChangeArrowheads="1"/>
          </p:cNvSpPr>
          <p:nvPr/>
        </p:nvSpPr>
        <p:spPr bwMode="auto">
          <a:xfrm>
            <a:off x="7743825" y="152672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89122" name="Rectangle 35"/>
          <p:cNvSpPr>
            <a:spLocks noGrp="1" noChangeArrowheads="1"/>
          </p:cNvSpPr>
          <p:nvPr>
            <p:ph type="title"/>
          </p:nvPr>
        </p:nvSpPr>
        <p:spPr>
          <a:xfrm>
            <a:off x="131763" y="-4762"/>
            <a:ext cx="6489700" cy="653876"/>
          </a:xfrm>
        </p:spPr>
        <p:txBody>
          <a:bodyPr/>
          <a:lstStyle/>
          <a:p>
            <a:r>
              <a:rPr lang="en-GB">
                <a:latin typeface="Arial" charset="0"/>
              </a:rPr>
              <a:t>Typical Step 3 Output</a:t>
            </a:r>
          </a:p>
        </p:txBody>
      </p:sp>
      <p:sp>
        <p:nvSpPr>
          <p:cNvPr id="89123" name="Text Box 36"/>
          <p:cNvSpPr txBox="1">
            <a:spLocks noChangeArrowheads="1"/>
          </p:cNvSpPr>
          <p:nvPr/>
        </p:nvSpPr>
        <p:spPr bwMode="auto">
          <a:xfrm>
            <a:off x="2917826" y="6134077"/>
            <a:ext cx="201543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a:t>Internal Viewpoint</a:t>
            </a:r>
          </a:p>
        </p:txBody>
      </p:sp>
      <p:sp>
        <p:nvSpPr>
          <p:cNvPr id="89124" name="Oval 37"/>
          <p:cNvSpPr>
            <a:spLocks noChangeArrowheads="1"/>
          </p:cNvSpPr>
          <p:nvPr/>
        </p:nvSpPr>
        <p:spPr bwMode="auto">
          <a:xfrm>
            <a:off x="6435725" y="97903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89125" name="Oval 38"/>
          <p:cNvSpPr>
            <a:spLocks noChangeArrowheads="1"/>
          </p:cNvSpPr>
          <p:nvPr/>
        </p:nvSpPr>
        <p:spPr bwMode="auto">
          <a:xfrm>
            <a:off x="2589213" y="556416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89126" name="Oval 39"/>
          <p:cNvSpPr>
            <a:spLocks noChangeArrowheads="1"/>
          </p:cNvSpPr>
          <p:nvPr/>
        </p:nvSpPr>
        <p:spPr bwMode="auto">
          <a:xfrm>
            <a:off x="4694046" y="405286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Interface to</a:t>
            </a:r>
          </a:p>
          <a:p>
            <a:pPr algn="ctr">
              <a:spcBef>
                <a:spcPct val="0"/>
              </a:spcBef>
              <a:buClrTx/>
              <a:buFontTx/>
              <a:buNone/>
            </a:pPr>
            <a:r>
              <a:rPr lang="en-GB" sz="1100"/>
              <a:t>Power</a:t>
            </a:r>
          </a:p>
        </p:txBody>
      </p:sp>
      <p:sp>
        <p:nvSpPr>
          <p:cNvPr id="89127" name="Oval 40"/>
          <p:cNvSpPr>
            <a:spLocks noChangeArrowheads="1"/>
          </p:cNvSpPr>
          <p:nvPr/>
        </p:nvSpPr>
        <p:spPr bwMode="auto">
          <a:xfrm>
            <a:off x="2503488" y="87469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89128" name="Oval 41"/>
          <p:cNvSpPr>
            <a:spLocks noChangeArrowheads="1"/>
          </p:cNvSpPr>
          <p:nvPr/>
        </p:nvSpPr>
        <p:spPr bwMode="auto">
          <a:xfrm>
            <a:off x="2503488" y="196689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89129" name="Oval 42"/>
          <p:cNvSpPr>
            <a:spLocks noChangeArrowheads="1"/>
          </p:cNvSpPr>
          <p:nvPr/>
        </p:nvSpPr>
        <p:spPr bwMode="auto">
          <a:xfrm>
            <a:off x="165102" y="138269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89130" name="Oval 43"/>
          <p:cNvSpPr>
            <a:spLocks noChangeArrowheads="1"/>
          </p:cNvSpPr>
          <p:nvPr/>
        </p:nvSpPr>
        <p:spPr bwMode="auto">
          <a:xfrm>
            <a:off x="4674996" y="3524227"/>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89131" name="Text Box 44"/>
          <p:cNvSpPr txBox="1">
            <a:spLocks noChangeArrowheads="1"/>
          </p:cNvSpPr>
          <p:nvPr/>
        </p:nvSpPr>
        <p:spPr bwMode="auto">
          <a:xfrm>
            <a:off x="5972176" y="3884161"/>
            <a:ext cx="188034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External Viewpoint</a:t>
            </a:r>
          </a:p>
        </p:txBody>
      </p:sp>
      <p:sp>
        <p:nvSpPr>
          <p:cNvPr id="89132" name="AutoShape 45"/>
          <p:cNvSpPr>
            <a:spLocks noChangeArrowheads="1"/>
          </p:cNvSpPr>
          <p:nvPr/>
        </p:nvSpPr>
        <p:spPr bwMode="gray">
          <a:xfrm>
            <a:off x="5249864" y="4633889"/>
            <a:ext cx="3663950" cy="2071167"/>
          </a:xfrm>
          <a:prstGeom prst="wedgeRoundRectCallout">
            <a:avLst>
              <a:gd name="adj1" fmla="val -38996"/>
              <a:gd name="adj2" fmla="val -7356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spcBef>
                <a:spcPct val="0"/>
              </a:spcBef>
              <a:buClrTx/>
              <a:buFontTx/>
              <a:buNone/>
            </a:pPr>
            <a:r>
              <a:rPr lang="en-GB" sz="1400" b="1" dirty="0">
                <a:solidFill>
                  <a:srgbClr val="FFFFFF"/>
                </a:solidFill>
              </a:rPr>
              <a:t>Some functions could be inside or outside the prime system. Where we decide to put them defines the system boundary.  We need to think carefully about these. Will they lead to design solutions that will be part of the prime system</a:t>
            </a:r>
          </a:p>
        </p:txBody>
      </p:sp>
      <p:sp>
        <p:nvSpPr>
          <p:cNvPr id="89133" name="Oval 46"/>
          <p:cNvSpPr>
            <a:spLocks noChangeArrowheads="1"/>
          </p:cNvSpPr>
          <p:nvPr/>
        </p:nvSpPr>
        <p:spPr bwMode="auto">
          <a:xfrm>
            <a:off x="6797677" y="180771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Mfg. M/C</a:t>
            </a:r>
          </a:p>
        </p:txBody>
      </p:sp>
    </p:spTree>
    <p:extLst>
      <p:ext uri="{BB962C8B-B14F-4D97-AF65-F5344CB8AC3E}">
        <p14:creationId xmlns:p14="http://schemas.microsoft.com/office/powerpoint/2010/main" val="2077460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ChangeArrowheads="1"/>
          </p:cNvSpPr>
          <p:nvPr/>
        </p:nvSpPr>
        <p:spPr bwMode="auto">
          <a:xfrm>
            <a:off x="79375" y="717541"/>
            <a:ext cx="4970463" cy="5826125"/>
          </a:xfrm>
          <a:prstGeom prst="rect">
            <a:avLst/>
          </a:prstGeom>
          <a:solidFill>
            <a:schemeClr val="bg1">
              <a:lumMod val="95000"/>
            </a:schemeClr>
          </a:solidFill>
          <a:ln w="9525">
            <a:solidFill>
              <a:schemeClr val="tx1"/>
            </a:solidFill>
            <a:miter lim="800000"/>
            <a:headEnd/>
            <a:tailEnd/>
          </a:ln>
        </p:spPr>
        <p:txBody>
          <a:bodyPr wrap="none" anchor="ctr"/>
          <a:lstStyle/>
          <a:p>
            <a:endParaRPr lang="en-US"/>
          </a:p>
        </p:txBody>
      </p:sp>
      <p:sp>
        <p:nvSpPr>
          <p:cNvPr id="91138" name="Rectangle 3"/>
          <p:cNvSpPr>
            <a:spLocks noChangeArrowheads="1"/>
          </p:cNvSpPr>
          <p:nvPr/>
        </p:nvSpPr>
        <p:spPr bwMode="auto">
          <a:xfrm>
            <a:off x="5895975" y="727763"/>
            <a:ext cx="3081338" cy="3513137"/>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91139" name="Oval 4"/>
          <p:cNvSpPr>
            <a:spLocks noChangeArrowheads="1"/>
          </p:cNvSpPr>
          <p:nvPr/>
        </p:nvSpPr>
        <p:spPr bwMode="auto">
          <a:xfrm>
            <a:off x="7769225" y="75315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Maintain </a:t>
            </a:r>
          </a:p>
          <a:p>
            <a:pPr algn="ctr">
              <a:spcBef>
                <a:spcPct val="0"/>
              </a:spcBef>
              <a:buClrTx/>
              <a:buFontTx/>
              <a:buNone/>
            </a:pPr>
            <a:r>
              <a:rPr lang="en-GB" sz="1200"/>
              <a:t>M/C</a:t>
            </a:r>
          </a:p>
        </p:txBody>
      </p:sp>
      <p:sp>
        <p:nvSpPr>
          <p:cNvPr id="91140" name="Oval 5"/>
          <p:cNvSpPr>
            <a:spLocks noChangeArrowheads="1"/>
          </p:cNvSpPr>
          <p:nvPr/>
        </p:nvSpPr>
        <p:spPr bwMode="auto">
          <a:xfrm>
            <a:off x="3817940" y="82548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91141" name="Oval 6"/>
          <p:cNvSpPr>
            <a:spLocks noChangeArrowheads="1"/>
          </p:cNvSpPr>
          <p:nvPr/>
        </p:nvSpPr>
        <p:spPr bwMode="auto">
          <a:xfrm>
            <a:off x="3830638" y="132078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91142" name="Oval 7"/>
          <p:cNvSpPr>
            <a:spLocks noChangeArrowheads="1"/>
          </p:cNvSpPr>
          <p:nvPr/>
        </p:nvSpPr>
        <p:spPr bwMode="auto">
          <a:xfrm>
            <a:off x="3816350" y="236218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91143" name="Oval 8"/>
          <p:cNvSpPr>
            <a:spLocks noChangeArrowheads="1"/>
          </p:cNvSpPr>
          <p:nvPr/>
        </p:nvSpPr>
        <p:spPr bwMode="auto">
          <a:xfrm>
            <a:off x="3825875" y="1841489"/>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91144" name="Oval 9"/>
          <p:cNvSpPr>
            <a:spLocks noChangeArrowheads="1"/>
          </p:cNvSpPr>
          <p:nvPr/>
        </p:nvSpPr>
        <p:spPr bwMode="auto">
          <a:xfrm>
            <a:off x="112713" y="240822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91145" name="Oval 10"/>
          <p:cNvSpPr>
            <a:spLocks noChangeArrowheads="1"/>
          </p:cNvSpPr>
          <p:nvPr/>
        </p:nvSpPr>
        <p:spPr bwMode="auto">
          <a:xfrm>
            <a:off x="101602" y="2924164"/>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91146" name="Oval 11"/>
          <p:cNvSpPr>
            <a:spLocks noChangeArrowheads="1"/>
          </p:cNvSpPr>
          <p:nvPr/>
        </p:nvSpPr>
        <p:spPr bwMode="auto">
          <a:xfrm>
            <a:off x="1341440" y="1909751"/>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91147" name="Oval 12"/>
          <p:cNvSpPr>
            <a:spLocks noChangeArrowheads="1"/>
          </p:cNvSpPr>
          <p:nvPr/>
        </p:nvSpPr>
        <p:spPr bwMode="auto">
          <a:xfrm>
            <a:off x="1331913" y="4491026"/>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91148" name="Oval 13"/>
          <p:cNvSpPr>
            <a:spLocks noChangeArrowheads="1"/>
          </p:cNvSpPr>
          <p:nvPr/>
        </p:nvSpPr>
        <p:spPr bwMode="auto">
          <a:xfrm>
            <a:off x="7699375" y="271054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91149" name="Oval 14"/>
          <p:cNvSpPr>
            <a:spLocks noChangeArrowheads="1"/>
          </p:cNvSpPr>
          <p:nvPr/>
        </p:nvSpPr>
        <p:spPr bwMode="auto">
          <a:xfrm>
            <a:off x="1331913" y="499267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91150" name="Oval 15"/>
          <p:cNvSpPr>
            <a:spLocks noChangeArrowheads="1"/>
          </p:cNvSpPr>
          <p:nvPr/>
        </p:nvSpPr>
        <p:spPr bwMode="auto">
          <a:xfrm>
            <a:off x="2516190" y="1344601"/>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91151" name="Oval 16"/>
          <p:cNvSpPr>
            <a:spLocks noChangeArrowheads="1"/>
          </p:cNvSpPr>
          <p:nvPr/>
        </p:nvSpPr>
        <p:spPr bwMode="auto">
          <a:xfrm>
            <a:off x="2574926" y="395603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91152" name="Oval 17"/>
          <p:cNvSpPr>
            <a:spLocks noChangeArrowheads="1"/>
          </p:cNvSpPr>
          <p:nvPr/>
        </p:nvSpPr>
        <p:spPr bwMode="auto">
          <a:xfrm>
            <a:off x="1343025" y="3457564"/>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91153" name="Oval 18"/>
          <p:cNvSpPr>
            <a:spLocks noChangeArrowheads="1"/>
          </p:cNvSpPr>
          <p:nvPr/>
        </p:nvSpPr>
        <p:spPr bwMode="auto">
          <a:xfrm>
            <a:off x="1344615" y="2420926"/>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91154" name="Oval 19"/>
          <p:cNvSpPr>
            <a:spLocks noChangeArrowheads="1"/>
          </p:cNvSpPr>
          <p:nvPr/>
        </p:nvSpPr>
        <p:spPr bwMode="auto">
          <a:xfrm>
            <a:off x="5994400" y="137069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91155" name="Oval 20"/>
          <p:cNvSpPr>
            <a:spLocks noChangeArrowheads="1"/>
          </p:cNvSpPr>
          <p:nvPr/>
        </p:nvSpPr>
        <p:spPr bwMode="auto">
          <a:xfrm>
            <a:off x="6003926" y="189615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91156" name="Oval 21"/>
          <p:cNvSpPr>
            <a:spLocks noChangeArrowheads="1"/>
          </p:cNvSpPr>
          <p:nvPr/>
        </p:nvSpPr>
        <p:spPr bwMode="auto">
          <a:xfrm>
            <a:off x="109540" y="342263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91157" name="Oval 22"/>
          <p:cNvSpPr>
            <a:spLocks noChangeArrowheads="1"/>
          </p:cNvSpPr>
          <p:nvPr/>
        </p:nvSpPr>
        <p:spPr bwMode="auto">
          <a:xfrm>
            <a:off x="7747002" y="3364596"/>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91158" name="Oval 23"/>
          <p:cNvSpPr>
            <a:spLocks noChangeArrowheads="1"/>
          </p:cNvSpPr>
          <p:nvPr/>
        </p:nvSpPr>
        <p:spPr bwMode="auto">
          <a:xfrm>
            <a:off x="1355726" y="292098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91159" name="Oval 24"/>
          <p:cNvSpPr>
            <a:spLocks noChangeArrowheads="1"/>
          </p:cNvSpPr>
          <p:nvPr/>
        </p:nvSpPr>
        <p:spPr bwMode="auto">
          <a:xfrm>
            <a:off x="3841750" y="289876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Unload</a:t>
            </a:r>
          </a:p>
          <a:p>
            <a:pPr algn="ctr">
              <a:spcBef>
                <a:spcPct val="0"/>
              </a:spcBef>
              <a:buClrTx/>
              <a:buFontTx/>
              <a:buNone/>
            </a:pPr>
            <a:r>
              <a:rPr lang="en-GB" sz="1100" dirty="0" smtClean="0"/>
              <a:t>Clean Items</a:t>
            </a:r>
            <a:endParaRPr lang="en-GB" sz="1100" dirty="0"/>
          </a:p>
        </p:txBody>
      </p:sp>
      <p:sp>
        <p:nvSpPr>
          <p:cNvPr id="91160" name="Oval 25"/>
          <p:cNvSpPr>
            <a:spLocks noChangeArrowheads="1"/>
          </p:cNvSpPr>
          <p:nvPr/>
        </p:nvSpPr>
        <p:spPr bwMode="auto">
          <a:xfrm>
            <a:off x="6923088" y="233430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91161" name="Oval 26"/>
          <p:cNvSpPr>
            <a:spLocks noChangeArrowheads="1"/>
          </p:cNvSpPr>
          <p:nvPr/>
        </p:nvSpPr>
        <p:spPr bwMode="auto">
          <a:xfrm>
            <a:off x="122240" y="500537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91162" name="Oval 27"/>
          <p:cNvSpPr>
            <a:spLocks noChangeArrowheads="1"/>
          </p:cNvSpPr>
          <p:nvPr/>
        </p:nvSpPr>
        <p:spPr bwMode="auto">
          <a:xfrm>
            <a:off x="2565402" y="3440101"/>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91163" name="Oval 28"/>
          <p:cNvSpPr>
            <a:spLocks noChangeArrowheads="1"/>
          </p:cNvSpPr>
          <p:nvPr/>
        </p:nvSpPr>
        <p:spPr bwMode="auto">
          <a:xfrm>
            <a:off x="2570165" y="292892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91164" name="Oval 29"/>
          <p:cNvSpPr>
            <a:spLocks noChangeArrowheads="1"/>
          </p:cNvSpPr>
          <p:nvPr/>
        </p:nvSpPr>
        <p:spPr bwMode="auto">
          <a:xfrm>
            <a:off x="1314450" y="549908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91165" name="Oval 30"/>
          <p:cNvSpPr>
            <a:spLocks noChangeArrowheads="1"/>
          </p:cNvSpPr>
          <p:nvPr/>
        </p:nvSpPr>
        <p:spPr bwMode="auto">
          <a:xfrm>
            <a:off x="146050" y="550861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91166" name="Oval 31"/>
          <p:cNvSpPr>
            <a:spLocks noChangeArrowheads="1"/>
          </p:cNvSpPr>
          <p:nvPr/>
        </p:nvSpPr>
        <p:spPr bwMode="auto">
          <a:xfrm>
            <a:off x="128589" y="395127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91167" name="Oval 32"/>
          <p:cNvSpPr>
            <a:spLocks noChangeArrowheads="1"/>
          </p:cNvSpPr>
          <p:nvPr/>
        </p:nvSpPr>
        <p:spPr bwMode="auto">
          <a:xfrm>
            <a:off x="2598740" y="497362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91168" name="Oval 33"/>
          <p:cNvSpPr>
            <a:spLocks noChangeArrowheads="1"/>
          </p:cNvSpPr>
          <p:nvPr/>
        </p:nvSpPr>
        <p:spPr bwMode="auto">
          <a:xfrm>
            <a:off x="7812090" y="130878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91169" name="Rectangle 34"/>
          <p:cNvSpPr>
            <a:spLocks noGrp="1" noChangeArrowheads="1"/>
          </p:cNvSpPr>
          <p:nvPr>
            <p:ph type="title"/>
          </p:nvPr>
        </p:nvSpPr>
        <p:spPr>
          <a:xfrm>
            <a:off x="131763" y="-4762"/>
            <a:ext cx="6489700" cy="671502"/>
          </a:xfrm>
        </p:spPr>
        <p:txBody>
          <a:bodyPr/>
          <a:lstStyle/>
          <a:p>
            <a:r>
              <a:rPr lang="en-GB" smtClean="0"/>
              <a:t>Final Step 3 Output</a:t>
            </a:r>
            <a:endParaRPr lang="en-GB" dirty="0"/>
          </a:p>
        </p:txBody>
      </p:sp>
      <p:sp>
        <p:nvSpPr>
          <p:cNvPr id="91170" name="Text Box 35"/>
          <p:cNvSpPr txBox="1">
            <a:spLocks noChangeArrowheads="1"/>
          </p:cNvSpPr>
          <p:nvPr/>
        </p:nvSpPr>
        <p:spPr bwMode="auto">
          <a:xfrm>
            <a:off x="2917826" y="6081701"/>
            <a:ext cx="201543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a:t>Internal Viewpoint</a:t>
            </a:r>
          </a:p>
        </p:txBody>
      </p:sp>
      <p:sp>
        <p:nvSpPr>
          <p:cNvPr id="91171" name="Oval 36"/>
          <p:cNvSpPr>
            <a:spLocks noChangeArrowheads="1"/>
          </p:cNvSpPr>
          <p:nvPr/>
        </p:nvSpPr>
        <p:spPr bwMode="auto">
          <a:xfrm>
            <a:off x="6435725" y="90714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91172" name="Oval 37"/>
          <p:cNvSpPr>
            <a:spLocks noChangeArrowheads="1"/>
          </p:cNvSpPr>
          <p:nvPr/>
        </p:nvSpPr>
        <p:spPr bwMode="auto">
          <a:xfrm>
            <a:off x="2589213" y="551178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91173" name="Oval 38"/>
          <p:cNvSpPr>
            <a:spLocks noChangeArrowheads="1"/>
          </p:cNvSpPr>
          <p:nvPr/>
        </p:nvSpPr>
        <p:spPr bwMode="auto">
          <a:xfrm>
            <a:off x="3838577" y="4000489"/>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Manage</a:t>
            </a:r>
            <a:endParaRPr lang="en-GB" sz="1100" dirty="0"/>
          </a:p>
          <a:p>
            <a:pPr algn="ctr">
              <a:spcBef>
                <a:spcPct val="0"/>
              </a:spcBef>
              <a:buClrTx/>
              <a:buFontTx/>
              <a:buNone/>
            </a:pPr>
            <a:r>
              <a:rPr lang="en-GB" sz="1100" dirty="0"/>
              <a:t>Power</a:t>
            </a:r>
          </a:p>
        </p:txBody>
      </p:sp>
      <p:sp>
        <p:nvSpPr>
          <p:cNvPr id="91174" name="Oval 39"/>
          <p:cNvSpPr>
            <a:spLocks noChangeArrowheads="1"/>
          </p:cNvSpPr>
          <p:nvPr/>
        </p:nvSpPr>
        <p:spPr bwMode="auto">
          <a:xfrm>
            <a:off x="2503488" y="82231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91175" name="Oval 40"/>
          <p:cNvSpPr>
            <a:spLocks noChangeArrowheads="1"/>
          </p:cNvSpPr>
          <p:nvPr/>
        </p:nvSpPr>
        <p:spPr bwMode="auto">
          <a:xfrm>
            <a:off x="2503488" y="191451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91176" name="Oval 41"/>
          <p:cNvSpPr>
            <a:spLocks noChangeArrowheads="1"/>
          </p:cNvSpPr>
          <p:nvPr/>
        </p:nvSpPr>
        <p:spPr bwMode="auto">
          <a:xfrm>
            <a:off x="165102" y="133031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91177" name="Oval 42"/>
          <p:cNvSpPr>
            <a:spLocks noChangeArrowheads="1"/>
          </p:cNvSpPr>
          <p:nvPr/>
        </p:nvSpPr>
        <p:spPr bwMode="auto">
          <a:xfrm>
            <a:off x="3819527" y="347185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91178" name="Text Box 43"/>
          <p:cNvSpPr txBox="1">
            <a:spLocks noChangeArrowheads="1"/>
          </p:cNvSpPr>
          <p:nvPr/>
        </p:nvSpPr>
        <p:spPr bwMode="auto">
          <a:xfrm>
            <a:off x="5972176" y="3812271"/>
            <a:ext cx="188034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External Viewpoint</a:t>
            </a:r>
          </a:p>
        </p:txBody>
      </p:sp>
      <p:sp>
        <p:nvSpPr>
          <p:cNvPr id="91179" name="Oval 44"/>
          <p:cNvSpPr>
            <a:spLocks noChangeArrowheads="1"/>
          </p:cNvSpPr>
          <p:nvPr/>
        </p:nvSpPr>
        <p:spPr bwMode="auto">
          <a:xfrm>
            <a:off x="3838575" y="460850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Receive</a:t>
            </a:r>
            <a:endParaRPr lang="en-GB" sz="1100" dirty="0"/>
          </a:p>
          <a:p>
            <a:pPr algn="ctr">
              <a:spcBef>
                <a:spcPct val="0"/>
              </a:spcBef>
              <a:buClrTx/>
              <a:buFontTx/>
              <a:buNone/>
            </a:pPr>
            <a:r>
              <a:rPr lang="en-GB" sz="1100" dirty="0"/>
              <a:t>Water Supply</a:t>
            </a:r>
          </a:p>
        </p:txBody>
      </p:sp>
      <p:sp>
        <p:nvSpPr>
          <p:cNvPr id="91180" name="Oval 45"/>
          <p:cNvSpPr>
            <a:spLocks noChangeArrowheads="1"/>
          </p:cNvSpPr>
          <p:nvPr/>
        </p:nvSpPr>
        <p:spPr bwMode="auto">
          <a:xfrm>
            <a:off x="3876677" y="5173651"/>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Remove</a:t>
            </a:r>
            <a:endParaRPr lang="en-GB" sz="1100" dirty="0"/>
          </a:p>
          <a:p>
            <a:pPr algn="ctr">
              <a:spcBef>
                <a:spcPct val="0"/>
              </a:spcBef>
              <a:buClrTx/>
              <a:buFontTx/>
              <a:buNone/>
            </a:pPr>
            <a:r>
              <a:rPr lang="en-GB" sz="1100" dirty="0"/>
              <a:t>Waste</a:t>
            </a:r>
          </a:p>
        </p:txBody>
      </p:sp>
      <p:sp>
        <p:nvSpPr>
          <p:cNvPr id="91181" name="AutoShape 46"/>
          <p:cNvSpPr>
            <a:spLocks noChangeArrowheads="1"/>
          </p:cNvSpPr>
          <p:nvPr/>
        </p:nvSpPr>
        <p:spPr bwMode="auto">
          <a:xfrm rot="-5400000">
            <a:off x="5056188" y="5040303"/>
            <a:ext cx="406400" cy="777875"/>
          </a:xfrm>
          <a:prstGeom prst="triangle">
            <a:avLst>
              <a:gd name="adj" fmla="val 50000"/>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sz="1600"/>
          </a:p>
        </p:txBody>
      </p:sp>
      <p:sp>
        <p:nvSpPr>
          <p:cNvPr id="91183" name="Oval 48"/>
          <p:cNvSpPr>
            <a:spLocks noChangeArrowheads="1"/>
          </p:cNvSpPr>
          <p:nvPr/>
        </p:nvSpPr>
        <p:spPr bwMode="auto">
          <a:xfrm>
            <a:off x="6046788" y="264704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Water</a:t>
            </a:r>
          </a:p>
        </p:txBody>
      </p:sp>
      <p:sp>
        <p:nvSpPr>
          <p:cNvPr id="91184" name="Oval 49"/>
          <p:cNvSpPr>
            <a:spLocks noChangeArrowheads="1"/>
          </p:cNvSpPr>
          <p:nvPr/>
        </p:nvSpPr>
        <p:spPr bwMode="auto">
          <a:xfrm>
            <a:off x="6459538" y="319790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Receive </a:t>
            </a:r>
            <a:endParaRPr lang="en-GB" sz="1100" dirty="0"/>
          </a:p>
          <a:p>
            <a:pPr algn="ctr">
              <a:spcBef>
                <a:spcPct val="0"/>
              </a:spcBef>
              <a:buClrTx/>
              <a:buFontTx/>
              <a:buNone/>
            </a:pPr>
            <a:r>
              <a:rPr lang="en-GB" sz="1100" dirty="0"/>
              <a:t>Waste</a:t>
            </a:r>
          </a:p>
        </p:txBody>
      </p:sp>
      <p:sp>
        <p:nvSpPr>
          <p:cNvPr id="91185" name="AutoShape 50"/>
          <p:cNvSpPr>
            <a:spLocks noChangeArrowheads="1"/>
          </p:cNvSpPr>
          <p:nvPr/>
        </p:nvSpPr>
        <p:spPr bwMode="auto">
          <a:xfrm>
            <a:off x="8059438" y="3707105"/>
            <a:ext cx="376238" cy="841375"/>
          </a:xfrm>
          <a:prstGeom prst="triangle">
            <a:avLst>
              <a:gd name="adj" fmla="val 50000"/>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sz="1600"/>
          </a:p>
        </p:txBody>
      </p:sp>
      <p:sp>
        <p:nvSpPr>
          <p:cNvPr id="91186" name="Oval 51"/>
          <p:cNvSpPr>
            <a:spLocks noChangeArrowheads="1"/>
          </p:cNvSpPr>
          <p:nvPr/>
        </p:nvSpPr>
        <p:spPr bwMode="auto">
          <a:xfrm>
            <a:off x="7024689" y="170724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Mfg. M/C</a:t>
            </a:r>
          </a:p>
        </p:txBody>
      </p:sp>
      <p:sp>
        <p:nvSpPr>
          <p:cNvPr id="91182" name="AutoShape 47"/>
          <p:cNvSpPr>
            <a:spLocks noChangeArrowheads="1"/>
          </p:cNvSpPr>
          <p:nvPr/>
        </p:nvSpPr>
        <p:spPr bwMode="gray">
          <a:xfrm>
            <a:off x="5635627" y="4319576"/>
            <a:ext cx="3281363" cy="1944688"/>
          </a:xfrm>
          <a:prstGeom prst="wedgeRoundRectCallout">
            <a:avLst>
              <a:gd name="adj1" fmla="val -73995"/>
              <a:gd name="adj2" fmla="val -2469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spcBef>
                <a:spcPct val="0"/>
              </a:spcBef>
              <a:buClrTx/>
              <a:buFontTx/>
              <a:buNone/>
            </a:pPr>
            <a:r>
              <a:rPr lang="en-GB" sz="1400" b="1" dirty="0">
                <a:solidFill>
                  <a:srgbClr val="FFFFFF"/>
                </a:solidFill>
              </a:rPr>
              <a:t>By separating and categorising requirements we start to simplify our understanding which often leads to identifying additional necessary functionality (requirements)</a:t>
            </a:r>
          </a:p>
        </p:txBody>
      </p:sp>
    </p:spTree>
    <p:extLst>
      <p:ext uri="{BB962C8B-B14F-4D97-AF65-F5344CB8AC3E}">
        <p14:creationId xmlns:p14="http://schemas.microsoft.com/office/powerpoint/2010/main" val="19016965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3186"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3187"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3188"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3189" name="Rectangle 6"/>
          <p:cNvSpPr>
            <a:spLocks noGrp="1" noChangeArrowheads="1"/>
          </p:cNvSpPr>
          <p:nvPr>
            <p:ph type="title"/>
          </p:nvPr>
        </p:nvSpPr>
        <p:spPr/>
        <p:txBody>
          <a:bodyPr/>
          <a:lstStyle/>
          <a:p>
            <a:r>
              <a:rPr lang="en-GB" smtClean="0"/>
              <a:t>Step 4: Functional Viewpoint Grouping</a:t>
            </a:r>
            <a:endParaRPr lang="en-GB"/>
          </a:p>
        </p:txBody>
      </p:sp>
      <p:sp>
        <p:nvSpPr>
          <p:cNvPr id="93190" name="Rectangle 7"/>
          <p:cNvSpPr>
            <a:spLocks noGrp="1" noChangeArrowheads="1"/>
          </p:cNvSpPr>
          <p:nvPr>
            <p:ph type="body" idx="1"/>
          </p:nvPr>
        </p:nvSpPr>
        <p:spPr/>
        <p:txBody>
          <a:bodyPr/>
          <a:lstStyle/>
          <a:p>
            <a:r>
              <a:rPr lang="en-GB" dirty="0" smtClean="0"/>
              <a:t>The next step is to logically group the functions together so that at any one level of grouping there is a maximum of 5 functions ( 7 – 2 allowing “headroom” for undiscovered functions)</a:t>
            </a:r>
          </a:p>
          <a:p>
            <a:r>
              <a:rPr lang="en-GB" dirty="0" smtClean="0"/>
              <a:t>The groups should be logical and named</a:t>
            </a:r>
          </a:p>
          <a:p>
            <a:pPr lvl="1"/>
            <a:r>
              <a:rPr lang="en-GB" dirty="0" smtClean="0"/>
              <a:t>If you have difficulty deciding a name the grouping is not logical – look for another grouping</a:t>
            </a:r>
          </a:p>
          <a:p>
            <a:pPr lvl="1"/>
            <a:r>
              <a:rPr lang="en-GB" dirty="0" smtClean="0"/>
              <a:t>Choose a name that is a Verb Noun combination to maintain the emphasis on functions (we tend to drift back to object-oriented thinking)</a:t>
            </a:r>
            <a:endParaRPr lang="en-GB" dirty="0"/>
          </a:p>
        </p:txBody>
      </p:sp>
    </p:spTree>
    <p:extLst>
      <p:ext uri="{BB962C8B-B14F-4D97-AF65-F5344CB8AC3E}">
        <p14:creationId xmlns:p14="http://schemas.microsoft.com/office/powerpoint/2010/main" val="255180050"/>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Freeform 85"/>
          <p:cNvSpPr/>
          <p:nvPr/>
        </p:nvSpPr>
        <p:spPr>
          <a:xfrm>
            <a:off x="10212" y="-8591"/>
            <a:ext cx="9086309" cy="6873402"/>
          </a:xfrm>
          <a:custGeom>
            <a:avLst/>
            <a:gdLst>
              <a:gd name="connsiteX0" fmla="*/ 105825 w 9841749"/>
              <a:gd name="connsiteY0" fmla="*/ 0 h 6515950"/>
              <a:gd name="connsiteX1" fmla="*/ 5744799 w 9841749"/>
              <a:gd name="connsiteY1" fmla="*/ 30236 h 6515950"/>
              <a:gd name="connsiteX2" fmla="*/ 5759917 w 9841749"/>
              <a:gd name="connsiteY2" fmla="*/ 4112154 h 6515950"/>
              <a:gd name="connsiteX3" fmla="*/ 9826631 w 9841749"/>
              <a:gd name="connsiteY3" fmla="*/ 4142390 h 6515950"/>
              <a:gd name="connsiteX4" fmla="*/ 9841749 w 9841749"/>
              <a:gd name="connsiteY4" fmla="*/ 6500832 h 6515950"/>
              <a:gd name="connsiteX5" fmla="*/ 0 w 9841749"/>
              <a:gd name="connsiteY5" fmla="*/ 6515950 h 6515950"/>
              <a:gd name="connsiteX6" fmla="*/ 105825 w 9841749"/>
              <a:gd name="connsiteY6" fmla="*/ 0 h 6515950"/>
              <a:gd name="connsiteX0" fmla="*/ 0 w 9861772"/>
              <a:gd name="connsiteY0" fmla="*/ 0 h 6626366"/>
              <a:gd name="connsiteX1" fmla="*/ 5764822 w 9861772"/>
              <a:gd name="connsiteY1" fmla="*/ 140652 h 6626366"/>
              <a:gd name="connsiteX2" fmla="*/ 5779940 w 9861772"/>
              <a:gd name="connsiteY2" fmla="*/ 4222570 h 6626366"/>
              <a:gd name="connsiteX3" fmla="*/ 9846654 w 9861772"/>
              <a:gd name="connsiteY3" fmla="*/ 4252806 h 6626366"/>
              <a:gd name="connsiteX4" fmla="*/ 9861772 w 9861772"/>
              <a:gd name="connsiteY4" fmla="*/ 6611248 h 6626366"/>
              <a:gd name="connsiteX5" fmla="*/ 20023 w 9861772"/>
              <a:gd name="connsiteY5" fmla="*/ 6626366 h 6626366"/>
              <a:gd name="connsiteX6" fmla="*/ 0 w 9861772"/>
              <a:gd name="connsiteY6" fmla="*/ 0 h 6626366"/>
              <a:gd name="connsiteX0" fmla="*/ 0 w 9861772"/>
              <a:gd name="connsiteY0" fmla="*/ 0 h 6626366"/>
              <a:gd name="connsiteX1" fmla="*/ 5158464 w 9861772"/>
              <a:gd name="connsiteY1" fmla="*/ 19194 h 6626366"/>
              <a:gd name="connsiteX2" fmla="*/ 5779940 w 9861772"/>
              <a:gd name="connsiteY2" fmla="*/ 4222570 h 6626366"/>
              <a:gd name="connsiteX3" fmla="*/ 9846654 w 9861772"/>
              <a:gd name="connsiteY3" fmla="*/ 4252806 h 6626366"/>
              <a:gd name="connsiteX4" fmla="*/ 9861772 w 9861772"/>
              <a:gd name="connsiteY4" fmla="*/ 6611248 h 6626366"/>
              <a:gd name="connsiteX5" fmla="*/ 20023 w 9861772"/>
              <a:gd name="connsiteY5" fmla="*/ 6626366 h 6626366"/>
              <a:gd name="connsiteX6" fmla="*/ 0 w 9861772"/>
              <a:gd name="connsiteY6" fmla="*/ 0 h 6626366"/>
              <a:gd name="connsiteX0" fmla="*/ 0 w 9861772"/>
              <a:gd name="connsiteY0" fmla="*/ 0 h 6626366"/>
              <a:gd name="connsiteX1" fmla="*/ 5158464 w 9861772"/>
              <a:gd name="connsiteY1" fmla="*/ 19194 h 6626366"/>
              <a:gd name="connsiteX2" fmla="*/ 5196463 w 9861772"/>
              <a:gd name="connsiteY2" fmla="*/ 4233611 h 6626366"/>
              <a:gd name="connsiteX3" fmla="*/ 9846654 w 9861772"/>
              <a:gd name="connsiteY3" fmla="*/ 4252806 h 6626366"/>
              <a:gd name="connsiteX4" fmla="*/ 9861772 w 9861772"/>
              <a:gd name="connsiteY4" fmla="*/ 6611248 h 6626366"/>
              <a:gd name="connsiteX5" fmla="*/ 20023 w 9861772"/>
              <a:gd name="connsiteY5" fmla="*/ 6626366 h 6626366"/>
              <a:gd name="connsiteX6" fmla="*/ 0 w 9861772"/>
              <a:gd name="connsiteY6" fmla="*/ 0 h 6626366"/>
              <a:gd name="connsiteX0" fmla="*/ 0 w 9861772"/>
              <a:gd name="connsiteY0" fmla="*/ 0 h 6626366"/>
              <a:gd name="connsiteX1" fmla="*/ 5158464 w 9861772"/>
              <a:gd name="connsiteY1" fmla="*/ 19194 h 6626366"/>
              <a:gd name="connsiteX2" fmla="*/ 5196463 w 9861772"/>
              <a:gd name="connsiteY2" fmla="*/ 4233611 h 6626366"/>
              <a:gd name="connsiteX3" fmla="*/ 9071191 w 9861772"/>
              <a:gd name="connsiteY3" fmla="*/ 4122667 h 6626366"/>
              <a:gd name="connsiteX4" fmla="*/ 9861772 w 9861772"/>
              <a:gd name="connsiteY4" fmla="*/ 6611248 h 6626366"/>
              <a:gd name="connsiteX5" fmla="*/ 20023 w 9861772"/>
              <a:gd name="connsiteY5" fmla="*/ 6626366 h 6626366"/>
              <a:gd name="connsiteX6" fmla="*/ 0 w 9861772"/>
              <a:gd name="connsiteY6" fmla="*/ 0 h 6626366"/>
              <a:gd name="connsiteX0" fmla="*/ 0 w 9086309"/>
              <a:gd name="connsiteY0" fmla="*/ 0 h 6632939"/>
              <a:gd name="connsiteX1" fmla="*/ 5158464 w 9086309"/>
              <a:gd name="connsiteY1" fmla="*/ 19194 h 6632939"/>
              <a:gd name="connsiteX2" fmla="*/ 5196463 w 9086309"/>
              <a:gd name="connsiteY2" fmla="*/ 4233611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 name="connsiteX0" fmla="*/ 0 w 9086309"/>
              <a:gd name="connsiteY0" fmla="*/ 0 h 6632939"/>
              <a:gd name="connsiteX1" fmla="*/ 5158464 w 9086309"/>
              <a:gd name="connsiteY1" fmla="*/ 19194 h 6632939"/>
              <a:gd name="connsiteX2" fmla="*/ 5207702 w 9086309"/>
              <a:gd name="connsiteY2" fmla="*/ 4114318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 name="connsiteX0" fmla="*/ 0 w 9086309"/>
              <a:gd name="connsiteY0" fmla="*/ 0 h 6632939"/>
              <a:gd name="connsiteX1" fmla="*/ 5225895 w 9086309"/>
              <a:gd name="connsiteY1" fmla="*/ 19194 h 6632939"/>
              <a:gd name="connsiteX2" fmla="*/ 5207702 w 9086309"/>
              <a:gd name="connsiteY2" fmla="*/ 4114318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 name="connsiteX0" fmla="*/ 0 w 9086309"/>
              <a:gd name="connsiteY0" fmla="*/ 0 h 6632939"/>
              <a:gd name="connsiteX1" fmla="*/ 5192179 w 9086309"/>
              <a:gd name="connsiteY1" fmla="*/ 8349 h 6632939"/>
              <a:gd name="connsiteX2" fmla="*/ 5207702 w 9086309"/>
              <a:gd name="connsiteY2" fmla="*/ 4114318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309" h="6632939">
                <a:moveTo>
                  <a:pt x="0" y="0"/>
                </a:moveTo>
                <a:lnTo>
                  <a:pt x="5192179" y="8349"/>
                </a:lnTo>
                <a:cubicBezTo>
                  <a:pt x="5197218" y="1368988"/>
                  <a:pt x="5202663" y="2753679"/>
                  <a:pt x="5207702" y="4114318"/>
                </a:cubicBezTo>
                <a:lnTo>
                  <a:pt x="9071191" y="4122667"/>
                </a:lnTo>
                <a:cubicBezTo>
                  <a:pt x="9076230" y="4908814"/>
                  <a:pt x="9081270" y="5846792"/>
                  <a:pt x="9086309" y="6632939"/>
                </a:cubicBezTo>
                <a:lnTo>
                  <a:pt x="20023" y="6626366"/>
                </a:lnTo>
                <a:cubicBezTo>
                  <a:pt x="13349" y="4417577"/>
                  <a:pt x="6674" y="2208789"/>
                  <a:pt x="0" y="0"/>
                </a:cubicBezTo>
                <a:close/>
              </a:path>
            </a:pathLst>
          </a:cu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233" name="Rectangle 2"/>
          <p:cNvSpPr>
            <a:spLocks noChangeArrowheads="1"/>
          </p:cNvSpPr>
          <p:nvPr/>
        </p:nvSpPr>
        <p:spPr bwMode="auto">
          <a:xfrm>
            <a:off x="5341391" y="0"/>
            <a:ext cx="3755129" cy="4187742"/>
          </a:xfrm>
          <a:prstGeom prst="rect">
            <a:avLst/>
          </a:prstGeom>
          <a:solidFill>
            <a:srgbClr val="FFFF66"/>
          </a:solidFill>
          <a:ln w="9525">
            <a:solidFill>
              <a:schemeClr val="tx1"/>
            </a:solidFill>
            <a:miter lim="800000"/>
            <a:headEnd/>
            <a:tailEnd/>
          </a:ln>
        </p:spPr>
        <p:txBody>
          <a:bodyPr wrap="none" anchor="ctr"/>
          <a:lstStyle/>
          <a:p>
            <a:pPr algn="ctr">
              <a:spcBef>
                <a:spcPct val="0"/>
              </a:spcBef>
              <a:buClrTx/>
              <a:buFontTx/>
              <a:buNone/>
            </a:pPr>
            <a:endParaRPr lang="en-US" sz="1600"/>
          </a:p>
        </p:txBody>
      </p:sp>
      <p:sp>
        <p:nvSpPr>
          <p:cNvPr id="95234" name="Oval 3"/>
          <p:cNvSpPr>
            <a:spLocks noChangeArrowheads="1"/>
          </p:cNvSpPr>
          <p:nvPr/>
        </p:nvSpPr>
        <p:spPr bwMode="auto">
          <a:xfrm>
            <a:off x="7078392" y="185952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M/C</a:t>
            </a:r>
          </a:p>
        </p:txBody>
      </p:sp>
      <p:sp>
        <p:nvSpPr>
          <p:cNvPr id="95235" name="Oval 4"/>
          <p:cNvSpPr>
            <a:spLocks noChangeArrowheads="1"/>
          </p:cNvSpPr>
          <p:nvPr/>
        </p:nvSpPr>
        <p:spPr bwMode="auto">
          <a:xfrm>
            <a:off x="7692688" y="306524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95236" name="Oval 5"/>
          <p:cNvSpPr>
            <a:spLocks noChangeArrowheads="1"/>
          </p:cNvSpPr>
          <p:nvPr/>
        </p:nvSpPr>
        <p:spPr bwMode="auto">
          <a:xfrm>
            <a:off x="7570355" y="635657"/>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Design M/C</a:t>
            </a:r>
          </a:p>
        </p:txBody>
      </p:sp>
      <p:sp>
        <p:nvSpPr>
          <p:cNvPr id="95237" name="Oval 6"/>
          <p:cNvSpPr>
            <a:spLocks noChangeArrowheads="1"/>
          </p:cNvSpPr>
          <p:nvPr/>
        </p:nvSpPr>
        <p:spPr bwMode="auto">
          <a:xfrm>
            <a:off x="7870882" y="1556257"/>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Disposal M/C</a:t>
            </a:r>
          </a:p>
        </p:txBody>
      </p:sp>
      <p:sp>
        <p:nvSpPr>
          <p:cNvPr id="95238" name="Oval 7"/>
          <p:cNvSpPr>
            <a:spLocks noChangeArrowheads="1"/>
          </p:cNvSpPr>
          <p:nvPr/>
        </p:nvSpPr>
        <p:spPr bwMode="auto">
          <a:xfrm>
            <a:off x="6442075" y="44307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95239" name="Oval 8"/>
          <p:cNvSpPr>
            <a:spLocks noChangeArrowheads="1"/>
          </p:cNvSpPr>
          <p:nvPr/>
        </p:nvSpPr>
        <p:spPr bwMode="auto">
          <a:xfrm>
            <a:off x="5218113" y="44354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95241" name="Oval 10"/>
          <p:cNvSpPr>
            <a:spLocks noChangeArrowheads="1"/>
          </p:cNvSpPr>
          <p:nvPr/>
        </p:nvSpPr>
        <p:spPr bwMode="auto">
          <a:xfrm>
            <a:off x="5484997" y="3584844"/>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grpSp>
        <p:nvGrpSpPr>
          <p:cNvPr id="95242" name="Group 11"/>
          <p:cNvGrpSpPr>
            <a:grpSpLocks/>
          </p:cNvGrpSpPr>
          <p:nvPr/>
        </p:nvGrpSpPr>
        <p:grpSpPr bwMode="auto">
          <a:xfrm>
            <a:off x="7659690" y="4367213"/>
            <a:ext cx="1392237" cy="2089150"/>
            <a:chOff x="4050" y="2642"/>
            <a:chExt cx="950" cy="1316"/>
          </a:xfrm>
        </p:grpSpPr>
        <p:sp>
          <p:nvSpPr>
            <p:cNvPr id="95303" name="Oval 12"/>
            <p:cNvSpPr>
              <a:spLocks noChangeArrowheads="1"/>
            </p:cNvSpPr>
            <p:nvPr/>
          </p:nvSpPr>
          <p:spPr bwMode="auto">
            <a:xfrm>
              <a:off x="4147" y="2944"/>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Manage</a:t>
              </a:r>
              <a:endParaRPr lang="en-GB" sz="1100" dirty="0"/>
            </a:p>
            <a:p>
              <a:pPr algn="ctr">
                <a:spcBef>
                  <a:spcPct val="0"/>
                </a:spcBef>
                <a:buClrTx/>
                <a:buFontTx/>
                <a:buNone/>
              </a:pPr>
              <a:r>
                <a:rPr lang="en-GB" sz="1100" dirty="0"/>
                <a:t>Power</a:t>
              </a:r>
            </a:p>
          </p:txBody>
        </p:sp>
        <p:sp>
          <p:nvSpPr>
            <p:cNvPr id="95304" name="Oval 13"/>
            <p:cNvSpPr>
              <a:spLocks noChangeArrowheads="1"/>
            </p:cNvSpPr>
            <p:nvPr/>
          </p:nvSpPr>
          <p:spPr bwMode="auto">
            <a:xfrm>
              <a:off x="4146" y="3272"/>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Receive</a:t>
              </a:r>
              <a:endParaRPr lang="en-GB" sz="1100" dirty="0"/>
            </a:p>
            <a:p>
              <a:pPr algn="ctr">
                <a:spcBef>
                  <a:spcPct val="0"/>
                </a:spcBef>
                <a:buClrTx/>
                <a:buFontTx/>
                <a:buNone/>
              </a:pPr>
              <a:r>
                <a:rPr lang="en-GB" sz="1100" dirty="0"/>
                <a:t>Water Supply</a:t>
              </a:r>
            </a:p>
          </p:txBody>
        </p:sp>
        <p:sp>
          <p:nvSpPr>
            <p:cNvPr id="95305" name="Oval 14"/>
            <p:cNvSpPr>
              <a:spLocks noChangeArrowheads="1"/>
            </p:cNvSpPr>
            <p:nvPr/>
          </p:nvSpPr>
          <p:spPr bwMode="auto">
            <a:xfrm>
              <a:off x="4145" y="3628"/>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Remove</a:t>
              </a:r>
              <a:endParaRPr lang="en-GB" sz="1100" dirty="0"/>
            </a:p>
            <a:p>
              <a:pPr algn="ctr">
                <a:spcBef>
                  <a:spcPct val="0"/>
                </a:spcBef>
                <a:buClrTx/>
                <a:buFontTx/>
                <a:buNone/>
              </a:pPr>
              <a:r>
                <a:rPr lang="en-GB" sz="1100" dirty="0"/>
                <a:t>Waste</a:t>
              </a:r>
            </a:p>
          </p:txBody>
        </p:sp>
        <p:sp>
          <p:nvSpPr>
            <p:cNvPr id="95306" name="AutoShape 15"/>
            <p:cNvSpPr>
              <a:spLocks noChangeArrowheads="1"/>
            </p:cNvSpPr>
            <p:nvPr/>
          </p:nvSpPr>
          <p:spPr bwMode="auto">
            <a:xfrm>
              <a:off x="4050" y="2642"/>
              <a:ext cx="950" cy="1316"/>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307" name="Text Box 16"/>
            <p:cNvSpPr txBox="1">
              <a:spLocks noChangeArrowheads="1"/>
            </p:cNvSpPr>
            <p:nvPr/>
          </p:nvSpPr>
          <p:spPr bwMode="auto">
            <a:xfrm>
              <a:off x="4274" y="2656"/>
              <a:ext cx="595" cy="2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buClrTx/>
                <a:buFontTx/>
                <a:buNone/>
              </a:pPr>
              <a:r>
                <a:rPr lang="en-GB" sz="1100"/>
                <a:t>Interface</a:t>
              </a:r>
            </a:p>
            <a:p>
              <a:pPr algn="ctr" eaLnBrk="1" hangingPunct="1">
                <a:spcBef>
                  <a:spcPct val="0"/>
                </a:spcBef>
                <a:buClrTx/>
                <a:buFontTx/>
                <a:buNone/>
              </a:pPr>
              <a:r>
                <a:rPr lang="en-GB" sz="1100"/>
                <a:t>to services</a:t>
              </a:r>
            </a:p>
          </p:txBody>
        </p:sp>
      </p:grpSp>
      <p:grpSp>
        <p:nvGrpSpPr>
          <p:cNvPr id="95243" name="Group 17"/>
          <p:cNvGrpSpPr>
            <a:grpSpLocks/>
          </p:cNvGrpSpPr>
          <p:nvPr/>
        </p:nvGrpSpPr>
        <p:grpSpPr bwMode="auto">
          <a:xfrm>
            <a:off x="5033965" y="5000629"/>
            <a:ext cx="2519362" cy="1401763"/>
            <a:chOff x="1920" y="3141"/>
            <a:chExt cx="1719" cy="883"/>
          </a:xfrm>
        </p:grpSpPr>
        <p:sp>
          <p:nvSpPr>
            <p:cNvPr id="95297" name="Oval 18"/>
            <p:cNvSpPr>
              <a:spLocks noChangeArrowheads="1"/>
            </p:cNvSpPr>
            <p:nvPr/>
          </p:nvSpPr>
          <p:spPr bwMode="auto">
            <a:xfrm>
              <a:off x="2012" y="3319"/>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95298" name="Oval 19"/>
            <p:cNvSpPr>
              <a:spLocks noChangeArrowheads="1"/>
            </p:cNvSpPr>
            <p:nvPr/>
          </p:nvSpPr>
          <p:spPr bwMode="auto">
            <a:xfrm>
              <a:off x="2010" y="3675"/>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95299" name="Oval 20"/>
            <p:cNvSpPr>
              <a:spLocks noChangeArrowheads="1"/>
            </p:cNvSpPr>
            <p:nvPr/>
          </p:nvSpPr>
          <p:spPr bwMode="auto">
            <a:xfrm>
              <a:off x="2806" y="3331"/>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95300" name="Oval 21"/>
            <p:cNvSpPr>
              <a:spLocks noChangeArrowheads="1"/>
            </p:cNvSpPr>
            <p:nvPr/>
          </p:nvSpPr>
          <p:spPr bwMode="auto">
            <a:xfrm>
              <a:off x="2789" y="3681"/>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95301" name="AutoShape 22"/>
            <p:cNvSpPr>
              <a:spLocks noChangeArrowheads="1"/>
            </p:cNvSpPr>
            <p:nvPr/>
          </p:nvSpPr>
          <p:spPr bwMode="auto">
            <a:xfrm>
              <a:off x="1920" y="3163"/>
              <a:ext cx="1719" cy="861"/>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302" name="Text Box 23"/>
            <p:cNvSpPr txBox="1">
              <a:spLocks noChangeArrowheads="1"/>
            </p:cNvSpPr>
            <p:nvPr/>
          </p:nvSpPr>
          <p:spPr bwMode="auto">
            <a:xfrm>
              <a:off x="2198" y="3141"/>
              <a:ext cx="837" cy="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Interface to User</a:t>
              </a:r>
            </a:p>
          </p:txBody>
        </p:sp>
      </p:grpSp>
      <p:grpSp>
        <p:nvGrpSpPr>
          <p:cNvPr id="95244" name="Group 24"/>
          <p:cNvGrpSpPr>
            <a:grpSpLocks/>
          </p:cNvGrpSpPr>
          <p:nvPr/>
        </p:nvGrpSpPr>
        <p:grpSpPr bwMode="auto">
          <a:xfrm>
            <a:off x="3055051" y="5200051"/>
            <a:ext cx="1892040" cy="1233488"/>
            <a:chOff x="1671" y="3218"/>
            <a:chExt cx="1291" cy="777"/>
          </a:xfrm>
        </p:grpSpPr>
        <p:sp>
          <p:nvSpPr>
            <p:cNvPr id="95293" name="Oval 25"/>
            <p:cNvSpPr>
              <a:spLocks noChangeArrowheads="1"/>
            </p:cNvSpPr>
            <p:nvPr/>
          </p:nvSpPr>
          <p:spPr bwMode="auto">
            <a:xfrm>
              <a:off x="2190" y="3679"/>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Control</a:t>
              </a:r>
            </a:p>
            <a:p>
              <a:pPr algn="ctr">
                <a:spcBef>
                  <a:spcPct val="0"/>
                </a:spcBef>
                <a:buClrTx/>
                <a:buFontTx/>
                <a:buNone/>
              </a:pPr>
              <a:r>
                <a:rPr lang="en-GB" sz="1100" dirty="0"/>
                <a:t>Wash Cycle</a:t>
              </a:r>
            </a:p>
          </p:txBody>
        </p:sp>
        <p:sp>
          <p:nvSpPr>
            <p:cNvPr id="95294" name="Oval 26"/>
            <p:cNvSpPr>
              <a:spLocks noChangeArrowheads="1"/>
            </p:cNvSpPr>
            <p:nvPr/>
          </p:nvSpPr>
          <p:spPr bwMode="auto">
            <a:xfrm>
              <a:off x="1743" y="3392"/>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95295" name="AutoShape 27"/>
            <p:cNvSpPr>
              <a:spLocks noChangeArrowheads="1"/>
            </p:cNvSpPr>
            <p:nvPr/>
          </p:nvSpPr>
          <p:spPr bwMode="auto">
            <a:xfrm>
              <a:off x="1671" y="3218"/>
              <a:ext cx="1291" cy="777"/>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96" name="Text Box 28"/>
            <p:cNvSpPr txBox="1">
              <a:spLocks noChangeArrowheads="1"/>
            </p:cNvSpPr>
            <p:nvPr/>
          </p:nvSpPr>
          <p:spPr bwMode="auto">
            <a:xfrm>
              <a:off x="1804" y="3223"/>
              <a:ext cx="741" cy="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Manage Cycle</a:t>
              </a:r>
            </a:p>
          </p:txBody>
        </p:sp>
      </p:grpSp>
      <p:grpSp>
        <p:nvGrpSpPr>
          <p:cNvPr id="95245" name="Group 29"/>
          <p:cNvGrpSpPr>
            <a:grpSpLocks/>
          </p:cNvGrpSpPr>
          <p:nvPr/>
        </p:nvGrpSpPr>
        <p:grpSpPr bwMode="auto">
          <a:xfrm>
            <a:off x="3030976" y="3643313"/>
            <a:ext cx="1379538" cy="1422400"/>
            <a:chOff x="1535" y="1142"/>
            <a:chExt cx="942" cy="896"/>
          </a:xfrm>
        </p:grpSpPr>
        <p:sp>
          <p:nvSpPr>
            <p:cNvPr id="95290" name="Oval 30"/>
            <p:cNvSpPr>
              <a:spLocks noChangeArrowheads="1"/>
            </p:cNvSpPr>
            <p:nvPr/>
          </p:nvSpPr>
          <p:spPr bwMode="auto">
            <a:xfrm>
              <a:off x="1634" y="1354"/>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95291" name="Oval 31"/>
            <p:cNvSpPr>
              <a:spLocks noChangeArrowheads="1"/>
            </p:cNvSpPr>
            <p:nvPr/>
          </p:nvSpPr>
          <p:spPr bwMode="auto">
            <a:xfrm>
              <a:off x="1632" y="1713"/>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95292" name="AutoShape 32"/>
            <p:cNvSpPr>
              <a:spLocks noChangeArrowheads="1"/>
            </p:cNvSpPr>
            <p:nvPr/>
          </p:nvSpPr>
          <p:spPr bwMode="auto">
            <a:xfrm>
              <a:off x="1535" y="1142"/>
              <a:ext cx="942" cy="896"/>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grpSp>
      <p:sp>
        <p:nvSpPr>
          <p:cNvPr id="95246" name="Text Box 33"/>
          <p:cNvSpPr txBox="1">
            <a:spLocks noChangeArrowheads="1"/>
          </p:cNvSpPr>
          <p:nvPr/>
        </p:nvSpPr>
        <p:spPr bwMode="auto">
          <a:xfrm>
            <a:off x="3211953" y="3656013"/>
            <a:ext cx="1204913" cy="26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Clean Items</a:t>
            </a:r>
          </a:p>
        </p:txBody>
      </p:sp>
      <p:sp>
        <p:nvSpPr>
          <p:cNvPr id="95247" name="Oval 34"/>
          <p:cNvSpPr>
            <a:spLocks noChangeArrowheads="1"/>
          </p:cNvSpPr>
          <p:nvPr/>
        </p:nvSpPr>
        <p:spPr bwMode="auto">
          <a:xfrm>
            <a:off x="640475" y="820738"/>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a:t>Detect</a:t>
            </a:r>
          </a:p>
          <a:p>
            <a:pPr algn="ctr">
              <a:spcBef>
                <a:spcPct val="0"/>
              </a:spcBef>
              <a:buClrTx/>
              <a:buFontTx/>
              <a:buNone/>
            </a:pPr>
            <a:r>
              <a:rPr lang="en-GB" sz="1100" dirty="0"/>
              <a:t>Load Colour</a:t>
            </a:r>
          </a:p>
        </p:txBody>
      </p:sp>
      <p:sp>
        <p:nvSpPr>
          <p:cNvPr id="95248" name="Oval 35"/>
          <p:cNvSpPr>
            <a:spLocks noChangeArrowheads="1"/>
          </p:cNvSpPr>
          <p:nvPr/>
        </p:nvSpPr>
        <p:spPr bwMode="auto">
          <a:xfrm>
            <a:off x="627776" y="136525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95249" name="Oval 36"/>
          <p:cNvSpPr>
            <a:spLocks noChangeArrowheads="1"/>
          </p:cNvSpPr>
          <p:nvPr/>
        </p:nvSpPr>
        <p:spPr bwMode="auto">
          <a:xfrm>
            <a:off x="596025" y="186055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95250" name="Oval 37"/>
          <p:cNvSpPr>
            <a:spLocks noChangeArrowheads="1"/>
          </p:cNvSpPr>
          <p:nvPr/>
        </p:nvSpPr>
        <p:spPr bwMode="auto">
          <a:xfrm>
            <a:off x="608727" y="2373313"/>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95251" name="Oval 38"/>
          <p:cNvSpPr>
            <a:spLocks noChangeArrowheads="1"/>
          </p:cNvSpPr>
          <p:nvPr/>
        </p:nvSpPr>
        <p:spPr bwMode="auto">
          <a:xfrm>
            <a:off x="621427" y="2963863"/>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95252" name="AutoShape 39"/>
          <p:cNvSpPr>
            <a:spLocks noChangeArrowheads="1"/>
          </p:cNvSpPr>
          <p:nvPr/>
        </p:nvSpPr>
        <p:spPr bwMode="auto">
          <a:xfrm>
            <a:off x="361075" y="409579"/>
            <a:ext cx="1568450" cy="2466975"/>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53" name="Rectangle 40"/>
          <p:cNvSpPr>
            <a:spLocks noChangeArrowheads="1"/>
          </p:cNvSpPr>
          <p:nvPr/>
        </p:nvSpPr>
        <p:spPr bwMode="auto">
          <a:xfrm>
            <a:off x="427750" y="352429"/>
            <a:ext cx="1382712"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95254" name="AutoShape 41"/>
          <p:cNvSpPr>
            <a:spLocks noChangeArrowheads="1"/>
          </p:cNvSpPr>
          <p:nvPr/>
        </p:nvSpPr>
        <p:spPr bwMode="auto">
          <a:xfrm>
            <a:off x="242012" y="174625"/>
            <a:ext cx="1862138" cy="3321050"/>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55" name="Text Box 42"/>
          <p:cNvSpPr txBox="1">
            <a:spLocks noChangeArrowheads="1"/>
          </p:cNvSpPr>
          <p:nvPr/>
        </p:nvSpPr>
        <p:spPr bwMode="auto">
          <a:xfrm>
            <a:off x="269001" y="166689"/>
            <a:ext cx="1684920"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Sense Wash Conditions</a:t>
            </a:r>
          </a:p>
        </p:txBody>
      </p:sp>
      <p:sp>
        <p:nvSpPr>
          <p:cNvPr id="95256" name="Oval 43"/>
          <p:cNvSpPr>
            <a:spLocks noChangeArrowheads="1"/>
          </p:cNvSpPr>
          <p:nvPr/>
        </p:nvSpPr>
        <p:spPr bwMode="auto">
          <a:xfrm>
            <a:off x="1832852" y="41957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95257" name="Oval 44"/>
          <p:cNvSpPr>
            <a:spLocks noChangeArrowheads="1"/>
          </p:cNvSpPr>
          <p:nvPr/>
        </p:nvSpPr>
        <p:spPr bwMode="auto">
          <a:xfrm>
            <a:off x="1807454" y="47196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95258" name="Oval 45"/>
          <p:cNvSpPr>
            <a:spLocks noChangeArrowheads="1"/>
          </p:cNvSpPr>
          <p:nvPr/>
        </p:nvSpPr>
        <p:spPr bwMode="auto">
          <a:xfrm>
            <a:off x="1789991" y="52927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95259" name="Oval 46"/>
          <p:cNvSpPr>
            <a:spLocks noChangeArrowheads="1"/>
          </p:cNvSpPr>
          <p:nvPr/>
        </p:nvSpPr>
        <p:spPr bwMode="auto">
          <a:xfrm>
            <a:off x="1789991" y="581183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95260" name="Oval 47"/>
          <p:cNvSpPr>
            <a:spLocks noChangeArrowheads="1"/>
          </p:cNvSpPr>
          <p:nvPr/>
        </p:nvSpPr>
        <p:spPr bwMode="auto">
          <a:xfrm>
            <a:off x="499352" y="56943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95261" name="Oval 48"/>
          <p:cNvSpPr>
            <a:spLocks noChangeArrowheads="1"/>
          </p:cNvSpPr>
          <p:nvPr/>
        </p:nvSpPr>
        <p:spPr bwMode="auto">
          <a:xfrm>
            <a:off x="518402" y="517683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95262" name="AutoShape 49"/>
          <p:cNvSpPr>
            <a:spLocks noChangeArrowheads="1"/>
          </p:cNvSpPr>
          <p:nvPr/>
        </p:nvSpPr>
        <p:spPr bwMode="auto">
          <a:xfrm>
            <a:off x="383467" y="4762500"/>
            <a:ext cx="1366837" cy="1479550"/>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63" name="Text Box 50"/>
          <p:cNvSpPr txBox="1">
            <a:spLocks noChangeArrowheads="1"/>
          </p:cNvSpPr>
          <p:nvPr/>
        </p:nvSpPr>
        <p:spPr bwMode="auto">
          <a:xfrm>
            <a:off x="519992" y="4730754"/>
            <a:ext cx="1131887"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buClrTx/>
              <a:buFontTx/>
              <a:buNone/>
            </a:pPr>
            <a:r>
              <a:rPr lang="en-GB" sz="1100"/>
              <a:t>Manage</a:t>
            </a:r>
          </a:p>
          <a:p>
            <a:pPr algn="ctr" eaLnBrk="1" hangingPunct="1">
              <a:spcBef>
                <a:spcPct val="0"/>
              </a:spcBef>
              <a:buClrTx/>
              <a:buFontTx/>
              <a:buNone/>
            </a:pPr>
            <a:r>
              <a:rPr lang="en-GB" sz="1100"/>
              <a:t>Temperature</a:t>
            </a:r>
          </a:p>
        </p:txBody>
      </p:sp>
      <p:sp>
        <p:nvSpPr>
          <p:cNvPr id="95264" name="AutoShape 51"/>
          <p:cNvSpPr>
            <a:spLocks noChangeArrowheads="1"/>
          </p:cNvSpPr>
          <p:nvPr/>
        </p:nvSpPr>
        <p:spPr bwMode="auto">
          <a:xfrm>
            <a:off x="304090" y="4035425"/>
            <a:ext cx="2665412" cy="2381250"/>
          </a:xfrm>
          <a:prstGeom prst="roundRect">
            <a:avLst>
              <a:gd name="adj" fmla="val 11862"/>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65" name="Text Box 52"/>
          <p:cNvSpPr txBox="1">
            <a:spLocks noChangeArrowheads="1"/>
          </p:cNvSpPr>
          <p:nvPr/>
        </p:nvSpPr>
        <p:spPr bwMode="auto">
          <a:xfrm>
            <a:off x="470777" y="4260850"/>
            <a:ext cx="1104614"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Manage Water</a:t>
            </a:r>
          </a:p>
        </p:txBody>
      </p:sp>
      <p:grpSp>
        <p:nvGrpSpPr>
          <p:cNvPr id="95266" name="Group 53"/>
          <p:cNvGrpSpPr>
            <a:grpSpLocks/>
          </p:cNvGrpSpPr>
          <p:nvPr/>
        </p:nvGrpSpPr>
        <p:grpSpPr bwMode="auto">
          <a:xfrm>
            <a:off x="2185178" y="725492"/>
            <a:ext cx="2945621" cy="2511425"/>
            <a:chOff x="1627" y="631"/>
            <a:chExt cx="2048" cy="1582"/>
          </a:xfrm>
        </p:grpSpPr>
        <p:sp>
          <p:nvSpPr>
            <p:cNvPr id="95280" name="Oval 54"/>
            <p:cNvSpPr>
              <a:spLocks noChangeArrowheads="1"/>
            </p:cNvSpPr>
            <p:nvPr/>
          </p:nvSpPr>
          <p:spPr bwMode="auto">
            <a:xfrm>
              <a:off x="2785" y="1072"/>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Load</a:t>
              </a:r>
            </a:p>
            <a:p>
              <a:pPr algn="ctr">
                <a:spcBef>
                  <a:spcPct val="0"/>
                </a:spcBef>
                <a:buClrTx/>
                <a:buFontTx/>
                <a:buNone/>
              </a:pPr>
              <a:r>
                <a:rPr lang="en-GB" sz="1100" dirty="0"/>
                <a:t>Dirty Items</a:t>
              </a:r>
            </a:p>
          </p:txBody>
        </p:sp>
        <p:sp>
          <p:nvSpPr>
            <p:cNvPr id="95281" name="Oval 55"/>
            <p:cNvSpPr>
              <a:spLocks noChangeArrowheads="1"/>
            </p:cNvSpPr>
            <p:nvPr/>
          </p:nvSpPr>
          <p:spPr bwMode="auto">
            <a:xfrm>
              <a:off x="1872" y="1443"/>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95282" name="Oval 56"/>
            <p:cNvSpPr>
              <a:spLocks noChangeArrowheads="1"/>
            </p:cNvSpPr>
            <p:nvPr/>
          </p:nvSpPr>
          <p:spPr bwMode="auto">
            <a:xfrm>
              <a:off x="1854" y="1770"/>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95283" name="Oval 57"/>
            <p:cNvSpPr>
              <a:spLocks noChangeArrowheads="1"/>
            </p:cNvSpPr>
            <p:nvPr/>
          </p:nvSpPr>
          <p:spPr bwMode="auto">
            <a:xfrm>
              <a:off x="1878" y="1112"/>
              <a:ext cx="737"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Load</a:t>
              </a:r>
            </a:p>
            <a:p>
              <a:pPr algn="ctr">
                <a:spcBef>
                  <a:spcPct val="0"/>
                </a:spcBef>
                <a:buClrTx/>
                <a:buFontTx/>
                <a:buNone/>
              </a:pPr>
              <a:r>
                <a:rPr lang="en-GB" sz="1100" dirty="0"/>
                <a:t>Water Softener</a:t>
              </a:r>
            </a:p>
          </p:txBody>
        </p:sp>
        <p:sp>
          <p:nvSpPr>
            <p:cNvPr id="95284" name="Oval 58"/>
            <p:cNvSpPr>
              <a:spLocks noChangeArrowheads="1"/>
            </p:cNvSpPr>
            <p:nvPr/>
          </p:nvSpPr>
          <p:spPr bwMode="auto">
            <a:xfrm>
              <a:off x="2791" y="1780"/>
              <a:ext cx="737"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95285" name="Oval 59"/>
            <p:cNvSpPr>
              <a:spLocks noChangeArrowheads="1"/>
            </p:cNvSpPr>
            <p:nvPr/>
          </p:nvSpPr>
          <p:spPr bwMode="auto">
            <a:xfrm>
              <a:off x="2793" y="1445"/>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Unload</a:t>
              </a:r>
            </a:p>
            <a:p>
              <a:pPr algn="ctr">
                <a:spcBef>
                  <a:spcPct val="0"/>
                </a:spcBef>
                <a:buClrTx/>
                <a:buFontTx/>
                <a:buNone/>
              </a:pPr>
              <a:r>
                <a:rPr lang="en-GB" sz="1100" dirty="0" smtClean="0"/>
                <a:t>Clean Items</a:t>
              </a:r>
              <a:endParaRPr lang="en-GB" sz="1100" dirty="0"/>
            </a:p>
          </p:txBody>
        </p:sp>
        <p:sp>
          <p:nvSpPr>
            <p:cNvPr id="95286" name="AutoShape 60"/>
            <p:cNvSpPr>
              <a:spLocks noChangeArrowheads="1"/>
            </p:cNvSpPr>
            <p:nvPr/>
          </p:nvSpPr>
          <p:spPr bwMode="auto">
            <a:xfrm>
              <a:off x="1799" y="752"/>
              <a:ext cx="951" cy="1391"/>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87" name="Text Box 61"/>
            <p:cNvSpPr txBox="1">
              <a:spLocks noChangeArrowheads="1"/>
            </p:cNvSpPr>
            <p:nvPr/>
          </p:nvSpPr>
          <p:spPr bwMode="auto">
            <a:xfrm>
              <a:off x="1914" y="804"/>
              <a:ext cx="747" cy="2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buClrTx/>
                <a:buFontTx/>
                <a:buNone/>
              </a:pPr>
              <a:r>
                <a:rPr lang="en-GB" sz="1100"/>
                <a:t>Load Cleaning</a:t>
              </a:r>
            </a:p>
            <a:p>
              <a:pPr algn="ctr" eaLnBrk="1" hangingPunct="1">
                <a:spcBef>
                  <a:spcPct val="0"/>
                </a:spcBef>
                <a:buClrTx/>
                <a:buFontTx/>
                <a:buNone/>
              </a:pPr>
              <a:r>
                <a:rPr lang="en-GB" sz="1100"/>
                <a:t>Agents</a:t>
              </a:r>
            </a:p>
          </p:txBody>
        </p:sp>
        <p:sp>
          <p:nvSpPr>
            <p:cNvPr id="95288" name="AutoShape 62"/>
            <p:cNvSpPr>
              <a:spLocks noChangeArrowheads="1"/>
            </p:cNvSpPr>
            <p:nvPr/>
          </p:nvSpPr>
          <p:spPr bwMode="auto">
            <a:xfrm>
              <a:off x="1627" y="631"/>
              <a:ext cx="2048" cy="1582"/>
            </a:xfrm>
            <a:prstGeom prst="roundRect">
              <a:avLst>
                <a:gd name="adj" fmla="val 10709"/>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89" name="Text Box 63"/>
            <p:cNvSpPr txBox="1">
              <a:spLocks noChangeArrowheads="1"/>
            </p:cNvSpPr>
            <p:nvPr/>
          </p:nvSpPr>
          <p:spPr bwMode="auto">
            <a:xfrm>
              <a:off x="2904" y="782"/>
              <a:ext cx="731" cy="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Load Machine</a:t>
              </a:r>
            </a:p>
          </p:txBody>
        </p:sp>
      </p:grpSp>
      <p:sp>
        <p:nvSpPr>
          <p:cNvPr id="95267" name="Oval 64"/>
          <p:cNvSpPr>
            <a:spLocks noChangeArrowheads="1"/>
          </p:cNvSpPr>
          <p:nvPr/>
        </p:nvSpPr>
        <p:spPr bwMode="auto">
          <a:xfrm>
            <a:off x="5472560" y="278498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Water</a:t>
            </a:r>
          </a:p>
        </p:txBody>
      </p:sp>
      <p:sp>
        <p:nvSpPr>
          <p:cNvPr id="95268" name="Oval 65"/>
          <p:cNvSpPr>
            <a:spLocks noChangeArrowheads="1"/>
          </p:cNvSpPr>
          <p:nvPr/>
        </p:nvSpPr>
        <p:spPr bwMode="auto">
          <a:xfrm>
            <a:off x="6129026" y="3188357"/>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Receive </a:t>
            </a:r>
            <a:endParaRPr lang="en-GB" sz="1100" dirty="0"/>
          </a:p>
          <a:p>
            <a:pPr algn="ctr">
              <a:spcBef>
                <a:spcPct val="0"/>
              </a:spcBef>
              <a:buClrTx/>
              <a:buFontTx/>
              <a:buNone/>
            </a:pPr>
            <a:r>
              <a:rPr lang="en-GB" sz="1100" dirty="0"/>
              <a:t>Waste</a:t>
            </a:r>
          </a:p>
        </p:txBody>
      </p:sp>
      <p:grpSp>
        <p:nvGrpSpPr>
          <p:cNvPr id="95269" name="Group 66"/>
          <p:cNvGrpSpPr>
            <a:grpSpLocks/>
          </p:cNvGrpSpPr>
          <p:nvPr/>
        </p:nvGrpSpPr>
        <p:grpSpPr bwMode="auto">
          <a:xfrm>
            <a:off x="5421260" y="306357"/>
            <a:ext cx="1420812" cy="2090738"/>
            <a:chOff x="3602" y="155"/>
            <a:chExt cx="969" cy="1317"/>
          </a:xfrm>
        </p:grpSpPr>
        <p:sp>
          <p:nvSpPr>
            <p:cNvPr id="95275" name="Oval 67"/>
            <p:cNvSpPr>
              <a:spLocks noChangeArrowheads="1"/>
            </p:cNvSpPr>
            <p:nvPr/>
          </p:nvSpPr>
          <p:spPr bwMode="auto">
            <a:xfrm>
              <a:off x="3714" y="781"/>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95276" name="Oval 68"/>
            <p:cNvSpPr>
              <a:spLocks noChangeArrowheads="1"/>
            </p:cNvSpPr>
            <p:nvPr/>
          </p:nvSpPr>
          <p:spPr bwMode="auto">
            <a:xfrm>
              <a:off x="3717" y="1113"/>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95277" name="Oval 69"/>
            <p:cNvSpPr>
              <a:spLocks noChangeArrowheads="1"/>
            </p:cNvSpPr>
            <p:nvPr/>
          </p:nvSpPr>
          <p:spPr bwMode="auto">
            <a:xfrm>
              <a:off x="3695" y="466"/>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95278" name="AutoShape 70"/>
            <p:cNvSpPr>
              <a:spLocks noChangeArrowheads="1"/>
            </p:cNvSpPr>
            <p:nvPr/>
          </p:nvSpPr>
          <p:spPr bwMode="auto">
            <a:xfrm>
              <a:off x="3602" y="155"/>
              <a:ext cx="969" cy="1317"/>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79" name="Text Box 71"/>
            <p:cNvSpPr txBox="1">
              <a:spLocks noChangeArrowheads="1"/>
            </p:cNvSpPr>
            <p:nvPr/>
          </p:nvSpPr>
          <p:spPr bwMode="auto">
            <a:xfrm>
              <a:off x="3837" y="169"/>
              <a:ext cx="490" cy="2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a:t>Provide</a:t>
              </a:r>
            </a:p>
            <a:p>
              <a:pPr eaLnBrk="1" hangingPunct="1">
                <a:spcBef>
                  <a:spcPct val="0"/>
                </a:spcBef>
                <a:buClrTx/>
                <a:buFontTx/>
                <a:buNone/>
              </a:pPr>
              <a:r>
                <a:rPr lang="en-GB" sz="1100" dirty="0" smtClean="0"/>
                <a:t>machine</a:t>
              </a:r>
              <a:endParaRPr lang="en-GB" sz="1100" dirty="0"/>
            </a:p>
          </p:txBody>
        </p:sp>
      </p:grpSp>
      <p:sp>
        <p:nvSpPr>
          <p:cNvPr id="95270" name="AutoShape 72"/>
          <p:cNvSpPr>
            <a:spLocks noChangeArrowheads="1"/>
          </p:cNvSpPr>
          <p:nvPr/>
        </p:nvSpPr>
        <p:spPr bwMode="auto">
          <a:xfrm>
            <a:off x="5418636" y="2472850"/>
            <a:ext cx="1903428" cy="1634799"/>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71" name="Text Box 73"/>
          <p:cNvSpPr txBox="1">
            <a:spLocks noChangeArrowheads="1"/>
          </p:cNvSpPr>
          <p:nvPr/>
        </p:nvSpPr>
        <p:spPr bwMode="auto">
          <a:xfrm>
            <a:off x="5620312" y="2520802"/>
            <a:ext cx="1243061"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a:t>Provide Services</a:t>
            </a:r>
          </a:p>
        </p:txBody>
      </p:sp>
      <p:sp>
        <p:nvSpPr>
          <p:cNvPr id="95272" name="Oval 74"/>
          <p:cNvSpPr>
            <a:spLocks noChangeArrowheads="1"/>
          </p:cNvSpPr>
          <p:nvPr/>
        </p:nvSpPr>
        <p:spPr bwMode="auto">
          <a:xfrm>
            <a:off x="7655808" y="35775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 M/C</a:t>
            </a:r>
          </a:p>
        </p:txBody>
      </p:sp>
      <p:sp>
        <p:nvSpPr>
          <p:cNvPr id="95273" name="AutoShape 75"/>
          <p:cNvSpPr>
            <a:spLocks noChangeArrowheads="1"/>
          </p:cNvSpPr>
          <p:nvPr/>
        </p:nvSpPr>
        <p:spPr bwMode="auto">
          <a:xfrm>
            <a:off x="217374" y="3541713"/>
            <a:ext cx="4765791" cy="2989262"/>
          </a:xfrm>
          <a:prstGeom prst="roundRect">
            <a:avLst>
              <a:gd name="adj" fmla="val 824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95274" name="Text Box 76"/>
          <p:cNvSpPr txBox="1">
            <a:spLocks noChangeArrowheads="1"/>
          </p:cNvSpPr>
          <p:nvPr/>
        </p:nvSpPr>
        <p:spPr bwMode="auto">
          <a:xfrm>
            <a:off x="612777" y="3592514"/>
            <a:ext cx="108897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Manage Wash</a:t>
            </a:r>
          </a:p>
        </p:txBody>
      </p:sp>
      <p:sp>
        <p:nvSpPr>
          <p:cNvPr id="79" name="AutoShape 72"/>
          <p:cNvSpPr>
            <a:spLocks noChangeArrowheads="1"/>
          </p:cNvSpPr>
          <p:nvPr/>
        </p:nvSpPr>
        <p:spPr bwMode="auto">
          <a:xfrm>
            <a:off x="7459352" y="2487947"/>
            <a:ext cx="1456643" cy="1634799"/>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80" name="Text Box 73"/>
          <p:cNvSpPr txBox="1">
            <a:spLocks noChangeArrowheads="1"/>
          </p:cNvSpPr>
          <p:nvPr/>
        </p:nvSpPr>
        <p:spPr bwMode="auto">
          <a:xfrm>
            <a:off x="7694754" y="2604551"/>
            <a:ext cx="952874"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smtClean="0"/>
              <a:t>Realise M/C</a:t>
            </a:r>
            <a:endParaRPr lang="en-GB" sz="1100" dirty="0"/>
          </a:p>
        </p:txBody>
      </p:sp>
      <p:sp>
        <p:nvSpPr>
          <p:cNvPr id="81" name="AutoShape 72"/>
          <p:cNvSpPr>
            <a:spLocks noChangeArrowheads="1"/>
          </p:cNvSpPr>
          <p:nvPr/>
        </p:nvSpPr>
        <p:spPr bwMode="auto">
          <a:xfrm>
            <a:off x="7047488" y="1338704"/>
            <a:ext cx="1944923" cy="1025641"/>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600"/>
          </a:p>
        </p:txBody>
      </p:sp>
      <p:sp>
        <p:nvSpPr>
          <p:cNvPr id="82" name="Text Box 73"/>
          <p:cNvSpPr txBox="1">
            <a:spLocks noChangeArrowheads="1"/>
          </p:cNvSpPr>
          <p:nvPr/>
        </p:nvSpPr>
        <p:spPr bwMode="auto">
          <a:xfrm>
            <a:off x="7103507" y="1395362"/>
            <a:ext cx="97649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smtClean="0"/>
              <a:t>Support M/C</a:t>
            </a:r>
            <a:endParaRPr lang="en-GB" sz="1100" dirty="0"/>
          </a:p>
        </p:txBody>
      </p:sp>
      <p:sp>
        <p:nvSpPr>
          <p:cNvPr id="83" name="TextBox 82"/>
          <p:cNvSpPr txBox="1"/>
          <p:nvPr/>
        </p:nvSpPr>
        <p:spPr>
          <a:xfrm>
            <a:off x="6900109" y="81749"/>
            <a:ext cx="2092302" cy="369332"/>
          </a:xfrm>
          <a:prstGeom prst="rect">
            <a:avLst/>
          </a:prstGeom>
          <a:noFill/>
        </p:spPr>
        <p:txBody>
          <a:bodyPr wrap="none" rtlCol="0">
            <a:spAutoFit/>
          </a:bodyPr>
          <a:lstStyle/>
          <a:p>
            <a:r>
              <a:rPr lang="en-US" dirty="0" smtClean="0"/>
              <a:t>External Viewpoint</a:t>
            </a:r>
            <a:endParaRPr lang="en-US" dirty="0"/>
          </a:p>
        </p:txBody>
      </p:sp>
      <p:sp>
        <p:nvSpPr>
          <p:cNvPr id="87" name="TextBox 86"/>
          <p:cNvSpPr txBox="1"/>
          <p:nvPr/>
        </p:nvSpPr>
        <p:spPr>
          <a:xfrm>
            <a:off x="2988686" y="0"/>
            <a:ext cx="2192306" cy="461665"/>
          </a:xfrm>
          <a:prstGeom prst="rect">
            <a:avLst/>
          </a:prstGeom>
          <a:noFill/>
        </p:spPr>
        <p:txBody>
          <a:bodyPr wrap="square" rtlCol="0">
            <a:spAutoFit/>
          </a:bodyPr>
          <a:lstStyle/>
          <a:p>
            <a:r>
              <a:rPr lang="en-US" dirty="0" smtClean="0"/>
              <a:t>Internal Viewpoint</a:t>
            </a:r>
          </a:p>
          <a:p>
            <a:r>
              <a:rPr lang="en-US" dirty="0" smtClean="0"/>
              <a:t> </a:t>
            </a:r>
            <a:r>
              <a:rPr lang="en-US" b="1" dirty="0" smtClean="0"/>
              <a:t>Operate IWM</a:t>
            </a:r>
            <a:endParaRPr lang="en-US" b="1" dirty="0"/>
          </a:p>
        </p:txBody>
      </p:sp>
    </p:spTree>
    <p:extLst>
      <p:ext uri="{BB962C8B-B14F-4D97-AF65-F5344CB8AC3E}">
        <p14:creationId xmlns:p14="http://schemas.microsoft.com/office/powerpoint/2010/main" val="7629205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7282"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7283"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7284"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97285" name="Rectangle 6"/>
          <p:cNvSpPr>
            <a:spLocks noGrp="1" noChangeArrowheads="1"/>
          </p:cNvSpPr>
          <p:nvPr>
            <p:ph type="title"/>
          </p:nvPr>
        </p:nvSpPr>
        <p:spPr/>
        <p:txBody>
          <a:bodyPr/>
          <a:lstStyle/>
          <a:p>
            <a:r>
              <a:rPr lang="en-GB" smtClean="0"/>
              <a:t>Step 5: Functional Viewpoint Structure Chart</a:t>
            </a:r>
            <a:endParaRPr lang="en-GB" dirty="0"/>
          </a:p>
        </p:txBody>
      </p:sp>
      <p:sp>
        <p:nvSpPr>
          <p:cNvPr id="97286" name="Rectangle 7"/>
          <p:cNvSpPr>
            <a:spLocks noGrp="1" noChangeArrowheads="1"/>
          </p:cNvSpPr>
          <p:nvPr>
            <p:ph type="body" idx="1"/>
          </p:nvPr>
        </p:nvSpPr>
        <p:spPr/>
        <p:txBody>
          <a:bodyPr>
            <a:normAutofit fontScale="92500" lnSpcReduction="10000"/>
          </a:bodyPr>
          <a:lstStyle/>
          <a:p>
            <a:r>
              <a:rPr lang="en-GB" dirty="0" smtClean="0"/>
              <a:t>The penultimate stage is to convert the structured viewpoint affinity diagram into a Functional Viewpoint Structure Chart</a:t>
            </a:r>
          </a:p>
          <a:p>
            <a:r>
              <a:rPr lang="en-GB" dirty="0" smtClean="0"/>
              <a:t>We put the external viewpoint functions at the same level as the prime system – it is usual to capture the prime system as the function “Operate XYZ System”</a:t>
            </a:r>
          </a:p>
          <a:p>
            <a:pPr lvl="1"/>
            <a:r>
              <a:rPr lang="en-GB" dirty="0" smtClean="0"/>
              <a:t>The purpose here is to elevate these critical lifecycle and interface functions such that their importance is recognised early because:</a:t>
            </a:r>
          </a:p>
          <a:p>
            <a:pPr lvl="2"/>
            <a:r>
              <a:rPr lang="en-GB" dirty="0" smtClean="0"/>
              <a:t>We need to design for </a:t>
            </a:r>
          </a:p>
          <a:p>
            <a:pPr lvl="3"/>
            <a:r>
              <a:rPr lang="en-GB" dirty="0" smtClean="0"/>
              <a:t>Manufacture </a:t>
            </a:r>
          </a:p>
          <a:p>
            <a:pPr lvl="3"/>
            <a:r>
              <a:rPr lang="en-GB" dirty="0" smtClean="0"/>
              <a:t>Sales</a:t>
            </a:r>
          </a:p>
          <a:p>
            <a:pPr lvl="3"/>
            <a:r>
              <a:rPr lang="en-GB" dirty="0" smtClean="0"/>
              <a:t>Disposal</a:t>
            </a:r>
          </a:p>
          <a:p>
            <a:pPr lvl="3"/>
            <a:r>
              <a:rPr lang="en-GB" dirty="0" smtClean="0"/>
              <a:t>Maintenance</a:t>
            </a:r>
          </a:p>
          <a:p>
            <a:pPr lvl="3"/>
            <a:r>
              <a:rPr lang="en-GB" dirty="0" smtClean="0"/>
              <a:t>Etc.</a:t>
            </a:r>
          </a:p>
          <a:p>
            <a:pPr lvl="2"/>
            <a:r>
              <a:rPr lang="ja-JP" altLang="en-GB" dirty="0" smtClean="0"/>
              <a:t>“</a:t>
            </a:r>
            <a:r>
              <a:rPr lang="en-GB" altLang="ja-JP" dirty="0" smtClean="0"/>
              <a:t>design for</a:t>
            </a:r>
            <a:r>
              <a:rPr lang="ja-JP" altLang="en-GB" dirty="0" smtClean="0"/>
              <a:t>”</a:t>
            </a:r>
            <a:r>
              <a:rPr lang="en-GB" altLang="ja-JP" dirty="0" smtClean="0"/>
              <a:t> means </a:t>
            </a:r>
            <a:r>
              <a:rPr lang="ja-JP" altLang="en-GB" dirty="0" smtClean="0"/>
              <a:t>“</a:t>
            </a:r>
            <a:r>
              <a:rPr lang="en-GB" altLang="ja-JP" dirty="0" smtClean="0"/>
              <a:t>design in</a:t>
            </a:r>
            <a:r>
              <a:rPr lang="ja-JP" altLang="en-GB" dirty="0" smtClean="0"/>
              <a:t>”</a:t>
            </a:r>
            <a:endParaRPr lang="en-GB" altLang="ja-JP" dirty="0" smtClean="0"/>
          </a:p>
          <a:p>
            <a:r>
              <a:rPr lang="en-GB" dirty="0" smtClean="0"/>
              <a:t>As we construct the Functional Viewpoint Structure Chart, we should review it to identify any further functionality</a:t>
            </a:r>
          </a:p>
          <a:p>
            <a:pPr lvl="1"/>
            <a:endParaRPr lang="en-GB" dirty="0" smtClean="0"/>
          </a:p>
          <a:p>
            <a:pPr lvl="2"/>
            <a:endParaRPr lang="en-GB" dirty="0"/>
          </a:p>
        </p:txBody>
      </p:sp>
    </p:spTree>
    <p:extLst>
      <p:ext uri="{BB962C8B-B14F-4D97-AF65-F5344CB8AC3E}">
        <p14:creationId xmlns:p14="http://schemas.microsoft.com/office/powerpoint/2010/main" val="1281473039"/>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77" y="247905"/>
            <a:ext cx="3960814" cy="463545"/>
          </a:xfrm>
          <a:solidFill>
            <a:srgbClr val="FFFFFF"/>
          </a:solidFill>
        </p:spPr>
        <p:txBody>
          <a:bodyPr/>
          <a:lstStyle/>
          <a:p>
            <a:pPr algn="r"/>
            <a:r>
              <a:rPr lang="en-GB">
                <a:latin typeface="Arial" charset="0"/>
              </a:rPr>
              <a:t>Typical Step 5 Output</a:t>
            </a:r>
          </a:p>
        </p:txBody>
      </p:sp>
      <p:sp>
        <p:nvSpPr>
          <p:cNvPr id="99330" name="Rectangle 3"/>
          <p:cNvSpPr>
            <a:spLocks noChangeArrowheads="1"/>
          </p:cNvSpPr>
          <p:nvPr/>
        </p:nvSpPr>
        <p:spPr bwMode="auto">
          <a:xfrm>
            <a:off x="1469760" y="12049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Design M/C</a:t>
            </a:r>
          </a:p>
        </p:txBody>
      </p:sp>
      <p:sp>
        <p:nvSpPr>
          <p:cNvPr id="99331" name="Rectangle 4"/>
          <p:cNvSpPr>
            <a:spLocks noChangeArrowheads="1"/>
          </p:cNvSpPr>
          <p:nvPr/>
        </p:nvSpPr>
        <p:spPr bwMode="auto">
          <a:xfrm>
            <a:off x="7011223" y="121460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Support </a:t>
            </a:r>
            <a:endParaRPr lang="en-GB" sz="1000" dirty="0"/>
          </a:p>
          <a:p>
            <a:pPr algn="ctr">
              <a:spcBef>
                <a:spcPct val="0"/>
              </a:spcBef>
              <a:buClrTx/>
              <a:buFontTx/>
              <a:buNone/>
            </a:pPr>
            <a:r>
              <a:rPr lang="en-GB" sz="1000" dirty="0"/>
              <a:t>M/C</a:t>
            </a:r>
          </a:p>
        </p:txBody>
      </p:sp>
      <p:sp>
        <p:nvSpPr>
          <p:cNvPr id="99333" name="Rectangle 6"/>
          <p:cNvSpPr>
            <a:spLocks noChangeArrowheads="1"/>
          </p:cNvSpPr>
          <p:nvPr/>
        </p:nvSpPr>
        <p:spPr bwMode="auto">
          <a:xfrm>
            <a:off x="4148460" y="120336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Realise M</a:t>
            </a:r>
            <a:r>
              <a:rPr lang="en-GB" sz="1000" dirty="0"/>
              <a:t>/C</a:t>
            </a:r>
          </a:p>
        </p:txBody>
      </p:sp>
      <p:sp>
        <p:nvSpPr>
          <p:cNvPr id="99335" name="Rectangle 8"/>
          <p:cNvSpPr>
            <a:spLocks noChangeArrowheads="1"/>
          </p:cNvSpPr>
          <p:nvPr/>
        </p:nvSpPr>
        <p:spPr bwMode="auto">
          <a:xfrm>
            <a:off x="976313" y="17161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Water</a:t>
            </a:r>
          </a:p>
        </p:txBody>
      </p:sp>
      <p:sp>
        <p:nvSpPr>
          <p:cNvPr id="99336" name="Rectangle 9"/>
          <p:cNvSpPr>
            <a:spLocks noChangeArrowheads="1"/>
          </p:cNvSpPr>
          <p:nvPr/>
        </p:nvSpPr>
        <p:spPr bwMode="auto">
          <a:xfrm>
            <a:off x="973140" y="21780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Power</a:t>
            </a:r>
          </a:p>
        </p:txBody>
      </p:sp>
      <p:sp>
        <p:nvSpPr>
          <p:cNvPr id="99337" name="Rectangle 10"/>
          <p:cNvSpPr>
            <a:spLocks noChangeArrowheads="1"/>
          </p:cNvSpPr>
          <p:nvPr/>
        </p:nvSpPr>
        <p:spPr bwMode="auto">
          <a:xfrm>
            <a:off x="973140" y="267181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Remove</a:t>
            </a:r>
          </a:p>
          <a:p>
            <a:pPr algn="ctr">
              <a:spcBef>
                <a:spcPct val="0"/>
              </a:spcBef>
              <a:buClrTx/>
              <a:buFontTx/>
              <a:buNone/>
            </a:pPr>
            <a:r>
              <a:rPr lang="en-GB" sz="1000"/>
              <a:t>Waste</a:t>
            </a:r>
          </a:p>
        </p:txBody>
      </p:sp>
      <p:sp>
        <p:nvSpPr>
          <p:cNvPr id="99338" name="Rectangle 11"/>
          <p:cNvSpPr>
            <a:spLocks noChangeArrowheads="1"/>
          </p:cNvSpPr>
          <p:nvPr/>
        </p:nvSpPr>
        <p:spPr bwMode="auto">
          <a:xfrm>
            <a:off x="250825" y="12049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Provide Services</a:t>
            </a:r>
          </a:p>
        </p:txBody>
      </p:sp>
      <p:cxnSp>
        <p:nvCxnSpPr>
          <p:cNvPr id="99339" name="AutoShape 12"/>
          <p:cNvCxnSpPr>
            <a:cxnSpLocks noChangeShapeType="1"/>
            <a:stCxn id="99338" idx="2"/>
            <a:endCxn id="99335" idx="1"/>
          </p:cNvCxnSpPr>
          <p:nvPr/>
        </p:nvCxnSpPr>
        <p:spPr bwMode="auto">
          <a:xfrm rot="16200000" flipH="1">
            <a:off x="659607" y="1588338"/>
            <a:ext cx="323850" cy="30956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0" name="AutoShape 13"/>
          <p:cNvCxnSpPr>
            <a:cxnSpLocks noChangeShapeType="1"/>
            <a:stCxn id="99338" idx="2"/>
            <a:endCxn id="99336" idx="1"/>
          </p:cNvCxnSpPr>
          <p:nvPr/>
        </p:nvCxnSpPr>
        <p:spPr bwMode="auto">
          <a:xfrm rot="16200000" flipH="1">
            <a:off x="427039" y="1820906"/>
            <a:ext cx="785813" cy="3063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1" name="AutoShape 14"/>
          <p:cNvCxnSpPr>
            <a:cxnSpLocks noChangeShapeType="1"/>
            <a:stCxn id="99338" idx="2"/>
            <a:endCxn id="99337" idx="1"/>
          </p:cNvCxnSpPr>
          <p:nvPr/>
        </p:nvCxnSpPr>
        <p:spPr bwMode="auto">
          <a:xfrm rot="16200000" flipH="1">
            <a:off x="180183" y="2067762"/>
            <a:ext cx="1279525" cy="3063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42" name="Rectangle 15"/>
          <p:cNvSpPr>
            <a:spLocks noChangeArrowheads="1"/>
          </p:cNvSpPr>
          <p:nvPr/>
        </p:nvSpPr>
        <p:spPr bwMode="auto">
          <a:xfrm>
            <a:off x="3303506" y="17415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MC</a:t>
            </a:r>
          </a:p>
        </p:txBody>
      </p:sp>
      <p:sp>
        <p:nvSpPr>
          <p:cNvPr id="99343" name="Rectangle 16"/>
          <p:cNvSpPr>
            <a:spLocks noChangeArrowheads="1"/>
          </p:cNvSpPr>
          <p:nvPr/>
        </p:nvSpPr>
        <p:spPr bwMode="auto">
          <a:xfrm>
            <a:off x="3303506" y="22050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Transport</a:t>
            </a:r>
          </a:p>
          <a:p>
            <a:pPr algn="ctr">
              <a:spcBef>
                <a:spcPct val="0"/>
              </a:spcBef>
              <a:buClrTx/>
              <a:buFontTx/>
              <a:buNone/>
            </a:pPr>
            <a:r>
              <a:rPr lang="en-GB" sz="1000"/>
              <a:t>M/C</a:t>
            </a:r>
          </a:p>
        </p:txBody>
      </p:sp>
      <p:sp>
        <p:nvSpPr>
          <p:cNvPr id="99344" name="Rectangle 17"/>
          <p:cNvSpPr>
            <a:spLocks noChangeArrowheads="1"/>
          </p:cNvSpPr>
          <p:nvPr/>
        </p:nvSpPr>
        <p:spPr bwMode="auto">
          <a:xfrm>
            <a:off x="3317795" y="268291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Install M/C</a:t>
            </a:r>
          </a:p>
        </p:txBody>
      </p:sp>
      <p:sp>
        <p:nvSpPr>
          <p:cNvPr id="99345" name="Rectangle 18"/>
          <p:cNvSpPr>
            <a:spLocks noChangeArrowheads="1"/>
          </p:cNvSpPr>
          <p:nvPr/>
        </p:nvSpPr>
        <p:spPr bwMode="auto">
          <a:xfrm>
            <a:off x="2549444" y="12160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Provide</a:t>
            </a:r>
          </a:p>
          <a:p>
            <a:pPr algn="ctr">
              <a:spcBef>
                <a:spcPct val="0"/>
              </a:spcBef>
              <a:buClrTx/>
              <a:buFontTx/>
              <a:buNone/>
            </a:pPr>
            <a:r>
              <a:rPr lang="en-GB" sz="1000"/>
              <a:t>Machine</a:t>
            </a:r>
          </a:p>
        </p:txBody>
      </p:sp>
      <p:cxnSp>
        <p:nvCxnSpPr>
          <p:cNvPr id="99346" name="AutoShape 19"/>
          <p:cNvCxnSpPr>
            <a:cxnSpLocks noChangeShapeType="1"/>
            <a:stCxn id="99345" idx="2"/>
            <a:endCxn id="99342" idx="1"/>
          </p:cNvCxnSpPr>
          <p:nvPr/>
        </p:nvCxnSpPr>
        <p:spPr bwMode="auto">
          <a:xfrm rot="16200000" flipH="1">
            <a:off x="2965370" y="1592306"/>
            <a:ext cx="338137" cy="3381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7" name="AutoShape 20"/>
          <p:cNvCxnSpPr>
            <a:cxnSpLocks noChangeShapeType="1"/>
            <a:stCxn id="99345" idx="2"/>
            <a:endCxn id="99343" idx="1"/>
          </p:cNvCxnSpPr>
          <p:nvPr/>
        </p:nvCxnSpPr>
        <p:spPr bwMode="auto">
          <a:xfrm rot="16200000" flipH="1">
            <a:off x="2733595" y="1824081"/>
            <a:ext cx="801687" cy="3381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8" name="AutoShape 21"/>
          <p:cNvCxnSpPr>
            <a:cxnSpLocks noChangeShapeType="1"/>
            <a:stCxn id="99345" idx="2"/>
            <a:endCxn id="99344" idx="1"/>
          </p:cNvCxnSpPr>
          <p:nvPr/>
        </p:nvCxnSpPr>
        <p:spPr bwMode="auto">
          <a:xfrm rot="16200000" flipH="1">
            <a:off x="2501820" y="2055858"/>
            <a:ext cx="1279525" cy="3524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49" name="Rectangle 22"/>
          <p:cNvSpPr>
            <a:spLocks noChangeArrowheads="1"/>
          </p:cNvSpPr>
          <p:nvPr/>
        </p:nvSpPr>
        <p:spPr bwMode="auto">
          <a:xfrm>
            <a:off x="5797091" y="12160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Operate</a:t>
            </a:r>
          </a:p>
          <a:p>
            <a:pPr algn="ctr">
              <a:spcBef>
                <a:spcPct val="0"/>
              </a:spcBef>
              <a:buClrTx/>
              <a:buFontTx/>
              <a:buNone/>
            </a:pPr>
            <a:r>
              <a:rPr lang="en-GB" sz="1000"/>
              <a:t>IWM</a:t>
            </a:r>
          </a:p>
        </p:txBody>
      </p:sp>
      <p:sp>
        <p:nvSpPr>
          <p:cNvPr id="99350" name="Rectangle 23"/>
          <p:cNvSpPr>
            <a:spLocks noChangeArrowheads="1"/>
          </p:cNvSpPr>
          <p:nvPr/>
        </p:nvSpPr>
        <p:spPr bwMode="auto">
          <a:xfrm>
            <a:off x="4144168" y="41993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Washing</a:t>
            </a:r>
          </a:p>
          <a:p>
            <a:pPr algn="ctr">
              <a:spcBef>
                <a:spcPct val="0"/>
              </a:spcBef>
              <a:buClrTx/>
              <a:buFontTx/>
              <a:buNone/>
            </a:pPr>
            <a:r>
              <a:rPr lang="en-GB" sz="900"/>
              <a:t>System</a:t>
            </a:r>
          </a:p>
        </p:txBody>
      </p:sp>
      <p:cxnSp>
        <p:nvCxnSpPr>
          <p:cNvPr id="99351" name="AutoShape 24"/>
          <p:cNvCxnSpPr>
            <a:cxnSpLocks noChangeShapeType="1"/>
            <a:stCxn id="99350" idx="2"/>
            <a:endCxn id="99338" idx="0"/>
          </p:cNvCxnSpPr>
          <p:nvPr/>
        </p:nvCxnSpPr>
        <p:spPr bwMode="auto">
          <a:xfrm rot="5400000">
            <a:off x="2408633" y="-945708"/>
            <a:ext cx="408785" cy="38925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2" name="AutoShape 25"/>
          <p:cNvCxnSpPr>
            <a:cxnSpLocks noChangeShapeType="1"/>
            <a:stCxn id="99350" idx="2"/>
            <a:endCxn id="99330" idx="0"/>
          </p:cNvCxnSpPr>
          <p:nvPr/>
        </p:nvCxnSpPr>
        <p:spPr bwMode="auto">
          <a:xfrm rot="5400000">
            <a:off x="3017704" y="-336637"/>
            <a:ext cx="408785" cy="2674409"/>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4" name="AutoShape 27"/>
          <p:cNvCxnSpPr>
            <a:cxnSpLocks noChangeShapeType="1"/>
            <a:stCxn id="99350" idx="2"/>
            <a:endCxn id="99333" idx="0"/>
          </p:cNvCxnSpPr>
          <p:nvPr/>
        </p:nvCxnSpPr>
        <p:spPr bwMode="auto">
          <a:xfrm rot="16200000" flipH="1">
            <a:off x="4357850" y="997625"/>
            <a:ext cx="407193" cy="429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5" name="AutoShape 28"/>
          <p:cNvCxnSpPr>
            <a:cxnSpLocks noChangeShapeType="1"/>
            <a:stCxn id="99350" idx="2"/>
            <a:endCxn id="99349" idx="0"/>
          </p:cNvCxnSpPr>
          <p:nvPr/>
        </p:nvCxnSpPr>
        <p:spPr bwMode="auto">
          <a:xfrm rot="16200000" flipH="1">
            <a:off x="5175815" y="179660"/>
            <a:ext cx="419893" cy="165292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6" name="AutoShape 29"/>
          <p:cNvCxnSpPr>
            <a:cxnSpLocks noChangeShapeType="1"/>
            <a:stCxn id="99350" idx="2"/>
            <a:endCxn id="99331" idx="0"/>
          </p:cNvCxnSpPr>
          <p:nvPr/>
        </p:nvCxnSpPr>
        <p:spPr bwMode="auto">
          <a:xfrm rot="16200000" flipH="1">
            <a:off x="5784009" y="-428534"/>
            <a:ext cx="418431" cy="2867848"/>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57" name="Rectangle 30"/>
          <p:cNvSpPr>
            <a:spLocks noChangeArrowheads="1"/>
          </p:cNvSpPr>
          <p:nvPr/>
        </p:nvSpPr>
        <p:spPr bwMode="auto">
          <a:xfrm>
            <a:off x="665163" y="33972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Sense Wash</a:t>
            </a:r>
          </a:p>
          <a:p>
            <a:pPr algn="ctr">
              <a:spcBef>
                <a:spcPct val="0"/>
              </a:spcBef>
              <a:buClrTx/>
              <a:buFontTx/>
              <a:buNone/>
            </a:pPr>
            <a:r>
              <a:rPr lang="en-GB" sz="1000"/>
              <a:t>Conditions</a:t>
            </a:r>
          </a:p>
        </p:txBody>
      </p:sp>
      <p:sp>
        <p:nvSpPr>
          <p:cNvPr id="99358" name="Rectangle 31"/>
          <p:cNvSpPr>
            <a:spLocks noChangeArrowheads="1"/>
          </p:cNvSpPr>
          <p:nvPr/>
        </p:nvSpPr>
        <p:spPr bwMode="auto">
          <a:xfrm>
            <a:off x="1779590" y="340999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Interface</a:t>
            </a:r>
          </a:p>
          <a:p>
            <a:pPr algn="ctr">
              <a:spcBef>
                <a:spcPct val="0"/>
              </a:spcBef>
              <a:buClrTx/>
              <a:buFontTx/>
              <a:buNone/>
            </a:pPr>
            <a:r>
              <a:rPr lang="en-GB" sz="1000"/>
              <a:t>to Services</a:t>
            </a:r>
          </a:p>
        </p:txBody>
      </p:sp>
      <p:sp>
        <p:nvSpPr>
          <p:cNvPr id="99359" name="Rectangle 32"/>
          <p:cNvSpPr>
            <a:spLocks noChangeArrowheads="1"/>
          </p:cNvSpPr>
          <p:nvPr/>
        </p:nvSpPr>
        <p:spPr bwMode="auto">
          <a:xfrm>
            <a:off x="5181600" y="346556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Level M/C</a:t>
            </a:r>
          </a:p>
        </p:txBody>
      </p:sp>
      <p:sp>
        <p:nvSpPr>
          <p:cNvPr id="99360" name="Rectangle 33"/>
          <p:cNvSpPr>
            <a:spLocks noChangeArrowheads="1"/>
          </p:cNvSpPr>
          <p:nvPr/>
        </p:nvSpPr>
        <p:spPr bwMode="auto">
          <a:xfrm>
            <a:off x="7872413" y="34258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Distribute</a:t>
            </a:r>
          </a:p>
          <a:p>
            <a:pPr algn="ctr">
              <a:spcBef>
                <a:spcPct val="0"/>
              </a:spcBef>
              <a:buClrTx/>
              <a:buFontTx/>
              <a:buNone/>
            </a:pPr>
            <a:r>
              <a:rPr lang="en-GB" sz="1000"/>
              <a:t>Power</a:t>
            </a:r>
          </a:p>
        </p:txBody>
      </p:sp>
      <p:sp>
        <p:nvSpPr>
          <p:cNvPr id="99361" name="Rectangle 34"/>
          <p:cNvSpPr>
            <a:spLocks noChangeArrowheads="1"/>
          </p:cNvSpPr>
          <p:nvPr/>
        </p:nvSpPr>
        <p:spPr bwMode="auto">
          <a:xfrm>
            <a:off x="2924175" y="34258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Machine</a:t>
            </a:r>
          </a:p>
        </p:txBody>
      </p:sp>
      <p:sp>
        <p:nvSpPr>
          <p:cNvPr id="99362" name="Rectangle 35"/>
          <p:cNvSpPr>
            <a:spLocks noChangeArrowheads="1"/>
          </p:cNvSpPr>
          <p:nvPr/>
        </p:nvSpPr>
        <p:spPr bwMode="auto">
          <a:xfrm>
            <a:off x="6424613" y="34544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Manage</a:t>
            </a:r>
          </a:p>
          <a:p>
            <a:pPr algn="ctr">
              <a:spcBef>
                <a:spcPct val="0"/>
              </a:spcBef>
              <a:buClrTx/>
              <a:buFontTx/>
              <a:buNone/>
            </a:pPr>
            <a:r>
              <a:rPr lang="en-GB" sz="1000" dirty="0"/>
              <a:t>Wash</a:t>
            </a:r>
          </a:p>
        </p:txBody>
      </p:sp>
      <p:sp>
        <p:nvSpPr>
          <p:cNvPr id="99363" name="Rectangle 36"/>
          <p:cNvSpPr>
            <a:spLocks noChangeArrowheads="1"/>
          </p:cNvSpPr>
          <p:nvPr/>
        </p:nvSpPr>
        <p:spPr bwMode="auto">
          <a:xfrm>
            <a:off x="65090" y="4176759"/>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Make up</a:t>
            </a:r>
          </a:p>
        </p:txBody>
      </p:sp>
      <p:sp>
        <p:nvSpPr>
          <p:cNvPr id="99364" name="Rectangle 37"/>
          <p:cNvSpPr>
            <a:spLocks noChangeArrowheads="1"/>
          </p:cNvSpPr>
          <p:nvPr/>
        </p:nvSpPr>
        <p:spPr bwMode="auto">
          <a:xfrm>
            <a:off x="665163" y="46847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Colour</a:t>
            </a:r>
          </a:p>
        </p:txBody>
      </p:sp>
      <p:sp>
        <p:nvSpPr>
          <p:cNvPr id="99365" name="Rectangle 38"/>
          <p:cNvSpPr>
            <a:spLocks noChangeArrowheads="1"/>
          </p:cNvSpPr>
          <p:nvPr/>
        </p:nvSpPr>
        <p:spPr bwMode="auto">
          <a:xfrm>
            <a:off x="650877" y="5164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Weight</a:t>
            </a:r>
          </a:p>
        </p:txBody>
      </p:sp>
      <p:sp>
        <p:nvSpPr>
          <p:cNvPr id="99366" name="Rectangle 39"/>
          <p:cNvSpPr>
            <a:spLocks noChangeArrowheads="1"/>
          </p:cNvSpPr>
          <p:nvPr/>
        </p:nvSpPr>
        <p:spPr bwMode="auto">
          <a:xfrm>
            <a:off x="650877" y="56277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Detect Fabric</a:t>
            </a:r>
          </a:p>
          <a:p>
            <a:pPr algn="ctr">
              <a:spcBef>
                <a:spcPct val="0"/>
              </a:spcBef>
              <a:buClrTx/>
              <a:buFontTx/>
              <a:buNone/>
            </a:pPr>
            <a:r>
              <a:rPr lang="en-GB" sz="1000" dirty="0"/>
              <a:t>Type</a:t>
            </a:r>
          </a:p>
        </p:txBody>
      </p:sp>
      <p:sp>
        <p:nvSpPr>
          <p:cNvPr id="99367" name="Rectangle 40"/>
          <p:cNvSpPr>
            <a:spLocks noChangeArrowheads="1"/>
          </p:cNvSpPr>
          <p:nvPr/>
        </p:nvSpPr>
        <p:spPr bwMode="auto">
          <a:xfrm>
            <a:off x="650877" y="60769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a:t>
            </a:r>
          </a:p>
          <a:p>
            <a:pPr algn="ctr">
              <a:spcBef>
                <a:spcPct val="0"/>
              </a:spcBef>
              <a:buClrTx/>
              <a:buFontTx/>
              <a:buNone/>
            </a:pPr>
            <a:r>
              <a:rPr lang="en-GB" sz="1000"/>
              <a:t>Dirt</a:t>
            </a:r>
          </a:p>
        </p:txBody>
      </p:sp>
      <p:cxnSp>
        <p:nvCxnSpPr>
          <p:cNvPr id="99368" name="AutoShape 41"/>
          <p:cNvCxnSpPr>
            <a:cxnSpLocks noChangeShapeType="1"/>
            <a:stCxn id="99363" idx="2"/>
            <a:endCxn id="99364" idx="1"/>
          </p:cNvCxnSpPr>
          <p:nvPr/>
        </p:nvCxnSpPr>
        <p:spPr bwMode="auto">
          <a:xfrm rot="16200000" flipH="1">
            <a:off x="412752" y="4621256"/>
            <a:ext cx="320675" cy="1841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69" name="AutoShape 42"/>
          <p:cNvCxnSpPr>
            <a:cxnSpLocks noChangeShapeType="1"/>
            <a:stCxn id="99363" idx="2"/>
            <a:endCxn id="99365" idx="1"/>
          </p:cNvCxnSpPr>
          <p:nvPr/>
        </p:nvCxnSpPr>
        <p:spPr bwMode="auto">
          <a:xfrm rot="16200000" flipH="1">
            <a:off x="165894" y="4868114"/>
            <a:ext cx="800100"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0" name="AutoShape 43"/>
          <p:cNvCxnSpPr>
            <a:cxnSpLocks noChangeShapeType="1"/>
            <a:stCxn id="99363" idx="2"/>
            <a:endCxn id="99366" idx="1"/>
          </p:cNvCxnSpPr>
          <p:nvPr/>
        </p:nvCxnSpPr>
        <p:spPr bwMode="auto">
          <a:xfrm rot="16200000" flipH="1">
            <a:off x="-65881" y="5099889"/>
            <a:ext cx="1263650"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1" name="AutoShape 44"/>
          <p:cNvCxnSpPr>
            <a:cxnSpLocks noChangeShapeType="1"/>
            <a:stCxn id="99363" idx="2"/>
            <a:endCxn id="99367" idx="1"/>
          </p:cNvCxnSpPr>
          <p:nvPr/>
        </p:nvCxnSpPr>
        <p:spPr bwMode="auto">
          <a:xfrm rot="16200000" flipH="1">
            <a:off x="-290513" y="5324521"/>
            <a:ext cx="1712913"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2" name="AutoShape 45"/>
          <p:cNvCxnSpPr>
            <a:cxnSpLocks noChangeShapeType="1"/>
            <a:stCxn id="99357" idx="2"/>
            <a:endCxn id="99363" idx="0"/>
          </p:cNvCxnSpPr>
          <p:nvPr/>
        </p:nvCxnSpPr>
        <p:spPr bwMode="auto">
          <a:xfrm rot="5400000">
            <a:off x="579440" y="3675110"/>
            <a:ext cx="403225" cy="60007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73" name="Rectangle 46"/>
          <p:cNvSpPr>
            <a:spLocks noChangeArrowheads="1"/>
          </p:cNvSpPr>
          <p:nvPr/>
        </p:nvSpPr>
        <p:spPr bwMode="auto">
          <a:xfrm>
            <a:off x="1163639" y="4189460"/>
            <a:ext cx="9318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 H</a:t>
            </a:r>
            <a:r>
              <a:rPr lang="en-GB" sz="1000" baseline="-25000"/>
              <a:t>2</a:t>
            </a:r>
            <a:r>
              <a:rPr lang="en-GB" sz="1000"/>
              <a:t>0</a:t>
            </a:r>
          </a:p>
          <a:p>
            <a:pPr algn="ctr">
              <a:spcBef>
                <a:spcPct val="0"/>
              </a:spcBef>
              <a:buClrTx/>
              <a:buFontTx/>
              <a:buNone/>
            </a:pPr>
            <a:r>
              <a:rPr lang="en-GB" sz="1000"/>
              <a:t>Hardness</a:t>
            </a:r>
          </a:p>
        </p:txBody>
      </p:sp>
      <p:cxnSp>
        <p:nvCxnSpPr>
          <p:cNvPr id="99374" name="AutoShape 47"/>
          <p:cNvCxnSpPr>
            <a:cxnSpLocks noChangeShapeType="1"/>
            <a:stCxn id="99357" idx="2"/>
            <a:endCxn id="99373" idx="0"/>
          </p:cNvCxnSpPr>
          <p:nvPr/>
        </p:nvCxnSpPr>
        <p:spPr bwMode="auto">
          <a:xfrm rot="16200000" flipH="1">
            <a:off x="1147765" y="3706857"/>
            <a:ext cx="415925" cy="54927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75" name="Rectangle 48"/>
          <p:cNvSpPr>
            <a:spLocks noChangeArrowheads="1"/>
          </p:cNvSpPr>
          <p:nvPr/>
        </p:nvSpPr>
        <p:spPr bwMode="auto">
          <a:xfrm>
            <a:off x="2373315" y="41751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Receive</a:t>
            </a:r>
            <a:endParaRPr lang="en-GB" sz="1000" dirty="0"/>
          </a:p>
          <a:p>
            <a:pPr algn="ctr">
              <a:spcBef>
                <a:spcPct val="0"/>
              </a:spcBef>
              <a:buClrTx/>
              <a:buFontTx/>
              <a:buNone/>
            </a:pPr>
            <a:r>
              <a:rPr lang="en-GB" sz="1000" dirty="0"/>
              <a:t>Water</a:t>
            </a:r>
          </a:p>
        </p:txBody>
      </p:sp>
      <p:sp>
        <p:nvSpPr>
          <p:cNvPr id="99376" name="Rectangle 49"/>
          <p:cNvSpPr>
            <a:spLocks noChangeArrowheads="1"/>
          </p:cNvSpPr>
          <p:nvPr/>
        </p:nvSpPr>
        <p:spPr bwMode="auto">
          <a:xfrm>
            <a:off x="2386013" y="4783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Manage</a:t>
            </a:r>
            <a:endParaRPr lang="en-GB" sz="1000" dirty="0"/>
          </a:p>
          <a:p>
            <a:pPr algn="ctr">
              <a:spcBef>
                <a:spcPct val="0"/>
              </a:spcBef>
              <a:buClrTx/>
              <a:buFontTx/>
              <a:buNone/>
            </a:pPr>
            <a:r>
              <a:rPr lang="en-GB" sz="1000" dirty="0"/>
              <a:t>Power</a:t>
            </a:r>
          </a:p>
        </p:txBody>
      </p:sp>
      <p:sp>
        <p:nvSpPr>
          <p:cNvPr id="99377" name="Rectangle 50"/>
          <p:cNvSpPr>
            <a:spLocks noChangeArrowheads="1"/>
          </p:cNvSpPr>
          <p:nvPr/>
        </p:nvSpPr>
        <p:spPr bwMode="auto">
          <a:xfrm>
            <a:off x="2386013" y="54372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Remove</a:t>
            </a:r>
            <a:endParaRPr lang="en-GB" sz="1000" dirty="0"/>
          </a:p>
          <a:p>
            <a:pPr algn="ctr">
              <a:spcBef>
                <a:spcPct val="0"/>
              </a:spcBef>
              <a:buClrTx/>
              <a:buFontTx/>
              <a:buNone/>
            </a:pPr>
            <a:r>
              <a:rPr lang="en-GB" sz="1000" dirty="0"/>
              <a:t>Waste</a:t>
            </a:r>
          </a:p>
        </p:txBody>
      </p:sp>
      <p:cxnSp>
        <p:nvCxnSpPr>
          <p:cNvPr id="99378" name="AutoShape 51"/>
          <p:cNvCxnSpPr>
            <a:cxnSpLocks noChangeShapeType="1"/>
            <a:stCxn id="99358" idx="2"/>
            <a:endCxn id="99375" idx="1"/>
          </p:cNvCxnSpPr>
          <p:nvPr/>
        </p:nvCxnSpPr>
        <p:spPr bwMode="auto">
          <a:xfrm rot="16200000" flipH="1">
            <a:off x="1995488" y="3986256"/>
            <a:ext cx="577850"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9" name="AutoShape 52"/>
          <p:cNvCxnSpPr>
            <a:cxnSpLocks noChangeShapeType="1"/>
            <a:stCxn id="99358" idx="2"/>
            <a:endCxn id="99376" idx="1"/>
          </p:cNvCxnSpPr>
          <p:nvPr/>
        </p:nvCxnSpPr>
        <p:spPr bwMode="auto">
          <a:xfrm rot="16200000" flipH="1">
            <a:off x="1697832" y="4283914"/>
            <a:ext cx="118586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80" name="AutoShape 53"/>
          <p:cNvCxnSpPr>
            <a:cxnSpLocks noChangeShapeType="1"/>
            <a:stCxn id="99358" idx="2"/>
            <a:endCxn id="99377" idx="1"/>
          </p:cNvCxnSpPr>
          <p:nvPr/>
        </p:nvCxnSpPr>
        <p:spPr bwMode="auto">
          <a:xfrm rot="16200000" flipH="1">
            <a:off x="1370807" y="4610939"/>
            <a:ext cx="183991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81" name="Rectangle 54"/>
          <p:cNvSpPr>
            <a:spLocks noChangeArrowheads="1"/>
          </p:cNvSpPr>
          <p:nvPr/>
        </p:nvSpPr>
        <p:spPr bwMode="auto">
          <a:xfrm>
            <a:off x="3490913" y="41021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Dirty</a:t>
            </a:r>
          </a:p>
          <a:p>
            <a:pPr algn="ctr">
              <a:spcBef>
                <a:spcPct val="0"/>
              </a:spcBef>
              <a:buClrTx/>
              <a:buFontTx/>
              <a:buNone/>
            </a:pPr>
            <a:r>
              <a:rPr lang="en-GB" sz="1000"/>
              <a:t>Items</a:t>
            </a:r>
          </a:p>
        </p:txBody>
      </p:sp>
      <p:sp>
        <p:nvSpPr>
          <p:cNvPr id="99382" name="Rectangle 55"/>
          <p:cNvSpPr>
            <a:spLocks noChangeArrowheads="1"/>
          </p:cNvSpPr>
          <p:nvPr/>
        </p:nvSpPr>
        <p:spPr bwMode="auto">
          <a:xfrm>
            <a:off x="3503615" y="46244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Unload </a:t>
            </a:r>
          </a:p>
          <a:p>
            <a:pPr algn="ctr">
              <a:spcBef>
                <a:spcPct val="0"/>
              </a:spcBef>
              <a:buClrTx/>
              <a:buFontTx/>
              <a:buNone/>
            </a:pPr>
            <a:r>
              <a:rPr lang="en-GB" sz="1000" dirty="0" smtClean="0"/>
              <a:t>Clean Items</a:t>
            </a:r>
            <a:endParaRPr lang="en-GB" sz="1000" dirty="0"/>
          </a:p>
        </p:txBody>
      </p:sp>
      <p:sp>
        <p:nvSpPr>
          <p:cNvPr id="99383" name="Rectangle 56"/>
          <p:cNvSpPr>
            <a:spLocks noChangeArrowheads="1"/>
          </p:cNvSpPr>
          <p:nvPr/>
        </p:nvSpPr>
        <p:spPr bwMode="auto">
          <a:xfrm>
            <a:off x="3517900" y="514671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Access</a:t>
            </a:r>
          </a:p>
        </p:txBody>
      </p:sp>
      <p:sp>
        <p:nvSpPr>
          <p:cNvPr id="99384" name="Rectangle 57"/>
          <p:cNvSpPr>
            <a:spLocks noChangeArrowheads="1"/>
          </p:cNvSpPr>
          <p:nvPr/>
        </p:nvSpPr>
        <p:spPr bwMode="auto">
          <a:xfrm>
            <a:off x="3530601" y="565631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Clean</a:t>
            </a:r>
          </a:p>
          <a:p>
            <a:pPr algn="ctr">
              <a:spcBef>
                <a:spcPct val="0"/>
              </a:spcBef>
              <a:buClrTx/>
              <a:buFontTx/>
              <a:buNone/>
            </a:pPr>
            <a:r>
              <a:rPr lang="en-GB" sz="1000"/>
              <a:t>Agents</a:t>
            </a:r>
          </a:p>
        </p:txBody>
      </p:sp>
      <p:sp>
        <p:nvSpPr>
          <p:cNvPr id="99385" name="Rectangle 58"/>
          <p:cNvSpPr>
            <a:spLocks noChangeArrowheads="1"/>
          </p:cNvSpPr>
          <p:nvPr/>
        </p:nvSpPr>
        <p:spPr bwMode="auto">
          <a:xfrm>
            <a:off x="2581275"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Detergents</a:t>
            </a:r>
          </a:p>
        </p:txBody>
      </p:sp>
      <p:sp>
        <p:nvSpPr>
          <p:cNvPr id="99386" name="Rectangle 59"/>
          <p:cNvSpPr>
            <a:spLocks noChangeArrowheads="1"/>
          </p:cNvSpPr>
          <p:nvPr/>
        </p:nvSpPr>
        <p:spPr bwMode="auto">
          <a:xfrm>
            <a:off x="3532189"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Conditioner</a:t>
            </a:r>
          </a:p>
        </p:txBody>
      </p:sp>
      <p:sp>
        <p:nvSpPr>
          <p:cNvPr id="99387" name="Rectangle 60"/>
          <p:cNvSpPr>
            <a:spLocks noChangeArrowheads="1"/>
          </p:cNvSpPr>
          <p:nvPr/>
        </p:nvSpPr>
        <p:spPr bwMode="auto">
          <a:xfrm>
            <a:off x="4497388" y="61928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Water</a:t>
            </a:r>
          </a:p>
          <a:p>
            <a:pPr algn="ctr">
              <a:spcBef>
                <a:spcPct val="0"/>
              </a:spcBef>
              <a:buClrTx/>
              <a:buFontTx/>
              <a:buNone/>
            </a:pPr>
            <a:r>
              <a:rPr lang="en-GB" sz="1000"/>
              <a:t>Softener</a:t>
            </a:r>
          </a:p>
        </p:txBody>
      </p:sp>
      <p:cxnSp>
        <p:nvCxnSpPr>
          <p:cNvPr id="99388" name="AutoShape 61"/>
          <p:cNvCxnSpPr>
            <a:cxnSpLocks noChangeShapeType="1"/>
            <a:stCxn id="99361" idx="2"/>
            <a:endCxn id="99381" idx="1"/>
          </p:cNvCxnSpPr>
          <p:nvPr/>
        </p:nvCxnSpPr>
        <p:spPr bwMode="auto">
          <a:xfrm rot="16200000" flipH="1">
            <a:off x="3171032" y="3971175"/>
            <a:ext cx="488950" cy="1508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89" name="AutoShape 62"/>
          <p:cNvCxnSpPr>
            <a:cxnSpLocks noChangeShapeType="1"/>
            <a:stCxn id="99361" idx="2"/>
            <a:endCxn id="99382" idx="1"/>
          </p:cNvCxnSpPr>
          <p:nvPr/>
        </p:nvCxnSpPr>
        <p:spPr bwMode="auto">
          <a:xfrm rot="16200000" flipH="1">
            <a:off x="2916240" y="4225972"/>
            <a:ext cx="1011237" cy="1635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0" name="AutoShape 63"/>
          <p:cNvCxnSpPr>
            <a:cxnSpLocks noChangeShapeType="1"/>
            <a:stCxn id="99361" idx="2"/>
            <a:endCxn id="99383" idx="1"/>
          </p:cNvCxnSpPr>
          <p:nvPr/>
        </p:nvCxnSpPr>
        <p:spPr bwMode="auto">
          <a:xfrm rot="16200000" flipH="1">
            <a:off x="2662239" y="4479971"/>
            <a:ext cx="1533525"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1" name="AutoShape 64"/>
          <p:cNvCxnSpPr>
            <a:cxnSpLocks noChangeShapeType="1"/>
            <a:stCxn id="99361" idx="2"/>
            <a:endCxn id="99384" idx="1"/>
          </p:cNvCxnSpPr>
          <p:nvPr/>
        </p:nvCxnSpPr>
        <p:spPr bwMode="auto">
          <a:xfrm rot="16200000" flipH="1">
            <a:off x="2413794" y="4728414"/>
            <a:ext cx="204311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2" name="AutoShape 65"/>
          <p:cNvCxnSpPr>
            <a:cxnSpLocks noChangeShapeType="1"/>
            <a:stCxn id="99384" idx="2"/>
            <a:endCxn id="99385" idx="0"/>
          </p:cNvCxnSpPr>
          <p:nvPr/>
        </p:nvCxnSpPr>
        <p:spPr bwMode="auto">
          <a:xfrm rot="5400000">
            <a:off x="3391694" y="5638053"/>
            <a:ext cx="160338" cy="949325"/>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3" name="AutoShape 66"/>
          <p:cNvCxnSpPr>
            <a:cxnSpLocks noChangeShapeType="1"/>
            <a:stCxn id="99384" idx="2"/>
            <a:endCxn id="99387" idx="0"/>
          </p:cNvCxnSpPr>
          <p:nvPr/>
        </p:nvCxnSpPr>
        <p:spPr bwMode="auto">
          <a:xfrm rot="16200000" flipH="1">
            <a:off x="4349750" y="5629318"/>
            <a:ext cx="160338" cy="966788"/>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4" name="AutoShape 67"/>
          <p:cNvCxnSpPr>
            <a:cxnSpLocks noChangeShapeType="1"/>
            <a:stCxn id="99384" idx="2"/>
            <a:endCxn id="99386" idx="0"/>
          </p:cNvCxnSpPr>
          <p:nvPr/>
        </p:nvCxnSpPr>
        <p:spPr bwMode="auto">
          <a:xfrm rot="16200000" flipH="1">
            <a:off x="3867150" y="6111918"/>
            <a:ext cx="160338" cy="1588"/>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95" name="Rectangle 68"/>
          <p:cNvSpPr>
            <a:spLocks noChangeArrowheads="1"/>
          </p:cNvSpPr>
          <p:nvPr/>
        </p:nvSpPr>
        <p:spPr bwMode="auto">
          <a:xfrm>
            <a:off x="554196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Water</a:t>
            </a:r>
          </a:p>
        </p:txBody>
      </p:sp>
      <p:sp>
        <p:nvSpPr>
          <p:cNvPr id="99396" name="Rectangle 69"/>
          <p:cNvSpPr>
            <a:spLocks noChangeArrowheads="1"/>
          </p:cNvSpPr>
          <p:nvPr/>
        </p:nvSpPr>
        <p:spPr bwMode="auto">
          <a:xfrm>
            <a:off x="6683377" y="4102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Clean Items</a:t>
            </a:r>
          </a:p>
        </p:txBody>
      </p:sp>
      <p:sp>
        <p:nvSpPr>
          <p:cNvPr id="99397" name="Rectangle 70"/>
          <p:cNvSpPr>
            <a:spLocks noChangeArrowheads="1"/>
          </p:cNvSpPr>
          <p:nvPr/>
        </p:nvSpPr>
        <p:spPr bwMode="auto">
          <a:xfrm>
            <a:off x="774541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Cycle</a:t>
            </a:r>
          </a:p>
        </p:txBody>
      </p:sp>
      <p:sp>
        <p:nvSpPr>
          <p:cNvPr id="99398" name="Rectangle 71"/>
          <p:cNvSpPr>
            <a:spLocks noChangeArrowheads="1"/>
          </p:cNvSpPr>
          <p:nvPr/>
        </p:nvSpPr>
        <p:spPr bwMode="auto">
          <a:xfrm>
            <a:off x="8274052" y="540866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Wash Cycle</a:t>
            </a:r>
          </a:p>
        </p:txBody>
      </p:sp>
      <p:sp>
        <p:nvSpPr>
          <p:cNvPr id="99399" name="Rectangle 72"/>
          <p:cNvSpPr>
            <a:spLocks noChangeArrowheads="1"/>
          </p:cNvSpPr>
          <p:nvPr/>
        </p:nvSpPr>
        <p:spPr bwMode="auto">
          <a:xfrm>
            <a:off x="8274052" y="476889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Select</a:t>
            </a:r>
          </a:p>
          <a:p>
            <a:pPr algn="ctr">
              <a:spcBef>
                <a:spcPct val="0"/>
              </a:spcBef>
              <a:buClrTx/>
              <a:buFontTx/>
              <a:buNone/>
            </a:pPr>
            <a:r>
              <a:rPr lang="en-GB" sz="1000"/>
              <a:t>Cycle</a:t>
            </a:r>
          </a:p>
        </p:txBody>
      </p:sp>
      <p:cxnSp>
        <p:nvCxnSpPr>
          <p:cNvPr id="99400" name="AutoShape 73"/>
          <p:cNvCxnSpPr>
            <a:cxnSpLocks noChangeShapeType="1"/>
            <a:stCxn id="99397" idx="2"/>
            <a:endCxn id="99399" idx="1"/>
          </p:cNvCxnSpPr>
          <p:nvPr/>
        </p:nvCxnSpPr>
        <p:spPr bwMode="auto">
          <a:xfrm rot="16200000" flipH="1">
            <a:off x="7970839" y="4654596"/>
            <a:ext cx="493713"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1" name="AutoShape 74"/>
          <p:cNvCxnSpPr>
            <a:cxnSpLocks noChangeShapeType="1"/>
            <a:stCxn id="99397" idx="2"/>
            <a:endCxn id="99398" idx="1"/>
          </p:cNvCxnSpPr>
          <p:nvPr/>
        </p:nvCxnSpPr>
        <p:spPr bwMode="auto">
          <a:xfrm rot="16200000" flipH="1">
            <a:off x="7650958" y="4974477"/>
            <a:ext cx="1133475"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02" name="Rectangle 75"/>
          <p:cNvSpPr>
            <a:spLocks noChangeArrowheads="1"/>
          </p:cNvSpPr>
          <p:nvPr/>
        </p:nvSpPr>
        <p:spPr bwMode="auto">
          <a:xfrm>
            <a:off x="7219952" y="541024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Wash</a:t>
            </a:r>
          </a:p>
          <a:p>
            <a:pPr algn="ctr">
              <a:spcBef>
                <a:spcPct val="0"/>
              </a:spcBef>
              <a:buClrTx/>
              <a:buFontTx/>
              <a:buNone/>
            </a:pPr>
            <a:r>
              <a:rPr lang="en-GB" sz="1000"/>
              <a:t>Load</a:t>
            </a:r>
          </a:p>
        </p:txBody>
      </p:sp>
      <p:sp>
        <p:nvSpPr>
          <p:cNvPr id="99403" name="Rectangle 76"/>
          <p:cNvSpPr>
            <a:spLocks noChangeArrowheads="1"/>
          </p:cNvSpPr>
          <p:nvPr/>
        </p:nvSpPr>
        <p:spPr bwMode="auto">
          <a:xfrm>
            <a:off x="7219952" y="477048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Rinse</a:t>
            </a:r>
          </a:p>
          <a:p>
            <a:pPr algn="ctr">
              <a:spcBef>
                <a:spcPct val="0"/>
              </a:spcBef>
              <a:buClrTx/>
              <a:buFontTx/>
              <a:buNone/>
            </a:pPr>
            <a:r>
              <a:rPr lang="en-GB" sz="1000"/>
              <a:t>Load</a:t>
            </a:r>
          </a:p>
        </p:txBody>
      </p:sp>
      <p:cxnSp>
        <p:nvCxnSpPr>
          <p:cNvPr id="99404" name="AutoShape 77"/>
          <p:cNvCxnSpPr>
            <a:cxnSpLocks noChangeShapeType="1"/>
            <a:stCxn id="99396" idx="2"/>
            <a:endCxn id="99403" idx="1"/>
          </p:cNvCxnSpPr>
          <p:nvPr/>
        </p:nvCxnSpPr>
        <p:spPr bwMode="auto">
          <a:xfrm rot="16200000" flipH="1">
            <a:off x="6919119" y="4658562"/>
            <a:ext cx="481012"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5" name="AutoShape 78"/>
          <p:cNvCxnSpPr>
            <a:cxnSpLocks noChangeShapeType="1"/>
            <a:stCxn id="99396" idx="2"/>
            <a:endCxn id="99402" idx="1"/>
          </p:cNvCxnSpPr>
          <p:nvPr/>
        </p:nvCxnSpPr>
        <p:spPr bwMode="auto">
          <a:xfrm rot="16200000" flipH="1">
            <a:off x="6599239" y="4978444"/>
            <a:ext cx="1120775"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6" name="AutoShape 79"/>
          <p:cNvCxnSpPr>
            <a:cxnSpLocks noChangeShapeType="1"/>
            <a:stCxn id="99362" idx="2"/>
            <a:endCxn id="99397" idx="0"/>
          </p:cNvCxnSpPr>
          <p:nvPr/>
        </p:nvCxnSpPr>
        <p:spPr bwMode="auto">
          <a:xfrm rot="16200000" flipH="1">
            <a:off x="7372352" y="3298871"/>
            <a:ext cx="257175" cy="13208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7" name="AutoShape 80"/>
          <p:cNvCxnSpPr>
            <a:cxnSpLocks noChangeShapeType="1"/>
            <a:stCxn id="99362" idx="2"/>
            <a:endCxn id="99396" idx="0"/>
          </p:cNvCxnSpPr>
          <p:nvPr/>
        </p:nvCxnSpPr>
        <p:spPr bwMode="auto">
          <a:xfrm rot="16200000" flipH="1">
            <a:off x="6834188" y="3837031"/>
            <a:ext cx="271462" cy="258762"/>
          </a:xfrm>
          <a:prstGeom prst="bentConnector3">
            <a:avLst>
              <a:gd name="adj1" fmla="val 49708"/>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8" name="AutoShape 81"/>
          <p:cNvCxnSpPr>
            <a:cxnSpLocks noChangeShapeType="1"/>
            <a:stCxn id="99362" idx="2"/>
            <a:endCxn id="99395" idx="0"/>
          </p:cNvCxnSpPr>
          <p:nvPr/>
        </p:nvCxnSpPr>
        <p:spPr bwMode="auto">
          <a:xfrm rot="5400000">
            <a:off x="6270627" y="3517944"/>
            <a:ext cx="257175" cy="8826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09" name="Rectangle 82"/>
          <p:cNvSpPr>
            <a:spLocks noChangeArrowheads="1"/>
          </p:cNvSpPr>
          <p:nvPr/>
        </p:nvSpPr>
        <p:spPr bwMode="auto">
          <a:xfrm>
            <a:off x="6108700" y="4864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Extract XS</a:t>
            </a:r>
          </a:p>
          <a:p>
            <a:pPr algn="ctr">
              <a:spcBef>
                <a:spcPct val="0"/>
              </a:spcBef>
              <a:buClrTx/>
              <a:buFontTx/>
              <a:buNone/>
            </a:pPr>
            <a:r>
              <a:rPr lang="en-GB" sz="1000"/>
              <a:t>Water</a:t>
            </a:r>
          </a:p>
        </p:txBody>
      </p:sp>
      <p:sp>
        <p:nvSpPr>
          <p:cNvPr id="99410" name="Rectangle 83"/>
          <p:cNvSpPr>
            <a:spLocks noChangeArrowheads="1"/>
          </p:cNvSpPr>
          <p:nvPr/>
        </p:nvSpPr>
        <p:spPr bwMode="auto">
          <a:xfrm>
            <a:off x="6083301" y="4567281"/>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Drain Water</a:t>
            </a:r>
          </a:p>
        </p:txBody>
      </p:sp>
      <p:cxnSp>
        <p:nvCxnSpPr>
          <p:cNvPr id="99411" name="AutoShape 84"/>
          <p:cNvCxnSpPr>
            <a:cxnSpLocks noChangeShapeType="1"/>
            <a:stCxn id="99395" idx="2"/>
            <a:endCxn id="99410" idx="1"/>
          </p:cNvCxnSpPr>
          <p:nvPr/>
        </p:nvCxnSpPr>
        <p:spPr bwMode="auto">
          <a:xfrm rot="16200000" flipH="1">
            <a:off x="5907089" y="4514896"/>
            <a:ext cx="227013" cy="1254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12" name="AutoShape 85"/>
          <p:cNvCxnSpPr>
            <a:cxnSpLocks noChangeShapeType="1"/>
            <a:stCxn id="99395" idx="2"/>
            <a:endCxn id="99409" idx="1"/>
          </p:cNvCxnSpPr>
          <p:nvPr/>
        </p:nvCxnSpPr>
        <p:spPr bwMode="auto">
          <a:xfrm rot="16200000" flipH="1">
            <a:off x="5738814" y="4683169"/>
            <a:ext cx="588963"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3" name="Rectangle 86"/>
          <p:cNvSpPr>
            <a:spLocks noChangeArrowheads="1"/>
          </p:cNvSpPr>
          <p:nvPr/>
        </p:nvSpPr>
        <p:spPr bwMode="auto">
          <a:xfrm>
            <a:off x="6116640" y="5588043"/>
            <a:ext cx="830262" cy="2174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Fill Water</a:t>
            </a:r>
          </a:p>
        </p:txBody>
      </p:sp>
      <p:sp>
        <p:nvSpPr>
          <p:cNvPr id="99414" name="Rectangle 87"/>
          <p:cNvSpPr>
            <a:spLocks noChangeArrowheads="1"/>
          </p:cNvSpPr>
          <p:nvPr/>
        </p:nvSpPr>
        <p:spPr bwMode="auto">
          <a:xfrm>
            <a:off x="6116640" y="5305472"/>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Filter Water</a:t>
            </a:r>
          </a:p>
        </p:txBody>
      </p:sp>
      <p:cxnSp>
        <p:nvCxnSpPr>
          <p:cNvPr id="99415" name="AutoShape 88"/>
          <p:cNvCxnSpPr>
            <a:cxnSpLocks noChangeShapeType="1"/>
            <a:stCxn id="99395" idx="2"/>
            <a:endCxn id="99414" idx="1"/>
          </p:cNvCxnSpPr>
          <p:nvPr/>
        </p:nvCxnSpPr>
        <p:spPr bwMode="auto">
          <a:xfrm rot="16200000" flipH="1">
            <a:off x="5554663" y="4867320"/>
            <a:ext cx="965200"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16" name="AutoShape 89"/>
          <p:cNvCxnSpPr>
            <a:cxnSpLocks noChangeShapeType="1"/>
            <a:stCxn id="99395" idx="2"/>
            <a:endCxn id="99413" idx="1"/>
          </p:cNvCxnSpPr>
          <p:nvPr/>
        </p:nvCxnSpPr>
        <p:spPr bwMode="auto">
          <a:xfrm rot="16200000" flipH="1">
            <a:off x="5420519" y="5001464"/>
            <a:ext cx="1233488"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7" name="Rectangle 90"/>
          <p:cNvSpPr>
            <a:spLocks noChangeArrowheads="1"/>
          </p:cNvSpPr>
          <p:nvPr/>
        </p:nvSpPr>
        <p:spPr bwMode="auto">
          <a:xfrm>
            <a:off x="6119813" y="585951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 </a:t>
            </a:r>
          </a:p>
          <a:p>
            <a:pPr algn="ctr">
              <a:spcBef>
                <a:spcPct val="0"/>
              </a:spcBef>
              <a:buClrTx/>
              <a:buFontTx/>
              <a:buNone/>
            </a:pPr>
            <a:r>
              <a:rPr lang="en-GB" sz="1000"/>
              <a:t>Temperature</a:t>
            </a:r>
          </a:p>
        </p:txBody>
      </p:sp>
      <p:cxnSp>
        <p:nvCxnSpPr>
          <p:cNvPr id="99418" name="AutoShape 91"/>
          <p:cNvCxnSpPr>
            <a:cxnSpLocks noChangeShapeType="1"/>
            <a:stCxn id="99395" idx="2"/>
            <a:endCxn id="99417" idx="1"/>
          </p:cNvCxnSpPr>
          <p:nvPr/>
        </p:nvCxnSpPr>
        <p:spPr bwMode="auto">
          <a:xfrm rot="16200000" flipH="1">
            <a:off x="5246690" y="5175297"/>
            <a:ext cx="1584325" cy="1619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9" name="Rectangle 92"/>
          <p:cNvSpPr>
            <a:spLocks noChangeArrowheads="1"/>
          </p:cNvSpPr>
          <p:nvPr/>
        </p:nvSpPr>
        <p:spPr bwMode="auto">
          <a:xfrm>
            <a:off x="7175500" y="6551660"/>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Heat Water</a:t>
            </a:r>
          </a:p>
        </p:txBody>
      </p:sp>
      <p:sp>
        <p:nvSpPr>
          <p:cNvPr id="99420" name="Rectangle 93"/>
          <p:cNvSpPr>
            <a:spLocks noChangeArrowheads="1"/>
          </p:cNvSpPr>
          <p:nvPr/>
        </p:nvSpPr>
        <p:spPr bwMode="auto">
          <a:xfrm>
            <a:off x="7189790" y="6273847"/>
            <a:ext cx="12525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 H</a:t>
            </a:r>
            <a:r>
              <a:rPr lang="en-GB" sz="1000" baseline="-25000"/>
              <a:t>2</a:t>
            </a:r>
            <a:r>
              <a:rPr lang="en-GB" sz="1000"/>
              <a:t> O Temp</a:t>
            </a:r>
          </a:p>
        </p:txBody>
      </p:sp>
      <p:cxnSp>
        <p:nvCxnSpPr>
          <p:cNvPr id="99421" name="AutoShape 94"/>
          <p:cNvCxnSpPr>
            <a:cxnSpLocks noChangeShapeType="1"/>
            <a:stCxn id="99349" idx="2"/>
            <a:endCxn id="99357" idx="0"/>
          </p:cNvCxnSpPr>
          <p:nvPr/>
        </p:nvCxnSpPr>
        <p:spPr bwMode="auto">
          <a:xfrm rot="5400000">
            <a:off x="2744162" y="-70768"/>
            <a:ext cx="1804987" cy="5131134"/>
          </a:xfrm>
          <a:prstGeom prst="bentConnector3">
            <a:avLst>
              <a:gd name="adj1" fmla="val 89847"/>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3" name="AutoShape 96"/>
          <p:cNvCxnSpPr>
            <a:cxnSpLocks noChangeShapeType="1"/>
            <a:stCxn id="99349" idx="2"/>
            <a:endCxn id="99361" idx="0"/>
          </p:cNvCxnSpPr>
          <p:nvPr/>
        </p:nvCxnSpPr>
        <p:spPr bwMode="auto">
          <a:xfrm rot="5400000">
            <a:off x="3859380" y="1073026"/>
            <a:ext cx="1833562" cy="2872122"/>
          </a:xfrm>
          <a:prstGeom prst="bentConnector3">
            <a:avLst>
              <a:gd name="adj1" fmla="val 88613"/>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4" name="AutoShape 97"/>
          <p:cNvCxnSpPr>
            <a:cxnSpLocks noChangeShapeType="1"/>
            <a:stCxn id="99349" idx="2"/>
            <a:endCxn id="99359" idx="0"/>
          </p:cNvCxnSpPr>
          <p:nvPr/>
        </p:nvCxnSpPr>
        <p:spPr bwMode="auto">
          <a:xfrm rot="5400000">
            <a:off x="4967850" y="2221188"/>
            <a:ext cx="1873254" cy="615490"/>
          </a:xfrm>
          <a:prstGeom prst="bentConnector3">
            <a:avLst>
              <a:gd name="adj1" fmla="val 87036"/>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5" name="AutoShape 98"/>
          <p:cNvCxnSpPr>
            <a:cxnSpLocks noChangeShapeType="1"/>
            <a:stCxn id="99349" idx="2"/>
            <a:endCxn id="99362" idx="0"/>
          </p:cNvCxnSpPr>
          <p:nvPr/>
        </p:nvCxnSpPr>
        <p:spPr bwMode="auto">
          <a:xfrm rot="16200000" flipH="1">
            <a:off x="5594915" y="2209613"/>
            <a:ext cx="1862137" cy="627522"/>
          </a:xfrm>
          <a:prstGeom prst="bentConnector3">
            <a:avLst>
              <a:gd name="adj1" fmla="val 86814"/>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6" name="AutoShape 99"/>
          <p:cNvCxnSpPr>
            <a:cxnSpLocks noChangeShapeType="1"/>
            <a:stCxn id="99349" idx="2"/>
            <a:endCxn id="99360" idx="0"/>
          </p:cNvCxnSpPr>
          <p:nvPr/>
        </p:nvCxnSpPr>
        <p:spPr bwMode="auto">
          <a:xfrm rot="16200000" flipH="1">
            <a:off x="6333102" y="1471426"/>
            <a:ext cx="1833562" cy="2075322"/>
          </a:xfrm>
          <a:prstGeom prst="bentConnector3">
            <a:avLst>
              <a:gd name="adj1" fmla="val 88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7" name="AutoShape 100"/>
          <p:cNvCxnSpPr>
            <a:cxnSpLocks noChangeShapeType="1"/>
            <a:stCxn id="99417" idx="2"/>
            <a:endCxn id="99420" idx="1"/>
          </p:cNvCxnSpPr>
          <p:nvPr/>
        </p:nvCxnSpPr>
        <p:spPr bwMode="auto">
          <a:xfrm rot="16200000" flipH="1">
            <a:off x="6785769" y="5985712"/>
            <a:ext cx="153988" cy="6540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8" name="AutoShape 101"/>
          <p:cNvCxnSpPr>
            <a:cxnSpLocks noChangeShapeType="1"/>
            <a:stCxn id="99417" idx="2"/>
            <a:endCxn id="99419" idx="1"/>
          </p:cNvCxnSpPr>
          <p:nvPr/>
        </p:nvCxnSpPr>
        <p:spPr bwMode="auto">
          <a:xfrm rot="16200000" flipH="1">
            <a:off x="6641308" y="6130175"/>
            <a:ext cx="428625" cy="6397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29" name="Rectangle 102"/>
          <p:cNvSpPr>
            <a:spLocks noChangeArrowheads="1"/>
          </p:cNvSpPr>
          <p:nvPr/>
        </p:nvSpPr>
        <p:spPr bwMode="auto">
          <a:xfrm>
            <a:off x="4092577" y="34528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Interface to User</a:t>
            </a:r>
          </a:p>
        </p:txBody>
      </p:sp>
      <p:sp>
        <p:nvSpPr>
          <p:cNvPr id="99430" name="Rectangle 103"/>
          <p:cNvSpPr>
            <a:spLocks noChangeArrowheads="1"/>
          </p:cNvSpPr>
          <p:nvPr/>
        </p:nvSpPr>
        <p:spPr bwMode="auto">
          <a:xfrm>
            <a:off x="4610100" y="40910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Override </a:t>
            </a:r>
          </a:p>
          <a:p>
            <a:pPr algn="ctr">
              <a:spcBef>
                <a:spcPct val="0"/>
              </a:spcBef>
              <a:buClrTx/>
              <a:buFontTx/>
              <a:buNone/>
            </a:pPr>
            <a:r>
              <a:rPr lang="en-GB" sz="1000"/>
              <a:t>M/C</a:t>
            </a:r>
          </a:p>
        </p:txBody>
      </p:sp>
      <p:sp>
        <p:nvSpPr>
          <p:cNvPr id="99431" name="Rectangle 104"/>
          <p:cNvSpPr>
            <a:spLocks noChangeArrowheads="1"/>
          </p:cNvSpPr>
          <p:nvPr/>
        </p:nvSpPr>
        <p:spPr bwMode="auto">
          <a:xfrm>
            <a:off x="4635501" y="46244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a:t>
            </a:r>
          </a:p>
          <a:p>
            <a:pPr algn="ctr">
              <a:spcBef>
                <a:spcPct val="0"/>
              </a:spcBef>
              <a:buClrTx/>
              <a:buFontTx/>
              <a:buNone/>
            </a:pPr>
            <a:r>
              <a:rPr lang="en-GB" sz="1000"/>
              <a:t>Status</a:t>
            </a:r>
          </a:p>
        </p:txBody>
      </p:sp>
      <p:sp>
        <p:nvSpPr>
          <p:cNvPr id="99432" name="Rectangle 105"/>
          <p:cNvSpPr>
            <a:spLocks noChangeArrowheads="1"/>
          </p:cNvSpPr>
          <p:nvPr/>
        </p:nvSpPr>
        <p:spPr bwMode="auto">
          <a:xfrm>
            <a:off x="4648200" y="51451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 </a:t>
            </a:r>
          </a:p>
          <a:p>
            <a:pPr algn="ctr">
              <a:spcBef>
                <a:spcPct val="0"/>
              </a:spcBef>
              <a:buClrTx/>
              <a:buFontTx/>
              <a:buNone/>
            </a:pPr>
            <a:r>
              <a:rPr lang="en-GB" sz="1000"/>
              <a:t>Cycle</a:t>
            </a:r>
          </a:p>
        </p:txBody>
      </p:sp>
      <p:sp>
        <p:nvSpPr>
          <p:cNvPr id="99433" name="Rectangle 106"/>
          <p:cNvSpPr>
            <a:spLocks noChangeArrowheads="1"/>
          </p:cNvSpPr>
          <p:nvPr/>
        </p:nvSpPr>
        <p:spPr bwMode="auto">
          <a:xfrm>
            <a:off x="4648200" y="56277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Rx User</a:t>
            </a:r>
          </a:p>
          <a:p>
            <a:pPr algn="ctr">
              <a:spcBef>
                <a:spcPct val="0"/>
              </a:spcBef>
              <a:buClrTx/>
              <a:buFontTx/>
              <a:buNone/>
            </a:pPr>
            <a:r>
              <a:rPr lang="en-GB" sz="1000"/>
              <a:t>Instructions</a:t>
            </a:r>
          </a:p>
        </p:txBody>
      </p:sp>
      <p:cxnSp>
        <p:nvCxnSpPr>
          <p:cNvPr id="99434" name="AutoShape 107"/>
          <p:cNvCxnSpPr>
            <a:cxnSpLocks noChangeShapeType="1"/>
            <a:stCxn id="99429" idx="2"/>
            <a:endCxn id="99430" idx="1"/>
          </p:cNvCxnSpPr>
          <p:nvPr/>
        </p:nvCxnSpPr>
        <p:spPr bwMode="auto">
          <a:xfrm rot="16200000" flipH="1">
            <a:off x="4333875" y="4003720"/>
            <a:ext cx="450850" cy="1016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5" name="AutoShape 108"/>
          <p:cNvCxnSpPr>
            <a:cxnSpLocks noChangeShapeType="1"/>
            <a:stCxn id="99429" idx="2"/>
            <a:endCxn id="99431" idx="1"/>
          </p:cNvCxnSpPr>
          <p:nvPr/>
        </p:nvCxnSpPr>
        <p:spPr bwMode="auto">
          <a:xfrm rot="16200000" flipH="1">
            <a:off x="4079875" y="4257720"/>
            <a:ext cx="984250" cy="1270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6" name="AutoShape 109"/>
          <p:cNvCxnSpPr>
            <a:cxnSpLocks noChangeShapeType="1"/>
            <a:stCxn id="99429" idx="2"/>
            <a:endCxn id="99432" idx="1"/>
          </p:cNvCxnSpPr>
          <p:nvPr/>
        </p:nvCxnSpPr>
        <p:spPr bwMode="auto">
          <a:xfrm rot="16200000" flipH="1">
            <a:off x="3825875" y="4511718"/>
            <a:ext cx="1504950" cy="1397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7" name="AutoShape 110"/>
          <p:cNvCxnSpPr>
            <a:cxnSpLocks noChangeShapeType="1"/>
            <a:stCxn id="99429" idx="2"/>
            <a:endCxn id="99433" idx="1"/>
          </p:cNvCxnSpPr>
          <p:nvPr/>
        </p:nvCxnSpPr>
        <p:spPr bwMode="auto">
          <a:xfrm rot="16200000" flipH="1">
            <a:off x="3584575" y="4753018"/>
            <a:ext cx="1987550" cy="1397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8" name="AutoShape 111"/>
          <p:cNvCxnSpPr>
            <a:cxnSpLocks noChangeShapeType="1"/>
            <a:stCxn id="99349" idx="2"/>
            <a:endCxn id="99429" idx="0"/>
          </p:cNvCxnSpPr>
          <p:nvPr/>
        </p:nvCxnSpPr>
        <p:spPr bwMode="auto">
          <a:xfrm rot="5400000">
            <a:off x="4430085" y="1670723"/>
            <a:ext cx="1860554" cy="1703720"/>
          </a:xfrm>
          <a:prstGeom prst="bentConnector3">
            <a:avLst>
              <a:gd name="adj1" fmla="val 87288"/>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9" name="AutoShape 112"/>
          <p:cNvCxnSpPr>
            <a:cxnSpLocks noChangeShapeType="1"/>
            <a:stCxn id="99350" idx="2"/>
            <a:endCxn id="99345" idx="0"/>
          </p:cNvCxnSpPr>
          <p:nvPr/>
        </p:nvCxnSpPr>
        <p:spPr bwMode="auto">
          <a:xfrm rot="5400000">
            <a:off x="3552389" y="209156"/>
            <a:ext cx="419893" cy="1593931"/>
          </a:xfrm>
          <a:prstGeom prst="bentConnector3">
            <a:avLst>
              <a:gd name="adj1" fmla="val 50000"/>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sp>
        <p:nvSpPr>
          <p:cNvPr id="114" name="Rectangle 6"/>
          <p:cNvSpPr>
            <a:spLocks noChangeArrowheads="1"/>
          </p:cNvSpPr>
          <p:nvPr/>
        </p:nvSpPr>
        <p:spPr bwMode="auto">
          <a:xfrm>
            <a:off x="4772886" y="237842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Test M/C</a:t>
            </a:r>
          </a:p>
        </p:txBody>
      </p:sp>
      <p:sp>
        <p:nvSpPr>
          <p:cNvPr id="115" name="Rectangle 5"/>
          <p:cNvSpPr>
            <a:spLocks noChangeArrowheads="1"/>
          </p:cNvSpPr>
          <p:nvPr/>
        </p:nvSpPr>
        <p:spPr bwMode="auto">
          <a:xfrm>
            <a:off x="4780912" y="181022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Mfg. M/C</a:t>
            </a:r>
          </a:p>
        </p:txBody>
      </p:sp>
      <p:cxnSp>
        <p:nvCxnSpPr>
          <p:cNvPr id="116" name="AutoShape 21"/>
          <p:cNvCxnSpPr>
            <a:cxnSpLocks noChangeShapeType="1"/>
            <a:stCxn id="99333" idx="2"/>
            <a:endCxn id="115" idx="1"/>
          </p:cNvCxnSpPr>
          <p:nvPr/>
        </p:nvCxnSpPr>
        <p:spPr bwMode="auto">
          <a:xfrm rot="16200000" flipH="1">
            <a:off x="4462885" y="1680313"/>
            <a:ext cx="418734" cy="21732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9" name="AutoShape 21"/>
          <p:cNvCxnSpPr>
            <a:cxnSpLocks noChangeShapeType="1"/>
            <a:stCxn id="99333" idx="2"/>
            <a:endCxn id="114" idx="1"/>
          </p:cNvCxnSpPr>
          <p:nvPr/>
        </p:nvCxnSpPr>
        <p:spPr bwMode="auto">
          <a:xfrm rot="16200000" flipH="1">
            <a:off x="4174769" y="1968429"/>
            <a:ext cx="986941" cy="209294"/>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22" name="Rectangle 4"/>
          <p:cNvSpPr>
            <a:spLocks noChangeArrowheads="1"/>
          </p:cNvSpPr>
          <p:nvPr/>
        </p:nvSpPr>
        <p:spPr bwMode="auto">
          <a:xfrm>
            <a:off x="7669365" y="1816527"/>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Dispose </a:t>
            </a:r>
          </a:p>
          <a:p>
            <a:pPr algn="ctr">
              <a:spcBef>
                <a:spcPct val="0"/>
              </a:spcBef>
              <a:buClrTx/>
              <a:buFontTx/>
              <a:buNone/>
            </a:pPr>
            <a:r>
              <a:rPr lang="en-GB" sz="1000" dirty="0"/>
              <a:t>M/C</a:t>
            </a:r>
          </a:p>
        </p:txBody>
      </p:sp>
      <p:sp>
        <p:nvSpPr>
          <p:cNvPr id="123" name="Rectangle 7"/>
          <p:cNvSpPr>
            <a:spLocks noChangeArrowheads="1"/>
          </p:cNvSpPr>
          <p:nvPr/>
        </p:nvSpPr>
        <p:spPr bwMode="auto">
          <a:xfrm>
            <a:off x="7667356" y="239619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Maintain</a:t>
            </a:r>
          </a:p>
          <a:p>
            <a:pPr algn="ctr">
              <a:spcBef>
                <a:spcPct val="0"/>
              </a:spcBef>
              <a:buClrTx/>
              <a:buFontTx/>
              <a:buNone/>
            </a:pPr>
            <a:r>
              <a:rPr lang="en-GB" sz="1000"/>
              <a:t>M/C</a:t>
            </a:r>
          </a:p>
        </p:txBody>
      </p:sp>
      <p:cxnSp>
        <p:nvCxnSpPr>
          <p:cNvPr id="125" name="AutoShape 21"/>
          <p:cNvCxnSpPr>
            <a:cxnSpLocks noChangeShapeType="1"/>
            <a:stCxn id="99331" idx="2"/>
            <a:endCxn id="123" idx="1"/>
          </p:cNvCxnSpPr>
          <p:nvPr/>
        </p:nvCxnSpPr>
        <p:spPr bwMode="auto">
          <a:xfrm rot="16200000" flipH="1">
            <a:off x="7050520" y="1967472"/>
            <a:ext cx="993465" cy="24020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28" name="AutoShape 21"/>
          <p:cNvCxnSpPr>
            <a:cxnSpLocks noChangeShapeType="1"/>
            <a:stCxn id="99331" idx="2"/>
            <a:endCxn id="122" idx="1"/>
          </p:cNvCxnSpPr>
          <p:nvPr/>
        </p:nvCxnSpPr>
        <p:spPr bwMode="auto">
          <a:xfrm rot="16200000" flipH="1">
            <a:off x="7341355" y="1676636"/>
            <a:ext cx="413802" cy="242217"/>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7" name="AutoShape 97"/>
          <p:cNvCxnSpPr>
            <a:cxnSpLocks noChangeShapeType="1"/>
            <a:stCxn id="99349" idx="2"/>
            <a:endCxn id="99358" idx="0"/>
          </p:cNvCxnSpPr>
          <p:nvPr/>
        </p:nvCxnSpPr>
        <p:spPr bwMode="auto">
          <a:xfrm rot="5400000">
            <a:off x="3294629" y="492399"/>
            <a:ext cx="1817687" cy="4017501"/>
          </a:xfrm>
          <a:prstGeom prst="bentConnector3">
            <a:avLst>
              <a:gd name="adj1" fmla="val 8909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8" name="Rounded Rectangular Callout 117"/>
          <p:cNvSpPr/>
          <p:nvPr/>
        </p:nvSpPr>
        <p:spPr bwMode="auto">
          <a:xfrm>
            <a:off x="5937250" y="2045801"/>
            <a:ext cx="1524000" cy="910167"/>
          </a:xfrm>
          <a:prstGeom prst="wedgeRoundRectCallout">
            <a:avLst>
              <a:gd name="adj1" fmla="val -49561"/>
              <a:gd name="adj2" fmla="val 105347"/>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Functions that ap</a:t>
            </a:r>
            <a:r>
              <a:rPr lang="en-US" sz="1100" dirty="0" smtClean="0">
                <a:latin typeface="Arial" pitchFamily="34" charset="0"/>
              </a:rPr>
              <a:t>pear “not to fit” should be investigated!</a:t>
            </a:r>
            <a:endParaRPr kumimoji="0" lang="en-US" sz="11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473072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77" y="247905"/>
            <a:ext cx="3960814" cy="463545"/>
          </a:xfrm>
          <a:solidFill>
            <a:srgbClr val="FFFFFF"/>
          </a:solidFill>
        </p:spPr>
        <p:txBody>
          <a:bodyPr/>
          <a:lstStyle/>
          <a:p>
            <a:pPr algn="r"/>
            <a:r>
              <a:rPr lang="en-GB">
                <a:latin typeface="Arial" charset="0"/>
              </a:rPr>
              <a:t>Typical Step 5 Output</a:t>
            </a:r>
          </a:p>
        </p:txBody>
      </p:sp>
      <p:sp>
        <p:nvSpPr>
          <p:cNvPr id="99330" name="Rectangle 3"/>
          <p:cNvSpPr>
            <a:spLocks noChangeArrowheads="1"/>
          </p:cNvSpPr>
          <p:nvPr/>
        </p:nvSpPr>
        <p:spPr bwMode="auto">
          <a:xfrm>
            <a:off x="1469760" y="12049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Design M/C</a:t>
            </a:r>
          </a:p>
        </p:txBody>
      </p:sp>
      <p:sp>
        <p:nvSpPr>
          <p:cNvPr id="99331" name="Rectangle 4"/>
          <p:cNvSpPr>
            <a:spLocks noChangeArrowheads="1"/>
          </p:cNvSpPr>
          <p:nvPr/>
        </p:nvSpPr>
        <p:spPr bwMode="auto">
          <a:xfrm>
            <a:off x="7011223" y="121460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Support </a:t>
            </a:r>
            <a:endParaRPr lang="en-GB" sz="1000" dirty="0"/>
          </a:p>
          <a:p>
            <a:pPr algn="ctr">
              <a:spcBef>
                <a:spcPct val="0"/>
              </a:spcBef>
              <a:buClrTx/>
              <a:buFontTx/>
              <a:buNone/>
            </a:pPr>
            <a:r>
              <a:rPr lang="en-GB" sz="1000" dirty="0"/>
              <a:t>M/C</a:t>
            </a:r>
          </a:p>
        </p:txBody>
      </p:sp>
      <p:sp>
        <p:nvSpPr>
          <p:cNvPr id="99333" name="Rectangle 6"/>
          <p:cNvSpPr>
            <a:spLocks noChangeArrowheads="1"/>
          </p:cNvSpPr>
          <p:nvPr/>
        </p:nvSpPr>
        <p:spPr bwMode="auto">
          <a:xfrm>
            <a:off x="4148460" y="120336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Realise M</a:t>
            </a:r>
            <a:r>
              <a:rPr lang="en-GB" sz="1000" dirty="0"/>
              <a:t>/C</a:t>
            </a:r>
          </a:p>
        </p:txBody>
      </p:sp>
      <p:sp>
        <p:nvSpPr>
          <p:cNvPr id="99335" name="Rectangle 8"/>
          <p:cNvSpPr>
            <a:spLocks noChangeArrowheads="1"/>
          </p:cNvSpPr>
          <p:nvPr/>
        </p:nvSpPr>
        <p:spPr bwMode="auto">
          <a:xfrm>
            <a:off x="976313" y="17161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Water</a:t>
            </a:r>
          </a:p>
        </p:txBody>
      </p:sp>
      <p:sp>
        <p:nvSpPr>
          <p:cNvPr id="99336" name="Rectangle 9"/>
          <p:cNvSpPr>
            <a:spLocks noChangeArrowheads="1"/>
          </p:cNvSpPr>
          <p:nvPr/>
        </p:nvSpPr>
        <p:spPr bwMode="auto">
          <a:xfrm>
            <a:off x="973140" y="21780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Power</a:t>
            </a:r>
          </a:p>
        </p:txBody>
      </p:sp>
      <p:sp>
        <p:nvSpPr>
          <p:cNvPr id="99337" name="Rectangle 10"/>
          <p:cNvSpPr>
            <a:spLocks noChangeArrowheads="1"/>
          </p:cNvSpPr>
          <p:nvPr/>
        </p:nvSpPr>
        <p:spPr bwMode="auto">
          <a:xfrm>
            <a:off x="973140" y="267181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Remove</a:t>
            </a:r>
          </a:p>
          <a:p>
            <a:pPr algn="ctr">
              <a:spcBef>
                <a:spcPct val="0"/>
              </a:spcBef>
              <a:buClrTx/>
              <a:buFontTx/>
              <a:buNone/>
            </a:pPr>
            <a:r>
              <a:rPr lang="en-GB" sz="1000"/>
              <a:t>Waste</a:t>
            </a:r>
          </a:p>
        </p:txBody>
      </p:sp>
      <p:sp>
        <p:nvSpPr>
          <p:cNvPr id="99338" name="Rectangle 11"/>
          <p:cNvSpPr>
            <a:spLocks noChangeArrowheads="1"/>
          </p:cNvSpPr>
          <p:nvPr/>
        </p:nvSpPr>
        <p:spPr bwMode="auto">
          <a:xfrm>
            <a:off x="250825" y="12049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Provide Services</a:t>
            </a:r>
          </a:p>
        </p:txBody>
      </p:sp>
      <p:cxnSp>
        <p:nvCxnSpPr>
          <p:cNvPr id="99339" name="AutoShape 12"/>
          <p:cNvCxnSpPr>
            <a:cxnSpLocks noChangeShapeType="1"/>
            <a:stCxn id="99338" idx="2"/>
            <a:endCxn id="99335" idx="1"/>
          </p:cNvCxnSpPr>
          <p:nvPr/>
        </p:nvCxnSpPr>
        <p:spPr bwMode="auto">
          <a:xfrm rot="16200000" flipH="1">
            <a:off x="659607" y="1588338"/>
            <a:ext cx="323850" cy="30956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0" name="AutoShape 13"/>
          <p:cNvCxnSpPr>
            <a:cxnSpLocks noChangeShapeType="1"/>
            <a:stCxn id="99338" idx="2"/>
            <a:endCxn id="99336" idx="1"/>
          </p:cNvCxnSpPr>
          <p:nvPr/>
        </p:nvCxnSpPr>
        <p:spPr bwMode="auto">
          <a:xfrm rot="16200000" flipH="1">
            <a:off x="427039" y="1820906"/>
            <a:ext cx="785813" cy="3063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1" name="AutoShape 14"/>
          <p:cNvCxnSpPr>
            <a:cxnSpLocks noChangeShapeType="1"/>
            <a:stCxn id="99338" idx="2"/>
            <a:endCxn id="99337" idx="1"/>
          </p:cNvCxnSpPr>
          <p:nvPr/>
        </p:nvCxnSpPr>
        <p:spPr bwMode="auto">
          <a:xfrm rot="16200000" flipH="1">
            <a:off x="180183" y="2067762"/>
            <a:ext cx="1279525" cy="3063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42" name="Rectangle 15"/>
          <p:cNvSpPr>
            <a:spLocks noChangeArrowheads="1"/>
          </p:cNvSpPr>
          <p:nvPr/>
        </p:nvSpPr>
        <p:spPr bwMode="auto">
          <a:xfrm>
            <a:off x="3303506" y="17415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MC</a:t>
            </a:r>
          </a:p>
        </p:txBody>
      </p:sp>
      <p:sp>
        <p:nvSpPr>
          <p:cNvPr id="99343" name="Rectangle 16"/>
          <p:cNvSpPr>
            <a:spLocks noChangeArrowheads="1"/>
          </p:cNvSpPr>
          <p:nvPr/>
        </p:nvSpPr>
        <p:spPr bwMode="auto">
          <a:xfrm>
            <a:off x="3303506" y="22050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Transport</a:t>
            </a:r>
          </a:p>
          <a:p>
            <a:pPr algn="ctr">
              <a:spcBef>
                <a:spcPct val="0"/>
              </a:spcBef>
              <a:buClrTx/>
              <a:buFontTx/>
              <a:buNone/>
            </a:pPr>
            <a:r>
              <a:rPr lang="en-GB" sz="1000"/>
              <a:t>M/C</a:t>
            </a:r>
          </a:p>
        </p:txBody>
      </p:sp>
      <p:sp>
        <p:nvSpPr>
          <p:cNvPr id="99344" name="Rectangle 17"/>
          <p:cNvSpPr>
            <a:spLocks noChangeArrowheads="1"/>
          </p:cNvSpPr>
          <p:nvPr/>
        </p:nvSpPr>
        <p:spPr bwMode="auto">
          <a:xfrm>
            <a:off x="3317795" y="268291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Install M/C</a:t>
            </a:r>
          </a:p>
        </p:txBody>
      </p:sp>
      <p:sp>
        <p:nvSpPr>
          <p:cNvPr id="99345" name="Rectangle 18"/>
          <p:cNvSpPr>
            <a:spLocks noChangeArrowheads="1"/>
          </p:cNvSpPr>
          <p:nvPr/>
        </p:nvSpPr>
        <p:spPr bwMode="auto">
          <a:xfrm>
            <a:off x="2549444" y="12160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Provide</a:t>
            </a:r>
          </a:p>
          <a:p>
            <a:pPr algn="ctr">
              <a:spcBef>
                <a:spcPct val="0"/>
              </a:spcBef>
              <a:buClrTx/>
              <a:buFontTx/>
              <a:buNone/>
            </a:pPr>
            <a:r>
              <a:rPr lang="en-GB" sz="1000"/>
              <a:t>Machine</a:t>
            </a:r>
          </a:p>
        </p:txBody>
      </p:sp>
      <p:cxnSp>
        <p:nvCxnSpPr>
          <p:cNvPr id="99346" name="AutoShape 19"/>
          <p:cNvCxnSpPr>
            <a:cxnSpLocks noChangeShapeType="1"/>
            <a:stCxn id="99345" idx="2"/>
            <a:endCxn id="99342" idx="1"/>
          </p:cNvCxnSpPr>
          <p:nvPr/>
        </p:nvCxnSpPr>
        <p:spPr bwMode="auto">
          <a:xfrm rot="16200000" flipH="1">
            <a:off x="2965370" y="1592306"/>
            <a:ext cx="338137" cy="3381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7" name="AutoShape 20"/>
          <p:cNvCxnSpPr>
            <a:cxnSpLocks noChangeShapeType="1"/>
            <a:stCxn id="99345" idx="2"/>
            <a:endCxn id="99343" idx="1"/>
          </p:cNvCxnSpPr>
          <p:nvPr/>
        </p:nvCxnSpPr>
        <p:spPr bwMode="auto">
          <a:xfrm rot="16200000" flipH="1">
            <a:off x="2733595" y="1824081"/>
            <a:ext cx="801687" cy="3381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8" name="AutoShape 21"/>
          <p:cNvCxnSpPr>
            <a:cxnSpLocks noChangeShapeType="1"/>
            <a:stCxn id="99345" idx="2"/>
            <a:endCxn id="99344" idx="1"/>
          </p:cNvCxnSpPr>
          <p:nvPr/>
        </p:nvCxnSpPr>
        <p:spPr bwMode="auto">
          <a:xfrm rot="16200000" flipH="1">
            <a:off x="2501820" y="2055858"/>
            <a:ext cx="1279525" cy="3524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49" name="Rectangle 22"/>
          <p:cNvSpPr>
            <a:spLocks noChangeArrowheads="1"/>
          </p:cNvSpPr>
          <p:nvPr/>
        </p:nvSpPr>
        <p:spPr bwMode="auto">
          <a:xfrm>
            <a:off x="5797091" y="12160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Operate</a:t>
            </a:r>
          </a:p>
          <a:p>
            <a:pPr algn="ctr">
              <a:spcBef>
                <a:spcPct val="0"/>
              </a:spcBef>
              <a:buClrTx/>
              <a:buFontTx/>
              <a:buNone/>
            </a:pPr>
            <a:r>
              <a:rPr lang="en-GB" sz="1000"/>
              <a:t>IWM</a:t>
            </a:r>
          </a:p>
        </p:txBody>
      </p:sp>
      <p:sp>
        <p:nvSpPr>
          <p:cNvPr id="99350" name="Rectangle 23"/>
          <p:cNvSpPr>
            <a:spLocks noChangeArrowheads="1"/>
          </p:cNvSpPr>
          <p:nvPr/>
        </p:nvSpPr>
        <p:spPr bwMode="auto">
          <a:xfrm>
            <a:off x="4144168" y="41993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Washing</a:t>
            </a:r>
          </a:p>
          <a:p>
            <a:pPr algn="ctr">
              <a:spcBef>
                <a:spcPct val="0"/>
              </a:spcBef>
              <a:buClrTx/>
              <a:buFontTx/>
              <a:buNone/>
            </a:pPr>
            <a:r>
              <a:rPr lang="en-GB" sz="900"/>
              <a:t>System</a:t>
            </a:r>
          </a:p>
        </p:txBody>
      </p:sp>
      <p:cxnSp>
        <p:nvCxnSpPr>
          <p:cNvPr id="99351" name="AutoShape 24"/>
          <p:cNvCxnSpPr>
            <a:cxnSpLocks noChangeShapeType="1"/>
            <a:stCxn id="99350" idx="2"/>
            <a:endCxn id="99338" idx="0"/>
          </p:cNvCxnSpPr>
          <p:nvPr/>
        </p:nvCxnSpPr>
        <p:spPr bwMode="auto">
          <a:xfrm rot="5400000">
            <a:off x="2408633" y="-945708"/>
            <a:ext cx="408785" cy="38925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2" name="AutoShape 25"/>
          <p:cNvCxnSpPr>
            <a:cxnSpLocks noChangeShapeType="1"/>
            <a:stCxn id="99350" idx="2"/>
            <a:endCxn id="99330" idx="0"/>
          </p:cNvCxnSpPr>
          <p:nvPr/>
        </p:nvCxnSpPr>
        <p:spPr bwMode="auto">
          <a:xfrm rot="5400000">
            <a:off x="3017704" y="-336637"/>
            <a:ext cx="408785" cy="2674409"/>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4" name="AutoShape 27"/>
          <p:cNvCxnSpPr>
            <a:cxnSpLocks noChangeShapeType="1"/>
            <a:stCxn id="99350" idx="2"/>
            <a:endCxn id="99333" idx="0"/>
          </p:cNvCxnSpPr>
          <p:nvPr/>
        </p:nvCxnSpPr>
        <p:spPr bwMode="auto">
          <a:xfrm rot="16200000" flipH="1">
            <a:off x="4357850" y="997625"/>
            <a:ext cx="407193" cy="429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5" name="AutoShape 28"/>
          <p:cNvCxnSpPr>
            <a:cxnSpLocks noChangeShapeType="1"/>
            <a:stCxn id="99350" idx="2"/>
            <a:endCxn id="99349" idx="0"/>
          </p:cNvCxnSpPr>
          <p:nvPr/>
        </p:nvCxnSpPr>
        <p:spPr bwMode="auto">
          <a:xfrm rot="16200000" flipH="1">
            <a:off x="5175815" y="179660"/>
            <a:ext cx="419893" cy="165292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6" name="AutoShape 29"/>
          <p:cNvCxnSpPr>
            <a:cxnSpLocks noChangeShapeType="1"/>
            <a:stCxn id="99350" idx="2"/>
            <a:endCxn id="99331" idx="0"/>
          </p:cNvCxnSpPr>
          <p:nvPr/>
        </p:nvCxnSpPr>
        <p:spPr bwMode="auto">
          <a:xfrm rot="16200000" flipH="1">
            <a:off x="5784009" y="-428534"/>
            <a:ext cx="418431" cy="2867848"/>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57" name="Rectangle 30"/>
          <p:cNvSpPr>
            <a:spLocks noChangeArrowheads="1"/>
          </p:cNvSpPr>
          <p:nvPr/>
        </p:nvSpPr>
        <p:spPr bwMode="auto">
          <a:xfrm>
            <a:off x="665163" y="33972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Sense Wash</a:t>
            </a:r>
          </a:p>
          <a:p>
            <a:pPr algn="ctr">
              <a:spcBef>
                <a:spcPct val="0"/>
              </a:spcBef>
              <a:buClrTx/>
              <a:buFontTx/>
              <a:buNone/>
            </a:pPr>
            <a:r>
              <a:rPr lang="en-GB" sz="1000"/>
              <a:t>Conditions</a:t>
            </a:r>
          </a:p>
        </p:txBody>
      </p:sp>
      <p:sp>
        <p:nvSpPr>
          <p:cNvPr id="99358" name="Rectangle 31"/>
          <p:cNvSpPr>
            <a:spLocks noChangeArrowheads="1"/>
          </p:cNvSpPr>
          <p:nvPr/>
        </p:nvSpPr>
        <p:spPr bwMode="auto">
          <a:xfrm>
            <a:off x="1779590" y="340999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Interface</a:t>
            </a:r>
          </a:p>
          <a:p>
            <a:pPr algn="ctr">
              <a:spcBef>
                <a:spcPct val="0"/>
              </a:spcBef>
              <a:buClrTx/>
              <a:buFontTx/>
              <a:buNone/>
            </a:pPr>
            <a:r>
              <a:rPr lang="en-GB" sz="1000"/>
              <a:t>to Services</a:t>
            </a:r>
          </a:p>
        </p:txBody>
      </p:sp>
      <p:sp>
        <p:nvSpPr>
          <p:cNvPr id="99360" name="Rectangle 33"/>
          <p:cNvSpPr>
            <a:spLocks noChangeArrowheads="1"/>
          </p:cNvSpPr>
          <p:nvPr/>
        </p:nvSpPr>
        <p:spPr bwMode="auto">
          <a:xfrm>
            <a:off x="7872413" y="34258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Distribute</a:t>
            </a:r>
          </a:p>
          <a:p>
            <a:pPr algn="ctr">
              <a:spcBef>
                <a:spcPct val="0"/>
              </a:spcBef>
              <a:buClrTx/>
              <a:buFontTx/>
              <a:buNone/>
            </a:pPr>
            <a:r>
              <a:rPr lang="en-GB" sz="1000"/>
              <a:t>Power</a:t>
            </a:r>
          </a:p>
        </p:txBody>
      </p:sp>
      <p:sp>
        <p:nvSpPr>
          <p:cNvPr id="99361" name="Rectangle 34"/>
          <p:cNvSpPr>
            <a:spLocks noChangeArrowheads="1"/>
          </p:cNvSpPr>
          <p:nvPr/>
        </p:nvSpPr>
        <p:spPr bwMode="auto">
          <a:xfrm>
            <a:off x="2924175" y="34258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Machine</a:t>
            </a:r>
          </a:p>
        </p:txBody>
      </p:sp>
      <p:sp>
        <p:nvSpPr>
          <p:cNvPr id="99362" name="Rectangle 35"/>
          <p:cNvSpPr>
            <a:spLocks noChangeArrowheads="1"/>
          </p:cNvSpPr>
          <p:nvPr/>
        </p:nvSpPr>
        <p:spPr bwMode="auto">
          <a:xfrm>
            <a:off x="6424613" y="34544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Manage</a:t>
            </a:r>
          </a:p>
          <a:p>
            <a:pPr algn="ctr">
              <a:spcBef>
                <a:spcPct val="0"/>
              </a:spcBef>
              <a:buClrTx/>
              <a:buFontTx/>
              <a:buNone/>
            </a:pPr>
            <a:r>
              <a:rPr lang="en-GB" sz="1000" dirty="0"/>
              <a:t>Wash</a:t>
            </a:r>
          </a:p>
        </p:txBody>
      </p:sp>
      <p:sp>
        <p:nvSpPr>
          <p:cNvPr id="99363" name="Rectangle 36"/>
          <p:cNvSpPr>
            <a:spLocks noChangeArrowheads="1"/>
          </p:cNvSpPr>
          <p:nvPr/>
        </p:nvSpPr>
        <p:spPr bwMode="auto">
          <a:xfrm>
            <a:off x="65090" y="4176759"/>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Make up</a:t>
            </a:r>
          </a:p>
        </p:txBody>
      </p:sp>
      <p:sp>
        <p:nvSpPr>
          <p:cNvPr id="99364" name="Rectangle 37"/>
          <p:cNvSpPr>
            <a:spLocks noChangeArrowheads="1"/>
          </p:cNvSpPr>
          <p:nvPr/>
        </p:nvSpPr>
        <p:spPr bwMode="auto">
          <a:xfrm>
            <a:off x="665163" y="46847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Colour</a:t>
            </a:r>
          </a:p>
        </p:txBody>
      </p:sp>
      <p:sp>
        <p:nvSpPr>
          <p:cNvPr id="99365" name="Rectangle 38"/>
          <p:cNvSpPr>
            <a:spLocks noChangeArrowheads="1"/>
          </p:cNvSpPr>
          <p:nvPr/>
        </p:nvSpPr>
        <p:spPr bwMode="auto">
          <a:xfrm>
            <a:off x="650877" y="5164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Weight</a:t>
            </a:r>
          </a:p>
        </p:txBody>
      </p:sp>
      <p:sp>
        <p:nvSpPr>
          <p:cNvPr id="99366" name="Rectangle 39"/>
          <p:cNvSpPr>
            <a:spLocks noChangeArrowheads="1"/>
          </p:cNvSpPr>
          <p:nvPr/>
        </p:nvSpPr>
        <p:spPr bwMode="auto">
          <a:xfrm>
            <a:off x="650877" y="56277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Detect Fabric</a:t>
            </a:r>
          </a:p>
          <a:p>
            <a:pPr algn="ctr">
              <a:spcBef>
                <a:spcPct val="0"/>
              </a:spcBef>
              <a:buClrTx/>
              <a:buFontTx/>
              <a:buNone/>
            </a:pPr>
            <a:r>
              <a:rPr lang="en-GB" sz="1000" dirty="0"/>
              <a:t>Type</a:t>
            </a:r>
          </a:p>
        </p:txBody>
      </p:sp>
      <p:sp>
        <p:nvSpPr>
          <p:cNvPr id="99367" name="Rectangle 40"/>
          <p:cNvSpPr>
            <a:spLocks noChangeArrowheads="1"/>
          </p:cNvSpPr>
          <p:nvPr/>
        </p:nvSpPr>
        <p:spPr bwMode="auto">
          <a:xfrm>
            <a:off x="650877" y="60769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a:t>
            </a:r>
          </a:p>
          <a:p>
            <a:pPr algn="ctr">
              <a:spcBef>
                <a:spcPct val="0"/>
              </a:spcBef>
              <a:buClrTx/>
              <a:buFontTx/>
              <a:buNone/>
            </a:pPr>
            <a:r>
              <a:rPr lang="en-GB" sz="1000"/>
              <a:t>Dirt</a:t>
            </a:r>
          </a:p>
        </p:txBody>
      </p:sp>
      <p:cxnSp>
        <p:nvCxnSpPr>
          <p:cNvPr id="99368" name="AutoShape 41"/>
          <p:cNvCxnSpPr>
            <a:cxnSpLocks noChangeShapeType="1"/>
            <a:stCxn id="99363" idx="2"/>
            <a:endCxn id="99364" idx="1"/>
          </p:cNvCxnSpPr>
          <p:nvPr/>
        </p:nvCxnSpPr>
        <p:spPr bwMode="auto">
          <a:xfrm rot="16200000" flipH="1">
            <a:off x="412752" y="4621256"/>
            <a:ext cx="320675" cy="1841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69" name="AutoShape 42"/>
          <p:cNvCxnSpPr>
            <a:cxnSpLocks noChangeShapeType="1"/>
            <a:stCxn id="99363" idx="2"/>
            <a:endCxn id="99365" idx="1"/>
          </p:cNvCxnSpPr>
          <p:nvPr/>
        </p:nvCxnSpPr>
        <p:spPr bwMode="auto">
          <a:xfrm rot="16200000" flipH="1">
            <a:off x="165894" y="4868114"/>
            <a:ext cx="800100"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0" name="AutoShape 43"/>
          <p:cNvCxnSpPr>
            <a:cxnSpLocks noChangeShapeType="1"/>
            <a:stCxn id="99363" idx="2"/>
            <a:endCxn id="99366" idx="1"/>
          </p:cNvCxnSpPr>
          <p:nvPr/>
        </p:nvCxnSpPr>
        <p:spPr bwMode="auto">
          <a:xfrm rot="16200000" flipH="1">
            <a:off x="-65881" y="5099889"/>
            <a:ext cx="1263650"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1" name="AutoShape 44"/>
          <p:cNvCxnSpPr>
            <a:cxnSpLocks noChangeShapeType="1"/>
            <a:stCxn id="99363" idx="2"/>
            <a:endCxn id="99367" idx="1"/>
          </p:cNvCxnSpPr>
          <p:nvPr/>
        </p:nvCxnSpPr>
        <p:spPr bwMode="auto">
          <a:xfrm rot="16200000" flipH="1">
            <a:off x="-290513" y="5324521"/>
            <a:ext cx="1712913"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2" name="AutoShape 45"/>
          <p:cNvCxnSpPr>
            <a:cxnSpLocks noChangeShapeType="1"/>
            <a:stCxn id="99357" idx="2"/>
            <a:endCxn id="99363" idx="0"/>
          </p:cNvCxnSpPr>
          <p:nvPr/>
        </p:nvCxnSpPr>
        <p:spPr bwMode="auto">
          <a:xfrm rot="5400000">
            <a:off x="579440" y="3675110"/>
            <a:ext cx="403225" cy="60007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73" name="Rectangle 46"/>
          <p:cNvSpPr>
            <a:spLocks noChangeArrowheads="1"/>
          </p:cNvSpPr>
          <p:nvPr/>
        </p:nvSpPr>
        <p:spPr bwMode="auto">
          <a:xfrm>
            <a:off x="1163639" y="4189460"/>
            <a:ext cx="9318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 H</a:t>
            </a:r>
            <a:r>
              <a:rPr lang="en-GB" sz="1000" baseline="-25000"/>
              <a:t>2</a:t>
            </a:r>
            <a:r>
              <a:rPr lang="en-GB" sz="1000"/>
              <a:t>0</a:t>
            </a:r>
          </a:p>
          <a:p>
            <a:pPr algn="ctr">
              <a:spcBef>
                <a:spcPct val="0"/>
              </a:spcBef>
              <a:buClrTx/>
              <a:buFontTx/>
              <a:buNone/>
            </a:pPr>
            <a:r>
              <a:rPr lang="en-GB" sz="1000"/>
              <a:t>Hardness</a:t>
            </a:r>
          </a:p>
        </p:txBody>
      </p:sp>
      <p:cxnSp>
        <p:nvCxnSpPr>
          <p:cNvPr id="99374" name="AutoShape 47"/>
          <p:cNvCxnSpPr>
            <a:cxnSpLocks noChangeShapeType="1"/>
            <a:stCxn id="99357" idx="2"/>
            <a:endCxn id="99373" idx="0"/>
          </p:cNvCxnSpPr>
          <p:nvPr/>
        </p:nvCxnSpPr>
        <p:spPr bwMode="auto">
          <a:xfrm rot="16200000" flipH="1">
            <a:off x="1147765" y="3706857"/>
            <a:ext cx="415925" cy="54927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75" name="Rectangle 48"/>
          <p:cNvSpPr>
            <a:spLocks noChangeArrowheads="1"/>
          </p:cNvSpPr>
          <p:nvPr/>
        </p:nvSpPr>
        <p:spPr bwMode="auto">
          <a:xfrm>
            <a:off x="2373315" y="41751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Receive</a:t>
            </a:r>
            <a:endParaRPr lang="en-GB" sz="1000" dirty="0"/>
          </a:p>
          <a:p>
            <a:pPr algn="ctr">
              <a:spcBef>
                <a:spcPct val="0"/>
              </a:spcBef>
              <a:buClrTx/>
              <a:buFontTx/>
              <a:buNone/>
            </a:pPr>
            <a:r>
              <a:rPr lang="en-GB" sz="1000" dirty="0"/>
              <a:t>Water</a:t>
            </a:r>
          </a:p>
        </p:txBody>
      </p:sp>
      <p:sp>
        <p:nvSpPr>
          <p:cNvPr id="99376" name="Rectangle 49"/>
          <p:cNvSpPr>
            <a:spLocks noChangeArrowheads="1"/>
          </p:cNvSpPr>
          <p:nvPr/>
        </p:nvSpPr>
        <p:spPr bwMode="auto">
          <a:xfrm>
            <a:off x="2386013" y="4783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Manage</a:t>
            </a:r>
            <a:endParaRPr lang="en-GB" sz="1000" dirty="0"/>
          </a:p>
          <a:p>
            <a:pPr algn="ctr">
              <a:spcBef>
                <a:spcPct val="0"/>
              </a:spcBef>
              <a:buClrTx/>
              <a:buFontTx/>
              <a:buNone/>
            </a:pPr>
            <a:r>
              <a:rPr lang="en-GB" sz="1000" dirty="0"/>
              <a:t>Power</a:t>
            </a:r>
          </a:p>
        </p:txBody>
      </p:sp>
      <p:sp>
        <p:nvSpPr>
          <p:cNvPr id="99377" name="Rectangle 50"/>
          <p:cNvSpPr>
            <a:spLocks noChangeArrowheads="1"/>
          </p:cNvSpPr>
          <p:nvPr/>
        </p:nvSpPr>
        <p:spPr bwMode="auto">
          <a:xfrm>
            <a:off x="2386013" y="54372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Remove</a:t>
            </a:r>
            <a:endParaRPr lang="en-GB" sz="1000" dirty="0"/>
          </a:p>
          <a:p>
            <a:pPr algn="ctr">
              <a:spcBef>
                <a:spcPct val="0"/>
              </a:spcBef>
              <a:buClrTx/>
              <a:buFontTx/>
              <a:buNone/>
            </a:pPr>
            <a:r>
              <a:rPr lang="en-GB" sz="1000" dirty="0"/>
              <a:t>Waste</a:t>
            </a:r>
          </a:p>
        </p:txBody>
      </p:sp>
      <p:cxnSp>
        <p:nvCxnSpPr>
          <p:cNvPr id="99378" name="AutoShape 51"/>
          <p:cNvCxnSpPr>
            <a:cxnSpLocks noChangeShapeType="1"/>
            <a:stCxn id="99358" idx="2"/>
            <a:endCxn id="99375" idx="1"/>
          </p:cNvCxnSpPr>
          <p:nvPr/>
        </p:nvCxnSpPr>
        <p:spPr bwMode="auto">
          <a:xfrm rot="16200000" flipH="1">
            <a:off x="1995488" y="3986256"/>
            <a:ext cx="577850"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9" name="AutoShape 52"/>
          <p:cNvCxnSpPr>
            <a:cxnSpLocks noChangeShapeType="1"/>
            <a:stCxn id="99358" idx="2"/>
            <a:endCxn id="99376" idx="1"/>
          </p:cNvCxnSpPr>
          <p:nvPr/>
        </p:nvCxnSpPr>
        <p:spPr bwMode="auto">
          <a:xfrm rot="16200000" flipH="1">
            <a:off x="1697832" y="4283914"/>
            <a:ext cx="118586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80" name="AutoShape 53"/>
          <p:cNvCxnSpPr>
            <a:cxnSpLocks noChangeShapeType="1"/>
            <a:stCxn id="99358" idx="2"/>
            <a:endCxn id="99377" idx="1"/>
          </p:cNvCxnSpPr>
          <p:nvPr/>
        </p:nvCxnSpPr>
        <p:spPr bwMode="auto">
          <a:xfrm rot="16200000" flipH="1">
            <a:off x="1370807" y="4610939"/>
            <a:ext cx="183991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81" name="Rectangle 54"/>
          <p:cNvSpPr>
            <a:spLocks noChangeArrowheads="1"/>
          </p:cNvSpPr>
          <p:nvPr/>
        </p:nvSpPr>
        <p:spPr bwMode="auto">
          <a:xfrm>
            <a:off x="3490913" y="41021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Dirty</a:t>
            </a:r>
          </a:p>
          <a:p>
            <a:pPr algn="ctr">
              <a:spcBef>
                <a:spcPct val="0"/>
              </a:spcBef>
              <a:buClrTx/>
              <a:buFontTx/>
              <a:buNone/>
            </a:pPr>
            <a:r>
              <a:rPr lang="en-GB" sz="1000"/>
              <a:t>Items</a:t>
            </a:r>
          </a:p>
        </p:txBody>
      </p:sp>
      <p:sp>
        <p:nvSpPr>
          <p:cNvPr id="99382" name="Rectangle 55"/>
          <p:cNvSpPr>
            <a:spLocks noChangeArrowheads="1"/>
          </p:cNvSpPr>
          <p:nvPr/>
        </p:nvSpPr>
        <p:spPr bwMode="auto">
          <a:xfrm>
            <a:off x="3503615" y="46244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Unload </a:t>
            </a:r>
          </a:p>
          <a:p>
            <a:pPr algn="ctr">
              <a:spcBef>
                <a:spcPct val="0"/>
              </a:spcBef>
              <a:buClrTx/>
              <a:buFontTx/>
              <a:buNone/>
            </a:pPr>
            <a:r>
              <a:rPr lang="en-GB" sz="1000" dirty="0" smtClean="0"/>
              <a:t>Clean Items</a:t>
            </a:r>
            <a:endParaRPr lang="en-GB" sz="1000" dirty="0"/>
          </a:p>
        </p:txBody>
      </p:sp>
      <p:sp>
        <p:nvSpPr>
          <p:cNvPr id="99383" name="Rectangle 56"/>
          <p:cNvSpPr>
            <a:spLocks noChangeArrowheads="1"/>
          </p:cNvSpPr>
          <p:nvPr/>
        </p:nvSpPr>
        <p:spPr bwMode="auto">
          <a:xfrm>
            <a:off x="3517900" y="514671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Access</a:t>
            </a:r>
          </a:p>
        </p:txBody>
      </p:sp>
      <p:sp>
        <p:nvSpPr>
          <p:cNvPr id="99384" name="Rectangle 57"/>
          <p:cNvSpPr>
            <a:spLocks noChangeArrowheads="1"/>
          </p:cNvSpPr>
          <p:nvPr/>
        </p:nvSpPr>
        <p:spPr bwMode="auto">
          <a:xfrm>
            <a:off x="3530601" y="565631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Clean</a:t>
            </a:r>
          </a:p>
          <a:p>
            <a:pPr algn="ctr">
              <a:spcBef>
                <a:spcPct val="0"/>
              </a:spcBef>
              <a:buClrTx/>
              <a:buFontTx/>
              <a:buNone/>
            </a:pPr>
            <a:r>
              <a:rPr lang="en-GB" sz="1000"/>
              <a:t>Agents</a:t>
            </a:r>
          </a:p>
        </p:txBody>
      </p:sp>
      <p:sp>
        <p:nvSpPr>
          <p:cNvPr id="99385" name="Rectangle 58"/>
          <p:cNvSpPr>
            <a:spLocks noChangeArrowheads="1"/>
          </p:cNvSpPr>
          <p:nvPr/>
        </p:nvSpPr>
        <p:spPr bwMode="auto">
          <a:xfrm>
            <a:off x="2581275"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Detergents</a:t>
            </a:r>
          </a:p>
        </p:txBody>
      </p:sp>
      <p:sp>
        <p:nvSpPr>
          <p:cNvPr id="99386" name="Rectangle 59"/>
          <p:cNvSpPr>
            <a:spLocks noChangeArrowheads="1"/>
          </p:cNvSpPr>
          <p:nvPr/>
        </p:nvSpPr>
        <p:spPr bwMode="auto">
          <a:xfrm>
            <a:off x="3532189"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Conditioner</a:t>
            </a:r>
          </a:p>
        </p:txBody>
      </p:sp>
      <p:sp>
        <p:nvSpPr>
          <p:cNvPr id="99387" name="Rectangle 60"/>
          <p:cNvSpPr>
            <a:spLocks noChangeArrowheads="1"/>
          </p:cNvSpPr>
          <p:nvPr/>
        </p:nvSpPr>
        <p:spPr bwMode="auto">
          <a:xfrm>
            <a:off x="4497388" y="61928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Water</a:t>
            </a:r>
          </a:p>
          <a:p>
            <a:pPr algn="ctr">
              <a:spcBef>
                <a:spcPct val="0"/>
              </a:spcBef>
              <a:buClrTx/>
              <a:buFontTx/>
              <a:buNone/>
            </a:pPr>
            <a:r>
              <a:rPr lang="en-GB" sz="1000"/>
              <a:t>Softener</a:t>
            </a:r>
          </a:p>
        </p:txBody>
      </p:sp>
      <p:cxnSp>
        <p:nvCxnSpPr>
          <p:cNvPr id="99388" name="AutoShape 61"/>
          <p:cNvCxnSpPr>
            <a:cxnSpLocks noChangeShapeType="1"/>
            <a:stCxn id="99361" idx="2"/>
            <a:endCxn id="99381" idx="1"/>
          </p:cNvCxnSpPr>
          <p:nvPr/>
        </p:nvCxnSpPr>
        <p:spPr bwMode="auto">
          <a:xfrm rot="16200000" flipH="1">
            <a:off x="3171032" y="3971175"/>
            <a:ext cx="488950" cy="1508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89" name="AutoShape 62"/>
          <p:cNvCxnSpPr>
            <a:cxnSpLocks noChangeShapeType="1"/>
            <a:stCxn id="99361" idx="2"/>
            <a:endCxn id="99382" idx="1"/>
          </p:cNvCxnSpPr>
          <p:nvPr/>
        </p:nvCxnSpPr>
        <p:spPr bwMode="auto">
          <a:xfrm rot="16200000" flipH="1">
            <a:off x="2916240" y="4225972"/>
            <a:ext cx="1011237" cy="1635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0" name="AutoShape 63"/>
          <p:cNvCxnSpPr>
            <a:cxnSpLocks noChangeShapeType="1"/>
            <a:stCxn id="99361" idx="2"/>
            <a:endCxn id="99383" idx="1"/>
          </p:cNvCxnSpPr>
          <p:nvPr/>
        </p:nvCxnSpPr>
        <p:spPr bwMode="auto">
          <a:xfrm rot="16200000" flipH="1">
            <a:off x="2662239" y="4479971"/>
            <a:ext cx="1533525"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1" name="AutoShape 64"/>
          <p:cNvCxnSpPr>
            <a:cxnSpLocks noChangeShapeType="1"/>
            <a:stCxn id="99361" idx="2"/>
            <a:endCxn id="99384" idx="1"/>
          </p:cNvCxnSpPr>
          <p:nvPr/>
        </p:nvCxnSpPr>
        <p:spPr bwMode="auto">
          <a:xfrm rot="16200000" flipH="1">
            <a:off x="2413794" y="4728414"/>
            <a:ext cx="204311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2" name="AutoShape 65"/>
          <p:cNvCxnSpPr>
            <a:cxnSpLocks noChangeShapeType="1"/>
            <a:stCxn id="99384" idx="2"/>
            <a:endCxn id="99385" idx="0"/>
          </p:cNvCxnSpPr>
          <p:nvPr/>
        </p:nvCxnSpPr>
        <p:spPr bwMode="auto">
          <a:xfrm rot="5400000">
            <a:off x="3391694" y="5638053"/>
            <a:ext cx="160338" cy="949325"/>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3" name="AutoShape 66"/>
          <p:cNvCxnSpPr>
            <a:cxnSpLocks noChangeShapeType="1"/>
            <a:stCxn id="99384" idx="2"/>
            <a:endCxn id="99387" idx="0"/>
          </p:cNvCxnSpPr>
          <p:nvPr/>
        </p:nvCxnSpPr>
        <p:spPr bwMode="auto">
          <a:xfrm rot="16200000" flipH="1">
            <a:off x="4349750" y="5629318"/>
            <a:ext cx="160338" cy="966788"/>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4" name="AutoShape 67"/>
          <p:cNvCxnSpPr>
            <a:cxnSpLocks noChangeShapeType="1"/>
            <a:stCxn id="99384" idx="2"/>
            <a:endCxn id="99386" idx="0"/>
          </p:cNvCxnSpPr>
          <p:nvPr/>
        </p:nvCxnSpPr>
        <p:spPr bwMode="auto">
          <a:xfrm rot="16200000" flipH="1">
            <a:off x="3867150" y="6111918"/>
            <a:ext cx="160338" cy="1588"/>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95" name="Rectangle 68"/>
          <p:cNvSpPr>
            <a:spLocks noChangeArrowheads="1"/>
          </p:cNvSpPr>
          <p:nvPr/>
        </p:nvSpPr>
        <p:spPr bwMode="auto">
          <a:xfrm>
            <a:off x="554196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Water</a:t>
            </a:r>
          </a:p>
        </p:txBody>
      </p:sp>
      <p:sp>
        <p:nvSpPr>
          <p:cNvPr id="99396" name="Rectangle 69"/>
          <p:cNvSpPr>
            <a:spLocks noChangeArrowheads="1"/>
          </p:cNvSpPr>
          <p:nvPr/>
        </p:nvSpPr>
        <p:spPr bwMode="auto">
          <a:xfrm>
            <a:off x="6683377" y="4102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Clean Items</a:t>
            </a:r>
          </a:p>
        </p:txBody>
      </p:sp>
      <p:sp>
        <p:nvSpPr>
          <p:cNvPr id="99397" name="Rectangle 70"/>
          <p:cNvSpPr>
            <a:spLocks noChangeArrowheads="1"/>
          </p:cNvSpPr>
          <p:nvPr/>
        </p:nvSpPr>
        <p:spPr bwMode="auto">
          <a:xfrm>
            <a:off x="774541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Cycle</a:t>
            </a:r>
          </a:p>
        </p:txBody>
      </p:sp>
      <p:sp>
        <p:nvSpPr>
          <p:cNvPr id="99398" name="Rectangle 71"/>
          <p:cNvSpPr>
            <a:spLocks noChangeArrowheads="1"/>
          </p:cNvSpPr>
          <p:nvPr/>
        </p:nvSpPr>
        <p:spPr bwMode="auto">
          <a:xfrm>
            <a:off x="8274052" y="540866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Wash Cycle</a:t>
            </a:r>
          </a:p>
        </p:txBody>
      </p:sp>
      <p:sp>
        <p:nvSpPr>
          <p:cNvPr id="99399" name="Rectangle 72"/>
          <p:cNvSpPr>
            <a:spLocks noChangeArrowheads="1"/>
          </p:cNvSpPr>
          <p:nvPr/>
        </p:nvSpPr>
        <p:spPr bwMode="auto">
          <a:xfrm>
            <a:off x="8274052" y="476889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Select</a:t>
            </a:r>
          </a:p>
          <a:p>
            <a:pPr algn="ctr">
              <a:spcBef>
                <a:spcPct val="0"/>
              </a:spcBef>
              <a:buClrTx/>
              <a:buFontTx/>
              <a:buNone/>
            </a:pPr>
            <a:r>
              <a:rPr lang="en-GB" sz="1000"/>
              <a:t>Cycle</a:t>
            </a:r>
          </a:p>
        </p:txBody>
      </p:sp>
      <p:cxnSp>
        <p:nvCxnSpPr>
          <p:cNvPr id="99400" name="AutoShape 73"/>
          <p:cNvCxnSpPr>
            <a:cxnSpLocks noChangeShapeType="1"/>
            <a:stCxn id="99397" idx="2"/>
            <a:endCxn id="99399" idx="1"/>
          </p:cNvCxnSpPr>
          <p:nvPr/>
        </p:nvCxnSpPr>
        <p:spPr bwMode="auto">
          <a:xfrm rot="16200000" flipH="1">
            <a:off x="7970839" y="4654596"/>
            <a:ext cx="493713"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1" name="AutoShape 74"/>
          <p:cNvCxnSpPr>
            <a:cxnSpLocks noChangeShapeType="1"/>
            <a:stCxn id="99397" idx="2"/>
            <a:endCxn id="99398" idx="1"/>
          </p:cNvCxnSpPr>
          <p:nvPr/>
        </p:nvCxnSpPr>
        <p:spPr bwMode="auto">
          <a:xfrm rot="16200000" flipH="1">
            <a:off x="7650958" y="4974477"/>
            <a:ext cx="1133475"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02" name="Rectangle 75"/>
          <p:cNvSpPr>
            <a:spLocks noChangeArrowheads="1"/>
          </p:cNvSpPr>
          <p:nvPr/>
        </p:nvSpPr>
        <p:spPr bwMode="auto">
          <a:xfrm>
            <a:off x="7219952" y="541024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Wash</a:t>
            </a:r>
          </a:p>
          <a:p>
            <a:pPr algn="ctr">
              <a:spcBef>
                <a:spcPct val="0"/>
              </a:spcBef>
              <a:buClrTx/>
              <a:buFontTx/>
              <a:buNone/>
            </a:pPr>
            <a:r>
              <a:rPr lang="en-GB" sz="1000"/>
              <a:t>Load</a:t>
            </a:r>
          </a:p>
        </p:txBody>
      </p:sp>
      <p:sp>
        <p:nvSpPr>
          <p:cNvPr id="99403" name="Rectangle 76"/>
          <p:cNvSpPr>
            <a:spLocks noChangeArrowheads="1"/>
          </p:cNvSpPr>
          <p:nvPr/>
        </p:nvSpPr>
        <p:spPr bwMode="auto">
          <a:xfrm>
            <a:off x="7219952" y="477048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Rinse</a:t>
            </a:r>
          </a:p>
          <a:p>
            <a:pPr algn="ctr">
              <a:spcBef>
                <a:spcPct val="0"/>
              </a:spcBef>
              <a:buClrTx/>
              <a:buFontTx/>
              <a:buNone/>
            </a:pPr>
            <a:r>
              <a:rPr lang="en-GB" sz="1000"/>
              <a:t>Load</a:t>
            </a:r>
          </a:p>
        </p:txBody>
      </p:sp>
      <p:cxnSp>
        <p:nvCxnSpPr>
          <p:cNvPr id="99404" name="AutoShape 77"/>
          <p:cNvCxnSpPr>
            <a:cxnSpLocks noChangeShapeType="1"/>
            <a:stCxn id="99396" idx="2"/>
            <a:endCxn id="99403" idx="1"/>
          </p:cNvCxnSpPr>
          <p:nvPr/>
        </p:nvCxnSpPr>
        <p:spPr bwMode="auto">
          <a:xfrm rot="16200000" flipH="1">
            <a:off x="6919119" y="4658562"/>
            <a:ext cx="481012"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5" name="AutoShape 78"/>
          <p:cNvCxnSpPr>
            <a:cxnSpLocks noChangeShapeType="1"/>
            <a:stCxn id="99396" idx="2"/>
            <a:endCxn id="99402" idx="1"/>
          </p:cNvCxnSpPr>
          <p:nvPr/>
        </p:nvCxnSpPr>
        <p:spPr bwMode="auto">
          <a:xfrm rot="16200000" flipH="1">
            <a:off x="6599239" y="4978444"/>
            <a:ext cx="1120775"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6" name="AutoShape 79"/>
          <p:cNvCxnSpPr>
            <a:cxnSpLocks noChangeShapeType="1"/>
            <a:stCxn id="99362" idx="2"/>
            <a:endCxn id="99397" idx="0"/>
          </p:cNvCxnSpPr>
          <p:nvPr/>
        </p:nvCxnSpPr>
        <p:spPr bwMode="auto">
          <a:xfrm rot="16200000" flipH="1">
            <a:off x="7372352" y="3298871"/>
            <a:ext cx="257175" cy="13208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7" name="AutoShape 80"/>
          <p:cNvCxnSpPr>
            <a:cxnSpLocks noChangeShapeType="1"/>
            <a:stCxn id="99362" idx="2"/>
            <a:endCxn id="99396" idx="0"/>
          </p:cNvCxnSpPr>
          <p:nvPr/>
        </p:nvCxnSpPr>
        <p:spPr bwMode="auto">
          <a:xfrm rot="16200000" flipH="1">
            <a:off x="6834188" y="3837031"/>
            <a:ext cx="271462" cy="258762"/>
          </a:xfrm>
          <a:prstGeom prst="bentConnector3">
            <a:avLst>
              <a:gd name="adj1" fmla="val 49708"/>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8" name="AutoShape 81"/>
          <p:cNvCxnSpPr>
            <a:cxnSpLocks noChangeShapeType="1"/>
            <a:stCxn id="99362" idx="2"/>
            <a:endCxn id="99395" idx="0"/>
          </p:cNvCxnSpPr>
          <p:nvPr/>
        </p:nvCxnSpPr>
        <p:spPr bwMode="auto">
          <a:xfrm rot="5400000">
            <a:off x="6270627" y="3517944"/>
            <a:ext cx="257175" cy="8826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09" name="Rectangle 82"/>
          <p:cNvSpPr>
            <a:spLocks noChangeArrowheads="1"/>
          </p:cNvSpPr>
          <p:nvPr/>
        </p:nvSpPr>
        <p:spPr bwMode="auto">
          <a:xfrm>
            <a:off x="6108700" y="4864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Extract XS</a:t>
            </a:r>
          </a:p>
          <a:p>
            <a:pPr algn="ctr">
              <a:spcBef>
                <a:spcPct val="0"/>
              </a:spcBef>
              <a:buClrTx/>
              <a:buFontTx/>
              <a:buNone/>
            </a:pPr>
            <a:r>
              <a:rPr lang="en-GB" sz="1000"/>
              <a:t>Water</a:t>
            </a:r>
          </a:p>
        </p:txBody>
      </p:sp>
      <p:sp>
        <p:nvSpPr>
          <p:cNvPr id="99410" name="Rectangle 83"/>
          <p:cNvSpPr>
            <a:spLocks noChangeArrowheads="1"/>
          </p:cNvSpPr>
          <p:nvPr/>
        </p:nvSpPr>
        <p:spPr bwMode="auto">
          <a:xfrm>
            <a:off x="6083301" y="4567281"/>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Drain Water</a:t>
            </a:r>
          </a:p>
        </p:txBody>
      </p:sp>
      <p:cxnSp>
        <p:nvCxnSpPr>
          <p:cNvPr id="99411" name="AutoShape 84"/>
          <p:cNvCxnSpPr>
            <a:cxnSpLocks noChangeShapeType="1"/>
            <a:stCxn id="99395" idx="2"/>
            <a:endCxn id="99410" idx="1"/>
          </p:cNvCxnSpPr>
          <p:nvPr/>
        </p:nvCxnSpPr>
        <p:spPr bwMode="auto">
          <a:xfrm rot="16200000" flipH="1">
            <a:off x="5907089" y="4514896"/>
            <a:ext cx="227013" cy="1254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12" name="AutoShape 85"/>
          <p:cNvCxnSpPr>
            <a:cxnSpLocks noChangeShapeType="1"/>
            <a:stCxn id="99395" idx="2"/>
            <a:endCxn id="99409" idx="1"/>
          </p:cNvCxnSpPr>
          <p:nvPr/>
        </p:nvCxnSpPr>
        <p:spPr bwMode="auto">
          <a:xfrm rot="16200000" flipH="1">
            <a:off x="5738814" y="4683169"/>
            <a:ext cx="588963"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3" name="Rectangle 86"/>
          <p:cNvSpPr>
            <a:spLocks noChangeArrowheads="1"/>
          </p:cNvSpPr>
          <p:nvPr/>
        </p:nvSpPr>
        <p:spPr bwMode="auto">
          <a:xfrm>
            <a:off x="6116640" y="5588043"/>
            <a:ext cx="830262" cy="2174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Fill Water</a:t>
            </a:r>
          </a:p>
        </p:txBody>
      </p:sp>
      <p:sp>
        <p:nvSpPr>
          <p:cNvPr id="99414" name="Rectangle 87"/>
          <p:cNvSpPr>
            <a:spLocks noChangeArrowheads="1"/>
          </p:cNvSpPr>
          <p:nvPr/>
        </p:nvSpPr>
        <p:spPr bwMode="auto">
          <a:xfrm>
            <a:off x="6116640" y="5305472"/>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Filter Water</a:t>
            </a:r>
          </a:p>
        </p:txBody>
      </p:sp>
      <p:cxnSp>
        <p:nvCxnSpPr>
          <p:cNvPr id="99415" name="AutoShape 88"/>
          <p:cNvCxnSpPr>
            <a:cxnSpLocks noChangeShapeType="1"/>
            <a:stCxn id="99395" idx="2"/>
            <a:endCxn id="99414" idx="1"/>
          </p:cNvCxnSpPr>
          <p:nvPr/>
        </p:nvCxnSpPr>
        <p:spPr bwMode="auto">
          <a:xfrm rot="16200000" flipH="1">
            <a:off x="5554663" y="4867320"/>
            <a:ext cx="965200"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16" name="AutoShape 89"/>
          <p:cNvCxnSpPr>
            <a:cxnSpLocks noChangeShapeType="1"/>
            <a:stCxn id="99395" idx="2"/>
            <a:endCxn id="99413" idx="1"/>
          </p:cNvCxnSpPr>
          <p:nvPr/>
        </p:nvCxnSpPr>
        <p:spPr bwMode="auto">
          <a:xfrm rot="16200000" flipH="1">
            <a:off x="5420519" y="5001464"/>
            <a:ext cx="1233488"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7" name="Rectangle 90"/>
          <p:cNvSpPr>
            <a:spLocks noChangeArrowheads="1"/>
          </p:cNvSpPr>
          <p:nvPr/>
        </p:nvSpPr>
        <p:spPr bwMode="auto">
          <a:xfrm>
            <a:off x="6119813" y="585951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 </a:t>
            </a:r>
          </a:p>
          <a:p>
            <a:pPr algn="ctr">
              <a:spcBef>
                <a:spcPct val="0"/>
              </a:spcBef>
              <a:buClrTx/>
              <a:buFontTx/>
              <a:buNone/>
            </a:pPr>
            <a:r>
              <a:rPr lang="en-GB" sz="1000"/>
              <a:t>Temperature</a:t>
            </a:r>
          </a:p>
        </p:txBody>
      </p:sp>
      <p:cxnSp>
        <p:nvCxnSpPr>
          <p:cNvPr id="99418" name="AutoShape 91"/>
          <p:cNvCxnSpPr>
            <a:cxnSpLocks noChangeShapeType="1"/>
            <a:stCxn id="99395" idx="2"/>
            <a:endCxn id="99417" idx="1"/>
          </p:cNvCxnSpPr>
          <p:nvPr/>
        </p:nvCxnSpPr>
        <p:spPr bwMode="auto">
          <a:xfrm rot="16200000" flipH="1">
            <a:off x="5246690" y="5175297"/>
            <a:ext cx="1584325" cy="1619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9" name="Rectangle 92"/>
          <p:cNvSpPr>
            <a:spLocks noChangeArrowheads="1"/>
          </p:cNvSpPr>
          <p:nvPr/>
        </p:nvSpPr>
        <p:spPr bwMode="auto">
          <a:xfrm>
            <a:off x="7175500" y="6551660"/>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Heat Water</a:t>
            </a:r>
          </a:p>
        </p:txBody>
      </p:sp>
      <p:sp>
        <p:nvSpPr>
          <p:cNvPr id="99420" name="Rectangle 93"/>
          <p:cNvSpPr>
            <a:spLocks noChangeArrowheads="1"/>
          </p:cNvSpPr>
          <p:nvPr/>
        </p:nvSpPr>
        <p:spPr bwMode="auto">
          <a:xfrm>
            <a:off x="7189790" y="6273847"/>
            <a:ext cx="12525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 H</a:t>
            </a:r>
            <a:r>
              <a:rPr lang="en-GB" sz="1000" baseline="-25000"/>
              <a:t>2</a:t>
            </a:r>
            <a:r>
              <a:rPr lang="en-GB" sz="1000"/>
              <a:t> O Temp</a:t>
            </a:r>
          </a:p>
        </p:txBody>
      </p:sp>
      <p:cxnSp>
        <p:nvCxnSpPr>
          <p:cNvPr id="99421" name="AutoShape 94"/>
          <p:cNvCxnSpPr>
            <a:cxnSpLocks noChangeShapeType="1"/>
            <a:stCxn id="99349" idx="2"/>
            <a:endCxn id="99357" idx="0"/>
          </p:cNvCxnSpPr>
          <p:nvPr/>
        </p:nvCxnSpPr>
        <p:spPr bwMode="auto">
          <a:xfrm rot="5400000">
            <a:off x="2744162" y="-70768"/>
            <a:ext cx="1804987" cy="5131134"/>
          </a:xfrm>
          <a:prstGeom prst="bentConnector3">
            <a:avLst>
              <a:gd name="adj1" fmla="val 89847"/>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3" name="AutoShape 96"/>
          <p:cNvCxnSpPr>
            <a:cxnSpLocks noChangeShapeType="1"/>
            <a:stCxn id="99349" idx="2"/>
            <a:endCxn id="99361" idx="0"/>
          </p:cNvCxnSpPr>
          <p:nvPr/>
        </p:nvCxnSpPr>
        <p:spPr bwMode="auto">
          <a:xfrm rot="5400000">
            <a:off x="3859380" y="1073026"/>
            <a:ext cx="1833562" cy="2872122"/>
          </a:xfrm>
          <a:prstGeom prst="bentConnector3">
            <a:avLst>
              <a:gd name="adj1" fmla="val 88613"/>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5" name="AutoShape 98"/>
          <p:cNvCxnSpPr>
            <a:cxnSpLocks noChangeShapeType="1"/>
            <a:stCxn id="99349" idx="2"/>
            <a:endCxn id="99362" idx="0"/>
          </p:cNvCxnSpPr>
          <p:nvPr/>
        </p:nvCxnSpPr>
        <p:spPr bwMode="auto">
          <a:xfrm rot="16200000" flipH="1">
            <a:off x="5594915" y="2209613"/>
            <a:ext cx="1862137" cy="627522"/>
          </a:xfrm>
          <a:prstGeom prst="bentConnector3">
            <a:avLst>
              <a:gd name="adj1" fmla="val 86814"/>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6" name="AutoShape 99"/>
          <p:cNvCxnSpPr>
            <a:cxnSpLocks noChangeShapeType="1"/>
            <a:stCxn id="99349" idx="2"/>
            <a:endCxn id="99360" idx="0"/>
          </p:cNvCxnSpPr>
          <p:nvPr/>
        </p:nvCxnSpPr>
        <p:spPr bwMode="auto">
          <a:xfrm rot="16200000" flipH="1">
            <a:off x="6333102" y="1471426"/>
            <a:ext cx="1833562" cy="2075322"/>
          </a:xfrm>
          <a:prstGeom prst="bentConnector3">
            <a:avLst>
              <a:gd name="adj1" fmla="val 88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7" name="AutoShape 100"/>
          <p:cNvCxnSpPr>
            <a:cxnSpLocks noChangeShapeType="1"/>
            <a:stCxn id="99417" idx="2"/>
            <a:endCxn id="99420" idx="1"/>
          </p:cNvCxnSpPr>
          <p:nvPr/>
        </p:nvCxnSpPr>
        <p:spPr bwMode="auto">
          <a:xfrm rot="16200000" flipH="1">
            <a:off x="6785769" y="5985712"/>
            <a:ext cx="153988" cy="6540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8" name="AutoShape 101"/>
          <p:cNvCxnSpPr>
            <a:cxnSpLocks noChangeShapeType="1"/>
            <a:stCxn id="99417" idx="2"/>
            <a:endCxn id="99419" idx="1"/>
          </p:cNvCxnSpPr>
          <p:nvPr/>
        </p:nvCxnSpPr>
        <p:spPr bwMode="auto">
          <a:xfrm rot="16200000" flipH="1">
            <a:off x="6641308" y="6130175"/>
            <a:ext cx="428625" cy="6397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29" name="Rectangle 102"/>
          <p:cNvSpPr>
            <a:spLocks noChangeArrowheads="1"/>
          </p:cNvSpPr>
          <p:nvPr/>
        </p:nvSpPr>
        <p:spPr bwMode="auto">
          <a:xfrm>
            <a:off x="4092577" y="34528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Interface to User</a:t>
            </a:r>
          </a:p>
        </p:txBody>
      </p:sp>
      <p:sp>
        <p:nvSpPr>
          <p:cNvPr id="99430" name="Rectangle 103"/>
          <p:cNvSpPr>
            <a:spLocks noChangeArrowheads="1"/>
          </p:cNvSpPr>
          <p:nvPr/>
        </p:nvSpPr>
        <p:spPr bwMode="auto">
          <a:xfrm>
            <a:off x="4610100" y="40910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Override </a:t>
            </a:r>
          </a:p>
          <a:p>
            <a:pPr algn="ctr">
              <a:spcBef>
                <a:spcPct val="0"/>
              </a:spcBef>
              <a:buClrTx/>
              <a:buFontTx/>
              <a:buNone/>
            </a:pPr>
            <a:r>
              <a:rPr lang="en-GB" sz="1000"/>
              <a:t>M/C</a:t>
            </a:r>
          </a:p>
        </p:txBody>
      </p:sp>
      <p:sp>
        <p:nvSpPr>
          <p:cNvPr id="99431" name="Rectangle 104"/>
          <p:cNvSpPr>
            <a:spLocks noChangeArrowheads="1"/>
          </p:cNvSpPr>
          <p:nvPr/>
        </p:nvSpPr>
        <p:spPr bwMode="auto">
          <a:xfrm>
            <a:off x="4635501" y="46244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a:t>
            </a:r>
          </a:p>
          <a:p>
            <a:pPr algn="ctr">
              <a:spcBef>
                <a:spcPct val="0"/>
              </a:spcBef>
              <a:buClrTx/>
              <a:buFontTx/>
              <a:buNone/>
            </a:pPr>
            <a:r>
              <a:rPr lang="en-GB" sz="1000"/>
              <a:t>Status</a:t>
            </a:r>
          </a:p>
        </p:txBody>
      </p:sp>
      <p:sp>
        <p:nvSpPr>
          <p:cNvPr id="99432" name="Rectangle 105"/>
          <p:cNvSpPr>
            <a:spLocks noChangeArrowheads="1"/>
          </p:cNvSpPr>
          <p:nvPr/>
        </p:nvSpPr>
        <p:spPr bwMode="auto">
          <a:xfrm>
            <a:off x="4648200" y="51451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 </a:t>
            </a:r>
          </a:p>
          <a:p>
            <a:pPr algn="ctr">
              <a:spcBef>
                <a:spcPct val="0"/>
              </a:spcBef>
              <a:buClrTx/>
              <a:buFontTx/>
              <a:buNone/>
            </a:pPr>
            <a:r>
              <a:rPr lang="en-GB" sz="1000"/>
              <a:t>Cycle</a:t>
            </a:r>
          </a:p>
        </p:txBody>
      </p:sp>
      <p:sp>
        <p:nvSpPr>
          <p:cNvPr id="99433" name="Rectangle 106"/>
          <p:cNvSpPr>
            <a:spLocks noChangeArrowheads="1"/>
          </p:cNvSpPr>
          <p:nvPr/>
        </p:nvSpPr>
        <p:spPr bwMode="auto">
          <a:xfrm>
            <a:off x="4648200" y="56277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Rx User</a:t>
            </a:r>
          </a:p>
          <a:p>
            <a:pPr algn="ctr">
              <a:spcBef>
                <a:spcPct val="0"/>
              </a:spcBef>
              <a:buClrTx/>
              <a:buFontTx/>
              <a:buNone/>
            </a:pPr>
            <a:r>
              <a:rPr lang="en-GB" sz="1000"/>
              <a:t>Instructions</a:t>
            </a:r>
          </a:p>
        </p:txBody>
      </p:sp>
      <p:cxnSp>
        <p:nvCxnSpPr>
          <p:cNvPr id="99434" name="AutoShape 107"/>
          <p:cNvCxnSpPr>
            <a:cxnSpLocks noChangeShapeType="1"/>
            <a:stCxn id="99429" idx="2"/>
            <a:endCxn id="99430" idx="1"/>
          </p:cNvCxnSpPr>
          <p:nvPr/>
        </p:nvCxnSpPr>
        <p:spPr bwMode="auto">
          <a:xfrm rot="16200000" flipH="1">
            <a:off x="4333875" y="4003720"/>
            <a:ext cx="450850" cy="1016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5" name="AutoShape 108"/>
          <p:cNvCxnSpPr>
            <a:cxnSpLocks noChangeShapeType="1"/>
            <a:stCxn id="99429" idx="2"/>
            <a:endCxn id="99431" idx="1"/>
          </p:cNvCxnSpPr>
          <p:nvPr/>
        </p:nvCxnSpPr>
        <p:spPr bwMode="auto">
          <a:xfrm rot="16200000" flipH="1">
            <a:off x="4079875" y="4257720"/>
            <a:ext cx="984250" cy="1270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6" name="AutoShape 109"/>
          <p:cNvCxnSpPr>
            <a:cxnSpLocks noChangeShapeType="1"/>
            <a:stCxn id="99429" idx="2"/>
            <a:endCxn id="99432" idx="1"/>
          </p:cNvCxnSpPr>
          <p:nvPr/>
        </p:nvCxnSpPr>
        <p:spPr bwMode="auto">
          <a:xfrm rot="16200000" flipH="1">
            <a:off x="3825875" y="4511718"/>
            <a:ext cx="1504950" cy="1397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7" name="AutoShape 110"/>
          <p:cNvCxnSpPr>
            <a:cxnSpLocks noChangeShapeType="1"/>
            <a:stCxn id="99429" idx="2"/>
            <a:endCxn id="99433" idx="1"/>
          </p:cNvCxnSpPr>
          <p:nvPr/>
        </p:nvCxnSpPr>
        <p:spPr bwMode="auto">
          <a:xfrm rot="16200000" flipH="1">
            <a:off x="3584575" y="4753018"/>
            <a:ext cx="1987550" cy="1397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8" name="AutoShape 111"/>
          <p:cNvCxnSpPr>
            <a:cxnSpLocks noChangeShapeType="1"/>
            <a:stCxn id="99349" idx="2"/>
            <a:endCxn id="99429" idx="0"/>
          </p:cNvCxnSpPr>
          <p:nvPr/>
        </p:nvCxnSpPr>
        <p:spPr bwMode="auto">
          <a:xfrm rot="5400000">
            <a:off x="4430085" y="1670723"/>
            <a:ext cx="1860554" cy="1703720"/>
          </a:xfrm>
          <a:prstGeom prst="bentConnector3">
            <a:avLst>
              <a:gd name="adj1" fmla="val 87288"/>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9" name="AutoShape 112"/>
          <p:cNvCxnSpPr>
            <a:cxnSpLocks noChangeShapeType="1"/>
            <a:stCxn id="99350" idx="2"/>
            <a:endCxn id="99345" idx="0"/>
          </p:cNvCxnSpPr>
          <p:nvPr/>
        </p:nvCxnSpPr>
        <p:spPr bwMode="auto">
          <a:xfrm rot="5400000">
            <a:off x="3552389" y="209156"/>
            <a:ext cx="419893" cy="1593931"/>
          </a:xfrm>
          <a:prstGeom prst="bentConnector3">
            <a:avLst>
              <a:gd name="adj1" fmla="val 50000"/>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sp>
        <p:nvSpPr>
          <p:cNvPr id="114" name="Rectangle 6"/>
          <p:cNvSpPr>
            <a:spLocks noChangeArrowheads="1"/>
          </p:cNvSpPr>
          <p:nvPr/>
        </p:nvSpPr>
        <p:spPr bwMode="auto">
          <a:xfrm>
            <a:off x="4772886" y="237842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Test M/C</a:t>
            </a:r>
          </a:p>
        </p:txBody>
      </p:sp>
      <p:sp>
        <p:nvSpPr>
          <p:cNvPr id="115" name="Rectangle 5"/>
          <p:cNvSpPr>
            <a:spLocks noChangeArrowheads="1"/>
          </p:cNvSpPr>
          <p:nvPr/>
        </p:nvSpPr>
        <p:spPr bwMode="auto">
          <a:xfrm>
            <a:off x="4780912" y="181022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Mfg. M/C</a:t>
            </a:r>
          </a:p>
        </p:txBody>
      </p:sp>
      <p:cxnSp>
        <p:nvCxnSpPr>
          <p:cNvPr id="116" name="AutoShape 21"/>
          <p:cNvCxnSpPr>
            <a:cxnSpLocks noChangeShapeType="1"/>
            <a:stCxn id="99333" idx="2"/>
            <a:endCxn id="115" idx="1"/>
          </p:cNvCxnSpPr>
          <p:nvPr/>
        </p:nvCxnSpPr>
        <p:spPr bwMode="auto">
          <a:xfrm rot="16200000" flipH="1">
            <a:off x="4462885" y="1680313"/>
            <a:ext cx="418734" cy="21732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9" name="AutoShape 21"/>
          <p:cNvCxnSpPr>
            <a:cxnSpLocks noChangeShapeType="1"/>
            <a:stCxn id="99333" idx="2"/>
            <a:endCxn id="114" idx="1"/>
          </p:cNvCxnSpPr>
          <p:nvPr/>
        </p:nvCxnSpPr>
        <p:spPr bwMode="auto">
          <a:xfrm rot="16200000" flipH="1">
            <a:off x="4174769" y="1968429"/>
            <a:ext cx="986941" cy="209294"/>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22" name="Rectangle 4"/>
          <p:cNvSpPr>
            <a:spLocks noChangeArrowheads="1"/>
          </p:cNvSpPr>
          <p:nvPr/>
        </p:nvSpPr>
        <p:spPr bwMode="auto">
          <a:xfrm>
            <a:off x="7669365" y="1816527"/>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Dispose </a:t>
            </a:r>
          </a:p>
          <a:p>
            <a:pPr algn="ctr">
              <a:spcBef>
                <a:spcPct val="0"/>
              </a:spcBef>
              <a:buClrTx/>
              <a:buFontTx/>
              <a:buNone/>
            </a:pPr>
            <a:r>
              <a:rPr lang="en-GB" sz="1000" dirty="0"/>
              <a:t>M/C</a:t>
            </a:r>
          </a:p>
        </p:txBody>
      </p:sp>
      <p:sp>
        <p:nvSpPr>
          <p:cNvPr id="123" name="Rectangle 7"/>
          <p:cNvSpPr>
            <a:spLocks noChangeArrowheads="1"/>
          </p:cNvSpPr>
          <p:nvPr/>
        </p:nvSpPr>
        <p:spPr bwMode="auto">
          <a:xfrm>
            <a:off x="7667356" y="239619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Maintain</a:t>
            </a:r>
          </a:p>
          <a:p>
            <a:pPr algn="ctr">
              <a:spcBef>
                <a:spcPct val="0"/>
              </a:spcBef>
              <a:buClrTx/>
              <a:buFontTx/>
              <a:buNone/>
            </a:pPr>
            <a:r>
              <a:rPr lang="en-GB" sz="1000"/>
              <a:t>M/C</a:t>
            </a:r>
          </a:p>
        </p:txBody>
      </p:sp>
      <p:cxnSp>
        <p:nvCxnSpPr>
          <p:cNvPr id="125" name="AutoShape 21"/>
          <p:cNvCxnSpPr>
            <a:cxnSpLocks noChangeShapeType="1"/>
            <a:stCxn id="99331" idx="2"/>
            <a:endCxn id="123" idx="1"/>
          </p:cNvCxnSpPr>
          <p:nvPr/>
        </p:nvCxnSpPr>
        <p:spPr bwMode="auto">
          <a:xfrm rot="16200000" flipH="1">
            <a:off x="7050520" y="1967472"/>
            <a:ext cx="993465" cy="24020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28" name="AutoShape 21"/>
          <p:cNvCxnSpPr>
            <a:cxnSpLocks noChangeShapeType="1"/>
            <a:stCxn id="99331" idx="2"/>
            <a:endCxn id="122" idx="1"/>
          </p:cNvCxnSpPr>
          <p:nvPr/>
        </p:nvCxnSpPr>
        <p:spPr bwMode="auto">
          <a:xfrm rot="16200000" flipH="1">
            <a:off x="7341355" y="1676636"/>
            <a:ext cx="413802" cy="242217"/>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7" name="AutoShape 97"/>
          <p:cNvCxnSpPr>
            <a:cxnSpLocks noChangeShapeType="1"/>
            <a:stCxn id="99349" idx="2"/>
            <a:endCxn id="99358" idx="0"/>
          </p:cNvCxnSpPr>
          <p:nvPr/>
        </p:nvCxnSpPr>
        <p:spPr bwMode="auto">
          <a:xfrm rot="5400000">
            <a:off x="3294629" y="492399"/>
            <a:ext cx="1817687" cy="4017501"/>
          </a:xfrm>
          <a:prstGeom prst="bentConnector3">
            <a:avLst>
              <a:gd name="adj1" fmla="val 8909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20" name="Rounded Rectangular Callout 119"/>
          <p:cNvSpPr/>
          <p:nvPr/>
        </p:nvSpPr>
        <p:spPr bwMode="auto">
          <a:xfrm>
            <a:off x="4159806" y="5688426"/>
            <a:ext cx="1879885" cy="910167"/>
          </a:xfrm>
          <a:prstGeom prst="wedgeRoundRectCallout">
            <a:avLst>
              <a:gd name="adj1" fmla="val 77936"/>
              <a:gd name="adj2" fmla="val 35104"/>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Have we got everything?</a:t>
            </a:r>
            <a:r>
              <a:rPr kumimoji="0" lang="en-US" sz="1200" b="0" i="0" u="none" strike="noStrike" cap="none" normalizeH="0" dirty="0" smtClean="0">
                <a:ln>
                  <a:noFill/>
                </a:ln>
                <a:solidFill>
                  <a:schemeClr val="tx1"/>
                </a:solidFill>
                <a:effectLst/>
                <a:latin typeface="Arial" pitchFamily="34" charset="0"/>
              </a:rPr>
              <a:t> Are we missing logical generic functionality?</a:t>
            </a:r>
            <a:endParaRPr kumimoji="0" lang="en-US" sz="1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931824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1378"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1379"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1380"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1381" name="Rectangle 6"/>
          <p:cNvSpPr>
            <a:spLocks noGrp="1" noChangeArrowheads="1"/>
          </p:cNvSpPr>
          <p:nvPr>
            <p:ph type="title"/>
          </p:nvPr>
        </p:nvSpPr>
        <p:spPr/>
        <p:txBody>
          <a:bodyPr/>
          <a:lstStyle/>
          <a:p>
            <a:r>
              <a:rPr lang="en-GB" smtClean="0"/>
              <a:t>Step 6: Non-functional Viewpoint Structure</a:t>
            </a:r>
            <a:endParaRPr lang="en-GB"/>
          </a:p>
        </p:txBody>
      </p:sp>
      <p:sp>
        <p:nvSpPr>
          <p:cNvPr id="101382" name="Rectangle 7"/>
          <p:cNvSpPr>
            <a:spLocks noGrp="1" noChangeArrowheads="1"/>
          </p:cNvSpPr>
          <p:nvPr>
            <p:ph type="body" idx="1"/>
          </p:nvPr>
        </p:nvSpPr>
        <p:spPr/>
        <p:txBody>
          <a:bodyPr/>
          <a:lstStyle/>
          <a:p>
            <a:r>
              <a:rPr lang="en-GB" smtClean="0"/>
              <a:t>The final stage in Viewpoint Analysis is to re-introduce the Non-functional Requirements but at their most appropriate point in the Functional Viewpoint Structure Chart </a:t>
            </a:r>
          </a:p>
          <a:p>
            <a:r>
              <a:rPr lang="en-GB" smtClean="0"/>
              <a:t>This can be achieved by considering each of the Non-functional Viewpoint Requirements and finding the </a:t>
            </a:r>
            <a:r>
              <a:rPr lang="ja-JP" altLang="en-GB" smtClean="0"/>
              <a:t>“</a:t>
            </a:r>
            <a:r>
              <a:rPr lang="en-GB" altLang="ja-JP" smtClean="0"/>
              <a:t>best</a:t>
            </a:r>
            <a:r>
              <a:rPr lang="ja-JP" altLang="en-GB" smtClean="0"/>
              <a:t>”</a:t>
            </a:r>
            <a:r>
              <a:rPr lang="en-GB" altLang="ja-JP" smtClean="0"/>
              <a:t> place for it to sit in the functional viewpoint structure</a:t>
            </a:r>
          </a:p>
          <a:p>
            <a:r>
              <a:rPr lang="en-GB" smtClean="0"/>
              <a:t>This step can be very useful in identifying further missing requirements – particularly Non-functional Performance Requirements. All system functions identified must have associated Non-Functional Performance Requirements </a:t>
            </a:r>
            <a:endParaRPr lang="en-GB" dirty="0"/>
          </a:p>
        </p:txBody>
      </p:sp>
    </p:spTree>
    <p:extLst>
      <p:ext uri="{BB962C8B-B14F-4D97-AF65-F5344CB8AC3E}">
        <p14:creationId xmlns:p14="http://schemas.microsoft.com/office/powerpoint/2010/main" val="1977457037"/>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15077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99330" name="Rectangle 3"/>
          <p:cNvSpPr>
            <a:spLocks noChangeArrowheads="1"/>
          </p:cNvSpPr>
          <p:nvPr/>
        </p:nvSpPr>
        <p:spPr bwMode="auto">
          <a:xfrm>
            <a:off x="1469760" y="992018"/>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Design M/C</a:t>
            </a:r>
          </a:p>
        </p:txBody>
      </p:sp>
      <p:sp>
        <p:nvSpPr>
          <p:cNvPr id="99331" name="Rectangle 4"/>
          <p:cNvSpPr>
            <a:spLocks noChangeArrowheads="1"/>
          </p:cNvSpPr>
          <p:nvPr/>
        </p:nvSpPr>
        <p:spPr bwMode="auto">
          <a:xfrm>
            <a:off x="7011223" y="1001664"/>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Support </a:t>
            </a:r>
            <a:endParaRPr lang="en-GB" sz="1100" dirty="0"/>
          </a:p>
          <a:p>
            <a:pPr algn="ctr">
              <a:spcBef>
                <a:spcPct val="0"/>
              </a:spcBef>
              <a:buClrTx/>
              <a:buFontTx/>
              <a:buNone/>
            </a:pPr>
            <a:r>
              <a:rPr lang="en-GB" sz="1100" dirty="0"/>
              <a:t>M/C</a:t>
            </a:r>
          </a:p>
        </p:txBody>
      </p:sp>
      <p:sp>
        <p:nvSpPr>
          <p:cNvPr id="99333" name="Rectangle 6"/>
          <p:cNvSpPr>
            <a:spLocks noChangeArrowheads="1"/>
          </p:cNvSpPr>
          <p:nvPr/>
        </p:nvSpPr>
        <p:spPr bwMode="auto">
          <a:xfrm>
            <a:off x="4148460" y="990426"/>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Realise M</a:t>
            </a:r>
            <a:r>
              <a:rPr lang="en-GB" sz="1100" dirty="0"/>
              <a:t>/C</a:t>
            </a:r>
          </a:p>
        </p:txBody>
      </p:sp>
      <p:sp>
        <p:nvSpPr>
          <p:cNvPr id="99335" name="Rectangle 8"/>
          <p:cNvSpPr>
            <a:spLocks noChangeArrowheads="1"/>
          </p:cNvSpPr>
          <p:nvPr/>
        </p:nvSpPr>
        <p:spPr bwMode="auto">
          <a:xfrm>
            <a:off x="976313" y="150319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Water</a:t>
            </a:r>
          </a:p>
        </p:txBody>
      </p:sp>
      <p:sp>
        <p:nvSpPr>
          <p:cNvPr id="99336" name="Rectangle 9"/>
          <p:cNvSpPr>
            <a:spLocks noChangeArrowheads="1"/>
          </p:cNvSpPr>
          <p:nvPr/>
        </p:nvSpPr>
        <p:spPr bwMode="auto">
          <a:xfrm>
            <a:off x="973140" y="196515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99337" name="Rectangle 10"/>
          <p:cNvSpPr>
            <a:spLocks noChangeArrowheads="1"/>
          </p:cNvSpPr>
          <p:nvPr/>
        </p:nvSpPr>
        <p:spPr bwMode="auto">
          <a:xfrm>
            <a:off x="973140" y="245886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Remove</a:t>
            </a:r>
          </a:p>
          <a:p>
            <a:pPr algn="ctr">
              <a:spcBef>
                <a:spcPct val="0"/>
              </a:spcBef>
              <a:buClrTx/>
              <a:buFontTx/>
              <a:buNone/>
            </a:pPr>
            <a:r>
              <a:rPr lang="en-GB" sz="1100"/>
              <a:t>Waste</a:t>
            </a:r>
          </a:p>
        </p:txBody>
      </p:sp>
      <p:sp>
        <p:nvSpPr>
          <p:cNvPr id="99338" name="Rectangle 11"/>
          <p:cNvSpPr>
            <a:spLocks noChangeArrowheads="1"/>
          </p:cNvSpPr>
          <p:nvPr/>
        </p:nvSpPr>
        <p:spPr bwMode="auto">
          <a:xfrm>
            <a:off x="250825" y="992018"/>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100"/>
              <a:t>Provide Services</a:t>
            </a:r>
          </a:p>
        </p:txBody>
      </p:sp>
      <p:cxnSp>
        <p:nvCxnSpPr>
          <p:cNvPr id="99339" name="AutoShape 12"/>
          <p:cNvCxnSpPr>
            <a:cxnSpLocks noChangeShapeType="1"/>
            <a:stCxn id="99338" idx="2"/>
            <a:endCxn id="99335" idx="1"/>
          </p:cNvCxnSpPr>
          <p:nvPr/>
        </p:nvCxnSpPr>
        <p:spPr bwMode="auto">
          <a:xfrm rot="16200000" flipH="1">
            <a:off x="659607" y="1375396"/>
            <a:ext cx="323850" cy="30956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0" name="AutoShape 13"/>
          <p:cNvCxnSpPr>
            <a:cxnSpLocks noChangeShapeType="1"/>
            <a:stCxn id="99338" idx="2"/>
            <a:endCxn id="99336" idx="1"/>
          </p:cNvCxnSpPr>
          <p:nvPr/>
        </p:nvCxnSpPr>
        <p:spPr bwMode="auto">
          <a:xfrm rot="16200000" flipH="1">
            <a:off x="427039" y="1607964"/>
            <a:ext cx="785813" cy="3063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1" name="AutoShape 14"/>
          <p:cNvCxnSpPr>
            <a:cxnSpLocks noChangeShapeType="1"/>
            <a:stCxn id="99338" idx="2"/>
            <a:endCxn id="99337" idx="1"/>
          </p:cNvCxnSpPr>
          <p:nvPr/>
        </p:nvCxnSpPr>
        <p:spPr bwMode="auto">
          <a:xfrm rot="16200000" flipH="1">
            <a:off x="180183" y="1854820"/>
            <a:ext cx="1279525" cy="3063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42" name="Rectangle 15"/>
          <p:cNvSpPr>
            <a:spLocks noChangeArrowheads="1"/>
          </p:cNvSpPr>
          <p:nvPr/>
        </p:nvSpPr>
        <p:spPr bwMode="auto">
          <a:xfrm>
            <a:off x="3303506" y="152859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99343" name="Rectangle 16"/>
          <p:cNvSpPr>
            <a:spLocks noChangeArrowheads="1"/>
          </p:cNvSpPr>
          <p:nvPr/>
        </p:nvSpPr>
        <p:spPr bwMode="auto">
          <a:xfrm>
            <a:off x="3303506" y="199214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Transport</a:t>
            </a:r>
          </a:p>
          <a:p>
            <a:pPr algn="ctr">
              <a:spcBef>
                <a:spcPct val="0"/>
              </a:spcBef>
              <a:buClrTx/>
              <a:buFontTx/>
              <a:buNone/>
            </a:pPr>
            <a:r>
              <a:rPr lang="en-GB" sz="1100"/>
              <a:t>M/C</a:t>
            </a:r>
          </a:p>
        </p:txBody>
      </p:sp>
      <p:sp>
        <p:nvSpPr>
          <p:cNvPr id="99344" name="Rectangle 17"/>
          <p:cNvSpPr>
            <a:spLocks noChangeArrowheads="1"/>
          </p:cNvSpPr>
          <p:nvPr/>
        </p:nvSpPr>
        <p:spPr bwMode="auto">
          <a:xfrm>
            <a:off x="3317795" y="2469976"/>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Install M/C</a:t>
            </a:r>
          </a:p>
        </p:txBody>
      </p:sp>
      <p:sp>
        <p:nvSpPr>
          <p:cNvPr id="99345" name="Rectangle 18"/>
          <p:cNvSpPr>
            <a:spLocks noChangeArrowheads="1"/>
          </p:cNvSpPr>
          <p:nvPr/>
        </p:nvSpPr>
        <p:spPr bwMode="auto">
          <a:xfrm>
            <a:off x="2549444" y="100312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Provide</a:t>
            </a:r>
          </a:p>
          <a:p>
            <a:pPr algn="ctr">
              <a:spcBef>
                <a:spcPct val="0"/>
              </a:spcBef>
              <a:buClrTx/>
              <a:buFontTx/>
              <a:buNone/>
            </a:pPr>
            <a:r>
              <a:rPr lang="en-GB" sz="1100"/>
              <a:t>Machine</a:t>
            </a:r>
          </a:p>
        </p:txBody>
      </p:sp>
      <p:cxnSp>
        <p:nvCxnSpPr>
          <p:cNvPr id="99346" name="AutoShape 19"/>
          <p:cNvCxnSpPr>
            <a:cxnSpLocks noChangeShapeType="1"/>
            <a:stCxn id="99345" idx="2"/>
            <a:endCxn id="99342" idx="1"/>
          </p:cNvCxnSpPr>
          <p:nvPr/>
        </p:nvCxnSpPr>
        <p:spPr bwMode="auto">
          <a:xfrm rot="16200000" flipH="1">
            <a:off x="2965370" y="1379364"/>
            <a:ext cx="338137" cy="3381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7" name="AutoShape 20"/>
          <p:cNvCxnSpPr>
            <a:cxnSpLocks noChangeShapeType="1"/>
            <a:stCxn id="99345" idx="2"/>
            <a:endCxn id="99343" idx="1"/>
          </p:cNvCxnSpPr>
          <p:nvPr/>
        </p:nvCxnSpPr>
        <p:spPr bwMode="auto">
          <a:xfrm rot="16200000" flipH="1">
            <a:off x="2733595" y="1611139"/>
            <a:ext cx="801687" cy="3381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48" name="AutoShape 21"/>
          <p:cNvCxnSpPr>
            <a:cxnSpLocks noChangeShapeType="1"/>
            <a:stCxn id="99345" idx="2"/>
            <a:endCxn id="99344" idx="1"/>
          </p:cNvCxnSpPr>
          <p:nvPr/>
        </p:nvCxnSpPr>
        <p:spPr bwMode="auto">
          <a:xfrm rot="16200000" flipH="1">
            <a:off x="2501820" y="1842916"/>
            <a:ext cx="1279525" cy="3524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49" name="Rectangle 22"/>
          <p:cNvSpPr>
            <a:spLocks noChangeArrowheads="1"/>
          </p:cNvSpPr>
          <p:nvPr/>
        </p:nvSpPr>
        <p:spPr bwMode="auto">
          <a:xfrm>
            <a:off x="5797091" y="100312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Operate</a:t>
            </a:r>
          </a:p>
          <a:p>
            <a:pPr algn="ctr">
              <a:spcBef>
                <a:spcPct val="0"/>
              </a:spcBef>
              <a:buClrTx/>
              <a:buFontTx/>
              <a:buNone/>
            </a:pPr>
            <a:r>
              <a:rPr lang="en-GB" sz="1100"/>
              <a:t>IWM</a:t>
            </a:r>
          </a:p>
        </p:txBody>
      </p:sp>
      <p:sp>
        <p:nvSpPr>
          <p:cNvPr id="99350" name="Rectangle 23"/>
          <p:cNvSpPr>
            <a:spLocks noChangeArrowheads="1"/>
          </p:cNvSpPr>
          <p:nvPr/>
        </p:nvSpPr>
        <p:spPr bwMode="auto">
          <a:xfrm>
            <a:off x="2803525" y="2077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Washing</a:t>
            </a:r>
          </a:p>
          <a:p>
            <a:pPr algn="ctr">
              <a:spcBef>
                <a:spcPct val="0"/>
              </a:spcBef>
              <a:buClrTx/>
              <a:buFontTx/>
              <a:buNone/>
            </a:pPr>
            <a:r>
              <a:rPr lang="en-GB" sz="1100"/>
              <a:t>System</a:t>
            </a:r>
          </a:p>
        </p:txBody>
      </p:sp>
      <p:cxnSp>
        <p:nvCxnSpPr>
          <p:cNvPr id="99351" name="AutoShape 24"/>
          <p:cNvCxnSpPr>
            <a:cxnSpLocks noChangeShapeType="1"/>
            <a:stCxn id="99350" idx="2"/>
            <a:endCxn id="99338" idx="0"/>
          </p:cNvCxnSpPr>
          <p:nvPr/>
        </p:nvCxnSpPr>
        <p:spPr bwMode="auto">
          <a:xfrm rot="5400000">
            <a:off x="1739106" y="-488330"/>
            <a:ext cx="407988" cy="2552700"/>
          </a:xfrm>
          <a:prstGeom prst="bentConnector3">
            <a:avLst>
              <a:gd name="adj1" fmla="val 49806"/>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2" name="AutoShape 25"/>
          <p:cNvCxnSpPr>
            <a:cxnSpLocks noChangeShapeType="1"/>
            <a:stCxn id="99350" idx="2"/>
            <a:endCxn id="99330" idx="0"/>
          </p:cNvCxnSpPr>
          <p:nvPr/>
        </p:nvCxnSpPr>
        <p:spPr bwMode="auto">
          <a:xfrm rot="5400000">
            <a:off x="2347780" y="121141"/>
            <a:ext cx="407988" cy="1333766"/>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4" name="AutoShape 27"/>
          <p:cNvCxnSpPr>
            <a:cxnSpLocks noChangeShapeType="1"/>
            <a:stCxn id="99350" idx="2"/>
            <a:endCxn id="99333" idx="0"/>
          </p:cNvCxnSpPr>
          <p:nvPr/>
        </p:nvCxnSpPr>
        <p:spPr bwMode="auto">
          <a:xfrm rot="16200000" flipH="1">
            <a:off x="3687926" y="114760"/>
            <a:ext cx="406396" cy="134493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5" name="AutoShape 28"/>
          <p:cNvCxnSpPr>
            <a:cxnSpLocks noChangeShapeType="1"/>
            <a:stCxn id="99350" idx="2"/>
            <a:endCxn id="99349" idx="0"/>
          </p:cNvCxnSpPr>
          <p:nvPr/>
        </p:nvCxnSpPr>
        <p:spPr bwMode="auto">
          <a:xfrm rot="16200000" flipH="1">
            <a:off x="4505891" y="-703205"/>
            <a:ext cx="419096" cy="299356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56" name="AutoShape 29"/>
          <p:cNvCxnSpPr>
            <a:cxnSpLocks noChangeShapeType="1"/>
            <a:stCxn id="99350" idx="2"/>
            <a:endCxn id="99331" idx="0"/>
          </p:cNvCxnSpPr>
          <p:nvPr/>
        </p:nvCxnSpPr>
        <p:spPr bwMode="auto">
          <a:xfrm rot="16200000" flipH="1">
            <a:off x="5114085" y="-1311399"/>
            <a:ext cx="417634" cy="4208491"/>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57" name="Rectangle 30"/>
          <p:cNvSpPr>
            <a:spLocks noChangeArrowheads="1"/>
          </p:cNvSpPr>
          <p:nvPr/>
        </p:nvSpPr>
        <p:spPr bwMode="auto">
          <a:xfrm>
            <a:off x="665163" y="318435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Sense Wash</a:t>
            </a:r>
          </a:p>
          <a:p>
            <a:pPr algn="ctr">
              <a:spcBef>
                <a:spcPct val="0"/>
              </a:spcBef>
              <a:buClrTx/>
              <a:buFontTx/>
              <a:buNone/>
            </a:pPr>
            <a:r>
              <a:rPr lang="en-GB" sz="1100"/>
              <a:t>Conditions</a:t>
            </a:r>
          </a:p>
        </p:txBody>
      </p:sp>
      <p:sp>
        <p:nvSpPr>
          <p:cNvPr id="99358" name="Rectangle 31"/>
          <p:cNvSpPr>
            <a:spLocks noChangeArrowheads="1"/>
          </p:cNvSpPr>
          <p:nvPr/>
        </p:nvSpPr>
        <p:spPr bwMode="auto">
          <a:xfrm>
            <a:off x="1779590" y="3197051"/>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Interface</a:t>
            </a:r>
          </a:p>
          <a:p>
            <a:pPr algn="ctr">
              <a:spcBef>
                <a:spcPct val="0"/>
              </a:spcBef>
              <a:buClrTx/>
              <a:buFontTx/>
              <a:buNone/>
            </a:pPr>
            <a:r>
              <a:rPr lang="en-GB" sz="1100"/>
              <a:t>to Services</a:t>
            </a:r>
          </a:p>
        </p:txBody>
      </p:sp>
      <p:sp>
        <p:nvSpPr>
          <p:cNvPr id="99359" name="Rectangle 32"/>
          <p:cNvSpPr>
            <a:spLocks noChangeArrowheads="1"/>
          </p:cNvSpPr>
          <p:nvPr/>
        </p:nvSpPr>
        <p:spPr bwMode="auto">
          <a:xfrm>
            <a:off x="5181600" y="325261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Level M/C</a:t>
            </a:r>
          </a:p>
        </p:txBody>
      </p:sp>
      <p:sp>
        <p:nvSpPr>
          <p:cNvPr id="99360" name="Rectangle 33"/>
          <p:cNvSpPr>
            <a:spLocks noChangeArrowheads="1"/>
          </p:cNvSpPr>
          <p:nvPr/>
        </p:nvSpPr>
        <p:spPr bwMode="auto">
          <a:xfrm>
            <a:off x="7872413" y="321292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99361" name="Rectangle 34"/>
          <p:cNvSpPr>
            <a:spLocks noChangeArrowheads="1"/>
          </p:cNvSpPr>
          <p:nvPr/>
        </p:nvSpPr>
        <p:spPr bwMode="auto">
          <a:xfrm>
            <a:off x="2924175" y="321292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Machine</a:t>
            </a:r>
          </a:p>
        </p:txBody>
      </p:sp>
      <p:sp>
        <p:nvSpPr>
          <p:cNvPr id="99362" name="Rectangle 35"/>
          <p:cNvSpPr>
            <a:spLocks noChangeArrowheads="1"/>
          </p:cNvSpPr>
          <p:nvPr/>
        </p:nvSpPr>
        <p:spPr bwMode="auto">
          <a:xfrm>
            <a:off x="6424613" y="3241501"/>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Manage</a:t>
            </a:r>
          </a:p>
          <a:p>
            <a:pPr algn="ctr">
              <a:spcBef>
                <a:spcPct val="0"/>
              </a:spcBef>
              <a:buClrTx/>
              <a:buFontTx/>
              <a:buNone/>
            </a:pPr>
            <a:r>
              <a:rPr lang="en-GB" sz="1100"/>
              <a:t>Wash</a:t>
            </a:r>
          </a:p>
        </p:txBody>
      </p:sp>
      <p:sp>
        <p:nvSpPr>
          <p:cNvPr id="99363" name="Rectangle 36"/>
          <p:cNvSpPr>
            <a:spLocks noChangeArrowheads="1"/>
          </p:cNvSpPr>
          <p:nvPr/>
        </p:nvSpPr>
        <p:spPr bwMode="auto">
          <a:xfrm>
            <a:off x="65090" y="3963817"/>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 up</a:t>
            </a:r>
          </a:p>
        </p:txBody>
      </p:sp>
      <p:sp>
        <p:nvSpPr>
          <p:cNvPr id="99364" name="Rectangle 37"/>
          <p:cNvSpPr>
            <a:spLocks noChangeArrowheads="1"/>
          </p:cNvSpPr>
          <p:nvPr/>
        </p:nvSpPr>
        <p:spPr bwMode="auto">
          <a:xfrm>
            <a:off x="665163" y="4471818"/>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Colour</a:t>
            </a:r>
          </a:p>
        </p:txBody>
      </p:sp>
      <p:sp>
        <p:nvSpPr>
          <p:cNvPr id="99365" name="Rectangle 38"/>
          <p:cNvSpPr>
            <a:spLocks noChangeArrowheads="1"/>
          </p:cNvSpPr>
          <p:nvPr/>
        </p:nvSpPr>
        <p:spPr bwMode="auto">
          <a:xfrm>
            <a:off x="650877" y="49512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Weight</a:t>
            </a:r>
          </a:p>
        </p:txBody>
      </p:sp>
      <p:sp>
        <p:nvSpPr>
          <p:cNvPr id="99366" name="Rectangle 39"/>
          <p:cNvSpPr>
            <a:spLocks noChangeArrowheads="1"/>
          </p:cNvSpPr>
          <p:nvPr/>
        </p:nvSpPr>
        <p:spPr bwMode="auto">
          <a:xfrm>
            <a:off x="650877" y="541479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99367" name="Rectangle 40"/>
          <p:cNvSpPr>
            <a:spLocks noChangeArrowheads="1"/>
          </p:cNvSpPr>
          <p:nvPr/>
        </p:nvSpPr>
        <p:spPr bwMode="auto">
          <a:xfrm>
            <a:off x="650877" y="586405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Measure</a:t>
            </a:r>
          </a:p>
          <a:p>
            <a:pPr algn="ctr">
              <a:spcBef>
                <a:spcPct val="0"/>
              </a:spcBef>
              <a:buClrTx/>
              <a:buFontTx/>
              <a:buNone/>
            </a:pPr>
            <a:r>
              <a:rPr lang="en-GB" sz="1100"/>
              <a:t>Dirt</a:t>
            </a:r>
          </a:p>
        </p:txBody>
      </p:sp>
      <p:cxnSp>
        <p:nvCxnSpPr>
          <p:cNvPr id="99368" name="AutoShape 41"/>
          <p:cNvCxnSpPr>
            <a:cxnSpLocks noChangeShapeType="1"/>
            <a:stCxn id="99363" idx="2"/>
            <a:endCxn id="99364" idx="1"/>
          </p:cNvCxnSpPr>
          <p:nvPr/>
        </p:nvCxnSpPr>
        <p:spPr bwMode="auto">
          <a:xfrm rot="16200000" flipH="1">
            <a:off x="412752" y="4408314"/>
            <a:ext cx="320675" cy="1841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69" name="AutoShape 42"/>
          <p:cNvCxnSpPr>
            <a:cxnSpLocks noChangeShapeType="1"/>
            <a:stCxn id="99363" idx="2"/>
            <a:endCxn id="99365" idx="1"/>
          </p:cNvCxnSpPr>
          <p:nvPr/>
        </p:nvCxnSpPr>
        <p:spPr bwMode="auto">
          <a:xfrm rot="16200000" flipH="1">
            <a:off x="165894" y="4655172"/>
            <a:ext cx="800100"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0" name="AutoShape 43"/>
          <p:cNvCxnSpPr>
            <a:cxnSpLocks noChangeShapeType="1"/>
            <a:stCxn id="99363" idx="2"/>
            <a:endCxn id="99366" idx="1"/>
          </p:cNvCxnSpPr>
          <p:nvPr/>
        </p:nvCxnSpPr>
        <p:spPr bwMode="auto">
          <a:xfrm rot="16200000" flipH="1">
            <a:off x="-65881" y="4886947"/>
            <a:ext cx="1263650"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1" name="AutoShape 44"/>
          <p:cNvCxnSpPr>
            <a:cxnSpLocks noChangeShapeType="1"/>
            <a:stCxn id="99363" idx="2"/>
            <a:endCxn id="99367" idx="1"/>
          </p:cNvCxnSpPr>
          <p:nvPr/>
        </p:nvCxnSpPr>
        <p:spPr bwMode="auto">
          <a:xfrm rot="16200000" flipH="1">
            <a:off x="-290513" y="5111579"/>
            <a:ext cx="1712913" cy="1698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2" name="AutoShape 45"/>
          <p:cNvCxnSpPr>
            <a:cxnSpLocks noChangeShapeType="1"/>
            <a:stCxn id="99357" idx="2"/>
            <a:endCxn id="99363" idx="0"/>
          </p:cNvCxnSpPr>
          <p:nvPr/>
        </p:nvCxnSpPr>
        <p:spPr bwMode="auto">
          <a:xfrm rot="5400000">
            <a:off x="579440" y="3462168"/>
            <a:ext cx="403225" cy="60007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73" name="Rectangle 46"/>
          <p:cNvSpPr>
            <a:spLocks noChangeArrowheads="1"/>
          </p:cNvSpPr>
          <p:nvPr/>
        </p:nvSpPr>
        <p:spPr bwMode="auto">
          <a:xfrm>
            <a:off x="1163639" y="3976518"/>
            <a:ext cx="9318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Measure H</a:t>
            </a:r>
            <a:r>
              <a:rPr lang="en-GB" sz="1100" baseline="-25000"/>
              <a:t>2</a:t>
            </a:r>
            <a:r>
              <a:rPr lang="en-GB" sz="1100"/>
              <a:t>0</a:t>
            </a:r>
          </a:p>
          <a:p>
            <a:pPr algn="ctr">
              <a:spcBef>
                <a:spcPct val="0"/>
              </a:spcBef>
              <a:buClrTx/>
              <a:buFontTx/>
              <a:buNone/>
            </a:pPr>
            <a:r>
              <a:rPr lang="en-GB" sz="1100"/>
              <a:t>Hardness</a:t>
            </a:r>
          </a:p>
        </p:txBody>
      </p:sp>
      <p:cxnSp>
        <p:nvCxnSpPr>
          <p:cNvPr id="99374" name="AutoShape 47"/>
          <p:cNvCxnSpPr>
            <a:cxnSpLocks noChangeShapeType="1"/>
            <a:stCxn id="99357" idx="2"/>
            <a:endCxn id="99373" idx="0"/>
          </p:cNvCxnSpPr>
          <p:nvPr/>
        </p:nvCxnSpPr>
        <p:spPr bwMode="auto">
          <a:xfrm rot="16200000" flipH="1">
            <a:off x="1147765" y="3493915"/>
            <a:ext cx="415925" cy="54927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75" name="Rectangle 48"/>
          <p:cNvSpPr>
            <a:spLocks noChangeArrowheads="1"/>
          </p:cNvSpPr>
          <p:nvPr/>
        </p:nvSpPr>
        <p:spPr bwMode="auto">
          <a:xfrm>
            <a:off x="2373315" y="396222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Receive</a:t>
            </a:r>
            <a:endParaRPr lang="en-GB" sz="1100" dirty="0"/>
          </a:p>
          <a:p>
            <a:pPr algn="ctr">
              <a:spcBef>
                <a:spcPct val="0"/>
              </a:spcBef>
              <a:buClrTx/>
              <a:buFontTx/>
              <a:buNone/>
            </a:pPr>
            <a:r>
              <a:rPr lang="en-GB" sz="1100" dirty="0"/>
              <a:t>Water</a:t>
            </a:r>
          </a:p>
        </p:txBody>
      </p:sp>
      <p:sp>
        <p:nvSpPr>
          <p:cNvPr id="99376" name="Rectangle 49"/>
          <p:cNvSpPr>
            <a:spLocks noChangeArrowheads="1"/>
          </p:cNvSpPr>
          <p:nvPr/>
        </p:nvSpPr>
        <p:spPr bwMode="auto">
          <a:xfrm>
            <a:off x="2386013" y="45702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Manage</a:t>
            </a:r>
            <a:endParaRPr lang="en-GB" sz="1100" dirty="0"/>
          </a:p>
          <a:p>
            <a:pPr algn="ctr">
              <a:spcBef>
                <a:spcPct val="0"/>
              </a:spcBef>
              <a:buClrTx/>
              <a:buFontTx/>
              <a:buNone/>
            </a:pPr>
            <a:r>
              <a:rPr lang="en-GB" sz="1100" dirty="0"/>
              <a:t>Power</a:t>
            </a:r>
          </a:p>
        </p:txBody>
      </p:sp>
      <p:sp>
        <p:nvSpPr>
          <p:cNvPr id="99377" name="Rectangle 50"/>
          <p:cNvSpPr>
            <a:spLocks noChangeArrowheads="1"/>
          </p:cNvSpPr>
          <p:nvPr/>
        </p:nvSpPr>
        <p:spPr bwMode="auto">
          <a:xfrm>
            <a:off x="2386013" y="522429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Remove</a:t>
            </a:r>
            <a:endParaRPr lang="en-GB" sz="1100" dirty="0"/>
          </a:p>
          <a:p>
            <a:pPr algn="ctr">
              <a:spcBef>
                <a:spcPct val="0"/>
              </a:spcBef>
              <a:buClrTx/>
              <a:buFontTx/>
              <a:buNone/>
            </a:pPr>
            <a:r>
              <a:rPr lang="en-GB" sz="1100" dirty="0"/>
              <a:t>Waste</a:t>
            </a:r>
          </a:p>
        </p:txBody>
      </p:sp>
      <p:cxnSp>
        <p:nvCxnSpPr>
          <p:cNvPr id="99378" name="AutoShape 51"/>
          <p:cNvCxnSpPr>
            <a:cxnSpLocks noChangeShapeType="1"/>
            <a:stCxn id="99358" idx="2"/>
            <a:endCxn id="99375" idx="1"/>
          </p:cNvCxnSpPr>
          <p:nvPr/>
        </p:nvCxnSpPr>
        <p:spPr bwMode="auto">
          <a:xfrm rot="16200000" flipH="1">
            <a:off x="1995488" y="3773314"/>
            <a:ext cx="577850"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79" name="AutoShape 52"/>
          <p:cNvCxnSpPr>
            <a:cxnSpLocks noChangeShapeType="1"/>
            <a:stCxn id="99358" idx="2"/>
            <a:endCxn id="99376" idx="1"/>
          </p:cNvCxnSpPr>
          <p:nvPr/>
        </p:nvCxnSpPr>
        <p:spPr bwMode="auto">
          <a:xfrm rot="16200000" flipH="1">
            <a:off x="1697832" y="4070972"/>
            <a:ext cx="118586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80" name="AutoShape 53"/>
          <p:cNvCxnSpPr>
            <a:cxnSpLocks noChangeShapeType="1"/>
            <a:stCxn id="99358" idx="2"/>
            <a:endCxn id="99377" idx="1"/>
          </p:cNvCxnSpPr>
          <p:nvPr/>
        </p:nvCxnSpPr>
        <p:spPr bwMode="auto">
          <a:xfrm rot="16200000" flipH="1">
            <a:off x="1370807" y="4397997"/>
            <a:ext cx="183991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81" name="Rectangle 54"/>
          <p:cNvSpPr>
            <a:spLocks noChangeArrowheads="1"/>
          </p:cNvSpPr>
          <p:nvPr/>
        </p:nvSpPr>
        <p:spPr bwMode="auto">
          <a:xfrm>
            <a:off x="3490913" y="3889201"/>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 Dirty</a:t>
            </a:r>
          </a:p>
          <a:p>
            <a:pPr algn="ctr">
              <a:spcBef>
                <a:spcPct val="0"/>
              </a:spcBef>
              <a:buClrTx/>
              <a:buFontTx/>
              <a:buNone/>
            </a:pPr>
            <a:r>
              <a:rPr lang="en-GB" sz="1100"/>
              <a:t>Items</a:t>
            </a:r>
          </a:p>
        </p:txBody>
      </p:sp>
      <p:sp>
        <p:nvSpPr>
          <p:cNvPr id="99382" name="Rectangle 55"/>
          <p:cNvSpPr>
            <a:spLocks noChangeArrowheads="1"/>
          </p:cNvSpPr>
          <p:nvPr/>
        </p:nvSpPr>
        <p:spPr bwMode="auto">
          <a:xfrm>
            <a:off x="3503615" y="441149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a:t>Unload </a:t>
            </a:r>
          </a:p>
          <a:p>
            <a:pPr algn="ctr">
              <a:spcBef>
                <a:spcPct val="0"/>
              </a:spcBef>
              <a:buClrTx/>
              <a:buFontTx/>
              <a:buNone/>
            </a:pPr>
            <a:r>
              <a:rPr lang="en-GB" sz="1100" dirty="0" smtClean="0"/>
              <a:t>Clean Items</a:t>
            </a:r>
            <a:endParaRPr lang="en-GB" sz="1100" dirty="0"/>
          </a:p>
        </p:txBody>
      </p:sp>
      <p:sp>
        <p:nvSpPr>
          <p:cNvPr id="99383" name="Rectangle 56"/>
          <p:cNvSpPr>
            <a:spLocks noChangeArrowheads="1"/>
          </p:cNvSpPr>
          <p:nvPr/>
        </p:nvSpPr>
        <p:spPr bwMode="auto">
          <a:xfrm>
            <a:off x="3517900" y="493377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Access</a:t>
            </a:r>
          </a:p>
        </p:txBody>
      </p:sp>
      <p:sp>
        <p:nvSpPr>
          <p:cNvPr id="99384" name="Rectangle 57"/>
          <p:cNvSpPr>
            <a:spLocks noChangeArrowheads="1"/>
          </p:cNvSpPr>
          <p:nvPr/>
        </p:nvSpPr>
        <p:spPr bwMode="auto">
          <a:xfrm>
            <a:off x="3530601" y="544336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 Clean</a:t>
            </a:r>
          </a:p>
          <a:p>
            <a:pPr algn="ctr">
              <a:spcBef>
                <a:spcPct val="0"/>
              </a:spcBef>
              <a:buClrTx/>
              <a:buFontTx/>
              <a:buNone/>
            </a:pPr>
            <a:r>
              <a:rPr lang="en-GB" sz="1100"/>
              <a:t>Agents</a:t>
            </a:r>
          </a:p>
        </p:txBody>
      </p:sp>
      <p:sp>
        <p:nvSpPr>
          <p:cNvPr id="99385" name="Rectangle 58"/>
          <p:cNvSpPr>
            <a:spLocks noChangeArrowheads="1"/>
          </p:cNvSpPr>
          <p:nvPr/>
        </p:nvSpPr>
        <p:spPr bwMode="auto">
          <a:xfrm>
            <a:off x="2581275" y="59799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Detergents</a:t>
            </a:r>
          </a:p>
        </p:txBody>
      </p:sp>
      <p:sp>
        <p:nvSpPr>
          <p:cNvPr id="99386" name="Rectangle 59"/>
          <p:cNvSpPr>
            <a:spLocks noChangeArrowheads="1"/>
          </p:cNvSpPr>
          <p:nvPr/>
        </p:nvSpPr>
        <p:spPr bwMode="auto">
          <a:xfrm>
            <a:off x="3532189" y="59799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99387" name="Rectangle 60"/>
          <p:cNvSpPr>
            <a:spLocks noChangeArrowheads="1"/>
          </p:cNvSpPr>
          <p:nvPr/>
        </p:nvSpPr>
        <p:spPr bwMode="auto">
          <a:xfrm>
            <a:off x="4497388" y="597994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 Water</a:t>
            </a:r>
          </a:p>
          <a:p>
            <a:pPr algn="ctr">
              <a:spcBef>
                <a:spcPct val="0"/>
              </a:spcBef>
              <a:buClrTx/>
              <a:buFontTx/>
              <a:buNone/>
            </a:pPr>
            <a:r>
              <a:rPr lang="en-GB" sz="1100"/>
              <a:t>Softener</a:t>
            </a:r>
          </a:p>
        </p:txBody>
      </p:sp>
      <p:cxnSp>
        <p:nvCxnSpPr>
          <p:cNvPr id="99388" name="AutoShape 61"/>
          <p:cNvCxnSpPr>
            <a:cxnSpLocks noChangeShapeType="1"/>
            <a:stCxn id="99361" idx="2"/>
            <a:endCxn id="99381" idx="1"/>
          </p:cNvCxnSpPr>
          <p:nvPr/>
        </p:nvCxnSpPr>
        <p:spPr bwMode="auto">
          <a:xfrm rot="16200000" flipH="1">
            <a:off x="3171032" y="3758233"/>
            <a:ext cx="488950" cy="1508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89" name="AutoShape 62"/>
          <p:cNvCxnSpPr>
            <a:cxnSpLocks noChangeShapeType="1"/>
            <a:stCxn id="99361" idx="2"/>
            <a:endCxn id="99382" idx="1"/>
          </p:cNvCxnSpPr>
          <p:nvPr/>
        </p:nvCxnSpPr>
        <p:spPr bwMode="auto">
          <a:xfrm rot="16200000" flipH="1">
            <a:off x="2916240" y="4013030"/>
            <a:ext cx="1011237" cy="163513"/>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0" name="AutoShape 63"/>
          <p:cNvCxnSpPr>
            <a:cxnSpLocks noChangeShapeType="1"/>
            <a:stCxn id="99361" idx="2"/>
            <a:endCxn id="99383" idx="1"/>
          </p:cNvCxnSpPr>
          <p:nvPr/>
        </p:nvCxnSpPr>
        <p:spPr bwMode="auto">
          <a:xfrm rot="16200000" flipH="1">
            <a:off x="2662239" y="4267029"/>
            <a:ext cx="1533525"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1" name="AutoShape 64"/>
          <p:cNvCxnSpPr>
            <a:cxnSpLocks noChangeShapeType="1"/>
            <a:stCxn id="99361" idx="2"/>
            <a:endCxn id="99384" idx="1"/>
          </p:cNvCxnSpPr>
          <p:nvPr/>
        </p:nvCxnSpPr>
        <p:spPr bwMode="auto">
          <a:xfrm rot="16200000" flipH="1">
            <a:off x="2413794" y="4515472"/>
            <a:ext cx="2043112" cy="1905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2" name="AutoShape 65"/>
          <p:cNvCxnSpPr>
            <a:cxnSpLocks noChangeShapeType="1"/>
            <a:stCxn id="99384" idx="2"/>
            <a:endCxn id="99385" idx="0"/>
          </p:cNvCxnSpPr>
          <p:nvPr/>
        </p:nvCxnSpPr>
        <p:spPr bwMode="auto">
          <a:xfrm rot="5400000">
            <a:off x="3391694" y="5425111"/>
            <a:ext cx="160338" cy="949325"/>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3" name="AutoShape 66"/>
          <p:cNvCxnSpPr>
            <a:cxnSpLocks noChangeShapeType="1"/>
            <a:stCxn id="99384" idx="2"/>
            <a:endCxn id="99387" idx="0"/>
          </p:cNvCxnSpPr>
          <p:nvPr/>
        </p:nvCxnSpPr>
        <p:spPr bwMode="auto">
          <a:xfrm rot="16200000" flipH="1">
            <a:off x="4349750" y="5416376"/>
            <a:ext cx="160338" cy="966788"/>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394" name="AutoShape 67"/>
          <p:cNvCxnSpPr>
            <a:cxnSpLocks noChangeShapeType="1"/>
            <a:stCxn id="99384" idx="2"/>
            <a:endCxn id="99386" idx="0"/>
          </p:cNvCxnSpPr>
          <p:nvPr/>
        </p:nvCxnSpPr>
        <p:spPr bwMode="auto">
          <a:xfrm rot="16200000" flipH="1">
            <a:off x="3867150" y="5898976"/>
            <a:ext cx="160338" cy="1588"/>
          </a:xfrm>
          <a:prstGeom prst="bentConnector3">
            <a:avLst>
              <a:gd name="adj1" fmla="val 49505"/>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395" name="Rectangle 68"/>
          <p:cNvSpPr>
            <a:spLocks noChangeArrowheads="1"/>
          </p:cNvSpPr>
          <p:nvPr/>
        </p:nvSpPr>
        <p:spPr bwMode="auto">
          <a:xfrm>
            <a:off x="5541963" y="387491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Manage</a:t>
            </a:r>
          </a:p>
          <a:p>
            <a:pPr algn="ctr">
              <a:spcBef>
                <a:spcPct val="0"/>
              </a:spcBef>
              <a:buClrTx/>
              <a:buFontTx/>
              <a:buNone/>
            </a:pPr>
            <a:r>
              <a:rPr lang="en-GB" sz="1100"/>
              <a:t>Water</a:t>
            </a:r>
          </a:p>
        </p:txBody>
      </p:sp>
      <p:sp>
        <p:nvSpPr>
          <p:cNvPr id="99396" name="Rectangle 69"/>
          <p:cNvSpPr>
            <a:spLocks noChangeArrowheads="1"/>
          </p:cNvSpPr>
          <p:nvPr/>
        </p:nvSpPr>
        <p:spPr bwMode="auto">
          <a:xfrm>
            <a:off x="6683377" y="388920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Clean Items</a:t>
            </a:r>
          </a:p>
        </p:txBody>
      </p:sp>
      <p:sp>
        <p:nvSpPr>
          <p:cNvPr id="99397" name="Rectangle 70"/>
          <p:cNvSpPr>
            <a:spLocks noChangeArrowheads="1"/>
          </p:cNvSpPr>
          <p:nvPr/>
        </p:nvSpPr>
        <p:spPr bwMode="auto">
          <a:xfrm>
            <a:off x="7745413" y="387491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Manage</a:t>
            </a:r>
          </a:p>
          <a:p>
            <a:pPr algn="ctr">
              <a:spcBef>
                <a:spcPct val="0"/>
              </a:spcBef>
              <a:buClrTx/>
              <a:buFontTx/>
              <a:buNone/>
            </a:pPr>
            <a:r>
              <a:rPr lang="en-GB" sz="1100"/>
              <a:t>Cycle</a:t>
            </a:r>
          </a:p>
        </p:txBody>
      </p:sp>
      <p:sp>
        <p:nvSpPr>
          <p:cNvPr id="99398" name="Rectangle 71"/>
          <p:cNvSpPr>
            <a:spLocks noChangeArrowheads="1"/>
          </p:cNvSpPr>
          <p:nvPr/>
        </p:nvSpPr>
        <p:spPr bwMode="auto">
          <a:xfrm>
            <a:off x="8274052" y="519571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99399" name="Rectangle 72"/>
          <p:cNvSpPr>
            <a:spLocks noChangeArrowheads="1"/>
          </p:cNvSpPr>
          <p:nvPr/>
        </p:nvSpPr>
        <p:spPr bwMode="auto">
          <a:xfrm>
            <a:off x="8274052" y="4555951"/>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cxnSp>
        <p:nvCxnSpPr>
          <p:cNvPr id="99400" name="AutoShape 73"/>
          <p:cNvCxnSpPr>
            <a:cxnSpLocks noChangeShapeType="1"/>
            <a:stCxn id="99397" idx="2"/>
            <a:endCxn id="99399" idx="1"/>
          </p:cNvCxnSpPr>
          <p:nvPr/>
        </p:nvCxnSpPr>
        <p:spPr bwMode="auto">
          <a:xfrm rot="16200000" flipH="1">
            <a:off x="7970839" y="4441654"/>
            <a:ext cx="493713"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1" name="AutoShape 74"/>
          <p:cNvCxnSpPr>
            <a:cxnSpLocks noChangeShapeType="1"/>
            <a:stCxn id="99397" idx="2"/>
            <a:endCxn id="99398" idx="1"/>
          </p:cNvCxnSpPr>
          <p:nvPr/>
        </p:nvCxnSpPr>
        <p:spPr bwMode="auto">
          <a:xfrm rot="16200000" flipH="1">
            <a:off x="7650958" y="4761535"/>
            <a:ext cx="1133475"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02" name="Rectangle 75"/>
          <p:cNvSpPr>
            <a:spLocks noChangeArrowheads="1"/>
          </p:cNvSpPr>
          <p:nvPr/>
        </p:nvSpPr>
        <p:spPr bwMode="auto">
          <a:xfrm>
            <a:off x="7219952" y="5197301"/>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Wash</a:t>
            </a:r>
          </a:p>
          <a:p>
            <a:pPr algn="ctr">
              <a:spcBef>
                <a:spcPct val="0"/>
              </a:spcBef>
              <a:buClrTx/>
              <a:buFontTx/>
              <a:buNone/>
            </a:pPr>
            <a:r>
              <a:rPr lang="en-GB" sz="1100"/>
              <a:t>Load</a:t>
            </a:r>
          </a:p>
        </p:txBody>
      </p:sp>
      <p:sp>
        <p:nvSpPr>
          <p:cNvPr id="99403" name="Rectangle 76"/>
          <p:cNvSpPr>
            <a:spLocks noChangeArrowheads="1"/>
          </p:cNvSpPr>
          <p:nvPr/>
        </p:nvSpPr>
        <p:spPr bwMode="auto">
          <a:xfrm>
            <a:off x="7219952" y="455754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Rinse</a:t>
            </a:r>
          </a:p>
          <a:p>
            <a:pPr algn="ctr">
              <a:spcBef>
                <a:spcPct val="0"/>
              </a:spcBef>
              <a:buClrTx/>
              <a:buFontTx/>
              <a:buNone/>
            </a:pPr>
            <a:r>
              <a:rPr lang="en-GB" sz="1100"/>
              <a:t>Load</a:t>
            </a:r>
          </a:p>
        </p:txBody>
      </p:sp>
      <p:cxnSp>
        <p:nvCxnSpPr>
          <p:cNvPr id="99404" name="AutoShape 77"/>
          <p:cNvCxnSpPr>
            <a:cxnSpLocks noChangeShapeType="1"/>
            <a:stCxn id="99396" idx="2"/>
            <a:endCxn id="99403" idx="1"/>
          </p:cNvCxnSpPr>
          <p:nvPr/>
        </p:nvCxnSpPr>
        <p:spPr bwMode="auto">
          <a:xfrm rot="16200000" flipH="1">
            <a:off x="6919119" y="4445620"/>
            <a:ext cx="481012"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5" name="AutoShape 78"/>
          <p:cNvCxnSpPr>
            <a:cxnSpLocks noChangeShapeType="1"/>
            <a:stCxn id="99396" idx="2"/>
            <a:endCxn id="99402" idx="1"/>
          </p:cNvCxnSpPr>
          <p:nvPr/>
        </p:nvCxnSpPr>
        <p:spPr bwMode="auto">
          <a:xfrm rot="16200000" flipH="1">
            <a:off x="6599239" y="4765502"/>
            <a:ext cx="1120775"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6" name="AutoShape 79"/>
          <p:cNvCxnSpPr>
            <a:cxnSpLocks noChangeShapeType="1"/>
            <a:stCxn id="99362" idx="2"/>
            <a:endCxn id="99397" idx="0"/>
          </p:cNvCxnSpPr>
          <p:nvPr/>
        </p:nvCxnSpPr>
        <p:spPr bwMode="auto">
          <a:xfrm rot="16200000" flipH="1">
            <a:off x="7372352" y="3085929"/>
            <a:ext cx="257175" cy="13208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7" name="AutoShape 80"/>
          <p:cNvCxnSpPr>
            <a:cxnSpLocks noChangeShapeType="1"/>
            <a:stCxn id="99362" idx="2"/>
            <a:endCxn id="99396" idx="0"/>
          </p:cNvCxnSpPr>
          <p:nvPr/>
        </p:nvCxnSpPr>
        <p:spPr bwMode="auto">
          <a:xfrm rot="16200000" flipH="1">
            <a:off x="6834188" y="3624089"/>
            <a:ext cx="271462" cy="258762"/>
          </a:xfrm>
          <a:prstGeom prst="bentConnector3">
            <a:avLst>
              <a:gd name="adj1" fmla="val 49708"/>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08" name="AutoShape 81"/>
          <p:cNvCxnSpPr>
            <a:cxnSpLocks noChangeShapeType="1"/>
            <a:stCxn id="99362" idx="2"/>
            <a:endCxn id="99395" idx="0"/>
          </p:cNvCxnSpPr>
          <p:nvPr/>
        </p:nvCxnSpPr>
        <p:spPr bwMode="auto">
          <a:xfrm rot="5400000">
            <a:off x="6270627" y="3305002"/>
            <a:ext cx="257175" cy="8826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09" name="Rectangle 82"/>
          <p:cNvSpPr>
            <a:spLocks noChangeArrowheads="1"/>
          </p:cNvSpPr>
          <p:nvPr/>
        </p:nvSpPr>
        <p:spPr bwMode="auto">
          <a:xfrm>
            <a:off x="6108700" y="465120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Extract XS</a:t>
            </a:r>
          </a:p>
          <a:p>
            <a:pPr algn="ctr">
              <a:spcBef>
                <a:spcPct val="0"/>
              </a:spcBef>
              <a:buClrTx/>
              <a:buFontTx/>
              <a:buNone/>
            </a:pPr>
            <a:r>
              <a:rPr lang="en-GB" sz="1100"/>
              <a:t>Water</a:t>
            </a:r>
          </a:p>
        </p:txBody>
      </p:sp>
      <p:sp>
        <p:nvSpPr>
          <p:cNvPr id="99410" name="Rectangle 83"/>
          <p:cNvSpPr>
            <a:spLocks noChangeArrowheads="1"/>
          </p:cNvSpPr>
          <p:nvPr/>
        </p:nvSpPr>
        <p:spPr bwMode="auto">
          <a:xfrm>
            <a:off x="6083301" y="4354339"/>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Drain Water</a:t>
            </a:r>
          </a:p>
        </p:txBody>
      </p:sp>
      <p:cxnSp>
        <p:nvCxnSpPr>
          <p:cNvPr id="99411" name="AutoShape 84"/>
          <p:cNvCxnSpPr>
            <a:cxnSpLocks noChangeShapeType="1"/>
            <a:stCxn id="99395" idx="2"/>
            <a:endCxn id="99410" idx="1"/>
          </p:cNvCxnSpPr>
          <p:nvPr/>
        </p:nvCxnSpPr>
        <p:spPr bwMode="auto">
          <a:xfrm rot="16200000" flipH="1">
            <a:off x="5907089" y="4301954"/>
            <a:ext cx="227013" cy="1254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12" name="AutoShape 85"/>
          <p:cNvCxnSpPr>
            <a:cxnSpLocks noChangeShapeType="1"/>
            <a:stCxn id="99395" idx="2"/>
            <a:endCxn id="99409" idx="1"/>
          </p:cNvCxnSpPr>
          <p:nvPr/>
        </p:nvCxnSpPr>
        <p:spPr bwMode="auto">
          <a:xfrm rot="16200000" flipH="1">
            <a:off x="5738814" y="4470227"/>
            <a:ext cx="588963"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3" name="Rectangle 86"/>
          <p:cNvSpPr>
            <a:spLocks noChangeArrowheads="1"/>
          </p:cNvSpPr>
          <p:nvPr/>
        </p:nvSpPr>
        <p:spPr bwMode="auto">
          <a:xfrm>
            <a:off x="6116640" y="5375101"/>
            <a:ext cx="830262" cy="2174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Fill Water</a:t>
            </a:r>
          </a:p>
        </p:txBody>
      </p:sp>
      <p:sp>
        <p:nvSpPr>
          <p:cNvPr id="99414" name="Rectangle 87"/>
          <p:cNvSpPr>
            <a:spLocks noChangeArrowheads="1"/>
          </p:cNvSpPr>
          <p:nvPr/>
        </p:nvSpPr>
        <p:spPr bwMode="auto">
          <a:xfrm>
            <a:off x="6116640" y="5092530"/>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Filter Water</a:t>
            </a:r>
          </a:p>
        </p:txBody>
      </p:sp>
      <p:cxnSp>
        <p:nvCxnSpPr>
          <p:cNvPr id="99415" name="AutoShape 88"/>
          <p:cNvCxnSpPr>
            <a:cxnSpLocks noChangeShapeType="1"/>
            <a:stCxn id="99395" idx="2"/>
            <a:endCxn id="99414" idx="1"/>
          </p:cNvCxnSpPr>
          <p:nvPr/>
        </p:nvCxnSpPr>
        <p:spPr bwMode="auto">
          <a:xfrm rot="16200000" flipH="1">
            <a:off x="5554663" y="4654378"/>
            <a:ext cx="965200"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16" name="AutoShape 89"/>
          <p:cNvCxnSpPr>
            <a:cxnSpLocks noChangeShapeType="1"/>
            <a:stCxn id="99395" idx="2"/>
            <a:endCxn id="99413" idx="1"/>
          </p:cNvCxnSpPr>
          <p:nvPr/>
        </p:nvCxnSpPr>
        <p:spPr bwMode="auto">
          <a:xfrm rot="16200000" flipH="1">
            <a:off x="5420519" y="4788522"/>
            <a:ext cx="1233488"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7" name="Rectangle 90"/>
          <p:cNvSpPr>
            <a:spLocks noChangeArrowheads="1"/>
          </p:cNvSpPr>
          <p:nvPr/>
        </p:nvSpPr>
        <p:spPr bwMode="auto">
          <a:xfrm>
            <a:off x="6119813" y="5646568"/>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Manage </a:t>
            </a:r>
          </a:p>
          <a:p>
            <a:pPr algn="ctr">
              <a:spcBef>
                <a:spcPct val="0"/>
              </a:spcBef>
              <a:buClrTx/>
              <a:buFontTx/>
              <a:buNone/>
            </a:pPr>
            <a:r>
              <a:rPr lang="en-GB" sz="900"/>
              <a:t>Temperature</a:t>
            </a:r>
          </a:p>
        </p:txBody>
      </p:sp>
      <p:cxnSp>
        <p:nvCxnSpPr>
          <p:cNvPr id="99418" name="AutoShape 91"/>
          <p:cNvCxnSpPr>
            <a:cxnSpLocks noChangeShapeType="1"/>
            <a:stCxn id="99395" idx="2"/>
            <a:endCxn id="99417" idx="1"/>
          </p:cNvCxnSpPr>
          <p:nvPr/>
        </p:nvCxnSpPr>
        <p:spPr bwMode="auto">
          <a:xfrm rot="16200000" flipH="1">
            <a:off x="5246690" y="4962355"/>
            <a:ext cx="1584325" cy="1619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19" name="Rectangle 92"/>
          <p:cNvSpPr>
            <a:spLocks noChangeArrowheads="1"/>
          </p:cNvSpPr>
          <p:nvPr/>
        </p:nvSpPr>
        <p:spPr bwMode="auto">
          <a:xfrm>
            <a:off x="7175500" y="6338718"/>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Heat Water</a:t>
            </a:r>
          </a:p>
        </p:txBody>
      </p:sp>
      <p:sp>
        <p:nvSpPr>
          <p:cNvPr id="99420" name="Rectangle 93"/>
          <p:cNvSpPr>
            <a:spLocks noChangeArrowheads="1"/>
          </p:cNvSpPr>
          <p:nvPr/>
        </p:nvSpPr>
        <p:spPr bwMode="auto">
          <a:xfrm>
            <a:off x="7189790" y="6060905"/>
            <a:ext cx="12525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Control H</a:t>
            </a:r>
            <a:r>
              <a:rPr lang="en-GB" sz="900" baseline="-25000"/>
              <a:t>2</a:t>
            </a:r>
            <a:r>
              <a:rPr lang="en-GB" sz="900"/>
              <a:t> O Temp</a:t>
            </a:r>
          </a:p>
        </p:txBody>
      </p:sp>
      <p:cxnSp>
        <p:nvCxnSpPr>
          <p:cNvPr id="99421" name="AutoShape 94"/>
          <p:cNvCxnSpPr>
            <a:cxnSpLocks noChangeShapeType="1"/>
            <a:stCxn id="99349" idx="2"/>
            <a:endCxn id="99357" idx="0"/>
          </p:cNvCxnSpPr>
          <p:nvPr/>
        </p:nvCxnSpPr>
        <p:spPr bwMode="auto">
          <a:xfrm rot="5400000">
            <a:off x="2744162" y="-283710"/>
            <a:ext cx="1804987" cy="5131134"/>
          </a:xfrm>
          <a:prstGeom prst="bentConnector3">
            <a:avLst>
              <a:gd name="adj1" fmla="val 89847"/>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3" name="AutoShape 96"/>
          <p:cNvCxnSpPr>
            <a:cxnSpLocks noChangeShapeType="1"/>
            <a:stCxn id="99349" idx="2"/>
            <a:endCxn id="99361" idx="0"/>
          </p:cNvCxnSpPr>
          <p:nvPr/>
        </p:nvCxnSpPr>
        <p:spPr bwMode="auto">
          <a:xfrm rot="5400000">
            <a:off x="3859380" y="860084"/>
            <a:ext cx="1833562" cy="2872122"/>
          </a:xfrm>
          <a:prstGeom prst="bentConnector3">
            <a:avLst>
              <a:gd name="adj1" fmla="val 88613"/>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4" name="AutoShape 97"/>
          <p:cNvCxnSpPr>
            <a:cxnSpLocks noChangeShapeType="1"/>
            <a:stCxn id="99349" idx="2"/>
            <a:endCxn id="99359" idx="0"/>
          </p:cNvCxnSpPr>
          <p:nvPr/>
        </p:nvCxnSpPr>
        <p:spPr bwMode="auto">
          <a:xfrm rot="5400000">
            <a:off x="4967850" y="2008246"/>
            <a:ext cx="1873254" cy="615490"/>
          </a:xfrm>
          <a:prstGeom prst="bentConnector3">
            <a:avLst>
              <a:gd name="adj1" fmla="val 87036"/>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5" name="AutoShape 98"/>
          <p:cNvCxnSpPr>
            <a:cxnSpLocks noChangeShapeType="1"/>
            <a:stCxn id="99349" idx="2"/>
            <a:endCxn id="99362" idx="0"/>
          </p:cNvCxnSpPr>
          <p:nvPr/>
        </p:nvCxnSpPr>
        <p:spPr bwMode="auto">
          <a:xfrm rot="16200000" flipH="1">
            <a:off x="5594915" y="1996671"/>
            <a:ext cx="1862137" cy="627522"/>
          </a:xfrm>
          <a:prstGeom prst="bentConnector3">
            <a:avLst>
              <a:gd name="adj1" fmla="val 86814"/>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6" name="AutoShape 99"/>
          <p:cNvCxnSpPr>
            <a:cxnSpLocks noChangeShapeType="1"/>
            <a:stCxn id="99349" idx="2"/>
            <a:endCxn id="99360" idx="0"/>
          </p:cNvCxnSpPr>
          <p:nvPr/>
        </p:nvCxnSpPr>
        <p:spPr bwMode="auto">
          <a:xfrm rot="16200000" flipH="1">
            <a:off x="6333102" y="1258484"/>
            <a:ext cx="1833562" cy="2075322"/>
          </a:xfrm>
          <a:prstGeom prst="bentConnector3">
            <a:avLst>
              <a:gd name="adj1" fmla="val 88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7" name="AutoShape 100"/>
          <p:cNvCxnSpPr>
            <a:cxnSpLocks noChangeShapeType="1"/>
            <a:stCxn id="99417" idx="2"/>
            <a:endCxn id="99420" idx="1"/>
          </p:cNvCxnSpPr>
          <p:nvPr/>
        </p:nvCxnSpPr>
        <p:spPr bwMode="auto">
          <a:xfrm rot="16200000" flipH="1">
            <a:off x="6785769" y="5772770"/>
            <a:ext cx="153988" cy="6540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28" name="AutoShape 101"/>
          <p:cNvCxnSpPr>
            <a:cxnSpLocks noChangeShapeType="1"/>
            <a:stCxn id="99417" idx="2"/>
            <a:endCxn id="99419" idx="1"/>
          </p:cNvCxnSpPr>
          <p:nvPr/>
        </p:nvCxnSpPr>
        <p:spPr bwMode="auto">
          <a:xfrm rot="16200000" flipH="1">
            <a:off x="6641308" y="5917233"/>
            <a:ext cx="428625" cy="6397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99429" name="Rectangle 102"/>
          <p:cNvSpPr>
            <a:spLocks noChangeArrowheads="1"/>
          </p:cNvSpPr>
          <p:nvPr/>
        </p:nvSpPr>
        <p:spPr bwMode="auto">
          <a:xfrm>
            <a:off x="4092577" y="3239918"/>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100"/>
              <a:t>Interface to User</a:t>
            </a:r>
          </a:p>
        </p:txBody>
      </p:sp>
      <p:sp>
        <p:nvSpPr>
          <p:cNvPr id="99430" name="Rectangle 103"/>
          <p:cNvSpPr>
            <a:spLocks noChangeArrowheads="1"/>
          </p:cNvSpPr>
          <p:nvPr/>
        </p:nvSpPr>
        <p:spPr bwMode="auto">
          <a:xfrm>
            <a:off x="4610100" y="38780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Override </a:t>
            </a:r>
          </a:p>
          <a:p>
            <a:pPr algn="ctr">
              <a:spcBef>
                <a:spcPct val="0"/>
              </a:spcBef>
              <a:buClrTx/>
              <a:buFontTx/>
              <a:buNone/>
            </a:pPr>
            <a:r>
              <a:rPr lang="en-GB" sz="1100"/>
              <a:t>M/C</a:t>
            </a:r>
          </a:p>
        </p:txBody>
      </p:sp>
      <p:sp>
        <p:nvSpPr>
          <p:cNvPr id="99431" name="Rectangle 104"/>
          <p:cNvSpPr>
            <a:spLocks noChangeArrowheads="1"/>
          </p:cNvSpPr>
          <p:nvPr/>
        </p:nvSpPr>
        <p:spPr bwMode="auto">
          <a:xfrm>
            <a:off x="4635501" y="44114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99432" name="Rectangle 105"/>
          <p:cNvSpPr>
            <a:spLocks noChangeArrowheads="1"/>
          </p:cNvSpPr>
          <p:nvPr/>
        </p:nvSpPr>
        <p:spPr bwMode="auto">
          <a:xfrm>
            <a:off x="4648200" y="49321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Display </a:t>
            </a:r>
          </a:p>
          <a:p>
            <a:pPr algn="ctr">
              <a:spcBef>
                <a:spcPct val="0"/>
              </a:spcBef>
              <a:buClrTx/>
              <a:buFontTx/>
              <a:buNone/>
            </a:pPr>
            <a:r>
              <a:rPr lang="en-GB" sz="1100"/>
              <a:t>Cycle</a:t>
            </a:r>
          </a:p>
        </p:txBody>
      </p:sp>
      <p:sp>
        <p:nvSpPr>
          <p:cNvPr id="99433" name="Rectangle 106"/>
          <p:cNvSpPr>
            <a:spLocks noChangeArrowheads="1"/>
          </p:cNvSpPr>
          <p:nvPr/>
        </p:nvSpPr>
        <p:spPr bwMode="auto">
          <a:xfrm>
            <a:off x="4648200" y="54147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Rx User</a:t>
            </a:r>
          </a:p>
          <a:p>
            <a:pPr algn="ctr">
              <a:spcBef>
                <a:spcPct val="0"/>
              </a:spcBef>
              <a:buClrTx/>
              <a:buFontTx/>
              <a:buNone/>
            </a:pPr>
            <a:r>
              <a:rPr lang="en-GB" sz="1100"/>
              <a:t>Instructions</a:t>
            </a:r>
          </a:p>
        </p:txBody>
      </p:sp>
      <p:cxnSp>
        <p:nvCxnSpPr>
          <p:cNvPr id="99434" name="AutoShape 107"/>
          <p:cNvCxnSpPr>
            <a:cxnSpLocks noChangeShapeType="1"/>
            <a:stCxn id="99429" idx="2"/>
            <a:endCxn id="99430" idx="1"/>
          </p:cNvCxnSpPr>
          <p:nvPr/>
        </p:nvCxnSpPr>
        <p:spPr bwMode="auto">
          <a:xfrm rot="16200000" flipH="1">
            <a:off x="4333875" y="3790778"/>
            <a:ext cx="450850" cy="1016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5" name="AutoShape 108"/>
          <p:cNvCxnSpPr>
            <a:cxnSpLocks noChangeShapeType="1"/>
            <a:stCxn id="99429" idx="2"/>
            <a:endCxn id="99431" idx="1"/>
          </p:cNvCxnSpPr>
          <p:nvPr/>
        </p:nvCxnSpPr>
        <p:spPr bwMode="auto">
          <a:xfrm rot="16200000" flipH="1">
            <a:off x="4079875" y="4044778"/>
            <a:ext cx="984250" cy="1270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6" name="AutoShape 109"/>
          <p:cNvCxnSpPr>
            <a:cxnSpLocks noChangeShapeType="1"/>
            <a:stCxn id="99429" idx="2"/>
            <a:endCxn id="99432" idx="1"/>
          </p:cNvCxnSpPr>
          <p:nvPr/>
        </p:nvCxnSpPr>
        <p:spPr bwMode="auto">
          <a:xfrm rot="16200000" flipH="1">
            <a:off x="3825875" y="4298776"/>
            <a:ext cx="1504950" cy="1397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7" name="AutoShape 110"/>
          <p:cNvCxnSpPr>
            <a:cxnSpLocks noChangeShapeType="1"/>
            <a:stCxn id="99429" idx="2"/>
            <a:endCxn id="99433" idx="1"/>
          </p:cNvCxnSpPr>
          <p:nvPr/>
        </p:nvCxnSpPr>
        <p:spPr bwMode="auto">
          <a:xfrm rot="16200000" flipH="1">
            <a:off x="3584575" y="4540076"/>
            <a:ext cx="1987550" cy="1397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8" name="AutoShape 111"/>
          <p:cNvCxnSpPr>
            <a:cxnSpLocks noChangeShapeType="1"/>
            <a:stCxn id="99349" idx="2"/>
            <a:endCxn id="99429" idx="0"/>
          </p:cNvCxnSpPr>
          <p:nvPr/>
        </p:nvCxnSpPr>
        <p:spPr bwMode="auto">
          <a:xfrm rot="5400000">
            <a:off x="4430085" y="1457781"/>
            <a:ext cx="1860554" cy="1703720"/>
          </a:xfrm>
          <a:prstGeom prst="bentConnector3">
            <a:avLst>
              <a:gd name="adj1" fmla="val 87288"/>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99439" name="AutoShape 112"/>
          <p:cNvCxnSpPr>
            <a:cxnSpLocks noChangeShapeType="1"/>
            <a:stCxn id="99350" idx="2"/>
            <a:endCxn id="99345" idx="0"/>
          </p:cNvCxnSpPr>
          <p:nvPr/>
        </p:nvCxnSpPr>
        <p:spPr bwMode="auto">
          <a:xfrm rot="5400000">
            <a:off x="2882465" y="666934"/>
            <a:ext cx="419096" cy="253288"/>
          </a:xfrm>
          <a:prstGeom prst="bentConnector3">
            <a:avLst>
              <a:gd name="adj1" fmla="val 50000"/>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sp>
        <p:nvSpPr>
          <p:cNvPr id="114" name="Rectangle 6"/>
          <p:cNvSpPr>
            <a:spLocks noChangeArrowheads="1"/>
          </p:cNvSpPr>
          <p:nvPr/>
        </p:nvSpPr>
        <p:spPr bwMode="auto">
          <a:xfrm>
            <a:off x="4772886" y="2165486"/>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Test M/C</a:t>
            </a:r>
          </a:p>
        </p:txBody>
      </p:sp>
      <p:sp>
        <p:nvSpPr>
          <p:cNvPr id="115" name="Rectangle 5"/>
          <p:cNvSpPr>
            <a:spLocks noChangeArrowheads="1"/>
          </p:cNvSpPr>
          <p:nvPr/>
        </p:nvSpPr>
        <p:spPr bwMode="auto">
          <a:xfrm>
            <a:off x="4780912" y="1597279"/>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Mfg. M/C</a:t>
            </a:r>
          </a:p>
        </p:txBody>
      </p:sp>
      <p:cxnSp>
        <p:nvCxnSpPr>
          <p:cNvPr id="116" name="AutoShape 21"/>
          <p:cNvCxnSpPr>
            <a:cxnSpLocks noChangeShapeType="1"/>
            <a:stCxn id="99333" idx="2"/>
            <a:endCxn id="115" idx="1"/>
          </p:cNvCxnSpPr>
          <p:nvPr/>
        </p:nvCxnSpPr>
        <p:spPr bwMode="auto">
          <a:xfrm rot="16200000" flipH="1">
            <a:off x="4462885" y="1467371"/>
            <a:ext cx="418734" cy="21732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9" name="AutoShape 21"/>
          <p:cNvCxnSpPr>
            <a:cxnSpLocks noChangeShapeType="1"/>
            <a:stCxn id="99333" idx="2"/>
            <a:endCxn id="114" idx="1"/>
          </p:cNvCxnSpPr>
          <p:nvPr/>
        </p:nvCxnSpPr>
        <p:spPr bwMode="auto">
          <a:xfrm rot="16200000" flipH="1">
            <a:off x="4174769" y="1755487"/>
            <a:ext cx="986941" cy="209294"/>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22" name="Rectangle 4"/>
          <p:cNvSpPr>
            <a:spLocks noChangeArrowheads="1"/>
          </p:cNvSpPr>
          <p:nvPr/>
        </p:nvSpPr>
        <p:spPr bwMode="auto">
          <a:xfrm>
            <a:off x="7669365" y="1603585"/>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a:t>Dispose </a:t>
            </a:r>
          </a:p>
          <a:p>
            <a:pPr algn="ctr">
              <a:spcBef>
                <a:spcPct val="0"/>
              </a:spcBef>
              <a:buClrTx/>
              <a:buFontTx/>
              <a:buNone/>
            </a:pPr>
            <a:r>
              <a:rPr lang="en-GB" sz="1100" dirty="0"/>
              <a:t>M/C</a:t>
            </a:r>
          </a:p>
        </p:txBody>
      </p:sp>
      <p:sp>
        <p:nvSpPr>
          <p:cNvPr id="123" name="Rectangle 7"/>
          <p:cNvSpPr>
            <a:spLocks noChangeArrowheads="1"/>
          </p:cNvSpPr>
          <p:nvPr/>
        </p:nvSpPr>
        <p:spPr bwMode="auto">
          <a:xfrm>
            <a:off x="7667356" y="218324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Maintain</a:t>
            </a:r>
          </a:p>
          <a:p>
            <a:pPr algn="ctr">
              <a:spcBef>
                <a:spcPct val="0"/>
              </a:spcBef>
              <a:buClrTx/>
              <a:buFontTx/>
              <a:buNone/>
            </a:pPr>
            <a:r>
              <a:rPr lang="en-GB" sz="1100"/>
              <a:t>M/C</a:t>
            </a:r>
          </a:p>
        </p:txBody>
      </p:sp>
      <p:cxnSp>
        <p:nvCxnSpPr>
          <p:cNvPr id="125" name="AutoShape 21"/>
          <p:cNvCxnSpPr>
            <a:cxnSpLocks noChangeShapeType="1"/>
            <a:stCxn id="99331" idx="2"/>
            <a:endCxn id="123" idx="1"/>
          </p:cNvCxnSpPr>
          <p:nvPr/>
        </p:nvCxnSpPr>
        <p:spPr bwMode="auto">
          <a:xfrm rot="16200000" flipH="1">
            <a:off x="7050520" y="1754530"/>
            <a:ext cx="993465" cy="24020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28" name="AutoShape 21"/>
          <p:cNvCxnSpPr>
            <a:cxnSpLocks noChangeShapeType="1"/>
            <a:stCxn id="99331" idx="2"/>
            <a:endCxn id="122" idx="1"/>
          </p:cNvCxnSpPr>
          <p:nvPr/>
        </p:nvCxnSpPr>
        <p:spPr bwMode="auto">
          <a:xfrm rot="16200000" flipH="1">
            <a:off x="7341355" y="1463694"/>
            <a:ext cx="413802" cy="242217"/>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7" name="AutoShape 97"/>
          <p:cNvCxnSpPr>
            <a:cxnSpLocks noChangeShapeType="1"/>
            <a:stCxn id="99349" idx="2"/>
            <a:endCxn id="99358" idx="0"/>
          </p:cNvCxnSpPr>
          <p:nvPr/>
        </p:nvCxnSpPr>
        <p:spPr bwMode="auto">
          <a:xfrm rot="5400000">
            <a:off x="3294629" y="279457"/>
            <a:ext cx="1817687" cy="4017501"/>
          </a:xfrm>
          <a:prstGeom prst="bentConnector3">
            <a:avLst>
              <a:gd name="adj1" fmla="val 8909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8" name="Oval 115"/>
          <p:cNvSpPr>
            <a:spLocks noChangeArrowheads="1"/>
          </p:cNvSpPr>
          <p:nvPr/>
        </p:nvSpPr>
        <p:spPr bwMode="auto">
          <a:xfrm>
            <a:off x="1816155" y="487537"/>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120" name="Oval 116"/>
          <p:cNvSpPr>
            <a:spLocks noChangeArrowheads="1"/>
          </p:cNvSpPr>
          <p:nvPr/>
        </p:nvSpPr>
        <p:spPr bwMode="auto">
          <a:xfrm>
            <a:off x="3496474" y="12526"/>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121" name="Oval 119"/>
          <p:cNvSpPr>
            <a:spLocks noChangeArrowheads="1"/>
          </p:cNvSpPr>
          <p:nvPr/>
        </p:nvSpPr>
        <p:spPr bwMode="auto">
          <a:xfrm>
            <a:off x="1755775" y="1487314"/>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124" name="Oval 123"/>
          <p:cNvSpPr>
            <a:spLocks noChangeArrowheads="1"/>
          </p:cNvSpPr>
          <p:nvPr/>
        </p:nvSpPr>
        <p:spPr bwMode="auto">
          <a:xfrm>
            <a:off x="3795460" y="361185"/>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126" name="Oval 125"/>
          <p:cNvSpPr>
            <a:spLocks noChangeArrowheads="1"/>
          </p:cNvSpPr>
          <p:nvPr/>
        </p:nvSpPr>
        <p:spPr bwMode="auto">
          <a:xfrm>
            <a:off x="1621692" y="12526"/>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127" name="Oval 128"/>
          <p:cNvSpPr>
            <a:spLocks noChangeArrowheads="1"/>
          </p:cNvSpPr>
          <p:nvPr/>
        </p:nvSpPr>
        <p:spPr bwMode="auto">
          <a:xfrm>
            <a:off x="3155338" y="536401"/>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129" name="Oval 132"/>
          <p:cNvSpPr>
            <a:spLocks noChangeArrowheads="1"/>
          </p:cNvSpPr>
          <p:nvPr/>
        </p:nvSpPr>
        <p:spPr bwMode="auto">
          <a:xfrm>
            <a:off x="2" y="636414"/>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130" name="Oval 137"/>
          <p:cNvSpPr>
            <a:spLocks noChangeArrowheads="1"/>
          </p:cNvSpPr>
          <p:nvPr/>
        </p:nvSpPr>
        <p:spPr bwMode="auto">
          <a:xfrm>
            <a:off x="2" y="2195339"/>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230V 50Hz AC</a:t>
            </a:r>
          </a:p>
        </p:txBody>
      </p:sp>
      <p:sp>
        <p:nvSpPr>
          <p:cNvPr id="131" name="Oval 138"/>
          <p:cNvSpPr>
            <a:spLocks noChangeArrowheads="1"/>
          </p:cNvSpPr>
          <p:nvPr/>
        </p:nvSpPr>
        <p:spPr bwMode="auto">
          <a:xfrm>
            <a:off x="2" y="1825451"/>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BS 13653 Plug</a:t>
            </a:r>
          </a:p>
          <a:p>
            <a:pPr algn="ctr">
              <a:spcBef>
                <a:spcPct val="0"/>
              </a:spcBef>
              <a:buClrTx/>
              <a:buFontTx/>
              <a:buNone/>
            </a:pPr>
            <a:r>
              <a:rPr lang="en-GB" sz="1100"/>
              <a:t>&amp; socket</a:t>
            </a:r>
          </a:p>
        </p:txBody>
      </p:sp>
      <p:sp>
        <p:nvSpPr>
          <p:cNvPr id="132" name="Oval 118"/>
          <p:cNvSpPr>
            <a:spLocks noChangeArrowheads="1"/>
          </p:cNvSpPr>
          <p:nvPr/>
        </p:nvSpPr>
        <p:spPr bwMode="auto">
          <a:xfrm>
            <a:off x="4960768" y="2063325"/>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133" name="Oval 120"/>
          <p:cNvSpPr>
            <a:spLocks noChangeArrowheads="1"/>
          </p:cNvSpPr>
          <p:nvPr/>
        </p:nvSpPr>
        <p:spPr bwMode="auto">
          <a:xfrm>
            <a:off x="6680031" y="1671213"/>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134" name="Oval 122"/>
          <p:cNvSpPr>
            <a:spLocks noChangeArrowheads="1"/>
          </p:cNvSpPr>
          <p:nvPr/>
        </p:nvSpPr>
        <p:spPr bwMode="auto">
          <a:xfrm>
            <a:off x="6483179" y="1220363"/>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135" name="Oval 131"/>
          <p:cNvSpPr>
            <a:spLocks noChangeArrowheads="1"/>
          </p:cNvSpPr>
          <p:nvPr/>
        </p:nvSpPr>
        <p:spPr bwMode="auto">
          <a:xfrm>
            <a:off x="5946606" y="1507700"/>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136" name="Oval 133"/>
          <p:cNvSpPr>
            <a:spLocks noChangeArrowheads="1"/>
          </p:cNvSpPr>
          <p:nvPr/>
        </p:nvSpPr>
        <p:spPr bwMode="auto">
          <a:xfrm>
            <a:off x="5251279" y="1282275"/>
            <a:ext cx="1079500"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137" name="Oval 134"/>
          <p:cNvSpPr>
            <a:spLocks noChangeArrowheads="1"/>
          </p:cNvSpPr>
          <p:nvPr/>
        </p:nvSpPr>
        <p:spPr bwMode="auto">
          <a:xfrm>
            <a:off x="5297318" y="1666450"/>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138" name="Oval 136"/>
          <p:cNvSpPr>
            <a:spLocks noChangeArrowheads="1"/>
          </p:cNvSpPr>
          <p:nvPr/>
        </p:nvSpPr>
        <p:spPr bwMode="auto">
          <a:xfrm>
            <a:off x="5808493" y="2288750"/>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139" name="Oval 139"/>
          <p:cNvSpPr>
            <a:spLocks noChangeArrowheads="1"/>
          </p:cNvSpPr>
          <p:nvPr/>
        </p:nvSpPr>
        <p:spPr bwMode="auto">
          <a:xfrm>
            <a:off x="5770393" y="1937913"/>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140" name="Oval 124"/>
          <p:cNvSpPr>
            <a:spLocks noChangeArrowheads="1"/>
          </p:cNvSpPr>
          <p:nvPr/>
        </p:nvSpPr>
        <p:spPr bwMode="auto">
          <a:xfrm>
            <a:off x="5284174" y="4355283"/>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141" name="Oval 129"/>
          <p:cNvSpPr>
            <a:spLocks noChangeArrowheads="1"/>
          </p:cNvSpPr>
          <p:nvPr/>
        </p:nvSpPr>
        <p:spPr bwMode="auto">
          <a:xfrm>
            <a:off x="8061325" y="3613906"/>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142" name="Oval 130"/>
          <p:cNvSpPr>
            <a:spLocks noChangeArrowheads="1"/>
          </p:cNvSpPr>
          <p:nvPr/>
        </p:nvSpPr>
        <p:spPr bwMode="auto">
          <a:xfrm>
            <a:off x="8062912" y="4192812"/>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143" name="Oval 126"/>
          <p:cNvSpPr>
            <a:spLocks noChangeArrowheads="1"/>
          </p:cNvSpPr>
          <p:nvPr/>
        </p:nvSpPr>
        <p:spPr bwMode="auto">
          <a:xfrm>
            <a:off x="3365977" y="6259339"/>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144" name="Oval 127"/>
          <p:cNvSpPr>
            <a:spLocks noChangeArrowheads="1"/>
          </p:cNvSpPr>
          <p:nvPr/>
        </p:nvSpPr>
        <p:spPr bwMode="auto">
          <a:xfrm>
            <a:off x="1779032" y="6079870"/>
            <a:ext cx="1079500"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dirty="0"/>
              <a:t>Detergent </a:t>
            </a:r>
          </a:p>
          <a:p>
            <a:pPr algn="ctr">
              <a:spcBef>
                <a:spcPct val="0"/>
              </a:spcBef>
              <a:buClrTx/>
              <a:buFontTx/>
              <a:buNone/>
            </a:pPr>
            <a:r>
              <a:rPr lang="en-GB" sz="1100" dirty="0"/>
              <a:t>Types</a:t>
            </a:r>
          </a:p>
        </p:txBody>
      </p:sp>
      <p:sp>
        <p:nvSpPr>
          <p:cNvPr id="145" name="Oval 135"/>
          <p:cNvSpPr>
            <a:spLocks noChangeArrowheads="1"/>
          </p:cNvSpPr>
          <p:nvPr/>
        </p:nvSpPr>
        <p:spPr bwMode="auto">
          <a:xfrm>
            <a:off x="5275265" y="4641676"/>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146" name="Rectangle 92"/>
          <p:cNvSpPr>
            <a:spLocks noChangeArrowheads="1"/>
          </p:cNvSpPr>
          <p:nvPr/>
        </p:nvSpPr>
        <p:spPr bwMode="auto">
          <a:xfrm>
            <a:off x="7175500" y="6617356"/>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dirty="0" smtClean="0"/>
              <a:t>Sense Water Temp</a:t>
            </a:r>
            <a:endParaRPr lang="en-GB" sz="900" dirty="0"/>
          </a:p>
        </p:txBody>
      </p:sp>
      <p:cxnSp>
        <p:nvCxnSpPr>
          <p:cNvPr id="148" name="AutoShape 101"/>
          <p:cNvCxnSpPr>
            <a:cxnSpLocks noChangeShapeType="1"/>
            <a:stCxn id="99417" idx="2"/>
            <a:endCxn id="146" idx="1"/>
          </p:cNvCxnSpPr>
          <p:nvPr/>
        </p:nvCxnSpPr>
        <p:spPr bwMode="auto">
          <a:xfrm rot="16200000" flipH="1">
            <a:off x="6501987" y="6055762"/>
            <a:ext cx="706470" cy="640556"/>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17075055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p:txBody>
          <a:bodyPr/>
          <a:lstStyle/>
          <a:p>
            <a:r>
              <a:rPr lang="en-GB" smtClean="0"/>
              <a:t>Holistic Requirements Model and VPA</a:t>
            </a:r>
            <a:endParaRPr lang="en-GB"/>
          </a:p>
        </p:txBody>
      </p:sp>
      <p:sp>
        <p:nvSpPr>
          <p:cNvPr id="105474" name="AutoShape 4"/>
          <p:cNvSpPr>
            <a:spLocks/>
          </p:cNvSpPr>
          <p:nvPr/>
        </p:nvSpPr>
        <p:spPr bwMode="auto">
          <a:xfrm>
            <a:off x="6904851" y="1497383"/>
            <a:ext cx="293687" cy="1358900"/>
          </a:xfrm>
          <a:prstGeom prst="rightBrace">
            <a:avLst>
              <a:gd name="adj1" fmla="val 35602"/>
              <a:gd name="adj2" fmla="val 50000"/>
            </a:avLst>
          </a:prstGeom>
          <a:noFill/>
          <a:ln w="57150">
            <a:solidFill>
              <a:srgbClr val="99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5475" name="AutoShape 5"/>
          <p:cNvSpPr>
            <a:spLocks/>
          </p:cNvSpPr>
          <p:nvPr/>
        </p:nvSpPr>
        <p:spPr bwMode="auto">
          <a:xfrm>
            <a:off x="6939776" y="3178550"/>
            <a:ext cx="293687" cy="2776537"/>
          </a:xfrm>
          <a:prstGeom prst="rightBrace">
            <a:avLst>
              <a:gd name="adj1" fmla="val 54230"/>
              <a:gd name="adj2" fmla="val 50000"/>
            </a:avLst>
          </a:prstGeom>
          <a:noFill/>
          <a:ln w="57150">
            <a:solidFill>
              <a:srgbClr val="99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5476" name="Text Box 6"/>
          <p:cNvSpPr txBox="1">
            <a:spLocks noChangeArrowheads="1"/>
          </p:cNvSpPr>
          <p:nvPr/>
        </p:nvSpPr>
        <p:spPr bwMode="auto">
          <a:xfrm>
            <a:off x="7210328" y="1724400"/>
            <a:ext cx="1321196"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a:latin typeface="+mn-lt"/>
              </a:rPr>
              <a:t>Non-</a:t>
            </a:r>
          </a:p>
          <a:p>
            <a:pPr eaLnBrk="1" hangingPunct="1"/>
            <a:r>
              <a:rPr lang="en-GB" sz="1800">
                <a:latin typeface="+mn-lt"/>
              </a:rPr>
              <a:t>f</a:t>
            </a:r>
            <a:r>
              <a:rPr lang="en-GB" sz="1800" smtClean="0">
                <a:latin typeface="+mn-lt"/>
              </a:rPr>
              <a:t>unctional</a:t>
            </a:r>
            <a:endParaRPr lang="en-GB" sz="1800">
              <a:latin typeface="+mn-lt"/>
            </a:endParaRPr>
          </a:p>
          <a:p>
            <a:pPr eaLnBrk="1" hangingPunct="1"/>
            <a:r>
              <a:rPr lang="en-GB" sz="1800">
                <a:latin typeface="+mn-lt"/>
              </a:rPr>
              <a:t>System</a:t>
            </a:r>
          </a:p>
        </p:txBody>
      </p:sp>
      <p:sp>
        <p:nvSpPr>
          <p:cNvPr id="105477" name="Text Box 7"/>
          <p:cNvSpPr txBox="1">
            <a:spLocks noChangeArrowheads="1"/>
          </p:cNvSpPr>
          <p:nvPr/>
        </p:nvSpPr>
        <p:spPr bwMode="auto">
          <a:xfrm>
            <a:off x="7192186" y="3985000"/>
            <a:ext cx="1639488"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dirty="0">
                <a:latin typeface="+mn-lt"/>
              </a:rPr>
              <a:t>Non-</a:t>
            </a:r>
          </a:p>
          <a:p>
            <a:pPr eaLnBrk="1" hangingPunct="1"/>
            <a:r>
              <a:rPr lang="en-GB" sz="1800" dirty="0">
                <a:latin typeface="+mn-lt"/>
              </a:rPr>
              <a:t>f</a:t>
            </a:r>
            <a:r>
              <a:rPr lang="en-GB" sz="1800" dirty="0" smtClean="0">
                <a:latin typeface="+mn-lt"/>
              </a:rPr>
              <a:t>unctional</a:t>
            </a:r>
            <a:endParaRPr lang="en-GB" sz="1800" dirty="0">
              <a:latin typeface="+mn-lt"/>
            </a:endParaRPr>
          </a:p>
          <a:p>
            <a:pPr eaLnBrk="1" hangingPunct="1"/>
            <a:r>
              <a:rPr lang="en-GB" sz="1800" dirty="0">
                <a:latin typeface="+mn-lt"/>
              </a:rPr>
              <a:t>Performance</a:t>
            </a:r>
          </a:p>
        </p:txBody>
      </p:sp>
      <p:sp>
        <p:nvSpPr>
          <p:cNvPr id="2" name="Rounded Rectangular Callout 1"/>
          <p:cNvSpPr/>
          <p:nvPr/>
        </p:nvSpPr>
        <p:spPr bwMode="auto">
          <a:xfrm>
            <a:off x="126124" y="5660583"/>
            <a:ext cx="2867597" cy="894206"/>
          </a:xfrm>
          <a:prstGeom prst="wedgeRoundRectCallout">
            <a:avLst>
              <a:gd name="adj1" fmla="val -5637"/>
              <a:gd name="adj2" fmla="val -98112"/>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rPr>
              <a:t>Functions with no attached</a:t>
            </a:r>
            <a:r>
              <a:rPr kumimoji="0" lang="en-US" sz="1400" b="0" i="0" u="none" strike="noStrike" cap="none" normalizeH="0" dirty="0" smtClean="0">
                <a:ln>
                  <a:noFill/>
                </a:ln>
                <a:solidFill>
                  <a:schemeClr val="bg1"/>
                </a:solidFill>
                <a:effectLst/>
              </a:rPr>
              <a:t> sticky notes tell us there are missing NFP requirements</a:t>
            </a:r>
            <a:endParaRPr kumimoji="0" lang="en-US" sz="1400" b="0" i="0" u="none" strike="noStrike" cap="none" normalizeH="0" baseline="0" dirty="0" smtClean="0">
              <a:ln>
                <a:noFill/>
              </a:ln>
              <a:solidFill>
                <a:schemeClr val="bg1"/>
              </a:solidFill>
              <a:effectLst/>
            </a:endParaRPr>
          </a:p>
        </p:txBody>
      </p:sp>
      <p:pic>
        <p:nvPicPr>
          <p:cNvPr id="4" name="Picture 3"/>
          <p:cNvPicPr>
            <a:picLocks noChangeAspect="1"/>
          </p:cNvPicPr>
          <p:nvPr/>
        </p:nvPicPr>
        <p:blipFill>
          <a:blip r:embed="rId3"/>
          <a:stretch>
            <a:fillRect/>
          </a:stretch>
        </p:blipFill>
        <p:spPr>
          <a:xfrm>
            <a:off x="454737" y="882933"/>
            <a:ext cx="6485039" cy="4803732"/>
          </a:xfrm>
          <a:prstGeom prst="rect">
            <a:avLst/>
          </a:prstGeom>
        </p:spPr>
      </p:pic>
    </p:spTree>
    <p:extLst>
      <p:ext uri="{BB962C8B-B14F-4D97-AF65-F5344CB8AC3E}">
        <p14:creationId xmlns:p14="http://schemas.microsoft.com/office/powerpoint/2010/main" val="1917709636"/>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idx="4294967295"/>
          </p:nvPr>
        </p:nvSpPr>
        <p:spPr>
          <a:xfrm>
            <a:off x="0" y="-4763"/>
            <a:ext cx="6489700" cy="1041401"/>
          </a:xfrm>
        </p:spPr>
        <p:txBody>
          <a:bodyPr/>
          <a:lstStyle/>
          <a:p>
            <a:r>
              <a:rPr lang="en-GB">
                <a:latin typeface="Arial" charset="0"/>
              </a:rPr>
              <a:t>Other Systems</a:t>
            </a:r>
          </a:p>
        </p:txBody>
      </p:sp>
      <p:sp>
        <p:nvSpPr>
          <p:cNvPr id="37891" name="AutoShape 3"/>
          <p:cNvSpPr>
            <a:spLocks noChangeArrowheads="1"/>
          </p:cNvSpPr>
          <p:nvPr/>
        </p:nvSpPr>
        <p:spPr bwMode="gray">
          <a:xfrm>
            <a:off x="5736921" y="1689100"/>
            <a:ext cx="3219757" cy="3697092"/>
          </a:xfrm>
          <a:prstGeom prst="wedgeRoundRectCallout">
            <a:avLst>
              <a:gd name="adj1" fmla="val -106070"/>
              <a:gd name="adj2" fmla="val -3915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algn="ctr" eaLnBrk="1" hangingPunct="1">
              <a:spcBef>
                <a:spcPct val="0"/>
              </a:spcBef>
              <a:buClrTx/>
              <a:buFontTx/>
              <a:buNone/>
              <a:defRPr/>
            </a:pPr>
            <a:r>
              <a:rPr lang="en-GB" sz="1800" smtClean="0">
                <a:solidFill>
                  <a:srgbClr val="FFFFFF"/>
                </a:solidFill>
                <a:cs typeface="+mn-cs"/>
              </a:rPr>
              <a:t>The Viewpoint Analysis will identify other </a:t>
            </a:r>
            <a:r>
              <a:rPr lang="ja-JP" altLang="en-GB" sz="1800" dirty="0" smtClean="0">
                <a:solidFill>
                  <a:srgbClr val="FFFFFF"/>
                </a:solidFill>
                <a:cs typeface="+mn-cs"/>
              </a:rPr>
              <a:t>“</a:t>
            </a:r>
            <a:r>
              <a:rPr lang="en-GB" sz="1800" dirty="0" smtClean="0">
                <a:solidFill>
                  <a:srgbClr val="FFFFFF"/>
                </a:solidFill>
                <a:cs typeface="+mn-cs"/>
              </a:rPr>
              <a:t>systems</a:t>
            </a:r>
            <a:r>
              <a:rPr lang="ja-JP" altLang="en-GB" sz="1800" dirty="0" smtClean="0">
                <a:solidFill>
                  <a:srgbClr val="FFFFFF"/>
                </a:solidFill>
                <a:cs typeface="+mn-cs"/>
              </a:rPr>
              <a:t>”</a:t>
            </a:r>
            <a:r>
              <a:rPr lang="en-GB" sz="1800" dirty="0" smtClean="0">
                <a:solidFill>
                  <a:srgbClr val="FFFFFF"/>
                </a:solidFill>
                <a:cs typeface="+mn-cs"/>
              </a:rPr>
              <a:t> that need consideration. These are often the </a:t>
            </a:r>
            <a:r>
              <a:rPr lang="ja-JP" altLang="en-GB" sz="1800" dirty="0" smtClean="0">
                <a:solidFill>
                  <a:srgbClr val="FFFFFF"/>
                </a:solidFill>
                <a:cs typeface="+mn-cs"/>
              </a:rPr>
              <a:t>“</a:t>
            </a:r>
            <a:r>
              <a:rPr lang="en-GB" sz="1800" dirty="0" smtClean="0">
                <a:solidFill>
                  <a:srgbClr val="FFFFFF"/>
                </a:solidFill>
                <a:cs typeface="+mn-cs"/>
              </a:rPr>
              <a:t>Life Cycle</a:t>
            </a:r>
            <a:r>
              <a:rPr lang="ja-JP" altLang="en-GB" sz="1800" dirty="0" smtClean="0">
                <a:solidFill>
                  <a:srgbClr val="FFFFFF"/>
                </a:solidFill>
                <a:cs typeface="+mn-cs"/>
              </a:rPr>
              <a:t>”</a:t>
            </a:r>
            <a:r>
              <a:rPr lang="en-GB" sz="1800" dirty="0" smtClean="0">
                <a:solidFill>
                  <a:srgbClr val="FFFFFF"/>
                </a:solidFill>
                <a:cs typeface="+mn-cs"/>
              </a:rPr>
              <a:t> functions like Supply, Maintenance, Disposal etc. These could be subject to their own Viewpoint Analysis and will have their own Requirements</a:t>
            </a:r>
          </a:p>
        </p:txBody>
      </p:sp>
      <p:pic>
        <p:nvPicPr>
          <p:cNvPr id="2" name="Picture 1"/>
          <p:cNvPicPr>
            <a:picLocks noChangeAspect="1"/>
          </p:cNvPicPr>
          <p:nvPr/>
        </p:nvPicPr>
        <p:blipFill rotWithShape="1">
          <a:blip r:embed="rId3"/>
          <a:srcRect l="33492"/>
          <a:stretch/>
        </p:blipFill>
        <p:spPr>
          <a:xfrm>
            <a:off x="363254" y="1294965"/>
            <a:ext cx="4459266" cy="4966570"/>
          </a:xfrm>
          <a:prstGeom prst="rect">
            <a:avLst/>
          </a:prstGeom>
        </p:spPr>
      </p:pic>
    </p:spTree>
    <p:extLst>
      <p:ext uri="{BB962C8B-B14F-4D97-AF65-F5344CB8AC3E}">
        <p14:creationId xmlns:p14="http://schemas.microsoft.com/office/powerpoint/2010/main" val="1761530263"/>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GB" dirty="0" smtClean="0"/>
              <a:t>Functional Structure Chart for the Support System</a:t>
            </a:r>
            <a:endParaRPr lang="en-GB" dirty="0"/>
          </a:p>
        </p:txBody>
      </p:sp>
      <p:sp>
        <p:nvSpPr>
          <p:cNvPr id="80" name="Rectangle 3"/>
          <p:cNvSpPr>
            <a:spLocks noChangeArrowheads="1"/>
          </p:cNvSpPr>
          <p:nvPr/>
        </p:nvSpPr>
        <p:spPr bwMode="auto">
          <a:xfrm>
            <a:off x="2927350" y="1174750"/>
            <a:ext cx="3005138" cy="3127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dirty="0" smtClean="0"/>
              <a:t>INTELLIGENT WASHING SYSTEM</a:t>
            </a:r>
            <a:endParaRPr lang="en-GB" sz="1000" dirty="0"/>
          </a:p>
        </p:txBody>
      </p:sp>
      <p:sp>
        <p:nvSpPr>
          <p:cNvPr id="81" name="Rectangle 4"/>
          <p:cNvSpPr>
            <a:spLocks noChangeArrowheads="1"/>
          </p:cNvSpPr>
          <p:nvPr/>
        </p:nvSpPr>
        <p:spPr bwMode="auto">
          <a:xfrm>
            <a:off x="3305175" y="1897063"/>
            <a:ext cx="1566863" cy="48101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OPERATE SUPPORT </a:t>
            </a:r>
          </a:p>
          <a:p>
            <a:pPr algn="ctr"/>
            <a:r>
              <a:rPr lang="en-GB" sz="1000"/>
              <a:t>SYSTEM</a:t>
            </a:r>
          </a:p>
        </p:txBody>
      </p:sp>
      <p:sp>
        <p:nvSpPr>
          <p:cNvPr id="82" name="Rectangle 5"/>
          <p:cNvSpPr>
            <a:spLocks noChangeArrowheads="1"/>
          </p:cNvSpPr>
          <p:nvPr/>
        </p:nvSpPr>
        <p:spPr bwMode="auto">
          <a:xfrm>
            <a:off x="2122488" y="1900238"/>
            <a:ext cx="1093787" cy="48101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MANAGE SS</a:t>
            </a:r>
          </a:p>
          <a:p>
            <a:pPr algn="ctr"/>
            <a:r>
              <a:rPr lang="en-GB" sz="1000"/>
              <a:t>FACILITIES</a:t>
            </a:r>
          </a:p>
        </p:txBody>
      </p:sp>
      <p:sp>
        <p:nvSpPr>
          <p:cNvPr id="83" name="Rectangle 6"/>
          <p:cNvSpPr>
            <a:spLocks noChangeArrowheads="1"/>
          </p:cNvSpPr>
          <p:nvPr/>
        </p:nvSpPr>
        <p:spPr bwMode="auto">
          <a:xfrm>
            <a:off x="1588" y="1897063"/>
            <a:ext cx="1071562"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dirty="0"/>
              <a:t>SELL </a:t>
            </a:r>
            <a:r>
              <a:rPr lang="en-GB" sz="1000" dirty="0" smtClean="0"/>
              <a:t>IWM </a:t>
            </a:r>
            <a:r>
              <a:rPr lang="en-GB" sz="1000" dirty="0"/>
              <a:t>SS</a:t>
            </a:r>
          </a:p>
        </p:txBody>
      </p:sp>
      <p:sp>
        <p:nvSpPr>
          <p:cNvPr id="84" name="Rectangle 7"/>
          <p:cNvSpPr>
            <a:spLocks noChangeArrowheads="1"/>
          </p:cNvSpPr>
          <p:nvPr/>
        </p:nvSpPr>
        <p:spPr bwMode="auto">
          <a:xfrm>
            <a:off x="6356350" y="1895475"/>
            <a:ext cx="1303338" cy="493713"/>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dirty="0"/>
              <a:t>OPERATE </a:t>
            </a:r>
            <a:r>
              <a:rPr lang="en-GB" sz="1000" dirty="0" smtClean="0"/>
              <a:t>IWM</a:t>
            </a:r>
            <a:endParaRPr lang="en-GB" sz="1000" dirty="0"/>
          </a:p>
        </p:txBody>
      </p:sp>
      <p:sp>
        <p:nvSpPr>
          <p:cNvPr id="85" name="Rectangle 9"/>
          <p:cNvSpPr>
            <a:spLocks noChangeArrowheads="1"/>
          </p:cNvSpPr>
          <p:nvPr/>
        </p:nvSpPr>
        <p:spPr bwMode="auto">
          <a:xfrm>
            <a:off x="6302375" y="2909888"/>
            <a:ext cx="1057275"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MANAGE</a:t>
            </a:r>
          </a:p>
          <a:p>
            <a:pPr algn="ctr"/>
            <a:r>
              <a:rPr lang="en-GB" sz="1000"/>
              <a:t>PROGNOSIS</a:t>
            </a:r>
          </a:p>
        </p:txBody>
      </p:sp>
      <p:sp>
        <p:nvSpPr>
          <p:cNvPr id="86" name="Rectangle 10"/>
          <p:cNvSpPr>
            <a:spLocks noChangeArrowheads="1"/>
          </p:cNvSpPr>
          <p:nvPr/>
        </p:nvSpPr>
        <p:spPr bwMode="auto">
          <a:xfrm>
            <a:off x="4406900" y="2909888"/>
            <a:ext cx="1057275"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MANAGE</a:t>
            </a:r>
          </a:p>
          <a:p>
            <a:pPr algn="ctr"/>
            <a:r>
              <a:rPr lang="en-GB" sz="1000"/>
              <a:t>CUSTOMER</a:t>
            </a:r>
          </a:p>
        </p:txBody>
      </p:sp>
      <p:sp>
        <p:nvSpPr>
          <p:cNvPr id="87" name="Rectangle 11"/>
          <p:cNvSpPr>
            <a:spLocks noChangeArrowheads="1"/>
          </p:cNvSpPr>
          <p:nvPr/>
        </p:nvSpPr>
        <p:spPr bwMode="auto">
          <a:xfrm>
            <a:off x="1012825" y="2909888"/>
            <a:ext cx="958850"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PERFORM FIX</a:t>
            </a:r>
          </a:p>
        </p:txBody>
      </p:sp>
      <p:sp>
        <p:nvSpPr>
          <p:cNvPr id="88" name="Rectangle 12"/>
          <p:cNvSpPr>
            <a:spLocks noChangeArrowheads="1"/>
          </p:cNvSpPr>
          <p:nvPr/>
        </p:nvSpPr>
        <p:spPr bwMode="auto">
          <a:xfrm>
            <a:off x="2317750" y="2909888"/>
            <a:ext cx="1057275"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MANAGE</a:t>
            </a:r>
          </a:p>
          <a:p>
            <a:pPr algn="ctr"/>
            <a:r>
              <a:rPr lang="en-GB" sz="1000"/>
              <a:t>FAULT</a:t>
            </a:r>
          </a:p>
        </p:txBody>
      </p:sp>
      <p:sp>
        <p:nvSpPr>
          <p:cNvPr id="89" name="Rectangle 25"/>
          <p:cNvSpPr>
            <a:spLocks noChangeArrowheads="1"/>
          </p:cNvSpPr>
          <p:nvPr/>
        </p:nvSpPr>
        <p:spPr bwMode="auto">
          <a:xfrm>
            <a:off x="1236663" y="1901825"/>
            <a:ext cx="781050"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dirty="0"/>
              <a:t>BUILD</a:t>
            </a:r>
          </a:p>
          <a:p>
            <a:pPr algn="ctr"/>
            <a:r>
              <a:rPr lang="en-GB" sz="1000" dirty="0" smtClean="0"/>
              <a:t>IWM </a:t>
            </a:r>
            <a:r>
              <a:rPr lang="en-GB" sz="1000" dirty="0"/>
              <a:t>SS</a:t>
            </a:r>
          </a:p>
        </p:txBody>
      </p:sp>
      <p:sp>
        <p:nvSpPr>
          <p:cNvPr id="90" name="Rectangle 26"/>
          <p:cNvSpPr>
            <a:spLocks noChangeArrowheads="1"/>
          </p:cNvSpPr>
          <p:nvPr/>
        </p:nvSpPr>
        <p:spPr bwMode="auto">
          <a:xfrm>
            <a:off x="7785100" y="1895475"/>
            <a:ext cx="1214438"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DISPOSE</a:t>
            </a:r>
          </a:p>
          <a:p>
            <a:pPr algn="ctr"/>
            <a:r>
              <a:rPr lang="en-GB" sz="1000"/>
              <a:t>SUPPORT SYS</a:t>
            </a:r>
          </a:p>
        </p:txBody>
      </p:sp>
      <p:sp>
        <p:nvSpPr>
          <p:cNvPr id="91" name="Rectangle 29"/>
          <p:cNvSpPr>
            <a:spLocks noChangeArrowheads="1"/>
          </p:cNvSpPr>
          <p:nvPr/>
        </p:nvSpPr>
        <p:spPr bwMode="auto">
          <a:xfrm>
            <a:off x="4933950" y="1897063"/>
            <a:ext cx="1303338" cy="48101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SUPPORT</a:t>
            </a:r>
          </a:p>
          <a:p>
            <a:pPr algn="ctr"/>
            <a:r>
              <a:rPr lang="en-GB" sz="1000"/>
              <a:t>SUPPORT SYS</a:t>
            </a:r>
          </a:p>
        </p:txBody>
      </p:sp>
      <p:sp>
        <p:nvSpPr>
          <p:cNvPr id="92" name="Rectangle 32"/>
          <p:cNvSpPr>
            <a:spLocks noChangeArrowheads="1"/>
          </p:cNvSpPr>
          <p:nvPr/>
        </p:nvSpPr>
        <p:spPr bwMode="auto">
          <a:xfrm>
            <a:off x="0" y="2917825"/>
            <a:ext cx="900113"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000"/>
              <a:t>MANAGE</a:t>
            </a:r>
          </a:p>
          <a:p>
            <a:pPr algn="ctr"/>
            <a:r>
              <a:rPr lang="en-GB" sz="1000"/>
              <a:t>STAFF</a:t>
            </a:r>
          </a:p>
        </p:txBody>
      </p:sp>
      <p:cxnSp>
        <p:nvCxnSpPr>
          <p:cNvPr id="93" name="AutoShape 33"/>
          <p:cNvCxnSpPr>
            <a:cxnSpLocks noChangeShapeType="1"/>
            <a:stCxn id="80" idx="2"/>
            <a:endCxn id="90" idx="0"/>
          </p:cNvCxnSpPr>
          <p:nvPr/>
        </p:nvCxnSpPr>
        <p:spPr bwMode="auto">
          <a:xfrm rot="16200000" flipH="1">
            <a:off x="6207125" y="-288924"/>
            <a:ext cx="407987" cy="396081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4" name="AutoShape 34"/>
          <p:cNvCxnSpPr>
            <a:cxnSpLocks noChangeShapeType="1"/>
            <a:stCxn id="80" idx="2"/>
            <a:endCxn id="84" idx="0"/>
          </p:cNvCxnSpPr>
          <p:nvPr/>
        </p:nvCxnSpPr>
        <p:spPr bwMode="auto">
          <a:xfrm rot="16200000" flipH="1">
            <a:off x="5514975" y="403226"/>
            <a:ext cx="407987" cy="257651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5" name="AutoShape 35"/>
          <p:cNvCxnSpPr>
            <a:cxnSpLocks noChangeShapeType="1"/>
            <a:stCxn id="80" idx="2"/>
            <a:endCxn id="91" idx="0"/>
          </p:cNvCxnSpPr>
          <p:nvPr/>
        </p:nvCxnSpPr>
        <p:spPr bwMode="auto">
          <a:xfrm rot="16200000" flipH="1">
            <a:off x="4802981" y="1115220"/>
            <a:ext cx="409575" cy="115411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6" name="AutoShape 36"/>
          <p:cNvCxnSpPr>
            <a:cxnSpLocks noChangeShapeType="1"/>
            <a:stCxn id="80" idx="2"/>
            <a:endCxn id="81" idx="0"/>
          </p:cNvCxnSpPr>
          <p:nvPr/>
        </p:nvCxnSpPr>
        <p:spPr bwMode="auto">
          <a:xfrm rot="5400000">
            <a:off x="4055269" y="1521619"/>
            <a:ext cx="409575" cy="341313"/>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 name="AutoShape 37"/>
          <p:cNvCxnSpPr>
            <a:cxnSpLocks noChangeShapeType="1"/>
            <a:stCxn id="80" idx="2"/>
            <a:endCxn id="82" idx="0"/>
          </p:cNvCxnSpPr>
          <p:nvPr/>
        </p:nvCxnSpPr>
        <p:spPr bwMode="auto">
          <a:xfrm rot="5400000">
            <a:off x="3344069" y="813594"/>
            <a:ext cx="412750" cy="1760538"/>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8" name="AutoShape 38"/>
          <p:cNvCxnSpPr>
            <a:cxnSpLocks noChangeShapeType="1"/>
            <a:stCxn id="80" idx="2"/>
            <a:endCxn id="89" idx="0"/>
          </p:cNvCxnSpPr>
          <p:nvPr/>
        </p:nvCxnSpPr>
        <p:spPr bwMode="auto">
          <a:xfrm rot="5400000">
            <a:off x="2821782" y="292894"/>
            <a:ext cx="414337" cy="280352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9" name="AutoShape 39"/>
          <p:cNvCxnSpPr>
            <a:cxnSpLocks noChangeShapeType="1"/>
            <a:stCxn id="80" idx="2"/>
            <a:endCxn id="83" idx="0"/>
          </p:cNvCxnSpPr>
          <p:nvPr/>
        </p:nvCxnSpPr>
        <p:spPr bwMode="auto">
          <a:xfrm rot="5400000">
            <a:off x="2279650" y="-253999"/>
            <a:ext cx="409575" cy="38925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00" name="AutoShape 40"/>
          <p:cNvCxnSpPr>
            <a:cxnSpLocks noChangeShapeType="1"/>
            <a:stCxn id="81" idx="2"/>
            <a:endCxn id="92" idx="0"/>
          </p:cNvCxnSpPr>
          <p:nvPr/>
        </p:nvCxnSpPr>
        <p:spPr bwMode="auto">
          <a:xfrm rot="5400000">
            <a:off x="1999457" y="827881"/>
            <a:ext cx="539750" cy="3640137"/>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01" name="AutoShape 41"/>
          <p:cNvCxnSpPr>
            <a:cxnSpLocks noChangeShapeType="1"/>
            <a:stCxn id="81" idx="2"/>
            <a:endCxn id="87" idx="0"/>
          </p:cNvCxnSpPr>
          <p:nvPr/>
        </p:nvCxnSpPr>
        <p:spPr bwMode="auto">
          <a:xfrm rot="5400000">
            <a:off x="2524918" y="1345407"/>
            <a:ext cx="531813" cy="25971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02" name="AutoShape 42"/>
          <p:cNvCxnSpPr>
            <a:cxnSpLocks noChangeShapeType="1"/>
            <a:stCxn id="81" idx="2"/>
            <a:endCxn id="88" idx="0"/>
          </p:cNvCxnSpPr>
          <p:nvPr/>
        </p:nvCxnSpPr>
        <p:spPr bwMode="auto">
          <a:xfrm rot="5400000">
            <a:off x="3201987" y="2022476"/>
            <a:ext cx="531813" cy="124301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03" name="AutoShape 43"/>
          <p:cNvCxnSpPr>
            <a:cxnSpLocks noChangeShapeType="1"/>
            <a:stCxn id="81" idx="2"/>
            <a:endCxn id="86" idx="0"/>
          </p:cNvCxnSpPr>
          <p:nvPr/>
        </p:nvCxnSpPr>
        <p:spPr bwMode="auto">
          <a:xfrm rot="16200000" flipH="1">
            <a:off x="4246562" y="2220913"/>
            <a:ext cx="531813" cy="846138"/>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04" name="Rectangle 62"/>
          <p:cNvSpPr>
            <a:spLocks noChangeArrowheads="1"/>
          </p:cNvSpPr>
          <p:nvPr/>
        </p:nvSpPr>
        <p:spPr bwMode="auto">
          <a:xfrm>
            <a:off x="601663" y="3862388"/>
            <a:ext cx="763587"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TRAIN STAFF</a:t>
            </a:r>
          </a:p>
        </p:txBody>
      </p:sp>
      <p:sp>
        <p:nvSpPr>
          <p:cNvPr id="105" name="Rectangle 63"/>
          <p:cNvSpPr>
            <a:spLocks noChangeArrowheads="1"/>
          </p:cNvSpPr>
          <p:nvPr/>
        </p:nvSpPr>
        <p:spPr bwMode="auto">
          <a:xfrm>
            <a:off x="592138" y="4391025"/>
            <a:ext cx="763587"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RECRUIT STAFF</a:t>
            </a:r>
          </a:p>
        </p:txBody>
      </p:sp>
      <p:sp>
        <p:nvSpPr>
          <p:cNvPr id="106" name="Rectangle 64"/>
          <p:cNvSpPr>
            <a:spLocks noChangeArrowheads="1"/>
          </p:cNvSpPr>
          <p:nvPr/>
        </p:nvSpPr>
        <p:spPr bwMode="auto">
          <a:xfrm>
            <a:off x="581025" y="4929188"/>
            <a:ext cx="819150"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MONITOR STAFF</a:t>
            </a:r>
          </a:p>
        </p:txBody>
      </p:sp>
      <p:sp>
        <p:nvSpPr>
          <p:cNvPr id="107" name="Rectangle 65"/>
          <p:cNvSpPr>
            <a:spLocks noChangeArrowheads="1"/>
          </p:cNvSpPr>
          <p:nvPr/>
        </p:nvSpPr>
        <p:spPr bwMode="auto">
          <a:xfrm>
            <a:off x="1666875" y="3905250"/>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TRANSPORT TECHNIAN </a:t>
            </a:r>
          </a:p>
        </p:txBody>
      </p:sp>
      <p:sp>
        <p:nvSpPr>
          <p:cNvPr id="108" name="Rectangle 71"/>
          <p:cNvSpPr>
            <a:spLocks noChangeArrowheads="1"/>
          </p:cNvSpPr>
          <p:nvPr/>
        </p:nvSpPr>
        <p:spPr bwMode="auto">
          <a:xfrm>
            <a:off x="1657350" y="4400550"/>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FIX </a:t>
            </a:r>
            <a:r>
              <a:rPr lang="en-GB" sz="1000" smtClean="0"/>
              <a:t>IWM</a:t>
            </a:r>
            <a:endParaRPr lang="en-GB" sz="1000"/>
          </a:p>
        </p:txBody>
      </p:sp>
      <p:sp>
        <p:nvSpPr>
          <p:cNvPr id="109" name="Rectangle 72"/>
          <p:cNvSpPr>
            <a:spLocks noChangeArrowheads="1"/>
          </p:cNvSpPr>
          <p:nvPr/>
        </p:nvSpPr>
        <p:spPr bwMode="auto">
          <a:xfrm>
            <a:off x="1679575" y="5434013"/>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PROVIDE TECH DATA</a:t>
            </a:r>
          </a:p>
        </p:txBody>
      </p:sp>
      <p:sp>
        <p:nvSpPr>
          <p:cNvPr id="110" name="Rectangle 73"/>
          <p:cNvSpPr>
            <a:spLocks noChangeArrowheads="1"/>
          </p:cNvSpPr>
          <p:nvPr/>
        </p:nvSpPr>
        <p:spPr bwMode="auto">
          <a:xfrm>
            <a:off x="1670050" y="4929188"/>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PROVIDE TECH ASSIST</a:t>
            </a:r>
          </a:p>
        </p:txBody>
      </p:sp>
      <p:sp>
        <p:nvSpPr>
          <p:cNvPr id="111" name="Rectangle 74"/>
          <p:cNvSpPr>
            <a:spLocks noChangeArrowheads="1"/>
          </p:cNvSpPr>
          <p:nvPr/>
        </p:nvSpPr>
        <p:spPr bwMode="auto">
          <a:xfrm>
            <a:off x="1646238" y="5949950"/>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REPORT ACTION </a:t>
            </a:r>
          </a:p>
        </p:txBody>
      </p:sp>
      <p:sp>
        <p:nvSpPr>
          <p:cNvPr id="112" name="Rectangle 75"/>
          <p:cNvSpPr>
            <a:spLocks noChangeArrowheads="1"/>
          </p:cNvSpPr>
          <p:nvPr/>
        </p:nvSpPr>
        <p:spPr bwMode="auto">
          <a:xfrm>
            <a:off x="3001963" y="5821363"/>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DIAGNOSE FAULT</a:t>
            </a:r>
          </a:p>
        </p:txBody>
      </p:sp>
      <p:sp>
        <p:nvSpPr>
          <p:cNvPr id="113" name="Rectangle 76"/>
          <p:cNvSpPr>
            <a:spLocks noChangeArrowheads="1"/>
          </p:cNvSpPr>
          <p:nvPr/>
        </p:nvSpPr>
        <p:spPr bwMode="auto">
          <a:xfrm>
            <a:off x="3000375" y="4232275"/>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PROVISON SPARES </a:t>
            </a:r>
          </a:p>
        </p:txBody>
      </p:sp>
      <p:sp>
        <p:nvSpPr>
          <p:cNvPr id="114" name="Rectangle 77"/>
          <p:cNvSpPr>
            <a:spLocks noChangeArrowheads="1"/>
          </p:cNvSpPr>
          <p:nvPr/>
        </p:nvSpPr>
        <p:spPr bwMode="auto">
          <a:xfrm>
            <a:off x="2990850" y="4738688"/>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SELECT VISIT TIME </a:t>
            </a:r>
          </a:p>
        </p:txBody>
      </p:sp>
      <p:sp>
        <p:nvSpPr>
          <p:cNvPr id="115" name="Rectangle 78"/>
          <p:cNvSpPr>
            <a:spLocks noChangeArrowheads="1"/>
          </p:cNvSpPr>
          <p:nvPr/>
        </p:nvSpPr>
        <p:spPr bwMode="auto">
          <a:xfrm>
            <a:off x="3013075" y="5265738"/>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SCHEDULE TECHNICIAN</a:t>
            </a:r>
          </a:p>
        </p:txBody>
      </p:sp>
      <p:sp>
        <p:nvSpPr>
          <p:cNvPr id="116" name="Rectangle 79"/>
          <p:cNvSpPr>
            <a:spLocks noChangeArrowheads="1"/>
          </p:cNvSpPr>
          <p:nvPr/>
        </p:nvSpPr>
        <p:spPr bwMode="auto">
          <a:xfrm>
            <a:off x="4483100" y="4321175"/>
            <a:ext cx="930275" cy="4778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RECEIVE CUSTOMER ISSUE</a:t>
            </a:r>
          </a:p>
        </p:txBody>
      </p:sp>
      <p:sp>
        <p:nvSpPr>
          <p:cNvPr id="117" name="Rectangle 80"/>
          <p:cNvSpPr>
            <a:spLocks noChangeArrowheads="1"/>
          </p:cNvSpPr>
          <p:nvPr/>
        </p:nvSpPr>
        <p:spPr bwMode="auto">
          <a:xfrm>
            <a:off x="4481513" y="4891088"/>
            <a:ext cx="938212"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LOG ISSUE</a:t>
            </a:r>
          </a:p>
        </p:txBody>
      </p:sp>
      <p:sp>
        <p:nvSpPr>
          <p:cNvPr id="118" name="Rectangle 81"/>
          <p:cNvSpPr>
            <a:spLocks noChangeArrowheads="1"/>
          </p:cNvSpPr>
          <p:nvPr/>
        </p:nvSpPr>
        <p:spPr bwMode="auto">
          <a:xfrm>
            <a:off x="4481513" y="5354638"/>
            <a:ext cx="938212"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TRACK ISSUES</a:t>
            </a:r>
          </a:p>
        </p:txBody>
      </p:sp>
      <p:sp>
        <p:nvSpPr>
          <p:cNvPr id="119" name="Rectangle 82"/>
          <p:cNvSpPr>
            <a:spLocks noChangeArrowheads="1"/>
          </p:cNvSpPr>
          <p:nvPr/>
        </p:nvSpPr>
        <p:spPr bwMode="auto">
          <a:xfrm>
            <a:off x="4481513" y="5868988"/>
            <a:ext cx="938212"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INFORM PROGRESS</a:t>
            </a:r>
          </a:p>
        </p:txBody>
      </p:sp>
      <p:sp>
        <p:nvSpPr>
          <p:cNvPr id="120" name="Rectangle 83"/>
          <p:cNvSpPr>
            <a:spLocks noChangeArrowheads="1"/>
          </p:cNvSpPr>
          <p:nvPr/>
        </p:nvSpPr>
        <p:spPr bwMode="auto">
          <a:xfrm>
            <a:off x="5729288" y="5588000"/>
            <a:ext cx="995362" cy="3952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MANAGE WARRANTY</a:t>
            </a:r>
          </a:p>
        </p:txBody>
      </p:sp>
      <p:sp>
        <p:nvSpPr>
          <p:cNvPr id="121" name="Rectangle 84"/>
          <p:cNvSpPr>
            <a:spLocks noChangeArrowheads="1"/>
          </p:cNvSpPr>
          <p:nvPr/>
        </p:nvSpPr>
        <p:spPr bwMode="auto">
          <a:xfrm>
            <a:off x="4483100" y="6367463"/>
            <a:ext cx="939800" cy="4905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UPDATE </a:t>
            </a:r>
            <a:r>
              <a:rPr lang="en-GB" sz="1000" smtClean="0"/>
              <a:t>IWM HISTORY</a:t>
            </a:r>
            <a:endParaRPr lang="en-GB" sz="1000"/>
          </a:p>
        </p:txBody>
      </p:sp>
      <p:sp>
        <p:nvSpPr>
          <p:cNvPr id="122" name="Rectangle 85"/>
          <p:cNvSpPr>
            <a:spLocks noChangeArrowheads="1"/>
          </p:cNvSpPr>
          <p:nvPr/>
        </p:nvSpPr>
        <p:spPr bwMode="auto">
          <a:xfrm>
            <a:off x="5711825" y="4329113"/>
            <a:ext cx="1001713" cy="4889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INVOICE CUSTOMER</a:t>
            </a:r>
          </a:p>
        </p:txBody>
      </p:sp>
      <p:sp>
        <p:nvSpPr>
          <p:cNvPr id="123" name="Rectangle 86"/>
          <p:cNvSpPr>
            <a:spLocks noChangeArrowheads="1"/>
          </p:cNvSpPr>
          <p:nvPr/>
        </p:nvSpPr>
        <p:spPr bwMode="auto">
          <a:xfrm>
            <a:off x="6981825" y="3624263"/>
            <a:ext cx="1020763" cy="506412"/>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900"/>
              <a:t>COLLECT </a:t>
            </a:r>
            <a:r>
              <a:rPr lang="en-GB" sz="900" smtClean="0"/>
              <a:t>IWM HEALTH </a:t>
            </a:r>
            <a:r>
              <a:rPr lang="en-GB" sz="900"/>
              <a:t>DATA</a:t>
            </a:r>
          </a:p>
        </p:txBody>
      </p:sp>
      <p:sp>
        <p:nvSpPr>
          <p:cNvPr id="124" name="Rectangle 87"/>
          <p:cNvSpPr>
            <a:spLocks noChangeArrowheads="1"/>
          </p:cNvSpPr>
          <p:nvPr/>
        </p:nvSpPr>
        <p:spPr bwMode="auto">
          <a:xfrm>
            <a:off x="6981825" y="4238625"/>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smtClean="0"/>
              <a:t>UPDATE </a:t>
            </a:r>
          </a:p>
          <a:p>
            <a:pPr algn="ctr"/>
            <a:r>
              <a:rPr lang="en-GB" sz="1000" smtClean="0"/>
              <a:t>IWM</a:t>
            </a:r>
            <a:endParaRPr lang="en-GB" sz="1000"/>
          </a:p>
        </p:txBody>
      </p:sp>
      <p:sp>
        <p:nvSpPr>
          <p:cNvPr id="125" name="Rectangle 88"/>
          <p:cNvSpPr>
            <a:spLocks noChangeArrowheads="1"/>
          </p:cNvSpPr>
          <p:nvPr/>
        </p:nvSpPr>
        <p:spPr bwMode="auto">
          <a:xfrm>
            <a:off x="6991350" y="4732338"/>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900" dirty="0" smtClean="0"/>
              <a:t>INTERROGATE</a:t>
            </a:r>
            <a:endParaRPr lang="en-GB" sz="900" dirty="0"/>
          </a:p>
          <a:p>
            <a:pPr algn="ctr"/>
            <a:r>
              <a:rPr lang="en-GB" sz="900" dirty="0" smtClean="0"/>
              <a:t>IWM</a:t>
            </a:r>
            <a:endParaRPr lang="en-GB" sz="900" dirty="0"/>
          </a:p>
        </p:txBody>
      </p:sp>
      <p:sp>
        <p:nvSpPr>
          <p:cNvPr id="126" name="Rectangle 89"/>
          <p:cNvSpPr>
            <a:spLocks noChangeArrowheads="1"/>
          </p:cNvSpPr>
          <p:nvPr/>
        </p:nvSpPr>
        <p:spPr bwMode="auto">
          <a:xfrm>
            <a:off x="6981825" y="5227638"/>
            <a:ext cx="1031875" cy="381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PROGNOSE FAULT</a:t>
            </a:r>
          </a:p>
        </p:txBody>
      </p:sp>
      <p:sp>
        <p:nvSpPr>
          <p:cNvPr id="127" name="Rectangle 90"/>
          <p:cNvSpPr>
            <a:spLocks noChangeArrowheads="1"/>
          </p:cNvSpPr>
          <p:nvPr/>
        </p:nvSpPr>
        <p:spPr bwMode="auto">
          <a:xfrm>
            <a:off x="6970713" y="5713413"/>
            <a:ext cx="1020762" cy="6286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INFORM CUSTOMER </a:t>
            </a:r>
          </a:p>
          <a:p>
            <a:pPr algn="ctr"/>
            <a:r>
              <a:rPr lang="en-GB" sz="1000"/>
              <a:t>(INCIPIENT FAILURE)</a:t>
            </a:r>
          </a:p>
        </p:txBody>
      </p:sp>
      <p:cxnSp>
        <p:nvCxnSpPr>
          <p:cNvPr id="128" name="AutoShape 91"/>
          <p:cNvCxnSpPr>
            <a:cxnSpLocks noChangeShapeType="1"/>
            <a:stCxn id="92" idx="2"/>
            <a:endCxn id="104" idx="1"/>
          </p:cNvCxnSpPr>
          <p:nvPr/>
        </p:nvCxnSpPr>
        <p:spPr bwMode="auto">
          <a:xfrm rot="16200000" flipH="1">
            <a:off x="197644" y="3648869"/>
            <a:ext cx="655638" cy="1524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29" name="AutoShape 92"/>
          <p:cNvCxnSpPr>
            <a:cxnSpLocks noChangeShapeType="1"/>
            <a:stCxn id="92" idx="2"/>
            <a:endCxn id="105" idx="1"/>
          </p:cNvCxnSpPr>
          <p:nvPr/>
        </p:nvCxnSpPr>
        <p:spPr bwMode="auto">
          <a:xfrm rot="16200000" flipH="1">
            <a:off x="-71437" y="3917950"/>
            <a:ext cx="1184275" cy="14287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0" name="AutoShape 93"/>
          <p:cNvCxnSpPr>
            <a:cxnSpLocks noChangeShapeType="1"/>
            <a:stCxn id="92" idx="2"/>
            <a:endCxn id="106" idx="1"/>
          </p:cNvCxnSpPr>
          <p:nvPr/>
        </p:nvCxnSpPr>
        <p:spPr bwMode="auto">
          <a:xfrm rot="16200000" flipH="1">
            <a:off x="-346075" y="4192588"/>
            <a:ext cx="1722438" cy="1317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1" name="AutoShape 94"/>
          <p:cNvCxnSpPr>
            <a:cxnSpLocks noChangeShapeType="1"/>
            <a:stCxn id="87" idx="2"/>
            <a:endCxn id="107" idx="1"/>
          </p:cNvCxnSpPr>
          <p:nvPr/>
        </p:nvCxnSpPr>
        <p:spPr bwMode="auto">
          <a:xfrm rot="16200000" flipH="1">
            <a:off x="1226344" y="3655219"/>
            <a:ext cx="706437" cy="1746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2" name="AutoShape 96"/>
          <p:cNvCxnSpPr>
            <a:cxnSpLocks noChangeShapeType="1"/>
            <a:stCxn id="87" idx="2"/>
            <a:endCxn id="108" idx="1"/>
          </p:cNvCxnSpPr>
          <p:nvPr/>
        </p:nvCxnSpPr>
        <p:spPr bwMode="auto">
          <a:xfrm rot="16200000" flipH="1">
            <a:off x="973931" y="3907632"/>
            <a:ext cx="1201737" cy="1651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3" name="AutoShape 97"/>
          <p:cNvCxnSpPr>
            <a:cxnSpLocks noChangeShapeType="1"/>
            <a:stCxn id="87" idx="2"/>
            <a:endCxn id="110" idx="1"/>
          </p:cNvCxnSpPr>
          <p:nvPr/>
        </p:nvCxnSpPr>
        <p:spPr bwMode="auto">
          <a:xfrm rot="16200000" flipH="1">
            <a:off x="715962" y="4165601"/>
            <a:ext cx="1730375" cy="1778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4" name="AutoShape 98"/>
          <p:cNvCxnSpPr>
            <a:cxnSpLocks noChangeShapeType="1"/>
            <a:stCxn id="87" idx="2"/>
            <a:endCxn id="109" idx="1"/>
          </p:cNvCxnSpPr>
          <p:nvPr/>
        </p:nvCxnSpPr>
        <p:spPr bwMode="auto">
          <a:xfrm rot="16200000" flipH="1">
            <a:off x="468313" y="4413250"/>
            <a:ext cx="2235200" cy="1873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5" name="AutoShape 99"/>
          <p:cNvCxnSpPr>
            <a:cxnSpLocks noChangeShapeType="1"/>
            <a:stCxn id="87" idx="2"/>
            <a:endCxn id="111" idx="1"/>
          </p:cNvCxnSpPr>
          <p:nvPr/>
        </p:nvCxnSpPr>
        <p:spPr bwMode="auto">
          <a:xfrm rot="16200000" flipH="1">
            <a:off x="193675" y="4687888"/>
            <a:ext cx="2751137" cy="1539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6" name="AutoShape 100"/>
          <p:cNvCxnSpPr>
            <a:cxnSpLocks noChangeShapeType="1"/>
            <a:stCxn id="88" idx="2"/>
            <a:endCxn id="112" idx="1"/>
          </p:cNvCxnSpPr>
          <p:nvPr/>
        </p:nvCxnSpPr>
        <p:spPr bwMode="auto">
          <a:xfrm rot="16200000" flipH="1">
            <a:off x="1612901" y="4622800"/>
            <a:ext cx="2622550" cy="15557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7" name="AutoShape 101"/>
          <p:cNvCxnSpPr>
            <a:cxnSpLocks noChangeShapeType="1"/>
            <a:stCxn id="88" idx="2"/>
            <a:endCxn id="113" idx="1"/>
          </p:cNvCxnSpPr>
          <p:nvPr/>
        </p:nvCxnSpPr>
        <p:spPr bwMode="auto">
          <a:xfrm rot="16200000" flipH="1">
            <a:off x="2406651" y="3829050"/>
            <a:ext cx="1033462" cy="153987"/>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8" name="AutoShape 102"/>
          <p:cNvCxnSpPr>
            <a:cxnSpLocks noChangeShapeType="1"/>
            <a:stCxn id="88" idx="2"/>
            <a:endCxn id="114" idx="1"/>
          </p:cNvCxnSpPr>
          <p:nvPr/>
        </p:nvCxnSpPr>
        <p:spPr bwMode="auto">
          <a:xfrm rot="16200000" flipH="1">
            <a:off x="2148681" y="4087020"/>
            <a:ext cx="1539875" cy="1444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9" name="AutoShape 103"/>
          <p:cNvCxnSpPr>
            <a:cxnSpLocks noChangeShapeType="1"/>
            <a:stCxn id="88" idx="2"/>
            <a:endCxn id="115" idx="1"/>
          </p:cNvCxnSpPr>
          <p:nvPr/>
        </p:nvCxnSpPr>
        <p:spPr bwMode="auto">
          <a:xfrm rot="16200000" flipH="1">
            <a:off x="1896269" y="4339432"/>
            <a:ext cx="2066925" cy="166687"/>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0" name="AutoShape 112"/>
          <p:cNvCxnSpPr>
            <a:cxnSpLocks noChangeShapeType="1"/>
            <a:stCxn id="81" idx="2"/>
            <a:endCxn id="85" idx="0"/>
          </p:cNvCxnSpPr>
          <p:nvPr/>
        </p:nvCxnSpPr>
        <p:spPr bwMode="auto">
          <a:xfrm rot="16200000" flipH="1">
            <a:off x="5194300" y="1273175"/>
            <a:ext cx="531813" cy="2741613"/>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1" name="AutoShape 113"/>
          <p:cNvCxnSpPr>
            <a:cxnSpLocks noChangeShapeType="1"/>
            <a:stCxn id="85" idx="2"/>
            <a:endCxn id="123" idx="1"/>
          </p:cNvCxnSpPr>
          <p:nvPr/>
        </p:nvCxnSpPr>
        <p:spPr bwMode="auto">
          <a:xfrm rot="16200000" flipH="1">
            <a:off x="6661944" y="3558382"/>
            <a:ext cx="488950"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2" name="AutoShape 114"/>
          <p:cNvCxnSpPr>
            <a:cxnSpLocks noChangeShapeType="1"/>
            <a:stCxn id="85" idx="2"/>
            <a:endCxn id="124" idx="1"/>
          </p:cNvCxnSpPr>
          <p:nvPr/>
        </p:nvCxnSpPr>
        <p:spPr bwMode="auto">
          <a:xfrm rot="16200000" flipH="1">
            <a:off x="6386513" y="3833813"/>
            <a:ext cx="1039812"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3" name="AutoShape 115"/>
          <p:cNvCxnSpPr>
            <a:cxnSpLocks noChangeShapeType="1"/>
            <a:stCxn id="85" idx="2"/>
            <a:endCxn id="125" idx="1"/>
          </p:cNvCxnSpPr>
          <p:nvPr/>
        </p:nvCxnSpPr>
        <p:spPr bwMode="auto">
          <a:xfrm rot="16200000" flipH="1">
            <a:off x="6144419" y="4075907"/>
            <a:ext cx="1533525" cy="160337"/>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4" name="AutoShape 116"/>
          <p:cNvCxnSpPr>
            <a:cxnSpLocks noChangeShapeType="1"/>
            <a:stCxn id="85" idx="2"/>
            <a:endCxn id="126" idx="1"/>
          </p:cNvCxnSpPr>
          <p:nvPr/>
        </p:nvCxnSpPr>
        <p:spPr bwMode="auto">
          <a:xfrm rot="16200000" flipH="1">
            <a:off x="5892006" y="4328320"/>
            <a:ext cx="2028825"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45" name="AutoShape 117"/>
          <p:cNvCxnSpPr>
            <a:cxnSpLocks noChangeShapeType="1"/>
            <a:stCxn id="85" idx="2"/>
            <a:endCxn id="127" idx="1"/>
          </p:cNvCxnSpPr>
          <p:nvPr/>
        </p:nvCxnSpPr>
        <p:spPr bwMode="auto">
          <a:xfrm rot="16200000" flipH="1">
            <a:off x="5581650" y="4638676"/>
            <a:ext cx="2638425" cy="13970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46" name="Rectangle 118"/>
          <p:cNvSpPr>
            <a:spLocks noChangeArrowheads="1"/>
          </p:cNvSpPr>
          <p:nvPr/>
        </p:nvSpPr>
        <p:spPr bwMode="auto">
          <a:xfrm>
            <a:off x="7483475" y="2909888"/>
            <a:ext cx="1277938" cy="47942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MANAGE FAILURE DATA</a:t>
            </a:r>
          </a:p>
        </p:txBody>
      </p:sp>
      <p:cxnSp>
        <p:nvCxnSpPr>
          <p:cNvPr id="147" name="AutoShape 119"/>
          <p:cNvCxnSpPr>
            <a:cxnSpLocks noChangeShapeType="1"/>
            <a:stCxn id="81" idx="2"/>
            <a:endCxn id="146" idx="0"/>
          </p:cNvCxnSpPr>
          <p:nvPr/>
        </p:nvCxnSpPr>
        <p:spPr bwMode="auto">
          <a:xfrm rot="16200000" flipH="1">
            <a:off x="5840412" y="627063"/>
            <a:ext cx="531813" cy="4033838"/>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48" name="Rectangle 120"/>
          <p:cNvSpPr>
            <a:spLocks noChangeArrowheads="1"/>
          </p:cNvSpPr>
          <p:nvPr/>
        </p:nvSpPr>
        <p:spPr bwMode="auto">
          <a:xfrm>
            <a:off x="8242300" y="3635375"/>
            <a:ext cx="790575" cy="4460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COLLECT FAILURE DATA</a:t>
            </a:r>
          </a:p>
        </p:txBody>
      </p:sp>
      <p:sp>
        <p:nvSpPr>
          <p:cNvPr id="149" name="Rectangle 121"/>
          <p:cNvSpPr>
            <a:spLocks noChangeArrowheads="1"/>
          </p:cNvSpPr>
          <p:nvPr/>
        </p:nvSpPr>
        <p:spPr bwMode="auto">
          <a:xfrm>
            <a:off x="8242300" y="4291013"/>
            <a:ext cx="790575" cy="44608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ANALYSE FAILURE DATA</a:t>
            </a:r>
          </a:p>
        </p:txBody>
      </p:sp>
      <p:sp>
        <p:nvSpPr>
          <p:cNvPr id="150" name="Rectangle 122"/>
          <p:cNvSpPr>
            <a:spLocks noChangeArrowheads="1"/>
          </p:cNvSpPr>
          <p:nvPr/>
        </p:nvSpPr>
        <p:spPr bwMode="auto">
          <a:xfrm>
            <a:off x="8242300" y="4946650"/>
            <a:ext cx="790575" cy="44608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REPORT FAILURE INFO</a:t>
            </a:r>
          </a:p>
        </p:txBody>
      </p:sp>
      <p:cxnSp>
        <p:nvCxnSpPr>
          <p:cNvPr id="151" name="AutoShape 123"/>
          <p:cNvCxnSpPr>
            <a:cxnSpLocks noChangeShapeType="1"/>
            <a:stCxn id="146" idx="2"/>
            <a:endCxn id="148" idx="1"/>
          </p:cNvCxnSpPr>
          <p:nvPr/>
        </p:nvCxnSpPr>
        <p:spPr bwMode="auto">
          <a:xfrm rot="16200000" flipH="1">
            <a:off x="7948613" y="3563938"/>
            <a:ext cx="468312" cy="1190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52" name="AutoShape 124"/>
          <p:cNvCxnSpPr>
            <a:cxnSpLocks noChangeShapeType="1"/>
            <a:stCxn id="146" idx="2"/>
            <a:endCxn id="149" idx="1"/>
          </p:cNvCxnSpPr>
          <p:nvPr/>
        </p:nvCxnSpPr>
        <p:spPr bwMode="auto">
          <a:xfrm rot="16200000" flipH="1">
            <a:off x="7620794" y="3891757"/>
            <a:ext cx="1123950" cy="1190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53" name="AutoShape 125"/>
          <p:cNvCxnSpPr>
            <a:cxnSpLocks noChangeShapeType="1"/>
            <a:stCxn id="146" idx="2"/>
            <a:endCxn id="150" idx="1"/>
          </p:cNvCxnSpPr>
          <p:nvPr/>
        </p:nvCxnSpPr>
        <p:spPr bwMode="auto">
          <a:xfrm rot="16200000" flipH="1">
            <a:off x="7292975" y="4219576"/>
            <a:ext cx="1779587" cy="1190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54" name="Rectangle 79"/>
          <p:cNvSpPr>
            <a:spLocks noChangeArrowheads="1"/>
          </p:cNvSpPr>
          <p:nvPr/>
        </p:nvSpPr>
        <p:spPr bwMode="auto">
          <a:xfrm>
            <a:off x="3905250" y="3700463"/>
            <a:ext cx="866775" cy="40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MANAGE ISSUE</a:t>
            </a:r>
          </a:p>
        </p:txBody>
      </p:sp>
      <p:sp>
        <p:nvSpPr>
          <p:cNvPr id="155" name="Rectangle 85"/>
          <p:cNvSpPr>
            <a:spLocks noChangeArrowheads="1"/>
          </p:cNvSpPr>
          <p:nvPr/>
        </p:nvSpPr>
        <p:spPr bwMode="auto">
          <a:xfrm>
            <a:off x="5722938" y="4983163"/>
            <a:ext cx="1025525" cy="47625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900" dirty="0"/>
              <a:t>MANAGE </a:t>
            </a:r>
          </a:p>
          <a:p>
            <a:pPr algn="ctr"/>
            <a:r>
              <a:rPr lang="en-GB" sz="900" dirty="0" smtClean="0"/>
              <a:t>COMPLAINTS</a:t>
            </a:r>
            <a:endParaRPr lang="en-GB" sz="900" dirty="0"/>
          </a:p>
        </p:txBody>
      </p:sp>
      <p:cxnSp>
        <p:nvCxnSpPr>
          <p:cNvPr id="156" name="AutoShape 103"/>
          <p:cNvCxnSpPr>
            <a:cxnSpLocks noChangeShapeType="1"/>
            <a:stCxn id="154" idx="2"/>
            <a:endCxn id="121" idx="1"/>
          </p:cNvCxnSpPr>
          <p:nvPr/>
        </p:nvCxnSpPr>
        <p:spPr bwMode="auto">
          <a:xfrm rot="16200000" flipH="1">
            <a:off x="3155950" y="5284788"/>
            <a:ext cx="2509838" cy="1444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57" name="AutoShape 103"/>
          <p:cNvCxnSpPr>
            <a:cxnSpLocks noChangeShapeType="1"/>
            <a:stCxn id="154" idx="2"/>
            <a:endCxn id="116" idx="1"/>
          </p:cNvCxnSpPr>
          <p:nvPr/>
        </p:nvCxnSpPr>
        <p:spPr bwMode="auto">
          <a:xfrm rot="16200000" flipH="1">
            <a:off x="4181475" y="4259263"/>
            <a:ext cx="458788" cy="14446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58" name="AutoShape 103"/>
          <p:cNvCxnSpPr>
            <a:cxnSpLocks noChangeShapeType="1"/>
            <a:stCxn id="154" idx="2"/>
            <a:endCxn id="117" idx="1"/>
          </p:cNvCxnSpPr>
          <p:nvPr/>
        </p:nvCxnSpPr>
        <p:spPr bwMode="auto">
          <a:xfrm rot="16200000" flipH="1">
            <a:off x="3920332" y="4520406"/>
            <a:ext cx="979488" cy="14287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59" name="AutoShape 103"/>
          <p:cNvCxnSpPr>
            <a:cxnSpLocks noChangeShapeType="1"/>
            <a:stCxn id="154" idx="2"/>
            <a:endCxn id="118" idx="1"/>
          </p:cNvCxnSpPr>
          <p:nvPr/>
        </p:nvCxnSpPr>
        <p:spPr bwMode="auto">
          <a:xfrm rot="16200000" flipH="1">
            <a:off x="3688557" y="4752181"/>
            <a:ext cx="1443038" cy="14287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60" name="AutoShape 103"/>
          <p:cNvCxnSpPr>
            <a:cxnSpLocks noChangeShapeType="1"/>
            <a:stCxn id="154" idx="2"/>
            <a:endCxn id="119" idx="1"/>
          </p:cNvCxnSpPr>
          <p:nvPr/>
        </p:nvCxnSpPr>
        <p:spPr bwMode="auto">
          <a:xfrm rot="16200000" flipH="1">
            <a:off x="3431382" y="5009356"/>
            <a:ext cx="1957388" cy="14287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61" name="AutoShape 103"/>
          <p:cNvCxnSpPr>
            <a:cxnSpLocks noChangeShapeType="1"/>
            <a:stCxn id="162" idx="2"/>
            <a:endCxn id="120" idx="1"/>
          </p:cNvCxnSpPr>
          <p:nvPr/>
        </p:nvCxnSpPr>
        <p:spPr bwMode="auto">
          <a:xfrm rot="16200000" flipH="1">
            <a:off x="4804569" y="4860131"/>
            <a:ext cx="1682750" cy="16668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62" name="Rectangle 79"/>
          <p:cNvSpPr>
            <a:spLocks noChangeArrowheads="1"/>
          </p:cNvSpPr>
          <p:nvPr/>
        </p:nvSpPr>
        <p:spPr bwMode="auto">
          <a:xfrm>
            <a:off x="5130800" y="3700463"/>
            <a:ext cx="865188" cy="40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000"/>
              <a:t>MANAGE FINANCE</a:t>
            </a:r>
          </a:p>
        </p:txBody>
      </p:sp>
      <p:cxnSp>
        <p:nvCxnSpPr>
          <p:cNvPr id="163" name="AutoShape 103"/>
          <p:cNvCxnSpPr>
            <a:cxnSpLocks noChangeShapeType="1"/>
            <a:stCxn id="162" idx="2"/>
            <a:endCxn id="122" idx="1"/>
          </p:cNvCxnSpPr>
          <p:nvPr/>
        </p:nvCxnSpPr>
        <p:spPr bwMode="auto">
          <a:xfrm rot="16200000" flipH="1">
            <a:off x="5401469" y="4263231"/>
            <a:ext cx="471488" cy="1492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64" name="AutoShape 103"/>
          <p:cNvCxnSpPr>
            <a:cxnSpLocks noChangeShapeType="1"/>
            <a:stCxn id="162" idx="2"/>
            <a:endCxn id="155" idx="1"/>
          </p:cNvCxnSpPr>
          <p:nvPr/>
        </p:nvCxnSpPr>
        <p:spPr bwMode="auto">
          <a:xfrm rot="16200000" flipH="1">
            <a:off x="5083175" y="4581525"/>
            <a:ext cx="1119188" cy="160338"/>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65" name="AutoShape 103"/>
          <p:cNvCxnSpPr>
            <a:cxnSpLocks noChangeShapeType="1"/>
            <a:stCxn id="86" idx="2"/>
            <a:endCxn id="154" idx="0"/>
          </p:cNvCxnSpPr>
          <p:nvPr/>
        </p:nvCxnSpPr>
        <p:spPr bwMode="auto">
          <a:xfrm rot="5400000">
            <a:off x="4481513" y="3246438"/>
            <a:ext cx="311150" cy="5969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66" name="AutoShape 103"/>
          <p:cNvCxnSpPr>
            <a:cxnSpLocks noChangeShapeType="1"/>
            <a:stCxn id="86" idx="2"/>
            <a:endCxn id="162" idx="0"/>
          </p:cNvCxnSpPr>
          <p:nvPr/>
        </p:nvCxnSpPr>
        <p:spPr bwMode="auto">
          <a:xfrm rot="16200000" flipH="1">
            <a:off x="5093494" y="3231357"/>
            <a:ext cx="311150" cy="62706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1164515769"/>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GB" smtClean="0"/>
              <a:t>Exercise:  Viewpoint Analysis </a:t>
            </a:r>
            <a:endParaRPr lang="en-GB" dirty="0"/>
          </a:p>
        </p:txBody>
      </p:sp>
      <p:sp>
        <p:nvSpPr>
          <p:cNvPr id="111618" name="Rectangle 3"/>
          <p:cNvSpPr>
            <a:spLocks noGrp="1" noChangeArrowheads="1"/>
          </p:cNvSpPr>
          <p:nvPr>
            <p:ph type="body" sz="half" idx="2"/>
          </p:nvPr>
        </p:nvSpPr>
        <p:spPr>
          <a:xfrm>
            <a:off x="4935255" y="2167003"/>
            <a:ext cx="3883067" cy="3798822"/>
          </a:xfrm>
        </p:spPr>
        <p:txBody>
          <a:bodyPr/>
          <a:lstStyle/>
          <a:p>
            <a:r>
              <a:rPr lang="en-GB" smtClean="0"/>
              <a:t>In teams:</a:t>
            </a:r>
          </a:p>
          <a:p>
            <a:pPr lvl="1"/>
            <a:r>
              <a:rPr lang="en-GB" dirty="0" smtClean="0"/>
              <a:t>Undertake a Viewpoint Analysis for the case study example</a:t>
            </a:r>
          </a:p>
          <a:p>
            <a:pPr lvl="1"/>
            <a:r>
              <a:rPr lang="en-GB" dirty="0" smtClean="0"/>
              <a:t>Be prepared to share your viewpoint structure chart with the rest of the group</a:t>
            </a:r>
          </a:p>
          <a:p>
            <a:r>
              <a:rPr lang="en-GB" dirty="0" smtClean="0"/>
              <a:t>Time: 60 Minutes</a:t>
            </a:r>
          </a:p>
          <a:p>
            <a:pPr lvl="1"/>
            <a:endParaRPr lang="en-GB" dirty="0" smtClean="0"/>
          </a:p>
          <a:p>
            <a:endParaRPr lang="en-GB" dirty="0" smtClean="0"/>
          </a:p>
          <a:p>
            <a:endParaRPr lang="en-GB" dirty="0"/>
          </a:p>
        </p:txBody>
      </p:sp>
      <p:pic>
        <p:nvPicPr>
          <p:cNvPr id="2" name="Picture 1"/>
          <p:cNvPicPr>
            <a:picLocks noChangeAspect="1"/>
          </p:cNvPicPr>
          <p:nvPr/>
        </p:nvPicPr>
        <p:blipFill>
          <a:blip r:embed="rId3"/>
          <a:stretch>
            <a:fillRect/>
          </a:stretch>
        </p:blipFill>
        <p:spPr>
          <a:xfrm>
            <a:off x="211479" y="2016691"/>
            <a:ext cx="4598516" cy="3380106"/>
          </a:xfrm>
          <a:prstGeom prst="rect">
            <a:avLst/>
          </a:prstGeom>
        </p:spPr>
      </p:pic>
    </p:spTree>
    <p:extLst>
      <p:ext uri="{BB962C8B-B14F-4D97-AF65-F5344CB8AC3E}">
        <p14:creationId xmlns:p14="http://schemas.microsoft.com/office/powerpoint/2010/main" val="10997227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5297" y="2937053"/>
            <a:ext cx="905874" cy="445024"/>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rgbClr val="000000"/>
                </a:solidFill>
              </a:rPr>
              <a:t>Manage Water</a:t>
            </a:r>
          </a:p>
        </p:txBody>
      </p:sp>
      <p:sp>
        <p:nvSpPr>
          <p:cNvPr id="5" name="Rectangle 4"/>
          <p:cNvSpPr/>
          <p:nvPr/>
        </p:nvSpPr>
        <p:spPr>
          <a:xfrm>
            <a:off x="7146462" y="2924571"/>
            <a:ext cx="1066243" cy="43813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rgbClr val="000000"/>
                </a:solidFill>
              </a:rPr>
              <a:t>Interact with User</a:t>
            </a:r>
          </a:p>
        </p:txBody>
      </p:sp>
      <p:sp>
        <p:nvSpPr>
          <p:cNvPr id="2" name="Rectangle 1"/>
          <p:cNvSpPr/>
          <p:nvPr/>
        </p:nvSpPr>
        <p:spPr>
          <a:xfrm>
            <a:off x="4420160" y="2924571"/>
            <a:ext cx="1542749" cy="415637"/>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smtClean="0">
                <a:solidFill>
                  <a:schemeClr val="tx1"/>
                </a:solidFill>
              </a:rPr>
              <a:t>Manage Space Heating</a:t>
            </a:r>
            <a:endParaRPr lang="en-US" sz="1015" dirty="0">
              <a:solidFill>
                <a:schemeClr val="tx1"/>
              </a:solidFill>
            </a:endParaRPr>
          </a:p>
        </p:txBody>
      </p:sp>
      <p:sp>
        <p:nvSpPr>
          <p:cNvPr id="57" name="Rectangle 56"/>
          <p:cNvSpPr/>
          <p:nvPr/>
        </p:nvSpPr>
        <p:spPr>
          <a:xfrm>
            <a:off x="5532716" y="3671703"/>
            <a:ext cx="1144702" cy="49570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chemeClr val="tx1"/>
                </a:solidFill>
              </a:rPr>
              <a:t>Predict Room X Temp Profile</a:t>
            </a:r>
          </a:p>
        </p:txBody>
      </p:sp>
      <p:sp>
        <p:nvSpPr>
          <p:cNvPr id="56" name="Rectangle 55"/>
          <p:cNvSpPr/>
          <p:nvPr/>
        </p:nvSpPr>
        <p:spPr>
          <a:xfrm>
            <a:off x="4420160" y="3671548"/>
            <a:ext cx="1033813" cy="46043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chemeClr val="tx1"/>
                </a:solidFill>
              </a:rPr>
              <a:t>Manage Heat</a:t>
            </a:r>
          </a:p>
        </p:txBody>
      </p:sp>
      <p:sp>
        <p:nvSpPr>
          <p:cNvPr id="3" name="Rectangle 2"/>
          <p:cNvSpPr/>
          <p:nvPr/>
        </p:nvSpPr>
        <p:spPr>
          <a:xfrm>
            <a:off x="3379149" y="3671548"/>
            <a:ext cx="940206" cy="46043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chemeClr val="tx1"/>
                </a:solidFill>
              </a:rPr>
              <a:t>Assess Weather</a:t>
            </a:r>
          </a:p>
        </p:txBody>
      </p:sp>
      <p:sp>
        <p:nvSpPr>
          <p:cNvPr id="31" name="Folded Corner 30"/>
          <p:cNvSpPr/>
          <p:nvPr/>
        </p:nvSpPr>
        <p:spPr>
          <a:xfrm>
            <a:off x="5029346" y="4531068"/>
            <a:ext cx="849254" cy="58563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Receive Power Tariffs</a:t>
            </a:r>
          </a:p>
        </p:txBody>
      </p:sp>
      <p:sp>
        <p:nvSpPr>
          <p:cNvPr id="34" name="Folded Corner 33"/>
          <p:cNvSpPr/>
          <p:nvPr/>
        </p:nvSpPr>
        <p:spPr>
          <a:xfrm>
            <a:off x="6765418" y="3671549"/>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Learn Room X</a:t>
            </a:r>
          </a:p>
          <a:p>
            <a:pPr algn="ctr"/>
            <a:r>
              <a:rPr lang="en-US" sz="1015" dirty="0">
                <a:solidFill>
                  <a:schemeClr val="tx1"/>
                </a:solidFill>
              </a:rPr>
              <a:t>Properties</a:t>
            </a:r>
          </a:p>
        </p:txBody>
      </p:sp>
      <p:sp>
        <p:nvSpPr>
          <p:cNvPr id="37" name="Folded Corner 36"/>
          <p:cNvSpPr/>
          <p:nvPr/>
        </p:nvSpPr>
        <p:spPr>
          <a:xfrm>
            <a:off x="7867831" y="3523504"/>
            <a:ext cx="1002163"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Program IHS (set up)</a:t>
            </a:r>
          </a:p>
        </p:txBody>
      </p:sp>
      <p:sp>
        <p:nvSpPr>
          <p:cNvPr id="38" name="Folded Corner 37"/>
          <p:cNvSpPr/>
          <p:nvPr/>
        </p:nvSpPr>
        <p:spPr>
          <a:xfrm>
            <a:off x="3934508" y="5166525"/>
            <a:ext cx="849254" cy="595564"/>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Receive Weather Forecast</a:t>
            </a:r>
          </a:p>
        </p:txBody>
      </p:sp>
      <p:sp>
        <p:nvSpPr>
          <p:cNvPr id="39" name="Folded Corner 38"/>
          <p:cNvSpPr/>
          <p:nvPr/>
        </p:nvSpPr>
        <p:spPr>
          <a:xfrm>
            <a:off x="6287102" y="4808195"/>
            <a:ext cx="1227081" cy="444130"/>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Calculate Solar Heating</a:t>
            </a:r>
          </a:p>
        </p:txBody>
      </p:sp>
      <p:sp>
        <p:nvSpPr>
          <p:cNvPr id="40" name="Folded Corner 39"/>
          <p:cNvSpPr/>
          <p:nvPr/>
        </p:nvSpPr>
        <p:spPr>
          <a:xfrm>
            <a:off x="5029346" y="5822020"/>
            <a:ext cx="849254" cy="592434"/>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Deliver Heat Addition</a:t>
            </a:r>
          </a:p>
        </p:txBody>
      </p:sp>
      <p:sp>
        <p:nvSpPr>
          <p:cNvPr id="41" name="Folded Corner 40"/>
          <p:cNvSpPr/>
          <p:nvPr/>
        </p:nvSpPr>
        <p:spPr>
          <a:xfrm>
            <a:off x="5029346" y="5176632"/>
            <a:ext cx="849254" cy="585457"/>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Calculate Heat </a:t>
            </a:r>
            <a:r>
              <a:rPr lang="en-US" sz="1015" dirty="0" smtClean="0">
                <a:solidFill>
                  <a:schemeClr val="tx1"/>
                </a:solidFill>
              </a:rPr>
              <a:t>Addition </a:t>
            </a:r>
            <a:endParaRPr lang="en-US" sz="1015" dirty="0">
              <a:solidFill>
                <a:schemeClr val="tx1"/>
              </a:solidFill>
            </a:endParaRPr>
          </a:p>
        </p:txBody>
      </p:sp>
      <p:sp>
        <p:nvSpPr>
          <p:cNvPr id="42" name="Folded Corner 41"/>
          <p:cNvSpPr/>
          <p:nvPr/>
        </p:nvSpPr>
        <p:spPr>
          <a:xfrm>
            <a:off x="1126051" y="3624090"/>
            <a:ext cx="936853"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Heat Water</a:t>
            </a:r>
          </a:p>
        </p:txBody>
      </p:sp>
      <p:sp>
        <p:nvSpPr>
          <p:cNvPr id="43" name="Folded Corner 42"/>
          <p:cNvSpPr/>
          <p:nvPr/>
        </p:nvSpPr>
        <p:spPr>
          <a:xfrm>
            <a:off x="6310620" y="6413870"/>
            <a:ext cx="1196495" cy="444130"/>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Modify Room X Temp Profile </a:t>
            </a:r>
          </a:p>
        </p:txBody>
      </p:sp>
      <p:sp>
        <p:nvSpPr>
          <p:cNvPr id="44" name="Folded Corner 43"/>
          <p:cNvSpPr/>
          <p:nvPr/>
        </p:nvSpPr>
        <p:spPr>
          <a:xfrm>
            <a:off x="6290408" y="5351494"/>
            <a:ext cx="1222780" cy="444130"/>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Calculate Room X Temp Profile</a:t>
            </a:r>
          </a:p>
        </p:txBody>
      </p:sp>
      <p:sp>
        <p:nvSpPr>
          <p:cNvPr id="46" name="Folded Corner 45"/>
          <p:cNvSpPr/>
          <p:nvPr/>
        </p:nvSpPr>
        <p:spPr>
          <a:xfrm>
            <a:off x="2343465" y="3671842"/>
            <a:ext cx="922507" cy="470510"/>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Set Room X Temp</a:t>
            </a:r>
          </a:p>
        </p:txBody>
      </p:sp>
      <p:sp>
        <p:nvSpPr>
          <p:cNvPr id="47" name="Folded Corner 46"/>
          <p:cNvSpPr/>
          <p:nvPr/>
        </p:nvSpPr>
        <p:spPr>
          <a:xfrm>
            <a:off x="6276996" y="4240392"/>
            <a:ext cx="1240225" cy="444130"/>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Calculate Thermal Losses</a:t>
            </a:r>
          </a:p>
        </p:txBody>
      </p:sp>
      <p:sp>
        <p:nvSpPr>
          <p:cNvPr id="49" name="Folded Corner 48"/>
          <p:cNvSpPr/>
          <p:nvPr/>
        </p:nvSpPr>
        <p:spPr>
          <a:xfrm>
            <a:off x="7867832" y="4117671"/>
            <a:ext cx="1002162"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Inform User</a:t>
            </a:r>
          </a:p>
        </p:txBody>
      </p:sp>
      <p:sp>
        <p:nvSpPr>
          <p:cNvPr id="50" name="Folded Corner 49"/>
          <p:cNvSpPr/>
          <p:nvPr/>
        </p:nvSpPr>
        <p:spPr>
          <a:xfrm>
            <a:off x="6297208" y="5883354"/>
            <a:ext cx="1213938" cy="444130"/>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Sense Room Temp</a:t>
            </a:r>
          </a:p>
        </p:txBody>
      </p:sp>
      <p:sp>
        <p:nvSpPr>
          <p:cNvPr id="51" name="Folded Corner 50"/>
          <p:cNvSpPr/>
          <p:nvPr/>
        </p:nvSpPr>
        <p:spPr>
          <a:xfrm>
            <a:off x="1126051" y="5654571"/>
            <a:ext cx="936853"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Measure</a:t>
            </a:r>
          </a:p>
          <a:p>
            <a:pPr algn="ctr"/>
            <a:r>
              <a:rPr lang="en-US" sz="1015" dirty="0">
                <a:solidFill>
                  <a:schemeClr val="tx1"/>
                </a:solidFill>
              </a:rPr>
              <a:t>Water</a:t>
            </a:r>
          </a:p>
          <a:p>
            <a:pPr algn="ctr"/>
            <a:r>
              <a:rPr lang="en-US" sz="1015" dirty="0">
                <a:solidFill>
                  <a:schemeClr val="tx1"/>
                </a:solidFill>
              </a:rPr>
              <a:t>Temp</a:t>
            </a:r>
          </a:p>
        </p:txBody>
      </p:sp>
      <p:sp>
        <p:nvSpPr>
          <p:cNvPr id="52" name="Folded Corner 51"/>
          <p:cNvSpPr/>
          <p:nvPr/>
        </p:nvSpPr>
        <p:spPr>
          <a:xfrm>
            <a:off x="1126051" y="4978684"/>
            <a:ext cx="936853"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Control Water</a:t>
            </a:r>
          </a:p>
          <a:p>
            <a:pPr algn="ctr"/>
            <a:r>
              <a:rPr lang="en-US" sz="1015" dirty="0">
                <a:solidFill>
                  <a:schemeClr val="tx1"/>
                </a:solidFill>
              </a:rPr>
              <a:t>Temp</a:t>
            </a:r>
          </a:p>
        </p:txBody>
      </p:sp>
      <p:sp>
        <p:nvSpPr>
          <p:cNvPr id="54" name="Folded Corner 53"/>
          <p:cNvSpPr/>
          <p:nvPr/>
        </p:nvSpPr>
        <p:spPr>
          <a:xfrm>
            <a:off x="1126052" y="4260356"/>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Store Hot Water</a:t>
            </a:r>
          </a:p>
        </p:txBody>
      </p:sp>
      <p:sp>
        <p:nvSpPr>
          <p:cNvPr id="55" name="Folded Corner 54"/>
          <p:cNvSpPr/>
          <p:nvPr/>
        </p:nvSpPr>
        <p:spPr>
          <a:xfrm>
            <a:off x="3934508" y="4462458"/>
            <a:ext cx="849254" cy="539414"/>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Measure Local Weather</a:t>
            </a:r>
          </a:p>
        </p:txBody>
      </p:sp>
      <p:grpSp>
        <p:nvGrpSpPr>
          <p:cNvPr id="84" name="Group 83"/>
          <p:cNvGrpSpPr/>
          <p:nvPr/>
        </p:nvGrpSpPr>
        <p:grpSpPr>
          <a:xfrm>
            <a:off x="1644817" y="2924570"/>
            <a:ext cx="1804148" cy="3072921"/>
            <a:chOff x="1385997" y="1904177"/>
            <a:chExt cx="1823312" cy="3328998"/>
          </a:xfrm>
          <a:noFill/>
          <a:effectLst/>
        </p:grpSpPr>
        <p:sp>
          <p:nvSpPr>
            <p:cNvPr id="7" name="Rectangle 6"/>
            <p:cNvSpPr/>
            <p:nvPr/>
          </p:nvSpPr>
          <p:spPr>
            <a:xfrm>
              <a:off x="1385997" y="1904177"/>
              <a:ext cx="1133560" cy="483457"/>
            </a:xfrm>
            <a:prstGeom prst="rect">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rgbClr val="000000"/>
                  </a:solidFill>
                </a:rPr>
                <a:t>Manage Performance</a:t>
              </a:r>
            </a:p>
          </p:txBody>
        </p:sp>
        <p:sp>
          <p:nvSpPr>
            <p:cNvPr id="33" name="Folded Corner 32"/>
            <p:cNvSpPr/>
            <p:nvPr/>
          </p:nvSpPr>
          <p:spPr>
            <a:xfrm>
              <a:off x="2127613" y="4723138"/>
              <a:ext cx="920025" cy="510037"/>
            </a:xfrm>
            <a:prstGeom prst="foldedCorner">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Monitor IHS</a:t>
              </a:r>
            </a:p>
          </p:txBody>
        </p:sp>
        <p:sp>
          <p:nvSpPr>
            <p:cNvPr id="35" name="Folded Corner 34"/>
            <p:cNvSpPr/>
            <p:nvPr/>
          </p:nvSpPr>
          <p:spPr>
            <a:xfrm>
              <a:off x="2127613" y="3362533"/>
              <a:ext cx="1081696" cy="510037"/>
            </a:xfrm>
            <a:prstGeom prst="foldedCorner">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Report Performance</a:t>
              </a:r>
            </a:p>
          </p:txBody>
        </p:sp>
        <p:sp>
          <p:nvSpPr>
            <p:cNvPr id="53" name="Folded Corner 52"/>
            <p:cNvSpPr/>
            <p:nvPr/>
          </p:nvSpPr>
          <p:spPr>
            <a:xfrm>
              <a:off x="2127613" y="4034726"/>
              <a:ext cx="920025" cy="510037"/>
            </a:xfrm>
            <a:prstGeom prst="foldedCorner">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Determine Fault Code</a:t>
              </a:r>
            </a:p>
          </p:txBody>
        </p:sp>
        <p:cxnSp>
          <p:nvCxnSpPr>
            <p:cNvPr id="8" name="Elbow Connector 7"/>
            <p:cNvCxnSpPr>
              <a:stCxn id="7" idx="2"/>
              <a:endCxn id="35" idx="1"/>
            </p:cNvCxnSpPr>
            <p:nvPr/>
          </p:nvCxnSpPr>
          <p:spPr>
            <a:xfrm rot="16200000" flipH="1">
              <a:off x="1425236" y="2915175"/>
              <a:ext cx="1229918" cy="174836"/>
            </a:xfrm>
            <a:prstGeom prst="bentConnector2">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Elbow Connector 9"/>
            <p:cNvCxnSpPr>
              <a:stCxn id="7" idx="2"/>
              <a:endCxn id="53" idx="1"/>
            </p:cNvCxnSpPr>
            <p:nvPr/>
          </p:nvCxnSpPr>
          <p:spPr>
            <a:xfrm rot="16200000" flipH="1">
              <a:off x="1089140" y="3251271"/>
              <a:ext cx="1902111" cy="174836"/>
            </a:xfrm>
            <a:prstGeom prst="bentConnector2">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Elbow Connector 35"/>
            <p:cNvCxnSpPr>
              <a:stCxn id="7" idx="2"/>
              <a:endCxn id="33" idx="1"/>
            </p:cNvCxnSpPr>
            <p:nvPr/>
          </p:nvCxnSpPr>
          <p:spPr>
            <a:xfrm rot="16200000" flipH="1">
              <a:off x="744934" y="3595477"/>
              <a:ext cx="2590523" cy="174836"/>
            </a:xfrm>
            <a:prstGeom prst="bentConnector2">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4" name="Elbow Connector 13"/>
          <p:cNvCxnSpPr>
            <a:stCxn id="5" idx="2"/>
            <a:endCxn id="37" idx="1"/>
          </p:cNvCxnSpPr>
          <p:nvPr/>
        </p:nvCxnSpPr>
        <p:spPr>
          <a:xfrm rot="16200000" flipH="1">
            <a:off x="7575605" y="3466679"/>
            <a:ext cx="396205" cy="188247"/>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Elbow Connector 16"/>
          <p:cNvCxnSpPr>
            <a:stCxn id="5" idx="2"/>
            <a:endCxn id="49" idx="1"/>
          </p:cNvCxnSpPr>
          <p:nvPr/>
        </p:nvCxnSpPr>
        <p:spPr>
          <a:xfrm rot="16200000" flipH="1">
            <a:off x="7278522" y="3763763"/>
            <a:ext cx="990372" cy="188248"/>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Elbow Connector 20"/>
          <p:cNvCxnSpPr>
            <a:stCxn id="2" idx="2"/>
            <a:endCxn id="46" idx="0"/>
          </p:cNvCxnSpPr>
          <p:nvPr/>
        </p:nvCxnSpPr>
        <p:spPr>
          <a:xfrm rot="5400000">
            <a:off x="3832310" y="2312617"/>
            <a:ext cx="331634" cy="2386816"/>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Elbow Connector 22"/>
          <p:cNvCxnSpPr>
            <a:stCxn id="2" idx="2"/>
            <a:endCxn id="3" idx="0"/>
          </p:cNvCxnSpPr>
          <p:nvPr/>
        </p:nvCxnSpPr>
        <p:spPr>
          <a:xfrm rot="5400000">
            <a:off x="4354724" y="2834738"/>
            <a:ext cx="331341" cy="1342282"/>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Elbow Connector 24"/>
          <p:cNvCxnSpPr>
            <a:stCxn id="2" idx="2"/>
            <a:endCxn id="56" idx="0"/>
          </p:cNvCxnSpPr>
          <p:nvPr/>
        </p:nvCxnSpPr>
        <p:spPr>
          <a:xfrm rot="5400000">
            <a:off x="4898632" y="3378645"/>
            <a:ext cx="331341" cy="25446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Elbow Connector 26"/>
          <p:cNvCxnSpPr>
            <a:stCxn id="2" idx="2"/>
            <a:endCxn id="57" idx="0"/>
          </p:cNvCxnSpPr>
          <p:nvPr/>
        </p:nvCxnSpPr>
        <p:spPr>
          <a:xfrm rot="16200000" flipH="1">
            <a:off x="5482554" y="3049189"/>
            <a:ext cx="331495" cy="913532"/>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Elbow Connector 28"/>
          <p:cNvCxnSpPr>
            <a:stCxn id="2" idx="2"/>
            <a:endCxn id="34" idx="0"/>
          </p:cNvCxnSpPr>
          <p:nvPr/>
        </p:nvCxnSpPr>
        <p:spPr>
          <a:xfrm rot="16200000" flipH="1">
            <a:off x="6025120" y="2506623"/>
            <a:ext cx="331341" cy="199851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Elbow Connector 31"/>
          <p:cNvCxnSpPr>
            <a:stCxn id="57" idx="2"/>
            <a:endCxn id="47" idx="1"/>
          </p:cNvCxnSpPr>
          <p:nvPr/>
        </p:nvCxnSpPr>
        <p:spPr>
          <a:xfrm rot="16200000" flipH="1">
            <a:off x="6043505" y="4228966"/>
            <a:ext cx="295052" cy="171929"/>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Elbow Connector 47"/>
          <p:cNvCxnSpPr>
            <a:stCxn id="57" idx="2"/>
            <a:endCxn id="39" idx="1"/>
          </p:cNvCxnSpPr>
          <p:nvPr/>
        </p:nvCxnSpPr>
        <p:spPr>
          <a:xfrm rot="16200000" flipH="1">
            <a:off x="5764657" y="4507814"/>
            <a:ext cx="862855" cy="182035"/>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 name="Elbow Connector 58"/>
          <p:cNvCxnSpPr>
            <a:stCxn id="57" idx="2"/>
            <a:endCxn id="44" idx="1"/>
          </p:cNvCxnSpPr>
          <p:nvPr/>
        </p:nvCxnSpPr>
        <p:spPr>
          <a:xfrm rot="16200000" flipH="1">
            <a:off x="5494660" y="4777811"/>
            <a:ext cx="1406154" cy="185341"/>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1" name="Elbow Connector 60"/>
          <p:cNvCxnSpPr>
            <a:stCxn id="57" idx="2"/>
            <a:endCxn id="50" idx="1"/>
          </p:cNvCxnSpPr>
          <p:nvPr/>
        </p:nvCxnSpPr>
        <p:spPr>
          <a:xfrm rot="16200000" flipH="1">
            <a:off x="5232130" y="5040341"/>
            <a:ext cx="1938014" cy="192141"/>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Elbow Connector 63"/>
          <p:cNvCxnSpPr>
            <a:stCxn id="57" idx="2"/>
            <a:endCxn id="43" idx="1"/>
          </p:cNvCxnSpPr>
          <p:nvPr/>
        </p:nvCxnSpPr>
        <p:spPr>
          <a:xfrm rot="16200000" flipH="1">
            <a:off x="4973578" y="5298893"/>
            <a:ext cx="2468530" cy="205553"/>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6" name="Elbow Connector 65"/>
          <p:cNvCxnSpPr>
            <a:stCxn id="56" idx="2"/>
            <a:endCxn id="31" idx="1"/>
          </p:cNvCxnSpPr>
          <p:nvPr/>
        </p:nvCxnSpPr>
        <p:spPr>
          <a:xfrm rot="16200000" flipH="1">
            <a:off x="4637257" y="4431795"/>
            <a:ext cx="691899" cy="92279"/>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Elbow Connector 67"/>
          <p:cNvCxnSpPr>
            <a:stCxn id="56" idx="2"/>
            <a:endCxn id="41" idx="1"/>
          </p:cNvCxnSpPr>
          <p:nvPr/>
        </p:nvCxnSpPr>
        <p:spPr>
          <a:xfrm rot="16200000" flipH="1">
            <a:off x="4314519" y="4754533"/>
            <a:ext cx="1337375" cy="92279"/>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Elbow Connector 69"/>
          <p:cNvCxnSpPr>
            <a:stCxn id="56" idx="2"/>
            <a:endCxn id="40" idx="1"/>
          </p:cNvCxnSpPr>
          <p:nvPr/>
        </p:nvCxnSpPr>
        <p:spPr>
          <a:xfrm rot="16200000" flipH="1">
            <a:off x="3990080" y="5078973"/>
            <a:ext cx="1986251" cy="92279"/>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Elbow Connector 71"/>
          <p:cNvCxnSpPr>
            <a:stCxn id="3" idx="2"/>
            <a:endCxn id="55" idx="1"/>
          </p:cNvCxnSpPr>
          <p:nvPr/>
        </p:nvCxnSpPr>
        <p:spPr>
          <a:xfrm rot="16200000" flipH="1">
            <a:off x="3591791" y="4389447"/>
            <a:ext cx="600179" cy="85256"/>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Elbow Connector 75"/>
          <p:cNvCxnSpPr>
            <a:stCxn id="3" idx="2"/>
            <a:endCxn id="38" idx="1"/>
          </p:cNvCxnSpPr>
          <p:nvPr/>
        </p:nvCxnSpPr>
        <p:spPr>
          <a:xfrm rot="16200000" flipH="1">
            <a:off x="3225720" y="4755518"/>
            <a:ext cx="1332321" cy="85256"/>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Elbow Connector 8"/>
          <p:cNvCxnSpPr>
            <a:stCxn id="6" idx="2"/>
            <a:endCxn id="42" idx="1"/>
          </p:cNvCxnSpPr>
          <p:nvPr/>
        </p:nvCxnSpPr>
        <p:spPr>
          <a:xfrm rot="16200000" flipH="1">
            <a:off x="813434" y="3546876"/>
            <a:ext cx="477415" cy="147817"/>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Elbow Connector 11"/>
          <p:cNvCxnSpPr>
            <a:stCxn id="6" idx="2"/>
            <a:endCxn id="54" idx="1"/>
          </p:cNvCxnSpPr>
          <p:nvPr/>
        </p:nvCxnSpPr>
        <p:spPr>
          <a:xfrm rot="16200000" flipH="1">
            <a:off x="495301" y="3865009"/>
            <a:ext cx="1113681" cy="147817"/>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Elbow Connector 14"/>
          <p:cNvCxnSpPr>
            <a:stCxn id="6" idx="2"/>
            <a:endCxn id="52" idx="1"/>
          </p:cNvCxnSpPr>
          <p:nvPr/>
        </p:nvCxnSpPr>
        <p:spPr>
          <a:xfrm rot="16200000" flipH="1">
            <a:off x="136139" y="4224172"/>
            <a:ext cx="1832010" cy="147817"/>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Elbow Connector 17"/>
          <p:cNvCxnSpPr>
            <a:stCxn id="6" idx="2"/>
            <a:endCxn id="51" idx="1"/>
          </p:cNvCxnSpPr>
          <p:nvPr/>
        </p:nvCxnSpPr>
        <p:spPr>
          <a:xfrm rot="16200000" flipH="1">
            <a:off x="-201805" y="4562115"/>
            <a:ext cx="2507896" cy="147817"/>
          </a:xfrm>
          <a:prstGeom prst="bentConnector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0" name="Folded Corner 59"/>
          <p:cNvSpPr/>
          <p:nvPr/>
        </p:nvSpPr>
        <p:spPr>
          <a:xfrm>
            <a:off x="7788077" y="1436704"/>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Dispose IHS</a:t>
            </a:r>
          </a:p>
        </p:txBody>
      </p:sp>
      <p:sp>
        <p:nvSpPr>
          <p:cNvPr id="62" name="Folded Corner 61"/>
          <p:cNvSpPr/>
          <p:nvPr/>
        </p:nvSpPr>
        <p:spPr>
          <a:xfrm>
            <a:off x="1494211" y="1442206"/>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err="1">
                <a:solidFill>
                  <a:schemeClr val="tx1"/>
                </a:solidFill>
              </a:rPr>
              <a:t>Mfg</a:t>
            </a:r>
            <a:r>
              <a:rPr lang="en-US" sz="1015" dirty="0">
                <a:solidFill>
                  <a:schemeClr val="tx1"/>
                </a:solidFill>
              </a:rPr>
              <a:t> IHS</a:t>
            </a:r>
          </a:p>
        </p:txBody>
      </p:sp>
      <p:sp>
        <p:nvSpPr>
          <p:cNvPr id="63" name="Folded Corner 62"/>
          <p:cNvSpPr/>
          <p:nvPr/>
        </p:nvSpPr>
        <p:spPr>
          <a:xfrm>
            <a:off x="2484085" y="1441743"/>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Sell IHS</a:t>
            </a:r>
          </a:p>
        </p:txBody>
      </p:sp>
      <p:sp>
        <p:nvSpPr>
          <p:cNvPr id="65" name="Folded Corner 64"/>
          <p:cNvSpPr/>
          <p:nvPr/>
        </p:nvSpPr>
        <p:spPr>
          <a:xfrm>
            <a:off x="525298" y="1448287"/>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Design IHS</a:t>
            </a:r>
          </a:p>
        </p:txBody>
      </p:sp>
      <p:sp>
        <p:nvSpPr>
          <p:cNvPr id="67" name="Rectangle 66"/>
          <p:cNvSpPr/>
          <p:nvPr/>
        </p:nvSpPr>
        <p:spPr>
          <a:xfrm>
            <a:off x="3565770" y="1441741"/>
            <a:ext cx="931695" cy="44927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rgbClr val="000000"/>
                </a:solidFill>
              </a:rPr>
              <a:t>Deliver IHS</a:t>
            </a:r>
          </a:p>
        </p:txBody>
      </p:sp>
      <p:sp>
        <p:nvSpPr>
          <p:cNvPr id="74" name="Folded Corner 73"/>
          <p:cNvSpPr/>
          <p:nvPr/>
        </p:nvSpPr>
        <p:spPr>
          <a:xfrm>
            <a:off x="3055335" y="2166245"/>
            <a:ext cx="849254" cy="406862"/>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Install IHS</a:t>
            </a:r>
          </a:p>
        </p:txBody>
      </p:sp>
      <p:sp>
        <p:nvSpPr>
          <p:cNvPr id="75" name="Folded Corner 74"/>
          <p:cNvSpPr/>
          <p:nvPr/>
        </p:nvSpPr>
        <p:spPr>
          <a:xfrm>
            <a:off x="4126726" y="2177873"/>
            <a:ext cx="849254" cy="389914"/>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Survey Building</a:t>
            </a:r>
          </a:p>
        </p:txBody>
      </p:sp>
      <p:sp>
        <p:nvSpPr>
          <p:cNvPr id="77" name="Rectangle 76"/>
          <p:cNvSpPr/>
          <p:nvPr/>
        </p:nvSpPr>
        <p:spPr>
          <a:xfrm>
            <a:off x="6586338" y="1445326"/>
            <a:ext cx="920777" cy="44033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1015" dirty="0">
                <a:solidFill>
                  <a:srgbClr val="000000"/>
                </a:solidFill>
              </a:rPr>
              <a:t>Support IHS</a:t>
            </a:r>
          </a:p>
        </p:txBody>
      </p:sp>
      <p:sp>
        <p:nvSpPr>
          <p:cNvPr id="78" name="Folded Corner 77"/>
          <p:cNvSpPr/>
          <p:nvPr/>
        </p:nvSpPr>
        <p:spPr>
          <a:xfrm>
            <a:off x="5634902" y="2179041"/>
            <a:ext cx="849254" cy="394065"/>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Repair IHS</a:t>
            </a:r>
          </a:p>
        </p:txBody>
      </p:sp>
      <p:sp>
        <p:nvSpPr>
          <p:cNvPr id="79" name="Folded Corner 78"/>
          <p:cNvSpPr/>
          <p:nvPr/>
        </p:nvSpPr>
        <p:spPr>
          <a:xfrm>
            <a:off x="7230614" y="2183451"/>
            <a:ext cx="849254" cy="389655"/>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Maintain IHS</a:t>
            </a:r>
          </a:p>
        </p:txBody>
      </p:sp>
      <p:cxnSp>
        <p:nvCxnSpPr>
          <p:cNvPr id="20" name="Elbow Connector 19"/>
          <p:cNvCxnSpPr>
            <a:stCxn id="77" idx="2"/>
            <a:endCxn id="79" idx="0"/>
          </p:cNvCxnSpPr>
          <p:nvPr/>
        </p:nvCxnSpPr>
        <p:spPr>
          <a:xfrm rot="16200000" flipH="1">
            <a:off x="7202089" y="1730300"/>
            <a:ext cx="297788" cy="608514"/>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Elbow Connector 23"/>
          <p:cNvCxnSpPr>
            <a:stCxn id="77" idx="2"/>
            <a:endCxn id="78" idx="0"/>
          </p:cNvCxnSpPr>
          <p:nvPr/>
        </p:nvCxnSpPr>
        <p:spPr>
          <a:xfrm rot="5400000">
            <a:off x="6406438" y="1538754"/>
            <a:ext cx="293378" cy="987198"/>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8" name="Elbow Connector 27"/>
          <p:cNvCxnSpPr>
            <a:stCxn id="67" idx="2"/>
            <a:endCxn id="74" idx="0"/>
          </p:cNvCxnSpPr>
          <p:nvPr/>
        </p:nvCxnSpPr>
        <p:spPr>
          <a:xfrm rot="5400000">
            <a:off x="3618174" y="1752802"/>
            <a:ext cx="275232" cy="551656"/>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1" name="Folded Corner 80"/>
          <p:cNvSpPr/>
          <p:nvPr/>
        </p:nvSpPr>
        <p:spPr>
          <a:xfrm>
            <a:off x="4997003" y="1456446"/>
            <a:ext cx="849254" cy="470803"/>
          </a:xfrm>
          <a:prstGeom prst="foldedCorner">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15" dirty="0">
                <a:solidFill>
                  <a:schemeClr val="tx1"/>
                </a:solidFill>
              </a:rPr>
              <a:t>Operate IHS</a:t>
            </a:r>
          </a:p>
        </p:txBody>
      </p:sp>
      <p:cxnSp>
        <p:nvCxnSpPr>
          <p:cNvPr id="82" name="Elbow Connector 81"/>
          <p:cNvCxnSpPr/>
          <p:nvPr/>
        </p:nvCxnSpPr>
        <p:spPr>
          <a:xfrm rot="5400000">
            <a:off x="4807920" y="2321055"/>
            <a:ext cx="997322" cy="230095"/>
          </a:xfrm>
          <a:prstGeom prst="bentConnector3">
            <a:avLst>
              <a:gd name="adj1" fmla="val 79642"/>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9" name="Elbow Connector 88"/>
          <p:cNvCxnSpPr>
            <a:stCxn id="67" idx="2"/>
            <a:endCxn id="75" idx="0"/>
          </p:cNvCxnSpPr>
          <p:nvPr/>
        </p:nvCxnSpPr>
        <p:spPr>
          <a:xfrm rot="16200000" flipH="1">
            <a:off x="4148056" y="1774574"/>
            <a:ext cx="286860" cy="519735"/>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8" name="Elbow Connector 97"/>
          <p:cNvCxnSpPr>
            <a:stCxn id="81" idx="2"/>
            <a:endCxn id="6" idx="0"/>
          </p:cNvCxnSpPr>
          <p:nvPr/>
        </p:nvCxnSpPr>
        <p:spPr>
          <a:xfrm rot="5400000">
            <a:off x="2695029" y="210452"/>
            <a:ext cx="1009804" cy="4443395"/>
          </a:xfrm>
          <a:prstGeom prst="bentConnector3">
            <a:avLst>
              <a:gd name="adj1" fmla="val 79276"/>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Elbow Connector 100"/>
          <p:cNvCxnSpPr>
            <a:stCxn id="81" idx="2"/>
            <a:endCxn id="7" idx="0"/>
          </p:cNvCxnSpPr>
          <p:nvPr/>
        </p:nvCxnSpPr>
        <p:spPr>
          <a:xfrm rot="5400000">
            <a:off x="3314975" y="817914"/>
            <a:ext cx="997321" cy="3215990"/>
          </a:xfrm>
          <a:prstGeom prst="bentConnector3">
            <a:avLst>
              <a:gd name="adj1" fmla="val 8198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5" name="Elbow Connector 104"/>
          <p:cNvCxnSpPr>
            <a:stCxn id="81" idx="2"/>
            <a:endCxn id="5" idx="0"/>
          </p:cNvCxnSpPr>
          <p:nvPr/>
        </p:nvCxnSpPr>
        <p:spPr>
          <a:xfrm rot="16200000" flipH="1">
            <a:off x="6051944" y="1296933"/>
            <a:ext cx="997322" cy="2257953"/>
          </a:xfrm>
          <a:prstGeom prst="bentConnector3">
            <a:avLst>
              <a:gd name="adj1" fmla="val 806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7" name="Folded Corner 106"/>
          <p:cNvSpPr/>
          <p:nvPr/>
        </p:nvSpPr>
        <p:spPr>
          <a:xfrm>
            <a:off x="3265974" y="872073"/>
            <a:ext cx="2722919" cy="266432"/>
          </a:xfrm>
          <a:prstGeom prst="foldedCorner">
            <a:avLst/>
          </a:prstGeom>
          <a:no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015" dirty="0">
                <a:solidFill>
                  <a:schemeClr val="tx1"/>
                </a:solidFill>
              </a:rPr>
              <a:t>The Intelligent heating Systems</a:t>
            </a:r>
          </a:p>
        </p:txBody>
      </p:sp>
      <p:cxnSp>
        <p:nvCxnSpPr>
          <p:cNvPr id="109" name="Elbow Connector 108"/>
          <p:cNvCxnSpPr>
            <a:stCxn id="107" idx="2"/>
            <a:endCxn id="65" idx="0"/>
          </p:cNvCxnSpPr>
          <p:nvPr/>
        </p:nvCxnSpPr>
        <p:spPr>
          <a:xfrm rot="5400000">
            <a:off x="2633789" y="-545360"/>
            <a:ext cx="309782" cy="3677509"/>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1" name="Elbow Connector 110"/>
          <p:cNvCxnSpPr>
            <a:stCxn id="107" idx="2"/>
            <a:endCxn id="62" idx="0"/>
          </p:cNvCxnSpPr>
          <p:nvPr/>
        </p:nvCxnSpPr>
        <p:spPr>
          <a:xfrm rot="5400000">
            <a:off x="3121286" y="-63944"/>
            <a:ext cx="303701" cy="2708596"/>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Elbow Connector 112"/>
          <p:cNvCxnSpPr>
            <a:stCxn id="107" idx="2"/>
            <a:endCxn id="63" idx="0"/>
          </p:cNvCxnSpPr>
          <p:nvPr/>
        </p:nvCxnSpPr>
        <p:spPr>
          <a:xfrm rot="5400000">
            <a:off x="3616456" y="430762"/>
            <a:ext cx="303237" cy="1718722"/>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5" name="Elbow Connector 114"/>
          <p:cNvCxnSpPr>
            <a:stCxn id="107" idx="2"/>
            <a:endCxn id="67" idx="0"/>
          </p:cNvCxnSpPr>
          <p:nvPr/>
        </p:nvCxnSpPr>
        <p:spPr>
          <a:xfrm rot="5400000">
            <a:off x="4177909" y="992216"/>
            <a:ext cx="303237" cy="595816"/>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8" name="Elbow Connector 117"/>
          <p:cNvCxnSpPr>
            <a:stCxn id="107" idx="2"/>
            <a:endCxn id="81" idx="0"/>
          </p:cNvCxnSpPr>
          <p:nvPr/>
        </p:nvCxnSpPr>
        <p:spPr>
          <a:xfrm rot="16200000" flipH="1">
            <a:off x="4865560" y="900377"/>
            <a:ext cx="317941" cy="794196"/>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0" name="Elbow Connector 119"/>
          <p:cNvCxnSpPr>
            <a:stCxn id="107" idx="2"/>
            <a:endCxn id="77" idx="0"/>
          </p:cNvCxnSpPr>
          <p:nvPr/>
        </p:nvCxnSpPr>
        <p:spPr>
          <a:xfrm rot="16200000" flipH="1">
            <a:off x="5683670" y="82267"/>
            <a:ext cx="306821" cy="2419293"/>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2" name="Elbow Connector 121"/>
          <p:cNvCxnSpPr>
            <a:stCxn id="107" idx="2"/>
            <a:endCxn id="60" idx="0"/>
          </p:cNvCxnSpPr>
          <p:nvPr/>
        </p:nvCxnSpPr>
        <p:spPr>
          <a:xfrm rot="16200000" flipH="1">
            <a:off x="6270969" y="-505032"/>
            <a:ext cx="298198" cy="358527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2894749"/>
      </p:ext>
    </p:extLst>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r>
              <a:rPr lang="en-GB" smtClean="0"/>
              <a:t>Concerns</a:t>
            </a:r>
            <a:endParaRPr lang="en-GB" dirty="0"/>
          </a:p>
        </p:txBody>
      </p:sp>
      <p:sp>
        <p:nvSpPr>
          <p:cNvPr id="5" name="Content Placeholder 4"/>
          <p:cNvSpPr>
            <a:spLocks noGrp="1"/>
          </p:cNvSpPr>
          <p:nvPr>
            <p:ph idx="1"/>
          </p:nvPr>
        </p:nvSpPr>
        <p:spPr>
          <a:xfrm>
            <a:off x="130175" y="1050923"/>
            <a:ext cx="8686800" cy="1431303"/>
          </a:xfrm>
        </p:spPr>
        <p:txBody>
          <a:bodyPr>
            <a:normAutofit fontScale="85000" lnSpcReduction="20000"/>
          </a:bodyPr>
          <a:lstStyle/>
          <a:p>
            <a:r>
              <a:rPr lang="en-GB" dirty="0" smtClean="0"/>
              <a:t>Teams are often concerned with “is the diagram right?”</a:t>
            </a:r>
          </a:p>
          <a:p>
            <a:r>
              <a:rPr lang="en-GB" dirty="0" smtClean="0"/>
              <a:t>The purpose of viewpoint analysis is to generate more knowledge about a proposed system. As long as the viewpoint structure represents the whole of the problem, it does not matter if it is different to another potential viewpoint structure</a:t>
            </a:r>
          </a:p>
          <a:p>
            <a:endParaRPr lang="en-US" dirty="0"/>
          </a:p>
        </p:txBody>
      </p:sp>
      <p:sp>
        <p:nvSpPr>
          <p:cNvPr id="112642" name="Rectangle 3"/>
          <p:cNvSpPr>
            <a:spLocks noChangeArrowheads="1"/>
          </p:cNvSpPr>
          <p:nvPr/>
        </p:nvSpPr>
        <p:spPr bwMode="auto">
          <a:xfrm>
            <a:off x="1413805" y="253314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Wash</a:t>
            </a:r>
          </a:p>
        </p:txBody>
      </p:sp>
      <p:sp>
        <p:nvSpPr>
          <p:cNvPr id="112643" name="Rectangle 4"/>
          <p:cNvSpPr>
            <a:spLocks noChangeArrowheads="1"/>
          </p:cNvSpPr>
          <p:nvPr/>
        </p:nvSpPr>
        <p:spPr bwMode="auto">
          <a:xfrm>
            <a:off x="531155" y="3166561"/>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Water</a:t>
            </a:r>
          </a:p>
        </p:txBody>
      </p:sp>
      <p:sp>
        <p:nvSpPr>
          <p:cNvPr id="112644" name="Rectangle 5"/>
          <p:cNvSpPr>
            <a:spLocks noChangeArrowheads="1"/>
          </p:cNvSpPr>
          <p:nvPr/>
        </p:nvSpPr>
        <p:spPr bwMode="auto">
          <a:xfrm>
            <a:off x="1672566" y="318084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Clean Items</a:t>
            </a:r>
          </a:p>
        </p:txBody>
      </p:sp>
      <p:sp>
        <p:nvSpPr>
          <p:cNvPr id="112645" name="Rectangle 6"/>
          <p:cNvSpPr>
            <a:spLocks noChangeArrowheads="1"/>
          </p:cNvSpPr>
          <p:nvPr/>
        </p:nvSpPr>
        <p:spPr bwMode="auto">
          <a:xfrm>
            <a:off x="2734605" y="3166561"/>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Cycle</a:t>
            </a:r>
          </a:p>
        </p:txBody>
      </p:sp>
      <p:sp>
        <p:nvSpPr>
          <p:cNvPr id="112646" name="Rectangle 7"/>
          <p:cNvSpPr>
            <a:spLocks noChangeArrowheads="1"/>
          </p:cNvSpPr>
          <p:nvPr/>
        </p:nvSpPr>
        <p:spPr bwMode="auto">
          <a:xfrm>
            <a:off x="3263242" y="4487361"/>
            <a:ext cx="893763" cy="477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Control</a:t>
            </a:r>
          </a:p>
          <a:p>
            <a:pPr algn="ctr">
              <a:spcBef>
                <a:spcPct val="0"/>
              </a:spcBef>
              <a:buClrTx/>
              <a:buFontTx/>
              <a:buNone/>
            </a:pPr>
            <a:r>
              <a:rPr lang="en-GB" sz="1050"/>
              <a:t>Wash Cycle</a:t>
            </a:r>
          </a:p>
        </p:txBody>
      </p:sp>
      <p:sp>
        <p:nvSpPr>
          <p:cNvPr id="112647" name="Rectangle 8"/>
          <p:cNvSpPr>
            <a:spLocks noChangeArrowheads="1"/>
          </p:cNvSpPr>
          <p:nvPr/>
        </p:nvSpPr>
        <p:spPr bwMode="auto">
          <a:xfrm>
            <a:off x="3263242" y="3847596"/>
            <a:ext cx="8683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Select</a:t>
            </a:r>
          </a:p>
          <a:p>
            <a:pPr algn="ctr">
              <a:spcBef>
                <a:spcPct val="0"/>
              </a:spcBef>
              <a:buClrTx/>
              <a:buFontTx/>
              <a:buNone/>
            </a:pPr>
            <a:r>
              <a:rPr lang="en-GB" sz="1050"/>
              <a:t>Cycle</a:t>
            </a:r>
          </a:p>
        </p:txBody>
      </p:sp>
      <p:cxnSp>
        <p:nvCxnSpPr>
          <p:cNvPr id="112648" name="AutoShape 9"/>
          <p:cNvCxnSpPr>
            <a:cxnSpLocks noChangeShapeType="1"/>
            <a:stCxn id="112645" idx="2"/>
            <a:endCxn id="112647" idx="1"/>
          </p:cNvCxnSpPr>
          <p:nvPr/>
        </p:nvCxnSpPr>
        <p:spPr bwMode="auto">
          <a:xfrm rot="16200000" flipH="1">
            <a:off x="2960029" y="3733298"/>
            <a:ext cx="493713"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49" name="AutoShape 10"/>
          <p:cNvCxnSpPr>
            <a:cxnSpLocks noChangeShapeType="1"/>
            <a:stCxn id="112645" idx="2"/>
            <a:endCxn id="112646" idx="1"/>
          </p:cNvCxnSpPr>
          <p:nvPr/>
        </p:nvCxnSpPr>
        <p:spPr bwMode="auto">
          <a:xfrm rot="16200000" flipH="1">
            <a:off x="2614748" y="4078578"/>
            <a:ext cx="1184275" cy="1127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50" name="Rectangle 11"/>
          <p:cNvSpPr>
            <a:spLocks noChangeArrowheads="1"/>
          </p:cNvSpPr>
          <p:nvPr/>
        </p:nvSpPr>
        <p:spPr bwMode="auto">
          <a:xfrm>
            <a:off x="2209141" y="4488946"/>
            <a:ext cx="830263" cy="4397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Agitate</a:t>
            </a:r>
          </a:p>
          <a:p>
            <a:pPr algn="ctr">
              <a:spcBef>
                <a:spcPct val="0"/>
              </a:spcBef>
              <a:buClrTx/>
              <a:buFontTx/>
              <a:buNone/>
            </a:pPr>
            <a:r>
              <a:rPr lang="en-GB" sz="1050"/>
              <a:t>Items</a:t>
            </a:r>
          </a:p>
        </p:txBody>
      </p:sp>
      <p:sp>
        <p:nvSpPr>
          <p:cNvPr id="112651" name="Rectangle 12"/>
          <p:cNvSpPr>
            <a:spLocks noChangeArrowheads="1"/>
          </p:cNvSpPr>
          <p:nvPr/>
        </p:nvSpPr>
        <p:spPr bwMode="auto">
          <a:xfrm>
            <a:off x="2209141" y="3849186"/>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Rinse </a:t>
            </a:r>
          </a:p>
          <a:p>
            <a:pPr algn="ctr">
              <a:spcBef>
                <a:spcPct val="0"/>
              </a:spcBef>
              <a:buClrTx/>
              <a:buFontTx/>
              <a:buNone/>
            </a:pPr>
            <a:r>
              <a:rPr lang="en-GB" sz="1050"/>
              <a:t>Items</a:t>
            </a:r>
          </a:p>
        </p:txBody>
      </p:sp>
      <p:cxnSp>
        <p:nvCxnSpPr>
          <p:cNvPr id="112652" name="AutoShape 13"/>
          <p:cNvCxnSpPr>
            <a:cxnSpLocks noChangeShapeType="1"/>
            <a:stCxn id="112644" idx="2"/>
            <a:endCxn id="112651" idx="1"/>
          </p:cNvCxnSpPr>
          <p:nvPr/>
        </p:nvCxnSpPr>
        <p:spPr bwMode="auto">
          <a:xfrm rot="16200000" flipH="1">
            <a:off x="1908310" y="3737265"/>
            <a:ext cx="481012"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53" name="AutoShape 14"/>
          <p:cNvCxnSpPr>
            <a:cxnSpLocks noChangeShapeType="1"/>
            <a:stCxn id="112644" idx="2"/>
            <a:endCxn id="112650" idx="1"/>
          </p:cNvCxnSpPr>
          <p:nvPr/>
        </p:nvCxnSpPr>
        <p:spPr bwMode="auto">
          <a:xfrm rot="16200000" flipH="1">
            <a:off x="1572554" y="4073022"/>
            <a:ext cx="1152525" cy="1206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54" name="AutoShape 15"/>
          <p:cNvCxnSpPr>
            <a:cxnSpLocks noChangeShapeType="1"/>
            <a:stCxn id="112642" idx="2"/>
            <a:endCxn id="112645" idx="0"/>
          </p:cNvCxnSpPr>
          <p:nvPr/>
        </p:nvCxnSpPr>
        <p:spPr bwMode="auto">
          <a:xfrm rot="16200000" flipH="1">
            <a:off x="2361542" y="2377573"/>
            <a:ext cx="257175" cy="13208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55" name="AutoShape 16"/>
          <p:cNvCxnSpPr>
            <a:cxnSpLocks noChangeShapeType="1"/>
            <a:stCxn id="112642" idx="2"/>
            <a:endCxn id="112644" idx="0"/>
          </p:cNvCxnSpPr>
          <p:nvPr/>
        </p:nvCxnSpPr>
        <p:spPr bwMode="auto">
          <a:xfrm rot="16200000" flipH="1">
            <a:off x="1823379" y="2915734"/>
            <a:ext cx="271462" cy="258762"/>
          </a:xfrm>
          <a:prstGeom prst="bentConnector3">
            <a:avLst>
              <a:gd name="adj1" fmla="val 49708"/>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56" name="AutoShape 17"/>
          <p:cNvCxnSpPr>
            <a:cxnSpLocks noChangeShapeType="1"/>
            <a:stCxn id="112642" idx="2"/>
            <a:endCxn id="112643" idx="0"/>
          </p:cNvCxnSpPr>
          <p:nvPr/>
        </p:nvCxnSpPr>
        <p:spPr bwMode="auto">
          <a:xfrm rot="5400000">
            <a:off x="1259817" y="2596647"/>
            <a:ext cx="257175" cy="88265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57" name="Rectangle 18"/>
          <p:cNvSpPr>
            <a:spLocks noChangeArrowheads="1"/>
          </p:cNvSpPr>
          <p:nvPr/>
        </p:nvSpPr>
        <p:spPr bwMode="auto">
          <a:xfrm>
            <a:off x="1097892" y="394284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Extract XS</a:t>
            </a:r>
          </a:p>
          <a:p>
            <a:pPr algn="ctr">
              <a:spcBef>
                <a:spcPct val="0"/>
              </a:spcBef>
              <a:buClrTx/>
              <a:buFontTx/>
              <a:buNone/>
            </a:pPr>
            <a:r>
              <a:rPr lang="en-GB" sz="1050"/>
              <a:t>Water</a:t>
            </a:r>
          </a:p>
        </p:txBody>
      </p:sp>
      <p:sp>
        <p:nvSpPr>
          <p:cNvPr id="112658" name="Rectangle 19"/>
          <p:cNvSpPr>
            <a:spLocks noChangeArrowheads="1"/>
          </p:cNvSpPr>
          <p:nvPr/>
        </p:nvSpPr>
        <p:spPr bwMode="auto">
          <a:xfrm>
            <a:off x="1072492" y="3645984"/>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Drain Water</a:t>
            </a:r>
          </a:p>
        </p:txBody>
      </p:sp>
      <p:cxnSp>
        <p:nvCxnSpPr>
          <p:cNvPr id="112659" name="AutoShape 20"/>
          <p:cNvCxnSpPr>
            <a:cxnSpLocks noChangeShapeType="1"/>
            <a:stCxn id="112643" idx="2"/>
            <a:endCxn id="112658" idx="1"/>
          </p:cNvCxnSpPr>
          <p:nvPr/>
        </p:nvCxnSpPr>
        <p:spPr bwMode="auto">
          <a:xfrm rot="16200000" flipH="1">
            <a:off x="896279" y="3593598"/>
            <a:ext cx="227013" cy="1254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60" name="AutoShape 21"/>
          <p:cNvCxnSpPr>
            <a:cxnSpLocks noChangeShapeType="1"/>
            <a:stCxn id="112643" idx="2"/>
            <a:endCxn id="112657" idx="1"/>
          </p:cNvCxnSpPr>
          <p:nvPr/>
        </p:nvCxnSpPr>
        <p:spPr bwMode="auto">
          <a:xfrm rot="16200000" flipH="1">
            <a:off x="728004" y="3761872"/>
            <a:ext cx="588963" cy="150812"/>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61" name="Rectangle 22"/>
          <p:cNvSpPr>
            <a:spLocks noChangeArrowheads="1"/>
          </p:cNvSpPr>
          <p:nvPr/>
        </p:nvSpPr>
        <p:spPr bwMode="auto">
          <a:xfrm>
            <a:off x="1105829" y="4666746"/>
            <a:ext cx="830262" cy="3952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Fill With</a:t>
            </a:r>
          </a:p>
          <a:p>
            <a:pPr algn="ctr">
              <a:spcBef>
                <a:spcPct val="0"/>
              </a:spcBef>
              <a:buClrTx/>
              <a:buFontTx/>
              <a:buNone/>
            </a:pPr>
            <a:r>
              <a:rPr lang="en-GB" sz="1050"/>
              <a:t>Water</a:t>
            </a:r>
          </a:p>
        </p:txBody>
      </p:sp>
      <p:sp>
        <p:nvSpPr>
          <p:cNvPr id="112662" name="Rectangle 23"/>
          <p:cNvSpPr>
            <a:spLocks noChangeArrowheads="1"/>
          </p:cNvSpPr>
          <p:nvPr/>
        </p:nvSpPr>
        <p:spPr bwMode="auto">
          <a:xfrm>
            <a:off x="1105829" y="4384173"/>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Filter Water</a:t>
            </a:r>
          </a:p>
        </p:txBody>
      </p:sp>
      <p:cxnSp>
        <p:nvCxnSpPr>
          <p:cNvPr id="112663" name="AutoShape 24"/>
          <p:cNvCxnSpPr>
            <a:cxnSpLocks noChangeShapeType="1"/>
            <a:stCxn id="112643" idx="2"/>
            <a:endCxn id="112662" idx="1"/>
          </p:cNvCxnSpPr>
          <p:nvPr/>
        </p:nvCxnSpPr>
        <p:spPr bwMode="auto">
          <a:xfrm rot="16200000" flipH="1">
            <a:off x="543854" y="3946022"/>
            <a:ext cx="965200"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64" name="AutoShape 25"/>
          <p:cNvCxnSpPr>
            <a:cxnSpLocks noChangeShapeType="1"/>
            <a:stCxn id="112643" idx="2"/>
            <a:endCxn id="112661" idx="1"/>
          </p:cNvCxnSpPr>
          <p:nvPr/>
        </p:nvCxnSpPr>
        <p:spPr bwMode="auto">
          <a:xfrm rot="16200000" flipH="1">
            <a:off x="365260" y="4124616"/>
            <a:ext cx="1322388" cy="158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65" name="Rectangle 26"/>
          <p:cNvSpPr>
            <a:spLocks noChangeArrowheads="1"/>
          </p:cNvSpPr>
          <p:nvPr/>
        </p:nvSpPr>
        <p:spPr bwMode="auto">
          <a:xfrm>
            <a:off x="1109005" y="5156855"/>
            <a:ext cx="830262" cy="445746"/>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dirty="0" smtClean="0"/>
              <a:t>Manage</a:t>
            </a:r>
            <a:endParaRPr lang="en-GB" sz="1050" dirty="0"/>
          </a:p>
          <a:p>
            <a:pPr algn="ctr">
              <a:spcBef>
                <a:spcPct val="0"/>
              </a:spcBef>
              <a:buClrTx/>
              <a:buFontTx/>
              <a:buNone/>
            </a:pPr>
            <a:r>
              <a:rPr lang="en-GB" sz="1050" dirty="0"/>
              <a:t>Temp</a:t>
            </a:r>
          </a:p>
        </p:txBody>
      </p:sp>
      <p:cxnSp>
        <p:nvCxnSpPr>
          <p:cNvPr id="112666" name="AutoShape 27"/>
          <p:cNvCxnSpPr>
            <a:cxnSpLocks noChangeShapeType="1"/>
            <a:stCxn id="112643" idx="2"/>
            <a:endCxn id="112665" idx="1"/>
          </p:cNvCxnSpPr>
          <p:nvPr/>
        </p:nvCxnSpPr>
        <p:spPr bwMode="auto">
          <a:xfrm rot="16200000" flipH="1">
            <a:off x="109575" y="4380301"/>
            <a:ext cx="1836932" cy="161925"/>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67" name="Rectangle 28"/>
          <p:cNvSpPr>
            <a:spLocks noChangeArrowheads="1"/>
          </p:cNvSpPr>
          <p:nvPr/>
        </p:nvSpPr>
        <p:spPr bwMode="auto">
          <a:xfrm>
            <a:off x="2164691" y="5985961"/>
            <a:ext cx="1079500" cy="1730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Heat Water</a:t>
            </a:r>
          </a:p>
        </p:txBody>
      </p:sp>
      <p:sp>
        <p:nvSpPr>
          <p:cNvPr id="112668" name="Rectangle 29"/>
          <p:cNvSpPr>
            <a:spLocks noChangeArrowheads="1"/>
          </p:cNvSpPr>
          <p:nvPr/>
        </p:nvSpPr>
        <p:spPr bwMode="auto">
          <a:xfrm>
            <a:off x="2178979" y="5708148"/>
            <a:ext cx="10620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Control Temp</a:t>
            </a:r>
          </a:p>
        </p:txBody>
      </p:sp>
      <p:cxnSp>
        <p:nvCxnSpPr>
          <p:cNvPr id="112669" name="AutoShape 30"/>
          <p:cNvCxnSpPr>
            <a:cxnSpLocks noChangeShapeType="1"/>
            <a:stCxn id="112665" idx="2"/>
            <a:endCxn id="112668" idx="1"/>
          </p:cNvCxnSpPr>
          <p:nvPr/>
        </p:nvCxnSpPr>
        <p:spPr bwMode="auto">
          <a:xfrm rot="16200000" flipH="1">
            <a:off x="1740842" y="5385895"/>
            <a:ext cx="221433" cy="654844"/>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70" name="AutoShape 31"/>
          <p:cNvCxnSpPr>
            <a:cxnSpLocks noChangeShapeType="1"/>
            <a:stCxn id="112665" idx="2"/>
            <a:endCxn id="112667" idx="1"/>
          </p:cNvCxnSpPr>
          <p:nvPr/>
        </p:nvCxnSpPr>
        <p:spPr bwMode="auto">
          <a:xfrm rot="16200000" flipH="1">
            <a:off x="1609476" y="5517261"/>
            <a:ext cx="469877" cy="640556"/>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71" name="Rectangle 32"/>
          <p:cNvSpPr>
            <a:spLocks noChangeArrowheads="1"/>
          </p:cNvSpPr>
          <p:nvPr/>
        </p:nvSpPr>
        <p:spPr bwMode="auto">
          <a:xfrm>
            <a:off x="5898082" y="2263022"/>
            <a:ext cx="830262"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Wash</a:t>
            </a:r>
          </a:p>
        </p:txBody>
      </p:sp>
      <p:sp>
        <p:nvSpPr>
          <p:cNvPr id="112672" name="Rectangle 33"/>
          <p:cNvSpPr>
            <a:spLocks noChangeArrowheads="1"/>
          </p:cNvSpPr>
          <p:nvPr/>
        </p:nvSpPr>
        <p:spPr bwMode="auto">
          <a:xfrm>
            <a:off x="5039244" y="3064340"/>
            <a:ext cx="831850"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smtClean="0"/>
              <a:t>Perform</a:t>
            </a:r>
          </a:p>
          <a:p>
            <a:pPr algn="ctr">
              <a:spcBef>
                <a:spcPct val="0"/>
              </a:spcBef>
              <a:buClrTx/>
              <a:buFontTx/>
              <a:buNone/>
            </a:pPr>
            <a:r>
              <a:rPr lang="en-GB" sz="1050" dirty="0" smtClean="0"/>
              <a:t>Wash</a:t>
            </a:r>
            <a:endParaRPr lang="en-GB" sz="1050" dirty="0"/>
          </a:p>
        </p:txBody>
      </p:sp>
      <p:sp>
        <p:nvSpPr>
          <p:cNvPr id="112673" name="Rectangle 34"/>
          <p:cNvSpPr>
            <a:spLocks noChangeArrowheads="1"/>
          </p:cNvSpPr>
          <p:nvPr/>
        </p:nvSpPr>
        <p:spPr bwMode="auto">
          <a:xfrm>
            <a:off x="6594829" y="3050055"/>
            <a:ext cx="831850" cy="376237"/>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smtClean="0"/>
              <a:t>Control</a:t>
            </a:r>
          </a:p>
          <a:p>
            <a:pPr algn="ctr">
              <a:spcBef>
                <a:spcPct val="0"/>
              </a:spcBef>
              <a:buClrTx/>
              <a:buFontTx/>
              <a:buNone/>
            </a:pPr>
            <a:r>
              <a:rPr lang="en-GB" sz="1050" dirty="0" smtClean="0"/>
              <a:t>Wash</a:t>
            </a:r>
            <a:endParaRPr lang="en-GB" sz="1050" dirty="0"/>
          </a:p>
        </p:txBody>
      </p:sp>
      <p:sp>
        <p:nvSpPr>
          <p:cNvPr id="112674" name="Rectangle 35"/>
          <p:cNvSpPr>
            <a:spLocks noChangeArrowheads="1"/>
          </p:cNvSpPr>
          <p:nvPr/>
        </p:nvSpPr>
        <p:spPr bwMode="auto">
          <a:xfrm>
            <a:off x="7341118" y="4294655"/>
            <a:ext cx="830263" cy="376237"/>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Control</a:t>
            </a:r>
          </a:p>
          <a:p>
            <a:pPr algn="ctr">
              <a:spcBef>
                <a:spcPct val="0"/>
              </a:spcBef>
              <a:buClrTx/>
              <a:buFontTx/>
              <a:buNone/>
            </a:pPr>
            <a:r>
              <a:rPr lang="en-GB" sz="1050"/>
              <a:t>Wash Cycle</a:t>
            </a:r>
          </a:p>
        </p:txBody>
      </p:sp>
      <p:sp>
        <p:nvSpPr>
          <p:cNvPr id="112675" name="Rectangle 36"/>
          <p:cNvSpPr>
            <a:spLocks noChangeArrowheads="1"/>
          </p:cNvSpPr>
          <p:nvPr/>
        </p:nvSpPr>
        <p:spPr bwMode="auto">
          <a:xfrm>
            <a:off x="7353819" y="3810465"/>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Control </a:t>
            </a:r>
          </a:p>
          <a:p>
            <a:pPr algn="ctr">
              <a:spcBef>
                <a:spcPct val="0"/>
              </a:spcBef>
              <a:buClrTx/>
              <a:buFontTx/>
              <a:buNone/>
            </a:pPr>
            <a:r>
              <a:rPr lang="en-GB" sz="1050"/>
              <a:t>Temp</a:t>
            </a:r>
          </a:p>
        </p:txBody>
      </p:sp>
      <p:cxnSp>
        <p:nvCxnSpPr>
          <p:cNvPr id="112676" name="AutoShape 37"/>
          <p:cNvCxnSpPr>
            <a:cxnSpLocks noChangeShapeType="1"/>
            <a:stCxn id="112673" idx="2"/>
            <a:endCxn id="112675" idx="1"/>
          </p:cNvCxnSpPr>
          <p:nvPr/>
        </p:nvCxnSpPr>
        <p:spPr bwMode="auto">
          <a:xfrm rot="16200000" flipH="1">
            <a:off x="6896139" y="3540906"/>
            <a:ext cx="572294" cy="343064"/>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77" name="AutoShape 38"/>
          <p:cNvCxnSpPr>
            <a:cxnSpLocks noChangeShapeType="1"/>
            <a:stCxn id="112673" idx="2"/>
            <a:endCxn id="112674" idx="1"/>
          </p:cNvCxnSpPr>
          <p:nvPr/>
        </p:nvCxnSpPr>
        <p:spPr bwMode="auto">
          <a:xfrm rot="16200000" flipH="1">
            <a:off x="6647695" y="3789349"/>
            <a:ext cx="1056482" cy="330364"/>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78" name="Rectangle 39"/>
          <p:cNvSpPr>
            <a:spLocks noChangeArrowheads="1"/>
          </p:cNvSpPr>
          <p:nvPr/>
        </p:nvSpPr>
        <p:spPr bwMode="auto">
          <a:xfrm>
            <a:off x="5880619" y="4067197"/>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Filter Water</a:t>
            </a:r>
          </a:p>
        </p:txBody>
      </p:sp>
      <p:sp>
        <p:nvSpPr>
          <p:cNvPr id="112679" name="Rectangle 40"/>
          <p:cNvSpPr>
            <a:spLocks noChangeArrowheads="1"/>
          </p:cNvSpPr>
          <p:nvPr/>
        </p:nvSpPr>
        <p:spPr bwMode="auto">
          <a:xfrm>
            <a:off x="5867919" y="3621553"/>
            <a:ext cx="830263" cy="376237"/>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a:t> </a:t>
            </a:r>
            <a:r>
              <a:rPr lang="en-GB" sz="1050" dirty="0" smtClean="0"/>
              <a:t>Fill </a:t>
            </a:r>
            <a:endParaRPr lang="en-GB" sz="1050" dirty="0"/>
          </a:p>
          <a:p>
            <a:pPr algn="ctr">
              <a:spcBef>
                <a:spcPct val="0"/>
              </a:spcBef>
              <a:buClrTx/>
              <a:buFontTx/>
              <a:buNone/>
            </a:pPr>
            <a:r>
              <a:rPr lang="en-GB" sz="1050" dirty="0"/>
              <a:t>Water</a:t>
            </a:r>
          </a:p>
        </p:txBody>
      </p:sp>
      <p:cxnSp>
        <p:nvCxnSpPr>
          <p:cNvPr id="112680" name="AutoShape 41"/>
          <p:cNvCxnSpPr>
            <a:cxnSpLocks noChangeShapeType="1"/>
            <a:stCxn id="112672" idx="2"/>
            <a:endCxn id="112679" idx="1"/>
          </p:cNvCxnSpPr>
          <p:nvPr/>
        </p:nvCxnSpPr>
        <p:spPr bwMode="auto">
          <a:xfrm rot="16200000" flipH="1">
            <a:off x="5476600" y="3419147"/>
            <a:ext cx="369887" cy="4127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81" name="AutoShape 42"/>
          <p:cNvCxnSpPr>
            <a:cxnSpLocks noChangeShapeType="1"/>
            <a:stCxn id="112672" idx="2"/>
            <a:endCxn id="112678" idx="1"/>
          </p:cNvCxnSpPr>
          <p:nvPr/>
        </p:nvCxnSpPr>
        <p:spPr bwMode="auto">
          <a:xfrm rot="16200000" flipH="1">
            <a:off x="5260524" y="3635222"/>
            <a:ext cx="814738" cy="425450"/>
          </a:xfrm>
          <a:prstGeom prst="bentConnector2">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82" name="AutoShape 43"/>
          <p:cNvCxnSpPr>
            <a:cxnSpLocks noChangeShapeType="1"/>
          </p:cNvCxnSpPr>
          <p:nvPr/>
        </p:nvCxnSpPr>
        <p:spPr bwMode="auto">
          <a:xfrm rot="16200000" flipH="1">
            <a:off x="6407669" y="2470094"/>
            <a:ext cx="498475" cy="685800"/>
          </a:xfrm>
          <a:prstGeom prst="bentConnector3">
            <a:avLst>
              <a:gd name="adj1" fmla="val 57639"/>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83" name="AutoShape 44"/>
          <p:cNvCxnSpPr>
            <a:cxnSpLocks noChangeShapeType="1"/>
            <a:stCxn id="112671" idx="2"/>
            <a:endCxn id="112672" idx="0"/>
          </p:cNvCxnSpPr>
          <p:nvPr/>
        </p:nvCxnSpPr>
        <p:spPr bwMode="auto">
          <a:xfrm rot="5400000">
            <a:off x="5671651" y="2422778"/>
            <a:ext cx="425080" cy="858044"/>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12684" name="Rectangle 45"/>
          <p:cNvSpPr>
            <a:spLocks noChangeArrowheads="1"/>
          </p:cNvSpPr>
          <p:nvPr/>
        </p:nvSpPr>
        <p:spPr bwMode="auto">
          <a:xfrm>
            <a:off x="5874268" y="6309823"/>
            <a:ext cx="831850"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a:t>Extract XS</a:t>
            </a:r>
          </a:p>
          <a:p>
            <a:pPr algn="ctr">
              <a:spcBef>
                <a:spcPct val="0"/>
              </a:spcBef>
              <a:buClrTx/>
              <a:buFontTx/>
              <a:buNone/>
            </a:pPr>
            <a:r>
              <a:rPr lang="en-GB" sz="1050" dirty="0"/>
              <a:t>Water</a:t>
            </a:r>
          </a:p>
        </p:txBody>
      </p:sp>
      <p:sp>
        <p:nvSpPr>
          <p:cNvPr id="112685" name="Rectangle 46"/>
          <p:cNvSpPr>
            <a:spLocks noChangeArrowheads="1"/>
          </p:cNvSpPr>
          <p:nvPr/>
        </p:nvSpPr>
        <p:spPr bwMode="auto">
          <a:xfrm>
            <a:off x="5882207" y="5839041"/>
            <a:ext cx="830262" cy="39639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Drain Water</a:t>
            </a:r>
          </a:p>
        </p:txBody>
      </p:sp>
      <p:sp>
        <p:nvSpPr>
          <p:cNvPr id="112686" name="Rectangle 47"/>
          <p:cNvSpPr>
            <a:spLocks noChangeArrowheads="1"/>
          </p:cNvSpPr>
          <p:nvPr/>
        </p:nvSpPr>
        <p:spPr bwMode="auto">
          <a:xfrm>
            <a:off x="5880619" y="5414589"/>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Rinse Items</a:t>
            </a:r>
          </a:p>
        </p:txBody>
      </p:sp>
      <p:sp>
        <p:nvSpPr>
          <p:cNvPr id="112687" name="Rectangle 48"/>
          <p:cNvSpPr>
            <a:spLocks noChangeArrowheads="1"/>
          </p:cNvSpPr>
          <p:nvPr/>
        </p:nvSpPr>
        <p:spPr bwMode="auto">
          <a:xfrm>
            <a:off x="5867919" y="4979287"/>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Agitate </a:t>
            </a:r>
          </a:p>
          <a:p>
            <a:pPr algn="ctr">
              <a:spcBef>
                <a:spcPct val="0"/>
              </a:spcBef>
              <a:buClrTx/>
              <a:buFontTx/>
              <a:buNone/>
            </a:pPr>
            <a:r>
              <a:rPr lang="en-GB" sz="1050"/>
              <a:t>Items</a:t>
            </a:r>
          </a:p>
        </p:txBody>
      </p:sp>
      <p:sp>
        <p:nvSpPr>
          <p:cNvPr id="112688" name="Rectangle 49"/>
          <p:cNvSpPr>
            <a:spLocks noChangeArrowheads="1"/>
          </p:cNvSpPr>
          <p:nvPr/>
        </p:nvSpPr>
        <p:spPr bwMode="auto">
          <a:xfrm>
            <a:off x="5880619" y="4522203"/>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Heat Water</a:t>
            </a:r>
          </a:p>
        </p:txBody>
      </p:sp>
      <p:cxnSp>
        <p:nvCxnSpPr>
          <p:cNvPr id="112689" name="AutoShape 50"/>
          <p:cNvCxnSpPr>
            <a:cxnSpLocks noChangeShapeType="1"/>
            <a:stCxn id="112672" idx="2"/>
            <a:endCxn id="112688" idx="1"/>
          </p:cNvCxnSpPr>
          <p:nvPr/>
        </p:nvCxnSpPr>
        <p:spPr bwMode="auto">
          <a:xfrm rot="16200000" flipH="1">
            <a:off x="5033021" y="3862725"/>
            <a:ext cx="1269744" cy="42545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90" name="AutoShape 51"/>
          <p:cNvCxnSpPr>
            <a:cxnSpLocks noChangeShapeType="1"/>
            <a:stCxn id="112672" idx="2"/>
            <a:endCxn id="112687" idx="1"/>
          </p:cNvCxnSpPr>
          <p:nvPr/>
        </p:nvCxnSpPr>
        <p:spPr bwMode="auto">
          <a:xfrm rot="16200000" flipH="1">
            <a:off x="4798129" y="4097617"/>
            <a:ext cx="1726828" cy="41275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91" name="AutoShape 52"/>
          <p:cNvCxnSpPr>
            <a:cxnSpLocks noChangeShapeType="1"/>
            <a:stCxn id="112672" idx="2"/>
            <a:endCxn id="112686" idx="1"/>
          </p:cNvCxnSpPr>
          <p:nvPr/>
        </p:nvCxnSpPr>
        <p:spPr bwMode="auto">
          <a:xfrm rot="16200000" flipH="1">
            <a:off x="4586828" y="4308918"/>
            <a:ext cx="2162130" cy="42545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92" name="AutoShape 53"/>
          <p:cNvCxnSpPr>
            <a:cxnSpLocks noChangeShapeType="1"/>
            <a:stCxn id="112672" idx="2"/>
            <a:endCxn id="112685" idx="1"/>
          </p:cNvCxnSpPr>
          <p:nvPr/>
        </p:nvCxnSpPr>
        <p:spPr bwMode="auto">
          <a:xfrm rot="16200000" flipH="1">
            <a:off x="4370356" y="4525391"/>
            <a:ext cx="2596662" cy="427038"/>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cxnSp>
        <p:nvCxnSpPr>
          <p:cNvPr id="112693" name="AutoShape 54"/>
          <p:cNvCxnSpPr>
            <a:cxnSpLocks noChangeShapeType="1"/>
            <a:stCxn id="112672" idx="2"/>
            <a:endCxn id="112684" idx="1"/>
          </p:cNvCxnSpPr>
          <p:nvPr/>
        </p:nvCxnSpPr>
        <p:spPr bwMode="auto">
          <a:xfrm rot="16200000" flipH="1">
            <a:off x="4136036" y="4759711"/>
            <a:ext cx="3057364" cy="419100"/>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sp>
        <p:nvSpPr>
          <p:cNvPr id="112694" name="Text Box 55"/>
          <p:cNvSpPr txBox="1">
            <a:spLocks noChangeArrowheads="1"/>
          </p:cNvSpPr>
          <p:nvPr/>
        </p:nvSpPr>
        <p:spPr bwMode="auto">
          <a:xfrm>
            <a:off x="2795684" y="5046728"/>
            <a:ext cx="1581180" cy="433492"/>
          </a:xfrm>
          <a:prstGeom prst="rect">
            <a:avLst/>
          </a:prstGeom>
          <a:solidFill>
            <a:schemeClr val="accent6">
              <a:lumMod val="20000"/>
              <a:lumOff val="80000"/>
            </a:schemeClr>
          </a:solidFill>
          <a:ln>
            <a:noFill/>
          </a:ln>
        </p:spPr>
        <p:txBody>
          <a:bodyPr wrap="none" lIns="90000" tIns="43200" rIns="90000" bIns="432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pPr>
            <a:r>
              <a:rPr lang="en-GB" sz="1200" dirty="0">
                <a:latin typeface="+mj-lt"/>
              </a:rPr>
              <a:t>Common Purpose</a:t>
            </a:r>
          </a:p>
          <a:p>
            <a:pPr algn="ctr" eaLnBrk="1" hangingPunct="1">
              <a:spcBef>
                <a:spcPct val="0"/>
              </a:spcBef>
            </a:pPr>
            <a:r>
              <a:rPr lang="en-GB" sz="1050" dirty="0">
                <a:latin typeface="+mj-lt"/>
              </a:rPr>
              <a:t>(Group on the noun)</a:t>
            </a:r>
          </a:p>
        </p:txBody>
      </p:sp>
      <p:sp>
        <p:nvSpPr>
          <p:cNvPr id="112695" name="Text Box 56"/>
          <p:cNvSpPr txBox="1">
            <a:spLocks noChangeArrowheads="1"/>
          </p:cNvSpPr>
          <p:nvPr/>
        </p:nvSpPr>
        <p:spPr bwMode="auto">
          <a:xfrm>
            <a:off x="7129639" y="5520519"/>
            <a:ext cx="1545913" cy="433492"/>
          </a:xfrm>
          <a:prstGeom prst="rect">
            <a:avLst/>
          </a:prstGeom>
          <a:solidFill>
            <a:schemeClr val="accent6">
              <a:lumMod val="20000"/>
              <a:lumOff val="80000"/>
            </a:schemeClr>
          </a:solidFill>
          <a:ln>
            <a:noFill/>
          </a:ln>
        </p:spPr>
        <p:txBody>
          <a:bodyPr wrap="none" lIns="90000" tIns="43200" rIns="90000" bIns="432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pPr>
            <a:r>
              <a:rPr lang="en-GB" sz="1200" dirty="0">
                <a:latin typeface="+mj-lt"/>
              </a:rPr>
              <a:t>Common Themes</a:t>
            </a:r>
          </a:p>
          <a:p>
            <a:pPr algn="ctr" eaLnBrk="1" hangingPunct="1">
              <a:spcBef>
                <a:spcPct val="0"/>
              </a:spcBef>
            </a:pPr>
            <a:r>
              <a:rPr lang="en-GB" sz="1050" dirty="0">
                <a:latin typeface="+mj-lt"/>
              </a:rPr>
              <a:t>(Group on the verb)</a:t>
            </a:r>
          </a:p>
        </p:txBody>
      </p:sp>
      <p:sp>
        <p:nvSpPr>
          <p:cNvPr id="112699" name="Rectangle 60"/>
          <p:cNvSpPr>
            <a:spLocks noChangeArrowheads="1"/>
          </p:cNvSpPr>
          <p:nvPr/>
        </p:nvSpPr>
        <p:spPr bwMode="auto">
          <a:xfrm>
            <a:off x="7366519" y="4835990"/>
            <a:ext cx="8683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Select</a:t>
            </a:r>
          </a:p>
          <a:p>
            <a:pPr algn="ctr">
              <a:spcBef>
                <a:spcPct val="0"/>
              </a:spcBef>
              <a:buClrTx/>
              <a:buFontTx/>
              <a:buNone/>
            </a:pPr>
            <a:r>
              <a:rPr lang="en-GB" sz="1050"/>
              <a:t>Cycle</a:t>
            </a:r>
          </a:p>
        </p:txBody>
      </p:sp>
      <p:cxnSp>
        <p:nvCxnSpPr>
          <p:cNvPr id="112700" name="AutoShape 61"/>
          <p:cNvCxnSpPr>
            <a:cxnSpLocks noChangeShapeType="1"/>
            <a:stCxn id="112673" idx="2"/>
            <a:endCxn id="112699" idx="1"/>
          </p:cNvCxnSpPr>
          <p:nvPr/>
        </p:nvCxnSpPr>
        <p:spPr bwMode="auto">
          <a:xfrm rot="16200000" flipH="1">
            <a:off x="6389728" y="4047318"/>
            <a:ext cx="1597819" cy="355764"/>
          </a:xfrm>
          <a:prstGeom prst="bentConnector2">
            <a:avLst/>
          </a:prstGeom>
          <a:noFill/>
          <a:ln w="12700">
            <a:solidFill>
              <a:schemeClr val="tx1"/>
            </a:solidFill>
            <a:miter lim="800000"/>
            <a:headEnd/>
            <a:tailEn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1691937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sz="half" idx="1"/>
          </p:nvPr>
        </p:nvSpPr>
        <p:spPr>
          <a:xfrm>
            <a:off x="118836" y="1328056"/>
            <a:ext cx="3585445" cy="5029200"/>
          </a:xfrm>
        </p:spPr>
        <p:txBody>
          <a:bodyPr/>
          <a:lstStyle/>
          <a:p>
            <a:r>
              <a:rPr lang="en-GB" dirty="0" smtClean="0"/>
              <a:t>Viewpoint Analysis is very good at identifying 80% - 90% of the system functionality – we need to do something else to find the other 10% - 20%</a:t>
            </a:r>
          </a:p>
          <a:p>
            <a:r>
              <a:rPr lang="en-GB" dirty="0" smtClean="0"/>
              <a:t>If a Systemic Textual Analysis has been undertaken it should be updated with the new derived requirements from the Viewpoint Analysis </a:t>
            </a:r>
          </a:p>
          <a:p>
            <a:r>
              <a:rPr lang="en-GB" dirty="0" smtClean="0"/>
              <a:t>If a Systemic Textual Analysis has not been undertaken – start one now.</a:t>
            </a:r>
            <a:endParaRPr lang="en-GB" dirty="0"/>
          </a:p>
        </p:txBody>
      </p:sp>
      <p:sp>
        <p:nvSpPr>
          <p:cNvPr id="117761" name="Rectangle 2"/>
          <p:cNvSpPr>
            <a:spLocks noGrp="1" noChangeArrowheads="1"/>
          </p:cNvSpPr>
          <p:nvPr>
            <p:ph type="title"/>
          </p:nvPr>
        </p:nvSpPr>
        <p:spPr/>
        <p:txBody>
          <a:bodyPr/>
          <a:lstStyle/>
          <a:p>
            <a:r>
              <a:rPr lang="en-GB" smtClean="0"/>
              <a:t>Tying up loose ends</a:t>
            </a:r>
            <a:endParaRPr lang="en-GB" dirty="0"/>
          </a:p>
        </p:txBody>
      </p:sp>
      <p:sp>
        <p:nvSpPr>
          <p:cNvPr id="6" name="Bent Arrow 5"/>
          <p:cNvSpPr/>
          <p:nvPr/>
        </p:nvSpPr>
        <p:spPr bwMode="auto">
          <a:xfrm rot="10800000">
            <a:off x="6813473" y="3667087"/>
            <a:ext cx="883512" cy="1808552"/>
          </a:xfrm>
          <a:prstGeom prst="ben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ndParaRPr>
          </a:p>
        </p:txBody>
      </p:sp>
      <p:pic>
        <p:nvPicPr>
          <p:cNvPr id="10" name="Picture 9"/>
          <p:cNvPicPr>
            <a:picLocks noChangeAspect="1"/>
          </p:cNvPicPr>
          <p:nvPr/>
        </p:nvPicPr>
        <p:blipFill>
          <a:blip r:embed="rId3"/>
          <a:stretch>
            <a:fillRect/>
          </a:stretch>
        </p:blipFill>
        <p:spPr>
          <a:xfrm>
            <a:off x="4643549" y="985771"/>
            <a:ext cx="3529426" cy="259427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7509" y="3469709"/>
            <a:ext cx="2996052" cy="3031299"/>
          </a:xfrm>
          <a:prstGeom prst="rect">
            <a:avLst/>
          </a:prstGeom>
        </p:spPr>
      </p:pic>
    </p:spTree>
    <p:extLst>
      <p:ext uri="{BB962C8B-B14F-4D97-AF65-F5344CB8AC3E}">
        <p14:creationId xmlns:p14="http://schemas.microsoft.com/office/powerpoint/2010/main" val="529291193"/>
      </p:ext>
    </p:extLst>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19810"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19812" name="Rectangle 5"/>
          <p:cNvSpPr>
            <a:spLocks noGrp="1" noChangeArrowheads="1"/>
          </p:cNvSpPr>
          <p:nvPr>
            <p:ph type="body" sz="half" idx="1"/>
          </p:nvPr>
        </p:nvSpPr>
        <p:spPr/>
        <p:txBody>
          <a:bodyPr>
            <a:normAutofit fontScale="92500" lnSpcReduction="20000"/>
          </a:bodyPr>
          <a:lstStyle/>
          <a:p>
            <a:r>
              <a:rPr lang="en-GB" smtClean="0"/>
              <a:t>Pros</a:t>
            </a:r>
          </a:p>
          <a:p>
            <a:pPr lvl="1"/>
            <a:r>
              <a:rPr lang="en-GB" smtClean="0"/>
              <a:t>Simple tool for diagrammatically showing the hierarchy/structure of functional and non-functional requirements </a:t>
            </a:r>
          </a:p>
          <a:p>
            <a:pPr lvl="1"/>
            <a:r>
              <a:rPr lang="en-GB" smtClean="0"/>
              <a:t>It can highlight requirements missing from the original source (customer/stakeholder) requirements - and identify and emphasise life cycle aspects: it helps us be holistic</a:t>
            </a:r>
          </a:p>
          <a:p>
            <a:pPr lvl="1"/>
            <a:r>
              <a:rPr lang="en-GB" smtClean="0"/>
              <a:t>It can help to structure the concept design and project management</a:t>
            </a:r>
          </a:p>
          <a:p>
            <a:pPr lvl="1"/>
            <a:r>
              <a:rPr lang="en-GB" smtClean="0"/>
              <a:t>It can help to gain more understanding about the system and what all the stakeholders</a:t>
            </a:r>
            <a:r>
              <a:rPr lang="en-GB" altLang="ja-JP" smtClean="0"/>
              <a:t> expect</a:t>
            </a:r>
          </a:p>
          <a:p>
            <a:pPr lvl="1"/>
            <a:r>
              <a:rPr lang="en-GB" smtClean="0"/>
              <a:t>It can help in showing the various stakeholders that you understand what they are after</a:t>
            </a:r>
          </a:p>
          <a:p>
            <a:pPr lvl="1"/>
            <a:r>
              <a:rPr lang="en-GB" smtClean="0"/>
              <a:t>When used within a team context it allows the whole team to share information and agree a common understanding</a:t>
            </a:r>
            <a:endParaRPr lang="en-GB" dirty="0"/>
          </a:p>
        </p:txBody>
      </p:sp>
      <p:sp>
        <p:nvSpPr>
          <p:cNvPr id="119813" name="Rectangle 6"/>
          <p:cNvSpPr>
            <a:spLocks noGrp="1" noChangeArrowheads="1"/>
          </p:cNvSpPr>
          <p:nvPr>
            <p:ph type="body" sz="half" idx="2"/>
          </p:nvPr>
        </p:nvSpPr>
        <p:spPr/>
        <p:txBody>
          <a:bodyPr/>
          <a:lstStyle/>
          <a:p>
            <a:r>
              <a:rPr lang="en-GB" smtClean="0"/>
              <a:t>Cons</a:t>
            </a:r>
          </a:p>
          <a:p>
            <a:pPr lvl="1"/>
            <a:r>
              <a:rPr lang="en-GB" smtClean="0"/>
              <a:t>Grouping can be difficult since many functions could reside in several groups</a:t>
            </a:r>
          </a:p>
          <a:p>
            <a:pPr lvl="1"/>
            <a:r>
              <a:rPr lang="en-GB" smtClean="0"/>
              <a:t>Does not show cross links between functions</a:t>
            </a:r>
            <a:endParaRPr lang="en-GB" dirty="0"/>
          </a:p>
        </p:txBody>
      </p:sp>
      <p:sp>
        <p:nvSpPr>
          <p:cNvPr id="119811" name="Rectangle 4"/>
          <p:cNvSpPr>
            <a:spLocks noGrp="1" noChangeArrowheads="1"/>
          </p:cNvSpPr>
          <p:nvPr>
            <p:ph type="title"/>
          </p:nvPr>
        </p:nvSpPr>
        <p:spPr/>
        <p:txBody>
          <a:bodyPr/>
          <a:lstStyle/>
          <a:p>
            <a:r>
              <a:rPr lang="en-GB" dirty="0" smtClean="0"/>
              <a:t>Summary </a:t>
            </a:r>
            <a:r>
              <a:rPr lang="en-GB" smtClean="0"/>
              <a:t>: Viewpoint Analysis</a:t>
            </a:r>
            <a:endParaRPr lang="en-GB" dirty="0"/>
          </a:p>
        </p:txBody>
      </p:sp>
    </p:spTree>
    <p:extLst>
      <p:ext uri="{BB962C8B-B14F-4D97-AF65-F5344CB8AC3E}">
        <p14:creationId xmlns:p14="http://schemas.microsoft.com/office/powerpoint/2010/main" val="1741346633"/>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22886" y="2046493"/>
            <a:ext cx="6846204" cy="4166047"/>
          </a:xfrm>
          <a:prstGeom prst="rect">
            <a:avLst/>
          </a:prstGeom>
        </p:spPr>
      </p:pic>
      <p:sp>
        <p:nvSpPr>
          <p:cNvPr id="136195" name="Freeform 15"/>
          <p:cNvSpPr>
            <a:spLocks/>
          </p:cNvSpPr>
          <p:nvPr/>
        </p:nvSpPr>
        <p:spPr bwMode="gray">
          <a:xfrm>
            <a:off x="1885950" y="3471863"/>
            <a:ext cx="3143250" cy="1936750"/>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rgbClr val="FFFFFF"/>
          </a:solidFill>
          <a:ln w="12700">
            <a:solidFill>
              <a:srgbClr val="000000"/>
            </a:solidFill>
            <a:round/>
            <a:headEnd/>
            <a:tailEnd/>
          </a:ln>
        </p:spPr>
        <p:txBody>
          <a:bodyPr/>
          <a:lstStyle/>
          <a:p>
            <a:endParaRPr lang="en-US"/>
          </a:p>
        </p:txBody>
      </p:sp>
      <p:sp>
        <p:nvSpPr>
          <p:cNvPr id="136196" name="Text Box 16"/>
          <p:cNvSpPr txBox="1">
            <a:spLocks noChangeArrowheads="1"/>
          </p:cNvSpPr>
          <p:nvPr/>
        </p:nvSpPr>
        <p:spPr bwMode="gray">
          <a:xfrm>
            <a:off x="1951038" y="4519616"/>
            <a:ext cx="263831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spcBef>
                <a:spcPct val="0"/>
              </a:spcBef>
              <a:buClrTx/>
              <a:buFontTx/>
              <a:buNone/>
            </a:pPr>
            <a:r>
              <a:rPr lang="en-GB">
                <a:latin typeface="Times New Roman" charset="0"/>
              </a:rPr>
              <a:t>Viewpoint/</a:t>
            </a:r>
          </a:p>
          <a:p>
            <a:pPr>
              <a:spcBef>
                <a:spcPct val="0"/>
              </a:spcBef>
              <a:buClrTx/>
              <a:buFontTx/>
              <a:buNone/>
            </a:pPr>
            <a:r>
              <a:rPr lang="en-GB">
                <a:latin typeface="Times New Roman" charset="0"/>
              </a:rPr>
              <a:t>Functional Analysis</a:t>
            </a:r>
          </a:p>
        </p:txBody>
      </p:sp>
      <p:sp>
        <p:nvSpPr>
          <p:cNvPr id="136197" name="Rectangle 17"/>
          <p:cNvSpPr>
            <a:spLocks noGrp="1" noChangeArrowheads="1"/>
          </p:cNvSpPr>
          <p:nvPr>
            <p:ph type="title"/>
          </p:nvPr>
        </p:nvSpPr>
        <p:spPr/>
        <p:txBody>
          <a:bodyPr/>
          <a:lstStyle/>
          <a:p>
            <a:r>
              <a:rPr lang="en-GB">
                <a:latin typeface="Arial" charset="0"/>
              </a:rPr>
              <a:t>Summary</a:t>
            </a:r>
          </a:p>
        </p:txBody>
      </p:sp>
      <p:grpSp>
        <p:nvGrpSpPr>
          <p:cNvPr id="2" name="Group 20"/>
          <p:cNvGrpSpPr>
            <a:grpSpLocks/>
          </p:cNvGrpSpPr>
          <p:nvPr/>
        </p:nvGrpSpPr>
        <p:grpSpPr bwMode="auto">
          <a:xfrm>
            <a:off x="1876425" y="2270125"/>
            <a:ext cx="3228975" cy="1587500"/>
            <a:chOff x="363" y="2422"/>
            <a:chExt cx="1852" cy="1156"/>
          </a:xfrm>
          <a:solidFill>
            <a:schemeClr val="bg2"/>
          </a:solidFill>
        </p:grpSpPr>
        <p:sp>
          <p:nvSpPr>
            <p:cNvPr id="13331"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solidFill>
              <a:schemeClr val="bg1"/>
            </a:solidFill>
            <a:ln w="12700">
              <a:solidFill>
                <a:srgbClr val="000000"/>
              </a:solidFill>
              <a:round/>
              <a:headEnd/>
              <a:tailEnd/>
            </a:ln>
          </p:spPr>
          <p:txBody>
            <a:bodyPr/>
            <a:lstStyle/>
            <a:p>
              <a:pPr>
                <a:buFont typeface="Wingdings" pitchFamily="2" charset="2"/>
                <a:buNone/>
                <a:defRPr/>
              </a:pPr>
              <a:endParaRPr lang="en-GB" dirty="0">
                <a:ea typeface="+mn-ea"/>
                <a:cs typeface="+mn-cs"/>
              </a:endParaRPr>
            </a:p>
          </p:txBody>
        </p:sp>
        <p:sp>
          <p:nvSpPr>
            <p:cNvPr id="13332" name="Text Box 22"/>
            <p:cNvSpPr txBox="1">
              <a:spLocks noChangeArrowheads="1"/>
            </p:cNvSpPr>
            <p:nvPr/>
          </p:nvSpPr>
          <p:spPr bwMode="gray">
            <a:xfrm>
              <a:off x="505" y="2527"/>
              <a:ext cx="1328" cy="605"/>
            </a:xfrm>
            <a:prstGeom prst="rect">
              <a:avLst/>
            </a:prstGeom>
            <a:noFill/>
            <a:ln w="9525">
              <a:noFill/>
              <a:miter lim="800000"/>
              <a:headEnd/>
              <a:tailEnd/>
            </a:ln>
          </p:spPr>
          <p:txBody>
            <a:bodyPr wrap="none">
              <a:spAutoFit/>
            </a:bodyPr>
            <a:lstStyle/>
            <a:p>
              <a:pPr eaLnBrk="0" hangingPunct="0">
                <a:spcBef>
                  <a:spcPct val="0"/>
                </a:spcBef>
                <a:buClrTx/>
                <a:buFontTx/>
                <a:buNone/>
                <a:defRPr/>
              </a:pPr>
              <a:r>
                <a:rPr lang="en-GB" sz="2400" dirty="0">
                  <a:latin typeface="Times New Roman" pitchFamily="18" charset="0"/>
                  <a:ea typeface="+mn-ea"/>
                  <a:cs typeface="+mn-cs"/>
                </a:rPr>
                <a:t>Systemic Textual</a:t>
              </a:r>
            </a:p>
            <a:p>
              <a:pPr eaLnBrk="0" hangingPunct="0">
                <a:spcBef>
                  <a:spcPct val="0"/>
                </a:spcBef>
                <a:buClrTx/>
                <a:buFontTx/>
                <a:buNone/>
                <a:defRPr/>
              </a:pPr>
              <a:r>
                <a:rPr lang="en-GB" sz="2400" dirty="0">
                  <a:latin typeface="Times New Roman" pitchFamily="18" charset="0"/>
                  <a:ea typeface="+mn-ea"/>
                  <a:cs typeface="+mn-cs"/>
                </a:rPr>
                <a:t>Analysis</a:t>
              </a:r>
            </a:p>
          </p:txBody>
        </p:sp>
      </p:grpSp>
      <p:sp>
        <p:nvSpPr>
          <p:cNvPr id="12" name="Rectangle 11"/>
          <p:cNvSpPr/>
          <p:nvPr/>
        </p:nvSpPr>
        <p:spPr>
          <a:xfrm>
            <a:off x="371278" y="1056945"/>
            <a:ext cx="8136203"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smtClean="0">
                <a:ln>
                  <a:noFill/>
                </a:ln>
                <a:solidFill>
                  <a:srgbClr val="000000"/>
                </a:solidFill>
                <a:effectLst/>
                <a:uLnTx/>
                <a:uFillTx/>
                <a:latin typeface="Arial"/>
                <a:ea typeface="+mn-ea"/>
                <a:cs typeface="+mn-cs"/>
              </a:rPr>
              <a:t>Viewpoint and/or Functional Analysis helps identify and record in a structured diagrammatic fashion the generic functionality of a system uncovering unspoken requirements and implying further ones </a:t>
            </a:r>
            <a:endParaRPr kumimoji="0" lang="en-GB" sz="2000" b="0"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478579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19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6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animBg="1"/>
      <p:bldP spid="136196"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315</TotalTime>
  <Words>5478</Words>
  <Application>Microsoft Macintosh PowerPoint</Application>
  <PresentationFormat>On-screen Show (4:3)</PresentationFormat>
  <Paragraphs>1929</Paragraphs>
  <Slides>59</Slides>
  <Notes>43</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59</vt:i4>
      </vt:variant>
    </vt:vector>
  </HeadingPairs>
  <TitlesOfParts>
    <vt:vector size="73" baseType="lpstr">
      <vt:lpstr>Calibri</vt:lpstr>
      <vt:lpstr>Courier New</vt:lpstr>
      <vt:lpstr>GE Inspira Pitch Regular</vt:lpstr>
      <vt:lpstr>MS PGothic</vt:lpstr>
      <vt:lpstr>ＭＳ Ｐゴシック</vt:lpstr>
      <vt:lpstr>ＭＳ ゴシック</vt:lpstr>
      <vt:lpstr>Symbol</vt:lpstr>
      <vt:lpstr>Times New Roman</vt:lpstr>
      <vt:lpstr>Verdana</vt:lpstr>
      <vt:lpstr>Wingdings</vt:lpstr>
      <vt:lpstr>Wingdings 2</vt:lpstr>
      <vt:lpstr>Arial</vt:lpstr>
      <vt:lpstr>2016 Waters Template_white</vt:lpstr>
      <vt:lpstr>Custom Design</vt:lpstr>
      <vt:lpstr>PowerPoint Presentation</vt:lpstr>
      <vt:lpstr>PowerPoint Presentation</vt:lpstr>
      <vt:lpstr>Getting at the Basic Requirements</vt:lpstr>
      <vt:lpstr>Process and Tools </vt:lpstr>
      <vt:lpstr>Where are we?: Analyse Requirements</vt:lpstr>
      <vt:lpstr>Top-down &amp; Bottom-up</vt:lpstr>
      <vt:lpstr>Functional Analysis</vt:lpstr>
      <vt:lpstr>How to do it?</vt:lpstr>
      <vt:lpstr>Step 1: Identify Constituent Components AND Features </vt:lpstr>
      <vt:lpstr>Step 2: Discuss and Agree Functionality</vt:lpstr>
      <vt:lpstr>EJ200 Temperature Sensor </vt:lpstr>
      <vt:lpstr>Step 3: Repeat for an Alternative Design   </vt:lpstr>
      <vt:lpstr>Step 4: If Complex, Convert to a Tree Diagram</vt:lpstr>
      <vt:lpstr>Exercise – Functional Analysis</vt:lpstr>
      <vt:lpstr>Functional Analysis</vt:lpstr>
      <vt:lpstr>Top-down &amp; Bottom-up</vt:lpstr>
      <vt:lpstr>Viewpoint Analysis</vt:lpstr>
      <vt:lpstr>PowerPoint Presentation</vt:lpstr>
      <vt:lpstr>The Viewpoints</vt:lpstr>
      <vt:lpstr>How to do it: Viewpoint Analysis Process</vt:lpstr>
      <vt:lpstr>Step 1: Requirements Generation</vt:lpstr>
      <vt:lpstr>We are after Functions</vt:lpstr>
      <vt:lpstr>Example: Intelligent Washing Machine</vt:lpstr>
      <vt:lpstr>Step 1: A “Working Operational Requirement”</vt:lpstr>
      <vt:lpstr>The Big Question!</vt:lpstr>
      <vt:lpstr>PowerPoint Presentation</vt:lpstr>
      <vt:lpstr>Step 1 Output: The Viewpoint Requirements Diagram</vt:lpstr>
      <vt:lpstr>The team use their experience and common sense to  introduce basic, assumed and delighter requirements</vt:lpstr>
      <vt:lpstr>Functions not Solutions</vt:lpstr>
      <vt:lpstr>Functions not Solutions</vt:lpstr>
      <vt:lpstr>Comments</vt:lpstr>
      <vt:lpstr>Functions as Verb Noun Phrases</vt:lpstr>
      <vt:lpstr>Defining “good” Functions</vt:lpstr>
      <vt:lpstr>Functions as Verb Noun Phrases</vt:lpstr>
      <vt:lpstr>Functions as Verb Noun Phrases</vt:lpstr>
      <vt:lpstr>Do Take a Lifecycle View</vt:lpstr>
      <vt:lpstr>Step 2: Viewpoint Separation</vt:lpstr>
      <vt:lpstr>Typical Step 2 Output</vt:lpstr>
      <vt:lpstr>It’s best to be pedantic</vt:lpstr>
      <vt:lpstr>Typical Step 2 Output</vt:lpstr>
      <vt:lpstr>Step 3: Functional Viewpoint Structuring</vt:lpstr>
      <vt:lpstr>Typical Step 3 Output</vt:lpstr>
      <vt:lpstr>Final Step 3 Output</vt:lpstr>
      <vt:lpstr>Step 4: Functional Viewpoint Grouping</vt:lpstr>
      <vt:lpstr>PowerPoint Presentation</vt:lpstr>
      <vt:lpstr>Step 5: Functional Viewpoint Structure Chart</vt:lpstr>
      <vt:lpstr>Typical Step 5 Output</vt:lpstr>
      <vt:lpstr>Typical Step 5 Output</vt:lpstr>
      <vt:lpstr>Step 6: Non-functional Viewpoint Structure</vt:lpstr>
      <vt:lpstr>PowerPoint Presentation</vt:lpstr>
      <vt:lpstr>Holistic Requirements Model and VPA</vt:lpstr>
      <vt:lpstr>Other Systems</vt:lpstr>
      <vt:lpstr>Functional Structure Chart for the Support System</vt:lpstr>
      <vt:lpstr>Exercise:  Viewpoint Analysis </vt:lpstr>
      <vt:lpstr>PowerPoint Presentation</vt:lpstr>
      <vt:lpstr>Concerns</vt:lpstr>
      <vt:lpstr>Tying up loose ends</vt:lpstr>
      <vt:lpstr>Summary : Viewpoint Analysis</vt:lpstr>
      <vt:lpstr>Summary</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Determination</dc:title>
  <dc:subject>Systems Engineering</dc:subject>
  <dc:creator>Stuart Burge</dc:creator>
  <cp:keywords/>
  <dc:description/>
  <cp:lastModifiedBy>Stuart Burge</cp:lastModifiedBy>
  <cp:revision>18</cp:revision>
  <cp:lastPrinted>2016-11-11T08:02:03Z</cp:lastPrinted>
  <dcterms:created xsi:type="dcterms:W3CDTF">2015-11-25T16:01:18Z</dcterms:created>
  <dcterms:modified xsi:type="dcterms:W3CDTF">2016-11-15T17:44:20Z</dcterms:modified>
  <cp:category/>
</cp:coreProperties>
</file>