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 id="2147484909" r:id="rId3"/>
  </p:sldMasterIdLst>
  <p:notesMasterIdLst>
    <p:notesMasterId r:id="rId51"/>
  </p:notesMasterIdLst>
  <p:handoutMasterIdLst>
    <p:handoutMasterId r:id="rId52"/>
  </p:handoutMasterIdLst>
  <p:sldIdLst>
    <p:sldId id="256" r:id="rId4"/>
    <p:sldId id="257" r:id="rId5"/>
    <p:sldId id="258" r:id="rId6"/>
    <p:sldId id="263" r:id="rId7"/>
    <p:sldId id="264" r:id="rId8"/>
    <p:sldId id="265" r:id="rId9"/>
    <p:sldId id="266" r:id="rId10"/>
    <p:sldId id="267" r:id="rId11"/>
    <p:sldId id="268" r:id="rId12"/>
    <p:sldId id="269" r:id="rId13"/>
    <p:sldId id="270" r:id="rId14"/>
    <p:sldId id="271" r:id="rId15"/>
    <p:sldId id="272" r:id="rId16"/>
    <p:sldId id="274" r:id="rId17"/>
    <p:sldId id="300"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308" r:id="rId35"/>
    <p:sldId id="309" r:id="rId36"/>
    <p:sldId id="310" r:id="rId37"/>
    <p:sldId id="292" r:id="rId38"/>
    <p:sldId id="293" r:id="rId39"/>
    <p:sldId id="301" r:id="rId40"/>
    <p:sldId id="302" r:id="rId41"/>
    <p:sldId id="304" r:id="rId42"/>
    <p:sldId id="305" r:id="rId43"/>
    <p:sldId id="306" r:id="rId44"/>
    <p:sldId id="307" r:id="rId45"/>
    <p:sldId id="295" r:id="rId46"/>
    <p:sldId id="296" r:id="rId47"/>
    <p:sldId id="297" r:id="rId48"/>
    <p:sldId id="298" r:id="rId49"/>
    <p:sldId id="299" r:id="rId50"/>
  </p:sldIdLst>
  <p:sldSz cx="9144000" cy="6858000" type="screen4x3"/>
  <p:notesSz cx="6896100" cy="9236075"/>
  <p:custDataLst>
    <p:tags r:id="rId53"/>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088"/>
    <p:restoredTop sz="93250"/>
  </p:normalViewPr>
  <p:slideViewPr>
    <p:cSldViewPr snapToGrid="0">
      <p:cViewPr varScale="1">
        <p:scale>
          <a:sx n="76" d="100"/>
          <a:sy n="76" d="100"/>
        </p:scale>
        <p:origin x="336" y="8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ags" Target="tags/tag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11/16/2016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11/16/2016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a:xfrm>
            <a:off x="1143000" y="685800"/>
            <a:ext cx="4572000" cy="3429000"/>
          </a:xfrm>
          <a:ln/>
        </p:spPr>
      </p:sp>
      <p:sp>
        <p:nvSpPr>
          <p:cNvPr id="1536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153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algn="ctr" eaLnBrk="0" fontAlgn="base" hangingPunct="0">
              <a:spcBef>
                <a:spcPct val="0"/>
              </a:spcBef>
              <a:spcAft>
                <a:spcPct val="0"/>
              </a:spcAft>
              <a:defRPr sz="1200">
                <a:solidFill>
                  <a:schemeClr val="tx1"/>
                </a:solidFill>
                <a:latin typeface="Arial" charset="0"/>
                <a:ea typeface="ＭＳ Ｐゴシック" charset="0"/>
              </a:defRPr>
            </a:lvl6pPr>
            <a:lvl7pPr marL="2971800" indent="-228600" algn="ctr" eaLnBrk="0" fontAlgn="base" hangingPunct="0">
              <a:spcBef>
                <a:spcPct val="0"/>
              </a:spcBef>
              <a:spcAft>
                <a:spcPct val="0"/>
              </a:spcAft>
              <a:defRPr sz="1200">
                <a:solidFill>
                  <a:schemeClr val="tx1"/>
                </a:solidFill>
                <a:latin typeface="Arial" charset="0"/>
                <a:ea typeface="ＭＳ Ｐゴシック" charset="0"/>
              </a:defRPr>
            </a:lvl7pPr>
            <a:lvl8pPr marL="3429000" indent="-228600" algn="ctr" eaLnBrk="0" fontAlgn="base" hangingPunct="0">
              <a:spcBef>
                <a:spcPct val="0"/>
              </a:spcBef>
              <a:spcAft>
                <a:spcPct val="0"/>
              </a:spcAft>
              <a:defRPr sz="1200">
                <a:solidFill>
                  <a:schemeClr val="tx1"/>
                </a:solidFill>
                <a:latin typeface="Arial" charset="0"/>
                <a:ea typeface="ＭＳ Ｐゴシック" charset="0"/>
              </a:defRPr>
            </a:lvl8pPr>
            <a:lvl9pPr marL="3886200" indent="-228600" algn="ctr"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fld id="{720F3B8E-A845-2D40-AAA3-0D401B42F597}" type="slidenum">
              <a:rPr lang="en-GB"/>
              <a:pPr eaLnBrk="1" hangingPunct="1"/>
              <a:t>3</a:t>
            </a:fld>
            <a:endParaRPr lang="en-GB"/>
          </a:p>
        </p:txBody>
      </p:sp>
    </p:spTree>
    <p:extLst>
      <p:ext uri="{BB962C8B-B14F-4D97-AF65-F5344CB8AC3E}">
        <p14:creationId xmlns:p14="http://schemas.microsoft.com/office/powerpoint/2010/main" val="1967512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39AB3A1-0640-9F4C-ABBB-5A5EDAF90789}" type="slidenum">
              <a:rPr lang="en-GB" sz="1200"/>
              <a:pPr eaLnBrk="1" hangingPunct="1"/>
              <a:t>4</a:t>
            </a:fld>
            <a:endParaRPr lang="en-GB" sz="1200" dirty="0"/>
          </a:p>
        </p:txBody>
      </p:sp>
      <p:sp>
        <p:nvSpPr>
          <p:cNvPr id="9218"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9219"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20899321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FDF8381-2B17-464D-8935-A3BDD2351D93}" type="slidenum">
              <a:rPr lang="en-GB" sz="1200"/>
              <a:pPr eaLnBrk="1" hangingPunct="1"/>
              <a:t>5</a:t>
            </a:fld>
            <a:endParaRPr lang="en-GB" sz="1200" dirty="0"/>
          </a:p>
        </p:txBody>
      </p:sp>
      <p:sp>
        <p:nvSpPr>
          <p:cNvPr id="11266"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11267"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7797735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47D994D-FE1A-D64F-AD98-42CE63E4F6D9}" type="slidenum">
              <a:rPr lang="en-GB" sz="1200"/>
              <a:pPr eaLnBrk="1" hangingPunct="1"/>
              <a:t>6</a:t>
            </a:fld>
            <a:endParaRPr lang="en-GB" sz="1200" dirty="0"/>
          </a:p>
        </p:txBody>
      </p:sp>
      <p:sp>
        <p:nvSpPr>
          <p:cNvPr id="13314"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13315"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1803855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EE386BF-BA8C-BD4B-9F55-B9B12F2837EF}" type="slidenum">
              <a:rPr lang="en-GB" sz="1200"/>
              <a:pPr eaLnBrk="1" hangingPunct="1"/>
              <a:t>7</a:t>
            </a:fld>
            <a:endParaRPr lang="en-GB" sz="1200" dirty="0"/>
          </a:p>
        </p:txBody>
      </p:sp>
      <p:sp>
        <p:nvSpPr>
          <p:cNvPr id="15362"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1536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3762389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84F597-248D-8D48-AFE2-4BAC9C81341F}" type="slidenum">
              <a:rPr lang="en-GB" sz="1200"/>
              <a:pPr eaLnBrk="1" hangingPunct="1"/>
              <a:t>8</a:t>
            </a:fld>
            <a:endParaRPr lang="en-GB" sz="1200" dirty="0"/>
          </a:p>
        </p:txBody>
      </p:sp>
      <p:sp>
        <p:nvSpPr>
          <p:cNvPr id="17410"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17411"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7873361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51204" name="Slide Number Placeholder 3"/>
          <p:cNvSpPr>
            <a:spLocks noGrp="1"/>
          </p:cNvSpPr>
          <p:nvPr>
            <p:ph type="sldNum" sz="quarter" idx="5"/>
          </p:nvPr>
        </p:nvSpPr>
        <p:spPr/>
        <p:txBody>
          <a:bodyPr/>
          <a:lstStyle/>
          <a:p>
            <a:pPr>
              <a:defRPr/>
            </a:pPr>
            <a:fld id="{24A03867-A1A5-4B49-A183-8E76B60887B6}" type="slidenum">
              <a:rPr lang="en-GB" smtClean="0"/>
              <a:pPr>
                <a:defRPr/>
              </a:pPr>
              <a:t>9</a:t>
            </a:fld>
            <a:endParaRPr lang="en-GB" dirty="0"/>
          </a:p>
        </p:txBody>
      </p:sp>
    </p:spTree>
    <p:extLst>
      <p:ext uri="{BB962C8B-B14F-4D97-AF65-F5344CB8AC3E}">
        <p14:creationId xmlns:p14="http://schemas.microsoft.com/office/powerpoint/2010/main" val="2018733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E4E09E3-B965-5447-BADF-0262FA2F4B7C}" type="slidenum">
              <a:rPr lang="en-GB" sz="1200"/>
              <a:pPr eaLnBrk="1" hangingPunct="1"/>
              <a:t>10</a:t>
            </a:fld>
            <a:endParaRPr lang="en-GB" sz="1200" dirty="0"/>
          </a:p>
        </p:txBody>
      </p:sp>
      <p:sp>
        <p:nvSpPr>
          <p:cNvPr id="21506"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21507"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9183837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331D455-FD6B-134B-9FCD-FA8CB4BCADB8}" type="slidenum">
              <a:rPr lang="en-GB" sz="1200"/>
              <a:pPr eaLnBrk="1" hangingPunct="1"/>
              <a:t>11</a:t>
            </a:fld>
            <a:endParaRPr lang="en-GB" sz="1200" dirty="0"/>
          </a:p>
        </p:txBody>
      </p:sp>
      <p:sp>
        <p:nvSpPr>
          <p:cNvPr id="23554"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23555"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2463021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EE730DB-0C61-DC4D-9DAE-BEFC824F5868}" type="slidenum">
              <a:rPr lang="en-GB" sz="1200"/>
              <a:pPr eaLnBrk="1" hangingPunct="1"/>
              <a:t>12</a:t>
            </a:fld>
            <a:endParaRPr lang="en-GB" sz="1200" dirty="0"/>
          </a:p>
        </p:txBody>
      </p:sp>
      <p:sp>
        <p:nvSpPr>
          <p:cNvPr id="25602"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2560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2090798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04CA68C-DA9F-8742-BB3A-24E02272E4A7}" type="slidenum">
              <a:rPr lang="en-GB" sz="1200"/>
              <a:pPr eaLnBrk="1" hangingPunct="1"/>
              <a:t>14</a:t>
            </a:fld>
            <a:endParaRPr lang="en-GB" sz="1200" dirty="0"/>
          </a:p>
        </p:txBody>
      </p:sp>
      <p:sp>
        <p:nvSpPr>
          <p:cNvPr id="28674" name="Rectangle 2"/>
          <p:cNvSpPr>
            <a:spLocks noGrp="1" noRot="1" noChangeAspect="1" noChangeArrowheads="1" noTextEdit="1"/>
          </p:cNvSpPr>
          <p:nvPr>
            <p:ph type="sldImg"/>
          </p:nvPr>
        </p:nvSpPr>
        <p:spPr>
          <a:xfrm>
            <a:off x="1144588" y="685800"/>
            <a:ext cx="4572000" cy="3429000"/>
          </a:xfrm>
          <a:ln/>
        </p:spPr>
      </p:sp>
      <p:sp>
        <p:nvSpPr>
          <p:cNvPr id="28675" name="Rectangle 3"/>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19174677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5B43C8-FCC3-1E49-8DE7-0E2E8A423575}" type="slidenum">
              <a:rPr lang="en-GB" sz="1200"/>
              <a:pPr eaLnBrk="1" hangingPunct="1"/>
              <a:t>15</a:t>
            </a:fld>
            <a:endParaRPr lang="en-GB" sz="1200" dirty="0"/>
          </a:p>
        </p:txBody>
      </p:sp>
      <p:sp>
        <p:nvSpPr>
          <p:cNvPr id="30722"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dirty="0"/>
          </a:p>
        </p:txBody>
      </p:sp>
      <p:sp>
        <p:nvSpPr>
          <p:cNvPr id="3072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6852680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15B43C8-FCC3-1E49-8DE7-0E2E8A423575}" type="slidenum">
              <a:rPr lang="en-GB" sz="1200"/>
              <a:pPr eaLnBrk="1" hangingPunct="1"/>
              <a:t>16</a:t>
            </a:fld>
            <a:endParaRPr lang="en-GB" sz="1200" dirty="0"/>
          </a:p>
        </p:txBody>
      </p:sp>
      <p:sp>
        <p:nvSpPr>
          <p:cNvPr id="30722"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3072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821216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3277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201EE2D-FFB3-A942-A251-7898E8637EE1}" type="slidenum">
              <a:rPr lang="en-GB" sz="1200"/>
              <a:pPr eaLnBrk="1" hangingPunct="1"/>
              <a:t>17</a:t>
            </a:fld>
            <a:endParaRPr lang="en-GB" sz="1200" dirty="0"/>
          </a:p>
        </p:txBody>
      </p:sp>
    </p:spTree>
    <p:extLst>
      <p:ext uri="{BB962C8B-B14F-4D97-AF65-F5344CB8AC3E}">
        <p14:creationId xmlns:p14="http://schemas.microsoft.com/office/powerpoint/2010/main" val="64867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88BA8EF-3C89-4847-8F38-486F9D92BFBF}" type="slidenum">
              <a:rPr lang="en-GB" sz="1200"/>
              <a:pPr eaLnBrk="1" hangingPunct="1"/>
              <a:t>18</a:t>
            </a:fld>
            <a:endParaRPr lang="en-GB" sz="1200" dirty="0"/>
          </a:p>
        </p:txBody>
      </p:sp>
    </p:spTree>
    <p:extLst>
      <p:ext uri="{BB962C8B-B14F-4D97-AF65-F5344CB8AC3E}">
        <p14:creationId xmlns:p14="http://schemas.microsoft.com/office/powerpoint/2010/main" val="1881999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3EA4D5A-47AC-0F43-8C53-A18C786F4285}" type="slidenum">
              <a:rPr lang="en-GB" sz="1200"/>
              <a:pPr eaLnBrk="1" hangingPunct="1"/>
              <a:t>20</a:t>
            </a:fld>
            <a:endParaRPr lang="en-GB" sz="1200" dirty="0"/>
          </a:p>
        </p:txBody>
      </p:sp>
      <p:sp>
        <p:nvSpPr>
          <p:cNvPr id="36866"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36867"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9331765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389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DCBE58C-17DB-5846-9E21-E9523362DB3C}" type="slidenum">
              <a:rPr lang="en-GB" sz="1200"/>
              <a:pPr eaLnBrk="1" hangingPunct="1"/>
              <a:t>21</a:t>
            </a:fld>
            <a:endParaRPr lang="en-GB" sz="1200" dirty="0"/>
          </a:p>
        </p:txBody>
      </p:sp>
    </p:spTree>
    <p:extLst>
      <p:ext uri="{BB962C8B-B14F-4D97-AF65-F5344CB8AC3E}">
        <p14:creationId xmlns:p14="http://schemas.microsoft.com/office/powerpoint/2010/main" val="1229531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4096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5C1668C-EB1B-7641-A59F-8ED00045FC94}" type="slidenum">
              <a:rPr lang="en-GB" sz="1200"/>
              <a:pPr eaLnBrk="1" hangingPunct="1"/>
              <a:t>22</a:t>
            </a:fld>
            <a:endParaRPr lang="en-GB" sz="1200" dirty="0"/>
          </a:p>
        </p:txBody>
      </p:sp>
    </p:spTree>
    <p:extLst>
      <p:ext uri="{BB962C8B-B14F-4D97-AF65-F5344CB8AC3E}">
        <p14:creationId xmlns:p14="http://schemas.microsoft.com/office/powerpoint/2010/main" val="16404952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430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C117722-3AC3-5444-9BD2-93A9B3FA7B68}" type="slidenum">
              <a:rPr lang="en-GB" sz="1200"/>
              <a:pPr eaLnBrk="1" hangingPunct="1"/>
              <a:t>23</a:t>
            </a:fld>
            <a:endParaRPr lang="en-GB" sz="1200" dirty="0"/>
          </a:p>
        </p:txBody>
      </p:sp>
    </p:spTree>
    <p:extLst>
      <p:ext uri="{BB962C8B-B14F-4D97-AF65-F5344CB8AC3E}">
        <p14:creationId xmlns:p14="http://schemas.microsoft.com/office/powerpoint/2010/main" val="1553932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450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8E0866F-2E22-6F45-A8A3-1EEDBFD89189}" type="slidenum">
              <a:rPr lang="en-GB" sz="1200"/>
              <a:pPr eaLnBrk="1" hangingPunct="1"/>
              <a:t>24</a:t>
            </a:fld>
            <a:endParaRPr lang="en-GB" sz="1200" dirty="0"/>
          </a:p>
        </p:txBody>
      </p:sp>
    </p:spTree>
    <p:extLst>
      <p:ext uri="{BB962C8B-B14F-4D97-AF65-F5344CB8AC3E}">
        <p14:creationId xmlns:p14="http://schemas.microsoft.com/office/powerpoint/2010/main" val="12904556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ln/>
        </p:spPr>
      </p:sp>
      <p:sp>
        <p:nvSpPr>
          <p:cNvPr id="4710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4710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D43333C-CB22-CC4C-BD6E-7877D57C7575}" type="slidenum">
              <a:rPr lang="en-GB" sz="1200"/>
              <a:pPr eaLnBrk="1" hangingPunct="1"/>
              <a:t>25</a:t>
            </a:fld>
            <a:endParaRPr lang="en-GB" sz="1200" dirty="0"/>
          </a:p>
        </p:txBody>
      </p:sp>
    </p:spTree>
    <p:extLst>
      <p:ext uri="{BB962C8B-B14F-4D97-AF65-F5344CB8AC3E}">
        <p14:creationId xmlns:p14="http://schemas.microsoft.com/office/powerpoint/2010/main" val="2332707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C67C310-40B1-614E-9A0D-50768807BC27}" type="slidenum">
              <a:rPr lang="en-GB" sz="1200"/>
              <a:pPr eaLnBrk="1" hangingPunct="1"/>
              <a:t>26</a:t>
            </a:fld>
            <a:endParaRPr lang="en-GB" sz="1200" dirty="0"/>
          </a:p>
        </p:txBody>
      </p:sp>
      <p:sp>
        <p:nvSpPr>
          <p:cNvPr id="49154"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49155"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7773025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DC9886F-A7FB-884F-83EC-621826507891}" type="slidenum">
              <a:rPr lang="en-GB" sz="1200"/>
              <a:pPr eaLnBrk="1" hangingPunct="1"/>
              <a:t>27</a:t>
            </a:fld>
            <a:endParaRPr lang="en-GB" sz="1200" dirty="0"/>
          </a:p>
        </p:txBody>
      </p:sp>
      <p:sp>
        <p:nvSpPr>
          <p:cNvPr id="51202"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5120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723853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545123A-3376-4E4F-9D7B-F7BED7BE47A8}" type="slidenum">
              <a:rPr lang="en-GB" sz="1200"/>
              <a:pPr eaLnBrk="1" hangingPunct="1"/>
              <a:t>28</a:t>
            </a:fld>
            <a:endParaRPr lang="en-GB" sz="1200" dirty="0"/>
          </a:p>
        </p:txBody>
      </p:sp>
      <p:sp>
        <p:nvSpPr>
          <p:cNvPr id="53250"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53251"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8486515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a:ln/>
        </p:spPr>
      </p:sp>
      <p:sp>
        <p:nvSpPr>
          <p:cNvPr id="55298"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p>
        </p:txBody>
      </p:sp>
      <p:sp>
        <p:nvSpPr>
          <p:cNvPr id="552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B8F939E-30A9-C549-A92E-2DF6314EE2F2}" type="slidenum">
              <a:rPr lang="en-GB" sz="1200"/>
              <a:pPr eaLnBrk="1" hangingPunct="1"/>
              <a:t>29</a:t>
            </a:fld>
            <a:endParaRPr lang="en-GB" sz="1200" dirty="0"/>
          </a:p>
        </p:txBody>
      </p:sp>
    </p:spTree>
    <p:extLst>
      <p:ext uri="{BB962C8B-B14F-4D97-AF65-F5344CB8AC3E}">
        <p14:creationId xmlns:p14="http://schemas.microsoft.com/office/powerpoint/2010/main" val="2090673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a:ln/>
        </p:spPr>
      </p:sp>
      <p:sp>
        <p:nvSpPr>
          <p:cNvPr id="57346"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dirty="0"/>
          </a:p>
        </p:txBody>
      </p:sp>
      <p:sp>
        <p:nvSpPr>
          <p:cNvPr id="5734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CBB30D1-E9EF-6746-9329-A6FE817C5141}" type="slidenum">
              <a:rPr lang="en-GB" sz="1200"/>
              <a:pPr eaLnBrk="1" hangingPunct="1"/>
              <a:t>30</a:t>
            </a:fld>
            <a:endParaRPr lang="en-GB" sz="1200" dirty="0"/>
          </a:p>
        </p:txBody>
      </p:sp>
    </p:spTree>
    <p:extLst>
      <p:ext uri="{BB962C8B-B14F-4D97-AF65-F5344CB8AC3E}">
        <p14:creationId xmlns:p14="http://schemas.microsoft.com/office/powerpoint/2010/main" val="19780384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34F1EF-DCED-B74C-BECB-533F38B9EC07}" type="slidenum">
              <a:rPr lang="en-GB" sz="1200"/>
              <a:pPr eaLnBrk="1" hangingPunct="1"/>
              <a:t>31</a:t>
            </a:fld>
            <a:endParaRPr lang="en-GB" sz="1200" dirty="0"/>
          </a:p>
        </p:txBody>
      </p:sp>
      <p:sp>
        <p:nvSpPr>
          <p:cNvPr id="59394" name="Rectangle 2"/>
          <p:cNvSpPr>
            <a:spLocks noGrp="1" noRot="1" noChangeAspect="1" noChangeArrowheads="1" noTextEdit="1"/>
          </p:cNvSpPr>
          <p:nvPr>
            <p:ph type="sldImg"/>
          </p:nvPr>
        </p:nvSpPr>
        <p:spPr>
          <a:xfrm>
            <a:off x="1144588" y="685800"/>
            <a:ext cx="4572000" cy="3429000"/>
          </a:xfrm>
          <a:ln/>
        </p:spPr>
      </p:sp>
      <p:sp>
        <p:nvSpPr>
          <p:cNvPr id="59395" name="Rectangle 3"/>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333191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1A1A1C5-E650-4747-8E3D-3B8426695421}" type="slidenum">
              <a:rPr lang="en-GB" sz="1200"/>
              <a:pPr eaLnBrk="1" hangingPunct="1"/>
              <a:t>35</a:t>
            </a:fld>
            <a:endParaRPr lang="en-GB" sz="1200" dirty="0"/>
          </a:p>
        </p:txBody>
      </p:sp>
      <p:sp>
        <p:nvSpPr>
          <p:cNvPr id="63490"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dirty="0"/>
          </a:p>
        </p:txBody>
      </p:sp>
      <p:sp>
        <p:nvSpPr>
          <p:cNvPr id="63491"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8140614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fld id="{E5AC9C24-CF0D-5C4A-8870-7A03635D36A1}" type="slidenum">
              <a:rPr lang="en-GB"/>
              <a:pPr eaLnBrk="1" hangingPunct="1">
                <a:defRPr/>
              </a:pPr>
              <a:t>36</a:t>
            </a:fld>
            <a:endParaRPr lang="en-GB"/>
          </a:p>
        </p:txBody>
      </p:sp>
      <p:sp>
        <p:nvSpPr>
          <p:cNvPr id="74754"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
        <p:nvSpPr>
          <p:cNvPr id="74755"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424674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1A71109-7972-FE4F-9530-977FB6A04DBD}" type="slidenum">
              <a:rPr lang="en-GB" sz="1200"/>
              <a:pPr eaLnBrk="1" hangingPunct="1"/>
              <a:t>37</a:t>
            </a:fld>
            <a:endParaRPr lang="en-GB" sz="1200"/>
          </a:p>
        </p:txBody>
      </p:sp>
      <p:sp>
        <p:nvSpPr>
          <p:cNvPr id="76802"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401" tIns="45880" rIns="93401" bIns="45880"/>
          <a:lstStyle/>
          <a:p>
            <a:pPr eaLnBrk="1" hangingPunct="1"/>
            <a:endParaRPr lang="en-US"/>
          </a:p>
        </p:txBody>
      </p:sp>
      <p:sp>
        <p:nvSpPr>
          <p:cNvPr id="76803"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21348769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85215A1A-D8F4-C343-9C1C-1165D6E18C1E}" type="slidenum">
              <a:rPr lang="en-GB" sz="1200"/>
              <a:pPr eaLnBrk="1" hangingPunct="1"/>
              <a:t>39</a:t>
            </a:fld>
            <a:endParaRPr lang="en-GB" sz="1200"/>
          </a:p>
        </p:txBody>
      </p:sp>
      <p:sp>
        <p:nvSpPr>
          <p:cNvPr id="89090" name="Rectangle 2"/>
          <p:cNvSpPr>
            <a:spLocks noGrp="1" noRot="1" noChangeAspect="1" noChangeArrowheads="1" noTextEdit="1"/>
          </p:cNvSpPr>
          <p:nvPr>
            <p:ph type="sldImg"/>
          </p:nvPr>
        </p:nvSpPr>
        <p:spPr>
          <a:xfrm>
            <a:off x="1144588" y="685800"/>
            <a:ext cx="4572000" cy="3429000"/>
          </a:xfrm>
          <a:ln/>
        </p:spPr>
      </p:sp>
      <p:sp>
        <p:nvSpPr>
          <p:cNvPr id="89091"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80253748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fld id="{C7B1B845-4D9A-D54E-BA33-FCCE064F4427}" type="slidenum">
              <a:rPr lang="en-GB" sz="1200"/>
              <a:pPr eaLnBrk="1" hangingPunct="1"/>
              <a:t>40</a:t>
            </a:fld>
            <a:endParaRPr lang="en-GB" sz="1200"/>
          </a:p>
        </p:txBody>
      </p:sp>
      <p:sp>
        <p:nvSpPr>
          <p:cNvPr id="96258" name="Rectangle 2"/>
          <p:cNvSpPr>
            <a:spLocks noGrp="1" noRot="1" noChangeAspect="1" noChangeArrowheads="1" noTextEdit="1"/>
          </p:cNvSpPr>
          <p:nvPr>
            <p:ph type="sldImg"/>
          </p:nvPr>
        </p:nvSpPr>
        <p:spPr>
          <a:xfrm>
            <a:off x="1144588" y="685800"/>
            <a:ext cx="4572000" cy="3429000"/>
          </a:xfrm>
          <a:ln/>
        </p:spPr>
      </p:sp>
      <p:sp>
        <p:nvSpPr>
          <p:cNvPr id="96259" name="Rectangle 3"/>
          <p:cNvSpPr>
            <a:spLocks noGrp="1" noChangeArrowheads="1"/>
          </p:cNvSpPr>
          <p:nvPr>
            <p:ph type="body" idx="1"/>
          </p:nvPr>
        </p:nvSpPr>
        <p:spPr>
          <a:xfrm>
            <a:off x="914400" y="4344988"/>
            <a:ext cx="5029200" cy="4113212"/>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88807" tIns="44403" rIns="88807" bIns="44403"/>
          <a:lstStyle/>
          <a:p>
            <a:pPr eaLnBrk="1" hangingPunct="1"/>
            <a:endParaRPr lang="en-GB" dirty="0"/>
          </a:p>
        </p:txBody>
      </p:sp>
    </p:spTree>
    <p:extLst>
      <p:ext uri="{BB962C8B-B14F-4D97-AF65-F5344CB8AC3E}">
        <p14:creationId xmlns:p14="http://schemas.microsoft.com/office/powerpoint/2010/main" val="202283302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a:ln/>
        </p:spPr>
      </p:sp>
      <p:sp>
        <p:nvSpPr>
          <p:cNvPr id="73730"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37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0CCA6D0-7626-AF49-B1D9-97D6DD911BE5}" type="slidenum">
              <a:rPr lang="en-GB" sz="1200"/>
              <a:pPr eaLnBrk="1" hangingPunct="1"/>
              <a:t>43</a:t>
            </a:fld>
            <a:endParaRPr lang="en-GB" sz="1200"/>
          </a:p>
        </p:txBody>
      </p:sp>
    </p:spTree>
    <p:extLst>
      <p:ext uri="{BB962C8B-B14F-4D97-AF65-F5344CB8AC3E}">
        <p14:creationId xmlns:p14="http://schemas.microsoft.com/office/powerpoint/2010/main" val="109402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15E2112-BFF5-5C46-95D9-69CFD9E8032F}" type="slidenum">
              <a:rPr lang="en-GB" sz="1200"/>
              <a:pPr eaLnBrk="1" hangingPunct="1"/>
              <a:t>44</a:t>
            </a:fld>
            <a:endParaRPr lang="en-GB" sz="1200"/>
          </a:p>
        </p:txBody>
      </p:sp>
      <p:sp>
        <p:nvSpPr>
          <p:cNvPr id="75778"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
        <p:nvSpPr>
          <p:cNvPr id="75779"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4744574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9C80ABE-DC16-884D-A814-AAB9E5D55156}" type="slidenum">
              <a:rPr lang="en-GB" sz="1200"/>
              <a:pPr eaLnBrk="1" hangingPunct="1"/>
              <a:t>45</a:t>
            </a:fld>
            <a:endParaRPr lang="en-GB" sz="1200"/>
          </a:p>
        </p:txBody>
      </p:sp>
      <p:sp>
        <p:nvSpPr>
          <p:cNvPr id="70658" name="Rectangle 2"/>
          <p:cNvSpPr>
            <a:spLocks noGrp="1" noChangeArrowheads="1"/>
          </p:cNvSpPr>
          <p:nvPr>
            <p:ph type="body" idx="1"/>
          </p:nvPr>
        </p:nvSpPr>
        <p:spPr>
          <a:xfrm>
            <a:off x="914400" y="4344988"/>
            <a:ext cx="5029200" cy="4113212"/>
          </a:xfrm>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3401" tIns="45880" rIns="93401" bIns="45880"/>
          <a:lstStyle/>
          <a:p>
            <a:pPr eaLnBrk="1" hangingPunct="1"/>
            <a:endParaRPr lang="en-US"/>
          </a:p>
        </p:txBody>
      </p:sp>
      <p:sp>
        <p:nvSpPr>
          <p:cNvPr id="70659" name="Rectangle 3"/>
          <p:cNvSpPr>
            <a:spLocks noGrp="1" noRot="1" noChangeAspect="1" noChangeArrowheads="1" noTextEdit="1"/>
          </p:cNvSpPr>
          <p:nvPr>
            <p:ph type="sldImg"/>
          </p:nvPr>
        </p:nvSpPr>
        <p:spPr>
          <a:xfrm>
            <a:off x="1144588" y="685800"/>
            <a:ext cx="4572000" cy="3429000"/>
          </a:xfrm>
          <a:ln w="12700" cap="flat">
            <a:solidFill>
              <a:schemeClr val="tx1"/>
            </a:solidFill>
          </a:ln>
        </p:spPr>
      </p:sp>
    </p:spTree>
    <p:extLst>
      <p:ext uri="{BB962C8B-B14F-4D97-AF65-F5344CB8AC3E}">
        <p14:creationId xmlns:p14="http://schemas.microsoft.com/office/powerpoint/2010/main" val="13253845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noTextEdit="1"/>
          </p:cNvSpPr>
          <p:nvPr>
            <p:ph type="sldImg"/>
          </p:nvPr>
        </p:nvSpPr>
        <p:spPr>
          <a:ln/>
        </p:spPr>
      </p:sp>
      <p:sp>
        <p:nvSpPr>
          <p:cNvPr id="79874"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798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2156231-BA15-AD4F-9C8F-D34879F91C41}" type="slidenum">
              <a:rPr lang="en-GB" sz="1200"/>
              <a:pPr eaLnBrk="1" hangingPunct="1"/>
              <a:t>46</a:t>
            </a:fld>
            <a:endParaRPr lang="en-GB" sz="1200"/>
          </a:p>
        </p:txBody>
      </p:sp>
    </p:spTree>
    <p:extLst>
      <p:ext uri="{BB962C8B-B14F-4D97-AF65-F5344CB8AC3E}">
        <p14:creationId xmlns:p14="http://schemas.microsoft.com/office/powerpoint/2010/main" val="2593228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noTextEdit="1"/>
          </p:cNvSpPr>
          <p:nvPr>
            <p:ph type="sldImg"/>
          </p:nvPr>
        </p:nvSpPr>
        <p:spPr>
          <a:ln/>
        </p:spPr>
      </p:sp>
      <p:sp>
        <p:nvSpPr>
          <p:cNvPr id="81922" name="Notes Placeholder 2"/>
          <p:cNvSpPr>
            <a:spLocks noGrp="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a:p>
        </p:txBody>
      </p:sp>
      <p:sp>
        <p:nvSpPr>
          <p:cNvPr id="819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B2FF940-A134-D647-ABD1-66924805471D}" type="slidenum">
              <a:rPr lang="en-GB" sz="1200"/>
              <a:pPr eaLnBrk="1" hangingPunct="1"/>
              <a:t>47</a:t>
            </a:fld>
            <a:endParaRPr lang="en-GB" sz="1200"/>
          </a:p>
        </p:txBody>
      </p:sp>
    </p:spTree>
    <p:extLst>
      <p:ext uri="{BB962C8B-B14F-4D97-AF65-F5344CB8AC3E}">
        <p14:creationId xmlns:p14="http://schemas.microsoft.com/office/powerpoint/2010/main" val="3389769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2294794" y="0"/>
            <a:ext cx="6849208" cy="90805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85803"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lipArt Placeholder 3"/>
          <p:cNvSpPr>
            <a:spLocks noGrp="1"/>
          </p:cNvSpPr>
          <p:nvPr>
            <p:ph type="clipArt" sz="half" idx="2"/>
          </p:nvPr>
        </p:nvSpPr>
        <p:spPr>
          <a:xfrm>
            <a:off x="4642338" y="990607"/>
            <a:ext cx="3815862" cy="4975225"/>
          </a:xfrm>
        </p:spPr>
        <p:txBody>
          <a:bodyPr/>
          <a:lstStyle/>
          <a:p>
            <a:pPr lvl="0"/>
            <a:endParaRPr lang="en-GB" noProof="0" dirty="0"/>
          </a:p>
        </p:txBody>
      </p:sp>
    </p:spTree>
    <p:extLst>
      <p:ext uri="{BB962C8B-B14F-4D97-AF65-F5344CB8AC3E}">
        <p14:creationId xmlns:p14="http://schemas.microsoft.com/office/powerpoint/2010/main" val="3546887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98082" y="0"/>
            <a:ext cx="6945923" cy="90805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85803"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2338"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495578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116045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329961" y="0"/>
            <a:ext cx="6814038" cy="90805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685803" y="990607"/>
            <a:ext cx="3815862" cy="4975225"/>
          </a:xfrm>
        </p:spPr>
        <p:txBody>
          <a:bodyPr/>
          <a:lstStyle/>
          <a:p>
            <a:pPr lvl="0"/>
            <a:endParaRPr lang="en-GB" noProof="0" dirty="0"/>
          </a:p>
        </p:txBody>
      </p:sp>
      <p:sp>
        <p:nvSpPr>
          <p:cNvPr id="4" name="Text Placeholder 3"/>
          <p:cNvSpPr>
            <a:spLocks noGrp="1"/>
          </p:cNvSpPr>
          <p:nvPr>
            <p:ph type="body" sz="half" idx="2"/>
          </p:nvPr>
        </p:nvSpPr>
        <p:spPr>
          <a:xfrm>
            <a:off x="4642338"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953315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294794" y="0"/>
            <a:ext cx="6849208" cy="908050"/>
          </a:xfrm>
        </p:spPr>
        <p:txBody>
          <a:bodyPr/>
          <a:lstStyle/>
          <a:p>
            <a:r>
              <a:rPr lang="en-US"/>
              <a:t>Click to edit Master title style</a:t>
            </a:r>
            <a:endParaRPr lang="en-GB"/>
          </a:p>
        </p:txBody>
      </p:sp>
      <p:sp>
        <p:nvSpPr>
          <p:cNvPr id="3" name="Content Placeholder 2"/>
          <p:cNvSpPr>
            <a:spLocks noGrp="1"/>
          </p:cNvSpPr>
          <p:nvPr>
            <p:ph sz="half" idx="1"/>
          </p:nvPr>
        </p:nvSpPr>
        <p:spPr>
          <a:xfrm>
            <a:off x="685803" y="990607"/>
            <a:ext cx="3815862" cy="49752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4642338" y="990617"/>
            <a:ext cx="3815862" cy="24114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4642338" y="3554413"/>
            <a:ext cx="3815862" cy="24114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882071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GB"/>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B348E62-9DBA-BB42-BEE8-70C34FF0267E}"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645A4B5-E529-A845-9AF3-1D3DEBCCF5BE}"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0772578-7A03-1343-8DD8-0A69F052C598}"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81410BB-219B-2047-A666-8F6DF775FE0A}"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563712B6-326B-5148-AE03-252C2F49A2F1}"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FCD3BBBC-82CD-0144-9CAF-8F83E19C398F}"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E8B45C34-FBE0-8D47-A0C0-92E5682EC054}"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73D91F8-41CC-374C-B1BD-675CC34F8CD9}"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FC3F6816-CF81-C841-87F7-B7DA68844B50}"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07A9CBE-97DE-1045-9DB4-2D7D995A03C1}"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D65C76A-DA72-164B-8D24-782F2AF93CFC}" type="slidenum">
              <a:rPr lang="en-US" altLang="en-US">
                <a:solidFill>
                  <a:srgbClr val="000000"/>
                </a:solidFill>
              </a:rPr>
              <a:pPr>
                <a:defRPr/>
              </a:pPr>
              <a:t>‹#›</a:t>
            </a:fld>
            <a:endParaRPr lang="en-US" alt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7.xml"/><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4" r:id="rId12"/>
    <p:sldLayoutId id="2147484905" r:id="rId13"/>
    <p:sldLayoutId id="2147484906" r:id="rId14"/>
    <p:sldLayoutId id="2147484907" r:id="rId15"/>
    <p:sldLayoutId id="2147484908" r:id="rId16"/>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FAA26D3D-D897-4be2-8F04-BA451C77F1D7}">
              <ma14:placeholderFlag xmlns="" xmlns:ma14="http://schemas.microsoft.com/office/mac/drawingml/2011/main" val="1"/>
            </a:ex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eaLnBrk="1" hangingPunct="1">
              <a:defRPr sz="1400">
                <a:ea typeface="ＭＳ Ｐゴシック" charset="0"/>
                <a:cs typeface="+mn-cs"/>
              </a:defRPr>
            </a:lvl1pPr>
          </a:lstStyle>
          <a:p>
            <a:pPr>
              <a:defRPr/>
            </a:pPr>
            <a:endParaRPr lang="en-US">
              <a:solidFill>
                <a:srgbClr val="000000"/>
              </a:solidFill>
              <a:latin typeface="Arial"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FAA26D3D-D897-4be2-8F04-BA451C77F1D7}">
              <ma14:placeholderFlag xmlns="" xmlns:ma14="http://schemas.microsoft.com/office/mac/drawingml/2011/main" val="1"/>
            </a:ex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ctr" eaLnBrk="1" hangingPunct="1">
              <a:defRPr sz="1400">
                <a:ea typeface="ＭＳ Ｐゴシック" charset="0"/>
                <a:cs typeface="+mn-cs"/>
              </a:defRPr>
            </a:lvl1pPr>
          </a:lstStyle>
          <a:p>
            <a:pPr>
              <a:defRPr/>
            </a:pPr>
            <a:endParaRPr lang="en-US">
              <a:solidFill>
                <a:srgbClr val="000000"/>
              </a:solidFill>
              <a:latin typeface="Arial"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FAA26D3D-D897-4be2-8F04-BA451C77F1D7}">
              <ma14:placeholderFlag xmlns="" xmlns:ma14="http://schemas.microsoft.com/office/mac/drawingml/2011/main" val="1"/>
            </a:ext>
            <a:ext uri="{909E8E84-426E-40dd-AFC4-6F175D3DCCD1}"/>
            <a:ext uri="{91240B29-F687-4f45-9708-019B960494DF}"/>
            <a:ext uri="{AF507438-7753-43e0-B8FC-AC1667EBCBE1}"/>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E75929B8-3F1E-A54B-9B32-6B0E1F178A11}" type="slidenum">
              <a:rPr lang="en-US" altLang="en-US">
                <a:solidFill>
                  <a:srgbClr val="000000"/>
                </a:solidFill>
                <a:latin typeface="Arial" charset="0"/>
                <a:ea typeface="ＭＳ Ｐゴシック" charset="-128"/>
              </a:rPr>
              <a:pPr>
                <a:defRPr/>
              </a:pPr>
              <a:t>‹#›</a:t>
            </a:fld>
            <a:endParaRPr lang="en-US" alt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448316191"/>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Lst>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ea typeface="ＭＳ Ｐゴシック" charset="0"/>
        </a:defRPr>
      </a:lvl6pPr>
      <a:lvl7pPr marL="914400" algn="ctr" rtl="0" fontAlgn="base">
        <a:spcBef>
          <a:spcPct val="0"/>
        </a:spcBef>
        <a:spcAft>
          <a:spcPct val="0"/>
        </a:spcAft>
        <a:defRPr sz="4400">
          <a:solidFill>
            <a:schemeClr val="tx2"/>
          </a:solidFill>
          <a:latin typeface="Arial" charset="0"/>
          <a:ea typeface="ＭＳ Ｐゴシック" charset="0"/>
        </a:defRPr>
      </a:lvl7pPr>
      <a:lvl8pPr marL="1371600" algn="ctr" rtl="0" fontAlgn="base">
        <a:spcBef>
          <a:spcPct val="0"/>
        </a:spcBef>
        <a:spcAft>
          <a:spcPct val="0"/>
        </a:spcAft>
        <a:defRPr sz="4400">
          <a:solidFill>
            <a:schemeClr val="tx2"/>
          </a:solidFill>
          <a:latin typeface="Arial" charset="0"/>
          <a:ea typeface="ＭＳ Ｐゴシック" charset="0"/>
        </a:defRPr>
      </a:lvl8pPr>
      <a:lvl9pPr marL="1828800" algn="ctr" rtl="0" fontAlgn="base">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13" Type="http://schemas.openxmlformats.org/officeDocument/2006/relationships/image" Target="../media/image17.emf"/><Relationship Id="rId18" Type="http://schemas.openxmlformats.org/officeDocument/2006/relationships/image" Target="../media/image22.emf"/><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17" Type="http://schemas.openxmlformats.org/officeDocument/2006/relationships/image" Target="../media/image21.emf"/><Relationship Id="rId2" Type="http://schemas.openxmlformats.org/officeDocument/2006/relationships/image" Target="../media/image6.emf"/><Relationship Id="rId16" Type="http://schemas.openxmlformats.org/officeDocument/2006/relationships/image" Target="../media/image20.emf"/><Relationship Id="rId1" Type="http://schemas.openxmlformats.org/officeDocument/2006/relationships/slideLayout" Target="../slideLayouts/slideLayout4.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5" Type="http://schemas.openxmlformats.org/officeDocument/2006/relationships/image" Target="../media/image19.emf"/><Relationship Id="rId10" Type="http://schemas.openxmlformats.org/officeDocument/2006/relationships/image" Target="../media/image14.emf"/><Relationship Id="rId19" Type="http://schemas.openxmlformats.org/officeDocument/2006/relationships/image" Target="../media/image23.emf"/><Relationship Id="rId4" Type="http://schemas.openxmlformats.org/officeDocument/2006/relationships/image" Target="../media/image8.emf"/><Relationship Id="rId9" Type="http://schemas.openxmlformats.org/officeDocument/2006/relationships/image" Target="../media/image13.emf"/><Relationship Id="rId14" Type="http://schemas.openxmlformats.org/officeDocument/2006/relationships/image" Target="../media/image18.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0.xml"/><Relationship Id="rId1" Type="http://schemas.openxmlformats.org/officeDocument/2006/relationships/slideLayout" Target="../slideLayouts/slideLayout14.xml"/><Relationship Id="rId5" Type="http://schemas.openxmlformats.org/officeDocument/2006/relationships/image" Target="../media/image27.emf"/><Relationship Id="rId4" Type="http://schemas.openxmlformats.org/officeDocument/2006/relationships/image" Target="../media/image26.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9.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33.emf"/></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3505200" y="1552902"/>
            <a:ext cx="5410200" cy="1799898"/>
          </a:xfrm>
        </p:spPr>
        <p:txBody>
          <a:bodyPr/>
          <a:lstStyle/>
          <a:p>
            <a:pPr algn="r">
              <a:lnSpc>
                <a:spcPct val="90000"/>
              </a:lnSpc>
            </a:pPr>
            <a:r>
              <a:rPr lang="en-GB" sz="1600" dirty="0">
                <a:latin typeface="Arial Black" charset="0"/>
              </a:rPr>
              <a:t>Analyse Requirements </a:t>
            </a:r>
            <a:br>
              <a:rPr lang="en-GB" sz="1100" dirty="0">
                <a:latin typeface="Arial Black" charset="0"/>
              </a:rPr>
            </a:br>
            <a:r>
              <a:rPr lang="en-GB" sz="2800" dirty="0">
                <a:latin typeface="Arial Black" charset="0"/>
              </a:rPr>
              <a:t>Modelling Requirements </a:t>
            </a:r>
            <a:r>
              <a:rPr lang="en-GB" sz="3200" dirty="0">
                <a:latin typeface="Arial Black" charset="0"/>
              </a:rPr>
              <a:t>using </a:t>
            </a:r>
            <a:br>
              <a:rPr lang="en-GB" sz="3600" dirty="0">
                <a:latin typeface="Arial Black" charset="0"/>
              </a:rPr>
            </a:br>
            <a:r>
              <a:rPr lang="en-GB" sz="4000" dirty="0">
                <a:latin typeface="Arial Black" charset="0"/>
              </a:rPr>
              <a:t>Functional </a:t>
            </a:r>
            <a:br>
              <a:rPr lang="en-GB" sz="4000" dirty="0">
                <a:latin typeface="Arial Black" charset="0"/>
              </a:rPr>
            </a:br>
            <a:r>
              <a:rPr lang="en-GB" sz="4000" dirty="0">
                <a:latin typeface="Arial Black" charset="0"/>
              </a:rPr>
              <a:t>Modelling</a:t>
            </a:r>
            <a:endParaRPr lang="en-GB" sz="1800" dirty="0">
              <a:latin typeface="Arial Black" charset="0"/>
            </a:endParaRPr>
          </a:p>
        </p:txBody>
      </p:sp>
      <p:sp>
        <p:nvSpPr>
          <p:cNvPr id="2050" name="Subtitle 4"/>
          <p:cNvSpPr>
            <a:spLocks noGrp="1"/>
          </p:cNvSpPr>
          <p:nvPr>
            <p:ph type="subTitle" idx="1"/>
          </p:nvPr>
        </p:nvSpPr>
        <p:spPr/>
        <p:txBody>
          <a:bodyPr/>
          <a:lstStyle/>
          <a:p>
            <a:r>
              <a:rPr lang="en-US" dirty="0"/>
              <a:t>Secondary Information Goes Here</a:t>
            </a:r>
          </a:p>
        </p:txBody>
      </p:sp>
      <p:pic>
        <p:nvPicPr>
          <p:cNvPr id="4" name="Picture 3"/>
          <p:cNvPicPr>
            <a:picLocks noChangeAspect="1"/>
          </p:cNvPicPr>
          <p:nvPr/>
        </p:nvPicPr>
        <p:blipFill>
          <a:blip r:embed="rId2"/>
          <a:stretch>
            <a:fillRect/>
          </a:stretch>
        </p:blipFill>
        <p:spPr>
          <a:xfrm>
            <a:off x="457200" y="1259968"/>
            <a:ext cx="3822700" cy="2637955"/>
          </a:xfrm>
          <a:prstGeom prst="rect">
            <a:avLst/>
          </a:prstGeom>
        </p:spPr>
      </p:pic>
      <p:sp>
        <p:nvSpPr>
          <p:cNvPr id="7" name="TextBox 6"/>
          <p:cNvSpPr txBox="1">
            <a:spLocks noChangeArrowheads="1"/>
          </p:cNvSpPr>
          <p:nvPr/>
        </p:nvSpPr>
        <p:spPr bwMode="auto">
          <a:xfrm>
            <a:off x="977192" y="4288460"/>
            <a:ext cx="7189615" cy="100155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marL="316531" indent="-316531" algn="ctr">
              <a:spcBef>
                <a:spcPct val="20000"/>
              </a:spcBef>
              <a:buClr>
                <a:srgbClr val="333399"/>
              </a:buClr>
              <a:buSzPct val="145000"/>
              <a:defRPr/>
            </a:pPr>
            <a:r>
              <a:rPr lang="en-GB" sz="1477" kern="0" dirty="0">
                <a:solidFill>
                  <a:srgbClr val="000000"/>
                </a:solidFill>
                <a:latin typeface="+mn-lt"/>
                <a:ea typeface="+mn-ea"/>
              </a:rPr>
              <a:t>This Session:</a:t>
            </a:r>
          </a:p>
          <a:p>
            <a:pPr marL="164127" indent="-164127">
              <a:buFont typeface="Arial" pitchFamily="34" charset="0"/>
              <a:buChar char="•"/>
              <a:defRPr/>
            </a:pPr>
            <a:r>
              <a:rPr lang="en-GB" sz="1477" dirty="0">
                <a:solidFill>
                  <a:schemeClr val="dk1"/>
                </a:solidFill>
                <a:latin typeface="+mn-lt"/>
                <a:ea typeface="+mn-ea"/>
              </a:rPr>
              <a:t>To describe and practise Functional Modelling as a tool that can be used to help in Analysing Requirements </a:t>
            </a:r>
            <a:r>
              <a:rPr lang="en-GB" sz="1477" dirty="0">
                <a:solidFill>
                  <a:srgbClr val="000000"/>
                </a:solidFill>
              </a:rPr>
              <a:t>by building an operational model of the system </a:t>
            </a:r>
            <a:r>
              <a:rPr lang="en-GB" sz="1477">
                <a:solidFill>
                  <a:srgbClr val="000000"/>
                </a:solidFill>
              </a:rPr>
              <a:t>of interest</a:t>
            </a:r>
            <a:endParaRPr lang="en-GB" sz="1477" dirty="0">
              <a:solidFill>
                <a:srgbClr val="000000"/>
              </a:solidFill>
            </a:endParaRPr>
          </a:p>
        </p:txBody>
      </p:sp>
      <p:pic>
        <p:nvPicPr>
          <p:cNvPr id="6" name="Picture 5" descr="bhw logo no background copy.gif"/>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Rectangle 101"/>
          <p:cNvSpPr/>
          <p:nvPr/>
        </p:nvSpPr>
        <p:spPr>
          <a:xfrm>
            <a:off x="2846590" y="1480335"/>
            <a:ext cx="3994872" cy="4527178"/>
          </a:xfrm>
          <a:prstGeom prst="rect">
            <a:avLst/>
          </a:prstGeom>
          <a:noFill/>
          <a:ln>
            <a:solidFill>
              <a:schemeClr val="accent2">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3" name="Document 102"/>
          <p:cNvSpPr/>
          <p:nvPr/>
        </p:nvSpPr>
        <p:spPr>
          <a:xfrm>
            <a:off x="6970675" y="4958460"/>
            <a:ext cx="1855911" cy="818750"/>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GE Inspira Pitch Regular" charset="0"/>
            </a:endParaRPr>
          </a:p>
        </p:txBody>
      </p:sp>
      <p:sp>
        <p:nvSpPr>
          <p:cNvPr id="104" name="TextBox 103"/>
          <p:cNvSpPr txBox="1"/>
          <p:nvPr/>
        </p:nvSpPr>
        <p:spPr>
          <a:xfrm>
            <a:off x="7385243" y="4968394"/>
            <a:ext cx="1012519" cy="155684"/>
          </a:xfrm>
          <a:prstGeom prst="rect">
            <a:avLst/>
          </a:prstGeom>
          <a:noFill/>
        </p:spPr>
        <p:txBody>
          <a:bodyPr wrap="none" lIns="51307" tIns="25654" rIns="51307" bIns="25654" rtlCol="0">
            <a:spAutoFit/>
          </a:bodyPr>
          <a:lstStyle/>
          <a:p>
            <a:r>
              <a:rPr lang="en-US" sz="675" dirty="0">
                <a:latin typeface="GE Inspira Pitch Regular" charset="0"/>
              </a:rPr>
              <a:t>Requirements Database</a:t>
            </a:r>
          </a:p>
        </p:txBody>
      </p:sp>
      <p:pic>
        <p:nvPicPr>
          <p:cNvPr id="105" name="Picture 10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76587" y="5105223"/>
            <a:ext cx="524170" cy="513717"/>
          </a:xfrm>
          <a:prstGeom prst="rect">
            <a:avLst/>
          </a:prstGeom>
        </p:spPr>
      </p:pic>
      <p:pic>
        <p:nvPicPr>
          <p:cNvPr id="106" name="Picture 10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64896" y="5097307"/>
            <a:ext cx="530641" cy="513716"/>
          </a:xfrm>
          <a:prstGeom prst="rect">
            <a:avLst/>
          </a:prstGeom>
        </p:spPr>
      </p:pic>
      <p:sp>
        <p:nvSpPr>
          <p:cNvPr id="107" name="Rectangle 106"/>
          <p:cNvSpPr/>
          <p:nvPr/>
        </p:nvSpPr>
        <p:spPr>
          <a:xfrm>
            <a:off x="7168954" y="1498680"/>
            <a:ext cx="1404522" cy="3066338"/>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08" name="Rectangle 107"/>
          <p:cNvSpPr/>
          <p:nvPr/>
        </p:nvSpPr>
        <p:spPr>
          <a:xfrm>
            <a:off x="529853" y="1463472"/>
            <a:ext cx="1663275" cy="4544041"/>
          </a:xfrm>
          <a:prstGeom prst="rect">
            <a:avLst/>
          </a:prstGeom>
          <a:noFill/>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09" name="Picture 10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28807" y="2423002"/>
            <a:ext cx="843658" cy="456435"/>
          </a:xfrm>
          <a:prstGeom prst="rect">
            <a:avLst/>
          </a:prstGeom>
        </p:spPr>
      </p:pic>
      <p:sp>
        <p:nvSpPr>
          <p:cNvPr id="110" name="TextBox 109"/>
          <p:cNvSpPr txBox="1"/>
          <p:nvPr/>
        </p:nvSpPr>
        <p:spPr>
          <a:xfrm>
            <a:off x="623804" y="2377100"/>
            <a:ext cx="661443" cy="144132"/>
          </a:xfrm>
          <a:prstGeom prst="rect">
            <a:avLst/>
          </a:prstGeom>
          <a:noFill/>
        </p:spPr>
        <p:txBody>
          <a:bodyPr wrap="none" lIns="51298" tIns="25649" rIns="51298" bIns="25649" rtlCol="0">
            <a:spAutoFit/>
          </a:bodyPr>
          <a:lstStyle/>
          <a:p>
            <a:r>
              <a:rPr lang="en-US" sz="600" dirty="0">
                <a:latin typeface="GE Inspira Pitch Regular" charset="0"/>
              </a:rPr>
              <a:t>Stakeholder Map</a:t>
            </a:r>
          </a:p>
        </p:txBody>
      </p:sp>
      <p:sp>
        <p:nvSpPr>
          <p:cNvPr id="111" name="TextBox 110"/>
          <p:cNvSpPr txBox="1"/>
          <p:nvPr/>
        </p:nvSpPr>
        <p:spPr>
          <a:xfrm>
            <a:off x="572526" y="2537772"/>
            <a:ext cx="718442" cy="3287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Determine system stakeholders and select key ones for requirements elicitation</a:t>
            </a:r>
          </a:p>
        </p:txBody>
      </p:sp>
      <p:pic>
        <p:nvPicPr>
          <p:cNvPr id="112" name="Picture 11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6646" y="4435740"/>
            <a:ext cx="1101228" cy="415197"/>
          </a:xfrm>
          <a:prstGeom prst="rect">
            <a:avLst/>
          </a:prstGeom>
        </p:spPr>
      </p:pic>
      <p:sp>
        <p:nvSpPr>
          <p:cNvPr id="113" name="Right Arrow 112"/>
          <p:cNvSpPr/>
          <p:nvPr/>
        </p:nvSpPr>
        <p:spPr>
          <a:xfrm rot="5400000">
            <a:off x="1216232" y="4125626"/>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4" name="TextBox 113"/>
          <p:cNvSpPr txBox="1"/>
          <p:nvPr/>
        </p:nvSpPr>
        <p:spPr>
          <a:xfrm>
            <a:off x="566338" y="4847840"/>
            <a:ext cx="1470960" cy="144132"/>
          </a:xfrm>
          <a:prstGeom prst="rect">
            <a:avLst/>
          </a:prstGeom>
          <a:noFill/>
        </p:spPr>
        <p:txBody>
          <a:bodyPr wrap="none" lIns="51298" tIns="25649" rIns="51298" bIns="25649" rtlCol="0">
            <a:spAutoFit/>
          </a:bodyPr>
          <a:lstStyle/>
          <a:p>
            <a:r>
              <a:rPr lang="en-US" sz="600" dirty="0">
                <a:latin typeface="GE Inspira Pitch Regular" charset="0"/>
              </a:rPr>
              <a:t>Tree Diagram/Analytic Hierarchy Process</a:t>
            </a:r>
          </a:p>
        </p:txBody>
      </p:sp>
      <p:sp>
        <p:nvSpPr>
          <p:cNvPr id="115" name="TextBox 114"/>
          <p:cNvSpPr txBox="1"/>
          <p:nvPr/>
        </p:nvSpPr>
        <p:spPr>
          <a:xfrm>
            <a:off x="881048" y="4994907"/>
            <a:ext cx="831312" cy="19029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Organize and </a:t>
            </a:r>
            <a:r>
              <a:rPr lang="en-US" sz="450" dirty="0" err="1">
                <a:latin typeface="GE Inspira Pitch Regular" charset="0"/>
              </a:rPr>
              <a:t>prioritise</a:t>
            </a:r>
            <a:r>
              <a:rPr lang="en-US" sz="450" dirty="0">
                <a:latin typeface="GE Inspira Pitch Regular" charset="0"/>
              </a:rPr>
              <a:t> key stakeholder requirements </a:t>
            </a:r>
          </a:p>
        </p:txBody>
      </p:sp>
      <p:sp>
        <p:nvSpPr>
          <p:cNvPr id="116" name="Right Arrow 115"/>
          <p:cNvSpPr/>
          <p:nvPr/>
        </p:nvSpPr>
        <p:spPr>
          <a:xfrm rot="5400000">
            <a:off x="1269880" y="294319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17" name="TextBox 116"/>
          <p:cNvSpPr txBox="1"/>
          <p:nvPr/>
        </p:nvSpPr>
        <p:spPr>
          <a:xfrm>
            <a:off x="638965" y="5522491"/>
            <a:ext cx="1315478"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User Requirements defines the expressed requirements of a particular stakeholder or stakeholders</a:t>
            </a:r>
          </a:p>
        </p:txBody>
      </p:sp>
      <p:pic>
        <p:nvPicPr>
          <p:cNvPr id="118" name="Picture 11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26546" y="3004772"/>
            <a:ext cx="716719" cy="692269"/>
          </a:xfrm>
          <a:prstGeom prst="rect">
            <a:avLst/>
          </a:prstGeom>
        </p:spPr>
      </p:pic>
      <p:sp>
        <p:nvSpPr>
          <p:cNvPr id="119" name="TextBox 118"/>
          <p:cNvSpPr txBox="1"/>
          <p:nvPr/>
        </p:nvSpPr>
        <p:spPr>
          <a:xfrm>
            <a:off x="592125" y="3651527"/>
            <a:ext cx="640604" cy="144132"/>
          </a:xfrm>
          <a:prstGeom prst="rect">
            <a:avLst/>
          </a:prstGeom>
          <a:noFill/>
        </p:spPr>
        <p:txBody>
          <a:bodyPr wrap="none" lIns="51298" tIns="25649" rIns="51298" bIns="25649" rtlCol="0">
            <a:spAutoFit/>
          </a:bodyPr>
          <a:lstStyle/>
          <a:p>
            <a:r>
              <a:rPr lang="en-US" sz="600" dirty="0">
                <a:latin typeface="GE Inspira Pitch Regular" charset="0"/>
              </a:rPr>
              <a:t>Affinity Diagram</a:t>
            </a:r>
          </a:p>
        </p:txBody>
      </p:sp>
      <p:sp>
        <p:nvSpPr>
          <p:cNvPr id="120" name="TextBox 119"/>
          <p:cNvSpPr txBox="1"/>
          <p:nvPr/>
        </p:nvSpPr>
        <p:spPr>
          <a:xfrm>
            <a:off x="604204" y="3779361"/>
            <a:ext cx="628209" cy="259548"/>
          </a:xfrm>
          <a:prstGeom prst="rect">
            <a:avLst/>
          </a:prstGeom>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Elicit and capture key stakeholder requirements </a:t>
            </a:r>
          </a:p>
        </p:txBody>
      </p:sp>
      <p:sp>
        <p:nvSpPr>
          <p:cNvPr id="121" name="TextBox 120"/>
          <p:cNvSpPr txBox="1"/>
          <p:nvPr/>
        </p:nvSpPr>
        <p:spPr>
          <a:xfrm>
            <a:off x="1441967" y="3789217"/>
            <a:ext cx="661474"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how a user expects to interact with a system</a:t>
            </a:r>
          </a:p>
        </p:txBody>
      </p:sp>
      <p:sp>
        <p:nvSpPr>
          <p:cNvPr id="122" name="TextBox 121"/>
          <p:cNvSpPr txBox="1"/>
          <p:nvPr/>
        </p:nvSpPr>
        <p:spPr>
          <a:xfrm>
            <a:off x="1531870" y="3664266"/>
            <a:ext cx="409772" cy="144132"/>
          </a:xfrm>
          <a:prstGeom prst="rect">
            <a:avLst/>
          </a:prstGeom>
          <a:noFill/>
        </p:spPr>
        <p:txBody>
          <a:bodyPr wrap="none" lIns="51298" tIns="25649" rIns="51298" bIns="25649" rtlCol="0">
            <a:spAutoFit/>
          </a:bodyPr>
          <a:lstStyle/>
          <a:p>
            <a:r>
              <a:rPr lang="en-US" sz="600" dirty="0">
                <a:latin typeface="GE Inspira Pitch Regular" charset="0"/>
              </a:rPr>
              <a:t>Use Case</a:t>
            </a:r>
          </a:p>
        </p:txBody>
      </p:sp>
      <p:pic>
        <p:nvPicPr>
          <p:cNvPr id="123" name="Picture 12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505684" y="3140190"/>
            <a:ext cx="542556" cy="517942"/>
          </a:xfrm>
          <a:prstGeom prst="rect">
            <a:avLst/>
          </a:prstGeom>
        </p:spPr>
      </p:pic>
      <p:sp>
        <p:nvSpPr>
          <p:cNvPr id="124" name="TextBox 123"/>
          <p:cNvSpPr txBox="1"/>
          <p:nvPr/>
        </p:nvSpPr>
        <p:spPr>
          <a:xfrm>
            <a:off x="1058707" y="1720003"/>
            <a:ext cx="972361" cy="455756"/>
          </a:xfrm>
          <a:prstGeom prst="rect">
            <a:avLst/>
          </a:prstGeom>
          <a:ln>
            <a:solidFill>
              <a:schemeClr val="tx1"/>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r>
              <a:rPr lang="en-US" sz="525" dirty="0">
                <a:latin typeface="GE Inspira Pitch Regular" charset="0"/>
              </a:rPr>
              <a:t>The Business Requirements provide the rationale and overall business constraints for a system development project</a:t>
            </a:r>
          </a:p>
        </p:txBody>
      </p:sp>
      <p:sp>
        <p:nvSpPr>
          <p:cNvPr id="125" name="Right Arrow 124"/>
          <p:cNvSpPr/>
          <p:nvPr/>
        </p:nvSpPr>
        <p:spPr>
          <a:xfrm rot="5400000">
            <a:off x="1184485" y="5261664"/>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6" name="Right Arrow 125"/>
          <p:cNvSpPr/>
          <p:nvPr/>
        </p:nvSpPr>
        <p:spPr>
          <a:xfrm rot="5400000">
            <a:off x="1284700" y="2177062"/>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27" name="TextBox 126"/>
          <p:cNvSpPr txBox="1"/>
          <p:nvPr/>
        </p:nvSpPr>
        <p:spPr>
          <a:xfrm>
            <a:off x="734586" y="1489493"/>
            <a:ext cx="1243226" cy="1902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solidFill>
                  <a:srgbClr val="000000"/>
                </a:solidFill>
                <a:latin typeface="GE Inspira Pitch Regular" charset="0"/>
              </a:rPr>
              <a:t>Gather Requirements</a:t>
            </a:r>
          </a:p>
        </p:txBody>
      </p:sp>
      <p:sp>
        <p:nvSpPr>
          <p:cNvPr id="128" name="TextBox 127"/>
          <p:cNvSpPr txBox="1"/>
          <p:nvPr/>
        </p:nvSpPr>
        <p:spPr>
          <a:xfrm>
            <a:off x="3830533" y="5701839"/>
            <a:ext cx="1397206"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Identifies and explores system solutions at different levels to determine System Meta-Solution</a:t>
            </a:r>
          </a:p>
        </p:txBody>
      </p:sp>
      <p:sp>
        <p:nvSpPr>
          <p:cNvPr id="129" name="TextBox 128"/>
          <p:cNvSpPr txBox="1"/>
          <p:nvPr/>
        </p:nvSpPr>
        <p:spPr>
          <a:xfrm>
            <a:off x="4037551" y="5538394"/>
            <a:ext cx="880146" cy="144132"/>
          </a:xfrm>
          <a:prstGeom prst="rect">
            <a:avLst/>
          </a:prstGeom>
          <a:noFill/>
        </p:spPr>
        <p:txBody>
          <a:bodyPr wrap="square" lIns="51298" tIns="25649" rIns="51298" bIns="25649" rtlCol="0">
            <a:spAutoFit/>
          </a:bodyPr>
          <a:lstStyle/>
          <a:p>
            <a:r>
              <a:rPr lang="en-US" sz="600" dirty="0">
                <a:latin typeface="GE Inspira Pitch Regular" charset="0"/>
              </a:rPr>
              <a:t>Need Mean Analysis</a:t>
            </a:r>
          </a:p>
        </p:txBody>
      </p:sp>
      <p:sp>
        <p:nvSpPr>
          <p:cNvPr id="131" name="TextBox 130"/>
          <p:cNvSpPr txBox="1"/>
          <p:nvPr/>
        </p:nvSpPr>
        <p:spPr>
          <a:xfrm>
            <a:off x="2967214" y="4970524"/>
            <a:ext cx="1153061"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Analyses expressed requirements into their atomic form to identify and clarify missing and ambiguous requirements </a:t>
            </a:r>
          </a:p>
        </p:txBody>
      </p:sp>
      <p:sp>
        <p:nvSpPr>
          <p:cNvPr id="132" name="TextBox 131"/>
          <p:cNvSpPr txBox="1"/>
          <p:nvPr/>
        </p:nvSpPr>
        <p:spPr>
          <a:xfrm>
            <a:off x="3026954" y="4803215"/>
            <a:ext cx="1105958" cy="144132"/>
          </a:xfrm>
          <a:prstGeom prst="rect">
            <a:avLst/>
          </a:prstGeom>
          <a:noFill/>
        </p:spPr>
        <p:txBody>
          <a:bodyPr wrap="square" lIns="51298" tIns="25649" rIns="51298" bIns="25649" rtlCol="0">
            <a:spAutoFit/>
          </a:bodyPr>
          <a:lstStyle/>
          <a:p>
            <a:r>
              <a:rPr lang="en-US" sz="600" dirty="0">
                <a:latin typeface="GE Inspira Pitch Regular" charset="0"/>
              </a:rPr>
              <a:t>Systemic Textual Analysis</a:t>
            </a:r>
          </a:p>
        </p:txBody>
      </p:sp>
      <p:pic>
        <p:nvPicPr>
          <p:cNvPr id="133" name="Picture 13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268887" y="4184300"/>
            <a:ext cx="587761" cy="635470"/>
          </a:xfrm>
          <a:prstGeom prst="rect">
            <a:avLst/>
          </a:prstGeom>
        </p:spPr>
      </p:pic>
      <p:pic>
        <p:nvPicPr>
          <p:cNvPr id="134" name="Picture 13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166512" y="5336939"/>
            <a:ext cx="583224" cy="620397"/>
          </a:xfrm>
          <a:prstGeom prst="rect">
            <a:avLst/>
          </a:prstGeom>
        </p:spPr>
      </p:pic>
      <p:pic>
        <p:nvPicPr>
          <p:cNvPr id="135" name="Picture 134"/>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23090" y="4137849"/>
            <a:ext cx="967387" cy="716455"/>
          </a:xfrm>
          <a:prstGeom prst="rect">
            <a:avLst/>
          </a:prstGeom>
        </p:spPr>
      </p:pic>
      <p:sp>
        <p:nvSpPr>
          <p:cNvPr id="136" name="TextBox 135"/>
          <p:cNvSpPr txBox="1"/>
          <p:nvPr/>
        </p:nvSpPr>
        <p:spPr>
          <a:xfrm>
            <a:off x="4189153" y="4967718"/>
            <a:ext cx="1167573"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Generates and organizes system generic functionality necessary to achieve the Operational Requirement</a:t>
            </a:r>
          </a:p>
        </p:txBody>
      </p:sp>
      <p:sp>
        <p:nvSpPr>
          <p:cNvPr id="137" name="TextBox 136"/>
          <p:cNvSpPr txBox="1"/>
          <p:nvPr/>
        </p:nvSpPr>
        <p:spPr>
          <a:xfrm>
            <a:off x="4137404" y="4808919"/>
            <a:ext cx="1261550" cy="144132"/>
          </a:xfrm>
          <a:prstGeom prst="rect">
            <a:avLst/>
          </a:prstGeom>
          <a:noFill/>
        </p:spPr>
        <p:txBody>
          <a:bodyPr wrap="square" lIns="51298" tIns="25649" rIns="51298" bIns="25649" rtlCol="0">
            <a:spAutoFit/>
          </a:bodyPr>
          <a:lstStyle/>
          <a:p>
            <a:r>
              <a:rPr lang="en-US" sz="600" dirty="0">
                <a:latin typeface="GE Inspira Pitch Regular" charset="0"/>
              </a:rPr>
              <a:t>Viewpoint/Functional Analysis</a:t>
            </a:r>
          </a:p>
        </p:txBody>
      </p:sp>
      <p:pic>
        <p:nvPicPr>
          <p:cNvPr id="138" name="Picture 137"/>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303491" y="4121808"/>
            <a:ext cx="1237848" cy="705361"/>
          </a:xfrm>
          <a:prstGeom prst="rect">
            <a:avLst/>
          </a:prstGeom>
        </p:spPr>
      </p:pic>
      <p:sp>
        <p:nvSpPr>
          <p:cNvPr id="139" name="TextBox 138"/>
          <p:cNvSpPr txBox="1"/>
          <p:nvPr/>
        </p:nvSpPr>
        <p:spPr>
          <a:xfrm>
            <a:off x="5384447" y="4960273"/>
            <a:ext cx="1213157" cy="25954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and shows how the component functionality of a system must cooperate to deliver the Operational Requirement</a:t>
            </a:r>
          </a:p>
        </p:txBody>
      </p:sp>
      <p:sp>
        <p:nvSpPr>
          <p:cNvPr id="140" name="TextBox 139"/>
          <p:cNvSpPr txBox="1"/>
          <p:nvPr/>
        </p:nvSpPr>
        <p:spPr>
          <a:xfrm>
            <a:off x="5460604" y="4802324"/>
            <a:ext cx="994167" cy="144132"/>
          </a:xfrm>
          <a:prstGeom prst="rect">
            <a:avLst/>
          </a:prstGeom>
          <a:noFill/>
        </p:spPr>
        <p:txBody>
          <a:bodyPr wrap="square" lIns="51298" tIns="25649" rIns="51298" bIns="25649" rtlCol="0">
            <a:spAutoFit/>
          </a:bodyPr>
          <a:lstStyle/>
          <a:p>
            <a:r>
              <a:rPr lang="en-US" sz="600" dirty="0">
                <a:latin typeface="GE Inspira Pitch Regular" charset="0"/>
              </a:rPr>
              <a:t>Function Flow Diagram</a:t>
            </a:r>
          </a:p>
        </p:txBody>
      </p:sp>
      <p:sp>
        <p:nvSpPr>
          <p:cNvPr id="141" name="Rectangle 140"/>
          <p:cNvSpPr/>
          <p:nvPr/>
        </p:nvSpPr>
        <p:spPr>
          <a:xfrm>
            <a:off x="2899548" y="3944506"/>
            <a:ext cx="3797995" cy="1342257"/>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42" name="TextBox 141"/>
          <p:cNvSpPr txBox="1"/>
          <p:nvPr/>
        </p:nvSpPr>
        <p:spPr>
          <a:xfrm>
            <a:off x="3619672" y="3950866"/>
            <a:ext cx="2453574" cy="155674"/>
          </a:xfrm>
          <a:prstGeom prst="rect">
            <a:avLst/>
          </a:prstGeom>
          <a:noFill/>
        </p:spPr>
        <p:txBody>
          <a:bodyPr wrap="square" lIns="51298" tIns="25649" rIns="51298" bIns="25649" rtlCol="0">
            <a:spAutoFit/>
          </a:bodyPr>
          <a:lstStyle/>
          <a:p>
            <a:r>
              <a:rPr lang="en-US" sz="675" dirty="0">
                <a:latin typeface="GE Inspira Pitch Regular" charset="0"/>
              </a:rPr>
              <a:t>Determine the necessary generic System Functionality  </a:t>
            </a:r>
          </a:p>
        </p:txBody>
      </p:sp>
      <p:sp>
        <p:nvSpPr>
          <p:cNvPr id="143" name="Right Arrow 142"/>
          <p:cNvSpPr/>
          <p:nvPr/>
        </p:nvSpPr>
        <p:spPr>
          <a:xfrm rot="16200000">
            <a:off x="4100139" y="5281199"/>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pic>
        <p:nvPicPr>
          <p:cNvPr id="144" name="Picture 143"/>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250729" y="2810084"/>
            <a:ext cx="1171610" cy="448702"/>
          </a:xfrm>
          <a:prstGeom prst="rect">
            <a:avLst/>
          </a:prstGeom>
        </p:spPr>
      </p:pic>
      <p:sp>
        <p:nvSpPr>
          <p:cNvPr id="145" name="TextBox 144"/>
          <p:cNvSpPr txBox="1"/>
          <p:nvPr/>
        </p:nvSpPr>
        <p:spPr>
          <a:xfrm>
            <a:off x="3142688" y="3404305"/>
            <a:ext cx="1326100"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Captures the potential functional failure modes, effects and causes to identify remedies </a:t>
            </a:r>
            <a:r>
              <a:rPr lang="en-US" sz="450" dirty="0" err="1">
                <a:latin typeface="GE Inspira Pitch Regular" charset="0"/>
              </a:rPr>
              <a:t>ab</a:t>
            </a:r>
            <a:r>
              <a:rPr lang="en-US" sz="450" dirty="0">
                <a:latin typeface="GE Inspira Pitch Regular" charset="0"/>
              </a:rPr>
              <a:t> initio </a:t>
            </a:r>
          </a:p>
        </p:txBody>
      </p:sp>
      <p:sp>
        <p:nvSpPr>
          <p:cNvPr id="146" name="TextBox 145"/>
          <p:cNvSpPr txBox="1"/>
          <p:nvPr/>
        </p:nvSpPr>
        <p:spPr>
          <a:xfrm>
            <a:off x="3100059" y="3242245"/>
            <a:ext cx="1788642" cy="144132"/>
          </a:xfrm>
          <a:prstGeom prst="rect">
            <a:avLst/>
          </a:prstGeom>
          <a:noFill/>
        </p:spPr>
        <p:txBody>
          <a:bodyPr wrap="square" lIns="51298" tIns="25649" rIns="51298" bIns="25649" rtlCol="0">
            <a:spAutoFit/>
          </a:bodyPr>
          <a:lstStyle/>
          <a:p>
            <a:r>
              <a:rPr lang="en-US" sz="600" dirty="0">
                <a:latin typeface="GE Inspira Pitch Regular" charset="0"/>
              </a:rPr>
              <a:t>Functional Failure Mode and Effect Analysis</a:t>
            </a:r>
          </a:p>
        </p:txBody>
      </p:sp>
      <p:pic>
        <p:nvPicPr>
          <p:cNvPr id="147" name="Picture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53381" y="1783703"/>
            <a:ext cx="1226710" cy="690803"/>
          </a:xfrm>
          <a:prstGeom prst="rect">
            <a:avLst/>
          </a:prstGeom>
        </p:spPr>
      </p:pic>
      <p:sp>
        <p:nvSpPr>
          <p:cNvPr id="148" name="TextBox 147"/>
          <p:cNvSpPr txBox="1"/>
          <p:nvPr/>
        </p:nvSpPr>
        <p:spPr>
          <a:xfrm>
            <a:off x="3196709" y="2539984"/>
            <a:ext cx="1213841"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pPr algn="ctr"/>
            <a:r>
              <a:rPr lang="en-US" sz="450" dirty="0">
                <a:latin typeface="GE Inspira Pitch Regular" charset="0"/>
              </a:rPr>
              <a:t>Identifies causal paths for potential system sensitivities</a:t>
            </a:r>
          </a:p>
        </p:txBody>
      </p:sp>
      <p:sp>
        <p:nvSpPr>
          <p:cNvPr id="149" name="TextBox 148"/>
          <p:cNvSpPr txBox="1"/>
          <p:nvPr/>
        </p:nvSpPr>
        <p:spPr>
          <a:xfrm>
            <a:off x="3250729" y="2377924"/>
            <a:ext cx="1062746" cy="144132"/>
          </a:xfrm>
          <a:prstGeom prst="rect">
            <a:avLst/>
          </a:prstGeom>
          <a:noFill/>
        </p:spPr>
        <p:txBody>
          <a:bodyPr wrap="square" lIns="51298" tIns="25649" rIns="51298" bIns="25649" rtlCol="0">
            <a:spAutoFit/>
          </a:bodyPr>
          <a:lstStyle/>
          <a:p>
            <a:r>
              <a:rPr lang="en-US" sz="600" dirty="0">
                <a:latin typeface="GE Inspira Pitch Regular" charset="0"/>
              </a:rPr>
              <a:t>Flow Sensitivity Analysis</a:t>
            </a:r>
          </a:p>
        </p:txBody>
      </p:sp>
      <p:sp>
        <p:nvSpPr>
          <p:cNvPr id="150" name="Rectangle 149"/>
          <p:cNvSpPr/>
          <p:nvPr/>
        </p:nvSpPr>
        <p:spPr>
          <a:xfrm>
            <a:off x="2916085" y="1621643"/>
            <a:ext cx="1826784" cy="1972853"/>
          </a:xfrm>
          <a:prstGeom prst="rect">
            <a:avLst/>
          </a:prstGeom>
          <a:no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1" name="TextBox 150"/>
          <p:cNvSpPr txBox="1"/>
          <p:nvPr/>
        </p:nvSpPr>
        <p:spPr>
          <a:xfrm>
            <a:off x="3034649" y="1628003"/>
            <a:ext cx="1741240" cy="155674"/>
          </a:xfrm>
          <a:prstGeom prst="rect">
            <a:avLst/>
          </a:prstGeom>
          <a:noFill/>
        </p:spPr>
        <p:txBody>
          <a:bodyPr wrap="square" lIns="51298" tIns="25649" rIns="51298" bIns="25649" rtlCol="0">
            <a:spAutoFit/>
          </a:bodyPr>
          <a:lstStyle/>
          <a:p>
            <a:r>
              <a:rPr lang="en-US" sz="675" dirty="0">
                <a:latin typeface="GE Inspira Pitch Regular" charset="0"/>
              </a:rPr>
              <a:t>Determine the Emergent Functionality  </a:t>
            </a:r>
          </a:p>
        </p:txBody>
      </p:sp>
      <p:pic>
        <p:nvPicPr>
          <p:cNvPr id="152" name="Picture 151"/>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110785" y="1873157"/>
            <a:ext cx="1141623" cy="1317258"/>
          </a:xfrm>
          <a:prstGeom prst="rect">
            <a:avLst/>
          </a:prstGeom>
        </p:spPr>
      </p:pic>
      <p:sp>
        <p:nvSpPr>
          <p:cNvPr id="153" name="Right Arrow 152"/>
          <p:cNvSpPr/>
          <p:nvPr/>
        </p:nvSpPr>
        <p:spPr>
          <a:xfrm>
            <a:off x="4709271" y="2485964"/>
            <a:ext cx="286680" cy="217184"/>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4" name="Right Arrow 153"/>
          <p:cNvSpPr/>
          <p:nvPr/>
        </p:nvSpPr>
        <p:spPr>
          <a:xfrm rot="16200000">
            <a:off x="3235620" y="3681855"/>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5" name="Right Arrow 154"/>
          <p:cNvSpPr/>
          <p:nvPr/>
        </p:nvSpPr>
        <p:spPr>
          <a:xfrm rot="5400000">
            <a:off x="4006619" y="3669572"/>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6" name="Right Arrow 155"/>
          <p:cNvSpPr/>
          <p:nvPr/>
        </p:nvSpPr>
        <p:spPr>
          <a:xfrm rot="16200000">
            <a:off x="5518005" y="3573814"/>
            <a:ext cx="244738" cy="254405"/>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57" name="TextBox 156"/>
          <p:cNvSpPr txBox="1"/>
          <p:nvPr/>
        </p:nvSpPr>
        <p:spPr>
          <a:xfrm>
            <a:off x="5079510" y="3337859"/>
            <a:ext cx="1125692" cy="190298"/>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298" tIns="25649" rIns="51298" bIns="25649" rtlCol="0">
            <a:spAutoFit/>
          </a:bodyPr>
          <a:lstStyle/>
          <a:p>
            <a:r>
              <a:rPr lang="en-US" sz="450" dirty="0">
                <a:latin typeface="GE Inspira Pitch Regular" charset="0"/>
              </a:rPr>
              <a:t>Cross checks requirements for consistency and completeness</a:t>
            </a:r>
          </a:p>
        </p:txBody>
      </p:sp>
      <p:sp>
        <p:nvSpPr>
          <p:cNvPr id="158" name="TextBox 157"/>
          <p:cNvSpPr txBox="1"/>
          <p:nvPr/>
        </p:nvSpPr>
        <p:spPr>
          <a:xfrm>
            <a:off x="5032033" y="3156199"/>
            <a:ext cx="1288205" cy="144132"/>
          </a:xfrm>
          <a:prstGeom prst="rect">
            <a:avLst/>
          </a:prstGeom>
          <a:noFill/>
        </p:spPr>
        <p:txBody>
          <a:bodyPr wrap="square" lIns="51298" tIns="25649" rIns="51298" bIns="25649" rtlCol="0">
            <a:spAutoFit/>
          </a:bodyPr>
          <a:lstStyle/>
          <a:p>
            <a:r>
              <a:rPr lang="en-US" sz="600" dirty="0">
                <a:latin typeface="GE Inspira Pitch Regular" charset="0"/>
              </a:rPr>
              <a:t>Quality Function Deployment 1</a:t>
            </a:r>
          </a:p>
        </p:txBody>
      </p:sp>
      <p:sp>
        <p:nvSpPr>
          <p:cNvPr id="159" name="TextBox 158"/>
          <p:cNvSpPr txBox="1"/>
          <p:nvPr/>
        </p:nvSpPr>
        <p:spPr>
          <a:xfrm>
            <a:off x="5303491" y="1537481"/>
            <a:ext cx="1294113" cy="328798"/>
          </a:xfrm>
          <a:prstGeom prst="rect">
            <a:avLst/>
          </a:prstGeom>
          <a:ln>
            <a:solidFill>
              <a:srgbClr val="FFFFFF"/>
            </a:solid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err="1">
                <a:solidFill>
                  <a:srgbClr val="000000"/>
                </a:solidFill>
                <a:latin typeface="GE Inspira Pitch Regular" charset="0"/>
              </a:rPr>
              <a:t>Analyse</a:t>
            </a:r>
            <a:r>
              <a:rPr lang="en-US" sz="900" dirty="0">
                <a:solidFill>
                  <a:srgbClr val="000000"/>
                </a:solidFill>
                <a:latin typeface="GE Inspira Pitch Regular" charset="0"/>
              </a:rPr>
              <a:t>  and Validate Requirements</a:t>
            </a:r>
          </a:p>
        </p:txBody>
      </p:sp>
      <p:sp>
        <p:nvSpPr>
          <p:cNvPr id="161" name="TextBox 160"/>
          <p:cNvSpPr txBox="1"/>
          <p:nvPr/>
        </p:nvSpPr>
        <p:spPr>
          <a:xfrm>
            <a:off x="7326707" y="1523425"/>
            <a:ext cx="1071968" cy="328798"/>
          </a:xfrm>
          <a:prstGeom prst="rect">
            <a:avLst/>
          </a:prstGeom>
          <a:ln>
            <a:noFill/>
          </a:ln>
        </p:spPr>
        <p:style>
          <a:lnRef idx="2">
            <a:schemeClr val="accent2"/>
          </a:lnRef>
          <a:fillRef idx="1">
            <a:schemeClr val="lt1"/>
          </a:fillRef>
          <a:effectRef idx="0">
            <a:schemeClr val="accent2"/>
          </a:effectRef>
          <a:fontRef idx="minor">
            <a:schemeClr val="dk1"/>
          </a:fontRef>
        </p:style>
        <p:txBody>
          <a:bodyPr wrap="square" lIns="51298" tIns="25649" rIns="51298" bIns="25649" rtlCol="0">
            <a:spAutoFit/>
          </a:bodyPr>
          <a:lstStyle/>
          <a:p>
            <a:pPr algn="ctr"/>
            <a:r>
              <a:rPr lang="en-US" sz="900" dirty="0">
                <a:latin typeface="GE Inspira Pitch Regular" charset="0"/>
              </a:rPr>
              <a:t>Specify</a:t>
            </a:r>
          </a:p>
          <a:p>
            <a:pPr algn="ctr"/>
            <a:r>
              <a:rPr lang="en-US" sz="900" dirty="0">
                <a:latin typeface="GE Inspira Pitch Regular" charset="0"/>
              </a:rPr>
              <a:t> Requirements</a:t>
            </a:r>
          </a:p>
        </p:txBody>
      </p:sp>
      <p:pic>
        <p:nvPicPr>
          <p:cNvPr id="162" name="Picture 161"/>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7282064" y="2973635"/>
            <a:ext cx="1251529" cy="474200"/>
          </a:xfrm>
          <a:prstGeom prst="rect">
            <a:avLst/>
          </a:prstGeom>
        </p:spPr>
      </p:pic>
      <p:sp>
        <p:nvSpPr>
          <p:cNvPr id="163" name="Text Box 122"/>
          <p:cNvSpPr txBox="1">
            <a:spLocks noChangeArrowheads="1"/>
          </p:cNvSpPr>
          <p:nvPr/>
        </p:nvSpPr>
        <p:spPr bwMode="auto">
          <a:xfrm>
            <a:off x="7334728" y="3626400"/>
            <a:ext cx="1024781" cy="360153"/>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lIns="36631" tIns="18315" rIns="36631" bIns="18315">
            <a:spAutoFit/>
          </a:bodyPr>
          <a:lstStyle/>
          <a:p>
            <a:pPr algn="ctr" defTabSz="366323" eaLnBrk="0" hangingPunct="0">
              <a:defRPr/>
            </a:pPr>
            <a:r>
              <a:rPr lang="en-GB" sz="525" kern="0" dirty="0">
                <a:solidFill>
                  <a:srgbClr val="000000"/>
                </a:solidFill>
                <a:latin typeface="GE Inspira Pitch Regular" charset="0"/>
              </a:rPr>
              <a:t>Determine Validation and Verification methods for each requirement and specify V&amp; V Requirements </a:t>
            </a:r>
          </a:p>
        </p:txBody>
      </p:sp>
      <p:sp>
        <p:nvSpPr>
          <p:cNvPr id="164" name="Right Arrow 163"/>
          <p:cNvSpPr/>
          <p:nvPr/>
        </p:nvSpPr>
        <p:spPr>
          <a:xfrm rot="5400000">
            <a:off x="7741481" y="2692726"/>
            <a:ext cx="254066" cy="24793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165" name="TextBox 164"/>
          <p:cNvSpPr txBox="1"/>
          <p:nvPr/>
        </p:nvSpPr>
        <p:spPr>
          <a:xfrm>
            <a:off x="7284730" y="3458028"/>
            <a:ext cx="1247751" cy="144132"/>
          </a:xfrm>
          <a:prstGeom prst="rect">
            <a:avLst/>
          </a:prstGeom>
          <a:noFill/>
        </p:spPr>
        <p:txBody>
          <a:bodyPr wrap="square" lIns="51298" tIns="25649" rIns="51298" bIns="25649" rtlCol="0">
            <a:spAutoFit/>
          </a:bodyPr>
          <a:lstStyle/>
          <a:p>
            <a:r>
              <a:rPr lang="en-US" sz="600" dirty="0">
                <a:latin typeface="GE Inspira Pitch Regular" charset="0"/>
              </a:rPr>
              <a:t>Verification Compliance Matrix</a:t>
            </a:r>
          </a:p>
        </p:txBody>
      </p:sp>
      <p:pic>
        <p:nvPicPr>
          <p:cNvPr id="166" name="Picture 165"/>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66115" y="1700937"/>
            <a:ext cx="438572" cy="436797"/>
          </a:xfrm>
          <a:prstGeom prst="rect">
            <a:avLst/>
          </a:prstGeom>
        </p:spPr>
      </p:pic>
      <p:pic>
        <p:nvPicPr>
          <p:cNvPr id="167" name="Picture 166"/>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2273238" y="5389891"/>
            <a:ext cx="492554" cy="482731"/>
          </a:xfrm>
          <a:prstGeom prst="rect">
            <a:avLst/>
          </a:prstGeom>
        </p:spPr>
      </p:pic>
      <p:pic>
        <p:nvPicPr>
          <p:cNvPr id="168" name="Picture 167"/>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46028" y="1832831"/>
            <a:ext cx="449509" cy="428701"/>
          </a:xfrm>
          <a:prstGeom prst="rect">
            <a:avLst/>
          </a:prstGeom>
        </p:spPr>
      </p:pic>
      <p:pic>
        <p:nvPicPr>
          <p:cNvPr id="169" name="Picture 168"/>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7595172" y="4027404"/>
            <a:ext cx="546683" cy="527814"/>
          </a:xfrm>
          <a:prstGeom prst="rect">
            <a:avLst/>
          </a:prstGeom>
        </p:spPr>
      </p:pic>
      <p:sp>
        <p:nvSpPr>
          <p:cNvPr id="170" name="TextBox 169"/>
          <p:cNvSpPr txBox="1"/>
          <p:nvPr/>
        </p:nvSpPr>
        <p:spPr>
          <a:xfrm>
            <a:off x="7285619" y="2322938"/>
            <a:ext cx="1122999" cy="294173"/>
          </a:xfrm>
          <a:prstGeom prst="rect">
            <a:avLst/>
          </a:prstGeom>
          <a:ln>
            <a:solidFill>
              <a:srgbClr val="000000"/>
            </a:solidFill>
          </a:ln>
        </p:spPr>
        <p:style>
          <a:lnRef idx="1">
            <a:schemeClr val="accent1"/>
          </a:lnRef>
          <a:fillRef idx="2">
            <a:schemeClr val="accent1"/>
          </a:fillRef>
          <a:effectRef idx="1">
            <a:schemeClr val="accent1"/>
          </a:effectRef>
          <a:fontRef idx="minor">
            <a:schemeClr val="dk1"/>
          </a:fontRef>
        </p:style>
        <p:txBody>
          <a:bodyPr wrap="square" lIns="51298" tIns="25649" rIns="51298" bIns="25649" rtlCol="0">
            <a:spAutoFit/>
          </a:bodyPr>
          <a:lstStyle/>
          <a:p>
            <a:pPr algn="ctr"/>
            <a:r>
              <a:rPr lang="en-US" sz="525" dirty="0">
                <a:latin typeface="GE Inspira Pitch Regular" charset="0"/>
              </a:rPr>
              <a:t>The System Requirements defines the measurable design requirements for the system</a:t>
            </a:r>
          </a:p>
        </p:txBody>
      </p:sp>
      <p:pic>
        <p:nvPicPr>
          <p:cNvPr id="171" name="Picture 170"/>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7024696" y="5120520"/>
            <a:ext cx="496073" cy="486181"/>
          </a:xfrm>
          <a:prstGeom prst="rect">
            <a:avLst/>
          </a:prstGeom>
        </p:spPr>
      </p:pic>
      <p:sp>
        <p:nvSpPr>
          <p:cNvPr id="176" name="Right Arrow 175"/>
          <p:cNvSpPr/>
          <p:nvPr/>
        </p:nvSpPr>
        <p:spPr>
          <a:xfrm>
            <a:off x="2031067" y="5530771"/>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5" name="Right Arrow 254"/>
          <p:cNvSpPr/>
          <p:nvPr/>
        </p:nvSpPr>
        <p:spPr>
          <a:xfrm>
            <a:off x="2772082" y="5517503"/>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6" name="Right Arrow 255"/>
          <p:cNvSpPr/>
          <p:nvPr/>
        </p:nvSpPr>
        <p:spPr>
          <a:xfrm>
            <a:off x="6745150" y="2467579"/>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57" name="Right Arrow 256"/>
          <p:cNvSpPr/>
          <p:nvPr/>
        </p:nvSpPr>
        <p:spPr>
          <a:xfrm rot="5400000">
            <a:off x="7780491" y="4636508"/>
            <a:ext cx="309815" cy="270100"/>
          </a:xfrm>
          <a:prstGeom prst="rightArrow">
            <a:avLst/>
          </a:prstGeom>
          <a:ln/>
        </p:spPr>
        <p:style>
          <a:lnRef idx="0">
            <a:schemeClr val="dk1"/>
          </a:lnRef>
          <a:fillRef idx="3">
            <a:schemeClr val="dk1"/>
          </a:fillRef>
          <a:effectRef idx="3">
            <a:schemeClr val="dk1"/>
          </a:effectRef>
          <a:fontRef idx="minor">
            <a:schemeClr val="lt1"/>
          </a:fontRef>
        </p:style>
        <p:txBody>
          <a:bodyPr lIns="51298" tIns="25649" rIns="51298" bIns="25649" rtlCol="0" anchor="ctr"/>
          <a:lstStyle/>
          <a:p>
            <a:pPr algn="ctr"/>
            <a:endParaRPr lang="en-US" sz="1350" dirty="0">
              <a:latin typeface="GE Inspira Pitch Regular" charset="0"/>
            </a:endParaRPr>
          </a:p>
        </p:txBody>
      </p:sp>
      <p:sp>
        <p:nvSpPr>
          <p:cNvPr id="20" name="TextBox 19"/>
          <p:cNvSpPr txBox="1"/>
          <p:nvPr/>
        </p:nvSpPr>
        <p:spPr>
          <a:xfrm rot="16200000">
            <a:off x="121572" y="3676053"/>
            <a:ext cx="264816" cy="507960"/>
          </a:xfrm>
          <a:prstGeom prst="rect">
            <a:avLst/>
          </a:prstGeom>
          <a:noFill/>
        </p:spPr>
        <p:txBody>
          <a:bodyPr wrap="none" rtlCol="0">
            <a:spAutoFit/>
          </a:bodyPr>
          <a:lstStyle/>
          <a:p>
            <a:r>
              <a:rPr lang="en-GB" sz="2701" dirty="0">
                <a:solidFill>
                  <a:schemeClr val="bg1">
                    <a:lumMod val="65000"/>
                  </a:schemeClr>
                </a:solidFill>
                <a:latin typeface="GE Inspira Pitch Regular" charset="0"/>
              </a:rPr>
              <a:t> </a:t>
            </a:r>
          </a:p>
        </p:txBody>
      </p:sp>
      <p:sp>
        <p:nvSpPr>
          <p:cNvPr id="2" name="Title 1"/>
          <p:cNvSpPr>
            <a:spLocks noGrp="1"/>
          </p:cNvSpPr>
          <p:nvPr>
            <p:ph type="title"/>
          </p:nvPr>
        </p:nvSpPr>
        <p:spPr/>
        <p:txBody>
          <a:bodyPr/>
          <a:lstStyle/>
          <a:p>
            <a:r>
              <a:rPr lang="en-GB" dirty="0"/>
              <a:t>Process and Tools</a:t>
            </a:r>
            <a:br>
              <a:rPr lang="en-GB" dirty="0"/>
            </a:br>
            <a:endParaRPr lang="en-US" dirty="0"/>
          </a:p>
        </p:txBody>
      </p:sp>
      <p:sp>
        <p:nvSpPr>
          <p:cNvPr id="76" name="Rectangle 75"/>
          <p:cNvSpPr/>
          <p:nvPr/>
        </p:nvSpPr>
        <p:spPr>
          <a:xfrm>
            <a:off x="5318418" y="3825804"/>
            <a:ext cx="1402574" cy="1514426"/>
          </a:xfrm>
          <a:prstGeom prst="rect">
            <a:avLst/>
          </a:prstGeom>
          <a:solidFill>
            <a:srgbClr val="4F81BD">
              <a:alpha val="30588"/>
            </a:srgbClr>
          </a:solidFill>
          <a:ln w="57150" cap="flat" cmpd="sng" algn="ctr">
            <a:solidFill>
              <a:srgbClr val="990000"/>
            </a:solidFill>
            <a:prstDash val="solid"/>
          </a:ln>
          <a:effectLst/>
        </p:spPr>
        <p:txBody>
          <a:bodyPr lIns="60275" tIns="30138" rIns="60275" bIns="30138" anchor="ctr"/>
          <a:lstStyle/>
          <a:p>
            <a:pPr algn="ctr" defTabSz="843880" fontAlgn="auto">
              <a:spcBef>
                <a:spcPts val="0"/>
              </a:spcBef>
              <a:spcAft>
                <a:spcPts val="0"/>
              </a:spcAft>
              <a:defRPr/>
            </a:pPr>
            <a:endParaRPr lang="en-GB" sz="1662" kern="0" dirty="0">
              <a:solidFill>
                <a:prstClr val="white"/>
              </a:solidFill>
              <a:latin typeface="Arial"/>
              <a:ea typeface="+mn-ea"/>
            </a:endParaRPr>
          </a:p>
        </p:txBody>
      </p:sp>
    </p:spTree>
    <p:extLst>
      <p:ext uri="{BB962C8B-B14F-4D97-AF65-F5344CB8AC3E}">
        <p14:creationId xmlns:p14="http://schemas.microsoft.com/office/powerpoint/2010/main" val="376273583"/>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p:txBody>
          <a:bodyPr/>
          <a:lstStyle/>
          <a:p>
            <a:r>
              <a:rPr lang="en-GB" dirty="0"/>
              <a:t>Where are we?: Analyse Requirements</a:t>
            </a:r>
          </a:p>
        </p:txBody>
      </p:sp>
      <p:sp>
        <p:nvSpPr>
          <p:cNvPr id="15363" name="Rectangle 3"/>
          <p:cNvSpPr>
            <a:spLocks noChangeArrowheads="1"/>
          </p:cNvSpPr>
          <p:nvPr/>
        </p:nvSpPr>
        <p:spPr bwMode="gray">
          <a:xfrm>
            <a:off x="467443" y="1295400"/>
            <a:ext cx="2266950" cy="695325"/>
          </a:xfrm>
          <a:prstGeom prst="rect">
            <a:avLst/>
          </a:prstGeom>
          <a:ln>
            <a:headEnd/>
            <a:tailEnd/>
          </a:ln>
        </p:spPr>
        <p:style>
          <a:lnRef idx="1">
            <a:schemeClr val="accent2"/>
          </a:lnRef>
          <a:fillRef idx="2">
            <a:schemeClr val="accent2"/>
          </a:fillRef>
          <a:effectRef idx="1">
            <a:schemeClr val="accent2"/>
          </a:effectRef>
          <a:fontRef idx="minor">
            <a:schemeClr val="dk1"/>
          </a:fontRef>
        </p:style>
        <p:txBody>
          <a:bodyPr wrap="square" anchor="ctr"/>
          <a:lstStyle/>
          <a:p>
            <a:pPr algn="ctr">
              <a:defRPr/>
            </a:pPr>
            <a:r>
              <a:rPr lang="en-GB" dirty="0">
                <a:solidFill>
                  <a:schemeClr val="bg1">
                    <a:lumMod val="65000"/>
                  </a:schemeClr>
                </a:solidFill>
              </a:rPr>
              <a:t>Assess System Meta-Solution</a:t>
            </a:r>
          </a:p>
        </p:txBody>
      </p:sp>
      <p:sp>
        <p:nvSpPr>
          <p:cNvPr id="15364" name="Rectangle 4"/>
          <p:cNvSpPr>
            <a:spLocks noChangeArrowheads="1"/>
          </p:cNvSpPr>
          <p:nvPr/>
        </p:nvSpPr>
        <p:spPr bwMode="gray">
          <a:xfrm>
            <a:off x="2670801" y="3149156"/>
            <a:ext cx="2498725" cy="717550"/>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a:solidFill>
                  <a:schemeClr val="tx1"/>
                </a:solidFill>
              </a:rPr>
              <a:t>Determine System Functionality</a:t>
            </a:r>
          </a:p>
        </p:txBody>
      </p:sp>
      <p:sp>
        <p:nvSpPr>
          <p:cNvPr id="15365" name="Rectangle 5"/>
          <p:cNvSpPr>
            <a:spLocks noChangeArrowheads="1"/>
          </p:cNvSpPr>
          <p:nvPr/>
        </p:nvSpPr>
        <p:spPr bwMode="gray">
          <a:xfrm>
            <a:off x="3883551" y="4025229"/>
            <a:ext cx="2663825" cy="704850"/>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a:solidFill>
                  <a:schemeClr val="bg1"/>
                </a:solidFill>
              </a:rPr>
              <a:t>Determine Emergent Functionality</a:t>
            </a:r>
          </a:p>
        </p:txBody>
      </p:sp>
      <p:sp>
        <p:nvSpPr>
          <p:cNvPr id="15366" name="Rectangle 6"/>
          <p:cNvSpPr>
            <a:spLocks noChangeArrowheads="1"/>
          </p:cNvSpPr>
          <p:nvPr/>
        </p:nvSpPr>
        <p:spPr bwMode="gray">
          <a:xfrm>
            <a:off x="6603022" y="5854227"/>
            <a:ext cx="2348232"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a:solidFill>
                  <a:schemeClr val="bg1"/>
                </a:solidFill>
              </a:rPr>
              <a:t>Verify and Validate Requirements</a:t>
            </a:r>
          </a:p>
        </p:txBody>
      </p:sp>
      <p:sp>
        <p:nvSpPr>
          <p:cNvPr id="15367" name="AutoShape 7"/>
          <p:cNvSpPr>
            <a:spLocks noChangeArrowheads="1"/>
          </p:cNvSpPr>
          <p:nvPr/>
        </p:nvSpPr>
        <p:spPr bwMode="gray">
          <a:xfrm>
            <a:off x="3839004" y="263412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8" name="AutoShape 8"/>
          <p:cNvSpPr>
            <a:spLocks noChangeArrowheads="1"/>
          </p:cNvSpPr>
          <p:nvPr/>
        </p:nvSpPr>
        <p:spPr bwMode="gray">
          <a:xfrm>
            <a:off x="5118029" y="3511786"/>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69" name="AutoShape 9"/>
          <p:cNvSpPr>
            <a:spLocks noChangeArrowheads="1"/>
          </p:cNvSpPr>
          <p:nvPr/>
        </p:nvSpPr>
        <p:spPr bwMode="gray">
          <a:xfrm>
            <a:off x="7921575" y="531684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0" name="AutoShape 10"/>
          <p:cNvSpPr>
            <a:spLocks noChangeArrowheads="1"/>
          </p:cNvSpPr>
          <p:nvPr/>
        </p:nvSpPr>
        <p:spPr bwMode="gray">
          <a:xfrm rot="10800000">
            <a:off x="3296954" y="3809651"/>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5371" name="AutoShape 11"/>
          <p:cNvSpPr>
            <a:spLocks noChangeArrowheads="1"/>
          </p:cNvSpPr>
          <p:nvPr/>
        </p:nvSpPr>
        <p:spPr bwMode="gray">
          <a:xfrm rot="10800000">
            <a:off x="2121618" y="2935943"/>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3" name="TextBox 2"/>
          <p:cNvSpPr txBox="1"/>
          <p:nvPr/>
        </p:nvSpPr>
        <p:spPr>
          <a:xfrm>
            <a:off x="698056" y="5473721"/>
            <a:ext cx="2271324" cy="646331"/>
          </a:xfrm>
          <a:prstGeom prst="rect">
            <a:avLst/>
          </a:prstGeom>
          <a:ln>
            <a:solidFill>
              <a:srgbClr val="000000"/>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1800" dirty="0"/>
              <a:t>The iteration may not be simple </a:t>
            </a:r>
          </a:p>
        </p:txBody>
      </p:sp>
      <p:sp>
        <p:nvSpPr>
          <p:cNvPr id="15" name="Rectangle 3"/>
          <p:cNvSpPr>
            <a:spLocks noChangeArrowheads="1"/>
          </p:cNvSpPr>
          <p:nvPr/>
        </p:nvSpPr>
        <p:spPr bwMode="gray">
          <a:xfrm>
            <a:off x="1205233" y="2235368"/>
            <a:ext cx="2740734" cy="695325"/>
          </a:xfrm>
          <a:prstGeom prst="rect">
            <a:avLst/>
          </a:prstGeom>
          <a:ln w="38100">
            <a:headEnd/>
            <a:tailEnd/>
          </a:ln>
        </p:spPr>
        <p:style>
          <a:lnRef idx="2">
            <a:schemeClr val="accent2"/>
          </a:lnRef>
          <a:fillRef idx="1">
            <a:schemeClr val="lt1"/>
          </a:fillRef>
          <a:effectRef idx="0">
            <a:schemeClr val="accent2"/>
          </a:effectRef>
          <a:fontRef idx="minor">
            <a:schemeClr val="dk1"/>
          </a:fontRef>
        </p:style>
        <p:txBody>
          <a:bodyPr wrap="square" anchor="ctr"/>
          <a:lstStyle/>
          <a:p>
            <a:pPr algn="ctr">
              <a:defRPr/>
            </a:pPr>
            <a:r>
              <a:rPr lang="en-GB" dirty="0">
                <a:solidFill>
                  <a:schemeClr val="tx1"/>
                </a:solidFill>
              </a:rPr>
              <a:t>Determine “working” Operational Requirement</a:t>
            </a:r>
          </a:p>
        </p:txBody>
      </p:sp>
      <p:sp>
        <p:nvSpPr>
          <p:cNvPr id="16" name="AutoShape 7"/>
          <p:cNvSpPr>
            <a:spLocks noChangeArrowheads="1"/>
          </p:cNvSpPr>
          <p:nvPr/>
        </p:nvSpPr>
        <p:spPr bwMode="gray">
          <a:xfrm>
            <a:off x="2670801" y="1619249"/>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17" name="Rectangle 3"/>
          <p:cNvSpPr>
            <a:spLocks noChangeArrowheads="1"/>
          </p:cNvSpPr>
          <p:nvPr/>
        </p:nvSpPr>
        <p:spPr bwMode="gray">
          <a:xfrm>
            <a:off x="4856576" y="4908597"/>
            <a:ext cx="3115289" cy="695325"/>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lgn="ctr">
              <a:defRPr/>
            </a:pPr>
            <a:r>
              <a:rPr lang="en-GB" dirty="0">
                <a:solidFill>
                  <a:schemeClr val="bg1"/>
                </a:solidFill>
              </a:rPr>
              <a:t>Determine Non-Functional Performance Requirements</a:t>
            </a:r>
          </a:p>
        </p:txBody>
      </p:sp>
      <p:sp>
        <p:nvSpPr>
          <p:cNvPr id="18" name="AutoShape 8"/>
          <p:cNvSpPr>
            <a:spLocks noChangeArrowheads="1"/>
          </p:cNvSpPr>
          <p:nvPr/>
        </p:nvSpPr>
        <p:spPr bwMode="gray">
          <a:xfrm>
            <a:off x="6567546" y="4393724"/>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0" name="AutoShape 10"/>
          <p:cNvSpPr>
            <a:spLocks noChangeArrowheads="1"/>
          </p:cNvSpPr>
          <p:nvPr/>
        </p:nvSpPr>
        <p:spPr bwMode="gray">
          <a:xfrm rot="10800000">
            <a:off x="4304359" y="4722400"/>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21" name="AutoShape 10"/>
          <p:cNvSpPr>
            <a:spLocks noChangeArrowheads="1"/>
          </p:cNvSpPr>
          <p:nvPr/>
        </p:nvSpPr>
        <p:spPr bwMode="gray">
          <a:xfrm rot="10800000">
            <a:off x="6091667" y="5658378"/>
            <a:ext cx="612775" cy="5778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6200" y="10800"/>
                </a:moveTo>
                <a:cubicBezTo>
                  <a:pt x="16200" y="7817"/>
                  <a:pt x="13782" y="5400"/>
                  <a:pt x="10800" y="5400"/>
                </a:cubicBezTo>
                <a:cubicBezTo>
                  <a:pt x="10068" y="5399"/>
                  <a:pt x="9345" y="5548"/>
                  <a:pt x="8673" y="5836"/>
                </a:cubicBezTo>
                <a:lnTo>
                  <a:pt x="6546" y="872"/>
                </a:lnTo>
                <a:cubicBezTo>
                  <a:pt x="7890" y="296"/>
                  <a:pt x="9337"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solidFill>
            <a:srgbClr val="FFC000"/>
          </a:solidFill>
          <a:ln w="12700" cap="rnd">
            <a:solidFill>
              <a:schemeClr val="tx1"/>
            </a:solidFill>
            <a:miter lim="800000"/>
            <a:headEnd/>
            <a:tailEnd/>
          </a:ln>
          <a:scene3d>
            <a:camera prst="orthographicFront"/>
            <a:lightRig rig="threePt" dir="t"/>
          </a:scene3d>
          <a:sp3d>
            <a:bevelT/>
          </a:sp3d>
        </p:spPr>
        <p:txBody>
          <a:bodyPr wrap="none" anchor="ctr"/>
          <a:lstStyle/>
          <a:p>
            <a:pPr>
              <a:defRPr/>
            </a:pPr>
            <a:endParaRPr lang="en-GB" dirty="0">
              <a:latin typeface="Arial" pitchFamily="34" charset="0"/>
              <a:ea typeface="+mn-ea"/>
              <a:cs typeface="+mn-cs"/>
            </a:endParaRPr>
          </a:p>
        </p:txBody>
      </p:sp>
      <p:sp>
        <p:nvSpPr>
          <p:cNvPr id="6" name="Left Arrow 5"/>
          <p:cNvSpPr/>
          <p:nvPr/>
        </p:nvSpPr>
        <p:spPr bwMode="auto">
          <a:xfrm>
            <a:off x="5418043" y="1324833"/>
            <a:ext cx="3566120" cy="2288316"/>
          </a:xfrm>
          <a:prstGeom prst="leftArrow">
            <a:avLst>
              <a:gd name="adj1" fmla="val 62670"/>
              <a:gd name="adj2" fmla="val 35070"/>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horz" wrap="square" lIns="91440" tIns="45720" rIns="91440" bIns="45720" numCol="1" rtlCol="0" anchor="t" anchorCtr="0" compatLnSpc="1">
            <a:prstTxWarp prst="textNoShape">
              <a:avLst/>
            </a:prstTxWarp>
          </a:bodyPr>
          <a:lstStyle/>
          <a:p>
            <a:r>
              <a:rPr lang="en-GB" sz="1400" dirty="0"/>
              <a:t>Applying Systems Thinking to the task of analysing requirements tells us that we will need to take various perspectives to help uncover the unspoken requirements</a:t>
            </a:r>
          </a:p>
        </p:txBody>
      </p:sp>
    </p:spTree>
    <p:extLst>
      <p:ext uri="{BB962C8B-B14F-4D97-AF65-F5344CB8AC3E}">
        <p14:creationId xmlns:p14="http://schemas.microsoft.com/office/powerpoint/2010/main" val="1813601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8194"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8196" name="Rectangle 5"/>
          <p:cNvSpPr>
            <a:spLocks noGrp="1" noChangeArrowheads="1"/>
          </p:cNvSpPr>
          <p:nvPr>
            <p:ph type="body" sz="half" idx="1"/>
          </p:nvPr>
        </p:nvSpPr>
        <p:spPr>
          <a:xfrm>
            <a:off x="4191000" y="1213338"/>
            <a:ext cx="4724400" cy="5416062"/>
          </a:xfrm>
        </p:spPr>
        <p:txBody>
          <a:bodyPr>
            <a:normAutofit fontScale="85000" lnSpcReduction="20000"/>
          </a:bodyPr>
          <a:lstStyle/>
          <a:p>
            <a:r>
              <a:rPr lang="en-GB"/>
              <a:t>What is it?</a:t>
            </a:r>
          </a:p>
          <a:p>
            <a:pPr lvl="1"/>
            <a:r>
              <a:rPr lang="en-GB" dirty="0"/>
              <a:t>Functional Modelling is a simple, but incredibly powerful tool to create a readable and maintainable model of an existing or planned system that highlights the functionality and the interconnectivity between the system functions</a:t>
            </a:r>
          </a:p>
          <a:p>
            <a:r>
              <a:rPr lang="en-GB" dirty="0"/>
              <a:t>Why use it? </a:t>
            </a:r>
          </a:p>
          <a:p>
            <a:pPr lvl="1"/>
            <a:r>
              <a:rPr lang="en-GB" dirty="0"/>
              <a:t>Functional Modelling uses the logic of the system ”problem” to determine the functionality that is necessary to deliver the Operational Requirements of a system</a:t>
            </a:r>
          </a:p>
          <a:p>
            <a:r>
              <a:rPr lang="en-GB" dirty="0"/>
              <a:t>Where to use it?</a:t>
            </a:r>
          </a:p>
          <a:p>
            <a:pPr lvl="1"/>
            <a:r>
              <a:rPr lang="en-GB" dirty="0"/>
              <a:t>Whenever attempting to determine and analyse a set of requirements. </a:t>
            </a:r>
          </a:p>
          <a:p>
            <a:pPr lvl="1"/>
            <a:r>
              <a:rPr lang="en-GB" dirty="0"/>
              <a:t>Particularly useful when there is a need to ensure that the required system functionality is complete and consistent</a:t>
            </a:r>
          </a:p>
          <a:p>
            <a:r>
              <a:rPr lang="en-GB" dirty="0"/>
              <a:t>How does it work?</a:t>
            </a:r>
          </a:p>
          <a:p>
            <a:pPr lvl="1"/>
            <a:r>
              <a:rPr lang="en-GB" dirty="0"/>
              <a:t>Functional Modelling uses three sub-tools to build a model of the system. These are:</a:t>
            </a:r>
          </a:p>
          <a:p>
            <a:pPr lvl="2"/>
            <a:r>
              <a:rPr lang="en-GB" dirty="0"/>
              <a:t>FUNCTION FLOW DIAGRAM</a:t>
            </a:r>
          </a:p>
          <a:p>
            <a:pPr lvl="2"/>
            <a:r>
              <a:rPr lang="en-GB" dirty="0"/>
              <a:t>FLOW DICTIONARY</a:t>
            </a:r>
          </a:p>
          <a:p>
            <a:pPr lvl="2"/>
            <a:r>
              <a:rPr lang="en-GB" dirty="0"/>
              <a:t>FUNCTION SPECIFICATION</a:t>
            </a:r>
          </a:p>
        </p:txBody>
      </p:sp>
      <p:sp>
        <p:nvSpPr>
          <p:cNvPr id="8195" name="Rectangle 4"/>
          <p:cNvSpPr>
            <a:spLocks noGrp="1" noChangeArrowheads="1"/>
          </p:cNvSpPr>
          <p:nvPr>
            <p:ph type="title"/>
          </p:nvPr>
        </p:nvSpPr>
        <p:spPr/>
        <p:txBody>
          <a:bodyPr/>
          <a:lstStyle/>
          <a:p>
            <a:r>
              <a:rPr lang="en-GB"/>
              <a:t>Functional Modelling</a:t>
            </a:r>
            <a:endParaRPr lang="en-GB" dirty="0"/>
          </a:p>
        </p:txBody>
      </p:sp>
      <p:pic>
        <p:nvPicPr>
          <p:cNvPr id="8197" name="Picture 10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4800" y="1676400"/>
            <a:ext cx="3775302" cy="2965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2280408"/>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0242"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0243" name="Rectangle 4"/>
          <p:cNvSpPr>
            <a:spLocks noGrp="1" noChangeArrowheads="1"/>
          </p:cNvSpPr>
          <p:nvPr>
            <p:ph type="title"/>
          </p:nvPr>
        </p:nvSpPr>
        <p:spPr/>
        <p:txBody>
          <a:bodyPr/>
          <a:lstStyle/>
          <a:p>
            <a:r>
              <a:rPr lang="en-GB"/>
              <a:t>FUNCTION FLOW DIAGRAM (FFD)</a:t>
            </a:r>
            <a:br>
              <a:rPr lang="en-GB"/>
            </a:br>
            <a:r>
              <a:rPr lang="en-GB"/>
              <a:t>(Similar to Data Flow Diagrams)</a:t>
            </a:r>
            <a:endParaRPr lang="en-GB" dirty="0"/>
          </a:p>
        </p:txBody>
      </p:sp>
      <p:sp>
        <p:nvSpPr>
          <p:cNvPr id="10244" name="Rectangle 5"/>
          <p:cNvSpPr>
            <a:spLocks noGrp="1" noChangeArrowheads="1"/>
          </p:cNvSpPr>
          <p:nvPr>
            <p:ph type="body" idx="1"/>
          </p:nvPr>
        </p:nvSpPr>
        <p:spPr/>
        <p:txBody>
          <a:bodyPr/>
          <a:lstStyle/>
          <a:p>
            <a:r>
              <a:rPr lang="en-GB"/>
              <a:t>Is a network representation of the system in terms of its component functions and the interdependencies or </a:t>
            </a:r>
            <a:r>
              <a:rPr lang="ja-JP" altLang="en-GB"/>
              <a:t>“</a:t>
            </a:r>
            <a:r>
              <a:rPr lang="en-GB" altLang="ja-JP"/>
              <a:t>flows</a:t>
            </a:r>
            <a:r>
              <a:rPr lang="ja-JP" altLang="en-GB"/>
              <a:t>”</a:t>
            </a:r>
            <a:r>
              <a:rPr lang="en-GB" altLang="ja-JP"/>
              <a:t> between the functions</a:t>
            </a:r>
            <a:endParaRPr lang="en-GB" dirty="0"/>
          </a:p>
        </p:txBody>
      </p:sp>
      <p:sp>
        <p:nvSpPr>
          <p:cNvPr id="10245" name="Rectangle 6"/>
          <p:cNvSpPr>
            <a:spLocks noChangeArrowheads="1"/>
          </p:cNvSpPr>
          <p:nvPr/>
        </p:nvSpPr>
        <p:spPr bwMode="auto">
          <a:xfrm>
            <a:off x="977412" y="3005505"/>
            <a:ext cx="1238250" cy="911469"/>
          </a:xfrm>
          <a:prstGeom prst="rect">
            <a:avLst/>
          </a:prstGeom>
          <a:noFill/>
          <a:ln w="15875">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0246" name="Rectangle 7"/>
          <p:cNvSpPr>
            <a:spLocks noChangeArrowheads="1"/>
          </p:cNvSpPr>
          <p:nvPr/>
        </p:nvSpPr>
        <p:spPr bwMode="auto">
          <a:xfrm>
            <a:off x="1083479" y="3368906"/>
            <a:ext cx="1026115"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00" dirty="0">
                <a:solidFill>
                  <a:srgbClr val="000000"/>
                </a:solidFill>
              </a:rPr>
              <a:t>TERMINATOR</a:t>
            </a:r>
            <a:endParaRPr lang="en-GB" sz="2215" dirty="0"/>
          </a:p>
        </p:txBody>
      </p:sp>
      <p:sp>
        <p:nvSpPr>
          <p:cNvPr id="10247" name="Oval 8"/>
          <p:cNvSpPr>
            <a:spLocks noChangeArrowheads="1"/>
          </p:cNvSpPr>
          <p:nvPr/>
        </p:nvSpPr>
        <p:spPr bwMode="auto">
          <a:xfrm>
            <a:off x="2286000" y="4920762"/>
            <a:ext cx="1096108" cy="911469"/>
          </a:xfrm>
          <a:prstGeom prst="ellipse">
            <a:avLst/>
          </a:prstGeom>
          <a:noFill/>
          <a:ln w="15875">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0248" name="Rectangle 9"/>
          <p:cNvSpPr>
            <a:spLocks noChangeArrowheads="1"/>
          </p:cNvSpPr>
          <p:nvPr/>
        </p:nvSpPr>
        <p:spPr bwMode="auto">
          <a:xfrm>
            <a:off x="2436513" y="5275242"/>
            <a:ext cx="819135"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00" dirty="0">
                <a:solidFill>
                  <a:srgbClr val="000000"/>
                </a:solidFill>
              </a:rPr>
              <a:t>FUNCTION</a:t>
            </a:r>
            <a:endParaRPr lang="en-GB" sz="2215" dirty="0"/>
          </a:p>
        </p:txBody>
      </p:sp>
      <p:sp>
        <p:nvSpPr>
          <p:cNvPr id="10249" name="Rectangle 10"/>
          <p:cNvSpPr>
            <a:spLocks noChangeArrowheads="1"/>
          </p:cNvSpPr>
          <p:nvPr/>
        </p:nvSpPr>
        <p:spPr bwMode="auto">
          <a:xfrm rot="3860660">
            <a:off x="2611139" y="3854091"/>
            <a:ext cx="445828"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00" dirty="0">
                <a:solidFill>
                  <a:srgbClr val="000000"/>
                </a:solidFill>
              </a:rPr>
              <a:t>FLOW</a:t>
            </a:r>
            <a:endParaRPr lang="en-GB" sz="2215" dirty="0"/>
          </a:p>
        </p:txBody>
      </p:sp>
      <p:cxnSp>
        <p:nvCxnSpPr>
          <p:cNvPr id="10250" name="AutoShape 14"/>
          <p:cNvCxnSpPr>
            <a:cxnSpLocks noChangeShapeType="1"/>
            <a:stCxn id="10245" idx="3"/>
            <a:endCxn id="10247" idx="0"/>
          </p:cNvCxnSpPr>
          <p:nvPr/>
        </p:nvCxnSpPr>
        <p:spPr bwMode="auto">
          <a:xfrm>
            <a:off x="2222989" y="3461239"/>
            <a:ext cx="611065" cy="1452197"/>
          </a:xfrm>
          <a:prstGeom prst="curvedConnector2">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10251" name="AutoShape 15"/>
          <p:cNvCxnSpPr>
            <a:cxnSpLocks noChangeShapeType="1"/>
          </p:cNvCxnSpPr>
          <p:nvPr/>
        </p:nvCxnSpPr>
        <p:spPr bwMode="auto">
          <a:xfrm flipV="1">
            <a:off x="3363058" y="4659923"/>
            <a:ext cx="668215" cy="810358"/>
          </a:xfrm>
          <a:prstGeom prst="curvedConnector2">
            <a:avLst/>
          </a:prstGeom>
          <a:noFill/>
          <a:ln w="12700">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10253" name="AutoShape 16"/>
          <p:cNvSpPr>
            <a:spLocks noChangeArrowheads="1"/>
          </p:cNvSpPr>
          <p:nvPr/>
        </p:nvSpPr>
        <p:spPr bwMode="gray">
          <a:xfrm>
            <a:off x="4957818" y="3005505"/>
            <a:ext cx="3591997" cy="2291445"/>
          </a:xfrm>
          <a:prstGeom prst="wedgeRoundRectCallout">
            <a:avLst>
              <a:gd name="adj1" fmla="val -86294"/>
              <a:gd name="adj2" fmla="val -5326"/>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b="1" dirty="0">
                <a:solidFill>
                  <a:srgbClr val="FFFFFF"/>
                </a:solidFill>
              </a:rPr>
              <a:t>One of the beauties</a:t>
            </a:r>
          </a:p>
          <a:p>
            <a:pPr algn="ctr" eaLnBrk="0" hangingPunct="0">
              <a:defRPr/>
            </a:pPr>
            <a:r>
              <a:rPr lang="en-GB" b="1" dirty="0">
                <a:solidFill>
                  <a:srgbClr val="FFFFFF"/>
                </a:solidFill>
              </a:rPr>
              <a:t> of the Function Flow Diagram is its limited diagramming convention. This enables the team to concentrate on understanding the system rather than the modelling notation</a:t>
            </a:r>
          </a:p>
        </p:txBody>
      </p:sp>
      <p:sp>
        <p:nvSpPr>
          <p:cNvPr id="10255" name="Rectangle 17"/>
          <p:cNvSpPr>
            <a:spLocks noChangeArrowheads="1"/>
          </p:cNvSpPr>
          <p:nvPr/>
        </p:nvSpPr>
        <p:spPr bwMode="auto">
          <a:xfrm rot="-3369672">
            <a:off x="3812022" y="5123704"/>
            <a:ext cx="445828" cy="1846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00" dirty="0">
                <a:solidFill>
                  <a:srgbClr val="000000"/>
                </a:solidFill>
              </a:rPr>
              <a:t>FLOW</a:t>
            </a:r>
            <a:endParaRPr lang="en-GB" sz="2215" dirty="0"/>
          </a:p>
        </p:txBody>
      </p:sp>
    </p:spTree>
    <p:extLst>
      <p:ext uri="{BB962C8B-B14F-4D97-AF65-F5344CB8AC3E}">
        <p14:creationId xmlns:p14="http://schemas.microsoft.com/office/powerpoint/2010/main" val="1246660929"/>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2291" name="Rectangle 4"/>
          <p:cNvSpPr>
            <a:spLocks noGrp="1" noChangeArrowheads="1"/>
          </p:cNvSpPr>
          <p:nvPr>
            <p:ph type="title"/>
          </p:nvPr>
        </p:nvSpPr>
        <p:spPr/>
        <p:txBody>
          <a:bodyPr/>
          <a:lstStyle/>
          <a:p>
            <a:r>
              <a:rPr lang="en-GB" dirty="0"/>
              <a:t>Function Flow Diagram Conventions</a:t>
            </a:r>
          </a:p>
        </p:txBody>
      </p:sp>
      <p:sp>
        <p:nvSpPr>
          <p:cNvPr id="12292" name="Rectangle 5"/>
          <p:cNvSpPr>
            <a:spLocks noGrp="1" noChangeArrowheads="1"/>
          </p:cNvSpPr>
          <p:nvPr>
            <p:ph type="body" sz="half" idx="4294967295"/>
          </p:nvPr>
        </p:nvSpPr>
        <p:spPr>
          <a:xfrm>
            <a:off x="0" y="1520825"/>
            <a:ext cx="3775075" cy="4452938"/>
          </a:xfrm>
        </p:spPr>
        <p:txBody>
          <a:bodyPr>
            <a:normAutofit/>
          </a:bodyPr>
          <a:lstStyle/>
          <a:p>
            <a:r>
              <a:rPr lang="en-GB" sz="1600" b="1" dirty="0"/>
              <a:t>FUNCTION: </a:t>
            </a:r>
            <a:r>
              <a:rPr lang="en-GB" sz="1600" dirty="0"/>
              <a:t>transforms input flows into output flows </a:t>
            </a:r>
          </a:p>
          <a:p>
            <a:endParaRPr lang="en-GB" sz="1600" dirty="0"/>
          </a:p>
          <a:p>
            <a:r>
              <a:rPr lang="en-GB" sz="1600" b="1" dirty="0"/>
              <a:t>TERMINATOR: </a:t>
            </a:r>
            <a:r>
              <a:rPr lang="en-GB" sz="1600" dirty="0"/>
              <a:t>a Function or source or destination of flows external to the system</a:t>
            </a:r>
          </a:p>
          <a:p>
            <a:endParaRPr lang="en-GB" sz="1600" dirty="0"/>
          </a:p>
          <a:p>
            <a:r>
              <a:rPr lang="en-GB" sz="1600" b="1" dirty="0"/>
              <a:t>FLOW: </a:t>
            </a:r>
            <a:r>
              <a:rPr lang="en-GB" sz="1600" dirty="0"/>
              <a:t>an input or output quantity (information, control, material or energy)</a:t>
            </a:r>
          </a:p>
          <a:p>
            <a:endParaRPr lang="en-GB" sz="1600" dirty="0"/>
          </a:p>
        </p:txBody>
      </p:sp>
      <p:sp>
        <p:nvSpPr>
          <p:cNvPr id="12293" name="Oval 6"/>
          <p:cNvSpPr>
            <a:spLocks noChangeArrowheads="1"/>
          </p:cNvSpPr>
          <p:nvPr/>
        </p:nvSpPr>
        <p:spPr bwMode="auto">
          <a:xfrm>
            <a:off x="3956539" y="1547446"/>
            <a:ext cx="1053612" cy="832338"/>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12294" name="Rectangle 7"/>
          <p:cNvSpPr>
            <a:spLocks noChangeArrowheads="1"/>
          </p:cNvSpPr>
          <p:nvPr/>
        </p:nvSpPr>
        <p:spPr bwMode="auto">
          <a:xfrm>
            <a:off x="4025823" y="1764323"/>
            <a:ext cx="925303" cy="4238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algn="ctr" eaLnBrk="0" hangingPunct="0"/>
            <a:r>
              <a:rPr lang="en-GB" sz="1108" dirty="0"/>
              <a:t>FUNCTION</a:t>
            </a:r>
          </a:p>
          <a:p>
            <a:pPr algn="ctr" eaLnBrk="0" hangingPunct="0"/>
            <a:r>
              <a:rPr lang="en-GB" sz="1108" dirty="0"/>
              <a:t>NAME</a:t>
            </a:r>
          </a:p>
        </p:txBody>
      </p:sp>
      <p:sp>
        <p:nvSpPr>
          <p:cNvPr id="12295" name="Rectangle 8"/>
          <p:cNvSpPr>
            <a:spLocks noChangeArrowheads="1"/>
          </p:cNvSpPr>
          <p:nvPr/>
        </p:nvSpPr>
        <p:spPr bwMode="auto">
          <a:xfrm>
            <a:off x="4000500" y="2590800"/>
            <a:ext cx="1060938" cy="832338"/>
          </a:xfrm>
          <a:prstGeom prst="rect">
            <a:avLst/>
          </a:prstGeom>
          <a:noFill/>
          <a:ln w="12700">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12296" name="Rectangle 9"/>
          <p:cNvSpPr>
            <a:spLocks noChangeArrowheads="1"/>
          </p:cNvSpPr>
          <p:nvPr/>
        </p:nvSpPr>
        <p:spPr bwMode="auto">
          <a:xfrm>
            <a:off x="4005360" y="2763716"/>
            <a:ext cx="1128885" cy="4238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algn="ctr" eaLnBrk="0" hangingPunct="0"/>
            <a:r>
              <a:rPr lang="en-GB" sz="1108" dirty="0"/>
              <a:t>TERMINATOR</a:t>
            </a:r>
          </a:p>
          <a:p>
            <a:pPr algn="ctr" eaLnBrk="0" hangingPunct="0"/>
            <a:r>
              <a:rPr lang="en-GB" sz="1108" dirty="0"/>
              <a:t>NAME</a:t>
            </a:r>
          </a:p>
        </p:txBody>
      </p:sp>
      <p:sp>
        <p:nvSpPr>
          <p:cNvPr id="12297" name="Arc 10"/>
          <p:cNvSpPr>
            <a:spLocks/>
          </p:cNvSpPr>
          <p:nvPr/>
        </p:nvSpPr>
        <p:spPr bwMode="auto">
          <a:xfrm>
            <a:off x="3714750" y="4040065"/>
            <a:ext cx="1682262" cy="486508"/>
          </a:xfrm>
          <a:custGeom>
            <a:avLst/>
            <a:gdLst>
              <a:gd name="T0" fmla="*/ 2147483647 w 21600"/>
              <a:gd name="T1" fmla="*/ 0 h 21600"/>
              <a:gd name="T2" fmla="*/ 0 w 21600"/>
              <a:gd name="T3" fmla="*/ 2147483647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12700" cap="rnd">
            <a:solidFill>
              <a:schemeClr val="tx1"/>
            </a:solidFill>
            <a:round/>
            <a:headEnd type="triangle" w="med" len="med"/>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12298" name="Rectangle 11"/>
          <p:cNvSpPr>
            <a:spLocks noChangeArrowheads="1"/>
          </p:cNvSpPr>
          <p:nvPr/>
        </p:nvSpPr>
        <p:spPr bwMode="auto">
          <a:xfrm>
            <a:off x="3926141" y="4186963"/>
            <a:ext cx="1135297" cy="2533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1108" dirty="0"/>
              <a:t> FLOW_NAME</a:t>
            </a:r>
          </a:p>
        </p:txBody>
      </p:sp>
      <p:sp>
        <p:nvSpPr>
          <p:cNvPr id="11276" name="AutoShape 17"/>
          <p:cNvSpPr>
            <a:spLocks noChangeArrowheads="1"/>
          </p:cNvSpPr>
          <p:nvPr/>
        </p:nvSpPr>
        <p:spPr bwMode="gray">
          <a:xfrm>
            <a:off x="6422738" y="1283189"/>
            <a:ext cx="2565888" cy="981189"/>
          </a:xfrm>
          <a:prstGeom prst="wedgeRoundRectCallout">
            <a:avLst>
              <a:gd name="adj1" fmla="val -107376"/>
              <a:gd name="adj2" fmla="val 1336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00" b="1" dirty="0">
                <a:solidFill>
                  <a:srgbClr val="FFFFFF"/>
                </a:solidFill>
              </a:rPr>
              <a:t>The FUNCTION NAME - best defined as a simple verb noun phrase</a:t>
            </a:r>
          </a:p>
        </p:txBody>
      </p:sp>
      <p:sp>
        <p:nvSpPr>
          <p:cNvPr id="11277" name="AutoShape 18"/>
          <p:cNvSpPr>
            <a:spLocks noChangeArrowheads="1"/>
          </p:cNvSpPr>
          <p:nvPr/>
        </p:nvSpPr>
        <p:spPr bwMode="gray">
          <a:xfrm>
            <a:off x="6501912" y="2592624"/>
            <a:ext cx="2375388" cy="1219200"/>
          </a:xfrm>
          <a:prstGeom prst="wedgeRoundRectCallout">
            <a:avLst>
              <a:gd name="adj1" fmla="val -118986"/>
              <a:gd name="adj2" fmla="val -649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00" b="1" dirty="0">
                <a:solidFill>
                  <a:srgbClr val="FFFFFF"/>
                </a:solidFill>
              </a:rPr>
              <a:t>TERMINATOR NAME - either a verb noun phrase (FUNCTION) or a noun phrase (thing)</a:t>
            </a:r>
          </a:p>
        </p:txBody>
      </p:sp>
      <p:sp>
        <p:nvSpPr>
          <p:cNvPr id="11278" name="AutoShape 19"/>
          <p:cNvSpPr>
            <a:spLocks noChangeArrowheads="1"/>
          </p:cNvSpPr>
          <p:nvPr/>
        </p:nvSpPr>
        <p:spPr bwMode="gray">
          <a:xfrm>
            <a:off x="6477006" y="4186963"/>
            <a:ext cx="2375389" cy="785446"/>
          </a:xfrm>
          <a:prstGeom prst="wedgeRoundRectCallout">
            <a:avLst>
              <a:gd name="adj1" fmla="val -105079"/>
              <a:gd name="adj2" fmla="val 7088"/>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nchor="ctr"/>
          <a:lstStyle/>
          <a:p>
            <a:pPr algn="ctr" eaLnBrk="0" hangingPunct="0">
              <a:defRPr/>
            </a:pPr>
            <a:r>
              <a:rPr lang="en-GB" sz="1400" b="1" dirty="0">
                <a:solidFill>
                  <a:srgbClr val="FFFFFF"/>
                </a:solidFill>
              </a:rPr>
              <a:t>The FLOW NAME - a noun (thing)</a:t>
            </a:r>
          </a:p>
        </p:txBody>
      </p:sp>
      <p:sp>
        <p:nvSpPr>
          <p:cNvPr id="8213" name="Text Box 21"/>
          <p:cNvSpPr txBox="1">
            <a:spLocks noChangeArrowheads="1"/>
          </p:cNvSpPr>
          <p:nvPr/>
        </p:nvSpPr>
        <p:spPr bwMode="auto">
          <a:xfrm>
            <a:off x="465993" y="5525966"/>
            <a:ext cx="8212015" cy="68884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1292" dirty="0">
                <a:solidFill>
                  <a:srgbClr val="000000"/>
                </a:solidFill>
              </a:rPr>
              <a:t>Note: Software Engineers may have come across a similar modelling method called Data Flow Diagrams. These have similar diagramming conventions and use a fourth symbol to represent data stores. In general system modelling this fourth symbol is less useful and has been omitted. The aim with FFDs is simplicity.  </a:t>
            </a:r>
            <a:endParaRPr lang="en-US" sz="1292" dirty="0">
              <a:solidFill>
                <a:srgbClr val="000000"/>
              </a:solidFill>
            </a:endParaRPr>
          </a:p>
        </p:txBody>
      </p:sp>
    </p:spTree>
    <p:extLst>
      <p:ext uri="{BB962C8B-B14F-4D97-AF65-F5344CB8AC3E}">
        <p14:creationId xmlns:p14="http://schemas.microsoft.com/office/powerpoint/2010/main" val="1986431913"/>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4338"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4340" name="Rectangle 5"/>
          <p:cNvSpPr>
            <a:spLocks noGrp="1" noChangeArrowheads="1"/>
          </p:cNvSpPr>
          <p:nvPr>
            <p:ph type="body" sz="half" idx="1"/>
          </p:nvPr>
        </p:nvSpPr>
        <p:spPr/>
        <p:txBody>
          <a:bodyPr/>
          <a:lstStyle/>
          <a:p>
            <a:r>
              <a:rPr lang="en-GB" dirty="0"/>
              <a:t>Flow Dictionary (FD)</a:t>
            </a:r>
          </a:p>
          <a:p>
            <a:pPr lvl="1"/>
            <a:r>
              <a:rPr lang="en-GB" dirty="0"/>
              <a:t>Complements the Function Flow Diagrams by documenting each of the flows on any of the diagrams</a:t>
            </a:r>
          </a:p>
          <a:p>
            <a:pPr lvl="1"/>
            <a:r>
              <a:rPr lang="en-GB" dirty="0"/>
              <a:t>It is a complete set of formal definitions which are accomplished by declaring the component elements of each input or output flow and the relationships that apply among them</a:t>
            </a:r>
          </a:p>
        </p:txBody>
      </p:sp>
      <p:sp>
        <p:nvSpPr>
          <p:cNvPr id="14341" name="Rectangle 6"/>
          <p:cNvSpPr>
            <a:spLocks noGrp="1" noChangeArrowheads="1"/>
          </p:cNvSpPr>
          <p:nvPr>
            <p:ph type="body" sz="half" idx="2"/>
          </p:nvPr>
        </p:nvSpPr>
        <p:spPr/>
        <p:txBody>
          <a:bodyPr/>
          <a:lstStyle/>
          <a:p>
            <a:r>
              <a:rPr lang="en-GB" dirty="0"/>
              <a:t>Function Specification (FS)</a:t>
            </a:r>
          </a:p>
          <a:p>
            <a:pPr lvl="1"/>
            <a:r>
              <a:rPr lang="en-GB" dirty="0"/>
              <a:t>Specifies the component functions by defining the transformation that converts inputs to outputs</a:t>
            </a:r>
          </a:p>
          <a:p>
            <a:pPr lvl="1"/>
            <a:r>
              <a:rPr lang="en-GB" dirty="0"/>
              <a:t>Function specifications are written in a structured language</a:t>
            </a:r>
          </a:p>
          <a:p>
            <a:endParaRPr lang="en-GB" dirty="0"/>
          </a:p>
          <a:p>
            <a:endParaRPr lang="en-GB" dirty="0"/>
          </a:p>
        </p:txBody>
      </p:sp>
      <p:sp>
        <p:nvSpPr>
          <p:cNvPr id="14339" name="Rectangle 4"/>
          <p:cNvSpPr>
            <a:spLocks noGrp="1" noChangeArrowheads="1"/>
          </p:cNvSpPr>
          <p:nvPr>
            <p:ph type="title"/>
          </p:nvPr>
        </p:nvSpPr>
        <p:spPr/>
        <p:txBody>
          <a:bodyPr/>
          <a:lstStyle/>
          <a:p>
            <a:r>
              <a:rPr lang="en-GB"/>
              <a:t>Flow Dictionary and Function Specification</a:t>
            </a:r>
            <a:endParaRPr lang="en-GB" dirty="0"/>
          </a:p>
        </p:txBody>
      </p:sp>
    </p:spTree>
    <p:extLst>
      <p:ext uri="{BB962C8B-B14F-4D97-AF65-F5344CB8AC3E}">
        <p14:creationId xmlns:p14="http://schemas.microsoft.com/office/powerpoint/2010/main" val="285654917"/>
      </p:ext>
    </p:extLst>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6386"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16387" name="Rectangle 4"/>
          <p:cNvSpPr>
            <a:spLocks noGrp="1" noChangeArrowheads="1"/>
          </p:cNvSpPr>
          <p:nvPr>
            <p:ph type="title"/>
          </p:nvPr>
        </p:nvSpPr>
        <p:spPr/>
        <p:txBody>
          <a:bodyPr/>
          <a:lstStyle/>
          <a:p>
            <a:r>
              <a:rPr lang="en-GB"/>
              <a:t>The Model</a:t>
            </a:r>
            <a:endParaRPr lang="en-GB" dirty="0"/>
          </a:p>
        </p:txBody>
      </p:sp>
      <p:sp>
        <p:nvSpPr>
          <p:cNvPr id="16388" name="Rectangle 5"/>
          <p:cNvSpPr>
            <a:spLocks noGrp="1" noChangeArrowheads="1"/>
          </p:cNvSpPr>
          <p:nvPr>
            <p:ph type="body" sz="half" idx="1"/>
          </p:nvPr>
        </p:nvSpPr>
        <p:spPr>
          <a:xfrm>
            <a:off x="308273" y="1105333"/>
            <a:ext cx="3815862" cy="4975225"/>
          </a:xfrm>
        </p:spPr>
        <p:txBody>
          <a:bodyPr/>
          <a:lstStyle/>
          <a:p>
            <a:r>
              <a:rPr lang="en-GB" dirty="0"/>
              <a:t>The three sub-tools allow the construction of a model which is consistent, complete and unambiguous  </a:t>
            </a:r>
          </a:p>
          <a:p>
            <a:r>
              <a:rPr lang="en-GB" dirty="0"/>
              <a:t>The key element of the model is the Function Flow Diagram</a:t>
            </a:r>
          </a:p>
          <a:p>
            <a:r>
              <a:rPr lang="en-GB" dirty="0"/>
              <a:t>This model provides the first estimate of</a:t>
            </a:r>
          </a:p>
          <a:p>
            <a:endParaRPr lang="en-GB" dirty="0"/>
          </a:p>
          <a:p>
            <a:pPr marL="0" indent="0">
              <a:buNone/>
            </a:pPr>
            <a:r>
              <a:rPr lang="en-GB" dirty="0"/>
              <a:t>	Y = f(x, u)</a:t>
            </a:r>
          </a:p>
        </p:txBody>
      </p:sp>
      <p:sp>
        <p:nvSpPr>
          <p:cNvPr id="16389" name="Oval 7"/>
          <p:cNvSpPr>
            <a:spLocks noChangeArrowheads="1"/>
          </p:cNvSpPr>
          <p:nvPr/>
        </p:nvSpPr>
        <p:spPr bwMode="auto">
          <a:xfrm>
            <a:off x="4722935" y="1998785"/>
            <a:ext cx="379534" cy="351692"/>
          </a:xfrm>
          <a:prstGeom prst="ellipse">
            <a:avLst/>
          </a:pr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390" name="Oval 8"/>
          <p:cNvSpPr>
            <a:spLocks noChangeArrowheads="1"/>
          </p:cNvSpPr>
          <p:nvPr/>
        </p:nvSpPr>
        <p:spPr bwMode="auto">
          <a:xfrm>
            <a:off x="6393474" y="2489689"/>
            <a:ext cx="379534" cy="350226"/>
          </a:xfrm>
          <a:prstGeom prst="ellipse">
            <a:avLst/>
          </a:pr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391" name="Oval 9"/>
          <p:cNvSpPr>
            <a:spLocks noChangeArrowheads="1"/>
          </p:cNvSpPr>
          <p:nvPr/>
        </p:nvSpPr>
        <p:spPr bwMode="auto">
          <a:xfrm>
            <a:off x="4799135" y="2910255"/>
            <a:ext cx="379534" cy="350227"/>
          </a:xfrm>
          <a:prstGeom prst="ellipse">
            <a:avLst/>
          </a:pr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392" name="Oval 10"/>
          <p:cNvSpPr>
            <a:spLocks noChangeArrowheads="1"/>
          </p:cNvSpPr>
          <p:nvPr/>
        </p:nvSpPr>
        <p:spPr bwMode="auto">
          <a:xfrm>
            <a:off x="5786804" y="1928446"/>
            <a:ext cx="379534" cy="351692"/>
          </a:xfrm>
          <a:prstGeom prst="ellipse">
            <a:avLst/>
          </a:pr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grpSp>
        <p:nvGrpSpPr>
          <p:cNvPr id="16393" name="Group 11"/>
          <p:cNvGrpSpPr>
            <a:grpSpLocks/>
          </p:cNvGrpSpPr>
          <p:nvPr/>
        </p:nvGrpSpPr>
        <p:grpSpPr bwMode="auto">
          <a:xfrm>
            <a:off x="4325816" y="1965081"/>
            <a:ext cx="455735" cy="105508"/>
            <a:chOff x="3038" y="1571"/>
            <a:chExt cx="240" cy="60"/>
          </a:xfrm>
        </p:grpSpPr>
        <p:sp>
          <p:nvSpPr>
            <p:cNvPr id="16434" name="Arc 12"/>
            <p:cNvSpPr>
              <a:spLocks/>
            </p:cNvSpPr>
            <p:nvPr/>
          </p:nvSpPr>
          <p:spPr bwMode="auto">
            <a:xfrm>
              <a:off x="3038" y="1590"/>
              <a:ext cx="176" cy="41"/>
            </a:xfrm>
            <a:custGeom>
              <a:avLst/>
              <a:gdLst>
                <a:gd name="T0" fmla="*/ 0 w 15813"/>
                <a:gd name="T1" fmla="*/ 0 h 21600"/>
                <a:gd name="T2" fmla="*/ 0 w 15813"/>
                <a:gd name="T3" fmla="*/ 0 h 21600"/>
                <a:gd name="T4" fmla="*/ 0 w 15813"/>
                <a:gd name="T5" fmla="*/ 0 h 21600"/>
                <a:gd name="T6" fmla="*/ 0 60000 65536"/>
                <a:gd name="T7" fmla="*/ 0 60000 65536"/>
                <a:gd name="T8" fmla="*/ 0 60000 65536"/>
                <a:gd name="T9" fmla="*/ 0 w 15813"/>
                <a:gd name="T10" fmla="*/ 0 h 21600"/>
                <a:gd name="T11" fmla="*/ 15813 w 15813"/>
                <a:gd name="T12" fmla="*/ 21600 h 21600"/>
              </a:gdLst>
              <a:ahLst/>
              <a:cxnLst>
                <a:cxn ang="T6">
                  <a:pos x="T0" y="T1"/>
                </a:cxn>
                <a:cxn ang="T7">
                  <a:pos x="T2" y="T3"/>
                </a:cxn>
                <a:cxn ang="T8">
                  <a:pos x="T4" y="T5"/>
                </a:cxn>
              </a:cxnLst>
              <a:rect l="T9" t="T10" r="T11" b="T12"/>
              <a:pathLst>
                <a:path w="15813" h="21600" fill="none" extrusionOk="0">
                  <a:moveTo>
                    <a:pt x="0" y="0"/>
                  </a:moveTo>
                  <a:cubicBezTo>
                    <a:pt x="27" y="0"/>
                    <a:pt x="55" y="-1"/>
                    <a:pt x="83" y="0"/>
                  </a:cubicBezTo>
                  <a:cubicBezTo>
                    <a:pt x="6039" y="0"/>
                    <a:pt x="11731" y="2459"/>
                    <a:pt x="15812" y="6797"/>
                  </a:cubicBezTo>
                </a:path>
                <a:path w="15813" h="21600" stroke="0" extrusionOk="0">
                  <a:moveTo>
                    <a:pt x="0" y="0"/>
                  </a:moveTo>
                  <a:cubicBezTo>
                    <a:pt x="27" y="0"/>
                    <a:pt x="55" y="-1"/>
                    <a:pt x="83" y="0"/>
                  </a:cubicBezTo>
                  <a:cubicBezTo>
                    <a:pt x="6039" y="0"/>
                    <a:pt x="11731" y="2459"/>
                    <a:pt x="15812" y="6797"/>
                  </a:cubicBezTo>
                  <a:lnTo>
                    <a:pt x="83" y="21600"/>
                  </a:lnTo>
                  <a:lnTo>
                    <a:pt x="0" y="0"/>
                  </a:lnTo>
                  <a:close/>
                </a:path>
              </a:pathLst>
            </a:cu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435" name="Freeform 13"/>
            <p:cNvSpPr>
              <a:spLocks/>
            </p:cNvSpPr>
            <p:nvPr/>
          </p:nvSpPr>
          <p:spPr bwMode="auto">
            <a:xfrm>
              <a:off x="3174" y="1571"/>
              <a:ext cx="104" cy="60"/>
            </a:xfrm>
            <a:custGeom>
              <a:avLst/>
              <a:gdLst>
                <a:gd name="T0" fmla="*/ 1 w 208"/>
                <a:gd name="T1" fmla="*/ 1 h 118"/>
                <a:gd name="T2" fmla="*/ 1 w 208"/>
                <a:gd name="T3" fmla="*/ 0 h 118"/>
                <a:gd name="T4" fmla="*/ 0 w 208"/>
                <a:gd name="T5" fmla="*/ 1 h 118"/>
                <a:gd name="T6" fmla="*/ 1 w 208"/>
                <a:gd name="T7" fmla="*/ 1 h 118"/>
                <a:gd name="T8" fmla="*/ 0 60000 65536"/>
                <a:gd name="T9" fmla="*/ 0 60000 65536"/>
                <a:gd name="T10" fmla="*/ 0 60000 65536"/>
                <a:gd name="T11" fmla="*/ 0 60000 65536"/>
                <a:gd name="T12" fmla="*/ 0 w 208"/>
                <a:gd name="T13" fmla="*/ 0 h 118"/>
                <a:gd name="T14" fmla="*/ 208 w 208"/>
                <a:gd name="T15" fmla="*/ 118 h 118"/>
              </a:gdLst>
              <a:ahLst/>
              <a:cxnLst>
                <a:cxn ang="T8">
                  <a:pos x="T0" y="T1"/>
                </a:cxn>
                <a:cxn ang="T9">
                  <a:pos x="T2" y="T3"/>
                </a:cxn>
                <a:cxn ang="T10">
                  <a:pos x="T4" y="T5"/>
                </a:cxn>
                <a:cxn ang="T11">
                  <a:pos x="T6" y="T7"/>
                </a:cxn>
              </a:cxnLst>
              <a:rect l="T12" t="T13" r="T14" b="T15"/>
              <a:pathLst>
                <a:path w="208" h="118">
                  <a:moveTo>
                    <a:pt x="208" y="118"/>
                  </a:moveTo>
                  <a:lnTo>
                    <a:pt x="37" y="0"/>
                  </a:lnTo>
                  <a:lnTo>
                    <a:pt x="0" y="110"/>
                  </a:lnTo>
                  <a:lnTo>
                    <a:pt x="208" y="11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grpSp>
        <p:nvGrpSpPr>
          <p:cNvPr id="16394" name="Group 14"/>
          <p:cNvGrpSpPr>
            <a:grpSpLocks/>
          </p:cNvGrpSpPr>
          <p:nvPr/>
        </p:nvGrpSpPr>
        <p:grpSpPr bwMode="auto">
          <a:xfrm>
            <a:off x="5098074" y="2032489"/>
            <a:ext cx="681403" cy="101111"/>
            <a:chOff x="3435" y="1609"/>
            <a:chExt cx="360" cy="58"/>
          </a:xfrm>
        </p:grpSpPr>
        <p:sp>
          <p:nvSpPr>
            <p:cNvPr id="16432" name="Line 15"/>
            <p:cNvSpPr>
              <a:spLocks noChangeShapeType="1"/>
            </p:cNvSpPr>
            <p:nvPr/>
          </p:nvSpPr>
          <p:spPr bwMode="auto">
            <a:xfrm flipV="1">
              <a:off x="3435" y="1633"/>
              <a:ext cx="310" cy="34"/>
            </a:xfrm>
            <a:prstGeom prst="line">
              <a:avLst/>
            </a:prstGeom>
            <a:noFill/>
            <a:ln w="11113">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16433" name="Freeform 16"/>
            <p:cNvSpPr>
              <a:spLocks/>
            </p:cNvSpPr>
            <p:nvPr/>
          </p:nvSpPr>
          <p:spPr bwMode="auto">
            <a:xfrm>
              <a:off x="3693" y="1609"/>
              <a:ext cx="102" cy="58"/>
            </a:xfrm>
            <a:custGeom>
              <a:avLst/>
              <a:gdLst>
                <a:gd name="T0" fmla="*/ 1 w 203"/>
                <a:gd name="T1" fmla="*/ 1 h 116"/>
                <a:gd name="T2" fmla="*/ 0 w 203"/>
                <a:gd name="T3" fmla="*/ 0 h 116"/>
                <a:gd name="T4" fmla="*/ 1 w 203"/>
                <a:gd name="T5" fmla="*/ 1 h 116"/>
                <a:gd name="T6" fmla="*/ 1 w 203"/>
                <a:gd name="T7" fmla="*/ 1 h 116"/>
                <a:gd name="T8" fmla="*/ 0 60000 65536"/>
                <a:gd name="T9" fmla="*/ 0 60000 65536"/>
                <a:gd name="T10" fmla="*/ 0 60000 65536"/>
                <a:gd name="T11" fmla="*/ 0 60000 65536"/>
                <a:gd name="T12" fmla="*/ 0 w 203"/>
                <a:gd name="T13" fmla="*/ 0 h 116"/>
                <a:gd name="T14" fmla="*/ 203 w 203"/>
                <a:gd name="T15" fmla="*/ 116 h 116"/>
              </a:gdLst>
              <a:ahLst/>
              <a:cxnLst>
                <a:cxn ang="T8">
                  <a:pos x="T0" y="T1"/>
                </a:cxn>
                <a:cxn ang="T9">
                  <a:pos x="T2" y="T3"/>
                </a:cxn>
                <a:cxn ang="T10">
                  <a:pos x="T4" y="T5"/>
                </a:cxn>
                <a:cxn ang="T11">
                  <a:pos x="T6" y="T7"/>
                </a:cxn>
              </a:cxnLst>
              <a:rect l="T12" t="T13" r="T14" b="T15"/>
              <a:pathLst>
                <a:path w="203" h="116">
                  <a:moveTo>
                    <a:pt x="203" y="36"/>
                  </a:moveTo>
                  <a:lnTo>
                    <a:pt x="0" y="0"/>
                  </a:lnTo>
                  <a:lnTo>
                    <a:pt x="13" y="116"/>
                  </a:lnTo>
                  <a:lnTo>
                    <a:pt x="203" y="3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grpSp>
        <p:nvGrpSpPr>
          <p:cNvPr id="16395" name="Group 17"/>
          <p:cNvGrpSpPr>
            <a:grpSpLocks/>
          </p:cNvGrpSpPr>
          <p:nvPr/>
        </p:nvGrpSpPr>
        <p:grpSpPr bwMode="auto">
          <a:xfrm>
            <a:off x="4865078" y="2343150"/>
            <a:ext cx="109904" cy="562708"/>
            <a:chOff x="3313" y="1787"/>
            <a:chExt cx="58" cy="321"/>
          </a:xfrm>
        </p:grpSpPr>
        <p:sp>
          <p:nvSpPr>
            <p:cNvPr id="16430" name="Line 18"/>
            <p:cNvSpPr>
              <a:spLocks noChangeShapeType="1"/>
            </p:cNvSpPr>
            <p:nvPr/>
          </p:nvSpPr>
          <p:spPr bwMode="auto">
            <a:xfrm>
              <a:off x="3315" y="1787"/>
              <a:ext cx="33" cy="270"/>
            </a:xfrm>
            <a:prstGeom prst="line">
              <a:avLst/>
            </a:prstGeom>
            <a:noFill/>
            <a:ln w="11113">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16431" name="Freeform 19"/>
            <p:cNvSpPr>
              <a:spLocks/>
            </p:cNvSpPr>
            <p:nvPr/>
          </p:nvSpPr>
          <p:spPr bwMode="auto">
            <a:xfrm>
              <a:off x="3313" y="2005"/>
              <a:ext cx="58" cy="103"/>
            </a:xfrm>
            <a:custGeom>
              <a:avLst/>
              <a:gdLst>
                <a:gd name="T0" fmla="*/ 0 w 117"/>
                <a:gd name="T1" fmla="*/ 1 h 205"/>
                <a:gd name="T2" fmla="*/ 0 w 117"/>
                <a:gd name="T3" fmla="*/ 0 h 205"/>
                <a:gd name="T4" fmla="*/ 0 w 117"/>
                <a:gd name="T5" fmla="*/ 1 h 205"/>
                <a:gd name="T6" fmla="*/ 0 w 117"/>
                <a:gd name="T7" fmla="*/ 1 h 205"/>
                <a:gd name="T8" fmla="*/ 0 60000 65536"/>
                <a:gd name="T9" fmla="*/ 0 60000 65536"/>
                <a:gd name="T10" fmla="*/ 0 60000 65536"/>
                <a:gd name="T11" fmla="*/ 0 60000 65536"/>
                <a:gd name="T12" fmla="*/ 0 w 117"/>
                <a:gd name="T13" fmla="*/ 0 h 205"/>
                <a:gd name="T14" fmla="*/ 117 w 117"/>
                <a:gd name="T15" fmla="*/ 205 h 205"/>
              </a:gdLst>
              <a:ahLst/>
              <a:cxnLst>
                <a:cxn ang="T8">
                  <a:pos x="T0" y="T1"/>
                </a:cxn>
                <a:cxn ang="T9">
                  <a:pos x="T2" y="T3"/>
                </a:cxn>
                <a:cxn ang="T10">
                  <a:pos x="T4" y="T5"/>
                </a:cxn>
                <a:cxn ang="T11">
                  <a:pos x="T6" y="T7"/>
                </a:cxn>
              </a:cxnLst>
              <a:rect l="T12" t="T13" r="T14" b="T15"/>
              <a:pathLst>
                <a:path w="117" h="205">
                  <a:moveTo>
                    <a:pt x="84" y="205"/>
                  </a:moveTo>
                  <a:lnTo>
                    <a:pt x="117" y="0"/>
                  </a:lnTo>
                  <a:lnTo>
                    <a:pt x="0" y="14"/>
                  </a:lnTo>
                  <a:lnTo>
                    <a:pt x="84" y="20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grpSp>
        <p:nvGrpSpPr>
          <p:cNvPr id="16396" name="Group 30"/>
          <p:cNvGrpSpPr>
            <a:grpSpLocks/>
          </p:cNvGrpSpPr>
          <p:nvPr/>
        </p:nvGrpSpPr>
        <p:grpSpPr bwMode="auto">
          <a:xfrm>
            <a:off x="4343401" y="3093428"/>
            <a:ext cx="455735" cy="306265"/>
            <a:chOff x="3038" y="2215"/>
            <a:chExt cx="240" cy="175"/>
          </a:xfrm>
        </p:grpSpPr>
        <p:sp>
          <p:nvSpPr>
            <p:cNvPr id="16428" name="Arc 31"/>
            <p:cNvSpPr>
              <a:spLocks/>
            </p:cNvSpPr>
            <p:nvPr/>
          </p:nvSpPr>
          <p:spPr bwMode="auto">
            <a:xfrm>
              <a:off x="3038" y="2238"/>
              <a:ext cx="240" cy="152"/>
            </a:xfrm>
            <a:custGeom>
              <a:avLst/>
              <a:gdLst>
                <a:gd name="T0" fmla="*/ 0 w 21600"/>
                <a:gd name="T1" fmla="*/ 0 h 20531"/>
                <a:gd name="T2" fmla="*/ 0 w 21600"/>
                <a:gd name="T3" fmla="*/ 0 h 20531"/>
                <a:gd name="T4" fmla="*/ 0 w 21600"/>
                <a:gd name="T5" fmla="*/ 0 h 20531"/>
                <a:gd name="T6" fmla="*/ 0 60000 65536"/>
                <a:gd name="T7" fmla="*/ 0 60000 65536"/>
                <a:gd name="T8" fmla="*/ 0 60000 65536"/>
                <a:gd name="T9" fmla="*/ 0 w 21600"/>
                <a:gd name="T10" fmla="*/ 0 h 20531"/>
                <a:gd name="T11" fmla="*/ 21600 w 21600"/>
                <a:gd name="T12" fmla="*/ 20531 h 20531"/>
              </a:gdLst>
              <a:ahLst/>
              <a:cxnLst>
                <a:cxn ang="T6">
                  <a:pos x="T0" y="T1"/>
                </a:cxn>
                <a:cxn ang="T7">
                  <a:pos x="T2" y="T3"/>
                </a:cxn>
                <a:cxn ang="T8">
                  <a:pos x="T4" y="T5"/>
                </a:cxn>
              </a:cxnLst>
              <a:rect l="T9" t="T10" r="T11" b="T12"/>
              <a:pathLst>
                <a:path w="21600" h="20531" fill="none" extrusionOk="0">
                  <a:moveTo>
                    <a:pt x="0" y="20531"/>
                  </a:moveTo>
                  <a:cubicBezTo>
                    <a:pt x="0" y="11187"/>
                    <a:pt x="6007" y="2903"/>
                    <a:pt x="14888" y="-1"/>
                  </a:cubicBezTo>
                </a:path>
                <a:path w="21600" h="20531" stroke="0" extrusionOk="0">
                  <a:moveTo>
                    <a:pt x="0" y="20531"/>
                  </a:moveTo>
                  <a:cubicBezTo>
                    <a:pt x="0" y="11187"/>
                    <a:pt x="6007" y="2903"/>
                    <a:pt x="14888" y="-1"/>
                  </a:cubicBezTo>
                  <a:lnTo>
                    <a:pt x="21600" y="20531"/>
                  </a:lnTo>
                  <a:lnTo>
                    <a:pt x="0" y="20531"/>
                  </a:lnTo>
                  <a:close/>
                </a:path>
              </a:pathLst>
            </a:cu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429" name="Freeform 32"/>
            <p:cNvSpPr>
              <a:spLocks/>
            </p:cNvSpPr>
            <p:nvPr/>
          </p:nvSpPr>
          <p:spPr bwMode="auto">
            <a:xfrm>
              <a:off x="3176" y="2215"/>
              <a:ext cx="102" cy="58"/>
            </a:xfrm>
            <a:custGeom>
              <a:avLst/>
              <a:gdLst>
                <a:gd name="T0" fmla="*/ 0 w 205"/>
                <a:gd name="T1" fmla="*/ 0 h 117"/>
                <a:gd name="T2" fmla="*/ 0 w 205"/>
                <a:gd name="T3" fmla="*/ 0 h 117"/>
                <a:gd name="T4" fmla="*/ 0 w 205"/>
                <a:gd name="T5" fmla="*/ 0 h 117"/>
                <a:gd name="T6" fmla="*/ 0 w 205"/>
                <a:gd name="T7" fmla="*/ 0 h 117"/>
                <a:gd name="T8" fmla="*/ 0 60000 65536"/>
                <a:gd name="T9" fmla="*/ 0 60000 65536"/>
                <a:gd name="T10" fmla="*/ 0 60000 65536"/>
                <a:gd name="T11" fmla="*/ 0 60000 65536"/>
                <a:gd name="T12" fmla="*/ 0 w 205"/>
                <a:gd name="T13" fmla="*/ 0 h 117"/>
                <a:gd name="T14" fmla="*/ 205 w 205"/>
                <a:gd name="T15" fmla="*/ 117 h 117"/>
              </a:gdLst>
              <a:ahLst/>
              <a:cxnLst>
                <a:cxn ang="T8">
                  <a:pos x="T0" y="T1"/>
                </a:cxn>
                <a:cxn ang="T9">
                  <a:pos x="T2" y="T3"/>
                </a:cxn>
                <a:cxn ang="T10">
                  <a:pos x="T4" y="T5"/>
                </a:cxn>
                <a:cxn ang="T11">
                  <a:pos x="T6" y="T7"/>
                </a:cxn>
              </a:cxnLst>
              <a:rect l="T12" t="T13" r="T14" b="T15"/>
              <a:pathLst>
                <a:path w="205" h="117">
                  <a:moveTo>
                    <a:pt x="205" y="30"/>
                  </a:moveTo>
                  <a:lnTo>
                    <a:pt x="0" y="0"/>
                  </a:lnTo>
                  <a:lnTo>
                    <a:pt x="17" y="117"/>
                  </a:lnTo>
                  <a:lnTo>
                    <a:pt x="205" y="3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16397" name="Rectangle 36"/>
          <p:cNvSpPr>
            <a:spLocks noChangeArrowheads="1"/>
          </p:cNvSpPr>
          <p:nvPr/>
        </p:nvSpPr>
        <p:spPr bwMode="auto">
          <a:xfrm>
            <a:off x="6537081" y="2589335"/>
            <a:ext cx="9297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a:t>
            </a:r>
            <a:endParaRPr lang="en-GB" sz="1108" b="1" dirty="0"/>
          </a:p>
        </p:txBody>
      </p:sp>
      <p:sp>
        <p:nvSpPr>
          <p:cNvPr id="16398" name="Rectangle 37"/>
          <p:cNvSpPr>
            <a:spLocks noChangeArrowheads="1"/>
          </p:cNvSpPr>
          <p:nvPr/>
        </p:nvSpPr>
        <p:spPr bwMode="auto">
          <a:xfrm>
            <a:off x="4489938" y="3358662"/>
            <a:ext cx="4632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FLOW</a:t>
            </a:r>
            <a:endParaRPr lang="en-GB" sz="1108" b="1" dirty="0"/>
          </a:p>
        </p:txBody>
      </p:sp>
      <p:sp>
        <p:nvSpPr>
          <p:cNvPr id="9232" name="Rectangle 38"/>
          <p:cNvSpPr>
            <a:spLocks noChangeArrowheads="1"/>
          </p:cNvSpPr>
          <p:nvPr/>
        </p:nvSpPr>
        <p:spPr bwMode="auto">
          <a:xfrm>
            <a:off x="7225574" y="2098308"/>
            <a:ext cx="1842226" cy="1962150"/>
          </a:xfrm>
          <a:prstGeom prst="rect">
            <a:avLst/>
          </a:prstGeom>
          <a:solidFill>
            <a:srgbClr val="FFFFFF"/>
          </a:solidFill>
          <a:ln w="11113">
            <a:solidFill>
              <a:srgbClr val="000000"/>
            </a:solidFill>
            <a:miter lim="800000"/>
            <a:headEnd/>
            <a:tailEnd/>
          </a:ln>
          <a:effectLst>
            <a:outerShdw blurRad="63500" dist="38099" dir="2700000" algn="ctr" rotWithShape="0">
              <a:schemeClr val="tx2">
                <a:alpha val="74998"/>
              </a:schemeClr>
            </a:outerShdw>
          </a:effectLst>
        </p:spPr>
        <p:txBody>
          <a:bodyPr/>
          <a:lstStyle/>
          <a:p>
            <a:pPr>
              <a:defRPr/>
            </a:pPr>
            <a:endParaRPr lang="en-US" sz="1477" dirty="0"/>
          </a:p>
        </p:txBody>
      </p:sp>
      <p:grpSp>
        <p:nvGrpSpPr>
          <p:cNvPr id="16400" name="Group 39"/>
          <p:cNvGrpSpPr>
            <a:grpSpLocks/>
          </p:cNvGrpSpPr>
          <p:nvPr/>
        </p:nvGrpSpPr>
        <p:grpSpPr bwMode="auto">
          <a:xfrm>
            <a:off x="7372354" y="2098430"/>
            <a:ext cx="1538724" cy="1291004"/>
            <a:chOff x="4634" y="1647"/>
            <a:chExt cx="810" cy="737"/>
          </a:xfrm>
        </p:grpSpPr>
        <p:sp>
          <p:nvSpPr>
            <p:cNvPr id="16421" name="Rectangle 40"/>
            <p:cNvSpPr>
              <a:spLocks noChangeArrowheads="1"/>
            </p:cNvSpPr>
            <p:nvPr/>
          </p:nvSpPr>
          <p:spPr bwMode="auto">
            <a:xfrm>
              <a:off x="4634" y="1647"/>
              <a:ext cx="445"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FUNCTION</a:t>
              </a:r>
              <a:endParaRPr lang="en-GB" sz="1108" b="1" dirty="0"/>
            </a:p>
          </p:txBody>
        </p:sp>
        <p:sp>
          <p:nvSpPr>
            <p:cNvPr id="16422" name="Rectangle 41"/>
            <p:cNvSpPr>
              <a:spLocks noChangeArrowheads="1"/>
            </p:cNvSpPr>
            <p:nvPr/>
          </p:nvSpPr>
          <p:spPr bwMode="auto">
            <a:xfrm>
              <a:off x="4634" y="1727"/>
              <a:ext cx="673"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SPECIFICATION</a:t>
              </a:r>
              <a:endParaRPr lang="en-GB" sz="1108" b="1" dirty="0"/>
            </a:p>
          </p:txBody>
        </p:sp>
        <p:sp>
          <p:nvSpPr>
            <p:cNvPr id="16423" name="Rectangle 42"/>
            <p:cNvSpPr>
              <a:spLocks noChangeArrowheads="1"/>
            </p:cNvSpPr>
            <p:nvPr/>
          </p:nvSpPr>
          <p:spPr bwMode="auto">
            <a:xfrm>
              <a:off x="4634" y="1887"/>
              <a:ext cx="49"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a:t>
              </a:r>
              <a:endParaRPr lang="en-GB" sz="1108" b="1" dirty="0"/>
            </a:p>
          </p:txBody>
        </p:sp>
        <p:sp>
          <p:nvSpPr>
            <p:cNvPr id="16424" name="Rectangle 43"/>
            <p:cNvSpPr>
              <a:spLocks noChangeArrowheads="1"/>
            </p:cNvSpPr>
            <p:nvPr/>
          </p:nvSpPr>
          <p:spPr bwMode="auto">
            <a:xfrm>
              <a:off x="4634" y="2047"/>
              <a:ext cx="810"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sp>
          <p:nvSpPr>
            <p:cNvPr id="16425" name="Rectangle 44"/>
            <p:cNvSpPr>
              <a:spLocks noChangeArrowheads="1"/>
            </p:cNvSpPr>
            <p:nvPr/>
          </p:nvSpPr>
          <p:spPr bwMode="auto">
            <a:xfrm>
              <a:off x="4634" y="2127"/>
              <a:ext cx="810"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sp>
          <p:nvSpPr>
            <p:cNvPr id="16426" name="Rectangle 45"/>
            <p:cNvSpPr>
              <a:spLocks noChangeArrowheads="1"/>
            </p:cNvSpPr>
            <p:nvPr/>
          </p:nvSpPr>
          <p:spPr bwMode="auto">
            <a:xfrm>
              <a:off x="4634" y="2207"/>
              <a:ext cx="810"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sp>
          <p:nvSpPr>
            <p:cNvPr id="16427" name="Rectangle 46"/>
            <p:cNvSpPr>
              <a:spLocks noChangeArrowheads="1"/>
            </p:cNvSpPr>
            <p:nvPr/>
          </p:nvSpPr>
          <p:spPr bwMode="auto">
            <a:xfrm>
              <a:off x="4634" y="2287"/>
              <a:ext cx="810" cy="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grpSp>
      <p:sp>
        <p:nvSpPr>
          <p:cNvPr id="16401" name="Freeform 47"/>
          <p:cNvSpPr>
            <a:spLocks/>
          </p:cNvSpPr>
          <p:nvPr/>
        </p:nvSpPr>
        <p:spPr bwMode="auto">
          <a:xfrm>
            <a:off x="4652597" y="3953608"/>
            <a:ext cx="2536508" cy="1540120"/>
          </a:xfrm>
          <a:custGeom>
            <a:avLst/>
            <a:gdLst>
              <a:gd name="T0" fmla="*/ 799634659 w 1839"/>
              <a:gd name="T1" fmla="*/ 0 h 1759"/>
              <a:gd name="T2" fmla="*/ 0 w 1839"/>
              <a:gd name="T3" fmla="*/ 1582586005 h 1759"/>
              <a:gd name="T4" fmla="*/ 2147483647 w 1839"/>
              <a:gd name="T5" fmla="*/ 1582586005 h 1759"/>
              <a:gd name="T6" fmla="*/ 2147483647 w 1839"/>
              <a:gd name="T7" fmla="*/ 0 h 1759"/>
              <a:gd name="T8" fmla="*/ 799634659 w 1839"/>
              <a:gd name="T9" fmla="*/ 0 h 175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39" h="1759">
                <a:moveTo>
                  <a:pt x="459" y="0"/>
                </a:moveTo>
                <a:lnTo>
                  <a:pt x="0" y="1759"/>
                </a:lnTo>
                <a:lnTo>
                  <a:pt x="1379" y="1759"/>
                </a:lnTo>
                <a:lnTo>
                  <a:pt x="1839" y="0"/>
                </a:lnTo>
                <a:lnTo>
                  <a:pt x="459" y="0"/>
                </a:lnTo>
                <a:close/>
              </a:path>
            </a:pathLst>
          </a:custGeom>
          <a:solidFill>
            <a:srgbClr val="FFFFFF"/>
          </a:solidFill>
          <a:ln w="11113">
            <a:solidFill>
              <a:srgbClr val="000000"/>
            </a:solidFill>
            <a:prstDash val="solid"/>
            <a:round/>
            <a:headEnd/>
            <a:tailEnd/>
          </a:ln>
          <a:effectLst>
            <a:outerShdw dist="35921" dir="2700000" algn="ctr" rotWithShape="0">
              <a:schemeClr val="tx2"/>
            </a:outerShdw>
          </a:effectLst>
        </p:spPr>
        <p:txBody>
          <a:bodyPr/>
          <a:lstStyle/>
          <a:p>
            <a:endParaRPr lang="en-US" sz="1477" dirty="0"/>
          </a:p>
        </p:txBody>
      </p:sp>
      <p:sp>
        <p:nvSpPr>
          <p:cNvPr id="16402" name="Rectangle 48"/>
          <p:cNvSpPr>
            <a:spLocks noChangeArrowheads="1"/>
          </p:cNvSpPr>
          <p:nvPr/>
        </p:nvSpPr>
        <p:spPr bwMode="auto">
          <a:xfrm>
            <a:off x="5325208" y="3988777"/>
            <a:ext cx="1596591"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FLOW  DICTIONARY</a:t>
            </a:r>
            <a:endParaRPr lang="en-GB" sz="1108" b="1" dirty="0"/>
          </a:p>
        </p:txBody>
      </p:sp>
      <p:grpSp>
        <p:nvGrpSpPr>
          <p:cNvPr id="16403" name="Group 49"/>
          <p:cNvGrpSpPr>
            <a:grpSpLocks/>
          </p:cNvGrpSpPr>
          <p:nvPr/>
        </p:nvGrpSpPr>
        <p:grpSpPr bwMode="auto">
          <a:xfrm>
            <a:off x="5249007" y="4268658"/>
            <a:ext cx="1487315" cy="310661"/>
            <a:chOff x="3515" y="2886"/>
            <a:chExt cx="784" cy="178"/>
          </a:xfrm>
        </p:grpSpPr>
        <p:sp>
          <p:nvSpPr>
            <p:cNvPr id="16419" name="Rectangle 50"/>
            <p:cNvSpPr>
              <a:spLocks noChangeArrowheads="1"/>
            </p:cNvSpPr>
            <p:nvPr/>
          </p:nvSpPr>
          <p:spPr bwMode="auto">
            <a:xfrm>
              <a:off x="3515" y="2886"/>
              <a:ext cx="710" cy="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Flow  .................</a:t>
              </a:r>
              <a:endParaRPr lang="en-GB" sz="1108" b="1" dirty="0"/>
            </a:p>
          </p:txBody>
        </p:sp>
        <p:sp>
          <p:nvSpPr>
            <p:cNvPr id="16420" name="Rectangle 51"/>
            <p:cNvSpPr>
              <a:spLocks noChangeArrowheads="1"/>
            </p:cNvSpPr>
            <p:nvPr/>
          </p:nvSpPr>
          <p:spPr bwMode="auto">
            <a:xfrm>
              <a:off x="3515" y="2966"/>
              <a:ext cx="784" cy="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grpSp>
      <p:grpSp>
        <p:nvGrpSpPr>
          <p:cNvPr id="16404" name="Group 52"/>
          <p:cNvGrpSpPr>
            <a:grpSpLocks/>
          </p:cNvGrpSpPr>
          <p:nvPr/>
        </p:nvGrpSpPr>
        <p:grpSpPr bwMode="auto">
          <a:xfrm>
            <a:off x="5098072" y="4759577"/>
            <a:ext cx="1590951" cy="309480"/>
            <a:chOff x="3435" y="3166"/>
            <a:chExt cx="839" cy="177"/>
          </a:xfrm>
        </p:grpSpPr>
        <p:sp>
          <p:nvSpPr>
            <p:cNvPr id="16417" name="Rectangle 53"/>
            <p:cNvSpPr>
              <a:spLocks noChangeArrowheads="1"/>
            </p:cNvSpPr>
            <p:nvPr/>
          </p:nvSpPr>
          <p:spPr bwMode="auto">
            <a:xfrm>
              <a:off x="3435" y="3166"/>
              <a:ext cx="784" cy="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sp>
          <p:nvSpPr>
            <p:cNvPr id="16418" name="Rectangle 54"/>
            <p:cNvSpPr>
              <a:spLocks noChangeArrowheads="1"/>
            </p:cNvSpPr>
            <p:nvPr/>
          </p:nvSpPr>
          <p:spPr bwMode="auto">
            <a:xfrm>
              <a:off x="3435" y="3245"/>
              <a:ext cx="839" cy="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b="1" dirty="0">
                  <a:solidFill>
                    <a:srgbClr val="000000"/>
                  </a:solidFill>
                </a:rPr>
                <a:t>...............................</a:t>
              </a:r>
              <a:endParaRPr lang="en-GB" sz="1108" b="1" dirty="0"/>
            </a:p>
          </p:txBody>
        </p:sp>
      </p:grpSp>
      <p:grpSp>
        <p:nvGrpSpPr>
          <p:cNvPr id="16405" name="Group 99"/>
          <p:cNvGrpSpPr>
            <a:grpSpLocks/>
          </p:cNvGrpSpPr>
          <p:nvPr/>
        </p:nvGrpSpPr>
        <p:grpSpPr bwMode="auto">
          <a:xfrm rot="10027254">
            <a:off x="6623539" y="2790093"/>
            <a:ext cx="379535" cy="356089"/>
            <a:chOff x="3998" y="1667"/>
            <a:chExt cx="200" cy="203"/>
          </a:xfrm>
        </p:grpSpPr>
        <p:sp>
          <p:nvSpPr>
            <p:cNvPr id="16415" name="Arc 100"/>
            <p:cNvSpPr>
              <a:spLocks/>
            </p:cNvSpPr>
            <p:nvPr/>
          </p:nvSpPr>
          <p:spPr bwMode="auto">
            <a:xfrm>
              <a:off x="3998" y="1684"/>
              <a:ext cx="200" cy="186"/>
            </a:xfrm>
            <a:custGeom>
              <a:avLst/>
              <a:gdLst>
                <a:gd name="T0" fmla="*/ 0 w 21600"/>
                <a:gd name="T1" fmla="*/ 0 h 20077"/>
                <a:gd name="T2" fmla="*/ 0 w 21600"/>
                <a:gd name="T3" fmla="*/ 0 h 20077"/>
                <a:gd name="T4" fmla="*/ 0 w 21600"/>
                <a:gd name="T5" fmla="*/ 0 h 20077"/>
                <a:gd name="T6" fmla="*/ 0 60000 65536"/>
                <a:gd name="T7" fmla="*/ 0 60000 65536"/>
                <a:gd name="T8" fmla="*/ 0 60000 65536"/>
                <a:gd name="T9" fmla="*/ 0 w 21600"/>
                <a:gd name="T10" fmla="*/ 0 h 20077"/>
                <a:gd name="T11" fmla="*/ 21600 w 21600"/>
                <a:gd name="T12" fmla="*/ 20077 h 20077"/>
              </a:gdLst>
              <a:ahLst/>
              <a:cxnLst>
                <a:cxn ang="T6">
                  <a:pos x="T0" y="T1"/>
                </a:cxn>
                <a:cxn ang="T7">
                  <a:pos x="T2" y="T3"/>
                </a:cxn>
                <a:cxn ang="T8">
                  <a:pos x="T4" y="T5"/>
                </a:cxn>
              </a:cxnLst>
              <a:rect l="T9" t="T10" r="T11" b="T12"/>
              <a:pathLst>
                <a:path w="21600" h="20077" fill="none" extrusionOk="0">
                  <a:moveTo>
                    <a:pt x="7967" y="-1"/>
                  </a:moveTo>
                  <a:cubicBezTo>
                    <a:pt x="16196" y="3265"/>
                    <a:pt x="21600" y="11223"/>
                    <a:pt x="21600" y="20077"/>
                  </a:cubicBezTo>
                </a:path>
                <a:path w="21600" h="20077" stroke="0" extrusionOk="0">
                  <a:moveTo>
                    <a:pt x="7967" y="-1"/>
                  </a:moveTo>
                  <a:cubicBezTo>
                    <a:pt x="16196" y="3265"/>
                    <a:pt x="21600" y="11223"/>
                    <a:pt x="21600" y="20077"/>
                  </a:cubicBezTo>
                  <a:lnTo>
                    <a:pt x="0" y="20077"/>
                  </a:lnTo>
                  <a:lnTo>
                    <a:pt x="7967" y="-1"/>
                  </a:lnTo>
                  <a:close/>
                </a:path>
              </a:pathLst>
            </a:cu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416" name="Freeform 101"/>
            <p:cNvSpPr>
              <a:spLocks/>
            </p:cNvSpPr>
            <p:nvPr/>
          </p:nvSpPr>
          <p:spPr bwMode="auto">
            <a:xfrm>
              <a:off x="3998" y="1667"/>
              <a:ext cx="104" cy="57"/>
            </a:xfrm>
            <a:custGeom>
              <a:avLst/>
              <a:gdLst>
                <a:gd name="T0" fmla="*/ 0 w 208"/>
                <a:gd name="T1" fmla="*/ 1 h 114"/>
                <a:gd name="T2" fmla="*/ 1 w 208"/>
                <a:gd name="T3" fmla="*/ 1 h 114"/>
                <a:gd name="T4" fmla="*/ 1 w 208"/>
                <a:gd name="T5" fmla="*/ 0 h 114"/>
                <a:gd name="T6" fmla="*/ 0 w 208"/>
                <a:gd name="T7" fmla="*/ 1 h 114"/>
                <a:gd name="T8" fmla="*/ 0 60000 65536"/>
                <a:gd name="T9" fmla="*/ 0 60000 65536"/>
                <a:gd name="T10" fmla="*/ 0 60000 65536"/>
                <a:gd name="T11" fmla="*/ 0 60000 65536"/>
                <a:gd name="T12" fmla="*/ 0 w 208"/>
                <a:gd name="T13" fmla="*/ 0 h 114"/>
                <a:gd name="T14" fmla="*/ 208 w 208"/>
                <a:gd name="T15" fmla="*/ 114 h 114"/>
              </a:gdLst>
              <a:ahLst/>
              <a:cxnLst>
                <a:cxn ang="T8">
                  <a:pos x="T0" y="T1"/>
                </a:cxn>
                <a:cxn ang="T9">
                  <a:pos x="T2" y="T3"/>
                </a:cxn>
                <a:cxn ang="T10">
                  <a:pos x="T4" y="T5"/>
                </a:cxn>
                <a:cxn ang="T11">
                  <a:pos x="T6" y="T7"/>
                </a:cxn>
              </a:cxnLst>
              <a:rect l="T12" t="T13" r="T14" b="T15"/>
              <a:pathLst>
                <a:path w="208" h="114">
                  <a:moveTo>
                    <a:pt x="0" y="7"/>
                  </a:moveTo>
                  <a:lnTo>
                    <a:pt x="178" y="114"/>
                  </a:lnTo>
                  <a:lnTo>
                    <a:pt x="208" y="0"/>
                  </a:lnTo>
                  <a:lnTo>
                    <a:pt x="0" y="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grpSp>
        <p:nvGrpSpPr>
          <p:cNvPr id="16406" name="Group 102"/>
          <p:cNvGrpSpPr>
            <a:grpSpLocks/>
          </p:cNvGrpSpPr>
          <p:nvPr/>
        </p:nvGrpSpPr>
        <p:grpSpPr bwMode="auto">
          <a:xfrm rot="4773420">
            <a:off x="6125308" y="2155582"/>
            <a:ext cx="455735" cy="306265"/>
            <a:chOff x="3038" y="2215"/>
            <a:chExt cx="240" cy="175"/>
          </a:xfrm>
        </p:grpSpPr>
        <p:sp>
          <p:nvSpPr>
            <p:cNvPr id="16413" name="Arc 103"/>
            <p:cNvSpPr>
              <a:spLocks/>
            </p:cNvSpPr>
            <p:nvPr/>
          </p:nvSpPr>
          <p:spPr bwMode="auto">
            <a:xfrm>
              <a:off x="3038" y="2238"/>
              <a:ext cx="240" cy="152"/>
            </a:xfrm>
            <a:custGeom>
              <a:avLst/>
              <a:gdLst>
                <a:gd name="T0" fmla="*/ 0 w 21600"/>
                <a:gd name="T1" fmla="*/ 0 h 20531"/>
                <a:gd name="T2" fmla="*/ 0 w 21600"/>
                <a:gd name="T3" fmla="*/ 0 h 20531"/>
                <a:gd name="T4" fmla="*/ 0 w 21600"/>
                <a:gd name="T5" fmla="*/ 0 h 20531"/>
                <a:gd name="T6" fmla="*/ 0 60000 65536"/>
                <a:gd name="T7" fmla="*/ 0 60000 65536"/>
                <a:gd name="T8" fmla="*/ 0 60000 65536"/>
                <a:gd name="T9" fmla="*/ 0 w 21600"/>
                <a:gd name="T10" fmla="*/ 0 h 20531"/>
                <a:gd name="T11" fmla="*/ 21600 w 21600"/>
                <a:gd name="T12" fmla="*/ 20531 h 20531"/>
              </a:gdLst>
              <a:ahLst/>
              <a:cxnLst>
                <a:cxn ang="T6">
                  <a:pos x="T0" y="T1"/>
                </a:cxn>
                <a:cxn ang="T7">
                  <a:pos x="T2" y="T3"/>
                </a:cxn>
                <a:cxn ang="T8">
                  <a:pos x="T4" y="T5"/>
                </a:cxn>
              </a:cxnLst>
              <a:rect l="T9" t="T10" r="T11" b="T12"/>
              <a:pathLst>
                <a:path w="21600" h="20531" fill="none" extrusionOk="0">
                  <a:moveTo>
                    <a:pt x="0" y="20531"/>
                  </a:moveTo>
                  <a:cubicBezTo>
                    <a:pt x="0" y="11187"/>
                    <a:pt x="6007" y="2903"/>
                    <a:pt x="14888" y="-1"/>
                  </a:cubicBezTo>
                </a:path>
                <a:path w="21600" h="20531" stroke="0" extrusionOk="0">
                  <a:moveTo>
                    <a:pt x="0" y="20531"/>
                  </a:moveTo>
                  <a:cubicBezTo>
                    <a:pt x="0" y="11187"/>
                    <a:pt x="6007" y="2903"/>
                    <a:pt x="14888" y="-1"/>
                  </a:cubicBezTo>
                  <a:lnTo>
                    <a:pt x="21600" y="20531"/>
                  </a:lnTo>
                  <a:lnTo>
                    <a:pt x="0" y="20531"/>
                  </a:lnTo>
                  <a:close/>
                </a:path>
              </a:pathLst>
            </a:cu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414" name="Freeform 104"/>
            <p:cNvSpPr>
              <a:spLocks/>
            </p:cNvSpPr>
            <p:nvPr/>
          </p:nvSpPr>
          <p:spPr bwMode="auto">
            <a:xfrm>
              <a:off x="3176" y="2215"/>
              <a:ext cx="102" cy="58"/>
            </a:xfrm>
            <a:custGeom>
              <a:avLst/>
              <a:gdLst>
                <a:gd name="T0" fmla="*/ 0 w 205"/>
                <a:gd name="T1" fmla="*/ 0 h 117"/>
                <a:gd name="T2" fmla="*/ 0 w 205"/>
                <a:gd name="T3" fmla="*/ 0 h 117"/>
                <a:gd name="T4" fmla="*/ 0 w 205"/>
                <a:gd name="T5" fmla="*/ 0 h 117"/>
                <a:gd name="T6" fmla="*/ 0 w 205"/>
                <a:gd name="T7" fmla="*/ 0 h 117"/>
                <a:gd name="T8" fmla="*/ 0 60000 65536"/>
                <a:gd name="T9" fmla="*/ 0 60000 65536"/>
                <a:gd name="T10" fmla="*/ 0 60000 65536"/>
                <a:gd name="T11" fmla="*/ 0 60000 65536"/>
                <a:gd name="T12" fmla="*/ 0 w 205"/>
                <a:gd name="T13" fmla="*/ 0 h 117"/>
                <a:gd name="T14" fmla="*/ 205 w 205"/>
                <a:gd name="T15" fmla="*/ 117 h 117"/>
              </a:gdLst>
              <a:ahLst/>
              <a:cxnLst>
                <a:cxn ang="T8">
                  <a:pos x="T0" y="T1"/>
                </a:cxn>
                <a:cxn ang="T9">
                  <a:pos x="T2" y="T3"/>
                </a:cxn>
                <a:cxn ang="T10">
                  <a:pos x="T4" y="T5"/>
                </a:cxn>
                <a:cxn ang="T11">
                  <a:pos x="T6" y="T7"/>
                </a:cxn>
              </a:cxnLst>
              <a:rect l="T12" t="T13" r="T14" b="T15"/>
              <a:pathLst>
                <a:path w="205" h="117">
                  <a:moveTo>
                    <a:pt x="205" y="30"/>
                  </a:moveTo>
                  <a:lnTo>
                    <a:pt x="0" y="0"/>
                  </a:lnTo>
                  <a:lnTo>
                    <a:pt x="17" y="117"/>
                  </a:lnTo>
                  <a:lnTo>
                    <a:pt x="205" y="3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16407" name="Arc 129"/>
          <p:cNvSpPr>
            <a:spLocks/>
          </p:cNvSpPr>
          <p:nvPr/>
        </p:nvSpPr>
        <p:spPr bwMode="auto">
          <a:xfrm rot="7120144">
            <a:off x="5215304" y="2280138"/>
            <a:ext cx="1400908" cy="943708"/>
          </a:xfrm>
          <a:custGeom>
            <a:avLst/>
            <a:gdLst>
              <a:gd name="T0" fmla="*/ 2147483647 w 21600"/>
              <a:gd name="T1" fmla="*/ 0 h 20077"/>
              <a:gd name="T2" fmla="*/ 2147483647 w 21600"/>
              <a:gd name="T3" fmla="*/ 2147483647 h 20077"/>
              <a:gd name="T4" fmla="*/ 0 w 21600"/>
              <a:gd name="T5" fmla="*/ 2147483647 h 20077"/>
              <a:gd name="T6" fmla="*/ 0 60000 65536"/>
              <a:gd name="T7" fmla="*/ 0 60000 65536"/>
              <a:gd name="T8" fmla="*/ 0 60000 65536"/>
              <a:gd name="T9" fmla="*/ 0 w 21600"/>
              <a:gd name="T10" fmla="*/ 0 h 20077"/>
              <a:gd name="T11" fmla="*/ 21600 w 21600"/>
              <a:gd name="T12" fmla="*/ 20077 h 20077"/>
            </a:gdLst>
            <a:ahLst/>
            <a:cxnLst>
              <a:cxn ang="T6">
                <a:pos x="T0" y="T1"/>
              </a:cxn>
              <a:cxn ang="T7">
                <a:pos x="T2" y="T3"/>
              </a:cxn>
              <a:cxn ang="T8">
                <a:pos x="T4" y="T5"/>
              </a:cxn>
            </a:cxnLst>
            <a:rect l="T9" t="T10" r="T11" b="T12"/>
            <a:pathLst>
              <a:path w="21600" h="20077" fill="none" extrusionOk="0">
                <a:moveTo>
                  <a:pt x="7967" y="-1"/>
                </a:moveTo>
                <a:cubicBezTo>
                  <a:pt x="16196" y="3265"/>
                  <a:pt x="21600" y="11223"/>
                  <a:pt x="21600" y="20077"/>
                </a:cubicBezTo>
              </a:path>
              <a:path w="21600" h="20077" stroke="0" extrusionOk="0">
                <a:moveTo>
                  <a:pt x="7967" y="-1"/>
                </a:moveTo>
                <a:cubicBezTo>
                  <a:pt x="16196" y="3265"/>
                  <a:pt x="21600" y="11223"/>
                  <a:pt x="21600" y="20077"/>
                </a:cubicBezTo>
                <a:lnTo>
                  <a:pt x="0" y="20077"/>
                </a:lnTo>
                <a:lnTo>
                  <a:pt x="7967" y="-1"/>
                </a:lnTo>
                <a:close/>
              </a:path>
            </a:pathLst>
          </a:custGeom>
          <a:noFill/>
          <a:ln w="11113">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16408" name="Freeform 130"/>
          <p:cNvSpPr>
            <a:spLocks/>
          </p:cNvSpPr>
          <p:nvPr/>
        </p:nvSpPr>
        <p:spPr bwMode="auto">
          <a:xfrm rot="7299305">
            <a:off x="6257925" y="2802548"/>
            <a:ext cx="197826" cy="99646"/>
          </a:xfrm>
          <a:custGeom>
            <a:avLst/>
            <a:gdLst>
              <a:gd name="T0" fmla="*/ 0 w 208"/>
              <a:gd name="T1" fmla="*/ 2147483647 h 114"/>
              <a:gd name="T2" fmla="*/ 2147483647 w 208"/>
              <a:gd name="T3" fmla="*/ 2147483647 h 114"/>
              <a:gd name="T4" fmla="*/ 2147483647 w 208"/>
              <a:gd name="T5" fmla="*/ 0 h 114"/>
              <a:gd name="T6" fmla="*/ 0 w 208"/>
              <a:gd name="T7" fmla="*/ 2147483647 h 114"/>
              <a:gd name="T8" fmla="*/ 0 60000 65536"/>
              <a:gd name="T9" fmla="*/ 0 60000 65536"/>
              <a:gd name="T10" fmla="*/ 0 60000 65536"/>
              <a:gd name="T11" fmla="*/ 0 60000 65536"/>
              <a:gd name="T12" fmla="*/ 0 w 208"/>
              <a:gd name="T13" fmla="*/ 0 h 114"/>
              <a:gd name="T14" fmla="*/ 208 w 208"/>
              <a:gd name="T15" fmla="*/ 114 h 114"/>
            </a:gdLst>
            <a:ahLst/>
            <a:cxnLst>
              <a:cxn ang="T8">
                <a:pos x="T0" y="T1"/>
              </a:cxn>
              <a:cxn ang="T9">
                <a:pos x="T2" y="T3"/>
              </a:cxn>
              <a:cxn ang="T10">
                <a:pos x="T4" y="T5"/>
              </a:cxn>
              <a:cxn ang="T11">
                <a:pos x="T6" y="T7"/>
              </a:cxn>
            </a:cxnLst>
            <a:rect l="T12" t="T13" r="T14" b="T15"/>
            <a:pathLst>
              <a:path w="208" h="114">
                <a:moveTo>
                  <a:pt x="0" y="7"/>
                </a:moveTo>
                <a:lnTo>
                  <a:pt x="178" y="114"/>
                </a:lnTo>
                <a:lnTo>
                  <a:pt x="208" y="0"/>
                </a:lnTo>
                <a:lnTo>
                  <a:pt x="0" y="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16409" name="Line 132"/>
          <p:cNvSpPr>
            <a:spLocks noChangeShapeType="1"/>
          </p:cNvSpPr>
          <p:nvPr/>
        </p:nvSpPr>
        <p:spPr bwMode="auto">
          <a:xfrm rot="8625696" flipV="1">
            <a:off x="5055577" y="2511670"/>
            <a:ext cx="921727" cy="104043"/>
          </a:xfrm>
          <a:prstGeom prst="line">
            <a:avLst/>
          </a:prstGeom>
          <a:noFill/>
          <a:ln w="11113">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16410" name="Freeform 133"/>
          <p:cNvSpPr>
            <a:spLocks/>
          </p:cNvSpPr>
          <p:nvPr/>
        </p:nvSpPr>
        <p:spPr bwMode="auto">
          <a:xfrm rot="8625696">
            <a:off x="5073161" y="2820866"/>
            <a:ext cx="193431" cy="101111"/>
          </a:xfrm>
          <a:custGeom>
            <a:avLst/>
            <a:gdLst>
              <a:gd name="T0" fmla="*/ 2147483647 w 203"/>
              <a:gd name="T1" fmla="*/ 2147483647 h 116"/>
              <a:gd name="T2" fmla="*/ 0 w 203"/>
              <a:gd name="T3" fmla="*/ 0 h 116"/>
              <a:gd name="T4" fmla="*/ 2147483647 w 203"/>
              <a:gd name="T5" fmla="*/ 2147483647 h 116"/>
              <a:gd name="T6" fmla="*/ 2147483647 w 203"/>
              <a:gd name="T7" fmla="*/ 2147483647 h 116"/>
              <a:gd name="T8" fmla="*/ 0 60000 65536"/>
              <a:gd name="T9" fmla="*/ 0 60000 65536"/>
              <a:gd name="T10" fmla="*/ 0 60000 65536"/>
              <a:gd name="T11" fmla="*/ 0 60000 65536"/>
              <a:gd name="T12" fmla="*/ 0 w 203"/>
              <a:gd name="T13" fmla="*/ 0 h 116"/>
              <a:gd name="T14" fmla="*/ 203 w 203"/>
              <a:gd name="T15" fmla="*/ 116 h 116"/>
            </a:gdLst>
            <a:ahLst/>
            <a:cxnLst>
              <a:cxn ang="T8">
                <a:pos x="T0" y="T1"/>
              </a:cxn>
              <a:cxn ang="T9">
                <a:pos x="T2" y="T3"/>
              </a:cxn>
              <a:cxn ang="T10">
                <a:pos x="T4" y="T5"/>
              </a:cxn>
              <a:cxn ang="T11">
                <a:pos x="T6" y="T7"/>
              </a:cxn>
            </a:cxnLst>
            <a:rect l="T12" t="T13" r="T14" b="T15"/>
            <a:pathLst>
              <a:path w="203" h="116">
                <a:moveTo>
                  <a:pt x="203" y="36"/>
                </a:moveTo>
                <a:lnTo>
                  <a:pt x="0" y="0"/>
                </a:lnTo>
                <a:lnTo>
                  <a:pt x="13" y="116"/>
                </a:lnTo>
                <a:lnTo>
                  <a:pt x="203" y="3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16411" name="Line 134"/>
          <p:cNvSpPr>
            <a:spLocks noChangeShapeType="1"/>
          </p:cNvSpPr>
          <p:nvPr/>
        </p:nvSpPr>
        <p:spPr bwMode="auto">
          <a:xfrm>
            <a:off x="6699739" y="2652347"/>
            <a:ext cx="677008" cy="61546"/>
          </a:xfrm>
          <a:prstGeom prst="line">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16412" name="Line 135"/>
          <p:cNvSpPr>
            <a:spLocks noChangeShapeType="1"/>
          </p:cNvSpPr>
          <p:nvPr/>
        </p:nvSpPr>
        <p:spPr bwMode="auto">
          <a:xfrm>
            <a:off x="4765431" y="3549162"/>
            <a:ext cx="448408" cy="712177"/>
          </a:xfrm>
          <a:prstGeom prst="line">
            <a:avLst/>
          </a:prstGeom>
          <a:noFill/>
          <a:ln w="9525">
            <a:solidFill>
              <a:schemeClr val="tx1"/>
            </a:solidFill>
            <a:prstDash val="dash"/>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Tree>
    <p:extLst>
      <p:ext uri="{BB962C8B-B14F-4D97-AF65-F5344CB8AC3E}">
        <p14:creationId xmlns:p14="http://schemas.microsoft.com/office/powerpoint/2010/main" val="1280717316"/>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Grp="1" noChangeArrowheads="1"/>
          </p:cNvSpPr>
          <p:nvPr>
            <p:ph type="title"/>
          </p:nvPr>
        </p:nvSpPr>
        <p:spPr>
          <a:xfrm>
            <a:off x="69274" y="332182"/>
            <a:ext cx="3802673" cy="838200"/>
          </a:xfrm>
        </p:spPr>
        <p:txBody>
          <a:bodyPr/>
          <a:lstStyle/>
          <a:p>
            <a:pPr eaLnBrk="1" hangingPunct="1"/>
            <a:r>
              <a:rPr lang="en-US" dirty="0">
                <a:latin typeface="Arial" charset="0"/>
              </a:rPr>
              <a:t>Modelling Process</a:t>
            </a:r>
          </a:p>
        </p:txBody>
      </p:sp>
      <p:sp>
        <p:nvSpPr>
          <p:cNvPr id="4" name="Rectangle 3"/>
          <p:cNvSpPr/>
          <p:nvPr/>
        </p:nvSpPr>
        <p:spPr>
          <a:xfrm>
            <a:off x="3674242" y="565780"/>
            <a:ext cx="2102826" cy="781050"/>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Step 1</a:t>
            </a:r>
          </a:p>
          <a:p>
            <a:pPr algn="ctr">
              <a:defRPr/>
            </a:pPr>
            <a:r>
              <a:rPr lang="en-GB" sz="1108" dirty="0"/>
              <a:t>Collect and generate information about the system of interest</a:t>
            </a:r>
          </a:p>
        </p:txBody>
      </p:sp>
      <p:sp>
        <p:nvSpPr>
          <p:cNvPr id="5" name="Rectangle 4"/>
          <p:cNvSpPr/>
          <p:nvPr/>
        </p:nvSpPr>
        <p:spPr>
          <a:xfrm>
            <a:off x="3675707" y="1638441"/>
            <a:ext cx="2104292" cy="781050"/>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Step 2a</a:t>
            </a:r>
          </a:p>
          <a:p>
            <a:pPr algn="ctr">
              <a:defRPr/>
            </a:pPr>
            <a:r>
              <a:rPr lang="en-GB" sz="1108" dirty="0"/>
              <a:t>Draw Function Flow Diagrams</a:t>
            </a:r>
          </a:p>
        </p:txBody>
      </p:sp>
      <p:sp>
        <p:nvSpPr>
          <p:cNvPr id="6" name="Rectangle 5"/>
          <p:cNvSpPr/>
          <p:nvPr/>
        </p:nvSpPr>
        <p:spPr>
          <a:xfrm>
            <a:off x="1397034" y="2711103"/>
            <a:ext cx="2104292" cy="782515"/>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Step 2b</a:t>
            </a:r>
          </a:p>
          <a:p>
            <a:pPr algn="ctr">
              <a:defRPr/>
            </a:pPr>
            <a:r>
              <a:rPr lang="en-GB" sz="1108" dirty="0"/>
              <a:t> Compile Flow Dictionary</a:t>
            </a:r>
          </a:p>
        </p:txBody>
      </p:sp>
      <p:sp>
        <p:nvSpPr>
          <p:cNvPr id="7" name="Rectangle 6"/>
          <p:cNvSpPr/>
          <p:nvPr/>
        </p:nvSpPr>
        <p:spPr>
          <a:xfrm>
            <a:off x="5920677" y="2711103"/>
            <a:ext cx="2102827" cy="782515"/>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Step 2c</a:t>
            </a:r>
          </a:p>
          <a:p>
            <a:pPr algn="ctr">
              <a:defRPr/>
            </a:pPr>
            <a:r>
              <a:rPr lang="en-GB" sz="1108" dirty="0"/>
              <a:t>Generate Function Specifications</a:t>
            </a:r>
          </a:p>
        </p:txBody>
      </p:sp>
      <p:sp>
        <p:nvSpPr>
          <p:cNvPr id="8" name="Rectangle 7"/>
          <p:cNvSpPr/>
          <p:nvPr/>
        </p:nvSpPr>
        <p:spPr>
          <a:xfrm>
            <a:off x="3576482" y="3722218"/>
            <a:ext cx="2269880" cy="781050"/>
          </a:xfrm>
          <a:prstGeom prst="rect">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Step 3</a:t>
            </a:r>
          </a:p>
          <a:p>
            <a:pPr algn="ctr">
              <a:defRPr/>
            </a:pPr>
            <a:r>
              <a:rPr lang="en-GB" sz="1108" dirty="0"/>
              <a:t>Walkthrough the draft model with customer/ reviewer and seek approval</a:t>
            </a:r>
          </a:p>
        </p:txBody>
      </p:sp>
      <p:sp>
        <p:nvSpPr>
          <p:cNvPr id="9" name="Diamond 8"/>
          <p:cNvSpPr/>
          <p:nvPr/>
        </p:nvSpPr>
        <p:spPr>
          <a:xfrm>
            <a:off x="4064034" y="4747987"/>
            <a:ext cx="1298331" cy="744415"/>
          </a:xfrm>
          <a:prstGeom prst="diamond">
            <a:avLst/>
          </a:prstGeom>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sz="1292" dirty="0"/>
              <a:t>Okay?</a:t>
            </a:r>
          </a:p>
        </p:txBody>
      </p:sp>
      <p:sp>
        <p:nvSpPr>
          <p:cNvPr id="10" name="Folded Corner 9"/>
          <p:cNvSpPr/>
          <p:nvPr/>
        </p:nvSpPr>
        <p:spPr>
          <a:xfrm>
            <a:off x="4277980" y="2744807"/>
            <a:ext cx="882162" cy="731227"/>
          </a:xfrm>
          <a:prstGeom prst="foldedCorne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bIns="0" anchor="ctr"/>
          <a:lstStyle/>
          <a:p>
            <a:pPr algn="ctr">
              <a:defRPr/>
            </a:pPr>
            <a:r>
              <a:rPr lang="en-GB" sz="1292" dirty="0">
                <a:solidFill>
                  <a:schemeClr val="tx1"/>
                </a:solidFill>
              </a:rPr>
              <a:t>Draft System Model</a:t>
            </a:r>
          </a:p>
        </p:txBody>
      </p:sp>
      <p:sp>
        <p:nvSpPr>
          <p:cNvPr id="11" name="Folded Corner 10"/>
          <p:cNvSpPr/>
          <p:nvPr/>
        </p:nvSpPr>
        <p:spPr>
          <a:xfrm>
            <a:off x="4202441" y="5781082"/>
            <a:ext cx="1081455" cy="797169"/>
          </a:xfrm>
          <a:prstGeom prst="foldedCorner">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bIns="0" anchor="ctr"/>
          <a:lstStyle/>
          <a:p>
            <a:pPr algn="ctr">
              <a:defRPr/>
            </a:pPr>
            <a:r>
              <a:rPr lang="en-GB" sz="1292" dirty="0">
                <a:solidFill>
                  <a:schemeClr val="tx1"/>
                </a:solidFill>
              </a:rPr>
              <a:t>Approved System Model</a:t>
            </a:r>
          </a:p>
        </p:txBody>
      </p:sp>
      <p:cxnSp>
        <p:nvCxnSpPr>
          <p:cNvPr id="13" name="Straight Arrow Connector 12"/>
          <p:cNvCxnSpPr>
            <a:stCxn id="4" idx="2"/>
            <a:endCxn id="5" idx="0"/>
          </p:cNvCxnSpPr>
          <p:nvPr/>
        </p:nvCxnSpPr>
        <p:spPr>
          <a:xfrm rot="16200000" flipH="1">
            <a:off x="4580582" y="1491170"/>
            <a:ext cx="291612" cy="29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hape 14"/>
          <p:cNvCxnSpPr>
            <a:stCxn id="5" idx="3"/>
            <a:endCxn id="7" idx="0"/>
          </p:cNvCxnSpPr>
          <p:nvPr/>
        </p:nvCxnSpPr>
        <p:spPr>
          <a:xfrm>
            <a:off x="5779999" y="2029698"/>
            <a:ext cx="1192823" cy="681404"/>
          </a:xfrm>
          <a:prstGeom prst="bentConnector2">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hape 16"/>
          <p:cNvCxnSpPr>
            <a:stCxn id="5" idx="1"/>
            <a:endCxn id="6" idx="0"/>
          </p:cNvCxnSpPr>
          <p:nvPr/>
        </p:nvCxnSpPr>
        <p:spPr>
          <a:xfrm rot="10800000" flipV="1">
            <a:off x="2449181" y="2029698"/>
            <a:ext cx="1226526" cy="681404"/>
          </a:xfrm>
          <a:prstGeom prst="bentConnector2">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 idx="2"/>
            <a:endCxn id="10" idx="0"/>
          </p:cNvCxnSpPr>
          <p:nvPr/>
        </p:nvCxnSpPr>
        <p:spPr>
          <a:xfrm rot="5400000">
            <a:off x="4560800" y="2577753"/>
            <a:ext cx="325315" cy="879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6" idx="3"/>
            <a:endCxn id="10" idx="1"/>
          </p:cNvCxnSpPr>
          <p:nvPr/>
        </p:nvCxnSpPr>
        <p:spPr>
          <a:xfrm>
            <a:off x="3501327" y="3102360"/>
            <a:ext cx="776654" cy="879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7" idx="1"/>
            <a:endCxn id="10" idx="3"/>
          </p:cNvCxnSpPr>
          <p:nvPr/>
        </p:nvCxnSpPr>
        <p:spPr>
          <a:xfrm rot="10800000" flipV="1">
            <a:off x="5160142" y="3102360"/>
            <a:ext cx="760534" cy="879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10" idx="2"/>
            <a:endCxn id="8" idx="0"/>
          </p:cNvCxnSpPr>
          <p:nvPr/>
        </p:nvCxnSpPr>
        <p:spPr>
          <a:xfrm flipH="1">
            <a:off x="4711422" y="3476034"/>
            <a:ext cx="7639" cy="24618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8" idx="2"/>
            <a:endCxn id="9" idx="0"/>
          </p:cNvCxnSpPr>
          <p:nvPr/>
        </p:nvCxnSpPr>
        <p:spPr>
          <a:xfrm>
            <a:off x="4711422" y="4503268"/>
            <a:ext cx="1778" cy="24471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9" idx="2"/>
            <a:endCxn id="11" idx="0"/>
          </p:cNvCxnSpPr>
          <p:nvPr/>
        </p:nvCxnSpPr>
        <p:spPr>
          <a:xfrm>
            <a:off x="4713200" y="5492402"/>
            <a:ext cx="29969" cy="28868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Elbow Connector 30"/>
          <p:cNvCxnSpPr>
            <a:stCxn id="9" idx="1"/>
          </p:cNvCxnSpPr>
          <p:nvPr/>
        </p:nvCxnSpPr>
        <p:spPr>
          <a:xfrm rot="10800000">
            <a:off x="3710876" y="1820149"/>
            <a:ext cx="353158" cy="3300046"/>
          </a:xfrm>
          <a:prstGeom prst="bentConnector3">
            <a:avLst>
              <a:gd name="adj1" fmla="val 838388"/>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9" name="Rounded Rectangular Callout 38"/>
          <p:cNvSpPr/>
          <p:nvPr/>
        </p:nvSpPr>
        <p:spPr>
          <a:xfrm>
            <a:off x="6142760" y="4055608"/>
            <a:ext cx="2469195" cy="1940082"/>
          </a:xfrm>
          <a:prstGeom prst="wedgeRoundRectCallout">
            <a:avLst>
              <a:gd name="adj1" fmla="val -66241"/>
              <a:gd name="adj2" fmla="val -48539"/>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dirty="0"/>
              <a:t>A key step in any modelling activity is validation. With Functional Modelling this is achieved by walkthroughs </a:t>
            </a:r>
          </a:p>
        </p:txBody>
      </p:sp>
    </p:spTree>
    <p:extLst>
      <p:ext uri="{BB962C8B-B14F-4D97-AF65-F5344CB8AC3E}">
        <p14:creationId xmlns:p14="http://schemas.microsoft.com/office/powerpoint/2010/main" val="422921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20483" name="Rectangle 4"/>
          <p:cNvSpPr>
            <a:spLocks noGrp="1" noChangeArrowheads="1"/>
          </p:cNvSpPr>
          <p:nvPr>
            <p:ph type="title"/>
          </p:nvPr>
        </p:nvSpPr>
        <p:spPr/>
        <p:txBody>
          <a:bodyPr/>
          <a:lstStyle/>
          <a:p>
            <a:r>
              <a:rPr lang="en-GB"/>
              <a:t>Role of the Function Flow Diagrams</a:t>
            </a:r>
            <a:endParaRPr lang="en-GB" dirty="0"/>
          </a:p>
        </p:txBody>
      </p:sp>
      <p:sp>
        <p:nvSpPr>
          <p:cNvPr id="20484" name="Rectangle 5"/>
          <p:cNvSpPr>
            <a:spLocks noGrp="1" noChangeArrowheads="1"/>
          </p:cNvSpPr>
          <p:nvPr>
            <p:ph type="body" idx="1"/>
          </p:nvPr>
        </p:nvSpPr>
        <p:spPr/>
        <p:txBody>
          <a:bodyPr>
            <a:normAutofit fontScale="85000" lnSpcReduction="10000"/>
          </a:bodyPr>
          <a:lstStyle/>
          <a:p>
            <a:r>
              <a:rPr lang="en-GB" dirty="0"/>
              <a:t>The FFD describes the system from the viewpoint of the component functions and the flows (the connections or dependencies) between functions</a:t>
            </a:r>
          </a:p>
          <a:p>
            <a:r>
              <a:rPr lang="en-GB" dirty="0"/>
              <a:t>The FFD highlights the potential or </a:t>
            </a:r>
            <a:r>
              <a:rPr lang="en-GB" b="1" dirty="0"/>
              <a:t>logical interfaces </a:t>
            </a:r>
            <a:r>
              <a:rPr lang="en-GB" dirty="0"/>
              <a:t>between functions That is logic and common sense says there should be a flow. Note that some of these logical interfaces will become real interfaces</a:t>
            </a:r>
          </a:p>
          <a:p>
            <a:r>
              <a:rPr lang="en-GB" dirty="0"/>
              <a:t>Flows do not indicate movement - they just indicate that a particular function requires a flow as an input, or produces a flow as an output</a:t>
            </a:r>
          </a:p>
          <a:p>
            <a:r>
              <a:rPr lang="en-GB" dirty="0"/>
              <a:t>The FFD deliberately de-emphasises control and decision making to highlight the logical interfaces. Decisions are hidden within functions and defined in the Functional Specifications</a:t>
            </a:r>
          </a:p>
          <a:p>
            <a:r>
              <a:rPr lang="en-GB" dirty="0"/>
              <a:t>The FFD is an abstract view of the system and therefore flows can represent </a:t>
            </a:r>
          </a:p>
          <a:p>
            <a:pPr lvl="1"/>
            <a:r>
              <a:rPr lang="en-GB" dirty="0"/>
              <a:t>Physical quantities</a:t>
            </a:r>
          </a:p>
          <a:p>
            <a:pPr lvl="1"/>
            <a:r>
              <a:rPr lang="en-GB" dirty="0"/>
              <a:t>Energy flows</a:t>
            </a:r>
          </a:p>
          <a:p>
            <a:pPr lvl="1"/>
            <a:r>
              <a:rPr lang="en-GB" dirty="0"/>
              <a:t>Information (data) flows</a:t>
            </a:r>
          </a:p>
          <a:p>
            <a:pPr lvl="1"/>
            <a:r>
              <a:rPr lang="en-GB" dirty="0"/>
              <a:t>Control signals</a:t>
            </a:r>
          </a:p>
        </p:txBody>
      </p:sp>
    </p:spTree>
    <p:extLst>
      <p:ext uri="{BB962C8B-B14F-4D97-AF65-F5344CB8AC3E}">
        <p14:creationId xmlns:p14="http://schemas.microsoft.com/office/powerpoint/2010/main" val="754299658"/>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22532" name="Rectangle 5"/>
          <p:cNvSpPr>
            <a:spLocks noGrp="1" noChangeArrowheads="1"/>
          </p:cNvSpPr>
          <p:nvPr>
            <p:ph type="body" sz="half" idx="1"/>
          </p:nvPr>
        </p:nvSpPr>
        <p:spPr/>
        <p:txBody>
          <a:bodyPr>
            <a:normAutofit fontScale="92500"/>
          </a:bodyPr>
          <a:lstStyle/>
          <a:p>
            <a:r>
              <a:rPr lang="en-GB" dirty="0"/>
              <a:t>For anything larger than a very small system, a single FFD will be cluttered with detail and not easily comprehended</a:t>
            </a:r>
          </a:p>
          <a:p>
            <a:r>
              <a:rPr lang="en-GB" dirty="0"/>
              <a:t>To overcome this a 'Top-Down' treatment is used to produce a levelled set of FFDs</a:t>
            </a:r>
          </a:p>
          <a:p>
            <a:r>
              <a:rPr lang="en-GB" dirty="0"/>
              <a:t>The starting point is to represent the system of interest as a single function; showing the boundary of the system and its interactions and interfaces with the environment - the </a:t>
            </a:r>
            <a:r>
              <a:rPr lang="ja-JP" altLang="en-GB" dirty="0"/>
              <a:t>“</a:t>
            </a:r>
            <a:r>
              <a:rPr lang="en-GB" altLang="ja-JP" dirty="0"/>
              <a:t>super-system</a:t>
            </a:r>
            <a:r>
              <a:rPr lang="ja-JP" altLang="en-GB" dirty="0"/>
              <a:t>”</a:t>
            </a:r>
            <a:endParaRPr lang="en-GB" altLang="ja-JP" dirty="0"/>
          </a:p>
          <a:p>
            <a:r>
              <a:rPr lang="en-GB" dirty="0"/>
              <a:t>This top level FFD is called the CONTEXT DIAGRAM - it shows the system in its operational context</a:t>
            </a:r>
          </a:p>
        </p:txBody>
      </p:sp>
      <p:sp>
        <p:nvSpPr>
          <p:cNvPr id="22531" name="Rectangle 4"/>
          <p:cNvSpPr>
            <a:spLocks noGrp="1" noChangeArrowheads="1"/>
          </p:cNvSpPr>
          <p:nvPr>
            <p:ph type="title"/>
          </p:nvPr>
        </p:nvSpPr>
        <p:spPr/>
        <p:txBody>
          <a:bodyPr/>
          <a:lstStyle/>
          <a:p>
            <a:r>
              <a:rPr lang="en-GB"/>
              <a:t>Structured and Top Down</a:t>
            </a:r>
            <a:endParaRPr lang="en-GB" dirty="0"/>
          </a:p>
        </p:txBody>
      </p:sp>
      <p:sp>
        <p:nvSpPr>
          <p:cNvPr id="22533" name="Oval 7"/>
          <p:cNvSpPr>
            <a:spLocks noChangeArrowheads="1"/>
          </p:cNvSpPr>
          <p:nvPr/>
        </p:nvSpPr>
        <p:spPr bwMode="auto">
          <a:xfrm>
            <a:off x="6106704" y="3437049"/>
            <a:ext cx="1226608" cy="1189913"/>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r>
              <a:rPr lang="en-GB" sz="1015" b="1" dirty="0"/>
              <a:t>SYSTEM NAME</a:t>
            </a:r>
          </a:p>
          <a:p>
            <a:pPr algn="ctr" eaLnBrk="0" hangingPunct="0"/>
            <a:r>
              <a:rPr lang="en-GB" sz="1015" b="1" dirty="0"/>
              <a:t>Operational </a:t>
            </a:r>
          </a:p>
          <a:p>
            <a:pPr algn="ctr" eaLnBrk="0" hangingPunct="0"/>
            <a:r>
              <a:rPr lang="en-GB" sz="1015" b="1" dirty="0"/>
              <a:t>Requirement</a:t>
            </a:r>
          </a:p>
        </p:txBody>
      </p:sp>
      <p:sp>
        <p:nvSpPr>
          <p:cNvPr id="22534" name="Rectangle 8"/>
          <p:cNvSpPr>
            <a:spLocks noChangeArrowheads="1"/>
          </p:cNvSpPr>
          <p:nvPr/>
        </p:nvSpPr>
        <p:spPr bwMode="auto">
          <a:xfrm>
            <a:off x="4572000" y="2549769"/>
            <a:ext cx="1143000" cy="98473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r>
              <a:rPr lang="en-GB" sz="1477" b="1" dirty="0"/>
              <a:t>Super-</a:t>
            </a:r>
          </a:p>
          <a:p>
            <a:pPr algn="ctr" eaLnBrk="0" hangingPunct="0"/>
            <a:r>
              <a:rPr lang="en-GB" sz="1477" b="1" dirty="0"/>
              <a:t>system</a:t>
            </a:r>
          </a:p>
          <a:p>
            <a:pPr algn="ctr" eaLnBrk="0" hangingPunct="0"/>
            <a:r>
              <a:rPr lang="en-GB" sz="1477" b="1" dirty="0"/>
              <a:t>Element/</a:t>
            </a:r>
          </a:p>
          <a:p>
            <a:pPr algn="ctr" eaLnBrk="0" hangingPunct="0"/>
            <a:r>
              <a:rPr lang="en-GB" sz="1477" b="1" dirty="0"/>
              <a:t>Function</a:t>
            </a:r>
          </a:p>
        </p:txBody>
      </p:sp>
      <p:sp>
        <p:nvSpPr>
          <p:cNvPr id="22535" name="Rectangle 9"/>
          <p:cNvSpPr>
            <a:spLocks noChangeArrowheads="1"/>
          </p:cNvSpPr>
          <p:nvPr/>
        </p:nvSpPr>
        <p:spPr bwMode="auto">
          <a:xfrm>
            <a:off x="8002466" y="4296508"/>
            <a:ext cx="1094642" cy="926123"/>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r>
              <a:rPr lang="en-GB" sz="1477" b="1" dirty="0"/>
              <a:t>Super-</a:t>
            </a:r>
          </a:p>
          <a:p>
            <a:pPr algn="ctr" eaLnBrk="0" hangingPunct="0"/>
            <a:r>
              <a:rPr lang="en-GB" sz="1477" b="1" dirty="0"/>
              <a:t>system</a:t>
            </a:r>
          </a:p>
          <a:p>
            <a:pPr algn="ctr" eaLnBrk="0" hangingPunct="0"/>
            <a:r>
              <a:rPr lang="en-GB" sz="1477" b="1" dirty="0"/>
              <a:t>Element/</a:t>
            </a:r>
          </a:p>
          <a:p>
            <a:pPr algn="ctr" eaLnBrk="0" hangingPunct="0"/>
            <a:r>
              <a:rPr lang="en-GB" sz="1477" b="1" dirty="0"/>
              <a:t>Function</a:t>
            </a:r>
          </a:p>
        </p:txBody>
      </p:sp>
      <p:sp>
        <p:nvSpPr>
          <p:cNvPr id="22536" name="Rectangle 10"/>
          <p:cNvSpPr>
            <a:spLocks noChangeArrowheads="1"/>
          </p:cNvSpPr>
          <p:nvPr/>
        </p:nvSpPr>
        <p:spPr bwMode="auto">
          <a:xfrm>
            <a:off x="4572000" y="4894385"/>
            <a:ext cx="1084385" cy="937846"/>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r>
              <a:rPr lang="en-GB" sz="1477" b="1" dirty="0"/>
              <a:t>Super-</a:t>
            </a:r>
          </a:p>
          <a:p>
            <a:pPr algn="ctr" eaLnBrk="0" hangingPunct="0"/>
            <a:r>
              <a:rPr lang="en-GB" sz="1477" b="1" dirty="0"/>
              <a:t>system</a:t>
            </a:r>
          </a:p>
          <a:p>
            <a:pPr algn="ctr" eaLnBrk="0" hangingPunct="0"/>
            <a:r>
              <a:rPr lang="en-GB" sz="1477" b="1" dirty="0"/>
              <a:t>Element/</a:t>
            </a:r>
          </a:p>
          <a:p>
            <a:pPr algn="ctr" eaLnBrk="0" hangingPunct="0"/>
            <a:r>
              <a:rPr lang="en-GB" sz="1477" b="1" dirty="0"/>
              <a:t>Function</a:t>
            </a:r>
          </a:p>
        </p:txBody>
      </p:sp>
      <p:cxnSp>
        <p:nvCxnSpPr>
          <p:cNvPr id="22537" name="AutoShape 11"/>
          <p:cNvCxnSpPr>
            <a:cxnSpLocks noChangeShapeType="1"/>
            <a:stCxn id="22534" idx="3"/>
            <a:endCxn id="22533" idx="0"/>
          </p:cNvCxnSpPr>
          <p:nvPr/>
        </p:nvCxnSpPr>
        <p:spPr bwMode="auto">
          <a:xfrm>
            <a:off x="5715000" y="3042138"/>
            <a:ext cx="1005008" cy="394911"/>
          </a:xfrm>
          <a:prstGeom prst="curvedConnector2">
            <a:avLst/>
          </a:prstGeom>
          <a:noFill/>
          <a:ln w="9525">
            <a:solidFill>
              <a:schemeClr val="tx1"/>
            </a:solidFill>
            <a:round/>
            <a:headEnd type="triangle" w="med" len="med"/>
            <a:tailEnd/>
          </a:ln>
          <a:extLst>
            <a:ext uri="{909E8E84-426E-40dd-AFC4-6F175D3DCCD1}">
              <a14:hiddenFill xmlns="" xmlns:a14="http://schemas.microsoft.com/office/drawing/2010/main">
                <a:noFill/>
              </a14:hiddenFill>
            </a:ext>
          </a:extLst>
        </p:spPr>
      </p:cxnSp>
      <p:cxnSp>
        <p:nvCxnSpPr>
          <p:cNvPr id="22538" name="AutoShape 12"/>
          <p:cNvCxnSpPr>
            <a:cxnSpLocks noChangeShapeType="1"/>
            <a:stCxn id="22536" idx="3"/>
            <a:endCxn id="22533" idx="3"/>
          </p:cNvCxnSpPr>
          <p:nvPr/>
        </p:nvCxnSpPr>
        <p:spPr bwMode="auto">
          <a:xfrm flipV="1">
            <a:off x="5656385" y="4452703"/>
            <a:ext cx="629952" cy="91060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2539" name="AutoShape 13"/>
          <p:cNvCxnSpPr>
            <a:cxnSpLocks noChangeShapeType="1"/>
            <a:stCxn id="22535" idx="1"/>
            <a:endCxn id="22533" idx="5"/>
          </p:cNvCxnSpPr>
          <p:nvPr/>
        </p:nvCxnSpPr>
        <p:spPr bwMode="auto">
          <a:xfrm rot="10800000">
            <a:off x="7153680" y="4452704"/>
            <a:ext cx="848787" cy="306867"/>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2540" name="AutoShape 14"/>
          <p:cNvCxnSpPr>
            <a:cxnSpLocks noChangeShapeType="1"/>
            <a:stCxn id="22533" idx="6"/>
            <a:endCxn id="22535" idx="0"/>
          </p:cNvCxnSpPr>
          <p:nvPr/>
        </p:nvCxnSpPr>
        <p:spPr bwMode="auto">
          <a:xfrm>
            <a:off x="7333312" y="4032006"/>
            <a:ext cx="1216475" cy="264502"/>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22541" name="AutoShape 15"/>
          <p:cNvCxnSpPr>
            <a:cxnSpLocks noChangeShapeType="1"/>
            <a:stCxn id="22533" idx="2"/>
            <a:endCxn id="22536" idx="0"/>
          </p:cNvCxnSpPr>
          <p:nvPr/>
        </p:nvCxnSpPr>
        <p:spPr bwMode="auto">
          <a:xfrm rot="10800000" flipV="1">
            <a:off x="5114194" y="4032005"/>
            <a:ext cx="992511" cy="862379"/>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16399" name="AutoShape 16"/>
          <p:cNvSpPr>
            <a:spLocks noChangeArrowheads="1"/>
          </p:cNvSpPr>
          <p:nvPr/>
        </p:nvSpPr>
        <p:spPr bwMode="auto">
          <a:xfrm>
            <a:off x="7096248" y="1035857"/>
            <a:ext cx="1960119" cy="2606368"/>
          </a:xfrm>
          <a:prstGeom prst="wedgeRoundRectCallout">
            <a:avLst>
              <a:gd name="adj1" fmla="val -62089"/>
              <a:gd name="adj2" fmla="val 52964"/>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defRPr/>
            </a:pPr>
            <a:r>
              <a:rPr lang="en-GB" sz="1292" dirty="0">
                <a:solidFill>
                  <a:schemeClr val="bg1"/>
                </a:solidFill>
              </a:rPr>
              <a:t>The System </a:t>
            </a:r>
            <a:r>
              <a:rPr lang="ja-JP" altLang="en-GB" sz="1292" dirty="0">
                <a:solidFill>
                  <a:schemeClr val="bg1"/>
                </a:solidFill>
              </a:rPr>
              <a:t>“</a:t>
            </a:r>
            <a:r>
              <a:rPr lang="en-GB" sz="1292" dirty="0">
                <a:solidFill>
                  <a:schemeClr val="bg1"/>
                </a:solidFill>
              </a:rPr>
              <a:t>bubble</a:t>
            </a:r>
            <a:r>
              <a:rPr lang="ja-JP" altLang="en-GB" sz="1292" dirty="0">
                <a:solidFill>
                  <a:schemeClr val="bg1"/>
                </a:solidFill>
              </a:rPr>
              <a:t>”</a:t>
            </a:r>
            <a:r>
              <a:rPr lang="en-GB" sz="1292" dirty="0">
                <a:solidFill>
                  <a:schemeClr val="bg1"/>
                </a:solidFill>
              </a:rPr>
              <a:t> should be labelled with the system name. It is good practice to write the Operational Requirement to maintain the “functional” view .</a:t>
            </a:r>
          </a:p>
          <a:p>
            <a:pPr algn="ctr" eaLnBrk="1" hangingPunct="1">
              <a:defRPr/>
            </a:pPr>
            <a:r>
              <a:rPr lang="en-GB" sz="1292" dirty="0">
                <a:solidFill>
                  <a:schemeClr val="bg1"/>
                </a:solidFill>
              </a:rPr>
              <a:t>It is also common practice to label it as Function 0</a:t>
            </a:r>
          </a:p>
        </p:txBody>
      </p:sp>
      <p:sp>
        <p:nvSpPr>
          <p:cNvPr id="16400" name="AutoShape 17"/>
          <p:cNvSpPr>
            <a:spLocks noChangeArrowheads="1"/>
          </p:cNvSpPr>
          <p:nvPr/>
        </p:nvSpPr>
        <p:spPr bwMode="auto">
          <a:xfrm>
            <a:off x="5864469" y="5281245"/>
            <a:ext cx="3124200" cy="1246721"/>
          </a:xfrm>
          <a:prstGeom prst="wedgeRoundRectCallout">
            <a:avLst>
              <a:gd name="adj1" fmla="val -59500"/>
              <a:gd name="adj2" fmla="val -38324"/>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Elements which the system interacts with are captured as terminators. They should be named as a thing or as a function (verb noun)</a:t>
            </a:r>
          </a:p>
        </p:txBody>
      </p:sp>
      <p:sp>
        <p:nvSpPr>
          <p:cNvPr id="16401" name="AutoShape 18"/>
          <p:cNvSpPr>
            <a:spLocks noChangeArrowheads="1"/>
          </p:cNvSpPr>
          <p:nvPr/>
        </p:nvSpPr>
        <p:spPr bwMode="auto">
          <a:xfrm>
            <a:off x="4343400" y="1318846"/>
            <a:ext cx="2628900" cy="1113692"/>
          </a:xfrm>
          <a:prstGeom prst="wedgeRoundRectCallout">
            <a:avLst>
              <a:gd name="adj1" fmla="val 24261"/>
              <a:gd name="adj2" fmla="val 75777"/>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292" dirty="0">
                <a:solidFill>
                  <a:schemeClr val="bg1"/>
                </a:solidFill>
              </a:rPr>
              <a:t>The interfaces between the system and its terminators should be captured as flows which should be given a meaningful name</a:t>
            </a:r>
          </a:p>
        </p:txBody>
      </p:sp>
      <p:sp>
        <p:nvSpPr>
          <p:cNvPr id="22551" name="Text Box 19"/>
          <p:cNvSpPr txBox="1">
            <a:spLocks noChangeArrowheads="1"/>
          </p:cNvSpPr>
          <p:nvPr/>
        </p:nvSpPr>
        <p:spPr bwMode="auto">
          <a:xfrm rot="19341195">
            <a:off x="4781878" y="3970930"/>
            <a:ext cx="143981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0" dirty="0"/>
              <a:t>INTERFACE NAME</a:t>
            </a:r>
          </a:p>
        </p:txBody>
      </p:sp>
      <p:sp>
        <p:nvSpPr>
          <p:cNvPr id="22552" name="Text Box 20"/>
          <p:cNvSpPr txBox="1">
            <a:spLocks noChangeArrowheads="1"/>
          </p:cNvSpPr>
          <p:nvPr/>
        </p:nvSpPr>
        <p:spPr bwMode="auto">
          <a:xfrm rot="1731982">
            <a:off x="6926823" y="4672781"/>
            <a:ext cx="102944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0" dirty="0"/>
              <a:t>INTERFACE </a:t>
            </a:r>
          </a:p>
          <a:p>
            <a:pPr algn="ctr" eaLnBrk="1" hangingPunct="1"/>
            <a:r>
              <a:rPr lang="en-GB" sz="1100" dirty="0"/>
              <a:t>NAME</a:t>
            </a:r>
          </a:p>
        </p:txBody>
      </p:sp>
      <p:sp>
        <p:nvSpPr>
          <p:cNvPr id="22553" name="Text Box 21"/>
          <p:cNvSpPr txBox="1">
            <a:spLocks noChangeArrowheads="1"/>
          </p:cNvSpPr>
          <p:nvPr/>
        </p:nvSpPr>
        <p:spPr bwMode="auto">
          <a:xfrm rot="666298">
            <a:off x="7339847" y="3863521"/>
            <a:ext cx="143981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0" dirty="0"/>
              <a:t>INTERFACE NAME</a:t>
            </a:r>
          </a:p>
        </p:txBody>
      </p:sp>
      <p:sp>
        <p:nvSpPr>
          <p:cNvPr id="22554" name="Text Box 23"/>
          <p:cNvSpPr txBox="1">
            <a:spLocks noChangeArrowheads="1"/>
          </p:cNvSpPr>
          <p:nvPr/>
        </p:nvSpPr>
        <p:spPr bwMode="auto">
          <a:xfrm rot="18498513">
            <a:off x="5566585" y="4798997"/>
            <a:ext cx="102944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0" dirty="0"/>
              <a:t>INTERFACE </a:t>
            </a:r>
          </a:p>
          <a:p>
            <a:pPr algn="ctr" eaLnBrk="1" hangingPunct="1"/>
            <a:r>
              <a:rPr lang="en-GB" sz="1100" dirty="0"/>
              <a:t>NAME</a:t>
            </a:r>
          </a:p>
        </p:txBody>
      </p:sp>
      <p:sp>
        <p:nvSpPr>
          <p:cNvPr id="22555" name="Text Box 24"/>
          <p:cNvSpPr txBox="1">
            <a:spLocks noChangeArrowheads="1"/>
          </p:cNvSpPr>
          <p:nvPr/>
        </p:nvSpPr>
        <p:spPr bwMode="auto">
          <a:xfrm rot="1968127">
            <a:off x="5951245" y="2981681"/>
            <a:ext cx="102944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0" dirty="0"/>
              <a:t>INTERFACE </a:t>
            </a:r>
          </a:p>
          <a:p>
            <a:pPr algn="ctr" eaLnBrk="1" hangingPunct="1"/>
            <a:r>
              <a:rPr lang="en-GB" sz="1100" dirty="0"/>
              <a:t>NAME</a:t>
            </a:r>
          </a:p>
        </p:txBody>
      </p:sp>
      <p:sp>
        <p:nvSpPr>
          <p:cNvPr id="2" name="TextBox 1"/>
          <p:cNvSpPr txBox="1"/>
          <p:nvPr/>
        </p:nvSpPr>
        <p:spPr>
          <a:xfrm flipH="1">
            <a:off x="6551808" y="4324713"/>
            <a:ext cx="620614" cy="319639"/>
          </a:xfrm>
          <a:prstGeom prst="rect">
            <a:avLst/>
          </a:prstGeom>
          <a:noFill/>
        </p:spPr>
        <p:txBody>
          <a:bodyPr wrap="square" rtlCol="0">
            <a:spAutoFit/>
          </a:bodyPr>
          <a:lstStyle/>
          <a:p>
            <a:r>
              <a:rPr lang="en-US" sz="1477" dirty="0"/>
              <a:t>0</a:t>
            </a:r>
          </a:p>
        </p:txBody>
      </p:sp>
    </p:spTree>
    <p:extLst>
      <p:ext uri="{BB962C8B-B14F-4D97-AF65-F5344CB8AC3E}">
        <p14:creationId xmlns:p14="http://schemas.microsoft.com/office/powerpoint/2010/main" val="1310967366"/>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24578" name="Rectangle 3"/>
          <p:cNvSpPr>
            <a:spLocks noGrp="1" noChangeArrowheads="1"/>
          </p:cNvSpPr>
          <p:nvPr>
            <p:ph type="title"/>
          </p:nvPr>
        </p:nvSpPr>
        <p:spPr/>
        <p:txBody>
          <a:bodyPr/>
          <a:lstStyle/>
          <a:p>
            <a:r>
              <a:rPr lang="en-GB"/>
              <a:t>Context is Important</a:t>
            </a:r>
            <a:endParaRPr lang="en-GB" dirty="0"/>
          </a:p>
        </p:txBody>
      </p:sp>
      <p:sp>
        <p:nvSpPr>
          <p:cNvPr id="24579" name="Text Box 6"/>
          <p:cNvSpPr txBox="1">
            <a:spLocks noChangeArrowheads="1"/>
          </p:cNvSpPr>
          <p:nvPr/>
        </p:nvSpPr>
        <p:spPr bwMode="auto">
          <a:xfrm>
            <a:off x="2451914" y="1007977"/>
            <a:ext cx="4266570" cy="603883"/>
          </a:xfrm>
          <a:prstGeom prst="rect">
            <a:avLst/>
          </a:prstGeom>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style>
          <a:lnRef idx="1">
            <a:schemeClr val="accent5"/>
          </a:lnRef>
          <a:fillRef idx="2">
            <a:schemeClr val="accent5"/>
          </a:fillRef>
          <a:effectRef idx="1">
            <a:schemeClr val="accent5"/>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dirty="0">
                <a:latin typeface="+mn-lt"/>
              </a:rPr>
              <a:t>Both Diagrams are </a:t>
            </a:r>
            <a:r>
              <a:rPr lang="ja-JP" altLang="en-GB" sz="1662" dirty="0">
                <a:latin typeface="+mn-lt"/>
              </a:rPr>
              <a:t>“</a:t>
            </a:r>
            <a:r>
              <a:rPr lang="en-GB" altLang="ja-JP" sz="1662" dirty="0">
                <a:latin typeface="+mn-lt"/>
              </a:rPr>
              <a:t>right</a:t>
            </a:r>
            <a:r>
              <a:rPr lang="ja-JP" altLang="en-GB" sz="1662" dirty="0">
                <a:latin typeface="+mn-lt"/>
              </a:rPr>
              <a:t>”</a:t>
            </a:r>
            <a:r>
              <a:rPr lang="en-GB" altLang="ja-JP" sz="1662" dirty="0">
                <a:latin typeface="+mn-lt"/>
              </a:rPr>
              <a:t> but show a different perspective of the system. </a:t>
            </a:r>
            <a:endParaRPr lang="en-GB" sz="1662" dirty="0">
              <a:latin typeface="+mn-lt"/>
            </a:endParaRPr>
          </a:p>
        </p:txBody>
      </p:sp>
      <p:pic>
        <p:nvPicPr>
          <p:cNvPr id="24582"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86659" y="772259"/>
            <a:ext cx="776654" cy="940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4583"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07084" y="813038"/>
            <a:ext cx="776654" cy="940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7417" name="Text Box 4"/>
          <p:cNvSpPr txBox="1">
            <a:spLocks noChangeArrowheads="1"/>
          </p:cNvSpPr>
          <p:nvPr/>
        </p:nvSpPr>
        <p:spPr bwMode="auto">
          <a:xfrm>
            <a:off x="1291011" y="5547957"/>
            <a:ext cx="6573715" cy="705834"/>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lgn="ctr">
              <a:lnSpc>
                <a:spcPct val="90000"/>
              </a:lnSpc>
              <a:spcBef>
                <a:spcPct val="20000"/>
              </a:spcBef>
              <a:buClr>
                <a:srgbClr val="990000"/>
              </a:buClr>
              <a:buSzPct val="145000"/>
              <a:buFont typeface="Symbol" pitchFamily="18" charset="2"/>
              <a:buNone/>
              <a:defRPr/>
            </a:pPr>
            <a:r>
              <a:rPr lang="en-GB" sz="2215" dirty="0">
                <a:solidFill>
                  <a:schemeClr val="bg1"/>
                </a:solidFill>
              </a:rPr>
              <a:t>It is often convenient to start by considering the operational perspective first.</a:t>
            </a:r>
            <a:endParaRPr lang="en-GB" sz="2215" b="1" dirty="0">
              <a:solidFill>
                <a:schemeClr val="bg1"/>
              </a:solidFill>
            </a:endParaRPr>
          </a:p>
        </p:txBody>
      </p:sp>
      <p:pic>
        <p:nvPicPr>
          <p:cNvPr id="2" name="Picture 1"/>
          <p:cNvPicPr>
            <a:picLocks noChangeAspect="1"/>
          </p:cNvPicPr>
          <p:nvPr/>
        </p:nvPicPr>
        <p:blipFill>
          <a:blip r:embed="rId4"/>
          <a:stretch>
            <a:fillRect/>
          </a:stretch>
        </p:blipFill>
        <p:spPr>
          <a:xfrm>
            <a:off x="4991934" y="1954581"/>
            <a:ext cx="3597407" cy="3098832"/>
          </a:xfrm>
          <a:prstGeom prst="rect">
            <a:avLst/>
          </a:prstGeom>
        </p:spPr>
      </p:pic>
      <p:pic>
        <p:nvPicPr>
          <p:cNvPr id="3" name="Picture 2"/>
          <p:cNvPicPr>
            <a:picLocks noChangeAspect="1"/>
          </p:cNvPicPr>
          <p:nvPr/>
        </p:nvPicPr>
        <p:blipFill>
          <a:blip r:embed="rId5"/>
          <a:stretch>
            <a:fillRect/>
          </a:stretch>
        </p:blipFill>
        <p:spPr>
          <a:xfrm>
            <a:off x="88240" y="1648291"/>
            <a:ext cx="4664180" cy="3498135"/>
          </a:xfrm>
          <a:prstGeom prst="rect">
            <a:avLst/>
          </a:prstGeom>
        </p:spPr>
      </p:pic>
    </p:spTree>
    <p:extLst>
      <p:ext uri="{BB962C8B-B14F-4D97-AF65-F5344CB8AC3E}">
        <p14:creationId xmlns:p14="http://schemas.microsoft.com/office/powerpoint/2010/main" val="1399112825"/>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GB"/>
              <a:t>Modes of Operation</a:t>
            </a:r>
            <a:endParaRPr lang="en-GB" dirty="0"/>
          </a:p>
        </p:txBody>
      </p:sp>
      <p:sp>
        <p:nvSpPr>
          <p:cNvPr id="26626" name="Content Placeholder 2"/>
          <p:cNvSpPr>
            <a:spLocks noGrp="1"/>
          </p:cNvSpPr>
          <p:nvPr>
            <p:ph idx="1"/>
          </p:nvPr>
        </p:nvSpPr>
        <p:spPr/>
        <p:txBody>
          <a:bodyPr/>
          <a:lstStyle/>
          <a:p>
            <a:r>
              <a:rPr lang="en-GB"/>
              <a:t>Many Systems have several modes of operation, for example: Deployment, Start up, Operation, Shut down, etc.</a:t>
            </a:r>
          </a:p>
          <a:p>
            <a:r>
              <a:rPr lang="en-GB"/>
              <a:t>When attempting to model such systems, a single </a:t>
            </a:r>
            <a:r>
              <a:rPr lang="ja-JP" altLang="en-GB"/>
              <a:t>“</a:t>
            </a:r>
            <a:r>
              <a:rPr lang="en-GB" altLang="ja-JP"/>
              <a:t>all-encompassing</a:t>
            </a:r>
            <a:r>
              <a:rPr lang="ja-JP" altLang="en-GB"/>
              <a:t>”</a:t>
            </a:r>
            <a:r>
              <a:rPr lang="en-GB" altLang="ja-JP"/>
              <a:t> model is often not possible </a:t>
            </a:r>
          </a:p>
          <a:p>
            <a:r>
              <a:rPr lang="en-GB"/>
              <a:t>In such cases it is best to identify the modes of operation and construct a model for each mode</a:t>
            </a:r>
            <a:endParaRPr lang="en-GB" dirty="0"/>
          </a:p>
        </p:txBody>
      </p:sp>
      <p:sp>
        <p:nvSpPr>
          <p:cNvPr id="4" name="Rectangle 3"/>
          <p:cNvSpPr/>
          <p:nvPr/>
        </p:nvSpPr>
        <p:spPr>
          <a:xfrm>
            <a:off x="835270" y="3903785"/>
            <a:ext cx="1380392" cy="77372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477" dirty="0">
                <a:solidFill>
                  <a:schemeClr val="tx1"/>
                </a:solidFill>
              </a:rPr>
              <a:t>Power-Off Mode</a:t>
            </a:r>
          </a:p>
        </p:txBody>
      </p:sp>
      <p:sp>
        <p:nvSpPr>
          <p:cNvPr id="5" name="Rectangle 4"/>
          <p:cNvSpPr/>
          <p:nvPr/>
        </p:nvSpPr>
        <p:spPr>
          <a:xfrm>
            <a:off x="3842239" y="3903785"/>
            <a:ext cx="1380392" cy="77372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477" dirty="0">
                <a:solidFill>
                  <a:schemeClr val="tx1"/>
                </a:solidFill>
              </a:rPr>
              <a:t>Initialisation</a:t>
            </a:r>
          </a:p>
          <a:p>
            <a:pPr algn="ctr">
              <a:defRPr/>
            </a:pPr>
            <a:r>
              <a:rPr lang="en-GB" sz="1477" dirty="0">
                <a:solidFill>
                  <a:schemeClr val="tx1"/>
                </a:solidFill>
              </a:rPr>
              <a:t>Mode</a:t>
            </a:r>
          </a:p>
        </p:txBody>
      </p:sp>
      <p:sp>
        <p:nvSpPr>
          <p:cNvPr id="6" name="Rectangle 5"/>
          <p:cNvSpPr/>
          <p:nvPr/>
        </p:nvSpPr>
        <p:spPr>
          <a:xfrm>
            <a:off x="3851031" y="5345723"/>
            <a:ext cx="1380392" cy="77372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477" dirty="0">
                <a:solidFill>
                  <a:schemeClr val="tx1"/>
                </a:solidFill>
              </a:rPr>
              <a:t>Operational</a:t>
            </a:r>
          </a:p>
          <a:p>
            <a:pPr algn="ctr">
              <a:defRPr/>
            </a:pPr>
            <a:r>
              <a:rPr lang="en-GB" sz="1477" dirty="0">
                <a:solidFill>
                  <a:schemeClr val="tx1"/>
                </a:solidFill>
              </a:rPr>
              <a:t>Mode</a:t>
            </a:r>
          </a:p>
        </p:txBody>
      </p:sp>
      <p:sp>
        <p:nvSpPr>
          <p:cNvPr id="7" name="Rectangle 6"/>
          <p:cNvSpPr/>
          <p:nvPr/>
        </p:nvSpPr>
        <p:spPr>
          <a:xfrm>
            <a:off x="826478" y="5345723"/>
            <a:ext cx="1380392" cy="773723"/>
          </a:xfrm>
          <a:prstGeom prst="rect">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r>
              <a:rPr lang="en-GB" sz="1477" dirty="0">
                <a:solidFill>
                  <a:schemeClr val="tx1"/>
                </a:solidFill>
              </a:rPr>
              <a:t>Diagnostic Service</a:t>
            </a:r>
          </a:p>
          <a:p>
            <a:pPr algn="ctr">
              <a:defRPr/>
            </a:pPr>
            <a:r>
              <a:rPr lang="en-GB" sz="1477" dirty="0">
                <a:solidFill>
                  <a:schemeClr val="tx1"/>
                </a:solidFill>
              </a:rPr>
              <a:t>Mode</a:t>
            </a:r>
          </a:p>
        </p:txBody>
      </p:sp>
      <p:cxnSp>
        <p:nvCxnSpPr>
          <p:cNvPr id="9" name="Straight Arrow Connector 8"/>
          <p:cNvCxnSpPr>
            <a:stCxn id="4" idx="3"/>
            <a:endCxn id="5" idx="1"/>
          </p:cNvCxnSpPr>
          <p:nvPr/>
        </p:nvCxnSpPr>
        <p:spPr>
          <a:xfrm>
            <a:off x="2215662" y="4290646"/>
            <a:ext cx="1626577" cy="14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5" idx="2"/>
            <a:endCxn id="6" idx="0"/>
          </p:cNvCxnSpPr>
          <p:nvPr/>
        </p:nvCxnSpPr>
        <p:spPr>
          <a:xfrm rot="16200000" flipH="1">
            <a:off x="4202724" y="5007219"/>
            <a:ext cx="668215" cy="87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1"/>
            <a:endCxn id="7" idx="3"/>
          </p:cNvCxnSpPr>
          <p:nvPr/>
        </p:nvCxnSpPr>
        <p:spPr>
          <a:xfrm rot="10800000">
            <a:off x="2206869" y="5732585"/>
            <a:ext cx="1644162" cy="14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7" idx="0"/>
            <a:endCxn id="4" idx="2"/>
          </p:cNvCxnSpPr>
          <p:nvPr/>
        </p:nvCxnSpPr>
        <p:spPr>
          <a:xfrm rot="5400000" flipH="1" flipV="1">
            <a:off x="1186963" y="5007219"/>
            <a:ext cx="668215" cy="879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159012" y="4290646"/>
            <a:ext cx="2308583" cy="1323439"/>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defRPr/>
            </a:pPr>
            <a:r>
              <a:rPr lang="en-GB"/>
              <a:t>It </a:t>
            </a:r>
            <a:r>
              <a:rPr lang="en-GB" dirty="0"/>
              <a:t>is often easier to consider each mode separately and construct several models</a:t>
            </a:r>
          </a:p>
        </p:txBody>
      </p:sp>
    </p:spTree>
    <p:extLst>
      <p:ext uri="{BB962C8B-B14F-4D97-AF65-F5344CB8AC3E}">
        <p14:creationId xmlns:p14="http://schemas.microsoft.com/office/powerpoint/2010/main" val="780045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2329962" y="263769"/>
            <a:ext cx="6814038" cy="838200"/>
          </a:xfrm>
        </p:spPr>
        <p:txBody>
          <a:bodyPr/>
          <a:lstStyle/>
          <a:p>
            <a:pPr defTabSz="703402"/>
            <a:r>
              <a:rPr lang="en-GB" dirty="0">
                <a:latin typeface="Arial" charset="0"/>
              </a:rPr>
              <a:t>Exercise – Context Diagram</a:t>
            </a:r>
            <a:r>
              <a:rPr lang="en-GB" dirty="0">
                <a:latin typeface="Symbol" charset="0"/>
              </a:rPr>
              <a:t> </a:t>
            </a:r>
            <a:endParaRPr lang="en-GB" dirty="0">
              <a:latin typeface="Arial" charset="0"/>
            </a:endParaRPr>
          </a:p>
        </p:txBody>
      </p:sp>
      <p:sp>
        <p:nvSpPr>
          <p:cNvPr id="27650" name="Rectangle 3"/>
          <p:cNvSpPr>
            <a:spLocks noGrp="1" noChangeArrowheads="1"/>
          </p:cNvSpPr>
          <p:nvPr>
            <p:ph type="body" sz="half" idx="2"/>
          </p:nvPr>
        </p:nvSpPr>
        <p:spPr>
          <a:xfrm>
            <a:off x="4722312" y="2037428"/>
            <a:ext cx="4164403" cy="3631223"/>
          </a:xfrm>
        </p:spPr>
        <p:txBody>
          <a:bodyPr/>
          <a:lstStyle/>
          <a:p>
            <a:pPr defTabSz="703402">
              <a:buNone/>
            </a:pPr>
            <a:r>
              <a:rPr lang="en-GB" sz="1846" dirty="0">
                <a:latin typeface="Arial" charset="0"/>
              </a:rPr>
              <a:t>In teams</a:t>
            </a:r>
          </a:p>
          <a:p>
            <a:pPr defTabSz="703402"/>
            <a:r>
              <a:rPr lang="en-GB" sz="1846" dirty="0">
                <a:latin typeface="Arial" charset="0"/>
              </a:rPr>
              <a:t>Construct a CONTEXT DIAGRAM for the case study example</a:t>
            </a:r>
          </a:p>
          <a:p>
            <a:pPr defTabSz="703402"/>
            <a:r>
              <a:rPr lang="en-GB" sz="1846" dirty="0">
                <a:latin typeface="Arial" charset="0"/>
              </a:rPr>
              <a:t>Assume the system is fulfilling its prime purpose </a:t>
            </a:r>
          </a:p>
          <a:p>
            <a:pPr defTabSz="703402"/>
            <a:r>
              <a:rPr lang="en-GB" sz="1846" dirty="0">
                <a:latin typeface="Arial" charset="0"/>
              </a:rPr>
              <a:t>Flip chart the outcomes and be prepared to share with the rest of the group</a:t>
            </a:r>
          </a:p>
          <a:p>
            <a:pPr marL="0" indent="0" defTabSz="703402">
              <a:buNone/>
            </a:pPr>
            <a:r>
              <a:rPr lang="en-GB" sz="1846" dirty="0">
                <a:latin typeface="Arial" charset="0"/>
              </a:rPr>
              <a:t>Time: 20 Minutes</a:t>
            </a:r>
          </a:p>
          <a:p>
            <a:pPr lvl="1" defTabSz="703402"/>
            <a:endParaRPr lang="en-GB" sz="1477" dirty="0">
              <a:latin typeface="Arial" charset="0"/>
            </a:endParaRPr>
          </a:p>
          <a:p>
            <a:pPr defTabSz="703402"/>
            <a:endParaRPr lang="en-GB" sz="1662" dirty="0">
              <a:latin typeface="Arial" charset="0"/>
            </a:endParaRPr>
          </a:p>
          <a:p>
            <a:pPr defTabSz="703402"/>
            <a:endParaRPr lang="en-GB" sz="1662" dirty="0">
              <a:latin typeface="Arial" charset="0"/>
            </a:endParaRPr>
          </a:p>
        </p:txBody>
      </p:sp>
      <p:pic>
        <p:nvPicPr>
          <p:cNvPr id="5" name="Picture 4"/>
          <p:cNvPicPr>
            <a:picLocks noChangeAspect="1"/>
          </p:cNvPicPr>
          <p:nvPr/>
        </p:nvPicPr>
        <p:blipFill>
          <a:blip r:embed="rId3"/>
          <a:stretch>
            <a:fillRect/>
          </a:stretch>
        </p:blipFill>
        <p:spPr>
          <a:xfrm>
            <a:off x="629986" y="2102865"/>
            <a:ext cx="3597407" cy="3098832"/>
          </a:xfrm>
          <a:prstGeom prst="rect">
            <a:avLst/>
          </a:prstGeom>
        </p:spPr>
      </p:pic>
    </p:spTree>
    <p:extLst>
      <p:ext uri="{BB962C8B-B14F-4D97-AF65-F5344CB8AC3E}">
        <p14:creationId xmlns:p14="http://schemas.microsoft.com/office/powerpoint/2010/main" val="1596000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ChangeArrowheads="1"/>
          </p:cNvSpPr>
          <p:nvPr/>
        </p:nvSpPr>
        <p:spPr bwMode="auto">
          <a:xfrm>
            <a:off x="430720" y="1354309"/>
            <a:ext cx="3682933" cy="4888229"/>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square" anchor="ctr"/>
          <a:lstStyle/>
          <a:p>
            <a:pPr>
              <a:defRPr/>
            </a:pPr>
            <a:r>
              <a:rPr lang="en-GB" sz="1846" dirty="0">
                <a:solidFill>
                  <a:schemeClr val="bg1"/>
                </a:solidFill>
              </a:rPr>
              <a:t>From the system purpose, the approach is to logically deduce the necessary system functionality i.e. what the system will have to do to meet its purpose. </a:t>
            </a:r>
          </a:p>
          <a:p>
            <a:pPr>
              <a:defRPr/>
            </a:pPr>
            <a:endParaRPr lang="en-GB" sz="1846" dirty="0">
              <a:solidFill>
                <a:schemeClr val="bg1"/>
              </a:solidFill>
            </a:endParaRPr>
          </a:p>
          <a:p>
            <a:pPr>
              <a:defRPr/>
            </a:pPr>
            <a:r>
              <a:rPr lang="en-GB" sz="1846" dirty="0">
                <a:solidFill>
                  <a:schemeClr val="bg1"/>
                </a:solidFill>
              </a:rPr>
              <a:t>We use the input flows from the CONTEXT DIAGRAM to determine the functionality logically necessary to generate the output flows.</a:t>
            </a:r>
          </a:p>
          <a:p>
            <a:pPr>
              <a:defRPr/>
            </a:pPr>
            <a:endParaRPr lang="en-GB" sz="1846" dirty="0">
              <a:solidFill>
                <a:schemeClr val="bg1"/>
              </a:solidFill>
            </a:endParaRPr>
          </a:p>
          <a:p>
            <a:pPr>
              <a:defRPr/>
            </a:pPr>
            <a:r>
              <a:rPr lang="en-GB" sz="1846" dirty="0">
                <a:solidFill>
                  <a:schemeClr val="bg1"/>
                </a:solidFill>
              </a:rPr>
              <a:t>Central to this logic is that every function MUST have at least one input flow and one output flow   </a:t>
            </a:r>
            <a:endParaRPr lang="en-US" sz="1846" dirty="0"/>
          </a:p>
        </p:txBody>
      </p:sp>
      <p:sp>
        <p:nvSpPr>
          <p:cNvPr id="29700"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sz="1477" dirty="0"/>
          </a:p>
        </p:txBody>
      </p:sp>
      <p:sp>
        <p:nvSpPr>
          <p:cNvPr id="29701" name="Rectangle 3"/>
          <p:cNvSpPr>
            <a:spLocks noChangeArrowheads="1"/>
          </p:cNvSpPr>
          <p:nvPr/>
        </p:nvSpPr>
        <p:spPr bwMode="auto">
          <a:xfrm>
            <a:off x="3124200" y="6060311"/>
            <a:ext cx="2895600" cy="422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en-US" sz="1477" dirty="0"/>
          </a:p>
        </p:txBody>
      </p:sp>
      <p:sp>
        <p:nvSpPr>
          <p:cNvPr id="29702" name="Rectangle 4"/>
          <p:cNvSpPr>
            <a:spLocks noGrp="1" noChangeArrowheads="1"/>
          </p:cNvSpPr>
          <p:nvPr>
            <p:ph type="title"/>
          </p:nvPr>
        </p:nvSpPr>
        <p:spPr/>
        <p:txBody>
          <a:bodyPr/>
          <a:lstStyle/>
          <a:p>
            <a:r>
              <a:rPr lang="en-GB"/>
              <a:t>Defensible Logic to Create the Lower Level FFDs</a:t>
            </a:r>
            <a:endParaRPr lang="en-GB" dirty="0"/>
          </a:p>
        </p:txBody>
      </p:sp>
      <p:sp>
        <p:nvSpPr>
          <p:cNvPr id="29703" name="Rectangle 5"/>
          <p:cNvSpPr>
            <a:spLocks noGrp="1" noChangeArrowheads="1"/>
          </p:cNvSpPr>
          <p:nvPr>
            <p:ph type="body" idx="1"/>
          </p:nvPr>
        </p:nvSpPr>
        <p:spPr>
          <a:xfrm>
            <a:off x="4572000" y="1150792"/>
            <a:ext cx="4270027" cy="5148262"/>
          </a:xfrm>
        </p:spPr>
        <p:txBody>
          <a:bodyPr>
            <a:normAutofit fontScale="92500" lnSpcReduction="10000"/>
          </a:bodyPr>
          <a:lstStyle/>
          <a:p>
            <a:r>
              <a:rPr lang="en-GB" dirty="0"/>
              <a:t>Rules:</a:t>
            </a:r>
          </a:p>
          <a:p>
            <a:pPr lvl="1"/>
            <a:r>
              <a:rPr lang="en-GB" dirty="0"/>
              <a:t>The CONTEXT DIAGRAM is decomposed on the next level of FFD into a number of functions that can realistically be represented on a single diagram. This is called DIAGRAM 0</a:t>
            </a:r>
          </a:p>
          <a:p>
            <a:pPr lvl="1"/>
            <a:r>
              <a:rPr lang="en-GB" dirty="0"/>
              <a:t>A rule of thumb is that there should be no more than 7 functions on any one FFD</a:t>
            </a:r>
          </a:p>
          <a:p>
            <a:pPr lvl="1"/>
            <a:r>
              <a:rPr lang="en-GB" dirty="0"/>
              <a:t>The functions of DIAGRAM 0 are taken in turn and decomposed further to form lower-level FFDs</a:t>
            </a:r>
          </a:p>
          <a:p>
            <a:pPr lvl="1"/>
            <a:r>
              <a:rPr lang="en-GB" dirty="0"/>
              <a:t>This activity of successive decomposition is continued down to the 'primitive' level where the functions cannot usefully be further decomposed.</a:t>
            </a:r>
          </a:p>
          <a:p>
            <a:pPr lvl="1"/>
            <a:endParaRPr lang="en-GB" dirty="0"/>
          </a:p>
          <a:p>
            <a:pPr lvl="1"/>
            <a:endParaRPr lang="en-GB" dirty="0"/>
          </a:p>
        </p:txBody>
      </p:sp>
    </p:spTree>
    <p:extLst>
      <p:ext uri="{BB962C8B-B14F-4D97-AF65-F5344CB8AC3E}">
        <p14:creationId xmlns:p14="http://schemas.microsoft.com/office/powerpoint/2010/main" val="1605570137"/>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ChangeArrowheads="1"/>
          </p:cNvSpPr>
          <p:nvPr/>
        </p:nvSpPr>
        <p:spPr bwMode="auto">
          <a:xfrm>
            <a:off x="418665" y="4806462"/>
            <a:ext cx="8398310" cy="1670538"/>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wrap="none" anchor="ctr"/>
          <a:lstStyle/>
          <a:p>
            <a:pPr>
              <a:defRPr/>
            </a:pPr>
            <a:endParaRPr lang="en-US" sz="1477" dirty="0"/>
          </a:p>
        </p:txBody>
      </p:sp>
      <p:sp>
        <p:nvSpPr>
          <p:cNvPr id="29700"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29702" name="Rectangle 4"/>
          <p:cNvSpPr>
            <a:spLocks noGrp="1" noChangeArrowheads="1"/>
          </p:cNvSpPr>
          <p:nvPr>
            <p:ph type="title"/>
          </p:nvPr>
        </p:nvSpPr>
        <p:spPr/>
        <p:txBody>
          <a:bodyPr/>
          <a:lstStyle/>
          <a:p>
            <a:r>
              <a:rPr lang="en-GB"/>
              <a:t>Lower Level FFDs</a:t>
            </a:r>
            <a:endParaRPr lang="en-GB" dirty="0"/>
          </a:p>
        </p:txBody>
      </p:sp>
      <p:sp>
        <p:nvSpPr>
          <p:cNvPr id="29703" name="Rectangle 5"/>
          <p:cNvSpPr>
            <a:spLocks noGrp="1" noChangeArrowheads="1"/>
          </p:cNvSpPr>
          <p:nvPr>
            <p:ph type="body" idx="1"/>
          </p:nvPr>
        </p:nvSpPr>
        <p:spPr/>
        <p:txBody>
          <a:bodyPr>
            <a:normAutofit fontScale="85000" lnSpcReduction="10000"/>
          </a:bodyPr>
          <a:lstStyle/>
          <a:p>
            <a:r>
              <a:rPr lang="en-GB" dirty="0"/>
              <a:t>The CONTEXT DIAGRAM is decomposed on the next level of FFD into a number of functions that can realistically be represented on a single diagram. This is called DIAGRAM 0</a:t>
            </a:r>
          </a:p>
          <a:p>
            <a:r>
              <a:rPr lang="en-GB" dirty="0"/>
              <a:t>A rule of thumb is that there should be no more than 7 functions on any one FFD</a:t>
            </a:r>
          </a:p>
          <a:p>
            <a:r>
              <a:rPr lang="en-GB" dirty="0"/>
              <a:t>The functions of DIAGRAM 0 are taken in turn and decomposed further to form lower-level FFDs</a:t>
            </a:r>
          </a:p>
          <a:p>
            <a:r>
              <a:rPr lang="en-GB" dirty="0"/>
              <a:t>This activity of successive decomposition is continued down to the 'primitive' level where the functions cannot usefully be further decomposed:</a:t>
            </a:r>
          </a:p>
          <a:p>
            <a:pPr lvl="1"/>
            <a:r>
              <a:rPr lang="en-GB" dirty="0"/>
              <a:t>decomposition should continue down to, and stop at the level where it is necessary to make design decisions  </a:t>
            </a:r>
          </a:p>
          <a:p>
            <a:pPr lvl="1"/>
            <a:endParaRPr lang="en-GB" dirty="0"/>
          </a:p>
          <a:p>
            <a:pPr lvl="1"/>
            <a:r>
              <a:rPr lang="en-GB" dirty="0">
                <a:solidFill>
                  <a:schemeClr val="bg1"/>
                </a:solidFill>
              </a:rPr>
              <a:t>The purpose of functional decomposition is to logically deduce the necessary system functionality – we use the tool to help us logically deduce functionality i.e. what the system will have to do.  At this point we are actually engineering requirements. This is not design: we are not specifying how something is to be done but deciding what is to be done. Please note that </a:t>
            </a:r>
            <a:r>
              <a:rPr lang="ja-JP" altLang="en-GB" dirty="0">
                <a:solidFill>
                  <a:schemeClr val="bg1"/>
                </a:solidFill>
              </a:rPr>
              <a:t>“</a:t>
            </a:r>
            <a:r>
              <a:rPr lang="en-GB" altLang="ja-JP" dirty="0">
                <a:solidFill>
                  <a:schemeClr val="bg1"/>
                </a:solidFill>
              </a:rPr>
              <a:t>bad</a:t>
            </a:r>
            <a:r>
              <a:rPr lang="ja-JP" altLang="en-GB" dirty="0">
                <a:solidFill>
                  <a:schemeClr val="bg1"/>
                </a:solidFill>
              </a:rPr>
              <a:t>”</a:t>
            </a:r>
            <a:r>
              <a:rPr lang="en-GB" altLang="ja-JP" dirty="0">
                <a:solidFill>
                  <a:schemeClr val="bg1"/>
                </a:solidFill>
              </a:rPr>
              <a:t> requirements engineering cannot be compensated for by </a:t>
            </a:r>
            <a:r>
              <a:rPr lang="ja-JP" altLang="en-GB" dirty="0">
                <a:solidFill>
                  <a:schemeClr val="bg1"/>
                </a:solidFill>
              </a:rPr>
              <a:t>“</a:t>
            </a:r>
            <a:r>
              <a:rPr lang="en-GB" altLang="ja-JP" dirty="0">
                <a:solidFill>
                  <a:schemeClr val="bg1"/>
                </a:solidFill>
              </a:rPr>
              <a:t>good</a:t>
            </a:r>
            <a:r>
              <a:rPr lang="ja-JP" altLang="en-GB" dirty="0">
                <a:solidFill>
                  <a:schemeClr val="bg1"/>
                </a:solidFill>
              </a:rPr>
              <a:t>”</a:t>
            </a:r>
            <a:r>
              <a:rPr lang="en-GB" altLang="ja-JP" dirty="0">
                <a:solidFill>
                  <a:schemeClr val="bg1"/>
                </a:solidFill>
              </a:rPr>
              <a:t> design!</a:t>
            </a:r>
          </a:p>
          <a:p>
            <a:pPr lvl="1"/>
            <a:endParaRPr lang="en-GB" dirty="0"/>
          </a:p>
          <a:p>
            <a:pPr lvl="1"/>
            <a:endParaRPr lang="en-GB" dirty="0"/>
          </a:p>
        </p:txBody>
      </p:sp>
    </p:spTree>
    <p:extLst>
      <p:ext uri="{BB962C8B-B14F-4D97-AF65-F5344CB8AC3E}">
        <p14:creationId xmlns:p14="http://schemas.microsoft.com/office/powerpoint/2010/main" val="1740447193"/>
      </p:ext>
    </p:extLst>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val 36"/>
          <p:cNvSpPr/>
          <p:nvPr/>
        </p:nvSpPr>
        <p:spPr>
          <a:xfrm>
            <a:off x="4290646" y="1477108"/>
            <a:ext cx="4237892" cy="3736731"/>
          </a:xfrm>
          <a:prstGeom prst="ellipse">
            <a:avLst/>
          </a:prstGeom>
          <a:ln w="38100">
            <a:solidFill>
              <a:srgbClr val="0070C0"/>
            </a:solidFill>
          </a:ln>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GB" sz="1477" dirty="0"/>
          </a:p>
        </p:txBody>
      </p:sp>
      <p:sp>
        <p:nvSpPr>
          <p:cNvPr id="31746" name="Rectangle 4"/>
          <p:cNvSpPr>
            <a:spLocks noGrp="1" noChangeArrowheads="1"/>
          </p:cNvSpPr>
          <p:nvPr>
            <p:ph type="title"/>
          </p:nvPr>
        </p:nvSpPr>
        <p:spPr/>
        <p:txBody>
          <a:bodyPr/>
          <a:lstStyle/>
          <a:p>
            <a:pPr eaLnBrk="1" hangingPunct="1"/>
            <a:r>
              <a:rPr lang="en-GB" dirty="0">
                <a:latin typeface="Arial" charset="0"/>
              </a:rPr>
              <a:t>Functions to Sub-functions</a:t>
            </a:r>
          </a:p>
        </p:txBody>
      </p:sp>
      <p:sp>
        <p:nvSpPr>
          <p:cNvPr id="31747" name="Oval 5"/>
          <p:cNvSpPr>
            <a:spLocks noChangeArrowheads="1"/>
          </p:cNvSpPr>
          <p:nvPr/>
        </p:nvSpPr>
        <p:spPr bwMode="auto">
          <a:xfrm>
            <a:off x="1866900" y="1963615"/>
            <a:ext cx="1215225" cy="1172308"/>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SYSTEM</a:t>
            </a:r>
          </a:p>
          <a:p>
            <a:pPr algn="ctr"/>
            <a:r>
              <a:rPr lang="en-GB" sz="1108" dirty="0"/>
              <a:t>NAME</a:t>
            </a:r>
          </a:p>
          <a:p>
            <a:pPr algn="ctr"/>
            <a:r>
              <a:rPr lang="en-GB" sz="1108" dirty="0"/>
              <a:t>Operational </a:t>
            </a:r>
          </a:p>
          <a:p>
            <a:pPr algn="ctr"/>
            <a:r>
              <a:rPr lang="en-GB" sz="1108" dirty="0"/>
              <a:t>Requirement</a:t>
            </a:r>
          </a:p>
        </p:txBody>
      </p:sp>
      <p:sp>
        <p:nvSpPr>
          <p:cNvPr id="31748" name="Rectangle 6"/>
          <p:cNvSpPr>
            <a:spLocks noChangeArrowheads="1"/>
          </p:cNvSpPr>
          <p:nvPr/>
        </p:nvSpPr>
        <p:spPr bwMode="auto">
          <a:xfrm>
            <a:off x="367812" y="1588477"/>
            <a:ext cx="889488" cy="83233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EXTERNAL </a:t>
            </a:r>
          </a:p>
          <a:p>
            <a:pPr algn="ctr"/>
            <a:r>
              <a:rPr lang="en-GB" sz="1108" dirty="0"/>
              <a:t>ELEMENT </a:t>
            </a:r>
          </a:p>
          <a:p>
            <a:pPr algn="ctr"/>
            <a:r>
              <a:rPr lang="en-GB" sz="1108" dirty="0"/>
              <a:t>X</a:t>
            </a:r>
          </a:p>
        </p:txBody>
      </p:sp>
      <p:sp>
        <p:nvSpPr>
          <p:cNvPr id="31749" name="Rectangle 7"/>
          <p:cNvSpPr>
            <a:spLocks noChangeArrowheads="1"/>
          </p:cNvSpPr>
          <p:nvPr/>
        </p:nvSpPr>
        <p:spPr bwMode="auto">
          <a:xfrm>
            <a:off x="419100" y="3147646"/>
            <a:ext cx="889489" cy="83233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EXTERNAL </a:t>
            </a:r>
          </a:p>
          <a:p>
            <a:pPr algn="ctr"/>
            <a:r>
              <a:rPr lang="en-GB" sz="1108" dirty="0"/>
              <a:t>ELEMENT </a:t>
            </a:r>
          </a:p>
          <a:p>
            <a:pPr algn="ctr"/>
            <a:r>
              <a:rPr lang="en-GB" sz="1108" dirty="0"/>
              <a:t>Y</a:t>
            </a:r>
          </a:p>
        </p:txBody>
      </p:sp>
      <p:sp>
        <p:nvSpPr>
          <p:cNvPr id="31750" name="Rectangle 8"/>
          <p:cNvSpPr>
            <a:spLocks noChangeArrowheads="1"/>
          </p:cNvSpPr>
          <p:nvPr/>
        </p:nvSpPr>
        <p:spPr bwMode="auto">
          <a:xfrm>
            <a:off x="3082125" y="1118087"/>
            <a:ext cx="889488" cy="832338"/>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EXTERNAL </a:t>
            </a:r>
          </a:p>
          <a:p>
            <a:pPr algn="ctr"/>
            <a:r>
              <a:rPr lang="en-GB" sz="1108" dirty="0"/>
              <a:t>ELEMENT </a:t>
            </a:r>
          </a:p>
          <a:p>
            <a:pPr algn="ctr"/>
            <a:r>
              <a:rPr lang="en-GB" sz="1108" dirty="0"/>
              <a:t>Z</a:t>
            </a:r>
          </a:p>
        </p:txBody>
      </p:sp>
      <p:cxnSp>
        <p:nvCxnSpPr>
          <p:cNvPr id="31751" name="AutoShape 9"/>
          <p:cNvCxnSpPr>
            <a:cxnSpLocks noChangeShapeType="1"/>
            <a:stCxn id="31748" idx="3"/>
            <a:endCxn id="31747" idx="1"/>
          </p:cNvCxnSpPr>
          <p:nvPr/>
        </p:nvCxnSpPr>
        <p:spPr bwMode="auto">
          <a:xfrm>
            <a:off x="1257300" y="2004646"/>
            <a:ext cx="787566" cy="130650"/>
          </a:xfrm>
          <a:prstGeom prst="curvedConnector4">
            <a:avLst>
              <a:gd name="adj1" fmla="val 38702"/>
              <a:gd name="adj2" fmla="val -493509"/>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52" name="AutoShape 10"/>
          <p:cNvCxnSpPr>
            <a:cxnSpLocks noChangeShapeType="1"/>
            <a:stCxn id="31747" idx="6"/>
            <a:endCxn id="31750" idx="2"/>
          </p:cNvCxnSpPr>
          <p:nvPr/>
        </p:nvCxnSpPr>
        <p:spPr bwMode="auto">
          <a:xfrm flipV="1">
            <a:off x="3082125" y="1950425"/>
            <a:ext cx="444744" cy="599344"/>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53" name="AutoShape 11"/>
          <p:cNvCxnSpPr>
            <a:cxnSpLocks noChangeShapeType="1"/>
            <a:stCxn id="31749" idx="0"/>
            <a:endCxn id="31747" idx="2"/>
          </p:cNvCxnSpPr>
          <p:nvPr/>
        </p:nvCxnSpPr>
        <p:spPr bwMode="auto">
          <a:xfrm rot="5400000" flipH="1" flipV="1">
            <a:off x="1066434" y="2347181"/>
            <a:ext cx="597877" cy="100305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54" name="AutoShape 12"/>
          <p:cNvCxnSpPr>
            <a:cxnSpLocks noChangeShapeType="1"/>
            <a:stCxn id="31747" idx="3"/>
            <a:endCxn id="31749" idx="3"/>
          </p:cNvCxnSpPr>
          <p:nvPr/>
        </p:nvCxnSpPr>
        <p:spPr bwMode="auto">
          <a:xfrm rot="5400000">
            <a:off x="1376942" y="2895890"/>
            <a:ext cx="599573" cy="736277"/>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1755" name="Text Box 13"/>
          <p:cNvSpPr txBox="1">
            <a:spLocks noChangeArrowheads="1"/>
          </p:cNvSpPr>
          <p:nvPr/>
        </p:nvSpPr>
        <p:spPr bwMode="auto">
          <a:xfrm>
            <a:off x="1660281" y="1455128"/>
            <a:ext cx="327334"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A</a:t>
            </a:r>
          </a:p>
        </p:txBody>
      </p:sp>
      <p:sp>
        <p:nvSpPr>
          <p:cNvPr id="31756" name="Text Box 14"/>
          <p:cNvSpPr txBox="1">
            <a:spLocks noChangeArrowheads="1"/>
          </p:cNvSpPr>
          <p:nvPr/>
        </p:nvSpPr>
        <p:spPr bwMode="auto">
          <a:xfrm>
            <a:off x="950613" y="2458917"/>
            <a:ext cx="231531"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B</a:t>
            </a:r>
          </a:p>
        </p:txBody>
      </p:sp>
      <p:sp>
        <p:nvSpPr>
          <p:cNvPr id="31757" name="Text Box 15"/>
          <p:cNvSpPr txBox="1">
            <a:spLocks noChangeArrowheads="1"/>
          </p:cNvSpPr>
          <p:nvPr/>
        </p:nvSpPr>
        <p:spPr bwMode="auto">
          <a:xfrm>
            <a:off x="1559169" y="3178420"/>
            <a:ext cx="338554"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C</a:t>
            </a:r>
          </a:p>
        </p:txBody>
      </p:sp>
      <p:sp>
        <p:nvSpPr>
          <p:cNvPr id="31758" name="Text Box 16"/>
          <p:cNvSpPr txBox="1">
            <a:spLocks noChangeArrowheads="1"/>
          </p:cNvSpPr>
          <p:nvPr/>
        </p:nvSpPr>
        <p:spPr bwMode="auto">
          <a:xfrm>
            <a:off x="3006969" y="2158513"/>
            <a:ext cx="338554"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D</a:t>
            </a:r>
          </a:p>
        </p:txBody>
      </p:sp>
      <p:sp>
        <p:nvSpPr>
          <p:cNvPr id="31759" name="Text Box 17"/>
          <p:cNvSpPr txBox="1">
            <a:spLocks noChangeArrowheads="1"/>
          </p:cNvSpPr>
          <p:nvPr/>
        </p:nvSpPr>
        <p:spPr bwMode="auto">
          <a:xfrm>
            <a:off x="1978269" y="3565282"/>
            <a:ext cx="2253502"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662" dirty="0"/>
              <a:t>CONTEXT DIAGRAM</a:t>
            </a:r>
          </a:p>
        </p:txBody>
      </p:sp>
      <p:sp>
        <p:nvSpPr>
          <p:cNvPr id="31760" name="Oval 23"/>
          <p:cNvSpPr>
            <a:spLocks noChangeArrowheads="1"/>
          </p:cNvSpPr>
          <p:nvPr/>
        </p:nvSpPr>
        <p:spPr bwMode="auto">
          <a:xfrm>
            <a:off x="4686300" y="2221523"/>
            <a:ext cx="927589" cy="820615"/>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b"/>
          <a:lstStyle/>
          <a:p>
            <a:pPr algn="ctr"/>
            <a:endParaRPr lang="en-GB" sz="1292" dirty="0"/>
          </a:p>
          <a:p>
            <a:pPr algn="ctr"/>
            <a:r>
              <a:rPr lang="en-GB" sz="1292" dirty="0"/>
              <a:t>FUNCTION</a:t>
            </a:r>
          </a:p>
          <a:p>
            <a:pPr algn="ctr"/>
            <a:r>
              <a:rPr lang="en-GB" sz="1292" dirty="0"/>
              <a:t>1</a:t>
            </a:r>
          </a:p>
        </p:txBody>
      </p:sp>
      <p:sp>
        <p:nvSpPr>
          <p:cNvPr id="31761" name="Oval 24"/>
          <p:cNvSpPr>
            <a:spLocks noChangeArrowheads="1"/>
          </p:cNvSpPr>
          <p:nvPr/>
        </p:nvSpPr>
        <p:spPr bwMode="auto">
          <a:xfrm>
            <a:off x="6076951" y="3109546"/>
            <a:ext cx="926123" cy="820615"/>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b"/>
          <a:lstStyle/>
          <a:p>
            <a:pPr algn="ctr"/>
            <a:endParaRPr lang="en-GB" sz="1292" dirty="0"/>
          </a:p>
          <a:p>
            <a:pPr algn="ctr"/>
            <a:r>
              <a:rPr lang="en-GB" sz="1292" dirty="0"/>
              <a:t>FUNCTION</a:t>
            </a:r>
          </a:p>
          <a:p>
            <a:pPr algn="ctr"/>
            <a:r>
              <a:rPr lang="en-GB" sz="1292" dirty="0"/>
              <a:t>2</a:t>
            </a:r>
          </a:p>
        </p:txBody>
      </p:sp>
      <p:sp>
        <p:nvSpPr>
          <p:cNvPr id="31762" name="Oval 25"/>
          <p:cNvSpPr>
            <a:spLocks noChangeArrowheads="1"/>
          </p:cNvSpPr>
          <p:nvPr/>
        </p:nvSpPr>
        <p:spPr bwMode="auto">
          <a:xfrm>
            <a:off x="4991100" y="4038600"/>
            <a:ext cx="927589" cy="820615"/>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b"/>
          <a:lstStyle/>
          <a:p>
            <a:pPr algn="ctr"/>
            <a:endParaRPr lang="en-GB" sz="1292" dirty="0"/>
          </a:p>
          <a:p>
            <a:pPr algn="ctr"/>
            <a:r>
              <a:rPr lang="en-GB" sz="1292" dirty="0"/>
              <a:t>FUNCTION</a:t>
            </a:r>
          </a:p>
          <a:p>
            <a:pPr algn="ctr"/>
            <a:r>
              <a:rPr lang="en-GB" sz="1292" dirty="0"/>
              <a:t>3</a:t>
            </a:r>
          </a:p>
        </p:txBody>
      </p:sp>
      <p:sp>
        <p:nvSpPr>
          <p:cNvPr id="31763" name="Oval 26"/>
          <p:cNvSpPr>
            <a:spLocks noChangeArrowheads="1"/>
          </p:cNvSpPr>
          <p:nvPr/>
        </p:nvSpPr>
        <p:spPr bwMode="auto">
          <a:xfrm>
            <a:off x="7186246" y="2048608"/>
            <a:ext cx="927589" cy="820615"/>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b"/>
          <a:lstStyle/>
          <a:p>
            <a:pPr algn="ctr"/>
            <a:endParaRPr lang="en-GB" sz="1292" dirty="0"/>
          </a:p>
          <a:p>
            <a:pPr algn="ctr"/>
            <a:r>
              <a:rPr lang="en-GB" sz="1292" dirty="0"/>
              <a:t>FUNCTION</a:t>
            </a:r>
          </a:p>
          <a:p>
            <a:pPr algn="ctr"/>
            <a:r>
              <a:rPr lang="en-GB" sz="1292" dirty="0"/>
              <a:t>4</a:t>
            </a:r>
          </a:p>
        </p:txBody>
      </p:sp>
      <p:cxnSp>
        <p:nvCxnSpPr>
          <p:cNvPr id="31764" name="AutoShape 28"/>
          <p:cNvCxnSpPr>
            <a:cxnSpLocks noChangeShapeType="1"/>
            <a:endCxn id="31760" idx="1"/>
          </p:cNvCxnSpPr>
          <p:nvPr/>
        </p:nvCxnSpPr>
        <p:spPr bwMode="auto">
          <a:xfrm rot="16200000" flipH="1">
            <a:off x="4275260" y="1794364"/>
            <a:ext cx="577362" cy="517281"/>
          </a:xfrm>
          <a:prstGeom prst="curvedConnector3">
            <a:avLst>
              <a:gd name="adj1" fmla="val 39593"/>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1765" name="Text Box 30"/>
          <p:cNvSpPr txBox="1">
            <a:spLocks noChangeArrowheads="1"/>
          </p:cNvSpPr>
          <p:nvPr/>
        </p:nvSpPr>
        <p:spPr bwMode="auto">
          <a:xfrm>
            <a:off x="4572000" y="1789235"/>
            <a:ext cx="295274"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dirty="0"/>
              <a:t>A</a:t>
            </a:r>
          </a:p>
        </p:txBody>
      </p:sp>
      <p:cxnSp>
        <p:nvCxnSpPr>
          <p:cNvPr id="31766" name="AutoShape 31"/>
          <p:cNvCxnSpPr>
            <a:cxnSpLocks noChangeShapeType="1"/>
            <a:endCxn id="31762" idx="2"/>
          </p:cNvCxnSpPr>
          <p:nvPr/>
        </p:nvCxnSpPr>
        <p:spPr bwMode="auto">
          <a:xfrm rot="10800000" flipH="1" flipV="1">
            <a:off x="4305300" y="3922835"/>
            <a:ext cx="685800" cy="526073"/>
          </a:xfrm>
          <a:prstGeom prst="curvedConnector3">
            <a:avLst>
              <a:gd name="adj1" fmla="val -33333"/>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1767" name="Text Box 32"/>
          <p:cNvSpPr txBox="1">
            <a:spLocks noChangeArrowheads="1"/>
          </p:cNvSpPr>
          <p:nvPr/>
        </p:nvSpPr>
        <p:spPr bwMode="auto">
          <a:xfrm>
            <a:off x="3735266" y="4060581"/>
            <a:ext cx="309196"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dirty="0"/>
              <a:t>B</a:t>
            </a:r>
          </a:p>
        </p:txBody>
      </p:sp>
      <p:cxnSp>
        <p:nvCxnSpPr>
          <p:cNvPr id="31768" name="AutoShape 33"/>
          <p:cNvCxnSpPr>
            <a:cxnSpLocks noChangeShapeType="1"/>
            <a:stCxn id="31762" idx="4"/>
          </p:cNvCxnSpPr>
          <p:nvPr/>
        </p:nvCxnSpPr>
        <p:spPr bwMode="auto">
          <a:xfrm rot="5400000">
            <a:off x="4678241" y="5034329"/>
            <a:ext cx="952500" cy="602274"/>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1769" name="Text Box 34"/>
          <p:cNvSpPr txBox="1">
            <a:spLocks noChangeArrowheads="1"/>
          </p:cNvSpPr>
          <p:nvPr/>
        </p:nvSpPr>
        <p:spPr bwMode="auto">
          <a:xfrm>
            <a:off x="5030666" y="5432181"/>
            <a:ext cx="304892"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dirty="0"/>
              <a:t>C</a:t>
            </a:r>
          </a:p>
        </p:txBody>
      </p:sp>
      <p:cxnSp>
        <p:nvCxnSpPr>
          <p:cNvPr id="31770" name="AutoShape 35"/>
          <p:cNvCxnSpPr>
            <a:cxnSpLocks noChangeShapeType="1"/>
            <a:stCxn id="31763" idx="4"/>
          </p:cNvCxnSpPr>
          <p:nvPr/>
        </p:nvCxnSpPr>
        <p:spPr bwMode="auto">
          <a:xfrm rot="16200000" flipH="1">
            <a:off x="7910879" y="2609117"/>
            <a:ext cx="867508" cy="1387719"/>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71" name="AutoShape 37"/>
          <p:cNvCxnSpPr>
            <a:cxnSpLocks noChangeShapeType="1"/>
            <a:stCxn id="31760" idx="6"/>
            <a:endCxn id="31763" idx="2"/>
          </p:cNvCxnSpPr>
          <p:nvPr/>
        </p:nvCxnSpPr>
        <p:spPr bwMode="auto">
          <a:xfrm flipV="1">
            <a:off x="5613890" y="2458916"/>
            <a:ext cx="1572357" cy="172915"/>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72" name="AutoShape 38"/>
          <p:cNvCxnSpPr>
            <a:cxnSpLocks noChangeShapeType="1"/>
            <a:stCxn id="31760" idx="5"/>
            <a:endCxn id="31761" idx="2"/>
          </p:cNvCxnSpPr>
          <p:nvPr/>
        </p:nvCxnSpPr>
        <p:spPr bwMode="auto">
          <a:xfrm rot="16200000" flipH="1">
            <a:off x="5478341" y="2921244"/>
            <a:ext cx="597877" cy="599343"/>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73" name="AutoShape 39"/>
          <p:cNvCxnSpPr>
            <a:cxnSpLocks noChangeShapeType="1"/>
            <a:stCxn id="31760" idx="4"/>
            <a:endCxn id="31762" idx="0"/>
          </p:cNvCxnSpPr>
          <p:nvPr/>
        </p:nvCxnSpPr>
        <p:spPr bwMode="auto">
          <a:xfrm rot="16200000" flipH="1">
            <a:off x="4803531" y="3387969"/>
            <a:ext cx="996462" cy="304800"/>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74" name="AutoShape 40"/>
          <p:cNvCxnSpPr>
            <a:cxnSpLocks noChangeShapeType="1"/>
            <a:stCxn id="31762" idx="6"/>
            <a:endCxn id="31761" idx="4"/>
          </p:cNvCxnSpPr>
          <p:nvPr/>
        </p:nvCxnSpPr>
        <p:spPr bwMode="auto">
          <a:xfrm flipV="1">
            <a:off x="5918689" y="3930162"/>
            <a:ext cx="621323" cy="518746"/>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1775" name="AutoShape 41"/>
          <p:cNvCxnSpPr>
            <a:cxnSpLocks noChangeShapeType="1"/>
            <a:stCxn id="31761" idx="7"/>
            <a:endCxn id="31763" idx="3"/>
          </p:cNvCxnSpPr>
          <p:nvPr/>
        </p:nvCxnSpPr>
        <p:spPr bwMode="auto">
          <a:xfrm rot="5400000" flipH="1" flipV="1">
            <a:off x="6854337" y="2761517"/>
            <a:ext cx="480646" cy="455735"/>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1776" name="Text Box 42"/>
          <p:cNvSpPr txBox="1">
            <a:spLocks noChangeArrowheads="1"/>
          </p:cNvSpPr>
          <p:nvPr/>
        </p:nvSpPr>
        <p:spPr bwMode="auto">
          <a:xfrm>
            <a:off x="8745415" y="3316166"/>
            <a:ext cx="304892"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dirty="0"/>
              <a:t>D</a:t>
            </a:r>
          </a:p>
        </p:txBody>
      </p:sp>
      <p:sp>
        <p:nvSpPr>
          <p:cNvPr id="31777" name="Text Box 43"/>
          <p:cNvSpPr txBox="1">
            <a:spLocks noChangeArrowheads="1"/>
          </p:cNvSpPr>
          <p:nvPr/>
        </p:nvSpPr>
        <p:spPr bwMode="auto">
          <a:xfrm>
            <a:off x="7096858" y="5194789"/>
            <a:ext cx="1096775" cy="291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292" dirty="0"/>
              <a:t>DIAGRAM 0</a:t>
            </a:r>
          </a:p>
        </p:txBody>
      </p:sp>
      <p:sp>
        <p:nvSpPr>
          <p:cNvPr id="20515" name="AutoShape 44"/>
          <p:cNvSpPr>
            <a:spLocks noChangeArrowheads="1"/>
          </p:cNvSpPr>
          <p:nvPr/>
        </p:nvSpPr>
        <p:spPr bwMode="auto">
          <a:xfrm>
            <a:off x="1308590" y="4665785"/>
            <a:ext cx="2628906" cy="1160583"/>
          </a:xfrm>
          <a:prstGeom prst="wedgeRoundRectCallout">
            <a:avLst>
              <a:gd name="adj1" fmla="val 83185"/>
              <a:gd name="adj2" fmla="val -46981"/>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GB" sz="1477" dirty="0">
                <a:solidFill>
                  <a:schemeClr val="bg1"/>
                </a:solidFill>
              </a:rPr>
              <a:t>The central function in the Context Diagram is described in more detail in a lower level diagram</a:t>
            </a:r>
          </a:p>
        </p:txBody>
      </p:sp>
      <p:cxnSp>
        <p:nvCxnSpPr>
          <p:cNvPr id="48" name="Straight Connector 47"/>
          <p:cNvCxnSpPr>
            <a:stCxn id="31747" idx="0"/>
          </p:cNvCxnSpPr>
          <p:nvPr/>
        </p:nvCxnSpPr>
        <p:spPr>
          <a:xfrm flipV="1">
            <a:off x="2474513" y="1473749"/>
            <a:ext cx="3754837" cy="489866"/>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206869" y="3086100"/>
            <a:ext cx="3376246" cy="1995854"/>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114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3"/>
          <p:cNvSpPr>
            <a:spLocks noGrp="1" noChangeArrowheads="1"/>
          </p:cNvSpPr>
          <p:nvPr>
            <p:ph type="title"/>
          </p:nvPr>
        </p:nvSpPr>
        <p:spPr/>
        <p:txBody>
          <a:bodyPr/>
          <a:lstStyle/>
          <a:p>
            <a:r>
              <a:rPr lang="en-GB" dirty="0"/>
              <a:t>Flow Conventions</a:t>
            </a:r>
          </a:p>
        </p:txBody>
      </p:sp>
      <p:pic>
        <p:nvPicPr>
          <p:cNvPr id="33794"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9689" y="1362808"/>
            <a:ext cx="4114800" cy="17247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795"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4469" y="3812931"/>
            <a:ext cx="4854820" cy="22127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50081896"/>
      </p:ext>
    </p:extLst>
  </p:cSld>
  <p:clrMapOvr>
    <a:masterClrMapping/>
  </p:clrMapOvr>
  <p:transition>
    <p:wipe dir="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Use Logic</a:t>
            </a:r>
            <a:endParaRPr lang="en-US" dirty="0"/>
          </a:p>
        </p:txBody>
      </p:sp>
      <p:sp>
        <p:nvSpPr>
          <p:cNvPr id="3" name="Oval 5"/>
          <p:cNvSpPr>
            <a:spLocks noChangeArrowheads="1"/>
          </p:cNvSpPr>
          <p:nvPr/>
        </p:nvSpPr>
        <p:spPr bwMode="auto">
          <a:xfrm>
            <a:off x="1698267" y="2239108"/>
            <a:ext cx="1301947" cy="1112692"/>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US" sz="1477" dirty="0"/>
              <a:t>FUNCTION</a:t>
            </a:r>
          </a:p>
          <a:p>
            <a:pPr algn="ctr"/>
            <a:r>
              <a:rPr lang="en-US" sz="1477" dirty="0"/>
              <a:t>A</a:t>
            </a:r>
          </a:p>
        </p:txBody>
      </p:sp>
      <p:sp>
        <p:nvSpPr>
          <p:cNvPr id="4" name="Arc 6"/>
          <p:cNvSpPr>
            <a:spLocks/>
          </p:cNvSpPr>
          <p:nvPr/>
        </p:nvSpPr>
        <p:spPr bwMode="auto">
          <a:xfrm>
            <a:off x="453824" y="1587211"/>
            <a:ext cx="1890884" cy="655418"/>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 name="Rectangle 7"/>
          <p:cNvSpPr>
            <a:spLocks noChangeArrowheads="1"/>
          </p:cNvSpPr>
          <p:nvPr/>
        </p:nvSpPr>
        <p:spPr bwMode="auto">
          <a:xfrm rot="714740">
            <a:off x="892858" y="1332352"/>
            <a:ext cx="1366770"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FLOW_X</a:t>
            </a:r>
          </a:p>
        </p:txBody>
      </p:sp>
      <p:sp>
        <p:nvSpPr>
          <p:cNvPr id="10" name="Rounded Rectangular Callout 9"/>
          <p:cNvSpPr/>
          <p:nvPr/>
        </p:nvSpPr>
        <p:spPr>
          <a:xfrm>
            <a:off x="1021091" y="4133260"/>
            <a:ext cx="2659843" cy="1688964"/>
          </a:xfrm>
          <a:prstGeom prst="wedgeRoundRectCallout">
            <a:avLst>
              <a:gd name="adj1" fmla="val -8511"/>
              <a:gd name="adj2" fmla="val -98694"/>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846" dirty="0"/>
              <a:t>A Function CANNOT have an input without producing an output</a:t>
            </a:r>
          </a:p>
        </p:txBody>
      </p:sp>
      <p:sp>
        <p:nvSpPr>
          <p:cNvPr id="12" name="Oval 5"/>
          <p:cNvSpPr>
            <a:spLocks noChangeArrowheads="1"/>
          </p:cNvSpPr>
          <p:nvPr/>
        </p:nvSpPr>
        <p:spPr bwMode="auto">
          <a:xfrm>
            <a:off x="6238401" y="2543639"/>
            <a:ext cx="1301947" cy="1112692"/>
          </a:xfrm>
          <a:prstGeom prst="ellipse">
            <a:avLst/>
          </a:prstGeom>
          <a:noFill/>
          <a:ln w="12700">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US" sz="1477" dirty="0"/>
              <a:t>FUNCTION</a:t>
            </a:r>
          </a:p>
          <a:p>
            <a:pPr algn="ctr"/>
            <a:r>
              <a:rPr lang="en-US" sz="1477" dirty="0"/>
              <a:t>B</a:t>
            </a:r>
          </a:p>
        </p:txBody>
      </p:sp>
      <p:sp>
        <p:nvSpPr>
          <p:cNvPr id="13" name="Arc 6"/>
          <p:cNvSpPr>
            <a:spLocks/>
          </p:cNvSpPr>
          <p:nvPr/>
        </p:nvSpPr>
        <p:spPr bwMode="auto">
          <a:xfrm>
            <a:off x="7185358" y="3591279"/>
            <a:ext cx="380202" cy="1590161"/>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cap="rnd">
            <a:solidFill>
              <a:schemeClr val="tx1"/>
            </a:solidFill>
            <a:round/>
            <a:headEnd/>
            <a:tailEnd type="triangle" w="med" len="me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14" name="Rectangle 7"/>
          <p:cNvSpPr>
            <a:spLocks noChangeArrowheads="1"/>
          </p:cNvSpPr>
          <p:nvPr/>
        </p:nvSpPr>
        <p:spPr bwMode="auto">
          <a:xfrm rot="5074044">
            <a:off x="7059152" y="4271162"/>
            <a:ext cx="1366770"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FLOW_Z</a:t>
            </a:r>
          </a:p>
        </p:txBody>
      </p:sp>
      <p:sp>
        <p:nvSpPr>
          <p:cNvPr id="15" name="Rounded Rectangular Callout 14"/>
          <p:cNvSpPr/>
          <p:nvPr/>
        </p:nvSpPr>
        <p:spPr>
          <a:xfrm>
            <a:off x="3430828" y="1526221"/>
            <a:ext cx="2659843" cy="1688964"/>
          </a:xfrm>
          <a:prstGeom prst="wedgeRoundRectCallout">
            <a:avLst>
              <a:gd name="adj1" fmla="val 66371"/>
              <a:gd name="adj2" fmla="val 66978"/>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846" dirty="0"/>
              <a:t>A Function CANNOT  produce an output without receiving an input</a:t>
            </a:r>
          </a:p>
        </p:txBody>
      </p:sp>
    </p:spTree>
    <p:extLst>
      <p:ext uri="{BB962C8B-B14F-4D97-AF65-F5344CB8AC3E}">
        <p14:creationId xmlns:p14="http://schemas.microsoft.com/office/powerpoint/2010/main" val="4859515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35842" name="Rectangle 4"/>
          <p:cNvSpPr>
            <a:spLocks noGrp="1" noChangeArrowheads="1"/>
          </p:cNvSpPr>
          <p:nvPr>
            <p:ph type="title"/>
          </p:nvPr>
        </p:nvSpPr>
        <p:spPr>
          <a:noFill/>
        </p:spPr>
        <p:txBody>
          <a:bodyPr vert="horz" wrap="square" lIns="83527" tIns="41031" rIns="83527" bIns="41031" numCol="1" anchor="b" anchorCtr="0" compatLnSpc="1">
            <a:prstTxWarp prst="textNoShape">
              <a:avLst/>
            </a:prstTxWarp>
          </a:bodyPr>
          <a:lstStyle/>
          <a:p>
            <a:pPr defTabSz="703402"/>
            <a:r>
              <a:rPr lang="en-GB" dirty="0">
                <a:latin typeface="Arial" charset="0"/>
              </a:rPr>
              <a:t>Balancing Flows</a:t>
            </a:r>
          </a:p>
        </p:txBody>
      </p:sp>
      <p:sp>
        <p:nvSpPr>
          <p:cNvPr id="35845" name="Rectangle 7"/>
          <p:cNvSpPr>
            <a:spLocks noChangeArrowheads="1"/>
          </p:cNvSpPr>
          <p:nvPr/>
        </p:nvSpPr>
        <p:spPr bwMode="auto">
          <a:xfrm>
            <a:off x="697043" y="1386542"/>
            <a:ext cx="362649"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A</a:t>
            </a:r>
          </a:p>
        </p:txBody>
      </p:sp>
      <p:sp>
        <p:nvSpPr>
          <p:cNvPr id="35848" name="Rectangle 10"/>
          <p:cNvSpPr>
            <a:spLocks noChangeArrowheads="1"/>
          </p:cNvSpPr>
          <p:nvPr/>
        </p:nvSpPr>
        <p:spPr bwMode="auto">
          <a:xfrm>
            <a:off x="3325169" y="2701777"/>
            <a:ext cx="362649"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B</a:t>
            </a:r>
          </a:p>
        </p:txBody>
      </p:sp>
      <p:sp>
        <p:nvSpPr>
          <p:cNvPr id="35852" name="Rectangle 14"/>
          <p:cNvSpPr>
            <a:spLocks noChangeArrowheads="1"/>
          </p:cNvSpPr>
          <p:nvPr/>
        </p:nvSpPr>
        <p:spPr bwMode="auto">
          <a:xfrm>
            <a:off x="4341921" y="824775"/>
            <a:ext cx="543788"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A1</a:t>
            </a:r>
          </a:p>
        </p:txBody>
      </p:sp>
      <p:sp>
        <p:nvSpPr>
          <p:cNvPr id="35855" name="Rectangle 17"/>
          <p:cNvSpPr>
            <a:spLocks noChangeArrowheads="1"/>
          </p:cNvSpPr>
          <p:nvPr/>
        </p:nvSpPr>
        <p:spPr bwMode="auto">
          <a:xfrm>
            <a:off x="6927656" y="2087841"/>
            <a:ext cx="367458"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C</a:t>
            </a:r>
          </a:p>
        </p:txBody>
      </p:sp>
      <p:sp>
        <p:nvSpPr>
          <p:cNvPr id="35857" name="Rectangle 19"/>
          <p:cNvSpPr>
            <a:spLocks noChangeArrowheads="1"/>
          </p:cNvSpPr>
          <p:nvPr/>
        </p:nvSpPr>
        <p:spPr bwMode="auto">
          <a:xfrm>
            <a:off x="5333844" y="3535743"/>
            <a:ext cx="836123"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square" lIns="83527" tIns="41031" rIns="83527" bIns="41031">
            <a:spAutoFit/>
          </a:bodyPr>
          <a:lstStyle/>
          <a:p>
            <a:pPr eaLnBrk="0" hangingPunct="0"/>
            <a:r>
              <a:rPr lang="en-GB" sz="2215" dirty="0">
                <a:latin typeface="+mn-lt"/>
              </a:rPr>
              <a:t>A2</a:t>
            </a:r>
          </a:p>
        </p:txBody>
      </p:sp>
      <p:sp>
        <p:nvSpPr>
          <p:cNvPr id="35860" name="Rectangle 22"/>
          <p:cNvSpPr>
            <a:spLocks noChangeArrowheads="1"/>
          </p:cNvSpPr>
          <p:nvPr/>
        </p:nvSpPr>
        <p:spPr bwMode="auto">
          <a:xfrm>
            <a:off x="7980485" y="3455377"/>
            <a:ext cx="362649" cy="42372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2215" dirty="0">
                <a:latin typeface="+mn-lt"/>
              </a:rPr>
              <a:t>B</a:t>
            </a:r>
          </a:p>
        </p:txBody>
      </p:sp>
      <p:sp>
        <p:nvSpPr>
          <p:cNvPr id="35861" name="Rectangle 23"/>
          <p:cNvSpPr>
            <a:spLocks noChangeArrowheads="1"/>
          </p:cNvSpPr>
          <p:nvPr/>
        </p:nvSpPr>
        <p:spPr bwMode="auto">
          <a:xfrm>
            <a:off x="938408" y="4242144"/>
            <a:ext cx="2024835" cy="3669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1846" dirty="0"/>
              <a:t>Parent Diagram</a:t>
            </a:r>
          </a:p>
        </p:txBody>
      </p:sp>
      <p:sp>
        <p:nvSpPr>
          <p:cNvPr id="35862" name="Rectangle 24"/>
          <p:cNvSpPr>
            <a:spLocks noChangeArrowheads="1"/>
          </p:cNvSpPr>
          <p:nvPr/>
        </p:nvSpPr>
        <p:spPr bwMode="auto">
          <a:xfrm>
            <a:off x="5694357" y="4294902"/>
            <a:ext cx="1854211" cy="3669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527" tIns="41031" rIns="83527" bIns="41031">
            <a:spAutoFit/>
          </a:bodyPr>
          <a:lstStyle/>
          <a:p>
            <a:pPr eaLnBrk="0" hangingPunct="0"/>
            <a:r>
              <a:rPr lang="en-GB" sz="1846" dirty="0"/>
              <a:t>Child Diagram</a:t>
            </a:r>
          </a:p>
        </p:txBody>
      </p:sp>
      <p:sp>
        <p:nvSpPr>
          <p:cNvPr id="22552" name="Text Box 25"/>
          <p:cNvSpPr txBox="1">
            <a:spLocks noChangeArrowheads="1"/>
          </p:cNvSpPr>
          <p:nvPr/>
        </p:nvSpPr>
        <p:spPr bwMode="auto">
          <a:xfrm>
            <a:off x="296008" y="4997386"/>
            <a:ext cx="4739054" cy="1456168"/>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a:spAutoFit/>
          </a:bodyPr>
          <a:lstStyle/>
          <a:p>
            <a:pPr algn="ctr" eaLnBrk="0" hangingPunct="0">
              <a:defRPr/>
            </a:pPr>
            <a:r>
              <a:rPr lang="en-GB" sz="1477" dirty="0">
                <a:solidFill>
                  <a:schemeClr val="bg1"/>
                </a:solidFill>
              </a:rPr>
              <a:t>Inputs and outputs should balance between parent and child diagrams. Just as we have functional decomposition to show increasing detail, diagrams can also have flow decomposition with the relationship defined in the Flow Dictionary</a:t>
            </a:r>
          </a:p>
        </p:txBody>
      </p:sp>
      <p:sp>
        <p:nvSpPr>
          <p:cNvPr id="35866" name="Text Box 26"/>
          <p:cNvSpPr txBox="1">
            <a:spLocks noChangeArrowheads="1"/>
          </p:cNvSpPr>
          <p:nvPr/>
        </p:nvSpPr>
        <p:spPr bwMode="auto">
          <a:xfrm>
            <a:off x="5843138" y="4997251"/>
            <a:ext cx="2170402" cy="4331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rnd">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215" b="1" dirty="0"/>
              <a:t>A = A1 AND A2</a:t>
            </a:r>
          </a:p>
        </p:txBody>
      </p:sp>
      <p:sp>
        <p:nvSpPr>
          <p:cNvPr id="4" name="Oval 3"/>
          <p:cNvSpPr/>
          <p:nvPr/>
        </p:nvSpPr>
        <p:spPr bwMode="auto">
          <a:xfrm>
            <a:off x="5162702" y="1598405"/>
            <a:ext cx="1039205" cy="1038422"/>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a:ln>
                  <a:noFill/>
                </a:ln>
                <a:effectLst/>
                <a:latin typeface="Verdana" pitchFamily="34" charset="0"/>
              </a:rPr>
              <a:t>1.1</a:t>
            </a:r>
          </a:p>
        </p:txBody>
      </p:sp>
      <p:sp>
        <p:nvSpPr>
          <p:cNvPr id="27" name="Oval 26"/>
          <p:cNvSpPr/>
          <p:nvPr/>
        </p:nvSpPr>
        <p:spPr bwMode="auto">
          <a:xfrm>
            <a:off x="6761037" y="3039085"/>
            <a:ext cx="1039205" cy="1038422"/>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effectLst/>
                <a:latin typeface="Verdana" pitchFamily="34" charset="0"/>
              </a:rPr>
              <a:t>1.2</a:t>
            </a:r>
          </a:p>
        </p:txBody>
      </p:sp>
      <p:sp>
        <p:nvSpPr>
          <p:cNvPr id="28" name="Oval 27"/>
          <p:cNvSpPr/>
          <p:nvPr/>
        </p:nvSpPr>
        <p:spPr bwMode="auto">
          <a:xfrm>
            <a:off x="1355038" y="2027683"/>
            <a:ext cx="1497539" cy="1496411"/>
          </a:xfrm>
          <a:prstGeom prst="ellipse">
            <a:avLst/>
          </a:prstGeom>
          <a:solidFill>
            <a:schemeClr val="bg1"/>
          </a:solidFill>
          <a:ln w="19050"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a:ln>
                  <a:noFill/>
                </a:ln>
                <a:effectLst/>
                <a:latin typeface="Verdana" pitchFamily="34" charset="0"/>
              </a:rPr>
              <a:t>1</a:t>
            </a:r>
          </a:p>
        </p:txBody>
      </p:sp>
      <p:cxnSp>
        <p:nvCxnSpPr>
          <p:cNvPr id="7" name="Curved Connector 6"/>
          <p:cNvCxnSpPr>
            <a:endCxn id="28" idx="1"/>
          </p:cNvCxnSpPr>
          <p:nvPr/>
        </p:nvCxnSpPr>
        <p:spPr bwMode="auto">
          <a:xfrm>
            <a:off x="624473" y="1793861"/>
            <a:ext cx="949875" cy="452966"/>
          </a:xfrm>
          <a:prstGeom prst="curvedConnector2">
            <a:avLst/>
          </a:prstGeom>
          <a:solidFill>
            <a:srgbClr val="3374D4"/>
          </a:solidFill>
          <a:ln w="19050" cap="flat" cmpd="sng" algn="ctr">
            <a:solidFill>
              <a:schemeClr val="tx1"/>
            </a:solidFill>
            <a:prstDash val="solid"/>
            <a:round/>
            <a:headEnd type="none" w="med" len="med"/>
            <a:tailEnd type="triangle" w="lg" len="lg"/>
          </a:ln>
          <a:effectLst/>
        </p:spPr>
      </p:cxnSp>
      <p:cxnSp>
        <p:nvCxnSpPr>
          <p:cNvPr id="31" name="Curved Connector 30"/>
          <p:cNvCxnSpPr>
            <a:stCxn id="28" idx="6"/>
          </p:cNvCxnSpPr>
          <p:nvPr/>
        </p:nvCxnSpPr>
        <p:spPr bwMode="auto">
          <a:xfrm>
            <a:off x="2852577" y="2775889"/>
            <a:ext cx="1016565" cy="699228"/>
          </a:xfrm>
          <a:prstGeom prst="curvedConnector3">
            <a:avLst>
              <a:gd name="adj1" fmla="val 50000"/>
            </a:avLst>
          </a:prstGeom>
          <a:solidFill>
            <a:srgbClr val="3374D4"/>
          </a:solidFill>
          <a:ln w="19050" cap="flat" cmpd="sng" algn="ctr">
            <a:solidFill>
              <a:schemeClr val="tx1"/>
            </a:solidFill>
            <a:prstDash val="solid"/>
            <a:round/>
            <a:headEnd type="none" w="med" len="med"/>
            <a:tailEnd type="triangle" w="lg" len="lg"/>
          </a:ln>
          <a:effectLst/>
        </p:spPr>
      </p:cxnSp>
      <p:cxnSp>
        <p:nvCxnSpPr>
          <p:cNvPr id="33" name="Curved Connector 32"/>
          <p:cNvCxnSpPr>
            <a:endCxn id="4" idx="1"/>
          </p:cNvCxnSpPr>
          <p:nvPr/>
        </p:nvCxnSpPr>
        <p:spPr bwMode="auto">
          <a:xfrm>
            <a:off x="4085187" y="1160059"/>
            <a:ext cx="1229703" cy="590419"/>
          </a:xfrm>
          <a:prstGeom prst="curvedConnector2">
            <a:avLst/>
          </a:prstGeom>
          <a:solidFill>
            <a:srgbClr val="3374D4"/>
          </a:solidFill>
          <a:ln w="19050" cap="flat" cmpd="sng" algn="ctr">
            <a:solidFill>
              <a:schemeClr val="tx1"/>
            </a:solidFill>
            <a:prstDash val="solid"/>
            <a:round/>
            <a:headEnd type="none" w="med" len="med"/>
            <a:tailEnd type="triangle" w="lg" len="lg"/>
          </a:ln>
          <a:effectLst/>
        </p:spPr>
      </p:cxnSp>
      <p:cxnSp>
        <p:nvCxnSpPr>
          <p:cNvPr id="35" name="Curved Connector 34"/>
          <p:cNvCxnSpPr>
            <a:endCxn id="27" idx="2"/>
          </p:cNvCxnSpPr>
          <p:nvPr/>
        </p:nvCxnSpPr>
        <p:spPr bwMode="auto">
          <a:xfrm flipV="1">
            <a:off x="5314890" y="3558296"/>
            <a:ext cx="1446147" cy="460243"/>
          </a:xfrm>
          <a:prstGeom prst="curvedConnector3">
            <a:avLst>
              <a:gd name="adj1" fmla="val 50000"/>
            </a:avLst>
          </a:prstGeom>
          <a:solidFill>
            <a:srgbClr val="3374D4"/>
          </a:solidFill>
          <a:ln w="19050" cap="flat" cmpd="sng" algn="ctr">
            <a:solidFill>
              <a:schemeClr val="tx1"/>
            </a:solidFill>
            <a:prstDash val="solid"/>
            <a:round/>
            <a:headEnd type="none" w="med" len="med"/>
            <a:tailEnd type="triangle" w="lg" len="lg"/>
          </a:ln>
          <a:effectLst/>
        </p:spPr>
      </p:cxnSp>
      <p:cxnSp>
        <p:nvCxnSpPr>
          <p:cNvPr id="38" name="Curved Connector 37"/>
          <p:cNvCxnSpPr>
            <a:stCxn id="4" idx="6"/>
            <a:endCxn id="27" idx="0"/>
          </p:cNvCxnSpPr>
          <p:nvPr/>
        </p:nvCxnSpPr>
        <p:spPr bwMode="auto">
          <a:xfrm>
            <a:off x="6201907" y="2117616"/>
            <a:ext cx="1078733" cy="921469"/>
          </a:xfrm>
          <a:prstGeom prst="curvedConnector2">
            <a:avLst/>
          </a:prstGeom>
          <a:solidFill>
            <a:srgbClr val="3374D4"/>
          </a:solidFill>
          <a:ln w="19050" cap="flat" cmpd="sng" algn="ctr">
            <a:solidFill>
              <a:schemeClr val="tx1"/>
            </a:solidFill>
            <a:prstDash val="solid"/>
            <a:round/>
            <a:headEnd type="none" w="med" len="med"/>
            <a:tailEnd type="triangle" w="lg" len="lg"/>
          </a:ln>
          <a:effectLst/>
        </p:spPr>
      </p:cxnSp>
      <p:cxnSp>
        <p:nvCxnSpPr>
          <p:cNvPr id="41" name="Curved Connector 40"/>
          <p:cNvCxnSpPr/>
          <p:nvPr/>
        </p:nvCxnSpPr>
        <p:spPr bwMode="auto">
          <a:xfrm>
            <a:off x="7731573" y="3806255"/>
            <a:ext cx="1016565" cy="699228"/>
          </a:xfrm>
          <a:prstGeom prst="curvedConnector3">
            <a:avLst>
              <a:gd name="adj1" fmla="val 50000"/>
            </a:avLst>
          </a:prstGeom>
          <a:solidFill>
            <a:srgbClr val="3374D4"/>
          </a:solidFill>
          <a:ln w="19050" cap="flat" cmpd="sng" algn="ctr">
            <a:solidFill>
              <a:schemeClr val="tx1"/>
            </a:solidFill>
            <a:prstDash val="solid"/>
            <a:round/>
            <a:headEnd type="none" w="med" len="med"/>
            <a:tailEnd type="triangle" w="lg" len="lg"/>
          </a:ln>
          <a:effectLst/>
        </p:spPr>
      </p:cxnSp>
    </p:spTree>
    <p:extLst>
      <p:ext uri="{BB962C8B-B14F-4D97-AF65-F5344CB8AC3E}">
        <p14:creationId xmlns:p14="http://schemas.microsoft.com/office/powerpoint/2010/main" val="507374502"/>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ChangeArrowheads="1"/>
          </p:cNvSpPr>
          <p:nvPr/>
        </p:nvSpPr>
        <p:spPr bwMode="auto">
          <a:xfrm>
            <a:off x="971550" y="1235320"/>
            <a:ext cx="1008185" cy="930519"/>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USER</a:t>
            </a:r>
            <a:endParaRPr lang="en-US" sz="1108" dirty="0"/>
          </a:p>
        </p:txBody>
      </p:sp>
      <p:sp>
        <p:nvSpPr>
          <p:cNvPr id="37890" name="Rectangle 3"/>
          <p:cNvSpPr>
            <a:spLocks noChangeArrowheads="1"/>
          </p:cNvSpPr>
          <p:nvPr/>
        </p:nvSpPr>
        <p:spPr bwMode="auto">
          <a:xfrm>
            <a:off x="6084277" y="1235320"/>
            <a:ext cx="1008185" cy="930519"/>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DOMESTIC</a:t>
            </a:r>
          </a:p>
          <a:p>
            <a:pPr algn="ctr"/>
            <a:r>
              <a:rPr lang="en-GB" sz="1108" dirty="0"/>
              <a:t>SERVICES</a:t>
            </a:r>
            <a:endParaRPr lang="en-US" sz="1108" dirty="0"/>
          </a:p>
        </p:txBody>
      </p:sp>
      <p:sp>
        <p:nvSpPr>
          <p:cNvPr id="37891" name="Rectangle 4"/>
          <p:cNvSpPr>
            <a:spLocks noChangeArrowheads="1"/>
          </p:cNvSpPr>
          <p:nvPr/>
        </p:nvSpPr>
        <p:spPr bwMode="auto">
          <a:xfrm>
            <a:off x="1186961" y="4558812"/>
            <a:ext cx="1008185" cy="930519"/>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anchor="ctr"/>
          <a:lstStyle/>
          <a:p>
            <a:pPr algn="ctr"/>
            <a:r>
              <a:rPr lang="en-GB" sz="1108" dirty="0"/>
              <a:t>LOCAL ENVIRON-MENT</a:t>
            </a:r>
            <a:endParaRPr lang="en-US" sz="1108" dirty="0"/>
          </a:p>
        </p:txBody>
      </p:sp>
      <p:sp>
        <p:nvSpPr>
          <p:cNvPr id="37892" name="Rectangle 5"/>
          <p:cNvSpPr>
            <a:spLocks noChangeArrowheads="1"/>
          </p:cNvSpPr>
          <p:nvPr/>
        </p:nvSpPr>
        <p:spPr bwMode="auto">
          <a:xfrm>
            <a:off x="6084277" y="4692162"/>
            <a:ext cx="1008185" cy="930520"/>
          </a:xfrm>
          <a:prstGeom prst="rect">
            <a:avLst/>
          </a:prstGeom>
          <a:noFill/>
          <a:ln w="9525">
            <a:solidFill>
              <a:schemeClr val="tx1"/>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DIAGNOSTIC</a:t>
            </a:r>
          </a:p>
          <a:p>
            <a:pPr algn="ctr"/>
            <a:r>
              <a:rPr lang="en-GB" sz="1108" dirty="0"/>
              <a:t>USER</a:t>
            </a:r>
            <a:endParaRPr lang="en-US" sz="1108" dirty="0"/>
          </a:p>
        </p:txBody>
      </p:sp>
      <p:sp>
        <p:nvSpPr>
          <p:cNvPr id="37893" name="Oval 6"/>
          <p:cNvSpPr>
            <a:spLocks noChangeArrowheads="1"/>
          </p:cNvSpPr>
          <p:nvPr/>
        </p:nvSpPr>
        <p:spPr bwMode="auto">
          <a:xfrm>
            <a:off x="3276600" y="2763716"/>
            <a:ext cx="1584081" cy="1329104"/>
          </a:xfrm>
          <a:prstGeom prst="ellipse">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a:r>
              <a:rPr lang="en-GB" sz="1108" dirty="0"/>
              <a:t>INTELLIGENT</a:t>
            </a:r>
          </a:p>
          <a:p>
            <a:pPr algn="ctr"/>
            <a:r>
              <a:rPr lang="en-GB" sz="1108" dirty="0"/>
              <a:t>WASHING </a:t>
            </a:r>
          </a:p>
          <a:p>
            <a:pPr algn="ctr"/>
            <a:r>
              <a:rPr lang="en-GB" sz="1108" dirty="0"/>
              <a:t>SYSTEM</a:t>
            </a:r>
          </a:p>
          <a:p>
            <a:pPr algn="ctr"/>
            <a:r>
              <a:rPr lang="en-GB" sz="923" dirty="0"/>
              <a:t>To automatically</a:t>
            </a:r>
          </a:p>
          <a:p>
            <a:pPr algn="ctr"/>
            <a:r>
              <a:rPr lang="en-GB" sz="923" dirty="0"/>
              <a:t> &amp; intelligently clean </a:t>
            </a:r>
          </a:p>
          <a:p>
            <a:pPr algn="ctr"/>
            <a:r>
              <a:rPr lang="en-GB" sz="923" dirty="0"/>
              <a:t>items without damage</a:t>
            </a:r>
          </a:p>
          <a:p>
            <a:pPr algn="ctr"/>
            <a:endParaRPr lang="en-US" sz="923" dirty="0"/>
          </a:p>
        </p:txBody>
      </p:sp>
      <p:cxnSp>
        <p:nvCxnSpPr>
          <p:cNvPr id="37894" name="AutoShape 7"/>
          <p:cNvCxnSpPr>
            <a:cxnSpLocks noChangeShapeType="1"/>
            <a:stCxn id="37889" idx="3"/>
            <a:endCxn id="37893" idx="1"/>
          </p:cNvCxnSpPr>
          <p:nvPr/>
        </p:nvCxnSpPr>
        <p:spPr bwMode="auto">
          <a:xfrm>
            <a:off x="1979735" y="1701312"/>
            <a:ext cx="1528396" cy="1257300"/>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895" name="AutoShape 8"/>
          <p:cNvCxnSpPr>
            <a:cxnSpLocks noChangeShapeType="1"/>
            <a:endCxn id="37893" idx="2"/>
          </p:cNvCxnSpPr>
          <p:nvPr/>
        </p:nvCxnSpPr>
        <p:spPr bwMode="auto">
          <a:xfrm rot="16200000" flipH="1">
            <a:off x="1583349" y="1735749"/>
            <a:ext cx="1263162" cy="2123342"/>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896" name="AutoShape 9"/>
          <p:cNvCxnSpPr>
            <a:cxnSpLocks noChangeShapeType="1"/>
          </p:cNvCxnSpPr>
          <p:nvPr/>
        </p:nvCxnSpPr>
        <p:spPr bwMode="auto">
          <a:xfrm rot="16200000" flipH="1">
            <a:off x="1984131" y="1800958"/>
            <a:ext cx="997927" cy="1727688"/>
          </a:xfrm>
          <a:prstGeom prst="curvedConnector2">
            <a:avLst/>
          </a:prstGeom>
          <a:noFill/>
          <a:ln w="9525">
            <a:solidFill>
              <a:schemeClr val="tx1"/>
            </a:solidFill>
            <a:round/>
            <a:headEnd type="triangle" w="med" len="med"/>
            <a:tailEnd/>
          </a:ln>
          <a:extLst>
            <a:ext uri="{909E8E84-426E-40dd-AFC4-6F175D3DCCD1}">
              <a14:hiddenFill xmlns="" xmlns:a14="http://schemas.microsoft.com/office/drawing/2010/main">
                <a:noFill/>
              </a14:hiddenFill>
            </a:ext>
          </a:extLst>
        </p:spPr>
      </p:cxnSp>
      <p:cxnSp>
        <p:nvCxnSpPr>
          <p:cNvPr id="37897" name="AutoShape 10"/>
          <p:cNvCxnSpPr>
            <a:cxnSpLocks noChangeShapeType="1"/>
            <a:endCxn id="37893" idx="0"/>
          </p:cNvCxnSpPr>
          <p:nvPr/>
        </p:nvCxnSpPr>
        <p:spPr bwMode="auto">
          <a:xfrm>
            <a:off x="1979736" y="1468315"/>
            <a:ext cx="2089638" cy="1295400"/>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7898" name="Line 11"/>
          <p:cNvSpPr>
            <a:spLocks noChangeShapeType="1"/>
          </p:cNvSpPr>
          <p:nvPr/>
        </p:nvSpPr>
        <p:spPr bwMode="auto">
          <a:xfrm flipH="1" flipV="1">
            <a:off x="1979735" y="2165839"/>
            <a:ext cx="1440473" cy="86457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cxnSp>
        <p:nvCxnSpPr>
          <p:cNvPr id="37899" name="AutoShape 12"/>
          <p:cNvCxnSpPr>
            <a:cxnSpLocks noChangeShapeType="1"/>
            <a:stCxn id="37890" idx="1"/>
          </p:cNvCxnSpPr>
          <p:nvPr/>
        </p:nvCxnSpPr>
        <p:spPr bwMode="auto">
          <a:xfrm rot="10800000" flipV="1">
            <a:off x="4292112" y="1701312"/>
            <a:ext cx="1792165" cy="1096108"/>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900" name="AutoShape 13"/>
          <p:cNvCxnSpPr>
            <a:cxnSpLocks noChangeShapeType="1"/>
            <a:endCxn id="37893" idx="7"/>
          </p:cNvCxnSpPr>
          <p:nvPr/>
        </p:nvCxnSpPr>
        <p:spPr bwMode="auto">
          <a:xfrm rot="10800000" flipV="1">
            <a:off x="4629151" y="2067658"/>
            <a:ext cx="1455126" cy="890954"/>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901" name="AutoShape 14"/>
          <p:cNvCxnSpPr>
            <a:cxnSpLocks noChangeShapeType="1"/>
            <a:stCxn id="37893" idx="6"/>
            <a:endCxn id="37890" idx="2"/>
          </p:cNvCxnSpPr>
          <p:nvPr/>
        </p:nvCxnSpPr>
        <p:spPr bwMode="auto">
          <a:xfrm flipV="1">
            <a:off x="4860681" y="2165839"/>
            <a:ext cx="1729154" cy="1263162"/>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902" name="AutoShape 15"/>
          <p:cNvCxnSpPr>
            <a:cxnSpLocks noChangeShapeType="1"/>
            <a:stCxn id="37893" idx="3"/>
            <a:endCxn id="37891" idx="0"/>
          </p:cNvCxnSpPr>
          <p:nvPr/>
        </p:nvCxnSpPr>
        <p:spPr bwMode="auto">
          <a:xfrm rot="5400000">
            <a:off x="2269881" y="3320563"/>
            <a:ext cx="660889" cy="1815611"/>
          </a:xfrm>
          <a:prstGeom prst="curvedConnector3">
            <a:avLst>
              <a:gd name="adj1" fmla="val 17069"/>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7903" name="Line 16"/>
          <p:cNvSpPr>
            <a:spLocks noChangeShapeType="1"/>
          </p:cNvSpPr>
          <p:nvPr/>
        </p:nvSpPr>
        <p:spPr bwMode="auto">
          <a:xfrm flipH="1">
            <a:off x="2195146" y="4026877"/>
            <a:ext cx="1513743" cy="53193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cxnSp>
        <p:nvCxnSpPr>
          <p:cNvPr id="37904" name="AutoShape 17"/>
          <p:cNvCxnSpPr>
            <a:cxnSpLocks noChangeShapeType="1"/>
            <a:stCxn id="37893" idx="4"/>
            <a:endCxn id="37891" idx="3"/>
          </p:cNvCxnSpPr>
          <p:nvPr/>
        </p:nvCxnSpPr>
        <p:spPr bwMode="auto">
          <a:xfrm rot="5400000">
            <a:off x="2666268" y="3621699"/>
            <a:ext cx="931985" cy="1874227"/>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905" name="AutoShape 18"/>
          <p:cNvCxnSpPr>
            <a:cxnSpLocks noChangeShapeType="1"/>
            <a:endCxn id="37892" idx="1"/>
          </p:cNvCxnSpPr>
          <p:nvPr/>
        </p:nvCxnSpPr>
        <p:spPr bwMode="auto">
          <a:xfrm rot="16200000" flipH="1">
            <a:off x="4619625" y="3693502"/>
            <a:ext cx="1060938" cy="186836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7906" name="AutoShape 19"/>
          <p:cNvCxnSpPr>
            <a:cxnSpLocks noChangeShapeType="1"/>
            <a:stCxn id="37892" idx="0"/>
            <a:endCxn id="37893" idx="5"/>
          </p:cNvCxnSpPr>
          <p:nvPr/>
        </p:nvCxnSpPr>
        <p:spPr bwMode="auto">
          <a:xfrm rot="5400000" flipH="1">
            <a:off x="5212374" y="3314700"/>
            <a:ext cx="794238" cy="1960685"/>
          </a:xfrm>
          <a:prstGeom prst="curvedConnector3">
            <a:avLst>
              <a:gd name="adj1" fmla="val 65125"/>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7907" name="Text Box 20"/>
          <p:cNvSpPr txBox="1">
            <a:spLocks noChangeArrowheads="1"/>
          </p:cNvSpPr>
          <p:nvPr/>
        </p:nvSpPr>
        <p:spPr bwMode="auto">
          <a:xfrm rot="1293425">
            <a:off x="4465488" y="4699226"/>
            <a:ext cx="148790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DIAGNOSTIC_INFO</a:t>
            </a:r>
            <a:endParaRPr lang="en-US" sz="1108" dirty="0"/>
          </a:p>
        </p:txBody>
      </p:sp>
      <p:sp>
        <p:nvSpPr>
          <p:cNvPr id="37908" name="Text Box 21"/>
          <p:cNvSpPr txBox="1">
            <a:spLocks noChangeArrowheads="1"/>
          </p:cNvSpPr>
          <p:nvPr/>
        </p:nvSpPr>
        <p:spPr bwMode="auto">
          <a:xfrm rot="1043600">
            <a:off x="4934203" y="3890334"/>
            <a:ext cx="183415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DIAGNOSTIC_REQUEST</a:t>
            </a:r>
            <a:endParaRPr lang="en-US" sz="1108" dirty="0"/>
          </a:p>
        </p:txBody>
      </p:sp>
      <p:sp>
        <p:nvSpPr>
          <p:cNvPr id="37909" name="Text Box 22"/>
          <p:cNvSpPr txBox="1">
            <a:spLocks noChangeArrowheads="1"/>
          </p:cNvSpPr>
          <p:nvPr/>
        </p:nvSpPr>
        <p:spPr bwMode="auto">
          <a:xfrm rot="-2091822">
            <a:off x="5195334" y="2826465"/>
            <a:ext cx="128112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WASTE_WATER</a:t>
            </a:r>
            <a:endParaRPr lang="en-US" sz="1108" dirty="0"/>
          </a:p>
        </p:txBody>
      </p:sp>
      <p:sp>
        <p:nvSpPr>
          <p:cNvPr id="37910" name="Text Box 23"/>
          <p:cNvSpPr txBox="1">
            <a:spLocks noChangeArrowheads="1"/>
          </p:cNvSpPr>
          <p:nvPr/>
        </p:nvSpPr>
        <p:spPr bwMode="auto">
          <a:xfrm rot="-2091822">
            <a:off x="4423951" y="2095238"/>
            <a:ext cx="122661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MAINS_WATER</a:t>
            </a:r>
            <a:endParaRPr lang="en-US" sz="1108" dirty="0"/>
          </a:p>
        </p:txBody>
      </p:sp>
      <p:sp>
        <p:nvSpPr>
          <p:cNvPr id="37911" name="Text Box 24"/>
          <p:cNvSpPr txBox="1">
            <a:spLocks noChangeArrowheads="1"/>
          </p:cNvSpPr>
          <p:nvPr/>
        </p:nvSpPr>
        <p:spPr bwMode="auto">
          <a:xfrm rot="-2091822">
            <a:off x="4433170" y="1774318"/>
            <a:ext cx="721672"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POWER</a:t>
            </a:r>
            <a:endParaRPr lang="en-US" sz="1108" dirty="0"/>
          </a:p>
        </p:txBody>
      </p:sp>
      <p:sp>
        <p:nvSpPr>
          <p:cNvPr id="37912" name="Text Box 25"/>
          <p:cNvSpPr txBox="1">
            <a:spLocks noChangeArrowheads="1"/>
          </p:cNvSpPr>
          <p:nvPr/>
        </p:nvSpPr>
        <p:spPr bwMode="auto">
          <a:xfrm rot="1802403">
            <a:off x="2611187" y="1629246"/>
            <a:ext cx="1723550"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USER_INSTRUCTIONS</a:t>
            </a:r>
            <a:endParaRPr lang="en-US" sz="1108" dirty="0"/>
          </a:p>
        </p:txBody>
      </p:sp>
      <p:sp>
        <p:nvSpPr>
          <p:cNvPr id="37913" name="Text Box 26"/>
          <p:cNvSpPr txBox="1">
            <a:spLocks noChangeArrowheads="1"/>
          </p:cNvSpPr>
          <p:nvPr/>
        </p:nvSpPr>
        <p:spPr bwMode="auto">
          <a:xfrm rot="2371458">
            <a:off x="2622268" y="1961888"/>
            <a:ext cx="112402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DIRTY_ITEMS</a:t>
            </a:r>
            <a:endParaRPr lang="en-US" sz="1108" dirty="0"/>
          </a:p>
        </p:txBody>
      </p:sp>
      <p:sp>
        <p:nvSpPr>
          <p:cNvPr id="37914" name="Text Box 27"/>
          <p:cNvSpPr txBox="1">
            <a:spLocks noChangeArrowheads="1"/>
          </p:cNvSpPr>
          <p:nvPr/>
        </p:nvSpPr>
        <p:spPr bwMode="auto">
          <a:xfrm rot="2051619">
            <a:off x="2224723" y="2294530"/>
            <a:ext cx="997389"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USER_INFO</a:t>
            </a:r>
            <a:endParaRPr lang="en-US" sz="1108" dirty="0"/>
          </a:p>
        </p:txBody>
      </p:sp>
      <p:sp>
        <p:nvSpPr>
          <p:cNvPr id="37915" name="Text Box 28"/>
          <p:cNvSpPr txBox="1">
            <a:spLocks noChangeArrowheads="1"/>
          </p:cNvSpPr>
          <p:nvPr/>
        </p:nvSpPr>
        <p:spPr bwMode="auto">
          <a:xfrm rot="2051619">
            <a:off x="1661507" y="2572954"/>
            <a:ext cx="136768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CLEANED_ITEMS</a:t>
            </a:r>
            <a:endParaRPr lang="en-US" sz="1108" dirty="0"/>
          </a:p>
        </p:txBody>
      </p:sp>
      <p:sp>
        <p:nvSpPr>
          <p:cNvPr id="37916" name="Text Box 29"/>
          <p:cNvSpPr txBox="1">
            <a:spLocks noChangeArrowheads="1"/>
          </p:cNvSpPr>
          <p:nvPr/>
        </p:nvSpPr>
        <p:spPr bwMode="auto">
          <a:xfrm rot="2051619">
            <a:off x="1201361" y="2759057"/>
            <a:ext cx="157286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CLEANING_AGENTS</a:t>
            </a:r>
            <a:endParaRPr lang="en-US" sz="1108" dirty="0"/>
          </a:p>
        </p:txBody>
      </p:sp>
      <p:sp>
        <p:nvSpPr>
          <p:cNvPr id="37917" name="Text Box 30"/>
          <p:cNvSpPr txBox="1">
            <a:spLocks noChangeArrowheads="1"/>
          </p:cNvSpPr>
          <p:nvPr/>
        </p:nvSpPr>
        <p:spPr bwMode="auto">
          <a:xfrm rot="-481553">
            <a:off x="2066970" y="3756984"/>
            <a:ext cx="62709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NOISE</a:t>
            </a:r>
            <a:endParaRPr lang="en-US" sz="1108" dirty="0"/>
          </a:p>
        </p:txBody>
      </p:sp>
      <p:sp>
        <p:nvSpPr>
          <p:cNvPr id="37918" name="Text Box 31"/>
          <p:cNvSpPr txBox="1">
            <a:spLocks noChangeArrowheads="1"/>
          </p:cNvSpPr>
          <p:nvPr/>
        </p:nvSpPr>
        <p:spPr bwMode="auto">
          <a:xfrm rot="-1530068">
            <a:off x="2425078" y="4089626"/>
            <a:ext cx="562975"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HEAT</a:t>
            </a:r>
            <a:endParaRPr lang="en-US" sz="1108" dirty="0"/>
          </a:p>
        </p:txBody>
      </p:sp>
      <p:sp>
        <p:nvSpPr>
          <p:cNvPr id="37919" name="Text Box 32"/>
          <p:cNvSpPr txBox="1">
            <a:spLocks noChangeArrowheads="1"/>
          </p:cNvSpPr>
          <p:nvPr/>
        </p:nvSpPr>
        <p:spPr bwMode="auto">
          <a:xfrm rot="-1206977">
            <a:off x="2654611" y="4488211"/>
            <a:ext cx="95090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VIBRATION</a:t>
            </a:r>
            <a:endParaRPr lang="en-US" sz="1108" dirty="0"/>
          </a:p>
        </p:txBody>
      </p:sp>
      <p:sp>
        <p:nvSpPr>
          <p:cNvPr id="37920" name="Text Box 33"/>
          <p:cNvSpPr txBox="1">
            <a:spLocks noChangeArrowheads="1"/>
          </p:cNvSpPr>
          <p:nvPr/>
        </p:nvSpPr>
        <p:spPr bwMode="auto">
          <a:xfrm>
            <a:off x="2763464" y="5821974"/>
            <a:ext cx="2774477"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dirty="0"/>
              <a:t>Draft CONTEXT DIAGRAM</a:t>
            </a:r>
            <a:endParaRPr lang="en-US" sz="1662" dirty="0"/>
          </a:p>
        </p:txBody>
      </p:sp>
    </p:spTree>
    <p:extLst>
      <p:ext uri="{BB962C8B-B14F-4D97-AF65-F5344CB8AC3E}">
        <p14:creationId xmlns:p14="http://schemas.microsoft.com/office/powerpoint/2010/main" val="1617743405"/>
      </p:ext>
    </p:extLst>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Oval 2"/>
          <p:cNvSpPr>
            <a:spLocks noChangeArrowheads="1"/>
          </p:cNvSpPr>
          <p:nvPr/>
        </p:nvSpPr>
        <p:spPr bwMode="auto">
          <a:xfrm>
            <a:off x="1393581" y="810359"/>
            <a:ext cx="1008185" cy="863111"/>
          </a:xfrm>
          <a:prstGeom prst="ellipse">
            <a:avLst/>
          </a:prstGeom>
          <a:solidFill>
            <a:srgbClr val="FFFFFF"/>
          </a:solidFill>
          <a:ln w="9525">
            <a:solidFill>
              <a:schemeClr val="tx1"/>
            </a:solidFill>
            <a:round/>
            <a:headEnd/>
            <a:tailEnd/>
          </a:ln>
        </p:spPr>
        <p:txBody>
          <a:bodyPr anchor="ctr"/>
          <a:lstStyle/>
          <a:p>
            <a:pPr algn="ctr"/>
            <a:r>
              <a:rPr lang="en-GB" sz="923" dirty="0"/>
              <a:t>LOAD DIRTY ITEMS</a:t>
            </a:r>
          </a:p>
          <a:p>
            <a:pPr algn="ctr"/>
            <a:r>
              <a:rPr lang="en-GB" sz="923" dirty="0"/>
              <a:t>1</a:t>
            </a:r>
            <a:endParaRPr lang="en-US" sz="923" dirty="0"/>
          </a:p>
        </p:txBody>
      </p:sp>
      <p:sp>
        <p:nvSpPr>
          <p:cNvPr id="39938" name="Oval 3"/>
          <p:cNvSpPr>
            <a:spLocks noChangeArrowheads="1"/>
          </p:cNvSpPr>
          <p:nvPr/>
        </p:nvSpPr>
        <p:spPr bwMode="auto">
          <a:xfrm>
            <a:off x="4359520" y="504092"/>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DETERMINE </a:t>
            </a:r>
          </a:p>
          <a:p>
            <a:pPr algn="ctr"/>
            <a:r>
              <a:rPr lang="en-GB" sz="923" dirty="0"/>
              <a:t>LOAD </a:t>
            </a:r>
          </a:p>
          <a:p>
            <a:pPr algn="ctr"/>
            <a:r>
              <a:rPr lang="en-GB" sz="923" dirty="0"/>
              <a:t>MAKE UP</a:t>
            </a:r>
          </a:p>
          <a:p>
            <a:pPr algn="ctr"/>
            <a:r>
              <a:rPr lang="en-GB" sz="923" dirty="0"/>
              <a:t>2</a:t>
            </a:r>
            <a:endParaRPr lang="en-US" sz="923" dirty="0"/>
          </a:p>
        </p:txBody>
      </p:sp>
      <p:sp>
        <p:nvSpPr>
          <p:cNvPr id="39939" name="Oval 4"/>
          <p:cNvSpPr>
            <a:spLocks noChangeArrowheads="1"/>
          </p:cNvSpPr>
          <p:nvPr/>
        </p:nvSpPr>
        <p:spPr bwMode="auto">
          <a:xfrm>
            <a:off x="4841631" y="4772759"/>
            <a:ext cx="1008185" cy="863111"/>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UNLOAD</a:t>
            </a:r>
          </a:p>
          <a:p>
            <a:pPr algn="ctr"/>
            <a:r>
              <a:rPr lang="en-GB" sz="923" dirty="0"/>
              <a:t>CLEANED</a:t>
            </a:r>
          </a:p>
          <a:p>
            <a:pPr algn="ctr"/>
            <a:r>
              <a:rPr lang="en-GB" sz="923" dirty="0"/>
              <a:t>ITEMS</a:t>
            </a:r>
          </a:p>
          <a:p>
            <a:pPr algn="ctr"/>
            <a:r>
              <a:rPr lang="en-GB" sz="923" dirty="0"/>
              <a:t>7</a:t>
            </a:r>
            <a:endParaRPr lang="en-US" sz="923" dirty="0"/>
          </a:p>
        </p:txBody>
      </p:sp>
      <p:sp>
        <p:nvSpPr>
          <p:cNvPr id="39940" name="Oval 5"/>
          <p:cNvSpPr>
            <a:spLocks noChangeArrowheads="1"/>
          </p:cNvSpPr>
          <p:nvPr/>
        </p:nvSpPr>
        <p:spPr bwMode="auto">
          <a:xfrm>
            <a:off x="5508381" y="2996713"/>
            <a:ext cx="1008185" cy="863111"/>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WASH</a:t>
            </a:r>
          </a:p>
          <a:p>
            <a:pPr algn="ctr"/>
            <a:r>
              <a:rPr lang="en-GB" sz="923" dirty="0"/>
              <a:t>ITEMS</a:t>
            </a:r>
          </a:p>
          <a:p>
            <a:pPr algn="ctr"/>
            <a:r>
              <a:rPr lang="en-GB" sz="923" dirty="0"/>
              <a:t>6</a:t>
            </a:r>
            <a:endParaRPr lang="en-US" sz="923" dirty="0"/>
          </a:p>
        </p:txBody>
      </p:sp>
      <p:sp>
        <p:nvSpPr>
          <p:cNvPr id="39941" name="Oval 6"/>
          <p:cNvSpPr>
            <a:spLocks noChangeArrowheads="1"/>
          </p:cNvSpPr>
          <p:nvPr/>
        </p:nvSpPr>
        <p:spPr bwMode="auto">
          <a:xfrm>
            <a:off x="3407020" y="2353408"/>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DETERMINE </a:t>
            </a:r>
          </a:p>
          <a:p>
            <a:pPr algn="ctr"/>
            <a:r>
              <a:rPr lang="en-GB" sz="923" dirty="0"/>
              <a:t>BEST CYCLE</a:t>
            </a:r>
          </a:p>
          <a:p>
            <a:pPr algn="ctr"/>
            <a:r>
              <a:rPr lang="en-GB" sz="923" dirty="0"/>
              <a:t>5</a:t>
            </a:r>
            <a:endParaRPr lang="en-US" sz="923" dirty="0"/>
          </a:p>
        </p:txBody>
      </p:sp>
      <p:sp>
        <p:nvSpPr>
          <p:cNvPr id="39942" name="Oval 7"/>
          <p:cNvSpPr>
            <a:spLocks noChangeArrowheads="1"/>
          </p:cNvSpPr>
          <p:nvPr/>
        </p:nvSpPr>
        <p:spPr bwMode="auto">
          <a:xfrm>
            <a:off x="2309446" y="4973515"/>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TRANSMIT</a:t>
            </a:r>
          </a:p>
          <a:p>
            <a:pPr algn="ctr"/>
            <a:r>
              <a:rPr lang="en-GB" sz="923" dirty="0"/>
              <a:t>USER</a:t>
            </a:r>
          </a:p>
          <a:p>
            <a:pPr algn="ctr"/>
            <a:r>
              <a:rPr lang="en-GB" sz="923" dirty="0"/>
              <a:t>INFO</a:t>
            </a:r>
          </a:p>
          <a:p>
            <a:pPr algn="ctr"/>
            <a:r>
              <a:rPr lang="en-GB" sz="923" dirty="0"/>
              <a:t>8</a:t>
            </a:r>
            <a:endParaRPr lang="en-US" sz="923" dirty="0"/>
          </a:p>
        </p:txBody>
      </p:sp>
      <p:sp>
        <p:nvSpPr>
          <p:cNvPr id="39943" name="Oval 8"/>
          <p:cNvSpPr>
            <a:spLocks noChangeArrowheads="1"/>
          </p:cNvSpPr>
          <p:nvPr/>
        </p:nvSpPr>
        <p:spPr bwMode="auto">
          <a:xfrm>
            <a:off x="910004" y="3805605"/>
            <a:ext cx="1008185" cy="863111"/>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MANAGE</a:t>
            </a:r>
          </a:p>
          <a:p>
            <a:pPr algn="ctr"/>
            <a:r>
              <a:rPr lang="en-GB" sz="923" dirty="0"/>
              <a:t>CLEANING </a:t>
            </a:r>
          </a:p>
          <a:p>
            <a:pPr algn="ctr"/>
            <a:r>
              <a:rPr lang="en-GB" sz="923" dirty="0"/>
              <a:t>FLUIDS</a:t>
            </a:r>
          </a:p>
          <a:p>
            <a:pPr algn="ctr"/>
            <a:r>
              <a:rPr lang="en-GB" sz="923" dirty="0"/>
              <a:t>4</a:t>
            </a:r>
            <a:endParaRPr lang="en-US" sz="923" dirty="0"/>
          </a:p>
        </p:txBody>
      </p:sp>
      <p:sp>
        <p:nvSpPr>
          <p:cNvPr id="39944" name="Oval 9"/>
          <p:cNvSpPr>
            <a:spLocks noChangeArrowheads="1"/>
          </p:cNvSpPr>
          <p:nvPr/>
        </p:nvSpPr>
        <p:spPr bwMode="auto">
          <a:xfrm>
            <a:off x="1186961" y="2165838"/>
            <a:ext cx="1008185" cy="863112"/>
          </a:xfrm>
          <a:prstGeom prst="ellipse">
            <a:avLst/>
          </a:prstGeom>
          <a:solidFill>
            <a:srgbClr val="FFFFFF"/>
          </a:solidFill>
          <a:ln w="9525">
            <a:solidFill>
              <a:schemeClr val="tx1"/>
            </a:solidFill>
            <a:round/>
            <a:headEnd/>
            <a:tailEnd/>
          </a:ln>
        </p:spPr>
        <p:txBody>
          <a:bodyPr wrap="none" anchor="ctr"/>
          <a:lstStyle/>
          <a:p>
            <a:pPr algn="ctr"/>
            <a:r>
              <a:rPr lang="en-GB" sz="923" dirty="0"/>
              <a:t>RECEIVE</a:t>
            </a:r>
          </a:p>
          <a:p>
            <a:pPr algn="ctr"/>
            <a:r>
              <a:rPr lang="en-GB" sz="923" dirty="0"/>
              <a:t>INSTRUCTIONS</a:t>
            </a:r>
          </a:p>
          <a:p>
            <a:pPr algn="ctr"/>
            <a:r>
              <a:rPr lang="en-GB" sz="923" dirty="0"/>
              <a:t>3</a:t>
            </a:r>
            <a:endParaRPr lang="en-US" sz="923" dirty="0"/>
          </a:p>
        </p:txBody>
      </p:sp>
      <p:cxnSp>
        <p:nvCxnSpPr>
          <p:cNvPr id="39945" name="AutoShape 10"/>
          <p:cNvCxnSpPr>
            <a:cxnSpLocks noChangeShapeType="1"/>
            <a:endCxn id="39937" idx="0"/>
          </p:cNvCxnSpPr>
          <p:nvPr/>
        </p:nvCxnSpPr>
        <p:spPr bwMode="auto">
          <a:xfrm>
            <a:off x="416169" y="427892"/>
            <a:ext cx="1482969" cy="382466"/>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46" name="AutoShape 11"/>
          <p:cNvCxnSpPr>
            <a:cxnSpLocks noChangeShapeType="1"/>
            <a:endCxn id="39943" idx="2"/>
          </p:cNvCxnSpPr>
          <p:nvPr/>
        </p:nvCxnSpPr>
        <p:spPr bwMode="auto">
          <a:xfrm rot="16200000" flipH="1">
            <a:off x="254245" y="3582133"/>
            <a:ext cx="682869" cy="628650"/>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47" name="Line 12"/>
          <p:cNvSpPr>
            <a:spLocks noChangeShapeType="1"/>
          </p:cNvSpPr>
          <p:nvPr/>
        </p:nvSpPr>
        <p:spPr bwMode="auto">
          <a:xfrm>
            <a:off x="611066" y="637443"/>
            <a:ext cx="792773" cy="1595803"/>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48" name="Line 13"/>
          <p:cNvSpPr>
            <a:spLocks noChangeShapeType="1"/>
          </p:cNvSpPr>
          <p:nvPr/>
        </p:nvSpPr>
        <p:spPr bwMode="auto">
          <a:xfrm>
            <a:off x="323851" y="1302728"/>
            <a:ext cx="863111" cy="1062403"/>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49" name="Text Box 14"/>
          <p:cNvSpPr txBox="1">
            <a:spLocks noChangeArrowheads="1"/>
          </p:cNvSpPr>
          <p:nvPr/>
        </p:nvSpPr>
        <p:spPr bwMode="auto">
          <a:xfrm rot="1108517">
            <a:off x="1056505" y="382203"/>
            <a:ext cx="112402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DIRTY_ITEMS</a:t>
            </a:r>
            <a:endParaRPr lang="en-US" sz="1108" dirty="0"/>
          </a:p>
        </p:txBody>
      </p:sp>
      <p:sp>
        <p:nvSpPr>
          <p:cNvPr id="39950" name="Text Box 15"/>
          <p:cNvSpPr txBox="1">
            <a:spLocks noChangeArrowheads="1"/>
          </p:cNvSpPr>
          <p:nvPr/>
        </p:nvSpPr>
        <p:spPr bwMode="auto">
          <a:xfrm rot="3847976">
            <a:off x="246789" y="1218938"/>
            <a:ext cx="1723550"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USER_INSTRUCTIONS</a:t>
            </a:r>
            <a:endParaRPr lang="en-US" sz="1108" dirty="0"/>
          </a:p>
        </p:txBody>
      </p:sp>
      <p:sp>
        <p:nvSpPr>
          <p:cNvPr id="39951" name="Text Box 16"/>
          <p:cNvSpPr txBox="1">
            <a:spLocks noChangeArrowheads="1"/>
          </p:cNvSpPr>
          <p:nvPr/>
        </p:nvSpPr>
        <p:spPr bwMode="auto">
          <a:xfrm rot="-165602">
            <a:off x="727832" y="5972646"/>
            <a:ext cx="997389"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USER_INFO</a:t>
            </a:r>
            <a:endParaRPr lang="en-US" sz="1108" dirty="0"/>
          </a:p>
        </p:txBody>
      </p:sp>
      <p:sp>
        <p:nvSpPr>
          <p:cNvPr id="39952" name="Text Box 17"/>
          <p:cNvSpPr txBox="1">
            <a:spLocks noChangeArrowheads="1"/>
          </p:cNvSpPr>
          <p:nvPr/>
        </p:nvSpPr>
        <p:spPr bwMode="auto">
          <a:xfrm rot="-3953654">
            <a:off x="5106462" y="4087907"/>
            <a:ext cx="808235"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WASHED</a:t>
            </a:r>
          </a:p>
          <a:p>
            <a:pPr algn="ctr" eaLnBrk="1" hangingPunct="1"/>
            <a:r>
              <a:rPr lang="en-GB" sz="1108" dirty="0"/>
              <a:t>_ITEMS</a:t>
            </a:r>
            <a:endParaRPr lang="en-US" sz="1108" dirty="0"/>
          </a:p>
        </p:txBody>
      </p:sp>
      <p:sp>
        <p:nvSpPr>
          <p:cNvPr id="39953" name="Text Box 18"/>
          <p:cNvSpPr txBox="1">
            <a:spLocks noChangeArrowheads="1"/>
          </p:cNvSpPr>
          <p:nvPr/>
        </p:nvSpPr>
        <p:spPr bwMode="auto">
          <a:xfrm rot="2051619">
            <a:off x="5540380" y="6000488"/>
            <a:ext cx="136768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CLEANED_ITEMS</a:t>
            </a:r>
            <a:endParaRPr lang="en-US" sz="1108" dirty="0"/>
          </a:p>
        </p:txBody>
      </p:sp>
      <p:sp>
        <p:nvSpPr>
          <p:cNvPr id="39954" name="Text Box 19"/>
          <p:cNvSpPr txBox="1">
            <a:spLocks noChangeArrowheads="1"/>
          </p:cNvSpPr>
          <p:nvPr/>
        </p:nvSpPr>
        <p:spPr bwMode="auto">
          <a:xfrm rot="3279536">
            <a:off x="-240069" y="1407972"/>
            <a:ext cx="183415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DIAGNOSTIC_REQUEST</a:t>
            </a:r>
            <a:endParaRPr lang="en-US" sz="1108" dirty="0"/>
          </a:p>
        </p:txBody>
      </p:sp>
      <p:sp>
        <p:nvSpPr>
          <p:cNvPr id="39955" name="Text Box 20"/>
          <p:cNvSpPr txBox="1">
            <a:spLocks noChangeArrowheads="1"/>
          </p:cNvSpPr>
          <p:nvPr/>
        </p:nvSpPr>
        <p:spPr bwMode="auto">
          <a:xfrm>
            <a:off x="-7738" y="3023089"/>
            <a:ext cx="910827"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CLEANING</a:t>
            </a:r>
          </a:p>
          <a:p>
            <a:pPr algn="ctr" eaLnBrk="1" hangingPunct="1"/>
            <a:r>
              <a:rPr lang="en-GB" sz="1108" dirty="0"/>
              <a:t>_AGENTS</a:t>
            </a:r>
            <a:endParaRPr lang="en-US" sz="1108" dirty="0"/>
          </a:p>
        </p:txBody>
      </p:sp>
      <p:sp>
        <p:nvSpPr>
          <p:cNvPr id="39956" name="Text Box 21"/>
          <p:cNvSpPr txBox="1">
            <a:spLocks noChangeArrowheads="1"/>
          </p:cNvSpPr>
          <p:nvPr/>
        </p:nvSpPr>
        <p:spPr bwMode="auto">
          <a:xfrm rot="863994">
            <a:off x="2877011" y="5940407"/>
            <a:ext cx="148790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DIAGNOSTIC_INFO</a:t>
            </a:r>
            <a:endParaRPr lang="en-US" sz="1108" dirty="0"/>
          </a:p>
        </p:txBody>
      </p:sp>
      <p:sp>
        <p:nvSpPr>
          <p:cNvPr id="39957" name="Text Box 22"/>
          <p:cNvSpPr txBox="1">
            <a:spLocks noChangeArrowheads="1"/>
          </p:cNvSpPr>
          <p:nvPr/>
        </p:nvSpPr>
        <p:spPr bwMode="auto">
          <a:xfrm>
            <a:off x="6931815" y="3163767"/>
            <a:ext cx="128112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WASTE_WATER</a:t>
            </a:r>
            <a:endParaRPr lang="en-US" sz="1108" dirty="0"/>
          </a:p>
        </p:txBody>
      </p:sp>
      <p:sp>
        <p:nvSpPr>
          <p:cNvPr id="39958" name="Text Box 23"/>
          <p:cNvSpPr txBox="1">
            <a:spLocks noChangeArrowheads="1"/>
          </p:cNvSpPr>
          <p:nvPr/>
        </p:nvSpPr>
        <p:spPr bwMode="auto">
          <a:xfrm rot="-3048545">
            <a:off x="89344" y="4796674"/>
            <a:ext cx="122661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MAINS_WATER</a:t>
            </a:r>
            <a:endParaRPr lang="en-US" sz="1108" dirty="0"/>
          </a:p>
        </p:txBody>
      </p:sp>
      <p:sp>
        <p:nvSpPr>
          <p:cNvPr id="39959" name="Text Box 24"/>
          <p:cNvSpPr txBox="1">
            <a:spLocks noChangeArrowheads="1"/>
          </p:cNvSpPr>
          <p:nvPr/>
        </p:nvSpPr>
        <p:spPr bwMode="auto">
          <a:xfrm rot="-2091822">
            <a:off x="8057067" y="609338"/>
            <a:ext cx="721672"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POWER</a:t>
            </a:r>
            <a:endParaRPr lang="en-US" sz="1108" dirty="0"/>
          </a:p>
        </p:txBody>
      </p:sp>
      <p:sp>
        <p:nvSpPr>
          <p:cNvPr id="39960" name="Text Box 25"/>
          <p:cNvSpPr txBox="1">
            <a:spLocks noChangeArrowheads="1"/>
          </p:cNvSpPr>
          <p:nvPr/>
        </p:nvSpPr>
        <p:spPr bwMode="auto">
          <a:xfrm rot="1239991">
            <a:off x="6630911" y="3541572"/>
            <a:ext cx="62709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NOISE</a:t>
            </a:r>
            <a:endParaRPr lang="en-US" sz="1108" dirty="0"/>
          </a:p>
        </p:txBody>
      </p:sp>
      <p:sp>
        <p:nvSpPr>
          <p:cNvPr id="39961" name="Text Box 26"/>
          <p:cNvSpPr txBox="1">
            <a:spLocks noChangeArrowheads="1"/>
          </p:cNvSpPr>
          <p:nvPr/>
        </p:nvSpPr>
        <p:spPr bwMode="auto">
          <a:xfrm rot="-2860049">
            <a:off x="6388211" y="2444732"/>
            <a:ext cx="562975"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HEAT</a:t>
            </a:r>
            <a:endParaRPr lang="en-US" sz="1108" dirty="0"/>
          </a:p>
        </p:txBody>
      </p:sp>
      <p:sp>
        <p:nvSpPr>
          <p:cNvPr id="39962" name="Text Box 27"/>
          <p:cNvSpPr txBox="1">
            <a:spLocks noChangeArrowheads="1"/>
          </p:cNvSpPr>
          <p:nvPr/>
        </p:nvSpPr>
        <p:spPr bwMode="auto">
          <a:xfrm rot="-1206977">
            <a:off x="6461680" y="2817672"/>
            <a:ext cx="95090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VIBRATION</a:t>
            </a:r>
            <a:endParaRPr lang="en-US" sz="1108" dirty="0"/>
          </a:p>
        </p:txBody>
      </p:sp>
      <p:sp>
        <p:nvSpPr>
          <p:cNvPr id="39963" name="Line 28"/>
          <p:cNvSpPr>
            <a:spLocks noChangeShapeType="1"/>
          </p:cNvSpPr>
          <p:nvPr/>
        </p:nvSpPr>
        <p:spPr bwMode="auto">
          <a:xfrm>
            <a:off x="6516566" y="3429000"/>
            <a:ext cx="1943100" cy="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64" name="Line 29"/>
          <p:cNvSpPr>
            <a:spLocks noChangeShapeType="1"/>
          </p:cNvSpPr>
          <p:nvPr/>
        </p:nvSpPr>
        <p:spPr bwMode="auto">
          <a:xfrm flipV="1">
            <a:off x="441081" y="4635012"/>
            <a:ext cx="720969" cy="86457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cxnSp>
        <p:nvCxnSpPr>
          <p:cNvPr id="39965" name="AutoShape 30"/>
          <p:cNvCxnSpPr>
            <a:cxnSpLocks noChangeShapeType="1"/>
            <a:stCxn id="39939" idx="4"/>
          </p:cNvCxnSpPr>
          <p:nvPr/>
        </p:nvCxnSpPr>
        <p:spPr bwMode="auto">
          <a:xfrm rot="16200000" flipH="1">
            <a:off x="5709139" y="5273919"/>
            <a:ext cx="931985" cy="165588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66" name="Line 31"/>
          <p:cNvSpPr>
            <a:spLocks noChangeShapeType="1"/>
          </p:cNvSpPr>
          <p:nvPr/>
        </p:nvSpPr>
        <p:spPr bwMode="auto">
          <a:xfrm flipH="1">
            <a:off x="5521570" y="3865685"/>
            <a:ext cx="432289" cy="93052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cxnSp>
        <p:nvCxnSpPr>
          <p:cNvPr id="39967" name="AutoShape 32"/>
          <p:cNvCxnSpPr>
            <a:cxnSpLocks noChangeShapeType="1"/>
            <a:stCxn id="39937" idx="7"/>
            <a:endCxn id="39938" idx="1"/>
          </p:cNvCxnSpPr>
          <p:nvPr/>
        </p:nvCxnSpPr>
        <p:spPr bwMode="auto">
          <a:xfrm rot="-5400000">
            <a:off x="3227510" y="-343633"/>
            <a:ext cx="306266" cy="2253762"/>
          </a:xfrm>
          <a:prstGeom prst="curvedConnector3">
            <a:avLst>
              <a:gd name="adj1" fmla="val 210046"/>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68" name="Text Box 33"/>
          <p:cNvSpPr txBox="1">
            <a:spLocks noChangeArrowheads="1"/>
          </p:cNvSpPr>
          <p:nvPr/>
        </p:nvSpPr>
        <p:spPr bwMode="auto">
          <a:xfrm rot="291197">
            <a:off x="3015919" y="340185"/>
            <a:ext cx="1273105"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LOADED_DIRTY</a:t>
            </a:r>
          </a:p>
          <a:p>
            <a:pPr algn="ctr" eaLnBrk="1" hangingPunct="1"/>
            <a:r>
              <a:rPr lang="en-GB" sz="1108" dirty="0"/>
              <a:t>_ITEMS</a:t>
            </a:r>
            <a:endParaRPr lang="en-US" sz="1108" dirty="0"/>
          </a:p>
        </p:txBody>
      </p:sp>
      <p:sp>
        <p:nvSpPr>
          <p:cNvPr id="39969" name="Text Box 34"/>
          <p:cNvSpPr txBox="1">
            <a:spLocks noChangeArrowheads="1"/>
          </p:cNvSpPr>
          <p:nvPr/>
        </p:nvSpPr>
        <p:spPr bwMode="auto">
          <a:xfrm rot="-3588820">
            <a:off x="3335965" y="1666613"/>
            <a:ext cx="1327608"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LOAD_MAKE_UP</a:t>
            </a:r>
            <a:endParaRPr lang="en-US" sz="1108" dirty="0"/>
          </a:p>
        </p:txBody>
      </p:sp>
      <p:cxnSp>
        <p:nvCxnSpPr>
          <p:cNvPr id="39970" name="AutoShape 35"/>
          <p:cNvCxnSpPr>
            <a:cxnSpLocks noChangeShapeType="1"/>
            <a:stCxn id="39938" idx="3"/>
            <a:endCxn id="39941" idx="0"/>
          </p:cNvCxnSpPr>
          <p:nvPr/>
        </p:nvCxnSpPr>
        <p:spPr bwMode="auto">
          <a:xfrm rot="5400000">
            <a:off x="3653205" y="1499089"/>
            <a:ext cx="1112226" cy="596411"/>
          </a:xfrm>
          <a:prstGeom prst="curvedConnector3">
            <a:avLst>
              <a:gd name="adj1" fmla="val 55597"/>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71" name="Text Box 36"/>
          <p:cNvSpPr txBox="1">
            <a:spLocks noChangeArrowheads="1"/>
          </p:cNvSpPr>
          <p:nvPr/>
        </p:nvSpPr>
        <p:spPr bwMode="auto">
          <a:xfrm rot="305654">
            <a:off x="2218248" y="2346296"/>
            <a:ext cx="125066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RECEIVED_</a:t>
            </a:r>
          </a:p>
          <a:p>
            <a:pPr algn="ctr" eaLnBrk="1" hangingPunct="1"/>
            <a:r>
              <a:rPr lang="en-GB" sz="1108" dirty="0"/>
              <a:t>INSTRCUTIONS</a:t>
            </a:r>
            <a:endParaRPr lang="en-US" sz="1108" dirty="0"/>
          </a:p>
        </p:txBody>
      </p:sp>
      <p:sp>
        <p:nvSpPr>
          <p:cNvPr id="39972" name="Line 37"/>
          <p:cNvSpPr>
            <a:spLocks noChangeShapeType="1"/>
          </p:cNvSpPr>
          <p:nvPr/>
        </p:nvSpPr>
        <p:spPr bwMode="auto">
          <a:xfrm flipH="1">
            <a:off x="1815612" y="3535974"/>
            <a:ext cx="3722077" cy="49676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73" name="Text Box 38"/>
          <p:cNvSpPr txBox="1">
            <a:spLocks noChangeArrowheads="1"/>
          </p:cNvSpPr>
          <p:nvPr/>
        </p:nvSpPr>
        <p:spPr bwMode="auto">
          <a:xfrm rot="-503649">
            <a:off x="1905732" y="3546446"/>
            <a:ext cx="1242648"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CLEANING_MIX</a:t>
            </a:r>
          </a:p>
          <a:p>
            <a:pPr algn="ctr" eaLnBrk="1" hangingPunct="1"/>
            <a:r>
              <a:rPr lang="en-GB" sz="1108" dirty="0"/>
              <a:t>_DEMAND</a:t>
            </a:r>
            <a:endParaRPr lang="en-US" sz="1108" dirty="0"/>
          </a:p>
        </p:txBody>
      </p:sp>
      <p:sp>
        <p:nvSpPr>
          <p:cNvPr id="39974" name="Text Box 39"/>
          <p:cNvSpPr txBox="1">
            <a:spLocks noChangeArrowheads="1"/>
          </p:cNvSpPr>
          <p:nvPr/>
        </p:nvSpPr>
        <p:spPr bwMode="auto">
          <a:xfrm rot="2989825">
            <a:off x="1669395" y="4444471"/>
            <a:ext cx="910827"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CLEANING</a:t>
            </a:r>
          </a:p>
          <a:p>
            <a:pPr algn="ctr" eaLnBrk="1" hangingPunct="1"/>
            <a:r>
              <a:rPr lang="en-GB" sz="1108" dirty="0"/>
              <a:t>_AGENT</a:t>
            </a:r>
          </a:p>
          <a:p>
            <a:pPr algn="ctr" eaLnBrk="1" hangingPunct="1"/>
            <a:r>
              <a:rPr lang="en-GB" sz="1108" dirty="0"/>
              <a:t>_STATUS</a:t>
            </a:r>
            <a:endParaRPr lang="en-US" sz="1108" dirty="0"/>
          </a:p>
        </p:txBody>
      </p:sp>
      <p:sp>
        <p:nvSpPr>
          <p:cNvPr id="39975" name="Line 40"/>
          <p:cNvSpPr>
            <a:spLocks noChangeShapeType="1"/>
          </p:cNvSpPr>
          <p:nvPr/>
        </p:nvSpPr>
        <p:spPr bwMode="auto">
          <a:xfrm>
            <a:off x="1821474" y="4503128"/>
            <a:ext cx="599342" cy="624254"/>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76" name="Text Box 41"/>
          <p:cNvSpPr txBox="1">
            <a:spLocks noChangeArrowheads="1"/>
          </p:cNvSpPr>
          <p:nvPr/>
        </p:nvSpPr>
        <p:spPr bwMode="auto">
          <a:xfrm rot="2346735">
            <a:off x="4762486" y="1966284"/>
            <a:ext cx="110639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BEST_CYCLE</a:t>
            </a:r>
            <a:endParaRPr lang="en-US" sz="1108" dirty="0"/>
          </a:p>
        </p:txBody>
      </p:sp>
      <p:cxnSp>
        <p:nvCxnSpPr>
          <p:cNvPr id="39977" name="AutoShape 42"/>
          <p:cNvCxnSpPr>
            <a:cxnSpLocks noChangeShapeType="1"/>
            <a:stCxn id="39940" idx="3"/>
            <a:endCxn id="39942" idx="6"/>
          </p:cNvCxnSpPr>
          <p:nvPr/>
        </p:nvCxnSpPr>
        <p:spPr bwMode="auto">
          <a:xfrm flipH="1">
            <a:off x="3317631" y="3733800"/>
            <a:ext cx="2338754" cy="1672004"/>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78" name="AutoShape 43"/>
          <p:cNvCxnSpPr>
            <a:cxnSpLocks noChangeShapeType="1"/>
            <a:stCxn id="39938" idx="6"/>
            <a:endCxn id="39940" idx="0"/>
          </p:cNvCxnSpPr>
          <p:nvPr/>
        </p:nvCxnSpPr>
        <p:spPr bwMode="auto">
          <a:xfrm>
            <a:off x="5367705" y="936382"/>
            <a:ext cx="646234" cy="2060331"/>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79" name="Text Box 44"/>
          <p:cNvSpPr txBox="1">
            <a:spLocks noChangeArrowheads="1"/>
          </p:cNvSpPr>
          <p:nvPr/>
        </p:nvSpPr>
        <p:spPr bwMode="auto">
          <a:xfrm rot="4598531">
            <a:off x="4713685" y="1708377"/>
            <a:ext cx="244810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SENSED_LOADED_DIRTY_ITEMS</a:t>
            </a:r>
            <a:endParaRPr lang="en-US" sz="1108" dirty="0"/>
          </a:p>
        </p:txBody>
      </p:sp>
      <p:cxnSp>
        <p:nvCxnSpPr>
          <p:cNvPr id="39980" name="AutoShape 45"/>
          <p:cNvCxnSpPr>
            <a:cxnSpLocks noChangeShapeType="1"/>
            <a:stCxn id="39940" idx="7"/>
          </p:cNvCxnSpPr>
          <p:nvPr/>
        </p:nvCxnSpPr>
        <p:spPr bwMode="auto">
          <a:xfrm flipV="1">
            <a:off x="6368562" y="2540977"/>
            <a:ext cx="583223" cy="581758"/>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81" name="Line 46"/>
          <p:cNvSpPr>
            <a:spLocks noChangeShapeType="1"/>
          </p:cNvSpPr>
          <p:nvPr/>
        </p:nvSpPr>
        <p:spPr bwMode="auto">
          <a:xfrm flipV="1">
            <a:off x="6500446" y="2911720"/>
            <a:ext cx="1015512" cy="369277"/>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82" name="Line 47"/>
          <p:cNvSpPr>
            <a:spLocks noChangeShapeType="1"/>
          </p:cNvSpPr>
          <p:nvPr/>
        </p:nvSpPr>
        <p:spPr bwMode="auto">
          <a:xfrm>
            <a:off x="6452089" y="3604847"/>
            <a:ext cx="783980" cy="278423"/>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83" name="Oval 48"/>
          <p:cNvSpPr>
            <a:spLocks noChangeArrowheads="1"/>
          </p:cNvSpPr>
          <p:nvPr/>
        </p:nvSpPr>
        <p:spPr bwMode="auto">
          <a:xfrm>
            <a:off x="7236069" y="948105"/>
            <a:ext cx="1008185" cy="863111"/>
          </a:xfrm>
          <a:prstGeom prst="ellipse">
            <a:avLst/>
          </a:prstGeom>
          <a:solidFill>
            <a:srgbClr val="FFFFFF"/>
          </a:solidFill>
          <a:ln w="9525">
            <a:solidFill>
              <a:schemeClr val="tx1"/>
            </a:solidFill>
            <a:round/>
            <a:headEnd/>
            <a:tailEnd/>
          </a:ln>
        </p:spPr>
        <p:txBody>
          <a:bodyPr wrap="none" anchor="ctr"/>
          <a:lstStyle/>
          <a:p>
            <a:pPr algn="ctr"/>
            <a:r>
              <a:rPr lang="en-GB" sz="923" dirty="0"/>
              <a:t>MANAGE</a:t>
            </a:r>
          </a:p>
          <a:p>
            <a:pPr algn="ctr"/>
            <a:r>
              <a:rPr lang="en-GB" sz="923" dirty="0"/>
              <a:t>POWER</a:t>
            </a:r>
          </a:p>
          <a:p>
            <a:pPr algn="ctr"/>
            <a:endParaRPr lang="en-GB" sz="923" dirty="0"/>
          </a:p>
          <a:p>
            <a:pPr algn="ctr"/>
            <a:r>
              <a:rPr lang="en-GB" sz="923" dirty="0"/>
              <a:t>9</a:t>
            </a:r>
            <a:endParaRPr lang="en-US" sz="923" dirty="0"/>
          </a:p>
        </p:txBody>
      </p:sp>
      <p:sp>
        <p:nvSpPr>
          <p:cNvPr id="39984" name="Line 49"/>
          <p:cNvSpPr>
            <a:spLocks noChangeShapeType="1"/>
          </p:cNvSpPr>
          <p:nvPr/>
        </p:nvSpPr>
        <p:spPr bwMode="auto">
          <a:xfrm flipH="1">
            <a:off x="6627936" y="1629508"/>
            <a:ext cx="671146" cy="43961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85" name="Text Box 50"/>
          <p:cNvSpPr txBox="1">
            <a:spLocks noChangeArrowheads="1"/>
          </p:cNvSpPr>
          <p:nvPr/>
        </p:nvSpPr>
        <p:spPr bwMode="auto">
          <a:xfrm rot="-2101696">
            <a:off x="6551668" y="1415410"/>
            <a:ext cx="902812" cy="68903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MANAGED</a:t>
            </a:r>
          </a:p>
          <a:p>
            <a:pPr algn="ctr" eaLnBrk="1" hangingPunct="1"/>
            <a:r>
              <a:rPr lang="en-GB" sz="1108" dirty="0"/>
              <a:t>_POWER </a:t>
            </a:r>
          </a:p>
          <a:p>
            <a:pPr algn="ctr" eaLnBrk="1" hangingPunct="1"/>
            <a:r>
              <a:rPr lang="en-GB" sz="831" dirty="0"/>
              <a:t>(TO EVERY</a:t>
            </a:r>
          </a:p>
          <a:p>
            <a:pPr algn="ctr" eaLnBrk="1" hangingPunct="1"/>
            <a:r>
              <a:rPr lang="en-GB" sz="831" dirty="0"/>
              <a:t>FUNCTION)</a:t>
            </a:r>
            <a:endParaRPr lang="en-US" sz="831" dirty="0"/>
          </a:p>
        </p:txBody>
      </p:sp>
      <p:sp>
        <p:nvSpPr>
          <p:cNvPr id="39986" name="Line 51"/>
          <p:cNvSpPr>
            <a:spLocks noChangeShapeType="1"/>
          </p:cNvSpPr>
          <p:nvPr/>
        </p:nvSpPr>
        <p:spPr bwMode="auto">
          <a:xfrm flipH="1">
            <a:off x="8091854" y="611066"/>
            <a:ext cx="751743" cy="461596"/>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87" name="Line 52"/>
          <p:cNvSpPr>
            <a:spLocks noChangeShapeType="1"/>
          </p:cNvSpPr>
          <p:nvPr/>
        </p:nvSpPr>
        <p:spPr bwMode="auto">
          <a:xfrm>
            <a:off x="2192216" y="2645020"/>
            <a:ext cx="1227992" cy="115765"/>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88" name="Text Box 53"/>
          <p:cNvSpPr txBox="1">
            <a:spLocks noChangeArrowheads="1"/>
          </p:cNvSpPr>
          <p:nvPr/>
        </p:nvSpPr>
        <p:spPr bwMode="auto">
          <a:xfrm rot="-1866239">
            <a:off x="2040381" y="1482707"/>
            <a:ext cx="223651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DIAGNOSIS_DATA_REQUEST </a:t>
            </a:r>
            <a:endParaRPr lang="en-US" sz="1108" dirty="0"/>
          </a:p>
        </p:txBody>
      </p:sp>
      <p:sp>
        <p:nvSpPr>
          <p:cNvPr id="39989" name="Line 54"/>
          <p:cNvSpPr>
            <a:spLocks noChangeShapeType="1"/>
          </p:cNvSpPr>
          <p:nvPr/>
        </p:nvSpPr>
        <p:spPr bwMode="auto">
          <a:xfrm flipV="1">
            <a:off x="2117481" y="1071197"/>
            <a:ext cx="2253762" cy="1249973"/>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sp>
        <p:nvSpPr>
          <p:cNvPr id="39990" name="Text Box 55"/>
          <p:cNvSpPr txBox="1">
            <a:spLocks noChangeArrowheads="1"/>
          </p:cNvSpPr>
          <p:nvPr/>
        </p:nvSpPr>
        <p:spPr bwMode="auto">
          <a:xfrm rot="-2236728">
            <a:off x="3812655" y="4252284"/>
            <a:ext cx="1249060"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WASH_STATUS</a:t>
            </a:r>
            <a:endParaRPr lang="en-US" sz="1108" dirty="0"/>
          </a:p>
        </p:txBody>
      </p:sp>
      <p:cxnSp>
        <p:nvCxnSpPr>
          <p:cNvPr id="39991" name="AutoShape 56"/>
          <p:cNvCxnSpPr>
            <a:cxnSpLocks noChangeShapeType="1"/>
            <a:stCxn id="39942" idx="4"/>
          </p:cNvCxnSpPr>
          <p:nvPr/>
        </p:nvCxnSpPr>
        <p:spPr bwMode="auto">
          <a:xfrm rot="16200000" flipH="1">
            <a:off x="3279532" y="5372101"/>
            <a:ext cx="578826" cy="1507880"/>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92" name="AutoShape 57"/>
          <p:cNvCxnSpPr>
            <a:cxnSpLocks noChangeShapeType="1"/>
            <a:stCxn id="39942" idx="3"/>
          </p:cNvCxnSpPr>
          <p:nvPr/>
        </p:nvCxnSpPr>
        <p:spPr bwMode="auto">
          <a:xfrm rot="5400000">
            <a:off x="1359877" y="5190393"/>
            <a:ext cx="577362" cy="161778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93" name="AutoShape 58"/>
          <p:cNvCxnSpPr>
            <a:cxnSpLocks noChangeShapeType="1"/>
            <a:stCxn id="39941" idx="7"/>
            <a:endCxn id="39940" idx="1"/>
          </p:cNvCxnSpPr>
          <p:nvPr/>
        </p:nvCxnSpPr>
        <p:spPr bwMode="auto">
          <a:xfrm rot="5400000" flipV="1">
            <a:off x="4640140" y="2106491"/>
            <a:ext cx="643304" cy="1389185"/>
          </a:xfrm>
          <a:prstGeom prst="curvedConnector3">
            <a:avLst>
              <a:gd name="adj1" fmla="val -5239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94" name="AutoShape 59"/>
          <p:cNvCxnSpPr>
            <a:cxnSpLocks noChangeShapeType="1"/>
            <a:endCxn id="39942" idx="7"/>
          </p:cNvCxnSpPr>
          <p:nvPr/>
        </p:nvCxnSpPr>
        <p:spPr bwMode="auto">
          <a:xfrm rot="5400000">
            <a:off x="2655277" y="2680189"/>
            <a:ext cx="2933700" cy="1905000"/>
          </a:xfrm>
          <a:prstGeom prst="curvedConnector3">
            <a:avLst>
              <a:gd name="adj1" fmla="val 4785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39995" name="AutoShape 60"/>
          <p:cNvCxnSpPr>
            <a:cxnSpLocks noChangeShapeType="1"/>
            <a:stCxn id="39938" idx="4"/>
            <a:endCxn id="39942" idx="0"/>
          </p:cNvCxnSpPr>
          <p:nvPr/>
        </p:nvCxnSpPr>
        <p:spPr bwMode="auto">
          <a:xfrm rot="5400000">
            <a:off x="2036153" y="2146056"/>
            <a:ext cx="3606311" cy="2048608"/>
          </a:xfrm>
          <a:prstGeom prst="curvedConnector3">
            <a:avLst>
              <a:gd name="adj1" fmla="val 55463"/>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96" name="Text Box 61"/>
          <p:cNvSpPr txBox="1">
            <a:spLocks noChangeArrowheads="1"/>
          </p:cNvSpPr>
          <p:nvPr/>
        </p:nvSpPr>
        <p:spPr bwMode="auto">
          <a:xfrm rot="-2827366">
            <a:off x="2761938" y="3523733"/>
            <a:ext cx="1130438"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LOAD_MAKE_</a:t>
            </a:r>
          </a:p>
          <a:p>
            <a:pPr algn="ctr" eaLnBrk="1" hangingPunct="1"/>
            <a:r>
              <a:rPr lang="en-GB" sz="1108" dirty="0"/>
              <a:t>UP_STATUS</a:t>
            </a:r>
            <a:endParaRPr lang="en-US" sz="1108" dirty="0"/>
          </a:p>
        </p:txBody>
      </p:sp>
      <p:cxnSp>
        <p:nvCxnSpPr>
          <p:cNvPr id="39997" name="AutoShape 62"/>
          <p:cNvCxnSpPr>
            <a:cxnSpLocks noChangeShapeType="1"/>
            <a:stCxn id="39944" idx="4"/>
            <a:endCxn id="39943" idx="0"/>
          </p:cNvCxnSpPr>
          <p:nvPr/>
        </p:nvCxnSpPr>
        <p:spPr bwMode="auto">
          <a:xfrm flipH="1">
            <a:off x="1414097" y="3028951"/>
            <a:ext cx="278423" cy="776654"/>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39998" name="Text Box 63"/>
          <p:cNvSpPr txBox="1">
            <a:spLocks noChangeArrowheads="1"/>
          </p:cNvSpPr>
          <p:nvPr/>
        </p:nvSpPr>
        <p:spPr bwMode="auto">
          <a:xfrm rot="-4378945">
            <a:off x="747405" y="3014988"/>
            <a:ext cx="1053494"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DIAGNOSIS_</a:t>
            </a:r>
          </a:p>
          <a:p>
            <a:pPr algn="ctr" eaLnBrk="1" hangingPunct="1"/>
            <a:r>
              <a:rPr lang="en-GB" sz="1108" dirty="0"/>
              <a:t>_DATA</a:t>
            </a:r>
          </a:p>
          <a:p>
            <a:pPr algn="ctr" eaLnBrk="1" hangingPunct="1"/>
            <a:r>
              <a:rPr lang="en-GB" sz="1108" dirty="0"/>
              <a:t>REQUEST </a:t>
            </a:r>
            <a:endParaRPr lang="en-US" sz="1108" dirty="0"/>
          </a:p>
        </p:txBody>
      </p:sp>
      <p:cxnSp>
        <p:nvCxnSpPr>
          <p:cNvPr id="39999" name="AutoShape 64"/>
          <p:cNvCxnSpPr>
            <a:cxnSpLocks noChangeShapeType="1"/>
            <a:stCxn id="39944" idx="4"/>
          </p:cNvCxnSpPr>
          <p:nvPr/>
        </p:nvCxnSpPr>
        <p:spPr bwMode="auto">
          <a:xfrm rot="16200000" flipH="1">
            <a:off x="1230191" y="3491279"/>
            <a:ext cx="1944565" cy="1019908"/>
          </a:xfrm>
          <a:prstGeom prst="curvedConnector3">
            <a:avLst>
              <a:gd name="adj1" fmla="val 49963"/>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0000" name="AutoShape 65"/>
          <p:cNvCxnSpPr>
            <a:cxnSpLocks noChangeShapeType="1"/>
            <a:stCxn id="39944" idx="4"/>
            <a:endCxn id="39940" idx="2"/>
          </p:cNvCxnSpPr>
          <p:nvPr/>
        </p:nvCxnSpPr>
        <p:spPr bwMode="auto">
          <a:xfrm rot="16200000" flipH="1">
            <a:off x="3400425" y="1321045"/>
            <a:ext cx="400050" cy="3815862"/>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0001" name="AutoShape 66"/>
          <p:cNvCxnSpPr>
            <a:cxnSpLocks noChangeShapeType="1"/>
            <a:stCxn id="39943" idx="6"/>
          </p:cNvCxnSpPr>
          <p:nvPr/>
        </p:nvCxnSpPr>
        <p:spPr bwMode="auto">
          <a:xfrm flipV="1">
            <a:off x="1918189" y="3613639"/>
            <a:ext cx="3651738" cy="624254"/>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0002" name="Text Box 67"/>
          <p:cNvSpPr txBox="1">
            <a:spLocks noChangeArrowheads="1"/>
          </p:cNvSpPr>
          <p:nvPr/>
        </p:nvSpPr>
        <p:spPr bwMode="auto">
          <a:xfrm rot="-337001">
            <a:off x="3369651" y="3709103"/>
            <a:ext cx="1242648"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DISPENSED_</a:t>
            </a:r>
          </a:p>
          <a:p>
            <a:pPr algn="ctr" eaLnBrk="1" hangingPunct="1"/>
            <a:r>
              <a:rPr lang="en-GB" sz="1108" dirty="0"/>
              <a:t>CLEANING_MIX</a:t>
            </a:r>
            <a:endParaRPr lang="en-US" sz="1108" dirty="0"/>
          </a:p>
        </p:txBody>
      </p:sp>
      <p:sp>
        <p:nvSpPr>
          <p:cNvPr id="40004" name="Text Box 69"/>
          <p:cNvSpPr txBox="1">
            <a:spLocks noChangeArrowheads="1"/>
          </p:cNvSpPr>
          <p:nvPr/>
        </p:nvSpPr>
        <p:spPr bwMode="auto">
          <a:xfrm>
            <a:off x="5848289" y="390495"/>
            <a:ext cx="1938352"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dirty="0"/>
              <a:t>Draft DIAGRAM 0 </a:t>
            </a:r>
            <a:endParaRPr lang="en-US" sz="1662" dirty="0"/>
          </a:p>
        </p:txBody>
      </p:sp>
      <p:sp>
        <p:nvSpPr>
          <p:cNvPr id="70" name="Text Box 68"/>
          <p:cNvSpPr txBox="1">
            <a:spLocks noChangeArrowheads="1"/>
          </p:cNvSpPr>
          <p:nvPr/>
        </p:nvSpPr>
        <p:spPr bwMode="auto">
          <a:xfrm>
            <a:off x="7583365" y="1965222"/>
            <a:ext cx="1560635" cy="1115305"/>
          </a:xfrm>
          <a:prstGeom prst="rect">
            <a:avLst/>
          </a:prstGeom>
          <a:ln>
            <a:headEnd/>
            <a:tailEnd/>
          </a:ln>
          <a:extLst/>
        </p:spPr>
        <p:style>
          <a:lnRef idx="1">
            <a:schemeClr val="accent1"/>
          </a:lnRef>
          <a:fillRef idx="2">
            <a:schemeClr val="accent1"/>
          </a:fillRef>
          <a:effectRef idx="1">
            <a:schemeClr val="accent1"/>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Note: All Functions may produce heat, vibration and noise, but assume that the WASH ITEMS function dominates</a:t>
            </a:r>
            <a:endParaRPr lang="en-US" sz="1108" dirty="0"/>
          </a:p>
        </p:txBody>
      </p:sp>
      <p:sp>
        <p:nvSpPr>
          <p:cNvPr id="71" name="TextBox 70"/>
          <p:cNvSpPr txBox="1"/>
          <p:nvPr/>
        </p:nvSpPr>
        <p:spPr>
          <a:xfrm>
            <a:off x="6440878" y="4133719"/>
            <a:ext cx="2660747" cy="1910779"/>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1477" dirty="0"/>
              <a:t>In this example more that 7 functions </a:t>
            </a:r>
            <a:r>
              <a:rPr lang="en-US" sz="1477"/>
              <a:t>have been </a:t>
            </a:r>
            <a:r>
              <a:rPr lang="en-US" sz="1477" dirty="0"/>
              <a:t>used! The tool is iterative and in the early stages this often happens. Later versions should be more compliant with the “rules”.   </a:t>
            </a:r>
          </a:p>
        </p:txBody>
      </p:sp>
    </p:spTree>
    <p:extLst>
      <p:ext uri="{BB962C8B-B14F-4D97-AF65-F5344CB8AC3E}">
        <p14:creationId xmlns:p14="http://schemas.microsoft.com/office/powerpoint/2010/main" val="594626162"/>
      </p:ext>
    </p:extLst>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Oval 2"/>
          <p:cNvSpPr>
            <a:spLocks noChangeArrowheads="1"/>
          </p:cNvSpPr>
          <p:nvPr/>
        </p:nvSpPr>
        <p:spPr bwMode="auto">
          <a:xfrm>
            <a:off x="1751135" y="996462"/>
            <a:ext cx="1008185" cy="863112"/>
          </a:xfrm>
          <a:prstGeom prst="ellipse">
            <a:avLst/>
          </a:prstGeom>
          <a:solidFill>
            <a:srgbClr val="FFFFFF"/>
          </a:solidFill>
          <a:ln w="9525">
            <a:solidFill>
              <a:schemeClr val="tx1"/>
            </a:solidFill>
            <a:round/>
            <a:headEnd/>
            <a:tailEnd/>
          </a:ln>
        </p:spPr>
        <p:txBody>
          <a:bodyPr wrap="none" anchor="ctr"/>
          <a:lstStyle/>
          <a:p>
            <a:pPr algn="ctr"/>
            <a:r>
              <a:rPr lang="en-GB" sz="923" dirty="0"/>
              <a:t>FILL/MIX</a:t>
            </a:r>
          </a:p>
          <a:p>
            <a:pPr algn="ctr"/>
            <a:r>
              <a:rPr lang="en-GB" sz="923" dirty="0"/>
              <a:t>LOAD</a:t>
            </a:r>
          </a:p>
          <a:p>
            <a:pPr algn="ctr"/>
            <a:r>
              <a:rPr lang="en-GB" sz="923" dirty="0"/>
              <a:t>6.1</a:t>
            </a:r>
            <a:endParaRPr lang="en-US" sz="923" dirty="0"/>
          </a:p>
        </p:txBody>
      </p:sp>
      <p:sp>
        <p:nvSpPr>
          <p:cNvPr id="41986" name="Oval 3"/>
          <p:cNvSpPr>
            <a:spLocks noChangeArrowheads="1"/>
          </p:cNvSpPr>
          <p:nvPr/>
        </p:nvSpPr>
        <p:spPr bwMode="auto">
          <a:xfrm>
            <a:off x="5332535" y="3829051"/>
            <a:ext cx="1008185" cy="863111"/>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RINSE</a:t>
            </a:r>
          </a:p>
          <a:p>
            <a:pPr algn="ctr"/>
            <a:r>
              <a:rPr lang="en-GB" sz="923" dirty="0"/>
              <a:t>LOAD</a:t>
            </a:r>
          </a:p>
          <a:p>
            <a:pPr algn="ctr"/>
            <a:r>
              <a:rPr lang="en-GB" sz="923" dirty="0"/>
              <a:t>6.6</a:t>
            </a:r>
            <a:endParaRPr lang="en-US" sz="923" dirty="0"/>
          </a:p>
        </p:txBody>
      </p:sp>
      <p:sp>
        <p:nvSpPr>
          <p:cNvPr id="41987" name="Oval 4"/>
          <p:cNvSpPr>
            <a:spLocks noChangeArrowheads="1"/>
          </p:cNvSpPr>
          <p:nvPr/>
        </p:nvSpPr>
        <p:spPr bwMode="auto">
          <a:xfrm>
            <a:off x="3308838" y="4991100"/>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EXTRACT</a:t>
            </a:r>
          </a:p>
          <a:p>
            <a:pPr algn="ctr"/>
            <a:r>
              <a:rPr lang="en-GB" sz="923" dirty="0"/>
              <a:t>EXCESS</a:t>
            </a:r>
          </a:p>
          <a:p>
            <a:pPr algn="ctr"/>
            <a:r>
              <a:rPr lang="en-GB" sz="923" dirty="0"/>
              <a:t>WATER</a:t>
            </a:r>
          </a:p>
          <a:p>
            <a:pPr algn="ctr"/>
            <a:r>
              <a:rPr lang="en-GB" sz="923" dirty="0"/>
              <a:t>6.5</a:t>
            </a:r>
            <a:endParaRPr lang="en-US" sz="923" dirty="0"/>
          </a:p>
        </p:txBody>
      </p:sp>
      <p:sp>
        <p:nvSpPr>
          <p:cNvPr id="41988" name="Oval 5"/>
          <p:cNvSpPr>
            <a:spLocks noChangeArrowheads="1"/>
          </p:cNvSpPr>
          <p:nvPr/>
        </p:nvSpPr>
        <p:spPr bwMode="auto">
          <a:xfrm>
            <a:off x="7236069" y="2913185"/>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DRAIN WASTE</a:t>
            </a:r>
          </a:p>
          <a:p>
            <a:pPr algn="ctr"/>
            <a:r>
              <a:rPr lang="en-GB" sz="923" dirty="0"/>
              <a:t>WATER</a:t>
            </a:r>
          </a:p>
          <a:p>
            <a:pPr algn="ctr"/>
            <a:r>
              <a:rPr lang="en-GB" sz="923" dirty="0"/>
              <a:t>6.7</a:t>
            </a:r>
            <a:endParaRPr lang="en-US" sz="923" dirty="0"/>
          </a:p>
        </p:txBody>
      </p:sp>
      <p:sp>
        <p:nvSpPr>
          <p:cNvPr id="41989" name="Oval 6"/>
          <p:cNvSpPr>
            <a:spLocks noChangeArrowheads="1"/>
          </p:cNvSpPr>
          <p:nvPr/>
        </p:nvSpPr>
        <p:spPr bwMode="auto">
          <a:xfrm>
            <a:off x="5470281" y="1828800"/>
            <a:ext cx="1008185" cy="863112"/>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CLEAN</a:t>
            </a:r>
          </a:p>
          <a:p>
            <a:pPr algn="ctr"/>
            <a:r>
              <a:rPr lang="en-GB" sz="923" dirty="0"/>
              <a:t>LOAD</a:t>
            </a:r>
          </a:p>
          <a:p>
            <a:pPr algn="ctr"/>
            <a:r>
              <a:rPr lang="en-GB" sz="923" dirty="0"/>
              <a:t>6.3</a:t>
            </a:r>
            <a:endParaRPr lang="en-US" sz="923" dirty="0"/>
          </a:p>
        </p:txBody>
      </p:sp>
      <p:sp>
        <p:nvSpPr>
          <p:cNvPr id="41990" name="Oval 7"/>
          <p:cNvSpPr>
            <a:spLocks noChangeArrowheads="1"/>
          </p:cNvSpPr>
          <p:nvPr/>
        </p:nvSpPr>
        <p:spPr bwMode="auto">
          <a:xfrm>
            <a:off x="2291861" y="3080238"/>
            <a:ext cx="1008185" cy="863112"/>
          </a:xfrm>
          <a:prstGeom prst="ellipse">
            <a:avLst/>
          </a:prstGeom>
          <a:solidFill>
            <a:srgbClr val="FFFFFF"/>
          </a:solidFill>
          <a:ln w="9525">
            <a:solidFill>
              <a:schemeClr val="tx1"/>
            </a:solidFill>
            <a:round/>
            <a:headEnd/>
            <a:tailEnd/>
          </a:ln>
        </p:spPr>
        <p:txBody>
          <a:bodyPr wrap="none" anchor="ctr"/>
          <a:lstStyle/>
          <a:p>
            <a:pPr algn="ctr"/>
            <a:r>
              <a:rPr lang="en-GB" sz="923" dirty="0"/>
              <a:t>CONTROL</a:t>
            </a:r>
          </a:p>
          <a:p>
            <a:pPr algn="ctr"/>
            <a:r>
              <a:rPr lang="en-GB" sz="923" dirty="0"/>
              <a:t>WASH</a:t>
            </a:r>
          </a:p>
          <a:p>
            <a:pPr algn="ctr"/>
            <a:r>
              <a:rPr lang="en-GB" sz="923" dirty="0"/>
              <a:t>CYCLE</a:t>
            </a:r>
          </a:p>
          <a:p>
            <a:pPr algn="ctr"/>
            <a:r>
              <a:rPr lang="en-GB" sz="923" dirty="0"/>
              <a:t>6.4</a:t>
            </a:r>
            <a:endParaRPr lang="en-US" sz="923" dirty="0"/>
          </a:p>
        </p:txBody>
      </p:sp>
      <p:sp>
        <p:nvSpPr>
          <p:cNvPr id="41991" name="Oval 8"/>
          <p:cNvSpPr>
            <a:spLocks noChangeArrowheads="1"/>
          </p:cNvSpPr>
          <p:nvPr/>
        </p:nvSpPr>
        <p:spPr bwMode="auto">
          <a:xfrm>
            <a:off x="3861289" y="1012582"/>
            <a:ext cx="1008185" cy="863111"/>
          </a:xfrm>
          <a:prstGeom prst="ellipse">
            <a:avLst/>
          </a:prstGeom>
          <a:solidFill>
            <a:srgbClr val="FFFFFF"/>
          </a:solidFill>
          <a:ln w="9525">
            <a:solidFill>
              <a:schemeClr val="tx1"/>
            </a:solidFill>
            <a:round/>
            <a:headEnd/>
            <a:tailEnd/>
          </a:ln>
        </p:spPr>
        <p:txBody>
          <a:bodyPr wrap="none" anchor="ctr"/>
          <a:lstStyle/>
          <a:p>
            <a:pPr algn="ctr"/>
            <a:endParaRPr lang="en-GB" sz="923" dirty="0"/>
          </a:p>
          <a:p>
            <a:pPr algn="ctr"/>
            <a:r>
              <a:rPr lang="en-GB" sz="923" dirty="0"/>
              <a:t>HEAT</a:t>
            </a:r>
          </a:p>
          <a:p>
            <a:pPr algn="ctr"/>
            <a:r>
              <a:rPr lang="en-GB" sz="923" dirty="0"/>
              <a:t>LOAD</a:t>
            </a:r>
          </a:p>
          <a:p>
            <a:pPr algn="ctr"/>
            <a:r>
              <a:rPr lang="en-GB" sz="923" dirty="0"/>
              <a:t>6.2</a:t>
            </a:r>
            <a:endParaRPr lang="en-US" sz="923" dirty="0"/>
          </a:p>
        </p:txBody>
      </p:sp>
      <p:cxnSp>
        <p:nvCxnSpPr>
          <p:cNvPr id="41992" name="AutoShape 9"/>
          <p:cNvCxnSpPr>
            <a:cxnSpLocks noChangeShapeType="1"/>
            <a:stCxn id="41993" idx="3"/>
            <a:endCxn id="41985" idx="1"/>
          </p:cNvCxnSpPr>
          <p:nvPr/>
        </p:nvCxnSpPr>
        <p:spPr bwMode="auto">
          <a:xfrm>
            <a:off x="1047055" y="570076"/>
            <a:ext cx="851725" cy="552786"/>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1993" name="Text Box 10"/>
          <p:cNvSpPr txBox="1">
            <a:spLocks noChangeArrowheads="1"/>
          </p:cNvSpPr>
          <p:nvPr/>
        </p:nvSpPr>
        <p:spPr bwMode="auto">
          <a:xfrm>
            <a:off x="-76971" y="268166"/>
            <a:ext cx="1124026"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SENSED_</a:t>
            </a:r>
          </a:p>
          <a:p>
            <a:pPr algn="ctr" eaLnBrk="1" hangingPunct="1"/>
            <a:r>
              <a:rPr lang="en-GB" sz="1108" dirty="0"/>
              <a:t>LOADED_</a:t>
            </a:r>
          </a:p>
          <a:p>
            <a:pPr algn="ctr" eaLnBrk="1" hangingPunct="1"/>
            <a:r>
              <a:rPr lang="en-GB" sz="1108" dirty="0"/>
              <a:t>DIRTY_ITEMS</a:t>
            </a:r>
            <a:endParaRPr lang="en-US" sz="1108" dirty="0"/>
          </a:p>
        </p:txBody>
      </p:sp>
      <p:sp>
        <p:nvSpPr>
          <p:cNvPr id="41994" name="Text Box 11"/>
          <p:cNvSpPr txBox="1">
            <a:spLocks noChangeArrowheads="1"/>
          </p:cNvSpPr>
          <p:nvPr/>
        </p:nvSpPr>
        <p:spPr bwMode="auto">
          <a:xfrm>
            <a:off x="-7842" y="1494692"/>
            <a:ext cx="1083951" cy="6038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DISPENSED_</a:t>
            </a:r>
          </a:p>
          <a:p>
            <a:pPr algn="ctr" eaLnBrk="1" hangingPunct="1"/>
            <a:r>
              <a:rPr lang="en-GB" sz="1108" dirty="0"/>
              <a:t>CLEANING</a:t>
            </a:r>
          </a:p>
          <a:p>
            <a:pPr algn="ctr" eaLnBrk="1" hangingPunct="1"/>
            <a:r>
              <a:rPr lang="en-GB" sz="1108" dirty="0"/>
              <a:t>_MIX</a:t>
            </a:r>
            <a:endParaRPr lang="en-US" sz="1108" dirty="0"/>
          </a:p>
        </p:txBody>
      </p:sp>
      <p:cxnSp>
        <p:nvCxnSpPr>
          <p:cNvPr id="41995" name="AutoShape 12"/>
          <p:cNvCxnSpPr>
            <a:cxnSpLocks noChangeShapeType="1"/>
            <a:stCxn id="41994" idx="3"/>
            <a:endCxn id="41985" idx="3"/>
          </p:cNvCxnSpPr>
          <p:nvPr/>
        </p:nvCxnSpPr>
        <p:spPr bwMode="auto">
          <a:xfrm flipV="1">
            <a:off x="1076109" y="1733174"/>
            <a:ext cx="822671" cy="63428"/>
          </a:xfrm>
          <a:prstGeom prst="curvedConnector4">
            <a:avLst>
              <a:gd name="adj1" fmla="val 41026"/>
              <a:gd name="adj2" fmla="val -260409"/>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1996" name="AutoShape 13"/>
          <p:cNvCxnSpPr>
            <a:cxnSpLocks noChangeShapeType="1"/>
            <a:stCxn id="41985" idx="6"/>
            <a:endCxn id="41991" idx="2"/>
          </p:cNvCxnSpPr>
          <p:nvPr/>
        </p:nvCxnSpPr>
        <p:spPr bwMode="auto">
          <a:xfrm>
            <a:off x="2759320" y="1428750"/>
            <a:ext cx="1101969" cy="16119"/>
          </a:xfrm>
          <a:prstGeom prst="curvedConnector3">
            <a:avLst>
              <a:gd name="adj1" fmla="val 49856"/>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1997" name="Text Box 14"/>
          <p:cNvSpPr txBox="1">
            <a:spLocks noChangeArrowheads="1"/>
          </p:cNvSpPr>
          <p:nvPr/>
        </p:nvSpPr>
        <p:spPr bwMode="auto">
          <a:xfrm>
            <a:off x="2695837" y="1169378"/>
            <a:ext cx="109998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MIXED_LOAD</a:t>
            </a:r>
            <a:endParaRPr lang="en-US" sz="1108" dirty="0"/>
          </a:p>
        </p:txBody>
      </p:sp>
      <p:cxnSp>
        <p:nvCxnSpPr>
          <p:cNvPr id="41998" name="AutoShape 15"/>
          <p:cNvCxnSpPr>
            <a:cxnSpLocks noChangeShapeType="1"/>
            <a:stCxn id="41991" idx="6"/>
            <a:endCxn id="41989" idx="0"/>
          </p:cNvCxnSpPr>
          <p:nvPr/>
        </p:nvCxnSpPr>
        <p:spPr bwMode="auto">
          <a:xfrm>
            <a:off x="4869474" y="1444870"/>
            <a:ext cx="1106365" cy="383931"/>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1999" name="Text Box 16"/>
          <p:cNvSpPr txBox="1">
            <a:spLocks noChangeArrowheads="1"/>
          </p:cNvSpPr>
          <p:nvPr/>
        </p:nvSpPr>
        <p:spPr bwMode="auto">
          <a:xfrm>
            <a:off x="5151822" y="1112228"/>
            <a:ext cx="1099981"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HEATED_</a:t>
            </a:r>
          </a:p>
          <a:p>
            <a:pPr algn="ctr" eaLnBrk="1" hangingPunct="1"/>
            <a:r>
              <a:rPr lang="en-GB" sz="1108" dirty="0"/>
              <a:t>MIXED_LOAD</a:t>
            </a:r>
            <a:endParaRPr lang="en-US" sz="1108" dirty="0"/>
          </a:p>
        </p:txBody>
      </p:sp>
      <p:cxnSp>
        <p:nvCxnSpPr>
          <p:cNvPr id="42000" name="AutoShape 17"/>
          <p:cNvCxnSpPr>
            <a:cxnSpLocks noChangeShapeType="1"/>
            <a:stCxn id="41989" idx="5"/>
            <a:endCxn id="41988" idx="1"/>
          </p:cNvCxnSpPr>
          <p:nvPr/>
        </p:nvCxnSpPr>
        <p:spPr bwMode="auto">
          <a:xfrm rot="16200000" flipH="1">
            <a:off x="6620609" y="2275742"/>
            <a:ext cx="473319" cy="1053612"/>
          </a:xfrm>
          <a:prstGeom prst="curvedConnector3">
            <a:avLst>
              <a:gd name="adj1" fmla="val 49847"/>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01" name="Text Box 18"/>
          <p:cNvSpPr txBox="1">
            <a:spLocks noChangeArrowheads="1"/>
          </p:cNvSpPr>
          <p:nvPr/>
        </p:nvSpPr>
        <p:spPr bwMode="auto">
          <a:xfrm>
            <a:off x="6492192" y="2362200"/>
            <a:ext cx="138371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USED_CLEANING</a:t>
            </a:r>
          </a:p>
          <a:p>
            <a:pPr algn="ctr" eaLnBrk="1" hangingPunct="1"/>
            <a:r>
              <a:rPr lang="en-GB" sz="1108" dirty="0"/>
              <a:t>_WATER</a:t>
            </a:r>
            <a:endParaRPr lang="en-US" sz="1108" dirty="0"/>
          </a:p>
        </p:txBody>
      </p:sp>
      <p:cxnSp>
        <p:nvCxnSpPr>
          <p:cNvPr id="42002" name="AutoShape 19"/>
          <p:cNvCxnSpPr>
            <a:cxnSpLocks noChangeShapeType="1"/>
            <a:stCxn id="41988" idx="5"/>
          </p:cNvCxnSpPr>
          <p:nvPr/>
        </p:nvCxnSpPr>
        <p:spPr bwMode="auto">
          <a:xfrm rot="16200000" flipH="1">
            <a:off x="8376139" y="3370386"/>
            <a:ext cx="337038" cy="896815"/>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03" name="Text Box 20"/>
          <p:cNvSpPr txBox="1">
            <a:spLocks noChangeArrowheads="1"/>
          </p:cNvSpPr>
          <p:nvPr/>
        </p:nvSpPr>
        <p:spPr bwMode="auto">
          <a:xfrm>
            <a:off x="8323236" y="3412881"/>
            <a:ext cx="76815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WASTE_</a:t>
            </a:r>
          </a:p>
          <a:p>
            <a:pPr algn="ctr" eaLnBrk="1" hangingPunct="1"/>
            <a:r>
              <a:rPr lang="en-GB" sz="1108" dirty="0"/>
              <a:t>WATER</a:t>
            </a:r>
            <a:endParaRPr lang="en-US" sz="1108" dirty="0"/>
          </a:p>
        </p:txBody>
      </p:sp>
      <p:cxnSp>
        <p:nvCxnSpPr>
          <p:cNvPr id="42004" name="AutoShape 21"/>
          <p:cNvCxnSpPr>
            <a:cxnSpLocks noChangeShapeType="1"/>
            <a:stCxn id="41989" idx="4"/>
            <a:endCxn id="41986" idx="0"/>
          </p:cNvCxnSpPr>
          <p:nvPr/>
        </p:nvCxnSpPr>
        <p:spPr bwMode="auto">
          <a:xfrm rot="5400000">
            <a:off x="5337664" y="3190876"/>
            <a:ext cx="1137138" cy="139211"/>
          </a:xfrm>
          <a:prstGeom prst="curvedConnector3">
            <a:avLst>
              <a:gd name="adj1" fmla="val 4987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05" name="Text Box 22"/>
          <p:cNvSpPr txBox="1">
            <a:spLocks noChangeArrowheads="1"/>
          </p:cNvSpPr>
          <p:nvPr/>
        </p:nvSpPr>
        <p:spPr bwMode="auto">
          <a:xfrm rot="-5043188">
            <a:off x="5519903" y="2810823"/>
            <a:ext cx="854721"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CLEANED</a:t>
            </a:r>
          </a:p>
          <a:p>
            <a:pPr algn="ctr" eaLnBrk="1" hangingPunct="1"/>
            <a:r>
              <a:rPr lang="en-GB" sz="1108" dirty="0"/>
              <a:t>_LOAD</a:t>
            </a:r>
            <a:endParaRPr lang="en-US" sz="1108" dirty="0"/>
          </a:p>
        </p:txBody>
      </p:sp>
      <p:cxnSp>
        <p:nvCxnSpPr>
          <p:cNvPr id="42006" name="AutoShape 23"/>
          <p:cNvCxnSpPr>
            <a:cxnSpLocks noChangeShapeType="1"/>
            <a:stCxn id="41986" idx="7"/>
            <a:endCxn id="41988" idx="3"/>
          </p:cNvCxnSpPr>
          <p:nvPr/>
        </p:nvCxnSpPr>
        <p:spPr bwMode="auto">
          <a:xfrm rot="-5400000">
            <a:off x="6635994" y="3206995"/>
            <a:ext cx="304800" cy="1191358"/>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07" name="Text Box 24"/>
          <p:cNvSpPr txBox="1">
            <a:spLocks noChangeArrowheads="1"/>
          </p:cNvSpPr>
          <p:nvPr/>
        </p:nvSpPr>
        <p:spPr bwMode="auto">
          <a:xfrm>
            <a:off x="6490793" y="3821723"/>
            <a:ext cx="1091967"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USED_RINSE</a:t>
            </a:r>
          </a:p>
          <a:p>
            <a:pPr algn="ctr" eaLnBrk="1" hangingPunct="1"/>
            <a:r>
              <a:rPr lang="en-GB" sz="1108" dirty="0"/>
              <a:t>_WATER</a:t>
            </a:r>
            <a:endParaRPr lang="en-US" sz="1108" dirty="0"/>
          </a:p>
        </p:txBody>
      </p:sp>
      <p:cxnSp>
        <p:nvCxnSpPr>
          <p:cNvPr id="42008" name="AutoShape 25"/>
          <p:cNvCxnSpPr>
            <a:cxnSpLocks noChangeShapeType="1"/>
            <a:stCxn id="41986" idx="4"/>
            <a:endCxn id="41987" idx="6"/>
          </p:cNvCxnSpPr>
          <p:nvPr/>
        </p:nvCxnSpPr>
        <p:spPr bwMode="auto">
          <a:xfrm rot="5400000">
            <a:off x="4711212" y="4297974"/>
            <a:ext cx="731227" cy="1519604"/>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09" name="Text Box 26"/>
          <p:cNvSpPr txBox="1">
            <a:spLocks noChangeArrowheads="1"/>
          </p:cNvSpPr>
          <p:nvPr/>
        </p:nvSpPr>
        <p:spPr bwMode="auto">
          <a:xfrm rot="-1118507">
            <a:off x="4546565" y="5316154"/>
            <a:ext cx="118654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RINSED_LOAD</a:t>
            </a:r>
            <a:endParaRPr lang="en-US" sz="1108" dirty="0"/>
          </a:p>
        </p:txBody>
      </p:sp>
      <p:cxnSp>
        <p:nvCxnSpPr>
          <p:cNvPr id="42010" name="AutoShape 27"/>
          <p:cNvCxnSpPr>
            <a:cxnSpLocks noChangeShapeType="1"/>
            <a:stCxn id="41987" idx="7"/>
            <a:endCxn id="41986" idx="3"/>
          </p:cNvCxnSpPr>
          <p:nvPr/>
        </p:nvCxnSpPr>
        <p:spPr bwMode="auto">
          <a:xfrm rot="-5400000">
            <a:off x="4549287" y="4185871"/>
            <a:ext cx="550985" cy="1311519"/>
          </a:xfrm>
          <a:prstGeom prst="curvedConnector3">
            <a:avLst>
              <a:gd name="adj1" fmla="val 500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11" name="Text Box 28"/>
          <p:cNvSpPr txBox="1">
            <a:spLocks noChangeArrowheads="1"/>
          </p:cNvSpPr>
          <p:nvPr/>
        </p:nvSpPr>
        <p:spPr bwMode="auto">
          <a:xfrm>
            <a:off x="3743818" y="4350728"/>
            <a:ext cx="136768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DAMP_</a:t>
            </a:r>
          </a:p>
          <a:p>
            <a:pPr algn="ctr" eaLnBrk="1" hangingPunct="1"/>
            <a:r>
              <a:rPr lang="en-GB" sz="1108" dirty="0"/>
              <a:t>CLEANED_ITEMS</a:t>
            </a:r>
            <a:endParaRPr lang="en-US" sz="1108" dirty="0"/>
          </a:p>
        </p:txBody>
      </p:sp>
      <p:cxnSp>
        <p:nvCxnSpPr>
          <p:cNvPr id="42012" name="AutoShape 29"/>
          <p:cNvCxnSpPr>
            <a:cxnSpLocks noChangeShapeType="1"/>
            <a:stCxn id="41987" idx="5"/>
            <a:endCxn id="41988" idx="4"/>
          </p:cNvCxnSpPr>
          <p:nvPr/>
        </p:nvCxnSpPr>
        <p:spPr bwMode="auto">
          <a:xfrm rot="5400000" flipH="1" flipV="1">
            <a:off x="4978645" y="2966672"/>
            <a:ext cx="1951892" cy="3571142"/>
          </a:xfrm>
          <a:prstGeom prst="curvedConnector3">
            <a:avLst>
              <a:gd name="adj1" fmla="val -1719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13" name="Text Box 30"/>
          <p:cNvSpPr txBox="1">
            <a:spLocks noChangeArrowheads="1"/>
          </p:cNvSpPr>
          <p:nvPr/>
        </p:nvSpPr>
        <p:spPr bwMode="auto">
          <a:xfrm rot="-3766585">
            <a:off x="6280632" y="4970323"/>
            <a:ext cx="1635384"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EXTRACTED_WATER</a:t>
            </a:r>
            <a:endParaRPr lang="en-US" sz="1108" dirty="0"/>
          </a:p>
        </p:txBody>
      </p:sp>
      <p:cxnSp>
        <p:nvCxnSpPr>
          <p:cNvPr id="42014" name="AutoShape 31"/>
          <p:cNvCxnSpPr>
            <a:cxnSpLocks noChangeShapeType="1"/>
            <a:stCxn id="41987" idx="3"/>
          </p:cNvCxnSpPr>
          <p:nvPr/>
        </p:nvCxnSpPr>
        <p:spPr bwMode="auto">
          <a:xfrm rot="5400000">
            <a:off x="2412023" y="5045320"/>
            <a:ext cx="360485" cy="1726223"/>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15" name="Text Box 32"/>
          <p:cNvSpPr txBox="1">
            <a:spLocks noChangeArrowheads="1"/>
          </p:cNvSpPr>
          <p:nvPr/>
        </p:nvSpPr>
        <p:spPr bwMode="auto">
          <a:xfrm>
            <a:off x="1139830" y="5666643"/>
            <a:ext cx="136768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DAMP_</a:t>
            </a:r>
          </a:p>
          <a:p>
            <a:pPr algn="ctr" eaLnBrk="1" hangingPunct="1"/>
            <a:r>
              <a:rPr lang="en-GB" sz="1108" dirty="0"/>
              <a:t>CLEANED_ITEMS</a:t>
            </a:r>
            <a:endParaRPr lang="en-US" sz="1108" dirty="0"/>
          </a:p>
        </p:txBody>
      </p:sp>
      <p:cxnSp>
        <p:nvCxnSpPr>
          <p:cNvPr id="42016" name="AutoShape 33"/>
          <p:cNvCxnSpPr>
            <a:cxnSpLocks noChangeShapeType="1"/>
            <a:stCxn id="41986" idx="4"/>
          </p:cNvCxnSpPr>
          <p:nvPr/>
        </p:nvCxnSpPr>
        <p:spPr bwMode="auto">
          <a:xfrm rot="5400000">
            <a:off x="4708281" y="5183065"/>
            <a:ext cx="1619250" cy="637443"/>
          </a:xfrm>
          <a:prstGeom prst="curvedConnector3">
            <a:avLst>
              <a:gd name="adj1" fmla="val 4995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17" name="Text Box 34"/>
          <p:cNvSpPr txBox="1">
            <a:spLocks noChangeArrowheads="1"/>
          </p:cNvSpPr>
          <p:nvPr/>
        </p:nvSpPr>
        <p:spPr bwMode="auto">
          <a:xfrm rot="601151">
            <a:off x="861632" y="3053600"/>
            <a:ext cx="110639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BEST_CYCLE</a:t>
            </a:r>
            <a:endParaRPr lang="en-US" sz="1108" dirty="0"/>
          </a:p>
        </p:txBody>
      </p:sp>
      <p:sp>
        <p:nvSpPr>
          <p:cNvPr id="42018" name="Line 35"/>
          <p:cNvSpPr>
            <a:spLocks noChangeShapeType="1"/>
          </p:cNvSpPr>
          <p:nvPr/>
        </p:nvSpPr>
        <p:spPr bwMode="auto">
          <a:xfrm>
            <a:off x="889489" y="3212123"/>
            <a:ext cx="1402373" cy="243254"/>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a:lstStyle/>
          <a:p>
            <a:endParaRPr lang="en-US" sz="1477" dirty="0"/>
          </a:p>
        </p:txBody>
      </p:sp>
      <p:cxnSp>
        <p:nvCxnSpPr>
          <p:cNvPr id="42019" name="AutoShape 36"/>
          <p:cNvCxnSpPr>
            <a:cxnSpLocks noChangeShapeType="1"/>
            <a:stCxn id="41990" idx="1"/>
            <a:endCxn id="41985" idx="4"/>
          </p:cNvCxnSpPr>
          <p:nvPr/>
        </p:nvCxnSpPr>
        <p:spPr bwMode="auto">
          <a:xfrm rot="5400000" flipH="1">
            <a:off x="1674203" y="2440599"/>
            <a:ext cx="1346688" cy="184638"/>
          </a:xfrm>
          <a:prstGeom prst="curvedConnector3">
            <a:avLst>
              <a:gd name="adj1" fmla="val 5473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20" name="AutoShape 37"/>
          <p:cNvCxnSpPr>
            <a:cxnSpLocks noChangeShapeType="1"/>
            <a:stCxn id="41990" idx="0"/>
            <a:endCxn id="41991" idx="3"/>
          </p:cNvCxnSpPr>
          <p:nvPr/>
        </p:nvCxnSpPr>
        <p:spPr bwMode="auto">
          <a:xfrm rot="-5400000">
            <a:off x="2737340" y="1809750"/>
            <a:ext cx="1330569" cy="1210408"/>
          </a:xfrm>
          <a:prstGeom prst="curvedConnector3">
            <a:avLst>
              <a:gd name="adj1" fmla="val 4526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21" name="AutoShape 38"/>
          <p:cNvCxnSpPr>
            <a:cxnSpLocks noChangeShapeType="1"/>
            <a:stCxn id="41990" idx="6"/>
            <a:endCxn id="41988" idx="2"/>
          </p:cNvCxnSpPr>
          <p:nvPr/>
        </p:nvCxnSpPr>
        <p:spPr bwMode="auto">
          <a:xfrm flipV="1">
            <a:off x="3300047" y="3345474"/>
            <a:ext cx="3936023" cy="167054"/>
          </a:xfrm>
          <a:prstGeom prst="curvedConnector3">
            <a:avLst>
              <a:gd name="adj1" fmla="val 4998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22" name="AutoShape 39"/>
          <p:cNvCxnSpPr>
            <a:cxnSpLocks noChangeShapeType="1"/>
            <a:endCxn id="41987" idx="1"/>
          </p:cNvCxnSpPr>
          <p:nvPr/>
        </p:nvCxnSpPr>
        <p:spPr bwMode="auto">
          <a:xfrm rot="16200000" flipH="1">
            <a:off x="2455253" y="4116998"/>
            <a:ext cx="1189892" cy="810357"/>
          </a:xfrm>
          <a:prstGeom prst="curvedConnector3">
            <a:avLst>
              <a:gd name="adj1" fmla="val 5197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23" name="Text Box 40"/>
          <p:cNvSpPr txBox="1">
            <a:spLocks noChangeArrowheads="1"/>
          </p:cNvSpPr>
          <p:nvPr/>
        </p:nvSpPr>
        <p:spPr bwMode="auto">
          <a:xfrm rot="-5793882">
            <a:off x="1554391" y="2528992"/>
            <a:ext cx="113204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MIX_DEMAND</a:t>
            </a:r>
            <a:endParaRPr lang="en-US" sz="1108" dirty="0"/>
          </a:p>
        </p:txBody>
      </p:sp>
      <p:sp>
        <p:nvSpPr>
          <p:cNvPr id="42024" name="Text Box 41"/>
          <p:cNvSpPr txBox="1">
            <a:spLocks noChangeArrowheads="1"/>
          </p:cNvSpPr>
          <p:nvPr/>
        </p:nvSpPr>
        <p:spPr bwMode="auto">
          <a:xfrm rot="-1811906">
            <a:off x="2620954" y="2240311"/>
            <a:ext cx="1257075"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HEAT_DEMAND</a:t>
            </a:r>
            <a:endParaRPr lang="en-US" sz="1108" dirty="0"/>
          </a:p>
        </p:txBody>
      </p:sp>
      <p:sp>
        <p:nvSpPr>
          <p:cNvPr id="42025" name="Text Box 42"/>
          <p:cNvSpPr txBox="1">
            <a:spLocks noChangeArrowheads="1"/>
          </p:cNvSpPr>
          <p:nvPr/>
        </p:nvSpPr>
        <p:spPr bwMode="auto">
          <a:xfrm rot="-1520106">
            <a:off x="3876391" y="2392711"/>
            <a:ext cx="1351653"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CLEAN_DEMAND</a:t>
            </a:r>
            <a:endParaRPr lang="en-US" sz="1108" dirty="0"/>
          </a:p>
        </p:txBody>
      </p:sp>
      <p:sp>
        <p:nvSpPr>
          <p:cNvPr id="42026" name="Text Box 43"/>
          <p:cNvSpPr txBox="1">
            <a:spLocks noChangeArrowheads="1"/>
          </p:cNvSpPr>
          <p:nvPr/>
        </p:nvSpPr>
        <p:spPr bwMode="auto">
          <a:xfrm>
            <a:off x="3569967" y="3204797"/>
            <a:ext cx="1321196"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DRAIN_DEMAND</a:t>
            </a:r>
            <a:endParaRPr lang="en-US" sz="1108" dirty="0"/>
          </a:p>
        </p:txBody>
      </p:sp>
      <p:sp>
        <p:nvSpPr>
          <p:cNvPr id="42027" name="Text Box 44"/>
          <p:cNvSpPr txBox="1">
            <a:spLocks noChangeArrowheads="1"/>
          </p:cNvSpPr>
          <p:nvPr/>
        </p:nvSpPr>
        <p:spPr bwMode="auto">
          <a:xfrm rot="236867">
            <a:off x="3971828" y="3661734"/>
            <a:ext cx="1313180"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RINSE_DEMAND</a:t>
            </a:r>
            <a:endParaRPr lang="en-US" sz="1108" dirty="0"/>
          </a:p>
        </p:txBody>
      </p:sp>
      <p:sp>
        <p:nvSpPr>
          <p:cNvPr id="42028" name="Text Box 45"/>
          <p:cNvSpPr txBox="1">
            <a:spLocks noChangeArrowheads="1"/>
          </p:cNvSpPr>
          <p:nvPr/>
        </p:nvSpPr>
        <p:spPr bwMode="auto">
          <a:xfrm>
            <a:off x="2713393" y="4293577"/>
            <a:ext cx="878767"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EXTRACT</a:t>
            </a:r>
          </a:p>
          <a:p>
            <a:pPr algn="ctr" eaLnBrk="1" hangingPunct="1"/>
            <a:r>
              <a:rPr lang="en-GB" sz="1108" dirty="0"/>
              <a:t>_DEMAND</a:t>
            </a:r>
            <a:endParaRPr lang="en-US" sz="1108" dirty="0"/>
          </a:p>
        </p:txBody>
      </p:sp>
      <p:cxnSp>
        <p:nvCxnSpPr>
          <p:cNvPr id="42029" name="AutoShape 46"/>
          <p:cNvCxnSpPr>
            <a:cxnSpLocks noChangeShapeType="1"/>
            <a:stCxn id="41985" idx="5"/>
          </p:cNvCxnSpPr>
          <p:nvPr/>
        </p:nvCxnSpPr>
        <p:spPr bwMode="auto">
          <a:xfrm rot="5400000">
            <a:off x="1910129" y="2401034"/>
            <a:ext cx="1368669" cy="33703"/>
          </a:xfrm>
          <a:prstGeom prst="curvedConnector3">
            <a:avLst>
              <a:gd name="adj1" fmla="val 4850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30" name="AutoShape 47"/>
          <p:cNvCxnSpPr>
            <a:cxnSpLocks noChangeShapeType="1"/>
            <a:stCxn id="41991" idx="4"/>
          </p:cNvCxnSpPr>
          <p:nvPr/>
        </p:nvCxnSpPr>
        <p:spPr bwMode="auto">
          <a:xfrm rot="5400000">
            <a:off x="3051664" y="1782641"/>
            <a:ext cx="1220666" cy="1406769"/>
          </a:xfrm>
          <a:prstGeom prst="curvedConnector3">
            <a:avLst>
              <a:gd name="adj1" fmla="val 52940"/>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31" name="AutoShape 48"/>
          <p:cNvCxnSpPr>
            <a:cxnSpLocks noChangeShapeType="1"/>
            <a:stCxn id="41989" idx="3"/>
          </p:cNvCxnSpPr>
          <p:nvPr/>
        </p:nvCxnSpPr>
        <p:spPr bwMode="auto">
          <a:xfrm rot="5400000">
            <a:off x="4052522" y="1762126"/>
            <a:ext cx="762000" cy="2369526"/>
          </a:xfrm>
          <a:prstGeom prst="curvedConnector3">
            <a:avLst>
              <a:gd name="adj1" fmla="val 6307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32" name="Text Box 49"/>
          <p:cNvSpPr txBox="1">
            <a:spLocks noChangeArrowheads="1"/>
          </p:cNvSpPr>
          <p:nvPr/>
        </p:nvSpPr>
        <p:spPr bwMode="auto">
          <a:xfrm rot="-5400000">
            <a:off x="1970771" y="2114288"/>
            <a:ext cx="107593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MIX_STATUS</a:t>
            </a:r>
            <a:endParaRPr lang="en-US" sz="1108" dirty="0"/>
          </a:p>
        </p:txBody>
      </p:sp>
      <p:sp>
        <p:nvSpPr>
          <p:cNvPr id="42033" name="Text Box 50"/>
          <p:cNvSpPr txBox="1">
            <a:spLocks noChangeArrowheads="1"/>
          </p:cNvSpPr>
          <p:nvPr/>
        </p:nvSpPr>
        <p:spPr bwMode="auto">
          <a:xfrm rot="-3367869">
            <a:off x="3884152" y="1930860"/>
            <a:ext cx="744114"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HEAT_</a:t>
            </a:r>
          </a:p>
          <a:p>
            <a:pPr algn="ctr" eaLnBrk="1" hangingPunct="1"/>
            <a:r>
              <a:rPr lang="en-GB" sz="1108" dirty="0"/>
              <a:t>STATUS</a:t>
            </a:r>
            <a:endParaRPr lang="en-US" sz="1108" dirty="0"/>
          </a:p>
        </p:txBody>
      </p:sp>
      <p:cxnSp>
        <p:nvCxnSpPr>
          <p:cNvPr id="42034" name="AutoShape 51"/>
          <p:cNvCxnSpPr>
            <a:cxnSpLocks noChangeShapeType="1"/>
            <a:stCxn id="41990" idx="7"/>
            <a:endCxn id="41989" idx="2"/>
          </p:cNvCxnSpPr>
          <p:nvPr/>
        </p:nvCxnSpPr>
        <p:spPr bwMode="auto">
          <a:xfrm flipV="1">
            <a:off x="3152043" y="2261089"/>
            <a:ext cx="2318238" cy="945173"/>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35" name="Text Box 52"/>
          <p:cNvSpPr txBox="1">
            <a:spLocks noChangeArrowheads="1"/>
          </p:cNvSpPr>
          <p:nvPr/>
        </p:nvSpPr>
        <p:spPr bwMode="auto">
          <a:xfrm rot="-1239563">
            <a:off x="4281780" y="2693115"/>
            <a:ext cx="129554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CLEAN_STATUS</a:t>
            </a:r>
            <a:endParaRPr lang="en-US" sz="1108" dirty="0"/>
          </a:p>
        </p:txBody>
      </p:sp>
      <p:cxnSp>
        <p:nvCxnSpPr>
          <p:cNvPr id="42036" name="AutoShape 53"/>
          <p:cNvCxnSpPr>
            <a:cxnSpLocks noChangeShapeType="1"/>
          </p:cNvCxnSpPr>
          <p:nvPr/>
        </p:nvCxnSpPr>
        <p:spPr bwMode="auto">
          <a:xfrm rot="5400000">
            <a:off x="5264395" y="1592141"/>
            <a:ext cx="73269" cy="4051788"/>
          </a:xfrm>
          <a:prstGeom prst="curvedConnector4">
            <a:avLst>
              <a:gd name="adj1" fmla="val 46000"/>
              <a:gd name="adj2" fmla="val 50194"/>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37" name="Text Box 54"/>
          <p:cNvSpPr txBox="1">
            <a:spLocks noChangeArrowheads="1"/>
          </p:cNvSpPr>
          <p:nvPr/>
        </p:nvSpPr>
        <p:spPr bwMode="auto">
          <a:xfrm>
            <a:off x="5874495" y="3354267"/>
            <a:ext cx="1265091"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DRAIN_STATUS</a:t>
            </a:r>
            <a:endParaRPr lang="en-US" sz="1108" dirty="0"/>
          </a:p>
        </p:txBody>
      </p:sp>
      <p:cxnSp>
        <p:nvCxnSpPr>
          <p:cNvPr id="42038" name="AutoShape 55"/>
          <p:cNvCxnSpPr>
            <a:cxnSpLocks noChangeShapeType="1"/>
            <a:stCxn id="41990" idx="5"/>
            <a:endCxn id="41986" idx="1"/>
          </p:cNvCxnSpPr>
          <p:nvPr/>
        </p:nvCxnSpPr>
        <p:spPr bwMode="auto">
          <a:xfrm>
            <a:off x="3153508" y="3817328"/>
            <a:ext cx="2327031" cy="137746"/>
          </a:xfrm>
          <a:prstGeom prst="straightConnector1">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cxnSp>
        <p:nvCxnSpPr>
          <p:cNvPr id="42039" name="AutoShape 56"/>
          <p:cNvCxnSpPr>
            <a:cxnSpLocks noChangeShapeType="1"/>
            <a:stCxn id="41986" idx="2"/>
            <a:endCxn id="41990" idx="4"/>
          </p:cNvCxnSpPr>
          <p:nvPr/>
        </p:nvCxnSpPr>
        <p:spPr bwMode="auto">
          <a:xfrm rot="10800000">
            <a:off x="2797420" y="3943351"/>
            <a:ext cx="2535115" cy="317988"/>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40" name="Text Box 57"/>
          <p:cNvSpPr txBox="1">
            <a:spLocks noChangeArrowheads="1"/>
          </p:cNvSpPr>
          <p:nvPr/>
        </p:nvSpPr>
        <p:spPr bwMode="auto">
          <a:xfrm rot="354740">
            <a:off x="3609356" y="3998772"/>
            <a:ext cx="1257075"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RINSE_STATUS</a:t>
            </a:r>
            <a:endParaRPr lang="en-US" sz="1108" dirty="0"/>
          </a:p>
        </p:txBody>
      </p:sp>
      <p:cxnSp>
        <p:nvCxnSpPr>
          <p:cNvPr id="42041" name="AutoShape 58"/>
          <p:cNvCxnSpPr>
            <a:cxnSpLocks noChangeShapeType="1"/>
            <a:stCxn id="41987" idx="2"/>
            <a:endCxn id="41990" idx="3"/>
          </p:cNvCxnSpPr>
          <p:nvPr/>
        </p:nvCxnSpPr>
        <p:spPr bwMode="auto">
          <a:xfrm rot="10800000">
            <a:off x="2439866" y="3817327"/>
            <a:ext cx="868973" cy="1606062"/>
          </a:xfrm>
          <a:prstGeom prst="curvedConnector2">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cxnSp>
      <p:sp>
        <p:nvSpPr>
          <p:cNvPr id="42042" name="Text Box 59"/>
          <p:cNvSpPr txBox="1">
            <a:spLocks noChangeArrowheads="1"/>
          </p:cNvSpPr>
          <p:nvPr/>
        </p:nvSpPr>
        <p:spPr bwMode="auto">
          <a:xfrm>
            <a:off x="1777654" y="4535366"/>
            <a:ext cx="846707"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108" dirty="0"/>
              <a:t>EXTRACT</a:t>
            </a:r>
          </a:p>
          <a:p>
            <a:pPr algn="ctr" eaLnBrk="1" hangingPunct="1"/>
            <a:r>
              <a:rPr lang="en-GB" sz="1108" dirty="0"/>
              <a:t>_STATUS</a:t>
            </a:r>
            <a:endParaRPr lang="en-US" sz="1108" dirty="0"/>
          </a:p>
        </p:txBody>
      </p:sp>
      <p:sp>
        <p:nvSpPr>
          <p:cNvPr id="42043" name="Text Box 60"/>
          <p:cNvSpPr txBox="1">
            <a:spLocks noChangeArrowheads="1"/>
          </p:cNvSpPr>
          <p:nvPr/>
        </p:nvSpPr>
        <p:spPr bwMode="auto">
          <a:xfrm>
            <a:off x="390317" y="5102470"/>
            <a:ext cx="1879041" cy="34810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GB" sz="1662" dirty="0"/>
              <a:t>Draft DIAGRAM 6</a:t>
            </a:r>
            <a:endParaRPr lang="en-US" sz="1662" dirty="0"/>
          </a:p>
        </p:txBody>
      </p:sp>
      <p:sp>
        <p:nvSpPr>
          <p:cNvPr id="61" name="TextBox 60"/>
          <p:cNvSpPr txBox="1"/>
          <p:nvPr/>
        </p:nvSpPr>
        <p:spPr>
          <a:xfrm>
            <a:off x="6713142" y="321246"/>
            <a:ext cx="2378253" cy="1456168"/>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1477" dirty="0"/>
              <a:t>Note there is no explicit time order. It is implicit and deliberate to emphasize functions and interconnections</a:t>
            </a:r>
          </a:p>
        </p:txBody>
      </p:sp>
    </p:spTree>
    <p:extLst>
      <p:ext uri="{BB962C8B-B14F-4D97-AF65-F5344CB8AC3E}">
        <p14:creationId xmlns:p14="http://schemas.microsoft.com/office/powerpoint/2010/main" val="261005268"/>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GB"/>
              <a:t>The Final Result: A Set of Levelled FFDs</a:t>
            </a:r>
            <a:endParaRPr lang="en-GB" dirty="0"/>
          </a:p>
        </p:txBody>
      </p:sp>
      <p:pic>
        <p:nvPicPr>
          <p:cNvPr id="15" name="Picture 14"/>
          <p:cNvPicPr>
            <a:picLocks noChangeAspect="1"/>
          </p:cNvPicPr>
          <p:nvPr/>
        </p:nvPicPr>
        <p:blipFill>
          <a:blip r:embed="rId3"/>
          <a:stretch>
            <a:fillRect/>
          </a:stretch>
        </p:blipFill>
        <p:spPr>
          <a:xfrm>
            <a:off x="114300" y="1235641"/>
            <a:ext cx="9029700" cy="4762500"/>
          </a:xfrm>
          <a:prstGeom prst="rect">
            <a:avLst/>
          </a:prstGeom>
        </p:spPr>
      </p:pic>
    </p:spTree>
    <p:extLst>
      <p:ext uri="{BB962C8B-B14F-4D97-AF65-F5344CB8AC3E}">
        <p14:creationId xmlns:p14="http://schemas.microsoft.com/office/powerpoint/2010/main" val="1335178621"/>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Picture 4"/>
          <p:cNvSpPr>
            <a:spLocks noChangeAspect="1" noChangeArrowheads="1"/>
          </p:cNvSpPr>
          <p:nvPr/>
        </p:nvSpPr>
        <p:spPr bwMode="auto">
          <a:xfrm>
            <a:off x="0" y="1439008"/>
            <a:ext cx="6608885" cy="45632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z="1477" dirty="0"/>
          </a:p>
        </p:txBody>
      </p:sp>
      <p:sp>
        <p:nvSpPr>
          <p:cNvPr id="46082" name="Rectangle 5"/>
          <p:cNvSpPr>
            <a:spLocks noGrp="1" noChangeArrowheads="1"/>
          </p:cNvSpPr>
          <p:nvPr>
            <p:ph type="title"/>
          </p:nvPr>
        </p:nvSpPr>
        <p:spPr/>
        <p:txBody>
          <a:bodyPr/>
          <a:lstStyle/>
          <a:p>
            <a:r>
              <a:rPr lang="en-GB"/>
              <a:t>At the Primitive Level</a:t>
            </a:r>
            <a:endParaRPr lang="en-US" dirty="0"/>
          </a:p>
        </p:txBody>
      </p:sp>
      <p:sp>
        <p:nvSpPr>
          <p:cNvPr id="32772" name="Text Box 6"/>
          <p:cNvSpPr txBox="1">
            <a:spLocks noChangeArrowheads="1"/>
          </p:cNvSpPr>
          <p:nvPr/>
        </p:nvSpPr>
        <p:spPr bwMode="auto">
          <a:xfrm>
            <a:off x="6637279" y="2139395"/>
            <a:ext cx="2270125" cy="3047309"/>
          </a:xfrm>
          <a:prstGeom prst="rect">
            <a:avLst/>
          </a:prstGeom>
          <a:ln>
            <a:headEnd/>
            <a:tailEnd/>
          </a:ln>
        </p:spPr>
        <p:style>
          <a:lnRef idx="1">
            <a:schemeClr val="accent6"/>
          </a:lnRef>
          <a:fillRef idx="2">
            <a:schemeClr val="accent6"/>
          </a:fillRef>
          <a:effectRef idx="1">
            <a:schemeClr val="accent6"/>
          </a:effectRef>
          <a:fontRef idx="minor">
            <a:schemeClr val="dk1"/>
          </a:fontRef>
        </p:style>
        <p:txBody>
          <a:bodyPr>
            <a:spAutoFit/>
          </a:bodyPr>
          <a:lstStyle/>
          <a:p>
            <a:pPr algn="ctr">
              <a:defRPr/>
            </a:pPr>
            <a:r>
              <a:rPr lang="en-GB" sz="1477" dirty="0"/>
              <a:t>If we were to combine all the Function Flow Diagrams together at the lowest level of detail (the primitive level) we would have a single picture of the system requirements in terms of the system functionality and the interdependencies </a:t>
            </a:r>
          </a:p>
        </p:txBody>
      </p:sp>
      <p:pic>
        <p:nvPicPr>
          <p:cNvPr id="2" name="Picture 1"/>
          <p:cNvPicPr>
            <a:picLocks noChangeAspect="1"/>
          </p:cNvPicPr>
          <p:nvPr/>
        </p:nvPicPr>
        <p:blipFill>
          <a:blip r:embed="rId3"/>
          <a:stretch>
            <a:fillRect/>
          </a:stretch>
        </p:blipFill>
        <p:spPr>
          <a:xfrm>
            <a:off x="322635" y="1328352"/>
            <a:ext cx="6234545" cy="4674373"/>
          </a:xfrm>
          <a:prstGeom prst="rect">
            <a:avLst/>
          </a:prstGeom>
        </p:spPr>
      </p:pic>
    </p:spTree>
    <p:extLst>
      <p:ext uri="{BB962C8B-B14F-4D97-AF65-F5344CB8AC3E}">
        <p14:creationId xmlns:p14="http://schemas.microsoft.com/office/powerpoint/2010/main" val="1250657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48130"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48131" name="Rectangle 4"/>
          <p:cNvSpPr>
            <a:spLocks noGrp="1" noChangeArrowheads="1"/>
          </p:cNvSpPr>
          <p:nvPr>
            <p:ph type="title"/>
          </p:nvPr>
        </p:nvSpPr>
        <p:spPr/>
        <p:txBody>
          <a:bodyPr/>
          <a:lstStyle/>
          <a:p>
            <a:r>
              <a:rPr lang="en-GB"/>
              <a:t>Example: Service Type System Context Diagram</a:t>
            </a:r>
            <a:endParaRPr lang="en-GB" dirty="0"/>
          </a:p>
        </p:txBody>
      </p:sp>
      <p:grpSp>
        <p:nvGrpSpPr>
          <p:cNvPr id="48132" name="Group 5"/>
          <p:cNvGrpSpPr>
            <a:grpSpLocks/>
          </p:cNvGrpSpPr>
          <p:nvPr/>
        </p:nvGrpSpPr>
        <p:grpSpPr bwMode="auto">
          <a:xfrm>
            <a:off x="1887416" y="1506416"/>
            <a:ext cx="5354515" cy="3676650"/>
            <a:chOff x="1578" y="1190"/>
            <a:chExt cx="2666" cy="1927"/>
          </a:xfrm>
        </p:grpSpPr>
        <p:sp>
          <p:nvSpPr>
            <p:cNvPr id="48133" name="Rectangle 6"/>
            <p:cNvSpPr>
              <a:spLocks noChangeArrowheads="1"/>
            </p:cNvSpPr>
            <p:nvPr/>
          </p:nvSpPr>
          <p:spPr bwMode="auto">
            <a:xfrm>
              <a:off x="1578" y="1190"/>
              <a:ext cx="527" cy="478"/>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grpSp>
          <p:nvGrpSpPr>
            <p:cNvPr id="48134" name="Group 7"/>
            <p:cNvGrpSpPr>
              <a:grpSpLocks/>
            </p:cNvGrpSpPr>
            <p:nvPr/>
          </p:nvGrpSpPr>
          <p:grpSpPr bwMode="auto">
            <a:xfrm>
              <a:off x="1649" y="1353"/>
              <a:ext cx="305" cy="185"/>
              <a:chOff x="1649" y="1353"/>
              <a:chExt cx="305" cy="185"/>
            </a:xfrm>
          </p:grpSpPr>
          <p:sp>
            <p:nvSpPr>
              <p:cNvPr id="48166" name="Rectangle 8"/>
              <p:cNvSpPr>
                <a:spLocks noChangeArrowheads="1"/>
              </p:cNvSpPr>
              <p:nvPr/>
            </p:nvSpPr>
            <p:spPr bwMode="auto">
              <a:xfrm>
                <a:off x="1649" y="1353"/>
                <a:ext cx="305"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GARDEN</a:t>
                </a:r>
                <a:endParaRPr lang="en-GB" sz="1108" dirty="0"/>
              </a:p>
            </p:txBody>
          </p:sp>
          <p:sp>
            <p:nvSpPr>
              <p:cNvPr id="48167" name="Rectangle 9"/>
              <p:cNvSpPr>
                <a:spLocks noChangeArrowheads="1"/>
              </p:cNvSpPr>
              <p:nvPr/>
            </p:nvSpPr>
            <p:spPr bwMode="auto">
              <a:xfrm>
                <a:off x="1657" y="1449"/>
                <a:ext cx="285"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CENTRE</a:t>
                </a:r>
                <a:endParaRPr lang="en-GB" sz="1108" dirty="0"/>
              </a:p>
            </p:txBody>
          </p:sp>
        </p:grpSp>
        <p:sp>
          <p:nvSpPr>
            <p:cNvPr id="48135" name="Oval 10"/>
            <p:cNvSpPr>
              <a:spLocks noChangeArrowheads="1"/>
            </p:cNvSpPr>
            <p:nvPr/>
          </p:nvSpPr>
          <p:spPr bwMode="auto">
            <a:xfrm>
              <a:off x="2584" y="1812"/>
              <a:ext cx="622" cy="574"/>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36" name="Rectangle 11"/>
            <p:cNvSpPr>
              <a:spLocks noChangeArrowheads="1"/>
            </p:cNvSpPr>
            <p:nvPr/>
          </p:nvSpPr>
          <p:spPr bwMode="auto">
            <a:xfrm>
              <a:off x="1626" y="2338"/>
              <a:ext cx="527" cy="479"/>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37" name="Rectangle 12"/>
            <p:cNvSpPr>
              <a:spLocks noChangeArrowheads="1"/>
            </p:cNvSpPr>
            <p:nvPr/>
          </p:nvSpPr>
          <p:spPr bwMode="auto">
            <a:xfrm>
              <a:off x="3637" y="2386"/>
              <a:ext cx="607" cy="543"/>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38" name="Rectangle 13"/>
            <p:cNvSpPr>
              <a:spLocks noChangeArrowheads="1"/>
            </p:cNvSpPr>
            <p:nvPr/>
          </p:nvSpPr>
          <p:spPr bwMode="auto">
            <a:xfrm>
              <a:off x="3589" y="1238"/>
              <a:ext cx="615" cy="574"/>
            </a:xfrm>
            <a:prstGeom prst="rect">
              <a:avLst/>
            </a:prstGeom>
            <a:noFill/>
            <a:ln w="12700">
              <a:solidFill>
                <a:srgbClr val="000000"/>
              </a:solidFill>
              <a:miter lim="800000"/>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39" name="Rectangle 16"/>
            <p:cNvSpPr>
              <a:spLocks noChangeArrowheads="1"/>
            </p:cNvSpPr>
            <p:nvPr/>
          </p:nvSpPr>
          <p:spPr bwMode="auto">
            <a:xfrm>
              <a:off x="2659" y="1900"/>
              <a:ext cx="467" cy="44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GROW</a:t>
              </a:r>
            </a:p>
            <a:p>
              <a:pPr algn="ctr" eaLnBrk="0" hangingPunct="0"/>
              <a:r>
                <a:rPr lang="en-GB" sz="1108" dirty="0">
                  <a:solidFill>
                    <a:srgbClr val="000000"/>
                  </a:solidFill>
                </a:rPr>
                <a:t>VEGETABLES</a:t>
              </a:r>
            </a:p>
            <a:p>
              <a:pPr algn="ctr" eaLnBrk="0" hangingPunct="0"/>
              <a:r>
                <a:rPr lang="en-GB" sz="1108" dirty="0">
                  <a:solidFill>
                    <a:srgbClr val="000000"/>
                  </a:solidFill>
                </a:rPr>
                <a:t>SYSTEM</a:t>
              </a:r>
            </a:p>
            <a:p>
              <a:pPr algn="ctr" eaLnBrk="0" hangingPunct="0"/>
              <a:endParaRPr lang="en-GB" sz="1108" dirty="0">
                <a:solidFill>
                  <a:srgbClr val="000000"/>
                </a:solidFill>
              </a:endParaRPr>
            </a:p>
            <a:p>
              <a:pPr algn="ctr" eaLnBrk="0" hangingPunct="0"/>
              <a:r>
                <a:rPr lang="en-GB" sz="1108" dirty="0">
                  <a:solidFill>
                    <a:srgbClr val="000000"/>
                  </a:solidFill>
                </a:rPr>
                <a:t>0</a:t>
              </a:r>
              <a:endParaRPr lang="en-GB" sz="1108" dirty="0"/>
            </a:p>
          </p:txBody>
        </p:sp>
        <p:grpSp>
          <p:nvGrpSpPr>
            <p:cNvPr id="48140" name="Group 17"/>
            <p:cNvGrpSpPr>
              <a:grpSpLocks/>
            </p:cNvGrpSpPr>
            <p:nvPr/>
          </p:nvGrpSpPr>
          <p:grpSpPr bwMode="auto">
            <a:xfrm>
              <a:off x="1669" y="2470"/>
              <a:ext cx="391" cy="184"/>
              <a:chOff x="1669" y="2470"/>
              <a:chExt cx="391" cy="184"/>
            </a:xfrm>
          </p:grpSpPr>
          <p:sp>
            <p:nvSpPr>
              <p:cNvPr id="48164" name="Rectangle 18"/>
              <p:cNvSpPr>
                <a:spLocks noChangeArrowheads="1"/>
              </p:cNvSpPr>
              <p:nvPr/>
            </p:nvSpPr>
            <p:spPr bwMode="auto">
              <a:xfrm>
                <a:off x="1669" y="2470"/>
                <a:ext cx="391"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FINANCIAL</a:t>
                </a:r>
                <a:endParaRPr lang="en-GB" sz="1108" dirty="0"/>
              </a:p>
            </p:txBody>
          </p:sp>
          <p:sp>
            <p:nvSpPr>
              <p:cNvPr id="48165" name="Rectangle 19"/>
              <p:cNvSpPr>
                <a:spLocks noChangeArrowheads="1"/>
              </p:cNvSpPr>
              <p:nvPr/>
            </p:nvSpPr>
            <p:spPr bwMode="auto">
              <a:xfrm>
                <a:off x="1701" y="2565"/>
                <a:ext cx="334"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SUPPORT</a:t>
                </a:r>
                <a:endParaRPr lang="en-GB" sz="1108" dirty="0"/>
              </a:p>
            </p:txBody>
          </p:sp>
        </p:grpSp>
        <p:sp>
          <p:nvSpPr>
            <p:cNvPr id="48141" name="Rectangle 21"/>
            <p:cNvSpPr>
              <a:spLocks noChangeArrowheads="1"/>
            </p:cNvSpPr>
            <p:nvPr/>
          </p:nvSpPr>
          <p:spPr bwMode="auto">
            <a:xfrm>
              <a:off x="3635" y="1350"/>
              <a:ext cx="535" cy="26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endParaRPr lang="en-GB" sz="1108" dirty="0">
                <a:solidFill>
                  <a:srgbClr val="000000"/>
                </a:solidFill>
              </a:endParaRPr>
            </a:p>
            <a:p>
              <a:pPr algn="ctr" eaLnBrk="0" hangingPunct="0"/>
              <a:r>
                <a:rPr lang="en-GB" sz="1108" dirty="0">
                  <a:solidFill>
                    <a:srgbClr val="000000"/>
                  </a:solidFill>
                </a:rPr>
                <a:t>PHYSICAL</a:t>
              </a:r>
            </a:p>
            <a:p>
              <a:pPr algn="ctr" eaLnBrk="0" hangingPunct="0"/>
              <a:r>
                <a:rPr lang="en-GB" sz="1108" dirty="0">
                  <a:solidFill>
                    <a:srgbClr val="000000"/>
                  </a:solidFill>
                </a:rPr>
                <a:t>ENVIRONMENT</a:t>
              </a:r>
              <a:endParaRPr lang="en-GB" sz="1108" dirty="0"/>
            </a:p>
          </p:txBody>
        </p:sp>
        <p:sp>
          <p:nvSpPr>
            <p:cNvPr id="48142" name="Rectangle 23"/>
            <p:cNvSpPr>
              <a:spLocks noChangeArrowheads="1"/>
            </p:cNvSpPr>
            <p:nvPr/>
          </p:nvSpPr>
          <p:spPr bwMode="auto">
            <a:xfrm>
              <a:off x="3728" y="2569"/>
              <a:ext cx="404"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CUSTOMER</a:t>
              </a:r>
              <a:endParaRPr lang="en-GB" sz="1108" dirty="0"/>
            </a:p>
          </p:txBody>
        </p:sp>
        <p:grpSp>
          <p:nvGrpSpPr>
            <p:cNvPr id="48143" name="Group 24"/>
            <p:cNvGrpSpPr>
              <a:grpSpLocks/>
            </p:cNvGrpSpPr>
            <p:nvPr/>
          </p:nvGrpSpPr>
          <p:grpSpPr bwMode="auto">
            <a:xfrm>
              <a:off x="2105" y="1429"/>
              <a:ext cx="633" cy="431"/>
              <a:chOff x="2105" y="1429"/>
              <a:chExt cx="633" cy="431"/>
            </a:xfrm>
          </p:grpSpPr>
          <p:sp>
            <p:nvSpPr>
              <p:cNvPr id="48162" name="Arc 25"/>
              <p:cNvSpPr>
                <a:spLocks/>
              </p:cNvSpPr>
              <p:nvPr/>
            </p:nvSpPr>
            <p:spPr bwMode="auto">
              <a:xfrm>
                <a:off x="2105" y="1429"/>
                <a:ext cx="609" cy="431"/>
              </a:xfrm>
              <a:custGeom>
                <a:avLst/>
                <a:gdLst>
                  <a:gd name="T0" fmla="*/ 0 w 21140"/>
                  <a:gd name="T1" fmla="*/ 0 h 21600"/>
                  <a:gd name="T2" fmla="*/ 0 w 21140"/>
                  <a:gd name="T3" fmla="*/ 0 h 21600"/>
                  <a:gd name="T4" fmla="*/ 0 w 21140"/>
                  <a:gd name="T5" fmla="*/ 0 h 21600"/>
                  <a:gd name="T6" fmla="*/ 0 60000 65536"/>
                  <a:gd name="T7" fmla="*/ 0 60000 65536"/>
                  <a:gd name="T8" fmla="*/ 0 60000 65536"/>
                  <a:gd name="T9" fmla="*/ 0 w 21140"/>
                  <a:gd name="T10" fmla="*/ 0 h 21600"/>
                  <a:gd name="T11" fmla="*/ 21140 w 21140"/>
                  <a:gd name="T12" fmla="*/ 21600 h 21600"/>
                </a:gdLst>
                <a:ahLst/>
                <a:cxnLst>
                  <a:cxn ang="T6">
                    <a:pos x="T0" y="T1"/>
                  </a:cxn>
                  <a:cxn ang="T7">
                    <a:pos x="T2" y="T3"/>
                  </a:cxn>
                  <a:cxn ang="T8">
                    <a:pos x="T4" y="T5"/>
                  </a:cxn>
                </a:cxnLst>
                <a:rect l="T9" t="T10" r="T11" b="T12"/>
                <a:pathLst>
                  <a:path w="21140" h="21600" fill="none" extrusionOk="0">
                    <a:moveTo>
                      <a:pt x="-1" y="0"/>
                    </a:moveTo>
                    <a:cubicBezTo>
                      <a:pt x="10220" y="0"/>
                      <a:pt x="19042" y="7163"/>
                      <a:pt x="21140" y="17166"/>
                    </a:cubicBezTo>
                  </a:path>
                  <a:path w="21140" h="21600" stroke="0" extrusionOk="0">
                    <a:moveTo>
                      <a:pt x="-1" y="0"/>
                    </a:moveTo>
                    <a:cubicBezTo>
                      <a:pt x="10220" y="0"/>
                      <a:pt x="19042" y="7163"/>
                      <a:pt x="21140" y="17166"/>
                    </a:cubicBezTo>
                    <a:lnTo>
                      <a:pt x="0" y="21600"/>
                    </a:lnTo>
                    <a:lnTo>
                      <a:pt x="-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63" name="Freeform 26"/>
              <p:cNvSpPr>
                <a:spLocks/>
              </p:cNvSpPr>
              <p:nvPr/>
            </p:nvSpPr>
            <p:spPr bwMode="auto">
              <a:xfrm>
                <a:off x="2670" y="1736"/>
                <a:ext cx="68" cy="124"/>
              </a:xfrm>
              <a:custGeom>
                <a:avLst/>
                <a:gdLst>
                  <a:gd name="T0" fmla="*/ 1 w 136"/>
                  <a:gd name="T1" fmla="*/ 1 h 248"/>
                  <a:gd name="T2" fmla="*/ 1 w 136"/>
                  <a:gd name="T3" fmla="*/ 0 h 248"/>
                  <a:gd name="T4" fmla="*/ 0 w 136"/>
                  <a:gd name="T5" fmla="*/ 1 h 248"/>
                  <a:gd name="T6" fmla="*/ 1 w 136"/>
                  <a:gd name="T7" fmla="*/ 1 h 248"/>
                  <a:gd name="T8" fmla="*/ 0 60000 65536"/>
                  <a:gd name="T9" fmla="*/ 0 60000 65536"/>
                  <a:gd name="T10" fmla="*/ 0 60000 65536"/>
                  <a:gd name="T11" fmla="*/ 0 60000 65536"/>
                  <a:gd name="T12" fmla="*/ 0 w 136"/>
                  <a:gd name="T13" fmla="*/ 0 h 248"/>
                  <a:gd name="T14" fmla="*/ 136 w 136"/>
                  <a:gd name="T15" fmla="*/ 248 h 248"/>
                </a:gdLst>
                <a:ahLst/>
                <a:cxnLst>
                  <a:cxn ang="T8">
                    <a:pos x="T0" y="T1"/>
                  </a:cxn>
                  <a:cxn ang="T9">
                    <a:pos x="T2" y="T3"/>
                  </a:cxn>
                  <a:cxn ang="T10">
                    <a:pos x="T4" y="T5"/>
                  </a:cxn>
                  <a:cxn ang="T11">
                    <a:pos x="T6" y="T7"/>
                  </a:cxn>
                </a:cxnLst>
                <a:rect l="T12" t="T13" r="T14" b="T15"/>
                <a:pathLst>
                  <a:path w="136" h="248">
                    <a:moveTo>
                      <a:pt x="114" y="248"/>
                    </a:moveTo>
                    <a:lnTo>
                      <a:pt x="136" y="0"/>
                    </a:lnTo>
                    <a:lnTo>
                      <a:pt x="0" y="28"/>
                    </a:lnTo>
                    <a:lnTo>
                      <a:pt x="114" y="24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48144" name="Rectangle 27"/>
            <p:cNvSpPr>
              <a:spLocks noChangeArrowheads="1"/>
            </p:cNvSpPr>
            <p:nvPr/>
          </p:nvSpPr>
          <p:spPr bwMode="auto">
            <a:xfrm rot="1560000">
              <a:off x="2356" y="1443"/>
              <a:ext cx="360"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MATERIEL</a:t>
              </a:r>
              <a:endParaRPr lang="en-GB" sz="1108" dirty="0"/>
            </a:p>
          </p:txBody>
        </p:sp>
        <p:grpSp>
          <p:nvGrpSpPr>
            <p:cNvPr id="48145" name="Group 28"/>
            <p:cNvGrpSpPr>
              <a:grpSpLocks/>
            </p:cNvGrpSpPr>
            <p:nvPr/>
          </p:nvGrpSpPr>
          <p:grpSpPr bwMode="auto">
            <a:xfrm>
              <a:off x="2153" y="2291"/>
              <a:ext cx="526" cy="288"/>
              <a:chOff x="2153" y="2291"/>
              <a:chExt cx="526" cy="288"/>
            </a:xfrm>
          </p:grpSpPr>
          <p:sp>
            <p:nvSpPr>
              <p:cNvPr id="48160" name="Arc 29"/>
              <p:cNvSpPr>
                <a:spLocks/>
              </p:cNvSpPr>
              <p:nvPr/>
            </p:nvSpPr>
            <p:spPr bwMode="auto">
              <a:xfrm>
                <a:off x="2153" y="2291"/>
                <a:ext cx="503" cy="288"/>
              </a:xfrm>
              <a:custGeom>
                <a:avLst/>
                <a:gdLst>
                  <a:gd name="T0" fmla="*/ 0 w 20628"/>
                  <a:gd name="T1" fmla="*/ 0 h 21600"/>
                  <a:gd name="T2" fmla="*/ 0 w 20628"/>
                  <a:gd name="T3" fmla="*/ 0 h 21600"/>
                  <a:gd name="T4" fmla="*/ 0 w 20628"/>
                  <a:gd name="T5" fmla="*/ 0 h 21600"/>
                  <a:gd name="T6" fmla="*/ 0 60000 65536"/>
                  <a:gd name="T7" fmla="*/ 0 60000 65536"/>
                  <a:gd name="T8" fmla="*/ 0 60000 65536"/>
                  <a:gd name="T9" fmla="*/ 0 w 20628"/>
                  <a:gd name="T10" fmla="*/ 0 h 21600"/>
                  <a:gd name="T11" fmla="*/ 20628 w 20628"/>
                  <a:gd name="T12" fmla="*/ 21600 h 21600"/>
                </a:gdLst>
                <a:ahLst/>
                <a:cxnLst>
                  <a:cxn ang="T6">
                    <a:pos x="T0" y="T1"/>
                  </a:cxn>
                  <a:cxn ang="T7">
                    <a:pos x="T2" y="T3"/>
                  </a:cxn>
                  <a:cxn ang="T8">
                    <a:pos x="T4" y="T5"/>
                  </a:cxn>
                </a:cxnLst>
                <a:rect l="T9" t="T10" r="T11" b="T12"/>
                <a:pathLst>
                  <a:path w="20628" h="21600" fill="none" extrusionOk="0">
                    <a:moveTo>
                      <a:pt x="20627" y="6407"/>
                    </a:moveTo>
                    <a:cubicBezTo>
                      <a:pt x="17820" y="15442"/>
                      <a:pt x="9460" y="21599"/>
                      <a:pt x="0" y="21600"/>
                    </a:cubicBezTo>
                  </a:path>
                  <a:path w="20628" h="21600" stroke="0" extrusionOk="0">
                    <a:moveTo>
                      <a:pt x="20627" y="6407"/>
                    </a:moveTo>
                    <a:cubicBezTo>
                      <a:pt x="17820" y="15442"/>
                      <a:pt x="9460" y="21599"/>
                      <a:pt x="0" y="21600"/>
                    </a:cubicBezTo>
                    <a:lnTo>
                      <a:pt x="0" y="0"/>
                    </a:lnTo>
                    <a:lnTo>
                      <a:pt x="20627" y="6407"/>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61" name="Freeform 30"/>
              <p:cNvSpPr>
                <a:spLocks/>
              </p:cNvSpPr>
              <p:nvPr/>
            </p:nvSpPr>
            <p:spPr bwMode="auto">
              <a:xfrm>
                <a:off x="2605" y="2291"/>
                <a:ext cx="74" cy="123"/>
              </a:xfrm>
              <a:custGeom>
                <a:avLst/>
                <a:gdLst>
                  <a:gd name="T0" fmla="*/ 0 w 150"/>
                  <a:gd name="T1" fmla="*/ 0 h 247"/>
                  <a:gd name="T2" fmla="*/ 0 w 150"/>
                  <a:gd name="T3" fmla="*/ 0 h 247"/>
                  <a:gd name="T4" fmla="*/ 0 w 150"/>
                  <a:gd name="T5" fmla="*/ 0 h 247"/>
                  <a:gd name="T6" fmla="*/ 0 w 150"/>
                  <a:gd name="T7" fmla="*/ 0 h 247"/>
                  <a:gd name="T8" fmla="*/ 0 60000 65536"/>
                  <a:gd name="T9" fmla="*/ 0 60000 65536"/>
                  <a:gd name="T10" fmla="*/ 0 60000 65536"/>
                  <a:gd name="T11" fmla="*/ 0 60000 65536"/>
                  <a:gd name="T12" fmla="*/ 0 w 150"/>
                  <a:gd name="T13" fmla="*/ 0 h 247"/>
                  <a:gd name="T14" fmla="*/ 150 w 150"/>
                  <a:gd name="T15" fmla="*/ 247 h 247"/>
                </a:gdLst>
                <a:ahLst/>
                <a:cxnLst>
                  <a:cxn ang="T8">
                    <a:pos x="T0" y="T1"/>
                  </a:cxn>
                  <a:cxn ang="T9">
                    <a:pos x="T2" y="T3"/>
                  </a:cxn>
                  <a:cxn ang="T10">
                    <a:pos x="T4" y="T5"/>
                  </a:cxn>
                  <a:cxn ang="T11">
                    <a:pos x="T6" y="T7"/>
                  </a:cxn>
                </a:cxnLst>
                <a:rect l="T12" t="T13" r="T14" b="T15"/>
                <a:pathLst>
                  <a:path w="150" h="247">
                    <a:moveTo>
                      <a:pt x="150" y="0"/>
                    </a:moveTo>
                    <a:lnTo>
                      <a:pt x="0" y="200"/>
                    </a:lnTo>
                    <a:lnTo>
                      <a:pt x="132" y="247"/>
                    </a:lnTo>
                    <a:lnTo>
                      <a:pt x="15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48146" name="Rectangle 31"/>
            <p:cNvSpPr>
              <a:spLocks noChangeArrowheads="1"/>
            </p:cNvSpPr>
            <p:nvPr/>
          </p:nvSpPr>
          <p:spPr bwMode="auto">
            <a:xfrm>
              <a:off x="2331" y="2602"/>
              <a:ext cx="318"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FINANCE</a:t>
              </a:r>
              <a:endParaRPr lang="en-GB" sz="1108" dirty="0"/>
            </a:p>
          </p:txBody>
        </p:sp>
        <p:grpSp>
          <p:nvGrpSpPr>
            <p:cNvPr id="48147" name="Group 32"/>
            <p:cNvGrpSpPr>
              <a:grpSpLocks/>
            </p:cNvGrpSpPr>
            <p:nvPr/>
          </p:nvGrpSpPr>
          <p:grpSpPr bwMode="auto">
            <a:xfrm>
              <a:off x="3054" y="1477"/>
              <a:ext cx="536" cy="383"/>
              <a:chOff x="3054" y="1477"/>
              <a:chExt cx="536" cy="383"/>
            </a:xfrm>
          </p:grpSpPr>
          <p:sp>
            <p:nvSpPr>
              <p:cNvPr id="48158" name="Arc 33"/>
              <p:cNvSpPr>
                <a:spLocks/>
              </p:cNvSpPr>
              <p:nvPr/>
            </p:nvSpPr>
            <p:spPr bwMode="auto">
              <a:xfrm>
                <a:off x="3078" y="1477"/>
                <a:ext cx="512" cy="383"/>
              </a:xfrm>
              <a:custGeom>
                <a:avLst/>
                <a:gdLst>
                  <a:gd name="T0" fmla="*/ 0 w 21007"/>
                  <a:gd name="T1" fmla="*/ 0 h 21600"/>
                  <a:gd name="T2" fmla="*/ 0 w 21007"/>
                  <a:gd name="T3" fmla="*/ 0 h 21600"/>
                  <a:gd name="T4" fmla="*/ 0 w 21007"/>
                  <a:gd name="T5" fmla="*/ 0 h 21600"/>
                  <a:gd name="T6" fmla="*/ 0 60000 65536"/>
                  <a:gd name="T7" fmla="*/ 0 60000 65536"/>
                  <a:gd name="T8" fmla="*/ 0 60000 65536"/>
                  <a:gd name="T9" fmla="*/ 0 w 21007"/>
                  <a:gd name="T10" fmla="*/ 0 h 21600"/>
                  <a:gd name="T11" fmla="*/ 21007 w 21007"/>
                  <a:gd name="T12" fmla="*/ 21600 h 21600"/>
                </a:gdLst>
                <a:ahLst/>
                <a:cxnLst>
                  <a:cxn ang="T6">
                    <a:pos x="T0" y="T1"/>
                  </a:cxn>
                  <a:cxn ang="T7">
                    <a:pos x="T2" y="T3"/>
                  </a:cxn>
                  <a:cxn ang="T8">
                    <a:pos x="T4" y="T5"/>
                  </a:cxn>
                </a:cxnLst>
                <a:rect l="T9" t="T10" r="T11" b="T12"/>
                <a:pathLst>
                  <a:path w="21007" h="21600" fill="none" extrusionOk="0">
                    <a:moveTo>
                      <a:pt x="0" y="16573"/>
                    </a:moveTo>
                    <a:cubicBezTo>
                      <a:pt x="2322" y="6869"/>
                      <a:pt x="10988" y="18"/>
                      <a:pt x="20966" y="0"/>
                    </a:cubicBezTo>
                  </a:path>
                  <a:path w="21007" h="21600" stroke="0" extrusionOk="0">
                    <a:moveTo>
                      <a:pt x="0" y="16573"/>
                    </a:moveTo>
                    <a:cubicBezTo>
                      <a:pt x="2322" y="6869"/>
                      <a:pt x="10988" y="18"/>
                      <a:pt x="20966" y="0"/>
                    </a:cubicBezTo>
                    <a:lnTo>
                      <a:pt x="21007" y="21600"/>
                    </a:lnTo>
                    <a:lnTo>
                      <a:pt x="0" y="16573"/>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59" name="Freeform 34"/>
              <p:cNvSpPr>
                <a:spLocks/>
              </p:cNvSpPr>
              <p:nvPr/>
            </p:nvSpPr>
            <p:spPr bwMode="auto">
              <a:xfrm>
                <a:off x="3054" y="1736"/>
                <a:ext cx="67" cy="124"/>
              </a:xfrm>
              <a:custGeom>
                <a:avLst/>
                <a:gdLst>
                  <a:gd name="T0" fmla="*/ 0 w 136"/>
                  <a:gd name="T1" fmla="*/ 1 h 248"/>
                  <a:gd name="T2" fmla="*/ 0 w 136"/>
                  <a:gd name="T3" fmla="*/ 1 h 248"/>
                  <a:gd name="T4" fmla="*/ 0 w 136"/>
                  <a:gd name="T5" fmla="*/ 0 h 248"/>
                  <a:gd name="T6" fmla="*/ 0 w 136"/>
                  <a:gd name="T7" fmla="*/ 1 h 248"/>
                  <a:gd name="T8" fmla="*/ 0 60000 65536"/>
                  <a:gd name="T9" fmla="*/ 0 60000 65536"/>
                  <a:gd name="T10" fmla="*/ 0 60000 65536"/>
                  <a:gd name="T11" fmla="*/ 0 60000 65536"/>
                  <a:gd name="T12" fmla="*/ 0 w 136"/>
                  <a:gd name="T13" fmla="*/ 0 h 248"/>
                  <a:gd name="T14" fmla="*/ 136 w 136"/>
                  <a:gd name="T15" fmla="*/ 248 h 248"/>
                </a:gdLst>
                <a:ahLst/>
                <a:cxnLst>
                  <a:cxn ang="T8">
                    <a:pos x="T0" y="T1"/>
                  </a:cxn>
                  <a:cxn ang="T9">
                    <a:pos x="T2" y="T3"/>
                  </a:cxn>
                  <a:cxn ang="T10">
                    <a:pos x="T4" y="T5"/>
                  </a:cxn>
                  <a:cxn ang="T11">
                    <a:pos x="T6" y="T7"/>
                  </a:cxn>
                </a:cxnLst>
                <a:rect l="T12" t="T13" r="T14" b="T15"/>
                <a:pathLst>
                  <a:path w="136" h="248">
                    <a:moveTo>
                      <a:pt x="18" y="248"/>
                    </a:moveTo>
                    <a:lnTo>
                      <a:pt x="136" y="28"/>
                    </a:lnTo>
                    <a:lnTo>
                      <a:pt x="0" y="0"/>
                    </a:lnTo>
                    <a:lnTo>
                      <a:pt x="18" y="24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grpSp>
          <p:nvGrpSpPr>
            <p:cNvPr id="48148" name="Group 35"/>
            <p:cNvGrpSpPr>
              <a:grpSpLocks/>
            </p:cNvGrpSpPr>
            <p:nvPr/>
          </p:nvGrpSpPr>
          <p:grpSpPr bwMode="auto">
            <a:xfrm>
              <a:off x="2895" y="1360"/>
              <a:ext cx="623" cy="210"/>
              <a:chOff x="2895" y="1360"/>
              <a:chExt cx="623" cy="210"/>
            </a:xfrm>
          </p:grpSpPr>
          <p:sp>
            <p:nvSpPr>
              <p:cNvPr id="48156" name="Rectangle 36"/>
              <p:cNvSpPr>
                <a:spLocks noChangeArrowheads="1"/>
              </p:cNvSpPr>
              <p:nvPr/>
            </p:nvSpPr>
            <p:spPr bwMode="auto">
              <a:xfrm rot="19920000">
                <a:off x="2895" y="1360"/>
                <a:ext cx="623"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ENVIRONMENTAL</a:t>
                </a:r>
                <a:endParaRPr lang="en-GB" sz="1108" dirty="0"/>
              </a:p>
            </p:txBody>
          </p:sp>
          <p:sp>
            <p:nvSpPr>
              <p:cNvPr id="48157" name="Rectangle 37"/>
              <p:cNvSpPr>
                <a:spLocks noChangeArrowheads="1"/>
              </p:cNvSpPr>
              <p:nvPr/>
            </p:nvSpPr>
            <p:spPr bwMode="auto">
              <a:xfrm rot="19920000">
                <a:off x="2921" y="1481"/>
                <a:ext cx="517"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_CONDITIONS</a:t>
                </a:r>
                <a:endParaRPr lang="en-GB" sz="1108" dirty="0"/>
              </a:p>
            </p:txBody>
          </p:sp>
        </p:grpSp>
        <p:grpSp>
          <p:nvGrpSpPr>
            <p:cNvPr id="48149" name="Group 38"/>
            <p:cNvGrpSpPr>
              <a:grpSpLocks/>
            </p:cNvGrpSpPr>
            <p:nvPr/>
          </p:nvGrpSpPr>
          <p:grpSpPr bwMode="auto">
            <a:xfrm>
              <a:off x="3111" y="2291"/>
              <a:ext cx="527" cy="361"/>
              <a:chOff x="3111" y="2291"/>
              <a:chExt cx="527" cy="361"/>
            </a:xfrm>
          </p:grpSpPr>
          <p:sp>
            <p:nvSpPr>
              <p:cNvPr id="48154" name="Arc 39"/>
              <p:cNvSpPr>
                <a:spLocks/>
              </p:cNvSpPr>
              <p:nvPr/>
            </p:nvSpPr>
            <p:spPr bwMode="auto">
              <a:xfrm>
                <a:off x="3111" y="2291"/>
                <a:ext cx="527" cy="330"/>
              </a:xfrm>
              <a:custGeom>
                <a:avLst/>
                <a:gdLst>
                  <a:gd name="T0" fmla="*/ 0 w 21600"/>
                  <a:gd name="T1" fmla="*/ 0 h 21276"/>
                  <a:gd name="T2" fmla="*/ 0 w 21600"/>
                  <a:gd name="T3" fmla="*/ 0 h 21276"/>
                  <a:gd name="T4" fmla="*/ 0 w 21600"/>
                  <a:gd name="T5" fmla="*/ 0 h 21276"/>
                  <a:gd name="T6" fmla="*/ 0 60000 65536"/>
                  <a:gd name="T7" fmla="*/ 0 60000 65536"/>
                  <a:gd name="T8" fmla="*/ 0 60000 65536"/>
                  <a:gd name="T9" fmla="*/ 0 w 21600"/>
                  <a:gd name="T10" fmla="*/ 0 h 21276"/>
                  <a:gd name="T11" fmla="*/ 21600 w 21600"/>
                  <a:gd name="T12" fmla="*/ 21276 h 21276"/>
                </a:gdLst>
                <a:ahLst/>
                <a:cxnLst>
                  <a:cxn ang="T6">
                    <a:pos x="T0" y="T1"/>
                  </a:cxn>
                  <a:cxn ang="T7">
                    <a:pos x="T2" y="T3"/>
                  </a:cxn>
                  <a:cxn ang="T8">
                    <a:pos x="T4" y="T5"/>
                  </a:cxn>
                </a:cxnLst>
                <a:rect l="T9" t="T10" r="T11" b="T12"/>
                <a:pathLst>
                  <a:path w="21600" h="21276" fill="none" extrusionOk="0">
                    <a:moveTo>
                      <a:pt x="17871" y="21275"/>
                    </a:moveTo>
                    <a:cubicBezTo>
                      <a:pt x="7537" y="19464"/>
                      <a:pt x="0" y="10490"/>
                      <a:pt x="0" y="0"/>
                    </a:cubicBezTo>
                  </a:path>
                  <a:path w="21600" h="21276" stroke="0" extrusionOk="0">
                    <a:moveTo>
                      <a:pt x="17871" y="21275"/>
                    </a:moveTo>
                    <a:cubicBezTo>
                      <a:pt x="7537" y="19464"/>
                      <a:pt x="0" y="10490"/>
                      <a:pt x="0" y="0"/>
                    </a:cubicBezTo>
                    <a:lnTo>
                      <a:pt x="21600" y="0"/>
                    </a:lnTo>
                    <a:lnTo>
                      <a:pt x="17871" y="2127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48155" name="Freeform 40"/>
              <p:cNvSpPr>
                <a:spLocks/>
              </p:cNvSpPr>
              <p:nvPr/>
            </p:nvSpPr>
            <p:spPr bwMode="auto">
              <a:xfrm>
                <a:off x="3516" y="2582"/>
                <a:ext cx="121" cy="70"/>
              </a:xfrm>
              <a:custGeom>
                <a:avLst/>
                <a:gdLst>
                  <a:gd name="T0" fmla="*/ 0 w 244"/>
                  <a:gd name="T1" fmla="*/ 1 h 140"/>
                  <a:gd name="T2" fmla="*/ 0 w 244"/>
                  <a:gd name="T3" fmla="*/ 0 h 140"/>
                  <a:gd name="T4" fmla="*/ 0 w 244"/>
                  <a:gd name="T5" fmla="*/ 1 h 140"/>
                  <a:gd name="T6" fmla="*/ 0 w 244"/>
                  <a:gd name="T7" fmla="*/ 1 h 140"/>
                  <a:gd name="T8" fmla="*/ 0 60000 65536"/>
                  <a:gd name="T9" fmla="*/ 0 60000 65536"/>
                  <a:gd name="T10" fmla="*/ 0 60000 65536"/>
                  <a:gd name="T11" fmla="*/ 0 60000 65536"/>
                  <a:gd name="T12" fmla="*/ 0 w 244"/>
                  <a:gd name="T13" fmla="*/ 0 h 140"/>
                  <a:gd name="T14" fmla="*/ 244 w 244"/>
                  <a:gd name="T15" fmla="*/ 140 h 140"/>
                </a:gdLst>
                <a:ahLst/>
                <a:cxnLst>
                  <a:cxn ang="T8">
                    <a:pos x="T0" y="T1"/>
                  </a:cxn>
                  <a:cxn ang="T9">
                    <a:pos x="T2" y="T3"/>
                  </a:cxn>
                  <a:cxn ang="T10">
                    <a:pos x="T4" y="T5"/>
                  </a:cxn>
                  <a:cxn ang="T11">
                    <a:pos x="T6" y="T7"/>
                  </a:cxn>
                </a:cxnLst>
                <a:rect l="T12" t="T13" r="T14" b="T15"/>
                <a:pathLst>
                  <a:path w="244" h="140">
                    <a:moveTo>
                      <a:pt x="244" y="88"/>
                    </a:moveTo>
                    <a:lnTo>
                      <a:pt x="12" y="0"/>
                    </a:lnTo>
                    <a:lnTo>
                      <a:pt x="0" y="140"/>
                    </a:lnTo>
                    <a:lnTo>
                      <a:pt x="244" y="88"/>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48150" name="Rectangle 41"/>
            <p:cNvSpPr>
              <a:spLocks noChangeArrowheads="1"/>
            </p:cNvSpPr>
            <p:nvPr/>
          </p:nvSpPr>
          <p:spPr bwMode="auto">
            <a:xfrm rot="1560000">
              <a:off x="3048" y="2568"/>
              <a:ext cx="467"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VEGETABLES</a:t>
              </a:r>
              <a:endParaRPr lang="en-GB" sz="1108" dirty="0"/>
            </a:p>
          </p:txBody>
        </p:sp>
        <p:sp>
          <p:nvSpPr>
            <p:cNvPr id="48151" name="Rectangle 42"/>
            <p:cNvSpPr>
              <a:spLocks noChangeArrowheads="1"/>
            </p:cNvSpPr>
            <p:nvPr/>
          </p:nvSpPr>
          <p:spPr bwMode="auto">
            <a:xfrm>
              <a:off x="2461" y="3028"/>
              <a:ext cx="710" cy="8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CONTEXT DIAGRAM</a:t>
              </a:r>
              <a:endParaRPr lang="en-GB" sz="1108" dirty="0"/>
            </a:p>
          </p:txBody>
        </p:sp>
        <p:sp>
          <p:nvSpPr>
            <p:cNvPr id="48152" name="Text Box 43"/>
            <p:cNvSpPr txBox="1">
              <a:spLocks noChangeArrowheads="1"/>
            </p:cNvSpPr>
            <p:nvPr/>
          </p:nvSpPr>
          <p:spPr bwMode="auto">
            <a:xfrm>
              <a:off x="1948" y="2018"/>
              <a:ext cx="579" cy="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108" dirty="0"/>
                <a:t>REPAYMENTS</a:t>
              </a:r>
            </a:p>
          </p:txBody>
        </p:sp>
        <p:sp>
          <p:nvSpPr>
            <p:cNvPr id="48153" name="Arc 44"/>
            <p:cNvSpPr>
              <a:spLocks/>
            </p:cNvSpPr>
            <p:nvPr/>
          </p:nvSpPr>
          <p:spPr bwMode="auto">
            <a:xfrm flipH="1">
              <a:off x="2048" y="2144"/>
              <a:ext cx="528" cy="192"/>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grpSp>
    </p:spTree>
    <p:extLst>
      <p:ext uri="{BB962C8B-B14F-4D97-AF65-F5344CB8AC3E}">
        <p14:creationId xmlns:p14="http://schemas.microsoft.com/office/powerpoint/2010/main" val="1423822668"/>
      </p:ext>
    </p:extLst>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r>
              <a:rPr lang="en-GB" dirty="0"/>
              <a:t>Example Diagram 0</a:t>
            </a:r>
          </a:p>
        </p:txBody>
      </p:sp>
      <p:sp>
        <p:nvSpPr>
          <p:cNvPr id="50178" name="Oval 4"/>
          <p:cNvSpPr>
            <a:spLocks noChangeArrowheads="1"/>
          </p:cNvSpPr>
          <p:nvPr/>
        </p:nvSpPr>
        <p:spPr bwMode="auto">
          <a:xfrm>
            <a:off x="1615276" y="2530560"/>
            <a:ext cx="945173" cy="76346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79" name="Rectangle 5"/>
          <p:cNvSpPr>
            <a:spLocks noChangeArrowheads="1"/>
          </p:cNvSpPr>
          <p:nvPr/>
        </p:nvSpPr>
        <p:spPr bwMode="auto">
          <a:xfrm>
            <a:off x="1685808" y="2707871"/>
            <a:ext cx="780663"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PURCHASE</a:t>
            </a:r>
          </a:p>
          <a:p>
            <a:pPr algn="ctr" eaLnBrk="0" hangingPunct="0"/>
            <a:r>
              <a:rPr lang="en-GB" sz="1108" dirty="0">
                <a:solidFill>
                  <a:srgbClr val="000000"/>
                </a:solidFill>
              </a:rPr>
              <a:t>SUPPLIES</a:t>
            </a:r>
            <a:endParaRPr lang="en-GB" sz="1108" dirty="0"/>
          </a:p>
        </p:txBody>
      </p:sp>
      <p:sp>
        <p:nvSpPr>
          <p:cNvPr id="50180" name="Rectangle 6"/>
          <p:cNvSpPr>
            <a:spLocks noChangeArrowheads="1"/>
          </p:cNvSpPr>
          <p:nvPr/>
        </p:nvSpPr>
        <p:spPr bwMode="auto">
          <a:xfrm>
            <a:off x="1986017" y="3072752"/>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1</a:t>
            </a:r>
            <a:endParaRPr lang="en-GB" sz="1108" dirty="0"/>
          </a:p>
        </p:txBody>
      </p:sp>
      <p:sp>
        <p:nvSpPr>
          <p:cNvPr id="50181" name="Oval 7"/>
          <p:cNvSpPr>
            <a:spLocks noChangeArrowheads="1"/>
          </p:cNvSpPr>
          <p:nvPr/>
        </p:nvSpPr>
        <p:spPr bwMode="auto">
          <a:xfrm>
            <a:off x="4398041" y="3047840"/>
            <a:ext cx="946638" cy="7620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82" name="Rectangle 8"/>
          <p:cNvSpPr>
            <a:spLocks noChangeArrowheads="1"/>
          </p:cNvSpPr>
          <p:nvPr/>
        </p:nvSpPr>
        <p:spPr bwMode="auto">
          <a:xfrm>
            <a:off x="4462480" y="3223686"/>
            <a:ext cx="803105" cy="3409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CULTIVATE</a:t>
            </a:r>
          </a:p>
          <a:p>
            <a:pPr algn="ctr" eaLnBrk="0" hangingPunct="0"/>
            <a:r>
              <a:rPr lang="en-GB" sz="1108" dirty="0">
                <a:solidFill>
                  <a:srgbClr val="000000"/>
                </a:solidFill>
              </a:rPr>
              <a:t>CROP</a:t>
            </a:r>
            <a:endParaRPr lang="en-GB" sz="1108" dirty="0"/>
          </a:p>
        </p:txBody>
      </p:sp>
      <p:sp>
        <p:nvSpPr>
          <p:cNvPr id="50183" name="Rectangle 9"/>
          <p:cNvSpPr>
            <a:spLocks noChangeArrowheads="1"/>
          </p:cNvSpPr>
          <p:nvPr/>
        </p:nvSpPr>
        <p:spPr bwMode="auto">
          <a:xfrm>
            <a:off x="4808348" y="3623736"/>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2</a:t>
            </a:r>
            <a:endParaRPr lang="en-GB" sz="1108" dirty="0"/>
          </a:p>
        </p:txBody>
      </p:sp>
      <p:sp>
        <p:nvSpPr>
          <p:cNvPr id="50184" name="Oval 10"/>
          <p:cNvSpPr>
            <a:spLocks noChangeArrowheads="1"/>
          </p:cNvSpPr>
          <p:nvPr/>
        </p:nvSpPr>
        <p:spPr bwMode="auto">
          <a:xfrm>
            <a:off x="6043668" y="3994478"/>
            <a:ext cx="943708" cy="76200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85" name="Rectangle 11"/>
          <p:cNvSpPr>
            <a:spLocks noChangeArrowheads="1"/>
          </p:cNvSpPr>
          <p:nvPr/>
        </p:nvSpPr>
        <p:spPr bwMode="auto">
          <a:xfrm>
            <a:off x="6307437" y="4116105"/>
            <a:ext cx="3414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PICK</a:t>
            </a:r>
            <a:endParaRPr lang="en-GB" sz="1108" dirty="0"/>
          </a:p>
        </p:txBody>
      </p:sp>
      <p:sp>
        <p:nvSpPr>
          <p:cNvPr id="50186" name="Rectangle 12"/>
          <p:cNvSpPr>
            <a:spLocks noChangeArrowheads="1"/>
          </p:cNvSpPr>
          <p:nvPr/>
        </p:nvSpPr>
        <p:spPr bwMode="auto">
          <a:xfrm>
            <a:off x="6068580" y="4287555"/>
            <a:ext cx="857607" cy="1561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015" dirty="0">
                <a:solidFill>
                  <a:srgbClr val="000000"/>
                </a:solidFill>
              </a:rPr>
              <a:t>VEGETABLES</a:t>
            </a:r>
            <a:endParaRPr lang="en-GB" sz="1015" dirty="0"/>
          </a:p>
        </p:txBody>
      </p:sp>
      <p:sp>
        <p:nvSpPr>
          <p:cNvPr id="50187" name="Rectangle 13"/>
          <p:cNvSpPr>
            <a:spLocks noChangeArrowheads="1"/>
          </p:cNvSpPr>
          <p:nvPr/>
        </p:nvSpPr>
        <p:spPr bwMode="auto">
          <a:xfrm>
            <a:off x="6500868" y="4546929"/>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3</a:t>
            </a:r>
            <a:endParaRPr lang="en-GB" sz="1108" dirty="0"/>
          </a:p>
        </p:txBody>
      </p:sp>
      <p:sp>
        <p:nvSpPr>
          <p:cNvPr id="50188" name="Oval 14"/>
          <p:cNvSpPr>
            <a:spLocks noChangeArrowheads="1"/>
          </p:cNvSpPr>
          <p:nvPr/>
        </p:nvSpPr>
        <p:spPr bwMode="auto">
          <a:xfrm>
            <a:off x="6906780" y="5114032"/>
            <a:ext cx="946638" cy="76053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89" name="Rectangle 15"/>
          <p:cNvSpPr>
            <a:spLocks noChangeArrowheads="1"/>
          </p:cNvSpPr>
          <p:nvPr/>
        </p:nvSpPr>
        <p:spPr bwMode="auto">
          <a:xfrm>
            <a:off x="7009765" y="5317721"/>
            <a:ext cx="6604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EXTRACT</a:t>
            </a:r>
            <a:endParaRPr lang="en-GB" sz="1108" dirty="0"/>
          </a:p>
        </p:txBody>
      </p:sp>
      <p:sp>
        <p:nvSpPr>
          <p:cNvPr id="50190" name="Rectangle 16"/>
          <p:cNvSpPr>
            <a:spLocks noChangeArrowheads="1"/>
          </p:cNvSpPr>
          <p:nvPr/>
        </p:nvSpPr>
        <p:spPr bwMode="auto">
          <a:xfrm>
            <a:off x="7150033" y="5492101"/>
            <a:ext cx="38632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SEED</a:t>
            </a:r>
            <a:endParaRPr lang="en-GB" sz="1108" dirty="0"/>
          </a:p>
        </p:txBody>
      </p:sp>
      <p:sp>
        <p:nvSpPr>
          <p:cNvPr id="50191" name="Rectangle 17"/>
          <p:cNvSpPr>
            <a:spLocks noChangeArrowheads="1"/>
          </p:cNvSpPr>
          <p:nvPr/>
        </p:nvSpPr>
        <p:spPr bwMode="auto">
          <a:xfrm>
            <a:off x="7368376" y="5656224"/>
            <a:ext cx="8976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4</a:t>
            </a:r>
            <a:endParaRPr lang="en-GB" sz="1108" dirty="0"/>
          </a:p>
        </p:txBody>
      </p:sp>
      <p:sp>
        <p:nvSpPr>
          <p:cNvPr id="50192" name="Line 18"/>
          <p:cNvSpPr>
            <a:spLocks noChangeShapeType="1"/>
          </p:cNvSpPr>
          <p:nvPr/>
        </p:nvSpPr>
        <p:spPr bwMode="auto">
          <a:xfrm>
            <a:off x="1731041" y="1802263"/>
            <a:ext cx="153866" cy="62865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50193" name="Freeform 19"/>
          <p:cNvSpPr>
            <a:spLocks/>
          </p:cNvSpPr>
          <p:nvPr/>
        </p:nvSpPr>
        <p:spPr bwMode="auto">
          <a:xfrm>
            <a:off x="1799914" y="2350317"/>
            <a:ext cx="146538" cy="225669"/>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2"/>
                </a:moveTo>
                <a:lnTo>
                  <a:pt x="80" y="46"/>
                </a:lnTo>
                <a:lnTo>
                  <a:pt x="148" y="0"/>
                </a:lnTo>
                <a:lnTo>
                  <a:pt x="126" y="254"/>
                </a:lnTo>
                <a:lnTo>
                  <a:pt x="0" y="3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194" name="Line 20"/>
          <p:cNvSpPr>
            <a:spLocks noChangeShapeType="1"/>
          </p:cNvSpPr>
          <p:nvPr/>
        </p:nvSpPr>
        <p:spPr bwMode="auto">
          <a:xfrm flipH="1">
            <a:off x="2381672" y="1554613"/>
            <a:ext cx="665285" cy="893885"/>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50195" name="Freeform 21"/>
          <p:cNvSpPr>
            <a:spLocks/>
          </p:cNvSpPr>
          <p:nvPr/>
        </p:nvSpPr>
        <p:spPr bwMode="auto">
          <a:xfrm>
            <a:off x="2280560" y="2369367"/>
            <a:ext cx="199292" cy="218342"/>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196" name="Arc 22"/>
          <p:cNvSpPr>
            <a:spLocks/>
          </p:cNvSpPr>
          <p:nvPr/>
        </p:nvSpPr>
        <p:spPr bwMode="auto">
          <a:xfrm>
            <a:off x="743372" y="2530560"/>
            <a:ext cx="873369" cy="167054"/>
          </a:xfrm>
          <a:custGeom>
            <a:avLst/>
            <a:gdLst>
              <a:gd name="T0" fmla="*/ 0 w 19792"/>
              <a:gd name="T1" fmla="*/ 0 h 21600"/>
              <a:gd name="T2" fmla="*/ 2147483647 w 19792"/>
              <a:gd name="T3" fmla="*/ 2147483647 h 21600"/>
              <a:gd name="T4" fmla="*/ 2147483647 w 19792"/>
              <a:gd name="T5" fmla="*/ 2147483647 h 21600"/>
              <a:gd name="T6" fmla="*/ 0 60000 65536"/>
              <a:gd name="T7" fmla="*/ 0 60000 65536"/>
              <a:gd name="T8" fmla="*/ 0 60000 65536"/>
              <a:gd name="T9" fmla="*/ 0 w 19792"/>
              <a:gd name="T10" fmla="*/ 0 h 21600"/>
              <a:gd name="T11" fmla="*/ 19792 w 19792"/>
              <a:gd name="T12" fmla="*/ 21600 h 21600"/>
            </a:gdLst>
            <a:ahLst/>
            <a:cxnLst>
              <a:cxn ang="T6">
                <a:pos x="T0" y="T1"/>
              </a:cxn>
              <a:cxn ang="T7">
                <a:pos x="T2" y="T3"/>
              </a:cxn>
              <a:cxn ang="T8">
                <a:pos x="T4" y="T5"/>
              </a:cxn>
            </a:cxnLst>
            <a:rect l="T9" t="T10" r="T11" b="T12"/>
            <a:pathLst>
              <a:path w="19792" h="21600" fill="none" extrusionOk="0">
                <a:moveTo>
                  <a:pt x="0" y="0"/>
                </a:moveTo>
                <a:cubicBezTo>
                  <a:pt x="14" y="0"/>
                  <a:pt x="28" y="-1"/>
                  <a:pt x="43" y="0"/>
                </a:cubicBezTo>
                <a:cubicBezTo>
                  <a:pt x="8588" y="0"/>
                  <a:pt x="16331" y="5038"/>
                  <a:pt x="19792" y="12851"/>
                </a:cubicBezTo>
              </a:path>
              <a:path w="19792" h="21600" stroke="0" extrusionOk="0">
                <a:moveTo>
                  <a:pt x="0" y="0"/>
                </a:moveTo>
                <a:cubicBezTo>
                  <a:pt x="14" y="0"/>
                  <a:pt x="28" y="-1"/>
                  <a:pt x="43" y="0"/>
                </a:cubicBezTo>
                <a:cubicBezTo>
                  <a:pt x="8588" y="0"/>
                  <a:pt x="16331" y="5038"/>
                  <a:pt x="19792" y="12851"/>
                </a:cubicBezTo>
                <a:lnTo>
                  <a:pt x="43" y="21600"/>
                </a:lnTo>
                <a:lnTo>
                  <a:pt x="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97" name="Freeform 23"/>
          <p:cNvSpPr>
            <a:spLocks/>
          </p:cNvSpPr>
          <p:nvPr/>
        </p:nvSpPr>
        <p:spPr bwMode="auto">
          <a:xfrm>
            <a:off x="1440895" y="2554005"/>
            <a:ext cx="254977" cy="140677"/>
          </a:xfrm>
          <a:custGeom>
            <a:avLst/>
            <a:gdLst>
              <a:gd name="T0" fmla="*/ 0 w 253"/>
              <a:gd name="T1" fmla="*/ 2147483647 h 157"/>
              <a:gd name="T2" fmla="*/ 2147483647 w 253"/>
              <a:gd name="T3" fmla="*/ 2147483647 h 157"/>
              <a:gd name="T4" fmla="*/ 2147483647 w 253"/>
              <a:gd name="T5" fmla="*/ 0 h 157"/>
              <a:gd name="T6" fmla="*/ 2147483647 w 253"/>
              <a:gd name="T7" fmla="*/ 2147483647 h 157"/>
              <a:gd name="T8" fmla="*/ 0 w 253"/>
              <a:gd name="T9" fmla="*/ 2147483647 h 157"/>
              <a:gd name="T10" fmla="*/ 0 60000 65536"/>
              <a:gd name="T11" fmla="*/ 0 60000 65536"/>
              <a:gd name="T12" fmla="*/ 0 60000 65536"/>
              <a:gd name="T13" fmla="*/ 0 60000 65536"/>
              <a:gd name="T14" fmla="*/ 0 60000 65536"/>
              <a:gd name="T15" fmla="*/ 0 w 253"/>
              <a:gd name="T16" fmla="*/ 0 h 157"/>
              <a:gd name="T17" fmla="*/ 253 w 253"/>
              <a:gd name="T18" fmla="*/ 157 h 157"/>
            </a:gdLst>
            <a:ahLst/>
            <a:cxnLst>
              <a:cxn ang="T10">
                <a:pos x="T0" y="T1"/>
              </a:cxn>
              <a:cxn ang="T11">
                <a:pos x="T2" y="T3"/>
              </a:cxn>
              <a:cxn ang="T12">
                <a:pos x="T4" y="T5"/>
              </a:cxn>
              <a:cxn ang="T13">
                <a:pos x="T6" y="T7"/>
              </a:cxn>
              <a:cxn ang="T14">
                <a:pos x="T8" y="T9"/>
              </a:cxn>
            </a:cxnLst>
            <a:rect l="T15" t="T16" r="T17" b="T18"/>
            <a:pathLst>
              <a:path w="253" h="157">
                <a:moveTo>
                  <a:pt x="0" y="139"/>
                </a:moveTo>
                <a:lnTo>
                  <a:pt x="54" y="80"/>
                </a:lnTo>
                <a:lnTo>
                  <a:pt x="54" y="0"/>
                </a:lnTo>
                <a:lnTo>
                  <a:pt x="253" y="157"/>
                </a:lnTo>
                <a:lnTo>
                  <a:pt x="0" y="13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198" name="Arc 24"/>
          <p:cNvSpPr>
            <a:spLocks/>
          </p:cNvSpPr>
          <p:nvPr/>
        </p:nvSpPr>
        <p:spPr bwMode="auto">
          <a:xfrm>
            <a:off x="588041" y="3066890"/>
            <a:ext cx="986204" cy="424962"/>
          </a:xfrm>
          <a:custGeom>
            <a:avLst/>
            <a:gdLst>
              <a:gd name="T0" fmla="*/ 2147483647 w 20281"/>
              <a:gd name="T1" fmla="*/ 2147483647 h 21600"/>
              <a:gd name="T2" fmla="*/ 0 w 20281"/>
              <a:gd name="T3" fmla="*/ 2147483647 h 21600"/>
              <a:gd name="T4" fmla="*/ 2147483647 w 20281"/>
              <a:gd name="T5" fmla="*/ 0 h 21600"/>
              <a:gd name="T6" fmla="*/ 0 60000 65536"/>
              <a:gd name="T7" fmla="*/ 0 60000 65536"/>
              <a:gd name="T8" fmla="*/ 0 60000 65536"/>
              <a:gd name="T9" fmla="*/ 0 w 20281"/>
              <a:gd name="T10" fmla="*/ 0 h 21600"/>
              <a:gd name="T11" fmla="*/ 20281 w 20281"/>
              <a:gd name="T12" fmla="*/ 21600 h 21600"/>
            </a:gdLst>
            <a:ahLst/>
            <a:cxnLst>
              <a:cxn ang="T6">
                <a:pos x="T0" y="T1"/>
              </a:cxn>
              <a:cxn ang="T7">
                <a:pos x="T2" y="T3"/>
              </a:cxn>
              <a:cxn ang="T8">
                <a:pos x="T4" y="T5"/>
              </a:cxn>
            </a:cxnLst>
            <a:rect l="T9" t="T10" r="T11" b="T12"/>
            <a:pathLst>
              <a:path w="20281" h="21600" fill="none" extrusionOk="0">
                <a:moveTo>
                  <a:pt x="20281" y="7543"/>
                </a:moveTo>
                <a:cubicBezTo>
                  <a:pt x="17131" y="15995"/>
                  <a:pt x="9060" y="21599"/>
                  <a:pt x="41" y="21600"/>
                </a:cubicBezTo>
                <a:cubicBezTo>
                  <a:pt x="27" y="21600"/>
                  <a:pt x="13" y="21599"/>
                  <a:pt x="0" y="21599"/>
                </a:cubicBezTo>
              </a:path>
              <a:path w="20281" h="21600" stroke="0" extrusionOk="0">
                <a:moveTo>
                  <a:pt x="20281" y="7543"/>
                </a:moveTo>
                <a:cubicBezTo>
                  <a:pt x="17131" y="15995"/>
                  <a:pt x="9060" y="21599"/>
                  <a:pt x="41" y="21600"/>
                </a:cubicBezTo>
                <a:cubicBezTo>
                  <a:pt x="27" y="21600"/>
                  <a:pt x="13" y="21599"/>
                  <a:pt x="0" y="21599"/>
                </a:cubicBezTo>
                <a:lnTo>
                  <a:pt x="41" y="0"/>
                </a:lnTo>
                <a:lnTo>
                  <a:pt x="20281" y="7543"/>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199" name="Freeform 25"/>
          <p:cNvSpPr>
            <a:spLocks/>
          </p:cNvSpPr>
          <p:nvPr/>
        </p:nvSpPr>
        <p:spPr bwMode="auto">
          <a:xfrm>
            <a:off x="1451153" y="3066891"/>
            <a:ext cx="184638" cy="224203"/>
          </a:xfrm>
          <a:custGeom>
            <a:avLst/>
            <a:gdLst>
              <a:gd name="T0" fmla="*/ 2147483647 w 183"/>
              <a:gd name="T1" fmla="*/ 2147483647 h 249"/>
              <a:gd name="T2" fmla="*/ 2147483647 w 183"/>
              <a:gd name="T3" fmla="*/ 2147483647 h 249"/>
              <a:gd name="T4" fmla="*/ 0 w 183"/>
              <a:gd name="T5" fmla="*/ 2147483647 h 249"/>
              <a:gd name="T6" fmla="*/ 2147483647 w 183"/>
              <a:gd name="T7" fmla="*/ 0 h 249"/>
              <a:gd name="T8" fmla="*/ 2147483647 w 183"/>
              <a:gd name="T9" fmla="*/ 2147483647 h 249"/>
              <a:gd name="T10" fmla="*/ 0 60000 65536"/>
              <a:gd name="T11" fmla="*/ 0 60000 65536"/>
              <a:gd name="T12" fmla="*/ 0 60000 65536"/>
              <a:gd name="T13" fmla="*/ 0 60000 65536"/>
              <a:gd name="T14" fmla="*/ 0 60000 65536"/>
              <a:gd name="T15" fmla="*/ 0 w 183"/>
              <a:gd name="T16" fmla="*/ 0 h 249"/>
              <a:gd name="T17" fmla="*/ 183 w 183"/>
              <a:gd name="T18" fmla="*/ 249 h 249"/>
            </a:gdLst>
            <a:ahLst/>
            <a:cxnLst>
              <a:cxn ang="T10">
                <a:pos x="T0" y="T1"/>
              </a:cxn>
              <a:cxn ang="T11">
                <a:pos x="T2" y="T3"/>
              </a:cxn>
              <a:cxn ang="T12">
                <a:pos x="T4" y="T5"/>
              </a:cxn>
              <a:cxn ang="T13">
                <a:pos x="T6" y="T7"/>
              </a:cxn>
              <a:cxn ang="T14">
                <a:pos x="T8" y="T9"/>
              </a:cxn>
            </a:cxnLst>
            <a:rect l="T15" t="T16" r="T17" b="T18"/>
            <a:pathLst>
              <a:path w="183" h="249">
                <a:moveTo>
                  <a:pt x="133" y="249"/>
                </a:moveTo>
                <a:lnTo>
                  <a:pt x="82" y="187"/>
                </a:lnTo>
                <a:lnTo>
                  <a:pt x="0" y="177"/>
                </a:lnTo>
                <a:lnTo>
                  <a:pt x="183" y="0"/>
                </a:lnTo>
                <a:lnTo>
                  <a:pt x="133" y="249"/>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00" name="Line 26"/>
          <p:cNvSpPr>
            <a:spLocks noChangeShapeType="1"/>
          </p:cNvSpPr>
          <p:nvPr/>
        </p:nvSpPr>
        <p:spPr bwMode="auto">
          <a:xfrm flipV="1">
            <a:off x="1990414" y="3456683"/>
            <a:ext cx="82062" cy="974480"/>
          </a:xfrm>
          <a:prstGeom prst="line">
            <a:avLst/>
          </a:prstGeom>
          <a:noFill/>
          <a:ln w="12700">
            <a:solidFill>
              <a:srgbClr val="000000"/>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50201" name="Freeform 27"/>
          <p:cNvSpPr>
            <a:spLocks/>
          </p:cNvSpPr>
          <p:nvPr/>
        </p:nvSpPr>
        <p:spPr bwMode="auto">
          <a:xfrm>
            <a:off x="1993345" y="3298421"/>
            <a:ext cx="152400" cy="222738"/>
          </a:xfrm>
          <a:custGeom>
            <a:avLst/>
            <a:gdLst>
              <a:gd name="T0" fmla="*/ 2147483647 w 152"/>
              <a:gd name="T1" fmla="*/ 2147483647 h 250"/>
              <a:gd name="T2" fmla="*/ 2147483647 w 152"/>
              <a:gd name="T3" fmla="*/ 2147483647 h 250"/>
              <a:gd name="T4" fmla="*/ 0 w 152"/>
              <a:gd name="T5" fmla="*/ 2147483647 h 250"/>
              <a:gd name="T6" fmla="*/ 2147483647 w 152"/>
              <a:gd name="T7" fmla="*/ 0 h 250"/>
              <a:gd name="T8" fmla="*/ 2147483647 w 152"/>
              <a:gd name="T9" fmla="*/ 2147483647 h 250"/>
              <a:gd name="T10" fmla="*/ 0 60000 65536"/>
              <a:gd name="T11" fmla="*/ 0 60000 65536"/>
              <a:gd name="T12" fmla="*/ 0 60000 65536"/>
              <a:gd name="T13" fmla="*/ 0 60000 65536"/>
              <a:gd name="T14" fmla="*/ 0 60000 65536"/>
              <a:gd name="T15" fmla="*/ 0 w 152"/>
              <a:gd name="T16" fmla="*/ 0 h 250"/>
              <a:gd name="T17" fmla="*/ 152 w 152"/>
              <a:gd name="T18" fmla="*/ 250 h 250"/>
            </a:gdLst>
            <a:ahLst/>
            <a:cxnLst>
              <a:cxn ang="T10">
                <a:pos x="T0" y="T1"/>
              </a:cxn>
              <a:cxn ang="T11">
                <a:pos x="T2" y="T3"/>
              </a:cxn>
              <a:cxn ang="T12">
                <a:pos x="T4" y="T5"/>
              </a:cxn>
              <a:cxn ang="T13">
                <a:pos x="T6" y="T7"/>
              </a:cxn>
              <a:cxn ang="T14">
                <a:pos x="T8" y="T9"/>
              </a:cxn>
            </a:cxnLst>
            <a:rect l="T15" t="T16" r="T17" b="T18"/>
            <a:pathLst>
              <a:path w="152" h="250">
                <a:moveTo>
                  <a:pt x="152" y="250"/>
                </a:moveTo>
                <a:lnTo>
                  <a:pt x="78" y="214"/>
                </a:lnTo>
                <a:lnTo>
                  <a:pt x="0" y="238"/>
                </a:lnTo>
                <a:lnTo>
                  <a:pt x="94" y="0"/>
                </a:lnTo>
                <a:lnTo>
                  <a:pt x="152" y="25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02" name="Rectangle 28"/>
          <p:cNvSpPr>
            <a:spLocks noChangeArrowheads="1"/>
          </p:cNvSpPr>
          <p:nvPr/>
        </p:nvSpPr>
        <p:spPr bwMode="auto">
          <a:xfrm rot="-3420000">
            <a:off x="1960710" y="1702362"/>
            <a:ext cx="130644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CURRENT_PRICES</a:t>
            </a:r>
            <a:endParaRPr lang="en-GB" sz="1108" dirty="0"/>
          </a:p>
        </p:txBody>
      </p:sp>
      <p:sp>
        <p:nvSpPr>
          <p:cNvPr id="50203" name="Rectangle 29"/>
          <p:cNvSpPr>
            <a:spLocks noChangeArrowheads="1"/>
          </p:cNvSpPr>
          <p:nvPr/>
        </p:nvSpPr>
        <p:spPr bwMode="auto">
          <a:xfrm rot="-6060000">
            <a:off x="1222163" y="2053321"/>
            <a:ext cx="62356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INVOICE</a:t>
            </a:r>
            <a:endParaRPr lang="en-GB" sz="1108" dirty="0"/>
          </a:p>
        </p:txBody>
      </p:sp>
      <p:sp>
        <p:nvSpPr>
          <p:cNvPr id="50204" name="Rectangle 30"/>
          <p:cNvSpPr>
            <a:spLocks noChangeArrowheads="1"/>
          </p:cNvSpPr>
          <p:nvPr/>
        </p:nvSpPr>
        <p:spPr bwMode="auto">
          <a:xfrm rot="-5160000">
            <a:off x="1249465" y="3945132"/>
            <a:ext cx="1114088"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HEALTH_ITEMS</a:t>
            </a:r>
            <a:endParaRPr lang="en-GB" sz="1108" dirty="0"/>
          </a:p>
        </p:txBody>
      </p:sp>
      <p:sp>
        <p:nvSpPr>
          <p:cNvPr id="50205" name="Arc 31"/>
          <p:cNvSpPr>
            <a:spLocks/>
          </p:cNvSpPr>
          <p:nvPr/>
        </p:nvSpPr>
        <p:spPr bwMode="auto">
          <a:xfrm>
            <a:off x="2472525" y="2702009"/>
            <a:ext cx="1970943" cy="596412"/>
          </a:xfrm>
          <a:custGeom>
            <a:avLst/>
            <a:gdLst>
              <a:gd name="T0" fmla="*/ 0 w 19388"/>
              <a:gd name="T1" fmla="*/ 0 h 21600"/>
              <a:gd name="T2" fmla="*/ 2147483647 w 19388"/>
              <a:gd name="T3" fmla="*/ 2147483647 h 21600"/>
              <a:gd name="T4" fmla="*/ 0 w 19388"/>
              <a:gd name="T5" fmla="*/ 2147483647 h 21600"/>
              <a:gd name="T6" fmla="*/ 0 60000 65536"/>
              <a:gd name="T7" fmla="*/ 0 60000 65536"/>
              <a:gd name="T8" fmla="*/ 0 60000 65536"/>
              <a:gd name="T9" fmla="*/ 0 w 19388"/>
              <a:gd name="T10" fmla="*/ 0 h 21600"/>
              <a:gd name="T11" fmla="*/ 19388 w 19388"/>
              <a:gd name="T12" fmla="*/ 21600 h 21600"/>
            </a:gdLst>
            <a:ahLst/>
            <a:cxnLst>
              <a:cxn ang="T6">
                <a:pos x="T0" y="T1"/>
              </a:cxn>
              <a:cxn ang="T7">
                <a:pos x="T2" y="T3"/>
              </a:cxn>
              <a:cxn ang="T8">
                <a:pos x="T4" y="T5"/>
              </a:cxn>
            </a:cxnLst>
            <a:rect l="T9" t="T10" r="T11" b="T12"/>
            <a:pathLst>
              <a:path w="19388" h="21600" fill="none" extrusionOk="0">
                <a:moveTo>
                  <a:pt x="-1" y="0"/>
                </a:moveTo>
                <a:cubicBezTo>
                  <a:pt x="8236" y="0"/>
                  <a:pt x="15756" y="4684"/>
                  <a:pt x="19387" y="12077"/>
                </a:cubicBezTo>
              </a:path>
              <a:path w="19388" h="21600" stroke="0" extrusionOk="0">
                <a:moveTo>
                  <a:pt x="-1" y="0"/>
                </a:moveTo>
                <a:cubicBezTo>
                  <a:pt x="8236" y="0"/>
                  <a:pt x="15756" y="4684"/>
                  <a:pt x="19387" y="12077"/>
                </a:cubicBezTo>
                <a:lnTo>
                  <a:pt x="0" y="21600"/>
                </a:lnTo>
                <a:lnTo>
                  <a:pt x="-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06" name="Freeform 32"/>
          <p:cNvSpPr>
            <a:spLocks/>
          </p:cNvSpPr>
          <p:nvPr/>
        </p:nvSpPr>
        <p:spPr bwMode="auto">
          <a:xfrm>
            <a:off x="4330633" y="2949659"/>
            <a:ext cx="243254" cy="180242"/>
          </a:xfrm>
          <a:custGeom>
            <a:avLst/>
            <a:gdLst>
              <a:gd name="T0" fmla="*/ 0 w 244"/>
              <a:gd name="T1" fmla="*/ 2147483647 h 199"/>
              <a:gd name="T2" fmla="*/ 2147483647 w 244"/>
              <a:gd name="T3" fmla="*/ 2147483647 h 199"/>
              <a:gd name="T4" fmla="*/ 2147483647 w 244"/>
              <a:gd name="T5" fmla="*/ 0 h 199"/>
              <a:gd name="T6" fmla="*/ 2147483647 w 244"/>
              <a:gd name="T7" fmla="*/ 2147483647 h 199"/>
              <a:gd name="T8" fmla="*/ 0 w 244"/>
              <a:gd name="T9" fmla="*/ 2147483647 h 199"/>
              <a:gd name="T10" fmla="*/ 0 60000 65536"/>
              <a:gd name="T11" fmla="*/ 0 60000 65536"/>
              <a:gd name="T12" fmla="*/ 0 60000 65536"/>
              <a:gd name="T13" fmla="*/ 0 60000 65536"/>
              <a:gd name="T14" fmla="*/ 0 60000 65536"/>
              <a:gd name="T15" fmla="*/ 0 w 244"/>
              <a:gd name="T16" fmla="*/ 0 h 199"/>
              <a:gd name="T17" fmla="*/ 244 w 244"/>
              <a:gd name="T18" fmla="*/ 199 h 199"/>
            </a:gdLst>
            <a:ahLst/>
            <a:cxnLst>
              <a:cxn ang="T10">
                <a:pos x="T0" y="T1"/>
              </a:cxn>
              <a:cxn ang="T11">
                <a:pos x="T2" y="T3"/>
              </a:cxn>
              <a:cxn ang="T12">
                <a:pos x="T4" y="T5"/>
              </a:cxn>
              <a:cxn ang="T13">
                <a:pos x="T6" y="T7"/>
              </a:cxn>
              <a:cxn ang="T14">
                <a:pos x="T8" y="T9"/>
              </a:cxn>
            </a:cxnLst>
            <a:rect l="T15" t="T16" r="T17" b="T18"/>
            <a:pathLst>
              <a:path w="244" h="199">
                <a:moveTo>
                  <a:pt x="0" y="126"/>
                </a:moveTo>
                <a:lnTo>
                  <a:pt x="66" y="80"/>
                </a:lnTo>
                <a:lnTo>
                  <a:pt x="84" y="0"/>
                </a:lnTo>
                <a:lnTo>
                  <a:pt x="244" y="199"/>
                </a:lnTo>
                <a:lnTo>
                  <a:pt x="0" y="126"/>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07" name="Arc 33"/>
          <p:cNvSpPr>
            <a:spLocks/>
          </p:cNvSpPr>
          <p:nvPr/>
        </p:nvSpPr>
        <p:spPr bwMode="auto">
          <a:xfrm>
            <a:off x="2522348" y="3066890"/>
            <a:ext cx="1869831" cy="309196"/>
          </a:xfrm>
          <a:custGeom>
            <a:avLst/>
            <a:gdLst>
              <a:gd name="T0" fmla="*/ 2147483647 w 21600"/>
              <a:gd name="T1" fmla="*/ 2147483647 h 21492"/>
              <a:gd name="T2" fmla="*/ 0 w 21600"/>
              <a:gd name="T3" fmla="*/ 0 h 21492"/>
              <a:gd name="T4" fmla="*/ 2147483647 w 21600"/>
              <a:gd name="T5" fmla="*/ 0 h 21492"/>
              <a:gd name="T6" fmla="*/ 0 60000 65536"/>
              <a:gd name="T7" fmla="*/ 0 60000 65536"/>
              <a:gd name="T8" fmla="*/ 0 60000 65536"/>
              <a:gd name="T9" fmla="*/ 0 w 21600"/>
              <a:gd name="T10" fmla="*/ 0 h 21492"/>
              <a:gd name="T11" fmla="*/ 21600 w 21600"/>
              <a:gd name="T12" fmla="*/ 21492 h 21492"/>
            </a:gdLst>
            <a:ahLst/>
            <a:cxnLst>
              <a:cxn ang="T6">
                <a:pos x="T0" y="T1"/>
              </a:cxn>
              <a:cxn ang="T7">
                <a:pos x="T2" y="T3"/>
              </a:cxn>
              <a:cxn ang="T8">
                <a:pos x="T4" y="T5"/>
              </a:cxn>
            </a:cxnLst>
            <a:rect l="T9" t="T10" r="T11" b="T12"/>
            <a:pathLst>
              <a:path w="21600" h="21492" fill="none" extrusionOk="0">
                <a:moveTo>
                  <a:pt x="19439" y="21491"/>
                </a:moveTo>
                <a:cubicBezTo>
                  <a:pt x="8402" y="20381"/>
                  <a:pt x="0" y="11092"/>
                  <a:pt x="0" y="0"/>
                </a:cubicBezTo>
              </a:path>
              <a:path w="21600" h="21492" stroke="0" extrusionOk="0">
                <a:moveTo>
                  <a:pt x="19439" y="21491"/>
                </a:moveTo>
                <a:cubicBezTo>
                  <a:pt x="8402" y="20381"/>
                  <a:pt x="0" y="11092"/>
                  <a:pt x="0" y="0"/>
                </a:cubicBezTo>
                <a:lnTo>
                  <a:pt x="21600" y="0"/>
                </a:lnTo>
                <a:lnTo>
                  <a:pt x="19439" y="2149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08" name="Freeform 34"/>
          <p:cNvSpPr>
            <a:spLocks/>
          </p:cNvSpPr>
          <p:nvPr/>
        </p:nvSpPr>
        <p:spPr bwMode="auto">
          <a:xfrm>
            <a:off x="4145995" y="3307213"/>
            <a:ext cx="244720" cy="134815"/>
          </a:xfrm>
          <a:custGeom>
            <a:avLst/>
            <a:gdLst>
              <a:gd name="T0" fmla="*/ 0 w 243"/>
              <a:gd name="T1" fmla="*/ 2147483647 h 152"/>
              <a:gd name="T2" fmla="*/ 2147483647 w 243"/>
              <a:gd name="T3" fmla="*/ 2147483647 h 152"/>
              <a:gd name="T4" fmla="*/ 0 w 243"/>
              <a:gd name="T5" fmla="*/ 0 h 152"/>
              <a:gd name="T6" fmla="*/ 2147483647 w 243"/>
              <a:gd name="T7" fmla="*/ 2147483647 h 152"/>
              <a:gd name="T8" fmla="*/ 0 w 243"/>
              <a:gd name="T9" fmla="*/ 2147483647 h 152"/>
              <a:gd name="T10" fmla="*/ 0 60000 65536"/>
              <a:gd name="T11" fmla="*/ 0 60000 65536"/>
              <a:gd name="T12" fmla="*/ 0 60000 65536"/>
              <a:gd name="T13" fmla="*/ 0 60000 65536"/>
              <a:gd name="T14" fmla="*/ 0 60000 65536"/>
              <a:gd name="T15" fmla="*/ 0 w 243"/>
              <a:gd name="T16" fmla="*/ 0 h 152"/>
              <a:gd name="T17" fmla="*/ 243 w 243"/>
              <a:gd name="T18" fmla="*/ 152 h 152"/>
            </a:gdLst>
            <a:ahLst/>
            <a:cxnLst>
              <a:cxn ang="T10">
                <a:pos x="T0" y="T1"/>
              </a:cxn>
              <a:cxn ang="T11">
                <a:pos x="T2" y="T3"/>
              </a:cxn>
              <a:cxn ang="T12">
                <a:pos x="T4" y="T5"/>
              </a:cxn>
              <a:cxn ang="T13">
                <a:pos x="T6" y="T7"/>
              </a:cxn>
              <a:cxn ang="T14">
                <a:pos x="T8" y="T9"/>
              </a:cxn>
            </a:cxnLst>
            <a:rect l="T15" t="T16" r="T17" b="T18"/>
            <a:pathLst>
              <a:path w="243" h="152">
                <a:moveTo>
                  <a:pt x="0" y="152"/>
                </a:moveTo>
                <a:lnTo>
                  <a:pt x="30" y="76"/>
                </a:lnTo>
                <a:lnTo>
                  <a:pt x="0" y="0"/>
                </a:lnTo>
                <a:lnTo>
                  <a:pt x="243" y="78"/>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09" name="Arc 35"/>
          <p:cNvSpPr>
            <a:spLocks/>
          </p:cNvSpPr>
          <p:nvPr/>
        </p:nvSpPr>
        <p:spPr bwMode="auto">
          <a:xfrm>
            <a:off x="2304007" y="3211963"/>
            <a:ext cx="2067657" cy="511420"/>
          </a:xfrm>
          <a:custGeom>
            <a:avLst/>
            <a:gdLst>
              <a:gd name="T0" fmla="*/ 2147483647 w 22240"/>
              <a:gd name="T1" fmla="*/ 2147483647 h 21600"/>
              <a:gd name="T2" fmla="*/ 0 w 22240"/>
              <a:gd name="T3" fmla="*/ 2147483647 h 21600"/>
              <a:gd name="T4" fmla="*/ 2147483647 w 22240"/>
              <a:gd name="T5" fmla="*/ 0 h 21600"/>
              <a:gd name="T6" fmla="*/ 0 60000 65536"/>
              <a:gd name="T7" fmla="*/ 0 60000 65536"/>
              <a:gd name="T8" fmla="*/ 0 60000 65536"/>
              <a:gd name="T9" fmla="*/ 0 w 22240"/>
              <a:gd name="T10" fmla="*/ 0 h 21600"/>
              <a:gd name="T11" fmla="*/ 22240 w 22240"/>
              <a:gd name="T12" fmla="*/ 21600 h 21600"/>
            </a:gdLst>
            <a:ahLst/>
            <a:cxnLst>
              <a:cxn ang="T6">
                <a:pos x="T0" y="T1"/>
              </a:cxn>
              <a:cxn ang="T7">
                <a:pos x="T2" y="T3"/>
              </a:cxn>
              <a:cxn ang="T8">
                <a:pos x="T4" y="T5"/>
              </a:cxn>
            </a:cxnLst>
            <a:rect l="T9" t="T10" r="T11" b="T12"/>
            <a:pathLst>
              <a:path w="22240" h="21600" fill="none" extrusionOk="0">
                <a:moveTo>
                  <a:pt x="22239" y="21585"/>
                </a:moveTo>
                <a:cubicBezTo>
                  <a:pt x="21978" y="21595"/>
                  <a:pt x="21716" y="21599"/>
                  <a:pt x="21455" y="21600"/>
                </a:cubicBezTo>
                <a:cubicBezTo>
                  <a:pt x="10492" y="21600"/>
                  <a:pt x="1268" y="13387"/>
                  <a:pt x="0" y="2498"/>
                </a:cubicBezTo>
              </a:path>
              <a:path w="22240" h="21600" stroke="0" extrusionOk="0">
                <a:moveTo>
                  <a:pt x="22239" y="21585"/>
                </a:moveTo>
                <a:cubicBezTo>
                  <a:pt x="21978" y="21595"/>
                  <a:pt x="21716" y="21599"/>
                  <a:pt x="21455" y="21600"/>
                </a:cubicBezTo>
                <a:cubicBezTo>
                  <a:pt x="10492" y="21600"/>
                  <a:pt x="1268" y="13387"/>
                  <a:pt x="0" y="2498"/>
                </a:cubicBezTo>
                <a:lnTo>
                  <a:pt x="21455" y="0"/>
                </a:lnTo>
                <a:lnTo>
                  <a:pt x="22239" y="2158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10" name="Freeform 36"/>
          <p:cNvSpPr>
            <a:spLocks/>
          </p:cNvSpPr>
          <p:nvPr/>
        </p:nvSpPr>
        <p:spPr bwMode="auto">
          <a:xfrm>
            <a:off x="4323306" y="3655975"/>
            <a:ext cx="246185" cy="136280"/>
          </a:xfrm>
          <a:custGeom>
            <a:avLst/>
            <a:gdLst>
              <a:gd name="T0" fmla="*/ 2147483647 w 246"/>
              <a:gd name="T1" fmla="*/ 2147483647 h 152"/>
              <a:gd name="T2" fmla="*/ 2147483647 w 246"/>
              <a:gd name="T3" fmla="*/ 2147483647 h 152"/>
              <a:gd name="T4" fmla="*/ 0 w 246"/>
              <a:gd name="T5" fmla="*/ 0 h 152"/>
              <a:gd name="T6" fmla="*/ 2147483647 w 246"/>
              <a:gd name="T7" fmla="*/ 2147483647 h 152"/>
              <a:gd name="T8" fmla="*/ 2147483647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4" y="152"/>
                </a:moveTo>
                <a:lnTo>
                  <a:pt x="32" y="76"/>
                </a:lnTo>
                <a:lnTo>
                  <a:pt x="0" y="0"/>
                </a:lnTo>
                <a:lnTo>
                  <a:pt x="246" y="70"/>
                </a:lnTo>
                <a:lnTo>
                  <a:pt x="4"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11" name="Rectangle 37"/>
          <p:cNvSpPr>
            <a:spLocks noChangeArrowheads="1"/>
          </p:cNvSpPr>
          <p:nvPr/>
        </p:nvSpPr>
        <p:spPr bwMode="auto">
          <a:xfrm rot="600000">
            <a:off x="2651491" y="3062971"/>
            <a:ext cx="146354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PURCHASED_SEEDS</a:t>
            </a:r>
            <a:endParaRPr lang="en-GB" sz="1108" dirty="0"/>
          </a:p>
        </p:txBody>
      </p:sp>
      <p:sp>
        <p:nvSpPr>
          <p:cNvPr id="50212" name="Rectangle 38"/>
          <p:cNvSpPr>
            <a:spLocks noChangeArrowheads="1"/>
          </p:cNvSpPr>
          <p:nvPr/>
        </p:nvSpPr>
        <p:spPr bwMode="auto">
          <a:xfrm rot="780000">
            <a:off x="2696892" y="2453371"/>
            <a:ext cx="1822615"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PURCHASED_FERTILIZER</a:t>
            </a:r>
            <a:endParaRPr lang="en-GB" sz="1108" dirty="0"/>
          </a:p>
        </p:txBody>
      </p:sp>
      <p:sp>
        <p:nvSpPr>
          <p:cNvPr id="50213" name="Rectangle 39"/>
          <p:cNvSpPr>
            <a:spLocks noChangeArrowheads="1"/>
          </p:cNvSpPr>
          <p:nvPr/>
        </p:nvSpPr>
        <p:spPr bwMode="auto">
          <a:xfrm rot="480000">
            <a:off x="2266162" y="3704810"/>
            <a:ext cx="209352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PURCHASED_HEALTH_ITEMS</a:t>
            </a:r>
            <a:endParaRPr lang="en-GB" sz="1108" dirty="0"/>
          </a:p>
        </p:txBody>
      </p:sp>
      <p:sp>
        <p:nvSpPr>
          <p:cNvPr id="50214" name="Arc 40"/>
          <p:cNvSpPr>
            <a:spLocks/>
          </p:cNvSpPr>
          <p:nvPr/>
        </p:nvSpPr>
        <p:spPr bwMode="auto">
          <a:xfrm>
            <a:off x="5325630" y="3305748"/>
            <a:ext cx="1138603" cy="682869"/>
          </a:xfrm>
          <a:custGeom>
            <a:avLst/>
            <a:gdLst>
              <a:gd name="T0" fmla="*/ 0 w 21450"/>
              <a:gd name="T1" fmla="*/ 2147483647 h 21600"/>
              <a:gd name="T2" fmla="*/ 2147483647 w 21450"/>
              <a:gd name="T3" fmla="*/ 2147483647 h 21600"/>
              <a:gd name="T4" fmla="*/ 2147483647 w 21450"/>
              <a:gd name="T5" fmla="*/ 2147483647 h 21600"/>
              <a:gd name="T6" fmla="*/ 0 60000 65536"/>
              <a:gd name="T7" fmla="*/ 0 60000 65536"/>
              <a:gd name="T8" fmla="*/ 0 60000 65536"/>
              <a:gd name="T9" fmla="*/ 0 w 21450"/>
              <a:gd name="T10" fmla="*/ 0 h 21600"/>
              <a:gd name="T11" fmla="*/ 21450 w 21450"/>
              <a:gd name="T12" fmla="*/ 21600 h 21600"/>
            </a:gdLst>
            <a:ahLst/>
            <a:cxnLst>
              <a:cxn ang="T6">
                <a:pos x="T0" y="T1"/>
              </a:cxn>
              <a:cxn ang="T7">
                <a:pos x="T2" y="T3"/>
              </a:cxn>
              <a:cxn ang="T8">
                <a:pos x="T4" y="T5"/>
              </a:cxn>
            </a:cxnLst>
            <a:rect l="T9" t="T10" r="T11" b="T12"/>
            <a:pathLst>
              <a:path w="21450" h="21600" fill="none" extrusionOk="0">
                <a:moveTo>
                  <a:pt x="0" y="5"/>
                </a:moveTo>
                <a:cubicBezTo>
                  <a:pt x="161" y="1"/>
                  <a:pt x="323" y="-1"/>
                  <a:pt x="485" y="0"/>
                </a:cubicBezTo>
                <a:cubicBezTo>
                  <a:pt x="10411" y="0"/>
                  <a:pt x="19059" y="6765"/>
                  <a:pt x="21449" y="16399"/>
                </a:cubicBezTo>
              </a:path>
              <a:path w="21450" h="21600" stroke="0" extrusionOk="0">
                <a:moveTo>
                  <a:pt x="0" y="5"/>
                </a:moveTo>
                <a:cubicBezTo>
                  <a:pt x="161" y="1"/>
                  <a:pt x="323" y="-1"/>
                  <a:pt x="485" y="0"/>
                </a:cubicBezTo>
                <a:cubicBezTo>
                  <a:pt x="10411" y="0"/>
                  <a:pt x="19059" y="6765"/>
                  <a:pt x="21449" y="16399"/>
                </a:cubicBezTo>
                <a:lnTo>
                  <a:pt x="485" y="21600"/>
                </a:lnTo>
                <a:lnTo>
                  <a:pt x="0" y="5"/>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15" name="Freeform 41"/>
          <p:cNvSpPr>
            <a:spLocks/>
          </p:cNvSpPr>
          <p:nvPr/>
        </p:nvSpPr>
        <p:spPr bwMode="auto">
          <a:xfrm>
            <a:off x="6366053" y="3758552"/>
            <a:ext cx="146538" cy="228600"/>
          </a:xfrm>
          <a:custGeom>
            <a:avLst/>
            <a:gdLst>
              <a:gd name="T0" fmla="*/ 0 w 148"/>
              <a:gd name="T1" fmla="*/ 2147483647 h 254"/>
              <a:gd name="T2" fmla="*/ 2147483647 w 148"/>
              <a:gd name="T3" fmla="*/ 2147483647 h 254"/>
              <a:gd name="T4" fmla="*/ 2147483647 w 148"/>
              <a:gd name="T5" fmla="*/ 0 h 254"/>
              <a:gd name="T6" fmla="*/ 2147483647 w 148"/>
              <a:gd name="T7" fmla="*/ 2147483647 h 254"/>
              <a:gd name="T8" fmla="*/ 0 w 148"/>
              <a:gd name="T9" fmla="*/ 2147483647 h 254"/>
              <a:gd name="T10" fmla="*/ 0 60000 65536"/>
              <a:gd name="T11" fmla="*/ 0 60000 65536"/>
              <a:gd name="T12" fmla="*/ 0 60000 65536"/>
              <a:gd name="T13" fmla="*/ 0 60000 65536"/>
              <a:gd name="T14" fmla="*/ 0 60000 65536"/>
              <a:gd name="T15" fmla="*/ 0 w 148"/>
              <a:gd name="T16" fmla="*/ 0 h 254"/>
              <a:gd name="T17" fmla="*/ 148 w 148"/>
              <a:gd name="T18" fmla="*/ 254 h 254"/>
            </a:gdLst>
            <a:ahLst/>
            <a:cxnLst>
              <a:cxn ang="T10">
                <a:pos x="T0" y="T1"/>
              </a:cxn>
              <a:cxn ang="T11">
                <a:pos x="T2" y="T3"/>
              </a:cxn>
              <a:cxn ang="T12">
                <a:pos x="T4" y="T5"/>
              </a:cxn>
              <a:cxn ang="T13">
                <a:pos x="T6" y="T7"/>
              </a:cxn>
              <a:cxn ang="T14">
                <a:pos x="T8" y="T9"/>
              </a:cxn>
            </a:cxnLst>
            <a:rect l="T15" t="T16" r="T17" b="T18"/>
            <a:pathLst>
              <a:path w="148" h="254">
                <a:moveTo>
                  <a:pt x="0" y="34"/>
                </a:moveTo>
                <a:lnTo>
                  <a:pt x="80" y="46"/>
                </a:lnTo>
                <a:lnTo>
                  <a:pt x="148" y="0"/>
                </a:lnTo>
                <a:lnTo>
                  <a:pt x="130" y="254"/>
                </a:lnTo>
                <a:lnTo>
                  <a:pt x="0" y="34"/>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16" name="Rectangle 42"/>
          <p:cNvSpPr>
            <a:spLocks noChangeArrowheads="1"/>
          </p:cNvSpPr>
          <p:nvPr/>
        </p:nvSpPr>
        <p:spPr bwMode="auto">
          <a:xfrm>
            <a:off x="5275157" y="4859055"/>
            <a:ext cx="714940" cy="5114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COMPOST</a:t>
            </a:r>
          </a:p>
          <a:p>
            <a:pPr algn="ctr" eaLnBrk="0" hangingPunct="0"/>
            <a:r>
              <a:rPr lang="en-GB" sz="1108" dirty="0">
                <a:solidFill>
                  <a:srgbClr val="000000"/>
                </a:solidFill>
              </a:rPr>
              <a:t>WASTE</a:t>
            </a:r>
          </a:p>
          <a:p>
            <a:pPr algn="ctr" eaLnBrk="0" hangingPunct="0"/>
            <a:r>
              <a:rPr lang="en-GB" sz="1108" dirty="0"/>
              <a:t>6</a:t>
            </a:r>
          </a:p>
        </p:txBody>
      </p:sp>
      <p:sp>
        <p:nvSpPr>
          <p:cNvPr id="50217" name="Freeform 43"/>
          <p:cNvSpPr>
            <a:spLocks/>
          </p:cNvSpPr>
          <p:nvPr/>
        </p:nvSpPr>
        <p:spPr bwMode="auto">
          <a:xfrm rot="1718481">
            <a:off x="4562164" y="3761483"/>
            <a:ext cx="152400" cy="224203"/>
          </a:xfrm>
          <a:custGeom>
            <a:avLst/>
            <a:gdLst>
              <a:gd name="T0" fmla="*/ 2147483647 w 152"/>
              <a:gd name="T1" fmla="*/ 2147483647 h 249"/>
              <a:gd name="T2" fmla="*/ 2147483647 w 152"/>
              <a:gd name="T3" fmla="*/ 2147483647 h 249"/>
              <a:gd name="T4" fmla="*/ 0 w 152"/>
              <a:gd name="T5" fmla="*/ 2147483647 h 249"/>
              <a:gd name="T6" fmla="*/ 2147483647 w 152"/>
              <a:gd name="T7" fmla="*/ 0 h 249"/>
              <a:gd name="T8" fmla="*/ 2147483647 w 152"/>
              <a:gd name="T9" fmla="*/ 2147483647 h 249"/>
              <a:gd name="T10" fmla="*/ 0 60000 65536"/>
              <a:gd name="T11" fmla="*/ 0 60000 65536"/>
              <a:gd name="T12" fmla="*/ 0 60000 65536"/>
              <a:gd name="T13" fmla="*/ 0 60000 65536"/>
              <a:gd name="T14" fmla="*/ 0 60000 65536"/>
              <a:gd name="T15" fmla="*/ 0 w 152"/>
              <a:gd name="T16" fmla="*/ 0 h 249"/>
              <a:gd name="T17" fmla="*/ 152 w 152"/>
              <a:gd name="T18" fmla="*/ 249 h 249"/>
            </a:gdLst>
            <a:ahLst/>
            <a:cxnLst>
              <a:cxn ang="T10">
                <a:pos x="T0" y="T1"/>
              </a:cxn>
              <a:cxn ang="T11">
                <a:pos x="T2" y="T3"/>
              </a:cxn>
              <a:cxn ang="T12">
                <a:pos x="T4" y="T5"/>
              </a:cxn>
              <a:cxn ang="T13">
                <a:pos x="T6" y="T7"/>
              </a:cxn>
              <a:cxn ang="T14">
                <a:pos x="T8" y="T9"/>
              </a:cxn>
            </a:cxnLst>
            <a:rect l="T15" t="T16" r="T17" b="T18"/>
            <a:pathLst>
              <a:path w="152" h="249">
                <a:moveTo>
                  <a:pt x="152" y="235"/>
                </a:moveTo>
                <a:lnTo>
                  <a:pt x="74" y="211"/>
                </a:lnTo>
                <a:lnTo>
                  <a:pt x="0" y="249"/>
                </a:lnTo>
                <a:lnTo>
                  <a:pt x="52" y="0"/>
                </a:lnTo>
                <a:lnTo>
                  <a:pt x="152" y="235"/>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18" name="Arc 44"/>
          <p:cNvSpPr>
            <a:spLocks/>
          </p:cNvSpPr>
          <p:nvPr/>
        </p:nvSpPr>
        <p:spPr bwMode="auto">
          <a:xfrm>
            <a:off x="6947810" y="4478055"/>
            <a:ext cx="490904" cy="628650"/>
          </a:xfrm>
          <a:custGeom>
            <a:avLst/>
            <a:gdLst>
              <a:gd name="T0" fmla="*/ 2147483647 w 20842"/>
              <a:gd name="T1" fmla="*/ 0 h 21590"/>
              <a:gd name="T2" fmla="*/ 2147483647 w 20842"/>
              <a:gd name="T3" fmla="*/ 2147483647 h 21590"/>
              <a:gd name="T4" fmla="*/ 0 w 20842"/>
              <a:gd name="T5" fmla="*/ 2147483647 h 21590"/>
              <a:gd name="T6" fmla="*/ 0 60000 65536"/>
              <a:gd name="T7" fmla="*/ 0 60000 65536"/>
              <a:gd name="T8" fmla="*/ 0 60000 65536"/>
              <a:gd name="T9" fmla="*/ 0 w 20842"/>
              <a:gd name="T10" fmla="*/ 0 h 21590"/>
              <a:gd name="T11" fmla="*/ 20842 w 20842"/>
              <a:gd name="T12" fmla="*/ 21590 h 21590"/>
            </a:gdLst>
            <a:ahLst/>
            <a:cxnLst>
              <a:cxn ang="T6">
                <a:pos x="T0" y="T1"/>
              </a:cxn>
              <a:cxn ang="T7">
                <a:pos x="T2" y="T3"/>
              </a:cxn>
              <a:cxn ang="T8">
                <a:pos x="T4" y="T5"/>
              </a:cxn>
            </a:cxnLst>
            <a:rect l="T9" t="T10" r="T11" b="T12"/>
            <a:pathLst>
              <a:path w="20842" h="21590" fill="none" extrusionOk="0">
                <a:moveTo>
                  <a:pt x="671" y="0"/>
                </a:moveTo>
                <a:cubicBezTo>
                  <a:pt x="10163" y="295"/>
                  <a:pt x="18348" y="6755"/>
                  <a:pt x="20841" y="15918"/>
                </a:cubicBezTo>
              </a:path>
              <a:path w="20842" h="21590" stroke="0" extrusionOk="0">
                <a:moveTo>
                  <a:pt x="671" y="0"/>
                </a:moveTo>
                <a:cubicBezTo>
                  <a:pt x="10163" y="295"/>
                  <a:pt x="18348" y="6755"/>
                  <a:pt x="20841" y="15918"/>
                </a:cubicBezTo>
                <a:lnTo>
                  <a:pt x="0" y="21590"/>
                </a:lnTo>
                <a:lnTo>
                  <a:pt x="671"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19" name="Freeform 45"/>
          <p:cNvSpPr>
            <a:spLocks/>
          </p:cNvSpPr>
          <p:nvPr/>
        </p:nvSpPr>
        <p:spPr bwMode="auto">
          <a:xfrm>
            <a:off x="7347860" y="4879571"/>
            <a:ext cx="152400" cy="227135"/>
          </a:xfrm>
          <a:custGeom>
            <a:avLst/>
            <a:gdLst>
              <a:gd name="T0" fmla="*/ 0 w 152"/>
              <a:gd name="T1" fmla="*/ 2147483647 h 251"/>
              <a:gd name="T2" fmla="*/ 2147483647 w 152"/>
              <a:gd name="T3" fmla="*/ 2147483647 h 251"/>
              <a:gd name="T4" fmla="*/ 2147483647 w 152"/>
              <a:gd name="T5" fmla="*/ 0 h 251"/>
              <a:gd name="T6" fmla="*/ 2147483647 w 152"/>
              <a:gd name="T7" fmla="*/ 2147483647 h 251"/>
              <a:gd name="T8" fmla="*/ 0 w 152"/>
              <a:gd name="T9" fmla="*/ 2147483647 h 251"/>
              <a:gd name="T10" fmla="*/ 0 60000 65536"/>
              <a:gd name="T11" fmla="*/ 0 60000 65536"/>
              <a:gd name="T12" fmla="*/ 0 60000 65536"/>
              <a:gd name="T13" fmla="*/ 0 60000 65536"/>
              <a:gd name="T14" fmla="*/ 0 60000 65536"/>
              <a:gd name="T15" fmla="*/ 0 w 152"/>
              <a:gd name="T16" fmla="*/ 0 h 251"/>
              <a:gd name="T17" fmla="*/ 152 w 152"/>
              <a:gd name="T18" fmla="*/ 251 h 251"/>
            </a:gdLst>
            <a:ahLst/>
            <a:cxnLst>
              <a:cxn ang="T10">
                <a:pos x="T0" y="T1"/>
              </a:cxn>
              <a:cxn ang="T11">
                <a:pos x="T2" y="T3"/>
              </a:cxn>
              <a:cxn ang="T12">
                <a:pos x="T4" y="T5"/>
              </a:cxn>
              <a:cxn ang="T13">
                <a:pos x="T6" y="T7"/>
              </a:cxn>
              <a:cxn ang="T14">
                <a:pos x="T8" y="T9"/>
              </a:cxn>
            </a:cxnLst>
            <a:rect l="T15" t="T16" r="T17" b="T18"/>
            <a:pathLst>
              <a:path w="152" h="251">
                <a:moveTo>
                  <a:pt x="0" y="20"/>
                </a:moveTo>
                <a:lnTo>
                  <a:pt x="80" y="39"/>
                </a:lnTo>
                <a:lnTo>
                  <a:pt x="152" y="0"/>
                </a:lnTo>
                <a:lnTo>
                  <a:pt x="106" y="251"/>
                </a:lnTo>
                <a:lnTo>
                  <a:pt x="0" y="2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20" name="Arc 46"/>
          <p:cNvSpPr>
            <a:spLocks/>
          </p:cNvSpPr>
          <p:nvPr/>
        </p:nvSpPr>
        <p:spPr bwMode="auto">
          <a:xfrm>
            <a:off x="7243817" y="4504432"/>
            <a:ext cx="890954" cy="247650"/>
          </a:xfrm>
          <a:custGeom>
            <a:avLst/>
            <a:gdLst>
              <a:gd name="T0" fmla="*/ 2147483647 w 20210"/>
              <a:gd name="T1" fmla="*/ 2147483647 h 21171"/>
              <a:gd name="T2" fmla="*/ 0 w 20210"/>
              <a:gd name="T3" fmla="*/ 2147483647 h 21171"/>
              <a:gd name="T4" fmla="*/ 2147483647 w 20210"/>
              <a:gd name="T5" fmla="*/ 0 h 21171"/>
              <a:gd name="T6" fmla="*/ 0 60000 65536"/>
              <a:gd name="T7" fmla="*/ 0 60000 65536"/>
              <a:gd name="T8" fmla="*/ 0 60000 65536"/>
              <a:gd name="T9" fmla="*/ 0 w 20210"/>
              <a:gd name="T10" fmla="*/ 0 h 21171"/>
              <a:gd name="T11" fmla="*/ 20210 w 20210"/>
              <a:gd name="T12" fmla="*/ 21171 h 21171"/>
            </a:gdLst>
            <a:ahLst/>
            <a:cxnLst>
              <a:cxn ang="T6">
                <a:pos x="T0" y="T1"/>
              </a:cxn>
              <a:cxn ang="T7">
                <a:pos x="T2" y="T3"/>
              </a:cxn>
              <a:cxn ang="T8">
                <a:pos x="T4" y="T5"/>
              </a:cxn>
            </a:cxnLst>
            <a:rect l="T9" t="T10" r="T11" b="T12"/>
            <a:pathLst>
              <a:path w="20210" h="21171" fill="none" extrusionOk="0">
                <a:moveTo>
                  <a:pt x="15925" y="21170"/>
                </a:moveTo>
                <a:cubicBezTo>
                  <a:pt x="8639" y="19696"/>
                  <a:pt x="2624" y="14579"/>
                  <a:pt x="0" y="7624"/>
                </a:cubicBezTo>
              </a:path>
              <a:path w="20210" h="21171" stroke="0" extrusionOk="0">
                <a:moveTo>
                  <a:pt x="15925" y="21170"/>
                </a:moveTo>
                <a:cubicBezTo>
                  <a:pt x="8639" y="19696"/>
                  <a:pt x="2624" y="14579"/>
                  <a:pt x="0" y="7624"/>
                </a:cubicBezTo>
                <a:lnTo>
                  <a:pt x="20210" y="0"/>
                </a:lnTo>
                <a:lnTo>
                  <a:pt x="15925" y="2117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21" name="Freeform 47"/>
          <p:cNvSpPr>
            <a:spLocks/>
          </p:cNvSpPr>
          <p:nvPr/>
        </p:nvSpPr>
        <p:spPr bwMode="auto">
          <a:xfrm>
            <a:off x="7885656" y="4678814"/>
            <a:ext cx="246185" cy="136280"/>
          </a:xfrm>
          <a:custGeom>
            <a:avLst/>
            <a:gdLst>
              <a:gd name="T0" fmla="*/ 0 w 246"/>
              <a:gd name="T1" fmla="*/ 2147483647 h 152"/>
              <a:gd name="T2" fmla="*/ 2147483647 w 246"/>
              <a:gd name="T3" fmla="*/ 2147483647 h 152"/>
              <a:gd name="T4" fmla="*/ 2147483647 w 246"/>
              <a:gd name="T5" fmla="*/ 0 h 152"/>
              <a:gd name="T6" fmla="*/ 2147483647 w 246"/>
              <a:gd name="T7" fmla="*/ 2147483647 h 152"/>
              <a:gd name="T8" fmla="*/ 0 w 246"/>
              <a:gd name="T9" fmla="*/ 2147483647 h 152"/>
              <a:gd name="T10" fmla="*/ 0 60000 65536"/>
              <a:gd name="T11" fmla="*/ 0 60000 65536"/>
              <a:gd name="T12" fmla="*/ 0 60000 65536"/>
              <a:gd name="T13" fmla="*/ 0 60000 65536"/>
              <a:gd name="T14" fmla="*/ 0 60000 65536"/>
              <a:gd name="T15" fmla="*/ 0 w 246"/>
              <a:gd name="T16" fmla="*/ 0 h 152"/>
              <a:gd name="T17" fmla="*/ 246 w 246"/>
              <a:gd name="T18" fmla="*/ 152 h 152"/>
            </a:gdLst>
            <a:ahLst/>
            <a:cxnLst>
              <a:cxn ang="T10">
                <a:pos x="T0" y="T1"/>
              </a:cxn>
              <a:cxn ang="T11">
                <a:pos x="T2" y="T3"/>
              </a:cxn>
              <a:cxn ang="T12">
                <a:pos x="T4" y="T5"/>
              </a:cxn>
              <a:cxn ang="T13">
                <a:pos x="T6" y="T7"/>
              </a:cxn>
              <a:cxn ang="T14">
                <a:pos x="T8" y="T9"/>
              </a:cxn>
            </a:cxnLst>
            <a:rect l="T15" t="T16" r="T17" b="T18"/>
            <a:pathLst>
              <a:path w="246" h="152">
                <a:moveTo>
                  <a:pt x="0" y="152"/>
                </a:moveTo>
                <a:lnTo>
                  <a:pt x="32" y="78"/>
                </a:lnTo>
                <a:lnTo>
                  <a:pt x="4" y="0"/>
                </a:lnTo>
                <a:lnTo>
                  <a:pt x="246" y="84"/>
                </a:lnTo>
                <a:lnTo>
                  <a:pt x="0" y="15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22" name="Rectangle 48"/>
          <p:cNvSpPr>
            <a:spLocks noChangeArrowheads="1"/>
          </p:cNvSpPr>
          <p:nvPr/>
        </p:nvSpPr>
        <p:spPr bwMode="auto">
          <a:xfrm>
            <a:off x="7365445" y="4372547"/>
            <a:ext cx="93775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VEGETABLES</a:t>
            </a:r>
            <a:endParaRPr lang="en-GB" sz="1108" dirty="0"/>
          </a:p>
        </p:txBody>
      </p:sp>
      <p:sp>
        <p:nvSpPr>
          <p:cNvPr id="50223" name="Freeform 49"/>
          <p:cNvSpPr>
            <a:spLocks/>
          </p:cNvSpPr>
          <p:nvPr/>
        </p:nvSpPr>
        <p:spPr bwMode="auto">
          <a:xfrm>
            <a:off x="5476564" y="6038691"/>
            <a:ext cx="250581" cy="137746"/>
          </a:xfrm>
          <a:custGeom>
            <a:avLst/>
            <a:gdLst>
              <a:gd name="T0" fmla="*/ 2147483647 w 252"/>
              <a:gd name="T1" fmla="*/ 0 h 152"/>
              <a:gd name="T2" fmla="*/ 2147483647 w 252"/>
              <a:gd name="T3" fmla="*/ 2147483647 h 152"/>
              <a:gd name="T4" fmla="*/ 2147483647 w 252"/>
              <a:gd name="T5" fmla="*/ 2147483647 h 152"/>
              <a:gd name="T6" fmla="*/ 0 w 252"/>
              <a:gd name="T7" fmla="*/ 2147483647 h 152"/>
              <a:gd name="T8" fmla="*/ 2147483647 w 252"/>
              <a:gd name="T9" fmla="*/ 0 h 152"/>
              <a:gd name="T10" fmla="*/ 0 60000 65536"/>
              <a:gd name="T11" fmla="*/ 0 60000 65536"/>
              <a:gd name="T12" fmla="*/ 0 60000 65536"/>
              <a:gd name="T13" fmla="*/ 0 60000 65536"/>
              <a:gd name="T14" fmla="*/ 0 60000 65536"/>
              <a:gd name="T15" fmla="*/ 0 w 252"/>
              <a:gd name="T16" fmla="*/ 0 h 152"/>
              <a:gd name="T17" fmla="*/ 252 w 252"/>
              <a:gd name="T18" fmla="*/ 152 h 152"/>
            </a:gdLst>
            <a:ahLst/>
            <a:cxnLst>
              <a:cxn ang="T10">
                <a:pos x="T0" y="T1"/>
              </a:cxn>
              <a:cxn ang="T11">
                <a:pos x="T2" y="T3"/>
              </a:cxn>
              <a:cxn ang="T12">
                <a:pos x="T4" y="T5"/>
              </a:cxn>
              <a:cxn ang="T13">
                <a:pos x="T6" y="T7"/>
              </a:cxn>
              <a:cxn ang="T14">
                <a:pos x="T8" y="T9"/>
              </a:cxn>
            </a:cxnLst>
            <a:rect l="T15" t="T16" r="T17" b="T18"/>
            <a:pathLst>
              <a:path w="252" h="152">
                <a:moveTo>
                  <a:pt x="252" y="0"/>
                </a:moveTo>
                <a:lnTo>
                  <a:pt x="212" y="72"/>
                </a:lnTo>
                <a:lnTo>
                  <a:pt x="234" y="152"/>
                </a:lnTo>
                <a:lnTo>
                  <a:pt x="0" y="48"/>
                </a:lnTo>
                <a:lnTo>
                  <a:pt x="25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24" name="Freeform 50"/>
          <p:cNvSpPr>
            <a:spLocks/>
          </p:cNvSpPr>
          <p:nvPr/>
        </p:nvSpPr>
        <p:spPr bwMode="auto">
          <a:xfrm>
            <a:off x="4817141" y="3792255"/>
            <a:ext cx="152400" cy="221274"/>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25" name="Rectangle 51"/>
          <p:cNvSpPr>
            <a:spLocks noChangeArrowheads="1"/>
          </p:cNvSpPr>
          <p:nvPr/>
        </p:nvSpPr>
        <p:spPr bwMode="auto">
          <a:xfrm>
            <a:off x="778541" y="6066532"/>
            <a:ext cx="1112484" cy="2273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477" dirty="0">
                <a:solidFill>
                  <a:srgbClr val="000000"/>
                </a:solidFill>
              </a:rPr>
              <a:t>DIAGRAM 0</a:t>
            </a:r>
            <a:endParaRPr lang="en-GB" sz="1477" dirty="0"/>
          </a:p>
        </p:txBody>
      </p:sp>
      <p:sp>
        <p:nvSpPr>
          <p:cNvPr id="50226" name="Arc 52"/>
          <p:cNvSpPr>
            <a:spLocks/>
          </p:cNvSpPr>
          <p:nvPr/>
        </p:nvSpPr>
        <p:spPr bwMode="auto">
          <a:xfrm>
            <a:off x="4888945" y="2121717"/>
            <a:ext cx="145073" cy="866043"/>
          </a:xfrm>
          <a:custGeom>
            <a:avLst/>
            <a:gdLst>
              <a:gd name="T0" fmla="*/ 2147483647 w 21600"/>
              <a:gd name="T1" fmla="*/ 0 h 20504"/>
              <a:gd name="T2" fmla="*/ 2147483647 w 21600"/>
              <a:gd name="T3" fmla="*/ 2147483647 h 20504"/>
              <a:gd name="T4" fmla="*/ 0 w 21600"/>
              <a:gd name="T5" fmla="*/ 2147483647 h 20504"/>
              <a:gd name="T6" fmla="*/ 0 60000 65536"/>
              <a:gd name="T7" fmla="*/ 0 60000 65536"/>
              <a:gd name="T8" fmla="*/ 0 60000 65536"/>
              <a:gd name="T9" fmla="*/ 0 w 21600"/>
              <a:gd name="T10" fmla="*/ 0 h 20504"/>
              <a:gd name="T11" fmla="*/ 21600 w 21600"/>
              <a:gd name="T12" fmla="*/ 20504 h 20504"/>
            </a:gdLst>
            <a:ahLst/>
            <a:cxnLst>
              <a:cxn ang="T6">
                <a:pos x="T0" y="T1"/>
              </a:cxn>
              <a:cxn ang="T7">
                <a:pos x="T2" y="T3"/>
              </a:cxn>
              <a:cxn ang="T8">
                <a:pos x="T4" y="T5"/>
              </a:cxn>
            </a:cxnLst>
            <a:rect l="T9" t="T10" r="T11" b="T12"/>
            <a:pathLst>
              <a:path w="21600" h="20504" fill="none" extrusionOk="0">
                <a:moveTo>
                  <a:pt x="21599" y="0"/>
                </a:moveTo>
                <a:cubicBezTo>
                  <a:pt x="21599" y="13"/>
                  <a:pt x="21600" y="27"/>
                  <a:pt x="21600" y="41"/>
                </a:cubicBezTo>
                <a:cubicBezTo>
                  <a:pt x="21600" y="9305"/>
                  <a:pt x="15692" y="17537"/>
                  <a:pt x="6915" y="20503"/>
                </a:cubicBezTo>
              </a:path>
              <a:path w="21600" h="20504" stroke="0" extrusionOk="0">
                <a:moveTo>
                  <a:pt x="21599" y="0"/>
                </a:moveTo>
                <a:cubicBezTo>
                  <a:pt x="21599" y="13"/>
                  <a:pt x="21600" y="27"/>
                  <a:pt x="21600" y="41"/>
                </a:cubicBezTo>
                <a:cubicBezTo>
                  <a:pt x="21600" y="9305"/>
                  <a:pt x="15692" y="17537"/>
                  <a:pt x="6915" y="20503"/>
                </a:cubicBezTo>
                <a:lnTo>
                  <a:pt x="0" y="41"/>
                </a:lnTo>
                <a:lnTo>
                  <a:pt x="21599"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27" name="Freeform 53"/>
          <p:cNvSpPr>
            <a:spLocks/>
          </p:cNvSpPr>
          <p:nvPr/>
        </p:nvSpPr>
        <p:spPr bwMode="auto">
          <a:xfrm>
            <a:off x="4921184" y="2811914"/>
            <a:ext cx="146538" cy="230065"/>
          </a:xfrm>
          <a:custGeom>
            <a:avLst/>
            <a:gdLst>
              <a:gd name="T0" fmla="*/ 0 w 147"/>
              <a:gd name="T1" fmla="*/ 0 h 256"/>
              <a:gd name="T2" fmla="*/ 2147483647 w 147"/>
              <a:gd name="T3" fmla="*/ 2147483647 h 256"/>
              <a:gd name="T4" fmla="*/ 2147483647 w 147"/>
              <a:gd name="T5" fmla="*/ 2147483647 h 256"/>
              <a:gd name="T6" fmla="*/ 2147483647 w 147"/>
              <a:gd name="T7" fmla="*/ 2147483647 h 256"/>
              <a:gd name="T8" fmla="*/ 0 w 147"/>
              <a:gd name="T9" fmla="*/ 0 h 256"/>
              <a:gd name="T10" fmla="*/ 0 60000 65536"/>
              <a:gd name="T11" fmla="*/ 0 60000 65536"/>
              <a:gd name="T12" fmla="*/ 0 60000 65536"/>
              <a:gd name="T13" fmla="*/ 0 60000 65536"/>
              <a:gd name="T14" fmla="*/ 0 60000 65536"/>
              <a:gd name="T15" fmla="*/ 0 w 147"/>
              <a:gd name="T16" fmla="*/ 0 h 256"/>
              <a:gd name="T17" fmla="*/ 147 w 147"/>
              <a:gd name="T18" fmla="*/ 256 h 256"/>
            </a:gdLst>
            <a:ahLst/>
            <a:cxnLst>
              <a:cxn ang="T10">
                <a:pos x="T0" y="T1"/>
              </a:cxn>
              <a:cxn ang="T11">
                <a:pos x="T2" y="T3"/>
              </a:cxn>
              <a:cxn ang="T12">
                <a:pos x="T4" y="T5"/>
              </a:cxn>
              <a:cxn ang="T13">
                <a:pos x="T6" y="T7"/>
              </a:cxn>
              <a:cxn ang="T14">
                <a:pos x="T8" y="T9"/>
              </a:cxn>
            </a:cxnLst>
            <a:rect l="T15" t="T16" r="T17" b="T18"/>
            <a:pathLst>
              <a:path w="147" h="256">
                <a:moveTo>
                  <a:pt x="0" y="0"/>
                </a:moveTo>
                <a:lnTo>
                  <a:pt x="67" y="48"/>
                </a:lnTo>
                <a:lnTo>
                  <a:pt x="147" y="38"/>
                </a:lnTo>
                <a:lnTo>
                  <a:pt x="15" y="256"/>
                </a:lnTo>
                <a:lnTo>
                  <a:pt x="0"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28" name="Rectangle 54"/>
          <p:cNvSpPr>
            <a:spLocks noChangeArrowheads="1"/>
          </p:cNvSpPr>
          <p:nvPr/>
        </p:nvSpPr>
        <p:spPr bwMode="auto">
          <a:xfrm rot="-5400000">
            <a:off x="4516890" y="2200593"/>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WEATHER</a:t>
            </a:r>
            <a:endParaRPr lang="en-GB" sz="1108" dirty="0"/>
          </a:p>
        </p:txBody>
      </p:sp>
      <p:sp>
        <p:nvSpPr>
          <p:cNvPr id="50229" name="Arc 55"/>
          <p:cNvSpPr>
            <a:spLocks/>
          </p:cNvSpPr>
          <p:nvPr/>
        </p:nvSpPr>
        <p:spPr bwMode="auto">
          <a:xfrm>
            <a:off x="5196676" y="2351782"/>
            <a:ext cx="868973" cy="766396"/>
          </a:xfrm>
          <a:custGeom>
            <a:avLst/>
            <a:gdLst>
              <a:gd name="T0" fmla="*/ 2147483647 w 21600"/>
              <a:gd name="T1" fmla="*/ 0 h 21124"/>
              <a:gd name="T2" fmla="*/ 2147483647 w 21600"/>
              <a:gd name="T3" fmla="*/ 2147483647 h 21124"/>
              <a:gd name="T4" fmla="*/ 0 w 21600"/>
              <a:gd name="T5" fmla="*/ 0 h 21124"/>
              <a:gd name="T6" fmla="*/ 0 60000 65536"/>
              <a:gd name="T7" fmla="*/ 0 60000 65536"/>
              <a:gd name="T8" fmla="*/ 0 60000 65536"/>
              <a:gd name="T9" fmla="*/ 0 w 21600"/>
              <a:gd name="T10" fmla="*/ 0 h 21124"/>
              <a:gd name="T11" fmla="*/ 21600 w 21600"/>
              <a:gd name="T12" fmla="*/ 21124 h 21124"/>
            </a:gdLst>
            <a:ahLst/>
            <a:cxnLst>
              <a:cxn ang="T6">
                <a:pos x="T0" y="T1"/>
              </a:cxn>
              <a:cxn ang="T7">
                <a:pos x="T2" y="T3"/>
              </a:cxn>
              <a:cxn ang="T8">
                <a:pos x="T4" y="T5"/>
              </a:cxn>
            </a:cxnLst>
            <a:rect l="T9" t="T10" r="T11" b="T12"/>
            <a:pathLst>
              <a:path w="21600" h="21124" fill="none" extrusionOk="0">
                <a:moveTo>
                  <a:pt x="21600" y="0"/>
                </a:moveTo>
                <a:cubicBezTo>
                  <a:pt x="21600" y="10190"/>
                  <a:pt x="14477" y="18994"/>
                  <a:pt x="4511" y="21123"/>
                </a:cubicBezTo>
              </a:path>
              <a:path w="21600" h="21124" stroke="0" extrusionOk="0">
                <a:moveTo>
                  <a:pt x="21600" y="0"/>
                </a:moveTo>
                <a:cubicBezTo>
                  <a:pt x="21600" y="10190"/>
                  <a:pt x="14477" y="18994"/>
                  <a:pt x="4511" y="21123"/>
                </a:cubicBezTo>
                <a:lnTo>
                  <a:pt x="0" y="0"/>
                </a:lnTo>
                <a:lnTo>
                  <a:pt x="21600" y="0"/>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0230" name="Freeform 56"/>
          <p:cNvSpPr>
            <a:spLocks/>
          </p:cNvSpPr>
          <p:nvPr/>
        </p:nvSpPr>
        <p:spPr bwMode="auto">
          <a:xfrm>
            <a:off x="5196676" y="3036117"/>
            <a:ext cx="250580" cy="137746"/>
          </a:xfrm>
          <a:custGeom>
            <a:avLst/>
            <a:gdLst>
              <a:gd name="T0" fmla="*/ 2147483647 w 252"/>
              <a:gd name="T1" fmla="*/ 0 h 151"/>
              <a:gd name="T2" fmla="*/ 2147483647 w 252"/>
              <a:gd name="T3" fmla="*/ 2147483647 h 151"/>
              <a:gd name="T4" fmla="*/ 2147483647 w 252"/>
              <a:gd name="T5" fmla="*/ 2147483647 h 151"/>
              <a:gd name="T6" fmla="*/ 0 w 252"/>
              <a:gd name="T7" fmla="*/ 2147483647 h 151"/>
              <a:gd name="T8" fmla="*/ 2147483647 w 252"/>
              <a:gd name="T9" fmla="*/ 0 h 151"/>
              <a:gd name="T10" fmla="*/ 0 60000 65536"/>
              <a:gd name="T11" fmla="*/ 0 60000 65536"/>
              <a:gd name="T12" fmla="*/ 0 60000 65536"/>
              <a:gd name="T13" fmla="*/ 0 60000 65536"/>
              <a:gd name="T14" fmla="*/ 0 60000 65536"/>
              <a:gd name="T15" fmla="*/ 0 w 252"/>
              <a:gd name="T16" fmla="*/ 0 h 151"/>
              <a:gd name="T17" fmla="*/ 252 w 252"/>
              <a:gd name="T18" fmla="*/ 151 h 151"/>
            </a:gdLst>
            <a:ahLst/>
            <a:cxnLst>
              <a:cxn ang="T10">
                <a:pos x="T0" y="T1"/>
              </a:cxn>
              <a:cxn ang="T11">
                <a:pos x="T2" y="T3"/>
              </a:cxn>
              <a:cxn ang="T12">
                <a:pos x="T4" y="T5"/>
              </a:cxn>
              <a:cxn ang="T13">
                <a:pos x="T6" y="T7"/>
              </a:cxn>
              <a:cxn ang="T14">
                <a:pos x="T8" y="T9"/>
              </a:cxn>
            </a:cxnLst>
            <a:rect l="T15" t="T16" r="T17" b="T18"/>
            <a:pathLst>
              <a:path w="252" h="151">
                <a:moveTo>
                  <a:pt x="232" y="0"/>
                </a:moveTo>
                <a:lnTo>
                  <a:pt x="212" y="79"/>
                </a:lnTo>
                <a:lnTo>
                  <a:pt x="252" y="151"/>
                </a:lnTo>
                <a:lnTo>
                  <a:pt x="0" y="107"/>
                </a:lnTo>
                <a:lnTo>
                  <a:pt x="232"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31" name="Rectangle 57"/>
          <p:cNvSpPr>
            <a:spLocks noChangeArrowheads="1"/>
          </p:cNvSpPr>
          <p:nvPr/>
        </p:nvSpPr>
        <p:spPr bwMode="auto">
          <a:xfrm rot="-2121841">
            <a:off x="5565674" y="2657059"/>
            <a:ext cx="34785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SOIL</a:t>
            </a:r>
            <a:endParaRPr lang="en-GB" sz="1108" dirty="0"/>
          </a:p>
        </p:txBody>
      </p:sp>
      <p:sp>
        <p:nvSpPr>
          <p:cNvPr id="50232" name="Rectangle 58"/>
          <p:cNvSpPr>
            <a:spLocks noChangeArrowheads="1"/>
          </p:cNvSpPr>
          <p:nvPr/>
        </p:nvSpPr>
        <p:spPr bwMode="auto">
          <a:xfrm>
            <a:off x="5800414" y="3143090"/>
            <a:ext cx="5530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PLANTS</a:t>
            </a:r>
            <a:endParaRPr lang="en-GB" sz="1108" dirty="0"/>
          </a:p>
        </p:txBody>
      </p:sp>
      <p:sp>
        <p:nvSpPr>
          <p:cNvPr id="50233" name="Text Box 59"/>
          <p:cNvSpPr txBox="1">
            <a:spLocks noChangeArrowheads="1"/>
          </p:cNvSpPr>
          <p:nvPr/>
        </p:nvSpPr>
        <p:spPr bwMode="auto">
          <a:xfrm>
            <a:off x="303756" y="2095340"/>
            <a:ext cx="665567"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1108" dirty="0"/>
              <a:t>SEEDS</a:t>
            </a:r>
          </a:p>
        </p:txBody>
      </p:sp>
      <p:sp>
        <p:nvSpPr>
          <p:cNvPr id="50234" name="Rectangle 60"/>
          <p:cNvSpPr>
            <a:spLocks noChangeArrowheads="1"/>
          </p:cNvSpPr>
          <p:nvPr/>
        </p:nvSpPr>
        <p:spPr bwMode="auto">
          <a:xfrm rot="2145512">
            <a:off x="5480052" y="3789802"/>
            <a:ext cx="51616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WATER</a:t>
            </a:r>
            <a:endParaRPr lang="en-GB" sz="1108" dirty="0"/>
          </a:p>
        </p:txBody>
      </p:sp>
      <p:sp>
        <p:nvSpPr>
          <p:cNvPr id="50235" name="Text Box 61"/>
          <p:cNvSpPr txBox="1">
            <a:spLocks noChangeArrowheads="1"/>
          </p:cNvSpPr>
          <p:nvPr/>
        </p:nvSpPr>
        <p:spPr bwMode="auto">
          <a:xfrm>
            <a:off x="335531" y="3143091"/>
            <a:ext cx="997389" cy="2628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1108" dirty="0"/>
              <a:t>FERTILIZER</a:t>
            </a:r>
          </a:p>
        </p:txBody>
      </p:sp>
      <p:grpSp>
        <p:nvGrpSpPr>
          <p:cNvPr id="50236" name="Group 62"/>
          <p:cNvGrpSpPr>
            <a:grpSpLocks/>
          </p:cNvGrpSpPr>
          <p:nvPr/>
        </p:nvGrpSpPr>
        <p:grpSpPr bwMode="auto">
          <a:xfrm>
            <a:off x="4398039" y="5559509"/>
            <a:ext cx="1122485" cy="901212"/>
            <a:chOff x="2925" y="3206"/>
            <a:chExt cx="766" cy="615"/>
          </a:xfrm>
        </p:grpSpPr>
        <p:sp>
          <p:nvSpPr>
            <p:cNvPr id="50252" name="Rectangle 63"/>
            <p:cNvSpPr>
              <a:spLocks noChangeArrowheads="1"/>
            </p:cNvSpPr>
            <p:nvPr/>
          </p:nvSpPr>
          <p:spPr bwMode="auto">
            <a:xfrm>
              <a:off x="2976" y="3347"/>
              <a:ext cx="715" cy="4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STORE </a:t>
              </a:r>
            </a:p>
            <a:p>
              <a:pPr algn="ctr" eaLnBrk="0" hangingPunct="0"/>
              <a:r>
                <a:rPr lang="en-GB" sz="1108" dirty="0">
                  <a:solidFill>
                    <a:srgbClr val="000000"/>
                  </a:solidFill>
                </a:rPr>
                <a:t>HOME GROWN</a:t>
              </a:r>
            </a:p>
            <a:p>
              <a:pPr algn="ctr" eaLnBrk="0" hangingPunct="0"/>
              <a:r>
                <a:rPr lang="en-GB" sz="1108" dirty="0">
                  <a:solidFill>
                    <a:srgbClr val="000000"/>
                  </a:solidFill>
                </a:rPr>
                <a:t>SEED</a:t>
              </a:r>
            </a:p>
            <a:p>
              <a:pPr algn="ctr" eaLnBrk="0" hangingPunct="0"/>
              <a:r>
                <a:rPr lang="en-GB" sz="1108" dirty="0">
                  <a:solidFill>
                    <a:srgbClr val="000000"/>
                  </a:solidFill>
                </a:rPr>
                <a:t>5</a:t>
              </a:r>
              <a:endParaRPr lang="en-GB" sz="1108" dirty="0"/>
            </a:p>
          </p:txBody>
        </p:sp>
        <p:sp>
          <p:nvSpPr>
            <p:cNvPr id="50253" name="Oval 64"/>
            <p:cNvSpPr>
              <a:spLocks noChangeArrowheads="1"/>
            </p:cNvSpPr>
            <p:nvPr/>
          </p:nvSpPr>
          <p:spPr bwMode="auto">
            <a:xfrm>
              <a:off x="2925" y="3206"/>
              <a:ext cx="766" cy="61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grpSp>
      <p:sp>
        <p:nvSpPr>
          <p:cNvPr id="50237" name="Text Box 65"/>
          <p:cNvSpPr txBox="1">
            <a:spLocks noChangeArrowheads="1"/>
          </p:cNvSpPr>
          <p:nvPr/>
        </p:nvSpPr>
        <p:spPr bwMode="auto">
          <a:xfrm>
            <a:off x="5863426" y="6038690"/>
            <a:ext cx="1250663"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dirty="0"/>
              <a:t>HOME_GROWN</a:t>
            </a:r>
          </a:p>
          <a:p>
            <a:pPr eaLnBrk="1" hangingPunct="1"/>
            <a:r>
              <a:rPr lang="en-GB" sz="1108" dirty="0"/>
              <a:t>_SEED</a:t>
            </a:r>
            <a:endParaRPr lang="en-US" sz="1108" dirty="0"/>
          </a:p>
        </p:txBody>
      </p:sp>
      <p:cxnSp>
        <p:nvCxnSpPr>
          <p:cNvPr id="50238" name="AutoShape 66"/>
          <p:cNvCxnSpPr>
            <a:cxnSpLocks noChangeShapeType="1"/>
            <a:stCxn id="50188" idx="3"/>
            <a:endCxn id="50223" idx="1"/>
          </p:cNvCxnSpPr>
          <p:nvPr/>
        </p:nvCxnSpPr>
        <p:spPr bwMode="auto">
          <a:xfrm rot="5400000">
            <a:off x="6195336" y="5255442"/>
            <a:ext cx="341434" cy="1356946"/>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50239" name="Oval 67"/>
          <p:cNvSpPr>
            <a:spLocks noChangeArrowheads="1"/>
          </p:cNvSpPr>
          <p:nvPr/>
        </p:nvSpPr>
        <p:spPr bwMode="auto">
          <a:xfrm>
            <a:off x="5160041" y="4680279"/>
            <a:ext cx="946638" cy="76053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cxnSp>
        <p:nvCxnSpPr>
          <p:cNvPr id="50240" name="AutoShape 68"/>
          <p:cNvCxnSpPr>
            <a:cxnSpLocks noChangeShapeType="1"/>
            <a:stCxn id="50217" idx="1"/>
            <a:endCxn id="50253" idx="2"/>
          </p:cNvCxnSpPr>
          <p:nvPr/>
        </p:nvCxnSpPr>
        <p:spPr bwMode="auto">
          <a:xfrm rot="5400000">
            <a:off x="3463126" y="4875175"/>
            <a:ext cx="2070588" cy="200758"/>
          </a:xfrm>
          <a:prstGeom prst="curvedConnector4">
            <a:avLst>
              <a:gd name="adj1" fmla="val 40694"/>
              <a:gd name="adj2" fmla="val 205111"/>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50241" name="Text Box 69"/>
          <p:cNvSpPr txBox="1">
            <a:spLocks noChangeArrowheads="1"/>
          </p:cNvSpPr>
          <p:nvPr/>
        </p:nvSpPr>
        <p:spPr bwMode="auto">
          <a:xfrm rot="-4656020">
            <a:off x="3359285" y="4803586"/>
            <a:ext cx="1289135"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dirty="0"/>
              <a:t>STORED_HOME</a:t>
            </a:r>
          </a:p>
          <a:p>
            <a:pPr eaLnBrk="1" hangingPunct="1"/>
            <a:r>
              <a:rPr lang="en-GB" sz="1108" dirty="0"/>
              <a:t>_GROWN_SEED</a:t>
            </a:r>
            <a:endParaRPr lang="en-US" sz="1108" dirty="0"/>
          </a:p>
        </p:txBody>
      </p:sp>
      <p:sp>
        <p:nvSpPr>
          <p:cNvPr id="50242" name="Freeform 70"/>
          <p:cNvSpPr>
            <a:spLocks/>
          </p:cNvSpPr>
          <p:nvPr/>
        </p:nvSpPr>
        <p:spPr bwMode="auto">
          <a:xfrm rot="-5400000">
            <a:off x="6101550" y="5042961"/>
            <a:ext cx="152400" cy="221273"/>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cxnSp>
        <p:nvCxnSpPr>
          <p:cNvPr id="50243" name="AutoShape 71"/>
          <p:cNvCxnSpPr>
            <a:cxnSpLocks noChangeShapeType="1"/>
            <a:stCxn id="50224" idx="1"/>
            <a:endCxn id="50239" idx="0"/>
          </p:cNvCxnSpPr>
          <p:nvPr/>
        </p:nvCxnSpPr>
        <p:spPr bwMode="auto">
          <a:xfrm rot="16200000" flipH="1">
            <a:off x="4915322" y="3962239"/>
            <a:ext cx="696057" cy="740020"/>
          </a:xfrm>
          <a:prstGeom prst="curvedConnector3">
            <a:avLst>
              <a:gd name="adj1" fmla="val 52000"/>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50244" name="Rectangle 72"/>
          <p:cNvSpPr>
            <a:spLocks noChangeArrowheads="1"/>
          </p:cNvSpPr>
          <p:nvPr/>
        </p:nvSpPr>
        <p:spPr bwMode="auto">
          <a:xfrm rot="2319588">
            <a:off x="5066341" y="4213298"/>
            <a:ext cx="714940"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108" dirty="0">
                <a:solidFill>
                  <a:srgbClr val="000000"/>
                </a:solidFill>
              </a:rPr>
              <a:t>COMPOST</a:t>
            </a:r>
            <a:endParaRPr lang="en-GB" sz="1108" dirty="0"/>
          </a:p>
        </p:txBody>
      </p:sp>
      <p:cxnSp>
        <p:nvCxnSpPr>
          <p:cNvPr id="50245" name="AutoShape 73"/>
          <p:cNvCxnSpPr>
            <a:cxnSpLocks noChangeShapeType="1"/>
            <a:stCxn id="50242" idx="1"/>
            <a:endCxn id="50184" idx="5"/>
          </p:cNvCxnSpPr>
          <p:nvPr/>
        </p:nvCxnSpPr>
        <p:spPr bwMode="auto">
          <a:xfrm flipV="1">
            <a:off x="6259080" y="4645109"/>
            <a:ext cx="590550" cy="508489"/>
          </a:xfrm>
          <a:prstGeom prst="curvedConnector2">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50246" name="Text Box 74"/>
          <p:cNvSpPr txBox="1">
            <a:spLocks noChangeArrowheads="1"/>
          </p:cNvSpPr>
          <p:nvPr/>
        </p:nvSpPr>
        <p:spPr bwMode="auto">
          <a:xfrm rot="-2129966">
            <a:off x="6403271" y="4912024"/>
            <a:ext cx="768159" cy="433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108" dirty="0"/>
              <a:t>GREEN</a:t>
            </a:r>
          </a:p>
          <a:p>
            <a:pPr eaLnBrk="1" hangingPunct="1"/>
            <a:r>
              <a:rPr lang="en-GB" sz="1108" dirty="0"/>
              <a:t>_WASTE</a:t>
            </a:r>
            <a:endParaRPr lang="en-US" sz="1108" dirty="0"/>
          </a:p>
        </p:txBody>
      </p:sp>
      <p:sp>
        <p:nvSpPr>
          <p:cNvPr id="50247" name="Freeform 75"/>
          <p:cNvSpPr>
            <a:spLocks/>
          </p:cNvSpPr>
          <p:nvPr/>
        </p:nvSpPr>
        <p:spPr bwMode="auto">
          <a:xfrm rot="-2827266">
            <a:off x="5239172" y="3606151"/>
            <a:ext cx="152400" cy="219808"/>
          </a:xfrm>
          <a:custGeom>
            <a:avLst/>
            <a:gdLst>
              <a:gd name="T0" fmla="*/ 2147483647 w 152"/>
              <a:gd name="T1" fmla="*/ 2147483647 h 246"/>
              <a:gd name="T2" fmla="*/ 2147483647 w 152"/>
              <a:gd name="T3" fmla="*/ 2147483647 h 246"/>
              <a:gd name="T4" fmla="*/ 0 w 152"/>
              <a:gd name="T5" fmla="*/ 2147483647 h 246"/>
              <a:gd name="T6" fmla="*/ 2147483647 w 152"/>
              <a:gd name="T7" fmla="*/ 0 h 246"/>
              <a:gd name="T8" fmla="*/ 2147483647 w 152"/>
              <a:gd name="T9" fmla="*/ 2147483647 h 246"/>
              <a:gd name="T10" fmla="*/ 0 60000 65536"/>
              <a:gd name="T11" fmla="*/ 0 60000 65536"/>
              <a:gd name="T12" fmla="*/ 0 60000 65536"/>
              <a:gd name="T13" fmla="*/ 0 60000 65536"/>
              <a:gd name="T14" fmla="*/ 0 60000 65536"/>
              <a:gd name="T15" fmla="*/ 0 w 152"/>
              <a:gd name="T16" fmla="*/ 0 h 246"/>
              <a:gd name="T17" fmla="*/ 152 w 152"/>
              <a:gd name="T18" fmla="*/ 246 h 246"/>
            </a:gdLst>
            <a:ahLst/>
            <a:cxnLst>
              <a:cxn ang="T10">
                <a:pos x="T0" y="T1"/>
              </a:cxn>
              <a:cxn ang="T11">
                <a:pos x="T2" y="T3"/>
              </a:cxn>
              <a:cxn ang="T12">
                <a:pos x="T4" y="T5"/>
              </a:cxn>
              <a:cxn ang="T13">
                <a:pos x="T6" y="T7"/>
              </a:cxn>
              <a:cxn ang="T14">
                <a:pos x="T8" y="T9"/>
              </a:cxn>
            </a:cxnLst>
            <a:rect l="T15" t="T16" r="T17" b="T18"/>
            <a:pathLst>
              <a:path w="152" h="246">
                <a:moveTo>
                  <a:pt x="152" y="242"/>
                </a:moveTo>
                <a:lnTo>
                  <a:pt x="76" y="214"/>
                </a:lnTo>
                <a:lnTo>
                  <a:pt x="0" y="246"/>
                </a:lnTo>
                <a:lnTo>
                  <a:pt x="68" y="0"/>
                </a:lnTo>
                <a:lnTo>
                  <a:pt x="152" y="242"/>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48" name="Line 76"/>
          <p:cNvSpPr>
            <a:spLocks noChangeShapeType="1"/>
          </p:cNvSpPr>
          <p:nvPr/>
        </p:nvSpPr>
        <p:spPr bwMode="auto">
          <a:xfrm>
            <a:off x="5291925" y="3698470"/>
            <a:ext cx="457200" cy="39858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a:lstStyle/>
          <a:p>
            <a:endParaRPr lang="en-US" sz="1477" dirty="0"/>
          </a:p>
        </p:txBody>
      </p:sp>
      <p:sp>
        <p:nvSpPr>
          <p:cNvPr id="50249" name="Line 77"/>
          <p:cNvSpPr>
            <a:spLocks noChangeShapeType="1"/>
          </p:cNvSpPr>
          <p:nvPr/>
        </p:nvSpPr>
        <p:spPr bwMode="auto">
          <a:xfrm flipH="1">
            <a:off x="1150748" y="3207567"/>
            <a:ext cx="663820" cy="893885"/>
          </a:xfrm>
          <a:prstGeom prst="line">
            <a:avLst/>
          </a:prstGeom>
          <a:noFill/>
          <a:ln w="12700">
            <a:solidFill>
              <a:srgbClr val="000000"/>
            </a:solidFill>
            <a:round/>
            <a:headEnd/>
            <a:tailEnd type="stealth" w="lg" len="lg"/>
          </a:ln>
          <a:extLst>
            <a:ext uri="{909E8E84-426E-40dd-AFC4-6F175D3DCCD1}">
              <a14:hiddenFill xmlns="" xmlns:a14="http://schemas.microsoft.com/office/drawing/2010/main">
                <a:noFill/>
              </a14:hiddenFill>
            </a:ext>
          </a:extLst>
        </p:spPr>
        <p:txBody>
          <a:bodyPr/>
          <a:lstStyle/>
          <a:p>
            <a:endParaRPr lang="en-US" sz="1477" dirty="0"/>
          </a:p>
        </p:txBody>
      </p:sp>
      <p:sp>
        <p:nvSpPr>
          <p:cNvPr id="50250" name="Freeform 78"/>
          <p:cNvSpPr>
            <a:spLocks/>
          </p:cNvSpPr>
          <p:nvPr/>
        </p:nvSpPr>
        <p:spPr bwMode="auto">
          <a:xfrm>
            <a:off x="1099460" y="3940260"/>
            <a:ext cx="199292" cy="218342"/>
          </a:xfrm>
          <a:custGeom>
            <a:avLst/>
            <a:gdLst>
              <a:gd name="T0" fmla="*/ 2147483647 w 200"/>
              <a:gd name="T1" fmla="*/ 0 h 244"/>
              <a:gd name="T2" fmla="*/ 2147483647 w 200"/>
              <a:gd name="T3" fmla="*/ 2147483647 h 244"/>
              <a:gd name="T4" fmla="*/ 2147483647 w 200"/>
              <a:gd name="T5" fmla="*/ 2147483647 h 244"/>
              <a:gd name="T6" fmla="*/ 0 w 200"/>
              <a:gd name="T7" fmla="*/ 2147483647 h 244"/>
              <a:gd name="T8" fmla="*/ 2147483647 w 200"/>
              <a:gd name="T9" fmla="*/ 0 h 244"/>
              <a:gd name="T10" fmla="*/ 0 60000 65536"/>
              <a:gd name="T11" fmla="*/ 0 60000 65536"/>
              <a:gd name="T12" fmla="*/ 0 60000 65536"/>
              <a:gd name="T13" fmla="*/ 0 60000 65536"/>
              <a:gd name="T14" fmla="*/ 0 60000 65536"/>
              <a:gd name="T15" fmla="*/ 0 w 200"/>
              <a:gd name="T16" fmla="*/ 0 h 244"/>
              <a:gd name="T17" fmla="*/ 200 w 200"/>
              <a:gd name="T18" fmla="*/ 244 h 244"/>
            </a:gdLst>
            <a:ahLst/>
            <a:cxnLst>
              <a:cxn ang="T10">
                <a:pos x="T0" y="T1"/>
              </a:cxn>
              <a:cxn ang="T11">
                <a:pos x="T2" y="T3"/>
              </a:cxn>
              <a:cxn ang="T12">
                <a:pos x="T4" y="T5"/>
              </a:cxn>
              <a:cxn ang="T13">
                <a:pos x="T6" y="T7"/>
              </a:cxn>
              <a:cxn ang="T14">
                <a:pos x="T8" y="T9"/>
              </a:cxn>
            </a:cxnLst>
            <a:rect l="T15" t="T16" r="T17" b="T18"/>
            <a:pathLst>
              <a:path w="200" h="244">
                <a:moveTo>
                  <a:pt x="74" y="0"/>
                </a:moveTo>
                <a:lnTo>
                  <a:pt x="120" y="66"/>
                </a:lnTo>
                <a:lnTo>
                  <a:pt x="200" y="84"/>
                </a:lnTo>
                <a:lnTo>
                  <a:pt x="0" y="244"/>
                </a:lnTo>
                <a:lnTo>
                  <a:pt x="74" y="0"/>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sp>
        <p:nvSpPr>
          <p:cNvPr id="50251" name="Text Box 79"/>
          <p:cNvSpPr txBox="1">
            <a:spLocks noChangeArrowheads="1"/>
          </p:cNvSpPr>
          <p:nvPr/>
        </p:nvSpPr>
        <p:spPr bwMode="auto">
          <a:xfrm rot="-3211846">
            <a:off x="940067" y="3514341"/>
            <a:ext cx="680738" cy="2510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83077" tIns="39877" rIns="83077" bIns="39877">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30000"/>
              </a:spcBef>
              <a:buClr>
                <a:schemeClr val="tx1"/>
              </a:buClr>
              <a:buFont typeface="Wingdings" charset="0"/>
              <a:buNone/>
            </a:pPr>
            <a:r>
              <a:rPr lang="en-GB" sz="1108" dirty="0"/>
              <a:t>ORDER</a:t>
            </a:r>
          </a:p>
        </p:txBody>
      </p:sp>
    </p:spTree>
    <p:extLst>
      <p:ext uri="{BB962C8B-B14F-4D97-AF65-F5344CB8AC3E}">
        <p14:creationId xmlns:p14="http://schemas.microsoft.com/office/powerpoint/2010/main" val="981017184"/>
      </p:ext>
    </p:extLst>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4"/>
          <p:cNvSpPr>
            <a:spLocks noGrp="1" noChangeArrowheads="1"/>
          </p:cNvSpPr>
          <p:nvPr>
            <p:ph type="title"/>
          </p:nvPr>
        </p:nvSpPr>
        <p:spPr/>
        <p:txBody>
          <a:bodyPr/>
          <a:lstStyle/>
          <a:p>
            <a:r>
              <a:rPr lang="en-GB"/>
              <a:t>Example Diagram 2</a:t>
            </a:r>
            <a:endParaRPr lang="en-GB" dirty="0"/>
          </a:p>
        </p:txBody>
      </p:sp>
      <p:sp>
        <p:nvSpPr>
          <p:cNvPr id="52226" name="Rectangle 5"/>
          <p:cNvSpPr>
            <a:spLocks noChangeArrowheads="1"/>
          </p:cNvSpPr>
          <p:nvPr/>
        </p:nvSpPr>
        <p:spPr bwMode="auto">
          <a:xfrm>
            <a:off x="1409701" y="5357447"/>
            <a:ext cx="973023" cy="1988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292" dirty="0">
                <a:solidFill>
                  <a:srgbClr val="000000"/>
                </a:solidFill>
              </a:rPr>
              <a:t>DIAGRAM 2</a:t>
            </a:r>
            <a:endParaRPr lang="en-GB" sz="1292" dirty="0"/>
          </a:p>
        </p:txBody>
      </p:sp>
      <p:sp>
        <p:nvSpPr>
          <p:cNvPr id="52227" name="Line 6"/>
          <p:cNvSpPr>
            <a:spLocks noChangeShapeType="1"/>
          </p:cNvSpPr>
          <p:nvPr/>
        </p:nvSpPr>
        <p:spPr bwMode="auto">
          <a:xfrm flipV="1">
            <a:off x="6866793" y="4598378"/>
            <a:ext cx="1299797" cy="274027"/>
          </a:xfrm>
          <a:prstGeom prst="line">
            <a:avLst/>
          </a:prstGeom>
          <a:noFill/>
          <a:ln w="12700">
            <a:solidFill>
              <a:schemeClr val="tx1"/>
            </a:solidFill>
            <a:round/>
            <a:headEnd type="triangle" w="lg" len="lg"/>
            <a:tailEnd/>
          </a:ln>
          <a:extLst>
            <a:ext uri="{909E8E84-426E-40dd-AFC4-6F175D3DCCD1}">
              <a14:hiddenFill xmlns="" xmlns:a14="http://schemas.microsoft.com/office/drawing/2010/main">
                <a:noFill/>
              </a14:hiddenFill>
            </a:ext>
          </a:extLst>
        </p:spPr>
        <p:txBody>
          <a:bodyPr wrap="none" anchor="ctr"/>
          <a:lstStyle/>
          <a:p>
            <a:endParaRPr lang="en-US" sz="1477" dirty="0"/>
          </a:p>
        </p:txBody>
      </p:sp>
      <p:sp>
        <p:nvSpPr>
          <p:cNvPr id="52228" name="Oval 7"/>
          <p:cNvSpPr>
            <a:spLocks noChangeArrowheads="1"/>
          </p:cNvSpPr>
          <p:nvPr/>
        </p:nvSpPr>
        <p:spPr bwMode="auto">
          <a:xfrm>
            <a:off x="1754066" y="1770185"/>
            <a:ext cx="926123" cy="742950"/>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2229" name="Oval 8"/>
          <p:cNvSpPr>
            <a:spLocks noChangeArrowheads="1"/>
          </p:cNvSpPr>
          <p:nvPr/>
        </p:nvSpPr>
        <p:spPr bwMode="auto">
          <a:xfrm>
            <a:off x="3918439" y="3111012"/>
            <a:ext cx="929054" cy="74148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2230" name="Oval 9"/>
          <p:cNvSpPr>
            <a:spLocks noChangeArrowheads="1"/>
          </p:cNvSpPr>
          <p:nvPr/>
        </p:nvSpPr>
        <p:spPr bwMode="auto">
          <a:xfrm>
            <a:off x="5993423" y="4366846"/>
            <a:ext cx="927589" cy="741485"/>
          </a:xfrm>
          <a:prstGeom prst="ellipse">
            <a:avLst/>
          </a:pr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2231" name="Rectangle 10"/>
          <p:cNvSpPr>
            <a:spLocks noChangeArrowheads="1"/>
          </p:cNvSpPr>
          <p:nvPr/>
        </p:nvSpPr>
        <p:spPr bwMode="auto">
          <a:xfrm>
            <a:off x="674077" y="1345223"/>
            <a:ext cx="1822615"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PURCHASED_FERTILIZER</a:t>
            </a:r>
            <a:endParaRPr lang="en-GB" sz="1108" dirty="0"/>
          </a:p>
        </p:txBody>
      </p:sp>
      <p:sp>
        <p:nvSpPr>
          <p:cNvPr id="52232" name="Rectangle 11"/>
          <p:cNvSpPr>
            <a:spLocks noChangeArrowheads="1"/>
          </p:cNvSpPr>
          <p:nvPr/>
        </p:nvSpPr>
        <p:spPr bwMode="auto">
          <a:xfrm>
            <a:off x="767862" y="2516066"/>
            <a:ext cx="714939"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COMPOST</a:t>
            </a:r>
            <a:endParaRPr lang="en-GB" sz="1108" dirty="0"/>
          </a:p>
        </p:txBody>
      </p:sp>
      <p:sp>
        <p:nvSpPr>
          <p:cNvPr id="52233" name="Rectangle 13"/>
          <p:cNvSpPr>
            <a:spLocks noChangeArrowheads="1"/>
          </p:cNvSpPr>
          <p:nvPr/>
        </p:nvSpPr>
        <p:spPr bwMode="auto">
          <a:xfrm>
            <a:off x="1897765" y="1894743"/>
            <a:ext cx="612348" cy="4260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923" dirty="0">
                <a:solidFill>
                  <a:srgbClr val="000000"/>
                </a:solidFill>
              </a:rPr>
              <a:t>PREPARE</a:t>
            </a:r>
          </a:p>
          <a:p>
            <a:pPr algn="ctr" eaLnBrk="0" hangingPunct="0"/>
            <a:r>
              <a:rPr lang="en-GB" sz="923" dirty="0">
                <a:solidFill>
                  <a:srgbClr val="000000"/>
                </a:solidFill>
              </a:rPr>
              <a:t>GROWING</a:t>
            </a:r>
          </a:p>
          <a:p>
            <a:pPr algn="ctr" eaLnBrk="0" hangingPunct="0"/>
            <a:r>
              <a:rPr lang="en-GB" sz="923" dirty="0">
                <a:solidFill>
                  <a:srgbClr val="000000"/>
                </a:solidFill>
              </a:rPr>
              <a:t>MEDIUM</a:t>
            </a:r>
            <a:endParaRPr lang="en-GB" sz="923" dirty="0"/>
          </a:p>
        </p:txBody>
      </p:sp>
      <p:sp>
        <p:nvSpPr>
          <p:cNvPr id="52234" name="Rectangle 14"/>
          <p:cNvSpPr>
            <a:spLocks noChangeArrowheads="1"/>
          </p:cNvSpPr>
          <p:nvPr/>
        </p:nvSpPr>
        <p:spPr bwMode="auto">
          <a:xfrm>
            <a:off x="2086708" y="2357804"/>
            <a:ext cx="2308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2.1</a:t>
            </a:r>
            <a:endParaRPr lang="en-GB" sz="1108" dirty="0"/>
          </a:p>
        </p:txBody>
      </p:sp>
      <p:sp>
        <p:nvSpPr>
          <p:cNvPr id="52235" name="Rectangle 15"/>
          <p:cNvSpPr>
            <a:spLocks noChangeArrowheads="1"/>
          </p:cNvSpPr>
          <p:nvPr/>
        </p:nvSpPr>
        <p:spPr bwMode="auto">
          <a:xfrm rot="1620000">
            <a:off x="3163128" y="2172178"/>
            <a:ext cx="1192634"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PREPARED_SOIL</a:t>
            </a:r>
            <a:endParaRPr lang="en-GB" sz="1108" dirty="0"/>
          </a:p>
        </p:txBody>
      </p:sp>
      <p:sp>
        <p:nvSpPr>
          <p:cNvPr id="52236" name="Rectangle 17"/>
          <p:cNvSpPr>
            <a:spLocks noChangeArrowheads="1"/>
          </p:cNvSpPr>
          <p:nvPr/>
        </p:nvSpPr>
        <p:spPr bwMode="auto">
          <a:xfrm>
            <a:off x="3949766" y="3253154"/>
            <a:ext cx="857607" cy="3123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015" dirty="0">
                <a:solidFill>
                  <a:srgbClr val="000000"/>
                </a:solidFill>
              </a:rPr>
              <a:t>PLANT</a:t>
            </a:r>
          </a:p>
          <a:p>
            <a:pPr algn="ctr" eaLnBrk="0" hangingPunct="0"/>
            <a:r>
              <a:rPr lang="en-GB" sz="1015" dirty="0">
                <a:solidFill>
                  <a:srgbClr val="000000"/>
                </a:solidFill>
              </a:rPr>
              <a:t>VEGETABLES</a:t>
            </a:r>
            <a:endParaRPr lang="en-GB" sz="1015" dirty="0"/>
          </a:p>
        </p:txBody>
      </p:sp>
      <p:sp>
        <p:nvSpPr>
          <p:cNvPr id="52237" name="Rectangle 18"/>
          <p:cNvSpPr>
            <a:spLocks noChangeArrowheads="1"/>
          </p:cNvSpPr>
          <p:nvPr/>
        </p:nvSpPr>
        <p:spPr bwMode="auto">
          <a:xfrm>
            <a:off x="4299438" y="3604846"/>
            <a:ext cx="2308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2.2</a:t>
            </a:r>
            <a:endParaRPr lang="en-GB" sz="1108" dirty="0"/>
          </a:p>
        </p:txBody>
      </p:sp>
      <p:sp>
        <p:nvSpPr>
          <p:cNvPr id="52238" name="Rectangle 19"/>
          <p:cNvSpPr>
            <a:spLocks noChangeArrowheads="1"/>
          </p:cNvSpPr>
          <p:nvPr/>
        </p:nvSpPr>
        <p:spPr bwMode="auto">
          <a:xfrm>
            <a:off x="2275743" y="3103685"/>
            <a:ext cx="146354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PURCHASED_SEEDS</a:t>
            </a:r>
            <a:endParaRPr lang="en-GB" sz="1108" dirty="0"/>
          </a:p>
        </p:txBody>
      </p:sp>
      <p:sp>
        <p:nvSpPr>
          <p:cNvPr id="52239" name="Rectangle 20"/>
          <p:cNvSpPr>
            <a:spLocks noChangeArrowheads="1"/>
          </p:cNvSpPr>
          <p:nvPr/>
        </p:nvSpPr>
        <p:spPr bwMode="auto">
          <a:xfrm>
            <a:off x="2557097" y="4695092"/>
            <a:ext cx="1662315"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HOME_GROWN_SEEDS</a:t>
            </a:r>
            <a:endParaRPr lang="en-GB" sz="1108" dirty="0"/>
          </a:p>
        </p:txBody>
      </p:sp>
      <p:sp>
        <p:nvSpPr>
          <p:cNvPr id="52240" name="Rectangle 23"/>
          <p:cNvSpPr>
            <a:spLocks noChangeArrowheads="1"/>
          </p:cNvSpPr>
          <p:nvPr/>
        </p:nvSpPr>
        <p:spPr bwMode="auto">
          <a:xfrm rot="2040000">
            <a:off x="4959218" y="3595066"/>
            <a:ext cx="1681551"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PLANTED_VEGETABLES</a:t>
            </a:r>
            <a:endParaRPr lang="en-GB" sz="1108" dirty="0"/>
          </a:p>
        </p:txBody>
      </p:sp>
      <p:sp>
        <p:nvSpPr>
          <p:cNvPr id="52241" name="Rectangle 25"/>
          <p:cNvSpPr>
            <a:spLocks noChangeArrowheads="1"/>
          </p:cNvSpPr>
          <p:nvPr/>
        </p:nvSpPr>
        <p:spPr bwMode="auto">
          <a:xfrm>
            <a:off x="6020852" y="4482612"/>
            <a:ext cx="857607" cy="3123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algn="ctr" eaLnBrk="0" hangingPunct="0"/>
            <a:r>
              <a:rPr lang="en-GB" sz="1015" dirty="0">
                <a:solidFill>
                  <a:srgbClr val="000000"/>
                </a:solidFill>
              </a:rPr>
              <a:t>TEND</a:t>
            </a:r>
          </a:p>
          <a:p>
            <a:pPr algn="ctr" eaLnBrk="0" hangingPunct="0"/>
            <a:r>
              <a:rPr lang="en-GB" sz="1015" dirty="0">
                <a:solidFill>
                  <a:srgbClr val="000000"/>
                </a:solidFill>
              </a:rPr>
              <a:t>VEGETABLES</a:t>
            </a:r>
            <a:endParaRPr lang="en-GB" sz="1015" dirty="0"/>
          </a:p>
        </p:txBody>
      </p:sp>
      <p:sp>
        <p:nvSpPr>
          <p:cNvPr id="52242" name="Rectangle 26"/>
          <p:cNvSpPr>
            <a:spLocks noChangeArrowheads="1"/>
          </p:cNvSpPr>
          <p:nvPr/>
        </p:nvSpPr>
        <p:spPr bwMode="auto">
          <a:xfrm>
            <a:off x="6334858" y="4860681"/>
            <a:ext cx="23083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2.3</a:t>
            </a:r>
            <a:endParaRPr lang="en-GB" sz="1108" dirty="0"/>
          </a:p>
        </p:txBody>
      </p:sp>
      <p:sp>
        <p:nvSpPr>
          <p:cNvPr id="52243" name="Arc 27"/>
          <p:cNvSpPr>
            <a:spLocks/>
          </p:cNvSpPr>
          <p:nvPr/>
        </p:nvSpPr>
        <p:spPr bwMode="auto">
          <a:xfrm>
            <a:off x="5127382" y="4652597"/>
            <a:ext cx="888023" cy="83526"/>
          </a:xfrm>
          <a:custGeom>
            <a:avLst/>
            <a:gdLst>
              <a:gd name="T0" fmla="*/ 0 w 20373"/>
              <a:gd name="T1" fmla="*/ 0 h 21600"/>
              <a:gd name="T2" fmla="*/ 2147483647 w 20373"/>
              <a:gd name="T3" fmla="*/ 2147483647 h 21600"/>
              <a:gd name="T4" fmla="*/ 2147483647 w 20373"/>
              <a:gd name="T5" fmla="*/ 2147483647 h 21600"/>
              <a:gd name="T6" fmla="*/ 0 60000 65536"/>
              <a:gd name="T7" fmla="*/ 0 60000 65536"/>
              <a:gd name="T8" fmla="*/ 0 60000 65536"/>
              <a:gd name="T9" fmla="*/ 0 w 20373"/>
              <a:gd name="T10" fmla="*/ 0 h 21600"/>
              <a:gd name="T11" fmla="*/ 20373 w 20373"/>
              <a:gd name="T12" fmla="*/ 21600 h 21600"/>
            </a:gdLst>
            <a:ahLst/>
            <a:cxnLst>
              <a:cxn ang="T6">
                <a:pos x="T0" y="T1"/>
              </a:cxn>
              <a:cxn ang="T7">
                <a:pos x="T2" y="T3"/>
              </a:cxn>
              <a:cxn ang="T8">
                <a:pos x="T4" y="T5"/>
              </a:cxn>
            </a:cxnLst>
            <a:rect l="T9" t="T10" r="T11" b="T12"/>
            <a:pathLst>
              <a:path w="20373" h="21600" fill="none" extrusionOk="0">
                <a:moveTo>
                  <a:pt x="0" y="0"/>
                </a:moveTo>
                <a:cubicBezTo>
                  <a:pt x="14" y="0"/>
                  <a:pt x="28" y="-1"/>
                  <a:pt x="42" y="0"/>
                </a:cubicBezTo>
                <a:cubicBezTo>
                  <a:pt x="9158" y="0"/>
                  <a:pt x="17293" y="5723"/>
                  <a:pt x="20372" y="14304"/>
                </a:cubicBezTo>
              </a:path>
              <a:path w="20373" h="21600" stroke="0" extrusionOk="0">
                <a:moveTo>
                  <a:pt x="0" y="0"/>
                </a:moveTo>
                <a:cubicBezTo>
                  <a:pt x="14" y="0"/>
                  <a:pt x="28" y="-1"/>
                  <a:pt x="42" y="0"/>
                </a:cubicBezTo>
                <a:cubicBezTo>
                  <a:pt x="9158" y="0"/>
                  <a:pt x="17293" y="5723"/>
                  <a:pt x="20372" y="14304"/>
                </a:cubicBezTo>
                <a:lnTo>
                  <a:pt x="42" y="21600"/>
                </a:lnTo>
                <a:lnTo>
                  <a:pt x="0" y="0"/>
                </a:lnTo>
                <a:close/>
              </a:path>
            </a:pathLst>
          </a:custGeom>
          <a:noFill/>
          <a:ln w="12700">
            <a:solidFill>
              <a:srgbClr val="000000"/>
            </a:solidFill>
            <a:round/>
            <a:headEnd/>
            <a:tailEnd type="triangle" w="lg" len="lg"/>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2244" name="Rectangle 28"/>
          <p:cNvSpPr>
            <a:spLocks noChangeArrowheads="1"/>
          </p:cNvSpPr>
          <p:nvPr/>
        </p:nvSpPr>
        <p:spPr bwMode="auto">
          <a:xfrm>
            <a:off x="5099539" y="4443046"/>
            <a:ext cx="51616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WATER</a:t>
            </a:r>
            <a:endParaRPr lang="en-GB" sz="1108" dirty="0"/>
          </a:p>
        </p:txBody>
      </p:sp>
      <p:grpSp>
        <p:nvGrpSpPr>
          <p:cNvPr id="52245" name="Group 29"/>
          <p:cNvGrpSpPr>
            <a:grpSpLocks/>
          </p:cNvGrpSpPr>
          <p:nvPr/>
        </p:nvGrpSpPr>
        <p:grpSpPr bwMode="auto">
          <a:xfrm>
            <a:off x="6616212" y="5080489"/>
            <a:ext cx="1036026" cy="303334"/>
            <a:chOff x="4127" y="3210"/>
            <a:chExt cx="527" cy="174"/>
          </a:xfrm>
        </p:grpSpPr>
        <p:sp>
          <p:nvSpPr>
            <p:cNvPr id="52266" name="Arc 30"/>
            <p:cNvSpPr>
              <a:spLocks/>
            </p:cNvSpPr>
            <p:nvPr/>
          </p:nvSpPr>
          <p:spPr bwMode="auto">
            <a:xfrm>
              <a:off x="4127" y="3210"/>
              <a:ext cx="527" cy="141"/>
            </a:xfrm>
            <a:custGeom>
              <a:avLst/>
              <a:gdLst>
                <a:gd name="T0" fmla="*/ 0 w 21600"/>
                <a:gd name="T1" fmla="*/ 0 h 21291"/>
                <a:gd name="T2" fmla="*/ 0 w 21600"/>
                <a:gd name="T3" fmla="*/ 0 h 21291"/>
                <a:gd name="T4" fmla="*/ 0 w 21600"/>
                <a:gd name="T5" fmla="*/ 0 h 21291"/>
                <a:gd name="T6" fmla="*/ 0 60000 65536"/>
                <a:gd name="T7" fmla="*/ 0 60000 65536"/>
                <a:gd name="T8" fmla="*/ 0 60000 65536"/>
                <a:gd name="T9" fmla="*/ 0 w 21600"/>
                <a:gd name="T10" fmla="*/ 0 h 21291"/>
                <a:gd name="T11" fmla="*/ 21600 w 21600"/>
                <a:gd name="T12" fmla="*/ 21291 h 21291"/>
              </a:gdLst>
              <a:ahLst/>
              <a:cxnLst>
                <a:cxn ang="T6">
                  <a:pos x="T0" y="T1"/>
                </a:cxn>
                <a:cxn ang="T7">
                  <a:pos x="T2" y="T3"/>
                </a:cxn>
                <a:cxn ang="T8">
                  <a:pos x="T4" y="T5"/>
                </a:cxn>
              </a:cxnLst>
              <a:rect l="T9" t="T10" r="T11" b="T12"/>
              <a:pathLst>
                <a:path w="21600" h="21291" fill="none" extrusionOk="0">
                  <a:moveTo>
                    <a:pt x="17961" y="21291"/>
                  </a:moveTo>
                  <a:cubicBezTo>
                    <a:pt x="7586" y="19518"/>
                    <a:pt x="0" y="10525"/>
                    <a:pt x="0" y="0"/>
                  </a:cubicBezTo>
                </a:path>
                <a:path w="21600" h="21291" stroke="0" extrusionOk="0">
                  <a:moveTo>
                    <a:pt x="17961" y="21291"/>
                  </a:moveTo>
                  <a:cubicBezTo>
                    <a:pt x="7586" y="19518"/>
                    <a:pt x="0" y="10525"/>
                    <a:pt x="0" y="0"/>
                  </a:cubicBezTo>
                  <a:lnTo>
                    <a:pt x="21600" y="0"/>
                  </a:lnTo>
                  <a:lnTo>
                    <a:pt x="17961" y="21291"/>
                  </a:lnTo>
                  <a:close/>
                </a:path>
              </a:pathLst>
            </a:custGeom>
            <a:noFill/>
            <a:ln w="12700">
              <a:solidFill>
                <a:srgbClr val="0000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sz="1477" dirty="0"/>
            </a:p>
          </p:txBody>
        </p:sp>
        <p:sp>
          <p:nvSpPr>
            <p:cNvPr id="52267" name="Freeform 31"/>
            <p:cNvSpPr>
              <a:spLocks/>
            </p:cNvSpPr>
            <p:nvPr/>
          </p:nvSpPr>
          <p:spPr bwMode="auto">
            <a:xfrm>
              <a:off x="4533" y="3314"/>
              <a:ext cx="121" cy="70"/>
            </a:xfrm>
            <a:custGeom>
              <a:avLst/>
              <a:gdLst>
                <a:gd name="T0" fmla="*/ 1 w 241"/>
                <a:gd name="T1" fmla="*/ 1 h 139"/>
                <a:gd name="T2" fmla="*/ 1 w 241"/>
                <a:gd name="T3" fmla="*/ 0 h 139"/>
                <a:gd name="T4" fmla="*/ 0 w 241"/>
                <a:gd name="T5" fmla="*/ 1 h 139"/>
                <a:gd name="T6" fmla="*/ 1 w 241"/>
                <a:gd name="T7" fmla="*/ 1 h 139"/>
                <a:gd name="T8" fmla="*/ 0 60000 65536"/>
                <a:gd name="T9" fmla="*/ 0 60000 65536"/>
                <a:gd name="T10" fmla="*/ 0 60000 65536"/>
                <a:gd name="T11" fmla="*/ 0 60000 65536"/>
                <a:gd name="T12" fmla="*/ 0 w 241"/>
                <a:gd name="T13" fmla="*/ 0 h 139"/>
                <a:gd name="T14" fmla="*/ 241 w 241"/>
                <a:gd name="T15" fmla="*/ 139 h 139"/>
              </a:gdLst>
              <a:ahLst/>
              <a:cxnLst>
                <a:cxn ang="T8">
                  <a:pos x="T0" y="T1"/>
                </a:cxn>
                <a:cxn ang="T9">
                  <a:pos x="T2" y="T3"/>
                </a:cxn>
                <a:cxn ang="T10">
                  <a:pos x="T4" y="T5"/>
                </a:cxn>
                <a:cxn ang="T11">
                  <a:pos x="T6" y="T7"/>
                </a:cxn>
              </a:cxnLst>
              <a:rect l="T12" t="T13" r="T14" b="T15"/>
              <a:pathLst>
                <a:path w="241" h="139">
                  <a:moveTo>
                    <a:pt x="241" y="77"/>
                  </a:moveTo>
                  <a:lnTo>
                    <a:pt x="4" y="0"/>
                  </a:lnTo>
                  <a:lnTo>
                    <a:pt x="0" y="139"/>
                  </a:lnTo>
                  <a:lnTo>
                    <a:pt x="241" y="77"/>
                  </a:lnTo>
                  <a:close/>
                </a:path>
              </a:pathLst>
            </a:custGeom>
            <a:solidFill>
              <a:srgbClr val="0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en-US" sz="1477" dirty="0"/>
            </a:p>
          </p:txBody>
        </p:sp>
      </p:grpSp>
      <p:sp>
        <p:nvSpPr>
          <p:cNvPr id="52246" name="Rectangle 32"/>
          <p:cNvSpPr>
            <a:spLocks noChangeArrowheads="1"/>
          </p:cNvSpPr>
          <p:nvPr/>
        </p:nvSpPr>
        <p:spPr bwMode="auto">
          <a:xfrm>
            <a:off x="7079274" y="5029200"/>
            <a:ext cx="5530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PLANTS</a:t>
            </a:r>
            <a:endParaRPr lang="en-GB" sz="1108" dirty="0"/>
          </a:p>
        </p:txBody>
      </p:sp>
      <p:sp>
        <p:nvSpPr>
          <p:cNvPr id="52247" name="Rectangle 33"/>
          <p:cNvSpPr>
            <a:spLocks noChangeArrowheads="1"/>
          </p:cNvSpPr>
          <p:nvPr/>
        </p:nvSpPr>
        <p:spPr bwMode="auto">
          <a:xfrm rot="-600000">
            <a:off x="3733324" y="5538166"/>
            <a:ext cx="2093522"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PURCHASED_HEALTH_ITEMS</a:t>
            </a:r>
            <a:endParaRPr lang="en-GB" sz="1108" dirty="0"/>
          </a:p>
        </p:txBody>
      </p:sp>
      <p:sp>
        <p:nvSpPr>
          <p:cNvPr id="52248" name="Arc 34"/>
          <p:cNvSpPr>
            <a:spLocks/>
          </p:cNvSpPr>
          <p:nvPr/>
        </p:nvSpPr>
        <p:spPr bwMode="auto">
          <a:xfrm flipV="1">
            <a:off x="2561492" y="1481505"/>
            <a:ext cx="1225062" cy="4191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type="triangle" w="lg" len="lg"/>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49" name="Arc 35"/>
          <p:cNvSpPr>
            <a:spLocks/>
          </p:cNvSpPr>
          <p:nvPr/>
        </p:nvSpPr>
        <p:spPr bwMode="auto">
          <a:xfrm flipV="1">
            <a:off x="4526574" y="1441938"/>
            <a:ext cx="282819" cy="1677866"/>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12700">
            <a:solidFill>
              <a:schemeClr val="tx1"/>
            </a:solidFill>
            <a:round/>
            <a:headEnd type="triangle" w="lg" len="lg"/>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50" name="Arc 36"/>
          <p:cNvSpPr>
            <a:spLocks/>
          </p:cNvSpPr>
          <p:nvPr/>
        </p:nvSpPr>
        <p:spPr bwMode="auto">
          <a:xfrm flipV="1">
            <a:off x="6746631" y="1934308"/>
            <a:ext cx="550985" cy="2491154"/>
          </a:xfrm>
          <a:custGeom>
            <a:avLst/>
            <a:gdLst>
              <a:gd name="T0" fmla="*/ 0 w 21600"/>
              <a:gd name="T1" fmla="*/ 0 h 31842"/>
              <a:gd name="T2" fmla="*/ 2147483647 w 21600"/>
              <a:gd name="T3" fmla="*/ 2147483647 h 31842"/>
              <a:gd name="T4" fmla="*/ 0 w 21600"/>
              <a:gd name="T5" fmla="*/ 2147483647 h 31842"/>
              <a:gd name="T6" fmla="*/ 0 60000 65536"/>
              <a:gd name="T7" fmla="*/ 0 60000 65536"/>
              <a:gd name="T8" fmla="*/ 0 60000 65536"/>
              <a:gd name="T9" fmla="*/ 0 w 21600"/>
              <a:gd name="T10" fmla="*/ 0 h 31842"/>
              <a:gd name="T11" fmla="*/ 21600 w 21600"/>
              <a:gd name="T12" fmla="*/ 31842 h 31842"/>
            </a:gdLst>
            <a:ahLst/>
            <a:cxnLst>
              <a:cxn ang="T6">
                <a:pos x="T0" y="T1"/>
              </a:cxn>
              <a:cxn ang="T7">
                <a:pos x="T2" y="T3"/>
              </a:cxn>
              <a:cxn ang="T8">
                <a:pos x="T4" y="T5"/>
              </a:cxn>
            </a:cxnLst>
            <a:rect l="T9" t="T10" r="T11" b="T12"/>
            <a:pathLst>
              <a:path w="21600" h="31842" fill="none" extrusionOk="0">
                <a:moveTo>
                  <a:pt x="-1" y="0"/>
                </a:moveTo>
                <a:cubicBezTo>
                  <a:pt x="11929" y="0"/>
                  <a:pt x="21600" y="9670"/>
                  <a:pt x="21600" y="21600"/>
                </a:cubicBezTo>
                <a:cubicBezTo>
                  <a:pt x="21600" y="25175"/>
                  <a:pt x="20712" y="28694"/>
                  <a:pt x="19017" y="31841"/>
                </a:cubicBezTo>
              </a:path>
              <a:path w="21600" h="31842" stroke="0" extrusionOk="0">
                <a:moveTo>
                  <a:pt x="-1" y="0"/>
                </a:moveTo>
                <a:cubicBezTo>
                  <a:pt x="11929" y="0"/>
                  <a:pt x="21600" y="9670"/>
                  <a:pt x="21600" y="21600"/>
                </a:cubicBezTo>
                <a:cubicBezTo>
                  <a:pt x="21600" y="25175"/>
                  <a:pt x="20712" y="28694"/>
                  <a:pt x="19017" y="31841"/>
                </a:cubicBezTo>
                <a:lnTo>
                  <a:pt x="0" y="21600"/>
                </a:lnTo>
                <a:lnTo>
                  <a:pt x="-1" y="0"/>
                </a:lnTo>
                <a:close/>
              </a:path>
            </a:pathLst>
          </a:custGeom>
          <a:noFill/>
          <a:ln w="12700">
            <a:solidFill>
              <a:schemeClr val="tx1"/>
            </a:solidFill>
            <a:round/>
            <a:headEnd type="triangle" w="lg" len="lg"/>
            <a:tailEnd/>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51" name="Rectangle 37"/>
          <p:cNvSpPr>
            <a:spLocks noChangeArrowheads="1"/>
          </p:cNvSpPr>
          <p:nvPr/>
        </p:nvSpPr>
        <p:spPr bwMode="auto">
          <a:xfrm rot="-5400000">
            <a:off x="4299592" y="1803633"/>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WEATHER</a:t>
            </a:r>
            <a:endParaRPr lang="en-GB" sz="1108" dirty="0"/>
          </a:p>
        </p:txBody>
      </p:sp>
      <p:sp>
        <p:nvSpPr>
          <p:cNvPr id="52252" name="Rectangle 38"/>
          <p:cNvSpPr>
            <a:spLocks noChangeArrowheads="1"/>
          </p:cNvSpPr>
          <p:nvPr/>
        </p:nvSpPr>
        <p:spPr bwMode="auto">
          <a:xfrm rot="-1566903">
            <a:off x="2985874" y="1455604"/>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WEATHER</a:t>
            </a:r>
            <a:endParaRPr lang="en-GB" sz="1108" dirty="0"/>
          </a:p>
        </p:txBody>
      </p:sp>
      <p:sp>
        <p:nvSpPr>
          <p:cNvPr id="52253" name="Rectangle 39"/>
          <p:cNvSpPr>
            <a:spLocks noChangeArrowheads="1"/>
          </p:cNvSpPr>
          <p:nvPr/>
        </p:nvSpPr>
        <p:spPr bwMode="auto">
          <a:xfrm rot="-5400000">
            <a:off x="6793676" y="2650625"/>
            <a:ext cx="71333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WEATHER</a:t>
            </a:r>
            <a:endParaRPr lang="en-GB" sz="1108" dirty="0"/>
          </a:p>
        </p:txBody>
      </p:sp>
      <p:sp>
        <p:nvSpPr>
          <p:cNvPr id="52254" name="Line 40"/>
          <p:cNvSpPr>
            <a:spLocks noChangeShapeType="1"/>
          </p:cNvSpPr>
          <p:nvPr/>
        </p:nvSpPr>
        <p:spPr bwMode="auto">
          <a:xfrm flipV="1">
            <a:off x="1506416" y="3582866"/>
            <a:ext cx="2420815" cy="558311"/>
          </a:xfrm>
          <a:prstGeom prst="line">
            <a:avLst/>
          </a:prstGeom>
          <a:noFill/>
          <a:ln w="12700">
            <a:solidFill>
              <a:schemeClr val="tx1"/>
            </a:solidFill>
            <a:round/>
            <a:headEnd/>
            <a:tailEnd type="triangle" w="lg" len="lg"/>
          </a:ln>
          <a:extLst>
            <a:ext uri="{909E8E84-426E-40dd-AFC4-6F175D3DCCD1}">
              <a14:hiddenFill xmlns="" xmlns:a14="http://schemas.microsoft.com/office/drawing/2010/main">
                <a:noFill/>
              </a14:hiddenFill>
            </a:ext>
          </a:extLst>
        </p:spPr>
        <p:txBody>
          <a:bodyPr wrap="none" anchor="ctr"/>
          <a:lstStyle/>
          <a:p>
            <a:endParaRPr lang="en-US" sz="1477" dirty="0"/>
          </a:p>
        </p:txBody>
      </p:sp>
      <p:sp>
        <p:nvSpPr>
          <p:cNvPr id="52255" name="Rectangle 41"/>
          <p:cNvSpPr>
            <a:spLocks noChangeArrowheads="1"/>
          </p:cNvSpPr>
          <p:nvPr/>
        </p:nvSpPr>
        <p:spPr bwMode="auto">
          <a:xfrm rot="-1385933">
            <a:off x="803433" y="3165709"/>
            <a:ext cx="106599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SOIL_QUALITY</a:t>
            </a:r>
            <a:endParaRPr lang="en-GB" sz="1108" dirty="0"/>
          </a:p>
        </p:txBody>
      </p:sp>
      <p:sp>
        <p:nvSpPr>
          <p:cNvPr id="52256" name="Rectangle 42"/>
          <p:cNvSpPr>
            <a:spLocks noChangeArrowheads="1"/>
          </p:cNvSpPr>
          <p:nvPr/>
        </p:nvSpPr>
        <p:spPr bwMode="auto">
          <a:xfrm rot="-815728">
            <a:off x="1635772" y="3725485"/>
            <a:ext cx="106599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SOIL_QUALITY</a:t>
            </a:r>
            <a:endParaRPr lang="en-GB" sz="1108" dirty="0"/>
          </a:p>
        </p:txBody>
      </p:sp>
      <p:sp>
        <p:nvSpPr>
          <p:cNvPr id="52257" name="Rectangle 43"/>
          <p:cNvSpPr>
            <a:spLocks noChangeArrowheads="1"/>
          </p:cNvSpPr>
          <p:nvPr/>
        </p:nvSpPr>
        <p:spPr bwMode="auto">
          <a:xfrm rot="-902950">
            <a:off x="7273106" y="4187081"/>
            <a:ext cx="1065997" cy="1704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spAutoFit/>
          </a:bodyPr>
          <a:lstStyle/>
          <a:p>
            <a:pPr eaLnBrk="0" hangingPunct="0"/>
            <a:r>
              <a:rPr lang="en-GB" sz="1108" dirty="0">
                <a:solidFill>
                  <a:srgbClr val="000000"/>
                </a:solidFill>
              </a:rPr>
              <a:t>SOIL_QUALITY</a:t>
            </a:r>
            <a:endParaRPr lang="en-GB" sz="1108" dirty="0"/>
          </a:p>
        </p:txBody>
      </p:sp>
      <p:sp>
        <p:nvSpPr>
          <p:cNvPr id="52258" name="Arc 44"/>
          <p:cNvSpPr>
            <a:spLocks/>
          </p:cNvSpPr>
          <p:nvPr/>
        </p:nvSpPr>
        <p:spPr bwMode="auto">
          <a:xfrm>
            <a:off x="659424" y="1566497"/>
            <a:ext cx="1252904" cy="291611"/>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59" name="Arc 45"/>
          <p:cNvSpPr>
            <a:spLocks/>
          </p:cNvSpPr>
          <p:nvPr/>
        </p:nvSpPr>
        <p:spPr bwMode="auto">
          <a:xfrm flipV="1">
            <a:off x="753208" y="2453054"/>
            <a:ext cx="1203081" cy="37953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0" name="Arc 46"/>
          <p:cNvSpPr>
            <a:spLocks/>
          </p:cNvSpPr>
          <p:nvPr/>
        </p:nvSpPr>
        <p:spPr bwMode="auto">
          <a:xfrm flipV="1">
            <a:off x="958362" y="2513136"/>
            <a:ext cx="1232389" cy="1150326"/>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1" name="Arc 47"/>
          <p:cNvSpPr>
            <a:spLocks/>
          </p:cNvSpPr>
          <p:nvPr/>
        </p:nvSpPr>
        <p:spPr bwMode="auto">
          <a:xfrm>
            <a:off x="2675792" y="2203938"/>
            <a:ext cx="1641231" cy="904143"/>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2" name="Arc 48"/>
          <p:cNvSpPr>
            <a:spLocks/>
          </p:cNvSpPr>
          <p:nvPr/>
        </p:nvSpPr>
        <p:spPr bwMode="auto">
          <a:xfrm>
            <a:off x="2312378" y="3263412"/>
            <a:ext cx="1622181" cy="9378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3" name="Arc 49"/>
          <p:cNvSpPr>
            <a:spLocks/>
          </p:cNvSpPr>
          <p:nvPr/>
        </p:nvSpPr>
        <p:spPr bwMode="auto">
          <a:xfrm flipV="1">
            <a:off x="3477359" y="3865685"/>
            <a:ext cx="858715" cy="775189"/>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4" name="Arc 50"/>
          <p:cNvSpPr>
            <a:spLocks/>
          </p:cNvSpPr>
          <p:nvPr/>
        </p:nvSpPr>
        <p:spPr bwMode="auto">
          <a:xfrm>
            <a:off x="4812323" y="3663462"/>
            <a:ext cx="1408235" cy="744415"/>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
        <p:nvSpPr>
          <p:cNvPr id="52265" name="Arc 51"/>
          <p:cNvSpPr>
            <a:spLocks/>
          </p:cNvSpPr>
          <p:nvPr/>
        </p:nvSpPr>
        <p:spPr bwMode="auto">
          <a:xfrm flipV="1">
            <a:off x="3683977" y="5089282"/>
            <a:ext cx="2630366" cy="835269"/>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9525">
            <a:solidFill>
              <a:schemeClr val="tx1"/>
            </a:solidFill>
            <a:round/>
            <a:headEnd/>
            <a:tailEnd type="triangle" w="lg" len="lg"/>
          </a:ln>
          <a:extLst>
            <a:ext uri="{909E8E84-426E-40dd-AFC4-6F175D3DCCD1}">
              <a14:hiddenFill xmlns="" xmlns:a14="http://schemas.microsoft.com/office/drawing/2010/main">
                <a:solidFill>
                  <a:srgbClr val="FFFFFF"/>
                </a:solidFill>
              </a14:hiddenFill>
            </a:ext>
          </a:extLst>
        </p:spPr>
        <p:txBody>
          <a:bodyPr wrap="none" anchor="ctr"/>
          <a:lstStyle/>
          <a:p>
            <a:endParaRPr lang="en-US" sz="1477" dirty="0"/>
          </a:p>
        </p:txBody>
      </p:sp>
    </p:spTree>
    <p:extLst>
      <p:ext uri="{BB962C8B-B14F-4D97-AF65-F5344CB8AC3E}">
        <p14:creationId xmlns:p14="http://schemas.microsoft.com/office/powerpoint/2010/main" val="1103371806"/>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lstStyle/>
          <a:p>
            <a:r>
              <a:rPr lang="en-GB"/>
              <a:t>Constructing Function Flow Diagrams</a:t>
            </a:r>
            <a:endParaRPr lang="en-GB" dirty="0"/>
          </a:p>
        </p:txBody>
      </p:sp>
      <p:sp>
        <p:nvSpPr>
          <p:cNvPr id="54274" name="Rectangle 3"/>
          <p:cNvSpPr>
            <a:spLocks noGrp="1" noChangeArrowheads="1"/>
          </p:cNvSpPr>
          <p:nvPr>
            <p:ph type="body" idx="1"/>
          </p:nvPr>
        </p:nvSpPr>
        <p:spPr>
          <a:xfrm>
            <a:off x="242909" y="1140846"/>
            <a:ext cx="8686800" cy="5422791"/>
          </a:xfrm>
        </p:spPr>
        <p:txBody>
          <a:bodyPr>
            <a:normAutofit fontScale="85000" lnSpcReduction="20000"/>
          </a:bodyPr>
          <a:lstStyle/>
          <a:p>
            <a:r>
              <a:rPr lang="en-GB" dirty="0"/>
              <a:t>Constructing a set of Function Flow Diagrams is iterative </a:t>
            </a:r>
          </a:p>
          <a:p>
            <a:pPr lvl="1"/>
            <a:r>
              <a:rPr lang="en-GB" dirty="0"/>
              <a:t>Start with the Context Diagram but expect it not to be complete until some of the lower diagrams have been drafted</a:t>
            </a:r>
          </a:p>
          <a:p>
            <a:pPr lvl="1"/>
            <a:r>
              <a:rPr lang="en-GB" dirty="0"/>
              <a:t>Be prepared to modify diagrams </a:t>
            </a:r>
          </a:p>
          <a:p>
            <a:pPr lvl="1"/>
            <a:r>
              <a:rPr lang="en-GB" dirty="0"/>
              <a:t>Work forwards and backwards </a:t>
            </a:r>
          </a:p>
          <a:p>
            <a:pPr lvl="2"/>
            <a:r>
              <a:rPr lang="en-GB" dirty="0"/>
              <a:t>Forwards: start with a system input (look for the one that initiates the operational requirement) and ask what happens to it as a </a:t>
            </a:r>
            <a:r>
              <a:rPr lang="ja-JP" altLang="en-GB" dirty="0"/>
              <a:t>“</a:t>
            </a:r>
            <a:r>
              <a:rPr lang="en-GB" altLang="ja-JP" dirty="0"/>
              <a:t>sequence</a:t>
            </a:r>
            <a:r>
              <a:rPr lang="ja-JP" altLang="en-GB" dirty="0"/>
              <a:t>”</a:t>
            </a:r>
            <a:r>
              <a:rPr lang="en-GB" altLang="ja-JP" dirty="0"/>
              <a:t> of functions that leads to an output</a:t>
            </a:r>
          </a:p>
          <a:p>
            <a:pPr lvl="2"/>
            <a:r>
              <a:rPr lang="en-GB" dirty="0"/>
              <a:t>Backwards: start with a system output (look for the one that relates to the operational requirement) and determine what functions would deliver this output, then ask what inputs are necessary, then what functions generate those inputs etc.</a:t>
            </a:r>
          </a:p>
          <a:p>
            <a:pPr lvl="1"/>
            <a:r>
              <a:rPr lang="en-GB" dirty="0"/>
              <a:t>Diagrams should </a:t>
            </a:r>
            <a:r>
              <a:rPr lang="ja-JP" altLang="en-GB" dirty="0"/>
              <a:t>“</a:t>
            </a:r>
            <a:r>
              <a:rPr lang="en-GB" altLang="ja-JP" dirty="0"/>
              <a:t>tell a story</a:t>
            </a:r>
            <a:r>
              <a:rPr lang="ja-JP" altLang="en-GB" dirty="0"/>
              <a:t>”</a:t>
            </a:r>
            <a:endParaRPr lang="en-GB" altLang="ja-JP" dirty="0"/>
          </a:p>
          <a:p>
            <a:pPr lvl="1"/>
            <a:r>
              <a:rPr lang="en-GB" dirty="0"/>
              <a:t>Consider the operational view of the prime system first </a:t>
            </a:r>
          </a:p>
          <a:p>
            <a:r>
              <a:rPr lang="en-GB" dirty="0"/>
              <a:t>The Viewpoint Structure Chart is often a good starting point for constructing DIAGRAM 0 – BUT BEWARE:</a:t>
            </a:r>
          </a:p>
          <a:p>
            <a:pPr lvl="1"/>
            <a:r>
              <a:rPr lang="en-GB" dirty="0"/>
              <a:t>You need to be clear on the system you are modelling and the context (e.g. Operational model vs. lifecycle model)</a:t>
            </a:r>
          </a:p>
          <a:p>
            <a:pPr lvl="1"/>
            <a:r>
              <a:rPr lang="en-GB" dirty="0"/>
              <a:t>All the functions identified on a Viewpoint Structure Chart should appear on the Function Flow Diagrams BUT the groupings/levels selected may be different (at some point the structure chart should be updated to reflect the Function Flow Diagrams)</a:t>
            </a:r>
          </a:p>
        </p:txBody>
      </p:sp>
    </p:spTree>
    <p:extLst>
      <p:ext uri="{BB962C8B-B14F-4D97-AF65-F5344CB8AC3E}">
        <p14:creationId xmlns:p14="http://schemas.microsoft.com/office/powerpoint/2010/main" val="18484910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 name="Bent-Up Arrow 81"/>
          <p:cNvSpPr/>
          <p:nvPr/>
        </p:nvSpPr>
        <p:spPr>
          <a:xfrm rot="5400000">
            <a:off x="4677508" y="3965331"/>
            <a:ext cx="756138" cy="896815"/>
          </a:xfrm>
          <a:prstGeom prst="bentUpArrow">
            <a:avLst/>
          </a:prstGeom>
          <a:ln w="635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sz="1477" dirty="0"/>
          </a:p>
        </p:txBody>
      </p:sp>
      <p:sp>
        <p:nvSpPr>
          <p:cNvPr id="56322" name="Title 3"/>
          <p:cNvSpPr>
            <a:spLocks noGrp="1"/>
          </p:cNvSpPr>
          <p:nvPr>
            <p:ph type="title"/>
          </p:nvPr>
        </p:nvSpPr>
        <p:spPr/>
        <p:txBody>
          <a:bodyPr/>
          <a:lstStyle/>
          <a:p>
            <a:r>
              <a:rPr lang="en-GB"/>
              <a:t>Starting DIAGRAM 0</a:t>
            </a:r>
            <a:endParaRPr lang="en-GB" dirty="0"/>
          </a:p>
        </p:txBody>
      </p:sp>
      <p:pic>
        <p:nvPicPr>
          <p:cNvPr id="56323" name="Picture 2"/>
          <p:cNvPicPr>
            <a:picLocks noChangeAspect="1" noChangeArrowheads="1"/>
          </p:cNvPicPr>
          <p:nvPr/>
        </p:nvPicPr>
        <p:blipFill>
          <a:blip r:embed="rId3">
            <a:extLst>
              <a:ext uri="{28A0092B-C50C-407E-A947-70E740481C1C}">
                <a14:useLocalDpi xmlns:a14="http://schemas.microsoft.com/office/drawing/2010/main" val="0"/>
              </a:ext>
            </a:extLst>
          </a:blip>
          <a:srcRect l="10646"/>
          <a:stretch>
            <a:fillRect/>
          </a:stretch>
        </p:blipFill>
        <p:spPr bwMode="auto">
          <a:xfrm>
            <a:off x="80597" y="2672862"/>
            <a:ext cx="4736123" cy="2637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6" name="Rounded Rectangular Callout 65"/>
          <p:cNvSpPr/>
          <p:nvPr/>
        </p:nvSpPr>
        <p:spPr>
          <a:xfrm>
            <a:off x="2655518" y="1248508"/>
            <a:ext cx="2734166" cy="984738"/>
          </a:xfrm>
          <a:prstGeom prst="wedgeRoundRectCallout">
            <a:avLst>
              <a:gd name="adj1" fmla="val -78728"/>
              <a:gd name="adj2" fmla="val 134821"/>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400" dirty="0"/>
              <a:t>Use the Viewpoint Structure Chart to help draw DIAGRAM 0. Identify the System of Interest</a:t>
            </a:r>
          </a:p>
        </p:txBody>
      </p:sp>
      <p:cxnSp>
        <p:nvCxnSpPr>
          <p:cNvPr id="71" name="Elbow Connector 70"/>
          <p:cNvCxnSpPr>
            <a:stCxn id="66" idx="3"/>
          </p:cNvCxnSpPr>
          <p:nvPr/>
        </p:nvCxnSpPr>
        <p:spPr>
          <a:xfrm flipH="1">
            <a:off x="4791808" y="1740877"/>
            <a:ext cx="597876" cy="2110154"/>
          </a:xfrm>
          <a:prstGeom prst="bentConnector4">
            <a:avLst>
              <a:gd name="adj1" fmla="val -38235"/>
              <a:gd name="adj2" fmla="val 61667"/>
            </a:avLst>
          </a:prstGeom>
          <a:ln w="152400">
            <a:solidFill>
              <a:schemeClr val="accent6"/>
            </a:solidFill>
            <a:tailEnd type="triangle"/>
          </a:ln>
          <a:scene3d>
            <a:camera prst="orthographicFront"/>
            <a:lightRig rig="threePt" dir="t"/>
          </a:scene3d>
          <a:sp3d>
            <a:bevelT/>
          </a:sp3d>
        </p:spPr>
        <p:style>
          <a:lnRef idx="1">
            <a:schemeClr val="accent1"/>
          </a:lnRef>
          <a:fillRef idx="0">
            <a:schemeClr val="accent1"/>
          </a:fillRef>
          <a:effectRef idx="0">
            <a:schemeClr val="accent1"/>
          </a:effectRef>
          <a:fontRef idx="minor">
            <a:schemeClr val="tx1"/>
          </a:fontRef>
        </p:style>
      </p:cxnSp>
      <p:sp>
        <p:nvSpPr>
          <p:cNvPr id="73" name="Oval 72"/>
          <p:cNvSpPr/>
          <p:nvPr/>
        </p:nvSpPr>
        <p:spPr>
          <a:xfrm>
            <a:off x="5539156" y="3697949"/>
            <a:ext cx="1072659" cy="97955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rPr>
              <a:t>MONITOR MOWER</a:t>
            </a:r>
          </a:p>
        </p:txBody>
      </p:sp>
      <p:sp>
        <p:nvSpPr>
          <p:cNvPr id="74" name="Oval 73"/>
          <p:cNvSpPr/>
          <p:nvPr/>
        </p:nvSpPr>
        <p:spPr>
          <a:xfrm>
            <a:off x="7939575" y="2016690"/>
            <a:ext cx="1204426" cy="1051825"/>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rPr>
              <a:t>INTERFACE WITH USER</a:t>
            </a:r>
          </a:p>
        </p:txBody>
      </p:sp>
      <p:sp>
        <p:nvSpPr>
          <p:cNvPr id="75" name="Oval 74"/>
          <p:cNvSpPr/>
          <p:nvPr/>
        </p:nvSpPr>
        <p:spPr>
          <a:xfrm>
            <a:off x="5811715" y="2242038"/>
            <a:ext cx="1037494" cy="1037493"/>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rPr>
              <a:t>MANAGE POWER</a:t>
            </a:r>
          </a:p>
        </p:txBody>
      </p:sp>
      <p:sp>
        <p:nvSpPr>
          <p:cNvPr id="77" name="Oval 76"/>
          <p:cNvSpPr/>
          <p:nvPr/>
        </p:nvSpPr>
        <p:spPr>
          <a:xfrm>
            <a:off x="6222906" y="5284177"/>
            <a:ext cx="1092294" cy="104997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rPr>
              <a:t>MANAGE GRASS</a:t>
            </a:r>
          </a:p>
        </p:txBody>
      </p:sp>
      <p:sp>
        <p:nvSpPr>
          <p:cNvPr id="78" name="Oval 77"/>
          <p:cNvSpPr/>
          <p:nvPr/>
        </p:nvSpPr>
        <p:spPr>
          <a:xfrm>
            <a:off x="4893320" y="5210226"/>
            <a:ext cx="1116624" cy="101196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rPr>
              <a:t>MOVE MOWER</a:t>
            </a:r>
          </a:p>
        </p:txBody>
      </p:sp>
      <p:sp>
        <p:nvSpPr>
          <p:cNvPr id="79" name="Oval 78"/>
          <p:cNvSpPr/>
          <p:nvPr/>
        </p:nvSpPr>
        <p:spPr>
          <a:xfrm>
            <a:off x="6611815" y="1213339"/>
            <a:ext cx="1327759" cy="1179006"/>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latin typeface="Arial" charset="0"/>
                <a:ea typeface="ＭＳ Ｐゴシック" charset="0"/>
              </a:rPr>
              <a:t>SENSE LAWN ENVIRONMENT</a:t>
            </a:r>
          </a:p>
        </p:txBody>
      </p:sp>
      <p:sp>
        <p:nvSpPr>
          <p:cNvPr id="80" name="Oval 79"/>
          <p:cNvSpPr/>
          <p:nvPr/>
        </p:nvSpPr>
        <p:spPr>
          <a:xfrm>
            <a:off x="7653402" y="5310554"/>
            <a:ext cx="1240078" cy="1075189"/>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738" dirty="0">
                <a:solidFill>
                  <a:schemeClr val="tx1"/>
                </a:solidFill>
                <a:latin typeface="Arial" charset="0"/>
                <a:ea typeface="ＭＳ Ｐゴシック" charset="0"/>
              </a:rPr>
              <a:t>LEARN LAWN ENVIRONMENT</a:t>
            </a:r>
          </a:p>
        </p:txBody>
      </p:sp>
      <p:sp>
        <p:nvSpPr>
          <p:cNvPr id="81" name="TextBox 80"/>
          <p:cNvSpPr txBox="1"/>
          <p:nvPr/>
        </p:nvSpPr>
        <p:spPr>
          <a:xfrm>
            <a:off x="6849209" y="3217985"/>
            <a:ext cx="1881554" cy="1683025"/>
          </a:xfrm>
          <a:prstGeom prst="rect">
            <a:avLst/>
          </a:prstGeom>
        </p:spPr>
        <p:style>
          <a:lnRef idx="0">
            <a:schemeClr val="accent6"/>
          </a:lnRef>
          <a:fillRef idx="3">
            <a:schemeClr val="accent6"/>
          </a:fillRef>
          <a:effectRef idx="3">
            <a:schemeClr val="accent6"/>
          </a:effectRef>
          <a:fontRef idx="minor">
            <a:schemeClr val="lt1"/>
          </a:fontRef>
        </p:style>
        <p:txBody>
          <a:bodyPr>
            <a:spAutoFit/>
          </a:bodyPr>
          <a:lstStyle/>
          <a:p>
            <a:pPr>
              <a:defRPr/>
            </a:pPr>
            <a:r>
              <a:rPr lang="en-GB" sz="1292" dirty="0"/>
              <a:t>These functions should be reconciled with the inputs and outputs of the CONTEXT DIAGRAM before determining the flows between functions </a:t>
            </a:r>
          </a:p>
        </p:txBody>
      </p:sp>
    </p:spTree>
    <p:extLst>
      <p:ext uri="{BB962C8B-B14F-4D97-AF65-F5344CB8AC3E}">
        <p14:creationId xmlns:p14="http://schemas.microsoft.com/office/powerpoint/2010/main" val="821443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sz="half" idx="1"/>
          </p:nvPr>
        </p:nvSpPr>
        <p:spPr/>
        <p:txBody>
          <a:bodyPr/>
          <a:lstStyle/>
          <a:p>
            <a:pPr marL="0" indent="0">
              <a:buNone/>
            </a:pPr>
            <a:r>
              <a:rPr lang="en-GB" dirty="0"/>
              <a:t>In teams</a:t>
            </a:r>
          </a:p>
          <a:p>
            <a:r>
              <a:rPr lang="en-GB" dirty="0"/>
              <a:t>Using the earlier CONTEXT DIAGRAM construct lower level Function Flow Diagrams – require at least Diagram 0 and one lower level FFD (don</a:t>
            </a:r>
            <a:r>
              <a:rPr lang="ja-JP" altLang="en-GB" dirty="0"/>
              <a:t>’</a:t>
            </a:r>
            <a:r>
              <a:rPr lang="en-GB" altLang="ja-JP" dirty="0"/>
              <a:t>t bother with the Flow Dictionary or Function Specifications)</a:t>
            </a:r>
          </a:p>
          <a:p>
            <a:r>
              <a:rPr lang="en-GB" dirty="0"/>
              <a:t>Flip chart the outcomes and be prepared to share with the rest of the group</a:t>
            </a:r>
          </a:p>
          <a:p>
            <a:pPr marL="0" indent="0">
              <a:buNone/>
            </a:pPr>
            <a:r>
              <a:rPr lang="en-GB" dirty="0"/>
              <a:t>Time: 45 Minutes</a:t>
            </a:r>
          </a:p>
          <a:p>
            <a:pPr lvl="1"/>
            <a:endParaRPr lang="en-GB" dirty="0"/>
          </a:p>
          <a:p>
            <a:endParaRPr lang="en-GB" dirty="0"/>
          </a:p>
          <a:p>
            <a:endParaRPr lang="en-GB" dirty="0"/>
          </a:p>
        </p:txBody>
      </p:sp>
      <p:sp>
        <p:nvSpPr>
          <p:cNvPr id="6" name="Title 5"/>
          <p:cNvSpPr>
            <a:spLocks noGrp="1"/>
          </p:cNvSpPr>
          <p:nvPr>
            <p:ph type="title"/>
          </p:nvPr>
        </p:nvSpPr>
        <p:spPr/>
        <p:txBody>
          <a:bodyPr/>
          <a:lstStyle/>
          <a:p>
            <a:r>
              <a:rPr lang="en-US" dirty="0"/>
              <a:t>Exercise: Diagram 0 and Beyond</a:t>
            </a:r>
          </a:p>
        </p:txBody>
      </p:sp>
      <p:pic>
        <p:nvPicPr>
          <p:cNvPr id="9" name="Picture 8"/>
          <p:cNvPicPr>
            <a:picLocks noChangeAspect="1"/>
          </p:cNvPicPr>
          <p:nvPr/>
        </p:nvPicPr>
        <p:blipFill>
          <a:blip r:embed="rId3"/>
          <a:stretch>
            <a:fillRect/>
          </a:stretch>
        </p:blipFill>
        <p:spPr>
          <a:xfrm>
            <a:off x="4462236" y="1841324"/>
            <a:ext cx="4385996" cy="3215971"/>
          </a:xfrm>
          <a:prstGeom prst="rect">
            <a:avLst/>
          </a:prstGeom>
        </p:spPr>
      </p:pic>
    </p:spTree>
    <p:extLst>
      <p:ext uri="{BB962C8B-B14F-4D97-AF65-F5344CB8AC3E}">
        <p14:creationId xmlns:p14="http://schemas.microsoft.com/office/powerpoint/2010/main" val="1844936608"/>
      </p:ext>
    </p:extLst>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313" name="AutoShape 32"/>
          <p:cNvCxnSpPr>
            <a:cxnSpLocks noChangeShapeType="1"/>
          </p:cNvCxnSpPr>
          <p:nvPr/>
        </p:nvCxnSpPr>
        <p:spPr bwMode="auto">
          <a:xfrm flipV="1">
            <a:off x="1692275" y="3492500"/>
            <a:ext cx="1663700" cy="7938"/>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14" name="Text Box 33"/>
          <p:cNvSpPr txBox="1">
            <a:spLocks noChangeArrowheads="1"/>
          </p:cNvSpPr>
          <p:nvPr/>
        </p:nvSpPr>
        <p:spPr bwMode="auto">
          <a:xfrm>
            <a:off x="2051050" y="3213100"/>
            <a:ext cx="10826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USER_INPUTS</a:t>
            </a:r>
            <a:endParaRPr lang="en-US" altLang="en-US" sz="1000">
              <a:solidFill>
                <a:srgbClr val="000000"/>
              </a:solidFill>
            </a:endParaRPr>
          </a:p>
        </p:txBody>
      </p:sp>
      <p:cxnSp>
        <p:nvCxnSpPr>
          <p:cNvPr id="13315" name="AutoShape 71"/>
          <p:cNvCxnSpPr>
            <a:cxnSpLocks noChangeShapeType="1"/>
          </p:cNvCxnSpPr>
          <p:nvPr/>
        </p:nvCxnSpPr>
        <p:spPr bwMode="auto">
          <a:xfrm flipV="1">
            <a:off x="1692275" y="3852863"/>
            <a:ext cx="1701800" cy="87153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16" name="AutoShape 72"/>
          <p:cNvCxnSpPr>
            <a:cxnSpLocks noChangeShapeType="1"/>
            <a:stCxn id="128" idx="0"/>
            <a:endCxn id="13330" idx="1"/>
          </p:cNvCxnSpPr>
          <p:nvPr/>
        </p:nvCxnSpPr>
        <p:spPr bwMode="auto">
          <a:xfrm rot="16200000" flipH="1">
            <a:off x="2195513" y="1557338"/>
            <a:ext cx="325437" cy="2484437"/>
          </a:xfrm>
          <a:prstGeom prst="curvedConnector3">
            <a:avLst>
              <a:gd name="adj1" fmla="val -70319"/>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3317" name="AutoShape 73"/>
          <p:cNvCxnSpPr>
            <a:cxnSpLocks noChangeShapeType="1"/>
          </p:cNvCxnSpPr>
          <p:nvPr/>
        </p:nvCxnSpPr>
        <p:spPr bwMode="auto">
          <a:xfrm>
            <a:off x="1692275" y="1557338"/>
            <a:ext cx="2238375" cy="1198562"/>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18" name="Text Box 74"/>
          <p:cNvSpPr txBox="1">
            <a:spLocks noChangeArrowheads="1"/>
          </p:cNvSpPr>
          <p:nvPr/>
        </p:nvSpPr>
        <p:spPr bwMode="auto">
          <a:xfrm rot="-889809">
            <a:off x="1922463" y="4348163"/>
            <a:ext cx="10223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FUEL_TARIFF</a:t>
            </a:r>
            <a:endParaRPr lang="en-US" altLang="en-US" sz="1000">
              <a:solidFill>
                <a:srgbClr val="000000"/>
              </a:solidFill>
            </a:endParaRPr>
          </a:p>
        </p:txBody>
      </p:sp>
      <p:sp>
        <p:nvSpPr>
          <p:cNvPr id="13319" name="Text Box 75"/>
          <p:cNvSpPr txBox="1">
            <a:spLocks noChangeArrowheads="1"/>
          </p:cNvSpPr>
          <p:nvPr/>
        </p:nvSpPr>
        <p:spPr bwMode="auto">
          <a:xfrm rot="1200287">
            <a:off x="1912938" y="1460500"/>
            <a:ext cx="15843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WEATHER_FORECAST</a:t>
            </a:r>
            <a:endParaRPr lang="en-US" altLang="en-US" sz="1000">
              <a:solidFill>
                <a:srgbClr val="000000"/>
              </a:solidFill>
            </a:endParaRPr>
          </a:p>
        </p:txBody>
      </p:sp>
      <p:sp>
        <p:nvSpPr>
          <p:cNvPr id="13320" name="Text Box 76"/>
          <p:cNvSpPr txBox="1">
            <a:spLocks noChangeArrowheads="1"/>
          </p:cNvSpPr>
          <p:nvPr/>
        </p:nvSpPr>
        <p:spPr bwMode="auto">
          <a:xfrm>
            <a:off x="1979613" y="2420938"/>
            <a:ext cx="1139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USER_SYSTEM</a:t>
            </a:r>
          </a:p>
          <a:p>
            <a:r>
              <a:rPr lang="en-GB" altLang="en-US" sz="1000">
                <a:solidFill>
                  <a:srgbClr val="000000"/>
                </a:solidFill>
              </a:rPr>
              <a:t>_INPUTS</a:t>
            </a:r>
            <a:endParaRPr lang="en-US" altLang="en-US" sz="1000">
              <a:solidFill>
                <a:srgbClr val="000000"/>
              </a:solidFill>
            </a:endParaRPr>
          </a:p>
        </p:txBody>
      </p:sp>
      <p:sp>
        <p:nvSpPr>
          <p:cNvPr id="13321" name="TextBox 8"/>
          <p:cNvSpPr txBox="1">
            <a:spLocks noChangeArrowheads="1"/>
          </p:cNvSpPr>
          <p:nvPr/>
        </p:nvSpPr>
        <p:spPr bwMode="auto">
          <a:xfrm rot="-596165">
            <a:off x="5389563" y="3032125"/>
            <a:ext cx="12811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a:solidFill>
                  <a:srgbClr val="000000"/>
                </a:solidFill>
              </a:rPr>
              <a:t>CURRENT_ROOM</a:t>
            </a:r>
          </a:p>
          <a:p>
            <a:pPr>
              <a:spcBef>
                <a:spcPct val="0"/>
              </a:spcBef>
              <a:buFontTx/>
              <a:buNone/>
            </a:pPr>
            <a:r>
              <a:rPr lang="en-US" altLang="en-US" sz="1000">
                <a:solidFill>
                  <a:srgbClr val="000000"/>
                </a:solidFill>
              </a:rPr>
              <a:t>-TEMPERATURE</a:t>
            </a:r>
          </a:p>
        </p:txBody>
      </p:sp>
      <p:cxnSp>
        <p:nvCxnSpPr>
          <p:cNvPr id="11" name="Curved Connector 10"/>
          <p:cNvCxnSpPr>
            <a:cxnSpLocks noChangeShapeType="1"/>
            <a:stCxn id="144" idx="2"/>
            <a:endCxn id="13330" idx="6"/>
          </p:cNvCxnSpPr>
          <p:nvPr/>
        </p:nvCxnSpPr>
        <p:spPr bwMode="auto">
          <a:xfrm rot="5400000">
            <a:off x="5652294" y="1845469"/>
            <a:ext cx="1152525" cy="2303463"/>
          </a:xfrm>
          <a:prstGeom prst="curvedConnector2">
            <a:avLst/>
          </a:prstGeom>
          <a:noFill/>
          <a:ln w="9525">
            <a:solidFill>
              <a:srgbClr val="000000"/>
            </a:solidFill>
            <a:round/>
            <a:headEnd/>
            <a:tailEnd type="triangle" w="med" len="lg"/>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cxnSp>
        <p:nvCxnSpPr>
          <p:cNvPr id="13323" name="AutoShape 32"/>
          <p:cNvCxnSpPr>
            <a:cxnSpLocks noChangeShapeType="1"/>
            <a:stCxn id="128" idx="3"/>
          </p:cNvCxnSpPr>
          <p:nvPr/>
        </p:nvCxnSpPr>
        <p:spPr bwMode="auto">
          <a:xfrm>
            <a:off x="1692275" y="3141663"/>
            <a:ext cx="1727200" cy="12700"/>
          </a:xfrm>
          <a:prstGeom prst="curvedConnector3">
            <a:avLst>
              <a:gd name="adj1" fmla="val 50000"/>
            </a:avLst>
          </a:prstGeom>
          <a:noFill/>
          <a:ln w="9525">
            <a:solidFill>
              <a:schemeClr val="tx1"/>
            </a:solidFill>
            <a:round/>
            <a:headEnd type="triangle" w="med" len="med"/>
            <a:tailEnd/>
          </a:ln>
          <a:extLst>
            <a:ext uri="{909E8E84-426E-40DD-AFC4-6F175D3DCCD1}">
              <a14:hiddenFill xmlns:a14="http://schemas.microsoft.com/office/drawing/2010/main">
                <a:noFill/>
              </a14:hiddenFill>
            </a:ext>
          </a:extLst>
        </p:spPr>
      </p:cxnSp>
      <p:sp>
        <p:nvSpPr>
          <p:cNvPr id="13324" name="Text Box 33"/>
          <p:cNvSpPr txBox="1">
            <a:spLocks noChangeArrowheads="1"/>
          </p:cNvSpPr>
          <p:nvPr/>
        </p:nvSpPr>
        <p:spPr bwMode="auto">
          <a:xfrm>
            <a:off x="1908175" y="2894013"/>
            <a:ext cx="12700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SYSTEM_STATUS</a:t>
            </a:r>
          </a:p>
        </p:txBody>
      </p:sp>
      <p:sp>
        <p:nvSpPr>
          <p:cNvPr id="13325" name="TextBox 2070"/>
          <p:cNvSpPr txBox="1">
            <a:spLocks noChangeArrowheads="1"/>
          </p:cNvSpPr>
          <p:nvPr/>
        </p:nvSpPr>
        <p:spPr bwMode="auto">
          <a:xfrm>
            <a:off x="3348038" y="5949950"/>
            <a:ext cx="242411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800">
                <a:solidFill>
                  <a:srgbClr val="000000"/>
                </a:solidFill>
              </a:rPr>
              <a:t>CONTEXT DIAGRAM</a:t>
            </a:r>
          </a:p>
        </p:txBody>
      </p:sp>
      <p:cxnSp>
        <p:nvCxnSpPr>
          <p:cNvPr id="13326" name="AutoShape 32"/>
          <p:cNvCxnSpPr>
            <a:cxnSpLocks noChangeShapeType="1"/>
            <a:stCxn id="137" idx="2"/>
            <a:endCxn id="13330" idx="4"/>
          </p:cNvCxnSpPr>
          <p:nvPr/>
        </p:nvCxnSpPr>
        <p:spPr bwMode="auto">
          <a:xfrm rot="5400000" flipH="1" flipV="1">
            <a:off x="2267745" y="3285331"/>
            <a:ext cx="792162" cy="3095625"/>
          </a:xfrm>
          <a:prstGeom prst="curvedConnector3">
            <a:avLst>
              <a:gd name="adj1" fmla="val -2886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27" name="Text Box 33"/>
          <p:cNvSpPr txBox="1">
            <a:spLocks noChangeArrowheads="1"/>
          </p:cNvSpPr>
          <p:nvPr/>
        </p:nvSpPr>
        <p:spPr bwMode="auto">
          <a:xfrm rot="-392894">
            <a:off x="2566988" y="5122863"/>
            <a:ext cx="6731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POWER</a:t>
            </a:r>
          </a:p>
        </p:txBody>
      </p:sp>
      <p:cxnSp>
        <p:nvCxnSpPr>
          <p:cNvPr id="13328" name="AutoShape 32"/>
          <p:cNvCxnSpPr>
            <a:cxnSpLocks noChangeShapeType="1"/>
            <a:stCxn id="13330" idx="0"/>
            <a:endCxn id="144" idx="1"/>
          </p:cNvCxnSpPr>
          <p:nvPr/>
        </p:nvCxnSpPr>
        <p:spPr bwMode="auto">
          <a:xfrm rot="5400000" flipH="1" flipV="1">
            <a:off x="5111751" y="1016000"/>
            <a:ext cx="792162" cy="259238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19" name="TextBox 118"/>
          <p:cNvSpPr txBox="1"/>
          <p:nvPr/>
        </p:nvSpPr>
        <p:spPr>
          <a:xfrm rot="21255892">
            <a:off x="5662613" y="1752600"/>
            <a:ext cx="1036637" cy="260350"/>
          </a:xfrm>
          <a:prstGeom prst="rect">
            <a:avLst/>
          </a:prstGeom>
          <a:noFill/>
        </p:spPr>
        <p:txBody>
          <a:bodyPr wrap="none">
            <a:spAutoFit/>
          </a:bodyPr>
          <a:lstStyle/>
          <a:p>
            <a:pPr>
              <a:defRPr/>
            </a:pPr>
            <a:r>
              <a:rPr lang="en-US" sz="1050" dirty="0">
                <a:solidFill>
                  <a:srgbClr val="000000"/>
                </a:solidFill>
                <a:latin typeface="Arial" charset="0"/>
                <a:ea typeface="ＭＳ Ｐゴシック" charset="0"/>
                <a:cs typeface="ＭＳ Ｐゴシック" charset="0"/>
              </a:rPr>
              <a:t>HEAT_FLOW</a:t>
            </a:r>
          </a:p>
        </p:txBody>
      </p:sp>
      <p:sp>
        <p:nvSpPr>
          <p:cNvPr id="13330" name="Oval 20"/>
          <p:cNvSpPr>
            <a:spLocks noChangeArrowheads="1"/>
          </p:cNvSpPr>
          <p:nvPr/>
        </p:nvSpPr>
        <p:spPr bwMode="auto">
          <a:xfrm>
            <a:off x="3348038" y="2708275"/>
            <a:ext cx="1728787" cy="1728788"/>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lIns="36000" tIns="0" rIns="0" bIns="0"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INTELLIGENT</a:t>
            </a:r>
          </a:p>
          <a:p>
            <a:pPr algn="ctr"/>
            <a:r>
              <a:rPr lang="en-GB" altLang="en-US" sz="1000">
                <a:solidFill>
                  <a:srgbClr val="000000"/>
                </a:solidFill>
              </a:rPr>
              <a:t> HEATING SYSTEM</a:t>
            </a:r>
          </a:p>
          <a:p>
            <a:pPr algn="ctr"/>
            <a:endParaRPr lang="en-GB" altLang="en-US" sz="1000">
              <a:solidFill>
                <a:srgbClr val="000000"/>
              </a:solidFill>
            </a:endParaRPr>
          </a:p>
          <a:p>
            <a:pPr algn="ctr"/>
            <a:r>
              <a:rPr lang="en-GB" altLang="en-US" sz="1000">
                <a:solidFill>
                  <a:srgbClr val="000000"/>
                </a:solidFill>
              </a:rPr>
              <a:t>OpR: To provide hot water &amp; controllable space heating in a multi-room dwelling with optimum energy usage</a:t>
            </a:r>
            <a:r>
              <a:rPr lang="en-US" altLang="en-US" sz="1000">
                <a:solidFill>
                  <a:srgbClr val="000000"/>
                </a:solidFill>
              </a:rPr>
              <a:t> </a:t>
            </a:r>
            <a:endParaRPr lang="en-GB" altLang="en-US" sz="1000">
              <a:solidFill>
                <a:srgbClr val="000000"/>
              </a:solidFill>
            </a:endParaRPr>
          </a:p>
        </p:txBody>
      </p:sp>
      <p:sp>
        <p:nvSpPr>
          <p:cNvPr id="2075" name="Rectangle 2074"/>
          <p:cNvSpPr>
            <a:spLocks noChangeArrowheads="1"/>
          </p:cNvSpPr>
          <p:nvPr/>
        </p:nvSpPr>
        <p:spPr bwMode="auto">
          <a:xfrm>
            <a:off x="539750" y="1052513"/>
            <a:ext cx="1152525" cy="1008062"/>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WEATHER SERVICE</a:t>
            </a:r>
          </a:p>
        </p:txBody>
      </p:sp>
      <p:sp>
        <p:nvSpPr>
          <p:cNvPr id="128" name="Rectangle 127"/>
          <p:cNvSpPr>
            <a:spLocks noChangeArrowheads="1"/>
          </p:cNvSpPr>
          <p:nvPr/>
        </p:nvSpPr>
        <p:spPr bwMode="auto">
          <a:xfrm>
            <a:off x="539750" y="2636838"/>
            <a:ext cx="1152525" cy="1008062"/>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USER</a:t>
            </a:r>
          </a:p>
        </p:txBody>
      </p:sp>
      <p:sp>
        <p:nvSpPr>
          <p:cNvPr id="137" name="Rectangle 136"/>
          <p:cNvSpPr>
            <a:spLocks noChangeArrowheads="1"/>
          </p:cNvSpPr>
          <p:nvPr/>
        </p:nvSpPr>
        <p:spPr bwMode="auto">
          <a:xfrm>
            <a:off x="539750" y="4221163"/>
            <a:ext cx="1152525" cy="1008062"/>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POWER</a:t>
            </a:r>
            <a:br>
              <a:rPr lang="en-US" sz="1200" dirty="0">
                <a:solidFill>
                  <a:srgbClr val="000000"/>
                </a:solidFill>
                <a:latin typeface="Arial"/>
                <a:ea typeface="ＭＳ Ｐゴシック"/>
              </a:rPr>
            </a:br>
            <a:r>
              <a:rPr lang="en-US" sz="1200" dirty="0">
                <a:solidFill>
                  <a:srgbClr val="000000"/>
                </a:solidFill>
                <a:latin typeface="Arial"/>
                <a:ea typeface="ＭＳ Ｐゴシック"/>
              </a:rPr>
              <a:t>GENERATOR</a:t>
            </a:r>
          </a:p>
        </p:txBody>
      </p:sp>
      <p:sp>
        <p:nvSpPr>
          <p:cNvPr id="144" name="Rectangle 143"/>
          <p:cNvSpPr>
            <a:spLocks noChangeArrowheads="1"/>
          </p:cNvSpPr>
          <p:nvPr/>
        </p:nvSpPr>
        <p:spPr bwMode="auto">
          <a:xfrm>
            <a:off x="6804025" y="1412875"/>
            <a:ext cx="1152525" cy="1008063"/>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ROOM X</a:t>
            </a:r>
          </a:p>
        </p:txBody>
      </p:sp>
      <p:sp>
        <p:nvSpPr>
          <p:cNvPr id="149" name="Rectangle 148"/>
          <p:cNvSpPr>
            <a:spLocks noChangeArrowheads="1"/>
          </p:cNvSpPr>
          <p:nvPr/>
        </p:nvSpPr>
        <p:spPr bwMode="auto">
          <a:xfrm>
            <a:off x="6372225" y="4724400"/>
            <a:ext cx="1152525" cy="1008063"/>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MAINTAIN</a:t>
            </a:r>
          </a:p>
          <a:p>
            <a:pPr algn="ctr">
              <a:defRPr/>
            </a:pPr>
            <a:r>
              <a:rPr lang="en-US" sz="1200" dirty="0">
                <a:solidFill>
                  <a:srgbClr val="000000"/>
                </a:solidFill>
                <a:latin typeface="Arial"/>
                <a:ea typeface="ＭＳ Ｐゴシック"/>
              </a:rPr>
              <a:t>SYSTEM</a:t>
            </a:r>
          </a:p>
        </p:txBody>
      </p:sp>
      <p:cxnSp>
        <p:nvCxnSpPr>
          <p:cNvPr id="13336" name="AutoShape 32"/>
          <p:cNvCxnSpPr>
            <a:cxnSpLocks noChangeShapeType="1"/>
            <a:stCxn id="13330" idx="5"/>
          </p:cNvCxnSpPr>
          <p:nvPr/>
        </p:nvCxnSpPr>
        <p:spPr bwMode="auto">
          <a:xfrm rot="16200000" flipH="1">
            <a:off x="5068887" y="3938588"/>
            <a:ext cx="1057275" cy="1549400"/>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37" name="Text Box 33"/>
          <p:cNvSpPr txBox="1">
            <a:spLocks noChangeArrowheads="1"/>
          </p:cNvSpPr>
          <p:nvPr/>
        </p:nvSpPr>
        <p:spPr bwMode="auto">
          <a:xfrm rot="2080679">
            <a:off x="4781550" y="4676775"/>
            <a:ext cx="1676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MAINTENANCE_STATUS</a:t>
            </a:r>
          </a:p>
        </p:txBody>
      </p:sp>
      <p:cxnSp>
        <p:nvCxnSpPr>
          <p:cNvPr id="13338" name="AutoShape 32"/>
          <p:cNvCxnSpPr>
            <a:cxnSpLocks noChangeShapeType="1"/>
            <a:stCxn id="144" idx="0"/>
          </p:cNvCxnSpPr>
          <p:nvPr/>
        </p:nvCxnSpPr>
        <p:spPr bwMode="auto">
          <a:xfrm rot="16200000" flipV="1">
            <a:off x="6011863" y="44450"/>
            <a:ext cx="1008062" cy="1728788"/>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6" name="TextBox 155"/>
          <p:cNvSpPr txBox="1"/>
          <p:nvPr/>
        </p:nvSpPr>
        <p:spPr>
          <a:xfrm rot="1018662">
            <a:off x="6100763" y="252413"/>
            <a:ext cx="966787" cy="254000"/>
          </a:xfrm>
          <a:prstGeom prst="rect">
            <a:avLst/>
          </a:prstGeom>
          <a:noFill/>
        </p:spPr>
        <p:txBody>
          <a:bodyPr wrap="none">
            <a:spAutoFit/>
          </a:bodyPr>
          <a:lstStyle/>
          <a:p>
            <a:pPr>
              <a:defRPr/>
            </a:pPr>
            <a:r>
              <a:rPr lang="en-US" sz="1050" dirty="0">
                <a:solidFill>
                  <a:srgbClr val="000000"/>
                </a:solidFill>
                <a:latin typeface="Arial" charset="0"/>
                <a:ea typeface="ＭＳ Ｐゴシック" charset="0"/>
                <a:cs typeface="ＭＳ Ｐゴシック" charset="0"/>
              </a:rPr>
              <a:t>HEAT_LOSS</a:t>
            </a:r>
          </a:p>
        </p:txBody>
      </p:sp>
      <p:sp>
        <p:nvSpPr>
          <p:cNvPr id="159" name="TextBox 158"/>
          <p:cNvSpPr txBox="1"/>
          <p:nvPr/>
        </p:nvSpPr>
        <p:spPr>
          <a:xfrm rot="20448146">
            <a:off x="8050213" y="1220788"/>
            <a:ext cx="1063625" cy="254000"/>
          </a:xfrm>
          <a:prstGeom prst="rect">
            <a:avLst/>
          </a:prstGeom>
          <a:noFill/>
        </p:spPr>
        <p:txBody>
          <a:bodyPr wrap="none">
            <a:spAutoFit/>
          </a:bodyPr>
          <a:lstStyle/>
          <a:p>
            <a:pPr>
              <a:defRPr/>
            </a:pPr>
            <a:r>
              <a:rPr lang="en-US" sz="1050" dirty="0">
                <a:solidFill>
                  <a:srgbClr val="000000"/>
                </a:solidFill>
                <a:latin typeface="Arial" charset="0"/>
                <a:ea typeface="ＭＳ Ｐゴシック" charset="0"/>
                <a:cs typeface="ＭＳ Ｐゴシック" charset="0"/>
              </a:rPr>
              <a:t>SOLAR_HEAT</a:t>
            </a:r>
          </a:p>
        </p:txBody>
      </p:sp>
      <p:cxnSp>
        <p:nvCxnSpPr>
          <p:cNvPr id="13341" name="AutoShape 32"/>
          <p:cNvCxnSpPr>
            <a:cxnSpLocks noChangeShapeType="1"/>
            <a:endCxn id="144" idx="3"/>
          </p:cNvCxnSpPr>
          <p:nvPr/>
        </p:nvCxnSpPr>
        <p:spPr bwMode="auto">
          <a:xfrm rot="10800000" flipV="1">
            <a:off x="7956550" y="1412875"/>
            <a:ext cx="936625" cy="503238"/>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31" name="Rectangle 30"/>
          <p:cNvSpPr>
            <a:spLocks noChangeArrowheads="1"/>
          </p:cNvSpPr>
          <p:nvPr/>
        </p:nvSpPr>
        <p:spPr bwMode="auto">
          <a:xfrm>
            <a:off x="7308850" y="3213100"/>
            <a:ext cx="1366838" cy="1008063"/>
          </a:xfrm>
          <a:prstGeom prst="rect">
            <a:avLst/>
          </a:prstGeom>
          <a:noFill/>
          <a:ln w="9525">
            <a:solidFill>
              <a:schemeClr val="tx1"/>
            </a:solidFill>
            <a:miter lim="800000"/>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r>
              <a:rPr lang="en-US" sz="1200" dirty="0">
                <a:solidFill>
                  <a:srgbClr val="000000"/>
                </a:solidFill>
                <a:latin typeface="Arial"/>
                <a:ea typeface="ＭＳ Ｐゴシック"/>
              </a:rPr>
              <a:t>HOT WATER DISTRIBUTION SYSTEM</a:t>
            </a:r>
          </a:p>
        </p:txBody>
      </p:sp>
      <p:cxnSp>
        <p:nvCxnSpPr>
          <p:cNvPr id="13343" name="AutoShape 73"/>
          <p:cNvCxnSpPr>
            <a:cxnSpLocks noChangeShapeType="1"/>
            <a:endCxn id="31" idx="1"/>
          </p:cNvCxnSpPr>
          <p:nvPr/>
        </p:nvCxnSpPr>
        <p:spPr bwMode="auto">
          <a:xfrm flipV="1">
            <a:off x="5003800" y="3717925"/>
            <a:ext cx="2305050" cy="2159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3344" name="Text Box 33"/>
          <p:cNvSpPr txBox="1">
            <a:spLocks noChangeArrowheads="1"/>
          </p:cNvSpPr>
          <p:nvPr/>
        </p:nvSpPr>
        <p:spPr bwMode="auto">
          <a:xfrm rot="-450454">
            <a:off x="5807075" y="3787775"/>
            <a:ext cx="12144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HEATED_WATER</a:t>
            </a:r>
          </a:p>
        </p:txBody>
      </p:sp>
    </p:spTree>
    <p:extLst>
      <p:ext uri="{BB962C8B-B14F-4D97-AF65-F5344CB8AC3E}">
        <p14:creationId xmlns:p14="http://schemas.microsoft.com/office/powerpoint/2010/main" val="1477588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Oval 19"/>
          <p:cNvSpPr>
            <a:spLocks noChangeArrowheads="1"/>
          </p:cNvSpPr>
          <p:nvPr/>
        </p:nvSpPr>
        <p:spPr bwMode="auto">
          <a:xfrm>
            <a:off x="1619250" y="5013325"/>
            <a:ext cx="936625" cy="79216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RECEIVE </a:t>
            </a:r>
          </a:p>
          <a:p>
            <a:pPr algn="ctr"/>
            <a:r>
              <a:rPr lang="en-GB" altLang="en-US" sz="1000">
                <a:solidFill>
                  <a:srgbClr val="000000"/>
                </a:solidFill>
              </a:rPr>
              <a:t>FUEL </a:t>
            </a:r>
          </a:p>
          <a:p>
            <a:pPr algn="ctr"/>
            <a:r>
              <a:rPr lang="en-GB" altLang="en-US" sz="1000">
                <a:solidFill>
                  <a:srgbClr val="000000"/>
                </a:solidFill>
              </a:rPr>
              <a:t>TARIFFS</a:t>
            </a:r>
          </a:p>
          <a:p>
            <a:pPr algn="ctr"/>
            <a:r>
              <a:rPr lang="en-GB" altLang="en-US" sz="1000">
                <a:solidFill>
                  <a:srgbClr val="000000"/>
                </a:solidFill>
              </a:rPr>
              <a:t>4</a:t>
            </a:r>
            <a:endParaRPr lang="en-US" altLang="en-US" sz="1000">
              <a:solidFill>
                <a:srgbClr val="000000"/>
              </a:solidFill>
            </a:endParaRPr>
          </a:p>
        </p:txBody>
      </p:sp>
      <p:sp>
        <p:nvSpPr>
          <p:cNvPr id="14338" name="Oval 20"/>
          <p:cNvSpPr>
            <a:spLocks noChangeArrowheads="1"/>
          </p:cNvSpPr>
          <p:nvPr/>
        </p:nvSpPr>
        <p:spPr bwMode="auto">
          <a:xfrm>
            <a:off x="1331913" y="3213100"/>
            <a:ext cx="1079500" cy="100806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INPUT </a:t>
            </a:r>
          </a:p>
          <a:p>
            <a:pPr algn="ctr"/>
            <a:r>
              <a:rPr lang="en-GB" altLang="en-US" sz="1000">
                <a:solidFill>
                  <a:srgbClr val="000000"/>
                </a:solidFill>
              </a:rPr>
              <a:t>SYSTEM</a:t>
            </a:r>
          </a:p>
          <a:p>
            <a:pPr algn="ctr"/>
            <a:r>
              <a:rPr lang="en-GB" altLang="en-US" sz="1000">
                <a:solidFill>
                  <a:srgbClr val="000000"/>
                </a:solidFill>
              </a:rPr>
              <a:t>PRECEDENCE'S</a:t>
            </a:r>
          </a:p>
          <a:p>
            <a:pPr algn="ctr"/>
            <a:r>
              <a:rPr lang="en-GB" altLang="en-US" sz="1000">
                <a:solidFill>
                  <a:srgbClr val="000000"/>
                </a:solidFill>
              </a:rPr>
              <a:t>3</a:t>
            </a:r>
            <a:endParaRPr lang="en-US" altLang="en-US" sz="1000">
              <a:solidFill>
                <a:srgbClr val="000000"/>
              </a:solidFill>
            </a:endParaRPr>
          </a:p>
        </p:txBody>
      </p:sp>
      <p:sp>
        <p:nvSpPr>
          <p:cNvPr id="14339" name="Oval 21"/>
          <p:cNvSpPr>
            <a:spLocks noChangeArrowheads="1"/>
          </p:cNvSpPr>
          <p:nvPr/>
        </p:nvSpPr>
        <p:spPr bwMode="auto">
          <a:xfrm>
            <a:off x="1476375" y="1557338"/>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RECEIVE </a:t>
            </a:r>
          </a:p>
          <a:p>
            <a:pPr algn="ctr"/>
            <a:r>
              <a:rPr lang="en-GB" altLang="en-US" sz="1000">
                <a:solidFill>
                  <a:srgbClr val="000000"/>
                </a:solidFill>
              </a:rPr>
              <a:t>WEATHER</a:t>
            </a:r>
          </a:p>
          <a:p>
            <a:pPr algn="ctr"/>
            <a:r>
              <a:rPr lang="en-GB" altLang="en-US" sz="1000">
                <a:solidFill>
                  <a:srgbClr val="000000"/>
                </a:solidFill>
              </a:rPr>
              <a:t>FORECAST</a:t>
            </a:r>
          </a:p>
          <a:p>
            <a:pPr algn="ctr"/>
            <a:r>
              <a:rPr lang="en-GB" altLang="en-US" sz="1000">
                <a:solidFill>
                  <a:srgbClr val="000000"/>
                </a:solidFill>
              </a:rPr>
              <a:t>2</a:t>
            </a:r>
            <a:endParaRPr lang="en-US" altLang="en-US" sz="1000">
              <a:solidFill>
                <a:srgbClr val="000000"/>
              </a:solidFill>
            </a:endParaRPr>
          </a:p>
        </p:txBody>
      </p:sp>
      <p:cxnSp>
        <p:nvCxnSpPr>
          <p:cNvPr id="14340" name="AutoShape 32"/>
          <p:cNvCxnSpPr>
            <a:cxnSpLocks noChangeShapeType="1"/>
            <a:endCxn id="14342" idx="5"/>
          </p:cNvCxnSpPr>
          <p:nvPr/>
        </p:nvCxnSpPr>
        <p:spPr bwMode="auto">
          <a:xfrm rot="10800000">
            <a:off x="5372100" y="3563938"/>
            <a:ext cx="1792288" cy="58578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41" name="Text Box 33"/>
          <p:cNvSpPr txBox="1">
            <a:spLocks noChangeArrowheads="1"/>
          </p:cNvSpPr>
          <p:nvPr/>
        </p:nvSpPr>
        <p:spPr bwMode="auto">
          <a:xfrm>
            <a:off x="6011863" y="3789363"/>
            <a:ext cx="108267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USER_INPUTS</a:t>
            </a:r>
            <a:endParaRPr lang="en-US" altLang="en-US" sz="1000">
              <a:solidFill>
                <a:srgbClr val="000000"/>
              </a:solidFill>
            </a:endParaRPr>
          </a:p>
        </p:txBody>
      </p:sp>
      <p:sp>
        <p:nvSpPr>
          <p:cNvPr id="14342" name="Oval 51"/>
          <p:cNvSpPr>
            <a:spLocks noChangeArrowheads="1"/>
          </p:cNvSpPr>
          <p:nvPr/>
        </p:nvSpPr>
        <p:spPr bwMode="auto">
          <a:xfrm>
            <a:off x="4572000" y="28876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MANAGE </a:t>
            </a:r>
          </a:p>
          <a:p>
            <a:pPr algn="ctr"/>
            <a:r>
              <a:rPr lang="en-GB" altLang="en-US" sz="1000">
                <a:solidFill>
                  <a:srgbClr val="000000"/>
                </a:solidFill>
              </a:rPr>
              <a:t>ROOM X</a:t>
            </a:r>
          </a:p>
          <a:p>
            <a:pPr algn="ctr"/>
            <a:r>
              <a:rPr lang="en-GB" altLang="en-US" sz="1000">
                <a:solidFill>
                  <a:srgbClr val="000000"/>
                </a:solidFill>
              </a:rPr>
              <a:t>TEMP</a:t>
            </a:r>
          </a:p>
          <a:p>
            <a:pPr algn="ctr"/>
            <a:r>
              <a:rPr lang="en-GB" altLang="en-US" sz="1000">
                <a:solidFill>
                  <a:srgbClr val="000000"/>
                </a:solidFill>
              </a:rPr>
              <a:t>5</a:t>
            </a:r>
          </a:p>
        </p:txBody>
      </p:sp>
      <p:sp>
        <p:nvSpPr>
          <p:cNvPr id="14343" name="Oval 52"/>
          <p:cNvSpPr>
            <a:spLocks noChangeArrowheads="1"/>
          </p:cNvSpPr>
          <p:nvPr/>
        </p:nvSpPr>
        <p:spPr bwMode="auto">
          <a:xfrm>
            <a:off x="4787900" y="5373688"/>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MONITOR</a:t>
            </a:r>
          </a:p>
          <a:p>
            <a:pPr algn="ctr"/>
            <a:r>
              <a:rPr lang="en-GB" altLang="en-US" sz="1000">
                <a:solidFill>
                  <a:srgbClr val="000000"/>
                </a:solidFill>
              </a:rPr>
              <a:t>HEATING </a:t>
            </a:r>
          </a:p>
          <a:p>
            <a:pPr algn="ctr"/>
            <a:r>
              <a:rPr lang="en-GB" altLang="en-US" sz="1000">
                <a:solidFill>
                  <a:srgbClr val="000000"/>
                </a:solidFill>
              </a:rPr>
              <a:t>SYSTEM</a:t>
            </a:r>
          </a:p>
          <a:p>
            <a:pPr algn="ctr"/>
            <a:r>
              <a:rPr lang="en-GB" altLang="en-US" sz="1000">
                <a:solidFill>
                  <a:srgbClr val="000000"/>
                </a:solidFill>
              </a:rPr>
              <a:t>6</a:t>
            </a:r>
          </a:p>
        </p:txBody>
      </p:sp>
      <p:cxnSp>
        <p:nvCxnSpPr>
          <p:cNvPr id="14344" name="AutoShape 57"/>
          <p:cNvCxnSpPr>
            <a:cxnSpLocks noChangeShapeType="1"/>
            <a:stCxn id="14342" idx="4"/>
            <a:endCxn id="14343" idx="0"/>
          </p:cNvCxnSpPr>
          <p:nvPr/>
        </p:nvCxnSpPr>
        <p:spPr bwMode="auto">
          <a:xfrm>
            <a:off x="5040313" y="3679825"/>
            <a:ext cx="215900" cy="169386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45" name="AutoShape 63"/>
          <p:cNvCxnSpPr>
            <a:cxnSpLocks noChangeShapeType="1"/>
            <a:stCxn id="14338" idx="6"/>
            <a:endCxn id="14342" idx="2"/>
          </p:cNvCxnSpPr>
          <p:nvPr/>
        </p:nvCxnSpPr>
        <p:spPr bwMode="auto">
          <a:xfrm flipV="1">
            <a:off x="2411413" y="3284538"/>
            <a:ext cx="2160587" cy="4318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46" name="AutoShape 67"/>
          <p:cNvCxnSpPr>
            <a:cxnSpLocks noChangeShapeType="1"/>
            <a:stCxn id="14337" idx="6"/>
            <a:endCxn id="14342" idx="3"/>
          </p:cNvCxnSpPr>
          <p:nvPr/>
        </p:nvCxnSpPr>
        <p:spPr bwMode="auto">
          <a:xfrm flipV="1">
            <a:off x="2555875" y="3563938"/>
            <a:ext cx="2152650" cy="1844675"/>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47" name="AutoShape 70"/>
          <p:cNvCxnSpPr>
            <a:cxnSpLocks noChangeShapeType="1"/>
            <a:stCxn id="14339" idx="6"/>
            <a:endCxn id="14342" idx="1"/>
          </p:cNvCxnSpPr>
          <p:nvPr/>
        </p:nvCxnSpPr>
        <p:spPr bwMode="auto">
          <a:xfrm>
            <a:off x="2413000" y="1952625"/>
            <a:ext cx="2295525" cy="1050925"/>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48" name="AutoShape 71"/>
          <p:cNvCxnSpPr>
            <a:cxnSpLocks noChangeShapeType="1"/>
            <a:endCxn id="14337" idx="0"/>
          </p:cNvCxnSpPr>
          <p:nvPr/>
        </p:nvCxnSpPr>
        <p:spPr bwMode="auto">
          <a:xfrm>
            <a:off x="1330325" y="4654550"/>
            <a:ext cx="757238" cy="358775"/>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49" name="AutoShape 72"/>
          <p:cNvCxnSpPr>
            <a:cxnSpLocks noChangeShapeType="1"/>
            <a:endCxn id="14338" idx="0"/>
          </p:cNvCxnSpPr>
          <p:nvPr/>
        </p:nvCxnSpPr>
        <p:spPr bwMode="auto">
          <a:xfrm>
            <a:off x="1114425" y="2997200"/>
            <a:ext cx="757238" cy="215900"/>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50" name="AutoShape 73"/>
          <p:cNvCxnSpPr>
            <a:cxnSpLocks noChangeShapeType="1"/>
            <a:endCxn id="14339" idx="0"/>
          </p:cNvCxnSpPr>
          <p:nvPr/>
        </p:nvCxnSpPr>
        <p:spPr bwMode="auto">
          <a:xfrm>
            <a:off x="1116013" y="1125538"/>
            <a:ext cx="828675" cy="431800"/>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51" name="Text Box 74"/>
          <p:cNvSpPr txBox="1">
            <a:spLocks noChangeArrowheads="1"/>
          </p:cNvSpPr>
          <p:nvPr/>
        </p:nvSpPr>
        <p:spPr bwMode="auto">
          <a:xfrm>
            <a:off x="539750" y="4652963"/>
            <a:ext cx="10223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FUEL_TARIFF</a:t>
            </a:r>
            <a:endParaRPr lang="en-US" altLang="en-US" sz="1000">
              <a:solidFill>
                <a:srgbClr val="000000"/>
              </a:solidFill>
            </a:endParaRPr>
          </a:p>
        </p:txBody>
      </p:sp>
      <p:sp>
        <p:nvSpPr>
          <p:cNvPr id="14352" name="Text Box 75"/>
          <p:cNvSpPr txBox="1">
            <a:spLocks noChangeArrowheads="1"/>
          </p:cNvSpPr>
          <p:nvPr/>
        </p:nvSpPr>
        <p:spPr bwMode="auto">
          <a:xfrm>
            <a:off x="0" y="908050"/>
            <a:ext cx="15843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WEATHER_FORECAST</a:t>
            </a:r>
            <a:endParaRPr lang="en-US" altLang="en-US" sz="1000">
              <a:solidFill>
                <a:srgbClr val="000000"/>
              </a:solidFill>
            </a:endParaRPr>
          </a:p>
        </p:txBody>
      </p:sp>
      <p:sp>
        <p:nvSpPr>
          <p:cNvPr id="14353" name="Text Box 76"/>
          <p:cNvSpPr txBox="1">
            <a:spLocks noChangeArrowheads="1"/>
          </p:cNvSpPr>
          <p:nvPr/>
        </p:nvSpPr>
        <p:spPr bwMode="auto">
          <a:xfrm>
            <a:off x="263525" y="2781300"/>
            <a:ext cx="11398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USER_SYSTEM</a:t>
            </a:r>
          </a:p>
          <a:p>
            <a:r>
              <a:rPr lang="en-GB" altLang="en-US" sz="1000">
                <a:solidFill>
                  <a:srgbClr val="000000"/>
                </a:solidFill>
              </a:rPr>
              <a:t>_INPUTS</a:t>
            </a:r>
            <a:endParaRPr lang="en-US" altLang="en-US" sz="1000">
              <a:solidFill>
                <a:srgbClr val="000000"/>
              </a:solidFill>
            </a:endParaRPr>
          </a:p>
        </p:txBody>
      </p:sp>
      <p:sp>
        <p:nvSpPr>
          <p:cNvPr id="14354" name="TextBox 8"/>
          <p:cNvSpPr txBox="1">
            <a:spLocks noChangeArrowheads="1"/>
          </p:cNvSpPr>
          <p:nvPr/>
        </p:nvSpPr>
        <p:spPr bwMode="auto">
          <a:xfrm>
            <a:off x="6227763" y="2492375"/>
            <a:ext cx="12811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a:solidFill>
                  <a:srgbClr val="000000"/>
                </a:solidFill>
              </a:rPr>
              <a:t>CURRENT_ROOM</a:t>
            </a:r>
          </a:p>
          <a:p>
            <a:pPr>
              <a:spcBef>
                <a:spcPct val="0"/>
              </a:spcBef>
              <a:buFontTx/>
              <a:buNone/>
            </a:pPr>
            <a:r>
              <a:rPr lang="en-US" altLang="en-US" sz="1000">
                <a:solidFill>
                  <a:srgbClr val="000000"/>
                </a:solidFill>
              </a:rPr>
              <a:t>-TEMPERATURE</a:t>
            </a:r>
          </a:p>
        </p:txBody>
      </p:sp>
      <p:cxnSp>
        <p:nvCxnSpPr>
          <p:cNvPr id="11" name="Curved Connector 10"/>
          <p:cNvCxnSpPr>
            <a:cxnSpLocks noChangeShapeType="1"/>
            <a:endCxn id="14342" idx="6"/>
          </p:cNvCxnSpPr>
          <p:nvPr/>
        </p:nvCxnSpPr>
        <p:spPr bwMode="auto">
          <a:xfrm rot="10800000" flipV="1">
            <a:off x="5508625" y="2997200"/>
            <a:ext cx="1655763" cy="287338"/>
          </a:xfrm>
          <a:prstGeom prst="curvedConnector3">
            <a:avLst>
              <a:gd name="adj1" fmla="val 50000"/>
            </a:avLst>
          </a:prstGeom>
          <a:noFill/>
          <a:ln w="9525">
            <a:solidFill>
              <a:srgbClr val="000000"/>
            </a:solidFill>
            <a:round/>
            <a:headEnd/>
            <a:tailEnd type="triangle" w="med" len="lg"/>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4356" name="Text Box 75"/>
          <p:cNvSpPr txBox="1">
            <a:spLocks noChangeArrowheads="1"/>
          </p:cNvSpPr>
          <p:nvPr/>
        </p:nvSpPr>
        <p:spPr bwMode="auto">
          <a:xfrm>
            <a:off x="3059113" y="1773238"/>
            <a:ext cx="15795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r"/>
            <a:r>
              <a:rPr lang="en-GB" altLang="en-US" sz="1000">
                <a:solidFill>
                  <a:srgbClr val="000000"/>
                </a:solidFill>
              </a:rPr>
              <a:t>RECEIVED_ WEATHER</a:t>
            </a:r>
          </a:p>
          <a:p>
            <a:pPr algn="r"/>
            <a:r>
              <a:rPr lang="en-GB" altLang="en-US" sz="1000">
                <a:solidFill>
                  <a:srgbClr val="000000"/>
                </a:solidFill>
              </a:rPr>
              <a:t>_FORECAST</a:t>
            </a:r>
            <a:endParaRPr lang="en-US" altLang="en-US" sz="1000">
              <a:solidFill>
                <a:srgbClr val="000000"/>
              </a:solidFill>
            </a:endParaRPr>
          </a:p>
        </p:txBody>
      </p:sp>
      <p:sp>
        <p:nvSpPr>
          <p:cNvPr id="14357" name="TextBox 122"/>
          <p:cNvSpPr txBox="1">
            <a:spLocks noChangeArrowheads="1"/>
          </p:cNvSpPr>
          <p:nvPr/>
        </p:nvSpPr>
        <p:spPr bwMode="auto">
          <a:xfrm rot="-2173622">
            <a:off x="3302000" y="4467225"/>
            <a:ext cx="1093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a:solidFill>
                  <a:srgbClr val="000000"/>
                </a:solidFill>
              </a:rPr>
              <a:t>CURRENT</a:t>
            </a:r>
          </a:p>
          <a:p>
            <a:pPr>
              <a:spcBef>
                <a:spcPct val="0"/>
              </a:spcBef>
              <a:buFontTx/>
              <a:buNone/>
            </a:pPr>
            <a:r>
              <a:rPr lang="en-US" altLang="en-US" sz="1000">
                <a:solidFill>
                  <a:srgbClr val="000000"/>
                </a:solidFill>
              </a:rPr>
              <a:t>_FUEL_TARIFF</a:t>
            </a:r>
          </a:p>
        </p:txBody>
      </p:sp>
      <p:sp>
        <p:nvSpPr>
          <p:cNvPr id="14358" name="Text Box 33"/>
          <p:cNvSpPr txBox="1">
            <a:spLocks noChangeArrowheads="1"/>
          </p:cNvSpPr>
          <p:nvPr/>
        </p:nvSpPr>
        <p:spPr bwMode="auto">
          <a:xfrm rot="-1123386">
            <a:off x="2530587" y="3741659"/>
            <a:ext cx="158569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dirty="0">
                <a:solidFill>
                  <a:srgbClr val="000000"/>
                </a:solidFill>
              </a:rPr>
              <a:t>USER_PRECEDENCES</a:t>
            </a:r>
            <a:endParaRPr lang="en-US" altLang="en-US" sz="1000" dirty="0">
              <a:solidFill>
                <a:srgbClr val="000000"/>
              </a:solidFill>
            </a:endParaRPr>
          </a:p>
        </p:txBody>
      </p:sp>
      <p:sp>
        <p:nvSpPr>
          <p:cNvPr id="14359" name="TextBox 22"/>
          <p:cNvSpPr txBox="1">
            <a:spLocks noChangeArrowheads="1"/>
          </p:cNvSpPr>
          <p:nvPr/>
        </p:nvSpPr>
        <p:spPr bwMode="auto">
          <a:xfrm>
            <a:off x="0" y="6548438"/>
            <a:ext cx="59055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200">
                <a:solidFill>
                  <a:srgbClr val="000000"/>
                </a:solidFill>
              </a:rPr>
              <a:t>FUNCTION 5 FUNCTIONALITY IS REPEATED FOR EACH HEATING AREA/ROOM</a:t>
            </a:r>
          </a:p>
        </p:txBody>
      </p:sp>
      <p:sp>
        <p:nvSpPr>
          <p:cNvPr id="14360" name="Oval 53"/>
          <p:cNvSpPr>
            <a:spLocks noChangeArrowheads="1"/>
          </p:cNvSpPr>
          <p:nvPr/>
        </p:nvSpPr>
        <p:spPr bwMode="auto">
          <a:xfrm>
            <a:off x="3779838" y="40481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MANAGE</a:t>
            </a:r>
          </a:p>
          <a:p>
            <a:pPr algn="ctr"/>
            <a:r>
              <a:rPr lang="en-GB" altLang="en-US" sz="1000">
                <a:solidFill>
                  <a:srgbClr val="000000"/>
                </a:solidFill>
              </a:rPr>
              <a:t>POWER</a:t>
            </a:r>
          </a:p>
          <a:p>
            <a:pPr algn="ctr"/>
            <a:r>
              <a:rPr lang="en-GB" altLang="en-US" sz="1000">
                <a:solidFill>
                  <a:srgbClr val="000000"/>
                </a:solidFill>
              </a:rPr>
              <a:t>1</a:t>
            </a:r>
          </a:p>
        </p:txBody>
      </p:sp>
      <p:cxnSp>
        <p:nvCxnSpPr>
          <p:cNvPr id="14361" name="AutoShape 32"/>
          <p:cNvCxnSpPr>
            <a:cxnSpLocks noChangeShapeType="1"/>
            <a:stCxn id="14343" idx="6"/>
            <a:endCxn id="14366" idx="2"/>
          </p:cNvCxnSpPr>
          <p:nvPr/>
        </p:nvCxnSpPr>
        <p:spPr bwMode="auto">
          <a:xfrm flipV="1">
            <a:off x="5724525" y="5481638"/>
            <a:ext cx="1655763" cy="287337"/>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62" name="AutoShape 32"/>
          <p:cNvCxnSpPr>
            <a:cxnSpLocks noChangeShapeType="1"/>
            <a:stCxn id="14360" idx="4"/>
            <a:endCxn id="14337" idx="7"/>
          </p:cNvCxnSpPr>
          <p:nvPr/>
        </p:nvCxnSpPr>
        <p:spPr bwMode="auto">
          <a:xfrm rot="5400000">
            <a:off x="1367631" y="2248694"/>
            <a:ext cx="3932238" cy="1828800"/>
          </a:xfrm>
          <a:prstGeom prst="curvedConnector3">
            <a:avLst>
              <a:gd name="adj1" fmla="val 50625"/>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63" name="AutoShape 32"/>
          <p:cNvCxnSpPr>
            <a:cxnSpLocks noChangeShapeType="1"/>
            <a:stCxn id="14360" idx="3"/>
            <a:endCxn id="14338" idx="7"/>
          </p:cNvCxnSpPr>
          <p:nvPr/>
        </p:nvCxnSpPr>
        <p:spPr bwMode="auto">
          <a:xfrm rot="5400000">
            <a:off x="1944688" y="1389063"/>
            <a:ext cx="2279650" cy="1663700"/>
          </a:xfrm>
          <a:prstGeom prst="curvedConnector3">
            <a:avLst>
              <a:gd name="adj1" fmla="val 2566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64" name="AutoShape 32"/>
          <p:cNvCxnSpPr>
            <a:cxnSpLocks noChangeShapeType="1"/>
            <a:stCxn id="14360" idx="5"/>
            <a:endCxn id="14342" idx="0"/>
          </p:cNvCxnSpPr>
          <p:nvPr/>
        </p:nvCxnSpPr>
        <p:spPr bwMode="auto">
          <a:xfrm rot="16200000" flipH="1">
            <a:off x="3906838" y="1754188"/>
            <a:ext cx="1806575" cy="460375"/>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65" name="AutoShape 32"/>
          <p:cNvCxnSpPr>
            <a:cxnSpLocks noChangeShapeType="1"/>
            <a:stCxn id="14360" idx="2"/>
            <a:endCxn id="14339" idx="7"/>
          </p:cNvCxnSpPr>
          <p:nvPr/>
        </p:nvCxnSpPr>
        <p:spPr bwMode="auto">
          <a:xfrm rot="10800000" flipV="1">
            <a:off x="2274888" y="800100"/>
            <a:ext cx="1504950" cy="873125"/>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66" name="Oval 52"/>
          <p:cNvSpPr>
            <a:spLocks noChangeArrowheads="1"/>
          </p:cNvSpPr>
          <p:nvPr/>
        </p:nvSpPr>
        <p:spPr bwMode="auto">
          <a:xfrm>
            <a:off x="7380288" y="50847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INFORM</a:t>
            </a:r>
          </a:p>
          <a:p>
            <a:pPr algn="ctr"/>
            <a:r>
              <a:rPr lang="en-GB" altLang="en-US" sz="1000">
                <a:solidFill>
                  <a:srgbClr val="000000"/>
                </a:solidFill>
              </a:rPr>
              <a:t>USER</a:t>
            </a:r>
          </a:p>
          <a:p>
            <a:pPr algn="ctr"/>
            <a:r>
              <a:rPr lang="en-GB" altLang="en-US" sz="1000">
                <a:solidFill>
                  <a:srgbClr val="000000"/>
                </a:solidFill>
              </a:rPr>
              <a:t>7</a:t>
            </a:r>
          </a:p>
        </p:txBody>
      </p:sp>
      <p:sp>
        <p:nvSpPr>
          <p:cNvPr id="14367" name="Text Box 33"/>
          <p:cNvSpPr txBox="1">
            <a:spLocks noChangeArrowheads="1"/>
          </p:cNvSpPr>
          <p:nvPr/>
        </p:nvSpPr>
        <p:spPr bwMode="auto">
          <a:xfrm>
            <a:off x="5148263" y="4365625"/>
            <a:ext cx="1287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MANAGE_ROOM_</a:t>
            </a:r>
          </a:p>
          <a:p>
            <a:r>
              <a:rPr lang="en-GB" altLang="en-US" sz="1000">
                <a:solidFill>
                  <a:srgbClr val="000000"/>
                </a:solidFill>
              </a:rPr>
              <a:t>X_TEMP_STATUS</a:t>
            </a:r>
            <a:endParaRPr lang="en-US" altLang="en-US" sz="1000">
              <a:solidFill>
                <a:srgbClr val="000000"/>
              </a:solidFill>
            </a:endParaRPr>
          </a:p>
        </p:txBody>
      </p:sp>
      <p:sp>
        <p:nvSpPr>
          <p:cNvPr id="14368" name="Text Box 33"/>
          <p:cNvSpPr txBox="1">
            <a:spLocks noChangeArrowheads="1"/>
          </p:cNvSpPr>
          <p:nvPr/>
        </p:nvSpPr>
        <p:spPr bwMode="auto">
          <a:xfrm>
            <a:off x="3232150" y="5949950"/>
            <a:ext cx="1268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RECEIVE_FUEL_</a:t>
            </a:r>
          </a:p>
          <a:p>
            <a:r>
              <a:rPr lang="en-GB" altLang="en-US" sz="1000">
                <a:solidFill>
                  <a:srgbClr val="000000"/>
                </a:solidFill>
              </a:rPr>
              <a:t>TARIFFS_STATUS</a:t>
            </a:r>
            <a:endParaRPr lang="en-US" altLang="en-US" sz="1000">
              <a:solidFill>
                <a:srgbClr val="000000"/>
              </a:solidFill>
            </a:endParaRPr>
          </a:p>
        </p:txBody>
      </p:sp>
      <p:cxnSp>
        <p:nvCxnSpPr>
          <p:cNvPr id="14369" name="AutoShape 32"/>
          <p:cNvCxnSpPr>
            <a:cxnSpLocks noChangeShapeType="1"/>
            <a:stCxn id="14366" idx="0"/>
          </p:cNvCxnSpPr>
          <p:nvPr/>
        </p:nvCxnSpPr>
        <p:spPr bwMode="auto">
          <a:xfrm rot="5400000" flipH="1" flipV="1">
            <a:off x="7686675" y="3878263"/>
            <a:ext cx="1368425" cy="1044575"/>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70" name="AutoShape 32"/>
          <p:cNvCxnSpPr>
            <a:cxnSpLocks noChangeShapeType="1"/>
            <a:stCxn id="14339" idx="4"/>
            <a:endCxn id="14343" idx="1"/>
          </p:cNvCxnSpPr>
          <p:nvPr/>
        </p:nvCxnSpPr>
        <p:spPr bwMode="auto">
          <a:xfrm rot="16200000" flipH="1">
            <a:off x="1864519" y="2429669"/>
            <a:ext cx="3140075" cy="2979737"/>
          </a:xfrm>
          <a:prstGeom prst="curvedConnector3">
            <a:avLst>
              <a:gd name="adj1" fmla="val 11523"/>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71" name="AutoShape 32"/>
          <p:cNvCxnSpPr>
            <a:cxnSpLocks noChangeShapeType="1"/>
            <a:stCxn id="14338" idx="5"/>
            <a:endCxn id="14343" idx="2"/>
          </p:cNvCxnSpPr>
          <p:nvPr/>
        </p:nvCxnSpPr>
        <p:spPr bwMode="auto">
          <a:xfrm rot="16200000" flipH="1">
            <a:off x="2672557" y="3653631"/>
            <a:ext cx="1695450" cy="253523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4372" name="AutoShape 32"/>
          <p:cNvCxnSpPr>
            <a:cxnSpLocks noChangeShapeType="1"/>
            <a:stCxn id="14337" idx="5"/>
            <a:endCxn id="14343" idx="4"/>
          </p:cNvCxnSpPr>
          <p:nvPr/>
        </p:nvCxnSpPr>
        <p:spPr bwMode="auto">
          <a:xfrm rot="16200000" flipH="1">
            <a:off x="3599657" y="4509293"/>
            <a:ext cx="476250" cy="2836863"/>
          </a:xfrm>
          <a:prstGeom prst="curvedConnector3">
            <a:avLst>
              <a:gd name="adj1" fmla="val 148019"/>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73" name="Text Box 33"/>
          <p:cNvSpPr txBox="1">
            <a:spLocks noChangeArrowheads="1"/>
          </p:cNvSpPr>
          <p:nvPr/>
        </p:nvSpPr>
        <p:spPr bwMode="auto">
          <a:xfrm rot="958305">
            <a:off x="3703638" y="5162550"/>
            <a:ext cx="124777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INPUT_SYSTEM_</a:t>
            </a:r>
          </a:p>
          <a:p>
            <a:r>
              <a:rPr lang="en-GB" altLang="en-US" sz="1000">
                <a:solidFill>
                  <a:srgbClr val="000000"/>
                </a:solidFill>
              </a:rPr>
              <a:t>PRECEDENCES</a:t>
            </a:r>
          </a:p>
          <a:p>
            <a:r>
              <a:rPr lang="en-GB" altLang="en-US" sz="1000">
                <a:solidFill>
                  <a:srgbClr val="000000"/>
                </a:solidFill>
              </a:rPr>
              <a:t>_STATUS</a:t>
            </a:r>
            <a:endParaRPr lang="en-US" altLang="en-US" sz="1000">
              <a:solidFill>
                <a:srgbClr val="000000"/>
              </a:solidFill>
            </a:endParaRPr>
          </a:p>
        </p:txBody>
      </p:sp>
      <p:sp>
        <p:nvSpPr>
          <p:cNvPr id="14374" name="Text Box 33"/>
          <p:cNvSpPr txBox="1">
            <a:spLocks noChangeArrowheads="1"/>
          </p:cNvSpPr>
          <p:nvPr/>
        </p:nvSpPr>
        <p:spPr bwMode="auto">
          <a:xfrm>
            <a:off x="2392363" y="2236788"/>
            <a:ext cx="15319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RECEIVE_WEATHER_</a:t>
            </a:r>
          </a:p>
          <a:p>
            <a:r>
              <a:rPr lang="en-GB" altLang="en-US" sz="1000">
                <a:solidFill>
                  <a:srgbClr val="000000"/>
                </a:solidFill>
              </a:rPr>
              <a:t>FORECAST_STATUS</a:t>
            </a:r>
            <a:endParaRPr lang="en-US" altLang="en-US" sz="1000">
              <a:solidFill>
                <a:srgbClr val="000000"/>
              </a:solidFill>
            </a:endParaRPr>
          </a:p>
        </p:txBody>
      </p:sp>
      <p:sp>
        <p:nvSpPr>
          <p:cNvPr id="14375" name="Text Box 33"/>
          <p:cNvSpPr txBox="1">
            <a:spLocks noChangeArrowheads="1"/>
          </p:cNvSpPr>
          <p:nvPr/>
        </p:nvSpPr>
        <p:spPr bwMode="auto">
          <a:xfrm rot="4655967">
            <a:off x="4262438" y="1868487"/>
            <a:ext cx="1570038"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ROOM_TEMP_POWER</a:t>
            </a:r>
          </a:p>
        </p:txBody>
      </p:sp>
      <p:sp>
        <p:nvSpPr>
          <p:cNvPr id="14376" name="Text Box 33"/>
          <p:cNvSpPr txBox="1">
            <a:spLocks noChangeArrowheads="1"/>
          </p:cNvSpPr>
          <p:nvPr/>
        </p:nvSpPr>
        <p:spPr bwMode="auto">
          <a:xfrm rot="-1367462">
            <a:off x="2144713" y="598488"/>
            <a:ext cx="14509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RECEIVE_WEATHER</a:t>
            </a:r>
          </a:p>
          <a:p>
            <a:r>
              <a:rPr lang="en-GB" altLang="en-US" sz="1000">
                <a:solidFill>
                  <a:srgbClr val="000000"/>
                </a:solidFill>
              </a:rPr>
              <a:t>_FORCAST_POWER</a:t>
            </a:r>
          </a:p>
        </p:txBody>
      </p:sp>
      <p:sp>
        <p:nvSpPr>
          <p:cNvPr id="14377" name="Text Box 33"/>
          <p:cNvSpPr txBox="1">
            <a:spLocks noChangeArrowheads="1"/>
          </p:cNvSpPr>
          <p:nvPr/>
        </p:nvSpPr>
        <p:spPr bwMode="auto">
          <a:xfrm rot="-1367462">
            <a:off x="2586038" y="1127125"/>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GB" altLang="en-US" sz="1000">
                <a:solidFill>
                  <a:srgbClr val="000000"/>
                </a:solidFill>
              </a:rPr>
              <a:t>INPUT_SYS_</a:t>
            </a:r>
          </a:p>
          <a:p>
            <a:pPr>
              <a:spcBef>
                <a:spcPct val="0"/>
              </a:spcBef>
              <a:buFontTx/>
              <a:buNone/>
            </a:pPr>
            <a:r>
              <a:rPr lang="en-GB" altLang="en-US" sz="1000">
                <a:solidFill>
                  <a:srgbClr val="000000"/>
                </a:solidFill>
              </a:rPr>
              <a:t>PREC’S_POWER</a:t>
            </a:r>
          </a:p>
        </p:txBody>
      </p:sp>
      <p:sp>
        <p:nvSpPr>
          <p:cNvPr id="14378" name="Text Box 33"/>
          <p:cNvSpPr txBox="1">
            <a:spLocks noChangeArrowheads="1"/>
          </p:cNvSpPr>
          <p:nvPr/>
        </p:nvSpPr>
        <p:spPr bwMode="auto">
          <a:xfrm rot="-1367462">
            <a:off x="2370138" y="2930525"/>
            <a:ext cx="12223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RECEIVE_FUEL_</a:t>
            </a:r>
          </a:p>
          <a:p>
            <a:r>
              <a:rPr lang="en-GB" altLang="en-US" sz="1000">
                <a:solidFill>
                  <a:srgbClr val="000000"/>
                </a:solidFill>
              </a:rPr>
              <a:t>TARIFF_POWER</a:t>
            </a:r>
          </a:p>
        </p:txBody>
      </p:sp>
      <p:sp>
        <p:nvSpPr>
          <p:cNvPr id="14379" name="Text Box 33"/>
          <p:cNvSpPr txBox="1">
            <a:spLocks noChangeArrowheads="1"/>
          </p:cNvSpPr>
          <p:nvPr/>
        </p:nvSpPr>
        <p:spPr bwMode="auto">
          <a:xfrm rot="-1920614">
            <a:off x="7523163" y="4168775"/>
            <a:ext cx="12700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SYSTEM_STATUS</a:t>
            </a:r>
          </a:p>
        </p:txBody>
      </p:sp>
      <p:sp>
        <p:nvSpPr>
          <p:cNvPr id="14380" name="TextBox 2070"/>
          <p:cNvSpPr txBox="1">
            <a:spLocks noChangeArrowheads="1"/>
          </p:cNvSpPr>
          <p:nvPr/>
        </p:nvSpPr>
        <p:spPr bwMode="auto">
          <a:xfrm>
            <a:off x="7380288" y="333375"/>
            <a:ext cx="145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800">
                <a:solidFill>
                  <a:srgbClr val="000000"/>
                </a:solidFill>
              </a:rPr>
              <a:t>DIAGRAM 0</a:t>
            </a:r>
          </a:p>
        </p:txBody>
      </p:sp>
      <p:cxnSp>
        <p:nvCxnSpPr>
          <p:cNvPr id="14381" name="AutoShape 32"/>
          <p:cNvCxnSpPr>
            <a:cxnSpLocks noChangeShapeType="1"/>
            <a:endCxn id="14360" idx="7"/>
          </p:cNvCxnSpPr>
          <p:nvPr/>
        </p:nvCxnSpPr>
        <p:spPr bwMode="auto">
          <a:xfrm rot="10800000" flipV="1">
            <a:off x="4579938" y="260350"/>
            <a:ext cx="855662" cy="260350"/>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82" name="Text Box 33"/>
          <p:cNvSpPr txBox="1">
            <a:spLocks noChangeArrowheads="1"/>
          </p:cNvSpPr>
          <p:nvPr/>
        </p:nvSpPr>
        <p:spPr bwMode="auto">
          <a:xfrm rot="-392894">
            <a:off x="4656138" y="68263"/>
            <a:ext cx="6715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POWER</a:t>
            </a:r>
          </a:p>
        </p:txBody>
      </p:sp>
      <p:cxnSp>
        <p:nvCxnSpPr>
          <p:cNvPr id="14383" name="AutoShape 32"/>
          <p:cNvCxnSpPr>
            <a:cxnSpLocks noChangeShapeType="1"/>
            <a:stCxn id="14342" idx="7"/>
          </p:cNvCxnSpPr>
          <p:nvPr/>
        </p:nvCxnSpPr>
        <p:spPr bwMode="auto">
          <a:xfrm rot="5400000" flipH="1" flipV="1">
            <a:off x="5688806" y="1599407"/>
            <a:ext cx="1087437" cy="1720850"/>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0" name="TextBox 9"/>
          <p:cNvSpPr txBox="1"/>
          <p:nvPr/>
        </p:nvSpPr>
        <p:spPr>
          <a:xfrm rot="20513725">
            <a:off x="5811838" y="1782763"/>
            <a:ext cx="1035050" cy="261937"/>
          </a:xfrm>
          <a:prstGeom prst="rect">
            <a:avLst/>
          </a:prstGeom>
          <a:noFill/>
        </p:spPr>
        <p:txBody>
          <a:bodyPr wrap="none">
            <a:spAutoFit/>
          </a:bodyPr>
          <a:lstStyle/>
          <a:p>
            <a:pPr>
              <a:defRPr/>
            </a:pPr>
            <a:r>
              <a:rPr lang="en-US" sz="1050" dirty="0">
                <a:solidFill>
                  <a:srgbClr val="000000"/>
                </a:solidFill>
                <a:latin typeface="Arial" charset="0"/>
                <a:ea typeface="ＭＳ Ｐゴシック" charset="0"/>
                <a:cs typeface="ＭＳ Ｐゴシック" charset="0"/>
              </a:rPr>
              <a:t>HEAT_FLOW</a:t>
            </a:r>
          </a:p>
        </p:txBody>
      </p:sp>
      <p:sp>
        <p:nvSpPr>
          <p:cNvPr id="14385" name="Oval 53"/>
          <p:cNvSpPr>
            <a:spLocks noChangeArrowheads="1"/>
          </p:cNvSpPr>
          <p:nvPr/>
        </p:nvSpPr>
        <p:spPr bwMode="auto">
          <a:xfrm>
            <a:off x="6156325" y="549275"/>
            <a:ext cx="936625" cy="792163"/>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MANAGE</a:t>
            </a:r>
          </a:p>
          <a:p>
            <a:pPr algn="ctr"/>
            <a:r>
              <a:rPr lang="en-GB" altLang="en-US" sz="1000">
                <a:solidFill>
                  <a:srgbClr val="000000"/>
                </a:solidFill>
              </a:rPr>
              <a:t>WATER</a:t>
            </a:r>
          </a:p>
          <a:p>
            <a:pPr algn="ctr"/>
            <a:r>
              <a:rPr lang="en-GB" altLang="en-US" sz="1000">
                <a:solidFill>
                  <a:srgbClr val="000000"/>
                </a:solidFill>
              </a:rPr>
              <a:t>8</a:t>
            </a:r>
          </a:p>
        </p:txBody>
      </p:sp>
      <p:cxnSp>
        <p:nvCxnSpPr>
          <p:cNvPr id="14386" name="AutoShape 32"/>
          <p:cNvCxnSpPr>
            <a:cxnSpLocks noChangeShapeType="1"/>
            <a:stCxn id="14360" idx="6"/>
            <a:endCxn id="14385" idx="2"/>
          </p:cNvCxnSpPr>
          <p:nvPr/>
        </p:nvCxnSpPr>
        <p:spPr bwMode="auto">
          <a:xfrm>
            <a:off x="4716463" y="801688"/>
            <a:ext cx="1439862" cy="142875"/>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87" name="Text Box 33"/>
          <p:cNvSpPr txBox="1">
            <a:spLocks noChangeArrowheads="1"/>
          </p:cNvSpPr>
          <p:nvPr/>
        </p:nvSpPr>
        <p:spPr bwMode="auto">
          <a:xfrm rot="409107">
            <a:off x="4643438" y="638175"/>
            <a:ext cx="162877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WATER_ HEAT_POWER</a:t>
            </a:r>
          </a:p>
        </p:txBody>
      </p:sp>
      <p:cxnSp>
        <p:nvCxnSpPr>
          <p:cNvPr id="14388" name="AutoShape 32"/>
          <p:cNvCxnSpPr>
            <a:cxnSpLocks noChangeShapeType="1"/>
            <a:stCxn id="14385" idx="5"/>
          </p:cNvCxnSpPr>
          <p:nvPr/>
        </p:nvCxnSpPr>
        <p:spPr bwMode="auto">
          <a:xfrm rot="16200000" flipH="1">
            <a:off x="7578725" y="603250"/>
            <a:ext cx="474663" cy="1719263"/>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4389" name="Text Box 33"/>
          <p:cNvSpPr txBox="1">
            <a:spLocks noChangeArrowheads="1"/>
          </p:cNvSpPr>
          <p:nvPr/>
        </p:nvSpPr>
        <p:spPr bwMode="auto">
          <a:xfrm rot="409107">
            <a:off x="7307263" y="1292225"/>
            <a:ext cx="12160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HEATED_WATER</a:t>
            </a:r>
          </a:p>
        </p:txBody>
      </p:sp>
    </p:spTree>
    <p:extLst>
      <p:ext uri="{BB962C8B-B14F-4D97-AF65-F5344CB8AC3E}">
        <p14:creationId xmlns:p14="http://schemas.microsoft.com/office/powerpoint/2010/main" val="3283701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361" name="AutoShape 32"/>
          <p:cNvCxnSpPr>
            <a:cxnSpLocks noChangeShapeType="1"/>
          </p:cNvCxnSpPr>
          <p:nvPr/>
        </p:nvCxnSpPr>
        <p:spPr bwMode="auto">
          <a:xfrm>
            <a:off x="2339975" y="981075"/>
            <a:ext cx="1000125" cy="117475"/>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62" name="Text Box 33"/>
          <p:cNvSpPr txBox="1">
            <a:spLocks noChangeArrowheads="1"/>
          </p:cNvSpPr>
          <p:nvPr/>
        </p:nvSpPr>
        <p:spPr bwMode="auto">
          <a:xfrm>
            <a:off x="1908175" y="736600"/>
            <a:ext cx="15176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USER_PROPS_INPUT</a:t>
            </a:r>
            <a:endParaRPr lang="en-US" altLang="en-US" sz="1000">
              <a:solidFill>
                <a:srgbClr val="000000"/>
              </a:solidFill>
            </a:endParaRPr>
          </a:p>
        </p:txBody>
      </p:sp>
      <p:sp>
        <p:nvSpPr>
          <p:cNvPr id="15363" name="Oval 48"/>
          <p:cNvSpPr>
            <a:spLocks noChangeArrowheads="1"/>
          </p:cNvSpPr>
          <p:nvPr/>
        </p:nvSpPr>
        <p:spPr bwMode="auto">
          <a:xfrm>
            <a:off x="2987675" y="303371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SET </a:t>
            </a:r>
          </a:p>
          <a:p>
            <a:pPr algn="ctr"/>
            <a:r>
              <a:rPr lang="en-GB" altLang="en-US" sz="1000">
                <a:solidFill>
                  <a:srgbClr val="000000"/>
                </a:solidFill>
              </a:rPr>
              <a:t>DESIRED </a:t>
            </a:r>
          </a:p>
          <a:p>
            <a:pPr algn="ctr"/>
            <a:r>
              <a:rPr lang="en-GB" altLang="en-US" sz="1000">
                <a:solidFill>
                  <a:srgbClr val="000000"/>
                </a:solidFill>
              </a:rPr>
              <a:t>ROOM TEMP</a:t>
            </a:r>
          </a:p>
          <a:p>
            <a:pPr algn="ctr"/>
            <a:r>
              <a:rPr lang="en-GB" altLang="en-US" sz="1000">
                <a:solidFill>
                  <a:srgbClr val="000000"/>
                </a:solidFill>
              </a:rPr>
              <a:t>5.4</a:t>
            </a:r>
            <a:endParaRPr lang="en-US" altLang="en-US" sz="1000">
              <a:solidFill>
                <a:srgbClr val="000000"/>
              </a:solidFill>
            </a:endParaRPr>
          </a:p>
        </p:txBody>
      </p:sp>
      <p:sp>
        <p:nvSpPr>
          <p:cNvPr id="15364" name="Oval 49"/>
          <p:cNvSpPr>
            <a:spLocks noChangeArrowheads="1"/>
          </p:cNvSpPr>
          <p:nvPr/>
        </p:nvSpPr>
        <p:spPr bwMode="auto">
          <a:xfrm>
            <a:off x="4572000" y="909638"/>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SENSE</a:t>
            </a:r>
          </a:p>
          <a:p>
            <a:pPr algn="ctr"/>
            <a:r>
              <a:rPr lang="en-GB" altLang="en-US" sz="1000">
                <a:solidFill>
                  <a:srgbClr val="000000"/>
                </a:solidFill>
              </a:rPr>
              <a:t>ROOM TEMP</a:t>
            </a:r>
          </a:p>
          <a:p>
            <a:pPr algn="ctr"/>
            <a:r>
              <a:rPr lang="en-GB" altLang="en-US" sz="1000">
                <a:solidFill>
                  <a:srgbClr val="000000"/>
                </a:solidFill>
              </a:rPr>
              <a:t>5.2</a:t>
            </a:r>
            <a:endParaRPr lang="en-US" altLang="en-US" sz="1000">
              <a:solidFill>
                <a:srgbClr val="000000"/>
              </a:solidFill>
            </a:endParaRPr>
          </a:p>
        </p:txBody>
      </p:sp>
      <p:sp>
        <p:nvSpPr>
          <p:cNvPr id="15365" name="Oval 50"/>
          <p:cNvSpPr>
            <a:spLocks noChangeArrowheads="1"/>
          </p:cNvSpPr>
          <p:nvPr/>
        </p:nvSpPr>
        <p:spPr bwMode="auto">
          <a:xfrm>
            <a:off x="4572000" y="20621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900">
                <a:solidFill>
                  <a:srgbClr val="000000"/>
                </a:solidFill>
              </a:rPr>
              <a:t>PREDICT</a:t>
            </a:r>
          </a:p>
          <a:p>
            <a:pPr algn="ctr"/>
            <a:r>
              <a:rPr lang="en-GB" altLang="en-US" sz="900">
                <a:solidFill>
                  <a:srgbClr val="000000"/>
                </a:solidFill>
              </a:rPr>
              <a:t>ROOM </a:t>
            </a:r>
          </a:p>
          <a:p>
            <a:pPr algn="ctr"/>
            <a:r>
              <a:rPr lang="en-GB" altLang="en-US" sz="900">
                <a:solidFill>
                  <a:srgbClr val="000000"/>
                </a:solidFill>
              </a:rPr>
              <a:t>TEMP </a:t>
            </a:r>
          </a:p>
          <a:p>
            <a:pPr algn="ctr"/>
            <a:r>
              <a:rPr lang="en-GB" altLang="en-US" sz="900">
                <a:solidFill>
                  <a:srgbClr val="000000"/>
                </a:solidFill>
              </a:rPr>
              <a:t>PROFILE</a:t>
            </a:r>
          </a:p>
          <a:p>
            <a:pPr algn="ctr"/>
            <a:r>
              <a:rPr lang="en-GB" altLang="en-US" sz="900">
                <a:solidFill>
                  <a:srgbClr val="000000"/>
                </a:solidFill>
              </a:rPr>
              <a:t>5.3</a:t>
            </a:r>
            <a:endParaRPr lang="en-US" altLang="en-US" sz="900">
              <a:solidFill>
                <a:srgbClr val="000000"/>
              </a:solidFill>
            </a:endParaRPr>
          </a:p>
        </p:txBody>
      </p:sp>
      <p:sp>
        <p:nvSpPr>
          <p:cNvPr id="15366" name="Oval 51"/>
          <p:cNvSpPr>
            <a:spLocks noChangeArrowheads="1"/>
          </p:cNvSpPr>
          <p:nvPr/>
        </p:nvSpPr>
        <p:spPr bwMode="auto">
          <a:xfrm>
            <a:off x="4572000" y="33575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DETERMINE</a:t>
            </a:r>
          </a:p>
          <a:p>
            <a:pPr algn="ctr"/>
            <a:r>
              <a:rPr lang="en-GB" altLang="en-US" sz="1000">
                <a:solidFill>
                  <a:srgbClr val="000000"/>
                </a:solidFill>
              </a:rPr>
              <a:t>ROOM HEAT</a:t>
            </a:r>
          </a:p>
          <a:p>
            <a:pPr algn="ctr"/>
            <a:r>
              <a:rPr lang="en-GB" altLang="en-US" sz="1000">
                <a:solidFill>
                  <a:srgbClr val="000000"/>
                </a:solidFill>
              </a:rPr>
              <a:t>PROFILE</a:t>
            </a:r>
          </a:p>
          <a:p>
            <a:pPr algn="ctr"/>
            <a:r>
              <a:rPr lang="en-GB" altLang="en-US" sz="1000">
                <a:solidFill>
                  <a:srgbClr val="000000"/>
                </a:solidFill>
              </a:rPr>
              <a:t>5.5</a:t>
            </a:r>
            <a:endParaRPr lang="en-US" altLang="en-US" sz="1000">
              <a:solidFill>
                <a:srgbClr val="000000"/>
              </a:solidFill>
            </a:endParaRPr>
          </a:p>
        </p:txBody>
      </p:sp>
      <p:sp>
        <p:nvSpPr>
          <p:cNvPr id="15367" name="Oval 52"/>
          <p:cNvSpPr>
            <a:spLocks noChangeArrowheads="1"/>
          </p:cNvSpPr>
          <p:nvPr/>
        </p:nvSpPr>
        <p:spPr bwMode="auto">
          <a:xfrm>
            <a:off x="4572000" y="44370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DELIVER </a:t>
            </a:r>
          </a:p>
          <a:p>
            <a:pPr algn="ctr"/>
            <a:r>
              <a:rPr lang="en-GB" altLang="en-US" sz="1000">
                <a:solidFill>
                  <a:srgbClr val="000000"/>
                </a:solidFill>
              </a:rPr>
              <a:t>ROOM HEAT</a:t>
            </a:r>
          </a:p>
          <a:p>
            <a:pPr algn="ctr"/>
            <a:r>
              <a:rPr lang="en-GB" altLang="en-US" sz="1000">
                <a:solidFill>
                  <a:srgbClr val="000000"/>
                </a:solidFill>
              </a:rPr>
              <a:t>PROFILE</a:t>
            </a:r>
          </a:p>
          <a:p>
            <a:pPr algn="ctr"/>
            <a:r>
              <a:rPr lang="en-GB" altLang="en-US" sz="1000">
                <a:solidFill>
                  <a:srgbClr val="000000"/>
                </a:solidFill>
              </a:rPr>
              <a:t>5.6</a:t>
            </a:r>
            <a:endParaRPr lang="en-US" altLang="en-US" sz="1000">
              <a:solidFill>
                <a:srgbClr val="000000"/>
              </a:solidFill>
            </a:endParaRPr>
          </a:p>
        </p:txBody>
      </p:sp>
      <p:sp>
        <p:nvSpPr>
          <p:cNvPr id="15368" name="Oval 53"/>
          <p:cNvSpPr>
            <a:spLocks noChangeArrowheads="1"/>
          </p:cNvSpPr>
          <p:nvPr/>
        </p:nvSpPr>
        <p:spPr bwMode="auto">
          <a:xfrm>
            <a:off x="4572000" y="5516563"/>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LEARN ROOM</a:t>
            </a:r>
          </a:p>
          <a:p>
            <a:pPr algn="ctr"/>
            <a:r>
              <a:rPr lang="en-GB" altLang="en-US" sz="1000">
                <a:solidFill>
                  <a:srgbClr val="000000"/>
                </a:solidFill>
              </a:rPr>
              <a:t>BEHAVIOUR</a:t>
            </a:r>
          </a:p>
          <a:p>
            <a:pPr algn="ctr"/>
            <a:r>
              <a:rPr lang="en-GB" altLang="en-US" sz="1000">
                <a:solidFill>
                  <a:srgbClr val="000000"/>
                </a:solidFill>
              </a:rPr>
              <a:t>5.7</a:t>
            </a:r>
            <a:endParaRPr lang="en-US" altLang="en-US" sz="1000">
              <a:solidFill>
                <a:srgbClr val="000000"/>
              </a:solidFill>
            </a:endParaRPr>
          </a:p>
        </p:txBody>
      </p:sp>
      <p:cxnSp>
        <p:nvCxnSpPr>
          <p:cNvPr id="15369" name="AutoShape 59"/>
          <p:cNvCxnSpPr>
            <a:cxnSpLocks noChangeShapeType="1"/>
            <a:stCxn id="15368" idx="6"/>
            <a:endCxn id="15365" idx="6"/>
          </p:cNvCxnSpPr>
          <p:nvPr/>
        </p:nvCxnSpPr>
        <p:spPr bwMode="auto">
          <a:xfrm flipV="1">
            <a:off x="5508625" y="2459038"/>
            <a:ext cx="12700" cy="3454400"/>
          </a:xfrm>
          <a:prstGeom prst="curvedConnector3">
            <a:avLst>
              <a:gd name="adj1" fmla="val 10014079"/>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70" name="Text Box 61"/>
          <p:cNvSpPr txBox="1">
            <a:spLocks noChangeArrowheads="1"/>
          </p:cNvSpPr>
          <p:nvPr/>
        </p:nvSpPr>
        <p:spPr bwMode="auto">
          <a:xfrm>
            <a:off x="2051050" y="2962275"/>
            <a:ext cx="9874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USER_INPUT</a:t>
            </a:r>
            <a:endParaRPr lang="en-US" altLang="en-US" sz="1000">
              <a:solidFill>
                <a:srgbClr val="000000"/>
              </a:solidFill>
            </a:endParaRPr>
          </a:p>
        </p:txBody>
      </p:sp>
      <p:cxnSp>
        <p:nvCxnSpPr>
          <p:cNvPr id="15371" name="AutoShape 63"/>
          <p:cNvCxnSpPr>
            <a:cxnSpLocks noChangeShapeType="1"/>
            <a:endCxn id="15366" idx="2"/>
          </p:cNvCxnSpPr>
          <p:nvPr/>
        </p:nvCxnSpPr>
        <p:spPr bwMode="auto">
          <a:xfrm flipV="1">
            <a:off x="1547813" y="3754438"/>
            <a:ext cx="3024187" cy="6477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5372" name="AutoShape 67"/>
          <p:cNvCxnSpPr>
            <a:cxnSpLocks noChangeShapeType="1"/>
            <a:endCxn id="15366" idx="3"/>
          </p:cNvCxnSpPr>
          <p:nvPr/>
        </p:nvCxnSpPr>
        <p:spPr bwMode="auto">
          <a:xfrm flipV="1">
            <a:off x="1692275" y="4033838"/>
            <a:ext cx="3016250" cy="1268412"/>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5373" name="AutoShape 70"/>
          <p:cNvCxnSpPr>
            <a:cxnSpLocks noChangeShapeType="1"/>
            <a:endCxn id="15365" idx="3"/>
          </p:cNvCxnSpPr>
          <p:nvPr/>
        </p:nvCxnSpPr>
        <p:spPr bwMode="auto">
          <a:xfrm>
            <a:off x="1404938" y="2566988"/>
            <a:ext cx="3303587" cy="171450"/>
          </a:xfrm>
          <a:prstGeom prst="curvedConnector4">
            <a:avLst>
              <a:gd name="adj1" fmla="val 47926"/>
              <a:gd name="adj2" fmla="val 232565"/>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74" name="TextBox 8"/>
          <p:cNvSpPr txBox="1">
            <a:spLocks noChangeArrowheads="1"/>
          </p:cNvSpPr>
          <p:nvPr/>
        </p:nvSpPr>
        <p:spPr bwMode="auto">
          <a:xfrm>
            <a:off x="5805488" y="847725"/>
            <a:ext cx="12795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a:solidFill>
                  <a:srgbClr val="000000"/>
                </a:solidFill>
              </a:rPr>
              <a:t>CURRENT_ROOM</a:t>
            </a:r>
          </a:p>
          <a:p>
            <a:pPr>
              <a:spcBef>
                <a:spcPct val="0"/>
              </a:spcBef>
              <a:buFontTx/>
              <a:buNone/>
            </a:pPr>
            <a:r>
              <a:rPr lang="en-US" altLang="en-US" sz="1000">
                <a:solidFill>
                  <a:srgbClr val="000000"/>
                </a:solidFill>
              </a:rPr>
              <a:t>-TEMPERATURE</a:t>
            </a:r>
          </a:p>
        </p:txBody>
      </p:sp>
      <p:cxnSp>
        <p:nvCxnSpPr>
          <p:cNvPr id="11" name="Curved Connector 10"/>
          <p:cNvCxnSpPr>
            <a:cxnSpLocks noChangeShapeType="1"/>
            <a:endCxn id="15364" idx="7"/>
          </p:cNvCxnSpPr>
          <p:nvPr/>
        </p:nvCxnSpPr>
        <p:spPr bwMode="auto">
          <a:xfrm rot="10800000" flipV="1">
            <a:off x="5372100" y="765175"/>
            <a:ext cx="1073150" cy="260350"/>
          </a:xfrm>
          <a:prstGeom prst="curvedConnector2">
            <a:avLst/>
          </a:prstGeom>
          <a:noFill/>
          <a:ln w="9525">
            <a:solidFill>
              <a:srgbClr val="000000"/>
            </a:solidFill>
            <a:round/>
            <a:headEnd/>
            <a:tailEnd type="triangle" w="med" len="lg"/>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15376" name="TextBox 74"/>
          <p:cNvSpPr txBox="1">
            <a:spLocks noChangeArrowheads="1"/>
          </p:cNvSpPr>
          <p:nvPr/>
        </p:nvSpPr>
        <p:spPr bwMode="auto">
          <a:xfrm>
            <a:off x="5508625" y="1485900"/>
            <a:ext cx="12033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a:solidFill>
                  <a:srgbClr val="000000"/>
                </a:solidFill>
              </a:rPr>
              <a:t>SENSED_ROOM</a:t>
            </a:r>
          </a:p>
          <a:p>
            <a:pPr>
              <a:spcBef>
                <a:spcPct val="0"/>
              </a:spcBef>
              <a:buFontTx/>
              <a:buNone/>
            </a:pPr>
            <a:r>
              <a:rPr lang="en-US" altLang="en-US" sz="1000">
                <a:solidFill>
                  <a:srgbClr val="000000"/>
                </a:solidFill>
              </a:rPr>
              <a:t>-TEMPERATURE</a:t>
            </a:r>
          </a:p>
        </p:txBody>
      </p:sp>
      <p:sp>
        <p:nvSpPr>
          <p:cNvPr id="15377" name="Oval 48"/>
          <p:cNvSpPr>
            <a:spLocks noChangeArrowheads="1"/>
          </p:cNvSpPr>
          <p:nvPr/>
        </p:nvSpPr>
        <p:spPr bwMode="auto">
          <a:xfrm>
            <a:off x="3276600" y="909638"/>
            <a:ext cx="936625" cy="792162"/>
          </a:xfrm>
          <a:prstGeom prst="ellipse">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ctr"/>
            <a:r>
              <a:rPr lang="en-GB" altLang="en-US" sz="1000">
                <a:solidFill>
                  <a:srgbClr val="000000"/>
                </a:solidFill>
              </a:rPr>
              <a:t>INPUT ROOM </a:t>
            </a:r>
          </a:p>
          <a:p>
            <a:pPr algn="ctr"/>
            <a:r>
              <a:rPr lang="en-GB" altLang="en-US" sz="1000">
                <a:solidFill>
                  <a:srgbClr val="000000"/>
                </a:solidFill>
              </a:rPr>
              <a:t>PROPS</a:t>
            </a:r>
          </a:p>
          <a:p>
            <a:pPr algn="ctr"/>
            <a:r>
              <a:rPr lang="en-GB" altLang="en-US" sz="1000">
                <a:solidFill>
                  <a:srgbClr val="000000"/>
                </a:solidFill>
              </a:rPr>
              <a:t>5.1</a:t>
            </a:r>
          </a:p>
        </p:txBody>
      </p:sp>
      <p:cxnSp>
        <p:nvCxnSpPr>
          <p:cNvPr id="15378" name="AutoShape 32"/>
          <p:cNvCxnSpPr>
            <a:cxnSpLocks noChangeShapeType="1"/>
            <a:stCxn id="15377" idx="4"/>
            <a:endCxn id="15365" idx="2"/>
          </p:cNvCxnSpPr>
          <p:nvPr/>
        </p:nvCxnSpPr>
        <p:spPr bwMode="auto">
          <a:xfrm rot="16200000" flipH="1">
            <a:off x="3780632" y="1666081"/>
            <a:ext cx="755650" cy="82708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79" name="Text Box 33"/>
          <p:cNvSpPr txBox="1">
            <a:spLocks noChangeArrowheads="1"/>
          </p:cNvSpPr>
          <p:nvPr/>
        </p:nvSpPr>
        <p:spPr bwMode="auto">
          <a:xfrm>
            <a:off x="3852863" y="1846263"/>
            <a:ext cx="1103312"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ROOM_PROPS</a:t>
            </a:r>
            <a:endParaRPr lang="en-US" altLang="en-US" sz="1000">
              <a:solidFill>
                <a:srgbClr val="000000"/>
              </a:solidFill>
            </a:endParaRPr>
          </a:p>
        </p:txBody>
      </p:sp>
      <p:sp>
        <p:nvSpPr>
          <p:cNvPr id="15380" name="Text Box 75"/>
          <p:cNvSpPr txBox="1">
            <a:spLocks noChangeArrowheads="1"/>
          </p:cNvSpPr>
          <p:nvPr/>
        </p:nvSpPr>
        <p:spPr bwMode="auto">
          <a:xfrm>
            <a:off x="2771775" y="2420938"/>
            <a:ext cx="15795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pPr algn="r"/>
            <a:r>
              <a:rPr lang="en-GB" altLang="en-US" sz="1000">
                <a:solidFill>
                  <a:srgbClr val="000000"/>
                </a:solidFill>
              </a:rPr>
              <a:t>RECEIVED_ WEATHER</a:t>
            </a:r>
          </a:p>
          <a:p>
            <a:pPr algn="r"/>
            <a:r>
              <a:rPr lang="en-GB" altLang="en-US" sz="1000">
                <a:solidFill>
                  <a:srgbClr val="000000"/>
                </a:solidFill>
              </a:rPr>
              <a:t>_FORECAST</a:t>
            </a:r>
            <a:endParaRPr lang="en-US" altLang="en-US" sz="1000">
              <a:solidFill>
                <a:srgbClr val="000000"/>
              </a:solidFill>
            </a:endParaRPr>
          </a:p>
        </p:txBody>
      </p:sp>
      <p:cxnSp>
        <p:nvCxnSpPr>
          <p:cNvPr id="15381" name="AutoShape 32"/>
          <p:cNvCxnSpPr>
            <a:cxnSpLocks noChangeShapeType="1"/>
            <a:endCxn id="15363" idx="2"/>
          </p:cNvCxnSpPr>
          <p:nvPr/>
        </p:nvCxnSpPr>
        <p:spPr bwMode="auto">
          <a:xfrm>
            <a:off x="2051050" y="3249613"/>
            <a:ext cx="936625" cy="180975"/>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82" name="Text Box 61"/>
          <p:cNvSpPr txBox="1">
            <a:spLocks noChangeArrowheads="1"/>
          </p:cNvSpPr>
          <p:nvPr/>
        </p:nvSpPr>
        <p:spPr bwMode="auto">
          <a:xfrm>
            <a:off x="3995738" y="3178175"/>
            <a:ext cx="8588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SET_TEMP</a:t>
            </a:r>
            <a:endParaRPr lang="en-US" altLang="en-US" sz="1000">
              <a:solidFill>
                <a:srgbClr val="000000"/>
              </a:solidFill>
            </a:endParaRPr>
          </a:p>
        </p:txBody>
      </p:sp>
      <p:cxnSp>
        <p:nvCxnSpPr>
          <p:cNvPr id="15383" name="AutoShape 71"/>
          <p:cNvCxnSpPr>
            <a:cxnSpLocks noChangeShapeType="1"/>
            <a:stCxn id="15365" idx="4"/>
            <a:endCxn id="15366" idx="0"/>
          </p:cNvCxnSpPr>
          <p:nvPr/>
        </p:nvCxnSpPr>
        <p:spPr bwMode="auto">
          <a:xfrm rot="5400000">
            <a:off x="4788694" y="3105944"/>
            <a:ext cx="503238" cy="12700"/>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84" name="TextBox 114"/>
          <p:cNvSpPr txBox="1">
            <a:spLocks noChangeArrowheads="1"/>
          </p:cNvSpPr>
          <p:nvPr/>
        </p:nvSpPr>
        <p:spPr bwMode="auto">
          <a:xfrm>
            <a:off x="5002213" y="2803525"/>
            <a:ext cx="10096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a:solidFill>
                  <a:srgbClr val="000000"/>
                </a:solidFill>
              </a:rPr>
              <a:t>PREDICTED_</a:t>
            </a:r>
          </a:p>
          <a:p>
            <a:pPr>
              <a:spcBef>
                <a:spcPct val="0"/>
              </a:spcBef>
              <a:buFontTx/>
              <a:buNone/>
            </a:pPr>
            <a:r>
              <a:rPr lang="en-US" altLang="en-US" sz="1000">
                <a:solidFill>
                  <a:srgbClr val="000000"/>
                </a:solidFill>
              </a:rPr>
              <a:t>ROOM_TEMP</a:t>
            </a:r>
          </a:p>
          <a:p>
            <a:pPr>
              <a:spcBef>
                <a:spcPct val="0"/>
              </a:spcBef>
              <a:buFontTx/>
              <a:buNone/>
            </a:pPr>
            <a:r>
              <a:rPr lang="en-US" altLang="en-US" sz="1000">
                <a:solidFill>
                  <a:srgbClr val="000000"/>
                </a:solidFill>
              </a:rPr>
              <a:t>_PROFILE</a:t>
            </a:r>
          </a:p>
        </p:txBody>
      </p:sp>
      <p:sp>
        <p:nvSpPr>
          <p:cNvPr id="15385" name="TextBox 122"/>
          <p:cNvSpPr txBox="1">
            <a:spLocks noChangeArrowheads="1"/>
          </p:cNvSpPr>
          <p:nvPr/>
        </p:nvSpPr>
        <p:spPr bwMode="auto">
          <a:xfrm>
            <a:off x="1790700" y="4899025"/>
            <a:ext cx="10937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000">
                <a:solidFill>
                  <a:srgbClr val="000000"/>
                </a:solidFill>
              </a:rPr>
              <a:t>CURRENT</a:t>
            </a:r>
          </a:p>
          <a:p>
            <a:pPr>
              <a:spcBef>
                <a:spcPct val="0"/>
              </a:spcBef>
              <a:buFontTx/>
              <a:buNone/>
            </a:pPr>
            <a:r>
              <a:rPr lang="en-US" altLang="en-US" sz="1000">
                <a:solidFill>
                  <a:srgbClr val="000000"/>
                </a:solidFill>
              </a:rPr>
              <a:t>_FUEL_TARIFF</a:t>
            </a:r>
          </a:p>
        </p:txBody>
      </p:sp>
      <p:cxnSp>
        <p:nvCxnSpPr>
          <p:cNvPr id="15386" name="AutoShape 59"/>
          <p:cNvCxnSpPr>
            <a:cxnSpLocks noChangeShapeType="1"/>
            <a:stCxn id="15364" idx="6"/>
            <a:endCxn id="15368" idx="5"/>
          </p:cNvCxnSpPr>
          <p:nvPr/>
        </p:nvCxnSpPr>
        <p:spPr bwMode="auto">
          <a:xfrm flipH="1">
            <a:off x="5372100" y="1306513"/>
            <a:ext cx="136525" cy="4886325"/>
          </a:xfrm>
          <a:prstGeom prst="curvedConnector4">
            <a:avLst>
              <a:gd name="adj1" fmla="val -1678329"/>
              <a:gd name="adj2" fmla="val 10705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5387" name="AutoShape 59"/>
          <p:cNvCxnSpPr>
            <a:cxnSpLocks noChangeShapeType="1"/>
            <a:stCxn id="15364" idx="6"/>
            <a:endCxn id="15365" idx="7"/>
          </p:cNvCxnSpPr>
          <p:nvPr/>
        </p:nvCxnSpPr>
        <p:spPr bwMode="auto">
          <a:xfrm flipH="1">
            <a:off x="5370513" y="1306513"/>
            <a:ext cx="138112" cy="871537"/>
          </a:xfrm>
          <a:prstGeom prst="curvedConnector4">
            <a:avLst>
              <a:gd name="adj1" fmla="val -166657"/>
              <a:gd name="adj2" fmla="val 6605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88" name="Text Box 33"/>
          <p:cNvSpPr txBox="1">
            <a:spLocks noChangeArrowheads="1"/>
          </p:cNvSpPr>
          <p:nvPr/>
        </p:nvSpPr>
        <p:spPr bwMode="auto">
          <a:xfrm rot="-1123386">
            <a:off x="2554288" y="4283075"/>
            <a:ext cx="153828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USER_PRECIDENCES</a:t>
            </a:r>
            <a:endParaRPr lang="en-US" altLang="en-US" sz="1000">
              <a:solidFill>
                <a:srgbClr val="000000"/>
              </a:solidFill>
            </a:endParaRPr>
          </a:p>
        </p:txBody>
      </p:sp>
      <p:cxnSp>
        <p:nvCxnSpPr>
          <p:cNvPr id="15389" name="AutoShape 32"/>
          <p:cNvCxnSpPr>
            <a:cxnSpLocks noChangeShapeType="1"/>
            <a:stCxn id="15363" idx="6"/>
            <a:endCxn id="15366" idx="1"/>
          </p:cNvCxnSpPr>
          <p:nvPr/>
        </p:nvCxnSpPr>
        <p:spPr bwMode="auto">
          <a:xfrm>
            <a:off x="3924300" y="3430588"/>
            <a:ext cx="784225" cy="42862"/>
          </a:xfrm>
          <a:prstGeom prst="curvedConnector4">
            <a:avLst>
              <a:gd name="adj1" fmla="val 41264"/>
              <a:gd name="adj2" fmla="val 9486"/>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90" name="Text Box 33"/>
          <p:cNvSpPr txBox="1">
            <a:spLocks noChangeArrowheads="1"/>
          </p:cNvSpPr>
          <p:nvPr/>
        </p:nvSpPr>
        <p:spPr bwMode="auto">
          <a:xfrm rot="-5400000">
            <a:off x="5869782" y="4169568"/>
            <a:ext cx="14033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ROOM_BEHAVIOUR</a:t>
            </a:r>
            <a:endParaRPr lang="en-US" altLang="en-US" sz="1000">
              <a:solidFill>
                <a:srgbClr val="000000"/>
              </a:solidFill>
            </a:endParaRPr>
          </a:p>
        </p:txBody>
      </p:sp>
      <p:cxnSp>
        <p:nvCxnSpPr>
          <p:cNvPr id="15391" name="AutoShape 32"/>
          <p:cNvCxnSpPr>
            <a:cxnSpLocks noChangeShapeType="1"/>
            <a:stCxn id="15367" idx="3"/>
          </p:cNvCxnSpPr>
          <p:nvPr/>
        </p:nvCxnSpPr>
        <p:spPr bwMode="auto">
          <a:xfrm rot="5400000">
            <a:off x="3046413" y="4646613"/>
            <a:ext cx="1195387" cy="2128837"/>
          </a:xfrm>
          <a:prstGeom prst="curvedConnector2">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48" name="TextBox 47"/>
          <p:cNvSpPr txBox="1"/>
          <p:nvPr/>
        </p:nvSpPr>
        <p:spPr>
          <a:xfrm rot="20513725">
            <a:off x="3022600" y="5795963"/>
            <a:ext cx="1035050" cy="261937"/>
          </a:xfrm>
          <a:prstGeom prst="rect">
            <a:avLst/>
          </a:prstGeom>
          <a:noFill/>
        </p:spPr>
        <p:txBody>
          <a:bodyPr wrap="none">
            <a:spAutoFit/>
          </a:bodyPr>
          <a:lstStyle/>
          <a:p>
            <a:pPr>
              <a:defRPr/>
            </a:pPr>
            <a:r>
              <a:rPr lang="en-US" sz="1050" dirty="0">
                <a:solidFill>
                  <a:srgbClr val="000000"/>
                </a:solidFill>
                <a:latin typeface="Arial" charset="0"/>
                <a:ea typeface="ＭＳ Ｐゴシック" charset="0"/>
                <a:cs typeface="ＭＳ Ｐゴシック" charset="0"/>
              </a:rPr>
              <a:t>HEAT_FLOW</a:t>
            </a:r>
          </a:p>
        </p:txBody>
      </p:sp>
      <p:cxnSp>
        <p:nvCxnSpPr>
          <p:cNvPr id="15393" name="AutoShape 57"/>
          <p:cNvCxnSpPr>
            <a:cxnSpLocks noChangeShapeType="1"/>
          </p:cNvCxnSpPr>
          <p:nvPr/>
        </p:nvCxnSpPr>
        <p:spPr bwMode="auto">
          <a:xfrm rot="-2557936">
            <a:off x="7519988" y="498475"/>
            <a:ext cx="1152525" cy="57626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394" name="Text Box 33"/>
          <p:cNvSpPr txBox="1">
            <a:spLocks noChangeArrowheads="1"/>
          </p:cNvSpPr>
          <p:nvPr/>
        </p:nvSpPr>
        <p:spPr bwMode="auto">
          <a:xfrm rot="-1064673">
            <a:off x="7435850" y="493713"/>
            <a:ext cx="140493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FUNCTION_STATUS</a:t>
            </a:r>
            <a:endParaRPr lang="en-US" altLang="en-US" sz="1000">
              <a:solidFill>
                <a:srgbClr val="000000"/>
              </a:solidFill>
            </a:endParaRPr>
          </a:p>
        </p:txBody>
      </p:sp>
      <p:sp>
        <p:nvSpPr>
          <p:cNvPr id="12" name="TextBox 11"/>
          <p:cNvSpPr txBox="1"/>
          <p:nvPr/>
        </p:nvSpPr>
        <p:spPr>
          <a:xfrm>
            <a:off x="7546975" y="981075"/>
            <a:ext cx="1366838" cy="576263"/>
          </a:xfrm>
          <a:prstGeom prst="rect">
            <a:avLst/>
          </a:prstGeom>
          <a:noFill/>
        </p:spPr>
        <p:txBody>
          <a:bodyPr>
            <a:spAutoFit/>
          </a:bodyPr>
          <a:lstStyle/>
          <a:p>
            <a:pPr>
              <a:defRPr/>
            </a:pPr>
            <a:r>
              <a:rPr lang="en-US" sz="1050" dirty="0">
                <a:solidFill>
                  <a:srgbClr val="000000"/>
                </a:solidFill>
                <a:latin typeface="Arial" charset="0"/>
                <a:ea typeface="ＭＳ Ｐゴシック" charset="0"/>
                <a:cs typeface="ＭＳ Ｐゴシック" charset="0"/>
              </a:rPr>
              <a:t>NOTE: THIS FLOW FROM EVERY FUNCTION</a:t>
            </a:r>
          </a:p>
        </p:txBody>
      </p:sp>
      <p:sp>
        <p:nvSpPr>
          <p:cNvPr id="15396" name="TextBox 12"/>
          <p:cNvSpPr txBox="1">
            <a:spLocks noChangeArrowheads="1"/>
          </p:cNvSpPr>
          <p:nvPr/>
        </p:nvSpPr>
        <p:spPr bwMode="auto">
          <a:xfrm>
            <a:off x="323850" y="476250"/>
            <a:ext cx="11715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charset="0"/>
                <a:ea typeface="ＭＳ Ｐゴシック" charset="-128"/>
              </a:defRPr>
            </a:lvl1pPr>
            <a:lvl2pPr marL="742950" indent="-285750">
              <a:spcBef>
                <a:spcPct val="20000"/>
              </a:spcBef>
              <a:buChar char="–"/>
              <a:defRPr sz="2800">
                <a:solidFill>
                  <a:schemeClr val="tx1"/>
                </a:solidFill>
                <a:latin typeface="Arial" charset="0"/>
                <a:ea typeface="ＭＳ Ｐゴシック" charset="-128"/>
              </a:defRPr>
            </a:lvl2pPr>
            <a:lvl3pPr marL="1143000" indent="-228600">
              <a:spcBef>
                <a:spcPct val="20000"/>
              </a:spcBef>
              <a:buChar char="•"/>
              <a:defRPr sz="2400">
                <a:solidFill>
                  <a:schemeClr val="tx1"/>
                </a:solidFill>
                <a:latin typeface="Arial" charset="0"/>
                <a:ea typeface="ＭＳ Ｐゴシック" charset="-128"/>
              </a:defRPr>
            </a:lvl3pPr>
            <a:lvl4pPr marL="1600200" indent="-228600">
              <a:spcBef>
                <a:spcPct val="20000"/>
              </a:spcBef>
              <a:buChar char="–"/>
              <a:defRPr sz="2000">
                <a:solidFill>
                  <a:schemeClr val="tx1"/>
                </a:solidFill>
                <a:latin typeface="Arial" charset="0"/>
                <a:ea typeface="ＭＳ Ｐゴシック" charset="-128"/>
              </a:defRPr>
            </a:lvl4pPr>
            <a:lvl5pPr marL="2057400" indent="-228600">
              <a:spcBef>
                <a:spcPct val="20000"/>
              </a:spcBef>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har char="»"/>
              <a:defRPr sz="2000">
                <a:solidFill>
                  <a:schemeClr val="tx1"/>
                </a:solidFill>
                <a:latin typeface="Arial" charset="0"/>
                <a:ea typeface="ＭＳ Ｐゴシック" charset="-128"/>
              </a:defRPr>
            </a:lvl9pPr>
          </a:lstStyle>
          <a:p>
            <a:pPr>
              <a:spcBef>
                <a:spcPct val="0"/>
              </a:spcBef>
              <a:buFontTx/>
              <a:buNone/>
            </a:pPr>
            <a:r>
              <a:rPr lang="en-US" altLang="en-US" sz="1400">
                <a:solidFill>
                  <a:srgbClr val="000000"/>
                </a:solidFill>
              </a:rPr>
              <a:t>DIAGRAM 5</a:t>
            </a:r>
          </a:p>
        </p:txBody>
      </p:sp>
      <p:sp>
        <p:nvSpPr>
          <p:cNvPr id="3" name="Rectangle 2"/>
          <p:cNvSpPr/>
          <p:nvPr/>
        </p:nvSpPr>
        <p:spPr>
          <a:xfrm>
            <a:off x="5311775" y="4192588"/>
            <a:ext cx="935038" cy="431800"/>
          </a:xfrm>
          <a:prstGeom prst="rect">
            <a:avLst/>
          </a:prstGeom>
        </p:spPr>
        <p:txBody>
          <a:bodyPr>
            <a:spAutoFit/>
          </a:bodyPr>
          <a:lstStyle/>
          <a:p>
            <a:pPr algn="ctr">
              <a:defRPr/>
            </a:pPr>
            <a:r>
              <a:rPr lang="en-GB" sz="1050" dirty="0">
                <a:solidFill>
                  <a:srgbClr val="000000"/>
                </a:solidFill>
                <a:latin typeface="Arial" charset="0"/>
                <a:ea typeface="ＭＳ Ｐゴシック" charset="0"/>
                <a:cs typeface="ＭＳ Ｐゴシック" charset="0"/>
              </a:rPr>
              <a:t>HEAT</a:t>
            </a:r>
          </a:p>
          <a:p>
            <a:pPr algn="ctr">
              <a:defRPr/>
            </a:pPr>
            <a:r>
              <a:rPr lang="en-GB" sz="1050" dirty="0">
                <a:solidFill>
                  <a:srgbClr val="000000"/>
                </a:solidFill>
                <a:latin typeface="Arial" charset="0"/>
                <a:ea typeface="ＭＳ Ｐゴシック" charset="0"/>
                <a:cs typeface="ＭＳ Ｐゴシック" charset="0"/>
              </a:rPr>
              <a:t>PROFILE</a:t>
            </a:r>
          </a:p>
        </p:txBody>
      </p:sp>
      <p:cxnSp>
        <p:nvCxnSpPr>
          <p:cNvPr id="15398" name="AutoShape 59"/>
          <p:cNvCxnSpPr>
            <a:cxnSpLocks noChangeShapeType="1"/>
            <a:stCxn id="15366" idx="6"/>
            <a:endCxn id="15368" idx="7"/>
          </p:cNvCxnSpPr>
          <p:nvPr/>
        </p:nvCxnSpPr>
        <p:spPr bwMode="auto">
          <a:xfrm flipH="1">
            <a:off x="5372100" y="3754438"/>
            <a:ext cx="136525" cy="1878012"/>
          </a:xfrm>
          <a:prstGeom prst="curvedConnector4">
            <a:avLst>
              <a:gd name="adj1" fmla="val -467116"/>
              <a:gd name="adj2" fmla="val 66366"/>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15399" name="AutoShape 59"/>
          <p:cNvCxnSpPr>
            <a:cxnSpLocks noChangeShapeType="1"/>
            <a:stCxn id="15366" idx="6"/>
            <a:endCxn id="15367" idx="7"/>
          </p:cNvCxnSpPr>
          <p:nvPr/>
        </p:nvCxnSpPr>
        <p:spPr bwMode="auto">
          <a:xfrm flipH="1">
            <a:off x="5372100" y="3754438"/>
            <a:ext cx="136525" cy="798512"/>
          </a:xfrm>
          <a:prstGeom prst="curvedConnector4">
            <a:avLst>
              <a:gd name="adj1" fmla="val -166657"/>
              <a:gd name="adj2" fmla="val 67519"/>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15400" name="Text Box 33"/>
          <p:cNvSpPr txBox="1">
            <a:spLocks noChangeArrowheads="1"/>
          </p:cNvSpPr>
          <p:nvPr/>
        </p:nvSpPr>
        <p:spPr bwMode="auto">
          <a:xfrm rot="-459376">
            <a:off x="1690688" y="5549900"/>
            <a:ext cx="1570037"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charset="0"/>
                <a:ea typeface="ＭＳ Ｐゴシック" charset="-128"/>
              </a:defRPr>
            </a:lvl1pPr>
            <a:lvl2pPr marL="742950" indent="-285750">
              <a:defRPr sz="1200">
                <a:solidFill>
                  <a:schemeClr val="tx1"/>
                </a:solidFill>
                <a:latin typeface="Arial" charset="0"/>
                <a:ea typeface="ＭＳ Ｐゴシック" charset="-128"/>
              </a:defRPr>
            </a:lvl2pPr>
            <a:lvl3pPr marL="1143000" indent="-228600">
              <a:defRPr sz="1200">
                <a:solidFill>
                  <a:schemeClr val="tx1"/>
                </a:solidFill>
                <a:latin typeface="Arial" charset="0"/>
                <a:ea typeface="ＭＳ Ｐゴシック" charset="-128"/>
              </a:defRPr>
            </a:lvl3pPr>
            <a:lvl4pPr marL="1600200" indent="-228600">
              <a:defRPr sz="1200">
                <a:solidFill>
                  <a:schemeClr val="tx1"/>
                </a:solidFill>
                <a:latin typeface="Arial" charset="0"/>
                <a:ea typeface="ＭＳ Ｐゴシック" charset="-128"/>
              </a:defRPr>
            </a:lvl4pPr>
            <a:lvl5pPr marL="2057400" indent="-228600">
              <a:defRPr sz="1200">
                <a:solidFill>
                  <a:schemeClr val="tx1"/>
                </a:solidFill>
                <a:latin typeface="Arial" charset="0"/>
                <a:ea typeface="ＭＳ Ｐゴシック" charset="-128"/>
              </a:defRPr>
            </a:lvl5pPr>
            <a:lvl6pPr marL="2514600" indent="-228600" eaLnBrk="0" fontAlgn="base" hangingPunct="0">
              <a:spcBef>
                <a:spcPct val="0"/>
              </a:spcBef>
              <a:spcAft>
                <a:spcPct val="0"/>
              </a:spcAft>
              <a:defRPr sz="1200">
                <a:solidFill>
                  <a:schemeClr val="tx1"/>
                </a:solidFill>
                <a:latin typeface="Arial" charset="0"/>
                <a:ea typeface="ＭＳ Ｐゴシック" charset="-128"/>
              </a:defRPr>
            </a:lvl6pPr>
            <a:lvl7pPr marL="2971800" indent="-228600" eaLnBrk="0" fontAlgn="base" hangingPunct="0">
              <a:spcBef>
                <a:spcPct val="0"/>
              </a:spcBef>
              <a:spcAft>
                <a:spcPct val="0"/>
              </a:spcAft>
              <a:defRPr sz="1200">
                <a:solidFill>
                  <a:schemeClr val="tx1"/>
                </a:solidFill>
                <a:latin typeface="Arial" charset="0"/>
                <a:ea typeface="ＭＳ Ｐゴシック" charset="-128"/>
              </a:defRPr>
            </a:lvl7pPr>
            <a:lvl8pPr marL="3429000" indent="-228600" eaLnBrk="0" fontAlgn="base" hangingPunct="0">
              <a:spcBef>
                <a:spcPct val="0"/>
              </a:spcBef>
              <a:spcAft>
                <a:spcPct val="0"/>
              </a:spcAft>
              <a:defRPr sz="1200">
                <a:solidFill>
                  <a:schemeClr val="tx1"/>
                </a:solidFill>
                <a:latin typeface="Arial" charset="0"/>
                <a:ea typeface="ＭＳ Ｐゴシック" charset="-128"/>
              </a:defRPr>
            </a:lvl8pPr>
            <a:lvl9pPr marL="3886200" indent="-228600" eaLnBrk="0" fontAlgn="base" hangingPunct="0">
              <a:spcBef>
                <a:spcPct val="0"/>
              </a:spcBef>
              <a:spcAft>
                <a:spcPct val="0"/>
              </a:spcAft>
              <a:defRPr sz="1200">
                <a:solidFill>
                  <a:schemeClr val="tx1"/>
                </a:solidFill>
                <a:latin typeface="Arial" charset="0"/>
                <a:ea typeface="ＭＳ Ｐゴシック" charset="-128"/>
              </a:defRPr>
            </a:lvl9pPr>
          </a:lstStyle>
          <a:p>
            <a:r>
              <a:rPr lang="en-GB" altLang="en-US" sz="1000">
                <a:solidFill>
                  <a:srgbClr val="000000"/>
                </a:solidFill>
              </a:rPr>
              <a:t>ROOM_TEMP_POWER</a:t>
            </a:r>
          </a:p>
        </p:txBody>
      </p:sp>
      <p:cxnSp>
        <p:nvCxnSpPr>
          <p:cNvPr id="15401" name="AutoShape 32"/>
          <p:cNvCxnSpPr>
            <a:cxnSpLocks noChangeShapeType="1"/>
            <a:endCxn id="15367" idx="2"/>
          </p:cNvCxnSpPr>
          <p:nvPr/>
        </p:nvCxnSpPr>
        <p:spPr bwMode="auto">
          <a:xfrm flipV="1">
            <a:off x="2200275" y="4833938"/>
            <a:ext cx="2371725" cy="1106487"/>
          </a:xfrm>
          <a:prstGeom prst="curvedConnector3">
            <a:avLst>
              <a:gd name="adj1" fmla="val 50000"/>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0311008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62466"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62467" name="Rectangle 4"/>
          <p:cNvSpPr>
            <a:spLocks noGrp="1" noChangeArrowheads="1"/>
          </p:cNvSpPr>
          <p:nvPr>
            <p:ph type="title"/>
          </p:nvPr>
        </p:nvSpPr>
        <p:spPr/>
        <p:txBody>
          <a:bodyPr/>
          <a:lstStyle/>
          <a:p>
            <a:r>
              <a:rPr lang="en-GB"/>
              <a:t>Role of the Flow Dictionary</a:t>
            </a:r>
            <a:endParaRPr lang="en-GB" dirty="0"/>
          </a:p>
        </p:txBody>
      </p:sp>
      <p:sp>
        <p:nvSpPr>
          <p:cNvPr id="62468" name="Rectangle 5"/>
          <p:cNvSpPr>
            <a:spLocks noGrp="1" noChangeArrowheads="1"/>
          </p:cNvSpPr>
          <p:nvPr>
            <p:ph type="body" idx="1"/>
          </p:nvPr>
        </p:nvSpPr>
        <p:spPr/>
        <p:txBody>
          <a:bodyPr/>
          <a:lstStyle/>
          <a:p>
            <a:r>
              <a:rPr lang="en-GB"/>
              <a:t>The Flow Dictionary (FD) specifies precisely what is meant by each and every flow on the FFDs</a:t>
            </a:r>
          </a:p>
          <a:p>
            <a:r>
              <a:rPr lang="en-GB"/>
              <a:t>Just as the FFDs show the decomposition of the functions, the Flow Dictionary performs a similar task for the Flows</a:t>
            </a:r>
          </a:p>
          <a:p>
            <a:r>
              <a:rPr lang="en-GB"/>
              <a:t>Remember that the Flows are often abstracted and show </a:t>
            </a:r>
            <a:r>
              <a:rPr lang="ja-JP" altLang="en-GB"/>
              <a:t>“</a:t>
            </a:r>
            <a:r>
              <a:rPr lang="en-GB" altLang="ja-JP"/>
              <a:t>information</a:t>
            </a:r>
            <a:r>
              <a:rPr lang="ja-JP" altLang="en-GB"/>
              <a:t>”</a:t>
            </a:r>
            <a:r>
              <a:rPr lang="en-GB" altLang="ja-JP"/>
              <a:t> such a voltages, fluid flows, material flows etc. and the dictionary is important in making sure this is clear.</a:t>
            </a:r>
          </a:p>
          <a:p>
            <a:r>
              <a:rPr lang="en-GB"/>
              <a:t>Remember also that every Flow represents a logical interface (that could be a real interface in the real world) hence the Flow Dictionary is specifying the system interfaces </a:t>
            </a:r>
            <a:endParaRPr lang="en-GB" dirty="0"/>
          </a:p>
        </p:txBody>
      </p:sp>
    </p:spTree>
    <p:extLst>
      <p:ext uri="{BB962C8B-B14F-4D97-AF65-F5344CB8AC3E}">
        <p14:creationId xmlns:p14="http://schemas.microsoft.com/office/powerpoint/2010/main" val="1395007618"/>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dirty="0"/>
          </a:p>
        </p:txBody>
      </p:sp>
      <p:sp>
        <p:nvSpPr>
          <p:cNvPr id="73732" name="Rectangle 5"/>
          <p:cNvSpPr>
            <a:spLocks noGrp="1" noChangeArrowheads="1"/>
          </p:cNvSpPr>
          <p:nvPr>
            <p:ph type="body" sz="half" idx="1"/>
          </p:nvPr>
        </p:nvSpPr>
        <p:spPr/>
        <p:txBody>
          <a:bodyPr>
            <a:normAutofit fontScale="85000" lnSpcReduction="20000"/>
          </a:bodyPr>
          <a:lstStyle/>
          <a:p>
            <a:r>
              <a:rPr lang="en-GB" dirty="0"/>
              <a:t>The Flow Dictionary makes use of 5 operators that allow for the definition of any possible entry:</a:t>
            </a:r>
          </a:p>
          <a:p>
            <a:pPr lvl="1"/>
            <a:r>
              <a:rPr lang="en-GB" dirty="0"/>
              <a:t>IS EQUIVALENT TO  or =</a:t>
            </a:r>
          </a:p>
          <a:p>
            <a:pPr lvl="1"/>
            <a:r>
              <a:rPr lang="en-GB" dirty="0"/>
              <a:t>AND or +</a:t>
            </a:r>
          </a:p>
          <a:p>
            <a:pPr lvl="1"/>
            <a:r>
              <a:rPr lang="en-GB" dirty="0"/>
              <a:t>EITHER-OR or [Item1, item2]</a:t>
            </a:r>
          </a:p>
          <a:p>
            <a:pPr lvl="1"/>
            <a:r>
              <a:rPr lang="en-GB" dirty="0"/>
              <a:t>REPETITIONS OF { item }</a:t>
            </a:r>
          </a:p>
          <a:p>
            <a:pPr lvl="1"/>
            <a:r>
              <a:rPr lang="en-GB" dirty="0"/>
              <a:t>OPTIONAL (item)</a:t>
            </a:r>
          </a:p>
          <a:p>
            <a:r>
              <a:rPr lang="en-GB" dirty="0"/>
              <a:t>Example</a:t>
            </a:r>
          </a:p>
          <a:p>
            <a:pPr lvl="1"/>
            <a:r>
              <a:rPr lang="en-US" dirty="0"/>
              <a:t>TELEPHONE_DIRECTORY = {[BUSINESS_NAME, PERSONAL_SURNAME + (INITIALS)]+ADDRESS+</a:t>
            </a:r>
          </a:p>
          <a:p>
            <a:pPr lvl="1"/>
            <a:r>
              <a:rPr lang="en-US" dirty="0"/>
              <a:t>TELEPHONE_NUMBER}</a:t>
            </a:r>
          </a:p>
          <a:p>
            <a:endParaRPr lang="en-US" dirty="0"/>
          </a:p>
          <a:p>
            <a:endParaRPr lang="en-US" dirty="0"/>
          </a:p>
          <a:p>
            <a:endParaRPr lang="en-US" dirty="0"/>
          </a:p>
          <a:p>
            <a:endParaRPr lang="en-US" dirty="0"/>
          </a:p>
          <a:p>
            <a:r>
              <a:rPr lang="en-US" dirty="0"/>
              <a:t>The Flow Dictionary specifies the logical interfaces of the system – it is an early Interface Requirements Document (IRD)</a:t>
            </a:r>
            <a:endParaRPr lang="en-GB" dirty="0"/>
          </a:p>
        </p:txBody>
      </p:sp>
      <p:sp>
        <p:nvSpPr>
          <p:cNvPr id="73733" name="Rectangle 6"/>
          <p:cNvSpPr>
            <a:spLocks noGrp="1" noChangeArrowheads="1"/>
          </p:cNvSpPr>
          <p:nvPr>
            <p:ph type="body" sz="half" idx="2"/>
          </p:nvPr>
        </p:nvSpPr>
        <p:spPr>
          <a:xfrm>
            <a:off x="4648200" y="1328056"/>
            <a:ext cx="4495800" cy="5029200"/>
          </a:xfrm>
        </p:spPr>
        <p:txBody>
          <a:bodyPr>
            <a:normAutofit/>
          </a:bodyPr>
          <a:lstStyle/>
          <a:p>
            <a:pPr marL="0" indent="0" defTabSz="762000">
              <a:lnSpc>
                <a:spcPct val="90000"/>
              </a:lnSpc>
              <a:buNone/>
            </a:pPr>
            <a:r>
              <a:rPr lang="en-GB" dirty="0">
                <a:latin typeface="Arial" charset="0"/>
              </a:rPr>
              <a:t>Examples</a:t>
            </a:r>
          </a:p>
          <a:p>
            <a:pPr defTabSz="762000">
              <a:lnSpc>
                <a:spcPct val="90000"/>
              </a:lnSpc>
            </a:pPr>
            <a:r>
              <a:rPr lang="en-US" dirty="0">
                <a:latin typeface="Arial" charset="0"/>
              </a:rPr>
              <a:t>CLEANING_AGENTS =  DETERGENT + (STAIN_REMOVER) + (FABRIC_CONDITIONER) + (BLEACH) + (DYESTUFF)</a:t>
            </a:r>
            <a:endParaRPr lang="en-GB" dirty="0">
              <a:latin typeface="Arial" charset="0"/>
            </a:endParaRPr>
          </a:p>
          <a:p>
            <a:pPr defTabSz="762000">
              <a:lnSpc>
                <a:spcPct val="90000"/>
              </a:lnSpc>
              <a:buNone/>
            </a:pPr>
            <a:r>
              <a:rPr lang="en-GB" dirty="0">
                <a:latin typeface="Arial" charset="0"/>
              </a:rPr>
              <a:t>     </a:t>
            </a:r>
          </a:p>
          <a:p>
            <a:pPr defTabSz="762000">
              <a:lnSpc>
                <a:spcPct val="90000"/>
              </a:lnSpc>
              <a:buNone/>
            </a:pPr>
            <a:r>
              <a:rPr lang="en-GB" dirty="0">
                <a:latin typeface="Arial" charset="0"/>
              </a:rPr>
              <a:t>At the root definition a common approach is to change case</a:t>
            </a:r>
          </a:p>
          <a:p>
            <a:pPr defTabSz="762000">
              <a:lnSpc>
                <a:spcPct val="90000"/>
              </a:lnSpc>
              <a:buNone/>
            </a:pPr>
            <a:endParaRPr lang="en-GB" dirty="0">
              <a:latin typeface="Arial" charset="0"/>
            </a:endParaRPr>
          </a:p>
          <a:p>
            <a:pPr defTabSz="762000">
              <a:lnSpc>
                <a:spcPct val="90000"/>
              </a:lnSpc>
            </a:pPr>
            <a:r>
              <a:rPr lang="en-US" dirty="0">
                <a:latin typeface="Arial" charset="0"/>
              </a:rPr>
              <a:t>DETERGENT  = all currently available powders, tablets and liquids in IS 9756</a:t>
            </a:r>
          </a:p>
          <a:p>
            <a:pPr defTabSz="762000">
              <a:lnSpc>
                <a:spcPct val="90000"/>
              </a:lnSpc>
            </a:pPr>
            <a:r>
              <a:rPr lang="en-GB" dirty="0">
                <a:latin typeface="Arial" charset="0"/>
              </a:rPr>
              <a:t>POWER = 28V dc supply to EN 719745 </a:t>
            </a:r>
          </a:p>
        </p:txBody>
      </p:sp>
      <p:sp>
        <p:nvSpPr>
          <p:cNvPr id="73731" name="Rectangle 4"/>
          <p:cNvSpPr>
            <a:spLocks noGrp="1" noChangeArrowheads="1"/>
          </p:cNvSpPr>
          <p:nvPr>
            <p:ph type="title"/>
          </p:nvPr>
        </p:nvSpPr>
        <p:spPr/>
        <p:txBody>
          <a:bodyPr/>
          <a:lstStyle/>
          <a:p>
            <a:r>
              <a:rPr lang="en-GB"/>
              <a:t>Flow Dictionary Conventions</a:t>
            </a:r>
            <a:endParaRPr lang="en-GB" dirty="0"/>
          </a:p>
        </p:txBody>
      </p:sp>
      <p:sp>
        <p:nvSpPr>
          <p:cNvPr id="73734" name="AutoShape 7"/>
          <p:cNvSpPr>
            <a:spLocks noChangeArrowheads="1"/>
          </p:cNvSpPr>
          <p:nvPr/>
        </p:nvSpPr>
        <p:spPr bwMode="gray">
          <a:xfrm>
            <a:off x="491043" y="4898781"/>
            <a:ext cx="3598985" cy="545123"/>
          </a:xfrm>
          <a:prstGeom prst="wedgeRoundRectCallout">
            <a:avLst>
              <a:gd name="adj1" fmla="val -14535"/>
              <a:gd name="adj2" fmla="val -129344"/>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r>
              <a:rPr lang="en-GB" sz="1200">
                <a:solidFill>
                  <a:schemeClr val="bg1"/>
                </a:solidFill>
              </a:rPr>
              <a:t>The underscore is used to indicate that this is a single item and not two or more items</a:t>
            </a:r>
          </a:p>
        </p:txBody>
      </p:sp>
      <p:sp>
        <p:nvSpPr>
          <p:cNvPr id="73735" name="AutoShape 7"/>
          <p:cNvSpPr>
            <a:spLocks noChangeArrowheads="1"/>
          </p:cNvSpPr>
          <p:nvPr/>
        </p:nvSpPr>
        <p:spPr bwMode="gray">
          <a:xfrm>
            <a:off x="5055577" y="5443904"/>
            <a:ext cx="3119804" cy="691662"/>
          </a:xfrm>
          <a:prstGeom prst="wedgeRoundRectCallout">
            <a:avLst>
              <a:gd name="adj1" fmla="val -13411"/>
              <a:gd name="adj2" fmla="val -151118"/>
              <a:gd name="adj3" fmla="val 16667"/>
            </a:avLst>
          </a:prstGeom>
          <a:ln>
            <a:headEnd/>
            <a:tailEnd/>
          </a:ln>
        </p:spPr>
        <p:style>
          <a:lnRef idx="0">
            <a:schemeClr val="accent6"/>
          </a:lnRef>
          <a:fillRef idx="3">
            <a:schemeClr val="accent6"/>
          </a:fillRef>
          <a:effectRef idx="3">
            <a:schemeClr val="accent6"/>
          </a:effectRef>
          <a:fontRef idx="minor">
            <a:schemeClr val="lt1"/>
          </a:fontRef>
        </p:style>
        <p:txBody>
          <a:bodyPr/>
          <a:lstStyle/>
          <a:p>
            <a:pPr algn="ctr"/>
            <a:r>
              <a:rPr lang="en-GB" sz="1292" dirty="0">
                <a:solidFill>
                  <a:schemeClr val="bg1"/>
                </a:solidFill>
              </a:rPr>
              <a:t>It is in the Flow Dictionary that we can capture the Non-functional Requirements</a:t>
            </a:r>
          </a:p>
        </p:txBody>
      </p:sp>
    </p:spTree>
    <p:extLst>
      <p:ext uri="{BB962C8B-B14F-4D97-AF65-F5344CB8AC3E}">
        <p14:creationId xmlns:p14="http://schemas.microsoft.com/office/powerpoint/2010/main" val="1105067130"/>
      </p:ext>
    </p:extLst>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4390" tIns="42196" rIns="84390" bIns="42196" anchor="ctr"/>
          <a:lstStyle/>
          <a:p>
            <a:endParaRPr lang="en-US" sz="1477"/>
          </a:p>
        </p:txBody>
      </p:sp>
      <p:sp>
        <p:nvSpPr>
          <p:cNvPr id="75778"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84390" tIns="42196" rIns="84390" bIns="42196" anchor="ctr"/>
          <a:lstStyle/>
          <a:p>
            <a:endParaRPr lang="en-US" sz="1477"/>
          </a:p>
        </p:txBody>
      </p:sp>
      <p:sp>
        <p:nvSpPr>
          <p:cNvPr id="75780" name="Rectangle 5"/>
          <p:cNvSpPr>
            <a:spLocks noGrp="1" noChangeArrowheads="1"/>
          </p:cNvSpPr>
          <p:nvPr>
            <p:ph sz="half" idx="1"/>
          </p:nvPr>
        </p:nvSpPr>
        <p:spPr>
          <a:xfrm>
            <a:off x="118837" y="1328056"/>
            <a:ext cx="3538764" cy="5029200"/>
          </a:xfrm>
        </p:spPr>
        <p:txBody>
          <a:bodyPr/>
          <a:lstStyle/>
          <a:p>
            <a:r>
              <a:rPr lang="en-GB" dirty="0"/>
              <a:t>The Function Specification provides more information about a particular function.</a:t>
            </a:r>
          </a:p>
          <a:p>
            <a:r>
              <a:rPr lang="en-GB" dirty="0"/>
              <a:t>It should describe in more detail what the function does and if possible describes the rules governing the transformation of input flows to output flows</a:t>
            </a:r>
          </a:p>
          <a:p>
            <a:r>
              <a:rPr lang="en-GB" dirty="0"/>
              <a:t>Usually written in a structured specification language based on high level procedural software languages</a:t>
            </a:r>
          </a:p>
        </p:txBody>
      </p:sp>
      <p:sp>
        <p:nvSpPr>
          <p:cNvPr id="75779" name="Rectangle 4"/>
          <p:cNvSpPr>
            <a:spLocks noGrp="1" noChangeArrowheads="1"/>
          </p:cNvSpPr>
          <p:nvPr>
            <p:ph type="title"/>
          </p:nvPr>
        </p:nvSpPr>
        <p:spPr/>
        <p:txBody>
          <a:bodyPr/>
          <a:lstStyle/>
          <a:p>
            <a:r>
              <a:rPr lang="en-GB"/>
              <a:t>Role of the Function Specification</a:t>
            </a:r>
            <a:endParaRPr lang="en-GB" dirty="0"/>
          </a:p>
        </p:txBody>
      </p:sp>
      <p:sp>
        <p:nvSpPr>
          <p:cNvPr id="3" name="TextBox 2"/>
          <p:cNvSpPr txBox="1"/>
          <p:nvPr/>
        </p:nvSpPr>
        <p:spPr>
          <a:xfrm>
            <a:off x="3832965" y="1536120"/>
            <a:ext cx="5210828" cy="4183838"/>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defTabSz="701937">
              <a:defRPr/>
            </a:pPr>
            <a:r>
              <a:rPr lang="en-US" sz="1477" dirty="0"/>
              <a:t>FUNCTION 8.1 MONITOR IWM – this function will collect appropriate health data from potentially all other functions in order to perform a self-test and report on the current status of the system.</a:t>
            </a:r>
          </a:p>
          <a:p>
            <a:pPr defTabSz="701937">
              <a:defRPr/>
            </a:pPr>
            <a:r>
              <a:rPr lang="en-US" sz="1477" dirty="0"/>
              <a:t>IF POWER on</a:t>
            </a:r>
          </a:p>
          <a:p>
            <a:pPr lvl="1" defTabSz="701937">
              <a:defRPr/>
            </a:pPr>
            <a:r>
              <a:rPr lang="en-US" sz="1477" dirty="0"/>
              <a:t>DO THE FOLLOWING</a:t>
            </a:r>
          </a:p>
          <a:p>
            <a:pPr lvl="1" defTabSz="701937">
              <a:defRPr/>
            </a:pPr>
            <a:r>
              <a:rPr lang="en-US" sz="1477" dirty="0"/>
              <a:t>	Collect Health Data</a:t>
            </a:r>
          </a:p>
          <a:p>
            <a:pPr defTabSz="701937">
              <a:defRPr/>
            </a:pPr>
            <a:r>
              <a:rPr lang="en-US" sz="1477" dirty="0"/>
              <a:t>	Execute SELF_TEST </a:t>
            </a:r>
          </a:p>
          <a:p>
            <a:pPr defTabSz="701937">
              <a:defRPr/>
            </a:pPr>
            <a:r>
              <a:rPr lang="en-US" sz="1477" dirty="0"/>
              <a:t>	IF SELF_TEST Failed</a:t>
            </a:r>
          </a:p>
          <a:p>
            <a:pPr defTabSz="701937">
              <a:defRPr/>
            </a:pPr>
            <a:r>
              <a:rPr lang="en-US" sz="1477" dirty="0"/>
              <a:t>		Generate USER_MESSAGE </a:t>
            </a:r>
          </a:p>
          <a:p>
            <a:pPr defTabSz="701937">
              <a:defRPr/>
            </a:pPr>
            <a:r>
              <a:rPr lang="en-US" sz="1477" dirty="0"/>
              <a:t>		Deliver USER_MESSAGE</a:t>
            </a:r>
          </a:p>
          <a:p>
            <a:pPr defTabSz="701937">
              <a:defRPr/>
            </a:pPr>
            <a:r>
              <a:rPr lang="en-US" sz="1477" dirty="0"/>
              <a:t>		If critical initiate system shut-down</a:t>
            </a:r>
          </a:p>
          <a:p>
            <a:pPr defTabSz="701937">
              <a:defRPr/>
            </a:pPr>
            <a:r>
              <a:rPr lang="en-US" sz="1477" dirty="0"/>
              <a:t>	ELSE IF SELF_TEST ok</a:t>
            </a:r>
          </a:p>
          <a:p>
            <a:pPr defTabSz="701937">
              <a:defRPr/>
            </a:pPr>
            <a:r>
              <a:rPr lang="en-US" sz="1477" dirty="0"/>
              <a:t>		Generate USER_MESSAGE </a:t>
            </a:r>
          </a:p>
          <a:p>
            <a:pPr defTabSz="701937">
              <a:defRPr/>
            </a:pPr>
            <a:r>
              <a:rPr lang="en-US" sz="1477" dirty="0"/>
              <a:t>		Deliver USER_MESSAGE</a:t>
            </a:r>
          </a:p>
          <a:p>
            <a:pPr defTabSz="701937">
              <a:defRPr/>
            </a:pPr>
            <a:r>
              <a:rPr lang="en-US" sz="1477" dirty="0"/>
              <a:t>		Initiate WASH_CYCLE</a:t>
            </a:r>
          </a:p>
          <a:p>
            <a:pPr defTabSz="701937">
              <a:defRPr/>
            </a:pPr>
            <a:r>
              <a:rPr lang="en-US" sz="1477" dirty="0"/>
              <a:t>	END </a:t>
            </a:r>
          </a:p>
          <a:p>
            <a:pPr defTabSz="701937">
              <a:defRPr/>
            </a:pPr>
            <a:r>
              <a:rPr lang="en-US" sz="1477" dirty="0"/>
              <a:t>        UNTIL POWER OFF</a:t>
            </a:r>
          </a:p>
        </p:txBody>
      </p:sp>
    </p:spTree>
    <p:extLst>
      <p:ext uri="{BB962C8B-B14F-4D97-AF65-F5344CB8AC3E}">
        <p14:creationId xmlns:p14="http://schemas.microsoft.com/office/powerpoint/2010/main" val="1381993843"/>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Creating a Functional Dictionary</a:t>
            </a:r>
            <a:endParaRPr lang="en-US" dirty="0"/>
          </a:p>
        </p:txBody>
      </p:sp>
      <p:sp>
        <p:nvSpPr>
          <p:cNvPr id="3" name="Content Placeholder 2"/>
          <p:cNvSpPr>
            <a:spLocks noGrp="1"/>
          </p:cNvSpPr>
          <p:nvPr>
            <p:ph sz="half" idx="1"/>
          </p:nvPr>
        </p:nvSpPr>
        <p:spPr>
          <a:xfrm>
            <a:off x="685803" y="1178177"/>
            <a:ext cx="3815862" cy="757167"/>
          </a:xfrm>
        </p:spPr>
        <p:txBody>
          <a:bodyPr/>
          <a:lstStyle/>
          <a:p>
            <a:r>
              <a:rPr lang="en-US" sz="1846" dirty="0"/>
              <a:t>The initial Functional definition should comprise:</a:t>
            </a:r>
          </a:p>
        </p:txBody>
      </p:sp>
      <p:sp>
        <p:nvSpPr>
          <p:cNvPr id="5" name="Content Placeholder 4"/>
          <p:cNvSpPr txBox="1">
            <a:spLocks noGrp="1"/>
          </p:cNvSpPr>
          <p:nvPr>
            <p:ph sz="half" idx="2"/>
          </p:nvPr>
        </p:nvSpPr>
        <p:spPr>
          <a:xfrm>
            <a:off x="5042173" y="1489196"/>
            <a:ext cx="3774068" cy="4335163"/>
          </a:xfrm>
          <a:prstGeom prst="rect">
            <a:avLst/>
          </a:prstGeom>
        </p:spPr>
        <p:style>
          <a:lnRef idx="1">
            <a:schemeClr val="accent6"/>
          </a:lnRef>
          <a:fillRef idx="2">
            <a:schemeClr val="accent6"/>
          </a:fillRef>
          <a:effectRef idx="1">
            <a:schemeClr val="accent6"/>
          </a:effectRef>
          <a:fontRef idx="minor">
            <a:schemeClr val="dk1"/>
          </a:fontRef>
        </p:style>
        <p:txBody>
          <a:bodyPr wrap="square">
            <a:normAutofit fontScale="92500" lnSpcReduction="10000"/>
          </a:bodyPr>
          <a:lstStyle/>
          <a:p>
            <a:pPr defTabSz="701937">
              <a:buNone/>
              <a:defRPr/>
            </a:pPr>
            <a:r>
              <a:rPr lang="en-US" sz="1292" dirty="0"/>
              <a:t>FUNCTION 8.1 MONITOR IWM – this function will collect appropriate health data from potentially all other functions in order to perform a self-test and report on the current status of the system.</a:t>
            </a:r>
          </a:p>
          <a:p>
            <a:pPr defTabSz="701937">
              <a:buNone/>
              <a:defRPr/>
            </a:pPr>
            <a:r>
              <a:rPr lang="en-US" sz="1292" dirty="0"/>
              <a:t>IF POWER on</a:t>
            </a:r>
          </a:p>
          <a:p>
            <a:pPr lvl="1" defTabSz="701937">
              <a:buNone/>
              <a:defRPr/>
            </a:pPr>
            <a:r>
              <a:rPr lang="en-US" sz="1292" dirty="0"/>
              <a:t>DO THE FOLLOWING</a:t>
            </a:r>
          </a:p>
          <a:p>
            <a:pPr lvl="1" defTabSz="701937">
              <a:buNone/>
              <a:defRPr/>
            </a:pPr>
            <a:r>
              <a:rPr lang="en-US" sz="1292" dirty="0"/>
              <a:t>	Collect Health Data</a:t>
            </a:r>
          </a:p>
          <a:p>
            <a:pPr defTabSz="701937">
              <a:buNone/>
              <a:defRPr/>
            </a:pPr>
            <a:r>
              <a:rPr lang="en-US" sz="1292" dirty="0"/>
              <a:t>	    Execute SELF_TEST </a:t>
            </a:r>
          </a:p>
          <a:p>
            <a:pPr defTabSz="701937">
              <a:buNone/>
              <a:defRPr/>
            </a:pPr>
            <a:r>
              <a:rPr lang="en-US" sz="1292" dirty="0"/>
              <a:t>	    IF SELF_TEST Failed</a:t>
            </a:r>
          </a:p>
          <a:p>
            <a:pPr defTabSz="701937">
              <a:buNone/>
              <a:defRPr/>
            </a:pPr>
            <a:r>
              <a:rPr lang="en-US" sz="1292" dirty="0"/>
              <a:t>		Generate USER_MESSAGE </a:t>
            </a:r>
          </a:p>
          <a:p>
            <a:pPr defTabSz="701937">
              <a:buNone/>
              <a:defRPr/>
            </a:pPr>
            <a:r>
              <a:rPr lang="en-US" sz="1292" dirty="0"/>
              <a:t>		Deliver USER_MESSAGE</a:t>
            </a:r>
          </a:p>
          <a:p>
            <a:pPr defTabSz="701937">
              <a:buNone/>
              <a:defRPr/>
            </a:pPr>
            <a:r>
              <a:rPr lang="en-US" sz="1292" dirty="0"/>
              <a:t>		If critical initiate system shut-			down</a:t>
            </a:r>
          </a:p>
          <a:p>
            <a:pPr defTabSz="701937">
              <a:buNone/>
              <a:defRPr/>
            </a:pPr>
            <a:r>
              <a:rPr lang="en-US" sz="1292" dirty="0"/>
              <a:t>	    ELSE IF SELF_TEST ok</a:t>
            </a:r>
          </a:p>
          <a:p>
            <a:pPr defTabSz="701937">
              <a:buNone/>
              <a:defRPr/>
            </a:pPr>
            <a:r>
              <a:rPr lang="en-US" sz="1292" dirty="0"/>
              <a:t>		Generate USER_MESSAGE </a:t>
            </a:r>
          </a:p>
          <a:p>
            <a:pPr defTabSz="701937">
              <a:buNone/>
              <a:defRPr/>
            </a:pPr>
            <a:r>
              <a:rPr lang="en-US" sz="1292" dirty="0"/>
              <a:t>		Deliver USER_MESSAGE</a:t>
            </a:r>
          </a:p>
          <a:p>
            <a:pPr defTabSz="701937">
              <a:buNone/>
              <a:defRPr/>
            </a:pPr>
            <a:r>
              <a:rPr lang="en-US" sz="1292" dirty="0"/>
              <a:t>		</a:t>
            </a:r>
            <a:r>
              <a:rPr lang="en-US" sz="1400" dirty="0"/>
              <a:t>Initiate WASH_CYCLE</a:t>
            </a:r>
            <a:endParaRPr lang="en-US" sz="1292" dirty="0"/>
          </a:p>
          <a:p>
            <a:pPr defTabSz="701937">
              <a:buNone/>
              <a:defRPr/>
            </a:pPr>
            <a:r>
              <a:rPr lang="en-US" sz="1292" dirty="0"/>
              <a:t>	    END </a:t>
            </a:r>
          </a:p>
          <a:p>
            <a:pPr defTabSz="701937">
              <a:buNone/>
              <a:defRPr/>
            </a:pPr>
            <a:r>
              <a:rPr lang="en-US" sz="1292" dirty="0"/>
              <a:t>    UNTIL POWER OFF</a:t>
            </a:r>
          </a:p>
        </p:txBody>
      </p:sp>
      <p:sp>
        <p:nvSpPr>
          <p:cNvPr id="9" name="Rectangle 8"/>
          <p:cNvSpPr/>
          <p:nvPr/>
        </p:nvSpPr>
        <p:spPr>
          <a:xfrm>
            <a:off x="1539172" y="2944905"/>
            <a:ext cx="1373669" cy="1737774"/>
          </a:xfrm>
          <a:prstGeom prst="rect">
            <a:avLst/>
          </a:prstGeom>
          <a:noFill/>
          <a:ln>
            <a:solidFill>
              <a:schemeClr val="tx1"/>
            </a:solid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477"/>
              <a:t>VERB NOUN</a:t>
            </a:r>
          </a:p>
        </p:txBody>
      </p:sp>
      <p:cxnSp>
        <p:nvCxnSpPr>
          <p:cNvPr id="11" name="Straight Arrow Connector 10"/>
          <p:cNvCxnSpPr/>
          <p:nvPr/>
        </p:nvCxnSpPr>
        <p:spPr>
          <a:xfrm>
            <a:off x="463407" y="3093858"/>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463407" y="2741345"/>
            <a:ext cx="896399" cy="319639"/>
          </a:xfrm>
          <a:prstGeom prst="rect">
            <a:avLst/>
          </a:prstGeom>
          <a:noFill/>
        </p:spPr>
        <p:txBody>
          <a:bodyPr wrap="none" rtlCol="0">
            <a:spAutoFit/>
          </a:bodyPr>
          <a:lstStyle/>
          <a:p>
            <a:r>
              <a:rPr lang="en-US" sz="1477" dirty="0"/>
              <a:t>Input A</a:t>
            </a:r>
          </a:p>
        </p:txBody>
      </p:sp>
      <p:cxnSp>
        <p:nvCxnSpPr>
          <p:cNvPr id="16" name="Straight Arrow Connector 15"/>
          <p:cNvCxnSpPr/>
          <p:nvPr/>
        </p:nvCxnSpPr>
        <p:spPr>
          <a:xfrm>
            <a:off x="482262" y="3541623"/>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82263" y="3200697"/>
            <a:ext cx="896399" cy="319639"/>
          </a:xfrm>
          <a:prstGeom prst="rect">
            <a:avLst/>
          </a:prstGeom>
          <a:noFill/>
        </p:spPr>
        <p:txBody>
          <a:bodyPr wrap="none" rtlCol="0">
            <a:spAutoFit/>
          </a:bodyPr>
          <a:lstStyle/>
          <a:p>
            <a:r>
              <a:rPr lang="en-US" sz="1477" dirty="0"/>
              <a:t>Input B</a:t>
            </a:r>
          </a:p>
        </p:txBody>
      </p:sp>
      <p:cxnSp>
        <p:nvCxnSpPr>
          <p:cNvPr id="18" name="Straight Arrow Connector 17"/>
          <p:cNvCxnSpPr/>
          <p:nvPr/>
        </p:nvCxnSpPr>
        <p:spPr>
          <a:xfrm>
            <a:off x="482262" y="4062050"/>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88234" y="3726087"/>
            <a:ext cx="899605" cy="319639"/>
          </a:xfrm>
          <a:prstGeom prst="rect">
            <a:avLst/>
          </a:prstGeom>
          <a:noFill/>
        </p:spPr>
        <p:txBody>
          <a:bodyPr wrap="none" rtlCol="0">
            <a:spAutoFit/>
          </a:bodyPr>
          <a:lstStyle/>
          <a:p>
            <a:r>
              <a:rPr lang="en-US" sz="1477" dirty="0"/>
              <a:t>Input C</a:t>
            </a:r>
          </a:p>
        </p:txBody>
      </p:sp>
      <p:sp>
        <p:nvSpPr>
          <p:cNvPr id="20" name="TextBox 19"/>
          <p:cNvSpPr txBox="1"/>
          <p:nvPr/>
        </p:nvSpPr>
        <p:spPr>
          <a:xfrm>
            <a:off x="502477" y="4192809"/>
            <a:ext cx="912429" cy="319639"/>
          </a:xfrm>
          <a:prstGeom prst="rect">
            <a:avLst/>
          </a:prstGeom>
          <a:noFill/>
        </p:spPr>
        <p:txBody>
          <a:bodyPr wrap="none" rtlCol="0">
            <a:spAutoFit/>
          </a:bodyPr>
          <a:lstStyle/>
          <a:p>
            <a:r>
              <a:rPr lang="en-US" sz="1477" dirty="0"/>
              <a:t>Input D</a:t>
            </a:r>
          </a:p>
        </p:txBody>
      </p:sp>
      <p:cxnSp>
        <p:nvCxnSpPr>
          <p:cNvPr id="22" name="Straight Arrow Connector 21"/>
          <p:cNvCxnSpPr/>
          <p:nvPr/>
        </p:nvCxnSpPr>
        <p:spPr>
          <a:xfrm>
            <a:off x="463407" y="4533730"/>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893662" y="3390119"/>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2893663" y="3037607"/>
            <a:ext cx="1040670" cy="319639"/>
          </a:xfrm>
          <a:prstGeom prst="rect">
            <a:avLst/>
          </a:prstGeom>
          <a:noFill/>
        </p:spPr>
        <p:txBody>
          <a:bodyPr wrap="none" rtlCol="0">
            <a:spAutoFit/>
          </a:bodyPr>
          <a:lstStyle/>
          <a:p>
            <a:r>
              <a:rPr lang="en-US" sz="1477" dirty="0"/>
              <a:t>Output X</a:t>
            </a:r>
          </a:p>
        </p:txBody>
      </p:sp>
      <p:cxnSp>
        <p:nvCxnSpPr>
          <p:cNvPr id="25" name="Straight Arrow Connector 24"/>
          <p:cNvCxnSpPr/>
          <p:nvPr/>
        </p:nvCxnSpPr>
        <p:spPr>
          <a:xfrm>
            <a:off x="2912518" y="3837884"/>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912519" y="3496959"/>
            <a:ext cx="1027845" cy="319639"/>
          </a:xfrm>
          <a:prstGeom prst="rect">
            <a:avLst/>
          </a:prstGeom>
          <a:noFill/>
        </p:spPr>
        <p:txBody>
          <a:bodyPr wrap="none" rtlCol="0">
            <a:spAutoFit/>
          </a:bodyPr>
          <a:lstStyle/>
          <a:p>
            <a:r>
              <a:rPr lang="en-US" sz="1477" dirty="0"/>
              <a:t>Output Y</a:t>
            </a:r>
          </a:p>
        </p:txBody>
      </p:sp>
      <p:cxnSp>
        <p:nvCxnSpPr>
          <p:cNvPr id="27" name="Straight Arrow Connector 26"/>
          <p:cNvCxnSpPr/>
          <p:nvPr/>
        </p:nvCxnSpPr>
        <p:spPr>
          <a:xfrm>
            <a:off x="2912518" y="4358311"/>
            <a:ext cx="107576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2918490" y="4022348"/>
            <a:ext cx="1098378" cy="319639"/>
          </a:xfrm>
          <a:prstGeom prst="rect">
            <a:avLst/>
          </a:prstGeom>
          <a:noFill/>
        </p:spPr>
        <p:txBody>
          <a:bodyPr wrap="none" rtlCol="0">
            <a:spAutoFit/>
          </a:bodyPr>
          <a:lstStyle/>
          <a:p>
            <a:r>
              <a:rPr lang="en-US" sz="1477" dirty="0"/>
              <a:t>Output W</a:t>
            </a:r>
          </a:p>
        </p:txBody>
      </p:sp>
      <p:sp>
        <p:nvSpPr>
          <p:cNvPr id="32" name="TextBox 31"/>
          <p:cNvSpPr txBox="1"/>
          <p:nvPr/>
        </p:nvSpPr>
        <p:spPr>
          <a:xfrm>
            <a:off x="3925653" y="3403415"/>
            <a:ext cx="636713" cy="717440"/>
          </a:xfrm>
          <a:prstGeom prst="rect">
            <a:avLst/>
          </a:prstGeom>
          <a:noFill/>
        </p:spPr>
        <p:txBody>
          <a:bodyPr wrap="none" rtlCol="0">
            <a:spAutoFit/>
          </a:bodyPr>
          <a:lstStyle/>
          <a:p>
            <a:r>
              <a:rPr lang="en-US" sz="4062" b="1"/>
              <a:t>+</a:t>
            </a:r>
          </a:p>
        </p:txBody>
      </p:sp>
      <p:sp>
        <p:nvSpPr>
          <p:cNvPr id="33" name="TextBox 32"/>
          <p:cNvSpPr txBox="1"/>
          <p:nvPr/>
        </p:nvSpPr>
        <p:spPr>
          <a:xfrm flipH="1">
            <a:off x="1472449" y="5244186"/>
            <a:ext cx="1776524" cy="1001556"/>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en-US" sz="1477" dirty="0"/>
              <a:t>Or a</a:t>
            </a:r>
          </a:p>
          <a:p>
            <a:pPr algn="ctr"/>
            <a:r>
              <a:rPr lang="en-US" sz="1477" dirty="0"/>
              <a:t>CONTEXT DIAGRAM for each Function  </a:t>
            </a:r>
          </a:p>
        </p:txBody>
      </p:sp>
      <p:sp>
        <p:nvSpPr>
          <p:cNvPr id="4" name="Rectangle 3"/>
          <p:cNvSpPr/>
          <p:nvPr/>
        </p:nvSpPr>
        <p:spPr bwMode="auto">
          <a:xfrm>
            <a:off x="5005185" y="6005755"/>
            <a:ext cx="3752413" cy="470201"/>
          </a:xfrm>
          <a:prstGeom prst="rect">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a:ln>
                  <a:noFill/>
                </a:ln>
                <a:solidFill>
                  <a:schemeClr val="tx1"/>
                </a:solidFill>
                <a:effectLst/>
                <a:latin typeface="Verdana" pitchFamily="34" charset="0"/>
              </a:rPr>
              <a:t>Function Performance Requirements</a:t>
            </a:r>
          </a:p>
        </p:txBody>
      </p:sp>
      <p:sp>
        <p:nvSpPr>
          <p:cNvPr id="6" name="Left Brace 5"/>
          <p:cNvSpPr/>
          <p:nvPr/>
        </p:nvSpPr>
        <p:spPr bwMode="auto">
          <a:xfrm>
            <a:off x="4476719" y="1489196"/>
            <a:ext cx="459824" cy="4972926"/>
          </a:xfrm>
          <a:prstGeom prst="leftBrace">
            <a:avLst>
              <a:gd name="adj1" fmla="val 8333"/>
              <a:gd name="adj2" fmla="val 46222"/>
            </a:avLst>
          </a:prstGeom>
          <a:no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720897696"/>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2"/>
          <p:cNvSpPr>
            <a:spLocks noGrp="1" noChangeArrowheads="1"/>
          </p:cNvSpPr>
          <p:nvPr>
            <p:ph type="title"/>
          </p:nvPr>
        </p:nvSpPr>
        <p:spPr/>
        <p:txBody>
          <a:bodyPr/>
          <a:lstStyle/>
          <a:p>
            <a:pPr defTabSz="703402"/>
            <a:r>
              <a:rPr lang="en-GB" dirty="0">
                <a:latin typeface="Arial" charset="0"/>
              </a:rPr>
              <a:t>Functions to Requirements</a:t>
            </a:r>
          </a:p>
        </p:txBody>
      </p:sp>
      <p:sp>
        <p:nvSpPr>
          <p:cNvPr id="88066" name="Rectangle 3"/>
          <p:cNvSpPr>
            <a:spLocks noGrp="1" noChangeArrowheads="1"/>
          </p:cNvSpPr>
          <p:nvPr>
            <p:ph type="body" idx="1"/>
          </p:nvPr>
        </p:nvSpPr>
        <p:spPr>
          <a:xfrm>
            <a:off x="249238" y="1208139"/>
            <a:ext cx="8610600" cy="4529504"/>
          </a:xfrm>
        </p:spPr>
        <p:txBody>
          <a:bodyPr/>
          <a:lstStyle/>
          <a:p>
            <a:pPr eaLnBrk="1" hangingPunct="1"/>
            <a:r>
              <a:rPr lang="en-GB" sz="1846" dirty="0">
                <a:latin typeface="Arial" charset="0"/>
              </a:rPr>
              <a:t>Functions specify what a system has to do to meet a system’s Operation Requirement. In turn we need to specify how well the individual functions have to perform. The Holistic Requirement Model calls these the Non-functional Performance Requirements</a:t>
            </a:r>
          </a:p>
          <a:p>
            <a:pPr eaLnBrk="1" hangingPunct="1"/>
            <a:r>
              <a:rPr lang="en-GB" sz="1846" dirty="0">
                <a:latin typeface="Arial" charset="0"/>
              </a:rPr>
              <a:t>Non-functional Performance Requirements </a:t>
            </a:r>
            <a:r>
              <a:rPr lang="en-GB" altLang="ja-JP" sz="1846" dirty="0">
                <a:latin typeface="Arial" charset="0"/>
              </a:rPr>
              <a:t>comprise: a set of metrics, measures or properties and associated numerical value as a target, lower or upper limit, that defines how well a particular function has to perform</a:t>
            </a:r>
          </a:p>
          <a:p>
            <a:pPr eaLnBrk="1" hangingPunct="1"/>
            <a:r>
              <a:rPr lang="en-GB" altLang="ja-JP" sz="1846" dirty="0">
                <a:latin typeface="Arial" charset="0"/>
              </a:rPr>
              <a:t>For any given function there WILL be many NFP requirements that are specific to that function</a:t>
            </a:r>
          </a:p>
        </p:txBody>
      </p:sp>
      <p:sp>
        <p:nvSpPr>
          <p:cNvPr id="88067" name="Text Box 4"/>
          <p:cNvSpPr txBox="1">
            <a:spLocks noChangeArrowheads="1"/>
          </p:cNvSpPr>
          <p:nvPr/>
        </p:nvSpPr>
        <p:spPr bwMode="auto">
          <a:xfrm>
            <a:off x="727655" y="5014288"/>
            <a:ext cx="1582484"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Generate Heat</a:t>
            </a:r>
          </a:p>
        </p:txBody>
      </p:sp>
      <p:sp>
        <p:nvSpPr>
          <p:cNvPr id="88068" name="Text Box 5"/>
          <p:cNvSpPr txBox="1">
            <a:spLocks noChangeArrowheads="1"/>
          </p:cNvSpPr>
          <p:nvPr/>
        </p:nvSpPr>
        <p:spPr bwMode="auto">
          <a:xfrm>
            <a:off x="3108907" y="4110147"/>
            <a:ext cx="5194051"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Radiant heat output &gt; 0.5kW/m</a:t>
            </a:r>
            <a:r>
              <a:rPr lang="en-GB" sz="1662" baseline="30000" dirty="0"/>
              <a:t>2 </a:t>
            </a:r>
            <a:r>
              <a:rPr lang="en-GB" sz="1662" dirty="0"/>
              <a:t>radiant heat per side</a:t>
            </a:r>
            <a:endParaRPr lang="en-US" sz="1662" dirty="0"/>
          </a:p>
        </p:txBody>
      </p:sp>
      <p:sp>
        <p:nvSpPr>
          <p:cNvPr id="88069" name="Text Box 6"/>
          <p:cNvSpPr txBox="1">
            <a:spLocks noChangeArrowheads="1"/>
          </p:cNvSpPr>
          <p:nvPr/>
        </p:nvSpPr>
        <p:spPr bwMode="auto">
          <a:xfrm>
            <a:off x="3102554" y="4485285"/>
            <a:ext cx="3355406"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Heat area per side = 140x140mm</a:t>
            </a:r>
            <a:endParaRPr lang="en-US" sz="1662" dirty="0"/>
          </a:p>
        </p:txBody>
      </p:sp>
      <p:sp>
        <p:nvSpPr>
          <p:cNvPr id="88070" name="Rectangle 7"/>
          <p:cNvSpPr>
            <a:spLocks noChangeArrowheads="1"/>
          </p:cNvSpPr>
          <p:nvPr/>
        </p:nvSpPr>
        <p:spPr bwMode="auto">
          <a:xfrm>
            <a:off x="3111194" y="5268770"/>
            <a:ext cx="4572000"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1662" dirty="0"/>
              <a:t>Cost (DTUPC) &lt; £</a:t>
            </a:r>
            <a:r>
              <a:rPr lang="en-GB" sz="1477" dirty="0"/>
              <a:t>0</a:t>
            </a:r>
            <a:r>
              <a:rPr lang="en-GB" sz="1662" dirty="0"/>
              <a:t>.47 </a:t>
            </a:r>
          </a:p>
        </p:txBody>
      </p:sp>
      <p:sp>
        <p:nvSpPr>
          <p:cNvPr id="88071" name="Rectangle 8"/>
          <p:cNvSpPr>
            <a:spLocks noChangeArrowheads="1"/>
          </p:cNvSpPr>
          <p:nvPr/>
        </p:nvSpPr>
        <p:spPr bwMode="auto">
          <a:xfrm>
            <a:off x="3105729" y="4864490"/>
            <a:ext cx="4572000"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GB" sz="1662" dirty="0"/>
              <a:t>Time to 350</a:t>
            </a:r>
            <a:r>
              <a:rPr lang="en-GB" sz="1477" baseline="30000" dirty="0"/>
              <a:t>o</a:t>
            </a:r>
            <a:r>
              <a:rPr lang="en-GB" sz="1477" dirty="0"/>
              <a:t>C &lt; 10 seconds</a:t>
            </a:r>
            <a:r>
              <a:rPr lang="en-GB" sz="1662" dirty="0"/>
              <a:t> </a:t>
            </a:r>
          </a:p>
        </p:txBody>
      </p:sp>
      <p:sp>
        <p:nvSpPr>
          <p:cNvPr id="88072" name="Rectangle 9"/>
          <p:cNvSpPr>
            <a:spLocks noChangeArrowheads="1"/>
          </p:cNvSpPr>
          <p:nvPr/>
        </p:nvSpPr>
        <p:spPr bwMode="auto">
          <a:xfrm>
            <a:off x="3105732" y="5631216"/>
            <a:ext cx="3476786"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r>
              <a:rPr lang="en-GB" sz="1662" dirty="0"/>
              <a:t>First Year Failure Rate &lt; 0.005</a:t>
            </a:r>
          </a:p>
        </p:txBody>
      </p:sp>
      <p:sp>
        <p:nvSpPr>
          <p:cNvPr id="88074" name="Text Box 11"/>
          <p:cNvSpPr txBox="1">
            <a:spLocks noChangeArrowheads="1"/>
          </p:cNvSpPr>
          <p:nvPr/>
        </p:nvSpPr>
        <p:spPr bwMode="auto">
          <a:xfrm>
            <a:off x="3108908" y="5997636"/>
            <a:ext cx="527709" cy="3481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Arial" charset="0"/>
                <a:ea typeface="ＭＳ Ｐゴシック" charset="0"/>
                <a:cs typeface="ＭＳ Ｐゴシック" charset="0"/>
              </a:defRPr>
            </a:lvl1pPr>
            <a:lvl2pPr marL="742950" indent="-285750" eaLnBrk="0" hangingPunct="0">
              <a:defRPr sz="1600">
                <a:solidFill>
                  <a:schemeClr val="tx1"/>
                </a:solidFill>
                <a:latin typeface="Arial" charset="0"/>
                <a:ea typeface="ＭＳ Ｐゴシック" charset="0"/>
              </a:defRPr>
            </a:lvl2pPr>
            <a:lvl3pPr marL="1143000" indent="-228600" eaLnBrk="0" hangingPunct="0">
              <a:defRPr sz="1600">
                <a:solidFill>
                  <a:schemeClr val="tx1"/>
                </a:solidFill>
                <a:latin typeface="Arial" charset="0"/>
                <a:ea typeface="ＭＳ Ｐゴシック" charset="0"/>
              </a:defRPr>
            </a:lvl3pPr>
            <a:lvl4pPr marL="1600200" indent="-228600" eaLnBrk="0" hangingPunct="0">
              <a:defRPr sz="1600">
                <a:solidFill>
                  <a:schemeClr val="tx1"/>
                </a:solidFill>
                <a:latin typeface="Arial" charset="0"/>
                <a:ea typeface="ＭＳ Ｐゴシック" charset="0"/>
              </a:defRPr>
            </a:lvl4pPr>
            <a:lvl5pPr marL="2057400" indent="-228600" eaLnBrk="0" hangingPunct="0">
              <a:defRPr sz="1600">
                <a:solidFill>
                  <a:schemeClr val="tx1"/>
                </a:solidFill>
                <a:latin typeface="Arial" charset="0"/>
                <a:ea typeface="ＭＳ Ｐゴシック" charset="0"/>
              </a:defRPr>
            </a:lvl5pPr>
            <a:lvl6pPr marL="2514600" indent="-228600" eaLnBrk="0" fontAlgn="base" hangingPunct="0">
              <a:spcBef>
                <a:spcPct val="0"/>
              </a:spcBef>
              <a:spcAft>
                <a:spcPct val="0"/>
              </a:spcAft>
              <a:defRPr sz="1600">
                <a:solidFill>
                  <a:schemeClr val="tx1"/>
                </a:solidFill>
                <a:latin typeface="Arial" charset="0"/>
                <a:ea typeface="ＭＳ Ｐゴシック" charset="0"/>
              </a:defRPr>
            </a:lvl6pPr>
            <a:lvl7pPr marL="2971800" indent="-228600" eaLnBrk="0" fontAlgn="base" hangingPunct="0">
              <a:spcBef>
                <a:spcPct val="0"/>
              </a:spcBef>
              <a:spcAft>
                <a:spcPct val="0"/>
              </a:spcAft>
              <a:defRPr sz="1600">
                <a:solidFill>
                  <a:schemeClr val="tx1"/>
                </a:solidFill>
                <a:latin typeface="Arial" charset="0"/>
                <a:ea typeface="ＭＳ Ｐゴシック" charset="0"/>
              </a:defRPr>
            </a:lvl7pPr>
            <a:lvl8pPr marL="3429000" indent="-228600" eaLnBrk="0" fontAlgn="base" hangingPunct="0">
              <a:spcBef>
                <a:spcPct val="0"/>
              </a:spcBef>
              <a:spcAft>
                <a:spcPct val="0"/>
              </a:spcAft>
              <a:defRPr sz="1600">
                <a:solidFill>
                  <a:schemeClr val="tx1"/>
                </a:solidFill>
                <a:latin typeface="Arial" charset="0"/>
                <a:ea typeface="ＭＳ Ｐゴシック" charset="0"/>
              </a:defRPr>
            </a:lvl8pPr>
            <a:lvl9pPr marL="3886200" indent="-228600" eaLnBrk="0" fontAlgn="base" hangingPunct="0">
              <a:spcBef>
                <a:spcPct val="0"/>
              </a:spcBef>
              <a:spcAft>
                <a:spcPct val="0"/>
              </a:spcAft>
              <a:defRPr sz="1600">
                <a:solidFill>
                  <a:schemeClr val="tx1"/>
                </a:solidFill>
                <a:latin typeface="Arial" charset="0"/>
                <a:ea typeface="ＭＳ Ｐゴシック" charset="0"/>
              </a:defRPr>
            </a:lvl9pPr>
          </a:lstStyle>
          <a:p>
            <a:pPr eaLnBrk="1" hangingPunct="1"/>
            <a:r>
              <a:rPr lang="en-GB" sz="1662" dirty="0"/>
              <a:t>etc.</a:t>
            </a:r>
            <a:endParaRPr lang="en-US" sz="1662" dirty="0"/>
          </a:p>
        </p:txBody>
      </p:sp>
      <p:cxnSp>
        <p:nvCxnSpPr>
          <p:cNvPr id="88075" name="AutoShape 12"/>
          <p:cNvCxnSpPr>
            <a:cxnSpLocks noChangeShapeType="1"/>
            <a:stCxn id="88067" idx="3"/>
            <a:endCxn id="88068" idx="1"/>
          </p:cNvCxnSpPr>
          <p:nvPr/>
        </p:nvCxnSpPr>
        <p:spPr bwMode="auto">
          <a:xfrm flipV="1">
            <a:off x="2310139" y="4284202"/>
            <a:ext cx="798768" cy="904141"/>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6" name="AutoShape 13"/>
          <p:cNvCxnSpPr>
            <a:cxnSpLocks noChangeShapeType="1"/>
            <a:stCxn id="88067" idx="3"/>
            <a:endCxn id="88069" idx="1"/>
          </p:cNvCxnSpPr>
          <p:nvPr/>
        </p:nvCxnSpPr>
        <p:spPr bwMode="auto">
          <a:xfrm flipV="1">
            <a:off x="2310139" y="4659340"/>
            <a:ext cx="792415" cy="529003"/>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7" name="AutoShape 14"/>
          <p:cNvCxnSpPr>
            <a:cxnSpLocks noChangeShapeType="1"/>
            <a:stCxn id="88067" idx="3"/>
          </p:cNvCxnSpPr>
          <p:nvPr/>
        </p:nvCxnSpPr>
        <p:spPr bwMode="auto">
          <a:xfrm>
            <a:off x="2310139" y="5188343"/>
            <a:ext cx="801055" cy="251144"/>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8" name="AutoShape 15"/>
          <p:cNvCxnSpPr>
            <a:cxnSpLocks noChangeShapeType="1"/>
            <a:stCxn id="88067" idx="3"/>
          </p:cNvCxnSpPr>
          <p:nvPr/>
        </p:nvCxnSpPr>
        <p:spPr bwMode="auto">
          <a:xfrm flipV="1">
            <a:off x="2310139" y="5033744"/>
            <a:ext cx="795591" cy="154599"/>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79" name="AutoShape 16"/>
          <p:cNvCxnSpPr>
            <a:cxnSpLocks noChangeShapeType="1"/>
            <a:stCxn id="88067" idx="3"/>
            <a:endCxn id="88072" idx="1"/>
          </p:cNvCxnSpPr>
          <p:nvPr/>
        </p:nvCxnSpPr>
        <p:spPr bwMode="auto">
          <a:xfrm>
            <a:off x="2310139" y="5188343"/>
            <a:ext cx="795593" cy="616928"/>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88081" name="AutoShape 18"/>
          <p:cNvCxnSpPr>
            <a:cxnSpLocks noChangeShapeType="1"/>
          </p:cNvCxnSpPr>
          <p:nvPr/>
        </p:nvCxnSpPr>
        <p:spPr bwMode="auto">
          <a:xfrm>
            <a:off x="2295804" y="5202994"/>
            <a:ext cx="813104" cy="983347"/>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spTree>
    <p:extLst>
      <p:ext uri="{BB962C8B-B14F-4D97-AF65-F5344CB8AC3E}">
        <p14:creationId xmlns:p14="http://schemas.microsoft.com/office/powerpoint/2010/main" val="1837681463"/>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Rectangle 2"/>
          <p:cNvSpPr>
            <a:spLocks noGrp="1" noChangeArrowheads="1"/>
          </p:cNvSpPr>
          <p:nvPr>
            <p:ph type="title"/>
          </p:nvPr>
        </p:nvSpPr>
        <p:spPr/>
        <p:txBody>
          <a:bodyPr/>
          <a:lstStyle/>
          <a:p>
            <a:r>
              <a:rPr lang="en-GB" dirty="0"/>
              <a:t>Deducing Non-functional Performance Requirements</a:t>
            </a:r>
          </a:p>
        </p:txBody>
      </p:sp>
      <p:sp>
        <p:nvSpPr>
          <p:cNvPr id="95234" name="Rectangle 67"/>
          <p:cNvSpPr>
            <a:spLocks noGrp="1" noChangeArrowheads="1"/>
          </p:cNvSpPr>
          <p:nvPr>
            <p:ph idx="1"/>
          </p:nvPr>
        </p:nvSpPr>
        <p:spPr/>
        <p:txBody>
          <a:bodyPr/>
          <a:lstStyle/>
          <a:p>
            <a:r>
              <a:rPr lang="en-GB" dirty="0"/>
              <a:t>If we are designing a system with a known meta-solution we should have most the of the NFP requirements. </a:t>
            </a:r>
            <a:r>
              <a:rPr lang="en-GB"/>
              <a:t>It </a:t>
            </a:r>
            <a:r>
              <a:rPr lang="en-GB" dirty="0"/>
              <a:t>will be a matter of collecting and collating them against the Functions</a:t>
            </a:r>
          </a:p>
          <a:p>
            <a:r>
              <a:rPr lang="en-GB" dirty="0"/>
              <a:t>If not, </a:t>
            </a:r>
            <a:r>
              <a:rPr lang="en-US" dirty="0"/>
              <a:t>a common approach here is to consider two solutions, say A and B, to each function and ask what could be measured to decided between them?  The key here is to identify measurable characteristics</a:t>
            </a:r>
          </a:p>
          <a:p>
            <a:r>
              <a:rPr lang="en-US" dirty="0"/>
              <a:t>We should also consider the flow-down of the Non-functional System requirements</a:t>
            </a:r>
          </a:p>
          <a:p>
            <a:endParaRPr lang="en-GB" dirty="0"/>
          </a:p>
        </p:txBody>
      </p:sp>
    </p:spTree>
    <p:extLst>
      <p:ext uri="{BB962C8B-B14F-4D97-AF65-F5344CB8AC3E}">
        <p14:creationId xmlns:p14="http://schemas.microsoft.com/office/powerpoint/2010/main" val="20502408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Old World meets New World</a:t>
            </a:r>
          </a:p>
        </p:txBody>
      </p:sp>
      <p:sp>
        <p:nvSpPr>
          <p:cNvPr id="3" name="Content Placeholder 2"/>
          <p:cNvSpPr>
            <a:spLocks noGrp="1"/>
          </p:cNvSpPr>
          <p:nvPr>
            <p:ph idx="1"/>
          </p:nvPr>
        </p:nvSpPr>
        <p:spPr/>
        <p:txBody>
          <a:bodyPr/>
          <a:lstStyle/>
          <a:p>
            <a:r>
              <a:rPr lang="en-US" dirty="0"/>
              <a:t>Function Flow Diagrams, Flow Dictionary and Function Specification can provide a link between Systems Engineering and modern Object Oriented approaches and Agile programming</a:t>
            </a:r>
          </a:p>
          <a:p>
            <a:pPr lvl="1"/>
            <a:r>
              <a:rPr lang="en-US" dirty="0"/>
              <a:t>The Context Diagram and Lower Level Diagrams are a nothing more than a sophisticated USE Case Diagram</a:t>
            </a:r>
          </a:p>
          <a:p>
            <a:pPr lvl="1"/>
            <a:r>
              <a:rPr lang="en-US" dirty="0"/>
              <a:t>The Function Specification (Function Dictionary) are both internal and external USE Cases</a:t>
            </a:r>
          </a:p>
          <a:p>
            <a:pPr lvl="1"/>
            <a:r>
              <a:rPr lang="en-US" dirty="0"/>
              <a:t>The Flow Dictionary provides a draft Data Structure</a:t>
            </a:r>
          </a:p>
          <a:p>
            <a:r>
              <a:rPr lang="en-US" dirty="0"/>
              <a:t>Care must be exercised as to when the decision to move into software is appropriate</a:t>
            </a:r>
          </a:p>
        </p:txBody>
      </p:sp>
    </p:spTree>
    <p:extLst>
      <p:ext uri="{BB962C8B-B14F-4D97-AF65-F5344CB8AC3E}">
        <p14:creationId xmlns:p14="http://schemas.microsoft.com/office/powerpoint/2010/main" val="203662559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00" y="1127428"/>
            <a:ext cx="6794500" cy="5372100"/>
          </a:xfrm>
          <a:prstGeom prst="rect">
            <a:avLst/>
          </a:prstGeom>
        </p:spPr>
      </p:pic>
      <p:sp>
        <p:nvSpPr>
          <p:cNvPr id="7" name="Parallelogram 6"/>
          <p:cNvSpPr/>
          <p:nvPr/>
        </p:nvSpPr>
        <p:spPr bwMode="auto">
          <a:xfrm rot="3641518">
            <a:off x="1096542" y="1167936"/>
            <a:ext cx="953782" cy="480942"/>
          </a:xfrm>
          <a:prstGeom prst="parallelogram">
            <a:avLst>
              <a:gd name="adj" fmla="val 53618"/>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Verdana" pitchFamily="34" charset="0"/>
            </a:endParaRPr>
          </a:p>
        </p:txBody>
      </p:sp>
      <p:sp>
        <p:nvSpPr>
          <p:cNvPr id="9" name="Parallelogram 8"/>
          <p:cNvSpPr/>
          <p:nvPr/>
        </p:nvSpPr>
        <p:spPr bwMode="auto">
          <a:xfrm rot="3641518">
            <a:off x="1914785" y="2228783"/>
            <a:ext cx="469000" cy="480942"/>
          </a:xfrm>
          <a:prstGeom prst="parallelogram">
            <a:avLst>
              <a:gd name="adj" fmla="val 59377"/>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Verdana" pitchFamily="34" charset="0"/>
            </a:endParaRPr>
          </a:p>
        </p:txBody>
      </p:sp>
      <p:sp>
        <p:nvSpPr>
          <p:cNvPr id="10" name="Parallelogram 9"/>
          <p:cNvSpPr/>
          <p:nvPr/>
        </p:nvSpPr>
        <p:spPr bwMode="auto">
          <a:xfrm rot="3641518">
            <a:off x="2563745" y="3359084"/>
            <a:ext cx="469000" cy="480942"/>
          </a:xfrm>
          <a:prstGeom prst="parallelogram">
            <a:avLst>
              <a:gd name="adj" fmla="val 53618"/>
            </a:avLst>
          </a:prstGeom>
          <a:solidFill>
            <a:schemeClr val="bg1">
              <a:lumMod val="75000"/>
            </a:schemeClr>
          </a:solidFill>
          <a:ln w="9525" cap="flat" cmpd="sng" algn="ctr">
            <a:solidFill>
              <a:schemeClr val="bg1">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Verdana" pitchFamily="34" charset="0"/>
            </a:endParaRPr>
          </a:p>
        </p:txBody>
      </p:sp>
      <p:sp>
        <p:nvSpPr>
          <p:cNvPr id="2" name="Title 1"/>
          <p:cNvSpPr>
            <a:spLocks noGrp="1"/>
          </p:cNvSpPr>
          <p:nvPr>
            <p:ph type="title"/>
          </p:nvPr>
        </p:nvSpPr>
        <p:spPr/>
        <p:txBody>
          <a:bodyPr/>
          <a:lstStyle/>
          <a:p>
            <a:r>
              <a:rPr lang="en-US" dirty="0"/>
              <a:t>V Diagram of Agile (a Version)</a:t>
            </a:r>
          </a:p>
        </p:txBody>
      </p:sp>
    </p:spTree>
    <p:extLst>
      <p:ext uri="{BB962C8B-B14F-4D97-AF65-F5344CB8AC3E}">
        <p14:creationId xmlns:p14="http://schemas.microsoft.com/office/powerpoint/2010/main" val="17154163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p:cNvSpPr>
            <a:spLocks noGrp="1" noChangeArrowheads="1"/>
          </p:cNvSpPr>
          <p:nvPr>
            <p:ph sz="half" idx="1"/>
          </p:nvPr>
        </p:nvSpPr>
        <p:spPr/>
        <p:txBody>
          <a:bodyPr>
            <a:normAutofit lnSpcReduction="10000"/>
          </a:bodyPr>
          <a:lstStyle/>
          <a:p>
            <a:r>
              <a:rPr lang="en-GB"/>
              <a:t>Functional Modelling is very good at helping to identify 10% - 20% of system functionality not discovered by Viewpoint Analysis</a:t>
            </a:r>
          </a:p>
          <a:p>
            <a:r>
              <a:rPr lang="en-GB"/>
              <a:t>Functional Modelling is very good at defining the logical interfaces of the system and checking the basic operational concept</a:t>
            </a:r>
          </a:p>
          <a:p>
            <a:r>
              <a:rPr lang="en-GB"/>
              <a:t>If a Viewpoint Analysis and/or Systemic Textual Analysis have been undertaken they should be updated with the new derived requirements from the Functional Modelling</a:t>
            </a:r>
          </a:p>
          <a:p>
            <a:r>
              <a:rPr lang="en-GB"/>
              <a:t>If a Systemic Textual Analysis has not been undertaken – start one now.</a:t>
            </a:r>
            <a:endParaRPr lang="en-GB" dirty="0"/>
          </a:p>
        </p:txBody>
      </p:sp>
      <p:sp>
        <p:nvSpPr>
          <p:cNvPr id="72705" name="Rectangle 2"/>
          <p:cNvSpPr>
            <a:spLocks noGrp="1" noChangeArrowheads="1"/>
          </p:cNvSpPr>
          <p:nvPr>
            <p:ph type="title"/>
          </p:nvPr>
        </p:nvSpPr>
        <p:spPr/>
        <p:txBody>
          <a:bodyPr/>
          <a:lstStyle/>
          <a:p>
            <a:r>
              <a:rPr lang="en-GB"/>
              <a:t>Tying up loose ends</a:t>
            </a:r>
          </a:p>
        </p:txBody>
      </p:sp>
      <p:sp>
        <p:nvSpPr>
          <p:cNvPr id="8" name="Bent Arrow 7"/>
          <p:cNvSpPr/>
          <p:nvPr/>
        </p:nvSpPr>
        <p:spPr bwMode="auto">
          <a:xfrm rot="10800000">
            <a:off x="7241414" y="3531578"/>
            <a:ext cx="815550" cy="1669433"/>
          </a:xfrm>
          <a:prstGeom prst="bentArrow">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vert="horz" wrap="square" lIns="84406" tIns="42203" rIns="84406" bIns="42203" numCol="1" rtlCol="0" anchor="t" anchorCtr="0" compatLnSpc="1">
            <a:prstTxWarp prst="textNoShape">
              <a:avLst/>
            </a:prstTxWarp>
          </a:bodyPr>
          <a:lstStyle/>
          <a:p>
            <a:pPr algn="ctr" defTabSz="844083"/>
            <a:endParaRPr lang="en-US" sz="1108">
              <a:solidFill>
                <a:schemeClr val="tx1"/>
              </a:solidFill>
              <a:latin typeface="Arial"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3243" y="3832964"/>
            <a:ext cx="2698170" cy="2729913"/>
          </a:xfrm>
          <a:prstGeom prst="rect">
            <a:avLst/>
          </a:prstGeom>
        </p:spPr>
      </p:pic>
      <p:pic>
        <p:nvPicPr>
          <p:cNvPr id="11" name="Picture 10"/>
          <p:cNvPicPr>
            <a:picLocks noChangeAspect="1"/>
          </p:cNvPicPr>
          <p:nvPr/>
        </p:nvPicPr>
        <p:blipFill>
          <a:blip r:embed="rId4"/>
          <a:stretch>
            <a:fillRect/>
          </a:stretch>
        </p:blipFill>
        <p:spPr>
          <a:xfrm>
            <a:off x="5051067" y="1056008"/>
            <a:ext cx="3376225" cy="2475570"/>
          </a:xfrm>
          <a:prstGeom prst="rect">
            <a:avLst/>
          </a:prstGeom>
        </p:spPr>
      </p:pic>
    </p:spTree>
    <p:extLst>
      <p:ext uri="{BB962C8B-B14F-4D97-AF65-F5344CB8AC3E}">
        <p14:creationId xmlns:p14="http://schemas.microsoft.com/office/powerpoint/2010/main" val="2058937492"/>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title"/>
          </p:nvPr>
        </p:nvSpPr>
        <p:spPr/>
        <p:txBody>
          <a:bodyPr/>
          <a:lstStyle/>
          <a:p>
            <a:r>
              <a:rPr lang="en-GB"/>
              <a:t>Uses for Functional Modelling</a:t>
            </a:r>
          </a:p>
        </p:txBody>
      </p:sp>
      <p:sp>
        <p:nvSpPr>
          <p:cNvPr id="74754" name="Rectangle 5"/>
          <p:cNvSpPr>
            <a:spLocks noGrp="1" noChangeArrowheads="1"/>
          </p:cNvSpPr>
          <p:nvPr>
            <p:ph type="body" idx="1"/>
          </p:nvPr>
        </p:nvSpPr>
        <p:spPr/>
        <p:txBody>
          <a:bodyPr/>
          <a:lstStyle/>
          <a:p>
            <a:r>
              <a:rPr lang="en-GB"/>
              <a:t>Functional Modelling builds a model of the system requirements and can therefore be used to:</a:t>
            </a:r>
          </a:p>
          <a:p>
            <a:pPr lvl="1"/>
            <a:r>
              <a:rPr lang="en-GB"/>
              <a:t>Analyse and model the requirements of an entirely new system</a:t>
            </a:r>
          </a:p>
          <a:p>
            <a:pPr lvl="2"/>
            <a:r>
              <a:rPr lang="en-GB"/>
              <a:t>Can help to define the “Concept of Operation” – how the proposed system is expected to work. In fact the the high-level FFD present a simple way of capturing the Concept of Operations (CONOPS) that is readable and maintainable.</a:t>
            </a:r>
          </a:p>
          <a:p>
            <a:pPr lvl="1"/>
            <a:r>
              <a:rPr lang="en-GB"/>
              <a:t>Analyse and model an existing system</a:t>
            </a:r>
          </a:p>
          <a:p>
            <a:pPr lvl="1"/>
            <a:r>
              <a:rPr lang="en-GB"/>
              <a:t>Analyse changes in customer requirements and their impact on a new/old system</a:t>
            </a:r>
          </a:p>
          <a:p>
            <a:pPr lvl="2"/>
            <a:r>
              <a:rPr lang="en-GB"/>
              <a:t>Customer requirement changes are typically either the addition of new functionality or changes to the non-functional performance or system requirements</a:t>
            </a:r>
          </a:p>
          <a:p>
            <a:pPr lvl="2"/>
            <a:r>
              <a:rPr lang="en-GB"/>
              <a:t>A functional model can be used to gain a qualitative assessment of the impact of the changes which can, if needed, be shown to the customer  </a:t>
            </a:r>
          </a:p>
          <a:p>
            <a:pPr lvl="1"/>
            <a:endParaRPr lang="en-GB" dirty="0"/>
          </a:p>
        </p:txBody>
      </p:sp>
    </p:spTree>
    <p:extLst>
      <p:ext uri="{BB962C8B-B14F-4D97-AF65-F5344CB8AC3E}">
        <p14:creationId xmlns:p14="http://schemas.microsoft.com/office/powerpoint/2010/main" val="1337276807"/>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ChangeArrowheads="1"/>
          </p:cNvSpPr>
          <p:nvPr/>
        </p:nvSpPr>
        <p:spPr bwMode="auto">
          <a:xfrm>
            <a:off x="685800" y="6031523"/>
            <a:ext cx="19050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69634" name="Rectangle 3"/>
          <p:cNvSpPr>
            <a:spLocks noChangeArrowheads="1"/>
          </p:cNvSpPr>
          <p:nvPr/>
        </p:nvSpPr>
        <p:spPr bwMode="auto">
          <a:xfrm>
            <a:off x="3124200" y="6031523"/>
            <a:ext cx="2895600" cy="422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anchor="ctr"/>
          <a:lstStyle/>
          <a:p>
            <a:endParaRPr lang="en-US" sz="1477"/>
          </a:p>
        </p:txBody>
      </p:sp>
      <p:sp>
        <p:nvSpPr>
          <p:cNvPr id="69636" name="Rectangle 5"/>
          <p:cNvSpPr>
            <a:spLocks noGrp="1" noChangeArrowheads="1"/>
          </p:cNvSpPr>
          <p:nvPr>
            <p:ph type="body" sz="half" idx="1"/>
          </p:nvPr>
        </p:nvSpPr>
        <p:spPr/>
        <p:txBody>
          <a:bodyPr>
            <a:normAutofit fontScale="92500"/>
          </a:bodyPr>
          <a:lstStyle/>
          <a:p>
            <a:r>
              <a:rPr lang="en-GB"/>
              <a:t>Pros</a:t>
            </a:r>
          </a:p>
          <a:p>
            <a:pPr lvl="1"/>
            <a:r>
              <a:rPr lang="en-GB"/>
              <a:t>Simple to use (only three modelling symbols)</a:t>
            </a:r>
          </a:p>
          <a:p>
            <a:pPr lvl="1"/>
            <a:r>
              <a:rPr lang="en-GB"/>
              <a:t>Universal – can model any type of system</a:t>
            </a:r>
          </a:p>
          <a:p>
            <a:pPr lvl="1"/>
            <a:r>
              <a:rPr lang="en-GB"/>
              <a:t>Builds a defensible model of how functions logically have to co-operate to deliver the system purpose</a:t>
            </a:r>
          </a:p>
          <a:p>
            <a:pPr lvl="1"/>
            <a:r>
              <a:rPr lang="en-GB"/>
              <a:t>Identifies logical system interfaces</a:t>
            </a:r>
          </a:p>
          <a:p>
            <a:pPr lvl="1"/>
            <a:r>
              <a:rPr lang="en-GB"/>
              <a:t>Whole team involvement giving more shared knowledge and a common understanding</a:t>
            </a:r>
          </a:p>
          <a:p>
            <a:pPr lvl="1"/>
            <a:r>
              <a:rPr lang="en-GB"/>
              <a:t>Oversights and errors detected early</a:t>
            </a:r>
          </a:p>
          <a:p>
            <a:pPr lvl="1"/>
            <a:r>
              <a:rPr lang="en-GB"/>
              <a:t>Visual standard communication </a:t>
            </a:r>
          </a:p>
          <a:p>
            <a:pPr lvl="1"/>
            <a:r>
              <a:rPr lang="en-GB"/>
              <a:t>Systematic method</a:t>
            </a:r>
          </a:p>
          <a:p>
            <a:pPr lvl="1"/>
            <a:r>
              <a:rPr lang="en-GB"/>
              <a:t>Documentation as outcome</a:t>
            </a:r>
          </a:p>
          <a:p>
            <a:pPr lvl="1"/>
            <a:r>
              <a:rPr lang="en-GB"/>
              <a:t>Customer involvement</a:t>
            </a:r>
            <a:endParaRPr lang="en-GB" dirty="0"/>
          </a:p>
        </p:txBody>
      </p:sp>
      <p:sp>
        <p:nvSpPr>
          <p:cNvPr id="69637" name="Rectangle 6"/>
          <p:cNvSpPr>
            <a:spLocks noGrp="1" noChangeArrowheads="1"/>
          </p:cNvSpPr>
          <p:nvPr>
            <p:ph type="body" sz="half" idx="2"/>
          </p:nvPr>
        </p:nvSpPr>
        <p:spPr>
          <a:xfrm>
            <a:off x="4572000" y="1412396"/>
            <a:ext cx="4343400" cy="2121294"/>
          </a:xfrm>
        </p:spPr>
        <p:txBody>
          <a:bodyPr>
            <a:normAutofit fontScale="92500" lnSpcReduction="10000"/>
          </a:bodyPr>
          <a:lstStyle/>
          <a:p>
            <a:r>
              <a:rPr lang="en-GB" dirty="0"/>
              <a:t>Cons</a:t>
            </a:r>
          </a:p>
          <a:p>
            <a:pPr lvl="1"/>
            <a:r>
              <a:rPr lang="en-GB" dirty="0"/>
              <a:t>Very useful for operational type functionality in the first iteration</a:t>
            </a:r>
          </a:p>
          <a:p>
            <a:pPr lvl="1"/>
            <a:r>
              <a:rPr lang="en-GB" dirty="0"/>
              <a:t>Restricted </a:t>
            </a:r>
            <a:r>
              <a:rPr lang="en-GB" dirty="0" err="1"/>
              <a:t>symbology</a:t>
            </a:r>
            <a:r>
              <a:rPr lang="en-GB" dirty="0"/>
              <a:t> can be confusing</a:t>
            </a:r>
          </a:p>
          <a:p>
            <a:pPr lvl="1"/>
            <a:r>
              <a:rPr lang="en-GB" dirty="0"/>
              <a:t>Difficult to accurately model real time systems1 – does not show control flows</a:t>
            </a:r>
          </a:p>
        </p:txBody>
      </p:sp>
      <p:sp>
        <p:nvSpPr>
          <p:cNvPr id="69635" name="Rectangle 4"/>
          <p:cNvSpPr>
            <a:spLocks noGrp="1" noChangeArrowheads="1"/>
          </p:cNvSpPr>
          <p:nvPr>
            <p:ph type="title"/>
          </p:nvPr>
        </p:nvSpPr>
        <p:spPr/>
        <p:txBody>
          <a:bodyPr/>
          <a:lstStyle/>
          <a:p>
            <a:r>
              <a:rPr lang="en-GB"/>
              <a:t>Summary Functional Modelling</a:t>
            </a:r>
          </a:p>
        </p:txBody>
      </p:sp>
      <p:sp>
        <p:nvSpPr>
          <p:cNvPr id="40967" name="Text Box 7"/>
          <p:cNvSpPr txBox="1">
            <a:spLocks noChangeArrowheads="1"/>
          </p:cNvSpPr>
          <p:nvPr/>
        </p:nvSpPr>
        <p:spPr bwMode="auto">
          <a:xfrm>
            <a:off x="4995636" y="3633844"/>
            <a:ext cx="3754043" cy="2635216"/>
          </a:xfrm>
          <a:prstGeom prst="rect">
            <a:avLst/>
          </a:prstGeom>
          <a:ln/>
        </p:spPr>
        <p:style>
          <a:lnRef idx="1">
            <a:schemeClr val="accent6"/>
          </a:lnRef>
          <a:fillRef idx="2">
            <a:schemeClr val="accent6"/>
          </a:fillRef>
          <a:effectRef idx="1">
            <a:schemeClr val="accent6"/>
          </a:effectRef>
          <a:fontRef idx="minor">
            <a:schemeClr val="dk1"/>
          </a:fontRef>
        </p:style>
        <p:txBody>
          <a:bodyPr wrap="square">
            <a:no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defRPr/>
            </a:pPr>
            <a:r>
              <a:rPr lang="en-GB" sz="1477" baseline="30000" dirty="0"/>
              <a:t>1</a:t>
            </a:r>
            <a:r>
              <a:rPr lang="en-GB" sz="1477" dirty="0"/>
              <a:t>There are many other Functional/Behavioural modelling tools. Many are able to handle real-time systems, command and control issues, etc.</a:t>
            </a:r>
          </a:p>
          <a:p>
            <a:pPr eaLnBrk="1" hangingPunct="1">
              <a:defRPr/>
            </a:pPr>
            <a:r>
              <a:rPr lang="en-GB" sz="1477" dirty="0"/>
              <a:t>The modelling tool presented here, however,  is SIMPLE which allows the WHOLE TEAM to be involved leading to greater team understanding of the system problem and consequently a better system design</a:t>
            </a:r>
          </a:p>
        </p:txBody>
      </p:sp>
    </p:spTree>
    <p:extLst>
      <p:ext uri="{BB962C8B-B14F-4D97-AF65-F5344CB8AC3E}">
        <p14:creationId xmlns:p14="http://schemas.microsoft.com/office/powerpoint/2010/main" val="704236792"/>
      </p:ext>
    </p:extLst>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p:nvPr>
        </p:nvSpPr>
        <p:spPr/>
        <p:txBody>
          <a:bodyPr/>
          <a:lstStyle/>
          <a:p>
            <a:pPr eaLnBrk="1" hangingPunct="1"/>
            <a:r>
              <a:rPr lang="en-GB">
                <a:latin typeface="Arial" charset="0"/>
              </a:rPr>
              <a:t>Other Modelling Tools</a:t>
            </a:r>
          </a:p>
        </p:txBody>
      </p:sp>
      <p:sp>
        <p:nvSpPr>
          <p:cNvPr id="78850" name="Rectangle 3"/>
          <p:cNvSpPr>
            <a:spLocks noGrp="1" noChangeArrowheads="1"/>
          </p:cNvSpPr>
          <p:nvPr>
            <p:ph type="body" idx="1"/>
          </p:nvPr>
        </p:nvSpPr>
        <p:spPr/>
        <p:txBody>
          <a:bodyPr/>
          <a:lstStyle/>
          <a:p>
            <a:pPr eaLnBrk="1" hangingPunct="1"/>
            <a:r>
              <a:rPr lang="en-GB" sz="1846" dirty="0">
                <a:latin typeface="Arial" charset="0"/>
              </a:rPr>
              <a:t>There are many other functional/behavioural modelling tools:</a:t>
            </a:r>
          </a:p>
          <a:p>
            <a:pPr lvl="1" eaLnBrk="1" hangingPunct="1"/>
            <a:r>
              <a:rPr lang="en-GB" sz="1662" dirty="0">
                <a:latin typeface="Arial" charset="0"/>
              </a:rPr>
              <a:t>IDEF0 (Integrated Definition for Functional Modelling)</a:t>
            </a:r>
          </a:p>
          <a:p>
            <a:pPr lvl="1" eaLnBrk="1" hangingPunct="1"/>
            <a:r>
              <a:rPr lang="en-GB" sz="1662" dirty="0">
                <a:latin typeface="Arial" charset="0"/>
              </a:rPr>
              <a:t>SADT (Structured Analysis and Design Technique)</a:t>
            </a:r>
          </a:p>
          <a:p>
            <a:pPr lvl="1" eaLnBrk="1" hangingPunct="1"/>
            <a:r>
              <a:rPr lang="en-GB" sz="1662" dirty="0">
                <a:latin typeface="Arial" charset="0"/>
              </a:rPr>
              <a:t>Data Flow Diagrams</a:t>
            </a:r>
          </a:p>
          <a:p>
            <a:pPr lvl="1" eaLnBrk="1" hangingPunct="1"/>
            <a:r>
              <a:rPr lang="en-GB" sz="1662" dirty="0">
                <a:latin typeface="Arial" charset="0"/>
              </a:rPr>
              <a:t>Control Flow Diagrams</a:t>
            </a:r>
          </a:p>
          <a:p>
            <a:pPr lvl="1" eaLnBrk="1" hangingPunct="1"/>
            <a:r>
              <a:rPr lang="en-GB" sz="1662" dirty="0">
                <a:latin typeface="Arial" charset="0"/>
              </a:rPr>
              <a:t>State Transition Diagrams</a:t>
            </a:r>
          </a:p>
          <a:p>
            <a:pPr lvl="1" eaLnBrk="1" hangingPunct="1"/>
            <a:r>
              <a:rPr lang="en-GB" sz="1662" dirty="0">
                <a:latin typeface="Arial" charset="0"/>
              </a:rPr>
              <a:t>Entity Relationship Diagrams</a:t>
            </a:r>
          </a:p>
          <a:p>
            <a:pPr lvl="1" eaLnBrk="1" hangingPunct="1"/>
            <a:r>
              <a:rPr lang="en-GB" sz="1662" dirty="0">
                <a:latin typeface="Arial" charset="0"/>
              </a:rPr>
              <a:t>CORE (Controlled Operational Requirements Expression)</a:t>
            </a:r>
          </a:p>
          <a:p>
            <a:pPr lvl="1" eaLnBrk="1" hangingPunct="1"/>
            <a:r>
              <a:rPr lang="en-GB" sz="1662" dirty="0">
                <a:latin typeface="Arial" charset="0"/>
              </a:rPr>
              <a:t>UML (Unified Modelling Language)</a:t>
            </a:r>
          </a:p>
          <a:p>
            <a:pPr lvl="1" eaLnBrk="1" hangingPunct="1"/>
            <a:r>
              <a:rPr lang="en-GB" sz="1662" dirty="0" err="1">
                <a:latin typeface="Arial" charset="0"/>
              </a:rPr>
              <a:t>SysML</a:t>
            </a:r>
            <a:r>
              <a:rPr lang="en-GB" sz="1662" dirty="0">
                <a:latin typeface="Arial" charset="0"/>
              </a:rPr>
              <a:t> (System Modelling Language)</a:t>
            </a:r>
          </a:p>
          <a:p>
            <a:pPr lvl="1" eaLnBrk="1" hangingPunct="1"/>
            <a:r>
              <a:rPr lang="en-GB" sz="1662" dirty="0">
                <a:latin typeface="Arial" charset="0"/>
              </a:rPr>
              <a:t>and hundreds more</a:t>
            </a:r>
          </a:p>
          <a:p>
            <a:pPr eaLnBrk="1" hangingPunct="1"/>
            <a:r>
              <a:rPr lang="en-GB" sz="1846" dirty="0">
                <a:latin typeface="Arial" charset="0"/>
              </a:rPr>
              <a:t>It is horses for courses – they all have value but some are not simple</a:t>
            </a:r>
          </a:p>
          <a:p>
            <a:pPr lvl="1" eaLnBrk="1" hangingPunct="1"/>
            <a:endParaRPr lang="en-GB" sz="1662" dirty="0">
              <a:latin typeface="Arial" charset="0"/>
            </a:endParaRPr>
          </a:p>
        </p:txBody>
      </p:sp>
    </p:spTree>
    <p:extLst>
      <p:ext uri="{BB962C8B-B14F-4D97-AF65-F5344CB8AC3E}">
        <p14:creationId xmlns:p14="http://schemas.microsoft.com/office/powerpoint/2010/main" val="20373586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00777" y="2513556"/>
            <a:ext cx="6738046" cy="3810000"/>
          </a:xfrm>
          <a:prstGeom prst="rect">
            <a:avLst/>
          </a:prstGeom>
        </p:spPr>
      </p:pic>
      <p:sp>
        <p:nvSpPr>
          <p:cNvPr id="40964" name="Freeform 15"/>
          <p:cNvSpPr>
            <a:spLocks/>
          </p:cNvSpPr>
          <p:nvPr/>
        </p:nvSpPr>
        <p:spPr bwMode="gray">
          <a:xfrm>
            <a:off x="1873425" y="3792838"/>
            <a:ext cx="2791557" cy="1798026"/>
          </a:xfrm>
          <a:custGeom>
            <a:avLst/>
            <a:gdLst>
              <a:gd name="T0" fmla="*/ 2147483647 w 1153"/>
              <a:gd name="T1" fmla="*/ 2147483647 h 1122"/>
              <a:gd name="T2" fmla="*/ 0 w 1153"/>
              <a:gd name="T3" fmla="*/ 2147483647 h 1122"/>
              <a:gd name="T4" fmla="*/ 2147483647 w 1153"/>
              <a:gd name="T5" fmla="*/ 2147483647 h 1122"/>
              <a:gd name="T6" fmla="*/ 2147483647 w 1153"/>
              <a:gd name="T7" fmla="*/ 2147483647 h 1122"/>
              <a:gd name="T8" fmla="*/ 2147483647 w 1153"/>
              <a:gd name="T9" fmla="*/ 2147483647 h 1122"/>
              <a:gd name="T10" fmla="*/ 2147483647 w 1153"/>
              <a:gd name="T11" fmla="*/ 2147483647 h 1122"/>
              <a:gd name="T12" fmla="*/ 2147483647 w 1153"/>
              <a:gd name="T13" fmla="*/ 2147483647 h 1122"/>
              <a:gd name="T14" fmla="*/ 2147483647 w 1153"/>
              <a:gd name="T15" fmla="*/ 2147483647 h 1122"/>
              <a:gd name="T16" fmla="*/ 2147483647 w 1153"/>
              <a:gd name="T17" fmla="*/ 2147483647 h 1122"/>
              <a:gd name="T18" fmla="*/ 2147483647 w 1153"/>
              <a:gd name="T19" fmla="*/ 2147483647 h 1122"/>
              <a:gd name="T20" fmla="*/ 2147483647 w 1153"/>
              <a:gd name="T21" fmla="*/ 2147483647 h 1122"/>
              <a:gd name="T22" fmla="*/ 2147483647 w 1153"/>
              <a:gd name="T23" fmla="*/ 2147483647 h 1122"/>
              <a:gd name="T24" fmla="*/ 2147483647 w 1153"/>
              <a:gd name="T25" fmla="*/ 2147483647 h 1122"/>
              <a:gd name="T26" fmla="*/ 2147483647 w 1153"/>
              <a:gd name="T27" fmla="*/ 0 h 1122"/>
              <a:gd name="T28" fmla="*/ 2147483647 w 1153"/>
              <a:gd name="T29" fmla="*/ 2147483647 h 1122"/>
              <a:gd name="T30" fmla="*/ 2147483647 w 1153"/>
              <a:gd name="T31" fmla="*/ 2147483647 h 1122"/>
              <a:gd name="T32" fmla="*/ 2147483647 w 1153"/>
              <a:gd name="T33" fmla="*/ 2147483647 h 1122"/>
              <a:gd name="T34" fmla="*/ 2147483647 w 1153"/>
              <a:gd name="T35" fmla="*/ 2147483647 h 1122"/>
              <a:gd name="T36" fmla="*/ 2147483647 w 1153"/>
              <a:gd name="T37" fmla="*/ 2147483647 h 1122"/>
              <a:gd name="T38" fmla="*/ 2147483647 w 1153"/>
              <a:gd name="T39" fmla="*/ 2147483647 h 1122"/>
              <a:gd name="T40" fmla="*/ 2147483647 w 1153"/>
              <a:gd name="T41" fmla="*/ 2147483647 h 1122"/>
              <a:gd name="T42" fmla="*/ 2147483647 w 1153"/>
              <a:gd name="T43" fmla="*/ 2147483647 h 1122"/>
              <a:gd name="T44" fmla="*/ 2147483647 w 1153"/>
              <a:gd name="T45" fmla="*/ 2147483647 h 1122"/>
              <a:gd name="T46" fmla="*/ 2147483647 w 1153"/>
              <a:gd name="T47" fmla="*/ 2147483647 h 1122"/>
              <a:gd name="T48" fmla="*/ 2147483647 w 1153"/>
              <a:gd name="T49" fmla="*/ 2147483647 h 1122"/>
              <a:gd name="T50" fmla="*/ 2147483647 w 1153"/>
              <a:gd name="T51" fmla="*/ 2147483647 h 1122"/>
              <a:gd name="T52" fmla="*/ 2147483647 w 1153"/>
              <a:gd name="T53" fmla="*/ 2147483647 h 1122"/>
              <a:gd name="T54" fmla="*/ 2147483647 w 1153"/>
              <a:gd name="T55" fmla="*/ 2147483647 h 1122"/>
              <a:gd name="T56" fmla="*/ 2147483647 w 1153"/>
              <a:gd name="T57" fmla="*/ 2147483647 h 1122"/>
              <a:gd name="T58" fmla="*/ 2147483647 w 1153"/>
              <a:gd name="T59" fmla="*/ 2147483647 h 1122"/>
              <a:gd name="T60" fmla="*/ 2147483647 w 1153"/>
              <a:gd name="T61" fmla="*/ 2147483647 h 1122"/>
              <a:gd name="T62" fmla="*/ 2147483647 w 1153"/>
              <a:gd name="T63" fmla="*/ 2147483647 h 1122"/>
              <a:gd name="T64" fmla="*/ 2147483647 w 1153"/>
              <a:gd name="T65" fmla="*/ 2147483647 h 1122"/>
              <a:gd name="T66" fmla="*/ 2147483647 w 1153"/>
              <a:gd name="T67" fmla="*/ 2147483647 h 1122"/>
              <a:gd name="T68" fmla="*/ 2147483647 w 1153"/>
              <a:gd name="T69" fmla="*/ 2147483647 h 1122"/>
              <a:gd name="T70" fmla="*/ 2147483647 w 1153"/>
              <a:gd name="T71" fmla="*/ 2147483647 h 1122"/>
              <a:gd name="T72" fmla="*/ 2147483647 w 1153"/>
              <a:gd name="T73" fmla="*/ 2147483647 h 1122"/>
              <a:gd name="T74" fmla="*/ 2147483647 w 1153"/>
              <a:gd name="T75" fmla="*/ 2147483647 h 1122"/>
              <a:gd name="T76" fmla="*/ 2147483647 w 1153"/>
              <a:gd name="T77" fmla="*/ 2147483647 h 1122"/>
              <a:gd name="T78" fmla="*/ 2147483647 w 1153"/>
              <a:gd name="T79" fmla="*/ 2147483647 h 1122"/>
              <a:gd name="T80" fmla="*/ 2147483647 w 1153"/>
              <a:gd name="T81" fmla="*/ 2147483647 h 1122"/>
              <a:gd name="T82" fmla="*/ 2147483647 w 1153"/>
              <a:gd name="T83" fmla="*/ 2147483647 h 1122"/>
              <a:gd name="T84" fmla="*/ 2147483647 w 1153"/>
              <a:gd name="T85" fmla="*/ 2147483647 h 1122"/>
              <a:gd name="T86" fmla="*/ 2147483647 w 1153"/>
              <a:gd name="T87" fmla="*/ 2147483647 h 1122"/>
              <a:gd name="T88" fmla="*/ 2147483647 w 1153"/>
              <a:gd name="T89" fmla="*/ 2147483647 h 1122"/>
              <a:gd name="T90" fmla="*/ 2147483647 w 1153"/>
              <a:gd name="T91" fmla="*/ 2147483647 h 1122"/>
              <a:gd name="T92" fmla="*/ 2147483647 w 1153"/>
              <a:gd name="T93" fmla="*/ 2147483647 h 1122"/>
              <a:gd name="T94" fmla="*/ 2147483647 w 1153"/>
              <a:gd name="T95" fmla="*/ 2147483647 h 1122"/>
              <a:gd name="T96" fmla="*/ 2147483647 w 1153"/>
              <a:gd name="T97" fmla="*/ 2147483647 h 1122"/>
              <a:gd name="T98" fmla="*/ 2147483647 w 1153"/>
              <a:gd name="T99" fmla="*/ 2147483647 h 1122"/>
              <a:gd name="T100" fmla="*/ 2147483647 w 1153"/>
              <a:gd name="T101" fmla="*/ 2147483647 h 1122"/>
              <a:gd name="T102" fmla="*/ 2147483647 w 1153"/>
              <a:gd name="T103" fmla="*/ 2147483647 h 1122"/>
              <a:gd name="T104" fmla="*/ 2147483647 w 1153"/>
              <a:gd name="T105" fmla="*/ 2147483647 h 1122"/>
              <a:gd name="T106" fmla="*/ 2147483647 w 1153"/>
              <a:gd name="T107" fmla="*/ 2147483647 h 1122"/>
              <a:gd name="T108" fmla="*/ 2147483647 w 1153"/>
              <a:gd name="T109" fmla="*/ 2147483647 h 1122"/>
              <a:gd name="T110" fmla="*/ 2147483647 w 1153"/>
              <a:gd name="T111" fmla="*/ 2147483647 h 1122"/>
              <a:gd name="T112" fmla="*/ 2147483647 w 1153"/>
              <a:gd name="T113" fmla="*/ 2147483647 h 1122"/>
              <a:gd name="T114" fmla="*/ 2147483647 w 1153"/>
              <a:gd name="T115" fmla="*/ 2147483647 h 1122"/>
              <a:gd name="T116" fmla="*/ 2147483647 w 1153"/>
              <a:gd name="T117" fmla="*/ 2147483647 h 1122"/>
              <a:gd name="T118" fmla="*/ 2147483647 w 1153"/>
              <a:gd name="T119" fmla="*/ 2147483647 h 112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153"/>
              <a:gd name="T181" fmla="*/ 0 h 1122"/>
              <a:gd name="T182" fmla="*/ 1153 w 1153"/>
              <a:gd name="T183" fmla="*/ 1122 h 1122"/>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153" h="1122">
                <a:moveTo>
                  <a:pt x="1153" y="924"/>
                </a:moveTo>
                <a:lnTo>
                  <a:pt x="1153" y="1122"/>
                </a:lnTo>
                <a:lnTo>
                  <a:pt x="1" y="1122"/>
                </a:lnTo>
                <a:lnTo>
                  <a:pt x="0" y="226"/>
                </a:lnTo>
                <a:lnTo>
                  <a:pt x="100" y="226"/>
                </a:lnTo>
                <a:lnTo>
                  <a:pt x="104" y="218"/>
                </a:lnTo>
                <a:lnTo>
                  <a:pt x="107" y="207"/>
                </a:lnTo>
                <a:lnTo>
                  <a:pt x="107" y="198"/>
                </a:lnTo>
                <a:lnTo>
                  <a:pt x="106" y="187"/>
                </a:lnTo>
                <a:lnTo>
                  <a:pt x="102" y="173"/>
                </a:lnTo>
                <a:lnTo>
                  <a:pt x="98" y="155"/>
                </a:lnTo>
                <a:lnTo>
                  <a:pt x="94" y="143"/>
                </a:lnTo>
                <a:lnTo>
                  <a:pt x="90" y="128"/>
                </a:lnTo>
                <a:lnTo>
                  <a:pt x="89" y="114"/>
                </a:lnTo>
                <a:lnTo>
                  <a:pt x="89" y="100"/>
                </a:lnTo>
                <a:lnTo>
                  <a:pt x="90" y="87"/>
                </a:lnTo>
                <a:lnTo>
                  <a:pt x="94" y="73"/>
                </a:lnTo>
                <a:lnTo>
                  <a:pt x="99" y="60"/>
                </a:lnTo>
                <a:lnTo>
                  <a:pt x="107" y="50"/>
                </a:lnTo>
                <a:lnTo>
                  <a:pt x="118" y="38"/>
                </a:lnTo>
                <a:lnTo>
                  <a:pt x="128" y="29"/>
                </a:lnTo>
                <a:lnTo>
                  <a:pt x="139" y="20"/>
                </a:lnTo>
                <a:lnTo>
                  <a:pt x="151" y="13"/>
                </a:lnTo>
                <a:lnTo>
                  <a:pt x="165" y="7"/>
                </a:lnTo>
                <a:lnTo>
                  <a:pt x="181" y="3"/>
                </a:lnTo>
                <a:lnTo>
                  <a:pt x="198" y="1"/>
                </a:lnTo>
                <a:lnTo>
                  <a:pt x="212" y="0"/>
                </a:lnTo>
                <a:lnTo>
                  <a:pt x="227" y="0"/>
                </a:lnTo>
                <a:lnTo>
                  <a:pt x="241" y="1"/>
                </a:lnTo>
                <a:lnTo>
                  <a:pt x="252" y="3"/>
                </a:lnTo>
                <a:lnTo>
                  <a:pt x="265" y="7"/>
                </a:lnTo>
                <a:lnTo>
                  <a:pt x="278" y="11"/>
                </a:lnTo>
                <a:lnTo>
                  <a:pt x="288" y="17"/>
                </a:lnTo>
                <a:lnTo>
                  <a:pt x="299" y="25"/>
                </a:lnTo>
                <a:lnTo>
                  <a:pt x="309" y="35"/>
                </a:lnTo>
                <a:lnTo>
                  <a:pt x="319" y="46"/>
                </a:lnTo>
                <a:lnTo>
                  <a:pt x="328" y="57"/>
                </a:lnTo>
                <a:lnTo>
                  <a:pt x="335" y="69"/>
                </a:lnTo>
                <a:lnTo>
                  <a:pt x="340" y="84"/>
                </a:lnTo>
                <a:lnTo>
                  <a:pt x="344" y="101"/>
                </a:lnTo>
                <a:lnTo>
                  <a:pt x="344" y="117"/>
                </a:lnTo>
                <a:lnTo>
                  <a:pt x="340" y="133"/>
                </a:lnTo>
                <a:lnTo>
                  <a:pt x="336" y="149"/>
                </a:lnTo>
                <a:lnTo>
                  <a:pt x="332" y="165"/>
                </a:lnTo>
                <a:lnTo>
                  <a:pt x="327" y="183"/>
                </a:lnTo>
                <a:lnTo>
                  <a:pt x="324" y="197"/>
                </a:lnTo>
                <a:lnTo>
                  <a:pt x="324" y="205"/>
                </a:lnTo>
                <a:lnTo>
                  <a:pt x="326" y="212"/>
                </a:lnTo>
                <a:lnTo>
                  <a:pt x="329" y="220"/>
                </a:lnTo>
                <a:lnTo>
                  <a:pt x="520" y="220"/>
                </a:lnTo>
                <a:lnTo>
                  <a:pt x="516" y="257"/>
                </a:lnTo>
                <a:lnTo>
                  <a:pt x="515" y="279"/>
                </a:lnTo>
                <a:lnTo>
                  <a:pt x="516" y="297"/>
                </a:lnTo>
                <a:lnTo>
                  <a:pt x="517" y="314"/>
                </a:lnTo>
                <a:lnTo>
                  <a:pt x="519" y="332"/>
                </a:lnTo>
                <a:lnTo>
                  <a:pt x="522" y="350"/>
                </a:lnTo>
                <a:lnTo>
                  <a:pt x="528" y="362"/>
                </a:lnTo>
                <a:lnTo>
                  <a:pt x="535" y="372"/>
                </a:lnTo>
                <a:lnTo>
                  <a:pt x="544" y="381"/>
                </a:lnTo>
                <a:lnTo>
                  <a:pt x="556" y="388"/>
                </a:lnTo>
                <a:lnTo>
                  <a:pt x="569" y="393"/>
                </a:lnTo>
                <a:lnTo>
                  <a:pt x="582" y="395"/>
                </a:lnTo>
                <a:lnTo>
                  <a:pt x="596" y="396"/>
                </a:lnTo>
                <a:lnTo>
                  <a:pt x="612" y="396"/>
                </a:lnTo>
                <a:lnTo>
                  <a:pt x="629" y="394"/>
                </a:lnTo>
                <a:lnTo>
                  <a:pt x="641" y="393"/>
                </a:lnTo>
                <a:lnTo>
                  <a:pt x="659" y="391"/>
                </a:lnTo>
                <a:lnTo>
                  <a:pt x="677" y="389"/>
                </a:lnTo>
                <a:lnTo>
                  <a:pt x="697" y="389"/>
                </a:lnTo>
                <a:lnTo>
                  <a:pt x="714" y="391"/>
                </a:lnTo>
                <a:lnTo>
                  <a:pt x="731" y="394"/>
                </a:lnTo>
                <a:lnTo>
                  <a:pt x="748" y="400"/>
                </a:lnTo>
                <a:lnTo>
                  <a:pt x="762" y="406"/>
                </a:lnTo>
                <a:lnTo>
                  <a:pt x="776" y="416"/>
                </a:lnTo>
                <a:lnTo>
                  <a:pt x="785" y="427"/>
                </a:lnTo>
                <a:lnTo>
                  <a:pt x="793" y="440"/>
                </a:lnTo>
                <a:lnTo>
                  <a:pt x="798" y="454"/>
                </a:lnTo>
                <a:lnTo>
                  <a:pt x="800" y="468"/>
                </a:lnTo>
                <a:lnTo>
                  <a:pt x="798" y="484"/>
                </a:lnTo>
                <a:lnTo>
                  <a:pt x="797" y="500"/>
                </a:lnTo>
                <a:lnTo>
                  <a:pt x="798" y="516"/>
                </a:lnTo>
                <a:lnTo>
                  <a:pt x="800" y="530"/>
                </a:lnTo>
                <a:lnTo>
                  <a:pt x="805" y="543"/>
                </a:lnTo>
                <a:lnTo>
                  <a:pt x="811" y="556"/>
                </a:lnTo>
                <a:lnTo>
                  <a:pt x="819" y="565"/>
                </a:lnTo>
                <a:lnTo>
                  <a:pt x="831" y="574"/>
                </a:lnTo>
                <a:lnTo>
                  <a:pt x="847" y="580"/>
                </a:lnTo>
                <a:lnTo>
                  <a:pt x="864" y="585"/>
                </a:lnTo>
                <a:lnTo>
                  <a:pt x="878" y="589"/>
                </a:lnTo>
                <a:lnTo>
                  <a:pt x="895" y="593"/>
                </a:lnTo>
                <a:lnTo>
                  <a:pt x="915" y="597"/>
                </a:lnTo>
                <a:lnTo>
                  <a:pt x="932" y="600"/>
                </a:lnTo>
                <a:lnTo>
                  <a:pt x="949" y="605"/>
                </a:lnTo>
                <a:lnTo>
                  <a:pt x="963" y="610"/>
                </a:lnTo>
                <a:lnTo>
                  <a:pt x="977" y="616"/>
                </a:lnTo>
                <a:lnTo>
                  <a:pt x="988" y="624"/>
                </a:lnTo>
                <a:lnTo>
                  <a:pt x="997" y="632"/>
                </a:lnTo>
                <a:lnTo>
                  <a:pt x="1009" y="645"/>
                </a:lnTo>
                <a:lnTo>
                  <a:pt x="1016" y="657"/>
                </a:lnTo>
                <a:lnTo>
                  <a:pt x="1022" y="670"/>
                </a:lnTo>
                <a:lnTo>
                  <a:pt x="1025" y="688"/>
                </a:lnTo>
                <a:lnTo>
                  <a:pt x="1023" y="705"/>
                </a:lnTo>
                <a:lnTo>
                  <a:pt x="1020" y="720"/>
                </a:lnTo>
                <a:lnTo>
                  <a:pt x="1016" y="739"/>
                </a:lnTo>
                <a:lnTo>
                  <a:pt x="1011" y="760"/>
                </a:lnTo>
                <a:lnTo>
                  <a:pt x="1006" y="779"/>
                </a:lnTo>
                <a:lnTo>
                  <a:pt x="1004" y="795"/>
                </a:lnTo>
                <a:lnTo>
                  <a:pt x="1004" y="808"/>
                </a:lnTo>
                <a:lnTo>
                  <a:pt x="1007" y="827"/>
                </a:lnTo>
                <a:lnTo>
                  <a:pt x="1011" y="843"/>
                </a:lnTo>
                <a:lnTo>
                  <a:pt x="1017" y="855"/>
                </a:lnTo>
                <a:lnTo>
                  <a:pt x="1024" y="867"/>
                </a:lnTo>
                <a:lnTo>
                  <a:pt x="1034" y="880"/>
                </a:lnTo>
                <a:lnTo>
                  <a:pt x="1045" y="893"/>
                </a:lnTo>
                <a:lnTo>
                  <a:pt x="1058" y="904"/>
                </a:lnTo>
                <a:lnTo>
                  <a:pt x="1073" y="913"/>
                </a:lnTo>
                <a:lnTo>
                  <a:pt x="1087" y="918"/>
                </a:lnTo>
                <a:lnTo>
                  <a:pt x="1102" y="922"/>
                </a:lnTo>
                <a:lnTo>
                  <a:pt x="1117" y="924"/>
                </a:lnTo>
                <a:lnTo>
                  <a:pt x="1135" y="925"/>
                </a:lnTo>
                <a:lnTo>
                  <a:pt x="1153" y="924"/>
                </a:lnTo>
                <a:close/>
              </a:path>
            </a:pathLst>
          </a:custGeom>
          <a:solidFill>
            <a:schemeClr val="bg1"/>
          </a:solidFill>
          <a:ln w="12700">
            <a:solidFill>
              <a:srgbClr val="000000"/>
            </a:solidFill>
            <a:round/>
            <a:headEnd/>
            <a:tailEnd/>
          </a:ln>
        </p:spPr>
        <p:txBody>
          <a:bodyPr/>
          <a:lstStyle/>
          <a:p>
            <a:endParaRPr lang="en-US" sz="1477"/>
          </a:p>
        </p:txBody>
      </p:sp>
      <p:sp>
        <p:nvSpPr>
          <p:cNvPr id="40965" name="Text Box 16"/>
          <p:cNvSpPr txBox="1">
            <a:spLocks noChangeArrowheads="1"/>
          </p:cNvSpPr>
          <p:nvPr/>
        </p:nvSpPr>
        <p:spPr bwMode="gray">
          <a:xfrm>
            <a:off x="1885951" y="4794879"/>
            <a:ext cx="264207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000">
                <a:latin typeface="+mj-lt"/>
              </a:rPr>
              <a:t>Viewpoint/</a:t>
            </a:r>
          </a:p>
          <a:p>
            <a:r>
              <a:rPr lang="en-GB" sz="2000">
                <a:latin typeface="+mj-lt"/>
              </a:rPr>
              <a:t>Functional Analysis</a:t>
            </a:r>
          </a:p>
        </p:txBody>
      </p:sp>
      <p:sp>
        <p:nvSpPr>
          <p:cNvPr id="80901" name="Rectangle 17"/>
          <p:cNvSpPr>
            <a:spLocks noGrp="1" noChangeArrowheads="1"/>
          </p:cNvSpPr>
          <p:nvPr>
            <p:ph type="title"/>
          </p:nvPr>
        </p:nvSpPr>
        <p:spPr/>
        <p:txBody>
          <a:bodyPr/>
          <a:lstStyle/>
          <a:p>
            <a:r>
              <a:rPr lang="en-GB">
                <a:latin typeface="Arial" charset="0"/>
              </a:rPr>
              <a:t>Summary</a:t>
            </a:r>
          </a:p>
        </p:txBody>
      </p:sp>
      <p:grpSp>
        <p:nvGrpSpPr>
          <p:cNvPr id="2" name="Group 20"/>
          <p:cNvGrpSpPr>
            <a:grpSpLocks/>
          </p:cNvGrpSpPr>
          <p:nvPr/>
        </p:nvGrpSpPr>
        <p:grpSpPr bwMode="auto">
          <a:xfrm>
            <a:off x="1860742" y="2663929"/>
            <a:ext cx="2867025" cy="1465385"/>
            <a:chOff x="363" y="2422"/>
            <a:chExt cx="1852" cy="1156"/>
          </a:xfrm>
          <a:solidFill>
            <a:schemeClr val="bg1"/>
          </a:solidFill>
        </p:grpSpPr>
        <p:sp>
          <p:nvSpPr>
            <p:cNvPr id="13331" name="Freeform 21"/>
            <p:cNvSpPr>
              <a:spLocks/>
            </p:cNvSpPr>
            <p:nvPr/>
          </p:nvSpPr>
          <p:spPr bwMode="gray">
            <a:xfrm>
              <a:off x="363" y="2422"/>
              <a:ext cx="1852" cy="1156"/>
            </a:xfrm>
            <a:custGeom>
              <a:avLst/>
              <a:gdLst>
                <a:gd name="T0" fmla="*/ 7576 w 1158"/>
                <a:gd name="T1" fmla="*/ 0 h 940"/>
                <a:gd name="T2" fmla="*/ 8 w 1158"/>
                <a:gd name="T3" fmla="*/ 2151 h 940"/>
                <a:gd name="T4" fmla="*/ 712 w 1158"/>
                <a:gd name="T5" fmla="*/ 2110 h 940"/>
                <a:gd name="T6" fmla="*/ 696 w 1158"/>
                <a:gd name="T7" fmla="*/ 2039 h 940"/>
                <a:gd name="T8" fmla="*/ 614 w 1158"/>
                <a:gd name="T9" fmla="*/ 1942 h 940"/>
                <a:gd name="T10" fmla="*/ 589 w 1158"/>
                <a:gd name="T11" fmla="*/ 1863 h 940"/>
                <a:gd name="T12" fmla="*/ 641 w 1158"/>
                <a:gd name="T13" fmla="*/ 1783 h 940"/>
                <a:gd name="T14" fmla="*/ 798 w 1158"/>
                <a:gd name="T15" fmla="*/ 1716 h 940"/>
                <a:gd name="T16" fmla="*/ 995 w 1158"/>
                <a:gd name="T17" fmla="*/ 1665 h 940"/>
                <a:gd name="T18" fmla="*/ 1230 w 1158"/>
                <a:gd name="T19" fmla="*/ 1641 h 940"/>
                <a:gd name="T20" fmla="*/ 1571 w 1158"/>
                <a:gd name="T21" fmla="*/ 1643 h 940"/>
                <a:gd name="T22" fmla="*/ 1791 w 1158"/>
                <a:gd name="T23" fmla="*/ 1659 h 940"/>
                <a:gd name="T24" fmla="*/ 2015 w 1158"/>
                <a:gd name="T25" fmla="*/ 1713 h 940"/>
                <a:gd name="T26" fmla="*/ 2164 w 1158"/>
                <a:gd name="T27" fmla="*/ 1780 h 940"/>
                <a:gd name="T28" fmla="*/ 2231 w 1158"/>
                <a:gd name="T29" fmla="*/ 1851 h 940"/>
                <a:gd name="T30" fmla="*/ 2218 w 1158"/>
                <a:gd name="T31" fmla="*/ 1928 h 940"/>
                <a:gd name="T32" fmla="*/ 2164 w 1158"/>
                <a:gd name="T33" fmla="*/ 2000 h 940"/>
                <a:gd name="T34" fmla="*/ 2116 w 1158"/>
                <a:gd name="T35" fmla="*/ 2072 h 940"/>
                <a:gd name="T36" fmla="*/ 2138 w 1158"/>
                <a:gd name="T37" fmla="*/ 2140 h 940"/>
                <a:gd name="T38" fmla="*/ 3394 w 1158"/>
                <a:gd name="T39" fmla="*/ 2065 h 940"/>
                <a:gd name="T40" fmla="*/ 3407 w 1158"/>
                <a:gd name="T41" fmla="*/ 1969 h 940"/>
                <a:gd name="T42" fmla="*/ 3427 w 1158"/>
                <a:gd name="T43" fmla="*/ 1889 h 940"/>
                <a:gd name="T44" fmla="*/ 3486 w 1158"/>
                <a:gd name="T45" fmla="*/ 1821 h 940"/>
                <a:gd name="T46" fmla="*/ 3598 w 1158"/>
                <a:gd name="T47" fmla="*/ 1775 h 940"/>
                <a:gd name="T48" fmla="*/ 3755 w 1158"/>
                <a:gd name="T49" fmla="*/ 1750 h 940"/>
                <a:gd name="T50" fmla="*/ 3931 w 1158"/>
                <a:gd name="T51" fmla="*/ 1743 h 940"/>
                <a:gd name="T52" fmla="*/ 4149 w 1158"/>
                <a:gd name="T53" fmla="*/ 1745 h 940"/>
                <a:gd name="T54" fmla="*/ 4344 w 1158"/>
                <a:gd name="T55" fmla="*/ 1751 h 940"/>
                <a:gd name="T56" fmla="*/ 4593 w 1158"/>
                <a:gd name="T57" fmla="*/ 1756 h 940"/>
                <a:gd name="T58" fmla="*/ 4814 w 1158"/>
                <a:gd name="T59" fmla="*/ 1745 h 940"/>
                <a:gd name="T60" fmla="*/ 5019 w 1158"/>
                <a:gd name="T61" fmla="*/ 1720 h 940"/>
                <a:gd name="T62" fmla="*/ 5167 w 1158"/>
                <a:gd name="T63" fmla="*/ 1673 h 940"/>
                <a:gd name="T64" fmla="*/ 5254 w 1158"/>
                <a:gd name="T65" fmla="*/ 1612 h 940"/>
                <a:gd name="T66" fmla="*/ 5254 w 1158"/>
                <a:gd name="T67" fmla="*/ 1545 h 940"/>
                <a:gd name="T68" fmla="*/ 5254 w 1158"/>
                <a:gd name="T69" fmla="*/ 1470 h 940"/>
                <a:gd name="T70" fmla="*/ 5297 w 1158"/>
                <a:gd name="T71" fmla="*/ 1407 h 940"/>
                <a:gd name="T72" fmla="*/ 5391 w 1158"/>
                <a:gd name="T73" fmla="*/ 1356 h 940"/>
                <a:gd name="T74" fmla="*/ 5578 w 1158"/>
                <a:gd name="T75" fmla="*/ 1322 h 940"/>
                <a:gd name="T76" fmla="*/ 5783 w 1158"/>
                <a:gd name="T77" fmla="*/ 1302 h 940"/>
                <a:gd name="T78" fmla="*/ 6026 w 1158"/>
                <a:gd name="T79" fmla="*/ 1284 h 940"/>
                <a:gd name="T80" fmla="*/ 6244 w 1158"/>
                <a:gd name="T81" fmla="*/ 1264 h 940"/>
                <a:gd name="T82" fmla="*/ 6428 w 1158"/>
                <a:gd name="T83" fmla="*/ 1240 h 940"/>
                <a:gd name="T84" fmla="*/ 6560 w 1158"/>
                <a:gd name="T85" fmla="*/ 1204 h 940"/>
                <a:gd name="T86" fmla="*/ 6680 w 1158"/>
                <a:gd name="T87" fmla="*/ 1146 h 940"/>
                <a:gd name="T88" fmla="*/ 6738 w 1158"/>
                <a:gd name="T89" fmla="*/ 1074 h 940"/>
                <a:gd name="T90" fmla="*/ 6712 w 1158"/>
                <a:gd name="T91" fmla="*/ 1002 h 940"/>
                <a:gd name="T92" fmla="*/ 6648 w 1158"/>
                <a:gd name="T93" fmla="*/ 909 h 940"/>
                <a:gd name="T94" fmla="*/ 6607 w 1158"/>
                <a:gd name="T95" fmla="*/ 834 h 940"/>
                <a:gd name="T96" fmla="*/ 6623 w 1158"/>
                <a:gd name="T97" fmla="*/ 758 h 940"/>
                <a:gd name="T98" fmla="*/ 6684 w 1158"/>
                <a:gd name="T99" fmla="*/ 694 h 940"/>
                <a:gd name="T100" fmla="*/ 6799 w 1158"/>
                <a:gd name="T101" fmla="*/ 637 h 940"/>
                <a:gd name="T102" fmla="*/ 6962 w 1158"/>
                <a:gd name="T103" fmla="*/ 580 h 940"/>
                <a:gd name="T104" fmla="*/ 7152 w 1158"/>
                <a:gd name="T105" fmla="*/ 548 h 940"/>
                <a:gd name="T106" fmla="*/ 7338 w 1158"/>
                <a:gd name="T107" fmla="*/ 535 h 940"/>
                <a:gd name="T108" fmla="*/ 7576 w 1158"/>
                <a:gd name="T109" fmla="*/ 535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1158" y="234"/>
                  </a:moveTo>
                  <a:lnTo>
                    <a:pt x="1158" y="0"/>
                  </a:lnTo>
                  <a:lnTo>
                    <a:pt x="0" y="0"/>
                  </a:lnTo>
                  <a:lnTo>
                    <a:pt x="1" y="940"/>
                  </a:lnTo>
                  <a:lnTo>
                    <a:pt x="104" y="940"/>
                  </a:lnTo>
                  <a:lnTo>
                    <a:pt x="109" y="922"/>
                  </a:lnTo>
                  <a:lnTo>
                    <a:pt x="109" y="909"/>
                  </a:lnTo>
                  <a:lnTo>
                    <a:pt x="106" y="891"/>
                  </a:lnTo>
                  <a:lnTo>
                    <a:pt x="100" y="872"/>
                  </a:lnTo>
                  <a:lnTo>
                    <a:pt x="94" y="849"/>
                  </a:lnTo>
                  <a:lnTo>
                    <a:pt x="91" y="831"/>
                  </a:lnTo>
                  <a:lnTo>
                    <a:pt x="90" y="815"/>
                  </a:lnTo>
                  <a:lnTo>
                    <a:pt x="93" y="797"/>
                  </a:lnTo>
                  <a:lnTo>
                    <a:pt x="98" y="780"/>
                  </a:lnTo>
                  <a:lnTo>
                    <a:pt x="109" y="763"/>
                  </a:lnTo>
                  <a:lnTo>
                    <a:pt x="122" y="750"/>
                  </a:lnTo>
                  <a:lnTo>
                    <a:pt x="136" y="737"/>
                  </a:lnTo>
                  <a:lnTo>
                    <a:pt x="152" y="728"/>
                  </a:lnTo>
                  <a:lnTo>
                    <a:pt x="171" y="720"/>
                  </a:lnTo>
                  <a:lnTo>
                    <a:pt x="188" y="717"/>
                  </a:lnTo>
                  <a:lnTo>
                    <a:pt x="212" y="716"/>
                  </a:lnTo>
                  <a:lnTo>
                    <a:pt x="240" y="718"/>
                  </a:lnTo>
                  <a:lnTo>
                    <a:pt x="258" y="720"/>
                  </a:lnTo>
                  <a:lnTo>
                    <a:pt x="274" y="725"/>
                  </a:lnTo>
                  <a:lnTo>
                    <a:pt x="289" y="734"/>
                  </a:lnTo>
                  <a:lnTo>
                    <a:pt x="308" y="749"/>
                  </a:lnTo>
                  <a:lnTo>
                    <a:pt x="320" y="763"/>
                  </a:lnTo>
                  <a:lnTo>
                    <a:pt x="331" y="778"/>
                  </a:lnTo>
                  <a:lnTo>
                    <a:pt x="337" y="794"/>
                  </a:lnTo>
                  <a:lnTo>
                    <a:pt x="341" y="809"/>
                  </a:lnTo>
                  <a:lnTo>
                    <a:pt x="341" y="826"/>
                  </a:lnTo>
                  <a:lnTo>
                    <a:pt x="339" y="843"/>
                  </a:lnTo>
                  <a:lnTo>
                    <a:pt x="335" y="859"/>
                  </a:lnTo>
                  <a:lnTo>
                    <a:pt x="331" y="874"/>
                  </a:lnTo>
                  <a:lnTo>
                    <a:pt x="326" y="890"/>
                  </a:lnTo>
                  <a:lnTo>
                    <a:pt x="323" y="906"/>
                  </a:lnTo>
                  <a:lnTo>
                    <a:pt x="323" y="920"/>
                  </a:lnTo>
                  <a:lnTo>
                    <a:pt x="327" y="936"/>
                  </a:lnTo>
                  <a:lnTo>
                    <a:pt x="521" y="936"/>
                  </a:lnTo>
                  <a:lnTo>
                    <a:pt x="519" y="903"/>
                  </a:lnTo>
                  <a:lnTo>
                    <a:pt x="521" y="879"/>
                  </a:lnTo>
                  <a:lnTo>
                    <a:pt x="521" y="861"/>
                  </a:lnTo>
                  <a:lnTo>
                    <a:pt x="522" y="844"/>
                  </a:lnTo>
                  <a:lnTo>
                    <a:pt x="524" y="826"/>
                  </a:lnTo>
                  <a:lnTo>
                    <a:pt x="528" y="808"/>
                  </a:lnTo>
                  <a:lnTo>
                    <a:pt x="533" y="796"/>
                  </a:lnTo>
                  <a:lnTo>
                    <a:pt x="540" y="785"/>
                  </a:lnTo>
                  <a:lnTo>
                    <a:pt x="550" y="776"/>
                  </a:lnTo>
                  <a:lnTo>
                    <a:pt x="561" y="769"/>
                  </a:lnTo>
                  <a:lnTo>
                    <a:pt x="574" y="765"/>
                  </a:lnTo>
                  <a:lnTo>
                    <a:pt x="588" y="763"/>
                  </a:lnTo>
                  <a:lnTo>
                    <a:pt x="601" y="762"/>
                  </a:lnTo>
                  <a:lnTo>
                    <a:pt x="618" y="762"/>
                  </a:lnTo>
                  <a:lnTo>
                    <a:pt x="634" y="763"/>
                  </a:lnTo>
                  <a:lnTo>
                    <a:pt x="647" y="765"/>
                  </a:lnTo>
                  <a:lnTo>
                    <a:pt x="664" y="766"/>
                  </a:lnTo>
                  <a:lnTo>
                    <a:pt x="682" y="768"/>
                  </a:lnTo>
                  <a:lnTo>
                    <a:pt x="702" y="768"/>
                  </a:lnTo>
                  <a:lnTo>
                    <a:pt x="719" y="766"/>
                  </a:lnTo>
                  <a:lnTo>
                    <a:pt x="736" y="763"/>
                  </a:lnTo>
                  <a:lnTo>
                    <a:pt x="754" y="759"/>
                  </a:lnTo>
                  <a:lnTo>
                    <a:pt x="767" y="752"/>
                  </a:lnTo>
                  <a:lnTo>
                    <a:pt x="781" y="743"/>
                  </a:lnTo>
                  <a:lnTo>
                    <a:pt x="790" y="731"/>
                  </a:lnTo>
                  <a:lnTo>
                    <a:pt x="799" y="718"/>
                  </a:lnTo>
                  <a:lnTo>
                    <a:pt x="803" y="705"/>
                  </a:lnTo>
                  <a:lnTo>
                    <a:pt x="805" y="690"/>
                  </a:lnTo>
                  <a:lnTo>
                    <a:pt x="803" y="675"/>
                  </a:lnTo>
                  <a:lnTo>
                    <a:pt x="802" y="659"/>
                  </a:lnTo>
                  <a:lnTo>
                    <a:pt x="803" y="642"/>
                  </a:lnTo>
                  <a:lnTo>
                    <a:pt x="806" y="629"/>
                  </a:lnTo>
                  <a:lnTo>
                    <a:pt x="810" y="615"/>
                  </a:lnTo>
                  <a:lnTo>
                    <a:pt x="816" y="602"/>
                  </a:lnTo>
                  <a:lnTo>
                    <a:pt x="824" y="593"/>
                  </a:lnTo>
                  <a:lnTo>
                    <a:pt x="837" y="584"/>
                  </a:lnTo>
                  <a:lnTo>
                    <a:pt x="853" y="578"/>
                  </a:lnTo>
                  <a:lnTo>
                    <a:pt x="869" y="573"/>
                  </a:lnTo>
                  <a:lnTo>
                    <a:pt x="884" y="569"/>
                  </a:lnTo>
                  <a:lnTo>
                    <a:pt x="900" y="565"/>
                  </a:lnTo>
                  <a:lnTo>
                    <a:pt x="921" y="561"/>
                  </a:lnTo>
                  <a:lnTo>
                    <a:pt x="937" y="558"/>
                  </a:lnTo>
                  <a:lnTo>
                    <a:pt x="954" y="553"/>
                  </a:lnTo>
                  <a:lnTo>
                    <a:pt x="968" y="548"/>
                  </a:lnTo>
                  <a:lnTo>
                    <a:pt x="982" y="542"/>
                  </a:lnTo>
                  <a:lnTo>
                    <a:pt x="993" y="534"/>
                  </a:lnTo>
                  <a:lnTo>
                    <a:pt x="1003" y="526"/>
                  </a:lnTo>
                  <a:lnTo>
                    <a:pt x="1014" y="513"/>
                  </a:lnTo>
                  <a:lnTo>
                    <a:pt x="1021" y="501"/>
                  </a:lnTo>
                  <a:lnTo>
                    <a:pt x="1027" y="487"/>
                  </a:lnTo>
                  <a:lnTo>
                    <a:pt x="1030" y="469"/>
                  </a:lnTo>
                  <a:lnTo>
                    <a:pt x="1028" y="454"/>
                  </a:lnTo>
                  <a:lnTo>
                    <a:pt x="1026" y="438"/>
                  </a:lnTo>
                  <a:lnTo>
                    <a:pt x="1021" y="419"/>
                  </a:lnTo>
                  <a:lnTo>
                    <a:pt x="1016" y="398"/>
                  </a:lnTo>
                  <a:lnTo>
                    <a:pt x="1011" y="379"/>
                  </a:lnTo>
                  <a:lnTo>
                    <a:pt x="1010" y="364"/>
                  </a:lnTo>
                  <a:lnTo>
                    <a:pt x="1010" y="350"/>
                  </a:lnTo>
                  <a:lnTo>
                    <a:pt x="1012" y="331"/>
                  </a:lnTo>
                  <a:lnTo>
                    <a:pt x="1017" y="315"/>
                  </a:lnTo>
                  <a:lnTo>
                    <a:pt x="1022" y="303"/>
                  </a:lnTo>
                  <a:lnTo>
                    <a:pt x="1029" y="291"/>
                  </a:lnTo>
                  <a:lnTo>
                    <a:pt x="1039" y="278"/>
                  </a:lnTo>
                  <a:lnTo>
                    <a:pt x="1050" y="265"/>
                  </a:lnTo>
                  <a:lnTo>
                    <a:pt x="1064" y="254"/>
                  </a:lnTo>
                  <a:lnTo>
                    <a:pt x="1079" y="245"/>
                  </a:lnTo>
                  <a:lnTo>
                    <a:pt x="1093" y="240"/>
                  </a:lnTo>
                  <a:lnTo>
                    <a:pt x="1107" y="236"/>
                  </a:lnTo>
                  <a:lnTo>
                    <a:pt x="1122" y="234"/>
                  </a:lnTo>
                  <a:lnTo>
                    <a:pt x="1140" y="234"/>
                  </a:lnTo>
                  <a:lnTo>
                    <a:pt x="1158" y="234"/>
                  </a:lnTo>
                  <a:close/>
                </a:path>
              </a:pathLst>
            </a:custGeom>
            <a:grpFill/>
            <a:ln w="12700">
              <a:solidFill>
                <a:srgbClr val="000000"/>
              </a:solidFill>
              <a:round/>
              <a:headEnd/>
              <a:tailEnd/>
            </a:ln>
          </p:spPr>
          <p:txBody>
            <a:bodyPr/>
            <a:lstStyle/>
            <a:p>
              <a:pPr>
                <a:defRPr/>
              </a:pPr>
              <a:endParaRPr lang="en-GB" sz="1400">
                <a:latin typeface="+mj-lt"/>
                <a:ea typeface="+mn-ea"/>
              </a:endParaRPr>
            </a:p>
          </p:txBody>
        </p:sp>
        <p:sp>
          <p:nvSpPr>
            <p:cNvPr id="13332" name="Text Box 22"/>
            <p:cNvSpPr txBox="1">
              <a:spLocks noChangeArrowheads="1"/>
            </p:cNvSpPr>
            <p:nvPr/>
          </p:nvSpPr>
          <p:spPr bwMode="gray">
            <a:xfrm>
              <a:off x="505" y="2527"/>
              <a:ext cx="1525" cy="558"/>
            </a:xfrm>
            <a:prstGeom prst="rect">
              <a:avLst/>
            </a:prstGeom>
            <a:grpFill/>
            <a:ln w="9525">
              <a:noFill/>
              <a:miter lim="800000"/>
              <a:headEnd/>
              <a:tailEnd/>
            </a:ln>
          </p:spPr>
          <p:txBody>
            <a:bodyPr wrap="none">
              <a:spAutoFit/>
            </a:bodyPr>
            <a:lstStyle/>
            <a:p>
              <a:pPr eaLnBrk="0" hangingPunct="0">
                <a:defRPr/>
              </a:pPr>
              <a:r>
                <a:rPr lang="en-GB" sz="2000" dirty="0">
                  <a:latin typeface="+mj-lt"/>
                  <a:ea typeface="+mn-ea"/>
                </a:rPr>
                <a:t>Systemic Textual</a:t>
              </a:r>
            </a:p>
            <a:p>
              <a:pPr eaLnBrk="0" hangingPunct="0">
                <a:defRPr/>
              </a:pPr>
              <a:r>
                <a:rPr lang="en-GB" sz="2000" dirty="0">
                  <a:latin typeface="+mj-lt"/>
                  <a:ea typeface="+mn-ea"/>
                </a:rPr>
                <a:t>Analysis</a:t>
              </a:r>
            </a:p>
          </p:txBody>
        </p:sp>
      </p:grpSp>
      <p:grpSp>
        <p:nvGrpSpPr>
          <p:cNvPr id="3" name="Group 22"/>
          <p:cNvGrpSpPr>
            <a:grpSpLocks/>
          </p:cNvGrpSpPr>
          <p:nvPr/>
        </p:nvGrpSpPr>
        <p:grpSpPr bwMode="auto">
          <a:xfrm>
            <a:off x="4655387" y="4139852"/>
            <a:ext cx="2778369" cy="1440474"/>
            <a:chOff x="2207" y="3522"/>
            <a:chExt cx="1852" cy="1156"/>
          </a:xfrm>
        </p:grpSpPr>
        <p:sp>
          <p:nvSpPr>
            <p:cNvPr id="80904" name="Freeform 23"/>
            <p:cNvSpPr>
              <a:spLocks/>
            </p:cNvSpPr>
            <p:nvPr/>
          </p:nvSpPr>
          <p:spPr bwMode="gray">
            <a:xfrm>
              <a:off x="2207" y="3522"/>
              <a:ext cx="1852" cy="1156"/>
            </a:xfrm>
            <a:custGeom>
              <a:avLst/>
              <a:gdLst>
                <a:gd name="T0" fmla="*/ 0 w 1158"/>
                <a:gd name="T1" fmla="*/ 72383 h 940"/>
                <a:gd name="T2" fmla="*/ 22173866 w 1158"/>
                <a:gd name="T3" fmla="*/ 0 h 940"/>
                <a:gd name="T4" fmla="*/ 20116835 w 1158"/>
                <a:gd name="T5" fmla="*/ 1350 h 940"/>
                <a:gd name="T6" fmla="*/ 20156629 w 1158"/>
                <a:gd name="T7" fmla="*/ 3780 h 940"/>
                <a:gd name="T8" fmla="*/ 20397701 w 1158"/>
                <a:gd name="T9" fmla="*/ 7031 h 940"/>
                <a:gd name="T10" fmla="*/ 20444303 w 1158"/>
                <a:gd name="T11" fmla="*/ 9576 h 940"/>
                <a:gd name="T12" fmla="*/ 20318785 w 1158"/>
                <a:gd name="T13" fmla="*/ 12294 h 940"/>
                <a:gd name="T14" fmla="*/ 19858926 w 1158"/>
                <a:gd name="T15" fmla="*/ 14643 h 940"/>
                <a:gd name="T16" fmla="*/ 19281612 w 1158"/>
                <a:gd name="T17" fmla="*/ 16367 h 940"/>
                <a:gd name="T18" fmla="*/ 18591855 w 1158"/>
                <a:gd name="T19" fmla="*/ 17144 h 940"/>
                <a:gd name="T20" fmla="*/ 17594251 w 1158"/>
                <a:gd name="T21" fmla="*/ 17112 h 940"/>
                <a:gd name="T22" fmla="*/ 16944015 w 1158"/>
                <a:gd name="T23" fmla="*/ 16558 h 940"/>
                <a:gd name="T24" fmla="*/ 16284183 w 1158"/>
                <a:gd name="T25" fmla="*/ 14702 h 940"/>
                <a:gd name="T26" fmla="*/ 15856176 w 1158"/>
                <a:gd name="T27" fmla="*/ 12461 h 940"/>
                <a:gd name="T28" fmla="*/ 15663268 w 1158"/>
                <a:gd name="T29" fmla="*/ 10076 h 940"/>
                <a:gd name="T30" fmla="*/ 15702113 w 1158"/>
                <a:gd name="T31" fmla="*/ 7465 h 940"/>
                <a:gd name="T32" fmla="*/ 15856176 w 1158"/>
                <a:gd name="T33" fmla="*/ 5106 h 940"/>
                <a:gd name="T34" fmla="*/ 16002288 w 1158"/>
                <a:gd name="T35" fmla="*/ 2654 h 940"/>
                <a:gd name="T36" fmla="*/ 15926871 w 1158"/>
                <a:gd name="T37" fmla="*/ 314 h 940"/>
                <a:gd name="T38" fmla="*/ 12245270 w 1158"/>
                <a:gd name="T39" fmla="*/ 2890 h 940"/>
                <a:gd name="T40" fmla="*/ 12182643 w 1158"/>
                <a:gd name="T41" fmla="*/ 6070 h 940"/>
                <a:gd name="T42" fmla="*/ 12156517 w 1158"/>
                <a:gd name="T43" fmla="*/ 8800 h 940"/>
                <a:gd name="T44" fmla="*/ 11980521 w 1158"/>
                <a:gd name="T45" fmla="*/ 11091 h 940"/>
                <a:gd name="T46" fmla="*/ 11651906 w 1158"/>
                <a:gd name="T47" fmla="*/ 12610 h 940"/>
                <a:gd name="T48" fmla="*/ 11194576 w 1158"/>
                <a:gd name="T49" fmla="*/ 13464 h 940"/>
                <a:gd name="T50" fmla="*/ 10678282 w 1158"/>
                <a:gd name="T51" fmla="*/ 13712 h 940"/>
                <a:gd name="T52" fmla="*/ 10041482 w 1158"/>
                <a:gd name="T53" fmla="*/ 13534 h 940"/>
                <a:gd name="T54" fmla="*/ 9466272 w 1158"/>
                <a:gd name="T55" fmla="*/ 13367 h 940"/>
                <a:gd name="T56" fmla="*/ 8739996 w 1158"/>
                <a:gd name="T57" fmla="*/ 13309 h 940"/>
                <a:gd name="T58" fmla="*/ 8092023 w 1158"/>
                <a:gd name="T59" fmla="*/ 13534 h 940"/>
                <a:gd name="T60" fmla="*/ 7491063 w 1158"/>
                <a:gd name="T61" fmla="*/ 14427 h 940"/>
                <a:gd name="T62" fmla="*/ 7060705 w 1158"/>
                <a:gd name="T63" fmla="*/ 16083 h 940"/>
                <a:gd name="T64" fmla="*/ 6803855 w 1158"/>
                <a:gd name="T65" fmla="*/ 18080 h 940"/>
                <a:gd name="T66" fmla="*/ 6803855 w 1158"/>
                <a:gd name="T67" fmla="*/ 20379 h 940"/>
                <a:gd name="T68" fmla="*/ 6803855 w 1158"/>
                <a:gd name="T69" fmla="*/ 22865 h 940"/>
                <a:gd name="T70" fmla="*/ 6676810 w 1158"/>
                <a:gd name="T71" fmla="*/ 25042 h 940"/>
                <a:gd name="T72" fmla="*/ 6401013 w 1158"/>
                <a:gd name="T73" fmla="*/ 26710 h 940"/>
                <a:gd name="T74" fmla="*/ 5841497 w 1158"/>
                <a:gd name="T75" fmla="*/ 27862 h 940"/>
                <a:gd name="T76" fmla="*/ 5246457 w 1158"/>
                <a:gd name="T77" fmla="*/ 28581 h 940"/>
                <a:gd name="T78" fmla="*/ 4541566 w 1158"/>
                <a:gd name="T79" fmla="*/ 29163 h 940"/>
                <a:gd name="T80" fmla="*/ 3902855 w 1158"/>
                <a:gd name="T81" fmla="*/ 29760 h 940"/>
                <a:gd name="T82" fmla="*/ 3363230 w 1158"/>
                <a:gd name="T83" fmla="*/ 30606 h 940"/>
                <a:gd name="T84" fmla="*/ 2977226 w 1158"/>
                <a:gd name="T85" fmla="*/ 31886 h 940"/>
                <a:gd name="T86" fmla="*/ 2625786 w 1158"/>
                <a:gd name="T87" fmla="*/ 33817 h 940"/>
                <a:gd name="T88" fmla="*/ 2460489 w 1158"/>
                <a:gd name="T89" fmla="*/ 36195 h 940"/>
                <a:gd name="T90" fmla="*/ 2525416 w 1158"/>
                <a:gd name="T91" fmla="*/ 38619 h 940"/>
                <a:gd name="T92" fmla="*/ 2723102 w 1158"/>
                <a:gd name="T93" fmla="*/ 41734 h 940"/>
                <a:gd name="T94" fmla="*/ 2839705 w 1158"/>
                <a:gd name="T95" fmla="*/ 44325 h 940"/>
                <a:gd name="T96" fmla="*/ 2797678 w 1158"/>
                <a:gd name="T97" fmla="*/ 46875 h 940"/>
                <a:gd name="T98" fmla="*/ 2625786 w 1158"/>
                <a:gd name="T99" fmla="*/ 49203 h 940"/>
                <a:gd name="T100" fmla="*/ 2362295 w 1158"/>
                <a:gd name="T101" fmla="*/ 51543 h 940"/>
                <a:gd name="T102" fmla="*/ 1916742 w 1158"/>
                <a:gd name="T103" fmla="*/ 54037 h 940"/>
                <a:gd name="T104" fmla="*/ 1477072 w 1158"/>
                <a:gd name="T105" fmla="*/ 55636 h 940"/>
                <a:gd name="T106" fmla="*/ 1021995 w 1158"/>
                <a:gd name="T107" fmla="*/ 56690 h 940"/>
                <a:gd name="T108" fmla="*/ 321436 w 1158"/>
                <a:gd name="T109" fmla="*/ 57236 h 94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58"/>
                <a:gd name="T166" fmla="*/ 0 h 940"/>
                <a:gd name="T167" fmla="*/ 1158 w 1158"/>
                <a:gd name="T168" fmla="*/ 940 h 940"/>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58" h="940">
                  <a:moveTo>
                    <a:pt x="0" y="743"/>
                  </a:moveTo>
                  <a:lnTo>
                    <a:pt x="0" y="940"/>
                  </a:lnTo>
                  <a:lnTo>
                    <a:pt x="1158" y="940"/>
                  </a:lnTo>
                  <a:lnTo>
                    <a:pt x="1157" y="0"/>
                  </a:lnTo>
                  <a:lnTo>
                    <a:pt x="1054" y="0"/>
                  </a:lnTo>
                  <a:lnTo>
                    <a:pt x="1049" y="18"/>
                  </a:lnTo>
                  <a:lnTo>
                    <a:pt x="1049" y="31"/>
                  </a:lnTo>
                  <a:lnTo>
                    <a:pt x="1052" y="49"/>
                  </a:lnTo>
                  <a:lnTo>
                    <a:pt x="1058" y="68"/>
                  </a:lnTo>
                  <a:lnTo>
                    <a:pt x="1064" y="91"/>
                  </a:lnTo>
                  <a:lnTo>
                    <a:pt x="1067" y="109"/>
                  </a:lnTo>
                  <a:lnTo>
                    <a:pt x="1067" y="125"/>
                  </a:lnTo>
                  <a:lnTo>
                    <a:pt x="1065" y="143"/>
                  </a:lnTo>
                  <a:lnTo>
                    <a:pt x="1060" y="160"/>
                  </a:lnTo>
                  <a:lnTo>
                    <a:pt x="1049" y="176"/>
                  </a:lnTo>
                  <a:lnTo>
                    <a:pt x="1036" y="190"/>
                  </a:lnTo>
                  <a:lnTo>
                    <a:pt x="1022" y="203"/>
                  </a:lnTo>
                  <a:lnTo>
                    <a:pt x="1006" y="212"/>
                  </a:lnTo>
                  <a:lnTo>
                    <a:pt x="987" y="219"/>
                  </a:lnTo>
                  <a:lnTo>
                    <a:pt x="970" y="223"/>
                  </a:lnTo>
                  <a:lnTo>
                    <a:pt x="946" y="224"/>
                  </a:lnTo>
                  <a:lnTo>
                    <a:pt x="918" y="222"/>
                  </a:lnTo>
                  <a:lnTo>
                    <a:pt x="900" y="219"/>
                  </a:lnTo>
                  <a:lnTo>
                    <a:pt x="884" y="215"/>
                  </a:lnTo>
                  <a:lnTo>
                    <a:pt x="869" y="206"/>
                  </a:lnTo>
                  <a:lnTo>
                    <a:pt x="850" y="191"/>
                  </a:lnTo>
                  <a:lnTo>
                    <a:pt x="838" y="177"/>
                  </a:lnTo>
                  <a:lnTo>
                    <a:pt x="827" y="162"/>
                  </a:lnTo>
                  <a:lnTo>
                    <a:pt x="821" y="146"/>
                  </a:lnTo>
                  <a:lnTo>
                    <a:pt x="817" y="131"/>
                  </a:lnTo>
                  <a:lnTo>
                    <a:pt x="817" y="114"/>
                  </a:lnTo>
                  <a:lnTo>
                    <a:pt x="819" y="97"/>
                  </a:lnTo>
                  <a:lnTo>
                    <a:pt x="823" y="81"/>
                  </a:lnTo>
                  <a:lnTo>
                    <a:pt x="827" y="66"/>
                  </a:lnTo>
                  <a:lnTo>
                    <a:pt x="832" y="50"/>
                  </a:lnTo>
                  <a:lnTo>
                    <a:pt x="835" y="34"/>
                  </a:lnTo>
                  <a:lnTo>
                    <a:pt x="835" y="20"/>
                  </a:lnTo>
                  <a:lnTo>
                    <a:pt x="831" y="4"/>
                  </a:lnTo>
                  <a:lnTo>
                    <a:pt x="637" y="4"/>
                  </a:lnTo>
                  <a:lnTo>
                    <a:pt x="639" y="37"/>
                  </a:lnTo>
                  <a:lnTo>
                    <a:pt x="637" y="60"/>
                  </a:lnTo>
                  <a:lnTo>
                    <a:pt x="636" y="79"/>
                  </a:lnTo>
                  <a:lnTo>
                    <a:pt x="636" y="96"/>
                  </a:lnTo>
                  <a:lnTo>
                    <a:pt x="634" y="114"/>
                  </a:lnTo>
                  <a:lnTo>
                    <a:pt x="630" y="132"/>
                  </a:lnTo>
                  <a:lnTo>
                    <a:pt x="625" y="144"/>
                  </a:lnTo>
                  <a:lnTo>
                    <a:pt x="618" y="155"/>
                  </a:lnTo>
                  <a:lnTo>
                    <a:pt x="608" y="164"/>
                  </a:lnTo>
                  <a:lnTo>
                    <a:pt x="597" y="171"/>
                  </a:lnTo>
                  <a:lnTo>
                    <a:pt x="584" y="175"/>
                  </a:lnTo>
                  <a:lnTo>
                    <a:pt x="570" y="177"/>
                  </a:lnTo>
                  <a:lnTo>
                    <a:pt x="557" y="178"/>
                  </a:lnTo>
                  <a:lnTo>
                    <a:pt x="540" y="178"/>
                  </a:lnTo>
                  <a:lnTo>
                    <a:pt x="524" y="176"/>
                  </a:lnTo>
                  <a:lnTo>
                    <a:pt x="511" y="175"/>
                  </a:lnTo>
                  <a:lnTo>
                    <a:pt x="494" y="174"/>
                  </a:lnTo>
                  <a:lnTo>
                    <a:pt x="476" y="172"/>
                  </a:lnTo>
                  <a:lnTo>
                    <a:pt x="456" y="172"/>
                  </a:lnTo>
                  <a:lnTo>
                    <a:pt x="439" y="174"/>
                  </a:lnTo>
                  <a:lnTo>
                    <a:pt x="422" y="176"/>
                  </a:lnTo>
                  <a:lnTo>
                    <a:pt x="404" y="181"/>
                  </a:lnTo>
                  <a:lnTo>
                    <a:pt x="391" y="188"/>
                  </a:lnTo>
                  <a:lnTo>
                    <a:pt x="377" y="197"/>
                  </a:lnTo>
                  <a:lnTo>
                    <a:pt x="368" y="209"/>
                  </a:lnTo>
                  <a:lnTo>
                    <a:pt x="359" y="222"/>
                  </a:lnTo>
                  <a:lnTo>
                    <a:pt x="355" y="235"/>
                  </a:lnTo>
                  <a:lnTo>
                    <a:pt x="353" y="250"/>
                  </a:lnTo>
                  <a:lnTo>
                    <a:pt x="355" y="265"/>
                  </a:lnTo>
                  <a:lnTo>
                    <a:pt x="356" y="281"/>
                  </a:lnTo>
                  <a:lnTo>
                    <a:pt x="355" y="298"/>
                  </a:lnTo>
                  <a:lnTo>
                    <a:pt x="352" y="311"/>
                  </a:lnTo>
                  <a:lnTo>
                    <a:pt x="348" y="325"/>
                  </a:lnTo>
                  <a:lnTo>
                    <a:pt x="342" y="338"/>
                  </a:lnTo>
                  <a:lnTo>
                    <a:pt x="334" y="347"/>
                  </a:lnTo>
                  <a:lnTo>
                    <a:pt x="321" y="356"/>
                  </a:lnTo>
                  <a:lnTo>
                    <a:pt x="305" y="362"/>
                  </a:lnTo>
                  <a:lnTo>
                    <a:pt x="289" y="367"/>
                  </a:lnTo>
                  <a:lnTo>
                    <a:pt x="274" y="371"/>
                  </a:lnTo>
                  <a:lnTo>
                    <a:pt x="258" y="375"/>
                  </a:lnTo>
                  <a:lnTo>
                    <a:pt x="237" y="379"/>
                  </a:lnTo>
                  <a:lnTo>
                    <a:pt x="221" y="382"/>
                  </a:lnTo>
                  <a:lnTo>
                    <a:pt x="204" y="387"/>
                  </a:lnTo>
                  <a:lnTo>
                    <a:pt x="190" y="392"/>
                  </a:lnTo>
                  <a:lnTo>
                    <a:pt x="176" y="398"/>
                  </a:lnTo>
                  <a:lnTo>
                    <a:pt x="165" y="406"/>
                  </a:lnTo>
                  <a:lnTo>
                    <a:pt x="155" y="414"/>
                  </a:lnTo>
                  <a:lnTo>
                    <a:pt x="144" y="427"/>
                  </a:lnTo>
                  <a:lnTo>
                    <a:pt x="137" y="439"/>
                  </a:lnTo>
                  <a:lnTo>
                    <a:pt x="131" y="453"/>
                  </a:lnTo>
                  <a:lnTo>
                    <a:pt x="128" y="470"/>
                  </a:lnTo>
                  <a:lnTo>
                    <a:pt x="130" y="486"/>
                  </a:lnTo>
                  <a:lnTo>
                    <a:pt x="132" y="502"/>
                  </a:lnTo>
                  <a:lnTo>
                    <a:pt x="137" y="521"/>
                  </a:lnTo>
                  <a:lnTo>
                    <a:pt x="142" y="542"/>
                  </a:lnTo>
                  <a:lnTo>
                    <a:pt x="146" y="561"/>
                  </a:lnTo>
                  <a:lnTo>
                    <a:pt x="148" y="576"/>
                  </a:lnTo>
                  <a:lnTo>
                    <a:pt x="148" y="590"/>
                  </a:lnTo>
                  <a:lnTo>
                    <a:pt x="146" y="609"/>
                  </a:lnTo>
                  <a:lnTo>
                    <a:pt x="141" y="625"/>
                  </a:lnTo>
                  <a:lnTo>
                    <a:pt x="137" y="639"/>
                  </a:lnTo>
                  <a:lnTo>
                    <a:pt x="131" y="652"/>
                  </a:lnTo>
                  <a:lnTo>
                    <a:pt x="123" y="669"/>
                  </a:lnTo>
                  <a:lnTo>
                    <a:pt x="112" y="688"/>
                  </a:lnTo>
                  <a:lnTo>
                    <a:pt x="100" y="702"/>
                  </a:lnTo>
                  <a:lnTo>
                    <a:pt x="88" y="713"/>
                  </a:lnTo>
                  <a:lnTo>
                    <a:pt x="77" y="723"/>
                  </a:lnTo>
                  <a:lnTo>
                    <a:pt x="65" y="731"/>
                  </a:lnTo>
                  <a:lnTo>
                    <a:pt x="53" y="736"/>
                  </a:lnTo>
                  <a:lnTo>
                    <a:pt x="36" y="740"/>
                  </a:lnTo>
                  <a:lnTo>
                    <a:pt x="17" y="743"/>
                  </a:lnTo>
                  <a:lnTo>
                    <a:pt x="0" y="743"/>
                  </a:lnTo>
                  <a:close/>
                </a:path>
              </a:pathLst>
            </a:custGeom>
            <a:solidFill>
              <a:schemeClr val="bg1"/>
            </a:solidFill>
            <a:ln w="12700">
              <a:solidFill>
                <a:srgbClr val="000000"/>
              </a:solidFill>
              <a:round/>
              <a:headEnd/>
              <a:tailEnd/>
            </a:ln>
          </p:spPr>
          <p:txBody>
            <a:bodyPr/>
            <a:lstStyle/>
            <a:p>
              <a:endParaRPr lang="en-US" sz="1400">
                <a:latin typeface="+mj-lt"/>
              </a:endParaRPr>
            </a:p>
          </p:txBody>
        </p:sp>
        <p:sp>
          <p:nvSpPr>
            <p:cNvPr id="80905" name="Text Box 24"/>
            <p:cNvSpPr txBox="1">
              <a:spLocks noChangeArrowheads="1"/>
            </p:cNvSpPr>
            <p:nvPr/>
          </p:nvSpPr>
          <p:spPr bwMode="gray">
            <a:xfrm>
              <a:off x="2992" y="3954"/>
              <a:ext cx="1001" cy="568"/>
            </a:xfrm>
            <a:prstGeom prst="rect">
              <a:avLst/>
            </a:prstGeom>
            <a:solidFill>
              <a:schemeClr val="bg1"/>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r>
                <a:rPr lang="en-GB" sz="2000">
                  <a:latin typeface="+mj-lt"/>
                </a:rPr>
                <a:t>Functional</a:t>
              </a:r>
            </a:p>
            <a:p>
              <a:r>
                <a:rPr lang="en-GB" sz="2000">
                  <a:latin typeface="+mj-lt"/>
                </a:rPr>
                <a:t>Modelling</a:t>
              </a:r>
            </a:p>
          </p:txBody>
        </p:sp>
      </p:grpSp>
      <p:sp>
        <p:nvSpPr>
          <p:cNvPr id="4" name="Rectangle 3"/>
          <p:cNvSpPr/>
          <p:nvPr/>
        </p:nvSpPr>
        <p:spPr>
          <a:xfrm>
            <a:off x="378052" y="1222077"/>
            <a:ext cx="8299938" cy="1001556"/>
          </a:xfrm>
          <a:prstGeom prst="rect">
            <a:avLst/>
          </a:prstGeom>
        </p:spPr>
        <p:style>
          <a:lnRef idx="1">
            <a:schemeClr val="accent6"/>
          </a:lnRef>
          <a:fillRef idx="2">
            <a:schemeClr val="accent6"/>
          </a:fillRef>
          <a:effectRef idx="1">
            <a:schemeClr val="accent6"/>
          </a:effectRef>
          <a:fontRef idx="minor">
            <a:schemeClr val="dk1"/>
          </a:fontRef>
        </p:style>
        <p:txBody>
          <a:bodyPr wrap="square">
            <a:spAutoFit/>
          </a:bodyPr>
          <a:lstStyle/>
          <a:p>
            <a:r>
              <a:rPr lang="en-GB" sz="1477" dirty="0"/>
              <a:t>Functional Modelling helps the team construct a model of the necessary system functionality and how it logically </a:t>
            </a:r>
            <a:r>
              <a:rPr lang="ja-JP" altLang="en-GB" sz="1477" dirty="0"/>
              <a:t>“</a:t>
            </a:r>
            <a:r>
              <a:rPr lang="en-GB" altLang="ja-JP" sz="1477" dirty="0"/>
              <a:t>co-operates</a:t>
            </a:r>
            <a:r>
              <a:rPr lang="ja-JP" altLang="en-GB" sz="1477" dirty="0"/>
              <a:t>”</a:t>
            </a:r>
            <a:r>
              <a:rPr lang="en-GB" altLang="ja-JP" sz="1477" dirty="0"/>
              <a:t> to deliver the Operational Requirements. This allows for the identification of further system functionality and moreover the logical system interfaces providing an early understanding of Y = </a:t>
            </a:r>
            <a:r>
              <a:rPr lang="en-GB" altLang="ja-JP" sz="1477" i="1" dirty="0"/>
              <a:t>f</a:t>
            </a:r>
            <a:r>
              <a:rPr lang="en-GB" altLang="ja-JP" sz="1477" dirty="0"/>
              <a:t>(</a:t>
            </a:r>
            <a:r>
              <a:rPr lang="en-GB" altLang="ja-JP" sz="1477" dirty="0" err="1"/>
              <a:t>x,u</a:t>
            </a:r>
            <a:r>
              <a:rPr lang="en-GB" altLang="ja-JP" sz="1477" dirty="0"/>
              <a:t>)</a:t>
            </a:r>
            <a:endParaRPr lang="en-GB" sz="1477" dirty="0"/>
          </a:p>
        </p:txBody>
      </p:sp>
    </p:spTree>
    <p:extLst>
      <p:ext uri="{BB962C8B-B14F-4D97-AF65-F5344CB8AC3E}">
        <p14:creationId xmlns:p14="http://schemas.microsoft.com/office/powerpoint/2010/main" val="1194315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96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964"/>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4" grpId="0" animBg="1"/>
      <p:bldP spid="40965" grpId="0"/>
    </p:bld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123</TotalTime>
  <Words>4172</Words>
  <Application>Microsoft Office PowerPoint</Application>
  <PresentationFormat>On-screen Show (4:3)</PresentationFormat>
  <Paragraphs>897</Paragraphs>
  <Slides>47</Slides>
  <Notes>37</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47</vt:i4>
      </vt:variant>
    </vt:vector>
  </HeadingPairs>
  <TitlesOfParts>
    <vt:vector size="62" baseType="lpstr">
      <vt:lpstr>ＭＳ ゴシック</vt:lpstr>
      <vt:lpstr>ＭＳ Ｐゴシック</vt:lpstr>
      <vt:lpstr>ＭＳ Ｐゴシック</vt:lpstr>
      <vt:lpstr>Arial</vt:lpstr>
      <vt:lpstr>Arial Black</vt:lpstr>
      <vt:lpstr>Calibri</vt:lpstr>
      <vt:lpstr>Courier New</vt:lpstr>
      <vt:lpstr>GE Inspira Pitch Regular</vt:lpstr>
      <vt:lpstr>Symbol</vt:lpstr>
      <vt:lpstr>Verdana</vt:lpstr>
      <vt:lpstr>Wingdings</vt:lpstr>
      <vt:lpstr>Wingdings 2</vt:lpstr>
      <vt:lpstr>2016 Waters Template_white</vt:lpstr>
      <vt:lpstr>Custom Design</vt:lpstr>
      <vt:lpstr>Default Design</vt:lpstr>
      <vt:lpstr>Analyse Requirements  Modelling Requirements using  Functional  Modelling</vt:lpstr>
      <vt:lpstr>Process and Tools </vt:lpstr>
      <vt:lpstr>Where are we?: Analyse Requirements</vt:lpstr>
      <vt:lpstr>Functional Modelling</vt:lpstr>
      <vt:lpstr>FUNCTION FLOW DIAGRAM (FFD) (Similar to Data Flow Diagrams)</vt:lpstr>
      <vt:lpstr>Function Flow Diagram Conventions</vt:lpstr>
      <vt:lpstr>Flow Dictionary and Function Specification</vt:lpstr>
      <vt:lpstr>The Model</vt:lpstr>
      <vt:lpstr>Modelling Process</vt:lpstr>
      <vt:lpstr>Role of the Function Flow Diagrams</vt:lpstr>
      <vt:lpstr>Structured and Top Down</vt:lpstr>
      <vt:lpstr>Context is Important</vt:lpstr>
      <vt:lpstr>Modes of Operation</vt:lpstr>
      <vt:lpstr>Exercise – Context Diagram </vt:lpstr>
      <vt:lpstr>Defensible Logic to Create the Lower Level FFDs</vt:lpstr>
      <vt:lpstr>Lower Level FFDs</vt:lpstr>
      <vt:lpstr>Functions to Sub-functions</vt:lpstr>
      <vt:lpstr>Flow Conventions</vt:lpstr>
      <vt:lpstr>Use Logic</vt:lpstr>
      <vt:lpstr>Balancing Flows</vt:lpstr>
      <vt:lpstr>PowerPoint Presentation</vt:lpstr>
      <vt:lpstr>PowerPoint Presentation</vt:lpstr>
      <vt:lpstr>PowerPoint Presentation</vt:lpstr>
      <vt:lpstr>The Final Result: A Set of Levelled FFDs</vt:lpstr>
      <vt:lpstr>At the Primitive Level</vt:lpstr>
      <vt:lpstr>Example: Service Type System Context Diagram</vt:lpstr>
      <vt:lpstr>Example Diagram 0</vt:lpstr>
      <vt:lpstr>Example Diagram 2</vt:lpstr>
      <vt:lpstr>Constructing Function Flow Diagrams</vt:lpstr>
      <vt:lpstr>Starting DIAGRAM 0</vt:lpstr>
      <vt:lpstr>Exercise: Diagram 0 and Beyond</vt:lpstr>
      <vt:lpstr>PowerPoint Presentation</vt:lpstr>
      <vt:lpstr>PowerPoint Presentation</vt:lpstr>
      <vt:lpstr>PowerPoint Presentation</vt:lpstr>
      <vt:lpstr>Role of the Flow Dictionary</vt:lpstr>
      <vt:lpstr>Flow Dictionary Conventions</vt:lpstr>
      <vt:lpstr>Role of the Function Specification</vt:lpstr>
      <vt:lpstr>Creating a Functional Dictionary</vt:lpstr>
      <vt:lpstr>Functions to Requirements</vt:lpstr>
      <vt:lpstr>Deducing Non-functional Performance Requirements</vt:lpstr>
      <vt:lpstr>Old World meets New World</vt:lpstr>
      <vt:lpstr>V Diagram of Agile (a Version)</vt:lpstr>
      <vt:lpstr>Tying up loose ends</vt:lpstr>
      <vt:lpstr>Uses for Functional Modelling</vt:lpstr>
      <vt:lpstr>Summary Functional Modelling</vt:lpstr>
      <vt:lpstr>Other Modelling Tools</vt:lpstr>
      <vt:lpstr>Summary</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Functional Modelling</dc:title>
  <dc:subject>Systems Engineering</dc:subject>
  <dc:creator>Stuart Burge</dc:creator>
  <cp:keywords/>
  <dc:description/>
  <cp:lastModifiedBy>John Weaver</cp:lastModifiedBy>
  <cp:revision>14</cp:revision>
  <dcterms:created xsi:type="dcterms:W3CDTF">2015-11-25T16:01:18Z</dcterms:created>
  <dcterms:modified xsi:type="dcterms:W3CDTF">2016-11-16T14:42:31Z</dcterms:modified>
  <cp:category/>
</cp:coreProperties>
</file>