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60"/>
  </p:notesMasterIdLst>
  <p:handoutMasterIdLst>
    <p:handoutMasterId r:id="rId61"/>
  </p:handoutMasterIdLst>
  <p:sldIdLst>
    <p:sldId id="256" r:id="rId3"/>
    <p:sldId id="257" r:id="rId4"/>
    <p:sldId id="258" r:id="rId5"/>
    <p:sldId id="263" r:id="rId6"/>
    <p:sldId id="264" r:id="rId7"/>
    <p:sldId id="265" r:id="rId8"/>
    <p:sldId id="266" r:id="rId9"/>
    <p:sldId id="267" r:id="rId10"/>
    <p:sldId id="268" r:id="rId11"/>
    <p:sldId id="269" r:id="rId12"/>
    <p:sldId id="270" r:id="rId13"/>
    <p:sldId id="316"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Lst>
  <p:sldSz cx="9144000" cy="6858000" type="screen4x3"/>
  <p:notesSz cx="6896100" cy="9236075"/>
  <p:custDataLst>
    <p:tags r:id="rId62"/>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05"/>
    <p:restoredTop sz="93266"/>
  </p:normalViewPr>
  <p:slideViewPr>
    <p:cSldViewPr snapToGrid="0">
      <p:cViewPr varScale="1">
        <p:scale>
          <a:sx n="78" d="100"/>
          <a:sy n="78" d="100"/>
        </p:scale>
        <p:origin x="1242" y="96"/>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34" d="100"/>
          <a:sy n="134" d="100"/>
        </p:scale>
        <p:origin x="-2464" y="-12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11/16/2016</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11/16/2016</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a:xfrm>
            <a:off x="1143000" y="685800"/>
            <a:ext cx="4572000" cy="3429000"/>
          </a:xfrm>
          <a:ln/>
        </p:spPr>
      </p:sp>
      <p:sp>
        <p:nvSpPr>
          <p:cNvPr id="15362"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1536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720F3B8E-A845-2D40-AAA3-0D401B42F597}" type="slidenum">
              <a:rPr lang="en-GB"/>
              <a:pPr eaLnBrk="1" hangingPunct="1"/>
              <a:t>3</a:t>
            </a:fld>
            <a:endParaRPr lang="en-GB"/>
          </a:p>
        </p:txBody>
      </p:sp>
    </p:spTree>
    <p:extLst>
      <p:ext uri="{BB962C8B-B14F-4D97-AF65-F5344CB8AC3E}">
        <p14:creationId xmlns:p14="http://schemas.microsoft.com/office/powerpoint/2010/main" val="1967512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a:xfrm>
            <a:off x="1143000" y="685800"/>
            <a:ext cx="4572000" cy="3429000"/>
          </a:xfrm>
          <a:ln/>
        </p:spPr>
      </p:sp>
      <p:sp>
        <p:nvSpPr>
          <p:cNvPr id="24578"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
        <p:nvSpPr>
          <p:cNvPr id="245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0E9EC313-7CD4-9C4E-9A02-2E3158089E14}" type="slidenum">
              <a:rPr lang="en-GB" sz="1200"/>
              <a:pPr eaLnBrk="1" hangingPunct="1"/>
              <a:t>4</a:t>
            </a:fld>
            <a:endParaRPr lang="en-GB" sz="1200"/>
          </a:p>
        </p:txBody>
      </p:sp>
    </p:spTree>
    <p:extLst>
      <p:ext uri="{BB962C8B-B14F-4D97-AF65-F5344CB8AC3E}">
        <p14:creationId xmlns:p14="http://schemas.microsoft.com/office/powerpoint/2010/main" val="1325122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a:xfrm>
            <a:off x="1143000" y="685800"/>
            <a:ext cx="4572000" cy="3429000"/>
          </a:xfrm>
          <a:ln/>
        </p:spPr>
      </p:sp>
      <p:sp>
        <p:nvSpPr>
          <p:cNvPr id="26626"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2662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93B98D60-CE4C-E446-AAB7-7AB7EF55C005}" type="slidenum">
              <a:rPr lang="en-GB" sz="1200"/>
              <a:pPr eaLnBrk="1" hangingPunct="1"/>
              <a:t>5</a:t>
            </a:fld>
            <a:endParaRPr lang="en-GB" sz="1200"/>
          </a:p>
        </p:txBody>
      </p:sp>
    </p:spTree>
    <p:extLst>
      <p:ext uri="{BB962C8B-B14F-4D97-AF65-F5344CB8AC3E}">
        <p14:creationId xmlns:p14="http://schemas.microsoft.com/office/powerpoint/2010/main" val="991532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xfrm>
            <a:off x="1143000" y="685800"/>
            <a:ext cx="4572000" cy="3429000"/>
          </a:xfrm>
          <a:ln/>
        </p:spPr>
      </p:sp>
      <p:sp>
        <p:nvSpPr>
          <p:cNvPr id="28674"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2867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167938CF-0620-654D-B595-3649737EDD76}" type="slidenum">
              <a:rPr lang="en-GB" sz="1200"/>
              <a:pPr eaLnBrk="1" hangingPunct="1"/>
              <a:t>6</a:t>
            </a:fld>
            <a:endParaRPr lang="en-GB" sz="1200"/>
          </a:p>
        </p:txBody>
      </p:sp>
    </p:spTree>
    <p:extLst>
      <p:ext uri="{BB962C8B-B14F-4D97-AF65-F5344CB8AC3E}">
        <p14:creationId xmlns:p14="http://schemas.microsoft.com/office/powerpoint/2010/main" val="2680950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63403F57-BD58-044E-AF21-03ADACDF326A}" type="slidenum">
              <a:rPr lang="en-GB" sz="1200"/>
              <a:pPr eaLnBrk="1" hangingPunct="1"/>
              <a:t>7</a:t>
            </a:fld>
            <a:endParaRPr lang="en-GB" sz="1200"/>
          </a:p>
        </p:txBody>
      </p:sp>
      <p:sp>
        <p:nvSpPr>
          <p:cNvPr id="30722" name="Rectangle 2"/>
          <p:cNvSpPr>
            <a:spLocks noGrp="1" noRot="1" noChangeAspect="1" noChangeArrowheads="1" noTextEdit="1"/>
          </p:cNvSpPr>
          <p:nvPr>
            <p:ph type="sldImg"/>
          </p:nvPr>
        </p:nvSpPr>
        <p:spPr>
          <a:xfrm>
            <a:off x="1144588" y="684213"/>
            <a:ext cx="4572000" cy="3429000"/>
          </a:xfrm>
          <a:ln/>
        </p:spPr>
      </p:sp>
      <p:sp>
        <p:nvSpPr>
          <p:cNvPr id="30723" name="Rectangle 3"/>
          <p:cNvSpPr>
            <a:spLocks noGrp="1" noChangeArrowheads="1"/>
          </p:cNvSpPr>
          <p:nvPr>
            <p:ph type="body" idx="1"/>
          </p:nvPr>
        </p:nvSpPr>
        <p:spPr>
          <a:xfrm>
            <a:off x="912813" y="4344988"/>
            <a:ext cx="5032375"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859" tIns="44429" rIns="88859" bIns="44429"/>
          <a:lstStyle/>
          <a:p>
            <a:pPr eaLnBrk="1" hangingPunct="1"/>
            <a:endParaRPr lang="en-GB" dirty="0"/>
          </a:p>
        </p:txBody>
      </p:sp>
    </p:spTree>
    <p:extLst>
      <p:ext uri="{BB962C8B-B14F-4D97-AF65-F5344CB8AC3E}">
        <p14:creationId xmlns:p14="http://schemas.microsoft.com/office/powerpoint/2010/main" val="1061969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AD22BA61-DD28-3047-95B7-B8A4BA7D4DF4}" type="slidenum">
              <a:rPr lang="en-GB" sz="1200"/>
              <a:pPr eaLnBrk="1" hangingPunct="1"/>
              <a:t>8</a:t>
            </a:fld>
            <a:endParaRPr lang="en-GB" sz="1200"/>
          </a:p>
        </p:txBody>
      </p:sp>
      <p:sp>
        <p:nvSpPr>
          <p:cNvPr id="33794" name="Rectangle 2"/>
          <p:cNvSpPr>
            <a:spLocks noGrp="1" noRot="1" noChangeAspect="1" noChangeArrowheads="1" noTextEdit="1"/>
          </p:cNvSpPr>
          <p:nvPr>
            <p:ph type="sldImg"/>
          </p:nvPr>
        </p:nvSpPr>
        <p:spPr>
          <a:xfrm>
            <a:off x="1144588" y="684213"/>
            <a:ext cx="4572000" cy="3429000"/>
          </a:xfrm>
          <a:ln/>
        </p:spPr>
      </p:sp>
      <p:sp>
        <p:nvSpPr>
          <p:cNvPr id="33795" name="Rectangle 3"/>
          <p:cNvSpPr>
            <a:spLocks noGrp="1" noChangeArrowheads="1"/>
          </p:cNvSpPr>
          <p:nvPr>
            <p:ph type="body" idx="1"/>
          </p:nvPr>
        </p:nvSpPr>
        <p:spPr>
          <a:xfrm>
            <a:off x="912813" y="4344988"/>
            <a:ext cx="5032375"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859" tIns="44429" rIns="88859" bIns="44429"/>
          <a:lstStyle/>
          <a:p>
            <a:pPr eaLnBrk="1" hangingPunct="1"/>
            <a:endParaRPr lang="en-US"/>
          </a:p>
        </p:txBody>
      </p:sp>
    </p:spTree>
    <p:extLst>
      <p:ext uri="{BB962C8B-B14F-4D97-AF65-F5344CB8AC3E}">
        <p14:creationId xmlns:p14="http://schemas.microsoft.com/office/powerpoint/2010/main" val="14486352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xfrm>
            <a:off x="1143000" y="685800"/>
            <a:ext cx="4572000" cy="3429000"/>
          </a:xfrm>
          <a:ln/>
        </p:spPr>
      </p:sp>
      <p:sp>
        <p:nvSpPr>
          <p:cNvPr id="34818"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3481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35BB6E95-0DDD-EF4E-A430-083C600EC03F}" type="slidenum">
              <a:rPr lang="en-GB" sz="1200"/>
              <a:pPr eaLnBrk="1" hangingPunct="1"/>
              <a:t>9</a:t>
            </a:fld>
            <a:endParaRPr lang="en-GB" sz="1200"/>
          </a:p>
        </p:txBody>
      </p:sp>
    </p:spTree>
    <p:extLst>
      <p:ext uri="{BB962C8B-B14F-4D97-AF65-F5344CB8AC3E}">
        <p14:creationId xmlns:p14="http://schemas.microsoft.com/office/powerpoint/2010/main" val="7509989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xfrm>
            <a:off x="1143000" y="685800"/>
            <a:ext cx="4572000" cy="3429000"/>
          </a:xfrm>
          <a:ln/>
        </p:spPr>
      </p:sp>
      <p:sp>
        <p:nvSpPr>
          <p:cNvPr id="36866"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3686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spcBef>
                <a:spcPct val="30000"/>
              </a:spcBef>
              <a:buClr>
                <a:srgbClr val="000000"/>
              </a:buClr>
              <a:buFont typeface="Wingdings" charset="0"/>
              <a:buNone/>
            </a:pPr>
            <a:fld id="{C46F49A7-EABF-A148-B360-33A8EC260F65}" type="slidenum">
              <a:rPr lang="en-GB" sz="1200">
                <a:solidFill>
                  <a:srgbClr val="000000"/>
                </a:solidFill>
              </a:rPr>
              <a:pPr eaLnBrk="1" hangingPunct="1">
                <a:spcBef>
                  <a:spcPct val="30000"/>
                </a:spcBef>
                <a:buClr>
                  <a:srgbClr val="000000"/>
                </a:buClr>
                <a:buFont typeface="Wingdings" charset="0"/>
                <a:buNone/>
              </a:pPr>
              <a:t>10</a:t>
            </a:fld>
            <a:endParaRPr lang="en-GB" sz="1200">
              <a:solidFill>
                <a:srgbClr val="000000"/>
              </a:solidFill>
            </a:endParaRPr>
          </a:p>
        </p:txBody>
      </p:sp>
    </p:spTree>
    <p:extLst>
      <p:ext uri="{BB962C8B-B14F-4D97-AF65-F5344CB8AC3E}">
        <p14:creationId xmlns:p14="http://schemas.microsoft.com/office/powerpoint/2010/main" val="3767838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6E871F3D-7F09-D548-9693-C4E4C9D49F69}" type="slidenum">
              <a:rPr lang="en-GB" sz="1200">
                <a:solidFill>
                  <a:srgbClr val="000000"/>
                </a:solidFill>
              </a:rPr>
              <a:pPr eaLnBrk="1" hangingPunct="1"/>
              <a:t>11</a:t>
            </a:fld>
            <a:endParaRPr lang="en-GB" sz="1200">
              <a:solidFill>
                <a:srgbClr val="000000"/>
              </a:solidFill>
            </a:endParaRPr>
          </a:p>
        </p:txBody>
      </p:sp>
      <p:sp>
        <p:nvSpPr>
          <p:cNvPr id="38914" name="Rectangle 2"/>
          <p:cNvSpPr>
            <a:spLocks noGrp="1" noRot="1" noChangeAspect="1" noChangeArrowheads="1" noTextEdit="1"/>
          </p:cNvSpPr>
          <p:nvPr>
            <p:ph type="sldImg"/>
          </p:nvPr>
        </p:nvSpPr>
        <p:spPr>
          <a:xfrm>
            <a:off x="1146175" y="685800"/>
            <a:ext cx="4567238" cy="3425825"/>
          </a:xfrm>
          <a:ln/>
        </p:spPr>
      </p:sp>
      <p:sp>
        <p:nvSpPr>
          <p:cNvPr id="38915" name="Rectangle 3"/>
          <p:cNvSpPr>
            <a:spLocks noGrp="1" noChangeArrowheads="1"/>
          </p:cNvSpPr>
          <p:nvPr>
            <p:ph type="body" idx="1"/>
          </p:nvPr>
        </p:nvSpPr>
        <p:spPr>
          <a:xfrm>
            <a:off x="912813" y="4344988"/>
            <a:ext cx="5032375" cy="411321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18636341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a:xfrm>
            <a:off x="1143000" y="685800"/>
            <a:ext cx="4572000" cy="3429000"/>
          </a:xfrm>
          <a:ln/>
        </p:spPr>
      </p:sp>
      <p:sp>
        <p:nvSpPr>
          <p:cNvPr id="43010"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4301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3E42FBBB-D9E0-234F-BF2C-A38BDA55BB28}" type="slidenum">
              <a:rPr lang="en-GB" sz="1200"/>
              <a:pPr eaLnBrk="1" hangingPunct="1"/>
              <a:t>15</a:t>
            </a:fld>
            <a:endParaRPr lang="en-GB" sz="1200"/>
          </a:p>
        </p:txBody>
      </p:sp>
    </p:spTree>
    <p:extLst>
      <p:ext uri="{BB962C8B-B14F-4D97-AF65-F5344CB8AC3E}">
        <p14:creationId xmlns:p14="http://schemas.microsoft.com/office/powerpoint/2010/main" val="12815086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a:xfrm>
            <a:off x="1143000" y="685800"/>
            <a:ext cx="4572000" cy="3429000"/>
          </a:xfrm>
          <a:ln/>
        </p:spPr>
      </p:sp>
      <p:sp>
        <p:nvSpPr>
          <p:cNvPr id="46082"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4608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87A1CC9F-8AB8-7141-9728-FA5A2DAB4CF5}" type="slidenum">
              <a:rPr lang="en-GB" sz="1200"/>
              <a:pPr eaLnBrk="1" hangingPunct="1"/>
              <a:t>16</a:t>
            </a:fld>
            <a:endParaRPr lang="en-GB" sz="1200"/>
          </a:p>
        </p:txBody>
      </p:sp>
    </p:spTree>
    <p:extLst>
      <p:ext uri="{BB962C8B-B14F-4D97-AF65-F5344CB8AC3E}">
        <p14:creationId xmlns:p14="http://schemas.microsoft.com/office/powerpoint/2010/main" val="4898399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a:xfrm>
            <a:off x="1143000" y="685800"/>
            <a:ext cx="4572000" cy="3429000"/>
          </a:xfrm>
          <a:ln/>
        </p:spPr>
      </p:sp>
      <p:sp>
        <p:nvSpPr>
          <p:cNvPr id="48130"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4813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9BF5F638-D3D0-6840-A08B-CD3CF78FCF51}" type="slidenum">
              <a:rPr lang="en-GB" sz="1200"/>
              <a:pPr eaLnBrk="1" hangingPunct="1"/>
              <a:t>17</a:t>
            </a:fld>
            <a:endParaRPr lang="en-GB" sz="1200"/>
          </a:p>
        </p:txBody>
      </p:sp>
    </p:spTree>
    <p:extLst>
      <p:ext uri="{BB962C8B-B14F-4D97-AF65-F5344CB8AC3E}">
        <p14:creationId xmlns:p14="http://schemas.microsoft.com/office/powerpoint/2010/main" val="12758035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noTextEdit="1"/>
          </p:cNvSpPr>
          <p:nvPr>
            <p:ph type="sldImg"/>
          </p:nvPr>
        </p:nvSpPr>
        <p:spPr>
          <a:xfrm>
            <a:off x="1143000" y="685800"/>
            <a:ext cx="4572000" cy="3429000"/>
          </a:xfrm>
          <a:ln/>
        </p:spPr>
      </p:sp>
      <p:sp>
        <p:nvSpPr>
          <p:cNvPr id="47106"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1737580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a:xfrm>
            <a:off x="1143000" y="685800"/>
            <a:ext cx="4572000" cy="3429000"/>
          </a:xfrm>
          <a:ln/>
        </p:spPr>
      </p:sp>
      <p:sp>
        <p:nvSpPr>
          <p:cNvPr id="49154"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4915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9A0BBD68-78B1-8C41-BBE0-70DC2032430B}" type="slidenum">
              <a:rPr lang="en-GB" sz="1200"/>
              <a:pPr eaLnBrk="1" hangingPunct="1"/>
              <a:t>19</a:t>
            </a:fld>
            <a:endParaRPr lang="en-GB" sz="1200"/>
          </a:p>
        </p:txBody>
      </p:sp>
    </p:spTree>
    <p:extLst>
      <p:ext uri="{BB962C8B-B14F-4D97-AF65-F5344CB8AC3E}">
        <p14:creationId xmlns:p14="http://schemas.microsoft.com/office/powerpoint/2010/main" val="12854937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a:xfrm>
            <a:off x="1143000" y="685800"/>
            <a:ext cx="4572000" cy="3429000"/>
          </a:xfrm>
          <a:ln/>
        </p:spPr>
      </p:sp>
      <p:sp>
        <p:nvSpPr>
          <p:cNvPr id="51202"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5120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B9E1367F-5F47-0A4D-8D5C-75C2B155A26E}" type="slidenum">
              <a:rPr lang="en-GB" sz="1200"/>
              <a:pPr eaLnBrk="1" hangingPunct="1"/>
              <a:t>20</a:t>
            </a:fld>
            <a:endParaRPr lang="en-GB" sz="1200"/>
          </a:p>
        </p:txBody>
      </p:sp>
    </p:spTree>
    <p:extLst>
      <p:ext uri="{BB962C8B-B14F-4D97-AF65-F5344CB8AC3E}">
        <p14:creationId xmlns:p14="http://schemas.microsoft.com/office/powerpoint/2010/main" val="16848528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1420D2B3-25AF-984E-88B6-268FCB2B7FB4}" type="slidenum">
              <a:rPr lang="en-GB" sz="1200"/>
              <a:pPr eaLnBrk="1" hangingPunct="1"/>
              <a:t>21</a:t>
            </a:fld>
            <a:endParaRPr lang="en-GB" sz="1200"/>
          </a:p>
        </p:txBody>
      </p:sp>
      <p:sp>
        <p:nvSpPr>
          <p:cNvPr id="53250" name="Rectangle 2"/>
          <p:cNvSpPr>
            <a:spLocks noGrp="1" noRot="1" noChangeAspect="1" noChangeArrowheads="1" noTextEdit="1"/>
          </p:cNvSpPr>
          <p:nvPr>
            <p:ph type="sldImg"/>
          </p:nvPr>
        </p:nvSpPr>
        <p:spPr>
          <a:xfrm>
            <a:off x="1146175" y="685800"/>
            <a:ext cx="4570413" cy="3427413"/>
          </a:xfrm>
          <a:ln/>
        </p:spPr>
      </p:sp>
      <p:sp>
        <p:nvSpPr>
          <p:cNvPr id="53251" name="Rectangle 3"/>
          <p:cNvSpPr>
            <a:spLocks noGrp="1" noChangeArrowheads="1"/>
          </p:cNvSpPr>
          <p:nvPr>
            <p:ph type="body" idx="1"/>
          </p:nvPr>
        </p:nvSpPr>
        <p:spPr>
          <a:xfrm>
            <a:off x="912813" y="4343400"/>
            <a:ext cx="5032375"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809" tIns="45904" rIns="91809" bIns="45904"/>
          <a:lstStyle/>
          <a:p>
            <a:pPr eaLnBrk="1" hangingPunct="1"/>
            <a:endParaRPr lang="en-GB" dirty="0"/>
          </a:p>
        </p:txBody>
      </p:sp>
    </p:spTree>
    <p:extLst>
      <p:ext uri="{BB962C8B-B14F-4D97-AF65-F5344CB8AC3E}">
        <p14:creationId xmlns:p14="http://schemas.microsoft.com/office/powerpoint/2010/main" val="8431380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DA1A263B-ACDA-024D-BFC0-8E36473A0AA6}" type="slidenum">
              <a:rPr lang="en-GB" sz="1200"/>
              <a:pPr eaLnBrk="1" hangingPunct="1"/>
              <a:t>23</a:t>
            </a:fld>
            <a:endParaRPr lang="en-GB" sz="1200"/>
          </a:p>
        </p:txBody>
      </p:sp>
      <p:sp>
        <p:nvSpPr>
          <p:cNvPr id="56322" name="Rectangle 2"/>
          <p:cNvSpPr>
            <a:spLocks noGrp="1" noRot="1" noChangeAspect="1" noChangeArrowheads="1" noTextEdit="1"/>
          </p:cNvSpPr>
          <p:nvPr>
            <p:ph type="sldImg"/>
          </p:nvPr>
        </p:nvSpPr>
        <p:spPr>
          <a:xfrm>
            <a:off x="1144588" y="685800"/>
            <a:ext cx="4572000" cy="3429000"/>
          </a:xfrm>
          <a:ln/>
        </p:spPr>
      </p:sp>
      <p:sp>
        <p:nvSpPr>
          <p:cNvPr id="56323"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798" tIns="44399" rIns="88798" bIns="44399"/>
          <a:lstStyle/>
          <a:p>
            <a:pPr eaLnBrk="1" hangingPunct="1"/>
            <a:endParaRPr lang="en-GB" dirty="0"/>
          </a:p>
        </p:txBody>
      </p:sp>
    </p:spTree>
    <p:extLst>
      <p:ext uri="{BB962C8B-B14F-4D97-AF65-F5344CB8AC3E}">
        <p14:creationId xmlns:p14="http://schemas.microsoft.com/office/powerpoint/2010/main" val="8022666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noTextEdit="1"/>
          </p:cNvSpPr>
          <p:nvPr>
            <p:ph type="sldImg"/>
          </p:nvPr>
        </p:nvSpPr>
        <p:spPr>
          <a:xfrm>
            <a:off x="1143000" y="685800"/>
            <a:ext cx="4572000" cy="3429000"/>
          </a:xfrm>
          <a:ln/>
        </p:spPr>
      </p:sp>
      <p:sp>
        <p:nvSpPr>
          <p:cNvPr id="58370"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5837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B47C8B07-64C4-884B-A63D-618FCCE64C92}" type="slidenum">
              <a:rPr lang="en-GB" sz="1200"/>
              <a:pPr eaLnBrk="1" hangingPunct="1"/>
              <a:t>24</a:t>
            </a:fld>
            <a:endParaRPr lang="en-GB" sz="1200"/>
          </a:p>
        </p:txBody>
      </p:sp>
    </p:spTree>
    <p:extLst>
      <p:ext uri="{BB962C8B-B14F-4D97-AF65-F5344CB8AC3E}">
        <p14:creationId xmlns:p14="http://schemas.microsoft.com/office/powerpoint/2010/main" val="5857980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DEF312FD-A941-934C-B81D-CCE497685233}" type="slidenum">
              <a:rPr lang="en-GB" sz="1200"/>
              <a:pPr eaLnBrk="1" hangingPunct="1"/>
              <a:t>25</a:t>
            </a:fld>
            <a:endParaRPr lang="en-GB" sz="1200"/>
          </a:p>
        </p:txBody>
      </p:sp>
      <p:sp>
        <p:nvSpPr>
          <p:cNvPr id="60418" name="Rectangle 2"/>
          <p:cNvSpPr>
            <a:spLocks noGrp="1" noRot="1" noChangeAspect="1" noChangeArrowheads="1" noTextEdit="1"/>
          </p:cNvSpPr>
          <p:nvPr>
            <p:ph type="sldImg"/>
          </p:nvPr>
        </p:nvSpPr>
        <p:spPr>
          <a:xfrm>
            <a:off x="1144588" y="685800"/>
            <a:ext cx="4572000" cy="3429000"/>
          </a:xfrm>
          <a:ln/>
        </p:spPr>
      </p:sp>
      <p:sp>
        <p:nvSpPr>
          <p:cNvPr id="60419"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651" tIns="45327" rIns="90651" bIns="45327"/>
          <a:lstStyle/>
          <a:p>
            <a:pPr eaLnBrk="1" hangingPunct="1"/>
            <a:endParaRPr lang="en-US"/>
          </a:p>
        </p:txBody>
      </p:sp>
    </p:spTree>
    <p:extLst>
      <p:ext uri="{BB962C8B-B14F-4D97-AF65-F5344CB8AC3E}">
        <p14:creationId xmlns:p14="http://schemas.microsoft.com/office/powerpoint/2010/main" val="9529682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noTextEdit="1"/>
          </p:cNvSpPr>
          <p:nvPr>
            <p:ph type="sldImg"/>
          </p:nvPr>
        </p:nvSpPr>
        <p:spPr>
          <a:xfrm>
            <a:off x="1143000" y="685800"/>
            <a:ext cx="4572000" cy="3429000"/>
          </a:xfrm>
          <a:ln/>
        </p:spPr>
      </p:sp>
      <p:sp>
        <p:nvSpPr>
          <p:cNvPr id="62466"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6246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6C59AFDB-E193-594C-A4A0-ACB29DE9BBFD}" type="slidenum">
              <a:rPr lang="en-GB" sz="1200"/>
              <a:pPr eaLnBrk="1" hangingPunct="1"/>
              <a:t>26</a:t>
            </a:fld>
            <a:endParaRPr lang="en-GB" sz="1200"/>
          </a:p>
        </p:txBody>
      </p:sp>
    </p:spTree>
    <p:extLst>
      <p:ext uri="{BB962C8B-B14F-4D97-AF65-F5344CB8AC3E}">
        <p14:creationId xmlns:p14="http://schemas.microsoft.com/office/powerpoint/2010/main" val="12709319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noTextEdit="1"/>
          </p:cNvSpPr>
          <p:nvPr>
            <p:ph type="sldImg"/>
          </p:nvPr>
        </p:nvSpPr>
        <p:spPr>
          <a:xfrm>
            <a:off x="1143000" y="685800"/>
            <a:ext cx="4572000" cy="3429000"/>
          </a:xfrm>
          <a:ln/>
        </p:spPr>
      </p:sp>
      <p:sp>
        <p:nvSpPr>
          <p:cNvPr id="64514"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6451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B6AC10DE-63DC-5047-B8CA-40EB451E1F2B}" type="slidenum">
              <a:rPr lang="en-GB" sz="1200"/>
              <a:pPr eaLnBrk="1" hangingPunct="1"/>
              <a:t>27</a:t>
            </a:fld>
            <a:endParaRPr lang="en-GB" sz="1200"/>
          </a:p>
        </p:txBody>
      </p:sp>
    </p:spTree>
    <p:extLst>
      <p:ext uri="{BB962C8B-B14F-4D97-AF65-F5344CB8AC3E}">
        <p14:creationId xmlns:p14="http://schemas.microsoft.com/office/powerpoint/2010/main" val="9738997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2E633FA7-50FC-1245-8902-F1CFB0912D4E}" type="slidenum">
              <a:rPr lang="en-GB" sz="1200"/>
              <a:pPr eaLnBrk="1" hangingPunct="1"/>
              <a:t>28</a:t>
            </a:fld>
            <a:endParaRPr lang="en-GB" sz="1200"/>
          </a:p>
        </p:txBody>
      </p:sp>
      <p:sp>
        <p:nvSpPr>
          <p:cNvPr id="66562" name="Rectangle 2"/>
          <p:cNvSpPr>
            <a:spLocks noGrp="1" noRot="1" noChangeAspect="1" noChangeArrowheads="1" noTextEdit="1"/>
          </p:cNvSpPr>
          <p:nvPr>
            <p:ph type="sldImg"/>
          </p:nvPr>
        </p:nvSpPr>
        <p:spPr>
          <a:xfrm>
            <a:off x="1144588" y="685800"/>
            <a:ext cx="4572000" cy="3429000"/>
          </a:xfrm>
          <a:ln/>
        </p:spPr>
      </p:sp>
      <p:sp>
        <p:nvSpPr>
          <p:cNvPr id="66563"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3488349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D4733402-254B-1F48-91AF-284C74D541D3}" type="slidenum">
              <a:rPr lang="en-GB" sz="1200"/>
              <a:pPr eaLnBrk="1" hangingPunct="1"/>
              <a:t>30</a:t>
            </a:fld>
            <a:endParaRPr lang="en-GB" sz="1200"/>
          </a:p>
        </p:txBody>
      </p:sp>
      <p:sp>
        <p:nvSpPr>
          <p:cNvPr id="70658" name="Rectangle 2"/>
          <p:cNvSpPr>
            <a:spLocks noGrp="1" noRot="1" noChangeAspect="1" noChangeArrowheads="1" noTextEdit="1"/>
          </p:cNvSpPr>
          <p:nvPr>
            <p:ph type="sldImg"/>
          </p:nvPr>
        </p:nvSpPr>
        <p:spPr>
          <a:xfrm>
            <a:off x="1146175" y="685800"/>
            <a:ext cx="4570413" cy="3427413"/>
          </a:xfrm>
          <a:ln/>
        </p:spPr>
      </p:sp>
      <p:sp>
        <p:nvSpPr>
          <p:cNvPr id="70659" name="Rectangle 3"/>
          <p:cNvSpPr>
            <a:spLocks noGrp="1" noChangeArrowheads="1"/>
          </p:cNvSpPr>
          <p:nvPr>
            <p:ph type="body" idx="1"/>
          </p:nvPr>
        </p:nvSpPr>
        <p:spPr>
          <a:xfrm>
            <a:off x="912813" y="4343400"/>
            <a:ext cx="5032375" cy="4114800"/>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809" tIns="45904" rIns="91809" bIns="45904"/>
          <a:lstStyle/>
          <a:p>
            <a:pPr eaLnBrk="1" hangingPunct="1"/>
            <a:endParaRPr lang="en-US" dirty="0"/>
          </a:p>
        </p:txBody>
      </p:sp>
    </p:spTree>
    <p:extLst>
      <p:ext uri="{BB962C8B-B14F-4D97-AF65-F5344CB8AC3E}">
        <p14:creationId xmlns:p14="http://schemas.microsoft.com/office/powerpoint/2010/main" val="19755272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C2A858A4-F645-5D43-A69D-578ABAD08945}" type="slidenum">
              <a:rPr lang="en-GB" sz="1200"/>
              <a:pPr eaLnBrk="1" hangingPunct="1"/>
              <a:t>31</a:t>
            </a:fld>
            <a:endParaRPr lang="en-GB" sz="1200"/>
          </a:p>
        </p:txBody>
      </p:sp>
      <p:sp>
        <p:nvSpPr>
          <p:cNvPr id="72706" name="Rectangle 2"/>
          <p:cNvSpPr>
            <a:spLocks noGrp="1" noRot="1" noChangeAspect="1" noChangeArrowheads="1" noTextEdit="1"/>
          </p:cNvSpPr>
          <p:nvPr>
            <p:ph type="sldImg"/>
          </p:nvPr>
        </p:nvSpPr>
        <p:spPr>
          <a:xfrm>
            <a:off x="1144588" y="685800"/>
            <a:ext cx="4572000" cy="3429000"/>
          </a:xfrm>
          <a:ln/>
        </p:spPr>
      </p:sp>
      <p:sp>
        <p:nvSpPr>
          <p:cNvPr id="72707"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799" tIns="44398" rIns="88799" bIns="44398"/>
          <a:lstStyle/>
          <a:p>
            <a:pPr eaLnBrk="1" hangingPunct="1"/>
            <a:endParaRPr lang="en-US"/>
          </a:p>
        </p:txBody>
      </p:sp>
    </p:spTree>
    <p:extLst>
      <p:ext uri="{BB962C8B-B14F-4D97-AF65-F5344CB8AC3E}">
        <p14:creationId xmlns:p14="http://schemas.microsoft.com/office/powerpoint/2010/main" val="93673278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91265EA0-CA85-ED44-802A-66A1916E1DDA}" type="slidenum">
              <a:rPr lang="en-GB" sz="1200"/>
              <a:pPr eaLnBrk="1" hangingPunct="1"/>
              <a:t>32</a:t>
            </a:fld>
            <a:endParaRPr lang="en-GB" sz="1200"/>
          </a:p>
        </p:txBody>
      </p:sp>
      <p:sp>
        <p:nvSpPr>
          <p:cNvPr id="74754" name="Rectangle 2"/>
          <p:cNvSpPr>
            <a:spLocks noGrp="1" noRot="1" noChangeAspect="1" noChangeArrowheads="1" noTextEdit="1"/>
          </p:cNvSpPr>
          <p:nvPr>
            <p:ph type="sldImg"/>
          </p:nvPr>
        </p:nvSpPr>
        <p:spPr>
          <a:xfrm>
            <a:off x="1144588" y="685800"/>
            <a:ext cx="4572000" cy="3429000"/>
          </a:xfrm>
          <a:ln/>
        </p:spPr>
      </p:sp>
      <p:sp>
        <p:nvSpPr>
          <p:cNvPr id="74755"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7666785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noTextEdit="1"/>
          </p:cNvSpPr>
          <p:nvPr>
            <p:ph type="sldImg"/>
          </p:nvPr>
        </p:nvSpPr>
        <p:spPr>
          <a:xfrm>
            <a:off x="1143000" y="685800"/>
            <a:ext cx="4572000" cy="3429000"/>
          </a:xfrm>
          <a:ln/>
        </p:spPr>
      </p:sp>
      <p:sp>
        <p:nvSpPr>
          <p:cNvPr id="76802"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7680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FCDC3D21-2AA7-8042-9B41-B586C29B8925}" type="slidenum">
              <a:rPr lang="en-GB" sz="1200"/>
              <a:pPr eaLnBrk="1" hangingPunct="1"/>
              <a:t>33</a:t>
            </a:fld>
            <a:endParaRPr lang="en-GB" sz="1200"/>
          </a:p>
        </p:txBody>
      </p:sp>
    </p:spTree>
    <p:extLst>
      <p:ext uri="{BB962C8B-B14F-4D97-AF65-F5344CB8AC3E}">
        <p14:creationId xmlns:p14="http://schemas.microsoft.com/office/powerpoint/2010/main" val="10736769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noTextEdit="1"/>
          </p:cNvSpPr>
          <p:nvPr>
            <p:ph type="sldImg"/>
          </p:nvPr>
        </p:nvSpPr>
        <p:spPr>
          <a:xfrm>
            <a:off x="1143000" y="685800"/>
            <a:ext cx="4572000" cy="3429000"/>
          </a:xfrm>
          <a:ln/>
        </p:spPr>
      </p:sp>
      <p:sp>
        <p:nvSpPr>
          <p:cNvPr id="78850"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7885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EC5185D4-97B8-5742-812A-368C2BF7BEFA}" type="slidenum">
              <a:rPr lang="en-GB" sz="1200"/>
              <a:pPr eaLnBrk="1" hangingPunct="1"/>
              <a:t>34</a:t>
            </a:fld>
            <a:endParaRPr lang="en-GB" sz="1200"/>
          </a:p>
        </p:txBody>
      </p:sp>
    </p:spTree>
    <p:extLst>
      <p:ext uri="{BB962C8B-B14F-4D97-AF65-F5344CB8AC3E}">
        <p14:creationId xmlns:p14="http://schemas.microsoft.com/office/powerpoint/2010/main" val="20884871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79AAD136-9E3B-D04C-B434-C30A5E109C1D}" type="slidenum">
              <a:rPr lang="en-GB" sz="1200"/>
              <a:pPr eaLnBrk="1" hangingPunct="1"/>
              <a:t>37</a:t>
            </a:fld>
            <a:endParaRPr lang="en-GB" sz="1200"/>
          </a:p>
        </p:txBody>
      </p:sp>
      <p:sp>
        <p:nvSpPr>
          <p:cNvPr id="82946" name="Rectangle 2"/>
          <p:cNvSpPr>
            <a:spLocks noGrp="1" noRot="1" noChangeAspect="1" noChangeArrowheads="1" noTextEdit="1"/>
          </p:cNvSpPr>
          <p:nvPr>
            <p:ph type="sldImg"/>
          </p:nvPr>
        </p:nvSpPr>
        <p:spPr>
          <a:xfrm>
            <a:off x="1144588" y="685800"/>
            <a:ext cx="4572000" cy="3429000"/>
          </a:xfrm>
          <a:ln/>
        </p:spPr>
      </p:sp>
      <p:sp>
        <p:nvSpPr>
          <p:cNvPr id="82947"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660" tIns="45331" rIns="90660" bIns="45331"/>
          <a:lstStyle/>
          <a:p>
            <a:pPr eaLnBrk="1" hangingPunct="1"/>
            <a:endParaRPr lang="en-US" dirty="0"/>
          </a:p>
        </p:txBody>
      </p:sp>
    </p:spTree>
    <p:extLst>
      <p:ext uri="{BB962C8B-B14F-4D97-AF65-F5344CB8AC3E}">
        <p14:creationId xmlns:p14="http://schemas.microsoft.com/office/powerpoint/2010/main" val="14280355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noTextEdit="1"/>
          </p:cNvSpPr>
          <p:nvPr>
            <p:ph type="sldImg"/>
          </p:nvPr>
        </p:nvSpPr>
        <p:spPr>
          <a:xfrm>
            <a:off x="1143000" y="685800"/>
            <a:ext cx="4572000" cy="3429000"/>
          </a:xfrm>
          <a:ln/>
        </p:spPr>
      </p:sp>
      <p:sp>
        <p:nvSpPr>
          <p:cNvPr id="84994"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
        <p:nvSpPr>
          <p:cNvPr id="8499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24ACEF4B-AE3D-814F-AF32-EC42E736F30E}" type="slidenum">
              <a:rPr lang="en-GB" sz="1200"/>
              <a:pPr eaLnBrk="1" hangingPunct="1"/>
              <a:t>38</a:t>
            </a:fld>
            <a:endParaRPr lang="en-GB" sz="1200"/>
          </a:p>
        </p:txBody>
      </p:sp>
    </p:spTree>
    <p:extLst>
      <p:ext uri="{BB962C8B-B14F-4D97-AF65-F5344CB8AC3E}">
        <p14:creationId xmlns:p14="http://schemas.microsoft.com/office/powerpoint/2010/main" val="15955342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EDC4986C-5009-FD45-849E-B08FF8C74656}" type="slidenum">
              <a:rPr lang="en-GB" sz="1200"/>
              <a:pPr eaLnBrk="1" hangingPunct="1"/>
              <a:t>40</a:t>
            </a:fld>
            <a:endParaRPr lang="en-GB" sz="1200"/>
          </a:p>
        </p:txBody>
      </p:sp>
      <p:sp>
        <p:nvSpPr>
          <p:cNvPr id="122882" name="Rectangle 2"/>
          <p:cNvSpPr>
            <a:spLocks noGrp="1" noRot="1" noChangeAspect="1" noChangeArrowheads="1" noTextEdit="1"/>
          </p:cNvSpPr>
          <p:nvPr>
            <p:ph type="sldImg"/>
          </p:nvPr>
        </p:nvSpPr>
        <p:spPr>
          <a:xfrm>
            <a:off x="809625" y="201613"/>
            <a:ext cx="5192713" cy="3894137"/>
          </a:xfrm>
          <a:ln/>
        </p:spPr>
      </p:sp>
      <p:sp>
        <p:nvSpPr>
          <p:cNvPr id="122883" name="Rectangle 3"/>
          <p:cNvSpPr>
            <a:spLocks noGrp="1" noChangeArrowheads="1"/>
          </p:cNvSpPr>
          <p:nvPr>
            <p:ph type="body" idx="1"/>
          </p:nvPr>
        </p:nvSpPr>
        <p:spPr>
          <a:xfrm>
            <a:off x="328613" y="4378325"/>
            <a:ext cx="6197600" cy="4097338"/>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Tree>
    <p:extLst>
      <p:ext uri="{BB962C8B-B14F-4D97-AF65-F5344CB8AC3E}">
        <p14:creationId xmlns:p14="http://schemas.microsoft.com/office/powerpoint/2010/main" val="3843747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16E735EC-40AC-9449-AC2F-945CA6B30E7E}" type="slidenum">
              <a:rPr lang="en-GB" sz="1200"/>
              <a:pPr eaLnBrk="1" hangingPunct="1"/>
              <a:t>41</a:t>
            </a:fld>
            <a:endParaRPr lang="en-GB" sz="1200"/>
          </a:p>
        </p:txBody>
      </p:sp>
      <p:sp>
        <p:nvSpPr>
          <p:cNvPr id="87042" name="Rectangle 2"/>
          <p:cNvSpPr>
            <a:spLocks noGrp="1" noRot="1" noChangeAspect="1" noChangeArrowheads="1" noTextEdit="1"/>
          </p:cNvSpPr>
          <p:nvPr>
            <p:ph type="sldImg"/>
          </p:nvPr>
        </p:nvSpPr>
        <p:spPr>
          <a:xfrm>
            <a:off x="1144588" y="685800"/>
            <a:ext cx="4572000" cy="3429000"/>
          </a:xfrm>
          <a:ln/>
        </p:spPr>
      </p:sp>
      <p:sp>
        <p:nvSpPr>
          <p:cNvPr id="87043"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7632394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85215A1A-D8F4-C343-9C1C-1165D6E18C1E}" type="slidenum">
              <a:rPr lang="en-GB" sz="1200"/>
              <a:pPr eaLnBrk="1" hangingPunct="1"/>
              <a:t>42</a:t>
            </a:fld>
            <a:endParaRPr lang="en-GB" sz="1200"/>
          </a:p>
        </p:txBody>
      </p:sp>
      <p:sp>
        <p:nvSpPr>
          <p:cNvPr id="89090" name="Rectangle 2"/>
          <p:cNvSpPr>
            <a:spLocks noGrp="1" noRot="1" noChangeAspect="1" noChangeArrowheads="1" noTextEdit="1"/>
          </p:cNvSpPr>
          <p:nvPr>
            <p:ph type="sldImg"/>
          </p:nvPr>
        </p:nvSpPr>
        <p:spPr>
          <a:xfrm>
            <a:off x="1144588" y="685800"/>
            <a:ext cx="4572000" cy="3429000"/>
          </a:xfrm>
          <a:ln/>
        </p:spPr>
      </p:sp>
      <p:sp>
        <p:nvSpPr>
          <p:cNvPr id="89091"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12399328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C7B1B845-4D9A-D54E-BA33-FCCE064F4427}" type="slidenum">
              <a:rPr lang="en-GB" sz="1200"/>
              <a:pPr eaLnBrk="1" hangingPunct="1"/>
              <a:t>43</a:t>
            </a:fld>
            <a:endParaRPr lang="en-GB" sz="1200"/>
          </a:p>
        </p:txBody>
      </p:sp>
      <p:sp>
        <p:nvSpPr>
          <p:cNvPr id="96258" name="Rectangle 2"/>
          <p:cNvSpPr>
            <a:spLocks noGrp="1" noRot="1" noChangeAspect="1" noChangeArrowheads="1" noTextEdit="1"/>
          </p:cNvSpPr>
          <p:nvPr>
            <p:ph type="sldImg"/>
          </p:nvPr>
        </p:nvSpPr>
        <p:spPr>
          <a:xfrm>
            <a:off x="1144588" y="685800"/>
            <a:ext cx="4572000" cy="3429000"/>
          </a:xfrm>
          <a:ln/>
        </p:spPr>
      </p:sp>
      <p:sp>
        <p:nvSpPr>
          <p:cNvPr id="96259"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15404509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CCBDF120-7441-9849-9905-8B848E036BF2}" type="slidenum">
              <a:rPr lang="en-GB" sz="1200"/>
              <a:pPr eaLnBrk="1" hangingPunct="1"/>
              <a:t>44</a:t>
            </a:fld>
            <a:endParaRPr lang="en-GB" sz="1200"/>
          </a:p>
        </p:txBody>
      </p:sp>
      <p:sp>
        <p:nvSpPr>
          <p:cNvPr id="95234" name="Rectangle 2"/>
          <p:cNvSpPr>
            <a:spLocks noGrp="1" noRot="1" noChangeAspect="1" noChangeArrowheads="1" noTextEdit="1"/>
          </p:cNvSpPr>
          <p:nvPr>
            <p:ph type="sldImg"/>
          </p:nvPr>
        </p:nvSpPr>
        <p:spPr>
          <a:xfrm>
            <a:off x="1143000" y="685800"/>
            <a:ext cx="4572000" cy="3429000"/>
          </a:xfrm>
          <a:ln/>
        </p:spPr>
      </p:sp>
      <p:sp>
        <p:nvSpPr>
          <p:cNvPr id="95235"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807" tIns="44403" rIns="88807" bIns="44403"/>
          <a:lstStyle/>
          <a:p>
            <a:pPr eaLnBrk="1" hangingPunct="1"/>
            <a:endParaRPr lang="en-US"/>
          </a:p>
        </p:txBody>
      </p:sp>
    </p:spTree>
    <p:extLst>
      <p:ext uri="{BB962C8B-B14F-4D97-AF65-F5344CB8AC3E}">
        <p14:creationId xmlns:p14="http://schemas.microsoft.com/office/powerpoint/2010/main" val="16863644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FF00B6BC-78AF-3B4B-8DD6-5E65E926A890}" type="slidenum">
              <a:rPr lang="en-GB" sz="1200"/>
              <a:pPr eaLnBrk="1" hangingPunct="1"/>
              <a:t>45</a:t>
            </a:fld>
            <a:endParaRPr lang="en-GB" sz="1200"/>
          </a:p>
        </p:txBody>
      </p:sp>
      <p:sp>
        <p:nvSpPr>
          <p:cNvPr id="102402" name="Rectangle 2"/>
          <p:cNvSpPr>
            <a:spLocks noGrp="1" noRot="1" noChangeAspect="1" noChangeArrowheads="1" noTextEdit="1"/>
          </p:cNvSpPr>
          <p:nvPr>
            <p:ph type="sldImg"/>
          </p:nvPr>
        </p:nvSpPr>
        <p:spPr>
          <a:xfrm>
            <a:off x="1144588" y="685800"/>
            <a:ext cx="4572000" cy="3429000"/>
          </a:xfrm>
          <a:ln/>
        </p:spPr>
      </p:sp>
      <p:sp>
        <p:nvSpPr>
          <p:cNvPr id="102403"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660" tIns="45331" rIns="90660" bIns="45331"/>
          <a:lstStyle/>
          <a:p>
            <a:pPr eaLnBrk="1" hangingPunct="1"/>
            <a:endParaRPr lang="en-US"/>
          </a:p>
        </p:txBody>
      </p:sp>
    </p:spTree>
    <p:extLst>
      <p:ext uri="{BB962C8B-B14F-4D97-AF65-F5344CB8AC3E}">
        <p14:creationId xmlns:p14="http://schemas.microsoft.com/office/powerpoint/2010/main" val="4908113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Image Placeholder 1"/>
          <p:cNvSpPr>
            <a:spLocks noGrp="1" noRot="1" noChangeAspect="1" noTextEdit="1"/>
          </p:cNvSpPr>
          <p:nvPr>
            <p:ph type="sldImg"/>
          </p:nvPr>
        </p:nvSpPr>
        <p:spPr>
          <a:xfrm>
            <a:off x="1143000" y="685800"/>
            <a:ext cx="4572000" cy="3429000"/>
          </a:xfrm>
          <a:ln/>
        </p:spPr>
      </p:sp>
      <p:sp>
        <p:nvSpPr>
          <p:cNvPr id="98306"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a:p>
        </p:txBody>
      </p:sp>
      <p:sp>
        <p:nvSpPr>
          <p:cNvPr id="9830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8DF6BBEA-68AD-F348-802F-5C4F361FF261}" type="slidenum">
              <a:rPr lang="en-GB" sz="1200"/>
              <a:pPr eaLnBrk="1" hangingPunct="1"/>
              <a:t>46</a:t>
            </a:fld>
            <a:endParaRPr lang="en-GB" sz="1200"/>
          </a:p>
        </p:txBody>
      </p:sp>
    </p:spTree>
    <p:extLst>
      <p:ext uri="{BB962C8B-B14F-4D97-AF65-F5344CB8AC3E}">
        <p14:creationId xmlns:p14="http://schemas.microsoft.com/office/powerpoint/2010/main" val="1237369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E12B1946-8B4A-F241-86E0-0C33DA8E6C7C}" type="slidenum">
              <a:rPr lang="en-GB" sz="1200"/>
              <a:pPr eaLnBrk="1" hangingPunct="1"/>
              <a:t>47</a:t>
            </a:fld>
            <a:endParaRPr lang="en-GB" sz="1200"/>
          </a:p>
        </p:txBody>
      </p:sp>
      <p:sp>
        <p:nvSpPr>
          <p:cNvPr id="97282" name="Rectangle 2"/>
          <p:cNvSpPr>
            <a:spLocks noGrp="1" noRot="1" noChangeAspect="1" noChangeArrowheads="1" noTextEdit="1"/>
          </p:cNvSpPr>
          <p:nvPr>
            <p:ph type="sldImg"/>
          </p:nvPr>
        </p:nvSpPr>
        <p:spPr>
          <a:xfrm>
            <a:off x="1144588" y="685800"/>
            <a:ext cx="4572000" cy="3429000"/>
          </a:xfrm>
          <a:ln/>
        </p:spPr>
      </p:sp>
      <p:sp>
        <p:nvSpPr>
          <p:cNvPr id="97283"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807" tIns="44403" rIns="88807" bIns="44403"/>
          <a:lstStyle/>
          <a:p>
            <a:pPr eaLnBrk="1" hangingPunct="1"/>
            <a:endParaRPr lang="en-US"/>
          </a:p>
        </p:txBody>
      </p:sp>
    </p:spTree>
    <p:extLst>
      <p:ext uri="{BB962C8B-B14F-4D97-AF65-F5344CB8AC3E}">
        <p14:creationId xmlns:p14="http://schemas.microsoft.com/office/powerpoint/2010/main" val="5781668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F4390F74-0F43-6348-AD87-C3E65C2228A1}" type="slidenum">
              <a:rPr lang="en-GB" sz="1200"/>
              <a:pPr eaLnBrk="1" hangingPunct="1"/>
              <a:t>49</a:t>
            </a:fld>
            <a:endParaRPr lang="en-GB" sz="1200"/>
          </a:p>
        </p:txBody>
      </p:sp>
      <p:sp>
        <p:nvSpPr>
          <p:cNvPr id="108546" name="Rectangle 2"/>
          <p:cNvSpPr>
            <a:spLocks noGrp="1" noRot="1" noChangeAspect="1" noChangeArrowheads="1" noTextEdit="1"/>
          </p:cNvSpPr>
          <p:nvPr>
            <p:ph type="sldImg"/>
          </p:nvPr>
        </p:nvSpPr>
        <p:spPr>
          <a:xfrm>
            <a:off x="1146175" y="685800"/>
            <a:ext cx="4570413" cy="3427413"/>
          </a:xfrm>
          <a:ln/>
        </p:spPr>
      </p:sp>
      <p:sp>
        <p:nvSpPr>
          <p:cNvPr id="108547" name="Rectangle 3"/>
          <p:cNvSpPr>
            <a:spLocks noGrp="1" noChangeArrowheads="1"/>
          </p:cNvSpPr>
          <p:nvPr>
            <p:ph type="body" idx="1"/>
          </p:nvPr>
        </p:nvSpPr>
        <p:spPr>
          <a:xfrm>
            <a:off x="912813" y="4343400"/>
            <a:ext cx="5032375"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809" tIns="45904" rIns="91809" bIns="45904"/>
          <a:lstStyle/>
          <a:p>
            <a:pPr eaLnBrk="1" hangingPunct="1"/>
            <a:endParaRPr lang="en-GB" dirty="0"/>
          </a:p>
        </p:txBody>
      </p:sp>
    </p:spTree>
    <p:extLst>
      <p:ext uri="{BB962C8B-B14F-4D97-AF65-F5344CB8AC3E}">
        <p14:creationId xmlns:p14="http://schemas.microsoft.com/office/powerpoint/2010/main" val="19578889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1C9EA29B-2070-3A46-949A-C46D9BEFEDB8}" type="slidenum">
              <a:rPr lang="en-GB" sz="1200"/>
              <a:pPr eaLnBrk="1" hangingPunct="1"/>
              <a:t>50</a:t>
            </a:fld>
            <a:endParaRPr lang="en-GB" sz="1200"/>
          </a:p>
        </p:txBody>
      </p:sp>
      <p:sp>
        <p:nvSpPr>
          <p:cNvPr id="110594" name="Rectangle 2"/>
          <p:cNvSpPr>
            <a:spLocks noGrp="1" noRot="1" noChangeAspect="1" noChangeArrowheads="1" noTextEdit="1"/>
          </p:cNvSpPr>
          <p:nvPr>
            <p:ph type="sldImg"/>
          </p:nvPr>
        </p:nvSpPr>
        <p:spPr>
          <a:xfrm>
            <a:off x="1144588" y="685800"/>
            <a:ext cx="4572000" cy="3429000"/>
          </a:xfrm>
          <a:ln/>
        </p:spPr>
      </p:sp>
      <p:sp>
        <p:nvSpPr>
          <p:cNvPr id="110595"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410488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9B0451CE-4CFF-2548-8A9C-0D2E0AB68A42}" type="slidenum">
              <a:rPr lang="en-GB" sz="1200"/>
              <a:pPr eaLnBrk="1" hangingPunct="1"/>
              <a:t>51</a:t>
            </a:fld>
            <a:endParaRPr lang="en-GB" sz="1200"/>
          </a:p>
        </p:txBody>
      </p:sp>
      <p:sp>
        <p:nvSpPr>
          <p:cNvPr id="112642" name="Rectangle 2"/>
          <p:cNvSpPr>
            <a:spLocks noGrp="1" noRot="1" noChangeAspect="1" noChangeArrowheads="1" noTextEdit="1"/>
          </p:cNvSpPr>
          <p:nvPr>
            <p:ph type="sldImg"/>
          </p:nvPr>
        </p:nvSpPr>
        <p:spPr>
          <a:xfrm>
            <a:off x="1144588" y="685800"/>
            <a:ext cx="4572000" cy="3429000"/>
          </a:xfrm>
          <a:ln/>
        </p:spPr>
      </p:sp>
      <p:sp>
        <p:nvSpPr>
          <p:cNvPr id="112643"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25482191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lide Image Placeholder 1"/>
          <p:cNvSpPr>
            <a:spLocks noGrp="1" noRot="1" noChangeAspect="1" noTextEdit="1"/>
          </p:cNvSpPr>
          <p:nvPr>
            <p:ph type="sldImg"/>
          </p:nvPr>
        </p:nvSpPr>
        <p:spPr>
          <a:xfrm>
            <a:off x="1143000" y="685800"/>
            <a:ext cx="4572000" cy="3429000"/>
          </a:xfrm>
          <a:ln/>
        </p:spPr>
      </p:sp>
      <p:sp>
        <p:nvSpPr>
          <p:cNvPr id="114690"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11469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A5F3ECD3-4A64-2A44-962F-FCF1FA828B20}" type="slidenum">
              <a:rPr lang="en-GB" sz="1200"/>
              <a:pPr eaLnBrk="1" hangingPunct="1"/>
              <a:t>52</a:t>
            </a:fld>
            <a:endParaRPr lang="en-GB" sz="1200"/>
          </a:p>
        </p:txBody>
      </p:sp>
    </p:spTree>
    <p:extLst>
      <p:ext uri="{BB962C8B-B14F-4D97-AF65-F5344CB8AC3E}">
        <p14:creationId xmlns:p14="http://schemas.microsoft.com/office/powerpoint/2010/main" val="12791638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Slide Image Placeholder 1"/>
          <p:cNvSpPr>
            <a:spLocks noGrp="1" noRot="1" noChangeAspect="1" noTextEdit="1"/>
          </p:cNvSpPr>
          <p:nvPr>
            <p:ph type="sldImg"/>
          </p:nvPr>
        </p:nvSpPr>
        <p:spPr>
          <a:xfrm>
            <a:off x="1143000" y="685800"/>
            <a:ext cx="4572000" cy="3429000"/>
          </a:xfrm>
          <a:ln/>
        </p:spPr>
      </p:sp>
      <p:sp>
        <p:nvSpPr>
          <p:cNvPr id="118786"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p>
        </p:txBody>
      </p:sp>
      <p:sp>
        <p:nvSpPr>
          <p:cNvPr id="11878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055415A0-A867-944C-8CAD-2D60A64810ED}" type="slidenum">
              <a:rPr lang="en-GB" sz="1200"/>
              <a:pPr eaLnBrk="1" hangingPunct="1"/>
              <a:t>53</a:t>
            </a:fld>
            <a:endParaRPr lang="en-GB" sz="1200"/>
          </a:p>
        </p:txBody>
      </p:sp>
    </p:spTree>
    <p:extLst>
      <p:ext uri="{BB962C8B-B14F-4D97-AF65-F5344CB8AC3E}">
        <p14:creationId xmlns:p14="http://schemas.microsoft.com/office/powerpoint/2010/main" val="16456951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1143000" y="685800"/>
            <a:ext cx="4572000" cy="3429000"/>
          </a:xfrm>
          <a:ln/>
        </p:spPr>
      </p:sp>
      <p:sp>
        <p:nvSpPr>
          <p:cNvPr id="32771" name="Notes Placeholder 2"/>
          <p:cNvSpPr>
            <a:spLocks noGrp="1"/>
          </p:cNvSpPr>
          <p:nvPr>
            <p:ph type="body" idx="1"/>
          </p:nvPr>
        </p:nvSpPr>
        <p:spPr>
          <a:noFill/>
          <a:ln/>
        </p:spPr>
        <p:txBody>
          <a:bodyPr/>
          <a:lstStyle/>
          <a:p>
            <a:pPr eaLnBrk="1" hangingPunct="1"/>
            <a:endParaRPr lang="en-US" dirty="0">
              <a:latin typeface="Arial" pitchFamily="34" charset="0"/>
            </a:endParaRPr>
          </a:p>
        </p:txBody>
      </p:sp>
      <p:sp>
        <p:nvSpPr>
          <p:cNvPr id="32772" name="Slide Number Placeholder 3"/>
          <p:cNvSpPr>
            <a:spLocks noGrp="1"/>
          </p:cNvSpPr>
          <p:nvPr>
            <p:ph type="sldNum" sz="quarter" idx="5"/>
          </p:nvPr>
        </p:nvSpPr>
        <p:spPr>
          <a:noFill/>
        </p:spPr>
        <p:txBody>
          <a:bodyPr/>
          <a:lstStyle/>
          <a:p>
            <a:fld id="{FCE7F470-2FB7-4084-8BD9-D7993C9E07A3}" type="slidenum">
              <a:rPr lang="en-GB" smtClean="0">
                <a:solidFill>
                  <a:srgbClr val="000000"/>
                </a:solidFill>
                <a:latin typeface="Arial" pitchFamily="34" charset="0"/>
              </a:rPr>
              <a:pPr/>
              <a:t>55</a:t>
            </a:fld>
            <a:endParaRPr lang="en-GB" dirty="0">
              <a:solidFill>
                <a:srgbClr val="000000"/>
              </a:solidFill>
              <a:latin typeface="Arial" pitchFamily="34" charset="0"/>
            </a:endParaRPr>
          </a:p>
        </p:txBody>
      </p:sp>
    </p:spTree>
    <p:extLst>
      <p:ext uri="{BB962C8B-B14F-4D97-AF65-F5344CB8AC3E}">
        <p14:creationId xmlns:p14="http://schemas.microsoft.com/office/powerpoint/2010/main" val="8211845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ctr"/>
          <a:lstStyle>
            <a:lvl1pPr algn="ctr">
              <a:lnSpc>
                <a:spcPct val="110000"/>
              </a:lnSpc>
              <a:defRPr smtClean="0">
                <a:solidFill>
                  <a:schemeClr val="tx1"/>
                </a:solidFill>
                <a:effectLst/>
              </a:defRPr>
            </a:lvl1pPr>
          </a:lstStyle>
          <a:p>
            <a:r>
              <a:rPr lang="en-US"/>
              <a:t>Click to edit Master title style</a:t>
            </a:r>
            <a:endParaRPr lang="en-US" dirty="0"/>
          </a:p>
        </p:txBody>
      </p:sp>
      <p:sp>
        <p:nvSpPr>
          <p:cNvPr id="7" name="Rectangle 14"/>
          <p:cNvSpPr>
            <a:spLocks noGrp="1" noChangeArrowheads="1"/>
          </p:cNvSpPr>
          <p:nvPr>
            <p:ph type="subTitle" idx="1"/>
          </p:nvPr>
        </p:nvSpPr>
        <p:spPr>
          <a:xfrm>
            <a:off x="1371600" y="3886200"/>
            <a:ext cx="6400800" cy="1752600"/>
          </a:xfrm>
        </p:spPr>
        <p:txBody>
          <a:bodyPr anchor="ctr"/>
          <a:lstStyle>
            <a:lvl1pPr marL="0" indent="0" algn="ctr">
              <a:buFont typeface="Wingdings 2" pitchFamily="18" charset="2"/>
              <a:buNone/>
              <a:defRPr b="1" smtClean="0">
                <a:solidFill>
                  <a:schemeClr val="accent1"/>
                </a:solidFill>
                <a:effectLst/>
              </a:defRPr>
            </a:lvl1pPr>
          </a:lstStyle>
          <a:p>
            <a:r>
              <a:rPr lang="en-US"/>
              <a:t>Click to edit Master subtitle style</a:t>
            </a:r>
            <a:endParaRPr lang="en-US" dirty="0"/>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2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ctr"/>
          <a:lstStyle>
            <a:lvl1pPr marL="0" indent="0" algn="ctr">
              <a:buNone/>
              <a:defRPr sz="2400" b="1">
                <a:solidFill>
                  <a:srgbClr val="4F81BD"/>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7856"/>
            <a:ext cx="6858000" cy="1066800"/>
          </a:xfrm>
        </p:spPr>
        <p:txBody>
          <a:bodyPr/>
          <a:lstStyle/>
          <a:p>
            <a:r>
              <a:rPr lang="en-US"/>
              <a:t>Click to edit Master title style</a:t>
            </a:r>
            <a:endParaRPr lang="en-US" dirty="0"/>
          </a:p>
        </p:txBody>
      </p:sp>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012 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a:t>Click to edit Master title style</a:t>
            </a:r>
            <a:endParaRPr lang="en-US" dirty="0"/>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2 Blank">
    <p:spTree>
      <p:nvGrpSpPr>
        <p:cNvPr id="1" name=""/>
        <p:cNvGrpSpPr/>
        <p:nvPr/>
      </p:nvGrpSpPr>
      <p:grpSpPr>
        <a:xfrm>
          <a:off x="0" y="0"/>
          <a:ext cx="0" cy="0"/>
          <a:chOff x="0" y="0"/>
          <a:chExt cx="0" cy="0"/>
        </a:xfrm>
      </p:grpSpPr>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a:t>Click to edit Master title style</a:t>
            </a:r>
            <a:endParaRPr lang="en-US" dirty="0"/>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a:t>Click to edit Master title style</a:t>
            </a:r>
            <a:endParaRPr lang="en-US" dirty="0"/>
          </a:p>
        </p:txBody>
      </p:sp>
      <p:sp>
        <p:nvSpPr>
          <p:cNvPr id="10" name="Content Placeholder 3"/>
          <p:cNvSpPr>
            <a:spLocks noGrp="1"/>
          </p:cNvSpPr>
          <p:nvPr>
            <p:ph sz="half" idx="12"/>
          </p:nvPr>
        </p:nvSpPr>
        <p:spPr>
          <a:xfrm>
            <a:off x="228600" y="4025030"/>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3"/>
          <p:cNvSpPr>
            <a:spLocks noGrp="1"/>
          </p:cNvSpPr>
          <p:nvPr>
            <p:ph sz="half" idx="13"/>
          </p:nvPr>
        </p:nvSpPr>
        <p:spPr>
          <a:xfrm>
            <a:off x="228600" y="1336764"/>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2286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5"/>
          <p:cNvSpPr>
            <a:spLocks noGrp="1"/>
          </p:cNvSpPr>
          <p:nvPr>
            <p:ph sz="quarter" idx="10"/>
          </p:nvPr>
        </p:nvSpPr>
        <p:spPr>
          <a:xfrm>
            <a:off x="46482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16"/>
          <p:cNvSpPr>
            <a:spLocks noGrp="1" noChangeArrowheads="1"/>
          </p:cNvSpPr>
          <p:nvPr>
            <p:ph type="title"/>
          </p:nvPr>
        </p:nvSpPr>
        <p:spPr bwMode="gray">
          <a:xfrm>
            <a:off x="139336" y="32656"/>
            <a:ext cx="6858000" cy="1005840"/>
          </a:xfrm>
          <a:prstGeom prst="rect">
            <a:avLst/>
          </a:prstGeom>
          <a:noFill/>
          <a:ln w="9525">
            <a:noFill/>
            <a:miter lim="800000"/>
            <a:headEnd/>
            <a:tailEnd/>
          </a:ln>
          <a:effectLst/>
        </p:spPr>
        <p:txBody>
          <a:bodyPr/>
          <a:lstStyle>
            <a:lvl1pPr>
              <a:defRPr lang="en-US" sz="2400" b="1" dirty="0" smtClean="0">
                <a:solidFill>
                  <a:schemeClr val="accent1"/>
                </a:solidFill>
                <a:effectLst/>
                <a:latin typeface="+mj-lt"/>
                <a:ea typeface="MS PGothic" pitchFamily="34" charset="-128"/>
                <a:cs typeface="ＭＳ Ｐゴシック" pitchFamily="31" charset="-128"/>
              </a:defRPr>
            </a:lvl1pPr>
          </a:lstStyle>
          <a:p>
            <a:pPr lvl="0"/>
            <a:r>
              <a:rPr lang="en-US"/>
              <a:t>Click to edit Master title style</a:t>
            </a:r>
            <a:endParaRPr lang="en-US" dirty="0"/>
          </a:p>
        </p:txBody>
      </p:sp>
      <p:sp>
        <p:nvSpPr>
          <p:cNvPr id="7" name="Content Placeholder 5"/>
          <p:cNvSpPr>
            <a:spLocks noGrp="1"/>
          </p:cNvSpPr>
          <p:nvPr>
            <p:ph sz="quarter" idx="11"/>
          </p:nvPr>
        </p:nvSpPr>
        <p:spPr>
          <a:xfrm>
            <a:off x="2286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858000" cy="1005840"/>
          </a:xfrm>
        </p:spPr>
        <p:txBody>
          <a:bodyPr/>
          <a:lstStyle/>
          <a:p>
            <a:r>
              <a:rPr lang="en-US"/>
              <a:t>Click to edit Master title style</a:t>
            </a:r>
          </a:p>
        </p:txBody>
      </p:sp>
      <p:sp>
        <p:nvSpPr>
          <p:cNvPr id="3" name="Content Placeholder 2"/>
          <p:cNvSpPr>
            <a:spLocks noGrp="1"/>
          </p:cNvSpPr>
          <p:nvPr>
            <p:ph sz="half" idx="1"/>
          </p:nvPr>
        </p:nvSpPr>
        <p:spPr>
          <a:xfrm>
            <a:off x="223838" y="13387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49225">
              <a:defRPr sz="1400">
                <a:latin typeface="+mn-lt"/>
              </a:defRPr>
            </a:lvl4pPr>
            <a:lvl5pPr marL="79692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1"/>
          </p:nvPr>
        </p:nvSpPr>
        <p:spPr>
          <a:xfrm>
            <a:off x="228600" y="4038600"/>
            <a:ext cx="4114800" cy="2514600"/>
          </a:xfrm>
        </p:spPr>
        <p:txBody>
          <a:bodyPr/>
          <a:lstStyle>
            <a:lvl1pPr marL="233363" indent="-233363">
              <a:defRPr sz="1600"/>
            </a:lvl1pPr>
            <a:lvl2pPr marL="287338" indent="-174625">
              <a:defRPr sz="1400">
                <a:latin typeface="+mn-lt"/>
              </a:defRPr>
            </a:lvl2pPr>
            <a:lvl3pPr marL="396875" indent="-165100">
              <a:defRPr sz="1400">
                <a:latin typeface="+mn-lt"/>
              </a:defRPr>
            </a:lvl3pPr>
            <a:lvl4pPr marL="627063" indent="-169863">
              <a:defRPr sz="1400">
                <a:latin typeface="+mn-lt"/>
              </a:defRPr>
            </a:lvl4pPr>
            <a:lvl5pPr marL="800100"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half" idx="12"/>
          </p:nvPr>
        </p:nvSpPr>
        <p:spPr>
          <a:xfrm>
            <a:off x="4707896" y="4038600"/>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53988">
              <a:defRPr sz="1400">
                <a:latin typeface="+mn-lt"/>
              </a:defRPr>
            </a:lvl4pPr>
            <a:lvl5pPr marL="862013"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a:t>Click to edit Master title style</a:t>
            </a:r>
            <a:endParaRPr lang="en-US" dirty="0"/>
          </a:p>
        </p:txBody>
      </p:sp>
      <p:sp>
        <p:nvSpPr>
          <p:cNvPr id="10" name="Content Placeholder 2"/>
          <p:cNvSpPr>
            <a:spLocks noGrp="1"/>
          </p:cNvSpPr>
          <p:nvPr>
            <p:ph sz="half" idx="1"/>
          </p:nvPr>
        </p:nvSpPr>
        <p:spPr>
          <a:xfrm>
            <a:off x="223838" y="13389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vl1pPr>
            <a:lvl2pPr marL="284163" indent="-171450">
              <a:defRPr sz="1400">
                <a:latin typeface="+mn-lt"/>
              </a:defRPr>
            </a:lvl2pPr>
            <a:lvl3pPr marL="382588" indent="-150813">
              <a:defRPr sz="1400">
                <a:latin typeface="+mn-lt"/>
              </a:defRPr>
            </a:lvl3pPr>
            <a:lvl4pPr marL="606425" indent="-149225">
              <a:defRPr sz="1400">
                <a:latin typeface="+mn-lt"/>
              </a:defRPr>
            </a:lvl4pPr>
            <a:lvl5pPr marL="798513"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p:cNvSpPr>
            <a:spLocks noGrp="1"/>
          </p:cNvSpPr>
          <p:nvPr>
            <p:ph sz="half" idx="13"/>
          </p:nvPr>
        </p:nvSpPr>
        <p:spPr>
          <a:xfrm>
            <a:off x="228600" y="4025791"/>
            <a:ext cx="8675914" cy="2560320"/>
          </a:xfrm>
          <a:noFill/>
          <a:ln>
            <a:solidFill>
              <a:schemeClr val="tx1"/>
            </a:solidFill>
          </a:ln>
        </p:spPr>
        <p:txBody>
          <a:bodyPr/>
          <a:lstStyle>
            <a:lvl1pPr marL="233363" indent="-233363">
              <a:defRPr sz="1600"/>
            </a:lvl1pPr>
            <a:lvl2pPr marL="287338" indent="-163513">
              <a:defRPr sz="1400">
                <a:latin typeface="+mn-lt"/>
              </a:defRPr>
            </a:lvl2pPr>
            <a:lvl3pPr marL="393700" indent="-163513">
              <a:tabLst/>
              <a:defRPr sz="1400">
                <a:latin typeface="+mn-lt"/>
              </a:defRPr>
            </a:lvl3pPr>
            <a:lvl4pPr marL="627063" indent="-168275">
              <a:defRPr sz="1400">
                <a:latin typeface="+mn-lt"/>
              </a:defRPr>
            </a:lvl4pPr>
            <a:lvl5pPr marL="792163" indent="-16510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38252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0" y="0"/>
            <a:ext cx="9144000" cy="762000"/>
          </a:xfrm>
        </p:spPr>
        <p:txBody>
          <a:bodyPr/>
          <a:lstStyle/>
          <a:p>
            <a:r>
              <a:rPr lang="en-US"/>
              <a:t>Click to edit Master title style</a:t>
            </a:r>
            <a:endParaRPr lang="en-GB"/>
          </a:p>
        </p:txBody>
      </p:sp>
      <p:sp>
        <p:nvSpPr>
          <p:cNvPr id="3" name="Content Placeholder 2"/>
          <p:cNvSpPr>
            <a:spLocks noGrp="1"/>
          </p:cNvSpPr>
          <p:nvPr>
            <p:ph sz="quarter" idx="1"/>
          </p:nvPr>
        </p:nvSpPr>
        <p:spPr>
          <a:xfrm>
            <a:off x="249240" y="1012825"/>
            <a:ext cx="4229100" cy="23764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4630740" y="1012825"/>
            <a:ext cx="4229100" cy="23764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249240" y="3541727"/>
            <a:ext cx="4229100" cy="2378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Content Placeholder 5"/>
          <p:cNvSpPr>
            <a:spLocks noGrp="1"/>
          </p:cNvSpPr>
          <p:nvPr>
            <p:ph sz="quarter" idx="4"/>
          </p:nvPr>
        </p:nvSpPr>
        <p:spPr>
          <a:xfrm>
            <a:off x="4630740" y="3541727"/>
            <a:ext cx="4229100" cy="2378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6"/>
          <p:cNvSpPr>
            <a:spLocks noGrp="1" noChangeArrowheads="1"/>
          </p:cNvSpPr>
          <p:nvPr>
            <p:ph type="sldNum" sz="quarter" idx="10"/>
          </p:nvPr>
        </p:nvSpPr>
        <p:spPr>
          <a:xfrm>
            <a:off x="7010400" y="6604000"/>
            <a:ext cx="2133600" cy="254000"/>
          </a:xfrm>
          <a:prstGeom prst="rect">
            <a:avLst/>
          </a:prstGeom>
          <a:ln/>
        </p:spPr>
        <p:txBody>
          <a:bodyPr/>
          <a:lstStyle>
            <a:lvl1pPr>
              <a:defRPr/>
            </a:lvl1pPr>
          </a:lstStyle>
          <a:p>
            <a:pPr>
              <a:defRPr/>
            </a:pPr>
            <a:fld id="{F177EA9C-62BF-634C-9A19-3B3D10C0F6B8}" type="slidenum">
              <a:rPr lang="en-GB"/>
              <a:pPr>
                <a:defRPr/>
              </a:pPr>
              <a:t>‹#›</a:t>
            </a:fld>
            <a:endParaRPr lang="en-GB"/>
          </a:p>
        </p:txBody>
      </p:sp>
    </p:spTree>
    <p:extLst>
      <p:ext uri="{BB962C8B-B14F-4D97-AF65-F5344CB8AC3E}">
        <p14:creationId xmlns:p14="http://schemas.microsoft.com/office/powerpoint/2010/main" val="4998902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r>
              <a:rPr lang="en-US"/>
              <a:t>Click to edit Master title style</a:t>
            </a:r>
            <a:endParaRPr lang="en-GB"/>
          </a:p>
        </p:txBody>
      </p:sp>
      <p:sp>
        <p:nvSpPr>
          <p:cNvPr id="3" name="Content Placeholder 2"/>
          <p:cNvSpPr>
            <a:spLocks noGrp="1"/>
          </p:cNvSpPr>
          <p:nvPr>
            <p:ph sz="half" idx="1"/>
          </p:nvPr>
        </p:nvSpPr>
        <p:spPr>
          <a:xfrm>
            <a:off x="249240" y="1012833"/>
            <a:ext cx="4229100" cy="490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630740" y="1012833"/>
            <a:ext cx="4229100" cy="490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6"/>
          <p:cNvSpPr>
            <a:spLocks noGrp="1" noChangeArrowheads="1"/>
          </p:cNvSpPr>
          <p:nvPr>
            <p:ph type="sldNum" sz="quarter" idx="10"/>
          </p:nvPr>
        </p:nvSpPr>
        <p:spPr>
          <a:xfrm>
            <a:off x="7010400" y="6604000"/>
            <a:ext cx="2133600" cy="254000"/>
          </a:xfrm>
          <a:prstGeom prst="rect">
            <a:avLst/>
          </a:prstGeom>
          <a:ln/>
        </p:spPr>
        <p:txBody>
          <a:bodyPr/>
          <a:lstStyle>
            <a:lvl1pPr>
              <a:defRPr/>
            </a:lvl1pPr>
          </a:lstStyle>
          <a:p>
            <a:pPr>
              <a:defRPr/>
            </a:pPr>
            <a:fld id="{B6E40962-ACEE-874B-A9E8-BF6FF3CC9BA4}" type="slidenum">
              <a:rPr lang="en-GB"/>
              <a:pPr>
                <a:defRPr/>
              </a:pPr>
              <a:t>‹#›</a:t>
            </a:fld>
            <a:endParaRPr lang="en-GB"/>
          </a:p>
        </p:txBody>
      </p:sp>
    </p:spTree>
    <p:extLst>
      <p:ext uri="{BB962C8B-B14F-4D97-AF65-F5344CB8AC3E}">
        <p14:creationId xmlns:p14="http://schemas.microsoft.com/office/powerpoint/2010/main" val="19326398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6"/>
          <p:cNvSpPr>
            <a:spLocks noGrp="1" noChangeArrowheads="1"/>
          </p:cNvSpPr>
          <p:nvPr>
            <p:ph type="sldNum" sz="quarter" idx="10"/>
          </p:nvPr>
        </p:nvSpPr>
        <p:spPr>
          <a:xfrm>
            <a:off x="7010400" y="6604000"/>
            <a:ext cx="2133600" cy="254000"/>
          </a:xfrm>
          <a:prstGeom prst="rect">
            <a:avLst/>
          </a:prstGeom>
          <a:ln/>
        </p:spPr>
        <p:txBody>
          <a:bodyPr/>
          <a:lstStyle>
            <a:lvl1pPr>
              <a:defRPr/>
            </a:lvl1pPr>
          </a:lstStyle>
          <a:p>
            <a:pPr>
              <a:defRPr/>
            </a:pPr>
            <a:fld id="{C4E2F87C-D070-544A-B7F0-39BF0E2BB88B}" type="slidenum">
              <a:rPr lang="en-GB"/>
              <a:pPr>
                <a:defRPr/>
              </a:pPr>
              <a:t>‹#›</a:t>
            </a:fld>
            <a:endParaRPr lang="en-GB"/>
          </a:p>
        </p:txBody>
      </p:sp>
    </p:spTree>
    <p:extLst>
      <p:ext uri="{BB962C8B-B14F-4D97-AF65-F5344CB8AC3E}">
        <p14:creationId xmlns:p14="http://schemas.microsoft.com/office/powerpoint/2010/main" val="2196100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249240" y="1012833"/>
            <a:ext cx="4229100" cy="490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30740" y="1012833"/>
            <a:ext cx="4229100" cy="490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6"/>
          <p:cNvSpPr>
            <a:spLocks noGrp="1" noChangeArrowheads="1"/>
          </p:cNvSpPr>
          <p:nvPr>
            <p:ph type="sldNum" sz="quarter" idx="10"/>
          </p:nvPr>
        </p:nvSpPr>
        <p:spPr>
          <a:xfrm>
            <a:off x="7010400" y="6604000"/>
            <a:ext cx="2133600" cy="254000"/>
          </a:xfrm>
          <a:prstGeom prst="rect">
            <a:avLst/>
          </a:prstGeom>
          <a:ln/>
        </p:spPr>
        <p:txBody>
          <a:bodyPr/>
          <a:lstStyle>
            <a:lvl1pPr>
              <a:defRPr/>
            </a:lvl1pPr>
          </a:lstStyle>
          <a:p>
            <a:pPr>
              <a:defRPr/>
            </a:pPr>
            <a:fld id="{A5B6FEA3-F0B9-2B4B-88C2-41DEFCFD7439}" type="slidenum">
              <a:rPr lang="en-GB"/>
              <a:pPr>
                <a:defRPr/>
              </a:pPr>
              <a:t>‹#›</a:t>
            </a:fld>
            <a:endParaRPr lang="en-GB"/>
          </a:p>
        </p:txBody>
      </p:sp>
    </p:spTree>
    <p:extLst>
      <p:ext uri="{BB962C8B-B14F-4D97-AF65-F5344CB8AC3E}">
        <p14:creationId xmlns:p14="http://schemas.microsoft.com/office/powerpoint/2010/main" val="20008162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r>
              <a:rPr lang="en-US"/>
              <a:t>Click to edit Master title style</a:t>
            </a:r>
            <a:endParaRPr lang="en-GB"/>
          </a:p>
        </p:txBody>
      </p:sp>
      <p:sp>
        <p:nvSpPr>
          <p:cNvPr id="3" name="ClipArt Placeholder 2"/>
          <p:cNvSpPr>
            <a:spLocks noGrp="1"/>
          </p:cNvSpPr>
          <p:nvPr>
            <p:ph type="clipArt" sz="half" idx="1"/>
          </p:nvPr>
        </p:nvSpPr>
        <p:spPr>
          <a:xfrm>
            <a:off x="249240" y="1012833"/>
            <a:ext cx="4229100" cy="4906963"/>
          </a:xfrm>
        </p:spPr>
        <p:txBody>
          <a:bodyPr/>
          <a:lstStyle/>
          <a:p>
            <a:pPr lvl="0"/>
            <a:endParaRPr lang="en-GB" noProof="0"/>
          </a:p>
        </p:txBody>
      </p:sp>
      <p:sp>
        <p:nvSpPr>
          <p:cNvPr id="4" name="Text Placeholder 3"/>
          <p:cNvSpPr>
            <a:spLocks noGrp="1"/>
          </p:cNvSpPr>
          <p:nvPr>
            <p:ph type="body" sz="half" idx="2"/>
          </p:nvPr>
        </p:nvSpPr>
        <p:spPr>
          <a:xfrm>
            <a:off x="4630740" y="1012833"/>
            <a:ext cx="4229100" cy="490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6"/>
          <p:cNvSpPr>
            <a:spLocks noGrp="1" noChangeArrowheads="1"/>
          </p:cNvSpPr>
          <p:nvPr>
            <p:ph type="sldNum" sz="quarter" idx="10"/>
          </p:nvPr>
        </p:nvSpPr>
        <p:spPr>
          <a:xfrm>
            <a:off x="7010400" y="6604000"/>
            <a:ext cx="2133600" cy="254000"/>
          </a:xfrm>
          <a:prstGeom prst="rect">
            <a:avLst/>
          </a:prstGeom>
          <a:ln/>
        </p:spPr>
        <p:txBody>
          <a:bodyPr/>
          <a:lstStyle>
            <a:lvl1pPr>
              <a:defRPr/>
            </a:lvl1pPr>
          </a:lstStyle>
          <a:p>
            <a:pPr>
              <a:defRPr/>
            </a:pPr>
            <a:fld id="{CEF03C49-637C-AD44-B5A2-10DCA1FB85DF}" type="slidenum">
              <a:rPr lang="en-GB"/>
              <a:pPr>
                <a:defRPr/>
              </a:pPr>
              <a:t>‹#›</a:t>
            </a:fld>
            <a:endParaRPr lang="en-GB"/>
          </a:p>
        </p:txBody>
      </p:sp>
    </p:spTree>
    <p:extLst>
      <p:ext uri="{BB962C8B-B14F-4D97-AF65-F5344CB8AC3E}">
        <p14:creationId xmlns:p14="http://schemas.microsoft.com/office/powerpoint/2010/main" val="14424355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r>
              <a:rPr lang="en-US"/>
              <a:t>Click to edit Master title style</a:t>
            </a:r>
            <a:endParaRPr lang="en-GB"/>
          </a:p>
        </p:txBody>
      </p:sp>
      <p:sp>
        <p:nvSpPr>
          <p:cNvPr id="3" name="SmartArt Placeholder 2"/>
          <p:cNvSpPr>
            <a:spLocks noGrp="1"/>
          </p:cNvSpPr>
          <p:nvPr>
            <p:ph type="dgm" idx="1"/>
          </p:nvPr>
        </p:nvSpPr>
        <p:spPr>
          <a:xfrm>
            <a:off x="249238" y="1012833"/>
            <a:ext cx="8610600" cy="4906963"/>
          </a:xfrm>
        </p:spPr>
        <p:txBody>
          <a:bodyPr/>
          <a:lstStyle/>
          <a:p>
            <a:pPr lvl="0"/>
            <a:endParaRPr lang="en-GB" noProof="0"/>
          </a:p>
        </p:txBody>
      </p:sp>
      <p:sp>
        <p:nvSpPr>
          <p:cNvPr id="4" name="Rectangle 6"/>
          <p:cNvSpPr>
            <a:spLocks noGrp="1" noChangeArrowheads="1"/>
          </p:cNvSpPr>
          <p:nvPr>
            <p:ph type="sldNum" sz="quarter" idx="10"/>
          </p:nvPr>
        </p:nvSpPr>
        <p:spPr>
          <a:xfrm>
            <a:off x="7010400" y="6604000"/>
            <a:ext cx="2133600" cy="254000"/>
          </a:xfrm>
          <a:prstGeom prst="rect">
            <a:avLst/>
          </a:prstGeom>
          <a:ln/>
        </p:spPr>
        <p:txBody>
          <a:bodyPr/>
          <a:lstStyle>
            <a:lvl1pPr>
              <a:defRPr/>
            </a:lvl1pPr>
          </a:lstStyle>
          <a:p>
            <a:pPr>
              <a:defRPr/>
            </a:pPr>
            <a:fld id="{B477406B-B1FA-8E44-9CDA-0745D30CF118}" type="slidenum">
              <a:rPr lang="en-GB"/>
              <a:pPr>
                <a:defRPr/>
              </a:pPr>
              <a:t>‹#›</a:t>
            </a:fld>
            <a:endParaRPr lang="en-GB"/>
          </a:p>
        </p:txBody>
      </p:sp>
    </p:spTree>
    <p:extLst>
      <p:ext uri="{BB962C8B-B14F-4D97-AF65-F5344CB8AC3E}">
        <p14:creationId xmlns:p14="http://schemas.microsoft.com/office/powerpoint/2010/main" val="2128248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8.xml"/><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6" name="Picture 5" descr="header_blob_strip_wide.png"/>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Text Box 4"/>
          <p:cNvSpPr txBox="1">
            <a:spLocks noChangeArrowheads="1"/>
          </p:cNvSpPr>
          <p:nvPr/>
        </p:nvSpPr>
        <p:spPr bwMode="auto">
          <a:xfrm>
            <a:off x="12700" y="6681788"/>
            <a:ext cx="1401763" cy="198437"/>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©2016 Waters Corporation</a:t>
            </a:r>
          </a:p>
        </p:txBody>
      </p:sp>
      <p:sp>
        <p:nvSpPr>
          <p:cNvPr id="1029" name="Rectangle 16"/>
          <p:cNvSpPr>
            <a:spLocks noGrp="1" noChangeArrowheads="1"/>
          </p:cNvSpPr>
          <p:nvPr>
            <p:ph type="title"/>
          </p:nvPr>
        </p:nvSpPr>
        <p:spPr bwMode="gray">
          <a:xfrm>
            <a:off x="131763" y="-4763"/>
            <a:ext cx="6489700" cy="1041401"/>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7" name="Text Box 4"/>
          <p:cNvSpPr txBox="1">
            <a:spLocks noChangeArrowheads="1"/>
          </p:cNvSpPr>
          <p:nvPr/>
        </p:nvSpPr>
        <p:spPr bwMode="auto">
          <a:xfrm>
            <a:off x="8774113" y="6656388"/>
            <a:ext cx="369887" cy="20002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8" name="Picture 7" descr="Waters_logo_black.png"/>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2" r:id="rId11"/>
    <p:sldLayoutId id="2147484903" r:id="rId12"/>
    <p:sldLayoutId id="2147484904" r:id="rId13"/>
    <p:sldLayoutId id="2147484905" r:id="rId14"/>
    <p:sldLayoutId id="2147484906" r:id="rId15"/>
    <p:sldLayoutId id="2147484907" r:id="rId16"/>
    <p:sldLayoutId id="2147484908" r:id="rId17"/>
  </p:sldLayoutIdLst>
  <p:transition>
    <p:wipe dir="r"/>
  </p:transition>
  <p:txStyles>
    <p:titleStyle>
      <a:lvl1pPr algn="l" rtl="0" eaLnBrk="1" fontAlgn="base" hangingPunct="1">
        <a:spcBef>
          <a:spcPct val="0"/>
        </a:spcBef>
        <a:spcAft>
          <a:spcPct val="0"/>
        </a:spcAft>
        <a:defRPr sz="2400" b="1">
          <a:solidFill>
            <a:schemeClr val="accent1"/>
          </a:solidFill>
          <a:effectLst/>
          <a:latin typeface="+mj-lt"/>
          <a:ea typeface="MS PGothic" pitchFamily="34" charset="-128"/>
          <a:cs typeface="MS PGothic" charset="0"/>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_blob_strip_w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8" name="Picture 7" descr="Waters_logo_bla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2895600"/>
            <a:ext cx="4620294" cy="10668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emf"/><Relationship Id="rId13" Type="http://schemas.openxmlformats.org/officeDocument/2006/relationships/image" Target="../media/image17.emf"/><Relationship Id="rId18" Type="http://schemas.openxmlformats.org/officeDocument/2006/relationships/image" Target="../media/image22.emf"/><Relationship Id="rId3" Type="http://schemas.openxmlformats.org/officeDocument/2006/relationships/image" Target="../media/image7.emf"/><Relationship Id="rId7" Type="http://schemas.openxmlformats.org/officeDocument/2006/relationships/image" Target="../media/image11.emf"/><Relationship Id="rId12" Type="http://schemas.openxmlformats.org/officeDocument/2006/relationships/image" Target="../media/image16.emf"/><Relationship Id="rId17" Type="http://schemas.openxmlformats.org/officeDocument/2006/relationships/image" Target="../media/image21.emf"/><Relationship Id="rId2" Type="http://schemas.openxmlformats.org/officeDocument/2006/relationships/image" Target="../media/image6.emf"/><Relationship Id="rId16" Type="http://schemas.openxmlformats.org/officeDocument/2006/relationships/image" Target="../media/image20.emf"/><Relationship Id="rId1" Type="http://schemas.openxmlformats.org/officeDocument/2006/relationships/slideLayout" Target="../slideLayouts/slideLayout4.xml"/><Relationship Id="rId6" Type="http://schemas.openxmlformats.org/officeDocument/2006/relationships/image" Target="../media/image10.emf"/><Relationship Id="rId11" Type="http://schemas.openxmlformats.org/officeDocument/2006/relationships/image" Target="../media/image15.emf"/><Relationship Id="rId5" Type="http://schemas.openxmlformats.org/officeDocument/2006/relationships/image" Target="../media/image9.emf"/><Relationship Id="rId15" Type="http://schemas.openxmlformats.org/officeDocument/2006/relationships/image" Target="../media/image19.emf"/><Relationship Id="rId10" Type="http://schemas.openxmlformats.org/officeDocument/2006/relationships/image" Target="../media/image14.emf"/><Relationship Id="rId19" Type="http://schemas.openxmlformats.org/officeDocument/2006/relationships/image" Target="../media/image23.emf"/><Relationship Id="rId4" Type="http://schemas.openxmlformats.org/officeDocument/2006/relationships/image" Target="../media/image8.emf"/><Relationship Id="rId9" Type="http://schemas.openxmlformats.org/officeDocument/2006/relationships/image" Target="../media/image13.emf"/><Relationship Id="rId14" Type="http://schemas.openxmlformats.org/officeDocument/2006/relationships/image" Target="../media/image18.e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27.png"/><Relationship Id="rId5" Type="http://schemas.openxmlformats.org/officeDocument/2006/relationships/image" Target="../media/image26.gif"/><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g"/><Relationship Id="rId1" Type="http://schemas.openxmlformats.org/officeDocument/2006/relationships/slideLayout" Target="../slideLayouts/slideLayout11.xml"/><Relationship Id="rId5" Type="http://schemas.openxmlformats.org/officeDocument/2006/relationships/image" Target="../media/image34.jpeg"/><Relationship Id="rId4" Type="http://schemas.openxmlformats.org/officeDocument/2006/relationships/image" Target="../media/image33.jpeg"/></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5.emf"/><Relationship Id="rId1" Type="http://schemas.openxmlformats.org/officeDocument/2006/relationships/slideLayout" Target="../slideLayouts/slideLayout14.xml"/><Relationship Id="rId5" Type="http://schemas.openxmlformats.org/officeDocument/2006/relationships/image" Target="../media/image36.jpeg"/><Relationship Id="rId4" Type="http://schemas.openxmlformats.org/officeDocument/2006/relationships/image" Target="../media/image33.jpeg"/></Relationships>
</file>

<file path=ppt/slides/_rels/slide14.xml.rels><?xml version="1.0" encoding="UTF-8" standalone="yes"?>
<Relationships xmlns="http://schemas.openxmlformats.org/package/2006/relationships"><Relationship Id="rId2" Type="http://schemas.openxmlformats.org/officeDocument/2006/relationships/image" Target="../media/image35.emf"/><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0.xml"/><Relationship Id="rId1" Type="http://schemas.openxmlformats.org/officeDocument/2006/relationships/slideLayout" Target="../slideLayouts/slideLayout11.xml"/><Relationship Id="rId5" Type="http://schemas.openxmlformats.org/officeDocument/2006/relationships/image" Target="../media/image39.jpg"/><Relationship Id="rId4" Type="http://schemas.openxmlformats.org/officeDocument/2006/relationships/image" Target="../media/image38.jp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42.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7.xml"/><Relationship Id="rId1" Type="http://schemas.openxmlformats.org/officeDocument/2006/relationships/vmlDrawing" Target="../drawings/vmlDrawing1.vml"/><Relationship Id="rId5" Type="http://schemas.openxmlformats.org/officeDocument/2006/relationships/image" Target="../media/image45.wmf"/><Relationship Id="rId4" Type="http://schemas.openxmlformats.org/officeDocument/2006/relationships/oleObject" Target="../embeddings/oleObject1.bin"/></Relationships>
</file>

<file path=ppt/slides/_rels/slide29.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5.xml"/><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50.wmf"/><Relationship Id="rId2" Type="http://schemas.openxmlformats.org/officeDocument/2006/relationships/notesSlide" Target="../notesSlides/notesSlide40.xml"/><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51.emf"/><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notesSlide" Target="../notesSlides/notesSlide43.xml"/><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54.emf"/><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Title 3"/>
          <p:cNvSpPr>
            <a:spLocks noGrp="1"/>
          </p:cNvSpPr>
          <p:nvPr>
            <p:ph type="ctrTitle"/>
          </p:nvPr>
        </p:nvSpPr>
        <p:spPr>
          <a:xfrm>
            <a:off x="4038600" y="1552902"/>
            <a:ext cx="4737100" cy="1658149"/>
          </a:xfrm>
        </p:spPr>
        <p:txBody>
          <a:bodyPr/>
          <a:lstStyle/>
          <a:p>
            <a:pPr algn="r"/>
            <a:r>
              <a:rPr lang="en-GB" sz="1600" dirty="0"/>
              <a:t>Analyse Requirements</a:t>
            </a:r>
            <a:br>
              <a:rPr lang="en-GB" sz="2000" dirty="0"/>
            </a:br>
            <a:r>
              <a:rPr lang="en-GB" sz="2800" dirty="0"/>
              <a:t>Verifying Customer – Technical Requirements using</a:t>
            </a:r>
            <a:br>
              <a:rPr lang="en-GB" sz="2000" dirty="0"/>
            </a:br>
            <a:r>
              <a:rPr lang="en-GB" sz="3600" dirty="0"/>
              <a:t>Quality Function Deployment </a:t>
            </a:r>
            <a:endParaRPr lang="en-GB" sz="2800" dirty="0"/>
          </a:p>
        </p:txBody>
      </p:sp>
      <p:pic>
        <p:nvPicPr>
          <p:cNvPr id="4" name="Picture 3"/>
          <p:cNvPicPr>
            <a:picLocks noChangeAspect="1"/>
          </p:cNvPicPr>
          <p:nvPr/>
        </p:nvPicPr>
        <p:blipFill>
          <a:blip r:embed="rId2"/>
          <a:stretch>
            <a:fillRect/>
          </a:stretch>
        </p:blipFill>
        <p:spPr>
          <a:xfrm>
            <a:off x="457200" y="1259968"/>
            <a:ext cx="3822700" cy="2637955"/>
          </a:xfrm>
          <a:prstGeom prst="rect">
            <a:avLst/>
          </a:prstGeom>
        </p:spPr>
      </p:pic>
      <p:sp>
        <p:nvSpPr>
          <p:cNvPr id="2" name="Subtitle 1"/>
          <p:cNvSpPr>
            <a:spLocks noGrp="1"/>
          </p:cNvSpPr>
          <p:nvPr>
            <p:ph type="subTitle" idx="1"/>
          </p:nvPr>
        </p:nvSpPr>
        <p:spPr/>
        <p:txBody>
          <a:bodyPr/>
          <a:lstStyle/>
          <a:p>
            <a:endParaRPr lang="en-US"/>
          </a:p>
        </p:txBody>
      </p:sp>
      <p:sp>
        <p:nvSpPr>
          <p:cNvPr id="7" name="TextBox 6"/>
          <p:cNvSpPr txBox="1">
            <a:spLocks noChangeArrowheads="1"/>
          </p:cNvSpPr>
          <p:nvPr/>
        </p:nvSpPr>
        <p:spPr bwMode="auto">
          <a:xfrm>
            <a:off x="600761" y="4190857"/>
            <a:ext cx="7942477" cy="1723549"/>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marL="342900" indent="-342900">
              <a:spcBef>
                <a:spcPct val="20000"/>
              </a:spcBef>
              <a:buClr>
                <a:srgbClr val="333399"/>
              </a:buClr>
              <a:buSzPct val="145000"/>
              <a:defRPr/>
            </a:pPr>
            <a:r>
              <a:rPr lang="en-GB" kern="0" dirty="0">
                <a:solidFill>
                  <a:srgbClr val="000000"/>
                </a:solidFill>
                <a:latin typeface="+mn-lt"/>
                <a:ea typeface="+mn-ea"/>
                <a:cs typeface="+mn-cs"/>
              </a:rPr>
              <a:t>This Session:</a:t>
            </a:r>
          </a:p>
          <a:p>
            <a:pPr>
              <a:defRPr/>
            </a:pPr>
            <a:r>
              <a:rPr lang="en-GB" sz="1500" dirty="0">
                <a:solidFill>
                  <a:schemeClr val="dk1"/>
                </a:solidFill>
                <a:latin typeface="+mn-lt"/>
                <a:ea typeface="+mn-ea"/>
                <a:cs typeface="+mn-cs"/>
              </a:rPr>
              <a:t>To describe and practise Quality Function Deployment as a tool that can be used to help in the Determine System Requirements process to:</a:t>
            </a:r>
          </a:p>
          <a:p>
            <a:pPr marL="742950" lvl="1" indent="-285750">
              <a:buFont typeface="Arial"/>
              <a:buChar char="•"/>
              <a:defRPr/>
            </a:pPr>
            <a:r>
              <a:rPr lang="en-GB" sz="1200" dirty="0">
                <a:solidFill>
                  <a:schemeClr val="dk1"/>
                </a:solidFill>
                <a:latin typeface="+mn-lt"/>
                <a:ea typeface="+mn-ea"/>
                <a:cs typeface="+mn-cs"/>
              </a:rPr>
              <a:t>Check for completeness and consistency</a:t>
            </a:r>
          </a:p>
          <a:p>
            <a:pPr marL="742950" lvl="1" indent="-285750">
              <a:buFont typeface="Arial"/>
              <a:buChar char="•"/>
              <a:defRPr/>
            </a:pPr>
            <a:r>
              <a:rPr lang="en-GB" sz="1200" dirty="0">
                <a:solidFill>
                  <a:schemeClr val="dk1"/>
                </a:solidFill>
                <a:latin typeface="+mn-lt"/>
                <a:ea typeface="+mn-ea"/>
                <a:cs typeface="+mn-cs"/>
              </a:rPr>
              <a:t>Summarise the requirements set</a:t>
            </a:r>
          </a:p>
          <a:p>
            <a:pPr marL="742950" lvl="1" indent="-285750">
              <a:buFont typeface="Arial"/>
              <a:buChar char="•"/>
              <a:defRPr/>
            </a:pPr>
            <a:r>
              <a:rPr lang="en-GB" sz="1200" dirty="0">
                <a:solidFill>
                  <a:schemeClr val="dk1"/>
                </a:solidFill>
                <a:latin typeface="+mn-lt"/>
                <a:ea typeface="+mn-ea"/>
                <a:cs typeface="+mn-cs"/>
              </a:rPr>
              <a:t>Help define requirements</a:t>
            </a:r>
          </a:p>
          <a:p>
            <a:pPr marL="742950" lvl="1" indent="-285750">
              <a:buFont typeface="Arial"/>
              <a:buChar char="•"/>
              <a:defRPr/>
            </a:pPr>
            <a:r>
              <a:rPr lang="en-GB" sz="1200" dirty="0">
                <a:solidFill>
                  <a:schemeClr val="dk1"/>
                </a:solidFill>
                <a:latin typeface="+mn-lt"/>
                <a:ea typeface="+mn-ea"/>
                <a:cs typeface="+mn-cs"/>
              </a:rPr>
              <a:t>Provide a framework for ancillary analyses</a:t>
            </a:r>
          </a:p>
          <a:p>
            <a:pPr marL="742950" lvl="1" indent="-285750">
              <a:buFont typeface="Arial"/>
              <a:buChar char="•"/>
              <a:defRPr/>
            </a:pPr>
            <a:r>
              <a:rPr lang="en-GB" sz="1200" dirty="0">
                <a:solidFill>
                  <a:schemeClr val="dk1"/>
                </a:solidFill>
                <a:latin typeface="+mn-lt"/>
                <a:ea typeface="+mn-ea"/>
                <a:cs typeface="+mn-cs"/>
              </a:rPr>
              <a:t>Provide a reference for future systems</a:t>
            </a:r>
          </a:p>
        </p:txBody>
      </p:sp>
      <p:pic>
        <p:nvPicPr>
          <p:cNvPr id="6" name="Picture 5" descr="bhw logo no background copy.g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90967" y="304800"/>
            <a:ext cx="989666" cy="505434"/>
          </a:xfrm>
          <a:prstGeom prst="rect">
            <a:avLst/>
          </a:prstGeom>
        </p:spPr>
      </p:pic>
    </p:spTree>
    <p:extLst>
      <p:ext uri="{BB962C8B-B14F-4D97-AF65-F5344CB8AC3E}">
        <p14:creationId xmlns:p14="http://schemas.microsoft.com/office/powerpoint/2010/main" val="252246623"/>
      </p:ext>
    </p:extLst>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p:cNvSpPr/>
          <p:nvPr/>
        </p:nvSpPr>
        <p:spPr>
          <a:xfrm>
            <a:off x="2846590" y="1480335"/>
            <a:ext cx="3994872" cy="4527178"/>
          </a:xfrm>
          <a:prstGeom prst="rect">
            <a:avLst/>
          </a:prstGeom>
          <a:noFill/>
          <a:ln>
            <a:solidFill>
              <a:schemeClr val="accent2">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3" name="Document 102"/>
          <p:cNvSpPr/>
          <p:nvPr/>
        </p:nvSpPr>
        <p:spPr>
          <a:xfrm>
            <a:off x="6970675" y="4958460"/>
            <a:ext cx="1855911" cy="818750"/>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104" name="TextBox 103"/>
          <p:cNvSpPr txBox="1"/>
          <p:nvPr/>
        </p:nvSpPr>
        <p:spPr>
          <a:xfrm>
            <a:off x="7385243" y="4968394"/>
            <a:ext cx="1012519" cy="155684"/>
          </a:xfrm>
          <a:prstGeom prst="rect">
            <a:avLst/>
          </a:prstGeom>
          <a:noFill/>
        </p:spPr>
        <p:txBody>
          <a:bodyPr wrap="none" lIns="51307" tIns="25654" rIns="51307" bIns="25654" rtlCol="0">
            <a:spAutoFit/>
          </a:bodyPr>
          <a:lstStyle/>
          <a:p>
            <a:r>
              <a:rPr lang="en-US" sz="675" dirty="0">
                <a:latin typeface="GE Inspira Pitch Regular" charset="0"/>
              </a:rPr>
              <a:t>Requirements Database</a:t>
            </a:r>
          </a:p>
        </p:txBody>
      </p:sp>
      <p:pic>
        <p:nvPicPr>
          <p:cNvPr id="105" name="Picture 10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76587" y="5105223"/>
            <a:ext cx="524170" cy="513717"/>
          </a:xfrm>
          <a:prstGeom prst="rect">
            <a:avLst/>
          </a:prstGeom>
        </p:spPr>
      </p:pic>
      <p:pic>
        <p:nvPicPr>
          <p:cNvPr id="106" name="Picture 10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64896" y="5097307"/>
            <a:ext cx="530641" cy="513716"/>
          </a:xfrm>
          <a:prstGeom prst="rect">
            <a:avLst/>
          </a:prstGeom>
        </p:spPr>
      </p:pic>
      <p:sp>
        <p:nvSpPr>
          <p:cNvPr id="107" name="Rectangle 106"/>
          <p:cNvSpPr/>
          <p:nvPr/>
        </p:nvSpPr>
        <p:spPr>
          <a:xfrm>
            <a:off x="7168954" y="1498680"/>
            <a:ext cx="1404522" cy="3066338"/>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8" name="Rectangle 107"/>
          <p:cNvSpPr/>
          <p:nvPr/>
        </p:nvSpPr>
        <p:spPr>
          <a:xfrm>
            <a:off x="529853" y="1463472"/>
            <a:ext cx="1663275" cy="4544041"/>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09" name="Picture 10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28807" y="2423002"/>
            <a:ext cx="843658" cy="456435"/>
          </a:xfrm>
          <a:prstGeom prst="rect">
            <a:avLst/>
          </a:prstGeom>
        </p:spPr>
      </p:pic>
      <p:sp>
        <p:nvSpPr>
          <p:cNvPr id="110" name="TextBox 109"/>
          <p:cNvSpPr txBox="1"/>
          <p:nvPr/>
        </p:nvSpPr>
        <p:spPr>
          <a:xfrm>
            <a:off x="623804" y="2377100"/>
            <a:ext cx="661443" cy="144132"/>
          </a:xfrm>
          <a:prstGeom prst="rect">
            <a:avLst/>
          </a:prstGeom>
          <a:noFill/>
        </p:spPr>
        <p:txBody>
          <a:bodyPr wrap="none" lIns="51298" tIns="25649" rIns="51298" bIns="25649" rtlCol="0">
            <a:spAutoFit/>
          </a:bodyPr>
          <a:lstStyle/>
          <a:p>
            <a:r>
              <a:rPr lang="en-US" sz="600" dirty="0">
                <a:latin typeface="GE Inspira Pitch Regular" charset="0"/>
              </a:rPr>
              <a:t>Stakeholder Map</a:t>
            </a:r>
          </a:p>
        </p:txBody>
      </p:sp>
      <p:sp>
        <p:nvSpPr>
          <p:cNvPr id="111" name="TextBox 110"/>
          <p:cNvSpPr txBox="1"/>
          <p:nvPr/>
        </p:nvSpPr>
        <p:spPr>
          <a:xfrm>
            <a:off x="572526" y="2537772"/>
            <a:ext cx="718442" cy="3287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Determine system stakeholders and select key ones for requirements elicitation</a:t>
            </a:r>
          </a:p>
        </p:txBody>
      </p:sp>
      <p:pic>
        <p:nvPicPr>
          <p:cNvPr id="112" name="Picture 1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6646" y="4435740"/>
            <a:ext cx="1101228" cy="415197"/>
          </a:xfrm>
          <a:prstGeom prst="rect">
            <a:avLst/>
          </a:prstGeom>
        </p:spPr>
      </p:pic>
      <p:sp>
        <p:nvSpPr>
          <p:cNvPr id="113" name="Right Arrow 112"/>
          <p:cNvSpPr/>
          <p:nvPr/>
        </p:nvSpPr>
        <p:spPr>
          <a:xfrm rot="5400000">
            <a:off x="1216232" y="4125626"/>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4" name="TextBox 113"/>
          <p:cNvSpPr txBox="1"/>
          <p:nvPr/>
        </p:nvSpPr>
        <p:spPr>
          <a:xfrm>
            <a:off x="566338" y="4847840"/>
            <a:ext cx="1470960" cy="144132"/>
          </a:xfrm>
          <a:prstGeom prst="rect">
            <a:avLst/>
          </a:prstGeom>
          <a:noFill/>
        </p:spPr>
        <p:txBody>
          <a:bodyPr wrap="none" lIns="51298" tIns="25649" rIns="51298" bIns="25649" rtlCol="0">
            <a:spAutoFit/>
          </a:bodyPr>
          <a:lstStyle/>
          <a:p>
            <a:r>
              <a:rPr lang="en-US" sz="600" dirty="0">
                <a:latin typeface="GE Inspira Pitch Regular" charset="0"/>
              </a:rPr>
              <a:t>Tree Diagram/Analytic Hierarchy Process</a:t>
            </a:r>
          </a:p>
        </p:txBody>
      </p:sp>
      <p:sp>
        <p:nvSpPr>
          <p:cNvPr id="115" name="TextBox 114"/>
          <p:cNvSpPr txBox="1"/>
          <p:nvPr/>
        </p:nvSpPr>
        <p:spPr>
          <a:xfrm>
            <a:off x="881048" y="4994907"/>
            <a:ext cx="831312" cy="1902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Organize and </a:t>
            </a:r>
            <a:r>
              <a:rPr lang="en-US" sz="450" dirty="0" err="1">
                <a:latin typeface="GE Inspira Pitch Regular" charset="0"/>
              </a:rPr>
              <a:t>prioritise</a:t>
            </a:r>
            <a:r>
              <a:rPr lang="en-US" sz="450" dirty="0">
                <a:latin typeface="GE Inspira Pitch Regular" charset="0"/>
              </a:rPr>
              <a:t> key stakeholder requirements </a:t>
            </a:r>
          </a:p>
        </p:txBody>
      </p:sp>
      <p:sp>
        <p:nvSpPr>
          <p:cNvPr id="116" name="Right Arrow 115"/>
          <p:cNvSpPr/>
          <p:nvPr/>
        </p:nvSpPr>
        <p:spPr>
          <a:xfrm rot="5400000">
            <a:off x="1269880" y="294319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7" name="TextBox 116"/>
          <p:cNvSpPr txBox="1"/>
          <p:nvPr/>
        </p:nvSpPr>
        <p:spPr>
          <a:xfrm>
            <a:off x="638965" y="5522491"/>
            <a:ext cx="1315478"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User Requirements defines the expressed requirements of a particular stakeholder or stakeholders</a:t>
            </a:r>
          </a:p>
        </p:txBody>
      </p:sp>
      <p:pic>
        <p:nvPicPr>
          <p:cNvPr id="118" name="Picture 1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26546" y="3004772"/>
            <a:ext cx="716719" cy="692269"/>
          </a:xfrm>
          <a:prstGeom prst="rect">
            <a:avLst/>
          </a:prstGeom>
        </p:spPr>
      </p:pic>
      <p:sp>
        <p:nvSpPr>
          <p:cNvPr id="119" name="TextBox 118"/>
          <p:cNvSpPr txBox="1"/>
          <p:nvPr/>
        </p:nvSpPr>
        <p:spPr>
          <a:xfrm>
            <a:off x="592125" y="3651527"/>
            <a:ext cx="640604" cy="144132"/>
          </a:xfrm>
          <a:prstGeom prst="rect">
            <a:avLst/>
          </a:prstGeom>
          <a:noFill/>
        </p:spPr>
        <p:txBody>
          <a:bodyPr wrap="none" lIns="51298" tIns="25649" rIns="51298" bIns="25649" rtlCol="0">
            <a:spAutoFit/>
          </a:bodyPr>
          <a:lstStyle/>
          <a:p>
            <a:r>
              <a:rPr lang="en-US" sz="600" dirty="0">
                <a:latin typeface="GE Inspira Pitch Regular" charset="0"/>
              </a:rPr>
              <a:t>Affinity Diagram</a:t>
            </a:r>
          </a:p>
        </p:txBody>
      </p:sp>
      <p:sp>
        <p:nvSpPr>
          <p:cNvPr id="120" name="TextBox 119"/>
          <p:cNvSpPr txBox="1"/>
          <p:nvPr/>
        </p:nvSpPr>
        <p:spPr>
          <a:xfrm>
            <a:off x="604204" y="3779361"/>
            <a:ext cx="628209" cy="25954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Elicit and capture key stakeholder requirements </a:t>
            </a:r>
          </a:p>
        </p:txBody>
      </p:sp>
      <p:sp>
        <p:nvSpPr>
          <p:cNvPr id="121" name="TextBox 120"/>
          <p:cNvSpPr txBox="1"/>
          <p:nvPr/>
        </p:nvSpPr>
        <p:spPr>
          <a:xfrm>
            <a:off x="1441967" y="3789217"/>
            <a:ext cx="661474"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how a user expects to interact with a system</a:t>
            </a:r>
          </a:p>
        </p:txBody>
      </p:sp>
      <p:sp>
        <p:nvSpPr>
          <p:cNvPr id="122" name="TextBox 121"/>
          <p:cNvSpPr txBox="1"/>
          <p:nvPr/>
        </p:nvSpPr>
        <p:spPr>
          <a:xfrm>
            <a:off x="1531870" y="3664266"/>
            <a:ext cx="409772" cy="144132"/>
          </a:xfrm>
          <a:prstGeom prst="rect">
            <a:avLst/>
          </a:prstGeom>
          <a:noFill/>
        </p:spPr>
        <p:txBody>
          <a:bodyPr wrap="none" lIns="51298" tIns="25649" rIns="51298" bIns="25649" rtlCol="0">
            <a:spAutoFit/>
          </a:bodyPr>
          <a:lstStyle/>
          <a:p>
            <a:r>
              <a:rPr lang="en-US" sz="600" dirty="0">
                <a:latin typeface="GE Inspira Pitch Regular" charset="0"/>
              </a:rPr>
              <a:t>Use Case</a:t>
            </a:r>
          </a:p>
        </p:txBody>
      </p:sp>
      <p:pic>
        <p:nvPicPr>
          <p:cNvPr id="123" name="Picture 12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505684" y="3140190"/>
            <a:ext cx="542556" cy="517942"/>
          </a:xfrm>
          <a:prstGeom prst="rect">
            <a:avLst/>
          </a:prstGeom>
        </p:spPr>
      </p:pic>
      <p:sp>
        <p:nvSpPr>
          <p:cNvPr id="124" name="TextBox 123"/>
          <p:cNvSpPr txBox="1"/>
          <p:nvPr/>
        </p:nvSpPr>
        <p:spPr>
          <a:xfrm>
            <a:off x="1058707" y="1720003"/>
            <a:ext cx="972361" cy="455756"/>
          </a:xfrm>
          <a:prstGeom prst="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r>
              <a:rPr lang="en-US" sz="525" dirty="0">
                <a:latin typeface="GE Inspira Pitch Regular" charset="0"/>
              </a:rPr>
              <a:t>The Business Requirements provide the rationale and overall business constraints for a system development project</a:t>
            </a:r>
          </a:p>
        </p:txBody>
      </p:sp>
      <p:sp>
        <p:nvSpPr>
          <p:cNvPr id="125" name="Right Arrow 124"/>
          <p:cNvSpPr/>
          <p:nvPr/>
        </p:nvSpPr>
        <p:spPr>
          <a:xfrm rot="5400000">
            <a:off x="1184485" y="5261664"/>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6" name="Right Arrow 125"/>
          <p:cNvSpPr/>
          <p:nvPr/>
        </p:nvSpPr>
        <p:spPr>
          <a:xfrm rot="5400000">
            <a:off x="1284700" y="2177062"/>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7" name="TextBox 126"/>
          <p:cNvSpPr txBox="1"/>
          <p:nvPr/>
        </p:nvSpPr>
        <p:spPr>
          <a:xfrm>
            <a:off x="734586" y="1489493"/>
            <a:ext cx="1243226" cy="1902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solidFill>
                  <a:srgbClr val="000000"/>
                </a:solidFill>
                <a:latin typeface="GE Inspira Pitch Regular" charset="0"/>
              </a:rPr>
              <a:t>Gather Requirements</a:t>
            </a:r>
          </a:p>
        </p:txBody>
      </p:sp>
      <p:sp>
        <p:nvSpPr>
          <p:cNvPr id="128" name="TextBox 127"/>
          <p:cNvSpPr txBox="1"/>
          <p:nvPr/>
        </p:nvSpPr>
        <p:spPr>
          <a:xfrm>
            <a:off x="3830533" y="5701839"/>
            <a:ext cx="1397206"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Identifies and explores system solutions at different levels to determine System Meta-Solution</a:t>
            </a:r>
          </a:p>
        </p:txBody>
      </p:sp>
      <p:sp>
        <p:nvSpPr>
          <p:cNvPr id="129" name="TextBox 128"/>
          <p:cNvSpPr txBox="1"/>
          <p:nvPr/>
        </p:nvSpPr>
        <p:spPr>
          <a:xfrm>
            <a:off x="4037551" y="5538394"/>
            <a:ext cx="880146" cy="144132"/>
          </a:xfrm>
          <a:prstGeom prst="rect">
            <a:avLst/>
          </a:prstGeom>
          <a:noFill/>
        </p:spPr>
        <p:txBody>
          <a:bodyPr wrap="square" lIns="51298" tIns="25649" rIns="51298" bIns="25649" rtlCol="0">
            <a:spAutoFit/>
          </a:bodyPr>
          <a:lstStyle/>
          <a:p>
            <a:r>
              <a:rPr lang="en-US" sz="600" dirty="0">
                <a:latin typeface="GE Inspira Pitch Regular" charset="0"/>
              </a:rPr>
              <a:t>Need Mean Analysis</a:t>
            </a:r>
          </a:p>
        </p:txBody>
      </p:sp>
      <p:sp>
        <p:nvSpPr>
          <p:cNvPr id="131" name="TextBox 130"/>
          <p:cNvSpPr txBox="1"/>
          <p:nvPr/>
        </p:nvSpPr>
        <p:spPr>
          <a:xfrm>
            <a:off x="2967214" y="4970524"/>
            <a:ext cx="1153061"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Analyses expressed requirements into their atomic form to identify and clarify missing and ambiguous requirements </a:t>
            </a:r>
          </a:p>
        </p:txBody>
      </p:sp>
      <p:sp>
        <p:nvSpPr>
          <p:cNvPr id="132" name="TextBox 131"/>
          <p:cNvSpPr txBox="1"/>
          <p:nvPr/>
        </p:nvSpPr>
        <p:spPr>
          <a:xfrm>
            <a:off x="3026954" y="4803215"/>
            <a:ext cx="1105958" cy="144132"/>
          </a:xfrm>
          <a:prstGeom prst="rect">
            <a:avLst/>
          </a:prstGeom>
          <a:noFill/>
        </p:spPr>
        <p:txBody>
          <a:bodyPr wrap="square" lIns="51298" tIns="25649" rIns="51298" bIns="25649" rtlCol="0">
            <a:spAutoFit/>
          </a:bodyPr>
          <a:lstStyle/>
          <a:p>
            <a:r>
              <a:rPr lang="en-US" sz="600" dirty="0">
                <a:latin typeface="GE Inspira Pitch Regular" charset="0"/>
              </a:rPr>
              <a:t>Systemic Textual Analysis</a:t>
            </a:r>
          </a:p>
        </p:txBody>
      </p:sp>
      <p:pic>
        <p:nvPicPr>
          <p:cNvPr id="133" name="Picture 13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268887" y="4184300"/>
            <a:ext cx="587761" cy="635470"/>
          </a:xfrm>
          <a:prstGeom prst="rect">
            <a:avLst/>
          </a:prstGeom>
        </p:spPr>
      </p:pic>
      <p:pic>
        <p:nvPicPr>
          <p:cNvPr id="134" name="Picture 13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166512" y="5336939"/>
            <a:ext cx="583224" cy="620397"/>
          </a:xfrm>
          <a:prstGeom prst="rect">
            <a:avLst/>
          </a:prstGeom>
        </p:spPr>
      </p:pic>
      <p:pic>
        <p:nvPicPr>
          <p:cNvPr id="135" name="Picture 13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223090" y="4137849"/>
            <a:ext cx="967387" cy="716455"/>
          </a:xfrm>
          <a:prstGeom prst="rect">
            <a:avLst/>
          </a:prstGeom>
        </p:spPr>
      </p:pic>
      <p:sp>
        <p:nvSpPr>
          <p:cNvPr id="136" name="TextBox 135"/>
          <p:cNvSpPr txBox="1"/>
          <p:nvPr/>
        </p:nvSpPr>
        <p:spPr>
          <a:xfrm>
            <a:off x="4189153" y="4967718"/>
            <a:ext cx="1167573"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Generates and organizes system generic functionality necessary to achieve the Operational Requirement</a:t>
            </a:r>
          </a:p>
        </p:txBody>
      </p:sp>
      <p:sp>
        <p:nvSpPr>
          <p:cNvPr id="137" name="TextBox 136"/>
          <p:cNvSpPr txBox="1"/>
          <p:nvPr/>
        </p:nvSpPr>
        <p:spPr>
          <a:xfrm>
            <a:off x="4137404" y="4808919"/>
            <a:ext cx="1261550" cy="144132"/>
          </a:xfrm>
          <a:prstGeom prst="rect">
            <a:avLst/>
          </a:prstGeom>
          <a:noFill/>
        </p:spPr>
        <p:txBody>
          <a:bodyPr wrap="square" lIns="51298" tIns="25649" rIns="51298" bIns="25649" rtlCol="0">
            <a:spAutoFit/>
          </a:bodyPr>
          <a:lstStyle/>
          <a:p>
            <a:r>
              <a:rPr lang="en-US" sz="600" dirty="0">
                <a:latin typeface="GE Inspira Pitch Regular" charset="0"/>
              </a:rPr>
              <a:t>Viewpoint/Functional Analysis</a:t>
            </a:r>
          </a:p>
        </p:txBody>
      </p:sp>
      <p:pic>
        <p:nvPicPr>
          <p:cNvPr id="138" name="Picture 13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303491" y="4121808"/>
            <a:ext cx="1237848" cy="705361"/>
          </a:xfrm>
          <a:prstGeom prst="rect">
            <a:avLst/>
          </a:prstGeom>
        </p:spPr>
      </p:pic>
      <p:sp>
        <p:nvSpPr>
          <p:cNvPr id="139" name="TextBox 138"/>
          <p:cNvSpPr txBox="1"/>
          <p:nvPr/>
        </p:nvSpPr>
        <p:spPr>
          <a:xfrm>
            <a:off x="5384447" y="4960273"/>
            <a:ext cx="1213157"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and shows how the component functionality of a system must cooperate to deliver the Operational Requirement</a:t>
            </a:r>
          </a:p>
        </p:txBody>
      </p:sp>
      <p:sp>
        <p:nvSpPr>
          <p:cNvPr id="140" name="TextBox 139"/>
          <p:cNvSpPr txBox="1"/>
          <p:nvPr/>
        </p:nvSpPr>
        <p:spPr>
          <a:xfrm>
            <a:off x="5460604" y="4802324"/>
            <a:ext cx="994167" cy="144132"/>
          </a:xfrm>
          <a:prstGeom prst="rect">
            <a:avLst/>
          </a:prstGeom>
          <a:noFill/>
        </p:spPr>
        <p:txBody>
          <a:bodyPr wrap="square" lIns="51298" tIns="25649" rIns="51298" bIns="25649" rtlCol="0">
            <a:spAutoFit/>
          </a:bodyPr>
          <a:lstStyle/>
          <a:p>
            <a:r>
              <a:rPr lang="en-US" sz="600" dirty="0">
                <a:latin typeface="GE Inspira Pitch Regular" charset="0"/>
              </a:rPr>
              <a:t>Function Flow Diagram</a:t>
            </a:r>
          </a:p>
        </p:txBody>
      </p:sp>
      <p:sp>
        <p:nvSpPr>
          <p:cNvPr id="141" name="Rectangle 140"/>
          <p:cNvSpPr/>
          <p:nvPr/>
        </p:nvSpPr>
        <p:spPr>
          <a:xfrm>
            <a:off x="2899548" y="3944506"/>
            <a:ext cx="3797995" cy="1342257"/>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42" name="TextBox 141"/>
          <p:cNvSpPr txBox="1"/>
          <p:nvPr/>
        </p:nvSpPr>
        <p:spPr>
          <a:xfrm>
            <a:off x="3619672" y="3950866"/>
            <a:ext cx="2453574" cy="155674"/>
          </a:xfrm>
          <a:prstGeom prst="rect">
            <a:avLst/>
          </a:prstGeom>
          <a:noFill/>
        </p:spPr>
        <p:txBody>
          <a:bodyPr wrap="square" lIns="51298" tIns="25649" rIns="51298" bIns="25649" rtlCol="0">
            <a:spAutoFit/>
          </a:bodyPr>
          <a:lstStyle/>
          <a:p>
            <a:r>
              <a:rPr lang="en-US" sz="675" dirty="0">
                <a:latin typeface="GE Inspira Pitch Regular" charset="0"/>
              </a:rPr>
              <a:t>Determine the necessary generic System Functionality  </a:t>
            </a:r>
          </a:p>
        </p:txBody>
      </p:sp>
      <p:sp>
        <p:nvSpPr>
          <p:cNvPr id="143" name="Right Arrow 142"/>
          <p:cNvSpPr/>
          <p:nvPr/>
        </p:nvSpPr>
        <p:spPr>
          <a:xfrm rot="16200000">
            <a:off x="4100139" y="5281199"/>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44" name="Picture 143"/>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250729" y="2810084"/>
            <a:ext cx="1171610" cy="448702"/>
          </a:xfrm>
          <a:prstGeom prst="rect">
            <a:avLst/>
          </a:prstGeom>
        </p:spPr>
      </p:pic>
      <p:sp>
        <p:nvSpPr>
          <p:cNvPr id="145" name="TextBox 144"/>
          <p:cNvSpPr txBox="1"/>
          <p:nvPr/>
        </p:nvSpPr>
        <p:spPr>
          <a:xfrm>
            <a:off x="3142688" y="3404305"/>
            <a:ext cx="1326100"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the potential functional failure modes, effects and causes to identify remedies </a:t>
            </a:r>
            <a:r>
              <a:rPr lang="en-US" sz="450" dirty="0" err="1">
                <a:latin typeface="GE Inspira Pitch Regular" charset="0"/>
              </a:rPr>
              <a:t>ab</a:t>
            </a:r>
            <a:r>
              <a:rPr lang="en-US" sz="450" dirty="0">
                <a:latin typeface="GE Inspira Pitch Regular" charset="0"/>
              </a:rPr>
              <a:t> initio </a:t>
            </a:r>
          </a:p>
        </p:txBody>
      </p:sp>
      <p:sp>
        <p:nvSpPr>
          <p:cNvPr id="146" name="TextBox 145"/>
          <p:cNvSpPr txBox="1"/>
          <p:nvPr/>
        </p:nvSpPr>
        <p:spPr>
          <a:xfrm>
            <a:off x="3100059" y="3242245"/>
            <a:ext cx="1788642" cy="144132"/>
          </a:xfrm>
          <a:prstGeom prst="rect">
            <a:avLst/>
          </a:prstGeom>
          <a:noFill/>
        </p:spPr>
        <p:txBody>
          <a:bodyPr wrap="square" lIns="51298" tIns="25649" rIns="51298" bIns="25649" rtlCol="0">
            <a:spAutoFit/>
          </a:bodyPr>
          <a:lstStyle/>
          <a:p>
            <a:r>
              <a:rPr lang="en-US" sz="600" dirty="0">
                <a:latin typeface="GE Inspira Pitch Regular" charset="0"/>
              </a:rPr>
              <a:t>Functional Failure Mode and Effect Analysis</a:t>
            </a:r>
          </a:p>
        </p:txBody>
      </p:sp>
      <p:pic>
        <p:nvPicPr>
          <p:cNvPr id="147" name="Picture 146"/>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153381" y="1783703"/>
            <a:ext cx="1226710" cy="690803"/>
          </a:xfrm>
          <a:prstGeom prst="rect">
            <a:avLst/>
          </a:prstGeom>
        </p:spPr>
      </p:pic>
      <p:sp>
        <p:nvSpPr>
          <p:cNvPr id="148" name="TextBox 147"/>
          <p:cNvSpPr txBox="1"/>
          <p:nvPr/>
        </p:nvSpPr>
        <p:spPr>
          <a:xfrm>
            <a:off x="3196709" y="2539984"/>
            <a:ext cx="1213841"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Identifies causal paths for potential system sensitivities</a:t>
            </a:r>
          </a:p>
        </p:txBody>
      </p:sp>
      <p:sp>
        <p:nvSpPr>
          <p:cNvPr id="149" name="TextBox 148"/>
          <p:cNvSpPr txBox="1"/>
          <p:nvPr/>
        </p:nvSpPr>
        <p:spPr>
          <a:xfrm>
            <a:off x="3250729" y="2377924"/>
            <a:ext cx="1062746" cy="144132"/>
          </a:xfrm>
          <a:prstGeom prst="rect">
            <a:avLst/>
          </a:prstGeom>
          <a:noFill/>
        </p:spPr>
        <p:txBody>
          <a:bodyPr wrap="square" lIns="51298" tIns="25649" rIns="51298" bIns="25649" rtlCol="0">
            <a:spAutoFit/>
          </a:bodyPr>
          <a:lstStyle/>
          <a:p>
            <a:r>
              <a:rPr lang="en-US" sz="600" dirty="0">
                <a:latin typeface="GE Inspira Pitch Regular" charset="0"/>
              </a:rPr>
              <a:t>Flow Sensitivity Analysis</a:t>
            </a:r>
          </a:p>
        </p:txBody>
      </p:sp>
      <p:sp>
        <p:nvSpPr>
          <p:cNvPr id="150" name="Rectangle 149"/>
          <p:cNvSpPr/>
          <p:nvPr/>
        </p:nvSpPr>
        <p:spPr>
          <a:xfrm>
            <a:off x="2916085" y="1621643"/>
            <a:ext cx="1826784" cy="1972853"/>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1" name="TextBox 150"/>
          <p:cNvSpPr txBox="1"/>
          <p:nvPr/>
        </p:nvSpPr>
        <p:spPr>
          <a:xfrm>
            <a:off x="3034649" y="1628003"/>
            <a:ext cx="1741240" cy="155674"/>
          </a:xfrm>
          <a:prstGeom prst="rect">
            <a:avLst/>
          </a:prstGeom>
          <a:noFill/>
        </p:spPr>
        <p:txBody>
          <a:bodyPr wrap="square" lIns="51298" tIns="25649" rIns="51298" bIns="25649" rtlCol="0">
            <a:spAutoFit/>
          </a:bodyPr>
          <a:lstStyle/>
          <a:p>
            <a:r>
              <a:rPr lang="en-US" sz="675" dirty="0">
                <a:latin typeface="GE Inspira Pitch Regular" charset="0"/>
              </a:rPr>
              <a:t>Determine the Emergent Functionality  </a:t>
            </a:r>
          </a:p>
        </p:txBody>
      </p:sp>
      <p:pic>
        <p:nvPicPr>
          <p:cNvPr id="152" name="Picture 151"/>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110785" y="1873157"/>
            <a:ext cx="1141623" cy="1317258"/>
          </a:xfrm>
          <a:prstGeom prst="rect">
            <a:avLst/>
          </a:prstGeom>
        </p:spPr>
      </p:pic>
      <p:sp>
        <p:nvSpPr>
          <p:cNvPr id="153" name="Right Arrow 152"/>
          <p:cNvSpPr/>
          <p:nvPr/>
        </p:nvSpPr>
        <p:spPr>
          <a:xfrm>
            <a:off x="4709271" y="2485964"/>
            <a:ext cx="286680" cy="217184"/>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4" name="Right Arrow 153"/>
          <p:cNvSpPr/>
          <p:nvPr/>
        </p:nvSpPr>
        <p:spPr>
          <a:xfrm rot="16200000">
            <a:off x="3235620" y="3681855"/>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5" name="Right Arrow 154"/>
          <p:cNvSpPr/>
          <p:nvPr/>
        </p:nvSpPr>
        <p:spPr>
          <a:xfrm rot="5400000">
            <a:off x="4006619" y="3669572"/>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6" name="Right Arrow 155"/>
          <p:cNvSpPr/>
          <p:nvPr/>
        </p:nvSpPr>
        <p:spPr>
          <a:xfrm rot="16200000">
            <a:off x="5518005" y="3573814"/>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7" name="TextBox 156"/>
          <p:cNvSpPr txBox="1"/>
          <p:nvPr/>
        </p:nvSpPr>
        <p:spPr>
          <a:xfrm>
            <a:off x="5079510" y="3337859"/>
            <a:ext cx="1125692"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Cross checks requirements for consistency and completeness</a:t>
            </a:r>
          </a:p>
        </p:txBody>
      </p:sp>
      <p:sp>
        <p:nvSpPr>
          <p:cNvPr id="158" name="TextBox 157"/>
          <p:cNvSpPr txBox="1"/>
          <p:nvPr/>
        </p:nvSpPr>
        <p:spPr>
          <a:xfrm>
            <a:off x="5032033" y="3156199"/>
            <a:ext cx="1288205" cy="144132"/>
          </a:xfrm>
          <a:prstGeom prst="rect">
            <a:avLst/>
          </a:prstGeom>
          <a:noFill/>
        </p:spPr>
        <p:txBody>
          <a:bodyPr wrap="square" lIns="51298" tIns="25649" rIns="51298" bIns="25649" rtlCol="0">
            <a:spAutoFit/>
          </a:bodyPr>
          <a:lstStyle/>
          <a:p>
            <a:r>
              <a:rPr lang="en-US" sz="600" dirty="0">
                <a:latin typeface="GE Inspira Pitch Regular" charset="0"/>
              </a:rPr>
              <a:t>Quality Function Deployment 1</a:t>
            </a:r>
          </a:p>
        </p:txBody>
      </p:sp>
      <p:sp>
        <p:nvSpPr>
          <p:cNvPr id="159" name="TextBox 158"/>
          <p:cNvSpPr txBox="1"/>
          <p:nvPr/>
        </p:nvSpPr>
        <p:spPr>
          <a:xfrm>
            <a:off x="5303491" y="1537481"/>
            <a:ext cx="1294113" cy="328798"/>
          </a:xfrm>
          <a:prstGeom prst="rect">
            <a:avLst/>
          </a:prstGeom>
          <a:ln>
            <a:solidFill>
              <a:srgbClr val="FFFFFF"/>
            </a:solid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err="1">
                <a:solidFill>
                  <a:srgbClr val="000000"/>
                </a:solidFill>
                <a:latin typeface="GE Inspira Pitch Regular" charset="0"/>
              </a:rPr>
              <a:t>Analyse</a:t>
            </a:r>
            <a:r>
              <a:rPr lang="en-US" sz="900" dirty="0">
                <a:solidFill>
                  <a:srgbClr val="000000"/>
                </a:solidFill>
                <a:latin typeface="GE Inspira Pitch Regular" charset="0"/>
              </a:rPr>
              <a:t>  and Validate Requirements</a:t>
            </a:r>
          </a:p>
        </p:txBody>
      </p:sp>
      <p:sp>
        <p:nvSpPr>
          <p:cNvPr id="161" name="TextBox 160"/>
          <p:cNvSpPr txBox="1"/>
          <p:nvPr/>
        </p:nvSpPr>
        <p:spPr>
          <a:xfrm>
            <a:off x="7326707" y="1523425"/>
            <a:ext cx="1071968" cy="3287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latin typeface="GE Inspira Pitch Regular" charset="0"/>
              </a:rPr>
              <a:t>Specify</a:t>
            </a:r>
          </a:p>
          <a:p>
            <a:pPr algn="ctr"/>
            <a:r>
              <a:rPr lang="en-US" sz="900" dirty="0">
                <a:latin typeface="GE Inspira Pitch Regular" charset="0"/>
              </a:rPr>
              <a:t> Requirements</a:t>
            </a:r>
          </a:p>
        </p:txBody>
      </p:sp>
      <p:pic>
        <p:nvPicPr>
          <p:cNvPr id="162" name="Picture 161"/>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7282064" y="2973635"/>
            <a:ext cx="1251529" cy="474200"/>
          </a:xfrm>
          <a:prstGeom prst="rect">
            <a:avLst/>
          </a:prstGeom>
        </p:spPr>
      </p:pic>
      <p:sp>
        <p:nvSpPr>
          <p:cNvPr id="163" name="Text Box 122"/>
          <p:cNvSpPr txBox="1">
            <a:spLocks noChangeArrowheads="1"/>
          </p:cNvSpPr>
          <p:nvPr/>
        </p:nvSpPr>
        <p:spPr bwMode="auto">
          <a:xfrm>
            <a:off x="7334728" y="3626400"/>
            <a:ext cx="1024781" cy="36015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36631" tIns="18315" rIns="36631" bIns="18315">
            <a:spAutoFit/>
          </a:bodyPr>
          <a:lstStyle/>
          <a:p>
            <a:pPr algn="ctr" defTabSz="366323" eaLnBrk="0" hangingPunct="0">
              <a:defRPr/>
            </a:pPr>
            <a:r>
              <a:rPr lang="en-GB" sz="525" kern="0" dirty="0">
                <a:solidFill>
                  <a:srgbClr val="000000"/>
                </a:solidFill>
                <a:latin typeface="GE Inspira Pitch Regular" charset="0"/>
              </a:rPr>
              <a:t>Determine Validation and Verification methods for each requirement and specify V&amp; V Requirements </a:t>
            </a:r>
          </a:p>
        </p:txBody>
      </p:sp>
      <p:sp>
        <p:nvSpPr>
          <p:cNvPr id="164" name="Right Arrow 163"/>
          <p:cNvSpPr/>
          <p:nvPr/>
        </p:nvSpPr>
        <p:spPr>
          <a:xfrm rot="5400000">
            <a:off x="7741481" y="2692726"/>
            <a:ext cx="254066" cy="247937"/>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65" name="TextBox 164"/>
          <p:cNvSpPr txBox="1"/>
          <p:nvPr/>
        </p:nvSpPr>
        <p:spPr>
          <a:xfrm>
            <a:off x="7284730" y="3458028"/>
            <a:ext cx="1247751" cy="144132"/>
          </a:xfrm>
          <a:prstGeom prst="rect">
            <a:avLst/>
          </a:prstGeom>
          <a:noFill/>
        </p:spPr>
        <p:txBody>
          <a:bodyPr wrap="square" lIns="51298" tIns="25649" rIns="51298" bIns="25649" rtlCol="0">
            <a:spAutoFit/>
          </a:bodyPr>
          <a:lstStyle/>
          <a:p>
            <a:r>
              <a:rPr lang="en-US" sz="600" dirty="0">
                <a:latin typeface="GE Inspira Pitch Regular" charset="0"/>
              </a:rPr>
              <a:t>Verification Compliance Matrix</a:t>
            </a:r>
          </a:p>
        </p:txBody>
      </p:sp>
      <p:pic>
        <p:nvPicPr>
          <p:cNvPr id="166" name="Picture 165"/>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66115" y="1700937"/>
            <a:ext cx="438572" cy="436797"/>
          </a:xfrm>
          <a:prstGeom prst="rect">
            <a:avLst/>
          </a:prstGeom>
        </p:spPr>
      </p:pic>
      <p:pic>
        <p:nvPicPr>
          <p:cNvPr id="167" name="Picture 166"/>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273238" y="5389891"/>
            <a:ext cx="492554" cy="482731"/>
          </a:xfrm>
          <a:prstGeom prst="rect">
            <a:avLst/>
          </a:prstGeom>
        </p:spPr>
      </p:pic>
      <p:pic>
        <p:nvPicPr>
          <p:cNvPr id="168" name="Picture 167"/>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7646028" y="1832831"/>
            <a:ext cx="449509" cy="428701"/>
          </a:xfrm>
          <a:prstGeom prst="rect">
            <a:avLst/>
          </a:prstGeom>
        </p:spPr>
      </p:pic>
      <p:pic>
        <p:nvPicPr>
          <p:cNvPr id="169" name="Picture 168"/>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7595172" y="4027404"/>
            <a:ext cx="546683" cy="527814"/>
          </a:xfrm>
          <a:prstGeom prst="rect">
            <a:avLst/>
          </a:prstGeom>
        </p:spPr>
      </p:pic>
      <p:sp>
        <p:nvSpPr>
          <p:cNvPr id="170" name="TextBox 169"/>
          <p:cNvSpPr txBox="1"/>
          <p:nvPr/>
        </p:nvSpPr>
        <p:spPr>
          <a:xfrm>
            <a:off x="7285619" y="2322938"/>
            <a:ext cx="1122999"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System Requirements defines the measurable design requirements for the system</a:t>
            </a:r>
          </a:p>
        </p:txBody>
      </p:sp>
      <p:pic>
        <p:nvPicPr>
          <p:cNvPr id="171" name="Picture 170"/>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7024696" y="5120520"/>
            <a:ext cx="496073" cy="486181"/>
          </a:xfrm>
          <a:prstGeom prst="rect">
            <a:avLst/>
          </a:prstGeom>
        </p:spPr>
      </p:pic>
      <p:sp>
        <p:nvSpPr>
          <p:cNvPr id="176" name="Right Arrow 175"/>
          <p:cNvSpPr/>
          <p:nvPr/>
        </p:nvSpPr>
        <p:spPr>
          <a:xfrm>
            <a:off x="2031067" y="5530771"/>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5" name="Right Arrow 254"/>
          <p:cNvSpPr/>
          <p:nvPr/>
        </p:nvSpPr>
        <p:spPr>
          <a:xfrm>
            <a:off x="2772082" y="5517503"/>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6" name="Right Arrow 255"/>
          <p:cNvSpPr/>
          <p:nvPr/>
        </p:nvSpPr>
        <p:spPr>
          <a:xfrm>
            <a:off x="6745150" y="2467579"/>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7" name="Right Arrow 256"/>
          <p:cNvSpPr/>
          <p:nvPr/>
        </p:nvSpPr>
        <p:spPr>
          <a:xfrm rot="5400000">
            <a:off x="7780491" y="4636508"/>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0" name="TextBox 19"/>
          <p:cNvSpPr txBox="1"/>
          <p:nvPr/>
        </p:nvSpPr>
        <p:spPr>
          <a:xfrm rot="16200000">
            <a:off x="121572" y="3676053"/>
            <a:ext cx="264816" cy="507960"/>
          </a:xfrm>
          <a:prstGeom prst="rect">
            <a:avLst/>
          </a:prstGeom>
          <a:noFill/>
        </p:spPr>
        <p:txBody>
          <a:bodyPr wrap="none" rtlCol="0">
            <a:spAutoFit/>
          </a:bodyPr>
          <a:lstStyle/>
          <a:p>
            <a:r>
              <a:rPr lang="en-GB" sz="2701" dirty="0">
                <a:solidFill>
                  <a:schemeClr val="bg1">
                    <a:lumMod val="65000"/>
                  </a:schemeClr>
                </a:solidFill>
                <a:latin typeface="GE Inspira Pitch Regular" charset="0"/>
              </a:rPr>
              <a:t> </a:t>
            </a:r>
          </a:p>
        </p:txBody>
      </p:sp>
      <p:sp>
        <p:nvSpPr>
          <p:cNvPr id="2" name="Title 1"/>
          <p:cNvSpPr>
            <a:spLocks noGrp="1"/>
          </p:cNvSpPr>
          <p:nvPr>
            <p:ph type="title"/>
          </p:nvPr>
        </p:nvSpPr>
        <p:spPr/>
        <p:txBody>
          <a:bodyPr/>
          <a:lstStyle/>
          <a:p>
            <a:r>
              <a:rPr lang="en-GB" dirty="0"/>
              <a:t>Process and Tools</a:t>
            </a:r>
            <a:br>
              <a:rPr lang="en-GB" dirty="0"/>
            </a:br>
            <a:endParaRPr lang="en-US" dirty="0"/>
          </a:p>
        </p:txBody>
      </p:sp>
      <p:sp>
        <p:nvSpPr>
          <p:cNvPr id="76" name="Rectangle 75"/>
          <p:cNvSpPr/>
          <p:nvPr/>
        </p:nvSpPr>
        <p:spPr>
          <a:xfrm>
            <a:off x="4943221" y="1833480"/>
            <a:ext cx="1672716" cy="1880285"/>
          </a:xfrm>
          <a:prstGeom prst="rect">
            <a:avLst/>
          </a:prstGeom>
          <a:solidFill>
            <a:srgbClr val="4F81BD">
              <a:alpha val="30588"/>
            </a:srgbClr>
          </a:solidFill>
          <a:ln w="57150" cap="flat" cmpd="sng" algn="ctr">
            <a:solidFill>
              <a:srgbClr val="990000"/>
            </a:solidFill>
            <a:prstDash val="solid"/>
          </a:ln>
          <a:effectLst/>
        </p:spPr>
        <p:txBody>
          <a:bodyPr lIns="60275" tIns="30138" rIns="60275" bIns="30138" anchor="ctr"/>
          <a:lstStyle/>
          <a:p>
            <a:pPr algn="ctr" defTabSz="843880" fontAlgn="auto">
              <a:spcBef>
                <a:spcPts val="0"/>
              </a:spcBef>
              <a:spcAft>
                <a:spcPts val="0"/>
              </a:spcAft>
              <a:defRPr/>
            </a:pPr>
            <a:endParaRPr lang="en-GB" sz="1662" kern="0" dirty="0">
              <a:solidFill>
                <a:prstClr val="white"/>
              </a:solidFill>
              <a:latin typeface="Arial"/>
              <a:ea typeface="+mn-ea"/>
            </a:endParaRPr>
          </a:p>
        </p:txBody>
      </p:sp>
    </p:spTree>
    <p:extLst>
      <p:ext uri="{BB962C8B-B14F-4D97-AF65-F5344CB8AC3E}">
        <p14:creationId xmlns:p14="http://schemas.microsoft.com/office/powerpoint/2010/main" val="376273583"/>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r>
              <a:rPr lang="en-GB" dirty="0"/>
              <a:t>Where are we?: Analyse Requirements</a:t>
            </a:r>
          </a:p>
        </p:txBody>
      </p:sp>
      <p:sp>
        <p:nvSpPr>
          <p:cNvPr id="15363" name="Rectangle 3"/>
          <p:cNvSpPr>
            <a:spLocks noChangeArrowheads="1"/>
          </p:cNvSpPr>
          <p:nvPr/>
        </p:nvSpPr>
        <p:spPr bwMode="gray">
          <a:xfrm>
            <a:off x="467443" y="1295400"/>
            <a:ext cx="2266950" cy="69532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nchor="ctr"/>
          <a:lstStyle/>
          <a:p>
            <a:pPr algn="ctr">
              <a:defRPr/>
            </a:pPr>
            <a:r>
              <a:rPr lang="en-GB" dirty="0">
                <a:solidFill>
                  <a:schemeClr val="bg1">
                    <a:lumMod val="65000"/>
                  </a:schemeClr>
                </a:solidFill>
              </a:rPr>
              <a:t>Assess System Meta-Solution</a:t>
            </a:r>
          </a:p>
        </p:txBody>
      </p:sp>
      <p:sp>
        <p:nvSpPr>
          <p:cNvPr id="15364" name="Rectangle 4"/>
          <p:cNvSpPr>
            <a:spLocks noChangeArrowheads="1"/>
          </p:cNvSpPr>
          <p:nvPr/>
        </p:nvSpPr>
        <p:spPr bwMode="gray">
          <a:xfrm>
            <a:off x="2670801" y="3149156"/>
            <a:ext cx="2498725" cy="71755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nchor="ctr"/>
          <a:lstStyle/>
          <a:p>
            <a:pPr algn="ctr">
              <a:defRPr/>
            </a:pPr>
            <a:r>
              <a:rPr lang="en-GB" dirty="0">
                <a:solidFill>
                  <a:schemeClr val="bg1">
                    <a:lumMod val="65000"/>
                  </a:schemeClr>
                </a:solidFill>
              </a:rPr>
              <a:t>Determine System Functionality</a:t>
            </a:r>
          </a:p>
        </p:txBody>
      </p:sp>
      <p:sp>
        <p:nvSpPr>
          <p:cNvPr id="15365" name="Rectangle 5"/>
          <p:cNvSpPr>
            <a:spLocks noChangeArrowheads="1"/>
          </p:cNvSpPr>
          <p:nvPr/>
        </p:nvSpPr>
        <p:spPr bwMode="gray">
          <a:xfrm>
            <a:off x="3883551" y="4025229"/>
            <a:ext cx="2663825" cy="70485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nchor="ctr"/>
          <a:lstStyle/>
          <a:p>
            <a:pPr algn="ctr">
              <a:defRPr/>
            </a:pPr>
            <a:r>
              <a:rPr lang="en-GB" dirty="0">
                <a:solidFill>
                  <a:schemeClr val="bg1">
                    <a:lumMod val="65000"/>
                  </a:schemeClr>
                </a:solidFill>
              </a:rPr>
              <a:t>Determine Emergent Functionality</a:t>
            </a:r>
          </a:p>
        </p:txBody>
      </p:sp>
      <p:sp>
        <p:nvSpPr>
          <p:cNvPr id="15366" name="Rectangle 6"/>
          <p:cNvSpPr>
            <a:spLocks noChangeArrowheads="1"/>
          </p:cNvSpPr>
          <p:nvPr/>
        </p:nvSpPr>
        <p:spPr bwMode="gray">
          <a:xfrm>
            <a:off x="6603022" y="5854227"/>
            <a:ext cx="2348232" cy="695325"/>
          </a:xfrm>
          <a:prstGeom prst="rect">
            <a:avLst/>
          </a:prstGeom>
          <a:ln w="38100">
            <a:headEnd/>
            <a:tailEnd/>
          </a:ln>
        </p:spPr>
        <p:style>
          <a:lnRef idx="2">
            <a:schemeClr val="accent2"/>
          </a:lnRef>
          <a:fillRef idx="1">
            <a:schemeClr val="lt1"/>
          </a:fillRef>
          <a:effectRef idx="0">
            <a:schemeClr val="accent2"/>
          </a:effectRef>
          <a:fontRef idx="minor">
            <a:schemeClr val="dk1"/>
          </a:fontRef>
        </p:style>
        <p:txBody>
          <a:bodyPr wrap="square" anchor="ctr"/>
          <a:lstStyle/>
          <a:p>
            <a:pPr algn="ctr">
              <a:defRPr/>
            </a:pPr>
            <a:r>
              <a:rPr lang="en-GB" dirty="0">
                <a:solidFill>
                  <a:schemeClr val="tx1"/>
                </a:solidFill>
              </a:rPr>
              <a:t>Verify and Validate Requirements</a:t>
            </a:r>
          </a:p>
        </p:txBody>
      </p:sp>
      <p:sp>
        <p:nvSpPr>
          <p:cNvPr id="15367" name="AutoShape 7"/>
          <p:cNvSpPr>
            <a:spLocks noChangeArrowheads="1"/>
          </p:cNvSpPr>
          <p:nvPr/>
        </p:nvSpPr>
        <p:spPr bwMode="gray">
          <a:xfrm>
            <a:off x="3839004" y="263412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68" name="AutoShape 8"/>
          <p:cNvSpPr>
            <a:spLocks noChangeArrowheads="1"/>
          </p:cNvSpPr>
          <p:nvPr/>
        </p:nvSpPr>
        <p:spPr bwMode="gray">
          <a:xfrm>
            <a:off x="5118029" y="351178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69" name="AutoShape 9"/>
          <p:cNvSpPr>
            <a:spLocks noChangeArrowheads="1"/>
          </p:cNvSpPr>
          <p:nvPr/>
        </p:nvSpPr>
        <p:spPr bwMode="gray">
          <a:xfrm>
            <a:off x="7921575" y="5316840"/>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70" name="AutoShape 10"/>
          <p:cNvSpPr>
            <a:spLocks noChangeArrowheads="1"/>
          </p:cNvSpPr>
          <p:nvPr/>
        </p:nvSpPr>
        <p:spPr bwMode="gray">
          <a:xfrm rot="10800000">
            <a:off x="3296954" y="3809651"/>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71" name="AutoShape 11"/>
          <p:cNvSpPr>
            <a:spLocks noChangeArrowheads="1"/>
          </p:cNvSpPr>
          <p:nvPr/>
        </p:nvSpPr>
        <p:spPr bwMode="gray">
          <a:xfrm rot="10800000">
            <a:off x="2121618" y="2935943"/>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3" name="TextBox 2"/>
          <p:cNvSpPr txBox="1"/>
          <p:nvPr/>
        </p:nvSpPr>
        <p:spPr>
          <a:xfrm>
            <a:off x="698056" y="5473721"/>
            <a:ext cx="2271324" cy="646331"/>
          </a:xfrm>
          <a:prstGeom prst="rect">
            <a:avLst/>
          </a:prstGeom>
          <a:ln>
            <a:solidFill>
              <a:srgbClr val="000000"/>
            </a:solidFill>
          </a:ln>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1800" dirty="0"/>
              <a:t>The iteration may not be simple </a:t>
            </a:r>
          </a:p>
        </p:txBody>
      </p:sp>
      <p:sp>
        <p:nvSpPr>
          <p:cNvPr id="15" name="Rectangle 3"/>
          <p:cNvSpPr>
            <a:spLocks noChangeArrowheads="1"/>
          </p:cNvSpPr>
          <p:nvPr/>
        </p:nvSpPr>
        <p:spPr bwMode="gray">
          <a:xfrm>
            <a:off x="1205233" y="2235368"/>
            <a:ext cx="2740734" cy="69532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nchor="ctr"/>
          <a:lstStyle/>
          <a:p>
            <a:pPr algn="ctr">
              <a:defRPr/>
            </a:pPr>
            <a:r>
              <a:rPr lang="en-GB" dirty="0">
                <a:solidFill>
                  <a:schemeClr val="bg1">
                    <a:lumMod val="65000"/>
                  </a:schemeClr>
                </a:solidFill>
              </a:rPr>
              <a:t>Determine “working” Operational Requirement</a:t>
            </a:r>
          </a:p>
        </p:txBody>
      </p:sp>
      <p:sp>
        <p:nvSpPr>
          <p:cNvPr id="16" name="AutoShape 7"/>
          <p:cNvSpPr>
            <a:spLocks noChangeArrowheads="1"/>
          </p:cNvSpPr>
          <p:nvPr/>
        </p:nvSpPr>
        <p:spPr bwMode="gray">
          <a:xfrm>
            <a:off x="2670801" y="1619249"/>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7" name="Rectangle 3"/>
          <p:cNvSpPr>
            <a:spLocks noChangeArrowheads="1"/>
          </p:cNvSpPr>
          <p:nvPr/>
        </p:nvSpPr>
        <p:spPr bwMode="gray">
          <a:xfrm>
            <a:off x="4856576" y="4908597"/>
            <a:ext cx="3115289" cy="695325"/>
          </a:xfrm>
          <a:prstGeom prst="rect">
            <a:avLst/>
          </a:prstGeom>
          <a:ln w="38100">
            <a:headEnd/>
            <a:tailEnd/>
          </a:ln>
        </p:spPr>
        <p:style>
          <a:lnRef idx="2">
            <a:schemeClr val="accent2"/>
          </a:lnRef>
          <a:fillRef idx="1">
            <a:schemeClr val="lt1"/>
          </a:fillRef>
          <a:effectRef idx="0">
            <a:schemeClr val="accent2"/>
          </a:effectRef>
          <a:fontRef idx="minor">
            <a:schemeClr val="dk1"/>
          </a:fontRef>
        </p:style>
        <p:txBody>
          <a:bodyPr wrap="square" anchor="ctr"/>
          <a:lstStyle/>
          <a:p>
            <a:pPr algn="ctr">
              <a:defRPr/>
            </a:pPr>
            <a:r>
              <a:rPr lang="en-GB" dirty="0">
                <a:solidFill>
                  <a:schemeClr val="tx1"/>
                </a:solidFill>
              </a:rPr>
              <a:t>Determine Non-Functional Performance Requirements</a:t>
            </a:r>
          </a:p>
        </p:txBody>
      </p:sp>
      <p:sp>
        <p:nvSpPr>
          <p:cNvPr id="18" name="AutoShape 8"/>
          <p:cNvSpPr>
            <a:spLocks noChangeArrowheads="1"/>
          </p:cNvSpPr>
          <p:nvPr/>
        </p:nvSpPr>
        <p:spPr bwMode="gray">
          <a:xfrm>
            <a:off x="6567546" y="4393724"/>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0" name="AutoShape 10"/>
          <p:cNvSpPr>
            <a:spLocks noChangeArrowheads="1"/>
          </p:cNvSpPr>
          <p:nvPr/>
        </p:nvSpPr>
        <p:spPr bwMode="gray">
          <a:xfrm rot="10800000">
            <a:off x="4304359" y="4722400"/>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1" name="AutoShape 10"/>
          <p:cNvSpPr>
            <a:spLocks noChangeArrowheads="1"/>
          </p:cNvSpPr>
          <p:nvPr/>
        </p:nvSpPr>
        <p:spPr bwMode="gray">
          <a:xfrm rot="10800000">
            <a:off x="6091667" y="5658378"/>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6" name="Left Arrow 5"/>
          <p:cNvSpPr/>
          <p:nvPr/>
        </p:nvSpPr>
        <p:spPr bwMode="auto">
          <a:xfrm>
            <a:off x="5418043" y="1324833"/>
            <a:ext cx="3566120" cy="2288316"/>
          </a:xfrm>
          <a:prstGeom prst="leftArrow">
            <a:avLst>
              <a:gd name="adj1" fmla="val 62670"/>
              <a:gd name="adj2" fmla="val 3507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r>
              <a:rPr lang="en-GB" sz="1400" dirty="0"/>
              <a:t>Applying Systems Thinking to the task of analysing requirements tells us that we will need to take various perspectives to help uncover the unspoken requirements</a:t>
            </a:r>
          </a:p>
        </p:txBody>
      </p:sp>
    </p:spTree>
    <p:extLst>
      <p:ext uri="{BB962C8B-B14F-4D97-AF65-F5344CB8AC3E}">
        <p14:creationId xmlns:p14="http://schemas.microsoft.com/office/powerpoint/2010/main" val="1813601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sz="quarter"/>
          </p:nvPr>
        </p:nvSpPr>
        <p:spPr/>
        <p:txBody>
          <a:bodyPr/>
          <a:lstStyle/>
          <a:p>
            <a:r>
              <a:rPr lang="en-GB"/>
              <a:t>A QFD Success: The Neptune Payphone</a:t>
            </a:r>
          </a:p>
        </p:txBody>
      </p:sp>
      <p:pic>
        <p:nvPicPr>
          <p:cNvPr id="23554" name="Picture 3" descr="Nepture 800 - 1"/>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457200" y="959070"/>
            <a:ext cx="1752600" cy="2677583"/>
          </a:xfrm>
        </p:spPr>
      </p:pic>
      <p:pic>
        <p:nvPicPr>
          <p:cNvPr id="23555" name="Picture 4" descr="Neptune 800 - 2"/>
          <p:cNvPicPr>
            <a:picLocks noGrp="1" noChangeAspect="1" noChangeArrowheads="1"/>
          </p:cNvPicPr>
          <p:nvPr>
            <p:ph sz="quarter" idx="2"/>
          </p:nvPr>
        </p:nvPicPr>
        <p:blipFill>
          <a:blip r:embed="rId4">
            <a:extLst>
              <a:ext uri="{28A0092B-C50C-407E-A947-70E740481C1C}">
                <a14:useLocalDpi xmlns:a14="http://schemas.microsoft.com/office/drawing/2010/main" val="0"/>
              </a:ext>
            </a:extLst>
          </a:blip>
          <a:srcRect/>
          <a:stretch>
            <a:fillRect/>
          </a:stretch>
        </p:blipFill>
        <p:spPr>
          <a:xfrm>
            <a:off x="1831932" y="3872356"/>
            <a:ext cx="2581464" cy="1690244"/>
          </a:xfrm>
        </p:spPr>
      </p:pic>
      <p:pic>
        <p:nvPicPr>
          <p:cNvPr id="23556" name="Picture 5" descr="Neptune 800 - 3"/>
          <p:cNvPicPr>
            <a:picLocks noGrp="1" noChangeAspect="1" noChangeArrowheads="1" noCrop="1"/>
          </p:cNvPicPr>
          <p:nvPr>
            <p:ph sz="quarter" idx="3"/>
          </p:nvPr>
        </p:nvPicPr>
        <p:blipFill>
          <a:blip r:embed="rId5">
            <a:extLst>
              <a:ext uri="{28A0092B-C50C-407E-A947-70E740481C1C}">
                <a14:useLocalDpi xmlns:a14="http://schemas.microsoft.com/office/drawing/2010/main" val="0"/>
              </a:ext>
            </a:extLst>
          </a:blip>
          <a:srcRect/>
          <a:stretch>
            <a:fillRect/>
          </a:stretch>
        </p:blipFill>
        <p:spPr>
          <a:xfrm>
            <a:off x="434757" y="3675285"/>
            <a:ext cx="1394043" cy="2378075"/>
          </a:xfrm>
        </p:spPr>
      </p:pic>
      <p:sp>
        <p:nvSpPr>
          <p:cNvPr id="23558" name="Text Box 7"/>
          <p:cNvSpPr txBox="1">
            <a:spLocks noChangeArrowheads="1"/>
          </p:cNvSpPr>
          <p:nvPr/>
        </p:nvSpPr>
        <p:spPr bwMode="auto">
          <a:xfrm>
            <a:off x="5029200" y="1290016"/>
            <a:ext cx="3827462" cy="4770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dirty="0">
                <a:latin typeface="+mn-lt"/>
              </a:rPr>
              <a:t>MARCONI'S WEB PHONE AND INTERACTIVE KIOSK WIN TOP INDUSTRY AWARDS</a:t>
            </a:r>
          </a:p>
          <a:p>
            <a:pPr eaLnBrk="1" hangingPunct="1"/>
            <a:r>
              <a:rPr lang="en-GB" sz="1200" b="1" dirty="0" err="1">
                <a:latin typeface="+mn-lt"/>
              </a:rPr>
              <a:t>KioskCom</a:t>
            </a:r>
            <a:r>
              <a:rPr lang="en-GB" sz="1200" b="1" dirty="0">
                <a:latin typeface="+mn-lt"/>
              </a:rPr>
              <a:t> 2003 Interactive Kiosk Excellence Awards recognise excellence of Marconi's Neptune 800 and 1000</a:t>
            </a:r>
          </a:p>
          <a:p>
            <a:pPr eaLnBrk="1" hangingPunct="1"/>
            <a:r>
              <a:rPr lang="en-GB" sz="1200" b="1" dirty="0">
                <a:latin typeface="+mn-lt"/>
              </a:rPr>
              <a:t>London and Las Vegas — 10 April 2003 —</a:t>
            </a:r>
            <a:r>
              <a:rPr lang="en-GB" dirty="0">
                <a:latin typeface="+mn-lt"/>
              </a:rPr>
              <a:t> </a:t>
            </a:r>
            <a:r>
              <a:rPr lang="en-GB" sz="1200" dirty="0">
                <a:latin typeface="+mn-lt"/>
              </a:rPr>
              <a:t>At a ceremony held in Las Vegas on 8 April 2003, Marconi's (MONI) Neptune web phones and interactive kiosks won two categories in the annual </a:t>
            </a:r>
            <a:r>
              <a:rPr lang="en-GB" sz="1200" dirty="0" err="1">
                <a:latin typeface="+mn-lt"/>
              </a:rPr>
              <a:t>KioskCom</a:t>
            </a:r>
            <a:r>
              <a:rPr lang="en-GB" sz="1200" dirty="0">
                <a:latin typeface="+mn-lt"/>
              </a:rPr>
              <a:t> Interactive Kiosk Excellence Awards.  The Awards, widely seen as the most prestigious in the kiosk industry, recognise achievements in the design and application of interactive kiosks.  Marconi won the "Best Public Communications Kiosk Application" award for the nationwide deployment of its Neptune 800 web phone and Neptune 1000 interactive kiosk in the UK, the world's largest roll-out of its kind.  In addition, the Neptune 800 won the "Most Innovative/Creative Kiosk Enclosure Design" award, with the Neptune 1000 finishing a close second</a:t>
            </a:r>
            <a:r>
              <a:rPr lang="en-GB" dirty="0">
                <a:latin typeface="+mn-lt"/>
              </a:rPr>
              <a:t>.</a:t>
            </a:r>
          </a:p>
        </p:txBody>
      </p:sp>
      <p:pic>
        <p:nvPicPr>
          <p:cNvPr id="15" name="Picture 6" descr="Neptune - Non Network"/>
          <p:cNvPicPr>
            <a:picLocks noChangeAspect="1" noChangeArrowheads="1"/>
          </p:cNvPicPr>
          <p:nvPr/>
        </p:nvPicPr>
        <p:blipFill>
          <a:blip r:embed="rId6">
            <a:extLst>
              <a:ext uri="{28A0092B-C50C-407E-A947-70E740481C1C}">
                <a14:useLocalDpi xmlns:a14="http://schemas.microsoft.com/office/drawing/2010/main" val="0"/>
              </a:ext>
            </a:extLst>
          </a:blip>
          <a:srcRect b="52132"/>
          <a:stretch>
            <a:fillRect/>
          </a:stretch>
        </p:blipFill>
        <p:spPr bwMode="gray">
          <a:xfrm>
            <a:off x="2413000" y="1416372"/>
            <a:ext cx="2159000" cy="1762978"/>
          </a:xfrm>
          <a:prstGeom prst="rect">
            <a:avLst/>
          </a:prstGeom>
          <a:noFill/>
          <a:ln w="9525">
            <a:noFill/>
            <a:miter lim="800000"/>
            <a:headEnd/>
            <a:tailEnd/>
          </a:ln>
        </p:spPr>
      </p:pic>
    </p:spTree>
    <p:extLst>
      <p:ext uri="{BB962C8B-B14F-4D97-AF65-F5344CB8AC3E}">
        <p14:creationId xmlns:p14="http://schemas.microsoft.com/office/powerpoint/2010/main" val="69861475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lstStyle/>
          <a:p>
            <a:r>
              <a:rPr lang="en-GB"/>
              <a:t>Quality Function Deployment</a:t>
            </a:r>
          </a:p>
        </p:txBody>
      </p:sp>
      <p:sp>
        <p:nvSpPr>
          <p:cNvPr id="25602" name="Rectangle 3"/>
          <p:cNvSpPr>
            <a:spLocks noGrp="1" noChangeArrowheads="1"/>
          </p:cNvSpPr>
          <p:nvPr>
            <p:ph type="body" sz="half" idx="2"/>
          </p:nvPr>
        </p:nvSpPr>
        <p:spPr>
          <a:xfrm>
            <a:off x="4630740" y="1012833"/>
            <a:ext cx="4229100" cy="5358880"/>
          </a:xfrm>
        </p:spPr>
        <p:txBody>
          <a:bodyPr>
            <a:normAutofit fontScale="77500" lnSpcReduction="20000"/>
          </a:bodyPr>
          <a:lstStyle/>
          <a:p>
            <a:r>
              <a:rPr lang="en-GB" dirty="0"/>
              <a:t>What is it?</a:t>
            </a:r>
          </a:p>
          <a:p>
            <a:pPr lvl="1"/>
            <a:r>
              <a:rPr lang="en-GB" dirty="0"/>
              <a:t>QFD is more than a tool – potentially it</a:t>
            </a:r>
            <a:r>
              <a:rPr lang="fr-FR" dirty="0"/>
              <a:t>’</a:t>
            </a:r>
            <a:r>
              <a:rPr lang="en-GB" dirty="0"/>
              <a:t>s a complete methodology that can help an organization capture, translate, summarise and manage requirements throughout the system introduction process</a:t>
            </a:r>
          </a:p>
          <a:p>
            <a:pPr lvl="1"/>
            <a:r>
              <a:rPr lang="en-GB" dirty="0"/>
              <a:t>It is a structured and systematic approach to flowing customer requirements into measurable organization requirements at each stage from market research through design to realisation.</a:t>
            </a:r>
          </a:p>
          <a:p>
            <a:pPr lvl="1"/>
            <a:r>
              <a:rPr lang="en-GB" dirty="0"/>
              <a:t>The QFD chart is basically a type of matrix diagram that allows a team to assess the relationships between two sets of requirements thereby helping assure:</a:t>
            </a:r>
          </a:p>
          <a:p>
            <a:pPr lvl="2"/>
            <a:r>
              <a:rPr lang="en-GB" dirty="0"/>
              <a:t>completeness</a:t>
            </a:r>
          </a:p>
          <a:p>
            <a:pPr lvl="2"/>
            <a:r>
              <a:rPr lang="en-GB" dirty="0"/>
              <a:t>consistency</a:t>
            </a:r>
          </a:p>
          <a:p>
            <a:r>
              <a:rPr lang="en-GB" dirty="0"/>
              <a:t>When to use it</a:t>
            </a:r>
          </a:p>
          <a:p>
            <a:pPr lvl="1"/>
            <a:r>
              <a:rPr lang="en-GB" dirty="0"/>
              <a:t>Whenever attempting to determine and analyse a set of requirements in order to deliver a customer centric solution. </a:t>
            </a: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993"/>
          <a:stretch/>
        </p:blipFill>
        <p:spPr>
          <a:xfrm>
            <a:off x="384656" y="1025531"/>
            <a:ext cx="3528976" cy="4037788"/>
          </a:xfrm>
          <a:prstGeom prst="rect">
            <a:avLst/>
          </a:prstGeom>
        </p:spPr>
      </p:pic>
      <p:cxnSp>
        <p:nvCxnSpPr>
          <p:cNvPr id="5" name="Straight Connector 4"/>
          <p:cNvCxnSpPr/>
          <p:nvPr/>
        </p:nvCxnSpPr>
        <p:spPr>
          <a:xfrm>
            <a:off x="372484" y="2268415"/>
            <a:ext cx="0" cy="2684585"/>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27090" y="5171384"/>
            <a:ext cx="3587710" cy="110799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sz="1100" dirty="0"/>
              <a:t>The example above is simplified Quality Function Deployment phase 1 matrix for the Intelligent Washing Machine. It shows the relationship between the User Requirements and the System Design Requirements to demonstrate completeness and consistency</a:t>
            </a:r>
          </a:p>
        </p:txBody>
      </p:sp>
    </p:spTree>
    <p:extLst>
      <p:ext uri="{BB962C8B-B14F-4D97-AF65-F5344CB8AC3E}">
        <p14:creationId xmlns:p14="http://schemas.microsoft.com/office/powerpoint/2010/main" val="118796614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a:lstStyle/>
          <a:p>
            <a:pPr eaLnBrk="1" hangingPunct="1"/>
            <a:r>
              <a:rPr lang="en-GB">
                <a:latin typeface="Arial" charset="0"/>
              </a:rPr>
              <a:t>Lost in Translation</a:t>
            </a:r>
          </a:p>
        </p:txBody>
      </p:sp>
      <p:sp>
        <p:nvSpPr>
          <p:cNvPr id="27650" name="Text Box 3"/>
          <p:cNvSpPr txBox="1">
            <a:spLocks noChangeArrowheads="1"/>
          </p:cNvSpPr>
          <p:nvPr/>
        </p:nvSpPr>
        <p:spPr bwMode="auto">
          <a:xfrm>
            <a:off x="735437" y="2847779"/>
            <a:ext cx="618383"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800" b="1"/>
              <a:t>HIN</a:t>
            </a:r>
          </a:p>
        </p:txBody>
      </p:sp>
      <p:sp>
        <p:nvSpPr>
          <p:cNvPr id="27651" name="Text Box 4"/>
          <p:cNvSpPr txBox="1">
            <a:spLocks noChangeArrowheads="1"/>
          </p:cNvSpPr>
          <p:nvPr/>
        </p:nvSpPr>
        <p:spPr bwMode="auto">
          <a:xfrm>
            <a:off x="1475211" y="2863654"/>
            <a:ext cx="1316717"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800" b="1"/>
              <a:t>SHITSU</a:t>
            </a:r>
          </a:p>
        </p:txBody>
      </p:sp>
      <p:sp>
        <p:nvSpPr>
          <p:cNvPr id="27652" name="Text Box 5"/>
          <p:cNvSpPr txBox="1">
            <a:spLocks noChangeArrowheads="1"/>
          </p:cNvSpPr>
          <p:nvPr/>
        </p:nvSpPr>
        <p:spPr bwMode="auto">
          <a:xfrm>
            <a:off x="3515637" y="2857304"/>
            <a:ext cx="359073"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800" b="1"/>
              <a:t>KI</a:t>
            </a:r>
          </a:p>
        </p:txBody>
      </p:sp>
      <p:sp>
        <p:nvSpPr>
          <p:cNvPr id="27653" name="Text Box 6"/>
          <p:cNvSpPr txBox="1">
            <a:spLocks noChangeArrowheads="1"/>
          </p:cNvSpPr>
          <p:nvPr/>
        </p:nvSpPr>
        <p:spPr bwMode="auto">
          <a:xfrm>
            <a:off x="4887237" y="2861427"/>
            <a:ext cx="538609"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800" b="1"/>
              <a:t>NO</a:t>
            </a:r>
          </a:p>
        </p:txBody>
      </p:sp>
      <p:sp>
        <p:nvSpPr>
          <p:cNvPr id="27654" name="Text Box 7"/>
          <p:cNvSpPr txBox="1">
            <a:spLocks noChangeArrowheads="1"/>
          </p:cNvSpPr>
          <p:nvPr/>
        </p:nvSpPr>
        <p:spPr bwMode="auto">
          <a:xfrm>
            <a:off x="6109118" y="2847779"/>
            <a:ext cx="718145"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800" b="1"/>
              <a:t>TEN</a:t>
            </a:r>
          </a:p>
        </p:txBody>
      </p:sp>
      <p:sp>
        <p:nvSpPr>
          <p:cNvPr id="27655" name="Text Box 8"/>
          <p:cNvSpPr txBox="1">
            <a:spLocks noChangeArrowheads="1"/>
          </p:cNvSpPr>
          <p:nvPr/>
        </p:nvSpPr>
        <p:spPr bwMode="auto">
          <a:xfrm>
            <a:off x="7375943" y="2857304"/>
            <a:ext cx="618383"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800" b="1"/>
              <a:t>KAI</a:t>
            </a:r>
          </a:p>
        </p:txBody>
      </p:sp>
      <p:sp>
        <p:nvSpPr>
          <p:cNvPr id="27656" name="AutoShape 9"/>
          <p:cNvSpPr>
            <a:spLocks/>
          </p:cNvSpPr>
          <p:nvPr/>
        </p:nvSpPr>
        <p:spPr bwMode="auto">
          <a:xfrm rot="-5400000">
            <a:off x="1573635" y="2574728"/>
            <a:ext cx="342900" cy="1990725"/>
          </a:xfrm>
          <a:prstGeom prst="leftBrace">
            <a:avLst>
              <a:gd name="adj1" fmla="val 48380"/>
              <a:gd name="adj2" fmla="val 50000"/>
            </a:avLst>
          </a:pr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lIns="0" tIns="0" rIns="0" bIns="0" anchor="ctr"/>
          <a:lstStyle/>
          <a:p>
            <a:endParaRPr lang="en-US"/>
          </a:p>
        </p:txBody>
      </p:sp>
      <p:sp>
        <p:nvSpPr>
          <p:cNvPr id="27657" name="AutoShape 10"/>
          <p:cNvSpPr>
            <a:spLocks/>
          </p:cNvSpPr>
          <p:nvPr/>
        </p:nvSpPr>
        <p:spPr bwMode="auto">
          <a:xfrm rot="-5400000">
            <a:off x="6913978" y="2504878"/>
            <a:ext cx="342900" cy="1990725"/>
          </a:xfrm>
          <a:prstGeom prst="leftBrace">
            <a:avLst>
              <a:gd name="adj1" fmla="val 48380"/>
              <a:gd name="adj2" fmla="val 50000"/>
            </a:avLst>
          </a:pr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lIns="0" tIns="0" rIns="0" bIns="0" anchor="ctr"/>
          <a:lstStyle/>
          <a:p>
            <a:endParaRPr lang="en-US"/>
          </a:p>
        </p:txBody>
      </p:sp>
      <p:sp>
        <p:nvSpPr>
          <p:cNvPr id="27658" name="AutoShape 11"/>
          <p:cNvSpPr>
            <a:spLocks/>
          </p:cNvSpPr>
          <p:nvPr/>
        </p:nvSpPr>
        <p:spPr bwMode="auto">
          <a:xfrm rot="-5400000">
            <a:off x="4277635" y="2596954"/>
            <a:ext cx="342900" cy="1990725"/>
          </a:xfrm>
          <a:prstGeom prst="leftBrace">
            <a:avLst>
              <a:gd name="adj1" fmla="val 48380"/>
              <a:gd name="adj2" fmla="val 50000"/>
            </a:avLst>
          </a:prstGeom>
          <a:noFill/>
          <a:ln w="1905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lIns="0" tIns="0" rIns="0" bIns="0" anchor="ctr"/>
          <a:lstStyle/>
          <a:p>
            <a:endParaRPr lang="en-US"/>
          </a:p>
        </p:txBody>
      </p:sp>
      <p:sp>
        <p:nvSpPr>
          <p:cNvPr id="27659" name="Text Box 12"/>
          <p:cNvSpPr txBox="1">
            <a:spLocks noChangeArrowheads="1"/>
          </p:cNvSpPr>
          <p:nvPr/>
        </p:nvSpPr>
        <p:spPr bwMode="auto">
          <a:xfrm>
            <a:off x="1152525" y="3971314"/>
            <a:ext cx="1451936" cy="11079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dirty="0">
                <a:latin typeface="+mn-lt"/>
              </a:rPr>
              <a:t>QUALITY</a:t>
            </a:r>
          </a:p>
          <a:p>
            <a:pPr eaLnBrk="1" hangingPunct="1"/>
            <a:r>
              <a:rPr lang="en-GB" sz="1800" dirty="0">
                <a:latin typeface="+mn-lt"/>
              </a:rPr>
              <a:t>FEATURES</a:t>
            </a:r>
          </a:p>
          <a:p>
            <a:pPr eaLnBrk="1" hangingPunct="1"/>
            <a:r>
              <a:rPr lang="en-GB" sz="1800" dirty="0">
                <a:latin typeface="+mn-lt"/>
              </a:rPr>
              <a:t>ATTRIBUTES</a:t>
            </a:r>
          </a:p>
          <a:p>
            <a:pPr eaLnBrk="1" hangingPunct="1"/>
            <a:r>
              <a:rPr lang="en-GB" sz="1800" dirty="0">
                <a:latin typeface="+mn-lt"/>
              </a:rPr>
              <a:t>QUALITIES</a:t>
            </a:r>
          </a:p>
        </p:txBody>
      </p:sp>
      <p:sp>
        <p:nvSpPr>
          <p:cNvPr id="27660" name="Text Box 13"/>
          <p:cNvSpPr txBox="1">
            <a:spLocks noChangeArrowheads="1"/>
          </p:cNvSpPr>
          <p:nvPr/>
        </p:nvSpPr>
        <p:spPr bwMode="auto">
          <a:xfrm>
            <a:off x="3511552" y="3988781"/>
            <a:ext cx="1996316"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a:latin typeface="+mn-lt"/>
              </a:rPr>
              <a:t>FUNCTION</a:t>
            </a:r>
          </a:p>
          <a:p>
            <a:pPr eaLnBrk="1" hangingPunct="1"/>
            <a:r>
              <a:rPr lang="en-GB" sz="1800">
                <a:latin typeface="+mn-lt"/>
              </a:rPr>
              <a:t>MECHANISATION</a:t>
            </a:r>
          </a:p>
        </p:txBody>
      </p:sp>
      <p:sp>
        <p:nvSpPr>
          <p:cNvPr id="27661" name="Text Box 14"/>
          <p:cNvSpPr txBox="1">
            <a:spLocks noChangeArrowheads="1"/>
          </p:cNvSpPr>
          <p:nvPr/>
        </p:nvSpPr>
        <p:spPr bwMode="auto">
          <a:xfrm>
            <a:off x="6191250" y="4007826"/>
            <a:ext cx="1729191" cy="11079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a:latin typeface="+mn-lt"/>
              </a:rPr>
              <a:t>DEPLOYMENT</a:t>
            </a:r>
          </a:p>
          <a:p>
            <a:pPr eaLnBrk="1" hangingPunct="1"/>
            <a:r>
              <a:rPr lang="en-GB" sz="1800">
                <a:latin typeface="+mn-lt"/>
              </a:rPr>
              <a:t>DIFFUSION</a:t>
            </a:r>
          </a:p>
          <a:p>
            <a:pPr eaLnBrk="1" hangingPunct="1"/>
            <a:r>
              <a:rPr lang="en-GB" sz="1800">
                <a:latin typeface="+mn-lt"/>
              </a:rPr>
              <a:t>DEVELOPMENT</a:t>
            </a:r>
          </a:p>
          <a:p>
            <a:pPr eaLnBrk="1" hangingPunct="1"/>
            <a:r>
              <a:rPr lang="en-GB" sz="1800">
                <a:latin typeface="+mn-lt"/>
              </a:rPr>
              <a:t>EVOLUTION</a:t>
            </a:r>
          </a:p>
        </p:txBody>
      </p:sp>
      <p:sp>
        <p:nvSpPr>
          <p:cNvPr id="27662" name="Rectangle 15"/>
          <p:cNvSpPr>
            <a:spLocks noChangeArrowheads="1"/>
          </p:cNvSpPr>
          <p:nvPr/>
        </p:nvSpPr>
        <p:spPr bwMode="auto">
          <a:xfrm>
            <a:off x="666750" y="3866538"/>
            <a:ext cx="7867650" cy="1733550"/>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lIns="0" tIns="0" rIns="0" bIns="0" anchor="ctr"/>
          <a:lstStyle/>
          <a:p>
            <a:endParaRPr lang="en-US"/>
          </a:p>
        </p:txBody>
      </p:sp>
      <p:sp>
        <p:nvSpPr>
          <p:cNvPr id="27663" name="Text Box 16"/>
          <p:cNvSpPr txBox="1">
            <a:spLocks noChangeArrowheads="1"/>
          </p:cNvSpPr>
          <p:nvPr/>
        </p:nvSpPr>
        <p:spPr bwMode="auto">
          <a:xfrm>
            <a:off x="3876677" y="5314338"/>
            <a:ext cx="1354602"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200">
                <a:latin typeface="+mn-lt"/>
              </a:rPr>
              <a:t>Direct Translation</a:t>
            </a:r>
          </a:p>
        </p:txBody>
      </p:sp>
      <p:sp>
        <p:nvSpPr>
          <p:cNvPr id="27664" name="Rectangle 17"/>
          <p:cNvSpPr>
            <a:spLocks noChangeArrowheads="1"/>
          </p:cNvSpPr>
          <p:nvPr/>
        </p:nvSpPr>
        <p:spPr bwMode="auto">
          <a:xfrm>
            <a:off x="666750" y="5730607"/>
            <a:ext cx="7867650" cy="724173"/>
          </a:xfrm>
          <a:prstGeom prst="rect">
            <a:avLst/>
          </a:prstGeom>
          <a:ln>
            <a:headEnd/>
            <a:tailEnd/>
          </a:ln>
          <a:extLst/>
        </p:spPr>
        <p:style>
          <a:lnRef idx="1">
            <a:schemeClr val="accent6"/>
          </a:lnRef>
          <a:fillRef idx="2">
            <a:schemeClr val="accent6"/>
          </a:fillRef>
          <a:effectRef idx="1">
            <a:schemeClr val="accent6"/>
          </a:effectRef>
          <a:fontRef idx="minor">
            <a:schemeClr val="dk1"/>
          </a:fontRef>
        </p:style>
        <p:txBody>
          <a:bodyPr wrap="none" lIns="0" tIns="0" rIns="0" bIns="0" anchor="ctr"/>
          <a:lstStyle/>
          <a:p>
            <a:endParaRPr lang="en-US"/>
          </a:p>
        </p:txBody>
      </p:sp>
      <p:sp>
        <p:nvSpPr>
          <p:cNvPr id="27665" name="Text Box 18"/>
          <p:cNvSpPr txBox="1">
            <a:spLocks noChangeArrowheads="1"/>
          </p:cNvSpPr>
          <p:nvPr/>
        </p:nvSpPr>
        <p:spPr bwMode="auto">
          <a:xfrm>
            <a:off x="2452691" y="5764721"/>
            <a:ext cx="413504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dirty="0">
                <a:latin typeface="+mn-lt"/>
              </a:rPr>
              <a:t>CUSTOMER DRIVEN ENGINEERING </a:t>
            </a:r>
          </a:p>
        </p:txBody>
      </p:sp>
      <p:sp>
        <p:nvSpPr>
          <p:cNvPr id="27666" name="Text Box 19"/>
          <p:cNvSpPr txBox="1">
            <a:spLocks noChangeArrowheads="1"/>
          </p:cNvSpPr>
          <p:nvPr/>
        </p:nvSpPr>
        <p:spPr bwMode="auto">
          <a:xfrm>
            <a:off x="3686176" y="6166255"/>
            <a:ext cx="1731308" cy="1846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200" dirty="0">
                <a:latin typeface="+mn-lt"/>
              </a:rPr>
              <a:t>Contextual Translation</a:t>
            </a:r>
          </a:p>
        </p:txBody>
      </p:sp>
      <p:sp>
        <p:nvSpPr>
          <p:cNvPr id="27667" name="Text Box 20"/>
          <p:cNvSpPr txBox="1">
            <a:spLocks noChangeArrowheads="1"/>
          </p:cNvSpPr>
          <p:nvPr/>
        </p:nvSpPr>
        <p:spPr bwMode="auto">
          <a:xfrm>
            <a:off x="372642" y="1124067"/>
            <a:ext cx="8396287" cy="1077218"/>
          </a:xfrm>
          <a:prstGeom prst="rect">
            <a:avLst/>
          </a:prstGeom>
          <a:ln/>
          <a:extLst/>
        </p:spPr>
        <p:style>
          <a:lnRef idx="1">
            <a:schemeClr val="accent5"/>
          </a:lnRef>
          <a:fillRef idx="2">
            <a:schemeClr val="accent5"/>
          </a:fillRef>
          <a:effectRef idx="1">
            <a:schemeClr val="accent5"/>
          </a:effectRef>
          <a:fontRef idx="minor">
            <a:schemeClr val="dk1"/>
          </a:fontRef>
        </p:style>
        <p:txBody>
          <a:bodyP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20000"/>
              </a:spcBef>
              <a:buClr>
                <a:srgbClr val="004B8C"/>
              </a:buClr>
              <a:buSzPct val="90000"/>
              <a:buFont typeface="ZapfDingbats" charset="0"/>
              <a:buNone/>
            </a:pPr>
            <a:r>
              <a:rPr lang="en-GB" b="1" dirty="0"/>
              <a:t>Created in Japan in the late 1960</a:t>
            </a:r>
            <a:r>
              <a:rPr lang="en-GB" altLang="ja-JP" b="1" dirty="0"/>
              <a:t>s’ and first used in a ship yard (low volume production), Quality Function Deployment (QFD) is a structured approach for translating customer requirements into company requirements at each stage from market research through to manufacture.</a:t>
            </a:r>
            <a:endParaRPr lang="en-GB" b="1" dirty="0"/>
          </a:p>
        </p:txBody>
      </p:sp>
      <p:sp>
        <p:nvSpPr>
          <p:cNvPr id="2" name="Rectangle 1"/>
          <p:cNvSpPr/>
          <p:nvPr/>
        </p:nvSpPr>
        <p:spPr>
          <a:xfrm>
            <a:off x="1227832" y="2172137"/>
            <a:ext cx="6372257" cy="646331"/>
          </a:xfrm>
          <a:prstGeom prst="rect">
            <a:avLst/>
          </a:prstGeom>
        </p:spPr>
        <p:txBody>
          <a:bodyPr wrap="none">
            <a:spAutoFit/>
          </a:bodyPr>
          <a:lstStyle/>
          <a:p>
            <a:pPr>
              <a:spcAft>
                <a:spcPts val="0"/>
              </a:spcAft>
            </a:pPr>
            <a:r>
              <a:rPr lang="en-US" sz="3600" b="1" dirty="0" err="1">
                <a:solidFill>
                  <a:srgbClr val="191919"/>
                </a:solidFill>
                <a:latin typeface="ＭＳ 明朝" charset="-128"/>
                <a:ea typeface="ＭＳ 明朝" charset="-128"/>
                <a:cs typeface="Arial" charset="0"/>
              </a:rPr>
              <a:t>品質</a:t>
            </a:r>
            <a:r>
              <a:rPr lang="en-US" sz="3600" b="1" dirty="0">
                <a:solidFill>
                  <a:srgbClr val="191919"/>
                </a:solidFill>
                <a:latin typeface="ＭＳ 明朝" charset="-128"/>
                <a:ea typeface="ＭＳ 明朝" charset="-128"/>
                <a:cs typeface="Arial" charset="0"/>
              </a:rPr>
              <a:t>             </a:t>
            </a:r>
            <a:r>
              <a:rPr lang="en-US" sz="3600" b="1" dirty="0" err="1">
                <a:solidFill>
                  <a:srgbClr val="191919"/>
                </a:solidFill>
                <a:latin typeface="ＭＳ 明朝" charset="-128"/>
                <a:ea typeface="ＭＳ 明朝" charset="-128"/>
                <a:cs typeface="Arial" charset="0"/>
              </a:rPr>
              <a:t>機能</a:t>
            </a:r>
            <a:r>
              <a:rPr lang="en-US" sz="3600" b="1" dirty="0">
                <a:solidFill>
                  <a:srgbClr val="191919"/>
                </a:solidFill>
                <a:latin typeface="ＭＳ 明朝" charset="-128"/>
                <a:ea typeface="ＭＳ 明朝" charset="-128"/>
                <a:cs typeface="Arial" charset="0"/>
              </a:rPr>
              <a:t>             展開</a:t>
            </a:r>
            <a:endParaRPr lang="en-US" b="1" dirty="0">
              <a:effectLst/>
              <a:latin typeface="Cambria" charset="0"/>
              <a:ea typeface="ＭＳ 明朝" charset="-128"/>
              <a:cs typeface="Times New Roman" charset="0"/>
            </a:endParaRPr>
          </a:p>
        </p:txBody>
      </p:sp>
    </p:spTree>
    <p:extLst>
      <p:ext uri="{BB962C8B-B14F-4D97-AF65-F5344CB8AC3E}">
        <p14:creationId xmlns:p14="http://schemas.microsoft.com/office/powerpoint/2010/main" val="1609574558"/>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ChangeArrowheads="1"/>
          </p:cNvSpPr>
          <p:nvPr/>
        </p:nvSpPr>
        <p:spPr bwMode="auto">
          <a:xfrm>
            <a:off x="5276850" y="1295400"/>
            <a:ext cx="3467100" cy="502920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none" lIns="0" tIns="0" rIns="0" bIns="0" anchor="ctr"/>
          <a:lstStyle/>
          <a:p>
            <a:endParaRPr lang="en-US"/>
          </a:p>
        </p:txBody>
      </p:sp>
      <p:sp>
        <p:nvSpPr>
          <p:cNvPr id="29698" name="Rectangle 3"/>
          <p:cNvSpPr>
            <a:spLocks noGrp="1" noChangeArrowheads="1"/>
          </p:cNvSpPr>
          <p:nvPr>
            <p:ph type="title"/>
          </p:nvPr>
        </p:nvSpPr>
        <p:spPr/>
        <p:txBody>
          <a:bodyPr/>
          <a:lstStyle/>
          <a:p>
            <a:r>
              <a:rPr lang="en-GB" dirty="0"/>
              <a:t>Translation of Customer Requirements</a:t>
            </a:r>
          </a:p>
        </p:txBody>
      </p:sp>
      <p:sp>
        <p:nvSpPr>
          <p:cNvPr id="15364" name="Rectangle 4"/>
          <p:cNvSpPr>
            <a:spLocks noChangeArrowheads="1"/>
          </p:cNvSpPr>
          <p:nvPr/>
        </p:nvSpPr>
        <p:spPr bwMode="gray">
          <a:xfrm>
            <a:off x="1257297" y="1447800"/>
            <a:ext cx="3276600" cy="3810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defRPr/>
            </a:pPr>
            <a:r>
              <a:rPr lang="en-GB" sz="1800">
                <a:solidFill>
                  <a:srgbClr val="FFFFFF"/>
                </a:solidFill>
              </a:rPr>
              <a:t>Customer Requirements</a:t>
            </a:r>
            <a:endParaRPr lang="en-GB" sz="2400">
              <a:solidFill>
                <a:srgbClr val="FFFFFF"/>
              </a:solidFill>
            </a:endParaRPr>
          </a:p>
        </p:txBody>
      </p:sp>
      <p:sp>
        <p:nvSpPr>
          <p:cNvPr id="15365" name="Rectangle 5"/>
          <p:cNvSpPr>
            <a:spLocks noChangeArrowheads="1"/>
          </p:cNvSpPr>
          <p:nvPr/>
        </p:nvSpPr>
        <p:spPr bwMode="gray">
          <a:xfrm>
            <a:off x="1257297" y="2438400"/>
            <a:ext cx="3276600" cy="3810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defRPr/>
            </a:pPr>
            <a:r>
              <a:rPr lang="en-GB" sz="1800">
                <a:solidFill>
                  <a:srgbClr val="FFFFFF"/>
                </a:solidFill>
              </a:rPr>
              <a:t>Design Requirements</a:t>
            </a:r>
            <a:endParaRPr lang="en-GB" sz="2400">
              <a:solidFill>
                <a:srgbClr val="FFFFFF"/>
              </a:solidFill>
            </a:endParaRPr>
          </a:p>
        </p:txBody>
      </p:sp>
      <p:sp>
        <p:nvSpPr>
          <p:cNvPr id="15366" name="Rectangle 6"/>
          <p:cNvSpPr>
            <a:spLocks noChangeArrowheads="1"/>
          </p:cNvSpPr>
          <p:nvPr/>
        </p:nvSpPr>
        <p:spPr bwMode="gray">
          <a:xfrm>
            <a:off x="1257297" y="3581400"/>
            <a:ext cx="3276600" cy="3810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defRPr/>
            </a:pPr>
            <a:r>
              <a:rPr lang="en-GB" sz="1800">
                <a:solidFill>
                  <a:srgbClr val="FFFFFF"/>
                </a:solidFill>
              </a:rPr>
              <a:t>Part Requirements</a:t>
            </a:r>
            <a:endParaRPr lang="en-GB" sz="2400">
              <a:solidFill>
                <a:srgbClr val="FFFFFF"/>
              </a:solidFill>
            </a:endParaRPr>
          </a:p>
        </p:txBody>
      </p:sp>
      <p:sp>
        <p:nvSpPr>
          <p:cNvPr id="15367" name="Rectangle 7"/>
          <p:cNvSpPr>
            <a:spLocks noChangeArrowheads="1"/>
          </p:cNvSpPr>
          <p:nvPr/>
        </p:nvSpPr>
        <p:spPr bwMode="gray">
          <a:xfrm>
            <a:off x="1257297" y="4648200"/>
            <a:ext cx="3276600" cy="3810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defRPr/>
            </a:pPr>
            <a:r>
              <a:rPr lang="en-GB" sz="1800">
                <a:solidFill>
                  <a:srgbClr val="FFFFFF"/>
                </a:solidFill>
              </a:rPr>
              <a:t>Manufacturing Requirements</a:t>
            </a:r>
            <a:endParaRPr lang="en-GB" sz="2400">
              <a:solidFill>
                <a:srgbClr val="FFFFFF"/>
              </a:solidFill>
            </a:endParaRPr>
          </a:p>
        </p:txBody>
      </p:sp>
      <p:sp>
        <p:nvSpPr>
          <p:cNvPr id="15368" name="Rectangle 8"/>
          <p:cNvSpPr>
            <a:spLocks noChangeArrowheads="1"/>
          </p:cNvSpPr>
          <p:nvPr/>
        </p:nvSpPr>
        <p:spPr bwMode="gray">
          <a:xfrm>
            <a:off x="1257297" y="5638800"/>
            <a:ext cx="3276600" cy="381000"/>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defRPr/>
            </a:pPr>
            <a:r>
              <a:rPr lang="en-GB" sz="1800">
                <a:solidFill>
                  <a:srgbClr val="FFFFFF"/>
                </a:solidFill>
              </a:rPr>
              <a:t>Production Requirements</a:t>
            </a:r>
            <a:endParaRPr lang="en-GB" sz="2400">
              <a:solidFill>
                <a:srgbClr val="FFFFFF"/>
              </a:solidFill>
            </a:endParaRPr>
          </a:p>
        </p:txBody>
      </p:sp>
      <p:sp>
        <p:nvSpPr>
          <p:cNvPr id="15369" name="AutoShape 9"/>
          <p:cNvSpPr>
            <a:spLocks noChangeArrowheads="1"/>
          </p:cNvSpPr>
          <p:nvPr/>
        </p:nvSpPr>
        <p:spPr bwMode="auto">
          <a:xfrm>
            <a:off x="2609847" y="1981200"/>
            <a:ext cx="457200" cy="381000"/>
          </a:xfrm>
          <a:prstGeom prst="downArrow">
            <a:avLst>
              <a:gd name="adj1" fmla="val 50000"/>
              <a:gd name="adj2" fmla="val 25000"/>
            </a:avLst>
          </a:prstGeom>
          <a:solidFill>
            <a:schemeClr val="accent6">
              <a:lumMod val="40000"/>
              <a:lumOff val="60000"/>
            </a:schemeClr>
          </a:solidFill>
          <a:ln w="12700">
            <a:solidFill>
              <a:schemeClr val="accent6"/>
            </a:solidFill>
            <a:miter lim="800000"/>
            <a:headEnd/>
            <a:tailEnd/>
          </a:ln>
        </p:spPr>
        <p:txBody>
          <a:bodyPr wrap="none" anchor="ctr"/>
          <a:lstStyle/>
          <a:p>
            <a:pPr>
              <a:defRPr/>
            </a:pPr>
            <a:endParaRPr lang="en-US">
              <a:ea typeface="+mn-ea"/>
              <a:cs typeface="+mn-cs"/>
            </a:endParaRPr>
          </a:p>
        </p:txBody>
      </p:sp>
      <p:sp>
        <p:nvSpPr>
          <p:cNvPr id="15370" name="AutoShape 10"/>
          <p:cNvSpPr>
            <a:spLocks noChangeArrowheads="1"/>
          </p:cNvSpPr>
          <p:nvPr/>
        </p:nvSpPr>
        <p:spPr bwMode="auto">
          <a:xfrm>
            <a:off x="2609847" y="2971800"/>
            <a:ext cx="457200" cy="381000"/>
          </a:xfrm>
          <a:prstGeom prst="downArrow">
            <a:avLst>
              <a:gd name="adj1" fmla="val 50000"/>
              <a:gd name="adj2" fmla="val 25000"/>
            </a:avLst>
          </a:prstGeom>
          <a:solidFill>
            <a:schemeClr val="accent6">
              <a:lumMod val="40000"/>
              <a:lumOff val="60000"/>
            </a:schemeClr>
          </a:solidFill>
          <a:ln w="12700">
            <a:solidFill>
              <a:schemeClr val="accent6"/>
            </a:solidFill>
            <a:miter lim="800000"/>
            <a:headEnd/>
            <a:tailEnd/>
          </a:ln>
        </p:spPr>
        <p:txBody>
          <a:bodyPr wrap="none" anchor="ctr"/>
          <a:lstStyle/>
          <a:p>
            <a:pPr>
              <a:defRPr/>
            </a:pPr>
            <a:endParaRPr lang="en-US">
              <a:ea typeface="+mn-ea"/>
              <a:cs typeface="+mn-cs"/>
            </a:endParaRPr>
          </a:p>
        </p:txBody>
      </p:sp>
      <p:sp>
        <p:nvSpPr>
          <p:cNvPr id="15371" name="AutoShape 11"/>
          <p:cNvSpPr>
            <a:spLocks noChangeArrowheads="1"/>
          </p:cNvSpPr>
          <p:nvPr/>
        </p:nvSpPr>
        <p:spPr bwMode="auto">
          <a:xfrm>
            <a:off x="2609847" y="4114800"/>
            <a:ext cx="457200" cy="381000"/>
          </a:xfrm>
          <a:prstGeom prst="downArrow">
            <a:avLst>
              <a:gd name="adj1" fmla="val 50000"/>
              <a:gd name="adj2" fmla="val 25000"/>
            </a:avLst>
          </a:prstGeom>
          <a:solidFill>
            <a:schemeClr val="accent6">
              <a:lumMod val="40000"/>
              <a:lumOff val="60000"/>
            </a:schemeClr>
          </a:solidFill>
          <a:ln w="12700">
            <a:solidFill>
              <a:schemeClr val="accent6"/>
            </a:solidFill>
            <a:miter lim="800000"/>
            <a:headEnd/>
            <a:tailEnd/>
          </a:ln>
        </p:spPr>
        <p:txBody>
          <a:bodyPr wrap="none" anchor="ctr"/>
          <a:lstStyle/>
          <a:p>
            <a:pPr>
              <a:defRPr/>
            </a:pPr>
            <a:endParaRPr lang="en-US">
              <a:ea typeface="+mn-ea"/>
              <a:cs typeface="+mn-cs"/>
            </a:endParaRPr>
          </a:p>
        </p:txBody>
      </p:sp>
      <p:sp>
        <p:nvSpPr>
          <p:cNvPr id="15372" name="AutoShape 12"/>
          <p:cNvSpPr>
            <a:spLocks noChangeArrowheads="1"/>
          </p:cNvSpPr>
          <p:nvPr/>
        </p:nvSpPr>
        <p:spPr bwMode="auto">
          <a:xfrm>
            <a:off x="2609847" y="5181600"/>
            <a:ext cx="457200" cy="381000"/>
          </a:xfrm>
          <a:prstGeom prst="downArrow">
            <a:avLst>
              <a:gd name="adj1" fmla="val 50000"/>
              <a:gd name="adj2" fmla="val 25000"/>
            </a:avLst>
          </a:prstGeom>
          <a:solidFill>
            <a:schemeClr val="accent6">
              <a:lumMod val="40000"/>
              <a:lumOff val="60000"/>
            </a:schemeClr>
          </a:solidFill>
          <a:ln w="12700">
            <a:solidFill>
              <a:schemeClr val="accent6"/>
            </a:solidFill>
            <a:miter lim="800000"/>
            <a:headEnd/>
            <a:tailEnd/>
          </a:ln>
        </p:spPr>
        <p:txBody>
          <a:bodyPr wrap="none" anchor="ctr"/>
          <a:lstStyle/>
          <a:p>
            <a:pPr>
              <a:defRPr/>
            </a:pPr>
            <a:endParaRPr lang="en-US">
              <a:ea typeface="+mn-ea"/>
              <a:cs typeface="+mn-cs"/>
            </a:endParaRPr>
          </a:p>
        </p:txBody>
      </p:sp>
      <p:sp>
        <p:nvSpPr>
          <p:cNvPr id="15373" name="AutoShape 13"/>
          <p:cNvSpPr>
            <a:spLocks noChangeArrowheads="1"/>
          </p:cNvSpPr>
          <p:nvPr/>
        </p:nvSpPr>
        <p:spPr bwMode="auto">
          <a:xfrm>
            <a:off x="4276722" y="1905000"/>
            <a:ext cx="1371600" cy="438150"/>
          </a:xfrm>
          <a:prstGeom prst="leftArrow">
            <a:avLst>
              <a:gd name="adj1" fmla="val 50000"/>
              <a:gd name="adj2" fmla="val 78261"/>
            </a:avLst>
          </a:prstGeom>
          <a:solidFill>
            <a:srgbClr val="F4FD3F"/>
          </a:solidFill>
          <a:ln w="12700">
            <a:solidFill>
              <a:schemeClr val="tx1"/>
            </a:solidFill>
            <a:miter lim="800000"/>
            <a:headEnd/>
            <a:tailEnd/>
          </a:ln>
          <a:scene3d>
            <a:camera prst="orthographicFront"/>
            <a:lightRig rig="threePt" dir="t"/>
          </a:scene3d>
          <a:sp3d>
            <a:bevelT/>
          </a:sp3d>
        </p:spPr>
        <p:txBody>
          <a:bodyPr wrap="none" anchor="ctr"/>
          <a:lstStyle/>
          <a:p>
            <a:pPr algn="ctr">
              <a:defRPr/>
            </a:pPr>
            <a:r>
              <a:rPr lang="en-GB" sz="1400">
                <a:ea typeface="+mn-ea"/>
                <a:cs typeface="+mn-cs"/>
              </a:rPr>
              <a:t>Translation</a:t>
            </a:r>
          </a:p>
        </p:txBody>
      </p:sp>
      <p:sp>
        <p:nvSpPr>
          <p:cNvPr id="29721" name="Text Box 14"/>
          <p:cNvSpPr txBox="1">
            <a:spLocks noChangeArrowheads="1"/>
          </p:cNvSpPr>
          <p:nvPr/>
        </p:nvSpPr>
        <p:spPr bwMode="auto">
          <a:xfrm>
            <a:off x="104572" y="1905155"/>
            <a:ext cx="109101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QFD 1</a:t>
            </a:r>
          </a:p>
        </p:txBody>
      </p:sp>
      <p:sp>
        <p:nvSpPr>
          <p:cNvPr id="29722" name="Text Box 15"/>
          <p:cNvSpPr txBox="1">
            <a:spLocks noChangeArrowheads="1"/>
          </p:cNvSpPr>
          <p:nvPr/>
        </p:nvSpPr>
        <p:spPr bwMode="auto">
          <a:xfrm>
            <a:off x="104572" y="2971955"/>
            <a:ext cx="109101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QFD 2</a:t>
            </a:r>
          </a:p>
        </p:txBody>
      </p:sp>
      <p:sp>
        <p:nvSpPr>
          <p:cNvPr id="29723" name="Text Box 16"/>
          <p:cNvSpPr txBox="1">
            <a:spLocks noChangeArrowheads="1"/>
          </p:cNvSpPr>
          <p:nvPr/>
        </p:nvSpPr>
        <p:spPr bwMode="auto">
          <a:xfrm>
            <a:off x="104572" y="4038754"/>
            <a:ext cx="109101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QFD 3</a:t>
            </a:r>
          </a:p>
        </p:txBody>
      </p:sp>
      <p:sp>
        <p:nvSpPr>
          <p:cNvPr id="29724" name="Text Box 17"/>
          <p:cNvSpPr txBox="1">
            <a:spLocks noChangeArrowheads="1"/>
          </p:cNvSpPr>
          <p:nvPr/>
        </p:nvSpPr>
        <p:spPr bwMode="auto">
          <a:xfrm>
            <a:off x="104572" y="5105555"/>
            <a:ext cx="109101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QFD 4</a:t>
            </a:r>
          </a:p>
        </p:txBody>
      </p:sp>
      <p:sp>
        <p:nvSpPr>
          <p:cNvPr id="15378" name="AutoShape 18"/>
          <p:cNvSpPr>
            <a:spLocks noChangeArrowheads="1"/>
          </p:cNvSpPr>
          <p:nvPr/>
        </p:nvSpPr>
        <p:spPr bwMode="auto">
          <a:xfrm>
            <a:off x="1181097" y="2057400"/>
            <a:ext cx="838200" cy="228600"/>
          </a:xfrm>
          <a:prstGeom prst="rightArrow">
            <a:avLst>
              <a:gd name="adj1" fmla="val 50000"/>
              <a:gd name="adj2" fmla="val 91667"/>
            </a:avLst>
          </a:prstGeom>
          <a:solidFill>
            <a:srgbClr val="F4FD3F"/>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a:ea typeface="+mn-ea"/>
              <a:cs typeface="+mn-cs"/>
            </a:endParaRPr>
          </a:p>
        </p:txBody>
      </p:sp>
      <p:sp>
        <p:nvSpPr>
          <p:cNvPr id="15379" name="AutoShape 19"/>
          <p:cNvSpPr>
            <a:spLocks noChangeArrowheads="1"/>
          </p:cNvSpPr>
          <p:nvPr/>
        </p:nvSpPr>
        <p:spPr bwMode="auto">
          <a:xfrm>
            <a:off x="1181097" y="3124200"/>
            <a:ext cx="838200" cy="228600"/>
          </a:xfrm>
          <a:prstGeom prst="rightArrow">
            <a:avLst>
              <a:gd name="adj1" fmla="val 50000"/>
              <a:gd name="adj2" fmla="val 91667"/>
            </a:avLst>
          </a:prstGeom>
          <a:solidFill>
            <a:srgbClr val="F4FD3F"/>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a:ea typeface="+mn-ea"/>
              <a:cs typeface="+mn-cs"/>
            </a:endParaRPr>
          </a:p>
        </p:txBody>
      </p:sp>
      <p:sp>
        <p:nvSpPr>
          <p:cNvPr id="15380" name="AutoShape 20"/>
          <p:cNvSpPr>
            <a:spLocks noChangeArrowheads="1"/>
          </p:cNvSpPr>
          <p:nvPr/>
        </p:nvSpPr>
        <p:spPr bwMode="auto">
          <a:xfrm>
            <a:off x="1181097" y="4191000"/>
            <a:ext cx="838200" cy="228600"/>
          </a:xfrm>
          <a:prstGeom prst="rightArrow">
            <a:avLst>
              <a:gd name="adj1" fmla="val 50000"/>
              <a:gd name="adj2" fmla="val 91667"/>
            </a:avLst>
          </a:prstGeom>
          <a:solidFill>
            <a:srgbClr val="F4FD3F"/>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a:ea typeface="+mn-ea"/>
              <a:cs typeface="+mn-cs"/>
            </a:endParaRPr>
          </a:p>
        </p:txBody>
      </p:sp>
      <p:sp>
        <p:nvSpPr>
          <p:cNvPr id="15381" name="AutoShape 21"/>
          <p:cNvSpPr>
            <a:spLocks noChangeArrowheads="1"/>
          </p:cNvSpPr>
          <p:nvPr/>
        </p:nvSpPr>
        <p:spPr bwMode="auto">
          <a:xfrm>
            <a:off x="1181097" y="5257800"/>
            <a:ext cx="838200" cy="228600"/>
          </a:xfrm>
          <a:prstGeom prst="rightArrow">
            <a:avLst>
              <a:gd name="adj1" fmla="val 50000"/>
              <a:gd name="adj2" fmla="val 91667"/>
            </a:avLst>
          </a:prstGeom>
          <a:solidFill>
            <a:srgbClr val="F4FD3F"/>
          </a:solidFill>
          <a:ln w="12700">
            <a:solidFill>
              <a:schemeClr val="tx1"/>
            </a:solidFill>
            <a:miter lim="800000"/>
            <a:headEnd/>
            <a:tailEnd/>
          </a:ln>
          <a:scene3d>
            <a:camera prst="orthographicFront"/>
            <a:lightRig rig="threePt" dir="t"/>
          </a:scene3d>
          <a:sp3d>
            <a:bevelT/>
          </a:sp3d>
        </p:spPr>
        <p:txBody>
          <a:bodyPr wrap="none" anchor="ctr"/>
          <a:lstStyle/>
          <a:p>
            <a:pPr>
              <a:defRPr/>
            </a:pPr>
            <a:endParaRPr lang="en-US">
              <a:ea typeface="+mn-ea"/>
              <a:cs typeface="+mn-cs"/>
            </a:endParaRPr>
          </a:p>
        </p:txBody>
      </p:sp>
      <p:sp>
        <p:nvSpPr>
          <p:cNvPr id="15382" name="AutoShape 22"/>
          <p:cNvSpPr>
            <a:spLocks noChangeArrowheads="1"/>
          </p:cNvSpPr>
          <p:nvPr/>
        </p:nvSpPr>
        <p:spPr bwMode="auto">
          <a:xfrm>
            <a:off x="4276722" y="2978150"/>
            <a:ext cx="1371600" cy="438150"/>
          </a:xfrm>
          <a:prstGeom prst="leftArrow">
            <a:avLst>
              <a:gd name="adj1" fmla="val 50000"/>
              <a:gd name="adj2" fmla="val 78261"/>
            </a:avLst>
          </a:prstGeom>
          <a:solidFill>
            <a:srgbClr val="F4FD3F"/>
          </a:solidFill>
          <a:ln w="12700">
            <a:solidFill>
              <a:schemeClr val="tx1"/>
            </a:solidFill>
            <a:miter lim="800000"/>
            <a:headEnd/>
            <a:tailEnd/>
          </a:ln>
          <a:scene3d>
            <a:camera prst="orthographicFront"/>
            <a:lightRig rig="threePt" dir="t"/>
          </a:scene3d>
          <a:sp3d>
            <a:bevelT/>
          </a:sp3d>
        </p:spPr>
        <p:txBody>
          <a:bodyPr wrap="none" anchor="ctr"/>
          <a:lstStyle/>
          <a:p>
            <a:pPr algn="ctr">
              <a:defRPr/>
            </a:pPr>
            <a:r>
              <a:rPr lang="en-GB" sz="1400">
                <a:ea typeface="+mn-ea"/>
                <a:cs typeface="+mn-cs"/>
              </a:rPr>
              <a:t>Translation</a:t>
            </a:r>
          </a:p>
        </p:txBody>
      </p:sp>
      <p:sp>
        <p:nvSpPr>
          <p:cNvPr id="15383" name="AutoShape 23"/>
          <p:cNvSpPr>
            <a:spLocks noChangeArrowheads="1"/>
          </p:cNvSpPr>
          <p:nvPr/>
        </p:nvSpPr>
        <p:spPr bwMode="auto">
          <a:xfrm>
            <a:off x="4276722" y="4092575"/>
            <a:ext cx="1371600" cy="438150"/>
          </a:xfrm>
          <a:prstGeom prst="leftArrow">
            <a:avLst>
              <a:gd name="adj1" fmla="val 50000"/>
              <a:gd name="adj2" fmla="val 78261"/>
            </a:avLst>
          </a:prstGeom>
          <a:solidFill>
            <a:srgbClr val="F4FD3F"/>
          </a:solidFill>
          <a:ln w="12700">
            <a:solidFill>
              <a:schemeClr val="tx1"/>
            </a:solidFill>
            <a:miter lim="800000"/>
            <a:headEnd/>
            <a:tailEnd/>
          </a:ln>
          <a:scene3d>
            <a:camera prst="orthographicFront"/>
            <a:lightRig rig="threePt" dir="t"/>
          </a:scene3d>
          <a:sp3d>
            <a:bevelT/>
          </a:sp3d>
        </p:spPr>
        <p:txBody>
          <a:bodyPr wrap="none" anchor="ctr"/>
          <a:lstStyle/>
          <a:p>
            <a:pPr algn="ctr">
              <a:defRPr/>
            </a:pPr>
            <a:r>
              <a:rPr lang="en-GB" sz="1400">
                <a:ea typeface="+mn-ea"/>
                <a:cs typeface="+mn-cs"/>
              </a:rPr>
              <a:t>Translation</a:t>
            </a:r>
          </a:p>
        </p:txBody>
      </p:sp>
      <p:sp>
        <p:nvSpPr>
          <p:cNvPr id="15384" name="AutoShape 24"/>
          <p:cNvSpPr>
            <a:spLocks noChangeArrowheads="1"/>
          </p:cNvSpPr>
          <p:nvPr/>
        </p:nvSpPr>
        <p:spPr bwMode="auto">
          <a:xfrm>
            <a:off x="4276722" y="5111750"/>
            <a:ext cx="1371600" cy="438150"/>
          </a:xfrm>
          <a:prstGeom prst="leftArrow">
            <a:avLst>
              <a:gd name="adj1" fmla="val 50000"/>
              <a:gd name="adj2" fmla="val 78261"/>
            </a:avLst>
          </a:prstGeom>
          <a:solidFill>
            <a:srgbClr val="F4FD3F"/>
          </a:solidFill>
          <a:ln w="12700">
            <a:solidFill>
              <a:schemeClr val="tx1"/>
            </a:solidFill>
            <a:miter lim="800000"/>
            <a:headEnd/>
            <a:tailEnd/>
          </a:ln>
          <a:scene3d>
            <a:camera prst="orthographicFront"/>
            <a:lightRig rig="threePt" dir="t"/>
          </a:scene3d>
          <a:sp3d>
            <a:bevelT/>
          </a:sp3d>
        </p:spPr>
        <p:txBody>
          <a:bodyPr wrap="none" anchor="ctr"/>
          <a:lstStyle/>
          <a:p>
            <a:pPr algn="ctr">
              <a:defRPr/>
            </a:pPr>
            <a:r>
              <a:rPr lang="en-GB" sz="1400">
                <a:ea typeface="+mn-ea"/>
                <a:cs typeface="+mn-cs"/>
              </a:rPr>
              <a:t>Translation</a:t>
            </a:r>
          </a:p>
        </p:txBody>
      </p:sp>
      <p:sp>
        <p:nvSpPr>
          <p:cNvPr id="29746" name="Text Box 25"/>
          <p:cNvSpPr txBox="1">
            <a:spLocks noChangeArrowheads="1"/>
          </p:cNvSpPr>
          <p:nvPr/>
        </p:nvSpPr>
        <p:spPr bwMode="auto">
          <a:xfrm>
            <a:off x="5934075" y="1501781"/>
            <a:ext cx="101349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a:t>Marketing</a:t>
            </a:r>
          </a:p>
        </p:txBody>
      </p:sp>
      <p:sp>
        <p:nvSpPr>
          <p:cNvPr id="29747" name="Text Box 26"/>
          <p:cNvSpPr txBox="1">
            <a:spLocks noChangeArrowheads="1"/>
          </p:cNvSpPr>
          <p:nvPr/>
        </p:nvSpPr>
        <p:spPr bwMode="auto">
          <a:xfrm>
            <a:off x="5934072" y="2460631"/>
            <a:ext cx="2181186"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a:t>Systems Engineering</a:t>
            </a:r>
          </a:p>
        </p:txBody>
      </p:sp>
      <p:sp>
        <p:nvSpPr>
          <p:cNvPr id="29748" name="Text Box 27"/>
          <p:cNvSpPr txBox="1">
            <a:spLocks noChangeArrowheads="1"/>
          </p:cNvSpPr>
          <p:nvPr/>
        </p:nvSpPr>
        <p:spPr bwMode="auto">
          <a:xfrm>
            <a:off x="5934072" y="3632206"/>
            <a:ext cx="718534"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a:t>Design </a:t>
            </a:r>
          </a:p>
        </p:txBody>
      </p:sp>
      <p:sp>
        <p:nvSpPr>
          <p:cNvPr id="29749" name="Text Box 28"/>
          <p:cNvSpPr txBox="1">
            <a:spLocks noChangeArrowheads="1"/>
          </p:cNvSpPr>
          <p:nvPr/>
        </p:nvSpPr>
        <p:spPr bwMode="auto">
          <a:xfrm>
            <a:off x="5962647" y="4573589"/>
            <a:ext cx="2411906"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a:t>Manufacturing Systems </a:t>
            </a:r>
          </a:p>
          <a:p>
            <a:pPr eaLnBrk="1" hangingPunct="1"/>
            <a:r>
              <a:rPr lang="en-GB" sz="1800"/>
              <a:t>Engineering</a:t>
            </a:r>
          </a:p>
        </p:txBody>
      </p:sp>
      <p:sp>
        <p:nvSpPr>
          <p:cNvPr id="29750" name="Text Box 29"/>
          <p:cNvSpPr txBox="1">
            <a:spLocks noChangeArrowheads="1"/>
          </p:cNvSpPr>
          <p:nvPr/>
        </p:nvSpPr>
        <p:spPr bwMode="auto">
          <a:xfrm>
            <a:off x="5934072" y="5676906"/>
            <a:ext cx="194925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a:t>Production and QA</a:t>
            </a:r>
          </a:p>
        </p:txBody>
      </p:sp>
      <p:sp>
        <p:nvSpPr>
          <p:cNvPr id="29751" name="AutoShape 30"/>
          <p:cNvSpPr>
            <a:spLocks noChangeArrowheads="1"/>
          </p:cNvSpPr>
          <p:nvPr/>
        </p:nvSpPr>
        <p:spPr bwMode="auto">
          <a:xfrm>
            <a:off x="6140447" y="1989138"/>
            <a:ext cx="457200" cy="381000"/>
          </a:xfrm>
          <a:prstGeom prst="downArrow">
            <a:avLst>
              <a:gd name="adj1" fmla="val 50000"/>
              <a:gd name="adj2" fmla="val 25000"/>
            </a:avLst>
          </a:prstGeom>
          <a:solidFill>
            <a:srgbClr val="990000"/>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9752" name="AutoShape 31"/>
          <p:cNvSpPr>
            <a:spLocks noChangeArrowheads="1"/>
          </p:cNvSpPr>
          <p:nvPr/>
        </p:nvSpPr>
        <p:spPr bwMode="auto">
          <a:xfrm>
            <a:off x="6140447" y="2979738"/>
            <a:ext cx="457200" cy="381000"/>
          </a:xfrm>
          <a:prstGeom prst="downArrow">
            <a:avLst>
              <a:gd name="adj1" fmla="val 50000"/>
              <a:gd name="adj2" fmla="val 25000"/>
            </a:avLst>
          </a:prstGeom>
          <a:solidFill>
            <a:srgbClr val="990000"/>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9753" name="AutoShape 32"/>
          <p:cNvSpPr>
            <a:spLocks noChangeArrowheads="1"/>
          </p:cNvSpPr>
          <p:nvPr/>
        </p:nvSpPr>
        <p:spPr bwMode="auto">
          <a:xfrm>
            <a:off x="6140447" y="4122738"/>
            <a:ext cx="457200" cy="381000"/>
          </a:xfrm>
          <a:prstGeom prst="downArrow">
            <a:avLst>
              <a:gd name="adj1" fmla="val 50000"/>
              <a:gd name="adj2" fmla="val 25000"/>
            </a:avLst>
          </a:prstGeom>
          <a:solidFill>
            <a:srgbClr val="990000"/>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
        <p:nvSpPr>
          <p:cNvPr id="29754" name="AutoShape 33"/>
          <p:cNvSpPr>
            <a:spLocks noChangeArrowheads="1"/>
          </p:cNvSpPr>
          <p:nvPr/>
        </p:nvSpPr>
        <p:spPr bwMode="auto">
          <a:xfrm>
            <a:off x="6140447" y="5189538"/>
            <a:ext cx="457200" cy="381000"/>
          </a:xfrm>
          <a:prstGeom prst="downArrow">
            <a:avLst>
              <a:gd name="adj1" fmla="val 50000"/>
              <a:gd name="adj2" fmla="val 25000"/>
            </a:avLst>
          </a:prstGeom>
          <a:solidFill>
            <a:srgbClr val="990000"/>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a:p>
        </p:txBody>
      </p:sp>
    </p:spTree>
    <p:extLst>
      <p:ext uri="{BB962C8B-B14F-4D97-AF65-F5344CB8AC3E}">
        <p14:creationId xmlns:p14="http://schemas.microsoft.com/office/powerpoint/2010/main" val="452763523"/>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noChangeArrowheads="1"/>
          </p:cNvSpPr>
          <p:nvPr>
            <p:ph type="title"/>
          </p:nvPr>
        </p:nvSpPr>
        <p:spPr>
          <a:xfrm>
            <a:off x="0" y="176060"/>
            <a:ext cx="7080329" cy="762000"/>
          </a:xfrm>
        </p:spPr>
        <p:txBody>
          <a:bodyPr/>
          <a:lstStyle/>
          <a:p>
            <a:r>
              <a:rPr lang="en-GB" dirty="0"/>
              <a:t>Originally Product Focused But Universally Applicable </a:t>
            </a:r>
          </a:p>
        </p:txBody>
      </p:sp>
      <p:sp>
        <p:nvSpPr>
          <p:cNvPr id="16387" name="Rectangle 3"/>
          <p:cNvSpPr>
            <a:spLocks noChangeArrowheads="1"/>
          </p:cNvSpPr>
          <p:nvPr/>
        </p:nvSpPr>
        <p:spPr bwMode="gray">
          <a:xfrm>
            <a:off x="774700" y="1562100"/>
            <a:ext cx="3276600" cy="381000"/>
          </a:xfrm>
          <a:prstGeom prst="rect">
            <a:avLst/>
          </a:prstGeom>
          <a:solidFill>
            <a:schemeClr val="accent2"/>
          </a:solidFill>
          <a:ln w="12700">
            <a:solidFill>
              <a:schemeClr val="tx1"/>
            </a:solidFill>
            <a:miter lim="800000"/>
            <a:headEnd/>
            <a:tailEnd/>
          </a:ln>
          <a:scene3d>
            <a:camera prst="orthographicFront"/>
            <a:lightRig rig="threePt" dir="t"/>
          </a:scene3d>
          <a:sp3d>
            <a:bevelT/>
          </a:sp3d>
        </p:spPr>
        <p:txBody>
          <a:bodyPr wrap="none" anchor="ctr"/>
          <a:lstStyle/>
          <a:p>
            <a:pPr algn="ctr" eaLnBrk="0" hangingPunct="0">
              <a:defRPr/>
            </a:pPr>
            <a:r>
              <a:rPr lang="en-GB" sz="1800">
                <a:solidFill>
                  <a:srgbClr val="FFFFFF"/>
                </a:solidFill>
                <a:ea typeface="+mn-ea"/>
                <a:cs typeface="+mn-cs"/>
              </a:rPr>
              <a:t>Customer Requirements</a:t>
            </a:r>
            <a:endParaRPr lang="en-GB" sz="2400">
              <a:solidFill>
                <a:srgbClr val="FFFFFF"/>
              </a:solidFill>
              <a:ea typeface="+mn-ea"/>
              <a:cs typeface="+mn-cs"/>
            </a:endParaRPr>
          </a:p>
        </p:txBody>
      </p:sp>
      <p:sp>
        <p:nvSpPr>
          <p:cNvPr id="16388" name="Rectangle 4"/>
          <p:cNvSpPr>
            <a:spLocks noChangeArrowheads="1"/>
          </p:cNvSpPr>
          <p:nvPr/>
        </p:nvSpPr>
        <p:spPr bwMode="gray">
          <a:xfrm>
            <a:off x="774700" y="2552700"/>
            <a:ext cx="3276600" cy="381000"/>
          </a:xfrm>
          <a:prstGeom prst="rect">
            <a:avLst/>
          </a:prstGeom>
          <a:solidFill>
            <a:schemeClr val="accent2"/>
          </a:solidFill>
          <a:ln w="12700">
            <a:solidFill>
              <a:schemeClr val="tx1"/>
            </a:solidFill>
            <a:miter lim="800000"/>
            <a:headEnd/>
            <a:tailEnd/>
          </a:ln>
          <a:scene3d>
            <a:camera prst="orthographicFront"/>
            <a:lightRig rig="threePt" dir="t"/>
          </a:scene3d>
          <a:sp3d>
            <a:bevelT/>
          </a:sp3d>
        </p:spPr>
        <p:txBody>
          <a:bodyPr wrap="none" anchor="ctr"/>
          <a:lstStyle/>
          <a:p>
            <a:pPr algn="ctr" eaLnBrk="0" hangingPunct="0">
              <a:defRPr/>
            </a:pPr>
            <a:r>
              <a:rPr lang="en-GB" sz="1800">
                <a:solidFill>
                  <a:srgbClr val="FFFFFF"/>
                </a:solidFill>
                <a:ea typeface="+mn-ea"/>
                <a:cs typeface="+mn-cs"/>
              </a:rPr>
              <a:t>Design Requirements</a:t>
            </a:r>
            <a:endParaRPr lang="en-GB" sz="2400">
              <a:solidFill>
                <a:srgbClr val="FFFFFF"/>
              </a:solidFill>
              <a:ea typeface="+mn-ea"/>
              <a:cs typeface="+mn-cs"/>
            </a:endParaRPr>
          </a:p>
        </p:txBody>
      </p:sp>
      <p:sp>
        <p:nvSpPr>
          <p:cNvPr id="16389" name="Rectangle 5"/>
          <p:cNvSpPr>
            <a:spLocks noChangeArrowheads="1"/>
          </p:cNvSpPr>
          <p:nvPr/>
        </p:nvSpPr>
        <p:spPr bwMode="gray">
          <a:xfrm>
            <a:off x="774700" y="3695700"/>
            <a:ext cx="3276600" cy="381000"/>
          </a:xfrm>
          <a:prstGeom prst="rect">
            <a:avLst/>
          </a:prstGeom>
          <a:solidFill>
            <a:schemeClr val="accent2"/>
          </a:solidFill>
          <a:ln w="12700">
            <a:solidFill>
              <a:schemeClr val="tx1"/>
            </a:solidFill>
            <a:miter lim="800000"/>
            <a:headEnd/>
            <a:tailEnd/>
          </a:ln>
          <a:scene3d>
            <a:camera prst="orthographicFront"/>
            <a:lightRig rig="threePt" dir="t"/>
          </a:scene3d>
          <a:sp3d>
            <a:bevelT/>
          </a:sp3d>
        </p:spPr>
        <p:txBody>
          <a:bodyPr wrap="none" anchor="ctr"/>
          <a:lstStyle/>
          <a:p>
            <a:pPr algn="ctr" eaLnBrk="0" hangingPunct="0">
              <a:defRPr/>
            </a:pPr>
            <a:r>
              <a:rPr lang="en-GB" sz="1800">
                <a:solidFill>
                  <a:srgbClr val="FFFFFF"/>
                </a:solidFill>
                <a:ea typeface="+mn-ea"/>
                <a:cs typeface="+mn-cs"/>
              </a:rPr>
              <a:t>Part Requirements</a:t>
            </a:r>
            <a:endParaRPr lang="en-GB" sz="2400">
              <a:solidFill>
                <a:srgbClr val="FFFFFF"/>
              </a:solidFill>
              <a:ea typeface="+mn-ea"/>
              <a:cs typeface="+mn-cs"/>
            </a:endParaRPr>
          </a:p>
        </p:txBody>
      </p:sp>
      <p:sp>
        <p:nvSpPr>
          <p:cNvPr id="16390" name="Rectangle 6"/>
          <p:cNvSpPr>
            <a:spLocks noChangeArrowheads="1"/>
          </p:cNvSpPr>
          <p:nvPr/>
        </p:nvSpPr>
        <p:spPr bwMode="gray">
          <a:xfrm>
            <a:off x="774700" y="4762500"/>
            <a:ext cx="3276600" cy="381000"/>
          </a:xfrm>
          <a:prstGeom prst="rect">
            <a:avLst/>
          </a:prstGeom>
          <a:solidFill>
            <a:schemeClr val="accent2"/>
          </a:solidFill>
          <a:ln w="12700">
            <a:solidFill>
              <a:schemeClr val="tx1"/>
            </a:solidFill>
            <a:miter lim="800000"/>
            <a:headEnd/>
            <a:tailEnd/>
          </a:ln>
          <a:scene3d>
            <a:camera prst="orthographicFront"/>
            <a:lightRig rig="threePt" dir="t"/>
          </a:scene3d>
          <a:sp3d>
            <a:bevelT/>
          </a:sp3d>
        </p:spPr>
        <p:txBody>
          <a:bodyPr wrap="none" anchor="ctr"/>
          <a:lstStyle/>
          <a:p>
            <a:pPr algn="ctr" eaLnBrk="0" hangingPunct="0">
              <a:defRPr/>
            </a:pPr>
            <a:r>
              <a:rPr lang="en-GB" sz="1800">
                <a:solidFill>
                  <a:srgbClr val="FFFFFF"/>
                </a:solidFill>
                <a:ea typeface="+mn-ea"/>
                <a:cs typeface="+mn-cs"/>
              </a:rPr>
              <a:t>Manufacturing Requirements</a:t>
            </a:r>
            <a:endParaRPr lang="en-GB" sz="2400">
              <a:solidFill>
                <a:srgbClr val="FFFFFF"/>
              </a:solidFill>
              <a:ea typeface="+mn-ea"/>
              <a:cs typeface="+mn-cs"/>
            </a:endParaRPr>
          </a:p>
        </p:txBody>
      </p:sp>
      <p:sp>
        <p:nvSpPr>
          <p:cNvPr id="16391" name="Rectangle 7"/>
          <p:cNvSpPr>
            <a:spLocks noChangeArrowheads="1"/>
          </p:cNvSpPr>
          <p:nvPr/>
        </p:nvSpPr>
        <p:spPr bwMode="gray">
          <a:xfrm>
            <a:off x="774700" y="5753100"/>
            <a:ext cx="3276600" cy="381000"/>
          </a:xfrm>
          <a:prstGeom prst="rect">
            <a:avLst/>
          </a:prstGeom>
          <a:solidFill>
            <a:schemeClr val="accent2"/>
          </a:solidFill>
          <a:ln w="12700">
            <a:solidFill>
              <a:schemeClr val="tx1"/>
            </a:solidFill>
            <a:miter lim="800000"/>
            <a:headEnd/>
            <a:tailEnd/>
          </a:ln>
          <a:scene3d>
            <a:camera prst="orthographicFront"/>
            <a:lightRig rig="threePt" dir="t"/>
          </a:scene3d>
          <a:sp3d>
            <a:bevelT/>
          </a:sp3d>
        </p:spPr>
        <p:txBody>
          <a:bodyPr wrap="none" anchor="ctr"/>
          <a:lstStyle/>
          <a:p>
            <a:pPr algn="ctr" eaLnBrk="0" hangingPunct="0">
              <a:defRPr/>
            </a:pPr>
            <a:r>
              <a:rPr lang="en-GB" sz="1800">
                <a:solidFill>
                  <a:srgbClr val="FFFFFF"/>
                </a:solidFill>
                <a:ea typeface="+mn-ea"/>
                <a:cs typeface="+mn-cs"/>
              </a:rPr>
              <a:t>Production Requirements</a:t>
            </a:r>
            <a:endParaRPr lang="en-GB" sz="2400">
              <a:solidFill>
                <a:srgbClr val="FFFFFF"/>
              </a:solidFill>
              <a:ea typeface="+mn-ea"/>
              <a:cs typeface="+mn-cs"/>
            </a:endParaRPr>
          </a:p>
        </p:txBody>
      </p:sp>
      <p:sp>
        <p:nvSpPr>
          <p:cNvPr id="16392" name="AutoShape 8"/>
          <p:cNvSpPr>
            <a:spLocks noChangeArrowheads="1"/>
          </p:cNvSpPr>
          <p:nvPr/>
        </p:nvSpPr>
        <p:spPr bwMode="auto">
          <a:xfrm>
            <a:off x="2127250" y="2095500"/>
            <a:ext cx="457200" cy="381000"/>
          </a:xfrm>
          <a:prstGeom prst="downArrow">
            <a:avLst>
              <a:gd name="adj1" fmla="val 50000"/>
              <a:gd name="adj2" fmla="val 25000"/>
            </a:avLst>
          </a:prstGeom>
          <a:solidFill>
            <a:schemeClr val="accent6">
              <a:lumMod val="40000"/>
              <a:lumOff val="60000"/>
            </a:schemeClr>
          </a:solidFill>
          <a:ln w="12700">
            <a:solidFill>
              <a:schemeClr val="accent6"/>
            </a:solidFill>
            <a:miter lim="800000"/>
            <a:headEnd/>
            <a:tailEnd/>
          </a:ln>
        </p:spPr>
        <p:txBody>
          <a:bodyPr wrap="none" anchor="ctr"/>
          <a:lstStyle/>
          <a:p>
            <a:pPr>
              <a:defRPr/>
            </a:pPr>
            <a:endParaRPr lang="en-US">
              <a:ea typeface="+mn-ea"/>
              <a:cs typeface="+mn-cs"/>
            </a:endParaRPr>
          </a:p>
        </p:txBody>
      </p:sp>
      <p:sp>
        <p:nvSpPr>
          <p:cNvPr id="16393" name="AutoShape 9"/>
          <p:cNvSpPr>
            <a:spLocks noChangeArrowheads="1"/>
          </p:cNvSpPr>
          <p:nvPr/>
        </p:nvSpPr>
        <p:spPr bwMode="auto">
          <a:xfrm>
            <a:off x="2127250" y="3086100"/>
            <a:ext cx="457200" cy="381000"/>
          </a:xfrm>
          <a:prstGeom prst="downArrow">
            <a:avLst>
              <a:gd name="adj1" fmla="val 50000"/>
              <a:gd name="adj2" fmla="val 25000"/>
            </a:avLst>
          </a:prstGeom>
          <a:solidFill>
            <a:schemeClr val="accent6">
              <a:lumMod val="40000"/>
              <a:lumOff val="60000"/>
            </a:schemeClr>
          </a:solidFill>
          <a:ln w="12700">
            <a:solidFill>
              <a:schemeClr val="accent6"/>
            </a:solidFill>
            <a:miter lim="800000"/>
            <a:headEnd/>
            <a:tailEnd/>
          </a:ln>
        </p:spPr>
        <p:txBody>
          <a:bodyPr wrap="none" anchor="ctr"/>
          <a:lstStyle/>
          <a:p>
            <a:pPr>
              <a:defRPr/>
            </a:pPr>
            <a:endParaRPr lang="en-US">
              <a:ea typeface="+mn-ea"/>
              <a:cs typeface="+mn-cs"/>
            </a:endParaRPr>
          </a:p>
        </p:txBody>
      </p:sp>
      <p:sp>
        <p:nvSpPr>
          <p:cNvPr id="16394" name="AutoShape 10"/>
          <p:cNvSpPr>
            <a:spLocks noChangeArrowheads="1"/>
          </p:cNvSpPr>
          <p:nvPr/>
        </p:nvSpPr>
        <p:spPr bwMode="auto">
          <a:xfrm>
            <a:off x="2127250" y="4229100"/>
            <a:ext cx="457200" cy="381000"/>
          </a:xfrm>
          <a:prstGeom prst="downArrow">
            <a:avLst>
              <a:gd name="adj1" fmla="val 50000"/>
              <a:gd name="adj2" fmla="val 25000"/>
            </a:avLst>
          </a:prstGeom>
          <a:solidFill>
            <a:schemeClr val="accent6">
              <a:lumMod val="40000"/>
              <a:lumOff val="60000"/>
            </a:schemeClr>
          </a:solidFill>
          <a:ln w="12700">
            <a:solidFill>
              <a:schemeClr val="accent6"/>
            </a:solidFill>
            <a:miter lim="800000"/>
            <a:headEnd/>
            <a:tailEnd/>
          </a:ln>
        </p:spPr>
        <p:txBody>
          <a:bodyPr wrap="none" anchor="ctr"/>
          <a:lstStyle/>
          <a:p>
            <a:pPr>
              <a:defRPr/>
            </a:pPr>
            <a:endParaRPr lang="en-US">
              <a:ea typeface="+mn-ea"/>
              <a:cs typeface="+mn-cs"/>
            </a:endParaRPr>
          </a:p>
        </p:txBody>
      </p:sp>
      <p:sp>
        <p:nvSpPr>
          <p:cNvPr id="16395" name="AutoShape 11"/>
          <p:cNvSpPr>
            <a:spLocks noChangeArrowheads="1"/>
          </p:cNvSpPr>
          <p:nvPr/>
        </p:nvSpPr>
        <p:spPr bwMode="auto">
          <a:xfrm>
            <a:off x="2127250" y="5295900"/>
            <a:ext cx="457200" cy="381000"/>
          </a:xfrm>
          <a:prstGeom prst="downArrow">
            <a:avLst>
              <a:gd name="adj1" fmla="val 50000"/>
              <a:gd name="adj2" fmla="val 25000"/>
            </a:avLst>
          </a:prstGeom>
          <a:solidFill>
            <a:schemeClr val="accent6">
              <a:lumMod val="40000"/>
              <a:lumOff val="60000"/>
            </a:schemeClr>
          </a:solidFill>
          <a:ln w="12700">
            <a:solidFill>
              <a:schemeClr val="accent6"/>
            </a:solidFill>
            <a:miter lim="800000"/>
            <a:headEnd/>
            <a:tailEnd/>
          </a:ln>
        </p:spPr>
        <p:txBody>
          <a:bodyPr wrap="none" anchor="ctr"/>
          <a:lstStyle/>
          <a:p>
            <a:pPr>
              <a:defRPr/>
            </a:pPr>
            <a:endParaRPr lang="en-US">
              <a:ea typeface="+mn-ea"/>
              <a:cs typeface="+mn-cs"/>
            </a:endParaRPr>
          </a:p>
        </p:txBody>
      </p:sp>
      <p:sp>
        <p:nvSpPr>
          <p:cNvPr id="32789" name="Text Box 12"/>
          <p:cNvSpPr txBox="1">
            <a:spLocks noChangeArrowheads="1"/>
          </p:cNvSpPr>
          <p:nvPr/>
        </p:nvSpPr>
        <p:spPr bwMode="auto">
          <a:xfrm>
            <a:off x="4003474" y="1981359"/>
            <a:ext cx="109101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QFD 1</a:t>
            </a:r>
          </a:p>
        </p:txBody>
      </p:sp>
      <p:sp>
        <p:nvSpPr>
          <p:cNvPr id="32790" name="Text Box 13"/>
          <p:cNvSpPr txBox="1">
            <a:spLocks noChangeArrowheads="1"/>
          </p:cNvSpPr>
          <p:nvPr/>
        </p:nvSpPr>
        <p:spPr bwMode="auto">
          <a:xfrm>
            <a:off x="4016175" y="3048159"/>
            <a:ext cx="109101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QFD 2</a:t>
            </a:r>
          </a:p>
        </p:txBody>
      </p:sp>
      <p:sp>
        <p:nvSpPr>
          <p:cNvPr id="32791" name="Text Box 14"/>
          <p:cNvSpPr txBox="1">
            <a:spLocks noChangeArrowheads="1"/>
          </p:cNvSpPr>
          <p:nvPr/>
        </p:nvSpPr>
        <p:spPr bwMode="auto">
          <a:xfrm>
            <a:off x="3990775" y="4178459"/>
            <a:ext cx="109101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QFD 3</a:t>
            </a:r>
          </a:p>
        </p:txBody>
      </p:sp>
      <p:sp>
        <p:nvSpPr>
          <p:cNvPr id="32792" name="Text Box 15"/>
          <p:cNvSpPr txBox="1">
            <a:spLocks noChangeArrowheads="1"/>
          </p:cNvSpPr>
          <p:nvPr/>
        </p:nvSpPr>
        <p:spPr bwMode="auto">
          <a:xfrm>
            <a:off x="3978075" y="5207159"/>
            <a:ext cx="109101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QFD 4</a:t>
            </a:r>
          </a:p>
        </p:txBody>
      </p:sp>
      <p:sp>
        <p:nvSpPr>
          <p:cNvPr id="32793" name="AutoShape 16"/>
          <p:cNvSpPr>
            <a:spLocks noChangeArrowheads="1"/>
          </p:cNvSpPr>
          <p:nvPr/>
        </p:nvSpPr>
        <p:spPr bwMode="auto">
          <a:xfrm>
            <a:off x="5080000" y="2108200"/>
            <a:ext cx="838200" cy="228600"/>
          </a:xfrm>
          <a:prstGeom prst="rightArrow">
            <a:avLst>
              <a:gd name="adj1" fmla="val 50000"/>
              <a:gd name="adj2" fmla="val 91667"/>
            </a:avLst>
          </a:prstGeom>
          <a:solidFill>
            <a:srgbClr val="F4FD3F"/>
          </a:solidFill>
          <a:ln w="12700">
            <a:solidFill>
              <a:schemeClr val="tx1"/>
            </a:solidFill>
            <a:miter lim="800000"/>
            <a:headEnd/>
            <a:tailEnd/>
          </a:ln>
        </p:spPr>
        <p:txBody>
          <a:bodyPr wrap="none" anchor="ctr"/>
          <a:lstStyle/>
          <a:p>
            <a:endParaRPr lang="en-US"/>
          </a:p>
        </p:txBody>
      </p:sp>
      <p:sp>
        <p:nvSpPr>
          <p:cNvPr id="32794" name="AutoShape 17"/>
          <p:cNvSpPr>
            <a:spLocks noChangeArrowheads="1"/>
          </p:cNvSpPr>
          <p:nvPr/>
        </p:nvSpPr>
        <p:spPr bwMode="auto">
          <a:xfrm>
            <a:off x="5067300" y="3175000"/>
            <a:ext cx="838200" cy="228600"/>
          </a:xfrm>
          <a:prstGeom prst="rightArrow">
            <a:avLst>
              <a:gd name="adj1" fmla="val 50000"/>
              <a:gd name="adj2" fmla="val 91667"/>
            </a:avLst>
          </a:prstGeom>
          <a:solidFill>
            <a:srgbClr val="F4FD3F"/>
          </a:solidFill>
          <a:ln w="12700">
            <a:solidFill>
              <a:schemeClr val="tx1"/>
            </a:solidFill>
            <a:miter lim="800000"/>
            <a:headEnd/>
            <a:tailEnd/>
          </a:ln>
        </p:spPr>
        <p:txBody>
          <a:bodyPr wrap="none" anchor="ctr"/>
          <a:lstStyle/>
          <a:p>
            <a:endParaRPr lang="en-US"/>
          </a:p>
        </p:txBody>
      </p:sp>
      <p:sp>
        <p:nvSpPr>
          <p:cNvPr id="32795" name="AutoShape 18"/>
          <p:cNvSpPr>
            <a:spLocks noChangeArrowheads="1"/>
          </p:cNvSpPr>
          <p:nvPr/>
        </p:nvSpPr>
        <p:spPr bwMode="auto">
          <a:xfrm>
            <a:off x="5054600" y="4292600"/>
            <a:ext cx="838200" cy="228600"/>
          </a:xfrm>
          <a:prstGeom prst="rightArrow">
            <a:avLst>
              <a:gd name="adj1" fmla="val 50000"/>
              <a:gd name="adj2" fmla="val 91667"/>
            </a:avLst>
          </a:prstGeom>
          <a:solidFill>
            <a:srgbClr val="F4FD3F"/>
          </a:solidFill>
          <a:ln w="12700">
            <a:solidFill>
              <a:schemeClr val="tx1"/>
            </a:solidFill>
            <a:miter lim="800000"/>
            <a:headEnd/>
            <a:tailEnd/>
          </a:ln>
        </p:spPr>
        <p:txBody>
          <a:bodyPr wrap="none" anchor="ctr"/>
          <a:lstStyle/>
          <a:p>
            <a:endParaRPr lang="en-US"/>
          </a:p>
        </p:txBody>
      </p:sp>
      <p:sp>
        <p:nvSpPr>
          <p:cNvPr id="32796" name="AutoShape 19"/>
          <p:cNvSpPr>
            <a:spLocks noChangeArrowheads="1"/>
          </p:cNvSpPr>
          <p:nvPr/>
        </p:nvSpPr>
        <p:spPr bwMode="auto">
          <a:xfrm>
            <a:off x="5054600" y="5334000"/>
            <a:ext cx="838200" cy="228600"/>
          </a:xfrm>
          <a:prstGeom prst="rightArrow">
            <a:avLst>
              <a:gd name="adj1" fmla="val 50000"/>
              <a:gd name="adj2" fmla="val 91667"/>
            </a:avLst>
          </a:prstGeom>
          <a:solidFill>
            <a:srgbClr val="F4FD3F"/>
          </a:solidFill>
          <a:ln w="12700">
            <a:solidFill>
              <a:schemeClr val="tx1"/>
            </a:solidFill>
            <a:miter lim="800000"/>
            <a:headEnd/>
            <a:tailEnd/>
          </a:ln>
        </p:spPr>
        <p:txBody>
          <a:bodyPr wrap="none" anchor="ctr"/>
          <a:lstStyle/>
          <a:p>
            <a:endParaRPr lang="en-US"/>
          </a:p>
        </p:txBody>
      </p:sp>
      <p:sp>
        <p:nvSpPr>
          <p:cNvPr id="16404" name="Rectangle 20"/>
          <p:cNvSpPr>
            <a:spLocks noChangeArrowheads="1"/>
          </p:cNvSpPr>
          <p:nvPr/>
        </p:nvSpPr>
        <p:spPr bwMode="gray">
          <a:xfrm>
            <a:off x="5054600" y="1549400"/>
            <a:ext cx="3276600" cy="381000"/>
          </a:xfrm>
          <a:prstGeom prst="rect">
            <a:avLst/>
          </a:prstGeom>
          <a:solidFill>
            <a:srgbClr val="FF9900"/>
          </a:solidFill>
          <a:ln w="12700">
            <a:solidFill>
              <a:schemeClr val="tx1"/>
            </a:solidFill>
            <a:miter lim="800000"/>
            <a:headEnd/>
            <a:tailEnd/>
          </a:ln>
          <a:scene3d>
            <a:camera prst="orthographicFront"/>
            <a:lightRig rig="threePt" dir="t"/>
          </a:scene3d>
          <a:sp3d>
            <a:bevelT/>
          </a:sp3d>
        </p:spPr>
        <p:txBody>
          <a:bodyPr wrap="none" anchor="ctr"/>
          <a:lstStyle/>
          <a:p>
            <a:pPr algn="ctr" eaLnBrk="0" hangingPunct="0">
              <a:defRPr/>
            </a:pPr>
            <a:r>
              <a:rPr lang="en-GB" sz="1800" dirty="0">
                <a:ea typeface="+mn-ea"/>
                <a:cs typeface="+mn-cs"/>
              </a:rPr>
              <a:t>Customer Requirements</a:t>
            </a:r>
            <a:endParaRPr lang="en-GB" sz="2400" dirty="0">
              <a:ea typeface="+mn-ea"/>
              <a:cs typeface="+mn-cs"/>
            </a:endParaRPr>
          </a:p>
        </p:txBody>
      </p:sp>
      <p:sp>
        <p:nvSpPr>
          <p:cNvPr id="16405" name="Rectangle 21"/>
          <p:cNvSpPr>
            <a:spLocks noChangeArrowheads="1"/>
          </p:cNvSpPr>
          <p:nvPr/>
        </p:nvSpPr>
        <p:spPr bwMode="gray">
          <a:xfrm>
            <a:off x="5054600" y="2540000"/>
            <a:ext cx="3276600" cy="381000"/>
          </a:xfrm>
          <a:prstGeom prst="rect">
            <a:avLst/>
          </a:prstGeom>
          <a:solidFill>
            <a:srgbClr val="FF9900"/>
          </a:solidFill>
          <a:ln w="12700">
            <a:solidFill>
              <a:schemeClr val="tx1"/>
            </a:solidFill>
            <a:miter lim="800000"/>
            <a:headEnd/>
            <a:tailEnd/>
          </a:ln>
          <a:scene3d>
            <a:camera prst="orthographicFront"/>
            <a:lightRig rig="threePt" dir="t"/>
          </a:scene3d>
          <a:sp3d>
            <a:bevelT/>
          </a:sp3d>
        </p:spPr>
        <p:txBody>
          <a:bodyPr wrap="none" anchor="ctr"/>
          <a:lstStyle/>
          <a:p>
            <a:pPr algn="ctr" eaLnBrk="0" hangingPunct="0">
              <a:defRPr/>
            </a:pPr>
            <a:r>
              <a:rPr lang="en-GB" sz="1800">
                <a:ea typeface="+mn-ea"/>
                <a:cs typeface="+mn-cs"/>
              </a:rPr>
              <a:t>Design Requirements</a:t>
            </a:r>
            <a:endParaRPr lang="en-GB" sz="2400">
              <a:ea typeface="+mn-ea"/>
              <a:cs typeface="+mn-cs"/>
            </a:endParaRPr>
          </a:p>
        </p:txBody>
      </p:sp>
      <p:sp>
        <p:nvSpPr>
          <p:cNvPr id="16406" name="Rectangle 22"/>
          <p:cNvSpPr>
            <a:spLocks noChangeArrowheads="1"/>
          </p:cNvSpPr>
          <p:nvPr/>
        </p:nvSpPr>
        <p:spPr bwMode="gray">
          <a:xfrm>
            <a:off x="5054600" y="3683000"/>
            <a:ext cx="3276600" cy="381000"/>
          </a:xfrm>
          <a:prstGeom prst="rect">
            <a:avLst/>
          </a:prstGeom>
          <a:solidFill>
            <a:srgbClr val="FF9900"/>
          </a:solidFill>
          <a:ln w="12700">
            <a:solidFill>
              <a:schemeClr val="tx1"/>
            </a:solidFill>
            <a:miter lim="800000"/>
            <a:headEnd/>
            <a:tailEnd/>
          </a:ln>
          <a:scene3d>
            <a:camera prst="orthographicFront"/>
            <a:lightRig rig="threePt" dir="t"/>
          </a:scene3d>
          <a:sp3d>
            <a:bevelT/>
          </a:sp3d>
        </p:spPr>
        <p:txBody>
          <a:bodyPr wrap="none" anchor="ctr"/>
          <a:lstStyle/>
          <a:p>
            <a:pPr algn="ctr" eaLnBrk="0" hangingPunct="0">
              <a:defRPr/>
            </a:pPr>
            <a:r>
              <a:rPr lang="en-GB" sz="1800">
                <a:ea typeface="+mn-ea"/>
                <a:cs typeface="+mn-cs"/>
              </a:rPr>
              <a:t>Solution Requirements</a:t>
            </a:r>
            <a:endParaRPr lang="en-GB" sz="2400">
              <a:ea typeface="+mn-ea"/>
              <a:cs typeface="+mn-cs"/>
            </a:endParaRPr>
          </a:p>
        </p:txBody>
      </p:sp>
      <p:sp>
        <p:nvSpPr>
          <p:cNvPr id="16407" name="Rectangle 23"/>
          <p:cNvSpPr>
            <a:spLocks noChangeArrowheads="1"/>
          </p:cNvSpPr>
          <p:nvPr/>
        </p:nvSpPr>
        <p:spPr bwMode="gray">
          <a:xfrm>
            <a:off x="5054600" y="4749800"/>
            <a:ext cx="3276600" cy="381000"/>
          </a:xfrm>
          <a:prstGeom prst="rect">
            <a:avLst/>
          </a:prstGeom>
          <a:solidFill>
            <a:srgbClr val="FF9900"/>
          </a:solidFill>
          <a:ln w="12700">
            <a:solidFill>
              <a:schemeClr val="tx1"/>
            </a:solidFill>
            <a:miter lim="800000"/>
            <a:headEnd/>
            <a:tailEnd/>
          </a:ln>
          <a:scene3d>
            <a:camera prst="orthographicFront"/>
            <a:lightRig rig="threePt" dir="t"/>
          </a:scene3d>
          <a:sp3d>
            <a:bevelT/>
          </a:sp3d>
        </p:spPr>
        <p:txBody>
          <a:bodyPr wrap="none" anchor="ctr"/>
          <a:lstStyle/>
          <a:p>
            <a:pPr algn="ctr" eaLnBrk="0" hangingPunct="0">
              <a:defRPr/>
            </a:pPr>
            <a:r>
              <a:rPr lang="en-GB" sz="1800" dirty="0">
                <a:ea typeface="+mn-ea"/>
                <a:cs typeface="+mn-cs"/>
              </a:rPr>
              <a:t>Realisation Requirements</a:t>
            </a:r>
            <a:endParaRPr lang="en-GB" sz="2400" dirty="0">
              <a:ea typeface="+mn-ea"/>
              <a:cs typeface="+mn-cs"/>
            </a:endParaRPr>
          </a:p>
        </p:txBody>
      </p:sp>
      <p:sp>
        <p:nvSpPr>
          <p:cNvPr id="16408" name="Rectangle 24"/>
          <p:cNvSpPr>
            <a:spLocks noChangeArrowheads="1"/>
          </p:cNvSpPr>
          <p:nvPr/>
        </p:nvSpPr>
        <p:spPr bwMode="gray">
          <a:xfrm>
            <a:off x="5054600" y="5740400"/>
            <a:ext cx="3276600" cy="381000"/>
          </a:xfrm>
          <a:prstGeom prst="rect">
            <a:avLst/>
          </a:prstGeom>
          <a:solidFill>
            <a:srgbClr val="FF9900"/>
          </a:solidFill>
          <a:ln w="12700">
            <a:solidFill>
              <a:schemeClr val="tx1"/>
            </a:solidFill>
            <a:miter lim="800000"/>
            <a:headEnd/>
            <a:tailEnd/>
          </a:ln>
          <a:scene3d>
            <a:camera prst="orthographicFront"/>
            <a:lightRig rig="threePt" dir="t"/>
          </a:scene3d>
          <a:sp3d>
            <a:bevelT/>
          </a:sp3d>
        </p:spPr>
        <p:txBody>
          <a:bodyPr wrap="none" anchor="ctr"/>
          <a:lstStyle/>
          <a:p>
            <a:pPr algn="ctr" eaLnBrk="0" hangingPunct="0">
              <a:defRPr/>
            </a:pPr>
            <a:r>
              <a:rPr lang="en-GB" sz="1800" dirty="0">
                <a:ea typeface="+mn-ea"/>
                <a:cs typeface="+mn-cs"/>
              </a:rPr>
              <a:t>Assurance Requirements</a:t>
            </a:r>
            <a:endParaRPr lang="en-GB" sz="2400" dirty="0">
              <a:ea typeface="+mn-ea"/>
              <a:cs typeface="+mn-cs"/>
            </a:endParaRPr>
          </a:p>
        </p:txBody>
      </p:sp>
      <p:sp>
        <p:nvSpPr>
          <p:cNvPr id="32812" name="AutoShape 25"/>
          <p:cNvSpPr>
            <a:spLocks noChangeArrowheads="1"/>
          </p:cNvSpPr>
          <p:nvPr/>
        </p:nvSpPr>
        <p:spPr bwMode="auto">
          <a:xfrm>
            <a:off x="6407150" y="2082800"/>
            <a:ext cx="457200" cy="381000"/>
          </a:xfrm>
          <a:prstGeom prst="downArrow">
            <a:avLst>
              <a:gd name="adj1" fmla="val 50000"/>
              <a:gd name="adj2" fmla="val 25000"/>
            </a:avLst>
          </a:prstGeom>
          <a:solidFill>
            <a:srgbClr val="990000"/>
          </a:solidFill>
          <a:ln w="12700">
            <a:solidFill>
              <a:srgbClr val="FF9999"/>
            </a:solidFill>
            <a:miter lim="800000"/>
            <a:headEnd/>
            <a:tailEnd/>
          </a:ln>
        </p:spPr>
        <p:txBody>
          <a:bodyPr wrap="none" anchor="ctr"/>
          <a:lstStyle/>
          <a:p>
            <a:endParaRPr lang="en-US"/>
          </a:p>
        </p:txBody>
      </p:sp>
      <p:sp>
        <p:nvSpPr>
          <p:cNvPr id="32813" name="AutoShape 26"/>
          <p:cNvSpPr>
            <a:spLocks noChangeArrowheads="1"/>
          </p:cNvSpPr>
          <p:nvPr/>
        </p:nvSpPr>
        <p:spPr bwMode="auto">
          <a:xfrm>
            <a:off x="6407150" y="3073400"/>
            <a:ext cx="457200" cy="381000"/>
          </a:xfrm>
          <a:prstGeom prst="downArrow">
            <a:avLst>
              <a:gd name="adj1" fmla="val 50000"/>
              <a:gd name="adj2" fmla="val 25000"/>
            </a:avLst>
          </a:prstGeom>
          <a:solidFill>
            <a:srgbClr val="990000"/>
          </a:solidFill>
          <a:ln w="12700">
            <a:solidFill>
              <a:srgbClr val="FF9999"/>
            </a:solidFill>
            <a:miter lim="800000"/>
            <a:headEnd/>
            <a:tailEnd/>
          </a:ln>
        </p:spPr>
        <p:txBody>
          <a:bodyPr wrap="none" anchor="ctr"/>
          <a:lstStyle/>
          <a:p>
            <a:endParaRPr lang="en-US"/>
          </a:p>
        </p:txBody>
      </p:sp>
      <p:sp>
        <p:nvSpPr>
          <p:cNvPr id="32814" name="AutoShape 27"/>
          <p:cNvSpPr>
            <a:spLocks noChangeArrowheads="1"/>
          </p:cNvSpPr>
          <p:nvPr/>
        </p:nvSpPr>
        <p:spPr bwMode="auto">
          <a:xfrm>
            <a:off x="6407150" y="4216400"/>
            <a:ext cx="457200" cy="381000"/>
          </a:xfrm>
          <a:prstGeom prst="downArrow">
            <a:avLst>
              <a:gd name="adj1" fmla="val 50000"/>
              <a:gd name="adj2" fmla="val 25000"/>
            </a:avLst>
          </a:prstGeom>
          <a:solidFill>
            <a:srgbClr val="990000"/>
          </a:solidFill>
          <a:ln w="12700">
            <a:solidFill>
              <a:srgbClr val="FF9999"/>
            </a:solidFill>
            <a:miter lim="800000"/>
            <a:headEnd/>
            <a:tailEnd/>
          </a:ln>
        </p:spPr>
        <p:txBody>
          <a:bodyPr wrap="none" anchor="ctr"/>
          <a:lstStyle/>
          <a:p>
            <a:endParaRPr lang="en-US"/>
          </a:p>
        </p:txBody>
      </p:sp>
      <p:sp>
        <p:nvSpPr>
          <p:cNvPr id="32815" name="AutoShape 28"/>
          <p:cNvSpPr>
            <a:spLocks noChangeArrowheads="1"/>
          </p:cNvSpPr>
          <p:nvPr/>
        </p:nvSpPr>
        <p:spPr bwMode="auto">
          <a:xfrm>
            <a:off x="6407150" y="5283200"/>
            <a:ext cx="457200" cy="381000"/>
          </a:xfrm>
          <a:prstGeom prst="downArrow">
            <a:avLst>
              <a:gd name="adj1" fmla="val 50000"/>
              <a:gd name="adj2" fmla="val 25000"/>
            </a:avLst>
          </a:prstGeom>
          <a:solidFill>
            <a:srgbClr val="990000"/>
          </a:solidFill>
          <a:ln w="12700">
            <a:solidFill>
              <a:srgbClr val="FF9999"/>
            </a:solidFill>
            <a:miter lim="800000"/>
            <a:headEnd/>
            <a:tailEnd/>
          </a:ln>
        </p:spPr>
        <p:txBody>
          <a:bodyPr wrap="none" anchor="ctr"/>
          <a:lstStyle/>
          <a:p>
            <a:endParaRPr lang="en-US"/>
          </a:p>
        </p:txBody>
      </p:sp>
      <p:sp>
        <p:nvSpPr>
          <p:cNvPr id="32816" name="Text Box 29"/>
          <p:cNvSpPr txBox="1">
            <a:spLocks noChangeArrowheads="1"/>
          </p:cNvSpPr>
          <p:nvPr/>
        </p:nvSpPr>
        <p:spPr bwMode="auto">
          <a:xfrm>
            <a:off x="1834808" y="1025014"/>
            <a:ext cx="1156384" cy="402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eaLnBrk="1" hangingPunct="1"/>
            <a:r>
              <a:rPr lang="en-GB" sz="2000" dirty="0">
                <a:latin typeface="+mj-lt"/>
              </a:rPr>
              <a:t>Product</a:t>
            </a:r>
            <a:endParaRPr lang="en-US" sz="2000" dirty="0">
              <a:latin typeface="+mj-lt"/>
            </a:endParaRPr>
          </a:p>
        </p:txBody>
      </p:sp>
      <p:sp>
        <p:nvSpPr>
          <p:cNvPr id="32817" name="Text Box 30"/>
          <p:cNvSpPr txBox="1">
            <a:spLocks noChangeArrowheads="1"/>
          </p:cNvSpPr>
          <p:nvPr/>
        </p:nvSpPr>
        <p:spPr bwMode="auto">
          <a:xfrm>
            <a:off x="6122114" y="1027449"/>
            <a:ext cx="1141571" cy="402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eaLnBrk="1" hangingPunct="1"/>
            <a:r>
              <a:rPr lang="en-GB" sz="2000">
                <a:latin typeface="+mj-lt"/>
              </a:rPr>
              <a:t>System</a:t>
            </a:r>
            <a:endParaRPr lang="en-US" sz="2000" dirty="0">
              <a:latin typeface="+mj-lt"/>
            </a:endParaRPr>
          </a:p>
        </p:txBody>
      </p:sp>
      <p:sp>
        <p:nvSpPr>
          <p:cNvPr id="32819" name="AutoShape 16"/>
          <p:cNvSpPr>
            <a:spLocks noChangeArrowheads="1"/>
          </p:cNvSpPr>
          <p:nvPr/>
        </p:nvSpPr>
        <p:spPr bwMode="auto">
          <a:xfrm flipH="1">
            <a:off x="3162300" y="2095500"/>
            <a:ext cx="838200" cy="228600"/>
          </a:xfrm>
          <a:prstGeom prst="rightArrow">
            <a:avLst>
              <a:gd name="adj1" fmla="val 50000"/>
              <a:gd name="adj2" fmla="val 91667"/>
            </a:avLst>
          </a:prstGeom>
          <a:solidFill>
            <a:srgbClr val="F4FD3F"/>
          </a:solidFill>
          <a:ln w="12700">
            <a:solidFill>
              <a:schemeClr val="tx1"/>
            </a:solidFill>
            <a:miter lim="800000"/>
            <a:headEnd/>
            <a:tailEnd/>
          </a:ln>
        </p:spPr>
        <p:txBody>
          <a:bodyPr wrap="none" anchor="ctr"/>
          <a:lstStyle/>
          <a:p>
            <a:endParaRPr lang="en-US"/>
          </a:p>
        </p:txBody>
      </p:sp>
      <p:sp>
        <p:nvSpPr>
          <p:cNvPr id="32820" name="AutoShape 16"/>
          <p:cNvSpPr>
            <a:spLocks noChangeArrowheads="1"/>
          </p:cNvSpPr>
          <p:nvPr/>
        </p:nvSpPr>
        <p:spPr bwMode="auto">
          <a:xfrm flipH="1">
            <a:off x="3162300" y="3175000"/>
            <a:ext cx="838200" cy="228600"/>
          </a:xfrm>
          <a:prstGeom prst="rightArrow">
            <a:avLst>
              <a:gd name="adj1" fmla="val 50000"/>
              <a:gd name="adj2" fmla="val 91667"/>
            </a:avLst>
          </a:prstGeom>
          <a:solidFill>
            <a:srgbClr val="F4FD3F"/>
          </a:solidFill>
          <a:ln w="12700">
            <a:solidFill>
              <a:schemeClr val="tx1"/>
            </a:solidFill>
            <a:miter lim="800000"/>
            <a:headEnd/>
            <a:tailEnd/>
          </a:ln>
        </p:spPr>
        <p:txBody>
          <a:bodyPr wrap="none" anchor="ctr"/>
          <a:lstStyle/>
          <a:p>
            <a:endParaRPr lang="en-US"/>
          </a:p>
        </p:txBody>
      </p:sp>
      <p:sp>
        <p:nvSpPr>
          <p:cNvPr id="32821" name="AutoShape 16"/>
          <p:cNvSpPr>
            <a:spLocks noChangeArrowheads="1"/>
          </p:cNvSpPr>
          <p:nvPr/>
        </p:nvSpPr>
        <p:spPr bwMode="auto">
          <a:xfrm flipH="1">
            <a:off x="3175000" y="4292600"/>
            <a:ext cx="838200" cy="228600"/>
          </a:xfrm>
          <a:prstGeom prst="rightArrow">
            <a:avLst>
              <a:gd name="adj1" fmla="val 50000"/>
              <a:gd name="adj2" fmla="val 91667"/>
            </a:avLst>
          </a:prstGeom>
          <a:solidFill>
            <a:srgbClr val="F4FD3F"/>
          </a:solidFill>
          <a:ln w="12700">
            <a:solidFill>
              <a:schemeClr val="tx1"/>
            </a:solidFill>
            <a:miter lim="800000"/>
            <a:headEnd/>
            <a:tailEnd/>
          </a:ln>
        </p:spPr>
        <p:txBody>
          <a:bodyPr wrap="none" anchor="ctr"/>
          <a:lstStyle/>
          <a:p>
            <a:endParaRPr lang="en-US"/>
          </a:p>
        </p:txBody>
      </p:sp>
      <p:sp>
        <p:nvSpPr>
          <p:cNvPr id="32822" name="AutoShape 16"/>
          <p:cNvSpPr>
            <a:spLocks noChangeArrowheads="1"/>
          </p:cNvSpPr>
          <p:nvPr/>
        </p:nvSpPr>
        <p:spPr bwMode="auto">
          <a:xfrm flipH="1">
            <a:off x="3149600" y="5334000"/>
            <a:ext cx="838200" cy="228600"/>
          </a:xfrm>
          <a:prstGeom prst="rightArrow">
            <a:avLst>
              <a:gd name="adj1" fmla="val 50000"/>
              <a:gd name="adj2" fmla="val 91667"/>
            </a:avLst>
          </a:prstGeom>
          <a:solidFill>
            <a:srgbClr val="F4FD3F"/>
          </a:solidFill>
          <a:ln w="12700">
            <a:solidFill>
              <a:schemeClr val="tx1"/>
            </a:solidFill>
            <a:miter lim="800000"/>
            <a:headEnd/>
            <a:tailEnd/>
          </a:ln>
        </p:spPr>
        <p:txBody>
          <a:bodyPr wrap="none" anchor="ctr"/>
          <a:lstStyle/>
          <a:p>
            <a:endParaRPr lang="en-US"/>
          </a:p>
        </p:txBody>
      </p:sp>
    </p:spTree>
    <p:extLst>
      <p:ext uri="{BB962C8B-B14F-4D97-AF65-F5344CB8AC3E}">
        <p14:creationId xmlns:p14="http://schemas.microsoft.com/office/powerpoint/2010/main" val="78882996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a:lstStyle/>
          <a:p>
            <a:r>
              <a:rPr lang="en-GB"/>
              <a:t>Translation via a Matrix Diagram</a:t>
            </a:r>
          </a:p>
        </p:txBody>
      </p:sp>
      <p:pic>
        <p:nvPicPr>
          <p:cNvPr id="3379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831850"/>
            <a:ext cx="8693150" cy="53038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412" name="AutoShape 4"/>
          <p:cNvSpPr>
            <a:spLocks noChangeArrowheads="1"/>
          </p:cNvSpPr>
          <p:nvPr/>
        </p:nvSpPr>
        <p:spPr bwMode="gray">
          <a:xfrm>
            <a:off x="76204" y="4000508"/>
            <a:ext cx="1762125" cy="1573213"/>
          </a:xfrm>
          <a:prstGeom prst="wedgeRoundRectCallout">
            <a:avLst>
              <a:gd name="adj1" fmla="val 101713"/>
              <a:gd name="adj2" fmla="val 24472"/>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lIns="90000" tIns="46800" rIns="90000" bIns="46800"/>
          <a:lstStyle/>
          <a:p>
            <a:pPr algn="ctr">
              <a:defRPr/>
            </a:pPr>
            <a:r>
              <a:rPr lang="en-GB" sz="1800">
                <a:solidFill>
                  <a:schemeClr val="bg1"/>
                </a:solidFill>
              </a:rPr>
              <a:t>Primary List of Items</a:t>
            </a:r>
            <a:r>
              <a:rPr lang="en-GB">
                <a:solidFill>
                  <a:schemeClr val="bg1"/>
                </a:solidFill>
              </a:rPr>
              <a:t> </a:t>
            </a:r>
          </a:p>
          <a:p>
            <a:pPr algn="ctr">
              <a:defRPr/>
            </a:pPr>
            <a:r>
              <a:rPr lang="en-GB" sz="1400">
                <a:solidFill>
                  <a:schemeClr val="bg1"/>
                </a:solidFill>
              </a:rPr>
              <a:t>(must have something in common)</a:t>
            </a:r>
          </a:p>
        </p:txBody>
      </p:sp>
      <p:sp>
        <p:nvSpPr>
          <p:cNvPr id="17413" name="AutoShape 5"/>
          <p:cNvSpPr>
            <a:spLocks noChangeArrowheads="1"/>
          </p:cNvSpPr>
          <p:nvPr/>
        </p:nvSpPr>
        <p:spPr bwMode="gray">
          <a:xfrm>
            <a:off x="2180170" y="1109137"/>
            <a:ext cx="1762125" cy="1573213"/>
          </a:xfrm>
          <a:prstGeom prst="wedgeRoundRectCallout">
            <a:avLst>
              <a:gd name="adj1" fmla="val 177389"/>
              <a:gd name="adj2" fmla="val -3782"/>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lIns="90000" tIns="46800" rIns="90000" bIns="46800"/>
          <a:lstStyle/>
          <a:p>
            <a:pPr algn="ctr">
              <a:defRPr/>
            </a:pPr>
            <a:r>
              <a:rPr lang="en-GB">
                <a:solidFill>
                  <a:schemeClr val="bg1"/>
                </a:solidFill>
              </a:rPr>
              <a:t>Secondary List of Items</a:t>
            </a:r>
            <a:r>
              <a:rPr lang="en-GB" sz="1400">
                <a:solidFill>
                  <a:schemeClr val="bg1"/>
                </a:solidFill>
              </a:rPr>
              <a:t> </a:t>
            </a:r>
          </a:p>
          <a:p>
            <a:pPr algn="ctr">
              <a:defRPr/>
            </a:pPr>
            <a:r>
              <a:rPr lang="en-GB" sz="1200">
                <a:solidFill>
                  <a:schemeClr val="bg1"/>
                </a:solidFill>
              </a:rPr>
              <a:t>(must have something in common)</a:t>
            </a:r>
          </a:p>
        </p:txBody>
      </p:sp>
      <p:sp>
        <p:nvSpPr>
          <p:cNvPr id="17414" name="AutoShape 6"/>
          <p:cNvSpPr>
            <a:spLocks noChangeArrowheads="1"/>
          </p:cNvSpPr>
          <p:nvPr/>
        </p:nvSpPr>
        <p:spPr bwMode="gray">
          <a:xfrm>
            <a:off x="6997700" y="1727208"/>
            <a:ext cx="1978025" cy="2894013"/>
          </a:xfrm>
          <a:prstGeom prst="wedgeRoundRectCallout">
            <a:avLst>
              <a:gd name="adj1" fmla="val -93338"/>
              <a:gd name="adj2" fmla="val 27782"/>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lIns="90000" tIns="46800" rIns="90000" bIns="46800"/>
          <a:lstStyle/>
          <a:p>
            <a:pPr algn="ctr">
              <a:defRPr/>
            </a:pPr>
            <a:r>
              <a:rPr lang="en-GB" dirty="0">
                <a:solidFill>
                  <a:schemeClr val="bg1"/>
                </a:solidFill>
              </a:rPr>
              <a:t>Many-to-many Relationship Matrix</a:t>
            </a:r>
            <a:endParaRPr lang="en-GB" sz="1200" dirty="0">
              <a:solidFill>
                <a:schemeClr val="bg1"/>
              </a:solidFill>
            </a:endParaRPr>
          </a:p>
        </p:txBody>
      </p:sp>
      <p:sp>
        <p:nvSpPr>
          <p:cNvPr id="33804" name="Oval 7"/>
          <p:cNvSpPr>
            <a:spLocks noChangeArrowheads="1"/>
          </p:cNvSpPr>
          <p:nvPr/>
        </p:nvSpPr>
        <p:spPr bwMode="gray">
          <a:xfrm>
            <a:off x="7213600" y="3527425"/>
            <a:ext cx="304800" cy="304800"/>
          </a:xfrm>
          <a:prstGeom prst="ellipse">
            <a:avLst/>
          </a:prstGeom>
          <a:noFill/>
          <a:ln w="28575">
            <a:solidFill>
              <a:schemeClr val="bg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33805" name="Group 8"/>
          <p:cNvGrpSpPr>
            <a:grpSpLocks/>
          </p:cNvGrpSpPr>
          <p:nvPr/>
        </p:nvGrpSpPr>
        <p:grpSpPr bwMode="auto">
          <a:xfrm>
            <a:off x="7213600" y="3054350"/>
            <a:ext cx="304800" cy="304800"/>
            <a:chOff x="3648" y="2400"/>
            <a:chExt cx="96" cy="96"/>
          </a:xfrm>
        </p:grpSpPr>
        <p:sp>
          <p:nvSpPr>
            <p:cNvPr id="33811" name="Oval 9"/>
            <p:cNvSpPr>
              <a:spLocks noChangeArrowheads="1"/>
            </p:cNvSpPr>
            <p:nvPr/>
          </p:nvSpPr>
          <p:spPr bwMode="gray">
            <a:xfrm>
              <a:off x="3648" y="2400"/>
              <a:ext cx="96" cy="96"/>
            </a:xfrm>
            <a:prstGeom prst="ellipse">
              <a:avLst/>
            </a:prstGeom>
            <a:noFill/>
            <a:ln w="28575">
              <a:solidFill>
                <a:schemeClr val="bg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3812" name="Oval 10"/>
            <p:cNvSpPr>
              <a:spLocks noChangeArrowheads="1"/>
            </p:cNvSpPr>
            <p:nvPr/>
          </p:nvSpPr>
          <p:spPr bwMode="gray">
            <a:xfrm>
              <a:off x="3672" y="2424"/>
              <a:ext cx="48" cy="48"/>
            </a:xfrm>
            <a:prstGeom prst="ellipse">
              <a:avLst/>
            </a:prstGeom>
            <a:noFill/>
            <a:ln w="28575">
              <a:solidFill>
                <a:schemeClr val="bg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33806" name="AutoShape 11"/>
          <p:cNvSpPr>
            <a:spLocks noChangeArrowheads="1"/>
          </p:cNvSpPr>
          <p:nvPr/>
        </p:nvSpPr>
        <p:spPr bwMode="gray">
          <a:xfrm>
            <a:off x="7213600" y="3984625"/>
            <a:ext cx="304800" cy="304800"/>
          </a:xfrm>
          <a:prstGeom prst="triangle">
            <a:avLst>
              <a:gd name="adj" fmla="val 50000"/>
            </a:avLst>
          </a:prstGeom>
          <a:noFill/>
          <a:ln w="28575">
            <a:solidFill>
              <a:schemeClr val="bg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3807" name="Text Box 12"/>
          <p:cNvSpPr txBox="1">
            <a:spLocks noChangeArrowheads="1"/>
          </p:cNvSpPr>
          <p:nvPr/>
        </p:nvSpPr>
        <p:spPr bwMode="gray">
          <a:xfrm>
            <a:off x="7645401" y="2987675"/>
            <a:ext cx="1281846"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solidFill>
                  <a:schemeClr val="bg1"/>
                </a:solidFill>
              </a:rPr>
              <a:t>STRONG</a:t>
            </a:r>
          </a:p>
        </p:txBody>
      </p:sp>
      <p:sp>
        <p:nvSpPr>
          <p:cNvPr id="33808" name="Text Box 13"/>
          <p:cNvSpPr txBox="1">
            <a:spLocks noChangeArrowheads="1"/>
          </p:cNvSpPr>
          <p:nvPr/>
        </p:nvSpPr>
        <p:spPr bwMode="gray">
          <a:xfrm>
            <a:off x="7645403" y="3460750"/>
            <a:ext cx="1224739"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solidFill>
                  <a:schemeClr val="bg1"/>
                </a:solidFill>
              </a:rPr>
              <a:t>MEDIUM</a:t>
            </a:r>
          </a:p>
        </p:txBody>
      </p:sp>
      <p:sp>
        <p:nvSpPr>
          <p:cNvPr id="33809" name="Text Box 14"/>
          <p:cNvSpPr txBox="1">
            <a:spLocks noChangeArrowheads="1"/>
          </p:cNvSpPr>
          <p:nvPr/>
        </p:nvSpPr>
        <p:spPr bwMode="gray">
          <a:xfrm>
            <a:off x="7645401" y="3994150"/>
            <a:ext cx="941283"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solidFill>
                  <a:schemeClr val="bg1"/>
                </a:solidFill>
              </a:rPr>
              <a:t>WEAK</a:t>
            </a:r>
          </a:p>
        </p:txBody>
      </p:sp>
      <p:sp>
        <p:nvSpPr>
          <p:cNvPr id="2" name="TextBox 1"/>
          <p:cNvSpPr txBox="1"/>
          <p:nvPr/>
        </p:nvSpPr>
        <p:spPr>
          <a:xfrm>
            <a:off x="190503" y="1206503"/>
            <a:ext cx="1892299" cy="224676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400" dirty="0"/>
              <a:t>A </a:t>
            </a:r>
            <a:r>
              <a:rPr lang="en-US" sz="1400" b="1" dirty="0"/>
              <a:t>Matrix Diagram </a:t>
            </a:r>
            <a:r>
              <a:rPr lang="en-US" sz="1400" dirty="0"/>
              <a:t>is a Systems Thinking tool to identify, quantify and capture the many-to-many relationships that exist between two list of items</a:t>
            </a:r>
          </a:p>
        </p:txBody>
      </p:sp>
    </p:spTree>
    <p:extLst>
      <p:ext uri="{BB962C8B-B14F-4D97-AF65-F5344CB8AC3E}">
        <p14:creationId xmlns:p14="http://schemas.microsoft.com/office/powerpoint/2010/main" val="118986843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GB"/>
              <a:t>In QFD the Lists are Requirements</a:t>
            </a:r>
            <a:endParaRPr lang="en-GB" dirty="0"/>
          </a:p>
        </p:txBody>
      </p:sp>
      <p:pic>
        <p:nvPicPr>
          <p:cNvPr id="4" name="Picture 3"/>
          <p:cNvPicPr>
            <a:picLocks noChangeAspect="1"/>
          </p:cNvPicPr>
          <p:nvPr/>
        </p:nvPicPr>
        <p:blipFill>
          <a:blip r:embed="rId3"/>
          <a:stretch>
            <a:fillRect/>
          </a:stretch>
        </p:blipFill>
        <p:spPr>
          <a:xfrm>
            <a:off x="502499" y="1054383"/>
            <a:ext cx="8216900" cy="5359400"/>
          </a:xfrm>
          <a:prstGeom prst="rect">
            <a:avLst/>
          </a:prstGeom>
        </p:spPr>
      </p:pic>
    </p:spTree>
    <p:extLst>
      <p:ext uri="{BB962C8B-B14F-4D97-AF65-F5344CB8AC3E}">
        <p14:creationId xmlns:p14="http://schemas.microsoft.com/office/powerpoint/2010/main" val="127800965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ext Box 2"/>
          <p:cNvSpPr txBox="1">
            <a:spLocks noChangeArrowheads="1"/>
          </p:cNvSpPr>
          <p:nvPr/>
        </p:nvSpPr>
        <p:spPr bwMode="auto">
          <a:xfrm>
            <a:off x="1590754" y="2585720"/>
            <a:ext cx="1257300" cy="469900"/>
          </a:xfrm>
          <a:prstGeom prst="rect">
            <a:avLst/>
          </a:prstGeom>
          <a:solidFill>
            <a:srgbClr val="D9D9D9"/>
          </a:solidFill>
          <a:ln w="12700">
            <a:solidFill>
              <a:srgbClr val="3366FF"/>
            </a:solidFill>
            <a:miter lim="800000"/>
            <a:headEnd/>
            <a:tailEnd/>
          </a:ln>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200" dirty="0">
                <a:solidFill>
                  <a:srgbClr val="000000"/>
                </a:solidFill>
              </a:rPr>
              <a:t>Design Requirements. </a:t>
            </a:r>
          </a:p>
        </p:txBody>
      </p:sp>
      <p:sp>
        <p:nvSpPr>
          <p:cNvPr id="21507" name="Text Box 3"/>
          <p:cNvSpPr txBox="1">
            <a:spLocks noChangeArrowheads="1"/>
          </p:cNvSpPr>
          <p:nvPr/>
        </p:nvSpPr>
        <p:spPr bwMode="gray">
          <a:xfrm>
            <a:off x="1590754" y="3131820"/>
            <a:ext cx="1257300" cy="1168400"/>
          </a:xfrm>
          <a:prstGeom prst="rect">
            <a:avLst/>
          </a:prstGeom>
          <a:solidFill>
            <a:srgbClr val="990000"/>
          </a:solidFill>
          <a:ln w="12700">
            <a:noFill/>
            <a:miter lim="800000"/>
            <a:headEnd/>
            <a:tailEnd/>
          </a:ln>
          <a:scene3d>
            <a:camera prst="orthographicFront"/>
            <a:lightRig rig="threePt" dir="t"/>
          </a:scene3d>
          <a:sp3d>
            <a:bevelT/>
          </a:sp3d>
        </p:spPr>
        <p:txBody>
          <a:bodyPr lIns="90000" tIns="46800" rIns="90000" bIns="46800"/>
          <a:lstStyle/>
          <a:p>
            <a:pPr algn="ctr" eaLnBrk="0" hangingPunct="0">
              <a:spcBef>
                <a:spcPct val="50000"/>
              </a:spcBef>
              <a:defRPr/>
            </a:pPr>
            <a:endParaRPr lang="en-GB">
              <a:solidFill>
                <a:srgbClr val="FFFFFF"/>
              </a:solidFill>
              <a:ea typeface="+mn-ea"/>
              <a:cs typeface="+mn-cs"/>
            </a:endParaRPr>
          </a:p>
          <a:p>
            <a:pPr algn="ctr" eaLnBrk="0" hangingPunct="0">
              <a:spcBef>
                <a:spcPct val="50000"/>
              </a:spcBef>
              <a:defRPr/>
            </a:pPr>
            <a:endParaRPr lang="en-GB" sz="800">
              <a:solidFill>
                <a:srgbClr val="FFFFFF"/>
              </a:solidFill>
              <a:ea typeface="+mn-ea"/>
              <a:cs typeface="+mn-cs"/>
            </a:endParaRPr>
          </a:p>
        </p:txBody>
      </p:sp>
      <p:sp>
        <p:nvSpPr>
          <p:cNvPr id="37893" name="Text Box 4"/>
          <p:cNvSpPr txBox="1">
            <a:spLocks noChangeArrowheads="1"/>
          </p:cNvSpPr>
          <p:nvPr/>
        </p:nvSpPr>
        <p:spPr bwMode="auto">
          <a:xfrm rot="-5400000">
            <a:off x="712869" y="3516001"/>
            <a:ext cx="1152525" cy="403225"/>
          </a:xfrm>
          <a:prstGeom prst="rect">
            <a:avLst/>
          </a:prstGeom>
          <a:solidFill>
            <a:srgbClr val="DDDDDD"/>
          </a:solidFill>
          <a:ln w="12700">
            <a:solidFill>
              <a:srgbClr val="3366FF"/>
            </a:solidFill>
            <a:miter lim="800000"/>
            <a:headEnd/>
            <a:tailEnd/>
          </a:ln>
        </p:spPr>
        <p:txBody>
          <a:bodyPr lIns="90000" tIns="46800" rIns="90000" bIns="46800"/>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000">
                <a:solidFill>
                  <a:srgbClr val="000000"/>
                </a:solidFill>
              </a:rPr>
              <a:t>Customer Requirements</a:t>
            </a:r>
            <a:endParaRPr lang="en-GB" sz="800">
              <a:solidFill>
                <a:srgbClr val="000000"/>
              </a:solidFill>
            </a:endParaRPr>
          </a:p>
        </p:txBody>
      </p:sp>
      <p:sp>
        <p:nvSpPr>
          <p:cNvPr id="37894" name="Text Box 5"/>
          <p:cNvSpPr txBox="1">
            <a:spLocks noChangeArrowheads="1"/>
          </p:cNvSpPr>
          <p:nvPr/>
        </p:nvSpPr>
        <p:spPr bwMode="auto">
          <a:xfrm>
            <a:off x="1590754" y="4358957"/>
            <a:ext cx="1257300" cy="700088"/>
          </a:xfrm>
          <a:prstGeom prst="rect">
            <a:avLst/>
          </a:prstGeom>
          <a:solidFill>
            <a:srgbClr val="DDDDDD"/>
          </a:solidFill>
          <a:ln w="12700">
            <a:solidFill>
              <a:srgbClr val="3366FF"/>
            </a:solidFill>
            <a:miter lim="800000"/>
            <a:headEnd/>
            <a:tailEnd/>
          </a:ln>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300">
                <a:solidFill>
                  <a:srgbClr val="000000"/>
                </a:solidFill>
              </a:rPr>
              <a:t>Design Requirement Targets</a:t>
            </a:r>
          </a:p>
        </p:txBody>
      </p:sp>
      <p:sp>
        <p:nvSpPr>
          <p:cNvPr id="37895" name="Text Box 6"/>
          <p:cNvSpPr txBox="1">
            <a:spLocks noChangeArrowheads="1"/>
          </p:cNvSpPr>
          <p:nvPr/>
        </p:nvSpPr>
        <p:spPr bwMode="auto">
          <a:xfrm>
            <a:off x="3522741" y="2825432"/>
            <a:ext cx="1257300" cy="463550"/>
          </a:xfrm>
          <a:prstGeom prst="rect">
            <a:avLst/>
          </a:prstGeom>
          <a:solidFill>
            <a:srgbClr val="D9D9D9"/>
          </a:solidFill>
          <a:ln w="12700">
            <a:solidFill>
              <a:srgbClr val="3366FF"/>
            </a:solidFill>
            <a:miter lim="800000"/>
            <a:headEnd/>
            <a:tailEnd/>
          </a:ln>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200">
                <a:solidFill>
                  <a:srgbClr val="000000"/>
                </a:solidFill>
              </a:rPr>
              <a:t>Solution Requirements </a:t>
            </a:r>
          </a:p>
        </p:txBody>
      </p:sp>
      <p:sp>
        <p:nvSpPr>
          <p:cNvPr id="37896" name="Text Box 8"/>
          <p:cNvSpPr txBox="1">
            <a:spLocks noChangeArrowheads="1"/>
          </p:cNvSpPr>
          <p:nvPr/>
        </p:nvSpPr>
        <p:spPr bwMode="auto">
          <a:xfrm rot="-5400000">
            <a:off x="2677398" y="3732693"/>
            <a:ext cx="1160462" cy="403225"/>
          </a:xfrm>
          <a:prstGeom prst="rect">
            <a:avLst/>
          </a:prstGeom>
          <a:solidFill>
            <a:srgbClr val="DDDDDD"/>
          </a:solidFill>
          <a:ln w="12700">
            <a:solidFill>
              <a:srgbClr val="3366FF"/>
            </a:solidFill>
            <a:miter lim="800000"/>
            <a:headEnd/>
            <a:tailEnd/>
          </a:ln>
        </p:spPr>
        <p:txBody>
          <a:bodyPr lIns="90000" tIns="46800" rIns="90000" bIns="46800"/>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000">
                <a:solidFill>
                  <a:srgbClr val="000000"/>
                </a:solidFill>
              </a:rPr>
              <a:t>Design Requirements. </a:t>
            </a:r>
          </a:p>
        </p:txBody>
      </p:sp>
      <p:sp>
        <p:nvSpPr>
          <p:cNvPr id="37897" name="Text Box 9"/>
          <p:cNvSpPr txBox="1">
            <a:spLocks noChangeArrowheads="1"/>
          </p:cNvSpPr>
          <p:nvPr/>
        </p:nvSpPr>
        <p:spPr bwMode="auto">
          <a:xfrm>
            <a:off x="3533854" y="4574863"/>
            <a:ext cx="1257300" cy="695325"/>
          </a:xfrm>
          <a:prstGeom prst="rect">
            <a:avLst/>
          </a:prstGeom>
          <a:solidFill>
            <a:srgbClr val="DDDDDD"/>
          </a:solidFill>
          <a:ln w="12700">
            <a:solidFill>
              <a:srgbClr val="3366FF"/>
            </a:solidFill>
            <a:miter lim="800000"/>
            <a:headEnd/>
            <a:tailEnd/>
          </a:ln>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300">
                <a:solidFill>
                  <a:srgbClr val="000000"/>
                </a:solidFill>
              </a:rPr>
              <a:t>Solution Requirement Targets</a:t>
            </a:r>
          </a:p>
        </p:txBody>
      </p:sp>
      <p:sp>
        <p:nvSpPr>
          <p:cNvPr id="37898" name="Text Box 10"/>
          <p:cNvSpPr txBox="1">
            <a:spLocks noChangeArrowheads="1"/>
          </p:cNvSpPr>
          <p:nvPr/>
        </p:nvSpPr>
        <p:spPr bwMode="auto">
          <a:xfrm>
            <a:off x="5484894" y="3031807"/>
            <a:ext cx="1257300" cy="465138"/>
          </a:xfrm>
          <a:prstGeom prst="rect">
            <a:avLst/>
          </a:prstGeom>
          <a:solidFill>
            <a:srgbClr val="D9D9D9"/>
          </a:solidFill>
          <a:ln w="12700">
            <a:solidFill>
              <a:srgbClr val="3366FF"/>
            </a:solidFill>
            <a:miter lim="800000"/>
            <a:headEnd/>
            <a:tailEnd/>
          </a:ln>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200">
                <a:solidFill>
                  <a:srgbClr val="000000"/>
                </a:solidFill>
              </a:rPr>
              <a:t>Realisation  Requirements</a:t>
            </a:r>
          </a:p>
        </p:txBody>
      </p:sp>
      <p:sp>
        <p:nvSpPr>
          <p:cNvPr id="37899" name="Text Box 12"/>
          <p:cNvSpPr txBox="1">
            <a:spLocks noChangeArrowheads="1"/>
          </p:cNvSpPr>
          <p:nvPr/>
        </p:nvSpPr>
        <p:spPr bwMode="auto">
          <a:xfrm rot="-5400000">
            <a:off x="4642723" y="3939065"/>
            <a:ext cx="1160462" cy="403225"/>
          </a:xfrm>
          <a:prstGeom prst="rect">
            <a:avLst/>
          </a:prstGeom>
          <a:solidFill>
            <a:srgbClr val="DDDDDD"/>
          </a:solidFill>
          <a:ln w="12700">
            <a:solidFill>
              <a:srgbClr val="3366FF"/>
            </a:solidFill>
            <a:miter lim="800000"/>
            <a:headEnd/>
            <a:tailEnd/>
          </a:ln>
        </p:spPr>
        <p:txBody>
          <a:bodyPr lIns="90000" tIns="46800" rIns="90000" bIns="46800"/>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000">
                <a:solidFill>
                  <a:srgbClr val="000000"/>
                </a:solidFill>
              </a:rPr>
              <a:t>Solution Requirements</a:t>
            </a:r>
          </a:p>
        </p:txBody>
      </p:sp>
      <p:sp>
        <p:nvSpPr>
          <p:cNvPr id="37900" name="Text Box 13"/>
          <p:cNvSpPr txBox="1">
            <a:spLocks noChangeArrowheads="1"/>
          </p:cNvSpPr>
          <p:nvPr/>
        </p:nvSpPr>
        <p:spPr bwMode="auto">
          <a:xfrm>
            <a:off x="5484894" y="4789176"/>
            <a:ext cx="1257300" cy="693737"/>
          </a:xfrm>
          <a:prstGeom prst="rect">
            <a:avLst/>
          </a:prstGeom>
          <a:solidFill>
            <a:srgbClr val="DDDDDD"/>
          </a:solidFill>
          <a:ln w="12700">
            <a:solidFill>
              <a:srgbClr val="3366FF"/>
            </a:solidFill>
            <a:miter lim="800000"/>
            <a:headEnd/>
            <a:tailEnd/>
          </a:ln>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300">
                <a:solidFill>
                  <a:srgbClr val="000000"/>
                </a:solidFill>
              </a:rPr>
              <a:t>Realisation Requirement Targets</a:t>
            </a:r>
          </a:p>
        </p:txBody>
      </p:sp>
      <p:sp>
        <p:nvSpPr>
          <p:cNvPr id="37901" name="Text Box 14"/>
          <p:cNvSpPr txBox="1">
            <a:spLocks noChangeArrowheads="1"/>
          </p:cNvSpPr>
          <p:nvPr/>
        </p:nvSpPr>
        <p:spPr bwMode="auto">
          <a:xfrm>
            <a:off x="7448632" y="3192145"/>
            <a:ext cx="1257300" cy="463550"/>
          </a:xfrm>
          <a:prstGeom prst="rect">
            <a:avLst/>
          </a:prstGeom>
          <a:solidFill>
            <a:srgbClr val="D9D9D9"/>
          </a:solidFill>
          <a:ln w="12700">
            <a:solidFill>
              <a:srgbClr val="3366FF"/>
            </a:solidFill>
            <a:miter lim="800000"/>
            <a:headEnd/>
            <a:tailEnd/>
          </a:ln>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200">
                <a:solidFill>
                  <a:srgbClr val="000000"/>
                </a:solidFill>
              </a:rPr>
              <a:t>Assurance Requirements</a:t>
            </a:r>
          </a:p>
        </p:txBody>
      </p:sp>
      <p:sp>
        <p:nvSpPr>
          <p:cNvPr id="37902" name="Text Box 16"/>
          <p:cNvSpPr txBox="1">
            <a:spLocks noChangeArrowheads="1"/>
          </p:cNvSpPr>
          <p:nvPr/>
        </p:nvSpPr>
        <p:spPr bwMode="auto">
          <a:xfrm rot="-5400000">
            <a:off x="6586619" y="4120838"/>
            <a:ext cx="1177925" cy="403225"/>
          </a:xfrm>
          <a:prstGeom prst="rect">
            <a:avLst/>
          </a:prstGeom>
          <a:solidFill>
            <a:srgbClr val="DDDDDD"/>
          </a:solidFill>
          <a:ln w="12700">
            <a:solidFill>
              <a:srgbClr val="3366FF"/>
            </a:solidFill>
            <a:miter lim="800000"/>
            <a:headEnd/>
            <a:tailEnd/>
          </a:ln>
        </p:spPr>
        <p:txBody>
          <a:bodyPr lIns="90000" tIns="46800" rIns="90000" bIns="46800"/>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000">
                <a:solidFill>
                  <a:srgbClr val="000000"/>
                </a:solidFill>
              </a:rPr>
              <a:t>Realisation Requirements</a:t>
            </a:r>
          </a:p>
        </p:txBody>
      </p:sp>
      <p:sp>
        <p:nvSpPr>
          <p:cNvPr id="37903" name="Text Box 17"/>
          <p:cNvSpPr txBox="1">
            <a:spLocks noChangeArrowheads="1"/>
          </p:cNvSpPr>
          <p:nvPr/>
        </p:nvSpPr>
        <p:spPr bwMode="auto">
          <a:xfrm>
            <a:off x="7459744" y="4963801"/>
            <a:ext cx="1257300" cy="695325"/>
          </a:xfrm>
          <a:prstGeom prst="rect">
            <a:avLst/>
          </a:prstGeom>
          <a:solidFill>
            <a:srgbClr val="DDDDDD"/>
          </a:solidFill>
          <a:ln w="12700">
            <a:solidFill>
              <a:srgbClr val="3366FF"/>
            </a:solidFill>
            <a:miter lim="800000"/>
            <a:headEnd/>
            <a:tailEnd/>
          </a:ln>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300">
                <a:solidFill>
                  <a:srgbClr val="000000"/>
                </a:solidFill>
              </a:rPr>
              <a:t>Assurance Requirement Targets</a:t>
            </a:r>
          </a:p>
        </p:txBody>
      </p:sp>
      <p:sp>
        <p:nvSpPr>
          <p:cNvPr id="21522" name="AutoShape 18"/>
          <p:cNvSpPr>
            <a:spLocks noChangeArrowheads="1"/>
          </p:cNvSpPr>
          <p:nvPr/>
        </p:nvSpPr>
        <p:spPr bwMode="auto">
          <a:xfrm>
            <a:off x="110885" y="3150552"/>
            <a:ext cx="902021" cy="1127760"/>
          </a:xfrm>
          <a:prstGeom prst="rightArrow">
            <a:avLst>
              <a:gd name="adj1" fmla="val 50000"/>
              <a:gd name="adj2" fmla="val 46296"/>
            </a:avLst>
          </a:prstGeom>
          <a:ln>
            <a:headEnd/>
            <a:tailEnd/>
          </a:ln>
        </p:spPr>
        <p:style>
          <a:lnRef idx="0">
            <a:schemeClr val="accent2"/>
          </a:lnRef>
          <a:fillRef idx="3">
            <a:schemeClr val="accent2"/>
          </a:fillRef>
          <a:effectRef idx="3">
            <a:schemeClr val="accent2"/>
          </a:effectRef>
          <a:fontRef idx="minor">
            <a:schemeClr val="lt1"/>
          </a:fontRef>
        </p:style>
        <p:txBody>
          <a:bodyPr lIns="90000" tIns="46800" rIns="90000" bIns="46800" anchor="ctr"/>
          <a:lstStyle/>
          <a:p>
            <a:pPr>
              <a:defRPr/>
            </a:pPr>
            <a:r>
              <a:rPr lang="en-US" dirty="0">
                <a:solidFill>
                  <a:srgbClr val="FFFFFF"/>
                </a:solidFill>
              </a:rPr>
              <a:t>Start Here</a:t>
            </a:r>
          </a:p>
        </p:txBody>
      </p:sp>
      <p:sp>
        <p:nvSpPr>
          <p:cNvPr id="37907" name="Rectangle 19"/>
          <p:cNvSpPr>
            <a:spLocks noGrp="1" noChangeArrowheads="1"/>
          </p:cNvSpPr>
          <p:nvPr>
            <p:ph type="title"/>
          </p:nvPr>
        </p:nvSpPr>
        <p:spPr/>
        <p:txBody>
          <a:bodyPr/>
          <a:lstStyle/>
          <a:p>
            <a:r>
              <a:rPr lang="en-GB" dirty="0"/>
              <a:t>Four Phases of QFD: The Methodology </a:t>
            </a:r>
          </a:p>
        </p:txBody>
      </p:sp>
      <p:sp>
        <p:nvSpPr>
          <p:cNvPr id="37908" name="Text Box 20"/>
          <p:cNvSpPr txBox="1">
            <a:spLocks noChangeArrowheads="1"/>
          </p:cNvSpPr>
          <p:nvPr/>
        </p:nvSpPr>
        <p:spPr bwMode="auto">
          <a:xfrm>
            <a:off x="1727279" y="2204724"/>
            <a:ext cx="10668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spcBef>
                <a:spcPct val="50000"/>
              </a:spcBef>
            </a:pPr>
            <a:r>
              <a:rPr lang="en-GB" sz="2400" b="1">
                <a:solidFill>
                  <a:srgbClr val="000000"/>
                </a:solidFill>
              </a:rPr>
              <a:t>QFD 1</a:t>
            </a:r>
            <a:endParaRPr lang="en-US" sz="2400" b="1">
              <a:solidFill>
                <a:srgbClr val="000000"/>
              </a:solidFill>
            </a:endParaRPr>
          </a:p>
        </p:txBody>
      </p:sp>
      <p:sp>
        <p:nvSpPr>
          <p:cNvPr id="37909" name="Text Box 21"/>
          <p:cNvSpPr txBox="1">
            <a:spLocks noChangeArrowheads="1"/>
          </p:cNvSpPr>
          <p:nvPr/>
        </p:nvSpPr>
        <p:spPr bwMode="auto">
          <a:xfrm>
            <a:off x="3648154" y="2438082"/>
            <a:ext cx="10668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spcBef>
                <a:spcPct val="50000"/>
              </a:spcBef>
            </a:pPr>
            <a:r>
              <a:rPr lang="en-GB" sz="2400" b="1">
                <a:solidFill>
                  <a:srgbClr val="000000"/>
                </a:solidFill>
              </a:rPr>
              <a:t>QFD 2</a:t>
            </a:r>
            <a:endParaRPr lang="en-US" sz="2400" b="1">
              <a:solidFill>
                <a:srgbClr val="000000"/>
              </a:solidFill>
            </a:endParaRPr>
          </a:p>
        </p:txBody>
      </p:sp>
      <p:sp>
        <p:nvSpPr>
          <p:cNvPr id="37910" name="Text Box 22"/>
          <p:cNvSpPr txBox="1">
            <a:spLocks noChangeArrowheads="1"/>
          </p:cNvSpPr>
          <p:nvPr/>
        </p:nvSpPr>
        <p:spPr bwMode="auto">
          <a:xfrm>
            <a:off x="5615066" y="2649226"/>
            <a:ext cx="10668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spcBef>
                <a:spcPct val="50000"/>
              </a:spcBef>
            </a:pPr>
            <a:r>
              <a:rPr lang="en-GB" sz="2400" b="1">
                <a:solidFill>
                  <a:srgbClr val="000000"/>
                </a:solidFill>
              </a:rPr>
              <a:t>QFD 3</a:t>
            </a:r>
            <a:endParaRPr lang="en-US" sz="2400" b="1">
              <a:solidFill>
                <a:srgbClr val="000000"/>
              </a:solidFill>
            </a:endParaRPr>
          </a:p>
        </p:txBody>
      </p:sp>
      <p:sp>
        <p:nvSpPr>
          <p:cNvPr id="37911" name="Text Box 23"/>
          <p:cNvSpPr txBox="1">
            <a:spLocks noChangeArrowheads="1"/>
          </p:cNvSpPr>
          <p:nvPr/>
        </p:nvSpPr>
        <p:spPr bwMode="auto">
          <a:xfrm>
            <a:off x="7548641" y="2804801"/>
            <a:ext cx="10668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spcBef>
                <a:spcPct val="50000"/>
              </a:spcBef>
            </a:pPr>
            <a:r>
              <a:rPr lang="en-GB" sz="2400" b="1">
                <a:solidFill>
                  <a:srgbClr val="000000"/>
                </a:solidFill>
              </a:rPr>
              <a:t>QFD 4</a:t>
            </a:r>
            <a:endParaRPr lang="en-US" sz="2400" b="1">
              <a:solidFill>
                <a:srgbClr val="000000"/>
              </a:solidFill>
            </a:endParaRPr>
          </a:p>
        </p:txBody>
      </p:sp>
      <p:sp>
        <p:nvSpPr>
          <p:cNvPr id="37912" name="Text Box 24"/>
          <p:cNvSpPr txBox="1">
            <a:spLocks noChangeArrowheads="1"/>
          </p:cNvSpPr>
          <p:nvPr/>
        </p:nvSpPr>
        <p:spPr bwMode="gray">
          <a:xfrm>
            <a:off x="1793955" y="3085787"/>
            <a:ext cx="807282"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7200">
                <a:solidFill>
                  <a:srgbClr val="FFFFFF"/>
                </a:solidFill>
                <a:sym typeface="Wingdings" charset="0"/>
              </a:rPr>
              <a:t></a:t>
            </a:r>
          </a:p>
        </p:txBody>
      </p:sp>
      <p:sp>
        <p:nvSpPr>
          <p:cNvPr id="21533" name="AutoShape 29"/>
          <p:cNvSpPr>
            <a:spLocks noChangeArrowheads="1"/>
          </p:cNvSpPr>
          <p:nvPr/>
        </p:nvSpPr>
        <p:spPr bwMode="gray">
          <a:xfrm rot="5400000">
            <a:off x="2917904" y="2757183"/>
            <a:ext cx="520700" cy="492125"/>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GB">
              <a:solidFill>
                <a:srgbClr val="FFFFFF"/>
              </a:solidFill>
            </a:endParaRPr>
          </a:p>
        </p:txBody>
      </p:sp>
      <p:sp>
        <p:nvSpPr>
          <p:cNvPr id="39" name="Text Box 3"/>
          <p:cNvSpPr txBox="1">
            <a:spLocks noChangeArrowheads="1"/>
          </p:cNvSpPr>
          <p:nvPr/>
        </p:nvSpPr>
        <p:spPr bwMode="gray">
          <a:xfrm>
            <a:off x="3533854" y="3352800"/>
            <a:ext cx="1257300" cy="1168400"/>
          </a:xfrm>
          <a:prstGeom prst="rect">
            <a:avLst/>
          </a:prstGeom>
          <a:solidFill>
            <a:schemeClr val="accent6">
              <a:lumMod val="60000"/>
              <a:lumOff val="40000"/>
            </a:schemeClr>
          </a:solidFill>
          <a:ln w="12700">
            <a:noFill/>
            <a:miter lim="800000"/>
            <a:headEnd/>
            <a:tailEnd/>
          </a:ln>
          <a:scene3d>
            <a:camera prst="orthographicFront"/>
            <a:lightRig rig="threePt" dir="t"/>
          </a:scene3d>
          <a:sp3d>
            <a:bevelT/>
          </a:sp3d>
        </p:spPr>
        <p:txBody>
          <a:bodyPr lIns="90000" tIns="46800" rIns="90000" bIns="46800"/>
          <a:lstStyle/>
          <a:p>
            <a:pPr algn="ctr" eaLnBrk="0" hangingPunct="0">
              <a:spcBef>
                <a:spcPct val="50000"/>
              </a:spcBef>
              <a:defRPr/>
            </a:pPr>
            <a:endParaRPr lang="en-GB">
              <a:solidFill>
                <a:srgbClr val="FFFFFF"/>
              </a:solidFill>
              <a:ea typeface="+mn-ea"/>
              <a:cs typeface="+mn-cs"/>
            </a:endParaRPr>
          </a:p>
          <a:p>
            <a:pPr algn="ctr" eaLnBrk="0" hangingPunct="0">
              <a:spcBef>
                <a:spcPct val="50000"/>
              </a:spcBef>
              <a:defRPr/>
            </a:pPr>
            <a:endParaRPr lang="en-GB" sz="800">
              <a:solidFill>
                <a:srgbClr val="FFFFFF"/>
              </a:solidFill>
              <a:ea typeface="+mn-ea"/>
              <a:cs typeface="+mn-cs"/>
            </a:endParaRPr>
          </a:p>
        </p:txBody>
      </p:sp>
      <p:sp>
        <p:nvSpPr>
          <p:cNvPr id="37920" name="Text Box 24"/>
          <p:cNvSpPr txBox="1">
            <a:spLocks noChangeArrowheads="1"/>
          </p:cNvSpPr>
          <p:nvPr/>
        </p:nvSpPr>
        <p:spPr bwMode="gray">
          <a:xfrm>
            <a:off x="3737055" y="3306450"/>
            <a:ext cx="807282"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7200">
                <a:solidFill>
                  <a:srgbClr val="FFFFFF"/>
                </a:solidFill>
                <a:sym typeface="Wingdings" charset="0"/>
              </a:rPr>
              <a:t></a:t>
            </a:r>
          </a:p>
        </p:txBody>
      </p:sp>
      <p:sp>
        <p:nvSpPr>
          <p:cNvPr id="41" name="Text Box 3"/>
          <p:cNvSpPr txBox="1">
            <a:spLocks noChangeArrowheads="1"/>
          </p:cNvSpPr>
          <p:nvPr/>
        </p:nvSpPr>
        <p:spPr bwMode="gray">
          <a:xfrm>
            <a:off x="5492194" y="3558540"/>
            <a:ext cx="1257300" cy="1168400"/>
          </a:xfrm>
          <a:prstGeom prst="rect">
            <a:avLst/>
          </a:prstGeom>
          <a:solidFill>
            <a:srgbClr val="FFC000"/>
          </a:solidFill>
          <a:ln w="12700">
            <a:solidFill>
              <a:srgbClr val="3366FF"/>
            </a:solidFill>
            <a:miter lim="800000"/>
            <a:headEnd/>
            <a:tailEnd/>
          </a:ln>
          <a:scene3d>
            <a:camera prst="orthographicFront"/>
            <a:lightRig rig="threePt" dir="t"/>
          </a:scene3d>
          <a:sp3d>
            <a:bevelT/>
          </a:sp3d>
        </p:spPr>
        <p:txBody>
          <a:bodyPr lIns="90000" tIns="46800" rIns="90000" bIns="46800"/>
          <a:lstStyle/>
          <a:p>
            <a:pPr algn="ctr" eaLnBrk="0" hangingPunct="0">
              <a:spcBef>
                <a:spcPct val="50000"/>
              </a:spcBef>
              <a:defRPr/>
            </a:pPr>
            <a:endParaRPr lang="en-GB">
              <a:solidFill>
                <a:srgbClr val="FFFFFF"/>
              </a:solidFill>
              <a:ea typeface="+mn-ea"/>
              <a:cs typeface="+mn-cs"/>
            </a:endParaRPr>
          </a:p>
          <a:p>
            <a:pPr algn="ctr" eaLnBrk="0" hangingPunct="0">
              <a:spcBef>
                <a:spcPct val="50000"/>
              </a:spcBef>
              <a:defRPr/>
            </a:pPr>
            <a:endParaRPr lang="en-GB" sz="800">
              <a:solidFill>
                <a:srgbClr val="FFFFFF"/>
              </a:solidFill>
              <a:ea typeface="+mn-ea"/>
              <a:cs typeface="+mn-cs"/>
            </a:endParaRPr>
          </a:p>
        </p:txBody>
      </p:sp>
      <p:sp>
        <p:nvSpPr>
          <p:cNvPr id="37924" name="Text Box 24"/>
          <p:cNvSpPr txBox="1">
            <a:spLocks noChangeArrowheads="1"/>
          </p:cNvSpPr>
          <p:nvPr/>
        </p:nvSpPr>
        <p:spPr bwMode="gray">
          <a:xfrm>
            <a:off x="5696030" y="3504885"/>
            <a:ext cx="807282"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7200">
                <a:solidFill>
                  <a:srgbClr val="FFFFFF"/>
                </a:solidFill>
                <a:sym typeface="Wingdings" charset="0"/>
              </a:rPr>
              <a:t></a:t>
            </a:r>
          </a:p>
        </p:txBody>
      </p:sp>
      <p:sp>
        <p:nvSpPr>
          <p:cNvPr id="43" name="Text Box 3"/>
          <p:cNvSpPr txBox="1">
            <a:spLocks noChangeArrowheads="1"/>
          </p:cNvSpPr>
          <p:nvPr/>
        </p:nvSpPr>
        <p:spPr bwMode="gray">
          <a:xfrm>
            <a:off x="7458154" y="3733800"/>
            <a:ext cx="1257300" cy="1168400"/>
          </a:xfrm>
          <a:prstGeom prst="rect">
            <a:avLst/>
          </a:prstGeom>
          <a:solidFill>
            <a:srgbClr val="92D050"/>
          </a:solidFill>
          <a:ln w="12700">
            <a:noFill/>
            <a:miter lim="800000"/>
            <a:headEnd/>
            <a:tailEnd/>
          </a:ln>
          <a:scene3d>
            <a:camera prst="orthographicFront"/>
            <a:lightRig rig="threePt" dir="t"/>
          </a:scene3d>
          <a:sp3d>
            <a:bevelT/>
          </a:sp3d>
        </p:spPr>
        <p:txBody>
          <a:bodyPr lIns="90000" tIns="46800" rIns="90000" bIns="46800"/>
          <a:lstStyle/>
          <a:p>
            <a:pPr algn="ctr" eaLnBrk="0" hangingPunct="0">
              <a:spcBef>
                <a:spcPct val="50000"/>
              </a:spcBef>
              <a:defRPr/>
            </a:pPr>
            <a:endParaRPr lang="en-GB">
              <a:solidFill>
                <a:srgbClr val="FFFFFF"/>
              </a:solidFill>
              <a:ea typeface="+mn-ea"/>
              <a:cs typeface="+mn-cs"/>
            </a:endParaRPr>
          </a:p>
          <a:p>
            <a:pPr algn="ctr" eaLnBrk="0" hangingPunct="0">
              <a:spcBef>
                <a:spcPct val="50000"/>
              </a:spcBef>
              <a:defRPr/>
            </a:pPr>
            <a:endParaRPr lang="en-GB" sz="800">
              <a:solidFill>
                <a:srgbClr val="FFFFFF"/>
              </a:solidFill>
              <a:ea typeface="+mn-ea"/>
              <a:cs typeface="+mn-cs"/>
            </a:endParaRPr>
          </a:p>
        </p:txBody>
      </p:sp>
      <p:sp>
        <p:nvSpPr>
          <p:cNvPr id="37928" name="Text Box 24"/>
          <p:cNvSpPr txBox="1">
            <a:spLocks noChangeArrowheads="1"/>
          </p:cNvSpPr>
          <p:nvPr/>
        </p:nvSpPr>
        <p:spPr bwMode="gray">
          <a:xfrm>
            <a:off x="7661355" y="3687445"/>
            <a:ext cx="807282"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7200">
                <a:solidFill>
                  <a:srgbClr val="FFFFFF"/>
                </a:solidFill>
                <a:sym typeface="Wingdings" charset="0"/>
              </a:rPr>
              <a:t></a:t>
            </a:r>
          </a:p>
        </p:txBody>
      </p:sp>
      <p:sp>
        <p:nvSpPr>
          <p:cNvPr id="45" name="AutoShape 29"/>
          <p:cNvSpPr>
            <a:spLocks noChangeArrowheads="1"/>
          </p:cNvSpPr>
          <p:nvPr/>
        </p:nvSpPr>
        <p:spPr bwMode="gray">
          <a:xfrm rot="16200000" flipV="1">
            <a:off x="2959821" y="4559308"/>
            <a:ext cx="400049" cy="363854"/>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GB">
              <a:solidFill>
                <a:srgbClr val="FFFFFF"/>
              </a:solidFill>
            </a:endParaRPr>
          </a:p>
        </p:txBody>
      </p:sp>
      <p:sp>
        <p:nvSpPr>
          <p:cNvPr id="46" name="AutoShape 29"/>
          <p:cNvSpPr>
            <a:spLocks noChangeArrowheads="1"/>
          </p:cNvSpPr>
          <p:nvPr/>
        </p:nvSpPr>
        <p:spPr bwMode="gray">
          <a:xfrm rot="5400000">
            <a:off x="4838144" y="2993404"/>
            <a:ext cx="520700" cy="492125"/>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GB">
              <a:solidFill>
                <a:srgbClr val="FFFFFF"/>
              </a:solidFill>
            </a:endParaRPr>
          </a:p>
        </p:txBody>
      </p:sp>
      <p:sp>
        <p:nvSpPr>
          <p:cNvPr id="47" name="AutoShape 29"/>
          <p:cNvSpPr>
            <a:spLocks noChangeArrowheads="1"/>
          </p:cNvSpPr>
          <p:nvPr/>
        </p:nvSpPr>
        <p:spPr bwMode="gray">
          <a:xfrm rot="16200000" flipV="1">
            <a:off x="4880061" y="4795529"/>
            <a:ext cx="400049" cy="363854"/>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GB">
              <a:solidFill>
                <a:srgbClr val="FFFFFF"/>
              </a:solidFill>
            </a:endParaRPr>
          </a:p>
        </p:txBody>
      </p:sp>
      <p:sp>
        <p:nvSpPr>
          <p:cNvPr id="48" name="AutoShape 29"/>
          <p:cNvSpPr>
            <a:spLocks noChangeArrowheads="1"/>
          </p:cNvSpPr>
          <p:nvPr/>
        </p:nvSpPr>
        <p:spPr bwMode="gray">
          <a:xfrm rot="5400000">
            <a:off x="6842206" y="3183904"/>
            <a:ext cx="520700" cy="492125"/>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GB">
              <a:solidFill>
                <a:srgbClr val="FFFFFF"/>
              </a:solidFill>
            </a:endParaRPr>
          </a:p>
        </p:txBody>
      </p:sp>
      <p:sp>
        <p:nvSpPr>
          <p:cNvPr id="49" name="AutoShape 29"/>
          <p:cNvSpPr>
            <a:spLocks noChangeArrowheads="1"/>
          </p:cNvSpPr>
          <p:nvPr/>
        </p:nvSpPr>
        <p:spPr bwMode="gray">
          <a:xfrm rot="16200000" flipV="1">
            <a:off x="6884123" y="4986029"/>
            <a:ext cx="400049" cy="363854"/>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GB">
              <a:solidFill>
                <a:srgbClr val="FFFFFF"/>
              </a:solidFill>
            </a:endParaRPr>
          </a:p>
        </p:txBody>
      </p:sp>
      <p:sp>
        <p:nvSpPr>
          <p:cNvPr id="35" name="AutoShape 41"/>
          <p:cNvSpPr>
            <a:spLocks noChangeArrowheads="1"/>
          </p:cNvSpPr>
          <p:nvPr/>
        </p:nvSpPr>
        <p:spPr bwMode="gray">
          <a:xfrm>
            <a:off x="170674" y="1383982"/>
            <a:ext cx="1433732" cy="1295400"/>
          </a:xfrm>
          <a:prstGeom prst="wedgeRoundRectCallout">
            <a:avLst>
              <a:gd name="adj1" fmla="val 82565"/>
              <a:gd name="adj2" fmla="val 98407"/>
              <a:gd name="adj3" fmla="val 16667"/>
            </a:avLst>
          </a:prstGeom>
          <a:ln>
            <a:headEnd/>
            <a:tailEnd/>
          </a:ln>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GB" sz="1400" dirty="0">
                <a:solidFill>
                  <a:srgbClr val="FFFFFF"/>
                </a:solidFill>
                <a:ea typeface="+mn-ea"/>
                <a:cs typeface="+mn-cs"/>
              </a:rPr>
              <a:t>Translation confirmed using the Relationship Matrix</a:t>
            </a:r>
            <a:endParaRPr lang="en-US" sz="1400" dirty="0">
              <a:solidFill>
                <a:srgbClr val="FFFFFF"/>
              </a:solidFill>
              <a:ea typeface="+mn-ea"/>
              <a:cs typeface="+mn-cs"/>
            </a:endParaRPr>
          </a:p>
        </p:txBody>
      </p:sp>
      <p:sp>
        <p:nvSpPr>
          <p:cNvPr id="37947" name="Line 45"/>
          <p:cNvSpPr>
            <a:spLocks noChangeShapeType="1"/>
          </p:cNvSpPr>
          <p:nvPr/>
        </p:nvSpPr>
        <p:spPr bwMode="gray">
          <a:xfrm flipH="1">
            <a:off x="3206829" y="1771332"/>
            <a:ext cx="620712" cy="78740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37948" name="Line 46"/>
          <p:cNvSpPr>
            <a:spLocks noChangeShapeType="1"/>
          </p:cNvSpPr>
          <p:nvPr/>
        </p:nvSpPr>
        <p:spPr bwMode="gray">
          <a:xfrm>
            <a:off x="5046744" y="1936432"/>
            <a:ext cx="23813" cy="78740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37949" name="Line 47"/>
          <p:cNvSpPr>
            <a:spLocks noChangeShapeType="1"/>
          </p:cNvSpPr>
          <p:nvPr/>
        </p:nvSpPr>
        <p:spPr bwMode="gray">
          <a:xfrm>
            <a:off x="6431044" y="1936432"/>
            <a:ext cx="633413" cy="107950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37950" name="AutoShape 48"/>
          <p:cNvSpPr>
            <a:spLocks noChangeArrowheads="1"/>
          </p:cNvSpPr>
          <p:nvPr/>
        </p:nvSpPr>
        <p:spPr bwMode="gray">
          <a:xfrm rot="388047">
            <a:off x="1354219" y="5587682"/>
            <a:ext cx="6951663" cy="787400"/>
          </a:xfrm>
          <a:prstGeom prst="leftArrow">
            <a:avLst>
              <a:gd name="adj1" fmla="val 53222"/>
              <a:gd name="adj2" fmla="val 52032"/>
            </a:avLst>
          </a:prstGeom>
          <a:ln/>
          <a:extLst>
            <a:ext uri="{91240B29-F687-4f45-9708-019B960494DF}">
              <a14:hiddenLine xmlns:a14="http://schemas.microsoft.com/office/drawing/2010/main" xmlns="" w="9525">
                <a:solidFill>
                  <a:srgbClr val="000000"/>
                </a:solidFill>
                <a:miter lim="800000"/>
                <a:headEnd/>
                <a:tailEnd/>
              </a14:hiddenLine>
            </a:ext>
          </a:extLst>
        </p:spPr>
        <p:style>
          <a:lnRef idx="0">
            <a:schemeClr val="accent1"/>
          </a:lnRef>
          <a:fillRef idx="3">
            <a:schemeClr val="accent1"/>
          </a:fillRef>
          <a:effectRef idx="3">
            <a:schemeClr val="accent1"/>
          </a:effectRef>
          <a:fontRef idx="minor">
            <a:schemeClr val="lt1"/>
          </a:fontRef>
        </p:style>
        <p:txBody>
          <a:bodyPr wrap="none" anchor="ctr"/>
          <a:lstStyle/>
          <a:p>
            <a:pPr algn="ctr"/>
            <a:r>
              <a:rPr lang="en-GB">
                <a:solidFill>
                  <a:srgbClr val="FFFFFF"/>
                </a:solidFill>
              </a:rPr>
              <a:t>Requirements Traceability</a:t>
            </a:r>
            <a:endParaRPr lang="en-US">
              <a:solidFill>
                <a:srgbClr val="FFFFFF"/>
              </a:solidFill>
            </a:endParaRPr>
          </a:p>
        </p:txBody>
      </p:sp>
      <p:sp>
        <p:nvSpPr>
          <p:cNvPr id="36" name="Text Box 44"/>
          <p:cNvSpPr txBox="1">
            <a:spLocks noChangeArrowheads="1"/>
          </p:cNvSpPr>
          <p:nvPr/>
        </p:nvSpPr>
        <p:spPr bwMode="gray">
          <a:xfrm>
            <a:off x="3795794" y="1534795"/>
            <a:ext cx="3470281" cy="40011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a:defRPr/>
            </a:pPr>
            <a:r>
              <a:rPr lang="en-GB" sz="2000" dirty="0">
                <a:solidFill>
                  <a:srgbClr val="000000"/>
                </a:solidFill>
                <a:latin typeface="+mn-lt"/>
                <a:ea typeface="+mn-ea"/>
                <a:cs typeface="+mn-cs"/>
              </a:rPr>
              <a:t>Requirements Flow-Down</a:t>
            </a:r>
            <a:endParaRPr lang="en-US" sz="2000" dirty="0">
              <a:solidFill>
                <a:srgbClr val="000000"/>
              </a:solidFill>
              <a:latin typeface="+mn-lt"/>
              <a:ea typeface="+mn-ea"/>
              <a:cs typeface="+mn-cs"/>
            </a:endParaRPr>
          </a:p>
        </p:txBody>
      </p:sp>
    </p:spTree>
    <p:extLst>
      <p:ext uri="{BB962C8B-B14F-4D97-AF65-F5344CB8AC3E}">
        <p14:creationId xmlns:p14="http://schemas.microsoft.com/office/powerpoint/2010/main" val="182471173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GB">
                <a:latin typeface="Arial" charset="0"/>
              </a:rPr>
              <a:t>Top-down &amp; Bottom-up</a:t>
            </a:r>
          </a:p>
        </p:txBody>
      </p:sp>
      <p:sp>
        <p:nvSpPr>
          <p:cNvPr id="8" name="Isosceles Triangle 7"/>
          <p:cNvSpPr/>
          <p:nvPr/>
        </p:nvSpPr>
        <p:spPr bwMode="auto">
          <a:xfrm flipH="1">
            <a:off x="5472389" y="1055688"/>
            <a:ext cx="2847975" cy="5467350"/>
          </a:xfrm>
          <a:prstGeom prst="triangle">
            <a:avLst>
              <a:gd name="adj" fmla="val 0"/>
            </a:avLst>
          </a:prstGeom>
          <a:solidFill>
            <a:srgbClr val="FF9999"/>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wrap="none" lIns="90000" tIns="43200" rIns="90000" bIns="43200" anchor="ctr"/>
          <a:lstStyle/>
          <a:p>
            <a:pPr>
              <a:buClr>
                <a:srgbClr val="000000"/>
              </a:buClr>
              <a:buFont typeface="Wingdings" pitchFamily="2" charset="2"/>
              <a:buNone/>
              <a:defRPr/>
            </a:pPr>
            <a:endParaRPr lang="en-GB" dirty="0">
              <a:solidFill>
                <a:srgbClr val="000000"/>
              </a:solidFill>
              <a:ea typeface="+mn-ea"/>
              <a:cs typeface="+mn-cs"/>
            </a:endParaRPr>
          </a:p>
        </p:txBody>
      </p:sp>
      <p:sp>
        <p:nvSpPr>
          <p:cNvPr id="9" name="Isosceles Triangle 8"/>
          <p:cNvSpPr/>
          <p:nvPr/>
        </p:nvSpPr>
        <p:spPr bwMode="auto">
          <a:xfrm rot="10800000" flipH="1">
            <a:off x="5358477" y="1036638"/>
            <a:ext cx="2895215" cy="5486400"/>
          </a:xfrm>
          <a:prstGeom prst="triangle">
            <a:avLst>
              <a:gd name="adj" fmla="val 0"/>
            </a:avLst>
          </a:prstGeom>
          <a:solidFill>
            <a:srgbClr val="FFFF99"/>
          </a:solidFill>
          <a:ln w="12700" cap="flat" cmpd="sng" algn="ctr">
            <a:solidFill>
              <a:schemeClr val="tx1"/>
            </a:solidFill>
            <a:prstDash val="solid"/>
            <a:round/>
            <a:headEnd type="none" w="med" len="med"/>
            <a:tailEnd type="none" w="med" len="med"/>
          </a:ln>
          <a:effectLst/>
          <a:scene3d>
            <a:camera prst="orthographicFront"/>
            <a:lightRig rig="threePt" dir="t"/>
          </a:scene3d>
          <a:sp3d>
            <a:bevelT/>
          </a:sp3d>
        </p:spPr>
        <p:txBody>
          <a:bodyPr wrap="none" lIns="90000" tIns="43200" rIns="90000" bIns="43200" anchor="ctr"/>
          <a:lstStyle/>
          <a:p>
            <a:pPr>
              <a:buClr>
                <a:srgbClr val="000000"/>
              </a:buClr>
              <a:buFont typeface="Wingdings" pitchFamily="2" charset="2"/>
              <a:buNone/>
              <a:defRPr/>
            </a:pPr>
            <a:endParaRPr lang="en-GB" dirty="0">
              <a:solidFill>
                <a:srgbClr val="000000"/>
              </a:solidFill>
              <a:ea typeface="+mn-ea"/>
              <a:cs typeface="+mn-cs"/>
            </a:endParaRPr>
          </a:p>
        </p:txBody>
      </p:sp>
      <p:sp>
        <p:nvSpPr>
          <p:cNvPr id="29704" name="TextBox 9"/>
          <p:cNvSpPr txBox="1">
            <a:spLocks noChangeArrowheads="1"/>
          </p:cNvSpPr>
          <p:nvPr/>
        </p:nvSpPr>
        <p:spPr bwMode="auto">
          <a:xfrm>
            <a:off x="5518333" y="1312782"/>
            <a:ext cx="2151203"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buClr>
                <a:srgbClr val="000000"/>
              </a:buClr>
            </a:pPr>
            <a:r>
              <a:rPr lang="en-GB" sz="2000" b="1" dirty="0">
                <a:solidFill>
                  <a:srgbClr val="000000"/>
                </a:solidFill>
              </a:rPr>
              <a:t>TOP-DOWN</a:t>
            </a:r>
          </a:p>
        </p:txBody>
      </p:sp>
      <p:sp>
        <p:nvSpPr>
          <p:cNvPr id="29705" name="TextBox 10"/>
          <p:cNvSpPr txBox="1">
            <a:spLocks noChangeArrowheads="1"/>
          </p:cNvSpPr>
          <p:nvPr/>
        </p:nvSpPr>
        <p:spPr bwMode="auto">
          <a:xfrm>
            <a:off x="5979979" y="5927547"/>
            <a:ext cx="2216563"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algn="ctr" eaLnBrk="1" hangingPunct="1">
              <a:buClr>
                <a:srgbClr val="000000"/>
              </a:buClr>
            </a:pPr>
            <a:r>
              <a:rPr lang="en-GB" sz="2000" b="1" dirty="0">
                <a:solidFill>
                  <a:srgbClr val="000000"/>
                </a:solidFill>
              </a:rPr>
              <a:t>BOTTOM-UP</a:t>
            </a:r>
          </a:p>
        </p:txBody>
      </p:sp>
      <p:sp>
        <p:nvSpPr>
          <p:cNvPr id="29706" name="TextBox 11"/>
          <p:cNvSpPr txBox="1">
            <a:spLocks noChangeArrowheads="1"/>
          </p:cNvSpPr>
          <p:nvPr/>
        </p:nvSpPr>
        <p:spPr bwMode="auto">
          <a:xfrm>
            <a:off x="2620822" y="1575685"/>
            <a:ext cx="164709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buClr>
                <a:srgbClr val="000000"/>
              </a:buClr>
            </a:pPr>
            <a:r>
              <a:rPr lang="en-GB" sz="1800">
                <a:solidFill>
                  <a:srgbClr val="000000"/>
                </a:solidFill>
              </a:rPr>
              <a:t>Super-System</a:t>
            </a:r>
          </a:p>
        </p:txBody>
      </p:sp>
      <p:sp>
        <p:nvSpPr>
          <p:cNvPr id="29707" name="TextBox 12"/>
          <p:cNvSpPr txBox="1">
            <a:spLocks noChangeArrowheads="1"/>
          </p:cNvSpPr>
          <p:nvPr/>
        </p:nvSpPr>
        <p:spPr bwMode="auto">
          <a:xfrm>
            <a:off x="2967239" y="3101359"/>
            <a:ext cx="95425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buClr>
                <a:srgbClr val="000000"/>
              </a:buClr>
            </a:pPr>
            <a:r>
              <a:rPr lang="en-GB" sz="1800">
                <a:solidFill>
                  <a:srgbClr val="000000"/>
                </a:solidFill>
              </a:rPr>
              <a:t>System</a:t>
            </a:r>
          </a:p>
        </p:txBody>
      </p:sp>
      <p:sp>
        <p:nvSpPr>
          <p:cNvPr id="29708" name="TextBox 13"/>
          <p:cNvSpPr txBox="1">
            <a:spLocks noChangeArrowheads="1"/>
          </p:cNvSpPr>
          <p:nvPr/>
        </p:nvSpPr>
        <p:spPr bwMode="auto">
          <a:xfrm>
            <a:off x="3749277" y="6047487"/>
            <a:ext cx="137805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buClr>
                <a:srgbClr val="000000"/>
              </a:buClr>
            </a:pPr>
            <a:r>
              <a:rPr lang="en-GB" sz="1800" dirty="0">
                <a:solidFill>
                  <a:srgbClr val="000000"/>
                </a:solidFill>
              </a:rPr>
              <a:t>Component</a:t>
            </a:r>
          </a:p>
        </p:txBody>
      </p:sp>
      <p:sp>
        <p:nvSpPr>
          <p:cNvPr id="29709" name="TextBox 14"/>
          <p:cNvSpPr txBox="1">
            <a:spLocks noChangeArrowheads="1"/>
          </p:cNvSpPr>
          <p:nvPr/>
        </p:nvSpPr>
        <p:spPr bwMode="auto">
          <a:xfrm>
            <a:off x="3313557" y="4337147"/>
            <a:ext cx="132643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6pPr>
            <a:lvl7pPr marL="29718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7pPr>
            <a:lvl8pPr marL="34290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8pPr>
            <a:lvl9pPr marL="3886200" indent="-228600" eaLnBrk="0" fontAlgn="base" hangingPunct="0">
              <a:spcBef>
                <a:spcPct val="30000"/>
              </a:spcBef>
              <a:spcAft>
                <a:spcPct val="0"/>
              </a:spcAft>
              <a:buClr>
                <a:schemeClr val="tx1"/>
              </a:buClr>
              <a:buFont typeface="Wingdings" charset="0"/>
              <a:defRPr sz="2400">
                <a:solidFill>
                  <a:schemeClr val="tx1"/>
                </a:solidFill>
                <a:latin typeface="Arial" charset="0"/>
                <a:ea typeface="ＭＳ Ｐゴシック" charset="0"/>
              </a:defRPr>
            </a:lvl9pPr>
          </a:lstStyle>
          <a:p>
            <a:pPr eaLnBrk="1" hangingPunct="1">
              <a:buClr>
                <a:srgbClr val="000000"/>
              </a:buClr>
            </a:pPr>
            <a:r>
              <a:rPr lang="en-GB" sz="1800" dirty="0">
                <a:solidFill>
                  <a:srgbClr val="000000"/>
                </a:solidFill>
              </a:rPr>
              <a:t>Subsystem</a:t>
            </a:r>
          </a:p>
        </p:txBody>
      </p:sp>
      <p:sp>
        <p:nvSpPr>
          <p:cNvPr id="16" name="TextBox 15"/>
          <p:cNvSpPr txBox="1"/>
          <p:nvPr/>
        </p:nvSpPr>
        <p:spPr>
          <a:xfrm>
            <a:off x="5518333" y="2751017"/>
            <a:ext cx="1308748" cy="584776"/>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pPr algn="l">
              <a:buClr>
                <a:srgbClr val="000000"/>
              </a:buClr>
              <a:buFont typeface="Wingdings" pitchFamily="2" charset="2"/>
              <a:buNone/>
              <a:defRPr/>
            </a:pPr>
            <a:r>
              <a:rPr lang="en-GB" sz="1600" dirty="0">
                <a:solidFill>
                  <a:srgbClr val="FFFFFF"/>
                </a:solidFill>
              </a:rPr>
              <a:t>Viewpoint Analysis</a:t>
            </a:r>
          </a:p>
        </p:txBody>
      </p:sp>
      <p:sp>
        <p:nvSpPr>
          <p:cNvPr id="17" name="TextBox 16"/>
          <p:cNvSpPr txBox="1"/>
          <p:nvPr/>
        </p:nvSpPr>
        <p:spPr>
          <a:xfrm>
            <a:off x="6892633" y="4196487"/>
            <a:ext cx="1304924" cy="584776"/>
          </a:xfrm>
          <a:prstGeom prst="rect">
            <a:avLst/>
          </a:prstGeom>
        </p:spPr>
        <p:style>
          <a:lnRef idx="0">
            <a:schemeClr val="accent2"/>
          </a:lnRef>
          <a:fillRef idx="3">
            <a:schemeClr val="accent2"/>
          </a:fillRef>
          <a:effectRef idx="3">
            <a:schemeClr val="accent2"/>
          </a:effectRef>
          <a:fontRef idx="minor">
            <a:schemeClr val="lt1"/>
          </a:fontRef>
        </p:style>
        <p:txBody>
          <a:bodyPr>
            <a:spAutoFit/>
          </a:bodyPr>
          <a:lstStyle/>
          <a:p>
            <a:pPr algn="r">
              <a:buClr>
                <a:srgbClr val="000000"/>
              </a:buClr>
              <a:buFont typeface="Wingdings" pitchFamily="2" charset="2"/>
              <a:buNone/>
              <a:defRPr/>
            </a:pPr>
            <a:r>
              <a:rPr lang="en-GB" sz="1600" dirty="0">
                <a:solidFill>
                  <a:srgbClr val="FFFFFF"/>
                </a:solidFill>
              </a:rPr>
              <a:t>Functional Analysis</a:t>
            </a:r>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3477" r="6668" b="43551"/>
          <a:stretch/>
        </p:blipFill>
        <p:spPr>
          <a:xfrm>
            <a:off x="131762" y="1036639"/>
            <a:ext cx="2411309" cy="1519320"/>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33799" y="2617834"/>
            <a:ext cx="1403639" cy="1603104"/>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45868" y="4337147"/>
            <a:ext cx="1552115" cy="1084056"/>
          </a:xfrm>
          <a:prstGeom prst="rect">
            <a:avLst/>
          </a:prstGeom>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303" t="24003" r="30218" b="20251"/>
          <a:stretch/>
        </p:blipFill>
        <p:spPr>
          <a:xfrm>
            <a:off x="1933318" y="5695225"/>
            <a:ext cx="1836694" cy="1073855"/>
          </a:xfrm>
          <a:prstGeom prst="rect">
            <a:avLst/>
          </a:prstGeom>
        </p:spPr>
      </p:pic>
    </p:spTree>
    <p:extLst>
      <p:ext uri="{BB962C8B-B14F-4D97-AF65-F5344CB8AC3E}">
        <p14:creationId xmlns:p14="http://schemas.microsoft.com/office/powerpoint/2010/main" val="9040461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a:xfrm>
            <a:off x="0" y="-76200"/>
            <a:ext cx="9144000" cy="762000"/>
          </a:xfrm>
        </p:spPr>
        <p:txBody>
          <a:bodyPr/>
          <a:lstStyle/>
          <a:p>
            <a:r>
              <a:rPr lang="en-GB">
                <a:latin typeface="Arial" charset="0"/>
              </a:rPr>
              <a:t>We Use QFD at Every Level</a:t>
            </a:r>
          </a:p>
        </p:txBody>
      </p:sp>
      <p:grpSp>
        <p:nvGrpSpPr>
          <p:cNvPr id="2" name="Group 7"/>
          <p:cNvGrpSpPr>
            <a:grpSpLocks/>
          </p:cNvGrpSpPr>
          <p:nvPr/>
        </p:nvGrpSpPr>
        <p:grpSpPr bwMode="auto">
          <a:xfrm>
            <a:off x="1309024" y="2340456"/>
            <a:ext cx="1524000" cy="533400"/>
            <a:chOff x="1872" y="1104"/>
            <a:chExt cx="960" cy="336"/>
          </a:xfrm>
        </p:grpSpPr>
        <p:sp>
          <p:nvSpPr>
            <p:cNvPr id="39970" name="Line 8"/>
            <p:cNvSpPr>
              <a:spLocks noChangeShapeType="1"/>
            </p:cNvSpPr>
            <p:nvPr/>
          </p:nvSpPr>
          <p:spPr bwMode="auto">
            <a:xfrm>
              <a:off x="2496" y="1104"/>
              <a:ext cx="0" cy="192"/>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971" name="Line 9"/>
            <p:cNvSpPr>
              <a:spLocks noChangeShapeType="1"/>
            </p:cNvSpPr>
            <p:nvPr/>
          </p:nvSpPr>
          <p:spPr bwMode="auto">
            <a:xfrm>
              <a:off x="1872" y="1296"/>
              <a:ext cx="960" cy="0"/>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972" name="Line 10"/>
            <p:cNvSpPr>
              <a:spLocks noChangeShapeType="1"/>
            </p:cNvSpPr>
            <p:nvPr/>
          </p:nvSpPr>
          <p:spPr bwMode="auto">
            <a:xfrm>
              <a:off x="2112" y="1296"/>
              <a:ext cx="0" cy="144"/>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973" name="Line 11"/>
            <p:cNvSpPr>
              <a:spLocks noChangeShapeType="1"/>
            </p:cNvSpPr>
            <p:nvPr/>
          </p:nvSpPr>
          <p:spPr bwMode="auto">
            <a:xfrm>
              <a:off x="2400" y="1296"/>
              <a:ext cx="0" cy="144"/>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974" name="Line 12"/>
            <p:cNvSpPr>
              <a:spLocks noChangeShapeType="1"/>
            </p:cNvSpPr>
            <p:nvPr/>
          </p:nvSpPr>
          <p:spPr bwMode="auto">
            <a:xfrm>
              <a:off x="1872" y="1296"/>
              <a:ext cx="0" cy="144"/>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3" name="Group 14"/>
          <p:cNvGrpSpPr>
            <a:grpSpLocks/>
          </p:cNvGrpSpPr>
          <p:nvPr/>
        </p:nvGrpSpPr>
        <p:grpSpPr bwMode="auto">
          <a:xfrm>
            <a:off x="2153574" y="4259743"/>
            <a:ext cx="1524000" cy="533400"/>
            <a:chOff x="1872" y="1104"/>
            <a:chExt cx="960" cy="336"/>
          </a:xfrm>
        </p:grpSpPr>
        <p:sp>
          <p:nvSpPr>
            <p:cNvPr id="39965" name="Line 15"/>
            <p:cNvSpPr>
              <a:spLocks noChangeShapeType="1"/>
            </p:cNvSpPr>
            <p:nvPr/>
          </p:nvSpPr>
          <p:spPr bwMode="auto">
            <a:xfrm>
              <a:off x="2496" y="1104"/>
              <a:ext cx="0" cy="192"/>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966" name="Line 16"/>
            <p:cNvSpPr>
              <a:spLocks noChangeShapeType="1"/>
            </p:cNvSpPr>
            <p:nvPr/>
          </p:nvSpPr>
          <p:spPr bwMode="auto">
            <a:xfrm>
              <a:off x="1872" y="1296"/>
              <a:ext cx="960" cy="0"/>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967" name="Line 17"/>
            <p:cNvSpPr>
              <a:spLocks noChangeShapeType="1"/>
            </p:cNvSpPr>
            <p:nvPr/>
          </p:nvSpPr>
          <p:spPr bwMode="auto">
            <a:xfrm>
              <a:off x="2112" y="1296"/>
              <a:ext cx="0" cy="144"/>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968" name="Line 18"/>
            <p:cNvSpPr>
              <a:spLocks noChangeShapeType="1"/>
            </p:cNvSpPr>
            <p:nvPr/>
          </p:nvSpPr>
          <p:spPr bwMode="auto">
            <a:xfrm>
              <a:off x="2400" y="1296"/>
              <a:ext cx="0" cy="144"/>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39969" name="Line 19"/>
            <p:cNvSpPr>
              <a:spLocks noChangeShapeType="1"/>
            </p:cNvSpPr>
            <p:nvPr/>
          </p:nvSpPr>
          <p:spPr bwMode="auto">
            <a:xfrm>
              <a:off x="1872" y="1296"/>
              <a:ext cx="0" cy="144"/>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 name="Group 21"/>
          <p:cNvGrpSpPr>
            <a:grpSpLocks/>
          </p:cNvGrpSpPr>
          <p:nvPr/>
        </p:nvGrpSpPr>
        <p:grpSpPr bwMode="auto">
          <a:xfrm rot="298494">
            <a:off x="848649" y="1041881"/>
            <a:ext cx="609600" cy="5791200"/>
            <a:chOff x="720" y="288"/>
            <a:chExt cx="384" cy="3648"/>
          </a:xfrm>
        </p:grpSpPr>
        <p:sp>
          <p:nvSpPr>
            <p:cNvPr id="22548" name="AutoShape 22"/>
            <p:cNvSpPr>
              <a:spLocks noChangeArrowheads="1"/>
            </p:cNvSpPr>
            <p:nvPr/>
          </p:nvSpPr>
          <p:spPr bwMode="auto">
            <a:xfrm rot="-1392197">
              <a:off x="720" y="288"/>
              <a:ext cx="384" cy="3648"/>
            </a:xfrm>
            <a:prstGeom prst="downArrow">
              <a:avLst>
                <a:gd name="adj1" fmla="val 45833"/>
                <a:gd name="adj2" fmla="val 114044"/>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US"/>
            </a:p>
          </p:txBody>
        </p:sp>
        <p:sp>
          <p:nvSpPr>
            <p:cNvPr id="22549" name="Text Box 23"/>
            <p:cNvSpPr txBox="1">
              <a:spLocks noChangeArrowheads="1"/>
            </p:cNvSpPr>
            <p:nvPr/>
          </p:nvSpPr>
          <p:spPr bwMode="auto">
            <a:xfrm rot="4013077">
              <a:off x="-112" y="2006"/>
              <a:ext cx="2045" cy="194"/>
            </a:xfrm>
            <a:prstGeom prst="rect">
              <a:avLst/>
            </a:prstGeom>
            <a:noFill/>
            <a:ln>
              <a:headEnd/>
              <a:tailEnd/>
            </a:ln>
          </p:spPr>
          <p:style>
            <a:lnRef idx="0">
              <a:schemeClr val="accent2"/>
            </a:lnRef>
            <a:fillRef idx="3">
              <a:schemeClr val="accent2"/>
            </a:fillRef>
            <a:effectRef idx="3">
              <a:schemeClr val="accent2"/>
            </a:effectRef>
            <a:fontRef idx="minor">
              <a:schemeClr val="lt1"/>
            </a:fontRef>
          </p:style>
          <p:txBody>
            <a:bodyPr wrap="none">
              <a:spAutoFit/>
            </a:bodyPr>
            <a:lstStyle/>
            <a:p>
              <a:pPr>
                <a:defRPr/>
              </a:pPr>
              <a:r>
                <a:rPr lang="en-GB" sz="1400" b="1" dirty="0"/>
                <a:t>Customer Requirements flow down</a:t>
              </a:r>
            </a:p>
          </p:txBody>
        </p:sp>
      </p:grpSp>
      <p:grpSp>
        <p:nvGrpSpPr>
          <p:cNvPr id="5" name="Group 24"/>
          <p:cNvGrpSpPr>
            <a:grpSpLocks/>
          </p:cNvGrpSpPr>
          <p:nvPr/>
        </p:nvGrpSpPr>
        <p:grpSpPr bwMode="auto">
          <a:xfrm>
            <a:off x="7658051" y="983697"/>
            <a:ext cx="700088" cy="5791200"/>
            <a:chOff x="4750" y="299"/>
            <a:chExt cx="441" cy="3648"/>
          </a:xfrm>
        </p:grpSpPr>
        <p:sp>
          <p:nvSpPr>
            <p:cNvPr id="22546" name="AutoShape 25"/>
            <p:cNvSpPr>
              <a:spLocks noChangeArrowheads="1"/>
            </p:cNvSpPr>
            <p:nvPr/>
          </p:nvSpPr>
          <p:spPr bwMode="auto">
            <a:xfrm rot="1322214" flipV="1">
              <a:off x="4750" y="299"/>
              <a:ext cx="441" cy="3648"/>
            </a:xfrm>
            <a:prstGeom prst="downArrow">
              <a:avLst>
                <a:gd name="adj1" fmla="val 45833"/>
                <a:gd name="adj2" fmla="val 114044"/>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wrap="none" anchor="ctr"/>
            <a:lstStyle/>
            <a:p>
              <a:pPr>
                <a:defRPr/>
              </a:pPr>
              <a:endParaRPr lang="en-US">
                <a:solidFill>
                  <a:schemeClr val="dk1"/>
                </a:solidFill>
                <a:latin typeface="+mn-lt"/>
                <a:ea typeface="+mn-ea"/>
                <a:cs typeface="+mn-cs"/>
              </a:endParaRPr>
            </a:p>
          </p:txBody>
        </p:sp>
        <p:sp>
          <p:nvSpPr>
            <p:cNvPr id="22547" name="Text Box 26"/>
            <p:cNvSpPr txBox="1">
              <a:spLocks noChangeArrowheads="1"/>
            </p:cNvSpPr>
            <p:nvPr/>
          </p:nvSpPr>
          <p:spPr bwMode="auto">
            <a:xfrm rot="6728602" flipV="1">
              <a:off x="4214" y="2104"/>
              <a:ext cx="1448" cy="194"/>
            </a:xfrm>
            <a:prstGeom prst="rect">
              <a:avLst/>
            </a:prstGeom>
            <a:gradFill rotWithShape="1">
              <a:gsLst>
                <a:gs pos="0">
                  <a:srgbClr val="ACACE1"/>
                </a:gs>
                <a:gs pos="35001">
                  <a:srgbClr val="C5C5E9"/>
                </a:gs>
                <a:gs pos="100000">
                  <a:srgbClr val="E9E9F7"/>
                </a:gs>
              </a:gsLst>
              <a:lin ang="16200000" scaled="1"/>
            </a:gradFill>
            <a:ln w="9525">
              <a:noFill/>
              <a:miter lim="800000"/>
              <a:headEnd/>
              <a:tailEnd/>
            </a:ln>
            <a:effectLst/>
          </p:spPr>
          <p:txBody>
            <a:bodyPr wrap="none">
              <a:spAutoFit/>
            </a:bodyPr>
            <a:lstStyle/>
            <a:p>
              <a:pPr>
                <a:defRPr/>
              </a:pPr>
              <a:r>
                <a:rPr lang="en-GB" sz="1400" b="1" dirty="0">
                  <a:solidFill>
                    <a:schemeClr val="dk1"/>
                  </a:solidFill>
                  <a:latin typeface="+mn-lt"/>
                  <a:ea typeface="+mn-ea"/>
                  <a:cs typeface="+mn-cs"/>
                </a:rPr>
                <a:t>Verification data flow up</a:t>
              </a:r>
            </a:p>
          </p:txBody>
        </p:sp>
      </p:grpSp>
      <p:sp>
        <p:nvSpPr>
          <p:cNvPr id="25" name="Line 27"/>
          <p:cNvSpPr>
            <a:spLocks noChangeShapeType="1"/>
          </p:cNvSpPr>
          <p:nvPr/>
        </p:nvSpPr>
        <p:spPr bwMode="auto">
          <a:xfrm rot="414772" flipH="1" flipV="1">
            <a:off x="4480849" y="3975581"/>
            <a:ext cx="838200" cy="1447800"/>
          </a:xfrm>
          <a:prstGeom prst="line">
            <a:avLst/>
          </a:prstGeom>
          <a:noFill/>
          <a:ln w="57150" cmpd="thinThick">
            <a:solidFill>
              <a:srgbClr val="B2B2B2"/>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26" name="Line 28"/>
          <p:cNvSpPr>
            <a:spLocks noChangeShapeType="1"/>
          </p:cNvSpPr>
          <p:nvPr/>
        </p:nvSpPr>
        <p:spPr bwMode="auto">
          <a:xfrm rot="7204115" flipH="1" flipV="1">
            <a:off x="4927730" y="3269937"/>
            <a:ext cx="573088" cy="990600"/>
          </a:xfrm>
          <a:prstGeom prst="line">
            <a:avLst/>
          </a:prstGeom>
          <a:noFill/>
          <a:ln w="57150" cmpd="thinThick">
            <a:solidFill>
              <a:srgbClr val="B2B2B2"/>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27" name="Line 29"/>
          <p:cNvSpPr>
            <a:spLocks noChangeShapeType="1"/>
          </p:cNvSpPr>
          <p:nvPr/>
        </p:nvSpPr>
        <p:spPr bwMode="auto">
          <a:xfrm rot="7204115" flipH="1" flipV="1">
            <a:off x="4400681" y="1041087"/>
            <a:ext cx="1014412" cy="1752600"/>
          </a:xfrm>
          <a:prstGeom prst="line">
            <a:avLst/>
          </a:prstGeom>
          <a:noFill/>
          <a:ln w="57150" cmpd="thinThick">
            <a:solidFill>
              <a:srgbClr val="B2B2B2"/>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28" name="Line 30"/>
          <p:cNvSpPr>
            <a:spLocks noChangeShapeType="1"/>
          </p:cNvSpPr>
          <p:nvPr/>
        </p:nvSpPr>
        <p:spPr bwMode="auto">
          <a:xfrm rot="414772" flipH="1" flipV="1">
            <a:off x="3566449" y="1689581"/>
            <a:ext cx="838200" cy="1447800"/>
          </a:xfrm>
          <a:prstGeom prst="line">
            <a:avLst/>
          </a:prstGeom>
          <a:noFill/>
          <a:ln w="57150" cmpd="thinThick">
            <a:solidFill>
              <a:srgbClr val="B2B2B2"/>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35" name="Line 28"/>
          <p:cNvSpPr>
            <a:spLocks noChangeShapeType="1"/>
          </p:cNvSpPr>
          <p:nvPr/>
        </p:nvSpPr>
        <p:spPr bwMode="auto">
          <a:xfrm rot="7204115" flipH="1" flipV="1">
            <a:off x="5576225" y="5440849"/>
            <a:ext cx="311150" cy="511175"/>
          </a:xfrm>
          <a:prstGeom prst="line">
            <a:avLst/>
          </a:prstGeom>
          <a:noFill/>
          <a:ln w="57150" cmpd="thinThick">
            <a:solidFill>
              <a:srgbClr val="B2B2B2"/>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pic>
        <p:nvPicPr>
          <p:cNvPr id="22560" name="Picture 3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8449" y="1067287"/>
            <a:ext cx="3036888" cy="127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7" name="Picture 3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18549" y="3010387"/>
            <a:ext cx="3036888" cy="127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8" name="Picture 3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53549" y="4915387"/>
            <a:ext cx="3036888" cy="127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9" name="TextBox 38"/>
          <p:cNvSpPr txBox="1">
            <a:spLocks noChangeArrowheads="1"/>
          </p:cNvSpPr>
          <p:nvPr/>
        </p:nvSpPr>
        <p:spPr bwMode="auto">
          <a:xfrm>
            <a:off x="2088490" y="957743"/>
            <a:ext cx="141627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a:t>System Level</a:t>
            </a:r>
          </a:p>
        </p:txBody>
      </p:sp>
      <p:sp>
        <p:nvSpPr>
          <p:cNvPr id="40" name="TextBox 39"/>
          <p:cNvSpPr txBox="1">
            <a:spLocks noChangeArrowheads="1"/>
          </p:cNvSpPr>
          <p:nvPr/>
        </p:nvSpPr>
        <p:spPr bwMode="auto">
          <a:xfrm>
            <a:off x="2339314" y="2688118"/>
            <a:ext cx="174709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dirty="0"/>
              <a:t>Subsystem Level</a:t>
            </a:r>
          </a:p>
        </p:txBody>
      </p:sp>
      <p:sp>
        <p:nvSpPr>
          <p:cNvPr id="41" name="TextBox 40"/>
          <p:cNvSpPr txBox="1">
            <a:spLocks noChangeArrowheads="1"/>
          </p:cNvSpPr>
          <p:nvPr/>
        </p:nvSpPr>
        <p:spPr bwMode="auto">
          <a:xfrm>
            <a:off x="3131476" y="4661382"/>
            <a:ext cx="1792979"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a:t>Component Level</a:t>
            </a:r>
          </a:p>
        </p:txBody>
      </p:sp>
      <p:pic>
        <p:nvPicPr>
          <p:cNvPr id="36" name="Picture 3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4206" y="1063904"/>
            <a:ext cx="1403639" cy="1603104"/>
          </a:xfrm>
          <a:prstGeom prst="rect">
            <a:avLst/>
          </a:prstGeom>
        </p:spPr>
      </p:pic>
      <p:pic>
        <p:nvPicPr>
          <p:cNvPr id="42" name="Picture 4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63952" y="3043808"/>
            <a:ext cx="1552115" cy="1084056"/>
          </a:xfrm>
          <a:prstGeom prst="rect">
            <a:avLst/>
          </a:prstGeom>
        </p:spPr>
      </p:pic>
      <p:pic>
        <p:nvPicPr>
          <p:cNvPr id="46" name="Picture 45"/>
          <p:cNvPicPr>
            <a:picLocks noChangeAspect="1"/>
          </p:cNvPicPr>
          <p:nvPr/>
        </p:nvPicPr>
        <p:blipFill rotWithShape="1">
          <a:blip r:embed="rId5" cstate="print">
            <a:extLst>
              <a:ext uri="{28A0092B-C50C-407E-A947-70E740481C1C}">
                <a14:useLocalDpi xmlns:a14="http://schemas.microsoft.com/office/drawing/2010/main" val="0"/>
              </a:ext>
            </a:extLst>
          </a:blip>
          <a:srcRect l="303" t="24003" r="30218" b="20251"/>
          <a:stretch/>
        </p:blipFill>
        <p:spPr>
          <a:xfrm rot="6580603">
            <a:off x="5985662" y="5348204"/>
            <a:ext cx="1125230" cy="696463"/>
          </a:xfrm>
          <a:prstGeom prst="rect">
            <a:avLst/>
          </a:prstGeom>
        </p:spPr>
      </p:pic>
    </p:spTree>
    <p:extLst>
      <p:ext uri="{BB962C8B-B14F-4D97-AF65-F5344CB8AC3E}">
        <p14:creationId xmlns:p14="http://schemas.microsoft.com/office/powerpoint/2010/main" val="10506381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22560"/>
                                        </p:tgtEl>
                                        <p:attrNameLst>
                                          <p:attrName>style.visibility</p:attrName>
                                        </p:attrNameLst>
                                      </p:cBhvr>
                                      <p:to>
                                        <p:strVal val="visible"/>
                                      </p:to>
                                    </p:set>
                                    <p:animEffect transition="in" filter="wipe(left)">
                                      <p:cBhvr>
                                        <p:cTn id="11" dur="500"/>
                                        <p:tgtEl>
                                          <p:spTgt spid="2256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up)">
                                      <p:cBhvr>
                                        <p:cTn id="16" dur="500"/>
                                        <p:tgtEl>
                                          <p:spTgt spid="2"/>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0"/>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8" fill="hold" nodeType="click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left)">
                                      <p:cBhvr>
                                        <p:cTn id="25" dur="500"/>
                                        <p:tgtEl>
                                          <p:spTgt spid="37"/>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ntr" presetSubtype="1"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up)">
                                      <p:cBhvr>
                                        <p:cTn id="30" dur="500"/>
                                        <p:tgtEl>
                                          <p:spTgt spid="3"/>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nodeType="click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wipe(left)">
                                      <p:cBhvr>
                                        <p:cTn id="39" dur="500"/>
                                        <p:tgtEl>
                                          <p:spTgt spid="38"/>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wipe(left)">
                                      <p:cBhvr>
                                        <p:cTn id="44" dur="500"/>
                                        <p:tgtEl>
                                          <p:spTgt spid="35"/>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1" presetClass="entr" presetSubtype="0" fill="hold" nodeType="clickEffect">
                                  <p:stCondLst>
                                    <p:cond delay="0"/>
                                  </p:stCondLst>
                                  <p:childTnLst>
                                    <p:set>
                                      <p:cBhvr>
                                        <p:cTn id="48" dur="1" fill="hold">
                                          <p:stCondLst>
                                            <p:cond delay="0"/>
                                          </p:stCondLst>
                                        </p:cTn>
                                        <p:tgtEl>
                                          <p:spTgt spid="4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down)">
                                      <p:cBhvr>
                                        <p:cTn id="53" dur="500"/>
                                        <p:tgtEl>
                                          <p:spTgt spid="25"/>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wipe(left)">
                                      <p:cBhvr>
                                        <p:cTn id="58" dur="500"/>
                                        <p:tgtEl>
                                          <p:spTgt spid="26"/>
                                        </p:tgtEl>
                                      </p:cBhvr>
                                    </p:animEffec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down)">
                                      <p:cBhvr>
                                        <p:cTn id="67" dur="500"/>
                                        <p:tgtEl>
                                          <p:spTgt spid="28"/>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27"/>
                                        </p:tgtEl>
                                        <p:attrNameLst>
                                          <p:attrName>style.visibility</p:attrName>
                                        </p:attrNameLst>
                                      </p:cBhvr>
                                      <p:to>
                                        <p:strVal val="visible"/>
                                      </p:to>
                                    </p:set>
                                    <p:animEffect transition="in" filter="wipe(left)">
                                      <p:cBhvr>
                                        <p:cTn id="72" dur="500"/>
                                        <p:tgtEl>
                                          <p:spTgt spid="27"/>
                                        </p:tgtEl>
                                      </p:cBhvr>
                                    </p:animEffec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36"/>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22" presetClass="entr" presetSubtype="1" fill="hold" nodeType="clickEffect">
                                  <p:stCondLst>
                                    <p:cond delay="0"/>
                                  </p:stCondLst>
                                  <p:childTnLst>
                                    <p:set>
                                      <p:cBhvr>
                                        <p:cTn id="80" dur="1" fill="hold">
                                          <p:stCondLst>
                                            <p:cond delay="0"/>
                                          </p:stCondLst>
                                        </p:cTn>
                                        <p:tgtEl>
                                          <p:spTgt spid="4"/>
                                        </p:tgtEl>
                                        <p:attrNameLst>
                                          <p:attrName>style.visibility</p:attrName>
                                        </p:attrNameLst>
                                      </p:cBhvr>
                                      <p:to>
                                        <p:strVal val="visible"/>
                                      </p:to>
                                    </p:set>
                                    <p:animEffect transition="in" filter="wipe(up)">
                                      <p:cBhvr>
                                        <p:cTn id="81" dur="500"/>
                                        <p:tgtEl>
                                          <p:spTgt spid="4"/>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4" fill="hold" nodeType="clickEffect">
                                  <p:stCondLst>
                                    <p:cond delay="0"/>
                                  </p:stCondLst>
                                  <p:childTnLst>
                                    <p:set>
                                      <p:cBhvr>
                                        <p:cTn id="85" dur="1" fill="hold">
                                          <p:stCondLst>
                                            <p:cond delay="0"/>
                                          </p:stCondLst>
                                        </p:cTn>
                                        <p:tgtEl>
                                          <p:spTgt spid="5"/>
                                        </p:tgtEl>
                                        <p:attrNameLst>
                                          <p:attrName>style.visibility</p:attrName>
                                        </p:attrNameLst>
                                      </p:cBhvr>
                                      <p:to>
                                        <p:strVal val="visible"/>
                                      </p:to>
                                    </p:set>
                                    <p:animEffect transition="in" filter="wipe(down)">
                                      <p:cBhvr>
                                        <p:cTn id="8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35" grpId="0" animBg="1"/>
      <p:bldP spid="39" grpId="0"/>
      <p:bldP spid="40" grpId="0"/>
      <p:bldP spid="4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Title 1"/>
          <p:cNvSpPr>
            <a:spLocks noGrp="1"/>
          </p:cNvSpPr>
          <p:nvPr>
            <p:ph type="title"/>
          </p:nvPr>
        </p:nvSpPr>
        <p:spPr/>
        <p:txBody>
          <a:bodyPr/>
          <a:lstStyle/>
          <a:p>
            <a:r>
              <a:rPr lang="en-GB"/>
              <a:t>Start From Where We Are</a:t>
            </a:r>
            <a:endParaRPr lang="en-GB" dirty="0"/>
          </a:p>
        </p:txBody>
      </p:sp>
      <p:grpSp>
        <p:nvGrpSpPr>
          <p:cNvPr id="40963" name="Group 7"/>
          <p:cNvGrpSpPr>
            <a:grpSpLocks/>
          </p:cNvGrpSpPr>
          <p:nvPr/>
        </p:nvGrpSpPr>
        <p:grpSpPr bwMode="auto">
          <a:xfrm>
            <a:off x="1358900" y="2463800"/>
            <a:ext cx="1524000" cy="533400"/>
            <a:chOff x="1872" y="1104"/>
            <a:chExt cx="960" cy="336"/>
          </a:xfrm>
        </p:grpSpPr>
        <p:sp>
          <p:nvSpPr>
            <p:cNvPr id="40983" name="Line 8"/>
            <p:cNvSpPr>
              <a:spLocks noChangeShapeType="1"/>
            </p:cNvSpPr>
            <p:nvPr/>
          </p:nvSpPr>
          <p:spPr bwMode="auto">
            <a:xfrm>
              <a:off x="2496" y="1104"/>
              <a:ext cx="0" cy="192"/>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84" name="Line 9"/>
            <p:cNvSpPr>
              <a:spLocks noChangeShapeType="1"/>
            </p:cNvSpPr>
            <p:nvPr/>
          </p:nvSpPr>
          <p:spPr bwMode="auto">
            <a:xfrm>
              <a:off x="1872" y="1296"/>
              <a:ext cx="960" cy="0"/>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85" name="Line 10"/>
            <p:cNvSpPr>
              <a:spLocks noChangeShapeType="1"/>
            </p:cNvSpPr>
            <p:nvPr/>
          </p:nvSpPr>
          <p:spPr bwMode="auto">
            <a:xfrm>
              <a:off x="2112" y="1296"/>
              <a:ext cx="0" cy="144"/>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86" name="Line 11"/>
            <p:cNvSpPr>
              <a:spLocks noChangeShapeType="1"/>
            </p:cNvSpPr>
            <p:nvPr/>
          </p:nvSpPr>
          <p:spPr bwMode="auto">
            <a:xfrm>
              <a:off x="2400" y="1296"/>
              <a:ext cx="0" cy="144"/>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87" name="Line 12"/>
            <p:cNvSpPr>
              <a:spLocks noChangeShapeType="1"/>
            </p:cNvSpPr>
            <p:nvPr/>
          </p:nvSpPr>
          <p:spPr bwMode="auto">
            <a:xfrm>
              <a:off x="1872" y="1296"/>
              <a:ext cx="0" cy="144"/>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0964" name="Group 14"/>
          <p:cNvGrpSpPr>
            <a:grpSpLocks/>
          </p:cNvGrpSpPr>
          <p:nvPr/>
        </p:nvGrpSpPr>
        <p:grpSpPr bwMode="auto">
          <a:xfrm>
            <a:off x="2209800" y="4440238"/>
            <a:ext cx="1524000" cy="533400"/>
            <a:chOff x="1872" y="1104"/>
            <a:chExt cx="960" cy="336"/>
          </a:xfrm>
        </p:grpSpPr>
        <p:sp>
          <p:nvSpPr>
            <p:cNvPr id="40978" name="Line 15"/>
            <p:cNvSpPr>
              <a:spLocks noChangeShapeType="1"/>
            </p:cNvSpPr>
            <p:nvPr/>
          </p:nvSpPr>
          <p:spPr bwMode="auto">
            <a:xfrm>
              <a:off x="2496" y="1104"/>
              <a:ext cx="0" cy="192"/>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79" name="Line 16"/>
            <p:cNvSpPr>
              <a:spLocks noChangeShapeType="1"/>
            </p:cNvSpPr>
            <p:nvPr/>
          </p:nvSpPr>
          <p:spPr bwMode="auto">
            <a:xfrm>
              <a:off x="1872" y="1296"/>
              <a:ext cx="960" cy="0"/>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80" name="Line 17"/>
            <p:cNvSpPr>
              <a:spLocks noChangeShapeType="1"/>
            </p:cNvSpPr>
            <p:nvPr/>
          </p:nvSpPr>
          <p:spPr bwMode="auto">
            <a:xfrm>
              <a:off x="2112" y="1296"/>
              <a:ext cx="0" cy="144"/>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81" name="Line 18"/>
            <p:cNvSpPr>
              <a:spLocks noChangeShapeType="1"/>
            </p:cNvSpPr>
            <p:nvPr/>
          </p:nvSpPr>
          <p:spPr bwMode="auto">
            <a:xfrm>
              <a:off x="2400" y="1296"/>
              <a:ext cx="0" cy="144"/>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82" name="Line 19"/>
            <p:cNvSpPr>
              <a:spLocks noChangeShapeType="1"/>
            </p:cNvSpPr>
            <p:nvPr/>
          </p:nvSpPr>
          <p:spPr bwMode="auto">
            <a:xfrm>
              <a:off x="1872" y="1296"/>
              <a:ext cx="0" cy="144"/>
            </a:xfrm>
            <a:prstGeom prst="line">
              <a:avLst/>
            </a:prstGeom>
            <a:noFill/>
            <a:ln w="19050">
              <a:solidFill>
                <a:schemeClr val="tx2"/>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168962" name="Documents"/>
          <p:cNvSpPr>
            <a:spLocks noEditPoints="1" noChangeArrowheads="1"/>
          </p:cNvSpPr>
          <p:nvPr/>
        </p:nvSpPr>
        <p:spPr bwMode="auto">
          <a:xfrm>
            <a:off x="1879602" y="1203331"/>
            <a:ext cx="1092200" cy="1158875"/>
          </a:xfrm>
          <a:custGeom>
            <a:avLst/>
            <a:gdLst>
              <a:gd name="T0" fmla="*/ 0 w 21600"/>
              <a:gd name="T1" fmla="*/ 150225 h 21600"/>
              <a:gd name="T2" fmla="*/ 175359 w 21600"/>
              <a:gd name="T3" fmla="*/ 0 h 21600"/>
              <a:gd name="T4" fmla="*/ 1094880 w 21600"/>
              <a:gd name="T5" fmla="*/ 1010153 h 21600"/>
              <a:gd name="T6" fmla="*/ 1008970 w 21600"/>
              <a:gd name="T7" fmla="*/ 1084514 h 21600"/>
              <a:gd name="T8" fmla="*/ 923111 w 21600"/>
              <a:gd name="T9" fmla="*/ 1160377 h 21600"/>
              <a:gd name="T10" fmla="*/ 1008970 w 21600"/>
              <a:gd name="T11" fmla="*/ 76615 h 21600"/>
              <a:gd name="T12" fmla="*/ 923111 w 21600"/>
              <a:gd name="T13" fmla="*/ 150225 h 21600"/>
              <a:gd name="T14" fmla="*/ 83179 w 21600"/>
              <a:gd name="T15" fmla="*/ 76615 h 21600"/>
              <a:gd name="T16" fmla="*/ 1092200 w 21600"/>
              <a:gd name="T17" fmla="*/ 0 h 21600"/>
              <a:gd name="T18" fmla="*/ 546100 w 21600"/>
              <a:gd name="T19" fmla="*/ 0 h 21600"/>
              <a:gd name="T20" fmla="*/ 0 w 21600"/>
              <a:gd name="T21" fmla="*/ 579438 h 21600"/>
              <a:gd name="T22" fmla="*/ 1092200 w 21600"/>
              <a:gd name="T23" fmla="*/ 579438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1645 w 21600"/>
              <a:gd name="T37" fmla="*/ 4171 h 21600"/>
              <a:gd name="T38" fmla="*/ 16522 w 21600"/>
              <a:gd name="T39" fmla="*/ 17314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rgbClr val="D8EBB3"/>
          </a:solidFill>
          <a:ln w="9525">
            <a:solidFill>
              <a:srgbClr val="000000"/>
            </a:solidFill>
            <a:miter lim="800000"/>
            <a:headEnd/>
            <a:tailEnd/>
          </a:ln>
          <a:effectLst>
            <a:outerShdw blurRad="63500" dist="107763" dir="2700000" algn="ctr" rotWithShape="0">
              <a:srgbClr val="808080"/>
            </a:outerShdw>
          </a:effectLst>
        </p:spPr>
        <p:txBody>
          <a:bodyPr/>
          <a:lstStyle/>
          <a:p>
            <a:pPr>
              <a:defRPr/>
            </a:pPr>
            <a:endParaRPr lang="en-US">
              <a:cs typeface="+mn-cs"/>
            </a:endParaRPr>
          </a:p>
        </p:txBody>
      </p:sp>
      <p:sp>
        <p:nvSpPr>
          <p:cNvPr id="32" name="Documents"/>
          <p:cNvSpPr>
            <a:spLocks noEditPoints="1" noChangeArrowheads="1"/>
          </p:cNvSpPr>
          <p:nvPr/>
        </p:nvSpPr>
        <p:spPr bwMode="auto">
          <a:xfrm>
            <a:off x="2540000" y="3146431"/>
            <a:ext cx="1092200" cy="1158875"/>
          </a:xfrm>
          <a:custGeom>
            <a:avLst/>
            <a:gdLst>
              <a:gd name="T0" fmla="*/ 0 w 21600"/>
              <a:gd name="T1" fmla="*/ 150225 h 21600"/>
              <a:gd name="T2" fmla="*/ 175359 w 21600"/>
              <a:gd name="T3" fmla="*/ 0 h 21600"/>
              <a:gd name="T4" fmla="*/ 1094880 w 21600"/>
              <a:gd name="T5" fmla="*/ 1010153 h 21600"/>
              <a:gd name="T6" fmla="*/ 1008970 w 21600"/>
              <a:gd name="T7" fmla="*/ 1084514 h 21600"/>
              <a:gd name="T8" fmla="*/ 923111 w 21600"/>
              <a:gd name="T9" fmla="*/ 1160377 h 21600"/>
              <a:gd name="T10" fmla="*/ 1008970 w 21600"/>
              <a:gd name="T11" fmla="*/ 76615 h 21600"/>
              <a:gd name="T12" fmla="*/ 923111 w 21600"/>
              <a:gd name="T13" fmla="*/ 150225 h 21600"/>
              <a:gd name="T14" fmla="*/ 83179 w 21600"/>
              <a:gd name="T15" fmla="*/ 76615 h 21600"/>
              <a:gd name="T16" fmla="*/ 1092200 w 21600"/>
              <a:gd name="T17" fmla="*/ 0 h 21600"/>
              <a:gd name="T18" fmla="*/ 546100 w 21600"/>
              <a:gd name="T19" fmla="*/ 0 h 21600"/>
              <a:gd name="T20" fmla="*/ 0 w 21600"/>
              <a:gd name="T21" fmla="*/ 579438 h 21600"/>
              <a:gd name="T22" fmla="*/ 1092200 w 21600"/>
              <a:gd name="T23" fmla="*/ 579438 h 216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1645 w 21600"/>
              <a:gd name="T37" fmla="*/ 4171 h 21600"/>
              <a:gd name="T38" fmla="*/ 16522 w 21600"/>
              <a:gd name="T39" fmla="*/ 17314 h 2160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600" h="21600" extrusionOk="0">
                <a:moveTo>
                  <a:pt x="0" y="18014"/>
                </a:moveTo>
                <a:lnTo>
                  <a:pt x="0" y="2800"/>
                </a:lnTo>
                <a:lnTo>
                  <a:pt x="1645" y="2800"/>
                </a:lnTo>
                <a:lnTo>
                  <a:pt x="1645" y="1428"/>
                </a:lnTo>
                <a:lnTo>
                  <a:pt x="3468" y="1428"/>
                </a:lnTo>
                <a:lnTo>
                  <a:pt x="3468" y="0"/>
                </a:lnTo>
                <a:lnTo>
                  <a:pt x="21653" y="0"/>
                </a:lnTo>
                <a:lnTo>
                  <a:pt x="21653" y="18828"/>
                </a:lnTo>
                <a:lnTo>
                  <a:pt x="19954" y="18828"/>
                </a:lnTo>
                <a:lnTo>
                  <a:pt x="19954" y="20214"/>
                </a:lnTo>
                <a:lnTo>
                  <a:pt x="18256" y="20214"/>
                </a:lnTo>
                <a:lnTo>
                  <a:pt x="18256" y="21600"/>
                </a:lnTo>
                <a:lnTo>
                  <a:pt x="4434" y="21600"/>
                </a:lnTo>
                <a:lnTo>
                  <a:pt x="0" y="18014"/>
                </a:lnTo>
                <a:close/>
              </a:path>
              <a:path w="21600" h="21600" extrusionOk="0">
                <a:moveTo>
                  <a:pt x="3486" y="1428"/>
                </a:moveTo>
                <a:lnTo>
                  <a:pt x="19954" y="1428"/>
                </a:lnTo>
                <a:lnTo>
                  <a:pt x="19954" y="20214"/>
                </a:lnTo>
                <a:lnTo>
                  <a:pt x="18256" y="20214"/>
                </a:lnTo>
                <a:lnTo>
                  <a:pt x="18256" y="2800"/>
                </a:lnTo>
                <a:lnTo>
                  <a:pt x="1645" y="2800"/>
                </a:lnTo>
                <a:lnTo>
                  <a:pt x="1645" y="1428"/>
                </a:lnTo>
                <a:lnTo>
                  <a:pt x="3486" y="1428"/>
                </a:lnTo>
                <a:close/>
              </a:path>
              <a:path w="21600" h="21600" extrusionOk="0">
                <a:moveTo>
                  <a:pt x="0" y="18014"/>
                </a:moveTo>
                <a:lnTo>
                  <a:pt x="4434" y="18000"/>
                </a:lnTo>
                <a:lnTo>
                  <a:pt x="4434" y="21600"/>
                </a:lnTo>
                <a:lnTo>
                  <a:pt x="0" y="18014"/>
                </a:lnTo>
                <a:close/>
              </a:path>
            </a:pathLst>
          </a:custGeom>
          <a:solidFill>
            <a:srgbClr val="D8EBB3"/>
          </a:solidFill>
          <a:ln w="9525">
            <a:solidFill>
              <a:srgbClr val="000000"/>
            </a:solidFill>
            <a:miter lim="800000"/>
            <a:headEnd/>
            <a:tailEnd/>
          </a:ln>
          <a:effectLst>
            <a:outerShdw blurRad="63500" dist="107763" dir="2700000" algn="ctr" rotWithShape="0">
              <a:srgbClr val="808080"/>
            </a:outerShdw>
          </a:effectLst>
        </p:spPr>
        <p:txBody>
          <a:bodyPr/>
          <a:lstStyle/>
          <a:p>
            <a:pPr>
              <a:defRPr/>
            </a:pPr>
            <a:endParaRPr lang="en-US">
              <a:cs typeface="+mn-cs"/>
            </a:endParaRPr>
          </a:p>
        </p:txBody>
      </p:sp>
      <p:sp>
        <p:nvSpPr>
          <p:cNvPr id="33" name="Rounded Rectangular Callout 32"/>
          <p:cNvSpPr/>
          <p:nvPr/>
        </p:nvSpPr>
        <p:spPr>
          <a:xfrm>
            <a:off x="5562600" y="2209800"/>
            <a:ext cx="2501900" cy="1828800"/>
          </a:xfrm>
          <a:prstGeom prst="wedgeRoundRectCallout">
            <a:avLst>
              <a:gd name="adj1" fmla="val -106620"/>
              <a:gd name="adj2" fmla="val 3472"/>
              <a:gd name="adj3" fmla="val 16667"/>
            </a:avLst>
          </a:prstGeom>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sz="1800" dirty="0"/>
              <a:t>The fact that QFD was not used at the higher levels should not stop us applying it at the lower levels</a:t>
            </a:r>
          </a:p>
        </p:txBody>
      </p:sp>
      <p:grpSp>
        <p:nvGrpSpPr>
          <p:cNvPr id="40970" name="Group 21"/>
          <p:cNvGrpSpPr>
            <a:grpSpLocks/>
          </p:cNvGrpSpPr>
          <p:nvPr/>
        </p:nvGrpSpPr>
        <p:grpSpPr bwMode="auto">
          <a:xfrm rot="298494">
            <a:off x="1028700" y="1227138"/>
            <a:ext cx="609600" cy="5791200"/>
            <a:chOff x="720" y="288"/>
            <a:chExt cx="384" cy="3648"/>
          </a:xfrm>
        </p:grpSpPr>
        <p:sp>
          <p:nvSpPr>
            <p:cNvPr id="24" name="AutoShape 22"/>
            <p:cNvSpPr>
              <a:spLocks noChangeArrowheads="1"/>
            </p:cNvSpPr>
            <p:nvPr/>
          </p:nvSpPr>
          <p:spPr bwMode="auto">
            <a:xfrm rot="-1392197">
              <a:off x="720" y="288"/>
              <a:ext cx="384" cy="3648"/>
            </a:xfrm>
            <a:prstGeom prst="downArrow">
              <a:avLst>
                <a:gd name="adj1" fmla="val 45833"/>
                <a:gd name="adj2" fmla="val 114044"/>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US"/>
            </a:p>
          </p:txBody>
        </p:sp>
        <p:sp>
          <p:nvSpPr>
            <p:cNvPr id="25" name="Text Box 23"/>
            <p:cNvSpPr txBox="1">
              <a:spLocks noChangeArrowheads="1"/>
            </p:cNvSpPr>
            <p:nvPr/>
          </p:nvSpPr>
          <p:spPr bwMode="auto">
            <a:xfrm rot="4013077">
              <a:off x="-112" y="2006"/>
              <a:ext cx="2045" cy="194"/>
            </a:xfrm>
            <a:prstGeom prst="rect">
              <a:avLst/>
            </a:prstGeom>
            <a:noFill/>
            <a:ln>
              <a:headEnd/>
              <a:tailEnd/>
            </a:ln>
          </p:spPr>
          <p:style>
            <a:lnRef idx="0">
              <a:schemeClr val="accent2"/>
            </a:lnRef>
            <a:fillRef idx="3">
              <a:schemeClr val="accent2"/>
            </a:fillRef>
            <a:effectRef idx="3">
              <a:schemeClr val="accent2"/>
            </a:effectRef>
            <a:fontRef idx="minor">
              <a:schemeClr val="lt1"/>
            </a:fontRef>
          </p:style>
          <p:txBody>
            <a:bodyPr wrap="none">
              <a:spAutoFit/>
            </a:bodyPr>
            <a:lstStyle/>
            <a:p>
              <a:pPr>
                <a:defRPr/>
              </a:pPr>
              <a:r>
                <a:rPr lang="en-GB" sz="1400" b="1" dirty="0"/>
                <a:t>Customer Requirements flow down</a:t>
              </a:r>
            </a:p>
          </p:txBody>
        </p:sp>
      </p:grpSp>
      <p:pic>
        <p:nvPicPr>
          <p:cNvPr id="40971" name="Picture 3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33600" y="5100644"/>
            <a:ext cx="3036888" cy="1271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4648582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an.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73481" y="3968805"/>
            <a:ext cx="1939221" cy="2667000"/>
          </a:xfrm>
          <a:prstGeom prst="rect">
            <a:avLst/>
          </a:prstGeom>
        </p:spPr>
      </p:pic>
      <p:sp>
        <p:nvSpPr>
          <p:cNvPr id="41985" name="Rectangle 2"/>
          <p:cNvSpPr>
            <a:spLocks noGrp="1" noChangeArrowheads="1"/>
          </p:cNvSpPr>
          <p:nvPr>
            <p:ph type="title"/>
          </p:nvPr>
        </p:nvSpPr>
        <p:spPr/>
        <p:txBody>
          <a:bodyPr/>
          <a:lstStyle/>
          <a:p>
            <a:r>
              <a:rPr lang="en-GB"/>
              <a:t>A Perfect Tool!</a:t>
            </a:r>
          </a:p>
        </p:txBody>
      </p:sp>
      <p:sp>
        <p:nvSpPr>
          <p:cNvPr id="41986" name="Rectangle 3"/>
          <p:cNvSpPr>
            <a:spLocks noGrp="1" noChangeArrowheads="1"/>
          </p:cNvSpPr>
          <p:nvPr>
            <p:ph type="body" idx="1"/>
          </p:nvPr>
        </p:nvSpPr>
        <p:spPr/>
        <p:txBody>
          <a:bodyPr/>
          <a:lstStyle/>
          <a:p>
            <a:r>
              <a:rPr lang="en-GB" dirty="0"/>
              <a:t>At face value, QFD sounds an ideal tool for the Research/ Medical industry </a:t>
            </a:r>
          </a:p>
          <a:p>
            <a:pPr lvl="1"/>
            <a:r>
              <a:rPr lang="en-GB" dirty="0"/>
              <a:t>Traceability</a:t>
            </a:r>
          </a:p>
          <a:p>
            <a:pPr lvl="1"/>
            <a:r>
              <a:rPr lang="en-GB" dirty="0"/>
              <a:t>Low volume </a:t>
            </a:r>
            <a:r>
              <a:rPr lang="en-GB" dirty="0" err="1"/>
              <a:t>etc</a:t>
            </a:r>
            <a:endParaRPr lang="en-GB" dirty="0"/>
          </a:p>
          <a:p>
            <a:r>
              <a:rPr lang="en-GB" dirty="0"/>
              <a:t>However, applying QFD in the aerospace/power industry can be difficult and frustrating because of the nature and origin of the customer requirements</a:t>
            </a:r>
          </a:p>
        </p:txBody>
      </p:sp>
      <p:pic>
        <p:nvPicPr>
          <p:cNvPr id="2" name="Picture 1" descr="pulling-hair-out-man-large.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91200" y="4311705"/>
            <a:ext cx="1981200" cy="1981200"/>
          </a:xfrm>
          <a:prstGeom prst="rect">
            <a:avLst/>
          </a:prstGeom>
        </p:spPr>
      </p:pic>
      <p:pic>
        <p:nvPicPr>
          <p:cNvPr id="3" name="Picture 2" descr="Pulling Hair.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67550" y="4311705"/>
            <a:ext cx="1177788" cy="1934937"/>
          </a:xfrm>
          <a:prstGeom prst="rect">
            <a:avLst/>
          </a:prstGeom>
        </p:spPr>
      </p:pic>
    </p:spTree>
    <p:extLst>
      <p:ext uri="{BB962C8B-B14F-4D97-AF65-F5344CB8AC3E}">
        <p14:creationId xmlns:p14="http://schemas.microsoft.com/office/powerpoint/2010/main" val="1119624753"/>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5"/>
          <p:cNvSpPr>
            <a:spLocks noGrp="1" noChangeArrowheads="1"/>
          </p:cNvSpPr>
          <p:nvPr>
            <p:ph type="subTitle" idx="1"/>
          </p:nvPr>
        </p:nvSpPr>
        <p:spPr>
          <a:xfrm>
            <a:off x="2328232" y="2547948"/>
            <a:ext cx="6587168" cy="1752600"/>
          </a:xfrm>
        </p:spPr>
        <p:txBody>
          <a:bodyPr/>
          <a:lstStyle/>
          <a:p>
            <a:pPr algn="l" eaLnBrk="1" hangingPunct="1">
              <a:lnSpc>
                <a:spcPct val="90000"/>
              </a:lnSpc>
            </a:pPr>
            <a:r>
              <a:rPr lang="en-GB" dirty="0"/>
              <a:t>Quality Function Deployment Phase 1</a:t>
            </a:r>
          </a:p>
          <a:p>
            <a:pPr algn="l" eaLnBrk="1" hangingPunct="1">
              <a:lnSpc>
                <a:spcPct val="90000"/>
              </a:lnSpc>
            </a:pPr>
            <a:r>
              <a:rPr lang="en-GB" dirty="0"/>
              <a:t>QFD 1</a:t>
            </a:r>
          </a:p>
          <a:p>
            <a:pPr algn="l" eaLnBrk="1" hangingPunct="1">
              <a:lnSpc>
                <a:spcPct val="90000"/>
              </a:lnSpc>
            </a:pPr>
            <a:r>
              <a:rPr lang="en-GB" sz="1800" dirty="0"/>
              <a:t>Translating “Customer” Requirements into Technical Design Requirements</a:t>
            </a:r>
            <a:endParaRPr lang="en-US" sz="1800" dirty="0"/>
          </a:p>
        </p:txBody>
      </p:sp>
      <p:sp>
        <p:nvSpPr>
          <p:cNvPr id="45059" name="Text Box 6"/>
          <p:cNvSpPr txBox="1">
            <a:spLocks noChangeArrowheads="1"/>
          </p:cNvSpPr>
          <p:nvPr/>
        </p:nvSpPr>
        <p:spPr bwMode="auto">
          <a:xfrm>
            <a:off x="944568" y="2527300"/>
            <a:ext cx="1257300" cy="469900"/>
          </a:xfrm>
          <a:prstGeom prst="rect">
            <a:avLst/>
          </a:prstGeom>
          <a:solidFill>
            <a:srgbClr val="D9D9D9"/>
          </a:solidFill>
          <a:ln w="12700">
            <a:solidFill>
              <a:srgbClr val="3366FF"/>
            </a:solidFill>
            <a:miter lim="800000"/>
            <a:headEnd/>
            <a:tailEnd/>
          </a:ln>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200"/>
              <a:t>Design Requirements. </a:t>
            </a:r>
          </a:p>
        </p:txBody>
      </p:sp>
      <p:sp>
        <p:nvSpPr>
          <p:cNvPr id="45060" name="AutoShape 7"/>
          <p:cNvSpPr>
            <a:spLocks noChangeArrowheads="1"/>
          </p:cNvSpPr>
          <p:nvPr/>
        </p:nvSpPr>
        <p:spPr bwMode="auto">
          <a:xfrm>
            <a:off x="944563" y="2159000"/>
            <a:ext cx="1244600" cy="304800"/>
          </a:xfrm>
          <a:prstGeom prst="triangle">
            <a:avLst>
              <a:gd name="adj" fmla="val 48981"/>
            </a:avLst>
          </a:prstGeom>
          <a:solidFill>
            <a:srgbClr val="C0C0C0"/>
          </a:solidFill>
          <a:ln w="12700">
            <a:solidFill>
              <a:srgbClr val="3366FF"/>
            </a:solidFill>
            <a:miter lim="800000"/>
            <a:headEnd/>
            <a:tailEnd/>
          </a:ln>
        </p:spPr>
        <p:txBody>
          <a:bodyPr wrap="none" lIns="90000" tIns="46800" rIns="90000" bIns="46800" anchor="ctr"/>
          <a:lstStyle/>
          <a:p>
            <a:endParaRPr lang="en-US"/>
          </a:p>
        </p:txBody>
      </p:sp>
      <p:sp>
        <p:nvSpPr>
          <p:cNvPr id="45061" name="Text Box 8"/>
          <p:cNvSpPr txBox="1">
            <a:spLocks noChangeArrowheads="1"/>
          </p:cNvSpPr>
          <p:nvPr/>
        </p:nvSpPr>
        <p:spPr bwMode="gray">
          <a:xfrm>
            <a:off x="944568" y="3073400"/>
            <a:ext cx="1257300" cy="1144588"/>
          </a:xfrm>
          <a:prstGeom prst="rect">
            <a:avLst/>
          </a:prstGeom>
          <a:noFill/>
          <a:ln w="12700">
            <a:solidFill>
              <a:srgbClr val="3366FF"/>
            </a:solidFill>
            <a:miter lim="800000"/>
            <a:headEnd/>
            <a:tailEnd/>
          </a:ln>
          <a:extLst>
            <a:ext uri="{909E8E84-426E-40dd-AFC4-6F175D3DCCD1}">
              <a14:hiddenFill xmlns:a14="http://schemas.microsoft.com/office/drawing/2010/main" xmlns="">
                <a:solidFill>
                  <a:srgbClr val="FFFFFF"/>
                </a:solidFill>
              </a14:hiddenFill>
            </a:ext>
          </a:extLst>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a:solidFill>
                  <a:schemeClr val="bg1"/>
                </a:solidFill>
              </a:rPr>
              <a:t>QFD     Chart</a:t>
            </a:r>
          </a:p>
          <a:p>
            <a:pPr algn="ctr">
              <a:spcBef>
                <a:spcPct val="50000"/>
              </a:spcBef>
            </a:pPr>
            <a:r>
              <a:rPr lang="en-GB">
                <a:solidFill>
                  <a:schemeClr val="bg1"/>
                </a:solidFill>
              </a:rPr>
              <a:t>#1</a:t>
            </a:r>
          </a:p>
          <a:p>
            <a:pPr algn="ctr">
              <a:spcBef>
                <a:spcPct val="50000"/>
              </a:spcBef>
            </a:pPr>
            <a:endParaRPr lang="en-GB" sz="800">
              <a:solidFill>
                <a:schemeClr val="bg1"/>
              </a:solidFill>
            </a:endParaRPr>
          </a:p>
        </p:txBody>
      </p:sp>
      <p:sp>
        <p:nvSpPr>
          <p:cNvPr id="45062" name="Text Box 9"/>
          <p:cNvSpPr txBox="1">
            <a:spLocks noChangeArrowheads="1"/>
          </p:cNvSpPr>
          <p:nvPr/>
        </p:nvSpPr>
        <p:spPr bwMode="auto">
          <a:xfrm rot="16200000">
            <a:off x="104776" y="3434238"/>
            <a:ext cx="1104900" cy="402291"/>
          </a:xfrm>
          <a:prstGeom prst="rect">
            <a:avLst/>
          </a:prstGeom>
          <a:solidFill>
            <a:srgbClr val="DDDDDD"/>
          </a:solidFill>
          <a:ln w="12700">
            <a:solidFill>
              <a:srgbClr val="3366FF"/>
            </a:solidFill>
            <a:miter lim="800000"/>
            <a:headEnd/>
            <a:tailEnd/>
          </a:ln>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000"/>
              <a:t>Customer Requirements</a:t>
            </a:r>
            <a:endParaRPr lang="en-GB" sz="800"/>
          </a:p>
        </p:txBody>
      </p:sp>
      <p:sp>
        <p:nvSpPr>
          <p:cNvPr id="45063" name="Text Box 10"/>
          <p:cNvSpPr txBox="1">
            <a:spLocks noChangeArrowheads="1"/>
          </p:cNvSpPr>
          <p:nvPr/>
        </p:nvSpPr>
        <p:spPr bwMode="auto">
          <a:xfrm>
            <a:off x="944568" y="4300548"/>
            <a:ext cx="1257300" cy="700087"/>
          </a:xfrm>
          <a:prstGeom prst="rect">
            <a:avLst/>
          </a:prstGeom>
          <a:solidFill>
            <a:srgbClr val="DDDDDD"/>
          </a:solidFill>
          <a:ln w="12700">
            <a:solidFill>
              <a:srgbClr val="3366FF"/>
            </a:solidFill>
            <a:miter lim="800000"/>
            <a:headEnd/>
            <a:tailEnd/>
          </a:ln>
        </p:spPr>
        <p:txBody>
          <a:bodyPr lIns="90000" tIns="46800" rIns="90000" bIns="468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spcBef>
                <a:spcPct val="50000"/>
              </a:spcBef>
            </a:pPr>
            <a:r>
              <a:rPr lang="en-GB" sz="1300"/>
              <a:t>Design Requirement Targets</a:t>
            </a:r>
          </a:p>
        </p:txBody>
      </p:sp>
      <p:sp>
        <p:nvSpPr>
          <p:cNvPr id="45064" name="Text Box 11"/>
          <p:cNvSpPr txBox="1">
            <a:spLocks noChangeArrowheads="1"/>
          </p:cNvSpPr>
          <p:nvPr/>
        </p:nvSpPr>
        <p:spPr bwMode="auto">
          <a:xfrm>
            <a:off x="1063625" y="3470275"/>
            <a:ext cx="10668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spcBef>
                <a:spcPct val="50000"/>
              </a:spcBef>
            </a:pPr>
            <a:r>
              <a:rPr lang="en-GB" sz="2400">
                <a:solidFill>
                  <a:srgbClr val="FF0000"/>
                </a:solidFill>
              </a:rPr>
              <a:t>QFD 1</a:t>
            </a:r>
            <a:endParaRPr lang="en-US" sz="2400">
              <a:solidFill>
                <a:srgbClr val="FF0000"/>
              </a:solidFill>
            </a:endParaRPr>
          </a:p>
        </p:txBody>
      </p:sp>
    </p:spTree>
    <p:extLst>
      <p:ext uri="{BB962C8B-B14F-4D97-AF65-F5344CB8AC3E}">
        <p14:creationId xmlns:p14="http://schemas.microsoft.com/office/powerpoint/2010/main" val="1202502436"/>
      </p:ext>
    </p:extLst>
  </p:cSld>
  <p:clrMapOvr>
    <a:masterClrMapping/>
  </p:clrMapOvr>
  <p:transition>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a:xfrm>
            <a:off x="69855" y="282578"/>
            <a:ext cx="6489700" cy="1041401"/>
          </a:xfrm>
        </p:spPr>
        <p:txBody>
          <a:bodyPr/>
          <a:lstStyle/>
          <a:p>
            <a:r>
              <a:rPr lang="en-GB" sz="1800"/>
              <a:t>QFD 1 is about Translating Customer Requirements into Technical Design Requirements</a:t>
            </a:r>
            <a:endParaRPr lang="en-GB" sz="1800" dirty="0"/>
          </a:p>
        </p:txBody>
      </p:sp>
      <p:sp>
        <p:nvSpPr>
          <p:cNvPr id="47106" name="Rectangle 3"/>
          <p:cNvSpPr>
            <a:spLocks noChangeArrowheads="1"/>
          </p:cNvSpPr>
          <p:nvPr/>
        </p:nvSpPr>
        <p:spPr bwMode="gray">
          <a:xfrm>
            <a:off x="1206500" y="3086096"/>
            <a:ext cx="2076450" cy="2914650"/>
          </a:xfrm>
          <a:prstGeom prst="rect">
            <a:avLst/>
          </a:prstGeom>
          <a:solidFill>
            <a:srgbClr val="990000"/>
          </a:solidFill>
          <a:ln w="12700">
            <a:solidFill>
              <a:schemeClr val="tx1"/>
            </a:solidFill>
            <a:miter lim="800000"/>
            <a:headEnd/>
            <a:tailEnd/>
          </a:ln>
        </p:spPr>
        <p:txBody>
          <a:bodyPr wrap="none" anchor="ctr"/>
          <a:lstStyle/>
          <a:p>
            <a:pPr algn="ctr" eaLnBrk="0" hangingPunct="0"/>
            <a:r>
              <a:rPr lang="en-GB" sz="1800" b="1">
                <a:solidFill>
                  <a:srgbClr val="F3FAFF"/>
                </a:solidFill>
              </a:rPr>
              <a:t>Customer</a:t>
            </a:r>
          </a:p>
          <a:p>
            <a:pPr algn="ctr" eaLnBrk="0" hangingPunct="0"/>
            <a:r>
              <a:rPr lang="en-GB" sz="1800" b="1">
                <a:solidFill>
                  <a:srgbClr val="F3FAFF"/>
                </a:solidFill>
              </a:rPr>
              <a:t>Wants/</a:t>
            </a:r>
          </a:p>
          <a:p>
            <a:pPr algn="ctr" eaLnBrk="0" hangingPunct="0"/>
            <a:r>
              <a:rPr lang="en-GB" sz="1800" b="1">
                <a:solidFill>
                  <a:srgbClr val="F3FAFF"/>
                </a:solidFill>
              </a:rPr>
              <a:t>Requirements</a:t>
            </a:r>
          </a:p>
          <a:p>
            <a:pPr algn="ctr" eaLnBrk="0" hangingPunct="0"/>
            <a:endParaRPr lang="en-GB" sz="1800" b="1">
              <a:solidFill>
                <a:srgbClr val="F3FAFF"/>
              </a:solidFill>
            </a:endParaRPr>
          </a:p>
          <a:p>
            <a:pPr algn="ctr" eaLnBrk="0" hangingPunct="0"/>
            <a:endParaRPr lang="en-GB" sz="1800" b="1">
              <a:solidFill>
                <a:srgbClr val="F3FAFF"/>
              </a:solidFill>
            </a:endParaRPr>
          </a:p>
          <a:p>
            <a:pPr algn="ctr" eaLnBrk="0" hangingPunct="0"/>
            <a:endParaRPr lang="en-GB" sz="1800" b="1">
              <a:solidFill>
                <a:srgbClr val="F3FAFF"/>
              </a:solidFill>
            </a:endParaRPr>
          </a:p>
          <a:p>
            <a:pPr algn="ctr" eaLnBrk="0" hangingPunct="0"/>
            <a:endParaRPr lang="en-GB" sz="1800" b="1">
              <a:solidFill>
                <a:srgbClr val="F3FAFF"/>
              </a:solidFill>
            </a:endParaRPr>
          </a:p>
        </p:txBody>
      </p:sp>
      <p:sp>
        <p:nvSpPr>
          <p:cNvPr id="47107" name="Rectangle 4"/>
          <p:cNvSpPr>
            <a:spLocks noChangeArrowheads="1"/>
          </p:cNvSpPr>
          <p:nvPr/>
        </p:nvSpPr>
        <p:spPr bwMode="gray">
          <a:xfrm>
            <a:off x="3292480" y="1752600"/>
            <a:ext cx="3267075" cy="1323975"/>
          </a:xfrm>
          <a:prstGeom prst="rect">
            <a:avLst/>
          </a:prstGeom>
          <a:solidFill>
            <a:srgbClr val="990000"/>
          </a:solidFill>
          <a:ln w="12700">
            <a:solidFill>
              <a:schemeClr val="tx1"/>
            </a:solidFill>
            <a:miter lim="800000"/>
            <a:headEnd/>
            <a:tailEnd/>
          </a:ln>
        </p:spPr>
        <p:txBody>
          <a:bodyPr wrap="none" anchor="ctr"/>
          <a:lstStyle/>
          <a:p>
            <a:pPr algn="ctr" eaLnBrk="0" hangingPunct="0"/>
            <a:r>
              <a:rPr lang="en-GB" sz="1800" b="1">
                <a:solidFill>
                  <a:srgbClr val="F3FAFF"/>
                </a:solidFill>
              </a:rPr>
              <a:t>Technical Design </a:t>
            </a:r>
          </a:p>
          <a:p>
            <a:pPr algn="ctr" eaLnBrk="0" hangingPunct="0"/>
            <a:r>
              <a:rPr lang="en-GB" sz="1800" b="1">
                <a:solidFill>
                  <a:srgbClr val="F3FAFF"/>
                </a:solidFill>
              </a:rPr>
              <a:t>Requirements</a:t>
            </a:r>
          </a:p>
        </p:txBody>
      </p:sp>
      <p:sp>
        <p:nvSpPr>
          <p:cNvPr id="47108" name="AutoShape 5"/>
          <p:cNvSpPr>
            <a:spLocks noChangeArrowheads="1"/>
          </p:cNvSpPr>
          <p:nvPr/>
        </p:nvSpPr>
        <p:spPr bwMode="auto">
          <a:xfrm rot="5400000" flipH="1">
            <a:off x="3930651" y="3705224"/>
            <a:ext cx="1181100" cy="1171575"/>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lnTo>
                  <a:pt x="21600" y="6079"/>
                </a:lnTo>
                <a:close/>
              </a:path>
            </a:pathLst>
          </a:custGeom>
          <a:solidFill>
            <a:schemeClr val="accent2"/>
          </a:solidFill>
          <a:ln w="12700">
            <a:solidFill>
              <a:schemeClr val="tx1"/>
            </a:solidFill>
            <a:miter lim="800000"/>
            <a:headEnd/>
            <a:tailEnd/>
          </a:ln>
        </p:spPr>
        <p:txBody>
          <a:bodyPr wrap="none" anchor="ctr"/>
          <a:lstStyle/>
          <a:p>
            <a:endParaRPr lang="en-US"/>
          </a:p>
        </p:txBody>
      </p:sp>
      <p:sp>
        <p:nvSpPr>
          <p:cNvPr id="120838" name="AutoShape 6"/>
          <p:cNvSpPr>
            <a:spLocks noChangeArrowheads="1"/>
          </p:cNvSpPr>
          <p:nvPr/>
        </p:nvSpPr>
        <p:spPr bwMode="auto">
          <a:xfrm>
            <a:off x="5526092" y="3548059"/>
            <a:ext cx="2593975" cy="2279650"/>
          </a:xfrm>
          <a:prstGeom prst="star24">
            <a:avLst>
              <a:gd name="adj" fmla="val 37500"/>
            </a:avLst>
          </a:prstGeom>
          <a:solidFill>
            <a:srgbClr val="FFFF66"/>
          </a:solidFill>
          <a:ln w="9525">
            <a:solidFill>
              <a:schemeClr val="tx1"/>
            </a:solidFill>
            <a:miter lim="800000"/>
            <a:headEnd/>
            <a:tailEnd/>
          </a:ln>
        </p:spPr>
        <p:txBody>
          <a:bodyPr wrap="none" anchor="ctr"/>
          <a:lstStyle/>
          <a:p>
            <a:pPr algn="ctr"/>
            <a:r>
              <a:rPr lang="en-GB" sz="2400" dirty="0"/>
              <a:t>It’</a:t>
            </a:r>
            <a:r>
              <a:rPr lang="en-GB" altLang="ja-JP" sz="2400" dirty="0"/>
              <a:t>s easy!</a:t>
            </a:r>
          </a:p>
          <a:p>
            <a:pPr algn="ctr"/>
            <a:r>
              <a:rPr lang="en-GB" sz="2400" dirty="0"/>
              <a:t>or </a:t>
            </a:r>
          </a:p>
          <a:p>
            <a:pPr algn="ctr"/>
            <a:r>
              <a:rPr lang="en-GB" sz="2400" dirty="0"/>
              <a:t>is it?</a:t>
            </a:r>
            <a:endParaRPr lang="en-US" sz="2400" dirty="0"/>
          </a:p>
        </p:txBody>
      </p:sp>
    </p:spTree>
    <p:extLst>
      <p:ext uri="{BB962C8B-B14F-4D97-AF65-F5344CB8AC3E}">
        <p14:creationId xmlns:p14="http://schemas.microsoft.com/office/powerpoint/2010/main" val="143496859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08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2"/>
          <p:cNvSpPr>
            <a:spLocks noGrp="1" noChangeArrowheads="1"/>
          </p:cNvSpPr>
          <p:nvPr>
            <p:ph type="title"/>
          </p:nvPr>
        </p:nvSpPr>
        <p:spPr/>
        <p:txBody>
          <a:bodyPr/>
          <a:lstStyle/>
          <a:p>
            <a:r>
              <a:rPr lang="en-GB"/>
              <a:t>The QFD Assumption</a:t>
            </a:r>
          </a:p>
        </p:txBody>
      </p:sp>
      <p:sp>
        <p:nvSpPr>
          <p:cNvPr id="686087" name="Rectangle 7"/>
          <p:cNvSpPr>
            <a:spLocks noChangeArrowheads="1"/>
          </p:cNvSpPr>
          <p:nvPr/>
        </p:nvSpPr>
        <p:spPr bwMode="auto">
          <a:xfrm>
            <a:off x="762000" y="5695951"/>
            <a:ext cx="7712072" cy="74612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GB" sz="1800" dirty="0">
                <a:solidFill>
                  <a:srgbClr val="000000"/>
                </a:solidFill>
              </a:rPr>
              <a:t>Text book QFD makes the implicit assumption that customer requirements are general, ambiguous and un-measurable.</a:t>
            </a:r>
            <a:endParaRPr lang="en-US" sz="1800" dirty="0">
              <a:solidFill>
                <a:srgbClr val="000000"/>
              </a:solidFill>
            </a:endParaRPr>
          </a:p>
        </p:txBody>
      </p:sp>
      <p:pic>
        <p:nvPicPr>
          <p:cNvPr id="686088"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gray">
          <a:xfrm>
            <a:off x="1371600" y="1237686"/>
            <a:ext cx="5991225" cy="4125912"/>
          </a:xfrm>
          <a:prstGeom prst="rect">
            <a:avLst/>
          </a:prstGeom>
          <a:noFill/>
          <a:ln>
            <a:noFill/>
          </a:ln>
          <a:effectLst/>
          <a:extLst>
            <a:ext uri="{909E8E84-426E-40dd-AFC4-6F175D3DCCD1}">
              <a14:hiddenFill xmlns:a14="http://schemas.microsoft.com/office/drawing/2010/main" xmlns="">
                <a:solidFill>
                  <a:srgbClr val="3150A9"/>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953499588"/>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ontent Placeholder 9"/>
          <p:cNvSpPr>
            <a:spLocks noGrp="1"/>
          </p:cNvSpPr>
          <p:nvPr>
            <p:ph sz="half" idx="1"/>
          </p:nvPr>
        </p:nvSpPr>
        <p:spPr>
          <a:xfrm>
            <a:off x="118836" y="1477968"/>
            <a:ext cx="4343400" cy="4879287"/>
          </a:xfrm>
        </p:spPr>
        <p:txBody>
          <a:bodyPr/>
          <a:lstStyle/>
          <a:p>
            <a:r>
              <a:rPr lang="en-GB" sz="1600" dirty="0"/>
              <a:t>Broad Market Requirements</a:t>
            </a:r>
          </a:p>
          <a:p>
            <a:r>
              <a:rPr lang="en-GB" sz="1600" dirty="0"/>
              <a:t>Typically the requirements are ambiguous and general in nature because the customer cannot express in technical terms their precise needs and expectations</a:t>
            </a:r>
          </a:p>
          <a:p>
            <a:endParaRPr lang="en-GB" dirty="0"/>
          </a:p>
          <a:p>
            <a:endParaRPr lang="en-GB" dirty="0"/>
          </a:p>
        </p:txBody>
      </p:sp>
      <p:sp>
        <p:nvSpPr>
          <p:cNvPr id="48131" name="Content Placeholder 10"/>
          <p:cNvSpPr>
            <a:spLocks noGrp="1"/>
          </p:cNvSpPr>
          <p:nvPr>
            <p:ph sz="half" idx="2"/>
          </p:nvPr>
        </p:nvSpPr>
        <p:spPr>
          <a:xfrm>
            <a:off x="4648200" y="1550980"/>
            <a:ext cx="4343400" cy="4806275"/>
          </a:xfrm>
        </p:spPr>
        <p:txBody>
          <a:bodyPr/>
          <a:lstStyle/>
          <a:p>
            <a:r>
              <a:rPr lang="en-GB" sz="1600" dirty="0"/>
              <a:t>Narrow Market Requirements</a:t>
            </a:r>
          </a:p>
          <a:p>
            <a:r>
              <a:rPr lang="en-GB" sz="1600" dirty="0"/>
              <a:t>The customer often has a very good knowledge of the system and is able to describe their requirements in considerable technical detail </a:t>
            </a:r>
          </a:p>
          <a:p>
            <a:endParaRPr lang="en-GB" dirty="0"/>
          </a:p>
          <a:p>
            <a:endParaRPr lang="en-GB" dirty="0"/>
          </a:p>
        </p:txBody>
      </p:sp>
      <p:sp>
        <p:nvSpPr>
          <p:cNvPr id="48129" name="Title 8"/>
          <p:cNvSpPr>
            <a:spLocks noGrp="1"/>
          </p:cNvSpPr>
          <p:nvPr>
            <p:ph type="title"/>
          </p:nvPr>
        </p:nvSpPr>
        <p:spPr>
          <a:xfrm>
            <a:off x="141767" y="-5542"/>
            <a:ext cx="6489700" cy="818354"/>
          </a:xfrm>
        </p:spPr>
        <p:txBody>
          <a:bodyPr/>
          <a:lstStyle/>
          <a:p>
            <a:r>
              <a:rPr lang="en-GB"/>
              <a:t>Reality: Markets and Requirements</a:t>
            </a:r>
          </a:p>
        </p:txBody>
      </p:sp>
      <p:sp>
        <p:nvSpPr>
          <p:cNvPr id="12" name="Rectangle 6"/>
          <p:cNvSpPr>
            <a:spLocks noChangeArrowheads="1"/>
          </p:cNvSpPr>
          <p:nvPr/>
        </p:nvSpPr>
        <p:spPr bwMode="auto">
          <a:xfrm>
            <a:off x="368300" y="939800"/>
            <a:ext cx="8293100" cy="469900"/>
          </a:xfrm>
          <a:prstGeom prst="rect">
            <a:avLst/>
          </a:prstGeom>
          <a:gradFill rotWithShape="1">
            <a:gsLst>
              <a:gs pos="0">
                <a:schemeClr val="bg2">
                  <a:gamma/>
                  <a:shade val="48627"/>
                  <a:invGamma/>
                </a:schemeClr>
              </a:gs>
              <a:gs pos="100000">
                <a:schemeClr val="bg2">
                  <a:alpha val="53000"/>
                </a:schemeClr>
              </a:gs>
            </a:gsLst>
            <a:lin ang="0" scaled="1"/>
          </a:gradFill>
          <a:ln w="12700">
            <a:solidFill>
              <a:schemeClr val="tx1"/>
            </a:solidFill>
            <a:miter lim="800000"/>
            <a:headEnd/>
            <a:tailEnd/>
          </a:ln>
          <a:effectLst/>
        </p:spPr>
        <p:txBody>
          <a:bodyPr wrap="none" anchor="ctr"/>
          <a:lstStyle/>
          <a:p>
            <a:pPr>
              <a:defRPr/>
            </a:pPr>
            <a:endParaRPr lang="en-GB">
              <a:ea typeface="+mn-ea"/>
              <a:cs typeface="+mn-cs"/>
            </a:endParaRPr>
          </a:p>
        </p:txBody>
      </p:sp>
      <p:sp>
        <p:nvSpPr>
          <p:cNvPr id="48133" name="Text Box 7"/>
          <p:cNvSpPr txBox="1">
            <a:spLocks noChangeArrowheads="1"/>
          </p:cNvSpPr>
          <p:nvPr/>
        </p:nvSpPr>
        <p:spPr bwMode="auto">
          <a:xfrm>
            <a:off x="489211" y="954093"/>
            <a:ext cx="100595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solidFill>
                  <a:schemeClr val="bg1"/>
                </a:solidFill>
              </a:rPr>
              <a:t>Broad</a:t>
            </a:r>
          </a:p>
        </p:txBody>
      </p:sp>
      <p:sp>
        <p:nvSpPr>
          <p:cNvPr id="48134" name="Text Box 8"/>
          <p:cNvSpPr txBox="1">
            <a:spLocks noChangeArrowheads="1"/>
          </p:cNvSpPr>
          <p:nvPr/>
        </p:nvSpPr>
        <p:spPr bwMode="auto">
          <a:xfrm>
            <a:off x="7427581" y="954093"/>
            <a:ext cx="118494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Narrow</a:t>
            </a:r>
          </a:p>
        </p:txBody>
      </p:sp>
      <p:pic>
        <p:nvPicPr>
          <p:cNvPr id="4813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4201" y="3327400"/>
            <a:ext cx="3762375" cy="1993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8136" name="Rectangle 8"/>
          <p:cNvSpPr>
            <a:spLocks noChangeArrowheads="1"/>
          </p:cNvSpPr>
          <p:nvPr/>
        </p:nvSpPr>
        <p:spPr bwMode="auto">
          <a:xfrm>
            <a:off x="365128" y="5389569"/>
            <a:ext cx="3984625" cy="1062037"/>
          </a:xfrm>
          <a:prstGeom prst="rect">
            <a:avLst/>
          </a:prstGeom>
          <a:ln>
            <a:headEnd/>
            <a:tailEnd/>
          </a:ln>
          <a:extLst/>
        </p:spPr>
        <p:style>
          <a:lnRef idx="1">
            <a:schemeClr val="accent6"/>
          </a:lnRef>
          <a:fillRef idx="2">
            <a:schemeClr val="accent6"/>
          </a:fillRef>
          <a:effectRef idx="1">
            <a:schemeClr val="accent6"/>
          </a:effectRef>
          <a:fontRef idx="minor">
            <a:schemeClr val="dk1"/>
          </a:fontRef>
        </p:style>
        <p:txBody>
          <a:bodyPr anchor="ctr"/>
          <a:lstStyle/>
          <a:p>
            <a:pPr algn="ctr"/>
            <a:r>
              <a:rPr lang="en-GB" sz="1400" dirty="0">
                <a:solidFill>
                  <a:schemeClr val="tx1"/>
                </a:solidFill>
              </a:rPr>
              <a:t>It is often easier to apply QFD in a Broad Market, because the spoken or expressed customer requirements rarely contain any technical requirements (but there may be some)</a:t>
            </a:r>
            <a:endParaRPr lang="en-US" sz="1400" dirty="0">
              <a:solidFill>
                <a:schemeClr val="tx1"/>
              </a:solidFill>
            </a:endParaRPr>
          </a:p>
        </p:txBody>
      </p:sp>
      <p:pic>
        <p:nvPicPr>
          <p:cNvPr id="4813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14891" y="3479806"/>
            <a:ext cx="3297237" cy="173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8138" name="Rectangle 7"/>
          <p:cNvSpPr>
            <a:spLocks noChangeArrowheads="1"/>
          </p:cNvSpPr>
          <p:nvPr/>
        </p:nvSpPr>
        <p:spPr bwMode="auto">
          <a:xfrm>
            <a:off x="4794253" y="5359400"/>
            <a:ext cx="3868738" cy="1079500"/>
          </a:xfrm>
          <a:prstGeom prst="rect">
            <a:avLst/>
          </a:prstGeom>
          <a:ln>
            <a:headEnd/>
            <a:tailEnd/>
          </a:ln>
          <a:extLst/>
        </p:spPr>
        <p:style>
          <a:lnRef idx="1">
            <a:schemeClr val="accent6"/>
          </a:lnRef>
          <a:fillRef idx="2">
            <a:schemeClr val="accent6"/>
          </a:fillRef>
          <a:effectRef idx="1">
            <a:schemeClr val="accent6"/>
          </a:effectRef>
          <a:fontRef idx="minor">
            <a:schemeClr val="dk1"/>
          </a:fontRef>
        </p:style>
        <p:txBody>
          <a:bodyPr anchor="ctr"/>
          <a:lstStyle/>
          <a:p>
            <a:pPr algn="ctr"/>
            <a:r>
              <a:rPr lang="en-GB" sz="1400" dirty="0">
                <a:solidFill>
                  <a:srgbClr val="000000"/>
                </a:solidFill>
              </a:rPr>
              <a:t>It is often more difficult to apply QFD in a Narrow Market, because the spoken customer requirements contain a large number of technical requirements</a:t>
            </a:r>
            <a:endParaRPr lang="en-US" sz="1400" dirty="0">
              <a:solidFill>
                <a:srgbClr val="000000"/>
              </a:solidFill>
            </a:endParaRPr>
          </a:p>
        </p:txBody>
      </p:sp>
    </p:spTree>
    <p:extLst>
      <p:ext uri="{BB962C8B-B14F-4D97-AF65-F5344CB8AC3E}">
        <p14:creationId xmlns:p14="http://schemas.microsoft.com/office/powerpoint/2010/main" val="2027453354"/>
      </p:ext>
    </p:extLst>
  </p:cSld>
  <p:clrMapOvr>
    <a:masterClrMapping/>
  </p:clrMapOvr>
  <p:transition>
    <p:wipe dir="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p:txBody>
          <a:bodyPr/>
          <a:lstStyle/>
          <a:p>
            <a:r>
              <a:rPr lang="en-GB"/>
              <a:t>QFD in a Narrow Market</a:t>
            </a:r>
          </a:p>
        </p:txBody>
      </p:sp>
      <p:sp>
        <p:nvSpPr>
          <p:cNvPr id="50178" name="Rectangle 3"/>
          <p:cNvSpPr>
            <a:spLocks noGrp="1" noChangeArrowheads="1"/>
          </p:cNvSpPr>
          <p:nvPr>
            <p:ph type="body" idx="1"/>
          </p:nvPr>
        </p:nvSpPr>
        <p:spPr/>
        <p:txBody>
          <a:bodyPr/>
          <a:lstStyle/>
          <a:p>
            <a:r>
              <a:rPr lang="en-GB" dirty="0"/>
              <a:t>QFD is often (if not always) explained or taught from a Broad Market perspective </a:t>
            </a:r>
          </a:p>
          <a:p>
            <a:r>
              <a:rPr lang="en-GB" dirty="0"/>
              <a:t>Certain Industries – Defence, Infrastructure, Research, Medical </a:t>
            </a:r>
            <a:r>
              <a:rPr lang="en-GB" dirty="0" err="1"/>
              <a:t>etc</a:t>
            </a:r>
            <a:r>
              <a:rPr lang="en-GB" dirty="0"/>
              <a:t> are Narrow Markets </a:t>
            </a:r>
          </a:p>
          <a:p>
            <a:r>
              <a:rPr lang="en-GB" dirty="0"/>
              <a:t>If a broad market perspective is used with a set of Narrow Market requirements the outcome is confusion, frustration and ultimately failure!</a:t>
            </a:r>
          </a:p>
          <a:p>
            <a:r>
              <a:rPr lang="en-GB" dirty="0"/>
              <a:t>This is due to the customer providing a considerable amount of technical detail in their requirements – which is logical since they are spending a great deal of money and therefore they want to be careful</a:t>
            </a:r>
          </a:p>
          <a:p>
            <a:r>
              <a:rPr lang="en-GB" dirty="0"/>
              <a:t>Applying QFD in this Narrow Market situation requires a slightly different approach</a:t>
            </a:r>
          </a:p>
        </p:txBody>
      </p:sp>
    </p:spTree>
    <p:extLst>
      <p:ext uri="{BB962C8B-B14F-4D97-AF65-F5344CB8AC3E}">
        <p14:creationId xmlns:p14="http://schemas.microsoft.com/office/powerpoint/2010/main" val="1607614483"/>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type="body" sz="half" idx="2"/>
          </p:nvPr>
        </p:nvSpPr>
        <p:spPr>
          <a:xfrm>
            <a:off x="5330824" y="1328056"/>
            <a:ext cx="3660775" cy="5029200"/>
          </a:xfrm>
        </p:spPr>
        <p:txBody>
          <a:bodyPr>
            <a:normAutofit lnSpcReduction="10000"/>
          </a:bodyPr>
          <a:lstStyle/>
          <a:p>
            <a:r>
              <a:rPr lang="en-GB" dirty="0"/>
              <a:t>QFD charts look complex. They are complicated but not complex.</a:t>
            </a:r>
          </a:p>
          <a:p>
            <a:r>
              <a:rPr lang="en-GB" dirty="0"/>
              <a:t>The chart comprises a roof and a series of rooms that form a matrix diagram between the WHAT Requirements and the HOW Requirements</a:t>
            </a:r>
          </a:p>
          <a:p>
            <a:r>
              <a:rPr lang="en-GB" dirty="0"/>
              <a:t>The QFD method follows a set of steps to build up the rooms and roof</a:t>
            </a:r>
          </a:p>
          <a:p>
            <a:r>
              <a:rPr lang="en-GB" dirty="0"/>
              <a:t>The core process focuses on the WHAT, HOW, RELATIONSHIPS and HOW MUCH rooms</a:t>
            </a:r>
          </a:p>
          <a:p>
            <a:endParaRPr lang="en-GB" dirty="0"/>
          </a:p>
        </p:txBody>
      </p:sp>
      <p:sp>
        <p:nvSpPr>
          <p:cNvPr id="52225" name="Rectangle 2"/>
          <p:cNvSpPr>
            <a:spLocks noGrp="1" noChangeArrowheads="1"/>
          </p:cNvSpPr>
          <p:nvPr>
            <p:ph type="title"/>
          </p:nvPr>
        </p:nvSpPr>
        <p:spPr/>
        <p:txBody>
          <a:bodyPr/>
          <a:lstStyle/>
          <a:p>
            <a:r>
              <a:rPr lang="en-GB" dirty="0"/>
              <a:t>Back to QFD</a:t>
            </a:r>
            <a:br>
              <a:rPr lang="en-GB" dirty="0"/>
            </a:br>
            <a:endParaRPr lang="en-GB" dirty="0"/>
          </a:p>
        </p:txBody>
      </p:sp>
      <p:sp>
        <p:nvSpPr>
          <p:cNvPr id="52227" name="AutoShape 5"/>
          <p:cNvSpPr>
            <a:spLocks noChangeArrowheads="1"/>
          </p:cNvSpPr>
          <p:nvPr/>
        </p:nvSpPr>
        <p:spPr bwMode="auto">
          <a:xfrm>
            <a:off x="1968500" y="609600"/>
            <a:ext cx="2133600" cy="10668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2228" name="Rectangle 6"/>
          <p:cNvSpPr>
            <a:spLocks noChangeArrowheads="1"/>
          </p:cNvSpPr>
          <p:nvPr/>
        </p:nvSpPr>
        <p:spPr bwMode="auto">
          <a:xfrm rot="-5400000">
            <a:off x="2890044" y="5233194"/>
            <a:ext cx="304800" cy="2122488"/>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2229" name="Line 7"/>
          <p:cNvSpPr>
            <a:spLocks noChangeShapeType="1"/>
          </p:cNvSpPr>
          <p:nvPr/>
        </p:nvSpPr>
        <p:spPr bwMode="auto">
          <a:xfrm>
            <a:off x="1663700" y="2590800"/>
            <a:ext cx="0" cy="21336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2230" name="Text Box 8"/>
          <p:cNvSpPr txBox="1">
            <a:spLocks noChangeArrowheads="1"/>
          </p:cNvSpPr>
          <p:nvPr/>
        </p:nvSpPr>
        <p:spPr bwMode="auto">
          <a:xfrm>
            <a:off x="2133603" y="6159506"/>
            <a:ext cx="167876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200"/>
              <a:t>Importance Weighting</a:t>
            </a:r>
            <a:endParaRPr lang="en-GB" sz="1400"/>
          </a:p>
        </p:txBody>
      </p:sp>
      <p:sp>
        <p:nvSpPr>
          <p:cNvPr id="52231" name="Rectangle 9"/>
          <p:cNvSpPr>
            <a:spLocks noChangeArrowheads="1"/>
          </p:cNvSpPr>
          <p:nvPr/>
        </p:nvSpPr>
        <p:spPr bwMode="auto">
          <a:xfrm>
            <a:off x="4102100" y="2590800"/>
            <a:ext cx="1066800" cy="2133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2232" name="Rectangle 10"/>
          <p:cNvSpPr>
            <a:spLocks noChangeArrowheads="1"/>
          </p:cNvSpPr>
          <p:nvPr/>
        </p:nvSpPr>
        <p:spPr bwMode="auto">
          <a:xfrm>
            <a:off x="1981203" y="5562600"/>
            <a:ext cx="2119313" cy="5842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2233" name="Text Box 11"/>
          <p:cNvSpPr txBox="1">
            <a:spLocks noChangeArrowheads="1"/>
          </p:cNvSpPr>
          <p:nvPr/>
        </p:nvSpPr>
        <p:spPr bwMode="auto">
          <a:xfrm>
            <a:off x="2209624" y="4883170"/>
            <a:ext cx="1505302"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800" b="1"/>
              <a:t>HOW MUCH</a:t>
            </a:r>
            <a:endParaRPr lang="en-GB" sz="1200"/>
          </a:p>
          <a:p>
            <a:pPr algn="ctr"/>
            <a:r>
              <a:rPr lang="en-GB" sz="1200"/>
              <a:t>Target values</a:t>
            </a:r>
          </a:p>
        </p:txBody>
      </p:sp>
      <p:sp>
        <p:nvSpPr>
          <p:cNvPr id="52234" name="Text Box 12"/>
          <p:cNvSpPr txBox="1">
            <a:spLocks noChangeArrowheads="1"/>
          </p:cNvSpPr>
          <p:nvPr/>
        </p:nvSpPr>
        <p:spPr bwMode="auto">
          <a:xfrm>
            <a:off x="2109269" y="5638955"/>
            <a:ext cx="164728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a:t>Technical competitive</a:t>
            </a:r>
          </a:p>
          <a:p>
            <a:pPr algn="ctr"/>
            <a:r>
              <a:rPr lang="en-GB" sz="1200"/>
              <a:t>assessment</a:t>
            </a:r>
          </a:p>
        </p:txBody>
      </p:sp>
      <p:sp>
        <p:nvSpPr>
          <p:cNvPr id="52235" name="Rectangle 13"/>
          <p:cNvSpPr>
            <a:spLocks noChangeArrowheads="1"/>
          </p:cNvSpPr>
          <p:nvPr/>
        </p:nvSpPr>
        <p:spPr bwMode="auto">
          <a:xfrm>
            <a:off x="292100" y="2590800"/>
            <a:ext cx="3810000" cy="2133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2236" name="Rectangle 14"/>
          <p:cNvSpPr>
            <a:spLocks noChangeArrowheads="1"/>
          </p:cNvSpPr>
          <p:nvPr/>
        </p:nvSpPr>
        <p:spPr bwMode="auto">
          <a:xfrm>
            <a:off x="1981200" y="1676400"/>
            <a:ext cx="2120900" cy="38862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2237" name="Text Box 15"/>
          <p:cNvSpPr txBox="1">
            <a:spLocks noChangeArrowheads="1"/>
          </p:cNvSpPr>
          <p:nvPr/>
        </p:nvSpPr>
        <p:spPr bwMode="auto">
          <a:xfrm>
            <a:off x="480083" y="3391055"/>
            <a:ext cx="106231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WHAT</a:t>
            </a:r>
          </a:p>
        </p:txBody>
      </p:sp>
      <p:sp>
        <p:nvSpPr>
          <p:cNvPr id="52238" name="Text Box 16"/>
          <p:cNvSpPr txBox="1">
            <a:spLocks noChangeArrowheads="1"/>
          </p:cNvSpPr>
          <p:nvPr/>
        </p:nvSpPr>
        <p:spPr bwMode="auto">
          <a:xfrm>
            <a:off x="2532912" y="1930555"/>
            <a:ext cx="94128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HOW</a:t>
            </a:r>
          </a:p>
        </p:txBody>
      </p:sp>
      <p:sp>
        <p:nvSpPr>
          <p:cNvPr id="52239" name="Text Box 17"/>
          <p:cNvSpPr txBox="1">
            <a:spLocks noChangeArrowheads="1"/>
          </p:cNvSpPr>
          <p:nvPr/>
        </p:nvSpPr>
        <p:spPr bwMode="auto">
          <a:xfrm rot="-5400000">
            <a:off x="777451" y="3492117"/>
            <a:ext cx="2116986"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a:t>CUSTOMER IMPORTANCE</a:t>
            </a:r>
          </a:p>
        </p:txBody>
      </p:sp>
      <p:sp>
        <p:nvSpPr>
          <p:cNvPr id="52240" name="Text Box 18"/>
          <p:cNvSpPr txBox="1">
            <a:spLocks noChangeArrowheads="1"/>
          </p:cNvSpPr>
          <p:nvPr/>
        </p:nvSpPr>
        <p:spPr bwMode="auto">
          <a:xfrm rot="-3261802">
            <a:off x="1970035" y="3511034"/>
            <a:ext cx="20146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800"/>
              <a:t>RELATIONSHIPS</a:t>
            </a:r>
          </a:p>
        </p:txBody>
      </p:sp>
      <p:sp>
        <p:nvSpPr>
          <p:cNvPr id="52241" name="Text Box 19"/>
          <p:cNvSpPr txBox="1">
            <a:spLocks noChangeArrowheads="1"/>
          </p:cNvSpPr>
          <p:nvPr/>
        </p:nvSpPr>
        <p:spPr bwMode="auto">
          <a:xfrm rot="-5400000">
            <a:off x="4059474" y="3368035"/>
            <a:ext cx="167275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a:t>Customer competitive</a:t>
            </a:r>
          </a:p>
          <a:p>
            <a:pPr algn="ctr"/>
            <a:r>
              <a:rPr lang="en-GB" sz="1200"/>
              <a:t>assessment</a:t>
            </a:r>
          </a:p>
        </p:txBody>
      </p:sp>
      <p:sp>
        <p:nvSpPr>
          <p:cNvPr id="52242" name="Text Box 20"/>
          <p:cNvSpPr txBox="1">
            <a:spLocks noChangeArrowheads="1"/>
          </p:cNvSpPr>
          <p:nvPr/>
        </p:nvSpPr>
        <p:spPr bwMode="auto">
          <a:xfrm>
            <a:off x="2278597" y="901770"/>
            <a:ext cx="1567381"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000" dirty="0"/>
              <a:t>How</a:t>
            </a:r>
          </a:p>
          <a:p>
            <a:pPr algn="ctr"/>
            <a:r>
              <a:rPr lang="en-GB" sz="2000" dirty="0"/>
              <a:t>Correlations</a:t>
            </a:r>
          </a:p>
        </p:txBody>
      </p:sp>
      <p:sp>
        <p:nvSpPr>
          <p:cNvPr id="52244" name="Line 7"/>
          <p:cNvSpPr>
            <a:spLocks noChangeShapeType="1"/>
          </p:cNvSpPr>
          <p:nvPr/>
        </p:nvSpPr>
        <p:spPr bwMode="auto">
          <a:xfrm>
            <a:off x="4676775" y="2587625"/>
            <a:ext cx="0" cy="21336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2245" name="Text Box 17"/>
          <p:cNvSpPr txBox="1">
            <a:spLocks noChangeArrowheads="1"/>
          </p:cNvSpPr>
          <p:nvPr/>
        </p:nvSpPr>
        <p:spPr bwMode="auto">
          <a:xfrm rot="-5400000">
            <a:off x="3373229" y="3411865"/>
            <a:ext cx="2000668"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a:t>WHAT HOW MUCH</a:t>
            </a:r>
          </a:p>
          <a:p>
            <a:pPr algn="ctr"/>
            <a:r>
              <a:rPr lang="en-GB" sz="1200"/>
              <a:t>Target Values</a:t>
            </a:r>
          </a:p>
        </p:txBody>
      </p:sp>
    </p:spTree>
    <p:extLst>
      <p:ext uri="{BB962C8B-B14F-4D97-AF65-F5344CB8AC3E}">
        <p14:creationId xmlns:p14="http://schemas.microsoft.com/office/powerpoint/2010/main" val="602883976"/>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1" name="Rectangle 3"/>
          <p:cNvSpPr>
            <a:spLocks noChangeArrowheads="1"/>
          </p:cNvSpPr>
          <p:nvPr/>
        </p:nvSpPr>
        <p:spPr bwMode="gray">
          <a:xfrm>
            <a:off x="640941" y="1192868"/>
            <a:ext cx="2519362" cy="590387"/>
          </a:xfrm>
          <a:prstGeom prst="rect">
            <a:avLst/>
          </a:prstGeom>
          <a:ln>
            <a:headEnd/>
            <a:tailEnd/>
          </a:ln>
          <a:extLst/>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200" b="1">
                <a:solidFill>
                  <a:schemeClr val="bg1"/>
                </a:solidFill>
              </a:rPr>
              <a:t>Step 1: Identify the chart WHAT list requirements</a:t>
            </a:r>
          </a:p>
        </p:txBody>
      </p:sp>
      <p:sp>
        <p:nvSpPr>
          <p:cNvPr id="237572" name="Rectangle 4"/>
          <p:cNvSpPr>
            <a:spLocks noChangeArrowheads="1"/>
          </p:cNvSpPr>
          <p:nvPr/>
        </p:nvSpPr>
        <p:spPr bwMode="gray">
          <a:xfrm>
            <a:off x="2047874" y="2407942"/>
            <a:ext cx="3162300" cy="696123"/>
          </a:xfrm>
          <a:prstGeom prst="rect">
            <a:avLst/>
          </a:prstGeom>
          <a:ln>
            <a:headEnd/>
            <a:tailEnd/>
          </a:ln>
          <a:extLst/>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200" b="1" dirty="0">
                <a:solidFill>
                  <a:schemeClr val="bg1"/>
                </a:solidFill>
              </a:rPr>
              <a:t>Step 2: Translate WHAT requirements into measurable HOW requirements </a:t>
            </a:r>
          </a:p>
        </p:txBody>
      </p:sp>
      <p:sp>
        <p:nvSpPr>
          <p:cNvPr id="237573" name="Rectangle 5"/>
          <p:cNvSpPr>
            <a:spLocks noChangeArrowheads="1"/>
          </p:cNvSpPr>
          <p:nvPr/>
        </p:nvSpPr>
        <p:spPr bwMode="gray">
          <a:xfrm>
            <a:off x="5572696" y="5504779"/>
            <a:ext cx="2640012" cy="565147"/>
          </a:xfrm>
          <a:prstGeom prst="rect">
            <a:avLst/>
          </a:prstGeom>
          <a:ln>
            <a:headEnd/>
            <a:tailEnd/>
          </a:ln>
          <a:extLst/>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200" b="1">
                <a:solidFill>
                  <a:schemeClr val="bg1"/>
                </a:solidFill>
              </a:rPr>
              <a:t>Step 4: Determine HOW MUCH for HOW requirements</a:t>
            </a:r>
          </a:p>
        </p:txBody>
      </p:sp>
      <p:sp>
        <p:nvSpPr>
          <p:cNvPr id="237576" name="Rectangle 8"/>
          <p:cNvSpPr>
            <a:spLocks noChangeArrowheads="1"/>
          </p:cNvSpPr>
          <p:nvPr/>
        </p:nvSpPr>
        <p:spPr bwMode="gray">
          <a:xfrm>
            <a:off x="3505200" y="4051627"/>
            <a:ext cx="3032125" cy="624471"/>
          </a:xfrm>
          <a:prstGeom prst="rect">
            <a:avLst/>
          </a:prstGeom>
          <a:ln>
            <a:headEnd/>
            <a:tailEnd/>
          </a:ln>
          <a:extLst/>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sz="1200" b="1" dirty="0">
                <a:solidFill>
                  <a:schemeClr val="bg1"/>
                </a:solidFill>
              </a:rPr>
              <a:t>Step 3: Determine relationships between WHAT and HOW  requirements</a:t>
            </a:r>
          </a:p>
        </p:txBody>
      </p:sp>
      <p:sp>
        <p:nvSpPr>
          <p:cNvPr id="237577" name="AutoShape 9"/>
          <p:cNvSpPr>
            <a:spLocks noChangeArrowheads="1"/>
          </p:cNvSpPr>
          <p:nvPr/>
        </p:nvSpPr>
        <p:spPr bwMode="auto">
          <a:xfrm rot="5400000">
            <a:off x="3354774" y="1577500"/>
            <a:ext cx="671513" cy="644525"/>
          </a:xfrm>
          <a:custGeom>
            <a:avLst/>
            <a:gdLst>
              <a:gd name="G0" fmla="+- 14693 0 0"/>
              <a:gd name="G1" fmla="+- 2447 0 0"/>
              <a:gd name="G2" fmla="+- 12158 0 2447"/>
              <a:gd name="G3" fmla="+- G2 0 2447"/>
              <a:gd name="G4" fmla="*/ G3 32768 32059"/>
              <a:gd name="G5" fmla="*/ G4 1 2"/>
              <a:gd name="G6" fmla="+- 21600 0 14693"/>
              <a:gd name="G7" fmla="*/ G6 2447 6079"/>
              <a:gd name="G8" fmla="+- G7 14693 0"/>
              <a:gd name="T0" fmla="*/ 14693 w 21600"/>
              <a:gd name="T1" fmla="*/ 0 h 21600"/>
              <a:gd name="T2" fmla="*/ 14693 w 21600"/>
              <a:gd name="T3" fmla="*/ 12158 h 21600"/>
              <a:gd name="T4" fmla="*/ 3713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4693" y="0"/>
                </a:lnTo>
                <a:lnTo>
                  <a:pt x="14693" y="2447"/>
                </a:lnTo>
                <a:lnTo>
                  <a:pt x="12427" y="2447"/>
                </a:lnTo>
                <a:cubicBezTo>
                  <a:pt x="5564" y="2447"/>
                  <a:pt x="0" y="6795"/>
                  <a:pt x="0" y="12158"/>
                </a:cubicBezTo>
                <a:lnTo>
                  <a:pt x="0" y="21600"/>
                </a:lnTo>
                <a:lnTo>
                  <a:pt x="7425" y="21600"/>
                </a:lnTo>
                <a:lnTo>
                  <a:pt x="7425" y="12158"/>
                </a:lnTo>
                <a:cubicBezTo>
                  <a:pt x="7425" y="10807"/>
                  <a:pt x="9664" y="9711"/>
                  <a:pt x="12427" y="9711"/>
                </a:cubicBezTo>
                <a:lnTo>
                  <a:pt x="14693" y="9711"/>
                </a:lnTo>
                <a:lnTo>
                  <a:pt x="14693" y="12158"/>
                </a:lnTo>
                <a:close/>
              </a:path>
            </a:pathLst>
          </a:custGeom>
          <a:ln/>
          <a:extLst/>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a:p>
        </p:txBody>
      </p:sp>
      <p:sp>
        <p:nvSpPr>
          <p:cNvPr id="237578" name="AutoShape 10"/>
          <p:cNvSpPr>
            <a:spLocks noChangeArrowheads="1"/>
          </p:cNvSpPr>
          <p:nvPr/>
        </p:nvSpPr>
        <p:spPr bwMode="auto">
          <a:xfrm rot="5400000">
            <a:off x="5317139" y="3201195"/>
            <a:ext cx="671512" cy="644525"/>
          </a:xfrm>
          <a:custGeom>
            <a:avLst/>
            <a:gdLst>
              <a:gd name="G0" fmla="+- 14693 0 0"/>
              <a:gd name="G1" fmla="+- 2447 0 0"/>
              <a:gd name="G2" fmla="+- 12158 0 2447"/>
              <a:gd name="G3" fmla="+- G2 0 2447"/>
              <a:gd name="G4" fmla="*/ G3 32768 32059"/>
              <a:gd name="G5" fmla="*/ G4 1 2"/>
              <a:gd name="G6" fmla="+- 21600 0 14693"/>
              <a:gd name="G7" fmla="*/ G6 2447 6079"/>
              <a:gd name="G8" fmla="+- G7 14693 0"/>
              <a:gd name="T0" fmla="*/ 14693 w 21600"/>
              <a:gd name="T1" fmla="*/ 0 h 21600"/>
              <a:gd name="T2" fmla="*/ 14693 w 21600"/>
              <a:gd name="T3" fmla="*/ 12158 h 21600"/>
              <a:gd name="T4" fmla="*/ 3713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4693" y="0"/>
                </a:lnTo>
                <a:lnTo>
                  <a:pt x="14693" y="2447"/>
                </a:lnTo>
                <a:lnTo>
                  <a:pt x="12427" y="2447"/>
                </a:lnTo>
                <a:cubicBezTo>
                  <a:pt x="5564" y="2447"/>
                  <a:pt x="0" y="6795"/>
                  <a:pt x="0" y="12158"/>
                </a:cubicBezTo>
                <a:lnTo>
                  <a:pt x="0" y="21600"/>
                </a:lnTo>
                <a:lnTo>
                  <a:pt x="7425" y="21600"/>
                </a:lnTo>
                <a:lnTo>
                  <a:pt x="7425" y="12158"/>
                </a:lnTo>
                <a:cubicBezTo>
                  <a:pt x="7425" y="10807"/>
                  <a:pt x="9664" y="9711"/>
                  <a:pt x="12427" y="9711"/>
                </a:cubicBezTo>
                <a:lnTo>
                  <a:pt x="14693" y="9711"/>
                </a:lnTo>
                <a:lnTo>
                  <a:pt x="14693" y="12158"/>
                </a:lnTo>
                <a:close/>
              </a:path>
            </a:pathLst>
          </a:custGeom>
          <a:ln/>
          <a:extLst/>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a:p>
        </p:txBody>
      </p:sp>
      <p:sp>
        <p:nvSpPr>
          <p:cNvPr id="237579" name="AutoShape 11"/>
          <p:cNvSpPr>
            <a:spLocks noChangeArrowheads="1"/>
          </p:cNvSpPr>
          <p:nvPr/>
        </p:nvSpPr>
        <p:spPr bwMode="auto">
          <a:xfrm rot="5400000">
            <a:off x="6731795" y="4576168"/>
            <a:ext cx="671513" cy="644525"/>
          </a:xfrm>
          <a:custGeom>
            <a:avLst/>
            <a:gdLst>
              <a:gd name="G0" fmla="+- 14693 0 0"/>
              <a:gd name="G1" fmla="+- 2447 0 0"/>
              <a:gd name="G2" fmla="+- 12158 0 2447"/>
              <a:gd name="G3" fmla="+- G2 0 2447"/>
              <a:gd name="G4" fmla="*/ G3 32768 32059"/>
              <a:gd name="G5" fmla="*/ G4 1 2"/>
              <a:gd name="G6" fmla="+- 21600 0 14693"/>
              <a:gd name="G7" fmla="*/ G6 2447 6079"/>
              <a:gd name="G8" fmla="+- G7 14693 0"/>
              <a:gd name="T0" fmla="*/ 14693 w 21600"/>
              <a:gd name="T1" fmla="*/ 0 h 21600"/>
              <a:gd name="T2" fmla="*/ 14693 w 21600"/>
              <a:gd name="T3" fmla="*/ 12158 h 21600"/>
              <a:gd name="T4" fmla="*/ 3713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4693" y="0"/>
                </a:lnTo>
                <a:lnTo>
                  <a:pt x="14693" y="2447"/>
                </a:lnTo>
                <a:lnTo>
                  <a:pt x="12427" y="2447"/>
                </a:lnTo>
                <a:cubicBezTo>
                  <a:pt x="5564" y="2447"/>
                  <a:pt x="0" y="6795"/>
                  <a:pt x="0" y="12158"/>
                </a:cubicBezTo>
                <a:lnTo>
                  <a:pt x="0" y="21600"/>
                </a:lnTo>
                <a:lnTo>
                  <a:pt x="7425" y="21600"/>
                </a:lnTo>
                <a:lnTo>
                  <a:pt x="7425" y="12158"/>
                </a:lnTo>
                <a:cubicBezTo>
                  <a:pt x="7425" y="10807"/>
                  <a:pt x="9664" y="9711"/>
                  <a:pt x="12427" y="9711"/>
                </a:cubicBezTo>
                <a:lnTo>
                  <a:pt x="14693" y="9711"/>
                </a:lnTo>
                <a:lnTo>
                  <a:pt x="14693" y="12158"/>
                </a:lnTo>
                <a:close/>
              </a:path>
            </a:pathLst>
          </a:custGeom>
          <a:ln/>
          <a:extLst/>
        </p:spPr>
        <p:style>
          <a:lnRef idx="1">
            <a:schemeClr val="accent2"/>
          </a:lnRef>
          <a:fillRef idx="2">
            <a:schemeClr val="accent2"/>
          </a:fillRef>
          <a:effectRef idx="1">
            <a:schemeClr val="accent2"/>
          </a:effectRef>
          <a:fontRef idx="minor">
            <a:schemeClr val="dk1"/>
          </a:fontRef>
        </p:style>
        <p:txBody>
          <a:bodyPr wrap="none" anchor="ctr"/>
          <a:lstStyle/>
          <a:p>
            <a:pPr>
              <a:defRPr/>
            </a:pPr>
            <a:endParaRPr lang="en-US"/>
          </a:p>
        </p:txBody>
      </p:sp>
      <p:sp>
        <p:nvSpPr>
          <p:cNvPr id="237582" name="Rectangle 14"/>
          <p:cNvSpPr>
            <a:spLocks noChangeArrowheads="1"/>
          </p:cNvSpPr>
          <p:nvPr/>
        </p:nvSpPr>
        <p:spPr bwMode="gray">
          <a:xfrm>
            <a:off x="632524" y="1791062"/>
            <a:ext cx="2519363" cy="434953"/>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lstStyle/>
          <a:p>
            <a:pPr algn="ctr">
              <a:defRPr/>
            </a:pPr>
            <a:r>
              <a:rPr lang="en-GB" sz="1200" b="1" dirty="0"/>
              <a:t>QFD 1: Identify customer requirements</a:t>
            </a:r>
          </a:p>
        </p:txBody>
      </p:sp>
      <p:sp>
        <p:nvSpPr>
          <p:cNvPr id="237583" name="Rectangle 15"/>
          <p:cNvSpPr>
            <a:spLocks noChangeArrowheads="1"/>
          </p:cNvSpPr>
          <p:nvPr/>
        </p:nvSpPr>
        <p:spPr bwMode="gray">
          <a:xfrm>
            <a:off x="2047874" y="3105149"/>
            <a:ext cx="3162300" cy="685305"/>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lstStyle/>
          <a:p>
            <a:pPr algn="ctr">
              <a:defRPr/>
            </a:pPr>
            <a:r>
              <a:rPr lang="en-GB" sz="1200" b="1" dirty="0"/>
              <a:t>QFD1: Translate customer requirements into measurable technical requirements </a:t>
            </a:r>
          </a:p>
        </p:txBody>
      </p:sp>
      <p:sp>
        <p:nvSpPr>
          <p:cNvPr id="237584" name="Rectangle 16"/>
          <p:cNvSpPr>
            <a:spLocks noChangeArrowheads="1"/>
          </p:cNvSpPr>
          <p:nvPr/>
        </p:nvSpPr>
        <p:spPr bwMode="gray">
          <a:xfrm>
            <a:off x="3508377" y="4676098"/>
            <a:ext cx="3032125" cy="702264"/>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lstStyle/>
          <a:p>
            <a:pPr algn="ctr">
              <a:defRPr/>
            </a:pPr>
            <a:r>
              <a:rPr lang="en-GB" sz="1200" b="1" dirty="0"/>
              <a:t>QFD 1: Determine relationships between customer and technical requirements</a:t>
            </a:r>
          </a:p>
        </p:txBody>
      </p:sp>
      <p:sp>
        <p:nvSpPr>
          <p:cNvPr id="237586" name="Rectangle 18"/>
          <p:cNvSpPr>
            <a:spLocks noChangeArrowheads="1"/>
          </p:cNvSpPr>
          <p:nvPr/>
        </p:nvSpPr>
        <p:spPr bwMode="gray">
          <a:xfrm>
            <a:off x="5565388" y="6069926"/>
            <a:ext cx="2640013" cy="565147"/>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chor="ctr"/>
          <a:lstStyle/>
          <a:p>
            <a:pPr algn="ctr">
              <a:defRPr/>
            </a:pPr>
            <a:r>
              <a:rPr lang="en-GB" sz="1200" b="1"/>
              <a:t>QFD 1: Determine targets for technical requirements</a:t>
            </a:r>
          </a:p>
        </p:txBody>
      </p:sp>
      <p:pic>
        <p:nvPicPr>
          <p:cNvPr id="54284"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7638" y="3859213"/>
            <a:ext cx="2857500" cy="264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4285" name="Rectangle 14"/>
          <p:cNvSpPr>
            <a:spLocks noChangeArrowheads="1"/>
          </p:cNvSpPr>
          <p:nvPr/>
        </p:nvSpPr>
        <p:spPr bwMode="auto">
          <a:xfrm>
            <a:off x="3938587" y="896892"/>
            <a:ext cx="5197475" cy="904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defTabSz="762000">
              <a:spcBef>
                <a:spcPct val="20000"/>
              </a:spcBef>
              <a:buFontTx/>
              <a:buChar char="•"/>
            </a:pPr>
            <a:endParaRPr lang="en-GB" altLang="ja-JP" sz="1400" dirty="0"/>
          </a:p>
        </p:txBody>
      </p:sp>
      <p:sp>
        <p:nvSpPr>
          <p:cNvPr id="54286" name="Rectangle 14"/>
          <p:cNvSpPr>
            <a:spLocks noChangeArrowheads="1"/>
          </p:cNvSpPr>
          <p:nvPr/>
        </p:nvSpPr>
        <p:spPr bwMode="auto">
          <a:xfrm>
            <a:off x="5727861" y="960188"/>
            <a:ext cx="3403600" cy="4975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defTabSz="762000">
              <a:spcBef>
                <a:spcPct val="20000"/>
              </a:spcBef>
              <a:buFontTx/>
              <a:buChar char="•"/>
            </a:pPr>
            <a:r>
              <a:rPr lang="en-GB" sz="1400" dirty="0"/>
              <a:t>The process steps relate to completing one of the </a:t>
            </a:r>
            <a:r>
              <a:rPr lang="ja-JP" altLang="en-GB" sz="1400" dirty="0"/>
              <a:t>“</a:t>
            </a:r>
            <a:r>
              <a:rPr lang="en-GB" altLang="ja-JP" sz="1400" dirty="0"/>
              <a:t>rooms</a:t>
            </a:r>
            <a:r>
              <a:rPr lang="ja-JP" altLang="en-GB" sz="1400" dirty="0"/>
              <a:t>”</a:t>
            </a:r>
            <a:endParaRPr lang="en-GB" altLang="ja-JP" sz="1400" dirty="0"/>
          </a:p>
          <a:p>
            <a:pPr marL="342900" indent="-342900" defTabSz="762000">
              <a:spcBef>
                <a:spcPct val="20000"/>
              </a:spcBef>
              <a:buFontTx/>
              <a:buChar char="•"/>
            </a:pPr>
            <a:r>
              <a:rPr lang="en-GB" sz="1400" dirty="0"/>
              <a:t>The process steps relate to completing one of the </a:t>
            </a:r>
            <a:r>
              <a:rPr lang="ja-JP" altLang="en-GB" sz="1400" dirty="0"/>
              <a:t>“</a:t>
            </a:r>
            <a:r>
              <a:rPr lang="en-GB" altLang="ja-JP" sz="1400" dirty="0"/>
              <a:t>rooms</a:t>
            </a:r>
            <a:r>
              <a:rPr lang="ja-JP" altLang="en-GB" sz="1400" dirty="0"/>
              <a:t>”</a:t>
            </a:r>
            <a:endParaRPr lang="en-GB" sz="1400" dirty="0"/>
          </a:p>
          <a:p>
            <a:pPr marL="342900" indent="-342900" defTabSz="762000">
              <a:spcBef>
                <a:spcPct val="20000"/>
              </a:spcBef>
              <a:buFontTx/>
              <a:buChar char="•"/>
            </a:pPr>
            <a:r>
              <a:rPr lang="en-GB" sz="1400" dirty="0"/>
              <a:t>Completing a room often requires the use of other tools</a:t>
            </a:r>
          </a:p>
          <a:p>
            <a:pPr marL="342900" indent="-342900" defTabSz="762000">
              <a:spcBef>
                <a:spcPct val="20000"/>
              </a:spcBef>
              <a:buFontTx/>
              <a:buChar char="•"/>
            </a:pPr>
            <a:r>
              <a:rPr lang="en-GB" sz="1400" dirty="0"/>
              <a:t>The QFD 1 Chart provides a method of monitoring progress </a:t>
            </a:r>
          </a:p>
          <a:p>
            <a:pPr marL="342900" indent="-342900" defTabSz="762000">
              <a:spcBef>
                <a:spcPct val="20000"/>
              </a:spcBef>
              <a:buFontTx/>
              <a:buChar char="•"/>
            </a:pPr>
            <a:r>
              <a:rPr lang="en-GB" sz="1400" dirty="0"/>
              <a:t>The completed chart can be used as a summary of progress and as such is a powerful deliverable for phase and design reviews</a:t>
            </a:r>
          </a:p>
        </p:txBody>
      </p:sp>
      <p:sp>
        <p:nvSpPr>
          <p:cNvPr id="54287" name="Title 2"/>
          <p:cNvSpPr>
            <a:spLocks noGrp="1"/>
          </p:cNvSpPr>
          <p:nvPr>
            <p:ph type="title"/>
          </p:nvPr>
        </p:nvSpPr>
        <p:spPr/>
        <p:txBody>
          <a:bodyPr/>
          <a:lstStyle/>
          <a:p>
            <a:r>
              <a:rPr lang="en-US"/>
              <a:t>QFD Core Process</a:t>
            </a:r>
            <a:endParaRPr lang="en-US" dirty="0"/>
          </a:p>
        </p:txBody>
      </p:sp>
    </p:spTree>
    <p:extLst>
      <p:ext uri="{BB962C8B-B14F-4D97-AF65-F5344CB8AC3E}">
        <p14:creationId xmlns:p14="http://schemas.microsoft.com/office/powerpoint/2010/main" val="15247084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3"/>
          <p:cNvSpPr>
            <a:spLocks noGrp="1" noChangeArrowheads="1"/>
          </p:cNvSpPr>
          <p:nvPr>
            <p:ph type="body" sz="half" idx="1"/>
          </p:nvPr>
        </p:nvSpPr>
        <p:spPr>
          <a:xfrm>
            <a:off x="238502" y="1286858"/>
            <a:ext cx="3570432" cy="4906963"/>
          </a:xfrm>
        </p:spPr>
        <p:txBody>
          <a:bodyPr>
            <a:normAutofit fontScale="85000" lnSpcReduction="20000"/>
          </a:bodyPr>
          <a:lstStyle/>
          <a:p>
            <a:r>
              <a:rPr lang="en-GB" dirty="0"/>
              <a:t>With Broad Markets it is necessary to </a:t>
            </a:r>
            <a:r>
              <a:rPr lang="ja-JP" altLang="en-GB" dirty="0"/>
              <a:t>“</a:t>
            </a:r>
            <a:r>
              <a:rPr lang="en-GB" altLang="ja-JP" dirty="0"/>
              <a:t>talk</a:t>
            </a:r>
            <a:r>
              <a:rPr lang="ja-JP" altLang="en-GB" dirty="0"/>
              <a:t>”</a:t>
            </a:r>
            <a:r>
              <a:rPr lang="en-GB" altLang="ja-JP" dirty="0"/>
              <a:t> to many customers and stakeholders and listen to their expressed customer requirements</a:t>
            </a:r>
          </a:p>
          <a:p>
            <a:r>
              <a:rPr lang="en-GB" dirty="0"/>
              <a:t>WHAT the customer wants is called  “the voice of the customer”</a:t>
            </a:r>
          </a:p>
          <a:p>
            <a:r>
              <a:rPr lang="en-GB" dirty="0"/>
              <a:t>In a Broad Market situation the requirements that make up the WHATs are typically general, vague and un-measureable</a:t>
            </a:r>
          </a:p>
          <a:p>
            <a:r>
              <a:rPr lang="en-GB" dirty="0"/>
              <a:t>Capturing and recording these is highly desirable because it is “the voice of the customer” – but it is not directly actionable  </a:t>
            </a:r>
          </a:p>
          <a:p>
            <a:endParaRPr lang="en-GB" dirty="0"/>
          </a:p>
        </p:txBody>
      </p:sp>
      <p:grpSp>
        <p:nvGrpSpPr>
          <p:cNvPr id="55299" name="Group 4"/>
          <p:cNvGrpSpPr>
            <a:grpSpLocks/>
          </p:cNvGrpSpPr>
          <p:nvPr/>
        </p:nvGrpSpPr>
        <p:grpSpPr bwMode="auto">
          <a:xfrm>
            <a:off x="4162425" y="2701929"/>
            <a:ext cx="1557338" cy="2682875"/>
            <a:chOff x="2734" y="3456"/>
            <a:chExt cx="1873" cy="3025"/>
          </a:xfrm>
        </p:grpSpPr>
        <p:sp>
          <p:nvSpPr>
            <p:cNvPr id="55307" name="Rectangle 5"/>
            <p:cNvSpPr>
              <a:spLocks noChangeArrowheads="1"/>
            </p:cNvSpPr>
            <p:nvPr/>
          </p:nvSpPr>
          <p:spPr bwMode="auto">
            <a:xfrm>
              <a:off x="2734" y="3456"/>
              <a:ext cx="1873" cy="3025"/>
            </a:xfrm>
            <a:prstGeom prst="rect">
              <a:avLst/>
            </a:prstGeom>
            <a:noFill/>
            <a:ln w="12700">
              <a:solidFill>
                <a:srgbClr val="000000"/>
              </a:solidFill>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55308" name="Line 6"/>
            <p:cNvSpPr>
              <a:spLocks noChangeShapeType="1"/>
            </p:cNvSpPr>
            <p:nvPr/>
          </p:nvSpPr>
          <p:spPr bwMode="auto">
            <a:xfrm>
              <a:off x="2734" y="5616"/>
              <a:ext cx="1873" cy="1"/>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xmlns="">
                  <a:noFill/>
                </a14:hiddenFill>
              </a:ext>
            </a:extLst>
          </p:spPr>
          <p:txBody>
            <a:bodyPr/>
            <a:lstStyle/>
            <a:p>
              <a:endParaRPr lang="en-US"/>
            </a:p>
          </p:txBody>
        </p:sp>
        <p:sp>
          <p:nvSpPr>
            <p:cNvPr id="55309" name="Line 7"/>
            <p:cNvSpPr>
              <a:spLocks noChangeShapeType="1"/>
            </p:cNvSpPr>
            <p:nvPr/>
          </p:nvSpPr>
          <p:spPr bwMode="auto">
            <a:xfrm>
              <a:off x="2734" y="6048"/>
              <a:ext cx="1873" cy="1"/>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xmlns="">
                  <a:noFill/>
                </a14:hiddenFill>
              </a:ext>
            </a:extLst>
          </p:spPr>
          <p:txBody>
            <a:bodyPr/>
            <a:lstStyle/>
            <a:p>
              <a:endParaRPr lang="en-US"/>
            </a:p>
          </p:txBody>
        </p:sp>
        <p:sp>
          <p:nvSpPr>
            <p:cNvPr id="55310" name="Line 8"/>
            <p:cNvSpPr>
              <a:spLocks noChangeShapeType="1"/>
            </p:cNvSpPr>
            <p:nvPr/>
          </p:nvSpPr>
          <p:spPr bwMode="auto">
            <a:xfrm>
              <a:off x="2734" y="3888"/>
              <a:ext cx="1873" cy="1"/>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xmlns="">
                  <a:noFill/>
                </a14:hiddenFill>
              </a:ext>
            </a:extLst>
          </p:spPr>
          <p:txBody>
            <a:bodyPr/>
            <a:lstStyle/>
            <a:p>
              <a:endParaRPr lang="en-US"/>
            </a:p>
          </p:txBody>
        </p:sp>
        <p:sp>
          <p:nvSpPr>
            <p:cNvPr id="55311" name="Line 9"/>
            <p:cNvSpPr>
              <a:spLocks noChangeShapeType="1"/>
            </p:cNvSpPr>
            <p:nvPr/>
          </p:nvSpPr>
          <p:spPr bwMode="auto">
            <a:xfrm>
              <a:off x="2734" y="4320"/>
              <a:ext cx="1873" cy="1"/>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xmlns="">
                  <a:noFill/>
                </a14:hiddenFill>
              </a:ext>
            </a:extLst>
          </p:spPr>
          <p:txBody>
            <a:bodyPr/>
            <a:lstStyle/>
            <a:p>
              <a:endParaRPr lang="en-US"/>
            </a:p>
          </p:txBody>
        </p:sp>
        <p:sp>
          <p:nvSpPr>
            <p:cNvPr id="55312" name="Line 10"/>
            <p:cNvSpPr>
              <a:spLocks noChangeShapeType="1"/>
            </p:cNvSpPr>
            <p:nvPr/>
          </p:nvSpPr>
          <p:spPr bwMode="auto">
            <a:xfrm>
              <a:off x="2734" y="4752"/>
              <a:ext cx="1873" cy="1"/>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xmlns="">
                  <a:noFill/>
                </a14:hiddenFill>
              </a:ext>
            </a:extLst>
          </p:spPr>
          <p:txBody>
            <a:bodyPr/>
            <a:lstStyle/>
            <a:p>
              <a:endParaRPr lang="en-US"/>
            </a:p>
          </p:txBody>
        </p:sp>
        <p:sp>
          <p:nvSpPr>
            <p:cNvPr id="55313" name="Line 11"/>
            <p:cNvSpPr>
              <a:spLocks noChangeShapeType="1"/>
            </p:cNvSpPr>
            <p:nvPr/>
          </p:nvSpPr>
          <p:spPr bwMode="auto">
            <a:xfrm>
              <a:off x="2734" y="5184"/>
              <a:ext cx="1873" cy="1"/>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xmlns="">
                  <a:noFill/>
                </a14:hiddenFill>
              </a:ext>
            </a:extLst>
          </p:spPr>
          <p:txBody>
            <a:bodyPr/>
            <a:lstStyle/>
            <a:p>
              <a:endParaRPr lang="en-US"/>
            </a:p>
          </p:txBody>
        </p:sp>
      </p:grpSp>
      <p:sp>
        <p:nvSpPr>
          <p:cNvPr id="55300" name="Text Box 12"/>
          <p:cNvSpPr txBox="1">
            <a:spLocks noChangeArrowheads="1"/>
          </p:cNvSpPr>
          <p:nvPr/>
        </p:nvSpPr>
        <p:spPr bwMode="auto">
          <a:xfrm>
            <a:off x="4467228" y="2132013"/>
            <a:ext cx="948849"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dirty="0">
                <a:latin typeface="+mj-lt"/>
              </a:rPr>
              <a:t>WHAT</a:t>
            </a:r>
          </a:p>
        </p:txBody>
      </p:sp>
      <p:sp>
        <p:nvSpPr>
          <p:cNvPr id="55301" name="Text Box 13"/>
          <p:cNvSpPr txBox="1">
            <a:spLocks noChangeArrowheads="1"/>
          </p:cNvSpPr>
          <p:nvPr/>
        </p:nvSpPr>
        <p:spPr bwMode="auto">
          <a:xfrm>
            <a:off x="5972183" y="1458774"/>
            <a:ext cx="3089275" cy="4770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dirty="0">
                <a:latin typeface="+mn-lt"/>
              </a:rPr>
              <a:t>For example </a:t>
            </a:r>
            <a:r>
              <a:rPr lang="ja-JP" altLang="en-GB" dirty="0">
                <a:latin typeface="+mn-lt"/>
              </a:rPr>
              <a:t>“</a:t>
            </a:r>
            <a:r>
              <a:rPr lang="en-GB" altLang="ja-JP" dirty="0">
                <a:latin typeface="+mn-lt"/>
              </a:rPr>
              <a:t>easy to use</a:t>
            </a:r>
            <a:r>
              <a:rPr lang="ja-JP" altLang="en-GB" dirty="0">
                <a:latin typeface="+mn-lt"/>
              </a:rPr>
              <a:t>”</a:t>
            </a:r>
            <a:r>
              <a:rPr lang="en-GB" altLang="ja-JP" dirty="0">
                <a:latin typeface="+mn-lt"/>
              </a:rPr>
              <a:t> is an obvious user </a:t>
            </a:r>
          </a:p>
          <a:p>
            <a:r>
              <a:rPr lang="en-GB" dirty="0">
                <a:latin typeface="+mn-lt"/>
              </a:rPr>
              <a:t>requirement for a payphone, but could have a variety of</a:t>
            </a:r>
          </a:p>
          <a:p>
            <a:r>
              <a:rPr lang="en-GB" dirty="0">
                <a:latin typeface="+mn-lt"/>
              </a:rPr>
              <a:t>meanings for different people. </a:t>
            </a:r>
          </a:p>
          <a:p>
            <a:endParaRPr lang="en-GB" dirty="0">
              <a:latin typeface="+mn-lt"/>
            </a:endParaRPr>
          </a:p>
          <a:p>
            <a:r>
              <a:rPr lang="en-GB" dirty="0">
                <a:latin typeface="+mn-lt"/>
              </a:rPr>
              <a:t>If questioned as to “how easy to use?” the response is usually “very” i.e.  equally vague  </a:t>
            </a:r>
          </a:p>
          <a:p>
            <a:endParaRPr lang="en-GB" dirty="0">
              <a:latin typeface="+mn-lt"/>
            </a:endParaRPr>
          </a:p>
          <a:p>
            <a:r>
              <a:rPr lang="en-GB" dirty="0">
                <a:latin typeface="+mn-lt"/>
              </a:rPr>
              <a:t>Note, however, while the customer cannot describe specifically what they mean they can and will assess how </a:t>
            </a:r>
            <a:r>
              <a:rPr lang="ja-JP" altLang="en-GB" dirty="0">
                <a:latin typeface="+mn-lt"/>
              </a:rPr>
              <a:t>“</a:t>
            </a:r>
            <a:r>
              <a:rPr lang="en-GB" altLang="ja-JP" dirty="0">
                <a:latin typeface="+mn-lt"/>
              </a:rPr>
              <a:t>easy to use</a:t>
            </a:r>
            <a:r>
              <a:rPr lang="ja-JP" altLang="en-GB" dirty="0">
                <a:latin typeface="+mn-lt"/>
              </a:rPr>
              <a:t>”</a:t>
            </a:r>
            <a:r>
              <a:rPr lang="en-GB" altLang="ja-JP" dirty="0">
                <a:latin typeface="+mn-lt"/>
              </a:rPr>
              <a:t> it is once the system is delivered</a:t>
            </a:r>
            <a:endParaRPr lang="en-GB" dirty="0">
              <a:latin typeface="+mn-lt"/>
            </a:endParaRPr>
          </a:p>
        </p:txBody>
      </p:sp>
      <p:sp>
        <p:nvSpPr>
          <p:cNvPr id="55302" name="Text Box 14"/>
          <p:cNvSpPr txBox="1">
            <a:spLocks noChangeArrowheads="1"/>
          </p:cNvSpPr>
          <p:nvPr/>
        </p:nvSpPr>
        <p:spPr bwMode="auto">
          <a:xfrm>
            <a:off x="4227513" y="2719394"/>
            <a:ext cx="1520266" cy="3642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000" tIns="43200" rIns="90000" bIns="432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spcBef>
                <a:spcPct val="30000"/>
              </a:spcBef>
              <a:buClr>
                <a:schemeClr val="tx1"/>
              </a:buClr>
              <a:buFont typeface="Wingdings" charset="0"/>
              <a:buNone/>
            </a:pPr>
            <a:r>
              <a:rPr lang="en-GB" sz="1800" dirty="0">
                <a:latin typeface="+mj-lt"/>
              </a:rPr>
              <a:t>Easy to use</a:t>
            </a:r>
          </a:p>
        </p:txBody>
      </p:sp>
      <p:sp>
        <p:nvSpPr>
          <p:cNvPr id="55303" name="Text Box 15"/>
          <p:cNvSpPr txBox="1">
            <a:spLocks noChangeArrowheads="1"/>
          </p:cNvSpPr>
          <p:nvPr/>
        </p:nvSpPr>
        <p:spPr bwMode="auto">
          <a:xfrm>
            <a:off x="4227516" y="3124200"/>
            <a:ext cx="1666875" cy="363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000" tIns="43200" rIns="90000" bIns="432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spcBef>
                <a:spcPct val="30000"/>
              </a:spcBef>
              <a:buClr>
                <a:schemeClr val="tx1"/>
              </a:buClr>
              <a:buFont typeface="Wingdings" charset="0"/>
              <a:buNone/>
            </a:pPr>
            <a:r>
              <a:rPr lang="en-GB" sz="1800">
                <a:latin typeface="+mj-lt"/>
              </a:rPr>
              <a:t>Pay anyway</a:t>
            </a:r>
          </a:p>
        </p:txBody>
      </p:sp>
      <p:sp>
        <p:nvSpPr>
          <p:cNvPr id="55304" name="Text Box 16"/>
          <p:cNvSpPr txBox="1">
            <a:spLocks noChangeArrowheads="1"/>
          </p:cNvSpPr>
          <p:nvPr/>
        </p:nvSpPr>
        <p:spPr bwMode="auto">
          <a:xfrm>
            <a:off x="4240217" y="3479800"/>
            <a:ext cx="1126055" cy="3642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000" tIns="43200" rIns="90000" bIns="432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spcBef>
                <a:spcPct val="30000"/>
              </a:spcBef>
              <a:buClr>
                <a:schemeClr val="tx1"/>
              </a:buClr>
              <a:buFont typeface="Wingdings" charset="0"/>
              <a:buNone/>
            </a:pPr>
            <a:r>
              <a:rPr lang="en-GB" sz="1800">
                <a:latin typeface="+mj-lt"/>
              </a:rPr>
              <a:t>Working</a:t>
            </a:r>
          </a:p>
        </p:txBody>
      </p:sp>
      <p:sp>
        <p:nvSpPr>
          <p:cNvPr id="55305" name="Text Box 17"/>
          <p:cNvSpPr txBox="1">
            <a:spLocks noChangeArrowheads="1"/>
          </p:cNvSpPr>
          <p:nvPr/>
        </p:nvSpPr>
        <p:spPr bwMode="auto">
          <a:xfrm>
            <a:off x="4276029" y="3849694"/>
            <a:ext cx="829371" cy="3642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000" tIns="43200" rIns="90000" bIns="432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spcBef>
                <a:spcPct val="30000"/>
              </a:spcBef>
              <a:buClr>
                <a:schemeClr val="tx1"/>
              </a:buClr>
              <a:buFont typeface="Wingdings" charset="0"/>
              <a:buNone/>
            </a:pPr>
            <a:r>
              <a:rPr lang="en-GB" sz="1800">
                <a:latin typeface="+mj-lt"/>
              </a:rPr>
              <a:t>Clean</a:t>
            </a:r>
          </a:p>
        </p:txBody>
      </p:sp>
      <p:sp>
        <p:nvSpPr>
          <p:cNvPr id="10" name="Title 9"/>
          <p:cNvSpPr>
            <a:spLocks noGrp="1"/>
          </p:cNvSpPr>
          <p:nvPr>
            <p:ph type="title"/>
          </p:nvPr>
        </p:nvSpPr>
        <p:spPr/>
        <p:txBody>
          <a:bodyPr/>
          <a:lstStyle/>
          <a:p>
            <a:r>
              <a:rPr lang="en-US" dirty="0"/>
              <a:t>Step 1 in a Broad Market</a:t>
            </a:r>
          </a:p>
        </p:txBody>
      </p:sp>
    </p:spTree>
    <p:extLst>
      <p:ext uri="{BB962C8B-B14F-4D97-AF65-F5344CB8AC3E}">
        <p14:creationId xmlns:p14="http://schemas.microsoft.com/office/powerpoint/2010/main" val="2725879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p:txBody>
          <a:bodyPr/>
          <a:lstStyle/>
          <a:p>
            <a:r>
              <a:rPr lang="en-GB"/>
              <a:t>Step 1: in a Narrow Markets</a:t>
            </a:r>
            <a:endParaRPr lang="en-GB" dirty="0"/>
          </a:p>
        </p:txBody>
      </p:sp>
      <p:sp>
        <p:nvSpPr>
          <p:cNvPr id="57355" name="Rectangle 12"/>
          <p:cNvSpPr>
            <a:spLocks noGrp="1" noChangeArrowheads="1"/>
          </p:cNvSpPr>
          <p:nvPr>
            <p:ph type="body" sz="half" idx="1"/>
          </p:nvPr>
        </p:nvSpPr>
        <p:spPr>
          <a:xfrm>
            <a:off x="205484" y="1366043"/>
            <a:ext cx="3979757" cy="4906963"/>
          </a:xfrm>
        </p:spPr>
        <p:txBody>
          <a:bodyPr>
            <a:normAutofit fontScale="77500" lnSpcReduction="20000"/>
          </a:bodyPr>
          <a:lstStyle/>
          <a:p>
            <a:r>
              <a:rPr lang="en-GB" dirty="0"/>
              <a:t>Narrow Market customers provide a detailed set of requirements that contain both vague, general requirements and specific technical requirements. Indeed, the customer will have put considerable effort into not giving any vague requirements</a:t>
            </a:r>
          </a:p>
          <a:p>
            <a:r>
              <a:rPr lang="en-GB" dirty="0"/>
              <a:t>Although these source requirements represent </a:t>
            </a:r>
            <a:r>
              <a:rPr lang="ja-JP" altLang="en-GB" dirty="0"/>
              <a:t>“</a:t>
            </a:r>
            <a:r>
              <a:rPr lang="en-GB" altLang="ja-JP" dirty="0"/>
              <a:t>what</a:t>
            </a:r>
            <a:r>
              <a:rPr lang="ja-JP" altLang="en-GB" dirty="0"/>
              <a:t>”</a:t>
            </a:r>
            <a:r>
              <a:rPr lang="en-GB" altLang="ja-JP" dirty="0"/>
              <a:t> the customer wants they should NOT all go in the WHATs!</a:t>
            </a:r>
          </a:p>
          <a:p>
            <a:r>
              <a:rPr lang="en-GB" dirty="0"/>
              <a:t>In such cases customers are providing some of the HOW and HOW MUCH requirements</a:t>
            </a:r>
          </a:p>
          <a:p>
            <a:r>
              <a:rPr lang="en-GB" dirty="0"/>
              <a:t>In consequence we have to work out where best to put each requirement in the QFD chart</a:t>
            </a:r>
          </a:p>
          <a:p>
            <a:r>
              <a:rPr lang="en-GB" dirty="0"/>
              <a:t>This can be time consuming but worthwhile because QFD will help us identify missing requirements</a:t>
            </a:r>
          </a:p>
        </p:txBody>
      </p:sp>
      <p:sp>
        <p:nvSpPr>
          <p:cNvPr id="57346" name="AutoShape 3"/>
          <p:cNvSpPr>
            <a:spLocks noChangeArrowheads="1"/>
          </p:cNvSpPr>
          <p:nvPr/>
        </p:nvSpPr>
        <p:spPr bwMode="auto">
          <a:xfrm>
            <a:off x="6576012" y="1023716"/>
            <a:ext cx="2133600" cy="10668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7347" name="Line 4"/>
          <p:cNvSpPr>
            <a:spLocks noChangeShapeType="1"/>
          </p:cNvSpPr>
          <p:nvPr/>
        </p:nvSpPr>
        <p:spPr bwMode="auto">
          <a:xfrm>
            <a:off x="6271212" y="3004916"/>
            <a:ext cx="0" cy="21336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7348" name="Text Box 5"/>
          <p:cNvSpPr txBox="1">
            <a:spLocks noChangeArrowheads="1"/>
          </p:cNvSpPr>
          <p:nvPr/>
        </p:nvSpPr>
        <p:spPr bwMode="auto">
          <a:xfrm>
            <a:off x="6817135" y="5297286"/>
            <a:ext cx="1505302"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800" b="1"/>
              <a:t>HOW MUCH</a:t>
            </a:r>
            <a:endParaRPr lang="en-GB" sz="1200"/>
          </a:p>
          <a:p>
            <a:pPr algn="ctr"/>
            <a:r>
              <a:rPr lang="en-GB" sz="1200"/>
              <a:t>Target values</a:t>
            </a:r>
          </a:p>
        </p:txBody>
      </p:sp>
      <p:sp>
        <p:nvSpPr>
          <p:cNvPr id="57349" name="Rectangle 6"/>
          <p:cNvSpPr>
            <a:spLocks noChangeArrowheads="1"/>
          </p:cNvSpPr>
          <p:nvPr/>
        </p:nvSpPr>
        <p:spPr bwMode="auto">
          <a:xfrm>
            <a:off x="4899612" y="3004916"/>
            <a:ext cx="3810000" cy="2133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7350" name="Rectangle 7"/>
          <p:cNvSpPr>
            <a:spLocks noChangeArrowheads="1"/>
          </p:cNvSpPr>
          <p:nvPr/>
        </p:nvSpPr>
        <p:spPr bwMode="auto">
          <a:xfrm>
            <a:off x="6588712" y="2090516"/>
            <a:ext cx="2120900" cy="38862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7351" name="Text Box 8"/>
          <p:cNvSpPr txBox="1">
            <a:spLocks noChangeArrowheads="1"/>
          </p:cNvSpPr>
          <p:nvPr/>
        </p:nvSpPr>
        <p:spPr bwMode="auto">
          <a:xfrm>
            <a:off x="5178082" y="3563865"/>
            <a:ext cx="106231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WHAT</a:t>
            </a:r>
          </a:p>
        </p:txBody>
      </p:sp>
      <p:sp>
        <p:nvSpPr>
          <p:cNvPr id="57352" name="Text Box 9"/>
          <p:cNvSpPr txBox="1">
            <a:spLocks noChangeArrowheads="1"/>
          </p:cNvSpPr>
          <p:nvPr/>
        </p:nvSpPr>
        <p:spPr bwMode="auto">
          <a:xfrm>
            <a:off x="7140424" y="2344671"/>
            <a:ext cx="94128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HOW</a:t>
            </a:r>
          </a:p>
        </p:txBody>
      </p:sp>
      <p:sp>
        <p:nvSpPr>
          <p:cNvPr id="57353" name="Text Box 10"/>
          <p:cNvSpPr txBox="1">
            <a:spLocks noChangeArrowheads="1"/>
          </p:cNvSpPr>
          <p:nvPr/>
        </p:nvSpPr>
        <p:spPr bwMode="auto">
          <a:xfrm rot="-5400000">
            <a:off x="5388137" y="3903058"/>
            <a:ext cx="2116986"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a:t>CUSTOMER IMPORTANCE</a:t>
            </a:r>
          </a:p>
        </p:txBody>
      </p:sp>
      <p:sp>
        <p:nvSpPr>
          <p:cNvPr id="57354" name="Text Box 11"/>
          <p:cNvSpPr txBox="1">
            <a:spLocks noChangeArrowheads="1"/>
          </p:cNvSpPr>
          <p:nvPr/>
        </p:nvSpPr>
        <p:spPr bwMode="auto">
          <a:xfrm rot="-3261802">
            <a:off x="6577547" y="3921975"/>
            <a:ext cx="20146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800"/>
              <a:t>RELATIONSHIPS</a:t>
            </a:r>
          </a:p>
        </p:txBody>
      </p:sp>
      <p:sp>
        <p:nvSpPr>
          <p:cNvPr id="27661" name="AutoShape 13"/>
          <p:cNvSpPr>
            <a:spLocks noChangeArrowheads="1"/>
          </p:cNvSpPr>
          <p:nvPr/>
        </p:nvSpPr>
        <p:spPr bwMode="gray">
          <a:xfrm rot="19898329">
            <a:off x="4709346" y="2657683"/>
            <a:ext cx="2489200" cy="563562"/>
          </a:xfrm>
          <a:prstGeom prst="rightArrow">
            <a:avLst>
              <a:gd name="adj1" fmla="val 50000"/>
              <a:gd name="adj2" fmla="val 110423"/>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defRPr/>
            </a:pPr>
            <a:r>
              <a:rPr lang="en-GB">
                <a:solidFill>
                  <a:schemeClr val="bg1"/>
                </a:solidFill>
              </a:rPr>
              <a:t>Some go here</a:t>
            </a:r>
          </a:p>
        </p:txBody>
      </p:sp>
      <p:sp>
        <p:nvSpPr>
          <p:cNvPr id="27662" name="AutoShape 14"/>
          <p:cNvSpPr>
            <a:spLocks noChangeArrowheads="1"/>
          </p:cNvSpPr>
          <p:nvPr/>
        </p:nvSpPr>
        <p:spPr bwMode="gray">
          <a:xfrm>
            <a:off x="3886200" y="4049953"/>
            <a:ext cx="1899241" cy="723900"/>
          </a:xfrm>
          <a:prstGeom prst="rightArrow">
            <a:avLst>
              <a:gd name="adj1" fmla="val 50000"/>
              <a:gd name="adj2" fmla="val 48684"/>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defRPr/>
            </a:pPr>
            <a:r>
              <a:rPr lang="en-GB" dirty="0">
                <a:solidFill>
                  <a:schemeClr val="bg1"/>
                </a:solidFill>
              </a:rPr>
              <a:t>Some go here</a:t>
            </a:r>
          </a:p>
        </p:txBody>
      </p:sp>
      <p:sp>
        <p:nvSpPr>
          <p:cNvPr id="27663" name="AutoShape 15"/>
          <p:cNvSpPr>
            <a:spLocks noChangeArrowheads="1"/>
          </p:cNvSpPr>
          <p:nvPr/>
        </p:nvSpPr>
        <p:spPr bwMode="gray">
          <a:xfrm rot="1224312">
            <a:off x="4720686" y="5172557"/>
            <a:ext cx="2489200" cy="741363"/>
          </a:xfrm>
          <a:prstGeom prst="rightArrow">
            <a:avLst>
              <a:gd name="adj1" fmla="val 50000"/>
              <a:gd name="adj2" fmla="val 83940"/>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defRPr/>
            </a:pPr>
            <a:r>
              <a:rPr lang="en-GB">
                <a:solidFill>
                  <a:schemeClr val="bg1"/>
                </a:solidFill>
              </a:rPr>
              <a:t>Some go here</a:t>
            </a:r>
          </a:p>
        </p:txBody>
      </p:sp>
    </p:spTree>
    <p:extLst>
      <p:ext uri="{BB962C8B-B14F-4D97-AF65-F5344CB8AC3E}">
        <p14:creationId xmlns:p14="http://schemas.microsoft.com/office/powerpoint/2010/main" val="179358682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p:txBody>
          <a:bodyPr/>
          <a:lstStyle/>
          <a:p>
            <a:r>
              <a:rPr lang="en-GB"/>
              <a:t>Discussion – Voice of the customer</a:t>
            </a:r>
          </a:p>
        </p:txBody>
      </p:sp>
      <p:sp>
        <p:nvSpPr>
          <p:cNvPr id="59394" name="Rectangle 3"/>
          <p:cNvSpPr>
            <a:spLocks noGrp="1" noChangeArrowheads="1"/>
          </p:cNvSpPr>
          <p:nvPr>
            <p:ph type="body" sz="half" idx="2"/>
          </p:nvPr>
        </p:nvSpPr>
        <p:spPr>
          <a:xfrm>
            <a:off x="4643441" y="2057400"/>
            <a:ext cx="4229100" cy="4353720"/>
          </a:xfrm>
        </p:spPr>
        <p:txBody>
          <a:bodyPr/>
          <a:lstStyle/>
          <a:p>
            <a:r>
              <a:rPr lang="en-GB"/>
              <a:t>Consider the case study system</a:t>
            </a:r>
          </a:p>
          <a:p>
            <a:pPr lvl="1"/>
            <a:r>
              <a:rPr lang="en-GB" dirty="0"/>
              <a:t>What are the primary requirements of customers/user?</a:t>
            </a:r>
          </a:p>
          <a:p>
            <a:pPr lvl="1"/>
            <a:r>
              <a:rPr lang="en-GB" dirty="0"/>
              <a:t>What type of requirements are these?</a:t>
            </a:r>
          </a:p>
          <a:p>
            <a:r>
              <a:rPr lang="en-GB" dirty="0"/>
              <a:t>Time: 10 minutes</a:t>
            </a:r>
          </a:p>
          <a:p>
            <a:endParaRPr lang="en-GB" dirty="0"/>
          </a:p>
          <a:p>
            <a:endParaRPr lang="en-GB"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2286000"/>
            <a:ext cx="4136638" cy="2209800"/>
          </a:xfrm>
          <a:prstGeom prst="rect">
            <a:avLst/>
          </a:prstGeom>
        </p:spPr>
      </p:pic>
      <p:pic>
        <p:nvPicPr>
          <p:cNvPr id="63" name="Picture 6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2362200"/>
            <a:ext cx="4136638" cy="2209800"/>
          </a:xfrm>
          <a:prstGeom prst="rect">
            <a:avLst/>
          </a:prstGeom>
        </p:spPr>
      </p:pic>
    </p:spTree>
    <p:extLst>
      <p:ext uri="{BB962C8B-B14F-4D97-AF65-F5344CB8AC3E}">
        <p14:creationId xmlns:p14="http://schemas.microsoft.com/office/powerpoint/2010/main" val="714819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p:txBody>
          <a:bodyPr/>
          <a:lstStyle/>
          <a:p>
            <a:r>
              <a:rPr lang="en-GB" dirty="0"/>
              <a:t>Customer WHATs and Narrow Market Requirements</a:t>
            </a:r>
          </a:p>
        </p:txBody>
      </p:sp>
      <p:sp>
        <p:nvSpPr>
          <p:cNvPr id="100357" name="Rectangle 3"/>
          <p:cNvSpPr>
            <a:spLocks noGrp="1" noChangeArrowheads="1"/>
          </p:cNvSpPr>
          <p:nvPr>
            <p:ph type="body" idx="1"/>
          </p:nvPr>
        </p:nvSpPr>
        <p:spPr>
          <a:xfrm>
            <a:off x="304800" y="2286000"/>
            <a:ext cx="8686800" cy="1439862"/>
          </a:xfrm>
        </p:spPr>
        <p:style>
          <a:lnRef idx="0">
            <a:schemeClr val="accent2"/>
          </a:lnRef>
          <a:fillRef idx="3">
            <a:schemeClr val="accent2"/>
          </a:fillRef>
          <a:effectRef idx="3">
            <a:schemeClr val="accent2"/>
          </a:effectRef>
          <a:fontRef idx="minor">
            <a:schemeClr val="lt1"/>
          </a:fontRef>
        </p:style>
        <p:txBody>
          <a:bodyPr/>
          <a:lstStyle/>
          <a:p>
            <a:pPr>
              <a:buClr>
                <a:schemeClr val="bg1"/>
              </a:buClr>
            </a:pPr>
            <a:r>
              <a:rPr lang="en-GB" dirty="0"/>
              <a:t>The requirements (WHATs) in a narrow market are the:</a:t>
            </a:r>
          </a:p>
          <a:p>
            <a:pPr lvl="1">
              <a:buClr>
                <a:schemeClr val="bg1"/>
              </a:buClr>
            </a:pPr>
            <a:r>
              <a:rPr lang="en-GB" dirty="0"/>
              <a:t>Operational Requirements (that element relating to the overall system purpose)</a:t>
            </a:r>
          </a:p>
          <a:p>
            <a:pPr lvl="1">
              <a:buClr>
                <a:schemeClr val="bg1"/>
              </a:buClr>
            </a:pPr>
            <a:r>
              <a:rPr lang="en-GB" dirty="0"/>
              <a:t>Non-functional System Requirements</a:t>
            </a:r>
          </a:p>
        </p:txBody>
      </p:sp>
      <p:sp>
        <p:nvSpPr>
          <p:cNvPr id="28677" name="Text Box 5"/>
          <p:cNvSpPr txBox="1">
            <a:spLocks noChangeArrowheads="1"/>
          </p:cNvSpPr>
          <p:nvPr/>
        </p:nvSpPr>
        <p:spPr bwMode="auto">
          <a:xfrm>
            <a:off x="587375" y="4419600"/>
            <a:ext cx="8121650" cy="1477328"/>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lvl1pPr eaLnBrk="0" hangingPunct="0">
              <a:defRPr sz="1600">
                <a:solidFill>
                  <a:schemeClr val="tx1"/>
                </a:solidFill>
                <a:latin typeface="Arial" charset="0"/>
                <a:ea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defRPr/>
            </a:pPr>
            <a:r>
              <a:rPr lang="en-GB" sz="1800" dirty="0">
                <a:solidFill>
                  <a:srgbClr val="000000"/>
                </a:solidFill>
                <a:latin typeface="+mn-lt"/>
                <a:cs typeface="+mn-cs"/>
              </a:rPr>
              <a:t>This is also true of a Broad Market, but in these markets customers naturally talk in these terms. We should be wary, however, of any </a:t>
            </a:r>
            <a:r>
              <a:rPr lang="ja-JP" altLang="en-GB" sz="1800" dirty="0">
                <a:solidFill>
                  <a:srgbClr val="000000"/>
                </a:solidFill>
                <a:latin typeface="+mn-lt"/>
                <a:cs typeface="+mn-cs"/>
              </a:rPr>
              <a:t>“</a:t>
            </a:r>
            <a:r>
              <a:rPr lang="en-GB" sz="1800" dirty="0">
                <a:solidFill>
                  <a:srgbClr val="000000"/>
                </a:solidFill>
                <a:latin typeface="+mn-lt"/>
                <a:cs typeface="+mn-cs"/>
              </a:rPr>
              <a:t>technical requirements</a:t>
            </a:r>
            <a:r>
              <a:rPr lang="ja-JP" altLang="en-GB" sz="1800" dirty="0">
                <a:solidFill>
                  <a:srgbClr val="000000"/>
                </a:solidFill>
                <a:latin typeface="+mn-lt"/>
                <a:cs typeface="+mn-cs"/>
              </a:rPr>
              <a:t>”</a:t>
            </a:r>
            <a:r>
              <a:rPr lang="en-GB" sz="1800" dirty="0">
                <a:solidFill>
                  <a:srgbClr val="000000"/>
                </a:solidFill>
                <a:latin typeface="+mn-lt"/>
                <a:cs typeface="+mn-cs"/>
              </a:rPr>
              <a:t> from the customer particularly if they are not at a system level but appear to refer to a specific aspect. Such requirements may sit better elsewhere in the QFD chart!</a:t>
            </a:r>
          </a:p>
        </p:txBody>
      </p:sp>
    </p:spTree>
    <p:extLst>
      <p:ext uri="{BB962C8B-B14F-4D97-AF65-F5344CB8AC3E}">
        <p14:creationId xmlns:p14="http://schemas.microsoft.com/office/powerpoint/2010/main" val="60418716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5"/>
          <p:cNvSpPr>
            <a:spLocks noGrp="1" noChangeArrowheads="1"/>
          </p:cNvSpPr>
          <p:nvPr>
            <p:ph type="body" sz="half" idx="1"/>
          </p:nvPr>
        </p:nvSpPr>
        <p:spPr>
          <a:xfrm>
            <a:off x="4953188" y="1295400"/>
            <a:ext cx="4118012" cy="5029200"/>
          </a:xfrm>
        </p:spPr>
        <p:txBody>
          <a:bodyPr>
            <a:normAutofit fontScale="85000" lnSpcReduction="10000"/>
          </a:bodyPr>
          <a:lstStyle/>
          <a:p>
            <a:r>
              <a:rPr lang="en-GB" dirty="0"/>
              <a:t>Narrow Market Non-functional System Requirements are often measurable (unlike Broad Markets). This is because it is important to the customer.</a:t>
            </a:r>
          </a:p>
          <a:p>
            <a:r>
              <a:rPr lang="en-GB" dirty="0"/>
              <a:t>Narrow Market Non-functional System Requirements will therefore have target values. This often leads to confusion since requirements with targets are often just categorised as </a:t>
            </a:r>
            <a:r>
              <a:rPr lang="ja-JP" altLang="en-GB" dirty="0"/>
              <a:t>“</a:t>
            </a:r>
            <a:r>
              <a:rPr lang="en-GB" altLang="ja-JP" dirty="0"/>
              <a:t>performance requirements</a:t>
            </a:r>
            <a:r>
              <a:rPr lang="ja-JP" altLang="en-GB" dirty="0"/>
              <a:t>”</a:t>
            </a:r>
            <a:r>
              <a:rPr lang="en-GB" altLang="ja-JP" dirty="0"/>
              <a:t> </a:t>
            </a:r>
          </a:p>
          <a:p>
            <a:pPr lvl="1"/>
            <a:r>
              <a:rPr lang="en-GB" dirty="0"/>
              <a:t>it is important to distinguish between those </a:t>
            </a:r>
            <a:r>
              <a:rPr lang="ja-JP" altLang="en-GB" dirty="0"/>
              <a:t>“</a:t>
            </a:r>
            <a:r>
              <a:rPr lang="en-GB" altLang="ja-JP" dirty="0"/>
              <a:t>performance requirements that relate to a particular FUNCTION (NFP) and those that relate to the SYSTEM (NFS)</a:t>
            </a:r>
          </a:p>
          <a:p>
            <a:r>
              <a:rPr lang="en-GB" dirty="0"/>
              <a:t>To capture the target values for Non-functional System Requirements we modify the basic QFD chart to include an extra room</a:t>
            </a:r>
          </a:p>
        </p:txBody>
      </p:sp>
      <p:sp>
        <p:nvSpPr>
          <p:cNvPr id="63489" name="Rectangle 4"/>
          <p:cNvSpPr>
            <a:spLocks noGrp="1" noChangeArrowheads="1"/>
          </p:cNvSpPr>
          <p:nvPr>
            <p:ph type="title"/>
          </p:nvPr>
        </p:nvSpPr>
        <p:spPr/>
        <p:txBody>
          <a:bodyPr/>
          <a:lstStyle/>
          <a:p>
            <a:r>
              <a:rPr lang="en-GB"/>
              <a:t>Non-functional System Requirement Target Values</a:t>
            </a:r>
            <a:endParaRPr lang="en-GB" dirty="0"/>
          </a:p>
        </p:txBody>
      </p:sp>
      <p:sp>
        <p:nvSpPr>
          <p:cNvPr id="63491" name="Rectangle 18"/>
          <p:cNvSpPr>
            <a:spLocks noChangeArrowheads="1"/>
          </p:cNvSpPr>
          <p:nvPr/>
        </p:nvSpPr>
        <p:spPr bwMode="auto">
          <a:xfrm>
            <a:off x="3220038" y="3270250"/>
            <a:ext cx="1038225" cy="2133600"/>
          </a:xfrm>
          <a:prstGeom prst="rect">
            <a:avLst/>
          </a:prstGeom>
          <a:solidFill>
            <a:srgbClr val="9999FF">
              <a:alpha val="49019"/>
            </a:srgbClr>
          </a:solidFill>
          <a:ln w="9525">
            <a:solidFill>
              <a:schemeClr val="tx1"/>
            </a:solidFill>
            <a:miter lim="800000"/>
            <a:headEnd/>
            <a:tailEnd/>
          </a:ln>
        </p:spPr>
        <p:txBody>
          <a:bodyPr wrap="none" anchor="ctr"/>
          <a:lstStyle/>
          <a:p>
            <a:endParaRPr lang="en-US"/>
          </a:p>
        </p:txBody>
      </p:sp>
      <p:sp>
        <p:nvSpPr>
          <p:cNvPr id="63492" name="AutoShape 19"/>
          <p:cNvSpPr>
            <a:spLocks noChangeArrowheads="1"/>
          </p:cNvSpPr>
          <p:nvPr/>
        </p:nvSpPr>
        <p:spPr bwMode="auto">
          <a:xfrm>
            <a:off x="1111835" y="1295400"/>
            <a:ext cx="2109788" cy="10668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3493" name="Line 20"/>
          <p:cNvSpPr>
            <a:spLocks noChangeShapeType="1"/>
          </p:cNvSpPr>
          <p:nvPr/>
        </p:nvSpPr>
        <p:spPr bwMode="auto">
          <a:xfrm>
            <a:off x="787985" y="3276600"/>
            <a:ext cx="0" cy="21336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3494" name="Text Box 21"/>
          <p:cNvSpPr txBox="1">
            <a:spLocks noChangeArrowheads="1"/>
          </p:cNvSpPr>
          <p:nvPr/>
        </p:nvSpPr>
        <p:spPr bwMode="auto">
          <a:xfrm>
            <a:off x="1333908" y="5568970"/>
            <a:ext cx="1505302"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800" b="1"/>
              <a:t>HOW MUCH</a:t>
            </a:r>
            <a:endParaRPr lang="en-GB" sz="1200"/>
          </a:p>
          <a:p>
            <a:pPr algn="ctr"/>
            <a:r>
              <a:rPr lang="en-GB" sz="1200"/>
              <a:t>Target values</a:t>
            </a:r>
          </a:p>
        </p:txBody>
      </p:sp>
      <p:sp>
        <p:nvSpPr>
          <p:cNvPr id="63495" name="Rectangle 22"/>
          <p:cNvSpPr>
            <a:spLocks noChangeArrowheads="1"/>
          </p:cNvSpPr>
          <p:nvPr/>
        </p:nvSpPr>
        <p:spPr bwMode="auto">
          <a:xfrm>
            <a:off x="51388" y="3276600"/>
            <a:ext cx="4213225" cy="2133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3496" name="Rectangle 23"/>
          <p:cNvSpPr>
            <a:spLocks noChangeArrowheads="1"/>
          </p:cNvSpPr>
          <p:nvPr/>
        </p:nvSpPr>
        <p:spPr bwMode="auto">
          <a:xfrm>
            <a:off x="1105485" y="2362200"/>
            <a:ext cx="2120900" cy="38862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3497" name="Text Box 24"/>
          <p:cNvSpPr txBox="1">
            <a:spLocks noChangeArrowheads="1"/>
          </p:cNvSpPr>
          <p:nvPr/>
        </p:nvSpPr>
        <p:spPr bwMode="auto">
          <a:xfrm rot="-5400000">
            <a:off x="-208307" y="3999066"/>
            <a:ext cx="106231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WHAT</a:t>
            </a:r>
          </a:p>
        </p:txBody>
      </p:sp>
      <p:sp>
        <p:nvSpPr>
          <p:cNvPr id="63498" name="Text Box 25"/>
          <p:cNvSpPr txBox="1">
            <a:spLocks noChangeArrowheads="1"/>
          </p:cNvSpPr>
          <p:nvPr/>
        </p:nvSpPr>
        <p:spPr bwMode="auto">
          <a:xfrm>
            <a:off x="1657197" y="2616355"/>
            <a:ext cx="941283"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HOW</a:t>
            </a:r>
          </a:p>
        </p:txBody>
      </p:sp>
      <p:sp>
        <p:nvSpPr>
          <p:cNvPr id="63499" name="Text Box 26"/>
          <p:cNvSpPr txBox="1">
            <a:spLocks noChangeArrowheads="1"/>
          </p:cNvSpPr>
          <p:nvPr/>
        </p:nvSpPr>
        <p:spPr bwMode="auto">
          <a:xfrm rot="-5400000">
            <a:off x="-95090" y="4174742"/>
            <a:ext cx="2116986"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a:t>CUSTOMER IMPORTANCE</a:t>
            </a:r>
          </a:p>
        </p:txBody>
      </p:sp>
      <p:sp>
        <p:nvSpPr>
          <p:cNvPr id="63500" name="Text Box 27"/>
          <p:cNvSpPr txBox="1">
            <a:spLocks noChangeArrowheads="1"/>
          </p:cNvSpPr>
          <p:nvPr/>
        </p:nvSpPr>
        <p:spPr bwMode="auto">
          <a:xfrm rot="-3261802">
            <a:off x="1094320" y="4193659"/>
            <a:ext cx="201464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800"/>
              <a:t>RELATIONSHIPS</a:t>
            </a:r>
          </a:p>
        </p:txBody>
      </p:sp>
      <p:sp>
        <p:nvSpPr>
          <p:cNvPr id="63501" name="Text Box 28"/>
          <p:cNvSpPr txBox="1">
            <a:spLocks noChangeArrowheads="1"/>
          </p:cNvSpPr>
          <p:nvPr/>
        </p:nvSpPr>
        <p:spPr bwMode="auto">
          <a:xfrm rot="-5400000">
            <a:off x="2685842" y="3863482"/>
            <a:ext cx="2141538"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800" b="1"/>
              <a:t>HOW MUCH</a:t>
            </a:r>
            <a:endParaRPr lang="en-GB" sz="1200"/>
          </a:p>
          <a:p>
            <a:pPr algn="ctr"/>
            <a:r>
              <a:rPr lang="en-GB" sz="1200"/>
              <a:t>Target values for the Non-Functional System Requirements</a:t>
            </a:r>
          </a:p>
        </p:txBody>
      </p:sp>
      <p:sp>
        <p:nvSpPr>
          <p:cNvPr id="63502" name="AutoShape 29"/>
          <p:cNvSpPr>
            <a:spLocks noChangeArrowheads="1"/>
          </p:cNvSpPr>
          <p:nvPr/>
        </p:nvSpPr>
        <p:spPr bwMode="auto">
          <a:xfrm rot="1864514" flipH="1">
            <a:off x="3571456" y="5684040"/>
            <a:ext cx="1625600" cy="558800"/>
          </a:xfrm>
          <a:prstGeom prst="curvedUpArrow">
            <a:avLst>
              <a:gd name="adj1" fmla="val 58182"/>
              <a:gd name="adj2" fmla="val 116364"/>
              <a:gd name="adj3" fmla="val 33333"/>
            </a:avLst>
          </a:prstGeom>
          <a:solidFill>
            <a:srgbClr val="990000"/>
          </a:solidFill>
          <a:ln w="9525">
            <a:solidFill>
              <a:schemeClr val="tx1"/>
            </a:solidFill>
            <a:miter lim="800000"/>
            <a:headEnd/>
            <a:tailEnd/>
          </a:ln>
        </p:spPr>
        <p:txBody>
          <a:bodyPr wrap="none" anchor="ctr"/>
          <a:lstStyle/>
          <a:p>
            <a:endParaRPr lang="en-US"/>
          </a:p>
        </p:txBody>
      </p:sp>
    </p:spTree>
    <p:extLst>
      <p:ext uri="{BB962C8B-B14F-4D97-AF65-F5344CB8AC3E}">
        <p14:creationId xmlns:p14="http://schemas.microsoft.com/office/powerpoint/2010/main" val="1680275115"/>
      </p:ext>
    </p:extLst>
  </p:cSld>
  <p:clrMapOvr>
    <a:masterClrMapping/>
  </p:clrMapOvr>
  <p:transition>
    <p:wipe dir="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p:txBody>
          <a:bodyPr/>
          <a:lstStyle/>
          <a:p>
            <a:r>
              <a:rPr lang="en-GB"/>
              <a:t>Structure the Voice</a:t>
            </a:r>
          </a:p>
        </p:txBody>
      </p:sp>
      <p:sp>
        <p:nvSpPr>
          <p:cNvPr id="65538" name="Text Box 3"/>
          <p:cNvSpPr txBox="1">
            <a:spLocks noChangeArrowheads="1"/>
          </p:cNvSpPr>
          <p:nvPr/>
        </p:nvSpPr>
        <p:spPr bwMode="auto">
          <a:xfrm>
            <a:off x="681831" y="1157756"/>
            <a:ext cx="7780338" cy="1631216"/>
          </a:xfrm>
          <a:prstGeom prst="rect">
            <a:avLst/>
          </a:prstGeom>
          <a:ln/>
          <a:extLst/>
        </p:spPr>
        <p:style>
          <a:lnRef idx="1">
            <a:schemeClr val="accent6"/>
          </a:lnRef>
          <a:fillRef idx="2">
            <a:schemeClr val="accent6"/>
          </a:fillRef>
          <a:effectRef idx="1">
            <a:schemeClr val="accent6"/>
          </a:effectRef>
          <a:fontRef idx="minor">
            <a:schemeClr val="dk1"/>
          </a:fontRef>
        </p:style>
        <p:txBody>
          <a:bodyPr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000" dirty="0">
                <a:latin typeface="+mn-lt"/>
              </a:rPr>
              <a:t>With both Broad and Narrow markets there may well be a significant number of WHATs requirements. In such cases it is important to structure the customer requirements into the general primary requirements and the more detailed secondary and tertiary requirements</a:t>
            </a:r>
          </a:p>
        </p:txBody>
      </p:sp>
      <p:grpSp>
        <p:nvGrpSpPr>
          <p:cNvPr id="65539" name="Group 4"/>
          <p:cNvGrpSpPr>
            <a:grpSpLocks/>
          </p:cNvGrpSpPr>
          <p:nvPr/>
        </p:nvGrpSpPr>
        <p:grpSpPr bwMode="auto">
          <a:xfrm>
            <a:off x="935090" y="2907231"/>
            <a:ext cx="6654800" cy="2216150"/>
            <a:chOff x="502" y="1397"/>
            <a:chExt cx="4824" cy="1158"/>
          </a:xfrm>
        </p:grpSpPr>
        <p:graphicFrame>
          <p:nvGraphicFramePr>
            <p:cNvPr id="65541" name="Object 5"/>
            <p:cNvGraphicFramePr>
              <a:graphicFrameLocks noChangeAspect="1"/>
            </p:cNvGraphicFramePr>
            <p:nvPr/>
          </p:nvGraphicFramePr>
          <p:xfrm>
            <a:off x="1666" y="1397"/>
            <a:ext cx="3660" cy="1127"/>
          </p:xfrm>
          <a:graphic>
            <a:graphicData uri="http://schemas.openxmlformats.org/presentationml/2006/ole">
              <mc:AlternateContent xmlns:mc="http://schemas.openxmlformats.org/markup-compatibility/2006">
                <mc:Choice xmlns:v="urn:schemas-microsoft-com:vml" Requires="v">
                  <p:oleObj spid="_x0000_s2060" name="MS Org Chart" r:id="rId4" imgW="6089515" imgH="2321668" progId="OrgPlusWOPX.4">
                    <p:embed followColorScheme="full"/>
                  </p:oleObj>
                </mc:Choice>
                <mc:Fallback>
                  <p:oleObj name="MS Org Chart" r:id="rId4" imgW="6089515" imgH="2321668" progId="OrgPlusWOPX.4">
                    <p:embed followColorScheme="full"/>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66" y="1397"/>
                          <a:ext cx="3660" cy="11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
          <p:nvSpPr>
            <p:cNvPr id="65542" name="Text Box 6"/>
            <p:cNvSpPr txBox="1">
              <a:spLocks noChangeArrowheads="1"/>
            </p:cNvSpPr>
            <p:nvPr/>
          </p:nvSpPr>
          <p:spPr bwMode="auto">
            <a:xfrm>
              <a:off x="502" y="1542"/>
              <a:ext cx="853" cy="1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400"/>
                <a:t>Level 1</a:t>
              </a:r>
            </a:p>
            <a:p>
              <a:pPr algn="ctr"/>
              <a:endParaRPr lang="en-GB" sz="2400"/>
            </a:p>
            <a:p>
              <a:pPr algn="ctr"/>
              <a:r>
                <a:rPr lang="en-GB" sz="2400"/>
                <a:t>Level 2</a:t>
              </a:r>
            </a:p>
            <a:p>
              <a:pPr algn="ctr"/>
              <a:endParaRPr lang="en-GB" sz="2400"/>
            </a:p>
            <a:p>
              <a:pPr algn="ctr"/>
              <a:r>
                <a:rPr lang="en-GB" sz="2400"/>
                <a:t>Level 3</a:t>
              </a:r>
            </a:p>
          </p:txBody>
        </p:sp>
      </p:grpSp>
      <p:sp>
        <p:nvSpPr>
          <p:cNvPr id="2" name="Rounded Rectangular Callout 1"/>
          <p:cNvSpPr/>
          <p:nvPr/>
        </p:nvSpPr>
        <p:spPr>
          <a:xfrm>
            <a:off x="3881654" y="5539713"/>
            <a:ext cx="3953005" cy="984556"/>
          </a:xfrm>
          <a:prstGeom prst="wedgeRoundRectCallout">
            <a:avLst>
              <a:gd name="adj1" fmla="val -25653"/>
              <a:gd name="adj2" fmla="val -94021"/>
              <a:gd name="adj3" fmla="val 16667"/>
            </a:avLst>
          </a:prstGeom>
          <a:ln>
            <a:solidFill>
              <a:schemeClr val="tx1"/>
            </a:solid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1400" dirty="0"/>
              <a:t>In practice this can be accomplished by means of Affinity Diagramming and Tree Diagramming – see the section on Gathering Requirements</a:t>
            </a:r>
          </a:p>
        </p:txBody>
      </p:sp>
    </p:spTree>
    <p:extLst>
      <p:ext uri="{BB962C8B-B14F-4D97-AF65-F5344CB8AC3E}">
        <p14:creationId xmlns:p14="http://schemas.microsoft.com/office/powerpoint/2010/main" val="1386998502"/>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a:t>QFD and Multiple Customers/Stakeholders</a:t>
            </a:r>
            <a:endParaRPr lang="en-US" dirty="0"/>
          </a:p>
        </p:txBody>
      </p:sp>
      <p:sp>
        <p:nvSpPr>
          <p:cNvPr id="6" name="AutoShape 37"/>
          <p:cNvSpPr>
            <a:spLocks/>
          </p:cNvSpPr>
          <p:nvPr/>
        </p:nvSpPr>
        <p:spPr bwMode="auto">
          <a:xfrm>
            <a:off x="2056031" y="3863389"/>
            <a:ext cx="246063" cy="1285875"/>
          </a:xfrm>
          <a:prstGeom prst="leftBrace">
            <a:avLst>
              <a:gd name="adj1" fmla="val 40210"/>
              <a:gd name="adj2" fmla="val 50000"/>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 name="AutoShape 38"/>
          <p:cNvSpPr>
            <a:spLocks/>
          </p:cNvSpPr>
          <p:nvPr/>
        </p:nvSpPr>
        <p:spPr bwMode="auto">
          <a:xfrm>
            <a:off x="2065556" y="5177843"/>
            <a:ext cx="200721" cy="1096479"/>
          </a:xfrm>
          <a:prstGeom prst="leftBrace">
            <a:avLst>
              <a:gd name="adj1" fmla="val 38111"/>
              <a:gd name="adj2" fmla="val 50000"/>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 name="Text Box 39"/>
          <p:cNvSpPr txBox="1">
            <a:spLocks noChangeArrowheads="1"/>
          </p:cNvSpPr>
          <p:nvPr/>
        </p:nvSpPr>
        <p:spPr bwMode="auto">
          <a:xfrm>
            <a:off x="610678" y="4099925"/>
            <a:ext cx="1461959"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a:t>User</a:t>
            </a:r>
          </a:p>
          <a:p>
            <a:pPr algn="ctr"/>
            <a:r>
              <a:rPr lang="en-GB"/>
              <a:t>Requirements</a:t>
            </a:r>
          </a:p>
        </p:txBody>
      </p:sp>
      <p:sp>
        <p:nvSpPr>
          <p:cNvPr id="9" name="Text Box 40"/>
          <p:cNvSpPr txBox="1">
            <a:spLocks noChangeArrowheads="1"/>
          </p:cNvSpPr>
          <p:nvPr/>
        </p:nvSpPr>
        <p:spPr bwMode="auto">
          <a:xfrm>
            <a:off x="645604" y="5433425"/>
            <a:ext cx="1461959"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a:t>Operator </a:t>
            </a:r>
          </a:p>
          <a:p>
            <a:pPr algn="ctr"/>
            <a:r>
              <a:rPr lang="en-GB"/>
              <a:t>Requirements</a:t>
            </a:r>
          </a:p>
        </p:txBody>
      </p:sp>
      <p:sp>
        <p:nvSpPr>
          <p:cNvPr id="10" name="Isosceles Triangle 9"/>
          <p:cNvSpPr/>
          <p:nvPr/>
        </p:nvSpPr>
        <p:spPr>
          <a:xfrm rot="10800000">
            <a:off x="2822797" y="2775956"/>
            <a:ext cx="1271587" cy="784225"/>
          </a:xfrm>
          <a:prstGeom prst="triangle">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11" name="TextBox 10"/>
          <p:cNvSpPr txBox="1"/>
          <p:nvPr/>
        </p:nvSpPr>
        <p:spPr>
          <a:xfrm>
            <a:off x="762000" y="1556658"/>
            <a:ext cx="7663407" cy="1077218"/>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a:r>
              <a:rPr lang="en-US" dirty="0"/>
              <a:t>One key advantage of QFD is its ability to consider simultaneously multiple customers/stakeholders and thereby develop a set of System Technical Design Requirements that provide universal satisfaction  - failing that identify where trades may be necessary</a:t>
            </a:r>
          </a:p>
        </p:txBody>
      </p:sp>
      <p:pic>
        <p:nvPicPr>
          <p:cNvPr id="12" name="Picture 11"/>
          <p:cNvPicPr>
            <a:picLocks noChangeAspect="1"/>
          </p:cNvPicPr>
          <p:nvPr/>
        </p:nvPicPr>
        <p:blipFill>
          <a:blip r:embed="rId2"/>
          <a:stretch>
            <a:fillRect/>
          </a:stretch>
        </p:blipFill>
        <p:spPr>
          <a:xfrm>
            <a:off x="2362200" y="2945914"/>
            <a:ext cx="3735743" cy="3361033"/>
          </a:xfrm>
          <a:prstGeom prst="rect">
            <a:avLst/>
          </a:prstGeom>
        </p:spPr>
      </p:pic>
      <p:sp>
        <p:nvSpPr>
          <p:cNvPr id="13" name="Rounded Rectangular Callout 12"/>
          <p:cNvSpPr/>
          <p:nvPr/>
        </p:nvSpPr>
        <p:spPr>
          <a:xfrm>
            <a:off x="6400800" y="3930064"/>
            <a:ext cx="2253175" cy="2438400"/>
          </a:xfrm>
          <a:prstGeom prst="wedgeRoundRectCallout">
            <a:avLst>
              <a:gd name="adj1" fmla="val -80907"/>
              <a:gd name="adj2" fmla="val -57118"/>
              <a:gd name="adj3" fmla="val 16667"/>
            </a:avLst>
          </a:prstGeom>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dirty="0"/>
              <a:t>One of the advantages of QFD is that it can help determine a set of System Design Requirements that satisfy all stakeholders</a:t>
            </a:r>
          </a:p>
        </p:txBody>
      </p:sp>
    </p:spTree>
    <p:extLst>
      <p:ext uri="{BB962C8B-B14F-4D97-AF65-F5344CB8AC3E}">
        <p14:creationId xmlns:p14="http://schemas.microsoft.com/office/powerpoint/2010/main" val="2382953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a:xfrm>
            <a:off x="0" y="302349"/>
            <a:ext cx="7640638" cy="762000"/>
          </a:xfrm>
        </p:spPr>
        <p:txBody>
          <a:bodyPr/>
          <a:lstStyle/>
          <a:p>
            <a:r>
              <a:rPr lang="en-GB"/>
              <a:t>Step 2: Translate into Technical Requirements</a:t>
            </a:r>
            <a:endParaRPr lang="en-GB" dirty="0"/>
          </a:p>
        </p:txBody>
      </p:sp>
      <p:sp>
        <p:nvSpPr>
          <p:cNvPr id="69634" name="Rectangle 3"/>
          <p:cNvSpPr>
            <a:spLocks noGrp="1" noChangeArrowheads="1"/>
          </p:cNvSpPr>
          <p:nvPr>
            <p:ph type="body" sz="half" idx="1"/>
          </p:nvPr>
        </p:nvSpPr>
        <p:spPr>
          <a:xfrm>
            <a:off x="247650" y="1605657"/>
            <a:ext cx="4229100" cy="4906963"/>
          </a:xfrm>
        </p:spPr>
        <p:txBody>
          <a:bodyPr>
            <a:normAutofit fontScale="92500" lnSpcReduction="10000"/>
          </a:bodyPr>
          <a:lstStyle/>
          <a:p>
            <a:r>
              <a:rPr lang="en-GB" dirty="0"/>
              <a:t>The idea behind QFD is that the vague customer requirements should be translated into specific, precise and measureable technical design requirements</a:t>
            </a:r>
          </a:p>
          <a:p>
            <a:r>
              <a:rPr lang="en-GB" dirty="0"/>
              <a:t>This is HOW not in terms of solutions but HOW in terms of technical design requirements</a:t>
            </a:r>
          </a:p>
          <a:p>
            <a:r>
              <a:rPr lang="en-GB" dirty="0"/>
              <a:t>The HOWs must be measurable which allow the system to be evaluated once built</a:t>
            </a:r>
          </a:p>
          <a:p>
            <a:r>
              <a:rPr lang="en-GB" dirty="0"/>
              <a:t>Th</a:t>
            </a:r>
            <a:r>
              <a:rPr lang="en-GB" altLang="ja-JP" dirty="0"/>
              <a:t>is is can achieved through consideration of the necessary functionality</a:t>
            </a:r>
            <a:endParaRPr lang="en-GB" dirty="0"/>
          </a:p>
        </p:txBody>
      </p:sp>
      <p:sp>
        <p:nvSpPr>
          <p:cNvPr id="69635" name="Rectangle 4"/>
          <p:cNvSpPr>
            <a:spLocks noChangeArrowheads="1"/>
          </p:cNvSpPr>
          <p:nvPr/>
        </p:nvSpPr>
        <p:spPr bwMode="auto">
          <a:xfrm>
            <a:off x="4505325" y="3724275"/>
            <a:ext cx="1371600" cy="381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9636" name="Rectangle 5"/>
          <p:cNvSpPr>
            <a:spLocks noChangeArrowheads="1"/>
          </p:cNvSpPr>
          <p:nvPr/>
        </p:nvSpPr>
        <p:spPr bwMode="auto">
          <a:xfrm>
            <a:off x="4505325" y="4105275"/>
            <a:ext cx="1371600" cy="381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9637" name="Rectangle 6"/>
          <p:cNvSpPr>
            <a:spLocks noChangeArrowheads="1"/>
          </p:cNvSpPr>
          <p:nvPr/>
        </p:nvSpPr>
        <p:spPr bwMode="auto">
          <a:xfrm>
            <a:off x="4505325" y="5248275"/>
            <a:ext cx="1371600" cy="381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9638" name="Rectangle 7"/>
          <p:cNvSpPr>
            <a:spLocks noChangeArrowheads="1"/>
          </p:cNvSpPr>
          <p:nvPr/>
        </p:nvSpPr>
        <p:spPr bwMode="auto">
          <a:xfrm>
            <a:off x="4505325" y="4867275"/>
            <a:ext cx="1371600" cy="381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9639" name="Rectangle 8"/>
          <p:cNvSpPr>
            <a:spLocks noChangeArrowheads="1"/>
          </p:cNvSpPr>
          <p:nvPr/>
        </p:nvSpPr>
        <p:spPr bwMode="auto">
          <a:xfrm>
            <a:off x="4505325" y="4486275"/>
            <a:ext cx="1371600" cy="381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9640" name="Text Box 9"/>
          <p:cNvSpPr txBox="1">
            <a:spLocks noChangeArrowheads="1"/>
          </p:cNvSpPr>
          <p:nvPr/>
        </p:nvSpPr>
        <p:spPr bwMode="auto">
          <a:xfrm>
            <a:off x="4641850" y="2970213"/>
            <a:ext cx="916036"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t>WHAT</a:t>
            </a:r>
          </a:p>
        </p:txBody>
      </p:sp>
      <p:sp>
        <p:nvSpPr>
          <p:cNvPr id="69641" name="Text Box 10"/>
          <p:cNvSpPr txBox="1">
            <a:spLocks noChangeArrowheads="1"/>
          </p:cNvSpPr>
          <p:nvPr/>
        </p:nvSpPr>
        <p:spPr bwMode="auto">
          <a:xfrm>
            <a:off x="6384928" y="1055688"/>
            <a:ext cx="813043"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t>HOW</a:t>
            </a:r>
          </a:p>
        </p:txBody>
      </p:sp>
      <p:sp>
        <p:nvSpPr>
          <p:cNvPr id="69642" name="Text Box 11"/>
          <p:cNvSpPr txBox="1">
            <a:spLocks noChangeArrowheads="1"/>
          </p:cNvSpPr>
          <p:nvPr/>
        </p:nvSpPr>
        <p:spPr bwMode="auto">
          <a:xfrm>
            <a:off x="5948754" y="1436689"/>
            <a:ext cx="1552979"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000" dirty="0"/>
              <a:t>The System </a:t>
            </a:r>
          </a:p>
          <a:p>
            <a:pPr algn="ctr"/>
            <a:r>
              <a:rPr lang="en-GB" sz="2000" dirty="0"/>
              <a:t>Functions</a:t>
            </a:r>
          </a:p>
        </p:txBody>
      </p:sp>
      <p:sp>
        <p:nvSpPr>
          <p:cNvPr id="69643" name="Text Box 12"/>
          <p:cNvSpPr txBox="1">
            <a:spLocks noChangeArrowheads="1"/>
          </p:cNvSpPr>
          <p:nvPr/>
        </p:nvSpPr>
        <p:spPr bwMode="auto">
          <a:xfrm>
            <a:off x="4590060" y="3751362"/>
            <a:ext cx="112276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dirty="0"/>
              <a:t>Easy to use</a:t>
            </a:r>
          </a:p>
        </p:txBody>
      </p:sp>
      <p:sp>
        <p:nvSpPr>
          <p:cNvPr id="69644" name="Rectangle 13"/>
          <p:cNvSpPr>
            <a:spLocks noChangeArrowheads="1"/>
          </p:cNvSpPr>
          <p:nvPr/>
        </p:nvSpPr>
        <p:spPr bwMode="auto">
          <a:xfrm rot="-5400000">
            <a:off x="5252244" y="2856706"/>
            <a:ext cx="1524000" cy="217488"/>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9645" name="Rectangle 14"/>
          <p:cNvSpPr>
            <a:spLocks noChangeArrowheads="1"/>
          </p:cNvSpPr>
          <p:nvPr/>
        </p:nvSpPr>
        <p:spPr bwMode="auto">
          <a:xfrm rot="-5400000">
            <a:off x="5468938" y="2857500"/>
            <a:ext cx="1524000" cy="2159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r>
              <a:rPr lang="en-GB" sz="1400"/>
              <a:t>Enter Number</a:t>
            </a:r>
          </a:p>
        </p:txBody>
      </p:sp>
      <p:sp>
        <p:nvSpPr>
          <p:cNvPr id="69646" name="Rectangle 15"/>
          <p:cNvSpPr>
            <a:spLocks noChangeArrowheads="1"/>
          </p:cNvSpPr>
          <p:nvPr/>
        </p:nvSpPr>
        <p:spPr bwMode="auto">
          <a:xfrm rot="-5400000">
            <a:off x="5685632" y="2856712"/>
            <a:ext cx="1524000" cy="217487"/>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9647" name="Rectangle 16"/>
          <p:cNvSpPr>
            <a:spLocks noChangeArrowheads="1"/>
          </p:cNvSpPr>
          <p:nvPr/>
        </p:nvSpPr>
        <p:spPr bwMode="auto">
          <a:xfrm rot="-5400000">
            <a:off x="5902325" y="2857500"/>
            <a:ext cx="1524000" cy="2159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9648" name="Rectangle 17"/>
          <p:cNvSpPr>
            <a:spLocks noChangeArrowheads="1"/>
          </p:cNvSpPr>
          <p:nvPr/>
        </p:nvSpPr>
        <p:spPr bwMode="auto">
          <a:xfrm rot="-5400000">
            <a:off x="6769894" y="2856706"/>
            <a:ext cx="1524000" cy="217488"/>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9649" name="Rectangle 18"/>
          <p:cNvSpPr>
            <a:spLocks noChangeArrowheads="1"/>
          </p:cNvSpPr>
          <p:nvPr/>
        </p:nvSpPr>
        <p:spPr bwMode="auto">
          <a:xfrm rot="-5400000">
            <a:off x="6553200" y="2857500"/>
            <a:ext cx="1524000" cy="2159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9650" name="Rectangle 19"/>
          <p:cNvSpPr>
            <a:spLocks noChangeArrowheads="1"/>
          </p:cNvSpPr>
          <p:nvPr/>
        </p:nvSpPr>
        <p:spPr bwMode="auto">
          <a:xfrm rot="-5400000">
            <a:off x="6336507" y="2856712"/>
            <a:ext cx="1524000" cy="217487"/>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9651" name="Rectangle 20"/>
          <p:cNvSpPr>
            <a:spLocks noChangeArrowheads="1"/>
          </p:cNvSpPr>
          <p:nvPr/>
        </p:nvSpPr>
        <p:spPr bwMode="auto">
          <a:xfrm rot="-5400000">
            <a:off x="6119019" y="2856706"/>
            <a:ext cx="1524000" cy="217488"/>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9652" name="Text Box 21"/>
          <p:cNvSpPr txBox="1">
            <a:spLocks noChangeArrowheads="1"/>
          </p:cNvSpPr>
          <p:nvPr/>
        </p:nvSpPr>
        <p:spPr bwMode="auto">
          <a:xfrm rot="-5400000">
            <a:off x="5217918" y="2865543"/>
            <a:ext cx="153232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a:t>Select Language</a:t>
            </a:r>
          </a:p>
        </p:txBody>
      </p:sp>
      <p:sp>
        <p:nvSpPr>
          <p:cNvPr id="69653" name="Text Box 22"/>
          <p:cNvSpPr txBox="1">
            <a:spLocks noChangeArrowheads="1"/>
          </p:cNvSpPr>
          <p:nvPr/>
        </p:nvSpPr>
        <p:spPr bwMode="auto">
          <a:xfrm rot="-5400000">
            <a:off x="6319808" y="3005013"/>
            <a:ext cx="400110" cy="923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vert="eaVert"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endParaRPr lang="en-US" sz="1400"/>
          </a:p>
        </p:txBody>
      </p:sp>
      <p:sp>
        <p:nvSpPr>
          <p:cNvPr id="69654" name="Text Box 23"/>
          <p:cNvSpPr txBox="1">
            <a:spLocks noChangeArrowheads="1"/>
          </p:cNvSpPr>
          <p:nvPr/>
        </p:nvSpPr>
        <p:spPr bwMode="auto">
          <a:xfrm rot="-5400000">
            <a:off x="5879154" y="2954442"/>
            <a:ext cx="112267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a:t>Display Info</a:t>
            </a:r>
          </a:p>
        </p:txBody>
      </p:sp>
      <p:sp>
        <p:nvSpPr>
          <p:cNvPr id="69655" name="Text Box 24"/>
          <p:cNvSpPr txBox="1">
            <a:spLocks noChangeArrowheads="1"/>
          </p:cNvSpPr>
          <p:nvPr/>
        </p:nvSpPr>
        <p:spPr bwMode="auto">
          <a:xfrm rot="-5400000">
            <a:off x="6051333" y="2877449"/>
            <a:ext cx="126249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a:t>Handle Coins</a:t>
            </a:r>
          </a:p>
        </p:txBody>
      </p:sp>
      <p:sp>
        <p:nvSpPr>
          <p:cNvPr id="69656" name="Text Box 25"/>
          <p:cNvSpPr txBox="1">
            <a:spLocks noChangeArrowheads="1"/>
          </p:cNvSpPr>
          <p:nvPr/>
        </p:nvSpPr>
        <p:spPr bwMode="auto">
          <a:xfrm rot="-5400000">
            <a:off x="6339854" y="2905230"/>
            <a:ext cx="114266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a:t>Read Cards</a:t>
            </a:r>
          </a:p>
        </p:txBody>
      </p:sp>
      <p:sp>
        <p:nvSpPr>
          <p:cNvPr id="69657" name="Line 26"/>
          <p:cNvSpPr>
            <a:spLocks noChangeShapeType="1"/>
          </p:cNvSpPr>
          <p:nvPr/>
        </p:nvSpPr>
        <p:spPr bwMode="auto">
          <a:xfrm flipV="1">
            <a:off x="5686425" y="3619500"/>
            <a:ext cx="257175" cy="200025"/>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90000" tIns="46800" rIns="90000" bIns="46800">
            <a:spAutoFit/>
          </a:bodyPr>
          <a:lstStyle/>
          <a:p>
            <a:endParaRPr lang="en-US"/>
          </a:p>
        </p:txBody>
      </p:sp>
      <p:sp>
        <p:nvSpPr>
          <p:cNvPr id="69658" name="Line 27"/>
          <p:cNvSpPr>
            <a:spLocks noChangeShapeType="1"/>
          </p:cNvSpPr>
          <p:nvPr/>
        </p:nvSpPr>
        <p:spPr bwMode="auto">
          <a:xfrm flipV="1">
            <a:off x="5686428" y="3648075"/>
            <a:ext cx="514350" cy="180975"/>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90000" tIns="46800" rIns="90000" bIns="46800">
            <a:spAutoFit/>
          </a:bodyPr>
          <a:lstStyle/>
          <a:p>
            <a:endParaRPr lang="en-US"/>
          </a:p>
        </p:txBody>
      </p:sp>
      <p:sp>
        <p:nvSpPr>
          <p:cNvPr id="69659" name="Line 28"/>
          <p:cNvSpPr>
            <a:spLocks noChangeShapeType="1"/>
          </p:cNvSpPr>
          <p:nvPr/>
        </p:nvSpPr>
        <p:spPr bwMode="auto">
          <a:xfrm flipV="1">
            <a:off x="5695950" y="3648075"/>
            <a:ext cx="742950" cy="1905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90000" tIns="46800" rIns="90000" bIns="46800">
            <a:spAutoFit/>
          </a:bodyPr>
          <a:lstStyle/>
          <a:p>
            <a:endParaRPr lang="en-US"/>
          </a:p>
        </p:txBody>
      </p:sp>
      <p:sp>
        <p:nvSpPr>
          <p:cNvPr id="69660" name="Line 29"/>
          <p:cNvSpPr>
            <a:spLocks noChangeShapeType="1"/>
          </p:cNvSpPr>
          <p:nvPr/>
        </p:nvSpPr>
        <p:spPr bwMode="auto">
          <a:xfrm flipV="1">
            <a:off x="5676900" y="3648075"/>
            <a:ext cx="1009650" cy="1905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90000" tIns="46800" rIns="90000" bIns="46800">
            <a:spAutoFit/>
          </a:bodyPr>
          <a:lstStyle/>
          <a:p>
            <a:endParaRPr lang="en-US"/>
          </a:p>
        </p:txBody>
      </p:sp>
      <p:sp>
        <p:nvSpPr>
          <p:cNvPr id="69661" name="Line 30"/>
          <p:cNvSpPr>
            <a:spLocks noChangeShapeType="1"/>
          </p:cNvSpPr>
          <p:nvPr/>
        </p:nvSpPr>
        <p:spPr bwMode="auto">
          <a:xfrm flipV="1">
            <a:off x="5686428" y="3648081"/>
            <a:ext cx="1257300" cy="200025"/>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lIns="90000" tIns="46800" rIns="90000" bIns="46800">
            <a:spAutoFit/>
          </a:bodyPr>
          <a:lstStyle/>
          <a:p>
            <a:endParaRPr lang="en-US"/>
          </a:p>
        </p:txBody>
      </p:sp>
      <p:sp>
        <p:nvSpPr>
          <p:cNvPr id="69662" name="Text Box 31"/>
          <p:cNvSpPr txBox="1">
            <a:spLocks noChangeArrowheads="1"/>
          </p:cNvSpPr>
          <p:nvPr/>
        </p:nvSpPr>
        <p:spPr bwMode="auto">
          <a:xfrm>
            <a:off x="6105268" y="5192719"/>
            <a:ext cx="18466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rnd">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endParaRPr lang="en-US" sz="1400" b="1"/>
          </a:p>
        </p:txBody>
      </p:sp>
      <p:sp>
        <p:nvSpPr>
          <p:cNvPr id="33" name="Rounded Rectangular Callout 32"/>
          <p:cNvSpPr/>
          <p:nvPr/>
        </p:nvSpPr>
        <p:spPr>
          <a:xfrm>
            <a:off x="6212273" y="4237875"/>
            <a:ext cx="2649879" cy="2340103"/>
          </a:xfrm>
          <a:prstGeom prst="wedgeRoundRectCallout">
            <a:avLst>
              <a:gd name="adj1" fmla="val -36783"/>
              <a:gd name="adj2" fmla="val -70752"/>
              <a:gd name="adj3" fmla="val 16667"/>
            </a:avLst>
          </a:prstGeom>
        </p:spPr>
        <p:style>
          <a:lnRef idx="0">
            <a:schemeClr val="accent1"/>
          </a:lnRef>
          <a:fillRef idx="3">
            <a:schemeClr val="accent1"/>
          </a:fillRef>
          <a:effectRef idx="3">
            <a:schemeClr val="accent1"/>
          </a:effectRef>
          <a:fontRef idx="minor">
            <a:schemeClr val="lt1"/>
          </a:fontRef>
        </p:style>
        <p:txBody>
          <a:bodyPr anchor="ctr"/>
          <a:lstStyle/>
          <a:p>
            <a:pPr algn="ctr">
              <a:defRPr/>
            </a:pPr>
            <a:r>
              <a:rPr lang="en-GB" sz="1400" dirty="0"/>
              <a:t>Experience shows that  20 to 30 functions is a good balance between detail and making the QFD unwieldy. If there is more than 30 functions they will need to be grouped to form “super” functions  </a:t>
            </a:r>
          </a:p>
        </p:txBody>
      </p:sp>
    </p:spTree>
    <p:extLst>
      <p:ext uri="{BB962C8B-B14F-4D97-AF65-F5344CB8AC3E}">
        <p14:creationId xmlns:p14="http://schemas.microsoft.com/office/powerpoint/2010/main" val="2121152143"/>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p:txBody>
          <a:bodyPr/>
          <a:lstStyle/>
          <a:p>
            <a:r>
              <a:rPr lang="en-GB" dirty="0"/>
              <a:t>HOWs and Narrow market Requirements</a:t>
            </a:r>
          </a:p>
        </p:txBody>
      </p:sp>
      <p:sp>
        <p:nvSpPr>
          <p:cNvPr id="59395" name="Rectangle 3"/>
          <p:cNvSpPr>
            <a:spLocks noChangeArrowheads="1"/>
          </p:cNvSpPr>
          <p:nvPr/>
        </p:nvSpPr>
        <p:spPr bwMode="auto">
          <a:xfrm>
            <a:off x="645621" y="1199175"/>
            <a:ext cx="7745413" cy="1381488"/>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a:defRPr/>
            </a:pPr>
            <a:r>
              <a:rPr lang="en-GB" sz="2400" b="1" dirty="0">
                <a:solidFill>
                  <a:schemeClr val="bg1"/>
                </a:solidFill>
                <a:latin typeface="+mj-lt"/>
              </a:rPr>
              <a:t>The HOWs are the</a:t>
            </a:r>
            <a:r>
              <a:rPr lang="en-GB" sz="2800" b="1" dirty="0">
                <a:solidFill>
                  <a:schemeClr val="bg1"/>
                </a:solidFill>
                <a:latin typeface="+mj-lt"/>
              </a:rPr>
              <a:t> </a:t>
            </a:r>
          </a:p>
          <a:p>
            <a:pPr algn="ctr">
              <a:defRPr/>
            </a:pPr>
            <a:r>
              <a:rPr lang="en-GB" sz="3600" b="1" dirty="0">
                <a:solidFill>
                  <a:schemeClr val="bg1"/>
                </a:solidFill>
                <a:latin typeface="+mj-lt"/>
              </a:rPr>
              <a:t>Functional Requirements </a:t>
            </a:r>
          </a:p>
        </p:txBody>
      </p:sp>
      <p:sp>
        <p:nvSpPr>
          <p:cNvPr id="32772" name="Text Box 4"/>
          <p:cNvSpPr txBox="1">
            <a:spLocks noChangeArrowheads="1"/>
          </p:cNvSpPr>
          <p:nvPr/>
        </p:nvSpPr>
        <p:spPr bwMode="auto">
          <a:xfrm>
            <a:off x="645621" y="2743200"/>
            <a:ext cx="7823200" cy="3880770"/>
          </a:xfrm>
          <a:prstGeom prst="rect">
            <a:avLst/>
          </a:prstGeom>
          <a:solidFill>
            <a:srgbClr val="C00000"/>
          </a:solidFill>
          <a:ln w="9525">
            <a:solidFill>
              <a:srgbClr val="292989"/>
            </a:solidFill>
            <a:miter lim="800000"/>
            <a:headEnd/>
            <a:tailEnd/>
          </a:ln>
          <a:effectLst>
            <a:outerShdw blurRad="63500" dist="20000" dir="5400000" rotWithShape="0">
              <a:srgbClr val="000000">
                <a:alpha val="37999"/>
              </a:srgbClr>
            </a:outerShdw>
          </a:effectLst>
        </p:spPr>
        <p:txBody>
          <a:bodyPr lIns="108000" tIns="93600" rIns="72000" bIns="93600"/>
          <a:lstStyle>
            <a:lvl1pPr eaLnBrk="0" hangingPunct="0">
              <a:defRPr sz="1600">
                <a:solidFill>
                  <a:schemeClr val="tx1"/>
                </a:solidFill>
                <a:latin typeface="Arial" charset="0"/>
                <a:ea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eaLnBrk="1" hangingPunct="1">
              <a:defRPr/>
            </a:pPr>
            <a:r>
              <a:rPr lang="en-GB" sz="2400" dirty="0">
                <a:solidFill>
                  <a:srgbClr val="FFFFFF"/>
                </a:solidFill>
                <a:latin typeface="+mn-lt"/>
              </a:rPr>
              <a:t>Warning: </a:t>
            </a:r>
          </a:p>
          <a:p>
            <a:pPr algn="ctr" eaLnBrk="1" hangingPunct="1">
              <a:defRPr/>
            </a:pPr>
            <a:r>
              <a:rPr lang="en-GB" sz="1400" dirty="0">
                <a:solidFill>
                  <a:srgbClr val="FFFFFF"/>
                </a:solidFill>
                <a:latin typeface="+mn-lt"/>
              </a:rPr>
              <a:t>Customer specified Non-functional Implementation (NFI) requirement present a particular challenge with QFD – where do we put them? The temptation is to put them in the HOWs. </a:t>
            </a:r>
          </a:p>
          <a:p>
            <a:pPr algn="ctr" eaLnBrk="1" hangingPunct="1">
              <a:defRPr/>
            </a:pPr>
            <a:endParaRPr lang="en-GB" sz="1400" dirty="0">
              <a:solidFill>
                <a:srgbClr val="FFFFFF"/>
              </a:solidFill>
              <a:latin typeface="+mn-lt"/>
            </a:endParaRPr>
          </a:p>
          <a:p>
            <a:pPr algn="ctr" eaLnBrk="1" hangingPunct="1">
              <a:defRPr/>
            </a:pPr>
            <a:r>
              <a:rPr lang="en-GB" sz="1400" dirty="0">
                <a:solidFill>
                  <a:srgbClr val="FFFFFF"/>
                </a:solidFill>
                <a:latin typeface="+mn-lt"/>
              </a:rPr>
              <a:t>Firstly, any NFI requirement should be tested to see if they are justifiable or lazy requirements, i.e. does the customer really want </a:t>
            </a:r>
            <a:r>
              <a:rPr lang="ja-JP" altLang="en-GB" sz="1400" dirty="0">
                <a:solidFill>
                  <a:srgbClr val="FFFFFF"/>
                </a:solidFill>
                <a:latin typeface="+mn-lt"/>
              </a:rPr>
              <a:t>“</a:t>
            </a:r>
            <a:r>
              <a:rPr lang="en-GB" sz="1400" dirty="0">
                <a:solidFill>
                  <a:srgbClr val="FFFFFF"/>
                </a:solidFill>
                <a:latin typeface="+mn-lt"/>
              </a:rPr>
              <a:t>door mirrors</a:t>
            </a:r>
            <a:r>
              <a:rPr lang="ja-JP" altLang="en-GB" sz="1400" dirty="0">
                <a:solidFill>
                  <a:srgbClr val="FFFFFF"/>
                </a:solidFill>
                <a:latin typeface="+mn-lt"/>
              </a:rPr>
              <a:t>”</a:t>
            </a:r>
            <a:r>
              <a:rPr lang="en-GB" sz="1400" dirty="0">
                <a:solidFill>
                  <a:srgbClr val="FFFFFF"/>
                </a:solidFill>
                <a:latin typeface="+mn-lt"/>
              </a:rPr>
              <a:t> or </a:t>
            </a:r>
            <a:r>
              <a:rPr lang="ja-JP" altLang="en-GB" sz="1400" dirty="0">
                <a:solidFill>
                  <a:srgbClr val="FFFFFF"/>
                </a:solidFill>
                <a:latin typeface="+mn-lt"/>
              </a:rPr>
              <a:t>“</a:t>
            </a:r>
            <a:r>
              <a:rPr lang="en-GB" sz="1400" dirty="0">
                <a:solidFill>
                  <a:srgbClr val="FFFFFF"/>
                </a:solidFill>
                <a:latin typeface="+mn-lt"/>
              </a:rPr>
              <a:t>to see behind</a:t>
            </a:r>
            <a:r>
              <a:rPr lang="ja-JP" altLang="en-GB" sz="1400" dirty="0">
                <a:solidFill>
                  <a:srgbClr val="FFFFFF"/>
                </a:solidFill>
                <a:latin typeface="+mn-lt"/>
              </a:rPr>
              <a:t>”</a:t>
            </a:r>
            <a:r>
              <a:rPr lang="en-GB" sz="1400" dirty="0">
                <a:solidFill>
                  <a:srgbClr val="FFFFFF"/>
                </a:solidFill>
                <a:latin typeface="+mn-lt"/>
              </a:rPr>
              <a:t>? Remember, customers think in objects not functions.</a:t>
            </a:r>
          </a:p>
          <a:p>
            <a:pPr algn="ctr" eaLnBrk="1" hangingPunct="1">
              <a:defRPr/>
            </a:pPr>
            <a:endParaRPr lang="en-GB" sz="1400" dirty="0">
              <a:solidFill>
                <a:srgbClr val="FFFFFF"/>
              </a:solidFill>
              <a:latin typeface="+mn-lt"/>
            </a:endParaRPr>
          </a:p>
          <a:p>
            <a:pPr algn="ctr" eaLnBrk="1" hangingPunct="1">
              <a:defRPr/>
            </a:pPr>
            <a:r>
              <a:rPr lang="en-GB" sz="1400" dirty="0">
                <a:solidFill>
                  <a:srgbClr val="FFFFFF"/>
                </a:solidFill>
                <a:latin typeface="+mn-lt"/>
              </a:rPr>
              <a:t>If lazy, and not already done, determine the function inferred by the solution-based requirement and write the function in the HOWs. The link to a solution can be captured in the Requirements Database or as a note on the QFD matrix</a:t>
            </a:r>
          </a:p>
          <a:p>
            <a:pPr algn="ctr" eaLnBrk="1" hangingPunct="1">
              <a:defRPr/>
            </a:pPr>
            <a:endParaRPr lang="en-GB" sz="1400" dirty="0">
              <a:solidFill>
                <a:srgbClr val="FFFFFF"/>
              </a:solidFill>
              <a:latin typeface="+mn-lt"/>
            </a:endParaRPr>
          </a:p>
          <a:p>
            <a:pPr algn="ctr" eaLnBrk="1" hangingPunct="1">
              <a:defRPr/>
            </a:pPr>
            <a:r>
              <a:rPr lang="en-GB" sz="1400" dirty="0">
                <a:solidFill>
                  <a:srgbClr val="FFFFFF"/>
                </a:solidFill>
                <a:latin typeface="+mn-lt"/>
              </a:rPr>
              <a:t>If justifiable, determine the function inferred by the solution-based requirement and write the function in the HOWs AND write the solution in the corresponding HOWMUCHs together with any specifications (see later)</a:t>
            </a:r>
          </a:p>
          <a:p>
            <a:pPr algn="ctr" eaLnBrk="1" hangingPunct="1">
              <a:defRPr/>
            </a:pPr>
            <a:endParaRPr lang="en-GB" sz="1400" dirty="0">
              <a:solidFill>
                <a:srgbClr val="FFFFFF"/>
              </a:solidFill>
              <a:latin typeface="+mn-lt"/>
            </a:endParaRPr>
          </a:p>
        </p:txBody>
      </p:sp>
    </p:spTree>
    <p:extLst>
      <p:ext uri="{BB962C8B-B14F-4D97-AF65-F5344CB8AC3E}">
        <p14:creationId xmlns:p14="http://schemas.microsoft.com/office/powerpoint/2010/main" val="441000940"/>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lstStyle/>
          <a:p>
            <a:r>
              <a:rPr lang="en-GB"/>
              <a:t>Step3: Form WHAT-HOW Relationship Matrix</a:t>
            </a:r>
            <a:endParaRPr lang="en-GB" dirty="0"/>
          </a:p>
        </p:txBody>
      </p:sp>
      <p:sp>
        <p:nvSpPr>
          <p:cNvPr id="73730" name="Oval 3"/>
          <p:cNvSpPr>
            <a:spLocks noChangeArrowheads="1"/>
          </p:cNvSpPr>
          <p:nvPr/>
        </p:nvSpPr>
        <p:spPr bwMode="auto">
          <a:xfrm>
            <a:off x="1057275" y="5408909"/>
            <a:ext cx="304800" cy="3048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73731" name="Group 4"/>
          <p:cNvGrpSpPr>
            <a:grpSpLocks/>
          </p:cNvGrpSpPr>
          <p:nvPr/>
        </p:nvGrpSpPr>
        <p:grpSpPr bwMode="auto">
          <a:xfrm>
            <a:off x="1057275" y="4935834"/>
            <a:ext cx="304800" cy="304800"/>
            <a:chOff x="3648" y="2400"/>
            <a:chExt cx="96" cy="96"/>
          </a:xfrm>
        </p:grpSpPr>
        <p:sp>
          <p:nvSpPr>
            <p:cNvPr id="73782" name="Oval 5"/>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83" name="Oval 6"/>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73732" name="AutoShape 7"/>
          <p:cNvSpPr>
            <a:spLocks noChangeArrowheads="1"/>
          </p:cNvSpPr>
          <p:nvPr/>
        </p:nvSpPr>
        <p:spPr bwMode="auto">
          <a:xfrm>
            <a:off x="1057275" y="5866109"/>
            <a:ext cx="304800" cy="3048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33" name="Text Box 8"/>
          <p:cNvSpPr txBox="1">
            <a:spLocks noChangeArrowheads="1"/>
          </p:cNvSpPr>
          <p:nvPr/>
        </p:nvSpPr>
        <p:spPr bwMode="auto">
          <a:xfrm>
            <a:off x="1666875" y="4856459"/>
            <a:ext cx="2664812"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t>STRONG relationship</a:t>
            </a:r>
          </a:p>
        </p:txBody>
      </p:sp>
      <p:sp>
        <p:nvSpPr>
          <p:cNvPr id="73734" name="Text Box 9"/>
          <p:cNvSpPr txBox="1">
            <a:spLocks noChangeArrowheads="1"/>
          </p:cNvSpPr>
          <p:nvPr/>
        </p:nvSpPr>
        <p:spPr bwMode="auto">
          <a:xfrm>
            <a:off x="1666879" y="5329534"/>
            <a:ext cx="260770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t>MEDIUM relationship</a:t>
            </a:r>
          </a:p>
        </p:txBody>
      </p:sp>
      <p:sp>
        <p:nvSpPr>
          <p:cNvPr id="73735" name="Text Box 10"/>
          <p:cNvSpPr txBox="1">
            <a:spLocks noChangeArrowheads="1"/>
          </p:cNvSpPr>
          <p:nvPr/>
        </p:nvSpPr>
        <p:spPr bwMode="auto">
          <a:xfrm>
            <a:off x="1666875" y="5862934"/>
            <a:ext cx="2322922"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t>WEAK relationship</a:t>
            </a:r>
          </a:p>
        </p:txBody>
      </p:sp>
      <p:sp>
        <p:nvSpPr>
          <p:cNvPr id="73736" name="Text Box 11"/>
          <p:cNvSpPr txBox="1">
            <a:spLocks noChangeArrowheads="1"/>
          </p:cNvSpPr>
          <p:nvPr/>
        </p:nvSpPr>
        <p:spPr bwMode="auto">
          <a:xfrm>
            <a:off x="4814887" y="1461731"/>
            <a:ext cx="4333875" cy="48013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dirty="0">
                <a:latin typeface="+mj-lt"/>
              </a:rPr>
              <a:t>This method allows complex</a:t>
            </a:r>
          </a:p>
          <a:p>
            <a:r>
              <a:rPr lang="en-GB" sz="1800" dirty="0">
                <a:latin typeface="+mj-lt"/>
              </a:rPr>
              <a:t>relationships to be depicted and</a:t>
            </a:r>
          </a:p>
          <a:p>
            <a:r>
              <a:rPr lang="en-GB" sz="1800" dirty="0">
                <a:latin typeface="+mj-lt"/>
              </a:rPr>
              <a:t>easily interpreted</a:t>
            </a:r>
          </a:p>
          <a:p>
            <a:endParaRPr lang="en-GB" sz="1800" dirty="0">
              <a:latin typeface="+mj-lt"/>
            </a:endParaRPr>
          </a:p>
          <a:p>
            <a:r>
              <a:rPr lang="en-GB" sz="1800" dirty="0">
                <a:latin typeface="+mj-lt"/>
              </a:rPr>
              <a:t>It also permits cross checking or</a:t>
            </a:r>
          </a:p>
          <a:p>
            <a:r>
              <a:rPr lang="en-GB" sz="1800" dirty="0">
                <a:latin typeface="+mj-lt"/>
              </a:rPr>
              <a:t>requirements compliance -</a:t>
            </a:r>
          </a:p>
          <a:p>
            <a:r>
              <a:rPr lang="en-GB" sz="1800" dirty="0">
                <a:latin typeface="+mj-lt"/>
              </a:rPr>
              <a:t>blank or sparse rows or columns </a:t>
            </a:r>
          </a:p>
          <a:p>
            <a:r>
              <a:rPr lang="en-GB" sz="1800" dirty="0">
                <a:latin typeface="+mj-lt"/>
              </a:rPr>
              <a:t>indicate inadequate translation </a:t>
            </a:r>
          </a:p>
          <a:p>
            <a:r>
              <a:rPr lang="en-GB" sz="1800" dirty="0">
                <a:latin typeface="+mj-lt"/>
              </a:rPr>
              <a:t>of WHATs into HOWS </a:t>
            </a:r>
          </a:p>
          <a:p>
            <a:endParaRPr lang="en-GB" sz="1800" dirty="0">
              <a:latin typeface="+mj-lt"/>
            </a:endParaRPr>
          </a:p>
          <a:p>
            <a:r>
              <a:rPr lang="en-GB" sz="1800" dirty="0">
                <a:latin typeface="+mj-lt"/>
              </a:rPr>
              <a:t>For example, a blank or sparse row</a:t>
            </a:r>
          </a:p>
          <a:p>
            <a:r>
              <a:rPr lang="en-GB" sz="1800" dirty="0">
                <a:latin typeface="+mj-lt"/>
              </a:rPr>
              <a:t>indicates that there is a customer </a:t>
            </a:r>
          </a:p>
          <a:p>
            <a:r>
              <a:rPr lang="en-GB" sz="1800" dirty="0">
                <a:latin typeface="+mj-lt"/>
              </a:rPr>
              <a:t>requirement for which no function</a:t>
            </a:r>
          </a:p>
          <a:p>
            <a:r>
              <a:rPr lang="en-GB" sz="1800" dirty="0">
                <a:latin typeface="+mj-lt"/>
              </a:rPr>
              <a:t>or feature has been identified</a:t>
            </a:r>
          </a:p>
          <a:p>
            <a:endParaRPr lang="en-GB" sz="1800" dirty="0">
              <a:latin typeface="+mj-lt"/>
            </a:endParaRPr>
          </a:p>
          <a:p>
            <a:r>
              <a:rPr lang="en-GB" sz="1800" dirty="0">
                <a:latin typeface="+mj-lt"/>
              </a:rPr>
              <a:t>The matrix can also be used to </a:t>
            </a:r>
            <a:r>
              <a:rPr lang="ja-JP" altLang="en-GB" sz="1800" dirty="0">
                <a:latin typeface="+mj-lt"/>
              </a:rPr>
              <a:t>“</a:t>
            </a:r>
            <a:r>
              <a:rPr lang="en-GB" altLang="ja-JP" sz="1800" dirty="0">
                <a:latin typeface="+mj-lt"/>
              </a:rPr>
              <a:t>test</a:t>
            </a:r>
            <a:r>
              <a:rPr lang="ja-JP" altLang="en-GB" sz="1800" dirty="0">
                <a:latin typeface="+mj-lt"/>
              </a:rPr>
              <a:t>”</a:t>
            </a:r>
            <a:r>
              <a:rPr lang="en-GB" altLang="ja-JP" sz="1800" dirty="0">
                <a:latin typeface="+mj-lt"/>
              </a:rPr>
              <a:t> potential </a:t>
            </a:r>
            <a:r>
              <a:rPr lang="ja-JP" altLang="en-GB" sz="1800" dirty="0">
                <a:latin typeface="+mj-lt"/>
              </a:rPr>
              <a:t>“</a:t>
            </a:r>
            <a:r>
              <a:rPr lang="en-GB" altLang="ja-JP" sz="1800" dirty="0">
                <a:latin typeface="+mj-lt"/>
              </a:rPr>
              <a:t>delighters</a:t>
            </a:r>
            <a:r>
              <a:rPr lang="ja-JP" altLang="en-GB" sz="1800" dirty="0">
                <a:latin typeface="+mj-lt"/>
              </a:rPr>
              <a:t>”</a:t>
            </a:r>
            <a:endParaRPr lang="en-GB" sz="1800" dirty="0">
              <a:latin typeface="+mj-lt"/>
            </a:endParaRPr>
          </a:p>
        </p:txBody>
      </p:sp>
      <p:sp>
        <p:nvSpPr>
          <p:cNvPr id="73737" name="Rectangle 12"/>
          <p:cNvSpPr>
            <a:spLocks noChangeArrowheads="1"/>
          </p:cNvSpPr>
          <p:nvPr/>
        </p:nvSpPr>
        <p:spPr bwMode="auto">
          <a:xfrm>
            <a:off x="2286000" y="1894184"/>
            <a:ext cx="304800" cy="27432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endParaRPr lang="en-US" sz="1400">
              <a:latin typeface="Times New Roman" charset="0"/>
            </a:endParaRPr>
          </a:p>
        </p:txBody>
      </p:sp>
      <p:sp>
        <p:nvSpPr>
          <p:cNvPr id="73738" name="Rectangle 13"/>
          <p:cNvSpPr>
            <a:spLocks noChangeArrowheads="1"/>
          </p:cNvSpPr>
          <p:nvPr/>
        </p:nvSpPr>
        <p:spPr bwMode="auto">
          <a:xfrm>
            <a:off x="2590800" y="1894184"/>
            <a:ext cx="304800" cy="27432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39" name="Rectangle 14"/>
          <p:cNvSpPr>
            <a:spLocks noChangeArrowheads="1"/>
          </p:cNvSpPr>
          <p:nvPr/>
        </p:nvSpPr>
        <p:spPr bwMode="auto">
          <a:xfrm>
            <a:off x="2895600" y="1894184"/>
            <a:ext cx="304800" cy="27432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40" name="Rectangle 15"/>
          <p:cNvSpPr>
            <a:spLocks noChangeArrowheads="1"/>
          </p:cNvSpPr>
          <p:nvPr/>
        </p:nvSpPr>
        <p:spPr bwMode="auto">
          <a:xfrm>
            <a:off x="3200400" y="1894184"/>
            <a:ext cx="304800" cy="27432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41" name="Rectangle 16"/>
          <p:cNvSpPr>
            <a:spLocks noChangeArrowheads="1"/>
          </p:cNvSpPr>
          <p:nvPr/>
        </p:nvSpPr>
        <p:spPr bwMode="auto">
          <a:xfrm>
            <a:off x="3505200" y="1894184"/>
            <a:ext cx="304800" cy="27432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42" name="Rectangle 17"/>
          <p:cNvSpPr>
            <a:spLocks noChangeArrowheads="1"/>
          </p:cNvSpPr>
          <p:nvPr/>
        </p:nvSpPr>
        <p:spPr bwMode="auto">
          <a:xfrm>
            <a:off x="4114800" y="1894184"/>
            <a:ext cx="304800" cy="27432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43" name="Rectangle 18"/>
          <p:cNvSpPr>
            <a:spLocks noChangeArrowheads="1"/>
          </p:cNvSpPr>
          <p:nvPr/>
        </p:nvSpPr>
        <p:spPr bwMode="auto">
          <a:xfrm>
            <a:off x="3810000" y="1894184"/>
            <a:ext cx="304800" cy="27432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44" name="Rectangle 19"/>
          <p:cNvSpPr>
            <a:spLocks noChangeArrowheads="1"/>
          </p:cNvSpPr>
          <p:nvPr/>
        </p:nvSpPr>
        <p:spPr bwMode="auto">
          <a:xfrm rot="-5400000">
            <a:off x="2362200" y="1055984"/>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45" name="Rectangle 20"/>
          <p:cNvSpPr>
            <a:spLocks noChangeArrowheads="1"/>
          </p:cNvSpPr>
          <p:nvPr/>
        </p:nvSpPr>
        <p:spPr bwMode="auto">
          <a:xfrm rot="-5400000">
            <a:off x="2362200" y="1360784"/>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vert="eaVert" wrap="none" anchor="ctr"/>
          <a:lstStyle/>
          <a:p>
            <a:pPr algn="ctr" eaLnBrk="0" hangingPunct="0"/>
            <a:endParaRPr lang="en-US" sz="2000">
              <a:latin typeface="Times New Roman" charset="0"/>
            </a:endParaRPr>
          </a:p>
        </p:txBody>
      </p:sp>
      <p:sp>
        <p:nvSpPr>
          <p:cNvPr id="73746" name="Rectangle 21"/>
          <p:cNvSpPr>
            <a:spLocks noChangeArrowheads="1"/>
          </p:cNvSpPr>
          <p:nvPr/>
        </p:nvSpPr>
        <p:spPr bwMode="auto">
          <a:xfrm rot="-5400000">
            <a:off x="2362200" y="1665584"/>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47" name="Rectangle 22"/>
          <p:cNvSpPr>
            <a:spLocks noChangeArrowheads="1"/>
          </p:cNvSpPr>
          <p:nvPr/>
        </p:nvSpPr>
        <p:spPr bwMode="auto">
          <a:xfrm rot="-5400000">
            <a:off x="2362200" y="1970384"/>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48" name="Rectangle 23"/>
          <p:cNvSpPr>
            <a:spLocks noChangeArrowheads="1"/>
          </p:cNvSpPr>
          <p:nvPr/>
        </p:nvSpPr>
        <p:spPr bwMode="auto">
          <a:xfrm rot="-5400000">
            <a:off x="2362200" y="2275184"/>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49" name="Rectangle 24"/>
          <p:cNvSpPr>
            <a:spLocks noChangeArrowheads="1"/>
          </p:cNvSpPr>
          <p:nvPr/>
        </p:nvSpPr>
        <p:spPr bwMode="auto">
          <a:xfrm rot="-5400000">
            <a:off x="2362200" y="2579984"/>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50" name="Text Box 25"/>
          <p:cNvSpPr txBox="1">
            <a:spLocks noChangeArrowheads="1"/>
          </p:cNvSpPr>
          <p:nvPr/>
        </p:nvSpPr>
        <p:spPr bwMode="auto">
          <a:xfrm>
            <a:off x="746125" y="2359322"/>
            <a:ext cx="916036"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t>WHAT</a:t>
            </a:r>
          </a:p>
        </p:txBody>
      </p:sp>
      <p:sp>
        <p:nvSpPr>
          <p:cNvPr id="73751" name="Text Box 26"/>
          <p:cNvSpPr txBox="1">
            <a:spLocks noChangeArrowheads="1"/>
          </p:cNvSpPr>
          <p:nvPr/>
        </p:nvSpPr>
        <p:spPr bwMode="auto">
          <a:xfrm>
            <a:off x="2843430" y="1225847"/>
            <a:ext cx="1185428" cy="6771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000" dirty="0"/>
              <a:t>HOW </a:t>
            </a:r>
          </a:p>
          <a:p>
            <a:pPr algn="ctr"/>
            <a:r>
              <a:rPr lang="en-GB" sz="1800" dirty="0"/>
              <a:t>Functions </a:t>
            </a:r>
          </a:p>
        </p:txBody>
      </p:sp>
      <p:grpSp>
        <p:nvGrpSpPr>
          <p:cNvPr id="73752" name="Group 27"/>
          <p:cNvGrpSpPr>
            <a:grpSpLocks/>
          </p:cNvGrpSpPr>
          <p:nvPr/>
        </p:nvGrpSpPr>
        <p:grpSpPr bwMode="auto">
          <a:xfrm>
            <a:off x="2362200" y="2884784"/>
            <a:ext cx="152400" cy="152400"/>
            <a:chOff x="3648" y="2400"/>
            <a:chExt cx="96" cy="96"/>
          </a:xfrm>
        </p:grpSpPr>
        <p:sp>
          <p:nvSpPr>
            <p:cNvPr id="73780" name="Oval 28"/>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81" name="Oval 29"/>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3753" name="Group 30"/>
          <p:cNvGrpSpPr>
            <a:grpSpLocks/>
          </p:cNvGrpSpPr>
          <p:nvPr/>
        </p:nvGrpSpPr>
        <p:grpSpPr bwMode="auto">
          <a:xfrm>
            <a:off x="3276600" y="3789659"/>
            <a:ext cx="152400" cy="152400"/>
            <a:chOff x="3648" y="2400"/>
            <a:chExt cx="96" cy="96"/>
          </a:xfrm>
        </p:grpSpPr>
        <p:sp>
          <p:nvSpPr>
            <p:cNvPr id="73778" name="Oval 31"/>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79" name="Oval 32"/>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3754" name="Group 33"/>
          <p:cNvGrpSpPr>
            <a:grpSpLocks/>
          </p:cNvGrpSpPr>
          <p:nvPr/>
        </p:nvGrpSpPr>
        <p:grpSpPr bwMode="auto">
          <a:xfrm>
            <a:off x="2667000" y="3189584"/>
            <a:ext cx="152400" cy="152400"/>
            <a:chOff x="3648" y="2400"/>
            <a:chExt cx="96" cy="96"/>
          </a:xfrm>
        </p:grpSpPr>
        <p:sp>
          <p:nvSpPr>
            <p:cNvPr id="73776" name="Oval 34"/>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77" name="Oval 35"/>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73755" name="Oval 36"/>
          <p:cNvSpPr>
            <a:spLocks noChangeArrowheads="1"/>
          </p:cNvSpPr>
          <p:nvPr/>
        </p:nvSpPr>
        <p:spPr bwMode="auto">
          <a:xfrm>
            <a:off x="2362200" y="3494384"/>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56" name="Oval 37"/>
          <p:cNvSpPr>
            <a:spLocks noChangeArrowheads="1"/>
          </p:cNvSpPr>
          <p:nvPr/>
        </p:nvSpPr>
        <p:spPr bwMode="auto">
          <a:xfrm>
            <a:off x="3276600" y="2884784"/>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57" name="Oval 38"/>
          <p:cNvSpPr>
            <a:spLocks noChangeArrowheads="1"/>
          </p:cNvSpPr>
          <p:nvPr/>
        </p:nvSpPr>
        <p:spPr bwMode="auto">
          <a:xfrm>
            <a:off x="2362200" y="3789659"/>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58" name="Oval 39"/>
          <p:cNvSpPr>
            <a:spLocks noChangeArrowheads="1"/>
          </p:cNvSpPr>
          <p:nvPr/>
        </p:nvSpPr>
        <p:spPr bwMode="auto">
          <a:xfrm>
            <a:off x="2676525" y="3780134"/>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59" name="AutoShape 40"/>
          <p:cNvSpPr>
            <a:spLocks noChangeArrowheads="1"/>
          </p:cNvSpPr>
          <p:nvPr/>
        </p:nvSpPr>
        <p:spPr bwMode="auto">
          <a:xfrm>
            <a:off x="2667000" y="4408784"/>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60" name="AutoShape 41"/>
          <p:cNvSpPr>
            <a:spLocks noChangeArrowheads="1"/>
          </p:cNvSpPr>
          <p:nvPr/>
        </p:nvSpPr>
        <p:spPr bwMode="auto">
          <a:xfrm>
            <a:off x="3886200" y="3789659"/>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61" name="AutoShape 42"/>
          <p:cNvSpPr>
            <a:spLocks noChangeArrowheads="1"/>
          </p:cNvSpPr>
          <p:nvPr/>
        </p:nvSpPr>
        <p:spPr bwMode="auto">
          <a:xfrm>
            <a:off x="4191000" y="2884784"/>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62" name="AutoShape 43"/>
          <p:cNvSpPr>
            <a:spLocks noChangeArrowheads="1"/>
          </p:cNvSpPr>
          <p:nvPr/>
        </p:nvSpPr>
        <p:spPr bwMode="auto">
          <a:xfrm>
            <a:off x="2362200" y="3189584"/>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63" name="Oval 44"/>
          <p:cNvSpPr>
            <a:spLocks noChangeArrowheads="1"/>
          </p:cNvSpPr>
          <p:nvPr/>
        </p:nvSpPr>
        <p:spPr bwMode="auto">
          <a:xfrm>
            <a:off x="3886200" y="3494384"/>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64" name="Text Box 45"/>
          <p:cNvSpPr txBox="1">
            <a:spLocks noChangeArrowheads="1"/>
          </p:cNvSpPr>
          <p:nvPr/>
        </p:nvSpPr>
        <p:spPr bwMode="auto">
          <a:xfrm rot="-5400000">
            <a:off x="3030126" y="3265921"/>
            <a:ext cx="1270826" cy="3600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nSpc>
                <a:spcPct val="70000"/>
              </a:lnSpc>
            </a:pPr>
            <a:r>
              <a:rPr lang="en-GB" sz="1200" b="1">
                <a:solidFill>
                  <a:srgbClr val="FF3300"/>
                </a:solidFill>
              </a:rPr>
              <a:t>Blank  or</a:t>
            </a:r>
          </a:p>
          <a:p>
            <a:pPr>
              <a:lnSpc>
                <a:spcPct val="70000"/>
              </a:lnSpc>
            </a:pPr>
            <a:r>
              <a:rPr lang="en-GB" sz="1200" b="1">
                <a:solidFill>
                  <a:srgbClr val="FF5050"/>
                </a:solidFill>
              </a:rPr>
              <a:t>sp</a:t>
            </a:r>
            <a:r>
              <a:rPr lang="en-GB" sz="1200" b="1">
                <a:solidFill>
                  <a:srgbClr val="FF3300"/>
                </a:solidFill>
              </a:rPr>
              <a:t>arse column</a:t>
            </a:r>
            <a:endParaRPr lang="en-GB" sz="2000" b="1">
              <a:solidFill>
                <a:srgbClr val="FF3300"/>
              </a:solidFill>
            </a:endParaRPr>
          </a:p>
        </p:txBody>
      </p:sp>
      <p:sp>
        <p:nvSpPr>
          <p:cNvPr id="73765" name="Text Box 46"/>
          <p:cNvSpPr txBox="1">
            <a:spLocks noChangeArrowheads="1"/>
          </p:cNvSpPr>
          <p:nvPr/>
        </p:nvSpPr>
        <p:spPr bwMode="auto">
          <a:xfrm>
            <a:off x="2508248" y="4048425"/>
            <a:ext cx="169845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200" b="1">
                <a:solidFill>
                  <a:srgbClr val="FF3300"/>
                </a:solidFill>
              </a:rPr>
              <a:t>Blank or sparse  row</a:t>
            </a:r>
          </a:p>
        </p:txBody>
      </p:sp>
      <p:sp>
        <p:nvSpPr>
          <p:cNvPr id="73766" name="Text Box 47"/>
          <p:cNvSpPr txBox="1">
            <a:spLocks noChangeArrowheads="1"/>
          </p:cNvSpPr>
          <p:nvPr/>
        </p:nvSpPr>
        <p:spPr bwMode="auto">
          <a:xfrm>
            <a:off x="685800" y="3137605"/>
            <a:ext cx="152638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b="1"/>
              <a:t>Customer RQMT 2</a:t>
            </a:r>
            <a:endParaRPr lang="en-GB" sz="1200" b="1" dirty="0"/>
          </a:p>
        </p:txBody>
      </p:sp>
      <p:sp>
        <p:nvSpPr>
          <p:cNvPr id="73767" name="Text Box 48"/>
          <p:cNvSpPr txBox="1">
            <a:spLocks noChangeArrowheads="1"/>
          </p:cNvSpPr>
          <p:nvPr/>
        </p:nvSpPr>
        <p:spPr bwMode="auto">
          <a:xfrm rot="-5400000">
            <a:off x="2273568" y="2272351"/>
            <a:ext cx="96532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b="1"/>
              <a:t>Function 2</a:t>
            </a:r>
          </a:p>
        </p:txBody>
      </p:sp>
      <p:grpSp>
        <p:nvGrpSpPr>
          <p:cNvPr id="73768" name="Group 49"/>
          <p:cNvGrpSpPr>
            <a:grpSpLocks/>
          </p:cNvGrpSpPr>
          <p:nvPr/>
        </p:nvGrpSpPr>
        <p:grpSpPr bwMode="auto">
          <a:xfrm>
            <a:off x="3883025" y="4443709"/>
            <a:ext cx="152400" cy="152400"/>
            <a:chOff x="3648" y="2400"/>
            <a:chExt cx="96" cy="96"/>
          </a:xfrm>
        </p:grpSpPr>
        <p:sp>
          <p:nvSpPr>
            <p:cNvPr id="73774" name="Oval 50"/>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75" name="Oval 51"/>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3769" name="Group 52"/>
          <p:cNvGrpSpPr>
            <a:grpSpLocks/>
          </p:cNvGrpSpPr>
          <p:nvPr/>
        </p:nvGrpSpPr>
        <p:grpSpPr bwMode="auto">
          <a:xfrm>
            <a:off x="2959100" y="4415134"/>
            <a:ext cx="152400" cy="152400"/>
            <a:chOff x="3648" y="2400"/>
            <a:chExt cx="96" cy="96"/>
          </a:xfrm>
        </p:grpSpPr>
        <p:sp>
          <p:nvSpPr>
            <p:cNvPr id="73772" name="Oval 53"/>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3773" name="Oval 54"/>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73770" name="Oval 55"/>
          <p:cNvSpPr>
            <a:spLocks noChangeArrowheads="1"/>
          </p:cNvSpPr>
          <p:nvPr/>
        </p:nvSpPr>
        <p:spPr bwMode="auto">
          <a:xfrm>
            <a:off x="2968625" y="3205459"/>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59" name="Text Box 47"/>
          <p:cNvSpPr txBox="1">
            <a:spLocks noChangeArrowheads="1"/>
          </p:cNvSpPr>
          <p:nvPr/>
        </p:nvSpPr>
        <p:spPr bwMode="auto">
          <a:xfrm>
            <a:off x="704895" y="2846706"/>
            <a:ext cx="152638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b="1" dirty="0"/>
              <a:t>Customer RQMT 1</a:t>
            </a:r>
          </a:p>
        </p:txBody>
      </p:sp>
      <p:sp>
        <p:nvSpPr>
          <p:cNvPr id="60" name="Text Box 48"/>
          <p:cNvSpPr txBox="1">
            <a:spLocks noChangeArrowheads="1"/>
          </p:cNvSpPr>
          <p:nvPr/>
        </p:nvSpPr>
        <p:spPr bwMode="auto">
          <a:xfrm rot="-5400000">
            <a:off x="1955737" y="2280622"/>
            <a:ext cx="96532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b="1" dirty="0"/>
              <a:t>Function 1</a:t>
            </a:r>
          </a:p>
        </p:txBody>
      </p:sp>
    </p:spTree>
    <p:extLst>
      <p:ext uri="{BB962C8B-B14F-4D97-AF65-F5344CB8AC3E}">
        <p14:creationId xmlns:p14="http://schemas.microsoft.com/office/powerpoint/2010/main" val="4652677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p:txBody>
          <a:bodyPr/>
          <a:lstStyle/>
          <a:p>
            <a:r>
              <a:rPr lang="en-GB"/>
              <a:t>Payphone Example</a:t>
            </a:r>
          </a:p>
        </p:txBody>
      </p:sp>
      <p:sp>
        <p:nvSpPr>
          <p:cNvPr id="75778" name="Rectangle 3"/>
          <p:cNvSpPr>
            <a:spLocks noChangeArrowheads="1"/>
          </p:cNvSpPr>
          <p:nvPr/>
        </p:nvSpPr>
        <p:spPr bwMode="auto">
          <a:xfrm>
            <a:off x="4254500" y="2095500"/>
            <a:ext cx="304800" cy="3657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endParaRPr lang="en-US" sz="1400">
              <a:latin typeface="Times New Roman" charset="0"/>
            </a:endParaRPr>
          </a:p>
        </p:txBody>
      </p:sp>
      <p:sp>
        <p:nvSpPr>
          <p:cNvPr id="75779" name="Rectangle 4"/>
          <p:cNvSpPr>
            <a:spLocks noChangeArrowheads="1"/>
          </p:cNvSpPr>
          <p:nvPr/>
        </p:nvSpPr>
        <p:spPr bwMode="auto">
          <a:xfrm>
            <a:off x="4559300" y="2095500"/>
            <a:ext cx="304800" cy="3657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780" name="Rectangle 5"/>
          <p:cNvSpPr>
            <a:spLocks noChangeArrowheads="1"/>
          </p:cNvSpPr>
          <p:nvPr/>
        </p:nvSpPr>
        <p:spPr bwMode="auto">
          <a:xfrm>
            <a:off x="4864100" y="2095500"/>
            <a:ext cx="304800" cy="3657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781" name="Rectangle 6"/>
          <p:cNvSpPr>
            <a:spLocks noChangeArrowheads="1"/>
          </p:cNvSpPr>
          <p:nvPr/>
        </p:nvSpPr>
        <p:spPr bwMode="auto">
          <a:xfrm>
            <a:off x="5168900" y="2095500"/>
            <a:ext cx="304800" cy="3657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782" name="Rectangle 7"/>
          <p:cNvSpPr>
            <a:spLocks noChangeArrowheads="1"/>
          </p:cNvSpPr>
          <p:nvPr/>
        </p:nvSpPr>
        <p:spPr bwMode="auto">
          <a:xfrm>
            <a:off x="5473700" y="2095500"/>
            <a:ext cx="304800" cy="3657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783" name="Rectangle 8"/>
          <p:cNvSpPr>
            <a:spLocks noChangeArrowheads="1"/>
          </p:cNvSpPr>
          <p:nvPr/>
        </p:nvSpPr>
        <p:spPr bwMode="auto">
          <a:xfrm>
            <a:off x="5778500" y="2095500"/>
            <a:ext cx="304800" cy="3657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784" name="Rectangle 9"/>
          <p:cNvSpPr>
            <a:spLocks noChangeArrowheads="1"/>
          </p:cNvSpPr>
          <p:nvPr/>
        </p:nvSpPr>
        <p:spPr bwMode="auto">
          <a:xfrm rot="-5400000">
            <a:off x="4330700" y="1562100"/>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785" name="Rectangle 10"/>
          <p:cNvSpPr>
            <a:spLocks noChangeArrowheads="1"/>
          </p:cNvSpPr>
          <p:nvPr/>
        </p:nvSpPr>
        <p:spPr bwMode="auto">
          <a:xfrm rot="-5400000">
            <a:off x="4330700" y="1866900"/>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786" name="Rectangle 11"/>
          <p:cNvSpPr>
            <a:spLocks noChangeArrowheads="1"/>
          </p:cNvSpPr>
          <p:nvPr/>
        </p:nvSpPr>
        <p:spPr bwMode="auto">
          <a:xfrm rot="-5400000">
            <a:off x="4330700" y="2781300"/>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787" name="Rectangle 12"/>
          <p:cNvSpPr>
            <a:spLocks noChangeArrowheads="1"/>
          </p:cNvSpPr>
          <p:nvPr/>
        </p:nvSpPr>
        <p:spPr bwMode="auto">
          <a:xfrm rot="-5400000">
            <a:off x="4330700" y="3086100"/>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788" name="Rectangle 13"/>
          <p:cNvSpPr>
            <a:spLocks noChangeArrowheads="1"/>
          </p:cNvSpPr>
          <p:nvPr/>
        </p:nvSpPr>
        <p:spPr bwMode="auto">
          <a:xfrm rot="-5400000">
            <a:off x="4330700" y="3390900"/>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789" name="Rectangle 14"/>
          <p:cNvSpPr>
            <a:spLocks noChangeArrowheads="1"/>
          </p:cNvSpPr>
          <p:nvPr/>
        </p:nvSpPr>
        <p:spPr bwMode="auto">
          <a:xfrm rot="-5400000">
            <a:off x="4330700" y="3695700"/>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790" name="Line 15"/>
          <p:cNvSpPr>
            <a:spLocks noChangeShapeType="1"/>
          </p:cNvSpPr>
          <p:nvPr/>
        </p:nvSpPr>
        <p:spPr bwMode="auto">
          <a:xfrm>
            <a:off x="3949700" y="3003550"/>
            <a:ext cx="0" cy="27559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5791" name="Line 16"/>
          <p:cNvSpPr>
            <a:spLocks noChangeShapeType="1"/>
          </p:cNvSpPr>
          <p:nvPr/>
        </p:nvSpPr>
        <p:spPr bwMode="auto">
          <a:xfrm flipH="1">
            <a:off x="2578100" y="2095500"/>
            <a:ext cx="16764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5792" name="Line 17"/>
          <p:cNvSpPr>
            <a:spLocks noChangeShapeType="1"/>
          </p:cNvSpPr>
          <p:nvPr/>
        </p:nvSpPr>
        <p:spPr bwMode="auto">
          <a:xfrm flipV="1">
            <a:off x="2578100" y="2095500"/>
            <a:ext cx="0" cy="9144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5793" name="Line 18"/>
          <p:cNvSpPr>
            <a:spLocks noChangeShapeType="1"/>
          </p:cNvSpPr>
          <p:nvPr/>
        </p:nvSpPr>
        <p:spPr bwMode="auto">
          <a:xfrm flipH="1" flipV="1">
            <a:off x="2578100" y="2247900"/>
            <a:ext cx="1371600" cy="7620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5794" name="Line 19"/>
          <p:cNvSpPr>
            <a:spLocks noChangeShapeType="1"/>
          </p:cNvSpPr>
          <p:nvPr/>
        </p:nvSpPr>
        <p:spPr bwMode="auto">
          <a:xfrm flipH="1" flipV="1">
            <a:off x="2654300" y="2095500"/>
            <a:ext cx="1600200" cy="9144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5795" name="Text Box 20"/>
          <p:cNvSpPr txBox="1">
            <a:spLocks noChangeArrowheads="1"/>
          </p:cNvSpPr>
          <p:nvPr/>
        </p:nvSpPr>
        <p:spPr bwMode="auto">
          <a:xfrm>
            <a:off x="2578103" y="3314706"/>
            <a:ext cx="13623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Multi-language</a:t>
            </a:r>
          </a:p>
        </p:txBody>
      </p:sp>
      <p:sp>
        <p:nvSpPr>
          <p:cNvPr id="75796" name="Text Box 21"/>
          <p:cNvSpPr txBox="1">
            <a:spLocks noChangeArrowheads="1"/>
          </p:cNvSpPr>
          <p:nvPr/>
        </p:nvSpPr>
        <p:spPr bwMode="auto">
          <a:xfrm>
            <a:off x="2562225" y="3630613"/>
            <a:ext cx="125241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Any Payment</a:t>
            </a:r>
          </a:p>
        </p:txBody>
      </p:sp>
      <p:sp>
        <p:nvSpPr>
          <p:cNvPr id="75797" name="Text Box 22"/>
          <p:cNvSpPr txBox="1">
            <a:spLocks noChangeArrowheads="1"/>
          </p:cNvSpPr>
          <p:nvPr/>
        </p:nvSpPr>
        <p:spPr bwMode="auto">
          <a:xfrm>
            <a:off x="2562225" y="4545019"/>
            <a:ext cx="81339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Durable</a:t>
            </a:r>
          </a:p>
        </p:txBody>
      </p:sp>
      <p:sp>
        <p:nvSpPr>
          <p:cNvPr id="75798" name="Text Box 23"/>
          <p:cNvSpPr txBox="1">
            <a:spLocks noChangeArrowheads="1"/>
          </p:cNvSpPr>
          <p:nvPr/>
        </p:nvSpPr>
        <p:spPr bwMode="auto">
          <a:xfrm>
            <a:off x="2578104" y="4838706"/>
            <a:ext cx="83338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Reliable</a:t>
            </a:r>
          </a:p>
        </p:txBody>
      </p:sp>
      <p:sp>
        <p:nvSpPr>
          <p:cNvPr id="75799" name="Text Box 24"/>
          <p:cNvSpPr txBox="1">
            <a:spLocks noChangeArrowheads="1"/>
          </p:cNvSpPr>
          <p:nvPr/>
        </p:nvSpPr>
        <p:spPr bwMode="auto">
          <a:xfrm>
            <a:off x="2578100" y="5143506"/>
            <a:ext cx="126188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Cleans easily</a:t>
            </a:r>
          </a:p>
        </p:txBody>
      </p:sp>
      <p:sp>
        <p:nvSpPr>
          <p:cNvPr id="75800" name="Text Box 25"/>
          <p:cNvSpPr txBox="1">
            <a:spLocks noChangeArrowheads="1"/>
          </p:cNvSpPr>
          <p:nvPr/>
        </p:nvSpPr>
        <p:spPr bwMode="auto">
          <a:xfrm>
            <a:off x="2501900" y="5448306"/>
            <a:ext cx="125259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 Maintainable</a:t>
            </a:r>
          </a:p>
        </p:txBody>
      </p:sp>
      <p:sp>
        <p:nvSpPr>
          <p:cNvPr id="75801" name="Text Box 26"/>
          <p:cNvSpPr txBox="1">
            <a:spLocks noChangeArrowheads="1"/>
          </p:cNvSpPr>
          <p:nvPr/>
        </p:nvSpPr>
        <p:spPr bwMode="auto">
          <a:xfrm>
            <a:off x="2501900" y="2549531"/>
            <a:ext cx="114646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200"/>
              <a:t>Customer</a:t>
            </a:r>
          </a:p>
          <a:p>
            <a:r>
              <a:rPr lang="en-GB" sz="1200"/>
              <a:t>Requirements</a:t>
            </a:r>
          </a:p>
        </p:txBody>
      </p:sp>
      <p:sp>
        <p:nvSpPr>
          <p:cNvPr id="75802" name="Text Box 27"/>
          <p:cNvSpPr txBox="1">
            <a:spLocks noChangeArrowheads="1"/>
          </p:cNvSpPr>
          <p:nvPr/>
        </p:nvSpPr>
        <p:spPr bwMode="auto">
          <a:xfrm>
            <a:off x="3187700" y="2092331"/>
            <a:ext cx="114646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200"/>
              <a:t>Design </a:t>
            </a:r>
          </a:p>
          <a:p>
            <a:r>
              <a:rPr lang="en-GB" sz="1200"/>
              <a:t>Requirements</a:t>
            </a:r>
          </a:p>
        </p:txBody>
      </p:sp>
      <p:sp>
        <p:nvSpPr>
          <p:cNvPr id="75803" name="Text Box 28"/>
          <p:cNvSpPr txBox="1">
            <a:spLocks noChangeArrowheads="1"/>
          </p:cNvSpPr>
          <p:nvPr/>
        </p:nvSpPr>
        <p:spPr bwMode="auto">
          <a:xfrm rot="1749975">
            <a:off x="2490134" y="2394669"/>
            <a:ext cx="1560243"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000" dirty="0"/>
              <a:t>Importance to Customer</a:t>
            </a:r>
            <a:endParaRPr lang="en-GB" sz="1400" dirty="0"/>
          </a:p>
        </p:txBody>
      </p:sp>
      <p:sp>
        <p:nvSpPr>
          <p:cNvPr id="75804" name="Text Box 29"/>
          <p:cNvSpPr txBox="1">
            <a:spLocks noChangeArrowheads="1"/>
          </p:cNvSpPr>
          <p:nvPr/>
        </p:nvSpPr>
        <p:spPr bwMode="auto">
          <a:xfrm rot="-5400000">
            <a:off x="3938860" y="2448089"/>
            <a:ext cx="929730"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t>Select Lang</a:t>
            </a:r>
          </a:p>
        </p:txBody>
      </p:sp>
      <p:sp>
        <p:nvSpPr>
          <p:cNvPr id="75805" name="Text Box 30"/>
          <p:cNvSpPr txBox="1">
            <a:spLocks noChangeArrowheads="1"/>
          </p:cNvSpPr>
          <p:nvPr/>
        </p:nvSpPr>
        <p:spPr bwMode="auto">
          <a:xfrm rot="-5400000">
            <a:off x="4308731" y="2521114"/>
            <a:ext cx="780538"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t>Enter No.</a:t>
            </a:r>
          </a:p>
        </p:txBody>
      </p:sp>
      <p:sp>
        <p:nvSpPr>
          <p:cNvPr id="75806" name="Text Box 31"/>
          <p:cNvSpPr txBox="1">
            <a:spLocks noChangeArrowheads="1"/>
          </p:cNvSpPr>
          <p:nvPr/>
        </p:nvSpPr>
        <p:spPr bwMode="auto">
          <a:xfrm rot="-5400000">
            <a:off x="5154238" y="2434596"/>
            <a:ext cx="937376"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t>Read Cards</a:t>
            </a:r>
          </a:p>
        </p:txBody>
      </p:sp>
      <p:sp>
        <p:nvSpPr>
          <p:cNvPr id="75807" name="Text Box 32"/>
          <p:cNvSpPr txBox="1">
            <a:spLocks noChangeArrowheads="1"/>
          </p:cNvSpPr>
          <p:nvPr/>
        </p:nvSpPr>
        <p:spPr bwMode="auto">
          <a:xfrm rot="-5400000">
            <a:off x="4805533" y="2398083"/>
            <a:ext cx="1031534"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t>Handle Coins</a:t>
            </a:r>
          </a:p>
        </p:txBody>
      </p:sp>
      <p:sp>
        <p:nvSpPr>
          <p:cNvPr id="75808" name="Text Box 34"/>
          <p:cNvSpPr txBox="1">
            <a:spLocks noChangeArrowheads="1"/>
          </p:cNvSpPr>
          <p:nvPr/>
        </p:nvSpPr>
        <p:spPr bwMode="auto">
          <a:xfrm>
            <a:off x="3933828" y="3325817"/>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3</a:t>
            </a:r>
          </a:p>
        </p:txBody>
      </p:sp>
      <p:sp>
        <p:nvSpPr>
          <p:cNvPr id="75809" name="Text Box 35"/>
          <p:cNvSpPr txBox="1">
            <a:spLocks noChangeArrowheads="1"/>
          </p:cNvSpPr>
          <p:nvPr/>
        </p:nvSpPr>
        <p:spPr bwMode="auto">
          <a:xfrm>
            <a:off x="3949703" y="3619504"/>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5</a:t>
            </a:r>
          </a:p>
        </p:txBody>
      </p:sp>
      <p:sp>
        <p:nvSpPr>
          <p:cNvPr id="75810" name="Text Box 36"/>
          <p:cNvSpPr txBox="1">
            <a:spLocks noChangeArrowheads="1"/>
          </p:cNvSpPr>
          <p:nvPr/>
        </p:nvSpPr>
        <p:spPr bwMode="auto">
          <a:xfrm>
            <a:off x="3949703" y="4533906"/>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5</a:t>
            </a:r>
          </a:p>
        </p:txBody>
      </p:sp>
      <p:sp>
        <p:nvSpPr>
          <p:cNvPr id="75811" name="Text Box 37"/>
          <p:cNvSpPr txBox="1">
            <a:spLocks noChangeArrowheads="1"/>
          </p:cNvSpPr>
          <p:nvPr/>
        </p:nvSpPr>
        <p:spPr bwMode="auto">
          <a:xfrm>
            <a:off x="3933828" y="4849819"/>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4</a:t>
            </a:r>
          </a:p>
        </p:txBody>
      </p:sp>
      <p:sp>
        <p:nvSpPr>
          <p:cNvPr id="75812" name="Text Box 38"/>
          <p:cNvSpPr txBox="1">
            <a:spLocks noChangeArrowheads="1"/>
          </p:cNvSpPr>
          <p:nvPr/>
        </p:nvSpPr>
        <p:spPr bwMode="auto">
          <a:xfrm>
            <a:off x="3933828" y="5154619"/>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2</a:t>
            </a:r>
          </a:p>
        </p:txBody>
      </p:sp>
      <p:sp>
        <p:nvSpPr>
          <p:cNvPr id="75813" name="Text Box 39"/>
          <p:cNvSpPr txBox="1">
            <a:spLocks noChangeArrowheads="1"/>
          </p:cNvSpPr>
          <p:nvPr/>
        </p:nvSpPr>
        <p:spPr bwMode="auto">
          <a:xfrm>
            <a:off x="3933828" y="5459419"/>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5</a:t>
            </a:r>
          </a:p>
        </p:txBody>
      </p:sp>
      <p:sp>
        <p:nvSpPr>
          <p:cNvPr id="75814" name="Oval 40"/>
          <p:cNvSpPr>
            <a:spLocks noChangeArrowheads="1"/>
          </p:cNvSpPr>
          <p:nvPr/>
        </p:nvSpPr>
        <p:spPr bwMode="auto">
          <a:xfrm>
            <a:off x="5245100" y="3390900"/>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15" name="Oval 41"/>
          <p:cNvSpPr>
            <a:spLocks noChangeArrowheads="1"/>
          </p:cNvSpPr>
          <p:nvPr/>
        </p:nvSpPr>
        <p:spPr bwMode="auto">
          <a:xfrm>
            <a:off x="4940300" y="4610100"/>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16" name="Oval 42"/>
          <p:cNvSpPr>
            <a:spLocks noChangeArrowheads="1"/>
          </p:cNvSpPr>
          <p:nvPr/>
        </p:nvSpPr>
        <p:spPr bwMode="auto">
          <a:xfrm>
            <a:off x="4940300" y="3086100"/>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75817" name="Group 43"/>
          <p:cNvGrpSpPr>
            <a:grpSpLocks/>
          </p:cNvGrpSpPr>
          <p:nvPr/>
        </p:nvGrpSpPr>
        <p:grpSpPr bwMode="auto">
          <a:xfrm>
            <a:off x="4635500" y="3086100"/>
            <a:ext cx="152400" cy="152400"/>
            <a:chOff x="3648" y="2400"/>
            <a:chExt cx="96" cy="96"/>
          </a:xfrm>
        </p:grpSpPr>
        <p:sp>
          <p:nvSpPr>
            <p:cNvPr id="75889" name="Oval 44"/>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90" name="Oval 45"/>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5818" name="Group 46"/>
          <p:cNvGrpSpPr>
            <a:grpSpLocks/>
          </p:cNvGrpSpPr>
          <p:nvPr/>
        </p:nvGrpSpPr>
        <p:grpSpPr bwMode="auto">
          <a:xfrm>
            <a:off x="4940300" y="3390900"/>
            <a:ext cx="152400" cy="152400"/>
            <a:chOff x="3648" y="2400"/>
            <a:chExt cx="96" cy="96"/>
          </a:xfrm>
        </p:grpSpPr>
        <p:sp>
          <p:nvSpPr>
            <p:cNvPr id="75887" name="Oval 47"/>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88" name="Oval 48"/>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5819" name="Group 49"/>
          <p:cNvGrpSpPr>
            <a:grpSpLocks/>
          </p:cNvGrpSpPr>
          <p:nvPr/>
        </p:nvGrpSpPr>
        <p:grpSpPr bwMode="auto">
          <a:xfrm>
            <a:off x="4330700" y="3390900"/>
            <a:ext cx="152400" cy="152400"/>
            <a:chOff x="3648" y="2400"/>
            <a:chExt cx="96" cy="96"/>
          </a:xfrm>
        </p:grpSpPr>
        <p:sp>
          <p:nvSpPr>
            <p:cNvPr id="75885" name="Oval 50"/>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86" name="Oval 51"/>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75820" name="Rectangle 52"/>
          <p:cNvSpPr>
            <a:spLocks noChangeArrowheads="1"/>
          </p:cNvSpPr>
          <p:nvPr/>
        </p:nvSpPr>
        <p:spPr bwMode="auto">
          <a:xfrm>
            <a:off x="2273300" y="3009900"/>
            <a:ext cx="304800" cy="27432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21" name="Line 53"/>
          <p:cNvSpPr>
            <a:spLocks noChangeShapeType="1"/>
          </p:cNvSpPr>
          <p:nvPr/>
        </p:nvSpPr>
        <p:spPr bwMode="auto">
          <a:xfrm>
            <a:off x="2273300" y="4533900"/>
            <a:ext cx="3048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5822" name="Rectangle 54"/>
          <p:cNvSpPr>
            <a:spLocks noChangeArrowheads="1"/>
          </p:cNvSpPr>
          <p:nvPr/>
        </p:nvSpPr>
        <p:spPr bwMode="auto">
          <a:xfrm rot="-5400000">
            <a:off x="4330700" y="1257300"/>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23" name="Text Box 55"/>
          <p:cNvSpPr txBox="1">
            <a:spLocks noChangeArrowheads="1"/>
          </p:cNvSpPr>
          <p:nvPr/>
        </p:nvSpPr>
        <p:spPr bwMode="auto">
          <a:xfrm>
            <a:off x="2596158" y="3010005"/>
            <a:ext cx="112276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dirty="0"/>
              <a:t>Easy to use</a:t>
            </a:r>
            <a:endParaRPr lang="en-GB" sz="2400" dirty="0"/>
          </a:p>
        </p:txBody>
      </p:sp>
      <p:sp>
        <p:nvSpPr>
          <p:cNvPr id="75824" name="Text Box 56"/>
          <p:cNvSpPr txBox="1">
            <a:spLocks noChangeArrowheads="1"/>
          </p:cNvSpPr>
          <p:nvPr/>
        </p:nvSpPr>
        <p:spPr bwMode="auto">
          <a:xfrm rot="-5400000">
            <a:off x="2131485" y="3633891"/>
            <a:ext cx="56938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a:t>User</a:t>
            </a:r>
          </a:p>
        </p:txBody>
      </p:sp>
      <p:sp>
        <p:nvSpPr>
          <p:cNvPr id="75825" name="Text Box 57"/>
          <p:cNvSpPr txBox="1">
            <a:spLocks noChangeArrowheads="1"/>
          </p:cNvSpPr>
          <p:nvPr/>
        </p:nvSpPr>
        <p:spPr bwMode="auto">
          <a:xfrm rot="-5400000">
            <a:off x="1971123" y="5011841"/>
            <a:ext cx="90281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a:t>Operator</a:t>
            </a:r>
          </a:p>
        </p:txBody>
      </p:sp>
      <p:sp>
        <p:nvSpPr>
          <p:cNvPr id="75826" name="Text Box 58"/>
          <p:cNvSpPr txBox="1">
            <a:spLocks noChangeArrowheads="1"/>
          </p:cNvSpPr>
          <p:nvPr/>
        </p:nvSpPr>
        <p:spPr bwMode="auto">
          <a:xfrm>
            <a:off x="3949703" y="3009906"/>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4</a:t>
            </a:r>
          </a:p>
        </p:txBody>
      </p:sp>
      <p:sp>
        <p:nvSpPr>
          <p:cNvPr id="75827" name="Text Box 59"/>
          <p:cNvSpPr txBox="1">
            <a:spLocks noChangeArrowheads="1"/>
          </p:cNvSpPr>
          <p:nvPr/>
        </p:nvSpPr>
        <p:spPr bwMode="auto">
          <a:xfrm rot="-5400000">
            <a:off x="4542964" y="2461583"/>
            <a:ext cx="921672"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t>Display Info</a:t>
            </a:r>
          </a:p>
        </p:txBody>
      </p:sp>
      <p:sp>
        <p:nvSpPr>
          <p:cNvPr id="75828" name="AutoShape 60"/>
          <p:cNvSpPr>
            <a:spLocks noChangeArrowheads="1"/>
          </p:cNvSpPr>
          <p:nvPr/>
        </p:nvSpPr>
        <p:spPr bwMode="auto">
          <a:xfrm>
            <a:off x="4940300" y="4914900"/>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29" name="AutoShape 61"/>
          <p:cNvSpPr>
            <a:spLocks noChangeArrowheads="1"/>
          </p:cNvSpPr>
          <p:nvPr/>
        </p:nvSpPr>
        <p:spPr bwMode="auto">
          <a:xfrm>
            <a:off x="4635500" y="5524500"/>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30" name="AutoShape 62"/>
          <p:cNvSpPr>
            <a:spLocks noChangeArrowheads="1"/>
          </p:cNvSpPr>
          <p:nvPr/>
        </p:nvSpPr>
        <p:spPr bwMode="auto">
          <a:xfrm>
            <a:off x="4635500" y="5219700"/>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31" name="AutoShape 63"/>
          <p:cNvSpPr>
            <a:spLocks noChangeArrowheads="1"/>
          </p:cNvSpPr>
          <p:nvPr/>
        </p:nvSpPr>
        <p:spPr bwMode="auto">
          <a:xfrm>
            <a:off x="4635500" y="3390900"/>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32" name="AutoShape 65"/>
          <p:cNvSpPr>
            <a:spLocks noChangeArrowheads="1"/>
          </p:cNvSpPr>
          <p:nvPr/>
        </p:nvSpPr>
        <p:spPr bwMode="auto">
          <a:xfrm>
            <a:off x="5245100" y="3086100"/>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75833" name="Group 66"/>
          <p:cNvGrpSpPr>
            <a:grpSpLocks/>
          </p:cNvGrpSpPr>
          <p:nvPr/>
        </p:nvGrpSpPr>
        <p:grpSpPr bwMode="auto">
          <a:xfrm>
            <a:off x="5549900" y="3695700"/>
            <a:ext cx="152400" cy="152400"/>
            <a:chOff x="3648" y="2400"/>
            <a:chExt cx="96" cy="96"/>
          </a:xfrm>
        </p:grpSpPr>
        <p:sp>
          <p:nvSpPr>
            <p:cNvPr id="75883" name="Oval 67"/>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84" name="Oval 68"/>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5834" name="Group 69"/>
          <p:cNvGrpSpPr>
            <a:grpSpLocks/>
          </p:cNvGrpSpPr>
          <p:nvPr/>
        </p:nvGrpSpPr>
        <p:grpSpPr bwMode="auto">
          <a:xfrm>
            <a:off x="5245100" y="3695700"/>
            <a:ext cx="152400" cy="152400"/>
            <a:chOff x="3648" y="2400"/>
            <a:chExt cx="96" cy="96"/>
          </a:xfrm>
        </p:grpSpPr>
        <p:sp>
          <p:nvSpPr>
            <p:cNvPr id="75881" name="Oval 70"/>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82" name="Oval 71"/>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75835" name="Oval 78"/>
          <p:cNvSpPr>
            <a:spLocks noChangeArrowheads="1"/>
          </p:cNvSpPr>
          <p:nvPr/>
        </p:nvSpPr>
        <p:spPr bwMode="auto">
          <a:xfrm>
            <a:off x="4318000" y="3073400"/>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75836" name="Group 79"/>
          <p:cNvGrpSpPr>
            <a:grpSpLocks/>
          </p:cNvGrpSpPr>
          <p:nvPr/>
        </p:nvGrpSpPr>
        <p:grpSpPr bwMode="auto">
          <a:xfrm>
            <a:off x="4635500" y="4902200"/>
            <a:ext cx="152400" cy="152400"/>
            <a:chOff x="3648" y="2400"/>
            <a:chExt cx="96" cy="96"/>
          </a:xfrm>
        </p:grpSpPr>
        <p:sp>
          <p:nvSpPr>
            <p:cNvPr id="75879" name="Oval 80"/>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80" name="Oval 81"/>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5837" name="Group 82"/>
          <p:cNvGrpSpPr>
            <a:grpSpLocks/>
          </p:cNvGrpSpPr>
          <p:nvPr/>
        </p:nvGrpSpPr>
        <p:grpSpPr bwMode="auto">
          <a:xfrm>
            <a:off x="5245100" y="4902200"/>
            <a:ext cx="152400" cy="152400"/>
            <a:chOff x="3648" y="2400"/>
            <a:chExt cx="96" cy="96"/>
          </a:xfrm>
        </p:grpSpPr>
        <p:sp>
          <p:nvSpPr>
            <p:cNvPr id="75877" name="Oval 83"/>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78" name="Oval 84"/>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5838" name="Group 85"/>
          <p:cNvGrpSpPr>
            <a:grpSpLocks/>
          </p:cNvGrpSpPr>
          <p:nvPr/>
        </p:nvGrpSpPr>
        <p:grpSpPr bwMode="auto">
          <a:xfrm>
            <a:off x="5549900" y="4902200"/>
            <a:ext cx="152400" cy="152400"/>
            <a:chOff x="3648" y="2400"/>
            <a:chExt cx="96" cy="96"/>
          </a:xfrm>
        </p:grpSpPr>
        <p:sp>
          <p:nvSpPr>
            <p:cNvPr id="75875" name="Oval 86"/>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76" name="Oval 87"/>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5839" name="Group 88"/>
          <p:cNvGrpSpPr>
            <a:grpSpLocks/>
          </p:cNvGrpSpPr>
          <p:nvPr/>
        </p:nvGrpSpPr>
        <p:grpSpPr bwMode="auto">
          <a:xfrm>
            <a:off x="5537200" y="5524500"/>
            <a:ext cx="152400" cy="152400"/>
            <a:chOff x="3648" y="2400"/>
            <a:chExt cx="96" cy="96"/>
          </a:xfrm>
        </p:grpSpPr>
        <p:sp>
          <p:nvSpPr>
            <p:cNvPr id="75873" name="Oval 8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74" name="Oval 9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5840" name="Group 91"/>
          <p:cNvGrpSpPr>
            <a:grpSpLocks/>
          </p:cNvGrpSpPr>
          <p:nvPr/>
        </p:nvGrpSpPr>
        <p:grpSpPr bwMode="auto">
          <a:xfrm>
            <a:off x="5232400" y="5524500"/>
            <a:ext cx="152400" cy="152400"/>
            <a:chOff x="3648" y="2400"/>
            <a:chExt cx="96" cy="96"/>
          </a:xfrm>
        </p:grpSpPr>
        <p:sp>
          <p:nvSpPr>
            <p:cNvPr id="75871" name="Oval 9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72" name="Oval 9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75841" name="Rectangle 97"/>
          <p:cNvSpPr>
            <a:spLocks noChangeArrowheads="1"/>
          </p:cNvSpPr>
          <p:nvPr/>
        </p:nvSpPr>
        <p:spPr bwMode="auto">
          <a:xfrm rot="-5400000">
            <a:off x="4330700" y="2171700"/>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42" name="Text Box 98"/>
          <p:cNvSpPr txBox="1">
            <a:spLocks noChangeArrowheads="1"/>
          </p:cNvSpPr>
          <p:nvPr/>
        </p:nvSpPr>
        <p:spPr bwMode="auto">
          <a:xfrm>
            <a:off x="2555878" y="3922716"/>
            <a:ext cx="118272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Clear Sound</a:t>
            </a:r>
          </a:p>
        </p:txBody>
      </p:sp>
      <p:sp>
        <p:nvSpPr>
          <p:cNvPr id="75843" name="Text Box 99"/>
          <p:cNvSpPr txBox="1">
            <a:spLocks noChangeArrowheads="1"/>
          </p:cNvSpPr>
          <p:nvPr/>
        </p:nvSpPr>
        <p:spPr bwMode="auto">
          <a:xfrm>
            <a:off x="2555878" y="4221169"/>
            <a:ext cx="65375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Clean</a:t>
            </a:r>
          </a:p>
        </p:txBody>
      </p:sp>
      <p:sp>
        <p:nvSpPr>
          <p:cNvPr id="75844" name="Rectangle 100"/>
          <p:cNvSpPr>
            <a:spLocks noChangeArrowheads="1"/>
          </p:cNvSpPr>
          <p:nvPr/>
        </p:nvSpPr>
        <p:spPr bwMode="auto">
          <a:xfrm>
            <a:off x="6083300" y="2101850"/>
            <a:ext cx="304800" cy="3657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45" name="Text Box 101"/>
          <p:cNvSpPr txBox="1">
            <a:spLocks noChangeArrowheads="1"/>
          </p:cNvSpPr>
          <p:nvPr/>
        </p:nvSpPr>
        <p:spPr bwMode="auto">
          <a:xfrm>
            <a:off x="3962404" y="3924300"/>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3</a:t>
            </a:r>
          </a:p>
        </p:txBody>
      </p:sp>
      <p:sp>
        <p:nvSpPr>
          <p:cNvPr id="75846" name="Text Box 102"/>
          <p:cNvSpPr txBox="1">
            <a:spLocks noChangeArrowheads="1"/>
          </p:cNvSpPr>
          <p:nvPr/>
        </p:nvSpPr>
        <p:spPr bwMode="auto">
          <a:xfrm>
            <a:off x="3962404" y="4241806"/>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5</a:t>
            </a:r>
          </a:p>
        </p:txBody>
      </p:sp>
      <p:grpSp>
        <p:nvGrpSpPr>
          <p:cNvPr id="75847" name="Group 103"/>
          <p:cNvGrpSpPr>
            <a:grpSpLocks/>
          </p:cNvGrpSpPr>
          <p:nvPr/>
        </p:nvGrpSpPr>
        <p:grpSpPr bwMode="auto">
          <a:xfrm>
            <a:off x="5867400" y="3987800"/>
            <a:ext cx="152400" cy="152400"/>
            <a:chOff x="3648" y="2400"/>
            <a:chExt cx="96" cy="96"/>
          </a:xfrm>
        </p:grpSpPr>
        <p:sp>
          <p:nvSpPr>
            <p:cNvPr id="75869" name="Oval 104"/>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70" name="Oval 105"/>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75848" name="AutoShape 106"/>
          <p:cNvSpPr>
            <a:spLocks noChangeArrowheads="1"/>
          </p:cNvSpPr>
          <p:nvPr/>
        </p:nvSpPr>
        <p:spPr bwMode="auto">
          <a:xfrm>
            <a:off x="5867400" y="3381375"/>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49" name="Oval 107"/>
          <p:cNvSpPr>
            <a:spLocks noChangeArrowheads="1"/>
          </p:cNvSpPr>
          <p:nvPr/>
        </p:nvSpPr>
        <p:spPr bwMode="auto">
          <a:xfrm>
            <a:off x="5854700" y="3060700"/>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75850" name="Group 111"/>
          <p:cNvGrpSpPr>
            <a:grpSpLocks/>
          </p:cNvGrpSpPr>
          <p:nvPr/>
        </p:nvGrpSpPr>
        <p:grpSpPr bwMode="auto">
          <a:xfrm>
            <a:off x="5854700" y="4284663"/>
            <a:ext cx="152400" cy="152400"/>
            <a:chOff x="3648" y="2400"/>
            <a:chExt cx="96" cy="96"/>
          </a:xfrm>
        </p:grpSpPr>
        <p:sp>
          <p:nvSpPr>
            <p:cNvPr id="75867" name="Oval 11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68" name="Oval 11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75851" name="AutoShape 114"/>
          <p:cNvSpPr>
            <a:spLocks noChangeArrowheads="1"/>
          </p:cNvSpPr>
          <p:nvPr/>
        </p:nvSpPr>
        <p:spPr bwMode="auto">
          <a:xfrm>
            <a:off x="4622800" y="4310063"/>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52" name="AutoShape 115"/>
          <p:cNvSpPr>
            <a:spLocks noChangeArrowheads="1"/>
          </p:cNvSpPr>
          <p:nvPr/>
        </p:nvSpPr>
        <p:spPr bwMode="auto">
          <a:xfrm>
            <a:off x="5245100" y="4297363"/>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53" name="AutoShape 116"/>
          <p:cNvSpPr>
            <a:spLocks noChangeArrowheads="1"/>
          </p:cNvSpPr>
          <p:nvPr/>
        </p:nvSpPr>
        <p:spPr bwMode="auto">
          <a:xfrm>
            <a:off x="5864225" y="5226050"/>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5854" name="Text Box 117"/>
          <p:cNvSpPr txBox="1">
            <a:spLocks noChangeArrowheads="1"/>
          </p:cNvSpPr>
          <p:nvPr/>
        </p:nvSpPr>
        <p:spPr bwMode="auto">
          <a:xfrm rot="-5400000">
            <a:off x="5338763" y="2255808"/>
            <a:ext cx="119380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000"/>
              <a:t>TX/RX Aural Messages</a:t>
            </a:r>
          </a:p>
        </p:txBody>
      </p:sp>
      <p:sp>
        <p:nvSpPr>
          <p:cNvPr id="35920" name="AutoShape 118"/>
          <p:cNvSpPr>
            <a:spLocks noChangeArrowheads="1"/>
          </p:cNvSpPr>
          <p:nvPr/>
        </p:nvSpPr>
        <p:spPr bwMode="gray">
          <a:xfrm>
            <a:off x="190502" y="2371725"/>
            <a:ext cx="1670047" cy="1295400"/>
          </a:xfrm>
          <a:prstGeom prst="wedgeRoundRectCallout">
            <a:avLst>
              <a:gd name="adj1" fmla="val 92360"/>
              <a:gd name="adj2" fmla="val 34071"/>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eaLnBrk="0" hangingPunct="0">
              <a:defRPr/>
            </a:pPr>
            <a:r>
              <a:rPr lang="en-GB">
                <a:solidFill>
                  <a:schemeClr val="bg1"/>
                </a:solidFill>
              </a:rPr>
              <a:t>Vague ambiguous</a:t>
            </a:r>
          </a:p>
          <a:p>
            <a:pPr algn="ctr" eaLnBrk="0" hangingPunct="0">
              <a:defRPr/>
            </a:pPr>
            <a:r>
              <a:rPr lang="en-GB">
                <a:solidFill>
                  <a:schemeClr val="bg1"/>
                </a:solidFill>
              </a:rPr>
              <a:t>customer requirements</a:t>
            </a:r>
          </a:p>
        </p:txBody>
      </p:sp>
      <p:sp>
        <p:nvSpPr>
          <p:cNvPr id="35921" name="AutoShape 119"/>
          <p:cNvSpPr>
            <a:spLocks noChangeArrowheads="1"/>
          </p:cNvSpPr>
          <p:nvPr/>
        </p:nvSpPr>
        <p:spPr bwMode="gray">
          <a:xfrm>
            <a:off x="6652732" y="1124387"/>
            <a:ext cx="2010726" cy="1295400"/>
          </a:xfrm>
          <a:prstGeom prst="wedgeRoundRectCallout">
            <a:avLst>
              <a:gd name="adj1" fmla="val -67717"/>
              <a:gd name="adj2" fmla="val 47547"/>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eaLnBrk="0" hangingPunct="0">
              <a:defRPr/>
            </a:pPr>
            <a:r>
              <a:rPr lang="en-GB">
                <a:solidFill>
                  <a:srgbClr val="FFFFFF"/>
                </a:solidFill>
              </a:rPr>
              <a:t>Measurable technical interpretation through functionality</a:t>
            </a:r>
          </a:p>
        </p:txBody>
      </p:sp>
      <p:sp>
        <p:nvSpPr>
          <p:cNvPr id="35922" name="AutoShape 120"/>
          <p:cNvSpPr>
            <a:spLocks noChangeArrowheads="1"/>
          </p:cNvSpPr>
          <p:nvPr/>
        </p:nvSpPr>
        <p:spPr bwMode="gray">
          <a:xfrm>
            <a:off x="6194715" y="2706688"/>
            <a:ext cx="1866900" cy="1419225"/>
          </a:xfrm>
          <a:prstGeom prst="roundRect">
            <a:avLst>
              <a:gd name="adj" fmla="val 15213"/>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lgn="ctr" eaLnBrk="0" hangingPunct="0">
              <a:defRPr/>
            </a:pPr>
            <a:r>
              <a:rPr lang="en-GB" dirty="0">
                <a:solidFill>
                  <a:srgbClr val="FFFFFF"/>
                </a:solidFill>
              </a:rPr>
              <a:t>Relationships</a:t>
            </a:r>
          </a:p>
          <a:p>
            <a:pPr algn="ctr" eaLnBrk="0" hangingPunct="0">
              <a:defRPr/>
            </a:pPr>
            <a:r>
              <a:rPr lang="en-GB" dirty="0">
                <a:solidFill>
                  <a:srgbClr val="FFFFFF"/>
                </a:solidFill>
              </a:rPr>
              <a:t>between customer</a:t>
            </a:r>
          </a:p>
          <a:p>
            <a:pPr algn="ctr" eaLnBrk="0" hangingPunct="0">
              <a:defRPr/>
            </a:pPr>
            <a:r>
              <a:rPr lang="en-GB" dirty="0">
                <a:solidFill>
                  <a:srgbClr val="FFFFFF"/>
                </a:solidFill>
              </a:rPr>
              <a:t>requirements</a:t>
            </a:r>
          </a:p>
          <a:p>
            <a:pPr algn="ctr" eaLnBrk="0" hangingPunct="0">
              <a:defRPr/>
            </a:pPr>
            <a:r>
              <a:rPr lang="en-GB" dirty="0">
                <a:solidFill>
                  <a:srgbClr val="FFFFFF"/>
                </a:solidFill>
              </a:rPr>
              <a:t> and technical </a:t>
            </a:r>
          </a:p>
          <a:p>
            <a:pPr algn="ctr" eaLnBrk="0" hangingPunct="0">
              <a:defRPr/>
            </a:pPr>
            <a:r>
              <a:rPr lang="en-GB" dirty="0">
                <a:solidFill>
                  <a:srgbClr val="FFFFFF"/>
                </a:solidFill>
              </a:rPr>
              <a:t>interpretation</a:t>
            </a:r>
          </a:p>
        </p:txBody>
      </p:sp>
      <p:sp>
        <p:nvSpPr>
          <p:cNvPr id="35923" name="AutoShape 121"/>
          <p:cNvSpPr>
            <a:spLocks noChangeArrowheads="1"/>
          </p:cNvSpPr>
          <p:nvPr/>
        </p:nvSpPr>
        <p:spPr bwMode="gray">
          <a:xfrm>
            <a:off x="7178678" y="4232275"/>
            <a:ext cx="1504950" cy="1295400"/>
          </a:xfrm>
          <a:prstGeom prst="wedgeRoundRectCallout">
            <a:avLst>
              <a:gd name="adj1" fmla="val -120009"/>
              <a:gd name="adj2" fmla="val 35922"/>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anchor="ctr"/>
          <a:lstStyle/>
          <a:p>
            <a:pPr algn="ctr" eaLnBrk="0" hangingPunct="0">
              <a:defRPr/>
            </a:pPr>
            <a:r>
              <a:rPr lang="en-GB">
                <a:solidFill>
                  <a:schemeClr val="dk1"/>
                </a:solidFill>
                <a:latin typeface="+mn-lt"/>
                <a:ea typeface="+mn-ea"/>
                <a:cs typeface="+mn-cs"/>
              </a:rPr>
              <a:t>Sparse Rows!</a:t>
            </a:r>
          </a:p>
          <a:p>
            <a:pPr algn="ctr" eaLnBrk="0" hangingPunct="0">
              <a:defRPr/>
            </a:pPr>
            <a:r>
              <a:rPr lang="en-GB">
                <a:solidFill>
                  <a:schemeClr val="dk1"/>
                </a:solidFill>
                <a:latin typeface="+mn-lt"/>
                <a:ea typeface="+mn-ea"/>
                <a:cs typeface="+mn-cs"/>
              </a:rPr>
              <a:t>something is missing!</a:t>
            </a:r>
          </a:p>
        </p:txBody>
      </p:sp>
      <p:sp>
        <p:nvSpPr>
          <p:cNvPr id="35924" name="AutoShape 122"/>
          <p:cNvSpPr>
            <a:spLocks noChangeArrowheads="1"/>
          </p:cNvSpPr>
          <p:nvPr/>
        </p:nvSpPr>
        <p:spPr bwMode="gray">
          <a:xfrm>
            <a:off x="7181850" y="4221163"/>
            <a:ext cx="1504950" cy="1295400"/>
          </a:xfrm>
          <a:prstGeom prst="wedgeRoundRectCallout">
            <a:avLst>
              <a:gd name="adj1" fmla="val -116452"/>
              <a:gd name="adj2" fmla="val -9388"/>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anchor="ctr"/>
          <a:lstStyle/>
          <a:p>
            <a:pPr algn="ctr" eaLnBrk="0" hangingPunct="0">
              <a:defRPr/>
            </a:pPr>
            <a:r>
              <a:rPr lang="en-GB">
                <a:solidFill>
                  <a:schemeClr val="dk1"/>
                </a:solidFill>
                <a:latin typeface="+mn-lt"/>
                <a:ea typeface="+mn-ea"/>
                <a:cs typeface="+mn-cs"/>
              </a:rPr>
              <a:t>Sparse Rows!</a:t>
            </a:r>
          </a:p>
          <a:p>
            <a:pPr algn="ctr" eaLnBrk="0" hangingPunct="0">
              <a:defRPr/>
            </a:pPr>
            <a:r>
              <a:rPr lang="en-GB">
                <a:solidFill>
                  <a:schemeClr val="dk1"/>
                </a:solidFill>
                <a:latin typeface="+mn-lt"/>
                <a:ea typeface="+mn-ea"/>
                <a:cs typeface="+mn-cs"/>
              </a:rPr>
              <a:t>something is missing!</a:t>
            </a:r>
          </a:p>
        </p:txBody>
      </p:sp>
    </p:spTree>
    <p:extLst>
      <p:ext uri="{BB962C8B-B14F-4D97-AF65-F5344CB8AC3E}">
        <p14:creationId xmlns:p14="http://schemas.microsoft.com/office/powerpoint/2010/main" val="6643565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Rectangle 4"/>
          <p:cNvSpPr>
            <a:spLocks noGrp="1" noChangeArrowheads="1"/>
          </p:cNvSpPr>
          <p:nvPr>
            <p:ph type="title"/>
          </p:nvPr>
        </p:nvSpPr>
        <p:spPr/>
        <p:txBody>
          <a:bodyPr/>
          <a:lstStyle/>
          <a:p>
            <a:r>
              <a:rPr lang="en-GB"/>
              <a:t>Payphone Example</a:t>
            </a:r>
          </a:p>
        </p:txBody>
      </p:sp>
      <p:sp>
        <p:nvSpPr>
          <p:cNvPr id="77826" name="Rectangle 5"/>
          <p:cNvSpPr>
            <a:spLocks noChangeArrowheads="1"/>
          </p:cNvSpPr>
          <p:nvPr/>
        </p:nvSpPr>
        <p:spPr bwMode="auto">
          <a:xfrm>
            <a:off x="3695700" y="2095500"/>
            <a:ext cx="304800" cy="3657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endParaRPr lang="en-US" sz="1400">
              <a:latin typeface="Times New Roman" charset="0"/>
            </a:endParaRPr>
          </a:p>
        </p:txBody>
      </p:sp>
      <p:sp>
        <p:nvSpPr>
          <p:cNvPr id="77827" name="Rectangle 6"/>
          <p:cNvSpPr>
            <a:spLocks noChangeArrowheads="1"/>
          </p:cNvSpPr>
          <p:nvPr/>
        </p:nvSpPr>
        <p:spPr bwMode="auto">
          <a:xfrm>
            <a:off x="4000500" y="2095500"/>
            <a:ext cx="304800" cy="3657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28" name="Rectangle 7"/>
          <p:cNvSpPr>
            <a:spLocks noChangeArrowheads="1"/>
          </p:cNvSpPr>
          <p:nvPr/>
        </p:nvSpPr>
        <p:spPr bwMode="auto">
          <a:xfrm>
            <a:off x="4305300" y="2095500"/>
            <a:ext cx="304800" cy="3657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29" name="Rectangle 8"/>
          <p:cNvSpPr>
            <a:spLocks noChangeArrowheads="1"/>
          </p:cNvSpPr>
          <p:nvPr/>
        </p:nvSpPr>
        <p:spPr bwMode="auto">
          <a:xfrm>
            <a:off x="4610100" y="2095500"/>
            <a:ext cx="304800" cy="3657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30" name="Rectangle 9"/>
          <p:cNvSpPr>
            <a:spLocks noChangeArrowheads="1"/>
          </p:cNvSpPr>
          <p:nvPr/>
        </p:nvSpPr>
        <p:spPr bwMode="auto">
          <a:xfrm>
            <a:off x="4914900" y="2095500"/>
            <a:ext cx="304800" cy="3657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31" name="Rectangle 10"/>
          <p:cNvSpPr>
            <a:spLocks noChangeArrowheads="1"/>
          </p:cNvSpPr>
          <p:nvPr/>
        </p:nvSpPr>
        <p:spPr bwMode="auto">
          <a:xfrm>
            <a:off x="5219700" y="2095500"/>
            <a:ext cx="304800" cy="3657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32" name="Rectangle 11"/>
          <p:cNvSpPr>
            <a:spLocks noChangeArrowheads="1"/>
          </p:cNvSpPr>
          <p:nvPr/>
        </p:nvSpPr>
        <p:spPr bwMode="auto">
          <a:xfrm rot="-5400000">
            <a:off x="3771900" y="1562100"/>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33" name="Rectangle 12"/>
          <p:cNvSpPr>
            <a:spLocks noChangeArrowheads="1"/>
          </p:cNvSpPr>
          <p:nvPr/>
        </p:nvSpPr>
        <p:spPr bwMode="auto">
          <a:xfrm rot="-5400000">
            <a:off x="3771900" y="1866900"/>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34" name="Rectangle 13"/>
          <p:cNvSpPr>
            <a:spLocks noChangeArrowheads="1"/>
          </p:cNvSpPr>
          <p:nvPr/>
        </p:nvSpPr>
        <p:spPr bwMode="auto">
          <a:xfrm rot="-5400000">
            <a:off x="3771900" y="2781300"/>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35" name="Rectangle 14"/>
          <p:cNvSpPr>
            <a:spLocks noChangeArrowheads="1"/>
          </p:cNvSpPr>
          <p:nvPr/>
        </p:nvSpPr>
        <p:spPr bwMode="auto">
          <a:xfrm rot="-5400000">
            <a:off x="3771900" y="3086100"/>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36" name="Rectangle 15"/>
          <p:cNvSpPr>
            <a:spLocks noChangeArrowheads="1"/>
          </p:cNvSpPr>
          <p:nvPr/>
        </p:nvSpPr>
        <p:spPr bwMode="auto">
          <a:xfrm rot="-5400000">
            <a:off x="3771900" y="3390900"/>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37" name="Rectangle 16"/>
          <p:cNvSpPr>
            <a:spLocks noChangeArrowheads="1"/>
          </p:cNvSpPr>
          <p:nvPr/>
        </p:nvSpPr>
        <p:spPr bwMode="auto">
          <a:xfrm rot="-5400000">
            <a:off x="3771900" y="3695700"/>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38" name="Line 17"/>
          <p:cNvSpPr>
            <a:spLocks noChangeShapeType="1"/>
          </p:cNvSpPr>
          <p:nvPr/>
        </p:nvSpPr>
        <p:spPr bwMode="auto">
          <a:xfrm>
            <a:off x="3390900" y="3003550"/>
            <a:ext cx="0" cy="27559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7839" name="Line 18"/>
          <p:cNvSpPr>
            <a:spLocks noChangeShapeType="1"/>
          </p:cNvSpPr>
          <p:nvPr/>
        </p:nvSpPr>
        <p:spPr bwMode="auto">
          <a:xfrm flipH="1">
            <a:off x="2019300" y="2095500"/>
            <a:ext cx="16764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7840" name="Line 19"/>
          <p:cNvSpPr>
            <a:spLocks noChangeShapeType="1"/>
          </p:cNvSpPr>
          <p:nvPr/>
        </p:nvSpPr>
        <p:spPr bwMode="auto">
          <a:xfrm flipV="1">
            <a:off x="2019300" y="2095500"/>
            <a:ext cx="0" cy="9144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7841" name="Line 20"/>
          <p:cNvSpPr>
            <a:spLocks noChangeShapeType="1"/>
          </p:cNvSpPr>
          <p:nvPr/>
        </p:nvSpPr>
        <p:spPr bwMode="auto">
          <a:xfrm flipH="1" flipV="1">
            <a:off x="2019300" y="2247900"/>
            <a:ext cx="1371600" cy="7620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7842" name="Line 21"/>
          <p:cNvSpPr>
            <a:spLocks noChangeShapeType="1"/>
          </p:cNvSpPr>
          <p:nvPr/>
        </p:nvSpPr>
        <p:spPr bwMode="auto">
          <a:xfrm flipH="1" flipV="1">
            <a:off x="2095500" y="2095500"/>
            <a:ext cx="1600200" cy="9144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7843" name="Text Box 22"/>
          <p:cNvSpPr txBox="1">
            <a:spLocks noChangeArrowheads="1"/>
          </p:cNvSpPr>
          <p:nvPr/>
        </p:nvSpPr>
        <p:spPr bwMode="auto">
          <a:xfrm>
            <a:off x="2019303" y="3314706"/>
            <a:ext cx="136234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Multi-language</a:t>
            </a:r>
          </a:p>
        </p:txBody>
      </p:sp>
      <p:sp>
        <p:nvSpPr>
          <p:cNvPr id="77844" name="Text Box 23"/>
          <p:cNvSpPr txBox="1">
            <a:spLocks noChangeArrowheads="1"/>
          </p:cNvSpPr>
          <p:nvPr/>
        </p:nvSpPr>
        <p:spPr bwMode="auto">
          <a:xfrm>
            <a:off x="2003425" y="3630613"/>
            <a:ext cx="125241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Any Payment</a:t>
            </a:r>
          </a:p>
        </p:txBody>
      </p:sp>
      <p:sp>
        <p:nvSpPr>
          <p:cNvPr id="77845" name="Text Box 24"/>
          <p:cNvSpPr txBox="1">
            <a:spLocks noChangeArrowheads="1"/>
          </p:cNvSpPr>
          <p:nvPr/>
        </p:nvSpPr>
        <p:spPr bwMode="auto">
          <a:xfrm>
            <a:off x="2003426" y="4545019"/>
            <a:ext cx="81339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Durable</a:t>
            </a:r>
          </a:p>
        </p:txBody>
      </p:sp>
      <p:sp>
        <p:nvSpPr>
          <p:cNvPr id="77846" name="Text Box 25"/>
          <p:cNvSpPr txBox="1">
            <a:spLocks noChangeArrowheads="1"/>
          </p:cNvSpPr>
          <p:nvPr/>
        </p:nvSpPr>
        <p:spPr bwMode="auto">
          <a:xfrm>
            <a:off x="2019302" y="4838706"/>
            <a:ext cx="83338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Reliable</a:t>
            </a:r>
          </a:p>
        </p:txBody>
      </p:sp>
      <p:sp>
        <p:nvSpPr>
          <p:cNvPr id="77847" name="Text Box 26"/>
          <p:cNvSpPr txBox="1">
            <a:spLocks noChangeArrowheads="1"/>
          </p:cNvSpPr>
          <p:nvPr/>
        </p:nvSpPr>
        <p:spPr bwMode="auto">
          <a:xfrm>
            <a:off x="2019300" y="5143506"/>
            <a:ext cx="126188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Cleans easily</a:t>
            </a:r>
          </a:p>
        </p:txBody>
      </p:sp>
      <p:sp>
        <p:nvSpPr>
          <p:cNvPr id="77848" name="Text Box 27"/>
          <p:cNvSpPr txBox="1">
            <a:spLocks noChangeArrowheads="1"/>
          </p:cNvSpPr>
          <p:nvPr/>
        </p:nvSpPr>
        <p:spPr bwMode="auto">
          <a:xfrm>
            <a:off x="1943100" y="5448306"/>
            <a:ext cx="125259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 Maintainable</a:t>
            </a:r>
          </a:p>
        </p:txBody>
      </p:sp>
      <p:sp>
        <p:nvSpPr>
          <p:cNvPr id="77849" name="Text Box 28"/>
          <p:cNvSpPr txBox="1">
            <a:spLocks noChangeArrowheads="1"/>
          </p:cNvSpPr>
          <p:nvPr/>
        </p:nvSpPr>
        <p:spPr bwMode="auto">
          <a:xfrm>
            <a:off x="1943100" y="2549531"/>
            <a:ext cx="114646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200"/>
              <a:t>Customer</a:t>
            </a:r>
          </a:p>
          <a:p>
            <a:r>
              <a:rPr lang="en-GB" sz="1200"/>
              <a:t>Requirements</a:t>
            </a:r>
          </a:p>
        </p:txBody>
      </p:sp>
      <p:sp>
        <p:nvSpPr>
          <p:cNvPr id="77850" name="Text Box 29"/>
          <p:cNvSpPr txBox="1">
            <a:spLocks noChangeArrowheads="1"/>
          </p:cNvSpPr>
          <p:nvPr/>
        </p:nvSpPr>
        <p:spPr bwMode="auto">
          <a:xfrm>
            <a:off x="2628900" y="2092331"/>
            <a:ext cx="114646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200"/>
              <a:t>Design </a:t>
            </a:r>
          </a:p>
          <a:p>
            <a:r>
              <a:rPr lang="en-GB" sz="1200"/>
              <a:t>Requirements</a:t>
            </a:r>
          </a:p>
        </p:txBody>
      </p:sp>
      <p:sp>
        <p:nvSpPr>
          <p:cNvPr id="77851" name="Text Box 30"/>
          <p:cNvSpPr txBox="1">
            <a:spLocks noChangeArrowheads="1"/>
          </p:cNvSpPr>
          <p:nvPr/>
        </p:nvSpPr>
        <p:spPr bwMode="auto">
          <a:xfrm rot="1749975">
            <a:off x="1931333" y="2394669"/>
            <a:ext cx="1560243"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000" dirty="0"/>
              <a:t>Importance to Customer</a:t>
            </a:r>
            <a:endParaRPr lang="en-GB" sz="1400" dirty="0"/>
          </a:p>
        </p:txBody>
      </p:sp>
      <p:sp>
        <p:nvSpPr>
          <p:cNvPr id="77852" name="Text Box 31"/>
          <p:cNvSpPr txBox="1">
            <a:spLocks noChangeArrowheads="1"/>
          </p:cNvSpPr>
          <p:nvPr/>
        </p:nvSpPr>
        <p:spPr bwMode="auto">
          <a:xfrm rot="-5400000">
            <a:off x="3380060" y="2448089"/>
            <a:ext cx="929730"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t>Select Lang</a:t>
            </a:r>
          </a:p>
        </p:txBody>
      </p:sp>
      <p:sp>
        <p:nvSpPr>
          <p:cNvPr id="77853" name="Text Box 32"/>
          <p:cNvSpPr txBox="1">
            <a:spLocks noChangeArrowheads="1"/>
          </p:cNvSpPr>
          <p:nvPr/>
        </p:nvSpPr>
        <p:spPr bwMode="auto">
          <a:xfrm rot="-5400000">
            <a:off x="3749931" y="2521114"/>
            <a:ext cx="780538"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t>Enter No.</a:t>
            </a:r>
          </a:p>
        </p:txBody>
      </p:sp>
      <p:sp>
        <p:nvSpPr>
          <p:cNvPr id="77854" name="Text Box 33"/>
          <p:cNvSpPr txBox="1">
            <a:spLocks noChangeArrowheads="1"/>
          </p:cNvSpPr>
          <p:nvPr/>
        </p:nvSpPr>
        <p:spPr bwMode="auto">
          <a:xfrm rot="-5400000">
            <a:off x="4595438" y="2434596"/>
            <a:ext cx="937376"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t>Read Cards</a:t>
            </a:r>
          </a:p>
        </p:txBody>
      </p:sp>
      <p:sp>
        <p:nvSpPr>
          <p:cNvPr id="77855" name="Text Box 34"/>
          <p:cNvSpPr txBox="1">
            <a:spLocks noChangeArrowheads="1"/>
          </p:cNvSpPr>
          <p:nvPr/>
        </p:nvSpPr>
        <p:spPr bwMode="auto">
          <a:xfrm rot="-5400000">
            <a:off x="4285228" y="2406576"/>
            <a:ext cx="954546"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000"/>
              <a:t>Handle Coins</a:t>
            </a:r>
          </a:p>
        </p:txBody>
      </p:sp>
      <p:sp>
        <p:nvSpPr>
          <p:cNvPr id="77856" name="Text Box 35"/>
          <p:cNvSpPr txBox="1">
            <a:spLocks noChangeArrowheads="1"/>
          </p:cNvSpPr>
          <p:nvPr/>
        </p:nvSpPr>
        <p:spPr bwMode="auto">
          <a:xfrm rot="-5400000">
            <a:off x="5307205" y="2461389"/>
            <a:ext cx="748923"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000"/>
              <a:t>Contain &amp;</a:t>
            </a:r>
          </a:p>
          <a:p>
            <a:r>
              <a:rPr lang="en-GB" sz="1000"/>
              <a:t>Protect</a:t>
            </a:r>
          </a:p>
        </p:txBody>
      </p:sp>
      <p:sp>
        <p:nvSpPr>
          <p:cNvPr id="77857" name="Text Box 36"/>
          <p:cNvSpPr txBox="1">
            <a:spLocks noChangeArrowheads="1"/>
          </p:cNvSpPr>
          <p:nvPr/>
        </p:nvSpPr>
        <p:spPr bwMode="auto">
          <a:xfrm>
            <a:off x="3375028" y="3325817"/>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3</a:t>
            </a:r>
          </a:p>
        </p:txBody>
      </p:sp>
      <p:sp>
        <p:nvSpPr>
          <p:cNvPr id="77858" name="Text Box 37"/>
          <p:cNvSpPr txBox="1">
            <a:spLocks noChangeArrowheads="1"/>
          </p:cNvSpPr>
          <p:nvPr/>
        </p:nvSpPr>
        <p:spPr bwMode="auto">
          <a:xfrm>
            <a:off x="3390904" y="3619504"/>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5</a:t>
            </a:r>
          </a:p>
        </p:txBody>
      </p:sp>
      <p:sp>
        <p:nvSpPr>
          <p:cNvPr id="77859" name="Text Box 38"/>
          <p:cNvSpPr txBox="1">
            <a:spLocks noChangeArrowheads="1"/>
          </p:cNvSpPr>
          <p:nvPr/>
        </p:nvSpPr>
        <p:spPr bwMode="auto">
          <a:xfrm>
            <a:off x="3390904" y="4533906"/>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5</a:t>
            </a:r>
          </a:p>
        </p:txBody>
      </p:sp>
      <p:sp>
        <p:nvSpPr>
          <p:cNvPr id="77860" name="Text Box 39"/>
          <p:cNvSpPr txBox="1">
            <a:spLocks noChangeArrowheads="1"/>
          </p:cNvSpPr>
          <p:nvPr/>
        </p:nvSpPr>
        <p:spPr bwMode="auto">
          <a:xfrm>
            <a:off x="3375028" y="4849819"/>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4</a:t>
            </a:r>
          </a:p>
        </p:txBody>
      </p:sp>
      <p:sp>
        <p:nvSpPr>
          <p:cNvPr id="77861" name="Text Box 40"/>
          <p:cNvSpPr txBox="1">
            <a:spLocks noChangeArrowheads="1"/>
          </p:cNvSpPr>
          <p:nvPr/>
        </p:nvSpPr>
        <p:spPr bwMode="auto">
          <a:xfrm>
            <a:off x="3375028" y="5154619"/>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2</a:t>
            </a:r>
          </a:p>
        </p:txBody>
      </p:sp>
      <p:sp>
        <p:nvSpPr>
          <p:cNvPr id="77862" name="Text Box 41"/>
          <p:cNvSpPr txBox="1">
            <a:spLocks noChangeArrowheads="1"/>
          </p:cNvSpPr>
          <p:nvPr/>
        </p:nvSpPr>
        <p:spPr bwMode="auto">
          <a:xfrm>
            <a:off x="3375028" y="5459419"/>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5</a:t>
            </a:r>
          </a:p>
        </p:txBody>
      </p:sp>
      <p:sp>
        <p:nvSpPr>
          <p:cNvPr id="77863" name="Oval 42"/>
          <p:cNvSpPr>
            <a:spLocks noChangeArrowheads="1"/>
          </p:cNvSpPr>
          <p:nvPr/>
        </p:nvSpPr>
        <p:spPr bwMode="auto">
          <a:xfrm>
            <a:off x="4686300" y="3390900"/>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64" name="Oval 43"/>
          <p:cNvSpPr>
            <a:spLocks noChangeArrowheads="1"/>
          </p:cNvSpPr>
          <p:nvPr/>
        </p:nvSpPr>
        <p:spPr bwMode="auto">
          <a:xfrm>
            <a:off x="4381500" y="4610100"/>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65" name="Oval 44"/>
          <p:cNvSpPr>
            <a:spLocks noChangeArrowheads="1"/>
          </p:cNvSpPr>
          <p:nvPr/>
        </p:nvSpPr>
        <p:spPr bwMode="auto">
          <a:xfrm>
            <a:off x="4381500" y="3086100"/>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77866" name="Group 45"/>
          <p:cNvGrpSpPr>
            <a:grpSpLocks/>
          </p:cNvGrpSpPr>
          <p:nvPr/>
        </p:nvGrpSpPr>
        <p:grpSpPr bwMode="auto">
          <a:xfrm>
            <a:off x="4076700" y="3086100"/>
            <a:ext cx="152400" cy="152400"/>
            <a:chOff x="3648" y="2400"/>
            <a:chExt cx="96" cy="96"/>
          </a:xfrm>
        </p:grpSpPr>
        <p:sp>
          <p:nvSpPr>
            <p:cNvPr id="77943" name="Oval 46"/>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44" name="Oval 47"/>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7867" name="Group 48"/>
          <p:cNvGrpSpPr>
            <a:grpSpLocks/>
          </p:cNvGrpSpPr>
          <p:nvPr/>
        </p:nvGrpSpPr>
        <p:grpSpPr bwMode="auto">
          <a:xfrm>
            <a:off x="4381500" y="3390900"/>
            <a:ext cx="152400" cy="152400"/>
            <a:chOff x="3648" y="2400"/>
            <a:chExt cx="96" cy="96"/>
          </a:xfrm>
        </p:grpSpPr>
        <p:sp>
          <p:nvSpPr>
            <p:cNvPr id="77941" name="Oval 4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42" name="Oval 5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7868" name="Group 51"/>
          <p:cNvGrpSpPr>
            <a:grpSpLocks/>
          </p:cNvGrpSpPr>
          <p:nvPr/>
        </p:nvGrpSpPr>
        <p:grpSpPr bwMode="auto">
          <a:xfrm>
            <a:off x="3771900" y="3390900"/>
            <a:ext cx="152400" cy="152400"/>
            <a:chOff x="3648" y="2400"/>
            <a:chExt cx="96" cy="96"/>
          </a:xfrm>
        </p:grpSpPr>
        <p:sp>
          <p:nvSpPr>
            <p:cNvPr id="77939" name="Oval 5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40" name="Oval 5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77869" name="Rectangle 54"/>
          <p:cNvSpPr>
            <a:spLocks noChangeArrowheads="1"/>
          </p:cNvSpPr>
          <p:nvPr/>
        </p:nvSpPr>
        <p:spPr bwMode="auto">
          <a:xfrm>
            <a:off x="1714500" y="3009900"/>
            <a:ext cx="304800" cy="27432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70" name="Line 55"/>
          <p:cNvSpPr>
            <a:spLocks noChangeShapeType="1"/>
          </p:cNvSpPr>
          <p:nvPr/>
        </p:nvSpPr>
        <p:spPr bwMode="auto">
          <a:xfrm>
            <a:off x="1714500" y="4533900"/>
            <a:ext cx="3048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7871" name="Rectangle 56"/>
          <p:cNvSpPr>
            <a:spLocks noChangeArrowheads="1"/>
          </p:cNvSpPr>
          <p:nvPr/>
        </p:nvSpPr>
        <p:spPr bwMode="auto">
          <a:xfrm rot="-5400000">
            <a:off x="3771900" y="1257300"/>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72" name="Text Box 57"/>
          <p:cNvSpPr txBox="1">
            <a:spLocks noChangeArrowheads="1"/>
          </p:cNvSpPr>
          <p:nvPr/>
        </p:nvSpPr>
        <p:spPr bwMode="auto">
          <a:xfrm>
            <a:off x="2037360" y="3010005"/>
            <a:ext cx="112276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dirty="0"/>
              <a:t>Easy to use</a:t>
            </a:r>
            <a:endParaRPr lang="en-GB" sz="2400" dirty="0"/>
          </a:p>
        </p:txBody>
      </p:sp>
      <p:sp>
        <p:nvSpPr>
          <p:cNvPr id="77873" name="Text Box 58"/>
          <p:cNvSpPr txBox="1">
            <a:spLocks noChangeArrowheads="1"/>
          </p:cNvSpPr>
          <p:nvPr/>
        </p:nvSpPr>
        <p:spPr bwMode="auto">
          <a:xfrm rot="-5400000">
            <a:off x="1572685" y="3633891"/>
            <a:ext cx="56938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a:t>User</a:t>
            </a:r>
          </a:p>
        </p:txBody>
      </p:sp>
      <p:sp>
        <p:nvSpPr>
          <p:cNvPr id="77874" name="Text Box 59"/>
          <p:cNvSpPr txBox="1">
            <a:spLocks noChangeArrowheads="1"/>
          </p:cNvSpPr>
          <p:nvPr/>
        </p:nvSpPr>
        <p:spPr bwMode="auto">
          <a:xfrm rot="-5400000">
            <a:off x="1412324" y="5011841"/>
            <a:ext cx="902811"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a:t>Operator</a:t>
            </a:r>
          </a:p>
        </p:txBody>
      </p:sp>
      <p:sp>
        <p:nvSpPr>
          <p:cNvPr id="77875" name="Text Box 60"/>
          <p:cNvSpPr txBox="1">
            <a:spLocks noChangeArrowheads="1"/>
          </p:cNvSpPr>
          <p:nvPr/>
        </p:nvSpPr>
        <p:spPr bwMode="auto">
          <a:xfrm>
            <a:off x="3390904" y="3009906"/>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4</a:t>
            </a:r>
          </a:p>
        </p:txBody>
      </p:sp>
      <p:sp>
        <p:nvSpPr>
          <p:cNvPr id="77876" name="Text Box 61"/>
          <p:cNvSpPr txBox="1">
            <a:spLocks noChangeArrowheads="1"/>
          </p:cNvSpPr>
          <p:nvPr/>
        </p:nvSpPr>
        <p:spPr bwMode="auto">
          <a:xfrm rot="-5400000">
            <a:off x="3984164" y="2461583"/>
            <a:ext cx="921672"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t>Display Info</a:t>
            </a:r>
          </a:p>
        </p:txBody>
      </p:sp>
      <p:sp>
        <p:nvSpPr>
          <p:cNvPr id="77877" name="AutoShape 62"/>
          <p:cNvSpPr>
            <a:spLocks noChangeArrowheads="1"/>
          </p:cNvSpPr>
          <p:nvPr/>
        </p:nvSpPr>
        <p:spPr bwMode="auto">
          <a:xfrm>
            <a:off x="4381500" y="4914900"/>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78" name="AutoShape 63"/>
          <p:cNvSpPr>
            <a:spLocks noChangeArrowheads="1"/>
          </p:cNvSpPr>
          <p:nvPr/>
        </p:nvSpPr>
        <p:spPr bwMode="auto">
          <a:xfrm>
            <a:off x="4076700" y="5524500"/>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79" name="AutoShape 64"/>
          <p:cNvSpPr>
            <a:spLocks noChangeArrowheads="1"/>
          </p:cNvSpPr>
          <p:nvPr/>
        </p:nvSpPr>
        <p:spPr bwMode="auto">
          <a:xfrm>
            <a:off x="4076700" y="5219700"/>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80" name="AutoShape 65"/>
          <p:cNvSpPr>
            <a:spLocks noChangeArrowheads="1"/>
          </p:cNvSpPr>
          <p:nvPr/>
        </p:nvSpPr>
        <p:spPr bwMode="auto">
          <a:xfrm>
            <a:off x="4076700" y="3390900"/>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81" name="AutoShape 66"/>
          <p:cNvSpPr>
            <a:spLocks noChangeArrowheads="1"/>
          </p:cNvSpPr>
          <p:nvPr/>
        </p:nvSpPr>
        <p:spPr bwMode="auto">
          <a:xfrm>
            <a:off x="5613400" y="5524500"/>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82" name="AutoShape 67"/>
          <p:cNvSpPr>
            <a:spLocks noChangeArrowheads="1"/>
          </p:cNvSpPr>
          <p:nvPr/>
        </p:nvSpPr>
        <p:spPr bwMode="auto">
          <a:xfrm>
            <a:off x="4686300" y="3086100"/>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77883" name="Group 68"/>
          <p:cNvGrpSpPr>
            <a:grpSpLocks/>
          </p:cNvGrpSpPr>
          <p:nvPr/>
        </p:nvGrpSpPr>
        <p:grpSpPr bwMode="auto">
          <a:xfrm>
            <a:off x="4991100" y="3695700"/>
            <a:ext cx="152400" cy="152400"/>
            <a:chOff x="3648" y="2400"/>
            <a:chExt cx="96" cy="96"/>
          </a:xfrm>
        </p:grpSpPr>
        <p:sp>
          <p:nvSpPr>
            <p:cNvPr id="77937" name="Oval 6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38" name="Oval 7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7884" name="Group 71"/>
          <p:cNvGrpSpPr>
            <a:grpSpLocks/>
          </p:cNvGrpSpPr>
          <p:nvPr/>
        </p:nvGrpSpPr>
        <p:grpSpPr bwMode="auto">
          <a:xfrm>
            <a:off x="4686300" y="3695700"/>
            <a:ext cx="152400" cy="152400"/>
            <a:chOff x="3648" y="2400"/>
            <a:chExt cx="96" cy="96"/>
          </a:xfrm>
        </p:grpSpPr>
        <p:sp>
          <p:nvSpPr>
            <p:cNvPr id="77935" name="Oval 7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36" name="Oval 7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7885" name="Group 74"/>
          <p:cNvGrpSpPr>
            <a:grpSpLocks/>
          </p:cNvGrpSpPr>
          <p:nvPr/>
        </p:nvGrpSpPr>
        <p:grpSpPr bwMode="auto">
          <a:xfrm>
            <a:off x="5613400" y="4610100"/>
            <a:ext cx="152400" cy="152400"/>
            <a:chOff x="3648" y="2400"/>
            <a:chExt cx="96" cy="96"/>
          </a:xfrm>
        </p:grpSpPr>
        <p:sp>
          <p:nvSpPr>
            <p:cNvPr id="77933" name="Oval 75"/>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34" name="Oval 76"/>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7886" name="Group 77"/>
          <p:cNvGrpSpPr>
            <a:grpSpLocks/>
          </p:cNvGrpSpPr>
          <p:nvPr/>
        </p:nvGrpSpPr>
        <p:grpSpPr bwMode="auto">
          <a:xfrm>
            <a:off x="5603875" y="5219700"/>
            <a:ext cx="152400" cy="152400"/>
            <a:chOff x="3648" y="2400"/>
            <a:chExt cx="96" cy="96"/>
          </a:xfrm>
        </p:grpSpPr>
        <p:sp>
          <p:nvSpPr>
            <p:cNvPr id="77931" name="Oval 78"/>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32" name="Oval 79"/>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77887" name="Oval 88"/>
          <p:cNvSpPr>
            <a:spLocks noChangeArrowheads="1"/>
          </p:cNvSpPr>
          <p:nvPr/>
        </p:nvSpPr>
        <p:spPr bwMode="auto">
          <a:xfrm>
            <a:off x="3759200" y="3073400"/>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77888" name="Group 89"/>
          <p:cNvGrpSpPr>
            <a:grpSpLocks/>
          </p:cNvGrpSpPr>
          <p:nvPr/>
        </p:nvGrpSpPr>
        <p:grpSpPr bwMode="auto">
          <a:xfrm>
            <a:off x="4076700" y="4902200"/>
            <a:ext cx="152400" cy="152400"/>
            <a:chOff x="3648" y="2400"/>
            <a:chExt cx="96" cy="96"/>
          </a:xfrm>
        </p:grpSpPr>
        <p:sp>
          <p:nvSpPr>
            <p:cNvPr id="77929" name="Oval 90"/>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30" name="Oval 91"/>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7889" name="Group 92"/>
          <p:cNvGrpSpPr>
            <a:grpSpLocks/>
          </p:cNvGrpSpPr>
          <p:nvPr/>
        </p:nvGrpSpPr>
        <p:grpSpPr bwMode="auto">
          <a:xfrm>
            <a:off x="4686300" y="4902200"/>
            <a:ext cx="152400" cy="152400"/>
            <a:chOff x="3648" y="2400"/>
            <a:chExt cx="96" cy="96"/>
          </a:xfrm>
        </p:grpSpPr>
        <p:sp>
          <p:nvSpPr>
            <p:cNvPr id="77927" name="Oval 93"/>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28" name="Oval 94"/>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7890" name="Group 95"/>
          <p:cNvGrpSpPr>
            <a:grpSpLocks/>
          </p:cNvGrpSpPr>
          <p:nvPr/>
        </p:nvGrpSpPr>
        <p:grpSpPr bwMode="auto">
          <a:xfrm>
            <a:off x="4991100" y="4902200"/>
            <a:ext cx="152400" cy="152400"/>
            <a:chOff x="3648" y="2400"/>
            <a:chExt cx="96" cy="96"/>
          </a:xfrm>
        </p:grpSpPr>
        <p:sp>
          <p:nvSpPr>
            <p:cNvPr id="77925" name="Oval 96"/>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26" name="Oval 97"/>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7891" name="Group 98"/>
          <p:cNvGrpSpPr>
            <a:grpSpLocks/>
          </p:cNvGrpSpPr>
          <p:nvPr/>
        </p:nvGrpSpPr>
        <p:grpSpPr bwMode="auto">
          <a:xfrm>
            <a:off x="4978400" y="5524500"/>
            <a:ext cx="152400" cy="152400"/>
            <a:chOff x="3648" y="2400"/>
            <a:chExt cx="96" cy="96"/>
          </a:xfrm>
        </p:grpSpPr>
        <p:sp>
          <p:nvSpPr>
            <p:cNvPr id="77923" name="Oval 9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24" name="Oval 10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7892" name="Group 101"/>
          <p:cNvGrpSpPr>
            <a:grpSpLocks/>
          </p:cNvGrpSpPr>
          <p:nvPr/>
        </p:nvGrpSpPr>
        <p:grpSpPr bwMode="auto">
          <a:xfrm>
            <a:off x="4673600" y="5524500"/>
            <a:ext cx="152400" cy="152400"/>
            <a:chOff x="3648" y="2400"/>
            <a:chExt cx="96" cy="96"/>
          </a:xfrm>
        </p:grpSpPr>
        <p:sp>
          <p:nvSpPr>
            <p:cNvPr id="77921" name="Oval 10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22" name="Oval 10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77893" name="AutoShape 104"/>
          <p:cNvSpPr>
            <a:spLocks noChangeArrowheads="1"/>
          </p:cNvSpPr>
          <p:nvPr/>
        </p:nvSpPr>
        <p:spPr bwMode="auto">
          <a:xfrm>
            <a:off x="5600700" y="3063875"/>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94" name="AutoShape 105"/>
          <p:cNvSpPr>
            <a:spLocks noChangeArrowheads="1"/>
          </p:cNvSpPr>
          <p:nvPr/>
        </p:nvSpPr>
        <p:spPr bwMode="auto">
          <a:xfrm>
            <a:off x="5600700" y="3683000"/>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95" name="Oval 106"/>
          <p:cNvSpPr>
            <a:spLocks noChangeArrowheads="1"/>
          </p:cNvSpPr>
          <p:nvPr/>
        </p:nvSpPr>
        <p:spPr bwMode="auto">
          <a:xfrm>
            <a:off x="5610225" y="4902200"/>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96" name="Rectangle 107"/>
          <p:cNvSpPr>
            <a:spLocks noChangeArrowheads="1"/>
          </p:cNvSpPr>
          <p:nvPr/>
        </p:nvSpPr>
        <p:spPr bwMode="auto">
          <a:xfrm rot="-5400000">
            <a:off x="3771900" y="2171700"/>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897" name="Text Box 108"/>
          <p:cNvSpPr txBox="1">
            <a:spLocks noChangeArrowheads="1"/>
          </p:cNvSpPr>
          <p:nvPr/>
        </p:nvSpPr>
        <p:spPr bwMode="auto">
          <a:xfrm>
            <a:off x="1997079" y="3922716"/>
            <a:ext cx="118272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Clear Sound</a:t>
            </a:r>
          </a:p>
        </p:txBody>
      </p:sp>
      <p:sp>
        <p:nvSpPr>
          <p:cNvPr id="77898" name="Text Box 109"/>
          <p:cNvSpPr txBox="1">
            <a:spLocks noChangeArrowheads="1"/>
          </p:cNvSpPr>
          <p:nvPr/>
        </p:nvSpPr>
        <p:spPr bwMode="auto">
          <a:xfrm>
            <a:off x="1997076" y="4221169"/>
            <a:ext cx="65375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Clean</a:t>
            </a:r>
          </a:p>
        </p:txBody>
      </p:sp>
      <p:sp>
        <p:nvSpPr>
          <p:cNvPr id="77899" name="Rectangle 110"/>
          <p:cNvSpPr>
            <a:spLocks noChangeArrowheads="1"/>
          </p:cNvSpPr>
          <p:nvPr/>
        </p:nvSpPr>
        <p:spPr bwMode="auto">
          <a:xfrm>
            <a:off x="5524500" y="2101850"/>
            <a:ext cx="304800" cy="3657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00" name="Text Box 111"/>
          <p:cNvSpPr txBox="1">
            <a:spLocks noChangeArrowheads="1"/>
          </p:cNvSpPr>
          <p:nvPr/>
        </p:nvSpPr>
        <p:spPr bwMode="auto">
          <a:xfrm>
            <a:off x="3403603" y="3924300"/>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3</a:t>
            </a:r>
          </a:p>
        </p:txBody>
      </p:sp>
      <p:sp>
        <p:nvSpPr>
          <p:cNvPr id="77901" name="Text Box 112"/>
          <p:cNvSpPr txBox="1">
            <a:spLocks noChangeArrowheads="1"/>
          </p:cNvSpPr>
          <p:nvPr/>
        </p:nvSpPr>
        <p:spPr bwMode="auto">
          <a:xfrm>
            <a:off x="3403603" y="4241806"/>
            <a:ext cx="28451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t>5</a:t>
            </a:r>
          </a:p>
        </p:txBody>
      </p:sp>
      <p:grpSp>
        <p:nvGrpSpPr>
          <p:cNvPr id="77902" name="Group 113"/>
          <p:cNvGrpSpPr>
            <a:grpSpLocks/>
          </p:cNvGrpSpPr>
          <p:nvPr/>
        </p:nvGrpSpPr>
        <p:grpSpPr bwMode="auto">
          <a:xfrm>
            <a:off x="5308600" y="3987800"/>
            <a:ext cx="152400" cy="152400"/>
            <a:chOff x="3648" y="2400"/>
            <a:chExt cx="96" cy="96"/>
          </a:xfrm>
        </p:grpSpPr>
        <p:sp>
          <p:nvSpPr>
            <p:cNvPr id="77919" name="Oval 114"/>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20" name="Oval 115"/>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77903" name="AutoShape 116"/>
          <p:cNvSpPr>
            <a:spLocks noChangeArrowheads="1"/>
          </p:cNvSpPr>
          <p:nvPr/>
        </p:nvSpPr>
        <p:spPr bwMode="auto">
          <a:xfrm>
            <a:off x="5308600" y="3381375"/>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04" name="Oval 117"/>
          <p:cNvSpPr>
            <a:spLocks noChangeArrowheads="1"/>
          </p:cNvSpPr>
          <p:nvPr/>
        </p:nvSpPr>
        <p:spPr bwMode="auto">
          <a:xfrm>
            <a:off x="5295900" y="3060700"/>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77905" name="Group 118"/>
          <p:cNvGrpSpPr>
            <a:grpSpLocks/>
          </p:cNvGrpSpPr>
          <p:nvPr/>
        </p:nvGrpSpPr>
        <p:grpSpPr bwMode="auto">
          <a:xfrm>
            <a:off x="5613400" y="4284663"/>
            <a:ext cx="152400" cy="152400"/>
            <a:chOff x="3648" y="2400"/>
            <a:chExt cx="96" cy="96"/>
          </a:xfrm>
        </p:grpSpPr>
        <p:sp>
          <p:nvSpPr>
            <p:cNvPr id="77917" name="Oval 11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18" name="Oval 12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77906" name="Group 121"/>
          <p:cNvGrpSpPr>
            <a:grpSpLocks/>
          </p:cNvGrpSpPr>
          <p:nvPr/>
        </p:nvGrpSpPr>
        <p:grpSpPr bwMode="auto">
          <a:xfrm>
            <a:off x="5295900" y="4284663"/>
            <a:ext cx="152400" cy="152400"/>
            <a:chOff x="3648" y="2400"/>
            <a:chExt cx="96" cy="96"/>
          </a:xfrm>
        </p:grpSpPr>
        <p:sp>
          <p:nvSpPr>
            <p:cNvPr id="77915" name="Oval 12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16" name="Oval 12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77907" name="AutoShape 124"/>
          <p:cNvSpPr>
            <a:spLocks noChangeArrowheads="1"/>
          </p:cNvSpPr>
          <p:nvPr/>
        </p:nvSpPr>
        <p:spPr bwMode="auto">
          <a:xfrm>
            <a:off x="4064000" y="4310063"/>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08" name="AutoShape 125"/>
          <p:cNvSpPr>
            <a:spLocks noChangeArrowheads="1"/>
          </p:cNvSpPr>
          <p:nvPr/>
        </p:nvSpPr>
        <p:spPr bwMode="auto">
          <a:xfrm>
            <a:off x="4686300" y="4297363"/>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09" name="AutoShape 126"/>
          <p:cNvSpPr>
            <a:spLocks noChangeArrowheads="1"/>
          </p:cNvSpPr>
          <p:nvPr/>
        </p:nvSpPr>
        <p:spPr bwMode="auto">
          <a:xfrm>
            <a:off x="5305425" y="5226050"/>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7910" name="Text Box 128"/>
          <p:cNvSpPr txBox="1">
            <a:spLocks noChangeArrowheads="1"/>
          </p:cNvSpPr>
          <p:nvPr/>
        </p:nvSpPr>
        <p:spPr bwMode="auto">
          <a:xfrm rot="-5400000">
            <a:off x="4779963" y="2255808"/>
            <a:ext cx="119380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000"/>
              <a:t>TX/RX Aural Messages</a:t>
            </a:r>
          </a:p>
        </p:txBody>
      </p:sp>
      <p:sp>
        <p:nvSpPr>
          <p:cNvPr id="36952" name="AutoShape 134"/>
          <p:cNvSpPr>
            <a:spLocks noChangeArrowheads="1"/>
          </p:cNvSpPr>
          <p:nvPr/>
        </p:nvSpPr>
        <p:spPr bwMode="gray">
          <a:xfrm>
            <a:off x="6072191" y="3221046"/>
            <a:ext cx="2836862" cy="2679692"/>
          </a:xfrm>
          <a:prstGeom prst="wedgeRoundRectCallout">
            <a:avLst>
              <a:gd name="adj1" fmla="val -60576"/>
              <a:gd name="adj2" fmla="val -75220"/>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lvl1pPr eaLnBrk="0" hangingPunct="0">
              <a:defRPr sz="1600">
                <a:solidFill>
                  <a:schemeClr val="tx1"/>
                </a:solidFill>
                <a:latin typeface="Arial" charset="0"/>
                <a:ea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defRPr/>
            </a:pPr>
            <a:r>
              <a:rPr lang="en-GB" dirty="0">
                <a:solidFill>
                  <a:srgbClr val="FFFFFF"/>
                </a:solidFill>
                <a:latin typeface="+mn-lt"/>
              </a:rPr>
              <a:t>What</a:t>
            </a:r>
            <a:r>
              <a:rPr lang="ja-JP" altLang="en-GB" dirty="0">
                <a:solidFill>
                  <a:srgbClr val="FFFFFF"/>
                </a:solidFill>
                <a:latin typeface="+mn-lt"/>
              </a:rPr>
              <a:t>’</a:t>
            </a:r>
            <a:r>
              <a:rPr lang="en-GB" dirty="0">
                <a:solidFill>
                  <a:srgbClr val="FFFFFF"/>
                </a:solidFill>
                <a:latin typeface="+mn-lt"/>
              </a:rPr>
              <a:t>s missing is the box! It has functionality: it protects, supports, contains etc. Can either include as a set of functions or as a new feature to address the customer requirements</a:t>
            </a:r>
          </a:p>
        </p:txBody>
      </p:sp>
    </p:spTree>
    <p:extLst>
      <p:ext uri="{BB962C8B-B14F-4D97-AF65-F5344CB8AC3E}">
        <p14:creationId xmlns:p14="http://schemas.microsoft.com/office/powerpoint/2010/main" val="21309973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p:txBody>
          <a:bodyPr/>
          <a:lstStyle/>
          <a:p>
            <a:r>
              <a:rPr lang="en-GB"/>
              <a:t> Relationship Guidance!</a:t>
            </a:r>
          </a:p>
        </p:txBody>
      </p:sp>
      <p:sp>
        <p:nvSpPr>
          <p:cNvPr id="79874" name="Content Placeholder 2"/>
          <p:cNvSpPr>
            <a:spLocks noGrp="1"/>
          </p:cNvSpPr>
          <p:nvPr>
            <p:ph idx="1"/>
          </p:nvPr>
        </p:nvSpPr>
        <p:spPr/>
        <p:txBody>
          <a:bodyPr/>
          <a:lstStyle/>
          <a:p>
            <a:r>
              <a:rPr lang="en-GB"/>
              <a:t>Complete the relationship matrix row-wise – we are interested in delivering the </a:t>
            </a:r>
            <a:r>
              <a:rPr lang="ja-JP" altLang="en-GB"/>
              <a:t>“</a:t>
            </a:r>
            <a:r>
              <a:rPr lang="en-GB" altLang="ja-JP"/>
              <a:t>customer’s/stakeholder’s</a:t>
            </a:r>
            <a:r>
              <a:rPr lang="ja-JP" altLang="en-GB"/>
              <a:t>”</a:t>
            </a:r>
            <a:r>
              <a:rPr lang="en-GB" altLang="ja-JP"/>
              <a:t> requirements  </a:t>
            </a:r>
          </a:p>
          <a:p>
            <a:r>
              <a:rPr lang="en-GB"/>
              <a:t>Relationships are NOT digital – it is easy to argue that the absence of a function will stop the system working and therefore it must be a strong relationship – We are concerned with how changing the “performance” of a particular function impacts on the customer/stakeholder requirement. One simple approach is to consider a </a:t>
            </a:r>
            <a:r>
              <a:rPr lang="ja-JP" altLang="en-GB"/>
              <a:t>“</a:t>
            </a:r>
            <a:r>
              <a:rPr lang="en-GB" altLang="ja-JP"/>
              <a:t>volume</a:t>
            </a:r>
            <a:r>
              <a:rPr lang="ja-JP" altLang="en-GB"/>
              <a:t>”</a:t>
            </a:r>
            <a:r>
              <a:rPr lang="en-GB" altLang="ja-JP"/>
              <a:t> knob that turns-up a particular function!  </a:t>
            </a:r>
          </a:p>
          <a:p>
            <a:r>
              <a:rPr lang="en-GB"/>
              <a:t>Do not over argue relationships – consider first order effects</a:t>
            </a:r>
          </a:p>
          <a:p>
            <a:r>
              <a:rPr lang="en-GB"/>
              <a:t>In any row the function that has the biggest impact on the customer requirement should not be automatically categorised as “strong” – think carefully about its relationship!</a:t>
            </a:r>
          </a:p>
          <a:p>
            <a:r>
              <a:rPr lang="en-GB"/>
              <a:t>Typically the relationship matrix is 50% - 60% empty</a:t>
            </a:r>
            <a:endParaRPr lang="en-GB" dirty="0"/>
          </a:p>
        </p:txBody>
      </p:sp>
    </p:spTree>
    <p:extLst>
      <p:ext uri="{BB962C8B-B14F-4D97-AF65-F5344CB8AC3E}">
        <p14:creationId xmlns:p14="http://schemas.microsoft.com/office/powerpoint/2010/main" val="5836055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half" idx="1"/>
          </p:nvPr>
        </p:nvSpPr>
        <p:spPr/>
        <p:txBody>
          <a:bodyPr/>
          <a:lstStyle/>
          <a:p>
            <a:r>
              <a:rPr lang="en-GB"/>
              <a:t>ROWS</a:t>
            </a:r>
          </a:p>
          <a:p>
            <a:pPr lvl="1"/>
            <a:r>
              <a:rPr lang="en-GB"/>
              <a:t>It is common to find overly full rows in the QFD relationship matrix because the WHATs are </a:t>
            </a:r>
            <a:r>
              <a:rPr lang="ja-JP" altLang="en-GB"/>
              <a:t>“</a:t>
            </a:r>
            <a:r>
              <a:rPr lang="en-GB" altLang="ja-JP"/>
              <a:t>system</a:t>
            </a:r>
            <a:r>
              <a:rPr lang="ja-JP" altLang="en-GB"/>
              <a:t>”</a:t>
            </a:r>
            <a:r>
              <a:rPr lang="en-GB" altLang="ja-JP"/>
              <a:t> level requirements (NFS for the item we are considering)</a:t>
            </a:r>
          </a:p>
          <a:p>
            <a:pPr lvl="1"/>
            <a:r>
              <a:rPr lang="en-GB"/>
              <a:t>What can be important here is the distribution of Strong, Medium and Weak symbols. </a:t>
            </a:r>
          </a:p>
          <a:p>
            <a:pPr lvl="2"/>
            <a:r>
              <a:rPr lang="en-GB"/>
              <a:t>A good guideline is the Pareto Principle or 80/20 rule</a:t>
            </a:r>
            <a:endParaRPr lang="en-GB" dirty="0"/>
          </a:p>
        </p:txBody>
      </p:sp>
      <p:sp>
        <p:nvSpPr>
          <p:cNvPr id="7" name="Content Placeholder 6"/>
          <p:cNvSpPr>
            <a:spLocks noGrp="1"/>
          </p:cNvSpPr>
          <p:nvPr>
            <p:ph sz="half" idx="2"/>
          </p:nvPr>
        </p:nvSpPr>
        <p:spPr/>
        <p:txBody>
          <a:bodyPr/>
          <a:lstStyle/>
          <a:p>
            <a:r>
              <a:rPr lang="en-US"/>
              <a:t>Columns</a:t>
            </a:r>
          </a:p>
          <a:p>
            <a:pPr lvl="1"/>
            <a:r>
              <a:rPr lang="en-GB"/>
              <a:t>Overly full columns on the other hand are an indication of:</a:t>
            </a:r>
          </a:p>
          <a:p>
            <a:pPr lvl="2"/>
            <a:r>
              <a:rPr lang="en-GB"/>
              <a:t>Over-aggregation of lower level functionality</a:t>
            </a:r>
          </a:p>
          <a:p>
            <a:pPr lvl="3"/>
            <a:r>
              <a:rPr lang="en-GB"/>
              <a:t>Overly full columns should be decomposed into two or three lower level functions and the relationships re-evaluated</a:t>
            </a:r>
          </a:p>
          <a:p>
            <a:pPr lvl="3"/>
            <a:r>
              <a:rPr lang="en-GB"/>
              <a:t>Equally empty or sparse columns should be tested for over-decomposition</a:t>
            </a:r>
          </a:p>
          <a:p>
            <a:pPr lvl="2"/>
            <a:r>
              <a:rPr lang="en-GB"/>
              <a:t>Critical Functions that have a significant impact on many of the customer facing requirements</a:t>
            </a:r>
          </a:p>
          <a:p>
            <a:endParaRPr lang="en-US" dirty="0"/>
          </a:p>
        </p:txBody>
      </p:sp>
      <p:sp>
        <p:nvSpPr>
          <p:cNvPr id="5" name="Title 4"/>
          <p:cNvSpPr>
            <a:spLocks noGrp="1"/>
          </p:cNvSpPr>
          <p:nvPr>
            <p:ph type="title"/>
          </p:nvPr>
        </p:nvSpPr>
        <p:spPr/>
        <p:txBody>
          <a:bodyPr/>
          <a:lstStyle/>
          <a:p>
            <a:r>
              <a:rPr lang="en-GB"/>
              <a:t>Overly full Rows or Columns</a:t>
            </a:r>
            <a:endParaRPr lang="en-US" dirty="0"/>
          </a:p>
        </p:txBody>
      </p:sp>
    </p:spTree>
    <p:extLst>
      <p:ext uri="{BB962C8B-B14F-4D97-AF65-F5344CB8AC3E}">
        <p14:creationId xmlns:p14="http://schemas.microsoft.com/office/powerpoint/2010/main" val="1100730229"/>
      </p:ext>
    </p:extLst>
  </p:cSld>
  <p:clrMapOvr>
    <a:masterClrMapping/>
  </p:clrMapOvr>
  <p:transition>
    <p:wipe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5" name="Rectangle 2"/>
          <p:cNvSpPr>
            <a:spLocks noGrp="1" noChangeArrowheads="1"/>
          </p:cNvSpPr>
          <p:nvPr>
            <p:ph type="title"/>
          </p:nvPr>
        </p:nvSpPr>
        <p:spPr/>
        <p:txBody>
          <a:bodyPr/>
          <a:lstStyle/>
          <a:p>
            <a:r>
              <a:rPr lang="en-GB"/>
              <a:t>Exercise – QFD1 steps 1 to 3</a:t>
            </a:r>
            <a:endParaRPr lang="en-GB" dirty="0"/>
          </a:p>
        </p:txBody>
      </p:sp>
      <p:sp>
        <p:nvSpPr>
          <p:cNvPr id="81921" name="Rectangle 3"/>
          <p:cNvSpPr>
            <a:spLocks noGrp="1" noChangeArrowheads="1"/>
          </p:cNvSpPr>
          <p:nvPr>
            <p:ph type="body" sz="half" idx="2"/>
          </p:nvPr>
        </p:nvSpPr>
        <p:spPr>
          <a:xfrm>
            <a:off x="5472503" y="1732397"/>
            <a:ext cx="3387337" cy="3584548"/>
          </a:xfrm>
        </p:spPr>
        <p:txBody>
          <a:bodyPr>
            <a:normAutofit/>
          </a:bodyPr>
          <a:lstStyle/>
          <a:p>
            <a:r>
              <a:rPr lang="en-GB" dirty="0"/>
              <a:t>In teams for the case study exercise</a:t>
            </a:r>
          </a:p>
          <a:p>
            <a:r>
              <a:rPr lang="en-GB" dirty="0"/>
              <a:t>Complete steps 1, 2 and 3 of a QFD1 chart</a:t>
            </a:r>
          </a:p>
          <a:p>
            <a:r>
              <a:rPr lang="en-GB" dirty="0"/>
              <a:t>Flip chart the outcomes and be prepared to share with the rest of the group</a:t>
            </a:r>
          </a:p>
          <a:p>
            <a:r>
              <a:rPr lang="en-GB" dirty="0"/>
              <a:t>Time 30 Minutes</a:t>
            </a:r>
          </a:p>
          <a:p>
            <a:pPr lvl="1"/>
            <a:endParaRPr lang="en-GB" dirty="0"/>
          </a:p>
          <a:p>
            <a:endParaRPr lang="en-GB" dirty="0"/>
          </a:p>
          <a:p>
            <a:endParaRPr lang="en-GB" dirty="0"/>
          </a:p>
        </p:txBody>
      </p:sp>
      <p:sp>
        <p:nvSpPr>
          <p:cNvPr id="65" name="Bent-Up Arrow 64"/>
          <p:cNvSpPr/>
          <p:nvPr/>
        </p:nvSpPr>
        <p:spPr>
          <a:xfrm rot="16200000" flipH="1">
            <a:off x="2294771" y="2676509"/>
            <a:ext cx="1447799" cy="1543051"/>
          </a:xfrm>
          <a:prstGeom prst="bentUpArrow">
            <a:avLst/>
          </a:prstGeom>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anchor="ctr"/>
          <a:lstStyle/>
          <a:p>
            <a:pPr algn="ctr">
              <a:defRPr/>
            </a:pPr>
            <a:endParaRPr lang="en-GB"/>
          </a:p>
        </p:txBody>
      </p:sp>
      <p:sp>
        <p:nvSpPr>
          <p:cNvPr id="57" name="Rectangle 56"/>
          <p:cNvSpPr/>
          <p:nvPr/>
        </p:nvSpPr>
        <p:spPr bwMode="auto">
          <a:xfrm>
            <a:off x="1997908" y="1946253"/>
            <a:ext cx="3171825" cy="3251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59" name="Rectangle 58"/>
          <p:cNvSpPr/>
          <p:nvPr/>
        </p:nvSpPr>
        <p:spPr bwMode="auto">
          <a:xfrm>
            <a:off x="276229" y="2576494"/>
            <a:ext cx="4893502" cy="202088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81929" name="TextBox 60"/>
          <p:cNvSpPr txBox="1">
            <a:spLocks noChangeArrowheads="1"/>
          </p:cNvSpPr>
          <p:nvPr/>
        </p:nvSpPr>
        <p:spPr bwMode="auto">
          <a:xfrm>
            <a:off x="2261430" y="1946253"/>
            <a:ext cx="2814637"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eaLnBrk="1" hangingPunct="1"/>
            <a:r>
              <a:rPr lang="en-GB" dirty="0"/>
              <a:t>List 10-15 functions for your system * </a:t>
            </a:r>
          </a:p>
        </p:txBody>
      </p:sp>
      <p:sp>
        <p:nvSpPr>
          <p:cNvPr id="81930" name="TextBox 61"/>
          <p:cNvSpPr txBox="1">
            <a:spLocks noChangeArrowheads="1"/>
          </p:cNvSpPr>
          <p:nvPr/>
        </p:nvSpPr>
        <p:spPr bwMode="auto">
          <a:xfrm>
            <a:off x="1099163" y="1114241"/>
            <a:ext cx="2814637" cy="7386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eaLnBrk="1" hangingPunct="1"/>
            <a:r>
              <a:rPr lang="en-GB" sz="1400" dirty="0"/>
              <a:t>* The full spectrum of functionality for your system should be captured</a:t>
            </a:r>
          </a:p>
        </p:txBody>
      </p:sp>
      <p:sp>
        <p:nvSpPr>
          <p:cNvPr id="81931" name="TextBox 62"/>
          <p:cNvSpPr txBox="1">
            <a:spLocks noChangeArrowheads="1"/>
          </p:cNvSpPr>
          <p:nvPr/>
        </p:nvSpPr>
        <p:spPr bwMode="auto">
          <a:xfrm>
            <a:off x="287177" y="2739841"/>
            <a:ext cx="1666340" cy="15696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eaLnBrk="1" hangingPunct="1"/>
            <a:r>
              <a:rPr lang="en-GB" dirty="0"/>
              <a:t>List 10 -15 NFS requirements and the purpose element of the OR for your system</a:t>
            </a:r>
          </a:p>
        </p:txBody>
      </p:sp>
      <p:sp>
        <p:nvSpPr>
          <p:cNvPr id="37898" name="TextBox 63"/>
          <p:cNvSpPr txBox="1">
            <a:spLocks noChangeArrowheads="1"/>
          </p:cNvSpPr>
          <p:nvPr/>
        </p:nvSpPr>
        <p:spPr bwMode="auto">
          <a:xfrm>
            <a:off x="3000523" y="3257530"/>
            <a:ext cx="1469365" cy="1120686"/>
          </a:xfrm>
          <a:prstGeom prst="rect">
            <a:avLst/>
          </a:prstGeom>
          <a:ln>
            <a:headEnd/>
            <a:tailEnd/>
          </a:ln>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anchor="ctr"/>
          <a:lstStyle/>
          <a:p>
            <a:pPr algn="ctr">
              <a:defRPr/>
            </a:pPr>
            <a:r>
              <a:rPr lang="en-GB"/>
              <a:t>Complete the mapping</a:t>
            </a:r>
          </a:p>
        </p:txBody>
      </p:sp>
    </p:spTree>
    <p:extLst>
      <p:ext uri="{BB962C8B-B14F-4D97-AF65-F5344CB8AC3E}">
        <p14:creationId xmlns:p14="http://schemas.microsoft.com/office/powerpoint/2010/main" val="15488235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ChangeArrowheads="1"/>
          </p:cNvSpPr>
          <p:nvPr>
            <p:ph type="title"/>
          </p:nvPr>
        </p:nvSpPr>
        <p:spPr/>
        <p:txBody>
          <a:bodyPr/>
          <a:lstStyle/>
          <a:p>
            <a:r>
              <a:rPr lang="en-GB"/>
              <a:t>So What </a:t>
            </a:r>
            <a:endParaRPr lang="en-GB" dirty="0"/>
          </a:p>
        </p:txBody>
      </p:sp>
      <p:sp>
        <p:nvSpPr>
          <p:cNvPr id="83970" name="Rectangle 3"/>
          <p:cNvSpPr>
            <a:spLocks noGrp="1" noChangeArrowheads="1"/>
          </p:cNvSpPr>
          <p:nvPr>
            <p:ph type="body" idx="1"/>
          </p:nvPr>
        </p:nvSpPr>
        <p:spPr/>
        <p:txBody>
          <a:bodyPr/>
          <a:lstStyle/>
          <a:p>
            <a:r>
              <a:rPr lang="en-GB"/>
              <a:t>QFD 1 will tell us where there are missing requirements or requirements not needed! </a:t>
            </a:r>
          </a:p>
          <a:p>
            <a:r>
              <a:rPr lang="en-GB"/>
              <a:t>Typically the missing requirements relate to missing functionality, particularly that to do with the structure and architecture of the system functionality that is necessary to implement the operational functionality</a:t>
            </a:r>
          </a:p>
          <a:p>
            <a:r>
              <a:rPr lang="en-GB"/>
              <a:t>We should also examine the relationship matrix for “structures”</a:t>
            </a:r>
          </a:p>
          <a:p>
            <a:pPr lvl="1"/>
            <a:r>
              <a:rPr lang="en-GB"/>
              <a:t>Full columns could indicate the presence of critical functions (or over aggregated lower level functionality)  </a:t>
            </a:r>
          </a:p>
          <a:p>
            <a:pPr lvl="1"/>
            <a:r>
              <a:rPr lang="en-GB"/>
              <a:t>Full rows indicate requirements that will need careful management across the system</a:t>
            </a:r>
          </a:p>
          <a:p>
            <a:endParaRPr lang="en-GB" dirty="0"/>
          </a:p>
        </p:txBody>
      </p:sp>
    </p:spTree>
    <p:extLst>
      <p:ext uri="{BB962C8B-B14F-4D97-AF65-F5344CB8AC3E}">
        <p14:creationId xmlns:p14="http://schemas.microsoft.com/office/powerpoint/2010/main" val="7158802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a:t>What’s Important?</a:t>
            </a:r>
            <a:endParaRPr lang="en-US" dirty="0"/>
          </a:p>
        </p:txBody>
      </p:sp>
      <p:sp>
        <p:nvSpPr>
          <p:cNvPr id="6" name="Rectangular Callout 5"/>
          <p:cNvSpPr/>
          <p:nvPr/>
        </p:nvSpPr>
        <p:spPr>
          <a:xfrm>
            <a:off x="1011477" y="5652730"/>
            <a:ext cx="2877079" cy="449521"/>
          </a:xfrm>
          <a:prstGeom prst="wedgeRectCallout">
            <a:avLst>
              <a:gd name="adj1" fmla="val 73698"/>
              <a:gd name="adj2" fmla="val -130000"/>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GB" dirty="0"/>
              <a:t>5x9+1x3+2x1+1x3</a:t>
            </a:r>
          </a:p>
        </p:txBody>
      </p:sp>
      <p:sp>
        <p:nvSpPr>
          <p:cNvPr id="7" name="Rectangle 4"/>
          <p:cNvSpPr>
            <a:spLocks noChangeArrowheads="1"/>
          </p:cNvSpPr>
          <p:nvPr/>
        </p:nvSpPr>
        <p:spPr bwMode="auto">
          <a:xfrm>
            <a:off x="4531013" y="2313709"/>
            <a:ext cx="304800" cy="37973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endParaRPr lang="en-US" sz="1400">
              <a:latin typeface="Times New Roman" charset="0"/>
            </a:endParaRPr>
          </a:p>
        </p:txBody>
      </p:sp>
      <p:sp>
        <p:nvSpPr>
          <p:cNvPr id="8" name="Rectangle 5"/>
          <p:cNvSpPr>
            <a:spLocks noChangeArrowheads="1"/>
          </p:cNvSpPr>
          <p:nvPr/>
        </p:nvSpPr>
        <p:spPr bwMode="auto">
          <a:xfrm>
            <a:off x="4835813" y="2313709"/>
            <a:ext cx="304800" cy="37973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 name="Rectangle 6"/>
          <p:cNvSpPr>
            <a:spLocks noChangeArrowheads="1"/>
          </p:cNvSpPr>
          <p:nvPr/>
        </p:nvSpPr>
        <p:spPr bwMode="auto">
          <a:xfrm>
            <a:off x="5140613" y="2313709"/>
            <a:ext cx="304800" cy="37973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 name="Rectangle 7"/>
          <p:cNvSpPr>
            <a:spLocks noChangeArrowheads="1"/>
          </p:cNvSpPr>
          <p:nvPr/>
        </p:nvSpPr>
        <p:spPr bwMode="auto">
          <a:xfrm>
            <a:off x="5445413" y="2313709"/>
            <a:ext cx="304800" cy="37973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1" name="Rectangle 8"/>
          <p:cNvSpPr>
            <a:spLocks noChangeArrowheads="1"/>
          </p:cNvSpPr>
          <p:nvPr/>
        </p:nvSpPr>
        <p:spPr bwMode="auto">
          <a:xfrm>
            <a:off x="5750213" y="2313709"/>
            <a:ext cx="304800" cy="37973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2" name="Rectangle 9"/>
          <p:cNvSpPr>
            <a:spLocks noChangeArrowheads="1"/>
          </p:cNvSpPr>
          <p:nvPr/>
        </p:nvSpPr>
        <p:spPr bwMode="auto">
          <a:xfrm>
            <a:off x="6359813" y="2313709"/>
            <a:ext cx="304800" cy="37973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3" name="Rectangle 10"/>
          <p:cNvSpPr>
            <a:spLocks noChangeArrowheads="1"/>
          </p:cNvSpPr>
          <p:nvPr/>
        </p:nvSpPr>
        <p:spPr bwMode="auto">
          <a:xfrm>
            <a:off x="6055013" y="2313709"/>
            <a:ext cx="304800" cy="37973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4" name="Rectangle 11"/>
          <p:cNvSpPr>
            <a:spLocks noChangeArrowheads="1"/>
          </p:cNvSpPr>
          <p:nvPr/>
        </p:nvSpPr>
        <p:spPr bwMode="auto">
          <a:xfrm rot="16200000">
            <a:off x="4607213" y="1475509"/>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vert="eaVert" wrap="none" anchor="ctr"/>
          <a:lstStyle/>
          <a:p>
            <a:pPr algn="ctr" eaLnBrk="0" hangingPunct="0"/>
            <a:endParaRPr lang="en-US" sz="1000">
              <a:latin typeface="Times New Roman" charset="0"/>
            </a:endParaRPr>
          </a:p>
        </p:txBody>
      </p:sp>
      <p:sp>
        <p:nvSpPr>
          <p:cNvPr id="15" name="Rectangle 12"/>
          <p:cNvSpPr>
            <a:spLocks noChangeArrowheads="1"/>
          </p:cNvSpPr>
          <p:nvPr/>
        </p:nvSpPr>
        <p:spPr bwMode="auto">
          <a:xfrm rot="16200000">
            <a:off x="4607213" y="1780309"/>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6" name="Rectangle 13"/>
          <p:cNvSpPr>
            <a:spLocks noChangeArrowheads="1"/>
          </p:cNvSpPr>
          <p:nvPr/>
        </p:nvSpPr>
        <p:spPr bwMode="auto">
          <a:xfrm rot="16200000">
            <a:off x="4607213" y="2085109"/>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7" name="Rectangle 14"/>
          <p:cNvSpPr>
            <a:spLocks noChangeArrowheads="1"/>
          </p:cNvSpPr>
          <p:nvPr/>
        </p:nvSpPr>
        <p:spPr bwMode="auto">
          <a:xfrm rot="16200000">
            <a:off x="4607213" y="2389909"/>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8" name="Rectangle 15"/>
          <p:cNvSpPr>
            <a:spLocks noChangeArrowheads="1"/>
          </p:cNvSpPr>
          <p:nvPr/>
        </p:nvSpPr>
        <p:spPr bwMode="auto">
          <a:xfrm rot="16200000">
            <a:off x="4607213" y="2694709"/>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9" name="Rectangle 16"/>
          <p:cNvSpPr>
            <a:spLocks noChangeArrowheads="1"/>
          </p:cNvSpPr>
          <p:nvPr/>
        </p:nvSpPr>
        <p:spPr bwMode="auto">
          <a:xfrm rot="16200000">
            <a:off x="4607213" y="2999509"/>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0" name="Oval 17"/>
          <p:cNvSpPr>
            <a:spLocks noChangeArrowheads="1"/>
          </p:cNvSpPr>
          <p:nvPr/>
        </p:nvSpPr>
        <p:spPr bwMode="auto">
          <a:xfrm>
            <a:off x="4888177" y="3304309"/>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1" name="Oval 18"/>
          <p:cNvSpPr>
            <a:spLocks noChangeArrowheads="1"/>
          </p:cNvSpPr>
          <p:nvPr/>
        </p:nvSpPr>
        <p:spPr bwMode="auto">
          <a:xfrm>
            <a:off x="4607213" y="3913909"/>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2" name="Oval 19"/>
          <p:cNvSpPr>
            <a:spLocks noChangeArrowheads="1"/>
          </p:cNvSpPr>
          <p:nvPr/>
        </p:nvSpPr>
        <p:spPr bwMode="auto">
          <a:xfrm>
            <a:off x="4891502" y="4842471"/>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 name="Oval 20"/>
          <p:cNvSpPr>
            <a:spLocks noChangeArrowheads="1"/>
          </p:cNvSpPr>
          <p:nvPr/>
        </p:nvSpPr>
        <p:spPr bwMode="auto">
          <a:xfrm>
            <a:off x="5216813" y="3609109"/>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24" name="Group 21"/>
          <p:cNvGrpSpPr>
            <a:grpSpLocks/>
          </p:cNvGrpSpPr>
          <p:nvPr/>
        </p:nvGrpSpPr>
        <p:grpSpPr bwMode="auto">
          <a:xfrm>
            <a:off x="4605752" y="3300027"/>
            <a:ext cx="152400" cy="152400"/>
            <a:chOff x="3648" y="2400"/>
            <a:chExt cx="96" cy="96"/>
          </a:xfrm>
        </p:grpSpPr>
        <p:sp>
          <p:nvSpPr>
            <p:cNvPr id="25" name="Oval 2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6" name="Oval 2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27" name="Group 24"/>
          <p:cNvGrpSpPr>
            <a:grpSpLocks/>
          </p:cNvGrpSpPr>
          <p:nvPr/>
        </p:nvGrpSpPr>
        <p:grpSpPr bwMode="auto">
          <a:xfrm>
            <a:off x="5534313" y="4828309"/>
            <a:ext cx="152400" cy="152400"/>
            <a:chOff x="3648" y="2400"/>
            <a:chExt cx="96" cy="96"/>
          </a:xfrm>
        </p:grpSpPr>
        <p:sp>
          <p:nvSpPr>
            <p:cNvPr id="28" name="Oval 25"/>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9" name="Oval 26"/>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30" name="Group 27"/>
          <p:cNvGrpSpPr>
            <a:grpSpLocks/>
          </p:cNvGrpSpPr>
          <p:nvPr/>
        </p:nvGrpSpPr>
        <p:grpSpPr bwMode="auto">
          <a:xfrm>
            <a:off x="5801013" y="4523509"/>
            <a:ext cx="152400" cy="152400"/>
            <a:chOff x="3648" y="2400"/>
            <a:chExt cx="96" cy="96"/>
          </a:xfrm>
        </p:grpSpPr>
        <p:sp>
          <p:nvSpPr>
            <p:cNvPr id="31" name="Oval 28"/>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2" name="Oval 29"/>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33" name="Oval 30"/>
          <p:cNvSpPr>
            <a:spLocks noChangeArrowheads="1"/>
          </p:cNvSpPr>
          <p:nvPr/>
        </p:nvSpPr>
        <p:spPr bwMode="auto">
          <a:xfrm>
            <a:off x="6105813" y="3913909"/>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4" name="AutoShape 31"/>
          <p:cNvSpPr>
            <a:spLocks noChangeArrowheads="1"/>
          </p:cNvSpPr>
          <p:nvPr/>
        </p:nvSpPr>
        <p:spPr bwMode="auto">
          <a:xfrm>
            <a:off x="4912013" y="4218709"/>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5" name="AutoShape 32"/>
          <p:cNvSpPr>
            <a:spLocks noChangeArrowheads="1"/>
          </p:cNvSpPr>
          <p:nvPr/>
        </p:nvSpPr>
        <p:spPr bwMode="auto">
          <a:xfrm>
            <a:off x="6131213" y="3634051"/>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6" name="AutoShape 33"/>
          <p:cNvSpPr>
            <a:spLocks noChangeArrowheads="1"/>
          </p:cNvSpPr>
          <p:nvPr/>
        </p:nvSpPr>
        <p:spPr bwMode="auto">
          <a:xfrm>
            <a:off x="4594513" y="4231409"/>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7" name="Text Box 34"/>
          <p:cNvSpPr txBox="1">
            <a:spLocks noChangeArrowheads="1"/>
          </p:cNvSpPr>
          <p:nvPr/>
        </p:nvSpPr>
        <p:spPr bwMode="auto">
          <a:xfrm>
            <a:off x="5181892" y="1918422"/>
            <a:ext cx="79255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latin typeface="Times New Roman" charset="0"/>
              </a:rPr>
              <a:t>HOW</a:t>
            </a:r>
          </a:p>
        </p:txBody>
      </p:sp>
      <p:sp>
        <p:nvSpPr>
          <p:cNvPr id="38" name="Text Box 35"/>
          <p:cNvSpPr txBox="1">
            <a:spLocks noChangeArrowheads="1"/>
          </p:cNvSpPr>
          <p:nvPr/>
        </p:nvSpPr>
        <p:spPr bwMode="auto">
          <a:xfrm>
            <a:off x="4858041" y="5537922"/>
            <a:ext cx="162624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latin typeface="Times New Roman" charset="0"/>
              </a:rPr>
              <a:t>HOW MUCH</a:t>
            </a:r>
          </a:p>
        </p:txBody>
      </p:sp>
      <p:sp>
        <p:nvSpPr>
          <p:cNvPr id="39" name="Text Box 36"/>
          <p:cNvSpPr txBox="1">
            <a:spLocks noChangeArrowheads="1"/>
          </p:cNvSpPr>
          <p:nvPr/>
        </p:nvSpPr>
        <p:spPr bwMode="auto">
          <a:xfrm>
            <a:off x="3067342" y="2858222"/>
            <a:ext cx="928459"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dirty="0">
                <a:latin typeface="Times New Roman" charset="0"/>
              </a:rPr>
              <a:t>WHAT</a:t>
            </a:r>
          </a:p>
        </p:txBody>
      </p:sp>
      <p:sp>
        <p:nvSpPr>
          <p:cNvPr id="40" name="Line 37"/>
          <p:cNvSpPr>
            <a:spLocks noChangeShapeType="1"/>
          </p:cNvSpPr>
          <p:nvPr/>
        </p:nvSpPr>
        <p:spPr bwMode="auto">
          <a:xfrm>
            <a:off x="4181763" y="3228109"/>
            <a:ext cx="0" cy="18288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1" name="Rectangle 38"/>
          <p:cNvSpPr>
            <a:spLocks noChangeArrowheads="1"/>
          </p:cNvSpPr>
          <p:nvPr/>
        </p:nvSpPr>
        <p:spPr bwMode="auto">
          <a:xfrm rot="16200000">
            <a:off x="4607213" y="3304309"/>
            <a:ext cx="304800" cy="38100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42" name="Text Box 39"/>
          <p:cNvSpPr txBox="1">
            <a:spLocks noChangeArrowheads="1"/>
          </p:cNvSpPr>
          <p:nvPr/>
        </p:nvSpPr>
        <p:spPr bwMode="auto">
          <a:xfrm>
            <a:off x="2845090" y="5077555"/>
            <a:ext cx="133416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200">
                <a:latin typeface="Times New Roman" charset="0"/>
              </a:rPr>
              <a:t>Importance Rating</a:t>
            </a:r>
            <a:endParaRPr lang="en-GB" sz="1000">
              <a:latin typeface="Times New Roman" charset="0"/>
            </a:endParaRPr>
          </a:p>
        </p:txBody>
      </p:sp>
      <p:sp>
        <p:nvSpPr>
          <p:cNvPr id="43" name="Text Box 40"/>
          <p:cNvSpPr txBox="1">
            <a:spLocks noChangeArrowheads="1"/>
          </p:cNvSpPr>
          <p:nvPr/>
        </p:nvSpPr>
        <p:spPr bwMode="auto">
          <a:xfrm>
            <a:off x="4203988" y="3226530"/>
            <a:ext cx="27443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5</a:t>
            </a:r>
            <a:endParaRPr lang="en-GB" sz="1000">
              <a:latin typeface="Times New Roman" charset="0"/>
            </a:endParaRPr>
          </a:p>
        </p:txBody>
      </p:sp>
      <p:sp>
        <p:nvSpPr>
          <p:cNvPr id="44" name="Text Box 41"/>
          <p:cNvSpPr txBox="1">
            <a:spLocks noChangeArrowheads="1"/>
          </p:cNvSpPr>
          <p:nvPr/>
        </p:nvSpPr>
        <p:spPr bwMode="auto">
          <a:xfrm>
            <a:off x="4242088" y="3531323"/>
            <a:ext cx="27443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3</a:t>
            </a:r>
            <a:endParaRPr lang="en-GB" sz="1000">
              <a:latin typeface="Times New Roman" charset="0"/>
            </a:endParaRPr>
          </a:p>
        </p:txBody>
      </p:sp>
      <p:sp>
        <p:nvSpPr>
          <p:cNvPr id="45" name="Text Box 42"/>
          <p:cNvSpPr txBox="1">
            <a:spLocks noChangeArrowheads="1"/>
          </p:cNvSpPr>
          <p:nvPr/>
        </p:nvSpPr>
        <p:spPr bwMode="auto">
          <a:xfrm>
            <a:off x="4216684" y="3823426"/>
            <a:ext cx="27443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1</a:t>
            </a:r>
            <a:endParaRPr lang="en-GB" sz="1000">
              <a:latin typeface="Times New Roman" charset="0"/>
            </a:endParaRPr>
          </a:p>
        </p:txBody>
      </p:sp>
      <p:sp>
        <p:nvSpPr>
          <p:cNvPr id="46" name="Text Box 43"/>
          <p:cNvSpPr txBox="1">
            <a:spLocks noChangeArrowheads="1"/>
          </p:cNvSpPr>
          <p:nvPr/>
        </p:nvSpPr>
        <p:spPr bwMode="auto">
          <a:xfrm>
            <a:off x="4216684" y="4153630"/>
            <a:ext cx="27443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2</a:t>
            </a:r>
            <a:endParaRPr lang="en-GB" sz="1000">
              <a:latin typeface="Times New Roman" charset="0"/>
            </a:endParaRPr>
          </a:p>
        </p:txBody>
      </p:sp>
      <p:sp>
        <p:nvSpPr>
          <p:cNvPr id="47" name="Text Box 44"/>
          <p:cNvSpPr txBox="1">
            <a:spLocks noChangeArrowheads="1"/>
          </p:cNvSpPr>
          <p:nvPr/>
        </p:nvSpPr>
        <p:spPr bwMode="auto">
          <a:xfrm>
            <a:off x="4229388" y="4458430"/>
            <a:ext cx="27443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1</a:t>
            </a:r>
            <a:endParaRPr lang="en-GB" sz="1000">
              <a:latin typeface="Times New Roman" charset="0"/>
            </a:endParaRPr>
          </a:p>
        </p:txBody>
      </p:sp>
      <p:sp>
        <p:nvSpPr>
          <p:cNvPr id="48" name="Text Box 45"/>
          <p:cNvSpPr txBox="1">
            <a:spLocks noChangeArrowheads="1"/>
          </p:cNvSpPr>
          <p:nvPr/>
        </p:nvSpPr>
        <p:spPr bwMode="auto">
          <a:xfrm>
            <a:off x="4229388" y="4763230"/>
            <a:ext cx="27443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dirty="0">
                <a:latin typeface="Times New Roman" charset="0"/>
              </a:rPr>
              <a:t>5</a:t>
            </a:r>
            <a:endParaRPr lang="en-GB" sz="1000" dirty="0">
              <a:latin typeface="Times New Roman" charset="0"/>
            </a:endParaRPr>
          </a:p>
        </p:txBody>
      </p:sp>
      <p:sp>
        <p:nvSpPr>
          <p:cNvPr id="49" name="Text Box 55"/>
          <p:cNvSpPr txBox="1">
            <a:spLocks noChangeArrowheads="1"/>
          </p:cNvSpPr>
          <p:nvPr/>
        </p:nvSpPr>
        <p:spPr bwMode="auto">
          <a:xfrm>
            <a:off x="4499265" y="5082317"/>
            <a:ext cx="36420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dirty="0">
                <a:latin typeface="Times New Roman" charset="0"/>
              </a:rPr>
              <a:t>53</a:t>
            </a:r>
            <a:endParaRPr lang="en-GB" sz="1000" dirty="0">
              <a:latin typeface="Times New Roman" charset="0"/>
            </a:endParaRPr>
          </a:p>
        </p:txBody>
      </p:sp>
      <p:sp>
        <p:nvSpPr>
          <p:cNvPr id="50" name="Text Box 56"/>
          <p:cNvSpPr txBox="1">
            <a:spLocks noChangeArrowheads="1"/>
          </p:cNvSpPr>
          <p:nvPr/>
        </p:nvSpPr>
        <p:spPr bwMode="auto">
          <a:xfrm>
            <a:off x="4804065" y="5082317"/>
            <a:ext cx="36420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dirty="0">
                <a:latin typeface="Times New Roman" charset="0"/>
              </a:rPr>
              <a:t>42</a:t>
            </a:r>
            <a:endParaRPr lang="en-GB" sz="1000" dirty="0">
              <a:latin typeface="Times New Roman" charset="0"/>
            </a:endParaRPr>
          </a:p>
        </p:txBody>
      </p:sp>
      <p:sp>
        <p:nvSpPr>
          <p:cNvPr id="51" name="Text Box 57"/>
          <p:cNvSpPr txBox="1">
            <a:spLocks noChangeArrowheads="1"/>
          </p:cNvSpPr>
          <p:nvPr/>
        </p:nvSpPr>
        <p:spPr bwMode="auto">
          <a:xfrm>
            <a:off x="5185060" y="5082317"/>
            <a:ext cx="27443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9</a:t>
            </a:r>
            <a:endParaRPr lang="en-GB" sz="1000">
              <a:latin typeface="Times New Roman" charset="0"/>
            </a:endParaRPr>
          </a:p>
        </p:txBody>
      </p:sp>
      <p:sp>
        <p:nvSpPr>
          <p:cNvPr id="52" name="Text Box 58"/>
          <p:cNvSpPr txBox="1">
            <a:spLocks noChangeArrowheads="1"/>
          </p:cNvSpPr>
          <p:nvPr/>
        </p:nvSpPr>
        <p:spPr bwMode="auto">
          <a:xfrm>
            <a:off x="5413665" y="5082317"/>
            <a:ext cx="36420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45</a:t>
            </a:r>
            <a:endParaRPr lang="en-GB" sz="1000">
              <a:latin typeface="Times New Roman" charset="0"/>
            </a:endParaRPr>
          </a:p>
        </p:txBody>
      </p:sp>
      <p:sp>
        <p:nvSpPr>
          <p:cNvPr id="53" name="Text Box 59"/>
          <p:cNvSpPr txBox="1">
            <a:spLocks noChangeArrowheads="1"/>
          </p:cNvSpPr>
          <p:nvPr/>
        </p:nvSpPr>
        <p:spPr bwMode="auto">
          <a:xfrm>
            <a:off x="5794660" y="5082317"/>
            <a:ext cx="27443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9</a:t>
            </a:r>
            <a:endParaRPr lang="en-GB" sz="1000">
              <a:latin typeface="Times New Roman" charset="0"/>
            </a:endParaRPr>
          </a:p>
        </p:txBody>
      </p:sp>
      <p:sp>
        <p:nvSpPr>
          <p:cNvPr id="54" name="Text Box 60"/>
          <p:cNvSpPr txBox="1">
            <a:spLocks noChangeArrowheads="1"/>
          </p:cNvSpPr>
          <p:nvPr/>
        </p:nvSpPr>
        <p:spPr bwMode="auto">
          <a:xfrm>
            <a:off x="6099460" y="5082317"/>
            <a:ext cx="27443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6</a:t>
            </a:r>
            <a:endParaRPr lang="en-GB" sz="1000">
              <a:latin typeface="Times New Roman" charset="0"/>
            </a:endParaRPr>
          </a:p>
        </p:txBody>
      </p:sp>
      <p:sp>
        <p:nvSpPr>
          <p:cNvPr id="55" name="Text Box 65"/>
          <p:cNvSpPr txBox="1">
            <a:spLocks noChangeArrowheads="1"/>
          </p:cNvSpPr>
          <p:nvPr/>
        </p:nvSpPr>
        <p:spPr bwMode="auto">
          <a:xfrm rot="16200000">
            <a:off x="4243705" y="2622095"/>
            <a:ext cx="9032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200"/>
              <a:t>Function 1</a:t>
            </a:r>
          </a:p>
        </p:txBody>
      </p:sp>
      <p:sp>
        <p:nvSpPr>
          <p:cNvPr id="56" name="Text Box 66"/>
          <p:cNvSpPr txBox="1">
            <a:spLocks noChangeArrowheads="1"/>
          </p:cNvSpPr>
          <p:nvPr/>
        </p:nvSpPr>
        <p:spPr bwMode="auto">
          <a:xfrm rot="16200000">
            <a:off x="4529455" y="2634795"/>
            <a:ext cx="9032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200"/>
              <a:t>Function 2</a:t>
            </a:r>
          </a:p>
        </p:txBody>
      </p:sp>
      <p:sp>
        <p:nvSpPr>
          <p:cNvPr id="57" name="Text Box 67"/>
          <p:cNvSpPr txBox="1">
            <a:spLocks noChangeArrowheads="1"/>
          </p:cNvSpPr>
          <p:nvPr/>
        </p:nvSpPr>
        <p:spPr bwMode="auto">
          <a:xfrm rot="16200000">
            <a:off x="4845367" y="2617333"/>
            <a:ext cx="90323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200"/>
              <a:t>Function 3</a:t>
            </a:r>
          </a:p>
        </p:txBody>
      </p:sp>
      <p:sp>
        <p:nvSpPr>
          <p:cNvPr id="58" name="TextBox 57"/>
          <p:cNvSpPr txBox="1"/>
          <p:nvPr/>
        </p:nvSpPr>
        <p:spPr>
          <a:xfrm>
            <a:off x="2874818" y="3232735"/>
            <a:ext cx="1390450" cy="276999"/>
          </a:xfrm>
          <a:prstGeom prst="rect">
            <a:avLst/>
          </a:prstGeom>
          <a:noFill/>
        </p:spPr>
        <p:txBody>
          <a:bodyPr wrap="none" rtlCol="0">
            <a:spAutoFit/>
          </a:bodyPr>
          <a:lstStyle/>
          <a:p>
            <a:r>
              <a:rPr lang="en-US" sz="1200" dirty="0"/>
              <a:t>Customer </a:t>
            </a:r>
            <a:r>
              <a:rPr lang="en-US" sz="1200" dirty="0" err="1"/>
              <a:t>Rqmt</a:t>
            </a:r>
            <a:r>
              <a:rPr lang="en-US" sz="1200" dirty="0"/>
              <a:t> 1</a:t>
            </a:r>
          </a:p>
        </p:txBody>
      </p:sp>
      <p:sp>
        <p:nvSpPr>
          <p:cNvPr id="59" name="TextBox 58"/>
          <p:cNvSpPr txBox="1"/>
          <p:nvPr/>
        </p:nvSpPr>
        <p:spPr>
          <a:xfrm>
            <a:off x="2877128" y="3535220"/>
            <a:ext cx="1390450" cy="276999"/>
          </a:xfrm>
          <a:prstGeom prst="rect">
            <a:avLst/>
          </a:prstGeom>
          <a:noFill/>
        </p:spPr>
        <p:txBody>
          <a:bodyPr wrap="none" rtlCol="0">
            <a:spAutoFit/>
          </a:bodyPr>
          <a:lstStyle/>
          <a:p>
            <a:r>
              <a:rPr lang="en-US" sz="1200" dirty="0"/>
              <a:t>Customer </a:t>
            </a:r>
            <a:r>
              <a:rPr lang="en-US" sz="1200" dirty="0" err="1"/>
              <a:t>Rqmt</a:t>
            </a:r>
            <a:r>
              <a:rPr lang="en-US" sz="1200" dirty="0"/>
              <a:t> 2</a:t>
            </a:r>
          </a:p>
        </p:txBody>
      </p:sp>
      <p:sp>
        <p:nvSpPr>
          <p:cNvPr id="60" name="TextBox 59"/>
          <p:cNvSpPr txBox="1"/>
          <p:nvPr/>
        </p:nvSpPr>
        <p:spPr>
          <a:xfrm>
            <a:off x="2865582" y="3846952"/>
            <a:ext cx="1390450" cy="276999"/>
          </a:xfrm>
          <a:prstGeom prst="rect">
            <a:avLst/>
          </a:prstGeom>
          <a:noFill/>
        </p:spPr>
        <p:txBody>
          <a:bodyPr wrap="none" rtlCol="0">
            <a:spAutoFit/>
          </a:bodyPr>
          <a:lstStyle/>
          <a:p>
            <a:r>
              <a:rPr lang="en-US" sz="1200" dirty="0"/>
              <a:t>Customer </a:t>
            </a:r>
            <a:r>
              <a:rPr lang="en-US" sz="1200" dirty="0" err="1"/>
              <a:t>Rqmt</a:t>
            </a:r>
            <a:r>
              <a:rPr lang="en-US" sz="1200" dirty="0"/>
              <a:t> 3</a:t>
            </a:r>
          </a:p>
        </p:txBody>
      </p:sp>
      <p:sp>
        <p:nvSpPr>
          <p:cNvPr id="61" name="Rounded Rectangular Callout 60"/>
          <p:cNvSpPr/>
          <p:nvPr/>
        </p:nvSpPr>
        <p:spPr>
          <a:xfrm>
            <a:off x="738909" y="1524000"/>
            <a:ext cx="2089728" cy="1316182"/>
          </a:xfrm>
          <a:prstGeom prst="wedgeRoundRectCallout">
            <a:avLst>
              <a:gd name="adj1" fmla="val 116736"/>
              <a:gd name="adj2" fmla="val 70395"/>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GB" dirty="0"/>
              <a:t>Assign Customer</a:t>
            </a:r>
          </a:p>
          <a:p>
            <a:pPr algn="ctr"/>
            <a:r>
              <a:rPr lang="en-GB" dirty="0"/>
              <a:t>Importance to </a:t>
            </a:r>
          </a:p>
          <a:p>
            <a:pPr algn="ctr"/>
            <a:r>
              <a:rPr lang="en-GB" dirty="0"/>
              <a:t>WHATs on</a:t>
            </a:r>
          </a:p>
          <a:p>
            <a:pPr algn="ctr"/>
            <a:r>
              <a:rPr lang="en-GB" dirty="0"/>
              <a:t>1 to 5 scale</a:t>
            </a:r>
            <a:endParaRPr lang="en-GB" sz="1800" dirty="0"/>
          </a:p>
        </p:txBody>
      </p:sp>
      <p:sp>
        <p:nvSpPr>
          <p:cNvPr id="62" name="TextBox 61"/>
          <p:cNvSpPr txBox="1"/>
          <p:nvPr/>
        </p:nvSpPr>
        <p:spPr>
          <a:xfrm>
            <a:off x="3225209" y="1095366"/>
            <a:ext cx="5550636" cy="73866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400" dirty="0"/>
              <a:t>Densely populated columns can indicate critical functions – but we can be intelligent by taking into account the customer requirements and their importance</a:t>
            </a:r>
          </a:p>
        </p:txBody>
      </p:sp>
      <p:sp>
        <p:nvSpPr>
          <p:cNvPr id="63" name="Rounded Rectangular Callout 62"/>
          <p:cNvSpPr/>
          <p:nvPr/>
        </p:nvSpPr>
        <p:spPr>
          <a:xfrm>
            <a:off x="7080317" y="2247611"/>
            <a:ext cx="1674551" cy="1663227"/>
          </a:xfrm>
          <a:prstGeom prst="wedgeRoundRectCallout">
            <a:avLst>
              <a:gd name="adj1" fmla="val -92645"/>
              <a:gd name="adj2" fmla="val 23311"/>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p>
        </p:txBody>
      </p:sp>
      <p:grpSp>
        <p:nvGrpSpPr>
          <p:cNvPr id="64" name="Group 46"/>
          <p:cNvGrpSpPr>
            <a:grpSpLocks/>
          </p:cNvGrpSpPr>
          <p:nvPr/>
        </p:nvGrpSpPr>
        <p:grpSpPr bwMode="auto">
          <a:xfrm>
            <a:off x="7401558" y="2389769"/>
            <a:ext cx="1014410" cy="1414463"/>
            <a:chOff x="3504" y="2769"/>
            <a:chExt cx="639" cy="891"/>
          </a:xfrm>
        </p:grpSpPr>
        <p:sp>
          <p:nvSpPr>
            <p:cNvPr id="65" name="AutoShape 47"/>
            <p:cNvSpPr>
              <a:spLocks noChangeArrowheads="1"/>
            </p:cNvSpPr>
            <p:nvPr/>
          </p:nvSpPr>
          <p:spPr bwMode="auto">
            <a:xfrm>
              <a:off x="3504" y="2772"/>
              <a:ext cx="223" cy="188"/>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66" name="Group 48"/>
            <p:cNvGrpSpPr>
              <a:grpSpLocks/>
            </p:cNvGrpSpPr>
            <p:nvPr/>
          </p:nvGrpSpPr>
          <p:grpSpPr bwMode="auto">
            <a:xfrm>
              <a:off x="3504" y="3448"/>
              <a:ext cx="223" cy="188"/>
              <a:chOff x="3648" y="2420"/>
              <a:chExt cx="96" cy="96"/>
            </a:xfrm>
          </p:grpSpPr>
          <p:sp>
            <p:nvSpPr>
              <p:cNvPr id="71" name="Oval 49"/>
              <p:cNvSpPr>
                <a:spLocks noChangeArrowheads="1"/>
              </p:cNvSpPr>
              <p:nvPr/>
            </p:nvSpPr>
            <p:spPr bwMode="auto">
              <a:xfrm>
                <a:off x="3648" y="242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2" name="Oval 50"/>
              <p:cNvSpPr>
                <a:spLocks noChangeArrowheads="1"/>
              </p:cNvSpPr>
              <p:nvPr/>
            </p:nvSpPr>
            <p:spPr bwMode="auto">
              <a:xfrm>
                <a:off x="3672" y="244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67" name="Oval 51"/>
            <p:cNvSpPr>
              <a:spLocks noChangeArrowheads="1"/>
            </p:cNvSpPr>
            <p:nvPr/>
          </p:nvSpPr>
          <p:spPr bwMode="auto">
            <a:xfrm rot="20686374">
              <a:off x="3504" y="3099"/>
              <a:ext cx="223" cy="18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68" name="Text Box 52"/>
            <p:cNvSpPr txBox="1">
              <a:spLocks noChangeArrowheads="1"/>
            </p:cNvSpPr>
            <p:nvPr/>
          </p:nvSpPr>
          <p:spPr bwMode="auto">
            <a:xfrm>
              <a:off x="3836" y="2769"/>
              <a:ext cx="307"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dirty="0">
                  <a:latin typeface="Times New Roman" charset="0"/>
                </a:rPr>
                <a:t>= 1</a:t>
              </a:r>
            </a:p>
          </p:txBody>
        </p:sp>
        <p:sp>
          <p:nvSpPr>
            <p:cNvPr id="69" name="Text Box 53"/>
            <p:cNvSpPr txBox="1">
              <a:spLocks noChangeArrowheads="1"/>
            </p:cNvSpPr>
            <p:nvPr/>
          </p:nvSpPr>
          <p:spPr bwMode="auto">
            <a:xfrm>
              <a:off x="3836" y="3069"/>
              <a:ext cx="307"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dirty="0">
                  <a:latin typeface="Times New Roman" charset="0"/>
                </a:rPr>
                <a:t>= 3</a:t>
              </a:r>
            </a:p>
          </p:txBody>
        </p:sp>
        <p:sp>
          <p:nvSpPr>
            <p:cNvPr id="70" name="Text Box 54"/>
            <p:cNvSpPr txBox="1">
              <a:spLocks noChangeArrowheads="1"/>
            </p:cNvSpPr>
            <p:nvPr/>
          </p:nvSpPr>
          <p:spPr bwMode="auto">
            <a:xfrm>
              <a:off x="3836" y="3427"/>
              <a:ext cx="307"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a:latin typeface="Times New Roman" charset="0"/>
                </a:rPr>
                <a:t>= 9</a:t>
              </a:r>
            </a:p>
          </p:txBody>
        </p:sp>
      </p:grpSp>
      <p:sp>
        <p:nvSpPr>
          <p:cNvPr id="73" name="AutoShape 31"/>
          <p:cNvSpPr>
            <a:spLocks noChangeArrowheads="1"/>
          </p:cNvSpPr>
          <p:nvPr/>
        </p:nvSpPr>
        <p:spPr bwMode="auto">
          <a:xfrm>
            <a:off x="4918306" y="4494727"/>
            <a:ext cx="152400" cy="1524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74" name="Group 21"/>
          <p:cNvGrpSpPr>
            <a:grpSpLocks/>
          </p:cNvGrpSpPr>
          <p:nvPr/>
        </p:nvGrpSpPr>
        <p:grpSpPr bwMode="auto">
          <a:xfrm>
            <a:off x="4893015" y="3924423"/>
            <a:ext cx="152400" cy="152400"/>
            <a:chOff x="3648" y="2400"/>
            <a:chExt cx="96" cy="96"/>
          </a:xfrm>
        </p:grpSpPr>
        <p:sp>
          <p:nvSpPr>
            <p:cNvPr id="75" name="Oval 2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6" name="Oval 2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77" name="Oval 19"/>
          <p:cNvSpPr>
            <a:spLocks noChangeArrowheads="1"/>
          </p:cNvSpPr>
          <p:nvPr/>
        </p:nvSpPr>
        <p:spPr bwMode="auto">
          <a:xfrm>
            <a:off x="4616820" y="4534113"/>
            <a:ext cx="152400" cy="15240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78" name="Rounded Rectangular Callout 77"/>
          <p:cNvSpPr/>
          <p:nvPr/>
        </p:nvSpPr>
        <p:spPr>
          <a:xfrm>
            <a:off x="7199825" y="4471644"/>
            <a:ext cx="1697790" cy="1697790"/>
          </a:xfrm>
          <a:prstGeom prst="wedgeRoundRectCallout">
            <a:avLst>
              <a:gd name="adj1" fmla="val -168865"/>
              <a:gd name="adj2" fmla="val -11516"/>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dirty="0"/>
              <a:t>The second column is fuller – but has a weight score of 42</a:t>
            </a:r>
          </a:p>
        </p:txBody>
      </p:sp>
    </p:spTree>
    <p:extLst>
      <p:ext uri="{BB962C8B-B14F-4D97-AF65-F5344CB8AC3E}">
        <p14:creationId xmlns:p14="http://schemas.microsoft.com/office/powerpoint/2010/main" val="5162430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3"/>
          <p:cNvSpPr>
            <a:spLocks noGrp="1" noChangeArrowheads="1"/>
          </p:cNvSpPr>
          <p:nvPr>
            <p:ph sz="half" idx="1"/>
          </p:nvPr>
        </p:nvSpPr>
        <p:spPr/>
        <p:txBody>
          <a:bodyPr>
            <a:normAutofit lnSpcReduction="10000"/>
          </a:bodyPr>
          <a:lstStyle/>
          <a:p>
            <a:r>
              <a:rPr lang="en-US"/>
              <a:t>QFD charts often make use of Customer Importance numbers to assist in prioritizing requirements </a:t>
            </a:r>
          </a:p>
          <a:p>
            <a:r>
              <a:rPr lang="en-US"/>
              <a:t>The WHAT IMPORTANCE RATING is determined from an assessment of the WHATS </a:t>
            </a:r>
          </a:p>
          <a:p>
            <a:r>
              <a:rPr lang="en-US"/>
              <a:t>Each WHAT is assigned an importance rating typically expressed using a relative scale of 1 to 5 with higher numbers indicating a greater importance to the “customer” (stakeholder)</a:t>
            </a:r>
          </a:p>
          <a:p>
            <a:r>
              <a:rPr lang="en-US"/>
              <a:t>It is important that these reflect the values of the stakeholder and NOT internal company beliefs; however, many organizations start from an internal assessment</a:t>
            </a:r>
            <a:endParaRPr lang="en-GB" dirty="0"/>
          </a:p>
        </p:txBody>
      </p:sp>
      <p:sp>
        <p:nvSpPr>
          <p:cNvPr id="2" name="Content Placeholder 1"/>
          <p:cNvSpPr>
            <a:spLocks noGrp="1"/>
          </p:cNvSpPr>
          <p:nvPr>
            <p:ph sz="half" idx="2"/>
          </p:nvPr>
        </p:nvSpPr>
        <p:spPr/>
        <p:txBody>
          <a:bodyPr/>
          <a:lstStyle/>
          <a:p>
            <a:r>
              <a:rPr lang="en-US"/>
              <a:t>There are several ways to determine the Customer Importance numbers. </a:t>
            </a:r>
          </a:p>
          <a:p>
            <a:endParaRPr lang="en-US"/>
          </a:p>
          <a:p>
            <a:r>
              <a:rPr lang="en-US"/>
              <a:t>Absolute scales</a:t>
            </a:r>
          </a:p>
          <a:p>
            <a:r>
              <a:rPr lang="en-US"/>
              <a:t>Sales Driven Scales (order winners/qualifiers)</a:t>
            </a:r>
          </a:p>
          <a:p>
            <a:r>
              <a:rPr lang="en-US"/>
              <a:t>Analytic Hierarchy Process</a:t>
            </a:r>
          </a:p>
          <a:p>
            <a:endParaRPr lang="en-US" dirty="0"/>
          </a:p>
        </p:txBody>
      </p:sp>
      <p:sp>
        <p:nvSpPr>
          <p:cNvPr id="121857" name="Rectangle 2"/>
          <p:cNvSpPr>
            <a:spLocks noGrp="1" noChangeArrowheads="1"/>
          </p:cNvSpPr>
          <p:nvPr>
            <p:ph type="title"/>
          </p:nvPr>
        </p:nvSpPr>
        <p:spPr/>
        <p:txBody>
          <a:bodyPr/>
          <a:lstStyle/>
          <a:p>
            <a:r>
              <a:rPr lang="en-US"/>
              <a:t>Customer Importance Numbers</a:t>
            </a:r>
            <a:endParaRPr lang="en-US" dirty="0"/>
          </a:p>
        </p:txBody>
      </p:sp>
    </p:spTree>
    <p:extLst>
      <p:ext uri="{BB962C8B-B14F-4D97-AF65-F5344CB8AC3E}">
        <p14:creationId xmlns:p14="http://schemas.microsoft.com/office/powerpoint/2010/main" val="662654523"/>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0" name="Rectangle 41"/>
          <p:cNvSpPr>
            <a:spLocks noChangeArrowheads="1"/>
          </p:cNvSpPr>
          <p:nvPr/>
        </p:nvSpPr>
        <p:spPr bwMode="auto">
          <a:xfrm>
            <a:off x="4544343" y="2696675"/>
            <a:ext cx="4248150" cy="1565275"/>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nchor="ctr"/>
          <a:lstStyle/>
          <a:p>
            <a:pPr>
              <a:defRPr/>
            </a:pPr>
            <a:endParaRPr lang="en-US">
              <a:solidFill>
                <a:schemeClr val="bg1"/>
              </a:solidFill>
            </a:endParaRPr>
          </a:p>
        </p:txBody>
      </p:sp>
      <p:sp>
        <p:nvSpPr>
          <p:cNvPr id="86020" name="Rectangle 2"/>
          <p:cNvSpPr>
            <a:spLocks noChangeArrowheads="1"/>
          </p:cNvSpPr>
          <p:nvPr/>
        </p:nvSpPr>
        <p:spPr bwMode="auto">
          <a:xfrm>
            <a:off x="1944688" y="4203706"/>
            <a:ext cx="1941512" cy="879475"/>
          </a:xfrm>
          <a:prstGeom prst="rect">
            <a:avLst/>
          </a:prstGeom>
          <a:solidFill>
            <a:srgbClr val="FF5050"/>
          </a:solidFill>
          <a:ln w="12700">
            <a:solidFill>
              <a:schemeClr val="tx1"/>
            </a:solidFill>
            <a:miter lim="800000"/>
            <a:headEnd/>
            <a:tailEnd/>
          </a:ln>
        </p:spPr>
        <p:txBody>
          <a:bodyPr wrap="none" anchor="ctr"/>
          <a:lstStyle/>
          <a:p>
            <a:endParaRPr lang="en-US"/>
          </a:p>
        </p:txBody>
      </p:sp>
      <p:sp>
        <p:nvSpPr>
          <p:cNvPr id="86021" name="Rectangle 3"/>
          <p:cNvSpPr>
            <a:spLocks noGrp="1" noChangeArrowheads="1"/>
          </p:cNvSpPr>
          <p:nvPr>
            <p:ph type="title"/>
          </p:nvPr>
        </p:nvSpPr>
        <p:spPr>
          <a:xfrm>
            <a:off x="0" y="244425"/>
            <a:ext cx="9144000" cy="762000"/>
          </a:xfrm>
        </p:spPr>
        <p:txBody>
          <a:bodyPr/>
          <a:lstStyle/>
          <a:p>
            <a:r>
              <a:rPr lang="en-GB"/>
              <a:t>Step 4: Determine Targets and Ceilings </a:t>
            </a:r>
            <a:br>
              <a:rPr lang="en-GB"/>
            </a:br>
            <a:r>
              <a:rPr lang="en-GB"/>
              <a:t>HOW MUCH is Enough?</a:t>
            </a:r>
          </a:p>
        </p:txBody>
      </p:sp>
      <p:sp>
        <p:nvSpPr>
          <p:cNvPr id="86023" name="Rectangle 40"/>
          <p:cNvSpPr>
            <a:spLocks noGrp="1" noChangeArrowheads="1"/>
          </p:cNvSpPr>
          <p:nvPr>
            <p:ph type="body" sz="half" idx="2"/>
          </p:nvPr>
        </p:nvSpPr>
        <p:spPr/>
        <p:txBody>
          <a:bodyPr>
            <a:normAutofit fontScale="77500" lnSpcReduction="20000"/>
          </a:bodyPr>
          <a:lstStyle/>
          <a:p>
            <a:r>
              <a:rPr lang="en-GB" dirty="0"/>
              <a:t>The fourth element of the QFD chart is the HOW MUCHs</a:t>
            </a:r>
          </a:p>
          <a:p>
            <a:r>
              <a:rPr lang="en-GB" dirty="0"/>
              <a:t>These are measures or metrics for the HOWs and the associated target values that define how good the HOWs have to be in order to satisfy the customer </a:t>
            </a:r>
          </a:p>
          <a:p>
            <a:endParaRPr lang="en-GB" dirty="0"/>
          </a:p>
          <a:p>
            <a:r>
              <a:rPr lang="en-GB" dirty="0">
                <a:solidFill>
                  <a:schemeClr val="bg1"/>
                </a:solidFill>
              </a:rPr>
              <a:t>The HOW MUCHs are the Non-functional Performance Requirements and </a:t>
            </a:r>
            <a:r>
              <a:rPr lang="ja-JP" altLang="en-GB" dirty="0">
                <a:solidFill>
                  <a:schemeClr val="bg1"/>
                </a:solidFill>
              </a:rPr>
              <a:t>“</a:t>
            </a:r>
            <a:r>
              <a:rPr lang="en-GB" altLang="ja-JP" dirty="0">
                <a:solidFill>
                  <a:schemeClr val="bg1"/>
                </a:solidFill>
              </a:rPr>
              <a:t>flowed-down</a:t>
            </a:r>
            <a:r>
              <a:rPr lang="ja-JP" altLang="en-GB" dirty="0">
                <a:solidFill>
                  <a:schemeClr val="bg1"/>
                </a:solidFill>
              </a:rPr>
              <a:t>”</a:t>
            </a:r>
            <a:r>
              <a:rPr lang="en-GB" altLang="ja-JP" dirty="0">
                <a:solidFill>
                  <a:schemeClr val="bg1"/>
                </a:solidFill>
              </a:rPr>
              <a:t> Non-functional System Requirements</a:t>
            </a:r>
          </a:p>
          <a:p>
            <a:endParaRPr lang="en-GB" dirty="0"/>
          </a:p>
          <a:p>
            <a:r>
              <a:rPr lang="en-GB" dirty="0"/>
              <a:t>Empty cells indicate where we need to identify appropriate performance targets</a:t>
            </a:r>
          </a:p>
          <a:p>
            <a:r>
              <a:rPr lang="en-GB" dirty="0"/>
              <a:t>For any particular HOW function there will be many associated HOW MUCH metrics and target values</a:t>
            </a:r>
          </a:p>
        </p:txBody>
      </p:sp>
      <p:grpSp>
        <p:nvGrpSpPr>
          <p:cNvPr id="86022" name="Group 4"/>
          <p:cNvGrpSpPr>
            <a:grpSpLocks/>
          </p:cNvGrpSpPr>
          <p:nvPr/>
        </p:nvGrpSpPr>
        <p:grpSpPr bwMode="auto">
          <a:xfrm>
            <a:off x="425451" y="1155706"/>
            <a:ext cx="3592659" cy="4411663"/>
            <a:chOff x="384" y="967"/>
            <a:chExt cx="2495" cy="2903"/>
          </a:xfrm>
        </p:grpSpPr>
        <p:sp>
          <p:nvSpPr>
            <p:cNvPr id="86025" name="Rectangle 5"/>
            <p:cNvSpPr>
              <a:spLocks noChangeArrowheads="1"/>
            </p:cNvSpPr>
            <p:nvPr/>
          </p:nvSpPr>
          <p:spPr bwMode="auto">
            <a:xfrm>
              <a:off x="1440" y="1248"/>
              <a:ext cx="192" cy="2304"/>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endParaRPr lang="en-US" sz="1400">
                <a:latin typeface="Times New Roman" charset="0"/>
              </a:endParaRPr>
            </a:p>
          </p:txBody>
        </p:sp>
        <p:sp>
          <p:nvSpPr>
            <p:cNvPr id="86026" name="Rectangle 6"/>
            <p:cNvSpPr>
              <a:spLocks noChangeArrowheads="1"/>
            </p:cNvSpPr>
            <p:nvPr/>
          </p:nvSpPr>
          <p:spPr bwMode="auto">
            <a:xfrm>
              <a:off x="1632" y="1248"/>
              <a:ext cx="192" cy="2304"/>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27" name="Rectangle 7"/>
            <p:cNvSpPr>
              <a:spLocks noChangeArrowheads="1"/>
            </p:cNvSpPr>
            <p:nvPr/>
          </p:nvSpPr>
          <p:spPr bwMode="auto">
            <a:xfrm>
              <a:off x="1824" y="1248"/>
              <a:ext cx="192" cy="2304"/>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28" name="Rectangle 8"/>
            <p:cNvSpPr>
              <a:spLocks noChangeArrowheads="1"/>
            </p:cNvSpPr>
            <p:nvPr/>
          </p:nvSpPr>
          <p:spPr bwMode="auto">
            <a:xfrm>
              <a:off x="2016" y="1248"/>
              <a:ext cx="192" cy="2304"/>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29" name="Rectangle 9"/>
            <p:cNvSpPr>
              <a:spLocks noChangeArrowheads="1"/>
            </p:cNvSpPr>
            <p:nvPr/>
          </p:nvSpPr>
          <p:spPr bwMode="auto">
            <a:xfrm>
              <a:off x="2208" y="1248"/>
              <a:ext cx="192" cy="2304"/>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30" name="Rectangle 10"/>
            <p:cNvSpPr>
              <a:spLocks noChangeArrowheads="1"/>
            </p:cNvSpPr>
            <p:nvPr/>
          </p:nvSpPr>
          <p:spPr bwMode="auto">
            <a:xfrm>
              <a:off x="2592" y="1248"/>
              <a:ext cx="192" cy="2304"/>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31" name="Rectangle 11"/>
            <p:cNvSpPr>
              <a:spLocks noChangeArrowheads="1"/>
            </p:cNvSpPr>
            <p:nvPr/>
          </p:nvSpPr>
          <p:spPr bwMode="auto">
            <a:xfrm>
              <a:off x="2400" y="1248"/>
              <a:ext cx="192" cy="2304"/>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32" name="Rectangle 12"/>
            <p:cNvSpPr>
              <a:spLocks noChangeArrowheads="1"/>
            </p:cNvSpPr>
            <p:nvPr/>
          </p:nvSpPr>
          <p:spPr bwMode="auto">
            <a:xfrm rot="-5400000">
              <a:off x="1488" y="720"/>
              <a:ext cx="192" cy="2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33" name="Rectangle 13"/>
            <p:cNvSpPr>
              <a:spLocks noChangeArrowheads="1"/>
            </p:cNvSpPr>
            <p:nvPr/>
          </p:nvSpPr>
          <p:spPr bwMode="auto">
            <a:xfrm rot="-5400000">
              <a:off x="1488" y="912"/>
              <a:ext cx="192" cy="2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vert="eaVert" wrap="none" anchor="ctr"/>
            <a:lstStyle/>
            <a:p>
              <a:pPr algn="ctr" eaLnBrk="0" hangingPunct="0"/>
              <a:endParaRPr lang="en-US" sz="2000">
                <a:latin typeface="Times New Roman" charset="0"/>
              </a:endParaRPr>
            </a:p>
          </p:txBody>
        </p:sp>
        <p:sp>
          <p:nvSpPr>
            <p:cNvPr id="86034" name="Rectangle 14"/>
            <p:cNvSpPr>
              <a:spLocks noChangeArrowheads="1"/>
            </p:cNvSpPr>
            <p:nvPr/>
          </p:nvSpPr>
          <p:spPr bwMode="auto">
            <a:xfrm rot="-5400000">
              <a:off x="1488" y="1104"/>
              <a:ext cx="192" cy="2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35" name="Rectangle 15"/>
            <p:cNvSpPr>
              <a:spLocks noChangeArrowheads="1"/>
            </p:cNvSpPr>
            <p:nvPr/>
          </p:nvSpPr>
          <p:spPr bwMode="auto">
            <a:xfrm rot="-5400000">
              <a:off x="1488" y="1296"/>
              <a:ext cx="192" cy="2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36" name="Rectangle 16"/>
            <p:cNvSpPr>
              <a:spLocks noChangeArrowheads="1"/>
            </p:cNvSpPr>
            <p:nvPr/>
          </p:nvSpPr>
          <p:spPr bwMode="auto">
            <a:xfrm rot="-5400000">
              <a:off x="1488" y="1680"/>
              <a:ext cx="192" cy="2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37" name="Text Box 17"/>
            <p:cNvSpPr txBox="1">
              <a:spLocks noChangeArrowheads="1"/>
            </p:cNvSpPr>
            <p:nvPr/>
          </p:nvSpPr>
          <p:spPr bwMode="auto">
            <a:xfrm rot="19017623">
              <a:off x="1395" y="2261"/>
              <a:ext cx="1484" cy="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latin typeface="Times New Roman" charset="0"/>
                </a:rPr>
                <a:t>RELATIONSHIPS</a:t>
              </a:r>
            </a:p>
          </p:txBody>
        </p:sp>
        <p:sp>
          <p:nvSpPr>
            <p:cNvPr id="86038" name="Text Box 18"/>
            <p:cNvSpPr txBox="1">
              <a:spLocks noChangeArrowheads="1"/>
            </p:cNvSpPr>
            <p:nvPr/>
          </p:nvSpPr>
          <p:spPr bwMode="auto">
            <a:xfrm>
              <a:off x="470" y="1543"/>
              <a:ext cx="645" cy="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latin typeface="Times New Roman" charset="0"/>
                </a:rPr>
                <a:t>WHAT</a:t>
              </a:r>
            </a:p>
          </p:txBody>
        </p:sp>
        <p:sp>
          <p:nvSpPr>
            <p:cNvPr id="86039" name="Text Box 19"/>
            <p:cNvSpPr txBox="1">
              <a:spLocks noChangeArrowheads="1"/>
            </p:cNvSpPr>
            <p:nvPr/>
          </p:nvSpPr>
          <p:spPr bwMode="auto">
            <a:xfrm>
              <a:off x="1910" y="967"/>
              <a:ext cx="550" cy="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latin typeface="Times New Roman" charset="0"/>
                </a:rPr>
                <a:t>HOW</a:t>
              </a:r>
            </a:p>
          </p:txBody>
        </p:sp>
        <p:sp>
          <p:nvSpPr>
            <p:cNvPr id="86040" name="Rectangle 20"/>
            <p:cNvSpPr>
              <a:spLocks noChangeArrowheads="1"/>
            </p:cNvSpPr>
            <p:nvPr/>
          </p:nvSpPr>
          <p:spPr bwMode="auto">
            <a:xfrm rot="-5400000">
              <a:off x="1488" y="1488"/>
              <a:ext cx="192" cy="2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86041" name="Group 21"/>
            <p:cNvGrpSpPr>
              <a:grpSpLocks/>
            </p:cNvGrpSpPr>
            <p:nvPr/>
          </p:nvGrpSpPr>
          <p:grpSpPr bwMode="auto">
            <a:xfrm>
              <a:off x="1488" y="1872"/>
              <a:ext cx="96" cy="96"/>
              <a:chOff x="3648" y="2400"/>
              <a:chExt cx="96" cy="96"/>
            </a:xfrm>
          </p:grpSpPr>
          <p:sp>
            <p:nvSpPr>
              <p:cNvPr id="86058" name="Oval 2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59" name="Oval 2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86042" name="Group 24"/>
            <p:cNvGrpSpPr>
              <a:grpSpLocks/>
            </p:cNvGrpSpPr>
            <p:nvPr/>
          </p:nvGrpSpPr>
          <p:grpSpPr bwMode="auto">
            <a:xfrm>
              <a:off x="2064" y="2640"/>
              <a:ext cx="96" cy="96"/>
              <a:chOff x="3648" y="2400"/>
              <a:chExt cx="96" cy="96"/>
            </a:xfrm>
          </p:grpSpPr>
          <p:sp>
            <p:nvSpPr>
              <p:cNvPr id="86056" name="Oval 25"/>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57" name="Oval 26"/>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86043" name="Group 27"/>
            <p:cNvGrpSpPr>
              <a:grpSpLocks/>
            </p:cNvGrpSpPr>
            <p:nvPr/>
          </p:nvGrpSpPr>
          <p:grpSpPr bwMode="auto">
            <a:xfrm>
              <a:off x="1680" y="2064"/>
              <a:ext cx="96" cy="96"/>
              <a:chOff x="3648" y="2400"/>
              <a:chExt cx="96" cy="96"/>
            </a:xfrm>
          </p:grpSpPr>
          <p:sp>
            <p:nvSpPr>
              <p:cNvPr id="86054" name="Oval 28"/>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55" name="Oval 29"/>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86044" name="Oval 30"/>
            <p:cNvSpPr>
              <a:spLocks noChangeArrowheads="1"/>
            </p:cNvSpPr>
            <p:nvPr/>
          </p:nvSpPr>
          <p:spPr bwMode="auto">
            <a:xfrm>
              <a:off x="1488" y="2256"/>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45" name="Oval 31"/>
            <p:cNvSpPr>
              <a:spLocks noChangeArrowheads="1"/>
            </p:cNvSpPr>
            <p:nvPr/>
          </p:nvSpPr>
          <p:spPr bwMode="auto">
            <a:xfrm>
              <a:off x="2064" y="1872"/>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46" name="Oval 32"/>
            <p:cNvSpPr>
              <a:spLocks noChangeArrowheads="1"/>
            </p:cNvSpPr>
            <p:nvPr/>
          </p:nvSpPr>
          <p:spPr bwMode="auto">
            <a:xfrm>
              <a:off x="1488" y="264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47" name="Oval 33"/>
            <p:cNvSpPr>
              <a:spLocks noChangeArrowheads="1"/>
            </p:cNvSpPr>
            <p:nvPr/>
          </p:nvSpPr>
          <p:spPr bwMode="auto">
            <a:xfrm>
              <a:off x="1680" y="2448"/>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48" name="AutoShape 34"/>
            <p:cNvSpPr>
              <a:spLocks noChangeArrowheads="1"/>
            </p:cNvSpPr>
            <p:nvPr/>
          </p:nvSpPr>
          <p:spPr bwMode="auto">
            <a:xfrm>
              <a:off x="1680" y="2832"/>
              <a:ext cx="96" cy="96"/>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49" name="AutoShape 35"/>
            <p:cNvSpPr>
              <a:spLocks noChangeArrowheads="1"/>
            </p:cNvSpPr>
            <p:nvPr/>
          </p:nvSpPr>
          <p:spPr bwMode="auto">
            <a:xfrm>
              <a:off x="2448" y="2640"/>
              <a:ext cx="96" cy="96"/>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50" name="AutoShape 36"/>
            <p:cNvSpPr>
              <a:spLocks noChangeArrowheads="1"/>
            </p:cNvSpPr>
            <p:nvPr/>
          </p:nvSpPr>
          <p:spPr bwMode="auto">
            <a:xfrm>
              <a:off x="2640" y="1872"/>
              <a:ext cx="96" cy="96"/>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51" name="AutoShape 37"/>
            <p:cNvSpPr>
              <a:spLocks noChangeArrowheads="1"/>
            </p:cNvSpPr>
            <p:nvPr/>
          </p:nvSpPr>
          <p:spPr bwMode="auto">
            <a:xfrm>
              <a:off x="1488" y="2064"/>
              <a:ext cx="96" cy="96"/>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52" name="Oval 38"/>
            <p:cNvSpPr>
              <a:spLocks noChangeArrowheads="1"/>
            </p:cNvSpPr>
            <p:nvPr/>
          </p:nvSpPr>
          <p:spPr bwMode="auto">
            <a:xfrm>
              <a:off x="2448" y="2256"/>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86053" name="Text Box 39"/>
            <p:cNvSpPr txBox="1">
              <a:spLocks noChangeArrowheads="1"/>
            </p:cNvSpPr>
            <p:nvPr/>
          </p:nvSpPr>
          <p:spPr bwMode="auto">
            <a:xfrm>
              <a:off x="1622" y="3607"/>
              <a:ext cx="1129" cy="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latin typeface="Times New Roman" charset="0"/>
                </a:rPr>
                <a:t>HOW MUCH</a:t>
              </a:r>
            </a:p>
          </p:txBody>
        </p:sp>
      </p:grpSp>
    </p:spTree>
    <p:extLst>
      <p:ext uri="{BB962C8B-B14F-4D97-AF65-F5344CB8AC3E}">
        <p14:creationId xmlns:p14="http://schemas.microsoft.com/office/powerpoint/2010/main" val="55509205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p:txBody>
          <a:bodyPr/>
          <a:lstStyle/>
          <a:p>
            <a:r>
              <a:rPr lang="en-GB"/>
              <a:t>Example</a:t>
            </a:r>
          </a:p>
        </p:txBody>
      </p:sp>
      <p:sp>
        <p:nvSpPr>
          <p:cNvPr id="88066" name="Rectangle 3"/>
          <p:cNvSpPr>
            <a:spLocks noGrp="1" noChangeArrowheads="1"/>
          </p:cNvSpPr>
          <p:nvPr>
            <p:ph type="body" idx="1"/>
          </p:nvPr>
        </p:nvSpPr>
        <p:spPr>
          <a:xfrm>
            <a:off x="130175" y="1328738"/>
            <a:ext cx="8686800" cy="1889773"/>
          </a:xfrm>
        </p:spPr>
        <p:txBody>
          <a:bodyPr>
            <a:normAutofit fontScale="92500" lnSpcReduction="20000"/>
          </a:bodyPr>
          <a:lstStyle/>
          <a:p>
            <a:r>
              <a:rPr lang="en-GB" dirty="0"/>
              <a:t>The </a:t>
            </a:r>
            <a:r>
              <a:rPr lang="ja-JP" altLang="en-GB" dirty="0"/>
              <a:t>“</a:t>
            </a:r>
            <a:r>
              <a:rPr lang="en-GB" altLang="ja-JP" dirty="0"/>
              <a:t>HOW MUCHs</a:t>
            </a:r>
            <a:r>
              <a:rPr lang="ja-JP" altLang="en-GB" dirty="0"/>
              <a:t>”</a:t>
            </a:r>
            <a:r>
              <a:rPr lang="en-GB" altLang="ja-JP" dirty="0"/>
              <a:t> complete the technical interpretation and comprise: A metric, measure or property and a value as a target, lower or upper limit.</a:t>
            </a:r>
          </a:p>
          <a:p>
            <a:r>
              <a:rPr lang="en-GB" dirty="0"/>
              <a:t>It is where most of the non-functional requirements align to the QFD structure.</a:t>
            </a:r>
          </a:p>
          <a:p>
            <a:r>
              <a:rPr lang="en-GB" dirty="0"/>
              <a:t>These can be very detailed and refer to other documents</a:t>
            </a:r>
            <a:endParaRPr lang="en-US" dirty="0"/>
          </a:p>
        </p:txBody>
      </p:sp>
      <p:sp>
        <p:nvSpPr>
          <p:cNvPr id="88067" name="Text Box 4"/>
          <p:cNvSpPr txBox="1">
            <a:spLocks noChangeArrowheads="1"/>
          </p:cNvSpPr>
          <p:nvPr/>
        </p:nvSpPr>
        <p:spPr bwMode="auto">
          <a:xfrm>
            <a:off x="708026" y="4456058"/>
            <a:ext cx="1224314"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a:t>Contain</a:t>
            </a:r>
          </a:p>
          <a:p>
            <a:pPr eaLnBrk="1" hangingPunct="1"/>
            <a:r>
              <a:rPr lang="en-GB" sz="1800"/>
              <a:t>&amp; Protect </a:t>
            </a:r>
          </a:p>
          <a:p>
            <a:pPr eaLnBrk="1" hangingPunct="1"/>
            <a:r>
              <a:rPr lang="en-GB" sz="1800"/>
              <a:t>Payphone</a:t>
            </a:r>
            <a:endParaRPr lang="en-US" sz="1800"/>
          </a:p>
        </p:txBody>
      </p:sp>
      <p:sp>
        <p:nvSpPr>
          <p:cNvPr id="88068" name="Text Box 5"/>
          <p:cNvSpPr txBox="1">
            <a:spLocks noChangeArrowheads="1"/>
          </p:cNvSpPr>
          <p:nvPr/>
        </p:nvSpPr>
        <p:spPr bwMode="auto">
          <a:xfrm>
            <a:off x="3089277" y="3476571"/>
            <a:ext cx="285847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dirty="0"/>
              <a:t>Shock Proof &gt; 1kN impact</a:t>
            </a:r>
            <a:endParaRPr lang="en-US" sz="1800" dirty="0"/>
          </a:p>
        </p:txBody>
      </p:sp>
      <p:sp>
        <p:nvSpPr>
          <p:cNvPr id="88069" name="Text Box 6"/>
          <p:cNvSpPr txBox="1">
            <a:spLocks noChangeArrowheads="1"/>
          </p:cNvSpPr>
          <p:nvPr/>
        </p:nvSpPr>
        <p:spPr bwMode="auto">
          <a:xfrm>
            <a:off x="3082924" y="3882971"/>
            <a:ext cx="266758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dirty="0"/>
              <a:t>Size &lt; 300x259x690mm</a:t>
            </a:r>
            <a:endParaRPr lang="en-US" sz="1800" dirty="0"/>
          </a:p>
        </p:txBody>
      </p:sp>
      <p:sp>
        <p:nvSpPr>
          <p:cNvPr id="88070" name="Rectangle 7"/>
          <p:cNvSpPr>
            <a:spLocks noChangeArrowheads="1"/>
          </p:cNvSpPr>
          <p:nvPr/>
        </p:nvSpPr>
        <p:spPr bwMode="auto">
          <a:xfrm>
            <a:off x="3092450" y="4292551"/>
            <a:ext cx="4572000"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GB" sz="1800" dirty="0"/>
              <a:t>Cost (DTUPC) &lt; £9.90 </a:t>
            </a:r>
          </a:p>
        </p:txBody>
      </p:sp>
      <p:sp>
        <p:nvSpPr>
          <p:cNvPr id="88071" name="Rectangle 8"/>
          <p:cNvSpPr>
            <a:spLocks noChangeArrowheads="1"/>
          </p:cNvSpPr>
          <p:nvPr/>
        </p:nvSpPr>
        <p:spPr bwMode="auto">
          <a:xfrm>
            <a:off x="3086100" y="4697363"/>
            <a:ext cx="45720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GB" sz="1800" dirty="0"/>
              <a:t>Thickness &gt; 6mm at all points </a:t>
            </a:r>
          </a:p>
        </p:txBody>
      </p:sp>
      <p:sp>
        <p:nvSpPr>
          <p:cNvPr id="88072" name="Rectangle 9"/>
          <p:cNvSpPr>
            <a:spLocks noChangeArrowheads="1"/>
          </p:cNvSpPr>
          <p:nvPr/>
        </p:nvSpPr>
        <p:spPr bwMode="auto">
          <a:xfrm>
            <a:off x="3086103" y="5124396"/>
            <a:ext cx="427991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GB" sz="1800"/>
              <a:t>Durability &gt; 5,000 rub cycles to BT 1795</a:t>
            </a:r>
          </a:p>
        </p:txBody>
      </p:sp>
      <p:sp>
        <p:nvSpPr>
          <p:cNvPr id="88073" name="Rectangle 10"/>
          <p:cNvSpPr>
            <a:spLocks noChangeArrowheads="1"/>
          </p:cNvSpPr>
          <p:nvPr/>
        </p:nvSpPr>
        <p:spPr bwMode="auto">
          <a:xfrm>
            <a:off x="3092452" y="5600646"/>
            <a:ext cx="229495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GB" sz="1800" dirty="0"/>
              <a:t>Corner radii &gt; 55mm</a:t>
            </a:r>
          </a:p>
        </p:txBody>
      </p:sp>
      <p:sp>
        <p:nvSpPr>
          <p:cNvPr id="88074" name="Text Box 11"/>
          <p:cNvSpPr txBox="1">
            <a:spLocks noChangeArrowheads="1"/>
          </p:cNvSpPr>
          <p:nvPr/>
        </p:nvSpPr>
        <p:spPr bwMode="auto">
          <a:xfrm>
            <a:off x="3089279" y="6067371"/>
            <a:ext cx="49259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800"/>
              <a:t>etc</a:t>
            </a:r>
            <a:endParaRPr lang="en-US" sz="1800"/>
          </a:p>
        </p:txBody>
      </p:sp>
      <p:cxnSp>
        <p:nvCxnSpPr>
          <p:cNvPr id="88075" name="AutoShape 12"/>
          <p:cNvCxnSpPr>
            <a:cxnSpLocks noChangeShapeType="1"/>
            <a:stCxn id="88067" idx="3"/>
            <a:endCxn id="88068" idx="1"/>
          </p:cNvCxnSpPr>
          <p:nvPr/>
        </p:nvCxnSpPr>
        <p:spPr bwMode="auto">
          <a:xfrm flipV="1">
            <a:off x="1932340" y="3661237"/>
            <a:ext cx="1156937" cy="1256486"/>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88076" name="AutoShape 13"/>
          <p:cNvCxnSpPr>
            <a:cxnSpLocks noChangeShapeType="1"/>
            <a:stCxn id="88067" idx="3"/>
            <a:endCxn id="88069" idx="1"/>
          </p:cNvCxnSpPr>
          <p:nvPr/>
        </p:nvCxnSpPr>
        <p:spPr bwMode="auto">
          <a:xfrm flipV="1">
            <a:off x="1932340" y="4067637"/>
            <a:ext cx="1150584" cy="850086"/>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88077" name="AutoShape 14"/>
          <p:cNvCxnSpPr>
            <a:cxnSpLocks noChangeShapeType="1"/>
            <a:stCxn id="88067" idx="3"/>
            <a:endCxn id="88070" idx="1"/>
          </p:cNvCxnSpPr>
          <p:nvPr/>
        </p:nvCxnSpPr>
        <p:spPr bwMode="auto">
          <a:xfrm flipV="1">
            <a:off x="1932340" y="4477495"/>
            <a:ext cx="1160110" cy="440228"/>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88078" name="AutoShape 15"/>
          <p:cNvCxnSpPr>
            <a:cxnSpLocks noChangeShapeType="1"/>
            <a:stCxn id="88067" idx="3"/>
            <a:endCxn id="88071" idx="1"/>
          </p:cNvCxnSpPr>
          <p:nvPr/>
        </p:nvCxnSpPr>
        <p:spPr bwMode="auto">
          <a:xfrm flipV="1">
            <a:off x="1932340" y="4880720"/>
            <a:ext cx="1153760" cy="37003"/>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88079" name="AutoShape 16"/>
          <p:cNvCxnSpPr>
            <a:cxnSpLocks noChangeShapeType="1"/>
            <a:stCxn id="88067" idx="3"/>
            <a:endCxn id="88072" idx="1"/>
          </p:cNvCxnSpPr>
          <p:nvPr/>
        </p:nvCxnSpPr>
        <p:spPr bwMode="auto">
          <a:xfrm>
            <a:off x="1932340" y="4917723"/>
            <a:ext cx="1153763" cy="391339"/>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88080" name="AutoShape 17"/>
          <p:cNvCxnSpPr>
            <a:cxnSpLocks noChangeShapeType="1"/>
            <a:stCxn id="88067" idx="3"/>
            <a:endCxn id="88073" idx="1"/>
          </p:cNvCxnSpPr>
          <p:nvPr/>
        </p:nvCxnSpPr>
        <p:spPr bwMode="auto">
          <a:xfrm>
            <a:off x="1932340" y="4917723"/>
            <a:ext cx="1160112" cy="867589"/>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88081" name="AutoShape 18"/>
          <p:cNvCxnSpPr>
            <a:cxnSpLocks noChangeShapeType="1"/>
            <a:stCxn id="88067" idx="3"/>
            <a:endCxn id="88074" idx="1"/>
          </p:cNvCxnSpPr>
          <p:nvPr/>
        </p:nvCxnSpPr>
        <p:spPr bwMode="auto">
          <a:xfrm>
            <a:off x="1932340" y="4917723"/>
            <a:ext cx="1156939" cy="1334314"/>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2" name="Rounded Rectangular Callout 1"/>
          <p:cNvSpPr/>
          <p:nvPr/>
        </p:nvSpPr>
        <p:spPr>
          <a:xfrm>
            <a:off x="485210" y="3510154"/>
            <a:ext cx="1598327" cy="713447"/>
          </a:xfrm>
          <a:prstGeom prst="wedgeRoundRectCallout">
            <a:avLst>
              <a:gd name="adj1" fmla="val -3868"/>
              <a:gd name="adj2" fmla="val 88500"/>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a:t>Function</a:t>
            </a:r>
          </a:p>
          <a:p>
            <a:pPr algn="ctr"/>
            <a:r>
              <a:rPr lang="en-US" dirty="0"/>
              <a:t>(HOW)</a:t>
            </a:r>
          </a:p>
        </p:txBody>
      </p:sp>
      <p:sp>
        <p:nvSpPr>
          <p:cNvPr id="3" name="Rounded Rectangular Callout 2"/>
          <p:cNvSpPr/>
          <p:nvPr/>
        </p:nvSpPr>
        <p:spPr>
          <a:xfrm>
            <a:off x="6807163" y="3181968"/>
            <a:ext cx="2151100" cy="1769348"/>
          </a:xfrm>
          <a:prstGeom prst="wedgeRoundRectCallout">
            <a:avLst>
              <a:gd name="adj1" fmla="val -102212"/>
              <a:gd name="adj2" fmla="val 24202"/>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a:t>Associated performance metrics and target values that define “how well” the function has to perform</a:t>
            </a:r>
          </a:p>
        </p:txBody>
      </p:sp>
    </p:spTree>
    <p:extLst>
      <p:ext uri="{BB962C8B-B14F-4D97-AF65-F5344CB8AC3E}">
        <p14:creationId xmlns:p14="http://schemas.microsoft.com/office/powerpoint/2010/main" val="845293286"/>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67"/>
          <p:cNvSpPr>
            <a:spLocks noGrp="1" noChangeArrowheads="1"/>
          </p:cNvSpPr>
          <p:nvPr>
            <p:ph type="body" sz="half" idx="2"/>
          </p:nvPr>
        </p:nvSpPr>
        <p:spPr>
          <a:xfrm>
            <a:off x="363533" y="1251743"/>
            <a:ext cx="4343400" cy="5029200"/>
          </a:xfrm>
        </p:spPr>
        <p:txBody>
          <a:bodyPr/>
          <a:lstStyle/>
          <a:p>
            <a:r>
              <a:rPr lang="en-GB" sz="2400" b="1" dirty="0"/>
              <a:t>Bottom-Up</a:t>
            </a:r>
          </a:p>
          <a:p>
            <a:pPr lvl="1"/>
            <a:r>
              <a:rPr lang="en-GB" dirty="0"/>
              <a:t>Common sense, experience, judgement says that the way you measure Function 4 is by …</a:t>
            </a:r>
          </a:p>
        </p:txBody>
      </p:sp>
      <p:sp>
        <p:nvSpPr>
          <p:cNvPr id="95233" name="Rectangle 2"/>
          <p:cNvSpPr>
            <a:spLocks noGrp="1" noChangeArrowheads="1"/>
          </p:cNvSpPr>
          <p:nvPr>
            <p:ph type="title"/>
          </p:nvPr>
        </p:nvSpPr>
        <p:spPr>
          <a:xfrm>
            <a:off x="0" y="120670"/>
            <a:ext cx="6489700" cy="1041400"/>
          </a:xfrm>
        </p:spPr>
        <p:txBody>
          <a:bodyPr/>
          <a:lstStyle/>
          <a:p>
            <a:r>
              <a:rPr lang="en-GB"/>
              <a:t>Deriving HOW MUCHs is Top-Down and Bottom-Up</a:t>
            </a:r>
            <a:endParaRPr lang="en-GB" dirty="0"/>
          </a:p>
        </p:txBody>
      </p:sp>
      <p:sp>
        <p:nvSpPr>
          <p:cNvPr id="95235" name="AutoShape 69"/>
          <p:cNvSpPr>
            <a:spLocks noChangeArrowheads="1"/>
          </p:cNvSpPr>
          <p:nvPr/>
        </p:nvSpPr>
        <p:spPr bwMode="auto">
          <a:xfrm>
            <a:off x="4635505" y="4064000"/>
            <a:ext cx="482600" cy="381000"/>
          </a:xfrm>
          <a:prstGeom prst="rightArrow">
            <a:avLst>
              <a:gd name="adj1" fmla="val 50000"/>
              <a:gd name="adj2" fmla="val 31667"/>
            </a:avLst>
          </a:prstGeom>
          <a:solidFill>
            <a:srgbClr val="990000"/>
          </a:solidFill>
          <a:ln w="9525">
            <a:solidFill>
              <a:schemeClr val="tx1"/>
            </a:solidFill>
            <a:miter lim="800000"/>
            <a:headEnd/>
            <a:tailEnd/>
          </a:ln>
        </p:spPr>
        <p:txBody>
          <a:bodyPr wrap="none" anchor="ctr"/>
          <a:lstStyle/>
          <a:p>
            <a:endParaRPr lang="en-US"/>
          </a:p>
        </p:txBody>
      </p:sp>
      <p:sp>
        <p:nvSpPr>
          <p:cNvPr id="95236" name="AutoShape 70"/>
          <p:cNvSpPr>
            <a:spLocks noChangeArrowheads="1"/>
          </p:cNvSpPr>
          <p:nvPr/>
        </p:nvSpPr>
        <p:spPr bwMode="auto">
          <a:xfrm>
            <a:off x="2349500" y="2735263"/>
            <a:ext cx="457200" cy="571500"/>
          </a:xfrm>
          <a:prstGeom prst="downArrow">
            <a:avLst>
              <a:gd name="adj1" fmla="val 50000"/>
              <a:gd name="adj2" fmla="val 31250"/>
            </a:avLst>
          </a:prstGeom>
          <a:solidFill>
            <a:srgbClr val="990000"/>
          </a:solidFill>
          <a:ln w="9525">
            <a:solidFill>
              <a:schemeClr val="tx1"/>
            </a:solidFill>
            <a:miter lim="800000"/>
            <a:headEnd/>
            <a:tailEnd/>
          </a:ln>
        </p:spPr>
        <p:txBody>
          <a:bodyPr vert="eaVert" wrap="none" anchor="ctr"/>
          <a:lstStyle/>
          <a:p>
            <a:endParaRPr lang="en-US"/>
          </a:p>
        </p:txBody>
      </p:sp>
      <p:sp>
        <p:nvSpPr>
          <p:cNvPr id="61" name="Rectangle 66"/>
          <p:cNvSpPr txBox="1">
            <a:spLocks noChangeArrowheads="1"/>
          </p:cNvSpPr>
          <p:nvPr/>
        </p:nvSpPr>
        <p:spPr bwMode="auto">
          <a:xfrm>
            <a:off x="4673605" y="1312862"/>
            <a:ext cx="4229100" cy="4906963"/>
          </a:xfrm>
          <a:prstGeom prst="rect">
            <a:avLst/>
          </a:prstGeom>
          <a:noFill/>
          <a:ln w="9525">
            <a:noFill/>
            <a:miter lim="800000"/>
            <a:headEnd/>
            <a:tailEnd/>
          </a:ln>
        </p:spPr>
        <p:txBody>
          <a:bodyPr/>
          <a:lstStyle/>
          <a:p>
            <a:pPr marL="342900" indent="-342900">
              <a:spcBef>
                <a:spcPct val="20000"/>
              </a:spcBef>
              <a:buFontTx/>
              <a:buChar char="•"/>
              <a:defRPr/>
            </a:pPr>
            <a:r>
              <a:rPr lang="en-GB" sz="2400" b="1" kern="0" dirty="0">
                <a:latin typeface="+mn-lt"/>
                <a:ea typeface="+mn-ea"/>
                <a:cs typeface="+mn-cs"/>
              </a:rPr>
              <a:t>Top-Down</a:t>
            </a:r>
          </a:p>
        </p:txBody>
      </p:sp>
      <p:sp>
        <p:nvSpPr>
          <p:cNvPr id="95239" name="Rectangle 3"/>
          <p:cNvSpPr>
            <a:spLocks noChangeArrowheads="1"/>
          </p:cNvSpPr>
          <p:nvPr/>
        </p:nvSpPr>
        <p:spPr bwMode="auto">
          <a:xfrm>
            <a:off x="7037388" y="1454150"/>
            <a:ext cx="276225" cy="43815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endParaRPr lang="en-US" sz="1400">
              <a:latin typeface="Times New Roman" charset="0"/>
            </a:endParaRPr>
          </a:p>
        </p:txBody>
      </p:sp>
      <p:sp>
        <p:nvSpPr>
          <p:cNvPr id="95240" name="Rectangle 4"/>
          <p:cNvSpPr>
            <a:spLocks noChangeArrowheads="1"/>
          </p:cNvSpPr>
          <p:nvPr/>
        </p:nvSpPr>
        <p:spPr bwMode="auto">
          <a:xfrm>
            <a:off x="7313613" y="1454150"/>
            <a:ext cx="276225" cy="43815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41" name="Rectangle 5"/>
          <p:cNvSpPr>
            <a:spLocks noChangeArrowheads="1"/>
          </p:cNvSpPr>
          <p:nvPr/>
        </p:nvSpPr>
        <p:spPr bwMode="auto">
          <a:xfrm>
            <a:off x="7589840" y="1454150"/>
            <a:ext cx="276225" cy="43815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42" name="Rectangle 6"/>
          <p:cNvSpPr>
            <a:spLocks noChangeArrowheads="1"/>
          </p:cNvSpPr>
          <p:nvPr/>
        </p:nvSpPr>
        <p:spPr bwMode="auto">
          <a:xfrm>
            <a:off x="7866068" y="1454150"/>
            <a:ext cx="276225" cy="43815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43" name="Rectangle 7"/>
          <p:cNvSpPr>
            <a:spLocks noChangeArrowheads="1"/>
          </p:cNvSpPr>
          <p:nvPr/>
        </p:nvSpPr>
        <p:spPr bwMode="auto">
          <a:xfrm>
            <a:off x="8142288" y="1454150"/>
            <a:ext cx="276225" cy="43815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44" name="Rectangle 8"/>
          <p:cNvSpPr>
            <a:spLocks noChangeArrowheads="1"/>
          </p:cNvSpPr>
          <p:nvPr/>
        </p:nvSpPr>
        <p:spPr bwMode="auto">
          <a:xfrm>
            <a:off x="8694740" y="1454150"/>
            <a:ext cx="276225" cy="43815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45" name="Rectangle 9"/>
          <p:cNvSpPr>
            <a:spLocks noChangeArrowheads="1"/>
          </p:cNvSpPr>
          <p:nvPr/>
        </p:nvSpPr>
        <p:spPr bwMode="auto">
          <a:xfrm>
            <a:off x="8418513" y="1454150"/>
            <a:ext cx="276225" cy="43815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46" name="Rectangle 10"/>
          <p:cNvSpPr>
            <a:spLocks noChangeArrowheads="1"/>
          </p:cNvSpPr>
          <p:nvPr/>
        </p:nvSpPr>
        <p:spPr bwMode="auto">
          <a:xfrm rot="16200000">
            <a:off x="7097713" y="1141418"/>
            <a:ext cx="292100" cy="3454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47" name="Rectangle 11"/>
          <p:cNvSpPr>
            <a:spLocks noChangeArrowheads="1"/>
          </p:cNvSpPr>
          <p:nvPr/>
        </p:nvSpPr>
        <p:spPr bwMode="auto">
          <a:xfrm rot="16200000">
            <a:off x="7097713" y="1433518"/>
            <a:ext cx="292100" cy="3454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vert="eaVert" wrap="none" anchor="ctr"/>
          <a:lstStyle/>
          <a:p>
            <a:pPr algn="ctr" eaLnBrk="0" hangingPunct="0"/>
            <a:endParaRPr lang="en-US" sz="2000">
              <a:latin typeface="Times New Roman" charset="0"/>
            </a:endParaRPr>
          </a:p>
        </p:txBody>
      </p:sp>
      <p:sp>
        <p:nvSpPr>
          <p:cNvPr id="95248" name="Rectangle 12"/>
          <p:cNvSpPr>
            <a:spLocks noChangeArrowheads="1"/>
          </p:cNvSpPr>
          <p:nvPr/>
        </p:nvSpPr>
        <p:spPr bwMode="auto">
          <a:xfrm rot="16200000">
            <a:off x="7097713" y="1725615"/>
            <a:ext cx="292100" cy="3454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49" name="Rectangle 13"/>
          <p:cNvSpPr>
            <a:spLocks noChangeArrowheads="1"/>
          </p:cNvSpPr>
          <p:nvPr/>
        </p:nvSpPr>
        <p:spPr bwMode="auto">
          <a:xfrm rot="16200000">
            <a:off x="7097713" y="2017718"/>
            <a:ext cx="292100" cy="3454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50" name="Rectangle 14"/>
          <p:cNvSpPr>
            <a:spLocks noChangeArrowheads="1"/>
          </p:cNvSpPr>
          <p:nvPr/>
        </p:nvSpPr>
        <p:spPr bwMode="auto">
          <a:xfrm rot="16200000">
            <a:off x="7097713" y="2600330"/>
            <a:ext cx="292100" cy="3454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51" name="Text Box 15"/>
          <p:cNvSpPr txBox="1">
            <a:spLocks noChangeArrowheads="1"/>
          </p:cNvSpPr>
          <p:nvPr/>
        </p:nvSpPr>
        <p:spPr bwMode="auto">
          <a:xfrm>
            <a:off x="5640393" y="2295525"/>
            <a:ext cx="928459"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latin typeface="Times New Roman" charset="0"/>
              </a:rPr>
              <a:t>WHAT</a:t>
            </a:r>
          </a:p>
        </p:txBody>
      </p:sp>
      <p:sp>
        <p:nvSpPr>
          <p:cNvPr id="95252" name="Text Box 16"/>
          <p:cNvSpPr txBox="1">
            <a:spLocks noChangeArrowheads="1"/>
          </p:cNvSpPr>
          <p:nvPr/>
        </p:nvSpPr>
        <p:spPr bwMode="auto">
          <a:xfrm>
            <a:off x="7637467" y="1036826"/>
            <a:ext cx="79255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dirty="0">
                <a:latin typeface="Times New Roman" charset="0"/>
              </a:rPr>
              <a:t>HOW</a:t>
            </a:r>
          </a:p>
        </p:txBody>
      </p:sp>
      <p:sp>
        <p:nvSpPr>
          <p:cNvPr id="95253" name="Rectangle 17"/>
          <p:cNvSpPr>
            <a:spLocks noChangeArrowheads="1"/>
          </p:cNvSpPr>
          <p:nvPr/>
        </p:nvSpPr>
        <p:spPr bwMode="auto">
          <a:xfrm rot="16200000">
            <a:off x="7098507" y="2309024"/>
            <a:ext cx="290512" cy="3454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95254" name="Group 18"/>
          <p:cNvGrpSpPr>
            <a:grpSpLocks/>
          </p:cNvGrpSpPr>
          <p:nvPr/>
        </p:nvGrpSpPr>
        <p:grpSpPr bwMode="auto">
          <a:xfrm>
            <a:off x="7105650" y="2795588"/>
            <a:ext cx="138113" cy="146050"/>
            <a:chOff x="3648" y="2400"/>
            <a:chExt cx="96" cy="96"/>
          </a:xfrm>
        </p:grpSpPr>
        <p:sp>
          <p:nvSpPr>
            <p:cNvPr id="95291" name="Oval 1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92" name="Oval 2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95255" name="Group 21"/>
          <p:cNvGrpSpPr>
            <a:grpSpLocks/>
          </p:cNvGrpSpPr>
          <p:nvPr/>
        </p:nvGrpSpPr>
        <p:grpSpPr bwMode="auto">
          <a:xfrm>
            <a:off x="7934330" y="3962400"/>
            <a:ext cx="138113" cy="146050"/>
            <a:chOff x="3648" y="2400"/>
            <a:chExt cx="96" cy="96"/>
          </a:xfrm>
        </p:grpSpPr>
        <p:sp>
          <p:nvSpPr>
            <p:cNvPr id="95289" name="Oval 2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90" name="Oval 2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95256" name="Group 24"/>
          <p:cNvGrpSpPr>
            <a:grpSpLocks/>
          </p:cNvGrpSpPr>
          <p:nvPr/>
        </p:nvGrpSpPr>
        <p:grpSpPr bwMode="auto">
          <a:xfrm>
            <a:off x="7381876" y="3087688"/>
            <a:ext cx="138113" cy="146050"/>
            <a:chOff x="3648" y="2400"/>
            <a:chExt cx="96" cy="96"/>
          </a:xfrm>
        </p:grpSpPr>
        <p:sp>
          <p:nvSpPr>
            <p:cNvPr id="95287" name="Oval 25"/>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88" name="Oval 26"/>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95257" name="Oval 27"/>
          <p:cNvSpPr>
            <a:spLocks noChangeArrowheads="1"/>
          </p:cNvSpPr>
          <p:nvPr/>
        </p:nvSpPr>
        <p:spPr bwMode="auto">
          <a:xfrm>
            <a:off x="7105650" y="3379788"/>
            <a:ext cx="138113"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58" name="Oval 28"/>
          <p:cNvSpPr>
            <a:spLocks noChangeArrowheads="1"/>
          </p:cNvSpPr>
          <p:nvPr/>
        </p:nvSpPr>
        <p:spPr bwMode="auto">
          <a:xfrm>
            <a:off x="7934330" y="2795588"/>
            <a:ext cx="138113"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59" name="Oval 29"/>
          <p:cNvSpPr>
            <a:spLocks noChangeArrowheads="1"/>
          </p:cNvSpPr>
          <p:nvPr/>
        </p:nvSpPr>
        <p:spPr bwMode="auto">
          <a:xfrm>
            <a:off x="7105650" y="3962400"/>
            <a:ext cx="138113"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60" name="Oval 30"/>
          <p:cNvSpPr>
            <a:spLocks noChangeArrowheads="1"/>
          </p:cNvSpPr>
          <p:nvPr/>
        </p:nvSpPr>
        <p:spPr bwMode="auto">
          <a:xfrm>
            <a:off x="7381876" y="3671888"/>
            <a:ext cx="138113"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61" name="AutoShape 31"/>
          <p:cNvSpPr>
            <a:spLocks noChangeArrowheads="1"/>
          </p:cNvSpPr>
          <p:nvPr/>
        </p:nvSpPr>
        <p:spPr bwMode="auto">
          <a:xfrm>
            <a:off x="7381876" y="4254500"/>
            <a:ext cx="138113"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62" name="AutoShape 32"/>
          <p:cNvSpPr>
            <a:spLocks noChangeArrowheads="1"/>
          </p:cNvSpPr>
          <p:nvPr/>
        </p:nvSpPr>
        <p:spPr bwMode="auto">
          <a:xfrm>
            <a:off x="8486775" y="3962400"/>
            <a:ext cx="139700"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63" name="AutoShape 33"/>
          <p:cNvSpPr>
            <a:spLocks noChangeArrowheads="1"/>
          </p:cNvSpPr>
          <p:nvPr/>
        </p:nvSpPr>
        <p:spPr bwMode="auto">
          <a:xfrm>
            <a:off x="8764593" y="2795588"/>
            <a:ext cx="138112"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64" name="AutoShape 34"/>
          <p:cNvSpPr>
            <a:spLocks noChangeArrowheads="1"/>
          </p:cNvSpPr>
          <p:nvPr/>
        </p:nvSpPr>
        <p:spPr bwMode="auto">
          <a:xfrm>
            <a:off x="7105650" y="3087688"/>
            <a:ext cx="138113"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65" name="Oval 35"/>
          <p:cNvSpPr>
            <a:spLocks noChangeArrowheads="1"/>
          </p:cNvSpPr>
          <p:nvPr/>
        </p:nvSpPr>
        <p:spPr bwMode="auto">
          <a:xfrm>
            <a:off x="8486775" y="3379788"/>
            <a:ext cx="139700"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66" name="Text Box 36"/>
          <p:cNvSpPr txBox="1">
            <a:spLocks noChangeArrowheads="1"/>
          </p:cNvSpPr>
          <p:nvPr/>
        </p:nvSpPr>
        <p:spPr bwMode="auto">
          <a:xfrm>
            <a:off x="7189793" y="5918200"/>
            <a:ext cx="162624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latin typeface="Times New Roman" charset="0"/>
              </a:rPr>
              <a:t>HOW MUCH</a:t>
            </a:r>
          </a:p>
        </p:txBody>
      </p:sp>
      <p:sp>
        <p:nvSpPr>
          <p:cNvPr id="95267" name="Text Box 38"/>
          <p:cNvSpPr txBox="1">
            <a:spLocks noChangeArrowheads="1"/>
          </p:cNvSpPr>
          <p:nvPr/>
        </p:nvSpPr>
        <p:spPr bwMode="auto">
          <a:xfrm>
            <a:off x="5561020" y="2713048"/>
            <a:ext cx="87940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RQMT A</a:t>
            </a:r>
          </a:p>
        </p:txBody>
      </p:sp>
      <p:sp>
        <p:nvSpPr>
          <p:cNvPr id="95268" name="Oval 39"/>
          <p:cNvSpPr>
            <a:spLocks noChangeArrowheads="1"/>
          </p:cNvSpPr>
          <p:nvPr/>
        </p:nvSpPr>
        <p:spPr bwMode="auto">
          <a:xfrm>
            <a:off x="7666042" y="3089275"/>
            <a:ext cx="138112"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69" name="AutoShape 40"/>
          <p:cNvSpPr>
            <a:spLocks noChangeArrowheads="1"/>
          </p:cNvSpPr>
          <p:nvPr/>
        </p:nvSpPr>
        <p:spPr bwMode="auto">
          <a:xfrm>
            <a:off x="7912100" y="3089275"/>
            <a:ext cx="138113"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70" name="AutoShape 41"/>
          <p:cNvSpPr>
            <a:spLocks noChangeArrowheads="1"/>
          </p:cNvSpPr>
          <p:nvPr/>
        </p:nvSpPr>
        <p:spPr bwMode="auto">
          <a:xfrm>
            <a:off x="8228014" y="3084513"/>
            <a:ext cx="138112"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5271" name="Text Box 51"/>
          <p:cNvSpPr txBox="1">
            <a:spLocks noChangeArrowheads="1"/>
          </p:cNvSpPr>
          <p:nvPr/>
        </p:nvSpPr>
        <p:spPr bwMode="auto">
          <a:xfrm>
            <a:off x="5561013" y="3005148"/>
            <a:ext cx="89273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RQMT B</a:t>
            </a:r>
          </a:p>
        </p:txBody>
      </p:sp>
      <p:sp>
        <p:nvSpPr>
          <p:cNvPr id="95272" name="Text Box 52"/>
          <p:cNvSpPr txBox="1">
            <a:spLocks noChangeArrowheads="1"/>
          </p:cNvSpPr>
          <p:nvPr/>
        </p:nvSpPr>
        <p:spPr bwMode="auto">
          <a:xfrm>
            <a:off x="5561013" y="3271848"/>
            <a:ext cx="89273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RQMT C</a:t>
            </a:r>
          </a:p>
        </p:txBody>
      </p:sp>
      <p:sp>
        <p:nvSpPr>
          <p:cNvPr id="95273" name="Text Box 53"/>
          <p:cNvSpPr txBox="1">
            <a:spLocks noChangeArrowheads="1"/>
          </p:cNvSpPr>
          <p:nvPr/>
        </p:nvSpPr>
        <p:spPr bwMode="auto">
          <a:xfrm>
            <a:off x="5561013" y="3563941"/>
            <a:ext cx="89273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RQMT D</a:t>
            </a:r>
          </a:p>
        </p:txBody>
      </p:sp>
      <p:sp>
        <p:nvSpPr>
          <p:cNvPr id="95274" name="Text Box 54"/>
          <p:cNvSpPr txBox="1">
            <a:spLocks noChangeArrowheads="1"/>
          </p:cNvSpPr>
          <p:nvPr/>
        </p:nvSpPr>
        <p:spPr bwMode="auto">
          <a:xfrm>
            <a:off x="5548314" y="3871915"/>
            <a:ext cx="88282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RQMT E</a:t>
            </a:r>
          </a:p>
        </p:txBody>
      </p:sp>
      <p:sp>
        <p:nvSpPr>
          <p:cNvPr id="95275" name="Text Box 55"/>
          <p:cNvSpPr txBox="1">
            <a:spLocks noChangeArrowheads="1"/>
          </p:cNvSpPr>
          <p:nvPr/>
        </p:nvSpPr>
        <p:spPr bwMode="auto">
          <a:xfrm>
            <a:off x="5548314" y="4164023"/>
            <a:ext cx="87274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RQMT F</a:t>
            </a:r>
          </a:p>
        </p:txBody>
      </p:sp>
      <p:sp>
        <p:nvSpPr>
          <p:cNvPr id="95276" name="Text Box 56"/>
          <p:cNvSpPr txBox="1">
            <a:spLocks noChangeArrowheads="1"/>
          </p:cNvSpPr>
          <p:nvPr/>
        </p:nvSpPr>
        <p:spPr bwMode="auto">
          <a:xfrm rot="16200000">
            <a:off x="6608736" y="1936858"/>
            <a:ext cx="109225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Function 1 </a:t>
            </a:r>
          </a:p>
        </p:txBody>
      </p:sp>
      <p:sp>
        <p:nvSpPr>
          <p:cNvPr id="95277" name="Text Box 58"/>
          <p:cNvSpPr txBox="1">
            <a:spLocks noChangeArrowheads="1"/>
          </p:cNvSpPr>
          <p:nvPr/>
        </p:nvSpPr>
        <p:spPr bwMode="auto">
          <a:xfrm rot="16200000">
            <a:off x="6900836" y="1941620"/>
            <a:ext cx="109225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Function 2 </a:t>
            </a:r>
          </a:p>
        </p:txBody>
      </p:sp>
      <p:sp>
        <p:nvSpPr>
          <p:cNvPr id="95278" name="Text Box 59"/>
          <p:cNvSpPr txBox="1">
            <a:spLocks noChangeArrowheads="1"/>
          </p:cNvSpPr>
          <p:nvPr/>
        </p:nvSpPr>
        <p:spPr bwMode="auto">
          <a:xfrm rot="16200000">
            <a:off x="7180236" y="1941620"/>
            <a:ext cx="109225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Function 3 </a:t>
            </a:r>
          </a:p>
        </p:txBody>
      </p:sp>
      <p:sp>
        <p:nvSpPr>
          <p:cNvPr id="95279" name="Text Box 60"/>
          <p:cNvSpPr txBox="1">
            <a:spLocks noChangeArrowheads="1"/>
          </p:cNvSpPr>
          <p:nvPr/>
        </p:nvSpPr>
        <p:spPr bwMode="auto">
          <a:xfrm rot="16200000">
            <a:off x="7459636" y="1940032"/>
            <a:ext cx="109225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Function 4 </a:t>
            </a:r>
          </a:p>
        </p:txBody>
      </p:sp>
      <p:sp>
        <p:nvSpPr>
          <p:cNvPr id="95280" name="Text Box 61"/>
          <p:cNvSpPr txBox="1">
            <a:spLocks noChangeArrowheads="1"/>
          </p:cNvSpPr>
          <p:nvPr/>
        </p:nvSpPr>
        <p:spPr bwMode="auto">
          <a:xfrm rot="16200000">
            <a:off x="7726336" y="1935269"/>
            <a:ext cx="109225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Function 5 </a:t>
            </a:r>
          </a:p>
        </p:txBody>
      </p:sp>
      <p:sp>
        <p:nvSpPr>
          <p:cNvPr id="95281" name="Text Box 62"/>
          <p:cNvSpPr txBox="1">
            <a:spLocks noChangeArrowheads="1"/>
          </p:cNvSpPr>
          <p:nvPr/>
        </p:nvSpPr>
        <p:spPr bwMode="auto">
          <a:xfrm rot="16200000">
            <a:off x="8018436" y="1927333"/>
            <a:ext cx="109225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Function 6 </a:t>
            </a:r>
          </a:p>
        </p:txBody>
      </p:sp>
      <p:sp>
        <p:nvSpPr>
          <p:cNvPr id="95282" name="Text Box 63"/>
          <p:cNvSpPr txBox="1">
            <a:spLocks noChangeArrowheads="1"/>
          </p:cNvSpPr>
          <p:nvPr/>
        </p:nvSpPr>
        <p:spPr bwMode="auto">
          <a:xfrm rot="16200000">
            <a:off x="8266086" y="1919394"/>
            <a:ext cx="1092254"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Function 7 </a:t>
            </a:r>
          </a:p>
        </p:txBody>
      </p:sp>
      <p:sp>
        <p:nvSpPr>
          <p:cNvPr id="112" name="AutoShape 64"/>
          <p:cNvSpPr>
            <a:spLocks noChangeArrowheads="1"/>
          </p:cNvSpPr>
          <p:nvPr/>
        </p:nvSpPr>
        <p:spPr bwMode="gray">
          <a:xfrm>
            <a:off x="4394039" y="4516525"/>
            <a:ext cx="2727491" cy="2180608"/>
          </a:xfrm>
          <a:prstGeom prst="wedgeRoundRectCallout">
            <a:avLst>
              <a:gd name="adj1" fmla="val 85998"/>
              <a:gd name="adj2" fmla="val -29847"/>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lstStyle/>
          <a:p>
            <a:pPr algn="ctr">
              <a:defRPr/>
            </a:pPr>
            <a:r>
              <a:rPr lang="en-GB" dirty="0">
                <a:solidFill>
                  <a:schemeClr val="bg1"/>
                </a:solidFill>
              </a:rPr>
              <a:t>The HOW MUCH for Function 4 must </a:t>
            </a:r>
            <a:r>
              <a:rPr lang="en-GB">
                <a:solidFill>
                  <a:schemeClr val="bg1"/>
                </a:solidFill>
              </a:rPr>
              <a:t>contain metrics/measures </a:t>
            </a:r>
            <a:r>
              <a:rPr lang="en-GB" dirty="0">
                <a:solidFill>
                  <a:schemeClr val="bg1"/>
                </a:solidFill>
              </a:rPr>
              <a:t>that relate to Customer Requirements A, B and E – or an error has been made!</a:t>
            </a:r>
          </a:p>
        </p:txBody>
      </p:sp>
      <p:pic>
        <p:nvPicPr>
          <p:cNvPr id="95286" name="Picture 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7663" y="3440345"/>
            <a:ext cx="4249737" cy="1811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Box 1"/>
          <p:cNvSpPr txBox="1"/>
          <p:nvPr/>
        </p:nvSpPr>
        <p:spPr>
          <a:xfrm>
            <a:off x="499477" y="5250965"/>
            <a:ext cx="3710402" cy="132343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dirty="0"/>
              <a:t>A common approach here is to consider two solutions to a particular function. Say A and B, and ask what metrics could be used to decide between them?  </a:t>
            </a:r>
          </a:p>
        </p:txBody>
      </p:sp>
    </p:spTree>
    <p:extLst>
      <p:ext uri="{BB962C8B-B14F-4D97-AF65-F5344CB8AC3E}">
        <p14:creationId xmlns:p14="http://schemas.microsoft.com/office/powerpoint/2010/main" val="370889391"/>
      </p:ext>
    </p:extLst>
  </p:cSld>
  <p:clrMapOvr>
    <a:masterClrMapping/>
  </p:clrMapOvr>
  <p:transition>
    <p:wipe dir="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Rectangle 2"/>
          <p:cNvSpPr>
            <a:spLocks noGrp="1" noChangeArrowheads="1"/>
          </p:cNvSpPr>
          <p:nvPr>
            <p:ph type="title"/>
          </p:nvPr>
        </p:nvSpPr>
        <p:spPr/>
        <p:txBody>
          <a:bodyPr/>
          <a:lstStyle/>
          <a:p>
            <a:r>
              <a:rPr lang="en-GB"/>
              <a:t>High Level NFS Flow Down</a:t>
            </a:r>
          </a:p>
        </p:txBody>
      </p:sp>
      <p:sp>
        <p:nvSpPr>
          <p:cNvPr id="94210" name="Rectangle 3"/>
          <p:cNvSpPr>
            <a:spLocks noChangeArrowheads="1"/>
          </p:cNvSpPr>
          <p:nvPr/>
        </p:nvSpPr>
        <p:spPr bwMode="auto">
          <a:xfrm>
            <a:off x="3649662" y="1577479"/>
            <a:ext cx="274638" cy="39878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endParaRPr lang="en-US" sz="1400">
              <a:latin typeface="Times New Roman" charset="0"/>
            </a:endParaRPr>
          </a:p>
        </p:txBody>
      </p:sp>
      <p:sp>
        <p:nvSpPr>
          <p:cNvPr id="94211" name="Rectangle 4"/>
          <p:cNvSpPr>
            <a:spLocks noChangeArrowheads="1"/>
          </p:cNvSpPr>
          <p:nvPr/>
        </p:nvSpPr>
        <p:spPr bwMode="auto">
          <a:xfrm>
            <a:off x="3924301" y="1577479"/>
            <a:ext cx="277812" cy="39878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12" name="Rectangle 5"/>
          <p:cNvSpPr>
            <a:spLocks noChangeArrowheads="1"/>
          </p:cNvSpPr>
          <p:nvPr/>
        </p:nvSpPr>
        <p:spPr bwMode="auto">
          <a:xfrm>
            <a:off x="4202110" y="1577479"/>
            <a:ext cx="274638" cy="39878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13" name="Rectangle 6"/>
          <p:cNvSpPr>
            <a:spLocks noChangeArrowheads="1"/>
          </p:cNvSpPr>
          <p:nvPr/>
        </p:nvSpPr>
        <p:spPr bwMode="auto">
          <a:xfrm>
            <a:off x="4476748" y="1577479"/>
            <a:ext cx="277812" cy="39878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14" name="Rectangle 7"/>
          <p:cNvSpPr>
            <a:spLocks noChangeArrowheads="1"/>
          </p:cNvSpPr>
          <p:nvPr/>
        </p:nvSpPr>
        <p:spPr bwMode="auto">
          <a:xfrm>
            <a:off x="4754562" y="1577479"/>
            <a:ext cx="274638" cy="39878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15" name="Rectangle 8"/>
          <p:cNvSpPr>
            <a:spLocks noChangeArrowheads="1"/>
          </p:cNvSpPr>
          <p:nvPr/>
        </p:nvSpPr>
        <p:spPr bwMode="auto">
          <a:xfrm>
            <a:off x="5307010" y="1577479"/>
            <a:ext cx="274638" cy="39878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16" name="Rectangle 9"/>
          <p:cNvSpPr>
            <a:spLocks noChangeArrowheads="1"/>
          </p:cNvSpPr>
          <p:nvPr/>
        </p:nvSpPr>
        <p:spPr bwMode="auto">
          <a:xfrm>
            <a:off x="5029201" y="1577479"/>
            <a:ext cx="277812" cy="39878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17" name="Rectangle 10"/>
          <p:cNvSpPr>
            <a:spLocks noChangeArrowheads="1"/>
          </p:cNvSpPr>
          <p:nvPr/>
        </p:nvSpPr>
        <p:spPr bwMode="auto">
          <a:xfrm rot="-5400000">
            <a:off x="4379910" y="201116"/>
            <a:ext cx="292100" cy="47942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18" name="Rectangle 11"/>
          <p:cNvSpPr>
            <a:spLocks noChangeArrowheads="1"/>
          </p:cNvSpPr>
          <p:nvPr/>
        </p:nvSpPr>
        <p:spPr bwMode="auto">
          <a:xfrm rot="-5400000">
            <a:off x="4379912" y="493218"/>
            <a:ext cx="292100" cy="4794251"/>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vert="eaVert" wrap="none" anchor="ctr"/>
          <a:lstStyle/>
          <a:p>
            <a:pPr algn="ctr" eaLnBrk="0" hangingPunct="0"/>
            <a:endParaRPr lang="en-US" sz="2000">
              <a:latin typeface="Times New Roman" charset="0"/>
            </a:endParaRPr>
          </a:p>
        </p:txBody>
      </p:sp>
      <p:sp>
        <p:nvSpPr>
          <p:cNvPr id="94219" name="Rectangle 12"/>
          <p:cNvSpPr>
            <a:spLocks noChangeArrowheads="1"/>
          </p:cNvSpPr>
          <p:nvPr/>
        </p:nvSpPr>
        <p:spPr bwMode="auto">
          <a:xfrm rot="-5400000">
            <a:off x="4379910" y="785319"/>
            <a:ext cx="292100" cy="47942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20" name="Rectangle 13"/>
          <p:cNvSpPr>
            <a:spLocks noChangeArrowheads="1"/>
          </p:cNvSpPr>
          <p:nvPr/>
        </p:nvSpPr>
        <p:spPr bwMode="auto">
          <a:xfrm rot="-5400000">
            <a:off x="4379910" y="1077419"/>
            <a:ext cx="292100" cy="47942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21" name="Rectangle 14"/>
          <p:cNvSpPr>
            <a:spLocks noChangeArrowheads="1"/>
          </p:cNvSpPr>
          <p:nvPr/>
        </p:nvSpPr>
        <p:spPr bwMode="auto">
          <a:xfrm rot="-5400000">
            <a:off x="4379910" y="1660032"/>
            <a:ext cx="292100" cy="47942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22" name="Text Box 15"/>
          <p:cNvSpPr txBox="1">
            <a:spLocks noChangeArrowheads="1"/>
          </p:cNvSpPr>
          <p:nvPr/>
        </p:nvSpPr>
        <p:spPr bwMode="auto">
          <a:xfrm>
            <a:off x="2251075" y="2025154"/>
            <a:ext cx="87177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a:latin typeface="+mj-lt"/>
              </a:rPr>
              <a:t>WHAT</a:t>
            </a:r>
          </a:p>
        </p:txBody>
      </p:sp>
      <p:sp>
        <p:nvSpPr>
          <p:cNvPr id="94223" name="Text Box 16"/>
          <p:cNvSpPr txBox="1">
            <a:spLocks noChangeArrowheads="1"/>
          </p:cNvSpPr>
          <p:nvPr/>
        </p:nvSpPr>
        <p:spPr bwMode="auto">
          <a:xfrm>
            <a:off x="4324350" y="1150441"/>
            <a:ext cx="76655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a:latin typeface="+mj-lt"/>
              </a:rPr>
              <a:t>HOW</a:t>
            </a:r>
          </a:p>
        </p:txBody>
      </p:sp>
      <p:sp>
        <p:nvSpPr>
          <p:cNvPr id="94224" name="Rectangle 17"/>
          <p:cNvSpPr>
            <a:spLocks noChangeArrowheads="1"/>
          </p:cNvSpPr>
          <p:nvPr/>
        </p:nvSpPr>
        <p:spPr bwMode="auto">
          <a:xfrm rot="-5400000">
            <a:off x="4380706" y="1368726"/>
            <a:ext cx="290513" cy="47942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94225" name="Group 18"/>
          <p:cNvGrpSpPr>
            <a:grpSpLocks/>
          </p:cNvGrpSpPr>
          <p:nvPr/>
        </p:nvGrpSpPr>
        <p:grpSpPr bwMode="auto">
          <a:xfrm>
            <a:off x="3716335" y="2525216"/>
            <a:ext cx="138113" cy="146050"/>
            <a:chOff x="3648" y="2400"/>
            <a:chExt cx="96" cy="96"/>
          </a:xfrm>
        </p:grpSpPr>
        <p:sp>
          <p:nvSpPr>
            <p:cNvPr id="94269" name="Oval 1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70" name="Oval 2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94226" name="Group 21"/>
          <p:cNvGrpSpPr>
            <a:grpSpLocks/>
          </p:cNvGrpSpPr>
          <p:nvPr/>
        </p:nvGrpSpPr>
        <p:grpSpPr bwMode="auto">
          <a:xfrm>
            <a:off x="4546598" y="3692029"/>
            <a:ext cx="138112" cy="146050"/>
            <a:chOff x="3648" y="2400"/>
            <a:chExt cx="96" cy="96"/>
          </a:xfrm>
        </p:grpSpPr>
        <p:sp>
          <p:nvSpPr>
            <p:cNvPr id="94267" name="Oval 22"/>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68" name="Oval 23"/>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94227" name="Group 24"/>
          <p:cNvGrpSpPr>
            <a:grpSpLocks/>
          </p:cNvGrpSpPr>
          <p:nvPr/>
        </p:nvGrpSpPr>
        <p:grpSpPr bwMode="auto">
          <a:xfrm>
            <a:off x="3994151" y="2817316"/>
            <a:ext cx="138112" cy="146050"/>
            <a:chOff x="3648" y="2400"/>
            <a:chExt cx="96" cy="96"/>
          </a:xfrm>
        </p:grpSpPr>
        <p:sp>
          <p:nvSpPr>
            <p:cNvPr id="94265" name="Oval 25"/>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66" name="Oval 26"/>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94228" name="Oval 27"/>
          <p:cNvSpPr>
            <a:spLocks noChangeArrowheads="1"/>
          </p:cNvSpPr>
          <p:nvPr/>
        </p:nvSpPr>
        <p:spPr bwMode="auto">
          <a:xfrm>
            <a:off x="3716335" y="3109416"/>
            <a:ext cx="138113"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29" name="Oval 28"/>
          <p:cNvSpPr>
            <a:spLocks noChangeArrowheads="1"/>
          </p:cNvSpPr>
          <p:nvPr/>
        </p:nvSpPr>
        <p:spPr bwMode="auto">
          <a:xfrm>
            <a:off x="4546598" y="2525216"/>
            <a:ext cx="138112"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30" name="Oval 29"/>
          <p:cNvSpPr>
            <a:spLocks noChangeArrowheads="1"/>
          </p:cNvSpPr>
          <p:nvPr/>
        </p:nvSpPr>
        <p:spPr bwMode="auto">
          <a:xfrm>
            <a:off x="3716335" y="3692029"/>
            <a:ext cx="138113"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31" name="Oval 30"/>
          <p:cNvSpPr>
            <a:spLocks noChangeArrowheads="1"/>
          </p:cNvSpPr>
          <p:nvPr/>
        </p:nvSpPr>
        <p:spPr bwMode="auto">
          <a:xfrm>
            <a:off x="3994151" y="3401516"/>
            <a:ext cx="138112"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32" name="AutoShape 31"/>
          <p:cNvSpPr>
            <a:spLocks noChangeArrowheads="1"/>
          </p:cNvSpPr>
          <p:nvPr/>
        </p:nvSpPr>
        <p:spPr bwMode="auto">
          <a:xfrm>
            <a:off x="3994151" y="3984129"/>
            <a:ext cx="138112"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33" name="AutoShape 32"/>
          <p:cNvSpPr>
            <a:spLocks noChangeArrowheads="1"/>
          </p:cNvSpPr>
          <p:nvPr/>
        </p:nvSpPr>
        <p:spPr bwMode="auto">
          <a:xfrm>
            <a:off x="5099051" y="3692029"/>
            <a:ext cx="138112"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34" name="AutoShape 33"/>
          <p:cNvSpPr>
            <a:spLocks noChangeArrowheads="1"/>
          </p:cNvSpPr>
          <p:nvPr/>
        </p:nvSpPr>
        <p:spPr bwMode="auto">
          <a:xfrm>
            <a:off x="5375273" y="2525216"/>
            <a:ext cx="138112"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35" name="AutoShape 34"/>
          <p:cNvSpPr>
            <a:spLocks noChangeArrowheads="1"/>
          </p:cNvSpPr>
          <p:nvPr/>
        </p:nvSpPr>
        <p:spPr bwMode="auto">
          <a:xfrm>
            <a:off x="3716335" y="2817316"/>
            <a:ext cx="138113"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36" name="Oval 35"/>
          <p:cNvSpPr>
            <a:spLocks noChangeArrowheads="1"/>
          </p:cNvSpPr>
          <p:nvPr/>
        </p:nvSpPr>
        <p:spPr bwMode="auto">
          <a:xfrm>
            <a:off x="5099051" y="3109416"/>
            <a:ext cx="138112"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37" name="Text Box 36"/>
          <p:cNvSpPr txBox="1">
            <a:spLocks noChangeArrowheads="1"/>
          </p:cNvSpPr>
          <p:nvPr/>
        </p:nvSpPr>
        <p:spPr bwMode="auto">
          <a:xfrm>
            <a:off x="3802063" y="5647829"/>
            <a:ext cx="154561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dirty="0">
                <a:latin typeface="+mj-lt"/>
              </a:rPr>
              <a:t>HOW MUCH</a:t>
            </a:r>
          </a:p>
        </p:txBody>
      </p:sp>
      <p:sp>
        <p:nvSpPr>
          <p:cNvPr id="94238" name="Text Box 37"/>
          <p:cNvSpPr txBox="1">
            <a:spLocks noChangeArrowheads="1"/>
          </p:cNvSpPr>
          <p:nvPr/>
        </p:nvSpPr>
        <p:spPr bwMode="auto">
          <a:xfrm>
            <a:off x="2271714" y="2722066"/>
            <a:ext cx="689612"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b="1">
                <a:latin typeface="+mn-lt"/>
              </a:rPr>
              <a:t>Cost</a:t>
            </a:r>
          </a:p>
        </p:txBody>
      </p:sp>
      <p:sp>
        <p:nvSpPr>
          <p:cNvPr id="94239" name="Text Box 38"/>
          <p:cNvSpPr txBox="1">
            <a:spLocks noChangeArrowheads="1"/>
          </p:cNvSpPr>
          <p:nvPr/>
        </p:nvSpPr>
        <p:spPr bwMode="auto">
          <a:xfrm>
            <a:off x="2220977" y="3576141"/>
            <a:ext cx="141256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b="1" dirty="0">
                <a:latin typeface="+mn-lt"/>
              </a:rPr>
              <a:t>Reliability </a:t>
            </a:r>
          </a:p>
        </p:txBody>
      </p:sp>
      <p:sp>
        <p:nvSpPr>
          <p:cNvPr id="94240" name="Oval 39"/>
          <p:cNvSpPr>
            <a:spLocks noChangeArrowheads="1"/>
          </p:cNvSpPr>
          <p:nvPr/>
        </p:nvSpPr>
        <p:spPr bwMode="auto">
          <a:xfrm>
            <a:off x="4278310" y="2818904"/>
            <a:ext cx="138113"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41" name="AutoShape 40"/>
          <p:cNvSpPr>
            <a:spLocks noChangeArrowheads="1"/>
          </p:cNvSpPr>
          <p:nvPr/>
        </p:nvSpPr>
        <p:spPr bwMode="auto">
          <a:xfrm>
            <a:off x="4522785" y="2818904"/>
            <a:ext cx="139700"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42" name="AutoShape 41"/>
          <p:cNvSpPr>
            <a:spLocks noChangeArrowheads="1"/>
          </p:cNvSpPr>
          <p:nvPr/>
        </p:nvSpPr>
        <p:spPr bwMode="auto">
          <a:xfrm>
            <a:off x="4838701" y="2814141"/>
            <a:ext cx="138112"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43" name="AutoShape 42"/>
          <p:cNvSpPr>
            <a:spLocks noChangeArrowheads="1"/>
          </p:cNvSpPr>
          <p:nvPr/>
        </p:nvSpPr>
        <p:spPr bwMode="auto">
          <a:xfrm>
            <a:off x="38098" y="2099766"/>
            <a:ext cx="1739900" cy="990600"/>
          </a:xfrm>
          <a:prstGeom prst="wedgeRoundRectCallout">
            <a:avLst>
              <a:gd name="adj1" fmla="val 79106"/>
              <a:gd name="adj2" fmla="val 34454"/>
              <a:gd name="adj3" fmla="val 16667"/>
            </a:avLst>
          </a:prstGeom>
          <a:ln/>
          <a:extLst>
            <a:ext uri="{91240B29-F687-4f45-9708-019B960494DF}">
              <a14:hiddenLine xmlns:a14="http://schemas.microsoft.com/office/drawing/2010/main" xmlns="" w="9525">
                <a:solidFill>
                  <a:srgbClr val="000000"/>
                </a:solidFill>
                <a:miter lim="800000"/>
                <a:headEnd/>
                <a:tailEnd/>
              </a14:hiddenLine>
            </a:ext>
          </a:extLst>
        </p:spPr>
        <p:style>
          <a:lnRef idx="0">
            <a:schemeClr val="accent2"/>
          </a:lnRef>
          <a:fillRef idx="3">
            <a:schemeClr val="accent2"/>
          </a:fillRef>
          <a:effectRef idx="3">
            <a:schemeClr val="accent2"/>
          </a:effectRef>
          <a:fontRef idx="minor">
            <a:schemeClr val="lt1"/>
          </a:fontRef>
        </p:style>
        <p:txBody>
          <a:bodyPr/>
          <a:lstStyle/>
          <a:p>
            <a:pPr algn="ctr"/>
            <a:r>
              <a:rPr lang="en-GB" sz="1800">
                <a:solidFill>
                  <a:schemeClr val="bg1"/>
                </a:solidFill>
              </a:rPr>
              <a:t>High Level performance requirements</a:t>
            </a:r>
          </a:p>
        </p:txBody>
      </p:sp>
      <p:sp>
        <p:nvSpPr>
          <p:cNvPr id="44070" name="AutoShape 44"/>
          <p:cNvSpPr>
            <a:spLocks noChangeArrowheads="1"/>
          </p:cNvSpPr>
          <p:nvPr/>
        </p:nvSpPr>
        <p:spPr bwMode="auto">
          <a:xfrm>
            <a:off x="1049335" y="4344499"/>
            <a:ext cx="2236788" cy="1179513"/>
          </a:xfrm>
          <a:prstGeom prst="wedgeRoundRectCallout">
            <a:avLst>
              <a:gd name="adj1" fmla="val 68412"/>
              <a:gd name="adj2" fmla="val 7199"/>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lstStyle/>
          <a:p>
            <a:pPr algn="ctr">
              <a:defRPr/>
            </a:pPr>
            <a:r>
              <a:rPr lang="en-GB" sz="1800">
                <a:solidFill>
                  <a:schemeClr val="bg1"/>
                </a:solidFill>
              </a:rPr>
              <a:t>Can flowed down through the relationship symbols</a:t>
            </a:r>
          </a:p>
        </p:txBody>
      </p:sp>
      <p:sp>
        <p:nvSpPr>
          <p:cNvPr id="94247" name="Text Box 45"/>
          <p:cNvSpPr txBox="1">
            <a:spLocks noChangeArrowheads="1"/>
          </p:cNvSpPr>
          <p:nvPr/>
        </p:nvSpPr>
        <p:spPr bwMode="auto">
          <a:xfrm rot="-5400000">
            <a:off x="3161571" y="4775601"/>
            <a:ext cx="1225416"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Sub-cost £A</a:t>
            </a:r>
          </a:p>
        </p:txBody>
      </p:sp>
      <p:sp>
        <p:nvSpPr>
          <p:cNvPr id="94248" name="Text Box 46"/>
          <p:cNvSpPr txBox="1">
            <a:spLocks noChangeArrowheads="1"/>
          </p:cNvSpPr>
          <p:nvPr/>
        </p:nvSpPr>
        <p:spPr bwMode="auto">
          <a:xfrm rot="-5400000">
            <a:off x="3451134" y="4770839"/>
            <a:ext cx="123207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Sub-cost £B</a:t>
            </a:r>
          </a:p>
        </p:txBody>
      </p:sp>
      <p:sp>
        <p:nvSpPr>
          <p:cNvPr id="94249" name="Text Box 47"/>
          <p:cNvSpPr txBox="1">
            <a:spLocks noChangeArrowheads="1"/>
          </p:cNvSpPr>
          <p:nvPr/>
        </p:nvSpPr>
        <p:spPr bwMode="auto">
          <a:xfrm rot="-5400000">
            <a:off x="3693229" y="4780365"/>
            <a:ext cx="123207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Sub-cost £C</a:t>
            </a:r>
          </a:p>
        </p:txBody>
      </p:sp>
      <p:sp>
        <p:nvSpPr>
          <p:cNvPr id="94250" name="Text Box 48"/>
          <p:cNvSpPr txBox="1">
            <a:spLocks noChangeArrowheads="1"/>
          </p:cNvSpPr>
          <p:nvPr/>
        </p:nvSpPr>
        <p:spPr bwMode="auto">
          <a:xfrm rot="-5400000">
            <a:off x="4000409" y="4769251"/>
            <a:ext cx="123207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Sub-cost £D</a:t>
            </a:r>
          </a:p>
        </p:txBody>
      </p:sp>
      <p:sp>
        <p:nvSpPr>
          <p:cNvPr id="94251" name="Text Box 49"/>
          <p:cNvSpPr txBox="1">
            <a:spLocks noChangeArrowheads="1"/>
          </p:cNvSpPr>
          <p:nvPr/>
        </p:nvSpPr>
        <p:spPr bwMode="auto">
          <a:xfrm>
            <a:off x="3448050" y="6116141"/>
            <a:ext cx="2337499"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a:latin typeface="+mj-lt"/>
              </a:rPr>
              <a:t>X = A+B+C+D+ . . .</a:t>
            </a:r>
          </a:p>
        </p:txBody>
      </p:sp>
      <p:sp>
        <p:nvSpPr>
          <p:cNvPr id="44076" name="AutoShape 50"/>
          <p:cNvSpPr>
            <a:spLocks noChangeArrowheads="1"/>
          </p:cNvSpPr>
          <p:nvPr/>
        </p:nvSpPr>
        <p:spPr bwMode="gray">
          <a:xfrm>
            <a:off x="0" y="1315541"/>
            <a:ext cx="1973263" cy="1866900"/>
          </a:xfrm>
          <a:prstGeom prst="wedgeRoundRectCallout">
            <a:avLst>
              <a:gd name="adj1" fmla="val 58366"/>
              <a:gd name="adj2" fmla="val 84866"/>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lstStyle/>
          <a:p>
            <a:pPr algn="ctr">
              <a:defRPr/>
            </a:pPr>
            <a:r>
              <a:rPr lang="en-GB" dirty="0">
                <a:solidFill>
                  <a:schemeClr val="bg1"/>
                </a:solidFill>
              </a:rPr>
              <a:t>Non-functional</a:t>
            </a:r>
          </a:p>
          <a:p>
            <a:pPr algn="ctr">
              <a:defRPr/>
            </a:pPr>
            <a:r>
              <a:rPr lang="en-GB" dirty="0">
                <a:solidFill>
                  <a:schemeClr val="bg1"/>
                </a:solidFill>
              </a:rPr>
              <a:t>System Requirements  (System level performance requirements)</a:t>
            </a:r>
          </a:p>
        </p:txBody>
      </p:sp>
      <p:sp>
        <p:nvSpPr>
          <p:cNvPr id="44077" name="AutoShape 51"/>
          <p:cNvSpPr>
            <a:spLocks noChangeArrowheads="1"/>
          </p:cNvSpPr>
          <p:nvPr/>
        </p:nvSpPr>
        <p:spPr bwMode="gray">
          <a:xfrm>
            <a:off x="1044574" y="4346079"/>
            <a:ext cx="2236787" cy="1284196"/>
          </a:xfrm>
          <a:prstGeom prst="wedgeRoundRectCallout">
            <a:avLst>
              <a:gd name="adj1" fmla="val 173639"/>
              <a:gd name="adj2" fmla="val -166370"/>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lstStyle>
            <a:lvl1pPr eaLnBrk="0" hangingPunct="0">
              <a:defRPr sz="1600">
                <a:solidFill>
                  <a:schemeClr val="tx1"/>
                </a:solidFill>
                <a:latin typeface="Arial" charset="0"/>
                <a:ea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eaLnBrk="1" hangingPunct="1">
              <a:defRPr/>
            </a:pPr>
            <a:r>
              <a:rPr lang="en-GB" sz="1800">
                <a:solidFill>
                  <a:schemeClr val="bg1"/>
                </a:solidFill>
              </a:rPr>
              <a:t>Can be </a:t>
            </a:r>
            <a:r>
              <a:rPr lang="ja-JP" altLang="en-GB" sz="1800">
                <a:solidFill>
                  <a:schemeClr val="bg1"/>
                </a:solidFill>
              </a:rPr>
              <a:t>“</a:t>
            </a:r>
            <a:r>
              <a:rPr lang="en-GB" sz="1800">
                <a:solidFill>
                  <a:schemeClr val="bg1"/>
                </a:solidFill>
              </a:rPr>
              <a:t>flowed down</a:t>
            </a:r>
            <a:r>
              <a:rPr lang="ja-JP" altLang="en-GB" sz="1800">
                <a:solidFill>
                  <a:schemeClr val="bg1"/>
                </a:solidFill>
              </a:rPr>
              <a:t>”</a:t>
            </a:r>
            <a:r>
              <a:rPr lang="en-GB" sz="1800">
                <a:solidFill>
                  <a:schemeClr val="bg1"/>
                </a:solidFill>
              </a:rPr>
              <a:t> through the relationship symbols</a:t>
            </a:r>
          </a:p>
        </p:txBody>
      </p:sp>
      <p:sp>
        <p:nvSpPr>
          <p:cNvPr id="94258" name="Text Box 52"/>
          <p:cNvSpPr txBox="1">
            <a:spLocks noChangeArrowheads="1"/>
          </p:cNvSpPr>
          <p:nvPr/>
        </p:nvSpPr>
        <p:spPr bwMode="auto">
          <a:xfrm>
            <a:off x="6054727" y="2704605"/>
            <a:ext cx="48763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b="1" dirty="0">
                <a:latin typeface="+mn-lt"/>
              </a:rPr>
              <a:t>£X</a:t>
            </a:r>
          </a:p>
        </p:txBody>
      </p:sp>
      <p:sp>
        <p:nvSpPr>
          <p:cNvPr id="94259" name="Text Box 53"/>
          <p:cNvSpPr txBox="1">
            <a:spLocks noChangeArrowheads="1"/>
          </p:cNvSpPr>
          <p:nvPr/>
        </p:nvSpPr>
        <p:spPr bwMode="auto">
          <a:xfrm>
            <a:off x="6000751" y="3580905"/>
            <a:ext cx="808235"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200">
                <a:latin typeface="+mn-lt"/>
              </a:rPr>
              <a:t>MTBF </a:t>
            </a:r>
            <a:r>
              <a:rPr lang="en-GB" b="1">
                <a:latin typeface="+mn-lt"/>
              </a:rPr>
              <a:t>Y</a:t>
            </a:r>
          </a:p>
        </p:txBody>
      </p:sp>
      <p:sp>
        <p:nvSpPr>
          <p:cNvPr id="94260" name="Text Box 54"/>
          <p:cNvSpPr txBox="1">
            <a:spLocks noChangeArrowheads="1"/>
          </p:cNvSpPr>
          <p:nvPr/>
        </p:nvSpPr>
        <p:spPr bwMode="auto">
          <a:xfrm rot="-5400000">
            <a:off x="4704222" y="5195495"/>
            <a:ext cx="36420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400" b="1"/>
              <a:t>…</a:t>
            </a:r>
          </a:p>
        </p:txBody>
      </p:sp>
      <p:sp>
        <p:nvSpPr>
          <p:cNvPr id="94261" name="Text Box 55"/>
          <p:cNvSpPr txBox="1">
            <a:spLocks noChangeArrowheads="1"/>
          </p:cNvSpPr>
          <p:nvPr/>
        </p:nvSpPr>
        <p:spPr bwMode="auto">
          <a:xfrm>
            <a:off x="5869059" y="1487052"/>
            <a:ext cx="881972" cy="9233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800" dirty="0">
                <a:latin typeface="+mj-lt"/>
              </a:rPr>
              <a:t>WHAT</a:t>
            </a:r>
          </a:p>
          <a:p>
            <a:pPr algn="ctr"/>
            <a:r>
              <a:rPr lang="en-GB" sz="1800" dirty="0">
                <a:latin typeface="+mj-lt"/>
              </a:rPr>
              <a:t>HOW</a:t>
            </a:r>
          </a:p>
          <a:p>
            <a:pPr algn="ctr"/>
            <a:r>
              <a:rPr lang="en-GB" sz="1800" dirty="0">
                <a:latin typeface="+mj-lt"/>
              </a:rPr>
              <a:t>MUCH</a:t>
            </a:r>
          </a:p>
        </p:txBody>
      </p:sp>
      <p:sp>
        <p:nvSpPr>
          <p:cNvPr id="94263" name="Oval 35"/>
          <p:cNvSpPr>
            <a:spLocks noChangeArrowheads="1"/>
          </p:cNvSpPr>
          <p:nvPr/>
        </p:nvSpPr>
        <p:spPr bwMode="auto">
          <a:xfrm>
            <a:off x="5376860" y="2818904"/>
            <a:ext cx="138113"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4264" name="AutoShape 33"/>
          <p:cNvSpPr>
            <a:spLocks noChangeArrowheads="1"/>
          </p:cNvSpPr>
          <p:nvPr/>
        </p:nvSpPr>
        <p:spPr bwMode="auto">
          <a:xfrm>
            <a:off x="5084763" y="2814141"/>
            <a:ext cx="138113"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 name="TextBox 1"/>
          <p:cNvSpPr txBox="1"/>
          <p:nvPr/>
        </p:nvSpPr>
        <p:spPr>
          <a:xfrm>
            <a:off x="5836750" y="4423370"/>
            <a:ext cx="3168112" cy="1815882"/>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400" dirty="0"/>
              <a:t>The QFD matrix can also be helpful in “flowing-down” system level performance requirements to individual functional requirements – it can help set and manage budgets for critical system level requirements such as cost, weight, reliability etc.</a:t>
            </a:r>
          </a:p>
        </p:txBody>
      </p:sp>
    </p:spTree>
    <p:extLst>
      <p:ext uri="{BB962C8B-B14F-4D97-AF65-F5344CB8AC3E}">
        <p14:creationId xmlns:p14="http://schemas.microsoft.com/office/powerpoint/2010/main" val="296150769"/>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2"/>
          <p:cNvSpPr>
            <a:spLocks noGrp="1" noChangeArrowheads="1"/>
          </p:cNvSpPr>
          <p:nvPr>
            <p:ph type="title"/>
          </p:nvPr>
        </p:nvSpPr>
        <p:spPr/>
        <p:txBody>
          <a:bodyPr/>
          <a:lstStyle/>
          <a:p>
            <a:r>
              <a:rPr lang="en-GB"/>
              <a:t>Exercise – QFD 1</a:t>
            </a:r>
          </a:p>
        </p:txBody>
      </p:sp>
      <p:sp>
        <p:nvSpPr>
          <p:cNvPr id="101378" name="Rectangle 3"/>
          <p:cNvSpPr>
            <a:spLocks noGrp="1" noChangeArrowheads="1"/>
          </p:cNvSpPr>
          <p:nvPr>
            <p:ph type="body" sz="half" idx="2"/>
          </p:nvPr>
        </p:nvSpPr>
        <p:spPr/>
        <p:txBody>
          <a:bodyPr>
            <a:normAutofit fontScale="85000" lnSpcReduction="10000"/>
          </a:bodyPr>
          <a:lstStyle/>
          <a:p>
            <a:r>
              <a:rPr lang="en-GB" dirty="0"/>
              <a:t>In teams </a:t>
            </a:r>
          </a:p>
          <a:p>
            <a:r>
              <a:rPr lang="en-GB" dirty="0"/>
              <a:t>Choose a Function and identify suitable HOW MUCH metrics or measures (cannot determine targets values)</a:t>
            </a:r>
          </a:p>
          <a:p>
            <a:r>
              <a:rPr lang="en-GB" dirty="0"/>
              <a:t>Use both approaches described:</a:t>
            </a:r>
          </a:p>
          <a:p>
            <a:pPr lvl="1"/>
            <a:r>
              <a:rPr lang="en-GB" dirty="0"/>
              <a:t>Bottom up: given two possible solutions A and B, what metrics would you use to decide between them?</a:t>
            </a:r>
          </a:p>
          <a:p>
            <a:pPr lvl="1"/>
            <a:r>
              <a:rPr lang="en-GB" dirty="0"/>
              <a:t>Top down: Using the relationship symbols, is a related customer requirement addressed by the “bottom metrics”? Is the relationship symbol selected appropriate?</a:t>
            </a:r>
          </a:p>
          <a:p>
            <a:pPr lvl="1"/>
            <a:endParaRPr lang="en-GB" dirty="0"/>
          </a:p>
          <a:p>
            <a:r>
              <a:rPr lang="en-GB" dirty="0"/>
              <a:t>Time 15 Minutes</a:t>
            </a:r>
          </a:p>
          <a:p>
            <a:pPr lvl="1"/>
            <a:endParaRPr lang="en-GB" dirty="0"/>
          </a:p>
          <a:p>
            <a:endParaRPr lang="en-GB" dirty="0"/>
          </a:p>
          <a:p>
            <a:endParaRPr lang="en-GB"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300" y="2819400"/>
            <a:ext cx="4026646" cy="1473200"/>
          </a:xfrm>
          <a:prstGeom prst="rect">
            <a:avLst/>
          </a:prstGeom>
        </p:spPr>
      </p:pic>
    </p:spTree>
    <p:extLst>
      <p:ext uri="{BB962C8B-B14F-4D97-AF65-F5344CB8AC3E}">
        <p14:creationId xmlns:p14="http://schemas.microsoft.com/office/powerpoint/2010/main" val="2387094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Rectangle 2"/>
          <p:cNvSpPr>
            <a:spLocks noGrp="1" noChangeArrowheads="1"/>
          </p:cNvSpPr>
          <p:nvPr>
            <p:ph type="title"/>
          </p:nvPr>
        </p:nvSpPr>
        <p:spPr/>
        <p:txBody>
          <a:bodyPr/>
          <a:lstStyle/>
          <a:p>
            <a:r>
              <a:rPr lang="en-GB"/>
              <a:t>Terminology</a:t>
            </a:r>
          </a:p>
        </p:txBody>
      </p:sp>
      <p:sp>
        <p:nvSpPr>
          <p:cNvPr id="97282" name="Rectangle 3"/>
          <p:cNvSpPr>
            <a:spLocks noGrp="1" noChangeArrowheads="1"/>
          </p:cNvSpPr>
          <p:nvPr>
            <p:ph type="body" idx="1"/>
          </p:nvPr>
        </p:nvSpPr>
        <p:spPr/>
        <p:txBody>
          <a:bodyPr/>
          <a:lstStyle/>
          <a:p>
            <a:r>
              <a:rPr lang="en-GB" dirty="0"/>
              <a:t>QFD, and the Holistic Requirements Model, helps us define what a Technical Requirement is:</a:t>
            </a:r>
          </a:p>
          <a:p>
            <a:endParaRPr lang="en-GB" dirty="0"/>
          </a:p>
          <a:p>
            <a:endParaRPr lang="en-GB" dirty="0"/>
          </a:p>
          <a:p>
            <a:endParaRPr lang="en-GB" dirty="0"/>
          </a:p>
          <a:p>
            <a:endParaRPr lang="en-GB" dirty="0"/>
          </a:p>
          <a:p>
            <a:endParaRPr lang="en-GB" dirty="0"/>
          </a:p>
          <a:p>
            <a:r>
              <a:rPr lang="en-GB" dirty="0"/>
              <a:t>Technical Requirement is QFD terminology. The equivalent system engineering terminology is a System Design Requirement</a:t>
            </a:r>
          </a:p>
          <a:p>
            <a:endParaRPr lang="en-GB" dirty="0"/>
          </a:p>
        </p:txBody>
      </p:sp>
      <p:sp>
        <p:nvSpPr>
          <p:cNvPr id="97283" name="Text Box 4"/>
          <p:cNvSpPr txBox="1">
            <a:spLocks noChangeArrowheads="1"/>
          </p:cNvSpPr>
          <p:nvPr/>
        </p:nvSpPr>
        <p:spPr bwMode="auto">
          <a:xfrm>
            <a:off x="863132" y="2877647"/>
            <a:ext cx="178766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a:latin typeface="+mj-lt"/>
              </a:rPr>
              <a:t>Function </a:t>
            </a:r>
            <a:endParaRPr lang="en-US" sz="2400" b="1">
              <a:latin typeface="+mj-lt"/>
            </a:endParaRPr>
          </a:p>
        </p:txBody>
      </p:sp>
      <p:sp>
        <p:nvSpPr>
          <p:cNvPr id="97284" name="Text Box 5"/>
          <p:cNvSpPr txBox="1">
            <a:spLocks noChangeArrowheads="1"/>
          </p:cNvSpPr>
          <p:nvPr/>
        </p:nvSpPr>
        <p:spPr bwMode="auto">
          <a:xfrm>
            <a:off x="3301534" y="2323609"/>
            <a:ext cx="479810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dirty="0">
                <a:latin typeface="+mj-lt"/>
              </a:rPr>
              <a:t>Measure/property + value</a:t>
            </a:r>
          </a:p>
        </p:txBody>
      </p:sp>
      <p:sp>
        <p:nvSpPr>
          <p:cNvPr id="97285" name="Text Box 6"/>
          <p:cNvSpPr txBox="1">
            <a:spLocks noChangeArrowheads="1"/>
          </p:cNvSpPr>
          <p:nvPr/>
        </p:nvSpPr>
        <p:spPr bwMode="auto">
          <a:xfrm>
            <a:off x="2577637" y="2869709"/>
            <a:ext cx="43633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a:latin typeface="+mj-lt"/>
              </a:rPr>
              <a:t>+</a:t>
            </a:r>
            <a:endParaRPr lang="en-US" sz="2400">
              <a:latin typeface="+mj-lt"/>
            </a:endParaRPr>
          </a:p>
        </p:txBody>
      </p:sp>
      <p:sp>
        <p:nvSpPr>
          <p:cNvPr id="97286" name="Text Box 7"/>
          <p:cNvSpPr txBox="1">
            <a:spLocks noChangeArrowheads="1"/>
          </p:cNvSpPr>
          <p:nvPr/>
        </p:nvSpPr>
        <p:spPr bwMode="auto">
          <a:xfrm>
            <a:off x="3301534" y="2704609"/>
            <a:ext cx="479810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dirty="0">
                <a:latin typeface="+mj-lt"/>
              </a:rPr>
              <a:t>Measure/property + value</a:t>
            </a:r>
          </a:p>
        </p:txBody>
      </p:sp>
      <p:sp>
        <p:nvSpPr>
          <p:cNvPr id="97287" name="Text Box 8"/>
          <p:cNvSpPr txBox="1">
            <a:spLocks noChangeArrowheads="1"/>
          </p:cNvSpPr>
          <p:nvPr/>
        </p:nvSpPr>
        <p:spPr bwMode="auto">
          <a:xfrm>
            <a:off x="3301534" y="3100541"/>
            <a:ext cx="479810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dirty="0">
                <a:latin typeface="+mj-lt"/>
              </a:rPr>
              <a:t>Measure/property + value</a:t>
            </a:r>
          </a:p>
        </p:txBody>
      </p:sp>
      <p:sp>
        <p:nvSpPr>
          <p:cNvPr id="97288" name="Text Box 9"/>
          <p:cNvSpPr txBox="1">
            <a:spLocks noChangeArrowheads="1"/>
          </p:cNvSpPr>
          <p:nvPr/>
        </p:nvSpPr>
        <p:spPr bwMode="auto">
          <a:xfrm>
            <a:off x="3301538" y="3441204"/>
            <a:ext cx="82105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2400" b="1">
                <a:latin typeface="+mj-lt"/>
              </a:rPr>
              <a:t>etc.</a:t>
            </a:r>
          </a:p>
        </p:txBody>
      </p:sp>
      <p:cxnSp>
        <p:nvCxnSpPr>
          <p:cNvPr id="97289" name="AutoShape 10"/>
          <p:cNvCxnSpPr>
            <a:cxnSpLocks noChangeShapeType="1"/>
            <a:stCxn id="97285" idx="3"/>
            <a:endCxn id="97284" idx="1"/>
          </p:cNvCxnSpPr>
          <p:nvPr/>
        </p:nvCxnSpPr>
        <p:spPr bwMode="auto">
          <a:xfrm flipV="1">
            <a:off x="3013975" y="2554442"/>
            <a:ext cx="287559" cy="546100"/>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7290" name="AutoShape 11"/>
          <p:cNvCxnSpPr>
            <a:cxnSpLocks noChangeShapeType="1"/>
            <a:stCxn id="97285" idx="3"/>
            <a:endCxn id="97286" idx="1"/>
          </p:cNvCxnSpPr>
          <p:nvPr/>
        </p:nvCxnSpPr>
        <p:spPr bwMode="auto">
          <a:xfrm flipV="1">
            <a:off x="3013975" y="2935442"/>
            <a:ext cx="287559" cy="165100"/>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7291" name="AutoShape 12"/>
          <p:cNvCxnSpPr>
            <a:cxnSpLocks noChangeShapeType="1"/>
            <a:stCxn id="97285" idx="3"/>
            <a:endCxn id="97287" idx="1"/>
          </p:cNvCxnSpPr>
          <p:nvPr/>
        </p:nvCxnSpPr>
        <p:spPr bwMode="auto">
          <a:xfrm>
            <a:off x="3013975" y="3100542"/>
            <a:ext cx="287559" cy="230832"/>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7292" name="AutoShape 13"/>
          <p:cNvCxnSpPr>
            <a:cxnSpLocks noChangeShapeType="1"/>
            <a:stCxn id="97285" idx="3"/>
            <a:endCxn id="97288" idx="1"/>
          </p:cNvCxnSpPr>
          <p:nvPr/>
        </p:nvCxnSpPr>
        <p:spPr bwMode="auto">
          <a:xfrm>
            <a:off x="3013975" y="3100542"/>
            <a:ext cx="287563" cy="571495"/>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
        <p:nvSpPr>
          <p:cNvPr id="82958" name="Text Box 14"/>
          <p:cNvSpPr txBox="1">
            <a:spLocks noChangeArrowheads="1"/>
          </p:cNvSpPr>
          <p:nvPr/>
        </p:nvSpPr>
        <p:spPr bwMode="auto">
          <a:xfrm>
            <a:off x="708028" y="5602299"/>
            <a:ext cx="7584127" cy="461665"/>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wrap="none">
            <a:spAutoFit/>
          </a:bodyPr>
          <a:lstStyle>
            <a:lvl1pPr eaLnBrk="0" hangingPunct="0">
              <a:defRPr sz="1600">
                <a:solidFill>
                  <a:schemeClr val="tx1"/>
                </a:solidFill>
                <a:latin typeface="Arial" charset="0"/>
                <a:ea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defRPr/>
            </a:pPr>
            <a:r>
              <a:rPr lang="en-GB" sz="2400" dirty="0">
                <a:solidFill>
                  <a:schemeClr val="bg1"/>
                </a:solidFill>
              </a:rPr>
              <a:t>System Design Requirement </a:t>
            </a:r>
            <a:r>
              <a:rPr lang="en-GB" sz="2400" dirty="0">
                <a:solidFill>
                  <a:schemeClr val="bg1"/>
                </a:solidFill>
                <a:cs typeface="Arial" charset="0"/>
              </a:rPr>
              <a:t>≡ Technical Requirement</a:t>
            </a:r>
          </a:p>
        </p:txBody>
      </p:sp>
    </p:spTree>
    <p:extLst>
      <p:ext uri="{BB962C8B-B14F-4D97-AF65-F5344CB8AC3E}">
        <p14:creationId xmlns:p14="http://schemas.microsoft.com/office/powerpoint/2010/main" val="5821419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AutoShape 2"/>
          <p:cNvSpPr>
            <a:spLocks noChangeArrowheads="1"/>
          </p:cNvSpPr>
          <p:nvPr/>
        </p:nvSpPr>
        <p:spPr bwMode="gray">
          <a:xfrm>
            <a:off x="5438821" y="3321208"/>
            <a:ext cx="3481387" cy="2062162"/>
          </a:xfrm>
          <a:prstGeom prst="wedgeRoundRectCallout">
            <a:avLst>
              <a:gd name="adj1" fmla="val -77542"/>
              <a:gd name="adj2" fmla="val -50926"/>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lstStyle/>
          <a:p>
            <a:pPr algn="ctr">
              <a:defRPr/>
            </a:pPr>
            <a:endParaRPr lang="en-US" sz="1800" dirty="0">
              <a:solidFill>
                <a:schemeClr val="bg1"/>
              </a:solidFill>
            </a:endParaRPr>
          </a:p>
        </p:txBody>
      </p:sp>
      <p:sp>
        <p:nvSpPr>
          <p:cNvPr id="96260" name="Rectangle 3"/>
          <p:cNvSpPr>
            <a:spLocks noChangeArrowheads="1"/>
          </p:cNvSpPr>
          <p:nvPr/>
        </p:nvSpPr>
        <p:spPr bwMode="auto">
          <a:xfrm>
            <a:off x="3886239" y="2847091"/>
            <a:ext cx="696912" cy="1755775"/>
          </a:xfrm>
          <a:prstGeom prst="rect">
            <a:avLst/>
          </a:prstGeom>
          <a:solidFill>
            <a:srgbClr val="FF5050"/>
          </a:solidFill>
          <a:ln w="12700">
            <a:solidFill>
              <a:schemeClr val="tx1"/>
            </a:solidFill>
            <a:miter lim="800000"/>
            <a:headEnd/>
            <a:tailEnd/>
          </a:ln>
        </p:spPr>
        <p:txBody>
          <a:bodyPr wrap="none" anchor="ctr"/>
          <a:lstStyle/>
          <a:p>
            <a:endParaRPr lang="en-US"/>
          </a:p>
        </p:txBody>
      </p:sp>
      <p:sp>
        <p:nvSpPr>
          <p:cNvPr id="96261" name="Rectangle 4"/>
          <p:cNvSpPr>
            <a:spLocks noChangeArrowheads="1"/>
          </p:cNvSpPr>
          <p:nvPr/>
        </p:nvSpPr>
        <p:spPr bwMode="auto">
          <a:xfrm>
            <a:off x="1955839" y="4599691"/>
            <a:ext cx="1941512" cy="879475"/>
          </a:xfrm>
          <a:prstGeom prst="rect">
            <a:avLst/>
          </a:prstGeom>
          <a:solidFill>
            <a:srgbClr val="FF5050"/>
          </a:solidFill>
          <a:ln w="12700">
            <a:solidFill>
              <a:schemeClr val="tx1"/>
            </a:solidFill>
            <a:miter lim="800000"/>
            <a:headEnd/>
            <a:tailEnd/>
          </a:ln>
        </p:spPr>
        <p:txBody>
          <a:bodyPr wrap="none" anchor="ctr"/>
          <a:lstStyle/>
          <a:p>
            <a:endParaRPr lang="en-US"/>
          </a:p>
        </p:txBody>
      </p:sp>
      <p:sp>
        <p:nvSpPr>
          <p:cNvPr id="96262" name="Rectangle 5"/>
          <p:cNvSpPr>
            <a:spLocks noGrp="1" noChangeArrowheads="1"/>
          </p:cNvSpPr>
          <p:nvPr>
            <p:ph type="title"/>
          </p:nvPr>
        </p:nvSpPr>
        <p:spPr>
          <a:xfrm>
            <a:off x="11151" y="356077"/>
            <a:ext cx="9144000" cy="762000"/>
          </a:xfrm>
        </p:spPr>
        <p:txBody>
          <a:bodyPr/>
          <a:lstStyle/>
          <a:p>
            <a:r>
              <a:rPr lang="en-GB"/>
              <a:t>V&amp;V through HOW MUCHs</a:t>
            </a:r>
            <a:endParaRPr lang="en-GB" dirty="0"/>
          </a:p>
        </p:txBody>
      </p:sp>
      <p:sp>
        <p:nvSpPr>
          <p:cNvPr id="96263" name="Rectangle 6"/>
          <p:cNvSpPr>
            <a:spLocks noChangeArrowheads="1"/>
          </p:cNvSpPr>
          <p:nvPr/>
        </p:nvSpPr>
        <p:spPr bwMode="auto">
          <a:xfrm>
            <a:off x="1957427" y="1978728"/>
            <a:ext cx="276225" cy="350202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endParaRPr lang="en-US" sz="1400">
              <a:latin typeface="Times New Roman" charset="0"/>
            </a:endParaRPr>
          </a:p>
        </p:txBody>
      </p:sp>
      <p:sp>
        <p:nvSpPr>
          <p:cNvPr id="96264" name="Rectangle 7"/>
          <p:cNvSpPr>
            <a:spLocks noChangeArrowheads="1"/>
          </p:cNvSpPr>
          <p:nvPr/>
        </p:nvSpPr>
        <p:spPr bwMode="auto">
          <a:xfrm>
            <a:off x="2233654" y="1978728"/>
            <a:ext cx="276225" cy="350202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65" name="Rectangle 8"/>
          <p:cNvSpPr>
            <a:spLocks noChangeArrowheads="1"/>
          </p:cNvSpPr>
          <p:nvPr/>
        </p:nvSpPr>
        <p:spPr bwMode="auto">
          <a:xfrm>
            <a:off x="2509879" y="1978728"/>
            <a:ext cx="276225" cy="350202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66" name="Rectangle 9"/>
          <p:cNvSpPr>
            <a:spLocks noChangeArrowheads="1"/>
          </p:cNvSpPr>
          <p:nvPr/>
        </p:nvSpPr>
        <p:spPr bwMode="auto">
          <a:xfrm>
            <a:off x="2786101" y="1978728"/>
            <a:ext cx="276225" cy="350202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67" name="Rectangle 10"/>
          <p:cNvSpPr>
            <a:spLocks noChangeArrowheads="1"/>
          </p:cNvSpPr>
          <p:nvPr/>
        </p:nvSpPr>
        <p:spPr bwMode="auto">
          <a:xfrm>
            <a:off x="3062327" y="1978728"/>
            <a:ext cx="276225" cy="350202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68" name="Rectangle 11"/>
          <p:cNvSpPr>
            <a:spLocks noChangeArrowheads="1"/>
          </p:cNvSpPr>
          <p:nvPr/>
        </p:nvSpPr>
        <p:spPr bwMode="auto">
          <a:xfrm>
            <a:off x="3614779" y="1978728"/>
            <a:ext cx="276225" cy="350202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69" name="Rectangle 12"/>
          <p:cNvSpPr>
            <a:spLocks noChangeArrowheads="1"/>
          </p:cNvSpPr>
          <p:nvPr/>
        </p:nvSpPr>
        <p:spPr bwMode="auto">
          <a:xfrm>
            <a:off x="3338554" y="1978728"/>
            <a:ext cx="276225" cy="350202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70" name="Rectangle 13"/>
          <p:cNvSpPr>
            <a:spLocks noChangeArrowheads="1"/>
          </p:cNvSpPr>
          <p:nvPr/>
        </p:nvSpPr>
        <p:spPr bwMode="auto">
          <a:xfrm rot="-5400000">
            <a:off x="2363826" y="926210"/>
            <a:ext cx="292100" cy="41465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71" name="Rectangle 14"/>
          <p:cNvSpPr>
            <a:spLocks noChangeArrowheads="1"/>
          </p:cNvSpPr>
          <p:nvPr/>
        </p:nvSpPr>
        <p:spPr bwMode="auto">
          <a:xfrm rot="-5400000">
            <a:off x="2363826" y="1218310"/>
            <a:ext cx="292100" cy="41465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vert="eaVert" wrap="none" anchor="ctr"/>
          <a:lstStyle/>
          <a:p>
            <a:pPr algn="ctr" eaLnBrk="0" hangingPunct="0"/>
            <a:endParaRPr lang="en-US" sz="2000">
              <a:latin typeface="Times New Roman" charset="0"/>
            </a:endParaRPr>
          </a:p>
        </p:txBody>
      </p:sp>
      <p:sp>
        <p:nvSpPr>
          <p:cNvPr id="96272" name="Rectangle 15"/>
          <p:cNvSpPr>
            <a:spLocks noChangeArrowheads="1"/>
          </p:cNvSpPr>
          <p:nvPr/>
        </p:nvSpPr>
        <p:spPr bwMode="auto">
          <a:xfrm rot="-5400000">
            <a:off x="2363826" y="1510410"/>
            <a:ext cx="292100" cy="41465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73" name="Rectangle 16"/>
          <p:cNvSpPr>
            <a:spLocks noChangeArrowheads="1"/>
          </p:cNvSpPr>
          <p:nvPr/>
        </p:nvSpPr>
        <p:spPr bwMode="auto">
          <a:xfrm rot="-5400000">
            <a:off x="2363826" y="1802510"/>
            <a:ext cx="292100" cy="41465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74" name="Rectangle 17"/>
          <p:cNvSpPr>
            <a:spLocks noChangeArrowheads="1"/>
          </p:cNvSpPr>
          <p:nvPr/>
        </p:nvSpPr>
        <p:spPr bwMode="auto">
          <a:xfrm rot="-5400000">
            <a:off x="2363826" y="2385122"/>
            <a:ext cx="292100" cy="41465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75" name="Text Box 18"/>
          <p:cNvSpPr txBox="1">
            <a:spLocks noChangeArrowheads="1"/>
          </p:cNvSpPr>
          <p:nvPr/>
        </p:nvSpPr>
        <p:spPr bwMode="auto">
          <a:xfrm rot="-2582377">
            <a:off x="1958317" y="3472044"/>
            <a:ext cx="208204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a:latin typeface="+mn-lt"/>
              </a:rPr>
              <a:t>RELATIONSHIPS</a:t>
            </a:r>
          </a:p>
        </p:txBody>
      </p:sp>
      <p:sp>
        <p:nvSpPr>
          <p:cNvPr id="96276" name="Text Box 19"/>
          <p:cNvSpPr txBox="1">
            <a:spLocks noChangeArrowheads="1"/>
          </p:cNvSpPr>
          <p:nvPr/>
        </p:nvSpPr>
        <p:spPr bwMode="auto">
          <a:xfrm>
            <a:off x="560428" y="2426397"/>
            <a:ext cx="87177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dirty="0">
                <a:latin typeface="+mn-lt"/>
              </a:rPr>
              <a:t>WHAT</a:t>
            </a:r>
          </a:p>
        </p:txBody>
      </p:sp>
      <p:sp>
        <p:nvSpPr>
          <p:cNvPr id="96277" name="Text Box 20"/>
          <p:cNvSpPr txBox="1">
            <a:spLocks noChangeArrowheads="1"/>
          </p:cNvSpPr>
          <p:nvPr/>
        </p:nvSpPr>
        <p:spPr bwMode="auto">
          <a:xfrm>
            <a:off x="2633705" y="1551685"/>
            <a:ext cx="76655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a:latin typeface="+mn-lt"/>
              </a:rPr>
              <a:t>HOW</a:t>
            </a:r>
          </a:p>
        </p:txBody>
      </p:sp>
      <p:sp>
        <p:nvSpPr>
          <p:cNvPr id="96278" name="Rectangle 21"/>
          <p:cNvSpPr>
            <a:spLocks noChangeArrowheads="1"/>
          </p:cNvSpPr>
          <p:nvPr/>
        </p:nvSpPr>
        <p:spPr bwMode="auto">
          <a:xfrm rot="-5400000">
            <a:off x="2364620" y="2093816"/>
            <a:ext cx="290512" cy="414655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96279" name="Group 22"/>
          <p:cNvGrpSpPr>
            <a:grpSpLocks/>
          </p:cNvGrpSpPr>
          <p:nvPr/>
        </p:nvGrpSpPr>
        <p:grpSpPr bwMode="auto">
          <a:xfrm>
            <a:off x="2025689" y="2926460"/>
            <a:ext cx="138112" cy="146050"/>
            <a:chOff x="3648" y="2400"/>
            <a:chExt cx="96" cy="96"/>
          </a:xfrm>
        </p:grpSpPr>
        <p:sp>
          <p:nvSpPr>
            <p:cNvPr id="96301" name="Oval 23"/>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302" name="Oval 24"/>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96280" name="Group 25"/>
          <p:cNvGrpSpPr>
            <a:grpSpLocks/>
          </p:cNvGrpSpPr>
          <p:nvPr/>
        </p:nvGrpSpPr>
        <p:grpSpPr bwMode="auto">
          <a:xfrm>
            <a:off x="2854367" y="4093272"/>
            <a:ext cx="138112" cy="146050"/>
            <a:chOff x="3648" y="2400"/>
            <a:chExt cx="96" cy="96"/>
          </a:xfrm>
        </p:grpSpPr>
        <p:sp>
          <p:nvSpPr>
            <p:cNvPr id="96299" name="Oval 26"/>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300" name="Oval 27"/>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96281" name="Group 28"/>
          <p:cNvGrpSpPr>
            <a:grpSpLocks/>
          </p:cNvGrpSpPr>
          <p:nvPr/>
        </p:nvGrpSpPr>
        <p:grpSpPr bwMode="auto">
          <a:xfrm>
            <a:off x="2301914" y="3218560"/>
            <a:ext cx="138112" cy="146050"/>
            <a:chOff x="3648" y="2400"/>
            <a:chExt cx="96" cy="96"/>
          </a:xfrm>
        </p:grpSpPr>
        <p:sp>
          <p:nvSpPr>
            <p:cNvPr id="96297" name="Oval 29"/>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98" name="Oval 30"/>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96282" name="Oval 31"/>
          <p:cNvSpPr>
            <a:spLocks noChangeArrowheads="1"/>
          </p:cNvSpPr>
          <p:nvPr/>
        </p:nvSpPr>
        <p:spPr bwMode="auto">
          <a:xfrm>
            <a:off x="2025689" y="3510660"/>
            <a:ext cx="138112"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83" name="Oval 32"/>
          <p:cNvSpPr>
            <a:spLocks noChangeArrowheads="1"/>
          </p:cNvSpPr>
          <p:nvPr/>
        </p:nvSpPr>
        <p:spPr bwMode="auto">
          <a:xfrm>
            <a:off x="2854367" y="2926460"/>
            <a:ext cx="138112"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84" name="Oval 33"/>
          <p:cNvSpPr>
            <a:spLocks noChangeArrowheads="1"/>
          </p:cNvSpPr>
          <p:nvPr/>
        </p:nvSpPr>
        <p:spPr bwMode="auto">
          <a:xfrm>
            <a:off x="2025689" y="4093272"/>
            <a:ext cx="138112"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85" name="Oval 34"/>
          <p:cNvSpPr>
            <a:spLocks noChangeArrowheads="1"/>
          </p:cNvSpPr>
          <p:nvPr/>
        </p:nvSpPr>
        <p:spPr bwMode="auto">
          <a:xfrm>
            <a:off x="2301914" y="3802760"/>
            <a:ext cx="138112"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86" name="AutoShape 35"/>
          <p:cNvSpPr>
            <a:spLocks noChangeArrowheads="1"/>
          </p:cNvSpPr>
          <p:nvPr/>
        </p:nvSpPr>
        <p:spPr bwMode="auto">
          <a:xfrm>
            <a:off x="2301914" y="4385372"/>
            <a:ext cx="138112"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87" name="AutoShape 36"/>
          <p:cNvSpPr>
            <a:spLocks noChangeArrowheads="1"/>
          </p:cNvSpPr>
          <p:nvPr/>
        </p:nvSpPr>
        <p:spPr bwMode="auto">
          <a:xfrm>
            <a:off x="3406814" y="4093272"/>
            <a:ext cx="139700"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88" name="AutoShape 37"/>
          <p:cNvSpPr>
            <a:spLocks noChangeArrowheads="1"/>
          </p:cNvSpPr>
          <p:nvPr/>
        </p:nvSpPr>
        <p:spPr bwMode="auto">
          <a:xfrm>
            <a:off x="3684629" y="2926460"/>
            <a:ext cx="138113"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89" name="AutoShape 38"/>
          <p:cNvSpPr>
            <a:spLocks noChangeArrowheads="1"/>
          </p:cNvSpPr>
          <p:nvPr/>
        </p:nvSpPr>
        <p:spPr bwMode="auto">
          <a:xfrm>
            <a:off x="2025689" y="3218560"/>
            <a:ext cx="138112" cy="14605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90" name="Oval 39"/>
          <p:cNvSpPr>
            <a:spLocks noChangeArrowheads="1"/>
          </p:cNvSpPr>
          <p:nvPr/>
        </p:nvSpPr>
        <p:spPr bwMode="auto">
          <a:xfrm>
            <a:off x="3406814" y="3510660"/>
            <a:ext cx="139700" cy="146050"/>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96291" name="Text Box 40"/>
          <p:cNvSpPr txBox="1">
            <a:spLocks noChangeArrowheads="1"/>
          </p:cNvSpPr>
          <p:nvPr/>
        </p:nvSpPr>
        <p:spPr bwMode="auto">
          <a:xfrm>
            <a:off x="2160629" y="5604572"/>
            <a:ext cx="154561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a:latin typeface="+mj-lt"/>
              </a:rPr>
              <a:t>HOW MUCH</a:t>
            </a:r>
          </a:p>
        </p:txBody>
      </p:sp>
      <p:sp>
        <p:nvSpPr>
          <p:cNvPr id="45091" name="AutoShape 41"/>
          <p:cNvSpPr>
            <a:spLocks noChangeArrowheads="1"/>
          </p:cNvSpPr>
          <p:nvPr/>
        </p:nvSpPr>
        <p:spPr bwMode="gray">
          <a:xfrm>
            <a:off x="5438821" y="3321208"/>
            <a:ext cx="3481387" cy="2062162"/>
          </a:xfrm>
          <a:prstGeom prst="wedgeRoundRectCallout">
            <a:avLst>
              <a:gd name="adj1" fmla="val -107093"/>
              <a:gd name="adj2" fmla="val 37144"/>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lstStyle>
            <a:lvl1pPr eaLnBrk="0" hangingPunct="0">
              <a:defRPr sz="1600">
                <a:solidFill>
                  <a:schemeClr val="tx1"/>
                </a:solidFill>
                <a:latin typeface="Arial" charset="0"/>
                <a:ea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eaLnBrk="1" hangingPunct="1">
              <a:defRPr/>
            </a:pPr>
            <a:r>
              <a:rPr lang="en-GB" sz="1800" dirty="0">
                <a:solidFill>
                  <a:schemeClr val="bg1"/>
                </a:solidFill>
              </a:rPr>
              <a:t>Either or both WHAT and/or HOW </a:t>
            </a:r>
            <a:r>
              <a:rPr lang="ja-JP" altLang="en-GB" sz="1800" dirty="0">
                <a:solidFill>
                  <a:schemeClr val="bg1"/>
                </a:solidFill>
              </a:rPr>
              <a:t>“</a:t>
            </a:r>
            <a:r>
              <a:rPr lang="en-GB" sz="1800" dirty="0">
                <a:solidFill>
                  <a:schemeClr val="bg1"/>
                </a:solidFill>
              </a:rPr>
              <a:t>HOW MUCHs</a:t>
            </a:r>
            <a:r>
              <a:rPr lang="ja-JP" altLang="en-GB" sz="1800" dirty="0">
                <a:solidFill>
                  <a:schemeClr val="bg1"/>
                </a:solidFill>
              </a:rPr>
              <a:t>”</a:t>
            </a:r>
            <a:r>
              <a:rPr lang="en-GB" sz="1800" dirty="0">
                <a:solidFill>
                  <a:schemeClr val="bg1"/>
                </a:solidFill>
              </a:rPr>
              <a:t> provide the basis for verification and validation. They provide the way in which we can measure the vague customer WHATs</a:t>
            </a:r>
          </a:p>
        </p:txBody>
      </p:sp>
    </p:spTree>
    <p:extLst>
      <p:ext uri="{BB962C8B-B14F-4D97-AF65-F5344CB8AC3E}">
        <p14:creationId xmlns:p14="http://schemas.microsoft.com/office/powerpoint/2010/main" val="8819248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GB"/>
              <a:t>Holistic Requirements Model and QFD 1</a:t>
            </a:r>
            <a:endParaRPr lang="en-US" dirty="0"/>
          </a:p>
        </p:txBody>
      </p:sp>
      <p:sp>
        <p:nvSpPr>
          <p:cNvPr id="8" name="TextBox 7"/>
          <p:cNvSpPr txBox="1"/>
          <p:nvPr/>
        </p:nvSpPr>
        <p:spPr>
          <a:xfrm>
            <a:off x="845297" y="1100964"/>
            <a:ext cx="7634756" cy="1077218"/>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dirty="0">
                <a:ln w="0"/>
                <a:solidFill>
                  <a:schemeClr val="tx1"/>
                </a:solidFill>
                <a:effectLst>
                  <a:outerShdw blurRad="38100" dist="19050" dir="2700000" algn="tl" rotWithShape="0">
                    <a:schemeClr val="dk1">
                      <a:alpha val="40000"/>
                    </a:schemeClr>
                  </a:outerShdw>
                </a:effectLst>
              </a:rPr>
              <a:t>Note that the structure of the Holistic Requirements Model is reflected in the structure of the QFD. We are exploiting this structure to </a:t>
            </a:r>
            <a:r>
              <a:rPr lang="en-GB" dirty="0">
                <a:ln w="0"/>
                <a:solidFill>
                  <a:schemeClr val="tx1"/>
                </a:solidFill>
                <a:effectLst>
                  <a:outerShdw blurRad="38100" dist="19050" dir="2700000" algn="tl" rotWithShape="0">
                    <a:schemeClr val="dk1">
                      <a:alpha val="40000"/>
                    </a:schemeClr>
                  </a:outerShdw>
                </a:effectLst>
              </a:rPr>
              <a:t>consolidate and verify the </a:t>
            </a:r>
            <a:r>
              <a:rPr lang="en-GB" altLang="ja-JP" dirty="0">
                <a:ln w="0"/>
                <a:solidFill>
                  <a:schemeClr val="tx1"/>
                </a:solidFill>
                <a:effectLst>
                  <a:outerShdw blurRad="38100" dist="19050" dir="2700000" algn="tl" rotWithShape="0">
                    <a:schemeClr val="dk1">
                      <a:alpha val="40000"/>
                    </a:schemeClr>
                  </a:outerShdw>
                </a:effectLst>
              </a:rPr>
              <a:t>requirements set. Blank or sparse cells, columns or rows indicate where the requirements set is incomplete </a:t>
            </a:r>
            <a:endParaRPr lang="en-GB" dirty="0">
              <a:ln w="0"/>
              <a:solidFill>
                <a:schemeClr val="tx1"/>
              </a:solidFill>
              <a:effectLst>
                <a:outerShdw blurRad="38100" dist="19050" dir="2700000" algn="tl" rotWithShape="0">
                  <a:schemeClr val="dk1">
                    <a:alpha val="40000"/>
                  </a:schemeClr>
                </a:outerShdw>
              </a:effectLst>
            </a:endParaRPr>
          </a:p>
        </p:txBody>
      </p:sp>
      <p:sp>
        <p:nvSpPr>
          <p:cNvPr id="9" name="TextBox 8"/>
          <p:cNvSpPr txBox="1"/>
          <p:nvPr/>
        </p:nvSpPr>
        <p:spPr>
          <a:xfrm>
            <a:off x="499999" y="3272107"/>
            <a:ext cx="2081489" cy="2462213"/>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1400" dirty="0"/>
              <a:t>Note that we DO NOT have to have a complete QFD 1 chart to proceed. There may well be elements of the HOW MUCHs to be decided (TBD) that can only be determined through design activities</a:t>
            </a:r>
          </a:p>
        </p:txBody>
      </p:sp>
      <p:pic>
        <p:nvPicPr>
          <p:cNvPr id="11" name="Picture 10"/>
          <p:cNvPicPr>
            <a:picLocks noChangeAspect="1"/>
          </p:cNvPicPr>
          <p:nvPr/>
        </p:nvPicPr>
        <p:blipFill>
          <a:blip r:embed="rId2"/>
          <a:stretch>
            <a:fillRect/>
          </a:stretch>
        </p:blipFill>
        <p:spPr>
          <a:xfrm>
            <a:off x="3196700" y="2370924"/>
            <a:ext cx="4990463" cy="4264577"/>
          </a:xfrm>
          <a:prstGeom prst="rect">
            <a:avLst/>
          </a:prstGeom>
        </p:spPr>
      </p:pic>
    </p:spTree>
    <p:extLst>
      <p:ext uri="{BB962C8B-B14F-4D97-AF65-F5344CB8AC3E}">
        <p14:creationId xmlns:p14="http://schemas.microsoft.com/office/powerpoint/2010/main" val="20347835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4" name="Rectangle 3"/>
          <p:cNvSpPr>
            <a:spLocks noGrp="1" noChangeArrowheads="1"/>
          </p:cNvSpPr>
          <p:nvPr>
            <p:ph type="body" sz="half" idx="2"/>
          </p:nvPr>
        </p:nvSpPr>
        <p:spPr>
          <a:xfrm>
            <a:off x="141767" y="1283451"/>
            <a:ext cx="4343400" cy="5029200"/>
          </a:xfrm>
        </p:spPr>
        <p:txBody>
          <a:bodyPr/>
          <a:lstStyle/>
          <a:p>
            <a:r>
              <a:rPr lang="en-GB"/>
              <a:t>Steps 1 to 4 are the basis of QFD – But it also supports a number of ancillary analyses that can provide further information about the System of Interest</a:t>
            </a:r>
            <a:endParaRPr lang="en-GB" dirty="0"/>
          </a:p>
        </p:txBody>
      </p:sp>
      <p:sp>
        <p:nvSpPr>
          <p:cNvPr id="107523" name="Rectangle 2"/>
          <p:cNvSpPr>
            <a:spLocks noGrp="1" noChangeArrowheads="1"/>
          </p:cNvSpPr>
          <p:nvPr>
            <p:ph type="title"/>
          </p:nvPr>
        </p:nvSpPr>
        <p:spPr/>
        <p:txBody>
          <a:bodyPr/>
          <a:lstStyle/>
          <a:p>
            <a:r>
              <a:rPr lang="en-GB"/>
              <a:t>The “Bells and Whistles”</a:t>
            </a:r>
          </a:p>
        </p:txBody>
      </p:sp>
      <p:sp>
        <p:nvSpPr>
          <p:cNvPr id="30" name="Rectangle 29"/>
          <p:cNvSpPr/>
          <p:nvPr/>
        </p:nvSpPr>
        <p:spPr>
          <a:xfrm>
            <a:off x="4971946" y="2648148"/>
            <a:ext cx="298450" cy="2108200"/>
          </a:xfrm>
          <a:prstGeom prst="rect">
            <a:avLst/>
          </a:prstGeom>
          <a:solidFill>
            <a:srgbClr val="9C9CDF"/>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400">
              <a:latin typeface="+mj-lt"/>
            </a:endParaRPr>
          </a:p>
        </p:txBody>
      </p:sp>
      <p:sp>
        <p:nvSpPr>
          <p:cNvPr id="31" name="Rectangle 30"/>
          <p:cNvSpPr/>
          <p:nvPr/>
        </p:nvSpPr>
        <p:spPr>
          <a:xfrm>
            <a:off x="7977083" y="2654498"/>
            <a:ext cx="498475" cy="2108200"/>
          </a:xfrm>
          <a:prstGeom prst="rect">
            <a:avLst/>
          </a:prstGeom>
          <a:solidFill>
            <a:srgbClr val="9C9CDF"/>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400">
              <a:latin typeface="+mj-lt"/>
            </a:endParaRPr>
          </a:p>
        </p:txBody>
      </p:sp>
      <p:sp>
        <p:nvSpPr>
          <p:cNvPr id="32" name="AutoShape 5"/>
          <p:cNvSpPr>
            <a:spLocks noChangeArrowheads="1"/>
          </p:cNvSpPr>
          <p:nvPr/>
        </p:nvSpPr>
        <p:spPr bwMode="auto">
          <a:xfrm>
            <a:off x="5265630" y="666948"/>
            <a:ext cx="2133600" cy="1066800"/>
          </a:xfrm>
          <a:prstGeom prst="triangle">
            <a:avLst>
              <a:gd name="adj" fmla="val 50000"/>
            </a:avLst>
          </a:prstGeom>
          <a:solidFill>
            <a:schemeClr val="accent6">
              <a:lumMod val="40000"/>
              <a:lumOff val="60000"/>
            </a:schemeClr>
          </a:solidFill>
          <a:ln w="12700">
            <a:solidFill>
              <a:schemeClr val="tx1"/>
            </a:solidFill>
            <a:miter lim="800000"/>
            <a:headEnd/>
            <a:tailEnd/>
          </a:ln>
          <a:extLst/>
        </p:spPr>
        <p:txBody>
          <a:bodyPr wrap="none" anchor="ctr"/>
          <a:lstStyle/>
          <a:p>
            <a:pPr>
              <a:defRPr/>
            </a:pPr>
            <a:endParaRPr lang="en-US" sz="1400">
              <a:latin typeface="+mj-lt"/>
            </a:endParaRPr>
          </a:p>
        </p:txBody>
      </p:sp>
      <p:sp>
        <p:nvSpPr>
          <p:cNvPr id="33" name="Rectangle 6"/>
          <p:cNvSpPr>
            <a:spLocks noChangeArrowheads="1"/>
          </p:cNvSpPr>
          <p:nvPr/>
        </p:nvSpPr>
        <p:spPr bwMode="auto">
          <a:xfrm rot="-5400000">
            <a:off x="6185588" y="5292127"/>
            <a:ext cx="304800" cy="2119316"/>
          </a:xfrm>
          <a:prstGeom prst="rect">
            <a:avLst/>
          </a:prstGeom>
          <a:solidFill>
            <a:srgbClr val="9C9CDF"/>
          </a:solidFill>
          <a:ln w="12700">
            <a:solidFill>
              <a:schemeClr val="tx1"/>
            </a:solidFill>
            <a:miter lim="800000"/>
            <a:headEnd/>
            <a:tailEnd/>
          </a:ln>
        </p:spPr>
        <p:txBody>
          <a:bodyPr wrap="none" anchor="ctr"/>
          <a:lstStyle/>
          <a:p>
            <a:endParaRPr lang="en-US" sz="1400">
              <a:latin typeface="+mj-lt"/>
            </a:endParaRPr>
          </a:p>
        </p:txBody>
      </p:sp>
      <p:sp>
        <p:nvSpPr>
          <p:cNvPr id="34" name="Line 7"/>
          <p:cNvSpPr>
            <a:spLocks noChangeShapeType="1"/>
          </p:cNvSpPr>
          <p:nvPr/>
        </p:nvSpPr>
        <p:spPr bwMode="auto">
          <a:xfrm>
            <a:off x="4960830" y="2648148"/>
            <a:ext cx="0" cy="21336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400">
              <a:latin typeface="+mj-lt"/>
            </a:endParaRPr>
          </a:p>
        </p:txBody>
      </p:sp>
      <p:sp>
        <p:nvSpPr>
          <p:cNvPr id="35" name="Text Box 8"/>
          <p:cNvSpPr txBox="1">
            <a:spLocks noChangeArrowheads="1"/>
          </p:cNvSpPr>
          <p:nvPr/>
        </p:nvSpPr>
        <p:spPr bwMode="auto">
          <a:xfrm>
            <a:off x="5430734" y="6216854"/>
            <a:ext cx="1765227"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latin typeface="+mj-lt"/>
              </a:rPr>
              <a:t>Importance Weighting</a:t>
            </a:r>
            <a:endParaRPr lang="en-GB" sz="1200">
              <a:latin typeface="+mj-lt"/>
            </a:endParaRPr>
          </a:p>
        </p:txBody>
      </p:sp>
      <p:sp>
        <p:nvSpPr>
          <p:cNvPr id="36" name="Rectangle 9"/>
          <p:cNvSpPr>
            <a:spLocks noChangeArrowheads="1"/>
          </p:cNvSpPr>
          <p:nvPr/>
        </p:nvSpPr>
        <p:spPr bwMode="auto">
          <a:xfrm>
            <a:off x="7399230" y="2648148"/>
            <a:ext cx="1066800" cy="2133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00">
              <a:latin typeface="+mj-lt"/>
            </a:endParaRPr>
          </a:p>
        </p:txBody>
      </p:sp>
      <p:sp>
        <p:nvSpPr>
          <p:cNvPr id="37" name="Rectangle 10"/>
          <p:cNvSpPr>
            <a:spLocks noChangeArrowheads="1"/>
          </p:cNvSpPr>
          <p:nvPr/>
        </p:nvSpPr>
        <p:spPr bwMode="auto">
          <a:xfrm>
            <a:off x="5278333" y="5619948"/>
            <a:ext cx="2119313" cy="584200"/>
          </a:xfrm>
          <a:prstGeom prst="rect">
            <a:avLst/>
          </a:prstGeom>
          <a:solidFill>
            <a:srgbClr val="9C9CDF"/>
          </a:solidFill>
          <a:ln w="12700">
            <a:solidFill>
              <a:schemeClr val="tx1"/>
            </a:solidFill>
            <a:miter lim="800000"/>
            <a:headEnd/>
            <a:tailEnd/>
          </a:ln>
        </p:spPr>
        <p:txBody>
          <a:bodyPr wrap="none" anchor="ctr"/>
          <a:lstStyle/>
          <a:p>
            <a:endParaRPr lang="en-US" sz="1400">
              <a:latin typeface="+mj-lt"/>
            </a:endParaRPr>
          </a:p>
        </p:txBody>
      </p:sp>
      <p:sp>
        <p:nvSpPr>
          <p:cNvPr id="38" name="Text Box 11"/>
          <p:cNvSpPr txBox="1">
            <a:spLocks noChangeArrowheads="1"/>
          </p:cNvSpPr>
          <p:nvPr/>
        </p:nvSpPr>
        <p:spPr bwMode="auto">
          <a:xfrm>
            <a:off x="5502627" y="4955907"/>
            <a:ext cx="1513556"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b="1">
                <a:latin typeface="+mj-lt"/>
              </a:rPr>
              <a:t>HOW MUCH</a:t>
            </a:r>
            <a:endParaRPr lang="en-GB" sz="1100">
              <a:latin typeface="+mj-lt"/>
            </a:endParaRPr>
          </a:p>
          <a:p>
            <a:pPr algn="ctr"/>
            <a:r>
              <a:rPr lang="en-GB" sz="1100">
                <a:latin typeface="+mj-lt"/>
              </a:rPr>
              <a:t>Target values</a:t>
            </a:r>
          </a:p>
        </p:txBody>
      </p:sp>
      <p:sp>
        <p:nvSpPr>
          <p:cNvPr id="39" name="Text Box 12"/>
          <p:cNvSpPr txBox="1">
            <a:spLocks noChangeArrowheads="1"/>
          </p:cNvSpPr>
          <p:nvPr/>
        </p:nvSpPr>
        <p:spPr bwMode="auto">
          <a:xfrm>
            <a:off x="5371471" y="5711690"/>
            <a:ext cx="1717137"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100">
                <a:latin typeface="+mj-lt"/>
              </a:rPr>
              <a:t>Technical competitive</a:t>
            </a:r>
          </a:p>
          <a:p>
            <a:pPr algn="ctr"/>
            <a:r>
              <a:rPr lang="en-GB" sz="1100">
                <a:latin typeface="+mj-lt"/>
              </a:rPr>
              <a:t>assessment</a:t>
            </a:r>
          </a:p>
        </p:txBody>
      </p:sp>
      <p:sp>
        <p:nvSpPr>
          <p:cNvPr id="40" name="Rectangle 13"/>
          <p:cNvSpPr>
            <a:spLocks noChangeArrowheads="1"/>
          </p:cNvSpPr>
          <p:nvPr/>
        </p:nvSpPr>
        <p:spPr bwMode="auto">
          <a:xfrm>
            <a:off x="3589230" y="2648148"/>
            <a:ext cx="3810000" cy="21336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00">
              <a:latin typeface="+mj-lt"/>
            </a:endParaRPr>
          </a:p>
        </p:txBody>
      </p:sp>
      <p:sp>
        <p:nvSpPr>
          <p:cNvPr id="41" name="Rectangle 14"/>
          <p:cNvSpPr>
            <a:spLocks noChangeArrowheads="1"/>
          </p:cNvSpPr>
          <p:nvPr/>
        </p:nvSpPr>
        <p:spPr bwMode="auto">
          <a:xfrm>
            <a:off x="5278330" y="1733748"/>
            <a:ext cx="2120900" cy="38862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00">
              <a:latin typeface="+mj-lt"/>
            </a:endParaRPr>
          </a:p>
        </p:txBody>
      </p:sp>
      <p:sp>
        <p:nvSpPr>
          <p:cNvPr id="42" name="Text Box 15"/>
          <p:cNvSpPr txBox="1">
            <a:spLocks noChangeArrowheads="1"/>
          </p:cNvSpPr>
          <p:nvPr/>
        </p:nvSpPr>
        <p:spPr bwMode="auto">
          <a:xfrm>
            <a:off x="3833943" y="3479174"/>
            <a:ext cx="948849"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000">
                <a:latin typeface="+mj-lt"/>
              </a:rPr>
              <a:t>WHAT</a:t>
            </a:r>
          </a:p>
        </p:txBody>
      </p:sp>
      <p:sp>
        <p:nvSpPr>
          <p:cNvPr id="43" name="Text Box 16"/>
          <p:cNvSpPr txBox="1">
            <a:spLocks noChangeArrowheads="1"/>
          </p:cNvSpPr>
          <p:nvPr/>
        </p:nvSpPr>
        <p:spPr bwMode="auto">
          <a:xfrm>
            <a:off x="5884544" y="2018678"/>
            <a:ext cx="832279"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000">
                <a:latin typeface="+mj-lt"/>
              </a:rPr>
              <a:t>HOW</a:t>
            </a:r>
          </a:p>
        </p:txBody>
      </p:sp>
      <p:sp>
        <p:nvSpPr>
          <p:cNvPr id="44" name="Text Box 17"/>
          <p:cNvSpPr txBox="1">
            <a:spLocks noChangeArrowheads="1"/>
          </p:cNvSpPr>
          <p:nvPr/>
        </p:nvSpPr>
        <p:spPr bwMode="auto">
          <a:xfrm rot="-5400000">
            <a:off x="4142257" y="3557159"/>
            <a:ext cx="1981633"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100">
                <a:latin typeface="+mj-lt"/>
              </a:rPr>
              <a:t>CUSTOMER IMPORTANCE</a:t>
            </a:r>
          </a:p>
        </p:txBody>
      </p:sp>
      <p:sp>
        <p:nvSpPr>
          <p:cNvPr id="45" name="Text Box 18"/>
          <p:cNvSpPr txBox="1">
            <a:spLocks noChangeArrowheads="1"/>
          </p:cNvSpPr>
          <p:nvPr/>
        </p:nvSpPr>
        <p:spPr bwMode="auto">
          <a:xfrm rot="-3261802">
            <a:off x="5336923" y="3583771"/>
            <a:ext cx="1875129"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a:latin typeface="+mj-lt"/>
              </a:rPr>
              <a:t>RELATIONSHIPS</a:t>
            </a:r>
          </a:p>
        </p:txBody>
      </p:sp>
      <p:sp>
        <p:nvSpPr>
          <p:cNvPr id="46" name="Text Box 19"/>
          <p:cNvSpPr txBox="1">
            <a:spLocks noChangeArrowheads="1"/>
          </p:cNvSpPr>
          <p:nvPr/>
        </p:nvSpPr>
        <p:spPr bwMode="auto">
          <a:xfrm rot="-5400000">
            <a:off x="7321589" y="3440771"/>
            <a:ext cx="1742785"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100">
                <a:latin typeface="+mj-lt"/>
              </a:rPr>
              <a:t>Customer competitive</a:t>
            </a:r>
          </a:p>
          <a:p>
            <a:pPr algn="ctr"/>
            <a:r>
              <a:rPr lang="en-GB" sz="1100">
                <a:latin typeface="+mj-lt"/>
              </a:rPr>
              <a:t>assessment</a:t>
            </a:r>
          </a:p>
        </p:txBody>
      </p:sp>
      <p:sp>
        <p:nvSpPr>
          <p:cNvPr id="47" name="Text Box 20"/>
          <p:cNvSpPr txBox="1">
            <a:spLocks noChangeArrowheads="1"/>
          </p:cNvSpPr>
          <p:nvPr/>
        </p:nvSpPr>
        <p:spPr bwMode="auto">
          <a:xfrm>
            <a:off x="5568178" y="989895"/>
            <a:ext cx="1582484"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800">
                <a:latin typeface="+mj-lt"/>
              </a:rPr>
              <a:t>How</a:t>
            </a:r>
          </a:p>
          <a:p>
            <a:pPr algn="ctr"/>
            <a:r>
              <a:rPr lang="en-GB" sz="1800">
                <a:latin typeface="+mj-lt"/>
              </a:rPr>
              <a:t>Correlations</a:t>
            </a:r>
          </a:p>
        </p:txBody>
      </p:sp>
      <p:sp>
        <p:nvSpPr>
          <p:cNvPr id="48" name="Line 7"/>
          <p:cNvSpPr>
            <a:spLocks noChangeShapeType="1"/>
          </p:cNvSpPr>
          <p:nvPr/>
        </p:nvSpPr>
        <p:spPr bwMode="auto">
          <a:xfrm>
            <a:off x="7973905" y="2644973"/>
            <a:ext cx="0" cy="21336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sz="1400">
              <a:latin typeface="+mj-lt"/>
            </a:endParaRPr>
          </a:p>
        </p:txBody>
      </p:sp>
      <p:sp>
        <p:nvSpPr>
          <p:cNvPr id="49" name="Text Box 17"/>
          <p:cNvSpPr txBox="1">
            <a:spLocks noChangeArrowheads="1"/>
          </p:cNvSpPr>
          <p:nvPr/>
        </p:nvSpPr>
        <p:spPr bwMode="auto">
          <a:xfrm rot="-5400000">
            <a:off x="6749992" y="3484602"/>
            <a:ext cx="1841402" cy="492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400">
                <a:latin typeface="+mj-lt"/>
              </a:rPr>
              <a:t>WHAT HOW MUCH</a:t>
            </a:r>
          </a:p>
          <a:p>
            <a:pPr algn="ctr"/>
            <a:r>
              <a:rPr lang="en-GB" sz="1100">
                <a:latin typeface="+mj-lt"/>
              </a:rPr>
              <a:t>Target Values</a:t>
            </a:r>
          </a:p>
        </p:txBody>
      </p:sp>
      <p:sp>
        <p:nvSpPr>
          <p:cNvPr id="50" name="AutoShape 5"/>
          <p:cNvSpPr>
            <a:spLocks noChangeArrowheads="1"/>
          </p:cNvSpPr>
          <p:nvPr/>
        </p:nvSpPr>
        <p:spPr bwMode="auto">
          <a:xfrm rot="16200000">
            <a:off x="1971568" y="3189485"/>
            <a:ext cx="2133600" cy="1066800"/>
          </a:xfrm>
          <a:prstGeom prst="triangle">
            <a:avLst>
              <a:gd name="adj" fmla="val 50000"/>
            </a:avLst>
          </a:prstGeom>
          <a:solidFill>
            <a:schemeClr val="accent6">
              <a:lumMod val="40000"/>
              <a:lumOff val="60000"/>
            </a:schemeClr>
          </a:solidFill>
          <a:ln w="12700">
            <a:solidFill>
              <a:schemeClr val="tx1"/>
            </a:solidFill>
            <a:miter lim="800000"/>
            <a:headEnd/>
            <a:tailEnd/>
          </a:ln>
          <a:extLst/>
        </p:spPr>
        <p:txBody>
          <a:bodyPr wrap="none" anchor="ctr"/>
          <a:lstStyle/>
          <a:p>
            <a:pPr>
              <a:defRPr/>
            </a:pPr>
            <a:endParaRPr lang="en-US" sz="1400">
              <a:latin typeface="+mj-lt"/>
            </a:endParaRPr>
          </a:p>
        </p:txBody>
      </p:sp>
      <p:sp>
        <p:nvSpPr>
          <p:cNvPr id="51" name="Text Box 20"/>
          <p:cNvSpPr txBox="1">
            <a:spLocks noChangeArrowheads="1"/>
          </p:cNvSpPr>
          <p:nvPr/>
        </p:nvSpPr>
        <p:spPr bwMode="auto">
          <a:xfrm rot="-5400000">
            <a:off x="2432866" y="3421947"/>
            <a:ext cx="1582484"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800">
                <a:latin typeface="+mj-lt"/>
              </a:rPr>
              <a:t>What</a:t>
            </a:r>
          </a:p>
          <a:p>
            <a:pPr algn="ctr"/>
            <a:r>
              <a:rPr lang="en-GB" sz="1800">
                <a:latin typeface="+mj-lt"/>
              </a:rPr>
              <a:t>Correlations</a:t>
            </a:r>
          </a:p>
        </p:txBody>
      </p:sp>
    </p:spTree>
    <p:extLst>
      <p:ext uri="{BB962C8B-B14F-4D97-AF65-F5344CB8AC3E}">
        <p14:creationId xmlns:p14="http://schemas.microsoft.com/office/powerpoint/2010/main" val="2077580443"/>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2"/>
          <p:cNvSpPr>
            <a:spLocks noGrp="1" noChangeArrowheads="1"/>
          </p:cNvSpPr>
          <p:nvPr>
            <p:ph type="title"/>
          </p:nvPr>
        </p:nvSpPr>
        <p:spPr>
          <a:xfrm>
            <a:off x="0" y="298451"/>
            <a:ext cx="6924907" cy="762000"/>
          </a:xfrm>
        </p:spPr>
        <p:txBody>
          <a:bodyPr/>
          <a:lstStyle/>
          <a:p>
            <a:r>
              <a:rPr lang="en-GB" dirty="0"/>
              <a:t>(Step 5): Determine Requirement Correlation and Trade-offs</a:t>
            </a:r>
          </a:p>
        </p:txBody>
      </p:sp>
      <p:sp>
        <p:nvSpPr>
          <p:cNvPr id="109571" name="Rectangle 60"/>
          <p:cNvSpPr>
            <a:spLocks noGrp="1" noChangeArrowheads="1"/>
          </p:cNvSpPr>
          <p:nvPr>
            <p:ph type="body" sz="half" idx="2"/>
          </p:nvPr>
        </p:nvSpPr>
        <p:spPr>
          <a:xfrm>
            <a:off x="4876803" y="1409700"/>
            <a:ext cx="4229100" cy="4906963"/>
          </a:xfrm>
        </p:spPr>
        <p:txBody>
          <a:bodyPr/>
          <a:lstStyle/>
          <a:p>
            <a:r>
              <a:rPr lang="en-GB" dirty="0"/>
              <a:t>The CORRELATION MATRIX is the roof of the chart</a:t>
            </a:r>
          </a:p>
          <a:p>
            <a:r>
              <a:rPr lang="en-GB" dirty="0"/>
              <a:t>Its purpose is to identify areas where trade-off decisions and further research may be needed</a:t>
            </a:r>
          </a:p>
        </p:txBody>
      </p:sp>
      <p:grpSp>
        <p:nvGrpSpPr>
          <p:cNvPr id="109570" name="Group 3"/>
          <p:cNvGrpSpPr>
            <a:grpSpLocks/>
          </p:cNvGrpSpPr>
          <p:nvPr/>
        </p:nvGrpSpPr>
        <p:grpSpPr bwMode="auto">
          <a:xfrm>
            <a:off x="257446" y="1838325"/>
            <a:ext cx="4206875" cy="4495800"/>
            <a:chOff x="182" y="1152"/>
            <a:chExt cx="2650" cy="2832"/>
          </a:xfrm>
        </p:grpSpPr>
        <p:sp>
          <p:nvSpPr>
            <p:cNvPr id="109588" name="Rectangle 4"/>
            <p:cNvSpPr>
              <a:spLocks noChangeArrowheads="1"/>
            </p:cNvSpPr>
            <p:nvPr/>
          </p:nvSpPr>
          <p:spPr bwMode="auto">
            <a:xfrm>
              <a:off x="1488" y="1824"/>
              <a:ext cx="192" cy="216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endParaRPr lang="en-US" sz="1400">
                <a:latin typeface="Times New Roman" charset="0"/>
              </a:endParaRPr>
            </a:p>
          </p:txBody>
        </p:sp>
        <p:sp>
          <p:nvSpPr>
            <p:cNvPr id="109589" name="Rectangle 5"/>
            <p:cNvSpPr>
              <a:spLocks noChangeArrowheads="1"/>
            </p:cNvSpPr>
            <p:nvPr/>
          </p:nvSpPr>
          <p:spPr bwMode="auto">
            <a:xfrm>
              <a:off x="1680" y="1824"/>
              <a:ext cx="192" cy="216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590" name="Rectangle 6"/>
            <p:cNvSpPr>
              <a:spLocks noChangeArrowheads="1"/>
            </p:cNvSpPr>
            <p:nvPr/>
          </p:nvSpPr>
          <p:spPr bwMode="auto">
            <a:xfrm>
              <a:off x="1872" y="1824"/>
              <a:ext cx="192" cy="216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591" name="Rectangle 7"/>
            <p:cNvSpPr>
              <a:spLocks noChangeArrowheads="1"/>
            </p:cNvSpPr>
            <p:nvPr/>
          </p:nvSpPr>
          <p:spPr bwMode="auto">
            <a:xfrm>
              <a:off x="2064" y="1824"/>
              <a:ext cx="192" cy="216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592" name="Rectangle 8"/>
            <p:cNvSpPr>
              <a:spLocks noChangeArrowheads="1"/>
            </p:cNvSpPr>
            <p:nvPr/>
          </p:nvSpPr>
          <p:spPr bwMode="auto">
            <a:xfrm>
              <a:off x="2256" y="1824"/>
              <a:ext cx="192" cy="216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593" name="Rectangle 9"/>
            <p:cNvSpPr>
              <a:spLocks noChangeArrowheads="1"/>
            </p:cNvSpPr>
            <p:nvPr/>
          </p:nvSpPr>
          <p:spPr bwMode="auto">
            <a:xfrm>
              <a:off x="2640" y="1824"/>
              <a:ext cx="192" cy="216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594" name="Rectangle 10"/>
            <p:cNvSpPr>
              <a:spLocks noChangeArrowheads="1"/>
            </p:cNvSpPr>
            <p:nvPr/>
          </p:nvSpPr>
          <p:spPr bwMode="auto">
            <a:xfrm>
              <a:off x="2448" y="1824"/>
              <a:ext cx="192" cy="216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595" name="AutoShape 11"/>
            <p:cNvSpPr>
              <a:spLocks noChangeArrowheads="1"/>
            </p:cNvSpPr>
            <p:nvPr/>
          </p:nvSpPr>
          <p:spPr bwMode="auto">
            <a:xfrm>
              <a:off x="1488" y="1152"/>
              <a:ext cx="1344" cy="672"/>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596" name="Line 12"/>
            <p:cNvSpPr>
              <a:spLocks noChangeShapeType="1"/>
            </p:cNvSpPr>
            <p:nvPr/>
          </p:nvSpPr>
          <p:spPr bwMode="auto">
            <a:xfrm flipV="1">
              <a:off x="1680" y="1248"/>
              <a:ext cx="576" cy="57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597" name="Line 13"/>
            <p:cNvSpPr>
              <a:spLocks noChangeShapeType="1"/>
            </p:cNvSpPr>
            <p:nvPr/>
          </p:nvSpPr>
          <p:spPr bwMode="auto">
            <a:xfrm flipV="1">
              <a:off x="1872" y="1344"/>
              <a:ext cx="480" cy="48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598" name="Line 14"/>
            <p:cNvSpPr>
              <a:spLocks noChangeShapeType="1"/>
            </p:cNvSpPr>
            <p:nvPr/>
          </p:nvSpPr>
          <p:spPr bwMode="auto">
            <a:xfrm flipH="1" flipV="1">
              <a:off x="1968" y="1344"/>
              <a:ext cx="480" cy="48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599" name="Line 15"/>
            <p:cNvSpPr>
              <a:spLocks noChangeShapeType="1"/>
            </p:cNvSpPr>
            <p:nvPr/>
          </p:nvSpPr>
          <p:spPr bwMode="auto">
            <a:xfrm flipV="1">
              <a:off x="2064" y="1440"/>
              <a:ext cx="384" cy="38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600" name="Line 16"/>
            <p:cNvSpPr>
              <a:spLocks noChangeShapeType="1"/>
            </p:cNvSpPr>
            <p:nvPr/>
          </p:nvSpPr>
          <p:spPr bwMode="auto">
            <a:xfrm flipH="1" flipV="1">
              <a:off x="1872" y="1440"/>
              <a:ext cx="384" cy="38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601" name="Line 17"/>
            <p:cNvSpPr>
              <a:spLocks noChangeShapeType="1"/>
            </p:cNvSpPr>
            <p:nvPr/>
          </p:nvSpPr>
          <p:spPr bwMode="auto">
            <a:xfrm flipV="1">
              <a:off x="2256" y="1536"/>
              <a:ext cx="288" cy="28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602" name="Line 18"/>
            <p:cNvSpPr>
              <a:spLocks noChangeShapeType="1"/>
            </p:cNvSpPr>
            <p:nvPr/>
          </p:nvSpPr>
          <p:spPr bwMode="auto">
            <a:xfrm flipH="1" flipV="1">
              <a:off x="1776" y="1536"/>
              <a:ext cx="288" cy="28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603" name="Line 19"/>
            <p:cNvSpPr>
              <a:spLocks noChangeShapeType="1"/>
            </p:cNvSpPr>
            <p:nvPr/>
          </p:nvSpPr>
          <p:spPr bwMode="auto">
            <a:xfrm flipH="1">
              <a:off x="2448" y="1632"/>
              <a:ext cx="192" cy="19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604" name="Line 20"/>
            <p:cNvSpPr>
              <a:spLocks noChangeShapeType="1"/>
            </p:cNvSpPr>
            <p:nvPr/>
          </p:nvSpPr>
          <p:spPr bwMode="auto">
            <a:xfrm>
              <a:off x="1680" y="1632"/>
              <a:ext cx="192" cy="19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605" name="Line 21"/>
            <p:cNvSpPr>
              <a:spLocks noChangeShapeType="1"/>
            </p:cNvSpPr>
            <p:nvPr/>
          </p:nvSpPr>
          <p:spPr bwMode="auto">
            <a:xfrm flipV="1">
              <a:off x="2640" y="1728"/>
              <a:ext cx="96" cy="9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606" name="Line 22"/>
            <p:cNvSpPr>
              <a:spLocks noChangeShapeType="1"/>
            </p:cNvSpPr>
            <p:nvPr/>
          </p:nvSpPr>
          <p:spPr bwMode="auto">
            <a:xfrm flipH="1" flipV="1">
              <a:off x="1584" y="1728"/>
              <a:ext cx="96" cy="9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607" name="Line 23"/>
            <p:cNvSpPr>
              <a:spLocks noChangeShapeType="1"/>
            </p:cNvSpPr>
            <p:nvPr/>
          </p:nvSpPr>
          <p:spPr bwMode="auto">
            <a:xfrm flipH="1" flipV="1">
              <a:off x="2064" y="1248"/>
              <a:ext cx="576" cy="57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608" name="Rectangle 24"/>
            <p:cNvSpPr>
              <a:spLocks noChangeArrowheads="1"/>
            </p:cNvSpPr>
            <p:nvPr/>
          </p:nvSpPr>
          <p:spPr bwMode="auto">
            <a:xfrm rot="-5400000">
              <a:off x="1536" y="1296"/>
              <a:ext cx="192" cy="2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09" name="Rectangle 25"/>
            <p:cNvSpPr>
              <a:spLocks noChangeArrowheads="1"/>
            </p:cNvSpPr>
            <p:nvPr/>
          </p:nvSpPr>
          <p:spPr bwMode="auto">
            <a:xfrm rot="-5400000">
              <a:off x="1536" y="1488"/>
              <a:ext cx="192" cy="2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10" name="Rectangle 26"/>
            <p:cNvSpPr>
              <a:spLocks noChangeArrowheads="1"/>
            </p:cNvSpPr>
            <p:nvPr/>
          </p:nvSpPr>
          <p:spPr bwMode="auto">
            <a:xfrm rot="-5400000">
              <a:off x="1536" y="1680"/>
              <a:ext cx="192" cy="2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11" name="Rectangle 27"/>
            <p:cNvSpPr>
              <a:spLocks noChangeArrowheads="1"/>
            </p:cNvSpPr>
            <p:nvPr/>
          </p:nvSpPr>
          <p:spPr bwMode="auto">
            <a:xfrm rot="-5400000">
              <a:off x="1536" y="1872"/>
              <a:ext cx="192" cy="2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12" name="Rectangle 28"/>
            <p:cNvSpPr>
              <a:spLocks noChangeArrowheads="1"/>
            </p:cNvSpPr>
            <p:nvPr/>
          </p:nvSpPr>
          <p:spPr bwMode="auto">
            <a:xfrm rot="-5400000">
              <a:off x="1536" y="2064"/>
              <a:ext cx="192" cy="2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13" name="Rectangle 29"/>
            <p:cNvSpPr>
              <a:spLocks noChangeArrowheads="1"/>
            </p:cNvSpPr>
            <p:nvPr/>
          </p:nvSpPr>
          <p:spPr bwMode="auto">
            <a:xfrm rot="-5400000">
              <a:off x="1536" y="2256"/>
              <a:ext cx="192" cy="2400"/>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14" name="Oval 30"/>
            <p:cNvSpPr>
              <a:spLocks noChangeArrowheads="1"/>
            </p:cNvSpPr>
            <p:nvPr/>
          </p:nvSpPr>
          <p:spPr bwMode="auto">
            <a:xfrm>
              <a:off x="1536" y="2448"/>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15" name="Oval 31"/>
            <p:cNvSpPr>
              <a:spLocks noChangeArrowheads="1"/>
            </p:cNvSpPr>
            <p:nvPr/>
          </p:nvSpPr>
          <p:spPr bwMode="auto">
            <a:xfrm>
              <a:off x="1536" y="2832"/>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16" name="Oval 32"/>
            <p:cNvSpPr>
              <a:spLocks noChangeArrowheads="1"/>
            </p:cNvSpPr>
            <p:nvPr/>
          </p:nvSpPr>
          <p:spPr bwMode="auto">
            <a:xfrm>
              <a:off x="1728" y="336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17" name="Oval 33"/>
            <p:cNvSpPr>
              <a:spLocks noChangeArrowheads="1"/>
            </p:cNvSpPr>
            <p:nvPr/>
          </p:nvSpPr>
          <p:spPr bwMode="auto">
            <a:xfrm>
              <a:off x="1920" y="264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109618" name="Group 34"/>
            <p:cNvGrpSpPr>
              <a:grpSpLocks/>
            </p:cNvGrpSpPr>
            <p:nvPr/>
          </p:nvGrpSpPr>
          <p:grpSpPr bwMode="auto">
            <a:xfrm>
              <a:off x="2680" y="3024"/>
              <a:ext cx="96" cy="96"/>
              <a:chOff x="3648" y="2400"/>
              <a:chExt cx="96" cy="96"/>
            </a:xfrm>
          </p:grpSpPr>
          <p:sp>
            <p:nvSpPr>
              <p:cNvPr id="109642" name="Oval 35"/>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43" name="Oval 36"/>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109619" name="Group 37"/>
            <p:cNvGrpSpPr>
              <a:grpSpLocks/>
            </p:cNvGrpSpPr>
            <p:nvPr/>
          </p:nvGrpSpPr>
          <p:grpSpPr bwMode="auto">
            <a:xfrm>
              <a:off x="2120" y="3408"/>
              <a:ext cx="96" cy="96"/>
              <a:chOff x="3648" y="2400"/>
              <a:chExt cx="96" cy="96"/>
            </a:xfrm>
          </p:grpSpPr>
          <p:sp>
            <p:nvSpPr>
              <p:cNvPr id="109640" name="Oval 38"/>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41" name="Oval 39"/>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grpSp>
          <p:nvGrpSpPr>
            <p:cNvPr id="109620" name="Group 40"/>
            <p:cNvGrpSpPr>
              <a:grpSpLocks/>
            </p:cNvGrpSpPr>
            <p:nvPr/>
          </p:nvGrpSpPr>
          <p:grpSpPr bwMode="auto">
            <a:xfrm>
              <a:off x="2288" y="3216"/>
              <a:ext cx="96" cy="96"/>
              <a:chOff x="3648" y="2400"/>
              <a:chExt cx="96" cy="96"/>
            </a:xfrm>
          </p:grpSpPr>
          <p:sp>
            <p:nvSpPr>
              <p:cNvPr id="109638" name="Oval 41"/>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39" name="Oval 42"/>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109621" name="Oval 43"/>
            <p:cNvSpPr>
              <a:spLocks noChangeArrowheads="1"/>
            </p:cNvSpPr>
            <p:nvPr/>
          </p:nvSpPr>
          <p:spPr bwMode="auto">
            <a:xfrm>
              <a:off x="1544" y="3016"/>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109622" name="Group 44"/>
            <p:cNvGrpSpPr>
              <a:grpSpLocks/>
            </p:cNvGrpSpPr>
            <p:nvPr/>
          </p:nvGrpSpPr>
          <p:grpSpPr bwMode="auto">
            <a:xfrm>
              <a:off x="2112" y="1208"/>
              <a:ext cx="96" cy="96"/>
              <a:chOff x="3648" y="2400"/>
              <a:chExt cx="96" cy="96"/>
            </a:xfrm>
          </p:grpSpPr>
          <p:sp>
            <p:nvSpPr>
              <p:cNvPr id="109636" name="Oval 45"/>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37" name="Oval 46"/>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109623" name="Oval 47"/>
            <p:cNvSpPr>
              <a:spLocks noChangeArrowheads="1"/>
            </p:cNvSpPr>
            <p:nvPr/>
          </p:nvSpPr>
          <p:spPr bwMode="auto">
            <a:xfrm>
              <a:off x="1824" y="148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24" name="Text Box 48"/>
            <p:cNvSpPr txBox="1">
              <a:spLocks noChangeArrowheads="1"/>
            </p:cNvSpPr>
            <p:nvPr/>
          </p:nvSpPr>
          <p:spPr bwMode="auto">
            <a:xfrm>
              <a:off x="2166" y="1639"/>
              <a:ext cx="173" cy="1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x</a:t>
              </a:r>
            </a:p>
          </p:txBody>
        </p:sp>
        <p:sp>
          <p:nvSpPr>
            <p:cNvPr id="109625" name="Text Box 49"/>
            <p:cNvSpPr txBox="1">
              <a:spLocks noChangeArrowheads="1"/>
            </p:cNvSpPr>
            <p:nvPr/>
          </p:nvSpPr>
          <p:spPr bwMode="auto">
            <a:xfrm>
              <a:off x="1974" y="1631"/>
              <a:ext cx="173" cy="1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x</a:t>
              </a:r>
            </a:p>
          </p:txBody>
        </p:sp>
        <p:sp>
          <p:nvSpPr>
            <p:cNvPr id="109626" name="Text Box 50"/>
            <p:cNvSpPr txBox="1">
              <a:spLocks noChangeArrowheads="1"/>
            </p:cNvSpPr>
            <p:nvPr/>
          </p:nvSpPr>
          <p:spPr bwMode="auto">
            <a:xfrm>
              <a:off x="1782" y="1623"/>
              <a:ext cx="173" cy="19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Times New Roman" charset="0"/>
                </a:rPr>
                <a:t>x</a:t>
              </a:r>
            </a:p>
          </p:txBody>
        </p:sp>
        <p:sp>
          <p:nvSpPr>
            <p:cNvPr id="109627" name="AutoShape 51"/>
            <p:cNvSpPr>
              <a:spLocks noChangeArrowheads="1"/>
            </p:cNvSpPr>
            <p:nvPr/>
          </p:nvSpPr>
          <p:spPr bwMode="auto">
            <a:xfrm>
              <a:off x="1728" y="3024"/>
              <a:ext cx="96" cy="96"/>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28" name="AutoShape 52"/>
            <p:cNvSpPr>
              <a:spLocks noChangeArrowheads="1"/>
            </p:cNvSpPr>
            <p:nvPr/>
          </p:nvSpPr>
          <p:spPr bwMode="auto">
            <a:xfrm>
              <a:off x="2496" y="2592"/>
              <a:ext cx="96" cy="96"/>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29" name="AutoShape 53"/>
            <p:cNvSpPr>
              <a:spLocks noChangeArrowheads="1"/>
            </p:cNvSpPr>
            <p:nvPr/>
          </p:nvSpPr>
          <p:spPr bwMode="auto">
            <a:xfrm>
              <a:off x="2496" y="3408"/>
              <a:ext cx="96" cy="96"/>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630" name="Text Box 54"/>
            <p:cNvSpPr txBox="1">
              <a:spLocks noChangeArrowheads="1"/>
            </p:cNvSpPr>
            <p:nvPr/>
          </p:nvSpPr>
          <p:spPr bwMode="auto">
            <a:xfrm rot="19017623">
              <a:off x="1467" y="2859"/>
              <a:ext cx="1312"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dirty="0">
                  <a:latin typeface="+mn-lt"/>
                </a:rPr>
                <a:t>RELATIONSHIPS</a:t>
              </a:r>
            </a:p>
          </p:txBody>
        </p:sp>
        <p:sp>
          <p:nvSpPr>
            <p:cNvPr id="109631" name="Text Box 55"/>
            <p:cNvSpPr txBox="1">
              <a:spLocks noChangeArrowheads="1"/>
            </p:cNvSpPr>
            <p:nvPr/>
          </p:nvSpPr>
          <p:spPr bwMode="auto">
            <a:xfrm>
              <a:off x="1862" y="1975"/>
              <a:ext cx="483"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a:latin typeface="+mn-lt"/>
                </a:rPr>
                <a:t>HOW</a:t>
              </a:r>
            </a:p>
          </p:txBody>
        </p:sp>
        <p:sp>
          <p:nvSpPr>
            <p:cNvPr id="109632" name="Text Box 56"/>
            <p:cNvSpPr txBox="1">
              <a:spLocks noChangeArrowheads="1"/>
            </p:cNvSpPr>
            <p:nvPr/>
          </p:nvSpPr>
          <p:spPr bwMode="auto">
            <a:xfrm>
              <a:off x="1718" y="3607"/>
              <a:ext cx="974"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dirty="0">
                  <a:latin typeface="+mn-lt"/>
                </a:rPr>
                <a:t>HOW MUCH</a:t>
              </a:r>
            </a:p>
          </p:txBody>
        </p:sp>
        <p:sp>
          <p:nvSpPr>
            <p:cNvPr id="109633" name="Text Box 57"/>
            <p:cNvSpPr txBox="1">
              <a:spLocks noChangeArrowheads="1"/>
            </p:cNvSpPr>
            <p:nvPr/>
          </p:nvSpPr>
          <p:spPr bwMode="auto">
            <a:xfrm>
              <a:off x="566" y="2167"/>
              <a:ext cx="549"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dirty="0">
                  <a:latin typeface="+mn-lt"/>
                </a:rPr>
                <a:t>WHAT</a:t>
              </a:r>
            </a:p>
          </p:txBody>
        </p:sp>
        <p:sp>
          <p:nvSpPr>
            <p:cNvPr id="109634" name="Text Box 58"/>
            <p:cNvSpPr txBox="1">
              <a:spLocks noChangeArrowheads="1"/>
            </p:cNvSpPr>
            <p:nvPr/>
          </p:nvSpPr>
          <p:spPr bwMode="auto">
            <a:xfrm>
              <a:off x="182" y="1351"/>
              <a:ext cx="1172"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dirty="0">
                  <a:latin typeface="+mn-lt"/>
                </a:rPr>
                <a:t>CORRELATION</a:t>
              </a:r>
              <a:br>
                <a:rPr lang="en-GB" sz="1800" dirty="0">
                  <a:latin typeface="+mn-lt"/>
                </a:rPr>
              </a:br>
              <a:r>
                <a:rPr lang="en-GB" sz="1800" dirty="0">
                  <a:latin typeface="+mn-lt"/>
                </a:rPr>
                <a:t>MATRIX</a:t>
              </a:r>
            </a:p>
          </p:txBody>
        </p:sp>
        <p:sp>
          <p:nvSpPr>
            <p:cNvPr id="109635" name="Line 59"/>
            <p:cNvSpPr>
              <a:spLocks noChangeShapeType="1"/>
            </p:cNvSpPr>
            <p:nvPr/>
          </p:nvSpPr>
          <p:spPr bwMode="auto">
            <a:xfrm flipV="1">
              <a:off x="1152" y="1440"/>
              <a:ext cx="672" cy="192"/>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109572" name="Group 61"/>
          <p:cNvGrpSpPr>
            <a:grpSpLocks/>
          </p:cNvGrpSpPr>
          <p:nvPr/>
        </p:nvGrpSpPr>
        <p:grpSpPr bwMode="auto">
          <a:xfrm>
            <a:off x="5383214" y="3971133"/>
            <a:ext cx="3117845" cy="1919288"/>
            <a:chOff x="3129" y="2440"/>
            <a:chExt cx="1964" cy="1209"/>
          </a:xfrm>
        </p:grpSpPr>
        <p:sp>
          <p:nvSpPr>
            <p:cNvPr id="109574" name="Oval 62"/>
            <p:cNvSpPr>
              <a:spLocks noChangeArrowheads="1"/>
            </p:cNvSpPr>
            <p:nvPr/>
          </p:nvSpPr>
          <p:spPr bwMode="auto">
            <a:xfrm>
              <a:off x="3168" y="2824"/>
              <a:ext cx="192" cy="192"/>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nvGrpSpPr>
            <p:cNvPr id="109575" name="Group 63"/>
            <p:cNvGrpSpPr>
              <a:grpSpLocks/>
            </p:cNvGrpSpPr>
            <p:nvPr/>
          </p:nvGrpSpPr>
          <p:grpSpPr bwMode="auto">
            <a:xfrm>
              <a:off x="3168" y="2526"/>
              <a:ext cx="192" cy="192"/>
              <a:chOff x="3648" y="2400"/>
              <a:chExt cx="96" cy="96"/>
            </a:xfrm>
          </p:grpSpPr>
          <p:sp>
            <p:nvSpPr>
              <p:cNvPr id="109586" name="Oval 64"/>
              <p:cNvSpPr>
                <a:spLocks noChangeArrowheads="1"/>
              </p:cNvSpPr>
              <p:nvPr/>
            </p:nvSpPr>
            <p:spPr bwMode="auto">
              <a:xfrm>
                <a:off x="3648" y="2400"/>
                <a:ext cx="96" cy="9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109587" name="Oval 65"/>
              <p:cNvSpPr>
                <a:spLocks noChangeArrowheads="1"/>
              </p:cNvSpPr>
              <p:nvPr/>
            </p:nvSpPr>
            <p:spPr bwMode="auto">
              <a:xfrm>
                <a:off x="3672" y="2424"/>
                <a:ext cx="48" cy="4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grpSp>
        <p:sp>
          <p:nvSpPr>
            <p:cNvPr id="109576" name="Text Box 66"/>
            <p:cNvSpPr txBox="1">
              <a:spLocks noChangeArrowheads="1"/>
            </p:cNvSpPr>
            <p:nvPr/>
          </p:nvSpPr>
          <p:spPr bwMode="auto">
            <a:xfrm>
              <a:off x="3552" y="2776"/>
              <a:ext cx="821"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dirty="0">
                  <a:latin typeface="+mj-lt"/>
                </a:rPr>
                <a:t>POSITIVE</a:t>
              </a:r>
            </a:p>
          </p:txBody>
        </p:sp>
        <p:sp>
          <p:nvSpPr>
            <p:cNvPr id="109577" name="Text Box 67"/>
            <p:cNvSpPr txBox="1">
              <a:spLocks noChangeArrowheads="1"/>
            </p:cNvSpPr>
            <p:nvPr/>
          </p:nvSpPr>
          <p:spPr bwMode="auto">
            <a:xfrm>
              <a:off x="3552" y="2440"/>
              <a:ext cx="1499"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dirty="0">
                  <a:latin typeface="+mj-lt"/>
                </a:rPr>
                <a:t>STRONG POSITIVE</a:t>
              </a:r>
            </a:p>
          </p:txBody>
        </p:sp>
        <p:sp>
          <p:nvSpPr>
            <p:cNvPr id="109578" name="Line 68"/>
            <p:cNvSpPr>
              <a:spLocks noChangeShapeType="1"/>
            </p:cNvSpPr>
            <p:nvPr/>
          </p:nvSpPr>
          <p:spPr bwMode="auto">
            <a:xfrm>
              <a:off x="3165" y="3208"/>
              <a:ext cx="132" cy="13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579" name="Line 69"/>
            <p:cNvSpPr>
              <a:spLocks noChangeShapeType="1"/>
            </p:cNvSpPr>
            <p:nvPr/>
          </p:nvSpPr>
          <p:spPr bwMode="auto">
            <a:xfrm rot="5400000">
              <a:off x="3162" y="3205"/>
              <a:ext cx="132" cy="13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580" name="Line 70"/>
            <p:cNvSpPr>
              <a:spLocks noChangeShapeType="1"/>
            </p:cNvSpPr>
            <p:nvPr/>
          </p:nvSpPr>
          <p:spPr bwMode="auto">
            <a:xfrm rot="5400000">
              <a:off x="3129" y="3496"/>
              <a:ext cx="132" cy="13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581" name="Line 71"/>
            <p:cNvSpPr>
              <a:spLocks noChangeShapeType="1"/>
            </p:cNvSpPr>
            <p:nvPr/>
          </p:nvSpPr>
          <p:spPr bwMode="auto">
            <a:xfrm rot="5400000">
              <a:off x="3147" y="3514"/>
              <a:ext cx="132" cy="13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582" name="Line 72"/>
            <p:cNvSpPr>
              <a:spLocks noChangeShapeType="1"/>
            </p:cNvSpPr>
            <p:nvPr/>
          </p:nvSpPr>
          <p:spPr bwMode="auto">
            <a:xfrm>
              <a:off x="3153" y="3499"/>
              <a:ext cx="132" cy="13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583" name="Line 73"/>
            <p:cNvSpPr>
              <a:spLocks noChangeShapeType="1"/>
            </p:cNvSpPr>
            <p:nvPr/>
          </p:nvSpPr>
          <p:spPr bwMode="auto">
            <a:xfrm>
              <a:off x="3135" y="3514"/>
              <a:ext cx="132" cy="13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584" name="Text Box 74"/>
            <p:cNvSpPr txBox="1">
              <a:spLocks noChangeArrowheads="1"/>
            </p:cNvSpPr>
            <p:nvPr/>
          </p:nvSpPr>
          <p:spPr bwMode="auto">
            <a:xfrm>
              <a:off x="3552" y="3104"/>
              <a:ext cx="863"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a:latin typeface="+mj-lt"/>
                </a:rPr>
                <a:t>NEGATIVE</a:t>
              </a:r>
            </a:p>
          </p:txBody>
        </p:sp>
        <p:sp>
          <p:nvSpPr>
            <p:cNvPr id="109585" name="Text Box 75"/>
            <p:cNvSpPr txBox="1">
              <a:spLocks noChangeArrowheads="1"/>
            </p:cNvSpPr>
            <p:nvPr/>
          </p:nvSpPr>
          <p:spPr bwMode="auto">
            <a:xfrm>
              <a:off x="3552" y="3416"/>
              <a:ext cx="1541"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800">
                  <a:latin typeface="+mj-lt"/>
                </a:rPr>
                <a:t>STRONG NEGATIVE</a:t>
              </a:r>
            </a:p>
          </p:txBody>
        </p:sp>
      </p:grpSp>
    </p:spTree>
    <p:extLst>
      <p:ext uri="{BB962C8B-B14F-4D97-AF65-F5344CB8AC3E}">
        <p14:creationId xmlns:p14="http://schemas.microsoft.com/office/powerpoint/2010/main" val="3472899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Rectangle 2"/>
          <p:cNvSpPr>
            <a:spLocks noGrp="1" noChangeArrowheads="1"/>
          </p:cNvSpPr>
          <p:nvPr>
            <p:ph type="title"/>
          </p:nvPr>
        </p:nvSpPr>
        <p:spPr/>
        <p:txBody>
          <a:bodyPr/>
          <a:lstStyle/>
          <a:p>
            <a:r>
              <a:rPr lang="en-GB"/>
              <a:t>Correlation : Trade-offs</a:t>
            </a:r>
            <a:endParaRPr lang="en-GB" dirty="0"/>
          </a:p>
        </p:txBody>
      </p:sp>
      <p:sp>
        <p:nvSpPr>
          <p:cNvPr id="111618" name="Text Box 3"/>
          <p:cNvSpPr txBox="1">
            <a:spLocks noChangeArrowheads="1"/>
          </p:cNvSpPr>
          <p:nvPr/>
        </p:nvSpPr>
        <p:spPr bwMode="auto">
          <a:xfrm>
            <a:off x="238746" y="1698695"/>
            <a:ext cx="2626039"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000" dirty="0">
                <a:latin typeface="+mn-lt"/>
              </a:rPr>
              <a:t>+</a:t>
            </a:r>
            <a:r>
              <a:rPr lang="en-GB" sz="2000" dirty="0" err="1">
                <a:latin typeface="+mn-lt"/>
              </a:rPr>
              <a:t>ve</a:t>
            </a:r>
            <a:r>
              <a:rPr lang="en-GB" sz="2000" dirty="0">
                <a:latin typeface="+mn-lt"/>
              </a:rPr>
              <a:t> the HOWs </a:t>
            </a:r>
          </a:p>
          <a:p>
            <a:pPr algn="ctr"/>
            <a:r>
              <a:rPr lang="en-GB" sz="2000" dirty="0">
                <a:latin typeface="+mn-lt"/>
              </a:rPr>
              <a:t>support each other</a:t>
            </a:r>
          </a:p>
        </p:txBody>
      </p:sp>
      <p:sp>
        <p:nvSpPr>
          <p:cNvPr id="111619" name="Text Box 5"/>
          <p:cNvSpPr txBox="1">
            <a:spLocks noChangeArrowheads="1"/>
          </p:cNvSpPr>
          <p:nvPr/>
        </p:nvSpPr>
        <p:spPr bwMode="auto">
          <a:xfrm>
            <a:off x="6621463" y="1839001"/>
            <a:ext cx="2369429"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squar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2000" dirty="0">
                <a:solidFill>
                  <a:srgbClr val="FF3300"/>
                </a:solidFill>
                <a:latin typeface="+mj-lt"/>
              </a:rPr>
              <a:t> –</a:t>
            </a:r>
            <a:r>
              <a:rPr lang="en-GB" sz="2000" dirty="0" err="1">
                <a:solidFill>
                  <a:srgbClr val="FF3300"/>
                </a:solidFill>
                <a:latin typeface="+mj-lt"/>
              </a:rPr>
              <a:t>ve</a:t>
            </a:r>
            <a:r>
              <a:rPr lang="en-GB" sz="2000" dirty="0">
                <a:solidFill>
                  <a:srgbClr val="FF3300"/>
                </a:solidFill>
                <a:latin typeface="+mj-lt"/>
              </a:rPr>
              <a:t> </a:t>
            </a:r>
            <a:r>
              <a:rPr lang="en-GB" sz="2000" b="1" dirty="0">
                <a:solidFill>
                  <a:srgbClr val="6699FF"/>
                </a:solidFill>
                <a:latin typeface="+mj-lt"/>
              </a:rPr>
              <a:t> </a:t>
            </a:r>
            <a:r>
              <a:rPr lang="en-GB" sz="2000" dirty="0">
                <a:solidFill>
                  <a:srgbClr val="FF3300"/>
                </a:solidFill>
                <a:latin typeface="+mj-lt"/>
              </a:rPr>
              <a:t>the HOWs</a:t>
            </a:r>
          </a:p>
          <a:p>
            <a:pPr algn="ctr"/>
            <a:r>
              <a:rPr lang="en-GB" sz="2000" dirty="0">
                <a:solidFill>
                  <a:srgbClr val="FF3300"/>
                </a:solidFill>
                <a:latin typeface="+mj-lt"/>
              </a:rPr>
              <a:t>are in conflict</a:t>
            </a:r>
          </a:p>
          <a:p>
            <a:pPr algn="ctr"/>
            <a:endParaRPr lang="en-GB" sz="2000" dirty="0">
              <a:solidFill>
                <a:srgbClr val="FF3300"/>
              </a:solidFill>
              <a:latin typeface="+mj-lt"/>
            </a:endParaRPr>
          </a:p>
        </p:txBody>
      </p:sp>
      <p:sp>
        <p:nvSpPr>
          <p:cNvPr id="111620" name="Line 6"/>
          <p:cNvSpPr>
            <a:spLocks noChangeShapeType="1"/>
          </p:cNvSpPr>
          <p:nvPr/>
        </p:nvSpPr>
        <p:spPr bwMode="auto">
          <a:xfrm>
            <a:off x="395288" y="2924181"/>
            <a:ext cx="0" cy="1584325"/>
          </a:xfrm>
          <a:prstGeom prst="line">
            <a:avLst/>
          </a:prstGeom>
          <a:noFill/>
          <a:ln w="9525">
            <a:solidFill>
              <a:schemeClr val="tx1"/>
            </a:solidFill>
            <a:round/>
            <a:headEnd type="triangle" w="med" len="med"/>
            <a:tailEnd/>
          </a:ln>
          <a:extLst>
            <a:ext uri="{909E8E84-426E-40dd-AFC4-6F175D3DCCD1}">
              <a14:hiddenFill xmlns:a14="http://schemas.microsoft.com/office/drawing/2010/main" xmlns="">
                <a:noFill/>
              </a14:hiddenFill>
            </a:ext>
          </a:extLst>
        </p:spPr>
        <p:txBody>
          <a:bodyPr/>
          <a:lstStyle/>
          <a:p>
            <a:endParaRPr lang="en-US"/>
          </a:p>
        </p:txBody>
      </p:sp>
      <p:sp>
        <p:nvSpPr>
          <p:cNvPr id="111621" name="Line 7"/>
          <p:cNvSpPr>
            <a:spLocks noChangeShapeType="1"/>
          </p:cNvSpPr>
          <p:nvPr/>
        </p:nvSpPr>
        <p:spPr bwMode="auto">
          <a:xfrm>
            <a:off x="395291" y="4508500"/>
            <a:ext cx="1728787"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11622" name="Line 8"/>
          <p:cNvSpPr>
            <a:spLocks noChangeShapeType="1"/>
          </p:cNvSpPr>
          <p:nvPr/>
        </p:nvSpPr>
        <p:spPr bwMode="auto">
          <a:xfrm flipV="1">
            <a:off x="684213" y="3068638"/>
            <a:ext cx="1295400" cy="10795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1623" name="Text Box 9"/>
          <p:cNvSpPr txBox="1">
            <a:spLocks noChangeArrowheads="1"/>
          </p:cNvSpPr>
          <p:nvPr/>
        </p:nvSpPr>
        <p:spPr bwMode="auto">
          <a:xfrm>
            <a:off x="250827" y="4508506"/>
            <a:ext cx="2121093"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100" dirty="0">
                <a:latin typeface="+mj-lt"/>
              </a:rPr>
              <a:t>Improvement in Function 1</a:t>
            </a:r>
          </a:p>
        </p:txBody>
      </p:sp>
      <p:sp>
        <p:nvSpPr>
          <p:cNvPr id="111624" name="Text Box 10"/>
          <p:cNvSpPr txBox="1">
            <a:spLocks noChangeArrowheads="1"/>
          </p:cNvSpPr>
          <p:nvPr/>
        </p:nvSpPr>
        <p:spPr bwMode="auto">
          <a:xfrm rot="-5400000">
            <a:off x="-812100" y="3498223"/>
            <a:ext cx="2121093"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100">
                <a:latin typeface="+mj-lt"/>
              </a:rPr>
              <a:t>Improvement in Function 2</a:t>
            </a:r>
          </a:p>
        </p:txBody>
      </p:sp>
      <p:sp>
        <p:nvSpPr>
          <p:cNvPr id="111625" name="Line 11"/>
          <p:cNvSpPr>
            <a:spLocks noChangeShapeType="1"/>
          </p:cNvSpPr>
          <p:nvPr/>
        </p:nvSpPr>
        <p:spPr bwMode="auto">
          <a:xfrm>
            <a:off x="7092950" y="3140078"/>
            <a:ext cx="0" cy="1584325"/>
          </a:xfrm>
          <a:prstGeom prst="line">
            <a:avLst/>
          </a:prstGeom>
          <a:noFill/>
          <a:ln w="9525">
            <a:solidFill>
              <a:schemeClr val="tx1"/>
            </a:solidFill>
            <a:round/>
            <a:headEnd type="triangle" w="med" len="med"/>
            <a:tailEnd/>
          </a:ln>
          <a:extLst>
            <a:ext uri="{909E8E84-426E-40dd-AFC4-6F175D3DCCD1}">
              <a14:hiddenFill xmlns:a14="http://schemas.microsoft.com/office/drawing/2010/main" xmlns="">
                <a:noFill/>
              </a14:hiddenFill>
            </a:ext>
          </a:extLst>
        </p:spPr>
        <p:txBody>
          <a:bodyPr/>
          <a:lstStyle/>
          <a:p>
            <a:endParaRPr lang="en-US"/>
          </a:p>
        </p:txBody>
      </p:sp>
      <p:sp>
        <p:nvSpPr>
          <p:cNvPr id="111626" name="Line 12"/>
          <p:cNvSpPr>
            <a:spLocks noChangeShapeType="1"/>
          </p:cNvSpPr>
          <p:nvPr/>
        </p:nvSpPr>
        <p:spPr bwMode="auto">
          <a:xfrm>
            <a:off x="7092950" y="4724400"/>
            <a:ext cx="1728788"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11627" name="Line 13"/>
          <p:cNvSpPr>
            <a:spLocks noChangeShapeType="1"/>
          </p:cNvSpPr>
          <p:nvPr/>
        </p:nvSpPr>
        <p:spPr bwMode="auto">
          <a:xfrm>
            <a:off x="7235825" y="3429006"/>
            <a:ext cx="1368425" cy="115252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11628" name="Text Box 14"/>
          <p:cNvSpPr txBox="1">
            <a:spLocks noChangeArrowheads="1"/>
          </p:cNvSpPr>
          <p:nvPr/>
        </p:nvSpPr>
        <p:spPr bwMode="auto">
          <a:xfrm>
            <a:off x="6948490" y="4724406"/>
            <a:ext cx="2121093"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100">
                <a:latin typeface="+mj-lt"/>
              </a:rPr>
              <a:t>Improvement in Function 1</a:t>
            </a:r>
          </a:p>
        </p:txBody>
      </p:sp>
      <p:sp>
        <p:nvSpPr>
          <p:cNvPr id="111629" name="Text Box 15"/>
          <p:cNvSpPr txBox="1">
            <a:spLocks noChangeArrowheads="1"/>
          </p:cNvSpPr>
          <p:nvPr/>
        </p:nvSpPr>
        <p:spPr bwMode="auto">
          <a:xfrm rot="-5400000">
            <a:off x="5885563" y="3710948"/>
            <a:ext cx="2121093"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100">
                <a:latin typeface="+mj-lt"/>
              </a:rPr>
              <a:t>Improvement in Function 2</a:t>
            </a:r>
          </a:p>
        </p:txBody>
      </p:sp>
      <p:sp>
        <p:nvSpPr>
          <p:cNvPr id="111630" name="Rectangle 42"/>
          <p:cNvSpPr>
            <a:spLocks noChangeArrowheads="1"/>
          </p:cNvSpPr>
          <p:nvPr/>
        </p:nvSpPr>
        <p:spPr bwMode="auto">
          <a:xfrm>
            <a:off x="3813632" y="4660956"/>
            <a:ext cx="542925" cy="142557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00">
              <a:latin typeface="+mj-lt"/>
            </a:endParaRPr>
          </a:p>
        </p:txBody>
      </p:sp>
      <p:sp>
        <p:nvSpPr>
          <p:cNvPr id="111631" name="Rectangle 43"/>
          <p:cNvSpPr>
            <a:spLocks noChangeArrowheads="1"/>
          </p:cNvSpPr>
          <p:nvPr/>
        </p:nvSpPr>
        <p:spPr bwMode="auto">
          <a:xfrm>
            <a:off x="4354969" y="4660956"/>
            <a:ext cx="542925" cy="142557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00">
              <a:latin typeface="+mj-lt"/>
            </a:endParaRPr>
          </a:p>
        </p:txBody>
      </p:sp>
      <p:sp>
        <p:nvSpPr>
          <p:cNvPr id="111632" name="Rectangle 44"/>
          <p:cNvSpPr>
            <a:spLocks noChangeArrowheads="1"/>
          </p:cNvSpPr>
          <p:nvPr/>
        </p:nvSpPr>
        <p:spPr bwMode="auto">
          <a:xfrm>
            <a:off x="5447169" y="4660956"/>
            <a:ext cx="542925" cy="142557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00">
              <a:latin typeface="+mj-lt"/>
            </a:endParaRPr>
          </a:p>
        </p:txBody>
      </p:sp>
      <p:sp>
        <p:nvSpPr>
          <p:cNvPr id="111633" name="Rectangle 45"/>
          <p:cNvSpPr>
            <a:spLocks noChangeArrowheads="1"/>
          </p:cNvSpPr>
          <p:nvPr/>
        </p:nvSpPr>
        <p:spPr bwMode="auto">
          <a:xfrm>
            <a:off x="4907419" y="4660956"/>
            <a:ext cx="542925" cy="142557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00">
              <a:latin typeface="+mj-lt"/>
            </a:endParaRPr>
          </a:p>
        </p:txBody>
      </p:sp>
      <p:sp>
        <p:nvSpPr>
          <p:cNvPr id="111634" name="Rectangle 46"/>
          <p:cNvSpPr>
            <a:spLocks noChangeArrowheads="1"/>
          </p:cNvSpPr>
          <p:nvPr/>
        </p:nvSpPr>
        <p:spPr bwMode="auto">
          <a:xfrm>
            <a:off x="5999619" y="4660956"/>
            <a:ext cx="542925" cy="142557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00">
              <a:latin typeface="+mj-lt"/>
            </a:endParaRPr>
          </a:p>
        </p:txBody>
      </p:sp>
      <p:sp>
        <p:nvSpPr>
          <p:cNvPr id="49172" name="AutoShape 48"/>
          <p:cNvSpPr>
            <a:spLocks noChangeArrowheads="1"/>
          </p:cNvSpPr>
          <p:nvPr/>
        </p:nvSpPr>
        <p:spPr bwMode="gray">
          <a:xfrm>
            <a:off x="1681552" y="6302482"/>
            <a:ext cx="6159500" cy="457200"/>
          </a:xfrm>
          <a:prstGeom prst="wedgeRoundRectCallout">
            <a:avLst>
              <a:gd name="adj1" fmla="val -4442"/>
              <a:gd name="adj2" fmla="val -139065"/>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a:lstStyle/>
          <a:p>
            <a:pPr algn="ctr">
              <a:defRPr/>
            </a:pPr>
            <a:r>
              <a:rPr lang="en-GB" sz="1800">
                <a:solidFill>
                  <a:schemeClr val="bg1"/>
                </a:solidFill>
              </a:rPr>
              <a:t>The HOW MUCHs often define the correlations</a:t>
            </a:r>
            <a:endParaRPr lang="en-US" sz="1800">
              <a:solidFill>
                <a:schemeClr val="bg1"/>
              </a:solidFill>
            </a:endParaRPr>
          </a:p>
        </p:txBody>
      </p:sp>
      <p:sp>
        <p:nvSpPr>
          <p:cNvPr id="111638" name="Rectangle 77"/>
          <p:cNvSpPr>
            <a:spLocks noChangeArrowheads="1"/>
          </p:cNvSpPr>
          <p:nvPr/>
        </p:nvSpPr>
        <p:spPr bwMode="auto">
          <a:xfrm>
            <a:off x="2721432" y="4660956"/>
            <a:ext cx="542925" cy="142557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00">
              <a:latin typeface="+mj-lt"/>
            </a:endParaRPr>
          </a:p>
        </p:txBody>
      </p:sp>
      <p:sp>
        <p:nvSpPr>
          <p:cNvPr id="111639" name="Rectangle 78"/>
          <p:cNvSpPr>
            <a:spLocks noChangeArrowheads="1"/>
          </p:cNvSpPr>
          <p:nvPr/>
        </p:nvSpPr>
        <p:spPr bwMode="auto">
          <a:xfrm>
            <a:off x="3267532" y="4660956"/>
            <a:ext cx="542925" cy="1425575"/>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sz="1400">
              <a:latin typeface="+mj-lt"/>
            </a:endParaRPr>
          </a:p>
        </p:txBody>
      </p:sp>
      <p:pic>
        <p:nvPicPr>
          <p:cNvPr id="111640" name="Picture 7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86976" y="1047089"/>
            <a:ext cx="3838575" cy="1924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1641" name="AutoShape 80"/>
          <p:cNvSpPr>
            <a:spLocks noChangeArrowheads="1"/>
          </p:cNvSpPr>
          <p:nvPr/>
        </p:nvSpPr>
        <p:spPr bwMode="auto">
          <a:xfrm rot="744595">
            <a:off x="2360376" y="1248839"/>
            <a:ext cx="1368425" cy="608013"/>
          </a:xfrm>
          <a:prstGeom prst="curvedDownArrow">
            <a:avLst>
              <a:gd name="adj1" fmla="val 45013"/>
              <a:gd name="adj2" fmla="val 90026"/>
              <a:gd name="adj3" fmla="val 33333"/>
            </a:avLst>
          </a:prstGeom>
          <a:solidFill>
            <a:srgbClr val="990000"/>
          </a:solidFill>
          <a:ln w="9525">
            <a:solidFill>
              <a:schemeClr val="tx1"/>
            </a:solidFill>
            <a:miter lim="800000"/>
            <a:headEnd/>
            <a:tailEnd/>
          </a:ln>
        </p:spPr>
        <p:txBody>
          <a:bodyPr wrap="none" anchor="ctr"/>
          <a:lstStyle/>
          <a:p>
            <a:endParaRPr lang="en-US"/>
          </a:p>
        </p:txBody>
      </p:sp>
      <p:sp>
        <p:nvSpPr>
          <p:cNvPr id="111642" name="AutoShape 81"/>
          <p:cNvSpPr>
            <a:spLocks noChangeArrowheads="1"/>
          </p:cNvSpPr>
          <p:nvPr/>
        </p:nvSpPr>
        <p:spPr bwMode="auto">
          <a:xfrm rot="20881379" flipH="1">
            <a:off x="5368263" y="1292200"/>
            <a:ext cx="1685925" cy="608012"/>
          </a:xfrm>
          <a:prstGeom prst="curvedDownArrow">
            <a:avLst>
              <a:gd name="adj1" fmla="val 55457"/>
              <a:gd name="adj2" fmla="val 110914"/>
              <a:gd name="adj3" fmla="val 33333"/>
            </a:avLst>
          </a:prstGeom>
          <a:solidFill>
            <a:srgbClr val="990000"/>
          </a:solidFill>
          <a:ln w="9525">
            <a:solidFill>
              <a:schemeClr val="tx1"/>
            </a:solidFill>
            <a:miter lim="800000"/>
            <a:headEnd/>
            <a:tailEnd/>
          </a:ln>
        </p:spPr>
        <p:txBody>
          <a:bodyPr wrap="none" anchor="ctr"/>
          <a:lstStyle/>
          <a:p>
            <a:endParaRPr lang="en-US"/>
          </a:p>
        </p:txBody>
      </p:sp>
      <p:sp>
        <p:nvSpPr>
          <p:cNvPr id="111643" name="Text Box 82"/>
          <p:cNvSpPr txBox="1">
            <a:spLocks noChangeArrowheads="1"/>
          </p:cNvSpPr>
          <p:nvPr/>
        </p:nvSpPr>
        <p:spPr bwMode="auto">
          <a:xfrm rot="-5400000">
            <a:off x="2508536" y="5157785"/>
            <a:ext cx="917238"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a:latin typeface="+mj-lt"/>
              </a:rPr>
              <a:t>European</a:t>
            </a:r>
          </a:p>
          <a:p>
            <a:pPr algn="ctr"/>
            <a:r>
              <a:rPr lang="en-GB" sz="1200">
                <a:latin typeface="+mj-lt"/>
              </a:rPr>
              <a:t>Arabic</a:t>
            </a:r>
          </a:p>
        </p:txBody>
      </p:sp>
      <p:sp>
        <p:nvSpPr>
          <p:cNvPr id="111644" name="Text Box 83"/>
          <p:cNvSpPr txBox="1">
            <a:spLocks noChangeArrowheads="1"/>
          </p:cNvSpPr>
          <p:nvPr/>
        </p:nvSpPr>
        <p:spPr bwMode="auto">
          <a:xfrm rot="-5400000">
            <a:off x="3116815" y="5141318"/>
            <a:ext cx="76815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a:latin typeface="+mj-lt"/>
              </a:rPr>
              <a:t>16 max</a:t>
            </a:r>
          </a:p>
          <a:p>
            <a:pPr algn="ctr"/>
            <a:r>
              <a:rPr lang="en-GB" sz="1200">
                <a:latin typeface="+mj-lt"/>
              </a:rPr>
              <a:t>1M ops</a:t>
            </a:r>
          </a:p>
        </p:txBody>
      </p:sp>
      <p:sp>
        <p:nvSpPr>
          <p:cNvPr id="111645" name="Text Box 85"/>
          <p:cNvSpPr txBox="1">
            <a:spLocks noChangeArrowheads="1"/>
          </p:cNvSpPr>
          <p:nvPr/>
        </p:nvSpPr>
        <p:spPr bwMode="auto">
          <a:xfrm rot="-5400000">
            <a:off x="4134807" y="5069086"/>
            <a:ext cx="98642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a:latin typeface="+mj-lt"/>
              </a:rPr>
              <a:t>95%</a:t>
            </a:r>
          </a:p>
          <a:p>
            <a:pPr algn="ctr"/>
            <a:r>
              <a:rPr lang="en-GB" sz="1200">
                <a:latin typeface="+mj-lt"/>
              </a:rPr>
              <a:t> validation</a:t>
            </a:r>
          </a:p>
        </p:txBody>
      </p:sp>
      <p:sp>
        <p:nvSpPr>
          <p:cNvPr id="111646" name="Text Box 86"/>
          <p:cNvSpPr txBox="1">
            <a:spLocks noChangeArrowheads="1"/>
          </p:cNvSpPr>
          <p:nvPr/>
        </p:nvSpPr>
        <p:spPr bwMode="auto">
          <a:xfrm rot="-5400000">
            <a:off x="4571538" y="5050830"/>
            <a:ext cx="114165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a:latin typeface="+mj-lt"/>
              </a:rPr>
              <a:t>All standard</a:t>
            </a:r>
          </a:p>
          <a:p>
            <a:pPr algn="ctr"/>
            <a:r>
              <a:rPr lang="en-GB" sz="1200">
                <a:latin typeface="+mj-lt"/>
              </a:rPr>
              <a:t>500k inserts</a:t>
            </a:r>
          </a:p>
        </p:txBody>
      </p:sp>
      <p:sp>
        <p:nvSpPr>
          <p:cNvPr id="111647" name="Text Box 87"/>
          <p:cNvSpPr txBox="1">
            <a:spLocks noChangeArrowheads="1"/>
          </p:cNvSpPr>
          <p:nvPr/>
        </p:nvSpPr>
        <p:spPr bwMode="auto">
          <a:xfrm rot="-5400000">
            <a:off x="5727532" y="5104486"/>
            <a:ext cx="1080745" cy="4289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lnSpc>
                <a:spcPct val="60000"/>
              </a:lnSpc>
            </a:pPr>
            <a:r>
              <a:rPr lang="en-GB" sz="1200">
                <a:latin typeface="+mj-lt"/>
              </a:rPr>
              <a:t>1kN shock</a:t>
            </a:r>
          </a:p>
          <a:p>
            <a:pPr algn="ctr" eaLnBrk="1" hangingPunct="1">
              <a:lnSpc>
                <a:spcPct val="60000"/>
              </a:lnSpc>
            </a:pPr>
            <a:r>
              <a:rPr lang="en-GB" sz="1200">
                <a:latin typeface="+mj-lt"/>
              </a:rPr>
              <a:t>3 min</a:t>
            </a:r>
          </a:p>
          <a:p>
            <a:pPr algn="ctr" eaLnBrk="1" hangingPunct="1">
              <a:lnSpc>
                <a:spcPct val="60000"/>
              </a:lnSpc>
            </a:pPr>
            <a:r>
              <a:rPr lang="en-GB" sz="1200">
                <a:latin typeface="+mj-lt"/>
              </a:rPr>
              <a:t>min ingress</a:t>
            </a:r>
          </a:p>
        </p:txBody>
      </p:sp>
      <p:sp>
        <p:nvSpPr>
          <p:cNvPr id="111648" name="Text Box 88"/>
          <p:cNvSpPr txBox="1">
            <a:spLocks noChangeArrowheads="1"/>
          </p:cNvSpPr>
          <p:nvPr/>
        </p:nvSpPr>
        <p:spPr bwMode="auto">
          <a:xfrm rot="-5400000">
            <a:off x="5318169" y="5187618"/>
            <a:ext cx="70884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a:latin typeface="+mj-lt"/>
              </a:rPr>
              <a:t>&lt;80dB</a:t>
            </a:r>
          </a:p>
        </p:txBody>
      </p:sp>
      <p:sp>
        <p:nvSpPr>
          <p:cNvPr id="111649" name="Text Box 89"/>
          <p:cNvSpPr txBox="1">
            <a:spLocks noChangeArrowheads="1"/>
          </p:cNvSpPr>
          <p:nvPr/>
        </p:nvSpPr>
        <p:spPr bwMode="auto">
          <a:xfrm rot="-5400000">
            <a:off x="3173748" y="4929078"/>
            <a:ext cx="1789113"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nchor="ct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ctr"/>
            <a:r>
              <a:rPr lang="en-GB" sz="1200"/>
              <a:t>luminosity</a:t>
            </a:r>
          </a:p>
          <a:p>
            <a:pPr algn="ctr"/>
            <a:r>
              <a:rPr lang="en-GB" sz="1200"/>
              <a:t>European</a:t>
            </a:r>
          </a:p>
          <a:p>
            <a:pPr algn="ctr"/>
            <a:r>
              <a:rPr lang="en-GB" sz="1200"/>
              <a:t>Arabic letter Set</a:t>
            </a:r>
          </a:p>
        </p:txBody>
      </p:sp>
      <p:sp>
        <p:nvSpPr>
          <p:cNvPr id="111651" name="Text Box 31"/>
          <p:cNvSpPr txBox="1">
            <a:spLocks noChangeArrowheads="1"/>
          </p:cNvSpPr>
          <p:nvPr/>
        </p:nvSpPr>
        <p:spPr bwMode="auto">
          <a:xfrm rot="-5400000">
            <a:off x="2374476" y="3472099"/>
            <a:ext cx="1231427"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mj-lt"/>
              </a:rPr>
              <a:t>Select Lang</a:t>
            </a:r>
          </a:p>
        </p:txBody>
      </p:sp>
      <p:sp>
        <p:nvSpPr>
          <p:cNvPr id="111652" name="Text Box 32"/>
          <p:cNvSpPr txBox="1">
            <a:spLocks noChangeArrowheads="1"/>
          </p:cNvSpPr>
          <p:nvPr/>
        </p:nvSpPr>
        <p:spPr bwMode="auto">
          <a:xfrm rot="-5400000">
            <a:off x="3033435" y="3545124"/>
            <a:ext cx="1037463"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mj-lt"/>
              </a:rPr>
              <a:t>Enter No.</a:t>
            </a:r>
          </a:p>
        </p:txBody>
      </p:sp>
      <p:sp>
        <p:nvSpPr>
          <p:cNvPr id="111653" name="Text Box 33"/>
          <p:cNvSpPr txBox="1">
            <a:spLocks noChangeArrowheads="1"/>
          </p:cNvSpPr>
          <p:nvPr/>
        </p:nvSpPr>
        <p:spPr bwMode="auto">
          <a:xfrm rot="-5400000">
            <a:off x="4557143" y="3458606"/>
            <a:ext cx="1209498"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mj-lt"/>
              </a:rPr>
              <a:t>Read Cards</a:t>
            </a:r>
          </a:p>
        </p:txBody>
      </p:sp>
      <p:sp>
        <p:nvSpPr>
          <p:cNvPr id="111654" name="Text Box 34"/>
          <p:cNvSpPr txBox="1">
            <a:spLocks noChangeArrowheads="1"/>
          </p:cNvSpPr>
          <p:nvPr/>
        </p:nvSpPr>
        <p:spPr bwMode="auto">
          <a:xfrm rot="-5400000">
            <a:off x="4021686" y="3514474"/>
            <a:ext cx="1194558"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200">
                <a:latin typeface="+mj-lt"/>
              </a:rPr>
              <a:t>Handle Coins</a:t>
            </a:r>
          </a:p>
        </p:txBody>
      </p:sp>
      <p:sp>
        <p:nvSpPr>
          <p:cNvPr id="111655" name="Text Box 35"/>
          <p:cNvSpPr txBox="1">
            <a:spLocks noChangeArrowheads="1"/>
          </p:cNvSpPr>
          <p:nvPr/>
        </p:nvSpPr>
        <p:spPr bwMode="auto">
          <a:xfrm rot="-5400000">
            <a:off x="5771843" y="3505793"/>
            <a:ext cx="878767"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latin typeface="+mj-lt"/>
              </a:rPr>
              <a:t>Contain &amp;</a:t>
            </a:r>
          </a:p>
          <a:p>
            <a:r>
              <a:rPr lang="en-GB" sz="1100">
                <a:latin typeface="+mj-lt"/>
              </a:rPr>
              <a:t>Protect</a:t>
            </a:r>
          </a:p>
        </p:txBody>
      </p:sp>
      <p:sp>
        <p:nvSpPr>
          <p:cNvPr id="111656" name="Text Box 61"/>
          <p:cNvSpPr txBox="1">
            <a:spLocks noChangeArrowheads="1"/>
          </p:cNvSpPr>
          <p:nvPr/>
        </p:nvSpPr>
        <p:spPr bwMode="auto">
          <a:xfrm rot="-5400000">
            <a:off x="3416364" y="3472893"/>
            <a:ext cx="1262205"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400">
                <a:latin typeface="+mj-lt"/>
              </a:rPr>
              <a:t>Display Info</a:t>
            </a:r>
          </a:p>
        </p:txBody>
      </p:sp>
      <p:sp>
        <p:nvSpPr>
          <p:cNvPr id="111657" name="Text Box 128"/>
          <p:cNvSpPr txBox="1">
            <a:spLocks noChangeArrowheads="1"/>
          </p:cNvSpPr>
          <p:nvPr/>
        </p:nvSpPr>
        <p:spPr bwMode="auto">
          <a:xfrm rot="-5400000">
            <a:off x="5068226" y="3376412"/>
            <a:ext cx="11938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1100">
                <a:latin typeface="+mj-lt"/>
              </a:rPr>
              <a:t>TX/RX Aural Messages</a:t>
            </a:r>
          </a:p>
        </p:txBody>
      </p:sp>
      <p:grpSp>
        <p:nvGrpSpPr>
          <p:cNvPr id="111658" name="Group 52"/>
          <p:cNvGrpSpPr>
            <a:grpSpLocks/>
          </p:cNvGrpSpPr>
          <p:nvPr/>
        </p:nvGrpSpPr>
        <p:grpSpPr bwMode="auto">
          <a:xfrm>
            <a:off x="2740954" y="2939395"/>
            <a:ext cx="3719512" cy="1425575"/>
            <a:chOff x="2744788" y="2565400"/>
            <a:chExt cx="3821112" cy="1425574"/>
          </a:xfrm>
        </p:grpSpPr>
        <p:sp>
          <p:nvSpPr>
            <p:cNvPr id="111659" name="Rectangle 42"/>
            <p:cNvSpPr>
              <a:spLocks noChangeArrowheads="1"/>
            </p:cNvSpPr>
            <p:nvPr/>
          </p:nvSpPr>
          <p:spPr bwMode="auto">
            <a:xfrm>
              <a:off x="3836988" y="2565400"/>
              <a:ext cx="542925" cy="1425574"/>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latin typeface="+mj-lt"/>
              </a:endParaRPr>
            </a:p>
          </p:txBody>
        </p:sp>
        <p:sp>
          <p:nvSpPr>
            <p:cNvPr id="111660" name="Rectangle 43"/>
            <p:cNvSpPr>
              <a:spLocks noChangeArrowheads="1"/>
            </p:cNvSpPr>
            <p:nvPr/>
          </p:nvSpPr>
          <p:spPr bwMode="auto">
            <a:xfrm>
              <a:off x="4378325" y="2565400"/>
              <a:ext cx="542925" cy="1425574"/>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latin typeface="+mj-lt"/>
              </a:endParaRPr>
            </a:p>
          </p:txBody>
        </p:sp>
        <p:sp>
          <p:nvSpPr>
            <p:cNvPr id="111661" name="Rectangle 44"/>
            <p:cNvSpPr>
              <a:spLocks noChangeArrowheads="1"/>
            </p:cNvSpPr>
            <p:nvPr/>
          </p:nvSpPr>
          <p:spPr bwMode="auto">
            <a:xfrm>
              <a:off x="5470525" y="2565400"/>
              <a:ext cx="542925" cy="1425574"/>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latin typeface="+mj-lt"/>
              </a:endParaRPr>
            </a:p>
          </p:txBody>
        </p:sp>
        <p:sp>
          <p:nvSpPr>
            <p:cNvPr id="111662" name="Rectangle 45"/>
            <p:cNvSpPr>
              <a:spLocks noChangeArrowheads="1"/>
            </p:cNvSpPr>
            <p:nvPr/>
          </p:nvSpPr>
          <p:spPr bwMode="auto">
            <a:xfrm>
              <a:off x="4930775" y="2565400"/>
              <a:ext cx="542925" cy="1425574"/>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latin typeface="+mj-lt"/>
              </a:endParaRPr>
            </a:p>
          </p:txBody>
        </p:sp>
        <p:sp>
          <p:nvSpPr>
            <p:cNvPr id="111663" name="Rectangle 46"/>
            <p:cNvSpPr>
              <a:spLocks noChangeArrowheads="1"/>
            </p:cNvSpPr>
            <p:nvPr/>
          </p:nvSpPr>
          <p:spPr bwMode="auto">
            <a:xfrm>
              <a:off x="6022975" y="2565400"/>
              <a:ext cx="542925" cy="1425574"/>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latin typeface="+mj-lt"/>
              </a:endParaRPr>
            </a:p>
          </p:txBody>
        </p:sp>
        <p:sp>
          <p:nvSpPr>
            <p:cNvPr id="111664" name="Rectangle 77"/>
            <p:cNvSpPr>
              <a:spLocks noChangeArrowheads="1"/>
            </p:cNvSpPr>
            <p:nvPr/>
          </p:nvSpPr>
          <p:spPr bwMode="auto">
            <a:xfrm>
              <a:off x="2744788" y="2565400"/>
              <a:ext cx="542925" cy="1425574"/>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latin typeface="+mj-lt"/>
              </a:endParaRPr>
            </a:p>
          </p:txBody>
        </p:sp>
        <p:sp>
          <p:nvSpPr>
            <p:cNvPr id="111665" name="Rectangle 78"/>
            <p:cNvSpPr>
              <a:spLocks noChangeArrowheads="1"/>
            </p:cNvSpPr>
            <p:nvPr/>
          </p:nvSpPr>
          <p:spPr bwMode="auto">
            <a:xfrm>
              <a:off x="3290888" y="2565400"/>
              <a:ext cx="542925" cy="1425574"/>
            </a:xfrm>
            <a:prstGeom prst="rect">
              <a:avLst/>
            </a:prstGeom>
            <a:noFill/>
            <a:ln w="12700">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latin typeface="+mj-lt"/>
              </a:endParaRPr>
            </a:p>
          </p:txBody>
        </p:sp>
      </p:grpSp>
    </p:spTree>
    <p:extLst>
      <p:ext uri="{BB962C8B-B14F-4D97-AF65-F5344CB8AC3E}">
        <p14:creationId xmlns:p14="http://schemas.microsoft.com/office/powerpoint/2010/main" val="565922526"/>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3"/>
          <p:cNvSpPr>
            <a:spLocks noGrp="1" noChangeArrowheads="1"/>
          </p:cNvSpPr>
          <p:nvPr>
            <p:ph sz="half" idx="1"/>
          </p:nvPr>
        </p:nvSpPr>
        <p:spPr/>
        <p:txBody>
          <a:bodyPr>
            <a:normAutofit fontScale="92500" lnSpcReduction="10000"/>
          </a:bodyPr>
          <a:lstStyle/>
          <a:p>
            <a:r>
              <a:rPr lang="en-GB"/>
              <a:t>Positive correlations indicate possible win-win situations</a:t>
            </a:r>
          </a:p>
          <a:p>
            <a:r>
              <a:rPr lang="en-GB"/>
              <a:t>Negative correlations indicate where trade-off decisions are likely BUT:</a:t>
            </a:r>
          </a:p>
          <a:p>
            <a:pPr lvl="1"/>
            <a:r>
              <a:rPr lang="en-GB"/>
              <a:t>The initial response to a negative correlation should be to make the trade-off go away. This may require innovation or research. A negative correlation indicates where functions are in conflict. </a:t>
            </a:r>
          </a:p>
          <a:p>
            <a:pPr lvl="1"/>
            <a:r>
              <a:rPr lang="en-GB"/>
              <a:t>Some negative correlations will require high level decisions, either by the company</a:t>
            </a:r>
            <a:r>
              <a:rPr lang="ja-JP" altLang="en-GB"/>
              <a:t>’</a:t>
            </a:r>
            <a:r>
              <a:rPr lang="en-GB" altLang="ja-JP"/>
              <a:t>s senior management or by the customer. In both cases early resolution is essential</a:t>
            </a:r>
          </a:p>
          <a:p>
            <a:r>
              <a:rPr lang="en-GB"/>
              <a:t>Many negative correlations imply trade offs which are resolved by adjusting the HOW MUCHs</a:t>
            </a:r>
            <a:endParaRPr lang="en-US" dirty="0"/>
          </a:p>
        </p:txBody>
      </p:sp>
      <p:sp>
        <p:nvSpPr>
          <p:cNvPr id="2" name="Content Placeholder 1"/>
          <p:cNvSpPr>
            <a:spLocks noGrp="1"/>
          </p:cNvSpPr>
          <p:nvPr>
            <p:ph sz="half" idx="2"/>
          </p:nvPr>
        </p:nvSpPr>
        <p:spPr/>
        <p:txBody>
          <a:bodyPr>
            <a:normAutofit fontScale="85000" lnSpcReduction="10000"/>
          </a:bodyPr>
          <a:lstStyle/>
          <a:p>
            <a:pPr marL="0" indent="0">
              <a:buNone/>
            </a:pPr>
            <a:r>
              <a:rPr lang="en-GB" sz="2400" dirty="0"/>
              <a:t>Tips</a:t>
            </a:r>
          </a:p>
          <a:p>
            <a:r>
              <a:rPr lang="en-GB" dirty="0"/>
              <a:t>If there are no negative correlations there has probably been an error</a:t>
            </a:r>
          </a:p>
          <a:p>
            <a:r>
              <a:rPr lang="en-GB" dirty="0"/>
              <a:t>The correlation matrix should be about 10% full</a:t>
            </a:r>
          </a:p>
          <a:p>
            <a:r>
              <a:rPr lang="en-GB" dirty="0"/>
              <a:t>It is possible to argue some situations both ways (i.e. positive or negative correlations). In such cases capture the negative on the chart but record the discussion. This often occurs with aggregated functions – consider decomposing the aggregated functions into their atomic form</a:t>
            </a:r>
          </a:p>
          <a:p>
            <a:r>
              <a:rPr lang="en-GB" dirty="0"/>
              <a:t>To fully understand the correlation between two functions it is often useful to consider the functional metrics (non-functional performance requirements = how that function is measured)</a:t>
            </a:r>
          </a:p>
          <a:p>
            <a:endParaRPr lang="en-US" dirty="0"/>
          </a:p>
        </p:txBody>
      </p:sp>
      <p:sp>
        <p:nvSpPr>
          <p:cNvPr id="113665" name="Rectangle 2"/>
          <p:cNvSpPr>
            <a:spLocks noGrp="1" noChangeArrowheads="1"/>
          </p:cNvSpPr>
          <p:nvPr>
            <p:ph type="title"/>
          </p:nvPr>
        </p:nvSpPr>
        <p:spPr/>
        <p:txBody>
          <a:bodyPr/>
          <a:lstStyle/>
          <a:p>
            <a:r>
              <a:rPr lang="en-GB"/>
              <a:t>What do Correlations tell you?</a:t>
            </a:r>
            <a:endParaRPr lang="en-US"/>
          </a:p>
        </p:txBody>
      </p:sp>
    </p:spTree>
    <p:extLst>
      <p:ext uri="{BB962C8B-B14F-4D97-AF65-F5344CB8AC3E}">
        <p14:creationId xmlns:p14="http://schemas.microsoft.com/office/powerpoint/2010/main" val="709600515"/>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Rectangle 2"/>
          <p:cNvSpPr>
            <a:spLocks noGrp="1" noChangeArrowheads="1"/>
          </p:cNvSpPr>
          <p:nvPr>
            <p:ph type="title" idx="4294967295"/>
          </p:nvPr>
        </p:nvSpPr>
        <p:spPr>
          <a:xfrm>
            <a:off x="0" y="-4763"/>
            <a:ext cx="6489700" cy="1041401"/>
          </a:xfrm>
        </p:spPr>
        <p:txBody>
          <a:bodyPr/>
          <a:lstStyle/>
          <a:p>
            <a:pPr eaLnBrk="1" hangingPunct="1"/>
            <a:r>
              <a:rPr lang="en-GB" dirty="0">
                <a:latin typeface="Arial" charset="0"/>
              </a:rPr>
              <a:t>Conservatory Correlations</a:t>
            </a:r>
          </a:p>
        </p:txBody>
      </p:sp>
      <p:sp>
        <p:nvSpPr>
          <p:cNvPr id="117762" name="Text Box 68"/>
          <p:cNvSpPr txBox="1">
            <a:spLocks noChangeArrowheads="1"/>
          </p:cNvSpPr>
          <p:nvPr/>
        </p:nvSpPr>
        <p:spPr bwMode="auto">
          <a:xfrm>
            <a:off x="355604" y="1036638"/>
            <a:ext cx="4156075" cy="10721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000" tIns="43200" rIns="90000" bIns="43200">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spcBef>
                <a:spcPct val="30000"/>
              </a:spcBef>
              <a:buClr>
                <a:schemeClr val="tx1"/>
              </a:buClr>
              <a:buFont typeface="Wingdings" charset="0"/>
              <a:buNone/>
            </a:pPr>
            <a:r>
              <a:rPr lang="en-GB" dirty="0">
                <a:latin typeface="+mj-lt"/>
              </a:rPr>
              <a:t>The idea of a correlation matrix can be extended to look for relationships between the stakeholder (customer) requirements</a:t>
            </a:r>
          </a:p>
        </p:txBody>
      </p:sp>
      <p:sp>
        <p:nvSpPr>
          <p:cNvPr id="52229" name="AutoShape 70"/>
          <p:cNvSpPr>
            <a:spLocks noChangeArrowheads="1"/>
          </p:cNvSpPr>
          <p:nvPr/>
        </p:nvSpPr>
        <p:spPr bwMode="gray">
          <a:xfrm>
            <a:off x="660400" y="4902200"/>
            <a:ext cx="2755900" cy="1511300"/>
          </a:xfrm>
          <a:prstGeom prst="wedgeRoundRectCallout">
            <a:avLst>
              <a:gd name="adj1" fmla="val 76556"/>
              <a:gd name="adj2" fmla="val -77940"/>
              <a:gd name="adj3" fmla="val 16667"/>
            </a:avLst>
          </a:prstGeom>
          <a:gradFill rotWithShape="1">
            <a:gsLst>
              <a:gs pos="0">
                <a:srgbClr val="ACACE1"/>
              </a:gs>
              <a:gs pos="35001">
                <a:srgbClr val="C5C5E9"/>
              </a:gs>
              <a:gs pos="100000">
                <a:srgbClr val="E9E9F7"/>
              </a:gs>
            </a:gsLst>
            <a:lin ang="16200000" scaled="1"/>
          </a:gradFill>
          <a:ln w="9525">
            <a:solidFill>
              <a:srgbClr val="292989"/>
            </a:solidFill>
            <a:miter lim="800000"/>
            <a:headEnd/>
            <a:tailEnd/>
          </a:ln>
          <a:effectLst>
            <a:outerShdw blurRad="63500" dist="20000" dir="5400000" rotWithShape="0">
              <a:srgbClr val="000000">
                <a:alpha val="37999"/>
              </a:srgbClr>
            </a:outerShdw>
          </a:effectLst>
        </p:spPr>
        <p:txBody>
          <a:bodyPr lIns="90000" tIns="43200" rIns="90000" bIns="43200" anchor="ctr"/>
          <a:lstStyle/>
          <a:p>
            <a:pPr algn="ctr">
              <a:spcBef>
                <a:spcPct val="30000"/>
              </a:spcBef>
              <a:buClr>
                <a:schemeClr val="tx1"/>
              </a:buClr>
              <a:buFont typeface="Wingdings" pitchFamily="2" charset="2"/>
              <a:buNone/>
              <a:defRPr/>
            </a:pPr>
            <a:r>
              <a:rPr lang="en-GB" dirty="0">
                <a:solidFill>
                  <a:schemeClr val="dk1"/>
                </a:solidFill>
                <a:latin typeface="+mj-lt"/>
                <a:ea typeface="+mn-ea"/>
                <a:cs typeface="+mn-cs"/>
              </a:rPr>
              <a:t>A strong positive correlation between two requirements of Stakeholder 2</a:t>
            </a:r>
          </a:p>
        </p:txBody>
      </p:sp>
      <p:pic>
        <p:nvPicPr>
          <p:cNvPr id="117764" name="Picture 6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25804" y="1386965"/>
            <a:ext cx="5510213" cy="42370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2228" name="AutoShape 69"/>
          <p:cNvSpPr>
            <a:spLocks noChangeArrowheads="1"/>
          </p:cNvSpPr>
          <p:nvPr/>
        </p:nvSpPr>
        <p:spPr bwMode="gray">
          <a:xfrm>
            <a:off x="355604" y="2311400"/>
            <a:ext cx="2870200" cy="1816100"/>
          </a:xfrm>
          <a:prstGeom prst="wedgeRoundRectCallout">
            <a:avLst>
              <a:gd name="adj1" fmla="val 67532"/>
              <a:gd name="adj2" fmla="val 23426"/>
              <a:gd name="adj3" fmla="val 16667"/>
            </a:avLst>
          </a:prstGeom>
          <a:ln>
            <a:headEnd/>
            <a:tailEnd/>
          </a:ln>
        </p:spPr>
        <p:style>
          <a:lnRef idx="0">
            <a:schemeClr val="accent2"/>
          </a:lnRef>
          <a:fillRef idx="3">
            <a:schemeClr val="accent2"/>
          </a:fillRef>
          <a:effectRef idx="3">
            <a:schemeClr val="accent2"/>
          </a:effectRef>
          <a:fontRef idx="minor">
            <a:schemeClr val="lt1"/>
          </a:fontRef>
        </p:style>
        <p:txBody>
          <a:bodyPr lIns="90000" tIns="43200" rIns="90000" bIns="43200" anchor="ctr"/>
          <a:lstStyle/>
          <a:p>
            <a:pPr algn="ctr">
              <a:spcBef>
                <a:spcPct val="30000"/>
              </a:spcBef>
              <a:buClr>
                <a:schemeClr val="tx1"/>
              </a:buClr>
              <a:buFont typeface="Wingdings" pitchFamily="2" charset="2"/>
              <a:buNone/>
              <a:defRPr/>
            </a:pPr>
            <a:r>
              <a:rPr lang="en-GB" dirty="0">
                <a:solidFill>
                  <a:schemeClr val="bg1"/>
                </a:solidFill>
                <a:latin typeface="+mj-lt"/>
              </a:rPr>
              <a:t>A strong negative correlation indicates a conflict between the requirements of Stakeholder 1 and Stakeholder 2!</a:t>
            </a:r>
          </a:p>
        </p:txBody>
      </p:sp>
    </p:spTree>
    <p:extLst>
      <p:ext uri="{BB962C8B-B14F-4D97-AF65-F5344CB8AC3E}">
        <p14:creationId xmlns:p14="http://schemas.microsoft.com/office/powerpoint/2010/main" val="447431781"/>
      </p:ext>
    </p:extLst>
  </p:cSld>
  <p:clrMapOvr>
    <a:masterClrMapping/>
  </p:clrMapOvr>
  <p:transition>
    <p:wipe dir="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Content Placeholder 10" descr="DSC00265.JPG"/>
          <p:cNvPicPr>
            <a:picLocks noGrp="1" noChangeAspect="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380043" y="1226400"/>
            <a:ext cx="3707476" cy="2780607"/>
          </a:xfrm>
        </p:spPr>
      </p:pic>
      <p:sp>
        <p:nvSpPr>
          <p:cNvPr id="102403" name="Content Placeholder 12"/>
          <p:cNvSpPr>
            <a:spLocks noGrp="1"/>
          </p:cNvSpPr>
          <p:nvPr>
            <p:ph sz="half" idx="2"/>
          </p:nvPr>
        </p:nvSpPr>
        <p:spPr/>
        <p:txBody>
          <a:bodyPr>
            <a:normAutofit fontScale="92500" lnSpcReduction="10000"/>
          </a:bodyPr>
          <a:lstStyle/>
          <a:p>
            <a:r>
              <a:rPr lang="en-GB" dirty="0"/>
              <a:t>Key Success Factors</a:t>
            </a:r>
          </a:p>
          <a:p>
            <a:pPr lvl="1"/>
            <a:r>
              <a:rPr lang="en-GB" dirty="0"/>
              <a:t>Decide the need! Why is the QFD being constructed? – what questions will it help answer?</a:t>
            </a:r>
          </a:p>
          <a:p>
            <a:pPr lvl="1"/>
            <a:r>
              <a:rPr lang="en-GB" dirty="0"/>
              <a:t>Plan the completion of a QFD over several sessions</a:t>
            </a:r>
          </a:p>
          <a:p>
            <a:pPr lvl="1"/>
            <a:r>
              <a:rPr lang="en-GB" dirty="0"/>
              <a:t>Determine an appropriate set of WHAT requirements that are structured and validated and clearly defined (appropriate to the system and at the right level) </a:t>
            </a:r>
          </a:p>
          <a:p>
            <a:pPr lvl="1"/>
            <a:r>
              <a:rPr lang="en-GB" dirty="0"/>
              <a:t>A full set of functionality at a sensible level of generality that are clearly defined – if aggregated define the components</a:t>
            </a:r>
          </a:p>
          <a:p>
            <a:pPr lvl="1"/>
            <a:r>
              <a:rPr lang="en-GB" dirty="0"/>
              <a:t>Relationships strengths that are not </a:t>
            </a:r>
            <a:r>
              <a:rPr lang="ja-JP" altLang="en-GB" dirty="0"/>
              <a:t>“</a:t>
            </a:r>
            <a:r>
              <a:rPr lang="en-GB" altLang="ja-JP" dirty="0"/>
              <a:t>over-egged</a:t>
            </a:r>
            <a:r>
              <a:rPr lang="ja-JP" altLang="en-GB" dirty="0"/>
              <a:t>”</a:t>
            </a:r>
            <a:endParaRPr lang="en-GB" altLang="ja-JP" dirty="0"/>
          </a:p>
          <a:p>
            <a:pPr lvl="1"/>
            <a:r>
              <a:rPr lang="en-GB" dirty="0"/>
              <a:t>Develop realistic metrics and measures for the HOW MUCHs</a:t>
            </a:r>
          </a:p>
        </p:txBody>
      </p:sp>
      <p:sp>
        <p:nvSpPr>
          <p:cNvPr id="102401" name="Title 11"/>
          <p:cNvSpPr>
            <a:spLocks noGrp="1"/>
          </p:cNvSpPr>
          <p:nvPr>
            <p:ph type="title"/>
          </p:nvPr>
        </p:nvSpPr>
        <p:spPr/>
        <p:txBody>
          <a:bodyPr/>
          <a:lstStyle/>
          <a:p>
            <a:r>
              <a:rPr lang="en-GB"/>
              <a:t>Rome and a Day</a:t>
            </a:r>
          </a:p>
        </p:txBody>
      </p:sp>
      <p:sp>
        <p:nvSpPr>
          <p:cNvPr id="6" name="Content Placeholder 12"/>
          <p:cNvSpPr txBox="1">
            <a:spLocks/>
          </p:cNvSpPr>
          <p:nvPr/>
        </p:nvSpPr>
        <p:spPr bwMode="auto">
          <a:xfrm>
            <a:off x="380043" y="4042778"/>
            <a:ext cx="3868545" cy="2314478"/>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4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0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18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1800">
                <a:solidFill>
                  <a:schemeClr val="tx1"/>
                </a:solidFill>
                <a:latin typeface="+mn-lt"/>
                <a:ea typeface="ＭＳ Ｐゴシック" charset="0"/>
              </a:defRPr>
            </a:lvl5pPr>
            <a:lvl6pPr marL="2514600" indent="-228600" algn="l" rtl="0" fontAlgn="base">
              <a:spcBef>
                <a:spcPct val="20000"/>
              </a:spcBef>
              <a:spcAft>
                <a:spcPct val="0"/>
              </a:spcAft>
              <a:buChar char="»"/>
              <a:defRPr sz="1800">
                <a:solidFill>
                  <a:schemeClr val="tx1"/>
                </a:solidFill>
                <a:latin typeface="+mn-lt"/>
              </a:defRPr>
            </a:lvl6pPr>
            <a:lvl7pPr marL="2971800" indent="-228600" algn="l" rtl="0" fontAlgn="base">
              <a:spcBef>
                <a:spcPct val="20000"/>
              </a:spcBef>
              <a:spcAft>
                <a:spcPct val="0"/>
              </a:spcAft>
              <a:buChar char="»"/>
              <a:defRPr sz="1800">
                <a:solidFill>
                  <a:schemeClr val="tx1"/>
                </a:solidFill>
                <a:latin typeface="+mn-lt"/>
              </a:defRPr>
            </a:lvl7pPr>
            <a:lvl8pPr marL="3429000" indent="-228600" algn="l" rtl="0" fontAlgn="base">
              <a:spcBef>
                <a:spcPct val="20000"/>
              </a:spcBef>
              <a:spcAft>
                <a:spcPct val="0"/>
              </a:spcAft>
              <a:buChar char="»"/>
              <a:defRPr sz="1800">
                <a:solidFill>
                  <a:schemeClr val="tx1"/>
                </a:solidFill>
                <a:latin typeface="+mn-lt"/>
              </a:defRPr>
            </a:lvl8pPr>
            <a:lvl9pPr marL="3886200" indent="-228600" algn="l" rtl="0" fontAlgn="base">
              <a:spcBef>
                <a:spcPct val="20000"/>
              </a:spcBef>
              <a:spcAft>
                <a:spcPct val="0"/>
              </a:spcAft>
              <a:buChar char="»"/>
              <a:defRPr sz="1800">
                <a:solidFill>
                  <a:schemeClr val="tx1"/>
                </a:solidFill>
                <a:latin typeface="+mn-lt"/>
              </a:defRPr>
            </a:lvl9pPr>
          </a:lstStyle>
          <a:p>
            <a:r>
              <a:rPr lang="en-GB" sz="1600" dirty="0">
                <a:latin typeface="+mj-lt"/>
              </a:rPr>
              <a:t>Rome </a:t>
            </a:r>
            <a:r>
              <a:rPr lang="en-GB" sz="1600" dirty="0" err="1">
                <a:latin typeface="+mj-lt"/>
              </a:rPr>
              <a:t>wasn</a:t>
            </a:r>
            <a:r>
              <a:rPr lang="ja-JP" altLang="en-GB" sz="1600" dirty="0">
                <a:latin typeface="+mj-lt"/>
              </a:rPr>
              <a:t>’</a:t>
            </a:r>
            <a:r>
              <a:rPr lang="en-GB" altLang="ja-JP" sz="1600" dirty="0">
                <a:latin typeface="+mj-lt"/>
              </a:rPr>
              <a:t>t built in a day!  </a:t>
            </a:r>
          </a:p>
          <a:p>
            <a:r>
              <a:rPr lang="en-GB" sz="1600" dirty="0">
                <a:latin typeface="+mj-lt"/>
              </a:rPr>
              <a:t>Likewise you CANNOT complete a QFD in a day</a:t>
            </a:r>
          </a:p>
          <a:p>
            <a:r>
              <a:rPr lang="en-GB" sz="1600" dirty="0">
                <a:latin typeface="+mj-lt"/>
              </a:rPr>
              <a:t>Indeed, the best way to construct a QFD is step-by-step over a number of weeks since each step may require some effort </a:t>
            </a:r>
          </a:p>
        </p:txBody>
      </p:sp>
    </p:spTree>
    <p:extLst>
      <p:ext uri="{BB962C8B-B14F-4D97-AF65-F5344CB8AC3E}">
        <p14:creationId xmlns:p14="http://schemas.microsoft.com/office/powerpoint/2010/main" val="1755992127"/>
      </p:ext>
    </p:extLst>
  </p:cSld>
  <p:clrMapOvr>
    <a:masterClrMapping/>
  </p:clrMapOvr>
  <p:transition>
    <p:wipe dir="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1780884" y="2241815"/>
            <a:ext cx="1710918" cy="2261814"/>
            <a:chOff x="1576205" y="2260029"/>
            <a:chExt cx="1853495" cy="2450299"/>
          </a:xfrm>
        </p:grpSpPr>
        <p:sp>
          <p:nvSpPr>
            <p:cNvPr id="44" name="Rectangle 43"/>
            <p:cNvSpPr/>
            <p:nvPr/>
          </p:nvSpPr>
          <p:spPr>
            <a:xfrm>
              <a:off x="1576205" y="2265191"/>
              <a:ext cx="1853495" cy="2445137"/>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187" dirty="0"/>
            </a:p>
          </p:txBody>
        </p:sp>
        <p:sp>
          <p:nvSpPr>
            <p:cNvPr id="66" name="TextBox 65"/>
            <p:cNvSpPr txBox="1"/>
            <p:nvPr/>
          </p:nvSpPr>
          <p:spPr>
            <a:xfrm>
              <a:off x="1598872" y="2260029"/>
              <a:ext cx="472700" cy="346276"/>
            </a:xfrm>
            <a:prstGeom prst="rect">
              <a:avLst/>
            </a:prstGeom>
            <a:noFill/>
          </p:spPr>
          <p:txBody>
            <a:bodyPr wrap="none" rtlCol="0">
              <a:spAutoFit/>
            </a:bodyPr>
            <a:lstStyle/>
            <a:p>
              <a:r>
                <a:rPr lang="en-US" sz="1477" b="1" dirty="0"/>
                <a:t>Do</a:t>
              </a:r>
            </a:p>
          </p:txBody>
        </p:sp>
      </p:grpSp>
      <p:sp>
        <p:nvSpPr>
          <p:cNvPr id="82" name="Rectangle 81"/>
          <p:cNvSpPr/>
          <p:nvPr/>
        </p:nvSpPr>
        <p:spPr>
          <a:xfrm>
            <a:off x="6801898" y="2210904"/>
            <a:ext cx="1710918" cy="22570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187" dirty="0"/>
          </a:p>
        </p:txBody>
      </p:sp>
      <p:sp>
        <p:nvSpPr>
          <p:cNvPr id="80" name="Rectangle 79"/>
          <p:cNvSpPr/>
          <p:nvPr/>
        </p:nvSpPr>
        <p:spPr>
          <a:xfrm>
            <a:off x="3724776" y="2244198"/>
            <a:ext cx="2859774" cy="225705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187" dirty="0"/>
          </a:p>
        </p:txBody>
      </p:sp>
      <p:sp>
        <p:nvSpPr>
          <p:cNvPr id="3" name="Title 2"/>
          <p:cNvSpPr>
            <a:spLocks noGrp="1"/>
          </p:cNvSpPr>
          <p:nvPr>
            <p:ph type="title"/>
          </p:nvPr>
        </p:nvSpPr>
        <p:spPr>
          <a:xfrm>
            <a:off x="0" y="-170548"/>
            <a:ext cx="6489700" cy="1041401"/>
          </a:xfrm>
        </p:spPr>
        <p:txBody>
          <a:bodyPr/>
          <a:lstStyle/>
          <a:p>
            <a:r>
              <a:rPr lang="en-GB" dirty="0"/>
              <a:t>What have we done?</a:t>
            </a:r>
          </a:p>
        </p:txBody>
      </p:sp>
      <p:pic>
        <p:nvPicPr>
          <p:cNvPr id="45" name="Picture 44"/>
          <p:cNvPicPr>
            <a:picLocks noChangeAspect="1"/>
          </p:cNvPicPr>
          <p:nvPr/>
        </p:nvPicPr>
        <p:blipFill>
          <a:blip r:embed="rId3">
            <a:alphaModFix amt="40000"/>
          </a:blip>
          <a:stretch>
            <a:fillRect/>
          </a:stretch>
        </p:blipFill>
        <p:spPr>
          <a:xfrm>
            <a:off x="4003800" y="2307505"/>
            <a:ext cx="2386928" cy="1760428"/>
          </a:xfrm>
          <a:prstGeom prst="rect">
            <a:avLst/>
          </a:prstGeom>
        </p:spPr>
      </p:pic>
      <p:sp>
        <p:nvSpPr>
          <p:cNvPr id="46" name="Text Box 10"/>
          <p:cNvSpPr txBox="1">
            <a:spLocks noChangeArrowheads="1"/>
          </p:cNvSpPr>
          <p:nvPr/>
        </p:nvSpPr>
        <p:spPr bwMode="gray">
          <a:xfrm>
            <a:off x="475558" y="2831008"/>
            <a:ext cx="844552" cy="385563"/>
          </a:xfrm>
          <a:prstGeom prst="rect">
            <a:avLst/>
          </a:prstGeom>
          <a:noFill/>
          <a:ln w="9525">
            <a:noFill/>
            <a:miter lim="800000"/>
            <a:headEnd/>
            <a:tailEnd/>
          </a:ln>
        </p:spPr>
        <p:txBody>
          <a:bodyPr wrap="square" lIns="60269" tIns="30135" rIns="60269" bIns="30135">
            <a:spAutoFit/>
          </a:bodyPr>
          <a:lstStyle/>
          <a:p>
            <a:pPr algn="ctr"/>
            <a:r>
              <a:rPr lang="en-GB" sz="1055" b="1" dirty="0">
                <a:solidFill>
                  <a:srgbClr val="000000"/>
                </a:solidFill>
              </a:rPr>
              <a:t>SYSTEM PROBLEM</a:t>
            </a:r>
            <a:endParaRPr lang="en-US" sz="1055" b="1" dirty="0">
              <a:solidFill>
                <a:srgbClr val="000000"/>
              </a:solidFill>
            </a:endParaRPr>
          </a:p>
        </p:txBody>
      </p:sp>
      <p:sp>
        <p:nvSpPr>
          <p:cNvPr id="47" name="Text Box 12"/>
          <p:cNvSpPr txBox="1">
            <a:spLocks noChangeArrowheads="1"/>
          </p:cNvSpPr>
          <p:nvPr/>
        </p:nvSpPr>
        <p:spPr bwMode="gray">
          <a:xfrm>
            <a:off x="2166542" y="2777675"/>
            <a:ext cx="1069090" cy="385563"/>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UNDERSTAND</a:t>
            </a:r>
          </a:p>
          <a:p>
            <a:pPr algn="ctr"/>
            <a:r>
              <a:rPr lang="en-GB" sz="1055" b="1" dirty="0">
                <a:solidFill>
                  <a:srgbClr val="000000"/>
                </a:solidFill>
              </a:rPr>
              <a:t>PROBLEM</a:t>
            </a:r>
            <a:endParaRPr lang="en-US" sz="1055" b="1" dirty="0">
              <a:solidFill>
                <a:srgbClr val="000000"/>
              </a:solidFill>
            </a:endParaRPr>
          </a:p>
        </p:txBody>
      </p:sp>
      <p:sp>
        <p:nvSpPr>
          <p:cNvPr id="48" name="AutoShape 18"/>
          <p:cNvSpPr>
            <a:spLocks noChangeArrowheads="1"/>
          </p:cNvSpPr>
          <p:nvPr/>
        </p:nvSpPr>
        <p:spPr bwMode="gray">
          <a:xfrm rot="5400000">
            <a:off x="1495805" y="3320423"/>
            <a:ext cx="485212" cy="361296"/>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60269" tIns="30135" rIns="60269" bIns="30135" anchor="ctr"/>
          <a:lstStyle/>
          <a:p>
            <a:pPr algn="ctr"/>
            <a:endParaRPr lang="en-US" sz="791" dirty="0">
              <a:solidFill>
                <a:srgbClr val="000000"/>
              </a:solidFill>
            </a:endParaRPr>
          </a:p>
        </p:txBody>
      </p:sp>
      <p:grpSp>
        <p:nvGrpSpPr>
          <p:cNvPr id="49" name="Group 48"/>
          <p:cNvGrpSpPr/>
          <p:nvPr/>
        </p:nvGrpSpPr>
        <p:grpSpPr>
          <a:xfrm>
            <a:off x="5052910" y="2858933"/>
            <a:ext cx="1171309" cy="548473"/>
            <a:chOff x="7538941" y="3082341"/>
            <a:chExt cx="1924526" cy="831850"/>
          </a:xfrm>
        </p:grpSpPr>
        <p:sp>
          <p:nvSpPr>
            <p:cNvPr id="50" name="Text Box 17"/>
            <p:cNvSpPr txBox="1">
              <a:spLocks noChangeArrowheads="1"/>
            </p:cNvSpPr>
            <p:nvPr/>
          </p:nvSpPr>
          <p:spPr bwMode="gray">
            <a:xfrm>
              <a:off x="8396953" y="3171268"/>
              <a:ext cx="1066514" cy="584770"/>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“best”</a:t>
              </a:r>
            </a:p>
            <a:p>
              <a:pPr algn="ctr"/>
              <a:r>
                <a:rPr lang="en-GB" sz="1055" b="1" dirty="0">
                  <a:solidFill>
                    <a:srgbClr val="000000"/>
                  </a:solidFill>
                </a:rPr>
                <a:t>solution</a:t>
              </a:r>
              <a:endParaRPr lang="en-US" sz="1055" b="1" dirty="0">
                <a:solidFill>
                  <a:srgbClr val="000000"/>
                </a:solidFill>
              </a:endParaRPr>
            </a:p>
          </p:txBody>
        </p:sp>
        <p:sp>
          <p:nvSpPr>
            <p:cNvPr id="51" name="AutoShape 21"/>
            <p:cNvSpPr>
              <a:spLocks noChangeArrowheads="1"/>
            </p:cNvSpPr>
            <p:nvPr/>
          </p:nvSpPr>
          <p:spPr bwMode="gray">
            <a:xfrm rot="5400000">
              <a:off x="7465916" y="3155366"/>
              <a:ext cx="831850" cy="685800"/>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60269" tIns="30135" rIns="60269" bIns="30135" anchor="ctr"/>
            <a:lstStyle/>
            <a:p>
              <a:pPr algn="ctr"/>
              <a:endParaRPr lang="en-US" sz="791" dirty="0">
                <a:solidFill>
                  <a:srgbClr val="000000"/>
                </a:solidFill>
              </a:endParaRPr>
            </a:p>
          </p:txBody>
        </p:sp>
      </p:grpSp>
      <p:sp>
        <p:nvSpPr>
          <p:cNvPr id="52" name="TextBox 19"/>
          <p:cNvSpPr txBox="1">
            <a:spLocks noChangeArrowheads="1"/>
          </p:cNvSpPr>
          <p:nvPr/>
        </p:nvSpPr>
        <p:spPr bwMode="auto">
          <a:xfrm>
            <a:off x="474577" y="3264619"/>
            <a:ext cx="853836" cy="486937"/>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Stakeholder needs and expectations</a:t>
            </a:r>
          </a:p>
        </p:txBody>
      </p:sp>
      <p:sp>
        <p:nvSpPr>
          <p:cNvPr id="53" name="TextBox 28"/>
          <p:cNvSpPr txBox="1">
            <a:spLocks noChangeArrowheads="1"/>
          </p:cNvSpPr>
          <p:nvPr/>
        </p:nvSpPr>
        <p:spPr bwMode="auto">
          <a:xfrm>
            <a:off x="2139284" y="3192566"/>
            <a:ext cx="1152433" cy="62896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Understand the problem in terms of Purpose and Context</a:t>
            </a:r>
          </a:p>
        </p:txBody>
      </p:sp>
      <p:grpSp>
        <p:nvGrpSpPr>
          <p:cNvPr id="54" name="Group 53"/>
          <p:cNvGrpSpPr/>
          <p:nvPr/>
        </p:nvGrpSpPr>
        <p:grpSpPr>
          <a:xfrm>
            <a:off x="3241736" y="2781931"/>
            <a:ext cx="1851491" cy="863548"/>
            <a:chOff x="3665506" y="2116139"/>
            <a:chExt cx="3402342" cy="1309714"/>
          </a:xfrm>
        </p:grpSpPr>
        <p:sp>
          <p:nvSpPr>
            <p:cNvPr id="55" name="Text Box 2"/>
            <p:cNvSpPr txBox="1">
              <a:spLocks noChangeArrowheads="1"/>
            </p:cNvSpPr>
            <p:nvPr/>
          </p:nvSpPr>
          <p:spPr bwMode="gray">
            <a:xfrm>
              <a:off x="5862349" y="2792414"/>
              <a:ext cx="1192808"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6" name="Text Box 11"/>
            <p:cNvSpPr txBox="1">
              <a:spLocks noChangeArrowheads="1"/>
            </p:cNvSpPr>
            <p:nvPr/>
          </p:nvSpPr>
          <p:spPr bwMode="gray">
            <a:xfrm>
              <a:off x="5865521" y="2116139"/>
              <a:ext cx="1192808"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7" name="Text Box 15"/>
            <p:cNvSpPr txBox="1">
              <a:spLocks noChangeArrowheads="1"/>
            </p:cNvSpPr>
            <p:nvPr/>
          </p:nvSpPr>
          <p:spPr bwMode="gray">
            <a:xfrm>
              <a:off x="5865521" y="2570165"/>
              <a:ext cx="1192808"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8" name="Text Box 16"/>
            <p:cNvSpPr txBox="1">
              <a:spLocks noChangeArrowheads="1"/>
            </p:cNvSpPr>
            <p:nvPr/>
          </p:nvSpPr>
          <p:spPr bwMode="gray">
            <a:xfrm>
              <a:off x="5875040" y="2332039"/>
              <a:ext cx="1192808" cy="338537"/>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solution</a:t>
              </a:r>
              <a:endParaRPr lang="en-US" sz="1055" b="1" dirty="0">
                <a:solidFill>
                  <a:srgbClr val="000000"/>
                </a:solidFill>
              </a:endParaRPr>
            </a:p>
          </p:txBody>
        </p:sp>
        <p:sp>
          <p:nvSpPr>
            <p:cNvPr id="59" name="Oval 19"/>
            <p:cNvSpPr>
              <a:spLocks noChangeArrowheads="1"/>
            </p:cNvSpPr>
            <p:nvPr/>
          </p:nvSpPr>
          <p:spPr bwMode="gray">
            <a:xfrm>
              <a:off x="6394450" y="3173413"/>
              <a:ext cx="90488" cy="101600"/>
            </a:xfrm>
            <a:prstGeom prst="ellipse">
              <a:avLst/>
            </a:prstGeom>
            <a:solidFill>
              <a:schemeClr val="tx1"/>
            </a:solidFill>
            <a:ln w="9525">
              <a:solidFill>
                <a:schemeClr val="tx1"/>
              </a:solidFill>
              <a:round/>
              <a:headEnd/>
              <a:tailEnd/>
            </a:ln>
          </p:spPr>
          <p:txBody>
            <a:bodyPr wrap="none" lIns="60269" tIns="30135" rIns="60269" bIns="30135" anchor="ctr"/>
            <a:lstStyle/>
            <a:p>
              <a:pPr algn="ctr"/>
              <a:endParaRPr lang="en-US" sz="791" dirty="0">
                <a:solidFill>
                  <a:srgbClr val="000000"/>
                </a:solidFill>
              </a:endParaRPr>
            </a:p>
          </p:txBody>
        </p:sp>
        <p:sp>
          <p:nvSpPr>
            <p:cNvPr id="60" name="Oval 20"/>
            <p:cNvSpPr>
              <a:spLocks noChangeArrowheads="1"/>
            </p:cNvSpPr>
            <p:nvPr/>
          </p:nvSpPr>
          <p:spPr bwMode="gray">
            <a:xfrm>
              <a:off x="6391278" y="3322666"/>
              <a:ext cx="90488" cy="103187"/>
            </a:xfrm>
            <a:prstGeom prst="ellipse">
              <a:avLst/>
            </a:prstGeom>
            <a:solidFill>
              <a:schemeClr val="tx1"/>
            </a:solidFill>
            <a:ln w="9525">
              <a:solidFill>
                <a:schemeClr val="tx1"/>
              </a:solidFill>
              <a:round/>
              <a:headEnd/>
              <a:tailEnd/>
            </a:ln>
          </p:spPr>
          <p:txBody>
            <a:bodyPr wrap="none" lIns="60269" tIns="30135" rIns="60269" bIns="30135" anchor="ctr"/>
            <a:lstStyle/>
            <a:p>
              <a:pPr algn="ctr"/>
              <a:endParaRPr lang="en-US" sz="791" dirty="0">
                <a:solidFill>
                  <a:srgbClr val="000000"/>
                </a:solidFill>
              </a:endParaRPr>
            </a:p>
          </p:txBody>
        </p:sp>
        <p:cxnSp>
          <p:nvCxnSpPr>
            <p:cNvPr id="61" name="AutoShape 22"/>
            <p:cNvCxnSpPr>
              <a:cxnSpLocks noChangeShapeType="1"/>
            </p:cNvCxnSpPr>
            <p:nvPr/>
          </p:nvCxnSpPr>
          <p:spPr bwMode="gray">
            <a:xfrm flipV="1">
              <a:off x="3665506" y="2285401"/>
              <a:ext cx="2305221" cy="306086"/>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2" name="AutoShape 23"/>
            <p:cNvCxnSpPr>
              <a:cxnSpLocks noChangeShapeType="1"/>
            </p:cNvCxnSpPr>
            <p:nvPr/>
          </p:nvCxnSpPr>
          <p:spPr bwMode="gray">
            <a:xfrm flipV="1">
              <a:off x="3665506" y="2501301"/>
              <a:ext cx="2314741" cy="90186"/>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3" name="AutoShape 24"/>
            <p:cNvCxnSpPr>
              <a:cxnSpLocks noChangeShapeType="1"/>
            </p:cNvCxnSpPr>
            <p:nvPr/>
          </p:nvCxnSpPr>
          <p:spPr bwMode="gray">
            <a:xfrm>
              <a:off x="3665506" y="2585553"/>
              <a:ext cx="2305221" cy="147939"/>
            </a:xfrm>
            <a:prstGeom prst="bentConnector3">
              <a:avLst>
                <a:gd name="adj1" fmla="val 50000"/>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cxnSp>
          <p:nvCxnSpPr>
            <p:cNvPr id="65" name="AutoShape 25"/>
            <p:cNvCxnSpPr>
              <a:cxnSpLocks noChangeShapeType="1"/>
            </p:cNvCxnSpPr>
            <p:nvPr/>
          </p:nvCxnSpPr>
          <p:spPr bwMode="gray">
            <a:xfrm>
              <a:off x="4201009" y="2585285"/>
              <a:ext cx="1741745" cy="704850"/>
            </a:xfrm>
            <a:prstGeom prst="bentConnector3">
              <a:avLst>
                <a:gd name="adj1" fmla="val 34127"/>
              </a:avLst>
            </a:prstGeom>
            <a:ln w="38100">
              <a:headEnd/>
              <a:tailEnd type="triangle" w="med" len="med"/>
            </a:ln>
          </p:spPr>
          <p:style>
            <a:lnRef idx="3">
              <a:schemeClr val="accent2"/>
            </a:lnRef>
            <a:fillRef idx="0">
              <a:schemeClr val="accent2"/>
            </a:fillRef>
            <a:effectRef idx="2">
              <a:schemeClr val="accent2"/>
            </a:effectRef>
            <a:fontRef idx="minor">
              <a:schemeClr val="tx1"/>
            </a:fontRef>
          </p:style>
        </p:cxnSp>
      </p:grpSp>
      <p:sp>
        <p:nvSpPr>
          <p:cNvPr id="67" name="TextBox 28"/>
          <p:cNvSpPr txBox="1">
            <a:spLocks noChangeArrowheads="1"/>
          </p:cNvSpPr>
          <p:nvPr/>
        </p:nvSpPr>
        <p:spPr bwMode="auto">
          <a:xfrm>
            <a:off x="4020114" y="3852518"/>
            <a:ext cx="1336237" cy="62896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lIns="60269" tIns="30135" rIns="60269" bIns="30135">
            <a:spAutoFit/>
          </a:bodyPr>
          <a:lstStyle/>
          <a:p>
            <a:pPr algn="ctr">
              <a:defRPr/>
            </a:pPr>
            <a:r>
              <a:rPr lang="en-GB" sz="923" dirty="0">
                <a:solidFill>
                  <a:srgbClr val="000000"/>
                </a:solidFill>
              </a:rPr>
              <a:t>Identify and document all possible solutions to the problem (Divergent Thinking)</a:t>
            </a:r>
          </a:p>
        </p:txBody>
      </p:sp>
      <p:sp>
        <p:nvSpPr>
          <p:cNvPr id="68" name="TextBox 28"/>
          <p:cNvSpPr txBox="1">
            <a:spLocks noChangeArrowheads="1"/>
          </p:cNvSpPr>
          <p:nvPr/>
        </p:nvSpPr>
        <p:spPr bwMode="auto">
          <a:xfrm>
            <a:off x="4865290" y="1831529"/>
            <a:ext cx="1719258" cy="62896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Search and evaluate the solutions to determine and select the “best” solution</a:t>
            </a:r>
          </a:p>
          <a:p>
            <a:pPr algn="ctr">
              <a:defRPr/>
            </a:pPr>
            <a:r>
              <a:rPr lang="en-GB" sz="923" dirty="0">
                <a:solidFill>
                  <a:srgbClr val="000000"/>
                </a:solidFill>
              </a:rPr>
              <a:t>(Convergent Thinking)</a:t>
            </a:r>
          </a:p>
        </p:txBody>
      </p:sp>
      <p:sp>
        <p:nvSpPr>
          <p:cNvPr id="72" name="Text Box 12"/>
          <p:cNvSpPr txBox="1">
            <a:spLocks noChangeArrowheads="1"/>
          </p:cNvSpPr>
          <p:nvPr/>
        </p:nvSpPr>
        <p:spPr bwMode="gray">
          <a:xfrm>
            <a:off x="3572394" y="2554558"/>
            <a:ext cx="3157803" cy="223211"/>
          </a:xfrm>
          <a:prstGeom prst="rect">
            <a:avLst/>
          </a:prstGeom>
          <a:noFill/>
          <a:ln w="9525">
            <a:noFill/>
            <a:miter lim="800000"/>
            <a:headEnd/>
            <a:tailEnd/>
          </a:ln>
        </p:spPr>
        <p:txBody>
          <a:bodyPr wrap="none" lIns="60269" tIns="30135" rIns="60269" bIns="30135">
            <a:spAutoFit/>
          </a:bodyPr>
          <a:lstStyle/>
          <a:p>
            <a:pPr algn="ctr"/>
            <a:r>
              <a:rPr lang="en-GB" sz="1055" b="1" dirty="0">
                <a:solidFill>
                  <a:srgbClr val="000000"/>
                </a:solidFill>
              </a:rPr>
              <a:t>GENERATE SOLUTION OPTIONS AND SELECT</a:t>
            </a:r>
            <a:endParaRPr lang="en-US" sz="1055" b="1" dirty="0">
              <a:solidFill>
                <a:srgbClr val="000000"/>
              </a:solidFill>
            </a:endParaRPr>
          </a:p>
        </p:txBody>
      </p:sp>
      <p:grpSp>
        <p:nvGrpSpPr>
          <p:cNvPr id="73" name="Group 72"/>
          <p:cNvGrpSpPr/>
          <p:nvPr/>
        </p:nvGrpSpPr>
        <p:grpSpPr>
          <a:xfrm>
            <a:off x="901496" y="3303129"/>
            <a:ext cx="4998172" cy="1950940"/>
            <a:chOff x="662712" y="3756040"/>
            <a:chExt cx="7580561" cy="2958927"/>
          </a:xfrm>
        </p:grpSpPr>
        <p:sp>
          <p:nvSpPr>
            <p:cNvPr id="74" name="TextBox 34"/>
            <p:cNvSpPr txBox="1">
              <a:spLocks noChangeArrowheads="1"/>
            </p:cNvSpPr>
            <p:nvPr/>
          </p:nvSpPr>
          <p:spPr bwMode="auto">
            <a:xfrm>
              <a:off x="3550796" y="5764029"/>
              <a:ext cx="1704115" cy="369365"/>
            </a:xfrm>
            <a:prstGeom prst="rect">
              <a:avLst/>
            </a:prstGeom>
            <a:noFill/>
            <a:ln w="9525">
              <a:noFill/>
              <a:miter lim="800000"/>
              <a:headEnd/>
              <a:tailEnd/>
            </a:ln>
          </p:spPr>
          <p:txBody>
            <a:bodyPr wrap="none" lIns="60269" tIns="30135" rIns="60269" bIns="30135">
              <a:spAutoFit/>
            </a:bodyPr>
            <a:lstStyle/>
            <a:p>
              <a:pPr algn="ctr"/>
              <a:r>
                <a:rPr lang="en-GB" sz="1187" b="1" dirty="0">
                  <a:solidFill>
                    <a:srgbClr val="000000"/>
                  </a:solidFill>
                </a:rPr>
                <a:t>Check (&amp; Act)</a:t>
              </a:r>
            </a:p>
          </p:txBody>
        </p:sp>
        <p:cxnSp>
          <p:nvCxnSpPr>
            <p:cNvPr id="75" name="AutoShape 25"/>
            <p:cNvCxnSpPr>
              <a:cxnSpLocks noChangeShapeType="1"/>
              <a:stCxn id="50" idx="2"/>
              <a:endCxn id="52" idx="2"/>
            </p:cNvCxnSpPr>
            <p:nvPr/>
          </p:nvCxnSpPr>
          <p:spPr bwMode="gray">
            <a:xfrm rot="5400000">
              <a:off x="4112935" y="305815"/>
              <a:ext cx="680114" cy="7580561"/>
            </a:xfrm>
            <a:prstGeom prst="bentConnector3">
              <a:avLst>
                <a:gd name="adj1" fmla="val 400205"/>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76" name="TextBox 28"/>
            <p:cNvSpPr txBox="1">
              <a:spLocks noChangeArrowheads="1"/>
            </p:cNvSpPr>
            <p:nvPr/>
          </p:nvSpPr>
          <p:spPr bwMode="auto">
            <a:xfrm>
              <a:off x="2956358" y="6191852"/>
              <a:ext cx="2959249" cy="52311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Confirm that the selected solution solves the stakeholders’ problem</a:t>
              </a:r>
            </a:p>
          </p:txBody>
        </p:sp>
      </p:grpSp>
      <p:grpSp>
        <p:nvGrpSpPr>
          <p:cNvPr id="9" name="Group 8"/>
          <p:cNvGrpSpPr/>
          <p:nvPr/>
        </p:nvGrpSpPr>
        <p:grpSpPr>
          <a:xfrm>
            <a:off x="901494" y="3751558"/>
            <a:ext cx="1814006" cy="1101414"/>
            <a:chOff x="595619" y="3907029"/>
            <a:chExt cx="1965173" cy="1193198"/>
          </a:xfrm>
        </p:grpSpPr>
        <p:grpSp>
          <p:nvGrpSpPr>
            <p:cNvPr id="8" name="Group 7"/>
            <p:cNvGrpSpPr/>
            <p:nvPr/>
          </p:nvGrpSpPr>
          <p:grpSpPr>
            <a:xfrm>
              <a:off x="595619" y="3907029"/>
              <a:ext cx="1965173" cy="1193198"/>
              <a:chOff x="595619" y="3907029"/>
              <a:chExt cx="1965173" cy="1193198"/>
            </a:xfrm>
          </p:grpSpPr>
          <p:cxnSp>
            <p:nvCxnSpPr>
              <p:cNvPr id="77" name="AutoShape 25"/>
              <p:cNvCxnSpPr>
                <a:cxnSpLocks noChangeShapeType="1"/>
                <a:stCxn id="53" idx="2"/>
                <a:endCxn id="52" idx="2"/>
              </p:cNvCxnSpPr>
              <p:nvPr/>
            </p:nvCxnSpPr>
            <p:spPr bwMode="gray">
              <a:xfrm rot="5400000" flipH="1">
                <a:off x="1540304" y="2962343"/>
                <a:ext cx="75804" cy="1965173"/>
              </a:xfrm>
              <a:prstGeom prst="bentConnector3">
                <a:avLst>
                  <a:gd name="adj1" fmla="val -1016395"/>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78" name="TextBox 28"/>
              <p:cNvSpPr txBox="1">
                <a:spLocks noChangeArrowheads="1"/>
              </p:cNvSpPr>
              <p:nvPr/>
            </p:nvSpPr>
            <p:spPr bwMode="auto">
              <a:xfrm>
                <a:off x="772039" y="4264989"/>
                <a:ext cx="1569853" cy="835238"/>
              </a:xfrm>
              <a:prstGeom prst="rect">
                <a:avLst/>
              </a:prstGeom>
              <a:solidFill>
                <a:srgbClr val="FF0000"/>
              </a:solidFill>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chemeClr val="bg1"/>
                    </a:solidFill>
                  </a:rPr>
                  <a:t>Confirm the understanding of the problem reflects the stakeholder’s needs and expectations</a:t>
                </a:r>
              </a:p>
            </p:txBody>
          </p:sp>
        </p:grpSp>
        <p:sp>
          <p:nvSpPr>
            <p:cNvPr id="79" name="TextBox 34"/>
            <p:cNvSpPr txBox="1">
              <a:spLocks noChangeArrowheads="1"/>
            </p:cNvSpPr>
            <p:nvPr/>
          </p:nvSpPr>
          <p:spPr bwMode="auto">
            <a:xfrm>
              <a:off x="931144" y="3994089"/>
              <a:ext cx="1217225" cy="263832"/>
            </a:xfrm>
            <a:prstGeom prst="rect">
              <a:avLst/>
            </a:prstGeom>
            <a:noFill/>
            <a:ln w="9525">
              <a:noFill/>
              <a:miter lim="800000"/>
              <a:headEnd/>
              <a:tailEnd/>
            </a:ln>
          </p:spPr>
          <p:txBody>
            <a:bodyPr wrap="none" lIns="60269" tIns="30135" rIns="60269" bIns="30135">
              <a:spAutoFit/>
            </a:bodyPr>
            <a:lstStyle/>
            <a:p>
              <a:pPr algn="ctr"/>
              <a:r>
                <a:rPr lang="en-GB" sz="1187" b="1" dirty="0">
                  <a:solidFill>
                    <a:srgbClr val="000000"/>
                  </a:solidFill>
                </a:rPr>
                <a:t>Check (&amp; Act)</a:t>
              </a:r>
            </a:p>
          </p:txBody>
        </p:sp>
      </p:grpSp>
      <p:grpSp>
        <p:nvGrpSpPr>
          <p:cNvPr id="87" name="Group 86"/>
          <p:cNvGrpSpPr/>
          <p:nvPr/>
        </p:nvGrpSpPr>
        <p:grpSpPr>
          <a:xfrm>
            <a:off x="901495" y="3427635"/>
            <a:ext cx="6807391" cy="2780032"/>
            <a:chOff x="-298749" y="3731075"/>
            <a:chExt cx="8542023" cy="2960568"/>
          </a:xfrm>
        </p:grpSpPr>
        <p:sp>
          <p:nvSpPr>
            <p:cNvPr id="88" name="TextBox 34"/>
            <p:cNvSpPr txBox="1">
              <a:spLocks noChangeArrowheads="1"/>
            </p:cNvSpPr>
            <p:nvPr/>
          </p:nvSpPr>
          <p:spPr bwMode="auto">
            <a:xfrm>
              <a:off x="3564986" y="6001377"/>
              <a:ext cx="1409901" cy="259352"/>
            </a:xfrm>
            <a:prstGeom prst="rect">
              <a:avLst/>
            </a:prstGeom>
            <a:noFill/>
            <a:ln>
              <a:noFill/>
              <a:headEnd/>
              <a:tailEnd/>
            </a:ln>
          </p:spPr>
          <p:style>
            <a:lnRef idx="1">
              <a:schemeClr val="accent3"/>
            </a:lnRef>
            <a:fillRef idx="2">
              <a:schemeClr val="accent3"/>
            </a:fillRef>
            <a:effectRef idx="1">
              <a:schemeClr val="accent3"/>
            </a:effectRef>
            <a:fontRef idx="minor">
              <a:schemeClr val="dk1"/>
            </a:fontRef>
          </p:style>
          <p:txBody>
            <a:bodyPr wrap="none" lIns="60269" tIns="30135" rIns="60269" bIns="30135">
              <a:spAutoFit/>
            </a:bodyPr>
            <a:lstStyle/>
            <a:p>
              <a:pPr algn="ctr"/>
              <a:r>
                <a:rPr lang="en-GB" sz="1187" b="1" dirty="0">
                  <a:solidFill>
                    <a:srgbClr val="000000"/>
                  </a:solidFill>
                </a:rPr>
                <a:t>Check (&amp; Act)</a:t>
              </a:r>
            </a:p>
          </p:txBody>
        </p:sp>
        <p:cxnSp>
          <p:nvCxnSpPr>
            <p:cNvPr id="89" name="AutoShape 25"/>
            <p:cNvCxnSpPr>
              <a:cxnSpLocks noChangeShapeType="1"/>
            </p:cNvCxnSpPr>
            <p:nvPr/>
          </p:nvCxnSpPr>
          <p:spPr bwMode="gray">
            <a:xfrm rot="10800000" flipV="1">
              <a:off x="-298749" y="3731075"/>
              <a:ext cx="8542023" cy="320123"/>
            </a:xfrm>
            <a:prstGeom prst="bentConnector4">
              <a:avLst>
                <a:gd name="adj1" fmla="val -301"/>
                <a:gd name="adj2" fmla="val 874272"/>
              </a:avLst>
            </a:prstGeom>
            <a:ln w="57150">
              <a:headEnd/>
              <a:tailEnd type="triangle" w="med" len="med"/>
            </a:ln>
          </p:spPr>
          <p:style>
            <a:lnRef idx="3">
              <a:schemeClr val="accent2"/>
            </a:lnRef>
            <a:fillRef idx="0">
              <a:schemeClr val="accent2"/>
            </a:fillRef>
            <a:effectRef idx="2">
              <a:schemeClr val="accent2"/>
            </a:effectRef>
            <a:fontRef idx="minor">
              <a:schemeClr val="tx1"/>
            </a:fontRef>
          </p:style>
        </p:cxnSp>
        <p:sp>
          <p:nvSpPr>
            <p:cNvPr id="90" name="TextBox 28"/>
            <p:cNvSpPr txBox="1">
              <a:spLocks noChangeArrowheads="1"/>
            </p:cNvSpPr>
            <p:nvPr/>
          </p:nvSpPr>
          <p:spPr bwMode="auto">
            <a:xfrm>
              <a:off x="2863327" y="6324333"/>
              <a:ext cx="2959248" cy="367310"/>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spAutoFit/>
            </a:bodyPr>
            <a:lstStyle/>
            <a:p>
              <a:pPr algn="ctr">
                <a:defRPr/>
              </a:pPr>
              <a:r>
                <a:rPr lang="en-GB" sz="923" dirty="0">
                  <a:solidFill>
                    <a:srgbClr val="000000"/>
                  </a:solidFill>
                </a:rPr>
                <a:t>Confirm that the built System solves the stakeholders’ problem</a:t>
              </a:r>
            </a:p>
          </p:txBody>
        </p:sp>
      </p:grpSp>
      <p:sp>
        <p:nvSpPr>
          <p:cNvPr id="94" name="AutoShape 18"/>
          <p:cNvSpPr>
            <a:spLocks noChangeArrowheads="1"/>
          </p:cNvSpPr>
          <p:nvPr/>
        </p:nvSpPr>
        <p:spPr bwMode="gray">
          <a:xfrm rot="5400000">
            <a:off x="6482277" y="2872737"/>
            <a:ext cx="485212" cy="613711"/>
          </a:xfrm>
          <a:prstGeom prst="upArrow">
            <a:avLst>
              <a:gd name="adj1" fmla="val 50000"/>
              <a:gd name="adj2" fmla="val 25000"/>
            </a:avLst>
          </a:prstGeom>
          <a:ln>
            <a:headEnd/>
            <a:tailEnd/>
          </a:ln>
        </p:spPr>
        <p:style>
          <a:lnRef idx="1">
            <a:schemeClr val="accent2"/>
          </a:lnRef>
          <a:fillRef idx="3">
            <a:schemeClr val="accent2"/>
          </a:fillRef>
          <a:effectRef idx="2">
            <a:schemeClr val="accent2"/>
          </a:effectRef>
          <a:fontRef idx="minor">
            <a:schemeClr val="lt1"/>
          </a:fontRef>
        </p:style>
        <p:txBody>
          <a:bodyPr vert="eaVert" wrap="none" lIns="60269" tIns="30135" rIns="60269" bIns="30135" anchor="ctr"/>
          <a:lstStyle/>
          <a:p>
            <a:pPr algn="ctr"/>
            <a:endParaRPr lang="en-US" sz="791" dirty="0">
              <a:solidFill>
                <a:srgbClr val="000000"/>
              </a:solidFill>
            </a:endParaRPr>
          </a:p>
        </p:txBody>
      </p:sp>
      <p:sp>
        <p:nvSpPr>
          <p:cNvPr id="81" name="TextBox 80"/>
          <p:cNvSpPr txBox="1"/>
          <p:nvPr/>
        </p:nvSpPr>
        <p:spPr>
          <a:xfrm>
            <a:off x="3782198" y="2239125"/>
            <a:ext cx="436338" cy="319639"/>
          </a:xfrm>
          <a:prstGeom prst="rect">
            <a:avLst/>
          </a:prstGeom>
          <a:noFill/>
        </p:spPr>
        <p:txBody>
          <a:bodyPr wrap="none" rtlCol="0">
            <a:spAutoFit/>
          </a:bodyPr>
          <a:lstStyle/>
          <a:p>
            <a:r>
              <a:rPr lang="en-US" sz="1477" b="1" dirty="0"/>
              <a:t>Do</a:t>
            </a:r>
          </a:p>
        </p:txBody>
      </p:sp>
      <p:sp>
        <p:nvSpPr>
          <p:cNvPr id="83" name="TextBox 82"/>
          <p:cNvSpPr txBox="1"/>
          <p:nvPr/>
        </p:nvSpPr>
        <p:spPr>
          <a:xfrm>
            <a:off x="6813623" y="2210904"/>
            <a:ext cx="436338" cy="319639"/>
          </a:xfrm>
          <a:prstGeom prst="rect">
            <a:avLst/>
          </a:prstGeom>
          <a:noFill/>
        </p:spPr>
        <p:txBody>
          <a:bodyPr wrap="none" rtlCol="0">
            <a:spAutoFit/>
          </a:bodyPr>
          <a:lstStyle/>
          <a:p>
            <a:r>
              <a:rPr lang="en-US" sz="1477" b="1" dirty="0"/>
              <a:t>Do</a:t>
            </a:r>
          </a:p>
        </p:txBody>
      </p:sp>
      <p:sp>
        <p:nvSpPr>
          <p:cNvPr id="84" name="Text Box 12"/>
          <p:cNvSpPr txBox="1">
            <a:spLocks noChangeArrowheads="1"/>
          </p:cNvSpPr>
          <p:nvPr/>
        </p:nvSpPr>
        <p:spPr bwMode="gray">
          <a:xfrm>
            <a:off x="7158492" y="2402973"/>
            <a:ext cx="1164116" cy="547915"/>
          </a:xfrm>
          <a:prstGeom prst="rect">
            <a:avLst/>
          </a:prstGeom>
          <a:noFill/>
          <a:ln w="9525">
            <a:noFill/>
            <a:miter lim="800000"/>
            <a:headEnd/>
            <a:tailEnd/>
          </a:ln>
        </p:spPr>
        <p:txBody>
          <a:bodyPr wrap="square" lIns="60269" tIns="30135" rIns="60269" bIns="30135">
            <a:spAutoFit/>
          </a:bodyPr>
          <a:lstStyle/>
          <a:p>
            <a:pPr algn="ctr"/>
            <a:r>
              <a:rPr lang="en-GB" sz="1055" b="1" dirty="0">
                <a:solidFill>
                  <a:srgbClr val="000000"/>
                </a:solidFill>
              </a:rPr>
              <a:t>MAKE THE SYSTEM TO THE DESIGN</a:t>
            </a:r>
            <a:endParaRPr lang="en-US" sz="1055" b="1" dirty="0">
              <a:solidFill>
                <a:srgbClr val="000000"/>
              </a:solidFill>
            </a:endParaRPr>
          </a:p>
        </p:txBody>
      </p:sp>
      <p:sp>
        <p:nvSpPr>
          <p:cNvPr id="86" name="TextBox 28"/>
          <p:cNvSpPr txBox="1">
            <a:spLocks noChangeArrowheads="1"/>
          </p:cNvSpPr>
          <p:nvPr/>
        </p:nvSpPr>
        <p:spPr bwMode="auto">
          <a:xfrm>
            <a:off x="7157471" y="2934849"/>
            <a:ext cx="1152433" cy="509482"/>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60269" tIns="30135" rIns="60269" bIns="30135" anchor="ctr">
            <a:noAutofit/>
          </a:bodyPr>
          <a:lstStyle/>
          <a:p>
            <a:pPr algn="ctr">
              <a:defRPr/>
            </a:pPr>
            <a:r>
              <a:rPr lang="en-GB" sz="969">
                <a:solidFill>
                  <a:srgbClr val="000000"/>
                </a:solidFill>
              </a:rPr>
              <a:t>Built System</a:t>
            </a:r>
            <a:endParaRPr lang="en-GB" sz="969" dirty="0">
              <a:solidFill>
                <a:srgbClr val="000000"/>
              </a:solidFill>
            </a:endParaRPr>
          </a:p>
        </p:txBody>
      </p:sp>
      <p:sp>
        <p:nvSpPr>
          <p:cNvPr id="11" name="Rounded Rectangular Callout 10"/>
          <p:cNvSpPr/>
          <p:nvPr/>
        </p:nvSpPr>
        <p:spPr>
          <a:xfrm>
            <a:off x="524898" y="1036638"/>
            <a:ext cx="3257299" cy="850947"/>
          </a:xfrm>
          <a:prstGeom prst="wedgeRoundRectCallout">
            <a:avLst>
              <a:gd name="adj1" fmla="val -18110"/>
              <a:gd name="adj2" fmla="val 303609"/>
              <a:gd name="adj3" fmla="val 16667"/>
            </a:avLst>
          </a:prstGeom>
        </p:spPr>
        <p:style>
          <a:lnRef idx="0">
            <a:schemeClr val="accent2"/>
          </a:lnRef>
          <a:fillRef idx="3">
            <a:schemeClr val="accent2"/>
          </a:fillRef>
          <a:effectRef idx="3">
            <a:schemeClr val="accent2"/>
          </a:effectRef>
          <a:fontRef idx="minor">
            <a:schemeClr val="lt1"/>
          </a:fontRef>
        </p:style>
        <p:txBody>
          <a:bodyPr rtlCol="0" anchor="ctr"/>
          <a:lstStyle/>
          <a:p>
            <a:pPr algn="ctr"/>
            <a:r>
              <a:rPr lang="en-GB" sz="1400" dirty="0"/>
              <a:t>We have used QFD 1 to check our understanding of the  System Problem</a:t>
            </a:r>
          </a:p>
        </p:txBody>
      </p:sp>
    </p:spTree>
    <p:extLst>
      <p:ext uri="{BB962C8B-B14F-4D97-AF65-F5344CB8AC3E}">
        <p14:creationId xmlns:p14="http://schemas.microsoft.com/office/powerpoint/2010/main" val="91917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r>
              <a:rPr lang="en-GB"/>
              <a:t>Pros</a:t>
            </a:r>
          </a:p>
          <a:p>
            <a:pPr lvl="1"/>
            <a:r>
              <a:rPr lang="en-GB"/>
              <a:t>Checks completeness and consistency of requirements set (expressed and deduced) leading to:</a:t>
            </a:r>
          </a:p>
          <a:p>
            <a:pPr lvl="2"/>
            <a:r>
              <a:rPr lang="en-GB"/>
              <a:t>Improved company performance - satisfied customers</a:t>
            </a:r>
          </a:p>
          <a:p>
            <a:pPr lvl="2"/>
            <a:r>
              <a:rPr lang="en-GB"/>
              <a:t>Lower costs in design and manufacture</a:t>
            </a:r>
          </a:p>
          <a:p>
            <a:pPr lvl="1"/>
            <a:r>
              <a:rPr lang="en-GB"/>
              <a:t>Helps in determining measurable requirements </a:t>
            </a:r>
          </a:p>
          <a:p>
            <a:pPr lvl="1"/>
            <a:r>
              <a:rPr lang="en-GB"/>
              <a:t>Traceability of requirements</a:t>
            </a:r>
          </a:p>
          <a:p>
            <a:pPr lvl="1"/>
            <a:r>
              <a:rPr lang="en-GB"/>
              <a:t>Improved communication throughout company (standard tool)</a:t>
            </a:r>
          </a:p>
          <a:p>
            <a:pPr lvl="1"/>
            <a:r>
              <a:rPr lang="en-GB"/>
              <a:t>Maintains traceable customer focus</a:t>
            </a:r>
          </a:p>
          <a:p>
            <a:endParaRPr lang="en-US" dirty="0"/>
          </a:p>
        </p:txBody>
      </p:sp>
      <p:sp>
        <p:nvSpPr>
          <p:cNvPr id="4" name="Content Placeholder 3"/>
          <p:cNvSpPr>
            <a:spLocks noGrp="1"/>
          </p:cNvSpPr>
          <p:nvPr>
            <p:ph sz="half" idx="2"/>
          </p:nvPr>
        </p:nvSpPr>
        <p:spPr/>
        <p:txBody>
          <a:bodyPr/>
          <a:lstStyle/>
          <a:p>
            <a:r>
              <a:rPr lang="en-GB"/>
              <a:t>Cons</a:t>
            </a:r>
          </a:p>
          <a:p>
            <a:pPr lvl="1"/>
            <a:r>
              <a:rPr lang="en-GB"/>
              <a:t>Can become unwieldy if the detail is not controlled</a:t>
            </a:r>
          </a:p>
          <a:p>
            <a:pPr lvl="1"/>
            <a:r>
              <a:rPr lang="en-GB"/>
              <a:t>Can over-argue relationships</a:t>
            </a:r>
          </a:p>
          <a:p>
            <a:pPr lvl="1"/>
            <a:r>
              <a:rPr lang="en-GB"/>
              <a:t>Need to be clear which requirements go where (mixing technical requirements with customer requirements)</a:t>
            </a:r>
          </a:p>
          <a:p>
            <a:pPr lvl="1"/>
            <a:r>
              <a:rPr lang="en-GB"/>
              <a:t>Management understanding, support and commitment</a:t>
            </a:r>
          </a:p>
          <a:p>
            <a:pPr lvl="1"/>
            <a:r>
              <a:rPr lang="en-GB"/>
              <a:t>Seen as an imposition rather than a useful tool </a:t>
            </a:r>
          </a:p>
          <a:p>
            <a:endParaRPr lang="en-US" dirty="0"/>
          </a:p>
        </p:txBody>
      </p:sp>
      <p:sp>
        <p:nvSpPr>
          <p:cNvPr id="2" name="Title 1"/>
          <p:cNvSpPr>
            <a:spLocks noGrp="1"/>
          </p:cNvSpPr>
          <p:nvPr>
            <p:ph type="title"/>
          </p:nvPr>
        </p:nvSpPr>
        <p:spPr/>
        <p:txBody>
          <a:bodyPr/>
          <a:lstStyle/>
          <a:p>
            <a:r>
              <a:rPr lang="en-US"/>
              <a:t>Summary</a:t>
            </a:r>
            <a:endParaRPr lang="en-US" dirty="0"/>
          </a:p>
        </p:txBody>
      </p:sp>
    </p:spTree>
    <p:extLst>
      <p:ext uri="{BB962C8B-B14F-4D97-AF65-F5344CB8AC3E}">
        <p14:creationId xmlns:p14="http://schemas.microsoft.com/office/powerpoint/2010/main" val="1919370859"/>
      </p:ext>
    </p:extLst>
  </p:cSld>
  <p:clrMapOvr>
    <a:masterClrMapping/>
  </p:clrMapOvr>
  <p:transition>
    <p:wipe dir="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Summary</a:t>
            </a:r>
            <a:endParaRPr lang="en-US" dirty="0"/>
          </a:p>
        </p:txBody>
      </p:sp>
      <p:sp>
        <p:nvSpPr>
          <p:cNvPr id="7" name="Rectangle 6"/>
          <p:cNvSpPr/>
          <p:nvPr/>
        </p:nvSpPr>
        <p:spPr>
          <a:xfrm>
            <a:off x="582850" y="1165982"/>
            <a:ext cx="8062551" cy="830997"/>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n-GB" dirty="0"/>
              <a:t>Quality Function Deployment 1 brings together the work completed so far providing a check on completeness and consistency as well as providing a summary of the full requirements set</a:t>
            </a:r>
          </a:p>
        </p:txBody>
      </p:sp>
      <p:pic>
        <p:nvPicPr>
          <p:cNvPr id="8"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2950" y="2227269"/>
            <a:ext cx="6781800" cy="4059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pic>
      <p:grpSp>
        <p:nvGrpSpPr>
          <p:cNvPr id="9" name="Group 18"/>
          <p:cNvGrpSpPr>
            <a:grpSpLocks/>
          </p:cNvGrpSpPr>
          <p:nvPr/>
        </p:nvGrpSpPr>
        <p:grpSpPr bwMode="auto">
          <a:xfrm>
            <a:off x="1924051" y="3427413"/>
            <a:ext cx="2790825" cy="1947862"/>
            <a:chOff x="1936751" y="3440113"/>
            <a:chExt cx="2791557" cy="1947862"/>
          </a:xfrm>
        </p:grpSpPr>
        <p:sp>
          <p:nvSpPr>
            <p:cNvPr id="10" name="Freeform 15"/>
            <p:cNvSpPr>
              <a:spLocks/>
            </p:cNvSpPr>
            <p:nvPr/>
          </p:nvSpPr>
          <p:spPr bwMode="gray">
            <a:xfrm>
              <a:off x="1936751" y="3440113"/>
              <a:ext cx="2791557" cy="1947862"/>
            </a:xfrm>
            <a:custGeom>
              <a:avLst/>
              <a:gdLst>
                <a:gd name="T0" fmla="*/ 2147483647 w 1153"/>
                <a:gd name="T1" fmla="*/ 2147483647 h 1122"/>
                <a:gd name="T2" fmla="*/ 0 w 1153"/>
                <a:gd name="T3" fmla="*/ 2147483647 h 1122"/>
                <a:gd name="T4" fmla="*/ 2147483647 w 1153"/>
                <a:gd name="T5" fmla="*/ 2147483647 h 1122"/>
                <a:gd name="T6" fmla="*/ 2147483647 w 1153"/>
                <a:gd name="T7" fmla="*/ 2147483647 h 1122"/>
                <a:gd name="T8" fmla="*/ 2147483647 w 1153"/>
                <a:gd name="T9" fmla="*/ 2147483647 h 1122"/>
                <a:gd name="T10" fmla="*/ 2147483647 w 1153"/>
                <a:gd name="T11" fmla="*/ 2147483647 h 1122"/>
                <a:gd name="T12" fmla="*/ 2147483647 w 1153"/>
                <a:gd name="T13" fmla="*/ 2147483647 h 1122"/>
                <a:gd name="T14" fmla="*/ 2147483647 w 1153"/>
                <a:gd name="T15" fmla="*/ 2147483647 h 1122"/>
                <a:gd name="T16" fmla="*/ 2147483647 w 1153"/>
                <a:gd name="T17" fmla="*/ 2147483647 h 1122"/>
                <a:gd name="T18" fmla="*/ 2147483647 w 1153"/>
                <a:gd name="T19" fmla="*/ 2147483647 h 1122"/>
                <a:gd name="T20" fmla="*/ 2147483647 w 1153"/>
                <a:gd name="T21" fmla="*/ 2147483647 h 1122"/>
                <a:gd name="T22" fmla="*/ 2147483647 w 1153"/>
                <a:gd name="T23" fmla="*/ 2147483647 h 1122"/>
                <a:gd name="T24" fmla="*/ 2147483647 w 1153"/>
                <a:gd name="T25" fmla="*/ 2147483647 h 1122"/>
                <a:gd name="T26" fmla="*/ 2147483647 w 1153"/>
                <a:gd name="T27" fmla="*/ 0 h 1122"/>
                <a:gd name="T28" fmla="*/ 2147483647 w 1153"/>
                <a:gd name="T29" fmla="*/ 2147483647 h 1122"/>
                <a:gd name="T30" fmla="*/ 2147483647 w 1153"/>
                <a:gd name="T31" fmla="*/ 2147483647 h 1122"/>
                <a:gd name="T32" fmla="*/ 2147483647 w 1153"/>
                <a:gd name="T33" fmla="*/ 2147483647 h 1122"/>
                <a:gd name="T34" fmla="*/ 2147483647 w 1153"/>
                <a:gd name="T35" fmla="*/ 2147483647 h 1122"/>
                <a:gd name="T36" fmla="*/ 2147483647 w 1153"/>
                <a:gd name="T37" fmla="*/ 2147483647 h 1122"/>
                <a:gd name="T38" fmla="*/ 2147483647 w 1153"/>
                <a:gd name="T39" fmla="*/ 2147483647 h 1122"/>
                <a:gd name="T40" fmla="*/ 2147483647 w 1153"/>
                <a:gd name="T41" fmla="*/ 2147483647 h 1122"/>
                <a:gd name="T42" fmla="*/ 2147483647 w 1153"/>
                <a:gd name="T43" fmla="*/ 2147483647 h 1122"/>
                <a:gd name="T44" fmla="*/ 2147483647 w 1153"/>
                <a:gd name="T45" fmla="*/ 2147483647 h 1122"/>
                <a:gd name="T46" fmla="*/ 2147483647 w 1153"/>
                <a:gd name="T47" fmla="*/ 2147483647 h 1122"/>
                <a:gd name="T48" fmla="*/ 2147483647 w 1153"/>
                <a:gd name="T49" fmla="*/ 2147483647 h 1122"/>
                <a:gd name="T50" fmla="*/ 2147483647 w 1153"/>
                <a:gd name="T51" fmla="*/ 2147483647 h 1122"/>
                <a:gd name="T52" fmla="*/ 2147483647 w 1153"/>
                <a:gd name="T53" fmla="*/ 2147483647 h 1122"/>
                <a:gd name="T54" fmla="*/ 2147483647 w 1153"/>
                <a:gd name="T55" fmla="*/ 2147483647 h 1122"/>
                <a:gd name="T56" fmla="*/ 2147483647 w 1153"/>
                <a:gd name="T57" fmla="*/ 2147483647 h 1122"/>
                <a:gd name="T58" fmla="*/ 2147483647 w 1153"/>
                <a:gd name="T59" fmla="*/ 2147483647 h 1122"/>
                <a:gd name="T60" fmla="*/ 2147483647 w 1153"/>
                <a:gd name="T61" fmla="*/ 2147483647 h 1122"/>
                <a:gd name="T62" fmla="*/ 2147483647 w 1153"/>
                <a:gd name="T63" fmla="*/ 2147483647 h 1122"/>
                <a:gd name="T64" fmla="*/ 2147483647 w 1153"/>
                <a:gd name="T65" fmla="*/ 2147483647 h 1122"/>
                <a:gd name="T66" fmla="*/ 2147483647 w 1153"/>
                <a:gd name="T67" fmla="*/ 2147483647 h 1122"/>
                <a:gd name="T68" fmla="*/ 2147483647 w 1153"/>
                <a:gd name="T69" fmla="*/ 2147483647 h 1122"/>
                <a:gd name="T70" fmla="*/ 2147483647 w 1153"/>
                <a:gd name="T71" fmla="*/ 2147483647 h 1122"/>
                <a:gd name="T72" fmla="*/ 2147483647 w 1153"/>
                <a:gd name="T73" fmla="*/ 2147483647 h 1122"/>
                <a:gd name="T74" fmla="*/ 2147483647 w 1153"/>
                <a:gd name="T75" fmla="*/ 2147483647 h 1122"/>
                <a:gd name="T76" fmla="*/ 2147483647 w 1153"/>
                <a:gd name="T77" fmla="*/ 2147483647 h 1122"/>
                <a:gd name="T78" fmla="*/ 2147483647 w 1153"/>
                <a:gd name="T79" fmla="*/ 2147483647 h 1122"/>
                <a:gd name="T80" fmla="*/ 2147483647 w 1153"/>
                <a:gd name="T81" fmla="*/ 2147483647 h 1122"/>
                <a:gd name="T82" fmla="*/ 2147483647 w 1153"/>
                <a:gd name="T83" fmla="*/ 2147483647 h 1122"/>
                <a:gd name="T84" fmla="*/ 2147483647 w 1153"/>
                <a:gd name="T85" fmla="*/ 2147483647 h 1122"/>
                <a:gd name="T86" fmla="*/ 2147483647 w 1153"/>
                <a:gd name="T87" fmla="*/ 2147483647 h 1122"/>
                <a:gd name="T88" fmla="*/ 2147483647 w 1153"/>
                <a:gd name="T89" fmla="*/ 2147483647 h 1122"/>
                <a:gd name="T90" fmla="*/ 2147483647 w 1153"/>
                <a:gd name="T91" fmla="*/ 2147483647 h 1122"/>
                <a:gd name="T92" fmla="*/ 2147483647 w 1153"/>
                <a:gd name="T93" fmla="*/ 2147483647 h 1122"/>
                <a:gd name="T94" fmla="*/ 2147483647 w 1153"/>
                <a:gd name="T95" fmla="*/ 2147483647 h 1122"/>
                <a:gd name="T96" fmla="*/ 2147483647 w 1153"/>
                <a:gd name="T97" fmla="*/ 2147483647 h 1122"/>
                <a:gd name="T98" fmla="*/ 2147483647 w 1153"/>
                <a:gd name="T99" fmla="*/ 2147483647 h 1122"/>
                <a:gd name="T100" fmla="*/ 2147483647 w 1153"/>
                <a:gd name="T101" fmla="*/ 2147483647 h 1122"/>
                <a:gd name="T102" fmla="*/ 2147483647 w 1153"/>
                <a:gd name="T103" fmla="*/ 2147483647 h 1122"/>
                <a:gd name="T104" fmla="*/ 2147483647 w 1153"/>
                <a:gd name="T105" fmla="*/ 2147483647 h 1122"/>
                <a:gd name="T106" fmla="*/ 2147483647 w 1153"/>
                <a:gd name="T107" fmla="*/ 2147483647 h 1122"/>
                <a:gd name="T108" fmla="*/ 2147483647 w 1153"/>
                <a:gd name="T109" fmla="*/ 2147483647 h 1122"/>
                <a:gd name="T110" fmla="*/ 2147483647 w 1153"/>
                <a:gd name="T111" fmla="*/ 2147483647 h 1122"/>
                <a:gd name="T112" fmla="*/ 2147483647 w 1153"/>
                <a:gd name="T113" fmla="*/ 2147483647 h 1122"/>
                <a:gd name="T114" fmla="*/ 2147483647 w 1153"/>
                <a:gd name="T115" fmla="*/ 2147483647 h 1122"/>
                <a:gd name="T116" fmla="*/ 2147483647 w 1153"/>
                <a:gd name="T117" fmla="*/ 2147483647 h 1122"/>
                <a:gd name="T118" fmla="*/ 2147483647 w 1153"/>
                <a:gd name="T119" fmla="*/ 2147483647 h 112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53"/>
                <a:gd name="T181" fmla="*/ 0 h 1122"/>
                <a:gd name="T182" fmla="*/ 1153 w 1153"/>
                <a:gd name="T183" fmla="*/ 1122 h 112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53" h="1122">
                  <a:moveTo>
                    <a:pt x="1153" y="924"/>
                  </a:moveTo>
                  <a:lnTo>
                    <a:pt x="1153" y="1122"/>
                  </a:lnTo>
                  <a:lnTo>
                    <a:pt x="1" y="1122"/>
                  </a:lnTo>
                  <a:lnTo>
                    <a:pt x="0" y="226"/>
                  </a:lnTo>
                  <a:lnTo>
                    <a:pt x="100" y="226"/>
                  </a:lnTo>
                  <a:lnTo>
                    <a:pt x="104" y="218"/>
                  </a:lnTo>
                  <a:lnTo>
                    <a:pt x="107" y="207"/>
                  </a:lnTo>
                  <a:lnTo>
                    <a:pt x="107" y="198"/>
                  </a:lnTo>
                  <a:lnTo>
                    <a:pt x="106" y="187"/>
                  </a:lnTo>
                  <a:lnTo>
                    <a:pt x="102" y="173"/>
                  </a:lnTo>
                  <a:lnTo>
                    <a:pt x="98" y="155"/>
                  </a:lnTo>
                  <a:lnTo>
                    <a:pt x="94" y="143"/>
                  </a:lnTo>
                  <a:lnTo>
                    <a:pt x="90" y="128"/>
                  </a:lnTo>
                  <a:lnTo>
                    <a:pt x="89" y="114"/>
                  </a:lnTo>
                  <a:lnTo>
                    <a:pt x="89" y="100"/>
                  </a:lnTo>
                  <a:lnTo>
                    <a:pt x="90" y="87"/>
                  </a:lnTo>
                  <a:lnTo>
                    <a:pt x="94" y="73"/>
                  </a:lnTo>
                  <a:lnTo>
                    <a:pt x="99" y="60"/>
                  </a:lnTo>
                  <a:lnTo>
                    <a:pt x="107" y="50"/>
                  </a:lnTo>
                  <a:lnTo>
                    <a:pt x="118" y="38"/>
                  </a:lnTo>
                  <a:lnTo>
                    <a:pt x="128" y="29"/>
                  </a:lnTo>
                  <a:lnTo>
                    <a:pt x="139" y="20"/>
                  </a:lnTo>
                  <a:lnTo>
                    <a:pt x="151" y="13"/>
                  </a:lnTo>
                  <a:lnTo>
                    <a:pt x="165" y="7"/>
                  </a:lnTo>
                  <a:lnTo>
                    <a:pt x="181" y="3"/>
                  </a:lnTo>
                  <a:lnTo>
                    <a:pt x="198" y="1"/>
                  </a:lnTo>
                  <a:lnTo>
                    <a:pt x="212" y="0"/>
                  </a:lnTo>
                  <a:lnTo>
                    <a:pt x="227" y="0"/>
                  </a:lnTo>
                  <a:lnTo>
                    <a:pt x="241" y="1"/>
                  </a:lnTo>
                  <a:lnTo>
                    <a:pt x="252" y="3"/>
                  </a:lnTo>
                  <a:lnTo>
                    <a:pt x="265" y="7"/>
                  </a:lnTo>
                  <a:lnTo>
                    <a:pt x="278" y="11"/>
                  </a:lnTo>
                  <a:lnTo>
                    <a:pt x="288" y="17"/>
                  </a:lnTo>
                  <a:lnTo>
                    <a:pt x="299" y="25"/>
                  </a:lnTo>
                  <a:lnTo>
                    <a:pt x="309" y="35"/>
                  </a:lnTo>
                  <a:lnTo>
                    <a:pt x="319" y="46"/>
                  </a:lnTo>
                  <a:lnTo>
                    <a:pt x="328" y="57"/>
                  </a:lnTo>
                  <a:lnTo>
                    <a:pt x="335" y="69"/>
                  </a:lnTo>
                  <a:lnTo>
                    <a:pt x="340" y="84"/>
                  </a:lnTo>
                  <a:lnTo>
                    <a:pt x="344" y="101"/>
                  </a:lnTo>
                  <a:lnTo>
                    <a:pt x="344" y="117"/>
                  </a:lnTo>
                  <a:lnTo>
                    <a:pt x="340" y="133"/>
                  </a:lnTo>
                  <a:lnTo>
                    <a:pt x="336" y="149"/>
                  </a:lnTo>
                  <a:lnTo>
                    <a:pt x="332" y="165"/>
                  </a:lnTo>
                  <a:lnTo>
                    <a:pt x="327" y="183"/>
                  </a:lnTo>
                  <a:lnTo>
                    <a:pt x="324" y="197"/>
                  </a:lnTo>
                  <a:lnTo>
                    <a:pt x="324" y="205"/>
                  </a:lnTo>
                  <a:lnTo>
                    <a:pt x="326" y="212"/>
                  </a:lnTo>
                  <a:lnTo>
                    <a:pt x="329" y="220"/>
                  </a:lnTo>
                  <a:lnTo>
                    <a:pt x="520" y="220"/>
                  </a:lnTo>
                  <a:lnTo>
                    <a:pt x="516" y="257"/>
                  </a:lnTo>
                  <a:lnTo>
                    <a:pt x="515" y="279"/>
                  </a:lnTo>
                  <a:lnTo>
                    <a:pt x="516" y="297"/>
                  </a:lnTo>
                  <a:lnTo>
                    <a:pt x="517" y="314"/>
                  </a:lnTo>
                  <a:lnTo>
                    <a:pt x="519" y="332"/>
                  </a:lnTo>
                  <a:lnTo>
                    <a:pt x="522" y="350"/>
                  </a:lnTo>
                  <a:lnTo>
                    <a:pt x="528" y="362"/>
                  </a:lnTo>
                  <a:lnTo>
                    <a:pt x="535" y="372"/>
                  </a:lnTo>
                  <a:lnTo>
                    <a:pt x="544" y="381"/>
                  </a:lnTo>
                  <a:lnTo>
                    <a:pt x="556" y="388"/>
                  </a:lnTo>
                  <a:lnTo>
                    <a:pt x="569" y="393"/>
                  </a:lnTo>
                  <a:lnTo>
                    <a:pt x="582" y="395"/>
                  </a:lnTo>
                  <a:lnTo>
                    <a:pt x="596" y="396"/>
                  </a:lnTo>
                  <a:lnTo>
                    <a:pt x="612" y="396"/>
                  </a:lnTo>
                  <a:lnTo>
                    <a:pt x="629" y="394"/>
                  </a:lnTo>
                  <a:lnTo>
                    <a:pt x="641" y="393"/>
                  </a:lnTo>
                  <a:lnTo>
                    <a:pt x="659" y="391"/>
                  </a:lnTo>
                  <a:lnTo>
                    <a:pt x="677" y="389"/>
                  </a:lnTo>
                  <a:lnTo>
                    <a:pt x="697" y="389"/>
                  </a:lnTo>
                  <a:lnTo>
                    <a:pt x="714" y="391"/>
                  </a:lnTo>
                  <a:lnTo>
                    <a:pt x="731" y="394"/>
                  </a:lnTo>
                  <a:lnTo>
                    <a:pt x="748" y="400"/>
                  </a:lnTo>
                  <a:lnTo>
                    <a:pt x="762" y="406"/>
                  </a:lnTo>
                  <a:lnTo>
                    <a:pt x="776" y="416"/>
                  </a:lnTo>
                  <a:lnTo>
                    <a:pt x="785" y="427"/>
                  </a:lnTo>
                  <a:lnTo>
                    <a:pt x="793" y="440"/>
                  </a:lnTo>
                  <a:lnTo>
                    <a:pt x="798" y="454"/>
                  </a:lnTo>
                  <a:lnTo>
                    <a:pt x="800" y="468"/>
                  </a:lnTo>
                  <a:lnTo>
                    <a:pt x="798" y="484"/>
                  </a:lnTo>
                  <a:lnTo>
                    <a:pt x="797" y="500"/>
                  </a:lnTo>
                  <a:lnTo>
                    <a:pt x="798" y="516"/>
                  </a:lnTo>
                  <a:lnTo>
                    <a:pt x="800" y="530"/>
                  </a:lnTo>
                  <a:lnTo>
                    <a:pt x="805" y="543"/>
                  </a:lnTo>
                  <a:lnTo>
                    <a:pt x="811" y="556"/>
                  </a:lnTo>
                  <a:lnTo>
                    <a:pt x="819" y="565"/>
                  </a:lnTo>
                  <a:lnTo>
                    <a:pt x="831" y="574"/>
                  </a:lnTo>
                  <a:lnTo>
                    <a:pt x="847" y="580"/>
                  </a:lnTo>
                  <a:lnTo>
                    <a:pt x="864" y="585"/>
                  </a:lnTo>
                  <a:lnTo>
                    <a:pt x="878" y="589"/>
                  </a:lnTo>
                  <a:lnTo>
                    <a:pt x="895" y="593"/>
                  </a:lnTo>
                  <a:lnTo>
                    <a:pt x="915" y="597"/>
                  </a:lnTo>
                  <a:lnTo>
                    <a:pt x="932" y="600"/>
                  </a:lnTo>
                  <a:lnTo>
                    <a:pt x="949" y="605"/>
                  </a:lnTo>
                  <a:lnTo>
                    <a:pt x="963" y="610"/>
                  </a:lnTo>
                  <a:lnTo>
                    <a:pt x="977" y="616"/>
                  </a:lnTo>
                  <a:lnTo>
                    <a:pt x="988" y="624"/>
                  </a:lnTo>
                  <a:lnTo>
                    <a:pt x="997" y="632"/>
                  </a:lnTo>
                  <a:lnTo>
                    <a:pt x="1009" y="645"/>
                  </a:lnTo>
                  <a:lnTo>
                    <a:pt x="1016" y="657"/>
                  </a:lnTo>
                  <a:lnTo>
                    <a:pt x="1022" y="670"/>
                  </a:lnTo>
                  <a:lnTo>
                    <a:pt x="1025" y="688"/>
                  </a:lnTo>
                  <a:lnTo>
                    <a:pt x="1023" y="705"/>
                  </a:lnTo>
                  <a:lnTo>
                    <a:pt x="1020" y="720"/>
                  </a:lnTo>
                  <a:lnTo>
                    <a:pt x="1016" y="739"/>
                  </a:lnTo>
                  <a:lnTo>
                    <a:pt x="1011" y="760"/>
                  </a:lnTo>
                  <a:lnTo>
                    <a:pt x="1006" y="779"/>
                  </a:lnTo>
                  <a:lnTo>
                    <a:pt x="1004" y="795"/>
                  </a:lnTo>
                  <a:lnTo>
                    <a:pt x="1004" y="808"/>
                  </a:lnTo>
                  <a:lnTo>
                    <a:pt x="1007" y="827"/>
                  </a:lnTo>
                  <a:lnTo>
                    <a:pt x="1011" y="843"/>
                  </a:lnTo>
                  <a:lnTo>
                    <a:pt x="1017" y="855"/>
                  </a:lnTo>
                  <a:lnTo>
                    <a:pt x="1024" y="867"/>
                  </a:lnTo>
                  <a:lnTo>
                    <a:pt x="1034" y="880"/>
                  </a:lnTo>
                  <a:lnTo>
                    <a:pt x="1045" y="893"/>
                  </a:lnTo>
                  <a:lnTo>
                    <a:pt x="1058" y="904"/>
                  </a:lnTo>
                  <a:lnTo>
                    <a:pt x="1073" y="913"/>
                  </a:lnTo>
                  <a:lnTo>
                    <a:pt x="1087" y="918"/>
                  </a:lnTo>
                  <a:lnTo>
                    <a:pt x="1102" y="922"/>
                  </a:lnTo>
                  <a:lnTo>
                    <a:pt x="1117" y="924"/>
                  </a:lnTo>
                  <a:lnTo>
                    <a:pt x="1135" y="925"/>
                  </a:lnTo>
                  <a:lnTo>
                    <a:pt x="1153" y="924"/>
                  </a:lnTo>
                  <a:close/>
                </a:path>
              </a:pathLst>
            </a:custGeom>
            <a:solidFill>
              <a:schemeClr val="bg1"/>
            </a:solidFill>
            <a:ln w="12700">
              <a:solidFill>
                <a:srgbClr val="000000"/>
              </a:solidFill>
              <a:round/>
              <a:headEnd/>
              <a:tailEnd/>
            </a:ln>
          </p:spPr>
          <p:txBody>
            <a:bodyPr/>
            <a:lstStyle/>
            <a:p>
              <a:endParaRPr lang="en-US" sz="1400">
                <a:latin typeface="+mj-lt"/>
              </a:endParaRPr>
            </a:p>
          </p:txBody>
        </p:sp>
        <p:sp>
          <p:nvSpPr>
            <p:cNvPr id="11" name="Text Box 16"/>
            <p:cNvSpPr txBox="1">
              <a:spLocks noChangeArrowheads="1"/>
            </p:cNvSpPr>
            <p:nvPr/>
          </p:nvSpPr>
          <p:spPr bwMode="gray">
            <a:xfrm>
              <a:off x="1988528" y="4500563"/>
              <a:ext cx="2642763"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latin typeface="+mj-lt"/>
                </a:rPr>
                <a:t>Viewpoint/</a:t>
              </a:r>
            </a:p>
            <a:p>
              <a:r>
                <a:rPr lang="en-GB" sz="2000">
                  <a:latin typeface="+mj-lt"/>
                </a:rPr>
                <a:t>Functional Analysis</a:t>
              </a:r>
            </a:p>
          </p:txBody>
        </p:sp>
      </p:grpSp>
      <p:grpSp>
        <p:nvGrpSpPr>
          <p:cNvPr id="12" name="Group 20"/>
          <p:cNvGrpSpPr>
            <a:grpSpLocks/>
          </p:cNvGrpSpPr>
          <p:nvPr/>
        </p:nvGrpSpPr>
        <p:grpSpPr bwMode="auto">
          <a:xfrm>
            <a:off x="1914525" y="2251075"/>
            <a:ext cx="2867025" cy="1587500"/>
            <a:chOff x="363" y="2422"/>
            <a:chExt cx="1852" cy="1156"/>
          </a:xfrm>
          <a:solidFill>
            <a:schemeClr val="bg1"/>
          </a:solidFill>
        </p:grpSpPr>
        <p:sp>
          <p:nvSpPr>
            <p:cNvPr id="13" name="Freeform 21"/>
            <p:cNvSpPr>
              <a:spLocks/>
            </p:cNvSpPr>
            <p:nvPr/>
          </p:nvSpPr>
          <p:spPr bwMode="gray">
            <a:xfrm>
              <a:off x="363" y="2422"/>
              <a:ext cx="1852" cy="1156"/>
            </a:xfrm>
            <a:custGeom>
              <a:avLst/>
              <a:gdLst>
                <a:gd name="T0" fmla="*/ 7576 w 1158"/>
                <a:gd name="T1" fmla="*/ 0 h 940"/>
                <a:gd name="T2" fmla="*/ 8 w 1158"/>
                <a:gd name="T3" fmla="*/ 2151 h 940"/>
                <a:gd name="T4" fmla="*/ 712 w 1158"/>
                <a:gd name="T5" fmla="*/ 2110 h 940"/>
                <a:gd name="T6" fmla="*/ 696 w 1158"/>
                <a:gd name="T7" fmla="*/ 2039 h 940"/>
                <a:gd name="T8" fmla="*/ 614 w 1158"/>
                <a:gd name="T9" fmla="*/ 1942 h 940"/>
                <a:gd name="T10" fmla="*/ 589 w 1158"/>
                <a:gd name="T11" fmla="*/ 1863 h 940"/>
                <a:gd name="T12" fmla="*/ 641 w 1158"/>
                <a:gd name="T13" fmla="*/ 1783 h 940"/>
                <a:gd name="T14" fmla="*/ 798 w 1158"/>
                <a:gd name="T15" fmla="*/ 1716 h 940"/>
                <a:gd name="T16" fmla="*/ 995 w 1158"/>
                <a:gd name="T17" fmla="*/ 1665 h 940"/>
                <a:gd name="T18" fmla="*/ 1230 w 1158"/>
                <a:gd name="T19" fmla="*/ 1641 h 940"/>
                <a:gd name="T20" fmla="*/ 1571 w 1158"/>
                <a:gd name="T21" fmla="*/ 1643 h 940"/>
                <a:gd name="T22" fmla="*/ 1791 w 1158"/>
                <a:gd name="T23" fmla="*/ 1659 h 940"/>
                <a:gd name="T24" fmla="*/ 2015 w 1158"/>
                <a:gd name="T25" fmla="*/ 1713 h 940"/>
                <a:gd name="T26" fmla="*/ 2164 w 1158"/>
                <a:gd name="T27" fmla="*/ 1780 h 940"/>
                <a:gd name="T28" fmla="*/ 2231 w 1158"/>
                <a:gd name="T29" fmla="*/ 1851 h 940"/>
                <a:gd name="T30" fmla="*/ 2218 w 1158"/>
                <a:gd name="T31" fmla="*/ 1928 h 940"/>
                <a:gd name="T32" fmla="*/ 2164 w 1158"/>
                <a:gd name="T33" fmla="*/ 2000 h 940"/>
                <a:gd name="T34" fmla="*/ 2116 w 1158"/>
                <a:gd name="T35" fmla="*/ 2072 h 940"/>
                <a:gd name="T36" fmla="*/ 2138 w 1158"/>
                <a:gd name="T37" fmla="*/ 2140 h 940"/>
                <a:gd name="T38" fmla="*/ 3394 w 1158"/>
                <a:gd name="T39" fmla="*/ 2065 h 940"/>
                <a:gd name="T40" fmla="*/ 3407 w 1158"/>
                <a:gd name="T41" fmla="*/ 1969 h 940"/>
                <a:gd name="T42" fmla="*/ 3427 w 1158"/>
                <a:gd name="T43" fmla="*/ 1889 h 940"/>
                <a:gd name="T44" fmla="*/ 3486 w 1158"/>
                <a:gd name="T45" fmla="*/ 1821 h 940"/>
                <a:gd name="T46" fmla="*/ 3598 w 1158"/>
                <a:gd name="T47" fmla="*/ 1775 h 940"/>
                <a:gd name="T48" fmla="*/ 3755 w 1158"/>
                <a:gd name="T49" fmla="*/ 1750 h 940"/>
                <a:gd name="T50" fmla="*/ 3931 w 1158"/>
                <a:gd name="T51" fmla="*/ 1743 h 940"/>
                <a:gd name="T52" fmla="*/ 4149 w 1158"/>
                <a:gd name="T53" fmla="*/ 1745 h 940"/>
                <a:gd name="T54" fmla="*/ 4344 w 1158"/>
                <a:gd name="T55" fmla="*/ 1751 h 940"/>
                <a:gd name="T56" fmla="*/ 4593 w 1158"/>
                <a:gd name="T57" fmla="*/ 1756 h 940"/>
                <a:gd name="T58" fmla="*/ 4814 w 1158"/>
                <a:gd name="T59" fmla="*/ 1745 h 940"/>
                <a:gd name="T60" fmla="*/ 5019 w 1158"/>
                <a:gd name="T61" fmla="*/ 1720 h 940"/>
                <a:gd name="T62" fmla="*/ 5167 w 1158"/>
                <a:gd name="T63" fmla="*/ 1673 h 940"/>
                <a:gd name="T64" fmla="*/ 5254 w 1158"/>
                <a:gd name="T65" fmla="*/ 1612 h 940"/>
                <a:gd name="T66" fmla="*/ 5254 w 1158"/>
                <a:gd name="T67" fmla="*/ 1545 h 940"/>
                <a:gd name="T68" fmla="*/ 5254 w 1158"/>
                <a:gd name="T69" fmla="*/ 1470 h 940"/>
                <a:gd name="T70" fmla="*/ 5297 w 1158"/>
                <a:gd name="T71" fmla="*/ 1407 h 940"/>
                <a:gd name="T72" fmla="*/ 5391 w 1158"/>
                <a:gd name="T73" fmla="*/ 1356 h 940"/>
                <a:gd name="T74" fmla="*/ 5578 w 1158"/>
                <a:gd name="T75" fmla="*/ 1322 h 940"/>
                <a:gd name="T76" fmla="*/ 5783 w 1158"/>
                <a:gd name="T77" fmla="*/ 1302 h 940"/>
                <a:gd name="T78" fmla="*/ 6026 w 1158"/>
                <a:gd name="T79" fmla="*/ 1284 h 940"/>
                <a:gd name="T80" fmla="*/ 6244 w 1158"/>
                <a:gd name="T81" fmla="*/ 1264 h 940"/>
                <a:gd name="T82" fmla="*/ 6428 w 1158"/>
                <a:gd name="T83" fmla="*/ 1240 h 940"/>
                <a:gd name="T84" fmla="*/ 6560 w 1158"/>
                <a:gd name="T85" fmla="*/ 1204 h 940"/>
                <a:gd name="T86" fmla="*/ 6680 w 1158"/>
                <a:gd name="T87" fmla="*/ 1146 h 940"/>
                <a:gd name="T88" fmla="*/ 6738 w 1158"/>
                <a:gd name="T89" fmla="*/ 1074 h 940"/>
                <a:gd name="T90" fmla="*/ 6712 w 1158"/>
                <a:gd name="T91" fmla="*/ 1002 h 940"/>
                <a:gd name="T92" fmla="*/ 6648 w 1158"/>
                <a:gd name="T93" fmla="*/ 909 h 940"/>
                <a:gd name="T94" fmla="*/ 6607 w 1158"/>
                <a:gd name="T95" fmla="*/ 834 h 940"/>
                <a:gd name="T96" fmla="*/ 6623 w 1158"/>
                <a:gd name="T97" fmla="*/ 758 h 940"/>
                <a:gd name="T98" fmla="*/ 6684 w 1158"/>
                <a:gd name="T99" fmla="*/ 694 h 940"/>
                <a:gd name="T100" fmla="*/ 6799 w 1158"/>
                <a:gd name="T101" fmla="*/ 637 h 940"/>
                <a:gd name="T102" fmla="*/ 6962 w 1158"/>
                <a:gd name="T103" fmla="*/ 580 h 940"/>
                <a:gd name="T104" fmla="*/ 7152 w 1158"/>
                <a:gd name="T105" fmla="*/ 548 h 940"/>
                <a:gd name="T106" fmla="*/ 7338 w 1158"/>
                <a:gd name="T107" fmla="*/ 535 h 940"/>
                <a:gd name="T108" fmla="*/ 7576 w 1158"/>
                <a:gd name="T109" fmla="*/ 535 h 94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58"/>
                <a:gd name="T166" fmla="*/ 0 h 940"/>
                <a:gd name="T167" fmla="*/ 1158 w 1158"/>
                <a:gd name="T168" fmla="*/ 940 h 94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58" h="940">
                  <a:moveTo>
                    <a:pt x="1158" y="234"/>
                  </a:moveTo>
                  <a:lnTo>
                    <a:pt x="1158" y="0"/>
                  </a:lnTo>
                  <a:lnTo>
                    <a:pt x="0" y="0"/>
                  </a:lnTo>
                  <a:lnTo>
                    <a:pt x="1" y="940"/>
                  </a:lnTo>
                  <a:lnTo>
                    <a:pt x="104" y="940"/>
                  </a:lnTo>
                  <a:lnTo>
                    <a:pt x="109" y="922"/>
                  </a:lnTo>
                  <a:lnTo>
                    <a:pt x="109" y="909"/>
                  </a:lnTo>
                  <a:lnTo>
                    <a:pt x="106" y="891"/>
                  </a:lnTo>
                  <a:lnTo>
                    <a:pt x="100" y="872"/>
                  </a:lnTo>
                  <a:lnTo>
                    <a:pt x="94" y="849"/>
                  </a:lnTo>
                  <a:lnTo>
                    <a:pt x="91" y="831"/>
                  </a:lnTo>
                  <a:lnTo>
                    <a:pt x="90" y="815"/>
                  </a:lnTo>
                  <a:lnTo>
                    <a:pt x="93" y="797"/>
                  </a:lnTo>
                  <a:lnTo>
                    <a:pt x="98" y="780"/>
                  </a:lnTo>
                  <a:lnTo>
                    <a:pt x="109" y="763"/>
                  </a:lnTo>
                  <a:lnTo>
                    <a:pt x="122" y="750"/>
                  </a:lnTo>
                  <a:lnTo>
                    <a:pt x="136" y="737"/>
                  </a:lnTo>
                  <a:lnTo>
                    <a:pt x="152" y="728"/>
                  </a:lnTo>
                  <a:lnTo>
                    <a:pt x="171" y="720"/>
                  </a:lnTo>
                  <a:lnTo>
                    <a:pt x="188" y="717"/>
                  </a:lnTo>
                  <a:lnTo>
                    <a:pt x="212" y="716"/>
                  </a:lnTo>
                  <a:lnTo>
                    <a:pt x="240" y="718"/>
                  </a:lnTo>
                  <a:lnTo>
                    <a:pt x="258" y="720"/>
                  </a:lnTo>
                  <a:lnTo>
                    <a:pt x="274" y="725"/>
                  </a:lnTo>
                  <a:lnTo>
                    <a:pt x="289" y="734"/>
                  </a:lnTo>
                  <a:lnTo>
                    <a:pt x="308" y="749"/>
                  </a:lnTo>
                  <a:lnTo>
                    <a:pt x="320" y="763"/>
                  </a:lnTo>
                  <a:lnTo>
                    <a:pt x="331" y="778"/>
                  </a:lnTo>
                  <a:lnTo>
                    <a:pt x="337" y="794"/>
                  </a:lnTo>
                  <a:lnTo>
                    <a:pt x="341" y="809"/>
                  </a:lnTo>
                  <a:lnTo>
                    <a:pt x="341" y="826"/>
                  </a:lnTo>
                  <a:lnTo>
                    <a:pt x="339" y="843"/>
                  </a:lnTo>
                  <a:lnTo>
                    <a:pt x="335" y="859"/>
                  </a:lnTo>
                  <a:lnTo>
                    <a:pt x="331" y="874"/>
                  </a:lnTo>
                  <a:lnTo>
                    <a:pt x="326" y="890"/>
                  </a:lnTo>
                  <a:lnTo>
                    <a:pt x="323" y="906"/>
                  </a:lnTo>
                  <a:lnTo>
                    <a:pt x="323" y="920"/>
                  </a:lnTo>
                  <a:lnTo>
                    <a:pt x="327" y="936"/>
                  </a:lnTo>
                  <a:lnTo>
                    <a:pt x="521" y="936"/>
                  </a:lnTo>
                  <a:lnTo>
                    <a:pt x="519" y="903"/>
                  </a:lnTo>
                  <a:lnTo>
                    <a:pt x="521" y="879"/>
                  </a:lnTo>
                  <a:lnTo>
                    <a:pt x="521" y="861"/>
                  </a:lnTo>
                  <a:lnTo>
                    <a:pt x="522" y="844"/>
                  </a:lnTo>
                  <a:lnTo>
                    <a:pt x="524" y="826"/>
                  </a:lnTo>
                  <a:lnTo>
                    <a:pt x="528" y="808"/>
                  </a:lnTo>
                  <a:lnTo>
                    <a:pt x="533" y="796"/>
                  </a:lnTo>
                  <a:lnTo>
                    <a:pt x="540" y="785"/>
                  </a:lnTo>
                  <a:lnTo>
                    <a:pt x="550" y="776"/>
                  </a:lnTo>
                  <a:lnTo>
                    <a:pt x="561" y="769"/>
                  </a:lnTo>
                  <a:lnTo>
                    <a:pt x="574" y="765"/>
                  </a:lnTo>
                  <a:lnTo>
                    <a:pt x="588" y="763"/>
                  </a:lnTo>
                  <a:lnTo>
                    <a:pt x="601" y="762"/>
                  </a:lnTo>
                  <a:lnTo>
                    <a:pt x="618" y="762"/>
                  </a:lnTo>
                  <a:lnTo>
                    <a:pt x="634" y="763"/>
                  </a:lnTo>
                  <a:lnTo>
                    <a:pt x="647" y="765"/>
                  </a:lnTo>
                  <a:lnTo>
                    <a:pt x="664" y="766"/>
                  </a:lnTo>
                  <a:lnTo>
                    <a:pt x="682" y="768"/>
                  </a:lnTo>
                  <a:lnTo>
                    <a:pt x="702" y="768"/>
                  </a:lnTo>
                  <a:lnTo>
                    <a:pt x="719" y="766"/>
                  </a:lnTo>
                  <a:lnTo>
                    <a:pt x="736" y="763"/>
                  </a:lnTo>
                  <a:lnTo>
                    <a:pt x="754" y="759"/>
                  </a:lnTo>
                  <a:lnTo>
                    <a:pt x="767" y="752"/>
                  </a:lnTo>
                  <a:lnTo>
                    <a:pt x="781" y="743"/>
                  </a:lnTo>
                  <a:lnTo>
                    <a:pt x="790" y="731"/>
                  </a:lnTo>
                  <a:lnTo>
                    <a:pt x="799" y="718"/>
                  </a:lnTo>
                  <a:lnTo>
                    <a:pt x="803" y="705"/>
                  </a:lnTo>
                  <a:lnTo>
                    <a:pt x="805" y="690"/>
                  </a:lnTo>
                  <a:lnTo>
                    <a:pt x="803" y="675"/>
                  </a:lnTo>
                  <a:lnTo>
                    <a:pt x="802" y="659"/>
                  </a:lnTo>
                  <a:lnTo>
                    <a:pt x="803" y="642"/>
                  </a:lnTo>
                  <a:lnTo>
                    <a:pt x="806" y="629"/>
                  </a:lnTo>
                  <a:lnTo>
                    <a:pt x="810" y="615"/>
                  </a:lnTo>
                  <a:lnTo>
                    <a:pt x="816" y="602"/>
                  </a:lnTo>
                  <a:lnTo>
                    <a:pt x="824" y="593"/>
                  </a:lnTo>
                  <a:lnTo>
                    <a:pt x="837" y="584"/>
                  </a:lnTo>
                  <a:lnTo>
                    <a:pt x="853" y="578"/>
                  </a:lnTo>
                  <a:lnTo>
                    <a:pt x="869" y="573"/>
                  </a:lnTo>
                  <a:lnTo>
                    <a:pt x="884" y="569"/>
                  </a:lnTo>
                  <a:lnTo>
                    <a:pt x="900" y="565"/>
                  </a:lnTo>
                  <a:lnTo>
                    <a:pt x="921" y="561"/>
                  </a:lnTo>
                  <a:lnTo>
                    <a:pt x="937" y="558"/>
                  </a:lnTo>
                  <a:lnTo>
                    <a:pt x="954" y="553"/>
                  </a:lnTo>
                  <a:lnTo>
                    <a:pt x="968" y="548"/>
                  </a:lnTo>
                  <a:lnTo>
                    <a:pt x="982" y="542"/>
                  </a:lnTo>
                  <a:lnTo>
                    <a:pt x="993" y="534"/>
                  </a:lnTo>
                  <a:lnTo>
                    <a:pt x="1003" y="526"/>
                  </a:lnTo>
                  <a:lnTo>
                    <a:pt x="1014" y="513"/>
                  </a:lnTo>
                  <a:lnTo>
                    <a:pt x="1021" y="501"/>
                  </a:lnTo>
                  <a:lnTo>
                    <a:pt x="1027" y="487"/>
                  </a:lnTo>
                  <a:lnTo>
                    <a:pt x="1030" y="469"/>
                  </a:lnTo>
                  <a:lnTo>
                    <a:pt x="1028" y="454"/>
                  </a:lnTo>
                  <a:lnTo>
                    <a:pt x="1026" y="438"/>
                  </a:lnTo>
                  <a:lnTo>
                    <a:pt x="1021" y="419"/>
                  </a:lnTo>
                  <a:lnTo>
                    <a:pt x="1016" y="398"/>
                  </a:lnTo>
                  <a:lnTo>
                    <a:pt x="1011" y="379"/>
                  </a:lnTo>
                  <a:lnTo>
                    <a:pt x="1010" y="364"/>
                  </a:lnTo>
                  <a:lnTo>
                    <a:pt x="1010" y="350"/>
                  </a:lnTo>
                  <a:lnTo>
                    <a:pt x="1012" y="331"/>
                  </a:lnTo>
                  <a:lnTo>
                    <a:pt x="1017" y="315"/>
                  </a:lnTo>
                  <a:lnTo>
                    <a:pt x="1022" y="303"/>
                  </a:lnTo>
                  <a:lnTo>
                    <a:pt x="1029" y="291"/>
                  </a:lnTo>
                  <a:lnTo>
                    <a:pt x="1039" y="278"/>
                  </a:lnTo>
                  <a:lnTo>
                    <a:pt x="1050" y="265"/>
                  </a:lnTo>
                  <a:lnTo>
                    <a:pt x="1064" y="254"/>
                  </a:lnTo>
                  <a:lnTo>
                    <a:pt x="1079" y="245"/>
                  </a:lnTo>
                  <a:lnTo>
                    <a:pt x="1093" y="240"/>
                  </a:lnTo>
                  <a:lnTo>
                    <a:pt x="1107" y="236"/>
                  </a:lnTo>
                  <a:lnTo>
                    <a:pt x="1122" y="234"/>
                  </a:lnTo>
                  <a:lnTo>
                    <a:pt x="1140" y="234"/>
                  </a:lnTo>
                  <a:lnTo>
                    <a:pt x="1158" y="234"/>
                  </a:lnTo>
                  <a:close/>
                </a:path>
              </a:pathLst>
            </a:custGeom>
            <a:grpFill/>
            <a:ln w="12700">
              <a:solidFill>
                <a:srgbClr val="000000"/>
              </a:solidFill>
              <a:round/>
              <a:headEnd/>
              <a:tailEnd/>
            </a:ln>
          </p:spPr>
          <p:txBody>
            <a:bodyPr/>
            <a:lstStyle/>
            <a:p>
              <a:pPr>
                <a:defRPr/>
              </a:pPr>
              <a:endParaRPr lang="en-GB" sz="1400">
                <a:latin typeface="+mj-lt"/>
                <a:ea typeface="+mn-ea"/>
                <a:cs typeface="+mn-cs"/>
              </a:endParaRPr>
            </a:p>
          </p:txBody>
        </p:sp>
        <p:sp>
          <p:nvSpPr>
            <p:cNvPr id="14" name="Text Box 22"/>
            <p:cNvSpPr txBox="1">
              <a:spLocks noChangeArrowheads="1"/>
            </p:cNvSpPr>
            <p:nvPr/>
          </p:nvSpPr>
          <p:spPr bwMode="gray">
            <a:xfrm>
              <a:off x="505" y="2527"/>
              <a:ext cx="1525" cy="515"/>
            </a:xfrm>
            <a:prstGeom prst="rect">
              <a:avLst/>
            </a:prstGeom>
            <a:noFill/>
            <a:ln w="9525">
              <a:noFill/>
              <a:miter lim="800000"/>
              <a:headEnd/>
              <a:tailEnd/>
            </a:ln>
          </p:spPr>
          <p:txBody>
            <a:bodyPr wrap="none">
              <a:spAutoFit/>
            </a:bodyPr>
            <a:lstStyle/>
            <a:p>
              <a:pPr eaLnBrk="0" hangingPunct="0">
                <a:defRPr/>
              </a:pPr>
              <a:r>
                <a:rPr lang="en-GB" sz="2000" dirty="0">
                  <a:latin typeface="+mj-lt"/>
                  <a:ea typeface="+mn-ea"/>
                  <a:cs typeface="+mn-cs"/>
                </a:rPr>
                <a:t>Systemic Textual</a:t>
              </a:r>
            </a:p>
            <a:p>
              <a:pPr eaLnBrk="0" hangingPunct="0">
                <a:defRPr/>
              </a:pPr>
              <a:r>
                <a:rPr lang="en-GB" sz="2000" dirty="0">
                  <a:latin typeface="+mj-lt"/>
                  <a:ea typeface="+mn-ea"/>
                  <a:cs typeface="+mn-cs"/>
                </a:rPr>
                <a:t>Analysis</a:t>
              </a:r>
            </a:p>
          </p:txBody>
        </p:sp>
      </p:grpSp>
      <p:grpSp>
        <p:nvGrpSpPr>
          <p:cNvPr id="15" name="Group 22"/>
          <p:cNvGrpSpPr>
            <a:grpSpLocks/>
          </p:cNvGrpSpPr>
          <p:nvPr/>
        </p:nvGrpSpPr>
        <p:grpSpPr bwMode="auto">
          <a:xfrm>
            <a:off x="4718053" y="3803656"/>
            <a:ext cx="2778125" cy="1560513"/>
            <a:chOff x="2207" y="3522"/>
            <a:chExt cx="1852" cy="1156"/>
          </a:xfrm>
        </p:grpSpPr>
        <p:sp>
          <p:nvSpPr>
            <p:cNvPr id="16" name="Freeform 23"/>
            <p:cNvSpPr>
              <a:spLocks/>
            </p:cNvSpPr>
            <p:nvPr/>
          </p:nvSpPr>
          <p:spPr bwMode="gray">
            <a:xfrm>
              <a:off x="2207" y="3522"/>
              <a:ext cx="1852" cy="1156"/>
            </a:xfrm>
            <a:custGeom>
              <a:avLst/>
              <a:gdLst>
                <a:gd name="T0" fmla="*/ 0 w 1158"/>
                <a:gd name="T1" fmla="*/ 203605 h 940"/>
                <a:gd name="T2" fmla="*/ 232008065 w 1158"/>
                <a:gd name="T3" fmla="*/ 0 h 940"/>
                <a:gd name="T4" fmla="*/ 210485193 w 1158"/>
                <a:gd name="T5" fmla="*/ 3796 h 940"/>
                <a:gd name="T6" fmla="*/ 210901527 w 1158"/>
                <a:gd name="T7" fmla="*/ 10634 h 940"/>
                <a:gd name="T8" fmla="*/ 213423917 w 1158"/>
                <a:gd name="T9" fmla="*/ 19779 h 940"/>
                <a:gd name="T10" fmla="*/ 213911476 w 1158"/>
                <a:gd name="T11" fmla="*/ 26936 h 940"/>
                <a:gd name="T12" fmla="*/ 212598207 w 1158"/>
                <a:gd name="T13" fmla="*/ 34580 h 940"/>
                <a:gd name="T14" fmla="*/ 207786635 w 1158"/>
                <a:gd name="T15" fmla="*/ 41189 h 940"/>
                <a:gd name="T16" fmla="*/ 201746141 w 1158"/>
                <a:gd name="T17" fmla="*/ 46038 h 940"/>
                <a:gd name="T18" fmla="*/ 194529058 w 1158"/>
                <a:gd name="T19" fmla="*/ 48224 h 940"/>
                <a:gd name="T20" fmla="*/ 184091049 w 1158"/>
                <a:gd name="T21" fmla="*/ 48134 h 940"/>
                <a:gd name="T22" fmla="*/ 177287495 w 1158"/>
                <a:gd name="T23" fmla="*/ 46576 h 940"/>
                <a:gd name="T24" fmla="*/ 170383525 w 1158"/>
                <a:gd name="T25" fmla="*/ 41354 h 940"/>
                <a:gd name="T26" fmla="*/ 165905306 w 1158"/>
                <a:gd name="T27" fmla="*/ 35049 h 940"/>
                <a:gd name="T28" fmla="*/ 163886803 w 1158"/>
                <a:gd name="T29" fmla="*/ 28340 h 940"/>
                <a:gd name="T30" fmla="*/ 164293372 w 1158"/>
                <a:gd name="T31" fmla="*/ 20996 h 940"/>
                <a:gd name="T32" fmla="*/ 165905306 w 1158"/>
                <a:gd name="T33" fmla="*/ 14361 h 940"/>
                <a:gd name="T34" fmla="*/ 167434105 w 1158"/>
                <a:gd name="T35" fmla="*/ 7465 h 940"/>
                <a:gd name="T36" fmla="*/ 166644932 w 1158"/>
                <a:gd name="T37" fmla="*/ 883 h 940"/>
                <a:gd name="T38" fmla="*/ 128123916 w 1158"/>
                <a:gd name="T39" fmla="*/ 8129 h 940"/>
                <a:gd name="T40" fmla="*/ 127468615 w 1158"/>
                <a:gd name="T41" fmla="*/ 17073 h 940"/>
                <a:gd name="T42" fmla="*/ 127195256 w 1158"/>
                <a:gd name="T43" fmla="*/ 24753 h 940"/>
                <a:gd name="T44" fmla="*/ 125353736 w 1158"/>
                <a:gd name="T45" fmla="*/ 31197 h 940"/>
                <a:gd name="T46" fmla="*/ 121915407 w 1158"/>
                <a:gd name="T47" fmla="*/ 35473 h 940"/>
                <a:gd name="T48" fmla="*/ 117130417 w 1158"/>
                <a:gd name="T49" fmla="*/ 37873 h 940"/>
                <a:gd name="T50" fmla="*/ 111728275 w 1158"/>
                <a:gd name="T51" fmla="*/ 38570 h 940"/>
                <a:gd name="T52" fmla="*/ 105065358 w 1158"/>
                <a:gd name="T53" fmla="*/ 38071 h 940"/>
                <a:gd name="T54" fmla="*/ 99046871 w 1158"/>
                <a:gd name="T55" fmla="*/ 37600 h 940"/>
                <a:gd name="T56" fmla="*/ 91447722 w 1158"/>
                <a:gd name="T57" fmla="*/ 37436 h 940"/>
                <a:gd name="T58" fmla="*/ 84667929 w 1158"/>
                <a:gd name="T59" fmla="*/ 38071 h 940"/>
                <a:gd name="T60" fmla="*/ 78379971 w 1158"/>
                <a:gd name="T61" fmla="*/ 40582 h 940"/>
                <a:gd name="T62" fmla="*/ 73877118 w 1158"/>
                <a:gd name="T63" fmla="*/ 45240 h 940"/>
                <a:gd name="T64" fmla="*/ 71189668 w 1158"/>
                <a:gd name="T65" fmla="*/ 50857 h 940"/>
                <a:gd name="T66" fmla="*/ 71189668 w 1158"/>
                <a:gd name="T67" fmla="*/ 57324 h 940"/>
                <a:gd name="T68" fmla="*/ 71189668 w 1158"/>
                <a:gd name="T69" fmla="*/ 64315 h 940"/>
                <a:gd name="T70" fmla="*/ 69860380 w 1158"/>
                <a:gd name="T71" fmla="*/ 70441 h 940"/>
                <a:gd name="T72" fmla="*/ 66974676 w 1158"/>
                <a:gd name="T73" fmla="*/ 75131 h 940"/>
                <a:gd name="T74" fmla="*/ 61120387 w 1158"/>
                <a:gd name="T75" fmla="*/ 78372 h 940"/>
                <a:gd name="T76" fmla="*/ 54894379 w 1158"/>
                <a:gd name="T77" fmla="*/ 80396 h 940"/>
                <a:gd name="T78" fmla="*/ 47519027 w 1158"/>
                <a:gd name="T79" fmla="*/ 82032 h 940"/>
                <a:gd name="T80" fmla="*/ 40836127 w 1158"/>
                <a:gd name="T81" fmla="*/ 83710 h 940"/>
                <a:gd name="T82" fmla="*/ 35189943 w 1158"/>
                <a:gd name="T83" fmla="*/ 86090 h 940"/>
                <a:gd name="T84" fmla="*/ 31151125 w 1158"/>
                <a:gd name="T85" fmla="*/ 89692 h 940"/>
                <a:gd name="T86" fmla="*/ 27473961 w 1158"/>
                <a:gd name="T87" fmla="*/ 95123 h 940"/>
                <a:gd name="T88" fmla="*/ 25744449 w 1158"/>
                <a:gd name="T89" fmla="*/ 101812 h 940"/>
                <a:gd name="T90" fmla="*/ 26423768 w 1158"/>
                <a:gd name="T91" fmla="*/ 108630 h 940"/>
                <a:gd name="T92" fmla="*/ 28492204 w 1158"/>
                <a:gd name="T93" fmla="*/ 117394 h 940"/>
                <a:gd name="T94" fmla="*/ 29712228 w 1158"/>
                <a:gd name="T95" fmla="*/ 124681 h 940"/>
                <a:gd name="T96" fmla="*/ 29272502 w 1158"/>
                <a:gd name="T97" fmla="*/ 131852 h 940"/>
                <a:gd name="T98" fmla="*/ 27473961 w 1158"/>
                <a:gd name="T99" fmla="*/ 138400 h 940"/>
                <a:gd name="T100" fmla="*/ 24717027 w 1158"/>
                <a:gd name="T101" fmla="*/ 144986 h 940"/>
                <a:gd name="T102" fmla="*/ 20055143 w 1158"/>
                <a:gd name="T103" fmla="*/ 151998 h 940"/>
                <a:gd name="T104" fmla="*/ 15454815 w 1158"/>
                <a:gd name="T105" fmla="*/ 156497 h 940"/>
                <a:gd name="T106" fmla="*/ 10693277 w 1158"/>
                <a:gd name="T107" fmla="*/ 159462 h 940"/>
                <a:gd name="T108" fmla="*/ 3363232 w 1158"/>
                <a:gd name="T109" fmla="*/ 160998 h 94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58"/>
                <a:gd name="T166" fmla="*/ 0 h 940"/>
                <a:gd name="T167" fmla="*/ 1158 w 1158"/>
                <a:gd name="T168" fmla="*/ 940 h 94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58" h="940">
                  <a:moveTo>
                    <a:pt x="0" y="743"/>
                  </a:moveTo>
                  <a:lnTo>
                    <a:pt x="0" y="940"/>
                  </a:lnTo>
                  <a:lnTo>
                    <a:pt x="1158" y="940"/>
                  </a:lnTo>
                  <a:lnTo>
                    <a:pt x="1157" y="0"/>
                  </a:lnTo>
                  <a:lnTo>
                    <a:pt x="1054" y="0"/>
                  </a:lnTo>
                  <a:lnTo>
                    <a:pt x="1049" y="18"/>
                  </a:lnTo>
                  <a:lnTo>
                    <a:pt x="1049" y="31"/>
                  </a:lnTo>
                  <a:lnTo>
                    <a:pt x="1052" y="49"/>
                  </a:lnTo>
                  <a:lnTo>
                    <a:pt x="1058" y="68"/>
                  </a:lnTo>
                  <a:lnTo>
                    <a:pt x="1064" y="91"/>
                  </a:lnTo>
                  <a:lnTo>
                    <a:pt x="1067" y="109"/>
                  </a:lnTo>
                  <a:lnTo>
                    <a:pt x="1067" y="125"/>
                  </a:lnTo>
                  <a:lnTo>
                    <a:pt x="1065" y="143"/>
                  </a:lnTo>
                  <a:lnTo>
                    <a:pt x="1060" y="160"/>
                  </a:lnTo>
                  <a:lnTo>
                    <a:pt x="1049" y="176"/>
                  </a:lnTo>
                  <a:lnTo>
                    <a:pt x="1036" y="190"/>
                  </a:lnTo>
                  <a:lnTo>
                    <a:pt x="1022" y="203"/>
                  </a:lnTo>
                  <a:lnTo>
                    <a:pt x="1006" y="212"/>
                  </a:lnTo>
                  <a:lnTo>
                    <a:pt x="987" y="219"/>
                  </a:lnTo>
                  <a:lnTo>
                    <a:pt x="970" y="223"/>
                  </a:lnTo>
                  <a:lnTo>
                    <a:pt x="946" y="224"/>
                  </a:lnTo>
                  <a:lnTo>
                    <a:pt x="918" y="222"/>
                  </a:lnTo>
                  <a:lnTo>
                    <a:pt x="900" y="219"/>
                  </a:lnTo>
                  <a:lnTo>
                    <a:pt x="884" y="215"/>
                  </a:lnTo>
                  <a:lnTo>
                    <a:pt x="869" y="206"/>
                  </a:lnTo>
                  <a:lnTo>
                    <a:pt x="850" y="191"/>
                  </a:lnTo>
                  <a:lnTo>
                    <a:pt x="838" y="177"/>
                  </a:lnTo>
                  <a:lnTo>
                    <a:pt x="827" y="162"/>
                  </a:lnTo>
                  <a:lnTo>
                    <a:pt x="821" y="146"/>
                  </a:lnTo>
                  <a:lnTo>
                    <a:pt x="817" y="131"/>
                  </a:lnTo>
                  <a:lnTo>
                    <a:pt x="817" y="114"/>
                  </a:lnTo>
                  <a:lnTo>
                    <a:pt x="819" y="97"/>
                  </a:lnTo>
                  <a:lnTo>
                    <a:pt x="823" y="81"/>
                  </a:lnTo>
                  <a:lnTo>
                    <a:pt x="827" y="66"/>
                  </a:lnTo>
                  <a:lnTo>
                    <a:pt x="832" y="50"/>
                  </a:lnTo>
                  <a:lnTo>
                    <a:pt x="835" y="34"/>
                  </a:lnTo>
                  <a:lnTo>
                    <a:pt x="835" y="20"/>
                  </a:lnTo>
                  <a:lnTo>
                    <a:pt x="831" y="4"/>
                  </a:lnTo>
                  <a:lnTo>
                    <a:pt x="637" y="4"/>
                  </a:lnTo>
                  <a:lnTo>
                    <a:pt x="639" y="37"/>
                  </a:lnTo>
                  <a:lnTo>
                    <a:pt x="637" y="60"/>
                  </a:lnTo>
                  <a:lnTo>
                    <a:pt x="636" y="79"/>
                  </a:lnTo>
                  <a:lnTo>
                    <a:pt x="636" y="96"/>
                  </a:lnTo>
                  <a:lnTo>
                    <a:pt x="634" y="114"/>
                  </a:lnTo>
                  <a:lnTo>
                    <a:pt x="630" y="132"/>
                  </a:lnTo>
                  <a:lnTo>
                    <a:pt x="625" y="144"/>
                  </a:lnTo>
                  <a:lnTo>
                    <a:pt x="618" y="155"/>
                  </a:lnTo>
                  <a:lnTo>
                    <a:pt x="608" y="164"/>
                  </a:lnTo>
                  <a:lnTo>
                    <a:pt x="597" y="171"/>
                  </a:lnTo>
                  <a:lnTo>
                    <a:pt x="584" y="175"/>
                  </a:lnTo>
                  <a:lnTo>
                    <a:pt x="570" y="177"/>
                  </a:lnTo>
                  <a:lnTo>
                    <a:pt x="557" y="178"/>
                  </a:lnTo>
                  <a:lnTo>
                    <a:pt x="540" y="178"/>
                  </a:lnTo>
                  <a:lnTo>
                    <a:pt x="524" y="176"/>
                  </a:lnTo>
                  <a:lnTo>
                    <a:pt x="511" y="175"/>
                  </a:lnTo>
                  <a:lnTo>
                    <a:pt x="494" y="174"/>
                  </a:lnTo>
                  <a:lnTo>
                    <a:pt x="476" y="172"/>
                  </a:lnTo>
                  <a:lnTo>
                    <a:pt x="456" y="172"/>
                  </a:lnTo>
                  <a:lnTo>
                    <a:pt x="439" y="174"/>
                  </a:lnTo>
                  <a:lnTo>
                    <a:pt x="422" y="176"/>
                  </a:lnTo>
                  <a:lnTo>
                    <a:pt x="404" y="181"/>
                  </a:lnTo>
                  <a:lnTo>
                    <a:pt x="391" y="188"/>
                  </a:lnTo>
                  <a:lnTo>
                    <a:pt x="377" y="197"/>
                  </a:lnTo>
                  <a:lnTo>
                    <a:pt x="368" y="209"/>
                  </a:lnTo>
                  <a:lnTo>
                    <a:pt x="359" y="222"/>
                  </a:lnTo>
                  <a:lnTo>
                    <a:pt x="355" y="235"/>
                  </a:lnTo>
                  <a:lnTo>
                    <a:pt x="353" y="250"/>
                  </a:lnTo>
                  <a:lnTo>
                    <a:pt x="355" y="265"/>
                  </a:lnTo>
                  <a:lnTo>
                    <a:pt x="356" y="281"/>
                  </a:lnTo>
                  <a:lnTo>
                    <a:pt x="355" y="298"/>
                  </a:lnTo>
                  <a:lnTo>
                    <a:pt x="352" y="311"/>
                  </a:lnTo>
                  <a:lnTo>
                    <a:pt x="348" y="325"/>
                  </a:lnTo>
                  <a:lnTo>
                    <a:pt x="342" y="338"/>
                  </a:lnTo>
                  <a:lnTo>
                    <a:pt x="334" y="347"/>
                  </a:lnTo>
                  <a:lnTo>
                    <a:pt x="321" y="356"/>
                  </a:lnTo>
                  <a:lnTo>
                    <a:pt x="305" y="362"/>
                  </a:lnTo>
                  <a:lnTo>
                    <a:pt x="289" y="367"/>
                  </a:lnTo>
                  <a:lnTo>
                    <a:pt x="274" y="371"/>
                  </a:lnTo>
                  <a:lnTo>
                    <a:pt x="258" y="375"/>
                  </a:lnTo>
                  <a:lnTo>
                    <a:pt x="237" y="379"/>
                  </a:lnTo>
                  <a:lnTo>
                    <a:pt x="221" y="382"/>
                  </a:lnTo>
                  <a:lnTo>
                    <a:pt x="204" y="387"/>
                  </a:lnTo>
                  <a:lnTo>
                    <a:pt x="190" y="392"/>
                  </a:lnTo>
                  <a:lnTo>
                    <a:pt x="176" y="398"/>
                  </a:lnTo>
                  <a:lnTo>
                    <a:pt x="165" y="406"/>
                  </a:lnTo>
                  <a:lnTo>
                    <a:pt x="155" y="414"/>
                  </a:lnTo>
                  <a:lnTo>
                    <a:pt x="144" y="427"/>
                  </a:lnTo>
                  <a:lnTo>
                    <a:pt x="137" y="439"/>
                  </a:lnTo>
                  <a:lnTo>
                    <a:pt x="131" y="453"/>
                  </a:lnTo>
                  <a:lnTo>
                    <a:pt x="128" y="470"/>
                  </a:lnTo>
                  <a:lnTo>
                    <a:pt x="130" y="486"/>
                  </a:lnTo>
                  <a:lnTo>
                    <a:pt x="132" y="502"/>
                  </a:lnTo>
                  <a:lnTo>
                    <a:pt x="137" y="521"/>
                  </a:lnTo>
                  <a:lnTo>
                    <a:pt x="142" y="542"/>
                  </a:lnTo>
                  <a:lnTo>
                    <a:pt x="146" y="561"/>
                  </a:lnTo>
                  <a:lnTo>
                    <a:pt x="148" y="576"/>
                  </a:lnTo>
                  <a:lnTo>
                    <a:pt x="148" y="590"/>
                  </a:lnTo>
                  <a:lnTo>
                    <a:pt x="146" y="609"/>
                  </a:lnTo>
                  <a:lnTo>
                    <a:pt x="141" y="625"/>
                  </a:lnTo>
                  <a:lnTo>
                    <a:pt x="137" y="639"/>
                  </a:lnTo>
                  <a:lnTo>
                    <a:pt x="131" y="652"/>
                  </a:lnTo>
                  <a:lnTo>
                    <a:pt x="123" y="669"/>
                  </a:lnTo>
                  <a:lnTo>
                    <a:pt x="112" y="688"/>
                  </a:lnTo>
                  <a:lnTo>
                    <a:pt x="100" y="702"/>
                  </a:lnTo>
                  <a:lnTo>
                    <a:pt x="88" y="713"/>
                  </a:lnTo>
                  <a:lnTo>
                    <a:pt x="77" y="723"/>
                  </a:lnTo>
                  <a:lnTo>
                    <a:pt x="65" y="731"/>
                  </a:lnTo>
                  <a:lnTo>
                    <a:pt x="53" y="736"/>
                  </a:lnTo>
                  <a:lnTo>
                    <a:pt x="36" y="740"/>
                  </a:lnTo>
                  <a:lnTo>
                    <a:pt x="17" y="743"/>
                  </a:lnTo>
                  <a:lnTo>
                    <a:pt x="0" y="743"/>
                  </a:lnTo>
                  <a:close/>
                </a:path>
              </a:pathLst>
            </a:custGeom>
            <a:solidFill>
              <a:schemeClr val="bg1"/>
            </a:solidFill>
            <a:ln w="12700">
              <a:solidFill>
                <a:srgbClr val="000000"/>
              </a:solidFill>
              <a:round/>
              <a:headEnd/>
              <a:tailEnd/>
            </a:ln>
          </p:spPr>
          <p:txBody>
            <a:bodyPr/>
            <a:lstStyle/>
            <a:p>
              <a:endParaRPr lang="en-US" sz="1400">
                <a:latin typeface="+mj-lt"/>
              </a:endParaRPr>
            </a:p>
          </p:txBody>
        </p:sp>
        <p:sp>
          <p:nvSpPr>
            <p:cNvPr id="17" name="Text Box 24"/>
            <p:cNvSpPr txBox="1">
              <a:spLocks noChangeArrowheads="1"/>
            </p:cNvSpPr>
            <p:nvPr/>
          </p:nvSpPr>
          <p:spPr bwMode="gray">
            <a:xfrm>
              <a:off x="2992" y="3954"/>
              <a:ext cx="1002" cy="524"/>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000">
                  <a:latin typeface="+mj-lt"/>
                </a:rPr>
                <a:t>Functional</a:t>
              </a:r>
            </a:p>
            <a:p>
              <a:r>
                <a:rPr lang="en-GB" sz="2000">
                  <a:latin typeface="+mj-lt"/>
                </a:rPr>
                <a:t>Modelling</a:t>
              </a:r>
            </a:p>
          </p:txBody>
        </p:sp>
      </p:grpSp>
      <p:grpSp>
        <p:nvGrpSpPr>
          <p:cNvPr id="18" name="Group 26"/>
          <p:cNvGrpSpPr>
            <a:grpSpLocks/>
          </p:cNvGrpSpPr>
          <p:nvPr/>
        </p:nvGrpSpPr>
        <p:grpSpPr bwMode="auto">
          <a:xfrm>
            <a:off x="4773616" y="2252663"/>
            <a:ext cx="2720975" cy="1949450"/>
            <a:chOff x="2072" y="2575"/>
            <a:chExt cx="1987" cy="1306"/>
          </a:xfrm>
        </p:grpSpPr>
        <p:sp>
          <p:nvSpPr>
            <p:cNvPr id="19" name="Freeform 27"/>
            <p:cNvSpPr>
              <a:spLocks/>
            </p:cNvSpPr>
            <p:nvPr/>
          </p:nvSpPr>
          <p:spPr bwMode="gray">
            <a:xfrm>
              <a:off x="2072" y="2575"/>
              <a:ext cx="1987" cy="1306"/>
            </a:xfrm>
            <a:custGeom>
              <a:avLst/>
              <a:gdLst>
                <a:gd name="T0" fmla="*/ 0 w 1153"/>
                <a:gd name="T1" fmla="*/ 0 h 1122"/>
                <a:gd name="T2" fmla="*/ 976328393 w 1153"/>
                <a:gd name="T3" fmla="*/ 115724 h 1122"/>
                <a:gd name="T4" fmla="*/ 888836045 w 1153"/>
                <a:gd name="T5" fmla="*/ 116718 h 1122"/>
                <a:gd name="T6" fmla="*/ 886100067 w 1153"/>
                <a:gd name="T7" fmla="*/ 119447 h 1122"/>
                <a:gd name="T8" fmla="*/ 889934127 w 1153"/>
                <a:gd name="T9" fmla="*/ 122554 h 1122"/>
                <a:gd name="T10" fmla="*/ 897085023 w 1153"/>
                <a:gd name="T11" fmla="*/ 126533 h 1122"/>
                <a:gd name="T12" fmla="*/ 901243469 w 1153"/>
                <a:gd name="T13" fmla="*/ 130324 h 1122"/>
                <a:gd name="T14" fmla="*/ 899240942 w 1153"/>
                <a:gd name="T15" fmla="*/ 133721 h 1122"/>
                <a:gd name="T16" fmla="*/ 892705292 w 1153"/>
                <a:gd name="T17" fmla="*/ 137165 h 1122"/>
                <a:gd name="T18" fmla="*/ 876390268 w 1153"/>
                <a:gd name="T19" fmla="*/ 140064 h 1122"/>
                <a:gd name="T20" fmla="*/ 859015532 w 1153"/>
                <a:gd name="T21" fmla="*/ 142360 h 1122"/>
                <a:gd name="T22" fmla="*/ 836611421 w 1153"/>
                <a:gd name="T23" fmla="*/ 143971 h 1122"/>
                <a:gd name="T24" fmla="*/ 808698495 w 1153"/>
                <a:gd name="T25" fmla="*/ 144882 h 1122"/>
                <a:gd name="T26" fmla="*/ 784446091 w 1153"/>
                <a:gd name="T27" fmla="*/ 144989 h 1122"/>
                <a:gd name="T28" fmla="*/ 763112411 w 1153"/>
                <a:gd name="T29" fmla="*/ 144583 h 1122"/>
                <a:gd name="T30" fmla="*/ 740690274 w 1153"/>
                <a:gd name="T31" fmla="*/ 143459 h 1122"/>
                <a:gd name="T32" fmla="*/ 723394322 w 1153"/>
                <a:gd name="T33" fmla="*/ 141829 h 1122"/>
                <a:gd name="T34" fmla="*/ 706136498 w 1153"/>
                <a:gd name="T35" fmla="*/ 139003 h 1122"/>
                <a:gd name="T36" fmla="*/ 692721952 w 1153"/>
                <a:gd name="T37" fmla="*/ 135997 h 1122"/>
                <a:gd name="T38" fmla="*/ 685393340 w 1153"/>
                <a:gd name="T39" fmla="*/ 131900 h 1122"/>
                <a:gd name="T40" fmla="*/ 688400474 w 1153"/>
                <a:gd name="T41" fmla="*/ 127869 h 1122"/>
                <a:gd name="T42" fmla="*/ 695366551 w 1153"/>
                <a:gd name="T43" fmla="*/ 123606 h 1122"/>
                <a:gd name="T44" fmla="*/ 700955017 w 1153"/>
                <a:gd name="T45" fmla="*/ 119472 h 1122"/>
                <a:gd name="T46" fmla="*/ 700547641 w 1153"/>
                <a:gd name="T47" fmla="*/ 117610 h 1122"/>
                <a:gd name="T48" fmla="*/ 535424639 w 1153"/>
                <a:gd name="T49" fmla="*/ 116654 h 1122"/>
                <a:gd name="T50" fmla="*/ 537117018 w 1153"/>
                <a:gd name="T51" fmla="*/ 109685 h 1122"/>
                <a:gd name="T52" fmla="*/ 533740218 w 1153"/>
                <a:gd name="T53" fmla="*/ 105164 h 1122"/>
                <a:gd name="T54" fmla="*/ 526775412 w 1153"/>
                <a:gd name="T55" fmla="*/ 102427 h 1122"/>
                <a:gd name="T56" fmla="*/ 513254818 w 1153"/>
                <a:gd name="T57" fmla="*/ 100356 h 1122"/>
                <a:gd name="T58" fmla="*/ 494617697 w 1153"/>
                <a:gd name="T59" fmla="*/ 98829 h 1122"/>
                <a:gd name="T60" fmla="*/ 471801181 w 1153"/>
                <a:gd name="T61" fmla="*/ 98565 h 1122"/>
                <a:gd name="T62" fmla="*/ 438287752 w 1153"/>
                <a:gd name="T63" fmla="*/ 98714 h 1122"/>
                <a:gd name="T64" fmla="*/ 407221853 w 1153"/>
                <a:gd name="T65" fmla="*/ 99108 h 1122"/>
                <a:gd name="T66" fmla="*/ 374776840 w 1153"/>
                <a:gd name="T67" fmla="*/ 99108 h 1122"/>
                <a:gd name="T68" fmla="*/ 343026519 w 1153"/>
                <a:gd name="T69" fmla="*/ 98185 h 1122"/>
                <a:gd name="T70" fmla="*/ 318189241 w 1153"/>
                <a:gd name="T71" fmla="*/ 95985 h 1122"/>
                <a:gd name="T72" fmla="*/ 303926195 w 1153"/>
                <a:gd name="T73" fmla="*/ 92984 h 1122"/>
                <a:gd name="T74" fmla="*/ 297850313 w 1153"/>
                <a:gd name="T75" fmla="*/ 89051 h 1122"/>
                <a:gd name="T76" fmla="*/ 299397898 w 1153"/>
                <a:gd name="T77" fmla="*/ 84488 h 1122"/>
                <a:gd name="T78" fmla="*/ 295003901 w 1153"/>
                <a:gd name="T79" fmla="*/ 80311 h 1122"/>
                <a:gd name="T80" fmla="*/ 287971605 w 1153"/>
                <a:gd name="T81" fmla="*/ 77852 h 1122"/>
                <a:gd name="T82" fmla="*/ 278060851 w 1153"/>
                <a:gd name="T83" fmla="*/ 76165 h 1122"/>
                <a:gd name="T84" fmla="*/ 254200534 w 1153"/>
                <a:gd name="T85" fmla="*/ 74425 h 1122"/>
                <a:gd name="T86" fmla="*/ 222765384 w 1153"/>
                <a:gd name="T87" fmla="*/ 73174 h 1122"/>
                <a:gd name="T88" fmla="*/ 187969111 w 1153"/>
                <a:gd name="T89" fmla="*/ 72186 h 1122"/>
                <a:gd name="T90" fmla="*/ 161381615 w 1153"/>
                <a:gd name="T91" fmla="*/ 70999 h 1122"/>
                <a:gd name="T92" fmla="*/ 138727522 w 1153"/>
                <a:gd name="T93" fmla="*/ 68986 h 1122"/>
                <a:gd name="T94" fmla="*/ 120318177 w 1153"/>
                <a:gd name="T95" fmla="*/ 66434 h 1122"/>
                <a:gd name="T96" fmla="*/ 108711872 w 1153"/>
                <a:gd name="T97" fmla="*/ 62972 h 1122"/>
                <a:gd name="T98" fmla="*/ 107081519 w 1153"/>
                <a:gd name="T99" fmla="*/ 59267 h 1122"/>
                <a:gd name="T100" fmla="*/ 113216844 w 1153"/>
                <a:gd name="T101" fmla="*/ 55115 h 1122"/>
                <a:gd name="T102" fmla="*/ 119490944 w 1153"/>
                <a:gd name="T103" fmla="*/ 50423 h 1122"/>
                <a:gd name="T104" fmla="*/ 124400965 w 1153"/>
                <a:gd name="T105" fmla="*/ 45984 h 1122"/>
                <a:gd name="T106" fmla="*/ 119490944 w 1153"/>
                <a:gd name="T107" fmla="*/ 41695 h 1122"/>
                <a:gd name="T108" fmla="*/ 107761378 w 1153"/>
                <a:gd name="T109" fmla="*/ 37642 h 1122"/>
                <a:gd name="T110" fmla="*/ 95674205 w 1153"/>
                <a:gd name="T111" fmla="*/ 35168 h 1122"/>
                <a:gd name="T112" fmla="*/ 80518703 w 1153"/>
                <a:gd name="T113" fmla="*/ 32917 h 1122"/>
                <a:gd name="T114" fmla="*/ 62504706 w 1153"/>
                <a:gd name="T115" fmla="*/ 31400 h 1122"/>
                <a:gd name="T116" fmla="*/ 39718088 w 1153"/>
                <a:gd name="T117" fmla="*/ 30353 h 1122"/>
                <a:gd name="T118" fmla="*/ 12679011 w 1153"/>
                <a:gd name="T119" fmla="*/ 30332 h 112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53"/>
                <a:gd name="T181" fmla="*/ 0 h 1122"/>
                <a:gd name="T182" fmla="*/ 1153 w 1153"/>
                <a:gd name="T183" fmla="*/ 1122 h 112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53" h="1122">
                  <a:moveTo>
                    <a:pt x="0" y="234"/>
                  </a:moveTo>
                  <a:lnTo>
                    <a:pt x="0" y="0"/>
                  </a:lnTo>
                  <a:lnTo>
                    <a:pt x="1152" y="0"/>
                  </a:lnTo>
                  <a:lnTo>
                    <a:pt x="1153" y="896"/>
                  </a:lnTo>
                  <a:lnTo>
                    <a:pt x="1053" y="896"/>
                  </a:lnTo>
                  <a:lnTo>
                    <a:pt x="1049" y="904"/>
                  </a:lnTo>
                  <a:lnTo>
                    <a:pt x="1046" y="915"/>
                  </a:lnTo>
                  <a:lnTo>
                    <a:pt x="1046" y="924"/>
                  </a:lnTo>
                  <a:lnTo>
                    <a:pt x="1047" y="935"/>
                  </a:lnTo>
                  <a:lnTo>
                    <a:pt x="1051" y="949"/>
                  </a:lnTo>
                  <a:lnTo>
                    <a:pt x="1055" y="967"/>
                  </a:lnTo>
                  <a:lnTo>
                    <a:pt x="1059" y="979"/>
                  </a:lnTo>
                  <a:lnTo>
                    <a:pt x="1062" y="994"/>
                  </a:lnTo>
                  <a:lnTo>
                    <a:pt x="1064" y="1008"/>
                  </a:lnTo>
                  <a:lnTo>
                    <a:pt x="1064" y="1022"/>
                  </a:lnTo>
                  <a:lnTo>
                    <a:pt x="1062" y="1035"/>
                  </a:lnTo>
                  <a:lnTo>
                    <a:pt x="1059" y="1049"/>
                  </a:lnTo>
                  <a:lnTo>
                    <a:pt x="1054" y="1062"/>
                  </a:lnTo>
                  <a:lnTo>
                    <a:pt x="1046" y="1072"/>
                  </a:lnTo>
                  <a:lnTo>
                    <a:pt x="1035" y="1084"/>
                  </a:lnTo>
                  <a:lnTo>
                    <a:pt x="1024" y="1093"/>
                  </a:lnTo>
                  <a:lnTo>
                    <a:pt x="1014" y="1102"/>
                  </a:lnTo>
                  <a:lnTo>
                    <a:pt x="1002" y="1109"/>
                  </a:lnTo>
                  <a:lnTo>
                    <a:pt x="988" y="1114"/>
                  </a:lnTo>
                  <a:lnTo>
                    <a:pt x="971" y="1119"/>
                  </a:lnTo>
                  <a:lnTo>
                    <a:pt x="955" y="1121"/>
                  </a:lnTo>
                  <a:lnTo>
                    <a:pt x="941" y="1122"/>
                  </a:lnTo>
                  <a:lnTo>
                    <a:pt x="926" y="1122"/>
                  </a:lnTo>
                  <a:lnTo>
                    <a:pt x="912" y="1121"/>
                  </a:lnTo>
                  <a:lnTo>
                    <a:pt x="901" y="1119"/>
                  </a:lnTo>
                  <a:lnTo>
                    <a:pt x="888" y="1115"/>
                  </a:lnTo>
                  <a:lnTo>
                    <a:pt x="875" y="1111"/>
                  </a:lnTo>
                  <a:lnTo>
                    <a:pt x="865" y="1105"/>
                  </a:lnTo>
                  <a:lnTo>
                    <a:pt x="854" y="1097"/>
                  </a:lnTo>
                  <a:lnTo>
                    <a:pt x="844" y="1087"/>
                  </a:lnTo>
                  <a:lnTo>
                    <a:pt x="834" y="1076"/>
                  </a:lnTo>
                  <a:lnTo>
                    <a:pt x="825" y="1065"/>
                  </a:lnTo>
                  <a:lnTo>
                    <a:pt x="818" y="1053"/>
                  </a:lnTo>
                  <a:lnTo>
                    <a:pt x="813" y="1038"/>
                  </a:lnTo>
                  <a:lnTo>
                    <a:pt x="809" y="1021"/>
                  </a:lnTo>
                  <a:lnTo>
                    <a:pt x="809" y="1005"/>
                  </a:lnTo>
                  <a:lnTo>
                    <a:pt x="813" y="989"/>
                  </a:lnTo>
                  <a:lnTo>
                    <a:pt x="817" y="973"/>
                  </a:lnTo>
                  <a:lnTo>
                    <a:pt x="821" y="957"/>
                  </a:lnTo>
                  <a:lnTo>
                    <a:pt x="826" y="939"/>
                  </a:lnTo>
                  <a:lnTo>
                    <a:pt x="828" y="925"/>
                  </a:lnTo>
                  <a:lnTo>
                    <a:pt x="828" y="917"/>
                  </a:lnTo>
                  <a:lnTo>
                    <a:pt x="827" y="910"/>
                  </a:lnTo>
                  <a:lnTo>
                    <a:pt x="824" y="902"/>
                  </a:lnTo>
                  <a:lnTo>
                    <a:pt x="632" y="902"/>
                  </a:lnTo>
                  <a:lnTo>
                    <a:pt x="635" y="868"/>
                  </a:lnTo>
                  <a:lnTo>
                    <a:pt x="634" y="849"/>
                  </a:lnTo>
                  <a:lnTo>
                    <a:pt x="632" y="831"/>
                  </a:lnTo>
                  <a:lnTo>
                    <a:pt x="630" y="814"/>
                  </a:lnTo>
                  <a:lnTo>
                    <a:pt x="627" y="803"/>
                  </a:lnTo>
                  <a:lnTo>
                    <a:pt x="622" y="793"/>
                  </a:lnTo>
                  <a:lnTo>
                    <a:pt x="616" y="784"/>
                  </a:lnTo>
                  <a:lnTo>
                    <a:pt x="606" y="776"/>
                  </a:lnTo>
                  <a:lnTo>
                    <a:pt x="595" y="769"/>
                  </a:lnTo>
                  <a:lnTo>
                    <a:pt x="584" y="765"/>
                  </a:lnTo>
                  <a:lnTo>
                    <a:pt x="574" y="763"/>
                  </a:lnTo>
                  <a:lnTo>
                    <a:pt x="557" y="762"/>
                  </a:lnTo>
                  <a:lnTo>
                    <a:pt x="537" y="762"/>
                  </a:lnTo>
                  <a:lnTo>
                    <a:pt x="518" y="764"/>
                  </a:lnTo>
                  <a:lnTo>
                    <a:pt x="497" y="765"/>
                  </a:lnTo>
                  <a:lnTo>
                    <a:pt x="481" y="767"/>
                  </a:lnTo>
                  <a:lnTo>
                    <a:pt x="460" y="768"/>
                  </a:lnTo>
                  <a:lnTo>
                    <a:pt x="443" y="767"/>
                  </a:lnTo>
                  <a:lnTo>
                    <a:pt x="428" y="765"/>
                  </a:lnTo>
                  <a:lnTo>
                    <a:pt x="405" y="760"/>
                  </a:lnTo>
                  <a:lnTo>
                    <a:pt x="390" y="753"/>
                  </a:lnTo>
                  <a:lnTo>
                    <a:pt x="376" y="743"/>
                  </a:lnTo>
                  <a:lnTo>
                    <a:pt x="367" y="732"/>
                  </a:lnTo>
                  <a:lnTo>
                    <a:pt x="359" y="720"/>
                  </a:lnTo>
                  <a:lnTo>
                    <a:pt x="353" y="705"/>
                  </a:lnTo>
                  <a:lnTo>
                    <a:pt x="352" y="689"/>
                  </a:lnTo>
                  <a:lnTo>
                    <a:pt x="352" y="669"/>
                  </a:lnTo>
                  <a:lnTo>
                    <a:pt x="353" y="654"/>
                  </a:lnTo>
                  <a:lnTo>
                    <a:pt x="352" y="639"/>
                  </a:lnTo>
                  <a:lnTo>
                    <a:pt x="348" y="622"/>
                  </a:lnTo>
                  <a:lnTo>
                    <a:pt x="345" y="612"/>
                  </a:lnTo>
                  <a:lnTo>
                    <a:pt x="340" y="602"/>
                  </a:lnTo>
                  <a:lnTo>
                    <a:pt x="334" y="595"/>
                  </a:lnTo>
                  <a:lnTo>
                    <a:pt x="328" y="589"/>
                  </a:lnTo>
                  <a:lnTo>
                    <a:pt x="315" y="583"/>
                  </a:lnTo>
                  <a:lnTo>
                    <a:pt x="300" y="576"/>
                  </a:lnTo>
                  <a:lnTo>
                    <a:pt x="283" y="571"/>
                  </a:lnTo>
                  <a:lnTo>
                    <a:pt x="263" y="566"/>
                  </a:lnTo>
                  <a:lnTo>
                    <a:pt x="243" y="562"/>
                  </a:lnTo>
                  <a:lnTo>
                    <a:pt x="222" y="559"/>
                  </a:lnTo>
                  <a:lnTo>
                    <a:pt x="207" y="554"/>
                  </a:lnTo>
                  <a:lnTo>
                    <a:pt x="191" y="549"/>
                  </a:lnTo>
                  <a:lnTo>
                    <a:pt x="175" y="543"/>
                  </a:lnTo>
                  <a:lnTo>
                    <a:pt x="164" y="534"/>
                  </a:lnTo>
                  <a:lnTo>
                    <a:pt x="151" y="523"/>
                  </a:lnTo>
                  <a:lnTo>
                    <a:pt x="142" y="513"/>
                  </a:lnTo>
                  <a:lnTo>
                    <a:pt x="134" y="501"/>
                  </a:lnTo>
                  <a:lnTo>
                    <a:pt x="128" y="487"/>
                  </a:lnTo>
                  <a:lnTo>
                    <a:pt x="126" y="472"/>
                  </a:lnTo>
                  <a:lnTo>
                    <a:pt x="126" y="458"/>
                  </a:lnTo>
                  <a:lnTo>
                    <a:pt x="129" y="445"/>
                  </a:lnTo>
                  <a:lnTo>
                    <a:pt x="134" y="426"/>
                  </a:lnTo>
                  <a:lnTo>
                    <a:pt x="139" y="407"/>
                  </a:lnTo>
                  <a:lnTo>
                    <a:pt x="141" y="390"/>
                  </a:lnTo>
                  <a:lnTo>
                    <a:pt x="145" y="373"/>
                  </a:lnTo>
                  <a:lnTo>
                    <a:pt x="147" y="356"/>
                  </a:lnTo>
                  <a:lnTo>
                    <a:pt x="145" y="338"/>
                  </a:lnTo>
                  <a:lnTo>
                    <a:pt x="141" y="322"/>
                  </a:lnTo>
                  <a:lnTo>
                    <a:pt x="135" y="306"/>
                  </a:lnTo>
                  <a:lnTo>
                    <a:pt x="127" y="291"/>
                  </a:lnTo>
                  <a:lnTo>
                    <a:pt x="118" y="279"/>
                  </a:lnTo>
                  <a:lnTo>
                    <a:pt x="113" y="272"/>
                  </a:lnTo>
                  <a:lnTo>
                    <a:pt x="104" y="263"/>
                  </a:lnTo>
                  <a:lnTo>
                    <a:pt x="95" y="255"/>
                  </a:lnTo>
                  <a:lnTo>
                    <a:pt x="86" y="249"/>
                  </a:lnTo>
                  <a:lnTo>
                    <a:pt x="74" y="243"/>
                  </a:lnTo>
                  <a:lnTo>
                    <a:pt x="62" y="239"/>
                  </a:lnTo>
                  <a:lnTo>
                    <a:pt x="47" y="235"/>
                  </a:lnTo>
                  <a:lnTo>
                    <a:pt x="30" y="234"/>
                  </a:lnTo>
                  <a:lnTo>
                    <a:pt x="15" y="234"/>
                  </a:lnTo>
                  <a:lnTo>
                    <a:pt x="0" y="234"/>
                  </a:lnTo>
                  <a:close/>
                </a:path>
              </a:pathLst>
            </a:custGeom>
            <a:solidFill>
              <a:schemeClr val="bg1"/>
            </a:solidFill>
            <a:ln w="12700">
              <a:solidFill>
                <a:srgbClr val="000000"/>
              </a:solidFill>
              <a:round/>
              <a:headEnd/>
              <a:tailEnd/>
            </a:ln>
          </p:spPr>
          <p:txBody>
            <a:bodyPr/>
            <a:lstStyle/>
            <a:p>
              <a:endParaRPr lang="en-US" sz="1400">
                <a:latin typeface="+mj-lt"/>
              </a:endParaRPr>
            </a:p>
          </p:txBody>
        </p:sp>
        <p:sp>
          <p:nvSpPr>
            <p:cNvPr id="20" name="Text Box 28"/>
            <p:cNvSpPr txBox="1">
              <a:spLocks noChangeArrowheads="1"/>
            </p:cNvSpPr>
            <p:nvPr/>
          </p:nvSpPr>
          <p:spPr bwMode="gray">
            <a:xfrm>
              <a:off x="3096" y="2700"/>
              <a:ext cx="902" cy="474"/>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algn="r"/>
              <a:r>
                <a:rPr lang="en-GB" sz="2000" dirty="0">
                  <a:latin typeface="+mj-lt"/>
                </a:rPr>
                <a:t>Failure</a:t>
              </a:r>
            </a:p>
            <a:p>
              <a:pPr algn="r"/>
              <a:r>
                <a:rPr lang="en-GB" sz="2000" dirty="0">
                  <a:latin typeface="+mj-lt"/>
                </a:rPr>
                <a:t>Analysis</a:t>
              </a:r>
            </a:p>
          </p:txBody>
        </p:sp>
      </p:grpSp>
      <p:grpSp>
        <p:nvGrpSpPr>
          <p:cNvPr id="21" name="Group 27"/>
          <p:cNvGrpSpPr>
            <a:grpSpLocks/>
          </p:cNvGrpSpPr>
          <p:nvPr/>
        </p:nvGrpSpPr>
        <p:grpSpPr bwMode="auto">
          <a:xfrm>
            <a:off x="3187192" y="2631520"/>
            <a:ext cx="3111500" cy="2425700"/>
            <a:chOff x="1189" y="2777"/>
            <a:chExt cx="2221" cy="1660"/>
          </a:xfrm>
        </p:grpSpPr>
        <p:sp>
          <p:nvSpPr>
            <p:cNvPr id="22" name="Freeform 28"/>
            <p:cNvSpPr>
              <a:spLocks/>
            </p:cNvSpPr>
            <p:nvPr/>
          </p:nvSpPr>
          <p:spPr bwMode="gray">
            <a:xfrm>
              <a:off x="1189" y="2777"/>
              <a:ext cx="2221" cy="1660"/>
            </a:xfrm>
            <a:custGeom>
              <a:avLst/>
              <a:gdLst>
                <a:gd name="T0" fmla="*/ 14680277 w 1284"/>
                <a:gd name="T1" fmla="*/ 8847 h 1407"/>
                <a:gd name="T2" fmla="*/ 14177798 w 1284"/>
                <a:gd name="T3" fmla="*/ 4241 h 1407"/>
                <a:gd name="T4" fmla="*/ 15961241 w 1284"/>
                <a:gd name="T5" fmla="*/ 542 h 1407"/>
                <a:gd name="T6" fmla="*/ 20060821 w 1284"/>
                <a:gd name="T7" fmla="*/ 126 h 1407"/>
                <a:gd name="T8" fmla="*/ 22068065 w 1284"/>
                <a:gd name="T9" fmla="*/ 2285 h 1407"/>
                <a:gd name="T10" fmla="*/ 22541614 w 1284"/>
                <a:gd name="T11" fmla="*/ 6055 h 1407"/>
                <a:gd name="T12" fmla="*/ 22149556 w 1284"/>
                <a:gd name="T13" fmla="*/ 10194 h 1407"/>
                <a:gd name="T14" fmla="*/ 24140559 w 1284"/>
                <a:gd name="T15" fmla="*/ 12586 h 1407"/>
                <a:gd name="T16" fmla="*/ 27143979 w 1284"/>
                <a:gd name="T17" fmla="*/ 13612 h 1407"/>
                <a:gd name="T18" fmla="*/ 28386890 w 1284"/>
                <a:gd name="T19" fmla="*/ 15524 h 1407"/>
                <a:gd name="T20" fmla="*/ 28466498 w 1284"/>
                <a:gd name="T21" fmla="*/ 18240 h 1407"/>
                <a:gd name="T22" fmla="*/ 29612951 w 1284"/>
                <a:gd name="T23" fmla="*/ 20633 h 1407"/>
                <a:gd name="T24" fmla="*/ 32016926 w 1284"/>
                <a:gd name="T25" fmla="*/ 21076 h 1407"/>
                <a:gd name="T26" fmla="*/ 34596104 w 1284"/>
                <a:gd name="T27" fmla="*/ 20884 h 1407"/>
                <a:gd name="T28" fmla="*/ 36149375 w 1284"/>
                <a:gd name="T29" fmla="*/ 22092 h 1407"/>
                <a:gd name="T30" fmla="*/ 36507421 w 1284"/>
                <a:gd name="T31" fmla="*/ 26352 h 1407"/>
                <a:gd name="T32" fmla="*/ 36149375 w 1284"/>
                <a:gd name="T33" fmla="*/ 31993 h 1407"/>
                <a:gd name="T34" fmla="*/ 34576599 w 1284"/>
                <a:gd name="T35" fmla="*/ 33338 h 1407"/>
                <a:gd name="T36" fmla="*/ 31744914 w 1284"/>
                <a:gd name="T37" fmla="*/ 33132 h 1407"/>
                <a:gd name="T38" fmla="*/ 29663536 w 1284"/>
                <a:gd name="T39" fmla="*/ 33575 h 1407"/>
                <a:gd name="T40" fmla="*/ 28512086 w 1284"/>
                <a:gd name="T41" fmla="*/ 35245 h 1407"/>
                <a:gd name="T42" fmla="*/ 28386890 w 1284"/>
                <a:gd name="T43" fmla="*/ 38442 h 1407"/>
                <a:gd name="T44" fmla="*/ 27053577 w 1284"/>
                <a:gd name="T45" fmla="*/ 40688 h 1407"/>
                <a:gd name="T46" fmla="*/ 24641322 w 1284"/>
                <a:gd name="T47" fmla="*/ 41416 h 1407"/>
                <a:gd name="T48" fmla="*/ 22541614 w 1284"/>
                <a:gd name="T49" fmla="*/ 42954 h 1407"/>
                <a:gd name="T50" fmla="*/ 22068065 w 1284"/>
                <a:gd name="T51" fmla="*/ 46112 h 1407"/>
                <a:gd name="T52" fmla="*/ 22541614 w 1284"/>
                <a:gd name="T53" fmla="*/ 49937 h 1407"/>
                <a:gd name="T54" fmla="*/ 21540356 w 1284"/>
                <a:gd name="T55" fmla="*/ 53597 h 1407"/>
                <a:gd name="T56" fmla="*/ 19782770 w 1284"/>
                <a:gd name="T57" fmla="*/ 55501 h 1407"/>
                <a:gd name="T58" fmla="*/ 17040164 w 1284"/>
                <a:gd name="T59" fmla="*/ 55677 h 1407"/>
                <a:gd name="T60" fmla="*/ 14998086 w 1284"/>
                <a:gd name="T61" fmla="*/ 54281 h 1407"/>
                <a:gd name="T62" fmla="*/ 14035300 w 1284"/>
                <a:gd name="T63" fmla="*/ 51534 h 1407"/>
                <a:gd name="T64" fmla="*/ 14289876 w 1284"/>
                <a:gd name="T65" fmla="*/ 48284 h 1407"/>
                <a:gd name="T66" fmla="*/ 14420401 w 1284"/>
                <a:gd name="T67" fmla="*/ 45426 h 1407"/>
                <a:gd name="T68" fmla="*/ 13051840 w 1284"/>
                <a:gd name="T69" fmla="*/ 43336 h 1407"/>
                <a:gd name="T70" fmla="*/ 10816343 w 1284"/>
                <a:gd name="T71" fmla="*/ 42577 h 1407"/>
                <a:gd name="T72" fmla="*/ 8637789 w 1284"/>
                <a:gd name="T73" fmla="*/ 41381 h 1407"/>
                <a:gd name="T74" fmla="*/ 8069555 w 1284"/>
                <a:gd name="T75" fmla="*/ 38163 h 1407"/>
                <a:gd name="T76" fmla="*/ 7440751 w 1284"/>
                <a:gd name="T77" fmla="*/ 35530 h 1407"/>
                <a:gd name="T78" fmla="*/ 5268978 w 1284"/>
                <a:gd name="T79" fmla="*/ 34549 h 1407"/>
                <a:gd name="T80" fmla="*/ 3080178 w 1284"/>
                <a:gd name="T81" fmla="*/ 34806 h 1407"/>
                <a:gd name="T82" fmla="*/ 710085 w 1284"/>
                <a:gd name="T83" fmla="*/ 33973 h 1407"/>
                <a:gd name="T84" fmla="*/ 35725 w 1284"/>
                <a:gd name="T85" fmla="*/ 30254 h 1407"/>
                <a:gd name="T86" fmla="*/ 181769 w 1284"/>
                <a:gd name="T87" fmla="*/ 24880 h 1407"/>
                <a:gd name="T88" fmla="*/ 891783 w 1284"/>
                <a:gd name="T89" fmla="*/ 21716 h 1407"/>
                <a:gd name="T90" fmla="*/ 2703069 w 1284"/>
                <a:gd name="T91" fmla="*/ 20876 h 1407"/>
                <a:gd name="T92" fmla="*/ 5399763 w 1284"/>
                <a:gd name="T93" fmla="*/ 21159 h 1407"/>
                <a:gd name="T94" fmla="*/ 7789630 w 1284"/>
                <a:gd name="T95" fmla="*/ 19873 h 1407"/>
                <a:gd name="T96" fmla="*/ 8216448 w 1284"/>
                <a:gd name="T97" fmla="*/ 16906 h 1407"/>
                <a:gd name="T98" fmla="*/ 9108302 w 1284"/>
                <a:gd name="T99" fmla="*/ 13995 h 1407"/>
                <a:gd name="T100" fmla="*/ 11628587 w 1284"/>
                <a:gd name="T101" fmla="*/ 12926 h 14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284"/>
                <a:gd name="T154" fmla="*/ 0 h 1407"/>
                <a:gd name="T155" fmla="*/ 1284 w 1284"/>
                <a:gd name="T156" fmla="*/ 1407 h 1407"/>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284" h="1407">
                  <a:moveTo>
                    <a:pt x="489" y="294"/>
                  </a:moveTo>
                  <a:lnTo>
                    <a:pt x="502" y="278"/>
                  </a:lnTo>
                  <a:lnTo>
                    <a:pt x="511" y="263"/>
                  </a:lnTo>
                  <a:lnTo>
                    <a:pt x="516" y="246"/>
                  </a:lnTo>
                  <a:lnTo>
                    <a:pt x="516" y="224"/>
                  </a:lnTo>
                  <a:lnTo>
                    <a:pt x="510" y="199"/>
                  </a:lnTo>
                  <a:lnTo>
                    <a:pt x="505" y="178"/>
                  </a:lnTo>
                  <a:lnTo>
                    <a:pt x="498" y="152"/>
                  </a:lnTo>
                  <a:lnTo>
                    <a:pt x="495" y="124"/>
                  </a:lnTo>
                  <a:lnTo>
                    <a:pt x="498" y="107"/>
                  </a:lnTo>
                  <a:lnTo>
                    <a:pt x="503" y="86"/>
                  </a:lnTo>
                  <a:lnTo>
                    <a:pt x="513" y="64"/>
                  </a:lnTo>
                  <a:lnTo>
                    <a:pt x="527" y="43"/>
                  </a:lnTo>
                  <a:lnTo>
                    <a:pt x="545" y="26"/>
                  </a:lnTo>
                  <a:lnTo>
                    <a:pt x="561" y="13"/>
                  </a:lnTo>
                  <a:lnTo>
                    <a:pt x="583" y="5"/>
                  </a:lnTo>
                  <a:lnTo>
                    <a:pt x="609" y="1"/>
                  </a:lnTo>
                  <a:lnTo>
                    <a:pt x="637" y="0"/>
                  </a:lnTo>
                  <a:lnTo>
                    <a:pt x="675" y="0"/>
                  </a:lnTo>
                  <a:lnTo>
                    <a:pt x="705" y="3"/>
                  </a:lnTo>
                  <a:lnTo>
                    <a:pt x="722" y="9"/>
                  </a:lnTo>
                  <a:lnTo>
                    <a:pt x="735" y="17"/>
                  </a:lnTo>
                  <a:lnTo>
                    <a:pt x="749" y="26"/>
                  </a:lnTo>
                  <a:lnTo>
                    <a:pt x="763" y="40"/>
                  </a:lnTo>
                  <a:lnTo>
                    <a:pt x="776" y="58"/>
                  </a:lnTo>
                  <a:lnTo>
                    <a:pt x="786" y="74"/>
                  </a:lnTo>
                  <a:lnTo>
                    <a:pt x="791" y="88"/>
                  </a:lnTo>
                  <a:lnTo>
                    <a:pt x="795" y="112"/>
                  </a:lnTo>
                  <a:lnTo>
                    <a:pt x="795" y="133"/>
                  </a:lnTo>
                  <a:lnTo>
                    <a:pt x="792" y="154"/>
                  </a:lnTo>
                  <a:lnTo>
                    <a:pt x="788" y="170"/>
                  </a:lnTo>
                  <a:lnTo>
                    <a:pt x="783" y="196"/>
                  </a:lnTo>
                  <a:lnTo>
                    <a:pt x="776" y="223"/>
                  </a:lnTo>
                  <a:lnTo>
                    <a:pt x="773" y="240"/>
                  </a:lnTo>
                  <a:lnTo>
                    <a:pt x="778" y="257"/>
                  </a:lnTo>
                  <a:lnTo>
                    <a:pt x="784" y="269"/>
                  </a:lnTo>
                  <a:lnTo>
                    <a:pt x="795" y="285"/>
                  </a:lnTo>
                  <a:lnTo>
                    <a:pt x="811" y="298"/>
                  </a:lnTo>
                  <a:lnTo>
                    <a:pt x="826" y="309"/>
                  </a:lnTo>
                  <a:lnTo>
                    <a:pt x="848" y="318"/>
                  </a:lnTo>
                  <a:lnTo>
                    <a:pt x="870" y="324"/>
                  </a:lnTo>
                  <a:lnTo>
                    <a:pt x="891" y="329"/>
                  </a:lnTo>
                  <a:lnTo>
                    <a:pt x="913" y="332"/>
                  </a:lnTo>
                  <a:lnTo>
                    <a:pt x="936" y="338"/>
                  </a:lnTo>
                  <a:lnTo>
                    <a:pt x="954" y="344"/>
                  </a:lnTo>
                  <a:lnTo>
                    <a:pt x="968" y="351"/>
                  </a:lnTo>
                  <a:lnTo>
                    <a:pt x="979" y="359"/>
                  </a:lnTo>
                  <a:lnTo>
                    <a:pt x="987" y="368"/>
                  </a:lnTo>
                  <a:lnTo>
                    <a:pt x="993" y="379"/>
                  </a:lnTo>
                  <a:lnTo>
                    <a:pt x="998" y="392"/>
                  </a:lnTo>
                  <a:lnTo>
                    <a:pt x="1000" y="404"/>
                  </a:lnTo>
                  <a:lnTo>
                    <a:pt x="1002" y="415"/>
                  </a:lnTo>
                  <a:lnTo>
                    <a:pt x="1002" y="430"/>
                  </a:lnTo>
                  <a:lnTo>
                    <a:pt x="1000" y="447"/>
                  </a:lnTo>
                  <a:lnTo>
                    <a:pt x="1000" y="460"/>
                  </a:lnTo>
                  <a:lnTo>
                    <a:pt x="1003" y="476"/>
                  </a:lnTo>
                  <a:lnTo>
                    <a:pt x="1010" y="490"/>
                  </a:lnTo>
                  <a:lnTo>
                    <a:pt x="1018" y="502"/>
                  </a:lnTo>
                  <a:lnTo>
                    <a:pt x="1028" y="511"/>
                  </a:lnTo>
                  <a:lnTo>
                    <a:pt x="1041" y="521"/>
                  </a:lnTo>
                  <a:lnTo>
                    <a:pt x="1054" y="527"/>
                  </a:lnTo>
                  <a:lnTo>
                    <a:pt x="1074" y="531"/>
                  </a:lnTo>
                  <a:lnTo>
                    <a:pt x="1091" y="533"/>
                  </a:lnTo>
                  <a:lnTo>
                    <a:pt x="1107" y="534"/>
                  </a:lnTo>
                  <a:lnTo>
                    <a:pt x="1125" y="533"/>
                  </a:lnTo>
                  <a:lnTo>
                    <a:pt x="1147" y="531"/>
                  </a:lnTo>
                  <a:lnTo>
                    <a:pt x="1164" y="530"/>
                  </a:lnTo>
                  <a:lnTo>
                    <a:pt x="1181" y="528"/>
                  </a:lnTo>
                  <a:lnTo>
                    <a:pt x="1197" y="527"/>
                  </a:lnTo>
                  <a:lnTo>
                    <a:pt x="1216" y="528"/>
                  </a:lnTo>
                  <a:lnTo>
                    <a:pt x="1226" y="530"/>
                  </a:lnTo>
                  <a:lnTo>
                    <a:pt x="1238" y="533"/>
                  </a:lnTo>
                  <a:lnTo>
                    <a:pt x="1249" y="539"/>
                  </a:lnTo>
                  <a:lnTo>
                    <a:pt x="1261" y="548"/>
                  </a:lnTo>
                  <a:lnTo>
                    <a:pt x="1270" y="558"/>
                  </a:lnTo>
                  <a:lnTo>
                    <a:pt x="1277" y="573"/>
                  </a:lnTo>
                  <a:lnTo>
                    <a:pt x="1280" y="586"/>
                  </a:lnTo>
                  <a:lnTo>
                    <a:pt x="1282" y="602"/>
                  </a:lnTo>
                  <a:lnTo>
                    <a:pt x="1284" y="631"/>
                  </a:lnTo>
                  <a:lnTo>
                    <a:pt x="1283" y="665"/>
                  </a:lnTo>
                  <a:lnTo>
                    <a:pt x="1284" y="701"/>
                  </a:lnTo>
                  <a:lnTo>
                    <a:pt x="1281" y="743"/>
                  </a:lnTo>
                  <a:lnTo>
                    <a:pt x="1278" y="772"/>
                  </a:lnTo>
                  <a:lnTo>
                    <a:pt x="1275" y="795"/>
                  </a:lnTo>
                  <a:lnTo>
                    <a:pt x="1270" y="808"/>
                  </a:lnTo>
                  <a:lnTo>
                    <a:pt x="1262" y="820"/>
                  </a:lnTo>
                  <a:lnTo>
                    <a:pt x="1253" y="828"/>
                  </a:lnTo>
                  <a:lnTo>
                    <a:pt x="1241" y="835"/>
                  </a:lnTo>
                  <a:lnTo>
                    <a:pt x="1227" y="839"/>
                  </a:lnTo>
                  <a:lnTo>
                    <a:pt x="1215" y="842"/>
                  </a:lnTo>
                  <a:lnTo>
                    <a:pt x="1190" y="843"/>
                  </a:lnTo>
                  <a:lnTo>
                    <a:pt x="1168" y="842"/>
                  </a:lnTo>
                  <a:lnTo>
                    <a:pt x="1150" y="839"/>
                  </a:lnTo>
                  <a:lnTo>
                    <a:pt x="1134" y="838"/>
                  </a:lnTo>
                  <a:lnTo>
                    <a:pt x="1116" y="837"/>
                  </a:lnTo>
                  <a:lnTo>
                    <a:pt x="1100" y="837"/>
                  </a:lnTo>
                  <a:lnTo>
                    <a:pt x="1086" y="838"/>
                  </a:lnTo>
                  <a:lnTo>
                    <a:pt x="1071" y="839"/>
                  </a:lnTo>
                  <a:lnTo>
                    <a:pt x="1053" y="844"/>
                  </a:lnTo>
                  <a:lnTo>
                    <a:pt x="1043" y="848"/>
                  </a:lnTo>
                  <a:lnTo>
                    <a:pt x="1034" y="852"/>
                  </a:lnTo>
                  <a:lnTo>
                    <a:pt x="1022" y="860"/>
                  </a:lnTo>
                  <a:lnTo>
                    <a:pt x="1014" y="870"/>
                  </a:lnTo>
                  <a:lnTo>
                    <a:pt x="1008" y="879"/>
                  </a:lnTo>
                  <a:lnTo>
                    <a:pt x="1002" y="890"/>
                  </a:lnTo>
                  <a:lnTo>
                    <a:pt x="999" y="901"/>
                  </a:lnTo>
                  <a:lnTo>
                    <a:pt x="998" y="913"/>
                  </a:lnTo>
                  <a:lnTo>
                    <a:pt x="999" y="926"/>
                  </a:lnTo>
                  <a:lnTo>
                    <a:pt x="999" y="948"/>
                  </a:lnTo>
                  <a:lnTo>
                    <a:pt x="998" y="971"/>
                  </a:lnTo>
                  <a:lnTo>
                    <a:pt x="992" y="988"/>
                  </a:lnTo>
                  <a:lnTo>
                    <a:pt x="986" y="1002"/>
                  </a:lnTo>
                  <a:lnTo>
                    <a:pt x="977" y="1012"/>
                  </a:lnTo>
                  <a:lnTo>
                    <a:pt x="964" y="1020"/>
                  </a:lnTo>
                  <a:lnTo>
                    <a:pt x="951" y="1027"/>
                  </a:lnTo>
                  <a:lnTo>
                    <a:pt x="936" y="1031"/>
                  </a:lnTo>
                  <a:lnTo>
                    <a:pt x="917" y="1035"/>
                  </a:lnTo>
                  <a:lnTo>
                    <a:pt x="901" y="1040"/>
                  </a:lnTo>
                  <a:lnTo>
                    <a:pt x="882" y="1043"/>
                  </a:lnTo>
                  <a:lnTo>
                    <a:pt x="866" y="1046"/>
                  </a:lnTo>
                  <a:lnTo>
                    <a:pt x="848" y="1050"/>
                  </a:lnTo>
                  <a:lnTo>
                    <a:pt x="834" y="1057"/>
                  </a:lnTo>
                  <a:lnTo>
                    <a:pt x="818" y="1064"/>
                  </a:lnTo>
                  <a:lnTo>
                    <a:pt x="803" y="1073"/>
                  </a:lnTo>
                  <a:lnTo>
                    <a:pt x="792" y="1085"/>
                  </a:lnTo>
                  <a:lnTo>
                    <a:pt x="782" y="1099"/>
                  </a:lnTo>
                  <a:lnTo>
                    <a:pt x="774" y="1116"/>
                  </a:lnTo>
                  <a:lnTo>
                    <a:pt x="772" y="1131"/>
                  </a:lnTo>
                  <a:lnTo>
                    <a:pt x="773" y="1148"/>
                  </a:lnTo>
                  <a:lnTo>
                    <a:pt x="776" y="1164"/>
                  </a:lnTo>
                  <a:lnTo>
                    <a:pt x="781" y="1181"/>
                  </a:lnTo>
                  <a:lnTo>
                    <a:pt x="785" y="1200"/>
                  </a:lnTo>
                  <a:lnTo>
                    <a:pt x="788" y="1217"/>
                  </a:lnTo>
                  <a:lnTo>
                    <a:pt x="792" y="1239"/>
                  </a:lnTo>
                  <a:lnTo>
                    <a:pt x="792" y="1261"/>
                  </a:lnTo>
                  <a:lnTo>
                    <a:pt x="787" y="1283"/>
                  </a:lnTo>
                  <a:lnTo>
                    <a:pt x="782" y="1300"/>
                  </a:lnTo>
                  <a:lnTo>
                    <a:pt x="776" y="1317"/>
                  </a:lnTo>
                  <a:lnTo>
                    <a:pt x="768" y="1333"/>
                  </a:lnTo>
                  <a:lnTo>
                    <a:pt x="757" y="1353"/>
                  </a:lnTo>
                  <a:lnTo>
                    <a:pt x="745" y="1366"/>
                  </a:lnTo>
                  <a:lnTo>
                    <a:pt x="735" y="1375"/>
                  </a:lnTo>
                  <a:lnTo>
                    <a:pt x="722" y="1386"/>
                  </a:lnTo>
                  <a:lnTo>
                    <a:pt x="708" y="1396"/>
                  </a:lnTo>
                  <a:lnTo>
                    <a:pt x="695" y="1401"/>
                  </a:lnTo>
                  <a:lnTo>
                    <a:pt x="683" y="1404"/>
                  </a:lnTo>
                  <a:lnTo>
                    <a:pt x="663" y="1406"/>
                  </a:lnTo>
                  <a:lnTo>
                    <a:pt x="640" y="1407"/>
                  </a:lnTo>
                  <a:lnTo>
                    <a:pt x="612" y="1406"/>
                  </a:lnTo>
                  <a:lnTo>
                    <a:pt x="599" y="1406"/>
                  </a:lnTo>
                  <a:lnTo>
                    <a:pt x="582" y="1403"/>
                  </a:lnTo>
                  <a:lnTo>
                    <a:pt x="564" y="1398"/>
                  </a:lnTo>
                  <a:lnTo>
                    <a:pt x="548" y="1389"/>
                  </a:lnTo>
                  <a:lnTo>
                    <a:pt x="538" y="1381"/>
                  </a:lnTo>
                  <a:lnTo>
                    <a:pt x="527" y="1370"/>
                  </a:lnTo>
                  <a:lnTo>
                    <a:pt x="518" y="1360"/>
                  </a:lnTo>
                  <a:lnTo>
                    <a:pt x="509" y="1347"/>
                  </a:lnTo>
                  <a:lnTo>
                    <a:pt x="502" y="1334"/>
                  </a:lnTo>
                  <a:lnTo>
                    <a:pt x="496" y="1318"/>
                  </a:lnTo>
                  <a:lnTo>
                    <a:pt x="493" y="1301"/>
                  </a:lnTo>
                  <a:lnTo>
                    <a:pt x="492" y="1288"/>
                  </a:lnTo>
                  <a:lnTo>
                    <a:pt x="492" y="1270"/>
                  </a:lnTo>
                  <a:lnTo>
                    <a:pt x="493" y="1255"/>
                  </a:lnTo>
                  <a:lnTo>
                    <a:pt x="498" y="1239"/>
                  </a:lnTo>
                  <a:lnTo>
                    <a:pt x="502" y="1220"/>
                  </a:lnTo>
                  <a:lnTo>
                    <a:pt x="507" y="1202"/>
                  </a:lnTo>
                  <a:lnTo>
                    <a:pt x="510" y="1186"/>
                  </a:lnTo>
                  <a:lnTo>
                    <a:pt x="511" y="1171"/>
                  </a:lnTo>
                  <a:lnTo>
                    <a:pt x="510" y="1159"/>
                  </a:lnTo>
                  <a:lnTo>
                    <a:pt x="507" y="1147"/>
                  </a:lnTo>
                  <a:lnTo>
                    <a:pt x="499" y="1132"/>
                  </a:lnTo>
                  <a:lnTo>
                    <a:pt x="491" y="1122"/>
                  </a:lnTo>
                  <a:lnTo>
                    <a:pt x="481" y="1111"/>
                  </a:lnTo>
                  <a:lnTo>
                    <a:pt x="470" y="1103"/>
                  </a:lnTo>
                  <a:lnTo>
                    <a:pt x="459" y="1095"/>
                  </a:lnTo>
                  <a:lnTo>
                    <a:pt x="443" y="1089"/>
                  </a:lnTo>
                  <a:lnTo>
                    <a:pt x="429" y="1085"/>
                  </a:lnTo>
                  <a:lnTo>
                    <a:pt x="411" y="1081"/>
                  </a:lnTo>
                  <a:lnTo>
                    <a:pt x="395" y="1079"/>
                  </a:lnTo>
                  <a:lnTo>
                    <a:pt x="380" y="1075"/>
                  </a:lnTo>
                  <a:lnTo>
                    <a:pt x="362" y="1071"/>
                  </a:lnTo>
                  <a:lnTo>
                    <a:pt x="347" y="1065"/>
                  </a:lnTo>
                  <a:lnTo>
                    <a:pt x="329" y="1060"/>
                  </a:lnTo>
                  <a:lnTo>
                    <a:pt x="315" y="1054"/>
                  </a:lnTo>
                  <a:lnTo>
                    <a:pt x="304" y="1045"/>
                  </a:lnTo>
                  <a:lnTo>
                    <a:pt x="295" y="1033"/>
                  </a:lnTo>
                  <a:lnTo>
                    <a:pt x="289" y="1018"/>
                  </a:lnTo>
                  <a:lnTo>
                    <a:pt x="284" y="998"/>
                  </a:lnTo>
                  <a:lnTo>
                    <a:pt x="283" y="982"/>
                  </a:lnTo>
                  <a:lnTo>
                    <a:pt x="284" y="964"/>
                  </a:lnTo>
                  <a:lnTo>
                    <a:pt x="286" y="950"/>
                  </a:lnTo>
                  <a:lnTo>
                    <a:pt x="284" y="933"/>
                  </a:lnTo>
                  <a:lnTo>
                    <a:pt x="279" y="920"/>
                  </a:lnTo>
                  <a:lnTo>
                    <a:pt x="270" y="906"/>
                  </a:lnTo>
                  <a:lnTo>
                    <a:pt x="261" y="897"/>
                  </a:lnTo>
                  <a:lnTo>
                    <a:pt x="250" y="888"/>
                  </a:lnTo>
                  <a:lnTo>
                    <a:pt x="235" y="882"/>
                  </a:lnTo>
                  <a:lnTo>
                    <a:pt x="218" y="876"/>
                  </a:lnTo>
                  <a:lnTo>
                    <a:pt x="200" y="874"/>
                  </a:lnTo>
                  <a:lnTo>
                    <a:pt x="185" y="872"/>
                  </a:lnTo>
                  <a:lnTo>
                    <a:pt x="168" y="872"/>
                  </a:lnTo>
                  <a:lnTo>
                    <a:pt x="153" y="874"/>
                  </a:lnTo>
                  <a:lnTo>
                    <a:pt x="138" y="875"/>
                  </a:lnTo>
                  <a:lnTo>
                    <a:pt x="123" y="877"/>
                  </a:lnTo>
                  <a:lnTo>
                    <a:pt x="108" y="879"/>
                  </a:lnTo>
                  <a:lnTo>
                    <a:pt x="83" y="879"/>
                  </a:lnTo>
                  <a:lnTo>
                    <a:pt x="67" y="878"/>
                  </a:lnTo>
                  <a:lnTo>
                    <a:pt x="50" y="874"/>
                  </a:lnTo>
                  <a:lnTo>
                    <a:pt x="38" y="868"/>
                  </a:lnTo>
                  <a:lnTo>
                    <a:pt x="25" y="858"/>
                  </a:lnTo>
                  <a:lnTo>
                    <a:pt x="16" y="847"/>
                  </a:lnTo>
                  <a:lnTo>
                    <a:pt x="10" y="835"/>
                  </a:lnTo>
                  <a:lnTo>
                    <a:pt x="3" y="812"/>
                  </a:lnTo>
                  <a:lnTo>
                    <a:pt x="2" y="788"/>
                  </a:lnTo>
                  <a:lnTo>
                    <a:pt x="1" y="764"/>
                  </a:lnTo>
                  <a:lnTo>
                    <a:pt x="0" y="734"/>
                  </a:lnTo>
                  <a:lnTo>
                    <a:pt x="2" y="708"/>
                  </a:lnTo>
                  <a:lnTo>
                    <a:pt x="3" y="680"/>
                  </a:lnTo>
                  <a:lnTo>
                    <a:pt x="4" y="655"/>
                  </a:lnTo>
                  <a:lnTo>
                    <a:pt x="6" y="629"/>
                  </a:lnTo>
                  <a:lnTo>
                    <a:pt x="9" y="609"/>
                  </a:lnTo>
                  <a:lnTo>
                    <a:pt x="12" y="587"/>
                  </a:lnTo>
                  <a:lnTo>
                    <a:pt x="16" y="570"/>
                  </a:lnTo>
                  <a:lnTo>
                    <a:pt x="22" y="559"/>
                  </a:lnTo>
                  <a:lnTo>
                    <a:pt x="31" y="548"/>
                  </a:lnTo>
                  <a:lnTo>
                    <a:pt x="40" y="541"/>
                  </a:lnTo>
                  <a:lnTo>
                    <a:pt x="52" y="533"/>
                  </a:lnTo>
                  <a:lnTo>
                    <a:pt x="63" y="531"/>
                  </a:lnTo>
                  <a:lnTo>
                    <a:pt x="77" y="528"/>
                  </a:lnTo>
                  <a:lnTo>
                    <a:pt x="95" y="527"/>
                  </a:lnTo>
                  <a:lnTo>
                    <a:pt x="111" y="528"/>
                  </a:lnTo>
                  <a:lnTo>
                    <a:pt x="133" y="531"/>
                  </a:lnTo>
                  <a:lnTo>
                    <a:pt x="152" y="532"/>
                  </a:lnTo>
                  <a:lnTo>
                    <a:pt x="168" y="533"/>
                  </a:lnTo>
                  <a:lnTo>
                    <a:pt x="190" y="534"/>
                  </a:lnTo>
                  <a:lnTo>
                    <a:pt x="213" y="531"/>
                  </a:lnTo>
                  <a:lnTo>
                    <a:pt x="232" y="527"/>
                  </a:lnTo>
                  <a:lnTo>
                    <a:pt x="250" y="520"/>
                  </a:lnTo>
                  <a:lnTo>
                    <a:pt x="262" y="513"/>
                  </a:lnTo>
                  <a:lnTo>
                    <a:pt x="274" y="502"/>
                  </a:lnTo>
                  <a:lnTo>
                    <a:pt x="283" y="488"/>
                  </a:lnTo>
                  <a:lnTo>
                    <a:pt x="289" y="474"/>
                  </a:lnTo>
                  <a:lnTo>
                    <a:pt x="291" y="459"/>
                  </a:lnTo>
                  <a:lnTo>
                    <a:pt x="290" y="448"/>
                  </a:lnTo>
                  <a:lnTo>
                    <a:pt x="289" y="427"/>
                  </a:lnTo>
                  <a:lnTo>
                    <a:pt x="290" y="406"/>
                  </a:lnTo>
                  <a:lnTo>
                    <a:pt x="294" y="390"/>
                  </a:lnTo>
                  <a:lnTo>
                    <a:pt x="299" y="375"/>
                  </a:lnTo>
                  <a:lnTo>
                    <a:pt x="306" y="364"/>
                  </a:lnTo>
                  <a:lnTo>
                    <a:pt x="320" y="353"/>
                  </a:lnTo>
                  <a:lnTo>
                    <a:pt x="335" y="345"/>
                  </a:lnTo>
                  <a:lnTo>
                    <a:pt x="354" y="339"/>
                  </a:lnTo>
                  <a:lnTo>
                    <a:pt x="373" y="334"/>
                  </a:lnTo>
                  <a:lnTo>
                    <a:pt x="389" y="330"/>
                  </a:lnTo>
                  <a:lnTo>
                    <a:pt x="409" y="327"/>
                  </a:lnTo>
                  <a:lnTo>
                    <a:pt x="428" y="323"/>
                  </a:lnTo>
                  <a:lnTo>
                    <a:pt x="450" y="317"/>
                  </a:lnTo>
                  <a:lnTo>
                    <a:pt x="471" y="308"/>
                  </a:lnTo>
                  <a:lnTo>
                    <a:pt x="489" y="294"/>
                  </a:lnTo>
                  <a:close/>
                </a:path>
              </a:pathLst>
            </a:custGeom>
            <a:solidFill>
              <a:schemeClr val="bg1"/>
            </a:solidFill>
            <a:ln w="12700">
              <a:solidFill>
                <a:srgbClr val="000000"/>
              </a:solidFill>
              <a:round/>
              <a:headEnd/>
              <a:tailEnd/>
            </a:ln>
          </p:spPr>
          <p:txBody>
            <a:bodyPr/>
            <a:lstStyle/>
            <a:p>
              <a:endParaRPr lang="en-US"/>
            </a:p>
          </p:txBody>
        </p:sp>
        <p:sp>
          <p:nvSpPr>
            <p:cNvPr id="23" name="Text Box 29"/>
            <p:cNvSpPr txBox="1">
              <a:spLocks noChangeArrowheads="1"/>
            </p:cNvSpPr>
            <p:nvPr/>
          </p:nvSpPr>
          <p:spPr bwMode="gray">
            <a:xfrm>
              <a:off x="1899" y="3412"/>
              <a:ext cx="736" cy="316"/>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r>
                <a:rPr lang="en-GB" sz="2400" dirty="0">
                  <a:latin typeface="Times New Roman" charset="0"/>
                </a:rPr>
                <a:t>QFD 1</a:t>
              </a:r>
            </a:p>
          </p:txBody>
        </p:sp>
      </p:grpSp>
    </p:spTree>
    <p:extLst>
      <p:ext uri="{BB962C8B-B14F-4D97-AF65-F5344CB8AC3E}">
        <p14:creationId xmlns:p14="http://schemas.microsoft.com/office/powerpoint/2010/main" val="1514165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6 Waters Template_white">
  <a:themeElements>
    <a:clrScheme name="Custom 4">
      <a:dk1>
        <a:srgbClr val="000000"/>
      </a:dk1>
      <a:lt1>
        <a:srgbClr val="FFFFFF"/>
      </a:lt1>
      <a:dk2>
        <a:srgbClr val="4BACC6"/>
      </a:dk2>
      <a:lt2>
        <a:srgbClr val="B2B2B2"/>
      </a:lt2>
      <a:accent1>
        <a:srgbClr val="4F81BD"/>
      </a:accent1>
      <a:accent2>
        <a:srgbClr val="B0551E"/>
      </a:accent2>
      <a:accent3>
        <a:srgbClr val="FFFFFF"/>
      </a:accent3>
      <a:accent4>
        <a:srgbClr val="000000"/>
      </a:accent4>
      <a:accent5>
        <a:srgbClr val="B2C1DB"/>
      </a:accent5>
      <a:accent6>
        <a:srgbClr val="AE4845"/>
      </a:accent6>
      <a:hlink>
        <a:srgbClr val="818E1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2016 Waters Template_white</Template>
  <TotalTime>68</TotalTime>
  <Words>5032</Words>
  <Application>Microsoft Office PowerPoint</Application>
  <PresentationFormat>On-screen Show (4:3)</PresentationFormat>
  <Paragraphs>834</Paragraphs>
  <Slides>57</Slides>
  <Notes>43</Notes>
  <HiddenSlides>0</HiddenSlides>
  <MMClips>0</MMClips>
  <ScaleCrop>false</ScaleCrop>
  <HeadingPairs>
    <vt:vector size="8" baseType="variant">
      <vt:variant>
        <vt:lpstr>Fonts Used</vt:lpstr>
      </vt:variant>
      <vt:variant>
        <vt:i4>14</vt:i4>
      </vt:variant>
      <vt:variant>
        <vt:lpstr>Theme</vt:lpstr>
      </vt:variant>
      <vt:variant>
        <vt:i4>2</vt:i4>
      </vt:variant>
      <vt:variant>
        <vt:lpstr>Embedded OLE Servers</vt:lpstr>
      </vt:variant>
      <vt:variant>
        <vt:i4>1</vt:i4>
      </vt:variant>
      <vt:variant>
        <vt:lpstr>Slide Titles</vt:lpstr>
      </vt:variant>
      <vt:variant>
        <vt:i4>57</vt:i4>
      </vt:variant>
    </vt:vector>
  </HeadingPairs>
  <TitlesOfParts>
    <vt:vector size="74" baseType="lpstr">
      <vt:lpstr>ＭＳ ゴシック</vt:lpstr>
      <vt:lpstr>ＭＳ Ｐゴシック</vt:lpstr>
      <vt:lpstr>ＭＳ Ｐゴシック</vt:lpstr>
      <vt:lpstr>Arial</vt:lpstr>
      <vt:lpstr>Calibri</vt:lpstr>
      <vt:lpstr>Cambria</vt:lpstr>
      <vt:lpstr>Courier New</vt:lpstr>
      <vt:lpstr>GE Inspira Pitch Regular</vt:lpstr>
      <vt:lpstr>ＭＳ 明朝</vt:lpstr>
      <vt:lpstr>Times New Roman</vt:lpstr>
      <vt:lpstr>Verdana</vt:lpstr>
      <vt:lpstr>Wingdings</vt:lpstr>
      <vt:lpstr>Wingdings 2</vt:lpstr>
      <vt:lpstr>ZapfDingbats</vt:lpstr>
      <vt:lpstr>2016 Waters Template_white</vt:lpstr>
      <vt:lpstr>Custom Design</vt:lpstr>
      <vt:lpstr>MS Org Chart</vt:lpstr>
      <vt:lpstr>Analyse Requirements Verifying Customer – Technical Requirements using Quality Function Deployment </vt:lpstr>
      <vt:lpstr>Process and Tools </vt:lpstr>
      <vt:lpstr>Where are we?: Analyse Requirements</vt:lpstr>
      <vt:lpstr>A QFD Success: The Neptune Payphone</vt:lpstr>
      <vt:lpstr>Quality Function Deployment</vt:lpstr>
      <vt:lpstr>Lost in Translation</vt:lpstr>
      <vt:lpstr>Translation of Customer Requirements</vt:lpstr>
      <vt:lpstr>Originally Product Focused But Universally Applicable </vt:lpstr>
      <vt:lpstr>Translation via a Matrix Diagram</vt:lpstr>
      <vt:lpstr>In QFD the Lists are Requirements</vt:lpstr>
      <vt:lpstr>Four Phases of QFD: The Methodology </vt:lpstr>
      <vt:lpstr>Top-down &amp; Bottom-up</vt:lpstr>
      <vt:lpstr>We Use QFD at Every Level</vt:lpstr>
      <vt:lpstr>Start From Where We Are</vt:lpstr>
      <vt:lpstr>A Perfect Tool!</vt:lpstr>
      <vt:lpstr>PowerPoint Presentation</vt:lpstr>
      <vt:lpstr>QFD 1 is about Translating Customer Requirements into Technical Design Requirements</vt:lpstr>
      <vt:lpstr>The QFD Assumption</vt:lpstr>
      <vt:lpstr>Reality: Markets and Requirements</vt:lpstr>
      <vt:lpstr>QFD in a Narrow Market</vt:lpstr>
      <vt:lpstr>Back to QFD </vt:lpstr>
      <vt:lpstr>QFD Core Process</vt:lpstr>
      <vt:lpstr>Step 1 in a Broad Market</vt:lpstr>
      <vt:lpstr>Step 1: in a Narrow Markets</vt:lpstr>
      <vt:lpstr>Discussion – Voice of the customer</vt:lpstr>
      <vt:lpstr>Customer WHATs and Narrow Market Requirements</vt:lpstr>
      <vt:lpstr>Non-functional System Requirement Target Values</vt:lpstr>
      <vt:lpstr>Structure the Voice</vt:lpstr>
      <vt:lpstr>QFD and Multiple Customers/Stakeholders</vt:lpstr>
      <vt:lpstr>Step 2: Translate into Technical Requirements</vt:lpstr>
      <vt:lpstr>HOWs and Narrow market Requirements</vt:lpstr>
      <vt:lpstr>Step3: Form WHAT-HOW Relationship Matrix</vt:lpstr>
      <vt:lpstr>Payphone Example</vt:lpstr>
      <vt:lpstr>Payphone Example</vt:lpstr>
      <vt:lpstr> Relationship Guidance!</vt:lpstr>
      <vt:lpstr>Overly full Rows or Columns</vt:lpstr>
      <vt:lpstr>Exercise – QFD1 steps 1 to 3</vt:lpstr>
      <vt:lpstr>So What </vt:lpstr>
      <vt:lpstr>What’s Important?</vt:lpstr>
      <vt:lpstr>Customer Importance Numbers</vt:lpstr>
      <vt:lpstr>Step 4: Determine Targets and Ceilings  HOW MUCH is Enough?</vt:lpstr>
      <vt:lpstr>Example</vt:lpstr>
      <vt:lpstr>Deriving HOW MUCHs is Top-Down and Bottom-Up</vt:lpstr>
      <vt:lpstr>High Level NFS Flow Down</vt:lpstr>
      <vt:lpstr>Exercise – QFD 1</vt:lpstr>
      <vt:lpstr>Terminology</vt:lpstr>
      <vt:lpstr>V&amp;V through HOW MUCHs</vt:lpstr>
      <vt:lpstr>Holistic Requirements Model and QFD 1</vt:lpstr>
      <vt:lpstr>The “Bells and Whistles”</vt:lpstr>
      <vt:lpstr>(Step 5): Determine Requirement Correlation and Trade-offs</vt:lpstr>
      <vt:lpstr>Correlation : Trade-offs</vt:lpstr>
      <vt:lpstr>What do Correlations tell you?</vt:lpstr>
      <vt:lpstr>Conservatory Correlations</vt:lpstr>
      <vt:lpstr>Rome and a Day</vt:lpstr>
      <vt:lpstr>What have we done?</vt:lpstr>
      <vt:lpstr>Summary</vt:lpstr>
      <vt:lpstr>Summary</vt:lpstr>
    </vt:vector>
  </TitlesOfParts>
  <Manager/>
  <Company>Burge Hughes Walsh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Quality Function Deployment</dc:title>
  <dc:subject>Systems Engineering</dc:subject>
  <dc:creator>Stuart Burge</dc:creator>
  <cp:keywords/>
  <dc:description/>
  <cp:lastModifiedBy>John Weaver</cp:lastModifiedBy>
  <cp:revision>13</cp:revision>
  <dcterms:created xsi:type="dcterms:W3CDTF">2015-11-25T16:01:18Z</dcterms:created>
  <dcterms:modified xsi:type="dcterms:W3CDTF">2016-11-16T02:12:06Z</dcterms:modified>
  <cp:category/>
</cp:coreProperties>
</file>