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75"/>
  </p:notesMasterIdLst>
  <p:handoutMasterIdLst>
    <p:handoutMasterId r:id="rId76"/>
  </p:handoutMasterIdLst>
  <p:sldIdLst>
    <p:sldId id="256" r:id="rId3"/>
    <p:sldId id="257" r:id="rId4"/>
    <p:sldId id="260" r:id="rId5"/>
    <p:sldId id="324" r:id="rId6"/>
    <p:sldId id="325" r:id="rId7"/>
    <p:sldId id="326" r:id="rId8"/>
    <p:sldId id="327" r:id="rId9"/>
    <p:sldId id="328" r:id="rId10"/>
    <p:sldId id="330" r:id="rId11"/>
    <p:sldId id="331" r:id="rId12"/>
    <p:sldId id="332" r:id="rId13"/>
    <p:sldId id="333" r:id="rId14"/>
    <p:sldId id="334" r:id="rId15"/>
    <p:sldId id="335" r:id="rId16"/>
    <p:sldId id="338" r:id="rId17"/>
    <p:sldId id="339" r:id="rId18"/>
    <p:sldId id="340" r:id="rId19"/>
    <p:sldId id="341" r:id="rId20"/>
    <p:sldId id="342" r:id="rId21"/>
    <p:sldId id="343" r:id="rId22"/>
    <p:sldId id="345" r:id="rId23"/>
    <p:sldId id="347" r:id="rId24"/>
    <p:sldId id="348" r:id="rId25"/>
    <p:sldId id="349"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2"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Lst>
  <p:sldSz cx="9144000" cy="6858000" type="screen4x3"/>
  <p:notesSz cx="6896100" cy="9236075"/>
  <p:custDataLst>
    <p:tags r:id="rId77"/>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50"/>
    <p:restoredTop sz="93266"/>
  </p:normalViewPr>
  <p:slideViewPr>
    <p:cSldViewPr>
      <p:cViewPr varScale="1">
        <p:scale>
          <a:sx n="76" d="100"/>
          <a:sy n="76" d="100"/>
        </p:scale>
        <p:origin x="522" y="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2F15A35B-A1B0-E541-A4D5-F6E456A11D18}" type="slidenum">
              <a:rPr lang="en-GB" sz="1200"/>
              <a:pPr eaLnBrk="1" hangingPunct="1"/>
              <a:t>3</a:t>
            </a:fld>
            <a:endParaRPr lang="en-GB" sz="1200"/>
          </a:p>
        </p:txBody>
      </p:sp>
      <p:sp>
        <p:nvSpPr>
          <p:cNvPr id="2355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spcBef>
                <a:spcPct val="0"/>
              </a:spcBef>
              <a:buClrTx/>
              <a:buFontTx/>
              <a:buNone/>
            </a:pPr>
            <a:r>
              <a:rPr lang="en-US" sz="1000" i="1">
                <a:latin typeface="Times New Roman" charset="0"/>
              </a:rPr>
              <a:t>9</a:t>
            </a:r>
          </a:p>
        </p:txBody>
      </p:sp>
      <p:sp>
        <p:nvSpPr>
          <p:cNvPr id="2355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8" name="Rectangle 6"/>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902" tIns="0" rIns="18902" bIns="0" anchor="b"/>
          <a:lstStyle/>
          <a:p>
            <a:pPr algn="r" defTabSz="906463" eaLnBrk="0" hangingPunct="0">
              <a:spcBef>
                <a:spcPct val="0"/>
              </a:spcBef>
              <a:buClrTx/>
              <a:buFontTx/>
              <a:buNone/>
            </a:pPr>
            <a:r>
              <a:rPr lang="en-US" sz="1000" i="1">
                <a:latin typeface="Times New Roman" charset="0"/>
              </a:rPr>
              <a:t>9</a:t>
            </a:r>
          </a:p>
        </p:txBody>
      </p:sp>
      <p:sp>
        <p:nvSpPr>
          <p:cNvPr id="23560" name="Rectangle 8"/>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61" name="Rectangle 9"/>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62" name="Rectangle 10"/>
          <p:cNvSpPr>
            <a:spLocks noGrp="1" noChangeArrowheads="1"/>
          </p:cNvSpPr>
          <p:nvPr>
            <p:ph type="body" idx="1"/>
          </p:nvPr>
        </p:nvSpPr>
        <p:spPr>
          <a:xfrm>
            <a:off x="911225" y="4340225"/>
            <a:ext cx="5027613" cy="4113213"/>
          </a:xfrm>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934" tIns="47254" rIns="92934" bIns="47254"/>
          <a:lstStyle/>
          <a:p>
            <a:pPr eaLnBrk="1" hangingPunct="1"/>
            <a:endParaRPr lang="en-US">
              <a:latin typeface="Times New Roman" charset="0"/>
            </a:endParaRPr>
          </a:p>
        </p:txBody>
      </p:sp>
      <p:sp>
        <p:nvSpPr>
          <p:cNvPr id="2356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578602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Considering our reliance on written requirements most people in an organization are not taught how to</a:t>
            </a:r>
          </a:p>
          <a:p>
            <a:endParaRPr lang="en-US" dirty="0"/>
          </a:p>
          <a:p>
            <a:r>
              <a:rPr lang="en-US" dirty="0"/>
              <a:t>Write Requirements</a:t>
            </a:r>
          </a:p>
          <a:p>
            <a:endParaRPr lang="en-US" dirty="0"/>
          </a:p>
          <a:p>
            <a:r>
              <a:rPr lang="en-US" dirty="0"/>
              <a:t>OR</a:t>
            </a:r>
          </a:p>
          <a:p>
            <a:endParaRPr lang="en-US" dirty="0"/>
          </a:p>
          <a:p>
            <a:r>
              <a:rPr lang="en-US" dirty="0" err="1"/>
              <a:t>Analyse</a:t>
            </a:r>
            <a:r>
              <a:rPr lang="en-US" dirty="0"/>
              <a:t> Requirements</a:t>
            </a:r>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4</a:t>
            </a:fld>
            <a:endParaRPr lang="en-GB"/>
          </a:p>
        </p:txBody>
      </p:sp>
    </p:spTree>
    <p:extLst>
      <p:ext uri="{BB962C8B-B14F-4D97-AF65-F5344CB8AC3E}">
        <p14:creationId xmlns:p14="http://schemas.microsoft.com/office/powerpoint/2010/main" val="155276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EF72CF8-09D0-634D-8BD2-1D5E5C34EF67}" type="slidenum">
              <a:rPr lang="en-GB">
                <a:solidFill>
                  <a:prstClr val="black"/>
                </a:solidFill>
              </a:rPr>
              <a:pPr eaLnBrk="1" hangingPunct="1"/>
              <a:t>5</a:t>
            </a:fld>
            <a:endParaRPr lang="en-GB">
              <a:solidFill>
                <a:prstClr val="black"/>
              </a:solidFill>
            </a:endParaRPr>
          </a:p>
        </p:txBody>
      </p:sp>
      <p:sp>
        <p:nvSpPr>
          <p:cNvPr id="23554" name="Rectangle 2"/>
          <p:cNvSpPr>
            <a:spLocks noGrp="1" noRot="1" noChangeAspect="1" noChangeArrowheads="1" noTextEdit="1"/>
          </p:cNvSpPr>
          <p:nvPr>
            <p:ph type="sldImg"/>
          </p:nvPr>
        </p:nvSpPr>
        <p:spPr>
          <a:xfrm>
            <a:off x="1143000" y="685800"/>
            <a:ext cx="4572000" cy="3429000"/>
          </a:xfrm>
          <a:ln/>
        </p:spPr>
      </p:sp>
      <p:sp>
        <p:nvSpPr>
          <p:cNvPr id="2355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67684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5CEFDC8-629C-B245-8C30-080527C48B6C}" type="slidenum">
              <a:rPr lang="en-GB"/>
              <a:pPr eaLnBrk="1" hangingPunct="1"/>
              <a:t>8</a:t>
            </a:fld>
            <a:endParaRPr lang="en-GB"/>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9" tIns="44398" rIns="88799" bIns="44398"/>
          <a:lstStyle/>
          <a:p>
            <a:pPr eaLnBrk="1" hangingPunct="1"/>
            <a:endParaRPr lang="en-US" dirty="0"/>
          </a:p>
        </p:txBody>
      </p:sp>
    </p:spTree>
    <p:extLst>
      <p:ext uri="{BB962C8B-B14F-4D97-AF65-F5344CB8AC3E}">
        <p14:creationId xmlns:p14="http://schemas.microsoft.com/office/powerpoint/2010/main" val="189206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xfrm>
            <a:off x="1143000" y="685800"/>
            <a:ext cx="4572000" cy="3429000"/>
          </a:xfrm>
          <a:ln/>
        </p:spPr>
      </p:sp>
      <p:sp>
        <p:nvSpPr>
          <p:cNvPr id="8704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
        <p:nvSpPr>
          <p:cNvPr id="870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5ED8A219-3CD1-2A42-B04C-0454503ADBB4}" type="slidenum">
              <a:rPr lang="en-GB">
                <a:solidFill>
                  <a:prstClr val="black"/>
                </a:solidFill>
              </a:rPr>
              <a:pPr eaLnBrk="1" hangingPunct="1"/>
              <a:t>9</a:t>
            </a:fld>
            <a:endParaRPr lang="en-GB">
              <a:solidFill>
                <a:prstClr val="black"/>
              </a:solidFill>
            </a:endParaRPr>
          </a:p>
        </p:txBody>
      </p:sp>
    </p:spTree>
    <p:extLst>
      <p:ext uri="{BB962C8B-B14F-4D97-AF65-F5344CB8AC3E}">
        <p14:creationId xmlns:p14="http://schemas.microsoft.com/office/powerpoint/2010/main" val="1361798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14</a:t>
            </a:fld>
            <a:endParaRPr lang="en-GB">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dirty="0">
              <a:latin typeface="Arial" pitchFamily="34" charset="0"/>
            </a:endParaRPr>
          </a:p>
        </p:txBody>
      </p:sp>
    </p:spTree>
    <p:extLst>
      <p:ext uri="{BB962C8B-B14F-4D97-AF65-F5344CB8AC3E}">
        <p14:creationId xmlns:p14="http://schemas.microsoft.com/office/powerpoint/2010/main" val="584259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xfrm>
            <a:off x="1143000" y="685800"/>
            <a:ext cx="4572000" cy="3429000"/>
          </a:xfrm>
          <a:ln/>
        </p:spPr>
      </p:sp>
      <p:sp>
        <p:nvSpPr>
          <p:cNvPr id="9830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983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DF6BBEA-68AD-F348-802F-5C4F361FF261}" type="slidenum">
              <a:rPr lang="en-GB" sz="1200"/>
              <a:pPr eaLnBrk="1" hangingPunct="1"/>
              <a:t>20</a:t>
            </a:fld>
            <a:endParaRPr lang="en-GB" sz="1200"/>
          </a:p>
        </p:txBody>
      </p:sp>
    </p:spTree>
    <p:extLst>
      <p:ext uri="{BB962C8B-B14F-4D97-AF65-F5344CB8AC3E}">
        <p14:creationId xmlns:p14="http://schemas.microsoft.com/office/powerpoint/2010/main" val="1388647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21</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750055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09ABF8E-E092-DA43-AFC6-52A81B074EA9}" type="slidenum">
              <a:rPr lang="en-GB">
                <a:solidFill>
                  <a:prstClr val="black"/>
                </a:solidFill>
              </a:rPr>
              <a:pPr eaLnBrk="1" hangingPunct="1"/>
              <a:t>25</a:t>
            </a:fld>
            <a:endParaRPr lang="en-GB">
              <a:solidFill>
                <a:prstClr val="black"/>
              </a:solidFill>
            </a:endParaRPr>
          </a:p>
        </p:txBody>
      </p:sp>
      <p:sp>
        <p:nvSpPr>
          <p:cNvPr id="26626" name="Rectangle 2"/>
          <p:cNvSpPr>
            <a:spLocks noGrp="1" noRot="1" noChangeAspect="1" noChangeArrowheads="1" noTextEdit="1"/>
          </p:cNvSpPr>
          <p:nvPr>
            <p:ph type="sldImg"/>
          </p:nvPr>
        </p:nvSpPr>
        <p:spPr>
          <a:xfrm>
            <a:off x="1143000" y="685800"/>
            <a:ext cx="4572000" cy="3429000"/>
          </a:xfrm>
          <a:ln/>
        </p:spPr>
      </p:sp>
      <p:sp>
        <p:nvSpPr>
          <p:cNvPr id="2662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Tree>
    <p:extLst>
      <p:ext uri="{BB962C8B-B14F-4D97-AF65-F5344CB8AC3E}">
        <p14:creationId xmlns:p14="http://schemas.microsoft.com/office/powerpoint/2010/main" val="1458100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73FDC1D-F9A7-194E-AEE3-3FD91F9CA192}" type="slidenum">
              <a:rPr lang="en-GB">
                <a:solidFill>
                  <a:prstClr val="black"/>
                </a:solidFill>
              </a:rPr>
              <a:pPr eaLnBrk="1" hangingPunct="1"/>
              <a:t>26</a:t>
            </a:fld>
            <a:endParaRPr lang="en-GB">
              <a:solidFill>
                <a:prstClr val="black"/>
              </a:solidFill>
            </a:endParaRPr>
          </a:p>
        </p:txBody>
      </p:sp>
    </p:spTree>
    <p:extLst>
      <p:ext uri="{BB962C8B-B14F-4D97-AF65-F5344CB8AC3E}">
        <p14:creationId xmlns:p14="http://schemas.microsoft.com/office/powerpoint/2010/main" val="1234702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CA4362E-EE5C-C543-9825-FE8576BF511E}" type="slidenum">
              <a:rPr lang="en-GB">
                <a:solidFill>
                  <a:prstClr val="black"/>
                </a:solidFill>
              </a:rPr>
              <a:pPr eaLnBrk="1" hangingPunct="1"/>
              <a:t>28</a:t>
            </a:fld>
            <a:endParaRPr lang="en-GB">
              <a:solidFill>
                <a:prstClr val="black"/>
              </a:solidFill>
            </a:endParaRPr>
          </a:p>
        </p:txBody>
      </p:sp>
    </p:spTree>
    <p:extLst>
      <p:ext uri="{BB962C8B-B14F-4D97-AF65-F5344CB8AC3E}">
        <p14:creationId xmlns:p14="http://schemas.microsoft.com/office/powerpoint/2010/main" val="2070804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xfrm>
            <a:off x="1143000" y="685800"/>
            <a:ext cx="4572000" cy="3429000"/>
          </a:xfrm>
          <a:ln/>
        </p:spPr>
      </p:sp>
      <p:sp>
        <p:nvSpPr>
          <p:cNvPr id="307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4" name="Slide Number Placeholder 3"/>
          <p:cNvSpPr>
            <a:spLocks noGrp="1"/>
          </p:cNvSpPr>
          <p:nvPr>
            <p:ph type="sldNum" sz="quarter" idx="5"/>
          </p:nvPr>
        </p:nvSpPr>
        <p:spPr/>
        <p:txBody>
          <a:bodyPr/>
          <a:lstStyle/>
          <a:p>
            <a:pPr>
              <a:defRPr/>
            </a:pPr>
            <a:fld id="{3E1B68A6-DBFB-724B-92E7-FF2D216B364B}" type="slidenum">
              <a:rPr lang="en-GB" smtClean="0"/>
              <a:pPr>
                <a:defRPr/>
              </a:pPr>
              <a:t>32</a:t>
            </a:fld>
            <a:endParaRPr lang="en-GB"/>
          </a:p>
        </p:txBody>
      </p:sp>
    </p:spTree>
    <p:extLst>
      <p:ext uri="{BB962C8B-B14F-4D97-AF65-F5344CB8AC3E}">
        <p14:creationId xmlns:p14="http://schemas.microsoft.com/office/powerpoint/2010/main" val="1146625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1854C95-D31C-084C-A143-B33936570CDD}" type="slidenum">
              <a:rPr lang="en-GB">
                <a:solidFill>
                  <a:prstClr val="black"/>
                </a:solidFill>
              </a:rPr>
              <a:pPr eaLnBrk="1" hangingPunct="1"/>
              <a:t>39</a:t>
            </a:fld>
            <a:endParaRPr lang="en-GB">
              <a:solidFill>
                <a:prstClr val="black"/>
              </a:solidFill>
            </a:endParaRPr>
          </a:p>
        </p:txBody>
      </p:sp>
      <p:sp>
        <p:nvSpPr>
          <p:cNvPr id="50178" name="Rectangle 2"/>
          <p:cNvSpPr>
            <a:spLocks noGrp="1" noRot="1" noChangeAspect="1" noChangeArrowheads="1" noTextEdit="1"/>
          </p:cNvSpPr>
          <p:nvPr>
            <p:ph type="sldImg"/>
          </p:nvPr>
        </p:nvSpPr>
        <p:spPr>
          <a:xfrm>
            <a:off x="830263" y="422275"/>
            <a:ext cx="5251450" cy="3938588"/>
          </a:xfrm>
          <a:ln/>
        </p:spPr>
      </p:sp>
      <p:sp>
        <p:nvSpPr>
          <p:cNvPr id="50179" name="Rectangle 3"/>
          <p:cNvSpPr>
            <a:spLocks noGrp="1" noChangeArrowheads="1"/>
          </p:cNvSpPr>
          <p:nvPr>
            <p:ph type="body" idx="1"/>
          </p:nvPr>
        </p:nvSpPr>
        <p:spPr>
          <a:xfrm>
            <a:off x="469900" y="4502150"/>
            <a:ext cx="596582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a:latin typeface="Arial" charset="0"/>
              </a:rPr>
              <a:t>Stakeholder requirements may contain the above words.  </a:t>
            </a:r>
            <a:r>
              <a:rPr lang="ja-JP" altLang="en-GB">
                <a:latin typeface="Arial" charset="0"/>
              </a:rPr>
              <a:t>“</a:t>
            </a:r>
            <a:r>
              <a:rPr lang="en-GB" altLang="ja-JP">
                <a:latin typeface="Arial" charset="0"/>
              </a:rPr>
              <a:t>Should</a:t>
            </a:r>
            <a:r>
              <a:rPr lang="ja-JP" altLang="en-GB">
                <a:latin typeface="Arial" charset="0"/>
              </a:rPr>
              <a:t>”</a:t>
            </a:r>
            <a:r>
              <a:rPr lang="en-GB" altLang="ja-JP">
                <a:latin typeface="Arial" charset="0"/>
              </a:rPr>
              <a:t> and </a:t>
            </a:r>
            <a:r>
              <a:rPr lang="ja-JP" altLang="en-GB">
                <a:latin typeface="Arial" charset="0"/>
              </a:rPr>
              <a:t>“</a:t>
            </a:r>
            <a:r>
              <a:rPr lang="en-GB" altLang="ja-JP">
                <a:latin typeface="Arial" charset="0"/>
              </a:rPr>
              <a:t>may</a:t>
            </a:r>
            <a:r>
              <a:rPr lang="ja-JP" altLang="en-GB">
                <a:latin typeface="Arial" charset="0"/>
              </a:rPr>
              <a:t>”</a:t>
            </a:r>
            <a:r>
              <a:rPr lang="en-GB" altLang="ja-JP">
                <a:latin typeface="Arial" charset="0"/>
              </a:rPr>
              <a:t> indicate non mandatory optional requirements that need sorting out and agreeing with the customer ASAP.</a:t>
            </a:r>
          </a:p>
          <a:p>
            <a:pPr eaLnBrk="1" hangingPunct="1"/>
            <a:r>
              <a:rPr lang="en-GB">
                <a:latin typeface="Arial" charset="0"/>
              </a:rPr>
              <a:t>Assume that all </a:t>
            </a:r>
            <a:r>
              <a:rPr lang="ja-JP" altLang="en-GB">
                <a:latin typeface="Arial" charset="0"/>
              </a:rPr>
              <a:t>“</a:t>
            </a:r>
            <a:r>
              <a:rPr lang="en-GB" altLang="ja-JP">
                <a:latin typeface="Arial" charset="0"/>
              </a:rPr>
              <a:t>should</a:t>
            </a:r>
            <a:r>
              <a:rPr lang="ja-JP" altLang="en-GB">
                <a:latin typeface="Arial" charset="0"/>
              </a:rPr>
              <a:t>”</a:t>
            </a:r>
            <a:r>
              <a:rPr lang="en-GB" altLang="ja-JP">
                <a:latin typeface="Arial" charset="0"/>
              </a:rPr>
              <a:t>s are </a:t>
            </a:r>
            <a:r>
              <a:rPr lang="ja-JP" altLang="en-GB">
                <a:latin typeface="Arial" charset="0"/>
              </a:rPr>
              <a:t>“</a:t>
            </a:r>
            <a:r>
              <a:rPr lang="en-GB" altLang="ja-JP">
                <a:latin typeface="Arial" charset="0"/>
              </a:rPr>
              <a:t>shall</a:t>
            </a:r>
            <a:r>
              <a:rPr lang="ja-JP" altLang="en-GB">
                <a:latin typeface="Arial" charset="0"/>
              </a:rPr>
              <a:t>”</a:t>
            </a:r>
            <a:r>
              <a:rPr lang="en-GB" altLang="ja-JP">
                <a:latin typeface="Arial" charset="0"/>
              </a:rPr>
              <a:t>s unless you explicitly say otherwise.</a:t>
            </a:r>
          </a:p>
          <a:p>
            <a:pPr eaLnBrk="1" hangingPunct="1"/>
            <a:r>
              <a:rPr lang="en-GB">
                <a:latin typeface="Arial" charset="0"/>
              </a:rPr>
              <a:t>Assume that all </a:t>
            </a:r>
            <a:r>
              <a:rPr lang="ja-JP" altLang="en-GB">
                <a:latin typeface="Arial" charset="0"/>
              </a:rPr>
              <a:t>“</a:t>
            </a:r>
            <a:r>
              <a:rPr lang="en-GB" altLang="ja-JP">
                <a:latin typeface="Arial" charset="0"/>
              </a:rPr>
              <a:t>may</a:t>
            </a:r>
            <a:r>
              <a:rPr lang="ja-JP" altLang="en-GB">
                <a:latin typeface="Arial" charset="0"/>
              </a:rPr>
              <a:t>”</a:t>
            </a:r>
            <a:r>
              <a:rPr lang="en-GB" altLang="ja-JP">
                <a:latin typeface="Arial" charset="0"/>
              </a:rPr>
              <a:t>s are not </a:t>
            </a:r>
            <a:r>
              <a:rPr lang="ja-JP" altLang="en-GB">
                <a:latin typeface="Arial" charset="0"/>
              </a:rPr>
              <a:t>“</a:t>
            </a:r>
            <a:r>
              <a:rPr lang="en-GB" altLang="ja-JP">
                <a:latin typeface="Arial" charset="0"/>
              </a:rPr>
              <a:t>shall</a:t>
            </a:r>
            <a:r>
              <a:rPr lang="ja-JP" altLang="en-GB">
                <a:latin typeface="Arial" charset="0"/>
              </a:rPr>
              <a:t>”</a:t>
            </a:r>
            <a:r>
              <a:rPr lang="en-GB" altLang="ja-JP">
                <a:latin typeface="Arial" charset="0"/>
              </a:rPr>
              <a:t>s unless you explicitly say otherwise.</a:t>
            </a:r>
          </a:p>
          <a:p>
            <a:pPr eaLnBrk="1" hangingPunct="1"/>
            <a:r>
              <a:rPr lang="en-GB">
                <a:latin typeface="Arial" charset="0"/>
              </a:rPr>
              <a:t>Ideally, following requirements analysis only </a:t>
            </a:r>
            <a:r>
              <a:rPr lang="ja-JP" altLang="en-GB">
                <a:latin typeface="Arial" charset="0"/>
              </a:rPr>
              <a:t>“</a:t>
            </a:r>
            <a:r>
              <a:rPr lang="en-GB" altLang="ja-JP">
                <a:latin typeface="Arial" charset="0"/>
              </a:rPr>
              <a:t>shall</a:t>
            </a:r>
            <a:r>
              <a:rPr lang="ja-JP" altLang="en-GB">
                <a:latin typeface="Arial" charset="0"/>
              </a:rPr>
              <a:t>”</a:t>
            </a:r>
            <a:r>
              <a:rPr lang="en-GB" altLang="ja-JP">
                <a:latin typeface="Arial" charset="0"/>
              </a:rPr>
              <a:t>s should remain (and </a:t>
            </a:r>
            <a:r>
              <a:rPr lang="ja-JP" altLang="en-GB">
                <a:latin typeface="Arial" charset="0"/>
              </a:rPr>
              <a:t>“</a:t>
            </a:r>
            <a:r>
              <a:rPr lang="en-GB" altLang="ja-JP">
                <a:latin typeface="Arial" charset="0"/>
              </a:rPr>
              <a:t>must</a:t>
            </a:r>
            <a:r>
              <a:rPr lang="ja-JP" altLang="en-GB">
                <a:latin typeface="Arial" charset="0"/>
              </a:rPr>
              <a:t>”</a:t>
            </a:r>
            <a:r>
              <a:rPr lang="en-GB" altLang="ja-JP">
                <a:latin typeface="Arial" charset="0"/>
              </a:rPr>
              <a:t> and </a:t>
            </a:r>
            <a:r>
              <a:rPr lang="ja-JP" altLang="en-GB">
                <a:latin typeface="Arial" charset="0"/>
              </a:rPr>
              <a:t>“</a:t>
            </a:r>
            <a:r>
              <a:rPr lang="en-GB" altLang="ja-JP">
                <a:latin typeface="Arial" charset="0"/>
              </a:rPr>
              <a:t>will</a:t>
            </a:r>
            <a:r>
              <a:rPr lang="ja-JP" altLang="en-GB">
                <a:latin typeface="Arial" charset="0"/>
              </a:rPr>
              <a:t>”</a:t>
            </a:r>
            <a:r>
              <a:rPr lang="en-GB" altLang="ja-JP">
                <a:latin typeface="Arial" charset="0"/>
              </a:rPr>
              <a:t> where appropriate).  However, this might not be possible until after the design activities have taken place and requirements have been allocated to sub products.</a:t>
            </a:r>
          </a:p>
          <a:p>
            <a:pPr eaLnBrk="1" hangingPunct="1"/>
            <a:endParaRPr lang="en-GB">
              <a:latin typeface="Arial" charset="0"/>
            </a:endParaRPr>
          </a:p>
          <a:p>
            <a:pPr eaLnBrk="1" hangingPunct="1"/>
            <a:r>
              <a:rPr lang="en-GB">
                <a:latin typeface="Arial" charset="0"/>
              </a:rPr>
              <a:t>It is worth checking with the customer as to whether they have adopted or assumed a scheme similar (or more importantly, different) to this in their requirements.</a:t>
            </a:r>
          </a:p>
          <a:p>
            <a:pPr eaLnBrk="1" hangingPunct="1"/>
            <a:endParaRPr lang="en-GB">
              <a:latin typeface="Arial" charset="0"/>
            </a:endParaRPr>
          </a:p>
        </p:txBody>
      </p:sp>
    </p:spTree>
    <p:extLst>
      <p:ext uri="{BB962C8B-B14F-4D97-AF65-F5344CB8AC3E}">
        <p14:creationId xmlns:p14="http://schemas.microsoft.com/office/powerpoint/2010/main" val="832319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1143000" y="685800"/>
            <a:ext cx="4572000" cy="3429000"/>
          </a:xfrm>
          <a:ln/>
        </p:spPr>
      </p:sp>
      <p:sp>
        <p:nvSpPr>
          <p:cNvPr id="31746"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r>
              <a:rPr lang="en-GB"/>
              <a:t>This exercise is described in the exercise trainer notes.</a:t>
            </a:r>
          </a:p>
        </p:txBody>
      </p:sp>
    </p:spTree>
    <p:extLst>
      <p:ext uri="{BB962C8B-B14F-4D97-AF65-F5344CB8AC3E}">
        <p14:creationId xmlns:p14="http://schemas.microsoft.com/office/powerpoint/2010/main" val="1813080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46D00144-9A35-D047-955D-98D9617D4D95}" type="slidenum">
              <a:rPr lang="en-GB">
                <a:solidFill>
                  <a:prstClr val="black"/>
                </a:solidFill>
              </a:rPr>
              <a:pPr eaLnBrk="1" hangingPunct="1"/>
              <a:t>51</a:t>
            </a:fld>
            <a:endParaRPr lang="en-GB">
              <a:solidFill>
                <a:prstClr val="black"/>
              </a:solidFill>
            </a:endParaRPr>
          </a:p>
        </p:txBody>
      </p:sp>
      <p:sp>
        <p:nvSpPr>
          <p:cNvPr id="77826" name="Rectangle 2"/>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endParaRPr lang="en-US">
              <a:latin typeface="Arial" charset="0"/>
            </a:endParaRPr>
          </a:p>
        </p:txBody>
      </p:sp>
      <p:sp>
        <p:nvSpPr>
          <p:cNvPr id="77827" name="Rectangle 3"/>
          <p:cNvSpPr>
            <a:spLocks noGrp="1" noRot="1" noChangeAspect="1" noChangeArrowheads="1" noTextEdit="1"/>
          </p:cNvSpPr>
          <p:nvPr>
            <p:ph type="sldImg"/>
          </p:nvPr>
        </p:nvSpPr>
        <p:spPr>
          <a:xfrm>
            <a:off x="1143000" y="685800"/>
            <a:ext cx="4572000" cy="3429000"/>
          </a:xfrm>
          <a:ln w="12700" cap="flat">
            <a:solidFill>
              <a:schemeClr val="tx1"/>
            </a:solidFill>
          </a:ln>
        </p:spPr>
      </p:sp>
    </p:spTree>
    <p:extLst>
      <p:ext uri="{BB962C8B-B14F-4D97-AF65-F5344CB8AC3E}">
        <p14:creationId xmlns:p14="http://schemas.microsoft.com/office/powerpoint/2010/main" val="1538132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CA4362E-EE5C-C543-9825-FE8576BF511E}" type="slidenum">
              <a:rPr lang="en-GB">
                <a:solidFill>
                  <a:prstClr val="black"/>
                </a:solidFill>
              </a:rPr>
              <a:pPr eaLnBrk="1" hangingPunct="1"/>
              <a:t>63</a:t>
            </a:fld>
            <a:endParaRPr lang="en-GB">
              <a:solidFill>
                <a:prstClr val="black"/>
              </a:solidFill>
            </a:endParaRPr>
          </a:p>
        </p:txBody>
      </p:sp>
    </p:spTree>
    <p:extLst>
      <p:ext uri="{BB962C8B-B14F-4D97-AF65-F5344CB8AC3E}">
        <p14:creationId xmlns:p14="http://schemas.microsoft.com/office/powerpoint/2010/main" val="1613229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xfrm>
            <a:off x="1143000" y="685800"/>
            <a:ext cx="4572000" cy="3429000"/>
          </a:xfrm>
          <a:ln/>
        </p:spPr>
      </p:sp>
      <p:sp>
        <p:nvSpPr>
          <p:cNvPr id="696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E2BB29-2B28-F24A-989B-39D0F5EC0717}" type="slidenum">
              <a:rPr lang="en-GB">
                <a:solidFill>
                  <a:prstClr val="black"/>
                </a:solidFill>
              </a:rPr>
              <a:pPr eaLnBrk="1" hangingPunct="1"/>
              <a:t>69</a:t>
            </a:fld>
            <a:endParaRPr lang="en-GB">
              <a:solidFill>
                <a:prstClr val="black"/>
              </a:solidFill>
            </a:endParaRPr>
          </a:p>
        </p:txBody>
      </p:sp>
    </p:spTree>
    <p:extLst>
      <p:ext uri="{BB962C8B-B14F-4D97-AF65-F5344CB8AC3E}">
        <p14:creationId xmlns:p14="http://schemas.microsoft.com/office/powerpoint/2010/main" val="1890554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9739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 y="219085"/>
            <a:ext cx="6787662" cy="688975"/>
          </a:xfrm>
        </p:spPr>
        <p:txBody>
          <a:bodyPr/>
          <a:lstStyle/>
          <a:p>
            <a:r>
              <a:rPr lang="en-US" dirty="0"/>
              <a:t>Click to edit Master title style</a:t>
            </a:r>
            <a:endParaRPr lang="en-GB" dirty="0"/>
          </a:p>
        </p:txBody>
      </p:sp>
      <p:sp>
        <p:nvSpPr>
          <p:cNvPr id="3" name="ClipArt Placeholder 2"/>
          <p:cNvSpPr>
            <a:spLocks noGrp="1"/>
          </p:cNvSpPr>
          <p:nvPr>
            <p:ph type="clipArt" sz="half" idx="1"/>
          </p:nvPr>
        </p:nvSpPr>
        <p:spPr>
          <a:xfrm>
            <a:off x="659427" y="1409708"/>
            <a:ext cx="3815862" cy="4975225"/>
          </a:xfrm>
        </p:spPr>
        <p:txBody>
          <a:bodyPr/>
          <a:lstStyle/>
          <a:p>
            <a:pPr lvl="0"/>
            <a:endParaRPr lang="en-GB" noProof="0"/>
          </a:p>
        </p:txBody>
      </p:sp>
      <p:sp>
        <p:nvSpPr>
          <p:cNvPr id="4" name="Text Placeholder 3"/>
          <p:cNvSpPr>
            <a:spLocks noGrp="1"/>
          </p:cNvSpPr>
          <p:nvPr>
            <p:ph type="body" sz="half" idx="2"/>
          </p:nvPr>
        </p:nvSpPr>
        <p:spPr>
          <a:xfrm>
            <a:off x="4642338" y="1409708"/>
            <a:ext cx="3815862" cy="4975225"/>
          </a:xfrm>
        </p:spPr>
        <p:txBody>
          <a:bodyPr/>
          <a:lstStyle>
            <a:lvl1pPr>
              <a:defRPr sz="1846"/>
            </a:lvl1pPr>
            <a:lvl2pPr>
              <a:defRPr sz="1662"/>
            </a:lvl2pPr>
            <a:lvl3pPr>
              <a:defRPr sz="1477"/>
            </a:lvl3pPr>
            <a:lvl4pPr>
              <a:defRPr sz="1477"/>
            </a:lvl4pPr>
            <a:lvl5pPr>
              <a:defRPr sz="147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48030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130447"/>
            <a:ext cx="7772400" cy="1470025"/>
          </a:xfrm>
        </p:spPr>
        <p:txBody>
          <a:bodyPr/>
          <a:lstStyle>
            <a:lvl1pPr>
              <a:defRPr/>
            </a:lvl1pPr>
          </a:lstStyle>
          <a:p>
            <a:endParaRPr lang="en-GB"/>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sz="3692">
                <a:latin typeface="Arial Black" pitchFamily="34" charset="0"/>
              </a:defRPr>
            </a:lvl1pPr>
          </a:lstStyle>
          <a:p>
            <a:r>
              <a:rPr lang="en-US" dirty="0"/>
              <a:t>Click to edit Master subtitle style</a:t>
            </a:r>
          </a:p>
        </p:txBody>
      </p:sp>
      <p:sp>
        <p:nvSpPr>
          <p:cNvPr id="10" name="Rectangle 5"/>
          <p:cNvSpPr>
            <a:spLocks noGrp="1" noChangeArrowheads="1"/>
          </p:cNvSpPr>
          <p:nvPr>
            <p:ph type="ftr" sz="quarter" idx="11"/>
          </p:nvPr>
        </p:nvSpPr>
        <p:spPr>
          <a:xfrm>
            <a:off x="3124200" y="6416675"/>
            <a:ext cx="2895600" cy="304800"/>
          </a:xfrm>
          <a:prstGeom prst="rect">
            <a:avLst/>
          </a:prstGeom>
        </p:spPr>
        <p:txBody>
          <a:bodyPr/>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1800445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Content Placeholder 2"/>
          <p:cNvSpPr>
            <a:spLocks noGrp="1"/>
          </p:cNvSpPr>
          <p:nvPr>
            <p:ph idx="1"/>
          </p:nvPr>
        </p:nvSpPr>
        <p:spPr>
          <a:xfrm>
            <a:off x="216000" y="640800"/>
            <a:ext cx="8712000" cy="559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dirty="0"/>
          </a:p>
        </p:txBody>
      </p:sp>
      <p:sp>
        <p:nvSpPr>
          <p:cNvPr id="4" name="Date Placeholder 3"/>
          <p:cNvSpPr>
            <a:spLocks noGrp="1"/>
          </p:cNvSpPr>
          <p:nvPr>
            <p:ph type="dt" sz="half" idx="10"/>
          </p:nvPr>
        </p:nvSpPr>
        <p:spPr>
          <a:xfrm>
            <a:off x="216000" y="6620400"/>
            <a:ext cx="2160000" cy="144000"/>
          </a:xfrm>
          <a:prstGeom prst="rect">
            <a:avLst/>
          </a:prstGeom>
        </p:spPr>
        <p:txBody>
          <a:bodyPr/>
          <a:lstStyle/>
          <a:p>
            <a:fld id="{D061A9FF-2415-4D6C-9B24-C357F5C616C9}" type="datetimeFigureOut">
              <a:rPr lang="da-DK" smtClean="0"/>
              <a:t>16-11-2016</a:t>
            </a:fld>
            <a:endParaRPr lang="da-DK"/>
          </a:p>
        </p:txBody>
      </p:sp>
      <p:sp>
        <p:nvSpPr>
          <p:cNvPr id="5" name="Footer Placeholder 4"/>
          <p:cNvSpPr>
            <a:spLocks noGrp="1"/>
          </p:cNvSpPr>
          <p:nvPr>
            <p:ph type="ftr" sz="quarter" idx="11"/>
          </p:nvPr>
        </p:nvSpPr>
        <p:spPr>
          <a:xfrm>
            <a:off x="396000" y="6483600"/>
            <a:ext cx="6656400" cy="144000"/>
          </a:xfrm>
          <a:prstGeom prst="rect">
            <a:avLst/>
          </a:prstGeom>
        </p:spPr>
        <p:txBody>
          <a:bodyPr/>
          <a:lstStyle/>
          <a:p>
            <a:endParaRPr lang="da-DK"/>
          </a:p>
        </p:txBody>
      </p:sp>
      <p:sp>
        <p:nvSpPr>
          <p:cNvPr id="6" name="Slide Number Placeholder 5"/>
          <p:cNvSpPr>
            <a:spLocks noGrp="1"/>
          </p:cNvSpPr>
          <p:nvPr>
            <p:ph type="sldNum" sz="quarter" idx="12"/>
          </p:nvPr>
        </p:nvSpPr>
        <p:spPr>
          <a:xfrm>
            <a:off x="216000" y="6483600"/>
            <a:ext cx="288000" cy="144000"/>
          </a:xfrm>
          <a:prstGeom prst="rect">
            <a:avLst/>
          </a:prstGeom>
        </p:spPr>
        <p:txBody>
          <a:bodyPr/>
          <a:lstStyle/>
          <a:p>
            <a:fld id="{FA11AC52-C9D9-4870-A377-55B6E1163AFF}" type="slidenum">
              <a:rPr lang="da-DK" smtClean="0"/>
              <a:t>‹#›</a:t>
            </a:fld>
            <a:endParaRPr lang="da-DK"/>
          </a:p>
        </p:txBody>
      </p:sp>
    </p:spTree>
    <p:extLst>
      <p:ext uri="{BB962C8B-B14F-4D97-AF65-F5344CB8AC3E}">
        <p14:creationId xmlns:p14="http://schemas.microsoft.com/office/powerpoint/2010/main" val="1668102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6.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4" r:id="rId12"/>
    <p:sldLayoutId id="2147484905" r:id="rId13"/>
    <p:sldLayoutId id="2147484906" r:id="rId14"/>
    <p:sldLayoutId id="2147484908" r:id="rId15"/>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744010"/>
            <a:ext cx="4737100" cy="1658149"/>
          </a:xfrm>
        </p:spPr>
        <p:txBody>
          <a:bodyPr/>
          <a:lstStyle/>
          <a:p>
            <a:pPr algn="r">
              <a:lnSpc>
                <a:spcPct val="90000"/>
              </a:lnSpc>
              <a:buFont typeface="Symbol" charset="0"/>
              <a:buNone/>
            </a:pPr>
            <a:r>
              <a:rPr lang="en-GB" sz="3600" dirty="0"/>
              <a:t>Specifying</a:t>
            </a:r>
            <a:br>
              <a:rPr lang="en-GB" sz="3600" dirty="0"/>
            </a:br>
            <a:r>
              <a:rPr lang="en-GB" sz="3600" dirty="0"/>
              <a:t>and Managing Requirements</a:t>
            </a:r>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TextBox 6"/>
          <p:cNvSpPr txBox="1">
            <a:spLocks noChangeArrowheads="1"/>
          </p:cNvSpPr>
          <p:nvPr/>
        </p:nvSpPr>
        <p:spPr bwMode="auto">
          <a:xfrm>
            <a:off x="854444" y="4380921"/>
            <a:ext cx="7888897" cy="110799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sz="1800" kern="0" dirty="0">
                <a:solidFill>
                  <a:srgbClr val="000000"/>
                </a:solidFill>
                <a:latin typeface="+mn-lt"/>
                <a:ea typeface="+mn-ea"/>
                <a:cs typeface="+mn-cs"/>
              </a:rPr>
              <a:t>This Session:</a:t>
            </a:r>
          </a:p>
          <a:p>
            <a:pPr marL="176213" indent="-176213">
              <a:buFont typeface="Arial" pitchFamily="34" charset="0"/>
              <a:buChar char="•"/>
              <a:defRPr/>
            </a:pPr>
            <a:r>
              <a:rPr lang="en-GB" dirty="0">
                <a:solidFill>
                  <a:schemeClr val="dk1"/>
                </a:solidFill>
                <a:latin typeface="+mn-lt"/>
                <a:ea typeface="+mn-ea"/>
                <a:cs typeface="+mn-cs"/>
              </a:rPr>
              <a:t>Provides guidance on how to specify good requirements and structure requirements documents</a:t>
            </a:r>
          </a:p>
          <a:p>
            <a:pPr marL="176213" indent="-176213">
              <a:buFont typeface="Arial" pitchFamily="34" charset="0"/>
              <a:buChar char="•"/>
              <a:defRPr/>
            </a:pPr>
            <a:r>
              <a:rPr lang="en-GB" dirty="0">
                <a:solidFill>
                  <a:schemeClr val="dk1"/>
                </a:solidFill>
                <a:latin typeface="+mn-lt"/>
                <a:ea typeface="+mn-ea"/>
                <a:cs typeface="+mn-cs"/>
              </a:rPr>
              <a:t>Introduces the elements of Requirements Management</a:t>
            </a:r>
          </a:p>
        </p:txBody>
      </p:sp>
      <p:pic>
        <p:nvPicPr>
          <p:cNvPr id="5" name="Picture 4" descr="bhw logo no background copy.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Process and Tools</a:t>
            </a:r>
            <a:br>
              <a:rPr lang="en-GB" dirty="0"/>
            </a:br>
            <a:endParaRPr lang="en-US" dirty="0"/>
          </a:p>
        </p:txBody>
      </p:sp>
      <p:sp>
        <p:nvSpPr>
          <p:cNvPr id="76" name="Rectangle 75"/>
          <p:cNvSpPr/>
          <p:nvPr/>
        </p:nvSpPr>
        <p:spPr>
          <a:xfrm>
            <a:off x="7199770" y="1255331"/>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13"/>
          <p:cNvSpPr>
            <a:spLocks noGrp="1" noChangeArrowheads="1"/>
          </p:cNvSpPr>
          <p:nvPr>
            <p:ph type="title"/>
          </p:nvPr>
        </p:nvSpPr>
        <p:spPr/>
        <p:txBody>
          <a:bodyPr/>
          <a:lstStyle/>
          <a:p>
            <a:r>
              <a:rPr lang="en-GB"/>
              <a:t>Determine Requirements: Tasks and Tools</a:t>
            </a:r>
          </a:p>
        </p:txBody>
      </p:sp>
      <p:pic>
        <p:nvPicPr>
          <p:cNvPr id="4" name="Picture 3"/>
          <p:cNvPicPr>
            <a:picLocks noChangeAspect="1"/>
          </p:cNvPicPr>
          <p:nvPr/>
        </p:nvPicPr>
        <p:blipFill>
          <a:blip r:embed="rId3"/>
          <a:stretch>
            <a:fillRect/>
          </a:stretch>
        </p:blipFill>
        <p:spPr>
          <a:xfrm>
            <a:off x="1219200" y="1143000"/>
            <a:ext cx="7029450" cy="5533354"/>
          </a:xfrm>
          <a:prstGeom prst="rect">
            <a:avLst/>
          </a:prstGeom>
        </p:spPr>
      </p:pic>
    </p:spTree>
    <p:extLst>
      <p:ext uri="{BB962C8B-B14F-4D97-AF65-F5344CB8AC3E}">
        <p14:creationId xmlns:p14="http://schemas.microsoft.com/office/powerpoint/2010/main" val="1194713554"/>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Requirements</a:t>
            </a:r>
            <a:endParaRPr lang="en-US" dirty="0"/>
          </a:p>
        </p:txBody>
      </p:sp>
      <p:sp>
        <p:nvSpPr>
          <p:cNvPr id="4" name="Content Placeholder 3"/>
          <p:cNvSpPr>
            <a:spLocks noGrp="1"/>
          </p:cNvSpPr>
          <p:nvPr>
            <p:ph idx="1"/>
          </p:nvPr>
        </p:nvSpPr>
        <p:spPr>
          <a:xfrm>
            <a:off x="132807" y="1447800"/>
            <a:ext cx="8712000" cy="5594400"/>
          </a:xfrm>
        </p:spPr>
        <p:txBody>
          <a:bodyPr/>
          <a:lstStyle/>
          <a:p>
            <a:r>
              <a:rPr lang="en-GB" sz="2800" dirty="0">
                <a:latin typeface="Arial" charset="0"/>
              </a:rPr>
              <a:t>Requirements cause problems for two key reasons:</a:t>
            </a:r>
          </a:p>
          <a:p>
            <a:endParaRPr lang="en-GB" sz="2800" dirty="0">
              <a:latin typeface="Arial" charset="0"/>
            </a:endParaRPr>
          </a:p>
          <a:p>
            <a:pPr lvl="1"/>
            <a:r>
              <a:rPr lang="en-GB" sz="2400" dirty="0">
                <a:latin typeface="Arial" charset="0"/>
              </a:rPr>
              <a:t>In general, people find it difficult to specify requirements – usually because they have received no guidance</a:t>
            </a:r>
          </a:p>
          <a:p>
            <a:pPr lvl="1"/>
            <a:r>
              <a:rPr lang="en-GB" sz="2400" dirty="0">
                <a:latin typeface="Arial" charset="0"/>
              </a:rPr>
              <a:t>Equally, people find it difficult to analyse and understand requirements – usually because they have received no guidance</a:t>
            </a:r>
          </a:p>
          <a:p>
            <a:endParaRPr lang="en-US" dirty="0"/>
          </a:p>
        </p:txBody>
      </p:sp>
    </p:spTree>
    <p:extLst>
      <p:ext uri="{BB962C8B-B14F-4D97-AF65-F5344CB8AC3E}">
        <p14:creationId xmlns:p14="http://schemas.microsoft.com/office/powerpoint/2010/main" val="39836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GB">
                <a:latin typeface="Arial" charset="0"/>
              </a:rPr>
              <a:t>Specifying Requirements </a:t>
            </a:r>
          </a:p>
        </p:txBody>
      </p:sp>
      <p:sp>
        <p:nvSpPr>
          <p:cNvPr id="22530" name="Content Placeholder 1"/>
          <p:cNvSpPr>
            <a:spLocks noGrp="1"/>
          </p:cNvSpPr>
          <p:nvPr>
            <p:ph idx="4294967295"/>
          </p:nvPr>
        </p:nvSpPr>
        <p:spPr>
          <a:xfrm>
            <a:off x="685800" y="1188431"/>
            <a:ext cx="7772400" cy="5264905"/>
          </a:xfrm>
          <a:prstGeom prst="rect">
            <a:avLst/>
          </a:prstGeom>
        </p:spPr>
        <p:txBody>
          <a:bodyPr/>
          <a:lstStyle/>
          <a:p>
            <a:pPr marL="342900" indent="-342900">
              <a:buFont typeface="Arial" charset="0"/>
              <a:buChar char="•"/>
            </a:pPr>
            <a:r>
              <a:rPr lang="en-US" sz="2400" dirty="0">
                <a:latin typeface="Arial" charset="0"/>
              </a:rPr>
              <a:t>Specifying Requirements is a crucial activity in Requirements Engineering</a:t>
            </a:r>
          </a:p>
          <a:p>
            <a:pPr marL="342900" indent="-342900">
              <a:buFont typeface="Arial" charset="0"/>
              <a:buChar char="•"/>
            </a:pPr>
            <a:r>
              <a:rPr lang="en-US" sz="2400" dirty="0">
                <a:latin typeface="Arial" charset="0"/>
              </a:rPr>
              <a:t>It is more than just generating a list of written requirements - it is about:</a:t>
            </a:r>
          </a:p>
          <a:p>
            <a:pPr lvl="2"/>
            <a:r>
              <a:rPr lang="en-US" sz="2000" dirty="0">
                <a:latin typeface="Arial" charset="0"/>
              </a:rPr>
              <a:t>Documenting requirements</a:t>
            </a:r>
          </a:p>
          <a:p>
            <a:pPr lvl="3"/>
            <a:r>
              <a:rPr lang="en-US" sz="1600" dirty="0">
                <a:latin typeface="Arial" charset="0"/>
              </a:rPr>
              <a:t>Writing requirements</a:t>
            </a:r>
          </a:p>
          <a:p>
            <a:pPr lvl="3"/>
            <a:r>
              <a:rPr lang="en-US" sz="1600" dirty="0">
                <a:latin typeface="Arial" charset="0"/>
              </a:rPr>
              <a:t>Diagramming requirements</a:t>
            </a:r>
          </a:p>
          <a:p>
            <a:pPr lvl="2"/>
            <a:r>
              <a:rPr lang="en-US" sz="2000" dirty="0">
                <a:latin typeface="Arial" charset="0"/>
              </a:rPr>
              <a:t>Structuring Requirements</a:t>
            </a:r>
          </a:p>
          <a:p>
            <a:pPr lvl="3"/>
            <a:r>
              <a:rPr lang="en-US" sz="1600" dirty="0">
                <a:latin typeface="Arial" charset="0"/>
              </a:rPr>
              <a:t>Within a Requirement Set (Document)</a:t>
            </a:r>
          </a:p>
          <a:p>
            <a:pPr lvl="3"/>
            <a:r>
              <a:rPr lang="en-US" sz="1600" dirty="0">
                <a:latin typeface="Arial" charset="0"/>
              </a:rPr>
              <a:t>Across and between Requirement Sets (Documents)</a:t>
            </a:r>
          </a:p>
        </p:txBody>
      </p:sp>
      <p:sp>
        <p:nvSpPr>
          <p:cNvPr id="7172" name="Rounded Rectangular Callout 3"/>
          <p:cNvSpPr>
            <a:spLocks noChangeArrowheads="1"/>
          </p:cNvSpPr>
          <p:nvPr/>
        </p:nvSpPr>
        <p:spPr bwMode="auto">
          <a:xfrm>
            <a:off x="6477000" y="2514599"/>
            <a:ext cx="2667000" cy="4090530"/>
          </a:xfrm>
          <a:prstGeom prst="wedgeRoundRectCallout">
            <a:avLst>
              <a:gd name="adj1" fmla="val -124846"/>
              <a:gd name="adj2" fmla="val -23785"/>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defRPr/>
            </a:pPr>
            <a:r>
              <a:rPr lang="en-US" sz="1400" dirty="0">
                <a:solidFill>
                  <a:schemeClr val="tx1"/>
                </a:solidFill>
                <a:latin typeface="Arial"/>
              </a:rPr>
              <a:t>A well documented set of requirements may still be difficult to understand because they are poorly organized. </a:t>
            </a:r>
          </a:p>
          <a:p>
            <a:pPr>
              <a:defRPr/>
            </a:pPr>
            <a:endParaRPr lang="en-US" sz="1400" dirty="0">
              <a:solidFill>
                <a:schemeClr val="tx1"/>
              </a:solidFill>
              <a:latin typeface="Arial"/>
            </a:endParaRPr>
          </a:p>
          <a:p>
            <a:pPr>
              <a:defRPr/>
            </a:pPr>
            <a:r>
              <a:rPr lang="en-US" sz="1400" dirty="0">
                <a:solidFill>
                  <a:schemeClr val="tx1"/>
                </a:solidFill>
                <a:latin typeface="Arial"/>
              </a:rPr>
              <a:t>Requirements are a “system” where individual requirements are components in that system. As we know from Systems Thinking the organization of the components (architecture) is often more critical to system performance than the individual components </a:t>
            </a:r>
          </a:p>
        </p:txBody>
      </p:sp>
      <p:sp>
        <p:nvSpPr>
          <p:cNvPr id="2" name="Rounded Rectangular Callout 1"/>
          <p:cNvSpPr/>
          <p:nvPr/>
        </p:nvSpPr>
        <p:spPr>
          <a:xfrm>
            <a:off x="684312" y="5157192"/>
            <a:ext cx="3977192" cy="1584176"/>
          </a:xfrm>
          <a:prstGeom prst="wedgeRoundRectCallout">
            <a:avLst>
              <a:gd name="adj1" fmla="val 43266"/>
              <a:gd name="adj2" fmla="val -63852"/>
              <a:gd name="adj3" fmla="val 16667"/>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1400" dirty="0"/>
              <a:t>In the olden days we had requirements documents. The advent of requirements software now means we have the requirements in a single database – but those requirements can be divided in to a number of interrelated sets</a:t>
            </a:r>
          </a:p>
        </p:txBody>
      </p:sp>
    </p:spTree>
    <p:extLst>
      <p:ext uri="{BB962C8B-B14F-4D97-AF65-F5344CB8AC3E}">
        <p14:creationId xmlns:p14="http://schemas.microsoft.com/office/powerpoint/2010/main" val="191689334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07664" y="2133600"/>
            <a:ext cx="8356218" cy="1247821"/>
          </a:xfrm>
        </p:spPr>
        <p:style>
          <a:lnRef idx="0">
            <a:schemeClr val="accent6"/>
          </a:lnRef>
          <a:fillRef idx="3">
            <a:schemeClr val="accent6"/>
          </a:fillRef>
          <a:effectRef idx="3">
            <a:schemeClr val="accent6"/>
          </a:effectRef>
          <a:fontRef idx="minor">
            <a:schemeClr val="lt1"/>
          </a:fontRef>
        </p:style>
        <p:txBody>
          <a:bodyPr/>
          <a:lstStyle/>
          <a:p>
            <a:pPr algn="r"/>
            <a:r>
              <a:rPr lang="en-US" sz="2000" dirty="0"/>
              <a:t>“A bad system will beat a good person every time.”</a:t>
            </a:r>
            <a:r>
              <a:rPr lang="en-US" sz="2800" dirty="0"/>
              <a:t>    </a:t>
            </a:r>
            <a:br>
              <a:rPr lang="en-US" dirty="0"/>
            </a:br>
            <a:br>
              <a:rPr lang="en-US" dirty="0"/>
            </a:br>
            <a:r>
              <a:rPr lang="en-US" sz="1800" dirty="0"/>
              <a:t>W. Edwards Deming</a:t>
            </a:r>
            <a:endParaRPr lang="en-US" sz="2000" dirty="0">
              <a:solidFill>
                <a:schemeClr val="tx1"/>
              </a:solidFill>
              <a:latin typeface="Arial" charset="0"/>
              <a:ea typeface="ＭＳ Ｐゴシック" charset="0"/>
              <a:cs typeface="ＭＳ Ｐゴシック" charset="0"/>
            </a:endParaRPr>
          </a:p>
        </p:txBody>
      </p:sp>
      <p:sp>
        <p:nvSpPr>
          <p:cNvPr id="83970" name="Subtitle 2"/>
          <p:cNvSpPr>
            <a:spLocks noGrp="1"/>
          </p:cNvSpPr>
          <p:nvPr>
            <p:ph type="subTitle" idx="4294967295"/>
          </p:nvPr>
        </p:nvSpPr>
        <p:spPr>
          <a:xfrm>
            <a:off x="1371600" y="3638550"/>
            <a:ext cx="6400800" cy="1619250"/>
          </a:xfrm>
        </p:spPr>
        <p:txBody>
          <a:bodyPr>
            <a:normAutofit/>
          </a:bodyPr>
          <a:lstStyle/>
          <a:p>
            <a:pPr algn="ctr">
              <a:buFont typeface="Symbol" charset="0"/>
              <a:buNone/>
            </a:pPr>
            <a:r>
              <a:rPr lang="en-US" sz="3200" dirty="0">
                <a:cs typeface="Arial Black"/>
              </a:rPr>
              <a:t>Structuring Requirements</a:t>
            </a:r>
          </a:p>
        </p:txBody>
      </p:sp>
      <p:sp>
        <p:nvSpPr>
          <p:cNvPr id="83971" name="TextBox 2"/>
          <p:cNvSpPr txBox="1">
            <a:spLocks noChangeArrowheads="1"/>
          </p:cNvSpPr>
          <p:nvPr/>
        </p:nvSpPr>
        <p:spPr bwMode="auto">
          <a:xfrm>
            <a:off x="4102101" y="1119565"/>
            <a:ext cx="18473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endParaRPr lang="en-US" sz="1108">
              <a:solidFill>
                <a:srgbClr val="000000"/>
              </a:solidFill>
            </a:endParaRPr>
          </a:p>
        </p:txBody>
      </p:sp>
    </p:spTree>
    <p:extLst>
      <p:ext uri="{BB962C8B-B14F-4D97-AF65-F5344CB8AC3E}">
        <p14:creationId xmlns:p14="http://schemas.microsoft.com/office/powerpoint/2010/main" val="1919661530"/>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a:t>Introduction</a:t>
            </a:r>
          </a:p>
        </p:txBody>
      </p:sp>
      <p:sp>
        <p:nvSpPr>
          <p:cNvPr id="84994" name="Content Placeholder 2"/>
          <p:cNvSpPr>
            <a:spLocks noGrp="1"/>
          </p:cNvSpPr>
          <p:nvPr>
            <p:ph idx="1"/>
          </p:nvPr>
        </p:nvSpPr>
        <p:spPr/>
        <p:txBody>
          <a:bodyPr/>
          <a:lstStyle/>
          <a:p>
            <a:r>
              <a:rPr lang="en-US"/>
              <a:t>How we organize our requirements has a significant impact on their readability and therefore their understandability</a:t>
            </a:r>
          </a:p>
          <a:p>
            <a:r>
              <a:rPr lang="en-US"/>
              <a:t>Most requirements documents are poorly organized, overly long, boring and difficult to read </a:t>
            </a:r>
          </a:p>
          <a:p>
            <a:r>
              <a:rPr lang="en-US"/>
              <a:t>This has happened because</a:t>
            </a:r>
          </a:p>
          <a:p>
            <a:pPr lvl="1"/>
            <a:r>
              <a:rPr lang="en-US"/>
              <a:t>They are organized around the system’s physical architecture which itself has evolved in a piecemeal (disjointed, haphazard) fashion as technology has advanced. The requirements document is therefore piecemeal in organization </a:t>
            </a:r>
          </a:p>
          <a:p>
            <a:pPr lvl="1"/>
            <a:r>
              <a:rPr lang="en-US"/>
              <a:t>An over-reliance on text based requirements</a:t>
            </a:r>
          </a:p>
          <a:p>
            <a:pPr lvl="1"/>
            <a:r>
              <a:rPr lang="en-US"/>
              <a:t>Failure to recognise that a human designed system does NOT exist in isolation but always with associated systems that impose requirements on the designed Prime System and vice versa</a:t>
            </a:r>
          </a:p>
          <a:p>
            <a:pPr lvl="1"/>
            <a:endParaRPr lang="en-US"/>
          </a:p>
          <a:p>
            <a:pPr lvl="1"/>
            <a:endParaRPr lang="en-US" dirty="0"/>
          </a:p>
        </p:txBody>
      </p:sp>
    </p:spTree>
    <p:extLst>
      <p:ext uri="{BB962C8B-B14F-4D97-AF65-F5344CB8AC3E}">
        <p14:creationId xmlns:p14="http://schemas.microsoft.com/office/powerpoint/2010/main" val="2104505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131763" y="-4762"/>
            <a:ext cx="6489700" cy="805836"/>
          </a:xfrm>
        </p:spPr>
        <p:txBody>
          <a:bodyPr/>
          <a:lstStyle/>
          <a:p>
            <a:r>
              <a:rPr lang="en-GB"/>
              <a:t>The PRIME System’</a:t>
            </a:r>
            <a:r>
              <a:rPr lang="en-GB" altLang="ja-JP"/>
              <a:t>s Friends </a:t>
            </a:r>
            <a:endParaRPr lang="en-GB" dirty="0"/>
          </a:p>
        </p:txBody>
      </p:sp>
      <p:pic>
        <p:nvPicPr>
          <p:cNvPr id="29699"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9351" y="1693993"/>
            <a:ext cx="4276725" cy="365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ular Callout 4"/>
          <p:cNvSpPr/>
          <p:nvPr/>
        </p:nvSpPr>
        <p:spPr>
          <a:xfrm>
            <a:off x="211139" y="4227681"/>
            <a:ext cx="2216150" cy="1207477"/>
          </a:xfrm>
          <a:prstGeom prst="wedgeRoundRectCallout">
            <a:avLst>
              <a:gd name="adj1" fmla="val 101893"/>
              <a:gd name="adj2" fmla="val -53288"/>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Systems  (design, development, supply chain) that realise the Prime System</a:t>
            </a:r>
          </a:p>
        </p:txBody>
      </p:sp>
      <p:sp>
        <p:nvSpPr>
          <p:cNvPr id="6" name="Rounded Rectangular Callout 5"/>
          <p:cNvSpPr/>
          <p:nvPr/>
        </p:nvSpPr>
        <p:spPr>
          <a:xfrm>
            <a:off x="58739" y="2809189"/>
            <a:ext cx="2216150" cy="1207477"/>
          </a:xfrm>
          <a:prstGeom prst="wedgeRoundRectCallout">
            <a:avLst>
              <a:gd name="adj1" fmla="val 123586"/>
              <a:gd name="adj2" fmla="val 8848"/>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 responsible for developing new technologies for ALL the other systems</a:t>
            </a:r>
          </a:p>
        </p:txBody>
      </p:sp>
      <p:sp>
        <p:nvSpPr>
          <p:cNvPr id="7" name="Rounded Rectangular Callout 6"/>
          <p:cNvSpPr/>
          <p:nvPr/>
        </p:nvSpPr>
        <p:spPr>
          <a:xfrm>
            <a:off x="269876" y="1716246"/>
            <a:ext cx="2216150" cy="855785"/>
          </a:xfrm>
          <a:prstGeom prst="wedgeRoundRectCallout">
            <a:avLst>
              <a:gd name="adj1" fmla="val 113004"/>
              <a:gd name="adj2" fmla="val 1507"/>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project or programme is also a system</a:t>
            </a:r>
          </a:p>
        </p:txBody>
      </p:sp>
      <p:sp>
        <p:nvSpPr>
          <p:cNvPr id="8" name="Rounded Rectangular Callout 7"/>
          <p:cNvSpPr/>
          <p:nvPr/>
        </p:nvSpPr>
        <p:spPr>
          <a:xfrm>
            <a:off x="6740526" y="2831130"/>
            <a:ext cx="2216150" cy="1066800"/>
          </a:xfrm>
          <a:prstGeom prst="wedgeRoundRectCallout">
            <a:avLst>
              <a:gd name="adj1" fmla="val -100224"/>
              <a:gd name="adj2" fmla="val -1640"/>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 responsible for marketing and selling the prime system</a:t>
            </a:r>
          </a:p>
        </p:txBody>
      </p:sp>
      <p:sp>
        <p:nvSpPr>
          <p:cNvPr id="9" name="Rounded Rectangular Callout 8"/>
          <p:cNvSpPr/>
          <p:nvPr/>
        </p:nvSpPr>
        <p:spPr>
          <a:xfrm>
            <a:off x="6553510" y="4092644"/>
            <a:ext cx="2522537" cy="1254369"/>
          </a:xfrm>
          <a:prstGeom prst="wedgeRoundRectCallout">
            <a:avLst>
              <a:gd name="adj1" fmla="val -87774"/>
              <a:gd name="adj2" fmla="val -62988"/>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System responsible for the support the prime system in operation and ultimately for disposal</a:t>
            </a:r>
          </a:p>
        </p:txBody>
      </p:sp>
      <p:sp>
        <p:nvSpPr>
          <p:cNvPr id="10" name="Rounded Rectangular Callout 9"/>
          <p:cNvSpPr/>
          <p:nvPr/>
        </p:nvSpPr>
        <p:spPr>
          <a:xfrm>
            <a:off x="6773101" y="1816617"/>
            <a:ext cx="2216150" cy="677008"/>
          </a:xfrm>
          <a:prstGeom prst="wedgeRoundRectCallout">
            <a:avLst>
              <a:gd name="adj1" fmla="val -115038"/>
              <a:gd name="adj2" fmla="val -14931"/>
              <a:gd name="adj3" fmla="val 16667"/>
            </a:avLst>
          </a:prstGeom>
        </p:spPr>
        <p:style>
          <a:lnRef idx="1">
            <a:schemeClr val="accent2"/>
          </a:lnRef>
          <a:fillRef idx="2">
            <a:schemeClr val="accent2"/>
          </a:fillRef>
          <a:effectRef idx="1">
            <a:schemeClr val="accent2"/>
          </a:effectRef>
          <a:fontRef idx="minor">
            <a:schemeClr val="dk1"/>
          </a:fontRef>
        </p:style>
        <p:txBody>
          <a:bodyPr anchor="ctr"/>
          <a:lstStyle/>
          <a:p>
            <a:pPr algn="ctr">
              <a:buFont typeface="Wingdings" pitchFamily="2" charset="2"/>
              <a:buNone/>
              <a:defRPr/>
            </a:pPr>
            <a:r>
              <a:rPr lang="en-GB" sz="1400" dirty="0">
                <a:solidFill>
                  <a:schemeClr val="tx1"/>
                </a:solidFill>
              </a:rPr>
              <a:t>The enterprise itself is also a system</a:t>
            </a:r>
          </a:p>
        </p:txBody>
      </p:sp>
      <p:sp>
        <p:nvSpPr>
          <p:cNvPr id="23575" name="TextBox 5"/>
          <p:cNvSpPr txBox="1">
            <a:spLocks noChangeArrowheads="1"/>
          </p:cNvSpPr>
          <p:nvPr/>
        </p:nvSpPr>
        <p:spPr bwMode="auto">
          <a:xfrm>
            <a:off x="240506" y="5627068"/>
            <a:ext cx="8634413" cy="774251"/>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algn="ctr" eaLnBrk="1" hangingPunct="1">
              <a:buClr>
                <a:srgbClr val="000000"/>
              </a:buClr>
              <a:defRPr/>
            </a:pPr>
            <a:r>
              <a:rPr lang="en-GB" sz="1477" dirty="0">
                <a:solidFill>
                  <a:schemeClr val="bg1"/>
                </a:solidFill>
              </a:rPr>
              <a:t>Conclusion:  We cannot stop customers and stakeholders giving requirements for the associated systems. This is not a bad thing (in fact it is good that they do this) but it does mean we have to sort the raw requirements and align them to their respective systems </a:t>
            </a:r>
          </a:p>
        </p:txBody>
      </p:sp>
      <p:sp>
        <p:nvSpPr>
          <p:cNvPr id="2" name="Rectangle 1"/>
          <p:cNvSpPr/>
          <p:nvPr/>
        </p:nvSpPr>
        <p:spPr>
          <a:xfrm>
            <a:off x="215654" y="878008"/>
            <a:ext cx="8671511" cy="738664"/>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r>
              <a:rPr lang="en-GB" sz="1400" dirty="0"/>
              <a:t>Every PRIME system is associated with several other systems. When we ask </a:t>
            </a:r>
            <a:r>
              <a:rPr lang="ja-JP" altLang="en-GB" sz="1400" dirty="0"/>
              <a:t>“</a:t>
            </a:r>
            <a:r>
              <a:rPr lang="en-GB" altLang="ja-JP" sz="1400" dirty="0"/>
              <a:t>stakeholders</a:t>
            </a:r>
            <a:r>
              <a:rPr lang="ja-JP" altLang="en-GB" sz="1400" dirty="0"/>
              <a:t>”</a:t>
            </a:r>
            <a:r>
              <a:rPr lang="en-GB" altLang="ja-JP" sz="1400" dirty="0"/>
              <a:t> what are their requirements for the PRIME system </a:t>
            </a:r>
            <a:r>
              <a:rPr lang="en-GB" altLang="ja-JP" sz="1400" b="1" dirty="0"/>
              <a:t>they will also tell us requirements for the other systems!</a:t>
            </a:r>
          </a:p>
        </p:txBody>
      </p:sp>
      <p:sp>
        <p:nvSpPr>
          <p:cNvPr id="3" name="TextBox 2"/>
          <p:cNvSpPr txBox="1"/>
          <p:nvPr/>
        </p:nvSpPr>
        <p:spPr>
          <a:xfrm>
            <a:off x="5102389" y="7294239"/>
            <a:ext cx="184731" cy="348109"/>
          </a:xfrm>
          <a:prstGeom prst="rect">
            <a:avLst/>
          </a:prstGeom>
          <a:noFill/>
        </p:spPr>
        <p:txBody>
          <a:bodyPr wrap="none" rtlCol="0">
            <a:spAutoFit/>
          </a:bodyPr>
          <a:lstStyle/>
          <a:p>
            <a:endParaRPr lang="en-US" sz="1662" dirty="0"/>
          </a:p>
        </p:txBody>
      </p:sp>
    </p:spTree>
    <p:extLst>
      <p:ext uri="{BB962C8B-B14F-4D97-AF65-F5344CB8AC3E}">
        <p14:creationId xmlns:p14="http://schemas.microsoft.com/office/powerpoint/2010/main" val="137380191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3"/>
          <p:cNvSpPr>
            <a:spLocks noGrp="1"/>
          </p:cNvSpPr>
          <p:nvPr>
            <p:ph type="title"/>
          </p:nvPr>
        </p:nvSpPr>
        <p:spPr/>
        <p:txBody>
          <a:bodyPr/>
          <a:lstStyle/>
          <a:p>
            <a:r>
              <a:rPr lang="en-US"/>
              <a:t>The Enterprise View</a:t>
            </a:r>
            <a:endParaRPr lang="en-US" dirty="0"/>
          </a:p>
        </p:txBody>
      </p:sp>
      <p:sp>
        <p:nvSpPr>
          <p:cNvPr id="86018" name="Content Placeholder 2"/>
          <p:cNvSpPr>
            <a:spLocks noGrp="1"/>
          </p:cNvSpPr>
          <p:nvPr>
            <p:ph idx="1"/>
          </p:nvPr>
        </p:nvSpPr>
        <p:spPr>
          <a:xfrm>
            <a:off x="131763" y="1176829"/>
            <a:ext cx="8686800" cy="1449150"/>
          </a:xfrm>
        </p:spPr>
        <p:txBody>
          <a:bodyPr>
            <a:normAutofit fontScale="85000" lnSpcReduction="20000"/>
          </a:bodyPr>
          <a:lstStyle/>
          <a:p>
            <a:r>
              <a:rPr lang="en-US" dirty="0"/>
              <a:t>Each of the associated systems will have requirements</a:t>
            </a:r>
          </a:p>
          <a:p>
            <a:r>
              <a:rPr lang="en-US" dirty="0"/>
              <a:t>We try to re-use many of these systems, but there will be changes with every new prime system</a:t>
            </a:r>
          </a:p>
          <a:p>
            <a:r>
              <a:rPr lang="en-US" dirty="0"/>
              <a:t>Part of planning the Systems Engineering on a project/</a:t>
            </a:r>
            <a:r>
              <a:rPr lang="en-US" dirty="0" err="1"/>
              <a:t>programme</a:t>
            </a:r>
            <a:r>
              <a:rPr lang="en-US" dirty="0"/>
              <a:t> is to decide what Requirements Sets will be needed</a:t>
            </a:r>
          </a:p>
        </p:txBody>
      </p:sp>
      <p:pic>
        <p:nvPicPr>
          <p:cNvPr id="86019"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9450" y="2625979"/>
            <a:ext cx="4276725" cy="36502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ounded Rectangular Callout 5"/>
          <p:cNvSpPr/>
          <p:nvPr/>
        </p:nvSpPr>
        <p:spPr>
          <a:xfrm>
            <a:off x="211140" y="5165481"/>
            <a:ext cx="2760883" cy="1207477"/>
          </a:xfrm>
          <a:prstGeom prst="wedgeRoundRectCallout">
            <a:avLst>
              <a:gd name="adj1" fmla="val 77366"/>
              <a:gd name="adj2" fmla="val -69959"/>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Development Requirements</a:t>
            </a:r>
          </a:p>
          <a:p>
            <a:pPr>
              <a:buFont typeface="Wingdings" pitchFamily="2" charset="2"/>
              <a:buNone/>
              <a:defRPr/>
            </a:pPr>
            <a:r>
              <a:rPr lang="en-GB" sz="1400" dirty="0">
                <a:solidFill>
                  <a:srgbClr val="000000"/>
                </a:solidFill>
              </a:rPr>
              <a:t>Supply Chain Requirements</a:t>
            </a:r>
          </a:p>
          <a:p>
            <a:pPr>
              <a:buFont typeface="Wingdings" pitchFamily="2" charset="2"/>
              <a:buNone/>
              <a:defRPr/>
            </a:pPr>
            <a:r>
              <a:rPr lang="en-GB" sz="1400" dirty="0">
                <a:solidFill>
                  <a:srgbClr val="000000"/>
                </a:solidFill>
              </a:rPr>
              <a:t>Confirmation Requirements</a:t>
            </a:r>
          </a:p>
        </p:txBody>
      </p:sp>
      <p:sp>
        <p:nvSpPr>
          <p:cNvPr id="7" name="Rounded Rectangular Callout 6"/>
          <p:cNvSpPr/>
          <p:nvPr/>
        </p:nvSpPr>
        <p:spPr>
          <a:xfrm>
            <a:off x="88900" y="4092828"/>
            <a:ext cx="2216150" cy="946638"/>
          </a:xfrm>
          <a:prstGeom prst="wedgeRoundRectCallout">
            <a:avLst>
              <a:gd name="adj1" fmla="val 123586"/>
              <a:gd name="adj2" fmla="val 8848"/>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Technology Development Requirements</a:t>
            </a:r>
          </a:p>
        </p:txBody>
      </p:sp>
      <p:sp>
        <p:nvSpPr>
          <p:cNvPr id="8" name="Rounded Rectangular Callout 7"/>
          <p:cNvSpPr/>
          <p:nvPr/>
        </p:nvSpPr>
        <p:spPr>
          <a:xfrm>
            <a:off x="6743700" y="3456851"/>
            <a:ext cx="2216150" cy="635977"/>
          </a:xfrm>
          <a:prstGeom prst="wedgeRoundRectCallout">
            <a:avLst>
              <a:gd name="adj1" fmla="val -104219"/>
              <a:gd name="adj2" fmla="val -80249"/>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Project Requirements</a:t>
            </a:r>
          </a:p>
        </p:txBody>
      </p:sp>
      <p:sp>
        <p:nvSpPr>
          <p:cNvPr id="9" name="Rounded Rectangular Callout 8"/>
          <p:cNvSpPr/>
          <p:nvPr/>
        </p:nvSpPr>
        <p:spPr>
          <a:xfrm>
            <a:off x="6802438" y="4404946"/>
            <a:ext cx="2036762" cy="880697"/>
          </a:xfrm>
          <a:prstGeom prst="wedgeRoundRectCallout">
            <a:avLst>
              <a:gd name="adj1" fmla="val -108268"/>
              <a:gd name="adj2" fmla="val -57425"/>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Sales/Marketing Requirements</a:t>
            </a:r>
          </a:p>
        </p:txBody>
      </p:sp>
      <p:sp>
        <p:nvSpPr>
          <p:cNvPr id="10" name="Rounded Rectangular Callout 9"/>
          <p:cNvSpPr/>
          <p:nvPr/>
        </p:nvSpPr>
        <p:spPr>
          <a:xfrm>
            <a:off x="6662744" y="5558215"/>
            <a:ext cx="2289175" cy="718038"/>
          </a:xfrm>
          <a:prstGeom prst="wedgeRoundRectCallout">
            <a:avLst>
              <a:gd name="adj1" fmla="val -96274"/>
              <a:gd name="adj2" fmla="val -110356"/>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Support Requirements</a:t>
            </a:r>
          </a:p>
          <a:p>
            <a:pPr>
              <a:buFont typeface="Wingdings" pitchFamily="2" charset="2"/>
              <a:buNone/>
              <a:defRPr/>
            </a:pPr>
            <a:r>
              <a:rPr lang="en-GB" sz="1400" dirty="0">
                <a:solidFill>
                  <a:srgbClr val="000000"/>
                </a:solidFill>
              </a:rPr>
              <a:t>Confirmation Requirements</a:t>
            </a:r>
          </a:p>
        </p:txBody>
      </p:sp>
      <p:sp>
        <p:nvSpPr>
          <p:cNvPr id="11" name="Rounded Rectangular Callout 10"/>
          <p:cNvSpPr/>
          <p:nvPr/>
        </p:nvSpPr>
        <p:spPr>
          <a:xfrm>
            <a:off x="6518279" y="2605464"/>
            <a:ext cx="2216150" cy="677008"/>
          </a:xfrm>
          <a:prstGeom prst="wedgeRoundRectCallout">
            <a:avLst>
              <a:gd name="adj1" fmla="val -115038"/>
              <a:gd name="adj2" fmla="val -14931"/>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Enterprise or Business Requirements </a:t>
            </a:r>
          </a:p>
        </p:txBody>
      </p:sp>
      <p:sp>
        <p:nvSpPr>
          <p:cNvPr id="12" name="Rounded Rectangular Callout 11"/>
          <p:cNvSpPr/>
          <p:nvPr/>
        </p:nvSpPr>
        <p:spPr>
          <a:xfrm>
            <a:off x="134939" y="3086109"/>
            <a:ext cx="2216150" cy="635977"/>
          </a:xfrm>
          <a:prstGeom prst="wedgeRoundRectCallout">
            <a:avLst>
              <a:gd name="adj1" fmla="val 119012"/>
              <a:gd name="adj2" fmla="val 53534"/>
              <a:gd name="adj3" fmla="val 16667"/>
            </a:avLst>
          </a:prstGeom>
        </p:spPr>
        <p:style>
          <a:lnRef idx="1">
            <a:schemeClr val="accent5"/>
          </a:lnRef>
          <a:fillRef idx="2">
            <a:schemeClr val="accent5"/>
          </a:fillRef>
          <a:effectRef idx="1">
            <a:schemeClr val="accent5"/>
          </a:effectRef>
          <a:fontRef idx="minor">
            <a:schemeClr val="dk1"/>
          </a:fontRef>
        </p:style>
        <p:txBody>
          <a:bodyPr anchor="ctr"/>
          <a:lstStyle/>
          <a:p>
            <a:pPr>
              <a:buFont typeface="Wingdings" pitchFamily="2" charset="2"/>
              <a:buNone/>
              <a:defRPr/>
            </a:pPr>
            <a:r>
              <a:rPr lang="en-GB" sz="1400" dirty="0">
                <a:solidFill>
                  <a:srgbClr val="000000"/>
                </a:solidFill>
              </a:rPr>
              <a:t>Prime System Requirements</a:t>
            </a:r>
          </a:p>
        </p:txBody>
      </p:sp>
    </p:spTree>
    <p:extLst>
      <p:ext uri="{BB962C8B-B14F-4D97-AF65-F5344CB8AC3E}">
        <p14:creationId xmlns:p14="http://schemas.microsoft.com/office/powerpoint/2010/main" val="22445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r>
              <a:rPr lang="en-US"/>
              <a:t>Given a particular project or programme, each of the  associated systems, including the prime, will have its own requirements </a:t>
            </a:r>
          </a:p>
          <a:p>
            <a:r>
              <a:rPr lang="en-US"/>
              <a:t>Those requirements can be broadly divided into four main sets (documents)</a:t>
            </a:r>
          </a:p>
          <a:p>
            <a:pPr lvl="1"/>
            <a:r>
              <a:rPr lang="en-US"/>
              <a:t>Business</a:t>
            </a:r>
          </a:p>
          <a:p>
            <a:pPr lvl="1"/>
            <a:r>
              <a:rPr lang="en-US"/>
              <a:t>Stakeholder/User</a:t>
            </a:r>
          </a:p>
          <a:p>
            <a:pPr lvl="1"/>
            <a:r>
              <a:rPr lang="en-US"/>
              <a:t>System</a:t>
            </a:r>
          </a:p>
          <a:p>
            <a:pPr lvl="1"/>
            <a:r>
              <a:rPr lang="en-US"/>
              <a:t>Confirmation</a:t>
            </a:r>
          </a:p>
          <a:p>
            <a:pPr lvl="1"/>
            <a:endParaRPr lang="en-US" dirty="0"/>
          </a:p>
        </p:txBody>
      </p:sp>
      <p:sp>
        <p:nvSpPr>
          <p:cNvPr id="2" name="Title 1"/>
          <p:cNvSpPr>
            <a:spLocks noGrp="1"/>
          </p:cNvSpPr>
          <p:nvPr>
            <p:ph type="title"/>
          </p:nvPr>
        </p:nvSpPr>
        <p:spPr/>
        <p:txBody>
          <a:bodyPr/>
          <a:lstStyle/>
          <a:p>
            <a:r>
              <a:rPr lang="en-US"/>
              <a:t>Requirements for the Systems</a:t>
            </a:r>
          </a:p>
        </p:txBody>
      </p:sp>
      <p:pic>
        <p:nvPicPr>
          <p:cNvPr id="5"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700808"/>
            <a:ext cx="3965195" cy="33843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773868"/>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362821" y="1771718"/>
            <a:ext cx="6318250"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Business Requirements specify why a project is being undertaken and what is expected from a business viewpoint. The business requirements may also contain marketing, outsourcing and project requirements, although on large projects or </a:t>
            </a:r>
            <a:r>
              <a:rPr lang="en-US" sz="1200" dirty="0" err="1">
                <a:solidFill>
                  <a:srgbClr val="000000"/>
                </a:solidFill>
                <a:latin typeface="+mj-lt"/>
              </a:rPr>
              <a:t>programmes</a:t>
            </a:r>
            <a:r>
              <a:rPr lang="en-US" sz="1200" dirty="0">
                <a:solidFill>
                  <a:srgbClr val="000000"/>
                </a:solidFill>
                <a:latin typeface="+mj-lt"/>
              </a:rPr>
              <a:t> these may be separate</a:t>
            </a:r>
          </a:p>
        </p:txBody>
      </p:sp>
      <p:sp>
        <p:nvSpPr>
          <p:cNvPr id="10" name="TextBox 9"/>
          <p:cNvSpPr txBox="1"/>
          <p:nvPr/>
        </p:nvSpPr>
        <p:spPr>
          <a:xfrm>
            <a:off x="2372346" y="3043045"/>
            <a:ext cx="6318250"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Stakeholder (User) Requirements specify what the user/customer will be able to do with the system together with their KEY performance needs and constraints. Such requirements may come directly from users or we may need to gather them </a:t>
            </a:r>
          </a:p>
        </p:txBody>
      </p:sp>
      <p:sp>
        <p:nvSpPr>
          <p:cNvPr id="11" name="TextBox 10"/>
          <p:cNvSpPr txBox="1"/>
          <p:nvPr/>
        </p:nvSpPr>
        <p:spPr>
          <a:xfrm>
            <a:off x="2361235" y="4162663"/>
            <a:ext cx="6316662"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System Requirements also specify “what” information but in terms of the systems functional requirements and the system constraints. Systems requirements define in clear, concise, confirmable terms the system design problem that if solved will deliver the stakeholder requirements</a:t>
            </a:r>
          </a:p>
        </p:txBody>
      </p:sp>
      <p:sp>
        <p:nvSpPr>
          <p:cNvPr id="12" name="TextBox 11"/>
          <p:cNvSpPr txBox="1"/>
          <p:nvPr/>
        </p:nvSpPr>
        <p:spPr>
          <a:xfrm>
            <a:off x="2372346" y="5381429"/>
            <a:ext cx="6316662" cy="83099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dirty="0">
                <a:solidFill>
                  <a:srgbClr val="000000"/>
                </a:solidFill>
                <a:latin typeface="+mj-lt"/>
              </a:rPr>
              <a:t>Confirmation Requirements specify how the other requirements sets are to be proven to have been met. They define the method or methods to be used (test, demonstration, review, analysis, or analogy) and the evidence that is sought</a:t>
            </a:r>
          </a:p>
        </p:txBody>
      </p:sp>
      <p:sp>
        <p:nvSpPr>
          <p:cNvPr id="13" name="Rectangle 12"/>
          <p:cNvSpPr/>
          <p:nvPr/>
        </p:nvSpPr>
        <p:spPr bwMode="auto">
          <a:xfrm>
            <a:off x="864960" y="1769630"/>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B</a:t>
            </a:r>
            <a:r>
              <a:rPr lang="en-US" sz="1100" dirty="0">
                <a:solidFill>
                  <a:schemeClr val="bg1"/>
                </a:solidFill>
                <a:latin typeface="+mj-lt"/>
              </a:rPr>
              <a:t>usiness</a:t>
            </a:r>
          </a:p>
          <a:p>
            <a:pPr>
              <a:defRPr/>
            </a:pPr>
            <a:r>
              <a:rPr lang="en-US" sz="1400" b="1" dirty="0">
                <a:solidFill>
                  <a:schemeClr val="bg1"/>
                </a:solidFill>
                <a:latin typeface="+mj-lt"/>
              </a:rPr>
              <a:t>R</a:t>
            </a:r>
            <a:r>
              <a:rPr lang="en-US" sz="1100" dirty="0">
                <a:solidFill>
                  <a:schemeClr val="bg1"/>
                </a:solidFill>
                <a:latin typeface="+mj-lt"/>
              </a:rPr>
              <a:t>equirements</a:t>
            </a:r>
          </a:p>
          <a:p>
            <a:pPr>
              <a:defRPr/>
            </a:pPr>
            <a:r>
              <a:rPr lang="en-US" sz="1400" b="1" dirty="0">
                <a:solidFill>
                  <a:schemeClr val="bg1"/>
                </a:solidFill>
                <a:latin typeface="+mj-lt"/>
              </a:rPr>
              <a:t>S</a:t>
            </a:r>
            <a:r>
              <a:rPr lang="en-US" sz="1400" dirty="0">
                <a:solidFill>
                  <a:schemeClr val="bg1"/>
                </a:solidFill>
                <a:latin typeface="+mj-lt"/>
              </a:rPr>
              <a:t>et</a:t>
            </a:r>
            <a:endParaRPr lang="en-US" sz="1100" dirty="0">
              <a:solidFill>
                <a:schemeClr val="bg1"/>
              </a:solidFill>
              <a:latin typeface="+mj-lt"/>
            </a:endParaRPr>
          </a:p>
        </p:txBody>
      </p:sp>
      <p:sp>
        <p:nvSpPr>
          <p:cNvPr id="14" name="Rectangle 13"/>
          <p:cNvSpPr/>
          <p:nvPr/>
        </p:nvSpPr>
        <p:spPr bwMode="auto">
          <a:xfrm>
            <a:off x="852263" y="3032572"/>
            <a:ext cx="1270000" cy="898281"/>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S</a:t>
            </a:r>
            <a:r>
              <a:rPr lang="en-US" sz="1100" dirty="0">
                <a:solidFill>
                  <a:schemeClr val="bg1"/>
                </a:solidFill>
                <a:latin typeface="+mj-lt"/>
              </a:rPr>
              <a:t>takeholder</a:t>
            </a:r>
          </a:p>
          <a:p>
            <a:pPr>
              <a:defRPr/>
            </a:pPr>
            <a:r>
              <a:rPr lang="en-US" sz="1400" b="1" dirty="0">
                <a:solidFill>
                  <a:schemeClr val="bg1"/>
                </a:solidFill>
                <a:latin typeface="+mj-lt"/>
              </a:rPr>
              <a:t>R</a:t>
            </a:r>
            <a:r>
              <a:rPr lang="en-US" sz="1100" dirty="0">
                <a:solidFill>
                  <a:schemeClr val="bg1"/>
                </a:solidFill>
                <a:latin typeface="+mj-lt"/>
              </a:rPr>
              <a:t>equirements</a:t>
            </a:r>
          </a:p>
          <a:p>
            <a:pPr>
              <a:defRPr/>
            </a:pPr>
            <a:r>
              <a:rPr lang="en-US" sz="1400" b="1" dirty="0">
                <a:solidFill>
                  <a:schemeClr val="bg1"/>
                </a:solidFill>
                <a:latin typeface="+mj-lt"/>
              </a:rPr>
              <a:t>S</a:t>
            </a:r>
            <a:r>
              <a:rPr lang="en-US" sz="1100" dirty="0">
                <a:solidFill>
                  <a:schemeClr val="bg1"/>
                </a:solidFill>
                <a:latin typeface="+mj-lt"/>
              </a:rPr>
              <a:t>et</a:t>
            </a:r>
          </a:p>
        </p:txBody>
      </p:sp>
      <p:sp>
        <p:nvSpPr>
          <p:cNvPr id="16" name="Rectangle 15"/>
          <p:cNvSpPr/>
          <p:nvPr/>
        </p:nvSpPr>
        <p:spPr bwMode="auto">
          <a:xfrm>
            <a:off x="852263" y="4167010"/>
            <a:ext cx="1270000" cy="89828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S</a:t>
            </a:r>
            <a:r>
              <a:rPr lang="en-US" sz="1100" dirty="0">
                <a:solidFill>
                  <a:schemeClr val="bg1"/>
                </a:solidFill>
                <a:latin typeface="+mj-lt"/>
              </a:rPr>
              <a:t>ystem</a:t>
            </a:r>
          </a:p>
          <a:p>
            <a:pPr>
              <a:defRPr/>
            </a:pPr>
            <a:r>
              <a:rPr lang="en-US" sz="1400" b="1" dirty="0">
                <a:solidFill>
                  <a:schemeClr val="bg1"/>
                </a:solidFill>
                <a:latin typeface="+mj-lt"/>
              </a:rPr>
              <a:t>R</a:t>
            </a:r>
            <a:r>
              <a:rPr lang="en-US" sz="1100" dirty="0">
                <a:solidFill>
                  <a:schemeClr val="bg1"/>
                </a:solidFill>
                <a:latin typeface="+mj-lt"/>
              </a:rPr>
              <a:t>equirements</a:t>
            </a:r>
          </a:p>
          <a:p>
            <a:pPr>
              <a:defRPr/>
            </a:pPr>
            <a:r>
              <a:rPr lang="en-US" sz="1400" b="1" dirty="0">
                <a:solidFill>
                  <a:schemeClr val="bg1"/>
                </a:solidFill>
                <a:latin typeface="+mj-lt"/>
              </a:rPr>
              <a:t>S</a:t>
            </a:r>
            <a:r>
              <a:rPr lang="en-US" sz="1100" dirty="0">
                <a:solidFill>
                  <a:schemeClr val="bg1"/>
                </a:solidFill>
                <a:latin typeface="+mj-lt"/>
              </a:rPr>
              <a:t>et</a:t>
            </a:r>
          </a:p>
        </p:txBody>
      </p:sp>
      <p:sp>
        <p:nvSpPr>
          <p:cNvPr id="17" name="Rectangle 16"/>
          <p:cNvSpPr/>
          <p:nvPr/>
        </p:nvSpPr>
        <p:spPr bwMode="auto">
          <a:xfrm>
            <a:off x="872903" y="5361288"/>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00" b="1" dirty="0">
                <a:solidFill>
                  <a:schemeClr val="bg1"/>
                </a:solidFill>
                <a:latin typeface="+mj-lt"/>
              </a:rPr>
              <a:t>C</a:t>
            </a:r>
            <a:r>
              <a:rPr lang="en-US" sz="1100" dirty="0">
                <a:solidFill>
                  <a:schemeClr val="bg1"/>
                </a:solidFill>
                <a:latin typeface="+mj-lt"/>
              </a:rPr>
              <a:t>onfirmation</a:t>
            </a:r>
          </a:p>
          <a:p>
            <a:pPr>
              <a:defRPr/>
            </a:pPr>
            <a:r>
              <a:rPr lang="en-US" sz="1400" b="1" dirty="0">
                <a:solidFill>
                  <a:schemeClr val="bg1"/>
                </a:solidFill>
                <a:latin typeface="+mj-lt"/>
              </a:rPr>
              <a:t>R</a:t>
            </a:r>
            <a:r>
              <a:rPr lang="en-US" sz="1100" dirty="0">
                <a:solidFill>
                  <a:schemeClr val="bg1"/>
                </a:solidFill>
                <a:latin typeface="+mj-lt"/>
              </a:rPr>
              <a:t>equirements]</a:t>
            </a:r>
          </a:p>
          <a:p>
            <a:pPr>
              <a:defRPr/>
            </a:pPr>
            <a:r>
              <a:rPr lang="en-US" sz="1400" b="1" dirty="0">
                <a:solidFill>
                  <a:schemeClr val="bg1"/>
                </a:solidFill>
                <a:latin typeface="+mj-lt"/>
              </a:rPr>
              <a:t>S</a:t>
            </a:r>
            <a:r>
              <a:rPr lang="en-US" sz="1100" dirty="0">
                <a:solidFill>
                  <a:schemeClr val="bg1"/>
                </a:solidFill>
                <a:latin typeface="+mj-lt"/>
              </a:rPr>
              <a:t>et</a:t>
            </a:r>
          </a:p>
        </p:txBody>
      </p:sp>
      <p:sp>
        <p:nvSpPr>
          <p:cNvPr id="2" name="TextBox 1"/>
          <p:cNvSpPr txBox="1"/>
          <p:nvPr/>
        </p:nvSpPr>
        <p:spPr>
          <a:xfrm>
            <a:off x="179512" y="942155"/>
            <a:ext cx="8784976" cy="1015663"/>
          </a:xfrm>
          <a:prstGeom prst="rect">
            <a:avLst/>
          </a:prstGeom>
          <a:noFill/>
        </p:spPr>
        <p:txBody>
          <a:bodyPr wrap="square" rtlCol="0">
            <a:spAutoFit/>
          </a:bodyPr>
          <a:lstStyle/>
          <a:p>
            <a:r>
              <a:rPr lang="en-US" sz="2000" b="1" dirty="0"/>
              <a:t>For each system the </a:t>
            </a:r>
            <a:r>
              <a:rPr lang="en-US" sz="2000" b="1"/>
              <a:t>basic requirements can be put into 4 sets (documents):</a:t>
            </a:r>
          </a:p>
          <a:p>
            <a:r>
              <a:rPr lang="en-US" sz="2000" b="1" dirty="0"/>
              <a:t> </a:t>
            </a:r>
          </a:p>
        </p:txBody>
      </p:sp>
      <p:sp>
        <p:nvSpPr>
          <p:cNvPr id="3" name="Title 2"/>
          <p:cNvSpPr>
            <a:spLocks noGrp="1"/>
          </p:cNvSpPr>
          <p:nvPr>
            <p:ph type="title"/>
          </p:nvPr>
        </p:nvSpPr>
        <p:spPr>
          <a:xfrm>
            <a:off x="141767" y="-5542"/>
            <a:ext cx="6489700" cy="843742"/>
          </a:xfrm>
        </p:spPr>
        <p:txBody>
          <a:bodyPr/>
          <a:lstStyle/>
          <a:p>
            <a:r>
              <a:rPr lang="en-US">
                <a:latin typeface="Arial" charset="0"/>
              </a:rPr>
              <a:t>The Basic Requirements Sets</a:t>
            </a:r>
            <a:endParaRPr lang="en-US"/>
          </a:p>
        </p:txBody>
      </p:sp>
    </p:spTree>
    <p:extLst>
      <p:ext uri="{BB962C8B-B14F-4D97-AF65-F5344CB8AC3E}">
        <p14:creationId xmlns:p14="http://schemas.microsoft.com/office/powerpoint/2010/main" val="74739444"/>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801488" y="1548081"/>
            <a:ext cx="6818793" cy="64633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200" dirty="0"/>
              <a:t>Why  - needed by the business and the project. Who - should be expressed by the business leaders based on information and evidence from marketing, sales, engineering, manufacturing and support.</a:t>
            </a:r>
          </a:p>
        </p:txBody>
      </p:sp>
      <p:sp>
        <p:nvSpPr>
          <p:cNvPr id="10" name="TextBox 9"/>
          <p:cNvSpPr txBox="1"/>
          <p:nvPr/>
        </p:nvSpPr>
        <p:spPr>
          <a:xfrm>
            <a:off x="1801270" y="2747726"/>
            <a:ext cx="6809264"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a:pPr>
            <a:r>
              <a:rPr lang="en-US" sz="1200" dirty="0"/>
              <a:t>Why  - needed by the project and the design team. Who - expressed by the key stakeholders. Either passively or actively gathered. Typically the responsibility of marketing to create - but supplemented by work from engineering and marketing to gather from lifecycle stakeholders</a:t>
            </a:r>
            <a:endParaRPr lang="en-US" sz="1200" dirty="0">
              <a:solidFill>
                <a:srgbClr val="000000"/>
              </a:solidFill>
              <a:latin typeface="Arial"/>
            </a:endParaRPr>
          </a:p>
        </p:txBody>
      </p:sp>
      <p:sp>
        <p:nvSpPr>
          <p:cNvPr id="11" name="TextBox 10"/>
          <p:cNvSpPr txBox="1"/>
          <p:nvPr/>
        </p:nvSpPr>
        <p:spPr>
          <a:xfrm>
            <a:off x="1801489" y="3861048"/>
            <a:ext cx="6818792"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a:pPr>
            <a:r>
              <a:rPr lang="en-US" sz="1200" dirty="0"/>
              <a:t>Why - needed by the system designers. Who - Expressed by engineering (systems engineering) following the analysis of the BRS and SRS. Should detail how the system will deliver the SRS and BRS though it's functions and functional performance requirements</a:t>
            </a:r>
            <a:endParaRPr lang="en-US" sz="1200" dirty="0">
              <a:solidFill>
                <a:srgbClr val="000000"/>
              </a:solidFill>
              <a:latin typeface="Arial"/>
            </a:endParaRPr>
          </a:p>
        </p:txBody>
      </p:sp>
      <p:sp>
        <p:nvSpPr>
          <p:cNvPr id="12" name="TextBox 11"/>
          <p:cNvSpPr txBox="1"/>
          <p:nvPr/>
        </p:nvSpPr>
        <p:spPr>
          <a:xfrm>
            <a:off x="1811017" y="5085184"/>
            <a:ext cx="6809264"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defRPr/>
            </a:pPr>
            <a:r>
              <a:rPr lang="en-US" sz="1200" dirty="0"/>
              <a:t>Why - needed by the system integrators, project, business and "customer" Who -  expressed by various people because each of the above sets need confirmation evidence; BRS: how in an evidenced-based way will we demonstrate to the business that the "project" has met its business requirements. It should be written at the same time as the BRS - by the same people!  SRS: typically written by the SE community</a:t>
            </a:r>
            <a:endParaRPr lang="en-US" sz="1200" dirty="0">
              <a:solidFill>
                <a:srgbClr val="000000"/>
              </a:solidFill>
              <a:latin typeface="Arial"/>
            </a:endParaRPr>
          </a:p>
        </p:txBody>
      </p:sp>
      <p:sp>
        <p:nvSpPr>
          <p:cNvPr id="13" name="Rectangle 12"/>
          <p:cNvSpPr/>
          <p:nvPr/>
        </p:nvSpPr>
        <p:spPr bwMode="auto">
          <a:xfrm>
            <a:off x="336225" y="1524073"/>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B</a:t>
            </a:r>
            <a:r>
              <a:rPr lang="en-US" sz="1200" dirty="0">
                <a:solidFill>
                  <a:schemeClr val="bg1"/>
                </a:solidFill>
                <a:latin typeface="Arial" pitchFamily="34" charset="0"/>
              </a:rPr>
              <a:t>usiness</a:t>
            </a:r>
          </a:p>
          <a:p>
            <a:pPr>
              <a:defRPr/>
            </a:pPr>
            <a:r>
              <a:rPr lang="en-US" sz="1600" b="1" dirty="0">
                <a:solidFill>
                  <a:schemeClr val="bg1"/>
                </a:solidFill>
                <a:latin typeface="Arial" pitchFamily="34" charset="0"/>
              </a:rPr>
              <a:t>R</a:t>
            </a:r>
            <a:r>
              <a:rPr lang="en-US" sz="1200" dirty="0">
                <a:solidFill>
                  <a:schemeClr val="bg1"/>
                </a:solidFill>
                <a:latin typeface="Arial" pitchFamily="34" charset="0"/>
              </a:rPr>
              <a:t>equirements</a:t>
            </a:r>
          </a:p>
          <a:p>
            <a:pPr>
              <a:defRPr/>
            </a:pPr>
            <a:r>
              <a:rPr lang="en-US" sz="1600" b="1" dirty="0">
                <a:solidFill>
                  <a:schemeClr val="bg1"/>
                </a:solidFill>
                <a:latin typeface="Arial" pitchFamily="34" charset="0"/>
              </a:rPr>
              <a:t>S</a:t>
            </a:r>
            <a:r>
              <a:rPr lang="en-US" sz="1200" dirty="0">
                <a:solidFill>
                  <a:schemeClr val="bg1"/>
                </a:solidFill>
                <a:latin typeface="Arial" pitchFamily="34" charset="0"/>
              </a:rPr>
              <a:t>et</a:t>
            </a:r>
          </a:p>
        </p:txBody>
      </p:sp>
      <p:sp>
        <p:nvSpPr>
          <p:cNvPr id="14" name="Rectangle 13"/>
          <p:cNvSpPr/>
          <p:nvPr/>
        </p:nvSpPr>
        <p:spPr bwMode="auto">
          <a:xfrm>
            <a:off x="323528" y="2747726"/>
            <a:ext cx="1270000" cy="898281"/>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S</a:t>
            </a:r>
            <a:r>
              <a:rPr lang="en-US" sz="1200" dirty="0">
                <a:solidFill>
                  <a:schemeClr val="bg1"/>
                </a:solidFill>
                <a:latin typeface="Arial" pitchFamily="34" charset="0"/>
              </a:rPr>
              <a:t>takeholder</a:t>
            </a:r>
          </a:p>
          <a:p>
            <a:pPr>
              <a:defRPr/>
            </a:pPr>
            <a:r>
              <a:rPr lang="en-US" sz="1600" b="1" dirty="0">
                <a:solidFill>
                  <a:schemeClr val="bg1"/>
                </a:solidFill>
                <a:latin typeface="Arial" pitchFamily="34" charset="0"/>
              </a:rPr>
              <a:t>R</a:t>
            </a:r>
            <a:r>
              <a:rPr lang="en-US" sz="1200" dirty="0">
                <a:solidFill>
                  <a:schemeClr val="bg1"/>
                </a:solidFill>
                <a:latin typeface="Arial" pitchFamily="34" charset="0"/>
              </a:rPr>
              <a:t>equirements</a:t>
            </a:r>
          </a:p>
          <a:p>
            <a:pPr>
              <a:defRPr/>
            </a:pPr>
            <a:r>
              <a:rPr lang="en-US" b="1" dirty="0">
                <a:solidFill>
                  <a:schemeClr val="bg1"/>
                </a:solidFill>
                <a:latin typeface="Arial" pitchFamily="34" charset="0"/>
              </a:rPr>
              <a:t>S</a:t>
            </a:r>
            <a:r>
              <a:rPr lang="en-US" sz="1200" dirty="0">
                <a:solidFill>
                  <a:schemeClr val="bg1"/>
                </a:solidFill>
                <a:latin typeface="Arial" pitchFamily="34" charset="0"/>
              </a:rPr>
              <a:t>et</a:t>
            </a:r>
          </a:p>
        </p:txBody>
      </p:sp>
      <p:sp>
        <p:nvSpPr>
          <p:cNvPr id="16" name="Rectangle 15"/>
          <p:cNvSpPr/>
          <p:nvPr/>
        </p:nvSpPr>
        <p:spPr bwMode="auto">
          <a:xfrm>
            <a:off x="323528" y="3882164"/>
            <a:ext cx="1270000" cy="898280"/>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S</a:t>
            </a:r>
            <a:r>
              <a:rPr lang="en-US" sz="1200" dirty="0">
                <a:solidFill>
                  <a:schemeClr val="bg1"/>
                </a:solidFill>
                <a:latin typeface="Arial" pitchFamily="34" charset="0"/>
              </a:rPr>
              <a:t>ystem</a:t>
            </a:r>
          </a:p>
          <a:p>
            <a:pPr>
              <a:defRPr/>
            </a:pPr>
            <a:r>
              <a:rPr lang="en-US" sz="1600" b="1" dirty="0">
                <a:solidFill>
                  <a:schemeClr val="bg1"/>
                </a:solidFill>
                <a:latin typeface="Arial" pitchFamily="34" charset="0"/>
              </a:rPr>
              <a:t>R</a:t>
            </a:r>
            <a:r>
              <a:rPr lang="en-US" sz="1200" dirty="0">
                <a:solidFill>
                  <a:schemeClr val="bg1"/>
                </a:solidFill>
                <a:latin typeface="Arial" pitchFamily="34" charset="0"/>
              </a:rPr>
              <a:t>equirements</a:t>
            </a:r>
          </a:p>
          <a:p>
            <a:pPr>
              <a:defRPr/>
            </a:pPr>
            <a:r>
              <a:rPr lang="en-US" b="1" dirty="0">
                <a:solidFill>
                  <a:schemeClr val="bg1"/>
                </a:solidFill>
                <a:latin typeface="Arial" pitchFamily="34" charset="0"/>
              </a:rPr>
              <a:t>S</a:t>
            </a:r>
            <a:r>
              <a:rPr lang="en-US" sz="1200" dirty="0">
                <a:solidFill>
                  <a:schemeClr val="bg1"/>
                </a:solidFill>
                <a:latin typeface="Arial" pitchFamily="34" charset="0"/>
              </a:rPr>
              <a:t>et</a:t>
            </a:r>
          </a:p>
        </p:txBody>
      </p:sp>
      <p:sp>
        <p:nvSpPr>
          <p:cNvPr id="17" name="Rectangle 16"/>
          <p:cNvSpPr/>
          <p:nvPr/>
        </p:nvSpPr>
        <p:spPr bwMode="auto">
          <a:xfrm>
            <a:off x="344168" y="5076442"/>
            <a:ext cx="1270000" cy="896815"/>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600" b="1" dirty="0">
                <a:solidFill>
                  <a:schemeClr val="bg1"/>
                </a:solidFill>
                <a:latin typeface="Arial" pitchFamily="34" charset="0"/>
              </a:rPr>
              <a:t>C</a:t>
            </a:r>
            <a:r>
              <a:rPr lang="en-US" sz="1200" dirty="0">
                <a:solidFill>
                  <a:schemeClr val="bg1"/>
                </a:solidFill>
                <a:latin typeface="Arial" pitchFamily="34" charset="0"/>
              </a:rPr>
              <a:t>onfirmation</a:t>
            </a:r>
          </a:p>
          <a:p>
            <a:pPr>
              <a:defRPr/>
            </a:pPr>
            <a:r>
              <a:rPr lang="en-US" sz="1600" b="1" dirty="0">
                <a:solidFill>
                  <a:schemeClr val="bg1"/>
                </a:solidFill>
                <a:latin typeface="Arial" pitchFamily="34" charset="0"/>
              </a:rPr>
              <a:t>R</a:t>
            </a:r>
            <a:r>
              <a:rPr lang="en-US" sz="1200" dirty="0">
                <a:solidFill>
                  <a:schemeClr val="bg1"/>
                </a:solidFill>
                <a:latin typeface="Arial" pitchFamily="34" charset="0"/>
              </a:rPr>
              <a:t>equirements]</a:t>
            </a:r>
          </a:p>
          <a:p>
            <a:pPr>
              <a:defRPr/>
            </a:pPr>
            <a:r>
              <a:rPr lang="en-US" b="1" dirty="0">
                <a:solidFill>
                  <a:schemeClr val="bg1"/>
                </a:solidFill>
                <a:latin typeface="Arial" pitchFamily="34" charset="0"/>
              </a:rPr>
              <a:t>S</a:t>
            </a:r>
            <a:r>
              <a:rPr lang="en-US" sz="1200" dirty="0">
                <a:solidFill>
                  <a:schemeClr val="bg1"/>
                </a:solidFill>
                <a:latin typeface="Arial" pitchFamily="34" charset="0"/>
              </a:rPr>
              <a:t>et</a:t>
            </a:r>
          </a:p>
        </p:txBody>
      </p:sp>
      <p:sp>
        <p:nvSpPr>
          <p:cNvPr id="2" name="TextBox 1"/>
          <p:cNvSpPr txBox="1"/>
          <p:nvPr/>
        </p:nvSpPr>
        <p:spPr>
          <a:xfrm>
            <a:off x="277648" y="842903"/>
            <a:ext cx="8332886" cy="646331"/>
          </a:xfrm>
          <a:prstGeom prst="rect">
            <a:avLst/>
          </a:prstGeom>
          <a:noFill/>
        </p:spPr>
        <p:txBody>
          <a:bodyPr wrap="square" rtlCol="0">
            <a:spAutoFit/>
          </a:bodyPr>
          <a:lstStyle/>
          <a:p>
            <a:r>
              <a:rPr lang="en-US" sz="1800" b="1" dirty="0"/>
              <a:t>For each system the basic requirements can be put into 4 sets: (documents)</a:t>
            </a:r>
          </a:p>
        </p:txBody>
      </p:sp>
      <p:sp>
        <p:nvSpPr>
          <p:cNvPr id="3" name="Title 2"/>
          <p:cNvSpPr>
            <a:spLocks noGrp="1"/>
          </p:cNvSpPr>
          <p:nvPr>
            <p:ph type="title"/>
          </p:nvPr>
        </p:nvSpPr>
        <p:spPr>
          <a:xfrm>
            <a:off x="141767" y="72769"/>
            <a:ext cx="6489700" cy="689231"/>
          </a:xfrm>
        </p:spPr>
        <p:txBody>
          <a:bodyPr/>
          <a:lstStyle/>
          <a:p>
            <a:r>
              <a:rPr lang="en-US">
                <a:latin typeface="Arial" charset="0"/>
              </a:rPr>
              <a:t>More on the Basic Requirements Sets</a:t>
            </a:r>
            <a:endParaRPr lang="en-US"/>
          </a:p>
        </p:txBody>
      </p:sp>
    </p:spTree>
    <p:extLst>
      <p:ext uri="{BB962C8B-B14F-4D97-AF65-F5344CB8AC3E}">
        <p14:creationId xmlns:p14="http://schemas.microsoft.com/office/powerpoint/2010/main" val="345639056"/>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130175" y="287337"/>
            <a:ext cx="6489700" cy="1041401"/>
          </a:xfrm>
        </p:spPr>
        <p:txBody>
          <a:bodyPr/>
          <a:lstStyle/>
          <a:p>
            <a:r>
              <a:rPr lang="en-US"/>
              <a:t>Requirements Sub-sets</a:t>
            </a:r>
            <a:endParaRPr lang="en-US" dirty="0"/>
          </a:p>
        </p:txBody>
      </p:sp>
      <p:sp>
        <p:nvSpPr>
          <p:cNvPr id="90114" name="Content Placeholder 1"/>
          <p:cNvSpPr>
            <a:spLocks noGrp="1"/>
          </p:cNvSpPr>
          <p:nvPr>
            <p:ph idx="1"/>
          </p:nvPr>
        </p:nvSpPr>
        <p:spPr/>
        <p:txBody>
          <a:bodyPr/>
          <a:lstStyle/>
          <a:p>
            <a:r>
              <a:rPr lang="en-US" dirty="0"/>
              <a:t>The four basic sets of requirements can be captured in multiple levels. For example:  </a:t>
            </a:r>
          </a:p>
        </p:txBody>
      </p:sp>
      <p:sp>
        <p:nvSpPr>
          <p:cNvPr id="5" name="Rectangle 4"/>
          <p:cNvSpPr/>
          <p:nvPr/>
        </p:nvSpPr>
        <p:spPr bwMode="auto">
          <a:xfrm>
            <a:off x="685800" y="3431931"/>
            <a:ext cx="1270000" cy="896815"/>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defRPr/>
            </a:pPr>
            <a:r>
              <a:rPr lang="en-US" sz="1108" dirty="0">
                <a:solidFill>
                  <a:schemeClr val="tx1"/>
                </a:solidFill>
                <a:latin typeface="+mj-lt"/>
              </a:rPr>
              <a:t>Business</a:t>
            </a:r>
          </a:p>
          <a:p>
            <a:pPr>
              <a:defRPr/>
            </a:pPr>
            <a:r>
              <a:rPr lang="en-US" sz="1108" dirty="0">
                <a:solidFill>
                  <a:schemeClr val="tx1"/>
                </a:solidFill>
                <a:latin typeface="+mj-lt"/>
              </a:rPr>
              <a:t>Requirements</a:t>
            </a:r>
          </a:p>
          <a:p>
            <a:pPr>
              <a:defRPr/>
            </a:pPr>
            <a:r>
              <a:rPr lang="en-US" sz="1108" dirty="0">
                <a:solidFill>
                  <a:schemeClr val="tx1"/>
                </a:solidFill>
                <a:latin typeface="+mj-lt"/>
              </a:rPr>
              <a:t>Set</a:t>
            </a:r>
          </a:p>
        </p:txBody>
      </p:sp>
      <p:sp>
        <p:nvSpPr>
          <p:cNvPr id="3" name="Folded Corner 2"/>
          <p:cNvSpPr/>
          <p:nvPr/>
        </p:nvSpPr>
        <p:spPr bwMode="auto">
          <a:xfrm>
            <a:off x="3871919" y="2277218"/>
            <a:ext cx="1177925" cy="917331"/>
          </a:xfrm>
          <a:prstGeom prst="foldedCorner">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108" dirty="0">
                <a:solidFill>
                  <a:schemeClr val="tx1"/>
                </a:solidFill>
                <a:latin typeface="+mj-lt"/>
              </a:rPr>
              <a:t>Business Requirements</a:t>
            </a:r>
          </a:p>
          <a:p>
            <a:pPr>
              <a:defRPr/>
            </a:pPr>
            <a:r>
              <a:rPr lang="en-US" sz="1108" dirty="0">
                <a:solidFill>
                  <a:schemeClr val="tx1"/>
                </a:solidFill>
                <a:latin typeface="+mj-lt"/>
              </a:rPr>
              <a:t> </a:t>
            </a:r>
          </a:p>
        </p:txBody>
      </p:sp>
      <p:sp>
        <p:nvSpPr>
          <p:cNvPr id="7" name="Folded Corner 6"/>
          <p:cNvSpPr/>
          <p:nvPr/>
        </p:nvSpPr>
        <p:spPr bwMode="auto">
          <a:xfrm>
            <a:off x="3881444" y="3429006"/>
            <a:ext cx="1176337" cy="917331"/>
          </a:xfrm>
          <a:prstGeom prst="foldedCorner">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108" dirty="0" err="1">
                <a:solidFill>
                  <a:schemeClr val="tx1"/>
                </a:solidFill>
                <a:latin typeface="+mj-lt"/>
              </a:rPr>
              <a:t>Programme</a:t>
            </a:r>
            <a:r>
              <a:rPr lang="en-US" sz="1108" dirty="0">
                <a:solidFill>
                  <a:schemeClr val="tx1"/>
                </a:solidFill>
                <a:latin typeface="+mj-lt"/>
              </a:rPr>
              <a:t>/</a:t>
            </a:r>
          </a:p>
          <a:p>
            <a:pPr>
              <a:defRPr/>
            </a:pPr>
            <a:r>
              <a:rPr lang="en-US" sz="1108" dirty="0">
                <a:solidFill>
                  <a:schemeClr val="tx1"/>
                </a:solidFill>
                <a:latin typeface="+mj-lt"/>
              </a:rPr>
              <a:t>Project Requirements</a:t>
            </a:r>
          </a:p>
          <a:p>
            <a:pPr>
              <a:defRPr/>
            </a:pPr>
            <a:r>
              <a:rPr lang="en-US" sz="1108" dirty="0">
                <a:solidFill>
                  <a:schemeClr val="tx1"/>
                </a:solidFill>
                <a:latin typeface="+mj-lt"/>
              </a:rPr>
              <a:t> </a:t>
            </a:r>
          </a:p>
        </p:txBody>
      </p:sp>
      <p:sp>
        <p:nvSpPr>
          <p:cNvPr id="8" name="Folded Corner 7"/>
          <p:cNvSpPr/>
          <p:nvPr/>
        </p:nvSpPr>
        <p:spPr bwMode="auto">
          <a:xfrm>
            <a:off x="3890969" y="4583723"/>
            <a:ext cx="1177925" cy="915866"/>
          </a:xfrm>
          <a:prstGeom prst="foldedCorner">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108" dirty="0">
                <a:solidFill>
                  <a:schemeClr val="tx1"/>
                </a:solidFill>
                <a:latin typeface="+mj-lt"/>
              </a:rPr>
              <a:t>Marketing Requirements</a:t>
            </a:r>
          </a:p>
        </p:txBody>
      </p:sp>
      <p:cxnSp>
        <p:nvCxnSpPr>
          <p:cNvPr id="90119" name="Straight Arrow Connector 8"/>
          <p:cNvCxnSpPr>
            <a:cxnSpLocks noChangeShapeType="1"/>
            <a:stCxn id="5" idx="3"/>
            <a:endCxn id="3" idx="1"/>
          </p:cNvCxnSpPr>
          <p:nvPr/>
        </p:nvCxnSpPr>
        <p:spPr bwMode="auto">
          <a:xfrm flipV="1">
            <a:off x="1955806" y="2735884"/>
            <a:ext cx="1916113" cy="1144465"/>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90120" name="Straight Arrow Connector 10"/>
          <p:cNvCxnSpPr>
            <a:cxnSpLocks noChangeShapeType="1"/>
            <a:stCxn id="5" idx="3"/>
            <a:endCxn id="7" idx="1"/>
          </p:cNvCxnSpPr>
          <p:nvPr/>
        </p:nvCxnSpPr>
        <p:spPr bwMode="auto">
          <a:xfrm>
            <a:off x="1955800" y="3880339"/>
            <a:ext cx="1925638" cy="7327"/>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90121" name="Straight Arrow Connector 11"/>
          <p:cNvCxnSpPr>
            <a:cxnSpLocks noChangeShapeType="1"/>
            <a:stCxn id="5" idx="3"/>
            <a:endCxn id="8" idx="1"/>
          </p:cNvCxnSpPr>
          <p:nvPr/>
        </p:nvCxnSpPr>
        <p:spPr bwMode="auto">
          <a:xfrm>
            <a:off x="1955806" y="3880338"/>
            <a:ext cx="1935163" cy="1160585"/>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6" name="TextBox 15"/>
          <p:cNvSpPr txBox="1"/>
          <p:nvPr/>
        </p:nvSpPr>
        <p:spPr>
          <a:xfrm>
            <a:off x="5419858" y="2835197"/>
            <a:ext cx="3590992" cy="188276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662" dirty="0">
                <a:solidFill>
                  <a:schemeClr val="tx1"/>
                </a:solidFill>
                <a:latin typeface="+mj-lt"/>
              </a:rPr>
              <a:t>Part of the Systems Engineering planning activity is to design the document architecture necessary for a particular project. For “standard” projects a standard architecture should be used</a:t>
            </a:r>
          </a:p>
        </p:txBody>
      </p:sp>
    </p:spTree>
    <p:extLst>
      <p:ext uri="{BB962C8B-B14F-4D97-AF65-F5344CB8AC3E}">
        <p14:creationId xmlns:p14="http://schemas.microsoft.com/office/powerpoint/2010/main" val="212349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239978"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483121" y="3776322"/>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9" name="Line 8"/>
          <p:cNvSpPr>
            <a:spLocks noChangeShapeType="1"/>
          </p:cNvSpPr>
          <p:nvPr/>
        </p:nvSpPr>
        <p:spPr bwMode="gray">
          <a:xfrm rot="18056580">
            <a:off x="5012400" y="4177373"/>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031417"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90155" name="Rectangle 11"/>
          <p:cNvSpPr>
            <a:spLocks noChangeArrowheads="1"/>
          </p:cNvSpPr>
          <p:nvPr/>
        </p:nvSpPr>
        <p:spPr bwMode="gray">
          <a:xfrm>
            <a:off x="1796455" y="4802091"/>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a:t>
            </a:r>
            <a:r>
              <a:rPr lang="en-GB" sz="2215" dirty="0"/>
              <a:t>s</a:t>
            </a:r>
            <a:r>
              <a:rPr lang="en-GB" sz="2215" dirty="0">
                <a:latin typeface="Arial" charset="0"/>
              </a:rPr>
              <a:t>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300303" y="2319730"/>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040890" y="2343176"/>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614690"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5" name="Rectangle 16"/>
          <p:cNvSpPr>
            <a:spLocks noGrp="1" noChangeArrowheads="1"/>
          </p:cNvSpPr>
          <p:nvPr>
            <p:ph type="title"/>
          </p:nvPr>
        </p:nvSpPr>
        <p:spPr>
          <a:xfrm>
            <a:off x="462369" y="311490"/>
            <a:ext cx="6577692" cy="433196"/>
          </a:xfrm>
        </p:spPr>
        <p:txBody>
          <a:bodyPr/>
          <a:lstStyle/>
          <a:p>
            <a:pPr eaLnBrk="1" hangingPunct="1"/>
            <a:r>
              <a:rPr lang="en-US" sz="2215" dirty="0"/>
              <a:t>Replication and Duplication</a:t>
            </a:r>
          </a:p>
        </p:txBody>
      </p:sp>
      <p:sp>
        <p:nvSpPr>
          <p:cNvPr id="16" name="Folded Corner 15"/>
          <p:cNvSpPr/>
          <p:nvPr/>
        </p:nvSpPr>
        <p:spPr bwMode="auto">
          <a:xfrm>
            <a:off x="700925" y="697492"/>
            <a:ext cx="1177925" cy="860181"/>
          </a:xfrm>
          <a:prstGeom prst="foldedCorner">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Business Requirements</a:t>
            </a:r>
          </a:p>
          <a:p>
            <a:pPr>
              <a:defRPr/>
            </a:pPr>
            <a:r>
              <a:rPr lang="en-US" sz="1108" dirty="0">
                <a:solidFill>
                  <a:srgbClr val="000000"/>
                </a:solidFill>
                <a:latin typeface="Arial" pitchFamily="34" charset="0"/>
              </a:rPr>
              <a:t>Document</a:t>
            </a:r>
          </a:p>
        </p:txBody>
      </p:sp>
      <p:sp>
        <p:nvSpPr>
          <p:cNvPr id="18" name="Rectangle 17"/>
          <p:cNvSpPr/>
          <p:nvPr/>
        </p:nvSpPr>
        <p:spPr bwMode="auto">
          <a:xfrm>
            <a:off x="1236681" y="1342292"/>
            <a:ext cx="1270000" cy="898281"/>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Stakeholder</a:t>
            </a:r>
          </a:p>
          <a:p>
            <a:pPr>
              <a:defRPr/>
            </a:pPr>
            <a:r>
              <a:rPr lang="en-US" sz="1108" dirty="0">
                <a:solidFill>
                  <a:srgbClr val="000000"/>
                </a:solidFill>
                <a:latin typeface="Arial" pitchFamily="34" charset="0"/>
              </a:rPr>
              <a:t>Requirements</a:t>
            </a:r>
          </a:p>
          <a:p>
            <a:pPr>
              <a:defRPr/>
            </a:pPr>
            <a:r>
              <a:rPr lang="en-US" sz="1108" dirty="0">
                <a:solidFill>
                  <a:srgbClr val="000000"/>
                </a:solidFill>
                <a:latin typeface="Arial" pitchFamily="34" charset="0"/>
              </a:rPr>
              <a:t>Document</a:t>
            </a:r>
          </a:p>
        </p:txBody>
      </p:sp>
      <p:sp>
        <p:nvSpPr>
          <p:cNvPr id="19" name="Rectangle 18"/>
          <p:cNvSpPr/>
          <p:nvPr/>
        </p:nvSpPr>
        <p:spPr bwMode="auto">
          <a:xfrm>
            <a:off x="2262993" y="2537569"/>
            <a:ext cx="1270000" cy="89828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System</a:t>
            </a:r>
          </a:p>
          <a:p>
            <a:pPr>
              <a:defRPr/>
            </a:pPr>
            <a:r>
              <a:rPr lang="en-US" sz="1108" dirty="0">
                <a:solidFill>
                  <a:srgbClr val="000000"/>
                </a:solidFill>
                <a:latin typeface="Arial" pitchFamily="34" charset="0"/>
              </a:rPr>
              <a:t>Requirements</a:t>
            </a:r>
          </a:p>
          <a:p>
            <a:pPr>
              <a:defRPr/>
            </a:pPr>
            <a:r>
              <a:rPr lang="en-US" sz="1108" dirty="0">
                <a:solidFill>
                  <a:srgbClr val="000000"/>
                </a:solidFill>
                <a:latin typeface="Arial" pitchFamily="34" charset="0"/>
              </a:rPr>
              <a:t>Document</a:t>
            </a:r>
          </a:p>
        </p:txBody>
      </p:sp>
      <p:sp>
        <p:nvSpPr>
          <p:cNvPr id="20" name="Rectangle 19"/>
          <p:cNvSpPr/>
          <p:nvPr/>
        </p:nvSpPr>
        <p:spPr bwMode="auto">
          <a:xfrm>
            <a:off x="3751215" y="2572166"/>
            <a:ext cx="1270000" cy="89828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a:defRPr/>
            </a:pPr>
            <a:r>
              <a:rPr lang="en-US" sz="1108" dirty="0">
                <a:solidFill>
                  <a:srgbClr val="000000"/>
                </a:solidFill>
                <a:latin typeface="Arial" pitchFamily="34" charset="0"/>
              </a:rPr>
              <a:t>Confirmation</a:t>
            </a:r>
          </a:p>
          <a:p>
            <a:pPr>
              <a:defRPr/>
            </a:pPr>
            <a:r>
              <a:rPr lang="en-US" sz="1108" dirty="0">
                <a:solidFill>
                  <a:srgbClr val="000000"/>
                </a:solidFill>
                <a:latin typeface="Arial" pitchFamily="34" charset="0"/>
              </a:rPr>
              <a:t>Requirements</a:t>
            </a:r>
          </a:p>
          <a:p>
            <a:pPr>
              <a:defRPr/>
            </a:pPr>
            <a:r>
              <a:rPr lang="en-US" sz="1108" dirty="0">
                <a:solidFill>
                  <a:srgbClr val="000000"/>
                </a:solidFill>
                <a:latin typeface="Arial" pitchFamily="34" charset="0"/>
              </a:rPr>
              <a:t>Document</a:t>
            </a:r>
          </a:p>
        </p:txBody>
      </p:sp>
      <p:sp>
        <p:nvSpPr>
          <p:cNvPr id="22" name="Rectangle 21"/>
          <p:cNvSpPr/>
          <p:nvPr/>
        </p:nvSpPr>
        <p:spPr bwMode="auto">
          <a:xfrm>
            <a:off x="2732347" y="5205048"/>
            <a:ext cx="1107832" cy="61093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System</a:t>
            </a:r>
          </a:p>
          <a:p>
            <a:pPr>
              <a:defRPr/>
            </a:pPr>
            <a:r>
              <a:rPr lang="en-US" sz="1108" dirty="0">
                <a:solidFill>
                  <a:srgbClr val="000000"/>
                </a:solidFill>
                <a:latin typeface="Arial" pitchFamily="34" charset="0"/>
              </a:rPr>
              <a:t>Requirements</a:t>
            </a:r>
          </a:p>
          <a:p>
            <a:pPr>
              <a:defRPr/>
            </a:pPr>
            <a:r>
              <a:rPr lang="en-US" sz="1108" dirty="0">
                <a:solidFill>
                  <a:srgbClr val="000000"/>
                </a:solidFill>
                <a:latin typeface="Arial" pitchFamily="34" charset="0"/>
              </a:rPr>
              <a:t>Document</a:t>
            </a:r>
          </a:p>
        </p:txBody>
      </p:sp>
      <p:sp>
        <p:nvSpPr>
          <p:cNvPr id="23" name="Rectangle 22"/>
          <p:cNvSpPr/>
          <p:nvPr/>
        </p:nvSpPr>
        <p:spPr bwMode="auto">
          <a:xfrm>
            <a:off x="4627822" y="5205046"/>
            <a:ext cx="1125708" cy="62440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Confirmation</a:t>
            </a:r>
          </a:p>
          <a:p>
            <a:pPr>
              <a:defRPr/>
            </a:pPr>
            <a:r>
              <a:rPr lang="en-US" sz="1108" dirty="0">
                <a:solidFill>
                  <a:srgbClr val="000000"/>
                </a:solidFill>
                <a:latin typeface="Arial" pitchFamily="34" charset="0"/>
              </a:rPr>
              <a:t>Requirements</a:t>
            </a:r>
          </a:p>
          <a:p>
            <a:pPr>
              <a:defRPr/>
            </a:pPr>
            <a:r>
              <a:rPr lang="en-US" sz="1108" dirty="0">
                <a:solidFill>
                  <a:srgbClr val="000000"/>
                </a:solidFill>
                <a:latin typeface="Arial" pitchFamily="34" charset="0"/>
              </a:rPr>
              <a:t>Document</a:t>
            </a:r>
          </a:p>
        </p:txBody>
      </p:sp>
      <p:sp>
        <p:nvSpPr>
          <p:cNvPr id="2" name="TextBox 1"/>
          <p:cNvSpPr txBox="1"/>
          <p:nvPr/>
        </p:nvSpPr>
        <p:spPr>
          <a:xfrm>
            <a:off x="6002102" y="3886200"/>
            <a:ext cx="3087345" cy="290586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1662" dirty="0">
                <a:solidFill>
                  <a:schemeClr val="bg1"/>
                </a:solidFill>
              </a:rPr>
              <a:t>This does not mean there will be separate requirements documents  at each level but requirements relating to the business, user, system and confirmation. Indeed, at the lower levels we have subsystem requirements documents etc. that will contain the requirements</a:t>
            </a:r>
          </a:p>
        </p:txBody>
      </p:sp>
      <p:sp>
        <p:nvSpPr>
          <p:cNvPr id="24" name="Rectangle 23"/>
          <p:cNvSpPr/>
          <p:nvPr/>
        </p:nvSpPr>
        <p:spPr>
          <a:xfrm>
            <a:off x="1089849" y="3863484"/>
            <a:ext cx="4062166" cy="825622"/>
          </a:xfrm>
          <a:prstGeom prst="rect">
            <a:avLst/>
          </a:prstGeom>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1662"/>
          </a:p>
        </p:txBody>
      </p:sp>
      <p:sp>
        <p:nvSpPr>
          <p:cNvPr id="25" name="Line 4"/>
          <p:cNvSpPr>
            <a:spLocks noChangeShapeType="1"/>
          </p:cNvSpPr>
          <p:nvPr/>
        </p:nvSpPr>
        <p:spPr bwMode="gray">
          <a:xfrm>
            <a:off x="2483121" y="3776322"/>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6" name="Folded Corner 25"/>
          <p:cNvSpPr/>
          <p:nvPr/>
        </p:nvSpPr>
        <p:spPr bwMode="auto">
          <a:xfrm>
            <a:off x="2886745" y="3925193"/>
            <a:ext cx="1146433" cy="620514"/>
          </a:xfrm>
          <a:prstGeom prst="foldedCorner">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Business Requirements</a:t>
            </a:r>
          </a:p>
          <a:p>
            <a:pPr>
              <a:defRPr/>
            </a:pPr>
            <a:r>
              <a:rPr lang="en-US" sz="1108" dirty="0">
                <a:solidFill>
                  <a:srgbClr val="000000"/>
                </a:solidFill>
                <a:latin typeface="Arial" pitchFamily="34" charset="0"/>
              </a:rPr>
              <a:t>Document</a:t>
            </a:r>
          </a:p>
        </p:txBody>
      </p:sp>
      <p:sp>
        <p:nvSpPr>
          <p:cNvPr id="27" name="Rectangle 26"/>
          <p:cNvSpPr/>
          <p:nvPr/>
        </p:nvSpPr>
        <p:spPr bwMode="auto">
          <a:xfrm>
            <a:off x="3923749" y="4079504"/>
            <a:ext cx="1107322" cy="609602"/>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a:defRPr/>
            </a:pPr>
            <a:r>
              <a:rPr lang="en-US" sz="1108" dirty="0">
                <a:solidFill>
                  <a:srgbClr val="000000"/>
                </a:solidFill>
                <a:latin typeface="Arial" pitchFamily="34" charset="0"/>
              </a:rPr>
              <a:t>Stakeholder</a:t>
            </a:r>
          </a:p>
          <a:p>
            <a:pPr>
              <a:defRPr/>
            </a:pPr>
            <a:r>
              <a:rPr lang="en-US" sz="1108" dirty="0">
                <a:solidFill>
                  <a:srgbClr val="000000"/>
                </a:solidFill>
                <a:latin typeface="Arial" pitchFamily="34" charset="0"/>
              </a:rPr>
              <a:t>Requirements</a:t>
            </a:r>
          </a:p>
          <a:p>
            <a:pPr>
              <a:defRPr/>
            </a:pPr>
            <a:r>
              <a:rPr lang="en-US" sz="1108" dirty="0">
                <a:solidFill>
                  <a:srgbClr val="000000"/>
                </a:solidFill>
                <a:latin typeface="Arial" pitchFamily="34" charset="0"/>
              </a:rPr>
              <a:t>Document</a:t>
            </a:r>
          </a:p>
        </p:txBody>
      </p:sp>
      <p:sp>
        <p:nvSpPr>
          <p:cNvPr id="28" name="TextBox 27"/>
          <p:cNvSpPr txBox="1"/>
          <p:nvPr/>
        </p:nvSpPr>
        <p:spPr>
          <a:xfrm>
            <a:off x="1122874" y="3995586"/>
            <a:ext cx="1511952" cy="603883"/>
          </a:xfrm>
          <a:prstGeom prst="rect">
            <a:avLst/>
          </a:prstGeom>
          <a:noFill/>
        </p:spPr>
        <p:txBody>
          <a:bodyPr wrap="none" rtlCol="0">
            <a:spAutoFit/>
          </a:bodyPr>
          <a:lstStyle/>
          <a:p>
            <a:r>
              <a:rPr lang="en-US" sz="1662" dirty="0"/>
              <a:t>Subsystem</a:t>
            </a:r>
          </a:p>
          <a:p>
            <a:r>
              <a:rPr lang="en-US" sz="1662" dirty="0"/>
              <a:t>Requirements</a:t>
            </a:r>
          </a:p>
        </p:txBody>
      </p:sp>
      <p:sp>
        <p:nvSpPr>
          <p:cNvPr id="3" name="Rounded Rectangular Callout 2"/>
          <p:cNvSpPr/>
          <p:nvPr/>
        </p:nvSpPr>
        <p:spPr>
          <a:xfrm>
            <a:off x="4783238" y="404664"/>
            <a:ext cx="2717770" cy="1307491"/>
          </a:xfrm>
          <a:prstGeom prst="wedgeRoundRectCallout">
            <a:avLst>
              <a:gd name="adj1" fmla="val -46795"/>
              <a:gd name="adj2" fmla="val 228978"/>
              <a:gd name="adj3" fmla="val 16667"/>
            </a:avLst>
          </a:prstGeom>
          <a:solidFill>
            <a:schemeClr val="bg2">
              <a:lumMod val="60000"/>
              <a:lumOff val="4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600" dirty="0"/>
              <a:t>At the lower-level, the higher-level system becomes the key Stakeholder for </a:t>
            </a:r>
            <a:r>
              <a:rPr lang="en-GB" sz="1600"/>
              <a:t>the lower-level</a:t>
            </a:r>
            <a:endParaRPr lang="en-GB" sz="1600" dirty="0"/>
          </a:p>
        </p:txBody>
      </p:sp>
    </p:spTree>
    <p:extLst>
      <p:ext uri="{BB962C8B-B14F-4D97-AF65-F5344CB8AC3E}">
        <p14:creationId xmlns:p14="http://schemas.microsoft.com/office/powerpoint/2010/main" val="198026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2" grpId="0" animBg="1"/>
      <p:bldP spid="23" grpId="0" animBg="1"/>
      <p:bldP spid="2" grpId="0" animBg="1"/>
      <p:bldP spid="24" grpId="0" animBg="1"/>
      <p:bldP spid="26" grpId="0" animBg="1"/>
      <p:bldP spid="27" grpId="0"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4"/>
          <p:cNvSpPr>
            <a:spLocks noGrp="1"/>
          </p:cNvSpPr>
          <p:nvPr>
            <p:ph type="title"/>
          </p:nvPr>
        </p:nvSpPr>
        <p:spPr/>
        <p:txBody>
          <a:bodyPr/>
          <a:lstStyle/>
          <a:p>
            <a:r>
              <a:rPr lang="en-US"/>
              <a:t>Internal Requirement Document Organization</a:t>
            </a:r>
          </a:p>
        </p:txBody>
      </p:sp>
      <p:sp>
        <p:nvSpPr>
          <p:cNvPr id="91138" name="Content Placeholder 5"/>
          <p:cNvSpPr>
            <a:spLocks noGrp="1"/>
          </p:cNvSpPr>
          <p:nvPr>
            <p:ph idx="1"/>
          </p:nvPr>
        </p:nvSpPr>
        <p:spPr/>
        <p:txBody>
          <a:bodyPr>
            <a:normAutofit lnSpcReduction="10000"/>
          </a:bodyPr>
          <a:lstStyle/>
          <a:p>
            <a:r>
              <a:rPr lang="en-US" dirty="0"/>
              <a:t>Organization must also happen inside requirements documents </a:t>
            </a:r>
          </a:p>
          <a:p>
            <a:r>
              <a:rPr lang="en-US" dirty="0"/>
              <a:t>Even relatively small projects can have hundreds of requirements. While each requirement should be individually understandable, so should the complete set. In other words the document also needs to show how the requirements fit together – and this is the role of the document structure</a:t>
            </a:r>
          </a:p>
          <a:p>
            <a:r>
              <a:rPr lang="en-GB" dirty="0"/>
              <a:t>Humans can understand any degree of complexity if it is presented in small ‘</a:t>
            </a:r>
            <a:r>
              <a:rPr lang="en-GB" altLang="ja-JP" dirty="0"/>
              <a:t>chunks</a:t>
            </a:r>
            <a:r>
              <a:rPr lang="en-GB" dirty="0"/>
              <a:t>’</a:t>
            </a:r>
            <a:r>
              <a:rPr lang="en-GB" altLang="ja-JP" dirty="0"/>
              <a:t> together with a </a:t>
            </a:r>
            <a:r>
              <a:rPr lang="en-GB" dirty="0"/>
              <a:t>‘</a:t>
            </a:r>
            <a:r>
              <a:rPr lang="en-GB" altLang="ja-JP" dirty="0"/>
              <a:t>map</a:t>
            </a:r>
            <a:r>
              <a:rPr lang="en-GB" dirty="0"/>
              <a:t>’</a:t>
            </a:r>
            <a:r>
              <a:rPr lang="en-GB" altLang="ja-JP" dirty="0"/>
              <a:t> of how the chunks are structured together</a:t>
            </a:r>
          </a:p>
          <a:p>
            <a:pPr lvl="1"/>
            <a:r>
              <a:rPr lang="en-GB" dirty="0"/>
              <a:t>The goal is to show the reader one simple structure (map) that can allow for any amount of detail which is presented at lower levels </a:t>
            </a:r>
          </a:p>
          <a:p>
            <a:pPr lvl="1"/>
            <a:r>
              <a:rPr lang="en-GB" dirty="0"/>
              <a:t>The higher levels leave out the fine detail and concentrate on the essential information at that level. The information that is hidden at higher levels can then be revealed in the lower levels</a:t>
            </a:r>
          </a:p>
          <a:p>
            <a:pPr lvl="1"/>
            <a:r>
              <a:rPr lang="en-GB" dirty="0"/>
              <a:t>Experience shows that you will probably need at least three levels of detail</a:t>
            </a:r>
          </a:p>
          <a:p>
            <a:endParaRPr lang="en-US" dirty="0"/>
          </a:p>
        </p:txBody>
      </p:sp>
    </p:spTree>
    <p:extLst>
      <p:ext uri="{BB962C8B-B14F-4D97-AF65-F5344CB8AC3E}">
        <p14:creationId xmlns:p14="http://schemas.microsoft.com/office/powerpoint/2010/main" val="1911417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a:t>Typical Contents of a Requirements Document</a:t>
            </a:r>
            <a:endParaRPr lang="en-GB" dirty="0"/>
          </a:p>
        </p:txBody>
      </p:sp>
      <p:sp>
        <p:nvSpPr>
          <p:cNvPr id="15363" name="Content Placeholder 2"/>
          <p:cNvSpPr>
            <a:spLocks noGrp="1"/>
          </p:cNvSpPr>
          <p:nvPr>
            <p:ph idx="1"/>
          </p:nvPr>
        </p:nvSpPr>
        <p:spPr/>
        <p:txBody>
          <a:bodyPr/>
          <a:lstStyle/>
          <a:p>
            <a:pPr lvl="1"/>
            <a:r>
              <a:rPr lang="en-US" dirty="0"/>
              <a:t>Summary/Abstract – a brief description of the purpose and contents of the requirements document</a:t>
            </a:r>
          </a:p>
          <a:p>
            <a:pPr lvl="1"/>
            <a:r>
              <a:rPr lang="en-US" dirty="0"/>
              <a:t>Document Information – Project, Document Title, Author,  Revision history, Review and Approval information</a:t>
            </a:r>
          </a:p>
          <a:p>
            <a:pPr lvl="1"/>
            <a:r>
              <a:rPr lang="en-US" dirty="0"/>
              <a:t>Table of contents </a:t>
            </a:r>
          </a:p>
          <a:p>
            <a:pPr lvl="1"/>
            <a:r>
              <a:rPr lang="en-US" dirty="0"/>
              <a:t>Introduction</a:t>
            </a:r>
          </a:p>
          <a:p>
            <a:pPr lvl="2"/>
            <a:r>
              <a:rPr lang="en-US" dirty="0"/>
              <a:t>Purpose </a:t>
            </a:r>
          </a:p>
          <a:p>
            <a:pPr lvl="2"/>
            <a:r>
              <a:rPr lang="en-US" dirty="0"/>
              <a:t>History</a:t>
            </a:r>
          </a:p>
          <a:p>
            <a:pPr lvl="2"/>
            <a:r>
              <a:rPr lang="en-US" dirty="0"/>
              <a:t>Scope</a:t>
            </a:r>
          </a:p>
          <a:p>
            <a:pPr lvl="2"/>
            <a:r>
              <a:rPr lang="en-US" dirty="0"/>
              <a:t>Assumptions</a:t>
            </a:r>
          </a:p>
          <a:p>
            <a:pPr lvl="2"/>
            <a:r>
              <a:rPr lang="en-US" dirty="0"/>
              <a:t>Approach (how the requirements in the document were obtained)</a:t>
            </a:r>
          </a:p>
          <a:p>
            <a:pPr lvl="2"/>
            <a:r>
              <a:rPr lang="en-US" dirty="0"/>
              <a:t>Compliance Levels</a:t>
            </a:r>
          </a:p>
          <a:p>
            <a:pPr lvl="2"/>
            <a:r>
              <a:rPr lang="en-US" dirty="0"/>
              <a:t>Abbreviations</a:t>
            </a:r>
          </a:p>
          <a:p>
            <a:pPr lvl="1"/>
            <a:r>
              <a:rPr lang="en-US" dirty="0"/>
              <a:t>Requirements</a:t>
            </a:r>
          </a:p>
          <a:p>
            <a:pPr lvl="1"/>
            <a:r>
              <a:rPr lang="en-US" dirty="0"/>
              <a:t>Appendices</a:t>
            </a:r>
          </a:p>
        </p:txBody>
      </p:sp>
    </p:spTree>
    <p:extLst>
      <p:ext uri="{BB962C8B-B14F-4D97-AF65-F5344CB8AC3E}">
        <p14:creationId xmlns:p14="http://schemas.microsoft.com/office/powerpoint/2010/main" val="9826015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The Requirements Section</a:t>
            </a:r>
            <a:endParaRPr lang="en-GB" dirty="0"/>
          </a:p>
        </p:txBody>
      </p:sp>
      <p:sp>
        <p:nvSpPr>
          <p:cNvPr id="3" name="Content Placeholder 2"/>
          <p:cNvSpPr>
            <a:spLocks noGrp="1"/>
          </p:cNvSpPr>
          <p:nvPr>
            <p:ph idx="1"/>
          </p:nvPr>
        </p:nvSpPr>
        <p:spPr/>
        <p:txBody>
          <a:bodyPr/>
          <a:lstStyle/>
          <a:p>
            <a:r>
              <a:rPr lang="en-GB" dirty="0"/>
              <a:t>It is the organization of the requirements section that is most critical</a:t>
            </a:r>
          </a:p>
          <a:p>
            <a:r>
              <a:rPr lang="en-GB" dirty="0"/>
              <a:t>It is important to always remember</a:t>
            </a:r>
            <a:endParaRPr lang="en-GB" sz="2800" dirty="0"/>
          </a:p>
          <a:p>
            <a:endParaRPr lang="en-GB" dirty="0"/>
          </a:p>
          <a:p>
            <a:endParaRPr lang="en-GB" dirty="0"/>
          </a:p>
          <a:p>
            <a:endParaRPr lang="en-GB" dirty="0"/>
          </a:p>
          <a:p>
            <a:r>
              <a:rPr lang="en-GB" dirty="0"/>
              <a:t>Requirements are linked and therefore we need to find ways in which the links can are clear</a:t>
            </a:r>
          </a:p>
          <a:p>
            <a:r>
              <a:rPr lang="en-GB" dirty="0"/>
              <a:t>Therefore always consider:</a:t>
            </a:r>
          </a:p>
          <a:p>
            <a:pPr lvl="2"/>
            <a:r>
              <a:rPr lang="en-GB" dirty="0"/>
              <a:t>Diagrams</a:t>
            </a:r>
          </a:p>
          <a:p>
            <a:pPr lvl="2"/>
            <a:r>
              <a:rPr lang="en-GB" dirty="0"/>
              <a:t>Tables</a:t>
            </a:r>
          </a:p>
          <a:p>
            <a:endParaRPr lang="en-GB" dirty="0"/>
          </a:p>
          <a:p>
            <a:endParaRPr lang="en-GB" dirty="0"/>
          </a:p>
          <a:p>
            <a:endParaRPr lang="en-GB" dirty="0"/>
          </a:p>
        </p:txBody>
      </p:sp>
      <p:sp>
        <p:nvSpPr>
          <p:cNvPr id="4" name="Rectangle 3"/>
          <p:cNvSpPr/>
          <p:nvPr/>
        </p:nvSpPr>
        <p:spPr>
          <a:xfrm>
            <a:off x="838200" y="2895600"/>
            <a:ext cx="7704856" cy="40011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sz="2000"/>
              <a:t>someone will have to understand what has been written</a:t>
            </a:r>
            <a:endParaRPr lang="en-GB" sz="2000" dirty="0"/>
          </a:p>
        </p:txBody>
      </p:sp>
    </p:spTree>
    <p:extLst>
      <p:ext uri="{BB962C8B-B14F-4D97-AF65-F5344CB8AC3E}">
        <p14:creationId xmlns:p14="http://schemas.microsoft.com/office/powerpoint/2010/main" val="435711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What is a Stakeholder Requirement?</a:t>
            </a:r>
            <a:endParaRPr lang="en-GB" dirty="0"/>
          </a:p>
        </p:txBody>
      </p:sp>
      <p:sp>
        <p:nvSpPr>
          <p:cNvPr id="3" name="Content Placeholder 2"/>
          <p:cNvSpPr>
            <a:spLocks noGrp="1"/>
          </p:cNvSpPr>
          <p:nvPr>
            <p:ph idx="1"/>
          </p:nvPr>
        </p:nvSpPr>
        <p:spPr/>
        <p:txBody>
          <a:bodyPr/>
          <a:lstStyle/>
          <a:p>
            <a:r>
              <a:rPr lang="en-GB"/>
              <a:t>Stakeholder Requirements are what the key Stakeholders want of the system</a:t>
            </a:r>
          </a:p>
          <a:p>
            <a:r>
              <a:rPr lang="en-GB"/>
              <a:t>They are typically:</a:t>
            </a:r>
          </a:p>
          <a:p>
            <a:pPr lvl="1"/>
            <a:r>
              <a:rPr lang="en-GB"/>
              <a:t>Non-functional System Requirements – constraints at the system level</a:t>
            </a:r>
          </a:p>
          <a:p>
            <a:pPr lvl="1"/>
            <a:r>
              <a:rPr lang="en-GB"/>
              <a:t>Non-functional Implementation Requirements – solution based requirements (also constraints)</a:t>
            </a:r>
            <a:endParaRPr lang="en-GB" dirty="0"/>
          </a:p>
        </p:txBody>
      </p:sp>
    </p:spTree>
    <p:extLst>
      <p:ext uri="{BB962C8B-B14F-4D97-AF65-F5344CB8AC3E}">
        <p14:creationId xmlns:p14="http://schemas.microsoft.com/office/powerpoint/2010/main" val="8081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Example Stakeholder Requirements Structure</a:t>
            </a:r>
            <a:endParaRPr lang="en-GB" dirty="0"/>
          </a:p>
        </p:txBody>
      </p:sp>
      <p:graphicFrame>
        <p:nvGraphicFramePr>
          <p:cNvPr id="7" name="Table 6"/>
          <p:cNvGraphicFramePr>
            <a:graphicFrameLocks noGrp="1"/>
          </p:cNvGraphicFramePr>
          <p:nvPr>
            <p:extLst>
              <p:ext uri="{D42A27DB-BD31-4B8C-83A1-F6EECF244321}">
                <p14:modId xmlns:p14="http://schemas.microsoft.com/office/powerpoint/2010/main" val="1619797948"/>
              </p:ext>
            </p:extLst>
          </p:nvPr>
        </p:nvGraphicFramePr>
        <p:xfrm>
          <a:off x="523870" y="1772816"/>
          <a:ext cx="8096259" cy="4246555"/>
        </p:xfrm>
        <a:graphic>
          <a:graphicData uri="http://schemas.openxmlformats.org/drawingml/2006/table">
            <a:tbl>
              <a:tblPr firstRow="1" bandRow="1" bandCol="1">
                <a:tableStyleId>{5C22544A-7EE6-4342-B048-85BDC9FD1C3A}</a:tableStyleId>
              </a:tblPr>
              <a:tblGrid>
                <a:gridCol w="473009">
                  <a:extLst>
                    <a:ext uri="{9D8B030D-6E8A-4147-A177-3AD203B41FA5}">
                      <a16:colId xmlns:a16="http://schemas.microsoft.com/office/drawing/2014/main" val="20000"/>
                    </a:ext>
                  </a:extLst>
                </a:gridCol>
                <a:gridCol w="2451650">
                  <a:extLst>
                    <a:ext uri="{9D8B030D-6E8A-4147-A177-3AD203B41FA5}">
                      <a16:colId xmlns:a16="http://schemas.microsoft.com/office/drawing/2014/main" val="20001"/>
                    </a:ext>
                  </a:extLst>
                </a:gridCol>
                <a:gridCol w="612307">
                  <a:extLst>
                    <a:ext uri="{9D8B030D-6E8A-4147-A177-3AD203B41FA5}">
                      <a16:colId xmlns:a16="http://schemas.microsoft.com/office/drawing/2014/main" val="20002"/>
                    </a:ext>
                  </a:extLst>
                </a:gridCol>
                <a:gridCol w="671660">
                  <a:extLst>
                    <a:ext uri="{9D8B030D-6E8A-4147-A177-3AD203B41FA5}">
                      <a16:colId xmlns:a16="http://schemas.microsoft.com/office/drawing/2014/main" val="20003"/>
                    </a:ext>
                  </a:extLst>
                </a:gridCol>
                <a:gridCol w="2902249">
                  <a:extLst>
                    <a:ext uri="{9D8B030D-6E8A-4147-A177-3AD203B41FA5}">
                      <a16:colId xmlns:a16="http://schemas.microsoft.com/office/drawing/2014/main" val="20004"/>
                    </a:ext>
                  </a:extLst>
                </a:gridCol>
                <a:gridCol w="985384">
                  <a:extLst>
                    <a:ext uri="{9D8B030D-6E8A-4147-A177-3AD203B41FA5}">
                      <a16:colId xmlns:a16="http://schemas.microsoft.com/office/drawing/2014/main" val="20005"/>
                    </a:ext>
                  </a:extLst>
                </a:gridCol>
              </a:tblGrid>
              <a:tr h="530819">
                <a:tc>
                  <a:txBody>
                    <a:bodyPr/>
                    <a:lstStyle/>
                    <a:p>
                      <a:pPr algn="l">
                        <a:spcBef>
                          <a:spcPts val="400"/>
                        </a:spcBef>
                        <a:spcAft>
                          <a:spcPts val="400"/>
                        </a:spcAft>
                      </a:pPr>
                      <a:r>
                        <a:rPr lang="en-AU" sz="1100">
                          <a:effectLst/>
                        </a:rPr>
                        <a:t>No.</a:t>
                      </a:r>
                      <a:endParaRPr lang="en-US" sz="110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a:effectLst/>
                        </a:rPr>
                        <a:t>Key User Requirement</a:t>
                      </a:r>
                      <a:endParaRPr lang="en-US" sz="110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a:effectLst/>
                        </a:rPr>
                        <a:t>Source</a:t>
                      </a:r>
                      <a:endParaRPr lang="en-US" sz="110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dirty="0">
                          <a:effectLst/>
                        </a:rPr>
                        <a:t>Priority</a:t>
                      </a:r>
                      <a:endParaRPr lang="en-US" sz="1100" dirty="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dirty="0">
                          <a:effectLst/>
                        </a:rPr>
                        <a:t>Subordinate Requirements</a:t>
                      </a:r>
                      <a:endParaRPr lang="en-US" sz="1100" dirty="0">
                        <a:effectLst/>
                        <a:latin typeface="Arial" charset="0"/>
                        <a:ea typeface="Times New Roman" charset="0"/>
                        <a:cs typeface="Times New Roman" charset="0"/>
                      </a:endParaRPr>
                    </a:p>
                  </a:txBody>
                  <a:tcPr marL="16964" marR="16964" marT="0" marB="0" anchor="ctr"/>
                </a:tc>
                <a:tc>
                  <a:txBody>
                    <a:bodyPr/>
                    <a:lstStyle/>
                    <a:p>
                      <a:pPr algn="l">
                        <a:spcBef>
                          <a:spcPts val="400"/>
                        </a:spcBef>
                        <a:spcAft>
                          <a:spcPts val="400"/>
                        </a:spcAft>
                      </a:pPr>
                      <a:r>
                        <a:rPr lang="en-AU" sz="1100" dirty="0">
                          <a:effectLst/>
                        </a:rPr>
                        <a:t>Verification</a:t>
                      </a:r>
                      <a:endParaRPr lang="en-US" sz="1100" dirty="0">
                        <a:effectLst/>
                        <a:latin typeface="Arial" charset="0"/>
                        <a:ea typeface="Times New Roman" charset="0"/>
                        <a:cs typeface="Times New Roman" charset="0"/>
                      </a:endParaRPr>
                    </a:p>
                  </a:txBody>
                  <a:tcPr marL="16964" marR="16964" marT="0" marB="0" anchor="ctr"/>
                </a:tc>
                <a:extLst>
                  <a:ext uri="{0D108BD9-81ED-4DB2-BD59-A6C34878D82A}">
                    <a16:rowId xmlns:a16="http://schemas.microsoft.com/office/drawing/2014/main" val="10000"/>
                  </a:ext>
                </a:extLst>
              </a:tr>
              <a:tr h="2219790">
                <a:tc>
                  <a:txBody>
                    <a:bodyPr/>
                    <a:lstStyle/>
                    <a:p>
                      <a:pPr>
                        <a:spcAft>
                          <a:spcPts val="0"/>
                        </a:spcAft>
                      </a:pPr>
                      <a:r>
                        <a:rPr lang="en-AU" sz="1000">
                          <a:effectLst/>
                        </a:rPr>
                        <a:t>1.1</a:t>
                      </a:r>
                      <a:endParaRPr lang="en-US" sz="1000">
                        <a:effectLst/>
                        <a:latin typeface="Arial" charset="0"/>
                        <a:ea typeface="Times New Roman" charset="0"/>
                        <a:cs typeface="Times New Roman" charset="0"/>
                      </a:endParaRPr>
                    </a:p>
                  </a:txBody>
                  <a:tcPr marL="16964" marR="16964" marT="0" marB="0" anchor="ctr"/>
                </a:tc>
                <a:tc>
                  <a:txBody>
                    <a:bodyPr/>
                    <a:lstStyle/>
                    <a:p>
                      <a:pPr>
                        <a:spcAft>
                          <a:spcPts val="0"/>
                        </a:spcAft>
                      </a:pPr>
                      <a:r>
                        <a:rPr lang="en-AU" sz="1000" dirty="0">
                          <a:effectLst/>
                        </a:rPr>
                        <a:t>The PCS shall improve how P&amp;S develops its engineers</a:t>
                      </a:r>
                      <a:endParaRPr lang="en-US" sz="1000" dirty="0">
                        <a:effectLst/>
                        <a:latin typeface="Arial" charset="0"/>
                        <a:ea typeface="Times New Roman" charset="0"/>
                        <a:cs typeface="Times New Roman" charset="0"/>
                      </a:endParaRPr>
                    </a:p>
                  </a:txBody>
                  <a:tcPr marL="16964" marR="16964" marT="0" marB="0" anchor="ctr"/>
                </a:tc>
                <a:tc>
                  <a:txBody>
                    <a:bodyPr/>
                    <a:lstStyle/>
                    <a:p>
                      <a:pPr>
                        <a:spcBef>
                          <a:spcPts val="400"/>
                        </a:spcBef>
                        <a:spcAft>
                          <a:spcPts val="400"/>
                        </a:spcAft>
                      </a:pPr>
                      <a:r>
                        <a:rPr lang="en-AU" sz="1000">
                          <a:effectLst/>
                        </a:rPr>
                        <a:t>T1C7</a:t>
                      </a:r>
                      <a:endParaRPr lang="en-US" sz="1000">
                        <a:effectLst/>
                      </a:endParaRPr>
                    </a:p>
                    <a:p>
                      <a:pPr>
                        <a:spcBef>
                          <a:spcPts val="400"/>
                        </a:spcBef>
                        <a:spcAft>
                          <a:spcPts val="400"/>
                        </a:spcAft>
                      </a:pPr>
                      <a:r>
                        <a:rPr lang="en-AU" sz="1000">
                          <a:effectLst/>
                        </a:rPr>
                        <a:t>T3C4</a:t>
                      </a:r>
                      <a:endParaRPr lang="en-US" sz="1000">
                        <a:effectLst/>
                      </a:endParaRPr>
                    </a:p>
                    <a:p>
                      <a:pPr>
                        <a:spcBef>
                          <a:spcPts val="400"/>
                        </a:spcBef>
                        <a:spcAft>
                          <a:spcPts val="400"/>
                        </a:spcAft>
                      </a:pPr>
                      <a:r>
                        <a:rPr lang="en-AU" sz="1000">
                          <a:effectLst/>
                        </a:rPr>
                        <a:t>T3C10</a:t>
                      </a:r>
                      <a:endParaRPr lang="en-US" sz="100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a:effectLst/>
                        </a:rPr>
                        <a:t>E</a:t>
                      </a:r>
                      <a:endParaRPr lang="en-US" sz="1000">
                        <a:effectLst/>
                        <a:latin typeface="Arial" charset="0"/>
                        <a:ea typeface="Times New Roman" charset="0"/>
                        <a:cs typeface="Times New Roman" charset="0"/>
                      </a:endParaRPr>
                    </a:p>
                  </a:txBody>
                  <a:tcPr marL="16964" marR="16964" marT="0" marB="0"/>
                </a:tc>
                <a:tc>
                  <a:txBody>
                    <a:bodyPr/>
                    <a:lstStyle/>
                    <a:p>
                      <a:pPr marL="228600" lvl="0" indent="-228600">
                        <a:spcBef>
                          <a:spcPts val="400"/>
                        </a:spcBef>
                        <a:spcAft>
                          <a:spcPts val="400"/>
                        </a:spcAft>
                        <a:buFont typeface="+mj-lt"/>
                        <a:buAutoNum type="arabicPeriod"/>
                      </a:pPr>
                      <a:r>
                        <a:rPr lang="en-AU" sz="1000" dirty="0">
                          <a:effectLst/>
                        </a:rPr>
                        <a:t>The PCS shall generate development plans for:</a:t>
                      </a:r>
                      <a:endParaRPr lang="en-US" sz="1000" dirty="0">
                        <a:effectLst/>
                      </a:endParaRPr>
                    </a:p>
                    <a:p>
                      <a:pPr marL="685800" lvl="1" indent="-228600">
                        <a:spcBef>
                          <a:spcPts val="400"/>
                        </a:spcBef>
                        <a:spcAft>
                          <a:spcPts val="400"/>
                        </a:spcAft>
                        <a:buFont typeface="+mj-lt"/>
                        <a:buAutoNum type="arabicPeriod"/>
                      </a:pPr>
                      <a:r>
                        <a:rPr lang="en-AU" sz="1000" dirty="0">
                          <a:effectLst/>
                        </a:rPr>
                        <a:t>Individuals</a:t>
                      </a:r>
                      <a:endParaRPr lang="en-US" sz="1000" dirty="0">
                        <a:effectLst/>
                      </a:endParaRPr>
                    </a:p>
                    <a:p>
                      <a:pPr marL="685800" lvl="1" indent="-228600">
                        <a:spcBef>
                          <a:spcPts val="400"/>
                        </a:spcBef>
                        <a:spcAft>
                          <a:spcPts val="400"/>
                        </a:spcAft>
                        <a:buFont typeface="+mj-lt"/>
                        <a:buAutoNum type="arabicPeriod"/>
                      </a:pPr>
                      <a:r>
                        <a:rPr lang="en-AU" sz="1000" dirty="0">
                          <a:effectLst/>
                        </a:rPr>
                        <a:t>BU</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support individual PDRs</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provide employees with clear job and role descriptions</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promote “experiences” as development interventions</a:t>
                      </a:r>
                      <a:endParaRPr lang="en-US" sz="1000" dirty="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a:effectLst/>
                        </a:rPr>
                        <a:t>Demonstration</a:t>
                      </a:r>
                      <a:endParaRPr lang="en-US" sz="1000">
                        <a:effectLst/>
                      </a:endParaRPr>
                    </a:p>
                    <a:p>
                      <a:pPr>
                        <a:spcBef>
                          <a:spcPts val="400"/>
                        </a:spcBef>
                        <a:spcAft>
                          <a:spcPts val="400"/>
                        </a:spcAft>
                      </a:pPr>
                      <a:r>
                        <a:rPr lang="en-AU" sz="1000">
                          <a:effectLst/>
                        </a:rPr>
                        <a:t> </a:t>
                      </a:r>
                      <a:endParaRPr lang="en-US" sz="1000">
                        <a:effectLst/>
                      </a:endParaRPr>
                    </a:p>
                    <a:p>
                      <a:pPr>
                        <a:spcBef>
                          <a:spcPts val="400"/>
                        </a:spcBef>
                        <a:spcAft>
                          <a:spcPts val="400"/>
                        </a:spcAft>
                      </a:pPr>
                      <a:r>
                        <a:rPr lang="en-AU" sz="1000">
                          <a:effectLst/>
                        </a:rPr>
                        <a:t> </a:t>
                      </a:r>
                      <a:endParaRPr lang="en-US" sz="1000">
                        <a:effectLst/>
                      </a:endParaRPr>
                    </a:p>
                    <a:p>
                      <a:pPr>
                        <a:spcBef>
                          <a:spcPts val="400"/>
                        </a:spcBef>
                        <a:spcAft>
                          <a:spcPts val="400"/>
                        </a:spcAft>
                      </a:pPr>
                      <a:r>
                        <a:rPr lang="en-AU" sz="1000">
                          <a:effectLst/>
                        </a:rPr>
                        <a:t>Not verifiable</a:t>
                      </a:r>
                      <a:endParaRPr lang="en-US" sz="1000">
                        <a:effectLst/>
                      </a:endParaRPr>
                    </a:p>
                    <a:p>
                      <a:pPr>
                        <a:spcBef>
                          <a:spcPts val="400"/>
                        </a:spcBef>
                        <a:spcAft>
                          <a:spcPts val="400"/>
                        </a:spcAft>
                      </a:pPr>
                      <a:r>
                        <a:rPr lang="en-AU" sz="1000">
                          <a:effectLst/>
                        </a:rPr>
                        <a:t>Not verifiable</a:t>
                      </a:r>
                      <a:endParaRPr lang="en-US" sz="1000">
                        <a:effectLst/>
                      </a:endParaRPr>
                    </a:p>
                    <a:p>
                      <a:pPr>
                        <a:spcBef>
                          <a:spcPts val="400"/>
                        </a:spcBef>
                        <a:spcAft>
                          <a:spcPts val="400"/>
                        </a:spcAft>
                      </a:pPr>
                      <a:r>
                        <a:rPr lang="en-AU" sz="1000">
                          <a:effectLst/>
                        </a:rPr>
                        <a:t> </a:t>
                      </a:r>
                      <a:endParaRPr lang="en-US" sz="1000">
                        <a:effectLst/>
                      </a:endParaRPr>
                    </a:p>
                    <a:p>
                      <a:pPr>
                        <a:spcBef>
                          <a:spcPts val="400"/>
                        </a:spcBef>
                        <a:spcAft>
                          <a:spcPts val="400"/>
                        </a:spcAft>
                      </a:pPr>
                      <a:r>
                        <a:rPr lang="en-AU" sz="1000">
                          <a:effectLst/>
                        </a:rPr>
                        <a:t>Not verifiable</a:t>
                      </a:r>
                      <a:endParaRPr lang="en-US" sz="1000">
                        <a:effectLst/>
                        <a:latin typeface="Arial" charset="0"/>
                        <a:ea typeface="Times New Roman" charset="0"/>
                        <a:cs typeface="Times New Roman" charset="0"/>
                      </a:endParaRPr>
                    </a:p>
                  </a:txBody>
                  <a:tcPr marL="16964" marR="16964" marT="0" marB="0"/>
                </a:tc>
                <a:extLst>
                  <a:ext uri="{0D108BD9-81ED-4DB2-BD59-A6C34878D82A}">
                    <a16:rowId xmlns:a16="http://schemas.microsoft.com/office/drawing/2014/main" val="10001"/>
                  </a:ext>
                </a:extLst>
              </a:tr>
              <a:tr h="1495946">
                <a:tc>
                  <a:txBody>
                    <a:bodyPr/>
                    <a:lstStyle/>
                    <a:p>
                      <a:pPr>
                        <a:spcAft>
                          <a:spcPts val="0"/>
                        </a:spcAft>
                      </a:pPr>
                      <a:r>
                        <a:rPr lang="en-AU" sz="1000">
                          <a:effectLst/>
                        </a:rPr>
                        <a:t>1.2</a:t>
                      </a:r>
                      <a:endParaRPr lang="en-US" sz="1000">
                        <a:effectLst/>
                        <a:latin typeface="Arial" charset="0"/>
                        <a:ea typeface="Times New Roman" charset="0"/>
                        <a:cs typeface="Times New Roman" charset="0"/>
                      </a:endParaRPr>
                    </a:p>
                  </a:txBody>
                  <a:tcPr marL="16964" marR="16964" marT="0" marB="0" anchor="ctr"/>
                </a:tc>
                <a:tc>
                  <a:txBody>
                    <a:bodyPr/>
                    <a:lstStyle/>
                    <a:p>
                      <a:pPr>
                        <a:spcAft>
                          <a:spcPts val="0"/>
                        </a:spcAft>
                      </a:pPr>
                      <a:r>
                        <a:rPr lang="en-AU" sz="1000">
                          <a:effectLst/>
                        </a:rPr>
                        <a:t>The PCS shall provide strategic capability analysis</a:t>
                      </a:r>
                      <a:endParaRPr lang="en-US" sz="1000">
                        <a:effectLst/>
                        <a:latin typeface="Arial" charset="0"/>
                        <a:ea typeface="Times New Roman" charset="0"/>
                        <a:cs typeface="Times New Roman" charset="0"/>
                      </a:endParaRPr>
                    </a:p>
                  </a:txBody>
                  <a:tcPr marL="16964" marR="16964" marT="0" marB="0" anchor="ctr"/>
                </a:tc>
                <a:tc>
                  <a:txBody>
                    <a:bodyPr/>
                    <a:lstStyle/>
                    <a:p>
                      <a:pPr>
                        <a:spcBef>
                          <a:spcPts val="400"/>
                        </a:spcBef>
                        <a:spcAft>
                          <a:spcPts val="400"/>
                        </a:spcAft>
                      </a:pPr>
                      <a:r>
                        <a:rPr lang="en-AU" sz="1000">
                          <a:effectLst/>
                        </a:rPr>
                        <a:t>T1C11</a:t>
                      </a:r>
                      <a:endParaRPr lang="en-US" sz="1000">
                        <a:effectLst/>
                      </a:endParaRPr>
                    </a:p>
                    <a:p>
                      <a:pPr>
                        <a:spcBef>
                          <a:spcPts val="400"/>
                        </a:spcBef>
                        <a:spcAft>
                          <a:spcPts val="400"/>
                        </a:spcAft>
                      </a:pPr>
                      <a:r>
                        <a:rPr lang="en-AU" sz="1000">
                          <a:effectLst/>
                        </a:rPr>
                        <a:t>T2C3</a:t>
                      </a:r>
                      <a:endParaRPr lang="en-US" sz="1000">
                        <a:effectLst/>
                      </a:endParaRPr>
                    </a:p>
                    <a:p>
                      <a:pPr>
                        <a:spcBef>
                          <a:spcPts val="400"/>
                        </a:spcBef>
                        <a:spcAft>
                          <a:spcPts val="400"/>
                        </a:spcAft>
                      </a:pPr>
                      <a:r>
                        <a:rPr lang="en-AU" sz="1000">
                          <a:effectLst/>
                        </a:rPr>
                        <a:t>T3C11</a:t>
                      </a:r>
                      <a:endParaRPr lang="en-US" sz="100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a:effectLst/>
                        </a:rPr>
                        <a:t>E</a:t>
                      </a:r>
                      <a:endParaRPr lang="en-US" sz="1000">
                        <a:effectLst/>
                        <a:latin typeface="Arial" charset="0"/>
                        <a:ea typeface="Times New Roman" charset="0"/>
                        <a:cs typeface="Times New Roman" charset="0"/>
                      </a:endParaRPr>
                    </a:p>
                  </a:txBody>
                  <a:tcPr marL="16964" marR="16964" marT="0" marB="0"/>
                </a:tc>
                <a:tc>
                  <a:txBody>
                    <a:bodyPr/>
                    <a:lstStyle/>
                    <a:p>
                      <a:pPr marL="228600" lvl="0" indent="-228600">
                        <a:spcBef>
                          <a:spcPts val="400"/>
                        </a:spcBef>
                        <a:spcAft>
                          <a:spcPts val="400"/>
                        </a:spcAft>
                        <a:buFont typeface="+mj-lt"/>
                        <a:buAutoNum type="arabicPeriod"/>
                      </a:pPr>
                      <a:r>
                        <a:rPr lang="en-AU" sz="1000" dirty="0">
                          <a:effectLst/>
                        </a:rPr>
                        <a:t>The PCS shall highlight and identify critical strategic resources and competencies</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allow “talent searches” across the enterprise</a:t>
                      </a:r>
                      <a:endParaRPr lang="en-US" sz="1000" dirty="0">
                        <a:effectLst/>
                      </a:endParaRPr>
                    </a:p>
                    <a:p>
                      <a:pPr marL="228600" lvl="0" indent="-228600">
                        <a:spcBef>
                          <a:spcPts val="400"/>
                        </a:spcBef>
                        <a:spcAft>
                          <a:spcPts val="400"/>
                        </a:spcAft>
                        <a:buFont typeface="+mj-lt"/>
                        <a:buAutoNum type="arabicPeriod"/>
                      </a:pPr>
                      <a:r>
                        <a:rPr lang="en-AU" sz="1000" dirty="0">
                          <a:effectLst/>
                        </a:rPr>
                        <a:t>The PCS shall provide statistical data on skill distribution across BU</a:t>
                      </a:r>
                      <a:endParaRPr lang="en-US" sz="1000" dirty="0">
                        <a:effectLst/>
                        <a:latin typeface="Arial" charset="0"/>
                        <a:ea typeface="Times New Roman" charset="0"/>
                        <a:cs typeface="Times New Roman" charset="0"/>
                      </a:endParaRPr>
                    </a:p>
                  </a:txBody>
                  <a:tcPr marL="16964" marR="16964" marT="0" marB="0"/>
                </a:tc>
                <a:tc>
                  <a:txBody>
                    <a:bodyPr/>
                    <a:lstStyle/>
                    <a:p>
                      <a:pPr>
                        <a:spcBef>
                          <a:spcPts val="400"/>
                        </a:spcBef>
                        <a:spcAft>
                          <a:spcPts val="400"/>
                        </a:spcAft>
                      </a:pPr>
                      <a:r>
                        <a:rPr lang="en-AU" sz="1000" dirty="0">
                          <a:effectLst/>
                        </a:rPr>
                        <a:t>Demonstration</a:t>
                      </a:r>
                      <a:endParaRPr lang="en-US" sz="1000" dirty="0">
                        <a:effectLst/>
                      </a:endParaRPr>
                    </a:p>
                    <a:p>
                      <a:pPr>
                        <a:spcBef>
                          <a:spcPts val="400"/>
                        </a:spcBef>
                        <a:spcAft>
                          <a:spcPts val="400"/>
                        </a:spcAft>
                      </a:pPr>
                      <a:r>
                        <a:rPr lang="en-AU" sz="600" dirty="0">
                          <a:effectLst/>
                        </a:rPr>
                        <a:t> </a:t>
                      </a:r>
                      <a:endParaRPr lang="en-US" sz="1000" dirty="0">
                        <a:effectLst/>
                      </a:endParaRPr>
                    </a:p>
                    <a:p>
                      <a:pPr>
                        <a:spcBef>
                          <a:spcPts val="400"/>
                        </a:spcBef>
                        <a:spcAft>
                          <a:spcPts val="400"/>
                        </a:spcAft>
                      </a:pPr>
                      <a:r>
                        <a:rPr lang="en-AU" sz="1000" dirty="0">
                          <a:effectLst/>
                        </a:rPr>
                        <a:t>Demonstration</a:t>
                      </a:r>
                      <a:endParaRPr lang="en-US" sz="1000" dirty="0">
                        <a:effectLst/>
                      </a:endParaRPr>
                    </a:p>
                    <a:p>
                      <a:pPr>
                        <a:spcBef>
                          <a:spcPts val="400"/>
                        </a:spcBef>
                        <a:spcAft>
                          <a:spcPts val="400"/>
                        </a:spcAft>
                      </a:pPr>
                      <a:r>
                        <a:rPr lang="en-AU" sz="600" dirty="0">
                          <a:effectLst/>
                        </a:rPr>
                        <a:t> </a:t>
                      </a:r>
                      <a:endParaRPr lang="en-US" sz="1000" dirty="0">
                        <a:effectLst/>
                      </a:endParaRPr>
                    </a:p>
                    <a:p>
                      <a:pPr>
                        <a:spcBef>
                          <a:spcPts val="400"/>
                        </a:spcBef>
                        <a:spcAft>
                          <a:spcPts val="400"/>
                        </a:spcAft>
                      </a:pPr>
                      <a:r>
                        <a:rPr lang="en-AU" sz="1000" dirty="0">
                          <a:effectLst/>
                        </a:rPr>
                        <a:t>Demonstration</a:t>
                      </a:r>
                      <a:endParaRPr lang="en-US" sz="1000" dirty="0">
                        <a:effectLst/>
                        <a:latin typeface="Arial" charset="0"/>
                        <a:ea typeface="Times New Roman" charset="0"/>
                        <a:cs typeface="Times New Roman" charset="0"/>
                      </a:endParaRPr>
                    </a:p>
                  </a:txBody>
                  <a:tcPr marL="16964" marR="16964" marT="0" marB="0"/>
                </a:tc>
                <a:extLst>
                  <a:ext uri="{0D108BD9-81ED-4DB2-BD59-A6C34878D82A}">
                    <a16:rowId xmlns:a16="http://schemas.microsoft.com/office/drawing/2014/main" val="10002"/>
                  </a:ext>
                </a:extLst>
              </a:tr>
            </a:tbl>
          </a:graphicData>
        </a:graphic>
      </p:graphicFrame>
      <p:sp>
        <p:nvSpPr>
          <p:cNvPr id="8" name="Rounded Rectangular Callout 7"/>
          <p:cNvSpPr/>
          <p:nvPr/>
        </p:nvSpPr>
        <p:spPr>
          <a:xfrm>
            <a:off x="5001283" y="990600"/>
            <a:ext cx="3240360" cy="639762"/>
          </a:xfrm>
          <a:prstGeom prst="wedgeRoundRectCallout">
            <a:avLst>
              <a:gd name="adj1" fmla="val 29980"/>
              <a:gd name="adj2" fmla="val 284515"/>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1400" dirty="0"/>
              <a:t>Non-Verifiable Requirements must identified early and resolved  </a:t>
            </a:r>
          </a:p>
        </p:txBody>
      </p:sp>
    </p:spTree>
    <p:extLst>
      <p:ext uri="{BB962C8B-B14F-4D97-AF65-F5344CB8AC3E}">
        <p14:creationId xmlns:p14="http://schemas.microsoft.com/office/powerpoint/2010/main" val="110061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en-GB"/>
              <a:t>What are System Requirements</a:t>
            </a:r>
            <a:br>
              <a:rPr lang="en-GB"/>
            </a:br>
            <a:endParaRPr lang="en-GB" dirty="0"/>
          </a:p>
        </p:txBody>
      </p:sp>
      <p:sp>
        <p:nvSpPr>
          <p:cNvPr id="97282" name="Rectangle 3"/>
          <p:cNvSpPr>
            <a:spLocks noGrp="1" noChangeArrowheads="1"/>
          </p:cNvSpPr>
          <p:nvPr>
            <p:ph type="body" idx="1"/>
          </p:nvPr>
        </p:nvSpPr>
        <p:spPr/>
        <p:txBody>
          <a:bodyPr/>
          <a:lstStyle/>
          <a:p>
            <a:r>
              <a:rPr lang="en-GB"/>
              <a:t>The Holistic Requirements Model helps us define what System Requirements are:</a:t>
            </a:r>
          </a:p>
          <a:p>
            <a:endParaRPr lang="en-GB"/>
          </a:p>
          <a:p>
            <a:endParaRPr lang="en-GB"/>
          </a:p>
          <a:p>
            <a:endParaRPr lang="en-GB"/>
          </a:p>
          <a:p>
            <a:endParaRPr lang="en-GB"/>
          </a:p>
          <a:p>
            <a:endParaRPr lang="en-GB"/>
          </a:p>
          <a:p>
            <a:endParaRPr lang="en-GB"/>
          </a:p>
          <a:p>
            <a:endParaRPr lang="en-GB" dirty="0"/>
          </a:p>
        </p:txBody>
      </p:sp>
      <p:sp>
        <p:nvSpPr>
          <p:cNvPr id="97296" name="Slide Number Placeholder 14"/>
          <p:cNvSpPr>
            <a:spLocks noGrp="1"/>
          </p:cNvSpPr>
          <p:nvPr>
            <p:ph type="sldNum" sz="quarter" idx="4294967295"/>
          </p:nvPr>
        </p:nvSpPr>
        <p:spPr>
          <a:xfrm>
            <a:off x="0" y="6619875"/>
            <a:ext cx="2160588" cy="144463"/>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088BFA1-190B-C147-86A6-980F00CC614B}" type="slidenum">
              <a:rPr lang="en-GB" sz="1000"/>
              <a:pPr eaLnBrk="1" hangingPunct="1"/>
              <a:t>20</a:t>
            </a:fld>
            <a:endParaRPr lang="en-GB" sz="1000"/>
          </a:p>
        </p:txBody>
      </p:sp>
      <p:sp>
        <p:nvSpPr>
          <p:cNvPr id="97283" name="Text Box 4"/>
          <p:cNvSpPr txBox="1">
            <a:spLocks noChangeArrowheads="1"/>
          </p:cNvSpPr>
          <p:nvPr/>
        </p:nvSpPr>
        <p:spPr bwMode="auto">
          <a:xfrm>
            <a:off x="204682" y="2974926"/>
            <a:ext cx="185140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Function A </a:t>
            </a:r>
            <a:endParaRPr lang="en-US" sz="2400" b="1" dirty="0"/>
          </a:p>
        </p:txBody>
      </p:sp>
      <p:sp>
        <p:nvSpPr>
          <p:cNvPr id="97284" name="Text Box 5"/>
          <p:cNvSpPr txBox="1">
            <a:spLocks noChangeArrowheads="1"/>
          </p:cNvSpPr>
          <p:nvPr/>
        </p:nvSpPr>
        <p:spPr bwMode="auto">
          <a:xfrm>
            <a:off x="2643084" y="2420888"/>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Non-functional Performance Requirement</a:t>
            </a:r>
          </a:p>
        </p:txBody>
      </p:sp>
      <p:sp>
        <p:nvSpPr>
          <p:cNvPr id="97285" name="Text Box 6"/>
          <p:cNvSpPr txBox="1">
            <a:spLocks noChangeArrowheads="1"/>
          </p:cNvSpPr>
          <p:nvPr/>
        </p:nvSpPr>
        <p:spPr bwMode="auto">
          <a:xfrm>
            <a:off x="1919187" y="2966988"/>
            <a:ext cx="3644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t>+</a:t>
            </a:r>
            <a:endParaRPr lang="en-US" sz="2400"/>
          </a:p>
        </p:txBody>
      </p:sp>
      <p:sp>
        <p:nvSpPr>
          <p:cNvPr id="97288" name="Text Box 9"/>
          <p:cNvSpPr txBox="1">
            <a:spLocks noChangeArrowheads="1"/>
          </p:cNvSpPr>
          <p:nvPr/>
        </p:nvSpPr>
        <p:spPr bwMode="auto">
          <a:xfrm>
            <a:off x="2643088" y="3538483"/>
            <a:ext cx="71500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t>etc.</a:t>
            </a:r>
          </a:p>
        </p:txBody>
      </p:sp>
      <p:cxnSp>
        <p:nvCxnSpPr>
          <p:cNvPr id="97289" name="AutoShape 10"/>
          <p:cNvCxnSpPr>
            <a:cxnSpLocks noChangeShapeType="1"/>
            <a:stCxn id="97285" idx="3"/>
            <a:endCxn id="97284" idx="1"/>
          </p:cNvCxnSpPr>
          <p:nvPr/>
        </p:nvCxnSpPr>
        <p:spPr bwMode="auto">
          <a:xfrm flipV="1">
            <a:off x="2283590" y="2651721"/>
            <a:ext cx="359494" cy="546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0" name="AutoShape 11"/>
          <p:cNvCxnSpPr>
            <a:cxnSpLocks noChangeShapeType="1"/>
            <a:stCxn id="97285" idx="3"/>
          </p:cNvCxnSpPr>
          <p:nvPr/>
        </p:nvCxnSpPr>
        <p:spPr bwMode="auto">
          <a:xfrm flipV="1">
            <a:off x="2283590" y="3032721"/>
            <a:ext cx="359494" cy="165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1" name="AutoShape 12"/>
          <p:cNvCxnSpPr>
            <a:cxnSpLocks noChangeShapeType="1"/>
            <a:stCxn id="97285" idx="3"/>
          </p:cNvCxnSpPr>
          <p:nvPr/>
        </p:nvCxnSpPr>
        <p:spPr bwMode="auto">
          <a:xfrm>
            <a:off x="2283590" y="3197821"/>
            <a:ext cx="359494" cy="2032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97292" name="AutoShape 13"/>
          <p:cNvCxnSpPr>
            <a:cxnSpLocks noChangeShapeType="1"/>
            <a:stCxn id="97285" idx="3"/>
            <a:endCxn id="97288" idx="1"/>
          </p:cNvCxnSpPr>
          <p:nvPr/>
        </p:nvCxnSpPr>
        <p:spPr bwMode="auto">
          <a:xfrm>
            <a:off x="2283590" y="3197821"/>
            <a:ext cx="359498" cy="57149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6" name="Text Box 5"/>
          <p:cNvSpPr txBox="1">
            <a:spLocks noChangeArrowheads="1"/>
          </p:cNvSpPr>
          <p:nvPr/>
        </p:nvSpPr>
        <p:spPr bwMode="auto">
          <a:xfrm>
            <a:off x="2639027" y="2784613"/>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Non-functional Performance Requirement</a:t>
            </a:r>
          </a:p>
        </p:txBody>
      </p:sp>
      <p:sp>
        <p:nvSpPr>
          <p:cNvPr id="17" name="Text Box 5"/>
          <p:cNvSpPr txBox="1">
            <a:spLocks noChangeArrowheads="1"/>
          </p:cNvSpPr>
          <p:nvPr/>
        </p:nvSpPr>
        <p:spPr bwMode="auto">
          <a:xfrm>
            <a:off x="2635042" y="3161548"/>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Non-functional Performance Requirement</a:t>
            </a:r>
          </a:p>
        </p:txBody>
      </p:sp>
      <p:sp>
        <p:nvSpPr>
          <p:cNvPr id="15" name="Text Box 4"/>
          <p:cNvSpPr txBox="1">
            <a:spLocks noChangeArrowheads="1"/>
          </p:cNvSpPr>
          <p:nvPr/>
        </p:nvSpPr>
        <p:spPr bwMode="auto">
          <a:xfrm>
            <a:off x="204682" y="4611592"/>
            <a:ext cx="18742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Function B </a:t>
            </a:r>
            <a:endParaRPr lang="en-US" sz="2400" b="1" dirty="0"/>
          </a:p>
        </p:txBody>
      </p:sp>
      <p:sp>
        <p:nvSpPr>
          <p:cNvPr id="18" name="Text Box 5"/>
          <p:cNvSpPr txBox="1">
            <a:spLocks noChangeArrowheads="1"/>
          </p:cNvSpPr>
          <p:nvPr/>
        </p:nvSpPr>
        <p:spPr bwMode="auto">
          <a:xfrm>
            <a:off x="2643084" y="4057554"/>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Non-functional Performance Requirement</a:t>
            </a:r>
          </a:p>
        </p:txBody>
      </p:sp>
      <p:sp>
        <p:nvSpPr>
          <p:cNvPr id="19" name="Text Box 6"/>
          <p:cNvSpPr txBox="1">
            <a:spLocks noChangeArrowheads="1"/>
          </p:cNvSpPr>
          <p:nvPr/>
        </p:nvSpPr>
        <p:spPr bwMode="auto">
          <a:xfrm>
            <a:off x="1919187" y="4603654"/>
            <a:ext cx="3644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t>+</a:t>
            </a:r>
            <a:endParaRPr lang="en-US" sz="2400"/>
          </a:p>
        </p:txBody>
      </p:sp>
      <p:sp>
        <p:nvSpPr>
          <p:cNvPr id="20" name="Text Box 9"/>
          <p:cNvSpPr txBox="1">
            <a:spLocks noChangeArrowheads="1"/>
          </p:cNvSpPr>
          <p:nvPr/>
        </p:nvSpPr>
        <p:spPr bwMode="auto">
          <a:xfrm>
            <a:off x="2643088" y="5175149"/>
            <a:ext cx="71500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t>etc.</a:t>
            </a:r>
          </a:p>
        </p:txBody>
      </p:sp>
      <p:cxnSp>
        <p:nvCxnSpPr>
          <p:cNvPr id="21" name="AutoShape 10"/>
          <p:cNvCxnSpPr>
            <a:cxnSpLocks noChangeShapeType="1"/>
          </p:cNvCxnSpPr>
          <p:nvPr/>
        </p:nvCxnSpPr>
        <p:spPr bwMode="auto">
          <a:xfrm flipV="1">
            <a:off x="2283590" y="4288387"/>
            <a:ext cx="359494" cy="546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2" name="AutoShape 11"/>
          <p:cNvCxnSpPr>
            <a:cxnSpLocks noChangeShapeType="1"/>
          </p:cNvCxnSpPr>
          <p:nvPr/>
        </p:nvCxnSpPr>
        <p:spPr bwMode="auto">
          <a:xfrm flipV="1">
            <a:off x="2283590" y="4669387"/>
            <a:ext cx="359494" cy="1651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3" name="AutoShape 12"/>
          <p:cNvCxnSpPr>
            <a:cxnSpLocks noChangeShapeType="1"/>
          </p:cNvCxnSpPr>
          <p:nvPr/>
        </p:nvCxnSpPr>
        <p:spPr bwMode="auto">
          <a:xfrm>
            <a:off x="2283590" y="4834487"/>
            <a:ext cx="359494" cy="203200"/>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24" name="AutoShape 13"/>
          <p:cNvCxnSpPr>
            <a:cxnSpLocks noChangeShapeType="1"/>
          </p:cNvCxnSpPr>
          <p:nvPr/>
        </p:nvCxnSpPr>
        <p:spPr bwMode="auto">
          <a:xfrm>
            <a:off x="2283590" y="4834487"/>
            <a:ext cx="359498" cy="571495"/>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25" name="Text Box 5"/>
          <p:cNvSpPr txBox="1">
            <a:spLocks noChangeArrowheads="1"/>
          </p:cNvSpPr>
          <p:nvPr/>
        </p:nvSpPr>
        <p:spPr bwMode="auto">
          <a:xfrm>
            <a:off x="2639027" y="4421279"/>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Non-functional Performance Requirement</a:t>
            </a:r>
          </a:p>
        </p:txBody>
      </p:sp>
      <p:sp>
        <p:nvSpPr>
          <p:cNvPr id="26" name="Text Box 5"/>
          <p:cNvSpPr txBox="1">
            <a:spLocks noChangeArrowheads="1"/>
          </p:cNvSpPr>
          <p:nvPr/>
        </p:nvSpPr>
        <p:spPr bwMode="auto">
          <a:xfrm>
            <a:off x="2635042" y="4798214"/>
            <a:ext cx="6288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t>Non-functional Performance Requirement</a:t>
            </a:r>
          </a:p>
        </p:txBody>
      </p:sp>
      <p:sp>
        <p:nvSpPr>
          <p:cNvPr id="2" name="TextBox 1"/>
          <p:cNvSpPr txBox="1"/>
          <p:nvPr/>
        </p:nvSpPr>
        <p:spPr>
          <a:xfrm>
            <a:off x="537883" y="5708937"/>
            <a:ext cx="7730001"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GB" sz="2000" b="1" dirty="0"/>
              <a:t>+</a:t>
            </a:r>
            <a:r>
              <a:rPr lang="en-GB" b="1" dirty="0"/>
              <a:t> any interface requirements decided by the higher-level system</a:t>
            </a:r>
          </a:p>
        </p:txBody>
      </p:sp>
    </p:spTree>
    <p:extLst>
      <p:ext uri="{BB962C8B-B14F-4D97-AF65-F5344CB8AC3E}">
        <p14:creationId xmlns:p14="http://schemas.microsoft.com/office/powerpoint/2010/main" val="171582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GB"/>
              <a:t>Deducing Non-functional Performance Requirements</a:t>
            </a:r>
            <a:endParaRPr lang="en-GB" dirty="0"/>
          </a:p>
        </p:txBody>
      </p:sp>
      <p:sp>
        <p:nvSpPr>
          <p:cNvPr id="95234" name="Rectangle 67"/>
          <p:cNvSpPr>
            <a:spLocks noGrp="1" noChangeArrowheads="1"/>
          </p:cNvSpPr>
          <p:nvPr>
            <p:ph idx="1"/>
          </p:nvPr>
        </p:nvSpPr>
        <p:spPr/>
        <p:txBody>
          <a:bodyPr/>
          <a:lstStyle/>
          <a:p>
            <a:r>
              <a:rPr lang="en-GB"/>
              <a:t>If we are designing a system with a known meta-solution we should have most the of the NFP requirements. Their parameters/metrics at least – we may not yet have the numerical target values - TBD </a:t>
            </a:r>
          </a:p>
          <a:p>
            <a:r>
              <a:rPr lang="en-GB"/>
              <a:t>It will be a matter of collecting and collating them against the Functions</a:t>
            </a:r>
          </a:p>
          <a:p>
            <a:r>
              <a:rPr lang="en-GB"/>
              <a:t>If not, we will have to derive them:</a:t>
            </a:r>
          </a:p>
          <a:p>
            <a:pPr lvl="1"/>
            <a:r>
              <a:rPr lang="en-US"/>
              <a:t>a common approach here is to consider two solutions, say A and B, to each function and ask what could be measured to decided between them?  The key here is to identify measurable characteristics</a:t>
            </a:r>
          </a:p>
          <a:p>
            <a:r>
              <a:rPr lang="en-US"/>
              <a:t>We should also consider the flow-down of the Non-functional System requirements e.g. reliability, cost, weight, size etc.</a:t>
            </a:r>
          </a:p>
          <a:p>
            <a:endParaRPr lang="en-GB" dirty="0"/>
          </a:p>
        </p:txBody>
      </p:sp>
    </p:spTree>
    <p:extLst>
      <p:ext uri="{BB962C8B-B14F-4D97-AF65-F5344CB8AC3E}">
        <p14:creationId xmlns:p14="http://schemas.microsoft.com/office/powerpoint/2010/main" val="1175617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itle 1"/>
          <p:cNvSpPr>
            <a:spLocks noGrp="1"/>
          </p:cNvSpPr>
          <p:nvPr>
            <p:ph type="title"/>
          </p:nvPr>
        </p:nvSpPr>
        <p:spPr/>
        <p:txBody>
          <a:bodyPr/>
          <a:lstStyle/>
          <a:p>
            <a:r>
              <a:rPr lang="en-US"/>
              <a:t>Structuring the System Requirements </a:t>
            </a:r>
            <a:endParaRPr lang="en-US" dirty="0"/>
          </a:p>
        </p:txBody>
      </p:sp>
      <p:sp>
        <p:nvSpPr>
          <p:cNvPr id="92164" name="Text Placeholder 3"/>
          <p:cNvSpPr>
            <a:spLocks noGrp="1"/>
          </p:cNvSpPr>
          <p:nvPr>
            <p:ph type="body" idx="4294967295"/>
          </p:nvPr>
        </p:nvSpPr>
        <p:spPr>
          <a:xfrm>
            <a:off x="301668" y="1928493"/>
            <a:ext cx="4040188" cy="639762"/>
          </a:xfrm>
        </p:spPr>
        <p:txBody>
          <a:bodyPr/>
          <a:lstStyle/>
          <a:p>
            <a:pPr marL="0" indent="0">
              <a:buNone/>
            </a:pPr>
            <a:r>
              <a:rPr lang="en-US" b="1"/>
              <a:t>Physically Based</a:t>
            </a:r>
            <a:endParaRPr lang="en-US" b="1" dirty="0"/>
          </a:p>
        </p:txBody>
      </p:sp>
      <p:sp>
        <p:nvSpPr>
          <p:cNvPr id="92165" name="Content Placeholder 2"/>
          <p:cNvSpPr>
            <a:spLocks noGrp="1"/>
          </p:cNvSpPr>
          <p:nvPr>
            <p:ph sz="half" idx="4294967295"/>
          </p:nvPr>
        </p:nvSpPr>
        <p:spPr>
          <a:xfrm>
            <a:off x="304800" y="2390470"/>
            <a:ext cx="4040188" cy="3951288"/>
          </a:xfrm>
        </p:spPr>
        <p:txBody>
          <a:bodyPr>
            <a:normAutofit fontScale="77500" lnSpcReduction="20000"/>
          </a:bodyPr>
          <a:lstStyle/>
          <a:p>
            <a:r>
              <a:rPr lang="en-US" dirty="0"/>
              <a:t>Requirements organized around the physical architecture (structure) of the previous design</a:t>
            </a:r>
          </a:p>
          <a:p>
            <a:r>
              <a:rPr lang="en-US" dirty="0"/>
              <a:t>Advantages:</a:t>
            </a:r>
          </a:p>
          <a:p>
            <a:pPr lvl="1"/>
            <a:r>
              <a:rPr lang="en-US" dirty="0"/>
              <a:t>Easy to relate to the physical “product”</a:t>
            </a:r>
          </a:p>
          <a:p>
            <a:pPr lvl="1"/>
            <a:r>
              <a:rPr lang="en-US" dirty="0"/>
              <a:t>Based on an existing known (and therefore working) architecture</a:t>
            </a:r>
          </a:p>
          <a:p>
            <a:pPr lvl="1"/>
            <a:r>
              <a:rPr lang="en-US" dirty="0"/>
              <a:t>The enterprise is also often organized in this way and so work allocation is easy to apportion.</a:t>
            </a:r>
          </a:p>
          <a:p>
            <a:r>
              <a:rPr lang="en-US" dirty="0"/>
              <a:t>Disadvantages:</a:t>
            </a:r>
          </a:p>
          <a:p>
            <a:pPr lvl="1"/>
            <a:r>
              <a:rPr lang="en-US" dirty="0"/>
              <a:t>Focuses on “things” rather than capability</a:t>
            </a:r>
          </a:p>
          <a:p>
            <a:pPr lvl="1"/>
            <a:r>
              <a:rPr lang="en-US" dirty="0"/>
              <a:t>Not natural to users/customers</a:t>
            </a:r>
          </a:p>
          <a:p>
            <a:pPr lvl="1"/>
            <a:r>
              <a:rPr lang="en-US" dirty="0"/>
              <a:t>Leads to sub-</a:t>
            </a:r>
            <a:r>
              <a:rPr lang="en-US" dirty="0" err="1"/>
              <a:t>optimisation</a:t>
            </a:r>
            <a:endParaRPr lang="en-US" dirty="0"/>
          </a:p>
          <a:p>
            <a:pPr lvl="1"/>
            <a:r>
              <a:rPr lang="en-US" dirty="0"/>
              <a:t>Difficult to read </a:t>
            </a:r>
            <a:r>
              <a:rPr lang="en-US" i="1" dirty="0"/>
              <a:t>in </a:t>
            </a:r>
            <a:r>
              <a:rPr lang="en-US" i="1" dirty="0" err="1"/>
              <a:t>toto</a:t>
            </a:r>
            <a:endParaRPr lang="en-US" i="1" dirty="0"/>
          </a:p>
          <a:p>
            <a:endParaRPr lang="en-US" dirty="0"/>
          </a:p>
        </p:txBody>
      </p:sp>
      <p:sp>
        <p:nvSpPr>
          <p:cNvPr id="92166" name="Text Placeholder 4"/>
          <p:cNvSpPr>
            <a:spLocks noGrp="1"/>
          </p:cNvSpPr>
          <p:nvPr>
            <p:ph type="body" sz="quarter" idx="4294967295"/>
          </p:nvPr>
        </p:nvSpPr>
        <p:spPr>
          <a:xfrm>
            <a:off x="5099093" y="1928493"/>
            <a:ext cx="4041775" cy="639762"/>
          </a:xfrm>
        </p:spPr>
        <p:txBody>
          <a:bodyPr/>
          <a:lstStyle/>
          <a:p>
            <a:pPr marL="0" indent="0">
              <a:buNone/>
            </a:pPr>
            <a:r>
              <a:rPr lang="en-US" b="1"/>
              <a:t>Use (functionally) Based</a:t>
            </a:r>
          </a:p>
        </p:txBody>
      </p:sp>
      <p:sp>
        <p:nvSpPr>
          <p:cNvPr id="92161" name="Content Placeholder 6"/>
          <p:cNvSpPr>
            <a:spLocks noGrp="1"/>
          </p:cNvSpPr>
          <p:nvPr>
            <p:ph sz="quarter" idx="4294967295"/>
          </p:nvPr>
        </p:nvSpPr>
        <p:spPr>
          <a:xfrm>
            <a:off x="5102225" y="2362200"/>
            <a:ext cx="4041775" cy="3951288"/>
          </a:xfrm>
        </p:spPr>
        <p:txBody>
          <a:bodyPr>
            <a:normAutofit fontScale="85000" lnSpcReduction="20000"/>
          </a:bodyPr>
          <a:lstStyle/>
          <a:p>
            <a:r>
              <a:rPr lang="en-US" dirty="0"/>
              <a:t>Requirements organized around the natural patterns of use (scenarios)</a:t>
            </a:r>
          </a:p>
          <a:p>
            <a:r>
              <a:rPr lang="en-US" dirty="0"/>
              <a:t>Advantages:</a:t>
            </a:r>
          </a:p>
          <a:p>
            <a:pPr lvl="1"/>
            <a:r>
              <a:rPr lang="en-US" dirty="0"/>
              <a:t>Focuses on delivering capability to the user</a:t>
            </a:r>
          </a:p>
          <a:p>
            <a:pPr lvl="1"/>
            <a:r>
              <a:rPr lang="en-US" dirty="0"/>
              <a:t>Easy for users/customers to understand</a:t>
            </a:r>
          </a:p>
          <a:p>
            <a:pPr lvl="1"/>
            <a:r>
              <a:rPr lang="en-US" dirty="0"/>
              <a:t>Ensures whole system (holistic) view</a:t>
            </a:r>
          </a:p>
          <a:p>
            <a:pPr lvl="1"/>
            <a:r>
              <a:rPr lang="en-US" dirty="0"/>
              <a:t>Presents requirements as a story</a:t>
            </a:r>
          </a:p>
          <a:p>
            <a:r>
              <a:rPr lang="en-US" dirty="0"/>
              <a:t>Disadvantages:</a:t>
            </a:r>
          </a:p>
          <a:p>
            <a:pPr lvl="1"/>
            <a:r>
              <a:rPr lang="en-US" dirty="0"/>
              <a:t>Doesn’t relate easily to the physical “product”</a:t>
            </a:r>
          </a:p>
          <a:p>
            <a:pPr lvl="1"/>
            <a:r>
              <a:rPr lang="en-US" dirty="0"/>
              <a:t>Doesn’t match the enterprise architecture </a:t>
            </a:r>
          </a:p>
          <a:p>
            <a:pPr lvl="1"/>
            <a:endParaRPr lang="en-US" dirty="0"/>
          </a:p>
        </p:txBody>
      </p:sp>
      <p:sp>
        <p:nvSpPr>
          <p:cNvPr id="10" name="TextBox 9"/>
          <p:cNvSpPr txBox="1"/>
          <p:nvPr/>
        </p:nvSpPr>
        <p:spPr>
          <a:xfrm rot="17453759">
            <a:off x="4601494" y="3846239"/>
            <a:ext cx="4419864" cy="774186"/>
          </a:xfrm>
          <a:prstGeom prst="rect">
            <a:avLst/>
          </a:prstGeom>
          <a:noFill/>
        </p:spPr>
        <p:txBody>
          <a:bodyPr wrap="none">
            <a:spAutoFit/>
          </a:bodyPr>
          <a:lstStyle/>
          <a:p>
            <a:pPr>
              <a:defRPr/>
            </a:pPr>
            <a:r>
              <a:rPr lang="en-US" sz="4431" dirty="0">
                <a:ln>
                  <a:solidFill>
                    <a:srgbClr val="2D2D8A">
                      <a:lumMod val="50000"/>
                      <a:alpha val="66000"/>
                    </a:srgbClr>
                  </a:solidFill>
                </a:ln>
                <a:solidFill>
                  <a:srgbClr val="2D2D8A">
                    <a:lumMod val="60000"/>
                    <a:lumOff val="40000"/>
                    <a:alpha val="37000"/>
                  </a:srgbClr>
                </a:solidFill>
                <a:latin typeface="Arial Black"/>
                <a:cs typeface="Arial Black"/>
              </a:rPr>
              <a:t>Best Practice</a:t>
            </a:r>
          </a:p>
        </p:txBody>
      </p:sp>
      <p:sp>
        <p:nvSpPr>
          <p:cNvPr id="8" name="TextBox 7"/>
          <p:cNvSpPr txBox="1"/>
          <p:nvPr/>
        </p:nvSpPr>
        <p:spPr>
          <a:xfrm>
            <a:off x="491332" y="1092163"/>
            <a:ext cx="8159750" cy="660437"/>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sz="1846" dirty="0">
                <a:solidFill>
                  <a:schemeClr val="bg1"/>
                </a:solidFill>
                <a:latin typeface="Arial"/>
              </a:rPr>
              <a:t>The high-level structure of a requirements document is critical. Generally there are two approaches </a:t>
            </a:r>
          </a:p>
        </p:txBody>
      </p:sp>
    </p:spTree>
    <p:extLst>
      <p:ext uri="{BB962C8B-B14F-4D97-AF65-F5344CB8AC3E}">
        <p14:creationId xmlns:p14="http://schemas.microsoft.com/office/powerpoint/2010/main" val="22513464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r>
              <a:rPr lang="en-US" dirty="0"/>
              <a:t>Prepare Aircraft for Flight</a:t>
            </a:r>
          </a:p>
          <a:p>
            <a:pPr lvl="1"/>
            <a:r>
              <a:rPr lang="en-US" dirty="0"/>
              <a:t>1.1 Fuel Aircraft</a:t>
            </a:r>
          </a:p>
          <a:p>
            <a:pPr lvl="1"/>
            <a:r>
              <a:rPr lang="en-US" dirty="0"/>
              <a:t>1.2 Clean Aircraft Interior</a:t>
            </a:r>
          </a:p>
          <a:p>
            <a:pPr lvl="1"/>
            <a:r>
              <a:rPr lang="en-US" dirty="0"/>
              <a:t>1.3 Load Baggage </a:t>
            </a:r>
          </a:p>
          <a:p>
            <a:pPr lvl="1"/>
            <a:r>
              <a:rPr lang="en-US" dirty="0"/>
              <a:t>1.4 Load Meals and Supplies</a:t>
            </a:r>
          </a:p>
          <a:p>
            <a:pPr lvl="1"/>
            <a:r>
              <a:rPr lang="en-US" dirty="0"/>
              <a:t>1.5 Load Passengers</a:t>
            </a:r>
          </a:p>
          <a:p>
            <a:pPr lvl="1"/>
            <a:r>
              <a:rPr lang="en-US" dirty="0"/>
              <a:t>1.6 Perform Pre-flight Checks</a:t>
            </a:r>
          </a:p>
          <a:p>
            <a:pPr lvl="1"/>
            <a:r>
              <a:rPr lang="en-US" dirty="0"/>
              <a:t>1.7 Push-off from stand</a:t>
            </a:r>
          </a:p>
          <a:p>
            <a:r>
              <a:rPr lang="en-US" dirty="0"/>
              <a:t>Fly Aircraft from A to B</a:t>
            </a:r>
          </a:p>
          <a:p>
            <a:pPr lvl="1"/>
            <a:r>
              <a:rPr lang="en-US" dirty="0"/>
              <a:t>2.1 Communicate with Air Traffic     Control</a:t>
            </a:r>
          </a:p>
          <a:p>
            <a:pPr lvl="1"/>
            <a:r>
              <a:rPr lang="en-US" dirty="0"/>
              <a:t>2.2 Taxi to Runway</a:t>
            </a:r>
          </a:p>
          <a:p>
            <a:pPr lvl="1"/>
            <a:r>
              <a:rPr lang="en-US" dirty="0"/>
              <a:t>2.3 Takeoff Aircraft</a:t>
            </a:r>
          </a:p>
          <a:p>
            <a:pPr lvl="2"/>
            <a:r>
              <a:rPr lang="en-US" dirty="0"/>
              <a:t>2.3.1 Accelerate Down Runway</a:t>
            </a:r>
          </a:p>
          <a:p>
            <a:pPr lvl="2"/>
            <a:r>
              <a:rPr lang="en-US" dirty="0"/>
              <a:t>2.3.2 Abort Takeoff</a:t>
            </a:r>
          </a:p>
          <a:p>
            <a:pPr lvl="2"/>
            <a:r>
              <a:rPr lang="en-US" dirty="0"/>
              <a:t>2.3.3 Rotate Aircraft</a:t>
            </a:r>
          </a:p>
          <a:p>
            <a:pPr lvl="1"/>
            <a:r>
              <a:rPr lang="en-US" dirty="0"/>
              <a:t>2.4 Fly Aircraft</a:t>
            </a:r>
          </a:p>
          <a:p>
            <a:pPr lvl="2"/>
            <a:r>
              <a:rPr lang="en-US" dirty="0"/>
              <a:t>2.4.1 Climb Aircraft</a:t>
            </a:r>
          </a:p>
          <a:p>
            <a:pPr lvl="2"/>
            <a:r>
              <a:rPr lang="en-US" dirty="0"/>
              <a:t>2.4.2 Navigate Aircraft</a:t>
            </a:r>
          </a:p>
        </p:txBody>
      </p:sp>
      <p:sp>
        <p:nvSpPr>
          <p:cNvPr id="93185" name="Title 6"/>
          <p:cNvSpPr>
            <a:spLocks noGrp="1"/>
          </p:cNvSpPr>
          <p:nvPr>
            <p:ph type="title"/>
          </p:nvPr>
        </p:nvSpPr>
        <p:spPr/>
        <p:txBody>
          <a:bodyPr/>
          <a:lstStyle/>
          <a:p>
            <a:r>
              <a:rPr lang="en-US"/>
              <a:t>Organizing Requirements in Practice</a:t>
            </a:r>
          </a:p>
        </p:txBody>
      </p:sp>
      <p:sp>
        <p:nvSpPr>
          <p:cNvPr id="10" name="Rounded Rectangular Callout 9"/>
          <p:cNvSpPr/>
          <p:nvPr/>
        </p:nvSpPr>
        <p:spPr bwMode="auto">
          <a:xfrm>
            <a:off x="6032504" y="1340838"/>
            <a:ext cx="2181225" cy="624254"/>
          </a:xfrm>
          <a:prstGeom prst="wedgeRoundRectCallout">
            <a:avLst>
              <a:gd name="adj1" fmla="val -129753"/>
              <a:gd name="adj2" fmla="val -20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200" dirty="0">
                <a:solidFill>
                  <a:srgbClr val="000000"/>
                </a:solidFill>
              </a:rPr>
              <a:t>Requirements Heading form  a natural sequence of activities</a:t>
            </a:r>
          </a:p>
        </p:txBody>
      </p:sp>
      <p:sp>
        <p:nvSpPr>
          <p:cNvPr id="11" name="Rounded Rectangular Callout 10"/>
          <p:cNvSpPr/>
          <p:nvPr/>
        </p:nvSpPr>
        <p:spPr bwMode="auto">
          <a:xfrm>
            <a:off x="5878513" y="2294792"/>
            <a:ext cx="2224087" cy="833804"/>
          </a:xfrm>
          <a:prstGeom prst="wedgeRoundRectCallout">
            <a:avLst>
              <a:gd name="adj1" fmla="val -129753"/>
              <a:gd name="adj2" fmla="val -20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200" dirty="0">
                <a:solidFill>
                  <a:srgbClr val="000000"/>
                </a:solidFill>
              </a:rPr>
              <a:t>Related activities are grouped logically into scenarios or modes of operation  </a:t>
            </a:r>
          </a:p>
        </p:txBody>
      </p:sp>
      <p:sp>
        <p:nvSpPr>
          <p:cNvPr id="12" name="Rounded Rectangular Callout 11"/>
          <p:cNvSpPr/>
          <p:nvPr/>
        </p:nvSpPr>
        <p:spPr bwMode="auto">
          <a:xfrm>
            <a:off x="4822831" y="4885603"/>
            <a:ext cx="2181225" cy="624254"/>
          </a:xfrm>
          <a:prstGeom prst="wedgeRoundRectCallout">
            <a:avLst>
              <a:gd name="adj1" fmla="val -129753"/>
              <a:gd name="adj2" fmla="val -20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200" dirty="0">
                <a:solidFill>
                  <a:srgbClr val="000000"/>
                </a:solidFill>
              </a:rPr>
              <a:t>Significant exceptions are listed where they would logically occur</a:t>
            </a:r>
          </a:p>
        </p:txBody>
      </p:sp>
      <p:sp>
        <p:nvSpPr>
          <p:cNvPr id="14" name="TextBox 13"/>
          <p:cNvSpPr txBox="1"/>
          <p:nvPr/>
        </p:nvSpPr>
        <p:spPr>
          <a:xfrm>
            <a:off x="4906283" y="3449382"/>
            <a:ext cx="3450368" cy="1115434"/>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sz="1662" dirty="0">
                <a:solidFill>
                  <a:schemeClr val="bg1"/>
                </a:solidFill>
                <a:latin typeface="Arial"/>
              </a:rPr>
              <a:t>The hierarchical nature of organization lends itself to simple diagrams like a Function Tree Diagram or tabular layout</a:t>
            </a:r>
          </a:p>
        </p:txBody>
      </p:sp>
    </p:spTree>
    <p:extLst>
      <p:ext uri="{BB962C8B-B14F-4D97-AF65-F5344CB8AC3E}">
        <p14:creationId xmlns:p14="http://schemas.microsoft.com/office/powerpoint/2010/main" val="2119225727"/>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System Requirements Tabular Layout</a:t>
            </a:r>
          </a:p>
        </p:txBody>
      </p:sp>
      <p:graphicFrame>
        <p:nvGraphicFramePr>
          <p:cNvPr id="6" name="Table 5"/>
          <p:cNvGraphicFramePr>
            <a:graphicFrameLocks noGrp="1"/>
          </p:cNvGraphicFramePr>
          <p:nvPr>
            <p:extLst>
              <p:ext uri="{D42A27DB-BD31-4B8C-83A1-F6EECF244321}">
                <p14:modId xmlns:p14="http://schemas.microsoft.com/office/powerpoint/2010/main" val="595223491"/>
              </p:ext>
            </p:extLst>
          </p:nvPr>
        </p:nvGraphicFramePr>
        <p:xfrm>
          <a:off x="381000" y="1143000"/>
          <a:ext cx="8187925" cy="5547682"/>
        </p:xfrm>
        <a:graphic>
          <a:graphicData uri="http://schemas.openxmlformats.org/drawingml/2006/table">
            <a:tbl>
              <a:tblPr firstRow="1" bandRow="1">
                <a:tableStyleId>{69CF1AB2-1976-4502-BF36-3FF5EA218861}</a:tableStyleId>
              </a:tblPr>
              <a:tblGrid>
                <a:gridCol w="576064">
                  <a:extLst>
                    <a:ext uri="{9D8B030D-6E8A-4147-A177-3AD203B41FA5}">
                      <a16:colId xmlns:a16="http://schemas.microsoft.com/office/drawing/2014/main" val="20000"/>
                    </a:ext>
                  </a:extLst>
                </a:gridCol>
                <a:gridCol w="1381203">
                  <a:extLst>
                    <a:ext uri="{9D8B030D-6E8A-4147-A177-3AD203B41FA5}">
                      <a16:colId xmlns:a16="http://schemas.microsoft.com/office/drawing/2014/main" val="20001"/>
                    </a:ext>
                  </a:extLst>
                </a:gridCol>
                <a:gridCol w="2795261">
                  <a:extLst>
                    <a:ext uri="{9D8B030D-6E8A-4147-A177-3AD203B41FA5}">
                      <a16:colId xmlns:a16="http://schemas.microsoft.com/office/drawing/2014/main" val="20002"/>
                    </a:ext>
                  </a:extLst>
                </a:gridCol>
                <a:gridCol w="1606272">
                  <a:extLst>
                    <a:ext uri="{9D8B030D-6E8A-4147-A177-3AD203B41FA5}">
                      <a16:colId xmlns:a16="http://schemas.microsoft.com/office/drawing/2014/main" val="20003"/>
                    </a:ext>
                  </a:extLst>
                </a:gridCol>
                <a:gridCol w="1829125">
                  <a:extLst>
                    <a:ext uri="{9D8B030D-6E8A-4147-A177-3AD203B41FA5}">
                      <a16:colId xmlns:a16="http://schemas.microsoft.com/office/drawing/2014/main" val="20004"/>
                    </a:ext>
                  </a:extLst>
                </a:gridCol>
              </a:tblGrid>
              <a:tr h="0">
                <a:tc>
                  <a:txBody>
                    <a:bodyPr/>
                    <a:lstStyle/>
                    <a:p>
                      <a:r>
                        <a:rPr lang="en-US" sz="1400" dirty="0">
                          <a:solidFill>
                            <a:schemeClr val="bg1"/>
                          </a:solidFill>
                        </a:rPr>
                        <a:t>No.</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a:solidFill>
                            <a:schemeClr val="bg1"/>
                          </a:solidFill>
                        </a:rPr>
                        <a:t>Functional Requirement</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a:solidFill>
                            <a:schemeClr val="bg1"/>
                          </a:solidFill>
                        </a:rPr>
                        <a:t>Non Functional Performance Requirement</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a:solidFill>
                            <a:schemeClr val="bg1"/>
                          </a:solidFill>
                        </a:rPr>
                        <a:t>Source</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400" dirty="0">
                          <a:solidFill>
                            <a:schemeClr val="bg1"/>
                          </a:solidFill>
                        </a:rPr>
                        <a:t>Verification</a:t>
                      </a:r>
                      <a:endParaRPr lang="en-US" sz="1400" b="0" i="0" dirty="0">
                        <a:solidFill>
                          <a:schemeClr val="bg1"/>
                        </a:solidFill>
                        <a:latin typeface="GE Inspira Pitch Regular" charset="0"/>
                      </a:endParaRPr>
                    </a:p>
                  </a:txBody>
                  <a:tcPr marL="99063" marR="99063" marT="45743" marB="45743">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371029">
                <a:tc rowSpan="5">
                  <a:txBody>
                    <a:bodyPr/>
                    <a:lstStyle/>
                    <a:p>
                      <a:r>
                        <a:rPr lang="en-US" sz="1400" dirty="0"/>
                        <a:t>1.0</a:t>
                      </a:r>
                      <a:endParaRPr lang="en-US" sz="1400" b="0" i="0" dirty="0">
                        <a:latin typeface="GE Inspira Pitch Regular" charset="0"/>
                      </a:endParaRPr>
                    </a:p>
                  </a:txBody>
                  <a:tcPr marL="99063" marR="99063" marT="45743" marB="45743">
                    <a:lnT w="12700" cmpd="sng">
                      <a:noFill/>
                    </a:lnT>
                  </a:tcPr>
                </a:tc>
                <a:tc rowSpan="5">
                  <a:txBody>
                    <a:bodyPr/>
                    <a:lstStyle/>
                    <a:p>
                      <a:r>
                        <a:rPr lang="en-US" sz="1400" dirty="0"/>
                        <a:t>The</a:t>
                      </a:r>
                      <a:r>
                        <a:rPr lang="en-US" sz="1400" baseline="0" dirty="0"/>
                        <a:t> system shall determine the current location to:</a:t>
                      </a:r>
                      <a:endParaRPr lang="en-US" sz="1400" b="0" i="0" dirty="0">
                        <a:latin typeface="GE Inspira Pitch Regular" charset="0"/>
                      </a:endParaRPr>
                    </a:p>
                  </a:txBody>
                  <a:tcPr marL="99063" marR="99063" marT="45743" marB="45743">
                    <a:lnT w="12700" cmpd="sng">
                      <a:noFill/>
                    </a:lnT>
                  </a:tcPr>
                </a:tc>
                <a:tc>
                  <a:txBody>
                    <a:bodyPr/>
                    <a:lstStyle/>
                    <a:p>
                      <a:r>
                        <a:rPr lang="en-US" sz="1400" dirty="0"/>
                        <a:t>1. Accuracy  ± 300</a:t>
                      </a:r>
                      <a:r>
                        <a:rPr lang="en-US" sz="1400" baseline="0" dirty="0"/>
                        <a:t>mm</a:t>
                      </a:r>
                      <a:endParaRPr lang="en-US" sz="1400" b="0" i="0" dirty="0">
                        <a:latin typeface="GE Inspira Pitch Regular" charset="0"/>
                      </a:endParaRPr>
                    </a:p>
                  </a:txBody>
                  <a:tcPr marL="99063" marR="99063" marT="45743" marB="45743">
                    <a:lnT w="12700" cmpd="sng">
                      <a:noFill/>
                    </a:lnT>
                  </a:tcPr>
                </a:tc>
                <a:tc>
                  <a:txBody>
                    <a:bodyPr/>
                    <a:lstStyle/>
                    <a:p>
                      <a:r>
                        <a:rPr lang="en-US" sz="1400" dirty="0"/>
                        <a:t>Derived from SRD requirement 1.6</a:t>
                      </a:r>
                      <a:endParaRPr lang="en-US" sz="1400" b="0" i="0" dirty="0">
                        <a:latin typeface="GE Inspira Pitch Regular" charset="0"/>
                      </a:endParaRPr>
                    </a:p>
                  </a:txBody>
                  <a:tcPr marL="99063" marR="99063" marT="45743" marB="45743">
                    <a:lnT w="12700" cmpd="sng">
                      <a:noFill/>
                    </a:lnT>
                  </a:tcPr>
                </a:tc>
                <a:tc>
                  <a:txBody>
                    <a:bodyPr/>
                    <a:lstStyle/>
                    <a:p>
                      <a:r>
                        <a:rPr lang="en-US" sz="1400" dirty="0"/>
                        <a:t>Test</a:t>
                      </a:r>
                      <a:endParaRPr lang="en-US" sz="1400" b="0" i="0" dirty="0">
                        <a:latin typeface="GE Inspira Pitch Regular" charset="0"/>
                      </a:endParaRPr>
                    </a:p>
                  </a:txBody>
                  <a:tcPr marL="99063" marR="99063" marT="45743" marB="45743">
                    <a:lnT w="12700" cmpd="sng">
                      <a:noFill/>
                    </a:lnT>
                  </a:tcPr>
                </a:tc>
                <a:extLst>
                  <a:ext uri="{0D108BD9-81ED-4DB2-BD59-A6C34878D82A}">
                    <a16:rowId xmlns:a16="http://schemas.microsoft.com/office/drawing/2014/main" val="10001"/>
                  </a:ext>
                </a:extLst>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2. Repeatability</a:t>
                      </a:r>
                      <a:r>
                        <a:rPr lang="en-US" sz="1400" baseline="0" dirty="0"/>
                        <a:t> </a:t>
                      </a:r>
                      <a:r>
                        <a:rPr lang="en-US" sz="1400" dirty="0"/>
                        <a:t>± 30</a:t>
                      </a:r>
                      <a:r>
                        <a:rPr lang="en-US" sz="1400" baseline="0" dirty="0"/>
                        <a:t>mm </a:t>
                      </a:r>
                      <a:endParaRPr lang="en-US" sz="1400" b="0" i="0" dirty="0">
                        <a:latin typeface="GE Inspira Pitch Regular" charset="0"/>
                      </a:endParaRPr>
                    </a:p>
                  </a:txBody>
                  <a:tcPr marL="99063" marR="99063" marT="45743" marB="4574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Derived from SRD requirement 1.6</a:t>
                      </a:r>
                      <a:endParaRPr lang="en-US" sz="1400" b="0" i="0" dirty="0">
                        <a:latin typeface="GE Inspira Pitch Regular" charset="0"/>
                      </a:endParaRPr>
                    </a:p>
                  </a:txBody>
                  <a:tcPr marL="99063" marR="99063" marT="45743" marB="45743"/>
                </a:tc>
                <a:tc>
                  <a:txBody>
                    <a:bodyPr/>
                    <a:lstStyle/>
                    <a:p>
                      <a:r>
                        <a:rPr lang="en-US" sz="1400" dirty="0"/>
                        <a:t>Test</a:t>
                      </a:r>
                      <a:endParaRPr lang="en-US" sz="1400" b="0" i="0" dirty="0">
                        <a:latin typeface="GE Inspira Pitch Regular" charset="0"/>
                      </a:endParaRPr>
                    </a:p>
                  </a:txBody>
                  <a:tcPr marL="99063" marR="99063" marT="45743" marB="45743"/>
                </a:tc>
                <a:extLst>
                  <a:ext uri="{0D108BD9-81ED-4DB2-BD59-A6C34878D82A}">
                    <a16:rowId xmlns:a16="http://schemas.microsoft.com/office/drawing/2014/main" val="10002"/>
                  </a:ext>
                </a:extLst>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dirty="0"/>
                        <a:t>3. Weight &lt;</a:t>
                      </a:r>
                      <a:r>
                        <a:rPr lang="en-US" sz="1400" baseline="0" dirty="0"/>
                        <a:t> 1.7kg</a:t>
                      </a:r>
                      <a:endParaRPr lang="en-US" sz="1400" b="0" i="0" baseline="0" dirty="0">
                        <a:latin typeface="GE Inspira Pitch Regular" charset="0"/>
                      </a:endParaRPr>
                    </a:p>
                  </a:txBody>
                  <a:tcPr marL="99063" marR="99063" marT="45743" marB="45743"/>
                </a:tc>
                <a:tc>
                  <a:txBody>
                    <a:bodyPr/>
                    <a:lstStyle/>
                    <a:p>
                      <a:r>
                        <a:rPr lang="en-US" sz="1400" dirty="0"/>
                        <a:t>Derived</a:t>
                      </a:r>
                      <a:r>
                        <a:rPr lang="en-US" sz="1400" baseline="0" dirty="0"/>
                        <a:t> from SRD requirement 2.6</a:t>
                      </a:r>
                      <a:endParaRPr lang="en-US" sz="1400" b="0" i="0" dirty="0">
                        <a:latin typeface="GE Inspira Pitch Regular" charset="0"/>
                      </a:endParaRPr>
                    </a:p>
                  </a:txBody>
                  <a:tcPr marL="99063" marR="99063" marT="45743" marB="45743"/>
                </a:tc>
                <a:tc>
                  <a:txBody>
                    <a:bodyPr/>
                    <a:lstStyle/>
                    <a:p>
                      <a:r>
                        <a:rPr lang="en-US" sz="1400" dirty="0"/>
                        <a:t>Test</a:t>
                      </a:r>
                      <a:endParaRPr lang="en-US" sz="1400" b="0" i="0" dirty="0">
                        <a:latin typeface="GE Inspira Pitch Regular" charset="0"/>
                      </a:endParaRPr>
                    </a:p>
                  </a:txBody>
                  <a:tcPr marL="99063" marR="99063" marT="45743" marB="45743"/>
                </a:tc>
                <a:extLst>
                  <a:ext uri="{0D108BD9-81ED-4DB2-BD59-A6C34878D82A}">
                    <a16:rowId xmlns:a16="http://schemas.microsoft.com/office/drawing/2014/main" val="10003"/>
                  </a:ext>
                </a:extLst>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dirty="0"/>
                        <a:t>4. Size Envelope &lt; 300x</a:t>
                      </a:r>
                      <a:r>
                        <a:rPr lang="en-US" sz="1400" baseline="0" dirty="0"/>
                        <a:t>50x60 (</a:t>
                      </a:r>
                      <a:r>
                        <a:rPr lang="en-US" sz="1400" baseline="0" dirty="0" err="1"/>
                        <a:t>WxHxD</a:t>
                      </a:r>
                      <a:r>
                        <a:rPr lang="en-US" sz="1400" baseline="0" dirty="0"/>
                        <a:t>)mm</a:t>
                      </a:r>
                      <a:endParaRPr lang="en-US" sz="1400" b="0" i="0" dirty="0">
                        <a:latin typeface="GE Inspira Pitch Regular" charset="0"/>
                      </a:endParaRPr>
                    </a:p>
                  </a:txBody>
                  <a:tcPr marL="99063" marR="99063" marT="45743" marB="45743"/>
                </a:tc>
                <a:tc>
                  <a:txBody>
                    <a:bodyPr/>
                    <a:lstStyle/>
                    <a:p>
                      <a:r>
                        <a:rPr lang="en-US" sz="1400" dirty="0"/>
                        <a:t>BS1759</a:t>
                      </a:r>
                      <a:endParaRPr lang="en-US" sz="1400" b="0" i="0" dirty="0">
                        <a:latin typeface="GE Inspira Pitch Regular" charset="0"/>
                      </a:endParaRPr>
                    </a:p>
                  </a:txBody>
                  <a:tcPr marL="99063" marR="99063" marT="45743" marB="45743"/>
                </a:tc>
                <a:tc>
                  <a:txBody>
                    <a:bodyPr/>
                    <a:lstStyle/>
                    <a:p>
                      <a:r>
                        <a:rPr lang="en-US" sz="1400" dirty="0"/>
                        <a:t>Test</a:t>
                      </a:r>
                      <a:endParaRPr lang="en-US" sz="1400" b="0" i="0" dirty="0">
                        <a:latin typeface="GE Inspira Pitch Regular" charset="0"/>
                      </a:endParaRPr>
                    </a:p>
                  </a:txBody>
                  <a:tcPr marL="99063" marR="99063" marT="45743" marB="45743"/>
                </a:tc>
                <a:extLst>
                  <a:ext uri="{0D108BD9-81ED-4DB2-BD59-A6C34878D82A}">
                    <a16:rowId xmlns:a16="http://schemas.microsoft.com/office/drawing/2014/main" val="10004"/>
                  </a:ext>
                </a:extLst>
              </a:tr>
              <a:tr h="371029">
                <a:tc vMerge="1">
                  <a:txBody>
                    <a:bodyPr/>
                    <a:lstStyle/>
                    <a:p>
                      <a:endParaRPr lang="en-GB"/>
                    </a:p>
                  </a:txBody>
                  <a:tcPr/>
                </a:tc>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400" dirty="0"/>
                        <a:t>5. Reliability</a:t>
                      </a:r>
                      <a:r>
                        <a:rPr lang="en-US" sz="1400" baseline="0" dirty="0"/>
                        <a:t> &gt; 1000hrs MTBF</a:t>
                      </a:r>
                      <a:endParaRPr lang="en-US" sz="1400" b="0" i="0" dirty="0">
                        <a:latin typeface="GE Inspira Pitch Regular" charset="0"/>
                      </a:endParaRPr>
                    </a:p>
                  </a:txBody>
                  <a:tcPr marL="99063" marR="99063" marT="45743" marB="45743"/>
                </a:tc>
                <a:tc>
                  <a:txBody>
                    <a:bodyPr/>
                    <a:lstStyle/>
                    <a:p>
                      <a:r>
                        <a:rPr lang="en-US" sz="1400" dirty="0"/>
                        <a:t>Derived</a:t>
                      </a:r>
                      <a:r>
                        <a:rPr lang="en-US" sz="1400" baseline="0" dirty="0"/>
                        <a:t> from SRD requirement 29.0</a:t>
                      </a:r>
                      <a:endParaRPr lang="en-US" sz="1400" b="0" i="0" dirty="0">
                        <a:latin typeface="GE Inspira Pitch Regular" charset="0"/>
                      </a:endParaRPr>
                    </a:p>
                  </a:txBody>
                  <a:tcPr marL="99063" marR="99063" marT="45743" marB="45743"/>
                </a:tc>
                <a:tc>
                  <a:txBody>
                    <a:bodyPr/>
                    <a:lstStyle/>
                    <a:p>
                      <a:r>
                        <a:rPr lang="en-US" sz="1400" dirty="0"/>
                        <a:t>Analysis and Test </a:t>
                      </a:r>
                      <a:endParaRPr lang="en-US" sz="1400" b="0" i="0" dirty="0">
                        <a:latin typeface="GE Inspira Pitch Regular" charset="0"/>
                      </a:endParaRPr>
                    </a:p>
                  </a:txBody>
                  <a:tcPr marL="99063" marR="99063" marT="45743" marB="45743"/>
                </a:tc>
                <a:extLst>
                  <a:ext uri="{0D108BD9-81ED-4DB2-BD59-A6C34878D82A}">
                    <a16:rowId xmlns:a16="http://schemas.microsoft.com/office/drawing/2014/main" val="10005"/>
                  </a:ext>
                </a:extLst>
              </a:tr>
              <a:tr h="371029">
                <a:tc>
                  <a:txBody>
                    <a:bodyPr/>
                    <a:lstStyle/>
                    <a:p>
                      <a:r>
                        <a:rPr lang="en-US" sz="1400" dirty="0"/>
                        <a:t>2.0 </a:t>
                      </a:r>
                      <a:endParaRPr lang="en-US" sz="1400" b="0" i="0" dirty="0">
                        <a:latin typeface="GE Inspira Pitch Regular" charset="0"/>
                      </a:endParaRPr>
                    </a:p>
                  </a:txBody>
                  <a:tcPr marL="99063" marR="99063" marT="45743" marB="45743"/>
                </a:tc>
                <a:tc>
                  <a:txBody>
                    <a:bodyPr/>
                    <a:lstStyle/>
                    <a:p>
                      <a:r>
                        <a:rPr lang="en-US" sz="1400" dirty="0"/>
                        <a:t>The system shal</a:t>
                      </a:r>
                      <a:r>
                        <a:rPr lang="en-US" sz="1400" baseline="0" dirty="0"/>
                        <a:t>l </a:t>
                      </a:r>
                      <a:r>
                        <a:rPr lang="is-IS" sz="1400" baseline="0" dirty="0"/>
                        <a:t>….</a:t>
                      </a:r>
                      <a:endParaRPr lang="en-US" sz="1400" b="0" i="0" dirty="0">
                        <a:latin typeface="GE Inspira Pitch Regular" charset="0"/>
                      </a:endParaRPr>
                    </a:p>
                  </a:txBody>
                  <a:tcPr marL="99063" marR="99063" marT="45743" marB="45743"/>
                </a:tc>
                <a:tc>
                  <a:txBody>
                    <a:bodyPr/>
                    <a:lstStyle/>
                    <a:p>
                      <a:r>
                        <a:rPr lang="en-US" sz="1400" dirty="0"/>
                        <a:t>1. XXXX</a:t>
                      </a:r>
                      <a:endParaRPr lang="en-US" sz="1400" b="0" i="0" dirty="0">
                        <a:latin typeface="GE Inspira Pitch Regular" charset="0"/>
                      </a:endParaRPr>
                    </a:p>
                  </a:txBody>
                  <a:tcPr marL="99063" marR="99063" marT="45743" marB="45743"/>
                </a:tc>
                <a:tc>
                  <a:txBody>
                    <a:bodyPr/>
                    <a:lstStyle/>
                    <a:p>
                      <a:endParaRPr lang="en-US" sz="1400" b="0" i="0" dirty="0">
                        <a:latin typeface="GE Inspira Pitch Regular" charset="0"/>
                      </a:endParaRPr>
                    </a:p>
                  </a:txBody>
                  <a:tcPr marL="99063" marR="99063" marT="45743" marB="45743"/>
                </a:tc>
                <a:tc>
                  <a:txBody>
                    <a:bodyPr/>
                    <a:lstStyle/>
                    <a:p>
                      <a:endParaRPr lang="en-US" sz="1400" b="0" i="0" dirty="0">
                        <a:latin typeface="GE Inspira Pitch Regular" charset="0"/>
                      </a:endParaRPr>
                    </a:p>
                  </a:txBody>
                  <a:tcPr marL="99063" marR="99063" marT="45743" marB="45743"/>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10508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t>Writing Requirements </a:t>
            </a:r>
          </a:p>
        </p:txBody>
      </p:sp>
      <p:sp>
        <p:nvSpPr>
          <p:cNvPr id="2" name="Content Placeholder 1"/>
          <p:cNvSpPr>
            <a:spLocks noGrp="1"/>
          </p:cNvSpPr>
          <p:nvPr>
            <p:ph idx="1"/>
          </p:nvPr>
        </p:nvSpPr>
        <p:spPr>
          <a:xfrm>
            <a:off x="130175" y="2699190"/>
            <a:ext cx="8686800" cy="3777810"/>
          </a:xfrm>
        </p:spPr>
        <p:txBody>
          <a:bodyPr/>
          <a:lstStyle/>
          <a:p>
            <a:r>
              <a:rPr lang="en-US" dirty="0"/>
              <a:t>Written Requirements are still the prime way in which one stakeholder conveys their needs and expectations</a:t>
            </a:r>
          </a:p>
          <a:p>
            <a:pPr lvl="1"/>
            <a:r>
              <a:rPr lang="en-US" dirty="0"/>
              <a:t>Yet we struggle to achieve this even though we are using our natural language - English </a:t>
            </a:r>
          </a:p>
          <a:p>
            <a:pPr lvl="1"/>
            <a:r>
              <a:rPr lang="en-US" dirty="0"/>
              <a:t>To write a good requirement does require us to understand the English language – but some simple guidelines can help</a:t>
            </a:r>
          </a:p>
        </p:txBody>
      </p:sp>
      <p:sp>
        <p:nvSpPr>
          <p:cNvPr id="4" name="Title 1"/>
          <p:cNvSpPr txBox="1">
            <a:spLocks/>
          </p:cNvSpPr>
          <p:nvPr/>
        </p:nvSpPr>
        <p:spPr bwMode="auto">
          <a:xfrm>
            <a:off x="697681" y="1336712"/>
            <a:ext cx="7440613" cy="1062404"/>
          </a:xfrm>
          <a:prstGeom prst="rect">
            <a:avLst/>
          </a:prstGeom>
          <a:extLst>
            <a:ext uri="{FAA26D3D-D897-4be2-8F04-BA451C77F1D7}">
              <ma14:placeholderFlag xmlns="" xmlns:ma14="http://schemas.microsoft.com/office/mac/drawingml/2011/main" val="1"/>
            </a:ext>
          </a:extLst>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anchor="ctr" anchorCtr="0" compatLnSpc="1">
            <a:prstTxWarp prst="textNoShape">
              <a:avLst/>
            </a:prstTxWarp>
          </a:bodyPr>
          <a:lstStyle>
            <a:lvl1pPr algn="ctr" rtl="0" eaLnBrk="0" fontAlgn="base" hangingPunct="0">
              <a:spcBef>
                <a:spcPct val="0"/>
              </a:spcBef>
              <a:spcAft>
                <a:spcPct val="0"/>
              </a:spcAft>
              <a:defRPr sz="3200" b="1">
                <a:solidFill>
                  <a:schemeClr val="dk1"/>
                </a:solidFill>
                <a:latin typeface="+mn-lt"/>
                <a:ea typeface="+mn-ea"/>
                <a:cs typeface="+mn-cs"/>
              </a:defRPr>
            </a:lvl1pPr>
            <a:lvl2pPr algn="ctr" rtl="0" eaLnBrk="0" fontAlgn="base" hangingPunct="0">
              <a:spcBef>
                <a:spcPct val="0"/>
              </a:spcBef>
              <a:spcAft>
                <a:spcPct val="0"/>
              </a:spcAft>
              <a:defRPr sz="3200" b="1">
                <a:solidFill>
                  <a:schemeClr val="dk1"/>
                </a:solidFill>
                <a:latin typeface="+mn-lt"/>
                <a:ea typeface="+mn-ea"/>
                <a:cs typeface="+mn-cs"/>
              </a:defRPr>
            </a:lvl2pPr>
            <a:lvl3pPr algn="ctr" rtl="0" eaLnBrk="0" fontAlgn="base" hangingPunct="0">
              <a:spcBef>
                <a:spcPct val="0"/>
              </a:spcBef>
              <a:spcAft>
                <a:spcPct val="0"/>
              </a:spcAft>
              <a:defRPr sz="3200" b="1">
                <a:solidFill>
                  <a:schemeClr val="dk1"/>
                </a:solidFill>
                <a:latin typeface="+mn-lt"/>
                <a:ea typeface="+mn-ea"/>
                <a:cs typeface="+mn-cs"/>
              </a:defRPr>
            </a:lvl3pPr>
            <a:lvl4pPr algn="ctr" rtl="0" eaLnBrk="0" fontAlgn="base" hangingPunct="0">
              <a:spcBef>
                <a:spcPct val="0"/>
              </a:spcBef>
              <a:spcAft>
                <a:spcPct val="0"/>
              </a:spcAft>
              <a:defRPr sz="3200" b="1">
                <a:solidFill>
                  <a:schemeClr val="dk1"/>
                </a:solidFill>
                <a:latin typeface="+mn-lt"/>
                <a:ea typeface="+mn-ea"/>
                <a:cs typeface="+mn-cs"/>
              </a:defRPr>
            </a:lvl4pPr>
            <a:lvl5pPr algn="ctr" rtl="0" eaLnBrk="0" fontAlgn="base" hangingPunct="0">
              <a:spcBef>
                <a:spcPct val="0"/>
              </a:spcBef>
              <a:spcAft>
                <a:spcPct val="0"/>
              </a:spcAft>
              <a:defRPr sz="3200" b="1">
                <a:solidFill>
                  <a:schemeClr val="dk1"/>
                </a:solidFill>
                <a:latin typeface="+mn-lt"/>
                <a:ea typeface="+mn-ea"/>
                <a:cs typeface="+mn-cs"/>
              </a:defRPr>
            </a:lvl5pPr>
            <a:lvl6pPr marL="457200" algn="ctr" rtl="0" fontAlgn="base">
              <a:spcBef>
                <a:spcPct val="0"/>
              </a:spcBef>
              <a:spcAft>
                <a:spcPct val="0"/>
              </a:spcAft>
              <a:defRPr sz="3200" b="1">
                <a:solidFill>
                  <a:schemeClr val="dk1"/>
                </a:solidFill>
                <a:latin typeface="+mn-lt"/>
                <a:ea typeface="+mn-ea"/>
                <a:cs typeface="+mn-cs"/>
              </a:defRPr>
            </a:lvl6pPr>
            <a:lvl7pPr marL="914400" algn="ctr" rtl="0" fontAlgn="base">
              <a:spcBef>
                <a:spcPct val="0"/>
              </a:spcBef>
              <a:spcAft>
                <a:spcPct val="0"/>
              </a:spcAft>
              <a:defRPr sz="3200" b="1">
                <a:solidFill>
                  <a:schemeClr val="dk1"/>
                </a:solidFill>
                <a:latin typeface="+mn-lt"/>
                <a:ea typeface="+mn-ea"/>
                <a:cs typeface="+mn-cs"/>
              </a:defRPr>
            </a:lvl7pPr>
            <a:lvl8pPr marL="1371600" algn="ctr" rtl="0" fontAlgn="base">
              <a:spcBef>
                <a:spcPct val="0"/>
              </a:spcBef>
              <a:spcAft>
                <a:spcPct val="0"/>
              </a:spcAft>
              <a:defRPr sz="3200" b="1">
                <a:solidFill>
                  <a:schemeClr val="dk1"/>
                </a:solidFill>
                <a:latin typeface="+mn-lt"/>
                <a:ea typeface="+mn-ea"/>
                <a:cs typeface="+mn-cs"/>
              </a:defRPr>
            </a:lvl8pPr>
            <a:lvl9pPr marL="1828800" algn="ctr" rtl="0" fontAlgn="base">
              <a:spcBef>
                <a:spcPct val="0"/>
              </a:spcBef>
              <a:spcAft>
                <a:spcPct val="0"/>
              </a:spcAft>
              <a:defRPr sz="3200" b="1">
                <a:solidFill>
                  <a:schemeClr val="dk1"/>
                </a:solidFill>
                <a:latin typeface="+mn-lt"/>
                <a:ea typeface="+mn-ea"/>
                <a:cs typeface="+mn-cs"/>
              </a:defRPr>
            </a:lvl9pPr>
          </a:lstStyle>
          <a:p>
            <a:pPr algn="l">
              <a:defRPr/>
            </a:pPr>
            <a:r>
              <a:rPr lang="en-US" sz="1662" i="1">
                <a:solidFill>
                  <a:schemeClr val="tx1"/>
                </a:solidFill>
              </a:rPr>
              <a:t>I have made this [letter] longer, because I have not had the time to make it shorter.</a:t>
            </a:r>
            <a:br>
              <a:rPr lang="en-US" sz="1662">
                <a:solidFill>
                  <a:schemeClr val="tx1"/>
                </a:solidFill>
              </a:rPr>
            </a:br>
            <a:r>
              <a:rPr lang="en-US" sz="1477" b="0">
                <a:solidFill>
                  <a:schemeClr val="tx1"/>
                </a:solidFill>
              </a:rPr>
              <a:t>Blaise Pascal, "Lettres provinciales", letter 16, 1657</a:t>
            </a:r>
            <a:br>
              <a:rPr lang="en-US" sz="1477" b="0">
                <a:solidFill>
                  <a:schemeClr val="tx1"/>
                </a:solidFill>
              </a:rPr>
            </a:br>
            <a:r>
              <a:rPr lang="en-US" sz="1477" b="0">
                <a:solidFill>
                  <a:schemeClr val="tx1"/>
                </a:solidFill>
              </a:rPr>
              <a:t>French mathematician, physicist (1623 - 1662)</a:t>
            </a:r>
            <a:endParaRPr lang="en-US" sz="1477" b="0" dirty="0">
              <a:solidFill>
                <a:schemeClr val="tx1"/>
              </a:solidFill>
            </a:endParaRPr>
          </a:p>
        </p:txBody>
      </p:sp>
    </p:spTree>
    <p:extLst>
      <p:ext uri="{BB962C8B-B14F-4D97-AF65-F5344CB8AC3E}">
        <p14:creationId xmlns:p14="http://schemas.microsoft.com/office/powerpoint/2010/main" val="142475758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a:t>What are </a:t>
            </a:r>
            <a:r>
              <a:rPr lang="ja-JP" altLang="en-GB"/>
              <a:t>“</a:t>
            </a:r>
            <a:r>
              <a:rPr lang="en-GB" altLang="ja-JP"/>
              <a:t>Good</a:t>
            </a:r>
            <a:r>
              <a:rPr lang="ja-JP" altLang="en-GB"/>
              <a:t>”</a:t>
            </a:r>
            <a:r>
              <a:rPr lang="en-GB" altLang="ja-JP"/>
              <a:t> Requirements?</a:t>
            </a:r>
            <a:endParaRPr lang="en-GB"/>
          </a:p>
        </p:txBody>
      </p:sp>
      <p:sp>
        <p:nvSpPr>
          <p:cNvPr id="31746" name="Content Placeholder 2"/>
          <p:cNvSpPr>
            <a:spLocks noGrp="1"/>
          </p:cNvSpPr>
          <p:nvPr>
            <p:ph idx="1"/>
          </p:nvPr>
        </p:nvSpPr>
        <p:spPr/>
        <p:txBody>
          <a:bodyPr/>
          <a:lstStyle/>
          <a:p>
            <a:r>
              <a:rPr lang="en-GB"/>
              <a:t>A good requirement should be:</a:t>
            </a:r>
          </a:p>
          <a:p>
            <a:pPr lvl="1"/>
            <a:r>
              <a:rPr lang="en-GB"/>
              <a:t>Clear: unambiguous and using the active voice</a:t>
            </a:r>
          </a:p>
          <a:p>
            <a:pPr lvl="1"/>
            <a:r>
              <a:rPr lang="en-GB"/>
              <a:t>Concise: simple structure with few words</a:t>
            </a:r>
          </a:p>
          <a:p>
            <a:pPr lvl="1"/>
            <a:r>
              <a:rPr lang="en-GB"/>
              <a:t>Consistent: with itself and other requirements</a:t>
            </a:r>
          </a:p>
          <a:p>
            <a:pPr lvl="1"/>
            <a:r>
              <a:rPr lang="en-GB"/>
              <a:t>Complete: it expresses complete meaning</a:t>
            </a:r>
          </a:p>
          <a:p>
            <a:pPr lvl="1"/>
            <a:r>
              <a:rPr lang="en-GB"/>
              <a:t>Correct: asks for something that is possible (do-able and legal)</a:t>
            </a:r>
          </a:p>
          <a:p>
            <a:pPr lvl="1"/>
            <a:r>
              <a:rPr lang="en-GB"/>
              <a:t>Confirmable: can be proven to have been met</a:t>
            </a:r>
          </a:p>
          <a:p>
            <a:endParaRPr lang="en-US" dirty="0"/>
          </a:p>
        </p:txBody>
      </p:sp>
    </p:spTree>
    <p:extLst>
      <p:ext uri="{BB962C8B-B14F-4D97-AF65-F5344CB8AC3E}">
        <p14:creationId xmlns:p14="http://schemas.microsoft.com/office/powerpoint/2010/main" val="1361879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Clear</a:t>
            </a:r>
          </a:p>
        </p:txBody>
      </p:sp>
      <p:pic>
        <p:nvPicPr>
          <p:cNvPr id="4" name="Picture 3" descr="africa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369" y="1037492"/>
            <a:ext cx="7596554" cy="4989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07848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dirty="0">
                <a:latin typeface="Arial Rounded MT Bold" charset="0"/>
              </a:rPr>
              <a:t>Concise</a:t>
            </a:r>
          </a:p>
        </p:txBody>
      </p:sp>
      <p:sp>
        <p:nvSpPr>
          <p:cNvPr id="54274" name="Content Placeholder 2"/>
          <p:cNvSpPr>
            <a:spLocks noGrp="1"/>
          </p:cNvSpPr>
          <p:nvPr>
            <p:ph idx="1"/>
          </p:nvPr>
        </p:nvSpPr>
        <p:spPr/>
        <p:txBody>
          <a:bodyPr/>
          <a:lstStyle/>
          <a:p>
            <a:pPr>
              <a:defRPr/>
            </a:pPr>
            <a:r>
              <a:rPr lang="en-GB" dirty="0">
                <a:latin typeface="+mn-lt"/>
              </a:rPr>
              <a:t>You don’</a:t>
            </a:r>
            <a:r>
              <a:rPr lang="en-GB" altLang="ja-JP" dirty="0">
                <a:latin typeface="+mn-lt"/>
              </a:rPr>
              <a:t>t need a lot of words to convey clear understanding</a:t>
            </a:r>
          </a:p>
          <a:p>
            <a:pPr>
              <a:defRPr/>
            </a:pPr>
            <a:endParaRPr lang="en-GB" dirty="0">
              <a:latin typeface="+mn-lt"/>
            </a:endParaRPr>
          </a:p>
          <a:p>
            <a:pPr lvl="2">
              <a:buFontTx/>
              <a:buNone/>
              <a:defRPr/>
            </a:pPr>
            <a:r>
              <a:rPr lang="en-GB" sz="1846" dirty="0"/>
              <a:t>The Lord’s Prayer					56</a:t>
            </a:r>
          </a:p>
          <a:p>
            <a:pPr lvl="2">
              <a:buFontTx/>
              <a:buNone/>
              <a:defRPr/>
            </a:pPr>
            <a:endParaRPr lang="en-GB" sz="1846" dirty="0"/>
          </a:p>
          <a:p>
            <a:pPr lvl="2">
              <a:buFontTx/>
              <a:buNone/>
              <a:defRPr/>
            </a:pPr>
            <a:r>
              <a:rPr lang="en-GB" sz="1846" dirty="0"/>
              <a:t>The 10 Commandments				197</a:t>
            </a:r>
          </a:p>
          <a:p>
            <a:pPr lvl="2">
              <a:buFontTx/>
              <a:buNone/>
              <a:defRPr/>
            </a:pPr>
            <a:endParaRPr lang="en-GB" sz="1846" dirty="0"/>
          </a:p>
          <a:p>
            <a:pPr lvl="2">
              <a:buFontTx/>
              <a:buNone/>
              <a:defRPr/>
            </a:pPr>
            <a:r>
              <a:rPr lang="en-GB" sz="1846" dirty="0"/>
              <a:t>The U.S. Declaration of Independence		300</a:t>
            </a:r>
          </a:p>
          <a:p>
            <a:pPr lvl="2">
              <a:buFontTx/>
              <a:buNone/>
              <a:defRPr/>
            </a:pPr>
            <a:endParaRPr lang="en-GB" sz="1846" dirty="0"/>
          </a:p>
          <a:p>
            <a:pPr lvl="2">
              <a:buFontTx/>
              <a:buNone/>
              <a:defRPr/>
            </a:pPr>
            <a:r>
              <a:rPr lang="en-GB" sz="1846" dirty="0"/>
              <a:t>The EC Directive on the export of duck eggs	29,611</a:t>
            </a:r>
          </a:p>
          <a:p>
            <a:pPr lvl="1">
              <a:defRPr/>
            </a:pPr>
            <a:endParaRPr lang="en-US" dirty="0">
              <a:latin typeface="+mn-lt"/>
            </a:endParaRPr>
          </a:p>
        </p:txBody>
      </p:sp>
    </p:spTree>
    <p:extLst>
      <p:ext uri="{BB962C8B-B14F-4D97-AF65-F5344CB8AC3E}">
        <p14:creationId xmlns:p14="http://schemas.microsoft.com/office/powerpoint/2010/main" val="130570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27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427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4274">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2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dirty="0">
                <a:latin typeface="Arial" charset="0"/>
              </a:rPr>
              <a:t>Consistent</a:t>
            </a:r>
          </a:p>
        </p:txBody>
      </p:sp>
      <p:pic>
        <p:nvPicPr>
          <p:cNvPr id="4" name="Picture 2" descr="entr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3462" y="1122284"/>
            <a:ext cx="3050231" cy="45771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87836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050"/>
          <p:cNvSpPr>
            <a:spLocks noGrp="1" noChangeArrowheads="1"/>
          </p:cNvSpPr>
          <p:nvPr>
            <p:ph type="title"/>
          </p:nvPr>
        </p:nvSpPr>
        <p:spPr/>
        <p:txBody>
          <a:bodyPr/>
          <a:lstStyle/>
          <a:p>
            <a:pPr>
              <a:defRPr/>
            </a:pPr>
            <a:r>
              <a:rPr lang="en-GB" dirty="0">
                <a:cs typeface="+mj-cs"/>
              </a:rPr>
              <a:t>Complete</a:t>
            </a:r>
            <a:endParaRPr lang="en-GB" sz="2585" dirty="0">
              <a:cs typeface="+mj-cs"/>
            </a:endParaRPr>
          </a:p>
        </p:txBody>
      </p:sp>
      <p:pic>
        <p:nvPicPr>
          <p:cNvPr id="5" name="Picture 5" descr="wa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7757" y="1420930"/>
            <a:ext cx="4293887" cy="4393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42923601"/>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a:latin typeface="Arial" charset="0"/>
              </a:rPr>
              <a:t>Correct</a:t>
            </a: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748" y="1085170"/>
            <a:ext cx="3758505" cy="48155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8062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a:latin typeface="Arial" charset="0"/>
              </a:rPr>
              <a:t>Confirmable</a:t>
            </a:r>
          </a:p>
        </p:txBody>
      </p:sp>
      <p:pic>
        <p:nvPicPr>
          <p:cNvPr id="5" name="Picture 6" descr="hooversu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354" y="2224417"/>
            <a:ext cx="3588726" cy="2212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3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4"/>
          <p:cNvSpPr>
            <a:spLocks noGrp="1"/>
          </p:cNvSpPr>
          <p:nvPr>
            <p:ph type="title"/>
          </p:nvPr>
        </p:nvSpPr>
        <p:spPr/>
        <p:txBody>
          <a:bodyPr/>
          <a:lstStyle/>
          <a:p>
            <a:r>
              <a:rPr lang="en-US"/>
              <a:t>Guidelines for Writing Good Requirements</a:t>
            </a:r>
          </a:p>
        </p:txBody>
      </p:sp>
      <p:sp>
        <p:nvSpPr>
          <p:cNvPr id="16386" name="Content Placeholder 5"/>
          <p:cNvSpPr>
            <a:spLocks noGrp="1"/>
          </p:cNvSpPr>
          <p:nvPr>
            <p:ph idx="1"/>
          </p:nvPr>
        </p:nvSpPr>
        <p:spPr/>
        <p:txBody>
          <a:bodyPr/>
          <a:lstStyle/>
          <a:p>
            <a:r>
              <a:rPr lang="en-GB"/>
              <a:t>The 11 DOs</a:t>
            </a:r>
          </a:p>
          <a:p>
            <a:pPr lvl="1"/>
            <a:r>
              <a:rPr lang="en-GB"/>
              <a:t>Do write requirements one at a time as a simple sentence</a:t>
            </a:r>
          </a:p>
          <a:p>
            <a:pPr lvl="1"/>
            <a:r>
              <a:rPr lang="en-GB"/>
              <a:t>Do avoid compound or complex sentences</a:t>
            </a:r>
          </a:p>
          <a:p>
            <a:pPr lvl="1"/>
            <a:r>
              <a:rPr lang="en-GB"/>
              <a:t>Do use simple direct sentences – don’</a:t>
            </a:r>
            <a:r>
              <a:rPr lang="en-GB" altLang="ja-JP"/>
              <a:t>t ramble</a:t>
            </a:r>
          </a:p>
          <a:p>
            <a:pPr lvl="1"/>
            <a:r>
              <a:rPr lang="en-GB" altLang="ja-JP"/>
              <a:t>Do use the active voice</a:t>
            </a:r>
          </a:p>
          <a:p>
            <a:pPr lvl="1"/>
            <a:r>
              <a:rPr lang="en-GB" altLang="ja-JP"/>
              <a:t>Do use simple English words</a:t>
            </a:r>
          </a:p>
          <a:p>
            <a:pPr lvl="1"/>
            <a:r>
              <a:rPr lang="en-GB"/>
              <a:t>Do avoid “let-out” clauses or wishful thinking</a:t>
            </a:r>
          </a:p>
          <a:p>
            <a:pPr lvl="1"/>
            <a:r>
              <a:rPr lang="en-GB"/>
              <a:t>Do refrain from designing the system</a:t>
            </a:r>
          </a:p>
          <a:p>
            <a:pPr lvl="1"/>
            <a:r>
              <a:rPr lang="en-GB"/>
              <a:t>Do identify the stakeholder (remember we treat the system of interest as a stakeholder) who wants each requirement</a:t>
            </a:r>
          </a:p>
          <a:p>
            <a:pPr lvl="1"/>
            <a:r>
              <a:rPr lang="en-GB"/>
              <a:t>Do focus on stating the result to be provided to the stakeholder</a:t>
            </a:r>
          </a:p>
          <a:p>
            <a:pPr lvl="1"/>
            <a:r>
              <a:rPr lang="en-GB"/>
              <a:t>Do ensure the requirement is confirmable</a:t>
            </a:r>
          </a:p>
          <a:p>
            <a:pPr lvl="1"/>
            <a:r>
              <a:rPr lang="en-GB"/>
              <a:t>Do define the level of compliance sought</a:t>
            </a:r>
          </a:p>
          <a:p>
            <a:endParaRPr lang="en-US" dirty="0"/>
          </a:p>
        </p:txBody>
      </p:sp>
    </p:spTree>
    <p:extLst>
      <p:ext uri="{BB962C8B-B14F-4D97-AF65-F5344CB8AC3E}">
        <p14:creationId xmlns:p14="http://schemas.microsoft.com/office/powerpoint/2010/main" val="1966736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Art of Writing Requirements </a:t>
            </a:r>
            <a:endParaRPr lang="en-US" dirty="0"/>
          </a:p>
        </p:txBody>
      </p:sp>
      <p:sp>
        <p:nvSpPr>
          <p:cNvPr id="6" name="TextBox 5"/>
          <p:cNvSpPr txBox="1"/>
          <p:nvPr/>
        </p:nvSpPr>
        <p:spPr>
          <a:xfrm>
            <a:off x="1022438" y="2199549"/>
            <a:ext cx="6867586" cy="490134"/>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585" dirty="0"/>
              <a:t>Writing “good” requirements is not easy</a:t>
            </a:r>
          </a:p>
        </p:txBody>
      </p:sp>
      <p:sp>
        <p:nvSpPr>
          <p:cNvPr id="7" name="Rounded Rectangular Callout 6"/>
          <p:cNvSpPr/>
          <p:nvPr/>
        </p:nvSpPr>
        <p:spPr>
          <a:xfrm>
            <a:off x="387771" y="1188070"/>
            <a:ext cx="7765630" cy="448709"/>
          </a:xfrm>
          <a:prstGeom prst="wedgeRoundRectCallout">
            <a:avLst>
              <a:gd name="adj1" fmla="val -17832"/>
              <a:gd name="adj2" fmla="val 15519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lvl="1">
              <a:spcBef>
                <a:spcPct val="20000"/>
              </a:spcBef>
            </a:pPr>
            <a:r>
              <a:rPr lang="en-GB" sz="1800" kern="0" dirty="0">
                <a:solidFill>
                  <a:schemeClr val="bg1"/>
                </a:solidFill>
                <a:ea typeface="ＭＳ Ｐゴシック" charset="0"/>
              </a:rPr>
              <a:t>Clear, Concise, Consistent, Complete, Correct &amp; Confirmable</a:t>
            </a:r>
            <a:endParaRPr lang="en-US" dirty="0">
              <a:solidFill>
                <a:schemeClr val="bg1"/>
              </a:solidFill>
            </a:endParaRPr>
          </a:p>
        </p:txBody>
      </p:sp>
      <p:sp>
        <p:nvSpPr>
          <p:cNvPr id="8" name="Bent-Up Arrow 7"/>
          <p:cNvSpPr/>
          <p:nvPr/>
        </p:nvSpPr>
        <p:spPr>
          <a:xfrm rot="5400000">
            <a:off x="1349619" y="2744837"/>
            <a:ext cx="1499575" cy="1567705"/>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p>
        </p:txBody>
      </p:sp>
      <p:sp>
        <p:nvSpPr>
          <p:cNvPr id="9" name="TextBox 8"/>
          <p:cNvSpPr txBox="1"/>
          <p:nvPr/>
        </p:nvSpPr>
        <p:spPr>
          <a:xfrm>
            <a:off x="3299067" y="3249225"/>
            <a:ext cx="2135265" cy="1228541"/>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846" dirty="0"/>
              <a:t>3 Possible styles</a:t>
            </a:r>
          </a:p>
          <a:p>
            <a:pPr marL="263776" indent="-263776">
              <a:buFont typeface="Arial"/>
              <a:buChar char="•"/>
            </a:pPr>
            <a:r>
              <a:rPr lang="en-US" sz="1846" dirty="0"/>
              <a:t>Classic</a:t>
            </a:r>
          </a:p>
          <a:p>
            <a:pPr marL="263776" indent="-263776">
              <a:buFont typeface="Arial"/>
              <a:buChar char="•"/>
            </a:pPr>
            <a:r>
              <a:rPr lang="en-US" sz="1846" dirty="0"/>
              <a:t>Alternative</a:t>
            </a:r>
          </a:p>
          <a:p>
            <a:pPr marL="263776" indent="-263776">
              <a:buFont typeface="Arial"/>
              <a:buChar char="•"/>
            </a:pPr>
            <a:r>
              <a:rPr lang="en-US" sz="1846" dirty="0"/>
              <a:t>Tabular</a:t>
            </a:r>
          </a:p>
        </p:txBody>
      </p:sp>
      <p:sp>
        <p:nvSpPr>
          <p:cNvPr id="10" name="Rectangle 9"/>
          <p:cNvSpPr/>
          <p:nvPr/>
        </p:nvSpPr>
        <p:spPr>
          <a:xfrm>
            <a:off x="695260" y="4841247"/>
            <a:ext cx="7797789" cy="1626214"/>
          </a:xfrm>
          <a:prstGeom prst="rect">
            <a:avLst/>
          </a:prstGeom>
        </p:spPr>
        <p:txBody>
          <a:bodyPr wrap="square">
            <a:spAutoFit/>
          </a:bodyPr>
          <a:lstStyle/>
          <a:p>
            <a:pPr eaLnBrk="1" hangingPunct="1"/>
            <a:r>
              <a:rPr lang="en-US" sz="1846" dirty="0">
                <a:solidFill>
                  <a:srgbClr val="000000"/>
                </a:solidFill>
              </a:rPr>
              <a:t>It is always important, when writing requirements, to remind yourself:</a:t>
            </a:r>
          </a:p>
          <a:p>
            <a:pPr eaLnBrk="1" hangingPunct="1"/>
            <a:endParaRPr lang="en-US" sz="1846" dirty="0">
              <a:solidFill>
                <a:srgbClr val="000000"/>
              </a:solidFill>
            </a:endParaRPr>
          </a:p>
          <a:p>
            <a:pPr lvl="1" eaLnBrk="1" hangingPunct="1">
              <a:buFont typeface="Arial" charset="0"/>
              <a:buChar char="•"/>
            </a:pPr>
            <a:r>
              <a:rPr lang="en-US" sz="2215" dirty="0">
                <a:solidFill>
                  <a:srgbClr val="000000"/>
                </a:solidFill>
              </a:rPr>
              <a:t>This requirement is a contractual obligation</a:t>
            </a:r>
          </a:p>
          <a:p>
            <a:pPr lvl="1" eaLnBrk="1" hangingPunct="1">
              <a:buFont typeface="Arial" charset="0"/>
              <a:buChar char="•"/>
            </a:pPr>
            <a:r>
              <a:rPr lang="en-US" sz="2215" dirty="0">
                <a:solidFill>
                  <a:srgbClr val="000000"/>
                </a:solidFill>
              </a:rPr>
              <a:t>Somebody has to understand this requirement</a:t>
            </a:r>
          </a:p>
        </p:txBody>
      </p:sp>
    </p:spTree>
    <p:extLst>
      <p:ext uri="{BB962C8B-B14F-4D97-AF65-F5344CB8AC3E}">
        <p14:creationId xmlns:p14="http://schemas.microsoft.com/office/powerpoint/2010/main" val="875472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3"/>
          <p:cNvSpPr>
            <a:spLocks noGrp="1"/>
          </p:cNvSpPr>
          <p:nvPr>
            <p:ph type="title"/>
          </p:nvPr>
        </p:nvSpPr>
        <p:spPr/>
        <p:txBody>
          <a:bodyPr/>
          <a:lstStyle/>
          <a:p>
            <a:r>
              <a:rPr lang="en-US"/>
              <a:t>Anatomy of the Classic Style Requirement </a:t>
            </a:r>
            <a:endParaRPr lang="en-US" dirty="0"/>
          </a:p>
        </p:txBody>
      </p:sp>
      <p:sp>
        <p:nvSpPr>
          <p:cNvPr id="2" name="Down Arrow Callout 1"/>
          <p:cNvSpPr/>
          <p:nvPr/>
        </p:nvSpPr>
        <p:spPr>
          <a:xfrm>
            <a:off x="504404" y="1081705"/>
            <a:ext cx="8097706" cy="1254163"/>
          </a:xfrm>
          <a:prstGeom prst="downArrowCallout">
            <a:avLst>
              <a:gd name="adj1" fmla="val 79334"/>
              <a:gd name="adj2" fmla="val 74334"/>
              <a:gd name="adj3" fmla="val 25000"/>
              <a:gd name="adj4" fmla="val 54107"/>
            </a:avLst>
          </a:prstGeom>
        </p:spPr>
        <p:style>
          <a:lnRef idx="1">
            <a:schemeClr val="accent6"/>
          </a:lnRef>
          <a:fillRef idx="2">
            <a:schemeClr val="accent6"/>
          </a:fillRef>
          <a:effectRef idx="1">
            <a:schemeClr val="accent6"/>
          </a:effectRef>
          <a:fontRef idx="minor">
            <a:schemeClr val="dk1"/>
          </a:fontRef>
        </p:style>
        <p:txBody>
          <a:bodyPr rtlCol="0" anchor="ctr"/>
          <a:lstStyle/>
          <a:p>
            <a:pPr eaLnBrk="1" hangingPunct="1"/>
            <a:r>
              <a:rPr lang="en-US" sz="1477" dirty="0">
                <a:solidFill>
                  <a:srgbClr val="000000"/>
                </a:solidFill>
              </a:rPr>
              <a:t>Born out of the </a:t>
            </a:r>
            <a:r>
              <a:rPr lang="en-US" sz="1477" dirty="0" err="1">
                <a:solidFill>
                  <a:srgbClr val="000000"/>
                </a:solidFill>
              </a:rPr>
              <a:t>Defence</a:t>
            </a:r>
            <a:r>
              <a:rPr lang="en-US" sz="1477" dirty="0">
                <a:solidFill>
                  <a:srgbClr val="000000"/>
                </a:solidFill>
              </a:rPr>
              <a:t> industry, the classic style for writing requirements uses the following format</a:t>
            </a:r>
          </a:p>
        </p:txBody>
      </p:sp>
      <p:sp>
        <p:nvSpPr>
          <p:cNvPr id="6" name="Rounded Rectangular Callout 5"/>
          <p:cNvSpPr/>
          <p:nvPr/>
        </p:nvSpPr>
        <p:spPr bwMode="auto">
          <a:xfrm>
            <a:off x="1505229" y="5456722"/>
            <a:ext cx="2090736" cy="451338"/>
          </a:xfrm>
          <a:prstGeom prst="wedgeRoundRectCallout">
            <a:avLst>
              <a:gd name="adj1" fmla="val 33741"/>
              <a:gd name="adj2" fmla="val -256712"/>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The person or thing that  wants the system response  </a:t>
            </a:r>
          </a:p>
        </p:txBody>
      </p:sp>
      <p:sp>
        <p:nvSpPr>
          <p:cNvPr id="7" name="Rounded Rectangular Callout 6"/>
          <p:cNvSpPr/>
          <p:nvPr/>
        </p:nvSpPr>
        <p:spPr bwMode="auto">
          <a:xfrm>
            <a:off x="315382" y="2540855"/>
            <a:ext cx="3513137" cy="1184031"/>
          </a:xfrm>
          <a:prstGeom prst="wedgeRoundRectCallout">
            <a:avLst>
              <a:gd name="adj1" fmla="val -28071"/>
              <a:gd name="adj2" fmla="val 87911"/>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Describes the conditions that need to occur for the requirement to become active. They are:</a:t>
            </a:r>
          </a:p>
          <a:p>
            <a:pPr marL="1002348" lvl="2" indent="-158265">
              <a:buFont typeface="Arial"/>
              <a:buChar char="•"/>
              <a:defRPr/>
            </a:pPr>
            <a:r>
              <a:rPr lang="en-US" sz="1108" dirty="0">
                <a:solidFill>
                  <a:srgbClr val="000000"/>
                </a:solidFill>
                <a:latin typeface="Arial" pitchFamily="34" charset="0"/>
              </a:rPr>
              <a:t>Ubiquitous</a:t>
            </a:r>
          </a:p>
          <a:p>
            <a:pPr marL="1002348" lvl="2" indent="-158265">
              <a:buFont typeface="Arial"/>
              <a:buChar char="•"/>
              <a:defRPr/>
            </a:pPr>
            <a:r>
              <a:rPr lang="en-US" sz="1108" dirty="0">
                <a:solidFill>
                  <a:srgbClr val="000000"/>
                </a:solidFill>
                <a:latin typeface="Arial" pitchFamily="34" charset="0"/>
              </a:rPr>
              <a:t>Event Driven</a:t>
            </a:r>
          </a:p>
          <a:p>
            <a:pPr marL="1002348" lvl="2" indent="-158265">
              <a:buFont typeface="Arial"/>
              <a:buChar char="•"/>
              <a:defRPr/>
            </a:pPr>
            <a:r>
              <a:rPr lang="en-US" sz="1108" dirty="0">
                <a:solidFill>
                  <a:srgbClr val="000000"/>
                </a:solidFill>
                <a:latin typeface="Arial" pitchFamily="34" charset="0"/>
              </a:rPr>
              <a:t>State Driven</a:t>
            </a:r>
          </a:p>
          <a:p>
            <a:pPr marL="1002348" lvl="2" indent="-158265">
              <a:buFont typeface="Arial"/>
              <a:buChar char="•"/>
              <a:defRPr/>
            </a:pPr>
            <a:r>
              <a:rPr lang="en-US" sz="1108" dirty="0">
                <a:solidFill>
                  <a:srgbClr val="000000"/>
                </a:solidFill>
                <a:latin typeface="Arial" pitchFamily="34" charset="0"/>
              </a:rPr>
              <a:t>Optional</a:t>
            </a:r>
          </a:p>
          <a:p>
            <a:pPr algn="ctr">
              <a:defRPr/>
            </a:pPr>
            <a:endParaRPr lang="en-US" sz="1108" dirty="0">
              <a:solidFill>
                <a:srgbClr val="000000"/>
              </a:solidFill>
              <a:latin typeface="Arial" pitchFamily="34" charset="0"/>
            </a:endParaRPr>
          </a:p>
          <a:p>
            <a:pPr algn="ctr">
              <a:defRPr/>
            </a:pPr>
            <a:r>
              <a:rPr lang="en-US" sz="1108" dirty="0">
                <a:solidFill>
                  <a:srgbClr val="000000"/>
                </a:solidFill>
                <a:latin typeface="Arial" pitchFamily="34" charset="0"/>
              </a:rPr>
              <a:t>  </a:t>
            </a:r>
          </a:p>
        </p:txBody>
      </p:sp>
      <p:sp>
        <p:nvSpPr>
          <p:cNvPr id="8" name="Rounded Rectangular Callout 7"/>
          <p:cNvSpPr/>
          <p:nvPr/>
        </p:nvSpPr>
        <p:spPr bwMode="auto">
          <a:xfrm>
            <a:off x="4980265" y="5408374"/>
            <a:ext cx="2160588" cy="593480"/>
          </a:xfrm>
          <a:prstGeom prst="wedgeRoundRectCallout">
            <a:avLst>
              <a:gd name="adj1" fmla="val 38249"/>
              <a:gd name="adj2" fmla="val -200160"/>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Describes what the system must actually do that is “visible” to the stakeholder</a:t>
            </a:r>
          </a:p>
        </p:txBody>
      </p:sp>
      <p:sp>
        <p:nvSpPr>
          <p:cNvPr id="9" name="Rounded Rectangular Callout 8"/>
          <p:cNvSpPr/>
          <p:nvPr/>
        </p:nvSpPr>
        <p:spPr bwMode="auto">
          <a:xfrm>
            <a:off x="4337987" y="2628345"/>
            <a:ext cx="2343149" cy="1148862"/>
          </a:xfrm>
          <a:prstGeom prst="wedgeRoundRectCallout">
            <a:avLst>
              <a:gd name="adj1" fmla="val -7351"/>
              <a:gd name="adj2" fmla="val 82073"/>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defRPr/>
            </a:pPr>
            <a:r>
              <a:rPr lang="en-US" sz="1015" dirty="0">
                <a:solidFill>
                  <a:srgbClr val="000000"/>
                </a:solidFill>
                <a:latin typeface="Arial" pitchFamily="34" charset="0"/>
              </a:rPr>
              <a:t>Defines the level of compliance:</a:t>
            </a:r>
          </a:p>
          <a:p>
            <a:pPr marL="580307" lvl="1" indent="-158265">
              <a:buFont typeface="Arial"/>
              <a:buChar char="•"/>
              <a:defRPr/>
            </a:pPr>
            <a:r>
              <a:rPr lang="en-US" sz="1015" dirty="0">
                <a:solidFill>
                  <a:srgbClr val="000000"/>
                </a:solidFill>
                <a:latin typeface="Arial" pitchFamily="34" charset="0"/>
              </a:rPr>
              <a:t>SHALL</a:t>
            </a:r>
          </a:p>
          <a:p>
            <a:pPr marL="580307" lvl="1" indent="-158265">
              <a:buFont typeface="Arial"/>
              <a:buChar char="•"/>
              <a:defRPr/>
            </a:pPr>
            <a:r>
              <a:rPr lang="en-US" sz="1015" dirty="0">
                <a:solidFill>
                  <a:srgbClr val="000000"/>
                </a:solidFill>
                <a:latin typeface="Arial" pitchFamily="34" charset="0"/>
              </a:rPr>
              <a:t>MUST</a:t>
            </a:r>
          </a:p>
          <a:p>
            <a:pPr marL="580307" lvl="1" indent="-158265">
              <a:buFont typeface="Arial"/>
              <a:buChar char="•"/>
              <a:defRPr/>
            </a:pPr>
            <a:r>
              <a:rPr lang="en-US" sz="1015" dirty="0">
                <a:solidFill>
                  <a:srgbClr val="000000"/>
                </a:solidFill>
                <a:latin typeface="Arial" pitchFamily="34" charset="0"/>
              </a:rPr>
              <a:t>WILL</a:t>
            </a:r>
          </a:p>
          <a:p>
            <a:pPr marL="580307" lvl="1" indent="-158265">
              <a:buFont typeface="Arial"/>
              <a:buChar char="•"/>
              <a:defRPr/>
            </a:pPr>
            <a:r>
              <a:rPr lang="en-US" sz="1015" dirty="0">
                <a:solidFill>
                  <a:srgbClr val="000000"/>
                </a:solidFill>
                <a:latin typeface="Arial" pitchFamily="34" charset="0"/>
              </a:rPr>
              <a:t>SHOULD</a:t>
            </a:r>
          </a:p>
          <a:p>
            <a:pPr marL="580307" lvl="1" indent="-158265">
              <a:buFont typeface="Arial"/>
              <a:buChar char="•"/>
              <a:defRPr/>
            </a:pPr>
            <a:r>
              <a:rPr lang="en-US" sz="1015" dirty="0">
                <a:solidFill>
                  <a:srgbClr val="000000"/>
                </a:solidFill>
                <a:latin typeface="Arial" pitchFamily="34" charset="0"/>
              </a:rPr>
              <a:t>MAY</a:t>
            </a:r>
          </a:p>
        </p:txBody>
      </p:sp>
      <p:sp>
        <p:nvSpPr>
          <p:cNvPr id="10" name="Rounded Rectangular Callout 9"/>
          <p:cNvSpPr/>
          <p:nvPr/>
        </p:nvSpPr>
        <p:spPr bwMode="auto">
          <a:xfrm>
            <a:off x="6921784" y="2959717"/>
            <a:ext cx="1893887" cy="848458"/>
          </a:xfrm>
          <a:prstGeom prst="wedgeRoundRectCallout">
            <a:avLst>
              <a:gd name="adj1" fmla="val 11786"/>
              <a:gd name="adj2" fmla="val 89682"/>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US" sz="1108" dirty="0">
                <a:solidFill>
                  <a:srgbClr val="000000"/>
                </a:solidFill>
                <a:latin typeface="Arial" pitchFamily="34" charset="0"/>
              </a:rPr>
              <a:t>Specifies any required performance level or other conditions for the response</a:t>
            </a:r>
          </a:p>
        </p:txBody>
      </p:sp>
      <p:sp>
        <p:nvSpPr>
          <p:cNvPr id="11" name="TextBox 10"/>
          <p:cNvSpPr txBox="1"/>
          <p:nvPr/>
        </p:nvSpPr>
        <p:spPr>
          <a:xfrm>
            <a:off x="520856" y="4167880"/>
            <a:ext cx="8278091" cy="404854"/>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US" sz="2031" dirty="0">
                <a:solidFill>
                  <a:srgbClr val="FFFFFF"/>
                </a:solidFill>
                <a:latin typeface="Arial"/>
              </a:rPr>
              <a:t>[preconditions][the stakeholder][compliance level][response][qualifier]</a:t>
            </a:r>
          </a:p>
        </p:txBody>
      </p:sp>
    </p:spTree>
    <p:extLst>
      <p:ext uri="{BB962C8B-B14F-4D97-AF65-F5344CB8AC3E}">
        <p14:creationId xmlns:p14="http://schemas.microsoft.com/office/powerpoint/2010/main" val="1659152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GB"/>
              <a:t>Preconditions</a:t>
            </a:r>
          </a:p>
        </p:txBody>
      </p:sp>
      <p:sp>
        <p:nvSpPr>
          <p:cNvPr id="147459" name="Rectangle 3"/>
          <p:cNvSpPr>
            <a:spLocks noGrp="1" noChangeArrowheads="1"/>
          </p:cNvSpPr>
          <p:nvPr>
            <p:ph idx="1"/>
          </p:nvPr>
        </p:nvSpPr>
        <p:spPr/>
        <p:txBody>
          <a:bodyPr/>
          <a:lstStyle/>
          <a:p>
            <a:r>
              <a:rPr lang="en-GB" dirty="0"/>
              <a:t>There are four basic types of preconditions to a requirement</a:t>
            </a:r>
          </a:p>
          <a:p>
            <a:pPr lvl="1"/>
            <a:r>
              <a:rPr lang="en-GB" dirty="0"/>
              <a:t>Continuous/Ubiquitous</a:t>
            </a:r>
          </a:p>
          <a:p>
            <a:pPr lvl="2"/>
            <a:r>
              <a:rPr lang="en-GB" dirty="0"/>
              <a:t>Requirement is always active</a:t>
            </a:r>
          </a:p>
          <a:p>
            <a:pPr lvl="2"/>
            <a:r>
              <a:rPr lang="en-GB" dirty="0"/>
              <a:t>No preconditions or trigger</a:t>
            </a:r>
          </a:p>
          <a:p>
            <a:pPr lvl="1"/>
            <a:r>
              <a:rPr lang="en-GB" dirty="0"/>
              <a:t>Event-driven (keyword When)</a:t>
            </a:r>
          </a:p>
          <a:p>
            <a:pPr lvl="2"/>
            <a:r>
              <a:rPr lang="en-GB" dirty="0"/>
              <a:t>Required response to a triggering event</a:t>
            </a:r>
          </a:p>
          <a:p>
            <a:pPr lvl="1"/>
            <a:r>
              <a:rPr lang="en-GB" dirty="0"/>
              <a:t>State-driven (keyword While)</a:t>
            </a:r>
          </a:p>
          <a:p>
            <a:pPr lvl="2"/>
            <a:r>
              <a:rPr lang="en-GB" dirty="0"/>
              <a:t>Required response in a specified state</a:t>
            </a:r>
          </a:p>
          <a:p>
            <a:pPr lvl="1"/>
            <a:r>
              <a:rPr lang="en-GB" dirty="0"/>
              <a:t>Option (keyword Where)</a:t>
            </a:r>
          </a:p>
          <a:p>
            <a:pPr lvl="2"/>
            <a:r>
              <a:rPr lang="en-GB" dirty="0"/>
              <a:t>Applicable only if the </a:t>
            </a:r>
            <a:r>
              <a:rPr lang="ja-JP" altLang="en-GB" dirty="0"/>
              <a:t>“</a:t>
            </a:r>
            <a:r>
              <a:rPr lang="en-GB" dirty="0"/>
              <a:t>feature</a:t>
            </a:r>
            <a:r>
              <a:rPr lang="ja-JP" altLang="en-GB" dirty="0"/>
              <a:t>”</a:t>
            </a:r>
            <a:r>
              <a:rPr lang="en-GB" dirty="0"/>
              <a:t> is included</a:t>
            </a:r>
          </a:p>
          <a:p>
            <a:pPr lvl="1"/>
            <a:endParaRPr lang="en-GB" dirty="0"/>
          </a:p>
        </p:txBody>
      </p:sp>
      <p:sp>
        <p:nvSpPr>
          <p:cNvPr id="4" name="TextBox 3"/>
          <p:cNvSpPr txBox="1"/>
          <p:nvPr/>
        </p:nvSpPr>
        <p:spPr>
          <a:xfrm>
            <a:off x="613569" y="5410200"/>
            <a:ext cx="7720012" cy="954107"/>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400" dirty="0">
                <a:solidFill>
                  <a:srgbClr val="000000"/>
                </a:solidFill>
                <a:latin typeface="+mj-lt"/>
              </a:rPr>
              <a:t>Note: it is possible to use combinations of When, While and Where for complex conditional clauses – but beware complex conditional cases are sources of misunderstanding – consider alternative approaches  e.g. Flow Charts, State Transition Diagrams etc.</a:t>
            </a:r>
          </a:p>
        </p:txBody>
      </p:sp>
    </p:spTree>
    <p:extLst>
      <p:ext uri="{BB962C8B-B14F-4D97-AF65-F5344CB8AC3E}">
        <p14:creationId xmlns:p14="http://schemas.microsoft.com/office/powerpoint/2010/main" val="307331479"/>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3" name="Rectangle 1027"/>
          <p:cNvSpPr>
            <a:spLocks noGrp="1" noChangeArrowheads="1"/>
          </p:cNvSpPr>
          <p:nvPr>
            <p:ph sz="half" idx="1"/>
          </p:nvPr>
        </p:nvSpPr>
        <p:spPr/>
        <p:txBody>
          <a:bodyPr/>
          <a:lstStyle/>
          <a:p>
            <a:pPr marL="0" indent="0">
              <a:buNone/>
            </a:pPr>
            <a:r>
              <a:rPr lang="en-US" sz="2000" b="1" dirty="0"/>
              <a:t>Continuous</a:t>
            </a:r>
          </a:p>
          <a:p>
            <a:r>
              <a:rPr lang="en-US" dirty="0"/>
              <a:t>Used to define </a:t>
            </a:r>
            <a:r>
              <a:rPr lang="en-US" dirty="0" err="1"/>
              <a:t>behaviour</a:t>
            </a:r>
            <a:r>
              <a:rPr lang="en-US" dirty="0"/>
              <a:t> that must be active at all times</a:t>
            </a:r>
            <a:r>
              <a:rPr lang="en-GB" dirty="0"/>
              <a:t> (</a:t>
            </a:r>
            <a:r>
              <a:rPr lang="ja-JP" altLang="en-GB" dirty="0"/>
              <a:t>“</a:t>
            </a:r>
            <a:r>
              <a:rPr lang="en-GB" altLang="ja-JP" dirty="0"/>
              <a:t>continuous</a:t>
            </a:r>
            <a:r>
              <a:rPr lang="ja-JP" altLang="en-GB" dirty="0"/>
              <a:t>”</a:t>
            </a:r>
            <a:r>
              <a:rPr lang="en-GB" altLang="ja-JP" dirty="0"/>
              <a:t>)</a:t>
            </a:r>
            <a:endParaRPr lang="en-US" altLang="ja-JP" dirty="0"/>
          </a:p>
          <a:p>
            <a:r>
              <a:rPr lang="en-US" dirty="0"/>
              <a:t>Examples</a:t>
            </a:r>
          </a:p>
          <a:p>
            <a:pPr lvl="1"/>
            <a:r>
              <a:rPr lang="en-US" dirty="0"/>
              <a:t>The control system shall prevent engine over-speed</a:t>
            </a:r>
          </a:p>
          <a:p>
            <a:pPr lvl="1"/>
            <a:r>
              <a:rPr lang="en-GB" dirty="0"/>
              <a:t>The user shall be able to check their account balance</a:t>
            </a:r>
          </a:p>
        </p:txBody>
      </p:sp>
      <p:sp>
        <p:nvSpPr>
          <p:cNvPr id="8" name="Content Placeholder 7"/>
          <p:cNvSpPr>
            <a:spLocks noGrp="1"/>
          </p:cNvSpPr>
          <p:nvPr>
            <p:ph sz="half" idx="2"/>
          </p:nvPr>
        </p:nvSpPr>
        <p:spPr>
          <a:xfrm>
            <a:off x="4648200" y="1524000"/>
            <a:ext cx="4343400" cy="5029200"/>
          </a:xfrm>
        </p:spPr>
        <p:txBody>
          <a:bodyPr/>
          <a:lstStyle/>
          <a:p>
            <a:pPr marL="0" indent="0">
              <a:buNone/>
            </a:pPr>
            <a:r>
              <a:rPr lang="en-US" sz="2000" b="1" dirty="0"/>
              <a:t>Event Driven</a:t>
            </a:r>
          </a:p>
          <a:p>
            <a:r>
              <a:rPr lang="en-US" dirty="0"/>
              <a:t>Initiated only when a triggering event is detected at the system boundary</a:t>
            </a:r>
            <a:r>
              <a:rPr lang="en-GB" dirty="0"/>
              <a:t> </a:t>
            </a:r>
            <a:endParaRPr lang="en-US" dirty="0"/>
          </a:p>
          <a:p>
            <a:r>
              <a:rPr lang="en-US" dirty="0"/>
              <a:t>Examples</a:t>
            </a:r>
          </a:p>
          <a:p>
            <a:pPr lvl="1"/>
            <a:r>
              <a:rPr lang="en-GB" dirty="0"/>
              <a:t>When power is applied to the system, the system shall initiate the Built In Test Equipment </a:t>
            </a:r>
          </a:p>
          <a:p>
            <a:pPr lvl="1"/>
            <a:r>
              <a:rPr lang="en-GB" dirty="0"/>
              <a:t>When the account balance is greater or equal to the withdrawal request, the user shall be able to withdraw cash</a:t>
            </a:r>
          </a:p>
          <a:p>
            <a:endParaRPr lang="en-US" dirty="0"/>
          </a:p>
        </p:txBody>
      </p:sp>
      <p:sp>
        <p:nvSpPr>
          <p:cNvPr id="33793" name="Rectangle 1026"/>
          <p:cNvSpPr>
            <a:spLocks noGrp="1" noChangeArrowheads="1"/>
          </p:cNvSpPr>
          <p:nvPr>
            <p:ph type="title"/>
          </p:nvPr>
        </p:nvSpPr>
        <p:spPr/>
        <p:txBody>
          <a:bodyPr/>
          <a:lstStyle/>
          <a:p>
            <a:r>
              <a:rPr lang="en-GB"/>
              <a:t>Ubiquitous and Event Driven </a:t>
            </a:r>
            <a:endParaRPr lang="en-GB" dirty="0"/>
          </a:p>
        </p:txBody>
      </p:sp>
    </p:spTree>
    <p:extLst>
      <p:ext uri="{BB962C8B-B14F-4D97-AF65-F5344CB8AC3E}">
        <p14:creationId xmlns:p14="http://schemas.microsoft.com/office/powerpoint/2010/main" val="621996518"/>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1" name="Rectangle 3"/>
          <p:cNvSpPr>
            <a:spLocks noGrp="1" noChangeArrowheads="1"/>
          </p:cNvSpPr>
          <p:nvPr>
            <p:ph sz="half" idx="1"/>
          </p:nvPr>
        </p:nvSpPr>
        <p:spPr/>
        <p:txBody>
          <a:bodyPr/>
          <a:lstStyle/>
          <a:p>
            <a:pPr marL="0" indent="0">
              <a:buNone/>
            </a:pPr>
            <a:r>
              <a:rPr lang="en-US" sz="2000" b="1" dirty="0"/>
              <a:t>State-driven</a:t>
            </a:r>
          </a:p>
          <a:p>
            <a:r>
              <a:rPr lang="en-US" dirty="0"/>
              <a:t>Requirement is active while the system is in a defined state</a:t>
            </a:r>
            <a:r>
              <a:rPr lang="en-GB" dirty="0"/>
              <a:t> </a:t>
            </a:r>
            <a:endParaRPr lang="en-US" dirty="0"/>
          </a:p>
          <a:p>
            <a:r>
              <a:rPr lang="en-US" dirty="0"/>
              <a:t>Examples</a:t>
            </a:r>
          </a:p>
          <a:p>
            <a:pPr lvl="1"/>
            <a:r>
              <a:rPr lang="en-GB" dirty="0"/>
              <a:t>While the autonomous lawn mower is in mow mode the manage power function shall monitor energy levels</a:t>
            </a:r>
          </a:p>
          <a:p>
            <a:pPr lvl="1"/>
            <a:r>
              <a:rPr lang="en-GB" dirty="0"/>
              <a:t>While a person is a registered guest, they shall be able to charge food and drink purchases to their room bill</a:t>
            </a:r>
          </a:p>
        </p:txBody>
      </p:sp>
      <p:sp>
        <p:nvSpPr>
          <p:cNvPr id="2" name="Content Placeholder 1"/>
          <p:cNvSpPr>
            <a:spLocks noGrp="1"/>
          </p:cNvSpPr>
          <p:nvPr>
            <p:ph sz="half" idx="2"/>
          </p:nvPr>
        </p:nvSpPr>
        <p:spPr/>
        <p:txBody>
          <a:bodyPr/>
          <a:lstStyle/>
          <a:p>
            <a:pPr marL="0" indent="0">
              <a:buNone/>
            </a:pPr>
            <a:r>
              <a:rPr lang="en-US" b="1" dirty="0"/>
              <a:t>Optional</a:t>
            </a:r>
          </a:p>
          <a:p>
            <a:r>
              <a:rPr lang="en-US" dirty="0"/>
              <a:t>Applicable only to systems that include a particular “feature”</a:t>
            </a:r>
            <a:r>
              <a:rPr lang="en-GB" altLang="ja-JP" dirty="0"/>
              <a:t> </a:t>
            </a:r>
            <a:endParaRPr lang="en-US" altLang="ja-JP" dirty="0"/>
          </a:p>
          <a:p>
            <a:r>
              <a:rPr lang="en-US" dirty="0"/>
              <a:t>Examples</a:t>
            </a:r>
          </a:p>
          <a:p>
            <a:pPr lvl="1"/>
            <a:r>
              <a:rPr lang="en-GB" dirty="0"/>
              <a:t>Where electronic components are used in the control system, they shall comply with IR2301</a:t>
            </a:r>
          </a:p>
          <a:p>
            <a:pPr lvl="1"/>
            <a:r>
              <a:rPr lang="en-GB" dirty="0"/>
              <a:t>Where the guest is a gold card holder, the guest shall be provided with internet access free of charge</a:t>
            </a:r>
          </a:p>
          <a:p>
            <a:endParaRPr lang="en-US" dirty="0"/>
          </a:p>
        </p:txBody>
      </p:sp>
      <p:sp>
        <p:nvSpPr>
          <p:cNvPr id="35841" name="Rectangle 2"/>
          <p:cNvSpPr>
            <a:spLocks noGrp="1" noChangeArrowheads="1"/>
          </p:cNvSpPr>
          <p:nvPr>
            <p:ph type="title"/>
          </p:nvPr>
        </p:nvSpPr>
        <p:spPr/>
        <p:txBody>
          <a:bodyPr/>
          <a:lstStyle/>
          <a:p>
            <a:r>
              <a:rPr lang="en-GB"/>
              <a:t>State-driven and Optional</a:t>
            </a:r>
            <a:endParaRPr lang="en-GB" dirty="0"/>
          </a:p>
        </p:txBody>
      </p:sp>
    </p:spTree>
    <p:extLst>
      <p:ext uri="{BB962C8B-B14F-4D97-AF65-F5344CB8AC3E}">
        <p14:creationId xmlns:p14="http://schemas.microsoft.com/office/powerpoint/2010/main" val="2092568077"/>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sz="half" idx="1"/>
          </p:nvPr>
        </p:nvSpPr>
        <p:spPr>
          <a:xfrm>
            <a:off x="118836" y="1828800"/>
            <a:ext cx="4343400" cy="4528456"/>
          </a:xfrm>
        </p:spPr>
        <p:txBody>
          <a:bodyPr>
            <a:normAutofit fontScale="92500" lnSpcReduction="20000"/>
          </a:bodyPr>
          <a:lstStyle/>
          <a:p>
            <a:r>
              <a:rPr lang="en-GB" dirty="0"/>
              <a:t>Must</a:t>
            </a:r>
          </a:p>
          <a:p>
            <a:pPr lvl="1"/>
            <a:r>
              <a:rPr lang="en-GB" dirty="0"/>
              <a:t>Indicates a mandatory requirement that originates in the laws of the land</a:t>
            </a:r>
          </a:p>
          <a:p>
            <a:r>
              <a:rPr lang="en-GB" dirty="0"/>
              <a:t>Shall</a:t>
            </a:r>
          </a:p>
          <a:p>
            <a:pPr lvl="1"/>
            <a:r>
              <a:rPr lang="en-GB" dirty="0"/>
              <a:t>Indicates a mandatory requirement </a:t>
            </a:r>
          </a:p>
          <a:p>
            <a:r>
              <a:rPr lang="en-GB" dirty="0"/>
              <a:t>Should</a:t>
            </a:r>
          </a:p>
          <a:p>
            <a:pPr lvl="1"/>
            <a:r>
              <a:rPr lang="en-GB" dirty="0"/>
              <a:t>Indicates a desirable requirement</a:t>
            </a:r>
          </a:p>
          <a:p>
            <a:r>
              <a:rPr lang="en-GB" dirty="0"/>
              <a:t>May</a:t>
            </a:r>
          </a:p>
          <a:p>
            <a:pPr lvl="1"/>
            <a:r>
              <a:rPr lang="en-GB" dirty="0"/>
              <a:t>Indicates either an optional requirement, or a statement relating to how mandated requirements can be achieved</a:t>
            </a:r>
          </a:p>
          <a:p>
            <a:r>
              <a:rPr lang="en-GB" dirty="0"/>
              <a:t>Will</a:t>
            </a:r>
          </a:p>
          <a:p>
            <a:pPr lvl="1"/>
            <a:r>
              <a:rPr lang="en-GB" dirty="0"/>
              <a:t>Indicates either a statement of intent, or a statement relating to something outside the scope of the system being developed, but that is relevant to the system</a:t>
            </a:r>
          </a:p>
        </p:txBody>
      </p:sp>
      <p:sp>
        <p:nvSpPr>
          <p:cNvPr id="2" name="Content Placeholder 1"/>
          <p:cNvSpPr>
            <a:spLocks noGrp="1"/>
          </p:cNvSpPr>
          <p:nvPr>
            <p:ph sz="half" idx="2"/>
          </p:nvPr>
        </p:nvSpPr>
        <p:spPr>
          <a:xfrm>
            <a:off x="4648200" y="1828800"/>
            <a:ext cx="4343400" cy="4528456"/>
          </a:xfrm>
        </p:spPr>
        <p:txBody>
          <a:bodyPr>
            <a:normAutofit lnSpcReduction="10000"/>
          </a:bodyPr>
          <a:lstStyle/>
          <a:p>
            <a:r>
              <a:rPr lang="en-US" dirty="0"/>
              <a:t>Note:</a:t>
            </a:r>
          </a:p>
          <a:p>
            <a:r>
              <a:rPr lang="en-US" dirty="0"/>
              <a:t>These are not the only possible auxiliary verbs, others include: could, ought, might, would, can.</a:t>
            </a:r>
          </a:p>
          <a:p>
            <a:endParaRPr lang="en-US" dirty="0"/>
          </a:p>
          <a:p>
            <a:r>
              <a:rPr lang="en-US" dirty="0"/>
              <a:t>The auxiliary verb specifies the level of compliance of a requirement.</a:t>
            </a:r>
          </a:p>
          <a:p>
            <a:endParaRPr lang="en-US" dirty="0"/>
          </a:p>
          <a:p>
            <a:r>
              <a:rPr lang="en-US" dirty="0"/>
              <a:t> It is </a:t>
            </a:r>
            <a:r>
              <a:rPr lang="en-US" dirty="0" err="1"/>
              <a:t>recognised</a:t>
            </a:r>
            <a:r>
              <a:rPr lang="en-US" dirty="0"/>
              <a:t> good practice that a “good set” of requirements contains only “shall”. However, when receiving requirements expect anything and expect it to be incorrectly used.</a:t>
            </a:r>
          </a:p>
          <a:p>
            <a:endParaRPr lang="en-US" dirty="0"/>
          </a:p>
        </p:txBody>
      </p:sp>
      <p:sp>
        <p:nvSpPr>
          <p:cNvPr id="49153" name="Rectangle 2"/>
          <p:cNvSpPr>
            <a:spLocks noGrp="1" noChangeArrowheads="1"/>
          </p:cNvSpPr>
          <p:nvPr>
            <p:ph type="title"/>
          </p:nvPr>
        </p:nvSpPr>
        <p:spPr/>
        <p:txBody>
          <a:bodyPr/>
          <a:lstStyle/>
          <a:p>
            <a:r>
              <a:rPr lang="en-GB"/>
              <a:t>The Auxiliary Verb and the Level of Compliance Sought</a:t>
            </a:r>
          </a:p>
        </p:txBody>
      </p:sp>
      <p:sp>
        <p:nvSpPr>
          <p:cNvPr id="5" name="TextBox 4"/>
          <p:cNvSpPr txBox="1">
            <a:spLocks noChangeArrowheads="1"/>
          </p:cNvSpPr>
          <p:nvPr/>
        </p:nvSpPr>
        <p:spPr bwMode="auto">
          <a:xfrm>
            <a:off x="815740" y="1219200"/>
            <a:ext cx="7664920" cy="43319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none">
            <a:spAutoFit/>
          </a:bodyPr>
          <a:lstStyle/>
          <a:p>
            <a:pPr algn="ctr">
              <a:defRPr/>
            </a:pPr>
            <a:r>
              <a:rPr lang="en-GB" sz="2215" dirty="0">
                <a:solidFill>
                  <a:srgbClr val="000000"/>
                </a:solidFill>
                <a:latin typeface="+mj-lt"/>
              </a:rPr>
              <a:t>The System </a:t>
            </a:r>
            <a:r>
              <a:rPr lang="en-GB" sz="2215" dirty="0">
                <a:solidFill>
                  <a:srgbClr val="C00000"/>
                </a:solidFill>
                <a:latin typeface="+mj-lt"/>
              </a:rPr>
              <a:t>[what goes here] </a:t>
            </a:r>
            <a:r>
              <a:rPr lang="en-GB" sz="2215" dirty="0">
                <a:solidFill>
                  <a:srgbClr val="000000"/>
                </a:solidFill>
                <a:latin typeface="+mj-lt"/>
              </a:rPr>
              <a:t>Toast Bread Products</a:t>
            </a:r>
          </a:p>
        </p:txBody>
      </p:sp>
    </p:spTree>
    <p:extLst>
      <p:ext uri="{BB962C8B-B14F-4D97-AF65-F5344CB8AC3E}">
        <p14:creationId xmlns:p14="http://schemas.microsoft.com/office/powerpoint/2010/main" val="45198322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3"/>
          <p:cNvSpPr>
            <a:spLocks noGrp="1"/>
          </p:cNvSpPr>
          <p:nvPr>
            <p:ph sz="half" idx="1"/>
          </p:nvPr>
        </p:nvSpPr>
        <p:spPr/>
        <p:txBody>
          <a:bodyPr/>
          <a:lstStyle/>
          <a:p>
            <a:r>
              <a:rPr lang="en-GB"/>
              <a:t>Writing Requirements</a:t>
            </a:r>
          </a:p>
          <a:p>
            <a:pPr lvl="1"/>
            <a:r>
              <a:rPr lang="en-GB"/>
              <a:t>Never assume that other people will use the same definitions as you!  When writing requirements always define what you mean by these terms</a:t>
            </a:r>
          </a:p>
          <a:p>
            <a:pPr lvl="1"/>
            <a:r>
              <a:rPr lang="en-GB"/>
              <a:t>In the ideal world, use only SHALL</a:t>
            </a:r>
            <a:endParaRPr lang="en-GB" altLang="ja-JP"/>
          </a:p>
          <a:p>
            <a:pPr lvl="1"/>
            <a:endParaRPr lang="en-GB"/>
          </a:p>
          <a:p>
            <a:endParaRPr lang="en-GB" dirty="0"/>
          </a:p>
        </p:txBody>
      </p:sp>
      <p:sp>
        <p:nvSpPr>
          <p:cNvPr id="54275" name="Content Placeholder 4"/>
          <p:cNvSpPr>
            <a:spLocks noGrp="1"/>
          </p:cNvSpPr>
          <p:nvPr>
            <p:ph sz="half" idx="2"/>
          </p:nvPr>
        </p:nvSpPr>
        <p:spPr/>
        <p:txBody>
          <a:bodyPr>
            <a:normAutofit fontScale="92500" lnSpcReduction="10000"/>
          </a:bodyPr>
          <a:lstStyle/>
          <a:p>
            <a:r>
              <a:rPr lang="en-GB"/>
              <a:t>Analysing Requirements</a:t>
            </a:r>
          </a:p>
          <a:p>
            <a:pPr lvl="1"/>
            <a:r>
              <a:rPr lang="en-GB"/>
              <a:t>Expressed requirements are likely to contain Must, Shall, Should, Will and May </a:t>
            </a:r>
          </a:p>
          <a:p>
            <a:pPr lvl="1"/>
            <a:r>
              <a:rPr lang="ja-JP" altLang="en-GB"/>
              <a:t>“</a:t>
            </a:r>
            <a:r>
              <a:rPr lang="en-GB" altLang="ja-JP"/>
              <a:t>Should</a:t>
            </a:r>
            <a:r>
              <a:rPr lang="ja-JP" altLang="en-GB"/>
              <a:t>”</a:t>
            </a:r>
            <a:r>
              <a:rPr lang="en-GB" altLang="ja-JP"/>
              <a:t> and </a:t>
            </a:r>
            <a:r>
              <a:rPr lang="ja-JP" altLang="en-GB"/>
              <a:t>“</a:t>
            </a:r>
            <a:r>
              <a:rPr lang="en-GB" altLang="ja-JP"/>
              <a:t>May</a:t>
            </a:r>
            <a:r>
              <a:rPr lang="ja-JP" altLang="en-GB"/>
              <a:t>”</a:t>
            </a:r>
            <a:r>
              <a:rPr lang="en-GB" altLang="ja-JP"/>
              <a:t> indicate non- mandatory optional requirements that need sorting out and agreeing with the customer - quickly</a:t>
            </a:r>
          </a:p>
          <a:p>
            <a:pPr lvl="1"/>
            <a:r>
              <a:rPr lang="en-GB"/>
              <a:t>Assume that all </a:t>
            </a:r>
            <a:r>
              <a:rPr lang="ja-JP" altLang="en-GB"/>
              <a:t>“</a:t>
            </a:r>
            <a:r>
              <a:rPr lang="en-GB" altLang="ja-JP"/>
              <a:t>should</a:t>
            </a:r>
            <a:r>
              <a:rPr lang="ja-JP" altLang="en-GB"/>
              <a:t>”</a:t>
            </a:r>
            <a:r>
              <a:rPr lang="en-GB" altLang="ja-JP"/>
              <a:t>s are </a:t>
            </a:r>
            <a:r>
              <a:rPr lang="ja-JP" altLang="en-GB"/>
              <a:t>“</a:t>
            </a:r>
            <a:r>
              <a:rPr lang="en-GB" altLang="ja-JP"/>
              <a:t>shall</a:t>
            </a:r>
            <a:r>
              <a:rPr lang="ja-JP" altLang="en-GB"/>
              <a:t>”</a:t>
            </a:r>
            <a:r>
              <a:rPr lang="en-GB" altLang="ja-JP"/>
              <a:t>s </a:t>
            </a:r>
          </a:p>
          <a:p>
            <a:pPr lvl="1"/>
            <a:r>
              <a:rPr lang="en-GB"/>
              <a:t>Assume that all </a:t>
            </a:r>
            <a:r>
              <a:rPr lang="ja-JP" altLang="en-GB"/>
              <a:t>“</a:t>
            </a:r>
            <a:r>
              <a:rPr lang="en-GB" altLang="ja-JP"/>
              <a:t>may</a:t>
            </a:r>
            <a:r>
              <a:rPr lang="ja-JP" altLang="en-GB"/>
              <a:t>”</a:t>
            </a:r>
            <a:r>
              <a:rPr lang="en-GB" altLang="ja-JP"/>
              <a:t>s are not </a:t>
            </a:r>
            <a:r>
              <a:rPr lang="ja-JP" altLang="en-GB"/>
              <a:t>“</a:t>
            </a:r>
            <a:r>
              <a:rPr lang="en-GB" altLang="ja-JP"/>
              <a:t>shall</a:t>
            </a:r>
            <a:r>
              <a:rPr lang="ja-JP" altLang="en-GB"/>
              <a:t>”</a:t>
            </a:r>
            <a:r>
              <a:rPr lang="en-GB" altLang="ja-JP"/>
              <a:t>s </a:t>
            </a:r>
          </a:p>
          <a:p>
            <a:pPr lvl="1"/>
            <a:r>
              <a:rPr lang="en-GB"/>
              <a:t>Ideally, following requirements analysis only </a:t>
            </a:r>
            <a:r>
              <a:rPr lang="ja-JP" altLang="en-GB"/>
              <a:t>“</a:t>
            </a:r>
            <a:r>
              <a:rPr lang="en-GB" altLang="ja-JP"/>
              <a:t>shall</a:t>
            </a:r>
            <a:r>
              <a:rPr lang="ja-JP" altLang="en-GB"/>
              <a:t>”</a:t>
            </a:r>
            <a:r>
              <a:rPr lang="en-GB" altLang="ja-JP"/>
              <a:t>s remain (some writers like to use “must” for legal requirements). However, this might not be possible until after the design activities have taken place and requirements have been allocated to subsystems</a:t>
            </a:r>
            <a:endParaRPr lang="en-GB" dirty="0"/>
          </a:p>
        </p:txBody>
      </p:sp>
      <p:sp>
        <p:nvSpPr>
          <p:cNvPr id="54273" name="Title 1"/>
          <p:cNvSpPr>
            <a:spLocks noGrp="1"/>
          </p:cNvSpPr>
          <p:nvPr>
            <p:ph type="title"/>
          </p:nvPr>
        </p:nvSpPr>
        <p:spPr/>
        <p:txBody>
          <a:bodyPr/>
          <a:lstStyle/>
          <a:p>
            <a:r>
              <a:rPr lang="en-GB"/>
              <a:t>Guidance:  Writing and Analysing</a:t>
            </a:r>
          </a:p>
        </p:txBody>
      </p:sp>
    </p:spTree>
    <p:extLst>
      <p:ext uri="{BB962C8B-B14F-4D97-AF65-F5344CB8AC3E}">
        <p14:creationId xmlns:p14="http://schemas.microsoft.com/office/powerpoint/2010/main" val="78653949"/>
      </p:ext>
    </p:extLst>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1026"/>
          <p:cNvSpPr>
            <a:spLocks noGrp="1" noChangeArrowheads="1"/>
          </p:cNvSpPr>
          <p:nvPr>
            <p:ph type="title"/>
          </p:nvPr>
        </p:nvSpPr>
        <p:spPr/>
        <p:txBody>
          <a:bodyPr/>
          <a:lstStyle/>
          <a:p>
            <a:r>
              <a:rPr lang="en-GB"/>
              <a:t>Unwanted Behaviour Requirements</a:t>
            </a:r>
          </a:p>
        </p:txBody>
      </p:sp>
      <p:sp>
        <p:nvSpPr>
          <p:cNvPr id="54274" name="Rectangle 1027"/>
          <p:cNvSpPr>
            <a:spLocks noGrp="1" noChangeArrowheads="1"/>
          </p:cNvSpPr>
          <p:nvPr>
            <p:ph idx="1"/>
          </p:nvPr>
        </p:nvSpPr>
        <p:spPr/>
        <p:txBody>
          <a:bodyPr>
            <a:normAutofit fontScale="92500" lnSpcReduction="20000"/>
          </a:bodyPr>
          <a:lstStyle/>
          <a:p>
            <a:r>
              <a:rPr lang="en-US" dirty="0"/>
              <a:t>There are situations where “unwanted </a:t>
            </a:r>
            <a:r>
              <a:rPr lang="en-US" dirty="0" err="1"/>
              <a:t>behaviour</a:t>
            </a:r>
            <a:r>
              <a:rPr lang="en-US" dirty="0"/>
              <a:t>” occurs and we should wish the system to respond in a certain way</a:t>
            </a:r>
          </a:p>
          <a:p>
            <a:r>
              <a:rPr lang="en-US" dirty="0"/>
              <a:t>“Unwanted </a:t>
            </a:r>
            <a:r>
              <a:rPr lang="en-US" dirty="0" err="1"/>
              <a:t>behaviour</a:t>
            </a:r>
            <a:r>
              <a:rPr lang="en-US" dirty="0"/>
              <a:t>” includes</a:t>
            </a:r>
          </a:p>
          <a:p>
            <a:pPr lvl="1"/>
            <a:r>
              <a:rPr lang="en-US" dirty="0"/>
              <a:t>Failures</a:t>
            </a:r>
          </a:p>
          <a:p>
            <a:pPr lvl="1"/>
            <a:r>
              <a:rPr lang="en-US" dirty="0"/>
              <a:t>Deviations from desired </a:t>
            </a:r>
            <a:r>
              <a:rPr lang="en-US" dirty="0" err="1"/>
              <a:t>behaviour</a:t>
            </a:r>
            <a:endParaRPr lang="en-US" dirty="0"/>
          </a:p>
          <a:p>
            <a:pPr lvl="1"/>
            <a:r>
              <a:rPr lang="en-US" dirty="0"/>
              <a:t>Any unexpected </a:t>
            </a:r>
            <a:r>
              <a:rPr lang="en-US" dirty="0" err="1"/>
              <a:t>behaviour</a:t>
            </a:r>
            <a:r>
              <a:rPr lang="en-US" dirty="0"/>
              <a:t> of interacting systems</a:t>
            </a:r>
          </a:p>
          <a:p>
            <a:r>
              <a:rPr lang="en-US" dirty="0"/>
              <a:t>Unwanted </a:t>
            </a:r>
            <a:r>
              <a:rPr lang="en-US" dirty="0" err="1"/>
              <a:t>Behaviour</a:t>
            </a:r>
            <a:r>
              <a:rPr lang="en-US" dirty="0"/>
              <a:t> Requirements therefore define the required response of the system to unwanted external events. They are a </a:t>
            </a:r>
            <a:r>
              <a:rPr lang="en-GB" dirty="0"/>
              <a:t>variation of the Event-driven requirement:</a:t>
            </a:r>
          </a:p>
          <a:p>
            <a:endParaRPr lang="en-GB" dirty="0"/>
          </a:p>
          <a:p>
            <a:endParaRPr lang="en-GB" dirty="0"/>
          </a:p>
          <a:p>
            <a:r>
              <a:rPr lang="en-GB" dirty="0"/>
              <a:t>This format forces the separation of:</a:t>
            </a:r>
          </a:p>
          <a:p>
            <a:pPr lvl="1"/>
            <a:r>
              <a:rPr lang="en-GB" dirty="0"/>
              <a:t>Circumstances in which the requirement can be invoked (preconditions)</a:t>
            </a:r>
          </a:p>
          <a:p>
            <a:pPr lvl="1"/>
            <a:r>
              <a:rPr lang="en-GB" dirty="0"/>
              <a:t>The expected system behaviour (response)</a:t>
            </a:r>
          </a:p>
          <a:p>
            <a:r>
              <a:rPr lang="en-GB" dirty="0"/>
              <a:t>Examples</a:t>
            </a:r>
          </a:p>
          <a:p>
            <a:r>
              <a:rPr lang="en-GB" dirty="0"/>
              <a:t>If the Automated Teller System is out of cash, then the Automated Teller System shall inform the user it is out of cash</a:t>
            </a:r>
          </a:p>
          <a:p>
            <a:endParaRPr lang="en-GB" dirty="0"/>
          </a:p>
          <a:p>
            <a:endParaRPr lang="en-GB" dirty="0"/>
          </a:p>
          <a:p>
            <a:endParaRPr lang="en-GB" dirty="0"/>
          </a:p>
          <a:p>
            <a:endParaRPr lang="en-GB" dirty="0"/>
          </a:p>
        </p:txBody>
      </p:sp>
      <p:sp>
        <p:nvSpPr>
          <p:cNvPr id="4" name="TextBox 3"/>
          <p:cNvSpPr txBox="1"/>
          <p:nvPr/>
        </p:nvSpPr>
        <p:spPr>
          <a:xfrm>
            <a:off x="334529" y="4038600"/>
            <a:ext cx="8278091" cy="369332"/>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US" sz="1800" dirty="0">
                <a:solidFill>
                  <a:srgbClr val="FFFFFF"/>
                </a:solidFill>
                <a:latin typeface="+mj-lt"/>
              </a:rPr>
              <a:t>If [preconditions] the system [auxiliary verb] [response][qualifier]</a:t>
            </a:r>
          </a:p>
        </p:txBody>
      </p:sp>
    </p:spTree>
    <p:extLst>
      <p:ext uri="{BB962C8B-B14F-4D97-AF65-F5344CB8AC3E}">
        <p14:creationId xmlns:p14="http://schemas.microsoft.com/office/powerpoint/2010/main" val="1234477938"/>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4"/>
          <p:cNvSpPr>
            <a:spLocks noGrp="1"/>
          </p:cNvSpPr>
          <p:nvPr>
            <p:ph type="title"/>
          </p:nvPr>
        </p:nvSpPr>
        <p:spPr/>
        <p:txBody>
          <a:bodyPr/>
          <a:lstStyle/>
          <a:p>
            <a:r>
              <a:rPr lang="en-US"/>
              <a:t>Common Pitfalls in Writing Requirements</a:t>
            </a:r>
          </a:p>
        </p:txBody>
      </p:sp>
      <p:sp>
        <p:nvSpPr>
          <p:cNvPr id="56322" name="Content Placeholder 5"/>
          <p:cNvSpPr>
            <a:spLocks noGrp="1"/>
          </p:cNvSpPr>
          <p:nvPr>
            <p:ph idx="1"/>
          </p:nvPr>
        </p:nvSpPr>
        <p:spPr/>
        <p:txBody>
          <a:bodyPr/>
          <a:lstStyle/>
          <a:p>
            <a:r>
              <a:rPr lang="en-US"/>
              <a:t>As has been said before, writing good requirements is not easy and mistakes will be made that include:</a:t>
            </a:r>
          </a:p>
          <a:p>
            <a:pPr lvl="1"/>
            <a:r>
              <a:rPr lang="en-US"/>
              <a:t>Ambiguity</a:t>
            </a:r>
          </a:p>
          <a:p>
            <a:pPr lvl="1"/>
            <a:r>
              <a:rPr lang="en-US"/>
              <a:t>Multiple requirements</a:t>
            </a:r>
          </a:p>
          <a:p>
            <a:pPr lvl="1"/>
            <a:r>
              <a:rPr lang="en-US"/>
              <a:t>Complex logic</a:t>
            </a:r>
          </a:p>
          <a:p>
            <a:pPr lvl="1"/>
            <a:r>
              <a:rPr lang="en-US"/>
              <a:t>Let-out clauses</a:t>
            </a:r>
          </a:p>
          <a:p>
            <a:pPr lvl="1"/>
            <a:r>
              <a:rPr lang="en-US"/>
              <a:t>Rambling</a:t>
            </a:r>
          </a:p>
          <a:p>
            <a:pPr lvl="1"/>
            <a:r>
              <a:rPr lang="en-US"/>
              <a:t>Designing the system</a:t>
            </a:r>
          </a:p>
          <a:p>
            <a:pPr lvl="1"/>
            <a:r>
              <a:rPr lang="en-US"/>
              <a:t>Mixing different kinds of requirements</a:t>
            </a:r>
          </a:p>
          <a:p>
            <a:pPr lvl="1"/>
            <a:r>
              <a:rPr lang="en-US"/>
              <a:t>Speculation</a:t>
            </a:r>
          </a:p>
          <a:p>
            <a:pPr lvl="1"/>
            <a:r>
              <a:rPr lang="en-US"/>
              <a:t>Un-definable, un-confirmable requirements</a:t>
            </a:r>
          </a:p>
          <a:p>
            <a:pPr lvl="1"/>
            <a:r>
              <a:rPr lang="en-US"/>
              <a:t>Possibilities</a:t>
            </a:r>
          </a:p>
          <a:p>
            <a:pPr lvl="1"/>
            <a:r>
              <a:rPr lang="en-US"/>
              <a:t>Wishful thinking</a:t>
            </a:r>
          </a:p>
          <a:p>
            <a:pPr lvl="1"/>
            <a:r>
              <a:rPr lang="en-US"/>
              <a:t>Negative Requirements</a:t>
            </a:r>
          </a:p>
        </p:txBody>
      </p:sp>
      <p:sp>
        <p:nvSpPr>
          <p:cNvPr id="2" name="TextBox 1"/>
          <p:cNvSpPr txBox="1"/>
          <p:nvPr/>
        </p:nvSpPr>
        <p:spPr>
          <a:xfrm rot="18762926">
            <a:off x="5713705" y="3422407"/>
            <a:ext cx="3183885" cy="1001556"/>
          </a:xfrm>
          <a:prstGeom prst="rect">
            <a:avLst/>
          </a:prstGeom>
          <a:noFill/>
        </p:spPr>
        <p:txBody>
          <a:bodyPr wrap="none" rtlCol="0">
            <a:spAutoFit/>
          </a:bodyPr>
          <a:lstStyle/>
          <a:p>
            <a:r>
              <a:rPr lang="en-US" sz="2954" dirty="0">
                <a:solidFill>
                  <a:srgbClr val="000000"/>
                </a:solidFill>
              </a:rPr>
              <a:t>See Appendix A</a:t>
            </a:r>
          </a:p>
          <a:p>
            <a:r>
              <a:rPr lang="en-US" sz="2954" dirty="0">
                <a:solidFill>
                  <a:srgbClr val="000000"/>
                </a:solidFill>
              </a:rPr>
              <a:t>For more detail</a:t>
            </a:r>
          </a:p>
        </p:txBody>
      </p:sp>
    </p:spTree>
    <p:extLst>
      <p:ext uri="{BB962C8B-B14F-4D97-AF65-F5344CB8AC3E}">
        <p14:creationId xmlns:p14="http://schemas.microsoft.com/office/powerpoint/2010/main" val="1031190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Alternative Style of Requirement</a:t>
            </a:r>
            <a:endParaRPr lang="en-US" dirty="0"/>
          </a:p>
        </p:txBody>
      </p:sp>
      <p:sp>
        <p:nvSpPr>
          <p:cNvPr id="5" name="TextBox 4"/>
          <p:cNvSpPr txBox="1"/>
          <p:nvPr/>
        </p:nvSpPr>
        <p:spPr>
          <a:xfrm>
            <a:off x="927010" y="3535503"/>
            <a:ext cx="7470611" cy="54694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A thrust of at least 70,000lbs shall be delivered at sea level, 120kts and International Standard Atmosphere + 15</a:t>
            </a:r>
            <a:r>
              <a:rPr lang="en-US" sz="1477" baseline="30000" dirty="0"/>
              <a:t>o</a:t>
            </a:r>
            <a:r>
              <a:rPr lang="en-US" sz="1477" dirty="0"/>
              <a:t>C</a:t>
            </a:r>
          </a:p>
        </p:txBody>
      </p:sp>
      <p:sp>
        <p:nvSpPr>
          <p:cNvPr id="6" name="TextBox 5"/>
          <p:cNvSpPr txBox="1"/>
          <p:nvPr/>
        </p:nvSpPr>
        <p:spPr>
          <a:xfrm>
            <a:off x="890465" y="1985786"/>
            <a:ext cx="7470611" cy="54694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The system shall deliver a thrust of at least 70,000lbs at sea level, 120kts and International Standard Atmosphere + 15</a:t>
            </a:r>
            <a:r>
              <a:rPr lang="en-US" sz="1477" baseline="30000" dirty="0"/>
              <a:t>o</a:t>
            </a:r>
            <a:r>
              <a:rPr lang="en-US" sz="1477" dirty="0"/>
              <a:t>C</a:t>
            </a:r>
          </a:p>
        </p:txBody>
      </p:sp>
      <p:sp>
        <p:nvSpPr>
          <p:cNvPr id="7" name="TextBox 6"/>
          <p:cNvSpPr txBox="1"/>
          <p:nvPr/>
        </p:nvSpPr>
        <p:spPr>
          <a:xfrm>
            <a:off x="940643" y="1422508"/>
            <a:ext cx="1379737" cy="319639"/>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477" dirty="0"/>
              <a:t>Classic Style</a:t>
            </a:r>
          </a:p>
        </p:txBody>
      </p:sp>
      <p:sp>
        <p:nvSpPr>
          <p:cNvPr id="8" name="TextBox 7"/>
          <p:cNvSpPr txBox="1"/>
          <p:nvPr/>
        </p:nvSpPr>
        <p:spPr>
          <a:xfrm>
            <a:off x="944995" y="2967303"/>
            <a:ext cx="1764522" cy="319639"/>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477" dirty="0"/>
              <a:t>Alternative Style</a:t>
            </a:r>
          </a:p>
        </p:txBody>
      </p:sp>
      <p:sp>
        <p:nvSpPr>
          <p:cNvPr id="9" name="TextBox 8"/>
          <p:cNvSpPr txBox="1"/>
          <p:nvPr/>
        </p:nvSpPr>
        <p:spPr>
          <a:xfrm>
            <a:off x="899746" y="4666978"/>
            <a:ext cx="7906851" cy="145616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77" dirty="0"/>
              <a:t>The differences between the two styles may seem only stylistic, but readability of requirements is critical and so is emphasis. The “alternative “ style places the emphasis clearly on what is required – a thrust of at least 70,000lbs, whereas in the classic style the emphasis is on the “system”. Most customers (stakeholders) actually couldn’t care less about the system but they do care about the response! </a:t>
            </a:r>
          </a:p>
        </p:txBody>
      </p:sp>
    </p:spTree>
    <p:extLst>
      <p:ext uri="{BB962C8B-B14F-4D97-AF65-F5344CB8AC3E}">
        <p14:creationId xmlns:p14="http://schemas.microsoft.com/office/powerpoint/2010/main" val="1022324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 What?</a:t>
            </a:r>
          </a:p>
        </p:txBody>
      </p:sp>
      <p:sp>
        <p:nvSpPr>
          <p:cNvPr id="5" name="Content Placeholder 4"/>
          <p:cNvSpPr>
            <a:spLocks noGrp="1"/>
          </p:cNvSpPr>
          <p:nvPr>
            <p:ph sz="half" idx="1"/>
          </p:nvPr>
        </p:nvSpPr>
        <p:spPr>
          <a:xfrm>
            <a:off x="386586" y="1178172"/>
            <a:ext cx="4115077" cy="4592515"/>
          </a:xfrm>
        </p:spPr>
        <p:txBody>
          <a:bodyPr>
            <a:normAutofit fontScale="92500"/>
          </a:bodyPr>
          <a:lstStyle/>
          <a:p>
            <a:r>
              <a:rPr lang="en-US" sz="1846" dirty="0"/>
              <a:t>The alternative style of writing requirements results in requirements that:</a:t>
            </a:r>
          </a:p>
          <a:p>
            <a:pPr lvl="1"/>
            <a:r>
              <a:rPr lang="en-US" sz="1662" dirty="0"/>
              <a:t>Are more concise</a:t>
            </a:r>
          </a:p>
          <a:p>
            <a:pPr lvl="1"/>
            <a:r>
              <a:rPr lang="en-US" sz="1662" dirty="0"/>
              <a:t>Are easier to read</a:t>
            </a:r>
          </a:p>
          <a:p>
            <a:pPr lvl="1"/>
            <a:r>
              <a:rPr lang="en-US" sz="1662" dirty="0"/>
              <a:t>Place the emphasis on the response</a:t>
            </a:r>
          </a:p>
          <a:p>
            <a:pPr marL="369286"/>
            <a:r>
              <a:rPr lang="en-US" sz="1846" dirty="0"/>
              <a:t>However, the alternative style is in passive voice which is often considered poor practice</a:t>
            </a:r>
          </a:p>
          <a:p>
            <a:r>
              <a:rPr lang="en-US" sz="1846" dirty="0"/>
              <a:t>All the requirements written in the classic style can be rephrased in the alternative style</a:t>
            </a:r>
          </a:p>
          <a:p>
            <a:r>
              <a:rPr lang="en-US" sz="1846" dirty="0"/>
              <a:t>Mixing the two styles is not recommended because of the emphasis they confer </a:t>
            </a:r>
          </a:p>
        </p:txBody>
      </p:sp>
      <p:sp>
        <p:nvSpPr>
          <p:cNvPr id="3" name="Content Placeholder 2"/>
          <p:cNvSpPr>
            <a:spLocks noGrp="1"/>
          </p:cNvSpPr>
          <p:nvPr>
            <p:ph sz="half" idx="2"/>
          </p:nvPr>
        </p:nvSpPr>
        <p:spPr>
          <a:xfrm>
            <a:off x="4642337" y="1178172"/>
            <a:ext cx="4236665" cy="4592515"/>
          </a:xfrm>
        </p:spPr>
        <p:txBody>
          <a:bodyPr>
            <a:normAutofit fontScale="92500" lnSpcReduction="20000"/>
          </a:bodyPr>
          <a:lstStyle/>
          <a:p>
            <a:r>
              <a:rPr lang="en-GB" sz="1662" dirty="0"/>
              <a:t>Therefore as a general rule, use the active voice. But there are occasions when writing requirements where the use the passive voice can be useful.</a:t>
            </a:r>
          </a:p>
          <a:p>
            <a:r>
              <a:rPr lang="en-US" sz="1662" dirty="0"/>
              <a:t>If we really don’t care how something is done, as long as it is done, then the passive voice can be useful because it promotes innovation – for example</a:t>
            </a:r>
            <a:endParaRPr lang="en-GB" sz="1662" dirty="0"/>
          </a:p>
          <a:p>
            <a:pPr lvl="1"/>
            <a:r>
              <a:rPr lang="en-US" sz="1477" dirty="0"/>
              <a:t>The gas turbine shall deliver a thrust of at least 70,000lbs at sea level, 120kts and International Standard Atmosphere + 15</a:t>
            </a:r>
            <a:r>
              <a:rPr lang="en-US" sz="1477" baseline="30000" dirty="0"/>
              <a:t>o</a:t>
            </a:r>
            <a:r>
              <a:rPr lang="en-US" sz="1477" dirty="0"/>
              <a:t>C</a:t>
            </a:r>
            <a:endParaRPr lang="en-GB" sz="1477" dirty="0"/>
          </a:p>
          <a:p>
            <a:pPr lvl="1"/>
            <a:r>
              <a:rPr lang="en-US" sz="1477" dirty="0"/>
              <a:t>The system shall deliver a thrust of at least 70,000lbs at sea level, 120kts and International Standard Atmosphere + 15</a:t>
            </a:r>
            <a:r>
              <a:rPr lang="en-US" sz="1477" baseline="30000" dirty="0"/>
              <a:t>o</a:t>
            </a:r>
            <a:r>
              <a:rPr lang="en-US" sz="1477" dirty="0"/>
              <a:t>C</a:t>
            </a:r>
            <a:endParaRPr lang="en-GB" sz="1477" dirty="0"/>
          </a:p>
          <a:p>
            <a:pPr lvl="1"/>
            <a:r>
              <a:rPr lang="en-US" sz="1477" dirty="0"/>
              <a:t>A thrust of at least 70,000lbs shall be delivered at sea level, 120kts and International Standard Atmosphere + 15</a:t>
            </a:r>
            <a:r>
              <a:rPr lang="en-US" sz="1477" baseline="30000" dirty="0"/>
              <a:t>o</a:t>
            </a:r>
            <a:r>
              <a:rPr lang="en-US" sz="1477" dirty="0"/>
              <a:t>C</a:t>
            </a:r>
            <a:endParaRPr lang="en-GB" sz="1477" dirty="0"/>
          </a:p>
          <a:p>
            <a:endParaRPr lang="en-US" sz="1662" dirty="0"/>
          </a:p>
        </p:txBody>
      </p:sp>
    </p:spTree>
    <p:extLst>
      <p:ext uri="{BB962C8B-B14F-4D97-AF65-F5344CB8AC3E}">
        <p14:creationId xmlns:p14="http://schemas.microsoft.com/office/powerpoint/2010/main" val="182858774"/>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p:cNvSpPr>
            <a:spLocks noGrp="1"/>
          </p:cNvSpPr>
          <p:nvPr>
            <p:ph type="title"/>
          </p:nvPr>
        </p:nvSpPr>
        <p:spPr/>
        <p:txBody>
          <a:bodyPr/>
          <a:lstStyle/>
          <a:p>
            <a:r>
              <a:rPr lang="en-US"/>
              <a:t>Tabular Style</a:t>
            </a:r>
            <a:endParaRPr lang="en-US" dirty="0"/>
          </a:p>
        </p:txBody>
      </p:sp>
      <p:sp>
        <p:nvSpPr>
          <p:cNvPr id="99330" name="Content Placeholder 2"/>
          <p:cNvSpPr>
            <a:spLocks noGrp="1"/>
          </p:cNvSpPr>
          <p:nvPr>
            <p:ph idx="1"/>
          </p:nvPr>
        </p:nvSpPr>
        <p:spPr>
          <a:xfrm>
            <a:off x="131763" y="1295400"/>
            <a:ext cx="8686800" cy="2862262"/>
          </a:xfrm>
        </p:spPr>
        <p:txBody>
          <a:bodyPr>
            <a:normAutofit fontScale="85000" lnSpcReduction="20000"/>
          </a:bodyPr>
          <a:lstStyle/>
          <a:p>
            <a:r>
              <a:rPr lang="en-US" dirty="0"/>
              <a:t>Tables often provide a powerful way of writing requirements because they convey the information in easily digestible chunks </a:t>
            </a:r>
          </a:p>
          <a:p>
            <a:r>
              <a:rPr lang="en-US" dirty="0"/>
              <a:t>Tables are also a format that is amenable to </a:t>
            </a:r>
            <a:r>
              <a:rPr lang="en-US" dirty="0" err="1"/>
              <a:t>computerisation</a:t>
            </a:r>
            <a:r>
              <a:rPr lang="en-US" dirty="0"/>
              <a:t> and therefore computer-based requirements management. This means that additional columns can be added to provide further information about a particular requirement (or group of requirements)  such as the requirement attributes like number, status, author, owner etc.</a:t>
            </a:r>
          </a:p>
          <a:p>
            <a:r>
              <a:rPr lang="en-US" dirty="0"/>
              <a:t>Critical though to using a tabular style is the: </a:t>
            </a:r>
          </a:p>
          <a:p>
            <a:pPr lvl="1"/>
            <a:r>
              <a:rPr lang="en-US" dirty="0"/>
              <a:t>Table headings </a:t>
            </a:r>
          </a:p>
          <a:p>
            <a:pPr lvl="1"/>
            <a:r>
              <a:rPr lang="en-US" dirty="0"/>
              <a:t>Table layout</a:t>
            </a:r>
          </a:p>
          <a:p>
            <a:pPr lvl="1"/>
            <a:r>
              <a:rPr lang="en-US" dirty="0"/>
              <a:t>Numbering system</a:t>
            </a:r>
          </a:p>
          <a:p>
            <a:endParaRPr lang="en-US" dirty="0"/>
          </a:p>
          <a:p>
            <a:endParaRPr lang="en-US" dirty="0"/>
          </a:p>
        </p:txBody>
      </p:sp>
      <p:graphicFrame>
        <p:nvGraphicFramePr>
          <p:cNvPr id="4" name="Table 3"/>
          <p:cNvGraphicFramePr>
            <a:graphicFrameLocks noGrp="1"/>
          </p:cNvGraphicFramePr>
          <p:nvPr>
            <p:extLst/>
          </p:nvPr>
        </p:nvGraphicFramePr>
        <p:xfrm>
          <a:off x="777603" y="4340966"/>
          <a:ext cx="7558087" cy="2193128"/>
        </p:xfrm>
        <a:graphic>
          <a:graphicData uri="http://schemas.openxmlformats.org/drawingml/2006/table">
            <a:tbl>
              <a:tblPr firstRow="1" bandRow="1">
                <a:tableStyleId>{0505E3EF-67EA-436B-97B2-0124C06EBD24}</a:tableStyleId>
              </a:tblPr>
              <a:tblGrid>
                <a:gridCol w="2416109">
                  <a:extLst>
                    <a:ext uri="{9D8B030D-6E8A-4147-A177-3AD203B41FA5}">
                      <a16:colId xmlns:a16="http://schemas.microsoft.com/office/drawing/2014/main" val="20000"/>
                    </a:ext>
                  </a:extLst>
                </a:gridCol>
                <a:gridCol w="3531238">
                  <a:extLst>
                    <a:ext uri="{9D8B030D-6E8A-4147-A177-3AD203B41FA5}">
                      <a16:colId xmlns:a16="http://schemas.microsoft.com/office/drawing/2014/main" val="20001"/>
                    </a:ext>
                  </a:extLst>
                </a:gridCol>
                <a:gridCol w="1610740">
                  <a:extLst>
                    <a:ext uri="{9D8B030D-6E8A-4147-A177-3AD203B41FA5}">
                      <a16:colId xmlns:a16="http://schemas.microsoft.com/office/drawing/2014/main" val="20002"/>
                    </a:ext>
                  </a:extLst>
                </a:gridCol>
              </a:tblGrid>
              <a:tr h="478344">
                <a:tc>
                  <a:txBody>
                    <a:bodyPr/>
                    <a:lstStyle/>
                    <a:p>
                      <a:r>
                        <a:rPr lang="en-US" sz="1300" dirty="0"/>
                        <a:t>Functional Requirement</a:t>
                      </a:r>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40000"/>
                        <a:lumOff val="60000"/>
                      </a:schemeClr>
                    </a:solidFill>
                  </a:tcPr>
                </a:tc>
                <a:tc>
                  <a:txBody>
                    <a:bodyPr/>
                    <a:lstStyle/>
                    <a:p>
                      <a:r>
                        <a:rPr lang="en-US" sz="1300" dirty="0"/>
                        <a:t>Non Functional Performance Requirement</a:t>
                      </a:r>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40000"/>
                        <a:lumOff val="60000"/>
                      </a:schemeClr>
                    </a:solidFill>
                  </a:tcPr>
                </a:tc>
                <a:tc>
                  <a:txBody>
                    <a:bodyPr/>
                    <a:lstStyle/>
                    <a:p>
                      <a:r>
                        <a:rPr lang="en-US" sz="1300" dirty="0"/>
                        <a:t>Comments</a:t>
                      </a:r>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r h="342488">
                <a:tc rowSpan="5">
                  <a:txBody>
                    <a:bodyPr/>
                    <a:lstStyle/>
                    <a:p>
                      <a:r>
                        <a:rPr lang="en-US" sz="1300" dirty="0"/>
                        <a:t>The</a:t>
                      </a:r>
                      <a:r>
                        <a:rPr lang="en-US" sz="1300" baseline="0" dirty="0"/>
                        <a:t> system shall determine the current location to:</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a:t>Accuracy  ± 1ft</a:t>
                      </a:r>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00" dirty="0"/>
                        <a:t>Repeatability</a:t>
                      </a:r>
                      <a:r>
                        <a:rPr lang="en-US" sz="1300" baseline="0" dirty="0"/>
                        <a:t> </a:t>
                      </a:r>
                      <a:r>
                        <a:rPr lang="en-US" sz="1300" dirty="0"/>
                        <a:t>± 2</a:t>
                      </a:r>
                      <a:r>
                        <a:rPr lang="en-US" sz="1300" baseline="0" dirty="0"/>
                        <a:t> inches</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a:t>Weight &lt;</a:t>
                      </a:r>
                      <a:r>
                        <a:rPr lang="en-US" sz="1300" baseline="0" dirty="0"/>
                        <a:t> 1.7lbs</a:t>
                      </a:r>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a:t>Dimensions</a:t>
                      </a:r>
                      <a:r>
                        <a:rPr lang="en-US" sz="1300" baseline="0" dirty="0"/>
                        <a:t> 7x6x3 inches (</a:t>
                      </a:r>
                      <a:r>
                        <a:rPr lang="en-US" sz="1300" baseline="0" dirty="0" err="1"/>
                        <a:t>w,d,h</a:t>
                      </a:r>
                      <a:r>
                        <a:rPr lang="en-US" sz="1300" baseline="0" dirty="0"/>
                        <a:t>)</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42488">
                <a:tc v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300" dirty="0" err="1"/>
                        <a:t>etc</a:t>
                      </a:r>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300" dirty="0"/>
                    </a:p>
                  </a:txBody>
                  <a:tcPr marL="91443" marR="91443" marT="42224" marB="42224">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8315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t>A Process for Writing Requirements</a:t>
            </a:r>
          </a:p>
        </p:txBody>
      </p:sp>
      <p:sp>
        <p:nvSpPr>
          <p:cNvPr id="73730" name="Content Placeholder 2"/>
          <p:cNvSpPr>
            <a:spLocks noGrp="1"/>
          </p:cNvSpPr>
          <p:nvPr>
            <p:ph idx="1"/>
          </p:nvPr>
        </p:nvSpPr>
        <p:spPr/>
        <p:txBody>
          <a:bodyPr/>
          <a:lstStyle/>
          <a:p>
            <a:r>
              <a:rPr lang="en-US"/>
              <a:t>Writing “good” requirements is not easy – but can be made easier by following a simple process</a:t>
            </a:r>
          </a:p>
        </p:txBody>
      </p:sp>
      <p:sp>
        <p:nvSpPr>
          <p:cNvPr id="4" name="Rectangle 3"/>
          <p:cNvSpPr/>
          <p:nvPr/>
        </p:nvSpPr>
        <p:spPr bwMode="auto">
          <a:xfrm>
            <a:off x="1794765" y="2649720"/>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Collect source information</a:t>
            </a:r>
          </a:p>
        </p:txBody>
      </p:sp>
      <p:sp>
        <p:nvSpPr>
          <p:cNvPr id="5" name="Rectangle 4"/>
          <p:cNvSpPr/>
          <p:nvPr/>
        </p:nvSpPr>
        <p:spPr bwMode="auto">
          <a:xfrm>
            <a:off x="3124200" y="3581400"/>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Draft Requirement</a:t>
            </a:r>
            <a:endParaRPr lang="en-US" sz="1292" dirty="0">
              <a:solidFill>
                <a:srgbClr val="000000"/>
              </a:solidFill>
              <a:latin typeface="+mj-lt"/>
            </a:endParaRPr>
          </a:p>
        </p:txBody>
      </p:sp>
      <p:sp>
        <p:nvSpPr>
          <p:cNvPr id="6" name="Rectangle 5"/>
          <p:cNvSpPr/>
          <p:nvPr/>
        </p:nvSpPr>
        <p:spPr bwMode="auto">
          <a:xfrm>
            <a:off x="4414813" y="4496312"/>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Review and agree Requirement</a:t>
            </a:r>
            <a:endParaRPr lang="en-US" sz="1292" dirty="0">
              <a:solidFill>
                <a:srgbClr val="000000"/>
              </a:solidFill>
              <a:latin typeface="+mj-lt"/>
            </a:endParaRPr>
          </a:p>
        </p:txBody>
      </p:sp>
      <p:sp>
        <p:nvSpPr>
          <p:cNvPr id="7" name="Rectangle 6"/>
          <p:cNvSpPr/>
          <p:nvPr/>
        </p:nvSpPr>
        <p:spPr bwMode="auto">
          <a:xfrm>
            <a:off x="5757057" y="5439805"/>
            <a:ext cx="1280289" cy="752888"/>
          </a:xfrm>
          <a:prstGeom prst="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nchor="ctr"/>
          <a:lstStyle/>
          <a:p>
            <a:pPr>
              <a:defRPr/>
            </a:pPr>
            <a:r>
              <a:rPr lang="en-US" sz="1292" dirty="0">
                <a:solidFill>
                  <a:srgbClr val="FFFFFF"/>
                </a:solidFill>
                <a:latin typeface="+mj-lt"/>
              </a:rPr>
              <a:t>Specify Requirement</a:t>
            </a:r>
          </a:p>
          <a:p>
            <a:pPr>
              <a:defRPr/>
            </a:pPr>
            <a:r>
              <a:rPr lang="en-US" sz="1292" dirty="0">
                <a:solidFill>
                  <a:srgbClr val="FFFFFF"/>
                </a:solidFill>
                <a:latin typeface="+mj-lt"/>
              </a:rPr>
              <a:t>Attributes</a:t>
            </a:r>
          </a:p>
        </p:txBody>
      </p:sp>
      <p:sp>
        <p:nvSpPr>
          <p:cNvPr id="9" name="Bent Arrow 8"/>
          <p:cNvSpPr/>
          <p:nvPr/>
        </p:nvSpPr>
        <p:spPr bwMode="auto">
          <a:xfrm rot="5400000">
            <a:off x="3416295" y="2917150"/>
            <a:ext cx="505557"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0" name="Bent Arrow 9"/>
          <p:cNvSpPr/>
          <p:nvPr/>
        </p:nvSpPr>
        <p:spPr bwMode="auto">
          <a:xfrm rot="5400000">
            <a:off x="4601297" y="3886498"/>
            <a:ext cx="504092"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1" name="Bent Arrow 10"/>
          <p:cNvSpPr/>
          <p:nvPr/>
        </p:nvSpPr>
        <p:spPr bwMode="auto">
          <a:xfrm rot="5400000">
            <a:off x="5973751" y="4820684"/>
            <a:ext cx="505558"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2" name="Bent Arrow 11"/>
          <p:cNvSpPr/>
          <p:nvPr/>
        </p:nvSpPr>
        <p:spPr bwMode="auto">
          <a:xfrm rot="16200000">
            <a:off x="3589332" y="4496835"/>
            <a:ext cx="505557"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3" name="Bent Arrow 12"/>
          <p:cNvSpPr/>
          <p:nvPr/>
        </p:nvSpPr>
        <p:spPr bwMode="auto">
          <a:xfrm rot="16200000">
            <a:off x="2336789" y="3531146"/>
            <a:ext cx="505558"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
        <p:nvSpPr>
          <p:cNvPr id="14" name="Bent Arrow 13"/>
          <p:cNvSpPr/>
          <p:nvPr/>
        </p:nvSpPr>
        <p:spPr bwMode="auto">
          <a:xfrm rot="16200000">
            <a:off x="4918064" y="5418561"/>
            <a:ext cx="505558" cy="485775"/>
          </a:xfrm>
          <a:prstGeom prst="bentArrow">
            <a:avLst>
              <a:gd name="adj1" fmla="val 35639"/>
              <a:gd name="adj2" fmla="val 29255"/>
              <a:gd name="adj3" fmla="val 31383"/>
              <a:gd name="adj4" fmla="val 4375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en-US" sz="1477">
              <a:solidFill>
                <a:srgbClr val="000000"/>
              </a:solidFill>
              <a:latin typeface="+mj-lt"/>
            </a:endParaRPr>
          </a:p>
        </p:txBody>
      </p:sp>
    </p:spTree>
    <p:extLst>
      <p:ext uri="{BB962C8B-B14F-4D97-AF65-F5344CB8AC3E}">
        <p14:creationId xmlns:p14="http://schemas.microsoft.com/office/powerpoint/2010/main" val="1448544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r>
              <a:rPr lang="en-US"/>
              <a:t>Requirement Attributes</a:t>
            </a:r>
          </a:p>
        </p:txBody>
      </p:sp>
      <p:sp>
        <p:nvSpPr>
          <p:cNvPr id="74754" name="Content Placeholder 2"/>
          <p:cNvSpPr>
            <a:spLocks noGrp="1"/>
          </p:cNvSpPr>
          <p:nvPr>
            <p:ph idx="1"/>
          </p:nvPr>
        </p:nvSpPr>
        <p:spPr>
          <a:xfrm>
            <a:off x="185228" y="2209800"/>
            <a:ext cx="8686800" cy="4544807"/>
          </a:xfrm>
        </p:spPr>
        <p:txBody>
          <a:bodyPr>
            <a:normAutofit fontScale="77500" lnSpcReduction="20000"/>
          </a:bodyPr>
          <a:lstStyle/>
          <a:p>
            <a:r>
              <a:rPr lang="en-US" dirty="0"/>
              <a:t>These aspects are typically captured as the attributes of a particular requirement</a:t>
            </a:r>
          </a:p>
          <a:p>
            <a:r>
              <a:rPr lang="en-US" dirty="0"/>
              <a:t>Typically Requirement Attributes include:</a:t>
            </a:r>
          </a:p>
          <a:p>
            <a:pPr lvl="1"/>
            <a:r>
              <a:rPr lang="en-US" dirty="0"/>
              <a:t>Number: all requirements must be uniquely numbered for reference and traceability</a:t>
            </a:r>
          </a:p>
          <a:p>
            <a:pPr lvl="1"/>
            <a:r>
              <a:rPr lang="en-US" dirty="0"/>
              <a:t>Source/Author: person, document or other origin of a particular requirement. The source provides useful information on whom to ask regarding questions </a:t>
            </a:r>
          </a:p>
          <a:p>
            <a:pPr lvl="1"/>
            <a:r>
              <a:rPr lang="en-US" dirty="0"/>
              <a:t>Priority: a statement of the relative importance of a particular requirement</a:t>
            </a:r>
          </a:p>
          <a:p>
            <a:pPr lvl="1"/>
            <a:r>
              <a:rPr lang="en-US" dirty="0"/>
              <a:t>Owner: who within the organization owns (is responsible for making sure the requirement is met) a particular requirement</a:t>
            </a:r>
          </a:p>
          <a:p>
            <a:pPr lvl="1"/>
            <a:r>
              <a:rPr lang="en-US" dirty="0"/>
              <a:t>Rationale: why the requirement is needed</a:t>
            </a:r>
          </a:p>
          <a:p>
            <a:pPr lvl="1"/>
            <a:r>
              <a:rPr lang="en-US" dirty="0"/>
              <a:t>Comments: reviewer’s or writer’s comments about a particular requirement </a:t>
            </a:r>
          </a:p>
          <a:p>
            <a:pPr lvl="1"/>
            <a:r>
              <a:rPr lang="en-US" dirty="0"/>
              <a:t>Status: the standing of a particular requirement: draft, agreed, modified, confirmed or retired</a:t>
            </a:r>
          </a:p>
          <a:p>
            <a:pPr lvl="1"/>
            <a:r>
              <a:rPr lang="en-US" dirty="0"/>
              <a:t>Change History: documents the changes to a particular requirement</a:t>
            </a:r>
          </a:p>
          <a:p>
            <a:pPr lvl="1"/>
            <a:r>
              <a:rPr lang="en-US" dirty="0"/>
              <a:t>Risk: confidence level of meeting the requirement (may include date information)</a:t>
            </a:r>
          </a:p>
          <a:p>
            <a:pPr lvl="1"/>
            <a:r>
              <a:rPr lang="en-US" dirty="0"/>
              <a:t>Due by: date that the requirement must be provided</a:t>
            </a:r>
          </a:p>
          <a:p>
            <a:pPr lvl="1"/>
            <a:r>
              <a:rPr lang="en-US" dirty="0"/>
              <a:t>Method of Verification: type of confirmation method(s) to be used in verifying that the requirement has been met</a:t>
            </a:r>
          </a:p>
          <a:p>
            <a:pPr lvl="1"/>
            <a:endParaRPr lang="en-US" dirty="0"/>
          </a:p>
        </p:txBody>
      </p:sp>
      <p:sp>
        <p:nvSpPr>
          <p:cNvPr id="2" name="Rectangle 1"/>
          <p:cNvSpPr/>
          <p:nvPr/>
        </p:nvSpPr>
        <p:spPr>
          <a:xfrm>
            <a:off x="347728" y="1136011"/>
            <a:ext cx="8524300" cy="100155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1477" dirty="0"/>
              <a:t>A system can have many hundreds if not thousands of requirements. These will originate from many stakeholders and may have differing priorities. Requirements should have a reason for their existence and a defined and agreed method of confirmation. </a:t>
            </a:r>
          </a:p>
        </p:txBody>
      </p:sp>
    </p:spTree>
    <p:extLst>
      <p:ext uri="{BB962C8B-B14F-4D97-AF65-F5344CB8AC3E}">
        <p14:creationId xmlns:p14="http://schemas.microsoft.com/office/powerpoint/2010/main" val="18134613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Final Quality Check</a:t>
            </a:r>
            <a:endParaRPr lang="en-US" dirty="0"/>
          </a:p>
        </p:txBody>
      </p:sp>
      <p:sp>
        <p:nvSpPr>
          <p:cNvPr id="3" name="Content Placeholder 2"/>
          <p:cNvSpPr>
            <a:spLocks noGrp="1"/>
          </p:cNvSpPr>
          <p:nvPr>
            <p:ph idx="1"/>
          </p:nvPr>
        </p:nvSpPr>
        <p:spPr/>
        <p:txBody>
          <a:bodyPr/>
          <a:lstStyle/>
          <a:p>
            <a:r>
              <a:rPr lang="en-US"/>
              <a:t>A useful check on the quality of an individual requirement is to ask “how would this be confirmed?”</a:t>
            </a:r>
          </a:p>
          <a:p>
            <a:r>
              <a:rPr lang="en-US"/>
              <a:t>It is only when we consider actually proving a requirement has been met do its deficiencies appear</a:t>
            </a:r>
          </a:p>
          <a:p>
            <a:r>
              <a:rPr lang="en-US"/>
              <a:t>Remember requirements are a commercial obligation – if we cannot confirm that they have been met we have not fulfilled our commercial obligation</a:t>
            </a:r>
            <a:endParaRPr lang="en-US" dirty="0"/>
          </a:p>
        </p:txBody>
      </p:sp>
    </p:spTree>
    <p:extLst>
      <p:ext uri="{BB962C8B-B14F-4D97-AF65-F5344CB8AC3E}">
        <p14:creationId xmlns:p14="http://schemas.microsoft.com/office/powerpoint/2010/main" val="1757629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GB"/>
              <a:t>Exercise : Writing Requirements </a:t>
            </a:r>
            <a:endParaRPr lang="en-GB" dirty="0"/>
          </a:p>
        </p:txBody>
      </p:sp>
      <p:sp>
        <p:nvSpPr>
          <p:cNvPr id="30722" name="Rectangle 3"/>
          <p:cNvSpPr>
            <a:spLocks noGrp="1" noChangeArrowheads="1"/>
          </p:cNvSpPr>
          <p:nvPr>
            <p:ph type="body" sz="half" idx="2"/>
          </p:nvPr>
        </p:nvSpPr>
        <p:spPr/>
        <p:txBody>
          <a:bodyPr/>
          <a:lstStyle/>
          <a:p>
            <a:r>
              <a:rPr lang="en-GB"/>
              <a:t>In pairs consider the case study exercise:</a:t>
            </a:r>
          </a:p>
          <a:p>
            <a:pPr lvl="1"/>
            <a:r>
              <a:rPr lang="en-GB"/>
              <a:t>Individually write one System Design Requirement for the Case Study system</a:t>
            </a:r>
          </a:p>
          <a:p>
            <a:pPr lvl="1"/>
            <a:r>
              <a:rPr lang="en-GB"/>
              <a:t>In pairs share and critique each others requirements</a:t>
            </a:r>
          </a:p>
          <a:p>
            <a:pPr lvl="1"/>
            <a:endParaRPr lang="en-GB"/>
          </a:p>
          <a:p>
            <a:pPr lvl="1"/>
            <a:r>
              <a:rPr lang="en-GB"/>
              <a:t>Retain these requirements for later use.</a:t>
            </a:r>
          </a:p>
          <a:p>
            <a:pPr lvl="1"/>
            <a:endParaRPr lang="en-GB"/>
          </a:p>
          <a:p>
            <a:pPr lvl="1"/>
            <a:r>
              <a:rPr lang="en-GB"/>
              <a:t>Time 15 minutes</a:t>
            </a:r>
            <a:endParaRPr lang="en-GB" dirty="0"/>
          </a:p>
        </p:txBody>
      </p:sp>
      <p:pic>
        <p:nvPicPr>
          <p:cNvPr id="2" name="Picture 1"/>
          <p:cNvPicPr>
            <a:picLocks noChangeAspect="1"/>
          </p:cNvPicPr>
          <p:nvPr/>
        </p:nvPicPr>
        <p:blipFill>
          <a:blip r:embed="rId3"/>
          <a:stretch>
            <a:fillRect/>
          </a:stretch>
        </p:blipFill>
        <p:spPr>
          <a:xfrm>
            <a:off x="382525" y="1960313"/>
            <a:ext cx="3385113" cy="2708091"/>
          </a:xfrm>
          <a:prstGeom prst="rect">
            <a:avLst/>
          </a:prstGeom>
        </p:spPr>
      </p:pic>
    </p:spTree>
    <p:extLst>
      <p:ext uri="{BB962C8B-B14F-4D97-AF65-F5344CB8AC3E}">
        <p14:creationId xmlns:p14="http://schemas.microsoft.com/office/powerpoint/2010/main" val="79025715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7550" y="2379785"/>
            <a:ext cx="7440613" cy="1062404"/>
          </a:xfrm>
        </p:spPr>
        <p:style>
          <a:lnRef idx="1">
            <a:schemeClr val="accent6"/>
          </a:lnRef>
          <a:fillRef idx="2">
            <a:schemeClr val="accent6"/>
          </a:fillRef>
          <a:effectRef idx="1">
            <a:schemeClr val="accent6"/>
          </a:effectRef>
          <a:fontRef idx="minor">
            <a:schemeClr val="dk1"/>
          </a:fontRef>
        </p:style>
        <p:txBody>
          <a:bodyPr/>
          <a:lstStyle/>
          <a:p>
            <a:pPr algn="l">
              <a:defRPr/>
            </a:pPr>
            <a:r>
              <a:rPr lang="en-US" sz="1846" dirty="0">
                <a:solidFill>
                  <a:schemeClr val="tx1"/>
                </a:solidFill>
              </a:rPr>
              <a:t>“a picture paints a thousand words”</a:t>
            </a:r>
            <a:br>
              <a:rPr lang="en-US" sz="1846" dirty="0">
                <a:solidFill>
                  <a:schemeClr val="tx1"/>
                </a:solidFill>
              </a:rPr>
            </a:br>
            <a:r>
              <a:rPr lang="en-US" sz="1477" dirty="0">
                <a:solidFill>
                  <a:schemeClr val="tx1"/>
                </a:solidFill>
              </a:rPr>
              <a:t>unknown</a:t>
            </a:r>
            <a:r>
              <a:rPr lang="en-US" sz="1477" baseline="30000" dirty="0">
                <a:solidFill>
                  <a:schemeClr val="tx1"/>
                </a:solidFill>
              </a:rPr>
              <a:t>1</a:t>
            </a:r>
            <a:endParaRPr lang="en-US" sz="1846" dirty="0">
              <a:solidFill>
                <a:schemeClr val="tx1"/>
              </a:solidFill>
            </a:endParaRPr>
          </a:p>
        </p:txBody>
      </p:sp>
      <p:sp>
        <p:nvSpPr>
          <p:cNvPr id="75778" name="Subtitle 2"/>
          <p:cNvSpPr>
            <a:spLocks noGrp="1"/>
          </p:cNvSpPr>
          <p:nvPr>
            <p:ph type="subTitle" idx="1"/>
          </p:nvPr>
        </p:nvSpPr>
        <p:spPr>
          <a:xfrm>
            <a:off x="1371600" y="3782158"/>
            <a:ext cx="6858000" cy="1617785"/>
          </a:xfrm>
        </p:spPr>
        <p:txBody>
          <a:bodyPr/>
          <a:lstStyle/>
          <a:p>
            <a:pPr>
              <a:buFont typeface="Symbol" charset="0"/>
              <a:buNone/>
            </a:pPr>
            <a:r>
              <a:rPr lang="en-US" dirty="0">
                <a:latin typeface="+mn-lt"/>
              </a:rPr>
              <a:t>Diagramming Requirements</a:t>
            </a:r>
          </a:p>
        </p:txBody>
      </p:sp>
      <p:sp>
        <p:nvSpPr>
          <p:cNvPr id="75779" name="TextBox 2"/>
          <p:cNvSpPr txBox="1">
            <a:spLocks noChangeArrowheads="1"/>
          </p:cNvSpPr>
          <p:nvPr/>
        </p:nvSpPr>
        <p:spPr bwMode="auto">
          <a:xfrm>
            <a:off x="950913" y="4582268"/>
            <a:ext cx="6961187" cy="77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100">
                <a:solidFill>
                  <a:srgbClr val="000000"/>
                </a:solidFill>
                <a:latin typeface="+mj-lt"/>
              </a:rPr>
              <a:t>1: It is believed that the modern use of the phrase stems from an article by Fred R. </a:t>
            </a:r>
            <a:r>
              <a:rPr lang="en-US" sz="1100" dirty="0">
                <a:solidFill>
                  <a:srgbClr val="000000"/>
                </a:solidFill>
                <a:latin typeface="+mj-lt"/>
              </a:rPr>
              <a:t>Barnard in the advertising trade journal Printers' Ink, promoting the use of images in advertisements that appeared on the sides of streetcars.[1] The December 8, 1921 issue carries an ad entitled, "One Look is Worth A Thousand Words.</a:t>
            </a:r>
          </a:p>
        </p:txBody>
      </p:sp>
    </p:spTree>
    <p:extLst>
      <p:ext uri="{BB962C8B-B14F-4D97-AF65-F5344CB8AC3E}">
        <p14:creationId xmlns:p14="http://schemas.microsoft.com/office/powerpoint/2010/main" val="2048461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3124200" y="6031523"/>
            <a:ext cx="2895600" cy="422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sz="1477">
              <a:solidFill>
                <a:srgbClr val="000000"/>
              </a:solidFill>
            </a:endParaRPr>
          </a:p>
        </p:txBody>
      </p:sp>
      <p:sp>
        <p:nvSpPr>
          <p:cNvPr id="76802" name="Rectangle 4"/>
          <p:cNvSpPr>
            <a:spLocks noGrp="1" noChangeArrowheads="1"/>
          </p:cNvSpPr>
          <p:nvPr>
            <p:ph type="title"/>
          </p:nvPr>
        </p:nvSpPr>
        <p:spPr/>
        <p:txBody>
          <a:bodyPr/>
          <a:lstStyle/>
          <a:p>
            <a:r>
              <a:rPr lang="en-GB"/>
              <a:t>Diagramming</a:t>
            </a:r>
          </a:p>
        </p:txBody>
      </p:sp>
      <p:sp>
        <p:nvSpPr>
          <p:cNvPr id="76803" name="Rectangle 5"/>
          <p:cNvSpPr>
            <a:spLocks noGrp="1" noChangeArrowheads="1"/>
          </p:cNvSpPr>
          <p:nvPr>
            <p:ph idx="1"/>
          </p:nvPr>
        </p:nvSpPr>
        <p:spPr/>
        <p:txBody>
          <a:bodyPr/>
          <a:lstStyle/>
          <a:p>
            <a:r>
              <a:rPr lang="en-US" dirty="0"/>
              <a:t>Humans communicate information using three basic methods</a:t>
            </a:r>
          </a:p>
          <a:p>
            <a:endParaRPr lang="en-GB" dirty="0"/>
          </a:p>
        </p:txBody>
      </p:sp>
      <p:graphicFrame>
        <p:nvGraphicFramePr>
          <p:cNvPr id="6" name="Table 5"/>
          <p:cNvGraphicFramePr>
            <a:graphicFrameLocks noGrp="1"/>
          </p:cNvGraphicFramePr>
          <p:nvPr/>
        </p:nvGraphicFramePr>
        <p:xfrm>
          <a:off x="1319213" y="1733554"/>
          <a:ext cx="6583362" cy="4741672"/>
        </p:xfrm>
        <a:graphic>
          <a:graphicData uri="http://schemas.openxmlformats.org/drawingml/2006/table">
            <a:tbl>
              <a:tblPr firstRow="1" bandRow="1">
                <a:tableStyleId>{9DCAF9ED-07DC-4A11-8D7F-57B35C25682E}</a:tableStyleId>
              </a:tblPr>
              <a:tblGrid>
                <a:gridCol w="2803301">
                  <a:extLst>
                    <a:ext uri="{9D8B030D-6E8A-4147-A177-3AD203B41FA5}">
                      <a16:colId xmlns:a16="http://schemas.microsoft.com/office/drawing/2014/main" val="20000"/>
                    </a:ext>
                  </a:extLst>
                </a:gridCol>
                <a:gridCol w="3780061">
                  <a:extLst>
                    <a:ext uri="{9D8B030D-6E8A-4147-A177-3AD203B41FA5}">
                      <a16:colId xmlns:a16="http://schemas.microsoft.com/office/drawing/2014/main" val="20001"/>
                    </a:ext>
                  </a:extLst>
                </a:gridCol>
              </a:tblGrid>
              <a:tr h="342005">
                <a:tc>
                  <a:txBody>
                    <a:bodyPr/>
                    <a:lstStyle/>
                    <a:p>
                      <a:r>
                        <a:rPr lang="en-US" sz="1700" dirty="0"/>
                        <a:t>Method</a:t>
                      </a:r>
                    </a:p>
                  </a:txBody>
                  <a:tcPr marL="91425" marR="91425" marT="42164" marB="42164"/>
                </a:tc>
                <a:tc>
                  <a:txBody>
                    <a:bodyPr/>
                    <a:lstStyle/>
                    <a:p>
                      <a:r>
                        <a:rPr lang="en-US" sz="1700" dirty="0"/>
                        <a:t>Characteristics</a:t>
                      </a:r>
                    </a:p>
                  </a:txBody>
                  <a:tcPr marL="91425" marR="91425" marT="42164" marB="42164"/>
                </a:tc>
                <a:extLst>
                  <a:ext uri="{0D108BD9-81ED-4DB2-BD59-A6C34878D82A}">
                    <a16:rowId xmlns:a16="http://schemas.microsoft.com/office/drawing/2014/main" val="10000"/>
                  </a:ext>
                </a:extLst>
              </a:tr>
              <a:tr h="1350421">
                <a:tc>
                  <a:txBody>
                    <a:bodyPr/>
                    <a:lstStyle/>
                    <a:p>
                      <a:r>
                        <a:rPr lang="en-US" sz="1700" dirty="0"/>
                        <a:t>Natural Languages</a:t>
                      </a:r>
                    </a:p>
                  </a:txBody>
                  <a:tcPr marL="91425" marR="91425" marT="42164" marB="42164"/>
                </a:tc>
                <a:tc>
                  <a:txBody>
                    <a:bodyPr/>
                    <a:lstStyle/>
                    <a:p>
                      <a:r>
                        <a:rPr lang="en-US" sz="1700" dirty="0"/>
                        <a:t>Natural/intuitive</a:t>
                      </a:r>
                      <a:r>
                        <a:rPr lang="en-US" sz="1700" baseline="0" dirty="0"/>
                        <a:t> but ambiguous.</a:t>
                      </a:r>
                    </a:p>
                    <a:p>
                      <a:r>
                        <a:rPr lang="en-US" sz="1700" baseline="0" dirty="0"/>
                        <a:t>Linear understanding. Can show small scale structure but does not convey large to medium scale structure</a:t>
                      </a:r>
                      <a:endParaRPr lang="en-US" sz="1700" dirty="0"/>
                    </a:p>
                  </a:txBody>
                  <a:tcPr marL="91425" marR="91425" marT="42164" marB="42164"/>
                </a:tc>
                <a:extLst>
                  <a:ext uri="{0D108BD9-81ED-4DB2-BD59-A6C34878D82A}">
                    <a16:rowId xmlns:a16="http://schemas.microsoft.com/office/drawing/2014/main" val="10001"/>
                  </a:ext>
                </a:extLst>
              </a:tr>
              <a:tr h="843984">
                <a:tc>
                  <a:txBody>
                    <a:bodyPr/>
                    <a:lstStyle/>
                    <a:p>
                      <a:r>
                        <a:rPr lang="en-US" sz="1700" dirty="0"/>
                        <a:t>Mathematical Languages</a:t>
                      </a:r>
                    </a:p>
                  </a:txBody>
                  <a:tcPr marL="91425" marR="91425" marT="42164" marB="42164"/>
                </a:tc>
                <a:tc>
                  <a:txBody>
                    <a:bodyPr/>
                    <a:lstStyle/>
                    <a:p>
                      <a:r>
                        <a:rPr lang="en-US" sz="1700" dirty="0"/>
                        <a:t>Difficult</a:t>
                      </a:r>
                      <a:r>
                        <a:rPr lang="en-US" sz="1700" baseline="0" dirty="0"/>
                        <a:t> to use but unambiguous. Linear understanding. Difficult to show structural relationships</a:t>
                      </a:r>
                      <a:endParaRPr lang="en-US" sz="1700" dirty="0"/>
                    </a:p>
                  </a:txBody>
                  <a:tcPr marL="91425" marR="91425" marT="42164" marB="42164"/>
                </a:tc>
                <a:extLst>
                  <a:ext uri="{0D108BD9-81ED-4DB2-BD59-A6C34878D82A}">
                    <a16:rowId xmlns:a16="http://schemas.microsoft.com/office/drawing/2014/main" val="10002"/>
                  </a:ext>
                </a:extLst>
              </a:tr>
              <a:tr h="1856858">
                <a:tc>
                  <a:txBody>
                    <a:bodyPr/>
                    <a:lstStyle/>
                    <a:p>
                      <a:r>
                        <a:rPr lang="en-US" sz="1700" dirty="0"/>
                        <a:t>Pictures/Diagrams</a:t>
                      </a:r>
                    </a:p>
                  </a:txBody>
                  <a:tcPr marL="91425" marR="91425" marT="42164" marB="42164"/>
                </a:tc>
                <a:tc>
                  <a:txBody>
                    <a:bodyPr/>
                    <a:lstStyle/>
                    <a:p>
                      <a:r>
                        <a:rPr lang="en-US" sz="1700" dirty="0"/>
                        <a:t>Natural and easy</a:t>
                      </a:r>
                      <a:r>
                        <a:rPr lang="en-US" sz="1700" baseline="0" dirty="0"/>
                        <a:t> to use. With appropriate diagramming conventions/notation can be unambiguous. Concurrent understanding. Can show large and medium scale structure. Tedious to show structural detail </a:t>
                      </a:r>
                      <a:endParaRPr lang="en-US" sz="1700" dirty="0"/>
                    </a:p>
                  </a:txBody>
                  <a:tcPr marL="91425" marR="91425" marT="42164" marB="42164"/>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190107"/>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r>
              <a:rPr lang="en-US"/>
              <a:t>Standardised Diagramming Tools</a:t>
            </a:r>
          </a:p>
        </p:txBody>
      </p:sp>
      <p:sp>
        <p:nvSpPr>
          <p:cNvPr id="5" name="Content Placeholder 1"/>
          <p:cNvSpPr>
            <a:spLocks noGrp="1"/>
          </p:cNvSpPr>
          <p:nvPr>
            <p:ph idx="1"/>
          </p:nvPr>
        </p:nvSpPr>
        <p:spPr>
          <a:xfrm>
            <a:off x="130458" y="1182688"/>
            <a:ext cx="8686800" cy="1020575"/>
          </a:xfrm>
        </p:spPr>
        <p:txBody>
          <a:bodyPr>
            <a:normAutofit fontScale="77500" lnSpcReduction="20000"/>
          </a:bodyPr>
          <a:lstStyle/>
          <a:p>
            <a:r>
              <a:rPr lang="en-US"/>
              <a:t>There are numerous diagrams/pictures that can be used instead of, and to supplement, written requirements.</a:t>
            </a:r>
          </a:p>
          <a:p>
            <a:r>
              <a:rPr lang="en-US" dirty="0"/>
              <a:t>These diagramming approaches are only useful if they convey the information the sender intended. This is achieved through the use of Standard Notations.</a:t>
            </a:r>
          </a:p>
          <a:p>
            <a:endParaRPr lang="en-GB" dirty="0"/>
          </a:p>
          <a:p>
            <a:endParaRPr lang="en-GB" dirty="0"/>
          </a:p>
          <a:p>
            <a:endParaRPr lang="en-US" dirty="0"/>
          </a:p>
        </p:txBody>
      </p:sp>
      <p:graphicFrame>
        <p:nvGraphicFramePr>
          <p:cNvPr id="4" name="Table 3"/>
          <p:cNvGraphicFramePr>
            <a:graphicFrameLocks noGrp="1"/>
          </p:cNvGraphicFramePr>
          <p:nvPr>
            <p:extLst/>
          </p:nvPr>
        </p:nvGraphicFramePr>
        <p:xfrm>
          <a:off x="620202" y="2349313"/>
          <a:ext cx="7707313" cy="4149024"/>
        </p:xfrm>
        <a:graphic>
          <a:graphicData uri="http://schemas.openxmlformats.org/drawingml/2006/table">
            <a:tbl>
              <a:tblPr firstRow="1" bandRow="1">
                <a:tableStyleId>{9DCAF9ED-07DC-4A11-8D7F-57B35C25682E}</a:tableStyleId>
              </a:tblPr>
              <a:tblGrid>
                <a:gridCol w="2969612">
                  <a:extLst>
                    <a:ext uri="{9D8B030D-6E8A-4147-A177-3AD203B41FA5}">
                      <a16:colId xmlns:a16="http://schemas.microsoft.com/office/drawing/2014/main" val="20000"/>
                    </a:ext>
                  </a:extLst>
                </a:gridCol>
                <a:gridCol w="4737701">
                  <a:extLst>
                    <a:ext uri="{9D8B030D-6E8A-4147-A177-3AD203B41FA5}">
                      <a16:colId xmlns:a16="http://schemas.microsoft.com/office/drawing/2014/main" val="20001"/>
                    </a:ext>
                  </a:extLst>
                </a:gridCol>
              </a:tblGrid>
              <a:tr h="342363">
                <a:tc>
                  <a:txBody>
                    <a:bodyPr/>
                    <a:lstStyle/>
                    <a:p>
                      <a:r>
                        <a:rPr lang="en-US" sz="1700" dirty="0"/>
                        <a:t>Tool Category</a:t>
                      </a:r>
                    </a:p>
                  </a:txBody>
                  <a:tcPr marL="91433" marR="91433" marT="42209" marB="42209"/>
                </a:tc>
                <a:tc>
                  <a:txBody>
                    <a:bodyPr/>
                    <a:lstStyle/>
                    <a:p>
                      <a:r>
                        <a:rPr lang="en-US" sz="1700" baseline="0" dirty="0"/>
                        <a:t>Tools (not exhaustive)</a:t>
                      </a:r>
                      <a:endParaRPr lang="en-US" sz="1700" dirty="0"/>
                    </a:p>
                  </a:txBody>
                  <a:tcPr marL="91433" marR="91433" marT="42209" marB="42209"/>
                </a:tc>
                <a:extLst>
                  <a:ext uri="{0D108BD9-81ED-4DB2-BD59-A6C34878D82A}">
                    <a16:rowId xmlns:a16="http://schemas.microsoft.com/office/drawing/2014/main" val="10000"/>
                  </a:ext>
                </a:extLst>
              </a:tr>
              <a:tr h="534583">
                <a:tc>
                  <a:txBody>
                    <a:bodyPr/>
                    <a:lstStyle/>
                    <a:p>
                      <a:r>
                        <a:rPr lang="en-US" sz="1500" dirty="0"/>
                        <a:t>Define/Describe System Context</a:t>
                      </a:r>
                    </a:p>
                  </a:txBody>
                  <a:tcPr marL="91433" marR="91433" marT="42209" marB="42209"/>
                </a:tc>
                <a:tc>
                  <a:txBody>
                    <a:bodyPr/>
                    <a:lstStyle/>
                    <a:p>
                      <a:r>
                        <a:rPr lang="en-US" sz="1500" b="1" dirty="0"/>
                        <a:t>Context Diagram</a:t>
                      </a:r>
                      <a:r>
                        <a:rPr lang="en-US" sz="1500" dirty="0"/>
                        <a:t>, Use Case Diagram, Input-Output</a:t>
                      </a:r>
                      <a:r>
                        <a:rPr lang="en-US" sz="1500" baseline="0" dirty="0"/>
                        <a:t> Diagram</a:t>
                      </a:r>
                      <a:endParaRPr lang="en-US" sz="1500" dirty="0"/>
                    </a:p>
                  </a:txBody>
                  <a:tcPr marL="91433" marR="91433" marT="42209" marB="42209"/>
                </a:tc>
                <a:extLst>
                  <a:ext uri="{0D108BD9-81ED-4DB2-BD59-A6C34878D82A}">
                    <a16:rowId xmlns:a16="http://schemas.microsoft.com/office/drawing/2014/main" val="10001"/>
                  </a:ext>
                </a:extLst>
              </a:tr>
              <a:tr h="590927">
                <a:tc>
                  <a:txBody>
                    <a:bodyPr/>
                    <a:lstStyle/>
                    <a:p>
                      <a:r>
                        <a:rPr lang="en-US" sz="1500" dirty="0"/>
                        <a:t>Define/Describe</a:t>
                      </a:r>
                      <a:r>
                        <a:rPr lang="en-US" sz="1500" baseline="0" dirty="0"/>
                        <a:t> System Interfaces</a:t>
                      </a:r>
                      <a:endParaRPr lang="en-US" sz="1500" dirty="0"/>
                    </a:p>
                  </a:txBody>
                  <a:tcPr marL="91433" marR="91433" marT="42209" marB="42209"/>
                </a:tc>
                <a:tc>
                  <a:txBody>
                    <a:bodyPr/>
                    <a:lstStyle/>
                    <a:p>
                      <a:r>
                        <a:rPr lang="en-US" sz="1500" b="1" dirty="0"/>
                        <a:t>Context Diagram, Function</a:t>
                      </a:r>
                      <a:r>
                        <a:rPr lang="en-US" sz="1500" b="1" baseline="0" dirty="0"/>
                        <a:t> Flow Diagrams, N</a:t>
                      </a:r>
                      <a:r>
                        <a:rPr lang="en-US" sz="1500" b="1" baseline="30000" dirty="0"/>
                        <a:t>2</a:t>
                      </a:r>
                      <a:r>
                        <a:rPr lang="en-US" sz="1500" b="1" baseline="0" dirty="0"/>
                        <a:t> Diagram</a:t>
                      </a:r>
                      <a:r>
                        <a:rPr lang="en-US" sz="1500" baseline="0" dirty="0"/>
                        <a:t>, Use Case Diagram</a:t>
                      </a:r>
                      <a:endParaRPr lang="en-US" sz="1500" dirty="0"/>
                    </a:p>
                  </a:txBody>
                  <a:tcPr marL="91433" marR="91433" marT="42209" marB="42209"/>
                </a:tc>
                <a:extLst>
                  <a:ext uri="{0D108BD9-81ED-4DB2-BD59-A6C34878D82A}">
                    <a16:rowId xmlns:a16="http://schemas.microsoft.com/office/drawing/2014/main" val="10002"/>
                  </a:ext>
                </a:extLst>
              </a:tr>
              <a:tr h="759666">
                <a:tc>
                  <a:txBody>
                    <a:bodyPr/>
                    <a:lstStyle/>
                    <a:p>
                      <a:r>
                        <a:rPr lang="en-US" sz="1500" dirty="0"/>
                        <a:t>Define/Describe System Purpose/Functionality/Behaviour</a:t>
                      </a:r>
                    </a:p>
                  </a:txBody>
                  <a:tcPr marL="91433" marR="91433" marT="42209" marB="42209"/>
                </a:tc>
                <a:tc>
                  <a:txBody>
                    <a:bodyPr/>
                    <a:lstStyle/>
                    <a:p>
                      <a:r>
                        <a:rPr lang="en-US" sz="1500" b="1" dirty="0"/>
                        <a:t>Viewpoint</a:t>
                      </a:r>
                      <a:r>
                        <a:rPr lang="en-US" sz="1500" b="1" baseline="0" dirty="0"/>
                        <a:t> Analysis, Function Flow Diagrams</a:t>
                      </a:r>
                      <a:r>
                        <a:rPr lang="en-US" sz="1500" baseline="0" dirty="0"/>
                        <a:t>, Activity Diagrams, Sequence Diagrams</a:t>
                      </a:r>
                      <a:endParaRPr lang="en-US" sz="1500" dirty="0"/>
                    </a:p>
                  </a:txBody>
                  <a:tcPr marL="91433" marR="91433" marT="42209" marB="42209"/>
                </a:tc>
                <a:extLst>
                  <a:ext uri="{0D108BD9-81ED-4DB2-BD59-A6C34878D82A}">
                    <a16:rowId xmlns:a16="http://schemas.microsoft.com/office/drawing/2014/main" val="10003"/>
                  </a:ext>
                </a:extLst>
              </a:tr>
              <a:tr h="759666">
                <a:tc>
                  <a:txBody>
                    <a:bodyPr/>
                    <a:lstStyle/>
                    <a:p>
                      <a:r>
                        <a:rPr lang="en-US" sz="1500" dirty="0"/>
                        <a:t>Define/Describe</a:t>
                      </a:r>
                      <a:r>
                        <a:rPr lang="en-US" sz="1500" baseline="0" dirty="0"/>
                        <a:t> Data/Information Relationships</a:t>
                      </a:r>
                      <a:endParaRPr lang="en-US" sz="1500" dirty="0"/>
                    </a:p>
                  </a:txBody>
                  <a:tcPr marL="91433" marR="91433" marT="42209" marB="42209"/>
                </a:tc>
                <a:tc>
                  <a:txBody>
                    <a:bodyPr/>
                    <a:lstStyle/>
                    <a:p>
                      <a:r>
                        <a:rPr lang="en-US" sz="1500" dirty="0"/>
                        <a:t>Entity Relationship Diagrams, Class Diagrams, </a:t>
                      </a:r>
                      <a:r>
                        <a:rPr lang="en-US" sz="1500" b="1" dirty="0"/>
                        <a:t>Flow Dictionary</a:t>
                      </a:r>
                    </a:p>
                  </a:txBody>
                  <a:tcPr marL="91433" marR="91433" marT="42209" marB="42209"/>
                </a:tc>
                <a:extLst>
                  <a:ext uri="{0D108BD9-81ED-4DB2-BD59-A6C34878D82A}">
                    <a16:rowId xmlns:a16="http://schemas.microsoft.com/office/drawing/2014/main" val="10004"/>
                  </a:ext>
                </a:extLst>
              </a:tr>
              <a:tr h="534583">
                <a:tc>
                  <a:txBody>
                    <a:bodyPr/>
                    <a:lstStyle/>
                    <a:p>
                      <a:r>
                        <a:rPr lang="en-US" sz="1500" dirty="0"/>
                        <a:t>Define/Describe System States</a:t>
                      </a:r>
                    </a:p>
                  </a:txBody>
                  <a:tcPr marL="91433" marR="91433" marT="42209" marB="42209"/>
                </a:tc>
                <a:tc>
                  <a:txBody>
                    <a:bodyPr/>
                    <a:lstStyle/>
                    <a:p>
                      <a:r>
                        <a:rPr lang="en-US" sz="1500" dirty="0"/>
                        <a:t>State</a:t>
                      </a:r>
                      <a:r>
                        <a:rPr lang="en-US" sz="1500" baseline="0" dirty="0"/>
                        <a:t> Transition Diagram, State Chart Diagrams</a:t>
                      </a:r>
                      <a:endParaRPr lang="en-US" sz="1500" dirty="0"/>
                    </a:p>
                  </a:txBody>
                  <a:tcPr marL="91433" marR="91433" marT="42209" marB="42209"/>
                </a:tc>
                <a:extLst>
                  <a:ext uri="{0D108BD9-81ED-4DB2-BD59-A6C34878D82A}">
                    <a16:rowId xmlns:a16="http://schemas.microsoft.com/office/drawing/2014/main" val="10005"/>
                  </a:ext>
                </a:extLst>
              </a:tr>
              <a:tr h="590927">
                <a:tc>
                  <a:txBody>
                    <a:bodyPr/>
                    <a:lstStyle/>
                    <a:p>
                      <a:r>
                        <a:rPr lang="en-US" sz="1500" dirty="0"/>
                        <a:t>Define/Describe</a:t>
                      </a:r>
                      <a:r>
                        <a:rPr lang="en-US" sz="1500" baseline="0" dirty="0"/>
                        <a:t> Complex Logic</a:t>
                      </a:r>
                      <a:endParaRPr lang="en-US" sz="1500" dirty="0"/>
                    </a:p>
                  </a:txBody>
                  <a:tcPr marL="91433" marR="91433" marT="42209" marB="42209"/>
                </a:tc>
                <a:tc>
                  <a:txBody>
                    <a:bodyPr/>
                    <a:lstStyle/>
                    <a:p>
                      <a:r>
                        <a:rPr lang="en-US" sz="1500" dirty="0"/>
                        <a:t>Flowchart,</a:t>
                      </a:r>
                      <a:r>
                        <a:rPr lang="en-US" sz="1500" baseline="0" dirty="0"/>
                        <a:t> </a:t>
                      </a:r>
                      <a:r>
                        <a:rPr lang="en-US" sz="1500" b="1" baseline="0" dirty="0"/>
                        <a:t>Structured Specification Languages</a:t>
                      </a:r>
                      <a:r>
                        <a:rPr lang="en-US" sz="1500" baseline="0" dirty="0"/>
                        <a:t>, Decision Tables/Trees</a:t>
                      </a:r>
                      <a:endParaRPr lang="en-US" sz="1500" dirty="0"/>
                    </a:p>
                  </a:txBody>
                  <a:tcPr marL="91433" marR="91433" marT="42209" marB="42209"/>
                </a:tc>
                <a:extLst>
                  <a:ext uri="{0D108BD9-81ED-4DB2-BD59-A6C34878D82A}">
                    <a16:rowId xmlns:a16="http://schemas.microsoft.com/office/drawing/2014/main" val="10006"/>
                  </a:ext>
                </a:extLst>
              </a:tr>
            </a:tbl>
          </a:graphicData>
        </a:graphic>
      </p:graphicFrame>
      <p:sp>
        <p:nvSpPr>
          <p:cNvPr id="80923" name="TextBox 4"/>
          <p:cNvSpPr txBox="1">
            <a:spLocks noChangeArrowheads="1"/>
          </p:cNvSpPr>
          <p:nvPr/>
        </p:nvSpPr>
        <p:spPr bwMode="auto">
          <a:xfrm>
            <a:off x="818869" y="6518971"/>
            <a:ext cx="2813591" cy="262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108" dirty="0">
                <a:solidFill>
                  <a:srgbClr val="000000"/>
                </a:solidFill>
              </a:rPr>
              <a:t>Tools in</a:t>
            </a:r>
            <a:r>
              <a:rPr lang="en-US" sz="1108" b="1" dirty="0">
                <a:solidFill>
                  <a:srgbClr val="000000"/>
                </a:solidFill>
              </a:rPr>
              <a:t> BOLD </a:t>
            </a:r>
            <a:r>
              <a:rPr lang="en-US" sz="1108" dirty="0">
                <a:solidFill>
                  <a:srgbClr val="000000"/>
                </a:solidFill>
              </a:rPr>
              <a:t>are included in this course</a:t>
            </a:r>
          </a:p>
        </p:txBody>
      </p:sp>
    </p:spTree>
    <p:extLst>
      <p:ext uri="{BB962C8B-B14F-4D97-AF65-F5344CB8AC3E}">
        <p14:creationId xmlns:p14="http://schemas.microsoft.com/office/powerpoint/2010/main" val="21300332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r>
              <a:rPr lang="en-US"/>
              <a:t>When to Use Diagrams/Pictures</a:t>
            </a:r>
          </a:p>
        </p:txBody>
      </p:sp>
      <p:sp>
        <p:nvSpPr>
          <p:cNvPr id="4" name="TextBox 3"/>
          <p:cNvSpPr txBox="1"/>
          <p:nvPr/>
        </p:nvSpPr>
        <p:spPr>
          <a:xfrm>
            <a:off x="1587334" y="2130444"/>
            <a:ext cx="6150402" cy="859466"/>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a:defRPr/>
            </a:pPr>
            <a:r>
              <a:rPr lang="en-US" sz="4985" dirty="0">
                <a:solidFill>
                  <a:srgbClr val="FFFFFF"/>
                </a:solidFill>
                <a:latin typeface="+mj-lt"/>
              </a:rPr>
              <a:t>Whenever you can</a:t>
            </a:r>
          </a:p>
        </p:txBody>
      </p:sp>
      <p:sp>
        <p:nvSpPr>
          <p:cNvPr id="5" name="Rectangle 4"/>
          <p:cNvSpPr/>
          <p:nvPr/>
        </p:nvSpPr>
        <p:spPr>
          <a:xfrm>
            <a:off x="1524006" y="4825963"/>
            <a:ext cx="5978525" cy="660437"/>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US" sz="1846" dirty="0">
                <a:solidFill>
                  <a:srgbClr val="000000"/>
                </a:solidFill>
                <a:latin typeface="+mj-lt"/>
              </a:rPr>
              <a:t>This requirement is a contractual obligation</a:t>
            </a:r>
          </a:p>
          <a:p>
            <a:pPr algn="ctr">
              <a:defRPr/>
            </a:pPr>
            <a:r>
              <a:rPr lang="en-US" sz="1846" dirty="0">
                <a:solidFill>
                  <a:srgbClr val="000000"/>
                </a:solidFill>
                <a:latin typeface="+mj-lt"/>
              </a:rPr>
              <a:t>Somebody has to understand this requirement</a:t>
            </a:r>
          </a:p>
        </p:txBody>
      </p:sp>
      <p:sp>
        <p:nvSpPr>
          <p:cNvPr id="82950" name="TextBox 6"/>
          <p:cNvSpPr txBox="1">
            <a:spLocks noChangeArrowheads="1"/>
          </p:cNvSpPr>
          <p:nvPr/>
        </p:nvSpPr>
        <p:spPr bwMode="auto">
          <a:xfrm>
            <a:off x="3640138" y="3735267"/>
            <a:ext cx="1619354"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62" dirty="0">
                <a:solidFill>
                  <a:srgbClr val="000000"/>
                </a:solidFill>
              </a:rPr>
              <a:t>But Remember</a:t>
            </a:r>
          </a:p>
        </p:txBody>
      </p:sp>
    </p:spTree>
    <p:extLst>
      <p:ext uri="{BB962C8B-B14F-4D97-AF65-F5344CB8AC3E}">
        <p14:creationId xmlns:p14="http://schemas.microsoft.com/office/powerpoint/2010/main" val="1601258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a:p>
        </p:txBody>
      </p:sp>
      <p:sp>
        <p:nvSpPr>
          <p:cNvPr id="75778" name="Subtitle 2"/>
          <p:cNvSpPr>
            <a:spLocks noGrp="1"/>
          </p:cNvSpPr>
          <p:nvPr>
            <p:ph type="subTitle" idx="1"/>
          </p:nvPr>
        </p:nvSpPr>
        <p:spPr/>
        <p:txBody>
          <a:bodyPr/>
          <a:lstStyle/>
          <a:p>
            <a:r>
              <a:rPr lang="en-US"/>
              <a:t>Managing Requirements</a:t>
            </a:r>
            <a:endParaRPr lang="en-US" dirty="0"/>
          </a:p>
        </p:txBody>
      </p:sp>
      <p:sp>
        <p:nvSpPr>
          <p:cNvPr id="5" name="Title 1"/>
          <p:cNvSpPr txBox="1">
            <a:spLocks/>
          </p:cNvSpPr>
          <p:nvPr/>
        </p:nvSpPr>
        <p:spPr bwMode="auto">
          <a:xfrm>
            <a:off x="858228" y="2520462"/>
            <a:ext cx="7440613" cy="1062404"/>
          </a:xfrm>
          <a:prstGeom prst="rect">
            <a:avLst/>
          </a:prstGeom>
          <a:extLst>
            <a:ext uri="{FAA26D3D-D897-4be2-8F04-BA451C77F1D7}">
              <ma14:placeholderFlag xmlns="" xmlns:ma14="http://schemas.microsoft.com/office/mac/drawingml/2011/main" val="1"/>
            </a:ext>
          </a:extLst>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anchor="ctr" anchorCtr="0" compatLnSpc="1">
            <a:prstTxWarp prst="textNoShape">
              <a:avLst/>
            </a:prstTxWarp>
          </a:bodyPr>
          <a:lstStyle>
            <a:lvl1pPr algn="ctr" rtl="0" eaLnBrk="0" fontAlgn="base" hangingPunct="0">
              <a:spcBef>
                <a:spcPct val="0"/>
              </a:spcBef>
              <a:spcAft>
                <a:spcPct val="0"/>
              </a:spcAft>
              <a:defRPr sz="3200" b="1">
                <a:solidFill>
                  <a:schemeClr val="dk1"/>
                </a:solidFill>
                <a:latin typeface="+mn-lt"/>
                <a:ea typeface="+mn-ea"/>
                <a:cs typeface="+mn-cs"/>
              </a:defRPr>
            </a:lvl1pPr>
            <a:lvl2pPr algn="ctr" rtl="0" eaLnBrk="0" fontAlgn="base" hangingPunct="0">
              <a:spcBef>
                <a:spcPct val="0"/>
              </a:spcBef>
              <a:spcAft>
                <a:spcPct val="0"/>
              </a:spcAft>
              <a:defRPr sz="3200" b="1">
                <a:solidFill>
                  <a:schemeClr val="dk1"/>
                </a:solidFill>
                <a:latin typeface="+mn-lt"/>
                <a:ea typeface="+mn-ea"/>
                <a:cs typeface="+mn-cs"/>
              </a:defRPr>
            </a:lvl2pPr>
            <a:lvl3pPr algn="ctr" rtl="0" eaLnBrk="0" fontAlgn="base" hangingPunct="0">
              <a:spcBef>
                <a:spcPct val="0"/>
              </a:spcBef>
              <a:spcAft>
                <a:spcPct val="0"/>
              </a:spcAft>
              <a:defRPr sz="3200" b="1">
                <a:solidFill>
                  <a:schemeClr val="dk1"/>
                </a:solidFill>
                <a:latin typeface="+mn-lt"/>
                <a:ea typeface="+mn-ea"/>
                <a:cs typeface="+mn-cs"/>
              </a:defRPr>
            </a:lvl3pPr>
            <a:lvl4pPr algn="ctr" rtl="0" eaLnBrk="0" fontAlgn="base" hangingPunct="0">
              <a:spcBef>
                <a:spcPct val="0"/>
              </a:spcBef>
              <a:spcAft>
                <a:spcPct val="0"/>
              </a:spcAft>
              <a:defRPr sz="3200" b="1">
                <a:solidFill>
                  <a:schemeClr val="dk1"/>
                </a:solidFill>
                <a:latin typeface="+mn-lt"/>
                <a:ea typeface="+mn-ea"/>
                <a:cs typeface="+mn-cs"/>
              </a:defRPr>
            </a:lvl4pPr>
            <a:lvl5pPr algn="ctr" rtl="0" eaLnBrk="0" fontAlgn="base" hangingPunct="0">
              <a:spcBef>
                <a:spcPct val="0"/>
              </a:spcBef>
              <a:spcAft>
                <a:spcPct val="0"/>
              </a:spcAft>
              <a:defRPr sz="3200" b="1">
                <a:solidFill>
                  <a:schemeClr val="dk1"/>
                </a:solidFill>
                <a:latin typeface="+mn-lt"/>
                <a:ea typeface="+mn-ea"/>
                <a:cs typeface="+mn-cs"/>
              </a:defRPr>
            </a:lvl5pPr>
            <a:lvl6pPr marL="457200" algn="ctr" rtl="0" fontAlgn="base">
              <a:spcBef>
                <a:spcPct val="0"/>
              </a:spcBef>
              <a:spcAft>
                <a:spcPct val="0"/>
              </a:spcAft>
              <a:defRPr sz="3200" b="1">
                <a:solidFill>
                  <a:schemeClr val="dk1"/>
                </a:solidFill>
                <a:latin typeface="+mn-lt"/>
                <a:ea typeface="+mn-ea"/>
                <a:cs typeface="+mn-cs"/>
              </a:defRPr>
            </a:lvl6pPr>
            <a:lvl7pPr marL="914400" algn="ctr" rtl="0" fontAlgn="base">
              <a:spcBef>
                <a:spcPct val="0"/>
              </a:spcBef>
              <a:spcAft>
                <a:spcPct val="0"/>
              </a:spcAft>
              <a:defRPr sz="3200" b="1">
                <a:solidFill>
                  <a:schemeClr val="dk1"/>
                </a:solidFill>
                <a:latin typeface="+mn-lt"/>
                <a:ea typeface="+mn-ea"/>
                <a:cs typeface="+mn-cs"/>
              </a:defRPr>
            </a:lvl7pPr>
            <a:lvl8pPr marL="1371600" algn="ctr" rtl="0" fontAlgn="base">
              <a:spcBef>
                <a:spcPct val="0"/>
              </a:spcBef>
              <a:spcAft>
                <a:spcPct val="0"/>
              </a:spcAft>
              <a:defRPr sz="3200" b="1">
                <a:solidFill>
                  <a:schemeClr val="dk1"/>
                </a:solidFill>
                <a:latin typeface="+mn-lt"/>
                <a:ea typeface="+mn-ea"/>
                <a:cs typeface="+mn-cs"/>
              </a:defRPr>
            </a:lvl8pPr>
            <a:lvl9pPr marL="1828800" algn="ctr" rtl="0" fontAlgn="base">
              <a:spcBef>
                <a:spcPct val="0"/>
              </a:spcBef>
              <a:spcAft>
                <a:spcPct val="0"/>
              </a:spcAft>
              <a:defRPr sz="3200" b="1">
                <a:solidFill>
                  <a:schemeClr val="dk1"/>
                </a:solidFill>
                <a:latin typeface="+mn-lt"/>
                <a:ea typeface="+mn-ea"/>
                <a:cs typeface="+mn-cs"/>
              </a:defRPr>
            </a:lvl9pPr>
          </a:lstStyle>
          <a:p>
            <a:pPr algn="l"/>
            <a:r>
              <a:rPr lang="en-GB" sz="1400" i="1">
                <a:solidFill>
                  <a:schemeClr val="tx1"/>
                </a:solidFill>
                <a:ea typeface="ＭＳ Ｐゴシック" charset="0"/>
                <a:cs typeface="ＭＳ Ｐゴシック" charset="0"/>
              </a:rPr>
              <a:t>“…that it is very important to have a system. </a:t>
            </a:r>
            <a:r>
              <a:rPr lang="en-GB" sz="1400" i="1" dirty="0">
                <a:solidFill>
                  <a:schemeClr val="tx1"/>
                </a:solidFill>
                <a:ea typeface="ＭＳ Ｐゴシック" charset="0"/>
                <a:cs typeface="ＭＳ Ｐゴシック" charset="0"/>
              </a:rPr>
              <a:t>If you have a system which tells you where you are, then you will never be lost.”</a:t>
            </a:r>
            <a:br>
              <a:rPr lang="en-GB" sz="1400" i="1" dirty="0">
                <a:solidFill>
                  <a:schemeClr val="tx1"/>
                </a:solidFill>
                <a:ea typeface="ＭＳ Ｐゴシック" charset="0"/>
                <a:cs typeface="ＭＳ Ｐゴシック" charset="0"/>
              </a:rPr>
            </a:br>
            <a:br>
              <a:rPr lang="en-GB" sz="1400" i="1" dirty="0">
                <a:solidFill>
                  <a:schemeClr val="tx1"/>
                </a:solidFill>
                <a:ea typeface="ＭＳ Ｐゴシック" charset="0"/>
                <a:cs typeface="ＭＳ Ｐゴシック" charset="0"/>
              </a:rPr>
            </a:br>
            <a:r>
              <a:rPr lang="en-GB" sz="1200" dirty="0">
                <a:solidFill>
                  <a:schemeClr val="tx1"/>
                </a:solidFill>
                <a:ea typeface="ＭＳ Ｐゴシック" charset="0"/>
                <a:cs typeface="ＭＳ Ｐゴシック" charset="0"/>
              </a:rPr>
              <a:t>Alexander McCall Smith “Morality for Beautiful Girls”</a:t>
            </a:r>
            <a:endParaRPr lang="en-US" sz="1400" dirty="0">
              <a:solidFill>
                <a:schemeClr val="tx1"/>
              </a:solidFill>
              <a:ea typeface="ＭＳ Ｐゴシック" charset="0"/>
              <a:cs typeface="ＭＳ Ｐゴシック" charset="0"/>
            </a:endParaRPr>
          </a:p>
        </p:txBody>
      </p:sp>
    </p:spTree>
    <p:extLst>
      <p:ext uri="{BB962C8B-B14F-4D97-AF65-F5344CB8AC3E}">
        <p14:creationId xmlns:p14="http://schemas.microsoft.com/office/powerpoint/2010/main" val="21476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Life of a Requirement</a:t>
            </a:r>
            <a:endParaRPr lang="en-US" dirty="0"/>
          </a:p>
        </p:txBody>
      </p:sp>
      <p:sp>
        <p:nvSpPr>
          <p:cNvPr id="3" name="Content Placeholder 2"/>
          <p:cNvSpPr>
            <a:spLocks noGrp="1"/>
          </p:cNvSpPr>
          <p:nvPr>
            <p:ph idx="1"/>
          </p:nvPr>
        </p:nvSpPr>
        <p:spPr/>
        <p:txBody>
          <a:bodyPr/>
          <a:lstStyle/>
          <a:p>
            <a:r>
              <a:rPr lang="en-US"/>
              <a:t>Requirements have a life! and it is important to understand something about that life since it can provide vital information about the state of the system development </a:t>
            </a:r>
          </a:p>
          <a:p>
            <a:r>
              <a:rPr lang="en-US"/>
              <a:t>The life states are:</a:t>
            </a:r>
          </a:p>
          <a:p>
            <a:pPr lvl="1"/>
            <a:r>
              <a:rPr lang="en-US"/>
              <a:t>Born (drafted or created)</a:t>
            </a:r>
          </a:p>
          <a:p>
            <a:pPr lvl="1"/>
            <a:r>
              <a:rPr lang="en-US"/>
              <a:t>Matured (adolescent)</a:t>
            </a:r>
          </a:p>
          <a:p>
            <a:pPr lvl="1"/>
            <a:r>
              <a:rPr lang="en-US"/>
              <a:t>Approved</a:t>
            </a:r>
          </a:p>
          <a:p>
            <a:pPr lvl="1"/>
            <a:r>
              <a:rPr lang="en-US"/>
              <a:t>Changed or modified (mid-life crisis)</a:t>
            </a:r>
          </a:p>
          <a:p>
            <a:pPr lvl="1"/>
            <a:r>
              <a:rPr lang="en-US"/>
              <a:t>Achieved or Confirmed</a:t>
            </a:r>
          </a:p>
          <a:p>
            <a:pPr lvl="1"/>
            <a:r>
              <a:rPr lang="en-US"/>
              <a:t>Retired</a:t>
            </a:r>
          </a:p>
          <a:p>
            <a:r>
              <a:rPr lang="en-US"/>
              <a:t>A system can also have many thousands of requirements! </a:t>
            </a:r>
          </a:p>
          <a:p>
            <a:pPr lvl="1"/>
            <a:endParaRPr lang="en-US" dirty="0"/>
          </a:p>
        </p:txBody>
      </p:sp>
      <p:sp>
        <p:nvSpPr>
          <p:cNvPr id="5" name="TextBox 4"/>
          <p:cNvSpPr txBox="1"/>
          <p:nvPr/>
        </p:nvSpPr>
        <p:spPr>
          <a:xfrm>
            <a:off x="2209800" y="5715000"/>
            <a:ext cx="5078378" cy="490134"/>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585" dirty="0"/>
              <a:t>It’s important to manage this</a:t>
            </a:r>
          </a:p>
        </p:txBody>
      </p:sp>
    </p:spTree>
    <p:extLst>
      <p:ext uri="{BB962C8B-B14F-4D97-AF65-F5344CB8AC3E}">
        <p14:creationId xmlns:p14="http://schemas.microsoft.com/office/powerpoint/2010/main" val="176282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a:t>And Finally</a:t>
            </a:r>
          </a:p>
        </p:txBody>
      </p:sp>
      <p:sp>
        <p:nvSpPr>
          <p:cNvPr id="3" name="Content Placeholder 2"/>
          <p:cNvSpPr>
            <a:spLocks noGrp="1"/>
          </p:cNvSpPr>
          <p:nvPr>
            <p:ph idx="1"/>
          </p:nvPr>
        </p:nvSpPr>
        <p:spPr/>
        <p:txBody>
          <a:bodyPr/>
          <a:lstStyle/>
          <a:p>
            <a:r>
              <a:rPr lang="en-US"/>
              <a:t>Remember the purpose of writing requirements</a:t>
            </a:r>
          </a:p>
          <a:p>
            <a:pPr lvl="1"/>
            <a:r>
              <a:rPr lang="en-US"/>
              <a:t>These requirements are a contractual obligation</a:t>
            </a:r>
          </a:p>
          <a:p>
            <a:pPr lvl="1"/>
            <a:r>
              <a:rPr lang="en-US"/>
              <a:t>Somebody has to understand these requirements</a:t>
            </a:r>
          </a:p>
          <a:p>
            <a:r>
              <a:rPr lang="en-US"/>
              <a:t>Be creative in writing requirement documents</a:t>
            </a:r>
          </a:p>
          <a:p>
            <a:pPr lvl="1"/>
            <a:r>
              <a:rPr lang="en-US"/>
              <a:t>Use diagrams</a:t>
            </a:r>
          </a:p>
          <a:p>
            <a:pPr lvl="1"/>
            <a:r>
              <a:rPr lang="en-US"/>
              <a:t>Use tables</a:t>
            </a:r>
          </a:p>
          <a:p>
            <a:pPr lvl="1"/>
            <a:r>
              <a:rPr lang="en-US"/>
              <a:t>Make sure the structure is simple at the highest level</a:t>
            </a:r>
          </a:p>
          <a:p>
            <a:r>
              <a:rPr lang="en-US"/>
              <a:t>Review requirements documents following system commissioning and acceptance </a:t>
            </a:r>
          </a:p>
          <a:p>
            <a:pPr lvl="1"/>
            <a:r>
              <a:rPr lang="en-US"/>
              <a:t>Was the system easy to commission?</a:t>
            </a:r>
          </a:p>
          <a:p>
            <a:pPr lvl="1"/>
            <a:r>
              <a:rPr lang="en-US"/>
              <a:t>Was the system readily accepted? </a:t>
            </a:r>
            <a:endParaRPr lang="en-US" dirty="0"/>
          </a:p>
        </p:txBody>
      </p:sp>
    </p:spTree>
    <p:extLst>
      <p:ext uri="{BB962C8B-B14F-4D97-AF65-F5344CB8AC3E}">
        <p14:creationId xmlns:p14="http://schemas.microsoft.com/office/powerpoint/2010/main" val="14045829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131" y="1239396"/>
            <a:ext cx="5908431" cy="44049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685" y="1232440"/>
            <a:ext cx="2367026" cy="43238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 name="Title 1"/>
          <p:cNvSpPr>
            <a:spLocks noGrp="1"/>
          </p:cNvSpPr>
          <p:nvPr>
            <p:ph type="title"/>
          </p:nvPr>
        </p:nvSpPr>
        <p:spPr/>
        <p:txBody>
          <a:bodyPr/>
          <a:lstStyle/>
          <a:p>
            <a:r>
              <a:rPr lang="en-GB" dirty="0"/>
              <a:t>Remember Requirements are a Contractual Obligation</a:t>
            </a:r>
          </a:p>
        </p:txBody>
      </p:sp>
    </p:spTree>
    <p:extLst>
      <p:ext uri="{BB962C8B-B14F-4D97-AF65-F5344CB8AC3E}">
        <p14:creationId xmlns:p14="http://schemas.microsoft.com/office/powerpoint/2010/main" val="16859642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US" dirty="0"/>
              <a:t>Appendix A</a:t>
            </a:r>
          </a:p>
        </p:txBody>
      </p:sp>
      <p:sp>
        <p:nvSpPr>
          <p:cNvPr id="10" name="Subtitle 9"/>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021465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a:latin typeface="Arial" charset="0"/>
              </a:rPr>
              <a:t>Avoid ambiguity</a:t>
            </a:r>
          </a:p>
        </p:txBody>
      </p:sp>
      <p:sp>
        <p:nvSpPr>
          <p:cNvPr id="57346" name="Content Placeholder 2"/>
          <p:cNvSpPr>
            <a:spLocks noGrp="1"/>
          </p:cNvSpPr>
          <p:nvPr>
            <p:ph idx="1"/>
          </p:nvPr>
        </p:nvSpPr>
        <p:spPr>
          <a:xfrm>
            <a:off x="685800" y="1178175"/>
            <a:ext cx="7772400" cy="4511920"/>
          </a:xfrm>
        </p:spPr>
        <p:txBody>
          <a:bodyPr/>
          <a:lstStyle/>
          <a:p>
            <a:r>
              <a:rPr lang="en-US" sz="1846">
                <a:latin typeface="Arial" charset="0"/>
              </a:rPr>
              <a:t>For many reasons ambiguity is perhaps the commonest of all pitfalls. Avoiding ambiguity is difficult since it requires us to write clearly and explicitly. This can, however, lead to the text becoming tedious and boring.</a:t>
            </a:r>
          </a:p>
          <a:p>
            <a:r>
              <a:rPr lang="en-US" sz="1846">
                <a:latin typeface="Arial" charset="0"/>
              </a:rPr>
              <a:t>Words to avoid “or” “/” “and/or”</a:t>
            </a:r>
          </a:p>
          <a:p>
            <a:r>
              <a:rPr lang="en-US" sz="1846">
                <a:latin typeface="Arial" charset="0"/>
              </a:rPr>
              <a:t>Dangerous expressions: any TLAs</a:t>
            </a:r>
          </a:p>
          <a:p>
            <a:endParaRPr lang="en-US" sz="1846">
              <a:latin typeface="Arial" charset="0"/>
            </a:endParaRPr>
          </a:p>
          <a:p>
            <a:r>
              <a:rPr lang="en-US" sz="1846">
                <a:latin typeface="Arial" charset="0"/>
              </a:rPr>
              <a:t>Example</a:t>
            </a:r>
          </a:p>
          <a:p>
            <a:pPr marL="422041" lvl="1" indent="0">
              <a:buNone/>
            </a:pPr>
            <a:endParaRPr lang="en-US" sz="1477">
              <a:latin typeface="Arial" charset="0"/>
            </a:endParaRPr>
          </a:p>
        </p:txBody>
      </p:sp>
      <p:sp>
        <p:nvSpPr>
          <p:cNvPr id="4" name="Rounded Rectangular Callout 3"/>
          <p:cNvSpPr/>
          <p:nvPr/>
        </p:nvSpPr>
        <p:spPr bwMode="auto">
          <a:xfrm>
            <a:off x="371475" y="5808795"/>
            <a:ext cx="8205788" cy="524608"/>
          </a:xfrm>
          <a:prstGeom prst="wedgeRoundRectCallout">
            <a:avLst>
              <a:gd name="adj1" fmla="val -23858"/>
              <a:gd name="adj2" fmla="val -4600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In this example the writer has attempted to allow some design freedom (requirement should be solution free!) but has ended up introducing ambiguity</a:t>
            </a:r>
          </a:p>
        </p:txBody>
      </p:sp>
      <p:sp>
        <p:nvSpPr>
          <p:cNvPr id="5" name="Rounded Rectangular Callout 4"/>
          <p:cNvSpPr/>
          <p:nvPr/>
        </p:nvSpPr>
        <p:spPr bwMode="auto">
          <a:xfrm>
            <a:off x="2490794" y="3200402"/>
            <a:ext cx="1176337" cy="553915"/>
          </a:xfrm>
          <a:prstGeom prst="wedgeRoundRectCallout">
            <a:avLst>
              <a:gd name="adj1" fmla="val -99356"/>
              <a:gd name="adj2" fmla="val 10946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What “same”</a:t>
            </a:r>
          </a:p>
        </p:txBody>
      </p:sp>
      <p:sp>
        <p:nvSpPr>
          <p:cNvPr id="6" name="Rounded Rectangular Callout 5"/>
          <p:cNvSpPr/>
          <p:nvPr/>
        </p:nvSpPr>
        <p:spPr bwMode="auto">
          <a:xfrm>
            <a:off x="4513269" y="3253155"/>
            <a:ext cx="1176337" cy="430823"/>
          </a:xfrm>
          <a:prstGeom prst="wedgeRoundRectCallout">
            <a:avLst>
              <a:gd name="adj1" fmla="val -93291"/>
              <a:gd name="adj2" fmla="val 130888"/>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“also” !!</a:t>
            </a:r>
          </a:p>
        </p:txBody>
      </p:sp>
      <p:sp>
        <p:nvSpPr>
          <p:cNvPr id="7" name="Rounded Rectangular Callout 6"/>
          <p:cNvSpPr/>
          <p:nvPr/>
        </p:nvSpPr>
        <p:spPr bwMode="auto">
          <a:xfrm>
            <a:off x="6635750" y="2595197"/>
            <a:ext cx="1936750" cy="930519"/>
          </a:xfrm>
          <a:prstGeom prst="wedgeRoundRectCallout">
            <a:avLst>
              <a:gd name="adj1" fmla="val -44449"/>
              <a:gd name="adj2" fmla="val 10023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It is visible or audible? Or will both be needed?</a:t>
            </a:r>
          </a:p>
        </p:txBody>
      </p:sp>
      <p:sp>
        <p:nvSpPr>
          <p:cNvPr id="8" name="Rounded Rectangular Callout 7"/>
          <p:cNvSpPr/>
          <p:nvPr/>
        </p:nvSpPr>
        <p:spPr bwMode="auto">
          <a:xfrm>
            <a:off x="609606" y="4803531"/>
            <a:ext cx="1935163" cy="622789"/>
          </a:xfrm>
          <a:prstGeom prst="wedgeRoundRectCallout">
            <a:avLst>
              <a:gd name="adj1" fmla="val 26306"/>
              <a:gd name="adj2" fmla="val -8368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It is a caution or warning?</a:t>
            </a:r>
          </a:p>
        </p:txBody>
      </p:sp>
      <p:sp>
        <p:nvSpPr>
          <p:cNvPr id="9" name="Rounded Rectangular Callout 8"/>
          <p:cNvSpPr/>
          <p:nvPr/>
        </p:nvSpPr>
        <p:spPr bwMode="auto">
          <a:xfrm>
            <a:off x="3154363" y="4929565"/>
            <a:ext cx="1739900" cy="555381"/>
          </a:xfrm>
          <a:prstGeom prst="wedgeRoundRectCallout">
            <a:avLst>
              <a:gd name="adj1" fmla="val -64923"/>
              <a:gd name="adj2" fmla="val -132532"/>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“attention” how is this verified</a:t>
            </a:r>
          </a:p>
        </p:txBody>
      </p:sp>
      <p:sp>
        <p:nvSpPr>
          <p:cNvPr id="10" name="Rounded Rectangular Callout 9"/>
          <p:cNvSpPr/>
          <p:nvPr/>
        </p:nvSpPr>
        <p:spPr bwMode="auto">
          <a:xfrm>
            <a:off x="5218119" y="5014557"/>
            <a:ext cx="1589087" cy="583223"/>
          </a:xfrm>
          <a:prstGeom prst="wedgeRoundRectCallout">
            <a:avLst>
              <a:gd name="adj1" fmla="val -245"/>
              <a:gd name="adj2" fmla="val -141742"/>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Which one or all?</a:t>
            </a:r>
          </a:p>
        </p:txBody>
      </p:sp>
      <p:sp>
        <p:nvSpPr>
          <p:cNvPr id="11" name="Rounded Rectangular Callout 10"/>
          <p:cNvSpPr/>
          <p:nvPr/>
        </p:nvSpPr>
        <p:spPr bwMode="auto">
          <a:xfrm>
            <a:off x="7405694" y="4922227"/>
            <a:ext cx="1176337" cy="649165"/>
          </a:xfrm>
          <a:prstGeom prst="wedgeRoundRectCallout">
            <a:avLst>
              <a:gd name="adj1" fmla="val -66607"/>
              <a:gd name="adj2" fmla="val -11722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r>
              <a:rPr lang="en-US" sz="1477" dirty="0">
                <a:solidFill>
                  <a:srgbClr val="000000"/>
                </a:solidFill>
                <a:latin typeface="Arial"/>
              </a:rPr>
              <a:t>MCO a TLA</a:t>
            </a:r>
          </a:p>
        </p:txBody>
      </p:sp>
      <p:sp>
        <p:nvSpPr>
          <p:cNvPr id="57355" name="TextBox 1"/>
          <p:cNvSpPr txBox="1">
            <a:spLocks noChangeArrowheads="1"/>
          </p:cNvSpPr>
          <p:nvPr/>
        </p:nvSpPr>
        <p:spPr bwMode="auto">
          <a:xfrm>
            <a:off x="555625" y="4004897"/>
            <a:ext cx="732155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sz="1200">
                <a:solidFill>
                  <a:schemeClr val="tx1"/>
                </a:solidFill>
                <a:latin typeface="Arial" charset="0"/>
                <a:ea typeface="ＭＳ Ｐゴシック" charset="0"/>
                <a:cs typeface="ＭＳ Ｐゴシック" charset="0"/>
              </a:defRPr>
            </a:lvl1pPr>
            <a:lvl2pPr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lvl="1" eaLnBrk="1" hangingPunct="1"/>
            <a:r>
              <a:rPr lang="en-US" sz="1477" dirty="0">
                <a:solidFill>
                  <a:srgbClr val="000000"/>
                </a:solidFill>
              </a:rPr>
              <a:t>The same subsystem shall also be able to generate a visible or audible caution/warning for the attention of the co-pilot or navigator or MCO</a:t>
            </a:r>
          </a:p>
        </p:txBody>
      </p:sp>
    </p:spTree>
    <p:extLst>
      <p:ext uri="{BB962C8B-B14F-4D97-AF65-F5344CB8AC3E}">
        <p14:creationId xmlns:p14="http://schemas.microsoft.com/office/powerpoint/2010/main" val="3757692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atin typeface="Arial" charset="0"/>
              </a:rPr>
              <a:t>Avoid Multiple Requirements</a:t>
            </a:r>
          </a:p>
        </p:txBody>
      </p:sp>
      <p:sp>
        <p:nvSpPr>
          <p:cNvPr id="58370" name="Content Placeholder 2"/>
          <p:cNvSpPr>
            <a:spLocks noGrp="1"/>
          </p:cNvSpPr>
          <p:nvPr>
            <p:ph idx="1"/>
          </p:nvPr>
        </p:nvSpPr>
        <p:spPr/>
        <p:txBody>
          <a:bodyPr/>
          <a:lstStyle/>
          <a:p>
            <a:r>
              <a:rPr lang="en-US">
                <a:latin typeface="Arial" charset="0"/>
              </a:rPr>
              <a:t>Avoid using conjunctions (and, or, also, but, for, yet) when writing requirements – unless part of a clear precondition or qualifier</a:t>
            </a:r>
          </a:p>
          <a:p>
            <a:endParaRPr lang="en-US">
              <a:latin typeface="Arial" charset="0"/>
            </a:endParaRPr>
          </a:p>
          <a:p>
            <a:r>
              <a:rPr lang="en-US">
                <a:latin typeface="Arial" charset="0"/>
              </a:rPr>
              <a:t>Example</a:t>
            </a:r>
          </a:p>
          <a:p>
            <a:endParaRPr lang="en-US">
              <a:latin typeface="Arial" charset="0"/>
            </a:endParaRPr>
          </a:p>
          <a:p>
            <a:pPr marL="369286" lvl="1" indent="0">
              <a:buNone/>
            </a:pPr>
            <a:r>
              <a:rPr lang="en-US">
                <a:latin typeface="Arial" charset="0"/>
              </a:rPr>
              <a:t>The power low indication shall be displayed when the voltage drops below 3.6 volts, and the current workspace or input data shall be saved</a:t>
            </a:r>
          </a:p>
          <a:p>
            <a:pPr marL="369286" lvl="1" indent="0">
              <a:buNone/>
            </a:pPr>
            <a:endParaRPr lang="en-US">
              <a:latin typeface="Arial" charset="0"/>
            </a:endParaRPr>
          </a:p>
        </p:txBody>
      </p:sp>
    </p:spTree>
    <p:extLst>
      <p:ext uri="{BB962C8B-B14F-4D97-AF65-F5344CB8AC3E}">
        <p14:creationId xmlns:p14="http://schemas.microsoft.com/office/powerpoint/2010/main" val="19521314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atin typeface="Arial" charset="0"/>
              </a:rPr>
              <a:t>Avoid Complex Logic</a:t>
            </a:r>
          </a:p>
        </p:txBody>
      </p:sp>
      <p:sp>
        <p:nvSpPr>
          <p:cNvPr id="3" name="Content Placeholder 2"/>
          <p:cNvSpPr>
            <a:spLocks noGrp="1"/>
          </p:cNvSpPr>
          <p:nvPr>
            <p:ph idx="1"/>
          </p:nvPr>
        </p:nvSpPr>
        <p:spPr/>
        <p:txBody>
          <a:bodyPr/>
          <a:lstStyle/>
          <a:p>
            <a:pPr>
              <a:defRPr/>
            </a:pPr>
            <a:r>
              <a:rPr lang="en-US" sz="1846" dirty="0">
                <a:cs typeface="+mn-cs"/>
              </a:rPr>
              <a:t>Complex logic in requirements offers plenty of opportunities for ambiguity and misunderstanding</a:t>
            </a:r>
          </a:p>
          <a:p>
            <a:pPr>
              <a:defRPr/>
            </a:pPr>
            <a:r>
              <a:rPr lang="en-US" sz="1846" dirty="0">
                <a:cs typeface="+mn-cs"/>
              </a:rPr>
              <a:t>Consider the familiar on-line banking situation:</a:t>
            </a:r>
          </a:p>
          <a:p>
            <a:pPr marL="0" indent="0">
              <a:buNone/>
              <a:defRPr/>
            </a:pPr>
            <a:endParaRPr lang="en-US" sz="1662" dirty="0">
              <a:cs typeface="+mn-cs"/>
            </a:endParaRPr>
          </a:p>
          <a:p>
            <a:pPr marL="0" indent="0">
              <a:buNone/>
              <a:defRPr/>
            </a:pPr>
            <a:r>
              <a:rPr lang="en-US" sz="1662" dirty="0">
                <a:cs typeface="+mn-cs"/>
              </a:rPr>
              <a:t>Users shall be able to transfer monies between accounts for which they have access.  The user shall be able to specify a withdrawing account, a destination account and a transfer amount. If the transfer amount requested is greater than the currently available balance in a particular account the user shall be able to reduce the transfer amount or cancel the transfer. </a:t>
            </a:r>
          </a:p>
          <a:p>
            <a:pPr marL="0" indent="0">
              <a:buNone/>
              <a:defRPr/>
            </a:pPr>
            <a:endParaRPr lang="en-US" sz="1846" dirty="0">
              <a:cs typeface="+mn-cs"/>
            </a:endParaRPr>
          </a:p>
          <a:p>
            <a:pPr>
              <a:defRPr/>
            </a:pPr>
            <a:r>
              <a:rPr lang="en-US" sz="1846" dirty="0">
                <a:cs typeface="+mn-cs"/>
              </a:rPr>
              <a:t>This situation describes a relatively simple situation, but is already heading towards the realm of a very poorly written requirement</a:t>
            </a:r>
          </a:p>
          <a:p>
            <a:pPr>
              <a:defRPr/>
            </a:pPr>
            <a:r>
              <a:rPr lang="en-US" sz="1846" dirty="0">
                <a:cs typeface="+mn-cs"/>
              </a:rPr>
              <a:t>For complex logic situations other approaches have to be used:</a:t>
            </a:r>
          </a:p>
          <a:p>
            <a:pPr lvl="1">
              <a:defRPr/>
            </a:pPr>
            <a:r>
              <a:rPr lang="en-US" sz="1477" dirty="0"/>
              <a:t>Structured Specification Languages (see Functional Modelling)</a:t>
            </a:r>
          </a:p>
          <a:p>
            <a:pPr lvl="1">
              <a:defRPr/>
            </a:pPr>
            <a:r>
              <a:rPr lang="en-US" sz="1477" dirty="0"/>
              <a:t>Diagramming – even flowcharts! </a:t>
            </a:r>
            <a:endParaRPr lang="en-US" dirty="0">
              <a:latin typeface="+mn-lt"/>
            </a:endParaRPr>
          </a:p>
        </p:txBody>
      </p:sp>
    </p:spTree>
    <p:extLst>
      <p:ext uri="{BB962C8B-B14F-4D97-AF65-F5344CB8AC3E}">
        <p14:creationId xmlns:p14="http://schemas.microsoft.com/office/powerpoint/2010/main" val="218659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a:latin typeface="Arial" charset="0"/>
              </a:rPr>
              <a:t>Avoid Let-out Clauses</a:t>
            </a:r>
          </a:p>
        </p:txBody>
      </p:sp>
      <p:sp>
        <p:nvSpPr>
          <p:cNvPr id="54274" name="Content Placeholder 2"/>
          <p:cNvSpPr>
            <a:spLocks noGrp="1"/>
          </p:cNvSpPr>
          <p:nvPr>
            <p:ph idx="1"/>
          </p:nvPr>
        </p:nvSpPr>
        <p:spPr/>
        <p:txBody>
          <a:bodyPr/>
          <a:lstStyle/>
          <a:p>
            <a:pPr>
              <a:defRPr/>
            </a:pPr>
            <a:r>
              <a:rPr lang="en-US" sz="1846" dirty="0">
                <a:latin typeface="Arial" charset="0"/>
              </a:rPr>
              <a:t>Requirements that contain let-out clauses can at first glance look definite and clear. Such requirements, unless spotted early, generate problems during confirmation (validation or verification as appropriate) </a:t>
            </a:r>
          </a:p>
          <a:p>
            <a:pPr marL="0" indent="0">
              <a:buNone/>
              <a:defRPr/>
            </a:pPr>
            <a:endParaRPr lang="en-US" sz="1846" dirty="0">
              <a:latin typeface="Arial" charset="0"/>
            </a:endParaRPr>
          </a:p>
          <a:p>
            <a:pPr>
              <a:defRPr/>
            </a:pPr>
            <a:r>
              <a:rPr lang="en-US" sz="1846" dirty="0">
                <a:latin typeface="Arial" charset="0"/>
              </a:rPr>
              <a:t>Words to avoid include: except, unless, although</a:t>
            </a:r>
          </a:p>
          <a:p>
            <a:pPr>
              <a:defRPr/>
            </a:pPr>
            <a:r>
              <a:rPr lang="en-US" sz="1846" dirty="0">
                <a:latin typeface="Arial" charset="0"/>
              </a:rPr>
              <a:t>Words to use with caution: if, when, where</a:t>
            </a:r>
          </a:p>
          <a:p>
            <a:pPr>
              <a:defRPr/>
            </a:pPr>
            <a:endParaRPr lang="en-US" sz="1846" dirty="0">
              <a:latin typeface="Arial" charset="0"/>
            </a:endParaRPr>
          </a:p>
          <a:p>
            <a:pPr>
              <a:defRPr/>
            </a:pPr>
            <a:r>
              <a:rPr lang="en-US" sz="1846" dirty="0">
                <a:latin typeface="Arial" charset="0"/>
              </a:rPr>
              <a:t>Example</a:t>
            </a:r>
          </a:p>
          <a:p>
            <a:pPr>
              <a:defRPr/>
            </a:pPr>
            <a:endParaRPr lang="en-US" sz="1846" dirty="0">
              <a:latin typeface="Arial" charset="0"/>
            </a:endParaRPr>
          </a:p>
          <a:p>
            <a:pPr marL="369286" lvl="1" indent="0">
              <a:buNone/>
              <a:defRPr/>
            </a:pPr>
            <a:r>
              <a:rPr lang="en-US" sz="1477" dirty="0">
                <a:latin typeface="Arial" charset="0"/>
              </a:rPr>
              <a:t>The fire alarm shall always be sounded when smoke is detected, unless the alarm is being tested or the engineer has suppressed the alarm</a:t>
            </a:r>
          </a:p>
        </p:txBody>
      </p:sp>
    </p:spTree>
    <p:extLst>
      <p:ext uri="{BB962C8B-B14F-4D97-AF65-F5344CB8AC3E}">
        <p14:creationId xmlns:p14="http://schemas.microsoft.com/office/powerpoint/2010/main" val="6591081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a:latin typeface="Arial Rounded MT Bold" charset="0"/>
              </a:rPr>
              <a:t>Avoid Rambling</a:t>
            </a:r>
          </a:p>
        </p:txBody>
      </p:sp>
      <p:sp>
        <p:nvSpPr>
          <p:cNvPr id="54274" name="Content Placeholder 2"/>
          <p:cNvSpPr>
            <a:spLocks noGrp="1"/>
          </p:cNvSpPr>
          <p:nvPr>
            <p:ph idx="1"/>
          </p:nvPr>
        </p:nvSpPr>
        <p:spPr/>
        <p:txBody>
          <a:bodyPr/>
          <a:lstStyle/>
          <a:p>
            <a:pPr>
              <a:defRPr/>
            </a:pPr>
            <a:r>
              <a:rPr lang="en-GB" dirty="0">
                <a:latin typeface="+mn-lt"/>
              </a:rPr>
              <a:t>You don’</a:t>
            </a:r>
            <a:r>
              <a:rPr lang="en-GB" altLang="ja-JP" dirty="0">
                <a:latin typeface="+mn-lt"/>
              </a:rPr>
              <a:t>t need a lot of words to convey clear understanding</a:t>
            </a:r>
          </a:p>
          <a:p>
            <a:pPr>
              <a:defRPr/>
            </a:pPr>
            <a:endParaRPr lang="en-GB" dirty="0">
              <a:latin typeface="+mn-lt"/>
            </a:endParaRPr>
          </a:p>
          <a:p>
            <a:pPr lvl="2">
              <a:buFontTx/>
              <a:buNone/>
              <a:defRPr/>
            </a:pPr>
            <a:r>
              <a:rPr lang="en-GB" sz="1846" dirty="0"/>
              <a:t>The Lord’s Prayer					56</a:t>
            </a:r>
          </a:p>
          <a:p>
            <a:pPr lvl="2">
              <a:buFontTx/>
              <a:buNone/>
              <a:defRPr/>
            </a:pPr>
            <a:endParaRPr lang="en-GB" sz="1846" dirty="0"/>
          </a:p>
          <a:p>
            <a:pPr lvl="2">
              <a:buFontTx/>
              <a:buNone/>
              <a:defRPr/>
            </a:pPr>
            <a:r>
              <a:rPr lang="en-GB" sz="1846" dirty="0"/>
              <a:t>The 10 Commandments				197</a:t>
            </a:r>
          </a:p>
          <a:p>
            <a:pPr lvl="2">
              <a:buFontTx/>
              <a:buNone/>
              <a:defRPr/>
            </a:pPr>
            <a:endParaRPr lang="en-GB" sz="1846" dirty="0"/>
          </a:p>
          <a:p>
            <a:pPr lvl="2">
              <a:buFontTx/>
              <a:buNone/>
              <a:defRPr/>
            </a:pPr>
            <a:r>
              <a:rPr lang="en-GB" sz="1846" dirty="0"/>
              <a:t>The U.S. Declaration of Independence		300</a:t>
            </a:r>
          </a:p>
          <a:p>
            <a:pPr lvl="2">
              <a:buFontTx/>
              <a:buNone/>
              <a:defRPr/>
            </a:pPr>
            <a:endParaRPr lang="en-GB" sz="1846" dirty="0"/>
          </a:p>
          <a:p>
            <a:pPr lvl="2">
              <a:buFontTx/>
              <a:buNone/>
              <a:defRPr/>
            </a:pPr>
            <a:r>
              <a:rPr lang="en-GB" sz="1846" dirty="0"/>
              <a:t>The EC Directive on the export of duck eggs	29,611</a:t>
            </a:r>
          </a:p>
          <a:p>
            <a:pPr lvl="1">
              <a:defRPr/>
            </a:pPr>
            <a:endParaRPr lang="en-US" dirty="0">
              <a:latin typeface="+mn-lt"/>
            </a:endParaRPr>
          </a:p>
        </p:txBody>
      </p:sp>
    </p:spTree>
    <p:extLst>
      <p:ext uri="{BB962C8B-B14F-4D97-AF65-F5344CB8AC3E}">
        <p14:creationId xmlns:p14="http://schemas.microsoft.com/office/powerpoint/2010/main" val="90984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27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27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27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r>
              <a:rPr lang="en-US">
                <a:latin typeface="Arial" charset="0"/>
              </a:rPr>
              <a:t>Avoid Designing the System</a:t>
            </a:r>
          </a:p>
        </p:txBody>
      </p:sp>
      <p:sp>
        <p:nvSpPr>
          <p:cNvPr id="63490" name="Content Placeholder 2"/>
          <p:cNvSpPr>
            <a:spLocks noGrp="1"/>
          </p:cNvSpPr>
          <p:nvPr>
            <p:ph idx="1"/>
          </p:nvPr>
        </p:nvSpPr>
        <p:spPr/>
        <p:txBody>
          <a:bodyPr/>
          <a:lstStyle/>
          <a:p>
            <a:r>
              <a:rPr lang="en-US" sz="1846" dirty="0">
                <a:latin typeface="Arial" charset="0"/>
              </a:rPr>
              <a:t>“Good” requirements are solution free – within the scope of the meta-solution. This is often overlooked when writing subsystem requirements because in order to specify </a:t>
            </a:r>
            <a:r>
              <a:rPr lang="en-US" sz="1846">
                <a:latin typeface="Arial" charset="0"/>
              </a:rPr>
              <a:t>the subsystem </a:t>
            </a:r>
            <a:r>
              <a:rPr lang="en-US" sz="1846" dirty="0">
                <a:latin typeface="Arial" charset="0"/>
              </a:rPr>
              <a:t>the higher level system has to be designed.</a:t>
            </a:r>
          </a:p>
          <a:p>
            <a:endParaRPr lang="en-US" sz="1846" dirty="0">
              <a:latin typeface="Arial" charset="0"/>
            </a:endParaRPr>
          </a:p>
          <a:p>
            <a:r>
              <a:rPr lang="en-US" sz="1846" dirty="0">
                <a:latin typeface="Arial" charset="0"/>
              </a:rPr>
              <a:t>Danger signs include: materials, component names, brand names, software packages or objects.</a:t>
            </a:r>
          </a:p>
          <a:p>
            <a:endParaRPr lang="en-US" sz="1846" dirty="0">
              <a:latin typeface="Arial" charset="0"/>
            </a:endParaRPr>
          </a:p>
          <a:p>
            <a:r>
              <a:rPr lang="en-US" sz="1846" dirty="0">
                <a:latin typeface="Arial" charset="0"/>
              </a:rPr>
              <a:t>Example:</a:t>
            </a:r>
          </a:p>
          <a:p>
            <a:endParaRPr lang="en-US" sz="1846" dirty="0">
              <a:latin typeface="Arial" charset="0"/>
            </a:endParaRPr>
          </a:p>
          <a:p>
            <a:pPr marL="369286" lvl="1" indent="0">
              <a:buNone/>
            </a:pPr>
            <a:r>
              <a:rPr lang="en-US" sz="1477" dirty="0">
                <a:latin typeface="Arial" charset="0"/>
              </a:rPr>
              <a:t>The TV receiver shall receive the digital signal from the antenna using a shielded copper core with a nylon covering and a waterproof hardened rubber outer covering</a:t>
            </a:r>
          </a:p>
        </p:txBody>
      </p:sp>
    </p:spTree>
    <p:extLst>
      <p:ext uri="{BB962C8B-B14F-4D97-AF65-F5344CB8AC3E}">
        <p14:creationId xmlns:p14="http://schemas.microsoft.com/office/powerpoint/2010/main" val="15686589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br>
              <a:rPr lang="en-US">
                <a:latin typeface="Arial" charset="0"/>
              </a:rPr>
            </a:br>
            <a:r>
              <a:rPr lang="en-US">
                <a:latin typeface="Arial" charset="0"/>
              </a:rPr>
              <a:t>Avoid Mixing Different Kinds of Requirements</a:t>
            </a:r>
          </a:p>
        </p:txBody>
      </p:sp>
      <p:sp>
        <p:nvSpPr>
          <p:cNvPr id="64514" name="Content Placeholder 2"/>
          <p:cNvSpPr>
            <a:spLocks noGrp="1"/>
          </p:cNvSpPr>
          <p:nvPr>
            <p:ph idx="1"/>
          </p:nvPr>
        </p:nvSpPr>
        <p:spPr>
          <a:xfrm>
            <a:off x="685800" y="1507882"/>
            <a:ext cx="7772400" cy="4592515"/>
          </a:xfrm>
        </p:spPr>
        <p:txBody>
          <a:bodyPr/>
          <a:lstStyle/>
          <a:p>
            <a:r>
              <a:rPr lang="en-US" sz="1846">
                <a:latin typeface="Arial" charset="0"/>
              </a:rPr>
              <a:t>A common error in narrow markets when the distinction between Customer/User Requirements and Systems Design Requirements is blurred. </a:t>
            </a:r>
          </a:p>
          <a:p>
            <a:r>
              <a:rPr lang="en-US" sz="1846">
                <a:latin typeface="Arial" charset="0"/>
              </a:rPr>
              <a:t>Danger signs are user perspective requirements (the user shall be able to) mixed in with system, design or installation aspects</a:t>
            </a:r>
          </a:p>
          <a:p>
            <a:endParaRPr lang="en-US" sz="1846">
              <a:latin typeface="Arial" charset="0"/>
            </a:endParaRPr>
          </a:p>
          <a:p>
            <a:r>
              <a:rPr lang="en-US" sz="1846">
                <a:latin typeface="Arial" charset="0"/>
              </a:rPr>
              <a:t>Example</a:t>
            </a:r>
          </a:p>
          <a:p>
            <a:endParaRPr lang="en-US" sz="1846">
              <a:latin typeface="Arial" charset="0"/>
            </a:endParaRPr>
          </a:p>
          <a:p>
            <a:pPr marL="369286" lvl="1" indent="0">
              <a:buNone/>
            </a:pPr>
            <a:r>
              <a:rPr lang="en-US" sz="1477">
                <a:latin typeface="Arial" charset="0"/>
              </a:rPr>
              <a:t>The user shall be able to view the currently selected channel number which shall be displayed in 24pt Arial font in the top right hand corner of the LCD display</a:t>
            </a:r>
          </a:p>
        </p:txBody>
      </p:sp>
    </p:spTree>
    <p:extLst>
      <p:ext uri="{BB962C8B-B14F-4D97-AF65-F5344CB8AC3E}">
        <p14:creationId xmlns:p14="http://schemas.microsoft.com/office/powerpoint/2010/main" val="19416884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a:latin typeface="Arial" charset="0"/>
              </a:rPr>
              <a:t>Avoid Speculation</a:t>
            </a:r>
          </a:p>
        </p:txBody>
      </p:sp>
      <p:sp>
        <p:nvSpPr>
          <p:cNvPr id="3" name="Content Placeholder 2"/>
          <p:cNvSpPr>
            <a:spLocks noGrp="1"/>
          </p:cNvSpPr>
          <p:nvPr>
            <p:ph idx="1"/>
          </p:nvPr>
        </p:nvSpPr>
        <p:spPr/>
        <p:txBody>
          <a:bodyPr/>
          <a:lstStyle/>
          <a:p>
            <a:pPr>
              <a:defRPr/>
            </a:pPr>
            <a:r>
              <a:rPr lang="en-US" sz="1846" dirty="0">
                <a:cs typeface="+mn-cs"/>
              </a:rPr>
              <a:t>Remember requirements define our contractual obligation – there is no room for wish lists or general expressions about things that someone probably wants</a:t>
            </a:r>
          </a:p>
          <a:p>
            <a:pPr>
              <a:defRPr/>
            </a:pPr>
            <a:endParaRPr lang="en-US" sz="1846" dirty="0">
              <a:cs typeface="+mn-cs"/>
            </a:endParaRPr>
          </a:p>
          <a:p>
            <a:pPr>
              <a:defRPr/>
            </a:pPr>
            <a:r>
              <a:rPr lang="en-US" sz="1846" dirty="0">
                <a:cs typeface="+mn-cs"/>
              </a:rPr>
              <a:t>Words to avoid: usually, generally, often, normally, typically</a:t>
            </a:r>
          </a:p>
          <a:p>
            <a:pPr>
              <a:defRPr/>
            </a:pPr>
            <a:r>
              <a:rPr lang="en-US" sz="1846" dirty="0">
                <a:cs typeface="+mn-cs"/>
              </a:rPr>
              <a:t>Danger signs: vagueness about which stakeholders</a:t>
            </a:r>
          </a:p>
          <a:p>
            <a:pPr>
              <a:defRPr/>
            </a:pPr>
            <a:endParaRPr lang="en-US" sz="1846" dirty="0">
              <a:cs typeface="+mn-cs"/>
            </a:endParaRPr>
          </a:p>
          <a:p>
            <a:pPr>
              <a:defRPr/>
            </a:pPr>
            <a:r>
              <a:rPr lang="en-US" sz="1846" dirty="0">
                <a:cs typeface="+mn-cs"/>
              </a:rPr>
              <a:t>Example:</a:t>
            </a:r>
          </a:p>
          <a:p>
            <a:pPr marL="0" indent="0">
              <a:buNone/>
              <a:defRPr/>
            </a:pPr>
            <a:endParaRPr lang="en-US" sz="1846" dirty="0">
              <a:cs typeface="+mn-cs"/>
            </a:endParaRPr>
          </a:p>
          <a:p>
            <a:pPr marL="369286" lvl="1" indent="0">
              <a:buNone/>
              <a:defRPr/>
            </a:pPr>
            <a:r>
              <a:rPr lang="en-US" sz="1477" dirty="0"/>
              <a:t>Users normally like an early indication of low power level </a:t>
            </a:r>
          </a:p>
        </p:txBody>
      </p:sp>
    </p:spTree>
    <p:extLst>
      <p:ext uri="{BB962C8B-B14F-4D97-AF65-F5344CB8AC3E}">
        <p14:creationId xmlns:p14="http://schemas.microsoft.com/office/powerpoint/2010/main" val="7965146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US">
                <a:latin typeface="Arial" charset="0"/>
              </a:rPr>
              <a:t>Avoid Vague Un-definable Terms</a:t>
            </a:r>
          </a:p>
        </p:txBody>
      </p:sp>
      <p:sp>
        <p:nvSpPr>
          <p:cNvPr id="66562" name="Content Placeholder 2"/>
          <p:cNvSpPr>
            <a:spLocks noGrp="1"/>
          </p:cNvSpPr>
          <p:nvPr>
            <p:ph idx="1"/>
          </p:nvPr>
        </p:nvSpPr>
        <p:spPr/>
        <p:txBody>
          <a:bodyPr/>
          <a:lstStyle/>
          <a:p>
            <a:r>
              <a:rPr lang="en-US" sz="1846" dirty="0">
                <a:latin typeface="Arial" charset="0"/>
              </a:rPr>
              <a:t>Adjectives and adverbs should be avoided because they are too vague. The consequence is that they are impossible to confirm without some form of translation into an equivalent quantitative requirement. (This is often true of customer/user requirements – but we should be able to avoid this)</a:t>
            </a:r>
          </a:p>
          <a:p>
            <a:r>
              <a:rPr lang="en-US" sz="1846" dirty="0">
                <a:latin typeface="Arial" charset="0"/>
              </a:rPr>
              <a:t>Words to avoid: </a:t>
            </a:r>
            <a:r>
              <a:rPr lang="en-US" sz="1846" dirty="0" err="1">
                <a:latin typeface="Arial" charset="0"/>
              </a:rPr>
              <a:t>maximise</a:t>
            </a:r>
            <a:r>
              <a:rPr lang="en-US" sz="1846" dirty="0">
                <a:latin typeface="Arial" charset="0"/>
              </a:rPr>
              <a:t>, </a:t>
            </a:r>
            <a:r>
              <a:rPr lang="en-US" sz="1846" dirty="0" err="1">
                <a:latin typeface="Arial" charset="0"/>
              </a:rPr>
              <a:t>minimise</a:t>
            </a:r>
            <a:r>
              <a:rPr lang="en-US" sz="1846" dirty="0">
                <a:latin typeface="Arial" charset="0"/>
              </a:rPr>
              <a:t>, very, highly, flexible, approximately</a:t>
            </a:r>
          </a:p>
          <a:p>
            <a:r>
              <a:rPr lang="en-US" sz="1846" dirty="0">
                <a:latin typeface="Arial" charset="0"/>
              </a:rPr>
              <a:t>Phrases to avoid: user friendly, easy to use</a:t>
            </a:r>
          </a:p>
          <a:p>
            <a:endParaRPr lang="en-US" sz="1846" dirty="0">
              <a:latin typeface="Arial" charset="0"/>
            </a:endParaRPr>
          </a:p>
          <a:p>
            <a:r>
              <a:rPr lang="en-US" sz="1846" dirty="0">
                <a:latin typeface="Arial" charset="0"/>
              </a:rPr>
              <a:t>Examples:</a:t>
            </a:r>
          </a:p>
          <a:p>
            <a:endParaRPr lang="en-US" sz="1846" dirty="0">
              <a:latin typeface="Arial" charset="0"/>
            </a:endParaRPr>
          </a:p>
          <a:p>
            <a:pPr marL="369286" lvl="1" indent="0">
              <a:buNone/>
            </a:pPr>
            <a:r>
              <a:rPr lang="en-US" sz="1292" dirty="0">
                <a:latin typeface="Arial" charset="0"/>
              </a:rPr>
              <a:t>The system shall be easy to use</a:t>
            </a:r>
          </a:p>
          <a:p>
            <a:pPr marL="369286" lvl="1" indent="0">
              <a:buNone/>
            </a:pPr>
            <a:r>
              <a:rPr lang="en-US" sz="1292" dirty="0">
                <a:latin typeface="Arial" charset="0"/>
              </a:rPr>
              <a:t>The system shall be very reliable</a:t>
            </a:r>
          </a:p>
          <a:p>
            <a:pPr marL="369286" lvl="1" indent="0">
              <a:buNone/>
            </a:pPr>
            <a:r>
              <a:rPr lang="en-US" sz="1292" dirty="0">
                <a:latin typeface="Arial" charset="0"/>
              </a:rPr>
              <a:t>The system status indication shall be displayed as soon as possible after the system self-test is completed </a:t>
            </a:r>
          </a:p>
        </p:txBody>
      </p:sp>
    </p:spTree>
    <p:extLst>
      <p:ext uri="{BB962C8B-B14F-4D97-AF65-F5344CB8AC3E}">
        <p14:creationId xmlns:p14="http://schemas.microsoft.com/office/powerpoint/2010/main" val="1755915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a:latin typeface="Arial" charset="0"/>
              </a:rPr>
              <a:t>Avoid Possibilities</a:t>
            </a:r>
          </a:p>
        </p:txBody>
      </p:sp>
      <p:sp>
        <p:nvSpPr>
          <p:cNvPr id="67586" name="Content Placeholder 2"/>
          <p:cNvSpPr>
            <a:spLocks noGrp="1"/>
          </p:cNvSpPr>
          <p:nvPr>
            <p:ph idx="1"/>
          </p:nvPr>
        </p:nvSpPr>
        <p:spPr/>
        <p:txBody>
          <a:bodyPr/>
          <a:lstStyle/>
          <a:p>
            <a:r>
              <a:rPr lang="en-US" sz="1846">
                <a:latin typeface="Arial" charset="0"/>
              </a:rPr>
              <a:t>Requirements that express possibilities should be avoided and are often ignored by the system developer</a:t>
            </a:r>
          </a:p>
          <a:p>
            <a:r>
              <a:rPr lang="en-US" sz="1846">
                <a:latin typeface="Arial" charset="0"/>
              </a:rPr>
              <a:t>Words to avoid: may, might, should, ought, could, perhaps, probably and possibly</a:t>
            </a:r>
          </a:p>
          <a:p>
            <a:endParaRPr lang="en-US" sz="1846">
              <a:latin typeface="Arial" charset="0"/>
            </a:endParaRPr>
          </a:p>
          <a:p>
            <a:r>
              <a:rPr lang="en-US" sz="1846">
                <a:latin typeface="Arial" charset="0"/>
              </a:rPr>
              <a:t>Examples</a:t>
            </a:r>
          </a:p>
          <a:p>
            <a:endParaRPr lang="en-US" sz="1846">
              <a:latin typeface="Arial" charset="0"/>
            </a:endParaRPr>
          </a:p>
          <a:p>
            <a:pPr marL="369286" lvl="1" indent="0">
              <a:buNone/>
            </a:pPr>
            <a:r>
              <a:rPr lang="en-US" sz="1477">
                <a:latin typeface="Arial" charset="0"/>
              </a:rPr>
              <a:t>The aircraft structure should be able to withstand 110% overload</a:t>
            </a:r>
          </a:p>
          <a:p>
            <a:pPr marL="369286" lvl="1" indent="0">
              <a:buNone/>
            </a:pPr>
            <a:r>
              <a:rPr lang="en-US" sz="1477">
                <a:latin typeface="Arial" charset="0"/>
              </a:rPr>
              <a:t>The autonomous lawn mower shall avoid permanent and moving obstacles, a learning facility may be useful  </a:t>
            </a:r>
          </a:p>
        </p:txBody>
      </p:sp>
    </p:spTree>
    <p:extLst>
      <p:ext uri="{BB962C8B-B14F-4D97-AF65-F5344CB8AC3E}">
        <p14:creationId xmlns:p14="http://schemas.microsoft.com/office/powerpoint/2010/main" val="9515482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latin typeface="Arial" charset="0"/>
              </a:rPr>
              <a:t>Avoid Wishful Thinking</a:t>
            </a:r>
          </a:p>
        </p:txBody>
      </p:sp>
      <p:sp>
        <p:nvSpPr>
          <p:cNvPr id="68610" name="Content Placeholder 2"/>
          <p:cNvSpPr>
            <a:spLocks noGrp="1"/>
          </p:cNvSpPr>
          <p:nvPr>
            <p:ph idx="1"/>
          </p:nvPr>
        </p:nvSpPr>
        <p:spPr/>
        <p:txBody>
          <a:bodyPr/>
          <a:lstStyle/>
          <a:p>
            <a:r>
              <a:rPr lang="en-US" sz="1846" dirty="0">
                <a:latin typeface="Arial" charset="0"/>
              </a:rPr>
              <a:t>Requirements must be realistic, yet it is possible, and easy, to write un-realistic requirements</a:t>
            </a:r>
          </a:p>
          <a:p>
            <a:endParaRPr lang="en-US" sz="1846" dirty="0">
              <a:latin typeface="Arial" charset="0"/>
            </a:endParaRPr>
          </a:p>
          <a:p>
            <a:r>
              <a:rPr lang="en-US" sz="1846" dirty="0">
                <a:latin typeface="Arial" charset="0"/>
              </a:rPr>
              <a:t>Danger phrases: 100% reliable, safe, future-proof, never fail, please all users, error free</a:t>
            </a:r>
          </a:p>
          <a:p>
            <a:endParaRPr lang="en-US" sz="1846" dirty="0">
              <a:latin typeface="Arial" charset="0"/>
            </a:endParaRPr>
          </a:p>
          <a:p>
            <a:r>
              <a:rPr lang="en-US" sz="1846" dirty="0">
                <a:latin typeface="Arial" charset="0"/>
              </a:rPr>
              <a:t>Examples:</a:t>
            </a:r>
          </a:p>
          <a:p>
            <a:endParaRPr lang="en-US" sz="1846" dirty="0">
              <a:latin typeface="Arial" charset="0"/>
            </a:endParaRPr>
          </a:p>
          <a:p>
            <a:pPr marL="369286" lvl="1" indent="0">
              <a:buNone/>
            </a:pPr>
            <a:r>
              <a:rPr lang="en-US" sz="1477" dirty="0">
                <a:latin typeface="Arial" charset="0"/>
              </a:rPr>
              <a:t>The system shall be 100% safe in normal operation</a:t>
            </a:r>
          </a:p>
          <a:p>
            <a:pPr marL="369286" lvl="1" indent="0">
              <a:buNone/>
            </a:pPr>
            <a:r>
              <a:rPr lang="en-US" sz="1477" dirty="0">
                <a:latin typeface="Arial" charset="0"/>
              </a:rPr>
              <a:t>The navigation subsystem shall handle all unexpected errors without crashing</a:t>
            </a:r>
          </a:p>
          <a:p>
            <a:pPr marL="369286" lvl="1" indent="0">
              <a:buNone/>
            </a:pPr>
            <a:r>
              <a:rPr lang="en-US" sz="1477" dirty="0">
                <a:latin typeface="Arial" charset="0"/>
              </a:rPr>
              <a:t>The system shall be state of the art</a:t>
            </a:r>
          </a:p>
          <a:p>
            <a:endParaRPr lang="en-US" dirty="0">
              <a:latin typeface="Arial" charset="0"/>
            </a:endParaRPr>
          </a:p>
        </p:txBody>
      </p:sp>
    </p:spTree>
    <p:extLst>
      <p:ext uri="{BB962C8B-B14F-4D97-AF65-F5344CB8AC3E}">
        <p14:creationId xmlns:p14="http://schemas.microsoft.com/office/powerpoint/2010/main" val="360432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a:latin typeface="Arial" charset="0"/>
              </a:rPr>
              <a:t>Avoid Negative Requirements</a:t>
            </a:r>
          </a:p>
        </p:txBody>
      </p:sp>
      <p:sp>
        <p:nvSpPr>
          <p:cNvPr id="3" name="Content Placeholder 2"/>
          <p:cNvSpPr>
            <a:spLocks noGrp="1"/>
          </p:cNvSpPr>
          <p:nvPr>
            <p:ph idx="1"/>
          </p:nvPr>
        </p:nvSpPr>
        <p:spPr/>
        <p:txBody>
          <a:bodyPr/>
          <a:lstStyle/>
          <a:p>
            <a:pPr>
              <a:defRPr/>
            </a:pPr>
            <a:r>
              <a:rPr lang="en-US" dirty="0">
                <a:latin typeface="+mn-lt"/>
                <a:cs typeface="+mn-cs"/>
              </a:rPr>
              <a:t>It is good practice to find out what stakeholders “don’t want”, but the response is often a negative requirement. For example</a:t>
            </a:r>
          </a:p>
          <a:p>
            <a:pPr>
              <a:defRPr/>
            </a:pPr>
            <a:endParaRPr lang="en-US" sz="1477" dirty="0">
              <a:cs typeface="+mn-cs"/>
            </a:endParaRPr>
          </a:p>
          <a:p>
            <a:pPr marL="738572" lvl="2" indent="0">
              <a:buNone/>
              <a:defRPr/>
            </a:pPr>
            <a:r>
              <a:rPr lang="en-US" dirty="0">
                <a:latin typeface="+mn-lt"/>
              </a:rPr>
              <a:t>The system shall not burn the toast</a:t>
            </a:r>
          </a:p>
          <a:p>
            <a:pPr>
              <a:defRPr/>
            </a:pPr>
            <a:endParaRPr lang="en-US" dirty="0">
              <a:latin typeface="+mn-lt"/>
              <a:cs typeface="+mn-cs"/>
            </a:endParaRPr>
          </a:p>
          <a:p>
            <a:pPr>
              <a:defRPr/>
            </a:pPr>
            <a:r>
              <a:rPr lang="en-US" dirty="0">
                <a:latin typeface="+mn-lt"/>
                <a:cs typeface="+mn-cs"/>
              </a:rPr>
              <a:t>In such cases the intent of the requirement can be retained through a neutral requirement and associated performance. For example:</a:t>
            </a:r>
          </a:p>
          <a:p>
            <a:pPr>
              <a:defRPr/>
            </a:pPr>
            <a:endParaRPr lang="en-US" dirty="0">
              <a:latin typeface="+mn-lt"/>
              <a:cs typeface="+mn-cs"/>
            </a:endParaRPr>
          </a:p>
          <a:p>
            <a:pPr marL="791327" lvl="2" indent="0">
              <a:buNone/>
              <a:defRPr/>
            </a:pPr>
            <a:r>
              <a:rPr lang="en-US" dirty="0">
                <a:latin typeface="+mn-lt"/>
              </a:rPr>
              <a:t>The system shall control the toasting of the bread product to the level set by the user.</a:t>
            </a:r>
          </a:p>
          <a:p>
            <a:pPr>
              <a:defRPr/>
            </a:pPr>
            <a:endParaRPr lang="en-US" dirty="0">
              <a:latin typeface="+mn-lt"/>
              <a:cs typeface="+mn-cs"/>
            </a:endParaRPr>
          </a:p>
        </p:txBody>
      </p:sp>
    </p:spTree>
    <p:extLst>
      <p:ext uri="{BB962C8B-B14F-4D97-AF65-F5344CB8AC3E}">
        <p14:creationId xmlns:p14="http://schemas.microsoft.com/office/powerpoint/2010/main" val="3867178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a:latin typeface="Arial" charset="0"/>
              </a:rPr>
              <a:t>Are My Requirements “Good”?</a:t>
            </a:r>
          </a:p>
        </p:txBody>
      </p:sp>
      <p:sp>
        <p:nvSpPr>
          <p:cNvPr id="71682" name="Content Placeholder 2"/>
          <p:cNvSpPr>
            <a:spLocks noGrp="1"/>
          </p:cNvSpPr>
          <p:nvPr>
            <p:ph idx="1"/>
          </p:nvPr>
        </p:nvSpPr>
        <p:spPr/>
        <p:txBody>
          <a:bodyPr/>
          <a:lstStyle/>
          <a:p>
            <a:r>
              <a:rPr lang="en-US">
                <a:latin typeface="Arial" charset="0"/>
              </a:rPr>
              <a:t>Writing “good” requirements is a skill that can be honed with practise</a:t>
            </a:r>
          </a:p>
          <a:p>
            <a:r>
              <a:rPr lang="en-US">
                <a:latin typeface="Arial" charset="0"/>
              </a:rPr>
              <a:t>Following the guidelines presented here can help</a:t>
            </a:r>
          </a:p>
          <a:p>
            <a:r>
              <a:rPr lang="en-US">
                <a:latin typeface="Arial" charset="0"/>
              </a:rPr>
              <a:t>A useful “test” of “goodness” is to consider how a particular requirement is to be confirmed – how would I prove that the requirement has been met?</a:t>
            </a:r>
          </a:p>
          <a:p>
            <a:pPr lvl="1"/>
            <a:r>
              <a:rPr lang="en-US">
                <a:latin typeface="Arial" charset="0"/>
              </a:rPr>
              <a:t>this aspect is covered formally in a later section, but is a useful discipline to maintain at all times.</a:t>
            </a:r>
          </a:p>
          <a:p>
            <a:endParaRPr lang="en-US">
              <a:latin typeface="Arial" charset="0"/>
            </a:endParaRPr>
          </a:p>
        </p:txBody>
      </p:sp>
    </p:spTree>
    <p:extLst>
      <p:ext uri="{BB962C8B-B14F-4D97-AF65-F5344CB8AC3E}">
        <p14:creationId xmlns:p14="http://schemas.microsoft.com/office/powerpoint/2010/main" val="12819941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a:xfrm>
            <a:off x="0" y="274027"/>
            <a:ext cx="9144000" cy="838200"/>
          </a:xfrm>
        </p:spPr>
        <p:txBody>
          <a:bodyPr/>
          <a:lstStyle/>
          <a:p>
            <a:r>
              <a:rPr lang="en-US">
                <a:latin typeface="Arial" charset="0"/>
              </a:rPr>
              <a:t>Basic English: Word Types</a:t>
            </a:r>
          </a:p>
        </p:txBody>
      </p:sp>
      <p:sp>
        <p:nvSpPr>
          <p:cNvPr id="72706" name="Content Placeholder 2"/>
          <p:cNvSpPr txBox="1">
            <a:spLocks/>
          </p:cNvSpPr>
          <p:nvPr/>
        </p:nvSpPr>
        <p:spPr bwMode="auto">
          <a:xfrm>
            <a:off x="441326" y="1125415"/>
            <a:ext cx="8320088" cy="3647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spcBef>
                <a:spcPct val="20000"/>
              </a:spcBef>
              <a:buClr>
                <a:srgbClr val="333399"/>
              </a:buClr>
              <a:buSzPct val="145000"/>
              <a:buFont typeface="Symbol" charset="0"/>
              <a:buNone/>
            </a:pPr>
            <a:r>
              <a:rPr lang="en-US" sz="2215">
                <a:solidFill>
                  <a:srgbClr val="000000"/>
                </a:solidFill>
              </a:rPr>
              <a:t>There are 9 types of word in the English language</a:t>
            </a:r>
          </a:p>
        </p:txBody>
      </p:sp>
      <p:sp>
        <p:nvSpPr>
          <p:cNvPr id="2" name="Rounded Rectangular Callout 1"/>
          <p:cNvSpPr/>
          <p:nvPr/>
        </p:nvSpPr>
        <p:spPr bwMode="auto">
          <a:xfrm>
            <a:off x="6360577" y="4237382"/>
            <a:ext cx="2356964" cy="1788126"/>
          </a:xfrm>
          <a:prstGeom prst="wedgeRoundRectCallout">
            <a:avLst>
              <a:gd name="adj1" fmla="val -42338"/>
              <a:gd name="adj2" fmla="val -68611"/>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US" sz="1477" dirty="0" err="1">
                <a:solidFill>
                  <a:srgbClr val="FFFFFF"/>
                </a:solidFill>
                <a:latin typeface="Arial" pitchFamily="34" charset="0"/>
              </a:rPr>
              <a:t>Recognising</a:t>
            </a:r>
            <a:r>
              <a:rPr lang="en-US" sz="1477" dirty="0">
                <a:solidFill>
                  <a:srgbClr val="FFFFFF"/>
                </a:solidFill>
                <a:latin typeface="Arial" pitchFamily="34" charset="0"/>
              </a:rPr>
              <a:t> the various word types is a useful skill in both </a:t>
            </a:r>
            <a:r>
              <a:rPr lang="en-US" sz="1477" dirty="0" err="1">
                <a:solidFill>
                  <a:srgbClr val="FFFFFF"/>
                </a:solidFill>
                <a:latin typeface="Arial" pitchFamily="34" charset="0"/>
              </a:rPr>
              <a:t>analysing</a:t>
            </a:r>
            <a:r>
              <a:rPr lang="en-US" sz="1477" dirty="0">
                <a:solidFill>
                  <a:srgbClr val="FFFFFF"/>
                </a:solidFill>
                <a:latin typeface="Arial" pitchFamily="34" charset="0"/>
              </a:rPr>
              <a:t> and writing requirements. The use of many of them is bad practice  </a:t>
            </a:r>
          </a:p>
        </p:txBody>
      </p:sp>
      <p:pic>
        <p:nvPicPr>
          <p:cNvPr id="727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1315923"/>
            <a:ext cx="8585200" cy="4961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a:spLocks noChangeArrowheads="1"/>
          </p:cNvSpPr>
          <p:nvPr/>
        </p:nvSpPr>
        <p:spPr bwMode="auto">
          <a:xfrm>
            <a:off x="268288" y="3669327"/>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7" name="TextBox 6"/>
          <p:cNvSpPr txBox="1">
            <a:spLocks noChangeArrowheads="1"/>
          </p:cNvSpPr>
          <p:nvPr/>
        </p:nvSpPr>
        <p:spPr bwMode="auto">
          <a:xfrm>
            <a:off x="4743451" y="2360745"/>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8" name="TextBox 7"/>
          <p:cNvSpPr txBox="1">
            <a:spLocks noChangeArrowheads="1"/>
          </p:cNvSpPr>
          <p:nvPr/>
        </p:nvSpPr>
        <p:spPr bwMode="auto">
          <a:xfrm>
            <a:off x="7969251" y="2354884"/>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9" name="TextBox 8"/>
          <p:cNvSpPr txBox="1">
            <a:spLocks noChangeArrowheads="1"/>
          </p:cNvSpPr>
          <p:nvPr/>
        </p:nvSpPr>
        <p:spPr bwMode="auto">
          <a:xfrm>
            <a:off x="5608639" y="2340230"/>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10" name="TextBox 9"/>
          <p:cNvSpPr txBox="1">
            <a:spLocks noChangeArrowheads="1"/>
          </p:cNvSpPr>
          <p:nvPr/>
        </p:nvSpPr>
        <p:spPr bwMode="auto">
          <a:xfrm>
            <a:off x="3287713" y="2835530"/>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11" name="TextBox 10"/>
          <p:cNvSpPr txBox="1">
            <a:spLocks noChangeArrowheads="1"/>
          </p:cNvSpPr>
          <p:nvPr/>
        </p:nvSpPr>
        <p:spPr bwMode="auto">
          <a:xfrm>
            <a:off x="1619251" y="2328507"/>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
        <p:nvSpPr>
          <p:cNvPr id="12" name="TextBox 11"/>
          <p:cNvSpPr txBox="1">
            <a:spLocks noChangeArrowheads="1"/>
          </p:cNvSpPr>
          <p:nvPr/>
        </p:nvSpPr>
        <p:spPr bwMode="auto">
          <a:xfrm>
            <a:off x="896938" y="2327041"/>
            <a:ext cx="790601" cy="291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292" b="1">
                <a:solidFill>
                  <a:srgbClr val="FF0000"/>
                </a:solidFill>
              </a:rPr>
              <a:t>Banned</a:t>
            </a:r>
          </a:p>
        </p:txBody>
      </p:sp>
    </p:spTree>
    <p:extLst>
      <p:ext uri="{BB962C8B-B14F-4D97-AF65-F5344CB8AC3E}">
        <p14:creationId xmlns:p14="http://schemas.microsoft.com/office/powerpoint/2010/main" val="772752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30</TotalTime>
  <Words>6226</Words>
  <Application>Microsoft Office PowerPoint</Application>
  <PresentationFormat>On-screen Show (4:3)</PresentationFormat>
  <Paragraphs>816</Paragraphs>
  <Slides>72</Slides>
  <Notes>17</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72</vt:i4>
      </vt:variant>
    </vt:vector>
  </HeadingPairs>
  <TitlesOfParts>
    <vt:vector size="88" baseType="lpstr">
      <vt:lpstr>ＭＳ ゴシック</vt:lpstr>
      <vt:lpstr>ＭＳ Ｐゴシック</vt:lpstr>
      <vt:lpstr>ＭＳ Ｐゴシック</vt:lpstr>
      <vt:lpstr>Arial</vt:lpstr>
      <vt:lpstr>Arial Black</vt:lpstr>
      <vt:lpstr>Arial Rounded MT Bold</vt:lpstr>
      <vt:lpstr>Calibri</vt:lpstr>
      <vt:lpstr>Courier New</vt:lpstr>
      <vt:lpstr>GE Inspira Pitch Regular</vt:lpstr>
      <vt:lpstr>Symbol</vt:lpstr>
      <vt:lpstr>Times New Roman</vt:lpstr>
      <vt:lpstr>Verdana</vt:lpstr>
      <vt:lpstr>Wingdings</vt:lpstr>
      <vt:lpstr>Wingdings 2</vt:lpstr>
      <vt:lpstr>2016 Waters Template_white</vt:lpstr>
      <vt:lpstr>Custom Design</vt:lpstr>
      <vt:lpstr>Specifying and Managing Requirements</vt:lpstr>
      <vt:lpstr>Process and Tools </vt:lpstr>
      <vt:lpstr>Determine Requirements: Tasks and Tools</vt:lpstr>
      <vt:lpstr>Requirements</vt:lpstr>
      <vt:lpstr>Specifying Requirements </vt:lpstr>
      <vt:lpstr>“A bad system will beat a good person every time.”      W. Edwards Deming</vt:lpstr>
      <vt:lpstr>Introduction</vt:lpstr>
      <vt:lpstr>The PRIME System’s Friends </vt:lpstr>
      <vt:lpstr>The Enterprise View</vt:lpstr>
      <vt:lpstr>Requirements for the Systems</vt:lpstr>
      <vt:lpstr>The Basic Requirements Sets</vt:lpstr>
      <vt:lpstr>More on the Basic Requirements Sets</vt:lpstr>
      <vt:lpstr>Requirements Sub-sets</vt:lpstr>
      <vt:lpstr>Replication and Duplication</vt:lpstr>
      <vt:lpstr>Internal Requirement Document Organization</vt:lpstr>
      <vt:lpstr>Typical Contents of a Requirements Document</vt:lpstr>
      <vt:lpstr>The Requirements Section</vt:lpstr>
      <vt:lpstr>What is a Stakeholder Requirement?</vt:lpstr>
      <vt:lpstr>Example Stakeholder Requirements Structure</vt:lpstr>
      <vt:lpstr>What are System Requirements </vt:lpstr>
      <vt:lpstr>Deducing Non-functional Performance Requirements</vt:lpstr>
      <vt:lpstr>Structuring the System Requirements </vt:lpstr>
      <vt:lpstr>Organizing Requirements in Practice</vt:lpstr>
      <vt:lpstr>System Requirements Tabular Layout</vt:lpstr>
      <vt:lpstr>Writing Requirements </vt:lpstr>
      <vt:lpstr>What are “Good” Requirements?</vt:lpstr>
      <vt:lpstr>Clear</vt:lpstr>
      <vt:lpstr>Concise</vt:lpstr>
      <vt:lpstr>Consistent</vt:lpstr>
      <vt:lpstr>Complete</vt:lpstr>
      <vt:lpstr>Correct</vt:lpstr>
      <vt:lpstr>Confirmable</vt:lpstr>
      <vt:lpstr>Guidelines for Writing Good Requirements</vt:lpstr>
      <vt:lpstr>The Art of Writing Requirements </vt:lpstr>
      <vt:lpstr>Anatomy of the Classic Style Requirement </vt:lpstr>
      <vt:lpstr>Preconditions</vt:lpstr>
      <vt:lpstr>Ubiquitous and Event Driven </vt:lpstr>
      <vt:lpstr>State-driven and Optional</vt:lpstr>
      <vt:lpstr>The Auxiliary Verb and the Level of Compliance Sought</vt:lpstr>
      <vt:lpstr>Guidance:  Writing and Analysing</vt:lpstr>
      <vt:lpstr>Unwanted Behaviour Requirements</vt:lpstr>
      <vt:lpstr>Common Pitfalls in Writing Requirements</vt:lpstr>
      <vt:lpstr>The Alternative Style of Requirement</vt:lpstr>
      <vt:lpstr>So What?</vt:lpstr>
      <vt:lpstr>Tabular Style</vt:lpstr>
      <vt:lpstr>A Process for Writing Requirements</vt:lpstr>
      <vt:lpstr>Requirement Attributes</vt:lpstr>
      <vt:lpstr>A Final Quality Check</vt:lpstr>
      <vt:lpstr>Exercise : Writing Requirements </vt:lpstr>
      <vt:lpstr>“a picture paints a thousand words” unknown1</vt:lpstr>
      <vt:lpstr>Diagramming</vt:lpstr>
      <vt:lpstr>Standardised Diagramming Tools</vt:lpstr>
      <vt:lpstr>When to Use Diagrams/Pictures</vt:lpstr>
      <vt:lpstr>PowerPoint Presentation</vt:lpstr>
      <vt:lpstr>The Life of a Requirement</vt:lpstr>
      <vt:lpstr>And Finally</vt:lpstr>
      <vt:lpstr>Remember Requirements are a Contractual Obligation</vt:lpstr>
      <vt:lpstr>Appendix A</vt:lpstr>
      <vt:lpstr>Avoid ambiguity</vt:lpstr>
      <vt:lpstr>Avoid Multiple Requirements</vt:lpstr>
      <vt:lpstr>Avoid Complex Logic</vt:lpstr>
      <vt:lpstr>Avoid Let-out Clauses</vt:lpstr>
      <vt:lpstr>Avoid Rambling</vt:lpstr>
      <vt:lpstr>Avoid Designing the System</vt:lpstr>
      <vt:lpstr> Avoid Mixing Different Kinds of Requirements</vt:lpstr>
      <vt:lpstr>Avoid Speculation</vt:lpstr>
      <vt:lpstr>Avoid Vague Un-definable Terms</vt:lpstr>
      <vt:lpstr>Avoid Possibilities</vt:lpstr>
      <vt:lpstr>Avoid Wishful Thinking</vt:lpstr>
      <vt:lpstr>Avoid Negative Requirements</vt:lpstr>
      <vt:lpstr>Are My Requirements “Good”?</vt:lpstr>
      <vt:lpstr>Basic English: Word Types</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Specifying Requirements</dc:title>
  <dc:subject>Systems Engineering</dc:subject>
  <dc:creator>Stuart Burge</dc:creator>
  <cp:keywords/>
  <dc:description/>
  <cp:lastModifiedBy>John Weaver</cp:lastModifiedBy>
  <cp:revision>9</cp:revision>
  <dcterms:created xsi:type="dcterms:W3CDTF">2015-11-25T16:01:18Z</dcterms:created>
  <dcterms:modified xsi:type="dcterms:W3CDTF">2016-11-16T15:11:33Z</dcterms:modified>
  <cp:category/>
</cp:coreProperties>
</file>