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60" r:id="rId4"/>
    <p:sldId id="261" r:id="rId5"/>
    <p:sldId id="263" r:id="rId6"/>
    <p:sldId id="264" r:id="rId7"/>
    <p:sldId id="265" r:id="rId8"/>
    <p:sldId id="266" r:id="rId9"/>
    <p:sldId id="270" r:id="rId10"/>
    <p:sldId id="268" r:id="rId11"/>
    <p:sldId id="271" r:id="rId12"/>
  </p:sldIdLst>
  <p:sldSz cx="9144000" cy="6858000" type="screen4x3"/>
  <p:notesSz cx="6896100" cy="9236075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233"/>
  </p:normalViewPr>
  <p:slideViewPr>
    <p:cSldViewPr>
      <p:cViewPr varScale="1">
        <p:scale>
          <a:sx n="78" d="100"/>
          <a:sy n="78" d="100"/>
        </p:scale>
        <p:origin x="7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ED38FA-4CC0-EC4C-ACC0-CE3C68F9CF6E}" type="slidenum">
              <a:rPr lang="en-GB" sz="1200"/>
              <a:pPr eaLnBrk="1" hangingPunct="1"/>
              <a:t>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75240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D21EF9-3043-FB4A-8E18-06C22649D6E4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892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609482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5FBB3F3-EF0D-A24F-B8A5-2253E88DBCF9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25087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3386675-00C2-3949-B6DA-4F4F0AC3E366}" type="slidenum">
              <a:rPr lang="en-GB" sz="1200"/>
              <a:pPr eaLnBrk="1" hangingPunct="1"/>
              <a:t>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394346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7F470-2FB7-4084-8BD9-D7993C9E07A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9</a:t>
            </a:fld>
            <a:endParaRPr lang="en-GB" dirty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70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10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28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25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674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©2016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4" r:id="rId12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7"/>
            <a:ext cx="3822700" cy="2637955"/>
          </a:xfrm>
          <a:prstGeom prst="rect">
            <a:avLst/>
          </a:prstGeom>
        </p:spPr>
      </p:pic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038600" y="1552902"/>
            <a:ext cx="4737100" cy="1658149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GB" sz="4000" dirty="0"/>
              <a:t>A Systems Approach to </a:t>
            </a:r>
            <a:r>
              <a:rPr lang="en-GB" sz="4000"/>
              <a:t>Systems Design</a:t>
            </a:r>
            <a:endParaRPr lang="en-GB" sz="4000" dirty="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942731" y="4087450"/>
            <a:ext cx="7253654" cy="12397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</a:rPr>
              <a:t>This Session</a:t>
            </a:r>
          </a:p>
          <a:p>
            <a:pPr marL="164127" indent="-164127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Explains a Systems Approach to System Design</a:t>
            </a:r>
          </a:p>
          <a:p>
            <a:pPr marL="164127" indent="-164127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Emphasises the importance of using functionality to: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Manage complexity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Provide an invariant traceability record</a:t>
            </a:r>
          </a:p>
          <a:p>
            <a:pPr marL="580307" lvl="1" indent="-158265">
              <a:buFont typeface="Arial" pitchFamily="34" charset="0"/>
              <a:buChar char="•"/>
              <a:defRPr/>
            </a:pPr>
            <a:r>
              <a:rPr lang="en-GB" sz="1200">
                <a:solidFill>
                  <a:schemeClr val="dk1"/>
                </a:solidFill>
                <a:latin typeface="+mn-lt"/>
                <a:ea typeface="+mn-ea"/>
              </a:rPr>
              <a:t>Help </a:t>
            </a:r>
            <a:r>
              <a:rPr lang="en-GB" sz="1200" dirty="0">
                <a:solidFill>
                  <a:schemeClr val="dk1"/>
                </a:solidFill>
                <a:latin typeface="+mn-lt"/>
                <a:ea typeface="+mn-ea"/>
              </a:rPr>
              <a:t>assure a holistic solution</a:t>
            </a:r>
          </a:p>
        </p:txBody>
      </p:sp>
      <p:pic>
        <p:nvPicPr>
          <p:cNvPr id="5" name="Picture 4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662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Purpose : </a:t>
            </a:r>
          </a:p>
          <a:p>
            <a:pPr lvl="1"/>
            <a:r>
              <a:rPr lang="en-GB"/>
              <a:t>To determine the overall system design concept that best matches the requirements </a:t>
            </a:r>
          </a:p>
          <a:p>
            <a:r>
              <a:rPr lang="en-GB"/>
              <a:t>Outcomes : </a:t>
            </a:r>
          </a:p>
          <a:p>
            <a:pPr lvl="1"/>
            <a:r>
              <a:rPr lang="en-GB"/>
              <a:t>A conceptual system design solution in terms of</a:t>
            </a:r>
          </a:p>
          <a:p>
            <a:pPr lvl="2"/>
            <a:r>
              <a:rPr lang="en-GB"/>
              <a:t>the technologies that will deliver the technical system design requirements (and thereby the customer/stakeholder requirements)</a:t>
            </a:r>
          </a:p>
          <a:p>
            <a:pPr lvl="2"/>
            <a:r>
              <a:rPr lang="en-GB"/>
              <a:t>a system architecture that allows the concept design to be realised</a:t>
            </a:r>
          </a:p>
          <a:p>
            <a:pPr lvl="1"/>
            <a:r>
              <a:rPr lang="en-GB"/>
              <a:t>Engineering Design and Analysis to determine baseline design</a:t>
            </a:r>
          </a:p>
          <a:p>
            <a:pPr lvl="1"/>
            <a:r>
              <a:rPr lang="en-GB"/>
              <a:t>Initial flow-down of requirements to subsystem level </a:t>
            </a:r>
          </a:p>
          <a:p>
            <a:endParaRPr lang="en-GB" dirty="0"/>
          </a:p>
        </p:txBody>
      </p:sp>
      <p:sp>
        <p:nvSpPr>
          <p:cNvPr id="7169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are we?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918" y="4812001"/>
            <a:ext cx="4160605" cy="1473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64127" lvl="1" indent="10258">
              <a:lnSpc>
                <a:spcPct val="90000"/>
              </a:lnSpc>
            </a:pPr>
            <a:r>
              <a:rPr lang="en-GB" sz="1477" b="1" i="1" dirty="0">
                <a:solidFill>
                  <a:schemeClr val="tx1"/>
                </a:solidFill>
              </a:rPr>
              <a:t>“Design is a funny word. Some people think design means how it looks. But of course, if you dig deeper, it’s really about how it works”</a:t>
            </a:r>
          </a:p>
          <a:p>
            <a:pPr marL="316531" indent="-316531" algn="r">
              <a:lnSpc>
                <a:spcPct val="90000"/>
              </a:lnSpc>
            </a:pPr>
            <a:r>
              <a:rPr lang="en-GB" sz="1292" dirty="0">
                <a:solidFill>
                  <a:schemeClr val="tx1"/>
                </a:solidFill>
              </a:rPr>
              <a:t>								Steve Jobs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70" y="1604952"/>
            <a:ext cx="3822700" cy="26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4612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7" name="Rectangle 12"/>
          <p:cNvSpPr>
            <a:spLocks noGrp="1" noChangeArrowheads="1"/>
          </p:cNvSpPr>
          <p:nvPr>
            <p:ph type="title"/>
          </p:nvPr>
        </p:nvSpPr>
        <p:spPr>
          <a:xfrm>
            <a:off x="131763" y="-4763"/>
            <a:ext cx="6489700" cy="766763"/>
          </a:xfrm>
        </p:spPr>
        <p:txBody>
          <a:bodyPr/>
          <a:lstStyle/>
          <a:p>
            <a:r>
              <a:rPr lang="en-GB"/>
              <a:t>Key Tasks and Systems Tools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14400"/>
            <a:ext cx="7901214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2726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/>
              <a:t>Process and Tools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  <p:sp>
        <p:nvSpPr>
          <p:cNvPr id="194" name="Right Arrow 193"/>
          <p:cNvSpPr/>
          <p:nvPr/>
        </p:nvSpPr>
        <p:spPr>
          <a:xfrm rot="5400000">
            <a:off x="2172804" y="3674806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591462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ded Corner 4"/>
          <p:cNvSpPr/>
          <p:nvPr/>
        </p:nvSpPr>
        <p:spPr>
          <a:xfrm>
            <a:off x="944161" y="1873251"/>
            <a:ext cx="1402631" cy="1303330"/>
          </a:xfrm>
          <a:prstGeom prst="foldedCorne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USER </a:t>
            </a:r>
          </a:p>
          <a:p>
            <a:pPr algn="ctr"/>
            <a:r>
              <a:rPr lang="en-US" sz="1200" dirty="0"/>
              <a:t>Requirements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944161" y="4026848"/>
            <a:ext cx="1402631" cy="1303330"/>
          </a:xfrm>
          <a:prstGeom prst="foldedCorne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SYSTEM </a:t>
            </a:r>
          </a:p>
          <a:p>
            <a:pPr algn="ctr"/>
            <a:r>
              <a:rPr lang="en-US" sz="1200" dirty="0"/>
              <a:t>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5896" y="1435996"/>
            <a:ext cx="2395646" cy="1910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The Operational Requirement,</a:t>
            </a:r>
          </a:p>
          <a:p>
            <a:r>
              <a:rPr lang="en-US" sz="1477" dirty="0"/>
              <a:t>Key Non-functional System Requirements</a:t>
            </a:r>
          </a:p>
          <a:p>
            <a:r>
              <a:rPr lang="en-US" sz="1477" dirty="0"/>
              <a:t>and</a:t>
            </a:r>
          </a:p>
          <a:p>
            <a:r>
              <a:rPr lang="en-US" sz="1477" dirty="0"/>
              <a:t>Key Non-functional Implementation Requirements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4359" y="3707458"/>
            <a:ext cx="2395646" cy="1910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The Operational Requirement,</a:t>
            </a:r>
          </a:p>
          <a:p>
            <a:r>
              <a:rPr lang="en-US" sz="1477" dirty="0"/>
              <a:t>FUNCTIONAL Requirements</a:t>
            </a:r>
          </a:p>
          <a:p>
            <a:r>
              <a:rPr lang="en-US" sz="1477" dirty="0"/>
              <a:t>and</a:t>
            </a:r>
          </a:p>
          <a:p>
            <a:r>
              <a:rPr lang="en-US" sz="1477" dirty="0"/>
              <a:t>Non-functional Performance Requirements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771111" y="1273669"/>
            <a:ext cx="2345995" cy="711048"/>
          </a:xfrm>
          <a:prstGeom prst="wedgeRoundRectCallout">
            <a:avLst>
              <a:gd name="adj1" fmla="val -20833"/>
              <a:gd name="adj2" fmla="val 75371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/>
              <a:t>From </a:t>
            </a:r>
            <a:r>
              <a:rPr lang="en-US" sz="1477" dirty="0"/>
              <a:t>the Holistic Requirements Model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order to Design a System we Must Have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4817404" y="4339055"/>
            <a:ext cx="3264533" cy="1820734"/>
          </a:xfrm>
          <a:prstGeom prst="wedgeRoundRectCallout">
            <a:avLst>
              <a:gd name="adj1" fmla="val -70872"/>
              <a:gd name="adj2" fmla="val -44989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Failure to have the System Requirements results in the traditional approaches: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Photocopying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Flower Arranging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Pet Pony</a:t>
            </a:r>
          </a:p>
          <a:p>
            <a:pPr marL="685817" lvl="1" indent="-263776">
              <a:buFont typeface="Arial" charset="0"/>
              <a:buChar char="•"/>
            </a:pPr>
            <a:r>
              <a:rPr lang="en-US" sz="1477" dirty="0"/>
              <a:t>Evolution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173" y="2208214"/>
            <a:ext cx="3198764" cy="19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3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6886087" cy="1041401"/>
          </a:xfrm>
        </p:spPr>
        <p:txBody>
          <a:bodyPr/>
          <a:lstStyle/>
          <a:p>
            <a:r>
              <a:rPr lang="en-US" dirty="0"/>
              <a:t>A bad beginning makes a bad ending </a:t>
            </a:r>
            <a:r>
              <a:rPr lang="en-US" sz="1400" dirty="0"/>
              <a:t>Euripides, Aegeus Greek tragic dramatist ( 480 BC - 406 BC)</a:t>
            </a:r>
            <a:endParaRPr lang="en-GB" sz="14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686800" cy="4495800"/>
          </a:xfrm>
        </p:spPr>
        <p:txBody>
          <a:bodyPr/>
          <a:lstStyle/>
          <a:p>
            <a:r>
              <a:rPr lang="en-GB" dirty="0"/>
              <a:t>The use of the various tools in the Determine System Requirements sub-process has provided an understanding of the customer/stakeholder requirements in terms of:</a:t>
            </a:r>
          </a:p>
          <a:p>
            <a:endParaRPr lang="en-GB" dirty="0"/>
          </a:p>
          <a:p>
            <a:pPr lvl="1"/>
            <a:r>
              <a:rPr lang="en-GB" dirty="0"/>
              <a:t>The overall purpose of the system - the Operational Requirement(s)</a:t>
            </a:r>
          </a:p>
          <a:p>
            <a:pPr lvl="1"/>
            <a:r>
              <a:rPr lang="en-GB" dirty="0"/>
              <a:t>The basic (generic, legislative, emergent) functionality needed to achieve the overall purpose - the Functional Requirements</a:t>
            </a:r>
          </a:p>
          <a:p>
            <a:pPr lvl="1"/>
            <a:r>
              <a:rPr lang="en-GB" dirty="0"/>
              <a:t>The constraints placed upon the system and its functions – the Non-functional Requirements</a:t>
            </a:r>
          </a:p>
          <a:p>
            <a:pPr lvl="1"/>
            <a:r>
              <a:rPr lang="en-GB" dirty="0"/>
              <a:t>The sensitivity of the functions to variation and failure</a:t>
            </a:r>
          </a:p>
          <a:p>
            <a:pPr lvl="1"/>
            <a:endParaRPr lang="en-GB" dirty="0"/>
          </a:p>
          <a:p>
            <a:r>
              <a:rPr lang="en-GB" dirty="0"/>
              <a:t>With this information it is now possible to undertake the first steps in developing a concept design solution</a:t>
            </a:r>
          </a:p>
        </p:txBody>
      </p:sp>
    </p:spTree>
    <p:extLst>
      <p:ext uri="{BB962C8B-B14F-4D97-AF65-F5344CB8AC3E}">
        <p14:creationId xmlns:p14="http://schemas.microsoft.com/office/powerpoint/2010/main" val="11064369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7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/>
              <a:t>System Design comprises two interrelated sets of decisions:</a:t>
            </a:r>
          </a:p>
          <a:p>
            <a:pPr lvl="1"/>
            <a:r>
              <a:rPr lang="en-GB"/>
              <a:t>What TECHNOLOGY is to be used</a:t>
            </a:r>
          </a:p>
          <a:p>
            <a:pPr lvl="1"/>
            <a:r>
              <a:rPr lang="en-GB"/>
              <a:t>What is the ARCHITECTURE of the system</a:t>
            </a:r>
          </a:p>
          <a:p>
            <a:r>
              <a:rPr lang="en-GB"/>
              <a:t>Both have to be decided in order to specify the complete system design</a:t>
            </a:r>
          </a:p>
          <a:p>
            <a:r>
              <a:rPr lang="en-GB"/>
              <a:t>Which comes first? </a:t>
            </a:r>
          </a:p>
          <a:p>
            <a:pPr lvl="1"/>
            <a:r>
              <a:rPr lang="en-GB"/>
              <a:t>Decisions made in terms of the technology can restrict and constrain the choice of architecture</a:t>
            </a:r>
          </a:p>
          <a:p>
            <a:pPr lvl="1"/>
            <a:r>
              <a:rPr lang="en-GB"/>
              <a:t>Decisions made in terms of architecture can restrict and constrain the choice of technology</a:t>
            </a:r>
          </a:p>
          <a:p>
            <a:r>
              <a:rPr lang="en-GB"/>
              <a:t>Good System Design keeps options open as long as possible</a:t>
            </a:r>
            <a:endParaRPr lang="en-GB" dirty="0"/>
          </a:p>
        </p:txBody>
      </p:sp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Yin Yang of System Design</a:t>
            </a:r>
            <a:endParaRPr lang="en-GB" dirty="0"/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991460"/>
            <a:ext cx="3480290" cy="347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13235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/>
          <p:cNvPicPr>
            <a:picLocks noChangeAspect="1" noChangeArrowheads="1"/>
          </p:cNvPicPr>
          <p:nvPr/>
        </p:nvPicPr>
        <p:blipFill>
          <a:blip r:embed="rId2">
            <a:lum bright="5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1247"/>
            <a:ext cx="4329211" cy="431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/>
              <a:t>Process and Tools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4" name="Right Arrow 173"/>
          <p:cNvSpPr/>
          <p:nvPr/>
        </p:nvSpPr>
        <p:spPr>
          <a:xfrm rot="5400000">
            <a:off x="1476573" y="3183200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20699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780884" y="2241815"/>
            <a:ext cx="1710918" cy="2261814"/>
            <a:chOff x="1576205" y="2260029"/>
            <a:chExt cx="1853495" cy="2450299"/>
          </a:xfrm>
        </p:grpSpPr>
        <p:sp>
          <p:nvSpPr>
            <p:cNvPr id="44" name="Rectangle 43"/>
            <p:cNvSpPr/>
            <p:nvPr/>
          </p:nvSpPr>
          <p:spPr>
            <a:xfrm>
              <a:off x="1576205" y="2265191"/>
              <a:ext cx="1853495" cy="24451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87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98872" y="2260029"/>
              <a:ext cx="510904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7" b="1" dirty="0"/>
                <a:t>Do</a:t>
              </a:r>
            </a:p>
          </p:txBody>
        </p:sp>
      </p:grpSp>
      <p:sp>
        <p:nvSpPr>
          <p:cNvPr id="82" name="Rectangle 81"/>
          <p:cNvSpPr/>
          <p:nvPr/>
        </p:nvSpPr>
        <p:spPr>
          <a:xfrm>
            <a:off x="6801898" y="2210904"/>
            <a:ext cx="1710918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80" name="Rectangle 79"/>
          <p:cNvSpPr/>
          <p:nvPr/>
        </p:nvSpPr>
        <p:spPr>
          <a:xfrm>
            <a:off x="3724776" y="2244198"/>
            <a:ext cx="2859774" cy="225705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7288" y="431670"/>
            <a:ext cx="8537817" cy="632925"/>
          </a:xfrm>
        </p:spPr>
        <p:txBody>
          <a:bodyPr/>
          <a:lstStyle/>
          <a:p>
            <a:r>
              <a:rPr lang="en-GB" dirty="0">
                <a:latin typeface="Arial" charset="0"/>
                <a:ea typeface="Arial" charset="0"/>
                <a:cs typeface="Arial" charset="0"/>
              </a:rPr>
              <a:t>How is this Done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003800" y="2307505"/>
            <a:ext cx="2386928" cy="1760428"/>
          </a:xfrm>
          <a:prstGeom prst="rect">
            <a:avLst/>
          </a:prstGeom>
        </p:spPr>
      </p:pic>
      <p:sp>
        <p:nvSpPr>
          <p:cNvPr id="46" name="Text Box 10"/>
          <p:cNvSpPr txBox="1">
            <a:spLocks noChangeArrowheads="1"/>
          </p:cNvSpPr>
          <p:nvPr/>
        </p:nvSpPr>
        <p:spPr bwMode="gray">
          <a:xfrm>
            <a:off x="475558" y="2831008"/>
            <a:ext cx="844552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SYSTEM 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gray">
          <a:xfrm>
            <a:off x="2112041" y="2777675"/>
            <a:ext cx="1178095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UNDERSTAND</a:t>
            </a:r>
          </a:p>
          <a:p>
            <a:pPr algn="ctr"/>
            <a:r>
              <a:rPr lang="en-GB" sz="1055" b="1" dirty="0">
                <a:solidFill>
                  <a:srgbClr val="000000"/>
                </a:solidFill>
              </a:rPr>
              <a:t>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8" name="AutoShape 18"/>
          <p:cNvSpPr>
            <a:spLocks noChangeArrowheads="1"/>
          </p:cNvSpPr>
          <p:nvPr/>
        </p:nvSpPr>
        <p:spPr bwMode="gray">
          <a:xfrm rot="5400000">
            <a:off x="1495805" y="3320423"/>
            <a:ext cx="485212" cy="361296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052908" y="2858933"/>
            <a:ext cx="1213790" cy="548473"/>
            <a:chOff x="7538941" y="3082341"/>
            <a:chExt cx="1994324" cy="831850"/>
          </a:xfrm>
        </p:grpSpPr>
        <p:sp>
          <p:nvSpPr>
            <p:cNvPr id="50" name="Text Box 17"/>
            <p:cNvSpPr txBox="1">
              <a:spLocks noChangeArrowheads="1"/>
            </p:cNvSpPr>
            <p:nvPr/>
          </p:nvSpPr>
          <p:spPr bwMode="gray">
            <a:xfrm>
              <a:off x="8327159" y="3171268"/>
              <a:ext cx="1206106" cy="58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“best”</a:t>
              </a:r>
            </a:p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1" name="AutoShape 21"/>
            <p:cNvSpPr>
              <a:spLocks noChangeArrowheads="1"/>
            </p:cNvSpPr>
            <p:nvPr/>
          </p:nvSpPr>
          <p:spPr bwMode="gray">
            <a:xfrm rot="5400000">
              <a:off x="7465916" y="3155366"/>
              <a:ext cx="831850" cy="685800"/>
            </a:xfrm>
            <a:prstGeom prst="up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eaVert"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</p:grpSp>
      <p:sp>
        <p:nvSpPr>
          <p:cNvPr id="52" name="TextBox 19"/>
          <p:cNvSpPr txBox="1">
            <a:spLocks noChangeArrowheads="1"/>
          </p:cNvSpPr>
          <p:nvPr/>
        </p:nvSpPr>
        <p:spPr bwMode="auto">
          <a:xfrm>
            <a:off x="474577" y="3264619"/>
            <a:ext cx="853836" cy="628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Stakeholder needs and expectations</a:t>
            </a:r>
          </a:p>
        </p:txBody>
      </p:sp>
      <p:sp>
        <p:nvSpPr>
          <p:cNvPr id="53" name="TextBox 28"/>
          <p:cNvSpPr txBox="1">
            <a:spLocks noChangeArrowheads="1"/>
          </p:cNvSpPr>
          <p:nvPr/>
        </p:nvSpPr>
        <p:spPr bwMode="auto">
          <a:xfrm>
            <a:off x="2139284" y="3192566"/>
            <a:ext cx="1152433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Understand the problem in terms of Purpose and Context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241737" y="2781931"/>
            <a:ext cx="1893972" cy="863548"/>
            <a:chOff x="3665506" y="2116139"/>
            <a:chExt cx="3480404" cy="1309714"/>
          </a:xfrm>
        </p:grpSpPr>
        <p:sp>
          <p:nvSpPr>
            <p:cNvPr id="55" name="Text Box 2"/>
            <p:cNvSpPr txBox="1">
              <a:spLocks noChangeArrowheads="1"/>
            </p:cNvSpPr>
            <p:nvPr/>
          </p:nvSpPr>
          <p:spPr bwMode="gray">
            <a:xfrm>
              <a:off x="5784289" y="2792414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6" name="Text Box 11"/>
            <p:cNvSpPr txBox="1">
              <a:spLocks noChangeArrowheads="1"/>
            </p:cNvSpPr>
            <p:nvPr/>
          </p:nvSpPr>
          <p:spPr bwMode="gray">
            <a:xfrm>
              <a:off x="5787461" y="2116139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gray">
            <a:xfrm>
              <a:off x="5787461" y="2570165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gray">
            <a:xfrm>
              <a:off x="5796980" y="2332039"/>
              <a:ext cx="1348930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9" name="Oval 19"/>
            <p:cNvSpPr>
              <a:spLocks noChangeArrowheads="1"/>
            </p:cNvSpPr>
            <p:nvPr/>
          </p:nvSpPr>
          <p:spPr bwMode="gray">
            <a:xfrm>
              <a:off x="6394450" y="3173413"/>
              <a:ext cx="90488" cy="101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sp>
          <p:nvSpPr>
            <p:cNvPr id="60" name="Oval 20"/>
            <p:cNvSpPr>
              <a:spLocks noChangeArrowheads="1"/>
            </p:cNvSpPr>
            <p:nvPr/>
          </p:nvSpPr>
          <p:spPr bwMode="gray">
            <a:xfrm>
              <a:off x="6391278" y="3322666"/>
              <a:ext cx="90488" cy="1031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cxnSp>
          <p:nvCxnSpPr>
            <p:cNvPr id="61" name="AutoShape 22"/>
            <p:cNvCxnSpPr>
              <a:cxnSpLocks noChangeShapeType="1"/>
            </p:cNvCxnSpPr>
            <p:nvPr/>
          </p:nvCxnSpPr>
          <p:spPr bwMode="gray">
            <a:xfrm flipV="1">
              <a:off x="3665506" y="2285401"/>
              <a:ext cx="2305221" cy="3060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AutoShape 23"/>
            <p:cNvCxnSpPr>
              <a:cxnSpLocks noChangeShapeType="1"/>
            </p:cNvCxnSpPr>
            <p:nvPr/>
          </p:nvCxnSpPr>
          <p:spPr bwMode="gray">
            <a:xfrm flipV="1">
              <a:off x="3665506" y="2501301"/>
              <a:ext cx="2314741" cy="901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AutoShape 24"/>
            <p:cNvCxnSpPr>
              <a:cxnSpLocks noChangeShapeType="1"/>
            </p:cNvCxnSpPr>
            <p:nvPr/>
          </p:nvCxnSpPr>
          <p:spPr bwMode="gray">
            <a:xfrm>
              <a:off x="3665506" y="2585553"/>
              <a:ext cx="2305221" cy="147939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AutoShape 25"/>
            <p:cNvCxnSpPr>
              <a:cxnSpLocks noChangeShapeType="1"/>
            </p:cNvCxnSpPr>
            <p:nvPr/>
          </p:nvCxnSpPr>
          <p:spPr bwMode="gray">
            <a:xfrm>
              <a:off x="4201009" y="2585285"/>
              <a:ext cx="1741745" cy="704850"/>
            </a:xfrm>
            <a:prstGeom prst="bentConnector3">
              <a:avLst>
                <a:gd name="adj1" fmla="val 34127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TextBox 28"/>
          <p:cNvSpPr txBox="1">
            <a:spLocks noChangeArrowheads="1"/>
          </p:cNvSpPr>
          <p:nvPr/>
        </p:nvSpPr>
        <p:spPr bwMode="auto">
          <a:xfrm>
            <a:off x="4020114" y="3852518"/>
            <a:ext cx="1336237" cy="9130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Identify and document all possible solutions to the problem (Divergent Thinking)</a:t>
            </a:r>
          </a:p>
        </p:txBody>
      </p:sp>
      <p:sp>
        <p:nvSpPr>
          <p:cNvPr id="68" name="TextBox 28"/>
          <p:cNvSpPr txBox="1">
            <a:spLocks noChangeArrowheads="1"/>
          </p:cNvSpPr>
          <p:nvPr/>
        </p:nvSpPr>
        <p:spPr bwMode="auto">
          <a:xfrm>
            <a:off x="4865290" y="1831529"/>
            <a:ext cx="1719258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Search and evaluate the solutions to determine and select the “best” solution</a:t>
            </a:r>
          </a:p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(Convergent Thinking)</a:t>
            </a:r>
          </a:p>
        </p:txBody>
      </p:sp>
      <p:sp>
        <p:nvSpPr>
          <p:cNvPr id="72" name="Text Box 12"/>
          <p:cNvSpPr txBox="1">
            <a:spLocks noChangeArrowheads="1"/>
          </p:cNvSpPr>
          <p:nvPr/>
        </p:nvSpPr>
        <p:spPr bwMode="gray">
          <a:xfrm>
            <a:off x="3460984" y="2554558"/>
            <a:ext cx="3380621" cy="217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15" b="1" dirty="0">
                <a:solidFill>
                  <a:srgbClr val="000000"/>
                </a:solidFill>
              </a:rPr>
              <a:t>GENERATE SOLUTION OPTIONS AND SELECT</a:t>
            </a:r>
            <a:endParaRPr lang="en-US" sz="1015" b="1" dirty="0">
              <a:solidFill>
                <a:srgbClr val="000000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01495" y="3303129"/>
            <a:ext cx="4998172" cy="2092968"/>
            <a:chOff x="662711" y="3756038"/>
            <a:chExt cx="7580561" cy="3174334"/>
          </a:xfrm>
        </p:grpSpPr>
        <p:sp>
          <p:nvSpPr>
            <p:cNvPr id="74" name="TextBox 34"/>
            <p:cNvSpPr txBox="1">
              <a:spLocks noChangeArrowheads="1"/>
            </p:cNvSpPr>
            <p:nvPr/>
          </p:nvSpPr>
          <p:spPr bwMode="auto">
            <a:xfrm>
              <a:off x="3407354" y="5764028"/>
              <a:ext cx="1991000" cy="369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75" name="AutoShape 25"/>
            <p:cNvCxnSpPr>
              <a:cxnSpLocks noChangeShapeType="1"/>
              <a:stCxn id="50" idx="2"/>
              <a:endCxn id="52" idx="2"/>
            </p:cNvCxnSpPr>
            <p:nvPr/>
          </p:nvCxnSpPr>
          <p:spPr bwMode="gray">
            <a:xfrm rot="5400000">
              <a:off x="4005232" y="413517"/>
              <a:ext cx="895520" cy="7580561"/>
            </a:xfrm>
            <a:prstGeom prst="bentConnector3">
              <a:avLst>
                <a:gd name="adj1" fmla="val 307479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6" name="TextBox 28"/>
            <p:cNvSpPr txBox="1">
              <a:spLocks noChangeArrowheads="1"/>
            </p:cNvSpPr>
            <p:nvPr/>
          </p:nvSpPr>
          <p:spPr bwMode="auto">
            <a:xfrm>
              <a:off x="2956358" y="6191851"/>
              <a:ext cx="2959249" cy="73852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selected solution solves the stakeholders’ problem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01495" y="3821530"/>
            <a:ext cx="1814006" cy="1031444"/>
            <a:chOff x="595620" y="3982830"/>
            <a:chExt cx="1965173" cy="1117397"/>
          </a:xfrm>
        </p:grpSpPr>
        <p:grpSp>
          <p:nvGrpSpPr>
            <p:cNvPr id="8" name="Group 7"/>
            <p:cNvGrpSpPr/>
            <p:nvPr/>
          </p:nvGrpSpPr>
          <p:grpSpPr>
            <a:xfrm>
              <a:off x="595620" y="3982830"/>
              <a:ext cx="1965173" cy="1117397"/>
              <a:chOff x="595620" y="3982830"/>
              <a:chExt cx="1965173" cy="1117397"/>
            </a:xfrm>
          </p:grpSpPr>
          <p:cxnSp>
            <p:nvCxnSpPr>
              <p:cNvPr id="77" name="AutoShape 25"/>
              <p:cNvCxnSpPr>
                <a:cxnSpLocks noChangeShapeType="1"/>
                <a:stCxn id="53" idx="2"/>
                <a:endCxn id="52" idx="2"/>
              </p:cNvCxnSpPr>
              <p:nvPr/>
            </p:nvCxnSpPr>
            <p:spPr bwMode="gray">
              <a:xfrm rot="5400000">
                <a:off x="1539178" y="3039272"/>
                <a:ext cx="78057" cy="1965173"/>
              </a:xfrm>
              <a:prstGeom prst="bentConnector3">
                <a:avLst>
                  <a:gd name="adj1" fmla="val 954181"/>
                </a:avLst>
              </a:prstGeom>
              <a:ln w="57150">
                <a:headEnd/>
                <a:tailEnd type="triangle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8" name="TextBox 28"/>
              <p:cNvSpPr txBox="1">
                <a:spLocks noChangeArrowheads="1"/>
              </p:cNvSpPr>
              <p:nvPr/>
            </p:nvSpPr>
            <p:spPr bwMode="auto">
              <a:xfrm>
                <a:off x="772039" y="4264989"/>
                <a:ext cx="1569853" cy="8352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lIns="60269" tIns="30135" rIns="60269" bIns="30135">
                <a:spAutoFit/>
              </a:bodyPr>
              <a:lstStyle/>
              <a:p>
                <a:pPr algn="ctr">
                  <a:defRPr/>
                </a:pPr>
                <a:r>
                  <a:rPr lang="en-GB" sz="923" dirty="0">
                    <a:solidFill>
                      <a:srgbClr val="000000"/>
                    </a:solidFill>
                  </a:rPr>
                  <a:t>Confirm the understanding of the problem reflects the stakeholder’s needs and expectations</a:t>
                </a:r>
              </a:p>
            </p:txBody>
          </p:sp>
        </p:grpSp>
        <p:sp>
          <p:nvSpPr>
            <p:cNvPr id="79" name="TextBox 34"/>
            <p:cNvSpPr txBox="1">
              <a:spLocks noChangeArrowheads="1"/>
            </p:cNvSpPr>
            <p:nvPr/>
          </p:nvSpPr>
          <p:spPr bwMode="auto">
            <a:xfrm>
              <a:off x="828685" y="3994089"/>
              <a:ext cx="1422142" cy="263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901495" y="3427635"/>
            <a:ext cx="6807391" cy="2780032"/>
            <a:chOff x="-298749" y="3731075"/>
            <a:chExt cx="8542023" cy="2960568"/>
          </a:xfrm>
        </p:grpSpPr>
        <p:sp>
          <p:nvSpPr>
            <p:cNvPr id="88" name="TextBox 34"/>
            <p:cNvSpPr txBox="1">
              <a:spLocks noChangeArrowheads="1"/>
            </p:cNvSpPr>
            <p:nvPr/>
          </p:nvSpPr>
          <p:spPr bwMode="auto">
            <a:xfrm>
              <a:off x="3446310" y="6001377"/>
              <a:ext cx="1647256" cy="2593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89" name="AutoShape 25"/>
            <p:cNvCxnSpPr>
              <a:cxnSpLocks noChangeShapeType="1"/>
            </p:cNvCxnSpPr>
            <p:nvPr/>
          </p:nvCxnSpPr>
          <p:spPr bwMode="gray">
            <a:xfrm rot="10800000" flipV="1">
              <a:off x="-298749" y="3731075"/>
              <a:ext cx="8542023" cy="320123"/>
            </a:xfrm>
            <a:prstGeom prst="bentConnector4">
              <a:avLst>
                <a:gd name="adj1" fmla="val -301"/>
                <a:gd name="adj2" fmla="val 874272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0" name="TextBox 28"/>
            <p:cNvSpPr txBox="1">
              <a:spLocks noChangeArrowheads="1"/>
            </p:cNvSpPr>
            <p:nvPr/>
          </p:nvSpPr>
          <p:spPr bwMode="auto">
            <a:xfrm>
              <a:off x="2863327" y="6324333"/>
              <a:ext cx="2959248" cy="3673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built System solves the stakeholders’ problem</a:t>
              </a:r>
            </a:p>
          </p:txBody>
        </p:sp>
      </p:grpSp>
      <p:sp>
        <p:nvSpPr>
          <p:cNvPr id="94" name="AutoShape 18"/>
          <p:cNvSpPr>
            <a:spLocks noChangeArrowheads="1"/>
          </p:cNvSpPr>
          <p:nvPr/>
        </p:nvSpPr>
        <p:spPr bwMode="gray">
          <a:xfrm rot="5400000">
            <a:off x="6482277" y="2872737"/>
            <a:ext cx="485212" cy="613711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82198" y="2239125"/>
            <a:ext cx="47160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813623" y="2210904"/>
            <a:ext cx="47160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gray">
          <a:xfrm>
            <a:off x="7158492" y="2402973"/>
            <a:ext cx="1164116" cy="54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MAKE THE SYSTEM TO THE DESIGN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86" name="TextBox 28"/>
          <p:cNvSpPr txBox="1">
            <a:spLocks noChangeArrowheads="1"/>
          </p:cNvSpPr>
          <p:nvPr/>
        </p:nvSpPr>
        <p:spPr bwMode="auto">
          <a:xfrm>
            <a:off x="7157471" y="2934849"/>
            <a:ext cx="1152433" cy="5094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 anchor="ctr">
            <a:noAutofit/>
          </a:bodyPr>
          <a:lstStyle/>
          <a:p>
            <a:pPr algn="ctr">
              <a:defRPr/>
            </a:pPr>
            <a:r>
              <a:rPr lang="en-GB" sz="969">
                <a:solidFill>
                  <a:srgbClr val="000000"/>
                </a:solidFill>
              </a:rPr>
              <a:t>Built System</a:t>
            </a:r>
            <a:endParaRPr lang="en-GB" sz="969" dirty="0">
              <a:solidFill>
                <a:srgbClr val="000000"/>
              </a:solidFill>
            </a:endParaRPr>
          </a:p>
        </p:txBody>
      </p:sp>
      <p:sp>
        <p:nvSpPr>
          <p:cNvPr id="64" name="TextBox 35"/>
          <p:cNvSpPr txBox="1">
            <a:spLocks noChangeArrowheads="1"/>
          </p:cNvSpPr>
          <p:nvPr/>
        </p:nvSpPr>
        <p:spPr bwMode="auto">
          <a:xfrm>
            <a:off x="52190" y="1084094"/>
            <a:ext cx="9015610" cy="4331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sz="2215" b="1" dirty="0"/>
              <a:t>Remember the Systems Approach to Creating a System</a:t>
            </a:r>
          </a:p>
        </p:txBody>
      </p:sp>
      <p:sp>
        <p:nvSpPr>
          <p:cNvPr id="85" name="Right Arrow 84"/>
          <p:cNvSpPr/>
          <p:nvPr/>
        </p:nvSpPr>
        <p:spPr>
          <a:xfrm rot="1954094">
            <a:off x="1808579" y="1927129"/>
            <a:ext cx="2051389" cy="1165209"/>
          </a:xfrm>
          <a:prstGeom prst="rightArrow">
            <a:avLst/>
          </a:prstGeom>
          <a:solidFill>
            <a:srgbClr val="FFFF00"/>
          </a:solidFill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b="1" dirty="0">
                <a:solidFill>
                  <a:schemeClr val="tx1"/>
                </a:solidFill>
                <a:latin typeface="Arial Black"/>
                <a:cs typeface="Arial Black"/>
              </a:rPr>
              <a:t>We are Here</a:t>
            </a:r>
          </a:p>
        </p:txBody>
      </p:sp>
    </p:spTree>
    <p:extLst>
      <p:ext uri="{BB962C8B-B14F-4D97-AF65-F5344CB8AC3E}">
        <p14:creationId xmlns:p14="http://schemas.microsoft.com/office/powerpoint/2010/main" val="118094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0" grpId="0" animBg="1"/>
      <p:bldP spid="46" grpId="0"/>
      <p:bldP spid="47" grpId="0"/>
      <p:bldP spid="48" grpId="0" animBg="1"/>
      <p:bldP spid="52" grpId="0" animBg="1"/>
      <p:bldP spid="53" grpId="0" animBg="1"/>
      <p:bldP spid="67" grpId="0" animBg="1"/>
      <p:bldP spid="68" grpId="0" animBg="1"/>
      <p:bldP spid="72" grpId="0"/>
      <p:bldP spid="94" grpId="0" animBg="1"/>
      <p:bldP spid="81" grpId="0"/>
      <p:bldP spid="83" grpId="0"/>
      <p:bldP spid="84" grpId="0"/>
      <p:bldP spid="86" grpId="0" animBg="1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Systems Approach to System Design</a:t>
            </a:r>
          </a:p>
        </p:txBody>
      </p:sp>
      <p:sp>
        <p:nvSpPr>
          <p:cNvPr id="17" name="Content Placeholder 44"/>
          <p:cNvSpPr>
            <a:spLocks noGrp="1"/>
          </p:cNvSpPr>
          <p:nvPr>
            <p:ph idx="4294967295"/>
          </p:nvPr>
        </p:nvSpPr>
        <p:spPr bwMode="auto">
          <a:xfrm>
            <a:off x="244694" y="5237706"/>
            <a:ext cx="4141788" cy="123507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requirements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n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80168" y="4289425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Content Placeholder 44"/>
          <p:cNvSpPr txBox="1">
            <a:spLocks/>
          </p:cNvSpPr>
          <p:nvPr/>
        </p:nvSpPr>
        <p:spPr bwMode="auto">
          <a:xfrm>
            <a:off x="4720197" y="5229218"/>
            <a:ext cx="4191988" cy="1252052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determine the system architecture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identify and select  the technological solutions  </a:t>
            </a:r>
          </a:p>
        </p:txBody>
      </p:sp>
    </p:spTree>
    <p:extLst>
      <p:ext uri="{BB962C8B-B14F-4D97-AF65-F5344CB8AC3E}">
        <p14:creationId xmlns:p14="http://schemas.microsoft.com/office/powerpoint/2010/main" val="89777011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34</TotalTime>
  <Words>811</Words>
  <Application>Microsoft Office PowerPoint</Application>
  <PresentationFormat>On-screen Show (4:3)</PresentationFormat>
  <Paragraphs>133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MS PGothic</vt:lpstr>
      <vt:lpstr>MS PGothic</vt:lpstr>
      <vt:lpstr>Arial</vt:lpstr>
      <vt:lpstr>Arial Black</vt:lpstr>
      <vt:lpstr>Calibri</vt:lpstr>
      <vt:lpstr>Courier New</vt:lpstr>
      <vt:lpstr>Times New Roman</vt:lpstr>
      <vt:lpstr>Verdana</vt:lpstr>
      <vt:lpstr>Wingdings</vt:lpstr>
      <vt:lpstr>Wingdings 2</vt:lpstr>
      <vt:lpstr>2016 Waters Template_white</vt:lpstr>
      <vt:lpstr>Custom Design</vt:lpstr>
      <vt:lpstr>A Systems Approach to Systems Design</vt:lpstr>
      <vt:lpstr>Where are we?</vt:lpstr>
      <vt:lpstr>Key Tasks and Systems Tools</vt:lpstr>
      <vt:lpstr>Process and Tools</vt:lpstr>
      <vt:lpstr>In order to Design a System we Must Have</vt:lpstr>
      <vt:lpstr>A bad beginning makes a bad ending Euripides, Aegeus Greek tragic dramatist ( 480 BC - 406 BC)</vt:lpstr>
      <vt:lpstr>The Yin Yang of System Design</vt:lpstr>
      <vt:lpstr>Process and Tools</vt:lpstr>
      <vt:lpstr>How is this Done</vt:lpstr>
      <vt:lpstr>The Systems Approach to System Design</vt:lpstr>
    </vt:vector>
  </TitlesOfParts>
  <Manager/>
  <Company>Burge Hughes Walsh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Systems Approach to Systems Design</dc:title>
  <dc:subject>Systems Engineering</dc:subject>
  <dc:creator>Stuart Burge</dc:creator>
  <cp:keywords/>
  <dc:description/>
  <cp:lastModifiedBy>John Weaver</cp:lastModifiedBy>
  <cp:revision>8</cp:revision>
  <dcterms:created xsi:type="dcterms:W3CDTF">2015-11-25T16:01:18Z</dcterms:created>
  <dcterms:modified xsi:type="dcterms:W3CDTF">2016-11-16T15:17:45Z</dcterms:modified>
  <cp:category/>
</cp:coreProperties>
</file>