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61"/>
  </p:notesMasterIdLst>
  <p:handoutMasterIdLst>
    <p:handoutMasterId r:id="rId62"/>
  </p:handoutMasterIdLst>
  <p:sldIdLst>
    <p:sldId id="256" r:id="rId3"/>
    <p:sldId id="257" r:id="rId4"/>
    <p:sldId id="261" r:id="rId5"/>
    <p:sldId id="262" r:id="rId6"/>
    <p:sldId id="263" r:id="rId7"/>
    <p:sldId id="301"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302" r:id="rId35"/>
    <p:sldId id="292" r:id="rId36"/>
    <p:sldId id="293" r:id="rId37"/>
    <p:sldId id="294" r:id="rId38"/>
    <p:sldId id="295" r:id="rId39"/>
    <p:sldId id="296" r:id="rId40"/>
    <p:sldId id="297" r:id="rId41"/>
    <p:sldId id="298" r:id="rId42"/>
    <p:sldId id="303" r:id="rId43"/>
    <p:sldId id="300" r:id="rId44"/>
    <p:sldId id="304" r:id="rId45"/>
    <p:sldId id="305" r:id="rId46"/>
    <p:sldId id="306" r:id="rId47"/>
    <p:sldId id="307" r:id="rId48"/>
    <p:sldId id="308" r:id="rId49"/>
    <p:sldId id="309" r:id="rId50"/>
    <p:sldId id="310" r:id="rId51"/>
    <p:sldId id="311" r:id="rId52"/>
    <p:sldId id="312" r:id="rId53"/>
    <p:sldId id="319" r:id="rId54"/>
    <p:sldId id="314" r:id="rId55"/>
    <p:sldId id="315" r:id="rId56"/>
    <p:sldId id="316" r:id="rId57"/>
    <p:sldId id="320" r:id="rId58"/>
    <p:sldId id="317" r:id="rId59"/>
    <p:sldId id="318" r:id="rId60"/>
  </p:sldIdLst>
  <p:sldSz cx="9144000" cy="6858000" type="screen4x3"/>
  <p:notesSz cx="6896100" cy="9236075"/>
  <p:custDataLst>
    <p:tags r:id="rId6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233"/>
  </p:normalViewPr>
  <p:slideViewPr>
    <p:cSldViewPr>
      <p:cViewPr varScale="1">
        <p:scale>
          <a:sx n="76" d="100"/>
          <a:sy n="76" d="100"/>
        </p:scale>
        <p:origin x="438" y="8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gs" Target="tags/tag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1143000" y="685800"/>
            <a:ext cx="4572000" cy="3429000"/>
          </a:xfrm>
          <a:ln/>
        </p:spPr>
      </p:sp>
      <p:sp>
        <p:nvSpPr>
          <p:cNvPr id="62467"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624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666082D-D370-0142-8B73-31A89130EDFD}" type="slidenum">
              <a:rPr lang="en-GB"/>
              <a:pPr eaLnBrk="1" hangingPunct="1"/>
              <a:t>3</a:t>
            </a:fld>
            <a:endParaRPr lang="en-GB"/>
          </a:p>
        </p:txBody>
      </p:sp>
    </p:spTree>
    <p:extLst>
      <p:ext uri="{BB962C8B-B14F-4D97-AF65-F5344CB8AC3E}">
        <p14:creationId xmlns:p14="http://schemas.microsoft.com/office/powerpoint/2010/main" val="1765963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1143000" y="685800"/>
            <a:ext cx="4572000" cy="3429000"/>
          </a:xfrm>
          <a:ln/>
        </p:spPr>
      </p:sp>
      <p:sp>
        <p:nvSpPr>
          <p:cNvPr id="63491"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6349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C850499-9480-AF45-B782-4A528148418F}" type="slidenum">
              <a:rPr lang="en-GB"/>
              <a:pPr eaLnBrk="1" hangingPunct="1"/>
              <a:t>4</a:t>
            </a:fld>
            <a:endParaRPr lang="en-GB"/>
          </a:p>
        </p:txBody>
      </p:sp>
    </p:spTree>
    <p:extLst>
      <p:ext uri="{BB962C8B-B14F-4D97-AF65-F5344CB8AC3E}">
        <p14:creationId xmlns:p14="http://schemas.microsoft.com/office/powerpoint/2010/main" val="1217273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43000" y="685800"/>
            <a:ext cx="4572000" cy="3429000"/>
          </a:xfrm>
          <a:ln/>
        </p:spPr>
      </p:sp>
      <p:sp>
        <p:nvSpPr>
          <p:cNvPr id="64515"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6451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EDD09B3-27F0-4143-BF18-027D062CA867}" type="slidenum">
              <a:rPr lang="en-GB"/>
              <a:pPr eaLnBrk="1" hangingPunct="1"/>
              <a:t>5</a:t>
            </a:fld>
            <a:endParaRPr lang="en-GB"/>
          </a:p>
        </p:txBody>
      </p:sp>
    </p:spTree>
    <p:extLst>
      <p:ext uri="{BB962C8B-B14F-4D97-AF65-F5344CB8AC3E}">
        <p14:creationId xmlns:p14="http://schemas.microsoft.com/office/powerpoint/2010/main" val="1514162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7D0CDC5-22F2-9E4B-8E0B-DA8F1EFBA32A}" type="slidenum">
              <a:rPr lang="en-GB"/>
              <a:pPr eaLnBrk="1" hangingPunct="1"/>
              <a:t>7</a:t>
            </a:fld>
            <a:endParaRPr lang="en-GB"/>
          </a:p>
        </p:txBody>
      </p:sp>
      <p:sp>
        <p:nvSpPr>
          <p:cNvPr id="66563" name="Rectangle 2"/>
          <p:cNvSpPr>
            <a:spLocks noGrp="1" noRot="1" noChangeAspect="1" noChangeArrowheads="1" noTextEdit="1"/>
          </p:cNvSpPr>
          <p:nvPr>
            <p:ph type="sldImg"/>
          </p:nvPr>
        </p:nvSpPr>
        <p:spPr>
          <a:xfrm>
            <a:off x="1143000" y="685800"/>
            <a:ext cx="4572000" cy="3429000"/>
          </a:xfrm>
          <a:ln/>
        </p:spPr>
      </p:sp>
      <p:sp>
        <p:nvSpPr>
          <p:cNvPr id="6656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26089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E6CCADF-7E24-A443-B3D3-C75476BCF73F}" type="slidenum">
              <a:rPr lang="en-GB"/>
              <a:pPr eaLnBrk="1" hangingPunct="1"/>
              <a:t>8</a:t>
            </a:fld>
            <a:endParaRPr lang="en-GB"/>
          </a:p>
        </p:txBody>
      </p:sp>
      <p:sp>
        <p:nvSpPr>
          <p:cNvPr id="67587" name="Rectangle 2"/>
          <p:cNvSpPr>
            <a:spLocks noGrp="1" noRot="1" noChangeAspect="1" noChangeArrowheads="1" noTextEdit="1"/>
          </p:cNvSpPr>
          <p:nvPr>
            <p:ph type="sldImg"/>
          </p:nvPr>
        </p:nvSpPr>
        <p:spPr>
          <a:xfrm>
            <a:off x="1144588" y="688975"/>
            <a:ext cx="4570412" cy="3427413"/>
          </a:xfrm>
          <a:ln/>
        </p:spPr>
      </p:sp>
      <p:sp>
        <p:nvSpPr>
          <p:cNvPr id="67588" name="Rectangle 3"/>
          <p:cNvSpPr>
            <a:spLocks noGrp="1" noChangeArrowheads="1"/>
          </p:cNvSpPr>
          <p:nvPr>
            <p:ph type="body" idx="1"/>
          </p:nvPr>
        </p:nvSpPr>
        <p:spPr>
          <a:xfrm>
            <a:off x="915988" y="4344988"/>
            <a:ext cx="5026025" cy="4110037"/>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14300" indent="-114300" eaLnBrk="1" hangingPunct="1"/>
            <a:endParaRPr lang="en-US"/>
          </a:p>
        </p:txBody>
      </p:sp>
    </p:spTree>
    <p:extLst>
      <p:ext uri="{BB962C8B-B14F-4D97-AF65-F5344CB8AC3E}">
        <p14:creationId xmlns:p14="http://schemas.microsoft.com/office/powerpoint/2010/main" val="1283218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4A33309-529E-B74D-99AF-A9257C3F4266}" type="slidenum">
              <a:rPr lang="en-GB"/>
              <a:pPr eaLnBrk="1" hangingPunct="1"/>
              <a:t>9</a:t>
            </a:fld>
            <a:endParaRPr lang="en-GB"/>
          </a:p>
        </p:txBody>
      </p:sp>
      <p:sp>
        <p:nvSpPr>
          <p:cNvPr id="68611" name="Rectangle 2"/>
          <p:cNvSpPr>
            <a:spLocks noGrp="1" noRot="1" noChangeAspect="1" noChangeArrowheads="1" noTextEdit="1"/>
          </p:cNvSpPr>
          <p:nvPr>
            <p:ph type="sldImg"/>
          </p:nvPr>
        </p:nvSpPr>
        <p:spPr>
          <a:xfrm>
            <a:off x="1277938" y="790575"/>
            <a:ext cx="4241800" cy="3181350"/>
          </a:xfrm>
          <a:ln/>
        </p:spPr>
      </p:sp>
      <p:sp>
        <p:nvSpPr>
          <p:cNvPr id="68612" name="Rectangle 3"/>
          <p:cNvSpPr>
            <a:spLocks noGrp="1" noChangeArrowheads="1"/>
          </p:cNvSpPr>
          <p:nvPr>
            <p:ph type="body" idx="1"/>
          </p:nvPr>
        </p:nvSpPr>
        <p:spPr>
          <a:xfrm>
            <a:off x="914400" y="4346575"/>
            <a:ext cx="5029200" cy="3849688"/>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90" tIns="45345" rIns="90690" bIns="45345"/>
          <a:lstStyle/>
          <a:p>
            <a:pPr eaLnBrk="1" hangingPunct="1"/>
            <a:endParaRPr lang="en-US"/>
          </a:p>
        </p:txBody>
      </p:sp>
    </p:spTree>
    <p:extLst>
      <p:ext uri="{BB962C8B-B14F-4D97-AF65-F5344CB8AC3E}">
        <p14:creationId xmlns:p14="http://schemas.microsoft.com/office/powerpoint/2010/main" val="29171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E519530-C062-D34A-8982-2EC3A3F6C286}" type="slidenum">
              <a:rPr lang="en-GB"/>
              <a:pPr eaLnBrk="1" hangingPunct="1"/>
              <a:t>10</a:t>
            </a:fld>
            <a:endParaRPr lang="en-GB"/>
          </a:p>
        </p:txBody>
      </p:sp>
      <p:sp>
        <p:nvSpPr>
          <p:cNvPr id="69635" name="Rectangle 2"/>
          <p:cNvSpPr>
            <a:spLocks noGrp="1" noRot="1" noChangeAspect="1" noChangeArrowheads="1" noTextEdit="1"/>
          </p:cNvSpPr>
          <p:nvPr>
            <p:ph type="sldImg"/>
          </p:nvPr>
        </p:nvSpPr>
        <p:spPr>
          <a:xfrm>
            <a:off x="1143000" y="685800"/>
            <a:ext cx="4572000" cy="3429000"/>
          </a:xfrm>
          <a:ln/>
        </p:spPr>
      </p:sp>
      <p:sp>
        <p:nvSpPr>
          <p:cNvPr id="6963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586322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6391619-7765-6A40-A5D1-BAFF4AE26BD2}" type="slidenum">
              <a:rPr lang="en-GB" sz="1200"/>
              <a:pPr eaLnBrk="1" hangingPunct="1"/>
              <a:t>11</a:t>
            </a:fld>
            <a:endParaRPr lang="en-GB" sz="1200"/>
          </a:p>
        </p:txBody>
      </p:sp>
      <p:sp>
        <p:nvSpPr>
          <p:cNvPr id="14338" name="Rectangle 2"/>
          <p:cNvSpPr>
            <a:spLocks noGrp="1" noRot="1" noChangeAspect="1" noChangeArrowheads="1" noTextEdit="1"/>
          </p:cNvSpPr>
          <p:nvPr>
            <p:ph type="sldImg"/>
          </p:nvPr>
        </p:nvSpPr>
        <p:spPr>
          <a:xfrm>
            <a:off x="1143000" y="685800"/>
            <a:ext cx="4572000" cy="3429000"/>
          </a:xfrm>
          <a:ln/>
        </p:spPr>
      </p:sp>
      <p:sp>
        <p:nvSpPr>
          <p:cNvPr id="14339"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48587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43AB042-0019-324C-A3A1-6169A921AB59}" type="slidenum">
              <a:rPr lang="en-GB"/>
              <a:pPr eaLnBrk="1" hangingPunct="1"/>
              <a:t>12</a:t>
            </a:fld>
            <a:endParaRPr lang="en-GB"/>
          </a:p>
        </p:txBody>
      </p:sp>
      <p:sp>
        <p:nvSpPr>
          <p:cNvPr id="70659" name="Rectangle 2"/>
          <p:cNvSpPr>
            <a:spLocks noGrp="1" noRot="1" noChangeAspect="1" noChangeArrowheads="1" noTextEdit="1"/>
          </p:cNvSpPr>
          <p:nvPr>
            <p:ph type="sldImg"/>
          </p:nvPr>
        </p:nvSpPr>
        <p:spPr>
          <a:xfrm>
            <a:off x="1155700" y="687388"/>
            <a:ext cx="4552950" cy="3414712"/>
          </a:xfrm>
          <a:ln w="12700" cap="flat">
            <a:solidFill>
              <a:schemeClr val="tx1"/>
            </a:solidFill>
          </a:ln>
        </p:spPr>
      </p:sp>
      <p:sp>
        <p:nvSpPr>
          <p:cNvPr id="70660" name="Rectangle 3"/>
          <p:cNvSpPr>
            <a:spLocks noGrp="1" noChangeArrowheads="1"/>
          </p:cNvSpPr>
          <p:nvPr>
            <p:ph type="body" idx="1"/>
          </p:nvPr>
        </p:nvSpPr>
        <p:spPr>
          <a:xfrm>
            <a:off x="914400" y="4340225"/>
            <a:ext cx="5029200" cy="411797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871" tIns="45936" rIns="91871" bIns="45936"/>
          <a:lstStyle/>
          <a:p>
            <a:pPr marL="114300" indent="-114300" eaLnBrk="1" hangingPunct="1"/>
            <a:endParaRPr lang="en-US" dirty="0"/>
          </a:p>
        </p:txBody>
      </p:sp>
    </p:spTree>
    <p:extLst>
      <p:ext uri="{BB962C8B-B14F-4D97-AF65-F5344CB8AC3E}">
        <p14:creationId xmlns:p14="http://schemas.microsoft.com/office/powerpoint/2010/main" val="2055337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54E3933-7185-2240-A8BA-C5B0DADF36C7}" type="slidenum">
              <a:rPr lang="en-GB"/>
              <a:pPr eaLnBrk="1" hangingPunct="1"/>
              <a:t>13</a:t>
            </a:fld>
            <a:endParaRPr lang="en-GB"/>
          </a:p>
        </p:txBody>
      </p:sp>
      <p:sp>
        <p:nvSpPr>
          <p:cNvPr id="71683" name="Rectangle 2"/>
          <p:cNvSpPr>
            <a:spLocks noGrp="1" noRot="1" noChangeAspect="1" noChangeArrowheads="1" noTextEdit="1"/>
          </p:cNvSpPr>
          <p:nvPr>
            <p:ph type="sldImg"/>
          </p:nvPr>
        </p:nvSpPr>
        <p:spPr>
          <a:xfrm>
            <a:off x="1277938" y="790575"/>
            <a:ext cx="4241800" cy="3181350"/>
          </a:xfrm>
          <a:ln/>
        </p:spPr>
      </p:sp>
      <p:sp>
        <p:nvSpPr>
          <p:cNvPr id="71684" name="Rectangle 3"/>
          <p:cNvSpPr>
            <a:spLocks noGrp="1" noChangeArrowheads="1"/>
          </p:cNvSpPr>
          <p:nvPr>
            <p:ph type="body" idx="1"/>
          </p:nvPr>
        </p:nvSpPr>
        <p:spPr>
          <a:xfrm>
            <a:off x="914400" y="4346575"/>
            <a:ext cx="5029200" cy="3849688"/>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90" tIns="45345" rIns="90690" bIns="45345"/>
          <a:lstStyle/>
          <a:p>
            <a:pPr eaLnBrk="1" hangingPunct="1"/>
            <a:endParaRPr lang="en-US"/>
          </a:p>
        </p:txBody>
      </p:sp>
    </p:spTree>
    <p:extLst>
      <p:ext uri="{BB962C8B-B14F-4D97-AF65-F5344CB8AC3E}">
        <p14:creationId xmlns:p14="http://schemas.microsoft.com/office/powerpoint/2010/main" val="875784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301C780-0584-D047-957C-B53A4EFD8553}" type="slidenum">
              <a:rPr lang="en-GB"/>
              <a:pPr eaLnBrk="1" hangingPunct="1"/>
              <a:t>14</a:t>
            </a:fld>
            <a:endParaRPr lang="en-GB"/>
          </a:p>
        </p:txBody>
      </p:sp>
      <p:sp>
        <p:nvSpPr>
          <p:cNvPr id="72707" name="Rectangle 2"/>
          <p:cNvSpPr>
            <a:spLocks noGrp="1" noRot="1" noChangeAspect="1" noChangeArrowheads="1" noTextEdit="1"/>
          </p:cNvSpPr>
          <p:nvPr>
            <p:ph type="sldImg"/>
          </p:nvPr>
        </p:nvSpPr>
        <p:spPr>
          <a:xfrm>
            <a:off x="1277938" y="790575"/>
            <a:ext cx="4241800" cy="3181350"/>
          </a:xfrm>
          <a:ln/>
        </p:spPr>
      </p:sp>
      <p:sp>
        <p:nvSpPr>
          <p:cNvPr id="72708" name="Rectangle 3"/>
          <p:cNvSpPr>
            <a:spLocks noGrp="1" noChangeArrowheads="1"/>
          </p:cNvSpPr>
          <p:nvPr>
            <p:ph type="body" idx="1"/>
          </p:nvPr>
        </p:nvSpPr>
        <p:spPr>
          <a:xfrm>
            <a:off x="914400" y="4346575"/>
            <a:ext cx="5029200" cy="3849688"/>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90" tIns="45345" rIns="90690" bIns="45345"/>
          <a:lstStyle/>
          <a:p>
            <a:pPr eaLnBrk="1" hangingPunct="1"/>
            <a:endParaRPr lang="en-US"/>
          </a:p>
        </p:txBody>
      </p:sp>
    </p:spTree>
    <p:extLst>
      <p:ext uri="{BB962C8B-B14F-4D97-AF65-F5344CB8AC3E}">
        <p14:creationId xmlns:p14="http://schemas.microsoft.com/office/powerpoint/2010/main" val="22205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1143000" y="685800"/>
            <a:ext cx="4572000" cy="3429000"/>
          </a:xfrm>
          <a:ln/>
        </p:spPr>
      </p:sp>
      <p:sp>
        <p:nvSpPr>
          <p:cNvPr id="73731"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737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E620BBB-2D9E-AA4B-9F69-289B22C638B3}" type="slidenum">
              <a:rPr lang="en-GB"/>
              <a:pPr eaLnBrk="1" hangingPunct="1"/>
              <a:t>15</a:t>
            </a:fld>
            <a:endParaRPr lang="en-GB"/>
          </a:p>
        </p:txBody>
      </p:sp>
    </p:spTree>
    <p:extLst>
      <p:ext uri="{BB962C8B-B14F-4D97-AF65-F5344CB8AC3E}">
        <p14:creationId xmlns:p14="http://schemas.microsoft.com/office/powerpoint/2010/main" val="1343270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48D82F2-56F6-0E4D-85F9-838B93096E0D}" type="slidenum">
              <a:rPr lang="en-GB"/>
              <a:pPr eaLnBrk="1" hangingPunct="1"/>
              <a:t>16</a:t>
            </a:fld>
            <a:endParaRPr lang="en-GB"/>
          </a:p>
        </p:txBody>
      </p:sp>
      <p:sp>
        <p:nvSpPr>
          <p:cNvPr id="74755" name="Rectangle 2"/>
          <p:cNvSpPr>
            <a:spLocks noGrp="1" noRot="1" noChangeAspect="1" noChangeArrowheads="1" noTextEdit="1"/>
          </p:cNvSpPr>
          <p:nvPr>
            <p:ph type="sldImg"/>
          </p:nvPr>
        </p:nvSpPr>
        <p:spPr>
          <a:xfrm>
            <a:off x="1143000" y="685800"/>
            <a:ext cx="4572000" cy="3429000"/>
          </a:xfrm>
          <a:ln/>
        </p:spPr>
      </p:sp>
      <p:sp>
        <p:nvSpPr>
          <p:cNvPr id="7475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597432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78E3BB93-180A-B443-98F2-C7CB188B84DF}" type="slidenum">
              <a:rPr lang="en-GB"/>
              <a:pPr eaLnBrk="1" hangingPunct="1"/>
              <a:t>17</a:t>
            </a:fld>
            <a:endParaRPr lang="en-GB"/>
          </a:p>
        </p:txBody>
      </p:sp>
      <p:sp>
        <p:nvSpPr>
          <p:cNvPr id="75779" name="Rectangle 2"/>
          <p:cNvSpPr>
            <a:spLocks noGrp="1" noRot="1" noChangeAspect="1" noChangeArrowheads="1" noTextEdit="1"/>
          </p:cNvSpPr>
          <p:nvPr>
            <p:ph type="sldImg"/>
          </p:nvPr>
        </p:nvSpPr>
        <p:spPr>
          <a:xfrm>
            <a:off x="1277938" y="790575"/>
            <a:ext cx="4241800" cy="3181350"/>
          </a:xfrm>
          <a:ln/>
        </p:spPr>
      </p:sp>
      <p:sp>
        <p:nvSpPr>
          <p:cNvPr id="75780" name="Rectangle 3"/>
          <p:cNvSpPr>
            <a:spLocks noGrp="1" noChangeArrowheads="1"/>
          </p:cNvSpPr>
          <p:nvPr>
            <p:ph type="body" idx="1"/>
          </p:nvPr>
        </p:nvSpPr>
        <p:spPr>
          <a:xfrm>
            <a:off x="914400" y="4346575"/>
            <a:ext cx="5029200" cy="3849688"/>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90" tIns="45345" rIns="90690" bIns="45345"/>
          <a:lstStyle/>
          <a:p>
            <a:pPr eaLnBrk="1" hangingPunct="1"/>
            <a:endParaRPr lang="en-US"/>
          </a:p>
        </p:txBody>
      </p:sp>
    </p:spTree>
    <p:extLst>
      <p:ext uri="{BB962C8B-B14F-4D97-AF65-F5344CB8AC3E}">
        <p14:creationId xmlns:p14="http://schemas.microsoft.com/office/powerpoint/2010/main" val="102394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1143000" y="685800"/>
            <a:ext cx="4572000" cy="3429000"/>
          </a:xfrm>
          <a:ln/>
        </p:spPr>
      </p:sp>
      <p:sp>
        <p:nvSpPr>
          <p:cNvPr id="77827"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778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DCF58F8-92A6-E644-9133-2FF0DA453224}" type="slidenum">
              <a:rPr lang="en-GB"/>
              <a:pPr eaLnBrk="1" hangingPunct="1"/>
              <a:t>19</a:t>
            </a:fld>
            <a:endParaRPr lang="en-GB"/>
          </a:p>
        </p:txBody>
      </p:sp>
    </p:spTree>
    <p:extLst>
      <p:ext uri="{BB962C8B-B14F-4D97-AF65-F5344CB8AC3E}">
        <p14:creationId xmlns:p14="http://schemas.microsoft.com/office/powerpoint/2010/main" val="1357382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22D5FBB-6331-FE41-9F90-E57F11C30A03}" type="slidenum">
              <a:rPr lang="en-GB"/>
              <a:pPr eaLnBrk="1" hangingPunct="1"/>
              <a:t>20</a:t>
            </a:fld>
            <a:endParaRPr lang="en-GB"/>
          </a:p>
        </p:txBody>
      </p:sp>
      <p:sp>
        <p:nvSpPr>
          <p:cNvPr id="78851" name="Rectangle 2"/>
          <p:cNvSpPr>
            <a:spLocks noGrp="1" noRot="1" noChangeAspect="1" noChangeArrowheads="1" noTextEdit="1"/>
          </p:cNvSpPr>
          <p:nvPr>
            <p:ph type="sldImg"/>
          </p:nvPr>
        </p:nvSpPr>
        <p:spPr>
          <a:xfrm>
            <a:off x="1277938" y="790575"/>
            <a:ext cx="4241800" cy="3181350"/>
          </a:xfrm>
          <a:ln/>
        </p:spPr>
      </p:sp>
      <p:sp>
        <p:nvSpPr>
          <p:cNvPr id="78852" name="Rectangle 3"/>
          <p:cNvSpPr>
            <a:spLocks noGrp="1" noChangeArrowheads="1"/>
          </p:cNvSpPr>
          <p:nvPr>
            <p:ph type="body" idx="1"/>
          </p:nvPr>
        </p:nvSpPr>
        <p:spPr>
          <a:xfrm>
            <a:off x="914400" y="4346575"/>
            <a:ext cx="5029200" cy="3849688"/>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90" tIns="45345" rIns="90690" bIns="45345"/>
          <a:lstStyle/>
          <a:p>
            <a:pPr eaLnBrk="1" hangingPunct="1"/>
            <a:endParaRPr lang="en-US"/>
          </a:p>
        </p:txBody>
      </p:sp>
    </p:spTree>
    <p:extLst>
      <p:ext uri="{BB962C8B-B14F-4D97-AF65-F5344CB8AC3E}">
        <p14:creationId xmlns:p14="http://schemas.microsoft.com/office/powerpoint/2010/main" val="608404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A91A4AD-B318-8441-A83C-647ACC37FFC2}" type="slidenum">
              <a:rPr lang="en-GB"/>
              <a:pPr eaLnBrk="1" hangingPunct="1"/>
              <a:t>21</a:t>
            </a:fld>
            <a:endParaRPr lang="en-GB"/>
          </a:p>
        </p:txBody>
      </p:sp>
      <p:sp>
        <p:nvSpPr>
          <p:cNvPr id="79875" name="Rectangle 2"/>
          <p:cNvSpPr>
            <a:spLocks noGrp="1" noRot="1" noChangeAspect="1" noChangeArrowheads="1" noTextEdit="1"/>
          </p:cNvSpPr>
          <p:nvPr>
            <p:ph type="sldImg"/>
          </p:nvPr>
        </p:nvSpPr>
        <p:spPr>
          <a:xfrm>
            <a:off x="1143000" y="685800"/>
            <a:ext cx="4572000" cy="3429000"/>
          </a:xfrm>
          <a:ln/>
        </p:spPr>
      </p:sp>
      <p:sp>
        <p:nvSpPr>
          <p:cNvPr id="7987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657026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57392AB-2156-CE43-9482-C3B470A972AE}" type="slidenum">
              <a:rPr lang="en-GB"/>
              <a:pPr eaLnBrk="1" hangingPunct="1"/>
              <a:t>22</a:t>
            </a:fld>
            <a:endParaRPr lang="en-GB"/>
          </a:p>
        </p:txBody>
      </p:sp>
      <p:sp>
        <p:nvSpPr>
          <p:cNvPr id="80899" name="Rectangle 2"/>
          <p:cNvSpPr>
            <a:spLocks noGrp="1" noRot="1" noChangeAspect="1" noChangeArrowheads="1" noTextEdit="1"/>
          </p:cNvSpPr>
          <p:nvPr>
            <p:ph type="sldImg"/>
          </p:nvPr>
        </p:nvSpPr>
        <p:spPr>
          <a:xfrm>
            <a:off x="1143000" y="685800"/>
            <a:ext cx="4572000" cy="3429000"/>
          </a:xfrm>
          <a:ln/>
        </p:spPr>
      </p:sp>
      <p:sp>
        <p:nvSpPr>
          <p:cNvPr id="8090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614596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1BBB39D-7895-C449-BA7E-EA71096C90AC}" type="slidenum">
              <a:rPr lang="en-GB"/>
              <a:pPr eaLnBrk="1" hangingPunct="1"/>
              <a:t>23</a:t>
            </a:fld>
            <a:endParaRPr lang="en-GB"/>
          </a:p>
        </p:txBody>
      </p:sp>
      <p:sp>
        <p:nvSpPr>
          <p:cNvPr id="81923" name="Rectangle 2"/>
          <p:cNvSpPr>
            <a:spLocks noGrp="1" noRot="1" noChangeAspect="1" noChangeArrowheads="1" noTextEdit="1"/>
          </p:cNvSpPr>
          <p:nvPr>
            <p:ph type="sldImg"/>
          </p:nvPr>
        </p:nvSpPr>
        <p:spPr>
          <a:xfrm>
            <a:off x="1143000" y="685800"/>
            <a:ext cx="4572000" cy="3429000"/>
          </a:xfrm>
          <a:ln/>
        </p:spPr>
      </p:sp>
      <p:sp>
        <p:nvSpPr>
          <p:cNvPr id="8192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013704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130D188-F714-5047-AC99-EF6AABD97B1C}" type="slidenum">
              <a:rPr lang="en-GB"/>
              <a:pPr eaLnBrk="1" hangingPunct="1"/>
              <a:t>24</a:t>
            </a:fld>
            <a:endParaRPr lang="en-GB"/>
          </a:p>
        </p:txBody>
      </p:sp>
      <p:sp>
        <p:nvSpPr>
          <p:cNvPr id="82947" name="Rectangle 2"/>
          <p:cNvSpPr>
            <a:spLocks noGrp="1" noRot="1" noChangeAspect="1" noChangeArrowheads="1" noTextEdit="1"/>
          </p:cNvSpPr>
          <p:nvPr>
            <p:ph type="sldImg"/>
          </p:nvPr>
        </p:nvSpPr>
        <p:spPr>
          <a:xfrm>
            <a:off x="1143000" y="685800"/>
            <a:ext cx="4572000" cy="3429000"/>
          </a:xfrm>
          <a:ln/>
        </p:spPr>
      </p:sp>
      <p:sp>
        <p:nvSpPr>
          <p:cNvPr id="82948"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23616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47763" y="687388"/>
            <a:ext cx="4570412" cy="3427412"/>
          </a:xfrm>
          <a:ln/>
        </p:spPr>
      </p:sp>
      <p:sp>
        <p:nvSpPr>
          <p:cNvPr id="8397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cs typeface="Arial" charset="0"/>
            </a:endParaRPr>
          </a:p>
        </p:txBody>
      </p:sp>
    </p:spTree>
    <p:extLst>
      <p:ext uri="{BB962C8B-B14F-4D97-AF65-F5344CB8AC3E}">
        <p14:creationId xmlns:p14="http://schemas.microsoft.com/office/powerpoint/2010/main" val="683886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6547B11-DB9A-4A4A-AB4B-98B62EE4D2F4}" type="slidenum">
              <a:rPr lang="en-GB"/>
              <a:pPr eaLnBrk="1" hangingPunct="1"/>
              <a:t>26</a:t>
            </a:fld>
            <a:endParaRPr lang="en-GB"/>
          </a:p>
        </p:txBody>
      </p:sp>
      <p:sp>
        <p:nvSpPr>
          <p:cNvPr id="90115" name="Rectangle 2"/>
          <p:cNvSpPr>
            <a:spLocks noGrp="1" noRot="1" noChangeAspect="1" noChangeArrowheads="1" noTextEdit="1"/>
          </p:cNvSpPr>
          <p:nvPr>
            <p:ph type="sldImg"/>
          </p:nvPr>
        </p:nvSpPr>
        <p:spPr>
          <a:xfrm>
            <a:off x="1143000" y="685800"/>
            <a:ext cx="4572000" cy="3429000"/>
          </a:xfrm>
          <a:ln/>
        </p:spPr>
      </p:sp>
      <p:sp>
        <p:nvSpPr>
          <p:cNvPr id="9011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47708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1A3FBFA-3EFF-904A-B7CC-FBFC6239EFEF}" type="slidenum">
              <a:rPr lang="en-GB"/>
              <a:pPr eaLnBrk="1" hangingPunct="1"/>
              <a:t>27</a:t>
            </a:fld>
            <a:endParaRPr lang="en-GB"/>
          </a:p>
        </p:txBody>
      </p:sp>
      <p:sp>
        <p:nvSpPr>
          <p:cNvPr id="91139" name="Rectangle 2"/>
          <p:cNvSpPr>
            <a:spLocks noGrp="1" noRot="1" noChangeAspect="1" noChangeArrowheads="1" noTextEdit="1"/>
          </p:cNvSpPr>
          <p:nvPr>
            <p:ph type="sldImg"/>
          </p:nvPr>
        </p:nvSpPr>
        <p:spPr>
          <a:xfrm>
            <a:off x="1143000" y="685800"/>
            <a:ext cx="4572000" cy="3429000"/>
          </a:xfrm>
          <a:ln/>
        </p:spPr>
      </p:sp>
      <p:sp>
        <p:nvSpPr>
          <p:cNvPr id="9114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734764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0B00C6A0-82D1-844E-9AF3-EF617D0D86DF}" type="slidenum">
              <a:rPr lang="en-GB"/>
              <a:pPr eaLnBrk="1" hangingPunct="1"/>
              <a:t>28</a:t>
            </a:fld>
            <a:endParaRPr lang="en-GB"/>
          </a:p>
        </p:txBody>
      </p:sp>
      <p:sp>
        <p:nvSpPr>
          <p:cNvPr id="92163" name="Rectangle 2"/>
          <p:cNvSpPr>
            <a:spLocks noGrp="1" noRot="1" noChangeAspect="1" noChangeArrowheads="1" noTextEdit="1"/>
          </p:cNvSpPr>
          <p:nvPr>
            <p:ph type="sldImg"/>
          </p:nvPr>
        </p:nvSpPr>
        <p:spPr>
          <a:xfrm>
            <a:off x="1143000" y="685800"/>
            <a:ext cx="4572000" cy="3429000"/>
          </a:xfrm>
          <a:ln/>
        </p:spPr>
      </p:sp>
      <p:sp>
        <p:nvSpPr>
          <p:cNvPr id="9216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98250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AA2EA36-3DF1-894A-B842-2D4C6462722C}" type="slidenum">
              <a:rPr lang="en-GB"/>
              <a:pPr eaLnBrk="1" hangingPunct="1"/>
              <a:t>29</a:t>
            </a:fld>
            <a:endParaRPr lang="en-GB"/>
          </a:p>
        </p:txBody>
      </p:sp>
      <p:sp>
        <p:nvSpPr>
          <p:cNvPr id="93187" name="Rectangle 2"/>
          <p:cNvSpPr>
            <a:spLocks noGrp="1" noRot="1" noChangeAspect="1" noChangeArrowheads="1" noTextEdit="1"/>
          </p:cNvSpPr>
          <p:nvPr>
            <p:ph type="sldImg"/>
          </p:nvPr>
        </p:nvSpPr>
        <p:spPr>
          <a:xfrm>
            <a:off x="1143000" y="685800"/>
            <a:ext cx="4572000" cy="3429000"/>
          </a:xfrm>
          <a:ln/>
        </p:spPr>
      </p:sp>
      <p:sp>
        <p:nvSpPr>
          <p:cNvPr id="93188"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0966670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BB7A7C8-6D2E-384E-BD22-1C50DE81B2D8}" type="slidenum">
              <a:rPr lang="en-GB"/>
              <a:pPr eaLnBrk="1" hangingPunct="1"/>
              <a:t>30</a:t>
            </a:fld>
            <a:endParaRPr lang="en-GB"/>
          </a:p>
        </p:txBody>
      </p:sp>
      <p:sp>
        <p:nvSpPr>
          <p:cNvPr id="94211" name="Rectangle 2"/>
          <p:cNvSpPr>
            <a:spLocks noGrp="1" noRot="1" noChangeAspect="1" noChangeArrowheads="1" noTextEdit="1"/>
          </p:cNvSpPr>
          <p:nvPr>
            <p:ph type="sldImg"/>
          </p:nvPr>
        </p:nvSpPr>
        <p:spPr>
          <a:xfrm>
            <a:off x="1143000" y="685800"/>
            <a:ext cx="4572000" cy="3429000"/>
          </a:xfrm>
          <a:ln/>
        </p:spPr>
      </p:sp>
      <p:sp>
        <p:nvSpPr>
          <p:cNvPr id="942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31258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732B003-06C8-7D46-9F05-F2C87CCC67CE}" type="slidenum">
              <a:rPr lang="en-GB"/>
              <a:pPr eaLnBrk="1" hangingPunct="1"/>
              <a:t>31</a:t>
            </a:fld>
            <a:endParaRPr lang="en-GB"/>
          </a:p>
        </p:txBody>
      </p:sp>
      <p:sp>
        <p:nvSpPr>
          <p:cNvPr id="95235" name="Rectangle 2"/>
          <p:cNvSpPr>
            <a:spLocks noGrp="1" noRot="1" noChangeAspect="1" noChangeArrowheads="1" noTextEdit="1"/>
          </p:cNvSpPr>
          <p:nvPr>
            <p:ph type="sldImg"/>
          </p:nvPr>
        </p:nvSpPr>
        <p:spPr>
          <a:xfrm>
            <a:off x="1144588" y="685800"/>
            <a:ext cx="4572000" cy="3429000"/>
          </a:xfrm>
          <a:ln/>
        </p:spPr>
      </p:sp>
      <p:sp>
        <p:nvSpPr>
          <p:cNvPr id="95236"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721139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C0D863EE-141A-864C-B555-3D5D4C78DE10}" type="slidenum">
              <a:rPr lang="en-GB"/>
              <a:pPr eaLnBrk="1" hangingPunct="1"/>
              <a:t>32</a:t>
            </a:fld>
            <a:endParaRPr lang="en-GB"/>
          </a:p>
        </p:txBody>
      </p:sp>
      <p:sp>
        <p:nvSpPr>
          <p:cNvPr id="96259" name="Rectangle 2"/>
          <p:cNvSpPr>
            <a:spLocks noGrp="1" noRot="1" noChangeAspect="1" noChangeArrowheads="1" noTextEdit="1"/>
          </p:cNvSpPr>
          <p:nvPr>
            <p:ph type="sldImg"/>
          </p:nvPr>
        </p:nvSpPr>
        <p:spPr>
          <a:xfrm>
            <a:off x="1143000" y="685800"/>
            <a:ext cx="4572000" cy="3429000"/>
          </a:xfrm>
          <a:ln/>
        </p:spPr>
      </p:sp>
      <p:sp>
        <p:nvSpPr>
          <p:cNvPr id="9626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859630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xfrm>
            <a:off x="1143000" y="685800"/>
            <a:ext cx="4572000" cy="3429000"/>
          </a:xfrm>
          <a:ln/>
        </p:spPr>
      </p:sp>
      <p:sp>
        <p:nvSpPr>
          <p:cNvPr id="97283"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9728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38932B7-E5C4-5E41-AB16-5CB5738224BF}" type="slidenum">
              <a:rPr lang="en-GB"/>
              <a:pPr eaLnBrk="1" hangingPunct="1"/>
              <a:t>34</a:t>
            </a:fld>
            <a:endParaRPr lang="en-GB"/>
          </a:p>
        </p:txBody>
      </p:sp>
    </p:spTree>
    <p:extLst>
      <p:ext uri="{BB962C8B-B14F-4D97-AF65-F5344CB8AC3E}">
        <p14:creationId xmlns:p14="http://schemas.microsoft.com/office/powerpoint/2010/main" val="7504334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xfrm>
            <a:off x="1143000" y="685800"/>
            <a:ext cx="4572000" cy="3429000"/>
          </a:xfrm>
          <a:ln/>
        </p:spPr>
      </p:sp>
      <p:sp>
        <p:nvSpPr>
          <p:cNvPr id="98307"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9830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2A999F0-96A4-9A4C-93E0-4DAC8895865C}" type="slidenum">
              <a:rPr lang="en-GB"/>
              <a:pPr eaLnBrk="1" hangingPunct="1"/>
              <a:t>35</a:t>
            </a:fld>
            <a:endParaRPr lang="en-GB"/>
          </a:p>
        </p:txBody>
      </p:sp>
    </p:spTree>
    <p:extLst>
      <p:ext uri="{BB962C8B-B14F-4D97-AF65-F5344CB8AC3E}">
        <p14:creationId xmlns:p14="http://schemas.microsoft.com/office/powerpoint/2010/main" val="11400766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xfrm>
            <a:off x="1143000" y="685800"/>
            <a:ext cx="4572000" cy="3429000"/>
          </a:xfrm>
          <a:ln/>
        </p:spPr>
      </p:sp>
      <p:sp>
        <p:nvSpPr>
          <p:cNvPr id="99331"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993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B46F8F33-7019-614B-92BA-534159FE02F4}" type="slidenum">
              <a:rPr lang="en-GB"/>
              <a:pPr eaLnBrk="1" hangingPunct="1"/>
              <a:t>36</a:t>
            </a:fld>
            <a:endParaRPr lang="en-GB"/>
          </a:p>
        </p:txBody>
      </p:sp>
    </p:spTree>
    <p:extLst>
      <p:ext uri="{BB962C8B-B14F-4D97-AF65-F5344CB8AC3E}">
        <p14:creationId xmlns:p14="http://schemas.microsoft.com/office/powerpoint/2010/main" val="14372389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1143000" y="685800"/>
            <a:ext cx="4572000" cy="3429000"/>
          </a:xfrm>
          <a:ln/>
        </p:spPr>
      </p:sp>
      <p:sp>
        <p:nvSpPr>
          <p:cNvPr id="100355"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003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059028C-CBAD-4541-882F-54EBBB971DD8}" type="slidenum">
              <a:rPr lang="en-GB"/>
              <a:pPr eaLnBrk="1" hangingPunct="1"/>
              <a:t>37</a:t>
            </a:fld>
            <a:endParaRPr lang="en-GB"/>
          </a:p>
        </p:txBody>
      </p:sp>
    </p:spTree>
    <p:extLst>
      <p:ext uri="{BB962C8B-B14F-4D97-AF65-F5344CB8AC3E}">
        <p14:creationId xmlns:p14="http://schemas.microsoft.com/office/powerpoint/2010/main" val="4857563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43000" y="685800"/>
            <a:ext cx="4572000" cy="3429000"/>
          </a:xfrm>
          <a:ln/>
        </p:spPr>
      </p:sp>
      <p:sp>
        <p:nvSpPr>
          <p:cNvPr id="2048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04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AB82C6A-B660-0B49-BE27-C862F1135AFD}" type="slidenum">
              <a:rPr lang="en-GB" sz="1200"/>
              <a:pPr eaLnBrk="1" hangingPunct="1"/>
              <a:t>38</a:t>
            </a:fld>
            <a:endParaRPr lang="en-GB" sz="1200"/>
          </a:p>
        </p:txBody>
      </p:sp>
    </p:spTree>
    <p:extLst>
      <p:ext uri="{BB962C8B-B14F-4D97-AF65-F5344CB8AC3E}">
        <p14:creationId xmlns:p14="http://schemas.microsoft.com/office/powerpoint/2010/main" val="21162838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578873B-F91E-6742-928C-7C12E2965FD2}" type="slidenum">
              <a:rPr lang="en-GB"/>
              <a:pPr eaLnBrk="1" hangingPunct="1"/>
              <a:t>39</a:t>
            </a:fld>
            <a:endParaRPr lang="en-GB"/>
          </a:p>
        </p:txBody>
      </p:sp>
      <p:sp>
        <p:nvSpPr>
          <p:cNvPr id="102403" name="Rectangle 2"/>
          <p:cNvSpPr>
            <a:spLocks noGrp="1" noRot="1" noChangeAspect="1" noChangeArrowheads="1" noTextEdit="1"/>
          </p:cNvSpPr>
          <p:nvPr>
            <p:ph type="sldImg"/>
          </p:nvPr>
        </p:nvSpPr>
        <p:spPr>
          <a:xfrm>
            <a:off x="1143000" y="685800"/>
            <a:ext cx="4572000" cy="3429000"/>
          </a:xfrm>
          <a:ln/>
        </p:spPr>
      </p:sp>
      <p:sp>
        <p:nvSpPr>
          <p:cNvPr id="102404"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927384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xfrm>
            <a:off x="1143000" y="685800"/>
            <a:ext cx="4572000" cy="3429000"/>
          </a:xfrm>
          <a:ln/>
        </p:spPr>
      </p:sp>
      <p:sp>
        <p:nvSpPr>
          <p:cNvPr id="103427"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1034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880D05E-5F20-814E-9598-64D99D47F686}" type="slidenum">
              <a:rPr lang="en-GB"/>
              <a:pPr eaLnBrk="1" hangingPunct="1"/>
              <a:t>40</a:t>
            </a:fld>
            <a:endParaRPr lang="en-GB"/>
          </a:p>
        </p:txBody>
      </p:sp>
    </p:spTree>
    <p:extLst>
      <p:ext uri="{BB962C8B-B14F-4D97-AF65-F5344CB8AC3E}">
        <p14:creationId xmlns:p14="http://schemas.microsoft.com/office/powerpoint/2010/main" val="1479855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683E818-C254-5046-8E7B-3F07CBE3C964}" type="slidenum">
              <a:rPr lang="en-GB"/>
              <a:pPr eaLnBrk="1" hangingPunct="1"/>
              <a:t>41</a:t>
            </a:fld>
            <a:endParaRPr lang="en-GB"/>
          </a:p>
        </p:txBody>
      </p:sp>
      <p:sp>
        <p:nvSpPr>
          <p:cNvPr id="104451" name="Rectangle 2"/>
          <p:cNvSpPr>
            <a:spLocks noGrp="1" noRot="1" noChangeAspect="1" noChangeArrowheads="1" noTextEdit="1"/>
          </p:cNvSpPr>
          <p:nvPr>
            <p:ph type="sldImg"/>
          </p:nvPr>
        </p:nvSpPr>
        <p:spPr>
          <a:xfrm>
            <a:off x="1144588" y="685800"/>
            <a:ext cx="4572000" cy="3429000"/>
          </a:xfrm>
          <a:ln/>
        </p:spPr>
      </p:sp>
      <p:sp>
        <p:nvSpPr>
          <p:cNvPr id="104452"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11548798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xfrm>
            <a:off x="1143000" y="685800"/>
            <a:ext cx="4572000" cy="3429000"/>
          </a:xfrm>
          <a:ln/>
        </p:spPr>
      </p:sp>
      <p:sp>
        <p:nvSpPr>
          <p:cNvPr id="105475"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1054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0B4E563-1AC6-FF49-BCB7-560465D86B1C}" type="slidenum">
              <a:rPr lang="en-GB"/>
              <a:pPr eaLnBrk="1" hangingPunct="1"/>
              <a:t>42</a:t>
            </a:fld>
            <a:endParaRPr lang="en-GB"/>
          </a:p>
        </p:txBody>
      </p:sp>
    </p:spTree>
    <p:extLst>
      <p:ext uri="{BB962C8B-B14F-4D97-AF65-F5344CB8AC3E}">
        <p14:creationId xmlns:p14="http://schemas.microsoft.com/office/powerpoint/2010/main" val="20533576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a:xfrm>
            <a:off x="1143000" y="685800"/>
            <a:ext cx="4572000" cy="3429000"/>
          </a:xfrm>
          <a:ln/>
        </p:spPr>
      </p:sp>
      <p:sp>
        <p:nvSpPr>
          <p:cNvPr id="1229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22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36E83C-7335-9C43-BBC1-4349C6E99A71}" type="slidenum">
              <a:rPr lang="en-GB" sz="1200"/>
              <a:pPr eaLnBrk="1" hangingPunct="1"/>
              <a:t>45</a:t>
            </a:fld>
            <a:endParaRPr lang="en-GB" sz="1200"/>
          </a:p>
        </p:txBody>
      </p:sp>
    </p:spTree>
    <p:extLst>
      <p:ext uri="{BB962C8B-B14F-4D97-AF65-F5344CB8AC3E}">
        <p14:creationId xmlns:p14="http://schemas.microsoft.com/office/powerpoint/2010/main" val="41977707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a:xfrm>
            <a:off x="1143000" y="685800"/>
            <a:ext cx="4572000" cy="3429000"/>
          </a:xfrm>
          <a:ln/>
        </p:spPr>
      </p:sp>
      <p:sp>
        <p:nvSpPr>
          <p:cNvPr id="1638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3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F63C04-1ABE-974A-B811-1B4E5C2E828A}" type="slidenum">
              <a:rPr lang="en-GB" sz="1200"/>
              <a:pPr eaLnBrk="1" hangingPunct="1"/>
              <a:t>46</a:t>
            </a:fld>
            <a:endParaRPr lang="en-GB" sz="1200"/>
          </a:p>
        </p:txBody>
      </p:sp>
    </p:spTree>
    <p:extLst>
      <p:ext uri="{BB962C8B-B14F-4D97-AF65-F5344CB8AC3E}">
        <p14:creationId xmlns:p14="http://schemas.microsoft.com/office/powerpoint/2010/main" val="7237567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1143000" y="685800"/>
            <a:ext cx="4572000" cy="3429000"/>
          </a:xfrm>
          <a:ln/>
        </p:spPr>
      </p:sp>
      <p:sp>
        <p:nvSpPr>
          <p:cNvPr id="1843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AABFDF4-8ADE-B742-83A8-6EC83525207D}" type="slidenum">
              <a:rPr lang="en-GB" sz="1200"/>
              <a:pPr eaLnBrk="1" hangingPunct="1"/>
              <a:t>47</a:t>
            </a:fld>
            <a:endParaRPr lang="en-GB" sz="1200"/>
          </a:p>
        </p:txBody>
      </p:sp>
    </p:spTree>
    <p:extLst>
      <p:ext uri="{BB962C8B-B14F-4D97-AF65-F5344CB8AC3E}">
        <p14:creationId xmlns:p14="http://schemas.microsoft.com/office/powerpoint/2010/main" val="27334906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43000" y="685800"/>
            <a:ext cx="4572000" cy="3429000"/>
          </a:xfrm>
          <a:ln/>
        </p:spPr>
      </p:sp>
      <p:sp>
        <p:nvSpPr>
          <p:cNvPr id="2048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04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440832-4F47-FE4C-AA2A-A2FA06EE8A6A}" type="slidenum">
              <a:rPr lang="en-GB" sz="1200"/>
              <a:pPr eaLnBrk="1" hangingPunct="1"/>
              <a:t>48</a:t>
            </a:fld>
            <a:endParaRPr lang="en-GB" sz="1200"/>
          </a:p>
        </p:txBody>
      </p:sp>
    </p:spTree>
    <p:extLst>
      <p:ext uri="{BB962C8B-B14F-4D97-AF65-F5344CB8AC3E}">
        <p14:creationId xmlns:p14="http://schemas.microsoft.com/office/powerpoint/2010/main" val="40415522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43000" y="685800"/>
            <a:ext cx="4572000" cy="3429000"/>
          </a:xfrm>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695C38-6009-464A-B3E9-9137ADAF5FE7}" type="slidenum">
              <a:rPr lang="en-GB" sz="1200"/>
              <a:pPr eaLnBrk="1" hangingPunct="1"/>
              <a:t>49</a:t>
            </a:fld>
            <a:endParaRPr lang="en-GB" sz="1200"/>
          </a:p>
        </p:txBody>
      </p:sp>
    </p:spTree>
    <p:extLst>
      <p:ext uri="{BB962C8B-B14F-4D97-AF65-F5344CB8AC3E}">
        <p14:creationId xmlns:p14="http://schemas.microsoft.com/office/powerpoint/2010/main" val="19184559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16CB04-BE01-7D41-B7B8-3B791FECE0C8}" type="slidenum">
              <a:rPr lang="en-GB" sz="1200"/>
              <a:pPr eaLnBrk="1" hangingPunct="1"/>
              <a:t>50</a:t>
            </a:fld>
            <a:endParaRPr lang="en-GB" sz="1200"/>
          </a:p>
        </p:txBody>
      </p:sp>
    </p:spTree>
    <p:extLst>
      <p:ext uri="{BB962C8B-B14F-4D97-AF65-F5344CB8AC3E}">
        <p14:creationId xmlns:p14="http://schemas.microsoft.com/office/powerpoint/2010/main" val="9112049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43000" y="685800"/>
            <a:ext cx="4572000" cy="3429000"/>
          </a:xfrm>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9E51215-675E-A240-BC2B-052A375B8AE7}" type="slidenum">
              <a:rPr lang="en-GB" sz="1200"/>
              <a:pPr eaLnBrk="1" hangingPunct="1"/>
              <a:t>51</a:t>
            </a:fld>
            <a:endParaRPr lang="en-GB" sz="1200"/>
          </a:p>
        </p:txBody>
      </p:sp>
    </p:spTree>
    <p:extLst>
      <p:ext uri="{BB962C8B-B14F-4D97-AF65-F5344CB8AC3E}">
        <p14:creationId xmlns:p14="http://schemas.microsoft.com/office/powerpoint/2010/main" val="2725683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1182FC-6A2A-5548-B12D-C88FAC7DC456}" type="slidenum">
              <a:rPr lang="en-GB" sz="1200">
                <a:solidFill>
                  <a:srgbClr val="000000"/>
                </a:solidFill>
              </a:rPr>
              <a:pPr eaLnBrk="1" hangingPunct="1"/>
              <a:t>52</a:t>
            </a:fld>
            <a:endParaRPr lang="en-GB" sz="1200">
              <a:solidFill>
                <a:srgbClr val="000000"/>
              </a:solidFill>
            </a:endParaRPr>
          </a:p>
        </p:txBody>
      </p:sp>
      <p:sp>
        <p:nvSpPr>
          <p:cNvPr id="28674" name="Rectangle 2"/>
          <p:cNvSpPr>
            <a:spLocks noGrp="1" noRot="1" noChangeAspect="1" noChangeArrowheads="1" noTextEdit="1"/>
          </p:cNvSpPr>
          <p:nvPr>
            <p:ph type="sldImg"/>
          </p:nvPr>
        </p:nvSpPr>
        <p:spPr>
          <a:xfrm>
            <a:off x="1143000" y="685800"/>
            <a:ext cx="4572000" cy="3429000"/>
          </a:xfrm>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Tree>
    <p:extLst>
      <p:ext uri="{BB962C8B-B14F-4D97-AF65-F5344CB8AC3E}">
        <p14:creationId xmlns:p14="http://schemas.microsoft.com/office/powerpoint/2010/main" val="2235792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60F6887-CF65-2540-A22F-D8E1AB4B87B0}" type="slidenum">
              <a:rPr lang="en-GB" sz="1200"/>
              <a:pPr eaLnBrk="1" hangingPunct="1"/>
              <a:t>53</a:t>
            </a:fld>
            <a:endParaRPr lang="en-GB" sz="1200"/>
          </a:p>
        </p:txBody>
      </p:sp>
    </p:spTree>
    <p:extLst>
      <p:ext uri="{BB962C8B-B14F-4D97-AF65-F5344CB8AC3E}">
        <p14:creationId xmlns:p14="http://schemas.microsoft.com/office/powerpoint/2010/main" val="7569059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5BDB09-812F-3545-8E2B-2DFDDD4A4ECD}" type="slidenum">
              <a:rPr lang="en-GB" sz="1200"/>
              <a:pPr eaLnBrk="1" hangingPunct="1"/>
              <a:t>54</a:t>
            </a:fld>
            <a:endParaRPr lang="en-GB" sz="1200"/>
          </a:p>
        </p:txBody>
      </p:sp>
    </p:spTree>
    <p:extLst>
      <p:ext uri="{BB962C8B-B14F-4D97-AF65-F5344CB8AC3E}">
        <p14:creationId xmlns:p14="http://schemas.microsoft.com/office/powerpoint/2010/main" val="26970158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E480AC-0F9E-514F-B45A-4362445A02B9}" type="slidenum">
              <a:rPr lang="en-GB" sz="1200"/>
              <a:pPr eaLnBrk="1" hangingPunct="1"/>
              <a:t>55</a:t>
            </a:fld>
            <a:endParaRPr lang="en-GB" sz="1200"/>
          </a:p>
        </p:txBody>
      </p:sp>
      <p:sp>
        <p:nvSpPr>
          <p:cNvPr id="34818" name="Rectangle 2"/>
          <p:cNvSpPr>
            <a:spLocks noGrp="1" noRot="1" noChangeAspect="1" noChangeArrowheads="1" noTextEdit="1"/>
          </p:cNvSpPr>
          <p:nvPr>
            <p:ph type="sldImg"/>
          </p:nvPr>
        </p:nvSpPr>
        <p:spPr>
          <a:xfrm>
            <a:off x="1144588" y="685800"/>
            <a:ext cx="4572000" cy="3429000"/>
          </a:xfrm>
          <a:ln/>
        </p:spPr>
      </p:sp>
      <p:sp>
        <p:nvSpPr>
          <p:cNvPr id="34819"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9361217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331AF0-C631-704D-8A68-3AA85755E563}" type="slidenum">
              <a:rPr lang="en-GB" sz="1200"/>
              <a:pPr eaLnBrk="1" hangingPunct="1"/>
              <a:t>57</a:t>
            </a:fld>
            <a:endParaRPr lang="en-GB" sz="1200"/>
          </a:p>
        </p:txBody>
      </p:sp>
    </p:spTree>
    <p:extLst>
      <p:ext uri="{BB962C8B-B14F-4D97-AF65-F5344CB8AC3E}">
        <p14:creationId xmlns:p14="http://schemas.microsoft.com/office/powerpoint/2010/main" val="2012537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02114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88106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3"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362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3"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2338" y="990607"/>
            <a:ext cx="3815862" cy="4975225"/>
          </a:xfrm>
        </p:spPr>
        <p:txBody>
          <a:bodyPr/>
          <a:lstStyle/>
          <a:p>
            <a:pPr lvl="0"/>
            <a:endParaRPr lang="en-GB" noProof="0"/>
          </a:p>
        </p:txBody>
      </p:sp>
    </p:spTree>
    <p:extLst>
      <p:ext uri="{BB962C8B-B14F-4D97-AF65-F5344CB8AC3E}">
        <p14:creationId xmlns:p14="http://schemas.microsoft.com/office/powerpoint/2010/main" val="2017672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a:p>
        </p:txBody>
      </p:sp>
      <p:sp>
        <p:nvSpPr>
          <p:cNvPr id="4" name="Text Placeholder 3"/>
          <p:cNvSpPr>
            <a:spLocks noGrp="1"/>
          </p:cNvSpPr>
          <p:nvPr>
            <p:ph type="body"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4861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6.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3" r:id="rId11"/>
    <p:sldLayoutId id="2147484904" r:id="rId12"/>
    <p:sldLayoutId id="2147484905" r:id="rId13"/>
    <p:sldLayoutId id="2147484906" r:id="rId14"/>
    <p:sldLayoutId id="2147484907" r:id="rId15"/>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2" Type="http://schemas.openxmlformats.org/officeDocument/2006/relationships/image" Target="../media/image6.emf"/><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g"/><Relationship Id="rId4" Type="http://schemas.openxmlformats.org/officeDocument/2006/relationships/image" Target="../media/image19.jpeg"/><Relationship Id="rId9"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29.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vmlDrawing" Target="../drawings/vmlDrawing2.vml"/><Relationship Id="rId5" Type="http://schemas.openxmlformats.org/officeDocument/2006/relationships/image" Target="../media/image31.png"/><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33.png"/><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35.wmf"/><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41.jpeg"/><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43.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46.emf"/><Relationship Id="rId4" Type="http://schemas.openxmlformats.org/officeDocument/2006/relationships/oleObject" Target="../embeddings/oleObject5.bin"/></Relationships>
</file>

<file path=ppt/slides/_rels/slide36.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49.wmf"/><Relationship Id="rId4" Type="http://schemas.openxmlformats.org/officeDocument/2006/relationships/image" Target="../media/image48.wm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52.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2" Type="http://schemas.openxmlformats.org/officeDocument/2006/relationships/image" Target="../media/image6.emf"/><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emf"/></Relationships>
</file>

<file path=ppt/slides/_rels/slide4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41.xml"/><Relationship Id="rId1" Type="http://schemas.openxmlformats.org/officeDocument/2006/relationships/slideLayout" Target="../slideLayouts/slideLayout11.xml"/><Relationship Id="rId5" Type="http://schemas.openxmlformats.org/officeDocument/2006/relationships/image" Target="../media/image49.wmf"/><Relationship Id="rId4" Type="http://schemas.openxmlformats.org/officeDocument/2006/relationships/image" Target="../media/image48.w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image" Target="../media/image57.emf"/></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552902"/>
            <a:ext cx="4737100" cy="1658149"/>
          </a:xfrm>
        </p:spPr>
        <p:txBody>
          <a:bodyPr/>
          <a:lstStyle/>
          <a:p>
            <a:pPr algn="r"/>
            <a:r>
              <a:rPr lang="en-GB" sz="1600" dirty="0"/>
              <a:t>Create System Design Concept</a:t>
            </a:r>
            <a:br>
              <a:rPr lang="en-GB" sz="2000" dirty="0"/>
            </a:br>
            <a:r>
              <a:rPr lang="en-GB" sz="3200" dirty="0"/>
              <a:t>Technology Concept Generation </a:t>
            </a:r>
          </a:p>
        </p:txBody>
      </p:sp>
      <p:sp>
        <p:nvSpPr>
          <p:cNvPr id="2050" name="Subtitle 4"/>
          <p:cNvSpPr>
            <a:spLocks noGrp="1"/>
          </p:cNvSpPr>
          <p:nvPr>
            <p:ph type="subTitle" idx="1"/>
          </p:nvPr>
        </p:nvSpPr>
        <p:spPr/>
        <p:txBody>
          <a:bodyPr/>
          <a:lstStyle/>
          <a:p>
            <a:r>
              <a:rPr lang="en-US" dirty="0"/>
              <a:t>Secondary Information Goes Here</a:t>
            </a:r>
          </a:p>
        </p:txBody>
      </p:sp>
      <p:pic>
        <p:nvPicPr>
          <p:cNvPr id="7" name="Picture 6"/>
          <p:cNvPicPr>
            <a:picLocks noChangeAspect="1"/>
          </p:cNvPicPr>
          <p:nvPr/>
        </p:nvPicPr>
        <p:blipFill>
          <a:blip r:embed="rId2"/>
          <a:stretch>
            <a:fillRect/>
          </a:stretch>
        </p:blipFill>
        <p:spPr>
          <a:xfrm>
            <a:off x="457200" y="1324445"/>
            <a:ext cx="3822700" cy="2637955"/>
          </a:xfrm>
          <a:prstGeom prst="rect">
            <a:avLst/>
          </a:prstGeom>
        </p:spPr>
      </p:pic>
      <p:sp>
        <p:nvSpPr>
          <p:cNvPr id="8" name="TextBox 7"/>
          <p:cNvSpPr txBox="1">
            <a:spLocks noChangeArrowheads="1"/>
          </p:cNvSpPr>
          <p:nvPr/>
        </p:nvSpPr>
        <p:spPr bwMode="auto">
          <a:xfrm>
            <a:off x="949254" y="4190857"/>
            <a:ext cx="7245491" cy="138499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spcBef>
                <a:spcPct val="20000"/>
              </a:spcBef>
              <a:buClr>
                <a:srgbClr val="333399"/>
              </a:buClr>
              <a:buSzPct val="145000"/>
              <a:defRPr/>
            </a:pPr>
            <a:r>
              <a:rPr lang="en-GB" sz="1400" kern="0" dirty="0">
                <a:solidFill>
                  <a:srgbClr val="000000"/>
                </a:solidFill>
                <a:latin typeface="+mj-lt"/>
                <a:ea typeface="+mn-ea"/>
              </a:rPr>
              <a:t>This Session:</a:t>
            </a:r>
          </a:p>
          <a:p>
            <a:pPr marL="263776" indent="-263776">
              <a:buFont typeface="Arial"/>
              <a:buChar char="•"/>
            </a:pPr>
            <a:r>
              <a:rPr lang="en-GB" sz="1400" dirty="0">
                <a:latin typeface="+mj-lt"/>
              </a:rPr>
              <a:t>Explains the concepts and principles of Technological Concept Generation</a:t>
            </a:r>
          </a:p>
          <a:p>
            <a:pPr marL="263776" indent="-263776">
              <a:buFont typeface="Arial"/>
              <a:buChar char="•"/>
            </a:pPr>
            <a:r>
              <a:rPr lang="en-GB" sz="1400" dirty="0">
                <a:latin typeface="+mj-lt"/>
              </a:rPr>
              <a:t>Describes and provides opportunities to practise a number of powerful but simple Creative Thinking Tools to generate potential functional solutions</a:t>
            </a:r>
          </a:p>
          <a:p>
            <a:pPr marL="263776" indent="-263776">
              <a:buFont typeface="Arial"/>
              <a:buChar char="•"/>
            </a:pPr>
            <a:r>
              <a:rPr lang="en-GB" sz="1400" dirty="0">
                <a:latin typeface="+mj-lt"/>
              </a:rPr>
              <a:t>Describes and provides an opportunity to create candidate whole system concepts via Function Means Analysis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p:cNvPicPr>
            <a:picLocks noChangeAspect="1" noChangeArrowheads="1"/>
          </p:cNvPicPr>
          <p:nvPr/>
        </p:nvPicPr>
        <p:blipFill>
          <a:blip r:embed="rId2">
            <a:lum bright="56000" contrast="-6000"/>
            <a:extLst>
              <a:ext uri="{28A0092B-C50C-407E-A947-70E740481C1C}">
                <a14:useLocalDpi xmlns:a14="http://schemas.microsoft.com/office/drawing/2010/main" val="0"/>
              </a:ext>
            </a:extLst>
          </a:blip>
          <a:srcRect/>
          <a:stretch>
            <a:fillRect/>
          </a:stretch>
        </p:blipFill>
        <p:spPr bwMode="auto">
          <a:xfrm>
            <a:off x="533400" y="2191247"/>
            <a:ext cx="4329211" cy="43183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 name="Rectangle 38"/>
          <p:cNvSpPr/>
          <p:nvPr/>
        </p:nvSpPr>
        <p:spPr>
          <a:xfrm rot="18011014">
            <a:off x="1078187" y="2781757"/>
            <a:ext cx="2485952" cy="4469461"/>
          </a:xfrm>
          <a:prstGeom prst="rect">
            <a:avLst/>
          </a:prstGeom>
          <a:solidFill>
            <a:srgbClr val="FF6666">
              <a:alpha val="49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41767" y="-5542"/>
            <a:ext cx="6489700" cy="843742"/>
          </a:xfrm>
        </p:spPr>
        <p:txBody>
          <a:bodyPr/>
          <a:lstStyle/>
          <a:p>
            <a:r>
              <a:rPr lang="en-US"/>
              <a:t>Process and Tools</a:t>
            </a:r>
          </a:p>
        </p:txBody>
      </p:sp>
      <p:pic>
        <p:nvPicPr>
          <p:cNvPr id="152" name="Picture 15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5386" y="2466360"/>
            <a:ext cx="887630" cy="831225"/>
          </a:xfrm>
          <a:prstGeom prst="rect">
            <a:avLst/>
          </a:prstGeom>
        </p:spPr>
      </p:pic>
      <p:sp>
        <p:nvSpPr>
          <p:cNvPr id="153" name="TextBox 152"/>
          <p:cNvSpPr txBox="1"/>
          <p:nvPr/>
        </p:nvSpPr>
        <p:spPr>
          <a:xfrm>
            <a:off x="3027103" y="2841921"/>
            <a:ext cx="138578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the natural structure of a system that can be exploited </a:t>
            </a:r>
          </a:p>
        </p:txBody>
      </p:sp>
      <p:sp>
        <p:nvSpPr>
          <p:cNvPr id="154" name="TextBox 153"/>
          <p:cNvSpPr txBox="1"/>
          <p:nvPr/>
        </p:nvSpPr>
        <p:spPr>
          <a:xfrm>
            <a:off x="3050986" y="2574701"/>
            <a:ext cx="756039" cy="174920"/>
          </a:xfrm>
          <a:prstGeom prst="rect">
            <a:avLst/>
          </a:prstGeom>
          <a:noFill/>
        </p:spPr>
        <p:txBody>
          <a:bodyPr wrap="none" lIns="51307" tIns="25654" rIns="51307" bIns="25654" rtlCol="0">
            <a:spAutoFit/>
          </a:bodyPr>
          <a:lstStyle/>
          <a:p>
            <a:r>
              <a:rPr lang="en-US" sz="800" b="1" dirty="0">
                <a:latin typeface="+mj-lt"/>
              </a:rPr>
              <a:t>N</a:t>
            </a:r>
            <a:r>
              <a:rPr lang="en-US" sz="800" b="1" baseline="30000" dirty="0">
                <a:latin typeface="+mj-lt"/>
              </a:rPr>
              <a:t>2</a:t>
            </a:r>
            <a:r>
              <a:rPr lang="en-US" sz="800" b="1" dirty="0">
                <a:latin typeface="+mj-lt"/>
              </a:rPr>
              <a:t> Analysis</a:t>
            </a:r>
          </a:p>
        </p:txBody>
      </p:sp>
      <p:pic>
        <p:nvPicPr>
          <p:cNvPr id="155" name="Picture 15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5922" y="3364714"/>
            <a:ext cx="1632795" cy="1066261"/>
          </a:xfrm>
          <a:prstGeom prst="rect">
            <a:avLst/>
          </a:prstGeom>
        </p:spPr>
      </p:pic>
      <p:sp>
        <p:nvSpPr>
          <p:cNvPr id="156" name="TextBox 155"/>
          <p:cNvSpPr txBox="1"/>
          <p:nvPr/>
        </p:nvSpPr>
        <p:spPr>
          <a:xfrm>
            <a:off x="3216087" y="4665014"/>
            <a:ext cx="1533487"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candidate system architectures with minimal interfaces</a:t>
            </a:r>
          </a:p>
        </p:txBody>
      </p:sp>
      <p:sp>
        <p:nvSpPr>
          <p:cNvPr id="157" name="TextBox 156"/>
          <p:cNvSpPr txBox="1"/>
          <p:nvPr/>
        </p:nvSpPr>
        <p:spPr>
          <a:xfrm>
            <a:off x="3306481" y="4440656"/>
            <a:ext cx="1503038" cy="159531"/>
          </a:xfrm>
          <a:prstGeom prst="rect">
            <a:avLst/>
          </a:prstGeom>
          <a:noFill/>
        </p:spPr>
        <p:txBody>
          <a:bodyPr wrap="none" lIns="51307" tIns="25654" rIns="51307" bIns="25654" rtlCol="0">
            <a:spAutoFit/>
          </a:bodyPr>
          <a:lstStyle/>
          <a:p>
            <a:r>
              <a:rPr lang="en-US" sz="700" b="1" dirty="0">
                <a:latin typeface="+mj-lt"/>
              </a:rPr>
              <a:t>Logical System Architecting</a:t>
            </a:r>
          </a:p>
        </p:txBody>
      </p:sp>
      <p:pic>
        <p:nvPicPr>
          <p:cNvPr id="158" name="Picture 15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5212" y="4310596"/>
            <a:ext cx="1762459" cy="901862"/>
          </a:xfrm>
          <a:prstGeom prst="rect">
            <a:avLst/>
          </a:prstGeom>
        </p:spPr>
      </p:pic>
      <p:sp>
        <p:nvSpPr>
          <p:cNvPr id="159" name="TextBox 158"/>
          <p:cNvSpPr txBox="1"/>
          <p:nvPr/>
        </p:nvSpPr>
        <p:spPr>
          <a:xfrm>
            <a:off x="1705824" y="5517277"/>
            <a:ext cx="2014173"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Identifies and captures all possible functional solutions to a system design problem and thereby determine suitable candidate system concepts</a:t>
            </a:r>
          </a:p>
        </p:txBody>
      </p:sp>
      <p:sp>
        <p:nvSpPr>
          <p:cNvPr id="160" name="TextBox 159"/>
          <p:cNvSpPr txBox="1"/>
          <p:nvPr/>
        </p:nvSpPr>
        <p:spPr>
          <a:xfrm>
            <a:off x="1595534" y="5210780"/>
            <a:ext cx="1757905" cy="174920"/>
          </a:xfrm>
          <a:prstGeom prst="rect">
            <a:avLst/>
          </a:prstGeom>
          <a:noFill/>
        </p:spPr>
        <p:txBody>
          <a:bodyPr wrap="square" lIns="51307" tIns="25654" rIns="51307" bIns="25654" rtlCol="0">
            <a:spAutoFit/>
          </a:bodyPr>
          <a:lstStyle/>
          <a:p>
            <a:r>
              <a:rPr lang="en-US" sz="800" b="1" dirty="0">
                <a:latin typeface="+mj-lt"/>
              </a:rPr>
              <a:t>Function Means Analysis</a:t>
            </a:r>
          </a:p>
        </p:txBody>
      </p:sp>
      <p:sp>
        <p:nvSpPr>
          <p:cNvPr id="162" name="TextBox 161"/>
          <p:cNvSpPr txBox="1"/>
          <p:nvPr/>
        </p:nvSpPr>
        <p:spPr>
          <a:xfrm>
            <a:off x="6524663" y="5866268"/>
            <a:ext cx="148344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Compares candidate system concepts against a set of criteria  </a:t>
            </a:r>
          </a:p>
        </p:txBody>
      </p:sp>
      <p:sp>
        <p:nvSpPr>
          <p:cNvPr id="163" name="TextBox 162"/>
          <p:cNvSpPr txBox="1"/>
          <p:nvPr/>
        </p:nvSpPr>
        <p:spPr>
          <a:xfrm>
            <a:off x="6734202" y="6320552"/>
            <a:ext cx="944578" cy="174920"/>
          </a:xfrm>
          <a:prstGeom prst="rect">
            <a:avLst/>
          </a:prstGeom>
          <a:noFill/>
        </p:spPr>
        <p:txBody>
          <a:bodyPr wrap="square" lIns="51307" tIns="25654" rIns="51307" bIns="25654" rtlCol="0">
            <a:spAutoFit/>
          </a:bodyPr>
          <a:lstStyle/>
          <a:p>
            <a:r>
              <a:rPr lang="en-US" sz="800" b="1" dirty="0">
                <a:latin typeface="+mj-lt"/>
              </a:rPr>
              <a:t>Pugh Matrix</a:t>
            </a:r>
          </a:p>
        </p:txBody>
      </p:sp>
      <p:pic>
        <p:nvPicPr>
          <p:cNvPr id="164" name="Picture 16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6552" y="808838"/>
            <a:ext cx="1865187" cy="1519157"/>
          </a:xfrm>
          <a:prstGeom prst="rect">
            <a:avLst/>
          </a:prstGeom>
        </p:spPr>
      </p:pic>
      <p:sp>
        <p:nvSpPr>
          <p:cNvPr id="165" name="TextBox 164"/>
          <p:cNvSpPr txBox="1"/>
          <p:nvPr/>
        </p:nvSpPr>
        <p:spPr>
          <a:xfrm>
            <a:off x="1932486" y="4581660"/>
            <a:ext cx="103681" cy="259558"/>
          </a:xfrm>
          <a:prstGeom prst="rect">
            <a:avLst/>
          </a:prstGeom>
          <a:noFill/>
        </p:spPr>
        <p:txBody>
          <a:bodyPr wrap="none" lIns="51307" tIns="25654" rIns="51307" bIns="25654" rtlCol="0">
            <a:spAutoFit/>
          </a:bodyPr>
          <a:lstStyle/>
          <a:p>
            <a:endParaRPr lang="en-US" sz="1350" dirty="0">
              <a:latin typeface="+mj-lt"/>
            </a:endParaRPr>
          </a:p>
        </p:txBody>
      </p:sp>
      <p:sp>
        <p:nvSpPr>
          <p:cNvPr id="166" name="TextBox 165"/>
          <p:cNvSpPr txBox="1"/>
          <p:nvPr/>
        </p:nvSpPr>
        <p:spPr>
          <a:xfrm>
            <a:off x="5215347" y="2570462"/>
            <a:ext cx="1458542"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Verify System Concept Solution meets the System Requirements and allocation of Sub-System Requirements</a:t>
            </a:r>
          </a:p>
        </p:txBody>
      </p:sp>
      <p:sp>
        <p:nvSpPr>
          <p:cNvPr id="167" name="TextBox 166"/>
          <p:cNvSpPr txBox="1"/>
          <p:nvPr/>
        </p:nvSpPr>
        <p:spPr>
          <a:xfrm>
            <a:off x="5067780" y="2327995"/>
            <a:ext cx="1895773" cy="174920"/>
          </a:xfrm>
          <a:prstGeom prst="rect">
            <a:avLst/>
          </a:prstGeom>
          <a:noFill/>
        </p:spPr>
        <p:txBody>
          <a:bodyPr wrap="none" lIns="51307" tIns="25654" rIns="51307" bIns="25654" rtlCol="0">
            <a:spAutoFit/>
          </a:bodyPr>
          <a:lstStyle/>
          <a:p>
            <a:r>
              <a:rPr lang="en-US" sz="800" b="1" dirty="0">
                <a:latin typeface="+mj-lt"/>
              </a:rPr>
              <a:t>Quality Function Deployment 2</a:t>
            </a:r>
          </a:p>
        </p:txBody>
      </p:sp>
      <p:sp>
        <p:nvSpPr>
          <p:cNvPr id="169" name="Text Box 430"/>
          <p:cNvSpPr txBox="1">
            <a:spLocks noChangeArrowheads="1"/>
          </p:cNvSpPr>
          <p:nvPr/>
        </p:nvSpPr>
        <p:spPr bwMode="auto">
          <a:xfrm>
            <a:off x="4866816" y="4081498"/>
            <a:ext cx="2055278" cy="160094"/>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800" b="1" kern="0" dirty="0">
                <a:solidFill>
                  <a:sysClr val="windowText" lastClr="000000"/>
                </a:solidFill>
                <a:latin typeface="+mj-lt"/>
              </a:rPr>
              <a:t>Preliminary Design and Feasibility</a:t>
            </a:r>
          </a:p>
        </p:txBody>
      </p:sp>
      <p:sp>
        <p:nvSpPr>
          <p:cNvPr id="172" name="Right Arrow 171"/>
          <p:cNvSpPr/>
          <p:nvPr/>
        </p:nvSpPr>
        <p:spPr>
          <a:xfrm>
            <a:off x="4809519" y="5758625"/>
            <a:ext cx="460738" cy="369376"/>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4" name="Right Arrow 173"/>
          <p:cNvSpPr/>
          <p:nvPr/>
        </p:nvSpPr>
        <p:spPr>
          <a:xfrm rot="5400000">
            <a:off x="1476573" y="3183200"/>
            <a:ext cx="334598" cy="40157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5" name="Right Arrow 174"/>
          <p:cNvSpPr/>
          <p:nvPr/>
        </p:nvSpPr>
        <p:spPr>
          <a:xfrm rot="5400000">
            <a:off x="2321156" y="1726096"/>
            <a:ext cx="439473" cy="36773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6" name="Right Arrow 175"/>
          <p:cNvSpPr/>
          <p:nvPr/>
        </p:nvSpPr>
        <p:spPr>
          <a:xfrm>
            <a:off x="6870516" y="1322002"/>
            <a:ext cx="296033" cy="4877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7" name="Right Arrow 176"/>
          <p:cNvSpPr/>
          <p:nvPr/>
        </p:nvSpPr>
        <p:spPr>
          <a:xfrm rot="5400000">
            <a:off x="6020924" y="488170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8" name="TextBox 177"/>
          <p:cNvSpPr txBox="1"/>
          <p:nvPr/>
        </p:nvSpPr>
        <p:spPr>
          <a:xfrm>
            <a:off x="7315326" y="1314689"/>
            <a:ext cx="1655469" cy="482696"/>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Create System Definition and Sub-System Requirements and associated Sub-System Verification Requirements</a:t>
            </a:r>
          </a:p>
        </p:txBody>
      </p:sp>
      <p:sp>
        <p:nvSpPr>
          <p:cNvPr id="179" name="Right Arrow 178"/>
          <p:cNvSpPr/>
          <p:nvPr/>
        </p:nvSpPr>
        <p:spPr>
          <a:xfrm rot="16200000">
            <a:off x="3684382" y="5098217"/>
            <a:ext cx="334596" cy="401578"/>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80" name="Right Arrow 179"/>
          <p:cNvSpPr/>
          <p:nvPr/>
        </p:nvSpPr>
        <p:spPr>
          <a:xfrm rot="16200000">
            <a:off x="5592276" y="488254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50" name="Document 149"/>
          <p:cNvSpPr/>
          <p:nvPr/>
        </p:nvSpPr>
        <p:spPr>
          <a:xfrm>
            <a:off x="521026" y="790559"/>
            <a:ext cx="2322372" cy="1049446"/>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mj-lt"/>
            </a:endParaRPr>
          </a:p>
        </p:txBody>
      </p:sp>
      <p:sp>
        <p:nvSpPr>
          <p:cNvPr id="151" name="TextBox 150"/>
          <p:cNvSpPr txBox="1"/>
          <p:nvPr/>
        </p:nvSpPr>
        <p:spPr>
          <a:xfrm>
            <a:off x="887311" y="790835"/>
            <a:ext cx="1491817" cy="190309"/>
          </a:xfrm>
          <a:prstGeom prst="rect">
            <a:avLst/>
          </a:prstGeom>
          <a:noFill/>
        </p:spPr>
        <p:txBody>
          <a:bodyPr wrap="none" lIns="51307" tIns="25654" rIns="51307" bIns="25654" rtlCol="0">
            <a:spAutoFit/>
          </a:bodyPr>
          <a:lstStyle/>
          <a:p>
            <a:r>
              <a:rPr lang="en-US" sz="900" dirty="0">
                <a:latin typeface="+mj-lt"/>
              </a:rPr>
              <a:t>Requirements Database</a:t>
            </a:r>
          </a:p>
        </p:txBody>
      </p:sp>
      <p:pic>
        <p:nvPicPr>
          <p:cNvPr id="182" name="Picture 18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9070" y="987944"/>
            <a:ext cx="655914" cy="658465"/>
          </a:xfrm>
          <a:prstGeom prst="rect">
            <a:avLst/>
          </a:prstGeom>
        </p:spPr>
      </p:pic>
      <p:pic>
        <p:nvPicPr>
          <p:cNvPr id="183" name="Picture 18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63529" y="1037302"/>
            <a:ext cx="664011" cy="658464"/>
          </a:xfrm>
          <a:prstGeom prst="rect">
            <a:avLst/>
          </a:prstGeom>
        </p:spPr>
      </p:pic>
      <p:pic>
        <p:nvPicPr>
          <p:cNvPr id="184" name="Picture 18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7555" y="1067054"/>
            <a:ext cx="620755" cy="623170"/>
          </a:xfrm>
          <a:prstGeom prst="rect">
            <a:avLst/>
          </a:prstGeom>
        </p:spPr>
      </p:pic>
      <p:pic>
        <p:nvPicPr>
          <p:cNvPr id="185" name="Picture 184"/>
          <p:cNvPicPr>
            <a:picLocks noChangeAspect="1"/>
          </p:cNvPicPr>
          <p:nvPr/>
        </p:nvPicPr>
        <p:blipFill>
          <a:blip r:embed="rId10"/>
          <a:stretch>
            <a:fillRect/>
          </a:stretch>
        </p:blipFill>
        <p:spPr>
          <a:xfrm>
            <a:off x="5229229" y="3480055"/>
            <a:ext cx="1341476" cy="703942"/>
          </a:xfrm>
          <a:prstGeom prst="rect">
            <a:avLst/>
          </a:prstGeom>
        </p:spPr>
      </p:pic>
      <p:sp>
        <p:nvSpPr>
          <p:cNvPr id="186" name="Text Box 667"/>
          <p:cNvSpPr txBox="1">
            <a:spLocks noChangeArrowheads="1"/>
          </p:cNvSpPr>
          <p:nvPr/>
        </p:nvSpPr>
        <p:spPr bwMode="auto">
          <a:xfrm>
            <a:off x="5229229" y="4293656"/>
            <a:ext cx="1430779" cy="467871"/>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700" kern="0" dirty="0">
                <a:solidFill>
                  <a:srgbClr val="000000"/>
                </a:solidFill>
                <a:latin typeface="+mj-lt"/>
              </a:rPr>
              <a:t>Use Engineering Modelling, Simulation and Analysis to undertake preliminary design and feasibility</a:t>
            </a:r>
          </a:p>
        </p:txBody>
      </p:sp>
      <p:pic>
        <p:nvPicPr>
          <p:cNvPr id="189" name="Picture 188"/>
          <p:cNvPicPr>
            <a:picLocks noChangeAspect="1"/>
          </p:cNvPicPr>
          <p:nvPr/>
        </p:nvPicPr>
        <p:blipFill>
          <a:blip r:embed="rId11"/>
          <a:stretch>
            <a:fillRect/>
          </a:stretch>
        </p:blipFill>
        <p:spPr>
          <a:xfrm>
            <a:off x="5345353" y="5220620"/>
            <a:ext cx="1179310" cy="1332865"/>
          </a:xfrm>
          <a:prstGeom prst="rect">
            <a:avLst/>
          </a:prstGeom>
        </p:spPr>
      </p:pic>
      <p:sp>
        <p:nvSpPr>
          <p:cNvPr id="190" name="Right Arrow 189"/>
          <p:cNvSpPr/>
          <p:nvPr/>
        </p:nvSpPr>
        <p:spPr>
          <a:xfrm rot="5400000">
            <a:off x="6001509" y="313295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91" name="Right Arrow 190"/>
          <p:cNvSpPr/>
          <p:nvPr/>
        </p:nvSpPr>
        <p:spPr>
          <a:xfrm rot="16200000">
            <a:off x="5572861" y="313379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pic>
        <p:nvPicPr>
          <p:cNvPr id="192" name="Picture 191"/>
          <p:cNvPicPr>
            <a:picLocks noChangeAspect="1"/>
          </p:cNvPicPr>
          <p:nvPr/>
        </p:nvPicPr>
        <p:blipFill>
          <a:blip r:embed="rId12"/>
          <a:stretch>
            <a:fillRect/>
          </a:stretch>
        </p:blipFill>
        <p:spPr>
          <a:xfrm>
            <a:off x="7740467" y="1909961"/>
            <a:ext cx="779420" cy="817440"/>
          </a:xfrm>
          <a:prstGeom prst="rect">
            <a:avLst/>
          </a:prstGeom>
        </p:spPr>
      </p:pic>
    </p:spTree>
    <p:extLst>
      <p:ext uri="{BB962C8B-B14F-4D97-AF65-F5344CB8AC3E}">
        <p14:creationId xmlns:p14="http://schemas.microsoft.com/office/powerpoint/2010/main" val="1302229687"/>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p:cNvSpPr>
            <a:spLocks noChangeArrowheads="1"/>
          </p:cNvSpPr>
          <p:nvPr/>
        </p:nvSpPr>
        <p:spPr bwMode="auto">
          <a:xfrm>
            <a:off x="7810500" y="2420818"/>
            <a:ext cx="1115158" cy="1081454"/>
          </a:xfrm>
          <a:prstGeom prst="foldedCorner">
            <a:avLst>
              <a:gd name="adj" fmla="val 12500"/>
            </a:avLst>
          </a:prstGeom>
          <a:solidFill>
            <a:schemeClr val="bg1"/>
          </a:solidFill>
          <a:ln w="12700">
            <a:solidFill>
              <a:schemeClr val="tx1"/>
            </a:solidFill>
            <a:round/>
            <a:headEnd/>
            <a:tailEnd/>
          </a:ln>
        </p:spPr>
        <p:txBody>
          <a:bodyPr wrap="none" anchor="ctr"/>
          <a:lstStyle/>
          <a:p>
            <a:endParaRPr lang="en-US" sz="1477"/>
          </a:p>
        </p:txBody>
      </p:sp>
      <p:sp>
        <p:nvSpPr>
          <p:cNvPr id="19459" name="AutoShape 3"/>
          <p:cNvSpPr>
            <a:spLocks noChangeArrowheads="1"/>
          </p:cNvSpPr>
          <p:nvPr/>
        </p:nvSpPr>
        <p:spPr bwMode="auto">
          <a:xfrm>
            <a:off x="180244" y="2441333"/>
            <a:ext cx="1392115" cy="1081454"/>
          </a:xfrm>
          <a:prstGeom prst="foldedCorner">
            <a:avLst>
              <a:gd name="adj" fmla="val 12500"/>
            </a:avLst>
          </a:prstGeom>
          <a:solidFill>
            <a:schemeClr val="bg1"/>
          </a:solidFill>
          <a:ln w="12700">
            <a:solidFill>
              <a:schemeClr val="tx1"/>
            </a:solidFill>
            <a:round/>
            <a:headEnd/>
            <a:tailEnd/>
          </a:ln>
        </p:spPr>
        <p:txBody>
          <a:bodyPr wrap="none" anchor="ctr"/>
          <a:lstStyle/>
          <a:p>
            <a:endParaRPr lang="en-US" sz="1477"/>
          </a:p>
        </p:txBody>
      </p:sp>
      <p:grpSp>
        <p:nvGrpSpPr>
          <p:cNvPr id="2" name="Group 4"/>
          <p:cNvGrpSpPr>
            <a:grpSpLocks/>
          </p:cNvGrpSpPr>
          <p:nvPr/>
        </p:nvGrpSpPr>
        <p:grpSpPr bwMode="auto">
          <a:xfrm rot="5400000">
            <a:off x="1102702" y="1611190"/>
            <a:ext cx="4009292" cy="2645020"/>
            <a:chOff x="384" y="1008"/>
            <a:chExt cx="4656" cy="2928"/>
          </a:xfrm>
          <a:solidFill>
            <a:srgbClr val="FFFF00"/>
          </a:solidFill>
        </p:grpSpPr>
        <p:sp>
          <p:nvSpPr>
            <p:cNvPr id="22566" name="Freeform 5"/>
            <p:cNvSpPr>
              <a:spLocks/>
            </p:cNvSpPr>
            <p:nvPr/>
          </p:nvSpPr>
          <p:spPr bwMode="auto">
            <a:xfrm>
              <a:off x="384" y="1392"/>
              <a:ext cx="4656" cy="2544"/>
            </a:xfrm>
            <a:custGeom>
              <a:avLst/>
              <a:gdLst>
                <a:gd name="T0" fmla="*/ 48 w 4656"/>
                <a:gd name="T1" fmla="*/ 96 h 2544"/>
                <a:gd name="T2" fmla="*/ 1776 w 4656"/>
                <a:gd name="T3" fmla="*/ 2256 h 2544"/>
                <a:gd name="T4" fmla="*/ 1776 w 4656"/>
                <a:gd name="T5" fmla="*/ 2544 h 2544"/>
                <a:gd name="T6" fmla="*/ 2976 w 4656"/>
                <a:gd name="T7" fmla="*/ 2544 h 2544"/>
                <a:gd name="T8" fmla="*/ 2976 w 4656"/>
                <a:gd name="T9" fmla="*/ 2208 h 2544"/>
                <a:gd name="T10" fmla="*/ 4656 w 4656"/>
                <a:gd name="T11" fmla="*/ 48 h 2544"/>
                <a:gd name="T12" fmla="*/ 0 w 4656"/>
                <a:gd name="T13" fmla="*/ 0 h 2544"/>
                <a:gd name="T14" fmla="*/ 0 60000 65536"/>
                <a:gd name="T15" fmla="*/ 0 60000 65536"/>
                <a:gd name="T16" fmla="*/ 0 60000 65536"/>
                <a:gd name="T17" fmla="*/ 0 60000 65536"/>
                <a:gd name="T18" fmla="*/ 0 60000 65536"/>
                <a:gd name="T19" fmla="*/ 0 60000 65536"/>
                <a:gd name="T20" fmla="*/ 0 60000 65536"/>
                <a:gd name="T21" fmla="*/ 0 w 4656"/>
                <a:gd name="T22" fmla="*/ 0 h 2544"/>
                <a:gd name="T23" fmla="*/ 4656 w 4656"/>
                <a:gd name="T24" fmla="*/ 2544 h 2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56" h="2544">
                  <a:moveTo>
                    <a:pt x="48" y="96"/>
                  </a:moveTo>
                  <a:lnTo>
                    <a:pt x="1776" y="2256"/>
                  </a:lnTo>
                  <a:lnTo>
                    <a:pt x="1776" y="2544"/>
                  </a:lnTo>
                  <a:lnTo>
                    <a:pt x="2976" y="2544"/>
                  </a:lnTo>
                  <a:lnTo>
                    <a:pt x="2976" y="2208"/>
                  </a:lnTo>
                  <a:lnTo>
                    <a:pt x="4656" y="48"/>
                  </a:lnTo>
                  <a:lnTo>
                    <a:pt x="0" y="0"/>
                  </a:lnTo>
                </a:path>
              </a:pathLst>
            </a:custGeom>
            <a:grpFill/>
            <a:ln w="12700" cap="rnd">
              <a:noFill/>
              <a:round/>
              <a:headEnd/>
              <a:tailEnd/>
            </a:ln>
          </p:spPr>
          <p:txBody>
            <a:bodyPr wrap="none" anchor="ctr"/>
            <a:lstStyle/>
            <a:p>
              <a:pPr>
                <a:defRPr/>
              </a:pPr>
              <a:endParaRPr lang="en-GB" sz="1477">
                <a:ea typeface="+mn-ea"/>
              </a:endParaRPr>
            </a:p>
          </p:txBody>
        </p:sp>
        <p:sp>
          <p:nvSpPr>
            <p:cNvPr id="22567" name="Line 6"/>
            <p:cNvSpPr>
              <a:spLocks noChangeShapeType="1"/>
            </p:cNvSpPr>
            <p:nvPr/>
          </p:nvSpPr>
          <p:spPr bwMode="auto">
            <a:xfrm>
              <a:off x="384" y="1440"/>
              <a:ext cx="1776" cy="220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nvGrpSpPr>
            <p:cNvPr id="3" name="Group 7"/>
            <p:cNvGrpSpPr>
              <a:grpSpLocks/>
            </p:cNvGrpSpPr>
            <p:nvPr/>
          </p:nvGrpSpPr>
          <p:grpSpPr bwMode="auto">
            <a:xfrm>
              <a:off x="384" y="1008"/>
              <a:ext cx="4656" cy="2592"/>
              <a:chOff x="384" y="1008"/>
              <a:chExt cx="4656" cy="2592"/>
            </a:xfrm>
            <a:grpFill/>
          </p:grpSpPr>
          <p:sp>
            <p:nvSpPr>
              <p:cNvPr id="22571" name="Oval 8"/>
              <p:cNvSpPr>
                <a:spLocks noChangeArrowheads="1"/>
              </p:cNvSpPr>
              <p:nvPr/>
            </p:nvSpPr>
            <p:spPr bwMode="auto">
              <a:xfrm>
                <a:off x="384" y="1008"/>
                <a:ext cx="4656" cy="768"/>
              </a:xfrm>
              <a:prstGeom prst="ellipse">
                <a:avLst/>
              </a:prstGeom>
              <a:grpFill/>
              <a:ln w="12700">
                <a:solidFill>
                  <a:schemeClr val="tx1"/>
                </a:solidFill>
                <a:round/>
                <a:headEnd type="none" w="sm" len="sm"/>
                <a:tailEnd type="none" w="sm" len="sm"/>
              </a:ln>
            </p:spPr>
            <p:txBody>
              <a:bodyPr wrap="none" anchor="ctr"/>
              <a:lstStyle/>
              <a:p>
                <a:pPr>
                  <a:defRPr/>
                </a:pPr>
                <a:endParaRPr lang="en-US" sz="1477">
                  <a:ea typeface="+mn-ea"/>
                </a:endParaRPr>
              </a:p>
            </p:txBody>
          </p:sp>
          <p:sp>
            <p:nvSpPr>
              <p:cNvPr id="22572" name="Line 9"/>
              <p:cNvSpPr>
                <a:spLocks noChangeShapeType="1"/>
              </p:cNvSpPr>
              <p:nvPr/>
            </p:nvSpPr>
            <p:spPr bwMode="auto">
              <a:xfrm flipH="1">
                <a:off x="3360" y="1440"/>
                <a:ext cx="1680" cy="2160"/>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22569" name="Line 10"/>
            <p:cNvSpPr>
              <a:spLocks noChangeShapeType="1"/>
            </p:cNvSpPr>
            <p:nvPr/>
          </p:nvSpPr>
          <p:spPr bwMode="auto">
            <a:xfrm>
              <a:off x="2160" y="3648"/>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sp>
          <p:nvSpPr>
            <p:cNvPr id="22570" name="Line 11"/>
            <p:cNvSpPr>
              <a:spLocks noChangeShapeType="1"/>
            </p:cNvSpPr>
            <p:nvPr/>
          </p:nvSpPr>
          <p:spPr bwMode="auto">
            <a:xfrm>
              <a:off x="3360" y="3600"/>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22533" name="AutoShape 12"/>
          <p:cNvSpPr>
            <a:spLocks noChangeArrowheads="1"/>
          </p:cNvSpPr>
          <p:nvPr/>
        </p:nvSpPr>
        <p:spPr bwMode="auto">
          <a:xfrm>
            <a:off x="1686658" y="2687516"/>
            <a:ext cx="609600" cy="492369"/>
          </a:xfrm>
          <a:prstGeom prst="rightArrow">
            <a:avLst>
              <a:gd name="adj1" fmla="val 50000"/>
              <a:gd name="adj2" fmla="val 28574"/>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19464" name="Text Box 13"/>
          <p:cNvSpPr txBox="1">
            <a:spLocks noChangeArrowheads="1"/>
          </p:cNvSpPr>
          <p:nvPr/>
        </p:nvSpPr>
        <p:spPr bwMode="auto">
          <a:xfrm>
            <a:off x="90839" y="2399358"/>
            <a:ext cx="1447833" cy="10584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477" b="1"/>
              <a:t>System</a:t>
            </a:r>
          </a:p>
          <a:p>
            <a:pPr algn="ctr"/>
            <a:r>
              <a:rPr lang="en-GB" sz="1477" b="1"/>
              <a:t>Requirements</a:t>
            </a:r>
          </a:p>
          <a:p>
            <a:pPr algn="ctr"/>
            <a:r>
              <a:rPr lang="en-GB" sz="1108" b="1"/>
              <a:t>Functionality</a:t>
            </a:r>
          </a:p>
          <a:p>
            <a:pPr algn="ctr"/>
            <a:r>
              <a:rPr lang="en-GB" sz="1108" b="1"/>
              <a:t>and</a:t>
            </a:r>
            <a:r>
              <a:rPr lang="en-GB" sz="1108" b="1">
                <a:solidFill>
                  <a:srgbClr val="6699FF"/>
                </a:solidFill>
              </a:rPr>
              <a:t> </a:t>
            </a:r>
            <a:r>
              <a:rPr lang="en-GB" sz="1108" b="1"/>
              <a:t>Performance</a:t>
            </a:r>
          </a:p>
          <a:p>
            <a:pPr algn="ctr"/>
            <a:r>
              <a:rPr lang="en-GB" sz="1108" b="1"/>
              <a:t>Measures</a:t>
            </a:r>
          </a:p>
        </p:txBody>
      </p:sp>
      <p:sp>
        <p:nvSpPr>
          <p:cNvPr id="22535" name="AutoShape 14"/>
          <p:cNvSpPr>
            <a:spLocks noChangeArrowheads="1"/>
          </p:cNvSpPr>
          <p:nvPr/>
        </p:nvSpPr>
        <p:spPr bwMode="auto">
          <a:xfrm>
            <a:off x="2601059" y="2687516"/>
            <a:ext cx="971550" cy="492369"/>
          </a:xfrm>
          <a:prstGeom prst="rightArrow">
            <a:avLst>
              <a:gd name="adj1" fmla="val 50000"/>
              <a:gd name="adj2" fmla="val 45539"/>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22536" name="AutoShape 15"/>
          <p:cNvSpPr>
            <a:spLocks noChangeArrowheads="1"/>
          </p:cNvSpPr>
          <p:nvPr/>
        </p:nvSpPr>
        <p:spPr bwMode="auto">
          <a:xfrm rot="-1824264">
            <a:off x="2504344" y="1941635"/>
            <a:ext cx="1016977" cy="492369"/>
          </a:xfrm>
          <a:prstGeom prst="rightArrow">
            <a:avLst>
              <a:gd name="adj1" fmla="val 50000"/>
              <a:gd name="adj2" fmla="val 47669"/>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22537" name="AutoShape 16"/>
          <p:cNvSpPr>
            <a:spLocks noChangeArrowheads="1"/>
          </p:cNvSpPr>
          <p:nvPr/>
        </p:nvSpPr>
        <p:spPr bwMode="auto">
          <a:xfrm rot="1744134" flipV="1">
            <a:off x="2491156" y="3512528"/>
            <a:ext cx="1112227" cy="492369"/>
          </a:xfrm>
          <a:prstGeom prst="rightArrow">
            <a:avLst>
              <a:gd name="adj1" fmla="val 50000"/>
              <a:gd name="adj2" fmla="val 52133"/>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grpSp>
        <p:nvGrpSpPr>
          <p:cNvPr id="4" name="Group 17"/>
          <p:cNvGrpSpPr>
            <a:grpSpLocks/>
          </p:cNvGrpSpPr>
          <p:nvPr/>
        </p:nvGrpSpPr>
        <p:grpSpPr bwMode="auto">
          <a:xfrm rot="16200000" flipH="1">
            <a:off x="3874486" y="1563566"/>
            <a:ext cx="4006362" cy="2743200"/>
            <a:chOff x="384" y="1008"/>
            <a:chExt cx="4656" cy="2928"/>
          </a:xfrm>
          <a:solidFill>
            <a:srgbClr val="FFFF00"/>
          </a:solidFill>
        </p:grpSpPr>
        <p:sp>
          <p:nvSpPr>
            <p:cNvPr id="13348" name="Freeform 18"/>
            <p:cNvSpPr>
              <a:spLocks/>
            </p:cNvSpPr>
            <p:nvPr/>
          </p:nvSpPr>
          <p:spPr bwMode="auto">
            <a:xfrm>
              <a:off x="384" y="1392"/>
              <a:ext cx="4656" cy="2544"/>
            </a:xfrm>
            <a:custGeom>
              <a:avLst/>
              <a:gdLst>
                <a:gd name="T0" fmla="*/ 48 w 4656"/>
                <a:gd name="T1" fmla="*/ 96 h 2544"/>
                <a:gd name="T2" fmla="*/ 1776 w 4656"/>
                <a:gd name="T3" fmla="*/ 2256 h 2544"/>
                <a:gd name="T4" fmla="*/ 1776 w 4656"/>
                <a:gd name="T5" fmla="*/ 2544 h 2544"/>
                <a:gd name="T6" fmla="*/ 2976 w 4656"/>
                <a:gd name="T7" fmla="*/ 2544 h 2544"/>
                <a:gd name="T8" fmla="*/ 2976 w 4656"/>
                <a:gd name="T9" fmla="*/ 2208 h 2544"/>
                <a:gd name="T10" fmla="*/ 4656 w 4656"/>
                <a:gd name="T11" fmla="*/ 48 h 2544"/>
                <a:gd name="T12" fmla="*/ 0 w 4656"/>
                <a:gd name="T13" fmla="*/ 0 h 2544"/>
                <a:gd name="T14" fmla="*/ 0 60000 65536"/>
                <a:gd name="T15" fmla="*/ 0 60000 65536"/>
                <a:gd name="T16" fmla="*/ 0 60000 65536"/>
                <a:gd name="T17" fmla="*/ 0 60000 65536"/>
                <a:gd name="T18" fmla="*/ 0 60000 65536"/>
                <a:gd name="T19" fmla="*/ 0 60000 65536"/>
                <a:gd name="T20" fmla="*/ 0 60000 65536"/>
                <a:gd name="T21" fmla="*/ 0 w 4656"/>
                <a:gd name="T22" fmla="*/ 0 h 2544"/>
                <a:gd name="T23" fmla="*/ 4656 w 4656"/>
                <a:gd name="T24" fmla="*/ 2544 h 2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56" h="2544">
                  <a:moveTo>
                    <a:pt x="48" y="96"/>
                  </a:moveTo>
                  <a:lnTo>
                    <a:pt x="1776" y="2256"/>
                  </a:lnTo>
                  <a:lnTo>
                    <a:pt x="1776" y="2544"/>
                  </a:lnTo>
                  <a:lnTo>
                    <a:pt x="2976" y="2544"/>
                  </a:lnTo>
                  <a:lnTo>
                    <a:pt x="2976" y="2208"/>
                  </a:lnTo>
                  <a:lnTo>
                    <a:pt x="4656" y="48"/>
                  </a:lnTo>
                  <a:lnTo>
                    <a:pt x="0" y="0"/>
                  </a:lnTo>
                </a:path>
              </a:pathLst>
            </a:custGeom>
            <a:grpFill/>
            <a:ln w="12700" cap="rnd">
              <a:noFill/>
              <a:round/>
              <a:headEnd/>
              <a:tailEnd/>
            </a:ln>
          </p:spPr>
          <p:txBody>
            <a:bodyPr wrap="none" anchor="ctr"/>
            <a:lstStyle/>
            <a:p>
              <a:pPr>
                <a:defRPr/>
              </a:pPr>
              <a:endParaRPr lang="en-US" sz="1477">
                <a:ea typeface="+mn-ea"/>
              </a:endParaRPr>
            </a:p>
          </p:txBody>
        </p:sp>
        <p:sp>
          <p:nvSpPr>
            <p:cNvPr id="13349" name="Line 19"/>
            <p:cNvSpPr>
              <a:spLocks noChangeShapeType="1"/>
            </p:cNvSpPr>
            <p:nvPr/>
          </p:nvSpPr>
          <p:spPr bwMode="auto">
            <a:xfrm>
              <a:off x="384" y="1440"/>
              <a:ext cx="1776" cy="220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nvGrpSpPr>
            <p:cNvPr id="5" name="Group 20"/>
            <p:cNvGrpSpPr>
              <a:grpSpLocks/>
            </p:cNvGrpSpPr>
            <p:nvPr/>
          </p:nvGrpSpPr>
          <p:grpSpPr bwMode="auto">
            <a:xfrm>
              <a:off x="384" y="1008"/>
              <a:ext cx="4656" cy="2592"/>
              <a:chOff x="384" y="1008"/>
              <a:chExt cx="4656" cy="2592"/>
            </a:xfrm>
            <a:grpFill/>
          </p:grpSpPr>
          <p:sp>
            <p:nvSpPr>
              <p:cNvPr id="13353" name="Oval 21"/>
              <p:cNvSpPr>
                <a:spLocks noChangeArrowheads="1"/>
              </p:cNvSpPr>
              <p:nvPr/>
            </p:nvSpPr>
            <p:spPr bwMode="auto">
              <a:xfrm>
                <a:off x="384" y="1008"/>
                <a:ext cx="4656" cy="768"/>
              </a:xfrm>
              <a:prstGeom prst="ellipse">
                <a:avLst/>
              </a:prstGeom>
              <a:grpFill/>
              <a:ln w="12700">
                <a:solidFill>
                  <a:schemeClr val="tx1"/>
                </a:solidFill>
                <a:round/>
                <a:headEnd type="none" w="sm" len="sm"/>
                <a:tailEnd type="none" w="sm" len="sm"/>
              </a:ln>
            </p:spPr>
            <p:txBody>
              <a:bodyPr wrap="none" anchor="ctr"/>
              <a:lstStyle/>
              <a:p>
                <a:pPr>
                  <a:defRPr/>
                </a:pPr>
                <a:endParaRPr lang="en-US" sz="1477">
                  <a:ea typeface="+mn-ea"/>
                </a:endParaRPr>
              </a:p>
            </p:txBody>
          </p:sp>
          <p:sp>
            <p:nvSpPr>
              <p:cNvPr id="13354" name="Line 22"/>
              <p:cNvSpPr>
                <a:spLocks noChangeShapeType="1"/>
              </p:cNvSpPr>
              <p:nvPr/>
            </p:nvSpPr>
            <p:spPr bwMode="auto">
              <a:xfrm flipH="1">
                <a:off x="3360" y="1440"/>
                <a:ext cx="1680" cy="2160"/>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13351" name="Line 23"/>
            <p:cNvSpPr>
              <a:spLocks noChangeShapeType="1"/>
            </p:cNvSpPr>
            <p:nvPr/>
          </p:nvSpPr>
          <p:spPr bwMode="auto">
            <a:xfrm>
              <a:off x="2160" y="3648"/>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sp>
          <p:nvSpPr>
            <p:cNvPr id="13352" name="Line 24"/>
            <p:cNvSpPr>
              <a:spLocks noChangeShapeType="1"/>
            </p:cNvSpPr>
            <p:nvPr/>
          </p:nvSpPr>
          <p:spPr bwMode="auto">
            <a:xfrm>
              <a:off x="3360" y="3600"/>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19475" name="Rectangle 26"/>
          <p:cNvSpPr>
            <a:spLocks noGrp="1" noChangeArrowheads="1"/>
          </p:cNvSpPr>
          <p:nvPr>
            <p:ph type="title"/>
          </p:nvPr>
        </p:nvSpPr>
        <p:spPr/>
        <p:txBody>
          <a:bodyPr/>
          <a:lstStyle/>
          <a:p>
            <a:r>
              <a:rPr lang="en-GB"/>
              <a:t>A Holistic Approach to Arriving at the </a:t>
            </a:r>
            <a:r>
              <a:rPr lang="ja-JP" altLang="en-GB"/>
              <a:t>“</a:t>
            </a:r>
            <a:r>
              <a:rPr lang="en-GB"/>
              <a:t>best</a:t>
            </a:r>
            <a:r>
              <a:rPr lang="ja-JP" altLang="en-GB"/>
              <a:t>”</a:t>
            </a:r>
            <a:r>
              <a:rPr lang="en-GB"/>
              <a:t> Solution</a:t>
            </a:r>
          </a:p>
        </p:txBody>
      </p:sp>
      <p:sp>
        <p:nvSpPr>
          <p:cNvPr id="16397" name="Text Box 27"/>
          <p:cNvSpPr txBox="1">
            <a:spLocks noChangeArrowheads="1"/>
          </p:cNvSpPr>
          <p:nvPr/>
        </p:nvSpPr>
        <p:spPr bwMode="auto">
          <a:xfrm>
            <a:off x="565727" y="1335672"/>
            <a:ext cx="2386936" cy="369332"/>
          </a:xfrm>
          <a:prstGeom prst="rect">
            <a:avLst/>
          </a:prstGeom>
          <a:solidFill>
            <a:schemeClr val="accent6">
              <a:lumMod val="40000"/>
              <a:lumOff val="60000"/>
            </a:schemeClr>
          </a:solidFill>
          <a:ln w="12700">
            <a:noFill/>
            <a:miter lim="800000"/>
            <a:headEnd/>
            <a:tailEnd/>
          </a:ln>
        </p:spPr>
        <p:txBody>
          <a:bodyPr wrap="none" anchor="ctr">
            <a:spAutoFit/>
          </a:bodyPr>
          <a:lstStyle/>
          <a:p>
            <a:pPr algn="ctr" eaLnBrk="0" hangingPunct="0">
              <a:defRPr/>
            </a:pPr>
            <a:r>
              <a:rPr lang="en-GB" sz="1800" dirty="0">
                <a:ea typeface="+mn-ea"/>
              </a:rPr>
              <a:t>Divergent Thinking</a:t>
            </a:r>
          </a:p>
        </p:txBody>
      </p:sp>
      <p:sp>
        <p:nvSpPr>
          <p:cNvPr id="16398" name="Text Box 28"/>
          <p:cNvSpPr txBox="1">
            <a:spLocks noChangeArrowheads="1"/>
          </p:cNvSpPr>
          <p:nvPr/>
        </p:nvSpPr>
        <p:spPr bwMode="auto">
          <a:xfrm>
            <a:off x="5902122" y="1283323"/>
            <a:ext cx="2590068" cy="369332"/>
          </a:xfrm>
          <a:prstGeom prst="rect">
            <a:avLst/>
          </a:prstGeom>
          <a:solidFill>
            <a:schemeClr val="accent6">
              <a:lumMod val="40000"/>
              <a:lumOff val="60000"/>
            </a:schemeClr>
          </a:solidFill>
          <a:ln w="12700">
            <a:noFill/>
            <a:miter lim="800000"/>
            <a:headEnd/>
            <a:tailEnd/>
          </a:ln>
        </p:spPr>
        <p:txBody>
          <a:bodyPr wrap="none" anchor="ctr">
            <a:spAutoFit/>
          </a:bodyPr>
          <a:lstStyle/>
          <a:p>
            <a:pPr algn="ctr" eaLnBrk="0" hangingPunct="0">
              <a:defRPr/>
            </a:pPr>
            <a:r>
              <a:rPr lang="en-GB" sz="1800" dirty="0">
                <a:ea typeface="+mn-ea"/>
              </a:rPr>
              <a:t>Convergent Thinking</a:t>
            </a:r>
          </a:p>
        </p:txBody>
      </p:sp>
      <p:sp>
        <p:nvSpPr>
          <p:cNvPr id="19478" name="Text Box 29"/>
          <p:cNvSpPr txBox="1">
            <a:spLocks noChangeArrowheads="1"/>
          </p:cNvSpPr>
          <p:nvPr/>
        </p:nvSpPr>
        <p:spPr bwMode="auto">
          <a:xfrm>
            <a:off x="3808798" y="994998"/>
            <a:ext cx="468398" cy="3843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p:txBody>
      </p:sp>
      <p:sp>
        <p:nvSpPr>
          <p:cNvPr id="19479" name="Text Box 30"/>
          <p:cNvSpPr txBox="1">
            <a:spLocks noChangeArrowheads="1"/>
          </p:cNvSpPr>
          <p:nvPr/>
        </p:nvSpPr>
        <p:spPr bwMode="auto">
          <a:xfrm>
            <a:off x="4586918" y="1000860"/>
            <a:ext cx="468398" cy="3843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p:txBody>
      </p:sp>
      <p:sp>
        <p:nvSpPr>
          <p:cNvPr id="19480" name="Line 31"/>
          <p:cNvSpPr>
            <a:spLocks noChangeShapeType="1"/>
          </p:cNvSpPr>
          <p:nvPr/>
        </p:nvSpPr>
        <p:spPr bwMode="auto">
          <a:xfrm flipV="1">
            <a:off x="4658460" y="4674579"/>
            <a:ext cx="389792"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1" name="Line 32"/>
          <p:cNvSpPr>
            <a:spLocks noChangeShapeType="1"/>
          </p:cNvSpPr>
          <p:nvPr/>
        </p:nvSpPr>
        <p:spPr bwMode="auto">
          <a:xfrm flipV="1">
            <a:off x="4654062" y="4337541"/>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2" name="Line 33"/>
          <p:cNvSpPr>
            <a:spLocks noChangeShapeType="1"/>
          </p:cNvSpPr>
          <p:nvPr/>
        </p:nvSpPr>
        <p:spPr bwMode="auto">
          <a:xfrm flipV="1">
            <a:off x="4654062" y="4152902"/>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3" name="Line 34"/>
          <p:cNvSpPr>
            <a:spLocks noChangeShapeType="1"/>
          </p:cNvSpPr>
          <p:nvPr/>
        </p:nvSpPr>
        <p:spPr bwMode="auto">
          <a:xfrm flipV="1">
            <a:off x="4635012" y="1638302"/>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4" name="Line 35"/>
          <p:cNvSpPr>
            <a:spLocks noChangeShapeType="1"/>
          </p:cNvSpPr>
          <p:nvPr/>
        </p:nvSpPr>
        <p:spPr bwMode="auto">
          <a:xfrm flipV="1">
            <a:off x="4670181" y="1125418"/>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5" name="Line 36"/>
          <p:cNvSpPr>
            <a:spLocks noChangeShapeType="1"/>
          </p:cNvSpPr>
          <p:nvPr/>
        </p:nvSpPr>
        <p:spPr bwMode="auto">
          <a:xfrm flipV="1">
            <a:off x="4654062" y="2130670"/>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6" name="Line 37"/>
          <p:cNvSpPr>
            <a:spLocks noChangeShapeType="1"/>
          </p:cNvSpPr>
          <p:nvPr/>
        </p:nvSpPr>
        <p:spPr bwMode="auto">
          <a:xfrm flipV="1">
            <a:off x="4642339" y="1960687"/>
            <a:ext cx="389792"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7" name="Line 38"/>
          <p:cNvSpPr>
            <a:spLocks noChangeShapeType="1"/>
          </p:cNvSpPr>
          <p:nvPr/>
        </p:nvSpPr>
        <p:spPr bwMode="auto">
          <a:xfrm flipV="1">
            <a:off x="4673112" y="2658210"/>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8" name="Line 39"/>
          <p:cNvSpPr>
            <a:spLocks noChangeShapeType="1"/>
          </p:cNvSpPr>
          <p:nvPr/>
        </p:nvSpPr>
        <p:spPr bwMode="auto">
          <a:xfrm flipV="1">
            <a:off x="4670181" y="2470641"/>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89" name="Line 40"/>
          <p:cNvSpPr>
            <a:spLocks noChangeShapeType="1"/>
          </p:cNvSpPr>
          <p:nvPr/>
        </p:nvSpPr>
        <p:spPr bwMode="auto">
          <a:xfrm flipV="1">
            <a:off x="4635012" y="3651741"/>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90" name="Line 41"/>
          <p:cNvSpPr>
            <a:spLocks noChangeShapeType="1"/>
          </p:cNvSpPr>
          <p:nvPr/>
        </p:nvSpPr>
        <p:spPr bwMode="auto">
          <a:xfrm flipV="1">
            <a:off x="4670181" y="3314702"/>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19491" name="Text Box 42"/>
          <p:cNvSpPr txBox="1">
            <a:spLocks noChangeArrowheads="1"/>
          </p:cNvSpPr>
          <p:nvPr/>
        </p:nvSpPr>
        <p:spPr bwMode="auto">
          <a:xfrm>
            <a:off x="6020341" y="2507275"/>
            <a:ext cx="752129" cy="9448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dirty="0"/>
              <a:t>Concept</a:t>
            </a:r>
          </a:p>
          <a:p>
            <a:pPr algn="ctr"/>
            <a:r>
              <a:rPr lang="en-GB" sz="1108" b="1" dirty="0"/>
              <a:t>Concept</a:t>
            </a:r>
          </a:p>
          <a:p>
            <a:pPr algn="ctr"/>
            <a:r>
              <a:rPr lang="en-GB" sz="1108" b="1" dirty="0"/>
              <a:t>Concept</a:t>
            </a:r>
          </a:p>
          <a:p>
            <a:pPr algn="ctr"/>
            <a:r>
              <a:rPr lang="en-GB" sz="1108" b="1" dirty="0"/>
              <a:t>Concept</a:t>
            </a:r>
          </a:p>
          <a:p>
            <a:pPr algn="ctr"/>
            <a:r>
              <a:rPr lang="en-GB" sz="1108" b="1" dirty="0"/>
              <a:t>Concept</a:t>
            </a:r>
          </a:p>
        </p:txBody>
      </p:sp>
      <p:sp>
        <p:nvSpPr>
          <p:cNvPr id="13340" name="AutoShape 43"/>
          <p:cNvSpPr>
            <a:spLocks noChangeArrowheads="1"/>
          </p:cNvSpPr>
          <p:nvPr/>
        </p:nvSpPr>
        <p:spPr bwMode="auto">
          <a:xfrm rot="1744134" flipV="1">
            <a:off x="5117125" y="1707174"/>
            <a:ext cx="1112227" cy="492369"/>
          </a:xfrm>
          <a:prstGeom prst="rightArrow">
            <a:avLst>
              <a:gd name="adj1" fmla="val 50000"/>
              <a:gd name="adj2" fmla="val 52133"/>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13341" name="AutoShape 44"/>
          <p:cNvSpPr>
            <a:spLocks noChangeArrowheads="1"/>
          </p:cNvSpPr>
          <p:nvPr/>
        </p:nvSpPr>
        <p:spPr bwMode="auto">
          <a:xfrm rot="19775736">
            <a:off x="5121521" y="3749920"/>
            <a:ext cx="1015511" cy="492369"/>
          </a:xfrm>
          <a:prstGeom prst="rightArrow">
            <a:avLst>
              <a:gd name="adj1" fmla="val 50000"/>
              <a:gd name="adj2" fmla="val 47600"/>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13342" name="AutoShape 45"/>
          <p:cNvSpPr>
            <a:spLocks noChangeArrowheads="1"/>
          </p:cNvSpPr>
          <p:nvPr/>
        </p:nvSpPr>
        <p:spPr bwMode="auto">
          <a:xfrm>
            <a:off x="5102471" y="2693377"/>
            <a:ext cx="971550" cy="492369"/>
          </a:xfrm>
          <a:prstGeom prst="rightArrow">
            <a:avLst>
              <a:gd name="adj1" fmla="val 50000"/>
              <a:gd name="adj2" fmla="val 45539"/>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19501" name="Text Box 46"/>
          <p:cNvSpPr txBox="1">
            <a:spLocks noChangeArrowheads="1"/>
          </p:cNvSpPr>
          <p:nvPr/>
        </p:nvSpPr>
        <p:spPr bwMode="auto">
          <a:xfrm>
            <a:off x="7827158" y="2669933"/>
            <a:ext cx="1172117"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477" b="1"/>
              <a:t>Solution</a:t>
            </a:r>
          </a:p>
          <a:p>
            <a:pPr algn="ctr"/>
            <a:r>
              <a:rPr lang="en-GB" sz="1477" b="1" dirty="0"/>
              <a:t>Concept(s)</a:t>
            </a:r>
          </a:p>
        </p:txBody>
      </p:sp>
      <p:sp>
        <p:nvSpPr>
          <p:cNvPr id="13344" name="AutoShape 47"/>
          <p:cNvSpPr>
            <a:spLocks noChangeArrowheads="1"/>
          </p:cNvSpPr>
          <p:nvPr/>
        </p:nvSpPr>
        <p:spPr bwMode="auto">
          <a:xfrm>
            <a:off x="6814039" y="2716823"/>
            <a:ext cx="971550" cy="492369"/>
          </a:xfrm>
          <a:prstGeom prst="rightArrow">
            <a:avLst>
              <a:gd name="adj1" fmla="val 50000"/>
              <a:gd name="adj2" fmla="val 45539"/>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52" name="Rounded Rectangular Callout 51"/>
          <p:cNvSpPr/>
          <p:nvPr/>
        </p:nvSpPr>
        <p:spPr>
          <a:xfrm>
            <a:off x="381004" y="4475284"/>
            <a:ext cx="2938097" cy="1402374"/>
          </a:xfrm>
          <a:prstGeom prst="wedgeRoundRectCallout">
            <a:avLst>
              <a:gd name="adj1" fmla="val 36859"/>
              <a:gd name="adj2" fmla="val -104360"/>
              <a:gd name="adj3" fmla="val 16667"/>
            </a:avLst>
          </a:prstGeom>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rPr>
              <a:t>CONCEPT GENERATION</a:t>
            </a:r>
          </a:p>
          <a:p>
            <a:pPr>
              <a:defRPr/>
            </a:pPr>
            <a:r>
              <a:rPr lang="en-GB" sz="1292" dirty="0">
                <a:solidFill>
                  <a:schemeClr val="bg1"/>
                </a:solidFill>
              </a:rPr>
              <a:t>Use functionality as a means of handling complexity yet simultaneously ensuring whole system coverage to generate all possible functional solutions</a:t>
            </a:r>
          </a:p>
        </p:txBody>
      </p:sp>
      <p:sp>
        <p:nvSpPr>
          <p:cNvPr id="53" name="Rounded Rectangular Callout 52"/>
          <p:cNvSpPr/>
          <p:nvPr/>
        </p:nvSpPr>
        <p:spPr>
          <a:xfrm>
            <a:off x="4854821" y="4758104"/>
            <a:ext cx="2164373" cy="1606062"/>
          </a:xfrm>
          <a:prstGeom prst="wedgeRoundRectCallout">
            <a:avLst>
              <a:gd name="adj1" fmla="val 19982"/>
              <a:gd name="adj2" fmla="val -138993"/>
              <a:gd name="adj3" fmla="val 16667"/>
            </a:avLst>
          </a:prstGeom>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rPr>
              <a:t>CONCEPT INTEGRATION</a:t>
            </a:r>
          </a:p>
          <a:p>
            <a:pPr>
              <a:defRPr/>
            </a:pPr>
            <a:r>
              <a:rPr lang="en-GB" sz="1292" dirty="0">
                <a:solidFill>
                  <a:schemeClr val="bg1"/>
                </a:solidFill>
              </a:rPr>
              <a:t>From the set of all possible solutions determine those combinations that form a whole system concept</a:t>
            </a:r>
          </a:p>
        </p:txBody>
      </p:sp>
      <p:sp>
        <p:nvSpPr>
          <p:cNvPr id="54" name="Rounded Rectangular Callout 53"/>
          <p:cNvSpPr/>
          <p:nvPr/>
        </p:nvSpPr>
        <p:spPr>
          <a:xfrm>
            <a:off x="7074877" y="4107474"/>
            <a:ext cx="1891812" cy="1277815"/>
          </a:xfrm>
          <a:prstGeom prst="wedgeRoundRectCallout">
            <a:avLst>
              <a:gd name="adj1" fmla="val 16226"/>
              <a:gd name="adj2" fmla="val -120367"/>
              <a:gd name="adj3" fmla="val 16667"/>
            </a:avLst>
          </a:prstGeom>
          <a:ln/>
        </p:spPr>
        <p:style>
          <a:lnRef idx="0">
            <a:schemeClr val="accent2"/>
          </a:lnRef>
          <a:fillRef idx="3">
            <a:schemeClr val="accent2"/>
          </a:fillRef>
          <a:effectRef idx="3">
            <a:schemeClr val="accent2"/>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1477" b="1">
                <a:solidFill>
                  <a:schemeClr val="bg1"/>
                </a:solidFill>
              </a:rPr>
              <a:t>CONCEPT </a:t>
            </a:r>
          </a:p>
          <a:p>
            <a:pPr eaLnBrk="1" hangingPunct="1"/>
            <a:r>
              <a:rPr lang="en-GB" sz="1477" b="1">
                <a:solidFill>
                  <a:schemeClr val="bg1"/>
                </a:solidFill>
              </a:rPr>
              <a:t>SELECTION</a:t>
            </a:r>
          </a:p>
          <a:p>
            <a:pPr eaLnBrk="1" hangingPunct="1"/>
            <a:r>
              <a:rPr lang="en-GB" sz="1292">
                <a:solidFill>
                  <a:schemeClr val="bg1"/>
                </a:solidFill>
              </a:rPr>
              <a:t>Evaluate the whole system concepts to identify the </a:t>
            </a:r>
            <a:r>
              <a:rPr lang="ja-JP" altLang="en-GB" sz="1292">
                <a:solidFill>
                  <a:schemeClr val="bg1"/>
                </a:solidFill>
              </a:rPr>
              <a:t>“</a:t>
            </a:r>
            <a:r>
              <a:rPr lang="en-GB" sz="1292">
                <a:solidFill>
                  <a:schemeClr val="bg1"/>
                </a:solidFill>
              </a:rPr>
              <a:t>best</a:t>
            </a:r>
            <a:r>
              <a:rPr lang="ja-JP" altLang="en-GB" sz="1292">
                <a:solidFill>
                  <a:schemeClr val="bg1"/>
                </a:solidFill>
              </a:rPr>
              <a:t>”</a:t>
            </a:r>
            <a:endParaRPr lang="en-GB" sz="1292">
              <a:solidFill>
                <a:schemeClr val="bg1"/>
              </a:solidFill>
            </a:endParaRPr>
          </a:p>
        </p:txBody>
      </p:sp>
    </p:spTree>
    <p:extLst>
      <p:ext uri="{BB962C8B-B14F-4D97-AF65-F5344CB8AC3E}">
        <p14:creationId xmlns:p14="http://schemas.microsoft.com/office/powerpoint/2010/main" val="86704602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p:cNvSpPr>
            <a:spLocks noChangeArrowheads="1"/>
          </p:cNvSpPr>
          <p:nvPr/>
        </p:nvSpPr>
        <p:spPr bwMode="auto">
          <a:xfrm>
            <a:off x="7810500" y="2420818"/>
            <a:ext cx="1115158" cy="1081454"/>
          </a:xfrm>
          <a:prstGeom prst="foldedCorner">
            <a:avLst>
              <a:gd name="adj" fmla="val 12500"/>
            </a:avLst>
          </a:prstGeom>
          <a:solidFill>
            <a:schemeClr val="bg1"/>
          </a:solidFill>
          <a:ln w="12700">
            <a:solidFill>
              <a:schemeClr val="tx1"/>
            </a:solidFill>
            <a:round/>
            <a:headEnd/>
            <a:tailEnd/>
          </a:ln>
        </p:spPr>
        <p:txBody>
          <a:bodyPr wrap="none" anchor="ctr"/>
          <a:lstStyle/>
          <a:p>
            <a:pPr>
              <a:defRPr/>
            </a:pPr>
            <a:endParaRPr lang="en-US" sz="1477" dirty="0">
              <a:solidFill>
                <a:schemeClr val="bg1">
                  <a:lumMod val="65000"/>
                </a:schemeClr>
              </a:solidFill>
              <a:ea typeface="+mn-ea"/>
            </a:endParaRPr>
          </a:p>
        </p:txBody>
      </p:sp>
      <p:sp>
        <p:nvSpPr>
          <p:cNvPr id="20483" name="AutoShape 3"/>
          <p:cNvSpPr>
            <a:spLocks noChangeArrowheads="1"/>
          </p:cNvSpPr>
          <p:nvPr/>
        </p:nvSpPr>
        <p:spPr bwMode="auto">
          <a:xfrm>
            <a:off x="180244" y="2441333"/>
            <a:ext cx="1392115" cy="1081454"/>
          </a:xfrm>
          <a:prstGeom prst="foldedCorner">
            <a:avLst>
              <a:gd name="adj" fmla="val 12500"/>
            </a:avLst>
          </a:prstGeom>
          <a:solidFill>
            <a:schemeClr val="bg1"/>
          </a:solidFill>
          <a:ln w="12700">
            <a:solidFill>
              <a:schemeClr val="tx1"/>
            </a:solidFill>
            <a:round/>
            <a:headEnd/>
            <a:tailEnd/>
          </a:ln>
        </p:spPr>
        <p:txBody>
          <a:bodyPr wrap="none" anchor="ctr"/>
          <a:lstStyle/>
          <a:p>
            <a:endParaRPr lang="en-US" sz="1477"/>
          </a:p>
        </p:txBody>
      </p:sp>
      <p:grpSp>
        <p:nvGrpSpPr>
          <p:cNvPr id="20484" name="Group 4"/>
          <p:cNvGrpSpPr>
            <a:grpSpLocks/>
          </p:cNvGrpSpPr>
          <p:nvPr/>
        </p:nvGrpSpPr>
        <p:grpSpPr bwMode="auto">
          <a:xfrm rot="5400000">
            <a:off x="1102702" y="1611190"/>
            <a:ext cx="4009292" cy="2645020"/>
            <a:chOff x="384" y="1008"/>
            <a:chExt cx="4656" cy="2928"/>
          </a:xfrm>
        </p:grpSpPr>
        <p:sp>
          <p:nvSpPr>
            <p:cNvPr id="20526" name="Freeform 5"/>
            <p:cNvSpPr>
              <a:spLocks/>
            </p:cNvSpPr>
            <p:nvPr/>
          </p:nvSpPr>
          <p:spPr bwMode="auto">
            <a:xfrm>
              <a:off x="384" y="1392"/>
              <a:ext cx="4656" cy="2544"/>
            </a:xfrm>
            <a:custGeom>
              <a:avLst/>
              <a:gdLst>
                <a:gd name="T0" fmla="*/ 48 w 4656"/>
                <a:gd name="T1" fmla="*/ 96 h 2544"/>
                <a:gd name="T2" fmla="*/ 1776 w 4656"/>
                <a:gd name="T3" fmla="*/ 2256 h 2544"/>
                <a:gd name="T4" fmla="*/ 1776 w 4656"/>
                <a:gd name="T5" fmla="*/ 2544 h 2544"/>
                <a:gd name="T6" fmla="*/ 2976 w 4656"/>
                <a:gd name="T7" fmla="*/ 2544 h 2544"/>
                <a:gd name="T8" fmla="*/ 2976 w 4656"/>
                <a:gd name="T9" fmla="*/ 2208 h 2544"/>
                <a:gd name="T10" fmla="*/ 4656 w 4656"/>
                <a:gd name="T11" fmla="*/ 48 h 2544"/>
                <a:gd name="T12" fmla="*/ 0 w 4656"/>
                <a:gd name="T13" fmla="*/ 0 h 2544"/>
                <a:gd name="T14" fmla="*/ 0 60000 65536"/>
                <a:gd name="T15" fmla="*/ 0 60000 65536"/>
                <a:gd name="T16" fmla="*/ 0 60000 65536"/>
                <a:gd name="T17" fmla="*/ 0 60000 65536"/>
                <a:gd name="T18" fmla="*/ 0 60000 65536"/>
                <a:gd name="T19" fmla="*/ 0 60000 65536"/>
                <a:gd name="T20" fmla="*/ 0 60000 65536"/>
                <a:gd name="T21" fmla="*/ 0 w 4656"/>
                <a:gd name="T22" fmla="*/ 0 h 2544"/>
                <a:gd name="T23" fmla="*/ 4656 w 4656"/>
                <a:gd name="T24" fmla="*/ 2544 h 2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56" h="2544">
                  <a:moveTo>
                    <a:pt x="48" y="96"/>
                  </a:moveTo>
                  <a:lnTo>
                    <a:pt x="1776" y="2256"/>
                  </a:lnTo>
                  <a:lnTo>
                    <a:pt x="1776" y="2544"/>
                  </a:lnTo>
                  <a:lnTo>
                    <a:pt x="2976" y="2544"/>
                  </a:lnTo>
                  <a:lnTo>
                    <a:pt x="2976" y="2208"/>
                  </a:lnTo>
                  <a:lnTo>
                    <a:pt x="4656" y="48"/>
                  </a:lnTo>
                  <a:lnTo>
                    <a:pt x="0" y="0"/>
                  </a:lnTo>
                </a:path>
              </a:pathLst>
            </a:custGeom>
            <a:solidFill>
              <a:srgbClr val="F4FD3F"/>
            </a:solidFill>
            <a:ln>
              <a:noFill/>
            </a:ln>
            <a:extLst>
              <a:ext uri="{91240B29-F687-4f45-9708-019B960494DF}">
                <a14:hiddenLine xmlns="" xmlns:a14="http://schemas.microsoft.com/office/drawing/2010/main" w="12700" cap="rnd">
                  <a:solidFill>
                    <a:srgbClr val="000000"/>
                  </a:solidFill>
                  <a:round/>
                  <a:headEnd/>
                  <a:tailEnd/>
                </a14:hiddenLine>
              </a:ext>
            </a:extLst>
          </p:spPr>
          <p:txBody>
            <a:bodyPr wrap="none" anchor="ctr"/>
            <a:lstStyle/>
            <a:p>
              <a:endParaRPr lang="en-US" sz="1477"/>
            </a:p>
          </p:txBody>
        </p:sp>
        <p:sp>
          <p:nvSpPr>
            <p:cNvPr id="20527" name="Line 6"/>
            <p:cNvSpPr>
              <a:spLocks noChangeShapeType="1"/>
            </p:cNvSpPr>
            <p:nvPr/>
          </p:nvSpPr>
          <p:spPr bwMode="auto">
            <a:xfrm>
              <a:off x="384" y="1440"/>
              <a:ext cx="1776" cy="2208"/>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grpSp>
          <p:nvGrpSpPr>
            <p:cNvPr id="20528" name="Group 7"/>
            <p:cNvGrpSpPr>
              <a:grpSpLocks/>
            </p:cNvGrpSpPr>
            <p:nvPr/>
          </p:nvGrpSpPr>
          <p:grpSpPr bwMode="auto">
            <a:xfrm>
              <a:off x="384" y="1008"/>
              <a:ext cx="4656" cy="2592"/>
              <a:chOff x="384" y="1008"/>
              <a:chExt cx="4656" cy="2592"/>
            </a:xfrm>
          </p:grpSpPr>
          <p:sp>
            <p:nvSpPr>
              <p:cNvPr id="20531" name="Oval 8"/>
              <p:cNvSpPr>
                <a:spLocks noChangeArrowheads="1"/>
              </p:cNvSpPr>
              <p:nvPr/>
            </p:nvSpPr>
            <p:spPr bwMode="auto">
              <a:xfrm>
                <a:off x="384" y="1008"/>
                <a:ext cx="4656" cy="768"/>
              </a:xfrm>
              <a:prstGeom prst="ellipse">
                <a:avLst/>
              </a:prstGeom>
              <a:solidFill>
                <a:srgbClr val="F4FD3F"/>
              </a:solidFill>
              <a:ln w="12700">
                <a:solidFill>
                  <a:schemeClr val="tx1"/>
                </a:solidFill>
                <a:round/>
                <a:headEnd type="none" w="sm" len="sm"/>
                <a:tailEnd type="none" w="sm" len="sm"/>
              </a:ln>
            </p:spPr>
            <p:txBody>
              <a:bodyPr wrap="none" anchor="ctr"/>
              <a:lstStyle/>
              <a:p>
                <a:endParaRPr lang="en-US" sz="1477"/>
              </a:p>
            </p:txBody>
          </p:sp>
          <p:sp>
            <p:nvSpPr>
              <p:cNvPr id="20532" name="Line 9"/>
              <p:cNvSpPr>
                <a:spLocks noChangeShapeType="1"/>
              </p:cNvSpPr>
              <p:nvPr/>
            </p:nvSpPr>
            <p:spPr bwMode="auto">
              <a:xfrm flipH="1">
                <a:off x="3360" y="1440"/>
                <a:ext cx="1680" cy="2160"/>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grpSp>
        <p:sp>
          <p:nvSpPr>
            <p:cNvPr id="20529" name="Line 10"/>
            <p:cNvSpPr>
              <a:spLocks noChangeShapeType="1"/>
            </p:cNvSpPr>
            <p:nvPr/>
          </p:nvSpPr>
          <p:spPr bwMode="auto">
            <a:xfrm>
              <a:off x="2160" y="3648"/>
              <a:ext cx="0" cy="288"/>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30" name="Line 11"/>
            <p:cNvSpPr>
              <a:spLocks noChangeShapeType="1"/>
            </p:cNvSpPr>
            <p:nvPr/>
          </p:nvSpPr>
          <p:spPr bwMode="auto">
            <a:xfrm>
              <a:off x="3360" y="3600"/>
              <a:ext cx="0" cy="288"/>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grpSp>
      <p:sp>
        <p:nvSpPr>
          <p:cNvPr id="22533" name="AutoShape 12"/>
          <p:cNvSpPr>
            <a:spLocks noChangeArrowheads="1"/>
          </p:cNvSpPr>
          <p:nvPr/>
        </p:nvSpPr>
        <p:spPr bwMode="auto">
          <a:xfrm>
            <a:off x="1686658" y="2687516"/>
            <a:ext cx="609600" cy="492369"/>
          </a:xfrm>
          <a:prstGeom prst="rightArrow">
            <a:avLst>
              <a:gd name="adj1" fmla="val 50000"/>
              <a:gd name="adj2" fmla="val 28574"/>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20488" name="Text Box 13"/>
          <p:cNvSpPr txBox="1">
            <a:spLocks noChangeArrowheads="1"/>
          </p:cNvSpPr>
          <p:nvPr/>
        </p:nvSpPr>
        <p:spPr bwMode="auto">
          <a:xfrm>
            <a:off x="90839" y="2399358"/>
            <a:ext cx="1447833" cy="10584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477" b="1"/>
              <a:t>System</a:t>
            </a:r>
          </a:p>
          <a:p>
            <a:pPr algn="ctr"/>
            <a:r>
              <a:rPr lang="en-GB" sz="1477" b="1"/>
              <a:t>Requirements</a:t>
            </a:r>
          </a:p>
          <a:p>
            <a:pPr algn="ctr"/>
            <a:r>
              <a:rPr lang="en-GB" sz="1108" b="1"/>
              <a:t>Functionality</a:t>
            </a:r>
          </a:p>
          <a:p>
            <a:pPr algn="ctr"/>
            <a:r>
              <a:rPr lang="en-GB" sz="1108" b="1"/>
              <a:t>and</a:t>
            </a:r>
            <a:r>
              <a:rPr lang="en-GB" sz="1108" b="1">
                <a:solidFill>
                  <a:srgbClr val="6699FF"/>
                </a:solidFill>
              </a:rPr>
              <a:t> </a:t>
            </a:r>
            <a:r>
              <a:rPr lang="en-GB" sz="1108" b="1"/>
              <a:t>Performance</a:t>
            </a:r>
          </a:p>
          <a:p>
            <a:pPr algn="ctr"/>
            <a:r>
              <a:rPr lang="en-GB" sz="1108" b="1"/>
              <a:t>Measures</a:t>
            </a:r>
          </a:p>
        </p:txBody>
      </p:sp>
      <p:sp>
        <p:nvSpPr>
          <p:cNvPr id="22535" name="AutoShape 14"/>
          <p:cNvSpPr>
            <a:spLocks noChangeArrowheads="1"/>
          </p:cNvSpPr>
          <p:nvPr/>
        </p:nvSpPr>
        <p:spPr bwMode="auto">
          <a:xfrm>
            <a:off x="2601059" y="2687516"/>
            <a:ext cx="971550" cy="492369"/>
          </a:xfrm>
          <a:prstGeom prst="rightArrow">
            <a:avLst>
              <a:gd name="adj1" fmla="val 50000"/>
              <a:gd name="adj2" fmla="val 45539"/>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22536" name="AutoShape 15"/>
          <p:cNvSpPr>
            <a:spLocks noChangeArrowheads="1"/>
          </p:cNvSpPr>
          <p:nvPr/>
        </p:nvSpPr>
        <p:spPr bwMode="auto">
          <a:xfrm rot="-1824264">
            <a:off x="2504344" y="1941635"/>
            <a:ext cx="1016977" cy="492369"/>
          </a:xfrm>
          <a:prstGeom prst="rightArrow">
            <a:avLst>
              <a:gd name="adj1" fmla="val 50000"/>
              <a:gd name="adj2" fmla="val 47669"/>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22537" name="AutoShape 16"/>
          <p:cNvSpPr>
            <a:spLocks noChangeArrowheads="1"/>
          </p:cNvSpPr>
          <p:nvPr/>
        </p:nvSpPr>
        <p:spPr bwMode="auto">
          <a:xfrm rot="1744134" flipV="1">
            <a:off x="2491156" y="3512528"/>
            <a:ext cx="1112227" cy="492369"/>
          </a:xfrm>
          <a:prstGeom prst="rightArrow">
            <a:avLst>
              <a:gd name="adj1" fmla="val 50000"/>
              <a:gd name="adj2" fmla="val 52133"/>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grpSp>
        <p:nvGrpSpPr>
          <p:cNvPr id="4" name="Group 17"/>
          <p:cNvGrpSpPr>
            <a:grpSpLocks/>
          </p:cNvGrpSpPr>
          <p:nvPr/>
        </p:nvGrpSpPr>
        <p:grpSpPr bwMode="auto">
          <a:xfrm rot="16200000" flipH="1">
            <a:off x="3874486" y="1563566"/>
            <a:ext cx="4006362" cy="2743200"/>
            <a:chOff x="384" y="1008"/>
            <a:chExt cx="4656" cy="2928"/>
          </a:xfrm>
          <a:solidFill>
            <a:srgbClr val="FFFF99"/>
          </a:solidFill>
        </p:grpSpPr>
        <p:sp>
          <p:nvSpPr>
            <p:cNvPr id="13348" name="Freeform 18"/>
            <p:cNvSpPr>
              <a:spLocks/>
            </p:cNvSpPr>
            <p:nvPr/>
          </p:nvSpPr>
          <p:spPr bwMode="auto">
            <a:xfrm>
              <a:off x="384" y="1392"/>
              <a:ext cx="4656" cy="2544"/>
            </a:xfrm>
            <a:custGeom>
              <a:avLst/>
              <a:gdLst>
                <a:gd name="T0" fmla="*/ 48 w 4656"/>
                <a:gd name="T1" fmla="*/ 96 h 2544"/>
                <a:gd name="T2" fmla="*/ 1776 w 4656"/>
                <a:gd name="T3" fmla="*/ 2256 h 2544"/>
                <a:gd name="T4" fmla="*/ 1776 w 4656"/>
                <a:gd name="T5" fmla="*/ 2544 h 2544"/>
                <a:gd name="T6" fmla="*/ 2976 w 4656"/>
                <a:gd name="T7" fmla="*/ 2544 h 2544"/>
                <a:gd name="T8" fmla="*/ 2976 w 4656"/>
                <a:gd name="T9" fmla="*/ 2208 h 2544"/>
                <a:gd name="T10" fmla="*/ 4656 w 4656"/>
                <a:gd name="T11" fmla="*/ 48 h 2544"/>
                <a:gd name="T12" fmla="*/ 0 w 4656"/>
                <a:gd name="T13" fmla="*/ 0 h 2544"/>
                <a:gd name="T14" fmla="*/ 0 60000 65536"/>
                <a:gd name="T15" fmla="*/ 0 60000 65536"/>
                <a:gd name="T16" fmla="*/ 0 60000 65536"/>
                <a:gd name="T17" fmla="*/ 0 60000 65536"/>
                <a:gd name="T18" fmla="*/ 0 60000 65536"/>
                <a:gd name="T19" fmla="*/ 0 60000 65536"/>
                <a:gd name="T20" fmla="*/ 0 60000 65536"/>
                <a:gd name="T21" fmla="*/ 0 w 4656"/>
                <a:gd name="T22" fmla="*/ 0 h 2544"/>
                <a:gd name="T23" fmla="*/ 4656 w 4656"/>
                <a:gd name="T24" fmla="*/ 2544 h 2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56" h="2544">
                  <a:moveTo>
                    <a:pt x="48" y="96"/>
                  </a:moveTo>
                  <a:lnTo>
                    <a:pt x="1776" y="2256"/>
                  </a:lnTo>
                  <a:lnTo>
                    <a:pt x="1776" y="2544"/>
                  </a:lnTo>
                  <a:lnTo>
                    <a:pt x="2976" y="2544"/>
                  </a:lnTo>
                  <a:lnTo>
                    <a:pt x="2976" y="2208"/>
                  </a:lnTo>
                  <a:lnTo>
                    <a:pt x="4656" y="48"/>
                  </a:lnTo>
                  <a:lnTo>
                    <a:pt x="0" y="0"/>
                  </a:lnTo>
                </a:path>
              </a:pathLst>
            </a:custGeom>
            <a:grpFill/>
            <a:ln w="12700" cap="rnd">
              <a:noFill/>
              <a:round/>
              <a:headEnd/>
              <a:tailEnd/>
            </a:ln>
          </p:spPr>
          <p:txBody>
            <a:bodyPr wrap="none" anchor="ctr"/>
            <a:lstStyle/>
            <a:p>
              <a:pPr>
                <a:defRPr/>
              </a:pPr>
              <a:endParaRPr lang="en-US" sz="1477">
                <a:ea typeface="+mn-ea"/>
              </a:endParaRPr>
            </a:p>
          </p:txBody>
        </p:sp>
        <p:sp>
          <p:nvSpPr>
            <p:cNvPr id="13349" name="Line 19"/>
            <p:cNvSpPr>
              <a:spLocks noChangeShapeType="1"/>
            </p:cNvSpPr>
            <p:nvPr/>
          </p:nvSpPr>
          <p:spPr bwMode="auto">
            <a:xfrm>
              <a:off x="384" y="1440"/>
              <a:ext cx="1776" cy="220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nvGrpSpPr>
            <p:cNvPr id="5" name="Group 20"/>
            <p:cNvGrpSpPr>
              <a:grpSpLocks/>
            </p:cNvGrpSpPr>
            <p:nvPr/>
          </p:nvGrpSpPr>
          <p:grpSpPr bwMode="auto">
            <a:xfrm>
              <a:off x="384" y="1008"/>
              <a:ext cx="4656" cy="2592"/>
              <a:chOff x="384" y="1008"/>
              <a:chExt cx="4656" cy="2592"/>
            </a:xfrm>
            <a:grpFill/>
          </p:grpSpPr>
          <p:sp>
            <p:nvSpPr>
              <p:cNvPr id="13353" name="Oval 21"/>
              <p:cNvSpPr>
                <a:spLocks noChangeArrowheads="1"/>
              </p:cNvSpPr>
              <p:nvPr/>
            </p:nvSpPr>
            <p:spPr bwMode="auto">
              <a:xfrm>
                <a:off x="384" y="1008"/>
                <a:ext cx="4656" cy="768"/>
              </a:xfrm>
              <a:prstGeom prst="ellipse">
                <a:avLst/>
              </a:prstGeom>
              <a:grpFill/>
              <a:ln w="12700">
                <a:solidFill>
                  <a:schemeClr val="tx1"/>
                </a:solidFill>
                <a:round/>
                <a:headEnd type="none" w="sm" len="sm"/>
                <a:tailEnd type="none" w="sm" len="sm"/>
              </a:ln>
            </p:spPr>
            <p:txBody>
              <a:bodyPr wrap="none" anchor="ctr"/>
              <a:lstStyle/>
              <a:p>
                <a:pPr>
                  <a:defRPr/>
                </a:pPr>
                <a:endParaRPr lang="en-US" sz="1477">
                  <a:ea typeface="+mn-ea"/>
                </a:endParaRPr>
              </a:p>
            </p:txBody>
          </p:sp>
          <p:sp>
            <p:nvSpPr>
              <p:cNvPr id="13354" name="Line 22"/>
              <p:cNvSpPr>
                <a:spLocks noChangeShapeType="1"/>
              </p:cNvSpPr>
              <p:nvPr/>
            </p:nvSpPr>
            <p:spPr bwMode="auto">
              <a:xfrm flipH="1">
                <a:off x="3360" y="1440"/>
                <a:ext cx="1680" cy="2160"/>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13351" name="Line 23"/>
            <p:cNvSpPr>
              <a:spLocks noChangeShapeType="1"/>
            </p:cNvSpPr>
            <p:nvPr/>
          </p:nvSpPr>
          <p:spPr bwMode="auto">
            <a:xfrm>
              <a:off x="2160" y="3648"/>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sp>
          <p:nvSpPr>
            <p:cNvPr id="13352" name="Line 24"/>
            <p:cNvSpPr>
              <a:spLocks noChangeShapeType="1"/>
            </p:cNvSpPr>
            <p:nvPr/>
          </p:nvSpPr>
          <p:spPr bwMode="auto">
            <a:xfrm>
              <a:off x="3360" y="3600"/>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20499" name="Rectangle 26"/>
          <p:cNvSpPr>
            <a:spLocks noGrp="1" noChangeArrowheads="1"/>
          </p:cNvSpPr>
          <p:nvPr>
            <p:ph type="title"/>
          </p:nvPr>
        </p:nvSpPr>
        <p:spPr/>
        <p:txBody>
          <a:bodyPr/>
          <a:lstStyle/>
          <a:p>
            <a:pPr defTabSz="703402"/>
            <a:r>
              <a:rPr lang="en-GB" sz="2585">
                <a:latin typeface="Arial" charset="0"/>
              </a:rPr>
              <a:t>Start with Concept Generation</a:t>
            </a:r>
          </a:p>
        </p:txBody>
      </p:sp>
      <p:sp>
        <p:nvSpPr>
          <p:cNvPr id="16397" name="Text Box 27"/>
          <p:cNvSpPr txBox="1">
            <a:spLocks noChangeArrowheads="1"/>
          </p:cNvSpPr>
          <p:nvPr/>
        </p:nvSpPr>
        <p:spPr bwMode="auto">
          <a:xfrm>
            <a:off x="565727" y="1335672"/>
            <a:ext cx="2386936" cy="369332"/>
          </a:xfrm>
          <a:prstGeom prst="rect">
            <a:avLst/>
          </a:prstGeom>
          <a:solidFill>
            <a:schemeClr val="accent6">
              <a:lumMod val="40000"/>
              <a:lumOff val="60000"/>
            </a:schemeClr>
          </a:solidFill>
          <a:ln w="12700">
            <a:noFill/>
            <a:miter lim="800000"/>
            <a:headEnd/>
            <a:tailEnd/>
          </a:ln>
        </p:spPr>
        <p:txBody>
          <a:bodyPr wrap="none" anchor="ctr">
            <a:spAutoFit/>
          </a:bodyPr>
          <a:lstStyle/>
          <a:p>
            <a:pPr algn="ctr" eaLnBrk="0" hangingPunct="0">
              <a:defRPr/>
            </a:pPr>
            <a:r>
              <a:rPr lang="en-GB" sz="1800" dirty="0">
                <a:ea typeface="+mn-ea"/>
              </a:rPr>
              <a:t>Divergent Thinking</a:t>
            </a:r>
          </a:p>
        </p:txBody>
      </p:sp>
      <p:sp>
        <p:nvSpPr>
          <p:cNvPr id="16398" name="Text Box 28"/>
          <p:cNvSpPr txBox="1">
            <a:spLocks noChangeArrowheads="1"/>
          </p:cNvSpPr>
          <p:nvPr/>
        </p:nvSpPr>
        <p:spPr bwMode="auto">
          <a:xfrm>
            <a:off x="5941128" y="1270406"/>
            <a:ext cx="2590068" cy="369332"/>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nchor="ctr">
            <a:spAutoFit/>
          </a:bodyPr>
          <a:lstStyle/>
          <a:p>
            <a:pPr algn="ctr" eaLnBrk="0" hangingPunct="0">
              <a:defRPr/>
            </a:pPr>
            <a:r>
              <a:rPr lang="en-GB" sz="1800" dirty="0">
                <a:solidFill>
                  <a:schemeClr val="bg1">
                    <a:lumMod val="65000"/>
                  </a:schemeClr>
                </a:solidFill>
                <a:latin typeface="+mn-lt"/>
                <a:ea typeface="+mn-ea"/>
              </a:rPr>
              <a:t>Convergent Thinking</a:t>
            </a:r>
          </a:p>
        </p:txBody>
      </p:sp>
      <p:sp>
        <p:nvSpPr>
          <p:cNvPr id="20502" name="Text Box 29"/>
          <p:cNvSpPr txBox="1">
            <a:spLocks noChangeArrowheads="1"/>
          </p:cNvSpPr>
          <p:nvPr/>
        </p:nvSpPr>
        <p:spPr bwMode="auto">
          <a:xfrm>
            <a:off x="3808798" y="994998"/>
            <a:ext cx="468398" cy="3843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p:txBody>
      </p:sp>
      <p:sp>
        <p:nvSpPr>
          <p:cNvPr id="20503" name="Text Box 30"/>
          <p:cNvSpPr txBox="1">
            <a:spLocks noChangeArrowheads="1"/>
          </p:cNvSpPr>
          <p:nvPr/>
        </p:nvSpPr>
        <p:spPr bwMode="auto">
          <a:xfrm>
            <a:off x="4586918" y="1000860"/>
            <a:ext cx="468398" cy="3843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p:txBody>
      </p:sp>
      <p:sp>
        <p:nvSpPr>
          <p:cNvPr id="20504" name="Line 31"/>
          <p:cNvSpPr>
            <a:spLocks noChangeShapeType="1"/>
          </p:cNvSpPr>
          <p:nvPr/>
        </p:nvSpPr>
        <p:spPr bwMode="auto">
          <a:xfrm flipV="1">
            <a:off x="4658460" y="4674579"/>
            <a:ext cx="389792"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05" name="Line 32"/>
          <p:cNvSpPr>
            <a:spLocks noChangeShapeType="1"/>
          </p:cNvSpPr>
          <p:nvPr/>
        </p:nvSpPr>
        <p:spPr bwMode="auto">
          <a:xfrm flipV="1">
            <a:off x="4654062" y="4337541"/>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06" name="Line 33"/>
          <p:cNvSpPr>
            <a:spLocks noChangeShapeType="1"/>
          </p:cNvSpPr>
          <p:nvPr/>
        </p:nvSpPr>
        <p:spPr bwMode="auto">
          <a:xfrm flipV="1">
            <a:off x="4654062" y="4152902"/>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07" name="Line 34"/>
          <p:cNvSpPr>
            <a:spLocks noChangeShapeType="1"/>
          </p:cNvSpPr>
          <p:nvPr/>
        </p:nvSpPr>
        <p:spPr bwMode="auto">
          <a:xfrm flipV="1">
            <a:off x="4635012" y="1638302"/>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08" name="Line 35"/>
          <p:cNvSpPr>
            <a:spLocks noChangeShapeType="1"/>
          </p:cNvSpPr>
          <p:nvPr/>
        </p:nvSpPr>
        <p:spPr bwMode="auto">
          <a:xfrm flipV="1">
            <a:off x="4670181" y="1125418"/>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09" name="Line 36"/>
          <p:cNvSpPr>
            <a:spLocks noChangeShapeType="1"/>
          </p:cNvSpPr>
          <p:nvPr/>
        </p:nvSpPr>
        <p:spPr bwMode="auto">
          <a:xfrm flipV="1">
            <a:off x="4654062" y="2130670"/>
            <a:ext cx="391258"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10" name="Line 37"/>
          <p:cNvSpPr>
            <a:spLocks noChangeShapeType="1"/>
          </p:cNvSpPr>
          <p:nvPr/>
        </p:nvSpPr>
        <p:spPr bwMode="auto">
          <a:xfrm flipV="1">
            <a:off x="4642339" y="1960687"/>
            <a:ext cx="389792"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11" name="Line 38"/>
          <p:cNvSpPr>
            <a:spLocks noChangeShapeType="1"/>
          </p:cNvSpPr>
          <p:nvPr/>
        </p:nvSpPr>
        <p:spPr bwMode="auto">
          <a:xfrm flipV="1">
            <a:off x="4673112" y="2658210"/>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12" name="Line 39"/>
          <p:cNvSpPr>
            <a:spLocks noChangeShapeType="1"/>
          </p:cNvSpPr>
          <p:nvPr/>
        </p:nvSpPr>
        <p:spPr bwMode="auto">
          <a:xfrm flipV="1">
            <a:off x="4670181" y="2470641"/>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13" name="Line 40"/>
          <p:cNvSpPr>
            <a:spLocks noChangeShapeType="1"/>
          </p:cNvSpPr>
          <p:nvPr/>
        </p:nvSpPr>
        <p:spPr bwMode="auto">
          <a:xfrm flipV="1">
            <a:off x="4635012" y="3651741"/>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14" name="Line 41"/>
          <p:cNvSpPr>
            <a:spLocks noChangeShapeType="1"/>
          </p:cNvSpPr>
          <p:nvPr/>
        </p:nvSpPr>
        <p:spPr bwMode="auto">
          <a:xfrm flipV="1">
            <a:off x="4670181" y="3314702"/>
            <a:ext cx="391257" cy="879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0515" name="Text Box 42"/>
          <p:cNvSpPr txBox="1">
            <a:spLocks noChangeArrowheads="1"/>
          </p:cNvSpPr>
          <p:nvPr/>
        </p:nvSpPr>
        <p:spPr bwMode="auto">
          <a:xfrm>
            <a:off x="6020341" y="2507275"/>
            <a:ext cx="752129" cy="9448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a:t>Concept</a:t>
            </a:r>
          </a:p>
          <a:p>
            <a:pPr algn="ctr"/>
            <a:r>
              <a:rPr lang="en-GB" sz="1108" b="1"/>
              <a:t>Concept</a:t>
            </a:r>
          </a:p>
          <a:p>
            <a:pPr algn="ctr"/>
            <a:r>
              <a:rPr lang="en-GB" sz="1108" b="1"/>
              <a:t>Concept</a:t>
            </a:r>
          </a:p>
          <a:p>
            <a:pPr algn="ctr"/>
            <a:r>
              <a:rPr lang="en-GB" sz="1108" b="1"/>
              <a:t>Concept</a:t>
            </a:r>
          </a:p>
          <a:p>
            <a:pPr algn="ctr"/>
            <a:r>
              <a:rPr lang="en-GB" sz="1108" b="1"/>
              <a:t>Concept</a:t>
            </a:r>
          </a:p>
        </p:txBody>
      </p:sp>
      <p:sp>
        <p:nvSpPr>
          <p:cNvPr id="13340" name="AutoShape 43"/>
          <p:cNvSpPr>
            <a:spLocks noChangeArrowheads="1"/>
          </p:cNvSpPr>
          <p:nvPr/>
        </p:nvSpPr>
        <p:spPr bwMode="auto">
          <a:xfrm rot="1744134" flipV="1">
            <a:off x="5117125" y="1707174"/>
            <a:ext cx="1112227" cy="492369"/>
          </a:xfrm>
          <a:prstGeom prst="rightArrow">
            <a:avLst>
              <a:gd name="adj1" fmla="val 50000"/>
              <a:gd name="adj2" fmla="val 52133"/>
            </a:avLst>
          </a:prstGeom>
          <a:solidFill>
            <a:schemeClr val="accent6">
              <a:lumMod val="20000"/>
              <a:lumOff val="80000"/>
            </a:schemeClr>
          </a:solidFill>
          <a:ln w="12700">
            <a:solidFill>
              <a:schemeClr val="tx1"/>
            </a:solidFill>
            <a:miter lim="800000"/>
            <a:headEnd/>
            <a:tailEnd/>
          </a:ln>
        </p:spPr>
        <p:txBody>
          <a:bodyPr wrap="none" anchor="ctr"/>
          <a:lstStyle/>
          <a:p>
            <a:pPr>
              <a:defRPr/>
            </a:pPr>
            <a:endParaRPr lang="en-US" sz="1477">
              <a:ea typeface="+mn-ea"/>
            </a:endParaRPr>
          </a:p>
        </p:txBody>
      </p:sp>
      <p:sp>
        <p:nvSpPr>
          <p:cNvPr id="13341" name="AutoShape 44"/>
          <p:cNvSpPr>
            <a:spLocks noChangeArrowheads="1"/>
          </p:cNvSpPr>
          <p:nvPr/>
        </p:nvSpPr>
        <p:spPr bwMode="auto">
          <a:xfrm rot="19775736">
            <a:off x="5121521" y="3749920"/>
            <a:ext cx="1015511" cy="492369"/>
          </a:xfrm>
          <a:prstGeom prst="rightArrow">
            <a:avLst>
              <a:gd name="adj1" fmla="val 50000"/>
              <a:gd name="adj2" fmla="val 47600"/>
            </a:avLst>
          </a:prstGeom>
          <a:solidFill>
            <a:schemeClr val="accent6">
              <a:lumMod val="20000"/>
              <a:lumOff val="80000"/>
            </a:schemeClr>
          </a:solidFill>
          <a:ln w="12700">
            <a:solidFill>
              <a:schemeClr val="tx1"/>
            </a:solidFill>
            <a:miter lim="800000"/>
            <a:headEnd/>
            <a:tailEnd/>
          </a:ln>
        </p:spPr>
        <p:txBody>
          <a:bodyPr wrap="none" anchor="ctr"/>
          <a:lstStyle/>
          <a:p>
            <a:pPr>
              <a:defRPr/>
            </a:pPr>
            <a:endParaRPr lang="en-US" sz="1477">
              <a:ea typeface="+mn-ea"/>
            </a:endParaRPr>
          </a:p>
        </p:txBody>
      </p:sp>
      <p:sp>
        <p:nvSpPr>
          <p:cNvPr id="13342" name="AutoShape 45"/>
          <p:cNvSpPr>
            <a:spLocks noChangeArrowheads="1"/>
          </p:cNvSpPr>
          <p:nvPr/>
        </p:nvSpPr>
        <p:spPr bwMode="auto">
          <a:xfrm>
            <a:off x="5102471" y="2693377"/>
            <a:ext cx="971550" cy="492369"/>
          </a:xfrm>
          <a:prstGeom prst="rightArrow">
            <a:avLst>
              <a:gd name="adj1" fmla="val 50000"/>
              <a:gd name="adj2" fmla="val 45539"/>
            </a:avLst>
          </a:prstGeom>
          <a:solidFill>
            <a:schemeClr val="accent6">
              <a:lumMod val="20000"/>
              <a:lumOff val="80000"/>
            </a:schemeClr>
          </a:solidFill>
          <a:ln w="12700">
            <a:solidFill>
              <a:schemeClr val="tx1"/>
            </a:solidFill>
            <a:miter lim="800000"/>
            <a:headEnd/>
            <a:tailEnd/>
          </a:ln>
        </p:spPr>
        <p:txBody>
          <a:bodyPr wrap="none" anchor="ctr"/>
          <a:lstStyle/>
          <a:p>
            <a:pPr>
              <a:defRPr/>
            </a:pPr>
            <a:endParaRPr lang="en-US" sz="1477">
              <a:ea typeface="+mn-ea"/>
            </a:endParaRPr>
          </a:p>
        </p:txBody>
      </p:sp>
      <p:sp>
        <p:nvSpPr>
          <p:cNvPr id="22559" name="Text Box 46"/>
          <p:cNvSpPr txBox="1">
            <a:spLocks noChangeArrowheads="1"/>
          </p:cNvSpPr>
          <p:nvPr/>
        </p:nvSpPr>
        <p:spPr bwMode="auto">
          <a:xfrm>
            <a:off x="7807296" y="2730712"/>
            <a:ext cx="1138452" cy="461665"/>
          </a:xfrm>
          <a:prstGeom prst="rect">
            <a:avLst/>
          </a:prstGeom>
          <a:noFill/>
          <a:ln w="12700">
            <a:noFill/>
            <a:miter lim="800000"/>
            <a:headEnd/>
            <a:tailEnd/>
          </a:ln>
        </p:spPr>
        <p:txBody>
          <a:bodyPr wrap="none">
            <a:spAutoFit/>
          </a:bodyPr>
          <a:lstStyle/>
          <a:p>
            <a:pPr algn="ctr" eaLnBrk="0" hangingPunct="0">
              <a:defRPr/>
            </a:pPr>
            <a:r>
              <a:rPr lang="en-GB" sz="1200" b="1" dirty="0">
                <a:solidFill>
                  <a:schemeClr val="bg1">
                    <a:lumMod val="65000"/>
                  </a:schemeClr>
                </a:solidFill>
                <a:ea typeface="+mn-ea"/>
              </a:rPr>
              <a:t>Solution</a:t>
            </a:r>
          </a:p>
          <a:p>
            <a:pPr algn="ctr" eaLnBrk="0" hangingPunct="0">
              <a:defRPr/>
            </a:pPr>
            <a:r>
              <a:rPr lang="en-GB" sz="1200" b="1" dirty="0">
                <a:solidFill>
                  <a:schemeClr val="bg1">
                    <a:lumMod val="65000"/>
                  </a:schemeClr>
                </a:solidFill>
                <a:ea typeface="+mn-ea"/>
              </a:rPr>
              <a:t>Concept(s)</a:t>
            </a:r>
          </a:p>
        </p:txBody>
      </p:sp>
      <p:sp>
        <p:nvSpPr>
          <p:cNvPr id="13344" name="AutoShape 47"/>
          <p:cNvSpPr>
            <a:spLocks noChangeArrowheads="1"/>
          </p:cNvSpPr>
          <p:nvPr/>
        </p:nvSpPr>
        <p:spPr bwMode="auto">
          <a:xfrm>
            <a:off x="6814039" y="2716823"/>
            <a:ext cx="971550" cy="492369"/>
          </a:xfrm>
          <a:prstGeom prst="rightArrow">
            <a:avLst>
              <a:gd name="adj1" fmla="val 50000"/>
              <a:gd name="adj2" fmla="val 45539"/>
            </a:avLst>
          </a:prstGeom>
          <a:solidFill>
            <a:schemeClr val="accent6">
              <a:lumMod val="20000"/>
              <a:lumOff val="80000"/>
            </a:schemeClr>
          </a:solidFill>
          <a:ln w="12700">
            <a:solidFill>
              <a:schemeClr val="tx1"/>
            </a:solidFill>
            <a:miter lim="800000"/>
            <a:headEnd/>
            <a:tailEnd/>
          </a:ln>
        </p:spPr>
        <p:txBody>
          <a:bodyPr wrap="none" anchor="ctr"/>
          <a:lstStyle/>
          <a:p>
            <a:pPr>
              <a:defRPr/>
            </a:pPr>
            <a:endParaRPr lang="en-US" sz="1477">
              <a:ea typeface="+mn-ea"/>
            </a:endParaRPr>
          </a:p>
        </p:txBody>
      </p:sp>
      <p:sp>
        <p:nvSpPr>
          <p:cNvPr id="52" name="Rounded Rectangular Callout 51"/>
          <p:cNvSpPr/>
          <p:nvPr/>
        </p:nvSpPr>
        <p:spPr>
          <a:xfrm>
            <a:off x="381004" y="4475284"/>
            <a:ext cx="2938097" cy="1402374"/>
          </a:xfrm>
          <a:prstGeom prst="wedgeRoundRectCallout">
            <a:avLst>
              <a:gd name="adj1" fmla="val 36859"/>
              <a:gd name="adj2" fmla="val -104360"/>
              <a:gd name="adj3" fmla="val 16667"/>
            </a:avLst>
          </a:prstGeom>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77" b="1" dirty="0">
                <a:solidFill>
                  <a:schemeClr val="bg1"/>
                </a:solidFill>
              </a:rPr>
              <a:t>CONCEPT GENERATION</a:t>
            </a:r>
          </a:p>
          <a:p>
            <a:pPr>
              <a:defRPr/>
            </a:pPr>
            <a:r>
              <a:rPr lang="en-GB" sz="1292" dirty="0">
                <a:solidFill>
                  <a:schemeClr val="bg1"/>
                </a:solidFill>
              </a:rPr>
              <a:t>Use functionality as a means of handling complexity yet simultaneously ensuring whole system coverage to generate all possible functional solutions</a:t>
            </a:r>
          </a:p>
        </p:txBody>
      </p:sp>
      <p:sp>
        <p:nvSpPr>
          <p:cNvPr id="53" name="Rounded Rectangular Callout 52"/>
          <p:cNvSpPr>
            <a:spLocks noChangeArrowheads="1"/>
          </p:cNvSpPr>
          <p:nvPr/>
        </p:nvSpPr>
        <p:spPr bwMode="auto">
          <a:xfrm>
            <a:off x="4854821" y="4758104"/>
            <a:ext cx="2164373" cy="1606062"/>
          </a:xfrm>
          <a:prstGeom prst="wedgeRoundRectCallout">
            <a:avLst>
              <a:gd name="adj1" fmla="val 19981"/>
              <a:gd name="adj2" fmla="val -138995"/>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pPr>
              <a:defRPr/>
            </a:pPr>
            <a:r>
              <a:rPr lang="en-GB" sz="1477" b="1" dirty="0">
                <a:solidFill>
                  <a:schemeClr val="bg1"/>
                </a:solidFill>
                <a:latin typeface="+mn-lt"/>
                <a:ea typeface="+mn-ea"/>
              </a:rPr>
              <a:t>CONCEPT INTEGRATION</a:t>
            </a:r>
          </a:p>
          <a:p>
            <a:pPr>
              <a:defRPr/>
            </a:pPr>
            <a:r>
              <a:rPr lang="en-GB" sz="1292" dirty="0">
                <a:solidFill>
                  <a:schemeClr val="bg1"/>
                </a:solidFill>
                <a:latin typeface="+mn-lt"/>
                <a:ea typeface="+mn-ea"/>
              </a:rPr>
              <a:t>From the set of all possible solutions determine those combinations that form a whole system concept</a:t>
            </a:r>
          </a:p>
        </p:txBody>
      </p:sp>
      <p:sp>
        <p:nvSpPr>
          <p:cNvPr id="54" name="Rounded Rectangular Callout 53"/>
          <p:cNvSpPr>
            <a:spLocks noChangeArrowheads="1"/>
          </p:cNvSpPr>
          <p:nvPr/>
        </p:nvSpPr>
        <p:spPr bwMode="auto">
          <a:xfrm>
            <a:off x="7074877" y="4107474"/>
            <a:ext cx="1891812" cy="1277815"/>
          </a:xfrm>
          <a:prstGeom prst="wedgeRoundRectCallout">
            <a:avLst>
              <a:gd name="adj1" fmla="val 16227"/>
              <a:gd name="adj2" fmla="val -120366"/>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r>
              <a:rPr lang="en-GB" sz="1477" b="1">
                <a:solidFill>
                  <a:schemeClr val="bg1"/>
                </a:solidFill>
              </a:rPr>
              <a:t>CONCEPT </a:t>
            </a:r>
          </a:p>
          <a:p>
            <a:r>
              <a:rPr lang="en-GB" sz="1477" b="1">
                <a:solidFill>
                  <a:schemeClr val="bg1"/>
                </a:solidFill>
              </a:rPr>
              <a:t>SELECTION</a:t>
            </a:r>
          </a:p>
          <a:p>
            <a:r>
              <a:rPr lang="en-GB" sz="1292">
                <a:solidFill>
                  <a:schemeClr val="bg1"/>
                </a:solidFill>
              </a:rPr>
              <a:t>Evaluate the whole system concepts to identify the </a:t>
            </a:r>
            <a:r>
              <a:rPr lang="ja-JP" altLang="en-GB" sz="1292">
                <a:solidFill>
                  <a:schemeClr val="bg1"/>
                </a:solidFill>
              </a:rPr>
              <a:t>“</a:t>
            </a:r>
            <a:r>
              <a:rPr lang="en-GB" sz="1292">
                <a:solidFill>
                  <a:schemeClr val="bg1"/>
                </a:solidFill>
              </a:rPr>
              <a:t>best</a:t>
            </a:r>
            <a:r>
              <a:rPr lang="ja-JP" altLang="en-GB" sz="1292">
                <a:solidFill>
                  <a:schemeClr val="bg1"/>
                </a:solidFill>
              </a:rPr>
              <a:t>”</a:t>
            </a:r>
            <a:endParaRPr lang="en-GB" sz="1292">
              <a:solidFill>
                <a:schemeClr val="bg1"/>
              </a:solidFill>
            </a:endParaRPr>
          </a:p>
        </p:txBody>
      </p:sp>
    </p:spTree>
    <p:extLst>
      <p:ext uri="{BB962C8B-B14F-4D97-AF65-F5344CB8AC3E}">
        <p14:creationId xmlns:p14="http://schemas.microsoft.com/office/powerpoint/2010/main" val="17984927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GB"/>
              <a:t>Tools for Technology Concept Generation</a:t>
            </a:r>
          </a:p>
        </p:txBody>
      </p:sp>
      <p:sp>
        <p:nvSpPr>
          <p:cNvPr id="21507" name="Rectangle 3"/>
          <p:cNvSpPr>
            <a:spLocks noGrp="1" noChangeArrowheads="1"/>
          </p:cNvSpPr>
          <p:nvPr>
            <p:ph type="body" idx="1"/>
          </p:nvPr>
        </p:nvSpPr>
        <p:spPr/>
        <p:txBody>
          <a:bodyPr>
            <a:normAutofit lnSpcReduction="10000"/>
          </a:bodyPr>
          <a:lstStyle/>
          <a:p>
            <a:r>
              <a:rPr lang="en-GB" dirty="0"/>
              <a:t>Concept generation is a divergent thinking activity – it is about being creative, radical and innovative, but in a disciplined and structured manner</a:t>
            </a:r>
          </a:p>
          <a:p>
            <a:r>
              <a:rPr lang="en-GB" dirty="0"/>
              <a:t>Achieving </a:t>
            </a:r>
            <a:r>
              <a:rPr lang="ja-JP" altLang="en-GB" dirty="0"/>
              <a:t>“</a:t>
            </a:r>
            <a:r>
              <a:rPr lang="en-GB" dirty="0"/>
              <a:t>structured innovation</a:t>
            </a:r>
            <a:r>
              <a:rPr lang="ja-JP" altLang="en-GB" dirty="0"/>
              <a:t>”</a:t>
            </a:r>
            <a:r>
              <a:rPr lang="en-GB" dirty="0"/>
              <a:t> requires two phases:</a:t>
            </a:r>
          </a:p>
          <a:p>
            <a:pPr lvl="1"/>
            <a:r>
              <a:rPr lang="en-GB" dirty="0"/>
              <a:t>Unconstrained ideas generation where teams members have an open mind and are willing to explore options</a:t>
            </a:r>
          </a:p>
          <a:p>
            <a:pPr lvl="1"/>
            <a:r>
              <a:rPr lang="en-GB" dirty="0"/>
              <a:t>Logical ideas structuring where the team needs to assemble the ideas in a logical framework</a:t>
            </a:r>
          </a:p>
          <a:p>
            <a:r>
              <a:rPr lang="en-GB" dirty="0"/>
              <a:t>There are many tools to assist in the unconstrained ideas generation – these include:</a:t>
            </a:r>
          </a:p>
          <a:p>
            <a:pPr lvl="1"/>
            <a:r>
              <a:rPr lang="en-GB" dirty="0"/>
              <a:t>Brainstorming and derivatives</a:t>
            </a:r>
          </a:p>
          <a:p>
            <a:pPr lvl="1"/>
            <a:r>
              <a:rPr lang="en-GB" dirty="0"/>
              <a:t>Similarities and Differences</a:t>
            </a:r>
          </a:p>
          <a:p>
            <a:r>
              <a:rPr lang="en-GB" dirty="0"/>
              <a:t>There are very few tools to help structure ideas – the main tool here is:</a:t>
            </a:r>
          </a:p>
          <a:p>
            <a:pPr lvl="1"/>
            <a:r>
              <a:rPr lang="en-GB" dirty="0"/>
              <a:t>Morphological Analysis or Function Means Analysis</a:t>
            </a:r>
          </a:p>
          <a:p>
            <a:endParaRPr lang="en-GB" dirty="0"/>
          </a:p>
        </p:txBody>
      </p:sp>
    </p:spTree>
    <p:extLst>
      <p:ext uri="{BB962C8B-B14F-4D97-AF65-F5344CB8AC3E}">
        <p14:creationId xmlns:p14="http://schemas.microsoft.com/office/powerpoint/2010/main" val="82231043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2104291" y="2906713"/>
            <a:ext cx="6390421" cy="1500187"/>
          </a:xfrm>
        </p:spPr>
        <p:txBody>
          <a:bodyPr/>
          <a:lstStyle/>
          <a:p>
            <a:r>
              <a:rPr lang="en-GB" sz="2800" dirty="0"/>
              <a:t>Unconstrained Ideas Generation</a:t>
            </a:r>
          </a:p>
        </p:txBody>
      </p:sp>
      <p:pic>
        <p:nvPicPr>
          <p:cNvPr id="9" name="Picture 2" descr="GPS aide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6752" y="2895367"/>
            <a:ext cx="1055077" cy="703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3" descr="concept 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7727" y="1232389"/>
            <a:ext cx="1606062" cy="15108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4" descr="Mulching Mowe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66003" y="4935049"/>
            <a:ext cx="1298331" cy="11679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5" descr="Concept 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31702" y="4677631"/>
            <a:ext cx="1494692" cy="996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6" descr="Circle wing.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23496" y="3652838"/>
            <a:ext cx="1814146" cy="1238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7" descr="Hoop wing.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86455" y="1266093"/>
            <a:ext cx="1521069" cy="17452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8" descr="Toaster kettle.bmp"/>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762000"/>
            <a:ext cx="2117480" cy="24618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9" descr="IWM.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33158" y="566073"/>
            <a:ext cx="1406769" cy="20398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descr="images.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43400" y="4566139"/>
            <a:ext cx="1746738" cy="1746738"/>
          </a:xfrm>
          <a:prstGeom prst="rect">
            <a:avLst/>
          </a:prstGeom>
        </p:spPr>
      </p:pic>
    </p:spTree>
    <p:extLst>
      <p:ext uri="{BB962C8B-B14F-4D97-AF65-F5344CB8AC3E}">
        <p14:creationId xmlns:p14="http://schemas.microsoft.com/office/powerpoint/2010/main" val="1060650261"/>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sz="half" idx="1"/>
          </p:nvPr>
        </p:nvSpPr>
        <p:spPr>
          <a:xfrm>
            <a:off x="118836" y="1328056"/>
            <a:ext cx="4757964" cy="5029200"/>
          </a:xfrm>
        </p:spPr>
        <p:txBody>
          <a:bodyPr/>
          <a:lstStyle/>
          <a:p>
            <a:r>
              <a:rPr lang="en-GB"/>
              <a:t>What is creativity?</a:t>
            </a:r>
          </a:p>
          <a:p>
            <a:r>
              <a:rPr lang="en-GB" dirty="0"/>
              <a:t>Are you creative?</a:t>
            </a:r>
          </a:p>
          <a:p>
            <a:pPr lvl="1"/>
            <a:r>
              <a:rPr lang="en-GB" dirty="0"/>
              <a:t>Many people believe that only a handful of geniuses are capable of making creative contributions – it just </a:t>
            </a:r>
            <a:r>
              <a:rPr lang="en-GB" dirty="0" err="1"/>
              <a:t>isn</a:t>
            </a:r>
            <a:r>
              <a:rPr lang="ja-JP" altLang="en-GB" dirty="0"/>
              <a:t>’</a:t>
            </a:r>
            <a:r>
              <a:rPr lang="en-GB" dirty="0"/>
              <a:t>t true. </a:t>
            </a:r>
          </a:p>
          <a:p>
            <a:r>
              <a:rPr lang="en-GB" dirty="0"/>
              <a:t>Creative thinking is a norm in human beings </a:t>
            </a:r>
          </a:p>
          <a:p>
            <a:pPr lvl="1"/>
            <a:r>
              <a:rPr lang="en-GB" dirty="0"/>
              <a:t>– we</a:t>
            </a:r>
            <a:r>
              <a:rPr lang="ja-JP" altLang="en-GB" dirty="0"/>
              <a:t>’</a:t>
            </a:r>
            <a:r>
              <a:rPr lang="en-GB" dirty="0"/>
              <a:t>re just good at turning it off</a:t>
            </a:r>
          </a:p>
          <a:p>
            <a:r>
              <a:rPr lang="en-GB" dirty="0"/>
              <a:t>What are your barriers to being creative? </a:t>
            </a:r>
          </a:p>
        </p:txBody>
      </p:sp>
      <p:sp>
        <p:nvSpPr>
          <p:cNvPr id="23554" name="Rectangle 2"/>
          <p:cNvSpPr>
            <a:spLocks noGrp="1" noChangeArrowheads="1"/>
          </p:cNvSpPr>
          <p:nvPr>
            <p:ph type="title"/>
          </p:nvPr>
        </p:nvSpPr>
        <p:spPr/>
        <p:txBody>
          <a:bodyPr/>
          <a:lstStyle/>
          <a:p>
            <a:r>
              <a:rPr lang="en-GB"/>
              <a:t>Creativity?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4679" y="4114800"/>
            <a:ext cx="3199287" cy="200213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4679" y="1328056"/>
            <a:ext cx="2862997" cy="2247900"/>
          </a:xfrm>
          <a:prstGeom prst="rect">
            <a:avLst/>
          </a:prstGeom>
        </p:spPr>
      </p:pic>
    </p:spTree>
    <p:extLst>
      <p:ext uri="{BB962C8B-B14F-4D97-AF65-F5344CB8AC3E}">
        <p14:creationId xmlns:p14="http://schemas.microsoft.com/office/powerpoint/2010/main" val="255182420"/>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GB"/>
              <a:t>Barriers to Creativity</a:t>
            </a:r>
          </a:p>
        </p:txBody>
      </p:sp>
      <p:sp>
        <p:nvSpPr>
          <p:cNvPr id="24579" name="Rectangle 3"/>
          <p:cNvSpPr>
            <a:spLocks noGrp="1" noChangeArrowheads="1"/>
          </p:cNvSpPr>
          <p:nvPr>
            <p:ph type="body" sz="half" idx="1"/>
          </p:nvPr>
        </p:nvSpPr>
        <p:spPr>
          <a:xfrm>
            <a:off x="685802" y="1676400"/>
            <a:ext cx="4267197" cy="4289432"/>
          </a:xfrm>
        </p:spPr>
        <p:txBody>
          <a:bodyPr/>
          <a:lstStyle/>
          <a:p>
            <a:endParaRPr lang="en-GB" dirty="0"/>
          </a:p>
          <a:p>
            <a:r>
              <a:rPr lang="en-GB" dirty="0"/>
              <a:t>We are surrounded by barriers to creative thinking</a:t>
            </a:r>
          </a:p>
          <a:p>
            <a:pPr lvl="1"/>
            <a:r>
              <a:rPr lang="en-GB" dirty="0"/>
              <a:t>Human limitations</a:t>
            </a:r>
          </a:p>
          <a:p>
            <a:pPr lvl="1"/>
            <a:r>
              <a:rPr lang="en-GB" dirty="0"/>
              <a:t>Personal </a:t>
            </a:r>
            <a:r>
              <a:rPr lang="ja-JP" altLang="en-GB" dirty="0"/>
              <a:t>“</a:t>
            </a:r>
            <a:r>
              <a:rPr lang="en-GB" dirty="0"/>
              <a:t>baggage</a:t>
            </a:r>
            <a:r>
              <a:rPr lang="ja-JP" altLang="en-GB" dirty="0"/>
              <a:t>”</a:t>
            </a:r>
            <a:r>
              <a:rPr lang="en-GB" dirty="0"/>
              <a:t> and experience</a:t>
            </a:r>
          </a:p>
          <a:p>
            <a:pPr lvl="1"/>
            <a:r>
              <a:rPr lang="en-GB" dirty="0"/>
              <a:t>Organizational and sector culture</a:t>
            </a:r>
          </a:p>
          <a:p>
            <a:pPr lvl="1"/>
            <a:r>
              <a:rPr lang="en-GB" dirty="0"/>
              <a:t>Internal structures and politics</a:t>
            </a:r>
          </a:p>
        </p:txBody>
      </p:sp>
      <p:pic>
        <p:nvPicPr>
          <p:cNvPr id="24580" name="Picture 4" descr="j0217478"/>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10200" y="2057400"/>
            <a:ext cx="2982216" cy="2297112"/>
          </a:xfrm>
        </p:spPr>
      </p:pic>
    </p:spTree>
    <p:extLst>
      <p:ext uri="{BB962C8B-B14F-4D97-AF65-F5344CB8AC3E}">
        <p14:creationId xmlns:p14="http://schemas.microsoft.com/office/powerpoint/2010/main" val="1465890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body" sz="half" idx="1"/>
          </p:nvPr>
        </p:nvSpPr>
        <p:spPr>
          <a:xfrm>
            <a:off x="4928089" y="2526323"/>
            <a:ext cx="3808534" cy="2813538"/>
          </a:xfrm>
          <a:noFill/>
        </p:spPr>
        <p:txBody>
          <a:bodyPr vert="horz" wrap="square" lIns="83527" tIns="41031" rIns="83527" bIns="41031" numCol="1" anchor="t" anchorCtr="0" compatLnSpc="1">
            <a:prstTxWarp prst="textNoShape">
              <a:avLst/>
            </a:prstTxWarp>
          </a:bodyPr>
          <a:lstStyle/>
          <a:p>
            <a:pPr algn="ctr" defTabSz="703402">
              <a:buNone/>
            </a:pPr>
            <a:r>
              <a:rPr lang="en-GB" sz="2585" b="1">
                <a:latin typeface="Arial" charset="0"/>
              </a:rPr>
              <a:t>The United States of</a:t>
            </a:r>
          </a:p>
          <a:p>
            <a:pPr algn="ctr" defTabSz="703402">
              <a:buNone/>
            </a:pPr>
            <a:r>
              <a:rPr lang="en-GB" sz="2585" b="1" dirty="0">
                <a:latin typeface="Arial" charset="0"/>
              </a:rPr>
              <a:t>of </a:t>
            </a:r>
          </a:p>
          <a:p>
            <a:pPr algn="ctr" defTabSz="703402">
              <a:buNone/>
            </a:pPr>
            <a:r>
              <a:rPr lang="en-GB" sz="2585" b="1" dirty="0">
                <a:latin typeface="Arial" charset="0"/>
              </a:rPr>
              <a:t>America</a:t>
            </a:r>
            <a:endParaRPr lang="en-GB" sz="2585" dirty="0">
              <a:latin typeface="Arial" charset="0"/>
            </a:endParaRPr>
          </a:p>
          <a:p>
            <a:pPr defTabSz="703402">
              <a:buNone/>
            </a:pPr>
            <a:endParaRPr lang="en-GB" sz="2585" dirty="0">
              <a:latin typeface="Arial" charset="0"/>
            </a:endParaRPr>
          </a:p>
        </p:txBody>
      </p:sp>
      <p:graphicFrame>
        <p:nvGraphicFramePr>
          <p:cNvPr id="4098" name="Object 3"/>
          <p:cNvGraphicFramePr>
            <a:graphicFrameLocks noChangeAspect="1"/>
          </p:cNvGraphicFramePr>
          <p:nvPr/>
        </p:nvGraphicFramePr>
        <p:xfrm>
          <a:off x="1188428" y="2734408"/>
          <a:ext cx="3842238" cy="1811215"/>
        </p:xfrm>
        <a:graphic>
          <a:graphicData uri="http://schemas.openxmlformats.org/presentationml/2006/ole">
            <mc:AlternateContent xmlns:mc="http://schemas.openxmlformats.org/markup-compatibility/2006">
              <mc:Choice xmlns:v="urn:schemas-microsoft-com:vml" Requires="v">
                <p:oleObj spid="_x0000_s2055" name="Clip" r:id="rId4" imgW="1633680" imgH="769680" progId="MS_ClipArt_Gallery.2">
                  <p:embed/>
                </p:oleObj>
              </mc:Choice>
              <mc:Fallback>
                <p:oleObj name="Clip" r:id="rId4" imgW="1633680" imgH="76968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8428" y="2734408"/>
                        <a:ext cx="3842238" cy="181121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04009095"/>
      </p:ext>
    </p:extLst>
  </p:cSld>
  <p:clrMapOvr>
    <a:masterClrMapping/>
  </p:clrMapOvr>
  <p:transition>
    <p:zoom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3571" y="1377462"/>
            <a:ext cx="3373315" cy="44313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650843133"/>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3" name="Object 2"/>
          <p:cNvGraphicFramePr>
            <a:graphicFrameLocks noChangeAspect="1"/>
          </p:cNvGraphicFramePr>
          <p:nvPr/>
        </p:nvGraphicFramePr>
        <p:xfrm>
          <a:off x="2658208" y="596414"/>
          <a:ext cx="3028950" cy="5237285"/>
        </p:xfrm>
        <a:graphic>
          <a:graphicData uri="http://schemas.openxmlformats.org/presentationml/2006/ole">
            <mc:AlternateContent xmlns:mc="http://schemas.openxmlformats.org/markup-compatibility/2006">
              <mc:Choice xmlns:v="urn:schemas-microsoft-com:vml" Requires="v">
                <p:oleObj spid="_x0000_s3079" name="Image" r:id="rId4" imgW="1587862" imgH="2743825" progId="PhotoshopElements.Image.2">
                  <p:embed/>
                </p:oleObj>
              </mc:Choice>
              <mc:Fallback>
                <p:oleObj name="Image" r:id="rId4" imgW="1587862" imgH="2743825" progId="PhotoshopElements.Image.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8208" y="596414"/>
                        <a:ext cx="3028950" cy="52372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07065615"/>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Lunar Spaceship Landing Light</a:t>
            </a:r>
            <a:endParaRPr lang="en-US" dirty="0"/>
          </a:p>
        </p:txBody>
      </p:sp>
      <p:sp>
        <p:nvSpPr>
          <p:cNvPr id="26627" name="Rectangle 3"/>
          <p:cNvSpPr>
            <a:spLocks noChangeArrowheads="1"/>
          </p:cNvSpPr>
          <p:nvPr/>
        </p:nvSpPr>
        <p:spPr bwMode="auto">
          <a:xfrm>
            <a:off x="1143000" y="1295400"/>
            <a:ext cx="6170735" cy="3996103"/>
          </a:xfrm>
          <a:prstGeom prst="rect">
            <a:avLst/>
          </a:prstGeom>
          <a:gradFill rotWithShape="0">
            <a:gsLst>
              <a:gs pos="0">
                <a:srgbClr val="0C37AF"/>
              </a:gs>
              <a:gs pos="100000">
                <a:srgbClr val="114FFB"/>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sz="1477"/>
          </a:p>
        </p:txBody>
      </p:sp>
      <p:sp>
        <p:nvSpPr>
          <p:cNvPr id="26628" name="Line 4"/>
          <p:cNvSpPr>
            <a:spLocks noChangeShapeType="1"/>
          </p:cNvSpPr>
          <p:nvPr/>
        </p:nvSpPr>
        <p:spPr bwMode="auto">
          <a:xfrm flipH="1">
            <a:off x="2916115" y="3362326"/>
            <a:ext cx="463062" cy="451338"/>
          </a:xfrm>
          <a:prstGeom prst="line">
            <a:avLst/>
          </a:prstGeom>
          <a:noFill/>
          <a:ln w="254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29" name="Line 5"/>
          <p:cNvSpPr>
            <a:spLocks noChangeShapeType="1"/>
          </p:cNvSpPr>
          <p:nvPr/>
        </p:nvSpPr>
        <p:spPr bwMode="auto">
          <a:xfrm flipH="1">
            <a:off x="2684585" y="3813664"/>
            <a:ext cx="231531" cy="679938"/>
          </a:xfrm>
          <a:prstGeom prst="line">
            <a:avLst/>
          </a:prstGeom>
          <a:noFill/>
          <a:ln w="254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30" name="Line 6"/>
          <p:cNvSpPr>
            <a:spLocks noChangeShapeType="1"/>
          </p:cNvSpPr>
          <p:nvPr/>
        </p:nvSpPr>
        <p:spPr bwMode="auto">
          <a:xfrm flipH="1">
            <a:off x="2995246" y="3738931"/>
            <a:ext cx="383931" cy="150935"/>
          </a:xfrm>
          <a:prstGeom prst="line">
            <a:avLst/>
          </a:prstGeom>
          <a:noFill/>
          <a:ln w="254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31" name="Freeform 7"/>
          <p:cNvSpPr>
            <a:spLocks/>
          </p:cNvSpPr>
          <p:nvPr/>
        </p:nvSpPr>
        <p:spPr bwMode="auto">
          <a:xfrm>
            <a:off x="1104900" y="4493605"/>
            <a:ext cx="6208835" cy="1226526"/>
          </a:xfrm>
          <a:custGeom>
            <a:avLst/>
            <a:gdLst>
              <a:gd name="T0" fmla="*/ 2147483647 w 3092"/>
              <a:gd name="T1" fmla="*/ 2147483647 h 625"/>
              <a:gd name="T2" fmla="*/ 2147483647 w 3092"/>
              <a:gd name="T3" fmla="*/ 2147483647 h 625"/>
              <a:gd name="T4" fmla="*/ 2147483647 w 3092"/>
              <a:gd name="T5" fmla="*/ 2147483647 h 625"/>
              <a:gd name="T6" fmla="*/ 2147483647 w 3092"/>
              <a:gd name="T7" fmla="*/ 2147483647 h 625"/>
              <a:gd name="T8" fmla="*/ 2147483647 w 3092"/>
              <a:gd name="T9" fmla="*/ 2147483647 h 625"/>
              <a:gd name="T10" fmla="*/ 2147483647 w 3092"/>
              <a:gd name="T11" fmla="*/ 2147483647 h 625"/>
              <a:gd name="T12" fmla="*/ 2147483647 w 3092"/>
              <a:gd name="T13" fmla="*/ 2147483647 h 625"/>
              <a:gd name="T14" fmla="*/ 2147483647 w 3092"/>
              <a:gd name="T15" fmla="*/ 2147483647 h 625"/>
              <a:gd name="T16" fmla="*/ 2147483647 w 3092"/>
              <a:gd name="T17" fmla="*/ 0 h 625"/>
              <a:gd name="T18" fmla="*/ 2147483647 w 3092"/>
              <a:gd name="T19" fmla="*/ 0 h 625"/>
              <a:gd name="T20" fmla="*/ 2147483647 w 3092"/>
              <a:gd name="T21" fmla="*/ 2147483647 h 625"/>
              <a:gd name="T22" fmla="*/ 2147483647 w 3092"/>
              <a:gd name="T23" fmla="*/ 2147483647 h 625"/>
              <a:gd name="T24" fmla="*/ 2147483647 w 3092"/>
              <a:gd name="T25" fmla="*/ 2147483647 h 625"/>
              <a:gd name="T26" fmla="*/ 2147483647 w 3092"/>
              <a:gd name="T27" fmla="*/ 2147483647 h 625"/>
              <a:gd name="T28" fmla="*/ 2147483647 w 3092"/>
              <a:gd name="T29" fmla="*/ 2147483647 h 625"/>
              <a:gd name="T30" fmla="*/ 2147483647 w 3092"/>
              <a:gd name="T31" fmla="*/ 2147483647 h 625"/>
              <a:gd name="T32" fmla="*/ 2147483647 w 3092"/>
              <a:gd name="T33" fmla="*/ 2147483647 h 625"/>
              <a:gd name="T34" fmla="*/ 2147483647 w 3092"/>
              <a:gd name="T35" fmla="*/ 2147483647 h 625"/>
              <a:gd name="T36" fmla="*/ 2147483647 w 3092"/>
              <a:gd name="T37" fmla="*/ 2147483647 h 625"/>
              <a:gd name="T38" fmla="*/ 2147483647 w 3092"/>
              <a:gd name="T39" fmla="*/ 2147483647 h 625"/>
              <a:gd name="T40" fmla="*/ 2147483647 w 3092"/>
              <a:gd name="T41" fmla="*/ 2147483647 h 625"/>
              <a:gd name="T42" fmla="*/ 2147483647 w 3092"/>
              <a:gd name="T43" fmla="*/ 2147483647 h 625"/>
              <a:gd name="T44" fmla="*/ 2147483647 w 3092"/>
              <a:gd name="T45" fmla="*/ 2147483647 h 625"/>
              <a:gd name="T46" fmla="*/ 2147483647 w 3092"/>
              <a:gd name="T47" fmla="*/ 2147483647 h 625"/>
              <a:gd name="T48" fmla="*/ 2147483647 w 3092"/>
              <a:gd name="T49" fmla="*/ 2147483647 h 625"/>
              <a:gd name="T50" fmla="*/ 2147483647 w 3092"/>
              <a:gd name="T51" fmla="*/ 2147483647 h 625"/>
              <a:gd name="T52" fmla="*/ 2147483647 w 3092"/>
              <a:gd name="T53" fmla="*/ 2147483647 h 625"/>
              <a:gd name="T54" fmla="*/ 2147483647 w 3092"/>
              <a:gd name="T55" fmla="*/ 2147483647 h 625"/>
              <a:gd name="T56" fmla="*/ 2147483647 w 3092"/>
              <a:gd name="T57" fmla="*/ 2147483647 h 625"/>
              <a:gd name="T58" fmla="*/ 2147483647 w 3092"/>
              <a:gd name="T59" fmla="*/ 2147483647 h 625"/>
              <a:gd name="T60" fmla="*/ 2147483647 w 3092"/>
              <a:gd name="T61" fmla="*/ 2147483647 h 625"/>
              <a:gd name="T62" fmla="*/ 2147483647 w 3092"/>
              <a:gd name="T63" fmla="*/ 2147483647 h 625"/>
              <a:gd name="T64" fmla="*/ 2147483647 w 3092"/>
              <a:gd name="T65" fmla="*/ 2147483647 h 625"/>
              <a:gd name="T66" fmla="*/ 2147483647 w 3092"/>
              <a:gd name="T67" fmla="*/ 2147483647 h 625"/>
              <a:gd name="T68" fmla="*/ 2147483647 w 3092"/>
              <a:gd name="T69" fmla="*/ 2147483647 h 625"/>
              <a:gd name="T70" fmla="*/ 2147483647 w 3092"/>
              <a:gd name="T71" fmla="*/ 2147483647 h 625"/>
              <a:gd name="T72" fmla="*/ 2147483647 w 3092"/>
              <a:gd name="T73" fmla="*/ 2147483647 h 625"/>
              <a:gd name="T74" fmla="*/ 2147483647 w 3092"/>
              <a:gd name="T75" fmla="*/ 2147483647 h 625"/>
              <a:gd name="T76" fmla="*/ 2147483647 w 3092"/>
              <a:gd name="T77" fmla="*/ 2147483647 h 625"/>
              <a:gd name="T78" fmla="*/ 2147483647 w 3092"/>
              <a:gd name="T79" fmla="*/ 2147483647 h 625"/>
              <a:gd name="T80" fmla="*/ 2147483647 w 3092"/>
              <a:gd name="T81" fmla="*/ 2147483647 h 625"/>
              <a:gd name="T82" fmla="*/ 2147483647 w 3092"/>
              <a:gd name="T83" fmla="*/ 2147483647 h 625"/>
              <a:gd name="T84" fmla="*/ 2147483647 w 3092"/>
              <a:gd name="T85" fmla="*/ 2147483647 h 625"/>
              <a:gd name="T86" fmla="*/ 2147483647 w 3092"/>
              <a:gd name="T87" fmla="*/ 2147483647 h 625"/>
              <a:gd name="T88" fmla="*/ 2147483647 w 3092"/>
              <a:gd name="T89" fmla="*/ 2147483647 h 625"/>
              <a:gd name="T90" fmla="*/ 2147483647 w 3092"/>
              <a:gd name="T91" fmla="*/ 2147483647 h 625"/>
              <a:gd name="T92" fmla="*/ 2147483647 w 3092"/>
              <a:gd name="T93" fmla="*/ 2147483647 h 625"/>
              <a:gd name="T94" fmla="*/ 2147483647 w 3092"/>
              <a:gd name="T95" fmla="*/ 2147483647 h 625"/>
              <a:gd name="T96" fmla="*/ 2147483647 w 3092"/>
              <a:gd name="T97" fmla="*/ 2147483647 h 625"/>
              <a:gd name="T98" fmla="*/ 2147483647 w 3092"/>
              <a:gd name="T99" fmla="*/ 2147483647 h 625"/>
              <a:gd name="T100" fmla="*/ 2147483647 w 3092"/>
              <a:gd name="T101" fmla="*/ 2147483647 h 625"/>
              <a:gd name="T102" fmla="*/ 2147483647 w 3092"/>
              <a:gd name="T103" fmla="*/ 2147483647 h 625"/>
              <a:gd name="T104" fmla="*/ 2147483647 w 3092"/>
              <a:gd name="T105" fmla="*/ 2147483647 h 625"/>
              <a:gd name="T106" fmla="*/ 2147483647 w 3092"/>
              <a:gd name="T107" fmla="*/ 2147483647 h 625"/>
              <a:gd name="T108" fmla="*/ 2147483647 w 3092"/>
              <a:gd name="T109" fmla="*/ 2147483647 h 625"/>
              <a:gd name="T110" fmla="*/ 2147483647 w 3092"/>
              <a:gd name="T111" fmla="*/ 2147483647 h 625"/>
              <a:gd name="T112" fmla="*/ 2147483647 w 3092"/>
              <a:gd name="T113" fmla="*/ 2147483647 h 625"/>
              <a:gd name="T114" fmla="*/ 0 w 3092"/>
              <a:gd name="T115" fmla="*/ 2147483647 h 625"/>
              <a:gd name="T116" fmla="*/ 0 w 3092"/>
              <a:gd name="T117" fmla="*/ 2147483647 h 625"/>
              <a:gd name="T118" fmla="*/ 0 w 3092"/>
              <a:gd name="T119" fmla="*/ 2147483647 h 625"/>
              <a:gd name="T120" fmla="*/ 2147483647 w 3092"/>
              <a:gd name="T121" fmla="*/ 2147483647 h 6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92"/>
              <a:gd name="T184" fmla="*/ 0 h 625"/>
              <a:gd name="T185" fmla="*/ 3092 w 3092"/>
              <a:gd name="T186" fmla="*/ 625 h 6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92" h="625">
                <a:moveTo>
                  <a:pt x="57" y="38"/>
                </a:moveTo>
                <a:lnTo>
                  <a:pt x="86" y="29"/>
                </a:lnTo>
                <a:lnTo>
                  <a:pt x="114" y="29"/>
                </a:lnTo>
                <a:lnTo>
                  <a:pt x="143" y="29"/>
                </a:lnTo>
                <a:lnTo>
                  <a:pt x="171" y="29"/>
                </a:lnTo>
                <a:lnTo>
                  <a:pt x="200" y="29"/>
                </a:lnTo>
                <a:lnTo>
                  <a:pt x="228" y="29"/>
                </a:lnTo>
                <a:lnTo>
                  <a:pt x="257" y="19"/>
                </a:lnTo>
                <a:lnTo>
                  <a:pt x="285" y="10"/>
                </a:lnTo>
                <a:lnTo>
                  <a:pt x="314" y="10"/>
                </a:lnTo>
                <a:lnTo>
                  <a:pt x="342" y="10"/>
                </a:lnTo>
                <a:lnTo>
                  <a:pt x="371" y="10"/>
                </a:lnTo>
                <a:lnTo>
                  <a:pt x="399" y="10"/>
                </a:lnTo>
                <a:lnTo>
                  <a:pt x="428" y="19"/>
                </a:lnTo>
                <a:lnTo>
                  <a:pt x="456" y="38"/>
                </a:lnTo>
                <a:lnTo>
                  <a:pt x="485" y="38"/>
                </a:lnTo>
                <a:lnTo>
                  <a:pt x="513" y="38"/>
                </a:lnTo>
                <a:lnTo>
                  <a:pt x="542" y="38"/>
                </a:lnTo>
                <a:lnTo>
                  <a:pt x="570" y="29"/>
                </a:lnTo>
                <a:lnTo>
                  <a:pt x="599" y="19"/>
                </a:lnTo>
                <a:lnTo>
                  <a:pt x="627" y="19"/>
                </a:lnTo>
                <a:lnTo>
                  <a:pt x="656" y="19"/>
                </a:lnTo>
                <a:lnTo>
                  <a:pt x="684" y="10"/>
                </a:lnTo>
                <a:lnTo>
                  <a:pt x="713" y="10"/>
                </a:lnTo>
                <a:lnTo>
                  <a:pt x="741" y="10"/>
                </a:lnTo>
                <a:lnTo>
                  <a:pt x="770" y="10"/>
                </a:lnTo>
                <a:lnTo>
                  <a:pt x="798" y="0"/>
                </a:lnTo>
                <a:lnTo>
                  <a:pt x="827" y="0"/>
                </a:lnTo>
                <a:lnTo>
                  <a:pt x="865" y="0"/>
                </a:lnTo>
                <a:lnTo>
                  <a:pt x="922" y="0"/>
                </a:lnTo>
                <a:lnTo>
                  <a:pt x="950" y="10"/>
                </a:lnTo>
                <a:lnTo>
                  <a:pt x="979" y="19"/>
                </a:lnTo>
                <a:lnTo>
                  <a:pt x="1007" y="38"/>
                </a:lnTo>
                <a:lnTo>
                  <a:pt x="1036" y="48"/>
                </a:lnTo>
                <a:lnTo>
                  <a:pt x="1064" y="58"/>
                </a:lnTo>
                <a:lnTo>
                  <a:pt x="1093" y="58"/>
                </a:lnTo>
                <a:lnTo>
                  <a:pt x="1121" y="58"/>
                </a:lnTo>
                <a:lnTo>
                  <a:pt x="1150" y="58"/>
                </a:lnTo>
                <a:lnTo>
                  <a:pt x="1178" y="58"/>
                </a:lnTo>
                <a:lnTo>
                  <a:pt x="1207" y="58"/>
                </a:lnTo>
                <a:lnTo>
                  <a:pt x="1235" y="48"/>
                </a:lnTo>
                <a:lnTo>
                  <a:pt x="1264" y="38"/>
                </a:lnTo>
                <a:lnTo>
                  <a:pt x="1292" y="29"/>
                </a:lnTo>
                <a:lnTo>
                  <a:pt x="1321" y="29"/>
                </a:lnTo>
                <a:lnTo>
                  <a:pt x="1359" y="48"/>
                </a:lnTo>
                <a:lnTo>
                  <a:pt x="1387" y="48"/>
                </a:lnTo>
                <a:lnTo>
                  <a:pt x="1416" y="58"/>
                </a:lnTo>
                <a:lnTo>
                  <a:pt x="1444" y="58"/>
                </a:lnTo>
                <a:lnTo>
                  <a:pt x="1473" y="58"/>
                </a:lnTo>
                <a:lnTo>
                  <a:pt x="1501" y="58"/>
                </a:lnTo>
                <a:lnTo>
                  <a:pt x="1530" y="58"/>
                </a:lnTo>
                <a:lnTo>
                  <a:pt x="1558" y="58"/>
                </a:lnTo>
                <a:lnTo>
                  <a:pt x="1587" y="38"/>
                </a:lnTo>
                <a:lnTo>
                  <a:pt x="1615" y="29"/>
                </a:lnTo>
                <a:lnTo>
                  <a:pt x="1644" y="19"/>
                </a:lnTo>
                <a:lnTo>
                  <a:pt x="1672" y="19"/>
                </a:lnTo>
                <a:lnTo>
                  <a:pt x="1701" y="19"/>
                </a:lnTo>
                <a:lnTo>
                  <a:pt x="1729" y="10"/>
                </a:lnTo>
                <a:lnTo>
                  <a:pt x="1758" y="10"/>
                </a:lnTo>
                <a:lnTo>
                  <a:pt x="1786" y="10"/>
                </a:lnTo>
                <a:lnTo>
                  <a:pt x="1824" y="10"/>
                </a:lnTo>
                <a:lnTo>
                  <a:pt x="1853" y="10"/>
                </a:lnTo>
                <a:lnTo>
                  <a:pt x="1881" y="10"/>
                </a:lnTo>
                <a:lnTo>
                  <a:pt x="1957" y="10"/>
                </a:lnTo>
                <a:lnTo>
                  <a:pt x="1986" y="10"/>
                </a:lnTo>
                <a:lnTo>
                  <a:pt x="2014" y="10"/>
                </a:lnTo>
                <a:lnTo>
                  <a:pt x="2043" y="10"/>
                </a:lnTo>
                <a:lnTo>
                  <a:pt x="2071" y="10"/>
                </a:lnTo>
                <a:lnTo>
                  <a:pt x="2100" y="10"/>
                </a:lnTo>
                <a:lnTo>
                  <a:pt x="2128" y="10"/>
                </a:lnTo>
                <a:lnTo>
                  <a:pt x="2157" y="10"/>
                </a:lnTo>
                <a:lnTo>
                  <a:pt x="2185" y="10"/>
                </a:lnTo>
                <a:lnTo>
                  <a:pt x="2214" y="10"/>
                </a:lnTo>
                <a:lnTo>
                  <a:pt x="2242" y="10"/>
                </a:lnTo>
                <a:lnTo>
                  <a:pt x="2271" y="10"/>
                </a:lnTo>
                <a:lnTo>
                  <a:pt x="2309" y="19"/>
                </a:lnTo>
                <a:lnTo>
                  <a:pt x="2366" y="38"/>
                </a:lnTo>
                <a:lnTo>
                  <a:pt x="2394" y="48"/>
                </a:lnTo>
                <a:lnTo>
                  <a:pt x="2451" y="77"/>
                </a:lnTo>
                <a:lnTo>
                  <a:pt x="2527" y="96"/>
                </a:lnTo>
                <a:lnTo>
                  <a:pt x="2556" y="106"/>
                </a:lnTo>
                <a:lnTo>
                  <a:pt x="2584" y="115"/>
                </a:lnTo>
                <a:lnTo>
                  <a:pt x="2622" y="115"/>
                </a:lnTo>
                <a:lnTo>
                  <a:pt x="2651" y="115"/>
                </a:lnTo>
                <a:lnTo>
                  <a:pt x="2679" y="115"/>
                </a:lnTo>
                <a:lnTo>
                  <a:pt x="2708" y="115"/>
                </a:lnTo>
                <a:lnTo>
                  <a:pt x="2784" y="125"/>
                </a:lnTo>
                <a:lnTo>
                  <a:pt x="2812" y="125"/>
                </a:lnTo>
                <a:lnTo>
                  <a:pt x="2907" y="202"/>
                </a:lnTo>
                <a:lnTo>
                  <a:pt x="2983" y="221"/>
                </a:lnTo>
                <a:lnTo>
                  <a:pt x="3012" y="230"/>
                </a:lnTo>
                <a:lnTo>
                  <a:pt x="3040" y="230"/>
                </a:lnTo>
                <a:lnTo>
                  <a:pt x="3069" y="230"/>
                </a:lnTo>
                <a:lnTo>
                  <a:pt x="3091" y="259"/>
                </a:lnTo>
                <a:lnTo>
                  <a:pt x="3078" y="288"/>
                </a:lnTo>
                <a:lnTo>
                  <a:pt x="3078" y="317"/>
                </a:lnTo>
                <a:lnTo>
                  <a:pt x="3078" y="346"/>
                </a:lnTo>
                <a:lnTo>
                  <a:pt x="3088" y="374"/>
                </a:lnTo>
                <a:lnTo>
                  <a:pt x="3088" y="403"/>
                </a:lnTo>
                <a:lnTo>
                  <a:pt x="3088" y="432"/>
                </a:lnTo>
                <a:lnTo>
                  <a:pt x="3088" y="461"/>
                </a:lnTo>
                <a:lnTo>
                  <a:pt x="3088" y="490"/>
                </a:lnTo>
                <a:lnTo>
                  <a:pt x="3059" y="509"/>
                </a:lnTo>
                <a:lnTo>
                  <a:pt x="3031" y="518"/>
                </a:lnTo>
                <a:lnTo>
                  <a:pt x="3002" y="528"/>
                </a:lnTo>
                <a:lnTo>
                  <a:pt x="2974" y="538"/>
                </a:lnTo>
                <a:lnTo>
                  <a:pt x="2945" y="547"/>
                </a:lnTo>
                <a:lnTo>
                  <a:pt x="2907" y="566"/>
                </a:lnTo>
                <a:lnTo>
                  <a:pt x="2879" y="576"/>
                </a:lnTo>
                <a:lnTo>
                  <a:pt x="2850" y="586"/>
                </a:lnTo>
                <a:lnTo>
                  <a:pt x="2812" y="605"/>
                </a:lnTo>
                <a:lnTo>
                  <a:pt x="2774" y="605"/>
                </a:lnTo>
                <a:lnTo>
                  <a:pt x="2736" y="614"/>
                </a:lnTo>
                <a:lnTo>
                  <a:pt x="2708" y="614"/>
                </a:lnTo>
                <a:lnTo>
                  <a:pt x="2670" y="614"/>
                </a:lnTo>
                <a:lnTo>
                  <a:pt x="2632" y="614"/>
                </a:lnTo>
                <a:lnTo>
                  <a:pt x="2594" y="614"/>
                </a:lnTo>
                <a:lnTo>
                  <a:pt x="2556" y="614"/>
                </a:lnTo>
                <a:lnTo>
                  <a:pt x="2480" y="614"/>
                </a:lnTo>
                <a:lnTo>
                  <a:pt x="2423" y="614"/>
                </a:lnTo>
                <a:lnTo>
                  <a:pt x="2366" y="614"/>
                </a:lnTo>
                <a:lnTo>
                  <a:pt x="2337" y="614"/>
                </a:lnTo>
                <a:lnTo>
                  <a:pt x="2280" y="614"/>
                </a:lnTo>
                <a:lnTo>
                  <a:pt x="2223" y="624"/>
                </a:lnTo>
                <a:lnTo>
                  <a:pt x="2147" y="624"/>
                </a:lnTo>
                <a:lnTo>
                  <a:pt x="2090" y="624"/>
                </a:lnTo>
                <a:lnTo>
                  <a:pt x="2033" y="624"/>
                </a:lnTo>
                <a:lnTo>
                  <a:pt x="1957" y="624"/>
                </a:lnTo>
                <a:lnTo>
                  <a:pt x="1881" y="624"/>
                </a:lnTo>
                <a:lnTo>
                  <a:pt x="1824" y="624"/>
                </a:lnTo>
                <a:lnTo>
                  <a:pt x="1786" y="624"/>
                </a:lnTo>
                <a:lnTo>
                  <a:pt x="1748" y="624"/>
                </a:lnTo>
                <a:lnTo>
                  <a:pt x="1691" y="624"/>
                </a:lnTo>
                <a:lnTo>
                  <a:pt x="1634" y="624"/>
                </a:lnTo>
                <a:lnTo>
                  <a:pt x="1577" y="624"/>
                </a:lnTo>
                <a:lnTo>
                  <a:pt x="1520" y="624"/>
                </a:lnTo>
                <a:lnTo>
                  <a:pt x="1463" y="624"/>
                </a:lnTo>
                <a:lnTo>
                  <a:pt x="1435" y="614"/>
                </a:lnTo>
                <a:lnTo>
                  <a:pt x="1397" y="614"/>
                </a:lnTo>
                <a:lnTo>
                  <a:pt x="1359" y="614"/>
                </a:lnTo>
                <a:lnTo>
                  <a:pt x="1321" y="614"/>
                </a:lnTo>
                <a:lnTo>
                  <a:pt x="1283" y="614"/>
                </a:lnTo>
                <a:lnTo>
                  <a:pt x="1207" y="614"/>
                </a:lnTo>
                <a:lnTo>
                  <a:pt x="1131" y="614"/>
                </a:lnTo>
                <a:lnTo>
                  <a:pt x="1055" y="614"/>
                </a:lnTo>
                <a:lnTo>
                  <a:pt x="998" y="614"/>
                </a:lnTo>
                <a:lnTo>
                  <a:pt x="884" y="614"/>
                </a:lnTo>
                <a:lnTo>
                  <a:pt x="827" y="614"/>
                </a:lnTo>
                <a:lnTo>
                  <a:pt x="789" y="614"/>
                </a:lnTo>
                <a:lnTo>
                  <a:pt x="760" y="614"/>
                </a:lnTo>
                <a:lnTo>
                  <a:pt x="703" y="614"/>
                </a:lnTo>
                <a:lnTo>
                  <a:pt x="627" y="614"/>
                </a:lnTo>
                <a:lnTo>
                  <a:pt x="570" y="605"/>
                </a:lnTo>
                <a:lnTo>
                  <a:pt x="542" y="605"/>
                </a:lnTo>
                <a:lnTo>
                  <a:pt x="504" y="605"/>
                </a:lnTo>
                <a:lnTo>
                  <a:pt x="466" y="595"/>
                </a:lnTo>
                <a:lnTo>
                  <a:pt x="437" y="595"/>
                </a:lnTo>
                <a:lnTo>
                  <a:pt x="380" y="595"/>
                </a:lnTo>
                <a:lnTo>
                  <a:pt x="342" y="595"/>
                </a:lnTo>
                <a:lnTo>
                  <a:pt x="304" y="595"/>
                </a:lnTo>
                <a:lnTo>
                  <a:pt x="276" y="586"/>
                </a:lnTo>
                <a:lnTo>
                  <a:pt x="247" y="586"/>
                </a:lnTo>
                <a:lnTo>
                  <a:pt x="219" y="586"/>
                </a:lnTo>
                <a:lnTo>
                  <a:pt x="190" y="557"/>
                </a:lnTo>
                <a:lnTo>
                  <a:pt x="152" y="538"/>
                </a:lnTo>
                <a:lnTo>
                  <a:pt x="114" y="518"/>
                </a:lnTo>
                <a:lnTo>
                  <a:pt x="86" y="509"/>
                </a:lnTo>
                <a:lnTo>
                  <a:pt x="67" y="480"/>
                </a:lnTo>
                <a:lnTo>
                  <a:pt x="48" y="451"/>
                </a:lnTo>
                <a:lnTo>
                  <a:pt x="19" y="432"/>
                </a:lnTo>
                <a:lnTo>
                  <a:pt x="19" y="403"/>
                </a:lnTo>
                <a:lnTo>
                  <a:pt x="10" y="365"/>
                </a:lnTo>
                <a:lnTo>
                  <a:pt x="0" y="326"/>
                </a:lnTo>
                <a:lnTo>
                  <a:pt x="0" y="298"/>
                </a:lnTo>
                <a:lnTo>
                  <a:pt x="0" y="269"/>
                </a:lnTo>
                <a:lnTo>
                  <a:pt x="0" y="240"/>
                </a:lnTo>
                <a:lnTo>
                  <a:pt x="0" y="211"/>
                </a:lnTo>
                <a:lnTo>
                  <a:pt x="0" y="182"/>
                </a:lnTo>
                <a:lnTo>
                  <a:pt x="0" y="106"/>
                </a:lnTo>
                <a:lnTo>
                  <a:pt x="0" y="67"/>
                </a:lnTo>
                <a:lnTo>
                  <a:pt x="10" y="38"/>
                </a:lnTo>
                <a:lnTo>
                  <a:pt x="38" y="38"/>
                </a:lnTo>
                <a:lnTo>
                  <a:pt x="57" y="38"/>
                </a:lnTo>
              </a:path>
            </a:pathLst>
          </a:custGeom>
          <a:gradFill rotWithShape="0">
            <a:gsLst>
              <a:gs pos="0">
                <a:srgbClr val="DADADA"/>
              </a:gs>
              <a:gs pos="100000">
                <a:srgbClr val="000000"/>
              </a:gs>
            </a:gsLst>
            <a:lin ang="5400000" scaled="1"/>
          </a:gradFill>
          <a:ln w="12700" cap="rnd">
            <a:solidFill>
              <a:schemeClr val="tx1"/>
            </a:solidFill>
            <a:round/>
            <a:headEnd/>
            <a:tailEnd/>
          </a:ln>
        </p:spPr>
        <p:txBody>
          <a:bodyPr/>
          <a:lstStyle/>
          <a:p>
            <a:endParaRPr lang="en-US" sz="1477"/>
          </a:p>
        </p:txBody>
      </p:sp>
      <p:sp>
        <p:nvSpPr>
          <p:cNvPr id="26632" name="Line 8"/>
          <p:cNvSpPr>
            <a:spLocks noChangeShapeType="1"/>
          </p:cNvSpPr>
          <p:nvPr/>
        </p:nvSpPr>
        <p:spPr bwMode="auto">
          <a:xfrm flipH="1">
            <a:off x="2763715" y="3889864"/>
            <a:ext cx="231531" cy="603738"/>
          </a:xfrm>
          <a:prstGeom prst="line">
            <a:avLst/>
          </a:prstGeom>
          <a:noFill/>
          <a:ln w="254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33" name="Rectangle 9"/>
          <p:cNvSpPr>
            <a:spLocks noChangeArrowheads="1"/>
          </p:cNvSpPr>
          <p:nvPr/>
        </p:nvSpPr>
        <p:spPr bwMode="auto">
          <a:xfrm>
            <a:off x="2627434" y="4508258"/>
            <a:ext cx="196362" cy="43962"/>
          </a:xfrm>
          <a:prstGeom prst="rect">
            <a:avLst/>
          </a:prstGeom>
          <a:solidFill>
            <a:schemeClr val="tx1"/>
          </a:solidFill>
          <a:ln w="25400">
            <a:solidFill>
              <a:schemeClr val="tx1"/>
            </a:solidFill>
            <a:miter lim="800000"/>
            <a:headEnd/>
            <a:tailEnd/>
          </a:ln>
        </p:spPr>
        <p:txBody>
          <a:bodyPr wrap="none" anchor="ctr"/>
          <a:lstStyle/>
          <a:p>
            <a:endParaRPr lang="en-US" sz="1477"/>
          </a:p>
        </p:txBody>
      </p:sp>
      <p:sp>
        <p:nvSpPr>
          <p:cNvPr id="26634" name="AutoShape 10"/>
          <p:cNvSpPr>
            <a:spLocks noChangeArrowheads="1"/>
          </p:cNvSpPr>
          <p:nvPr/>
        </p:nvSpPr>
        <p:spPr bwMode="auto">
          <a:xfrm flipV="1">
            <a:off x="4234960" y="3820990"/>
            <a:ext cx="294543" cy="81475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rgbClr val="FFFF00"/>
          </a:solidFill>
          <a:ln w="12700">
            <a:solidFill>
              <a:schemeClr val="accent2"/>
            </a:solidFill>
            <a:miter lim="800000"/>
            <a:headEnd/>
            <a:tailEnd/>
          </a:ln>
        </p:spPr>
        <p:txBody>
          <a:bodyPr wrap="none" anchor="ctr"/>
          <a:lstStyle/>
          <a:p>
            <a:endParaRPr lang="en-US" sz="1477"/>
          </a:p>
        </p:txBody>
      </p:sp>
      <p:sp>
        <p:nvSpPr>
          <p:cNvPr id="26635" name="Freeform 11"/>
          <p:cNvSpPr>
            <a:spLocks/>
          </p:cNvSpPr>
          <p:nvPr/>
        </p:nvSpPr>
        <p:spPr bwMode="auto">
          <a:xfrm>
            <a:off x="2684583" y="3362326"/>
            <a:ext cx="698989" cy="1132742"/>
          </a:xfrm>
          <a:custGeom>
            <a:avLst/>
            <a:gdLst>
              <a:gd name="T0" fmla="*/ 2147483647 w 347"/>
              <a:gd name="T1" fmla="*/ 0 h 577"/>
              <a:gd name="T2" fmla="*/ 2147483647 w 347"/>
              <a:gd name="T3" fmla="*/ 2147483647 h 577"/>
              <a:gd name="T4" fmla="*/ 0 w 347"/>
              <a:gd name="T5" fmla="*/ 2147483647 h 577"/>
              <a:gd name="T6" fmla="*/ 2147483647 w 347"/>
              <a:gd name="T7" fmla="*/ 2147483647 h 577"/>
              <a:gd name="T8" fmla="*/ 2147483647 w 347"/>
              <a:gd name="T9" fmla="*/ 2147483647 h 577"/>
              <a:gd name="T10" fmla="*/ 2147483647 w 347"/>
              <a:gd name="T11" fmla="*/ 2147483647 h 577"/>
              <a:gd name="T12" fmla="*/ 2147483647 w 347"/>
              <a:gd name="T13" fmla="*/ 0 h 577"/>
              <a:gd name="T14" fmla="*/ 0 60000 65536"/>
              <a:gd name="T15" fmla="*/ 0 60000 65536"/>
              <a:gd name="T16" fmla="*/ 0 60000 65536"/>
              <a:gd name="T17" fmla="*/ 0 60000 65536"/>
              <a:gd name="T18" fmla="*/ 0 60000 65536"/>
              <a:gd name="T19" fmla="*/ 0 60000 65536"/>
              <a:gd name="T20" fmla="*/ 0 60000 65536"/>
              <a:gd name="T21" fmla="*/ 0 w 347"/>
              <a:gd name="T22" fmla="*/ 0 h 577"/>
              <a:gd name="T23" fmla="*/ 347 w 347"/>
              <a:gd name="T24" fmla="*/ 577 h 5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7" h="577">
                <a:moveTo>
                  <a:pt x="346" y="0"/>
                </a:moveTo>
                <a:lnTo>
                  <a:pt x="115" y="230"/>
                </a:lnTo>
                <a:lnTo>
                  <a:pt x="0" y="576"/>
                </a:lnTo>
                <a:lnTo>
                  <a:pt x="38" y="576"/>
                </a:lnTo>
                <a:lnTo>
                  <a:pt x="154" y="269"/>
                </a:lnTo>
                <a:lnTo>
                  <a:pt x="346" y="192"/>
                </a:lnTo>
                <a:lnTo>
                  <a:pt x="346" y="0"/>
                </a:lnTo>
              </a:path>
            </a:pathLst>
          </a:custGeom>
          <a:gradFill rotWithShape="0">
            <a:gsLst>
              <a:gs pos="0">
                <a:srgbClr val="000000"/>
              </a:gs>
              <a:gs pos="100000">
                <a:srgbClr val="333333"/>
              </a:gs>
            </a:gsLst>
            <a:lin ang="0" scaled="1"/>
          </a:gradFill>
          <a:ln w="25400" cap="rnd">
            <a:solidFill>
              <a:schemeClr val="tx1"/>
            </a:solidFill>
            <a:round/>
            <a:headEnd/>
            <a:tailEnd/>
          </a:ln>
        </p:spPr>
        <p:txBody>
          <a:bodyPr/>
          <a:lstStyle/>
          <a:p>
            <a:endParaRPr lang="en-US" sz="1477"/>
          </a:p>
        </p:txBody>
      </p:sp>
      <p:sp>
        <p:nvSpPr>
          <p:cNvPr id="26636" name="Arc 12"/>
          <p:cNvSpPr>
            <a:spLocks/>
          </p:cNvSpPr>
          <p:nvPr/>
        </p:nvSpPr>
        <p:spPr bwMode="auto">
          <a:xfrm>
            <a:off x="4380034" y="3662729"/>
            <a:ext cx="167054" cy="218343"/>
          </a:xfrm>
          <a:custGeom>
            <a:avLst/>
            <a:gdLst>
              <a:gd name="T0" fmla="*/ 0 w 21860"/>
              <a:gd name="T1" fmla="*/ 2147483647 h 21600"/>
              <a:gd name="T2" fmla="*/ 2147483647 w 21860"/>
              <a:gd name="T3" fmla="*/ 2147483647 h 21600"/>
              <a:gd name="T4" fmla="*/ 2147483647 w 21860"/>
              <a:gd name="T5" fmla="*/ 2147483647 h 21600"/>
              <a:gd name="T6" fmla="*/ 0 60000 65536"/>
              <a:gd name="T7" fmla="*/ 0 60000 65536"/>
              <a:gd name="T8" fmla="*/ 0 60000 65536"/>
              <a:gd name="T9" fmla="*/ 0 w 21860"/>
              <a:gd name="T10" fmla="*/ 0 h 21600"/>
              <a:gd name="T11" fmla="*/ 21860 w 21860"/>
              <a:gd name="T12" fmla="*/ 21600 h 21600"/>
            </a:gdLst>
            <a:ahLst/>
            <a:cxnLst>
              <a:cxn ang="T6">
                <a:pos x="T0" y="T1"/>
              </a:cxn>
              <a:cxn ang="T7">
                <a:pos x="T2" y="T3"/>
              </a:cxn>
              <a:cxn ang="T8">
                <a:pos x="T4" y="T5"/>
              </a:cxn>
            </a:cxnLst>
            <a:rect l="T9" t="T10" r="T11" b="T12"/>
            <a:pathLst>
              <a:path w="21860" h="21600" fill="none" extrusionOk="0">
                <a:moveTo>
                  <a:pt x="-1" y="1"/>
                </a:moveTo>
                <a:cubicBezTo>
                  <a:pt x="86" y="0"/>
                  <a:pt x="173" y="-1"/>
                  <a:pt x="260" y="0"/>
                </a:cubicBezTo>
                <a:cubicBezTo>
                  <a:pt x="12189" y="0"/>
                  <a:pt x="21860" y="9670"/>
                  <a:pt x="21860" y="21600"/>
                </a:cubicBezTo>
              </a:path>
              <a:path w="21860" h="21600" stroke="0" extrusionOk="0">
                <a:moveTo>
                  <a:pt x="-1" y="1"/>
                </a:moveTo>
                <a:cubicBezTo>
                  <a:pt x="86" y="0"/>
                  <a:pt x="173" y="-1"/>
                  <a:pt x="260" y="0"/>
                </a:cubicBezTo>
                <a:cubicBezTo>
                  <a:pt x="12189" y="0"/>
                  <a:pt x="21860" y="9670"/>
                  <a:pt x="21860" y="21600"/>
                </a:cubicBezTo>
                <a:lnTo>
                  <a:pt x="260" y="21600"/>
                </a:lnTo>
                <a:close/>
              </a:path>
            </a:pathLst>
          </a:custGeom>
          <a:solidFill>
            <a:srgbClr val="919191"/>
          </a:solidFill>
          <a:ln w="12700" cap="rnd">
            <a:solidFill>
              <a:schemeClr val="tx1"/>
            </a:solidFill>
            <a:round/>
            <a:headEnd/>
            <a:tailEnd/>
          </a:ln>
        </p:spPr>
        <p:txBody>
          <a:bodyPr wrap="none" anchor="ctr"/>
          <a:lstStyle/>
          <a:p>
            <a:endParaRPr lang="en-US" sz="1477"/>
          </a:p>
        </p:txBody>
      </p:sp>
      <p:sp>
        <p:nvSpPr>
          <p:cNvPr id="26637" name="Arc 13"/>
          <p:cNvSpPr>
            <a:spLocks/>
          </p:cNvSpPr>
          <p:nvPr/>
        </p:nvSpPr>
        <p:spPr bwMode="auto">
          <a:xfrm>
            <a:off x="4217377" y="3662731"/>
            <a:ext cx="168520" cy="215412"/>
          </a:xfrm>
          <a:custGeom>
            <a:avLst/>
            <a:gdLst>
              <a:gd name="T0" fmla="*/ 0 w 21599"/>
              <a:gd name="T1" fmla="*/ 2147483647 h 21598"/>
              <a:gd name="T2" fmla="*/ 2147483647 w 21599"/>
              <a:gd name="T3" fmla="*/ 0 h 21598"/>
              <a:gd name="T4" fmla="*/ 2147483647 w 21599"/>
              <a:gd name="T5" fmla="*/ 2147483647 h 21598"/>
              <a:gd name="T6" fmla="*/ 0 60000 65536"/>
              <a:gd name="T7" fmla="*/ 0 60000 65536"/>
              <a:gd name="T8" fmla="*/ 0 60000 65536"/>
              <a:gd name="T9" fmla="*/ 0 w 21599"/>
              <a:gd name="T10" fmla="*/ 0 h 21598"/>
              <a:gd name="T11" fmla="*/ 21599 w 21599"/>
              <a:gd name="T12" fmla="*/ 21598 h 21598"/>
            </a:gdLst>
            <a:ahLst/>
            <a:cxnLst>
              <a:cxn ang="T6">
                <a:pos x="T0" y="T1"/>
              </a:cxn>
              <a:cxn ang="T7">
                <a:pos x="T2" y="T3"/>
              </a:cxn>
              <a:cxn ang="T8">
                <a:pos x="T4" y="T5"/>
              </a:cxn>
            </a:cxnLst>
            <a:rect l="T9" t="T10" r="T11" b="T12"/>
            <a:pathLst>
              <a:path w="21599" h="21598" fill="none" extrusionOk="0">
                <a:moveTo>
                  <a:pt x="-1" y="21402"/>
                </a:moveTo>
                <a:cubicBezTo>
                  <a:pt x="105" y="9651"/>
                  <a:pt x="9588" y="140"/>
                  <a:pt x="21339" y="-1"/>
                </a:cubicBezTo>
              </a:path>
              <a:path w="21599" h="21598" stroke="0" extrusionOk="0">
                <a:moveTo>
                  <a:pt x="-1" y="21402"/>
                </a:moveTo>
                <a:cubicBezTo>
                  <a:pt x="105" y="9651"/>
                  <a:pt x="9588" y="140"/>
                  <a:pt x="21339" y="-1"/>
                </a:cubicBezTo>
                <a:lnTo>
                  <a:pt x="21599" y="21598"/>
                </a:lnTo>
                <a:close/>
              </a:path>
            </a:pathLst>
          </a:custGeom>
          <a:solidFill>
            <a:srgbClr val="919191"/>
          </a:solidFill>
          <a:ln w="12700" cap="rnd">
            <a:solidFill>
              <a:schemeClr val="tx1"/>
            </a:solidFill>
            <a:round/>
            <a:headEnd/>
            <a:tailEnd/>
          </a:ln>
        </p:spPr>
        <p:txBody>
          <a:bodyPr wrap="none" anchor="ctr"/>
          <a:lstStyle/>
          <a:p>
            <a:endParaRPr lang="en-US" sz="1477"/>
          </a:p>
        </p:txBody>
      </p:sp>
      <p:sp>
        <p:nvSpPr>
          <p:cNvPr id="26638" name="Line 14"/>
          <p:cNvSpPr>
            <a:spLocks noChangeShapeType="1"/>
          </p:cNvSpPr>
          <p:nvPr/>
        </p:nvSpPr>
        <p:spPr bwMode="auto">
          <a:xfrm flipH="1">
            <a:off x="4214445" y="3878141"/>
            <a:ext cx="334108" cy="0"/>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39" name="Rectangle 15"/>
          <p:cNvSpPr>
            <a:spLocks noChangeArrowheads="1"/>
          </p:cNvSpPr>
          <p:nvPr/>
        </p:nvSpPr>
        <p:spPr bwMode="auto">
          <a:xfrm>
            <a:off x="3395297" y="2398102"/>
            <a:ext cx="1355480" cy="1324708"/>
          </a:xfrm>
          <a:prstGeom prst="rect">
            <a:avLst/>
          </a:prstGeom>
          <a:gradFill rotWithShape="0">
            <a:gsLst>
              <a:gs pos="0">
                <a:srgbClr val="919191"/>
              </a:gs>
              <a:gs pos="100000">
                <a:srgbClr val="E9E9E9"/>
              </a:gs>
            </a:gsLst>
            <a:lin ang="0" scaled="1"/>
          </a:gradFill>
          <a:ln w="25400">
            <a:solidFill>
              <a:schemeClr val="tx1"/>
            </a:solidFill>
            <a:miter lim="800000"/>
            <a:headEnd/>
            <a:tailEnd/>
          </a:ln>
        </p:spPr>
        <p:txBody>
          <a:bodyPr wrap="none" anchor="ctr"/>
          <a:lstStyle/>
          <a:p>
            <a:endParaRPr lang="en-US" sz="1477"/>
          </a:p>
        </p:txBody>
      </p:sp>
      <p:sp>
        <p:nvSpPr>
          <p:cNvPr id="26640" name="Rectangle 16"/>
          <p:cNvSpPr>
            <a:spLocks noChangeArrowheads="1"/>
          </p:cNvSpPr>
          <p:nvPr/>
        </p:nvSpPr>
        <p:spPr bwMode="auto">
          <a:xfrm>
            <a:off x="5326672" y="4508258"/>
            <a:ext cx="196362" cy="43962"/>
          </a:xfrm>
          <a:prstGeom prst="rect">
            <a:avLst/>
          </a:prstGeom>
          <a:solidFill>
            <a:schemeClr val="tx1"/>
          </a:solidFill>
          <a:ln w="25400">
            <a:solidFill>
              <a:schemeClr val="tx1"/>
            </a:solidFill>
            <a:miter lim="800000"/>
            <a:headEnd/>
            <a:tailEnd/>
          </a:ln>
        </p:spPr>
        <p:txBody>
          <a:bodyPr wrap="none" anchor="ctr"/>
          <a:lstStyle/>
          <a:p>
            <a:endParaRPr lang="en-US" sz="1477"/>
          </a:p>
        </p:txBody>
      </p:sp>
      <p:sp>
        <p:nvSpPr>
          <p:cNvPr id="26641" name="Freeform 17"/>
          <p:cNvSpPr>
            <a:spLocks/>
          </p:cNvSpPr>
          <p:nvPr/>
        </p:nvSpPr>
        <p:spPr bwMode="auto">
          <a:xfrm>
            <a:off x="4766895" y="3362326"/>
            <a:ext cx="696057" cy="1132742"/>
          </a:xfrm>
          <a:custGeom>
            <a:avLst/>
            <a:gdLst>
              <a:gd name="T0" fmla="*/ 0 w 346"/>
              <a:gd name="T1" fmla="*/ 0 h 577"/>
              <a:gd name="T2" fmla="*/ 2147483647 w 346"/>
              <a:gd name="T3" fmla="*/ 2147483647 h 577"/>
              <a:gd name="T4" fmla="*/ 2147483647 w 346"/>
              <a:gd name="T5" fmla="*/ 2147483647 h 577"/>
              <a:gd name="T6" fmla="*/ 2147483647 w 346"/>
              <a:gd name="T7" fmla="*/ 2147483647 h 577"/>
              <a:gd name="T8" fmla="*/ 2147483647 w 346"/>
              <a:gd name="T9" fmla="*/ 2147483647 h 577"/>
              <a:gd name="T10" fmla="*/ 0 w 346"/>
              <a:gd name="T11" fmla="*/ 2147483647 h 577"/>
              <a:gd name="T12" fmla="*/ 0 w 346"/>
              <a:gd name="T13" fmla="*/ 0 h 577"/>
              <a:gd name="T14" fmla="*/ 0 60000 65536"/>
              <a:gd name="T15" fmla="*/ 0 60000 65536"/>
              <a:gd name="T16" fmla="*/ 0 60000 65536"/>
              <a:gd name="T17" fmla="*/ 0 60000 65536"/>
              <a:gd name="T18" fmla="*/ 0 60000 65536"/>
              <a:gd name="T19" fmla="*/ 0 60000 65536"/>
              <a:gd name="T20" fmla="*/ 0 60000 65536"/>
              <a:gd name="T21" fmla="*/ 0 w 346"/>
              <a:gd name="T22" fmla="*/ 0 h 577"/>
              <a:gd name="T23" fmla="*/ 346 w 346"/>
              <a:gd name="T24" fmla="*/ 577 h 5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6" h="577">
                <a:moveTo>
                  <a:pt x="0" y="0"/>
                </a:moveTo>
                <a:lnTo>
                  <a:pt x="230" y="230"/>
                </a:lnTo>
                <a:lnTo>
                  <a:pt x="345" y="576"/>
                </a:lnTo>
                <a:lnTo>
                  <a:pt x="307" y="576"/>
                </a:lnTo>
                <a:lnTo>
                  <a:pt x="192" y="269"/>
                </a:lnTo>
                <a:lnTo>
                  <a:pt x="0" y="192"/>
                </a:lnTo>
                <a:lnTo>
                  <a:pt x="0" y="0"/>
                </a:lnTo>
              </a:path>
            </a:pathLst>
          </a:custGeom>
          <a:gradFill rotWithShape="0">
            <a:gsLst>
              <a:gs pos="0">
                <a:srgbClr val="B9B9B9"/>
              </a:gs>
              <a:gs pos="100000">
                <a:srgbClr val="CECECE"/>
              </a:gs>
            </a:gsLst>
            <a:lin ang="0" scaled="1"/>
          </a:gradFill>
          <a:ln w="25400" cap="rnd">
            <a:solidFill>
              <a:schemeClr val="tx1"/>
            </a:solidFill>
            <a:round/>
            <a:headEnd/>
            <a:tailEnd/>
          </a:ln>
        </p:spPr>
        <p:txBody>
          <a:bodyPr/>
          <a:lstStyle/>
          <a:p>
            <a:endParaRPr lang="en-US" sz="1477"/>
          </a:p>
        </p:txBody>
      </p:sp>
      <p:sp>
        <p:nvSpPr>
          <p:cNvPr id="26642" name="Line 18"/>
          <p:cNvSpPr>
            <a:spLocks noChangeShapeType="1"/>
          </p:cNvSpPr>
          <p:nvPr/>
        </p:nvSpPr>
        <p:spPr bwMode="auto">
          <a:xfrm>
            <a:off x="4614495" y="2456718"/>
            <a:ext cx="0" cy="1206011"/>
          </a:xfrm>
          <a:prstGeom prst="line">
            <a:avLst/>
          </a:prstGeom>
          <a:noFill/>
          <a:ln w="50800">
            <a:solidFill>
              <a:srgbClr val="91919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43" name="Line 19"/>
          <p:cNvSpPr>
            <a:spLocks noChangeShapeType="1"/>
          </p:cNvSpPr>
          <p:nvPr/>
        </p:nvSpPr>
        <p:spPr bwMode="auto">
          <a:xfrm>
            <a:off x="3535972" y="2456718"/>
            <a:ext cx="0" cy="1206011"/>
          </a:xfrm>
          <a:prstGeom prst="line">
            <a:avLst/>
          </a:prstGeom>
          <a:noFill/>
          <a:ln w="50800">
            <a:solidFill>
              <a:schemeClr val="bg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44" name="Arc 20"/>
          <p:cNvSpPr>
            <a:spLocks/>
          </p:cNvSpPr>
          <p:nvPr/>
        </p:nvSpPr>
        <p:spPr bwMode="auto">
          <a:xfrm>
            <a:off x="3689838" y="1554041"/>
            <a:ext cx="309197" cy="303334"/>
          </a:xfrm>
          <a:custGeom>
            <a:avLst/>
            <a:gdLst>
              <a:gd name="T0" fmla="*/ 0 w 21600"/>
              <a:gd name="T1" fmla="*/ 2147483647 h 21600"/>
              <a:gd name="T2" fmla="*/ 2147483647 w 21600"/>
              <a:gd name="T3" fmla="*/ 0 h 21600"/>
              <a:gd name="T4" fmla="*/ 2147483647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21460"/>
                </a:moveTo>
                <a:cubicBezTo>
                  <a:pt x="77" y="9640"/>
                  <a:pt x="9640" y="77"/>
                  <a:pt x="21460" y="0"/>
                </a:cubicBezTo>
              </a:path>
              <a:path w="21600" h="21600" stroke="0" extrusionOk="0">
                <a:moveTo>
                  <a:pt x="0" y="21460"/>
                </a:moveTo>
                <a:cubicBezTo>
                  <a:pt x="77" y="9640"/>
                  <a:pt x="9640" y="77"/>
                  <a:pt x="21460" y="0"/>
                </a:cubicBezTo>
                <a:lnTo>
                  <a:pt x="21600" y="21600"/>
                </a:lnTo>
                <a:close/>
              </a:path>
            </a:pathLst>
          </a:custGeom>
          <a:noFill/>
          <a:ln w="12700" cap="rnd">
            <a:solidFill>
              <a:schemeClr val="bg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6645" name="Arc 21"/>
          <p:cNvSpPr>
            <a:spLocks/>
          </p:cNvSpPr>
          <p:nvPr/>
        </p:nvSpPr>
        <p:spPr bwMode="auto">
          <a:xfrm>
            <a:off x="4069373" y="1924783"/>
            <a:ext cx="310662" cy="304800"/>
          </a:xfrm>
          <a:custGeom>
            <a:avLst/>
            <a:gdLst>
              <a:gd name="T0" fmla="*/ 2147483647 w 21741"/>
              <a:gd name="T1" fmla="*/ 0 h 21741"/>
              <a:gd name="T2" fmla="*/ 0 w 21741"/>
              <a:gd name="T3" fmla="*/ 2147483647 h 21741"/>
              <a:gd name="T4" fmla="*/ 2147483647 w 21741"/>
              <a:gd name="T5" fmla="*/ 2147483647 h 21741"/>
              <a:gd name="T6" fmla="*/ 0 60000 65536"/>
              <a:gd name="T7" fmla="*/ 0 60000 65536"/>
              <a:gd name="T8" fmla="*/ 0 60000 65536"/>
              <a:gd name="T9" fmla="*/ 0 w 21741"/>
              <a:gd name="T10" fmla="*/ 0 h 21741"/>
              <a:gd name="T11" fmla="*/ 21741 w 21741"/>
              <a:gd name="T12" fmla="*/ 21741 h 21741"/>
            </a:gdLst>
            <a:ahLst/>
            <a:cxnLst>
              <a:cxn ang="T6">
                <a:pos x="T0" y="T1"/>
              </a:cxn>
              <a:cxn ang="T7">
                <a:pos x="T2" y="T3"/>
              </a:cxn>
              <a:cxn ang="T8">
                <a:pos x="T4" y="T5"/>
              </a:cxn>
            </a:cxnLst>
            <a:rect l="T9" t="T10" r="T11" b="T12"/>
            <a:pathLst>
              <a:path w="21741" h="21741" fill="none" extrusionOk="0">
                <a:moveTo>
                  <a:pt x="21740" y="0"/>
                </a:moveTo>
                <a:cubicBezTo>
                  <a:pt x="21740" y="47"/>
                  <a:pt x="21741" y="94"/>
                  <a:pt x="21741" y="141"/>
                </a:cubicBezTo>
                <a:cubicBezTo>
                  <a:pt x="21741" y="12070"/>
                  <a:pt x="12070" y="21741"/>
                  <a:pt x="141" y="21741"/>
                </a:cubicBezTo>
                <a:cubicBezTo>
                  <a:pt x="94" y="21741"/>
                  <a:pt x="47" y="21740"/>
                  <a:pt x="0" y="21740"/>
                </a:cubicBezTo>
              </a:path>
              <a:path w="21741" h="21741" stroke="0" extrusionOk="0">
                <a:moveTo>
                  <a:pt x="21740" y="0"/>
                </a:moveTo>
                <a:cubicBezTo>
                  <a:pt x="21740" y="47"/>
                  <a:pt x="21741" y="94"/>
                  <a:pt x="21741" y="141"/>
                </a:cubicBezTo>
                <a:cubicBezTo>
                  <a:pt x="21741" y="12070"/>
                  <a:pt x="12070" y="21741"/>
                  <a:pt x="141" y="21741"/>
                </a:cubicBezTo>
                <a:cubicBezTo>
                  <a:pt x="94" y="21741"/>
                  <a:pt x="47" y="21740"/>
                  <a:pt x="0" y="21740"/>
                </a:cubicBezTo>
                <a:lnTo>
                  <a:pt x="141" y="141"/>
                </a:lnTo>
                <a:close/>
              </a:path>
            </a:pathLst>
          </a:custGeom>
          <a:noFill/>
          <a:ln w="12700" cap="rnd">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6646" name="Rectangle 22"/>
          <p:cNvSpPr>
            <a:spLocks noChangeArrowheads="1"/>
          </p:cNvSpPr>
          <p:nvPr/>
        </p:nvSpPr>
        <p:spPr bwMode="auto">
          <a:xfrm>
            <a:off x="4013689" y="3300780"/>
            <a:ext cx="42496" cy="1251438"/>
          </a:xfrm>
          <a:prstGeom prst="rect">
            <a:avLst/>
          </a:prstGeom>
          <a:solidFill>
            <a:srgbClr val="919191"/>
          </a:solidFill>
          <a:ln w="25400">
            <a:solidFill>
              <a:schemeClr val="tx1"/>
            </a:solidFill>
            <a:miter lim="800000"/>
            <a:headEnd/>
            <a:tailEnd/>
          </a:ln>
        </p:spPr>
        <p:txBody>
          <a:bodyPr wrap="none" anchor="ctr"/>
          <a:lstStyle/>
          <a:p>
            <a:endParaRPr lang="en-US" sz="1477"/>
          </a:p>
        </p:txBody>
      </p:sp>
      <p:sp>
        <p:nvSpPr>
          <p:cNvPr id="26647" name="Rectangle 23"/>
          <p:cNvSpPr>
            <a:spLocks noChangeArrowheads="1"/>
          </p:cNvSpPr>
          <p:nvPr/>
        </p:nvSpPr>
        <p:spPr bwMode="auto">
          <a:xfrm>
            <a:off x="3936022" y="4582993"/>
            <a:ext cx="199292" cy="45427"/>
          </a:xfrm>
          <a:prstGeom prst="rect">
            <a:avLst/>
          </a:prstGeom>
          <a:solidFill>
            <a:schemeClr val="tx1"/>
          </a:solidFill>
          <a:ln w="25400">
            <a:solidFill>
              <a:schemeClr val="tx1"/>
            </a:solidFill>
            <a:miter lim="800000"/>
            <a:headEnd/>
            <a:tailEnd/>
          </a:ln>
        </p:spPr>
        <p:txBody>
          <a:bodyPr wrap="none" anchor="ctr"/>
          <a:lstStyle/>
          <a:p>
            <a:endParaRPr lang="en-US" sz="1477"/>
          </a:p>
        </p:txBody>
      </p:sp>
      <p:sp>
        <p:nvSpPr>
          <p:cNvPr id="26648" name="Line 24"/>
          <p:cNvSpPr>
            <a:spLocks noChangeShapeType="1"/>
          </p:cNvSpPr>
          <p:nvPr/>
        </p:nvSpPr>
        <p:spPr bwMode="auto">
          <a:xfrm>
            <a:off x="3379177" y="2834787"/>
            <a:ext cx="1387720" cy="0"/>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49" name="Line 25"/>
          <p:cNvSpPr>
            <a:spLocks noChangeShapeType="1"/>
          </p:cNvSpPr>
          <p:nvPr/>
        </p:nvSpPr>
        <p:spPr bwMode="auto">
          <a:xfrm>
            <a:off x="3379177" y="3211390"/>
            <a:ext cx="1387720" cy="0"/>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50" name="Oval 26"/>
          <p:cNvSpPr>
            <a:spLocks noChangeArrowheads="1"/>
          </p:cNvSpPr>
          <p:nvPr/>
        </p:nvSpPr>
        <p:spPr bwMode="auto">
          <a:xfrm>
            <a:off x="3319095" y="2774706"/>
            <a:ext cx="199292" cy="194897"/>
          </a:xfrm>
          <a:prstGeom prst="ellipse">
            <a:avLst/>
          </a:prstGeom>
          <a:solidFill>
            <a:srgbClr val="919191"/>
          </a:solidFill>
          <a:ln w="25400">
            <a:solidFill>
              <a:schemeClr val="tx1"/>
            </a:solidFill>
            <a:round/>
            <a:headEnd/>
            <a:tailEnd/>
          </a:ln>
        </p:spPr>
        <p:txBody>
          <a:bodyPr wrap="none" anchor="ctr"/>
          <a:lstStyle/>
          <a:p>
            <a:endParaRPr lang="en-US" sz="1477"/>
          </a:p>
        </p:txBody>
      </p:sp>
      <p:sp>
        <p:nvSpPr>
          <p:cNvPr id="26651" name="Oval 27"/>
          <p:cNvSpPr>
            <a:spLocks noChangeArrowheads="1"/>
          </p:cNvSpPr>
          <p:nvPr/>
        </p:nvSpPr>
        <p:spPr bwMode="auto">
          <a:xfrm>
            <a:off x="3626828" y="2774706"/>
            <a:ext cx="200757" cy="194897"/>
          </a:xfrm>
          <a:prstGeom prst="ellipse">
            <a:avLst/>
          </a:prstGeom>
          <a:solidFill>
            <a:srgbClr val="919191"/>
          </a:solidFill>
          <a:ln w="25400">
            <a:solidFill>
              <a:schemeClr val="tx1"/>
            </a:solidFill>
            <a:round/>
            <a:headEnd/>
            <a:tailEnd/>
          </a:ln>
        </p:spPr>
        <p:txBody>
          <a:bodyPr wrap="none" anchor="ctr"/>
          <a:lstStyle/>
          <a:p>
            <a:endParaRPr lang="en-US" sz="1477"/>
          </a:p>
        </p:txBody>
      </p:sp>
      <p:sp>
        <p:nvSpPr>
          <p:cNvPr id="26652" name="Oval 28"/>
          <p:cNvSpPr>
            <a:spLocks noChangeArrowheads="1"/>
          </p:cNvSpPr>
          <p:nvPr/>
        </p:nvSpPr>
        <p:spPr bwMode="auto">
          <a:xfrm>
            <a:off x="4319953" y="2774706"/>
            <a:ext cx="200758" cy="194897"/>
          </a:xfrm>
          <a:prstGeom prst="ellipse">
            <a:avLst/>
          </a:prstGeom>
          <a:solidFill>
            <a:srgbClr val="919191"/>
          </a:solidFill>
          <a:ln w="25400">
            <a:solidFill>
              <a:schemeClr val="tx1"/>
            </a:solidFill>
            <a:round/>
            <a:headEnd/>
            <a:tailEnd/>
          </a:ln>
        </p:spPr>
        <p:txBody>
          <a:bodyPr wrap="none" anchor="ctr"/>
          <a:lstStyle/>
          <a:p>
            <a:endParaRPr lang="en-US" sz="1477"/>
          </a:p>
        </p:txBody>
      </p:sp>
      <p:sp>
        <p:nvSpPr>
          <p:cNvPr id="26653" name="AutoShape 29"/>
          <p:cNvSpPr>
            <a:spLocks noChangeArrowheads="1"/>
          </p:cNvSpPr>
          <p:nvPr/>
        </p:nvSpPr>
        <p:spPr bwMode="auto">
          <a:xfrm flipV="1">
            <a:off x="3471496" y="1794364"/>
            <a:ext cx="1201615" cy="572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399" y="21600"/>
                </a:lnTo>
                <a:lnTo>
                  <a:pt x="16201" y="21600"/>
                </a:lnTo>
                <a:lnTo>
                  <a:pt x="21600" y="0"/>
                </a:lnTo>
                <a:close/>
              </a:path>
            </a:pathLst>
          </a:custGeom>
          <a:solidFill>
            <a:srgbClr val="919191"/>
          </a:solidFill>
          <a:ln w="25400">
            <a:solidFill>
              <a:schemeClr val="tx1"/>
            </a:solidFill>
            <a:miter lim="800000"/>
            <a:headEnd/>
            <a:tailEnd/>
          </a:ln>
        </p:spPr>
        <p:txBody>
          <a:bodyPr wrap="none" anchor="ctr"/>
          <a:lstStyle/>
          <a:p>
            <a:endParaRPr lang="en-US" sz="1477"/>
          </a:p>
        </p:txBody>
      </p:sp>
      <p:sp>
        <p:nvSpPr>
          <p:cNvPr id="26654" name="Oval 30"/>
          <p:cNvSpPr>
            <a:spLocks noChangeArrowheads="1"/>
          </p:cNvSpPr>
          <p:nvPr/>
        </p:nvSpPr>
        <p:spPr bwMode="auto">
          <a:xfrm>
            <a:off x="4629149" y="2774706"/>
            <a:ext cx="197826" cy="194897"/>
          </a:xfrm>
          <a:prstGeom prst="ellipse">
            <a:avLst/>
          </a:prstGeom>
          <a:solidFill>
            <a:srgbClr val="919191"/>
          </a:solidFill>
          <a:ln w="25400">
            <a:solidFill>
              <a:schemeClr val="tx1"/>
            </a:solidFill>
            <a:round/>
            <a:headEnd/>
            <a:tailEnd/>
          </a:ln>
        </p:spPr>
        <p:txBody>
          <a:bodyPr wrap="none" anchor="ctr"/>
          <a:lstStyle/>
          <a:p>
            <a:endParaRPr lang="en-US" sz="1477"/>
          </a:p>
        </p:txBody>
      </p:sp>
      <p:sp>
        <p:nvSpPr>
          <p:cNvPr id="26655" name="Arc 31"/>
          <p:cNvSpPr>
            <a:spLocks/>
          </p:cNvSpPr>
          <p:nvPr/>
        </p:nvSpPr>
        <p:spPr bwMode="auto">
          <a:xfrm>
            <a:off x="3448051" y="2834789"/>
            <a:ext cx="49823" cy="43962"/>
          </a:xfrm>
          <a:custGeom>
            <a:avLst/>
            <a:gdLst>
              <a:gd name="T0" fmla="*/ 0 w 22538"/>
              <a:gd name="T1" fmla="*/ 715971272 h 21600"/>
              <a:gd name="T2" fmla="*/ 2147483647 w 22538"/>
              <a:gd name="T3" fmla="*/ 2147483647 h 21600"/>
              <a:gd name="T4" fmla="*/ 2147483647 w 22538"/>
              <a:gd name="T5" fmla="*/ 2147483647 h 21600"/>
              <a:gd name="T6" fmla="*/ 0 60000 65536"/>
              <a:gd name="T7" fmla="*/ 0 60000 65536"/>
              <a:gd name="T8" fmla="*/ 0 60000 65536"/>
              <a:gd name="T9" fmla="*/ 0 w 22538"/>
              <a:gd name="T10" fmla="*/ 0 h 21600"/>
              <a:gd name="T11" fmla="*/ 22538 w 22538"/>
              <a:gd name="T12" fmla="*/ 21600 h 21600"/>
            </a:gdLst>
            <a:ahLst/>
            <a:cxnLst>
              <a:cxn ang="T6">
                <a:pos x="T0" y="T1"/>
              </a:cxn>
              <a:cxn ang="T7">
                <a:pos x="T2" y="T3"/>
              </a:cxn>
              <a:cxn ang="T8">
                <a:pos x="T4" y="T5"/>
              </a:cxn>
            </a:cxnLst>
            <a:rect l="T9" t="T10" r="T11" b="T12"/>
            <a:pathLst>
              <a:path w="22538" h="21600" fill="none" extrusionOk="0">
                <a:moveTo>
                  <a:pt x="0" y="20"/>
                </a:moveTo>
                <a:cubicBezTo>
                  <a:pt x="312" y="6"/>
                  <a:pt x="625" y="-1"/>
                  <a:pt x="938" y="0"/>
                </a:cubicBezTo>
                <a:cubicBezTo>
                  <a:pt x="12867" y="0"/>
                  <a:pt x="22538" y="9670"/>
                  <a:pt x="22538" y="21600"/>
                </a:cubicBezTo>
              </a:path>
              <a:path w="22538" h="21600" stroke="0" extrusionOk="0">
                <a:moveTo>
                  <a:pt x="0" y="20"/>
                </a:moveTo>
                <a:cubicBezTo>
                  <a:pt x="312" y="6"/>
                  <a:pt x="625" y="-1"/>
                  <a:pt x="938" y="0"/>
                </a:cubicBezTo>
                <a:cubicBezTo>
                  <a:pt x="12867" y="0"/>
                  <a:pt x="22538" y="9670"/>
                  <a:pt x="22538" y="21600"/>
                </a:cubicBezTo>
                <a:lnTo>
                  <a:pt x="938" y="21600"/>
                </a:lnTo>
                <a:close/>
              </a:path>
            </a:pathLst>
          </a:custGeom>
          <a:noFill/>
          <a:ln w="12700" cap="rnd">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6656" name="Arc 32"/>
          <p:cNvSpPr>
            <a:spLocks/>
          </p:cNvSpPr>
          <p:nvPr/>
        </p:nvSpPr>
        <p:spPr bwMode="auto">
          <a:xfrm>
            <a:off x="3757245" y="2834789"/>
            <a:ext cx="48358" cy="43962"/>
          </a:xfrm>
          <a:custGeom>
            <a:avLst/>
            <a:gdLst>
              <a:gd name="T0" fmla="*/ 0 w 22538"/>
              <a:gd name="T1" fmla="*/ 715971272 h 21600"/>
              <a:gd name="T2" fmla="*/ 2147483647 w 22538"/>
              <a:gd name="T3" fmla="*/ 2147483647 h 21600"/>
              <a:gd name="T4" fmla="*/ 2147483647 w 22538"/>
              <a:gd name="T5" fmla="*/ 2147483647 h 21600"/>
              <a:gd name="T6" fmla="*/ 0 60000 65536"/>
              <a:gd name="T7" fmla="*/ 0 60000 65536"/>
              <a:gd name="T8" fmla="*/ 0 60000 65536"/>
              <a:gd name="T9" fmla="*/ 0 w 22538"/>
              <a:gd name="T10" fmla="*/ 0 h 21600"/>
              <a:gd name="T11" fmla="*/ 22538 w 22538"/>
              <a:gd name="T12" fmla="*/ 21600 h 21600"/>
            </a:gdLst>
            <a:ahLst/>
            <a:cxnLst>
              <a:cxn ang="T6">
                <a:pos x="T0" y="T1"/>
              </a:cxn>
              <a:cxn ang="T7">
                <a:pos x="T2" y="T3"/>
              </a:cxn>
              <a:cxn ang="T8">
                <a:pos x="T4" y="T5"/>
              </a:cxn>
            </a:cxnLst>
            <a:rect l="T9" t="T10" r="T11" b="T12"/>
            <a:pathLst>
              <a:path w="22538" h="21600" fill="none" extrusionOk="0">
                <a:moveTo>
                  <a:pt x="0" y="20"/>
                </a:moveTo>
                <a:cubicBezTo>
                  <a:pt x="312" y="6"/>
                  <a:pt x="625" y="-1"/>
                  <a:pt x="938" y="0"/>
                </a:cubicBezTo>
                <a:cubicBezTo>
                  <a:pt x="12867" y="0"/>
                  <a:pt x="22538" y="9670"/>
                  <a:pt x="22538" y="21600"/>
                </a:cubicBezTo>
              </a:path>
              <a:path w="22538" h="21600" stroke="0" extrusionOk="0">
                <a:moveTo>
                  <a:pt x="0" y="20"/>
                </a:moveTo>
                <a:cubicBezTo>
                  <a:pt x="312" y="6"/>
                  <a:pt x="625" y="-1"/>
                  <a:pt x="938" y="0"/>
                </a:cubicBezTo>
                <a:cubicBezTo>
                  <a:pt x="12867" y="0"/>
                  <a:pt x="22538" y="9670"/>
                  <a:pt x="22538" y="21600"/>
                </a:cubicBezTo>
                <a:lnTo>
                  <a:pt x="938" y="21600"/>
                </a:lnTo>
                <a:close/>
              </a:path>
            </a:pathLst>
          </a:custGeom>
          <a:noFill/>
          <a:ln w="12700" cap="rnd">
            <a:solidFill>
              <a:schemeClr val="tx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6657" name="Arc 33"/>
          <p:cNvSpPr>
            <a:spLocks/>
          </p:cNvSpPr>
          <p:nvPr/>
        </p:nvSpPr>
        <p:spPr bwMode="auto">
          <a:xfrm>
            <a:off x="4761034" y="2830393"/>
            <a:ext cx="45426" cy="45427"/>
          </a:xfrm>
          <a:custGeom>
            <a:avLst/>
            <a:gdLst>
              <a:gd name="T0" fmla="*/ 0 w 22518"/>
              <a:gd name="T1" fmla="*/ 1492180199 h 21600"/>
              <a:gd name="T2" fmla="*/ 2147483647 w 22518"/>
              <a:gd name="T3" fmla="*/ 2147483647 h 21600"/>
              <a:gd name="T4" fmla="*/ 2147483647 w 22518"/>
              <a:gd name="T5" fmla="*/ 2147483647 h 21600"/>
              <a:gd name="T6" fmla="*/ 0 60000 65536"/>
              <a:gd name="T7" fmla="*/ 0 60000 65536"/>
              <a:gd name="T8" fmla="*/ 0 60000 65536"/>
              <a:gd name="T9" fmla="*/ 0 w 22518"/>
              <a:gd name="T10" fmla="*/ 0 h 21600"/>
              <a:gd name="T11" fmla="*/ 22518 w 22518"/>
              <a:gd name="T12" fmla="*/ 21600 h 21600"/>
            </a:gdLst>
            <a:ahLst/>
            <a:cxnLst>
              <a:cxn ang="T6">
                <a:pos x="T0" y="T1"/>
              </a:cxn>
              <a:cxn ang="T7">
                <a:pos x="T2" y="T3"/>
              </a:cxn>
              <a:cxn ang="T8">
                <a:pos x="T4" y="T5"/>
              </a:cxn>
            </a:cxnLst>
            <a:rect l="T9" t="T10" r="T11" b="T12"/>
            <a:pathLst>
              <a:path w="22518" h="21600" fill="none" extrusionOk="0">
                <a:moveTo>
                  <a:pt x="-1" y="19"/>
                </a:moveTo>
                <a:cubicBezTo>
                  <a:pt x="305" y="6"/>
                  <a:pt x="611" y="-1"/>
                  <a:pt x="918" y="0"/>
                </a:cubicBezTo>
                <a:cubicBezTo>
                  <a:pt x="12847" y="0"/>
                  <a:pt x="22518" y="9670"/>
                  <a:pt x="22518" y="21600"/>
                </a:cubicBezTo>
              </a:path>
              <a:path w="22518" h="21600" stroke="0" extrusionOk="0">
                <a:moveTo>
                  <a:pt x="-1" y="19"/>
                </a:moveTo>
                <a:cubicBezTo>
                  <a:pt x="305" y="6"/>
                  <a:pt x="611" y="-1"/>
                  <a:pt x="918" y="0"/>
                </a:cubicBezTo>
                <a:cubicBezTo>
                  <a:pt x="12847" y="0"/>
                  <a:pt x="22518" y="9670"/>
                  <a:pt x="22518" y="21600"/>
                </a:cubicBezTo>
                <a:lnTo>
                  <a:pt x="918" y="21600"/>
                </a:lnTo>
                <a:close/>
              </a:path>
            </a:pathLst>
          </a:custGeom>
          <a:noFill/>
          <a:ln w="12700" cap="rnd">
            <a:solidFill>
              <a:schemeClr val="bg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6658" name="Arc 34"/>
          <p:cNvSpPr>
            <a:spLocks/>
          </p:cNvSpPr>
          <p:nvPr/>
        </p:nvSpPr>
        <p:spPr bwMode="auto">
          <a:xfrm>
            <a:off x="4453303" y="2830390"/>
            <a:ext cx="46892" cy="46892"/>
          </a:xfrm>
          <a:custGeom>
            <a:avLst/>
            <a:gdLst>
              <a:gd name="T0" fmla="*/ 0 w 22479"/>
              <a:gd name="T1" fmla="*/ 2147483647 h 21600"/>
              <a:gd name="T2" fmla="*/ 2147483647 w 22479"/>
              <a:gd name="T3" fmla="*/ 2147483647 h 21600"/>
              <a:gd name="T4" fmla="*/ 2147483647 w 22479"/>
              <a:gd name="T5" fmla="*/ 2147483647 h 21600"/>
              <a:gd name="T6" fmla="*/ 0 60000 65536"/>
              <a:gd name="T7" fmla="*/ 0 60000 65536"/>
              <a:gd name="T8" fmla="*/ 0 60000 65536"/>
              <a:gd name="T9" fmla="*/ 0 w 22479"/>
              <a:gd name="T10" fmla="*/ 0 h 21600"/>
              <a:gd name="T11" fmla="*/ 22479 w 22479"/>
              <a:gd name="T12" fmla="*/ 21600 h 21600"/>
            </a:gdLst>
            <a:ahLst/>
            <a:cxnLst>
              <a:cxn ang="T6">
                <a:pos x="T0" y="T1"/>
              </a:cxn>
              <a:cxn ang="T7">
                <a:pos x="T2" y="T3"/>
              </a:cxn>
              <a:cxn ang="T8">
                <a:pos x="T4" y="T5"/>
              </a:cxn>
            </a:cxnLst>
            <a:rect l="T9" t="T10" r="T11" b="T12"/>
            <a:pathLst>
              <a:path w="22479" h="21600" fill="none" extrusionOk="0">
                <a:moveTo>
                  <a:pt x="-1" y="18"/>
                </a:moveTo>
                <a:cubicBezTo>
                  <a:pt x="299" y="6"/>
                  <a:pt x="599" y="-1"/>
                  <a:pt x="899" y="0"/>
                </a:cubicBezTo>
                <a:cubicBezTo>
                  <a:pt x="12463" y="0"/>
                  <a:pt x="21976" y="9108"/>
                  <a:pt x="22478" y="20662"/>
                </a:cubicBezTo>
              </a:path>
              <a:path w="22479" h="21600" stroke="0" extrusionOk="0">
                <a:moveTo>
                  <a:pt x="-1" y="18"/>
                </a:moveTo>
                <a:cubicBezTo>
                  <a:pt x="299" y="6"/>
                  <a:pt x="599" y="-1"/>
                  <a:pt x="899" y="0"/>
                </a:cubicBezTo>
                <a:cubicBezTo>
                  <a:pt x="12463" y="0"/>
                  <a:pt x="21976" y="9108"/>
                  <a:pt x="22478" y="20662"/>
                </a:cubicBezTo>
                <a:lnTo>
                  <a:pt x="899" y="21600"/>
                </a:lnTo>
                <a:close/>
              </a:path>
            </a:pathLst>
          </a:custGeom>
          <a:noFill/>
          <a:ln w="12700" cap="rnd">
            <a:solidFill>
              <a:schemeClr val="bg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6659" name="Freeform 35"/>
          <p:cNvSpPr>
            <a:spLocks/>
          </p:cNvSpPr>
          <p:nvPr/>
        </p:nvSpPr>
        <p:spPr bwMode="auto">
          <a:xfrm>
            <a:off x="1373066" y="4367582"/>
            <a:ext cx="568569" cy="278423"/>
          </a:xfrm>
          <a:custGeom>
            <a:avLst/>
            <a:gdLst>
              <a:gd name="T0" fmla="*/ 0 w 283"/>
              <a:gd name="T1" fmla="*/ 2147483647 h 142"/>
              <a:gd name="T2" fmla="*/ 2147483647 w 283"/>
              <a:gd name="T3" fmla="*/ 2147483647 h 142"/>
              <a:gd name="T4" fmla="*/ 2147483647 w 283"/>
              <a:gd name="T5" fmla="*/ 2147483647 h 142"/>
              <a:gd name="T6" fmla="*/ 2147483647 w 283"/>
              <a:gd name="T7" fmla="*/ 2147483647 h 142"/>
              <a:gd name="T8" fmla="*/ 2147483647 w 283"/>
              <a:gd name="T9" fmla="*/ 2147483647 h 142"/>
              <a:gd name="T10" fmla="*/ 2147483647 w 283"/>
              <a:gd name="T11" fmla="*/ 2147483647 h 142"/>
              <a:gd name="T12" fmla="*/ 2147483647 w 283"/>
              <a:gd name="T13" fmla="*/ 2147483647 h 142"/>
              <a:gd name="T14" fmla="*/ 2147483647 w 283"/>
              <a:gd name="T15" fmla="*/ 2147483647 h 142"/>
              <a:gd name="T16" fmla="*/ 2147483647 w 283"/>
              <a:gd name="T17" fmla="*/ 0 h 142"/>
              <a:gd name="T18" fmla="*/ 2147483647 w 283"/>
              <a:gd name="T19" fmla="*/ 0 h 142"/>
              <a:gd name="T20" fmla="*/ 2147483647 w 283"/>
              <a:gd name="T21" fmla="*/ 0 h 142"/>
              <a:gd name="T22" fmla="*/ 2147483647 w 283"/>
              <a:gd name="T23" fmla="*/ 0 h 142"/>
              <a:gd name="T24" fmla="*/ 2147483647 w 283"/>
              <a:gd name="T25" fmla="*/ 0 h 142"/>
              <a:gd name="T26" fmla="*/ 2147483647 w 283"/>
              <a:gd name="T27" fmla="*/ 2147483647 h 142"/>
              <a:gd name="T28" fmla="*/ 2147483647 w 283"/>
              <a:gd name="T29" fmla="*/ 2147483647 h 142"/>
              <a:gd name="T30" fmla="*/ 2147483647 w 283"/>
              <a:gd name="T31" fmla="*/ 2147483647 h 142"/>
              <a:gd name="T32" fmla="*/ 2147483647 w 283"/>
              <a:gd name="T33" fmla="*/ 2147483647 h 142"/>
              <a:gd name="T34" fmla="*/ 2147483647 w 283"/>
              <a:gd name="T35" fmla="*/ 2147483647 h 142"/>
              <a:gd name="T36" fmla="*/ 2147483647 w 283"/>
              <a:gd name="T37" fmla="*/ 2147483647 h 142"/>
              <a:gd name="T38" fmla="*/ 2147483647 w 283"/>
              <a:gd name="T39" fmla="*/ 2147483647 h 142"/>
              <a:gd name="T40" fmla="*/ 2147483647 w 283"/>
              <a:gd name="T41" fmla="*/ 2147483647 h 142"/>
              <a:gd name="T42" fmla="*/ 2147483647 w 283"/>
              <a:gd name="T43" fmla="*/ 2147483647 h 142"/>
              <a:gd name="T44" fmla="*/ 2147483647 w 283"/>
              <a:gd name="T45" fmla="*/ 2147483647 h 142"/>
              <a:gd name="T46" fmla="*/ 2147483647 w 283"/>
              <a:gd name="T47" fmla="*/ 2147483647 h 142"/>
              <a:gd name="T48" fmla="*/ 2147483647 w 283"/>
              <a:gd name="T49" fmla="*/ 2147483647 h 142"/>
              <a:gd name="T50" fmla="*/ 2147483647 w 283"/>
              <a:gd name="T51" fmla="*/ 2147483647 h 142"/>
              <a:gd name="T52" fmla="*/ 2147483647 w 283"/>
              <a:gd name="T53" fmla="*/ 2147483647 h 142"/>
              <a:gd name="T54" fmla="*/ 2147483647 w 283"/>
              <a:gd name="T55" fmla="*/ 2147483647 h 142"/>
              <a:gd name="T56" fmla="*/ 2147483647 w 283"/>
              <a:gd name="T57" fmla="*/ 2147483647 h 142"/>
              <a:gd name="T58" fmla="*/ 2147483647 w 283"/>
              <a:gd name="T59" fmla="*/ 2147483647 h 142"/>
              <a:gd name="T60" fmla="*/ 0 w 283"/>
              <a:gd name="T61" fmla="*/ 2147483647 h 14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3"/>
              <a:gd name="T94" fmla="*/ 0 h 142"/>
              <a:gd name="T95" fmla="*/ 283 w 283"/>
              <a:gd name="T96" fmla="*/ 142 h 14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3" h="142">
                <a:moveTo>
                  <a:pt x="0" y="103"/>
                </a:moveTo>
                <a:lnTo>
                  <a:pt x="19" y="83"/>
                </a:lnTo>
                <a:lnTo>
                  <a:pt x="26" y="64"/>
                </a:lnTo>
                <a:lnTo>
                  <a:pt x="38" y="45"/>
                </a:lnTo>
                <a:lnTo>
                  <a:pt x="58" y="38"/>
                </a:lnTo>
                <a:lnTo>
                  <a:pt x="77" y="32"/>
                </a:lnTo>
                <a:lnTo>
                  <a:pt x="96" y="26"/>
                </a:lnTo>
                <a:lnTo>
                  <a:pt x="109" y="6"/>
                </a:lnTo>
                <a:lnTo>
                  <a:pt x="128" y="0"/>
                </a:lnTo>
                <a:lnTo>
                  <a:pt x="147" y="0"/>
                </a:lnTo>
                <a:lnTo>
                  <a:pt x="167" y="0"/>
                </a:lnTo>
                <a:lnTo>
                  <a:pt x="186" y="0"/>
                </a:lnTo>
                <a:lnTo>
                  <a:pt x="205" y="0"/>
                </a:lnTo>
                <a:lnTo>
                  <a:pt x="218" y="19"/>
                </a:lnTo>
                <a:lnTo>
                  <a:pt x="237" y="32"/>
                </a:lnTo>
                <a:lnTo>
                  <a:pt x="256" y="45"/>
                </a:lnTo>
                <a:lnTo>
                  <a:pt x="263" y="64"/>
                </a:lnTo>
                <a:lnTo>
                  <a:pt x="269" y="83"/>
                </a:lnTo>
                <a:lnTo>
                  <a:pt x="282" y="103"/>
                </a:lnTo>
                <a:lnTo>
                  <a:pt x="263" y="115"/>
                </a:lnTo>
                <a:lnTo>
                  <a:pt x="244" y="122"/>
                </a:lnTo>
                <a:lnTo>
                  <a:pt x="224" y="122"/>
                </a:lnTo>
                <a:lnTo>
                  <a:pt x="179" y="122"/>
                </a:lnTo>
                <a:lnTo>
                  <a:pt x="160" y="122"/>
                </a:lnTo>
                <a:lnTo>
                  <a:pt x="141" y="128"/>
                </a:lnTo>
                <a:lnTo>
                  <a:pt x="77" y="128"/>
                </a:lnTo>
                <a:lnTo>
                  <a:pt x="38" y="141"/>
                </a:lnTo>
                <a:lnTo>
                  <a:pt x="13" y="135"/>
                </a:lnTo>
                <a:lnTo>
                  <a:pt x="6" y="115"/>
                </a:lnTo>
                <a:lnTo>
                  <a:pt x="6" y="96"/>
                </a:lnTo>
                <a:lnTo>
                  <a:pt x="0" y="103"/>
                </a:lnTo>
              </a:path>
            </a:pathLst>
          </a:custGeom>
          <a:solidFill>
            <a:srgbClr val="474747"/>
          </a:solidFill>
          <a:ln w="12700" cap="rnd">
            <a:solidFill>
              <a:schemeClr val="tx1"/>
            </a:solidFill>
            <a:round/>
            <a:headEnd/>
            <a:tailEnd/>
          </a:ln>
        </p:spPr>
        <p:txBody>
          <a:bodyPr/>
          <a:lstStyle/>
          <a:p>
            <a:endParaRPr lang="en-US" sz="1477"/>
          </a:p>
        </p:txBody>
      </p:sp>
      <p:sp>
        <p:nvSpPr>
          <p:cNvPr id="26660" name="Freeform 36"/>
          <p:cNvSpPr>
            <a:spLocks/>
          </p:cNvSpPr>
          <p:nvPr/>
        </p:nvSpPr>
        <p:spPr bwMode="auto">
          <a:xfrm>
            <a:off x="1682260" y="4341202"/>
            <a:ext cx="570035" cy="379534"/>
          </a:xfrm>
          <a:custGeom>
            <a:avLst/>
            <a:gdLst>
              <a:gd name="T0" fmla="*/ 0 w 283"/>
              <a:gd name="T1" fmla="*/ 2147483647 h 193"/>
              <a:gd name="T2" fmla="*/ 2147483647 w 283"/>
              <a:gd name="T3" fmla="*/ 2147483647 h 193"/>
              <a:gd name="T4" fmla="*/ 2147483647 w 283"/>
              <a:gd name="T5" fmla="*/ 2147483647 h 193"/>
              <a:gd name="T6" fmla="*/ 2147483647 w 283"/>
              <a:gd name="T7" fmla="*/ 2147483647 h 193"/>
              <a:gd name="T8" fmla="*/ 2147483647 w 283"/>
              <a:gd name="T9" fmla="*/ 2147483647 h 193"/>
              <a:gd name="T10" fmla="*/ 2147483647 w 283"/>
              <a:gd name="T11" fmla="*/ 2147483647 h 193"/>
              <a:gd name="T12" fmla="*/ 2147483647 w 283"/>
              <a:gd name="T13" fmla="*/ 2147483647 h 193"/>
              <a:gd name="T14" fmla="*/ 2147483647 w 283"/>
              <a:gd name="T15" fmla="*/ 2147483647 h 193"/>
              <a:gd name="T16" fmla="*/ 2147483647 w 283"/>
              <a:gd name="T17" fmla="*/ 0 h 193"/>
              <a:gd name="T18" fmla="*/ 2147483647 w 283"/>
              <a:gd name="T19" fmla="*/ 0 h 193"/>
              <a:gd name="T20" fmla="*/ 2147483647 w 283"/>
              <a:gd name="T21" fmla="*/ 0 h 193"/>
              <a:gd name="T22" fmla="*/ 2147483647 w 283"/>
              <a:gd name="T23" fmla="*/ 0 h 193"/>
              <a:gd name="T24" fmla="*/ 2147483647 w 283"/>
              <a:gd name="T25" fmla="*/ 0 h 193"/>
              <a:gd name="T26" fmla="*/ 2147483647 w 283"/>
              <a:gd name="T27" fmla="*/ 2147483647 h 193"/>
              <a:gd name="T28" fmla="*/ 2147483647 w 283"/>
              <a:gd name="T29" fmla="*/ 2147483647 h 193"/>
              <a:gd name="T30" fmla="*/ 2147483647 w 283"/>
              <a:gd name="T31" fmla="*/ 2147483647 h 193"/>
              <a:gd name="T32" fmla="*/ 2147483647 w 283"/>
              <a:gd name="T33" fmla="*/ 2147483647 h 193"/>
              <a:gd name="T34" fmla="*/ 2147483647 w 283"/>
              <a:gd name="T35" fmla="*/ 2147483647 h 193"/>
              <a:gd name="T36" fmla="*/ 2147483647 w 283"/>
              <a:gd name="T37" fmla="*/ 2147483647 h 193"/>
              <a:gd name="T38" fmla="*/ 2147483647 w 283"/>
              <a:gd name="T39" fmla="*/ 2147483647 h 193"/>
              <a:gd name="T40" fmla="*/ 2147483647 w 283"/>
              <a:gd name="T41" fmla="*/ 2147483647 h 193"/>
              <a:gd name="T42" fmla="*/ 2147483647 w 283"/>
              <a:gd name="T43" fmla="*/ 2147483647 h 193"/>
              <a:gd name="T44" fmla="*/ 2147483647 w 283"/>
              <a:gd name="T45" fmla="*/ 2147483647 h 193"/>
              <a:gd name="T46" fmla="*/ 2147483647 w 283"/>
              <a:gd name="T47" fmla="*/ 2147483647 h 193"/>
              <a:gd name="T48" fmla="*/ 2147483647 w 283"/>
              <a:gd name="T49" fmla="*/ 2147483647 h 193"/>
              <a:gd name="T50" fmla="*/ 2147483647 w 283"/>
              <a:gd name="T51" fmla="*/ 2147483647 h 193"/>
              <a:gd name="T52" fmla="*/ 2147483647 w 283"/>
              <a:gd name="T53" fmla="*/ 2147483647 h 193"/>
              <a:gd name="T54" fmla="*/ 2147483647 w 283"/>
              <a:gd name="T55" fmla="*/ 2147483647 h 193"/>
              <a:gd name="T56" fmla="*/ 2147483647 w 283"/>
              <a:gd name="T57" fmla="*/ 2147483647 h 193"/>
              <a:gd name="T58" fmla="*/ 2147483647 w 283"/>
              <a:gd name="T59" fmla="*/ 2147483647 h 193"/>
              <a:gd name="T60" fmla="*/ 0 w 283"/>
              <a:gd name="T61" fmla="*/ 2147483647 h 19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3"/>
              <a:gd name="T94" fmla="*/ 0 h 193"/>
              <a:gd name="T95" fmla="*/ 283 w 283"/>
              <a:gd name="T96" fmla="*/ 193 h 19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3" h="193">
                <a:moveTo>
                  <a:pt x="0" y="140"/>
                </a:moveTo>
                <a:lnTo>
                  <a:pt x="19" y="113"/>
                </a:lnTo>
                <a:lnTo>
                  <a:pt x="26" y="87"/>
                </a:lnTo>
                <a:lnTo>
                  <a:pt x="38" y="61"/>
                </a:lnTo>
                <a:lnTo>
                  <a:pt x="58" y="52"/>
                </a:lnTo>
                <a:lnTo>
                  <a:pt x="77" y="44"/>
                </a:lnTo>
                <a:lnTo>
                  <a:pt x="96" y="35"/>
                </a:lnTo>
                <a:lnTo>
                  <a:pt x="109" y="9"/>
                </a:lnTo>
                <a:lnTo>
                  <a:pt x="128" y="0"/>
                </a:lnTo>
                <a:lnTo>
                  <a:pt x="147" y="0"/>
                </a:lnTo>
                <a:lnTo>
                  <a:pt x="167" y="0"/>
                </a:lnTo>
                <a:lnTo>
                  <a:pt x="186" y="0"/>
                </a:lnTo>
                <a:lnTo>
                  <a:pt x="205" y="0"/>
                </a:lnTo>
                <a:lnTo>
                  <a:pt x="218" y="26"/>
                </a:lnTo>
                <a:lnTo>
                  <a:pt x="237" y="44"/>
                </a:lnTo>
                <a:lnTo>
                  <a:pt x="256" y="61"/>
                </a:lnTo>
                <a:lnTo>
                  <a:pt x="263" y="87"/>
                </a:lnTo>
                <a:lnTo>
                  <a:pt x="269" y="113"/>
                </a:lnTo>
                <a:lnTo>
                  <a:pt x="282" y="140"/>
                </a:lnTo>
                <a:lnTo>
                  <a:pt x="263" y="157"/>
                </a:lnTo>
                <a:lnTo>
                  <a:pt x="244" y="166"/>
                </a:lnTo>
                <a:lnTo>
                  <a:pt x="224" y="166"/>
                </a:lnTo>
                <a:lnTo>
                  <a:pt x="179" y="166"/>
                </a:lnTo>
                <a:lnTo>
                  <a:pt x="160" y="166"/>
                </a:lnTo>
                <a:lnTo>
                  <a:pt x="141" y="175"/>
                </a:lnTo>
                <a:lnTo>
                  <a:pt x="77" y="175"/>
                </a:lnTo>
                <a:lnTo>
                  <a:pt x="38" y="192"/>
                </a:lnTo>
                <a:lnTo>
                  <a:pt x="13" y="183"/>
                </a:lnTo>
                <a:lnTo>
                  <a:pt x="6" y="157"/>
                </a:lnTo>
                <a:lnTo>
                  <a:pt x="6" y="131"/>
                </a:lnTo>
                <a:lnTo>
                  <a:pt x="0" y="140"/>
                </a:lnTo>
              </a:path>
            </a:pathLst>
          </a:custGeom>
          <a:solidFill>
            <a:srgbClr val="474747"/>
          </a:solidFill>
          <a:ln w="12700" cap="rnd">
            <a:solidFill>
              <a:schemeClr val="tx1"/>
            </a:solidFill>
            <a:round/>
            <a:headEnd/>
            <a:tailEnd/>
          </a:ln>
        </p:spPr>
        <p:txBody>
          <a:bodyPr/>
          <a:lstStyle/>
          <a:p>
            <a:endParaRPr lang="en-US" sz="1477"/>
          </a:p>
        </p:txBody>
      </p:sp>
      <p:sp>
        <p:nvSpPr>
          <p:cNvPr id="26661" name="Freeform 37"/>
          <p:cNvSpPr>
            <a:spLocks/>
          </p:cNvSpPr>
          <p:nvPr/>
        </p:nvSpPr>
        <p:spPr bwMode="auto">
          <a:xfrm>
            <a:off x="6616211" y="4744185"/>
            <a:ext cx="570034" cy="278423"/>
          </a:xfrm>
          <a:custGeom>
            <a:avLst/>
            <a:gdLst>
              <a:gd name="T0" fmla="*/ 2147483647 w 283"/>
              <a:gd name="T1" fmla="*/ 2147483647 h 142"/>
              <a:gd name="T2" fmla="*/ 2147483647 w 283"/>
              <a:gd name="T3" fmla="*/ 2147483647 h 142"/>
              <a:gd name="T4" fmla="*/ 2147483647 w 283"/>
              <a:gd name="T5" fmla="*/ 2147483647 h 142"/>
              <a:gd name="T6" fmla="*/ 2147483647 w 283"/>
              <a:gd name="T7" fmla="*/ 2147483647 h 142"/>
              <a:gd name="T8" fmla="*/ 2147483647 w 283"/>
              <a:gd name="T9" fmla="*/ 2147483647 h 142"/>
              <a:gd name="T10" fmla="*/ 2147483647 w 283"/>
              <a:gd name="T11" fmla="*/ 2147483647 h 142"/>
              <a:gd name="T12" fmla="*/ 2147483647 w 283"/>
              <a:gd name="T13" fmla="*/ 2147483647 h 142"/>
              <a:gd name="T14" fmla="*/ 2147483647 w 283"/>
              <a:gd name="T15" fmla="*/ 2147483647 h 142"/>
              <a:gd name="T16" fmla="*/ 2147483647 w 283"/>
              <a:gd name="T17" fmla="*/ 0 h 142"/>
              <a:gd name="T18" fmla="*/ 2147483647 w 283"/>
              <a:gd name="T19" fmla="*/ 0 h 142"/>
              <a:gd name="T20" fmla="*/ 2147483647 w 283"/>
              <a:gd name="T21" fmla="*/ 0 h 142"/>
              <a:gd name="T22" fmla="*/ 2147483647 w 283"/>
              <a:gd name="T23" fmla="*/ 0 h 142"/>
              <a:gd name="T24" fmla="*/ 2147483647 w 283"/>
              <a:gd name="T25" fmla="*/ 0 h 142"/>
              <a:gd name="T26" fmla="*/ 2147483647 w 283"/>
              <a:gd name="T27" fmla="*/ 2147483647 h 142"/>
              <a:gd name="T28" fmla="*/ 2147483647 w 283"/>
              <a:gd name="T29" fmla="*/ 2147483647 h 142"/>
              <a:gd name="T30" fmla="*/ 2147483647 w 283"/>
              <a:gd name="T31" fmla="*/ 2147483647 h 142"/>
              <a:gd name="T32" fmla="*/ 2147483647 w 283"/>
              <a:gd name="T33" fmla="*/ 2147483647 h 142"/>
              <a:gd name="T34" fmla="*/ 2147483647 w 283"/>
              <a:gd name="T35" fmla="*/ 2147483647 h 142"/>
              <a:gd name="T36" fmla="*/ 0 w 283"/>
              <a:gd name="T37" fmla="*/ 2147483647 h 142"/>
              <a:gd name="T38" fmla="*/ 2147483647 w 283"/>
              <a:gd name="T39" fmla="*/ 2147483647 h 142"/>
              <a:gd name="T40" fmla="*/ 2147483647 w 283"/>
              <a:gd name="T41" fmla="*/ 2147483647 h 142"/>
              <a:gd name="T42" fmla="*/ 2147483647 w 283"/>
              <a:gd name="T43" fmla="*/ 2147483647 h 142"/>
              <a:gd name="T44" fmla="*/ 2147483647 w 283"/>
              <a:gd name="T45" fmla="*/ 2147483647 h 142"/>
              <a:gd name="T46" fmla="*/ 2147483647 w 283"/>
              <a:gd name="T47" fmla="*/ 2147483647 h 142"/>
              <a:gd name="T48" fmla="*/ 2147483647 w 283"/>
              <a:gd name="T49" fmla="*/ 2147483647 h 142"/>
              <a:gd name="T50" fmla="*/ 2147483647 w 283"/>
              <a:gd name="T51" fmla="*/ 2147483647 h 142"/>
              <a:gd name="T52" fmla="*/ 2147483647 w 283"/>
              <a:gd name="T53" fmla="*/ 2147483647 h 142"/>
              <a:gd name="T54" fmla="*/ 2147483647 w 283"/>
              <a:gd name="T55" fmla="*/ 2147483647 h 142"/>
              <a:gd name="T56" fmla="*/ 2147483647 w 283"/>
              <a:gd name="T57" fmla="*/ 2147483647 h 142"/>
              <a:gd name="T58" fmla="*/ 2147483647 w 283"/>
              <a:gd name="T59" fmla="*/ 2147483647 h 142"/>
              <a:gd name="T60" fmla="*/ 2147483647 w 283"/>
              <a:gd name="T61" fmla="*/ 2147483647 h 14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83"/>
              <a:gd name="T94" fmla="*/ 0 h 142"/>
              <a:gd name="T95" fmla="*/ 283 w 283"/>
              <a:gd name="T96" fmla="*/ 142 h 14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83" h="142">
                <a:moveTo>
                  <a:pt x="282" y="103"/>
                </a:moveTo>
                <a:lnTo>
                  <a:pt x="263" y="83"/>
                </a:lnTo>
                <a:lnTo>
                  <a:pt x="256" y="64"/>
                </a:lnTo>
                <a:lnTo>
                  <a:pt x="244" y="45"/>
                </a:lnTo>
                <a:lnTo>
                  <a:pt x="224" y="38"/>
                </a:lnTo>
                <a:lnTo>
                  <a:pt x="205" y="32"/>
                </a:lnTo>
                <a:lnTo>
                  <a:pt x="186" y="26"/>
                </a:lnTo>
                <a:lnTo>
                  <a:pt x="173" y="6"/>
                </a:lnTo>
                <a:lnTo>
                  <a:pt x="154" y="0"/>
                </a:lnTo>
                <a:lnTo>
                  <a:pt x="135" y="0"/>
                </a:lnTo>
                <a:lnTo>
                  <a:pt x="115" y="0"/>
                </a:lnTo>
                <a:lnTo>
                  <a:pt x="96" y="0"/>
                </a:lnTo>
                <a:lnTo>
                  <a:pt x="77" y="0"/>
                </a:lnTo>
                <a:lnTo>
                  <a:pt x="64" y="19"/>
                </a:lnTo>
                <a:lnTo>
                  <a:pt x="45" y="32"/>
                </a:lnTo>
                <a:lnTo>
                  <a:pt x="26" y="45"/>
                </a:lnTo>
                <a:lnTo>
                  <a:pt x="19" y="64"/>
                </a:lnTo>
                <a:lnTo>
                  <a:pt x="13" y="83"/>
                </a:lnTo>
                <a:lnTo>
                  <a:pt x="0" y="103"/>
                </a:lnTo>
                <a:lnTo>
                  <a:pt x="19" y="115"/>
                </a:lnTo>
                <a:lnTo>
                  <a:pt x="38" y="122"/>
                </a:lnTo>
                <a:lnTo>
                  <a:pt x="58" y="122"/>
                </a:lnTo>
                <a:lnTo>
                  <a:pt x="103" y="122"/>
                </a:lnTo>
                <a:lnTo>
                  <a:pt x="122" y="122"/>
                </a:lnTo>
                <a:lnTo>
                  <a:pt x="141" y="128"/>
                </a:lnTo>
                <a:lnTo>
                  <a:pt x="205" y="128"/>
                </a:lnTo>
                <a:lnTo>
                  <a:pt x="244" y="141"/>
                </a:lnTo>
                <a:lnTo>
                  <a:pt x="269" y="135"/>
                </a:lnTo>
                <a:lnTo>
                  <a:pt x="276" y="115"/>
                </a:lnTo>
                <a:lnTo>
                  <a:pt x="276" y="96"/>
                </a:lnTo>
                <a:lnTo>
                  <a:pt x="282" y="103"/>
                </a:lnTo>
              </a:path>
            </a:pathLst>
          </a:custGeom>
          <a:solidFill>
            <a:schemeClr val="accent1"/>
          </a:solidFill>
          <a:ln w="12700" cap="rnd">
            <a:solidFill>
              <a:schemeClr val="tx1"/>
            </a:solidFill>
            <a:round/>
            <a:headEnd/>
            <a:tailEnd/>
          </a:ln>
        </p:spPr>
        <p:txBody>
          <a:bodyPr/>
          <a:lstStyle/>
          <a:p>
            <a:endParaRPr lang="en-US" sz="1477"/>
          </a:p>
        </p:txBody>
      </p:sp>
      <p:sp>
        <p:nvSpPr>
          <p:cNvPr id="26662" name="Freeform 38"/>
          <p:cNvSpPr>
            <a:spLocks/>
          </p:cNvSpPr>
          <p:nvPr/>
        </p:nvSpPr>
        <p:spPr bwMode="auto">
          <a:xfrm>
            <a:off x="2970335" y="4442316"/>
            <a:ext cx="825011" cy="315058"/>
          </a:xfrm>
          <a:custGeom>
            <a:avLst/>
            <a:gdLst>
              <a:gd name="T0" fmla="*/ 2147483647 w 411"/>
              <a:gd name="T1" fmla="*/ 2147483647 h 161"/>
              <a:gd name="T2" fmla="*/ 2147483647 w 411"/>
              <a:gd name="T3" fmla="*/ 2147483647 h 161"/>
              <a:gd name="T4" fmla="*/ 2147483647 w 411"/>
              <a:gd name="T5" fmla="*/ 2147483647 h 161"/>
              <a:gd name="T6" fmla="*/ 2147483647 w 411"/>
              <a:gd name="T7" fmla="*/ 2147483647 h 161"/>
              <a:gd name="T8" fmla="*/ 2147483647 w 411"/>
              <a:gd name="T9" fmla="*/ 2147483647 h 161"/>
              <a:gd name="T10" fmla="*/ 2147483647 w 411"/>
              <a:gd name="T11" fmla="*/ 2147483647 h 161"/>
              <a:gd name="T12" fmla="*/ 2147483647 w 411"/>
              <a:gd name="T13" fmla="*/ 2147483647 h 161"/>
              <a:gd name="T14" fmla="*/ 2147483647 w 411"/>
              <a:gd name="T15" fmla="*/ 2147483647 h 161"/>
              <a:gd name="T16" fmla="*/ 2147483647 w 411"/>
              <a:gd name="T17" fmla="*/ 2147483647 h 161"/>
              <a:gd name="T18" fmla="*/ 2147483647 w 411"/>
              <a:gd name="T19" fmla="*/ 0 h 161"/>
              <a:gd name="T20" fmla="*/ 2147483647 w 411"/>
              <a:gd name="T21" fmla="*/ 0 h 161"/>
              <a:gd name="T22" fmla="*/ 2147483647 w 411"/>
              <a:gd name="T23" fmla="*/ 0 h 161"/>
              <a:gd name="T24" fmla="*/ 2147483647 w 411"/>
              <a:gd name="T25" fmla="*/ 0 h 161"/>
              <a:gd name="T26" fmla="*/ 2147483647 w 411"/>
              <a:gd name="T27" fmla="*/ 2147483647 h 161"/>
              <a:gd name="T28" fmla="*/ 2147483647 w 411"/>
              <a:gd name="T29" fmla="*/ 2147483647 h 161"/>
              <a:gd name="T30" fmla="*/ 2147483647 w 411"/>
              <a:gd name="T31" fmla="*/ 2147483647 h 161"/>
              <a:gd name="T32" fmla="*/ 2147483647 w 411"/>
              <a:gd name="T33" fmla="*/ 2147483647 h 161"/>
              <a:gd name="T34" fmla="*/ 2147483647 w 411"/>
              <a:gd name="T35" fmla="*/ 2147483647 h 161"/>
              <a:gd name="T36" fmla="*/ 2147483647 w 411"/>
              <a:gd name="T37" fmla="*/ 2147483647 h 161"/>
              <a:gd name="T38" fmla="*/ 2147483647 w 411"/>
              <a:gd name="T39" fmla="*/ 2147483647 h 161"/>
              <a:gd name="T40" fmla="*/ 2147483647 w 411"/>
              <a:gd name="T41" fmla="*/ 2147483647 h 161"/>
              <a:gd name="T42" fmla="*/ 2147483647 w 411"/>
              <a:gd name="T43" fmla="*/ 2147483647 h 161"/>
              <a:gd name="T44" fmla="*/ 2147483647 w 411"/>
              <a:gd name="T45" fmla="*/ 2147483647 h 161"/>
              <a:gd name="T46" fmla="*/ 2147483647 w 411"/>
              <a:gd name="T47" fmla="*/ 2147483647 h 161"/>
              <a:gd name="T48" fmla="*/ 2147483647 w 411"/>
              <a:gd name="T49" fmla="*/ 2147483647 h 161"/>
              <a:gd name="T50" fmla="*/ 2147483647 w 411"/>
              <a:gd name="T51" fmla="*/ 2147483647 h 161"/>
              <a:gd name="T52" fmla="*/ 2147483647 w 411"/>
              <a:gd name="T53" fmla="*/ 2147483647 h 161"/>
              <a:gd name="T54" fmla="*/ 2147483647 w 411"/>
              <a:gd name="T55" fmla="*/ 2147483647 h 161"/>
              <a:gd name="T56" fmla="*/ 2147483647 w 411"/>
              <a:gd name="T57" fmla="*/ 2147483647 h 161"/>
              <a:gd name="T58" fmla="*/ 2147483647 w 411"/>
              <a:gd name="T59" fmla="*/ 2147483647 h 161"/>
              <a:gd name="T60" fmla="*/ 2147483647 w 411"/>
              <a:gd name="T61" fmla="*/ 2147483647 h 161"/>
              <a:gd name="T62" fmla="*/ 2147483647 w 411"/>
              <a:gd name="T63" fmla="*/ 2147483647 h 161"/>
              <a:gd name="T64" fmla="*/ 2147483647 w 411"/>
              <a:gd name="T65" fmla="*/ 2147483647 h 161"/>
              <a:gd name="T66" fmla="*/ 2147483647 w 411"/>
              <a:gd name="T67" fmla="*/ 2147483647 h 161"/>
              <a:gd name="T68" fmla="*/ 2147483647 w 411"/>
              <a:gd name="T69" fmla="*/ 2147483647 h 161"/>
              <a:gd name="T70" fmla="*/ 0 w 411"/>
              <a:gd name="T71" fmla="*/ 2147483647 h 161"/>
              <a:gd name="T72" fmla="*/ 0 w 411"/>
              <a:gd name="T73" fmla="*/ 2147483647 h 161"/>
              <a:gd name="T74" fmla="*/ 2147483647 w 411"/>
              <a:gd name="T75" fmla="*/ 2147483647 h 161"/>
              <a:gd name="T76" fmla="*/ 2147483647 w 411"/>
              <a:gd name="T77" fmla="*/ 2147483647 h 161"/>
              <a:gd name="T78" fmla="*/ 2147483647 w 411"/>
              <a:gd name="T79" fmla="*/ 2147483647 h 161"/>
              <a:gd name="T80" fmla="*/ 2147483647 w 411"/>
              <a:gd name="T81" fmla="*/ 2147483647 h 1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11"/>
              <a:gd name="T124" fmla="*/ 0 h 161"/>
              <a:gd name="T125" fmla="*/ 411 w 411"/>
              <a:gd name="T126" fmla="*/ 161 h 1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11" h="161">
                <a:moveTo>
                  <a:pt x="51" y="64"/>
                </a:moveTo>
                <a:lnTo>
                  <a:pt x="70" y="58"/>
                </a:lnTo>
                <a:lnTo>
                  <a:pt x="90" y="58"/>
                </a:lnTo>
                <a:lnTo>
                  <a:pt x="109" y="45"/>
                </a:lnTo>
                <a:lnTo>
                  <a:pt x="128" y="38"/>
                </a:lnTo>
                <a:lnTo>
                  <a:pt x="147" y="38"/>
                </a:lnTo>
                <a:lnTo>
                  <a:pt x="167" y="32"/>
                </a:lnTo>
                <a:lnTo>
                  <a:pt x="179" y="13"/>
                </a:lnTo>
                <a:lnTo>
                  <a:pt x="199" y="6"/>
                </a:lnTo>
                <a:lnTo>
                  <a:pt x="224" y="0"/>
                </a:lnTo>
                <a:lnTo>
                  <a:pt x="263" y="0"/>
                </a:lnTo>
                <a:lnTo>
                  <a:pt x="282" y="0"/>
                </a:lnTo>
                <a:lnTo>
                  <a:pt x="301" y="0"/>
                </a:lnTo>
                <a:lnTo>
                  <a:pt x="308" y="19"/>
                </a:lnTo>
                <a:lnTo>
                  <a:pt x="327" y="32"/>
                </a:lnTo>
                <a:lnTo>
                  <a:pt x="346" y="45"/>
                </a:lnTo>
                <a:lnTo>
                  <a:pt x="397" y="64"/>
                </a:lnTo>
                <a:lnTo>
                  <a:pt x="410" y="83"/>
                </a:lnTo>
                <a:lnTo>
                  <a:pt x="410" y="102"/>
                </a:lnTo>
                <a:lnTo>
                  <a:pt x="391" y="115"/>
                </a:lnTo>
                <a:lnTo>
                  <a:pt x="372" y="128"/>
                </a:lnTo>
                <a:lnTo>
                  <a:pt x="352" y="128"/>
                </a:lnTo>
                <a:lnTo>
                  <a:pt x="333" y="128"/>
                </a:lnTo>
                <a:lnTo>
                  <a:pt x="314" y="134"/>
                </a:lnTo>
                <a:lnTo>
                  <a:pt x="269" y="134"/>
                </a:lnTo>
                <a:lnTo>
                  <a:pt x="243" y="147"/>
                </a:lnTo>
                <a:lnTo>
                  <a:pt x="224" y="147"/>
                </a:lnTo>
                <a:lnTo>
                  <a:pt x="205" y="154"/>
                </a:lnTo>
                <a:lnTo>
                  <a:pt x="186" y="154"/>
                </a:lnTo>
                <a:lnTo>
                  <a:pt x="160" y="160"/>
                </a:lnTo>
                <a:lnTo>
                  <a:pt x="141" y="160"/>
                </a:lnTo>
                <a:lnTo>
                  <a:pt x="122" y="160"/>
                </a:lnTo>
                <a:lnTo>
                  <a:pt x="103" y="147"/>
                </a:lnTo>
                <a:lnTo>
                  <a:pt x="83" y="134"/>
                </a:lnTo>
                <a:lnTo>
                  <a:pt x="64" y="128"/>
                </a:lnTo>
                <a:lnTo>
                  <a:pt x="0" y="109"/>
                </a:lnTo>
                <a:lnTo>
                  <a:pt x="0" y="90"/>
                </a:lnTo>
                <a:lnTo>
                  <a:pt x="19" y="83"/>
                </a:lnTo>
                <a:lnTo>
                  <a:pt x="38" y="70"/>
                </a:lnTo>
                <a:lnTo>
                  <a:pt x="58" y="64"/>
                </a:lnTo>
                <a:lnTo>
                  <a:pt x="51" y="64"/>
                </a:lnTo>
              </a:path>
            </a:pathLst>
          </a:custGeom>
          <a:solidFill>
            <a:srgbClr val="474747"/>
          </a:solidFill>
          <a:ln w="12700" cap="rnd">
            <a:solidFill>
              <a:schemeClr val="tx1"/>
            </a:solidFill>
            <a:round/>
            <a:headEnd/>
            <a:tailEnd/>
          </a:ln>
        </p:spPr>
        <p:txBody>
          <a:bodyPr/>
          <a:lstStyle/>
          <a:p>
            <a:endParaRPr lang="en-US" sz="1477"/>
          </a:p>
        </p:txBody>
      </p:sp>
      <p:sp>
        <p:nvSpPr>
          <p:cNvPr id="26663" name="Rectangle 39"/>
          <p:cNvSpPr>
            <a:spLocks noChangeArrowheads="1"/>
          </p:cNvSpPr>
          <p:nvPr/>
        </p:nvSpPr>
        <p:spPr bwMode="auto">
          <a:xfrm>
            <a:off x="3619499" y="3293452"/>
            <a:ext cx="213946" cy="287215"/>
          </a:xfrm>
          <a:prstGeom prst="rect">
            <a:avLst/>
          </a:prstGeom>
          <a:solidFill>
            <a:srgbClr val="919191"/>
          </a:solidFill>
          <a:ln w="12700">
            <a:solidFill>
              <a:schemeClr val="tx1"/>
            </a:solidFill>
            <a:miter lim="800000"/>
            <a:headEnd/>
            <a:tailEnd/>
          </a:ln>
        </p:spPr>
        <p:txBody>
          <a:bodyPr wrap="none" anchor="ctr"/>
          <a:lstStyle/>
          <a:p>
            <a:endParaRPr lang="en-US" sz="1477"/>
          </a:p>
        </p:txBody>
      </p:sp>
      <p:sp>
        <p:nvSpPr>
          <p:cNvPr id="26664" name="Line 40"/>
          <p:cNvSpPr>
            <a:spLocks noChangeShapeType="1"/>
          </p:cNvSpPr>
          <p:nvPr/>
        </p:nvSpPr>
        <p:spPr bwMode="auto">
          <a:xfrm>
            <a:off x="3612172" y="3286128"/>
            <a:ext cx="0" cy="301869"/>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65" name="Line 41"/>
          <p:cNvSpPr>
            <a:spLocks noChangeShapeType="1"/>
          </p:cNvSpPr>
          <p:nvPr/>
        </p:nvSpPr>
        <p:spPr bwMode="auto">
          <a:xfrm>
            <a:off x="3688372" y="3286128"/>
            <a:ext cx="0" cy="301869"/>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66" name="Line 42"/>
          <p:cNvSpPr>
            <a:spLocks noChangeShapeType="1"/>
          </p:cNvSpPr>
          <p:nvPr/>
        </p:nvSpPr>
        <p:spPr bwMode="auto">
          <a:xfrm>
            <a:off x="3766037" y="3286128"/>
            <a:ext cx="0" cy="301869"/>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67" name="Rectangle 43"/>
          <p:cNvSpPr>
            <a:spLocks noChangeArrowheads="1"/>
          </p:cNvSpPr>
          <p:nvPr/>
        </p:nvSpPr>
        <p:spPr bwMode="auto">
          <a:xfrm>
            <a:off x="4234962" y="3293452"/>
            <a:ext cx="215412" cy="287215"/>
          </a:xfrm>
          <a:prstGeom prst="rect">
            <a:avLst/>
          </a:prstGeom>
          <a:solidFill>
            <a:srgbClr val="919191"/>
          </a:solidFill>
          <a:ln w="12700">
            <a:solidFill>
              <a:schemeClr val="tx1"/>
            </a:solidFill>
            <a:miter lim="800000"/>
            <a:headEnd/>
            <a:tailEnd/>
          </a:ln>
        </p:spPr>
        <p:txBody>
          <a:bodyPr wrap="none" anchor="ctr"/>
          <a:lstStyle/>
          <a:p>
            <a:endParaRPr lang="en-US" sz="1477"/>
          </a:p>
        </p:txBody>
      </p:sp>
      <p:sp>
        <p:nvSpPr>
          <p:cNvPr id="26668" name="Line 44"/>
          <p:cNvSpPr>
            <a:spLocks noChangeShapeType="1"/>
          </p:cNvSpPr>
          <p:nvPr/>
        </p:nvSpPr>
        <p:spPr bwMode="auto">
          <a:xfrm>
            <a:off x="4227634" y="3286128"/>
            <a:ext cx="0" cy="301869"/>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69" name="Line 45"/>
          <p:cNvSpPr>
            <a:spLocks noChangeShapeType="1"/>
          </p:cNvSpPr>
          <p:nvPr/>
        </p:nvSpPr>
        <p:spPr bwMode="auto">
          <a:xfrm>
            <a:off x="4303834" y="3286128"/>
            <a:ext cx="0" cy="301869"/>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70" name="Line 46"/>
          <p:cNvSpPr>
            <a:spLocks noChangeShapeType="1"/>
          </p:cNvSpPr>
          <p:nvPr/>
        </p:nvSpPr>
        <p:spPr bwMode="auto">
          <a:xfrm>
            <a:off x="4381499" y="3286128"/>
            <a:ext cx="0" cy="301869"/>
          </a:xfrm>
          <a:prstGeom prst="line">
            <a:avLst/>
          </a:prstGeom>
          <a:noFill/>
          <a:ln w="12700">
            <a:solidFill>
              <a:schemeClr val="tx1"/>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671" name="AutoShape 47"/>
          <p:cNvSpPr>
            <a:spLocks noChangeArrowheads="1"/>
          </p:cNvSpPr>
          <p:nvPr/>
        </p:nvSpPr>
        <p:spPr bwMode="auto">
          <a:xfrm>
            <a:off x="1922585" y="1559905"/>
            <a:ext cx="139212" cy="136280"/>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72" name="AutoShape 48"/>
          <p:cNvSpPr>
            <a:spLocks noChangeArrowheads="1"/>
          </p:cNvSpPr>
          <p:nvPr/>
        </p:nvSpPr>
        <p:spPr bwMode="auto">
          <a:xfrm>
            <a:off x="1460988" y="2088906"/>
            <a:ext cx="137746" cy="134815"/>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73" name="AutoShape 49"/>
          <p:cNvSpPr>
            <a:spLocks noChangeArrowheads="1"/>
          </p:cNvSpPr>
          <p:nvPr/>
        </p:nvSpPr>
        <p:spPr bwMode="auto">
          <a:xfrm>
            <a:off x="1767254" y="3067783"/>
            <a:ext cx="139212" cy="134815"/>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74" name="AutoShape 50"/>
          <p:cNvSpPr>
            <a:spLocks noChangeArrowheads="1"/>
          </p:cNvSpPr>
          <p:nvPr/>
        </p:nvSpPr>
        <p:spPr bwMode="auto">
          <a:xfrm>
            <a:off x="2461846" y="2011243"/>
            <a:ext cx="140677" cy="136280"/>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75" name="AutoShape 51"/>
          <p:cNvSpPr>
            <a:spLocks noChangeArrowheads="1"/>
          </p:cNvSpPr>
          <p:nvPr/>
        </p:nvSpPr>
        <p:spPr bwMode="auto">
          <a:xfrm>
            <a:off x="4932484" y="2691179"/>
            <a:ext cx="134815" cy="134815"/>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76" name="Oval 52"/>
          <p:cNvSpPr>
            <a:spLocks noChangeArrowheads="1"/>
          </p:cNvSpPr>
          <p:nvPr/>
        </p:nvSpPr>
        <p:spPr bwMode="auto">
          <a:xfrm>
            <a:off x="3626827" y="1493960"/>
            <a:ext cx="893885" cy="873369"/>
          </a:xfrm>
          <a:prstGeom prst="ellipse">
            <a:avLst/>
          </a:prstGeom>
          <a:gradFill rotWithShape="0">
            <a:gsLst>
              <a:gs pos="0">
                <a:srgbClr val="F4F4F4"/>
              </a:gs>
              <a:gs pos="100000">
                <a:srgbClr val="919191"/>
              </a:gs>
            </a:gsLst>
            <a:path path="shape">
              <a:fillToRect l="50000" t="50000" r="50000" b="50000"/>
            </a:path>
          </a:gradFill>
          <a:ln w="25400">
            <a:solidFill>
              <a:schemeClr val="tx1"/>
            </a:solidFill>
            <a:round/>
            <a:headEnd/>
            <a:tailEnd/>
          </a:ln>
        </p:spPr>
        <p:txBody>
          <a:bodyPr wrap="none" anchor="ctr"/>
          <a:lstStyle/>
          <a:p>
            <a:endParaRPr lang="en-US" sz="1477"/>
          </a:p>
        </p:txBody>
      </p:sp>
      <p:sp>
        <p:nvSpPr>
          <p:cNvPr id="26677" name="Arc 53"/>
          <p:cNvSpPr>
            <a:spLocks/>
          </p:cNvSpPr>
          <p:nvPr/>
        </p:nvSpPr>
        <p:spPr bwMode="auto">
          <a:xfrm>
            <a:off x="4151434" y="1628777"/>
            <a:ext cx="234462" cy="225669"/>
          </a:xfrm>
          <a:custGeom>
            <a:avLst/>
            <a:gdLst>
              <a:gd name="T0" fmla="*/ 0 w 21787"/>
              <a:gd name="T1" fmla="*/ 2147483647 h 21600"/>
              <a:gd name="T2" fmla="*/ 2147483647 w 21787"/>
              <a:gd name="T3" fmla="*/ 2147483647 h 21600"/>
              <a:gd name="T4" fmla="*/ 2147483647 w 21787"/>
              <a:gd name="T5" fmla="*/ 2147483647 h 21600"/>
              <a:gd name="T6" fmla="*/ 0 60000 65536"/>
              <a:gd name="T7" fmla="*/ 0 60000 65536"/>
              <a:gd name="T8" fmla="*/ 0 60000 65536"/>
              <a:gd name="T9" fmla="*/ 0 w 21787"/>
              <a:gd name="T10" fmla="*/ 0 h 21600"/>
              <a:gd name="T11" fmla="*/ 21787 w 21787"/>
              <a:gd name="T12" fmla="*/ 21600 h 21600"/>
            </a:gdLst>
            <a:ahLst/>
            <a:cxnLst>
              <a:cxn ang="T6">
                <a:pos x="T0" y="T1"/>
              </a:cxn>
              <a:cxn ang="T7">
                <a:pos x="T2" y="T3"/>
              </a:cxn>
              <a:cxn ang="T8">
                <a:pos x="T4" y="T5"/>
              </a:cxn>
            </a:cxnLst>
            <a:rect l="T9" t="T10" r="T11" b="T12"/>
            <a:pathLst>
              <a:path w="21787" h="21600" fill="none" extrusionOk="0">
                <a:moveTo>
                  <a:pt x="-1" y="0"/>
                </a:moveTo>
                <a:cubicBezTo>
                  <a:pt x="62" y="0"/>
                  <a:pt x="124" y="-1"/>
                  <a:pt x="187" y="0"/>
                </a:cubicBezTo>
                <a:cubicBezTo>
                  <a:pt x="12116" y="0"/>
                  <a:pt x="21787" y="9670"/>
                  <a:pt x="21787" y="21600"/>
                </a:cubicBezTo>
              </a:path>
              <a:path w="21787" h="21600" stroke="0" extrusionOk="0">
                <a:moveTo>
                  <a:pt x="-1" y="0"/>
                </a:moveTo>
                <a:cubicBezTo>
                  <a:pt x="62" y="0"/>
                  <a:pt x="124" y="-1"/>
                  <a:pt x="187" y="0"/>
                </a:cubicBezTo>
                <a:cubicBezTo>
                  <a:pt x="12116" y="0"/>
                  <a:pt x="21787" y="9670"/>
                  <a:pt x="21787" y="21600"/>
                </a:cubicBezTo>
                <a:lnTo>
                  <a:pt x="187" y="21600"/>
                </a:lnTo>
                <a:close/>
              </a:path>
            </a:pathLst>
          </a:custGeom>
          <a:noFill/>
          <a:ln w="50800" cap="rnd">
            <a:solidFill>
              <a:schemeClr val="bg1"/>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26678" name="AutoShape 54"/>
          <p:cNvSpPr>
            <a:spLocks noChangeArrowheads="1"/>
          </p:cNvSpPr>
          <p:nvPr/>
        </p:nvSpPr>
        <p:spPr bwMode="auto">
          <a:xfrm>
            <a:off x="6008076" y="1936506"/>
            <a:ext cx="139212" cy="136281"/>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79" name="AutoShape 55"/>
          <p:cNvSpPr>
            <a:spLocks noChangeArrowheads="1"/>
          </p:cNvSpPr>
          <p:nvPr/>
        </p:nvSpPr>
        <p:spPr bwMode="auto">
          <a:xfrm>
            <a:off x="7088066" y="1372333"/>
            <a:ext cx="139211" cy="134815"/>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80" name="AutoShape 56"/>
          <p:cNvSpPr>
            <a:spLocks noChangeArrowheads="1"/>
          </p:cNvSpPr>
          <p:nvPr/>
        </p:nvSpPr>
        <p:spPr bwMode="auto">
          <a:xfrm>
            <a:off x="6548804" y="2616444"/>
            <a:ext cx="137746" cy="134815"/>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81" name="AutoShape 57"/>
          <p:cNvSpPr>
            <a:spLocks noChangeArrowheads="1"/>
          </p:cNvSpPr>
          <p:nvPr/>
        </p:nvSpPr>
        <p:spPr bwMode="auto">
          <a:xfrm>
            <a:off x="7088066" y="3293452"/>
            <a:ext cx="139211" cy="136281"/>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82" name="AutoShape 58"/>
          <p:cNvSpPr>
            <a:spLocks noChangeArrowheads="1"/>
          </p:cNvSpPr>
          <p:nvPr/>
        </p:nvSpPr>
        <p:spPr bwMode="auto">
          <a:xfrm>
            <a:off x="6164872" y="3747721"/>
            <a:ext cx="139211" cy="134815"/>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sp>
        <p:nvSpPr>
          <p:cNvPr id="26683" name="Oval 59"/>
          <p:cNvSpPr>
            <a:spLocks noChangeArrowheads="1"/>
          </p:cNvSpPr>
          <p:nvPr/>
        </p:nvSpPr>
        <p:spPr bwMode="auto">
          <a:xfrm>
            <a:off x="4227634" y="4566872"/>
            <a:ext cx="310662" cy="152400"/>
          </a:xfrm>
          <a:prstGeom prst="ellipse">
            <a:avLst/>
          </a:prstGeom>
          <a:gradFill rotWithShape="0">
            <a:gsLst>
              <a:gs pos="0">
                <a:srgbClr val="767600"/>
              </a:gs>
              <a:gs pos="100000">
                <a:srgbClr val="FFFF00"/>
              </a:gs>
            </a:gsLst>
            <a:path path="shape">
              <a:fillToRect l="50000" t="50000" r="50000" b="50000"/>
            </a:path>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en-US" sz="1477"/>
          </a:p>
        </p:txBody>
      </p:sp>
      <p:sp>
        <p:nvSpPr>
          <p:cNvPr id="26684" name="AutoShape 60"/>
          <p:cNvSpPr>
            <a:spLocks noChangeArrowheads="1"/>
          </p:cNvSpPr>
          <p:nvPr/>
        </p:nvSpPr>
        <p:spPr bwMode="auto">
          <a:xfrm>
            <a:off x="2926374" y="3293452"/>
            <a:ext cx="136280" cy="136281"/>
          </a:xfrm>
          <a:prstGeom prst="star16">
            <a:avLst>
              <a:gd name="adj" fmla="val 37500"/>
            </a:avLst>
          </a:prstGeom>
          <a:solidFill>
            <a:schemeClr val="bg1"/>
          </a:solidFill>
          <a:ln w="12700">
            <a:solidFill>
              <a:schemeClr val="tx1"/>
            </a:solidFill>
            <a:miter lim="800000"/>
            <a:headEnd/>
            <a:tailEnd/>
          </a:ln>
        </p:spPr>
        <p:txBody>
          <a:bodyPr wrap="none" anchor="ctr"/>
          <a:lstStyle/>
          <a:p>
            <a:endParaRPr lang="en-US" sz="1477"/>
          </a:p>
        </p:txBody>
      </p:sp>
      <p:grpSp>
        <p:nvGrpSpPr>
          <p:cNvPr id="26685" name="Group 61"/>
          <p:cNvGrpSpPr>
            <a:grpSpLocks/>
          </p:cNvGrpSpPr>
          <p:nvPr/>
        </p:nvGrpSpPr>
        <p:grpSpPr bwMode="auto">
          <a:xfrm>
            <a:off x="2350475" y="6172935"/>
            <a:ext cx="271097" cy="247650"/>
            <a:chOff x="1223" y="3555"/>
            <a:chExt cx="134" cy="126"/>
          </a:xfrm>
        </p:grpSpPr>
        <p:grpSp>
          <p:nvGrpSpPr>
            <p:cNvPr id="26710" name="Group 62"/>
            <p:cNvGrpSpPr>
              <a:grpSpLocks/>
            </p:cNvGrpSpPr>
            <p:nvPr/>
          </p:nvGrpSpPr>
          <p:grpSpPr bwMode="auto">
            <a:xfrm>
              <a:off x="1258" y="3656"/>
              <a:ext cx="71" cy="25"/>
              <a:chOff x="1258" y="3656"/>
              <a:chExt cx="71" cy="25"/>
            </a:xfrm>
          </p:grpSpPr>
          <p:sp>
            <p:nvSpPr>
              <p:cNvPr id="26719" name="Freeform 63"/>
              <p:cNvSpPr>
                <a:spLocks/>
              </p:cNvSpPr>
              <p:nvPr/>
            </p:nvSpPr>
            <p:spPr bwMode="auto">
              <a:xfrm>
                <a:off x="1258" y="3656"/>
                <a:ext cx="71" cy="25"/>
              </a:xfrm>
              <a:custGeom>
                <a:avLst/>
                <a:gdLst>
                  <a:gd name="T0" fmla="*/ 0 w 71"/>
                  <a:gd name="T1" fmla="*/ 0 h 25"/>
                  <a:gd name="T2" fmla="*/ 14 w 71"/>
                  <a:gd name="T3" fmla="*/ 19 h 25"/>
                  <a:gd name="T4" fmla="*/ 16 w 71"/>
                  <a:gd name="T5" fmla="*/ 20 h 25"/>
                  <a:gd name="T6" fmla="*/ 17 w 71"/>
                  <a:gd name="T7" fmla="*/ 21 h 25"/>
                  <a:gd name="T8" fmla="*/ 19 w 71"/>
                  <a:gd name="T9" fmla="*/ 22 h 25"/>
                  <a:gd name="T10" fmla="*/ 21 w 71"/>
                  <a:gd name="T11" fmla="*/ 22 h 25"/>
                  <a:gd name="T12" fmla="*/ 24 w 71"/>
                  <a:gd name="T13" fmla="*/ 23 h 25"/>
                  <a:gd name="T14" fmla="*/ 27 w 71"/>
                  <a:gd name="T15" fmla="*/ 23 h 25"/>
                  <a:gd name="T16" fmla="*/ 29 w 71"/>
                  <a:gd name="T17" fmla="*/ 23 h 25"/>
                  <a:gd name="T18" fmla="*/ 31 w 71"/>
                  <a:gd name="T19" fmla="*/ 24 h 25"/>
                  <a:gd name="T20" fmla="*/ 34 w 71"/>
                  <a:gd name="T21" fmla="*/ 24 h 25"/>
                  <a:gd name="T22" fmla="*/ 36 w 71"/>
                  <a:gd name="T23" fmla="*/ 24 h 25"/>
                  <a:gd name="T24" fmla="*/ 39 w 71"/>
                  <a:gd name="T25" fmla="*/ 24 h 25"/>
                  <a:gd name="T26" fmla="*/ 41 w 71"/>
                  <a:gd name="T27" fmla="*/ 23 h 25"/>
                  <a:gd name="T28" fmla="*/ 44 w 71"/>
                  <a:gd name="T29" fmla="*/ 23 h 25"/>
                  <a:gd name="T30" fmla="*/ 46 w 71"/>
                  <a:gd name="T31" fmla="*/ 23 h 25"/>
                  <a:gd name="T32" fmla="*/ 49 w 71"/>
                  <a:gd name="T33" fmla="*/ 22 h 25"/>
                  <a:gd name="T34" fmla="*/ 52 w 71"/>
                  <a:gd name="T35" fmla="*/ 22 h 25"/>
                  <a:gd name="T36" fmla="*/ 53 w 71"/>
                  <a:gd name="T37" fmla="*/ 21 h 25"/>
                  <a:gd name="T38" fmla="*/ 55 w 71"/>
                  <a:gd name="T39" fmla="*/ 20 h 25"/>
                  <a:gd name="T40" fmla="*/ 55 w 71"/>
                  <a:gd name="T41" fmla="*/ 19 h 25"/>
                  <a:gd name="T42" fmla="*/ 57 w 71"/>
                  <a:gd name="T43" fmla="*/ 18 h 25"/>
                  <a:gd name="T44" fmla="*/ 70 w 71"/>
                  <a:gd name="T45" fmla="*/ 0 h 25"/>
                  <a:gd name="T46" fmla="*/ 0 w 71"/>
                  <a:gd name="T47" fmla="*/ 0 h 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25"/>
                  <a:gd name="T74" fmla="*/ 71 w 71"/>
                  <a:gd name="T75" fmla="*/ 25 h 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25">
                    <a:moveTo>
                      <a:pt x="0" y="0"/>
                    </a:moveTo>
                    <a:lnTo>
                      <a:pt x="14" y="19"/>
                    </a:lnTo>
                    <a:lnTo>
                      <a:pt x="16" y="20"/>
                    </a:lnTo>
                    <a:lnTo>
                      <a:pt x="17" y="21"/>
                    </a:lnTo>
                    <a:lnTo>
                      <a:pt x="19" y="22"/>
                    </a:lnTo>
                    <a:lnTo>
                      <a:pt x="21" y="22"/>
                    </a:lnTo>
                    <a:lnTo>
                      <a:pt x="24" y="23"/>
                    </a:lnTo>
                    <a:lnTo>
                      <a:pt x="27" y="23"/>
                    </a:lnTo>
                    <a:lnTo>
                      <a:pt x="29" y="23"/>
                    </a:lnTo>
                    <a:lnTo>
                      <a:pt x="31" y="24"/>
                    </a:lnTo>
                    <a:lnTo>
                      <a:pt x="34" y="24"/>
                    </a:lnTo>
                    <a:lnTo>
                      <a:pt x="36" y="24"/>
                    </a:lnTo>
                    <a:lnTo>
                      <a:pt x="39" y="24"/>
                    </a:lnTo>
                    <a:lnTo>
                      <a:pt x="41" y="23"/>
                    </a:lnTo>
                    <a:lnTo>
                      <a:pt x="44" y="23"/>
                    </a:lnTo>
                    <a:lnTo>
                      <a:pt x="46" y="23"/>
                    </a:lnTo>
                    <a:lnTo>
                      <a:pt x="49" y="22"/>
                    </a:lnTo>
                    <a:lnTo>
                      <a:pt x="52" y="22"/>
                    </a:lnTo>
                    <a:lnTo>
                      <a:pt x="53" y="21"/>
                    </a:lnTo>
                    <a:lnTo>
                      <a:pt x="55" y="20"/>
                    </a:lnTo>
                    <a:lnTo>
                      <a:pt x="55" y="19"/>
                    </a:lnTo>
                    <a:lnTo>
                      <a:pt x="57" y="18"/>
                    </a:lnTo>
                    <a:lnTo>
                      <a:pt x="70" y="0"/>
                    </a:lnTo>
                    <a:lnTo>
                      <a:pt x="0" y="0"/>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20" name="Freeform 64"/>
              <p:cNvSpPr>
                <a:spLocks/>
              </p:cNvSpPr>
              <p:nvPr/>
            </p:nvSpPr>
            <p:spPr bwMode="auto">
              <a:xfrm>
                <a:off x="1270" y="3656"/>
                <a:ext cx="29" cy="25"/>
              </a:xfrm>
              <a:custGeom>
                <a:avLst/>
                <a:gdLst>
                  <a:gd name="T0" fmla="*/ 0 w 29"/>
                  <a:gd name="T1" fmla="*/ 0 h 25"/>
                  <a:gd name="T2" fmla="*/ 7 w 29"/>
                  <a:gd name="T3" fmla="*/ 22 h 25"/>
                  <a:gd name="T4" fmla="*/ 9 w 29"/>
                  <a:gd name="T5" fmla="*/ 22 h 25"/>
                  <a:gd name="T6" fmla="*/ 12 w 29"/>
                  <a:gd name="T7" fmla="*/ 23 h 25"/>
                  <a:gd name="T8" fmla="*/ 14 w 29"/>
                  <a:gd name="T9" fmla="*/ 23 h 25"/>
                  <a:gd name="T10" fmla="*/ 16 w 29"/>
                  <a:gd name="T11" fmla="*/ 23 h 25"/>
                  <a:gd name="T12" fmla="*/ 18 w 29"/>
                  <a:gd name="T13" fmla="*/ 24 h 25"/>
                  <a:gd name="T14" fmla="*/ 21 w 29"/>
                  <a:gd name="T15" fmla="*/ 24 h 25"/>
                  <a:gd name="T16" fmla="*/ 22 w 29"/>
                  <a:gd name="T17" fmla="*/ 24 h 25"/>
                  <a:gd name="T18" fmla="*/ 25 w 29"/>
                  <a:gd name="T19" fmla="*/ 24 h 25"/>
                  <a:gd name="T20" fmla="*/ 28 w 29"/>
                  <a:gd name="T21" fmla="*/ 0 h 25"/>
                  <a:gd name="T22" fmla="*/ 0 w 29"/>
                  <a:gd name="T23" fmla="*/ 0 h 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
                  <a:gd name="T37" fmla="*/ 0 h 25"/>
                  <a:gd name="T38" fmla="*/ 29 w 29"/>
                  <a:gd name="T39" fmla="*/ 25 h 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 h="25">
                    <a:moveTo>
                      <a:pt x="0" y="0"/>
                    </a:moveTo>
                    <a:lnTo>
                      <a:pt x="7" y="22"/>
                    </a:lnTo>
                    <a:lnTo>
                      <a:pt x="9" y="22"/>
                    </a:lnTo>
                    <a:lnTo>
                      <a:pt x="12" y="23"/>
                    </a:lnTo>
                    <a:lnTo>
                      <a:pt x="14" y="23"/>
                    </a:lnTo>
                    <a:lnTo>
                      <a:pt x="16" y="23"/>
                    </a:lnTo>
                    <a:lnTo>
                      <a:pt x="18" y="24"/>
                    </a:lnTo>
                    <a:lnTo>
                      <a:pt x="21" y="24"/>
                    </a:lnTo>
                    <a:lnTo>
                      <a:pt x="22" y="24"/>
                    </a:lnTo>
                    <a:lnTo>
                      <a:pt x="25" y="24"/>
                    </a:lnTo>
                    <a:lnTo>
                      <a:pt x="28" y="0"/>
                    </a:lnTo>
                    <a:lnTo>
                      <a:pt x="0" y="0"/>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grpSp>
        <p:grpSp>
          <p:nvGrpSpPr>
            <p:cNvPr id="26711" name="Group 65"/>
            <p:cNvGrpSpPr>
              <a:grpSpLocks/>
            </p:cNvGrpSpPr>
            <p:nvPr/>
          </p:nvGrpSpPr>
          <p:grpSpPr bwMode="auto">
            <a:xfrm>
              <a:off x="1223" y="3555"/>
              <a:ext cx="134" cy="104"/>
              <a:chOff x="1223" y="3555"/>
              <a:chExt cx="134" cy="104"/>
            </a:xfrm>
          </p:grpSpPr>
          <p:sp>
            <p:nvSpPr>
              <p:cNvPr id="26712" name="Freeform 66"/>
              <p:cNvSpPr>
                <a:spLocks/>
              </p:cNvSpPr>
              <p:nvPr/>
            </p:nvSpPr>
            <p:spPr bwMode="auto">
              <a:xfrm>
                <a:off x="1223" y="3555"/>
                <a:ext cx="134" cy="104"/>
              </a:xfrm>
              <a:custGeom>
                <a:avLst/>
                <a:gdLst>
                  <a:gd name="T0" fmla="*/ 3 w 134"/>
                  <a:gd name="T1" fmla="*/ 3 h 104"/>
                  <a:gd name="T2" fmla="*/ 4 w 134"/>
                  <a:gd name="T3" fmla="*/ 5 h 104"/>
                  <a:gd name="T4" fmla="*/ 3 w 134"/>
                  <a:gd name="T5" fmla="*/ 10 h 104"/>
                  <a:gd name="T6" fmla="*/ 2 w 134"/>
                  <a:gd name="T7" fmla="*/ 13 h 104"/>
                  <a:gd name="T8" fmla="*/ 1 w 134"/>
                  <a:gd name="T9" fmla="*/ 18 h 104"/>
                  <a:gd name="T10" fmla="*/ 2 w 134"/>
                  <a:gd name="T11" fmla="*/ 21 h 104"/>
                  <a:gd name="T12" fmla="*/ 5 w 134"/>
                  <a:gd name="T13" fmla="*/ 25 h 104"/>
                  <a:gd name="T14" fmla="*/ 4 w 134"/>
                  <a:gd name="T15" fmla="*/ 27 h 104"/>
                  <a:gd name="T16" fmla="*/ 2 w 134"/>
                  <a:gd name="T17" fmla="*/ 31 h 104"/>
                  <a:gd name="T18" fmla="*/ 1 w 134"/>
                  <a:gd name="T19" fmla="*/ 34 h 104"/>
                  <a:gd name="T20" fmla="*/ 3 w 134"/>
                  <a:gd name="T21" fmla="*/ 37 h 104"/>
                  <a:gd name="T22" fmla="*/ 4 w 134"/>
                  <a:gd name="T23" fmla="*/ 40 h 104"/>
                  <a:gd name="T24" fmla="*/ 4 w 134"/>
                  <a:gd name="T25" fmla="*/ 43 h 104"/>
                  <a:gd name="T26" fmla="*/ 2 w 134"/>
                  <a:gd name="T27" fmla="*/ 46 h 104"/>
                  <a:gd name="T28" fmla="*/ 0 w 134"/>
                  <a:gd name="T29" fmla="*/ 50 h 104"/>
                  <a:gd name="T30" fmla="*/ 2 w 134"/>
                  <a:gd name="T31" fmla="*/ 53 h 104"/>
                  <a:gd name="T32" fmla="*/ 5 w 134"/>
                  <a:gd name="T33" fmla="*/ 57 h 104"/>
                  <a:gd name="T34" fmla="*/ 5 w 134"/>
                  <a:gd name="T35" fmla="*/ 61 h 104"/>
                  <a:gd name="T36" fmla="*/ 3 w 134"/>
                  <a:gd name="T37" fmla="*/ 65 h 104"/>
                  <a:gd name="T38" fmla="*/ 3 w 134"/>
                  <a:gd name="T39" fmla="*/ 68 h 104"/>
                  <a:gd name="T40" fmla="*/ 6 w 134"/>
                  <a:gd name="T41" fmla="*/ 72 h 104"/>
                  <a:gd name="T42" fmla="*/ 15 w 134"/>
                  <a:gd name="T43" fmla="*/ 82 h 104"/>
                  <a:gd name="T44" fmla="*/ 24 w 134"/>
                  <a:gd name="T45" fmla="*/ 91 h 104"/>
                  <a:gd name="T46" fmla="*/ 32 w 134"/>
                  <a:gd name="T47" fmla="*/ 94 h 104"/>
                  <a:gd name="T48" fmla="*/ 46 w 134"/>
                  <a:gd name="T49" fmla="*/ 101 h 104"/>
                  <a:gd name="T50" fmla="*/ 58 w 134"/>
                  <a:gd name="T51" fmla="*/ 103 h 104"/>
                  <a:gd name="T52" fmla="*/ 77 w 134"/>
                  <a:gd name="T53" fmla="*/ 103 h 104"/>
                  <a:gd name="T54" fmla="*/ 91 w 134"/>
                  <a:gd name="T55" fmla="*/ 101 h 104"/>
                  <a:gd name="T56" fmla="*/ 101 w 134"/>
                  <a:gd name="T57" fmla="*/ 98 h 104"/>
                  <a:gd name="T58" fmla="*/ 108 w 134"/>
                  <a:gd name="T59" fmla="*/ 94 h 104"/>
                  <a:gd name="T60" fmla="*/ 114 w 134"/>
                  <a:gd name="T61" fmla="*/ 91 h 104"/>
                  <a:gd name="T62" fmla="*/ 127 w 134"/>
                  <a:gd name="T63" fmla="*/ 71 h 104"/>
                  <a:gd name="T64" fmla="*/ 130 w 134"/>
                  <a:gd name="T65" fmla="*/ 64 h 104"/>
                  <a:gd name="T66" fmla="*/ 131 w 134"/>
                  <a:gd name="T67" fmla="*/ 61 h 104"/>
                  <a:gd name="T68" fmla="*/ 129 w 134"/>
                  <a:gd name="T69" fmla="*/ 59 h 104"/>
                  <a:gd name="T70" fmla="*/ 129 w 134"/>
                  <a:gd name="T71" fmla="*/ 55 h 104"/>
                  <a:gd name="T72" fmla="*/ 130 w 134"/>
                  <a:gd name="T73" fmla="*/ 52 h 104"/>
                  <a:gd name="T74" fmla="*/ 133 w 134"/>
                  <a:gd name="T75" fmla="*/ 49 h 104"/>
                  <a:gd name="T76" fmla="*/ 133 w 134"/>
                  <a:gd name="T77" fmla="*/ 45 h 104"/>
                  <a:gd name="T78" fmla="*/ 131 w 134"/>
                  <a:gd name="T79" fmla="*/ 43 h 104"/>
                  <a:gd name="T80" fmla="*/ 129 w 134"/>
                  <a:gd name="T81" fmla="*/ 40 h 104"/>
                  <a:gd name="T82" fmla="*/ 129 w 134"/>
                  <a:gd name="T83" fmla="*/ 36 h 104"/>
                  <a:gd name="T84" fmla="*/ 132 w 134"/>
                  <a:gd name="T85" fmla="*/ 33 h 104"/>
                  <a:gd name="T86" fmla="*/ 133 w 134"/>
                  <a:gd name="T87" fmla="*/ 28 h 104"/>
                  <a:gd name="T88" fmla="*/ 130 w 134"/>
                  <a:gd name="T89" fmla="*/ 25 h 104"/>
                  <a:gd name="T90" fmla="*/ 129 w 134"/>
                  <a:gd name="T91" fmla="*/ 22 h 104"/>
                  <a:gd name="T92" fmla="*/ 131 w 134"/>
                  <a:gd name="T93" fmla="*/ 18 h 104"/>
                  <a:gd name="T94" fmla="*/ 133 w 134"/>
                  <a:gd name="T95" fmla="*/ 16 h 104"/>
                  <a:gd name="T96" fmla="*/ 133 w 134"/>
                  <a:gd name="T97" fmla="*/ 12 h 104"/>
                  <a:gd name="T98" fmla="*/ 132 w 134"/>
                  <a:gd name="T99" fmla="*/ 9 h 104"/>
                  <a:gd name="T100" fmla="*/ 130 w 134"/>
                  <a:gd name="T101" fmla="*/ 6 h 104"/>
                  <a:gd name="T102" fmla="*/ 130 w 134"/>
                  <a:gd name="T103" fmla="*/ 2 h 104"/>
                  <a:gd name="T104" fmla="*/ 4 w 134"/>
                  <a:gd name="T105" fmla="*/ 0 h 10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4"/>
                  <a:gd name="T160" fmla="*/ 0 h 104"/>
                  <a:gd name="T161" fmla="*/ 134 w 134"/>
                  <a:gd name="T162" fmla="*/ 104 h 10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4" h="104">
                    <a:moveTo>
                      <a:pt x="4" y="0"/>
                    </a:moveTo>
                    <a:lnTo>
                      <a:pt x="3" y="3"/>
                    </a:lnTo>
                    <a:lnTo>
                      <a:pt x="3" y="4"/>
                    </a:lnTo>
                    <a:lnTo>
                      <a:pt x="4" y="5"/>
                    </a:lnTo>
                    <a:lnTo>
                      <a:pt x="4" y="9"/>
                    </a:lnTo>
                    <a:lnTo>
                      <a:pt x="3" y="10"/>
                    </a:lnTo>
                    <a:lnTo>
                      <a:pt x="2" y="12"/>
                    </a:lnTo>
                    <a:lnTo>
                      <a:pt x="2" y="13"/>
                    </a:lnTo>
                    <a:lnTo>
                      <a:pt x="1" y="16"/>
                    </a:lnTo>
                    <a:lnTo>
                      <a:pt x="1" y="18"/>
                    </a:lnTo>
                    <a:lnTo>
                      <a:pt x="2" y="20"/>
                    </a:lnTo>
                    <a:lnTo>
                      <a:pt x="2" y="21"/>
                    </a:lnTo>
                    <a:lnTo>
                      <a:pt x="4" y="23"/>
                    </a:lnTo>
                    <a:lnTo>
                      <a:pt x="5" y="25"/>
                    </a:lnTo>
                    <a:lnTo>
                      <a:pt x="5" y="26"/>
                    </a:lnTo>
                    <a:lnTo>
                      <a:pt x="4" y="27"/>
                    </a:lnTo>
                    <a:lnTo>
                      <a:pt x="3" y="29"/>
                    </a:lnTo>
                    <a:lnTo>
                      <a:pt x="2" y="31"/>
                    </a:lnTo>
                    <a:lnTo>
                      <a:pt x="1" y="32"/>
                    </a:lnTo>
                    <a:lnTo>
                      <a:pt x="1" y="34"/>
                    </a:lnTo>
                    <a:lnTo>
                      <a:pt x="2" y="35"/>
                    </a:lnTo>
                    <a:lnTo>
                      <a:pt x="3" y="37"/>
                    </a:lnTo>
                    <a:lnTo>
                      <a:pt x="4" y="39"/>
                    </a:lnTo>
                    <a:lnTo>
                      <a:pt x="4" y="40"/>
                    </a:lnTo>
                    <a:lnTo>
                      <a:pt x="5" y="42"/>
                    </a:lnTo>
                    <a:lnTo>
                      <a:pt x="4" y="43"/>
                    </a:lnTo>
                    <a:lnTo>
                      <a:pt x="3" y="44"/>
                    </a:lnTo>
                    <a:lnTo>
                      <a:pt x="2" y="46"/>
                    </a:lnTo>
                    <a:lnTo>
                      <a:pt x="0" y="48"/>
                    </a:lnTo>
                    <a:lnTo>
                      <a:pt x="0" y="50"/>
                    </a:lnTo>
                    <a:lnTo>
                      <a:pt x="0" y="52"/>
                    </a:lnTo>
                    <a:lnTo>
                      <a:pt x="2" y="53"/>
                    </a:lnTo>
                    <a:lnTo>
                      <a:pt x="3" y="55"/>
                    </a:lnTo>
                    <a:lnTo>
                      <a:pt x="5" y="57"/>
                    </a:lnTo>
                    <a:lnTo>
                      <a:pt x="6" y="60"/>
                    </a:lnTo>
                    <a:lnTo>
                      <a:pt x="5" y="61"/>
                    </a:lnTo>
                    <a:lnTo>
                      <a:pt x="3" y="63"/>
                    </a:lnTo>
                    <a:lnTo>
                      <a:pt x="3" y="65"/>
                    </a:lnTo>
                    <a:lnTo>
                      <a:pt x="3" y="67"/>
                    </a:lnTo>
                    <a:lnTo>
                      <a:pt x="3" y="68"/>
                    </a:lnTo>
                    <a:lnTo>
                      <a:pt x="4" y="69"/>
                    </a:lnTo>
                    <a:lnTo>
                      <a:pt x="6" y="72"/>
                    </a:lnTo>
                    <a:lnTo>
                      <a:pt x="10" y="76"/>
                    </a:lnTo>
                    <a:lnTo>
                      <a:pt x="15" y="82"/>
                    </a:lnTo>
                    <a:lnTo>
                      <a:pt x="21" y="88"/>
                    </a:lnTo>
                    <a:lnTo>
                      <a:pt x="24" y="91"/>
                    </a:lnTo>
                    <a:lnTo>
                      <a:pt x="28" y="93"/>
                    </a:lnTo>
                    <a:lnTo>
                      <a:pt x="32" y="94"/>
                    </a:lnTo>
                    <a:lnTo>
                      <a:pt x="37" y="98"/>
                    </a:lnTo>
                    <a:lnTo>
                      <a:pt x="46" y="101"/>
                    </a:lnTo>
                    <a:lnTo>
                      <a:pt x="52" y="102"/>
                    </a:lnTo>
                    <a:lnTo>
                      <a:pt x="58" y="103"/>
                    </a:lnTo>
                    <a:lnTo>
                      <a:pt x="67" y="103"/>
                    </a:lnTo>
                    <a:lnTo>
                      <a:pt x="77" y="103"/>
                    </a:lnTo>
                    <a:lnTo>
                      <a:pt x="84" y="103"/>
                    </a:lnTo>
                    <a:lnTo>
                      <a:pt x="91" y="101"/>
                    </a:lnTo>
                    <a:lnTo>
                      <a:pt x="98" y="100"/>
                    </a:lnTo>
                    <a:lnTo>
                      <a:pt x="101" y="98"/>
                    </a:lnTo>
                    <a:lnTo>
                      <a:pt x="105" y="96"/>
                    </a:lnTo>
                    <a:lnTo>
                      <a:pt x="108" y="94"/>
                    </a:lnTo>
                    <a:lnTo>
                      <a:pt x="111" y="93"/>
                    </a:lnTo>
                    <a:lnTo>
                      <a:pt x="114" y="91"/>
                    </a:lnTo>
                    <a:lnTo>
                      <a:pt x="122" y="79"/>
                    </a:lnTo>
                    <a:lnTo>
                      <a:pt x="127" y="71"/>
                    </a:lnTo>
                    <a:lnTo>
                      <a:pt x="130" y="66"/>
                    </a:lnTo>
                    <a:lnTo>
                      <a:pt x="130" y="64"/>
                    </a:lnTo>
                    <a:lnTo>
                      <a:pt x="131" y="62"/>
                    </a:lnTo>
                    <a:lnTo>
                      <a:pt x="131" y="61"/>
                    </a:lnTo>
                    <a:lnTo>
                      <a:pt x="129" y="60"/>
                    </a:lnTo>
                    <a:lnTo>
                      <a:pt x="129" y="59"/>
                    </a:lnTo>
                    <a:lnTo>
                      <a:pt x="128" y="57"/>
                    </a:lnTo>
                    <a:lnTo>
                      <a:pt x="129" y="55"/>
                    </a:lnTo>
                    <a:lnTo>
                      <a:pt x="129" y="53"/>
                    </a:lnTo>
                    <a:lnTo>
                      <a:pt x="130" y="52"/>
                    </a:lnTo>
                    <a:lnTo>
                      <a:pt x="131" y="50"/>
                    </a:lnTo>
                    <a:lnTo>
                      <a:pt x="133" y="49"/>
                    </a:lnTo>
                    <a:lnTo>
                      <a:pt x="133" y="47"/>
                    </a:lnTo>
                    <a:lnTo>
                      <a:pt x="133" y="45"/>
                    </a:lnTo>
                    <a:lnTo>
                      <a:pt x="132" y="43"/>
                    </a:lnTo>
                    <a:lnTo>
                      <a:pt x="131" y="43"/>
                    </a:lnTo>
                    <a:lnTo>
                      <a:pt x="130" y="41"/>
                    </a:lnTo>
                    <a:lnTo>
                      <a:pt x="129" y="40"/>
                    </a:lnTo>
                    <a:lnTo>
                      <a:pt x="129" y="38"/>
                    </a:lnTo>
                    <a:lnTo>
                      <a:pt x="129" y="36"/>
                    </a:lnTo>
                    <a:lnTo>
                      <a:pt x="131" y="34"/>
                    </a:lnTo>
                    <a:lnTo>
                      <a:pt x="132" y="33"/>
                    </a:lnTo>
                    <a:lnTo>
                      <a:pt x="133" y="31"/>
                    </a:lnTo>
                    <a:lnTo>
                      <a:pt x="133" y="28"/>
                    </a:lnTo>
                    <a:lnTo>
                      <a:pt x="132" y="26"/>
                    </a:lnTo>
                    <a:lnTo>
                      <a:pt x="130" y="25"/>
                    </a:lnTo>
                    <a:lnTo>
                      <a:pt x="130" y="24"/>
                    </a:lnTo>
                    <a:lnTo>
                      <a:pt x="129" y="22"/>
                    </a:lnTo>
                    <a:lnTo>
                      <a:pt x="129" y="20"/>
                    </a:lnTo>
                    <a:lnTo>
                      <a:pt x="131" y="18"/>
                    </a:lnTo>
                    <a:lnTo>
                      <a:pt x="131" y="17"/>
                    </a:lnTo>
                    <a:lnTo>
                      <a:pt x="133" y="16"/>
                    </a:lnTo>
                    <a:lnTo>
                      <a:pt x="133" y="14"/>
                    </a:lnTo>
                    <a:lnTo>
                      <a:pt x="133" y="12"/>
                    </a:lnTo>
                    <a:lnTo>
                      <a:pt x="133" y="11"/>
                    </a:lnTo>
                    <a:lnTo>
                      <a:pt x="132" y="9"/>
                    </a:lnTo>
                    <a:lnTo>
                      <a:pt x="131" y="8"/>
                    </a:lnTo>
                    <a:lnTo>
                      <a:pt x="130" y="6"/>
                    </a:lnTo>
                    <a:lnTo>
                      <a:pt x="130" y="4"/>
                    </a:lnTo>
                    <a:lnTo>
                      <a:pt x="130" y="2"/>
                    </a:lnTo>
                    <a:lnTo>
                      <a:pt x="130" y="0"/>
                    </a:lnTo>
                    <a:lnTo>
                      <a:pt x="4" y="0"/>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13" name="Freeform 67"/>
              <p:cNvSpPr>
                <a:spLocks/>
              </p:cNvSpPr>
              <p:nvPr/>
            </p:nvSpPr>
            <p:spPr bwMode="auto">
              <a:xfrm>
                <a:off x="1224" y="3569"/>
                <a:ext cx="17" cy="17"/>
              </a:xfrm>
              <a:custGeom>
                <a:avLst/>
                <a:gdLst>
                  <a:gd name="T0" fmla="*/ 1 w 17"/>
                  <a:gd name="T1" fmla="*/ 0 h 17"/>
                  <a:gd name="T2" fmla="*/ 1 w 17"/>
                  <a:gd name="T3" fmla="*/ 1 h 17"/>
                  <a:gd name="T4" fmla="*/ 2 w 17"/>
                  <a:gd name="T5" fmla="*/ 3 h 17"/>
                  <a:gd name="T6" fmla="*/ 5 w 17"/>
                  <a:gd name="T7" fmla="*/ 7 h 17"/>
                  <a:gd name="T8" fmla="*/ 8 w 17"/>
                  <a:gd name="T9" fmla="*/ 8 h 17"/>
                  <a:gd name="T10" fmla="*/ 13 w 17"/>
                  <a:gd name="T11" fmla="*/ 10 h 17"/>
                  <a:gd name="T12" fmla="*/ 16 w 17"/>
                  <a:gd name="T13" fmla="*/ 12 h 17"/>
                  <a:gd name="T14" fmla="*/ 14 w 17"/>
                  <a:gd name="T15" fmla="*/ 14 h 17"/>
                  <a:gd name="T16" fmla="*/ 10 w 17"/>
                  <a:gd name="T17" fmla="*/ 14 h 17"/>
                  <a:gd name="T18" fmla="*/ 5 w 17"/>
                  <a:gd name="T19" fmla="*/ 14 h 17"/>
                  <a:gd name="T20" fmla="*/ 2 w 17"/>
                  <a:gd name="T21" fmla="*/ 16 h 17"/>
                  <a:gd name="T22" fmla="*/ 4 w 17"/>
                  <a:gd name="T23" fmla="*/ 14 h 17"/>
                  <a:gd name="T24" fmla="*/ 4 w 17"/>
                  <a:gd name="T25" fmla="*/ 12 h 17"/>
                  <a:gd name="T26" fmla="*/ 2 w 17"/>
                  <a:gd name="T27" fmla="*/ 10 h 17"/>
                  <a:gd name="T28" fmla="*/ 1 w 17"/>
                  <a:gd name="T29" fmla="*/ 8 h 17"/>
                  <a:gd name="T30" fmla="*/ 0 w 17"/>
                  <a:gd name="T31" fmla="*/ 5 h 17"/>
                  <a:gd name="T32" fmla="*/ 0 w 17"/>
                  <a:gd name="T33" fmla="*/ 3 h 17"/>
                  <a:gd name="T34" fmla="*/ 1 w 17"/>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7"/>
                  <a:gd name="T56" fmla="*/ 17 w 1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7">
                    <a:moveTo>
                      <a:pt x="1" y="0"/>
                    </a:moveTo>
                    <a:lnTo>
                      <a:pt x="1" y="1"/>
                    </a:lnTo>
                    <a:lnTo>
                      <a:pt x="2" y="3"/>
                    </a:lnTo>
                    <a:lnTo>
                      <a:pt x="5" y="7"/>
                    </a:lnTo>
                    <a:lnTo>
                      <a:pt x="8" y="8"/>
                    </a:lnTo>
                    <a:lnTo>
                      <a:pt x="13" y="10"/>
                    </a:lnTo>
                    <a:lnTo>
                      <a:pt x="16" y="12"/>
                    </a:lnTo>
                    <a:lnTo>
                      <a:pt x="14" y="14"/>
                    </a:lnTo>
                    <a:lnTo>
                      <a:pt x="10" y="14"/>
                    </a:lnTo>
                    <a:lnTo>
                      <a:pt x="5" y="14"/>
                    </a:lnTo>
                    <a:lnTo>
                      <a:pt x="2" y="16"/>
                    </a:lnTo>
                    <a:lnTo>
                      <a:pt x="4" y="14"/>
                    </a:lnTo>
                    <a:lnTo>
                      <a:pt x="4" y="12"/>
                    </a:lnTo>
                    <a:lnTo>
                      <a:pt x="2" y="10"/>
                    </a:lnTo>
                    <a:lnTo>
                      <a:pt x="1" y="8"/>
                    </a:lnTo>
                    <a:lnTo>
                      <a:pt x="0" y="5"/>
                    </a:lnTo>
                    <a:lnTo>
                      <a:pt x="0" y="3"/>
                    </a:lnTo>
                    <a:lnTo>
                      <a:pt x="1" y="0"/>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14" name="Freeform 68"/>
              <p:cNvSpPr>
                <a:spLocks/>
              </p:cNvSpPr>
              <p:nvPr/>
            </p:nvSpPr>
            <p:spPr bwMode="auto">
              <a:xfrm>
                <a:off x="1224" y="3588"/>
                <a:ext cx="18" cy="17"/>
              </a:xfrm>
              <a:custGeom>
                <a:avLst/>
                <a:gdLst>
                  <a:gd name="T0" fmla="*/ 0 w 18"/>
                  <a:gd name="T1" fmla="*/ 2 h 17"/>
                  <a:gd name="T2" fmla="*/ 1 w 18"/>
                  <a:gd name="T3" fmla="*/ 0 h 17"/>
                  <a:gd name="T4" fmla="*/ 1 w 18"/>
                  <a:gd name="T5" fmla="*/ 2 h 17"/>
                  <a:gd name="T6" fmla="*/ 2 w 18"/>
                  <a:gd name="T7" fmla="*/ 2 h 17"/>
                  <a:gd name="T8" fmla="*/ 4 w 18"/>
                  <a:gd name="T9" fmla="*/ 4 h 17"/>
                  <a:gd name="T10" fmla="*/ 7 w 18"/>
                  <a:gd name="T11" fmla="*/ 6 h 17"/>
                  <a:gd name="T12" fmla="*/ 11 w 18"/>
                  <a:gd name="T13" fmla="*/ 6 h 17"/>
                  <a:gd name="T14" fmla="*/ 16 w 18"/>
                  <a:gd name="T15" fmla="*/ 9 h 17"/>
                  <a:gd name="T16" fmla="*/ 17 w 18"/>
                  <a:gd name="T17" fmla="*/ 13 h 17"/>
                  <a:gd name="T18" fmla="*/ 12 w 18"/>
                  <a:gd name="T19" fmla="*/ 13 h 17"/>
                  <a:gd name="T20" fmla="*/ 8 w 18"/>
                  <a:gd name="T21" fmla="*/ 11 h 17"/>
                  <a:gd name="T22" fmla="*/ 5 w 18"/>
                  <a:gd name="T23" fmla="*/ 13 h 17"/>
                  <a:gd name="T24" fmla="*/ 3 w 18"/>
                  <a:gd name="T25" fmla="*/ 16 h 17"/>
                  <a:gd name="T26" fmla="*/ 3 w 18"/>
                  <a:gd name="T27" fmla="*/ 13 h 17"/>
                  <a:gd name="T28" fmla="*/ 3 w 18"/>
                  <a:gd name="T29" fmla="*/ 11 h 17"/>
                  <a:gd name="T30" fmla="*/ 2 w 18"/>
                  <a:gd name="T31" fmla="*/ 9 h 17"/>
                  <a:gd name="T32" fmla="*/ 1 w 18"/>
                  <a:gd name="T33" fmla="*/ 6 h 17"/>
                  <a:gd name="T34" fmla="*/ 0 w 18"/>
                  <a:gd name="T35" fmla="*/ 4 h 17"/>
                  <a:gd name="T36" fmla="*/ 0 w 18"/>
                  <a:gd name="T37" fmla="*/ 2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
                  <a:gd name="T58" fmla="*/ 0 h 17"/>
                  <a:gd name="T59" fmla="*/ 18 w 18"/>
                  <a:gd name="T60" fmla="*/ 17 h 1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 h="17">
                    <a:moveTo>
                      <a:pt x="0" y="2"/>
                    </a:moveTo>
                    <a:lnTo>
                      <a:pt x="1" y="0"/>
                    </a:lnTo>
                    <a:lnTo>
                      <a:pt x="1" y="2"/>
                    </a:lnTo>
                    <a:lnTo>
                      <a:pt x="2" y="2"/>
                    </a:lnTo>
                    <a:lnTo>
                      <a:pt x="4" y="4"/>
                    </a:lnTo>
                    <a:lnTo>
                      <a:pt x="7" y="6"/>
                    </a:lnTo>
                    <a:lnTo>
                      <a:pt x="11" y="6"/>
                    </a:lnTo>
                    <a:lnTo>
                      <a:pt x="16" y="9"/>
                    </a:lnTo>
                    <a:lnTo>
                      <a:pt x="17" y="13"/>
                    </a:lnTo>
                    <a:lnTo>
                      <a:pt x="12" y="13"/>
                    </a:lnTo>
                    <a:lnTo>
                      <a:pt x="8" y="11"/>
                    </a:lnTo>
                    <a:lnTo>
                      <a:pt x="5" y="13"/>
                    </a:lnTo>
                    <a:lnTo>
                      <a:pt x="3" y="16"/>
                    </a:lnTo>
                    <a:lnTo>
                      <a:pt x="3" y="13"/>
                    </a:lnTo>
                    <a:lnTo>
                      <a:pt x="3" y="11"/>
                    </a:lnTo>
                    <a:lnTo>
                      <a:pt x="2" y="9"/>
                    </a:lnTo>
                    <a:lnTo>
                      <a:pt x="1" y="6"/>
                    </a:lnTo>
                    <a:lnTo>
                      <a:pt x="0" y="4"/>
                    </a:lnTo>
                    <a:lnTo>
                      <a:pt x="0" y="2"/>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15" name="Freeform 69"/>
              <p:cNvSpPr>
                <a:spLocks/>
              </p:cNvSpPr>
              <p:nvPr/>
            </p:nvSpPr>
            <p:spPr bwMode="auto">
              <a:xfrm>
                <a:off x="1223" y="3604"/>
                <a:ext cx="22" cy="17"/>
              </a:xfrm>
              <a:custGeom>
                <a:avLst/>
                <a:gdLst>
                  <a:gd name="T0" fmla="*/ 0 w 22"/>
                  <a:gd name="T1" fmla="*/ 1 h 17"/>
                  <a:gd name="T2" fmla="*/ 2 w 22"/>
                  <a:gd name="T3" fmla="*/ 0 h 17"/>
                  <a:gd name="T4" fmla="*/ 2 w 22"/>
                  <a:gd name="T5" fmla="*/ 3 h 17"/>
                  <a:gd name="T6" fmla="*/ 4 w 22"/>
                  <a:gd name="T7" fmla="*/ 4 h 17"/>
                  <a:gd name="T8" fmla="*/ 5 w 22"/>
                  <a:gd name="T9" fmla="*/ 4 h 17"/>
                  <a:gd name="T10" fmla="*/ 9 w 22"/>
                  <a:gd name="T11" fmla="*/ 6 h 17"/>
                  <a:gd name="T12" fmla="*/ 12 w 22"/>
                  <a:gd name="T13" fmla="*/ 8 h 17"/>
                  <a:gd name="T14" fmla="*/ 15 w 22"/>
                  <a:gd name="T15" fmla="*/ 9 h 17"/>
                  <a:gd name="T16" fmla="*/ 20 w 22"/>
                  <a:gd name="T17" fmla="*/ 11 h 17"/>
                  <a:gd name="T18" fmla="*/ 21 w 22"/>
                  <a:gd name="T19" fmla="*/ 16 h 17"/>
                  <a:gd name="T20" fmla="*/ 16 w 22"/>
                  <a:gd name="T21" fmla="*/ 12 h 17"/>
                  <a:gd name="T22" fmla="*/ 12 w 22"/>
                  <a:gd name="T23" fmla="*/ 12 h 17"/>
                  <a:gd name="T24" fmla="*/ 9 w 22"/>
                  <a:gd name="T25" fmla="*/ 11 h 17"/>
                  <a:gd name="T26" fmla="*/ 7 w 22"/>
                  <a:gd name="T27" fmla="*/ 11 h 17"/>
                  <a:gd name="T28" fmla="*/ 5 w 22"/>
                  <a:gd name="T29" fmla="*/ 12 h 17"/>
                  <a:gd name="T30" fmla="*/ 5 w 22"/>
                  <a:gd name="T31" fmla="*/ 14 h 17"/>
                  <a:gd name="T32" fmla="*/ 4 w 22"/>
                  <a:gd name="T33" fmla="*/ 12 h 17"/>
                  <a:gd name="T34" fmla="*/ 2 w 22"/>
                  <a:gd name="T35" fmla="*/ 9 h 17"/>
                  <a:gd name="T36" fmla="*/ 2 w 22"/>
                  <a:gd name="T37" fmla="*/ 6 h 17"/>
                  <a:gd name="T38" fmla="*/ 0 w 22"/>
                  <a:gd name="T39" fmla="*/ 4 h 17"/>
                  <a:gd name="T40" fmla="*/ 0 w 22"/>
                  <a:gd name="T41" fmla="*/ 1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7"/>
                  <a:gd name="T65" fmla="*/ 22 w 22"/>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7">
                    <a:moveTo>
                      <a:pt x="0" y="1"/>
                    </a:moveTo>
                    <a:lnTo>
                      <a:pt x="2" y="0"/>
                    </a:lnTo>
                    <a:lnTo>
                      <a:pt x="2" y="3"/>
                    </a:lnTo>
                    <a:lnTo>
                      <a:pt x="4" y="4"/>
                    </a:lnTo>
                    <a:lnTo>
                      <a:pt x="5" y="4"/>
                    </a:lnTo>
                    <a:lnTo>
                      <a:pt x="9" y="6"/>
                    </a:lnTo>
                    <a:lnTo>
                      <a:pt x="12" y="8"/>
                    </a:lnTo>
                    <a:lnTo>
                      <a:pt x="15" y="9"/>
                    </a:lnTo>
                    <a:lnTo>
                      <a:pt x="20" y="11"/>
                    </a:lnTo>
                    <a:lnTo>
                      <a:pt x="21" y="16"/>
                    </a:lnTo>
                    <a:lnTo>
                      <a:pt x="16" y="12"/>
                    </a:lnTo>
                    <a:lnTo>
                      <a:pt x="12" y="12"/>
                    </a:lnTo>
                    <a:lnTo>
                      <a:pt x="9" y="11"/>
                    </a:lnTo>
                    <a:lnTo>
                      <a:pt x="7" y="11"/>
                    </a:lnTo>
                    <a:lnTo>
                      <a:pt x="5" y="12"/>
                    </a:lnTo>
                    <a:lnTo>
                      <a:pt x="5" y="14"/>
                    </a:lnTo>
                    <a:lnTo>
                      <a:pt x="4" y="12"/>
                    </a:lnTo>
                    <a:lnTo>
                      <a:pt x="2" y="9"/>
                    </a:lnTo>
                    <a:lnTo>
                      <a:pt x="2" y="6"/>
                    </a:lnTo>
                    <a:lnTo>
                      <a:pt x="0" y="4"/>
                    </a:lnTo>
                    <a:lnTo>
                      <a:pt x="0" y="1"/>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16" name="Freeform 70"/>
              <p:cNvSpPr>
                <a:spLocks/>
              </p:cNvSpPr>
              <p:nvPr/>
            </p:nvSpPr>
            <p:spPr bwMode="auto">
              <a:xfrm>
                <a:off x="1226" y="3621"/>
                <a:ext cx="27" cy="31"/>
              </a:xfrm>
              <a:custGeom>
                <a:avLst/>
                <a:gdLst>
                  <a:gd name="T0" fmla="*/ 0 w 27"/>
                  <a:gd name="T1" fmla="*/ 5 h 31"/>
                  <a:gd name="T2" fmla="*/ 0 w 27"/>
                  <a:gd name="T3" fmla="*/ 3 h 31"/>
                  <a:gd name="T4" fmla="*/ 0 w 27"/>
                  <a:gd name="T5" fmla="*/ 2 h 31"/>
                  <a:gd name="T6" fmla="*/ 1 w 27"/>
                  <a:gd name="T7" fmla="*/ 0 h 31"/>
                  <a:gd name="T8" fmla="*/ 2 w 27"/>
                  <a:gd name="T9" fmla="*/ 3 h 31"/>
                  <a:gd name="T10" fmla="*/ 6 w 27"/>
                  <a:gd name="T11" fmla="*/ 4 h 31"/>
                  <a:gd name="T12" fmla="*/ 9 w 27"/>
                  <a:gd name="T13" fmla="*/ 6 h 31"/>
                  <a:gd name="T14" fmla="*/ 13 w 27"/>
                  <a:gd name="T15" fmla="*/ 8 h 31"/>
                  <a:gd name="T16" fmla="*/ 20 w 27"/>
                  <a:gd name="T17" fmla="*/ 8 h 31"/>
                  <a:gd name="T18" fmla="*/ 20 w 27"/>
                  <a:gd name="T19" fmla="*/ 12 h 31"/>
                  <a:gd name="T20" fmla="*/ 17 w 27"/>
                  <a:gd name="T21" fmla="*/ 11 h 31"/>
                  <a:gd name="T22" fmla="*/ 14 w 27"/>
                  <a:gd name="T23" fmla="*/ 11 h 31"/>
                  <a:gd name="T24" fmla="*/ 12 w 27"/>
                  <a:gd name="T25" fmla="*/ 11 h 31"/>
                  <a:gd name="T26" fmla="*/ 12 w 27"/>
                  <a:gd name="T27" fmla="*/ 13 h 31"/>
                  <a:gd name="T28" fmla="*/ 13 w 27"/>
                  <a:gd name="T29" fmla="*/ 15 h 31"/>
                  <a:gd name="T30" fmla="*/ 15 w 27"/>
                  <a:gd name="T31" fmla="*/ 17 h 31"/>
                  <a:gd name="T32" fmla="*/ 17 w 27"/>
                  <a:gd name="T33" fmla="*/ 20 h 31"/>
                  <a:gd name="T34" fmla="*/ 20 w 27"/>
                  <a:gd name="T35" fmla="*/ 23 h 31"/>
                  <a:gd name="T36" fmla="*/ 26 w 27"/>
                  <a:gd name="T37" fmla="*/ 27 h 31"/>
                  <a:gd name="T38" fmla="*/ 26 w 27"/>
                  <a:gd name="T39" fmla="*/ 30 h 31"/>
                  <a:gd name="T40" fmla="*/ 24 w 27"/>
                  <a:gd name="T41" fmla="*/ 28 h 31"/>
                  <a:gd name="T42" fmla="*/ 20 w 27"/>
                  <a:gd name="T43" fmla="*/ 27 h 31"/>
                  <a:gd name="T44" fmla="*/ 16 w 27"/>
                  <a:gd name="T45" fmla="*/ 23 h 31"/>
                  <a:gd name="T46" fmla="*/ 13 w 27"/>
                  <a:gd name="T47" fmla="*/ 19 h 31"/>
                  <a:gd name="T48" fmla="*/ 10 w 27"/>
                  <a:gd name="T49" fmla="*/ 17 h 31"/>
                  <a:gd name="T50" fmla="*/ 7 w 27"/>
                  <a:gd name="T51" fmla="*/ 13 h 31"/>
                  <a:gd name="T52" fmla="*/ 4 w 27"/>
                  <a:gd name="T53" fmla="*/ 10 h 31"/>
                  <a:gd name="T54" fmla="*/ 2 w 27"/>
                  <a:gd name="T55" fmla="*/ 8 h 31"/>
                  <a:gd name="T56" fmla="*/ 0 w 27"/>
                  <a:gd name="T57" fmla="*/ 5 h 3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
                  <a:gd name="T88" fmla="*/ 0 h 31"/>
                  <a:gd name="T89" fmla="*/ 27 w 27"/>
                  <a:gd name="T90" fmla="*/ 31 h 3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 h="31">
                    <a:moveTo>
                      <a:pt x="0" y="5"/>
                    </a:moveTo>
                    <a:lnTo>
                      <a:pt x="0" y="3"/>
                    </a:lnTo>
                    <a:lnTo>
                      <a:pt x="0" y="2"/>
                    </a:lnTo>
                    <a:lnTo>
                      <a:pt x="1" y="0"/>
                    </a:lnTo>
                    <a:lnTo>
                      <a:pt x="2" y="3"/>
                    </a:lnTo>
                    <a:lnTo>
                      <a:pt x="6" y="4"/>
                    </a:lnTo>
                    <a:lnTo>
                      <a:pt x="9" y="6"/>
                    </a:lnTo>
                    <a:lnTo>
                      <a:pt x="13" y="8"/>
                    </a:lnTo>
                    <a:lnTo>
                      <a:pt x="20" y="8"/>
                    </a:lnTo>
                    <a:lnTo>
                      <a:pt x="20" y="12"/>
                    </a:lnTo>
                    <a:lnTo>
                      <a:pt x="17" y="11"/>
                    </a:lnTo>
                    <a:lnTo>
                      <a:pt x="14" y="11"/>
                    </a:lnTo>
                    <a:lnTo>
                      <a:pt x="12" y="11"/>
                    </a:lnTo>
                    <a:lnTo>
                      <a:pt x="12" y="13"/>
                    </a:lnTo>
                    <a:lnTo>
                      <a:pt x="13" y="15"/>
                    </a:lnTo>
                    <a:lnTo>
                      <a:pt x="15" y="17"/>
                    </a:lnTo>
                    <a:lnTo>
                      <a:pt x="17" y="20"/>
                    </a:lnTo>
                    <a:lnTo>
                      <a:pt x="20" y="23"/>
                    </a:lnTo>
                    <a:lnTo>
                      <a:pt x="26" y="27"/>
                    </a:lnTo>
                    <a:lnTo>
                      <a:pt x="26" y="30"/>
                    </a:lnTo>
                    <a:lnTo>
                      <a:pt x="24" y="28"/>
                    </a:lnTo>
                    <a:lnTo>
                      <a:pt x="20" y="27"/>
                    </a:lnTo>
                    <a:lnTo>
                      <a:pt x="16" y="23"/>
                    </a:lnTo>
                    <a:lnTo>
                      <a:pt x="13" y="19"/>
                    </a:lnTo>
                    <a:lnTo>
                      <a:pt x="10" y="17"/>
                    </a:lnTo>
                    <a:lnTo>
                      <a:pt x="7" y="13"/>
                    </a:lnTo>
                    <a:lnTo>
                      <a:pt x="4" y="10"/>
                    </a:lnTo>
                    <a:lnTo>
                      <a:pt x="2" y="8"/>
                    </a:lnTo>
                    <a:lnTo>
                      <a:pt x="0" y="5"/>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17" name="Freeform 71"/>
              <p:cNvSpPr>
                <a:spLocks/>
              </p:cNvSpPr>
              <p:nvPr/>
            </p:nvSpPr>
            <p:spPr bwMode="auto">
              <a:xfrm>
                <a:off x="1227" y="3558"/>
                <a:ext cx="17" cy="17"/>
              </a:xfrm>
              <a:custGeom>
                <a:avLst/>
                <a:gdLst>
                  <a:gd name="T0" fmla="*/ 0 w 17"/>
                  <a:gd name="T1" fmla="*/ 0 h 17"/>
                  <a:gd name="T2" fmla="*/ 2 w 17"/>
                  <a:gd name="T3" fmla="*/ 3 h 17"/>
                  <a:gd name="T4" fmla="*/ 4 w 17"/>
                  <a:gd name="T5" fmla="*/ 6 h 17"/>
                  <a:gd name="T6" fmla="*/ 6 w 17"/>
                  <a:gd name="T7" fmla="*/ 6 h 17"/>
                  <a:gd name="T8" fmla="*/ 11 w 17"/>
                  <a:gd name="T9" fmla="*/ 9 h 17"/>
                  <a:gd name="T10" fmla="*/ 13 w 17"/>
                  <a:gd name="T11" fmla="*/ 12 h 17"/>
                  <a:gd name="T12" fmla="*/ 16 w 17"/>
                  <a:gd name="T13" fmla="*/ 16 h 17"/>
                  <a:gd name="T14" fmla="*/ 11 w 17"/>
                  <a:gd name="T15" fmla="*/ 16 h 17"/>
                  <a:gd name="T16" fmla="*/ 6 w 17"/>
                  <a:gd name="T17" fmla="*/ 16 h 17"/>
                  <a:gd name="T18" fmla="*/ 2 w 17"/>
                  <a:gd name="T19" fmla="*/ 12 h 17"/>
                  <a:gd name="T20" fmla="*/ 0 w 17"/>
                  <a:gd name="T21" fmla="*/ 9 h 17"/>
                  <a:gd name="T22" fmla="*/ 0 w 17"/>
                  <a:gd name="T23" fmla="*/ 6 h 17"/>
                  <a:gd name="T24" fmla="*/ 0 w 17"/>
                  <a:gd name="T25" fmla="*/ 3 h 17"/>
                  <a:gd name="T26" fmla="*/ 0 w 17"/>
                  <a:gd name="T27" fmla="*/ 0 h 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
                  <a:gd name="T43" fmla="*/ 0 h 17"/>
                  <a:gd name="T44" fmla="*/ 17 w 17"/>
                  <a:gd name="T45" fmla="*/ 17 h 1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 h="17">
                    <a:moveTo>
                      <a:pt x="0" y="0"/>
                    </a:moveTo>
                    <a:lnTo>
                      <a:pt x="2" y="3"/>
                    </a:lnTo>
                    <a:lnTo>
                      <a:pt x="4" y="6"/>
                    </a:lnTo>
                    <a:lnTo>
                      <a:pt x="6" y="6"/>
                    </a:lnTo>
                    <a:lnTo>
                      <a:pt x="11" y="9"/>
                    </a:lnTo>
                    <a:lnTo>
                      <a:pt x="13" y="12"/>
                    </a:lnTo>
                    <a:lnTo>
                      <a:pt x="16" y="16"/>
                    </a:lnTo>
                    <a:lnTo>
                      <a:pt x="11" y="16"/>
                    </a:lnTo>
                    <a:lnTo>
                      <a:pt x="6" y="16"/>
                    </a:lnTo>
                    <a:lnTo>
                      <a:pt x="2" y="12"/>
                    </a:lnTo>
                    <a:lnTo>
                      <a:pt x="0" y="9"/>
                    </a:lnTo>
                    <a:lnTo>
                      <a:pt x="0" y="6"/>
                    </a:lnTo>
                    <a:lnTo>
                      <a:pt x="0" y="3"/>
                    </a:lnTo>
                    <a:lnTo>
                      <a:pt x="0" y="0"/>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18" name="Freeform 72"/>
              <p:cNvSpPr>
                <a:spLocks/>
              </p:cNvSpPr>
              <p:nvPr/>
            </p:nvSpPr>
            <p:spPr bwMode="auto">
              <a:xfrm>
                <a:off x="1250" y="3556"/>
                <a:ext cx="107" cy="100"/>
              </a:xfrm>
              <a:custGeom>
                <a:avLst/>
                <a:gdLst>
                  <a:gd name="T0" fmla="*/ 51 w 107"/>
                  <a:gd name="T1" fmla="*/ 23 h 100"/>
                  <a:gd name="T2" fmla="*/ 43 w 107"/>
                  <a:gd name="T3" fmla="*/ 25 h 100"/>
                  <a:gd name="T4" fmla="*/ 26 w 107"/>
                  <a:gd name="T5" fmla="*/ 28 h 100"/>
                  <a:gd name="T6" fmla="*/ 0 w 107"/>
                  <a:gd name="T7" fmla="*/ 30 h 100"/>
                  <a:gd name="T8" fmla="*/ 30 w 107"/>
                  <a:gd name="T9" fmla="*/ 35 h 100"/>
                  <a:gd name="T10" fmla="*/ 63 w 107"/>
                  <a:gd name="T11" fmla="*/ 32 h 100"/>
                  <a:gd name="T12" fmla="*/ 87 w 107"/>
                  <a:gd name="T13" fmla="*/ 25 h 100"/>
                  <a:gd name="T14" fmla="*/ 94 w 107"/>
                  <a:gd name="T15" fmla="*/ 25 h 100"/>
                  <a:gd name="T16" fmla="*/ 91 w 107"/>
                  <a:gd name="T17" fmla="*/ 30 h 100"/>
                  <a:gd name="T18" fmla="*/ 74 w 107"/>
                  <a:gd name="T19" fmla="*/ 38 h 100"/>
                  <a:gd name="T20" fmla="*/ 44 w 107"/>
                  <a:gd name="T21" fmla="*/ 44 h 100"/>
                  <a:gd name="T22" fmla="*/ 27 w 107"/>
                  <a:gd name="T23" fmla="*/ 51 h 100"/>
                  <a:gd name="T24" fmla="*/ 60 w 107"/>
                  <a:gd name="T25" fmla="*/ 50 h 100"/>
                  <a:gd name="T26" fmla="*/ 82 w 107"/>
                  <a:gd name="T27" fmla="*/ 44 h 100"/>
                  <a:gd name="T28" fmla="*/ 96 w 107"/>
                  <a:gd name="T29" fmla="*/ 40 h 100"/>
                  <a:gd name="T30" fmla="*/ 96 w 107"/>
                  <a:gd name="T31" fmla="*/ 42 h 100"/>
                  <a:gd name="T32" fmla="*/ 85 w 107"/>
                  <a:gd name="T33" fmla="*/ 51 h 100"/>
                  <a:gd name="T34" fmla="*/ 63 w 107"/>
                  <a:gd name="T35" fmla="*/ 58 h 100"/>
                  <a:gd name="T36" fmla="*/ 35 w 107"/>
                  <a:gd name="T37" fmla="*/ 64 h 100"/>
                  <a:gd name="T38" fmla="*/ 44 w 107"/>
                  <a:gd name="T39" fmla="*/ 67 h 100"/>
                  <a:gd name="T40" fmla="*/ 70 w 107"/>
                  <a:gd name="T41" fmla="*/ 66 h 100"/>
                  <a:gd name="T42" fmla="*/ 92 w 107"/>
                  <a:gd name="T43" fmla="*/ 59 h 100"/>
                  <a:gd name="T44" fmla="*/ 94 w 107"/>
                  <a:gd name="T45" fmla="*/ 61 h 100"/>
                  <a:gd name="T46" fmla="*/ 87 w 107"/>
                  <a:gd name="T47" fmla="*/ 68 h 100"/>
                  <a:gd name="T48" fmla="*/ 71 w 107"/>
                  <a:gd name="T49" fmla="*/ 74 h 100"/>
                  <a:gd name="T50" fmla="*/ 52 w 107"/>
                  <a:gd name="T51" fmla="*/ 78 h 100"/>
                  <a:gd name="T52" fmla="*/ 25 w 107"/>
                  <a:gd name="T53" fmla="*/ 78 h 100"/>
                  <a:gd name="T54" fmla="*/ 44 w 107"/>
                  <a:gd name="T55" fmla="*/ 83 h 100"/>
                  <a:gd name="T56" fmla="*/ 62 w 107"/>
                  <a:gd name="T57" fmla="*/ 83 h 100"/>
                  <a:gd name="T58" fmla="*/ 79 w 107"/>
                  <a:gd name="T59" fmla="*/ 81 h 100"/>
                  <a:gd name="T60" fmla="*/ 85 w 107"/>
                  <a:gd name="T61" fmla="*/ 81 h 100"/>
                  <a:gd name="T62" fmla="*/ 81 w 107"/>
                  <a:gd name="T63" fmla="*/ 86 h 100"/>
                  <a:gd name="T64" fmla="*/ 72 w 107"/>
                  <a:gd name="T65" fmla="*/ 90 h 100"/>
                  <a:gd name="T66" fmla="*/ 37 w 107"/>
                  <a:gd name="T67" fmla="*/ 93 h 100"/>
                  <a:gd name="T68" fmla="*/ 66 w 107"/>
                  <a:gd name="T69" fmla="*/ 95 h 100"/>
                  <a:gd name="T70" fmla="*/ 68 w 107"/>
                  <a:gd name="T71" fmla="*/ 99 h 100"/>
                  <a:gd name="T72" fmla="*/ 79 w 107"/>
                  <a:gd name="T73" fmla="*/ 95 h 100"/>
                  <a:gd name="T74" fmla="*/ 87 w 107"/>
                  <a:gd name="T75" fmla="*/ 90 h 100"/>
                  <a:gd name="T76" fmla="*/ 103 w 107"/>
                  <a:gd name="T77" fmla="*/ 65 h 100"/>
                  <a:gd name="T78" fmla="*/ 104 w 107"/>
                  <a:gd name="T79" fmla="*/ 60 h 100"/>
                  <a:gd name="T80" fmla="*/ 101 w 107"/>
                  <a:gd name="T81" fmla="*/ 56 h 100"/>
                  <a:gd name="T82" fmla="*/ 103 w 107"/>
                  <a:gd name="T83" fmla="*/ 51 h 100"/>
                  <a:gd name="T84" fmla="*/ 106 w 107"/>
                  <a:gd name="T85" fmla="*/ 46 h 100"/>
                  <a:gd name="T86" fmla="*/ 104 w 107"/>
                  <a:gd name="T87" fmla="*/ 41 h 100"/>
                  <a:gd name="T88" fmla="*/ 102 w 107"/>
                  <a:gd name="T89" fmla="*/ 37 h 100"/>
                  <a:gd name="T90" fmla="*/ 105 w 107"/>
                  <a:gd name="T91" fmla="*/ 32 h 100"/>
                  <a:gd name="T92" fmla="*/ 105 w 107"/>
                  <a:gd name="T93" fmla="*/ 25 h 100"/>
                  <a:gd name="T94" fmla="*/ 102 w 107"/>
                  <a:gd name="T95" fmla="*/ 21 h 100"/>
                  <a:gd name="T96" fmla="*/ 104 w 107"/>
                  <a:gd name="T97" fmla="*/ 16 h 100"/>
                  <a:gd name="T98" fmla="*/ 106 w 107"/>
                  <a:gd name="T99" fmla="*/ 11 h 100"/>
                  <a:gd name="T100" fmla="*/ 104 w 107"/>
                  <a:gd name="T101" fmla="*/ 7 h 100"/>
                  <a:gd name="T102" fmla="*/ 92 w 107"/>
                  <a:gd name="T103" fmla="*/ 7 h 100"/>
                  <a:gd name="T104" fmla="*/ 69 w 107"/>
                  <a:gd name="T105" fmla="*/ 15 h 100"/>
                  <a:gd name="T106" fmla="*/ 43 w 107"/>
                  <a:gd name="T107" fmla="*/ 19 h 1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7"/>
                  <a:gd name="T163" fmla="*/ 0 h 100"/>
                  <a:gd name="T164" fmla="*/ 107 w 107"/>
                  <a:gd name="T165" fmla="*/ 100 h 1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7" h="100">
                    <a:moveTo>
                      <a:pt x="43" y="19"/>
                    </a:moveTo>
                    <a:lnTo>
                      <a:pt x="27" y="21"/>
                    </a:lnTo>
                    <a:lnTo>
                      <a:pt x="51" y="23"/>
                    </a:lnTo>
                    <a:lnTo>
                      <a:pt x="49" y="24"/>
                    </a:lnTo>
                    <a:lnTo>
                      <a:pt x="46" y="25"/>
                    </a:lnTo>
                    <a:lnTo>
                      <a:pt x="43" y="25"/>
                    </a:lnTo>
                    <a:lnTo>
                      <a:pt x="38" y="27"/>
                    </a:lnTo>
                    <a:lnTo>
                      <a:pt x="32" y="28"/>
                    </a:lnTo>
                    <a:lnTo>
                      <a:pt x="26" y="28"/>
                    </a:lnTo>
                    <a:lnTo>
                      <a:pt x="18" y="29"/>
                    </a:lnTo>
                    <a:lnTo>
                      <a:pt x="9" y="30"/>
                    </a:lnTo>
                    <a:lnTo>
                      <a:pt x="0" y="30"/>
                    </a:lnTo>
                    <a:lnTo>
                      <a:pt x="14" y="33"/>
                    </a:lnTo>
                    <a:lnTo>
                      <a:pt x="23" y="35"/>
                    </a:lnTo>
                    <a:lnTo>
                      <a:pt x="30" y="35"/>
                    </a:lnTo>
                    <a:lnTo>
                      <a:pt x="39" y="35"/>
                    </a:lnTo>
                    <a:lnTo>
                      <a:pt x="52" y="34"/>
                    </a:lnTo>
                    <a:lnTo>
                      <a:pt x="63" y="32"/>
                    </a:lnTo>
                    <a:lnTo>
                      <a:pt x="73" y="30"/>
                    </a:lnTo>
                    <a:lnTo>
                      <a:pt x="82" y="27"/>
                    </a:lnTo>
                    <a:lnTo>
                      <a:pt x="87" y="25"/>
                    </a:lnTo>
                    <a:lnTo>
                      <a:pt x="91" y="24"/>
                    </a:lnTo>
                    <a:lnTo>
                      <a:pt x="93" y="24"/>
                    </a:lnTo>
                    <a:lnTo>
                      <a:pt x="94" y="25"/>
                    </a:lnTo>
                    <a:lnTo>
                      <a:pt x="94" y="27"/>
                    </a:lnTo>
                    <a:lnTo>
                      <a:pt x="91" y="30"/>
                    </a:lnTo>
                    <a:lnTo>
                      <a:pt x="87" y="32"/>
                    </a:lnTo>
                    <a:lnTo>
                      <a:pt x="81" y="35"/>
                    </a:lnTo>
                    <a:lnTo>
                      <a:pt x="74" y="38"/>
                    </a:lnTo>
                    <a:lnTo>
                      <a:pt x="65" y="41"/>
                    </a:lnTo>
                    <a:lnTo>
                      <a:pt x="55" y="42"/>
                    </a:lnTo>
                    <a:lnTo>
                      <a:pt x="44" y="44"/>
                    </a:lnTo>
                    <a:lnTo>
                      <a:pt x="33" y="46"/>
                    </a:lnTo>
                    <a:lnTo>
                      <a:pt x="14" y="48"/>
                    </a:lnTo>
                    <a:lnTo>
                      <a:pt x="27" y="51"/>
                    </a:lnTo>
                    <a:lnTo>
                      <a:pt x="36" y="52"/>
                    </a:lnTo>
                    <a:lnTo>
                      <a:pt x="47" y="51"/>
                    </a:lnTo>
                    <a:lnTo>
                      <a:pt x="60" y="50"/>
                    </a:lnTo>
                    <a:lnTo>
                      <a:pt x="69" y="48"/>
                    </a:lnTo>
                    <a:lnTo>
                      <a:pt x="77" y="46"/>
                    </a:lnTo>
                    <a:lnTo>
                      <a:pt x="82" y="44"/>
                    </a:lnTo>
                    <a:lnTo>
                      <a:pt x="89" y="42"/>
                    </a:lnTo>
                    <a:lnTo>
                      <a:pt x="94" y="41"/>
                    </a:lnTo>
                    <a:lnTo>
                      <a:pt x="96" y="40"/>
                    </a:lnTo>
                    <a:lnTo>
                      <a:pt x="97" y="40"/>
                    </a:lnTo>
                    <a:lnTo>
                      <a:pt x="97" y="41"/>
                    </a:lnTo>
                    <a:lnTo>
                      <a:pt x="96" y="42"/>
                    </a:lnTo>
                    <a:lnTo>
                      <a:pt x="94" y="45"/>
                    </a:lnTo>
                    <a:lnTo>
                      <a:pt x="90" y="48"/>
                    </a:lnTo>
                    <a:lnTo>
                      <a:pt x="85" y="51"/>
                    </a:lnTo>
                    <a:lnTo>
                      <a:pt x="80" y="53"/>
                    </a:lnTo>
                    <a:lnTo>
                      <a:pt x="72" y="56"/>
                    </a:lnTo>
                    <a:lnTo>
                      <a:pt x="63" y="58"/>
                    </a:lnTo>
                    <a:lnTo>
                      <a:pt x="51" y="61"/>
                    </a:lnTo>
                    <a:lnTo>
                      <a:pt x="43" y="63"/>
                    </a:lnTo>
                    <a:lnTo>
                      <a:pt x="35" y="64"/>
                    </a:lnTo>
                    <a:lnTo>
                      <a:pt x="23" y="64"/>
                    </a:lnTo>
                    <a:lnTo>
                      <a:pt x="35" y="66"/>
                    </a:lnTo>
                    <a:lnTo>
                      <a:pt x="44" y="67"/>
                    </a:lnTo>
                    <a:lnTo>
                      <a:pt x="52" y="67"/>
                    </a:lnTo>
                    <a:lnTo>
                      <a:pt x="62" y="67"/>
                    </a:lnTo>
                    <a:lnTo>
                      <a:pt x="70" y="66"/>
                    </a:lnTo>
                    <a:lnTo>
                      <a:pt x="77" y="64"/>
                    </a:lnTo>
                    <a:lnTo>
                      <a:pt x="82" y="62"/>
                    </a:lnTo>
                    <a:lnTo>
                      <a:pt x="92" y="59"/>
                    </a:lnTo>
                    <a:lnTo>
                      <a:pt x="93" y="59"/>
                    </a:lnTo>
                    <a:lnTo>
                      <a:pt x="94" y="59"/>
                    </a:lnTo>
                    <a:lnTo>
                      <a:pt x="94" y="61"/>
                    </a:lnTo>
                    <a:lnTo>
                      <a:pt x="92" y="64"/>
                    </a:lnTo>
                    <a:lnTo>
                      <a:pt x="90" y="66"/>
                    </a:lnTo>
                    <a:lnTo>
                      <a:pt x="87" y="68"/>
                    </a:lnTo>
                    <a:lnTo>
                      <a:pt x="81" y="71"/>
                    </a:lnTo>
                    <a:lnTo>
                      <a:pt x="77" y="74"/>
                    </a:lnTo>
                    <a:lnTo>
                      <a:pt x="71" y="74"/>
                    </a:lnTo>
                    <a:lnTo>
                      <a:pt x="65" y="76"/>
                    </a:lnTo>
                    <a:lnTo>
                      <a:pt x="60" y="77"/>
                    </a:lnTo>
                    <a:lnTo>
                      <a:pt x="52" y="78"/>
                    </a:lnTo>
                    <a:lnTo>
                      <a:pt x="44" y="78"/>
                    </a:lnTo>
                    <a:lnTo>
                      <a:pt x="37" y="78"/>
                    </a:lnTo>
                    <a:lnTo>
                      <a:pt x="25" y="78"/>
                    </a:lnTo>
                    <a:lnTo>
                      <a:pt x="31" y="81"/>
                    </a:lnTo>
                    <a:lnTo>
                      <a:pt x="37" y="82"/>
                    </a:lnTo>
                    <a:lnTo>
                      <a:pt x="44" y="83"/>
                    </a:lnTo>
                    <a:lnTo>
                      <a:pt x="50" y="83"/>
                    </a:lnTo>
                    <a:lnTo>
                      <a:pt x="56" y="84"/>
                    </a:lnTo>
                    <a:lnTo>
                      <a:pt x="62" y="83"/>
                    </a:lnTo>
                    <a:lnTo>
                      <a:pt x="67" y="83"/>
                    </a:lnTo>
                    <a:lnTo>
                      <a:pt x="72" y="82"/>
                    </a:lnTo>
                    <a:lnTo>
                      <a:pt x="79" y="81"/>
                    </a:lnTo>
                    <a:lnTo>
                      <a:pt x="83" y="79"/>
                    </a:lnTo>
                    <a:lnTo>
                      <a:pt x="85" y="80"/>
                    </a:lnTo>
                    <a:lnTo>
                      <a:pt x="85" y="81"/>
                    </a:lnTo>
                    <a:lnTo>
                      <a:pt x="85" y="83"/>
                    </a:lnTo>
                    <a:lnTo>
                      <a:pt x="83" y="84"/>
                    </a:lnTo>
                    <a:lnTo>
                      <a:pt x="81" y="86"/>
                    </a:lnTo>
                    <a:lnTo>
                      <a:pt x="80" y="87"/>
                    </a:lnTo>
                    <a:lnTo>
                      <a:pt x="77" y="89"/>
                    </a:lnTo>
                    <a:lnTo>
                      <a:pt x="72" y="90"/>
                    </a:lnTo>
                    <a:lnTo>
                      <a:pt x="62" y="91"/>
                    </a:lnTo>
                    <a:lnTo>
                      <a:pt x="54" y="91"/>
                    </a:lnTo>
                    <a:lnTo>
                      <a:pt x="37" y="93"/>
                    </a:lnTo>
                    <a:lnTo>
                      <a:pt x="60" y="94"/>
                    </a:lnTo>
                    <a:lnTo>
                      <a:pt x="63" y="94"/>
                    </a:lnTo>
                    <a:lnTo>
                      <a:pt x="66" y="95"/>
                    </a:lnTo>
                    <a:lnTo>
                      <a:pt x="67" y="96"/>
                    </a:lnTo>
                    <a:lnTo>
                      <a:pt x="66" y="98"/>
                    </a:lnTo>
                    <a:lnTo>
                      <a:pt x="68" y="99"/>
                    </a:lnTo>
                    <a:lnTo>
                      <a:pt x="71" y="99"/>
                    </a:lnTo>
                    <a:lnTo>
                      <a:pt x="75" y="97"/>
                    </a:lnTo>
                    <a:lnTo>
                      <a:pt x="79" y="95"/>
                    </a:lnTo>
                    <a:lnTo>
                      <a:pt x="81" y="93"/>
                    </a:lnTo>
                    <a:lnTo>
                      <a:pt x="84" y="91"/>
                    </a:lnTo>
                    <a:lnTo>
                      <a:pt x="87" y="90"/>
                    </a:lnTo>
                    <a:lnTo>
                      <a:pt x="95" y="78"/>
                    </a:lnTo>
                    <a:lnTo>
                      <a:pt x="100" y="70"/>
                    </a:lnTo>
                    <a:lnTo>
                      <a:pt x="103" y="65"/>
                    </a:lnTo>
                    <a:lnTo>
                      <a:pt x="103" y="63"/>
                    </a:lnTo>
                    <a:lnTo>
                      <a:pt x="104" y="61"/>
                    </a:lnTo>
                    <a:lnTo>
                      <a:pt x="104" y="60"/>
                    </a:lnTo>
                    <a:lnTo>
                      <a:pt x="102" y="58"/>
                    </a:lnTo>
                    <a:lnTo>
                      <a:pt x="101" y="56"/>
                    </a:lnTo>
                    <a:lnTo>
                      <a:pt x="102" y="54"/>
                    </a:lnTo>
                    <a:lnTo>
                      <a:pt x="102" y="52"/>
                    </a:lnTo>
                    <a:lnTo>
                      <a:pt x="103" y="51"/>
                    </a:lnTo>
                    <a:lnTo>
                      <a:pt x="104" y="49"/>
                    </a:lnTo>
                    <a:lnTo>
                      <a:pt x="106" y="48"/>
                    </a:lnTo>
                    <a:lnTo>
                      <a:pt x="106" y="46"/>
                    </a:lnTo>
                    <a:lnTo>
                      <a:pt x="106" y="44"/>
                    </a:lnTo>
                    <a:lnTo>
                      <a:pt x="105" y="42"/>
                    </a:lnTo>
                    <a:lnTo>
                      <a:pt x="104" y="41"/>
                    </a:lnTo>
                    <a:lnTo>
                      <a:pt x="103" y="40"/>
                    </a:lnTo>
                    <a:lnTo>
                      <a:pt x="102" y="39"/>
                    </a:lnTo>
                    <a:lnTo>
                      <a:pt x="102" y="37"/>
                    </a:lnTo>
                    <a:lnTo>
                      <a:pt x="102" y="35"/>
                    </a:lnTo>
                    <a:lnTo>
                      <a:pt x="104" y="33"/>
                    </a:lnTo>
                    <a:lnTo>
                      <a:pt x="105" y="32"/>
                    </a:lnTo>
                    <a:lnTo>
                      <a:pt x="106" y="30"/>
                    </a:lnTo>
                    <a:lnTo>
                      <a:pt x="106" y="27"/>
                    </a:lnTo>
                    <a:lnTo>
                      <a:pt x="105" y="25"/>
                    </a:lnTo>
                    <a:lnTo>
                      <a:pt x="103" y="24"/>
                    </a:lnTo>
                    <a:lnTo>
                      <a:pt x="103" y="23"/>
                    </a:lnTo>
                    <a:lnTo>
                      <a:pt x="102" y="21"/>
                    </a:lnTo>
                    <a:lnTo>
                      <a:pt x="102" y="19"/>
                    </a:lnTo>
                    <a:lnTo>
                      <a:pt x="104" y="17"/>
                    </a:lnTo>
                    <a:lnTo>
                      <a:pt x="104" y="16"/>
                    </a:lnTo>
                    <a:lnTo>
                      <a:pt x="106" y="15"/>
                    </a:lnTo>
                    <a:lnTo>
                      <a:pt x="106" y="13"/>
                    </a:lnTo>
                    <a:lnTo>
                      <a:pt x="106" y="11"/>
                    </a:lnTo>
                    <a:lnTo>
                      <a:pt x="106" y="10"/>
                    </a:lnTo>
                    <a:lnTo>
                      <a:pt x="105" y="8"/>
                    </a:lnTo>
                    <a:lnTo>
                      <a:pt x="104" y="7"/>
                    </a:lnTo>
                    <a:lnTo>
                      <a:pt x="103" y="5"/>
                    </a:lnTo>
                    <a:lnTo>
                      <a:pt x="103" y="0"/>
                    </a:lnTo>
                    <a:lnTo>
                      <a:pt x="92" y="7"/>
                    </a:lnTo>
                    <a:lnTo>
                      <a:pt x="85" y="9"/>
                    </a:lnTo>
                    <a:lnTo>
                      <a:pt x="78" y="12"/>
                    </a:lnTo>
                    <a:lnTo>
                      <a:pt x="69" y="15"/>
                    </a:lnTo>
                    <a:lnTo>
                      <a:pt x="62" y="17"/>
                    </a:lnTo>
                    <a:lnTo>
                      <a:pt x="53" y="18"/>
                    </a:lnTo>
                    <a:lnTo>
                      <a:pt x="43" y="19"/>
                    </a:lnTo>
                  </a:path>
                </a:pathLst>
              </a:custGeom>
              <a:solidFill>
                <a:schemeClr val="folHlink"/>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grpSp>
      </p:grpSp>
      <p:grpSp>
        <p:nvGrpSpPr>
          <p:cNvPr id="26686" name="Group 73"/>
          <p:cNvGrpSpPr>
            <a:grpSpLocks/>
          </p:cNvGrpSpPr>
          <p:nvPr/>
        </p:nvGrpSpPr>
        <p:grpSpPr bwMode="auto">
          <a:xfrm>
            <a:off x="2538046" y="6206636"/>
            <a:ext cx="57150" cy="140677"/>
            <a:chOff x="1316" y="3572"/>
            <a:chExt cx="28" cy="72"/>
          </a:xfrm>
        </p:grpSpPr>
        <p:sp>
          <p:nvSpPr>
            <p:cNvPr id="26706" name="Freeform 74"/>
            <p:cNvSpPr>
              <a:spLocks/>
            </p:cNvSpPr>
            <p:nvPr/>
          </p:nvSpPr>
          <p:spPr bwMode="auto">
            <a:xfrm>
              <a:off x="1322" y="3590"/>
              <a:ext cx="21" cy="17"/>
            </a:xfrm>
            <a:custGeom>
              <a:avLst/>
              <a:gdLst>
                <a:gd name="T0" fmla="*/ 20 w 21"/>
                <a:gd name="T1" fmla="*/ 3 h 17"/>
                <a:gd name="T2" fmla="*/ 18 w 21"/>
                <a:gd name="T3" fmla="*/ 0 h 17"/>
                <a:gd name="T4" fmla="*/ 12 w 21"/>
                <a:gd name="T5" fmla="*/ 6 h 17"/>
                <a:gd name="T6" fmla="*/ 6 w 21"/>
                <a:gd name="T7" fmla="*/ 9 h 17"/>
                <a:gd name="T8" fmla="*/ 0 w 21"/>
                <a:gd name="T9" fmla="*/ 12 h 17"/>
                <a:gd name="T10" fmla="*/ 2 w 21"/>
                <a:gd name="T11" fmla="*/ 16 h 17"/>
                <a:gd name="T12" fmla="*/ 5 w 21"/>
                <a:gd name="T13" fmla="*/ 16 h 17"/>
                <a:gd name="T14" fmla="*/ 11 w 21"/>
                <a:gd name="T15" fmla="*/ 12 h 17"/>
                <a:gd name="T16" fmla="*/ 15 w 21"/>
                <a:gd name="T17" fmla="*/ 9 h 17"/>
                <a:gd name="T18" fmla="*/ 20 w 21"/>
                <a:gd name="T19" fmla="*/ 3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17"/>
                <a:gd name="T32" fmla="*/ 21 w 21"/>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17">
                  <a:moveTo>
                    <a:pt x="20" y="3"/>
                  </a:moveTo>
                  <a:lnTo>
                    <a:pt x="18" y="0"/>
                  </a:lnTo>
                  <a:lnTo>
                    <a:pt x="12" y="6"/>
                  </a:lnTo>
                  <a:lnTo>
                    <a:pt x="6" y="9"/>
                  </a:lnTo>
                  <a:lnTo>
                    <a:pt x="0" y="12"/>
                  </a:lnTo>
                  <a:lnTo>
                    <a:pt x="2" y="16"/>
                  </a:lnTo>
                  <a:lnTo>
                    <a:pt x="5" y="16"/>
                  </a:lnTo>
                  <a:lnTo>
                    <a:pt x="11" y="12"/>
                  </a:lnTo>
                  <a:lnTo>
                    <a:pt x="15" y="9"/>
                  </a:lnTo>
                  <a:lnTo>
                    <a:pt x="20" y="3"/>
                  </a:lnTo>
                </a:path>
              </a:pathLst>
            </a:custGeom>
            <a:solidFill>
              <a:schemeClr val="accent1"/>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07" name="Freeform 75"/>
            <p:cNvSpPr>
              <a:spLocks/>
            </p:cNvSpPr>
            <p:nvPr/>
          </p:nvSpPr>
          <p:spPr bwMode="auto">
            <a:xfrm>
              <a:off x="1327" y="3607"/>
              <a:ext cx="17" cy="17"/>
            </a:xfrm>
            <a:custGeom>
              <a:avLst/>
              <a:gdLst>
                <a:gd name="T0" fmla="*/ 16 w 17"/>
                <a:gd name="T1" fmla="*/ 5 h 17"/>
                <a:gd name="T2" fmla="*/ 15 w 17"/>
                <a:gd name="T3" fmla="*/ 0 h 17"/>
                <a:gd name="T4" fmla="*/ 9 w 17"/>
                <a:gd name="T5" fmla="*/ 8 h 17"/>
                <a:gd name="T6" fmla="*/ 5 w 17"/>
                <a:gd name="T7" fmla="*/ 10 h 17"/>
                <a:gd name="T8" fmla="*/ 0 w 17"/>
                <a:gd name="T9" fmla="*/ 13 h 17"/>
                <a:gd name="T10" fmla="*/ 1 w 17"/>
                <a:gd name="T11" fmla="*/ 16 h 17"/>
                <a:gd name="T12" fmla="*/ 4 w 17"/>
                <a:gd name="T13" fmla="*/ 16 h 17"/>
                <a:gd name="T14" fmla="*/ 8 w 17"/>
                <a:gd name="T15" fmla="*/ 16 h 17"/>
                <a:gd name="T16" fmla="*/ 12 w 17"/>
                <a:gd name="T17" fmla="*/ 10 h 17"/>
                <a:gd name="T18" fmla="*/ 16 w 17"/>
                <a:gd name="T19" fmla="*/ 5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16" y="5"/>
                  </a:moveTo>
                  <a:lnTo>
                    <a:pt x="15" y="0"/>
                  </a:lnTo>
                  <a:lnTo>
                    <a:pt x="9" y="8"/>
                  </a:lnTo>
                  <a:lnTo>
                    <a:pt x="5" y="10"/>
                  </a:lnTo>
                  <a:lnTo>
                    <a:pt x="0" y="13"/>
                  </a:lnTo>
                  <a:lnTo>
                    <a:pt x="1" y="16"/>
                  </a:lnTo>
                  <a:lnTo>
                    <a:pt x="4" y="16"/>
                  </a:lnTo>
                  <a:lnTo>
                    <a:pt x="8" y="16"/>
                  </a:lnTo>
                  <a:lnTo>
                    <a:pt x="12" y="10"/>
                  </a:lnTo>
                  <a:lnTo>
                    <a:pt x="16" y="5"/>
                  </a:lnTo>
                </a:path>
              </a:pathLst>
            </a:custGeom>
            <a:solidFill>
              <a:schemeClr val="accent1"/>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08" name="Freeform 76"/>
            <p:cNvSpPr>
              <a:spLocks/>
            </p:cNvSpPr>
            <p:nvPr/>
          </p:nvSpPr>
          <p:spPr bwMode="auto">
            <a:xfrm>
              <a:off x="1325" y="3627"/>
              <a:ext cx="18" cy="17"/>
            </a:xfrm>
            <a:custGeom>
              <a:avLst/>
              <a:gdLst>
                <a:gd name="T0" fmla="*/ 17 w 18"/>
                <a:gd name="T1" fmla="*/ 2 h 17"/>
                <a:gd name="T2" fmla="*/ 16 w 18"/>
                <a:gd name="T3" fmla="*/ 0 h 17"/>
                <a:gd name="T4" fmla="*/ 11 w 18"/>
                <a:gd name="T5" fmla="*/ 8 h 17"/>
                <a:gd name="T6" fmla="*/ 6 w 18"/>
                <a:gd name="T7" fmla="*/ 10 h 17"/>
                <a:gd name="T8" fmla="*/ 0 w 18"/>
                <a:gd name="T9" fmla="*/ 13 h 17"/>
                <a:gd name="T10" fmla="*/ 1 w 18"/>
                <a:gd name="T11" fmla="*/ 16 h 17"/>
                <a:gd name="T12" fmla="*/ 5 w 18"/>
                <a:gd name="T13" fmla="*/ 16 h 17"/>
                <a:gd name="T14" fmla="*/ 10 w 18"/>
                <a:gd name="T15" fmla="*/ 13 h 17"/>
                <a:gd name="T16" fmla="*/ 14 w 18"/>
                <a:gd name="T17" fmla="*/ 8 h 17"/>
                <a:gd name="T18" fmla="*/ 17 w 18"/>
                <a:gd name="T19" fmla="*/ 2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17"/>
                <a:gd name="T32" fmla="*/ 18 w 1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17">
                  <a:moveTo>
                    <a:pt x="17" y="2"/>
                  </a:moveTo>
                  <a:lnTo>
                    <a:pt x="16" y="0"/>
                  </a:lnTo>
                  <a:lnTo>
                    <a:pt x="11" y="8"/>
                  </a:lnTo>
                  <a:lnTo>
                    <a:pt x="6" y="10"/>
                  </a:lnTo>
                  <a:lnTo>
                    <a:pt x="0" y="13"/>
                  </a:lnTo>
                  <a:lnTo>
                    <a:pt x="1" y="16"/>
                  </a:lnTo>
                  <a:lnTo>
                    <a:pt x="5" y="16"/>
                  </a:lnTo>
                  <a:lnTo>
                    <a:pt x="10" y="13"/>
                  </a:lnTo>
                  <a:lnTo>
                    <a:pt x="14" y="8"/>
                  </a:lnTo>
                  <a:lnTo>
                    <a:pt x="17" y="2"/>
                  </a:lnTo>
                </a:path>
              </a:pathLst>
            </a:custGeom>
            <a:solidFill>
              <a:schemeClr val="accent1"/>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709" name="Freeform 77"/>
            <p:cNvSpPr>
              <a:spLocks/>
            </p:cNvSpPr>
            <p:nvPr/>
          </p:nvSpPr>
          <p:spPr bwMode="auto">
            <a:xfrm>
              <a:off x="1316" y="3572"/>
              <a:ext cx="21" cy="17"/>
            </a:xfrm>
            <a:custGeom>
              <a:avLst/>
              <a:gdLst>
                <a:gd name="T0" fmla="*/ 20 w 21"/>
                <a:gd name="T1" fmla="*/ 3 h 17"/>
                <a:gd name="T2" fmla="*/ 18 w 21"/>
                <a:gd name="T3" fmla="*/ 0 h 17"/>
                <a:gd name="T4" fmla="*/ 12 w 21"/>
                <a:gd name="T5" fmla="*/ 6 h 17"/>
                <a:gd name="T6" fmla="*/ 5 w 21"/>
                <a:gd name="T7" fmla="*/ 9 h 17"/>
                <a:gd name="T8" fmla="*/ 0 w 21"/>
                <a:gd name="T9" fmla="*/ 12 h 17"/>
                <a:gd name="T10" fmla="*/ 1 w 21"/>
                <a:gd name="T11" fmla="*/ 16 h 17"/>
                <a:gd name="T12" fmla="*/ 5 w 21"/>
                <a:gd name="T13" fmla="*/ 16 h 17"/>
                <a:gd name="T14" fmla="*/ 9 w 21"/>
                <a:gd name="T15" fmla="*/ 12 h 17"/>
                <a:gd name="T16" fmla="*/ 15 w 21"/>
                <a:gd name="T17" fmla="*/ 9 h 17"/>
                <a:gd name="T18" fmla="*/ 20 w 21"/>
                <a:gd name="T19" fmla="*/ 3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17"/>
                <a:gd name="T32" fmla="*/ 21 w 21"/>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17">
                  <a:moveTo>
                    <a:pt x="20" y="3"/>
                  </a:moveTo>
                  <a:lnTo>
                    <a:pt x="18" y="0"/>
                  </a:lnTo>
                  <a:lnTo>
                    <a:pt x="12" y="6"/>
                  </a:lnTo>
                  <a:lnTo>
                    <a:pt x="5" y="9"/>
                  </a:lnTo>
                  <a:lnTo>
                    <a:pt x="0" y="12"/>
                  </a:lnTo>
                  <a:lnTo>
                    <a:pt x="1" y="16"/>
                  </a:lnTo>
                  <a:lnTo>
                    <a:pt x="5" y="16"/>
                  </a:lnTo>
                  <a:lnTo>
                    <a:pt x="9" y="12"/>
                  </a:lnTo>
                  <a:lnTo>
                    <a:pt x="15" y="9"/>
                  </a:lnTo>
                  <a:lnTo>
                    <a:pt x="20" y="3"/>
                  </a:lnTo>
                </a:path>
              </a:pathLst>
            </a:custGeom>
            <a:solidFill>
              <a:schemeClr val="accent1"/>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grpSp>
      <p:sp>
        <p:nvSpPr>
          <p:cNvPr id="26687" name="Freeform 78"/>
          <p:cNvSpPr>
            <a:spLocks/>
          </p:cNvSpPr>
          <p:nvPr/>
        </p:nvSpPr>
        <p:spPr bwMode="auto">
          <a:xfrm>
            <a:off x="2183423" y="5355251"/>
            <a:ext cx="621323" cy="870438"/>
          </a:xfrm>
          <a:custGeom>
            <a:avLst/>
            <a:gdLst>
              <a:gd name="T0" fmla="*/ 2147483647 w 309"/>
              <a:gd name="T1" fmla="*/ 2147483647 h 444"/>
              <a:gd name="T2" fmla="*/ 2147483647 w 309"/>
              <a:gd name="T3" fmla="*/ 2147483647 h 444"/>
              <a:gd name="T4" fmla="*/ 2147483647 w 309"/>
              <a:gd name="T5" fmla="*/ 2147483647 h 444"/>
              <a:gd name="T6" fmla="*/ 2147483647 w 309"/>
              <a:gd name="T7" fmla="*/ 2147483647 h 444"/>
              <a:gd name="T8" fmla="*/ 2147483647 w 309"/>
              <a:gd name="T9" fmla="*/ 2147483647 h 444"/>
              <a:gd name="T10" fmla="*/ 2147483647 w 309"/>
              <a:gd name="T11" fmla="*/ 2147483647 h 444"/>
              <a:gd name="T12" fmla="*/ 2147483647 w 309"/>
              <a:gd name="T13" fmla="*/ 2147483647 h 444"/>
              <a:gd name="T14" fmla="*/ 2147483647 w 309"/>
              <a:gd name="T15" fmla="*/ 2147483647 h 444"/>
              <a:gd name="T16" fmla="*/ 2147483647 w 309"/>
              <a:gd name="T17" fmla="*/ 2147483647 h 444"/>
              <a:gd name="T18" fmla="*/ 2147483647 w 309"/>
              <a:gd name="T19" fmla="*/ 2147483647 h 444"/>
              <a:gd name="T20" fmla="*/ 2147483647 w 309"/>
              <a:gd name="T21" fmla="*/ 2147483647 h 444"/>
              <a:gd name="T22" fmla="*/ 2147483647 w 309"/>
              <a:gd name="T23" fmla="*/ 2147483647 h 444"/>
              <a:gd name="T24" fmla="*/ 2147483647 w 309"/>
              <a:gd name="T25" fmla="*/ 2147483647 h 444"/>
              <a:gd name="T26" fmla="*/ 2147483647 w 309"/>
              <a:gd name="T27" fmla="*/ 2147483647 h 444"/>
              <a:gd name="T28" fmla="*/ 2147483647 w 309"/>
              <a:gd name="T29" fmla="*/ 2147483647 h 444"/>
              <a:gd name="T30" fmla="*/ 2147483647 w 309"/>
              <a:gd name="T31" fmla="*/ 2147483647 h 444"/>
              <a:gd name="T32" fmla="*/ 2147483647 w 309"/>
              <a:gd name="T33" fmla="*/ 2147483647 h 444"/>
              <a:gd name="T34" fmla="*/ 2147483647 w 309"/>
              <a:gd name="T35" fmla="*/ 2147483647 h 444"/>
              <a:gd name="T36" fmla="*/ 2147483647 w 309"/>
              <a:gd name="T37" fmla="*/ 2147483647 h 444"/>
              <a:gd name="T38" fmla="*/ 2147483647 w 309"/>
              <a:gd name="T39" fmla="*/ 0 h 444"/>
              <a:gd name="T40" fmla="*/ 2147483647 w 309"/>
              <a:gd name="T41" fmla="*/ 0 h 444"/>
              <a:gd name="T42" fmla="*/ 2147483647 w 309"/>
              <a:gd name="T43" fmla="*/ 2147483647 h 444"/>
              <a:gd name="T44" fmla="*/ 2147483647 w 309"/>
              <a:gd name="T45" fmla="*/ 2147483647 h 444"/>
              <a:gd name="T46" fmla="*/ 2147483647 w 309"/>
              <a:gd name="T47" fmla="*/ 2147483647 h 444"/>
              <a:gd name="T48" fmla="*/ 2147483647 w 309"/>
              <a:gd name="T49" fmla="*/ 2147483647 h 444"/>
              <a:gd name="T50" fmla="*/ 2147483647 w 309"/>
              <a:gd name="T51" fmla="*/ 2147483647 h 444"/>
              <a:gd name="T52" fmla="*/ 2147483647 w 309"/>
              <a:gd name="T53" fmla="*/ 2147483647 h 444"/>
              <a:gd name="T54" fmla="*/ 2147483647 w 309"/>
              <a:gd name="T55" fmla="*/ 2147483647 h 444"/>
              <a:gd name="T56" fmla="*/ 0 w 309"/>
              <a:gd name="T57" fmla="*/ 2147483647 h 444"/>
              <a:gd name="T58" fmla="*/ 0 w 309"/>
              <a:gd name="T59" fmla="*/ 2147483647 h 444"/>
              <a:gd name="T60" fmla="*/ 2147483647 w 309"/>
              <a:gd name="T61" fmla="*/ 2147483647 h 444"/>
              <a:gd name="T62" fmla="*/ 2147483647 w 309"/>
              <a:gd name="T63" fmla="*/ 2147483647 h 444"/>
              <a:gd name="T64" fmla="*/ 2147483647 w 309"/>
              <a:gd name="T65" fmla="*/ 2147483647 h 444"/>
              <a:gd name="T66" fmla="*/ 2147483647 w 309"/>
              <a:gd name="T67" fmla="*/ 2147483647 h 444"/>
              <a:gd name="T68" fmla="*/ 2147483647 w 309"/>
              <a:gd name="T69" fmla="*/ 2147483647 h 444"/>
              <a:gd name="T70" fmla="*/ 2147483647 w 309"/>
              <a:gd name="T71" fmla="*/ 2147483647 h 444"/>
              <a:gd name="T72" fmla="*/ 2147483647 w 309"/>
              <a:gd name="T73" fmla="*/ 2147483647 h 444"/>
              <a:gd name="T74" fmla="*/ 2147483647 w 309"/>
              <a:gd name="T75" fmla="*/ 2147483647 h 444"/>
              <a:gd name="T76" fmla="*/ 2147483647 w 309"/>
              <a:gd name="T77" fmla="*/ 2147483647 h 444"/>
              <a:gd name="T78" fmla="*/ 2147483647 w 309"/>
              <a:gd name="T79" fmla="*/ 2147483647 h 444"/>
              <a:gd name="T80" fmla="*/ 2147483647 w 309"/>
              <a:gd name="T81" fmla="*/ 2147483647 h 444"/>
              <a:gd name="T82" fmla="*/ 2147483647 w 309"/>
              <a:gd name="T83" fmla="*/ 2147483647 h 444"/>
              <a:gd name="T84" fmla="*/ 2147483647 w 309"/>
              <a:gd name="T85" fmla="*/ 2147483647 h 444"/>
              <a:gd name="T86" fmla="*/ 2147483647 w 309"/>
              <a:gd name="T87" fmla="*/ 2147483647 h 444"/>
              <a:gd name="T88" fmla="*/ 2147483647 w 309"/>
              <a:gd name="T89" fmla="*/ 2147483647 h 444"/>
              <a:gd name="T90" fmla="*/ 2147483647 w 309"/>
              <a:gd name="T91" fmla="*/ 2147483647 h 444"/>
              <a:gd name="T92" fmla="*/ 2147483647 w 309"/>
              <a:gd name="T93" fmla="*/ 2147483647 h 444"/>
              <a:gd name="T94" fmla="*/ 2147483647 w 309"/>
              <a:gd name="T95" fmla="*/ 2147483647 h 444"/>
              <a:gd name="T96" fmla="*/ 2147483647 w 309"/>
              <a:gd name="T97" fmla="*/ 2147483647 h 444"/>
              <a:gd name="T98" fmla="*/ 2147483647 w 309"/>
              <a:gd name="T99" fmla="*/ 2147483647 h 444"/>
              <a:gd name="T100" fmla="*/ 2147483647 w 309"/>
              <a:gd name="T101" fmla="*/ 2147483647 h 444"/>
              <a:gd name="T102" fmla="*/ 2147483647 w 309"/>
              <a:gd name="T103" fmla="*/ 2147483647 h 444"/>
              <a:gd name="T104" fmla="*/ 2147483647 w 309"/>
              <a:gd name="T105" fmla="*/ 2147483647 h 4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09"/>
              <a:gd name="T160" fmla="*/ 0 h 444"/>
              <a:gd name="T161" fmla="*/ 309 w 309"/>
              <a:gd name="T162" fmla="*/ 444 h 44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09" h="444">
                <a:moveTo>
                  <a:pt x="216" y="431"/>
                </a:moveTo>
                <a:lnTo>
                  <a:pt x="219" y="430"/>
                </a:lnTo>
                <a:lnTo>
                  <a:pt x="221" y="428"/>
                </a:lnTo>
                <a:lnTo>
                  <a:pt x="222" y="427"/>
                </a:lnTo>
                <a:lnTo>
                  <a:pt x="223" y="425"/>
                </a:lnTo>
                <a:lnTo>
                  <a:pt x="223" y="424"/>
                </a:lnTo>
                <a:lnTo>
                  <a:pt x="224" y="423"/>
                </a:lnTo>
                <a:lnTo>
                  <a:pt x="225" y="421"/>
                </a:lnTo>
                <a:lnTo>
                  <a:pt x="225" y="420"/>
                </a:lnTo>
                <a:lnTo>
                  <a:pt x="225" y="418"/>
                </a:lnTo>
                <a:lnTo>
                  <a:pt x="227" y="411"/>
                </a:lnTo>
                <a:lnTo>
                  <a:pt x="236" y="354"/>
                </a:lnTo>
                <a:lnTo>
                  <a:pt x="237" y="346"/>
                </a:lnTo>
                <a:lnTo>
                  <a:pt x="239" y="340"/>
                </a:lnTo>
                <a:lnTo>
                  <a:pt x="241" y="331"/>
                </a:lnTo>
                <a:lnTo>
                  <a:pt x="244" y="322"/>
                </a:lnTo>
                <a:lnTo>
                  <a:pt x="247" y="314"/>
                </a:lnTo>
                <a:lnTo>
                  <a:pt x="250" y="307"/>
                </a:lnTo>
                <a:lnTo>
                  <a:pt x="253" y="302"/>
                </a:lnTo>
                <a:lnTo>
                  <a:pt x="255" y="296"/>
                </a:lnTo>
                <a:lnTo>
                  <a:pt x="261" y="286"/>
                </a:lnTo>
                <a:lnTo>
                  <a:pt x="266" y="277"/>
                </a:lnTo>
                <a:lnTo>
                  <a:pt x="271" y="269"/>
                </a:lnTo>
                <a:lnTo>
                  <a:pt x="275" y="263"/>
                </a:lnTo>
                <a:lnTo>
                  <a:pt x="282" y="251"/>
                </a:lnTo>
                <a:lnTo>
                  <a:pt x="287" y="242"/>
                </a:lnTo>
                <a:lnTo>
                  <a:pt x="291" y="235"/>
                </a:lnTo>
                <a:lnTo>
                  <a:pt x="294" y="227"/>
                </a:lnTo>
                <a:lnTo>
                  <a:pt x="298" y="218"/>
                </a:lnTo>
                <a:lnTo>
                  <a:pt x="301" y="209"/>
                </a:lnTo>
                <a:lnTo>
                  <a:pt x="303" y="200"/>
                </a:lnTo>
                <a:lnTo>
                  <a:pt x="305" y="193"/>
                </a:lnTo>
                <a:lnTo>
                  <a:pt x="307" y="184"/>
                </a:lnTo>
                <a:lnTo>
                  <a:pt x="308" y="174"/>
                </a:lnTo>
                <a:lnTo>
                  <a:pt x="308" y="162"/>
                </a:lnTo>
                <a:lnTo>
                  <a:pt x="308" y="150"/>
                </a:lnTo>
                <a:lnTo>
                  <a:pt x="307" y="141"/>
                </a:lnTo>
                <a:lnTo>
                  <a:pt x="306" y="133"/>
                </a:lnTo>
                <a:lnTo>
                  <a:pt x="305" y="125"/>
                </a:lnTo>
                <a:lnTo>
                  <a:pt x="302" y="115"/>
                </a:lnTo>
                <a:lnTo>
                  <a:pt x="299" y="105"/>
                </a:lnTo>
                <a:lnTo>
                  <a:pt x="296" y="96"/>
                </a:lnTo>
                <a:lnTo>
                  <a:pt x="293" y="88"/>
                </a:lnTo>
                <a:lnTo>
                  <a:pt x="288" y="80"/>
                </a:lnTo>
                <a:lnTo>
                  <a:pt x="283" y="71"/>
                </a:lnTo>
                <a:lnTo>
                  <a:pt x="276" y="61"/>
                </a:lnTo>
                <a:lnTo>
                  <a:pt x="270" y="54"/>
                </a:lnTo>
                <a:lnTo>
                  <a:pt x="264" y="47"/>
                </a:lnTo>
                <a:lnTo>
                  <a:pt x="257" y="41"/>
                </a:lnTo>
                <a:lnTo>
                  <a:pt x="250" y="35"/>
                </a:lnTo>
                <a:lnTo>
                  <a:pt x="243" y="29"/>
                </a:lnTo>
                <a:lnTo>
                  <a:pt x="234" y="24"/>
                </a:lnTo>
                <a:lnTo>
                  <a:pt x="225" y="18"/>
                </a:lnTo>
                <a:lnTo>
                  <a:pt x="215" y="13"/>
                </a:lnTo>
                <a:lnTo>
                  <a:pt x="205" y="9"/>
                </a:lnTo>
                <a:lnTo>
                  <a:pt x="195" y="6"/>
                </a:lnTo>
                <a:lnTo>
                  <a:pt x="187" y="4"/>
                </a:lnTo>
                <a:lnTo>
                  <a:pt x="178" y="2"/>
                </a:lnTo>
                <a:lnTo>
                  <a:pt x="170" y="0"/>
                </a:lnTo>
                <a:lnTo>
                  <a:pt x="161" y="0"/>
                </a:lnTo>
                <a:lnTo>
                  <a:pt x="152" y="0"/>
                </a:lnTo>
                <a:lnTo>
                  <a:pt x="143" y="0"/>
                </a:lnTo>
                <a:lnTo>
                  <a:pt x="135" y="0"/>
                </a:lnTo>
                <a:lnTo>
                  <a:pt x="126" y="2"/>
                </a:lnTo>
                <a:lnTo>
                  <a:pt x="119" y="4"/>
                </a:lnTo>
                <a:lnTo>
                  <a:pt x="111" y="6"/>
                </a:lnTo>
                <a:lnTo>
                  <a:pt x="103" y="9"/>
                </a:lnTo>
                <a:lnTo>
                  <a:pt x="96" y="11"/>
                </a:lnTo>
                <a:lnTo>
                  <a:pt x="89" y="14"/>
                </a:lnTo>
                <a:lnTo>
                  <a:pt x="82" y="18"/>
                </a:lnTo>
                <a:lnTo>
                  <a:pt x="76" y="22"/>
                </a:lnTo>
                <a:lnTo>
                  <a:pt x="69" y="26"/>
                </a:lnTo>
                <a:lnTo>
                  <a:pt x="62" y="31"/>
                </a:lnTo>
                <a:lnTo>
                  <a:pt x="55" y="36"/>
                </a:lnTo>
                <a:lnTo>
                  <a:pt x="49" y="42"/>
                </a:lnTo>
                <a:lnTo>
                  <a:pt x="43" y="48"/>
                </a:lnTo>
                <a:lnTo>
                  <a:pt x="37" y="54"/>
                </a:lnTo>
                <a:lnTo>
                  <a:pt x="31" y="61"/>
                </a:lnTo>
                <a:lnTo>
                  <a:pt x="26" y="67"/>
                </a:lnTo>
                <a:lnTo>
                  <a:pt x="21" y="75"/>
                </a:lnTo>
                <a:lnTo>
                  <a:pt x="16" y="84"/>
                </a:lnTo>
                <a:lnTo>
                  <a:pt x="11" y="94"/>
                </a:lnTo>
                <a:lnTo>
                  <a:pt x="8" y="104"/>
                </a:lnTo>
                <a:lnTo>
                  <a:pt x="5" y="114"/>
                </a:lnTo>
                <a:lnTo>
                  <a:pt x="2" y="124"/>
                </a:lnTo>
                <a:lnTo>
                  <a:pt x="1" y="134"/>
                </a:lnTo>
                <a:lnTo>
                  <a:pt x="0" y="143"/>
                </a:lnTo>
                <a:lnTo>
                  <a:pt x="0" y="152"/>
                </a:lnTo>
                <a:lnTo>
                  <a:pt x="0" y="160"/>
                </a:lnTo>
                <a:lnTo>
                  <a:pt x="0" y="170"/>
                </a:lnTo>
                <a:lnTo>
                  <a:pt x="0" y="178"/>
                </a:lnTo>
                <a:lnTo>
                  <a:pt x="2" y="189"/>
                </a:lnTo>
                <a:lnTo>
                  <a:pt x="3" y="198"/>
                </a:lnTo>
                <a:lnTo>
                  <a:pt x="6" y="207"/>
                </a:lnTo>
                <a:lnTo>
                  <a:pt x="9" y="217"/>
                </a:lnTo>
                <a:lnTo>
                  <a:pt x="13" y="227"/>
                </a:lnTo>
                <a:lnTo>
                  <a:pt x="17" y="235"/>
                </a:lnTo>
                <a:lnTo>
                  <a:pt x="22" y="244"/>
                </a:lnTo>
                <a:lnTo>
                  <a:pt x="27" y="253"/>
                </a:lnTo>
                <a:lnTo>
                  <a:pt x="31" y="261"/>
                </a:lnTo>
                <a:lnTo>
                  <a:pt x="36" y="270"/>
                </a:lnTo>
                <a:lnTo>
                  <a:pt x="41" y="279"/>
                </a:lnTo>
                <a:lnTo>
                  <a:pt x="49" y="292"/>
                </a:lnTo>
                <a:lnTo>
                  <a:pt x="56" y="306"/>
                </a:lnTo>
                <a:lnTo>
                  <a:pt x="60" y="313"/>
                </a:lnTo>
                <a:lnTo>
                  <a:pt x="63" y="319"/>
                </a:lnTo>
                <a:lnTo>
                  <a:pt x="65" y="326"/>
                </a:lnTo>
                <a:lnTo>
                  <a:pt x="68" y="334"/>
                </a:lnTo>
                <a:lnTo>
                  <a:pt x="70" y="341"/>
                </a:lnTo>
                <a:lnTo>
                  <a:pt x="71" y="349"/>
                </a:lnTo>
                <a:lnTo>
                  <a:pt x="73" y="360"/>
                </a:lnTo>
                <a:lnTo>
                  <a:pt x="75" y="372"/>
                </a:lnTo>
                <a:lnTo>
                  <a:pt x="76" y="382"/>
                </a:lnTo>
                <a:lnTo>
                  <a:pt x="78" y="394"/>
                </a:lnTo>
                <a:lnTo>
                  <a:pt x="79" y="403"/>
                </a:lnTo>
                <a:lnTo>
                  <a:pt x="80" y="410"/>
                </a:lnTo>
                <a:lnTo>
                  <a:pt x="82" y="418"/>
                </a:lnTo>
                <a:lnTo>
                  <a:pt x="82" y="420"/>
                </a:lnTo>
                <a:lnTo>
                  <a:pt x="83" y="422"/>
                </a:lnTo>
                <a:lnTo>
                  <a:pt x="83" y="423"/>
                </a:lnTo>
                <a:lnTo>
                  <a:pt x="84" y="424"/>
                </a:lnTo>
                <a:lnTo>
                  <a:pt x="85" y="426"/>
                </a:lnTo>
                <a:lnTo>
                  <a:pt x="86" y="427"/>
                </a:lnTo>
                <a:lnTo>
                  <a:pt x="88" y="429"/>
                </a:lnTo>
                <a:lnTo>
                  <a:pt x="90" y="430"/>
                </a:lnTo>
                <a:lnTo>
                  <a:pt x="93" y="432"/>
                </a:lnTo>
                <a:lnTo>
                  <a:pt x="97" y="434"/>
                </a:lnTo>
                <a:lnTo>
                  <a:pt x="100" y="435"/>
                </a:lnTo>
                <a:lnTo>
                  <a:pt x="104" y="437"/>
                </a:lnTo>
                <a:lnTo>
                  <a:pt x="107" y="437"/>
                </a:lnTo>
                <a:lnTo>
                  <a:pt x="110" y="438"/>
                </a:lnTo>
                <a:lnTo>
                  <a:pt x="115" y="439"/>
                </a:lnTo>
                <a:lnTo>
                  <a:pt x="119" y="440"/>
                </a:lnTo>
                <a:lnTo>
                  <a:pt x="122" y="441"/>
                </a:lnTo>
                <a:lnTo>
                  <a:pt x="126" y="441"/>
                </a:lnTo>
                <a:lnTo>
                  <a:pt x="131" y="442"/>
                </a:lnTo>
                <a:lnTo>
                  <a:pt x="135" y="442"/>
                </a:lnTo>
                <a:lnTo>
                  <a:pt x="138" y="443"/>
                </a:lnTo>
                <a:lnTo>
                  <a:pt x="143" y="443"/>
                </a:lnTo>
                <a:lnTo>
                  <a:pt x="146" y="443"/>
                </a:lnTo>
                <a:lnTo>
                  <a:pt x="150" y="443"/>
                </a:lnTo>
                <a:lnTo>
                  <a:pt x="154" y="443"/>
                </a:lnTo>
                <a:lnTo>
                  <a:pt x="157" y="443"/>
                </a:lnTo>
                <a:lnTo>
                  <a:pt x="162" y="443"/>
                </a:lnTo>
                <a:lnTo>
                  <a:pt x="166" y="443"/>
                </a:lnTo>
                <a:lnTo>
                  <a:pt x="169" y="443"/>
                </a:lnTo>
                <a:lnTo>
                  <a:pt x="173" y="442"/>
                </a:lnTo>
                <a:lnTo>
                  <a:pt x="178" y="442"/>
                </a:lnTo>
                <a:lnTo>
                  <a:pt x="181" y="441"/>
                </a:lnTo>
                <a:lnTo>
                  <a:pt x="186" y="441"/>
                </a:lnTo>
                <a:lnTo>
                  <a:pt x="189" y="440"/>
                </a:lnTo>
                <a:lnTo>
                  <a:pt x="193" y="439"/>
                </a:lnTo>
                <a:lnTo>
                  <a:pt x="197" y="439"/>
                </a:lnTo>
                <a:lnTo>
                  <a:pt x="200" y="438"/>
                </a:lnTo>
                <a:lnTo>
                  <a:pt x="204" y="437"/>
                </a:lnTo>
                <a:lnTo>
                  <a:pt x="207" y="435"/>
                </a:lnTo>
                <a:lnTo>
                  <a:pt x="210" y="434"/>
                </a:lnTo>
                <a:lnTo>
                  <a:pt x="213" y="433"/>
                </a:lnTo>
                <a:lnTo>
                  <a:pt x="216" y="431"/>
                </a:lnTo>
              </a:path>
            </a:pathLst>
          </a:custGeom>
          <a:solidFill>
            <a:schemeClr val="accent2"/>
          </a:solidFill>
          <a:ln w="12700" cap="rnd">
            <a:solidFill>
              <a:srgbClr val="FFFFFF"/>
            </a:solidFill>
            <a:round/>
            <a:headEnd/>
            <a:tailEnd/>
          </a:ln>
        </p:spPr>
        <p:txBody>
          <a:bodyPr/>
          <a:lstStyle/>
          <a:p>
            <a:endParaRPr lang="en-US" sz="1477"/>
          </a:p>
        </p:txBody>
      </p:sp>
      <p:grpSp>
        <p:nvGrpSpPr>
          <p:cNvPr id="6" name="Group 79"/>
          <p:cNvGrpSpPr>
            <a:grpSpLocks/>
          </p:cNvGrpSpPr>
          <p:nvPr/>
        </p:nvGrpSpPr>
        <p:grpSpPr bwMode="auto">
          <a:xfrm>
            <a:off x="2356339" y="5441708"/>
            <a:ext cx="379535" cy="760535"/>
            <a:chOff x="1225" y="3182"/>
            <a:chExt cx="188" cy="388"/>
          </a:xfrm>
        </p:grpSpPr>
        <p:sp>
          <p:nvSpPr>
            <p:cNvPr id="26692" name="Oval 80"/>
            <p:cNvSpPr>
              <a:spLocks noChangeArrowheads="1"/>
            </p:cNvSpPr>
            <p:nvPr/>
          </p:nvSpPr>
          <p:spPr bwMode="auto">
            <a:xfrm>
              <a:off x="1225" y="3531"/>
              <a:ext cx="130" cy="39"/>
            </a:xfrm>
            <a:prstGeom prst="ellipse">
              <a:avLst/>
            </a:prstGeom>
            <a:solidFill>
              <a:srgbClr val="A0A0A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en-US" sz="1477"/>
            </a:p>
          </p:txBody>
        </p:sp>
        <p:sp>
          <p:nvSpPr>
            <p:cNvPr id="26693" name="Freeform 81"/>
            <p:cNvSpPr>
              <a:spLocks/>
            </p:cNvSpPr>
            <p:nvPr/>
          </p:nvSpPr>
          <p:spPr bwMode="auto">
            <a:xfrm>
              <a:off x="1367" y="3182"/>
              <a:ext cx="46" cy="61"/>
            </a:xfrm>
            <a:custGeom>
              <a:avLst/>
              <a:gdLst>
                <a:gd name="T0" fmla="*/ 0 w 46"/>
                <a:gd name="T1" fmla="*/ 0 h 61"/>
                <a:gd name="T2" fmla="*/ 11 w 46"/>
                <a:gd name="T3" fmla="*/ 6 h 61"/>
                <a:gd name="T4" fmla="*/ 23 w 46"/>
                <a:gd name="T5" fmla="*/ 14 h 61"/>
                <a:gd name="T6" fmla="*/ 31 w 46"/>
                <a:gd name="T7" fmla="*/ 21 h 61"/>
                <a:gd name="T8" fmla="*/ 37 w 46"/>
                <a:gd name="T9" fmla="*/ 28 h 61"/>
                <a:gd name="T10" fmla="*/ 41 w 46"/>
                <a:gd name="T11" fmla="*/ 36 h 61"/>
                <a:gd name="T12" fmla="*/ 43 w 46"/>
                <a:gd name="T13" fmla="*/ 43 h 61"/>
                <a:gd name="T14" fmla="*/ 45 w 46"/>
                <a:gd name="T15" fmla="*/ 50 h 61"/>
                <a:gd name="T16" fmla="*/ 29 w 46"/>
                <a:gd name="T17" fmla="*/ 60 h 61"/>
                <a:gd name="T18" fmla="*/ 27 w 46"/>
                <a:gd name="T19" fmla="*/ 50 h 61"/>
                <a:gd name="T20" fmla="*/ 26 w 46"/>
                <a:gd name="T21" fmla="*/ 40 h 61"/>
                <a:gd name="T22" fmla="*/ 21 w 46"/>
                <a:gd name="T23" fmla="*/ 29 h 61"/>
                <a:gd name="T24" fmla="*/ 17 w 46"/>
                <a:gd name="T25" fmla="*/ 20 h 61"/>
                <a:gd name="T26" fmla="*/ 10 w 46"/>
                <a:gd name="T27" fmla="*/ 11 h 61"/>
                <a:gd name="T28" fmla="*/ 0 w 46"/>
                <a:gd name="T29" fmla="*/ 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61"/>
                <a:gd name="T47" fmla="*/ 46 w 46"/>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61">
                  <a:moveTo>
                    <a:pt x="0" y="0"/>
                  </a:moveTo>
                  <a:lnTo>
                    <a:pt x="11" y="6"/>
                  </a:lnTo>
                  <a:lnTo>
                    <a:pt x="23" y="14"/>
                  </a:lnTo>
                  <a:lnTo>
                    <a:pt x="31" y="21"/>
                  </a:lnTo>
                  <a:lnTo>
                    <a:pt x="37" y="28"/>
                  </a:lnTo>
                  <a:lnTo>
                    <a:pt x="41" y="36"/>
                  </a:lnTo>
                  <a:lnTo>
                    <a:pt x="43" y="43"/>
                  </a:lnTo>
                  <a:lnTo>
                    <a:pt x="45" y="50"/>
                  </a:lnTo>
                  <a:lnTo>
                    <a:pt x="29" y="60"/>
                  </a:lnTo>
                  <a:lnTo>
                    <a:pt x="27" y="50"/>
                  </a:lnTo>
                  <a:lnTo>
                    <a:pt x="26" y="40"/>
                  </a:lnTo>
                  <a:lnTo>
                    <a:pt x="21" y="29"/>
                  </a:lnTo>
                  <a:lnTo>
                    <a:pt x="17" y="20"/>
                  </a:lnTo>
                  <a:lnTo>
                    <a:pt x="10" y="11"/>
                  </a:lnTo>
                  <a:lnTo>
                    <a:pt x="0" y="0"/>
                  </a:lnTo>
                </a:path>
              </a:pathLst>
            </a:custGeom>
            <a:solidFill>
              <a:srgbClr val="FFFFFF"/>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grpSp>
          <p:nvGrpSpPr>
            <p:cNvPr id="26694" name="Group 82"/>
            <p:cNvGrpSpPr>
              <a:grpSpLocks/>
            </p:cNvGrpSpPr>
            <p:nvPr/>
          </p:nvGrpSpPr>
          <p:grpSpPr bwMode="auto">
            <a:xfrm>
              <a:off x="1250" y="3271"/>
              <a:ext cx="87" cy="271"/>
              <a:chOff x="1250" y="3271"/>
              <a:chExt cx="87" cy="271"/>
            </a:xfrm>
          </p:grpSpPr>
          <p:sp>
            <p:nvSpPr>
              <p:cNvPr id="26696" name="Freeform 83"/>
              <p:cNvSpPr>
                <a:spLocks/>
              </p:cNvSpPr>
              <p:nvPr/>
            </p:nvSpPr>
            <p:spPr bwMode="auto">
              <a:xfrm>
                <a:off x="1266" y="3386"/>
                <a:ext cx="48" cy="156"/>
              </a:xfrm>
              <a:custGeom>
                <a:avLst/>
                <a:gdLst>
                  <a:gd name="T0" fmla="*/ 0 w 48"/>
                  <a:gd name="T1" fmla="*/ 12 h 156"/>
                  <a:gd name="T2" fmla="*/ 1 w 48"/>
                  <a:gd name="T3" fmla="*/ 37 h 156"/>
                  <a:gd name="T4" fmla="*/ 4 w 48"/>
                  <a:gd name="T5" fmla="*/ 40 h 156"/>
                  <a:gd name="T6" fmla="*/ 3 w 48"/>
                  <a:gd name="T7" fmla="*/ 143 h 156"/>
                  <a:gd name="T8" fmla="*/ 5 w 48"/>
                  <a:gd name="T9" fmla="*/ 155 h 156"/>
                  <a:gd name="T10" fmla="*/ 13 w 48"/>
                  <a:gd name="T11" fmla="*/ 155 h 156"/>
                  <a:gd name="T12" fmla="*/ 20 w 48"/>
                  <a:gd name="T13" fmla="*/ 149 h 156"/>
                  <a:gd name="T14" fmla="*/ 27 w 48"/>
                  <a:gd name="T15" fmla="*/ 149 h 156"/>
                  <a:gd name="T16" fmla="*/ 34 w 48"/>
                  <a:gd name="T17" fmla="*/ 155 h 156"/>
                  <a:gd name="T18" fmla="*/ 42 w 48"/>
                  <a:gd name="T19" fmla="*/ 155 h 156"/>
                  <a:gd name="T20" fmla="*/ 44 w 48"/>
                  <a:gd name="T21" fmla="*/ 143 h 156"/>
                  <a:gd name="T22" fmla="*/ 43 w 48"/>
                  <a:gd name="T23" fmla="*/ 40 h 156"/>
                  <a:gd name="T24" fmla="*/ 45 w 48"/>
                  <a:gd name="T25" fmla="*/ 37 h 156"/>
                  <a:gd name="T26" fmla="*/ 47 w 48"/>
                  <a:gd name="T27" fmla="*/ 12 h 156"/>
                  <a:gd name="T28" fmla="*/ 36 w 48"/>
                  <a:gd name="T29" fmla="*/ 3 h 156"/>
                  <a:gd name="T30" fmla="*/ 31 w 48"/>
                  <a:gd name="T31" fmla="*/ 3 h 156"/>
                  <a:gd name="T32" fmla="*/ 28 w 48"/>
                  <a:gd name="T33" fmla="*/ 0 h 156"/>
                  <a:gd name="T34" fmla="*/ 17 w 48"/>
                  <a:gd name="T35" fmla="*/ 0 h 156"/>
                  <a:gd name="T36" fmla="*/ 14 w 48"/>
                  <a:gd name="T37" fmla="*/ 3 h 156"/>
                  <a:gd name="T38" fmla="*/ 10 w 48"/>
                  <a:gd name="T39" fmla="*/ 3 h 156"/>
                  <a:gd name="T40" fmla="*/ 0 w 48"/>
                  <a:gd name="T41" fmla="*/ 12 h 1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8"/>
                  <a:gd name="T64" fmla="*/ 0 h 156"/>
                  <a:gd name="T65" fmla="*/ 48 w 48"/>
                  <a:gd name="T66" fmla="*/ 156 h 1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8" h="156">
                    <a:moveTo>
                      <a:pt x="0" y="12"/>
                    </a:moveTo>
                    <a:lnTo>
                      <a:pt x="1" y="37"/>
                    </a:lnTo>
                    <a:lnTo>
                      <a:pt x="4" y="40"/>
                    </a:lnTo>
                    <a:lnTo>
                      <a:pt x="3" y="143"/>
                    </a:lnTo>
                    <a:lnTo>
                      <a:pt x="5" y="155"/>
                    </a:lnTo>
                    <a:lnTo>
                      <a:pt x="13" y="155"/>
                    </a:lnTo>
                    <a:lnTo>
                      <a:pt x="20" y="149"/>
                    </a:lnTo>
                    <a:lnTo>
                      <a:pt x="27" y="149"/>
                    </a:lnTo>
                    <a:lnTo>
                      <a:pt x="34" y="155"/>
                    </a:lnTo>
                    <a:lnTo>
                      <a:pt x="42" y="155"/>
                    </a:lnTo>
                    <a:lnTo>
                      <a:pt x="44" y="143"/>
                    </a:lnTo>
                    <a:lnTo>
                      <a:pt x="43" y="40"/>
                    </a:lnTo>
                    <a:lnTo>
                      <a:pt x="45" y="37"/>
                    </a:lnTo>
                    <a:lnTo>
                      <a:pt x="47" y="12"/>
                    </a:lnTo>
                    <a:lnTo>
                      <a:pt x="36" y="3"/>
                    </a:lnTo>
                    <a:lnTo>
                      <a:pt x="31" y="3"/>
                    </a:lnTo>
                    <a:lnTo>
                      <a:pt x="28" y="0"/>
                    </a:lnTo>
                    <a:lnTo>
                      <a:pt x="17" y="0"/>
                    </a:lnTo>
                    <a:lnTo>
                      <a:pt x="14" y="3"/>
                    </a:lnTo>
                    <a:lnTo>
                      <a:pt x="10" y="3"/>
                    </a:lnTo>
                    <a:lnTo>
                      <a:pt x="0" y="12"/>
                    </a:lnTo>
                  </a:path>
                </a:pathLst>
              </a:custGeom>
              <a:solidFill>
                <a:srgbClr val="C0C0C0"/>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sp>
            <p:nvSpPr>
              <p:cNvPr id="26697" name="Oval 84"/>
              <p:cNvSpPr>
                <a:spLocks noChangeArrowheads="1"/>
              </p:cNvSpPr>
              <p:nvPr/>
            </p:nvSpPr>
            <p:spPr bwMode="auto">
              <a:xfrm>
                <a:off x="1293" y="3391"/>
                <a:ext cx="1" cy="5"/>
              </a:xfrm>
              <a:prstGeom prst="ellipse">
                <a:avLst/>
              </a:prstGeom>
              <a:solidFill>
                <a:srgbClr val="E0E0E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en-US" sz="1477"/>
              </a:p>
            </p:txBody>
          </p:sp>
          <p:grpSp>
            <p:nvGrpSpPr>
              <p:cNvPr id="26698" name="Group 85"/>
              <p:cNvGrpSpPr>
                <a:grpSpLocks/>
              </p:cNvGrpSpPr>
              <p:nvPr/>
            </p:nvGrpSpPr>
            <p:grpSpPr bwMode="auto">
              <a:xfrm>
                <a:off x="1250" y="3271"/>
                <a:ext cx="87" cy="127"/>
                <a:chOff x="1250" y="3271"/>
                <a:chExt cx="87" cy="127"/>
              </a:xfrm>
            </p:grpSpPr>
            <p:sp>
              <p:nvSpPr>
                <p:cNvPr id="26704" name="Oval 86"/>
                <p:cNvSpPr>
                  <a:spLocks noChangeArrowheads="1"/>
                </p:cNvSpPr>
                <p:nvPr/>
              </p:nvSpPr>
              <p:spPr bwMode="auto">
                <a:xfrm>
                  <a:off x="1255" y="3271"/>
                  <a:ext cx="73" cy="37"/>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en-US" sz="1477"/>
                </a:p>
              </p:txBody>
            </p:sp>
            <p:sp>
              <p:nvSpPr>
                <p:cNvPr id="26705" name="Freeform 87"/>
                <p:cNvSpPr>
                  <a:spLocks/>
                </p:cNvSpPr>
                <p:nvPr/>
              </p:nvSpPr>
              <p:spPr bwMode="auto">
                <a:xfrm>
                  <a:off x="1250" y="3291"/>
                  <a:ext cx="87" cy="107"/>
                </a:xfrm>
                <a:custGeom>
                  <a:avLst/>
                  <a:gdLst>
                    <a:gd name="T0" fmla="*/ 55 w 87"/>
                    <a:gd name="T1" fmla="*/ 106 h 107"/>
                    <a:gd name="T2" fmla="*/ 86 w 87"/>
                    <a:gd name="T3" fmla="*/ 10 h 107"/>
                    <a:gd name="T4" fmla="*/ 80 w 87"/>
                    <a:gd name="T5" fmla="*/ 8 h 107"/>
                    <a:gd name="T6" fmla="*/ 74 w 87"/>
                    <a:gd name="T7" fmla="*/ 6 h 107"/>
                    <a:gd name="T8" fmla="*/ 66 w 87"/>
                    <a:gd name="T9" fmla="*/ 3 h 107"/>
                    <a:gd name="T10" fmla="*/ 59 w 87"/>
                    <a:gd name="T11" fmla="*/ 2 h 107"/>
                    <a:gd name="T12" fmla="*/ 52 w 87"/>
                    <a:gd name="T13" fmla="*/ 0 h 107"/>
                    <a:gd name="T14" fmla="*/ 45 w 87"/>
                    <a:gd name="T15" fmla="*/ 0 h 107"/>
                    <a:gd name="T16" fmla="*/ 38 w 87"/>
                    <a:gd name="T17" fmla="*/ 0 h 107"/>
                    <a:gd name="T18" fmla="*/ 28 w 87"/>
                    <a:gd name="T19" fmla="*/ 1 h 107"/>
                    <a:gd name="T20" fmla="*/ 20 w 87"/>
                    <a:gd name="T21" fmla="*/ 3 h 107"/>
                    <a:gd name="T22" fmla="*/ 12 w 87"/>
                    <a:gd name="T23" fmla="*/ 6 h 107"/>
                    <a:gd name="T24" fmla="*/ 5 w 87"/>
                    <a:gd name="T25" fmla="*/ 9 h 107"/>
                    <a:gd name="T26" fmla="*/ 0 w 87"/>
                    <a:gd name="T27" fmla="*/ 11 h 107"/>
                    <a:gd name="T28" fmla="*/ 30 w 87"/>
                    <a:gd name="T29" fmla="*/ 106 h 10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7"/>
                    <a:gd name="T46" fmla="*/ 0 h 107"/>
                    <a:gd name="T47" fmla="*/ 87 w 87"/>
                    <a:gd name="T48" fmla="*/ 107 h 10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7" h="107">
                      <a:moveTo>
                        <a:pt x="55" y="106"/>
                      </a:moveTo>
                      <a:lnTo>
                        <a:pt x="86" y="10"/>
                      </a:lnTo>
                      <a:lnTo>
                        <a:pt x="80" y="8"/>
                      </a:lnTo>
                      <a:lnTo>
                        <a:pt x="74" y="6"/>
                      </a:lnTo>
                      <a:lnTo>
                        <a:pt x="66" y="3"/>
                      </a:lnTo>
                      <a:lnTo>
                        <a:pt x="59" y="2"/>
                      </a:lnTo>
                      <a:lnTo>
                        <a:pt x="52" y="0"/>
                      </a:lnTo>
                      <a:lnTo>
                        <a:pt x="45" y="0"/>
                      </a:lnTo>
                      <a:lnTo>
                        <a:pt x="38" y="0"/>
                      </a:lnTo>
                      <a:lnTo>
                        <a:pt x="28" y="1"/>
                      </a:lnTo>
                      <a:lnTo>
                        <a:pt x="20" y="3"/>
                      </a:lnTo>
                      <a:lnTo>
                        <a:pt x="12" y="6"/>
                      </a:lnTo>
                      <a:lnTo>
                        <a:pt x="5" y="9"/>
                      </a:lnTo>
                      <a:lnTo>
                        <a:pt x="0" y="11"/>
                      </a:lnTo>
                      <a:lnTo>
                        <a:pt x="30" y="106"/>
                      </a:lnTo>
                    </a:path>
                  </a:pathLst>
                </a:custGeom>
                <a:noFill/>
                <a:ln w="12700" cap="rnd">
                  <a:solidFill>
                    <a:srgbClr val="A0A0A0"/>
                  </a:solidFill>
                  <a:round/>
                  <a:headEnd type="none" w="sm" len="sm"/>
                  <a:tailEnd type="none" w="sm" len="sm"/>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grpSp>
            <p:nvGrpSpPr>
              <p:cNvPr id="26699" name="Group 88"/>
              <p:cNvGrpSpPr>
                <a:grpSpLocks/>
              </p:cNvGrpSpPr>
              <p:nvPr/>
            </p:nvGrpSpPr>
            <p:grpSpPr bwMode="auto">
              <a:xfrm>
                <a:off x="1277" y="3409"/>
                <a:ext cx="30" cy="123"/>
                <a:chOff x="1277" y="3409"/>
                <a:chExt cx="30" cy="123"/>
              </a:xfrm>
            </p:grpSpPr>
            <p:sp>
              <p:nvSpPr>
                <p:cNvPr id="26700" name="Line 89"/>
                <p:cNvSpPr>
                  <a:spLocks noChangeShapeType="1"/>
                </p:cNvSpPr>
                <p:nvPr/>
              </p:nvSpPr>
              <p:spPr bwMode="auto">
                <a:xfrm>
                  <a:off x="1282" y="3412"/>
                  <a:ext cx="0" cy="120"/>
                </a:xfrm>
                <a:prstGeom prst="line">
                  <a:avLst/>
                </a:prstGeom>
                <a:noFill/>
                <a:ln w="12700">
                  <a:solidFill>
                    <a:srgbClr val="80808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701" name="Line 90"/>
                <p:cNvSpPr>
                  <a:spLocks noChangeShapeType="1"/>
                </p:cNvSpPr>
                <p:nvPr/>
              </p:nvSpPr>
              <p:spPr bwMode="auto">
                <a:xfrm flipV="1">
                  <a:off x="1302" y="3412"/>
                  <a:ext cx="0" cy="119"/>
                </a:xfrm>
                <a:prstGeom prst="line">
                  <a:avLst/>
                </a:prstGeom>
                <a:noFill/>
                <a:ln w="12700">
                  <a:solidFill>
                    <a:srgbClr val="808080"/>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702" name="Line 91"/>
                <p:cNvSpPr>
                  <a:spLocks noChangeShapeType="1"/>
                </p:cNvSpPr>
                <p:nvPr/>
              </p:nvSpPr>
              <p:spPr bwMode="auto">
                <a:xfrm flipV="1">
                  <a:off x="1306" y="3409"/>
                  <a:ext cx="1" cy="119"/>
                </a:xfrm>
                <a:prstGeom prst="line">
                  <a:avLst/>
                </a:prstGeom>
                <a:noFill/>
                <a:ln w="12700">
                  <a:solidFill>
                    <a:srgbClr val="FFFFFF"/>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26703" name="Line 92"/>
                <p:cNvSpPr>
                  <a:spLocks noChangeShapeType="1"/>
                </p:cNvSpPr>
                <p:nvPr/>
              </p:nvSpPr>
              <p:spPr bwMode="auto">
                <a:xfrm flipH="1" flipV="1">
                  <a:off x="1277" y="3409"/>
                  <a:ext cx="1" cy="119"/>
                </a:xfrm>
                <a:prstGeom prst="line">
                  <a:avLst/>
                </a:prstGeom>
                <a:noFill/>
                <a:ln w="12700">
                  <a:solidFill>
                    <a:srgbClr val="FFFFFF"/>
                  </a:solidFill>
                  <a:round/>
                  <a:headEnd type="none" w="sm" len="sm"/>
                  <a:tailEnd type="none" w="sm" len="sm"/>
                </a:ln>
                <a:extLst>
                  <a:ext uri="{909E8E84-426E-40dd-AFC4-6F175D3DCCD1}">
                    <a14:hiddenFill xmlns="" xmlns:a14="http://schemas.microsoft.com/office/drawing/2010/main">
                      <a:noFill/>
                    </a14:hiddenFill>
                  </a:ext>
                </a:extLst>
              </p:spPr>
              <p:txBody>
                <a:bodyPr wrap="none" anchor="ctr"/>
                <a:lstStyle/>
                <a:p>
                  <a:endParaRPr lang="en-US" sz="1477"/>
                </a:p>
              </p:txBody>
            </p:sp>
          </p:grpSp>
        </p:grpSp>
        <p:sp>
          <p:nvSpPr>
            <p:cNvPr id="26695" name="Freeform 93"/>
            <p:cNvSpPr>
              <a:spLocks/>
            </p:cNvSpPr>
            <p:nvPr/>
          </p:nvSpPr>
          <p:spPr bwMode="auto">
            <a:xfrm>
              <a:off x="1287" y="3467"/>
              <a:ext cx="78" cy="99"/>
            </a:xfrm>
            <a:custGeom>
              <a:avLst/>
              <a:gdLst>
                <a:gd name="T0" fmla="*/ 77 w 78"/>
                <a:gd name="T1" fmla="*/ 0 h 99"/>
                <a:gd name="T2" fmla="*/ 74 w 78"/>
                <a:gd name="T3" fmla="*/ 3 h 99"/>
                <a:gd name="T4" fmla="*/ 61 w 78"/>
                <a:gd name="T5" fmla="*/ 63 h 99"/>
                <a:gd name="T6" fmla="*/ 58 w 78"/>
                <a:gd name="T7" fmla="*/ 70 h 99"/>
                <a:gd name="T8" fmla="*/ 55 w 78"/>
                <a:gd name="T9" fmla="*/ 74 h 99"/>
                <a:gd name="T10" fmla="*/ 49 w 78"/>
                <a:gd name="T11" fmla="*/ 79 h 99"/>
                <a:gd name="T12" fmla="*/ 44 w 78"/>
                <a:gd name="T13" fmla="*/ 83 h 99"/>
                <a:gd name="T14" fmla="*/ 37 w 78"/>
                <a:gd name="T15" fmla="*/ 86 h 99"/>
                <a:gd name="T16" fmla="*/ 31 w 78"/>
                <a:gd name="T17" fmla="*/ 89 h 99"/>
                <a:gd name="T18" fmla="*/ 23 w 78"/>
                <a:gd name="T19" fmla="*/ 91 h 99"/>
                <a:gd name="T20" fmla="*/ 17 w 78"/>
                <a:gd name="T21" fmla="*/ 93 h 99"/>
                <a:gd name="T22" fmla="*/ 9 w 78"/>
                <a:gd name="T23" fmla="*/ 94 h 99"/>
                <a:gd name="T24" fmla="*/ 0 w 78"/>
                <a:gd name="T25" fmla="*/ 94 h 99"/>
                <a:gd name="T26" fmla="*/ 2 w 78"/>
                <a:gd name="T27" fmla="*/ 97 h 99"/>
                <a:gd name="T28" fmla="*/ 7 w 78"/>
                <a:gd name="T29" fmla="*/ 98 h 99"/>
                <a:gd name="T30" fmla="*/ 12 w 78"/>
                <a:gd name="T31" fmla="*/ 98 h 99"/>
                <a:gd name="T32" fmla="*/ 19 w 78"/>
                <a:gd name="T33" fmla="*/ 97 h 99"/>
                <a:gd name="T34" fmla="*/ 24 w 78"/>
                <a:gd name="T35" fmla="*/ 97 h 99"/>
                <a:gd name="T36" fmla="*/ 32 w 78"/>
                <a:gd name="T37" fmla="*/ 96 h 99"/>
                <a:gd name="T38" fmla="*/ 38 w 78"/>
                <a:gd name="T39" fmla="*/ 94 h 99"/>
                <a:gd name="T40" fmla="*/ 45 w 78"/>
                <a:gd name="T41" fmla="*/ 92 h 99"/>
                <a:gd name="T42" fmla="*/ 48 w 78"/>
                <a:gd name="T43" fmla="*/ 91 h 99"/>
                <a:gd name="T44" fmla="*/ 55 w 78"/>
                <a:gd name="T45" fmla="*/ 89 h 99"/>
                <a:gd name="T46" fmla="*/ 60 w 78"/>
                <a:gd name="T47" fmla="*/ 85 h 99"/>
                <a:gd name="T48" fmla="*/ 62 w 78"/>
                <a:gd name="T49" fmla="*/ 83 h 99"/>
                <a:gd name="T50" fmla="*/ 64 w 78"/>
                <a:gd name="T51" fmla="*/ 80 h 99"/>
                <a:gd name="T52" fmla="*/ 66 w 78"/>
                <a:gd name="T53" fmla="*/ 74 h 99"/>
                <a:gd name="T54" fmla="*/ 67 w 78"/>
                <a:gd name="T55" fmla="*/ 68 h 99"/>
                <a:gd name="T56" fmla="*/ 77 w 78"/>
                <a:gd name="T57" fmla="*/ 0 h 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8"/>
                <a:gd name="T88" fmla="*/ 0 h 99"/>
                <a:gd name="T89" fmla="*/ 78 w 78"/>
                <a:gd name="T90" fmla="*/ 99 h 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8" h="99">
                  <a:moveTo>
                    <a:pt x="77" y="0"/>
                  </a:moveTo>
                  <a:lnTo>
                    <a:pt x="74" y="3"/>
                  </a:lnTo>
                  <a:lnTo>
                    <a:pt x="61" y="63"/>
                  </a:lnTo>
                  <a:lnTo>
                    <a:pt x="58" y="70"/>
                  </a:lnTo>
                  <a:lnTo>
                    <a:pt x="55" y="74"/>
                  </a:lnTo>
                  <a:lnTo>
                    <a:pt x="49" y="79"/>
                  </a:lnTo>
                  <a:lnTo>
                    <a:pt x="44" y="83"/>
                  </a:lnTo>
                  <a:lnTo>
                    <a:pt x="37" y="86"/>
                  </a:lnTo>
                  <a:lnTo>
                    <a:pt x="31" y="89"/>
                  </a:lnTo>
                  <a:lnTo>
                    <a:pt x="23" y="91"/>
                  </a:lnTo>
                  <a:lnTo>
                    <a:pt x="17" y="93"/>
                  </a:lnTo>
                  <a:lnTo>
                    <a:pt x="9" y="94"/>
                  </a:lnTo>
                  <a:lnTo>
                    <a:pt x="0" y="94"/>
                  </a:lnTo>
                  <a:lnTo>
                    <a:pt x="2" y="97"/>
                  </a:lnTo>
                  <a:lnTo>
                    <a:pt x="7" y="98"/>
                  </a:lnTo>
                  <a:lnTo>
                    <a:pt x="12" y="98"/>
                  </a:lnTo>
                  <a:lnTo>
                    <a:pt x="19" y="97"/>
                  </a:lnTo>
                  <a:lnTo>
                    <a:pt x="24" y="97"/>
                  </a:lnTo>
                  <a:lnTo>
                    <a:pt x="32" y="96"/>
                  </a:lnTo>
                  <a:lnTo>
                    <a:pt x="38" y="94"/>
                  </a:lnTo>
                  <a:lnTo>
                    <a:pt x="45" y="92"/>
                  </a:lnTo>
                  <a:lnTo>
                    <a:pt x="48" y="91"/>
                  </a:lnTo>
                  <a:lnTo>
                    <a:pt x="55" y="89"/>
                  </a:lnTo>
                  <a:lnTo>
                    <a:pt x="60" y="85"/>
                  </a:lnTo>
                  <a:lnTo>
                    <a:pt x="62" y="83"/>
                  </a:lnTo>
                  <a:lnTo>
                    <a:pt x="64" y="80"/>
                  </a:lnTo>
                  <a:lnTo>
                    <a:pt x="66" y="74"/>
                  </a:lnTo>
                  <a:lnTo>
                    <a:pt x="67" y="68"/>
                  </a:lnTo>
                  <a:lnTo>
                    <a:pt x="77" y="0"/>
                  </a:lnTo>
                </a:path>
              </a:pathLst>
            </a:custGeom>
            <a:solidFill>
              <a:srgbClr val="FFFFFF"/>
            </a:solidFill>
            <a:ln>
              <a:noFill/>
            </a:ln>
            <a:extLst>
              <a:ext uri="{91240B29-F687-4f45-9708-019B960494DF}">
                <a14:hiddenLine xmlns="" xmlns:a14="http://schemas.microsoft.com/office/drawing/2010/main" w="9525" cap="rnd">
                  <a:solidFill>
                    <a:srgbClr val="000000"/>
                  </a:solidFill>
                  <a:round/>
                  <a:headEnd/>
                  <a:tailEnd/>
                </a14:hiddenLine>
              </a:ext>
            </a:extLst>
          </p:spPr>
          <p:txBody>
            <a:bodyPr/>
            <a:lstStyle/>
            <a:p>
              <a:endParaRPr lang="en-US" sz="1477"/>
            </a:p>
          </p:txBody>
        </p:sp>
      </p:grpSp>
      <p:grpSp>
        <p:nvGrpSpPr>
          <p:cNvPr id="10" name="Group 94"/>
          <p:cNvGrpSpPr>
            <a:grpSpLocks/>
          </p:cNvGrpSpPr>
          <p:nvPr/>
        </p:nvGrpSpPr>
        <p:grpSpPr bwMode="auto">
          <a:xfrm>
            <a:off x="2738805" y="5635140"/>
            <a:ext cx="5723792" cy="773723"/>
            <a:chOff x="2116" y="3480"/>
            <a:chExt cx="3906" cy="528"/>
          </a:xfrm>
        </p:grpSpPr>
        <p:sp>
          <p:nvSpPr>
            <p:cNvPr id="26690" name="Text Box 95"/>
            <p:cNvSpPr txBox="1">
              <a:spLocks noChangeArrowheads="1"/>
            </p:cNvSpPr>
            <p:nvPr/>
          </p:nvSpPr>
          <p:spPr bwMode="auto">
            <a:xfrm>
              <a:off x="3250" y="3480"/>
              <a:ext cx="2772" cy="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lg" len="lg"/>
                  <a:tailEnd type="none" w="lg" len="lg"/>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spcBef>
                  <a:spcPct val="50000"/>
                </a:spcBef>
              </a:pPr>
              <a:r>
                <a:rPr lang="en-US" sz="2215"/>
                <a:t>Do we always need a glass bulb?</a:t>
              </a:r>
            </a:p>
          </p:txBody>
        </p:sp>
        <p:sp>
          <p:nvSpPr>
            <p:cNvPr id="26691" name="Line 96"/>
            <p:cNvSpPr>
              <a:spLocks noChangeShapeType="1"/>
            </p:cNvSpPr>
            <p:nvPr/>
          </p:nvSpPr>
          <p:spPr bwMode="auto">
            <a:xfrm flipH="1">
              <a:off x="2116" y="3669"/>
              <a:ext cx="1177" cy="1"/>
            </a:xfrm>
            <a:prstGeom prst="line">
              <a:avLst/>
            </a:prstGeom>
            <a:noFill/>
            <a:ln w="12700">
              <a:solidFill>
                <a:schemeClr val="tx1"/>
              </a:solidFill>
              <a:round/>
              <a:headEnd type="none" w="lg" len="lg"/>
              <a:tailEnd type="stealth" w="med" len="lg"/>
            </a:ln>
            <a:extLst>
              <a:ext uri="{909E8E84-426E-40dd-AFC4-6F175D3DCCD1}">
                <a14:hiddenFill xmlns="" xmlns:a14="http://schemas.microsoft.com/office/drawing/2010/main">
                  <a:noFill/>
                </a14:hiddenFill>
              </a:ext>
            </a:extLst>
          </p:spPr>
          <p:txBody>
            <a:bodyPr wrap="none" anchor="ctr"/>
            <a:lstStyle/>
            <a:p>
              <a:endParaRPr lang="en-US" sz="1477"/>
            </a:p>
          </p:txBody>
        </p:sp>
      </p:grpSp>
    </p:spTree>
    <p:extLst>
      <p:ext uri="{BB962C8B-B14F-4D97-AF65-F5344CB8AC3E}">
        <p14:creationId xmlns:p14="http://schemas.microsoft.com/office/powerpoint/2010/main" val="17435871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lstStyle/>
          <a:p>
            <a:r>
              <a:rPr lang="en-GB"/>
              <a:t>Human Limitations: </a:t>
            </a:r>
            <a:br>
              <a:rPr lang="en-GB"/>
            </a:br>
            <a:r>
              <a:rPr lang="en-GB"/>
              <a:t>We are Blinded to New Ideas</a:t>
            </a:r>
            <a:endParaRPr lang="en-GB" dirty="0"/>
          </a:p>
        </p:txBody>
      </p:sp>
      <p:sp>
        <p:nvSpPr>
          <p:cNvPr id="27651" name="Rectangle 3"/>
          <p:cNvSpPr>
            <a:spLocks noGrp="1" noChangeArrowheads="1"/>
          </p:cNvSpPr>
          <p:nvPr>
            <p:ph type="body" idx="1"/>
          </p:nvPr>
        </p:nvSpPr>
        <p:spPr/>
        <p:txBody>
          <a:bodyPr/>
          <a:lstStyle/>
          <a:p>
            <a:r>
              <a:rPr lang="en-GB" dirty="0"/>
              <a:t>Because of - </a:t>
            </a:r>
          </a:p>
          <a:p>
            <a:endParaRPr lang="en-GB" dirty="0"/>
          </a:p>
          <a:p>
            <a:pPr lvl="1"/>
            <a:r>
              <a:rPr lang="en-GB" dirty="0"/>
              <a:t>Familiarity (The United States of America)</a:t>
            </a:r>
          </a:p>
          <a:p>
            <a:pPr lvl="1"/>
            <a:endParaRPr lang="en-GB" dirty="0"/>
          </a:p>
          <a:p>
            <a:pPr lvl="1"/>
            <a:r>
              <a:rPr lang="en-GB" dirty="0"/>
              <a:t>Assumptions (The Short Story)</a:t>
            </a:r>
          </a:p>
          <a:p>
            <a:pPr lvl="1"/>
            <a:endParaRPr lang="en-GB" dirty="0"/>
          </a:p>
          <a:p>
            <a:pPr lvl="1"/>
            <a:r>
              <a:rPr lang="en-GB" dirty="0"/>
              <a:t>Perceptions (The Old Lady/Young Lady)</a:t>
            </a:r>
          </a:p>
          <a:p>
            <a:pPr lvl="1"/>
            <a:endParaRPr lang="en-GB" dirty="0"/>
          </a:p>
          <a:p>
            <a:pPr lvl="1"/>
            <a:r>
              <a:rPr lang="en-US" dirty="0"/>
              <a:t>Psychological Inertia (Space ship bulbs)</a:t>
            </a:r>
            <a:endParaRPr lang="en-GB" dirty="0"/>
          </a:p>
        </p:txBody>
      </p:sp>
    </p:spTree>
    <p:extLst>
      <p:ext uri="{BB962C8B-B14F-4D97-AF65-F5344CB8AC3E}">
        <p14:creationId xmlns:p14="http://schemas.microsoft.com/office/powerpoint/2010/main" val="1780060122"/>
      </p:ext>
    </p:extLst>
  </p:cSld>
  <p:clrMapOvr>
    <a:masterClrMapping/>
  </p:clrMapOvr>
  <p:transition>
    <p:zoom dir="in"/>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GB"/>
              <a:t>Analytical Thinking</a:t>
            </a:r>
          </a:p>
        </p:txBody>
      </p:sp>
      <p:sp>
        <p:nvSpPr>
          <p:cNvPr id="28675" name="Rectangle 3"/>
          <p:cNvSpPr>
            <a:spLocks noGrp="1" noChangeArrowheads="1"/>
          </p:cNvSpPr>
          <p:nvPr>
            <p:ph type="body" idx="1"/>
          </p:nvPr>
        </p:nvSpPr>
        <p:spPr/>
        <p:txBody>
          <a:bodyPr/>
          <a:lstStyle/>
          <a:p>
            <a:r>
              <a:rPr lang="en-GB"/>
              <a:t>How many different ways can the first five letters in the alphabet be arranged?</a:t>
            </a:r>
          </a:p>
          <a:p>
            <a:r>
              <a:rPr lang="en-GB"/>
              <a:t>Do the sequence of four words, "triangle, glove, clock, bicycle," corresponds to this sequence of numbers </a:t>
            </a:r>
            <a:r>
              <a:rPr lang="ja-JP" altLang="en-GB"/>
              <a:t>“</a:t>
            </a:r>
            <a:r>
              <a:rPr lang="en-GB"/>
              <a:t>3, 5, 12, 2.</a:t>
            </a:r>
            <a:r>
              <a:rPr lang="ja-JP" altLang="en-GB"/>
              <a:t>”</a:t>
            </a:r>
            <a:endParaRPr lang="en-GB"/>
          </a:p>
          <a:p>
            <a:r>
              <a:rPr lang="en-GB"/>
              <a:t>What is the next  number in the following sequence of numbers: 2, 6, 14, 30... </a:t>
            </a:r>
            <a:br>
              <a:rPr lang="en-GB"/>
            </a:br>
            <a:endParaRPr lang="en-GB"/>
          </a:p>
        </p:txBody>
      </p:sp>
      <p:sp>
        <p:nvSpPr>
          <p:cNvPr id="28676" name="Text Box 4"/>
          <p:cNvSpPr txBox="1">
            <a:spLocks noChangeArrowheads="1"/>
          </p:cNvSpPr>
          <p:nvPr/>
        </p:nvSpPr>
        <p:spPr bwMode="auto">
          <a:xfrm>
            <a:off x="1985597" y="4758105"/>
            <a:ext cx="5389745" cy="4901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2585">
                <a:solidFill>
                  <a:srgbClr val="CC3300"/>
                </a:solidFill>
                <a:latin typeface="+mj-lt"/>
              </a:rPr>
              <a:t>We use Logic to find an answer</a:t>
            </a:r>
          </a:p>
        </p:txBody>
      </p:sp>
    </p:spTree>
    <p:extLst>
      <p:ext uri="{BB962C8B-B14F-4D97-AF65-F5344CB8AC3E}">
        <p14:creationId xmlns:p14="http://schemas.microsoft.com/office/powerpoint/2010/main" val="450401741"/>
      </p:ext>
    </p:extLst>
  </p:cSld>
  <p:clrMapOvr>
    <a:masterClrMapping/>
  </p:clrMapOvr>
  <p:transition>
    <p:zoom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Content Placeholder 4"/>
          <p:cNvSpPr>
            <a:spLocks noGrp="1"/>
          </p:cNvSpPr>
          <p:nvPr>
            <p:ph sz="half" idx="1"/>
          </p:nvPr>
        </p:nvSpPr>
        <p:spPr/>
        <p:txBody>
          <a:bodyPr/>
          <a:lstStyle/>
          <a:p>
            <a:r>
              <a:rPr lang="en-GB" dirty="0"/>
              <a:t>The human brain comprises two hemispheres, for right handed people</a:t>
            </a:r>
          </a:p>
          <a:p>
            <a:pPr lvl="1"/>
            <a:r>
              <a:rPr lang="en-GB" dirty="0"/>
              <a:t>The LEFT hand side has been shown to be concerned with logical thinking</a:t>
            </a:r>
          </a:p>
          <a:p>
            <a:pPr lvl="1"/>
            <a:r>
              <a:rPr lang="en-GB" dirty="0"/>
              <a:t>The RIGHT hand side of the brain has been shown to be concerned with artistic creative thinking</a:t>
            </a:r>
          </a:p>
          <a:p>
            <a:r>
              <a:rPr lang="en-GB" dirty="0"/>
              <a:t>Excessive training can cause one side to dominate</a:t>
            </a:r>
          </a:p>
          <a:p>
            <a:pPr lvl="1"/>
            <a:r>
              <a:rPr lang="en-GB" dirty="0"/>
              <a:t>Engineers and Scientists – the logical Left</a:t>
            </a:r>
          </a:p>
          <a:p>
            <a:pPr lvl="1"/>
            <a:r>
              <a:rPr lang="en-GB" dirty="0"/>
              <a:t>Humanities and Arts – the creative Right</a:t>
            </a:r>
          </a:p>
        </p:txBody>
      </p:sp>
      <p:sp>
        <p:nvSpPr>
          <p:cNvPr id="29698" name="Title 3"/>
          <p:cNvSpPr>
            <a:spLocks noGrp="1"/>
          </p:cNvSpPr>
          <p:nvPr>
            <p:ph type="title"/>
          </p:nvPr>
        </p:nvSpPr>
        <p:spPr/>
        <p:txBody>
          <a:bodyPr/>
          <a:lstStyle/>
          <a:p>
            <a:r>
              <a:rPr lang="en-GB"/>
              <a:t>Your Brain</a:t>
            </a:r>
            <a:endParaRPr lang="en-GB" dirty="0"/>
          </a:p>
        </p:txBody>
      </p:sp>
      <p:pic>
        <p:nvPicPr>
          <p:cNvPr id="29700" name="Picture 3" descr="C:\Users\cuski\AppData\Local\Microsoft\Windows\Temporary Internet Files\Content.IE5\9EJDQA2Z\MCHM00350_0000[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7660" y="1412631"/>
            <a:ext cx="1802423" cy="1899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701" name="Picture 3" descr="C:\Users\cuski\AppData\Local\Microsoft\Windows\Temporary Internet Files\Content.IE5\9EJDQA2Z\MCHM00350_0000[1].wmf"/>
          <p:cNvPicPr>
            <a:picLocks noChangeAspect="1" noChangeArrowheads="1"/>
          </p:cNvPicPr>
          <p:nvPr/>
        </p:nvPicPr>
        <p:blipFill>
          <a:blip r:embed="rId3">
            <a:extLst>
              <a:ext uri="{28A0092B-C50C-407E-A947-70E740481C1C}">
                <a14:useLocalDpi xmlns:a14="http://schemas.microsoft.com/office/drawing/2010/main" val="0"/>
              </a:ext>
            </a:extLst>
          </a:blip>
          <a:srcRect r="50354"/>
          <a:stretch>
            <a:fillRect/>
          </a:stretch>
        </p:blipFill>
        <p:spPr bwMode="auto">
          <a:xfrm>
            <a:off x="4876800" y="3439258"/>
            <a:ext cx="801566" cy="17042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702" name="Picture 3" descr="C:\Users\cuski\AppData\Local\Microsoft\Windows\Temporary Internet Files\Content.IE5\9EJDQA2Z\MCHM00350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l="50354"/>
          <a:stretch>
            <a:fillRect/>
          </a:stretch>
        </p:blipFill>
        <p:spPr bwMode="auto">
          <a:xfrm>
            <a:off x="5741378" y="4728797"/>
            <a:ext cx="189035" cy="402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703" name="Picture 3" descr="C:\Users\cuski\AppData\Local\Microsoft\Windows\Temporary Internet Files\Content.IE5\9EJDQA2Z\MCHM00350_0000[1].wmf"/>
          <p:cNvPicPr>
            <a:picLocks noChangeAspect="1" noChangeArrowheads="1"/>
          </p:cNvPicPr>
          <p:nvPr/>
        </p:nvPicPr>
        <p:blipFill>
          <a:blip r:embed="rId3">
            <a:extLst>
              <a:ext uri="{28A0092B-C50C-407E-A947-70E740481C1C}">
                <a14:useLocalDpi xmlns:a14="http://schemas.microsoft.com/office/drawing/2010/main" val="0"/>
              </a:ext>
            </a:extLst>
          </a:blip>
          <a:srcRect r="50354"/>
          <a:stretch>
            <a:fillRect/>
          </a:stretch>
        </p:blipFill>
        <p:spPr bwMode="auto">
          <a:xfrm flipH="1">
            <a:off x="7924800" y="3450981"/>
            <a:ext cx="801566" cy="17042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704" name="Picture 3" descr="C:\Users\cuski\AppData\Local\Microsoft\Windows\Temporary Internet Files\Content.IE5\9EJDQA2Z\MCHM00350_0000[1].wmf"/>
          <p:cNvPicPr>
            <a:picLocks noChangeAspect="1" noChangeArrowheads="1"/>
          </p:cNvPicPr>
          <p:nvPr/>
        </p:nvPicPr>
        <p:blipFill>
          <a:blip r:embed="rId3" cstate="print">
            <a:extLst>
              <a:ext uri="{28A0092B-C50C-407E-A947-70E740481C1C}">
                <a14:useLocalDpi xmlns:a14="http://schemas.microsoft.com/office/drawing/2010/main" val="0"/>
              </a:ext>
            </a:extLst>
          </a:blip>
          <a:srcRect l="50354"/>
          <a:stretch>
            <a:fillRect/>
          </a:stretch>
        </p:blipFill>
        <p:spPr bwMode="auto">
          <a:xfrm flipH="1">
            <a:off x="7634655" y="4705351"/>
            <a:ext cx="189035" cy="4029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5" name="TextBox 74"/>
          <p:cNvSpPr txBox="1"/>
          <p:nvPr/>
        </p:nvSpPr>
        <p:spPr>
          <a:xfrm>
            <a:off x="4533901" y="5257801"/>
            <a:ext cx="1880089" cy="688843"/>
          </a:xfrm>
          <a:prstGeom prst="rect">
            <a:avLst/>
          </a:prstGeom>
          <a:solidFill>
            <a:schemeClr val="accent6">
              <a:lumMod val="20000"/>
              <a:lumOff val="80000"/>
            </a:schemeClr>
          </a:solidFill>
        </p:spPr>
        <p:txBody>
          <a:bodyPr>
            <a:spAutoFit/>
          </a:bodyPr>
          <a:lstStyle/>
          <a:p>
            <a:pPr algn="ctr">
              <a:defRPr/>
            </a:pPr>
            <a:r>
              <a:rPr lang="en-GB" sz="1292" dirty="0">
                <a:ea typeface="+mn-ea"/>
              </a:rPr>
              <a:t>Size representation</a:t>
            </a:r>
          </a:p>
          <a:p>
            <a:pPr algn="ctr">
              <a:defRPr/>
            </a:pPr>
            <a:r>
              <a:rPr lang="en-GB" sz="1292" dirty="0">
                <a:ea typeface="+mn-ea"/>
              </a:rPr>
              <a:t>of  brain usage for</a:t>
            </a:r>
          </a:p>
          <a:p>
            <a:pPr algn="ctr">
              <a:defRPr/>
            </a:pPr>
            <a:r>
              <a:rPr lang="en-GB" sz="1292" dirty="0">
                <a:ea typeface="+mn-ea"/>
              </a:rPr>
              <a:t>a typical engineer</a:t>
            </a:r>
          </a:p>
        </p:txBody>
      </p:sp>
      <p:sp>
        <p:nvSpPr>
          <p:cNvPr id="76" name="TextBox 75"/>
          <p:cNvSpPr txBox="1"/>
          <p:nvPr/>
        </p:nvSpPr>
        <p:spPr>
          <a:xfrm>
            <a:off x="7061690" y="5222631"/>
            <a:ext cx="1878623" cy="688843"/>
          </a:xfrm>
          <a:prstGeom prst="rect">
            <a:avLst/>
          </a:prstGeom>
          <a:solidFill>
            <a:schemeClr val="accent6">
              <a:lumMod val="20000"/>
              <a:lumOff val="80000"/>
            </a:schemeClr>
          </a:solidFill>
        </p:spPr>
        <p:txBody>
          <a:bodyPr>
            <a:spAutoFit/>
          </a:bodyPr>
          <a:lstStyle/>
          <a:p>
            <a:pPr algn="ctr">
              <a:defRPr/>
            </a:pPr>
            <a:r>
              <a:rPr lang="en-GB" sz="1292" dirty="0">
                <a:ea typeface="+mn-ea"/>
              </a:rPr>
              <a:t>Size representation</a:t>
            </a:r>
          </a:p>
          <a:p>
            <a:pPr algn="ctr">
              <a:defRPr/>
            </a:pPr>
            <a:r>
              <a:rPr lang="en-GB" sz="1292" dirty="0">
                <a:ea typeface="+mn-ea"/>
              </a:rPr>
              <a:t>of  brain usage for</a:t>
            </a:r>
          </a:p>
          <a:p>
            <a:pPr algn="ctr">
              <a:defRPr/>
            </a:pPr>
            <a:r>
              <a:rPr lang="en-GB" sz="1292" dirty="0">
                <a:ea typeface="+mn-ea"/>
              </a:rPr>
              <a:t>a typical artist</a:t>
            </a:r>
          </a:p>
        </p:txBody>
      </p:sp>
    </p:spTree>
    <p:extLst>
      <p:ext uri="{BB962C8B-B14F-4D97-AF65-F5344CB8AC3E}">
        <p14:creationId xmlns:p14="http://schemas.microsoft.com/office/powerpoint/2010/main" val="1690007853"/>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GB"/>
              <a:t>Left and Right Brain Conflict</a:t>
            </a:r>
            <a:br>
              <a:rPr lang="en-GB"/>
            </a:br>
            <a:r>
              <a:rPr lang="en-GB"/>
              <a:t>- overcoming the logical left</a:t>
            </a:r>
          </a:p>
        </p:txBody>
      </p:sp>
      <p:graphicFrame>
        <p:nvGraphicFramePr>
          <p:cNvPr id="5122" name="Object 3"/>
          <p:cNvGraphicFramePr>
            <a:graphicFrameLocks noChangeAspect="1"/>
          </p:cNvGraphicFramePr>
          <p:nvPr/>
        </p:nvGraphicFramePr>
        <p:xfrm>
          <a:off x="1343758" y="2120414"/>
          <a:ext cx="6353908" cy="3490546"/>
        </p:xfrm>
        <a:graphic>
          <a:graphicData uri="http://schemas.openxmlformats.org/presentationml/2006/ole">
            <mc:AlternateContent xmlns:mc="http://schemas.openxmlformats.org/markup-compatibility/2006">
              <mc:Choice xmlns:v="urn:schemas-microsoft-com:vml" Requires="v">
                <p:oleObj spid="_x0000_s4104" name="Image" r:id="rId4" imgW="6885714" imgH="3780952" progId="PhotoshopElements.Image.2">
                  <p:embed/>
                </p:oleObj>
              </mc:Choice>
              <mc:Fallback>
                <p:oleObj name="Image" r:id="rId4" imgW="6885714" imgH="3780952" progId="PhotoshopElements.Image.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3758" y="2120414"/>
                        <a:ext cx="6353908" cy="34905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993296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GB"/>
              <a:t>Organizational Barriers</a:t>
            </a:r>
          </a:p>
        </p:txBody>
      </p:sp>
      <p:sp>
        <p:nvSpPr>
          <p:cNvPr id="96259" name="Rectangle 3"/>
          <p:cNvSpPr>
            <a:spLocks noGrp="1" noChangeArrowheads="1"/>
          </p:cNvSpPr>
          <p:nvPr>
            <p:ph type="body" idx="1"/>
          </p:nvPr>
        </p:nvSpPr>
        <p:spPr/>
        <p:txBody>
          <a:bodyPr/>
          <a:lstStyle/>
          <a:p>
            <a:r>
              <a:rPr lang="ja-JP" altLang="en-GB"/>
              <a:t>“</a:t>
            </a:r>
            <a:r>
              <a:rPr lang="en-GB"/>
              <a:t>I am right</a:t>
            </a:r>
            <a:r>
              <a:rPr lang="ja-JP" altLang="en-GB"/>
              <a:t>”</a:t>
            </a:r>
            <a:r>
              <a:rPr lang="en-GB"/>
              <a:t> thinking</a:t>
            </a:r>
          </a:p>
          <a:p>
            <a:endParaRPr lang="en-GB"/>
          </a:p>
          <a:p>
            <a:r>
              <a:rPr lang="en-GB"/>
              <a:t>Tramline thinking - </a:t>
            </a:r>
            <a:r>
              <a:rPr lang="ja-JP" altLang="en-GB"/>
              <a:t>“</a:t>
            </a:r>
            <a:r>
              <a:rPr lang="en-GB"/>
              <a:t>things have always been done this way</a:t>
            </a:r>
            <a:r>
              <a:rPr lang="ja-JP" altLang="en-GB"/>
              <a:t>”</a:t>
            </a:r>
            <a:endParaRPr lang="en-GB"/>
          </a:p>
          <a:p>
            <a:endParaRPr lang="en-GB"/>
          </a:p>
          <a:p>
            <a:r>
              <a:rPr lang="en-GB"/>
              <a:t>Looking foolish</a:t>
            </a:r>
          </a:p>
          <a:p>
            <a:endParaRPr lang="en-GB"/>
          </a:p>
          <a:p>
            <a:r>
              <a:rPr lang="en-GB"/>
              <a:t>Premature evaluation - </a:t>
            </a:r>
            <a:r>
              <a:rPr lang="ja-JP" altLang="en-GB"/>
              <a:t>“</a:t>
            </a:r>
            <a:r>
              <a:rPr lang="en-GB"/>
              <a:t>That</a:t>
            </a:r>
            <a:r>
              <a:rPr lang="ja-JP" altLang="en-GB"/>
              <a:t>’</a:t>
            </a:r>
            <a:r>
              <a:rPr lang="en-GB"/>
              <a:t>s not possible!</a:t>
            </a:r>
            <a:r>
              <a:rPr lang="ja-JP" altLang="en-GB"/>
              <a:t>”</a:t>
            </a:r>
            <a:endParaRPr lang="en-GB"/>
          </a:p>
          <a:p>
            <a:endParaRPr lang="en-GB"/>
          </a:p>
          <a:p>
            <a:r>
              <a:rPr lang="en-GB"/>
              <a:t>There is only one right answer to a problem - the Search for Logic</a:t>
            </a:r>
          </a:p>
          <a:p>
            <a:endParaRPr lang="en-GB"/>
          </a:p>
        </p:txBody>
      </p:sp>
    </p:spTree>
    <p:extLst>
      <p:ext uri="{BB962C8B-B14F-4D97-AF65-F5344CB8AC3E}">
        <p14:creationId xmlns:p14="http://schemas.microsoft.com/office/powerpoint/2010/main" val="156791064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additive="base">
                                        <p:cTn id="7" dur="500" fill="hold"/>
                                        <p:tgtEl>
                                          <p:spTgt spid="962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62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6259">
                                            <p:txEl>
                                              <p:pRg st="2" end="2"/>
                                            </p:txEl>
                                          </p:spTgt>
                                        </p:tgtEl>
                                        <p:attrNameLst>
                                          <p:attrName>style.visibility</p:attrName>
                                        </p:attrNameLst>
                                      </p:cBhvr>
                                      <p:to>
                                        <p:strVal val="visible"/>
                                      </p:to>
                                    </p:set>
                                    <p:anim calcmode="lin" valueType="num">
                                      <p:cBhvr additive="base">
                                        <p:cTn id="13" dur="500" fill="hold"/>
                                        <p:tgtEl>
                                          <p:spTgt spid="9625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62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6259">
                                            <p:txEl>
                                              <p:pRg st="4" end="4"/>
                                            </p:txEl>
                                          </p:spTgt>
                                        </p:tgtEl>
                                        <p:attrNameLst>
                                          <p:attrName>style.visibility</p:attrName>
                                        </p:attrNameLst>
                                      </p:cBhvr>
                                      <p:to>
                                        <p:strVal val="visible"/>
                                      </p:to>
                                    </p:set>
                                    <p:anim calcmode="lin" valueType="num">
                                      <p:cBhvr additive="base">
                                        <p:cTn id="19" dur="500" fill="hold"/>
                                        <p:tgtEl>
                                          <p:spTgt spid="96259">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62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6259">
                                            <p:txEl>
                                              <p:pRg st="6" end="6"/>
                                            </p:txEl>
                                          </p:spTgt>
                                        </p:tgtEl>
                                        <p:attrNameLst>
                                          <p:attrName>style.visibility</p:attrName>
                                        </p:attrNameLst>
                                      </p:cBhvr>
                                      <p:to>
                                        <p:strVal val="visible"/>
                                      </p:to>
                                    </p:set>
                                    <p:anim calcmode="lin" valueType="num">
                                      <p:cBhvr additive="base">
                                        <p:cTn id="25" dur="500" fill="hold"/>
                                        <p:tgtEl>
                                          <p:spTgt spid="96259">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625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6259">
                                            <p:txEl>
                                              <p:pRg st="8" end="8"/>
                                            </p:txEl>
                                          </p:spTgt>
                                        </p:tgtEl>
                                        <p:attrNameLst>
                                          <p:attrName>style.visibility</p:attrName>
                                        </p:attrNameLst>
                                      </p:cBhvr>
                                      <p:to>
                                        <p:strVal val="visible"/>
                                      </p:to>
                                    </p:set>
                                    <p:anim calcmode="lin" valueType="num">
                                      <p:cBhvr additive="base">
                                        <p:cTn id="31" dur="500" fill="hold"/>
                                        <p:tgtEl>
                                          <p:spTgt spid="96259">
                                            <p:txEl>
                                              <p:pRg st="8" end="8"/>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625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Breaking Down the Barriers</a:t>
            </a:r>
            <a:endParaRPr lang="en-US" dirty="0"/>
          </a:p>
        </p:txBody>
      </p:sp>
      <p:sp>
        <p:nvSpPr>
          <p:cNvPr id="3" name="Content Placeholder 2"/>
          <p:cNvSpPr>
            <a:spLocks noGrp="1"/>
          </p:cNvSpPr>
          <p:nvPr>
            <p:ph idx="1"/>
          </p:nvPr>
        </p:nvSpPr>
        <p:spPr/>
        <p:txBody>
          <a:bodyPr/>
          <a:lstStyle/>
          <a:p>
            <a:r>
              <a:rPr lang="en-GB"/>
              <a:t>We all have the potential to be creative – BUT</a:t>
            </a:r>
          </a:p>
          <a:p>
            <a:pPr lvl="1"/>
            <a:r>
              <a:rPr lang="en-GB"/>
              <a:t>We must break down the barriers </a:t>
            </a:r>
          </a:p>
          <a:p>
            <a:r>
              <a:rPr lang="en-GB"/>
              <a:t>Breaking the barriers demands several approaches</a:t>
            </a:r>
          </a:p>
          <a:p>
            <a:pPr lvl="1"/>
            <a:r>
              <a:rPr lang="en-GB"/>
              <a:t>Using lateral thinking (solving problems by illogical means) as well as logical thinking</a:t>
            </a:r>
          </a:p>
          <a:p>
            <a:pPr lvl="1"/>
            <a:r>
              <a:rPr lang="en-GB"/>
              <a:t>Using tools to promote creative thinking and remove organizational barriers</a:t>
            </a:r>
          </a:p>
          <a:p>
            <a:pPr lvl="1"/>
            <a:r>
              <a:rPr lang="en-GB"/>
              <a:t>Being disciplined and systematic</a:t>
            </a:r>
          </a:p>
          <a:p>
            <a:endParaRPr lang="en-US" dirty="0"/>
          </a:p>
        </p:txBody>
      </p:sp>
    </p:spTree>
    <p:extLst>
      <p:ext uri="{BB962C8B-B14F-4D97-AF65-F5344CB8AC3E}">
        <p14:creationId xmlns:p14="http://schemas.microsoft.com/office/powerpoint/2010/main" val="818111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Lateral Thinking</a:t>
            </a:r>
          </a:p>
        </p:txBody>
      </p:sp>
      <p:pic>
        <p:nvPicPr>
          <p:cNvPr id="32771" name="Picture 3"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375" y="1487366"/>
            <a:ext cx="1181100" cy="10975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772" name="Picture 4"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2812" y="1487366"/>
            <a:ext cx="1181100" cy="10975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773" name="Picture 5"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7954" y="1487366"/>
            <a:ext cx="1181100" cy="10975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774" name="Picture 6"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2663" y="1487366"/>
            <a:ext cx="1181100" cy="10975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775" name="Picture 7"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5036" y="1487366"/>
            <a:ext cx="1181100" cy="10975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776" name="Picture 8"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5036" y="2691914"/>
            <a:ext cx="1181100" cy="10975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777" name="Picture 9"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5036" y="3856892"/>
            <a:ext cx="1181100" cy="1097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778" name="Picture 10"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5036" y="5061438"/>
            <a:ext cx="1181100" cy="1097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779" name="Text Box 11"/>
          <p:cNvSpPr txBox="1">
            <a:spLocks noChangeArrowheads="1"/>
          </p:cNvSpPr>
          <p:nvPr/>
        </p:nvSpPr>
        <p:spPr bwMode="auto">
          <a:xfrm>
            <a:off x="1036029" y="3785089"/>
            <a:ext cx="4145571" cy="774058"/>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en-GB" sz="2215" dirty="0">
                <a:solidFill>
                  <a:schemeClr val="bg1"/>
                </a:solidFill>
                <a:latin typeface="+mn-lt"/>
              </a:rPr>
              <a:t>By moving one coin only leave two lines of five coins</a:t>
            </a:r>
          </a:p>
        </p:txBody>
      </p:sp>
      <p:pic>
        <p:nvPicPr>
          <p:cNvPr id="12" name="Picture 3" descr="j034648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380391"/>
            <a:ext cx="1181100" cy="10975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bwMode="auto">
          <a:xfrm>
            <a:off x="838200" y="1380391"/>
            <a:ext cx="1395046" cy="131152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181215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r>
              <a:rPr lang="en-GB"/>
              <a:t>Lateral and Logical Thinking</a:t>
            </a:r>
          </a:p>
        </p:txBody>
      </p:sp>
      <p:sp>
        <p:nvSpPr>
          <p:cNvPr id="6148" name="Rectangle 3"/>
          <p:cNvSpPr>
            <a:spLocks noGrp="1" noChangeArrowheads="1"/>
          </p:cNvSpPr>
          <p:nvPr>
            <p:ph type="body" idx="1"/>
          </p:nvPr>
        </p:nvSpPr>
        <p:spPr/>
        <p:txBody>
          <a:bodyPr/>
          <a:lstStyle/>
          <a:p>
            <a:endParaRPr lang="en-GB" dirty="0"/>
          </a:p>
          <a:p>
            <a:r>
              <a:rPr lang="en-GB" dirty="0"/>
              <a:t>How do you cross an empty moat 10m wide with two planks each 9.5m long?</a:t>
            </a:r>
          </a:p>
          <a:p>
            <a:endParaRPr lang="en-GB" dirty="0"/>
          </a:p>
          <a:p>
            <a:endParaRPr lang="en-GB" dirty="0"/>
          </a:p>
          <a:p>
            <a:endParaRPr lang="en-GB" dirty="0"/>
          </a:p>
          <a:p>
            <a:endParaRPr lang="en-GB" dirty="0"/>
          </a:p>
        </p:txBody>
      </p:sp>
      <p:graphicFrame>
        <p:nvGraphicFramePr>
          <p:cNvPr id="6146" name="Object 4"/>
          <p:cNvGraphicFramePr>
            <a:graphicFrameLocks noChangeAspect="1"/>
          </p:cNvGraphicFramePr>
          <p:nvPr/>
        </p:nvGraphicFramePr>
        <p:xfrm>
          <a:off x="3468567" y="2373925"/>
          <a:ext cx="2120411" cy="2341685"/>
        </p:xfrm>
        <a:graphic>
          <a:graphicData uri="http://schemas.openxmlformats.org/presentationml/2006/ole">
            <mc:AlternateContent xmlns:mc="http://schemas.openxmlformats.org/markup-compatibility/2006">
              <mc:Choice xmlns:v="urn:schemas-microsoft-com:vml" Requires="v">
                <p:oleObj spid="_x0000_s5128" name="Clip" r:id="rId4" imgW="716400" imgH="627840" progId="MS_ClipArt_Gallery.2">
                  <p:embed/>
                </p:oleObj>
              </mc:Choice>
              <mc:Fallback>
                <p:oleObj name="Clip" r:id="rId4" imgW="716400" imgH="62784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8567" y="2373925"/>
                        <a:ext cx="2120411" cy="234168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149" name="Freeform 5"/>
          <p:cNvSpPr>
            <a:spLocks/>
          </p:cNvSpPr>
          <p:nvPr/>
        </p:nvSpPr>
        <p:spPr bwMode="auto">
          <a:xfrm>
            <a:off x="3021623" y="4624754"/>
            <a:ext cx="2902927" cy="562708"/>
          </a:xfrm>
          <a:custGeom>
            <a:avLst/>
            <a:gdLst>
              <a:gd name="T0" fmla="*/ 2147483647 w 1248"/>
              <a:gd name="T1" fmla="*/ 0 h 192"/>
              <a:gd name="T2" fmla="*/ 0 w 1248"/>
              <a:gd name="T3" fmla="*/ 2147483647 h 192"/>
              <a:gd name="T4" fmla="*/ 2147483647 w 1248"/>
              <a:gd name="T5" fmla="*/ 2147483647 h 192"/>
              <a:gd name="T6" fmla="*/ 2147483647 w 1248"/>
              <a:gd name="T7" fmla="*/ 0 h 192"/>
              <a:gd name="T8" fmla="*/ 2147483647 w 1248"/>
              <a:gd name="T9" fmla="*/ 0 h 192"/>
              <a:gd name="T10" fmla="*/ 0 60000 65536"/>
              <a:gd name="T11" fmla="*/ 0 60000 65536"/>
              <a:gd name="T12" fmla="*/ 0 60000 65536"/>
              <a:gd name="T13" fmla="*/ 0 60000 65536"/>
              <a:gd name="T14" fmla="*/ 0 60000 65536"/>
              <a:gd name="T15" fmla="*/ 0 w 1248"/>
              <a:gd name="T16" fmla="*/ 0 h 192"/>
              <a:gd name="T17" fmla="*/ 1248 w 1248"/>
              <a:gd name="T18" fmla="*/ 192 h 192"/>
            </a:gdLst>
            <a:ahLst/>
            <a:cxnLst>
              <a:cxn ang="T10">
                <a:pos x="T0" y="T1"/>
              </a:cxn>
              <a:cxn ang="T11">
                <a:pos x="T2" y="T3"/>
              </a:cxn>
              <a:cxn ang="T12">
                <a:pos x="T4" y="T5"/>
              </a:cxn>
              <a:cxn ang="T13">
                <a:pos x="T6" y="T7"/>
              </a:cxn>
              <a:cxn ang="T14">
                <a:pos x="T8" y="T9"/>
              </a:cxn>
            </a:cxnLst>
            <a:rect l="T15" t="T16" r="T17" b="T18"/>
            <a:pathLst>
              <a:path w="1248" h="192">
                <a:moveTo>
                  <a:pt x="192" y="0"/>
                </a:moveTo>
                <a:lnTo>
                  <a:pt x="0" y="192"/>
                </a:lnTo>
                <a:lnTo>
                  <a:pt x="1248" y="192"/>
                </a:lnTo>
                <a:lnTo>
                  <a:pt x="1104" y="0"/>
                </a:lnTo>
                <a:lnTo>
                  <a:pt x="1056" y="0"/>
                </a:lnTo>
              </a:path>
            </a:pathLst>
          </a:cu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6150" name="Freeform 6"/>
          <p:cNvSpPr>
            <a:spLocks/>
          </p:cNvSpPr>
          <p:nvPr/>
        </p:nvSpPr>
        <p:spPr bwMode="auto">
          <a:xfrm>
            <a:off x="1905002" y="4202723"/>
            <a:ext cx="5026269" cy="1406769"/>
          </a:xfrm>
          <a:custGeom>
            <a:avLst/>
            <a:gdLst>
              <a:gd name="T0" fmla="*/ 2147483647 w 2160"/>
              <a:gd name="T1" fmla="*/ 0 h 480"/>
              <a:gd name="T2" fmla="*/ 2147483647 w 2160"/>
              <a:gd name="T3" fmla="*/ 0 h 480"/>
              <a:gd name="T4" fmla="*/ 2147483647 w 2160"/>
              <a:gd name="T5" fmla="*/ 2147483647 h 480"/>
              <a:gd name="T6" fmla="*/ 0 w 2160"/>
              <a:gd name="T7" fmla="*/ 2147483647 h 480"/>
              <a:gd name="T8" fmla="*/ 2147483647 w 2160"/>
              <a:gd name="T9" fmla="*/ 2147483647 h 480"/>
              <a:gd name="T10" fmla="*/ 2147483647 w 2160"/>
              <a:gd name="T11" fmla="*/ 0 h 480"/>
              <a:gd name="T12" fmla="*/ 2147483647 w 2160"/>
              <a:gd name="T13" fmla="*/ 0 h 480"/>
              <a:gd name="T14" fmla="*/ 0 60000 65536"/>
              <a:gd name="T15" fmla="*/ 0 60000 65536"/>
              <a:gd name="T16" fmla="*/ 0 60000 65536"/>
              <a:gd name="T17" fmla="*/ 0 60000 65536"/>
              <a:gd name="T18" fmla="*/ 0 60000 65536"/>
              <a:gd name="T19" fmla="*/ 0 60000 65536"/>
              <a:gd name="T20" fmla="*/ 0 60000 65536"/>
              <a:gd name="T21" fmla="*/ 0 w 2160"/>
              <a:gd name="T22" fmla="*/ 0 h 480"/>
              <a:gd name="T23" fmla="*/ 2160 w 2160"/>
              <a:gd name="T24" fmla="*/ 480 h 4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 h="480">
                <a:moveTo>
                  <a:pt x="720" y="0"/>
                </a:moveTo>
                <a:lnTo>
                  <a:pt x="480" y="0"/>
                </a:lnTo>
                <a:lnTo>
                  <a:pt x="96" y="384"/>
                </a:lnTo>
                <a:lnTo>
                  <a:pt x="0" y="480"/>
                </a:lnTo>
                <a:lnTo>
                  <a:pt x="2160" y="480"/>
                </a:lnTo>
                <a:lnTo>
                  <a:pt x="1776" y="0"/>
                </a:lnTo>
                <a:lnTo>
                  <a:pt x="1536" y="0"/>
                </a:lnTo>
              </a:path>
            </a:pathLst>
          </a:cu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a:p>
        </p:txBody>
      </p:sp>
      <p:sp>
        <p:nvSpPr>
          <p:cNvPr id="6151" name="Line 7"/>
          <p:cNvSpPr>
            <a:spLocks noChangeShapeType="1"/>
          </p:cNvSpPr>
          <p:nvPr/>
        </p:nvSpPr>
        <p:spPr bwMode="auto">
          <a:xfrm>
            <a:off x="3021623" y="5187461"/>
            <a:ext cx="0" cy="422031"/>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6152" name="Line 8"/>
          <p:cNvSpPr>
            <a:spLocks noChangeShapeType="1"/>
          </p:cNvSpPr>
          <p:nvPr/>
        </p:nvSpPr>
        <p:spPr bwMode="auto">
          <a:xfrm>
            <a:off x="5924550" y="5187461"/>
            <a:ext cx="0" cy="422031"/>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6153" name="Line 9"/>
          <p:cNvSpPr>
            <a:spLocks noChangeShapeType="1"/>
          </p:cNvSpPr>
          <p:nvPr/>
        </p:nvSpPr>
        <p:spPr bwMode="auto">
          <a:xfrm>
            <a:off x="3021623" y="4202723"/>
            <a:ext cx="0" cy="984738"/>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6154" name="Line 10"/>
          <p:cNvSpPr>
            <a:spLocks noChangeShapeType="1"/>
          </p:cNvSpPr>
          <p:nvPr/>
        </p:nvSpPr>
        <p:spPr bwMode="auto">
          <a:xfrm>
            <a:off x="6037385" y="4202723"/>
            <a:ext cx="0" cy="1406769"/>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sz="1477"/>
          </a:p>
        </p:txBody>
      </p:sp>
      <p:sp>
        <p:nvSpPr>
          <p:cNvPr id="6155" name="Rectangle 11"/>
          <p:cNvSpPr>
            <a:spLocks noChangeArrowheads="1"/>
          </p:cNvSpPr>
          <p:nvPr/>
        </p:nvSpPr>
        <p:spPr bwMode="auto">
          <a:xfrm>
            <a:off x="7600951" y="4343400"/>
            <a:ext cx="556846" cy="140677"/>
          </a:xfrm>
          <a:prstGeom prst="rect">
            <a:avLst/>
          </a:prstGeom>
          <a:solidFill>
            <a:schemeClr val="accent1"/>
          </a:solidFill>
          <a:ln w="12700">
            <a:solidFill>
              <a:schemeClr val="tx1"/>
            </a:solidFill>
            <a:miter lim="800000"/>
            <a:headEnd/>
            <a:tailEnd/>
          </a:ln>
        </p:spPr>
        <p:txBody>
          <a:bodyPr wrap="none" anchor="ctr"/>
          <a:lstStyle/>
          <a:p>
            <a:endParaRPr lang="en-US" sz="1477"/>
          </a:p>
        </p:txBody>
      </p:sp>
      <p:sp>
        <p:nvSpPr>
          <p:cNvPr id="6156" name="Rectangle 12"/>
          <p:cNvSpPr>
            <a:spLocks noChangeArrowheads="1"/>
          </p:cNvSpPr>
          <p:nvPr/>
        </p:nvSpPr>
        <p:spPr bwMode="auto">
          <a:xfrm rot="19976547">
            <a:off x="7823690" y="4624754"/>
            <a:ext cx="558311" cy="140677"/>
          </a:xfrm>
          <a:prstGeom prst="rect">
            <a:avLst/>
          </a:prstGeom>
          <a:solidFill>
            <a:schemeClr val="accent1"/>
          </a:solidFill>
          <a:ln w="12700">
            <a:solidFill>
              <a:schemeClr val="tx1"/>
            </a:solidFill>
            <a:miter lim="800000"/>
            <a:headEnd/>
            <a:tailEnd/>
          </a:ln>
        </p:spPr>
        <p:txBody>
          <a:bodyPr wrap="none" anchor="ctr"/>
          <a:lstStyle/>
          <a:p>
            <a:endParaRPr lang="en-US" sz="1477"/>
          </a:p>
        </p:txBody>
      </p:sp>
      <p:grpSp>
        <p:nvGrpSpPr>
          <p:cNvPr id="6157" name="Group 13"/>
          <p:cNvGrpSpPr>
            <a:grpSpLocks noChangeAspect="1"/>
          </p:cNvGrpSpPr>
          <p:nvPr/>
        </p:nvGrpSpPr>
        <p:grpSpPr bwMode="auto">
          <a:xfrm>
            <a:off x="6770077" y="3518389"/>
            <a:ext cx="568569" cy="1018442"/>
            <a:chOff x="4201" y="1656"/>
            <a:chExt cx="299" cy="580"/>
          </a:xfrm>
        </p:grpSpPr>
        <p:sp>
          <p:nvSpPr>
            <p:cNvPr id="6158" name="AutoShape 14"/>
            <p:cNvSpPr>
              <a:spLocks noChangeAspect="1" noChangeArrowheads="1" noTextEdit="1"/>
            </p:cNvSpPr>
            <p:nvPr/>
          </p:nvSpPr>
          <p:spPr bwMode="auto">
            <a:xfrm>
              <a:off x="4201" y="1656"/>
              <a:ext cx="299" cy="5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grpSp>
          <p:nvGrpSpPr>
            <p:cNvPr id="6159" name="Group 15"/>
            <p:cNvGrpSpPr>
              <a:grpSpLocks/>
            </p:cNvGrpSpPr>
            <p:nvPr/>
          </p:nvGrpSpPr>
          <p:grpSpPr bwMode="auto">
            <a:xfrm>
              <a:off x="4323" y="1706"/>
              <a:ext cx="53" cy="111"/>
              <a:chOff x="4323" y="1706"/>
              <a:chExt cx="53" cy="111"/>
            </a:xfrm>
          </p:grpSpPr>
          <p:grpSp>
            <p:nvGrpSpPr>
              <p:cNvPr id="6206" name="Group 16"/>
              <p:cNvGrpSpPr>
                <a:grpSpLocks/>
              </p:cNvGrpSpPr>
              <p:nvPr/>
            </p:nvGrpSpPr>
            <p:grpSpPr bwMode="auto">
              <a:xfrm>
                <a:off x="4323" y="1748"/>
                <a:ext cx="52" cy="18"/>
                <a:chOff x="4323" y="1748"/>
                <a:chExt cx="52" cy="18"/>
              </a:xfrm>
            </p:grpSpPr>
            <p:sp>
              <p:nvSpPr>
                <p:cNvPr id="6230" name="Freeform 17"/>
                <p:cNvSpPr>
                  <a:spLocks/>
                </p:cNvSpPr>
                <p:nvPr/>
              </p:nvSpPr>
              <p:spPr bwMode="auto">
                <a:xfrm>
                  <a:off x="4370" y="1748"/>
                  <a:ext cx="5" cy="18"/>
                </a:xfrm>
                <a:custGeom>
                  <a:avLst/>
                  <a:gdLst>
                    <a:gd name="T0" fmla="*/ 0 w 41"/>
                    <a:gd name="T1" fmla="*/ 0 h 107"/>
                    <a:gd name="T2" fmla="*/ 0 w 41"/>
                    <a:gd name="T3" fmla="*/ 0 h 107"/>
                    <a:gd name="T4" fmla="*/ 0 w 41"/>
                    <a:gd name="T5" fmla="*/ 0 h 107"/>
                    <a:gd name="T6" fmla="*/ 0 w 41"/>
                    <a:gd name="T7" fmla="*/ 0 h 107"/>
                    <a:gd name="T8" fmla="*/ 0 w 41"/>
                    <a:gd name="T9" fmla="*/ 0 h 107"/>
                    <a:gd name="T10" fmla="*/ 0 w 41"/>
                    <a:gd name="T11" fmla="*/ 0 h 107"/>
                    <a:gd name="T12" fmla="*/ 0 w 41"/>
                    <a:gd name="T13" fmla="*/ 0 h 107"/>
                    <a:gd name="T14" fmla="*/ 0 w 41"/>
                    <a:gd name="T15" fmla="*/ 0 h 107"/>
                    <a:gd name="T16" fmla="*/ 0 w 41"/>
                    <a:gd name="T17" fmla="*/ 0 h 107"/>
                    <a:gd name="T18" fmla="*/ 0 w 41"/>
                    <a:gd name="T19" fmla="*/ 0 h 107"/>
                    <a:gd name="T20" fmla="*/ 0 w 41"/>
                    <a:gd name="T21" fmla="*/ 0 h 107"/>
                    <a:gd name="T22" fmla="*/ 0 w 41"/>
                    <a:gd name="T23" fmla="*/ 0 h 107"/>
                    <a:gd name="T24" fmla="*/ 0 w 41"/>
                    <a:gd name="T25" fmla="*/ 0 h 107"/>
                    <a:gd name="T26" fmla="*/ 0 w 41"/>
                    <a:gd name="T27" fmla="*/ 0 h 107"/>
                    <a:gd name="T28" fmla="*/ 0 w 41"/>
                    <a:gd name="T29" fmla="*/ 0 h 107"/>
                    <a:gd name="T30" fmla="*/ 0 w 41"/>
                    <a:gd name="T31" fmla="*/ 0 h 107"/>
                    <a:gd name="T32" fmla="*/ 0 w 41"/>
                    <a:gd name="T33" fmla="*/ 0 h 107"/>
                    <a:gd name="T34" fmla="*/ 0 w 41"/>
                    <a:gd name="T35" fmla="*/ 0 h 107"/>
                    <a:gd name="T36" fmla="*/ 0 w 41"/>
                    <a:gd name="T37" fmla="*/ 0 h 107"/>
                    <a:gd name="T38" fmla="*/ 0 w 41"/>
                    <a:gd name="T39" fmla="*/ 0 h 107"/>
                    <a:gd name="T40" fmla="*/ 0 w 41"/>
                    <a:gd name="T41" fmla="*/ 0 h 107"/>
                    <a:gd name="T42" fmla="*/ 0 w 41"/>
                    <a:gd name="T43" fmla="*/ 0 h 107"/>
                    <a:gd name="T44" fmla="*/ 0 w 41"/>
                    <a:gd name="T45" fmla="*/ 0 h 107"/>
                    <a:gd name="T46" fmla="*/ 0 w 41"/>
                    <a:gd name="T47" fmla="*/ 0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
                    <a:gd name="T73" fmla="*/ 0 h 107"/>
                    <a:gd name="T74" fmla="*/ 41 w 41"/>
                    <a:gd name="T75" fmla="*/ 107 h 1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 h="107">
                      <a:moveTo>
                        <a:pt x="1" y="7"/>
                      </a:moveTo>
                      <a:lnTo>
                        <a:pt x="17" y="1"/>
                      </a:lnTo>
                      <a:lnTo>
                        <a:pt x="25" y="0"/>
                      </a:lnTo>
                      <a:lnTo>
                        <a:pt x="30" y="0"/>
                      </a:lnTo>
                      <a:lnTo>
                        <a:pt x="34" y="1"/>
                      </a:lnTo>
                      <a:lnTo>
                        <a:pt x="37" y="3"/>
                      </a:lnTo>
                      <a:lnTo>
                        <a:pt x="40" y="9"/>
                      </a:lnTo>
                      <a:lnTo>
                        <a:pt x="41" y="15"/>
                      </a:lnTo>
                      <a:lnTo>
                        <a:pt x="40" y="23"/>
                      </a:lnTo>
                      <a:lnTo>
                        <a:pt x="39" y="29"/>
                      </a:lnTo>
                      <a:lnTo>
                        <a:pt x="35" y="36"/>
                      </a:lnTo>
                      <a:lnTo>
                        <a:pt x="31" y="41"/>
                      </a:lnTo>
                      <a:lnTo>
                        <a:pt x="27" y="46"/>
                      </a:lnTo>
                      <a:lnTo>
                        <a:pt x="25" y="53"/>
                      </a:lnTo>
                      <a:lnTo>
                        <a:pt x="25" y="58"/>
                      </a:lnTo>
                      <a:lnTo>
                        <a:pt x="25" y="68"/>
                      </a:lnTo>
                      <a:lnTo>
                        <a:pt x="25" y="76"/>
                      </a:lnTo>
                      <a:lnTo>
                        <a:pt x="26" y="83"/>
                      </a:lnTo>
                      <a:lnTo>
                        <a:pt x="25" y="89"/>
                      </a:lnTo>
                      <a:lnTo>
                        <a:pt x="21" y="96"/>
                      </a:lnTo>
                      <a:lnTo>
                        <a:pt x="17" y="100"/>
                      </a:lnTo>
                      <a:lnTo>
                        <a:pt x="10" y="104"/>
                      </a:lnTo>
                      <a:lnTo>
                        <a:pt x="0" y="107"/>
                      </a:lnTo>
                      <a:lnTo>
                        <a:pt x="1" y="7"/>
                      </a:lnTo>
                      <a:close/>
                    </a:path>
                  </a:pathLst>
                </a:custGeom>
                <a:solidFill>
                  <a:srgbClr val="FFC080"/>
                </a:solidFill>
                <a:ln w="1588">
                  <a:solidFill>
                    <a:srgbClr val="000000"/>
                  </a:solidFill>
                  <a:round/>
                  <a:headEnd/>
                  <a:tailEnd/>
                </a:ln>
              </p:spPr>
              <p:txBody>
                <a:bodyPr/>
                <a:lstStyle/>
                <a:p>
                  <a:endParaRPr lang="en-US" sz="1477"/>
                </a:p>
              </p:txBody>
            </p:sp>
            <p:sp>
              <p:nvSpPr>
                <p:cNvPr id="6231" name="Freeform 18"/>
                <p:cNvSpPr>
                  <a:spLocks/>
                </p:cNvSpPr>
                <p:nvPr/>
              </p:nvSpPr>
              <p:spPr bwMode="auto">
                <a:xfrm>
                  <a:off x="4323" y="1748"/>
                  <a:ext cx="5" cy="18"/>
                </a:xfrm>
                <a:custGeom>
                  <a:avLst/>
                  <a:gdLst>
                    <a:gd name="T0" fmla="*/ 0 w 40"/>
                    <a:gd name="T1" fmla="*/ 0 h 107"/>
                    <a:gd name="T2" fmla="*/ 0 w 40"/>
                    <a:gd name="T3" fmla="*/ 0 h 107"/>
                    <a:gd name="T4" fmla="*/ 0 w 40"/>
                    <a:gd name="T5" fmla="*/ 0 h 107"/>
                    <a:gd name="T6" fmla="*/ 0 w 40"/>
                    <a:gd name="T7" fmla="*/ 0 h 107"/>
                    <a:gd name="T8" fmla="*/ 0 w 40"/>
                    <a:gd name="T9" fmla="*/ 0 h 107"/>
                    <a:gd name="T10" fmla="*/ 0 w 40"/>
                    <a:gd name="T11" fmla="*/ 0 h 107"/>
                    <a:gd name="T12" fmla="*/ 0 w 40"/>
                    <a:gd name="T13" fmla="*/ 0 h 107"/>
                    <a:gd name="T14" fmla="*/ 0 w 40"/>
                    <a:gd name="T15" fmla="*/ 0 h 107"/>
                    <a:gd name="T16" fmla="*/ 0 w 40"/>
                    <a:gd name="T17" fmla="*/ 0 h 107"/>
                    <a:gd name="T18" fmla="*/ 0 w 40"/>
                    <a:gd name="T19" fmla="*/ 0 h 107"/>
                    <a:gd name="T20" fmla="*/ 0 w 40"/>
                    <a:gd name="T21" fmla="*/ 0 h 107"/>
                    <a:gd name="T22" fmla="*/ 0 w 40"/>
                    <a:gd name="T23" fmla="*/ 0 h 107"/>
                    <a:gd name="T24" fmla="*/ 0 w 40"/>
                    <a:gd name="T25" fmla="*/ 0 h 107"/>
                    <a:gd name="T26" fmla="*/ 0 w 40"/>
                    <a:gd name="T27" fmla="*/ 0 h 107"/>
                    <a:gd name="T28" fmla="*/ 0 w 40"/>
                    <a:gd name="T29" fmla="*/ 0 h 107"/>
                    <a:gd name="T30" fmla="*/ 0 w 40"/>
                    <a:gd name="T31" fmla="*/ 0 h 107"/>
                    <a:gd name="T32" fmla="*/ 0 w 40"/>
                    <a:gd name="T33" fmla="*/ 0 h 107"/>
                    <a:gd name="T34" fmla="*/ 0 w 40"/>
                    <a:gd name="T35" fmla="*/ 0 h 107"/>
                    <a:gd name="T36" fmla="*/ 0 w 40"/>
                    <a:gd name="T37" fmla="*/ 0 h 107"/>
                    <a:gd name="T38" fmla="*/ 0 w 40"/>
                    <a:gd name="T39" fmla="*/ 0 h 107"/>
                    <a:gd name="T40" fmla="*/ 0 w 40"/>
                    <a:gd name="T41" fmla="*/ 0 h 107"/>
                    <a:gd name="T42" fmla="*/ 0 w 40"/>
                    <a:gd name="T43" fmla="*/ 0 h 107"/>
                    <a:gd name="T44" fmla="*/ 0 w 40"/>
                    <a:gd name="T45" fmla="*/ 0 h 107"/>
                    <a:gd name="T46" fmla="*/ 0 w 40"/>
                    <a:gd name="T47" fmla="*/ 0 h 1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0"/>
                    <a:gd name="T73" fmla="*/ 0 h 107"/>
                    <a:gd name="T74" fmla="*/ 40 w 40"/>
                    <a:gd name="T75" fmla="*/ 107 h 1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0" h="107">
                      <a:moveTo>
                        <a:pt x="40" y="7"/>
                      </a:moveTo>
                      <a:lnTo>
                        <a:pt x="24" y="1"/>
                      </a:lnTo>
                      <a:lnTo>
                        <a:pt x="17" y="0"/>
                      </a:lnTo>
                      <a:lnTo>
                        <a:pt x="10" y="0"/>
                      </a:lnTo>
                      <a:lnTo>
                        <a:pt x="7" y="1"/>
                      </a:lnTo>
                      <a:lnTo>
                        <a:pt x="4" y="3"/>
                      </a:lnTo>
                      <a:lnTo>
                        <a:pt x="1" y="9"/>
                      </a:lnTo>
                      <a:lnTo>
                        <a:pt x="0" y="15"/>
                      </a:lnTo>
                      <a:lnTo>
                        <a:pt x="0" y="23"/>
                      </a:lnTo>
                      <a:lnTo>
                        <a:pt x="1" y="29"/>
                      </a:lnTo>
                      <a:lnTo>
                        <a:pt x="6" y="36"/>
                      </a:lnTo>
                      <a:lnTo>
                        <a:pt x="10" y="41"/>
                      </a:lnTo>
                      <a:lnTo>
                        <a:pt x="14" y="46"/>
                      </a:lnTo>
                      <a:lnTo>
                        <a:pt x="16" y="53"/>
                      </a:lnTo>
                      <a:lnTo>
                        <a:pt x="17" y="58"/>
                      </a:lnTo>
                      <a:lnTo>
                        <a:pt x="16" y="68"/>
                      </a:lnTo>
                      <a:lnTo>
                        <a:pt x="16" y="76"/>
                      </a:lnTo>
                      <a:lnTo>
                        <a:pt x="15" y="83"/>
                      </a:lnTo>
                      <a:lnTo>
                        <a:pt x="16" y="89"/>
                      </a:lnTo>
                      <a:lnTo>
                        <a:pt x="19" y="96"/>
                      </a:lnTo>
                      <a:lnTo>
                        <a:pt x="24" y="100"/>
                      </a:lnTo>
                      <a:lnTo>
                        <a:pt x="30" y="104"/>
                      </a:lnTo>
                      <a:lnTo>
                        <a:pt x="40" y="107"/>
                      </a:lnTo>
                      <a:lnTo>
                        <a:pt x="40" y="7"/>
                      </a:lnTo>
                      <a:close/>
                    </a:path>
                  </a:pathLst>
                </a:custGeom>
                <a:solidFill>
                  <a:srgbClr val="FFC080"/>
                </a:solidFill>
                <a:ln w="1588">
                  <a:solidFill>
                    <a:srgbClr val="000000"/>
                  </a:solidFill>
                  <a:round/>
                  <a:headEnd/>
                  <a:tailEnd/>
                </a:ln>
              </p:spPr>
              <p:txBody>
                <a:bodyPr/>
                <a:lstStyle/>
                <a:p>
                  <a:endParaRPr lang="en-US" sz="1477"/>
                </a:p>
              </p:txBody>
            </p:sp>
          </p:grpSp>
          <p:sp>
            <p:nvSpPr>
              <p:cNvPr id="6207" name="Rectangle 19"/>
              <p:cNvSpPr>
                <a:spLocks noChangeArrowheads="1"/>
              </p:cNvSpPr>
              <p:nvPr/>
            </p:nvSpPr>
            <p:spPr bwMode="auto">
              <a:xfrm>
                <a:off x="4337" y="1796"/>
                <a:ext cx="25" cy="21"/>
              </a:xfrm>
              <a:prstGeom prst="rect">
                <a:avLst/>
              </a:prstGeom>
              <a:solidFill>
                <a:srgbClr val="FFC080"/>
              </a:solidFill>
              <a:ln w="1588">
                <a:solidFill>
                  <a:srgbClr val="000000"/>
                </a:solidFill>
                <a:miter lim="800000"/>
                <a:headEnd/>
                <a:tailEnd/>
              </a:ln>
            </p:spPr>
            <p:txBody>
              <a:bodyPr/>
              <a:lstStyle/>
              <a:p>
                <a:endParaRPr lang="en-US" sz="1477"/>
              </a:p>
            </p:txBody>
          </p:sp>
          <p:sp>
            <p:nvSpPr>
              <p:cNvPr id="6208" name="Freeform 20"/>
              <p:cNvSpPr>
                <a:spLocks/>
              </p:cNvSpPr>
              <p:nvPr/>
            </p:nvSpPr>
            <p:spPr bwMode="auto">
              <a:xfrm>
                <a:off x="4327" y="1714"/>
                <a:ext cx="45" cy="90"/>
              </a:xfrm>
              <a:custGeom>
                <a:avLst/>
                <a:gdLst>
                  <a:gd name="T0" fmla="*/ 0 w 404"/>
                  <a:gd name="T1" fmla="*/ 0 h 539"/>
                  <a:gd name="T2" fmla="*/ 0 w 404"/>
                  <a:gd name="T3" fmla="*/ 0 h 539"/>
                  <a:gd name="T4" fmla="*/ 0 w 404"/>
                  <a:gd name="T5" fmla="*/ 0 h 539"/>
                  <a:gd name="T6" fmla="*/ 0 w 404"/>
                  <a:gd name="T7" fmla="*/ 0 h 539"/>
                  <a:gd name="T8" fmla="*/ 0 w 404"/>
                  <a:gd name="T9" fmla="*/ 0 h 539"/>
                  <a:gd name="T10" fmla="*/ 0 w 404"/>
                  <a:gd name="T11" fmla="*/ 0 h 539"/>
                  <a:gd name="T12" fmla="*/ 0 w 404"/>
                  <a:gd name="T13" fmla="*/ 0 h 539"/>
                  <a:gd name="T14" fmla="*/ 0 w 404"/>
                  <a:gd name="T15" fmla="*/ 0 h 539"/>
                  <a:gd name="T16" fmla="*/ 0 w 404"/>
                  <a:gd name="T17" fmla="*/ 0 h 539"/>
                  <a:gd name="T18" fmla="*/ 0 w 404"/>
                  <a:gd name="T19" fmla="*/ 0 h 539"/>
                  <a:gd name="T20" fmla="*/ 0 w 404"/>
                  <a:gd name="T21" fmla="*/ 0 h 539"/>
                  <a:gd name="T22" fmla="*/ 0 w 404"/>
                  <a:gd name="T23" fmla="*/ 0 h 539"/>
                  <a:gd name="T24" fmla="*/ 0 w 404"/>
                  <a:gd name="T25" fmla="*/ 0 h 539"/>
                  <a:gd name="T26" fmla="*/ 0 w 404"/>
                  <a:gd name="T27" fmla="*/ 0 h 539"/>
                  <a:gd name="T28" fmla="*/ 0 w 404"/>
                  <a:gd name="T29" fmla="*/ 0 h 539"/>
                  <a:gd name="T30" fmla="*/ 0 w 404"/>
                  <a:gd name="T31" fmla="*/ 0 h 539"/>
                  <a:gd name="T32" fmla="*/ 0 w 404"/>
                  <a:gd name="T33" fmla="*/ 0 h 539"/>
                  <a:gd name="T34" fmla="*/ 0 w 404"/>
                  <a:gd name="T35" fmla="*/ 0 h 539"/>
                  <a:gd name="T36" fmla="*/ 0 w 404"/>
                  <a:gd name="T37" fmla="*/ 0 h 539"/>
                  <a:gd name="T38" fmla="*/ 0 w 404"/>
                  <a:gd name="T39" fmla="*/ 0 h 539"/>
                  <a:gd name="T40" fmla="*/ 0 w 404"/>
                  <a:gd name="T41" fmla="*/ 0 h 539"/>
                  <a:gd name="T42" fmla="*/ 0 w 404"/>
                  <a:gd name="T43" fmla="*/ 0 h 539"/>
                  <a:gd name="T44" fmla="*/ 0 w 404"/>
                  <a:gd name="T45" fmla="*/ 0 h 539"/>
                  <a:gd name="T46" fmla="*/ 0 w 404"/>
                  <a:gd name="T47" fmla="*/ 0 h 539"/>
                  <a:gd name="T48" fmla="*/ 0 w 404"/>
                  <a:gd name="T49" fmla="*/ 0 h 539"/>
                  <a:gd name="T50" fmla="*/ 0 w 404"/>
                  <a:gd name="T51" fmla="*/ 0 h 539"/>
                  <a:gd name="T52" fmla="*/ 0 w 404"/>
                  <a:gd name="T53" fmla="*/ 0 h 539"/>
                  <a:gd name="T54" fmla="*/ 0 w 404"/>
                  <a:gd name="T55" fmla="*/ 0 h 539"/>
                  <a:gd name="T56" fmla="*/ 0 w 404"/>
                  <a:gd name="T57" fmla="*/ 0 h 539"/>
                  <a:gd name="T58" fmla="*/ 0 w 404"/>
                  <a:gd name="T59" fmla="*/ 0 h 539"/>
                  <a:gd name="T60" fmla="*/ 0 w 404"/>
                  <a:gd name="T61" fmla="*/ 0 h 539"/>
                  <a:gd name="T62" fmla="*/ 0 w 404"/>
                  <a:gd name="T63" fmla="*/ 0 h 539"/>
                  <a:gd name="T64" fmla="*/ 0 w 404"/>
                  <a:gd name="T65" fmla="*/ 0 h 539"/>
                  <a:gd name="T66" fmla="*/ 0 w 404"/>
                  <a:gd name="T67" fmla="*/ 0 h 539"/>
                  <a:gd name="T68" fmla="*/ 0 w 404"/>
                  <a:gd name="T69" fmla="*/ 0 h 539"/>
                  <a:gd name="T70" fmla="*/ 0 w 404"/>
                  <a:gd name="T71" fmla="*/ 0 h 539"/>
                  <a:gd name="T72" fmla="*/ 0 w 404"/>
                  <a:gd name="T73" fmla="*/ 0 h 53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04"/>
                  <a:gd name="T112" fmla="*/ 0 h 539"/>
                  <a:gd name="T113" fmla="*/ 404 w 404"/>
                  <a:gd name="T114" fmla="*/ 539 h 53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04" h="539">
                    <a:moveTo>
                      <a:pt x="40" y="87"/>
                    </a:moveTo>
                    <a:lnTo>
                      <a:pt x="26" y="110"/>
                    </a:lnTo>
                    <a:lnTo>
                      <a:pt x="16" y="134"/>
                    </a:lnTo>
                    <a:lnTo>
                      <a:pt x="10" y="157"/>
                    </a:lnTo>
                    <a:lnTo>
                      <a:pt x="5" y="186"/>
                    </a:lnTo>
                    <a:lnTo>
                      <a:pt x="2" y="219"/>
                    </a:lnTo>
                    <a:lnTo>
                      <a:pt x="1" y="248"/>
                    </a:lnTo>
                    <a:lnTo>
                      <a:pt x="0" y="277"/>
                    </a:lnTo>
                    <a:lnTo>
                      <a:pt x="0" y="314"/>
                    </a:lnTo>
                    <a:lnTo>
                      <a:pt x="2" y="343"/>
                    </a:lnTo>
                    <a:lnTo>
                      <a:pt x="6" y="372"/>
                    </a:lnTo>
                    <a:lnTo>
                      <a:pt x="12" y="393"/>
                    </a:lnTo>
                    <a:lnTo>
                      <a:pt x="22" y="418"/>
                    </a:lnTo>
                    <a:lnTo>
                      <a:pt x="35" y="439"/>
                    </a:lnTo>
                    <a:lnTo>
                      <a:pt x="47" y="456"/>
                    </a:lnTo>
                    <a:lnTo>
                      <a:pt x="66" y="476"/>
                    </a:lnTo>
                    <a:lnTo>
                      <a:pt x="86" y="493"/>
                    </a:lnTo>
                    <a:lnTo>
                      <a:pt x="109" y="510"/>
                    </a:lnTo>
                    <a:lnTo>
                      <a:pt x="133" y="521"/>
                    </a:lnTo>
                    <a:lnTo>
                      <a:pt x="156" y="530"/>
                    </a:lnTo>
                    <a:lnTo>
                      <a:pt x="167" y="534"/>
                    </a:lnTo>
                    <a:lnTo>
                      <a:pt x="182" y="538"/>
                    </a:lnTo>
                    <a:lnTo>
                      <a:pt x="201" y="539"/>
                    </a:lnTo>
                    <a:lnTo>
                      <a:pt x="212" y="538"/>
                    </a:lnTo>
                    <a:lnTo>
                      <a:pt x="228" y="536"/>
                    </a:lnTo>
                    <a:lnTo>
                      <a:pt x="247" y="531"/>
                    </a:lnTo>
                    <a:lnTo>
                      <a:pt x="263" y="526"/>
                    </a:lnTo>
                    <a:lnTo>
                      <a:pt x="279" y="518"/>
                    </a:lnTo>
                    <a:lnTo>
                      <a:pt x="296" y="508"/>
                    </a:lnTo>
                    <a:lnTo>
                      <a:pt x="310" y="498"/>
                    </a:lnTo>
                    <a:lnTo>
                      <a:pt x="325" y="486"/>
                    </a:lnTo>
                    <a:lnTo>
                      <a:pt x="337" y="474"/>
                    </a:lnTo>
                    <a:lnTo>
                      <a:pt x="347" y="462"/>
                    </a:lnTo>
                    <a:lnTo>
                      <a:pt x="361" y="447"/>
                    </a:lnTo>
                    <a:lnTo>
                      <a:pt x="370" y="435"/>
                    </a:lnTo>
                    <a:lnTo>
                      <a:pt x="379" y="421"/>
                    </a:lnTo>
                    <a:lnTo>
                      <a:pt x="384" y="411"/>
                    </a:lnTo>
                    <a:lnTo>
                      <a:pt x="388" y="401"/>
                    </a:lnTo>
                    <a:lnTo>
                      <a:pt x="393" y="387"/>
                    </a:lnTo>
                    <a:lnTo>
                      <a:pt x="397" y="370"/>
                    </a:lnTo>
                    <a:lnTo>
                      <a:pt x="400" y="348"/>
                    </a:lnTo>
                    <a:lnTo>
                      <a:pt x="403" y="330"/>
                    </a:lnTo>
                    <a:lnTo>
                      <a:pt x="404" y="309"/>
                    </a:lnTo>
                    <a:lnTo>
                      <a:pt x="404" y="289"/>
                    </a:lnTo>
                    <a:lnTo>
                      <a:pt x="403" y="261"/>
                    </a:lnTo>
                    <a:lnTo>
                      <a:pt x="401" y="240"/>
                    </a:lnTo>
                    <a:lnTo>
                      <a:pt x="399" y="220"/>
                    </a:lnTo>
                    <a:lnTo>
                      <a:pt x="398" y="197"/>
                    </a:lnTo>
                    <a:lnTo>
                      <a:pt x="397" y="179"/>
                    </a:lnTo>
                    <a:lnTo>
                      <a:pt x="394" y="160"/>
                    </a:lnTo>
                    <a:lnTo>
                      <a:pt x="390" y="145"/>
                    </a:lnTo>
                    <a:lnTo>
                      <a:pt x="385" y="129"/>
                    </a:lnTo>
                    <a:lnTo>
                      <a:pt x="379" y="116"/>
                    </a:lnTo>
                    <a:lnTo>
                      <a:pt x="374" y="106"/>
                    </a:lnTo>
                    <a:lnTo>
                      <a:pt x="368" y="97"/>
                    </a:lnTo>
                    <a:lnTo>
                      <a:pt x="358" y="81"/>
                    </a:lnTo>
                    <a:lnTo>
                      <a:pt x="350" y="71"/>
                    </a:lnTo>
                    <a:lnTo>
                      <a:pt x="341" y="61"/>
                    </a:lnTo>
                    <a:lnTo>
                      <a:pt x="330" y="51"/>
                    </a:lnTo>
                    <a:lnTo>
                      <a:pt x="320" y="43"/>
                    </a:lnTo>
                    <a:lnTo>
                      <a:pt x="309" y="35"/>
                    </a:lnTo>
                    <a:lnTo>
                      <a:pt x="295" y="27"/>
                    </a:lnTo>
                    <a:lnTo>
                      <a:pt x="280" y="19"/>
                    </a:lnTo>
                    <a:lnTo>
                      <a:pt x="263" y="12"/>
                    </a:lnTo>
                    <a:lnTo>
                      <a:pt x="244" y="7"/>
                    </a:lnTo>
                    <a:lnTo>
                      <a:pt x="223" y="3"/>
                    </a:lnTo>
                    <a:lnTo>
                      <a:pt x="202" y="0"/>
                    </a:lnTo>
                    <a:lnTo>
                      <a:pt x="172" y="3"/>
                    </a:lnTo>
                    <a:lnTo>
                      <a:pt x="146" y="10"/>
                    </a:lnTo>
                    <a:lnTo>
                      <a:pt x="119" y="20"/>
                    </a:lnTo>
                    <a:lnTo>
                      <a:pt x="97" y="32"/>
                    </a:lnTo>
                    <a:lnTo>
                      <a:pt x="76" y="46"/>
                    </a:lnTo>
                    <a:lnTo>
                      <a:pt x="56" y="65"/>
                    </a:lnTo>
                    <a:lnTo>
                      <a:pt x="40" y="87"/>
                    </a:lnTo>
                    <a:close/>
                  </a:path>
                </a:pathLst>
              </a:custGeom>
              <a:solidFill>
                <a:srgbClr val="FFC080"/>
              </a:solidFill>
              <a:ln w="1588">
                <a:solidFill>
                  <a:srgbClr val="000000"/>
                </a:solidFill>
                <a:round/>
                <a:headEnd/>
                <a:tailEnd/>
              </a:ln>
            </p:spPr>
            <p:txBody>
              <a:bodyPr/>
              <a:lstStyle/>
              <a:p>
                <a:endParaRPr lang="en-US" sz="1477"/>
              </a:p>
            </p:txBody>
          </p:sp>
          <p:sp>
            <p:nvSpPr>
              <p:cNvPr id="6209" name="Freeform 21"/>
              <p:cNvSpPr>
                <a:spLocks/>
              </p:cNvSpPr>
              <p:nvPr/>
            </p:nvSpPr>
            <p:spPr bwMode="auto">
              <a:xfrm>
                <a:off x="4340" y="1782"/>
                <a:ext cx="19" cy="6"/>
              </a:xfrm>
              <a:custGeom>
                <a:avLst/>
                <a:gdLst>
                  <a:gd name="T0" fmla="*/ 0 w 165"/>
                  <a:gd name="T1" fmla="*/ 0 h 33"/>
                  <a:gd name="T2" fmla="*/ 0 w 165"/>
                  <a:gd name="T3" fmla="*/ 0 h 33"/>
                  <a:gd name="T4" fmla="*/ 0 w 165"/>
                  <a:gd name="T5" fmla="*/ 0 h 33"/>
                  <a:gd name="T6" fmla="*/ 0 w 165"/>
                  <a:gd name="T7" fmla="*/ 0 h 33"/>
                  <a:gd name="T8" fmla="*/ 0 w 165"/>
                  <a:gd name="T9" fmla="*/ 0 h 33"/>
                  <a:gd name="T10" fmla="*/ 0 w 165"/>
                  <a:gd name="T11" fmla="*/ 0 h 33"/>
                  <a:gd name="T12" fmla="*/ 0 w 165"/>
                  <a:gd name="T13" fmla="*/ 0 h 33"/>
                  <a:gd name="T14" fmla="*/ 0 w 165"/>
                  <a:gd name="T15" fmla="*/ 0 h 33"/>
                  <a:gd name="T16" fmla="*/ 0 w 165"/>
                  <a:gd name="T17" fmla="*/ 0 h 33"/>
                  <a:gd name="T18" fmla="*/ 0 w 165"/>
                  <a:gd name="T19" fmla="*/ 0 h 33"/>
                  <a:gd name="T20" fmla="*/ 0 w 165"/>
                  <a:gd name="T21" fmla="*/ 0 h 33"/>
                  <a:gd name="T22" fmla="*/ 0 w 165"/>
                  <a:gd name="T23" fmla="*/ 0 h 33"/>
                  <a:gd name="T24" fmla="*/ 0 w 165"/>
                  <a:gd name="T25" fmla="*/ 0 h 33"/>
                  <a:gd name="T26" fmla="*/ 0 w 165"/>
                  <a:gd name="T27" fmla="*/ 0 h 33"/>
                  <a:gd name="T28" fmla="*/ 0 w 165"/>
                  <a:gd name="T29" fmla="*/ 0 h 33"/>
                  <a:gd name="T30" fmla="*/ 0 w 165"/>
                  <a:gd name="T31" fmla="*/ 0 h 33"/>
                  <a:gd name="T32" fmla="*/ 0 w 165"/>
                  <a:gd name="T33" fmla="*/ 0 h 33"/>
                  <a:gd name="T34" fmla="*/ 0 w 165"/>
                  <a:gd name="T35" fmla="*/ 0 h 33"/>
                  <a:gd name="T36" fmla="*/ 0 w 165"/>
                  <a:gd name="T37" fmla="*/ 0 h 33"/>
                  <a:gd name="T38" fmla="*/ 0 w 165"/>
                  <a:gd name="T39" fmla="*/ 0 h 33"/>
                  <a:gd name="T40" fmla="*/ 0 w 165"/>
                  <a:gd name="T41" fmla="*/ 0 h 33"/>
                  <a:gd name="T42" fmla="*/ 0 w 165"/>
                  <a:gd name="T43" fmla="*/ 0 h 33"/>
                  <a:gd name="T44" fmla="*/ 0 w 165"/>
                  <a:gd name="T45" fmla="*/ 0 h 33"/>
                  <a:gd name="T46" fmla="*/ 0 w 165"/>
                  <a:gd name="T47" fmla="*/ 0 h 33"/>
                  <a:gd name="T48" fmla="*/ 0 w 165"/>
                  <a:gd name="T49" fmla="*/ 0 h 33"/>
                  <a:gd name="T50" fmla="*/ 0 w 165"/>
                  <a:gd name="T51" fmla="*/ 0 h 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5"/>
                  <a:gd name="T79" fmla="*/ 0 h 33"/>
                  <a:gd name="T80" fmla="*/ 165 w 165"/>
                  <a:gd name="T81" fmla="*/ 33 h 3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5" h="33">
                    <a:moveTo>
                      <a:pt x="0" y="22"/>
                    </a:moveTo>
                    <a:lnTo>
                      <a:pt x="6" y="18"/>
                    </a:lnTo>
                    <a:lnTo>
                      <a:pt x="14" y="12"/>
                    </a:lnTo>
                    <a:lnTo>
                      <a:pt x="28" y="6"/>
                    </a:lnTo>
                    <a:lnTo>
                      <a:pt x="45" y="2"/>
                    </a:lnTo>
                    <a:lnTo>
                      <a:pt x="62" y="0"/>
                    </a:lnTo>
                    <a:lnTo>
                      <a:pt x="76" y="0"/>
                    </a:lnTo>
                    <a:lnTo>
                      <a:pt x="86" y="1"/>
                    </a:lnTo>
                    <a:lnTo>
                      <a:pt x="94" y="0"/>
                    </a:lnTo>
                    <a:lnTo>
                      <a:pt x="101" y="0"/>
                    </a:lnTo>
                    <a:lnTo>
                      <a:pt x="111" y="1"/>
                    </a:lnTo>
                    <a:lnTo>
                      <a:pt x="124" y="3"/>
                    </a:lnTo>
                    <a:lnTo>
                      <a:pt x="135" y="6"/>
                    </a:lnTo>
                    <a:lnTo>
                      <a:pt x="148" y="10"/>
                    </a:lnTo>
                    <a:lnTo>
                      <a:pt x="155" y="14"/>
                    </a:lnTo>
                    <a:lnTo>
                      <a:pt x="160" y="18"/>
                    </a:lnTo>
                    <a:lnTo>
                      <a:pt x="165" y="25"/>
                    </a:lnTo>
                    <a:lnTo>
                      <a:pt x="164" y="27"/>
                    </a:lnTo>
                    <a:lnTo>
                      <a:pt x="148" y="31"/>
                    </a:lnTo>
                    <a:lnTo>
                      <a:pt x="121" y="33"/>
                    </a:lnTo>
                    <a:lnTo>
                      <a:pt x="96" y="33"/>
                    </a:lnTo>
                    <a:lnTo>
                      <a:pt x="69" y="33"/>
                    </a:lnTo>
                    <a:lnTo>
                      <a:pt x="34" y="31"/>
                    </a:lnTo>
                    <a:lnTo>
                      <a:pt x="10" y="29"/>
                    </a:lnTo>
                    <a:lnTo>
                      <a:pt x="4" y="27"/>
                    </a:lnTo>
                    <a:lnTo>
                      <a:pt x="0" y="22"/>
                    </a:lnTo>
                    <a:close/>
                  </a:path>
                </a:pathLst>
              </a:custGeom>
              <a:solidFill>
                <a:srgbClr val="FFE0C0"/>
              </a:solidFill>
              <a:ln w="1588">
                <a:solidFill>
                  <a:srgbClr val="000000"/>
                </a:solidFill>
                <a:round/>
                <a:headEnd/>
                <a:tailEnd/>
              </a:ln>
            </p:spPr>
            <p:txBody>
              <a:bodyPr/>
              <a:lstStyle/>
              <a:p>
                <a:endParaRPr lang="en-US" sz="1477"/>
              </a:p>
            </p:txBody>
          </p:sp>
          <p:sp>
            <p:nvSpPr>
              <p:cNvPr id="6210" name="Freeform 22"/>
              <p:cNvSpPr>
                <a:spLocks/>
              </p:cNvSpPr>
              <p:nvPr/>
            </p:nvSpPr>
            <p:spPr bwMode="auto">
              <a:xfrm>
                <a:off x="4324" y="1706"/>
                <a:ext cx="52" cy="48"/>
              </a:xfrm>
              <a:custGeom>
                <a:avLst/>
                <a:gdLst>
                  <a:gd name="T0" fmla="*/ 0 w 467"/>
                  <a:gd name="T1" fmla="*/ 0 h 291"/>
                  <a:gd name="T2" fmla="*/ 0 w 467"/>
                  <a:gd name="T3" fmla="*/ 0 h 291"/>
                  <a:gd name="T4" fmla="*/ 0 w 467"/>
                  <a:gd name="T5" fmla="*/ 0 h 291"/>
                  <a:gd name="T6" fmla="*/ 0 w 467"/>
                  <a:gd name="T7" fmla="*/ 0 h 291"/>
                  <a:gd name="T8" fmla="*/ 0 w 467"/>
                  <a:gd name="T9" fmla="*/ 0 h 291"/>
                  <a:gd name="T10" fmla="*/ 0 w 467"/>
                  <a:gd name="T11" fmla="*/ 0 h 291"/>
                  <a:gd name="T12" fmla="*/ 0 w 467"/>
                  <a:gd name="T13" fmla="*/ 0 h 291"/>
                  <a:gd name="T14" fmla="*/ 0 w 467"/>
                  <a:gd name="T15" fmla="*/ 0 h 291"/>
                  <a:gd name="T16" fmla="*/ 0 w 467"/>
                  <a:gd name="T17" fmla="*/ 0 h 291"/>
                  <a:gd name="T18" fmla="*/ 0 w 467"/>
                  <a:gd name="T19" fmla="*/ 0 h 291"/>
                  <a:gd name="T20" fmla="*/ 0 w 467"/>
                  <a:gd name="T21" fmla="*/ 0 h 291"/>
                  <a:gd name="T22" fmla="*/ 0 w 467"/>
                  <a:gd name="T23" fmla="*/ 0 h 291"/>
                  <a:gd name="T24" fmla="*/ 0 w 467"/>
                  <a:gd name="T25" fmla="*/ 0 h 291"/>
                  <a:gd name="T26" fmla="*/ 0 w 467"/>
                  <a:gd name="T27" fmla="*/ 0 h 291"/>
                  <a:gd name="T28" fmla="*/ 0 w 467"/>
                  <a:gd name="T29" fmla="*/ 0 h 291"/>
                  <a:gd name="T30" fmla="*/ 0 w 467"/>
                  <a:gd name="T31" fmla="*/ 0 h 291"/>
                  <a:gd name="T32" fmla="*/ 0 w 467"/>
                  <a:gd name="T33" fmla="*/ 0 h 291"/>
                  <a:gd name="T34" fmla="*/ 0 w 467"/>
                  <a:gd name="T35" fmla="*/ 0 h 291"/>
                  <a:gd name="T36" fmla="*/ 0 w 467"/>
                  <a:gd name="T37" fmla="*/ 0 h 291"/>
                  <a:gd name="T38" fmla="*/ 0 w 467"/>
                  <a:gd name="T39" fmla="*/ 0 h 291"/>
                  <a:gd name="T40" fmla="*/ 0 w 467"/>
                  <a:gd name="T41" fmla="*/ 0 h 291"/>
                  <a:gd name="T42" fmla="*/ 0 w 467"/>
                  <a:gd name="T43" fmla="*/ 0 h 291"/>
                  <a:gd name="T44" fmla="*/ 0 w 467"/>
                  <a:gd name="T45" fmla="*/ 0 h 291"/>
                  <a:gd name="T46" fmla="*/ 0 w 467"/>
                  <a:gd name="T47" fmla="*/ 0 h 291"/>
                  <a:gd name="T48" fmla="*/ 0 w 467"/>
                  <a:gd name="T49" fmla="*/ 0 h 291"/>
                  <a:gd name="T50" fmla="*/ 0 w 467"/>
                  <a:gd name="T51" fmla="*/ 0 h 291"/>
                  <a:gd name="T52" fmla="*/ 0 w 467"/>
                  <a:gd name="T53" fmla="*/ 0 h 291"/>
                  <a:gd name="T54" fmla="*/ 0 w 467"/>
                  <a:gd name="T55" fmla="*/ 0 h 291"/>
                  <a:gd name="T56" fmla="*/ 0 w 467"/>
                  <a:gd name="T57" fmla="*/ 0 h 291"/>
                  <a:gd name="T58" fmla="*/ 0 w 467"/>
                  <a:gd name="T59" fmla="*/ 0 h 291"/>
                  <a:gd name="T60" fmla="*/ 0 w 467"/>
                  <a:gd name="T61" fmla="*/ 0 h 291"/>
                  <a:gd name="T62" fmla="*/ 0 w 467"/>
                  <a:gd name="T63" fmla="*/ 0 h 291"/>
                  <a:gd name="T64" fmla="*/ 0 w 467"/>
                  <a:gd name="T65" fmla="*/ 0 h 291"/>
                  <a:gd name="T66" fmla="*/ 0 w 467"/>
                  <a:gd name="T67" fmla="*/ 0 h 291"/>
                  <a:gd name="T68" fmla="*/ 0 w 467"/>
                  <a:gd name="T69" fmla="*/ 0 h 291"/>
                  <a:gd name="T70" fmla="*/ 0 w 467"/>
                  <a:gd name="T71" fmla="*/ 0 h 291"/>
                  <a:gd name="T72" fmla="*/ 0 w 467"/>
                  <a:gd name="T73" fmla="*/ 0 h 291"/>
                  <a:gd name="T74" fmla="*/ 0 w 467"/>
                  <a:gd name="T75" fmla="*/ 0 h 291"/>
                  <a:gd name="T76" fmla="*/ 0 w 467"/>
                  <a:gd name="T77" fmla="*/ 0 h 291"/>
                  <a:gd name="T78" fmla="*/ 0 w 467"/>
                  <a:gd name="T79" fmla="*/ 0 h 291"/>
                  <a:gd name="T80" fmla="*/ 0 w 467"/>
                  <a:gd name="T81" fmla="*/ 0 h 291"/>
                  <a:gd name="T82" fmla="*/ 0 w 467"/>
                  <a:gd name="T83" fmla="*/ 0 h 291"/>
                  <a:gd name="T84" fmla="*/ 0 w 467"/>
                  <a:gd name="T85" fmla="*/ 0 h 291"/>
                  <a:gd name="T86" fmla="*/ 0 w 467"/>
                  <a:gd name="T87" fmla="*/ 0 h 291"/>
                  <a:gd name="T88" fmla="*/ 0 w 467"/>
                  <a:gd name="T89" fmla="*/ 0 h 291"/>
                  <a:gd name="T90" fmla="*/ 0 w 467"/>
                  <a:gd name="T91" fmla="*/ 0 h 291"/>
                  <a:gd name="T92" fmla="*/ 0 w 467"/>
                  <a:gd name="T93" fmla="*/ 0 h 291"/>
                  <a:gd name="T94" fmla="*/ 0 w 467"/>
                  <a:gd name="T95" fmla="*/ 0 h 29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67"/>
                  <a:gd name="T145" fmla="*/ 0 h 291"/>
                  <a:gd name="T146" fmla="*/ 467 w 467"/>
                  <a:gd name="T147" fmla="*/ 291 h 29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67" h="291">
                    <a:moveTo>
                      <a:pt x="28" y="291"/>
                    </a:moveTo>
                    <a:lnTo>
                      <a:pt x="23" y="286"/>
                    </a:lnTo>
                    <a:lnTo>
                      <a:pt x="14" y="277"/>
                    </a:lnTo>
                    <a:lnTo>
                      <a:pt x="23" y="273"/>
                    </a:lnTo>
                    <a:lnTo>
                      <a:pt x="18" y="265"/>
                    </a:lnTo>
                    <a:lnTo>
                      <a:pt x="12" y="256"/>
                    </a:lnTo>
                    <a:lnTo>
                      <a:pt x="8" y="250"/>
                    </a:lnTo>
                    <a:lnTo>
                      <a:pt x="20" y="250"/>
                    </a:lnTo>
                    <a:lnTo>
                      <a:pt x="17" y="240"/>
                    </a:lnTo>
                    <a:lnTo>
                      <a:pt x="10" y="230"/>
                    </a:lnTo>
                    <a:lnTo>
                      <a:pt x="0" y="221"/>
                    </a:lnTo>
                    <a:lnTo>
                      <a:pt x="13" y="220"/>
                    </a:lnTo>
                    <a:lnTo>
                      <a:pt x="10" y="212"/>
                    </a:lnTo>
                    <a:lnTo>
                      <a:pt x="4" y="202"/>
                    </a:lnTo>
                    <a:lnTo>
                      <a:pt x="12" y="204"/>
                    </a:lnTo>
                    <a:lnTo>
                      <a:pt x="19" y="206"/>
                    </a:lnTo>
                    <a:lnTo>
                      <a:pt x="17" y="200"/>
                    </a:lnTo>
                    <a:lnTo>
                      <a:pt x="11" y="193"/>
                    </a:lnTo>
                    <a:lnTo>
                      <a:pt x="18" y="193"/>
                    </a:lnTo>
                    <a:lnTo>
                      <a:pt x="14" y="182"/>
                    </a:lnTo>
                    <a:lnTo>
                      <a:pt x="21" y="183"/>
                    </a:lnTo>
                    <a:lnTo>
                      <a:pt x="21" y="175"/>
                    </a:lnTo>
                    <a:lnTo>
                      <a:pt x="19" y="168"/>
                    </a:lnTo>
                    <a:lnTo>
                      <a:pt x="13" y="156"/>
                    </a:lnTo>
                    <a:lnTo>
                      <a:pt x="21" y="158"/>
                    </a:lnTo>
                    <a:lnTo>
                      <a:pt x="29" y="160"/>
                    </a:lnTo>
                    <a:lnTo>
                      <a:pt x="23" y="152"/>
                    </a:lnTo>
                    <a:lnTo>
                      <a:pt x="34" y="153"/>
                    </a:lnTo>
                    <a:lnTo>
                      <a:pt x="43" y="154"/>
                    </a:lnTo>
                    <a:lnTo>
                      <a:pt x="36" y="144"/>
                    </a:lnTo>
                    <a:lnTo>
                      <a:pt x="31" y="138"/>
                    </a:lnTo>
                    <a:lnTo>
                      <a:pt x="24" y="130"/>
                    </a:lnTo>
                    <a:lnTo>
                      <a:pt x="33" y="129"/>
                    </a:lnTo>
                    <a:lnTo>
                      <a:pt x="42" y="129"/>
                    </a:lnTo>
                    <a:lnTo>
                      <a:pt x="50" y="128"/>
                    </a:lnTo>
                    <a:lnTo>
                      <a:pt x="43" y="122"/>
                    </a:lnTo>
                    <a:lnTo>
                      <a:pt x="36" y="115"/>
                    </a:lnTo>
                    <a:lnTo>
                      <a:pt x="44" y="112"/>
                    </a:lnTo>
                    <a:lnTo>
                      <a:pt x="40" y="102"/>
                    </a:lnTo>
                    <a:lnTo>
                      <a:pt x="36" y="95"/>
                    </a:lnTo>
                    <a:lnTo>
                      <a:pt x="32" y="89"/>
                    </a:lnTo>
                    <a:lnTo>
                      <a:pt x="42" y="90"/>
                    </a:lnTo>
                    <a:lnTo>
                      <a:pt x="51" y="92"/>
                    </a:lnTo>
                    <a:lnTo>
                      <a:pt x="53" y="82"/>
                    </a:lnTo>
                    <a:lnTo>
                      <a:pt x="52" y="71"/>
                    </a:lnTo>
                    <a:lnTo>
                      <a:pt x="50" y="61"/>
                    </a:lnTo>
                    <a:lnTo>
                      <a:pt x="42" y="49"/>
                    </a:lnTo>
                    <a:lnTo>
                      <a:pt x="58" y="56"/>
                    </a:lnTo>
                    <a:lnTo>
                      <a:pt x="64" y="59"/>
                    </a:lnTo>
                    <a:lnTo>
                      <a:pt x="72" y="64"/>
                    </a:lnTo>
                    <a:lnTo>
                      <a:pt x="81" y="64"/>
                    </a:lnTo>
                    <a:lnTo>
                      <a:pt x="81" y="56"/>
                    </a:lnTo>
                    <a:lnTo>
                      <a:pt x="83" y="48"/>
                    </a:lnTo>
                    <a:lnTo>
                      <a:pt x="89" y="38"/>
                    </a:lnTo>
                    <a:lnTo>
                      <a:pt x="93" y="45"/>
                    </a:lnTo>
                    <a:lnTo>
                      <a:pt x="97" y="49"/>
                    </a:lnTo>
                    <a:lnTo>
                      <a:pt x="103" y="53"/>
                    </a:lnTo>
                    <a:lnTo>
                      <a:pt x="108" y="46"/>
                    </a:lnTo>
                    <a:lnTo>
                      <a:pt x="113" y="39"/>
                    </a:lnTo>
                    <a:lnTo>
                      <a:pt x="123" y="32"/>
                    </a:lnTo>
                    <a:lnTo>
                      <a:pt x="132" y="24"/>
                    </a:lnTo>
                    <a:lnTo>
                      <a:pt x="143" y="18"/>
                    </a:lnTo>
                    <a:lnTo>
                      <a:pt x="157" y="15"/>
                    </a:lnTo>
                    <a:lnTo>
                      <a:pt x="174" y="12"/>
                    </a:lnTo>
                    <a:lnTo>
                      <a:pt x="200" y="6"/>
                    </a:lnTo>
                    <a:lnTo>
                      <a:pt x="217" y="3"/>
                    </a:lnTo>
                    <a:lnTo>
                      <a:pt x="231" y="2"/>
                    </a:lnTo>
                    <a:lnTo>
                      <a:pt x="242" y="0"/>
                    </a:lnTo>
                    <a:lnTo>
                      <a:pt x="259" y="0"/>
                    </a:lnTo>
                    <a:lnTo>
                      <a:pt x="290" y="2"/>
                    </a:lnTo>
                    <a:lnTo>
                      <a:pt x="279" y="6"/>
                    </a:lnTo>
                    <a:lnTo>
                      <a:pt x="272" y="12"/>
                    </a:lnTo>
                    <a:lnTo>
                      <a:pt x="270" y="15"/>
                    </a:lnTo>
                    <a:lnTo>
                      <a:pt x="281" y="18"/>
                    </a:lnTo>
                    <a:lnTo>
                      <a:pt x="294" y="19"/>
                    </a:lnTo>
                    <a:lnTo>
                      <a:pt x="308" y="18"/>
                    </a:lnTo>
                    <a:lnTo>
                      <a:pt x="320" y="17"/>
                    </a:lnTo>
                    <a:lnTo>
                      <a:pt x="330" y="15"/>
                    </a:lnTo>
                    <a:lnTo>
                      <a:pt x="349" y="16"/>
                    </a:lnTo>
                    <a:lnTo>
                      <a:pt x="336" y="20"/>
                    </a:lnTo>
                    <a:lnTo>
                      <a:pt x="326" y="27"/>
                    </a:lnTo>
                    <a:lnTo>
                      <a:pt x="336" y="28"/>
                    </a:lnTo>
                    <a:lnTo>
                      <a:pt x="345" y="27"/>
                    </a:lnTo>
                    <a:lnTo>
                      <a:pt x="359" y="28"/>
                    </a:lnTo>
                    <a:lnTo>
                      <a:pt x="380" y="34"/>
                    </a:lnTo>
                    <a:lnTo>
                      <a:pt x="367" y="36"/>
                    </a:lnTo>
                    <a:lnTo>
                      <a:pt x="356" y="38"/>
                    </a:lnTo>
                    <a:lnTo>
                      <a:pt x="350" y="41"/>
                    </a:lnTo>
                    <a:lnTo>
                      <a:pt x="364" y="43"/>
                    </a:lnTo>
                    <a:lnTo>
                      <a:pt x="375" y="45"/>
                    </a:lnTo>
                    <a:lnTo>
                      <a:pt x="383" y="46"/>
                    </a:lnTo>
                    <a:lnTo>
                      <a:pt x="394" y="50"/>
                    </a:lnTo>
                    <a:lnTo>
                      <a:pt x="407" y="56"/>
                    </a:lnTo>
                    <a:lnTo>
                      <a:pt x="427" y="62"/>
                    </a:lnTo>
                    <a:lnTo>
                      <a:pt x="415" y="65"/>
                    </a:lnTo>
                    <a:lnTo>
                      <a:pt x="406" y="69"/>
                    </a:lnTo>
                    <a:lnTo>
                      <a:pt x="400" y="73"/>
                    </a:lnTo>
                    <a:lnTo>
                      <a:pt x="399" y="78"/>
                    </a:lnTo>
                    <a:lnTo>
                      <a:pt x="407" y="79"/>
                    </a:lnTo>
                    <a:lnTo>
                      <a:pt x="416" y="82"/>
                    </a:lnTo>
                    <a:lnTo>
                      <a:pt x="425" y="86"/>
                    </a:lnTo>
                    <a:lnTo>
                      <a:pt x="439" y="89"/>
                    </a:lnTo>
                    <a:lnTo>
                      <a:pt x="449" y="88"/>
                    </a:lnTo>
                    <a:lnTo>
                      <a:pt x="441" y="96"/>
                    </a:lnTo>
                    <a:lnTo>
                      <a:pt x="439" y="108"/>
                    </a:lnTo>
                    <a:lnTo>
                      <a:pt x="443" y="118"/>
                    </a:lnTo>
                    <a:lnTo>
                      <a:pt x="446" y="128"/>
                    </a:lnTo>
                    <a:lnTo>
                      <a:pt x="449" y="136"/>
                    </a:lnTo>
                    <a:lnTo>
                      <a:pt x="441" y="151"/>
                    </a:lnTo>
                    <a:lnTo>
                      <a:pt x="467" y="150"/>
                    </a:lnTo>
                    <a:lnTo>
                      <a:pt x="444" y="164"/>
                    </a:lnTo>
                    <a:lnTo>
                      <a:pt x="436" y="173"/>
                    </a:lnTo>
                    <a:lnTo>
                      <a:pt x="433" y="189"/>
                    </a:lnTo>
                    <a:lnTo>
                      <a:pt x="444" y="196"/>
                    </a:lnTo>
                    <a:lnTo>
                      <a:pt x="440" y="206"/>
                    </a:lnTo>
                    <a:lnTo>
                      <a:pt x="436" y="219"/>
                    </a:lnTo>
                    <a:lnTo>
                      <a:pt x="444" y="230"/>
                    </a:lnTo>
                    <a:lnTo>
                      <a:pt x="433" y="247"/>
                    </a:lnTo>
                    <a:lnTo>
                      <a:pt x="429" y="257"/>
                    </a:lnTo>
                    <a:lnTo>
                      <a:pt x="423" y="289"/>
                    </a:lnTo>
                    <a:lnTo>
                      <a:pt x="414" y="213"/>
                    </a:lnTo>
                    <a:lnTo>
                      <a:pt x="404" y="185"/>
                    </a:lnTo>
                    <a:lnTo>
                      <a:pt x="383" y="143"/>
                    </a:lnTo>
                    <a:lnTo>
                      <a:pt x="365" y="129"/>
                    </a:lnTo>
                    <a:lnTo>
                      <a:pt x="338" y="122"/>
                    </a:lnTo>
                    <a:lnTo>
                      <a:pt x="308" y="119"/>
                    </a:lnTo>
                    <a:lnTo>
                      <a:pt x="275" y="112"/>
                    </a:lnTo>
                    <a:lnTo>
                      <a:pt x="248" y="106"/>
                    </a:lnTo>
                    <a:lnTo>
                      <a:pt x="215" y="99"/>
                    </a:lnTo>
                    <a:lnTo>
                      <a:pt x="185" y="97"/>
                    </a:lnTo>
                    <a:lnTo>
                      <a:pt x="130" y="95"/>
                    </a:lnTo>
                    <a:lnTo>
                      <a:pt x="123" y="101"/>
                    </a:lnTo>
                    <a:lnTo>
                      <a:pt x="114" y="107"/>
                    </a:lnTo>
                    <a:lnTo>
                      <a:pt x="106" y="112"/>
                    </a:lnTo>
                    <a:lnTo>
                      <a:pt x="99" y="112"/>
                    </a:lnTo>
                    <a:lnTo>
                      <a:pt x="91" y="115"/>
                    </a:lnTo>
                    <a:lnTo>
                      <a:pt x="83" y="129"/>
                    </a:lnTo>
                    <a:lnTo>
                      <a:pt x="74" y="142"/>
                    </a:lnTo>
                    <a:lnTo>
                      <a:pt x="72" y="160"/>
                    </a:lnTo>
                    <a:lnTo>
                      <a:pt x="66" y="172"/>
                    </a:lnTo>
                    <a:lnTo>
                      <a:pt x="59" y="186"/>
                    </a:lnTo>
                    <a:lnTo>
                      <a:pt x="51" y="196"/>
                    </a:lnTo>
                    <a:lnTo>
                      <a:pt x="44" y="207"/>
                    </a:lnTo>
                    <a:lnTo>
                      <a:pt x="40" y="220"/>
                    </a:lnTo>
                    <a:lnTo>
                      <a:pt x="37" y="235"/>
                    </a:lnTo>
                    <a:lnTo>
                      <a:pt x="28" y="291"/>
                    </a:lnTo>
                    <a:close/>
                  </a:path>
                </a:pathLst>
              </a:custGeom>
              <a:solidFill>
                <a:srgbClr val="201000"/>
              </a:solidFill>
              <a:ln w="1588">
                <a:solidFill>
                  <a:srgbClr val="000000"/>
                </a:solidFill>
                <a:round/>
                <a:headEnd/>
                <a:tailEnd/>
              </a:ln>
            </p:spPr>
            <p:txBody>
              <a:bodyPr/>
              <a:lstStyle/>
              <a:p>
                <a:endParaRPr lang="en-US" sz="1477"/>
              </a:p>
            </p:txBody>
          </p:sp>
          <p:grpSp>
            <p:nvGrpSpPr>
              <p:cNvPr id="6211" name="Group 23"/>
              <p:cNvGrpSpPr>
                <a:grpSpLocks/>
              </p:cNvGrpSpPr>
              <p:nvPr/>
            </p:nvGrpSpPr>
            <p:grpSpPr bwMode="auto">
              <a:xfrm>
                <a:off x="4337" y="1753"/>
                <a:ext cx="23" cy="6"/>
                <a:chOff x="4337" y="1753"/>
                <a:chExt cx="23" cy="6"/>
              </a:xfrm>
            </p:grpSpPr>
            <p:grpSp>
              <p:nvGrpSpPr>
                <p:cNvPr id="6224" name="Group 24"/>
                <p:cNvGrpSpPr>
                  <a:grpSpLocks/>
                </p:cNvGrpSpPr>
                <p:nvPr/>
              </p:nvGrpSpPr>
              <p:grpSpPr bwMode="auto">
                <a:xfrm>
                  <a:off x="4337" y="1753"/>
                  <a:ext cx="5" cy="6"/>
                  <a:chOff x="4337" y="1753"/>
                  <a:chExt cx="5" cy="6"/>
                </a:xfrm>
              </p:grpSpPr>
              <p:sp>
                <p:nvSpPr>
                  <p:cNvPr id="6228" name="Oval 25"/>
                  <p:cNvSpPr>
                    <a:spLocks noChangeArrowheads="1"/>
                  </p:cNvSpPr>
                  <p:nvPr/>
                </p:nvSpPr>
                <p:spPr bwMode="auto">
                  <a:xfrm>
                    <a:off x="4337" y="1753"/>
                    <a:ext cx="5" cy="6"/>
                  </a:xfrm>
                  <a:prstGeom prst="ellipse">
                    <a:avLst/>
                  </a:prstGeom>
                  <a:solidFill>
                    <a:srgbClr val="4040FF"/>
                  </a:solidFill>
                  <a:ln w="1588">
                    <a:solidFill>
                      <a:srgbClr val="000080"/>
                    </a:solidFill>
                    <a:round/>
                    <a:headEnd/>
                    <a:tailEnd/>
                  </a:ln>
                </p:spPr>
                <p:txBody>
                  <a:bodyPr/>
                  <a:lstStyle/>
                  <a:p>
                    <a:endParaRPr lang="en-US" sz="1477"/>
                  </a:p>
                </p:txBody>
              </p:sp>
              <p:sp>
                <p:nvSpPr>
                  <p:cNvPr id="6229" name="Oval 26"/>
                  <p:cNvSpPr>
                    <a:spLocks noChangeArrowheads="1"/>
                  </p:cNvSpPr>
                  <p:nvPr/>
                </p:nvSpPr>
                <p:spPr bwMode="auto">
                  <a:xfrm>
                    <a:off x="4339" y="1754"/>
                    <a:ext cx="2" cy="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6225" name="Group 27"/>
                <p:cNvGrpSpPr>
                  <a:grpSpLocks/>
                </p:cNvGrpSpPr>
                <p:nvPr/>
              </p:nvGrpSpPr>
              <p:grpSpPr bwMode="auto">
                <a:xfrm>
                  <a:off x="4356" y="1753"/>
                  <a:ext cx="4" cy="6"/>
                  <a:chOff x="4356" y="1753"/>
                  <a:chExt cx="4" cy="6"/>
                </a:xfrm>
              </p:grpSpPr>
              <p:sp>
                <p:nvSpPr>
                  <p:cNvPr id="6226" name="Oval 28"/>
                  <p:cNvSpPr>
                    <a:spLocks noChangeArrowheads="1"/>
                  </p:cNvSpPr>
                  <p:nvPr/>
                </p:nvSpPr>
                <p:spPr bwMode="auto">
                  <a:xfrm>
                    <a:off x="4356" y="1753"/>
                    <a:ext cx="4" cy="6"/>
                  </a:xfrm>
                  <a:prstGeom prst="ellipse">
                    <a:avLst/>
                  </a:prstGeom>
                  <a:solidFill>
                    <a:srgbClr val="4040FF"/>
                  </a:solidFill>
                  <a:ln w="1588">
                    <a:solidFill>
                      <a:srgbClr val="000080"/>
                    </a:solidFill>
                    <a:round/>
                    <a:headEnd/>
                    <a:tailEnd/>
                  </a:ln>
                </p:spPr>
                <p:txBody>
                  <a:bodyPr/>
                  <a:lstStyle/>
                  <a:p>
                    <a:endParaRPr lang="en-US" sz="1477"/>
                  </a:p>
                </p:txBody>
              </p:sp>
              <p:sp>
                <p:nvSpPr>
                  <p:cNvPr id="6227" name="Oval 29"/>
                  <p:cNvSpPr>
                    <a:spLocks noChangeArrowheads="1"/>
                  </p:cNvSpPr>
                  <p:nvPr/>
                </p:nvSpPr>
                <p:spPr bwMode="auto">
                  <a:xfrm>
                    <a:off x="4357" y="1754"/>
                    <a:ext cx="2" cy="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sp>
            <p:nvSpPr>
              <p:cNvPr id="6212" name="Arc 30"/>
              <p:cNvSpPr>
                <a:spLocks/>
              </p:cNvSpPr>
              <p:nvPr/>
            </p:nvSpPr>
            <p:spPr bwMode="auto">
              <a:xfrm>
                <a:off x="4344" y="1770"/>
                <a:ext cx="11" cy="8"/>
              </a:xfrm>
              <a:custGeom>
                <a:avLst/>
                <a:gdLst>
                  <a:gd name="T0" fmla="*/ 0 w 43200"/>
                  <a:gd name="T1" fmla="*/ 0 h 21600"/>
                  <a:gd name="T2" fmla="*/ 0 w 43200"/>
                  <a:gd name="T3" fmla="*/ 0 h 21600"/>
                  <a:gd name="T4" fmla="*/ 0 w 43200"/>
                  <a:gd name="T5" fmla="*/ 0 h 21600"/>
                  <a:gd name="T6" fmla="*/ 0 60000 65536"/>
                  <a:gd name="T7" fmla="*/ 0 60000 65536"/>
                  <a:gd name="T8" fmla="*/ 0 60000 65536"/>
                  <a:gd name="T9" fmla="*/ 0 w 43200"/>
                  <a:gd name="T10" fmla="*/ 0 h 21600"/>
                  <a:gd name="T11" fmla="*/ 43200 w 43200"/>
                  <a:gd name="T12" fmla="*/ 21600 h 21600"/>
                </a:gdLst>
                <a:ahLst/>
                <a:cxnLst>
                  <a:cxn ang="T6">
                    <a:pos x="T0" y="T1"/>
                  </a:cxn>
                  <a:cxn ang="T7">
                    <a:pos x="T2" y="T3"/>
                  </a:cxn>
                  <a:cxn ang="T8">
                    <a:pos x="T4" y="T5"/>
                  </a:cxn>
                </a:cxnLst>
                <a:rect l="T9" t="T10" r="T11" b="T12"/>
                <a:pathLst>
                  <a:path w="43200" h="21600" fill="none" extrusionOk="0">
                    <a:moveTo>
                      <a:pt x="43200" y="0"/>
                    </a:moveTo>
                    <a:cubicBezTo>
                      <a:pt x="43200" y="11929"/>
                      <a:pt x="33529" y="21600"/>
                      <a:pt x="21600" y="21600"/>
                    </a:cubicBezTo>
                    <a:cubicBezTo>
                      <a:pt x="9670" y="21600"/>
                      <a:pt x="0" y="11929"/>
                      <a:pt x="0" y="0"/>
                    </a:cubicBezTo>
                  </a:path>
                  <a:path w="43200" h="21600" stroke="0" extrusionOk="0">
                    <a:moveTo>
                      <a:pt x="43200" y="0"/>
                    </a:moveTo>
                    <a:cubicBezTo>
                      <a:pt x="43200" y="11929"/>
                      <a:pt x="33529" y="21600"/>
                      <a:pt x="21600" y="21600"/>
                    </a:cubicBezTo>
                    <a:cubicBezTo>
                      <a:pt x="9670" y="21600"/>
                      <a:pt x="0" y="11929"/>
                      <a:pt x="0" y="0"/>
                    </a:cubicBezTo>
                    <a:lnTo>
                      <a:pt x="21600" y="0"/>
                    </a:lnTo>
                    <a:close/>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nvGrpSpPr>
              <p:cNvPr id="6213" name="Group 31"/>
              <p:cNvGrpSpPr>
                <a:grpSpLocks/>
              </p:cNvGrpSpPr>
              <p:nvPr/>
            </p:nvGrpSpPr>
            <p:grpSpPr bwMode="auto">
              <a:xfrm>
                <a:off x="4334" y="1737"/>
                <a:ext cx="31" cy="12"/>
                <a:chOff x="4334" y="1737"/>
                <a:chExt cx="31" cy="12"/>
              </a:xfrm>
            </p:grpSpPr>
            <p:sp>
              <p:nvSpPr>
                <p:cNvPr id="6222" name="Freeform 32"/>
                <p:cNvSpPr>
                  <a:spLocks/>
                </p:cNvSpPr>
                <p:nvPr/>
              </p:nvSpPr>
              <p:spPr bwMode="auto">
                <a:xfrm>
                  <a:off x="4334" y="1737"/>
                  <a:ext cx="10" cy="11"/>
                </a:xfrm>
                <a:custGeom>
                  <a:avLst/>
                  <a:gdLst>
                    <a:gd name="T0" fmla="*/ 0 w 86"/>
                    <a:gd name="T1" fmla="*/ 0 h 67"/>
                    <a:gd name="T2" fmla="*/ 0 w 86"/>
                    <a:gd name="T3" fmla="*/ 0 h 67"/>
                    <a:gd name="T4" fmla="*/ 0 w 86"/>
                    <a:gd name="T5" fmla="*/ 0 h 67"/>
                    <a:gd name="T6" fmla="*/ 0 w 86"/>
                    <a:gd name="T7" fmla="*/ 0 h 67"/>
                    <a:gd name="T8" fmla="*/ 0 w 86"/>
                    <a:gd name="T9" fmla="*/ 0 h 67"/>
                    <a:gd name="T10" fmla="*/ 0 w 86"/>
                    <a:gd name="T11" fmla="*/ 0 h 67"/>
                    <a:gd name="T12" fmla="*/ 0 w 86"/>
                    <a:gd name="T13" fmla="*/ 0 h 67"/>
                    <a:gd name="T14" fmla="*/ 0 w 86"/>
                    <a:gd name="T15" fmla="*/ 0 h 67"/>
                    <a:gd name="T16" fmla="*/ 0 w 86"/>
                    <a:gd name="T17" fmla="*/ 0 h 67"/>
                    <a:gd name="T18" fmla="*/ 0 w 86"/>
                    <a:gd name="T19" fmla="*/ 0 h 67"/>
                    <a:gd name="T20" fmla="*/ 0 w 86"/>
                    <a:gd name="T21" fmla="*/ 0 h 67"/>
                    <a:gd name="T22" fmla="*/ 0 w 86"/>
                    <a:gd name="T23" fmla="*/ 0 h 67"/>
                    <a:gd name="T24" fmla="*/ 0 w 86"/>
                    <a:gd name="T25" fmla="*/ 0 h 67"/>
                    <a:gd name="T26" fmla="*/ 0 w 86"/>
                    <a:gd name="T27" fmla="*/ 0 h 67"/>
                    <a:gd name="T28" fmla="*/ 0 w 86"/>
                    <a:gd name="T29" fmla="*/ 0 h 67"/>
                    <a:gd name="T30" fmla="*/ 0 w 86"/>
                    <a:gd name="T31" fmla="*/ 0 h 67"/>
                    <a:gd name="T32" fmla="*/ 0 w 86"/>
                    <a:gd name="T33" fmla="*/ 0 h 67"/>
                    <a:gd name="T34" fmla="*/ 0 w 86"/>
                    <a:gd name="T35" fmla="*/ 0 h 67"/>
                    <a:gd name="T36" fmla="*/ 0 w 86"/>
                    <a:gd name="T37" fmla="*/ 0 h 67"/>
                    <a:gd name="T38" fmla="*/ 0 w 86"/>
                    <a:gd name="T39" fmla="*/ 0 h 67"/>
                    <a:gd name="T40" fmla="*/ 0 w 86"/>
                    <a:gd name="T41" fmla="*/ 0 h 67"/>
                    <a:gd name="T42" fmla="*/ 0 w 86"/>
                    <a:gd name="T43" fmla="*/ 0 h 67"/>
                    <a:gd name="T44" fmla="*/ 0 w 86"/>
                    <a:gd name="T45" fmla="*/ 0 h 67"/>
                    <a:gd name="T46" fmla="*/ 0 w 86"/>
                    <a:gd name="T47" fmla="*/ 0 h 67"/>
                    <a:gd name="T48" fmla="*/ 0 w 86"/>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67"/>
                    <a:gd name="T77" fmla="*/ 86 w 86"/>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67">
                      <a:moveTo>
                        <a:pt x="74" y="5"/>
                      </a:moveTo>
                      <a:lnTo>
                        <a:pt x="65" y="8"/>
                      </a:lnTo>
                      <a:lnTo>
                        <a:pt x="56" y="12"/>
                      </a:lnTo>
                      <a:lnTo>
                        <a:pt x="50" y="16"/>
                      </a:lnTo>
                      <a:lnTo>
                        <a:pt x="44" y="20"/>
                      </a:lnTo>
                      <a:lnTo>
                        <a:pt x="39" y="28"/>
                      </a:lnTo>
                      <a:lnTo>
                        <a:pt x="33" y="37"/>
                      </a:lnTo>
                      <a:lnTo>
                        <a:pt x="29" y="44"/>
                      </a:lnTo>
                      <a:lnTo>
                        <a:pt x="24" y="49"/>
                      </a:lnTo>
                      <a:lnTo>
                        <a:pt x="19" y="56"/>
                      </a:lnTo>
                      <a:lnTo>
                        <a:pt x="0" y="67"/>
                      </a:lnTo>
                      <a:lnTo>
                        <a:pt x="12" y="64"/>
                      </a:lnTo>
                      <a:lnTo>
                        <a:pt x="20" y="62"/>
                      </a:lnTo>
                      <a:lnTo>
                        <a:pt x="27" y="58"/>
                      </a:lnTo>
                      <a:lnTo>
                        <a:pt x="36" y="50"/>
                      </a:lnTo>
                      <a:lnTo>
                        <a:pt x="41" y="45"/>
                      </a:lnTo>
                      <a:lnTo>
                        <a:pt x="47" y="37"/>
                      </a:lnTo>
                      <a:lnTo>
                        <a:pt x="51" y="30"/>
                      </a:lnTo>
                      <a:lnTo>
                        <a:pt x="55" y="24"/>
                      </a:lnTo>
                      <a:lnTo>
                        <a:pt x="61" y="17"/>
                      </a:lnTo>
                      <a:lnTo>
                        <a:pt x="66" y="14"/>
                      </a:lnTo>
                      <a:lnTo>
                        <a:pt x="75" y="10"/>
                      </a:lnTo>
                      <a:lnTo>
                        <a:pt x="82" y="7"/>
                      </a:lnTo>
                      <a:lnTo>
                        <a:pt x="86" y="0"/>
                      </a:lnTo>
                      <a:lnTo>
                        <a:pt x="74" y="5"/>
                      </a:lnTo>
                      <a:close/>
                    </a:path>
                  </a:pathLst>
                </a:custGeom>
                <a:solidFill>
                  <a:srgbClr val="201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6223" name="Freeform 33"/>
                <p:cNvSpPr>
                  <a:spLocks/>
                </p:cNvSpPr>
                <p:nvPr/>
              </p:nvSpPr>
              <p:spPr bwMode="auto">
                <a:xfrm>
                  <a:off x="4356" y="1738"/>
                  <a:ext cx="9" cy="11"/>
                </a:xfrm>
                <a:custGeom>
                  <a:avLst/>
                  <a:gdLst>
                    <a:gd name="T0" fmla="*/ 0 w 87"/>
                    <a:gd name="T1" fmla="*/ 0 h 67"/>
                    <a:gd name="T2" fmla="*/ 0 w 87"/>
                    <a:gd name="T3" fmla="*/ 0 h 67"/>
                    <a:gd name="T4" fmla="*/ 0 w 87"/>
                    <a:gd name="T5" fmla="*/ 0 h 67"/>
                    <a:gd name="T6" fmla="*/ 0 w 87"/>
                    <a:gd name="T7" fmla="*/ 0 h 67"/>
                    <a:gd name="T8" fmla="*/ 0 w 87"/>
                    <a:gd name="T9" fmla="*/ 0 h 67"/>
                    <a:gd name="T10" fmla="*/ 0 w 87"/>
                    <a:gd name="T11" fmla="*/ 0 h 67"/>
                    <a:gd name="T12" fmla="*/ 0 w 87"/>
                    <a:gd name="T13" fmla="*/ 0 h 67"/>
                    <a:gd name="T14" fmla="*/ 0 w 87"/>
                    <a:gd name="T15" fmla="*/ 0 h 67"/>
                    <a:gd name="T16" fmla="*/ 0 w 87"/>
                    <a:gd name="T17" fmla="*/ 0 h 67"/>
                    <a:gd name="T18" fmla="*/ 0 w 87"/>
                    <a:gd name="T19" fmla="*/ 0 h 67"/>
                    <a:gd name="T20" fmla="*/ 0 w 87"/>
                    <a:gd name="T21" fmla="*/ 0 h 67"/>
                    <a:gd name="T22" fmla="*/ 0 w 87"/>
                    <a:gd name="T23" fmla="*/ 0 h 67"/>
                    <a:gd name="T24" fmla="*/ 0 w 87"/>
                    <a:gd name="T25" fmla="*/ 0 h 67"/>
                    <a:gd name="T26" fmla="*/ 0 w 87"/>
                    <a:gd name="T27" fmla="*/ 0 h 67"/>
                    <a:gd name="T28" fmla="*/ 0 w 87"/>
                    <a:gd name="T29" fmla="*/ 0 h 67"/>
                    <a:gd name="T30" fmla="*/ 0 w 87"/>
                    <a:gd name="T31" fmla="*/ 0 h 67"/>
                    <a:gd name="T32" fmla="*/ 0 w 87"/>
                    <a:gd name="T33" fmla="*/ 0 h 67"/>
                    <a:gd name="T34" fmla="*/ 0 w 87"/>
                    <a:gd name="T35" fmla="*/ 0 h 67"/>
                    <a:gd name="T36" fmla="*/ 0 w 87"/>
                    <a:gd name="T37" fmla="*/ 0 h 67"/>
                    <a:gd name="T38" fmla="*/ 0 w 87"/>
                    <a:gd name="T39" fmla="*/ 0 h 67"/>
                    <a:gd name="T40" fmla="*/ 0 w 87"/>
                    <a:gd name="T41" fmla="*/ 0 h 67"/>
                    <a:gd name="T42" fmla="*/ 0 w 87"/>
                    <a:gd name="T43" fmla="*/ 0 h 67"/>
                    <a:gd name="T44" fmla="*/ 0 w 87"/>
                    <a:gd name="T45" fmla="*/ 0 h 67"/>
                    <a:gd name="T46" fmla="*/ 0 w 87"/>
                    <a:gd name="T47" fmla="*/ 0 h 67"/>
                    <a:gd name="T48" fmla="*/ 0 w 87"/>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7"/>
                    <a:gd name="T76" fmla="*/ 0 h 67"/>
                    <a:gd name="T77" fmla="*/ 87 w 87"/>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7" h="67">
                      <a:moveTo>
                        <a:pt x="12" y="5"/>
                      </a:moveTo>
                      <a:lnTo>
                        <a:pt x="22" y="8"/>
                      </a:lnTo>
                      <a:lnTo>
                        <a:pt x="30" y="11"/>
                      </a:lnTo>
                      <a:lnTo>
                        <a:pt x="37" y="15"/>
                      </a:lnTo>
                      <a:lnTo>
                        <a:pt x="42" y="20"/>
                      </a:lnTo>
                      <a:lnTo>
                        <a:pt x="48" y="28"/>
                      </a:lnTo>
                      <a:lnTo>
                        <a:pt x="54" y="37"/>
                      </a:lnTo>
                      <a:lnTo>
                        <a:pt x="58" y="44"/>
                      </a:lnTo>
                      <a:lnTo>
                        <a:pt x="62" y="50"/>
                      </a:lnTo>
                      <a:lnTo>
                        <a:pt x="68" y="56"/>
                      </a:lnTo>
                      <a:lnTo>
                        <a:pt x="87" y="67"/>
                      </a:lnTo>
                      <a:lnTo>
                        <a:pt x="75" y="64"/>
                      </a:lnTo>
                      <a:lnTo>
                        <a:pt x="67" y="61"/>
                      </a:lnTo>
                      <a:lnTo>
                        <a:pt x="59" y="57"/>
                      </a:lnTo>
                      <a:lnTo>
                        <a:pt x="50" y="51"/>
                      </a:lnTo>
                      <a:lnTo>
                        <a:pt x="46" y="45"/>
                      </a:lnTo>
                      <a:lnTo>
                        <a:pt x="39" y="36"/>
                      </a:lnTo>
                      <a:lnTo>
                        <a:pt x="36" y="30"/>
                      </a:lnTo>
                      <a:lnTo>
                        <a:pt x="31" y="24"/>
                      </a:lnTo>
                      <a:lnTo>
                        <a:pt x="26" y="17"/>
                      </a:lnTo>
                      <a:lnTo>
                        <a:pt x="20" y="14"/>
                      </a:lnTo>
                      <a:lnTo>
                        <a:pt x="11" y="10"/>
                      </a:lnTo>
                      <a:lnTo>
                        <a:pt x="5" y="7"/>
                      </a:lnTo>
                      <a:lnTo>
                        <a:pt x="0" y="0"/>
                      </a:lnTo>
                      <a:lnTo>
                        <a:pt x="12" y="5"/>
                      </a:lnTo>
                      <a:close/>
                    </a:path>
                  </a:pathLst>
                </a:custGeom>
                <a:solidFill>
                  <a:srgbClr val="201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grpSp>
            <p:nvGrpSpPr>
              <p:cNvPr id="6214" name="Group 34"/>
              <p:cNvGrpSpPr>
                <a:grpSpLocks/>
              </p:cNvGrpSpPr>
              <p:nvPr/>
            </p:nvGrpSpPr>
            <p:grpSpPr bwMode="auto">
              <a:xfrm>
                <a:off x="4327" y="1747"/>
                <a:ext cx="46" cy="18"/>
                <a:chOff x="4327" y="1747"/>
                <a:chExt cx="46" cy="18"/>
              </a:xfrm>
            </p:grpSpPr>
            <p:grpSp>
              <p:nvGrpSpPr>
                <p:cNvPr id="6216" name="Group 35"/>
                <p:cNvGrpSpPr>
                  <a:grpSpLocks/>
                </p:cNvGrpSpPr>
                <p:nvPr/>
              </p:nvGrpSpPr>
              <p:grpSpPr bwMode="auto">
                <a:xfrm>
                  <a:off x="4333" y="1747"/>
                  <a:ext cx="33" cy="18"/>
                  <a:chOff x="4333" y="1747"/>
                  <a:chExt cx="33" cy="18"/>
                </a:xfrm>
              </p:grpSpPr>
              <p:sp>
                <p:nvSpPr>
                  <p:cNvPr id="6220" name="Oval 36"/>
                  <p:cNvSpPr>
                    <a:spLocks noChangeArrowheads="1"/>
                  </p:cNvSpPr>
                  <p:nvPr/>
                </p:nvSpPr>
                <p:spPr bwMode="auto">
                  <a:xfrm>
                    <a:off x="4352" y="1747"/>
                    <a:ext cx="14" cy="18"/>
                  </a:xfrm>
                  <a:prstGeom prst="ellipse">
                    <a:avLst/>
                  </a:pr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6221" name="Oval 37"/>
                  <p:cNvSpPr>
                    <a:spLocks noChangeArrowheads="1"/>
                  </p:cNvSpPr>
                  <p:nvPr/>
                </p:nvSpPr>
                <p:spPr bwMode="auto">
                  <a:xfrm>
                    <a:off x="4333" y="1747"/>
                    <a:ext cx="14" cy="18"/>
                  </a:xfrm>
                  <a:prstGeom prst="ellipse">
                    <a:avLst/>
                  </a:pr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
              <p:nvSpPr>
                <p:cNvPr id="6217" name="Arc 38"/>
                <p:cNvSpPr>
                  <a:spLocks/>
                </p:cNvSpPr>
                <p:nvPr/>
              </p:nvSpPr>
              <p:spPr bwMode="auto">
                <a:xfrm>
                  <a:off x="4346" y="1751"/>
                  <a:ext cx="6" cy="6"/>
                </a:xfrm>
                <a:custGeom>
                  <a:avLst/>
                  <a:gdLst>
                    <a:gd name="T0" fmla="*/ 0 w 34116"/>
                    <a:gd name="T1" fmla="*/ 0 h 21600"/>
                    <a:gd name="T2" fmla="*/ 0 w 34116"/>
                    <a:gd name="T3" fmla="*/ 0 h 21600"/>
                    <a:gd name="T4" fmla="*/ 0 w 34116"/>
                    <a:gd name="T5" fmla="*/ 0 h 21600"/>
                    <a:gd name="T6" fmla="*/ 0 60000 65536"/>
                    <a:gd name="T7" fmla="*/ 0 60000 65536"/>
                    <a:gd name="T8" fmla="*/ 0 60000 65536"/>
                    <a:gd name="T9" fmla="*/ 0 w 34116"/>
                    <a:gd name="T10" fmla="*/ 0 h 21600"/>
                    <a:gd name="T11" fmla="*/ 34116 w 34116"/>
                    <a:gd name="T12" fmla="*/ 21600 h 21600"/>
                  </a:gdLst>
                  <a:ahLst/>
                  <a:cxnLst>
                    <a:cxn ang="T6">
                      <a:pos x="T0" y="T1"/>
                    </a:cxn>
                    <a:cxn ang="T7">
                      <a:pos x="T2" y="T3"/>
                    </a:cxn>
                    <a:cxn ang="T8">
                      <a:pos x="T4" y="T5"/>
                    </a:cxn>
                  </a:cxnLst>
                  <a:rect l="T9" t="T10" r="T11" b="T12"/>
                  <a:pathLst>
                    <a:path w="34116" h="21600" fill="none" extrusionOk="0">
                      <a:moveTo>
                        <a:pt x="0" y="9618"/>
                      </a:moveTo>
                      <a:cubicBezTo>
                        <a:pt x="4006" y="3609"/>
                        <a:pt x="10750" y="-1"/>
                        <a:pt x="17972" y="0"/>
                      </a:cubicBezTo>
                      <a:cubicBezTo>
                        <a:pt x="24141" y="0"/>
                        <a:pt x="30017" y="2638"/>
                        <a:pt x="34116" y="7249"/>
                      </a:cubicBezTo>
                    </a:path>
                    <a:path w="34116" h="21600" stroke="0" extrusionOk="0">
                      <a:moveTo>
                        <a:pt x="0" y="9618"/>
                      </a:moveTo>
                      <a:cubicBezTo>
                        <a:pt x="4006" y="3609"/>
                        <a:pt x="10750" y="-1"/>
                        <a:pt x="17972" y="0"/>
                      </a:cubicBezTo>
                      <a:cubicBezTo>
                        <a:pt x="24141" y="0"/>
                        <a:pt x="30017" y="2638"/>
                        <a:pt x="34116" y="7249"/>
                      </a:cubicBezTo>
                      <a:lnTo>
                        <a:pt x="17972" y="21600"/>
                      </a:lnTo>
                      <a:close/>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6218" name="Line 39"/>
                <p:cNvSpPr>
                  <a:spLocks noChangeShapeType="1"/>
                </p:cNvSpPr>
                <p:nvPr/>
              </p:nvSpPr>
              <p:spPr bwMode="auto">
                <a:xfrm>
                  <a:off x="4327" y="1751"/>
                  <a:ext cx="7" cy="1"/>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219" name="Line 40"/>
                <p:cNvSpPr>
                  <a:spLocks noChangeShapeType="1"/>
                </p:cNvSpPr>
                <p:nvPr/>
              </p:nvSpPr>
              <p:spPr bwMode="auto">
                <a:xfrm flipV="1">
                  <a:off x="4365" y="1750"/>
                  <a:ext cx="8" cy="3"/>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grpSp>
          <p:sp>
            <p:nvSpPr>
              <p:cNvPr id="6215" name="Freeform 41"/>
              <p:cNvSpPr>
                <a:spLocks/>
              </p:cNvSpPr>
              <p:nvPr/>
            </p:nvSpPr>
            <p:spPr bwMode="auto">
              <a:xfrm>
                <a:off x="4348" y="1792"/>
                <a:ext cx="3" cy="1"/>
              </a:xfrm>
              <a:custGeom>
                <a:avLst/>
                <a:gdLst>
                  <a:gd name="T0" fmla="*/ 0 w 23"/>
                  <a:gd name="T1" fmla="*/ 0 h 3"/>
                  <a:gd name="T2" fmla="*/ 0 w 23"/>
                  <a:gd name="T3" fmla="*/ 0 h 3"/>
                  <a:gd name="T4" fmla="*/ 0 w 23"/>
                  <a:gd name="T5" fmla="*/ 0 h 3"/>
                  <a:gd name="T6" fmla="*/ 0 w 23"/>
                  <a:gd name="T7" fmla="*/ 0 h 3"/>
                  <a:gd name="T8" fmla="*/ 0 60000 65536"/>
                  <a:gd name="T9" fmla="*/ 0 60000 65536"/>
                  <a:gd name="T10" fmla="*/ 0 60000 65536"/>
                  <a:gd name="T11" fmla="*/ 0 60000 65536"/>
                  <a:gd name="T12" fmla="*/ 0 w 23"/>
                  <a:gd name="T13" fmla="*/ 0 h 3"/>
                  <a:gd name="T14" fmla="*/ 23 w 23"/>
                  <a:gd name="T15" fmla="*/ 3 h 3"/>
                </a:gdLst>
                <a:ahLst/>
                <a:cxnLst>
                  <a:cxn ang="T8">
                    <a:pos x="T0" y="T1"/>
                  </a:cxn>
                  <a:cxn ang="T9">
                    <a:pos x="T2" y="T3"/>
                  </a:cxn>
                  <a:cxn ang="T10">
                    <a:pos x="T4" y="T5"/>
                  </a:cxn>
                  <a:cxn ang="T11">
                    <a:pos x="T6" y="T7"/>
                  </a:cxn>
                </a:cxnLst>
                <a:rect l="T12" t="T13" r="T14" b="T15"/>
                <a:pathLst>
                  <a:path w="23" h="3">
                    <a:moveTo>
                      <a:pt x="0" y="2"/>
                    </a:moveTo>
                    <a:lnTo>
                      <a:pt x="8" y="0"/>
                    </a:lnTo>
                    <a:lnTo>
                      <a:pt x="16" y="2"/>
                    </a:lnTo>
                    <a:lnTo>
                      <a:pt x="23" y="3"/>
                    </a:lnTo>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grpSp>
          <p:nvGrpSpPr>
            <p:cNvPr id="6160" name="Group 42"/>
            <p:cNvGrpSpPr>
              <a:grpSpLocks/>
            </p:cNvGrpSpPr>
            <p:nvPr/>
          </p:nvGrpSpPr>
          <p:grpSpPr bwMode="auto">
            <a:xfrm>
              <a:off x="4202" y="1799"/>
              <a:ext cx="295" cy="436"/>
              <a:chOff x="4202" y="1799"/>
              <a:chExt cx="295" cy="436"/>
            </a:xfrm>
          </p:grpSpPr>
          <p:sp>
            <p:nvSpPr>
              <p:cNvPr id="6171" name="Freeform 43"/>
              <p:cNvSpPr>
                <a:spLocks/>
              </p:cNvSpPr>
              <p:nvPr/>
            </p:nvSpPr>
            <p:spPr bwMode="auto">
              <a:xfrm>
                <a:off x="4312" y="1801"/>
                <a:ext cx="77" cy="169"/>
              </a:xfrm>
              <a:custGeom>
                <a:avLst/>
                <a:gdLst>
                  <a:gd name="T0" fmla="*/ 0 w 695"/>
                  <a:gd name="T1" fmla="*/ 0 h 1014"/>
                  <a:gd name="T2" fmla="*/ 0 w 695"/>
                  <a:gd name="T3" fmla="*/ 0 h 1014"/>
                  <a:gd name="T4" fmla="*/ 0 w 695"/>
                  <a:gd name="T5" fmla="*/ 0 h 1014"/>
                  <a:gd name="T6" fmla="*/ 0 w 695"/>
                  <a:gd name="T7" fmla="*/ 0 h 1014"/>
                  <a:gd name="T8" fmla="*/ 0 w 695"/>
                  <a:gd name="T9" fmla="*/ 0 h 1014"/>
                  <a:gd name="T10" fmla="*/ 0 w 695"/>
                  <a:gd name="T11" fmla="*/ 0 h 1014"/>
                  <a:gd name="T12" fmla="*/ 0 w 695"/>
                  <a:gd name="T13" fmla="*/ 0 h 1014"/>
                  <a:gd name="T14" fmla="*/ 0 w 695"/>
                  <a:gd name="T15" fmla="*/ 0 h 1014"/>
                  <a:gd name="T16" fmla="*/ 0 w 695"/>
                  <a:gd name="T17" fmla="*/ 0 h 1014"/>
                  <a:gd name="T18" fmla="*/ 0 w 695"/>
                  <a:gd name="T19" fmla="*/ 0 h 1014"/>
                  <a:gd name="T20" fmla="*/ 0 w 695"/>
                  <a:gd name="T21" fmla="*/ 0 h 1014"/>
                  <a:gd name="T22" fmla="*/ 0 w 695"/>
                  <a:gd name="T23" fmla="*/ 0 h 1014"/>
                  <a:gd name="T24" fmla="*/ 0 w 695"/>
                  <a:gd name="T25" fmla="*/ 0 h 1014"/>
                  <a:gd name="T26" fmla="*/ 0 w 695"/>
                  <a:gd name="T27" fmla="*/ 0 h 1014"/>
                  <a:gd name="T28" fmla="*/ 0 w 695"/>
                  <a:gd name="T29" fmla="*/ 0 h 1014"/>
                  <a:gd name="T30" fmla="*/ 0 w 695"/>
                  <a:gd name="T31" fmla="*/ 0 h 1014"/>
                  <a:gd name="T32" fmla="*/ 0 w 695"/>
                  <a:gd name="T33" fmla="*/ 0 h 1014"/>
                  <a:gd name="T34" fmla="*/ 0 w 695"/>
                  <a:gd name="T35" fmla="*/ 0 h 1014"/>
                  <a:gd name="T36" fmla="*/ 0 w 695"/>
                  <a:gd name="T37" fmla="*/ 0 h 1014"/>
                  <a:gd name="T38" fmla="*/ 0 w 695"/>
                  <a:gd name="T39" fmla="*/ 0 h 1014"/>
                  <a:gd name="T40" fmla="*/ 0 w 695"/>
                  <a:gd name="T41" fmla="*/ 0 h 1014"/>
                  <a:gd name="T42" fmla="*/ 0 w 695"/>
                  <a:gd name="T43" fmla="*/ 0 h 1014"/>
                  <a:gd name="T44" fmla="*/ 0 w 695"/>
                  <a:gd name="T45" fmla="*/ 0 h 1014"/>
                  <a:gd name="T46" fmla="*/ 0 w 695"/>
                  <a:gd name="T47" fmla="*/ 0 h 1014"/>
                  <a:gd name="T48" fmla="*/ 0 w 695"/>
                  <a:gd name="T49" fmla="*/ 0 h 1014"/>
                  <a:gd name="T50" fmla="*/ 0 w 695"/>
                  <a:gd name="T51" fmla="*/ 0 h 1014"/>
                  <a:gd name="T52" fmla="*/ 0 w 695"/>
                  <a:gd name="T53" fmla="*/ 0 h 1014"/>
                  <a:gd name="T54" fmla="*/ 0 w 695"/>
                  <a:gd name="T55" fmla="*/ 0 h 1014"/>
                  <a:gd name="T56" fmla="*/ 0 w 695"/>
                  <a:gd name="T57" fmla="*/ 0 h 1014"/>
                  <a:gd name="T58" fmla="*/ 0 w 695"/>
                  <a:gd name="T59" fmla="*/ 0 h 101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95"/>
                  <a:gd name="T91" fmla="*/ 0 h 1014"/>
                  <a:gd name="T92" fmla="*/ 695 w 695"/>
                  <a:gd name="T93" fmla="*/ 1014 h 101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95" h="1014">
                    <a:moveTo>
                      <a:pt x="207" y="15"/>
                    </a:moveTo>
                    <a:lnTo>
                      <a:pt x="140" y="9"/>
                    </a:lnTo>
                    <a:lnTo>
                      <a:pt x="93" y="3"/>
                    </a:lnTo>
                    <a:lnTo>
                      <a:pt x="67" y="0"/>
                    </a:lnTo>
                    <a:lnTo>
                      <a:pt x="67" y="158"/>
                    </a:lnTo>
                    <a:lnTo>
                      <a:pt x="57" y="297"/>
                    </a:lnTo>
                    <a:lnTo>
                      <a:pt x="50" y="330"/>
                    </a:lnTo>
                    <a:lnTo>
                      <a:pt x="30" y="533"/>
                    </a:lnTo>
                    <a:lnTo>
                      <a:pt x="0" y="653"/>
                    </a:lnTo>
                    <a:lnTo>
                      <a:pt x="23" y="852"/>
                    </a:lnTo>
                    <a:lnTo>
                      <a:pt x="43" y="959"/>
                    </a:lnTo>
                    <a:lnTo>
                      <a:pt x="67" y="986"/>
                    </a:lnTo>
                    <a:lnTo>
                      <a:pt x="113" y="990"/>
                    </a:lnTo>
                    <a:lnTo>
                      <a:pt x="243" y="1002"/>
                    </a:lnTo>
                    <a:lnTo>
                      <a:pt x="340" y="1014"/>
                    </a:lnTo>
                    <a:lnTo>
                      <a:pt x="482" y="1002"/>
                    </a:lnTo>
                    <a:lnTo>
                      <a:pt x="622" y="983"/>
                    </a:lnTo>
                    <a:lnTo>
                      <a:pt x="675" y="971"/>
                    </a:lnTo>
                    <a:lnTo>
                      <a:pt x="672" y="852"/>
                    </a:lnTo>
                    <a:lnTo>
                      <a:pt x="695" y="635"/>
                    </a:lnTo>
                    <a:lnTo>
                      <a:pt x="688" y="472"/>
                    </a:lnTo>
                    <a:lnTo>
                      <a:pt x="662" y="303"/>
                    </a:lnTo>
                    <a:lnTo>
                      <a:pt x="615" y="149"/>
                    </a:lnTo>
                    <a:lnTo>
                      <a:pt x="599" y="34"/>
                    </a:lnTo>
                    <a:lnTo>
                      <a:pt x="592" y="3"/>
                    </a:lnTo>
                    <a:lnTo>
                      <a:pt x="479" y="31"/>
                    </a:lnTo>
                    <a:lnTo>
                      <a:pt x="415" y="55"/>
                    </a:lnTo>
                    <a:lnTo>
                      <a:pt x="320" y="61"/>
                    </a:lnTo>
                    <a:lnTo>
                      <a:pt x="247" y="49"/>
                    </a:lnTo>
                    <a:lnTo>
                      <a:pt x="207" y="15"/>
                    </a:lnTo>
                    <a:close/>
                  </a:path>
                </a:pathLst>
              </a:custGeom>
              <a:solidFill>
                <a:srgbClr val="E0E0E0"/>
              </a:solidFill>
              <a:ln w="1588">
                <a:solidFill>
                  <a:srgbClr val="000000"/>
                </a:solidFill>
                <a:round/>
                <a:headEnd/>
                <a:tailEnd/>
              </a:ln>
            </p:spPr>
            <p:txBody>
              <a:bodyPr/>
              <a:lstStyle/>
              <a:p>
                <a:endParaRPr lang="en-US" sz="1477"/>
              </a:p>
            </p:txBody>
          </p:sp>
          <p:grpSp>
            <p:nvGrpSpPr>
              <p:cNvPr id="6172" name="Group 44"/>
              <p:cNvGrpSpPr>
                <a:grpSpLocks/>
              </p:cNvGrpSpPr>
              <p:nvPr/>
            </p:nvGrpSpPr>
            <p:grpSpPr bwMode="auto">
              <a:xfrm>
                <a:off x="4283" y="1964"/>
                <a:ext cx="149" cy="271"/>
                <a:chOff x="4283" y="1964"/>
                <a:chExt cx="149" cy="271"/>
              </a:xfrm>
            </p:grpSpPr>
            <p:grpSp>
              <p:nvGrpSpPr>
                <p:cNvPr id="6202" name="Group 45"/>
                <p:cNvGrpSpPr>
                  <a:grpSpLocks/>
                </p:cNvGrpSpPr>
                <p:nvPr/>
              </p:nvGrpSpPr>
              <p:grpSpPr bwMode="auto">
                <a:xfrm>
                  <a:off x="4283" y="2182"/>
                  <a:ext cx="149" cy="53"/>
                  <a:chOff x="4283" y="2182"/>
                  <a:chExt cx="149" cy="53"/>
                </a:xfrm>
              </p:grpSpPr>
              <p:sp>
                <p:nvSpPr>
                  <p:cNvPr id="6204" name="Freeform 46"/>
                  <p:cNvSpPr>
                    <a:spLocks/>
                  </p:cNvSpPr>
                  <p:nvPr/>
                </p:nvSpPr>
                <p:spPr bwMode="auto">
                  <a:xfrm>
                    <a:off x="4379" y="2191"/>
                    <a:ext cx="53" cy="44"/>
                  </a:xfrm>
                  <a:custGeom>
                    <a:avLst/>
                    <a:gdLst>
                      <a:gd name="T0" fmla="*/ 0 w 480"/>
                      <a:gd name="T1" fmla="*/ 0 h 267"/>
                      <a:gd name="T2" fmla="*/ 0 w 480"/>
                      <a:gd name="T3" fmla="*/ 0 h 267"/>
                      <a:gd name="T4" fmla="*/ 0 w 480"/>
                      <a:gd name="T5" fmla="*/ 0 h 267"/>
                      <a:gd name="T6" fmla="*/ 0 w 480"/>
                      <a:gd name="T7" fmla="*/ 0 h 267"/>
                      <a:gd name="T8" fmla="*/ 0 w 480"/>
                      <a:gd name="T9" fmla="*/ 0 h 267"/>
                      <a:gd name="T10" fmla="*/ 0 w 480"/>
                      <a:gd name="T11" fmla="*/ 0 h 267"/>
                      <a:gd name="T12" fmla="*/ 0 w 480"/>
                      <a:gd name="T13" fmla="*/ 0 h 267"/>
                      <a:gd name="T14" fmla="*/ 0 w 480"/>
                      <a:gd name="T15" fmla="*/ 0 h 267"/>
                      <a:gd name="T16" fmla="*/ 0 w 480"/>
                      <a:gd name="T17" fmla="*/ 0 h 267"/>
                      <a:gd name="T18" fmla="*/ 0 w 480"/>
                      <a:gd name="T19" fmla="*/ 0 h 267"/>
                      <a:gd name="T20" fmla="*/ 0 w 480"/>
                      <a:gd name="T21" fmla="*/ 0 h 267"/>
                      <a:gd name="T22" fmla="*/ 0 w 480"/>
                      <a:gd name="T23" fmla="*/ 0 h 267"/>
                      <a:gd name="T24" fmla="*/ 0 w 480"/>
                      <a:gd name="T25" fmla="*/ 0 h 267"/>
                      <a:gd name="T26" fmla="*/ 0 w 480"/>
                      <a:gd name="T27" fmla="*/ 0 h 267"/>
                      <a:gd name="T28" fmla="*/ 0 w 480"/>
                      <a:gd name="T29" fmla="*/ 0 h 267"/>
                      <a:gd name="T30" fmla="*/ 0 w 480"/>
                      <a:gd name="T31" fmla="*/ 0 h 267"/>
                      <a:gd name="T32" fmla="*/ 0 w 480"/>
                      <a:gd name="T33" fmla="*/ 0 h 267"/>
                      <a:gd name="T34" fmla="*/ 0 w 480"/>
                      <a:gd name="T35" fmla="*/ 0 h 267"/>
                      <a:gd name="T36" fmla="*/ 0 w 480"/>
                      <a:gd name="T37" fmla="*/ 0 h 267"/>
                      <a:gd name="T38" fmla="*/ 0 w 480"/>
                      <a:gd name="T39" fmla="*/ 0 h 267"/>
                      <a:gd name="T40" fmla="*/ 0 w 480"/>
                      <a:gd name="T41" fmla="*/ 0 h 267"/>
                      <a:gd name="T42" fmla="*/ 0 w 480"/>
                      <a:gd name="T43" fmla="*/ 0 h 267"/>
                      <a:gd name="T44" fmla="*/ 0 w 480"/>
                      <a:gd name="T45" fmla="*/ 0 h 267"/>
                      <a:gd name="T46" fmla="*/ 0 w 480"/>
                      <a:gd name="T47" fmla="*/ 0 h 267"/>
                      <a:gd name="T48" fmla="*/ 0 w 480"/>
                      <a:gd name="T49" fmla="*/ 0 h 267"/>
                      <a:gd name="T50" fmla="*/ 0 w 480"/>
                      <a:gd name="T51" fmla="*/ 0 h 267"/>
                      <a:gd name="T52" fmla="*/ 0 w 480"/>
                      <a:gd name="T53" fmla="*/ 0 h 26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0"/>
                      <a:gd name="T82" fmla="*/ 0 h 267"/>
                      <a:gd name="T83" fmla="*/ 480 w 480"/>
                      <a:gd name="T84" fmla="*/ 267 h 26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0" h="267">
                        <a:moveTo>
                          <a:pt x="1" y="33"/>
                        </a:moveTo>
                        <a:lnTo>
                          <a:pt x="0" y="66"/>
                        </a:lnTo>
                        <a:lnTo>
                          <a:pt x="1" y="89"/>
                        </a:lnTo>
                        <a:lnTo>
                          <a:pt x="3" y="111"/>
                        </a:lnTo>
                        <a:lnTo>
                          <a:pt x="14" y="141"/>
                        </a:lnTo>
                        <a:lnTo>
                          <a:pt x="65" y="166"/>
                        </a:lnTo>
                        <a:lnTo>
                          <a:pt x="92" y="165"/>
                        </a:lnTo>
                        <a:lnTo>
                          <a:pt x="97" y="186"/>
                        </a:lnTo>
                        <a:lnTo>
                          <a:pt x="113" y="198"/>
                        </a:lnTo>
                        <a:lnTo>
                          <a:pt x="136" y="213"/>
                        </a:lnTo>
                        <a:lnTo>
                          <a:pt x="172" y="228"/>
                        </a:lnTo>
                        <a:lnTo>
                          <a:pt x="268" y="252"/>
                        </a:lnTo>
                        <a:lnTo>
                          <a:pt x="315" y="262"/>
                        </a:lnTo>
                        <a:lnTo>
                          <a:pt x="368" y="267"/>
                        </a:lnTo>
                        <a:lnTo>
                          <a:pt x="416" y="264"/>
                        </a:lnTo>
                        <a:lnTo>
                          <a:pt x="442" y="257"/>
                        </a:lnTo>
                        <a:lnTo>
                          <a:pt x="464" y="243"/>
                        </a:lnTo>
                        <a:lnTo>
                          <a:pt x="476" y="225"/>
                        </a:lnTo>
                        <a:lnTo>
                          <a:pt x="479" y="203"/>
                        </a:lnTo>
                        <a:lnTo>
                          <a:pt x="480" y="192"/>
                        </a:lnTo>
                        <a:lnTo>
                          <a:pt x="479" y="181"/>
                        </a:lnTo>
                        <a:lnTo>
                          <a:pt x="475" y="172"/>
                        </a:lnTo>
                        <a:lnTo>
                          <a:pt x="467" y="162"/>
                        </a:lnTo>
                        <a:lnTo>
                          <a:pt x="410" y="135"/>
                        </a:lnTo>
                        <a:lnTo>
                          <a:pt x="361" y="105"/>
                        </a:lnTo>
                        <a:lnTo>
                          <a:pt x="258" y="0"/>
                        </a:lnTo>
                        <a:lnTo>
                          <a:pt x="1" y="33"/>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sp>
                <p:nvSpPr>
                  <p:cNvPr id="6205" name="Freeform 47"/>
                  <p:cNvSpPr>
                    <a:spLocks/>
                  </p:cNvSpPr>
                  <p:nvPr/>
                </p:nvSpPr>
                <p:spPr bwMode="auto">
                  <a:xfrm>
                    <a:off x="4283" y="2182"/>
                    <a:ext cx="62" cy="35"/>
                  </a:xfrm>
                  <a:custGeom>
                    <a:avLst/>
                    <a:gdLst>
                      <a:gd name="T0" fmla="*/ 0 w 563"/>
                      <a:gd name="T1" fmla="*/ 0 h 212"/>
                      <a:gd name="T2" fmla="*/ 0 w 563"/>
                      <a:gd name="T3" fmla="*/ 0 h 212"/>
                      <a:gd name="T4" fmla="*/ 0 w 563"/>
                      <a:gd name="T5" fmla="*/ 0 h 212"/>
                      <a:gd name="T6" fmla="*/ 0 w 563"/>
                      <a:gd name="T7" fmla="*/ 0 h 212"/>
                      <a:gd name="T8" fmla="*/ 0 w 563"/>
                      <a:gd name="T9" fmla="*/ 0 h 212"/>
                      <a:gd name="T10" fmla="*/ 0 w 563"/>
                      <a:gd name="T11" fmla="*/ 0 h 212"/>
                      <a:gd name="T12" fmla="*/ 0 w 563"/>
                      <a:gd name="T13" fmla="*/ 0 h 212"/>
                      <a:gd name="T14" fmla="*/ 0 w 563"/>
                      <a:gd name="T15" fmla="*/ 0 h 212"/>
                      <a:gd name="T16" fmla="*/ 0 w 563"/>
                      <a:gd name="T17" fmla="*/ 0 h 212"/>
                      <a:gd name="T18" fmla="*/ 0 w 563"/>
                      <a:gd name="T19" fmla="*/ 0 h 212"/>
                      <a:gd name="T20" fmla="*/ 0 w 563"/>
                      <a:gd name="T21" fmla="*/ 0 h 212"/>
                      <a:gd name="T22" fmla="*/ 0 w 563"/>
                      <a:gd name="T23" fmla="*/ 0 h 212"/>
                      <a:gd name="T24" fmla="*/ 0 w 563"/>
                      <a:gd name="T25" fmla="*/ 0 h 212"/>
                      <a:gd name="T26" fmla="*/ 0 w 563"/>
                      <a:gd name="T27" fmla="*/ 0 h 212"/>
                      <a:gd name="T28" fmla="*/ 0 w 563"/>
                      <a:gd name="T29" fmla="*/ 0 h 212"/>
                      <a:gd name="T30" fmla="*/ 0 w 563"/>
                      <a:gd name="T31" fmla="*/ 0 h 212"/>
                      <a:gd name="T32" fmla="*/ 0 w 563"/>
                      <a:gd name="T33" fmla="*/ 0 h 212"/>
                      <a:gd name="T34" fmla="*/ 0 w 563"/>
                      <a:gd name="T35" fmla="*/ 0 h 212"/>
                      <a:gd name="T36" fmla="*/ 0 w 563"/>
                      <a:gd name="T37" fmla="*/ 0 h 212"/>
                      <a:gd name="T38" fmla="*/ 0 w 563"/>
                      <a:gd name="T39" fmla="*/ 0 h 212"/>
                      <a:gd name="T40" fmla="*/ 0 w 563"/>
                      <a:gd name="T41" fmla="*/ 0 h 212"/>
                      <a:gd name="T42" fmla="*/ 0 w 563"/>
                      <a:gd name="T43" fmla="*/ 0 h 212"/>
                      <a:gd name="T44" fmla="*/ 0 w 563"/>
                      <a:gd name="T45" fmla="*/ 0 h 212"/>
                      <a:gd name="T46" fmla="*/ 0 w 563"/>
                      <a:gd name="T47" fmla="*/ 0 h 212"/>
                      <a:gd name="T48" fmla="*/ 0 w 563"/>
                      <a:gd name="T49" fmla="*/ 0 h 212"/>
                      <a:gd name="T50" fmla="*/ 0 w 563"/>
                      <a:gd name="T51" fmla="*/ 0 h 212"/>
                      <a:gd name="T52" fmla="*/ 0 w 563"/>
                      <a:gd name="T53" fmla="*/ 0 h 212"/>
                      <a:gd name="T54" fmla="*/ 0 w 563"/>
                      <a:gd name="T55" fmla="*/ 0 h 212"/>
                      <a:gd name="T56" fmla="*/ 0 w 563"/>
                      <a:gd name="T57" fmla="*/ 0 h 212"/>
                      <a:gd name="T58" fmla="*/ 0 w 563"/>
                      <a:gd name="T59" fmla="*/ 0 h 212"/>
                      <a:gd name="T60" fmla="*/ 0 w 563"/>
                      <a:gd name="T61" fmla="*/ 0 h 212"/>
                      <a:gd name="T62" fmla="*/ 0 w 563"/>
                      <a:gd name="T63" fmla="*/ 0 h 212"/>
                      <a:gd name="T64" fmla="*/ 0 w 563"/>
                      <a:gd name="T65" fmla="*/ 0 h 212"/>
                      <a:gd name="T66" fmla="*/ 0 w 563"/>
                      <a:gd name="T67" fmla="*/ 0 h 212"/>
                      <a:gd name="T68" fmla="*/ 0 w 563"/>
                      <a:gd name="T69" fmla="*/ 0 h 212"/>
                      <a:gd name="T70" fmla="*/ 0 w 563"/>
                      <a:gd name="T71" fmla="*/ 0 h 212"/>
                      <a:gd name="T72" fmla="*/ 0 w 563"/>
                      <a:gd name="T73" fmla="*/ 0 h 2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3"/>
                      <a:gd name="T112" fmla="*/ 0 h 212"/>
                      <a:gd name="T113" fmla="*/ 563 w 563"/>
                      <a:gd name="T114" fmla="*/ 212 h 21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3" h="212">
                        <a:moveTo>
                          <a:pt x="278" y="0"/>
                        </a:moveTo>
                        <a:lnTo>
                          <a:pt x="222" y="43"/>
                        </a:lnTo>
                        <a:lnTo>
                          <a:pt x="162" y="74"/>
                        </a:lnTo>
                        <a:lnTo>
                          <a:pt x="111" y="89"/>
                        </a:lnTo>
                        <a:lnTo>
                          <a:pt x="24" y="114"/>
                        </a:lnTo>
                        <a:lnTo>
                          <a:pt x="11" y="121"/>
                        </a:lnTo>
                        <a:lnTo>
                          <a:pt x="4" y="129"/>
                        </a:lnTo>
                        <a:lnTo>
                          <a:pt x="0" y="141"/>
                        </a:lnTo>
                        <a:lnTo>
                          <a:pt x="0" y="156"/>
                        </a:lnTo>
                        <a:lnTo>
                          <a:pt x="4" y="176"/>
                        </a:lnTo>
                        <a:lnTo>
                          <a:pt x="10" y="191"/>
                        </a:lnTo>
                        <a:lnTo>
                          <a:pt x="24" y="199"/>
                        </a:lnTo>
                        <a:lnTo>
                          <a:pt x="48" y="206"/>
                        </a:lnTo>
                        <a:lnTo>
                          <a:pt x="84" y="209"/>
                        </a:lnTo>
                        <a:lnTo>
                          <a:pt x="127" y="211"/>
                        </a:lnTo>
                        <a:lnTo>
                          <a:pt x="163" y="212"/>
                        </a:lnTo>
                        <a:lnTo>
                          <a:pt x="205" y="211"/>
                        </a:lnTo>
                        <a:lnTo>
                          <a:pt x="242" y="209"/>
                        </a:lnTo>
                        <a:lnTo>
                          <a:pt x="279" y="203"/>
                        </a:lnTo>
                        <a:lnTo>
                          <a:pt x="309" y="195"/>
                        </a:lnTo>
                        <a:lnTo>
                          <a:pt x="336" y="185"/>
                        </a:lnTo>
                        <a:lnTo>
                          <a:pt x="374" y="177"/>
                        </a:lnTo>
                        <a:lnTo>
                          <a:pt x="377" y="189"/>
                        </a:lnTo>
                        <a:lnTo>
                          <a:pt x="404" y="190"/>
                        </a:lnTo>
                        <a:lnTo>
                          <a:pt x="430" y="190"/>
                        </a:lnTo>
                        <a:lnTo>
                          <a:pt x="456" y="189"/>
                        </a:lnTo>
                        <a:lnTo>
                          <a:pt x="479" y="187"/>
                        </a:lnTo>
                        <a:lnTo>
                          <a:pt x="500" y="184"/>
                        </a:lnTo>
                        <a:lnTo>
                          <a:pt x="527" y="177"/>
                        </a:lnTo>
                        <a:lnTo>
                          <a:pt x="552" y="167"/>
                        </a:lnTo>
                        <a:lnTo>
                          <a:pt x="552" y="141"/>
                        </a:lnTo>
                        <a:lnTo>
                          <a:pt x="556" y="132"/>
                        </a:lnTo>
                        <a:lnTo>
                          <a:pt x="558" y="124"/>
                        </a:lnTo>
                        <a:lnTo>
                          <a:pt x="560" y="75"/>
                        </a:lnTo>
                        <a:lnTo>
                          <a:pt x="563" y="25"/>
                        </a:lnTo>
                        <a:lnTo>
                          <a:pt x="436" y="37"/>
                        </a:lnTo>
                        <a:lnTo>
                          <a:pt x="278"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a:p>
                </p:txBody>
              </p:sp>
            </p:grpSp>
            <p:sp>
              <p:nvSpPr>
                <p:cNvPr id="6203" name="Freeform 48"/>
                <p:cNvSpPr>
                  <a:spLocks/>
                </p:cNvSpPr>
                <p:nvPr/>
              </p:nvSpPr>
              <p:spPr bwMode="auto">
                <a:xfrm>
                  <a:off x="4314" y="1964"/>
                  <a:ext cx="97" cy="238"/>
                </a:xfrm>
                <a:custGeom>
                  <a:avLst/>
                  <a:gdLst>
                    <a:gd name="T0" fmla="*/ 0 w 878"/>
                    <a:gd name="T1" fmla="*/ 0 h 1425"/>
                    <a:gd name="T2" fmla="*/ 0 w 878"/>
                    <a:gd name="T3" fmla="*/ 0 h 1425"/>
                    <a:gd name="T4" fmla="*/ 0 w 878"/>
                    <a:gd name="T5" fmla="*/ 0 h 1425"/>
                    <a:gd name="T6" fmla="*/ 0 w 878"/>
                    <a:gd name="T7" fmla="*/ 0 h 1425"/>
                    <a:gd name="T8" fmla="*/ 0 w 878"/>
                    <a:gd name="T9" fmla="*/ 0 h 1425"/>
                    <a:gd name="T10" fmla="*/ 0 w 878"/>
                    <a:gd name="T11" fmla="*/ 0 h 1425"/>
                    <a:gd name="T12" fmla="*/ 0 w 878"/>
                    <a:gd name="T13" fmla="*/ 0 h 1425"/>
                    <a:gd name="T14" fmla="*/ 0 w 878"/>
                    <a:gd name="T15" fmla="*/ 0 h 1425"/>
                    <a:gd name="T16" fmla="*/ 0 w 878"/>
                    <a:gd name="T17" fmla="*/ 0 h 1425"/>
                    <a:gd name="T18" fmla="*/ 0 w 878"/>
                    <a:gd name="T19" fmla="*/ 0 h 1425"/>
                    <a:gd name="T20" fmla="*/ 0 w 878"/>
                    <a:gd name="T21" fmla="*/ 0 h 1425"/>
                    <a:gd name="T22" fmla="*/ 0 w 878"/>
                    <a:gd name="T23" fmla="*/ 0 h 1425"/>
                    <a:gd name="T24" fmla="*/ 0 w 878"/>
                    <a:gd name="T25" fmla="*/ 0 h 1425"/>
                    <a:gd name="T26" fmla="*/ 0 w 878"/>
                    <a:gd name="T27" fmla="*/ 0 h 1425"/>
                    <a:gd name="T28" fmla="*/ 0 w 878"/>
                    <a:gd name="T29" fmla="*/ 0 h 1425"/>
                    <a:gd name="T30" fmla="*/ 0 w 878"/>
                    <a:gd name="T31" fmla="*/ 0 h 1425"/>
                    <a:gd name="T32" fmla="*/ 0 w 878"/>
                    <a:gd name="T33" fmla="*/ 0 h 1425"/>
                    <a:gd name="T34" fmla="*/ 0 w 878"/>
                    <a:gd name="T35" fmla="*/ 0 h 1425"/>
                    <a:gd name="T36" fmla="*/ 0 w 878"/>
                    <a:gd name="T37" fmla="*/ 0 h 1425"/>
                    <a:gd name="T38" fmla="*/ 0 w 878"/>
                    <a:gd name="T39" fmla="*/ 0 h 1425"/>
                    <a:gd name="T40" fmla="*/ 0 w 878"/>
                    <a:gd name="T41" fmla="*/ 0 h 1425"/>
                    <a:gd name="T42" fmla="*/ 0 w 878"/>
                    <a:gd name="T43" fmla="*/ 0 h 1425"/>
                    <a:gd name="T44" fmla="*/ 0 w 878"/>
                    <a:gd name="T45" fmla="*/ 0 h 1425"/>
                    <a:gd name="T46" fmla="*/ 0 w 878"/>
                    <a:gd name="T47" fmla="*/ 0 h 1425"/>
                    <a:gd name="T48" fmla="*/ 0 w 878"/>
                    <a:gd name="T49" fmla="*/ 0 h 1425"/>
                    <a:gd name="T50" fmla="*/ 0 w 878"/>
                    <a:gd name="T51" fmla="*/ 0 h 1425"/>
                    <a:gd name="T52" fmla="*/ 0 w 878"/>
                    <a:gd name="T53" fmla="*/ 0 h 1425"/>
                    <a:gd name="T54" fmla="*/ 0 w 878"/>
                    <a:gd name="T55" fmla="*/ 0 h 1425"/>
                    <a:gd name="T56" fmla="*/ 0 w 878"/>
                    <a:gd name="T57" fmla="*/ 0 h 1425"/>
                    <a:gd name="T58" fmla="*/ 0 w 878"/>
                    <a:gd name="T59" fmla="*/ 0 h 1425"/>
                    <a:gd name="T60" fmla="*/ 0 w 878"/>
                    <a:gd name="T61" fmla="*/ 0 h 1425"/>
                    <a:gd name="T62" fmla="*/ 0 w 878"/>
                    <a:gd name="T63" fmla="*/ 0 h 1425"/>
                    <a:gd name="T64" fmla="*/ 0 w 878"/>
                    <a:gd name="T65" fmla="*/ 0 h 1425"/>
                    <a:gd name="T66" fmla="*/ 0 w 878"/>
                    <a:gd name="T67" fmla="*/ 0 h 1425"/>
                    <a:gd name="T68" fmla="*/ 0 w 878"/>
                    <a:gd name="T69" fmla="*/ 0 h 1425"/>
                    <a:gd name="T70" fmla="*/ 0 w 878"/>
                    <a:gd name="T71" fmla="*/ 0 h 1425"/>
                    <a:gd name="T72" fmla="*/ 0 w 878"/>
                    <a:gd name="T73" fmla="*/ 0 h 1425"/>
                    <a:gd name="T74" fmla="*/ 0 w 878"/>
                    <a:gd name="T75" fmla="*/ 0 h 1425"/>
                    <a:gd name="T76" fmla="*/ 0 w 878"/>
                    <a:gd name="T77" fmla="*/ 0 h 1425"/>
                    <a:gd name="T78" fmla="*/ 0 w 878"/>
                    <a:gd name="T79" fmla="*/ 0 h 1425"/>
                    <a:gd name="T80" fmla="*/ 0 w 878"/>
                    <a:gd name="T81" fmla="*/ 0 h 1425"/>
                    <a:gd name="T82" fmla="*/ 0 w 878"/>
                    <a:gd name="T83" fmla="*/ 0 h 1425"/>
                    <a:gd name="T84" fmla="*/ 0 w 878"/>
                    <a:gd name="T85" fmla="*/ 0 h 1425"/>
                    <a:gd name="T86" fmla="*/ 0 w 878"/>
                    <a:gd name="T87" fmla="*/ 0 h 1425"/>
                    <a:gd name="T88" fmla="*/ 0 w 878"/>
                    <a:gd name="T89" fmla="*/ 0 h 1425"/>
                    <a:gd name="T90" fmla="*/ 0 w 878"/>
                    <a:gd name="T91" fmla="*/ 0 h 1425"/>
                    <a:gd name="T92" fmla="*/ 0 w 878"/>
                    <a:gd name="T93" fmla="*/ 0 h 1425"/>
                    <a:gd name="T94" fmla="*/ 0 w 878"/>
                    <a:gd name="T95" fmla="*/ 0 h 1425"/>
                    <a:gd name="T96" fmla="*/ 0 w 878"/>
                    <a:gd name="T97" fmla="*/ 0 h 1425"/>
                    <a:gd name="T98" fmla="*/ 0 w 878"/>
                    <a:gd name="T99" fmla="*/ 0 h 1425"/>
                    <a:gd name="T100" fmla="*/ 0 w 878"/>
                    <a:gd name="T101" fmla="*/ 0 h 14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78"/>
                    <a:gd name="T154" fmla="*/ 0 h 1425"/>
                    <a:gd name="T155" fmla="*/ 878 w 878"/>
                    <a:gd name="T156" fmla="*/ 1425 h 142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78" h="1425">
                      <a:moveTo>
                        <a:pt x="33" y="0"/>
                      </a:moveTo>
                      <a:lnTo>
                        <a:pt x="6" y="429"/>
                      </a:lnTo>
                      <a:lnTo>
                        <a:pt x="13" y="773"/>
                      </a:lnTo>
                      <a:lnTo>
                        <a:pt x="26" y="906"/>
                      </a:lnTo>
                      <a:lnTo>
                        <a:pt x="46" y="1051"/>
                      </a:lnTo>
                      <a:lnTo>
                        <a:pt x="33" y="1190"/>
                      </a:lnTo>
                      <a:lnTo>
                        <a:pt x="0" y="1305"/>
                      </a:lnTo>
                      <a:lnTo>
                        <a:pt x="17" y="1323"/>
                      </a:lnTo>
                      <a:lnTo>
                        <a:pt x="34" y="1336"/>
                      </a:lnTo>
                      <a:lnTo>
                        <a:pt x="61" y="1347"/>
                      </a:lnTo>
                      <a:lnTo>
                        <a:pt x="86" y="1357"/>
                      </a:lnTo>
                      <a:lnTo>
                        <a:pt x="118" y="1367"/>
                      </a:lnTo>
                      <a:lnTo>
                        <a:pt x="153" y="1374"/>
                      </a:lnTo>
                      <a:lnTo>
                        <a:pt x="178" y="1379"/>
                      </a:lnTo>
                      <a:lnTo>
                        <a:pt x="210" y="1383"/>
                      </a:lnTo>
                      <a:lnTo>
                        <a:pt x="250" y="1390"/>
                      </a:lnTo>
                      <a:lnTo>
                        <a:pt x="294" y="1399"/>
                      </a:lnTo>
                      <a:lnTo>
                        <a:pt x="310" y="1402"/>
                      </a:lnTo>
                      <a:lnTo>
                        <a:pt x="317" y="1384"/>
                      </a:lnTo>
                      <a:lnTo>
                        <a:pt x="329" y="1350"/>
                      </a:lnTo>
                      <a:lnTo>
                        <a:pt x="339" y="1323"/>
                      </a:lnTo>
                      <a:lnTo>
                        <a:pt x="348" y="1288"/>
                      </a:lnTo>
                      <a:lnTo>
                        <a:pt x="351" y="1033"/>
                      </a:lnTo>
                      <a:lnTo>
                        <a:pt x="351" y="803"/>
                      </a:lnTo>
                      <a:lnTo>
                        <a:pt x="332" y="544"/>
                      </a:lnTo>
                      <a:lnTo>
                        <a:pt x="338" y="381"/>
                      </a:lnTo>
                      <a:lnTo>
                        <a:pt x="345" y="329"/>
                      </a:lnTo>
                      <a:lnTo>
                        <a:pt x="411" y="574"/>
                      </a:lnTo>
                      <a:lnTo>
                        <a:pt x="471" y="839"/>
                      </a:lnTo>
                      <a:lnTo>
                        <a:pt x="511" y="991"/>
                      </a:lnTo>
                      <a:lnTo>
                        <a:pt x="538" y="1257"/>
                      </a:lnTo>
                      <a:lnTo>
                        <a:pt x="576" y="1408"/>
                      </a:lnTo>
                      <a:lnTo>
                        <a:pt x="613" y="1410"/>
                      </a:lnTo>
                      <a:lnTo>
                        <a:pt x="651" y="1413"/>
                      </a:lnTo>
                      <a:lnTo>
                        <a:pt x="689" y="1418"/>
                      </a:lnTo>
                      <a:lnTo>
                        <a:pt x="739" y="1423"/>
                      </a:lnTo>
                      <a:lnTo>
                        <a:pt x="773" y="1425"/>
                      </a:lnTo>
                      <a:lnTo>
                        <a:pt x="808" y="1419"/>
                      </a:lnTo>
                      <a:lnTo>
                        <a:pt x="841" y="1407"/>
                      </a:lnTo>
                      <a:lnTo>
                        <a:pt x="853" y="1398"/>
                      </a:lnTo>
                      <a:lnTo>
                        <a:pt x="867" y="1390"/>
                      </a:lnTo>
                      <a:lnTo>
                        <a:pt x="878" y="1380"/>
                      </a:lnTo>
                      <a:lnTo>
                        <a:pt x="859" y="1199"/>
                      </a:lnTo>
                      <a:lnTo>
                        <a:pt x="810" y="949"/>
                      </a:lnTo>
                      <a:lnTo>
                        <a:pt x="783" y="757"/>
                      </a:lnTo>
                      <a:lnTo>
                        <a:pt x="691" y="321"/>
                      </a:lnTo>
                      <a:lnTo>
                        <a:pt x="651" y="0"/>
                      </a:lnTo>
                      <a:lnTo>
                        <a:pt x="491" y="27"/>
                      </a:lnTo>
                      <a:lnTo>
                        <a:pt x="340" y="35"/>
                      </a:lnTo>
                      <a:lnTo>
                        <a:pt x="164" y="27"/>
                      </a:lnTo>
                      <a:lnTo>
                        <a:pt x="33" y="0"/>
                      </a:lnTo>
                      <a:close/>
                    </a:path>
                  </a:pathLst>
                </a:custGeom>
                <a:solidFill>
                  <a:srgbClr val="808080"/>
                </a:solidFill>
                <a:ln w="1588">
                  <a:solidFill>
                    <a:srgbClr val="000000"/>
                  </a:solidFill>
                  <a:round/>
                  <a:headEnd/>
                  <a:tailEnd/>
                </a:ln>
              </p:spPr>
              <p:txBody>
                <a:bodyPr/>
                <a:lstStyle/>
                <a:p>
                  <a:endParaRPr lang="en-US" sz="1477"/>
                </a:p>
              </p:txBody>
            </p:sp>
          </p:grpSp>
          <p:grpSp>
            <p:nvGrpSpPr>
              <p:cNvPr id="6173" name="Group 49"/>
              <p:cNvGrpSpPr>
                <a:grpSpLocks/>
              </p:cNvGrpSpPr>
              <p:nvPr/>
            </p:nvGrpSpPr>
            <p:grpSpPr bwMode="auto">
              <a:xfrm>
                <a:off x="4247" y="1799"/>
                <a:ext cx="95" cy="202"/>
                <a:chOff x="4247" y="1799"/>
                <a:chExt cx="95" cy="202"/>
              </a:xfrm>
            </p:grpSpPr>
            <p:grpSp>
              <p:nvGrpSpPr>
                <p:cNvPr id="6197" name="Group 50"/>
                <p:cNvGrpSpPr>
                  <a:grpSpLocks/>
                </p:cNvGrpSpPr>
                <p:nvPr/>
              </p:nvGrpSpPr>
              <p:grpSpPr bwMode="auto">
                <a:xfrm>
                  <a:off x="4247" y="1799"/>
                  <a:ext cx="95" cy="202"/>
                  <a:chOff x="4247" y="1799"/>
                  <a:chExt cx="95" cy="202"/>
                </a:xfrm>
              </p:grpSpPr>
              <p:sp>
                <p:nvSpPr>
                  <p:cNvPr id="6200" name="Freeform 51"/>
                  <p:cNvSpPr>
                    <a:spLocks/>
                  </p:cNvSpPr>
                  <p:nvPr/>
                </p:nvSpPr>
                <p:spPr bwMode="auto">
                  <a:xfrm>
                    <a:off x="4247" y="1799"/>
                    <a:ext cx="95" cy="202"/>
                  </a:xfrm>
                  <a:custGeom>
                    <a:avLst/>
                    <a:gdLst>
                      <a:gd name="T0" fmla="*/ 0 w 859"/>
                      <a:gd name="T1" fmla="*/ 0 h 1213"/>
                      <a:gd name="T2" fmla="*/ 0 w 859"/>
                      <a:gd name="T3" fmla="*/ 0 h 1213"/>
                      <a:gd name="T4" fmla="*/ 0 w 859"/>
                      <a:gd name="T5" fmla="*/ 0 h 1213"/>
                      <a:gd name="T6" fmla="*/ 0 w 859"/>
                      <a:gd name="T7" fmla="*/ 0 h 1213"/>
                      <a:gd name="T8" fmla="*/ 0 w 859"/>
                      <a:gd name="T9" fmla="*/ 0 h 1213"/>
                      <a:gd name="T10" fmla="*/ 0 w 859"/>
                      <a:gd name="T11" fmla="*/ 0 h 1213"/>
                      <a:gd name="T12" fmla="*/ 0 w 859"/>
                      <a:gd name="T13" fmla="*/ 0 h 1213"/>
                      <a:gd name="T14" fmla="*/ 0 w 859"/>
                      <a:gd name="T15" fmla="*/ 0 h 1213"/>
                      <a:gd name="T16" fmla="*/ 0 w 859"/>
                      <a:gd name="T17" fmla="*/ 0 h 1213"/>
                      <a:gd name="T18" fmla="*/ 0 w 859"/>
                      <a:gd name="T19" fmla="*/ 0 h 1213"/>
                      <a:gd name="T20" fmla="*/ 0 w 859"/>
                      <a:gd name="T21" fmla="*/ 0 h 1213"/>
                      <a:gd name="T22" fmla="*/ 0 w 859"/>
                      <a:gd name="T23" fmla="*/ 0 h 1213"/>
                      <a:gd name="T24" fmla="*/ 0 w 859"/>
                      <a:gd name="T25" fmla="*/ 0 h 1213"/>
                      <a:gd name="T26" fmla="*/ 0 w 859"/>
                      <a:gd name="T27" fmla="*/ 0 h 1213"/>
                      <a:gd name="T28" fmla="*/ 0 w 859"/>
                      <a:gd name="T29" fmla="*/ 0 h 1213"/>
                      <a:gd name="T30" fmla="*/ 0 w 859"/>
                      <a:gd name="T31" fmla="*/ 0 h 1213"/>
                      <a:gd name="T32" fmla="*/ 0 w 859"/>
                      <a:gd name="T33" fmla="*/ 0 h 1213"/>
                      <a:gd name="T34" fmla="*/ 0 w 859"/>
                      <a:gd name="T35" fmla="*/ 0 h 1213"/>
                      <a:gd name="T36" fmla="*/ 0 w 859"/>
                      <a:gd name="T37" fmla="*/ 0 h 1213"/>
                      <a:gd name="T38" fmla="*/ 0 w 859"/>
                      <a:gd name="T39" fmla="*/ 0 h 1213"/>
                      <a:gd name="T40" fmla="*/ 0 w 859"/>
                      <a:gd name="T41" fmla="*/ 0 h 1213"/>
                      <a:gd name="T42" fmla="*/ 0 w 859"/>
                      <a:gd name="T43" fmla="*/ 0 h 1213"/>
                      <a:gd name="T44" fmla="*/ 0 w 859"/>
                      <a:gd name="T45" fmla="*/ 0 h 1213"/>
                      <a:gd name="T46" fmla="*/ 0 w 859"/>
                      <a:gd name="T47" fmla="*/ 0 h 1213"/>
                      <a:gd name="T48" fmla="*/ 0 w 859"/>
                      <a:gd name="T49" fmla="*/ 0 h 1213"/>
                      <a:gd name="T50" fmla="*/ 0 w 859"/>
                      <a:gd name="T51" fmla="*/ 0 h 1213"/>
                      <a:gd name="T52" fmla="*/ 0 w 859"/>
                      <a:gd name="T53" fmla="*/ 0 h 1213"/>
                      <a:gd name="T54" fmla="*/ 0 w 859"/>
                      <a:gd name="T55" fmla="*/ 0 h 1213"/>
                      <a:gd name="T56" fmla="*/ 0 w 859"/>
                      <a:gd name="T57" fmla="*/ 0 h 1213"/>
                      <a:gd name="T58" fmla="*/ 0 w 859"/>
                      <a:gd name="T59" fmla="*/ 0 h 1213"/>
                      <a:gd name="T60" fmla="*/ 0 w 859"/>
                      <a:gd name="T61" fmla="*/ 0 h 1213"/>
                      <a:gd name="T62" fmla="*/ 0 w 859"/>
                      <a:gd name="T63" fmla="*/ 0 h 1213"/>
                      <a:gd name="T64" fmla="*/ 0 w 859"/>
                      <a:gd name="T65" fmla="*/ 0 h 1213"/>
                      <a:gd name="T66" fmla="*/ 0 w 859"/>
                      <a:gd name="T67" fmla="*/ 0 h 1213"/>
                      <a:gd name="T68" fmla="*/ 0 w 859"/>
                      <a:gd name="T69" fmla="*/ 0 h 1213"/>
                      <a:gd name="T70" fmla="*/ 0 w 859"/>
                      <a:gd name="T71" fmla="*/ 0 h 1213"/>
                      <a:gd name="T72" fmla="*/ 0 w 859"/>
                      <a:gd name="T73" fmla="*/ 0 h 1213"/>
                      <a:gd name="T74" fmla="*/ 0 w 859"/>
                      <a:gd name="T75" fmla="*/ 0 h 12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59"/>
                      <a:gd name="T115" fmla="*/ 0 h 1213"/>
                      <a:gd name="T116" fmla="*/ 859 w 859"/>
                      <a:gd name="T117" fmla="*/ 1213 h 12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59" h="1213">
                        <a:moveTo>
                          <a:pt x="355" y="454"/>
                        </a:moveTo>
                        <a:lnTo>
                          <a:pt x="330" y="453"/>
                        </a:lnTo>
                        <a:lnTo>
                          <a:pt x="294" y="448"/>
                        </a:lnTo>
                        <a:lnTo>
                          <a:pt x="234" y="426"/>
                        </a:lnTo>
                        <a:lnTo>
                          <a:pt x="102" y="383"/>
                        </a:lnTo>
                        <a:lnTo>
                          <a:pt x="82" y="386"/>
                        </a:lnTo>
                        <a:lnTo>
                          <a:pt x="63" y="393"/>
                        </a:lnTo>
                        <a:lnTo>
                          <a:pt x="43" y="405"/>
                        </a:lnTo>
                        <a:lnTo>
                          <a:pt x="30" y="417"/>
                        </a:lnTo>
                        <a:lnTo>
                          <a:pt x="18" y="435"/>
                        </a:lnTo>
                        <a:lnTo>
                          <a:pt x="10" y="455"/>
                        </a:lnTo>
                        <a:lnTo>
                          <a:pt x="3" y="482"/>
                        </a:lnTo>
                        <a:lnTo>
                          <a:pt x="1" y="504"/>
                        </a:lnTo>
                        <a:lnTo>
                          <a:pt x="0" y="528"/>
                        </a:lnTo>
                        <a:lnTo>
                          <a:pt x="1" y="555"/>
                        </a:lnTo>
                        <a:lnTo>
                          <a:pt x="5" y="580"/>
                        </a:lnTo>
                        <a:lnTo>
                          <a:pt x="10" y="601"/>
                        </a:lnTo>
                        <a:lnTo>
                          <a:pt x="116" y="630"/>
                        </a:lnTo>
                        <a:lnTo>
                          <a:pt x="160" y="650"/>
                        </a:lnTo>
                        <a:lnTo>
                          <a:pt x="189" y="665"/>
                        </a:lnTo>
                        <a:lnTo>
                          <a:pt x="213" y="677"/>
                        </a:lnTo>
                        <a:lnTo>
                          <a:pt x="234" y="685"/>
                        </a:lnTo>
                        <a:lnTo>
                          <a:pt x="265" y="693"/>
                        </a:lnTo>
                        <a:lnTo>
                          <a:pt x="328" y="709"/>
                        </a:lnTo>
                        <a:lnTo>
                          <a:pt x="432" y="730"/>
                        </a:lnTo>
                        <a:lnTo>
                          <a:pt x="509" y="742"/>
                        </a:lnTo>
                        <a:lnTo>
                          <a:pt x="527" y="737"/>
                        </a:lnTo>
                        <a:lnTo>
                          <a:pt x="540" y="725"/>
                        </a:lnTo>
                        <a:lnTo>
                          <a:pt x="548" y="706"/>
                        </a:lnTo>
                        <a:lnTo>
                          <a:pt x="573" y="658"/>
                        </a:lnTo>
                        <a:lnTo>
                          <a:pt x="578" y="688"/>
                        </a:lnTo>
                        <a:lnTo>
                          <a:pt x="584" y="766"/>
                        </a:lnTo>
                        <a:lnTo>
                          <a:pt x="581" y="826"/>
                        </a:lnTo>
                        <a:lnTo>
                          <a:pt x="573" y="857"/>
                        </a:lnTo>
                        <a:lnTo>
                          <a:pt x="572" y="891"/>
                        </a:lnTo>
                        <a:lnTo>
                          <a:pt x="572" y="923"/>
                        </a:lnTo>
                        <a:lnTo>
                          <a:pt x="567" y="962"/>
                        </a:lnTo>
                        <a:lnTo>
                          <a:pt x="558" y="998"/>
                        </a:lnTo>
                        <a:lnTo>
                          <a:pt x="534" y="1105"/>
                        </a:lnTo>
                        <a:lnTo>
                          <a:pt x="551" y="1123"/>
                        </a:lnTo>
                        <a:lnTo>
                          <a:pt x="574" y="1138"/>
                        </a:lnTo>
                        <a:lnTo>
                          <a:pt x="608" y="1150"/>
                        </a:lnTo>
                        <a:lnTo>
                          <a:pt x="644" y="1157"/>
                        </a:lnTo>
                        <a:lnTo>
                          <a:pt x="673" y="1166"/>
                        </a:lnTo>
                        <a:lnTo>
                          <a:pt x="705" y="1176"/>
                        </a:lnTo>
                        <a:lnTo>
                          <a:pt x="734" y="1186"/>
                        </a:lnTo>
                        <a:lnTo>
                          <a:pt x="766" y="1195"/>
                        </a:lnTo>
                        <a:lnTo>
                          <a:pt x="807" y="1206"/>
                        </a:lnTo>
                        <a:lnTo>
                          <a:pt x="859" y="1213"/>
                        </a:lnTo>
                        <a:lnTo>
                          <a:pt x="835" y="1072"/>
                        </a:lnTo>
                        <a:lnTo>
                          <a:pt x="826" y="1027"/>
                        </a:lnTo>
                        <a:lnTo>
                          <a:pt x="822" y="999"/>
                        </a:lnTo>
                        <a:lnTo>
                          <a:pt x="820" y="969"/>
                        </a:lnTo>
                        <a:lnTo>
                          <a:pt x="817" y="905"/>
                        </a:lnTo>
                        <a:lnTo>
                          <a:pt x="819" y="815"/>
                        </a:lnTo>
                        <a:lnTo>
                          <a:pt x="836" y="586"/>
                        </a:lnTo>
                        <a:lnTo>
                          <a:pt x="826" y="229"/>
                        </a:lnTo>
                        <a:lnTo>
                          <a:pt x="787" y="33"/>
                        </a:lnTo>
                        <a:lnTo>
                          <a:pt x="686" y="17"/>
                        </a:lnTo>
                        <a:lnTo>
                          <a:pt x="651" y="10"/>
                        </a:lnTo>
                        <a:lnTo>
                          <a:pt x="626" y="3"/>
                        </a:lnTo>
                        <a:lnTo>
                          <a:pt x="611" y="0"/>
                        </a:lnTo>
                        <a:lnTo>
                          <a:pt x="592" y="0"/>
                        </a:lnTo>
                        <a:lnTo>
                          <a:pt x="576" y="2"/>
                        </a:lnTo>
                        <a:lnTo>
                          <a:pt x="561" y="6"/>
                        </a:lnTo>
                        <a:lnTo>
                          <a:pt x="544" y="13"/>
                        </a:lnTo>
                        <a:lnTo>
                          <a:pt x="527" y="25"/>
                        </a:lnTo>
                        <a:lnTo>
                          <a:pt x="512" y="41"/>
                        </a:lnTo>
                        <a:lnTo>
                          <a:pt x="503" y="57"/>
                        </a:lnTo>
                        <a:lnTo>
                          <a:pt x="497" y="78"/>
                        </a:lnTo>
                        <a:lnTo>
                          <a:pt x="497" y="106"/>
                        </a:lnTo>
                        <a:lnTo>
                          <a:pt x="492" y="143"/>
                        </a:lnTo>
                        <a:lnTo>
                          <a:pt x="474" y="224"/>
                        </a:lnTo>
                        <a:lnTo>
                          <a:pt x="421" y="424"/>
                        </a:lnTo>
                        <a:lnTo>
                          <a:pt x="413" y="451"/>
                        </a:lnTo>
                        <a:lnTo>
                          <a:pt x="389" y="454"/>
                        </a:lnTo>
                        <a:lnTo>
                          <a:pt x="355" y="454"/>
                        </a:lnTo>
                        <a:close/>
                      </a:path>
                    </a:pathLst>
                  </a:custGeom>
                  <a:solidFill>
                    <a:srgbClr val="808080"/>
                  </a:solidFill>
                  <a:ln w="1588">
                    <a:solidFill>
                      <a:srgbClr val="000000"/>
                    </a:solidFill>
                    <a:round/>
                    <a:headEnd/>
                    <a:tailEnd/>
                  </a:ln>
                </p:spPr>
                <p:txBody>
                  <a:bodyPr/>
                  <a:lstStyle/>
                  <a:p>
                    <a:endParaRPr lang="en-US" sz="1477"/>
                  </a:p>
                </p:txBody>
              </p:sp>
              <p:sp>
                <p:nvSpPr>
                  <p:cNvPr id="6201" name="Freeform 52"/>
                  <p:cNvSpPr>
                    <a:spLocks/>
                  </p:cNvSpPr>
                  <p:nvPr/>
                </p:nvSpPr>
                <p:spPr bwMode="auto">
                  <a:xfrm>
                    <a:off x="4311" y="1853"/>
                    <a:ext cx="11" cy="54"/>
                  </a:xfrm>
                  <a:custGeom>
                    <a:avLst/>
                    <a:gdLst>
                      <a:gd name="T0" fmla="*/ 0 w 93"/>
                      <a:gd name="T1" fmla="*/ 0 h 326"/>
                      <a:gd name="T2" fmla="*/ 0 w 93"/>
                      <a:gd name="T3" fmla="*/ 0 h 326"/>
                      <a:gd name="T4" fmla="*/ 0 w 93"/>
                      <a:gd name="T5" fmla="*/ 0 h 326"/>
                      <a:gd name="T6" fmla="*/ 0 w 93"/>
                      <a:gd name="T7" fmla="*/ 0 h 326"/>
                      <a:gd name="T8" fmla="*/ 0 w 93"/>
                      <a:gd name="T9" fmla="*/ 0 h 326"/>
                      <a:gd name="T10" fmla="*/ 0 60000 65536"/>
                      <a:gd name="T11" fmla="*/ 0 60000 65536"/>
                      <a:gd name="T12" fmla="*/ 0 60000 65536"/>
                      <a:gd name="T13" fmla="*/ 0 60000 65536"/>
                      <a:gd name="T14" fmla="*/ 0 60000 65536"/>
                      <a:gd name="T15" fmla="*/ 0 w 93"/>
                      <a:gd name="T16" fmla="*/ 0 h 326"/>
                      <a:gd name="T17" fmla="*/ 93 w 93"/>
                      <a:gd name="T18" fmla="*/ 326 h 326"/>
                    </a:gdLst>
                    <a:ahLst/>
                    <a:cxnLst>
                      <a:cxn ang="T10">
                        <a:pos x="T0" y="T1"/>
                      </a:cxn>
                      <a:cxn ang="T11">
                        <a:pos x="T2" y="T3"/>
                      </a:cxn>
                      <a:cxn ang="T12">
                        <a:pos x="T4" y="T5"/>
                      </a:cxn>
                      <a:cxn ang="T13">
                        <a:pos x="T6" y="T7"/>
                      </a:cxn>
                      <a:cxn ang="T14">
                        <a:pos x="T8" y="T9"/>
                      </a:cxn>
                    </a:cxnLst>
                    <a:rect l="T15" t="T16" r="T17" b="T18"/>
                    <a:pathLst>
                      <a:path w="93" h="326">
                        <a:moveTo>
                          <a:pt x="0" y="326"/>
                        </a:moveTo>
                        <a:lnTo>
                          <a:pt x="33" y="218"/>
                        </a:lnTo>
                        <a:lnTo>
                          <a:pt x="66" y="109"/>
                        </a:lnTo>
                        <a:lnTo>
                          <a:pt x="60" y="18"/>
                        </a:lnTo>
                        <a:lnTo>
                          <a:pt x="93" y="0"/>
                        </a:lnTo>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
              <p:nvSpPr>
                <p:cNvPr id="6198" name="Freeform 53"/>
                <p:cNvSpPr>
                  <a:spLocks/>
                </p:cNvSpPr>
                <p:nvPr/>
              </p:nvSpPr>
              <p:spPr bwMode="auto">
                <a:xfrm>
                  <a:off x="4293" y="1874"/>
                  <a:ext cx="9" cy="11"/>
                </a:xfrm>
                <a:custGeom>
                  <a:avLst/>
                  <a:gdLst>
                    <a:gd name="T0" fmla="*/ 0 w 78"/>
                    <a:gd name="T1" fmla="*/ 0 h 66"/>
                    <a:gd name="T2" fmla="*/ 0 w 78"/>
                    <a:gd name="T3" fmla="*/ 0 h 66"/>
                    <a:gd name="T4" fmla="*/ 0 w 78"/>
                    <a:gd name="T5" fmla="*/ 0 h 66"/>
                    <a:gd name="T6" fmla="*/ 0 w 78"/>
                    <a:gd name="T7" fmla="*/ 0 h 66"/>
                    <a:gd name="T8" fmla="*/ 0 w 78"/>
                    <a:gd name="T9" fmla="*/ 0 h 66"/>
                    <a:gd name="T10" fmla="*/ 0 w 78"/>
                    <a:gd name="T11" fmla="*/ 0 h 66"/>
                    <a:gd name="T12" fmla="*/ 0 60000 65536"/>
                    <a:gd name="T13" fmla="*/ 0 60000 65536"/>
                    <a:gd name="T14" fmla="*/ 0 60000 65536"/>
                    <a:gd name="T15" fmla="*/ 0 60000 65536"/>
                    <a:gd name="T16" fmla="*/ 0 60000 65536"/>
                    <a:gd name="T17" fmla="*/ 0 60000 65536"/>
                    <a:gd name="T18" fmla="*/ 0 w 78"/>
                    <a:gd name="T19" fmla="*/ 0 h 66"/>
                    <a:gd name="T20" fmla="*/ 78 w 78"/>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78" h="66">
                      <a:moveTo>
                        <a:pt x="0" y="2"/>
                      </a:moveTo>
                      <a:lnTo>
                        <a:pt x="37" y="0"/>
                      </a:lnTo>
                      <a:lnTo>
                        <a:pt x="57" y="8"/>
                      </a:lnTo>
                      <a:lnTo>
                        <a:pt x="71" y="24"/>
                      </a:lnTo>
                      <a:lnTo>
                        <a:pt x="78" y="48"/>
                      </a:lnTo>
                      <a:lnTo>
                        <a:pt x="77" y="66"/>
                      </a:lnTo>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6199" name="Freeform 54"/>
                <p:cNvSpPr>
                  <a:spLocks/>
                </p:cNvSpPr>
                <p:nvPr/>
              </p:nvSpPr>
              <p:spPr bwMode="auto">
                <a:xfrm>
                  <a:off x="4322" y="1804"/>
                  <a:ext cx="20" cy="157"/>
                </a:xfrm>
                <a:custGeom>
                  <a:avLst/>
                  <a:gdLst>
                    <a:gd name="T0" fmla="*/ 0 w 180"/>
                    <a:gd name="T1" fmla="*/ 0 h 942"/>
                    <a:gd name="T2" fmla="*/ 0 w 180"/>
                    <a:gd name="T3" fmla="*/ 0 h 942"/>
                    <a:gd name="T4" fmla="*/ 0 w 180"/>
                    <a:gd name="T5" fmla="*/ 0 h 942"/>
                    <a:gd name="T6" fmla="*/ 0 w 180"/>
                    <a:gd name="T7" fmla="*/ 0 h 942"/>
                    <a:gd name="T8" fmla="*/ 0 w 180"/>
                    <a:gd name="T9" fmla="*/ 0 h 942"/>
                    <a:gd name="T10" fmla="*/ 0 w 180"/>
                    <a:gd name="T11" fmla="*/ 0 h 942"/>
                    <a:gd name="T12" fmla="*/ 0 w 180"/>
                    <a:gd name="T13" fmla="*/ 0 h 942"/>
                    <a:gd name="T14" fmla="*/ 0 w 180"/>
                    <a:gd name="T15" fmla="*/ 0 h 942"/>
                    <a:gd name="T16" fmla="*/ 0 w 180"/>
                    <a:gd name="T17" fmla="*/ 0 h 942"/>
                    <a:gd name="T18" fmla="*/ 0 w 180"/>
                    <a:gd name="T19" fmla="*/ 0 h 942"/>
                    <a:gd name="T20" fmla="*/ 0 w 180"/>
                    <a:gd name="T21" fmla="*/ 0 h 942"/>
                    <a:gd name="T22" fmla="*/ 0 w 180"/>
                    <a:gd name="T23" fmla="*/ 0 h 942"/>
                    <a:gd name="T24" fmla="*/ 0 w 180"/>
                    <a:gd name="T25" fmla="*/ 0 h 942"/>
                    <a:gd name="T26" fmla="*/ 0 w 180"/>
                    <a:gd name="T27" fmla="*/ 0 h 942"/>
                    <a:gd name="T28" fmla="*/ 0 w 180"/>
                    <a:gd name="T29" fmla="*/ 0 h 942"/>
                    <a:gd name="T30" fmla="*/ 0 w 180"/>
                    <a:gd name="T31" fmla="*/ 0 h 942"/>
                    <a:gd name="T32" fmla="*/ 0 w 180"/>
                    <a:gd name="T33" fmla="*/ 0 h 942"/>
                    <a:gd name="T34" fmla="*/ 0 w 180"/>
                    <a:gd name="T35" fmla="*/ 0 h 942"/>
                    <a:gd name="T36" fmla="*/ 0 w 180"/>
                    <a:gd name="T37" fmla="*/ 0 h 942"/>
                    <a:gd name="T38" fmla="*/ 0 w 180"/>
                    <a:gd name="T39" fmla="*/ 0 h 942"/>
                    <a:gd name="T40" fmla="*/ 0 w 180"/>
                    <a:gd name="T41" fmla="*/ 0 h 942"/>
                    <a:gd name="T42" fmla="*/ 0 w 180"/>
                    <a:gd name="T43" fmla="*/ 0 h 942"/>
                    <a:gd name="T44" fmla="*/ 0 w 180"/>
                    <a:gd name="T45" fmla="*/ 0 h 942"/>
                    <a:gd name="T46" fmla="*/ 0 w 180"/>
                    <a:gd name="T47" fmla="*/ 0 h 942"/>
                    <a:gd name="T48" fmla="*/ 0 w 180"/>
                    <a:gd name="T49" fmla="*/ 0 h 942"/>
                    <a:gd name="T50" fmla="*/ 0 w 180"/>
                    <a:gd name="T51" fmla="*/ 0 h 942"/>
                    <a:gd name="T52" fmla="*/ 0 w 180"/>
                    <a:gd name="T53" fmla="*/ 0 h 942"/>
                    <a:gd name="T54" fmla="*/ 0 w 180"/>
                    <a:gd name="T55" fmla="*/ 0 h 942"/>
                    <a:gd name="T56" fmla="*/ 0 w 180"/>
                    <a:gd name="T57" fmla="*/ 0 h 942"/>
                    <a:gd name="T58" fmla="*/ 0 w 180"/>
                    <a:gd name="T59" fmla="*/ 0 h 942"/>
                    <a:gd name="T60" fmla="*/ 0 w 180"/>
                    <a:gd name="T61" fmla="*/ 0 h 942"/>
                    <a:gd name="T62" fmla="*/ 0 w 180"/>
                    <a:gd name="T63" fmla="*/ 0 h 942"/>
                    <a:gd name="T64" fmla="*/ 0 w 180"/>
                    <a:gd name="T65" fmla="*/ 0 h 942"/>
                    <a:gd name="T66" fmla="*/ 0 w 180"/>
                    <a:gd name="T67" fmla="*/ 0 h 942"/>
                    <a:gd name="T68" fmla="*/ 0 w 180"/>
                    <a:gd name="T69" fmla="*/ 0 h 942"/>
                    <a:gd name="T70" fmla="*/ 0 w 180"/>
                    <a:gd name="T71" fmla="*/ 0 h 942"/>
                    <a:gd name="T72" fmla="*/ 0 w 180"/>
                    <a:gd name="T73" fmla="*/ 0 h 942"/>
                    <a:gd name="T74" fmla="*/ 0 w 180"/>
                    <a:gd name="T75" fmla="*/ 0 h 9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0"/>
                    <a:gd name="T115" fmla="*/ 0 h 942"/>
                    <a:gd name="T116" fmla="*/ 180 w 180"/>
                    <a:gd name="T117" fmla="*/ 942 h 9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0" h="942">
                      <a:moveTo>
                        <a:pt x="110" y="0"/>
                      </a:moveTo>
                      <a:lnTo>
                        <a:pt x="82" y="63"/>
                      </a:lnTo>
                      <a:lnTo>
                        <a:pt x="71" y="86"/>
                      </a:lnTo>
                      <a:lnTo>
                        <a:pt x="60" y="106"/>
                      </a:lnTo>
                      <a:lnTo>
                        <a:pt x="40" y="133"/>
                      </a:lnTo>
                      <a:lnTo>
                        <a:pt x="25" y="149"/>
                      </a:lnTo>
                      <a:lnTo>
                        <a:pt x="0" y="173"/>
                      </a:lnTo>
                      <a:lnTo>
                        <a:pt x="83" y="176"/>
                      </a:lnTo>
                      <a:lnTo>
                        <a:pt x="27" y="245"/>
                      </a:lnTo>
                      <a:lnTo>
                        <a:pt x="58" y="316"/>
                      </a:lnTo>
                      <a:lnTo>
                        <a:pt x="70" y="346"/>
                      </a:lnTo>
                      <a:lnTo>
                        <a:pt x="80" y="379"/>
                      </a:lnTo>
                      <a:lnTo>
                        <a:pt x="89" y="419"/>
                      </a:lnTo>
                      <a:lnTo>
                        <a:pt x="106" y="514"/>
                      </a:lnTo>
                      <a:lnTo>
                        <a:pt x="113" y="566"/>
                      </a:lnTo>
                      <a:lnTo>
                        <a:pt x="118" y="621"/>
                      </a:lnTo>
                      <a:lnTo>
                        <a:pt x="120" y="662"/>
                      </a:lnTo>
                      <a:lnTo>
                        <a:pt x="120" y="777"/>
                      </a:lnTo>
                      <a:lnTo>
                        <a:pt x="122" y="808"/>
                      </a:lnTo>
                      <a:lnTo>
                        <a:pt x="128" y="849"/>
                      </a:lnTo>
                      <a:lnTo>
                        <a:pt x="142" y="942"/>
                      </a:lnTo>
                      <a:lnTo>
                        <a:pt x="160" y="719"/>
                      </a:lnTo>
                      <a:lnTo>
                        <a:pt x="166" y="662"/>
                      </a:lnTo>
                      <a:lnTo>
                        <a:pt x="173" y="580"/>
                      </a:lnTo>
                      <a:lnTo>
                        <a:pt x="177" y="537"/>
                      </a:lnTo>
                      <a:lnTo>
                        <a:pt x="179" y="495"/>
                      </a:lnTo>
                      <a:lnTo>
                        <a:pt x="179" y="439"/>
                      </a:lnTo>
                      <a:lnTo>
                        <a:pt x="180" y="377"/>
                      </a:lnTo>
                      <a:lnTo>
                        <a:pt x="180" y="315"/>
                      </a:lnTo>
                      <a:lnTo>
                        <a:pt x="179" y="278"/>
                      </a:lnTo>
                      <a:lnTo>
                        <a:pt x="174" y="214"/>
                      </a:lnTo>
                      <a:lnTo>
                        <a:pt x="172" y="181"/>
                      </a:lnTo>
                      <a:lnTo>
                        <a:pt x="167" y="143"/>
                      </a:lnTo>
                      <a:lnTo>
                        <a:pt x="161" y="120"/>
                      </a:lnTo>
                      <a:lnTo>
                        <a:pt x="154" y="96"/>
                      </a:lnTo>
                      <a:lnTo>
                        <a:pt x="148" y="77"/>
                      </a:lnTo>
                      <a:lnTo>
                        <a:pt x="141" y="58"/>
                      </a:lnTo>
                      <a:lnTo>
                        <a:pt x="110" y="0"/>
                      </a:lnTo>
                      <a:close/>
                    </a:path>
                  </a:pathLst>
                </a:custGeom>
                <a:solidFill>
                  <a:srgbClr val="808080"/>
                </a:solidFill>
                <a:ln w="1588">
                  <a:solidFill>
                    <a:srgbClr val="000000"/>
                  </a:solidFill>
                  <a:round/>
                  <a:headEnd/>
                  <a:tailEnd/>
                </a:ln>
              </p:spPr>
              <p:txBody>
                <a:bodyPr/>
                <a:lstStyle/>
                <a:p>
                  <a:endParaRPr lang="en-US" sz="1477"/>
                </a:p>
              </p:txBody>
            </p:sp>
          </p:grpSp>
          <p:sp>
            <p:nvSpPr>
              <p:cNvPr id="6174" name="Freeform 55"/>
              <p:cNvSpPr>
                <a:spLocks/>
              </p:cNvSpPr>
              <p:nvPr/>
            </p:nvSpPr>
            <p:spPr bwMode="auto">
              <a:xfrm>
                <a:off x="4342" y="1818"/>
                <a:ext cx="16" cy="157"/>
              </a:xfrm>
              <a:custGeom>
                <a:avLst/>
                <a:gdLst>
                  <a:gd name="T0" fmla="*/ 0 w 140"/>
                  <a:gd name="T1" fmla="*/ 0 h 946"/>
                  <a:gd name="T2" fmla="*/ 0 w 140"/>
                  <a:gd name="T3" fmla="*/ 0 h 946"/>
                  <a:gd name="T4" fmla="*/ 0 w 140"/>
                  <a:gd name="T5" fmla="*/ 0 h 946"/>
                  <a:gd name="T6" fmla="*/ 0 w 140"/>
                  <a:gd name="T7" fmla="*/ 0 h 946"/>
                  <a:gd name="T8" fmla="*/ 0 w 140"/>
                  <a:gd name="T9" fmla="*/ 0 h 946"/>
                  <a:gd name="T10" fmla="*/ 0 w 140"/>
                  <a:gd name="T11" fmla="*/ 0 h 946"/>
                  <a:gd name="T12" fmla="*/ 0 w 140"/>
                  <a:gd name="T13" fmla="*/ 0 h 946"/>
                  <a:gd name="T14" fmla="*/ 0 w 140"/>
                  <a:gd name="T15" fmla="*/ 0 h 946"/>
                  <a:gd name="T16" fmla="*/ 0 w 140"/>
                  <a:gd name="T17" fmla="*/ 0 h 946"/>
                  <a:gd name="T18" fmla="*/ 0 w 140"/>
                  <a:gd name="T19" fmla="*/ 0 h 946"/>
                  <a:gd name="T20" fmla="*/ 0 w 140"/>
                  <a:gd name="T21" fmla="*/ 0 h 946"/>
                  <a:gd name="T22" fmla="*/ 0 w 140"/>
                  <a:gd name="T23" fmla="*/ 0 h 9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0"/>
                  <a:gd name="T37" fmla="*/ 0 h 946"/>
                  <a:gd name="T38" fmla="*/ 140 w 140"/>
                  <a:gd name="T39" fmla="*/ 946 h 9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0" h="946">
                    <a:moveTo>
                      <a:pt x="45" y="0"/>
                    </a:moveTo>
                    <a:lnTo>
                      <a:pt x="21" y="136"/>
                    </a:lnTo>
                    <a:lnTo>
                      <a:pt x="5" y="315"/>
                    </a:lnTo>
                    <a:lnTo>
                      <a:pt x="8" y="677"/>
                    </a:lnTo>
                    <a:lnTo>
                      <a:pt x="0" y="846"/>
                    </a:lnTo>
                    <a:lnTo>
                      <a:pt x="67" y="946"/>
                    </a:lnTo>
                    <a:lnTo>
                      <a:pt x="136" y="846"/>
                    </a:lnTo>
                    <a:lnTo>
                      <a:pt x="133" y="677"/>
                    </a:lnTo>
                    <a:lnTo>
                      <a:pt x="140" y="312"/>
                    </a:lnTo>
                    <a:lnTo>
                      <a:pt x="113" y="121"/>
                    </a:lnTo>
                    <a:lnTo>
                      <a:pt x="80" y="0"/>
                    </a:lnTo>
                    <a:lnTo>
                      <a:pt x="45" y="0"/>
                    </a:lnTo>
                    <a:close/>
                  </a:path>
                </a:pathLst>
              </a:custGeom>
              <a:solidFill>
                <a:srgbClr val="E00000"/>
              </a:solidFill>
              <a:ln w="1588">
                <a:solidFill>
                  <a:srgbClr val="000000"/>
                </a:solidFill>
                <a:round/>
                <a:headEnd/>
                <a:tailEnd/>
              </a:ln>
            </p:spPr>
            <p:txBody>
              <a:bodyPr/>
              <a:lstStyle/>
              <a:p>
                <a:endParaRPr lang="en-US" sz="1477"/>
              </a:p>
            </p:txBody>
          </p:sp>
          <p:sp>
            <p:nvSpPr>
              <p:cNvPr id="6175" name="Freeform 56"/>
              <p:cNvSpPr>
                <a:spLocks/>
              </p:cNvSpPr>
              <p:nvPr/>
            </p:nvSpPr>
            <p:spPr bwMode="auto">
              <a:xfrm>
                <a:off x="4344" y="1807"/>
                <a:ext cx="10" cy="12"/>
              </a:xfrm>
              <a:custGeom>
                <a:avLst/>
                <a:gdLst>
                  <a:gd name="T0" fmla="*/ 0 w 79"/>
                  <a:gd name="T1" fmla="*/ 0 h 72"/>
                  <a:gd name="T2" fmla="*/ 0 w 79"/>
                  <a:gd name="T3" fmla="*/ 0 h 72"/>
                  <a:gd name="T4" fmla="*/ 0 w 79"/>
                  <a:gd name="T5" fmla="*/ 0 h 72"/>
                  <a:gd name="T6" fmla="*/ 0 w 79"/>
                  <a:gd name="T7" fmla="*/ 0 h 72"/>
                  <a:gd name="T8" fmla="*/ 0 w 79"/>
                  <a:gd name="T9" fmla="*/ 0 h 72"/>
                  <a:gd name="T10" fmla="*/ 0 w 79"/>
                  <a:gd name="T11" fmla="*/ 0 h 72"/>
                  <a:gd name="T12" fmla="*/ 0 w 79"/>
                  <a:gd name="T13" fmla="*/ 0 h 72"/>
                  <a:gd name="T14" fmla="*/ 0 60000 65536"/>
                  <a:gd name="T15" fmla="*/ 0 60000 65536"/>
                  <a:gd name="T16" fmla="*/ 0 60000 65536"/>
                  <a:gd name="T17" fmla="*/ 0 60000 65536"/>
                  <a:gd name="T18" fmla="*/ 0 60000 65536"/>
                  <a:gd name="T19" fmla="*/ 0 60000 65536"/>
                  <a:gd name="T20" fmla="*/ 0 60000 65536"/>
                  <a:gd name="T21" fmla="*/ 0 w 79"/>
                  <a:gd name="T22" fmla="*/ 0 h 72"/>
                  <a:gd name="T23" fmla="*/ 79 w 79"/>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9" h="72">
                    <a:moveTo>
                      <a:pt x="2" y="7"/>
                    </a:moveTo>
                    <a:cubicBezTo>
                      <a:pt x="0" y="12"/>
                      <a:pt x="0" y="17"/>
                      <a:pt x="0" y="23"/>
                    </a:cubicBezTo>
                    <a:cubicBezTo>
                      <a:pt x="0" y="50"/>
                      <a:pt x="17" y="72"/>
                      <a:pt x="39" y="72"/>
                    </a:cubicBezTo>
                    <a:cubicBezTo>
                      <a:pt x="61" y="72"/>
                      <a:pt x="79" y="50"/>
                      <a:pt x="79" y="23"/>
                    </a:cubicBezTo>
                    <a:cubicBezTo>
                      <a:pt x="79" y="15"/>
                      <a:pt x="77" y="7"/>
                      <a:pt x="74" y="0"/>
                    </a:cubicBezTo>
                    <a:lnTo>
                      <a:pt x="40" y="24"/>
                    </a:lnTo>
                    <a:lnTo>
                      <a:pt x="2" y="7"/>
                    </a:lnTo>
                    <a:close/>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sp>
            <p:nvSpPr>
              <p:cNvPr id="6176" name="Freeform 57"/>
              <p:cNvSpPr>
                <a:spLocks/>
              </p:cNvSpPr>
              <p:nvPr/>
            </p:nvSpPr>
            <p:spPr bwMode="auto">
              <a:xfrm>
                <a:off x="4334" y="1800"/>
                <a:ext cx="30" cy="24"/>
              </a:xfrm>
              <a:custGeom>
                <a:avLst/>
                <a:gdLst>
                  <a:gd name="T0" fmla="*/ 0 w 270"/>
                  <a:gd name="T1" fmla="*/ 0 h 145"/>
                  <a:gd name="T2" fmla="*/ 0 w 270"/>
                  <a:gd name="T3" fmla="*/ 0 h 145"/>
                  <a:gd name="T4" fmla="*/ 0 w 270"/>
                  <a:gd name="T5" fmla="*/ 0 h 145"/>
                  <a:gd name="T6" fmla="*/ 0 w 270"/>
                  <a:gd name="T7" fmla="*/ 0 h 145"/>
                  <a:gd name="T8" fmla="*/ 0 w 270"/>
                  <a:gd name="T9" fmla="*/ 0 h 145"/>
                  <a:gd name="T10" fmla="*/ 0 w 270"/>
                  <a:gd name="T11" fmla="*/ 0 h 145"/>
                  <a:gd name="T12" fmla="*/ 0 w 270"/>
                  <a:gd name="T13" fmla="*/ 0 h 145"/>
                  <a:gd name="T14" fmla="*/ 0 w 270"/>
                  <a:gd name="T15" fmla="*/ 0 h 145"/>
                  <a:gd name="T16" fmla="*/ 0 w 270"/>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0"/>
                  <a:gd name="T28" fmla="*/ 0 h 145"/>
                  <a:gd name="T29" fmla="*/ 270 w 270"/>
                  <a:gd name="T30" fmla="*/ 145 h 1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0" h="145">
                    <a:moveTo>
                      <a:pt x="26" y="0"/>
                    </a:moveTo>
                    <a:lnTo>
                      <a:pt x="135" y="63"/>
                    </a:lnTo>
                    <a:lnTo>
                      <a:pt x="250" y="0"/>
                    </a:lnTo>
                    <a:lnTo>
                      <a:pt x="270" y="30"/>
                    </a:lnTo>
                    <a:lnTo>
                      <a:pt x="194" y="145"/>
                    </a:lnTo>
                    <a:lnTo>
                      <a:pt x="135" y="67"/>
                    </a:lnTo>
                    <a:lnTo>
                      <a:pt x="77" y="144"/>
                    </a:lnTo>
                    <a:lnTo>
                      <a:pt x="0" y="29"/>
                    </a:lnTo>
                    <a:lnTo>
                      <a:pt x="26" y="0"/>
                    </a:lnTo>
                    <a:close/>
                  </a:path>
                </a:pathLst>
              </a:custGeom>
              <a:solidFill>
                <a:srgbClr val="FFFFFF"/>
              </a:solidFill>
              <a:ln w="1588">
                <a:solidFill>
                  <a:srgbClr val="000000"/>
                </a:solidFill>
                <a:round/>
                <a:headEnd/>
                <a:tailEnd/>
              </a:ln>
            </p:spPr>
            <p:txBody>
              <a:bodyPr/>
              <a:lstStyle/>
              <a:p>
                <a:endParaRPr lang="en-US" sz="1477"/>
              </a:p>
            </p:txBody>
          </p:sp>
          <p:sp>
            <p:nvSpPr>
              <p:cNvPr id="6177" name="Freeform 58"/>
              <p:cNvSpPr>
                <a:spLocks/>
              </p:cNvSpPr>
              <p:nvPr/>
            </p:nvSpPr>
            <p:spPr bwMode="auto">
              <a:xfrm>
                <a:off x="4249" y="1866"/>
                <a:ext cx="8" cy="32"/>
              </a:xfrm>
              <a:custGeom>
                <a:avLst/>
                <a:gdLst>
                  <a:gd name="T0" fmla="*/ 0 w 76"/>
                  <a:gd name="T1" fmla="*/ 0 h 193"/>
                  <a:gd name="T2" fmla="*/ 0 w 76"/>
                  <a:gd name="T3" fmla="*/ 0 h 193"/>
                  <a:gd name="T4" fmla="*/ 0 w 76"/>
                  <a:gd name="T5" fmla="*/ 0 h 193"/>
                  <a:gd name="T6" fmla="*/ 0 w 76"/>
                  <a:gd name="T7" fmla="*/ 0 h 193"/>
                  <a:gd name="T8" fmla="*/ 0 w 76"/>
                  <a:gd name="T9" fmla="*/ 0 h 193"/>
                  <a:gd name="T10" fmla="*/ 0 w 76"/>
                  <a:gd name="T11" fmla="*/ 0 h 193"/>
                  <a:gd name="T12" fmla="*/ 0 w 76"/>
                  <a:gd name="T13" fmla="*/ 0 h 193"/>
                  <a:gd name="T14" fmla="*/ 0 w 76"/>
                  <a:gd name="T15" fmla="*/ 0 h 193"/>
                  <a:gd name="T16" fmla="*/ 0 w 76"/>
                  <a:gd name="T17" fmla="*/ 0 h 193"/>
                  <a:gd name="T18" fmla="*/ 0 w 76"/>
                  <a:gd name="T19" fmla="*/ 0 h 193"/>
                  <a:gd name="T20" fmla="*/ 0 w 76"/>
                  <a:gd name="T21" fmla="*/ 0 h 193"/>
                  <a:gd name="T22" fmla="*/ 0 w 76"/>
                  <a:gd name="T23" fmla="*/ 0 h 193"/>
                  <a:gd name="T24" fmla="*/ 0 w 76"/>
                  <a:gd name="T25" fmla="*/ 0 h 193"/>
                  <a:gd name="T26" fmla="*/ 0 w 76"/>
                  <a:gd name="T27" fmla="*/ 0 h 193"/>
                  <a:gd name="T28" fmla="*/ 0 w 76"/>
                  <a:gd name="T29" fmla="*/ 0 h 193"/>
                  <a:gd name="T30" fmla="*/ 0 w 76"/>
                  <a:gd name="T31" fmla="*/ 0 h 193"/>
                  <a:gd name="T32" fmla="*/ 0 w 76"/>
                  <a:gd name="T33" fmla="*/ 0 h 193"/>
                  <a:gd name="T34" fmla="*/ 0 w 76"/>
                  <a:gd name="T35" fmla="*/ 0 h 193"/>
                  <a:gd name="T36" fmla="*/ 0 w 76"/>
                  <a:gd name="T37" fmla="*/ 0 h 193"/>
                  <a:gd name="T38" fmla="*/ 0 w 76"/>
                  <a:gd name="T39" fmla="*/ 0 h 193"/>
                  <a:gd name="T40" fmla="*/ 0 w 76"/>
                  <a:gd name="T41" fmla="*/ 0 h 1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6"/>
                  <a:gd name="T64" fmla="*/ 0 h 193"/>
                  <a:gd name="T65" fmla="*/ 76 w 76"/>
                  <a:gd name="T66" fmla="*/ 193 h 19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6" h="193">
                    <a:moveTo>
                      <a:pt x="63" y="0"/>
                    </a:moveTo>
                    <a:lnTo>
                      <a:pt x="70" y="20"/>
                    </a:lnTo>
                    <a:lnTo>
                      <a:pt x="73" y="37"/>
                    </a:lnTo>
                    <a:lnTo>
                      <a:pt x="76" y="60"/>
                    </a:lnTo>
                    <a:lnTo>
                      <a:pt x="76" y="75"/>
                    </a:lnTo>
                    <a:lnTo>
                      <a:pt x="76" y="93"/>
                    </a:lnTo>
                    <a:lnTo>
                      <a:pt x="71" y="116"/>
                    </a:lnTo>
                    <a:lnTo>
                      <a:pt x="63" y="142"/>
                    </a:lnTo>
                    <a:lnTo>
                      <a:pt x="55" y="159"/>
                    </a:lnTo>
                    <a:lnTo>
                      <a:pt x="46" y="175"/>
                    </a:lnTo>
                    <a:lnTo>
                      <a:pt x="34" y="186"/>
                    </a:lnTo>
                    <a:lnTo>
                      <a:pt x="20" y="192"/>
                    </a:lnTo>
                    <a:lnTo>
                      <a:pt x="8" y="193"/>
                    </a:lnTo>
                    <a:lnTo>
                      <a:pt x="3" y="181"/>
                    </a:lnTo>
                    <a:lnTo>
                      <a:pt x="2" y="171"/>
                    </a:lnTo>
                    <a:lnTo>
                      <a:pt x="0" y="154"/>
                    </a:lnTo>
                    <a:lnTo>
                      <a:pt x="0" y="139"/>
                    </a:lnTo>
                    <a:lnTo>
                      <a:pt x="4" y="98"/>
                    </a:lnTo>
                    <a:lnTo>
                      <a:pt x="34" y="12"/>
                    </a:lnTo>
                    <a:lnTo>
                      <a:pt x="50" y="2"/>
                    </a:lnTo>
                    <a:lnTo>
                      <a:pt x="63" y="0"/>
                    </a:lnTo>
                    <a:close/>
                  </a:path>
                </a:pathLst>
              </a:custGeom>
              <a:solidFill>
                <a:srgbClr val="202020"/>
              </a:solidFill>
              <a:ln w="1588">
                <a:solidFill>
                  <a:srgbClr val="000000"/>
                </a:solidFill>
                <a:round/>
                <a:headEnd/>
                <a:tailEnd/>
              </a:ln>
            </p:spPr>
            <p:txBody>
              <a:bodyPr/>
              <a:lstStyle/>
              <a:p>
                <a:endParaRPr lang="en-US" sz="1477"/>
              </a:p>
            </p:txBody>
          </p:sp>
          <p:grpSp>
            <p:nvGrpSpPr>
              <p:cNvPr id="6178" name="Group 59"/>
              <p:cNvGrpSpPr>
                <a:grpSpLocks/>
              </p:cNvGrpSpPr>
              <p:nvPr/>
            </p:nvGrpSpPr>
            <p:grpSpPr bwMode="auto">
              <a:xfrm>
                <a:off x="4357" y="1800"/>
                <a:ext cx="96" cy="202"/>
                <a:chOff x="4357" y="1800"/>
                <a:chExt cx="96" cy="202"/>
              </a:xfrm>
            </p:grpSpPr>
            <p:grpSp>
              <p:nvGrpSpPr>
                <p:cNvPr id="6191" name="Group 60"/>
                <p:cNvGrpSpPr>
                  <a:grpSpLocks/>
                </p:cNvGrpSpPr>
                <p:nvPr/>
              </p:nvGrpSpPr>
              <p:grpSpPr bwMode="auto">
                <a:xfrm>
                  <a:off x="4357" y="1800"/>
                  <a:ext cx="96" cy="202"/>
                  <a:chOff x="4357" y="1800"/>
                  <a:chExt cx="96" cy="202"/>
                </a:xfrm>
              </p:grpSpPr>
              <p:grpSp>
                <p:nvGrpSpPr>
                  <p:cNvPr id="6193" name="Group 61"/>
                  <p:cNvGrpSpPr>
                    <a:grpSpLocks/>
                  </p:cNvGrpSpPr>
                  <p:nvPr/>
                </p:nvGrpSpPr>
                <p:grpSpPr bwMode="auto">
                  <a:xfrm>
                    <a:off x="4357" y="1800"/>
                    <a:ext cx="96" cy="202"/>
                    <a:chOff x="4357" y="1800"/>
                    <a:chExt cx="96" cy="202"/>
                  </a:xfrm>
                </p:grpSpPr>
                <p:sp>
                  <p:nvSpPr>
                    <p:cNvPr id="6195" name="Freeform 62"/>
                    <p:cNvSpPr>
                      <a:spLocks/>
                    </p:cNvSpPr>
                    <p:nvPr/>
                  </p:nvSpPr>
                  <p:spPr bwMode="auto">
                    <a:xfrm>
                      <a:off x="4357" y="1800"/>
                      <a:ext cx="96" cy="202"/>
                    </a:xfrm>
                    <a:custGeom>
                      <a:avLst/>
                      <a:gdLst>
                        <a:gd name="T0" fmla="*/ 0 w 859"/>
                        <a:gd name="T1" fmla="*/ 0 h 1213"/>
                        <a:gd name="T2" fmla="*/ 0 w 859"/>
                        <a:gd name="T3" fmla="*/ 0 h 1213"/>
                        <a:gd name="T4" fmla="*/ 0 w 859"/>
                        <a:gd name="T5" fmla="*/ 0 h 1213"/>
                        <a:gd name="T6" fmla="*/ 0 w 859"/>
                        <a:gd name="T7" fmla="*/ 0 h 1213"/>
                        <a:gd name="T8" fmla="*/ 0 w 859"/>
                        <a:gd name="T9" fmla="*/ 0 h 1213"/>
                        <a:gd name="T10" fmla="*/ 0 w 859"/>
                        <a:gd name="T11" fmla="*/ 0 h 1213"/>
                        <a:gd name="T12" fmla="*/ 0 w 859"/>
                        <a:gd name="T13" fmla="*/ 0 h 1213"/>
                        <a:gd name="T14" fmla="*/ 0 w 859"/>
                        <a:gd name="T15" fmla="*/ 0 h 1213"/>
                        <a:gd name="T16" fmla="*/ 0 w 859"/>
                        <a:gd name="T17" fmla="*/ 0 h 1213"/>
                        <a:gd name="T18" fmla="*/ 0 w 859"/>
                        <a:gd name="T19" fmla="*/ 0 h 1213"/>
                        <a:gd name="T20" fmla="*/ 0 w 859"/>
                        <a:gd name="T21" fmla="*/ 0 h 1213"/>
                        <a:gd name="T22" fmla="*/ 0 w 859"/>
                        <a:gd name="T23" fmla="*/ 0 h 1213"/>
                        <a:gd name="T24" fmla="*/ 0 w 859"/>
                        <a:gd name="T25" fmla="*/ 0 h 1213"/>
                        <a:gd name="T26" fmla="*/ 0 w 859"/>
                        <a:gd name="T27" fmla="*/ 0 h 1213"/>
                        <a:gd name="T28" fmla="*/ 0 w 859"/>
                        <a:gd name="T29" fmla="*/ 0 h 1213"/>
                        <a:gd name="T30" fmla="*/ 0 w 859"/>
                        <a:gd name="T31" fmla="*/ 0 h 1213"/>
                        <a:gd name="T32" fmla="*/ 0 w 859"/>
                        <a:gd name="T33" fmla="*/ 0 h 1213"/>
                        <a:gd name="T34" fmla="*/ 0 w 859"/>
                        <a:gd name="T35" fmla="*/ 0 h 1213"/>
                        <a:gd name="T36" fmla="*/ 0 w 859"/>
                        <a:gd name="T37" fmla="*/ 0 h 1213"/>
                        <a:gd name="T38" fmla="*/ 0 w 859"/>
                        <a:gd name="T39" fmla="*/ 0 h 1213"/>
                        <a:gd name="T40" fmla="*/ 0 w 859"/>
                        <a:gd name="T41" fmla="*/ 0 h 1213"/>
                        <a:gd name="T42" fmla="*/ 0 w 859"/>
                        <a:gd name="T43" fmla="*/ 0 h 1213"/>
                        <a:gd name="T44" fmla="*/ 0 w 859"/>
                        <a:gd name="T45" fmla="*/ 0 h 1213"/>
                        <a:gd name="T46" fmla="*/ 0 w 859"/>
                        <a:gd name="T47" fmla="*/ 0 h 1213"/>
                        <a:gd name="T48" fmla="*/ 0 w 859"/>
                        <a:gd name="T49" fmla="*/ 0 h 1213"/>
                        <a:gd name="T50" fmla="*/ 0 w 859"/>
                        <a:gd name="T51" fmla="*/ 0 h 1213"/>
                        <a:gd name="T52" fmla="*/ 0 w 859"/>
                        <a:gd name="T53" fmla="*/ 0 h 1213"/>
                        <a:gd name="T54" fmla="*/ 0 w 859"/>
                        <a:gd name="T55" fmla="*/ 0 h 1213"/>
                        <a:gd name="T56" fmla="*/ 0 w 859"/>
                        <a:gd name="T57" fmla="*/ 0 h 1213"/>
                        <a:gd name="T58" fmla="*/ 0 w 859"/>
                        <a:gd name="T59" fmla="*/ 0 h 1213"/>
                        <a:gd name="T60" fmla="*/ 0 w 859"/>
                        <a:gd name="T61" fmla="*/ 0 h 1213"/>
                        <a:gd name="T62" fmla="*/ 0 w 859"/>
                        <a:gd name="T63" fmla="*/ 0 h 1213"/>
                        <a:gd name="T64" fmla="*/ 0 w 859"/>
                        <a:gd name="T65" fmla="*/ 0 h 1213"/>
                        <a:gd name="T66" fmla="*/ 0 w 859"/>
                        <a:gd name="T67" fmla="*/ 0 h 1213"/>
                        <a:gd name="T68" fmla="*/ 0 w 859"/>
                        <a:gd name="T69" fmla="*/ 0 h 1213"/>
                        <a:gd name="T70" fmla="*/ 0 w 859"/>
                        <a:gd name="T71" fmla="*/ 0 h 1213"/>
                        <a:gd name="T72" fmla="*/ 0 w 859"/>
                        <a:gd name="T73" fmla="*/ 0 h 1213"/>
                        <a:gd name="T74" fmla="*/ 0 w 859"/>
                        <a:gd name="T75" fmla="*/ 0 h 12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59"/>
                        <a:gd name="T115" fmla="*/ 0 h 1213"/>
                        <a:gd name="T116" fmla="*/ 859 w 859"/>
                        <a:gd name="T117" fmla="*/ 1213 h 12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59" h="1213">
                          <a:moveTo>
                            <a:pt x="504" y="454"/>
                          </a:moveTo>
                          <a:lnTo>
                            <a:pt x="529" y="453"/>
                          </a:lnTo>
                          <a:lnTo>
                            <a:pt x="565" y="448"/>
                          </a:lnTo>
                          <a:lnTo>
                            <a:pt x="625" y="426"/>
                          </a:lnTo>
                          <a:lnTo>
                            <a:pt x="757" y="383"/>
                          </a:lnTo>
                          <a:lnTo>
                            <a:pt x="777" y="386"/>
                          </a:lnTo>
                          <a:lnTo>
                            <a:pt x="796" y="393"/>
                          </a:lnTo>
                          <a:lnTo>
                            <a:pt x="816" y="405"/>
                          </a:lnTo>
                          <a:lnTo>
                            <a:pt x="829" y="417"/>
                          </a:lnTo>
                          <a:lnTo>
                            <a:pt x="841" y="435"/>
                          </a:lnTo>
                          <a:lnTo>
                            <a:pt x="849" y="455"/>
                          </a:lnTo>
                          <a:lnTo>
                            <a:pt x="856" y="482"/>
                          </a:lnTo>
                          <a:lnTo>
                            <a:pt x="858" y="504"/>
                          </a:lnTo>
                          <a:lnTo>
                            <a:pt x="859" y="528"/>
                          </a:lnTo>
                          <a:lnTo>
                            <a:pt x="858" y="555"/>
                          </a:lnTo>
                          <a:lnTo>
                            <a:pt x="854" y="580"/>
                          </a:lnTo>
                          <a:lnTo>
                            <a:pt x="849" y="601"/>
                          </a:lnTo>
                          <a:lnTo>
                            <a:pt x="743" y="630"/>
                          </a:lnTo>
                          <a:lnTo>
                            <a:pt x="699" y="650"/>
                          </a:lnTo>
                          <a:lnTo>
                            <a:pt x="670" y="665"/>
                          </a:lnTo>
                          <a:lnTo>
                            <a:pt x="646" y="677"/>
                          </a:lnTo>
                          <a:lnTo>
                            <a:pt x="625" y="685"/>
                          </a:lnTo>
                          <a:lnTo>
                            <a:pt x="594" y="693"/>
                          </a:lnTo>
                          <a:lnTo>
                            <a:pt x="531" y="709"/>
                          </a:lnTo>
                          <a:lnTo>
                            <a:pt x="427" y="730"/>
                          </a:lnTo>
                          <a:lnTo>
                            <a:pt x="350" y="742"/>
                          </a:lnTo>
                          <a:lnTo>
                            <a:pt x="332" y="737"/>
                          </a:lnTo>
                          <a:lnTo>
                            <a:pt x="319" y="725"/>
                          </a:lnTo>
                          <a:lnTo>
                            <a:pt x="311" y="706"/>
                          </a:lnTo>
                          <a:lnTo>
                            <a:pt x="286" y="658"/>
                          </a:lnTo>
                          <a:lnTo>
                            <a:pt x="281" y="688"/>
                          </a:lnTo>
                          <a:lnTo>
                            <a:pt x="275" y="766"/>
                          </a:lnTo>
                          <a:lnTo>
                            <a:pt x="278" y="826"/>
                          </a:lnTo>
                          <a:lnTo>
                            <a:pt x="286" y="857"/>
                          </a:lnTo>
                          <a:lnTo>
                            <a:pt x="287" y="891"/>
                          </a:lnTo>
                          <a:lnTo>
                            <a:pt x="287" y="923"/>
                          </a:lnTo>
                          <a:lnTo>
                            <a:pt x="292" y="962"/>
                          </a:lnTo>
                          <a:lnTo>
                            <a:pt x="301" y="999"/>
                          </a:lnTo>
                          <a:lnTo>
                            <a:pt x="325" y="1105"/>
                          </a:lnTo>
                          <a:lnTo>
                            <a:pt x="308" y="1124"/>
                          </a:lnTo>
                          <a:lnTo>
                            <a:pt x="285" y="1138"/>
                          </a:lnTo>
                          <a:lnTo>
                            <a:pt x="251" y="1150"/>
                          </a:lnTo>
                          <a:lnTo>
                            <a:pt x="215" y="1157"/>
                          </a:lnTo>
                          <a:lnTo>
                            <a:pt x="186" y="1166"/>
                          </a:lnTo>
                          <a:lnTo>
                            <a:pt x="154" y="1176"/>
                          </a:lnTo>
                          <a:lnTo>
                            <a:pt x="125" y="1186"/>
                          </a:lnTo>
                          <a:lnTo>
                            <a:pt x="93" y="1195"/>
                          </a:lnTo>
                          <a:lnTo>
                            <a:pt x="52" y="1206"/>
                          </a:lnTo>
                          <a:lnTo>
                            <a:pt x="0" y="1213"/>
                          </a:lnTo>
                          <a:lnTo>
                            <a:pt x="24" y="1072"/>
                          </a:lnTo>
                          <a:lnTo>
                            <a:pt x="33" y="1027"/>
                          </a:lnTo>
                          <a:lnTo>
                            <a:pt x="37" y="1000"/>
                          </a:lnTo>
                          <a:lnTo>
                            <a:pt x="39" y="969"/>
                          </a:lnTo>
                          <a:lnTo>
                            <a:pt x="42" y="905"/>
                          </a:lnTo>
                          <a:lnTo>
                            <a:pt x="40" y="815"/>
                          </a:lnTo>
                          <a:lnTo>
                            <a:pt x="23" y="585"/>
                          </a:lnTo>
                          <a:lnTo>
                            <a:pt x="33" y="229"/>
                          </a:lnTo>
                          <a:lnTo>
                            <a:pt x="72" y="33"/>
                          </a:lnTo>
                          <a:lnTo>
                            <a:pt x="173" y="17"/>
                          </a:lnTo>
                          <a:lnTo>
                            <a:pt x="208" y="9"/>
                          </a:lnTo>
                          <a:lnTo>
                            <a:pt x="233" y="3"/>
                          </a:lnTo>
                          <a:lnTo>
                            <a:pt x="248" y="0"/>
                          </a:lnTo>
                          <a:lnTo>
                            <a:pt x="267" y="0"/>
                          </a:lnTo>
                          <a:lnTo>
                            <a:pt x="283" y="2"/>
                          </a:lnTo>
                          <a:lnTo>
                            <a:pt x="298" y="5"/>
                          </a:lnTo>
                          <a:lnTo>
                            <a:pt x="315" y="13"/>
                          </a:lnTo>
                          <a:lnTo>
                            <a:pt x="332" y="25"/>
                          </a:lnTo>
                          <a:lnTo>
                            <a:pt x="347" y="42"/>
                          </a:lnTo>
                          <a:lnTo>
                            <a:pt x="356" y="57"/>
                          </a:lnTo>
                          <a:lnTo>
                            <a:pt x="362" y="78"/>
                          </a:lnTo>
                          <a:lnTo>
                            <a:pt x="362" y="106"/>
                          </a:lnTo>
                          <a:lnTo>
                            <a:pt x="367" y="143"/>
                          </a:lnTo>
                          <a:lnTo>
                            <a:pt x="385" y="224"/>
                          </a:lnTo>
                          <a:lnTo>
                            <a:pt x="438" y="424"/>
                          </a:lnTo>
                          <a:lnTo>
                            <a:pt x="446" y="451"/>
                          </a:lnTo>
                          <a:lnTo>
                            <a:pt x="470" y="454"/>
                          </a:lnTo>
                          <a:lnTo>
                            <a:pt x="504" y="454"/>
                          </a:lnTo>
                          <a:close/>
                        </a:path>
                      </a:pathLst>
                    </a:custGeom>
                    <a:solidFill>
                      <a:srgbClr val="808080"/>
                    </a:solidFill>
                    <a:ln w="1588">
                      <a:solidFill>
                        <a:srgbClr val="000000"/>
                      </a:solidFill>
                      <a:round/>
                      <a:headEnd/>
                      <a:tailEnd/>
                    </a:ln>
                  </p:spPr>
                  <p:txBody>
                    <a:bodyPr/>
                    <a:lstStyle/>
                    <a:p>
                      <a:endParaRPr lang="en-US" sz="1477"/>
                    </a:p>
                  </p:txBody>
                </p:sp>
                <p:sp>
                  <p:nvSpPr>
                    <p:cNvPr id="6196" name="Freeform 63"/>
                    <p:cNvSpPr>
                      <a:spLocks/>
                    </p:cNvSpPr>
                    <p:nvPr/>
                  </p:nvSpPr>
                  <p:spPr bwMode="auto">
                    <a:xfrm>
                      <a:off x="4378" y="1854"/>
                      <a:ext cx="10" cy="54"/>
                    </a:xfrm>
                    <a:custGeom>
                      <a:avLst/>
                      <a:gdLst>
                        <a:gd name="T0" fmla="*/ 0 w 93"/>
                        <a:gd name="T1" fmla="*/ 0 h 326"/>
                        <a:gd name="T2" fmla="*/ 0 w 93"/>
                        <a:gd name="T3" fmla="*/ 0 h 326"/>
                        <a:gd name="T4" fmla="*/ 0 w 93"/>
                        <a:gd name="T5" fmla="*/ 0 h 326"/>
                        <a:gd name="T6" fmla="*/ 0 w 93"/>
                        <a:gd name="T7" fmla="*/ 0 h 326"/>
                        <a:gd name="T8" fmla="*/ 0 w 93"/>
                        <a:gd name="T9" fmla="*/ 0 h 326"/>
                        <a:gd name="T10" fmla="*/ 0 60000 65536"/>
                        <a:gd name="T11" fmla="*/ 0 60000 65536"/>
                        <a:gd name="T12" fmla="*/ 0 60000 65536"/>
                        <a:gd name="T13" fmla="*/ 0 60000 65536"/>
                        <a:gd name="T14" fmla="*/ 0 60000 65536"/>
                        <a:gd name="T15" fmla="*/ 0 w 93"/>
                        <a:gd name="T16" fmla="*/ 0 h 326"/>
                        <a:gd name="T17" fmla="*/ 93 w 93"/>
                        <a:gd name="T18" fmla="*/ 326 h 326"/>
                      </a:gdLst>
                      <a:ahLst/>
                      <a:cxnLst>
                        <a:cxn ang="T10">
                          <a:pos x="T0" y="T1"/>
                        </a:cxn>
                        <a:cxn ang="T11">
                          <a:pos x="T2" y="T3"/>
                        </a:cxn>
                        <a:cxn ang="T12">
                          <a:pos x="T4" y="T5"/>
                        </a:cxn>
                        <a:cxn ang="T13">
                          <a:pos x="T6" y="T7"/>
                        </a:cxn>
                        <a:cxn ang="T14">
                          <a:pos x="T8" y="T9"/>
                        </a:cxn>
                      </a:cxnLst>
                      <a:rect l="T15" t="T16" r="T17" b="T18"/>
                      <a:pathLst>
                        <a:path w="93" h="326">
                          <a:moveTo>
                            <a:pt x="93" y="326"/>
                          </a:moveTo>
                          <a:lnTo>
                            <a:pt x="60" y="218"/>
                          </a:lnTo>
                          <a:lnTo>
                            <a:pt x="27" y="109"/>
                          </a:lnTo>
                          <a:lnTo>
                            <a:pt x="33" y="18"/>
                          </a:lnTo>
                          <a:lnTo>
                            <a:pt x="0" y="0"/>
                          </a:lnTo>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
                <p:nvSpPr>
                  <p:cNvPr id="6194" name="Freeform 64"/>
                  <p:cNvSpPr>
                    <a:spLocks/>
                  </p:cNvSpPr>
                  <p:nvPr/>
                </p:nvSpPr>
                <p:spPr bwMode="auto">
                  <a:xfrm>
                    <a:off x="4398" y="1875"/>
                    <a:ext cx="9" cy="11"/>
                  </a:xfrm>
                  <a:custGeom>
                    <a:avLst/>
                    <a:gdLst>
                      <a:gd name="T0" fmla="*/ 0 w 78"/>
                      <a:gd name="T1" fmla="*/ 0 h 67"/>
                      <a:gd name="T2" fmla="*/ 0 w 78"/>
                      <a:gd name="T3" fmla="*/ 0 h 67"/>
                      <a:gd name="T4" fmla="*/ 0 w 78"/>
                      <a:gd name="T5" fmla="*/ 0 h 67"/>
                      <a:gd name="T6" fmla="*/ 0 w 78"/>
                      <a:gd name="T7" fmla="*/ 0 h 67"/>
                      <a:gd name="T8" fmla="*/ 0 w 78"/>
                      <a:gd name="T9" fmla="*/ 0 h 67"/>
                      <a:gd name="T10" fmla="*/ 0 w 78"/>
                      <a:gd name="T11" fmla="*/ 0 h 67"/>
                      <a:gd name="T12" fmla="*/ 0 60000 65536"/>
                      <a:gd name="T13" fmla="*/ 0 60000 65536"/>
                      <a:gd name="T14" fmla="*/ 0 60000 65536"/>
                      <a:gd name="T15" fmla="*/ 0 60000 65536"/>
                      <a:gd name="T16" fmla="*/ 0 60000 65536"/>
                      <a:gd name="T17" fmla="*/ 0 60000 65536"/>
                      <a:gd name="T18" fmla="*/ 0 w 78"/>
                      <a:gd name="T19" fmla="*/ 0 h 67"/>
                      <a:gd name="T20" fmla="*/ 78 w 78"/>
                      <a:gd name="T21" fmla="*/ 67 h 67"/>
                    </a:gdLst>
                    <a:ahLst/>
                    <a:cxnLst>
                      <a:cxn ang="T12">
                        <a:pos x="T0" y="T1"/>
                      </a:cxn>
                      <a:cxn ang="T13">
                        <a:pos x="T2" y="T3"/>
                      </a:cxn>
                      <a:cxn ang="T14">
                        <a:pos x="T4" y="T5"/>
                      </a:cxn>
                      <a:cxn ang="T15">
                        <a:pos x="T6" y="T7"/>
                      </a:cxn>
                      <a:cxn ang="T16">
                        <a:pos x="T8" y="T9"/>
                      </a:cxn>
                      <a:cxn ang="T17">
                        <a:pos x="T10" y="T11"/>
                      </a:cxn>
                    </a:cxnLst>
                    <a:rect l="T18" t="T19" r="T20" b="T21"/>
                    <a:pathLst>
                      <a:path w="78" h="67">
                        <a:moveTo>
                          <a:pt x="78" y="2"/>
                        </a:moveTo>
                        <a:lnTo>
                          <a:pt x="41" y="0"/>
                        </a:lnTo>
                        <a:lnTo>
                          <a:pt x="21" y="8"/>
                        </a:lnTo>
                        <a:lnTo>
                          <a:pt x="7" y="24"/>
                        </a:lnTo>
                        <a:lnTo>
                          <a:pt x="0" y="48"/>
                        </a:lnTo>
                        <a:lnTo>
                          <a:pt x="1" y="67"/>
                        </a:lnTo>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sp>
              <p:nvSpPr>
                <p:cNvPr id="6192" name="Freeform 65"/>
                <p:cNvSpPr>
                  <a:spLocks/>
                </p:cNvSpPr>
                <p:nvPr/>
              </p:nvSpPr>
              <p:spPr bwMode="auto">
                <a:xfrm>
                  <a:off x="4358" y="1805"/>
                  <a:ext cx="20" cy="157"/>
                </a:xfrm>
                <a:custGeom>
                  <a:avLst/>
                  <a:gdLst>
                    <a:gd name="T0" fmla="*/ 0 w 180"/>
                    <a:gd name="T1" fmla="*/ 0 h 942"/>
                    <a:gd name="T2" fmla="*/ 0 w 180"/>
                    <a:gd name="T3" fmla="*/ 0 h 942"/>
                    <a:gd name="T4" fmla="*/ 0 w 180"/>
                    <a:gd name="T5" fmla="*/ 0 h 942"/>
                    <a:gd name="T6" fmla="*/ 0 w 180"/>
                    <a:gd name="T7" fmla="*/ 0 h 942"/>
                    <a:gd name="T8" fmla="*/ 0 w 180"/>
                    <a:gd name="T9" fmla="*/ 0 h 942"/>
                    <a:gd name="T10" fmla="*/ 0 w 180"/>
                    <a:gd name="T11" fmla="*/ 0 h 942"/>
                    <a:gd name="T12" fmla="*/ 0 w 180"/>
                    <a:gd name="T13" fmla="*/ 0 h 942"/>
                    <a:gd name="T14" fmla="*/ 0 w 180"/>
                    <a:gd name="T15" fmla="*/ 0 h 942"/>
                    <a:gd name="T16" fmla="*/ 0 w 180"/>
                    <a:gd name="T17" fmla="*/ 0 h 942"/>
                    <a:gd name="T18" fmla="*/ 0 w 180"/>
                    <a:gd name="T19" fmla="*/ 0 h 942"/>
                    <a:gd name="T20" fmla="*/ 0 w 180"/>
                    <a:gd name="T21" fmla="*/ 0 h 942"/>
                    <a:gd name="T22" fmla="*/ 0 w 180"/>
                    <a:gd name="T23" fmla="*/ 0 h 942"/>
                    <a:gd name="T24" fmla="*/ 0 w 180"/>
                    <a:gd name="T25" fmla="*/ 0 h 942"/>
                    <a:gd name="T26" fmla="*/ 0 w 180"/>
                    <a:gd name="T27" fmla="*/ 0 h 942"/>
                    <a:gd name="T28" fmla="*/ 0 w 180"/>
                    <a:gd name="T29" fmla="*/ 0 h 942"/>
                    <a:gd name="T30" fmla="*/ 0 w 180"/>
                    <a:gd name="T31" fmla="*/ 0 h 942"/>
                    <a:gd name="T32" fmla="*/ 0 w 180"/>
                    <a:gd name="T33" fmla="*/ 0 h 942"/>
                    <a:gd name="T34" fmla="*/ 0 w 180"/>
                    <a:gd name="T35" fmla="*/ 0 h 942"/>
                    <a:gd name="T36" fmla="*/ 0 w 180"/>
                    <a:gd name="T37" fmla="*/ 0 h 942"/>
                    <a:gd name="T38" fmla="*/ 0 w 180"/>
                    <a:gd name="T39" fmla="*/ 0 h 942"/>
                    <a:gd name="T40" fmla="*/ 0 w 180"/>
                    <a:gd name="T41" fmla="*/ 0 h 942"/>
                    <a:gd name="T42" fmla="*/ 0 w 180"/>
                    <a:gd name="T43" fmla="*/ 0 h 942"/>
                    <a:gd name="T44" fmla="*/ 0 w 180"/>
                    <a:gd name="T45" fmla="*/ 0 h 942"/>
                    <a:gd name="T46" fmla="*/ 0 w 180"/>
                    <a:gd name="T47" fmla="*/ 0 h 942"/>
                    <a:gd name="T48" fmla="*/ 0 w 180"/>
                    <a:gd name="T49" fmla="*/ 0 h 942"/>
                    <a:gd name="T50" fmla="*/ 0 w 180"/>
                    <a:gd name="T51" fmla="*/ 0 h 942"/>
                    <a:gd name="T52" fmla="*/ 0 w 180"/>
                    <a:gd name="T53" fmla="*/ 0 h 942"/>
                    <a:gd name="T54" fmla="*/ 0 w 180"/>
                    <a:gd name="T55" fmla="*/ 0 h 942"/>
                    <a:gd name="T56" fmla="*/ 0 w 180"/>
                    <a:gd name="T57" fmla="*/ 0 h 942"/>
                    <a:gd name="T58" fmla="*/ 0 w 180"/>
                    <a:gd name="T59" fmla="*/ 0 h 942"/>
                    <a:gd name="T60" fmla="*/ 0 w 180"/>
                    <a:gd name="T61" fmla="*/ 0 h 942"/>
                    <a:gd name="T62" fmla="*/ 0 w 180"/>
                    <a:gd name="T63" fmla="*/ 0 h 942"/>
                    <a:gd name="T64" fmla="*/ 0 w 180"/>
                    <a:gd name="T65" fmla="*/ 0 h 942"/>
                    <a:gd name="T66" fmla="*/ 0 w 180"/>
                    <a:gd name="T67" fmla="*/ 0 h 942"/>
                    <a:gd name="T68" fmla="*/ 0 w 180"/>
                    <a:gd name="T69" fmla="*/ 0 h 942"/>
                    <a:gd name="T70" fmla="*/ 0 w 180"/>
                    <a:gd name="T71" fmla="*/ 0 h 942"/>
                    <a:gd name="T72" fmla="*/ 0 w 180"/>
                    <a:gd name="T73" fmla="*/ 0 h 942"/>
                    <a:gd name="T74" fmla="*/ 0 w 180"/>
                    <a:gd name="T75" fmla="*/ 0 h 9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0"/>
                    <a:gd name="T115" fmla="*/ 0 h 942"/>
                    <a:gd name="T116" fmla="*/ 180 w 180"/>
                    <a:gd name="T117" fmla="*/ 942 h 9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0" h="942">
                      <a:moveTo>
                        <a:pt x="70" y="0"/>
                      </a:moveTo>
                      <a:lnTo>
                        <a:pt x="98" y="63"/>
                      </a:lnTo>
                      <a:lnTo>
                        <a:pt x="109" y="86"/>
                      </a:lnTo>
                      <a:lnTo>
                        <a:pt x="120" y="106"/>
                      </a:lnTo>
                      <a:lnTo>
                        <a:pt x="140" y="133"/>
                      </a:lnTo>
                      <a:lnTo>
                        <a:pt x="155" y="149"/>
                      </a:lnTo>
                      <a:lnTo>
                        <a:pt x="180" y="173"/>
                      </a:lnTo>
                      <a:lnTo>
                        <a:pt x="97" y="176"/>
                      </a:lnTo>
                      <a:lnTo>
                        <a:pt x="153" y="246"/>
                      </a:lnTo>
                      <a:lnTo>
                        <a:pt x="122" y="316"/>
                      </a:lnTo>
                      <a:lnTo>
                        <a:pt x="110" y="346"/>
                      </a:lnTo>
                      <a:lnTo>
                        <a:pt x="100" y="379"/>
                      </a:lnTo>
                      <a:lnTo>
                        <a:pt x="91" y="419"/>
                      </a:lnTo>
                      <a:lnTo>
                        <a:pt x="74" y="514"/>
                      </a:lnTo>
                      <a:lnTo>
                        <a:pt x="67" y="566"/>
                      </a:lnTo>
                      <a:lnTo>
                        <a:pt x="62" y="621"/>
                      </a:lnTo>
                      <a:lnTo>
                        <a:pt x="60" y="662"/>
                      </a:lnTo>
                      <a:lnTo>
                        <a:pt x="60" y="777"/>
                      </a:lnTo>
                      <a:lnTo>
                        <a:pt x="58" y="808"/>
                      </a:lnTo>
                      <a:lnTo>
                        <a:pt x="52" y="850"/>
                      </a:lnTo>
                      <a:lnTo>
                        <a:pt x="38" y="942"/>
                      </a:lnTo>
                      <a:lnTo>
                        <a:pt x="20" y="719"/>
                      </a:lnTo>
                      <a:lnTo>
                        <a:pt x="14" y="662"/>
                      </a:lnTo>
                      <a:lnTo>
                        <a:pt x="7" y="580"/>
                      </a:lnTo>
                      <a:lnTo>
                        <a:pt x="3" y="537"/>
                      </a:lnTo>
                      <a:lnTo>
                        <a:pt x="1" y="495"/>
                      </a:lnTo>
                      <a:lnTo>
                        <a:pt x="1" y="439"/>
                      </a:lnTo>
                      <a:lnTo>
                        <a:pt x="0" y="377"/>
                      </a:lnTo>
                      <a:lnTo>
                        <a:pt x="0" y="315"/>
                      </a:lnTo>
                      <a:lnTo>
                        <a:pt x="1" y="278"/>
                      </a:lnTo>
                      <a:lnTo>
                        <a:pt x="6" y="214"/>
                      </a:lnTo>
                      <a:lnTo>
                        <a:pt x="8" y="181"/>
                      </a:lnTo>
                      <a:lnTo>
                        <a:pt x="13" y="143"/>
                      </a:lnTo>
                      <a:lnTo>
                        <a:pt x="19" y="120"/>
                      </a:lnTo>
                      <a:lnTo>
                        <a:pt x="26" y="96"/>
                      </a:lnTo>
                      <a:lnTo>
                        <a:pt x="32" y="77"/>
                      </a:lnTo>
                      <a:lnTo>
                        <a:pt x="39" y="58"/>
                      </a:lnTo>
                      <a:lnTo>
                        <a:pt x="70" y="0"/>
                      </a:lnTo>
                      <a:close/>
                    </a:path>
                  </a:pathLst>
                </a:custGeom>
                <a:solidFill>
                  <a:srgbClr val="808080"/>
                </a:solidFill>
                <a:ln w="1588">
                  <a:solidFill>
                    <a:srgbClr val="000000"/>
                  </a:solidFill>
                  <a:round/>
                  <a:headEnd/>
                  <a:tailEnd/>
                </a:ln>
              </p:spPr>
              <p:txBody>
                <a:bodyPr/>
                <a:lstStyle/>
                <a:p>
                  <a:endParaRPr lang="en-US" sz="1477"/>
                </a:p>
              </p:txBody>
            </p:sp>
          </p:grpSp>
          <p:grpSp>
            <p:nvGrpSpPr>
              <p:cNvPr id="6179" name="Group 66"/>
              <p:cNvGrpSpPr>
                <a:grpSpLocks/>
              </p:cNvGrpSpPr>
              <p:nvPr/>
            </p:nvGrpSpPr>
            <p:grpSpPr bwMode="auto">
              <a:xfrm>
                <a:off x="4202" y="1853"/>
                <a:ext cx="56" cy="57"/>
                <a:chOff x="4202" y="1853"/>
                <a:chExt cx="56" cy="57"/>
              </a:xfrm>
            </p:grpSpPr>
            <p:grpSp>
              <p:nvGrpSpPr>
                <p:cNvPr id="6187" name="Group 67"/>
                <p:cNvGrpSpPr>
                  <a:grpSpLocks/>
                </p:cNvGrpSpPr>
                <p:nvPr/>
              </p:nvGrpSpPr>
              <p:grpSpPr bwMode="auto">
                <a:xfrm>
                  <a:off x="4202" y="1853"/>
                  <a:ext cx="56" cy="57"/>
                  <a:chOff x="4202" y="1853"/>
                  <a:chExt cx="56" cy="57"/>
                </a:xfrm>
              </p:grpSpPr>
              <p:sp>
                <p:nvSpPr>
                  <p:cNvPr id="6189" name="Freeform 68"/>
                  <p:cNvSpPr>
                    <a:spLocks/>
                  </p:cNvSpPr>
                  <p:nvPr/>
                </p:nvSpPr>
                <p:spPr bwMode="auto">
                  <a:xfrm>
                    <a:off x="4231" y="1855"/>
                    <a:ext cx="27" cy="38"/>
                  </a:xfrm>
                  <a:custGeom>
                    <a:avLst/>
                    <a:gdLst>
                      <a:gd name="T0" fmla="*/ 0 w 237"/>
                      <a:gd name="T1" fmla="*/ 0 h 224"/>
                      <a:gd name="T2" fmla="*/ 0 w 237"/>
                      <a:gd name="T3" fmla="*/ 0 h 224"/>
                      <a:gd name="T4" fmla="*/ 0 w 237"/>
                      <a:gd name="T5" fmla="*/ 0 h 224"/>
                      <a:gd name="T6" fmla="*/ 0 w 237"/>
                      <a:gd name="T7" fmla="*/ 0 h 224"/>
                      <a:gd name="T8" fmla="*/ 0 w 237"/>
                      <a:gd name="T9" fmla="*/ 0 h 224"/>
                      <a:gd name="T10" fmla="*/ 0 w 237"/>
                      <a:gd name="T11" fmla="*/ 0 h 224"/>
                      <a:gd name="T12" fmla="*/ 0 w 237"/>
                      <a:gd name="T13" fmla="*/ 0 h 224"/>
                      <a:gd name="T14" fmla="*/ 0 w 237"/>
                      <a:gd name="T15" fmla="*/ 0 h 224"/>
                      <a:gd name="T16" fmla="*/ 0 w 237"/>
                      <a:gd name="T17" fmla="*/ 0 h 2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224"/>
                      <a:gd name="T29" fmla="*/ 237 w 237"/>
                      <a:gd name="T30" fmla="*/ 224 h 2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224">
                        <a:moveTo>
                          <a:pt x="0" y="0"/>
                        </a:moveTo>
                        <a:lnTo>
                          <a:pt x="225" y="70"/>
                        </a:lnTo>
                        <a:lnTo>
                          <a:pt x="233" y="109"/>
                        </a:lnTo>
                        <a:lnTo>
                          <a:pt x="237" y="145"/>
                        </a:lnTo>
                        <a:lnTo>
                          <a:pt x="227" y="188"/>
                        </a:lnTo>
                        <a:lnTo>
                          <a:pt x="207" y="224"/>
                        </a:lnTo>
                        <a:lnTo>
                          <a:pt x="127" y="172"/>
                        </a:lnTo>
                        <a:lnTo>
                          <a:pt x="37" y="157"/>
                        </a:lnTo>
                        <a:lnTo>
                          <a:pt x="0" y="0"/>
                        </a:lnTo>
                        <a:close/>
                      </a:path>
                    </a:pathLst>
                  </a:custGeom>
                  <a:solidFill>
                    <a:srgbClr val="FFC080"/>
                  </a:solidFill>
                  <a:ln w="1588">
                    <a:solidFill>
                      <a:srgbClr val="000000"/>
                    </a:solidFill>
                    <a:round/>
                    <a:headEnd/>
                    <a:tailEnd/>
                  </a:ln>
                </p:spPr>
                <p:txBody>
                  <a:bodyPr/>
                  <a:lstStyle/>
                  <a:p>
                    <a:endParaRPr lang="en-US" sz="1477"/>
                  </a:p>
                </p:txBody>
              </p:sp>
              <p:sp>
                <p:nvSpPr>
                  <p:cNvPr id="6190" name="Freeform 69"/>
                  <p:cNvSpPr>
                    <a:spLocks/>
                  </p:cNvSpPr>
                  <p:nvPr/>
                </p:nvSpPr>
                <p:spPr bwMode="auto">
                  <a:xfrm>
                    <a:off x="4202" y="1853"/>
                    <a:ext cx="43" cy="57"/>
                  </a:xfrm>
                  <a:custGeom>
                    <a:avLst/>
                    <a:gdLst>
                      <a:gd name="T0" fmla="*/ 0 w 386"/>
                      <a:gd name="T1" fmla="*/ 0 h 343"/>
                      <a:gd name="T2" fmla="*/ 0 w 386"/>
                      <a:gd name="T3" fmla="*/ 0 h 343"/>
                      <a:gd name="T4" fmla="*/ 0 w 386"/>
                      <a:gd name="T5" fmla="*/ 0 h 343"/>
                      <a:gd name="T6" fmla="*/ 0 w 386"/>
                      <a:gd name="T7" fmla="*/ 0 h 343"/>
                      <a:gd name="T8" fmla="*/ 0 w 386"/>
                      <a:gd name="T9" fmla="*/ 0 h 343"/>
                      <a:gd name="T10" fmla="*/ 0 w 386"/>
                      <a:gd name="T11" fmla="*/ 0 h 343"/>
                      <a:gd name="T12" fmla="*/ 0 w 386"/>
                      <a:gd name="T13" fmla="*/ 0 h 343"/>
                      <a:gd name="T14" fmla="*/ 0 w 386"/>
                      <a:gd name="T15" fmla="*/ 0 h 343"/>
                      <a:gd name="T16" fmla="*/ 0 w 386"/>
                      <a:gd name="T17" fmla="*/ 0 h 343"/>
                      <a:gd name="T18" fmla="*/ 0 w 386"/>
                      <a:gd name="T19" fmla="*/ 0 h 343"/>
                      <a:gd name="T20" fmla="*/ 0 w 386"/>
                      <a:gd name="T21" fmla="*/ 0 h 343"/>
                      <a:gd name="T22" fmla="*/ 0 w 386"/>
                      <a:gd name="T23" fmla="*/ 0 h 343"/>
                      <a:gd name="T24" fmla="*/ 0 w 386"/>
                      <a:gd name="T25" fmla="*/ 0 h 343"/>
                      <a:gd name="T26" fmla="*/ 0 w 386"/>
                      <a:gd name="T27" fmla="*/ 0 h 343"/>
                      <a:gd name="T28" fmla="*/ 0 w 386"/>
                      <a:gd name="T29" fmla="*/ 0 h 343"/>
                      <a:gd name="T30" fmla="*/ 0 w 386"/>
                      <a:gd name="T31" fmla="*/ 0 h 343"/>
                      <a:gd name="T32" fmla="*/ 0 w 386"/>
                      <a:gd name="T33" fmla="*/ 0 h 343"/>
                      <a:gd name="T34" fmla="*/ 0 w 386"/>
                      <a:gd name="T35" fmla="*/ 0 h 343"/>
                      <a:gd name="T36" fmla="*/ 0 w 386"/>
                      <a:gd name="T37" fmla="*/ 0 h 343"/>
                      <a:gd name="T38" fmla="*/ 0 w 386"/>
                      <a:gd name="T39" fmla="*/ 0 h 343"/>
                      <a:gd name="T40" fmla="*/ 0 w 386"/>
                      <a:gd name="T41" fmla="*/ 0 h 343"/>
                      <a:gd name="T42" fmla="*/ 0 w 386"/>
                      <a:gd name="T43" fmla="*/ 0 h 343"/>
                      <a:gd name="T44" fmla="*/ 0 w 386"/>
                      <a:gd name="T45" fmla="*/ 0 h 343"/>
                      <a:gd name="T46" fmla="*/ 0 w 386"/>
                      <a:gd name="T47" fmla="*/ 0 h 343"/>
                      <a:gd name="T48" fmla="*/ 0 w 386"/>
                      <a:gd name="T49" fmla="*/ 0 h 343"/>
                      <a:gd name="T50" fmla="*/ 0 w 386"/>
                      <a:gd name="T51" fmla="*/ 0 h 343"/>
                      <a:gd name="T52" fmla="*/ 0 w 386"/>
                      <a:gd name="T53" fmla="*/ 0 h 343"/>
                      <a:gd name="T54" fmla="*/ 0 w 386"/>
                      <a:gd name="T55" fmla="*/ 0 h 343"/>
                      <a:gd name="T56" fmla="*/ 0 w 386"/>
                      <a:gd name="T57" fmla="*/ 0 h 343"/>
                      <a:gd name="T58" fmla="*/ 0 w 386"/>
                      <a:gd name="T59" fmla="*/ 0 h 343"/>
                      <a:gd name="T60" fmla="*/ 0 w 386"/>
                      <a:gd name="T61" fmla="*/ 0 h 343"/>
                      <a:gd name="T62" fmla="*/ 0 w 386"/>
                      <a:gd name="T63" fmla="*/ 0 h 343"/>
                      <a:gd name="T64" fmla="*/ 0 w 386"/>
                      <a:gd name="T65" fmla="*/ 0 h 343"/>
                      <a:gd name="T66" fmla="*/ 0 w 386"/>
                      <a:gd name="T67" fmla="*/ 0 h 343"/>
                      <a:gd name="T68" fmla="*/ 0 w 386"/>
                      <a:gd name="T69" fmla="*/ 0 h 343"/>
                      <a:gd name="T70" fmla="*/ 0 w 386"/>
                      <a:gd name="T71" fmla="*/ 0 h 343"/>
                      <a:gd name="T72" fmla="*/ 0 w 386"/>
                      <a:gd name="T73" fmla="*/ 0 h 343"/>
                      <a:gd name="T74" fmla="*/ 0 w 386"/>
                      <a:gd name="T75" fmla="*/ 0 h 343"/>
                      <a:gd name="T76" fmla="*/ 0 w 386"/>
                      <a:gd name="T77" fmla="*/ 0 h 343"/>
                      <a:gd name="T78" fmla="*/ 0 w 386"/>
                      <a:gd name="T79" fmla="*/ 0 h 343"/>
                      <a:gd name="T80" fmla="*/ 0 w 386"/>
                      <a:gd name="T81" fmla="*/ 0 h 343"/>
                      <a:gd name="T82" fmla="*/ 0 w 386"/>
                      <a:gd name="T83" fmla="*/ 0 h 343"/>
                      <a:gd name="T84" fmla="*/ 0 w 386"/>
                      <a:gd name="T85" fmla="*/ 0 h 343"/>
                      <a:gd name="T86" fmla="*/ 0 w 386"/>
                      <a:gd name="T87" fmla="*/ 0 h 343"/>
                      <a:gd name="T88" fmla="*/ 0 w 386"/>
                      <a:gd name="T89" fmla="*/ 0 h 343"/>
                      <a:gd name="T90" fmla="*/ 0 w 386"/>
                      <a:gd name="T91" fmla="*/ 0 h 343"/>
                      <a:gd name="T92" fmla="*/ 0 w 386"/>
                      <a:gd name="T93" fmla="*/ 0 h 343"/>
                      <a:gd name="T94" fmla="*/ 0 w 386"/>
                      <a:gd name="T95" fmla="*/ 0 h 343"/>
                      <a:gd name="T96" fmla="*/ 0 w 386"/>
                      <a:gd name="T97" fmla="*/ 0 h 343"/>
                      <a:gd name="T98" fmla="*/ 0 w 386"/>
                      <a:gd name="T99" fmla="*/ 0 h 343"/>
                      <a:gd name="T100" fmla="*/ 0 w 386"/>
                      <a:gd name="T101" fmla="*/ 0 h 343"/>
                      <a:gd name="T102" fmla="*/ 0 w 386"/>
                      <a:gd name="T103" fmla="*/ 0 h 343"/>
                      <a:gd name="T104" fmla="*/ 0 w 386"/>
                      <a:gd name="T105" fmla="*/ 0 h 343"/>
                      <a:gd name="T106" fmla="*/ 0 w 386"/>
                      <a:gd name="T107" fmla="*/ 0 h 3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86"/>
                      <a:gd name="T163" fmla="*/ 0 h 343"/>
                      <a:gd name="T164" fmla="*/ 386 w 386"/>
                      <a:gd name="T165" fmla="*/ 343 h 3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86" h="343">
                        <a:moveTo>
                          <a:pt x="367" y="65"/>
                        </a:moveTo>
                        <a:lnTo>
                          <a:pt x="356" y="54"/>
                        </a:lnTo>
                        <a:lnTo>
                          <a:pt x="341" y="45"/>
                        </a:lnTo>
                        <a:lnTo>
                          <a:pt x="324" y="40"/>
                        </a:lnTo>
                        <a:lnTo>
                          <a:pt x="302" y="36"/>
                        </a:lnTo>
                        <a:lnTo>
                          <a:pt x="292" y="30"/>
                        </a:lnTo>
                        <a:lnTo>
                          <a:pt x="277" y="20"/>
                        </a:lnTo>
                        <a:lnTo>
                          <a:pt x="256" y="8"/>
                        </a:lnTo>
                        <a:lnTo>
                          <a:pt x="233" y="1"/>
                        </a:lnTo>
                        <a:lnTo>
                          <a:pt x="221" y="0"/>
                        </a:lnTo>
                        <a:lnTo>
                          <a:pt x="209" y="2"/>
                        </a:lnTo>
                        <a:lnTo>
                          <a:pt x="192" y="8"/>
                        </a:lnTo>
                        <a:lnTo>
                          <a:pt x="178" y="14"/>
                        </a:lnTo>
                        <a:lnTo>
                          <a:pt x="165" y="18"/>
                        </a:lnTo>
                        <a:lnTo>
                          <a:pt x="146" y="21"/>
                        </a:lnTo>
                        <a:lnTo>
                          <a:pt x="116" y="21"/>
                        </a:lnTo>
                        <a:lnTo>
                          <a:pt x="96" y="20"/>
                        </a:lnTo>
                        <a:lnTo>
                          <a:pt x="75" y="16"/>
                        </a:lnTo>
                        <a:lnTo>
                          <a:pt x="55" y="12"/>
                        </a:lnTo>
                        <a:lnTo>
                          <a:pt x="43" y="12"/>
                        </a:lnTo>
                        <a:lnTo>
                          <a:pt x="28" y="15"/>
                        </a:lnTo>
                        <a:lnTo>
                          <a:pt x="15" y="21"/>
                        </a:lnTo>
                        <a:lnTo>
                          <a:pt x="11" y="27"/>
                        </a:lnTo>
                        <a:lnTo>
                          <a:pt x="11" y="34"/>
                        </a:lnTo>
                        <a:lnTo>
                          <a:pt x="13" y="44"/>
                        </a:lnTo>
                        <a:lnTo>
                          <a:pt x="21" y="50"/>
                        </a:lnTo>
                        <a:lnTo>
                          <a:pt x="56" y="52"/>
                        </a:lnTo>
                        <a:lnTo>
                          <a:pt x="84" y="61"/>
                        </a:lnTo>
                        <a:lnTo>
                          <a:pt x="129" y="69"/>
                        </a:lnTo>
                        <a:lnTo>
                          <a:pt x="137" y="72"/>
                        </a:lnTo>
                        <a:lnTo>
                          <a:pt x="145" y="84"/>
                        </a:lnTo>
                        <a:lnTo>
                          <a:pt x="145" y="94"/>
                        </a:lnTo>
                        <a:lnTo>
                          <a:pt x="132" y="124"/>
                        </a:lnTo>
                        <a:lnTo>
                          <a:pt x="116" y="149"/>
                        </a:lnTo>
                        <a:lnTo>
                          <a:pt x="94" y="172"/>
                        </a:lnTo>
                        <a:lnTo>
                          <a:pt x="59" y="198"/>
                        </a:lnTo>
                        <a:lnTo>
                          <a:pt x="35" y="216"/>
                        </a:lnTo>
                        <a:lnTo>
                          <a:pt x="25" y="221"/>
                        </a:lnTo>
                        <a:lnTo>
                          <a:pt x="15" y="227"/>
                        </a:lnTo>
                        <a:lnTo>
                          <a:pt x="6" y="234"/>
                        </a:lnTo>
                        <a:lnTo>
                          <a:pt x="0" y="242"/>
                        </a:lnTo>
                        <a:lnTo>
                          <a:pt x="0" y="250"/>
                        </a:lnTo>
                        <a:lnTo>
                          <a:pt x="4" y="259"/>
                        </a:lnTo>
                        <a:lnTo>
                          <a:pt x="9" y="263"/>
                        </a:lnTo>
                        <a:lnTo>
                          <a:pt x="20" y="265"/>
                        </a:lnTo>
                        <a:lnTo>
                          <a:pt x="34" y="264"/>
                        </a:lnTo>
                        <a:lnTo>
                          <a:pt x="46" y="259"/>
                        </a:lnTo>
                        <a:lnTo>
                          <a:pt x="69" y="242"/>
                        </a:lnTo>
                        <a:lnTo>
                          <a:pt x="111" y="219"/>
                        </a:lnTo>
                        <a:lnTo>
                          <a:pt x="145" y="190"/>
                        </a:lnTo>
                        <a:lnTo>
                          <a:pt x="149" y="186"/>
                        </a:lnTo>
                        <a:lnTo>
                          <a:pt x="155" y="187"/>
                        </a:lnTo>
                        <a:lnTo>
                          <a:pt x="152" y="195"/>
                        </a:lnTo>
                        <a:lnTo>
                          <a:pt x="119" y="226"/>
                        </a:lnTo>
                        <a:lnTo>
                          <a:pt x="108" y="236"/>
                        </a:lnTo>
                        <a:lnTo>
                          <a:pt x="96" y="248"/>
                        </a:lnTo>
                        <a:lnTo>
                          <a:pt x="70" y="264"/>
                        </a:lnTo>
                        <a:lnTo>
                          <a:pt x="57" y="275"/>
                        </a:lnTo>
                        <a:lnTo>
                          <a:pt x="52" y="284"/>
                        </a:lnTo>
                        <a:lnTo>
                          <a:pt x="54" y="294"/>
                        </a:lnTo>
                        <a:lnTo>
                          <a:pt x="59" y="301"/>
                        </a:lnTo>
                        <a:lnTo>
                          <a:pt x="67" y="306"/>
                        </a:lnTo>
                        <a:lnTo>
                          <a:pt x="79" y="308"/>
                        </a:lnTo>
                        <a:lnTo>
                          <a:pt x="92" y="306"/>
                        </a:lnTo>
                        <a:lnTo>
                          <a:pt x="102" y="301"/>
                        </a:lnTo>
                        <a:lnTo>
                          <a:pt x="134" y="277"/>
                        </a:lnTo>
                        <a:lnTo>
                          <a:pt x="154" y="258"/>
                        </a:lnTo>
                        <a:lnTo>
                          <a:pt x="205" y="205"/>
                        </a:lnTo>
                        <a:lnTo>
                          <a:pt x="187" y="227"/>
                        </a:lnTo>
                        <a:lnTo>
                          <a:pt x="179" y="245"/>
                        </a:lnTo>
                        <a:lnTo>
                          <a:pt x="175" y="254"/>
                        </a:lnTo>
                        <a:lnTo>
                          <a:pt x="166" y="271"/>
                        </a:lnTo>
                        <a:lnTo>
                          <a:pt x="144" y="298"/>
                        </a:lnTo>
                        <a:lnTo>
                          <a:pt x="136" y="307"/>
                        </a:lnTo>
                        <a:lnTo>
                          <a:pt x="131" y="317"/>
                        </a:lnTo>
                        <a:lnTo>
                          <a:pt x="130" y="325"/>
                        </a:lnTo>
                        <a:lnTo>
                          <a:pt x="132" y="332"/>
                        </a:lnTo>
                        <a:lnTo>
                          <a:pt x="139" y="339"/>
                        </a:lnTo>
                        <a:lnTo>
                          <a:pt x="148" y="343"/>
                        </a:lnTo>
                        <a:lnTo>
                          <a:pt x="161" y="342"/>
                        </a:lnTo>
                        <a:lnTo>
                          <a:pt x="171" y="339"/>
                        </a:lnTo>
                        <a:lnTo>
                          <a:pt x="212" y="286"/>
                        </a:lnTo>
                        <a:lnTo>
                          <a:pt x="236" y="244"/>
                        </a:lnTo>
                        <a:lnTo>
                          <a:pt x="255" y="211"/>
                        </a:lnTo>
                        <a:lnTo>
                          <a:pt x="258" y="206"/>
                        </a:lnTo>
                        <a:lnTo>
                          <a:pt x="265" y="206"/>
                        </a:lnTo>
                        <a:lnTo>
                          <a:pt x="267" y="210"/>
                        </a:lnTo>
                        <a:lnTo>
                          <a:pt x="263" y="234"/>
                        </a:lnTo>
                        <a:lnTo>
                          <a:pt x="261" y="253"/>
                        </a:lnTo>
                        <a:lnTo>
                          <a:pt x="262" y="278"/>
                        </a:lnTo>
                        <a:lnTo>
                          <a:pt x="262" y="311"/>
                        </a:lnTo>
                        <a:lnTo>
                          <a:pt x="263" y="318"/>
                        </a:lnTo>
                        <a:lnTo>
                          <a:pt x="268" y="324"/>
                        </a:lnTo>
                        <a:lnTo>
                          <a:pt x="276" y="330"/>
                        </a:lnTo>
                        <a:lnTo>
                          <a:pt x="286" y="332"/>
                        </a:lnTo>
                        <a:lnTo>
                          <a:pt x="296" y="331"/>
                        </a:lnTo>
                        <a:lnTo>
                          <a:pt x="302" y="327"/>
                        </a:lnTo>
                        <a:lnTo>
                          <a:pt x="307" y="319"/>
                        </a:lnTo>
                        <a:lnTo>
                          <a:pt x="308" y="299"/>
                        </a:lnTo>
                        <a:lnTo>
                          <a:pt x="306" y="274"/>
                        </a:lnTo>
                        <a:lnTo>
                          <a:pt x="306" y="253"/>
                        </a:lnTo>
                        <a:lnTo>
                          <a:pt x="310" y="219"/>
                        </a:lnTo>
                        <a:lnTo>
                          <a:pt x="313" y="206"/>
                        </a:lnTo>
                        <a:lnTo>
                          <a:pt x="319" y="194"/>
                        </a:lnTo>
                        <a:lnTo>
                          <a:pt x="358" y="146"/>
                        </a:lnTo>
                        <a:lnTo>
                          <a:pt x="384" y="111"/>
                        </a:lnTo>
                        <a:lnTo>
                          <a:pt x="386" y="97"/>
                        </a:lnTo>
                        <a:lnTo>
                          <a:pt x="379" y="80"/>
                        </a:lnTo>
                        <a:lnTo>
                          <a:pt x="367" y="65"/>
                        </a:lnTo>
                        <a:close/>
                      </a:path>
                    </a:pathLst>
                  </a:custGeom>
                  <a:solidFill>
                    <a:srgbClr val="FFC080"/>
                  </a:solidFill>
                  <a:ln w="1588">
                    <a:solidFill>
                      <a:srgbClr val="000000"/>
                    </a:solidFill>
                    <a:round/>
                    <a:headEnd/>
                    <a:tailEnd/>
                  </a:ln>
                </p:spPr>
                <p:txBody>
                  <a:bodyPr/>
                  <a:lstStyle/>
                  <a:p>
                    <a:endParaRPr lang="en-US" sz="1477"/>
                  </a:p>
                </p:txBody>
              </p:sp>
            </p:grpSp>
            <p:sp>
              <p:nvSpPr>
                <p:cNvPr id="6188" name="Arc 70"/>
                <p:cNvSpPr>
                  <a:spLocks/>
                </p:cNvSpPr>
                <p:nvPr/>
              </p:nvSpPr>
              <p:spPr bwMode="auto">
                <a:xfrm>
                  <a:off x="4227" y="1862"/>
                  <a:ext cx="5" cy="11"/>
                </a:xfrm>
                <a:custGeom>
                  <a:avLst/>
                  <a:gdLst>
                    <a:gd name="T0" fmla="*/ 0 w 27111"/>
                    <a:gd name="T1" fmla="*/ 0 h 26050"/>
                    <a:gd name="T2" fmla="*/ 0 w 27111"/>
                    <a:gd name="T3" fmla="*/ 0 h 26050"/>
                    <a:gd name="T4" fmla="*/ 0 w 27111"/>
                    <a:gd name="T5" fmla="*/ 0 h 26050"/>
                    <a:gd name="T6" fmla="*/ 0 60000 65536"/>
                    <a:gd name="T7" fmla="*/ 0 60000 65536"/>
                    <a:gd name="T8" fmla="*/ 0 60000 65536"/>
                    <a:gd name="T9" fmla="*/ 0 w 27111"/>
                    <a:gd name="T10" fmla="*/ 0 h 26050"/>
                    <a:gd name="T11" fmla="*/ 27111 w 27111"/>
                    <a:gd name="T12" fmla="*/ 26050 h 26050"/>
                  </a:gdLst>
                  <a:ahLst/>
                  <a:cxnLst>
                    <a:cxn ang="T6">
                      <a:pos x="T0" y="T1"/>
                    </a:cxn>
                    <a:cxn ang="T7">
                      <a:pos x="T2" y="T3"/>
                    </a:cxn>
                    <a:cxn ang="T8">
                      <a:pos x="T4" y="T5"/>
                    </a:cxn>
                  </a:cxnLst>
                  <a:rect l="T9" t="T10" r="T11" b="T12"/>
                  <a:pathLst>
                    <a:path w="27111" h="26050" fill="none" extrusionOk="0">
                      <a:moveTo>
                        <a:pt x="26647" y="0"/>
                      </a:moveTo>
                      <a:cubicBezTo>
                        <a:pt x="26955" y="1463"/>
                        <a:pt x="27111" y="2954"/>
                        <a:pt x="27111" y="4450"/>
                      </a:cubicBezTo>
                      <a:cubicBezTo>
                        <a:pt x="27111" y="16379"/>
                        <a:pt x="17440" y="26050"/>
                        <a:pt x="5511" y="26050"/>
                      </a:cubicBezTo>
                      <a:cubicBezTo>
                        <a:pt x="3650" y="26050"/>
                        <a:pt x="1798" y="25809"/>
                        <a:pt x="-1" y="25335"/>
                      </a:cubicBezTo>
                    </a:path>
                    <a:path w="27111" h="26050" stroke="0" extrusionOk="0">
                      <a:moveTo>
                        <a:pt x="26647" y="0"/>
                      </a:moveTo>
                      <a:cubicBezTo>
                        <a:pt x="26955" y="1463"/>
                        <a:pt x="27111" y="2954"/>
                        <a:pt x="27111" y="4450"/>
                      </a:cubicBezTo>
                      <a:cubicBezTo>
                        <a:pt x="27111" y="16379"/>
                        <a:pt x="17440" y="26050"/>
                        <a:pt x="5511" y="26050"/>
                      </a:cubicBezTo>
                      <a:cubicBezTo>
                        <a:pt x="3650" y="26050"/>
                        <a:pt x="1798" y="25809"/>
                        <a:pt x="-1" y="25335"/>
                      </a:cubicBezTo>
                      <a:lnTo>
                        <a:pt x="5511" y="4450"/>
                      </a:lnTo>
                      <a:close/>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grpSp>
            <p:nvGrpSpPr>
              <p:cNvPr id="6180" name="Group 71"/>
              <p:cNvGrpSpPr>
                <a:grpSpLocks/>
              </p:cNvGrpSpPr>
              <p:nvPr/>
            </p:nvGrpSpPr>
            <p:grpSpPr bwMode="auto">
              <a:xfrm>
                <a:off x="4442" y="1854"/>
                <a:ext cx="55" cy="57"/>
                <a:chOff x="4442" y="1854"/>
                <a:chExt cx="55" cy="57"/>
              </a:xfrm>
            </p:grpSpPr>
            <p:grpSp>
              <p:nvGrpSpPr>
                <p:cNvPr id="6181" name="Group 72"/>
                <p:cNvGrpSpPr>
                  <a:grpSpLocks/>
                </p:cNvGrpSpPr>
                <p:nvPr/>
              </p:nvGrpSpPr>
              <p:grpSpPr bwMode="auto">
                <a:xfrm>
                  <a:off x="4442" y="1854"/>
                  <a:ext cx="55" cy="57"/>
                  <a:chOff x="4442" y="1854"/>
                  <a:chExt cx="55" cy="57"/>
                </a:xfrm>
              </p:grpSpPr>
              <p:sp>
                <p:nvSpPr>
                  <p:cNvPr id="6183" name="Freeform 73"/>
                  <p:cNvSpPr>
                    <a:spLocks/>
                  </p:cNvSpPr>
                  <p:nvPr/>
                </p:nvSpPr>
                <p:spPr bwMode="auto">
                  <a:xfrm>
                    <a:off x="4442" y="1867"/>
                    <a:ext cx="9" cy="32"/>
                  </a:xfrm>
                  <a:custGeom>
                    <a:avLst/>
                    <a:gdLst>
                      <a:gd name="T0" fmla="*/ 0 w 76"/>
                      <a:gd name="T1" fmla="*/ 0 h 192"/>
                      <a:gd name="T2" fmla="*/ 0 w 76"/>
                      <a:gd name="T3" fmla="*/ 0 h 192"/>
                      <a:gd name="T4" fmla="*/ 0 w 76"/>
                      <a:gd name="T5" fmla="*/ 0 h 192"/>
                      <a:gd name="T6" fmla="*/ 0 w 76"/>
                      <a:gd name="T7" fmla="*/ 0 h 192"/>
                      <a:gd name="T8" fmla="*/ 0 w 76"/>
                      <a:gd name="T9" fmla="*/ 0 h 192"/>
                      <a:gd name="T10" fmla="*/ 0 w 76"/>
                      <a:gd name="T11" fmla="*/ 0 h 192"/>
                      <a:gd name="T12" fmla="*/ 0 w 76"/>
                      <a:gd name="T13" fmla="*/ 0 h 192"/>
                      <a:gd name="T14" fmla="*/ 0 w 76"/>
                      <a:gd name="T15" fmla="*/ 0 h 192"/>
                      <a:gd name="T16" fmla="*/ 0 w 76"/>
                      <a:gd name="T17" fmla="*/ 0 h 192"/>
                      <a:gd name="T18" fmla="*/ 0 w 76"/>
                      <a:gd name="T19" fmla="*/ 0 h 192"/>
                      <a:gd name="T20" fmla="*/ 0 w 76"/>
                      <a:gd name="T21" fmla="*/ 0 h 192"/>
                      <a:gd name="T22" fmla="*/ 0 w 76"/>
                      <a:gd name="T23" fmla="*/ 0 h 192"/>
                      <a:gd name="T24" fmla="*/ 0 w 76"/>
                      <a:gd name="T25" fmla="*/ 0 h 192"/>
                      <a:gd name="T26" fmla="*/ 0 w 76"/>
                      <a:gd name="T27" fmla="*/ 0 h 192"/>
                      <a:gd name="T28" fmla="*/ 0 w 76"/>
                      <a:gd name="T29" fmla="*/ 0 h 192"/>
                      <a:gd name="T30" fmla="*/ 0 w 76"/>
                      <a:gd name="T31" fmla="*/ 0 h 192"/>
                      <a:gd name="T32" fmla="*/ 0 w 76"/>
                      <a:gd name="T33" fmla="*/ 0 h 192"/>
                      <a:gd name="T34" fmla="*/ 0 w 76"/>
                      <a:gd name="T35" fmla="*/ 0 h 192"/>
                      <a:gd name="T36" fmla="*/ 0 w 76"/>
                      <a:gd name="T37" fmla="*/ 0 h 192"/>
                      <a:gd name="T38" fmla="*/ 0 w 76"/>
                      <a:gd name="T39" fmla="*/ 0 h 192"/>
                      <a:gd name="T40" fmla="*/ 0 w 76"/>
                      <a:gd name="T41" fmla="*/ 0 h 1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6"/>
                      <a:gd name="T64" fmla="*/ 0 h 192"/>
                      <a:gd name="T65" fmla="*/ 76 w 76"/>
                      <a:gd name="T66" fmla="*/ 192 h 1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6" h="192">
                        <a:moveTo>
                          <a:pt x="13" y="0"/>
                        </a:moveTo>
                        <a:lnTo>
                          <a:pt x="6" y="19"/>
                        </a:lnTo>
                        <a:lnTo>
                          <a:pt x="3" y="36"/>
                        </a:lnTo>
                        <a:lnTo>
                          <a:pt x="0" y="59"/>
                        </a:lnTo>
                        <a:lnTo>
                          <a:pt x="0" y="74"/>
                        </a:lnTo>
                        <a:lnTo>
                          <a:pt x="0" y="92"/>
                        </a:lnTo>
                        <a:lnTo>
                          <a:pt x="5" y="115"/>
                        </a:lnTo>
                        <a:lnTo>
                          <a:pt x="13" y="141"/>
                        </a:lnTo>
                        <a:lnTo>
                          <a:pt x="21" y="158"/>
                        </a:lnTo>
                        <a:lnTo>
                          <a:pt x="30" y="174"/>
                        </a:lnTo>
                        <a:lnTo>
                          <a:pt x="42" y="184"/>
                        </a:lnTo>
                        <a:lnTo>
                          <a:pt x="56" y="191"/>
                        </a:lnTo>
                        <a:lnTo>
                          <a:pt x="68" y="192"/>
                        </a:lnTo>
                        <a:lnTo>
                          <a:pt x="73" y="180"/>
                        </a:lnTo>
                        <a:lnTo>
                          <a:pt x="74" y="170"/>
                        </a:lnTo>
                        <a:lnTo>
                          <a:pt x="76" y="153"/>
                        </a:lnTo>
                        <a:lnTo>
                          <a:pt x="76" y="138"/>
                        </a:lnTo>
                        <a:lnTo>
                          <a:pt x="72" y="97"/>
                        </a:lnTo>
                        <a:lnTo>
                          <a:pt x="42" y="11"/>
                        </a:lnTo>
                        <a:lnTo>
                          <a:pt x="26" y="2"/>
                        </a:lnTo>
                        <a:lnTo>
                          <a:pt x="13" y="0"/>
                        </a:lnTo>
                        <a:close/>
                      </a:path>
                    </a:pathLst>
                  </a:custGeom>
                  <a:solidFill>
                    <a:srgbClr val="202020"/>
                  </a:solidFill>
                  <a:ln w="1588">
                    <a:solidFill>
                      <a:srgbClr val="000000"/>
                    </a:solidFill>
                    <a:round/>
                    <a:headEnd/>
                    <a:tailEnd/>
                  </a:ln>
                </p:spPr>
                <p:txBody>
                  <a:bodyPr/>
                  <a:lstStyle/>
                  <a:p>
                    <a:endParaRPr lang="en-US" sz="1477"/>
                  </a:p>
                </p:txBody>
              </p:sp>
              <p:grpSp>
                <p:nvGrpSpPr>
                  <p:cNvPr id="6184" name="Group 74"/>
                  <p:cNvGrpSpPr>
                    <a:grpSpLocks/>
                  </p:cNvGrpSpPr>
                  <p:nvPr/>
                </p:nvGrpSpPr>
                <p:grpSpPr bwMode="auto">
                  <a:xfrm>
                    <a:off x="4442" y="1854"/>
                    <a:ext cx="55" cy="57"/>
                    <a:chOff x="4442" y="1854"/>
                    <a:chExt cx="55" cy="57"/>
                  </a:xfrm>
                </p:grpSpPr>
                <p:sp>
                  <p:nvSpPr>
                    <p:cNvPr id="6185" name="Freeform 75"/>
                    <p:cNvSpPr>
                      <a:spLocks/>
                    </p:cNvSpPr>
                    <p:nvPr/>
                  </p:nvSpPr>
                  <p:spPr bwMode="auto">
                    <a:xfrm>
                      <a:off x="4442" y="1857"/>
                      <a:ext cx="27" cy="37"/>
                    </a:xfrm>
                    <a:custGeom>
                      <a:avLst/>
                      <a:gdLst>
                        <a:gd name="T0" fmla="*/ 0 w 237"/>
                        <a:gd name="T1" fmla="*/ 0 h 224"/>
                        <a:gd name="T2" fmla="*/ 0 w 237"/>
                        <a:gd name="T3" fmla="*/ 0 h 224"/>
                        <a:gd name="T4" fmla="*/ 0 w 237"/>
                        <a:gd name="T5" fmla="*/ 0 h 224"/>
                        <a:gd name="T6" fmla="*/ 0 w 237"/>
                        <a:gd name="T7" fmla="*/ 0 h 224"/>
                        <a:gd name="T8" fmla="*/ 0 w 237"/>
                        <a:gd name="T9" fmla="*/ 0 h 224"/>
                        <a:gd name="T10" fmla="*/ 0 w 237"/>
                        <a:gd name="T11" fmla="*/ 0 h 224"/>
                        <a:gd name="T12" fmla="*/ 0 w 237"/>
                        <a:gd name="T13" fmla="*/ 0 h 224"/>
                        <a:gd name="T14" fmla="*/ 0 w 237"/>
                        <a:gd name="T15" fmla="*/ 0 h 224"/>
                        <a:gd name="T16" fmla="*/ 0 w 237"/>
                        <a:gd name="T17" fmla="*/ 0 h 2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224"/>
                        <a:gd name="T29" fmla="*/ 237 w 237"/>
                        <a:gd name="T30" fmla="*/ 224 h 2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224">
                          <a:moveTo>
                            <a:pt x="237" y="0"/>
                          </a:moveTo>
                          <a:lnTo>
                            <a:pt x="12" y="70"/>
                          </a:lnTo>
                          <a:lnTo>
                            <a:pt x="4" y="109"/>
                          </a:lnTo>
                          <a:lnTo>
                            <a:pt x="0" y="145"/>
                          </a:lnTo>
                          <a:lnTo>
                            <a:pt x="10" y="188"/>
                          </a:lnTo>
                          <a:lnTo>
                            <a:pt x="30" y="224"/>
                          </a:lnTo>
                          <a:lnTo>
                            <a:pt x="110" y="172"/>
                          </a:lnTo>
                          <a:lnTo>
                            <a:pt x="200" y="157"/>
                          </a:lnTo>
                          <a:lnTo>
                            <a:pt x="237" y="0"/>
                          </a:lnTo>
                          <a:close/>
                        </a:path>
                      </a:pathLst>
                    </a:custGeom>
                    <a:solidFill>
                      <a:srgbClr val="FFC080"/>
                    </a:solidFill>
                    <a:ln w="1588">
                      <a:solidFill>
                        <a:srgbClr val="000000"/>
                      </a:solidFill>
                      <a:round/>
                      <a:headEnd/>
                      <a:tailEnd/>
                    </a:ln>
                  </p:spPr>
                  <p:txBody>
                    <a:bodyPr/>
                    <a:lstStyle/>
                    <a:p>
                      <a:endParaRPr lang="en-US" sz="1477"/>
                    </a:p>
                  </p:txBody>
                </p:sp>
                <p:sp>
                  <p:nvSpPr>
                    <p:cNvPr id="6186" name="Freeform 76"/>
                    <p:cNvSpPr>
                      <a:spLocks/>
                    </p:cNvSpPr>
                    <p:nvPr/>
                  </p:nvSpPr>
                  <p:spPr bwMode="auto">
                    <a:xfrm>
                      <a:off x="4455" y="1854"/>
                      <a:ext cx="42" cy="57"/>
                    </a:xfrm>
                    <a:custGeom>
                      <a:avLst/>
                      <a:gdLst>
                        <a:gd name="T0" fmla="*/ 0 w 386"/>
                        <a:gd name="T1" fmla="*/ 0 h 343"/>
                        <a:gd name="T2" fmla="*/ 0 w 386"/>
                        <a:gd name="T3" fmla="*/ 0 h 343"/>
                        <a:gd name="T4" fmla="*/ 0 w 386"/>
                        <a:gd name="T5" fmla="*/ 0 h 343"/>
                        <a:gd name="T6" fmla="*/ 0 w 386"/>
                        <a:gd name="T7" fmla="*/ 0 h 343"/>
                        <a:gd name="T8" fmla="*/ 0 w 386"/>
                        <a:gd name="T9" fmla="*/ 0 h 343"/>
                        <a:gd name="T10" fmla="*/ 0 w 386"/>
                        <a:gd name="T11" fmla="*/ 0 h 343"/>
                        <a:gd name="T12" fmla="*/ 0 w 386"/>
                        <a:gd name="T13" fmla="*/ 0 h 343"/>
                        <a:gd name="T14" fmla="*/ 0 w 386"/>
                        <a:gd name="T15" fmla="*/ 0 h 343"/>
                        <a:gd name="T16" fmla="*/ 0 w 386"/>
                        <a:gd name="T17" fmla="*/ 0 h 343"/>
                        <a:gd name="T18" fmla="*/ 0 w 386"/>
                        <a:gd name="T19" fmla="*/ 0 h 343"/>
                        <a:gd name="T20" fmla="*/ 0 w 386"/>
                        <a:gd name="T21" fmla="*/ 0 h 343"/>
                        <a:gd name="T22" fmla="*/ 0 w 386"/>
                        <a:gd name="T23" fmla="*/ 0 h 343"/>
                        <a:gd name="T24" fmla="*/ 0 w 386"/>
                        <a:gd name="T25" fmla="*/ 0 h 343"/>
                        <a:gd name="T26" fmla="*/ 0 w 386"/>
                        <a:gd name="T27" fmla="*/ 0 h 343"/>
                        <a:gd name="T28" fmla="*/ 0 w 386"/>
                        <a:gd name="T29" fmla="*/ 0 h 343"/>
                        <a:gd name="T30" fmla="*/ 0 w 386"/>
                        <a:gd name="T31" fmla="*/ 0 h 343"/>
                        <a:gd name="T32" fmla="*/ 0 w 386"/>
                        <a:gd name="T33" fmla="*/ 0 h 343"/>
                        <a:gd name="T34" fmla="*/ 0 w 386"/>
                        <a:gd name="T35" fmla="*/ 0 h 343"/>
                        <a:gd name="T36" fmla="*/ 0 w 386"/>
                        <a:gd name="T37" fmla="*/ 0 h 343"/>
                        <a:gd name="T38" fmla="*/ 0 w 386"/>
                        <a:gd name="T39" fmla="*/ 0 h 343"/>
                        <a:gd name="T40" fmla="*/ 0 w 386"/>
                        <a:gd name="T41" fmla="*/ 0 h 343"/>
                        <a:gd name="T42" fmla="*/ 0 w 386"/>
                        <a:gd name="T43" fmla="*/ 0 h 343"/>
                        <a:gd name="T44" fmla="*/ 0 w 386"/>
                        <a:gd name="T45" fmla="*/ 0 h 343"/>
                        <a:gd name="T46" fmla="*/ 0 w 386"/>
                        <a:gd name="T47" fmla="*/ 0 h 343"/>
                        <a:gd name="T48" fmla="*/ 0 w 386"/>
                        <a:gd name="T49" fmla="*/ 0 h 343"/>
                        <a:gd name="T50" fmla="*/ 0 w 386"/>
                        <a:gd name="T51" fmla="*/ 0 h 343"/>
                        <a:gd name="T52" fmla="*/ 0 w 386"/>
                        <a:gd name="T53" fmla="*/ 0 h 343"/>
                        <a:gd name="T54" fmla="*/ 0 w 386"/>
                        <a:gd name="T55" fmla="*/ 0 h 343"/>
                        <a:gd name="T56" fmla="*/ 0 w 386"/>
                        <a:gd name="T57" fmla="*/ 0 h 343"/>
                        <a:gd name="T58" fmla="*/ 0 w 386"/>
                        <a:gd name="T59" fmla="*/ 0 h 343"/>
                        <a:gd name="T60" fmla="*/ 0 w 386"/>
                        <a:gd name="T61" fmla="*/ 0 h 343"/>
                        <a:gd name="T62" fmla="*/ 0 w 386"/>
                        <a:gd name="T63" fmla="*/ 0 h 343"/>
                        <a:gd name="T64" fmla="*/ 0 w 386"/>
                        <a:gd name="T65" fmla="*/ 0 h 343"/>
                        <a:gd name="T66" fmla="*/ 0 w 386"/>
                        <a:gd name="T67" fmla="*/ 0 h 343"/>
                        <a:gd name="T68" fmla="*/ 0 w 386"/>
                        <a:gd name="T69" fmla="*/ 0 h 343"/>
                        <a:gd name="T70" fmla="*/ 0 w 386"/>
                        <a:gd name="T71" fmla="*/ 0 h 343"/>
                        <a:gd name="T72" fmla="*/ 0 w 386"/>
                        <a:gd name="T73" fmla="*/ 0 h 343"/>
                        <a:gd name="T74" fmla="*/ 0 w 386"/>
                        <a:gd name="T75" fmla="*/ 0 h 343"/>
                        <a:gd name="T76" fmla="*/ 0 w 386"/>
                        <a:gd name="T77" fmla="*/ 0 h 343"/>
                        <a:gd name="T78" fmla="*/ 0 w 386"/>
                        <a:gd name="T79" fmla="*/ 0 h 343"/>
                        <a:gd name="T80" fmla="*/ 0 w 386"/>
                        <a:gd name="T81" fmla="*/ 0 h 343"/>
                        <a:gd name="T82" fmla="*/ 0 w 386"/>
                        <a:gd name="T83" fmla="*/ 0 h 343"/>
                        <a:gd name="T84" fmla="*/ 0 w 386"/>
                        <a:gd name="T85" fmla="*/ 0 h 343"/>
                        <a:gd name="T86" fmla="*/ 0 w 386"/>
                        <a:gd name="T87" fmla="*/ 0 h 343"/>
                        <a:gd name="T88" fmla="*/ 0 w 386"/>
                        <a:gd name="T89" fmla="*/ 0 h 343"/>
                        <a:gd name="T90" fmla="*/ 0 w 386"/>
                        <a:gd name="T91" fmla="*/ 0 h 343"/>
                        <a:gd name="T92" fmla="*/ 0 w 386"/>
                        <a:gd name="T93" fmla="*/ 0 h 343"/>
                        <a:gd name="T94" fmla="*/ 0 w 386"/>
                        <a:gd name="T95" fmla="*/ 0 h 343"/>
                        <a:gd name="T96" fmla="*/ 0 w 386"/>
                        <a:gd name="T97" fmla="*/ 0 h 343"/>
                        <a:gd name="T98" fmla="*/ 0 w 386"/>
                        <a:gd name="T99" fmla="*/ 0 h 343"/>
                        <a:gd name="T100" fmla="*/ 0 w 386"/>
                        <a:gd name="T101" fmla="*/ 0 h 343"/>
                        <a:gd name="T102" fmla="*/ 0 w 386"/>
                        <a:gd name="T103" fmla="*/ 0 h 343"/>
                        <a:gd name="T104" fmla="*/ 0 w 386"/>
                        <a:gd name="T105" fmla="*/ 0 h 343"/>
                        <a:gd name="T106" fmla="*/ 0 w 386"/>
                        <a:gd name="T107" fmla="*/ 0 h 34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86"/>
                        <a:gd name="T163" fmla="*/ 0 h 343"/>
                        <a:gd name="T164" fmla="*/ 386 w 386"/>
                        <a:gd name="T165" fmla="*/ 343 h 34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86" h="343">
                          <a:moveTo>
                            <a:pt x="19" y="65"/>
                          </a:moveTo>
                          <a:lnTo>
                            <a:pt x="30" y="54"/>
                          </a:lnTo>
                          <a:lnTo>
                            <a:pt x="45" y="45"/>
                          </a:lnTo>
                          <a:lnTo>
                            <a:pt x="62" y="40"/>
                          </a:lnTo>
                          <a:lnTo>
                            <a:pt x="84" y="36"/>
                          </a:lnTo>
                          <a:lnTo>
                            <a:pt x="94" y="30"/>
                          </a:lnTo>
                          <a:lnTo>
                            <a:pt x="109" y="20"/>
                          </a:lnTo>
                          <a:lnTo>
                            <a:pt x="130" y="8"/>
                          </a:lnTo>
                          <a:lnTo>
                            <a:pt x="153" y="1"/>
                          </a:lnTo>
                          <a:lnTo>
                            <a:pt x="165" y="0"/>
                          </a:lnTo>
                          <a:lnTo>
                            <a:pt x="177" y="2"/>
                          </a:lnTo>
                          <a:lnTo>
                            <a:pt x="194" y="8"/>
                          </a:lnTo>
                          <a:lnTo>
                            <a:pt x="208" y="14"/>
                          </a:lnTo>
                          <a:lnTo>
                            <a:pt x="221" y="18"/>
                          </a:lnTo>
                          <a:lnTo>
                            <a:pt x="240" y="21"/>
                          </a:lnTo>
                          <a:lnTo>
                            <a:pt x="270" y="21"/>
                          </a:lnTo>
                          <a:lnTo>
                            <a:pt x="290" y="20"/>
                          </a:lnTo>
                          <a:lnTo>
                            <a:pt x="311" y="16"/>
                          </a:lnTo>
                          <a:lnTo>
                            <a:pt x="331" y="12"/>
                          </a:lnTo>
                          <a:lnTo>
                            <a:pt x="344" y="12"/>
                          </a:lnTo>
                          <a:lnTo>
                            <a:pt x="358" y="15"/>
                          </a:lnTo>
                          <a:lnTo>
                            <a:pt x="371" y="21"/>
                          </a:lnTo>
                          <a:lnTo>
                            <a:pt x="375" y="27"/>
                          </a:lnTo>
                          <a:lnTo>
                            <a:pt x="375" y="34"/>
                          </a:lnTo>
                          <a:lnTo>
                            <a:pt x="373" y="44"/>
                          </a:lnTo>
                          <a:lnTo>
                            <a:pt x="365" y="50"/>
                          </a:lnTo>
                          <a:lnTo>
                            <a:pt x="330" y="52"/>
                          </a:lnTo>
                          <a:lnTo>
                            <a:pt x="302" y="61"/>
                          </a:lnTo>
                          <a:lnTo>
                            <a:pt x="257" y="69"/>
                          </a:lnTo>
                          <a:lnTo>
                            <a:pt x="249" y="73"/>
                          </a:lnTo>
                          <a:lnTo>
                            <a:pt x="241" y="84"/>
                          </a:lnTo>
                          <a:lnTo>
                            <a:pt x="241" y="94"/>
                          </a:lnTo>
                          <a:lnTo>
                            <a:pt x="254" y="124"/>
                          </a:lnTo>
                          <a:lnTo>
                            <a:pt x="270" y="149"/>
                          </a:lnTo>
                          <a:lnTo>
                            <a:pt x="292" y="172"/>
                          </a:lnTo>
                          <a:lnTo>
                            <a:pt x="327" y="198"/>
                          </a:lnTo>
                          <a:lnTo>
                            <a:pt x="351" y="216"/>
                          </a:lnTo>
                          <a:lnTo>
                            <a:pt x="361" y="221"/>
                          </a:lnTo>
                          <a:lnTo>
                            <a:pt x="371" y="227"/>
                          </a:lnTo>
                          <a:lnTo>
                            <a:pt x="380" y="234"/>
                          </a:lnTo>
                          <a:lnTo>
                            <a:pt x="386" y="242"/>
                          </a:lnTo>
                          <a:lnTo>
                            <a:pt x="386" y="250"/>
                          </a:lnTo>
                          <a:lnTo>
                            <a:pt x="382" y="258"/>
                          </a:lnTo>
                          <a:lnTo>
                            <a:pt x="377" y="262"/>
                          </a:lnTo>
                          <a:lnTo>
                            <a:pt x="366" y="265"/>
                          </a:lnTo>
                          <a:lnTo>
                            <a:pt x="352" y="264"/>
                          </a:lnTo>
                          <a:lnTo>
                            <a:pt x="340" y="258"/>
                          </a:lnTo>
                          <a:lnTo>
                            <a:pt x="317" y="242"/>
                          </a:lnTo>
                          <a:lnTo>
                            <a:pt x="275" y="219"/>
                          </a:lnTo>
                          <a:lnTo>
                            <a:pt x="241" y="191"/>
                          </a:lnTo>
                          <a:lnTo>
                            <a:pt x="237" y="186"/>
                          </a:lnTo>
                          <a:lnTo>
                            <a:pt x="231" y="187"/>
                          </a:lnTo>
                          <a:lnTo>
                            <a:pt x="234" y="196"/>
                          </a:lnTo>
                          <a:lnTo>
                            <a:pt x="267" y="226"/>
                          </a:lnTo>
                          <a:lnTo>
                            <a:pt x="278" y="236"/>
                          </a:lnTo>
                          <a:lnTo>
                            <a:pt x="290" y="248"/>
                          </a:lnTo>
                          <a:lnTo>
                            <a:pt x="316" y="264"/>
                          </a:lnTo>
                          <a:lnTo>
                            <a:pt x="329" y="275"/>
                          </a:lnTo>
                          <a:lnTo>
                            <a:pt x="334" y="284"/>
                          </a:lnTo>
                          <a:lnTo>
                            <a:pt x="332" y="294"/>
                          </a:lnTo>
                          <a:lnTo>
                            <a:pt x="327" y="301"/>
                          </a:lnTo>
                          <a:lnTo>
                            <a:pt x="319" y="306"/>
                          </a:lnTo>
                          <a:lnTo>
                            <a:pt x="307" y="308"/>
                          </a:lnTo>
                          <a:lnTo>
                            <a:pt x="294" y="306"/>
                          </a:lnTo>
                          <a:lnTo>
                            <a:pt x="284" y="301"/>
                          </a:lnTo>
                          <a:lnTo>
                            <a:pt x="252" y="277"/>
                          </a:lnTo>
                          <a:lnTo>
                            <a:pt x="232" y="257"/>
                          </a:lnTo>
                          <a:lnTo>
                            <a:pt x="181" y="205"/>
                          </a:lnTo>
                          <a:lnTo>
                            <a:pt x="199" y="227"/>
                          </a:lnTo>
                          <a:lnTo>
                            <a:pt x="207" y="245"/>
                          </a:lnTo>
                          <a:lnTo>
                            <a:pt x="211" y="254"/>
                          </a:lnTo>
                          <a:lnTo>
                            <a:pt x="220" y="271"/>
                          </a:lnTo>
                          <a:lnTo>
                            <a:pt x="242" y="298"/>
                          </a:lnTo>
                          <a:lnTo>
                            <a:pt x="250" y="307"/>
                          </a:lnTo>
                          <a:lnTo>
                            <a:pt x="255" y="317"/>
                          </a:lnTo>
                          <a:lnTo>
                            <a:pt x="256" y="325"/>
                          </a:lnTo>
                          <a:lnTo>
                            <a:pt x="254" y="332"/>
                          </a:lnTo>
                          <a:lnTo>
                            <a:pt x="247" y="339"/>
                          </a:lnTo>
                          <a:lnTo>
                            <a:pt x="238" y="343"/>
                          </a:lnTo>
                          <a:lnTo>
                            <a:pt x="225" y="342"/>
                          </a:lnTo>
                          <a:lnTo>
                            <a:pt x="215" y="339"/>
                          </a:lnTo>
                          <a:lnTo>
                            <a:pt x="174" y="286"/>
                          </a:lnTo>
                          <a:lnTo>
                            <a:pt x="150" y="244"/>
                          </a:lnTo>
                          <a:lnTo>
                            <a:pt x="131" y="211"/>
                          </a:lnTo>
                          <a:lnTo>
                            <a:pt x="128" y="206"/>
                          </a:lnTo>
                          <a:lnTo>
                            <a:pt x="121" y="206"/>
                          </a:lnTo>
                          <a:lnTo>
                            <a:pt x="119" y="210"/>
                          </a:lnTo>
                          <a:lnTo>
                            <a:pt x="123" y="234"/>
                          </a:lnTo>
                          <a:lnTo>
                            <a:pt x="125" y="253"/>
                          </a:lnTo>
                          <a:lnTo>
                            <a:pt x="124" y="278"/>
                          </a:lnTo>
                          <a:lnTo>
                            <a:pt x="124" y="312"/>
                          </a:lnTo>
                          <a:lnTo>
                            <a:pt x="123" y="318"/>
                          </a:lnTo>
                          <a:lnTo>
                            <a:pt x="118" y="324"/>
                          </a:lnTo>
                          <a:lnTo>
                            <a:pt x="110" y="330"/>
                          </a:lnTo>
                          <a:lnTo>
                            <a:pt x="100" y="332"/>
                          </a:lnTo>
                          <a:lnTo>
                            <a:pt x="90" y="331"/>
                          </a:lnTo>
                          <a:lnTo>
                            <a:pt x="84" y="327"/>
                          </a:lnTo>
                          <a:lnTo>
                            <a:pt x="79" y="319"/>
                          </a:lnTo>
                          <a:lnTo>
                            <a:pt x="78" y="299"/>
                          </a:lnTo>
                          <a:lnTo>
                            <a:pt x="80" y="274"/>
                          </a:lnTo>
                          <a:lnTo>
                            <a:pt x="80" y="253"/>
                          </a:lnTo>
                          <a:lnTo>
                            <a:pt x="76" y="219"/>
                          </a:lnTo>
                          <a:lnTo>
                            <a:pt x="73" y="206"/>
                          </a:lnTo>
                          <a:lnTo>
                            <a:pt x="67" y="195"/>
                          </a:lnTo>
                          <a:lnTo>
                            <a:pt x="28" y="146"/>
                          </a:lnTo>
                          <a:lnTo>
                            <a:pt x="2" y="111"/>
                          </a:lnTo>
                          <a:lnTo>
                            <a:pt x="0" y="97"/>
                          </a:lnTo>
                          <a:lnTo>
                            <a:pt x="7" y="80"/>
                          </a:lnTo>
                          <a:lnTo>
                            <a:pt x="19" y="65"/>
                          </a:lnTo>
                          <a:close/>
                        </a:path>
                      </a:pathLst>
                    </a:custGeom>
                    <a:solidFill>
                      <a:srgbClr val="FFC080"/>
                    </a:solidFill>
                    <a:ln w="1588">
                      <a:solidFill>
                        <a:srgbClr val="000000"/>
                      </a:solidFill>
                      <a:round/>
                      <a:headEnd/>
                      <a:tailEnd/>
                    </a:ln>
                  </p:spPr>
                  <p:txBody>
                    <a:bodyPr/>
                    <a:lstStyle/>
                    <a:p>
                      <a:endParaRPr lang="en-US" sz="1477"/>
                    </a:p>
                  </p:txBody>
                </p:sp>
              </p:grpSp>
            </p:grpSp>
            <p:sp>
              <p:nvSpPr>
                <p:cNvPr id="6182" name="Arc 77"/>
                <p:cNvSpPr>
                  <a:spLocks/>
                </p:cNvSpPr>
                <p:nvPr/>
              </p:nvSpPr>
              <p:spPr bwMode="auto">
                <a:xfrm>
                  <a:off x="4467" y="1862"/>
                  <a:ext cx="5" cy="11"/>
                </a:xfrm>
                <a:custGeom>
                  <a:avLst/>
                  <a:gdLst>
                    <a:gd name="T0" fmla="*/ 0 w 27111"/>
                    <a:gd name="T1" fmla="*/ 0 h 26050"/>
                    <a:gd name="T2" fmla="*/ 0 w 27111"/>
                    <a:gd name="T3" fmla="*/ 0 h 26050"/>
                    <a:gd name="T4" fmla="*/ 0 w 27111"/>
                    <a:gd name="T5" fmla="*/ 0 h 26050"/>
                    <a:gd name="T6" fmla="*/ 0 60000 65536"/>
                    <a:gd name="T7" fmla="*/ 0 60000 65536"/>
                    <a:gd name="T8" fmla="*/ 0 60000 65536"/>
                    <a:gd name="T9" fmla="*/ 0 w 27111"/>
                    <a:gd name="T10" fmla="*/ 0 h 26050"/>
                    <a:gd name="T11" fmla="*/ 27111 w 27111"/>
                    <a:gd name="T12" fmla="*/ 26050 h 26050"/>
                  </a:gdLst>
                  <a:ahLst/>
                  <a:cxnLst>
                    <a:cxn ang="T6">
                      <a:pos x="T0" y="T1"/>
                    </a:cxn>
                    <a:cxn ang="T7">
                      <a:pos x="T2" y="T3"/>
                    </a:cxn>
                    <a:cxn ang="T8">
                      <a:pos x="T4" y="T5"/>
                    </a:cxn>
                  </a:cxnLst>
                  <a:rect l="T9" t="T10" r="T11" b="T12"/>
                  <a:pathLst>
                    <a:path w="27111" h="26050" fill="none" extrusionOk="0">
                      <a:moveTo>
                        <a:pt x="27111" y="25335"/>
                      </a:moveTo>
                      <a:cubicBezTo>
                        <a:pt x="25312" y="25809"/>
                        <a:pt x="23460" y="26049"/>
                        <a:pt x="21600" y="26050"/>
                      </a:cubicBezTo>
                      <a:cubicBezTo>
                        <a:pt x="9670" y="26050"/>
                        <a:pt x="0" y="16379"/>
                        <a:pt x="0" y="4450"/>
                      </a:cubicBezTo>
                      <a:cubicBezTo>
                        <a:pt x="-1" y="2954"/>
                        <a:pt x="155" y="1463"/>
                        <a:pt x="463" y="0"/>
                      </a:cubicBezTo>
                    </a:path>
                    <a:path w="27111" h="26050" stroke="0" extrusionOk="0">
                      <a:moveTo>
                        <a:pt x="27111" y="25335"/>
                      </a:moveTo>
                      <a:cubicBezTo>
                        <a:pt x="25312" y="25809"/>
                        <a:pt x="23460" y="26049"/>
                        <a:pt x="21600" y="26050"/>
                      </a:cubicBezTo>
                      <a:cubicBezTo>
                        <a:pt x="9670" y="26050"/>
                        <a:pt x="0" y="16379"/>
                        <a:pt x="0" y="4450"/>
                      </a:cubicBezTo>
                      <a:cubicBezTo>
                        <a:pt x="-1" y="2954"/>
                        <a:pt x="155" y="1463"/>
                        <a:pt x="463" y="0"/>
                      </a:cubicBezTo>
                      <a:lnTo>
                        <a:pt x="21600" y="4450"/>
                      </a:lnTo>
                      <a:close/>
                    </a:path>
                  </a:pathLst>
                </a:custGeom>
                <a:noFill/>
                <a:ln w="1588">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a:p>
              </p:txBody>
            </p:sp>
          </p:grpSp>
        </p:grpSp>
        <p:grpSp>
          <p:nvGrpSpPr>
            <p:cNvPr id="6161" name="Group 78"/>
            <p:cNvGrpSpPr>
              <a:grpSpLocks/>
            </p:cNvGrpSpPr>
            <p:nvPr/>
          </p:nvGrpSpPr>
          <p:grpSpPr bwMode="auto">
            <a:xfrm>
              <a:off x="4295" y="1657"/>
              <a:ext cx="108" cy="111"/>
              <a:chOff x="4295" y="1657"/>
              <a:chExt cx="108" cy="111"/>
            </a:xfrm>
          </p:grpSpPr>
          <p:sp>
            <p:nvSpPr>
              <p:cNvPr id="6162" name="Line 79"/>
              <p:cNvSpPr>
                <a:spLocks noChangeShapeType="1"/>
              </p:cNvSpPr>
              <p:nvPr/>
            </p:nvSpPr>
            <p:spPr bwMode="auto">
              <a:xfrm>
                <a:off x="4295" y="1729"/>
                <a:ext cx="12" cy="5"/>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163" name="Line 80"/>
              <p:cNvSpPr>
                <a:spLocks noChangeShapeType="1"/>
              </p:cNvSpPr>
              <p:nvPr/>
            </p:nvSpPr>
            <p:spPr bwMode="auto">
              <a:xfrm flipV="1">
                <a:off x="4392" y="1737"/>
                <a:ext cx="11" cy="3"/>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164" name="Line 81"/>
              <p:cNvSpPr>
                <a:spLocks noChangeShapeType="1"/>
              </p:cNvSpPr>
              <p:nvPr/>
            </p:nvSpPr>
            <p:spPr bwMode="auto">
              <a:xfrm>
                <a:off x="4316" y="1668"/>
                <a:ext cx="6" cy="9"/>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165" name="Line 82"/>
              <p:cNvSpPr>
                <a:spLocks noChangeShapeType="1"/>
              </p:cNvSpPr>
              <p:nvPr/>
            </p:nvSpPr>
            <p:spPr bwMode="auto">
              <a:xfrm flipH="1">
                <a:off x="4378" y="1671"/>
                <a:ext cx="5" cy="7"/>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166" name="Line 83"/>
              <p:cNvSpPr>
                <a:spLocks noChangeShapeType="1"/>
              </p:cNvSpPr>
              <p:nvPr/>
            </p:nvSpPr>
            <p:spPr bwMode="auto">
              <a:xfrm>
                <a:off x="4350" y="1657"/>
                <a:ext cx="1" cy="14"/>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167" name="Line 84"/>
              <p:cNvSpPr>
                <a:spLocks noChangeShapeType="1"/>
              </p:cNvSpPr>
              <p:nvPr/>
            </p:nvSpPr>
            <p:spPr bwMode="auto">
              <a:xfrm>
                <a:off x="4301" y="1698"/>
                <a:ext cx="9" cy="4"/>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168" name="Line 85"/>
              <p:cNvSpPr>
                <a:spLocks noChangeShapeType="1"/>
              </p:cNvSpPr>
              <p:nvPr/>
            </p:nvSpPr>
            <p:spPr bwMode="auto">
              <a:xfrm flipH="1">
                <a:off x="4394" y="1702"/>
                <a:ext cx="8" cy="1"/>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169" name="Line 86"/>
              <p:cNvSpPr>
                <a:spLocks noChangeShapeType="1"/>
              </p:cNvSpPr>
              <p:nvPr/>
            </p:nvSpPr>
            <p:spPr bwMode="auto">
              <a:xfrm flipH="1">
                <a:off x="4302" y="1765"/>
                <a:ext cx="8" cy="3"/>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sp>
            <p:nvSpPr>
              <p:cNvPr id="6170" name="Line 87"/>
              <p:cNvSpPr>
                <a:spLocks noChangeShapeType="1"/>
              </p:cNvSpPr>
              <p:nvPr/>
            </p:nvSpPr>
            <p:spPr bwMode="auto">
              <a:xfrm>
                <a:off x="4391" y="1765"/>
                <a:ext cx="10" cy="3"/>
              </a:xfrm>
              <a:prstGeom prst="line">
                <a:avLst/>
              </a:prstGeom>
              <a:noFill/>
              <a:ln w="1588">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a:p>
            </p:txBody>
          </p:sp>
        </p:grpSp>
      </p:grpSp>
    </p:spTree>
    <p:extLst>
      <p:ext uri="{BB962C8B-B14F-4D97-AF65-F5344CB8AC3E}">
        <p14:creationId xmlns:p14="http://schemas.microsoft.com/office/powerpoint/2010/main" val="812929099"/>
      </p:ext>
    </p:extLst>
  </p:cSld>
  <p:clrMapOvr>
    <a:masterClrMapping/>
  </p:clrMapOvr>
  <p:transition>
    <p:zoom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sz="half" idx="1"/>
          </p:nvPr>
        </p:nvSpPr>
        <p:spPr>
          <a:xfrm>
            <a:off x="141767" y="1328056"/>
            <a:ext cx="4343400" cy="5029200"/>
          </a:xfrm>
        </p:spPr>
        <p:txBody>
          <a:bodyPr/>
          <a:lstStyle/>
          <a:p>
            <a:r>
              <a:rPr lang="en-GB" sz="2000"/>
              <a:t>Characteristics</a:t>
            </a:r>
          </a:p>
          <a:p>
            <a:pPr lvl="1"/>
            <a:r>
              <a:rPr lang="en-GB" sz="1800"/>
              <a:t>Idea fluency – LOTS of ideas and associations</a:t>
            </a:r>
          </a:p>
          <a:p>
            <a:pPr lvl="1"/>
            <a:r>
              <a:rPr lang="en-GB" sz="1800"/>
              <a:t>Variety and Flexibility </a:t>
            </a:r>
          </a:p>
          <a:p>
            <a:pPr lvl="1"/>
            <a:r>
              <a:rPr lang="en-GB" sz="1800"/>
              <a:t>Originality</a:t>
            </a:r>
          </a:p>
          <a:p>
            <a:pPr lvl="1"/>
            <a:r>
              <a:rPr lang="en-GB" sz="1800"/>
              <a:t>Elaboration</a:t>
            </a:r>
          </a:p>
        </p:txBody>
      </p:sp>
      <p:sp>
        <p:nvSpPr>
          <p:cNvPr id="33796" name="Content Placeholder 3"/>
          <p:cNvSpPr>
            <a:spLocks noGrp="1"/>
          </p:cNvSpPr>
          <p:nvPr>
            <p:ph sz="half" idx="2"/>
          </p:nvPr>
        </p:nvSpPr>
        <p:spPr/>
        <p:txBody>
          <a:bodyPr>
            <a:normAutofit/>
          </a:bodyPr>
          <a:lstStyle/>
          <a:p>
            <a:r>
              <a:rPr lang="en-GB" sz="2000"/>
              <a:t>Creative thinking tools</a:t>
            </a:r>
          </a:p>
          <a:p>
            <a:pPr lvl="1"/>
            <a:r>
              <a:rPr lang="en-GB" sz="1800"/>
              <a:t>Brainstorming</a:t>
            </a:r>
          </a:p>
          <a:p>
            <a:pPr lvl="1"/>
            <a:r>
              <a:rPr lang="en-GB" sz="1800"/>
              <a:t>Negative Brainstorming</a:t>
            </a:r>
          </a:p>
          <a:p>
            <a:pPr lvl="1"/>
            <a:r>
              <a:rPr lang="en-GB" sz="1800"/>
              <a:t>Affinity Diagrams</a:t>
            </a:r>
          </a:p>
          <a:p>
            <a:pPr lvl="1"/>
            <a:r>
              <a:rPr lang="en-GB" sz="1800"/>
              <a:t>Similarities &amp; Differences</a:t>
            </a:r>
          </a:p>
          <a:p>
            <a:endParaRPr lang="en-GB" sz="2000"/>
          </a:p>
        </p:txBody>
      </p:sp>
      <p:sp>
        <p:nvSpPr>
          <p:cNvPr id="33794" name="Rectangle 2"/>
          <p:cNvSpPr>
            <a:spLocks noGrp="1" noChangeArrowheads="1"/>
          </p:cNvSpPr>
          <p:nvPr>
            <p:ph type="title"/>
          </p:nvPr>
        </p:nvSpPr>
        <p:spPr/>
        <p:txBody>
          <a:bodyPr/>
          <a:lstStyle/>
          <a:p>
            <a:r>
              <a:rPr lang="en-GB"/>
              <a:t>Creative Thinking in Practice</a:t>
            </a:r>
          </a:p>
        </p:txBody>
      </p:sp>
    </p:spTree>
    <p:extLst>
      <p:ext uri="{BB962C8B-B14F-4D97-AF65-F5344CB8AC3E}">
        <p14:creationId xmlns:p14="http://schemas.microsoft.com/office/powerpoint/2010/main" val="1287796586"/>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Content Placeholder 3"/>
          <p:cNvSpPr>
            <a:spLocks noGrp="1"/>
          </p:cNvSpPr>
          <p:nvPr>
            <p:ph sz="half" idx="2"/>
          </p:nvPr>
        </p:nvSpPr>
        <p:spPr>
          <a:xfrm>
            <a:off x="3429000" y="1328056"/>
            <a:ext cx="5562600" cy="5301344"/>
          </a:xfrm>
        </p:spPr>
        <p:txBody>
          <a:bodyPr>
            <a:normAutofit fontScale="92500" lnSpcReduction="10000"/>
          </a:bodyPr>
          <a:lstStyle/>
          <a:p>
            <a:r>
              <a:rPr lang="en-GB" dirty="0"/>
              <a:t>What Is it?</a:t>
            </a:r>
          </a:p>
          <a:p>
            <a:pPr lvl="1"/>
            <a:r>
              <a:rPr lang="en-GB" dirty="0"/>
              <a:t>Brainstorming is a team based creative thinking method</a:t>
            </a:r>
          </a:p>
          <a:p>
            <a:r>
              <a:rPr lang="en-GB" dirty="0"/>
              <a:t>When to use it?</a:t>
            </a:r>
          </a:p>
          <a:p>
            <a:pPr lvl="1"/>
            <a:r>
              <a:rPr lang="en-GB" dirty="0"/>
              <a:t>Brainstorming can be used to tackle all types of problem</a:t>
            </a:r>
          </a:p>
          <a:p>
            <a:r>
              <a:rPr lang="en-GB" dirty="0"/>
              <a:t>How to do it?</a:t>
            </a:r>
          </a:p>
          <a:p>
            <a:pPr lvl="1"/>
            <a:r>
              <a:rPr lang="en-GB" dirty="0"/>
              <a:t>The team is given a problem for which they initially generate their own solutions or ideas</a:t>
            </a:r>
          </a:p>
          <a:p>
            <a:pPr lvl="1"/>
            <a:r>
              <a:rPr lang="en-GB" dirty="0"/>
              <a:t>The group members read out their solutions or ideas, in a round robin fashion, which are collectively recorded. During this initial phase it is important that no criticism is levelled at any of the solutions or ideas – no matter how ridiculous they may appear. These </a:t>
            </a:r>
            <a:r>
              <a:rPr lang="ja-JP" altLang="en-GB" dirty="0"/>
              <a:t>“</a:t>
            </a:r>
            <a:r>
              <a:rPr lang="en-GB" dirty="0"/>
              <a:t>ridiculous ideas</a:t>
            </a:r>
            <a:r>
              <a:rPr lang="ja-JP" altLang="en-GB" dirty="0"/>
              <a:t>”</a:t>
            </a:r>
            <a:r>
              <a:rPr lang="en-GB" dirty="0"/>
              <a:t> may blossom into sound solutions or trigger other members of the team to generate a sound solution</a:t>
            </a:r>
          </a:p>
          <a:p>
            <a:pPr lvl="1"/>
            <a:r>
              <a:rPr lang="en-GB" dirty="0"/>
              <a:t>Once the first stage is complete the list of solutions or ideas can then be evaluated to identify the </a:t>
            </a:r>
            <a:r>
              <a:rPr lang="ja-JP" altLang="en-GB" dirty="0"/>
              <a:t>‘</a:t>
            </a:r>
            <a:r>
              <a:rPr lang="en-GB" dirty="0"/>
              <a:t>best</a:t>
            </a:r>
            <a:r>
              <a:rPr lang="ja-JP" altLang="en-GB" dirty="0"/>
              <a:t>’</a:t>
            </a:r>
            <a:r>
              <a:rPr lang="en-GB" dirty="0"/>
              <a:t> </a:t>
            </a:r>
          </a:p>
          <a:p>
            <a:endParaRPr lang="en-GB" dirty="0"/>
          </a:p>
          <a:p>
            <a:endParaRPr lang="en-GB" dirty="0"/>
          </a:p>
        </p:txBody>
      </p:sp>
      <p:sp>
        <p:nvSpPr>
          <p:cNvPr id="34818" name="Rectangle 2"/>
          <p:cNvSpPr>
            <a:spLocks noGrp="1" noChangeArrowheads="1"/>
          </p:cNvSpPr>
          <p:nvPr>
            <p:ph type="title"/>
          </p:nvPr>
        </p:nvSpPr>
        <p:spPr/>
        <p:txBody>
          <a:bodyPr/>
          <a:lstStyle/>
          <a:p>
            <a:r>
              <a:rPr lang="en-GB"/>
              <a:t>Brainstorming</a:t>
            </a:r>
          </a:p>
        </p:txBody>
      </p:sp>
      <p:pic>
        <p:nvPicPr>
          <p:cNvPr id="34820" name="Picture 5" descr="C:\Users\cuski\AppData\Local\Microsoft\Windows\Temporary Internet Files\Content.IE5\9EJDQA2Z\MPj043650800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731" y="2186354"/>
            <a:ext cx="2302120" cy="32121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537555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GB"/>
              <a:t>Brainstorming Guidelines</a:t>
            </a:r>
          </a:p>
        </p:txBody>
      </p:sp>
      <p:sp>
        <p:nvSpPr>
          <p:cNvPr id="35843" name="Rectangle 3"/>
          <p:cNvSpPr>
            <a:spLocks noGrp="1" noChangeArrowheads="1"/>
          </p:cNvSpPr>
          <p:nvPr>
            <p:ph type="body" idx="1"/>
          </p:nvPr>
        </p:nvSpPr>
        <p:spPr/>
        <p:txBody>
          <a:bodyPr/>
          <a:lstStyle/>
          <a:p>
            <a:r>
              <a:rPr lang="en-GB"/>
              <a:t>The group should be as diverse as possible</a:t>
            </a:r>
          </a:p>
          <a:p>
            <a:r>
              <a:rPr lang="en-GB"/>
              <a:t>The group should be non-hierarchical (although one person should take the lead)</a:t>
            </a:r>
          </a:p>
          <a:p>
            <a:r>
              <a:rPr lang="en-GB"/>
              <a:t>No criticism should be allowed during the early non-evaluative session</a:t>
            </a:r>
          </a:p>
          <a:p>
            <a:r>
              <a:rPr lang="en-GB"/>
              <a:t>Freewheeling is encouraged</a:t>
            </a:r>
          </a:p>
          <a:p>
            <a:r>
              <a:rPr lang="en-GB"/>
              <a:t>Concentrate on getting the maximum number of ideas</a:t>
            </a:r>
          </a:p>
          <a:p>
            <a:r>
              <a:rPr lang="en-GB"/>
              <a:t>Record every idea, even repetitions</a:t>
            </a:r>
          </a:p>
          <a:p>
            <a:r>
              <a:rPr lang="en-GB"/>
              <a:t>Incubate all the ideas, do not reject anything out of hand</a:t>
            </a:r>
          </a:p>
          <a:p>
            <a:r>
              <a:rPr lang="en-GB"/>
              <a:t>Ideas/solutions should be kept short and concise</a:t>
            </a:r>
          </a:p>
          <a:p>
            <a:r>
              <a:rPr lang="en-GB"/>
              <a:t>An independent trained facilitator is often useful</a:t>
            </a:r>
            <a:endParaRPr lang="en-GB" dirty="0"/>
          </a:p>
        </p:txBody>
      </p:sp>
    </p:spTree>
    <p:extLst>
      <p:ext uri="{BB962C8B-B14F-4D97-AF65-F5344CB8AC3E}">
        <p14:creationId xmlns:p14="http://schemas.microsoft.com/office/powerpoint/2010/main" val="12770571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GB"/>
              <a:t>Brainstorming Derivatives</a:t>
            </a:r>
          </a:p>
        </p:txBody>
      </p:sp>
      <p:sp>
        <p:nvSpPr>
          <p:cNvPr id="36867" name="Rectangle 3"/>
          <p:cNvSpPr>
            <a:spLocks noGrp="1" noChangeArrowheads="1"/>
          </p:cNvSpPr>
          <p:nvPr>
            <p:ph type="body" idx="1"/>
          </p:nvPr>
        </p:nvSpPr>
        <p:spPr/>
        <p:txBody>
          <a:bodyPr/>
          <a:lstStyle/>
          <a:p>
            <a:r>
              <a:rPr lang="en-GB"/>
              <a:t>Brainstorming will work if the rules are followed. It often fails to deliver because:</a:t>
            </a:r>
          </a:p>
          <a:p>
            <a:pPr lvl="1"/>
            <a:r>
              <a:rPr lang="en-GB"/>
              <a:t>of dominant or submissive personalities within the team</a:t>
            </a:r>
          </a:p>
          <a:p>
            <a:pPr lvl="1"/>
            <a:r>
              <a:rPr lang="ja-JP" altLang="en-GB"/>
              <a:t>“</a:t>
            </a:r>
            <a:r>
              <a:rPr lang="en-GB"/>
              <a:t>low energy</a:t>
            </a:r>
            <a:r>
              <a:rPr lang="ja-JP" altLang="en-GB"/>
              <a:t>”</a:t>
            </a:r>
            <a:r>
              <a:rPr lang="en-GB"/>
              <a:t> in the team</a:t>
            </a:r>
          </a:p>
          <a:p>
            <a:endParaRPr lang="en-GB"/>
          </a:p>
          <a:p>
            <a:r>
              <a:rPr lang="en-GB"/>
              <a:t>There are alternative tools that can be used in such situations</a:t>
            </a:r>
          </a:p>
          <a:p>
            <a:pPr lvl="1"/>
            <a:r>
              <a:rPr lang="en-GB"/>
              <a:t>Negative Brainstorming</a:t>
            </a:r>
          </a:p>
          <a:p>
            <a:pPr lvl="1"/>
            <a:r>
              <a:rPr lang="en-GB"/>
              <a:t>Affinity Diagrams</a:t>
            </a:r>
            <a:endParaRPr lang="en-GB" dirty="0"/>
          </a:p>
        </p:txBody>
      </p:sp>
      <p:sp>
        <p:nvSpPr>
          <p:cNvPr id="4" name="Rounded Rectangular Callout 3"/>
          <p:cNvSpPr/>
          <p:nvPr/>
        </p:nvSpPr>
        <p:spPr>
          <a:xfrm>
            <a:off x="4140257" y="4923828"/>
            <a:ext cx="1522858" cy="679340"/>
          </a:xfrm>
          <a:prstGeom prst="wedgeRoundRectCallout">
            <a:avLst>
              <a:gd name="adj1" fmla="val -154957"/>
              <a:gd name="adj2" fmla="val -155712"/>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Already used</a:t>
            </a:r>
          </a:p>
        </p:txBody>
      </p:sp>
    </p:spTree>
    <p:extLst>
      <p:ext uri="{BB962C8B-B14F-4D97-AF65-F5344CB8AC3E}">
        <p14:creationId xmlns:p14="http://schemas.microsoft.com/office/powerpoint/2010/main" val="1345726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sz="half" idx="1"/>
          </p:nvPr>
        </p:nvSpPr>
        <p:spPr/>
        <p:txBody>
          <a:bodyPr>
            <a:normAutofit lnSpcReduction="10000"/>
          </a:bodyPr>
          <a:lstStyle/>
          <a:p>
            <a:r>
              <a:rPr lang="en-GB"/>
              <a:t>What is it?</a:t>
            </a:r>
          </a:p>
          <a:p>
            <a:pPr lvl="1"/>
            <a:r>
              <a:rPr lang="en-GB"/>
              <a:t>A simple alternative to brainstorming in which the problem is </a:t>
            </a:r>
            <a:r>
              <a:rPr lang="ja-JP" altLang="en-GB"/>
              <a:t>“</a:t>
            </a:r>
            <a:r>
              <a:rPr lang="en-GB"/>
              <a:t>reversed</a:t>
            </a:r>
            <a:r>
              <a:rPr lang="ja-JP" altLang="en-GB"/>
              <a:t>”</a:t>
            </a:r>
            <a:r>
              <a:rPr lang="en-GB"/>
              <a:t> to consider negative solutions which can be reviewed and reversed to generate new ideas</a:t>
            </a:r>
          </a:p>
          <a:p>
            <a:r>
              <a:rPr lang="en-GB"/>
              <a:t>How to do it?</a:t>
            </a:r>
          </a:p>
          <a:p>
            <a:pPr lvl="1"/>
            <a:r>
              <a:rPr lang="en-GB"/>
              <a:t>Identify the problem for which a solution is sought and generate a </a:t>
            </a:r>
            <a:r>
              <a:rPr lang="ja-JP" altLang="en-GB"/>
              <a:t>“</a:t>
            </a:r>
            <a:r>
              <a:rPr lang="en-GB"/>
              <a:t>negative</a:t>
            </a:r>
            <a:r>
              <a:rPr lang="ja-JP" altLang="en-GB"/>
              <a:t>”</a:t>
            </a:r>
            <a:r>
              <a:rPr lang="en-GB"/>
              <a:t> statement</a:t>
            </a:r>
          </a:p>
          <a:p>
            <a:pPr lvl="2"/>
            <a:r>
              <a:rPr lang="en-GB"/>
              <a:t>How can we ensure meetings are a disaster?</a:t>
            </a:r>
          </a:p>
          <a:p>
            <a:pPr lvl="2"/>
            <a:r>
              <a:rPr lang="en-GB"/>
              <a:t>How can we ensure the system produces defects?</a:t>
            </a:r>
          </a:p>
          <a:p>
            <a:pPr lvl="1"/>
            <a:r>
              <a:rPr lang="en-GB"/>
              <a:t>Brainstorm the solutions as per brainstorming</a:t>
            </a:r>
          </a:p>
          <a:p>
            <a:pPr lvl="1"/>
            <a:r>
              <a:rPr lang="en-GB"/>
              <a:t>Review the ideas and reverse those that have potential</a:t>
            </a:r>
          </a:p>
          <a:p>
            <a:endParaRPr lang="en-GB"/>
          </a:p>
        </p:txBody>
      </p:sp>
      <p:sp>
        <p:nvSpPr>
          <p:cNvPr id="37890" name="Rectangle 2"/>
          <p:cNvSpPr>
            <a:spLocks noGrp="1" noChangeArrowheads="1"/>
          </p:cNvSpPr>
          <p:nvPr>
            <p:ph type="title"/>
          </p:nvPr>
        </p:nvSpPr>
        <p:spPr/>
        <p:txBody>
          <a:bodyPr/>
          <a:lstStyle/>
          <a:p>
            <a:r>
              <a:rPr lang="en-GB"/>
              <a:t>Negative Brainstorming</a:t>
            </a:r>
          </a:p>
        </p:txBody>
      </p:sp>
      <p:pic>
        <p:nvPicPr>
          <p:cNvPr id="37892" name="Picture 4" descr="light-bulb negativ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6088" y="1752600"/>
            <a:ext cx="3550758" cy="38665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727900"/>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sz="half" idx="1"/>
          </p:nvPr>
        </p:nvSpPr>
        <p:spPr/>
        <p:txBody>
          <a:bodyPr>
            <a:normAutofit fontScale="92500" lnSpcReduction="20000"/>
          </a:bodyPr>
          <a:lstStyle/>
          <a:p>
            <a:r>
              <a:rPr lang="en-GB" dirty="0"/>
              <a:t>What is it?</a:t>
            </a:r>
          </a:p>
          <a:p>
            <a:pPr lvl="1"/>
            <a:r>
              <a:rPr lang="en-GB" dirty="0"/>
              <a:t>A divergent thinking approach aimed at getting people away from the </a:t>
            </a:r>
            <a:r>
              <a:rPr lang="ja-JP" altLang="en-GB" dirty="0"/>
              <a:t>‘</a:t>
            </a:r>
            <a:r>
              <a:rPr lang="en-GB" dirty="0"/>
              <a:t>baggage</a:t>
            </a:r>
            <a:r>
              <a:rPr lang="ja-JP" altLang="en-GB" dirty="0"/>
              <a:t>’</a:t>
            </a:r>
            <a:r>
              <a:rPr lang="en-GB" dirty="0"/>
              <a:t> that inhibits creativity. </a:t>
            </a:r>
          </a:p>
          <a:p>
            <a:pPr lvl="1"/>
            <a:r>
              <a:rPr lang="en-GB" dirty="0"/>
              <a:t>The approach is based around comparing the </a:t>
            </a:r>
            <a:r>
              <a:rPr lang="ja-JP" altLang="en-GB" dirty="0"/>
              <a:t>‘</a:t>
            </a:r>
            <a:r>
              <a:rPr lang="en-GB" dirty="0"/>
              <a:t>problem</a:t>
            </a:r>
            <a:r>
              <a:rPr lang="ja-JP" altLang="en-GB" dirty="0"/>
              <a:t>’</a:t>
            </a:r>
            <a:r>
              <a:rPr lang="en-GB" dirty="0"/>
              <a:t> with an entirely unrelated item or situation and by comparing similarities and differences develop new solutions</a:t>
            </a:r>
          </a:p>
          <a:p>
            <a:r>
              <a:rPr lang="en-GB" dirty="0"/>
              <a:t>How to do it?</a:t>
            </a:r>
          </a:p>
          <a:p>
            <a:pPr lvl="1"/>
            <a:r>
              <a:rPr lang="en-GB" dirty="0"/>
              <a:t>Identify an item for comparison. For product based systems try a nature based object (bird, tree etc.), for process based systems try a natural process (river, digestion </a:t>
            </a:r>
            <a:r>
              <a:rPr lang="en-GB" dirty="0" err="1"/>
              <a:t>etc</a:t>
            </a:r>
            <a:r>
              <a:rPr lang="en-GB" dirty="0"/>
              <a:t>). Do not think too hard about this!</a:t>
            </a:r>
          </a:p>
          <a:p>
            <a:pPr lvl="1"/>
            <a:r>
              <a:rPr lang="en-GB" dirty="0"/>
              <a:t>List all the similarities</a:t>
            </a:r>
          </a:p>
          <a:p>
            <a:pPr lvl="1"/>
            <a:r>
              <a:rPr lang="en-GB" dirty="0"/>
              <a:t>List all the differences</a:t>
            </a:r>
          </a:p>
          <a:p>
            <a:pPr lvl="1"/>
            <a:r>
              <a:rPr lang="en-GB" dirty="0"/>
              <a:t>Identify similarities and differences that may lead to new ideas</a:t>
            </a:r>
          </a:p>
          <a:p>
            <a:pPr lvl="1"/>
            <a:endParaRPr lang="en-GB" dirty="0"/>
          </a:p>
        </p:txBody>
      </p:sp>
      <p:sp>
        <p:nvSpPr>
          <p:cNvPr id="44034" name="Rectangle 2"/>
          <p:cNvSpPr>
            <a:spLocks noGrp="1" noChangeArrowheads="1"/>
          </p:cNvSpPr>
          <p:nvPr>
            <p:ph type="title"/>
          </p:nvPr>
        </p:nvSpPr>
        <p:spPr/>
        <p:txBody>
          <a:bodyPr/>
          <a:lstStyle/>
          <a:p>
            <a:r>
              <a:rPr lang="en-GB"/>
              <a:t>Similarities and Differences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2236" y="2286000"/>
            <a:ext cx="4529364" cy="3141333"/>
          </a:xfrm>
          <a:prstGeom prst="rect">
            <a:avLst/>
          </a:prstGeom>
        </p:spPr>
      </p:pic>
    </p:spTree>
    <p:extLst>
      <p:ext uri="{BB962C8B-B14F-4D97-AF65-F5344CB8AC3E}">
        <p14:creationId xmlns:p14="http://schemas.microsoft.com/office/powerpoint/2010/main" val="75387643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GB"/>
              <a:t>Example: A Nail (Atherton Nail Co)</a:t>
            </a:r>
          </a:p>
        </p:txBody>
      </p:sp>
      <p:sp>
        <p:nvSpPr>
          <p:cNvPr id="45059" name="Rectangle 3"/>
          <p:cNvSpPr>
            <a:spLocks noGrp="1" noChangeArrowheads="1"/>
          </p:cNvSpPr>
          <p:nvPr>
            <p:ph type="body" idx="1"/>
          </p:nvPr>
        </p:nvSpPr>
        <p:spPr/>
        <p:txBody>
          <a:bodyPr/>
          <a:lstStyle/>
          <a:p>
            <a:r>
              <a:rPr lang="en-GB" dirty="0"/>
              <a:t>The Atherton Nail Co realised that they needed new products</a:t>
            </a:r>
          </a:p>
          <a:p>
            <a:r>
              <a:rPr lang="en-GB" dirty="0"/>
              <a:t>A team was assembled to generate some new ideas using Similarities &amp; Differences</a:t>
            </a:r>
          </a:p>
          <a:p>
            <a:r>
              <a:rPr lang="en-GB" dirty="0"/>
              <a:t>They compared a Nail with Grass (first suggestion from team)</a:t>
            </a:r>
          </a:p>
          <a:p>
            <a:pPr lvl="1"/>
            <a:r>
              <a:rPr lang="en-GB" sz="2400" dirty="0"/>
              <a:t>Similarities</a:t>
            </a:r>
          </a:p>
          <a:p>
            <a:pPr lvl="2"/>
            <a:r>
              <a:rPr lang="en-GB" sz="2400" dirty="0"/>
              <a:t>Pointed</a:t>
            </a:r>
          </a:p>
          <a:p>
            <a:pPr lvl="2"/>
            <a:r>
              <a:rPr lang="en-GB" sz="2400" dirty="0"/>
              <a:t>Slender</a:t>
            </a:r>
          </a:p>
          <a:p>
            <a:pPr lvl="2"/>
            <a:r>
              <a:rPr lang="en-GB" sz="2400" dirty="0"/>
              <a:t>Many types</a:t>
            </a:r>
          </a:p>
          <a:p>
            <a:pPr lvl="2"/>
            <a:r>
              <a:rPr lang="en-GB" sz="2400" dirty="0"/>
              <a:t>Found in large numbers</a:t>
            </a:r>
          </a:p>
          <a:p>
            <a:pPr lvl="2"/>
            <a:r>
              <a:rPr lang="en-GB" sz="2400" dirty="0"/>
              <a:t>Different lengths</a:t>
            </a:r>
          </a:p>
          <a:p>
            <a:pPr lvl="2"/>
            <a:r>
              <a:rPr lang="en-GB" sz="2400" dirty="0"/>
              <a:t>Head</a:t>
            </a:r>
          </a:p>
        </p:txBody>
      </p:sp>
    </p:spTree>
    <p:extLst>
      <p:ext uri="{BB962C8B-B14F-4D97-AF65-F5344CB8AC3E}">
        <p14:creationId xmlns:p14="http://schemas.microsoft.com/office/powerpoint/2010/main" val="142081308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title"/>
          </p:nvPr>
        </p:nvSpPr>
        <p:spPr/>
        <p:txBody>
          <a:bodyPr/>
          <a:lstStyle/>
          <a:p>
            <a:r>
              <a:rPr lang="en-GB"/>
              <a:t>Differences</a:t>
            </a:r>
          </a:p>
        </p:txBody>
      </p:sp>
      <p:sp>
        <p:nvSpPr>
          <p:cNvPr id="46082" name="Rectangle 2"/>
          <p:cNvSpPr>
            <a:spLocks noGrp="1" noChangeArrowheads="1"/>
          </p:cNvSpPr>
          <p:nvPr>
            <p:ph type="body" idx="4294967295"/>
          </p:nvPr>
        </p:nvSpPr>
        <p:spPr>
          <a:xfrm>
            <a:off x="1066800" y="1143000"/>
            <a:ext cx="7772400" cy="5064125"/>
          </a:xfrm>
          <a:noFill/>
        </p:spPr>
        <p:txBody>
          <a:bodyPr vert="horz" wrap="square" lIns="83527" tIns="41031" rIns="83527" bIns="41031" numCol="1" anchor="t" anchorCtr="0" compatLnSpc="1">
            <a:prstTxWarp prst="textNoShape">
              <a:avLst/>
            </a:prstTxWarp>
          </a:bodyPr>
          <a:lstStyle/>
          <a:p>
            <a:pPr marL="0" indent="0" defTabSz="703402">
              <a:buNone/>
            </a:pPr>
            <a:r>
              <a:rPr lang="en-GB" dirty="0">
                <a:latin typeface="+mj-lt"/>
              </a:rPr>
              <a:t>Nail					Grass</a:t>
            </a:r>
          </a:p>
          <a:p>
            <a:pPr defTabSz="703402"/>
            <a:r>
              <a:rPr lang="en-GB" sz="1662" dirty="0">
                <a:latin typeface="+mj-lt"/>
              </a:rPr>
              <a:t>Various colours			Green</a:t>
            </a:r>
          </a:p>
          <a:p>
            <a:pPr defTabSz="703402"/>
            <a:r>
              <a:rPr lang="en-GB" sz="1662" dirty="0">
                <a:latin typeface="+mj-lt"/>
              </a:rPr>
              <a:t>Metal				Non-metal</a:t>
            </a:r>
          </a:p>
          <a:p>
            <a:pPr defTabSz="703402"/>
            <a:r>
              <a:rPr lang="en-GB" sz="1662" dirty="0">
                <a:latin typeface="+mj-lt"/>
              </a:rPr>
              <a:t>Hard				Soft</a:t>
            </a:r>
          </a:p>
          <a:p>
            <a:pPr defTabSz="703402"/>
            <a:r>
              <a:rPr lang="en-GB" sz="1662" dirty="0">
                <a:latin typeface="+mj-lt"/>
              </a:rPr>
              <a:t>Stiff					Flexible</a:t>
            </a:r>
          </a:p>
          <a:p>
            <a:pPr defTabSz="703402"/>
            <a:r>
              <a:rPr lang="en-GB" sz="1662" dirty="0">
                <a:latin typeface="+mj-lt"/>
              </a:rPr>
              <a:t>Strong				Weak</a:t>
            </a:r>
          </a:p>
          <a:p>
            <a:pPr defTabSz="703402"/>
            <a:r>
              <a:rPr lang="en-GB" sz="1662" dirty="0">
                <a:latin typeface="+mj-lt"/>
              </a:rPr>
              <a:t>Straight				Curved</a:t>
            </a:r>
          </a:p>
          <a:p>
            <a:pPr defTabSz="703402"/>
            <a:r>
              <a:rPr lang="en-GB" sz="1662" dirty="0">
                <a:latin typeface="+mj-lt"/>
              </a:rPr>
              <a:t>Sharp-ended			Sharp-edged</a:t>
            </a:r>
          </a:p>
          <a:p>
            <a:pPr defTabSz="703402"/>
            <a:r>
              <a:rPr lang="en-GB" sz="1662" dirty="0">
                <a:latin typeface="+mj-lt"/>
              </a:rPr>
              <a:t>Inorganic				Organic</a:t>
            </a:r>
          </a:p>
          <a:p>
            <a:pPr defTabSz="703402"/>
            <a:r>
              <a:rPr lang="en-GB" sz="1662" dirty="0">
                <a:latin typeface="+mj-lt"/>
              </a:rPr>
              <a:t>Non-biodegradable		Biodegradable</a:t>
            </a:r>
          </a:p>
          <a:p>
            <a:pPr defTabSz="703402"/>
            <a:r>
              <a:rPr lang="en-GB" sz="1662" dirty="0">
                <a:latin typeface="+mj-lt"/>
              </a:rPr>
              <a:t>Factory produced			Seasonal production</a:t>
            </a:r>
          </a:p>
          <a:p>
            <a:pPr defTabSz="703402"/>
            <a:r>
              <a:rPr lang="en-GB" sz="1662" dirty="0">
                <a:latin typeface="+mj-lt"/>
              </a:rPr>
              <a:t>Corrodes				Rots</a:t>
            </a:r>
          </a:p>
          <a:p>
            <a:pPr defTabSz="703402"/>
            <a:r>
              <a:rPr lang="en-GB" sz="1662" dirty="0">
                <a:latin typeface="+mj-lt"/>
              </a:rPr>
              <a:t>Manufactured			Grown</a:t>
            </a:r>
          </a:p>
          <a:p>
            <a:pPr defTabSz="703402"/>
            <a:r>
              <a:rPr lang="en-GB" sz="1662" dirty="0">
                <a:latin typeface="+mj-lt"/>
              </a:rPr>
              <a:t>No Roots				Roots</a:t>
            </a:r>
          </a:p>
          <a:p>
            <a:pPr defTabSz="703402"/>
            <a:r>
              <a:rPr lang="en-GB" sz="1662" dirty="0">
                <a:latin typeface="+mj-lt"/>
              </a:rPr>
              <a:t>No flowers				Flower heads</a:t>
            </a:r>
          </a:p>
          <a:p>
            <a:pPr defTabSz="703402"/>
            <a:r>
              <a:rPr lang="en-GB" sz="1662" dirty="0">
                <a:latin typeface="+mj-lt"/>
              </a:rPr>
              <a:t>Comes in bags			Comes in lawns</a:t>
            </a:r>
            <a:endParaRPr lang="en-GB" sz="1477" dirty="0">
              <a:latin typeface="+mj-lt"/>
            </a:endParaRPr>
          </a:p>
        </p:txBody>
      </p:sp>
    </p:spTree>
    <p:extLst>
      <p:ext uri="{BB962C8B-B14F-4D97-AF65-F5344CB8AC3E}">
        <p14:creationId xmlns:p14="http://schemas.microsoft.com/office/powerpoint/2010/main" val="195008589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GB"/>
              <a:t>Outcome</a:t>
            </a:r>
          </a:p>
        </p:txBody>
      </p:sp>
      <p:sp>
        <p:nvSpPr>
          <p:cNvPr id="47107" name="Rectangle 3"/>
          <p:cNvSpPr>
            <a:spLocks noGrp="1" noChangeArrowheads="1"/>
          </p:cNvSpPr>
          <p:nvPr>
            <p:ph type="body" idx="1"/>
          </p:nvPr>
        </p:nvSpPr>
        <p:spPr>
          <a:xfrm>
            <a:off x="130175" y="1404938"/>
            <a:ext cx="8686800" cy="5148262"/>
          </a:xfrm>
        </p:spPr>
        <p:txBody>
          <a:bodyPr/>
          <a:lstStyle/>
          <a:p>
            <a:r>
              <a:rPr lang="en-GB"/>
              <a:t>From these lists conclusions were drawn about nails that are:</a:t>
            </a:r>
          </a:p>
          <a:p>
            <a:pPr lvl="1"/>
            <a:r>
              <a:rPr lang="en-GB"/>
              <a:t>Non-Metallic</a:t>
            </a:r>
          </a:p>
          <a:p>
            <a:pPr lvl="1"/>
            <a:r>
              <a:rPr lang="en-GB"/>
              <a:t>Soft, flexible, weak</a:t>
            </a:r>
          </a:p>
          <a:p>
            <a:pPr lvl="1"/>
            <a:r>
              <a:rPr lang="en-GB"/>
              <a:t>Curved</a:t>
            </a:r>
          </a:p>
          <a:p>
            <a:pPr lvl="1"/>
            <a:r>
              <a:rPr lang="en-GB"/>
              <a:t>Sharp-edged </a:t>
            </a:r>
            <a:r>
              <a:rPr lang="en-GB">
                <a:sym typeface="Wingdings" charset="0"/>
              </a:rPr>
              <a:t></a:t>
            </a:r>
            <a:endParaRPr lang="en-GB"/>
          </a:p>
          <a:p>
            <a:pPr lvl="1"/>
            <a:r>
              <a:rPr lang="en-GB"/>
              <a:t>Grown self-replenishing</a:t>
            </a:r>
          </a:p>
          <a:p>
            <a:pPr lvl="1"/>
            <a:r>
              <a:rPr lang="en-GB"/>
              <a:t>Biodegradable</a:t>
            </a:r>
          </a:p>
          <a:p>
            <a:pPr lvl="1"/>
            <a:r>
              <a:rPr lang="en-GB"/>
              <a:t>Rooted </a:t>
            </a:r>
            <a:r>
              <a:rPr lang="en-GB">
                <a:sym typeface="Wingdings" charset="0"/>
              </a:rPr>
              <a:t></a:t>
            </a:r>
          </a:p>
          <a:p>
            <a:pPr lvl="1"/>
            <a:r>
              <a:rPr lang="en-GB">
                <a:sym typeface="Wingdings" charset="0"/>
              </a:rPr>
              <a:t>Lawn of nails </a:t>
            </a:r>
          </a:p>
          <a:p>
            <a:r>
              <a:rPr lang="en-GB">
                <a:sym typeface="Wingdings" charset="0"/>
              </a:rPr>
              <a:t>It is the differences that the new ideas come from. Listing the similarities is important. It helps the team think laterally</a:t>
            </a:r>
          </a:p>
          <a:p>
            <a:r>
              <a:rPr lang="en-GB">
                <a:sym typeface="Wingdings" charset="0"/>
              </a:rPr>
              <a:t>If the method does not generate any new ideas try a different unrelated item</a:t>
            </a:r>
            <a:endParaRPr lang="en-GB" dirty="0">
              <a:sym typeface="Wingdings" charset="0"/>
            </a:endParaRPr>
          </a:p>
        </p:txBody>
      </p:sp>
    </p:spTree>
    <p:extLst>
      <p:ext uri="{BB962C8B-B14F-4D97-AF65-F5344CB8AC3E}">
        <p14:creationId xmlns:p14="http://schemas.microsoft.com/office/powerpoint/2010/main" val="124674805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DSC011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386" y="2438400"/>
            <a:ext cx="3219450" cy="24149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8131" name="Picture 2" descr="DSC011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513137"/>
            <a:ext cx="3313234" cy="2485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132" name="Title 3"/>
          <p:cNvSpPr>
            <a:spLocks noGrp="1"/>
          </p:cNvSpPr>
          <p:nvPr>
            <p:ph type="title"/>
          </p:nvPr>
        </p:nvSpPr>
        <p:spPr>
          <a:xfrm>
            <a:off x="2" y="518748"/>
            <a:ext cx="6726115" cy="624254"/>
          </a:xfrm>
        </p:spPr>
        <p:txBody>
          <a:bodyPr/>
          <a:lstStyle/>
          <a:p>
            <a:pPr eaLnBrk="1" hangingPunct="1"/>
            <a:r>
              <a:rPr lang="en-GB">
                <a:latin typeface="Arial" charset="0"/>
              </a:rPr>
              <a:t>Outcomes</a:t>
            </a:r>
          </a:p>
        </p:txBody>
      </p:sp>
      <p:sp>
        <p:nvSpPr>
          <p:cNvPr id="48133" name="Content Placeholder 4"/>
          <p:cNvSpPr>
            <a:spLocks noGrp="1"/>
          </p:cNvSpPr>
          <p:nvPr>
            <p:ph sz="half" idx="1"/>
          </p:nvPr>
        </p:nvSpPr>
        <p:spPr>
          <a:xfrm>
            <a:off x="685801" y="1468318"/>
            <a:ext cx="3815862" cy="4592515"/>
          </a:xfrm>
        </p:spPr>
        <p:txBody>
          <a:bodyPr/>
          <a:lstStyle/>
          <a:p>
            <a:pPr eaLnBrk="1" hangingPunct="1"/>
            <a:r>
              <a:rPr lang="ja-JP" altLang="en-GB">
                <a:latin typeface="Arial" charset="0"/>
              </a:rPr>
              <a:t>“</a:t>
            </a:r>
            <a:r>
              <a:rPr lang="en-GB">
                <a:latin typeface="Arial" charset="0"/>
              </a:rPr>
              <a:t>Rooted Nail</a:t>
            </a:r>
            <a:r>
              <a:rPr lang="ja-JP" altLang="en-GB">
                <a:latin typeface="Arial" charset="0"/>
              </a:rPr>
              <a:t>”</a:t>
            </a:r>
            <a:endParaRPr lang="en-GB">
              <a:latin typeface="Arial" charset="0"/>
            </a:endParaRPr>
          </a:p>
        </p:txBody>
      </p:sp>
      <p:sp>
        <p:nvSpPr>
          <p:cNvPr id="48134" name="Content Placeholder 5"/>
          <p:cNvSpPr>
            <a:spLocks noGrp="1"/>
          </p:cNvSpPr>
          <p:nvPr>
            <p:ph sz="half" idx="2"/>
          </p:nvPr>
        </p:nvSpPr>
        <p:spPr>
          <a:xfrm>
            <a:off x="4651131" y="1459526"/>
            <a:ext cx="3815862" cy="4592515"/>
          </a:xfrm>
        </p:spPr>
        <p:txBody>
          <a:bodyPr/>
          <a:lstStyle/>
          <a:p>
            <a:pPr eaLnBrk="1" hangingPunct="1"/>
            <a:r>
              <a:rPr lang="ja-JP" altLang="en-GB">
                <a:latin typeface="Arial" charset="0"/>
              </a:rPr>
              <a:t>“</a:t>
            </a:r>
            <a:r>
              <a:rPr lang="en-GB">
                <a:latin typeface="Arial" charset="0"/>
              </a:rPr>
              <a:t>Lawn of Nails</a:t>
            </a:r>
            <a:r>
              <a:rPr lang="ja-JP" altLang="en-GB">
                <a:latin typeface="Arial" charset="0"/>
              </a:rPr>
              <a:t>”</a:t>
            </a:r>
            <a:endParaRPr lang="en-GB">
              <a:latin typeface="Arial" charset="0"/>
            </a:endParaRPr>
          </a:p>
        </p:txBody>
      </p:sp>
      <p:pic>
        <p:nvPicPr>
          <p:cNvPr id="48135" name="Picture 6" descr="gang nai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95342" y="4492873"/>
            <a:ext cx="1891812" cy="1875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8064235"/>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GB"/>
              <a:t>Exercise – Similarities and Differences </a:t>
            </a:r>
          </a:p>
        </p:txBody>
      </p:sp>
      <p:sp>
        <p:nvSpPr>
          <p:cNvPr id="49155" name="Rectangle 3"/>
          <p:cNvSpPr>
            <a:spLocks noGrp="1" noChangeArrowheads="1"/>
          </p:cNvSpPr>
          <p:nvPr>
            <p:ph type="body" sz="half" idx="2"/>
          </p:nvPr>
        </p:nvSpPr>
        <p:spPr>
          <a:xfrm>
            <a:off x="4642338" y="2362200"/>
            <a:ext cx="3815862" cy="3603632"/>
          </a:xfrm>
        </p:spPr>
        <p:txBody>
          <a:bodyPr/>
          <a:lstStyle/>
          <a:p>
            <a:r>
              <a:rPr lang="en-GB" dirty="0"/>
              <a:t>In teams</a:t>
            </a:r>
          </a:p>
          <a:p>
            <a:pPr lvl="1"/>
            <a:r>
              <a:rPr lang="en-GB" dirty="0"/>
              <a:t>Perform a Similarities and Differences on the case study project</a:t>
            </a:r>
          </a:p>
          <a:p>
            <a:endParaRPr lang="en-GB" dirty="0"/>
          </a:p>
          <a:p>
            <a:endParaRPr lang="en-GB" dirty="0"/>
          </a:p>
          <a:p>
            <a:r>
              <a:rPr lang="en-GB" dirty="0"/>
              <a:t>Time: 20 minutes</a:t>
            </a:r>
          </a:p>
          <a:p>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295400"/>
            <a:ext cx="3004911" cy="168275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r="34286"/>
          <a:stretch/>
        </p:blipFill>
        <p:spPr>
          <a:xfrm>
            <a:off x="470825" y="3124200"/>
            <a:ext cx="3505200" cy="2998470"/>
          </a:xfrm>
          <a:prstGeom prst="rect">
            <a:avLst/>
          </a:prstGeom>
        </p:spPr>
      </p:pic>
    </p:spTree>
    <p:extLst>
      <p:ext uri="{BB962C8B-B14F-4D97-AF65-F5344CB8AC3E}">
        <p14:creationId xmlns:p14="http://schemas.microsoft.com/office/powerpoint/2010/main" val="130920679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GB"/>
              <a:t>Summary</a:t>
            </a:r>
          </a:p>
        </p:txBody>
      </p:sp>
      <p:sp>
        <p:nvSpPr>
          <p:cNvPr id="50179" name="Rectangle 3"/>
          <p:cNvSpPr>
            <a:spLocks noGrp="1" noChangeArrowheads="1"/>
          </p:cNvSpPr>
          <p:nvPr>
            <p:ph type="body" idx="1"/>
          </p:nvPr>
        </p:nvSpPr>
        <p:spPr/>
        <p:txBody>
          <a:bodyPr/>
          <a:lstStyle/>
          <a:p>
            <a:r>
              <a:rPr lang="en-GB"/>
              <a:t>The tools presented are all concerned with overcoming</a:t>
            </a:r>
          </a:p>
          <a:p>
            <a:pPr lvl="2"/>
            <a:r>
              <a:rPr lang="en-GB"/>
              <a:t>Baggage</a:t>
            </a:r>
          </a:p>
          <a:p>
            <a:pPr lvl="2"/>
            <a:r>
              <a:rPr lang="en-GB"/>
              <a:t>Assumptions  </a:t>
            </a:r>
          </a:p>
          <a:p>
            <a:pPr lvl="2"/>
            <a:r>
              <a:rPr lang="en-GB"/>
              <a:t>Perceptions </a:t>
            </a:r>
          </a:p>
          <a:p>
            <a:pPr lvl="2"/>
            <a:r>
              <a:rPr lang="en-US"/>
              <a:t>Psychological Inertia</a:t>
            </a:r>
          </a:p>
          <a:p>
            <a:pPr lvl="2"/>
            <a:r>
              <a:rPr lang="en-US"/>
              <a:t>Personalities and organizational culture</a:t>
            </a:r>
            <a:endParaRPr lang="en-GB"/>
          </a:p>
          <a:p>
            <a:r>
              <a:rPr lang="en-GB"/>
              <a:t>In looking for creative solutions be prepared to try several of the tools</a:t>
            </a:r>
          </a:p>
          <a:p>
            <a:r>
              <a:rPr lang="en-GB"/>
              <a:t>Do not worry if  a tool does not yield results for a particular problem – try another</a:t>
            </a:r>
          </a:p>
        </p:txBody>
      </p:sp>
    </p:spTree>
    <p:extLst>
      <p:ext uri="{BB962C8B-B14F-4D97-AF65-F5344CB8AC3E}">
        <p14:creationId xmlns:p14="http://schemas.microsoft.com/office/powerpoint/2010/main" val="194296995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219200" y="2831306"/>
            <a:ext cx="7772400" cy="1500187"/>
          </a:xfrm>
        </p:spPr>
        <p:txBody>
          <a:bodyPr/>
          <a:lstStyle/>
          <a:p>
            <a:r>
              <a:rPr lang="en-US" dirty="0"/>
              <a:t>Logical Ideas Structuring</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42900" y="2552700"/>
            <a:ext cx="3657600" cy="2057400"/>
          </a:xfrm>
          <a:prstGeom prst="rect">
            <a:avLst/>
          </a:prstGeom>
        </p:spPr>
      </p:pic>
    </p:spTree>
    <p:extLst>
      <p:ext uri="{BB962C8B-B14F-4D97-AF65-F5344CB8AC3E}">
        <p14:creationId xmlns:p14="http://schemas.microsoft.com/office/powerpoint/2010/main" val="302821936"/>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00" name="Picture 4" descr="C:\Users\cuski\AppData\Local\Microsoft\Windows\Temporary Internet Files\Content.IE5\RDFWANA0\MPj04308360000[1].jpg"/>
          <p:cNvPicPr>
            <a:picLocks noChangeAspect="1" noChangeArrowheads="1"/>
          </p:cNvPicPr>
          <p:nvPr/>
        </p:nvPicPr>
        <p:blipFill>
          <a:blip r:embed="rId3" cstate="print">
            <a:duotone>
              <a:schemeClr val="accent5">
                <a:shade val="45000"/>
                <a:satMod val="135000"/>
              </a:schemeClr>
              <a:prstClr val="white"/>
            </a:duotone>
          </a:blip>
          <a:srcRect l="16332" r="11903"/>
          <a:stretch>
            <a:fillRect/>
          </a:stretch>
        </p:blipFill>
        <p:spPr bwMode="auto">
          <a:xfrm>
            <a:off x="4672404" y="1035858"/>
            <a:ext cx="3918125" cy="5039856"/>
          </a:xfrm>
          <a:prstGeom prst="rect">
            <a:avLst/>
          </a:prstGeom>
          <a:noFill/>
        </p:spPr>
      </p:pic>
      <p:sp>
        <p:nvSpPr>
          <p:cNvPr id="52227" name="Rectangle 3"/>
          <p:cNvSpPr>
            <a:spLocks noGrp="1" noChangeArrowheads="1"/>
          </p:cNvSpPr>
          <p:nvPr>
            <p:ph sz="half" idx="1"/>
          </p:nvPr>
        </p:nvSpPr>
        <p:spPr/>
        <p:txBody>
          <a:bodyPr>
            <a:normAutofit fontScale="85000" lnSpcReduction="20000"/>
          </a:bodyPr>
          <a:lstStyle/>
          <a:p>
            <a:r>
              <a:rPr lang="en-GB"/>
              <a:t>Even for the simplest of systems it is not possible to move from requirements to complete system solution – we are unable to “juggle” all the options and permutations in our head</a:t>
            </a:r>
          </a:p>
          <a:p>
            <a:r>
              <a:rPr lang="en-GB"/>
              <a:t>The problem has to be broken up into parts and solutions found for each part (using divergent thinking) and the whole assembled to give a complete system solution (using convergent thinking)</a:t>
            </a:r>
          </a:p>
          <a:p>
            <a:r>
              <a:rPr lang="en-GB"/>
              <a:t>It is obviously important that no part-solution is overlooked.  Hence the division of the of the whole system solution must guarantee completeness – it must be holistic</a:t>
            </a:r>
          </a:p>
          <a:p>
            <a:r>
              <a:rPr lang="en-GB"/>
              <a:t>This can only be achieved through consideration of the system functionality that has been deduced during Determining Requirements</a:t>
            </a:r>
          </a:p>
          <a:p>
            <a:r>
              <a:rPr lang="en-GB"/>
              <a:t>A simple but powerful tool to accomplish this is a derivative of Morphological Analysis  known as Function Means Analysis</a:t>
            </a:r>
            <a:endParaRPr lang="en-GB" dirty="0"/>
          </a:p>
        </p:txBody>
      </p:sp>
      <p:sp>
        <p:nvSpPr>
          <p:cNvPr id="52226" name="Rectangle 2"/>
          <p:cNvSpPr>
            <a:spLocks noGrp="1" noChangeArrowheads="1"/>
          </p:cNvSpPr>
          <p:nvPr>
            <p:ph type="title"/>
          </p:nvPr>
        </p:nvSpPr>
        <p:spPr/>
        <p:txBody>
          <a:bodyPr/>
          <a:lstStyle/>
          <a:p>
            <a:r>
              <a:rPr lang="en-GB"/>
              <a:t>Ideas Generation for a Holistic Solution</a:t>
            </a:r>
            <a:endParaRPr lang="en-GB" dirty="0"/>
          </a:p>
        </p:txBody>
      </p:sp>
    </p:spTree>
    <p:extLst>
      <p:ext uri="{BB962C8B-B14F-4D97-AF65-F5344CB8AC3E}">
        <p14:creationId xmlns:p14="http://schemas.microsoft.com/office/powerpoint/2010/main" val="180522397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p:cNvSpPr>
            <a:spLocks noGrp="1" noChangeArrowheads="1"/>
          </p:cNvSpPr>
          <p:nvPr>
            <p:ph type="body" sz="half" idx="1"/>
          </p:nvPr>
        </p:nvSpPr>
        <p:spPr/>
        <p:txBody>
          <a:bodyPr>
            <a:normAutofit fontScale="92500" lnSpcReduction="20000"/>
          </a:bodyPr>
          <a:lstStyle/>
          <a:p>
            <a:r>
              <a:rPr lang="en-GB" dirty="0"/>
              <a:t>What is it?</a:t>
            </a:r>
          </a:p>
          <a:p>
            <a:pPr lvl="1"/>
            <a:r>
              <a:rPr lang="en-GB" dirty="0"/>
              <a:t>Function Means Analysis (FMA) is a simple structured tool for generating, capturing, selecting and documenting system design concepts.</a:t>
            </a:r>
            <a:r>
              <a:rPr lang="en-US" dirty="0"/>
              <a:t> </a:t>
            </a:r>
            <a:endParaRPr lang="en-GB" dirty="0"/>
          </a:p>
          <a:p>
            <a:r>
              <a:rPr lang="en-GB" dirty="0"/>
              <a:t>How to do it</a:t>
            </a:r>
          </a:p>
          <a:p>
            <a:pPr lvl="1"/>
            <a:r>
              <a:rPr lang="en-GB" dirty="0"/>
              <a:t>Function Means Analysis has a number of steps that fall into two stages:</a:t>
            </a:r>
          </a:p>
          <a:p>
            <a:pPr lvl="1"/>
            <a:r>
              <a:rPr lang="en-GB" dirty="0"/>
              <a:t>Stage 1</a:t>
            </a:r>
          </a:p>
          <a:p>
            <a:pPr lvl="2"/>
            <a:r>
              <a:rPr lang="en-GB" dirty="0"/>
              <a:t>Concept Generation: a divergent thinking activity where the functions of the system are considered in turn and the means of achieving those functions identified</a:t>
            </a:r>
          </a:p>
          <a:p>
            <a:pPr lvl="1"/>
            <a:r>
              <a:rPr lang="en-GB" dirty="0"/>
              <a:t>Stage 2</a:t>
            </a:r>
          </a:p>
          <a:p>
            <a:pPr lvl="2"/>
            <a:r>
              <a:rPr lang="en-GB" dirty="0"/>
              <a:t>Concept Integration and Selection: a convergent thinking activity that identifies whole system concepts and down-selects these to a small number of high potential solutions</a:t>
            </a:r>
          </a:p>
          <a:p>
            <a:pPr lvl="1"/>
            <a:endParaRPr lang="en-GB" dirty="0"/>
          </a:p>
        </p:txBody>
      </p:sp>
      <p:sp>
        <p:nvSpPr>
          <p:cNvPr id="7171" name="Rectangle 2"/>
          <p:cNvSpPr>
            <a:spLocks noGrp="1" noChangeArrowheads="1"/>
          </p:cNvSpPr>
          <p:nvPr>
            <p:ph type="title"/>
          </p:nvPr>
        </p:nvSpPr>
        <p:spPr/>
        <p:txBody>
          <a:bodyPr/>
          <a:lstStyle/>
          <a:p>
            <a:r>
              <a:rPr lang="en-GB"/>
              <a:t>Function Means Analysis (Stage 1)</a:t>
            </a:r>
          </a:p>
        </p:txBody>
      </p:sp>
      <p:graphicFrame>
        <p:nvGraphicFramePr>
          <p:cNvPr id="7170" name="Object 5"/>
          <p:cNvGraphicFramePr>
            <a:graphicFrameLocks noChangeAspect="1"/>
          </p:cNvGraphicFramePr>
          <p:nvPr>
            <p:extLst>
              <p:ext uri="{D42A27DB-BD31-4B8C-83A1-F6EECF244321}">
                <p14:modId xmlns:p14="http://schemas.microsoft.com/office/powerpoint/2010/main" val="219099264"/>
              </p:ext>
            </p:extLst>
          </p:nvPr>
        </p:nvGraphicFramePr>
        <p:xfrm>
          <a:off x="4777991" y="1578392"/>
          <a:ext cx="4177811" cy="3014296"/>
        </p:xfrm>
        <a:graphic>
          <a:graphicData uri="http://schemas.openxmlformats.org/presentationml/2006/ole">
            <mc:AlternateContent xmlns:mc="http://schemas.openxmlformats.org/markup-compatibility/2006">
              <mc:Choice xmlns:v="urn:schemas-microsoft-com:vml" Requires="v">
                <p:oleObj spid="_x0000_s6151" name="Document" r:id="rId4" imgW="11810724" imgH="9231215" progId="Word.Document.8">
                  <p:embed/>
                </p:oleObj>
              </mc:Choice>
              <mc:Fallback>
                <p:oleObj name="Document" r:id="rId4" imgW="11810724" imgH="9231215"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7991" y="1578392"/>
                        <a:ext cx="4177811" cy="301429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9" name="TextBox 8"/>
          <p:cNvSpPr txBox="1"/>
          <p:nvPr/>
        </p:nvSpPr>
        <p:spPr>
          <a:xfrm>
            <a:off x="4674995" y="4748096"/>
            <a:ext cx="4383802" cy="77425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77" dirty="0"/>
              <a:t>The example above shows a partial Function Means Analysis for </a:t>
            </a:r>
            <a:r>
              <a:rPr lang="en-GB" sz="1477"/>
              <a:t>the Intelligent Washing Machine</a:t>
            </a:r>
            <a:endParaRPr lang="en-GB" sz="1477" dirty="0"/>
          </a:p>
        </p:txBody>
      </p:sp>
    </p:spTree>
    <p:extLst>
      <p:ext uri="{BB962C8B-B14F-4D97-AF65-F5344CB8AC3E}">
        <p14:creationId xmlns:p14="http://schemas.microsoft.com/office/powerpoint/2010/main" val="36319917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851391" y="1199252"/>
            <a:ext cx="7403123" cy="4665785"/>
          </a:xfrm>
          <a:prstGeom prst="rect">
            <a:avLst/>
          </a:prstGeom>
          <a:solidFill>
            <a:schemeClr val="accent6">
              <a:lumMod val="40000"/>
              <a:lumOff val="60000"/>
            </a:schemeClr>
          </a:solidFill>
          <a:ln>
            <a:headEnd/>
            <a:tailEnd/>
          </a:ln>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wrap="none" anchor="ctr"/>
          <a:lstStyle/>
          <a:p>
            <a:endParaRPr lang="en-US" sz="1477"/>
          </a:p>
        </p:txBody>
      </p:sp>
      <p:sp>
        <p:nvSpPr>
          <p:cNvPr id="53251" name="Rectangle 3"/>
          <p:cNvSpPr>
            <a:spLocks noChangeArrowheads="1"/>
          </p:cNvSpPr>
          <p:nvPr/>
        </p:nvSpPr>
        <p:spPr bwMode="auto">
          <a:xfrm>
            <a:off x="851391" y="2981160"/>
            <a:ext cx="7403123" cy="2883877"/>
          </a:xfrm>
          <a:prstGeom prst="rect">
            <a:avLst/>
          </a:prstGeom>
          <a:solidFill>
            <a:srgbClr val="FFFF99"/>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53252" name="Rectangle 4"/>
          <p:cNvSpPr>
            <a:spLocks noGrp="1" noChangeArrowheads="1"/>
          </p:cNvSpPr>
          <p:nvPr>
            <p:ph type="title"/>
          </p:nvPr>
        </p:nvSpPr>
        <p:spPr/>
        <p:txBody>
          <a:bodyPr/>
          <a:lstStyle/>
          <a:p>
            <a:r>
              <a:rPr lang="en-GB"/>
              <a:t>Function Means Analysis Process</a:t>
            </a:r>
            <a:endParaRPr lang="en-US" dirty="0"/>
          </a:p>
        </p:txBody>
      </p:sp>
      <p:pic>
        <p:nvPicPr>
          <p:cNvPr id="532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1445441"/>
            <a:ext cx="6419850" cy="4234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325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1943" y="1281314"/>
            <a:ext cx="1099038" cy="1601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3255"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8849" y="3897030"/>
            <a:ext cx="1327638" cy="16148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3256" name="Text Box 8"/>
          <p:cNvSpPr txBox="1">
            <a:spLocks noChangeArrowheads="1"/>
          </p:cNvSpPr>
          <p:nvPr/>
        </p:nvSpPr>
        <p:spPr bwMode="auto">
          <a:xfrm>
            <a:off x="5513615" y="1338466"/>
            <a:ext cx="840295"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GB" sz="1477"/>
              <a:t>Stage 1</a:t>
            </a:r>
          </a:p>
        </p:txBody>
      </p:sp>
      <p:sp>
        <p:nvSpPr>
          <p:cNvPr id="53257" name="Text Box 9"/>
          <p:cNvSpPr txBox="1">
            <a:spLocks noChangeArrowheads="1"/>
          </p:cNvSpPr>
          <p:nvPr/>
        </p:nvSpPr>
        <p:spPr bwMode="auto">
          <a:xfrm>
            <a:off x="2286838" y="5253974"/>
            <a:ext cx="840295"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r>
              <a:rPr lang="en-GB" sz="1477"/>
              <a:t>Stage 2</a:t>
            </a:r>
          </a:p>
        </p:txBody>
      </p:sp>
    </p:spTree>
    <p:extLst>
      <p:ext uri="{BB962C8B-B14F-4D97-AF65-F5344CB8AC3E}">
        <p14:creationId xmlns:p14="http://schemas.microsoft.com/office/powerpoint/2010/main" val="141964541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GB"/>
              <a:t>Step 1: Identify Functionality</a:t>
            </a:r>
            <a:endParaRPr lang="en-US"/>
          </a:p>
        </p:txBody>
      </p:sp>
      <p:sp>
        <p:nvSpPr>
          <p:cNvPr id="54275" name="Rectangle 3"/>
          <p:cNvSpPr>
            <a:spLocks noGrp="1" noChangeArrowheads="1"/>
          </p:cNvSpPr>
          <p:nvPr>
            <p:ph type="body" idx="1"/>
          </p:nvPr>
        </p:nvSpPr>
        <p:spPr/>
        <p:txBody>
          <a:bodyPr/>
          <a:lstStyle/>
          <a:p>
            <a:r>
              <a:rPr lang="en-GB"/>
              <a:t>To undertake a Function Means Analysis requires knowledge of the functionality of the system. The functionality should be:</a:t>
            </a:r>
          </a:p>
          <a:p>
            <a:pPr lvl="1"/>
            <a:r>
              <a:rPr lang="en-GB"/>
              <a:t>Complete i.e. encompass the whole of the system </a:t>
            </a:r>
          </a:p>
          <a:p>
            <a:pPr lvl="1"/>
            <a:r>
              <a:rPr lang="en-GB"/>
              <a:t>At the same level of generality</a:t>
            </a:r>
          </a:p>
          <a:p>
            <a:r>
              <a:rPr lang="en-GB"/>
              <a:t>These rules are not rigid. Indeed, Function Means Analysis can help to check whether the system functionality is complete. Very few systems are unprecedented and therefore a check can be made to ensure that the current system solution sits within the means identified – if not then perhaps we are missing some functionality</a:t>
            </a:r>
          </a:p>
          <a:p>
            <a:r>
              <a:rPr lang="en-GB"/>
              <a:t>Once identified the functions should be entered in the Function column of the Function Means Table </a:t>
            </a:r>
            <a:endParaRPr lang="en-GB" dirty="0"/>
          </a:p>
        </p:txBody>
      </p:sp>
    </p:spTree>
    <p:extLst>
      <p:ext uri="{BB962C8B-B14F-4D97-AF65-F5344CB8AC3E}">
        <p14:creationId xmlns:p14="http://schemas.microsoft.com/office/powerpoint/2010/main" val="77918968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r>
              <a:rPr lang="en-GB"/>
              <a:t>Step 2: For each Function Generate Solutions </a:t>
            </a:r>
            <a:endParaRPr lang="en-US"/>
          </a:p>
        </p:txBody>
      </p:sp>
      <p:sp>
        <p:nvSpPr>
          <p:cNvPr id="19458" name="Rectangle 3"/>
          <p:cNvSpPr>
            <a:spLocks noGrp="1" noChangeArrowheads="1"/>
          </p:cNvSpPr>
          <p:nvPr>
            <p:ph type="body" idx="1"/>
          </p:nvPr>
        </p:nvSpPr>
        <p:spPr/>
        <p:txBody>
          <a:bodyPr/>
          <a:lstStyle/>
          <a:p>
            <a:r>
              <a:rPr lang="en-GB"/>
              <a:t>Taking each function in turn, the team should identify and record in the table ALL the POSSIBLE means of achieving that function </a:t>
            </a:r>
          </a:p>
          <a:p>
            <a:r>
              <a:rPr lang="en-GB"/>
              <a:t>Quantity rather than quality is the aim at this point and a good rule of thumb is to aim for 9 ideas per function. This assumes 3 conventional, 3 extreme and 3 with high potential. Ridiculous, silly, impractical ideas should not be shot-down, ridiculed, or ignored – write them down   </a:t>
            </a:r>
          </a:p>
          <a:p>
            <a:r>
              <a:rPr lang="en-GB"/>
              <a:t>If it is difficult to generate solutions to functions:</a:t>
            </a:r>
          </a:p>
          <a:p>
            <a:pPr lvl="1"/>
            <a:r>
              <a:rPr lang="en-GB"/>
              <a:t>The function my be a pseudo-function like “generate style” these either need rewriting as “proper” functions or removing</a:t>
            </a:r>
          </a:p>
          <a:p>
            <a:pPr lvl="1"/>
            <a:r>
              <a:rPr lang="en-GB"/>
              <a:t>The function description may be at too high a level and needs to be decomposed into a number of lower level functions for which design options can be explored</a:t>
            </a:r>
            <a:endParaRPr lang="en-US" dirty="0"/>
          </a:p>
        </p:txBody>
      </p:sp>
    </p:spTree>
    <p:extLst>
      <p:ext uri="{BB962C8B-B14F-4D97-AF65-F5344CB8AC3E}">
        <p14:creationId xmlns:p14="http://schemas.microsoft.com/office/powerpoint/2010/main" val="152228767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1938704" y="1345223"/>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196" name="Rectangle 3"/>
          <p:cNvSpPr>
            <a:spLocks noChangeArrowheads="1"/>
          </p:cNvSpPr>
          <p:nvPr/>
        </p:nvSpPr>
        <p:spPr bwMode="auto">
          <a:xfrm>
            <a:off x="2933702" y="1587012"/>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197" name="Rectangle 4"/>
          <p:cNvSpPr>
            <a:spLocks noChangeArrowheads="1"/>
          </p:cNvSpPr>
          <p:nvPr/>
        </p:nvSpPr>
        <p:spPr bwMode="auto">
          <a:xfrm>
            <a:off x="5924550" y="1587012"/>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198" name="Rectangle 5"/>
          <p:cNvSpPr>
            <a:spLocks noChangeArrowheads="1"/>
          </p:cNvSpPr>
          <p:nvPr/>
        </p:nvSpPr>
        <p:spPr bwMode="auto">
          <a:xfrm>
            <a:off x="2933702" y="2054471"/>
            <a:ext cx="5862"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199" name="Rectangle 6"/>
          <p:cNvSpPr>
            <a:spLocks noChangeArrowheads="1"/>
          </p:cNvSpPr>
          <p:nvPr/>
        </p:nvSpPr>
        <p:spPr bwMode="auto">
          <a:xfrm>
            <a:off x="5924550" y="2054471"/>
            <a:ext cx="4396" cy="4397"/>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0" name="Rectangle 7"/>
          <p:cNvSpPr>
            <a:spLocks noChangeArrowheads="1"/>
          </p:cNvSpPr>
          <p:nvPr/>
        </p:nvSpPr>
        <p:spPr bwMode="auto">
          <a:xfrm>
            <a:off x="1938704" y="391257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1" name="Rectangle 8"/>
          <p:cNvSpPr>
            <a:spLocks noChangeArrowheads="1"/>
          </p:cNvSpPr>
          <p:nvPr/>
        </p:nvSpPr>
        <p:spPr bwMode="auto">
          <a:xfrm>
            <a:off x="3930164" y="3912577"/>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2" name="Rectangle 9"/>
          <p:cNvSpPr>
            <a:spLocks noChangeArrowheads="1"/>
          </p:cNvSpPr>
          <p:nvPr/>
        </p:nvSpPr>
        <p:spPr bwMode="auto">
          <a:xfrm>
            <a:off x="6919546" y="3912577"/>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3" name="Rectangle 10"/>
          <p:cNvSpPr>
            <a:spLocks noChangeArrowheads="1"/>
          </p:cNvSpPr>
          <p:nvPr/>
        </p:nvSpPr>
        <p:spPr bwMode="auto">
          <a:xfrm>
            <a:off x="2933702" y="422470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4" name="Rectangle 11"/>
          <p:cNvSpPr>
            <a:spLocks noChangeArrowheads="1"/>
          </p:cNvSpPr>
          <p:nvPr/>
        </p:nvSpPr>
        <p:spPr bwMode="auto">
          <a:xfrm>
            <a:off x="5924550" y="4224704"/>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5" name="Rectangle 12"/>
          <p:cNvSpPr>
            <a:spLocks noChangeArrowheads="1"/>
          </p:cNvSpPr>
          <p:nvPr/>
        </p:nvSpPr>
        <p:spPr bwMode="auto">
          <a:xfrm>
            <a:off x="2933702" y="4384431"/>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6" name="Rectangle 13"/>
          <p:cNvSpPr>
            <a:spLocks noChangeArrowheads="1"/>
          </p:cNvSpPr>
          <p:nvPr/>
        </p:nvSpPr>
        <p:spPr bwMode="auto">
          <a:xfrm>
            <a:off x="5924550" y="4384431"/>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7" name="Rectangle 14"/>
          <p:cNvSpPr>
            <a:spLocks noChangeArrowheads="1"/>
          </p:cNvSpPr>
          <p:nvPr/>
        </p:nvSpPr>
        <p:spPr bwMode="auto">
          <a:xfrm>
            <a:off x="2933702" y="4541227"/>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8" name="Rectangle 15"/>
          <p:cNvSpPr>
            <a:spLocks noChangeArrowheads="1"/>
          </p:cNvSpPr>
          <p:nvPr/>
        </p:nvSpPr>
        <p:spPr bwMode="auto">
          <a:xfrm>
            <a:off x="5924550" y="4541227"/>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09" name="Rectangle 16"/>
          <p:cNvSpPr>
            <a:spLocks noChangeArrowheads="1"/>
          </p:cNvSpPr>
          <p:nvPr/>
        </p:nvSpPr>
        <p:spPr bwMode="auto">
          <a:xfrm>
            <a:off x="1938704" y="4853354"/>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0" name="Rectangle 17"/>
          <p:cNvSpPr>
            <a:spLocks noChangeArrowheads="1"/>
          </p:cNvSpPr>
          <p:nvPr/>
        </p:nvSpPr>
        <p:spPr bwMode="auto">
          <a:xfrm>
            <a:off x="3930164" y="4853354"/>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1" name="Rectangle 18"/>
          <p:cNvSpPr>
            <a:spLocks noChangeArrowheads="1"/>
          </p:cNvSpPr>
          <p:nvPr/>
        </p:nvSpPr>
        <p:spPr bwMode="auto">
          <a:xfrm>
            <a:off x="6919546" y="4853354"/>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2" name="Rectangle 19"/>
          <p:cNvSpPr>
            <a:spLocks noChangeArrowheads="1"/>
          </p:cNvSpPr>
          <p:nvPr/>
        </p:nvSpPr>
        <p:spPr bwMode="auto">
          <a:xfrm>
            <a:off x="2933702" y="5165481"/>
            <a:ext cx="5862"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3" name="Rectangle 20"/>
          <p:cNvSpPr>
            <a:spLocks noChangeArrowheads="1"/>
          </p:cNvSpPr>
          <p:nvPr/>
        </p:nvSpPr>
        <p:spPr bwMode="auto">
          <a:xfrm>
            <a:off x="5924550" y="5165481"/>
            <a:ext cx="4396" cy="4396"/>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4" name="Rectangle 21"/>
          <p:cNvSpPr>
            <a:spLocks noChangeArrowheads="1"/>
          </p:cNvSpPr>
          <p:nvPr/>
        </p:nvSpPr>
        <p:spPr bwMode="auto">
          <a:xfrm>
            <a:off x="1938704" y="5479073"/>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5" name="Rectangle 22"/>
          <p:cNvSpPr>
            <a:spLocks noChangeArrowheads="1"/>
          </p:cNvSpPr>
          <p:nvPr/>
        </p:nvSpPr>
        <p:spPr bwMode="auto">
          <a:xfrm>
            <a:off x="3930164" y="5479073"/>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6" name="Rectangle 23"/>
          <p:cNvSpPr>
            <a:spLocks noChangeArrowheads="1"/>
          </p:cNvSpPr>
          <p:nvPr/>
        </p:nvSpPr>
        <p:spPr bwMode="auto">
          <a:xfrm>
            <a:off x="6919546" y="5479073"/>
            <a:ext cx="7327"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7" name="Rectangle 24"/>
          <p:cNvSpPr>
            <a:spLocks noChangeArrowheads="1"/>
          </p:cNvSpPr>
          <p:nvPr/>
        </p:nvSpPr>
        <p:spPr bwMode="auto">
          <a:xfrm>
            <a:off x="2933702" y="5791200"/>
            <a:ext cx="5862"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8" name="Rectangle 25"/>
          <p:cNvSpPr>
            <a:spLocks noChangeArrowheads="1"/>
          </p:cNvSpPr>
          <p:nvPr/>
        </p:nvSpPr>
        <p:spPr bwMode="auto">
          <a:xfrm>
            <a:off x="5924550" y="5791200"/>
            <a:ext cx="4396" cy="5862"/>
          </a:xfrm>
          <a:prstGeom prst="rect">
            <a:avLst/>
          </a:prstGeom>
          <a:solidFill>
            <a:srgbClr val="000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a:p>
        </p:txBody>
      </p:sp>
      <p:sp>
        <p:nvSpPr>
          <p:cNvPr id="8219" name="Rectangle 26"/>
          <p:cNvSpPr>
            <a:spLocks noGrp="1" noChangeArrowheads="1"/>
          </p:cNvSpPr>
          <p:nvPr>
            <p:ph type="title"/>
          </p:nvPr>
        </p:nvSpPr>
        <p:spPr/>
        <p:txBody>
          <a:bodyPr/>
          <a:lstStyle/>
          <a:p>
            <a:r>
              <a:rPr lang="en-GB"/>
              <a:t>Example: Intelligent Washing Machine</a:t>
            </a:r>
            <a:endParaRPr lang="en-GB" dirty="0"/>
          </a:p>
        </p:txBody>
      </p:sp>
      <p:sp>
        <p:nvSpPr>
          <p:cNvPr id="8220" name="Rectangle 28"/>
          <p:cNvSpPr>
            <a:spLocks noChangeArrowheads="1"/>
          </p:cNvSpPr>
          <p:nvPr/>
        </p:nvSpPr>
        <p:spPr bwMode="auto">
          <a:xfrm>
            <a:off x="0" y="314965"/>
            <a:ext cx="184731" cy="319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pPr eaLnBrk="0" hangingPunct="0"/>
            <a:endParaRPr lang="en-US" sz="1477"/>
          </a:p>
        </p:txBody>
      </p:sp>
      <p:pic>
        <p:nvPicPr>
          <p:cNvPr id="2" name="Picture 1"/>
          <p:cNvPicPr>
            <a:picLocks noChangeAspect="1"/>
          </p:cNvPicPr>
          <p:nvPr/>
        </p:nvPicPr>
        <p:blipFill>
          <a:blip r:embed="rId3"/>
          <a:stretch>
            <a:fillRect/>
          </a:stretch>
        </p:blipFill>
        <p:spPr>
          <a:xfrm>
            <a:off x="229741" y="1279024"/>
            <a:ext cx="8597842" cy="4803560"/>
          </a:xfrm>
          <a:prstGeom prst="rect">
            <a:avLst/>
          </a:prstGeom>
        </p:spPr>
      </p:pic>
      <p:sp>
        <p:nvSpPr>
          <p:cNvPr id="31" name="Rounded Rectangular Callout 30"/>
          <p:cNvSpPr/>
          <p:nvPr/>
        </p:nvSpPr>
        <p:spPr>
          <a:xfrm>
            <a:off x="7352714" y="2064434"/>
            <a:ext cx="1547446" cy="2278966"/>
          </a:xfrm>
          <a:prstGeom prst="wedgeRoundRectCallout">
            <a:avLst>
              <a:gd name="adj1" fmla="val -216246"/>
              <a:gd name="adj2" fmla="val 11883"/>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77" dirty="0"/>
              <a:t>For each function identify and record potential design solutions</a:t>
            </a:r>
          </a:p>
        </p:txBody>
      </p:sp>
    </p:spTree>
    <p:extLst>
      <p:ext uri="{BB962C8B-B14F-4D97-AF65-F5344CB8AC3E}">
        <p14:creationId xmlns:p14="http://schemas.microsoft.com/office/powerpoint/2010/main" val="175801793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07223" y="4032046"/>
            <a:ext cx="8440615" cy="2376485"/>
          </a:xfrm>
          <a:prstGeom prst="rect">
            <a:avLst/>
          </a:prstGeom>
        </p:spPr>
      </p:pic>
      <p:sp>
        <p:nvSpPr>
          <p:cNvPr id="56322" name="Rectangle 3"/>
          <p:cNvSpPr>
            <a:spLocks noChangeArrowheads="1"/>
          </p:cNvSpPr>
          <p:nvPr/>
        </p:nvSpPr>
        <p:spPr bwMode="auto">
          <a:xfrm>
            <a:off x="3565282" y="2829482"/>
            <a:ext cx="2031325" cy="5469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r>
              <a:rPr lang="en-GB" sz="1477"/>
              <a:t>		</a:t>
            </a:r>
            <a:endParaRPr lang="en-US" sz="1477"/>
          </a:p>
          <a:p>
            <a:pPr eaLnBrk="0" hangingPunct="0"/>
            <a:endParaRPr lang="en-US" sz="1477"/>
          </a:p>
        </p:txBody>
      </p:sp>
      <p:sp>
        <p:nvSpPr>
          <p:cNvPr id="56325" name="Rectangle 11"/>
          <p:cNvSpPr>
            <a:spLocks noGrp="1" noChangeArrowheads="1"/>
          </p:cNvSpPr>
          <p:nvPr>
            <p:ph type="title"/>
          </p:nvPr>
        </p:nvSpPr>
        <p:spPr/>
        <p:txBody>
          <a:bodyPr/>
          <a:lstStyle/>
          <a:p>
            <a:r>
              <a:rPr lang="en-GB"/>
              <a:t>Top Down</a:t>
            </a:r>
            <a:endParaRPr lang="en-US"/>
          </a:p>
        </p:txBody>
      </p:sp>
      <p:sp>
        <p:nvSpPr>
          <p:cNvPr id="56326" name="Text Box 13"/>
          <p:cNvSpPr txBox="1">
            <a:spLocks noChangeArrowheads="1"/>
          </p:cNvSpPr>
          <p:nvPr/>
        </p:nvSpPr>
        <p:spPr bwMode="auto">
          <a:xfrm>
            <a:off x="364881" y="977413"/>
            <a:ext cx="877911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1400">
                <a:latin typeface="+mn-lt"/>
              </a:rPr>
              <a:t>Function Means Analysis can be applied in top down fashion – once a design decision has been made at the higher level, it can be applied again at the next level down.</a:t>
            </a:r>
            <a:endParaRPr lang="en-US" sz="1400" dirty="0">
              <a:latin typeface="+mn-lt"/>
            </a:endParaRPr>
          </a:p>
        </p:txBody>
      </p:sp>
      <p:sp>
        <p:nvSpPr>
          <p:cNvPr id="56327" name="Text Box 14"/>
          <p:cNvSpPr txBox="1">
            <a:spLocks noChangeArrowheads="1"/>
          </p:cNvSpPr>
          <p:nvPr/>
        </p:nvSpPr>
        <p:spPr bwMode="auto">
          <a:xfrm>
            <a:off x="425041" y="2928997"/>
            <a:ext cx="5658619"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GB" sz="1400" dirty="0">
                <a:latin typeface="+mj-lt"/>
              </a:rPr>
              <a:t>For example one of the functions of a building is </a:t>
            </a:r>
            <a:r>
              <a:rPr lang="ja-JP" altLang="en-GB" sz="1400" dirty="0">
                <a:latin typeface="+mj-lt"/>
              </a:rPr>
              <a:t>“</a:t>
            </a:r>
            <a:r>
              <a:rPr lang="en-GB" sz="1400" dirty="0">
                <a:latin typeface="+mj-lt"/>
              </a:rPr>
              <a:t>control access</a:t>
            </a:r>
            <a:r>
              <a:rPr lang="ja-JP" altLang="en-GB" sz="1400" dirty="0">
                <a:latin typeface="+mj-lt"/>
              </a:rPr>
              <a:t>”</a:t>
            </a:r>
            <a:r>
              <a:rPr lang="en-GB" sz="1400" dirty="0">
                <a:latin typeface="+mj-lt"/>
              </a:rPr>
              <a:t> for which there are many choices – once the choice has been made it can be subject to its own Function Means Analysis</a:t>
            </a:r>
            <a:endParaRPr lang="en-US" sz="1400" dirty="0">
              <a:latin typeface="+mj-lt"/>
            </a:endParaRPr>
          </a:p>
        </p:txBody>
      </p:sp>
      <p:sp>
        <p:nvSpPr>
          <p:cNvPr id="56328" name="AutoShape 15"/>
          <p:cNvSpPr>
            <a:spLocks noChangeArrowheads="1"/>
          </p:cNvSpPr>
          <p:nvPr/>
        </p:nvSpPr>
        <p:spPr bwMode="auto">
          <a:xfrm>
            <a:off x="1680001" y="2661419"/>
            <a:ext cx="1459523" cy="1665035"/>
          </a:xfrm>
          <a:prstGeom prst="downArrow">
            <a:avLst>
              <a:gd name="adj1" fmla="val 50000"/>
              <a:gd name="adj2" fmla="val 49816"/>
            </a:avLst>
          </a:prstGeom>
          <a:solidFill>
            <a:srgbClr val="FF5050">
              <a:alpha val="41960"/>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eaVert" wrap="none" anchor="ctr"/>
          <a:lstStyle/>
          <a:p>
            <a:endParaRPr lang="en-US" sz="1477"/>
          </a:p>
        </p:txBody>
      </p:sp>
      <p:sp>
        <p:nvSpPr>
          <p:cNvPr id="6" name="Rounded Rectangular Callout 5"/>
          <p:cNvSpPr/>
          <p:nvPr/>
        </p:nvSpPr>
        <p:spPr>
          <a:xfrm>
            <a:off x="6466203" y="2855186"/>
            <a:ext cx="2369295" cy="1024227"/>
          </a:xfrm>
          <a:prstGeom prst="wedgeRoundRectCallout">
            <a:avLst>
              <a:gd name="adj1" fmla="val -33835"/>
              <a:gd name="adj2" fmla="val -78464"/>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100" dirty="0"/>
              <a:t>At higher levels choices can be captured as words.</a:t>
            </a:r>
          </a:p>
          <a:p>
            <a:pPr algn="ctr"/>
            <a:r>
              <a:rPr lang="en-US" sz="1100" dirty="0"/>
              <a:t>At lower levels pictures/diagrams are more useful</a:t>
            </a:r>
          </a:p>
        </p:txBody>
      </p:sp>
      <p:sp>
        <p:nvSpPr>
          <p:cNvPr id="20" name="Rounded Rectangular Callout 19"/>
          <p:cNvSpPr/>
          <p:nvPr/>
        </p:nvSpPr>
        <p:spPr>
          <a:xfrm>
            <a:off x="6466202" y="2861973"/>
            <a:ext cx="2369295" cy="1024227"/>
          </a:xfrm>
          <a:prstGeom prst="wedgeRoundRectCallout">
            <a:avLst>
              <a:gd name="adj1" fmla="val -48939"/>
              <a:gd name="adj2" fmla="val 149247"/>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dirty="0"/>
              <a:t>At higher levels choices can be captured as words.</a:t>
            </a:r>
          </a:p>
          <a:p>
            <a:pPr algn="ctr"/>
            <a:r>
              <a:rPr lang="en-US" sz="1200" dirty="0"/>
              <a:t>At lower levels pictures/diagrams are more useful</a:t>
            </a:r>
          </a:p>
        </p:txBody>
      </p:sp>
      <p:pic>
        <p:nvPicPr>
          <p:cNvPr id="2" name="Picture 1"/>
          <p:cNvPicPr>
            <a:picLocks noChangeAspect="1"/>
          </p:cNvPicPr>
          <p:nvPr/>
        </p:nvPicPr>
        <p:blipFill>
          <a:blip r:embed="rId4"/>
          <a:stretch>
            <a:fillRect/>
          </a:stretch>
        </p:blipFill>
        <p:spPr>
          <a:xfrm>
            <a:off x="364881" y="1689875"/>
            <a:ext cx="8512573" cy="1247209"/>
          </a:xfrm>
          <a:prstGeom prst="rect">
            <a:avLst/>
          </a:prstGeom>
        </p:spPr>
      </p:pic>
    </p:spTree>
    <p:extLst>
      <p:ext uri="{BB962C8B-B14F-4D97-AF65-F5344CB8AC3E}">
        <p14:creationId xmlns:p14="http://schemas.microsoft.com/office/powerpoint/2010/main" val="908044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GB"/>
              <a:t>Exercise – FMA (Part 1) </a:t>
            </a:r>
          </a:p>
        </p:txBody>
      </p:sp>
      <p:sp>
        <p:nvSpPr>
          <p:cNvPr id="57347" name="Rectangle 3"/>
          <p:cNvSpPr>
            <a:spLocks noGrp="1" noChangeArrowheads="1"/>
          </p:cNvSpPr>
          <p:nvPr>
            <p:ph type="body" sz="half" idx="2"/>
          </p:nvPr>
        </p:nvSpPr>
        <p:spPr>
          <a:xfrm>
            <a:off x="4642338" y="1600200"/>
            <a:ext cx="3815862" cy="4365632"/>
          </a:xfrm>
        </p:spPr>
        <p:txBody>
          <a:bodyPr/>
          <a:lstStyle/>
          <a:p>
            <a:r>
              <a:rPr lang="en-GB" dirty="0"/>
              <a:t>In teams</a:t>
            </a:r>
          </a:p>
          <a:p>
            <a:pPr lvl="1"/>
            <a:r>
              <a:rPr lang="en-GB" dirty="0"/>
              <a:t>Perform a Function Means Analysis for the case study project to generate solutions</a:t>
            </a:r>
          </a:p>
          <a:p>
            <a:pPr lvl="1"/>
            <a:r>
              <a:rPr lang="en-GB" dirty="0"/>
              <a:t>Consider using several of the creative thinking tools</a:t>
            </a:r>
          </a:p>
          <a:p>
            <a:r>
              <a:rPr lang="en-GB" dirty="0"/>
              <a:t>Time: 30 minutes</a:t>
            </a:r>
          </a:p>
          <a:p>
            <a:endParaRPr lang="en-GB" dirty="0"/>
          </a:p>
        </p:txBody>
      </p:sp>
      <p:grpSp>
        <p:nvGrpSpPr>
          <p:cNvPr id="12" name="Group 4"/>
          <p:cNvGrpSpPr>
            <a:grpSpLocks/>
          </p:cNvGrpSpPr>
          <p:nvPr/>
        </p:nvGrpSpPr>
        <p:grpSpPr bwMode="auto">
          <a:xfrm rot="5400000">
            <a:off x="1070464" y="2053736"/>
            <a:ext cx="4009292" cy="2645020"/>
            <a:chOff x="384" y="1008"/>
            <a:chExt cx="4656" cy="2928"/>
          </a:xfrm>
          <a:solidFill>
            <a:srgbClr val="FFFF00"/>
          </a:solidFill>
        </p:grpSpPr>
        <p:sp>
          <p:nvSpPr>
            <p:cNvPr id="13" name="Freeform 5"/>
            <p:cNvSpPr>
              <a:spLocks/>
            </p:cNvSpPr>
            <p:nvPr/>
          </p:nvSpPr>
          <p:spPr bwMode="auto">
            <a:xfrm>
              <a:off x="384" y="1392"/>
              <a:ext cx="4656" cy="2544"/>
            </a:xfrm>
            <a:custGeom>
              <a:avLst/>
              <a:gdLst>
                <a:gd name="T0" fmla="*/ 48 w 4656"/>
                <a:gd name="T1" fmla="*/ 96 h 2544"/>
                <a:gd name="T2" fmla="*/ 1776 w 4656"/>
                <a:gd name="T3" fmla="*/ 2256 h 2544"/>
                <a:gd name="T4" fmla="*/ 1776 w 4656"/>
                <a:gd name="T5" fmla="*/ 2544 h 2544"/>
                <a:gd name="T6" fmla="*/ 2976 w 4656"/>
                <a:gd name="T7" fmla="*/ 2544 h 2544"/>
                <a:gd name="T8" fmla="*/ 2976 w 4656"/>
                <a:gd name="T9" fmla="*/ 2208 h 2544"/>
                <a:gd name="T10" fmla="*/ 4656 w 4656"/>
                <a:gd name="T11" fmla="*/ 48 h 2544"/>
                <a:gd name="T12" fmla="*/ 0 w 4656"/>
                <a:gd name="T13" fmla="*/ 0 h 2544"/>
                <a:gd name="T14" fmla="*/ 0 60000 65536"/>
                <a:gd name="T15" fmla="*/ 0 60000 65536"/>
                <a:gd name="T16" fmla="*/ 0 60000 65536"/>
                <a:gd name="T17" fmla="*/ 0 60000 65536"/>
                <a:gd name="T18" fmla="*/ 0 60000 65536"/>
                <a:gd name="T19" fmla="*/ 0 60000 65536"/>
                <a:gd name="T20" fmla="*/ 0 60000 65536"/>
                <a:gd name="T21" fmla="*/ 0 w 4656"/>
                <a:gd name="T22" fmla="*/ 0 h 2544"/>
                <a:gd name="T23" fmla="*/ 4656 w 4656"/>
                <a:gd name="T24" fmla="*/ 2544 h 2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56" h="2544">
                  <a:moveTo>
                    <a:pt x="48" y="96"/>
                  </a:moveTo>
                  <a:lnTo>
                    <a:pt x="1776" y="2256"/>
                  </a:lnTo>
                  <a:lnTo>
                    <a:pt x="1776" y="2544"/>
                  </a:lnTo>
                  <a:lnTo>
                    <a:pt x="2976" y="2544"/>
                  </a:lnTo>
                  <a:lnTo>
                    <a:pt x="2976" y="2208"/>
                  </a:lnTo>
                  <a:lnTo>
                    <a:pt x="4656" y="48"/>
                  </a:lnTo>
                  <a:lnTo>
                    <a:pt x="0" y="0"/>
                  </a:lnTo>
                </a:path>
              </a:pathLst>
            </a:custGeom>
            <a:grpFill/>
            <a:ln w="12700" cap="rnd">
              <a:noFill/>
              <a:round/>
              <a:headEnd/>
              <a:tailEnd/>
            </a:ln>
          </p:spPr>
          <p:txBody>
            <a:bodyPr wrap="none" anchor="ctr"/>
            <a:lstStyle/>
            <a:p>
              <a:pPr>
                <a:defRPr/>
              </a:pPr>
              <a:endParaRPr lang="en-GB" sz="1477">
                <a:ea typeface="+mn-ea"/>
              </a:endParaRPr>
            </a:p>
          </p:txBody>
        </p:sp>
        <p:sp>
          <p:nvSpPr>
            <p:cNvPr id="14" name="Line 6"/>
            <p:cNvSpPr>
              <a:spLocks noChangeShapeType="1"/>
            </p:cNvSpPr>
            <p:nvPr/>
          </p:nvSpPr>
          <p:spPr bwMode="auto">
            <a:xfrm>
              <a:off x="384" y="1440"/>
              <a:ext cx="1776" cy="220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nvGrpSpPr>
            <p:cNvPr id="15" name="Group 7"/>
            <p:cNvGrpSpPr>
              <a:grpSpLocks/>
            </p:cNvGrpSpPr>
            <p:nvPr/>
          </p:nvGrpSpPr>
          <p:grpSpPr bwMode="auto">
            <a:xfrm>
              <a:off x="384" y="1008"/>
              <a:ext cx="4656" cy="2592"/>
              <a:chOff x="384" y="1008"/>
              <a:chExt cx="4656" cy="2592"/>
            </a:xfrm>
            <a:grpFill/>
          </p:grpSpPr>
          <p:sp>
            <p:nvSpPr>
              <p:cNvPr id="18" name="Oval 8"/>
              <p:cNvSpPr>
                <a:spLocks noChangeArrowheads="1"/>
              </p:cNvSpPr>
              <p:nvPr/>
            </p:nvSpPr>
            <p:spPr bwMode="auto">
              <a:xfrm>
                <a:off x="384" y="1008"/>
                <a:ext cx="4656" cy="768"/>
              </a:xfrm>
              <a:prstGeom prst="ellipse">
                <a:avLst/>
              </a:prstGeom>
              <a:grpFill/>
              <a:ln w="12700">
                <a:solidFill>
                  <a:schemeClr val="tx1"/>
                </a:solidFill>
                <a:round/>
                <a:headEnd type="none" w="sm" len="sm"/>
                <a:tailEnd type="none" w="sm" len="sm"/>
              </a:ln>
            </p:spPr>
            <p:txBody>
              <a:bodyPr wrap="none" anchor="ctr"/>
              <a:lstStyle/>
              <a:p>
                <a:pPr>
                  <a:defRPr/>
                </a:pPr>
                <a:endParaRPr lang="en-US" sz="1477">
                  <a:ea typeface="+mn-ea"/>
                </a:endParaRPr>
              </a:p>
            </p:txBody>
          </p:sp>
          <p:sp>
            <p:nvSpPr>
              <p:cNvPr id="19" name="Line 9"/>
              <p:cNvSpPr>
                <a:spLocks noChangeShapeType="1"/>
              </p:cNvSpPr>
              <p:nvPr/>
            </p:nvSpPr>
            <p:spPr bwMode="auto">
              <a:xfrm flipH="1">
                <a:off x="3360" y="1440"/>
                <a:ext cx="1680" cy="2160"/>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16" name="Line 10"/>
            <p:cNvSpPr>
              <a:spLocks noChangeShapeType="1"/>
            </p:cNvSpPr>
            <p:nvPr/>
          </p:nvSpPr>
          <p:spPr bwMode="auto">
            <a:xfrm>
              <a:off x="2160" y="3648"/>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sp>
          <p:nvSpPr>
            <p:cNvPr id="17" name="Line 11"/>
            <p:cNvSpPr>
              <a:spLocks noChangeShapeType="1"/>
            </p:cNvSpPr>
            <p:nvPr/>
          </p:nvSpPr>
          <p:spPr bwMode="auto">
            <a:xfrm>
              <a:off x="3360" y="3600"/>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20" name="Text Box 13"/>
          <p:cNvSpPr txBox="1">
            <a:spLocks noChangeArrowheads="1"/>
          </p:cNvSpPr>
          <p:nvPr/>
        </p:nvSpPr>
        <p:spPr bwMode="auto">
          <a:xfrm>
            <a:off x="58601" y="2841904"/>
            <a:ext cx="1447833" cy="10584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477" b="1"/>
              <a:t>System</a:t>
            </a:r>
          </a:p>
          <a:p>
            <a:pPr algn="ctr"/>
            <a:r>
              <a:rPr lang="en-GB" sz="1477" b="1"/>
              <a:t>Requirements</a:t>
            </a:r>
          </a:p>
          <a:p>
            <a:pPr algn="ctr"/>
            <a:r>
              <a:rPr lang="en-GB" sz="1108" b="1"/>
              <a:t>Functionality</a:t>
            </a:r>
          </a:p>
          <a:p>
            <a:pPr algn="ctr"/>
            <a:r>
              <a:rPr lang="en-GB" sz="1108" b="1"/>
              <a:t>and</a:t>
            </a:r>
            <a:r>
              <a:rPr lang="en-GB" sz="1108" b="1">
                <a:solidFill>
                  <a:srgbClr val="6699FF"/>
                </a:solidFill>
              </a:rPr>
              <a:t> </a:t>
            </a:r>
            <a:r>
              <a:rPr lang="en-GB" sz="1108" b="1"/>
              <a:t>Performance</a:t>
            </a:r>
          </a:p>
          <a:p>
            <a:pPr algn="ctr"/>
            <a:r>
              <a:rPr lang="en-GB" sz="1108" b="1"/>
              <a:t>Measures</a:t>
            </a:r>
          </a:p>
        </p:txBody>
      </p:sp>
      <p:sp>
        <p:nvSpPr>
          <p:cNvPr id="21" name="AutoShape 12"/>
          <p:cNvSpPr>
            <a:spLocks noChangeArrowheads="1"/>
          </p:cNvSpPr>
          <p:nvPr/>
        </p:nvSpPr>
        <p:spPr bwMode="auto">
          <a:xfrm>
            <a:off x="1752862" y="3107086"/>
            <a:ext cx="609600" cy="492369"/>
          </a:xfrm>
          <a:prstGeom prst="rightArrow">
            <a:avLst>
              <a:gd name="adj1" fmla="val 50000"/>
              <a:gd name="adj2" fmla="val 28574"/>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22" name="AutoShape 14"/>
          <p:cNvSpPr>
            <a:spLocks noChangeArrowheads="1"/>
          </p:cNvSpPr>
          <p:nvPr/>
        </p:nvSpPr>
        <p:spPr bwMode="auto">
          <a:xfrm>
            <a:off x="2667263" y="3107086"/>
            <a:ext cx="971550" cy="492369"/>
          </a:xfrm>
          <a:prstGeom prst="rightArrow">
            <a:avLst>
              <a:gd name="adj1" fmla="val 50000"/>
              <a:gd name="adj2" fmla="val 45539"/>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23" name="AutoShape 15"/>
          <p:cNvSpPr>
            <a:spLocks noChangeArrowheads="1"/>
          </p:cNvSpPr>
          <p:nvPr/>
        </p:nvSpPr>
        <p:spPr bwMode="auto">
          <a:xfrm rot="-1824264">
            <a:off x="2570548" y="2361205"/>
            <a:ext cx="1016977" cy="492369"/>
          </a:xfrm>
          <a:prstGeom prst="rightArrow">
            <a:avLst>
              <a:gd name="adj1" fmla="val 50000"/>
              <a:gd name="adj2" fmla="val 47669"/>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24" name="Text Box 29"/>
          <p:cNvSpPr txBox="1">
            <a:spLocks noChangeArrowheads="1"/>
          </p:cNvSpPr>
          <p:nvPr/>
        </p:nvSpPr>
        <p:spPr bwMode="auto">
          <a:xfrm>
            <a:off x="3875002" y="1414568"/>
            <a:ext cx="468398" cy="38432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p:txBody>
      </p:sp>
      <p:sp>
        <p:nvSpPr>
          <p:cNvPr id="25" name="AutoShape 16"/>
          <p:cNvSpPr>
            <a:spLocks noChangeArrowheads="1"/>
          </p:cNvSpPr>
          <p:nvPr/>
        </p:nvSpPr>
        <p:spPr bwMode="auto">
          <a:xfrm rot="1744134" flipV="1">
            <a:off x="2517144" y="3853487"/>
            <a:ext cx="1112227" cy="492369"/>
          </a:xfrm>
          <a:prstGeom prst="rightArrow">
            <a:avLst>
              <a:gd name="adj1" fmla="val 50000"/>
              <a:gd name="adj2" fmla="val 52133"/>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Tree>
    <p:extLst>
      <p:ext uri="{BB962C8B-B14F-4D97-AF65-F5344CB8AC3E}">
        <p14:creationId xmlns:p14="http://schemas.microsoft.com/office/powerpoint/2010/main" val="1692296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sz="half" idx="1"/>
          </p:nvPr>
        </p:nvSpPr>
        <p:spPr/>
        <p:txBody>
          <a:bodyPr/>
          <a:lstStyle/>
          <a:p>
            <a:r>
              <a:rPr lang="en-GB"/>
              <a:t>Pros</a:t>
            </a:r>
          </a:p>
          <a:p>
            <a:pPr lvl="1"/>
            <a:r>
              <a:rPr lang="en-GB"/>
              <a:t>Simple to use</a:t>
            </a:r>
          </a:p>
          <a:p>
            <a:pPr lvl="1"/>
            <a:r>
              <a:rPr lang="en-GB"/>
              <a:t>Allows the design problem to be logically broken down into manageable elements for which solution options can be easily found</a:t>
            </a:r>
          </a:p>
          <a:p>
            <a:pPr lvl="1"/>
            <a:r>
              <a:rPr lang="en-GB"/>
              <a:t>When used with an open mind is extremely powerful for identifying and recording </a:t>
            </a:r>
            <a:r>
              <a:rPr lang="ja-JP" altLang="en-GB"/>
              <a:t>“</a:t>
            </a:r>
            <a:r>
              <a:rPr lang="en-GB"/>
              <a:t>all</a:t>
            </a:r>
            <a:r>
              <a:rPr lang="ja-JP" altLang="en-GB"/>
              <a:t>”</a:t>
            </a:r>
            <a:r>
              <a:rPr lang="en-GB"/>
              <a:t> possible design options</a:t>
            </a:r>
          </a:p>
          <a:p>
            <a:pPr lvl="1"/>
            <a:r>
              <a:rPr lang="en-GB"/>
              <a:t>The Function Means Table allows all the design options to be displayed simultaneously allowing for easier review</a:t>
            </a:r>
          </a:p>
          <a:p>
            <a:pPr lvl="1"/>
            <a:r>
              <a:rPr lang="en-GB"/>
              <a:t>Applicable at any level of design (system, subsystem to component)</a:t>
            </a:r>
          </a:p>
          <a:p>
            <a:pPr lvl="1"/>
            <a:endParaRPr lang="en-GB" dirty="0"/>
          </a:p>
        </p:txBody>
      </p:sp>
      <p:sp>
        <p:nvSpPr>
          <p:cNvPr id="58372" name="Rectangle 4"/>
          <p:cNvSpPr>
            <a:spLocks noGrp="1" noChangeArrowheads="1"/>
          </p:cNvSpPr>
          <p:nvPr>
            <p:ph type="body" sz="half" idx="2"/>
          </p:nvPr>
        </p:nvSpPr>
        <p:spPr/>
        <p:txBody>
          <a:bodyPr/>
          <a:lstStyle/>
          <a:p>
            <a:r>
              <a:rPr lang="en-GB"/>
              <a:t>Cons</a:t>
            </a:r>
          </a:p>
          <a:p>
            <a:pPr lvl="1"/>
            <a:r>
              <a:rPr lang="en-GB"/>
              <a:t>Getting the functions at the correct level of abstraction in order to explore solution choices</a:t>
            </a:r>
          </a:p>
          <a:p>
            <a:pPr lvl="1"/>
            <a:r>
              <a:rPr lang="en-GB"/>
              <a:t>The outcome can be a significant number of options which must be combined together</a:t>
            </a:r>
          </a:p>
          <a:p>
            <a:pPr lvl="1"/>
            <a:r>
              <a:rPr lang="en-GB"/>
              <a:t>Sometimes viewed as too simplistic and therefore not a serious tool</a:t>
            </a:r>
            <a:endParaRPr lang="en-US" dirty="0"/>
          </a:p>
        </p:txBody>
      </p:sp>
      <p:sp>
        <p:nvSpPr>
          <p:cNvPr id="58370" name="Rectangle 2"/>
          <p:cNvSpPr>
            <a:spLocks noGrp="1" noChangeArrowheads="1"/>
          </p:cNvSpPr>
          <p:nvPr>
            <p:ph type="title"/>
          </p:nvPr>
        </p:nvSpPr>
        <p:spPr/>
        <p:txBody>
          <a:bodyPr/>
          <a:lstStyle/>
          <a:p>
            <a:r>
              <a:rPr lang="en-GB"/>
              <a:t>Summary FMA (Part 1)</a:t>
            </a:r>
          </a:p>
        </p:txBody>
      </p:sp>
    </p:spTree>
    <p:extLst>
      <p:ext uri="{BB962C8B-B14F-4D97-AF65-F5344CB8AC3E}">
        <p14:creationId xmlns:p14="http://schemas.microsoft.com/office/powerpoint/2010/main" val="34332090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114800" y="1814347"/>
            <a:ext cx="4737100" cy="1658149"/>
          </a:xfrm>
        </p:spPr>
        <p:txBody>
          <a:bodyPr/>
          <a:lstStyle/>
          <a:p>
            <a:pPr algn="r"/>
            <a:r>
              <a:rPr lang="en-GB" sz="1600" dirty="0"/>
              <a:t>Create System Design Concept</a:t>
            </a:r>
            <a:br>
              <a:rPr lang="en-GB" sz="2000" dirty="0"/>
            </a:br>
            <a:r>
              <a:rPr lang="en-GB" sz="3200" dirty="0"/>
              <a:t>Concept Integration </a:t>
            </a:r>
          </a:p>
        </p:txBody>
      </p:sp>
      <p:sp>
        <p:nvSpPr>
          <p:cNvPr id="2050" name="Subtitle 4"/>
          <p:cNvSpPr>
            <a:spLocks noGrp="1"/>
          </p:cNvSpPr>
          <p:nvPr>
            <p:ph type="subTitle" idx="1"/>
          </p:nvPr>
        </p:nvSpPr>
        <p:spPr/>
        <p:txBody>
          <a:bodyPr/>
          <a:lstStyle/>
          <a:p>
            <a:r>
              <a:rPr lang="en-US" dirty="0"/>
              <a:t>Secondary Information Goes Here</a:t>
            </a:r>
          </a:p>
        </p:txBody>
      </p:sp>
      <p:pic>
        <p:nvPicPr>
          <p:cNvPr id="7" name="Picture 6"/>
          <p:cNvPicPr>
            <a:picLocks noChangeAspect="1"/>
          </p:cNvPicPr>
          <p:nvPr/>
        </p:nvPicPr>
        <p:blipFill>
          <a:blip r:embed="rId2"/>
          <a:stretch>
            <a:fillRect/>
          </a:stretch>
        </p:blipFill>
        <p:spPr>
          <a:xfrm>
            <a:off x="457200" y="1324445"/>
            <a:ext cx="3822700" cy="2637955"/>
          </a:xfrm>
          <a:prstGeom prst="rect">
            <a:avLst/>
          </a:prstGeom>
        </p:spPr>
      </p:pic>
      <p:sp>
        <p:nvSpPr>
          <p:cNvPr id="9" name="TextBox 8"/>
          <p:cNvSpPr txBox="1">
            <a:spLocks noChangeArrowheads="1"/>
          </p:cNvSpPr>
          <p:nvPr/>
        </p:nvSpPr>
        <p:spPr bwMode="auto">
          <a:xfrm>
            <a:off x="907408" y="4376104"/>
            <a:ext cx="7329183" cy="95410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spcBef>
                <a:spcPct val="20000"/>
              </a:spcBef>
              <a:buClr>
                <a:srgbClr val="333399"/>
              </a:buClr>
              <a:buSzPct val="145000"/>
              <a:defRPr/>
            </a:pPr>
            <a:r>
              <a:rPr lang="en-GB" sz="1400" kern="0" dirty="0">
                <a:solidFill>
                  <a:srgbClr val="000000"/>
                </a:solidFill>
                <a:latin typeface="+mn-lt"/>
                <a:ea typeface="+mn-ea"/>
              </a:rPr>
              <a:t>This Session:</a:t>
            </a:r>
          </a:p>
          <a:p>
            <a:pPr marL="167058" indent="-167058">
              <a:buFont typeface="Arial" pitchFamily="34" charset="0"/>
              <a:buChar char="•"/>
              <a:defRPr/>
            </a:pPr>
            <a:r>
              <a:rPr lang="en-GB" sz="1400" dirty="0">
                <a:solidFill>
                  <a:schemeClr val="dk1"/>
                </a:solidFill>
                <a:latin typeface="+mn-lt"/>
                <a:ea typeface="+mn-ea"/>
              </a:rPr>
              <a:t>Explains the concepts and principles of Concept Integration</a:t>
            </a:r>
          </a:p>
          <a:p>
            <a:pPr marL="167058" indent="-167058">
              <a:buFont typeface="Arial" pitchFamily="34" charset="0"/>
              <a:buChar char="•"/>
              <a:defRPr/>
            </a:pPr>
            <a:r>
              <a:rPr lang="en-GB" sz="1400" dirty="0">
                <a:solidFill>
                  <a:schemeClr val="dk1"/>
                </a:solidFill>
                <a:latin typeface="+mn-lt"/>
                <a:ea typeface="+mn-ea"/>
              </a:rPr>
              <a:t>Describes and provides an opportunity to practise the use of Function Means Analysis to identify candidate whole system solutions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822927955"/>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p:cNvPicPr>
            <a:picLocks noChangeAspect="1" noChangeArrowheads="1"/>
          </p:cNvPicPr>
          <p:nvPr/>
        </p:nvPicPr>
        <p:blipFill>
          <a:blip r:embed="rId2">
            <a:lum bright="56000" contrast="-6000"/>
            <a:extLst>
              <a:ext uri="{28A0092B-C50C-407E-A947-70E740481C1C}">
                <a14:useLocalDpi xmlns:a14="http://schemas.microsoft.com/office/drawing/2010/main" val="0"/>
              </a:ext>
            </a:extLst>
          </a:blip>
          <a:srcRect/>
          <a:stretch>
            <a:fillRect/>
          </a:stretch>
        </p:blipFill>
        <p:spPr bwMode="auto">
          <a:xfrm>
            <a:off x="533400" y="2191247"/>
            <a:ext cx="4329211" cy="4318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Rectangle 38"/>
          <p:cNvSpPr/>
          <p:nvPr/>
        </p:nvSpPr>
        <p:spPr>
          <a:xfrm rot="18011014">
            <a:off x="1078187" y="2781757"/>
            <a:ext cx="2485952" cy="4469461"/>
          </a:xfrm>
          <a:prstGeom prst="rect">
            <a:avLst/>
          </a:prstGeom>
          <a:solidFill>
            <a:srgbClr val="FF6666">
              <a:alpha val="49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41767" y="-5542"/>
            <a:ext cx="6489700" cy="843742"/>
          </a:xfrm>
        </p:spPr>
        <p:txBody>
          <a:bodyPr/>
          <a:lstStyle/>
          <a:p>
            <a:r>
              <a:rPr lang="en-US"/>
              <a:t>Process and Tools</a:t>
            </a:r>
          </a:p>
        </p:txBody>
      </p:sp>
      <p:pic>
        <p:nvPicPr>
          <p:cNvPr id="152" name="Picture 15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5386" y="2466360"/>
            <a:ext cx="887630" cy="831225"/>
          </a:xfrm>
          <a:prstGeom prst="rect">
            <a:avLst/>
          </a:prstGeom>
        </p:spPr>
      </p:pic>
      <p:sp>
        <p:nvSpPr>
          <p:cNvPr id="153" name="TextBox 152"/>
          <p:cNvSpPr txBox="1"/>
          <p:nvPr/>
        </p:nvSpPr>
        <p:spPr>
          <a:xfrm>
            <a:off x="3027103" y="2841921"/>
            <a:ext cx="138578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the natural structure of a system that can be exploited </a:t>
            </a:r>
          </a:p>
        </p:txBody>
      </p:sp>
      <p:sp>
        <p:nvSpPr>
          <p:cNvPr id="154" name="TextBox 153"/>
          <p:cNvSpPr txBox="1"/>
          <p:nvPr/>
        </p:nvSpPr>
        <p:spPr>
          <a:xfrm>
            <a:off x="3050986" y="2574701"/>
            <a:ext cx="756039" cy="174920"/>
          </a:xfrm>
          <a:prstGeom prst="rect">
            <a:avLst/>
          </a:prstGeom>
          <a:noFill/>
        </p:spPr>
        <p:txBody>
          <a:bodyPr wrap="none" lIns="51307" tIns="25654" rIns="51307" bIns="25654" rtlCol="0">
            <a:spAutoFit/>
          </a:bodyPr>
          <a:lstStyle/>
          <a:p>
            <a:r>
              <a:rPr lang="en-US" sz="800" b="1" dirty="0">
                <a:latin typeface="+mj-lt"/>
              </a:rPr>
              <a:t>N</a:t>
            </a:r>
            <a:r>
              <a:rPr lang="en-US" sz="800" b="1" baseline="30000" dirty="0">
                <a:latin typeface="+mj-lt"/>
              </a:rPr>
              <a:t>2</a:t>
            </a:r>
            <a:r>
              <a:rPr lang="en-US" sz="800" b="1" dirty="0">
                <a:latin typeface="+mj-lt"/>
              </a:rPr>
              <a:t> Analysis</a:t>
            </a:r>
          </a:p>
        </p:txBody>
      </p:sp>
      <p:pic>
        <p:nvPicPr>
          <p:cNvPr id="155" name="Picture 15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5922" y="3364714"/>
            <a:ext cx="1632795" cy="1066261"/>
          </a:xfrm>
          <a:prstGeom prst="rect">
            <a:avLst/>
          </a:prstGeom>
        </p:spPr>
      </p:pic>
      <p:sp>
        <p:nvSpPr>
          <p:cNvPr id="156" name="TextBox 155"/>
          <p:cNvSpPr txBox="1"/>
          <p:nvPr/>
        </p:nvSpPr>
        <p:spPr>
          <a:xfrm>
            <a:off x="3216087" y="4665014"/>
            <a:ext cx="1533487"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candidate system architectures with minimal interfaces</a:t>
            </a:r>
          </a:p>
        </p:txBody>
      </p:sp>
      <p:sp>
        <p:nvSpPr>
          <p:cNvPr id="157" name="TextBox 156"/>
          <p:cNvSpPr txBox="1"/>
          <p:nvPr/>
        </p:nvSpPr>
        <p:spPr>
          <a:xfrm>
            <a:off x="3306481" y="4440656"/>
            <a:ext cx="1503038" cy="159531"/>
          </a:xfrm>
          <a:prstGeom prst="rect">
            <a:avLst/>
          </a:prstGeom>
          <a:noFill/>
        </p:spPr>
        <p:txBody>
          <a:bodyPr wrap="none" lIns="51307" tIns="25654" rIns="51307" bIns="25654" rtlCol="0">
            <a:spAutoFit/>
          </a:bodyPr>
          <a:lstStyle/>
          <a:p>
            <a:r>
              <a:rPr lang="en-US" sz="700" b="1" dirty="0">
                <a:latin typeface="+mj-lt"/>
              </a:rPr>
              <a:t>Logical System Architecting</a:t>
            </a:r>
          </a:p>
        </p:txBody>
      </p:sp>
      <p:pic>
        <p:nvPicPr>
          <p:cNvPr id="158" name="Picture 15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5212" y="4310596"/>
            <a:ext cx="1762459" cy="901862"/>
          </a:xfrm>
          <a:prstGeom prst="rect">
            <a:avLst/>
          </a:prstGeom>
        </p:spPr>
      </p:pic>
      <p:sp>
        <p:nvSpPr>
          <p:cNvPr id="159" name="TextBox 158"/>
          <p:cNvSpPr txBox="1"/>
          <p:nvPr/>
        </p:nvSpPr>
        <p:spPr>
          <a:xfrm>
            <a:off x="1705824" y="5517277"/>
            <a:ext cx="2014173"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Identifies and captures all possible functional solutions to a system design problem and thereby determine suitable candidate system concepts</a:t>
            </a:r>
          </a:p>
        </p:txBody>
      </p:sp>
      <p:sp>
        <p:nvSpPr>
          <p:cNvPr id="160" name="TextBox 159"/>
          <p:cNvSpPr txBox="1"/>
          <p:nvPr/>
        </p:nvSpPr>
        <p:spPr>
          <a:xfrm>
            <a:off x="1595534" y="5210780"/>
            <a:ext cx="1757905" cy="174920"/>
          </a:xfrm>
          <a:prstGeom prst="rect">
            <a:avLst/>
          </a:prstGeom>
          <a:noFill/>
        </p:spPr>
        <p:txBody>
          <a:bodyPr wrap="square" lIns="51307" tIns="25654" rIns="51307" bIns="25654" rtlCol="0">
            <a:spAutoFit/>
          </a:bodyPr>
          <a:lstStyle/>
          <a:p>
            <a:r>
              <a:rPr lang="en-US" sz="800" b="1" dirty="0">
                <a:latin typeface="+mj-lt"/>
              </a:rPr>
              <a:t>Function Means Analysis</a:t>
            </a:r>
          </a:p>
        </p:txBody>
      </p:sp>
      <p:sp>
        <p:nvSpPr>
          <p:cNvPr id="162" name="TextBox 161"/>
          <p:cNvSpPr txBox="1"/>
          <p:nvPr/>
        </p:nvSpPr>
        <p:spPr>
          <a:xfrm>
            <a:off x="6524663" y="5866268"/>
            <a:ext cx="148344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Compares candidate system concepts against a set of criteria  </a:t>
            </a:r>
          </a:p>
        </p:txBody>
      </p:sp>
      <p:sp>
        <p:nvSpPr>
          <p:cNvPr id="163" name="TextBox 162"/>
          <p:cNvSpPr txBox="1"/>
          <p:nvPr/>
        </p:nvSpPr>
        <p:spPr>
          <a:xfrm>
            <a:off x="6734202" y="6320552"/>
            <a:ext cx="944578" cy="174920"/>
          </a:xfrm>
          <a:prstGeom prst="rect">
            <a:avLst/>
          </a:prstGeom>
          <a:noFill/>
        </p:spPr>
        <p:txBody>
          <a:bodyPr wrap="square" lIns="51307" tIns="25654" rIns="51307" bIns="25654" rtlCol="0">
            <a:spAutoFit/>
          </a:bodyPr>
          <a:lstStyle/>
          <a:p>
            <a:r>
              <a:rPr lang="en-US" sz="800" b="1" dirty="0">
                <a:latin typeface="+mj-lt"/>
              </a:rPr>
              <a:t>Pugh Matrix</a:t>
            </a:r>
          </a:p>
        </p:txBody>
      </p:sp>
      <p:pic>
        <p:nvPicPr>
          <p:cNvPr id="164" name="Picture 16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6552" y="808838"/>
            <a:ext cx="1865187" cy="1519157"/>
          </a:xfrm>
          <a:prstGeom prst="rect">
            <a:avLst/>
          </a:prstGeom>
        </p:spPr>
      </p:pic>
      <p:sp>
        <p:nvSpPr>
          <p:cNvPr id="165" name="TextBox 164"/>
          <p:cNvSpPr txBox="1"/>
          <p:nvPr/>
        </p:nvSpPr>
        <p:spPr>
          <a:xfrm>
            <a:off x="1932486" y="4581660"/>
            <a:ext cx="103681" cy="259558"/>
          </a:xfrm>
          <a:prstGeom prst="rect">
            <a:avLst/>
          </a:prstGeom>
          <a:noFill/>
        </p:spPr>
        <p:txBody>
          <a:bodyPr wrap="none" lIns="51307" tIns="25654" rIns="51307" bIns="25654" rtlCol="0">
            <a:spAutoFit/>
          </a:bodyPr>
          <a:lstStyle/>
          <a:p>
            <a:endParaRPr lang="en-US" sz="1350" dirty="0">
              <a:latin typeface="+mj-lt"/>
            </a:endParaRPr>
          </a:p>
        </p:txBody>
      </p:sp>
      <p:sp>
        <p:nvSpPr>
          <p:cNvPr id="166" name="TextBox 165"/>
          <p:cNvSpPr txBox="1"/>
          <p:nvPr/>
        </p:nvSpPr>
        <p:spPr>
          <a:xfrm>
            <a:off x="5215347" y="2570462"/>
            <a:ext cx="1458542"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Verify System Concept Solution meets the System Requirements and allocation of Sub-System Requirements</a:t>
            </a:r>
          </a:p>
        </p:txBody>
      </p:sp>
      <p:sp>
        <p:nvSpPr>
          <p:cNvPr id="167" name="TextBox 166"/>
          <p:cNvSpPr txBox="1"/>
          <p:nvPr/>
        </p:nvSpPr>
        <p:spPr>
          <a:xfrm>
            <a:off x="5067780" y="2327995"/>
            <a:ext cx="1895773" cy="174920"/>
          </a:xfrm>
          <a:prstGeom prst="rect">
            <a:avLst/>
          </a:prstGeom>
          <a:noFill/>
        </p:spPr>
        <p:txBody>
          <a:bodyPr wrap="none" lIns="51307" tIns="25654" rIns="51307" bIns="25654" rtlCol="0">
            <a:spAutoFit/>
          </a:bodyPr>
          <a:lstStyle/>
          <a:p>
            <a:r>
              <a:rPr lang="en-US" sz="800" b="1" dirty="0">
                <a:latin typeface="+mj-lt"/>
              </a:rPr>
              <a:t>Quality Function Deployment 2</a:t>
            </a:r>
          </a:p>
        </p:txBody>
      </p:sp>
      <p:sp>
        <p:nvSpPr>
          <p:cNvPr id="169" name="Text Box 430"/>
          <p:cNvSpPr txBox="1">
            <a:spLocks noChangeArrowheads="1"/>
          </p:cNvSpPr>
          <p:nvPr/>
        </p:nvSpPr>
        <p:spPr bwMode="auto">
          <a:xfrm>
            <a:off x="4866816" y="4081498"/>
            <a:ext cx="2055278" cy="160094"/>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800" b="1" kern="0" dirty="0">
                <a:solidFill>
                  <a:sysClr val="windowText" lastClr="000000"/>
                </a:solidFill>
                <a:latin typeface="+mj-lt"/>
              </a:rPr>
              <a:t>Preliminary Design and Feasibility</a:t>
            </a:r>
          </a:p>
        </p:txBody>
      </p:sp>
      <p:sp>
        <p:nvSpPr>
          <p:cNvPr id="172" name="Right Arrow 171"/>
          <p:cNvSpPr/>
          <p:nvPr/>
        </p:nvSpPr>
        <p:spPr>
          <a:xfrm>
            <a:off x="4809519" y="5758625"/>
            <a:ext cx="460738" cy="369376"/>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4" name="Right Arrow 173"/>
          <p:cNvSpPr/>
          <p:nvPr/>
        </p:nvSpPr>
        <p:spPr>
          <a:xfrm rot="5400000">
            <a:off x="1476573" y="3183200"/>
            <a:ext cx="334598" cy="40157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5" name="Right Arrow 174"/>
          <p:cNvSpPr/>
          <p:nvPr/>
        </p:nvSpPr>
        <p:spPr>
          <a:xfrm rot="5400000">
            <a:off x="2321156" y="1726096"/>
            <a:ext cx="439473" cy="36773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6" name="Right Arrow 175"/>
          <p:cNvSpPr/>
          <p:nvPr/>
        </p:nvSpPr>
        <p:spPr>
          <a:xfrm>
            <a:off x="6870516" y="1322002"/>
            <a:ext cx="296033" cy="4877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7" name="Right Arrow 176"/>
          <p:cNvSpPr/>
          <p:nvPr/>
        </p:nvSpPr>
        <p:spPr>
          <a:xfrm rot="5400000">
            <a:off x="6020924" y="488170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8" name="TextBox 177"/>
          <p:cNvSpPr txBox="1"/>
          <p:nvPr/>
        </p:nvSpPr>
        <p:spPr>
          <a:xfrm>
            <a:off x="7315326" y="1314689"/>
            <a:ext cx="1655469" cy="482696"/>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Create System Definition and Sub-System Requirements and associated Sub-System Verification Requirements</a:t>
            </a:r>
          </a:p>
        </p:txBody>
      </p:sp>
      <p:sp>
        <p:nvSpPr>
          <p:cNvPr id="179" name="Right Arrow 178"/>
          <p:cNvSpPr/>
          <p:nvPr/>
        </p:nvSpPr>
        <p:spPr>
          <a:xfrm rot="16200000">
            <a:off x="3684382" y="5098217"/>
            <a:ext cx="334596" cy="401578"/>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80" name="Right Arrow 179"/>
          <p:cNvSpPr/>
          <p:nvPr/>
        </p:nvSpPr>
        <p:spPr>
          <a:xfrm rot="16200000">
            <a:off x="5592276" y="488254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50" name="Document 149"/>
          <p:cNvSpPr/>
          <p:nvPr/>
        </p:nvSpPr>
        <p:spPr>
          <a:xfrm>
            <a:off x="521026" y="790559"/>
            <a:ext cx="2322372" cy="1049446"/>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mj-lt"/>
            </a:endParaRPr>
          </a:p>
        </p:txBody>
      </p:sp>
      <p:sp>
        <p:nvSpPr>
          <p:cNvPr id="151" name="TextBox 150"/>
          <p:cNvSpPr txBox="1"/>
          <p:nvPr/>
        </p:nvSpPr>
        <p:spPr>
          <a:xfrm>
            <a:off x="887311" y="790835"/>
            <a:ext cx="1491817" cy="190309"/>
          </a:xfrm>
          <a:prstGeom prst="rect">
            <a:avLst/>
          </a:prstGeom>
          <a:noFill/>
        </p:spPr>
        <p:txBody>
          <a:bodyPr wrap="none" lIns="51307" tIns="25654" rIns="51307" bIns="25654" rtlCol="0">
            <a:spAutoFit/>
          </a:bodyPr>
          <a:lstStyle/>
          <a:p>
            <a:r>
              <a:rPr lang="en-US" sz="900" dirty="0">
                <a:latin typeface="+mj-lt"/>
              </a:rPr>
              <a:t>Requirements Database</a:t>
            </a:r>
          </a:p>
        </p:txBody>
      </p:sp>
      <p:pic>
        <p:nvPicPr>
          <p:cNvPr id="182" name="Picture 18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9070" y="987944"/>
            <a:ext cx="655914" cy="658465"/>
          </a:xfrm>
          <a:prstGeom prst="rect">
            <a:avLst/>
          </a:prstGeom>
        </p:spPr>
      </p:pic>
      <p:pic>
        <p:nvPicPr>
          <p:cNvPr id="183" name="Picture 18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63529" y="1037302"/>
            <a:ext cx="664011" cy="658464"/>
          </a:xfrm>
          <a:prstGeom prst="rect">
            <a:avLst/>
          </a:prstGeom>
        </p:spPr>
      </p:pic>
      <p:pic>
        <p:nvPicPr>
          <p:cNvPr id="184" name="Picture 18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7555" y="1067054"/>
            <a:ext cx="620755" cy="623170"/>
          </a:xfrm>
          <a:prstGeom prst="rect">
            <a:avLst/>
          </a:prstGeom>
        </p:spPr>
      </p:pic>
      <p:pic>
        <p:nvPicPr>
          <p:cNvPr id="185" name="Picture 184"/>
          <p:cNvPicPr>
            <a:picLocks noChangeAspect="1"/>
          </p:cNvPicPr>
          <p:nvPr/>
        </p:nvPicPr>
        <p:blipFill>
          <a:blip r:embed="rId10"/>
          <a:stretch>
            <a:fillRect/>
          </a:stretch>
        </p:blipFill>
        <p:spPr>
          <a:xfrm>
            <a:off x="5229229" y="3480055"/>
            <a:ext cx="1341476" cy="703942"/>
          </a:xfrm>
          <a:prstGeom prst="rect">
            <a:avLst/>
          </a:prstGeom>
        </p:spPr>
      </p:pic>
      <p:sp>
        <p:nvSpPr>
          <p:cNvPr id="186" name="Text Box 667"/>
          <p:cNvSpPr txBox="1">
            <a:spLocks noChangeArrowheads="1"/>
          </p:cNvSpPr>
          <p:nvPr/>
        </p:nvSpPr>
        <p:spPr bwMode="auto">
          <a:xfrm>
            <a:off x="5229229" y="4293656"/>
            <a:ext cx="1430779" cy="467871"/>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700" kern="0" dirty="0">
                <a:solidFill>
                  <a:srgbClr val="000000"/>
                </a:solidFill>
                <a:latin typeface="+mj-lt"/>
              </a:rPr>
              <a:t>Use Engineering Modelling, Simulation and Analysis to undertake preliminary design and feasibility</a:t>
            </a:r>
          </a:p>
        </p:txBody>
      </p:sp>
      <p:pic>
        <p:nvPicPr>
          <p:cNvPr id="189" name="Picture 188"/>
          <p:cNvPicPr>
            <a:picLocks noChangeAspect="1"/>
          </p:cNvPicPr>
          <p:nvPr/>
        </p:nvPicPr>
        <p:blipFill>
          <a:blip r:embed="rId11"/>
          <a:stretch>
            <a:fillRect/>
          </a:stretch>
        </p:blipFill>
        <p:spPr>
          <a:xfrm>
            <a:off x="5345353" y="5220620"/>
            <a:ext cx="1179310" cy="1332865"/>
          </a:xfrm>
          <a:prstGeom prst="rect">
            <a:avLst/>
          </a:prstGeom>
        </p:spPr>
      </p:pic>
      <p:sp>
        <p:nvSpPr>
          <p:cNvPr id="190" name="Right Arrow 189"/>
          <p:cNvSpPr/>
          <p:nvPr/>
        </p:nvSpPr>
        <p:spPr>
          <a:xfrm rot="5400000">
            <a:off x="6001509" y="313295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91" name="Right Arrow 190"/>
          <p:cNvSpPr/>
          <p:nvPr/>
        </p:nvSpPr>
        <p:spPr>
          <a:xfrm rot="16200000">
            <a:off x="5572861" y="313379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pic>
        <p:nvPicPr>
          <p:cNvPr id="192" name="Picture 191"/>
          <p:cNvPicPr>
            <a:picLocks noChangeAspect="1"/>
          </p:cNvPicPr>
          <p:nvPr/>
        </p:nvPicPr>
        <p:blipFill>
          <a:blip r:embed="rId12"/>
          <a:stretch>
            <a:fillRect/>
          </a:stretch>
        </p:blipFill>
        <p:spPr>
          <a:xfrm>
            <a:off x="7740467" y="1909961"/>
            <a:ext cx="779420" cy="817440"/>
          </a:xfrm>
          <a:prstGeom prst="rect">
            <a:avLst/>
          </a:prstGeom>
        </p:spPr>
      </p:pic>
    </p:spTree>
    <p:extLst>
      <p:ext uri="{BB962C8B-B14F-4D97-AF65-F5344CB8AC3E}">
        <p14:creationId xmlns:p14="http://schemas.microsoft.com/office/powerpoint/2010/main" val="3849059934"/>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4"/>
          <p:cNvSpPr>
            <a:spLocks noGrp="1" noChangeArrowheads="1"/>
          </p:cNvSpPr>
          <p:nvPr>
            <p:ph type="title"/>
          </p:nvPr>
        </p:nvSpPr>
        <p:spPr/>
        <p:txBody>
          <a:bodyPr/>
          <a:lstStyle/>
          <a:p>
            <a:r>
              <a:rPr lang="en-GB"/>
              <a:t>Introduction to Concept Integration</a:t>
            </a:r>
            <a:endParaRPr lang="en-GB" dirty="0"/>
          </a:p>
        </p:txBody>
      </p:sp>
      <p:sp>
        <p:nvSpPr>
          <p:cNvPr id="11266" name="Rectangle 5"/>
          <p:cNvSpPr>
            <a:spLocks noGrp="1" noChangeArrowheads="1"/>
          </p:cNvSpPr>
          <p:nvPr>
            <p:ph type="body" idx="1"/>
          </p:nvPr>
        </p:nvSpPr>
        <p:spPr/>
        <p:txBody>
          <a:bodyPr/>
          <a:lstStyle/>
          <a:p>
            <a:r>
              <a:rPr lang="en-GB"/>
              <a:t>The first stage of Function Means Analysis provides a large number of potential functional solutions. The task now is to:</a:t>
            </a:r>
          </a:p>
          <a:p>
            <a:pPr lvl="1"/>
            <a:r>
              <a:rPr lang="en-GB"/>
              <a:t>Generate a number of potential complete system solutions frequently referred to as design concepts or concept system solutions – this is called Concept Integration</a:t>
            </a:r>
          </a:p>
          <a:p>
            <a:pPr lvl="1"/>
            <a:endParaRPr lang="en-GB"/>
          </a:p>
          <a:p>
            <a:pPr lvl="1"/>
            <a:endParaRPr lang="en-GB"/>
          </a:p>
          <a:p>
            <a:endParaRPr lang="en-GB"/>
          </a:p>
          <a:p>
            <a:endParaRPr lang="en-GB" dirty="0"/>
          </a:p>
        </p:txBody>
      </p:sp>
      <p:sp>
        <p:nvSpPr>
          <p:cNvPr id="11267" name="Picture 6"/>
          <p:cNvSpPr>
            <a:spLocks noChangeAspect="1" noChangeArrowheads="1"/>
          </p:cNvSpPr>
          <p:nvPr/>
        </p:nvSpPr>
        <p:spPr bwMode="auto">
          <a:xfrm>
            <a:off x="1998785" y="3053862"/>
            <a:ext cx="518160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pic>
        <p:nvPicPr>
          <p:cNvPr id="2" name="Picture 1"/>
          <p:cNvPicPr>
            <a:picLocks noChangeAspect="1"/>
          </p:cNvPicPr>
          <p:nvPr/>
        </p:nvPicPr>
        <p:blipFill>
          <a:blip r:embed="rId3"/>
          <a:stretch>
            <a:fillRect/>
          </a:stretch>
        </p:blipFill>
        <p:spPr>
          <a:xfrm>
            <a:off x="2286000" y="3053862"/>
            <a:ext cx="5092087" cy="3141785"/>
          </a:xfrm>
          <a:prstGeom prst="rect">
            <a:avLst/>
          </a:prstGeom>
        </p:spPr>
      </p:pic>
    </p:spTree>
    <p:extLst>
      <p:ext uri="{BB962C8B-B14F-4D97-AF65-F5344CB8AC3E}">
        <p14:creationId xmlns:p14="http://schemas.microsoft.com/office/powerpoint/2010/main" val="127311138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6"/>
          <p:cNvSpPr>
            <a:spLocks noGrp="1" noChangeArrowheads="1"/>
          </p:cNvSpPr>
          <p:nvPr>
            <p:ph type="title"/>
          </p:nvPr>
        </p:nvSpPr>
        <p:spPr/>
        <p:txBody>
          <a:bodyPr/>
          <a:lstStyle/>
          <a:p>
            <a:r>
              <a:rPr lang="en-GB"/>
              <a:t>Concept Integration</a:t>
            </a:r>
          </a:p>
        </p:txBody>
      </p:sp>
      <p:sp>
        <p:nvSpPr>
          <p:cNvPr id="15362" name="Rectangle 7"/>
          <p:cNvSpPr>
            <a:spLocks noGrp="1" noChangeArrowheads="1"/>
          </p:cNvSpPr>
          <p:nvPr>
            <p:ph type="body" idx="1"/>
          </p:nvPr>
        </p:nvSpPr>
        <p:spPr/>
        <p:txBody>
          <a:bodyPr>
            <a:normAutofit fontScale="92500" lnSpcReduction="20000"/>
          </a:bodyPr>
          <a:lstStyle/>
          <a:p>
            <a:r>
              <a:rPr lang="en-GB" dirty="0"/>
              <a:t>The purpose of Concept Integration is to arrive at a number of potential whole system solution concepts</a:t>
            </a:r>
          </a:p>
          <a:p>
            <a:pPr lvl="1"/>
            <a:r>
              <a:rPr lang="en-GB" dirty="0"/>
              <a:t>Remember, we often use the word integration to mean just the final </a:t>
            </a:r>
            <a:r>
              <a:rPr lang="ja-JP" altLang="en-GB" dirty="0"/>
              <a:t>“</a:t>
            </a:r>
            <a:r>
              <a:rPr lang="en-GB" altLang="ja-JP" dirty="0"/>
              <a:t>physical</a:t>
            </a:r>
            <a:r>
              <a:rPr lang="ja-JP" altLang="en-GB" dirty="0"/>
              <a:t>”</a:t>
            </a:r>
            <a:r>
              <a:rPr lang="en-GB" altLang="ja-JP" dirty="0"/>
              <a:t> integration of a system – but the decisions we are about make are fundamentally integration decisions, and p</a:t>
            </a:r>
            <a:r>
              <a:rPr lang="en-GB" dirty="0"/>
              <a:t>oor choices at this point in time will have detrimental effects on the physical integration of the system</a:t>
            </a:r>
          </a:p>
          <a:p>
            <a:r>
              <a:rPr lang="en-GB" dirty="0"/>
              <a:t>Assuming that the concept generation has been done by Function Means Analysis, there are a number of strategies for Concept Integration </a:t>
            </a:r>
          </a:p>
          <a:p>
            <a:pPr lvl="1"/>
            <a:r>
              <a:rPr lang="en-GB" dirty="0"/>
              <a:t>Identify the </a:t>
            </a:r>
            <a:r>
              <a:rPr lang="ja-JP" altLang="en-GB" dirty="0"/>
              <a:t>“</a:t>
            </a:r>
            <a:r>
              <a:rPr lang="en-GB" altLang="ja-JP" dirty="0"/>
              <a:t>best</a:t>
            </a:r>
            <a:r>
              <a:rPr lang="ja-JP" altLang="en-GB" dirty="0"/>
              <a:t>”</a:t>
            </a:r>
            <a:r>
              <a:rPr lang="en-GB" altLang="ja-JP" dirty="0"/>
              <a:t> means for each function</a:t>
            </a:r>
          </a:p>
          <a:p>
            <a:pPr lvl="2"/>
            <a:r>
              <a:rPr lang="en-GB" dirty="0"/>
              <a:t>Cannot guarantee an optimal system solution</a:t>
            </a:r>
          </a:p>
          <a:p>
            <a:pPr lvl="1"/>
            <a:r>
              <a:rPr lang="en-GB" dirty="0"/>
              <a:t>Consider every permutation from the Function Means Analysis</a:t>
            </a:r>
          </a:p>
          <a:p>
            <a:pPr lvl="2"/>
            <a:r>
              <a:rPr lang="en-GB" dirty="0"/>
              <a:t>Will take too long</a:t>
            </a:r>
          </a:p>
          <a:p>
            <a:pPr lvl="1"/>
            <a:r>
              <a:rPr lang="en-GB" b="1" dirty="0"/>
              <a:t>Reduce the number of options and develop a limited number of potential whole concept solutions</a:t>
            </a:r>
          </a:p>
          <a:p>
            <a:r>
              <a:rPr lang="en-GB" dirty="0"/>
              <a:t>This last strategy can be accomplished using  the Function Means Chart</a:t>
            </a:r>
          </a:p>
          <a:p>
            <a:endParaRPr lang="en-GB" dirty="0"/>
          </a:p>
          <a:p>
            <a:endParaRPr lang="en-GB" dirty="0"/>
          </a:p>
        </p:txBody>
      </p:sp>
    </p:spTree>
    <p:extLst>
      <p:ext uri="{BB962C8B-B14F-4D97-AF65-F5344CB8AC3E}">
        <p14:creationId xmlns:p14="http://schemas.microsoft.com/office/powerpoint/2010/main" val="372094401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body" sz="half" idx="1"/>
          </p:nvPr>
        </p:nvSpPr>
        <p:spPr/>
        <p:txBody>
          <a:bodyPr>
            <a:normAutofit fontScale="92500" lnSpcReduction="10000"/>
          </a:bodyPr>
          <a:lstStyle/>
          <a:p>
            <a:r>
              <a:rPr lang="en-GB"/>
              <a:t>What is it?</a:t>
            </a:r>
          </a:p>
          <a:p>
            <a:pPr lvl="1"/>
            <a:r>
              <a:rPr lang="en-GB"/>
              <a:t>Function Means Analysis is a highly structured approach to generating, selecting and documenting system design concepts.</a:t>
            </a:r>
            <a:r>
              <a:rPr lang="en-US"/>
              <a:t> </a:t>
            </a:r>
            <a:endParaRPr lang="en-GB"/>
          </a:p>
          <a:p>
            <a:r>
              <a:rPr lang="en-GB"/>
              <a:t>How to do it</a:t>
            </a:r>
          </a:p>
          <a:p>
            <a:pPr lvl="1"/>
            <a:r>
              <a:rPr lang="en-GB"/>
              <a:t>FMA has a number of steps that fall into two stages:</a:t>
            </a:r>
          </a:p>
          <a:p>
            <a:pPr lvl="2"/>
            <a:r>
              <a:rPr lang="en-GB"/>
              <a:t>Concept Generation: a divergent thinking activity where the functions of the system are considered in turn and the means of achieving those functions identified</a:t>
            </a:r>
          </a:p>
          <a:p>
            <a:pPr lvl="2"/>
            <a:r>
              <a:rPr lang="en-GB"/>
              <a:t>Concept Integration and Selection: a convergent thinking activity that identifies whole system concepts and down-selects these to a small number of high potential solutions</a:t>
            </a:r>
          </a:p>
          <a:p>
            <a:pPr lvl="1"/>
            <a:endParaRPr lang="en-GB" dirty="0"/>
          </a:p>
        </p:txBody>
      </p:sp>
      <p:sp>
        <p:nvSpPr>
          <p:cNvPr id="17409" name="Rectangle 2"/>
          <p:cNvSpPr>
            <a:spLocks noGrp="1" noChangeArrowheads="1"/>
          </p:cNvSpPr>
          <p:nvPr>
            <p:ph type="title"/>
          </p:nvPr>
        </p:nvSpPr>
        <p:spPr/>
        <p:txBody>
          <a:bodyPr/>
          <a:lstStyle/>
          <a:p>
            <a:r>
              <a:rPr lang="en-GB"/>
              <a:t>Function Means Analysis (Stage 2)</a:t>
            </a:r>
          </a:p>
        </p:txBody>
      </p:sp>
      <p:pic>
        <p:nvPicPr>
          <p:cNvPr id="1741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2236" y="2057400"/>
            <a:ext cx="4484077" cy="3352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223680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851390" y="1119554"/>
            <a:ext cx="7403123" cy="4665785"/>
          </a:xfrm>
          <a:prstGeom prst="rect">
            <a:avLst/>
          </a:prstGeom>
          <a:solidFill>
            <a:schemeClr val="accent6">
              <a:lumMod val="20000"/>
              <a:lumOff val="80000"/>
            </a:schemeClr>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19458" name="Rectangle 3"/>
          <p:cNvSpPr>
            <a:spLocks noChangeArrowheads="1"/>
          </p:cNvSpPr>
          <p:nvPr/>
        </p:nvSpPr>
        <p:spPr bwMode="auto">
          <a:xfrm>
            <a:off x="851390" y="2901462"/>
            <a:ext cx="7403123" cy="2883877"/>
          </a:xfrm>
          <a:prstGeom prst="rect">
            <a:avLst/>
          </a:prstGeom>
          <a:solidFill>
            <a:srgbClr val="FFFFCC"/>
          </a:solidFill>
          <a:ln w="9525">
            <a:solidFill>
              <a:schemeClr val="tx1"/>
            </a:solidFill>
            <a:miter lim="800000"/>
            <a:headEnd/>
            <a:tailEnd/>
          </a:ln>
          <a:scene3d>
            <a:camera prst="orthographicFront"/>
            <a:lightRig rig="threePt" dir="t"/>
          </a:scene3d>
          <a:sp3d>
            <a:bevelT/>
          </a:sp3d>
        </p:spPr>
        <p:txBody>
          <a:bodyPr wrap="none" anchor="ctr"/>
          <a:lstStyle/>
          <a:p>
            <a:endParaRPr lang="en-US" sz="1477"/>
          </a:p>
        </p:txBody>
      </p:sp>
      <p:sp>
        <p:nvSpPr>
          <p:cNvPr id="19459" name="Rectangle 4"/>
          <p:cNvSpPr>
            <a:spLocks noGrp="1" noChangeArrowheads="1"/>
          </p:cNvSpPr>
          <p:nvPr>
            <p:ph type="title"/>
          </p:nvPr>
        </p:nvSpPr>
        <p:spPr/>
        <p:txBody>
          <a:bodyPr/>
          <a:lstStyle/>
          <a:p>
            <a:r>
              <a:rPr lang="en-GB"/>
              <a:t>Function Means Analysis Process</a:t>
            </a:r>
            <a:endParaRPr lang="en-US"/>
          </a:p>
        </p:txBody>
      </p:sp>
      <p:pic>
        <p:nvPicPr>
          <p:cNvPr id="1946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1365741"/>
            <a:ext cx="6419850" cy="42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1"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407" y="1201615"/>
            <a:ext cx="1097574" cy="1601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2"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18848" y="3817330"/>
            <a:ext cx="1327638" cy="16148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3" name="Text Box 8"/>
          <p:cNvSpPr txBox="1">
            <a:spLocks noChangeArrowheads="1"/>
          </p:cNvSpPr>
          <p:nvPr/>
        </p:nvSpPr>
        <p:spPr bwMode="auto">
          <a:xfrm>
            <a:off x="5433464" y="1258767"/>
            <a:ext cx="920445"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662"/>
              <a:t>Stage 1</a:t>
            </a:r>
          </a:p>
        </p:txBody>
      </p:sp>
      <p:sp>
        <p:nvSpPr>
          <p:cNvPr id="19464" name="Text Box 9"/>
          <p:cNvSpPr txBox="1">
            <a:spLocks noChangeArrowheads="1"/>
          </p:cNvSpPr>
          <p:nvPr/>
        </p:nvSpPr>
        <p:spPr bwMode="auto">
          <a:xfrm>
            <a:off x="2206687" y="5174275"/>
            <a:ext cx="920445"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GB" sz="1662"/>
              <a:t>Stage 2</a:t>
            </a:r>
          </a:p>
        </p:txBody>
      </p:sp>
    </p:spTree>
    <p:extLst>
      <p:ext uri="{BB962C8B-B14F-4D97-AF65-F5344CB8AC3E}">
        <p14:creationId xmlns:p14="http://schemas.microsoft.com/office/powerpoint/2010/main" val="292559280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GB"/>
              <a:t>Step 3: Determine Selection/De-selection Criteria</a:t>
            </a:r>
            <a:endParaRPr lang="en-US"/>
          </a:p>
        </p:txBody>
      </p:sp>
      <p:sp>
        <p:nvSpPr>
          <p:cNvPr id="21506" name="Rectangle 3"/>
          <p:cNvSpPr>
            <a:spLocks noGrp="1" noChangeArrowheads="1"/>
          </p:cNvSpPr>
          <p:nvPr>
            <p:ph type="body" idx="1"/>
          </p:nvPr>
        </p:nvSpPr>
        <p:spPr/>
        <p:txBody>
          <a:bodyPr/>
          <a:lstStyle/>
          <a:p>
            <a:r>
              <a:rPr lang="en-GB"/>
              <a:t>What is required at this step are some key criteria that can be used to quickly eliminate or promote the solutions documented in the Function Means Table </a:t>
            </a:r>
          </a:p>
          <a:p>
            <a:r>
              <a:rPr lang="en-GB"/>
              <a:t>The aim is to remove the obvious </a:t>
            </a:r>
            <a:r>
              <a:rPr lang="ja-JP" altLang="en-GB"/>
              <a:t>“</a:t>
            </a:r>
            <a:r>
              <a:rPr lang="en-GB" altLang="ja-JP"/>
              <a:t>sore thumbs</a:t>
            </a:r>
            <a:r>
              <a:rPr lang="ja-JP" altLang="en-GB"/>
              <a:t>”</a:t>
            </a:r>
            <a:r>
              <a:rPr lang="en-GB" altLang="ja-JP"/>
              <a:t>. </a:t>
            </a:r>
          </a:p>
          <a:p>
            <a:r>
              <a:rPr lang="en-GB"/>
              <a:t>A good starting point for the criteria is the primary WHATs from the QFD 1. These are customer facing and therefore deselecting functional solutions that do not meet these will ensure that only </a:t>
            </a:r>
            <a:r>
              <a:rPr lang="ja-JP" altLang="en-GB"/>
              <a:t>“</a:t>
            </a:r>
            <a:r>
              <a:rPr lang="en-GB" altLang="ja-JP"/>
              <a:t>compliant</a:t>
            </a:r>
            <a:r>
              <a:rPr lang="ja-JP" altLang="en-GB"/>
              <a:t>”</a:t>
            </a:r>
            <a:r>
              <a:rPr lang="en-GB" altLang="ja-JP"/>
              <a:t> ideas are carried forward </a:t>
            </a:r>
          </a:p>
          <a:p>
            <a:r>
              <a:rPr lang="en-GB"/>
              <a:t>The general recommendation here is between 3 and 6 criteria. Too many criteria can make the process time consuming.  The drawback with few criteria is that those that are selected have a significant impact on the selected system solution – the wrong criteria lead to the wrong solution</a:t>
            </a:r>
          </a:p>
          <a:p>
            <a:endParaRPr lang="en-US" dirty="0"/>
          </a:p>
        </p:txBody>
      </p:sp>
    </p:spTree>
    <p:extLst>
      <p:ext uri="{BB962C8B-B14F-4D97-AF65-F5344CB8AC3E}">
        <p14:creationId xmlns:p14="http://schemas.microsoft.com/office/powerpoint/2010/main" val="368303417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GB"/>
              <a:t>Example: Intelligent Washing Machine</a:t>
            </a:r>
          </a:p>
        </p:txBody>
      </p:sp>
      <p:sp>
        <p:nvSpPr>
          <p:cNvPr id="23554" name="Rectangle 3"/>
          <p:cNvSpPr>
            <a:spLocks noGrp="1" noChangeArrowheads="1"/>
          </p:cNvSpPr>
          <p:nvPr>
            <p:ph type="body" idx="1"/>
          </p:nvPr>
        </p:nvSpPr>
        <p:spPr/>
        <p:txBody>
          <a:bodyPr/>
          <a:lstStyle/>
          <a:p>
            <a:r>
              <a:rPr lang="en-GB"/>
              <a:t>Step 3: The de-selection criteria and order of importance</a:t>
            </a:r>
          </a:p>
          <a:p>
            <a:pPr lvl="1"/>
            <a:r>
              <a:rPr lang="en-GB"/>
              <a:t>Easy to use (order winner)</a:t>
            </a:r>
          </a:p>
          <a:p>
            <a:pPr lvl="1"/>
            <a:r>
              <a:rPr lang="en-GB"/>
              <a:t>Reliability (order qualifier – losing sensitive)</a:t>
            </a:r>
          </a:p>
          <a:p>
            <a:pPr lvl="1"/>
            <a:r>
              <a:rPr lang="en-GB"/>
              <a:t>Attractive &amp; distinctive (order winner)</a:t>
            </a:r>
          </a:p>
          <a:p>
            <a:pPr lvl="1"/>
            <a:r>
              <a:rPr lang="en-GB"/>
              <a:t>Wash Performance (order qualifier – losing sensitive)</a:t>
            </a:r>
          </a:p>
          <a:p>
            <a:pPr lvl="1"/>
            <a:endParaRPr lang="en-GB"/>
          </a:p>
          <a:p>
            <a:pPr lvl="1"/>
            <a:endParaRPr lang="en-GB"/>
          </a:p>
          <a:p>
            <a:r>
              <a:rPr lang="en-GB"/>
              <a:t>Note - having too many de-selection criteria can be counter productive. The aim initially is to remove the obvious non-runners quickly</a:t>
            </a:r>
          </a:p>
          <a:p>
            <a:r>
              <a:rPr lang="en-GB"/>
              <a:t>Note – The criteria are not just the order winners – also need to consider those losing sensitive criteria – those that unless we meet the expected level will lose orders</a:t>
            </a:r>
          </a:p>
          <a:p>
            <a:pPr lvl="1"/>
            <a:endParaRPr lang="en-GB"/>
          </a:p>
          <a:p>
            <a:pPr lvl="1"/>
            <a:endParaRPr lang="en-GB"/>
          </a:p>
        </p:txBody>
      </p:sp>
    </p:spTree>
    <p:extLst>
      <p:ext uri="{BB962C8B-B14F-4D97-AF65-F5344CB8AC3E}">
        <p14:creationId xmlns:p14="http://schemas.microsoft.com/office/powerpoint/2010/main" val="80444875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a:t>Step 4: Use the Criteria to De-select from the Table</a:t>
            </a:r>
            <a:endParaRPr lang="en-US" dirty="0"/>
          </a:p>
        </p:txBody>
      </p:sp>
      <p:sp>
        <p:nvSpPr>
          <p:cNvPr id="25602" name="Rectangle 3"/>
          <p:cNvSpPr>
            <a:spLocks noGrp="1" noChangeArrowheads="1"/>
          </p:cNvSpPr>
          <p:nvPr>
            <p:ph type="body" idx="1"/>
          </p:nvPr>
        </p:nvSpPr>
        <p:spPr/>
        <p:txBody>
          <a:bodyPr/>
          <a:lstStyle/>
          <a:p>
            <a:r>
              <a:rPr lang="en-GB"/>
              <a:t>The de-selection criteria, determined in the previous step, are now systematically applied to remove candidate functional solutions </a:t>
            </a:r>
          </a:p>
          <a:p>
            <a:r>
              <a:rPr lang="en-GB"/>
              <a:t>The aim here is to remove approximately 50% quickly, i.e. the obvious </a:t>
            </a:r>
            <a:r>
              <a:rPr lang="ja-JP" altLang="en-GB"/>
              <a:t>“</a:t>
            </a:r>
            <a:r>
              <a:rPr lang="en-GB" altLang="ja-JP"/>
              <a:t>sore thumbs</a:t>
            </a:r>
            <a:r>
              <a:rPr lang="ja-JP" altLang="en-GB"/>
              <a:t>”</a:t>
            </a:r>
            <a:r>
              <a:rPr lang="en-GB" altLang="ja-JP"/>
              <a:t> </a:t>
            </a:r>
          </a:p>
          <a:p>
            <a:r>
              <a:rPr lang="en-GB"/>
              <a:t>As functional solutions are removed a note should be made of the criteria and reasoning that led to their removal</a:t>
            </a:r>
          </a:p>
          <a:p>
            <a:r>
              <a:rPr lang="en-GB"/>
              <a:t>Over arguing at this point is counter productive – functional solutions that generate </a:t>
            </a:r>
            <a:r>
              <a:rPr lang="ja-JP" altLang="en-GB"/>
              <a:t>“</a:t>
            </a:r>
            <a:r>
              <a:rPr lang="en-GB" altLang="ja-JP"/>
              <a:t>excessive</a:t>
            </a:r>
            <a:r>
              <a:rPr lang="ja-JP" altLang="en-GB"/>
              <a:t>”</a:t>
            </a:r>
            <a:r>
              <a:rPr lang="en-GB" altLang="ja-JP"/>
              <a:t> debate should be retained</a:t>
            </a:r>
          </a:p>
          <a:p>
            <a:endParaRPr lang="en-US" dirty="0"/>
          </a:p>
        </p:txBody>
      </p:sp>
    </p:spTree>
    <p:extLst>
      <p:ext uri="{BB962C8B-B14F-4D97-AF65-F5344CB8AC3E}">
        <p14:creationId xmlns:p14="http://schemas.microsoft.com/office/powerpoint/2010/main" val="266770858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AutoShape 2"/>
          <p:cNvSpPr>
            <a:spLocks noChangeArrowheads="1"/>
          </p:cNvSpPr>
          <p:nvPr/>
        </p:nvSpPr>
        <p:spPr bwMode="auto">
          <a:xfrm>
            <a:off x="136283" y="1189892"/>
            <a:ext cx="8871438" cy="5253404"/>
          </a:xfrm>
          <a:prstGeom prst="foldedCorner">
            <a:avLst>
              <a:gd name="adj" fmla="val 5060"/>
            </a:avLst>
          </a:prstGeom>
          <a:solidFill>
            <a:schemeClr val="bg1"/>
          </a:solidFill>
          <a:ln w="9525">
            <a:solidFill>
              <a:schemeClr val="tx1"/>
            </a:solidFill>
            <a:round/>
            <a:headEnd/>
            <a:tailEnd/>
          </a:ln>
        </p:spPr>
        <p:txBody>
          <a:bodyPr wrap="none" anchor="ctr"/>
          <a:lstStyle/>
          <a:p>
            <a:endParaRPr lang="en-US" sz="1477">
              <a:solidFill>
                <a:srgbClr val="000000"/>
              </a:solidFill>
            </a:endParaRPr>
          </a:p>
        </p:txBody>
      </p:sp>
      <p:sp>
        <p:nvSpPr>
          <p:cNvPr id="27650" name="Rectangle 3"/>
          <p:cNvSpPr>
            <a:spLocks noChangeArrowheads="1"/>
          </p:cNvSpPr>
          <p:nvPr/>
        </p:nvSpPr>
        <p:spPr bwMode="auto">
          <a:xfrm>
            <a:off x="1938704" y="1345223"/>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1" name="Rectangle 4"/>
          <p:cNvSpPr>
            <a:spLocks noChangeArrowheads="1"/>
          </p:cNvSpPr>
          <p:nvPr/>
        </p:nvSpPr>
        <p:spPr bwMode="auto">
          <a:xfrm>
            <a:off x="2933701" y="1587012"/>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2" name="Rectangle 5"/>
          <p:cNvSpPr>
            <a:spLocks noChangeArrowheads="1"/>
          </p:cNvSpPr>
          <p:nvPr/>
        </p:nvSpPr>
        <p:spPr bwMode="auto">
          <a:xfrm>
            <a:off x="5924550" y="1587012"/>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3" name="Rectangle 6"/>
          <p:cNvSpPr>
            <a:spLocks noChangeArrowheads="1"/>
          </p:cNvSpPr>
          <p:nvPr/>
        </p:nvSpPr>
        <p:spPr bwMode="auto">
          <a:xfrm>
            <a:off x="2933701" y="2054471"/>
            <a:ext cx="5862" cy="439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4" name="Rectangle 7"/>
          <p:cNvSpPr>
            <a:spLocks noChangeArrowheads="1"/>
          </p:cNvSpPr>
          <p:nvPr/>
        </p:nvSpPr>
        <p:spPr bwMode="auto">
          <a:xfrm>
            <a:off x="5924550" y="2054471"/>
            <a:ext cx="4396" cy="439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5" name="Rectangle 8"/>
          <p:cNvSpPr>
            <a:spLocks noChangeArrowheads="1"/>
          </p:cNvSpPr>
          <p:nvPr/>
        </p:nvSpPr>
        <p:spPr bwMode="auto">
          <a:xfrm>
            <a:off x="1938704" y="3912577"/>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6" name="Rectangle 9"/>
          <p:cNvSpPr>
            <a:spLocks noChangeArrowheads="1"/>
          </p:cNvSpPr>
          <p:nvPr/>
        </p:nvSpPr>
        <p:spPr bwMode="auto">
          <a:xfrm>
            <a:off x="3930163" y="3912577"/>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7" name="Rectangle 10"/>
          <p:cNvSpPr>
            <a:spLocks noChangeArrowheads="1"/>
          </p:cNvSpPr>
          <p:nvPr/>
        </p:nvSpPr>
        <p:spPr bwMode="auto">
          <a:xfrm>
            <a:off x="6919546" y="3912577"/>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8" name="Rectangle 11"/>
          <p:cNvSpPr>
            <a:spLocks noChangeArrowheads="1"/>
          </p:cNvSpPr>
          <p:nvPr/>
        </p:nvSpPr>
        <p:spPr bwMode="auto">
          <a:xfrm>
            <a:off x="2933701" y="4224704"/>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59" name="Rectangle 12"/>
          <p:cNvSpPr>
            <a:spLocks noChangeArrowheads="1"/>
          </p:cNvSpPr>
          <p:nvPr/>
        </p:nvSpPr>
        <p:spPr bwMode="auto">
          <a:xfrm>
            <a:off x="5924550" y="4224704"/>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0" name="Rectangle 13"/>
          <p:cNvSpPr>
            <a:spLocks noChangeArrowheads="1"/>
          </p:cNvSpPr>
          <p:nvPr/>
        </p:nvSpPr>
        <p:spPr bwMode="auto">
          <a:xfrm>
            <a:off x="2933701" y="4384431"/>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1" name="Rectangle 14"/>
          <p:cNvSpPr>
            <a:spLocks noChangeArrowheads="1"/>
          </p:cNvSpPr>
          <p:nvPr/>
        </p:nvSpPr>
        <p:spPr bwMode="auto">
          <a:xfrm>
            <a:off x="5924550" y="4384431"/>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2" name="Rectangle 15"/>
          <p:cNvSpPr>
            <a:spLocks noChangeArrowheads="1"/>
          </p:cNvSpPr>
          <p:nvPr/>
        </p:nvSpPr>
        <p:spPr bwMode="auto">
          <a:xfrm>
            <a:off x="2933701" y="4541227"/>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3" name="Rectangle 16"/>
          <p:cNvSpPr>
            <a:spLocks noChangeArrowheads="1"/>
          </p:cNvSpPr>
          <p:nvPr/>
        </p:nvSpPr>
        <p:spPr bwMode="auto">
          <a:xfrm>
            <a:off x="5924550" y="4541227"/>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4" name="Rectangle 17"/>
          <p:cNvSpPr>
            <a:spLocks noChangeArrowheads="1"/>
          </p:cNvSpPr>
          <p:nvPr/>
        </p:nvSpPr>
        <p:spPr bwMode="auto">
          <a:xfrm>
            <a:off x="1938704" y="4853354"/>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5" name="Rectangle 18"/>
          <p:cNvSpPr>
            <a:spLocks noChangeArrowheads="1"/>
          </p:cNvSpPr>
          <p:nvPr/>
        </p:nvSpPr>
        <p:spPr bwMode="auto">
          <a:xfrm>
            <a:off x="3930163" y="4853354"/>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6" name="Rectangle 19"/>
          <p:cNvSpPr>
            <a:spLocks noChangeArrowheads="1"/>
          </p:cNvSpPr>
          <p:nvPr/>
        </p:nvSpPr>
        <p:spPr bwMode="auto">
          <a:xfrm>
            <a:off x="6919546" y="4853354"/>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7" name="Rectangle 20"/>
          <p:cNvSpPr>
            <a:spLocks noChangeArrowheads="1"/>
          </p:cNvSpPr>
          <p:nvPr/>
        </p:nvSpPr>
        <p:spPr bwMode="auto">
          <a:xfrm>
            <a:off x="2933701" y="5165481"/>
            <a:ext cx="5862" cy="439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8" name="Rectangle 21"/>
          <p:cNvSpPr>
            <a:spLocks noChangeArrowheads="1"/>
          </p:cNvSpPr>
          <p:nvPr/>
        </p:nvSpPr>
        <p:spPr bwMode="auto">
          <a:xfrm>
            <a:off x="5924550" y="5165481"/>
            <a:ext cx="4396" cy="439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69" name="Rectangle 22"/>
          <p:cNvSpPr>
            <a:spLocks noChangeArrowheads="1"/>
          </p:cNvSpPr>
          <p:nvPr/>
        </p:nvSpPr>
        <p:spPr bwMode="auto">
          <a:xfrm>
            <a:off x="1938704" y="5479073"/>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70" name="Rectangle 23"/>
          <p:cNvSpPr>
            <a:spLocks noChangeArrowheads="1"/>
          </p:cNvSpPr>
          <p:nvPr/>
        </p:nvSpPr>
        <p:spPr bwMode="auto">
          <a:xfrm>
            <a:off x="3930163" y="5479073"/>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71" name="Rectangle 24"/>
          <p:cNvSpPr>
            <a:spLocks noChangeArrowheads="1"/>
          </p:cNvSpPr>
          <p:nvPr/>
        </p:nvSpPr>
        <p:spPr bwMode="auto">
          <a:xfrm>
            <a:off x="6919546" y="5479073"/>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72" name="Rectangle 25"/>
          <p:cNvSpPr>
            <a:spLocks noChangeArrowheads="1"/>
          </p:cNvSpPr>
          <p:nvPr/>
        </p:nvSpPr>
        <p:spPr bwMode="auto">
          <a:xfrm>
            <a:off x="2933701" y="5791200"/>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73" name="Rectangle 26"/>
          <p:cNvSpPr>
            <a:spLocks noChangeArrowheads="1"/>
          </p:cNvSpPr>
          <p:nvPr/>
        </p:nvSpPr>
        <p:spPr bwMode="auto">
          <a:xfrm>
            <a:off x="5924550" y="5791200"/>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solidFill>
                <a:srgbClr val="000000"/>
              </a:solidFill>
            </a:endParaRPr>
          </a:p>
        </p:txBody>
      </p:sp>
      <p:sp>
        <p:nvSpPr>
          <p:cNvPr id="27674" name="Rectangle 27"/>
          <p:cNvSpPr>
            <a:spLocks noGrp="1" noChangeArrowheads="1"/>
          </p:cNvSpPr>
          <p:nvPr>
            <p:ph type="title"/>
          </p:nvPr>
        </p:nvSpPr>
        <p:spPr>
          <a:xfrm>
            <a:off x="131763" y="-4762"/>
            <a:ext cx="6489700" cy="883994"/>
          </a:xfrm>
        </p:spPr>
        <p:txBody>
          <a:bodyPr/>
          <a:lstStyle/>
          <a:p>
            <a:pPr defTabSz="703402"/>
            <a:r>
              <a:rPr lang="en-GB" dirty="0">
                <a:latin typeface="Arial" charset="0"/>
              </a:rPr>
              <a:t>Example: Intelligent Washing Machine</a:t>
            </a:r>
          </a:p>
        </p:txBody>
      </p:sp>
      <p:sp>
        <p:nvSpPr>
          <p:cNvPr id="27677" name="Text Box 30"/>
          <p:cNvSpPr txBox="1">
            <a:spLocks noChangeArrowheads="1"/>
          </p:cNvSpPr>
          <p:nvPr/>
        </p:nvSpPr>
        <p:spPr bwMode="auto">
          <a:xfrm>
            <a:off x="7287358" y="3426070"/>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27678" name="Text Box 31"/>
          <p:cNvSpPr txBox="1">
            <a:spLocks noChangeArrowheads="1"/>
          </p:cNvSpPr>
          <p:nvPr/>
        </p:nvSpPr>
        <p:spPr bwMode="auto">
          <a:xfrm>
            <a:off x="7552286" y="3521321"/>
            <a:ext cx="1369286" cy="6889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b="1">
                <a:solidFill>
                  <a:srgbClr val="000000"/>
                </a:solidFill>
                <a:sym typeface="Wingdings" charset="0"/>
              </a:rPr>
              <a:t>Easy to use</a:t>
            </a:r>
            <a:endParaRPr lang="en-GB" sz="2954" b="1">
              <a:solidFill>
                <a:srgbClr val="FF3300"/>
              </a:solidFill>
            </a:endParaRPr>
          </a:p>
          <a:p>
            <a:pPr algn="ctr"/>
            <a:endParaRPr lang="en-GB" sz="2215">
              <a:solidFill>
                <a:srgbClr val="000000"/>
              </a:solidFill>
            </a:endParaRPr>
          </a:p>
        </p:txBody>
      </p:sp>
      <p:sp>
        <p:nvSpPr>
          <p:cNvPr id="27679" name="Text Box 32"/>
          <p:cNvSpPr txBox="1">
            <a:spLocks noChangeArrowheads="1"/>
          </p:cNvSpPr>
          <p:nvPr/>
        </p:nvSpPr>
        <p:spPr bwMode="auto">
          <a:xfrm>
            <a:off x="7321061" y="3848101"/>
            <a:ext cx="37382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27680" name="Text Box 33"/>
          <p:cNvSpPr txBox="1">
            <a:spLocks noChangeArrowheads="1"/>
          </p:cNvSpPr>
          <p:nvPr/>
        </p:nvSpPr>
        <p:spPr bwMode="auto">
          <a:xfrm>
            <a:off x="7551130" y="3984383"/>
            <a:ext cx="1191353"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b="1">
                <a:solidFill>
                  <a:srgbClr val="000000"/>
                </a:solidFill>
                <a:sym typeface="Wingdings" charset="0"/>
              </a:rPr>
              <a:t>Reliability</a:t>
            </a:r>
            <a:endParaRPr lang="en-GB" sz="2215">
              <a:solidFill>
                <a:srgbClr val="000000"/>
              </a:solidFill>
            </a:endParaRPr>
          </a:p>
        </p:txBody>
      </p:sp>
      <p:sp>
        <p:nvSpPr>
          <p:cNvPr id="27681" name="Text Box 34"/>
          <p:cNvSpPr txBox="1">
            <a:spLocks noChangeArrowheads="1"/>
          </p:cNvSpPr>
          <p:nvPr/>
        </p:nvSpPr>
        <p:spPr bwMode="auto">
          <a:xfrm>
            <a:off x="7347438" y="4382966"/>
            <a:ext cx="316112"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27682" name="Text Box 35"/>
          <p:cNvSpPr txBox="1">
            <a:spLocks noChangeArrowheads="1"/>
          </p:cNvSpPr>
          <p:nvPr/>
        </p:nvSpPr>
        <p:spPr bwMode="auto">
          <a:xfrm>
            <a:off x="7643335" y="4825514"/>
            <a:ext cx="1278042"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b="1">
                <a:solidFill>
                  <a:srgbClr val="000000"/>
                </a:solidFill>
              </a:rPr>
              <a:t>Wash Perf.</a:t>
            </a:r>
          </a:p>
        </p:txBody>
      </p:sp>
      <p:sp>
        <p:nvSpPr>
          <p:cNvPr id="27683" name="Text Box 36"/>
          <p:cNvSpPr txBox="1">
            <a:spLocks noChangeArrowheads="1"/>
          </p:cNvSpPr>
          <p:nvPr/>
        </p:nvSpPr>
        <p:spPr bwMode="auto">
          <a:xfrm>
            <a:off x="7287358" y="4778621"/>
            <a:ext cx="333746" cy="433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27684" name="Text Box 37"/>
          <p:cNvSpPr txBox="1">
            <a:spLocks noChangeArrowheads="1"/>
          </p:cNvSpPr>
          <p:nvPr/>
        </p:nvSpPr>
        <p:spPr bwMode="auto">
          <a:xfrm>
            <a:off x="7565351" y="4409344"/>
            <a:ext cx="1167307"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662" b="1">
                <a:solidFill>
                  <a:srgbClr val="000000"/>
                </a:solidFill>
              </a:rPr>
              <a:t>Attractive</a:t>
            </a:r>
          </a:p>
        </p:txBody>
      </p:sp>
      <p:sp>
        <p:nvSpPr>
          <p:cNvPr id="102439" name="Text Box 39"/>
          <p:cNvSpPr txBox="1">
            <a:spLocks noChangeArrowheads="1"/>
          </p:cNvSpPr>
          <p:nvPr/>
        </p:nvSpPr>
        <p:spPr bwMode="auto">
          <a:xfrm>
            <a:off x="2006112" y="2014905"/>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0" name="Text Box 40"/>
          <p:cNvSpPr txBox="1">
            <a:spLocks noChangeArrowheads="1"/>
          </p:cNvSpPr>
          <p:nvPr/>
        </p:nvSpPr>
        <p:spPr bwMode="auto">
          <a:xfrm>
            <a:off x="5039458" y="2031024"/>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1" name="Text Box 41"/>
          <p:cNvSpPr txBox="1">
            <a:spLocks noChangeArrowheads="1"/>
          </p:cNvSpPr>
          <p:nvPr/>
        </p:nvSpPr>
        <p:spPr bwMode="auto">
          <a:xfrm>
            <a:off x="2006112" y="2479431"/>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2" name="Text Box 42"/>
          <p:cNvSpPr txBox="1">
            <a:spLocks noChangeArrowheads="1"/>
          </p:cNvSpPr>
          <p:nvPr/>
        </p:nvSpPr>
        <p:spPr bwMode="auto">
          <a:xfrm>
            <a:off x="2716823" y="2488224"/>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3" name="Text Box 43"/>
          <p:cNvSpPr txBox="1">
            <a:spLocks noChangeArrowheads="1"/>
          </p:cNvSpPr>
          <p:nvPr/>
        </p:nvSpPr>
        <p:spPr bwMode="auto">
          <a:xfrm>
            <a:off x="1241182" y="2445728"/>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4" name="Text Box 44"/>
          <p:cNvSpPr txBox="1">
            <a:spLocks noChangeArrowheads="1"/>
          </p:cNvSpPr>
          <p:nvPr/>
        </p:nvSpPr>
        <p:spPr bwMode="auto">
          <a:xfrm>
            <a:off x="5805854" y="2461847"/>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5" name="Text Box 45"/>
          <p:cNvSpPr txBox="1">
            <a:spLocks noChangeArrowheads="1"/>
          </p:cNvSpPr>
          <p:nvPr/>
        </p:nvSpPr>
        <p:spPr bwMode="auto">
          <a:xfrm>
            <a:off x="2716823" y="2798885"/>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6" name="Text Box 46"/>
          <p:cNvSpPr txBox="1">
            <a:spLocks noChangeArrowheads="1"/>
          </p:cNvSpPr>
          <p:nvPr/>
        </p:nvSpPr>
        <p:spPr bwMode="auto">
          <a:xfrm>
            <a:off x="3462705" y="3108082"/>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7" name="Text Box 47"/>
          <p:cNvSpPr txBox="1">
            <a:spLocks noChangeArrowheads="1"/>
          </p:cNvSpPr>
          <p:nvPr/>
        </p:nvSpPr>
        <p:spPr bwMode="auto">
          <a:xfrm>
            <a:off x="1225061" y="3446585"/>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8" name="Text Box 48"/>
          <p:cNvSpPr txBox="1">
            <a:spLocks noChangeArrowheads="1"/>
          </p:cNvSpPr>
          <p:nvPr/>
        </p:nvSpPr>
        <p:spPr bwMode="auto">
          <a:xfrm>
            <a:off x="1950428" y="4624754"/>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49" name="Text Box 49"/>
          <p:cNvSpPr txBox="1">
            <a:spLocks noChangeArrowheads="1"/>
          </p:cNvSpPr>
          <p:nvPr/>
        </p:nvSpPr>
        <p:spPr bwMode="auto">
          <a:xfrm>
            <a:off x="1260231" y="5597770"/>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50" name="Text Box 50"/>
          <p:cNvSpPr txBox="1">
            <a:spLocks noChangeArrowheads="1"/>
          </p:cNvSpPr>
          <p:nvPr/>
        </p:nvSpPr>
        <p:spPr bwMode="auto">
          <a:xfrm>
            <a:off x="4349261" y="5580185"/>
            <a:ext cx="425116"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a:t>
            </a:r>
            <a:endParaRPr lang="en-GB" sz="2954" b="1">
              <a:solidFill>
                <a:srgbClr val="FF3300"/>
              </a:solidFill>
            </a:endParaRPr>
          </a:p>
        </p:txBody>
      </p:sp>
      <p:sp>
        <p:nvSpPr>
          <p:cNvPr id="102451" name="Text Box 51"/>
          <p:cNvSpPr txBox="1">
            <a:spLocks noChangeArrowheads="1"/>
          </p:cNvSpPr>
          <p:nvPr/>
        </p:nvSpPr>
        <p:spPr bwMode="auto">
          <a:xfrm>
            <a:off x="2759319" y="4582261"/>
            <a:ext cx="386862"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2" name="Text Box 52"/>
          <p:cNvSpPr txBox="1">
            <a:spLocks noChangeArrowheads="1"/>
          </p:cNvSpPr>
          <p:nvPr/>
        </p:nvSpPr>
        <p:spPr bwMode="auto">
          <a:xfrm>
            <a:off x="5895243" y="4529505"/>
            <a:ext cx="37382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3" name="Text Box 53"/>
          <p:cNvSpPr txBox="1">
            <a:spLocks noChangeArrowheads="1"/>
          </p:cNvSpPr>
          <p:nvPr/>
        </p:nvSpPr>
        <p:spPr bwMode="auto">
          <a:xfrm>
            <a:off x="5065835" y="5262197"/>
            <a:ext cx="37382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4" name="Text Box 54"/>
          <p:cNvSpPr txBox="1">
            <a:spLocks noChangeArrowheads="1"/>
          </p:cNvSpPr>
          <p:nvPr/>
        </p:nvSpPr>
        <p:spPr bwMode="auto">
          <a:xfrm>
            <a:off x="1995854" y="4926624"/>
            <a:ext cx="37382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5" name="Text Box 55"/>
          <p:cNvSpPr txBox="1">
            <a:spLocks noChangeArrowheads="1"/>
          </p:cNvSpPr>
          <p:nvPr/>
        </p:nvSpPr>
        <p:spPr bwMode="auto">
          <a:xfrm>
            <a:off x="2787161" y="4951536"/>
            <a:ext cx="37382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6" name="Text Box 56"/>
          <p:cNvSpPr txBox="1">
            <a:spLocks noChangeArrowheads="1"/>
          </p:cNvSpPr>
          <p:nvPr/>
        </p:nvSpPr>
        <p:spPr bwMode="auto">
          <a:xfrm>
            <a:off x="3515458" y="5564066"/>
            <a:ext cx="37382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7" name="Text Box 57"/>
          <p:cNvSpPr txBox="1">
            <a:spLocks noChangeArrowheads="1"/>
          </p:cNvSpPr>
          <p:nvPr/>
        </p:nvSpPr>
        <p:spPr bwMode="auto">
          <a:xfrm>
            <a:off x="1295400" y="5846885"/>
            <a:ext cx="373820" cy="5469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954">
                <a:solidFill>
                  <a:srgbClr val="FF3300"/>
                </a:solidFill>
                <a:latin typeface="Times New Roman" charset="0"/>
                <a:sym typeface="Wingdings" charset="0"/>
              </a:rPr>
              <a:t>x</a:t>
            </a:r>
            <a:endParaRPr lang="en-GB" sz="2954">
              <a:solidFill>
                <a:srgbClr val="FF3300"/>
              </a:solidFill>
              <a:latin typeface="Times New Roman" charset="0"/>
            </a:endParaRPr>
          </a:p>
        </p:txBody>
      </p:sp>
      <p:sp>
        <p:nvSpPr>
          <p:cNvPr id="102458" name="Text Box 58"/>
          <p:cNvSpPr txBox="1">
            <a:spLocks noChangeArrowheads="1"/>
          </p:cNvSpPr>
          <p:nvPr/>
        </p:nvSpPr>
        <p:spPr bwMode="auto">
          <a:xfrm>
            <a:off x="3606313" y="2074985"/>
            <a:ext cx="316112"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59" name="Text Box 59"/>
          <p:cNvSpPr txBox="1">
            <a:spLocks noChangeArrowheads="1"/>
          </p:cNvSpPr>
          <p:nvPr/>
        </p:nvSpPr>
        <p:spPr bwMode="auto">
          <a:xfrm>
            <a:off x="4407878" y="2118947"/>
            <a:ext cx="316112"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0" name="Text Box 60"/>
          <p:cNvSpPr txBox="1">
            <a:spLocks noChangeArrowheads="1"/>
          </p:cNvSpPr>
          <p:nvPr/>
        </p:nvSpPr>
        <p:spPr bwMode="auto">
          <a:xfrm>
            <a:off x="4407878" y="4667251"/>
            <a:ext cx="316112"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1" name="Text Box 61"/>
          <p:cNvSpPr txBox="1">
            <a:spLocks noChangeArrowheads="1"/>
          </p:cNvSpPr>
          <p:nvPr/>
        </p:nvSpPr>
        <p:spPr bwMode="auto">
          <a:xfrm>
            <a:off x="5062905" y="5065836"/>
            <a:ext cx="316112"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2" name="Text Box 62"/>
          <p:cNvSpPr txBox="1">
            <a:spLocks noChangeArrowheads="1"/>
          </p:cNvSpPr>
          <p:nvPr/>
        </p:nvSpPr>
        <p:spPr bwMode="auto">
          <a:xfrm>
            <a:off x="3493478" y="5986097"/>
            <a:ext cx="316112"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3" name="Text Box 63"/>
          <p:cNvSpPr txBox="1">
            <a:spLocks noChangeArrowheads="1"/>
          </p:cNvSpPr>
          <p:nvPr/>
        </p:nvSpPr>
        <p:spPr bwMode="auto">
          <a:xfrm>
            <a:off x="4407878" y="5987562"/>
            <a:ext cx="316112"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4" name="Text Box 64"/>
          <p:cNvSpPr txBox="1">
            <a:spLocks noChangeArrowheads="1"/>
          </p:cNvSpPr>
          <p:nvPr/>
        </p:nvSpPr>
        <p:spPr bwMode="auto">
          <a:xfrm>
            <a:off x="5089282" y="5994890"/>
            <a:ext cx="316112" cy="376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846" b="1">
                <a:solidFill>
                  <a:srgbClr val="FF3300"/>
                </a:solidFill>
                <a:sym typeface="Wingdings" charset="0"/>
              </a:rPr>
              <a:t>x</a:t>
            </a:r>
            <a:endParaRPr lang="en-GB" sz="1846" b="1">
              <a:solidFill>
                <a:srgbClr val="FF3300"/>
              </a:solidFill>
            </a:endParaRPr>
          </a:p>
        </p:txBody>
      </p:sp>
      <p:sp>
        <p:nvSpPr>
          <p:cNvPr id="102465" name="Text Box 65"/>
          <p:cNvSpPr txBox="1">
            <a:spLocks noChangeArrowheads="1"/>
          </p:cNvSpPr>
          <p:nvPr/>
        </p:nvSpPr>
        <p:spPr bwMode="auto">
          <a:xfrm>
            <a:off x="3546232" y="2842848"/>
            <a:ext cx="333746" cy="433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66" name="Text Box 66"/>
          <p:cNvSpPr txBox="1">
            <a:spLocks noChangeArrowheads="1"/>
          </p:cNvSpPr>
          <p:nvPr/>
        </p:nvSpPr>
        <p:spPr bwMode="auto">
          <a:xfrm>
            <a:off x="4321421" y="2873621"/>
            <a:ext cx="333746" cy="433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67" name="Text Box 67"/>
          <p:cNvSpPr txBox="1">
            <a:spLocks noChangeArrowheads="1"/>
          </p:cNvSpPr>
          <p:nvPr/>
        </p:nvSpPr>
        <p:spPr bwMode="auto">
          <a:xfrm>
            <a:off x="3471498" y="3971194"/>
            <a:ext cx="333746" cy="433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68" name="Text Box 68"/>
          <p:cNvSpPr txBox="1">
            <a:spLocks noChangeArrowheads="1"/>
          </p:cNvSpPr>
          <p:nvPr/>
        </p:nvSpPr>
        <p:spPr bwMode="auto">
          <a:xfrm>
            <a:off x="3462704" y="4649667"/>
            <a:ext cx="333746" cy="433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69" name="Text Box 69"/>
          <p:cNvSpPr txBox="1">
            <a:spLocks noChangeArrowheads="1"/>
          </p:cNvSpPr>
          <p:nvPr/>
        </p:nvSpPr>
        <p:spPr bwMode="auto">
          <a:xfrm>
            <a:off x="5757498" y="5073164"/>
            <a:ext cx="333746" cy="433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70" name="Text Box 70"/>
          <p:cNvSpPr txBox="1">
            <a:spLocks noChangeArrowheads="1"/>
          </p:cNvSpPr>
          <p:nvPr/>
        </p:nvSpPr>
        <p:spPr bwMode="auto">
          <a:xfrm>
            <a:off x="4321421" y="5357448"/>
            <a:ext cx="333746" cy="433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102471" name="Text Box 71"/>
          <p:cNvSpPr txBox="1">
            <a:spLocks noChangeArrowheads="1"/>
          </p:cNvSpPr>
          <p:nvPr/>
        </p:nvSpPr>
        <p:spPr bwMode="auto">
          <a:xfrm>
            <a:off x="3434863" y="5323744"/>
            <a:ext cx="333746" cy="433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215">
                <a:solidFill>
                  <a:srgbClr val="FF3300"/>
                </a:solidFill>
                <a:latin typeface="Dingur" charset="0"/>
              </a:rPr>
              <a:t>u</a:t>
            </a:r>
          </a:p>
        </p:txBody>
      </p:sp>
      <p:sp>
        <p:nvSpPr>
          <p:cNvPr id="72" name="Text Box 29"/>
          <p:cNvSpPr txBox="1">
            <a:spLocks noChangeArrowheads="1"/>
          </p:cNvSpPr>
          <p:nvPr/>
        </p:nvSpPr>
        <p:spPr bwMode="auto">
          <a:xfrm>
            <a:off x="266700" y="978878"/>
            <a:ext cx="3760132" cy="319639"/>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spAutoFit/>
          </a:bodyPr>
          <a:lstStyle/>
          <a:p>
            <a:pPr>
              <a:defRPr/>
            </a:pPr>
            <a:r>
              <a:rPr lang="en-GB" sz="1477" dirty="0">
                <a:solidFill>
                  <a:srgbClr val="000000"/>
                </a:solidFill>
                <a:latin typeface="Arial"/>
              </a:rPr>
              <a:t>Step 4: Apply criteria to de-select solutions</a:t>
            </a:r>
          </a:p>
        </p:txBody>
      </p:sp>
      <p:sp>
        <p:nvSpPr>
          <p:cNvPr id="73" name="Rectangle 38"/>
          <p:cNvSpPr>
            <a:spLocks noChangeArrowheads="1"/>
          </p:cNvSpPr>
          <p:nvPr/>
        </p:nvSpPr>
        <p:spPr bwMode="auto">
          <a:xfrm>
            <a:off x="7212624" y="1244113"/>
            <a:ext cx="1740877" cy="1228863"/>
          </a:xfrm>
          <a:prstGeom prst="rect">
            <a:avLst/>
          </a:prstGeom>
          <a:ln/>
          <a:extLst/>
        </p:spPr>
        <p:style>
          <a:lnRef idx="1">
            <a:schemeClr val="accent6"/>
          </a:lnRef>
          <a:fillRef idx="2">
            <a:schemeClr val="accent6"/>
          </a:fillRef>
          <a:effectRef idx="1">
            <a:schemeClr val="accent6"/>
          </a:effectRef>
          <a:fontRef idx="minor">
            <a:schemeClr val="dk1"/>
          </a:fontRef>
        </p:style>
        <p:txBody>
          <a:bodyPr>
            <a:spAutoFit/>
          </a:bodyPr>
          <a:lstStyle/>
          <a:p>
            <a:pPr>
              <a:spcBef>
                <a:spcPct val="50000"/>
              </a:spcBef>
            </a:pPr>
            <a:r>
              <a:rPr lang="en-GB" sz="1477" dirty="0">
                <a:solidFill>
                  <a:srgbClr val="000000"/>
                </a:solidFill>
              </a:rPr>
              <a:t>The de-selection should be looking for the obvious </a:t>
            </a:r>
            <a:r>
              <a:rPr lang="ja-JP" altLang="en-GB" sz="1477" dirty="0">
                <a:solidFill>
                  <a:srgbClr val="000000"/>
                </a:solidFill>
              </a:rPr>
              <a:t>“</a:t>
            </a:r>
            <a:r>
              <a:rPr lang="en-GB" altLang="ja-JP" sz="1477" dirty="0">
                <a:solidFill>
                  <a:srgbClr val="000000"/>
                </a:solidFill>
              </a:rPr>
              <a:t>sore thumbs</a:t>
            </a:r>
            <a:r>
              <a:rPr lang="ja-JP" altLang="en-GB" sz="1477" dirty="0">
                <a:solidFill>
                  <a:srgbClr val="000000"/>
                </a:solidFill>
              </a:rPr>
              <a:t>”</a:t>
            </a:r>
            <a:r>
              <a:rPr lang="en-GB" altLang="ja-JP" sz="1477" dirty="0">
                <a:solidFill>
                  <a:srgbClr val="000000"/>
                </a:solidFill>
              </a:rPr>
              <a:t> </a:t>
            </a:r>
          </a:p>
        </p:txBody>
      </p:sp>
      <p:pic>
        <p:nvPicPr>
          <p:cNvPr id="2" name="Picture 1"/>
          <p:cNvPicPr>
            <a:picLocks noChangeAspect="1"/>
          </p:cNvPicPr>
          <p:nvPr/>
        </p:nvPicPr>
        <p:blipFill rotWithShape="1">
          <a:blip r:embed="rId3"/>
          <a:srcRect r="17809" b="2290"/>
          <a:stretch/>
        </p:blipFill>
        <p:spPr>
          <a:xfrm>
            <a:off x="302539" y="1441448"/>
            <a:ext cx="6706338" cy="4973173"/>
          </a:xfrm>
          <a:prstGeom prst="rect">
            <a:avLst/>
          </a:prstGeom>
        </p:spPr>
      </p:pic>
    </p:spTree>
    <p:extLst>
      <p:ext uri="{BB962C8B-B14F-4D97-AF65-F5344CB8AC3E}">
        <p14:creationId xmlns:p14="http://schemas.microsoft.com/office/powerpoint/2010/main" val="4576133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4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4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4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4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4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24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24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24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244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24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24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24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24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245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245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245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245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245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245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245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246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246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246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246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246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246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246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246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246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246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02471"/>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024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9" grpId="0"/>
      <p:bldP spid="102440" grpId="0"/>
      <p:bldP spid="102441" grpId="0"/>
      <p:bldP spid="102442" grpId="0"/>
      <p:bldP spid="102443" grpId="0"/>
      <p:bldP spid="102444" grpId="0"/>
      <p:bldP spid="102445" grpId="0"/>
      <p:bldP spid="102446" grpId="0"/>
      <p:bldP spid="102447" grpId="0"/>
      <p:bldP spid="102448" grpId="0"/>
      <p:bldP spid="102449" grpId="0"/>
      <p:bldP spid="102450" grpId="0"/>
      <p:bldP spid="102451" grpId="0"/>
      <p:bldP spid="102452" grpId="0"/>
      <p:bldP spid="102453" grpId="0"/>
      <p:bldP spid="102454" grpId="0"/>
      <p:bldP spid="102455" grpId="0"/>
      <p:bldP spid="102456" grpId="0"/>
      <p:bldP spid="102457" grpId="0"/>
      <p:bldP spid="102458" grpId="0"/>
      <p:bldP spid="102459" grpId="0"/>
      <p:bldP spid="102460" grpId="0"/>
      <p:bldP spid="102461" grpId="0"/>
      <p:bldP spid="102462" grpId="0"/>
      <p:bldP spid="102463" grpId="0"/>
      <p:bldP spid="102464" grpId="0"/>
      <p:bldP spid="102465" grpId="0"/>
      <p:bldP spid="102466" grpId="0"/>
      <p:bldP spid="102467" grpId="0"/>
      <p:bldP spid="102468" grpId="0"/>
      <p:bldP spid="102469" grpId="0"/>
      <p:bldP spid="102470" grpId="0"/>
      <p:bldP spid="10247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0" y="0"/>
            <a:ext cx="6986954" cy="1041401"/>
          </a:xfrm>
        </p:spPr>
        <p:txBody>
          <a:bodyPr/>
          <a:lstStyle/>
          <a:p>
            <a:r>
              <a:rPr lang="en-GB" sz="2000" dirty="0"/>
              <a:t>Step 5: Review Remaining Options to Generate Potential Whole System Concept Solutions</a:t>
            </a:r>
            <a:endParaRPr lang="en-US" sz="2000" dirty="0"/>
          </a:p>
        </p:txBody>
      </p:sp>
      <p:sp>
        <p:nvSpPr>
          <p:cNvPr id="20483" name="Rectangle 3"/>
          <p:cNvSpPr>
            <a:spLocks noGrp="1" noChangeArrowheads="1"/>
          </p:cNvSpPr>
          <p:nvPr>
            <p:ph type="body" idx="1"/>
          </p:nvPr>
        </p:nvSpPr>
        <p:spPr/>
        <p:txBody>
          <a:bodyPr>
            <a:normAutofit lnSpcReduction="10000"/>
          </a:bodyPr>
          <a:lstStyle/>
          <a:p>
            <a:r>
              <a:rPr lang="en-GB" dirty="0"/>
              <a:t>With the </a:t>
            </a:r>
            <a:r>
              <a:rPr lang="ja-JP" altLang="en-GB" dirty="0"/>
              <a:t>“</a:t>
            </a:r>
            <a:r>
              <a:rPr lang="en-GB" altLang="ja-JP" dirty="0"/>
              <a:t>sore thumbs</a:t>
            </a:r>
            <a:r>
              <a:rPr lang="ja-JP" altLang="en-GB" dirty="0"/>
              <a:t>”</a:t>
            </a:r>
            <a:r>
              <a:rPr lang="en-GB" dirty="0"/>
              <a:t> removed the task now is to determine potential whole system concepts </a:t>
            </a:r>
          </a:p>
          <a:p>
            <a:r>
              <a:rPr lang="en-GB" dirty="0"/>
              <a:t>A simple approach here is to plot routes through the table that represent complete candidate system concept solutions</a:t>
            </a:r>
          </a:p>
          <a:p>
            <a:r>
              <a:rPr lang="en-GB" dirty="0"/>
              <a:t>For any given function as many means as necessary can be selected for a particular whole system concept – note though if several solutions are necessary it could be a consequence of the function being too abstract! In such situations it is worth considering decomposing the high-level function into lower-level functions</a:t>
            </a:r>
          </a:p>
          <a:p>
            <a:r>
              <a:rPr lang="en-GB" dirty="0"/>
              <a:t>Selecting the </a:t>
            </a:r>
            <a:r>
              <a:rPr lang="ja-JP" altLang="en-GB" dirty="0"/>
              <a:t>“</a:t>
            </a:r>
            <a:r>
              <a:rPr lang="en-GB" dirty="0"/>
              <a:t>routes</a:t>
            </a:r>
            <a:r>
              <a:rPr lang="ja-JP" altLang="en-GB" dirty="0"/>
              <a:t>”</a:t>
            </a:r>
            <a:r>
              <a:rPr lang="en-GB" dirty="0"/>
              <a:t> can be based on technologies that</a:t>
            </a:r>
          </a:p>
          <a:p>
            <a:pPr lvl="1"/>
            <a:r>
              <a:rPr lang="en-GB" dirty="0"/>
              <a:t>Are compatible or avoid incompatibilities</a:t>
            </a:r>
          </a:p>
          <a:p>
            <a:pPr lvl="1"/>
            <a:r>
              <a:rPr lang="en-GB" dirty="0"/>
              <a:t>Support the </a:t>
            </a:r>
            <a:r>
              <a:rPr lang="ja-JP" altLang="en-GB" dirty="0"/>
              <a:t>“</a:t>
            </a:r>
            <a:r>
              <a:rPr lang="en-GB" dirty="0"/>
              <a:t>best</a:t>
            </a:r>
            <a:r>
              <a:rPr lang="ja-JP" altLang="en-GB" dirty="0"/>
              <a:t>”</a:t>
            </a:r>
            <a:r>
              <a:rPr lang="en-GB" dirty="0"/>
              <a:t> logical architectures</a:t>
            </a:r>
          </a:p>
          <a:p>
            <a:r>
              <a:rPr lang="en-GB" dirty="0"/>
              <a:t>The aim should be to generate as many whole system concepts as realistically possible – common sense should also prevail</a:t>
            </a:r>
            <a:endParaRPr lang="en-US" dirty="0"/>
          </a:p>
        </p:txBody>
      </p:sp>
    </p:spTree>
    <p:extLst>
      <p:ext uri="{BB962C8B-B14F-4D97-AF65-F5344CB8AC3E}">
        <p14:creationId xmlns:p14="http://schemas.microsoft.com/office/powerpoint/2010/main" val="180521954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ChangeArrowheads="1"/>
          </p:cNvSpPr>
          <p:nvPr/>
        </p:nvSpPr>
        <p:spPr bwMode="auto">
          <a:xfrm>
            <a:off x="4947139" y="6078611"/>
            <a:ext cx="602274"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44" name="Rectangle 4"/>
          <p:cNvSpPr>
            <a:spLocks noChangeArrowheads="1"/>
          </p:cNvSpPr>
          <p:nvPr/>
        </p:nvSpPr>
        <p:spPr bwMode="auto">
          <a:xfrm>
            <a:off x="4171951" y="6072749"/>
            <a:ext cx="6037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45" name="Rectangle 5"/>
          <p:cNvSpPr>
            <a:spLocks noChangeArrowheads="1"/>
          </p:cNvSpPr>
          <p:nvPr/>
        </p:nvSpPr>
        <p:spPr bwMode="auto">
          <a:xfrm>
            <a:off x="3409951" y="6078611"/>
            <a:ext cx="6037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49" name="Rectangle 6"/>
          <p:cNvSpPr>
            <a:spLocks noChangeArrowheads="1"/>
          </p:cNvSpPr>
          <p:nvPr/>
        </p:nvSpPr>
        <p:spPr bwMode="auto">
          <a:xfrm>
            <a:off x="1200151" y="6043249"/>
            <a:ext cx="603738" cy="22566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lstStyle/>
          <a:p>
            <a:endParaRPr lang="en-US" sz="1477"/>
          </a:p>
        </p:txBody>
      </p:sp>
      <p:sp>
        <p:nvSpPr>
          <p:cNvPr id="10247" name="Rectangle 7"/>
          <p:cNvSpPr>
            <a:spLocks noChangeArrowheads="1"/>
          </p:cNvSpPr>
          <p:nvPr/>
        </p:nvSpPr>
        <p:spPr bwMode="auto">
          <a:xfrm>
            <a:off x="4191000" y="5756961"/>
            <a:ext cx="672612"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48" name="Rectangle 8"/>
          <p:cNvSpPr>
            <a:spLocks noChangeArrowheads="1"/>
          </p:cNvSpPr>
          <p:nvPr/>
        </p:nvSpPr>
        <p:spPr bwMode="auto">
          <a:xfrm>
            <a:off x="3409951" y="5734981"/>
            <a:ext cx="6799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52" name="Rectangle 10"/>
          <p:cNvSpPr>
            <a:spLocks noChangeArrowheads="1"/>
          </p:cNvSpPr>
          <p:nvPr/>
        </p:nvSpPr>
        <p:spPr bwMode="auto">
          <a:xfrm>
            <a:off x="4985239" y="5458892"/>
            <a:ext cx="602274" cy="23672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015"/>
          </a:p>
        </p:txBody>
      </p:sp>
      <p:sp>
        <p:nvSpPr>
          <p:cNvPr id="31753" name="Rectangle 11"/>
          <p:cNvSpPr>
            <a:spLocks noChangeArrowheads="1"/>
          </p:cNvSpPr>
          <p:nvPr/>
        </p:nvSpPr>
        <p:spPr bwMode="auto">
          <a:xfrm>
            <a:off x="4256943" y="5448634"/>
            <a:ext cx="603738" cy="23672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015"/>
          </a:p>
        </p:txBody>
      </p:sp>
      <p:sp>
        <p:nvSpPr>
          <p:cNvPr id="10252" name="Rectangle 12"/>
          <p:cNvSpPr>
            <a:spLocks noChangeArrowheads="1"/>
          </p:cNvSpPr>
          <p:nvPr/>
        </p:nvSpPr>
        <p:spPr bwMode="auto">
          <a:xfrm>
            <a:off x="3453913" y="5473409"/>
            <a:ext cx="594946"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53" name="Rectangle 13"/>
          <p:cNvSpPr>
            <a:spLocks noChangeArrowheads="1"/>
          </p:cNvSpPr>
          <p:nvPr/>
        </p:nvSpPr>
        <p:spPr bwMode="auto">
          <a:xfrm>
            <a:off x="5720863" y="5131242"/>
            <a:ext cx="693127"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10254" name="Rectangle 14"/>
          <p:cNvSpPr>
            <a:spLocks noChangeArrowheads="1"/>
          </p:cNvSpPr>
          <p:nvPr/>
        </p:nvSpPr>
        <p:spPr bwMode="auto">
          <a:xfrm>
            <a:off x="4941277" y="5137104"/>
            <a:ext cx="6037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57" name="Rectangle 15"/>
          <p:cNvSpPr>
            <a:spLocks noChangeArrowheads="1"/>
          </p:cNvSpPr>
          <p:nvPr/>
        </p:nvSpPr>
        <p:spPr bwMode="auto">
          <a:xfrm>
            <a:off x="2640625" y="5139104"/>
            <a:ext cx="631581" cy="221273"/>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lstStyle/>
          <a:p>
            <a:endParaRPr lang="en-US" sz="1477"/>
          </a:p>
        </p:txBody>
      </p:sp>
      <p:sp>
        <p:nvSpPr>
          <p:cNvPr id="31758" name="Rectangle 16"/>
          <p:cNvSpPr>
            <a:spLocks noChangeArrowheads="1"/>
          </p:cNvSpPr>
          <p:nvPr/>
        </p:nvSpPr>
        <p:spPr bwMode="auto">
          <a:xfrm>
            <a:off x="1880090" y="5146433"/>
            <a:ext cx="726831" cy="260838"/>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lstStyle/>
          <a:p>
            <a:endParaRPr lang="en-US" sz="1477"/>
          </a:p>
        </p:txBody>
      </p:sp>
      <p:sp>
        <p:nvSpPr>
          <p:cNvPr id="31759" name="Rectangle 17"/>
          <p:cNvSpPr>
            <a:spLocks noChangeArrowheads="1"/>
          </p:cNvSpPr>
          <p:nvPr/>
        </p:nvSpPr>
        <p:spPr bwMode="auto">
          <a:xfrm>
            <a:off x="5747240" y="4714822"/>
            <a:ext cx="572966"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60" name="Rectangle 18"/>
          <p:cNvSpPr>
            <a:spLocks noChangeArrowheads="1"/>
          </p:cNvSpPr>
          <p:nvPr/>
        </p:nvSpPr>
        <p:spPr bwMode="auto">
          <a:xfrm>
            <a:off x="4270131" y="4683369"/>
            <a:ext cx="539262" cy="335574"/>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lIns="83077" tIns="39877" rIns="83077" bIns="39877" anchor="ctr"/>
          <a:lstStyle/>
          <a:p>
            <a:endParaRPr lang="en-US" sz="1477"/>
          </a:p>
        </p:txBody>
      </p:sp>
      <p:sp>
        <p:nvSpPr>
          <p:cNvPr id="31761" name="Rectangle 19"/>
          <p:cNvSpPr>
            <a:spLocks noChangeArrowheads="1"/>
          </p:cNvSpPr>
          <p:nvPr/>
        </p:nvSpPr>
        <p:spPr bwMode="auto">
          <a:xfrm>
            <a:off x="3409950" y="4689231"/>
            <a:ext cx="638908" cy="335574"/>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lIns="83077" tIns="39877" rIns="83077" bIns="39877" anchor="ctr"/>
          <a:lstStyle/>
          <a:p>
            <a:endParaRPr lang="en-US" sz="1477"/>
          </a:p>
        </p:txBody>
      </p:sp>
      <p:sp>
        <p:nvSpPr>
          <p:cNvPr id="31762" name="Rectangle 20"/>
          <p:cNvSpPr>
            <a:spLocks noChangeArrowheads="1"/>
          </p:cNvSpPr>
          <p:nvPr/>
        </p:nvSpPr>
        <p:spPr bwMode="auto">
          <a:xfrm>
            <a:off x="2647952" y="4714822"/>
            <a:ext cx="567103"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63" name="Rectangle 21"/>
          <p:cNvSpPr>
            <a:spLocks noChangeArrowheads="1"/>
          </p:cNvSpPr>
          <p:nvPr/>
        </p:nvSpPr>
        <p:spPr bwMode="auto">
          <a:xfrm>
            <a:off x="1880090" y="4714822"/>
            <a:ext cx="602273"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10262" name="Rectangle 22"/>
          <p:cNvSpPr>
            <a:spLocks noChangeArrowheads="1"/>
          </p:cNvSpPr>
          <p:nvPr/>
        </p:nvSpPr>
        <p:spPr bwMode="auto">
          <a:xfrm>
            <a:off x="3442189" y="4040263"/>
            <a:ext cx="603738"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65" name="Rectangle 23"/>
          <p:cNvSpPr>
            <a:spLocks noChangeArrowheads="1"/>
          </p:cNvSpPr>
          <p:nvPr/>
        </p:nvSpPr>
        <p:spPr bwMode="auto">
          <a:xfrm>
            <a:off x="1194290" y="3612852"/>
            <a:ext cx="564173"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66" name="Rectangle 25"/>
          <p:cNvSpPr>
            <a:spLocks noChangeArrowheads="1"/>
          </p:cNvSpPr>
          <p:nvPr/>
        </p:nvSpPr>
        <p:spPr bwMode="auto">
          <a:xfrm>
            <a:off x="3427535" y="3257884"/>
            <a:ext cx="609600" cy="23672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015"/>
          </a:p>
        </p:txBody>
      </p:sp>
      <p:sp>
        <p:nvSpPr>
          <p:cNvPr id="10265" name="Rectangle 26"/>
          <p:cNvSpPr>
            <a:spLocks noChangeArrowheads="1"/>
          </p:cNvSpPr>
          <p:nvPr/>
        </p:nvSpPr>
        <p:spPr bwMode="auto">
          <a:xfrm>
            <a:off x="4193931" y="2938097"/>
            <a:ext cx="615462" cy="279888"/>
          </a:xfrm>
          <a:prstGeom prst="rect">
            <a:avLst/>
          </a:prstGeom>
          <a:solidFill>
            <a:schemeClr val="bg1"/>
          </a:solidFill>
          <a:ln w="12700">
            <a:noFill/>
            <a:miter lim="800000"/>
            <a:headEnd/>
            <a:tailEnd/>
          </a:ln>
        </p:spPr>
        <p:txBody>
          <a:bodyPr lIns="83077" tIns="39877" rIns="83077" bIns="39877" anchor="ctr"/>
          <a:lstStyle/>
          <a:p>
            <a:pPr>
              <a:defRPr/>
            </a:pPr>
            <a:endParaRPr lang="en-US" sz="969" dirty="0">
              <a:ea typeface="+mn-ea"/>
            </a:endParaRPr>
          </a:p>
        </p:txBody>
      </p:sp>
      <p:sp>
        <p:nvSpPr>
          <p:cNvPr id="10266" name="Rectangle 27"/>
          <p:cNvSpPr>
            <a:spLocks noChangeArrowheads="1"/>
          </p:cNvSpPr>
          <p:nvPr/>
        </p:nvSpPr>
        <p:spPr bwMode="auto">
          <a:xfrm>
            <a:off x="3404089" y="2965404"/>
            <a:ext cx="704850" cy="229676"/>
          </a:xfrm>
          <a:prstGeom prst="rect">
            <a:avLst/>
          </a:prstGeom>
          <a:solidFill>
            <a:schemeClr val="bg1"/>
          </a:solidFill>
          <a:ln w="12700">
            <a:noFill/>
            <a:miter lim="800000"/>
            <a:headEnd/>
            <a:tailEnd/>
          </a:ln>
        </p:spPr>
        <p:txBody>
          <a:bodyPr lIns="83077" tIns="39877" rIns="83077" bIns="39877" anchor="ctr">
            <a:spAutoFit/>
          </a:bodyPr>
          <a:lstStyle/>
          <a:p>
            <a:pPr>
              <a:defRPr/>
            </a:pPr>
            <a:endParaRPr lang="en-US" sz="969" dirty="0">
              <a:ea typeface="+mn-ea"/>
            </a:endParaRPr>
          </a:p>
        </p:txBody>
      </p:sp>
      <p:sp>
        <p:nvSpPr>
          <p:cNvPr id="31769" name="Rectangle 28"/>
          <p:cNvSpPr>
            <a:spLocks noChangeArrowheads="1"/>
          </p:cNvSpPr>
          <p:nvPr/>
        </p:nvSpPr>
        <p:spPr bwMode="auto">
          <a:xfrm>
            <a:off x="2647951" y="2965941"/>
            <a:ext cx="520211" cy="232997"/>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lstStyle/>
          <a:p>
            <a:endParaRPr lang="en-US" sz="1477"/>
          </a:p>
        </p:txBody>
      </p:sp>
      <p:sp>
        <p:nvSpPr>
          <p:cNvPr id="31770" name="Rectangle 29"/>
          <p:cNvSpPr>
            <a:spLocks noChangeArrowheads="1"/>
          </p:cNvSpPr>
          <p:nvPr/>
        </p:nvSpPr>
        <p:spPr bwMode="auto">
          <a:xfrm>
            <a:off x="5747240" y="2551914"/>
            <a:ext cx="543658"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1" name="Rectangle 30"/>
          <p:cNvSpPr>
            <a:spLocks noChangeArrowheads="1"/>
          </p:cNvSpPr>
          <p:nvPr/>
        </p:nvSpPr>
        <p:spPr bwMode="auto">
          <a:xfrm>
            <a:off x="2653812" y="2557775"/>
            <a:ext cx="685800"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2" name="Rectangle 31"/>
          <p:cNvSpPr>
            <a:spLocks noChangeArrowheads="1"/>
          </p:cNvSpPr>
          <p:nvPr/>
        </p:nvSpPr>
        <p:spPr bwMode="auto">
          <a:xfrm>
            <a:off x="1880089" y="2554845"/>
            <a:ext cx="653562"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pPr algn="ctr">
              <a:spcBef>
                <a:spcPct val="30000"/>
              </a:spcBef>
              <a:buClr>
                <a:schemeClr val="tx1"/>
              </a:buClr>
              <a:buFont typeface="Wingdings" charset="0"/>
              <a:buNone/>
            </a:pPr>
            <a:endParaRPr lang="en-US" sz="1477"/>
          </a:p>
        </p:txBody>
      </p:sp>
      <p:sp>
        <p:nvSpPr>
          <p:cNvPr id="31773" name="Rectangle 32"/>
          <p:cNvSpPr>
            <a:spLocks noChangeArrowheads="1"/>
          </p:cNvSpPr>
          <p:nvPr/>
        </p:nvSpPr>
        <p:spPr bwMode="auto">
          <a:xfrm>
            <a:off x="1206014" y="2551914"/>
            <a:ext cx="581757"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4" name="Rectangle 33"/>
          <p:cNvSpPr>
            <a:spLocks noChangeArrowheads="1"/>
          </p:cNvSpPr>
          <p:nvPr/>
        </p:nvSpPr>
        <p:spPr bwMode="auto">
          <a:xfrm>
            <a:off x="4972051" y="2118160"/>
            <a:ext cx="653562"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5" name="Rectangle 34"/>
          <p:cNvSpPr>
            <a:spLocks noChangeArrowheads="1"/>
          </p:cNvSpPr>
          <p:nvPr/>
        </p:nvSpPr>
        <p:spPr bwMode="auto">
          <a:xfrm>
            <a:off x="4270131" y="2147468"/>
            <a:ext cx="556846"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6" name="Rectangle 35"/>
          <p:cNvSpPr>
            <a:spLocks noChangeArrowheads="1"/>
          </p:cNvSpPr>
          <p:nvPr/>
        </p:nvSpPr>
        <p:spPr bwMode="auto">
          <a:xfrm>
            <a:off x="3480290" y="2135745"/>
            <a:ext cx="568569" cy="30783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spAutoFit/>
          </a:bodyPr>
          <a:lstStyle/>
          <a:p>
            <a:endParaRPr lang="en-US" sz="1477"/>
          </a:p>
        </p:txBody>
      </p:sp>
      <p:sp>
        <p:nvSpPr>
          <p:cNvPr id="31777" name="Rectangle 36"/>
          <p:cNvSpPr>
            <a:spLocks noChangeArrowheads="1"/>
          </p:cNvSpPr>
          <p:nvPr/>
        </p:nvSpPr>
        <p:spPr bwMode="auto">
          <a:xfrm>
            <a:off x="1924052" y="2116015"/>
            <a:ext cx="558311" cy="335574"/>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lIns="83077" tIns="39877" rIns="83077" bIns="39877" anchor="ctr"/>
          <a:lstStyle/>
          <a:p>
            <a:endParaRPr lang="en-US" sz="1477"/>
          </a:p>
        </p:txBody>
      </p:sp>
      <p:sp>
        <p:nvSpPr>
          <p:cNvPr id="31778" name="AutoShape 37"/>
          <p:cNvSpPr>
            <a:spLocks noChangeArrowheads="1"/>
          </p:cNvSpPr>
          <p:nvPr/>
        </p:nvSpPr>
        <p:spPr bwMode="auto">
          <a:xfrm>
            <a:off x="238859" y="1229460"/>
            <a:ext cx="8869973" cy="5237285"/>
          </a:xfrm>
          <a:prstGeom prst="foldedCorner">
            <a:avLst>
              <a:gd name="adj" fmla="val 506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77"/>
          </a:p>
        </p:txBody>
      </p:sp>
      <p:sp>
        <p:nvSpPr>
          <p:cNvPr id="31779" name="Rectangle 38"/>
          <p:cNvSpPr>
            <a:spLocks noGrp="1" noChangeArrowheads="1"/>
          </p:cNvSpPr>
          <p:nvPr>
            <p:ph type="title"/>
          </p:nvPr>
        </p:nvSpPr>
        <p:spPr/>
        <p:txBody>
          <a:bodyPr/>
          <a:lstStyle/>
          <a:p>
            <a:r>
              <a:rPr lang="en-GB"/>
              <a:t>Example: Intelligent Washing Machine</a:t>
            </a:r>
          </a:p>
        </p:txBody>
      </p:sp>
      <p:sp>
        <p:nvSpPr>
          <p:cNvPr id="31780" name="Rectangle 39"/>
          <p:cNvSpPr>
            <a:spLocks noChangeArrowheads="1"/>
          </p:cNvSpPr>
          <p:nvPr/>
        </p:nvSpPr>
        <p:spPr bwMode="auto">
          <a:xfrm>
            <a:off x="360484" y="1107831"/>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1" name="Rectangle 40"/>
          <p:cNvSpPr>
            <a:spLocks noChangeArrowheads="1"/>
          </p:cNvSpPr>
          <p:nvPr/>
        </p:nvSpPr>
        <p:spPr bwMode="auto">
          <a:xfrm>
            <a:off x="360484" y="1107831"/>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2" name="Rectangle 41"/>
          <p:cNvSpPr>
            <a:spLocks noChangeArrowheads="1"/>
          </p:cNvSpPr>
          <p:nvPr/>
        </p:nvSpPr>
        <p:spPr bwMode="auto">
          <a:xfrm>
            <a:off x="7332784" y="1107831"/>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3" name="Rectangle 42"/>
          <p:cNvSpPr>
            <a:spLocks noChangeArrowheads="1"/>
          </p:cNvSpPr>
          <p:nvPr/>
        </p:nvSpPr>
        <p:spPr bwMode="auto">
          <a:xfrm>
            <a:off x="7332784" y="1107831"/>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4" name="Rectangle 43"/>
          <p:cNvSpPr>
            <a:spLocks noChangeArrowheads="1"/>
          </p:cNvSpPr>
          <p:nvPr/>
        </p:nvSpPr>
        <p:spPr bwMode="auto">
          <a:xfrm>
            <a:off x="1356946" y="1666143"/>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5" name="Rectangle 44"/>
          <p:cNvSpPr>
            <a:spLocks noChangeArrowheads="1"/>
          </p:cNvSpPr>
          <p:nvPr/>
        </p:nvSpPr>
        <p:spPr bwMode="auto">
          <a:xfrm>
            <a:off x="1356946" y="1817079"/>
            <a:ext cx="7327" cy="439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6" name="Rectangle 45"/>
          <p:cNvSpPr>
            <a:spLocks noChangeArrowheads="1"/>
          </p:cNvSpPr>
          <p:nvPr/>
        </p:nvSpPr>
        <p:spPr bwMode="auto">
          <a:xfrm>
            <a:off x="2351943" y="2434004"/>
            <a:ext cx="732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7" name="Rectangle 46"/>
          <p:cNvSpPr>
            <a:spLocks noChangeArrowheads="1"/>
          </p:cNvSpPr>
          <p:nvPr/>
        </p:nvSpPr>
        <p:spPr bwMode="auto">
          <a:xfrm>
            <a:off x="4346332" y="2434004"/>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8" name="Rectangle 47"/>
          <p:cNvSpPr>
            <a:spLocks noChangeArrowheads="1"/>
          </p:cNvSpPr>
          <p:nvPr/>
        </p:nvSpPr>
        <p:spPr bwMode="auto">
          <a:xfrm>
            <a:off x="5344258" y="2434004"/>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89" name="Rectangle 48"/>
          <p:cNvSpPr>
            <a:spLocks noChangeArrowheads="1"/>
          </p:cNvSpPr>
          <p:nvPr/>
        </p:nvSpPr>
        <p:spPr bwMode="auto">
          <a:xfrm>
            <a:off x="7332784" y="2434004"/>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0" name="Rectangle 49"/>
          <p:cNvSpPr>
            <a:spLocks noChangeArrowheads="1"/>
          </p:cNvSpPr>
          <p:nvPr/>
        </p:nvSpPr>
        <p:spPr bwMode="auto">
          <a:xfrm>
            <a:off x="2351943" y="3062654"/>
            <a:ext cx="732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1" name="Rectangle 50"/>
          <p:cNvSpPr>
            <a:spLocks noChangeArrowheads="1"/>
          </p:cNvSpPr>
          <p:nvPr/>
        </p:nvSpPr>
        <p:spPr bwMode="auto">
          <a:xfrm>
            <a:off x="4346332" y="3062654"/>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2" name="Rectangle 51"/>
          <p:cNvSpPr>
            <a:spLocks noChangeArrowheads="1"/>
          </p:cNvSpPr>
          <p:nvPr/>
        </p:nvSpPr>
        <p:spPr bwMode="auto">
          <a:xfrm>
            <a:off x="7332784" y="3062654"/>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3" name="Rectangle 52"/>
          <p:cNvSpPr>
            <a:spLocks noChangeArrowheads="1"/>
          </p:cNvSpPr>
          <p:nvPr/>
        </p:nvSpPr>
        <p:spPr bwMode="auto">
          <a:xfrm>
            <a:off x="2351943" y="3528646"/>
            <a:ext cx="732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4" name="Rectangle 53"/>
          <p:cNvSpPr>
            <a:spLocks noChangeArrowheads="1"/>
          </p:cNvSpPr>
          <p:nvPr/>
        </p:nvSpPr>
        <p:spPr bwMode="auto">
          <a:xfrm>
            <a:off x="4346332" y="3528646"/>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5" name="Rectangle 54"/>
          <p:cNvSpPr>
            <a:spLocks noChangeArrowheads="1"/>
          </p:cNvSpPr>
          <p:nvPr/>
        </p:nvSpPr>
        <p:spPr bwMode="auto">
          <a:xfrm>
            <a:off x="7332784" y="3528646"/>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6" name="Rectangle 55"/>
          <p:cNvSpPr>
            <a:spLocks noChangeArrowheads="1"/>
          </p:cNvSpPr>
          <p:nvPr/>
        </p:nvSpPr>
        <p:spPr bwMode="auto">
          <a:xfrm>
            <a:off x="5344258" y="3675184"/>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7" name="Rectangle 56"/>
          <p:cNvSpPr>
            <a:spLocks noChangeArrowheads="1"/>
          </p:cNvSpPr>
          <p:nvPr/>
        </p:nvSpPr>
        <p:spPr bwMode="auto">
          <a:xfrm>
            <a:off x="360484" y="4303835"/>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8" name="Rectangle 57"/>
          <p:cNvSpPr>
            <a:spLocks noChangeArrowheads="1"/>
          </p:cNvSpPr>
          <p:nvPr/>
        </p:nvSpPr>
        <p:spPr bwMode="auto">
          <a:xfrm>
            <a:off x="4346332" y="4303835"/>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799" name="Rectangle 58"/>
          <p:cNvSpPr>
            <a:spLocks noChangeArrowheads="1"/>
          </p:cNvSpPr>
          <p:nvPr/>
        </p:nvSpPr>
        <p:spPr bwMode="auto">
          <a:xfrm>
            <a:off x="7332784" y="4303835"/>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0" name="Rectangle 59"/>
          <p:cNvSpPr>
            <a:spLocks noChangeArrowheads="1"/>
          </p:cNvSpPr>
          <p:nvPr/>
        </p:nvSpPr>
        <p:spPr bwMode="auto">
          <a:xfrm>
            <a:off x="1356946" y="4147038"/>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1" name="Rectangle 60"/>
          <p:cNvSpPr>
            <a:spLocks noChangeArrowheads="1"/>
          </p:cNvSpPr>
          <p:nvPr/>
        </p:nvSpPr>
        <p:spPr bwMode="auto">
          <a:xfrm>
            <a:off x="360484" y="4620358"/>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2" name="Rectangle 61"/>
          <p:cNvSpPr>
            <a:spLocks noChangeArrowheads="1"/>
          </p:cNvSpPr>
          <p:nvPr/>
        </p:nvSpPr>
        <p:spPr bwMode="auto">
          <a:xfrm>
            <a:off x="5344258" y="4615961"/>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3" name="Rectangle 62"/>
          <p:cNvSpPr>
            <a:spLocks noChangeArrowheads="1"/>
          </p:cNvSpPr>
          <p:nvPr/>
        </p:nvSpPr>
        <p:spPr bwMode="auto">
          <a:xfrm>
            <a:off x="1356946" y="5244612"/>
            <a:ext cx="7327" cy="439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4" name="Rectangle 63"/>
          <p:cNvSpPr>
            <a:spLocks noChangeArrowheads="1"/>
          </p:cNvSpPr>
          <p:nvPr/>
        </p:nvSpPr>
        <p:spPr bwMode="auto">
          <a:xfrm>
            <a:off x="4346332" y="5553807"/>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5" name="Rectangle 64"/>
          <p:cNvSpPr>
            <a:spLocks noChangeArrowheads="1"/>
          </p:cNvSpPr>
          <p:nvPr/>
        </p:nvSpPr>
        <p:spPr bwMode="auto">
          <a:xfrm>
            <a:off x="7332784" y="5553807"/>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6" name="Rectangle 65"/>
          <p:cNvSpPr>
            <a:spLocks noChangeArrowheads="1"/>
          </p:cNvSpPr>
          <p:nvPr/>
        </p:nvSpPr>
        <p:spPr bwMode="auto">
          <a:xfrm>
            <a:off x="7332784" y="5553807"/>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7" name="Rectangle 66"/>
          <p:cNvSpPr>
            <a:spLocks noChangeArrowheads="1"/>
          </p:cNvSpPr>
          <p:nvPr/>
        </p:nvSpPr>
        <p:spPr bwMode="auto">
          <a:xfrm>
            <a:off x="3349869" y="1666143"/>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8" name="Rectangle 67"/>
          <p:cNvSpPr>
            <a:spLocks noChangeArrowheads="1"/>
          </p:cNvSpPr>
          <p:nvPr/>
        </p:nvSpPr>
        <p:spPr bwMode="auto">
          <a:xfrm>
            <a:off x="6339255" y="1666143"/>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09" name="Rectangle 68"/>
          <p:cNvSpPr>
            <a:spLocks noChangeArrowheads="1"/>
          </p:cNvSpPr>
          <p:nvPr/>
        </p:nvSpPr>
        <p:spPr bwMode="auto">
          <a:xfrm>
            <a:off x="3349869" y="1817079"/>
            <a:ext cx="5862" cy="439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0" name="Rectangle 69"/>
          <p:cNvSpPr>
            <a:spLocks noChangeArrowheads="1"/>
          </p:cNvSpPr>
          <p:nvPr/>
        </p:nvSpPr>
        <p:spPr bwMode="auto">
          <a:xfrm>
            <a:off x="6339255" y="1817079"/>
            <a:ext cx="5862" cy="439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1" name="Rectangle 70"/>
          <p:cNvSpPr>
            <a:spLocks noChangeArrowheads="1"/>
          </p:cNvSpPr>
          <p:nvPr/>
        </p:nvSpPr>
        <p:spPr bwMode="auto">
          <a:xfrm>
            <a:off x="360484" y="2434004"/>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2" name="Rectangle 71"/>
          <p:cNvSpPr>
            <a:spLocks noChangeArrowheads="1"/>
          </p:cNvSpPr>
          <p:nvPr/>
        </p:nvSpPr>
        <p:spPr bwMode="auto">
          <a:xfrm>
            <a:off x="360484" y="3062654"/>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3" name="Rectangle 72"/>
          <p:cNvSpPr>
            <a:spLocks noChangeArrowheads="1"/>
          </p:cNvSpPr>
          <p:nvPr/>
        </p:nvSpPr>
        <p:spPr bwMode="auto">
          <a:xfrm>
            <a:off x="360484" y="3528646"/>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4" name="Rectangle 73"/>
          <p:cNvSpPr>
            <a:spLocks noChangeArrowheads="1"/>
          </p:cNvSpPr>
          <p:nvPr/>
        </p:nvSpPr>
        <p:spPr bwMode="auto">
          <a:xfrm>
            <a:off x="3349869" y="4147038"/>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5" name="Rectangle 74"/>
          <p:cNvSpPr>
            <a:spLocks noChangeArrowheads="1"/>
          </p:cNvSpPr>
          <p:nvPr/>
        </p:nvSpPr>
        <p:spPr bwMode="auto">
          <a:xfrm>
            <a:off x="6339255" y="4147038"/>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6" name="Rectangle 75"/>
          <p:cNvSpPr>
            <a:spLocks noChangeArrowheads="1"/>
          </p:cNvSpPr>
          <p:nvPr/>
        </p:nvSpPr>
        <p:spPr bwMode="auto">
          <a:xfrm>
            <a:off x="4346332" y="4620358"/>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7" name="Rectangle 76"/>
          <p:cNvSpPr>
            <a:spLocks noChangeArrowheads="1"/>
          </p:cNvSpPr>
          <p:nvPr/>
        </p:nvSpPr>
        <p:spPr bwMode="auto">
          <a:xfrm>
            <a:off x="7332784" y="4620358"/>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8" name="Rectangle 77"/>
          <p:cNvSpPr>
            <a:spLocks noChangeArrowheads="1"/>
          </p:cNvSpPr>
          <p:nvPr/>
        </p:nvSpPr>
        <p:spPr bwMode="auto">
          <a:xfrm>
            <a:off x="3349869" y="5244612"/>
            <a:ext cx="5862" cy="439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19" name="Rectangle 78"/>
          <p:cNvSpPr>
            <a:spLocks noChangeArrowheads="1"/>
          </p:cNvSpPr>
          <p:nvPr/>
        </p:nvSpPr>
        <p:spPr bwMode="auto">
          <a:xfrm>
            <a:off x="6339255" y="5244612"/>
            <a:ext cx="5862" cy="4396"/>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20" name="Rectangle 79"/>
          <p:cNvSpPr>
            <a:spLocks noChangeArrowheads="1"/>
          </p:cNvSpPr>
          <p:nvPr/>
        </p:nvSpPr>
        <p:spPr bwMode="auto">
          <a:xfrm>
            <a:off x="360484" y="5553807"/>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21" name="Rectangle 80"/>
          <p:cNvSpPr>
            <a:spLocks noChangeArrowheads="1"/>
          </p:cNvSpPr>
          <p:nvPr/>
        </p:nvSpPr>
        <p:spPr bwMode="auto">
          <a:xfrm>
            <a:off x="360484" y="5553807"/>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24" name="Rectangle 83"/>
          <p:cNvSpPr>
            <a:spLocks noChangeArrowheads="1"/>
          </p:cNvSpPr>
          <p:nvPr/>
        </p:nvSpPr>
        <p:spPr bwMode="auto">
          <a:xfrm>
            <a:off x="1938704" y="1345223"/>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25" name="Rectangle 84"/>
          <p:cNvSpPr>
            <a:spLocks noChangeArrowheads="1"/>
          </p:cNvSpPr>
          <p:nvPr/>
        </p:nvSpPr>
        <p:spPr bwMode="auto">
          <a:xfrm>
            <a:off x="2933701" y="1587012"/>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26" name="Rectangle 85"/>
          <p:cNvSpPr>
            <a:spLocks noChangeArrowheads="1"/>
          </p:cNvSpPr>
          <p:nvPr/>
        </p:nvSpPr>
        <p:spPr bwMode="auto">
          <a:xfrm>
            <a:off x="2933701" y="2054471"/>
            <a:ext cx="5862" cy="4397"/>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27" name="Rectangle 86"/>
          <p:cNvSpPr>
            <a:spLocks noChangeArrowheads="1"/>
          </p:cNvSpPr>
          <p:nvPr/>
        </p:nvSpPr>
        <p:spPr bwMode="auto">
          <a:xfrm>
            <a:off x="1938704" y="3912577"/>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28" name="Rectangle 87"/>
          <p:cNvSpPr>
            <a:spLocks noChangeArrowheads="1"/>
          </p:cNvSpPr>
          <p:nvPr/>
        </p:nvSpPr>
        <p:spPr bwMode="auto">
          <a:xfrm>
            <a:off x="3930163" y="3912577"/>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29" name="Rectangle 88"/>
          <p:cNvSpPr>
            <a:spLocks noChangeArrowheads="1"/>
          </p:cNvSpPr>
          <p:nvPr/>
        </p:nvSpPr>
        <p:spPr bwMode="auto">
          <a:xfrm>
            <a:off x="2933701" y="4224704"/>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30" name="Rectangle 89"/>
          <p:cNvSpPr>
            <a:spLocks noChangeArrowheads="1"/>
          </p:cNvSpPr>
          <p:nvPr/>
        </p:nvSpPr>
        <p:spPr bwMode="auto">
          <a:xfrm>
            <a:off x="5924550" y="4224704"/>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31" name="Rectangle 90"/>
          <p:cNvSpPr>
            <a:spLocks noChangeArrowheads="1"/>
          </p:cNvSpPr>
          <p:nvPr/>
        </p:nvSpPr>
        <p:spPr bwMode="auto">
          <a:xfrm>
            <a:off x="2933701" y="4384431"/>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32" name="Rectangle 91"/>
          <p:cNvSpPr>
            <a:spLocks noChangeArrowheads="1"/>
          </p:cNvSpPr>
          <p:nvPr/>
        </p:nvSpPr>
        <p:spPr bwMode="auto">
          <a:xfrm>
            <a:off x="5924550" y="4541227"/>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33" name="Rectangle 92"/>
          <p:cNvSpPr>
            <a:spLocks noChangeArrowheads="1"/>
          </p:cNvSpPr>
          <p:nvPr/>
        </p:nvSpPr>
        <p:spPr bwMode="auto">
          <a:xfrm>
            <a:off x="1938704" y="4853354"/>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34" name="Rectangle 93"/>
          <p:cNvSpPr>
            <a:spLocks noChangeArrowheads="1"/>
          </p:cNvSpPr>
          <p:nvPr/>
        </p:nvSpPr>
        <p:spPr bwMode="auto">
          <a:xfrm>
            <a:off x="6919546" y="4853354"/>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35" name="Rectangle 94"/>
          <p:cNvSpPr>
            <a:spLocks noChangeArrowheads="1"/>
          </p:cNvSpPr>
          <p:nvPr/>
        </p:nvSpPr>
        <p:spPr bwMode="auto">
          <a:xfrm>
            <a:off x="1938704" y="5479073"/>
            <a:ext cx="5862"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36" name="Rectangle 95"/>
          <p:cNvSpPr>
            <a:spLocks noChangeArrowheads="1"/>
          </p:cNvSpPr>
          <p:nvPr/>
        </p:nvSpPr>
        <p:spPr bwMode="auto">
          <a:xfrm>
            <a:off x="3930163" y="5479073"/>
            <a:ext cx="7327"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sp>
        <p:nvSpPr>
          <p:cNvPr id="31837" name="Rectangle 96"/>
          <p:cNvSpPr>
            <a:spLocks noChangeArrowheads="1"/>
          </p:cNvSpPr>
          <p:nvPr/>
        </p:nvSpPr>
        <p:spPr bwMode="auto">
          <a:xfrm>
            <a:off x="5924550" y="5791200"/>
            <a:ext cx="4396" cy="5862"/>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77"/>
          </a:p>
        </p:txBody>
      </p:sp>
      <p:grpSp>
        <p:nvGrpSpPr>
          <p:cNvPr id="2" name="Group 98"/>
          <p:cNvGrpSpPr>
            <a:grpSpLocks/>
          </p:cNvGrpSpPr>
          <p:nvPr/>
        </p:nvGrpSpPr>
        <p:grpSpPr bwMode="auto">
          <a:xfrm>
            <a:off x="1295400" y="2090275"/>
            <a:ext cx="4034204" cy="4223320"/>
            <a:chOff x="816" y="1273"/>
            <a:chExt cx="2541" cy="2995"/>
          </a:xfrm>
        </p:grpSpPr>
        <p:sp>
          <p:nvSpPr>
            <p:cNvPr id="31884" name="Oval 99"/>
            <p:cNvSpPr>
              <a:spLocks noChangeArrowheads="1"/>
            </p:cNvSpPr>
            <p:nvPr/>
          </p:nvSpPr>
          <p:spPr bwMode="auto">
            <a:xfrm>
              <a:off x="824" y="1273"/>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5" name="Oval 100"/>
            <p:cNvSpPr>
              <a:spLocks noChangeArrowheads="1"/>
            </p:cNvSpPr>
            <p:nvPr/>
          </p:nvSpPr>
          <p:spPr bwMode="auto">
            <a:xfrm>
              <a:off x="2232" y="1601"/>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6" name="Oval 101"/>
            <p:cNvSpPr>
              <a:spLocks noChangeArrowheads="1"/>
            </p:cNvSpPr>
            <p:nvPr/>
          </p:nvSpPr>
          <p:spPr bwMode="auto">
            <a:xfrm>
              <a:off x="1304" y="1817"/>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7" name="Oval 102"/>
            <p:cNvSpPr>
              <a:spLocks noChangeArrowheads="1"/>
            </p:cNvSpPr>
            <p:nvPr/>
          </p:nvSpPr>
          <p:spPr bwMode="auto">
            <a:xfrm>
              <a:off x="816" y="2023"/>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8" name="Oval 103"/>
            <p:cNvSpPr>
              <a:spLocks noChangeArrowheads="1"/>
            </p:cNvSpPr>
            <p:nvPr/>
          </p:nvSpPr>
          <p:spPr bwMode="auto">
            <a:xfrm>
              <a:off x="1808" y="2305"/>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89" name="Oval 104"/>
            <p:cNvSpPr>
              <a:spLocks noChangeArrowheads="1"/>
            </p:cNvSpPr>
            <p:nvPr/>
          </p:nvSpPr>
          <p:spPr bwMode="auto">
            <a:xfrm>
              <a:off x="3208" y="3065"/>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0" name="Oval 105"/>
            <p:cNvSpPr>
              <a:spLocks noChangeArrowheads="1"/>
            </p:cNvSpPr>
            <p:nvPr/>
          </p:nvSpPr>
          <p:spPr bwMode="auto">
            <a:xfrm>
              <a:off x="1808" y="2793"/>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1" name="Oval 106"/>
            <p:cNvSpPr>
              <a:spLocks noChangeArrowheads="1"/>
            </p:cNvSpPr>
            <p:nvPr/>
          </p:nvSpPr>
          <p:spPr bwMode="auto">
            <a:xfrm>
              <a:off x="1808" y="2545"/>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2" name="Oval 107"/>
            <p:cNvSpPr>
              <a:spLocks noChangeArrowheads="1"/>
            </p:cNvSpPr>
            <p:nvPr/>
          </p:nvSpPr>
          <p:spPr bwMode="auto">
            <a:xfrm>
              <a:off x="2240" y="3321"/>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3" name="Oval 108"/>
            <p:cNvSpPr>
              <a:spLocks noChangeArrowheads="1"/>
            </p:cNvSpPr>
            <p:nvPr/>
          </p:nvSpPr>
          <p:spPr bwMode="auto">
            <a:xfrm>
              <a:off x="1824" y="3537"/>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4" name="Oval 109"/>
            <p:cNvSpPr>
              <a:spLocks noChangeArrowheads="1"/>
            </p:cNvSpPr>
            <p:nvPr/>
          </p:nvSpPr>
          <p:spPr bwMode="auto">
            <a:xfrm>
              <a:off x="1832" y="3753"/>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sp>
          <p:nvSpPr>
            <p:cNvPr id="31895" name="Oval 110"/>
            <p:cNvSpPr>
              <a:spLocks noChangeArrowheads="1"/>
            </p:cNvSpPr>
            <p:nvPr/>
          </p:nvSpPr>
          <p:spPr bwMode="auto">
            <a:xfrm>
              <a:off x="1312" y="3961"/>
              <a:ext cx="149" cy="307"/>
            </a:xfrm>
            <a:prstGeom prst="ellipse">
              <a:avLst/>
            </a:prstGeom>
            <a:solidFill>
              <a:srgbClr val="CCFFFF">
                <a:alpha val="43921"/>
              </a:srgbClr>
            </a:solidFill>
            <a:ln w="38100">
              <a:solidFill>
                <a:schemeClr val="hlink"/>
              </a:solidFill>
              <a:round/>
              <a:headEnd/>
              <a:tailEnd/>
            </a:ln>
          </p:spPr>
          <p:txBody>
            <a:bodyPr wrap="none" lIns="83077" tIns="39877" rIns="83077" bIns="39877" anchor="ctr">
              <a:spAutoFit/>
            </a:bodyPr>
            <a:lstStyle/>
            <a:p>
              <a:endParaRPr lang="en-US" sz="1477"/>
            </a:p>
          </p:txBody>
        </p:sp>
        <p:cxnSp>
          <p:nvCxnSpPr>
            <p:cNvPr id="31896" name="AutoShape 111"/>
            <p:cNvCxnSpPr>
              <a:cxnSpLocks noChangeShapeType="1"/>
              <a:stCxn id="31884" idx="6"/>
              <a:endCxn id="31885" idx="0"/>
            </p:cNvCxnSpPr>
            <p:nvPr/>
          </p:nvCxnSpPr>
          <p:spPr bwMode="auto">
            <a:xfrm>
              <a:off x="973" y="1427"/>
              <a:ext cx="1334" cy="175"/>
            </a:xfrm>
            <a:prstGeom prst="bentConnector2">
              <a:avLst/>
            </a:prstGeom>
            <a:noFill/>
            <a:ln w="28575">
              <a:solidFill>
                <a:schemeClr val="hlink"/>
              </a:solidFill>
              <a:miter lim="800000"/>
              <a:headEnd/>
              <a:tailEnd type="triangle" w="med" len="med"/>
            </a:ln>
            <a:extLst>
              <a:ext uri="{909E8E84-426E-40dd-AFC4-6F175D3DCCD1}">
                <a14:hiddenFill xmlns:a14="http://schemas.microsoft.com/office/drawing/2010/main" xmlns="">
                  <a:noFill/>
                </a14:hiddenFill>
              </a:ext>
            </a:extLst>
          </p:spPr>
        </p:cxnSp>
        <p:cxnSp>
          <p:nvCxnSpPr>
            <p:cNvPr id="31897" name="AutoShape 112"/>
            <p:cNvCxnSpPr>
              <a:cxnSpLocks noChangeShapeType="1"/>
              <a:stCxn id="31890" idx="6"/>
              <a:endCxn id="31889" idx="0"/>
            </p:cNvCxnSpPr>
            <p:nvPr/>
          </p:nvCxnSpPr>
          <p:spPr bwMode="auto">
            <a:xfrm>
              <a:off x="1957" y="2947"/>
              <a:ext cx="1326" cy="118"/>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xmlns="">
                  <a:noFill/>
                </a14:hiddenFill>
              </a:ext>
            </a:extLst>
          </p:spPr>
        </p:cxnSp>
        <p:cxnSp>
          <p:nvCxnSpPr>
            <p:cNvPr id="31898" name="AutoShape 113"/>
            <p:cNvCxnSpPr>
              <a:cxnSpLocks noChangeShapeType="1"/>
              <a:stCxn id="31889" idx="2"/>
              <a:endCxn id="31892" idx="0"/>
            </p:cNvCxnSpPr>
            <p:nvPr/>
          </p:nvCxnSpPr>
          <p:spPr bwMode="auto">
            <a:xfrm rot="10800000" flipV="1">
              <a:off x="2315" y="3218"/>
              <a:ext cx="893" cy="103"/>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xmlns="">
                  <a:noFill/>
                </a14:hiddenFill>
              </a:ext>
            </a:extLst>
          </p:spPr>
        </p:cxnSp>
        <p:cxnSp>
          <p:nvCxnSpPr>
            <p:cNvPr id="31899" name="AutoShape 114"/>
            <p:cNvCxnSpPr>
              <a:cxnSpLocks noChangeShapeType="1"/>
              <a:stCxn id="31894" idx="2"/>
              <a:endCxn id="31895" idx="0"/>
            </p:cNvCxnSpPr>
            <p:nvPr/>
          </p:nvCxnSpPr>
          <p:spPr bwMode="auto">
            <a:xfrm rot="10800000" flipV="1">
              <a:off x="1387" y="3906"/>
              <a:ext cx="445" cy="55"/>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xmlns="">
                  <a:noFill/>
                </a14:hiddenFill>
              </a:ext>
            </a:extLst>
          </p:spPr>
        </p:cxnSp>
        <p:cxnSp>
          <p:nvCxnSpPr>
            <p:cNvPr id="31900" name="AutoShape 115"/>
            <p:cNvCxnSpPr>
              <a:cxnSpLocks noChangeShapeType="1"/>
              <a:stCxn id="31892" idx="2"/>
              <a:endCxn id="31893" idx="0"/>
            </p:cNvCxnSpPr>
            <p:nvPr/>
          </p:nvCxnSpPr>
          <p:spPr bwMode="auto">
            <a:xfrm rot="10800000" flipV="1">
              <a:off x="1899" y="3474"/>
              <a:ext cx="341" cy="63"/>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xmlns="">
                  <a:noFill/>
                </a14:hiddenFill>
              </a:ext>
            </a:extLst>
          </p:spPr>
        </p:cxnSp>
        <p:cxnSp>
          <p:nvCxnSpPr>
            <p:cNvPr id="31901" name="AutoShape 116"/>
            <p:cNvCxnSpPr>
              <a:cxnSpLocks noChangeShapeType="1"/>
              <a:stCxn id="31885" idx="2"/>
              <a:endCxn id="31886" idx="0"/>
            </p:cNvCxnSpPr>
            <p:nvPr/>
          </p:nvCxnSpPr>
          <p:spPr bwMode="auto">
            <a:xfrm rot="10800000" flipV="1">
              <a:off x="1379" y="1755"/>
              <a:ext cx="853" cy="62"/>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xmlns="">
                  <a:noFill/>
                </a14:hiddenFill>
              </a:ext>
            </a:extLst>
          </p:spPr>
        </p:cxnSp>
        <p:cxnSp>
          <p:nvCxnSpPr>
            <p:cNvPr id="31902" name="AutoShape 117"/>
            <p:cNvCxnSpPr>
              <a:cxnSpLocks noChangeShapeType="1"/>
              <a:stCxn id="31886" idx="2"/>
              <a:endCxn id="31887" idx="0"/>
            </p:cNvCxnSpPr>
            <p:nvPr/>
          </p:nvCxnSpPr>
          <p:spPr bwMode="auto">
            <a:xfrm rot="10800000" flipV="1">
              <a:off x="891" y="1970"/>
              <a:ext cx="413" cy="53"/>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xmlns="">
                  <a:noFill/>
                </a14:hiddenFill>
              </a:ext>
            </a:extLst>
          </p:spPr>
        </p:cxnSp>
        <p:cxnSp>
          <p:nvCxnSpPr>
            <p:cNvPr id="31903" name="AutoShape 118"/>
            <p:cNvCxnSpPr>
              <a:cxnSpLocks noChangeShapeType="1"/>
              <a:stCxn id="31887" idx="6"/>
              <a:endCxn id="31888" idx="0"/>
            </p:cNvCxnSpPr>
            <p:nvPr/>
          </p:nvCxnSpPr>
          <p:spPr bwMode="auto">
            <a:xfrm>
              <a:off x="965" y="2177"/>
              <a:ext cx="918" cy="129"/>
            </a:xfrm>
            <a:prstGeom prst="bentConnector2">
              <a:avLst/>
            </a:prstGeom>
            <a:noFill/>
            <a:ln w="38100">
              <a:solidFill>
                <a:schemeClr val="hlink"/>
              </a:solidFill>
              <a:miter lim="800000"/>
              <a:headEnd/>
              <a:tailEnd type="triangle" w="med" len="med"/>
            </a:ln>
            <a:extLst>
              <a:ext uri="{909E8E84-426E-40dd-AFC4-6F175D3DCCD1}">
                <a14:hiddenFill xmlns:a14="http://schemas.microsoft.com/office/drawing/2010/main" xmlns="">
                  <a:noFill/>
                </a14:hiddenFill>
              </a:ext>
            </a:extLst>
          </p:spPr>
        </p:cxnSp>
      </p:grpSp>
      <p:grpSp>
        <p:nvGrpSpPr>
          <p:cNvPr id="3" name="Group 119"/>
          <p:cNvGrpSpPr>
            <a:grpSpLocks/>
          </p:cNvGrpSpPr>
          <p:nvPr/>
        </p:nvGrpSpPr>
        <p:grpSpPr bwMode="auto">
          <a:xfrm>
            <a:off x="1358412" y="2074586"/>
            <a:ext cx="4025411" cy="4276721"/>
            <a:chOff x="856" y="1289"/>
            <a:chExt cx="2535" cy="2993"/>
          </a:xfrm>
        </p:grpSpPr>
        <p:sp>
          <p:nvSpPr>
            <p:cNvPr id="31865" name="Oval 120"/>
            <p:cNvSpPr>
              <a:spLocks noChangeArrowheads="1"/>
            </p:cNvSpPr>
            <p:nvPr/>
          </p:nvSpPr>
          <p:spPr bwMode="auto">
            <a:xfrm>
              <a:off x="1380" y="1837"/>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66" name="Oval 121"/>
            <p:cNvSpPr>
              <a:spLocks noChangeArrowheads="1"/>
            </p:cNvSpPr>
            <p:nvPr/>
          </p:nvSpPr>
          <p:spPr bwMode="auto">
            <a:xfrm>
              <a:off x="1804" y="1289"/>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67" name="Oval 122"/>
            <p:cNvSpPr>
              <a:spLocks noChangeArrowheads="1"/>
            </p:cNvSpPr>
            <p:nvPr/>
          </p:nvSpPr>
          <p:spPr bwMode="auto">
            <a:xfrm>
              <a:off x="3242" y="1581"/>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68" name="Oval 123"/>
            <p:cNvSpPr>
              <a:spLocks noChangeArrowheads="1"/>
            </p:cNvSpPr>
            <p:nvPr/>
          </p:nvSpPr>
          <p:spPr bwMode="auto">
            <a:xfrm>
              <a:off x="1374" y="2575"/>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69" name="Oval 124"/>
            <p:cNvSpPr>
              <a:spLocks noChangeArrowheads="1"/>
            </p:cNvSpPr>
            <p:nvPr/>
          </p:nvSpPr>
          <p:spPr bwMode="auto">
            <a:xfrm>
              <a:off x="1378" y="2327"/>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0" name="Oval 125"/>
            <p:cNvSpPr>
              <a:spLocks noChangeArrowheads="1"/>
            </p:cNvSpPr>
            <p:nvPr/>
          </p:nvSpPr>
          <p:spPr bwMode="auto">
            <a:xfrm>
              <a:off x="1382" y="2071"/>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1" name="Oval 126"/>
            <p:cNvSpPr>
              <a:spLocks noChangeArrowheads="1"/>
            </p:cNvSpPr>
            <p:nvPr/>
          </p:nvSpPr>
          <p:spPr bwMode="auto">
            <a:xfrm>
              <a:off x="858" y="3325"/>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2" name="Oval 127"/>
            <p:cNvSpPr>
              <a:spLocks noChangeArrowheads="1"/>
            </p:cNvSpPr>
            <p:nvPr/>
          </p:nvSpPr>
          <p:spPr bwMode="auto">
            <a:xfrm>
              <a:off x="856" y="3053"/>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3" name="Oval 128"/>
            <p:cNvSpPr>
              <a:spLocks noChangeArrowheads="1"/>
            </p:cNvSpPr>
            <p:nvPr/>
          </p:nvSpPr>
          <p:spPr bwMode="auto">
            <a:xfrm>
              <a:off x="860" y="2787"/>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4" name="Oval 129"/>
            <p:cNvSpPr>
              <a:spLocks noChangeArrowheads="1"/>
            </p:cNvSpPr>
            <p:nvPr/>
          </p:nvSpPr>
          <p:spPr bwMode="auto">
            <a:xfrm>
              <a:off x="1272" y="3751"/>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5" name="Oval 130"/>
            <p:cNvSpPr>
              <a:spLocks noChangeArrowheads="1"/>
            </p:cNvSpPr>
            <p:nvPr/>
          </p:nvSpPr>
          <p:spPr bwMode="auto">
            <a:xfrm>
              <a:off x="1270" y="3533"/>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sp>
          <p:nvSpPr>
            <p:cNvPr id="31876" name="Oval 131"/>
            <p:cNvSpPr>
              <a:spLocks noChangeArrowheads="1"/>
            </p:cNvSpPr>
            <p:nvPr/>
          </p:nvSpPr>
          <p:spPr bwMode="auto">
            <a:xfrm>
              <a:off x="1818" y="3979"/>
              <a:ext cx="149" cy="303"/>
            </a:xfrm>
            <a:prstGeom prst="ellipse">
              <a:avLst/>
            </a:prstGeom>
            <a:solidFill>
              <a:srgbClr val="FF5050">
                <a:alpha val="43921"/>
              </a:srgbClr>
            </a:solidFill>
            <a:ln w="38100">
              <a:solidFill>
                <a:srgbClr val="990000"/>
              </a:solidFill>
              <a:round/>
              <a:headEnd/>
              <a:tailEnd/>
            </a:ln>
          </p:spPr>
          <p:txBody>
            <a:bodyPr wrap="none" lIns="83077" tIns="39877" rIns="83077" bIns="39877" anchor="ctr">
              <a:spAutoFit/>
            </a:bodyPr>
            <a:lstStyle/>
            <a:p>
              <a:endParaRPr lang="en-US" sz="1477"/>
            </a:p>
          </p:txBody>
        </p:sp>
        <p:cxnSp>
          <p:nvCxnSpPr>
            <p:cNvPr id="31877" name="AutoShape 132"/>
            <p:cNvCxnSpPr>
              <a:cxnSpLocks noChangeShapeType="1"/>
              <a:stCxn id="31866" idx="6"/>
              <a:endCxn id="31867" idx="0"/>
            </p:cNvCxnSpPr>
            <p:nvPr/>
          </p:nvCxnSpPr>
          <p:spPr bwMode="auto">
            <a:xfrm>
              <a:off x="1953" y="1441"/>
              <a:ext cx="1363" cy="140"/>
            </a:xfrm>
            <a:prstGeom prst="bentConnector2">
              <a:avLst/>
            </a:prstGeom>
            <a:noFill/>
            <a:ln w="38100">
              <a:solidFill>
                <a:srgbClr val="990000"/>
              </a:solidFill>
              <a:miter lim="800000"/>
              <a:headEnd/>
              <a:tailEnd type="triangle" w="med" len="med"/>
            </a:ln>
            <a:extLst>
              <a:ext uri="{909E8E84-426E-40dd-AFC4-6F175D3DCCD1}">
                <a14:hiddenFill xmlns:a14="http://schemas.microsoft.com/office/drawing/2010/main" xmlns="">
                  <a:noFill/>
                </a14:hiddenFill>
              </a:ext>
            </a:extLst>
          </p:spPr>
        </p:cxnSp>
        <p:cxnSp>
          <p:nvCxnSpPr>
            <p:cNvPr id="31878" name="AutoShape 133"/>
            <p:cNvCxnSpPr>
              <a:cxnSpLocks noChangeShapeType="1"/>
              <a:stCxn id="31867" idx="2"/>
              <a:endCxn id="31865" idx="0"/>
            </p:cNvCxnSpPr>
            <p:nvPr/>
          </p:nvCxnSpPr>
          <p:spPr bwMode="auto">
            <a:xfrm rot="10800000" flipV="1">
              <a:off x="1455" y="1733"/>
              <a:ext cx="1788" cy="104"/>
            </a:xfrm>
            <a:prstGeom prst="bentConnector2">
              <a:avLst/>
            </a:prstGeom>
            <a:noFill/>
            <a:ln w="38100">
              <a:solidFill>
                <a:srgbClr val="990000"/>
              </a:solidFill>
              <a:miter lim="800000"/>
              <a:headEnd/>
              <a:tailEnd type="triangle" w="med" len="med"/>
            </a:ln>
            <a:extLst>
              <a:ext uri="{909E8E84-426E-40dd-AFC4-6F175D3DCCD1}">
                <a14:hiddenFill xmlns:a14="http://schemas.microsoft.com/office/drawing/2010/main" xmlns="">
                  <a:noFill/>
                </a14:hiddenFill>
              </a:ext>
            </a:extLst>
          </p:spPr>
        </p:cxnSp>
        <p:cxnSp>
          <p:nvCxnSpPr>
            <p:cNvPr id="31879" name="AutoShape 134"/>
            <p:cNvCxnSpPr>
              <a:cxnSpLocks noChangeShapeType="1"/>
              <a:stCxn id="31868" idx="2"/>
              <a:endCxn id="31873" idx="0"/>
            </p:cNvCxnSpPr>
            <p:nvPr/>
          </p:nvCxnSpPr>
          <p:spPr bwMode="auto">
            <a:xfrm rot="10800000" flipV="1">
              <a:off x="935" y="2726"/>
              <a:ext cx="439" cy="61"/>
            </a:xfrm>
            <a:prstGeom prst="bentConnector2">
              <a:avLst/>
            </a:prstGeom>
            <a:noFill/>
            <a:ln w="38100">
              <a:solidFill>
                <a:srgbClr val="990000"/>
              </a:solidFill>
              <a:miter lim="800000"/>
              <a:headEnd/>
              <a:tailEnd type="triangle" w="med" len="med"/>
            </a:ln>
            <a:extLst>
              <a:ext uri="{909E8E84-426E-40dd-AFC4-6F175D3DCCD1}">
                <a14:hiddenFill xmlns:a14="http://schemas.microsoft.com/office/drawing/2010/main" xmlns="">
                  <a:noFill/>
                </a14:hiddenFill>
              </a:ext>
            </a:extLst>
          </p:spPr>
        </p:cxnSp>
        <p:cxnSp>
          <p:nvCxnSpPr>
            <p:cNvPr id="31880" name="AutoShape 135"/>
            <p:cNvCxnSpPr>
              <a:cxnSpLocks noChangeShapeType="1"/>
              <a:stCxn id="31873" idx="4"/>
              <a:endCxn id="31872" idx="0"/>
            </p:cNvCxnSpPr>
            <p:nvPr/>
          </p:nvCxnSpPr>
          <p:spPr bwMode="auto">
            <a:xfrm flipH="1" flipV="1">
              <a:off x="930" y="3053"/>
              <a:ext cx="4" cy="37"/>
            </a:xfrm>
            <a:prstGeom prst="straightConnector1">
              <a:avLst/>
            </a:prstGeom>
            <a:noFill/>
            <a:ln w="38100">
              <a:solidFill>
                <a:srgbClr val="990000"/>
              </a:solidFill>
              <a:round/>
              <a:headEnd/>
              <a:tailEnd type="triangle" w="med" len="med"/>
            </a:ln>
            <a:extLst>
              <a:ext uri="{909E8E84-426E-40dd-AFC4-6F175D3DCCD1}">
                <a14:hiddenFill xmlns:a14="http://schemas.microsoft.com/office/drawing/2010/main" xmlns="">
                  <a:noFill/>
                </a14:hiddenFill>
              </a:ext>
            </a:extLst>
          </p:spPr>
        </p:cxnSp>
        <p:cxnSp>
          <p:nvCxnSpPr>
            <p:cNvPr id="31881" name="AutoShape 136"/>
            <p:cNvCxnSpPr>
              <a:cxnSpLocks noChangeShapeType="1"/>
              <a:stCxn id="31872" idx="4"/>
              <a:endCxn id="31871" idx="0"/>
            </p:cNvCxnSpPr>
            <p:nvPr/>
          </p:nvCxnSpPr>
          <p:spPr bwMode="auto">
            <a:xfrm flipV="1">
              <a:off x="930" y="3325"/>
              <a:ext cx="2" cy="31"/>
            </a:xfrm>
            <a:prstGeom prst="straightConnector1">
              <a:avLst/>
            </a:prstGeom>
            <a:noFill/>
            <a:ln w="38100">
              <a:solidFill>
                <a:srgbClr val="990000"/>
              </a:solidFill>
              <a:round/>
              <a:headEnd/>
              <a:tailEnd type="triangle" w="med" len="med"/>
            </a:ln>
            <a:extLst>
              <a:ext uri="{909E8E84-426E-40dd-AFC4-6F175D3DCCD1}">
                <a14:hiddenFill xmlns:a14="http://schemas.microsoft.com/office/drawing/2010/main" xmlns="">
                  <a:noFill/>
                </a14:hiddenFill>
              </a:ext>
            </a:extLst>
          </p:spPr>
        </p:cxnSp>
        <p:cxnSp>
          <p:nvCxnSpPr>
            <p:cNvPr id="31882" name="AutoShape 137"/>
            <p:cNvCxnSpPr>
              <a:cxnSpLocks noChangeShapeType="1"/>
              <a:stCxn id="31871" idx="6"/>
              <a:endCxn id="31875" idx="0"/>
            </p:cNvCxnSpPr>
            <p:nvPr/>
          </p:nvCxnSpPr>
          <p:spPr bwMode="auto">
            <a:xfrm>
              <a:off x="1007" y="3477"/>
              <a:ext cx="337" cy="56"/>
            </a:xfrm>
            <a:prstGeom prst="bentConnector2">
              <a:avLst/>
            </a:prstGeom>
            <a:noFill/>
            <a:ln w="38100">
              <a:solidFill>
                <a:srgbClr val="990000"/>
              </a:solidFill>
              <a:miter lim="800000"/>
              <a:headEnd/>
              <a:tailEnd type="triangle" w="med" len="med"/>
            </a:ln>
            <a:extLst>
              <a:ext uri="{909E8E84-426E-40dd-AFC4-6F175D3DCCD1}">
                <a14:hiddenFill xmlns:a14="http://schemas.microsoft.com/office/drawing/2010/main" xmlns="">
                  <a:noFill/>
                </a14:hiddenFill>
              </a:ext>
            </a:extLst>
          </p:spPr>
        </p:cxnSp>
        <p:cxnSp>
          <p:nvCxnSpPr>
            <p:cNvPr id="31883" name="AutoShape 138"/>
            <p:cNvCxnSpPr>
              <a:cxnSpLocks noChangeShapeType="1"/>
              <a:stCxn id="31874" idx="6"/>
              <a:endCxn id="31876" idx="0"/>
            </p:cNvCxnSpPr>
            <p:nvPr/>
          </p:nvCxnSpPr>
          <p:spPr bwMode="auto">
            <a:xfrm>
              <a:off x="1421" y="3903"/>
              <a:ext cx="472" cy="76"/>
            </a:xfrm>
            <a:prstGeom prst="bentConnector2">
              <a:avLst/>
            </a:prstGeom>
            <a:noFill/>
            <a:ln w="38100">
              <a:solidFill>
                <a:srgbClr val="990000"/>
              </a:solidFill>
              <a:miter lim="800000"/>
              <a:headEnd/>
              <a:tailEnd type="triangle" w="med" len="med"/>
            </a:ln>
            <a:extLst>
              <a:ext uri="{909E8E84-426E-40dd-AFC4-6F175D3DCCD1}">
                <a14:hiddenFill xmlns:a14="http://schemas.microsoft.com/office/drawing/2010/main" xmlns="">
                  <a:noFill/>
                </a14:hiddenFill>
              </a:ext>
            </a:extLst>
          </p:spPr>
        </p:cxnSp>
      </p:grpSp>
      <p:grpSp>
        <p:nvGrpSpPr>
          <p:cNvPr id="4" name="Group 173"/>
          <p:cNvGrpSpPr>
            <a:grpSpLocks/>
          </p:cNvGrpSpPr>
          <p:nvPr/>
        </p:nvGrpSpPr>
        <p:grpSpPr bwMode="auto">
          <a:xfrm>
            <a:off x="1308589" y="2105761"/>
            <a:ext cx="3323492" cy="4240823"/>
            <a:chOff x="1307869" y="1995055"/>
            <a:chExt cx="3325091" cy="4594167"/>
          </a:xfrm>
        </p:grpSpPr>
        <p:sp>
          <p:nvSpPr>
            <p:cNvPr id="137" name="Oval 136"/>
            <p:cNvSpPr/>
            <p:nvPr/>
          </p:nvSpPr>
          <p:spPr>
            <a:xfrm>
              <a:off x="1463274" y="1995055"/>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38" name="Oval 137"/>
            <p:cNvSpPr/>
            <p:nvPr/>
          </p:nvSpPr>
          <p:spPr>
            <a:xfrm>
              <a:off x="4333878" y="2496699"/>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39" name="Oval 138"/>
            <p:cNvSpPr/>
            <p:nvPr/>
          </p:nvSpPr>
          <p:spPr>
            <a:xfrm>
              <a:off x="1307869" y="2861819"/>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0" name="Oval 139"/>
            <p:cNvSpPr/>
            <p:nvPr/>
          </p:nvSpPr>
          <p:spPr>
            <a:xfrm>
              <a:off x="2837000" y="3177727"/>
              <a:ext cx="300549"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1" name="Oval 140"/>
            <p:cNvSpPr/>
            <p:nvPr/>
          </p:nvSpPr>
          <p:spPr>
            <a:xfrm>
              <a:off x="1914830" y="3660321"/>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2" name="Oval 141"/>
            <p:cNvSpPr/>
            <p:nvPr/>
          </p:nvSpPr>
          <p:spPr>
            <a:xfrm>
              <a:off x="1348920" y="4050841"/>
              <a:ext cx="300548"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3" name="Oval 142"/>
            <p:cNvSpPr/>
            <p:nvPr/>
          </p:nvSpPr>
          <p:spPr>
            <a:xfrm>
              <a:off x="1532180" y="4392150"/>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4" name="Oval 143"/>
            <p:cNvSpPr/>
            <p:nvPr/>
          </p:nvSpPr>
          <p:spPr>
            <a:xfrm>
              <a:off x="4316285" y="5247801"/>
              <a:ext cx="300548"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5" name="Oval 144"/>
            <p:cNvSpPr/>
            <p:nvPr/>
          </p:nvSpPr>
          <p:spPr>
            <a:xfrm>
              <a:off x="1552705" y="4809656"/>
              <a:ext cx="297617"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6" name="Oval 145"/>
            <p:cNvSpPr/>
            <p:nvPr/>
          </p:nvSpPr>
          <p:spPr>
            <a:xfrm>
              <a:off x="1357716" y="5571647"/>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8" name="Oval 147"/>
            <p:cNvSpPr/>
            <p:nvPr/>
          </p:nvSpPr>
          <p:spPr>
            <a:xfrm>
              <a:off x="2665468" y="5898668"/>
              <a:ext cx="300548"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149" name="Oval 148"/>
            <p:cNvSpPr/>
            <p:nvPr/>
          </p:nvSpPr>
          <p:spPr>
            <a:xfrm>
              <a:off x="1809272" y="6239976"/>
              <a:ext cx="299082" cy="349246"/>
            </a:xfrm>
            <a:prstGeom prst="ellipse">
              <a:avLst/>
            </a:prstGeom>
            <a:solidFill>
              <a:srgbClr val="66FF99">
                <a:alpha val="45098"/>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cxnSp>
          <p:nvCxnSpPr>
            <p:cNvPr id="151" name="Shape 150"/>
            <p:cNvCxnSpPr>
              <a:stCxn id="137" idx="6"/>
              <a:endCxn id="138" idx="0"/>
            </p:cNvCxnSpPr>
            <p:nvPr/>
          </p:nvCxnSpPr>
          <p:spPr>
            <a:xfrm>
              <a:off x="1762357" y="2169678"/>
              <a:ext cx="2721062" cy="327021"/>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Shape 154"/>
            <p:cNvCxnSpPr>
              <a:stCxn id="138" idx="2"/>
              <a:endCxn id="139" idx="0"/>
            </p:cNvCxnSpPr>
            <p:nvPr/>
          </p:nvCxnSpPr>
          <p:spPr>
            <a:xfrm rot="10800000" flipV="1">
              <a:off x="1457410" y="2671321"/>
              <a:ext cx="2876468" cy="190498"/>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Shape 156"/>
            <p:cNvCxnSpPr>
              <a:stCxn id="139" idx="6"/>
              <a:endCxn id="140" idx="0"/>
            </p:cNvCxnSpPr>
            <p:nvPr/>
          </p:nvCxnSpPr>
          <p:spPr>
            <a:xfrm>
              <a:off x="1606951" y="3036442"/>
              <a:ext cx="1379590" cy="141285"/>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hape 158"/>
            <p:cNvCxnSpPr>
              <a:stCxn id="140" idx="2"/>
              <a:endCxn id="141" idx="0"/>
            </p:cNvCxnSpPr>
            <p:nvPr/>
          </p:nvCxnSpPr>
          <p:spPr>
            <a:xfrm rot="10800000" flipV="1">
              <a:off x="2064371" y="3352350"/>
              <a:ext cx="772629" cy="307971"/>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hape 160"/>
            <p:cNvCxnSpPr>
              <a:stCxn id="141" idx="2"/>
              <a:endCxn id="142" idx="0"/>
            </p:cNvCxnSpPr>
            <p:nvPr/>
          </p:nvCxnSpPr>
          <p:spPr>
            <a:xfrm rot="10800000" flipV="1">
              <a:off x="1498461" y="3834944"/>
              <a:ext cx="416369" cy="215897"/>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3" name="Shape 162"/>
            <p:cNvCxnSpPr>
              <a:stCxn id="142" idx="6"/>
              <a:endCxn id="143" idx="0"/>
            </p:cNvCxnSpPr>
            <p:nvPr/>
          </p:nvCxnSpPr>
          <p:spPr>
            <a:xfrm>
              <a:off x="1649467" y="4225464"/>
              <a:ext cx="33721" cy="166686"/>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Elbow Connector 164"/>
            <p:cNvCxnSpPr>
              <a:endCxn id="145" idx="0"/>
            </p:cNvCxnSpPr>
            <p:nvPr/>
          </p:nvCxnSpPr>
          <p:spPr>
            <a:xfrm rot="16200000" flipH="1">
              <a:off x="1675867" y="4783276"/>
              <a:ext cx="38100" cy="14661"/>
            </a:xfrm>
            <a:prstGeom prst="bentConnector3">
              <a:avLst>
                <a:gd name="adj1" fmla="val 50000"/>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hape 166"/>
            <p:cNvCxnSpPr>
              <a:stCxn id="145" idx="6"/>
              <a:endCxn id="144" idx="0"/>
            </p:cNvCxnSpPr>
            <p:nvPr/>
          </p:nvCxnSpPr>
          <p:spPr>
            <a:xfrm>
              <a:off x="1850322" y="4984279"/>
              <a:ext cx="2615504" cy="263522"/>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Shape 168"/>
            <p:cNvCxnSpPr>
              <a:endCxn id="146" idx="0"/>
            </p:cNvCxnSpPr>
            <p:nvPr/>
          </p:nvCxnSpPr>
          <p:spPr>
            <a:xfrm rot="10800000" flipV="1">
              <a:off x="1507257" y="5452586"/>
              <a:ext cx="2782638" cy="119060"/>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hape 170"/>
            <p:cNvCxnSpPr>
              <a:stCxn id="146" idx="6"/>
              <a:endCxn id="148" idx="0"/>
            </p:cNvCxnSpPr>
            <p:nvPr/>
          </p:nvCxnSpPr>
          <p:spPr>
            <a:xfrm>
              <a:off x="1656798" y="5746270"/>
              <a:ext cx="1158211" cy="152398"/>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Shape 172"/>
            <p:cNvCxnSpPr>
              <a:endCxn id="149" idx="0"/>
            </p:cNvCxnSpPr>
            <p:nvPr/>
          </p:nvCxnSpPr>
          <p:spPr>
            <a:xfrm rot="10800000" flipV="1">
              <a:off x="1958813" y="6109803"/>
              <a:ext cx="691994" cy="130173"/>
            </a:xfrm>
            <a:prstGeom prst="bent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31841" name="Rectangle 6"/>
          <p:cNvSpPr>
            <a:spLocks noChangeArrowheads="1"/>
          </p:cNvSpPr>
          <p:nvPr/>
        </p:nvSpPr>
        <p:spPr bwMode="auto">
          <a:xfrm>
            <a:off x="1226528" y="5729656"/>
            <a:ext cx="603738" cy="225669"/>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83077" tIns="39877" rIns="83077" bIns="39877" anchor="ctr"/>
          <a:lstStyle/>
          <a:p>
            <a:endParaRPr lang="en-US" sz="1477"/>
          </a:p>
        </p:txBody>
      </p:sp>
      <p:sp>
        <p:nvSpPr>
          <p:cNvPr id="162" name="Text Box 81"/>
          <p:cNvSpPr txBox="1">
            <a:spLocks noChangeArrowheads="1"/>
          </p:cNvSpPr>
          <p:nvPr/>
        </p:nvSpPr>
        <p:spPr bwMode="auto">
          <a:xfrm>
            <a:off x="257908" y="1028703"/>
            <a:ext cx="7021848" cy="319639"/>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square">
            <a:spAutoFit/>
          </a:bodyPr>
          <a:lstStyle/>
          <a:p>
            <a:pPr>
              <a:defRPr/>
            </a:pPr>
            <a:r>
              <a:rPr lang="en-GB" sz="1477" dirty="0">
                <a:solidFill>
                  <a:schemeClr val="dk1"/>
                </a:solidFill>
                <a:latin typeface="+mn-lt"/>
                <a:ea typeface="+mn-ea"/>
              </a:rPr>
              <a:t>Step 5: Review Chart for candidate whole system concept solutions</a:t>
            </a:r>
          </a:p>
        </p:txBody>
      </p:sp>
      <p:pic>
        <p:nvPicPr>
          <p:cNvPr id="6" name="Picture 5"/>
          <p:cNvPicPr>
            <a:picLocks noChangeAspect="1"/>
          </p:cNvPicPr>
          <p:nvPr/>
        </p:nvPicPr>
        <p:blipFill rotWithShape="1">
          <a:blip r:embed="rId3"/>
          <a:srcRect r="16495" b="1670"/>
          <a:stretch/>
        </p:blipFill>
        <p:spPr>
          <a:xfrm>
            <a:off x="327752" y="1435802"/>
            <a:ext cx="6945849" cy="4889685"/>
          </a:xfrm>
          <a:prstGeom prst="rect">
            <a:avLst/>
          </a:prstGeom>
        </p:spPr>
      </p:pic>
      <p:sp>
        <p:nvSpPr>
          <p:cNvPr id="164" name="Text Box 82"/>
          <p:cNvSpPr txBox="1">
            <a:spLocks noChangeArrowheads="1"/>
          </p:cNvSpPr>
          <p:nvPr/>
        </p:nvSpPr>
        <p:spPr bwMode="auto">
          <a:xfrm>
            <a:off x="6861117" y="1697430"/>
            <a:ext cx="1901628" cy="1683474"/>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77" dirty="0"/>
              <a:t>The number of candidate whole system concept solutions should be allowed to emerge. It could be 20 - it could be 2.</a:t>
            </a:r>
          </a:p>
        </p:txBody>
      </p:sp>
      <p:sp>
        <p:nvSpPr>
          <p:cNvPr id="5" name="Rounded Rectangular Callout 4"/>
          <p:cNvSpPr/>
          <p:nvPr/>
        </p:nvSpPr>
        <p:spPr>
          <a:xfrm>
            <a:off x="6348541" y="3515406"/>
            <a:ext cx="2267335" cy="2311538"/>
          </a:xfrm>
          <a:prstGeom prst="wedgeRoundRectCallout">
            <a:avLst>
              <a:gd name="adj1" fmla="val -233654"/>
              <a:gd name="adj2" fmla="val -5801"/>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77" dirty="0"/>
              <a:t>Any unused functional solutions should be investigated. Why were they not selected?</a:t>
            </a:r>
          </a:p>
          <a:p>
            <a:pPr algn="ctr"/>
            <a:r>
              <a:rPr lang="en-US" sz="1477" dirty="0"/>
              <a:t>Were the de-selection criteria correct?</a:t>
            </a:r>
          </a:p>
        </p:txBody>
      </p:sp>
    </p:spTree>
    <p:extLst>
      <p:ext uri="{BB962C8B-B14F-4D97-AF65-F5344CB8AC3E}">
        <p14:creationId xmlns:p14="http://schemas.microsoft.com/office/powerpoint/2010/main" val="11910775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2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r>
              <a:rPr lang="en-GB"/>
              <a:t>Exercise – Concept Selection </a:t>
            </a:r>
          </a:p>
        </p:txBody>
      </p:sp>
      <p:sp>
        <p:nvSpPr>
          <p:cNvPr id="33794" name="Rectangle 3"/>
          <p:cNvSpPr>
            <a:spLocks noGrp="1" noChangeArrowheads="1"/>
          </p:cNvSpPr>
          <p:nvPr>
            <p:ph type="body" sz="half" idx="2"/>
          </p:nvPr>
        </p:nvSpPr>
        <p:spPr>
          <a:xfrm>
            <a:off x="4876800" y="1882775"/>
            <a:ext cx="3815862" cy="2765425"/>
          </a:xfrm>
        </p:spPr>
        <p:txBody>
          <a:bodyPr/>
          <a:lstStyle/>
          <a:p>
            <a:pPr marL="0" indent="0">
              <a:buNone/>
            </a:pPr>
            <a:r>
              <a:rPr lang="en-GB" dirty="0"/>
              <a:t>In teams</a:t>
            </a:r>
          </a:p>
          <a:p>
            <a:r>
              <a:rPr lang="en-GB" dirty="0"/>
              <a:t>For the case study project</a:t>
            </a:r>
          </a:p>
          <a:p>
            <a:r>
              <a:rPr lang="en-GB" dirty="0"/>
              <a:t>Identify three potential whole concept system solutions</a:t>
            </a:r>
          </a:p>
          <a:p>
            <a:pPr marL="0" indent="0">
              <a:buNone/>
            </a:pPr>
            <a:r>
              <a:rPr lang="en-GB" dirty="0"/>
              <a:t>Time: 45 Minutes</a:t>
            </a:r>
          </a:p>
          <a:p>
            <a:pPr lvl="1"/>
            <a:endParaRPr lang="en-GB" dirty="0"/>
          </a:p>
          <a:p>
            <a:endParaRPr lang="en-GB" dirty="0"/>
          </a:p>
          <a:p>
            <a:endParaRPr lang="en-GB" dirty="0"/>
          </a:p>
        </p:txBody>
      </p:sp>
      <p:grpSp>
        <p:nvGrpSpPr>
          <p:cNvPr id="60" name="Group 17"/>
          <p:cNvGrpSpPr>
            <a:grpSpLocks/>
          </p:cNvGrpSpPr>
          <p:nvPr/>
        </p:nvGrpSpPr>
        <p:grpSpPr bwMode="auto">
          <a:xfrm rot="16200000" flipH="1">
            <a:off x="524615" y="1689589"/>
            <a:ext cx="4006362" cy="2743200"/>
            <a:chOff x="384" y="1008"/>
            <a:chExt cx="4656" cy="2928"/>
          </a:xfrm>
          <a:solidFill>
            <a:srgbClr val="FFFF00"/>
          </a:solidFill>
        </p:grpSpPr>
        <p:sp>
          <p:nvSpPr>
            <p:cNvPr id="61" name="Freeform 18"/>
            <p:cNvSpPr>
              <a:spLocks/>
            </p:cNvSpPr>
            <p:nvPr/>
          </p:nvSpPr>
          <p:spPr bwMode="auto">
            <a:xfrm>
              <a:off x="384" y="1392"/>
              <a:ext cx="4656" cy="2544"/>
            </a:xfrm>
            <a:custGeom>
              <a:avLst/>
              <a:gdLst>
                <a:gd name="T0" fmla="*/ 48 w 4656"/>
                <a:gd name="T1" fmla="*/ 96 h 2544"/>
                <a:gd name="T2" fmla="*/ 1776 w 4656"/>
                <a:gd name="T3" fmla="*/ 2256 h 2544"/>
                <a:gd name="T4" fmla="*/ 1776 w 4656"/>
                <a:gd name="T5" fmla="*/ 2544 h 2544"/>
                <a:gd name="T6" fmla="*/ 2976 w 4656"/>
                <a:gd name="T7" fmla="*/ 2544 h 2544"/>
                <a:gd name="T8" fmla="*/ 2976 w 4656"/>
                <a:gd name="T9" fmla="*/ 2208 h 2544"/>
                <a:gd name="T10" fmla="*/ 4656 w 4656"/>
                <a:gd name="T11" fmla="*/ 48 h 2544"/>
                <a:gd name="T12" fmla="*/ 0 w 4656"/>
                <a:gd name="T13" fmla="*/ 0 h 2544"/>
                <a:gd name="T14" fmla="*/ 0 60000 65536"/>
                <a:gd name="T15" fmla="*/ 0 60000 65536"/>
                <a:gd name="T16" fmla="*/ 0 60000 65536"/>
                <a:gd name="T17" fmla="*/ 0 60000 65536"/>
                <a:gd name="T18" fmla="*/ 0 60000 65536"/>
                <a:gd name="T19" fmla="*/ 0 60000 65536"/>
                <a:gd name="T20" fmla="*/ 0 60000 65536"/>
                <a:gd name="T21" fmla="*/ 0 w 4656"/>
                <a:gd name="T22" fmla="*/ 0 h 2544"/>
                <a:gd name="T23" fmla="*/ 4656 w 4656"/>
                <a:gd name="T24" fmla="*/ 2544 h 25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56" h="2544">
                  <a:moveTo>
                    <a:pt x="48" y="96"/>
                  </a:moveTo>
                  <a:lnTo>
                    <a:pt x="1776" y="2256"/>
                  </a:lnTo>
                  <a:lnTo>
                    <a:pt x="1776" y="2544"/>
                  </a:lnTo>
                  <a:lnTo>
                    <a:pt x="2976" y="2544"/>
                  </a:lnTo>
                  <a:lnTo>
                    <a:pt x="2976" y="2208"/>
                  </a:lnTo>
                  <a:lnTo>
                    <a:pt x="4656" y="48"/>
                  </a:lnTo>
                  <a:lnTo>
                    <a:pt x="0" y="0"/>
                  </a:lnTo>
                </a:path>
              </a:pathLst>
            </a:custGeom>
            <a:grpFill/>
            <a:ln w="12700" cap="rnd">
              <a:noFill/>
              <a:round/>
              <a:headEnd/>
              <a:tailEnd/>
            </a:ln>
          </p:spPr>
          <p:txBody>
            <a:bodyPr wrap="none" anchor="ctr"/>
            <a:lstStyle/>
            <a:p>
              <a:pPr>
                <a:defRPr/>
              </a:pPr>
              <a:endParaRPr lang="en-US" sz="1477">
                <a:ea typeface="+mn-ea"/>
              </a:endParaRPr>
            </a:p>
          </p:txBody>
        </p:sp>
        <p:sp>
          <p:nvSpPr>
            <p:cNvPr id="62" name="Line 19"/>
            <p:cNvSpPr>
              <a:spLocks noChangeShapeType="1"/>
            </p:cNvSpPr>
            <p:nvPr/>
          </p:nvSpPr>
          <p:spPr bwMode="auto">
            <a:xfrm>
              <a:off x="384" y="1440"/>
              <a:ext cx="1776" cy="220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nvGrpSpPr>
            <p:cNvPr id="63" name="Group 20"/>
            <p:cNvGrpSpPr>
              <a:grpSpLocks/>
            </p:cNvGrpSpPr>
            <p:nvPr/>
          </p:nvGrpSpPr>
          <p:grpSpPr bwMode="auto">
            <a:xfrm>
              <a:off x="384" y="1008"/>
              <a:ext cx="4656" cy="2592"/>
              <a:chOff x="384" y="1008"/>
              <a:chExt cx="4656" cy="2592"/>
            </a:xfrm>
            <a:grpFill/>
          </p:grpSpPr>
          <p:sp>
            <p:nvSpPr>
              <p:cNvPr id="66" name="Oval 21"/>
              <p:cNvSpPr>
                <a:spLocks noChangeArrowheads="1"/>
              </p:cNvSpPr>
              <p:nvPr/>
            </p:nvSpPr>
            <p:spPr bwMode="auto">
              <a:xfrm>
                <a:off x="384" y="1008"/>
                <a:ext cx="4656" cy="768"/>
              </a:xfrm>
              <a:prstGeom prst="ellipse">
                <a:avLst/>
              </a:prstGeom>
              <a:grpFill/>
              <a:ln w="12700">
                <a:solidFill>
                  <a:schemeClr val="tx1"/>
                </a:solidFill>
                <a:round/>
                <a:headEnd type="none" w="sm" len="sm"/>
                <a:tailEnd type="none" w="sm" len="sm"/>
              </a:ln>
            </p:spPr>
            <p:txBody>
              <a:bodyPr wrap="none" anchor="ctr"/>
              <a:lstStyle/>
              <a:p>
                <a:pPr>
                  <a:defRPr/>
                </a:pPr>
                <a:endParaRPr lang="en-US" sz="1477">
                  <a:ea typeface="+mn-ea"/>
                </a:endParaRPr>
              </a:p>
            </p:txBody>
          </p:sp>
          <p:sp>
            <p:nvSpPr>
              <p:cNvPr id="67" name="Line 22"/>
              <p:cNvSpPr>
                <a:spLocks noChangeShapeType="1"/>
              </p:cNvSpPr>
              <p:nvPr/>
            </p:nvSpPr>
            <p:spPr bwMode="auto">
              <a:xfrm flipH="1">
                <a:off x="3360" y="1440"/>
                <a:ext cx="1680" cy="2160"/>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64" name="Line 23"/>
            <p:cNvSpPr>
              <a:spLocks noChangeShapeType="1"/>
            </p:cNvSpPr>
            <p:nvPr/>
          </p:nvSpPr>
          <p:spPr bwMode="auto">
            <a:xfrm>
              <a:off x="2160" y="3648"/>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sp>
          <p:nvSpPr>
            <p:cNvPr id="65" name="Line 24"/>
            <p:cNvSpPr>
              <a:spLocks noChangeShapeType="1"/>
            </p:cNvSpPr>
            <p:nvPr/>
          </p:nvSpPr>
          <p:spPr bwMode="auto">
            <a:xfrm>
              <a:off x="3360" y="3600"/>
              <a:ext cx="0" cy="288"/>
            </a:xfrm>
            <a:prstGeom prst="line">
              <a:avLst/>
            </a:prstGeom>
            <a:grpFill/>
            <a:ln w="12700">
              <a:solidFill>
                <a:schemeClr val="tx1"/>
              </a:solidFill>
              <a:round/>
              <a:headEnd type="none" w="sm" len="sm"/>
              <a:tailEnd type="none" w="sm" len="sm"/>
            </a:ln>
          </p:spPr>
          <p:txBody>
            <a:bodyPr wrap="none" anchor="ctr"/>
            <a:lstStyle/>
            <a:p>
              <a:pPr>
                <a:defRPr/>
              </a:pPr>
              <a:endParaRPr lang="en-GB" sz="1477">
                <a:ea typeface="+mn-ea"/>
              </a:endParaRPr>
            </a:p>
          </p:txBody>
        </p:sp>
      </p:grpSp>
      <p:sp>
        <p:nvSpPr>
          <p:cNvPr id="68" name="Text Box 30"/>
          <p:cNvSpPr txBox="1">
            <a:spLocks noChangeArrowheads="1"/>
          </p:cNvSpPr>
          <p:nvPr/>
        </p:nvSpPr>
        <p:spPr bwMode="auto">
          <a:xfrm>
            <a:off x="1237047" y="1126883"/>
            <a:ext cx="468398" cy="3843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a:p>
            <a:pPr algn="ctr"/>
            <a:r>
              <a:rPr lang="en-GB" sz="1108" b="1"/>
              <a:t>Idea</a:t>
            </a:r>
          </a:p>
        </p:txBody>
      </p:sp>
      <p:sp>
        <p:nvSpPr>
          <p:cNvPr id="69" name="Line 31"/>
          <p:cNvSpPr>
            <a:spLocks noChangeShapeType="1"/>
          </p:cNvSpPr>
          <p:nvPr/>
        </p:nvSpPr>
        <p:spPr bwMode="auto">
          <a:xfrm flipV="1">
            <a:off x="1308589" y="4800602"/>
            <a:ext cx="389792"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0" name="Line 32"/>
          <p:cNvSpPr>
            <a:spLocks noChangeShapeType="1"/>
          </p:cNvSpPr>
          <p:nvPr/>
        </p:nvSpPr>
        <p:spPr bwMode="auto">
          <a:xfrm flipV="1">
            <a:off x="1304191" y="4463564"/>
            <a:ext cx="391258"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1" name="Line 33"/>
          <p:cNvSpPr>
            <a:spLocks noChangeShapeType="1"/>
          </p:cNvSpPr>
          <p:nvPr/>
        </p:nvSpPr>
        <p:spPr bwMode="auto">
          <a:xfrm flipV="1">
            <a:off x="1304191" y="4278925"/>
            <a:ext cx="391258"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2" name="Line 34"/>
          <p:cNvSpPr>
            <a:spLocks noChangeShapeType="1"/>
          </p:cNvSpPr>
          <p:nvPr/>
        </p:nvSpPr>
        <p:spPr bwMode="auto">
          <a:xfrm flipV="1">
            <a:off x="1285141" y="1764325"/>
            <a:ext cx="391257"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3" name="Line 35"/>
          <p:cNvSpPr>
            <a:spLocks noChangeShapeType="1"/>
          </p:cNvSpPr>
          <p:nvPr/>
        </p:nvSpPr>
        <p:spPr bwMode="auto">
          <a:xfrm flipV="1">
            <a:off x="1320310" y="1251441"/>
            <a:ext cx="391257"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4" name="Line 36"/>
          <p:cNvSpPr>
            <a:spLocks noChangeShapeType="1"/>
          </p:cNvSpPr>
          <p:nvPr/>
        </p:nvSpPr>
        <p:spPr bwMode="auto">
          <a:xfrm flipV="1">
            <a:off x="1304191" y="2256693"/>
            <a:ext cx="391258"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5" name="Line 37"/>
          <p:cNvSpPr>
            <a:spLocks noChangeShapeType="1"/>
          </p:cNvSpPr>
          <p:nvPr/>
        </p:nvSpPr>
        <p:spPr bwMode="auto">
          <a:xfrm flipV="1">
            <a:off x="1292468" y="2086710"/>
            <a:ext cx="389792"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6" name="Line 38"/>
          <p:cNvSpPr>
            <a:spLocks noChangeShapeType="1"/>
          </p:cNvSpPr>
          <p:nvPr/>
        </p:nvSpPr>
        <p:spPr bwMode="auto">
          <a:xfrm flipV="1">
            <a:off x="1323241" y="2784233"/>
            <a:ext cx="391257"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7" name="Line 39"/>
          <p:cNvSpPr>
            <a:spLocks noChangeShapeType="1"/>
          </p:cNvSpPr>
          <p:nvPr/>
        </p:nvSpPr>
        <p:spPr bwMode="auto">
          <a:xfrm flipV="1">
            <a:off x="1320310" y="2596664"/>
            <a:ext cx="391257"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8" name="Line 40"/>
          <p:cNvSpPr>
            <a:spLocks noChangeShapeType="1"/>
          </p:cNvSpPr>
          <p:nvPr/>
        </p:nvSpPr>
        <p:spPr bwMode="auto">
          <a:xfrm flipV="1">
            <a:off x="1285141" y="3777764"/>
            <a:ext cx="391257"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79" name="Line 41"/>
          <p:cNvSpPr>
            <a:spLocks noChangeShapeType="1"/>
          </p:cNvSpPr>
          <p:nvPr/>
        </p:nvSpPr>
        <p:spPr bwMode="auto">
          <a:xfrm flipV="1">
            <a:off x="1320310" y="3440725"/>
            <a:ext cx="391257" cy="87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77"/>
          </a:p>
        </p:txBody>
      </p:sp>
      <p:sp>
        <p:nvSpPr>
          <p:cNvPr id="80" name="Text Box 42"/>
          <p:cNvSpPr txBox="1">
            <a:spLocks noChangeArrowheads="1"/>
          </p:cNvSpPr>
          <p:nvPr/>
        </p:nvSpPr>
        <p:spPr bwMode="auto">
          <a:xfrm>
            <a:off x="2670470" y="2633298"/>
            <a:ext cx="752129" cy="9448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en-GB" sz="1108" b="1" dirty="0"/>
              <a:t>Concept</a:t>
            </a:r>
          </a:p>
          <a:p>
            <a:pPr algn="ctr"/>
            <a:r>
              <a:rPr lang="en-GB" sz="1108" b="1" dirty="0"/>
              <a:t>Concept</a:t>
            </a:r>
          </a:p>
          <a:p>
            <a:pPr algn="ctr"/>
            <a:r>
              <a:rPr lang="en-GB" sz="1108" b="1" dirty="0"/>
              <a:t>Concept</a:t>
            </a:r>
          </a:p>
          <a:p>
            <a:pPr algn="ctr"/>
            <a:r>
              <a:rPr lang="en-GB" sz="1108" b="1" dirty="0"/>
              <a:t>Concept</a:t>
            </a:r>
          </a:p>
          <a:p>
            <a:pPr algn="ctr"/>
            <a:r>
              <a:rPr lang="en-GB" sz="1108" b="1" dirty="0"/>
              <a:t>Concept</a:t>
            </a:r>
          </a:p>
        </p:txBody>
      </p:sp>
      <p:sp>
        <p:nvSpPr>
          <p:cNvPr id="81" name="AutoShape 43"/>
          <p:cNvSpPr>
            <a:spLocks noChangeArrowheads="1"/>
          </p:cNvSpPr>
          <p:nvPr/>
        </p:nvSpPr>
        <p:spPr bwMode="auto">
          <a:xfrm rot="1744134" flipV="1">
            <a:off x="1767254" y="1833197"/>
            <a:ext cx="1112227" cy="492369"/>
          </a:xfrm>
          <a:prstGeom prst="rightArrow">
            <a:avLst>
              <a:gd name="adj1" fmla="val 50000"/>
              <a:gd name="adj2" fmla="val 52133"/>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82" name="AutoShape 44"/>
          <p:cNvSpPr>
            <a:spLocks noChangeArrowheads="1"/>
          </p:cNvSpPr>
          <p:nvPr/>
        </p:nvSpPr>
        <p:spPr bwMode="auto">
          <a:xfrm rot="19775736">
            <a:off x="1771650" y="3875943"/>
            <a:ext cx="1015511" cy="492369"/>
          </a:xfrm>
          <a:prstGeom prst="rightArrow">
            <a:avLst>
              <a:gd name="adj1" fmla="val 50000"/>
              <a:gd name="adj2" fmla="val 47600"/>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83" name="AutoShape 45"/>
          <p:cNvSpPr>
            <a:spLocks noChangeArrowheads="1"/>
          </p:cNvSpPr>
          <p:nvPr/>
        </p:nvSpPr>
        <p:spPr bwMode="auto">
          <a:xfrm>
            <a:off x="1752600" y="2819400"/>
            <a:ext cx="971550" cy="492369"/>
          </a:xfrm>
          <a:prstGeom prst="rightArrow">
            <a:avLst>
              <a:gd name="adj1" fmla="val 50000"/>
              <a:gd name="adj2" fmla="val 45539"/>
            </a:avLst>
          </a:prstGeom>
          <a:solidFill>
            <a:schemeClr val="accent6"/>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sz="1477">
              <a:ea typeface="+mn-ea"/>
            </a:endParaRPr>
          </a:p>
        </p:txBody>
      </p:sp>
      <p:sp>
        <p:nvSpPr>
          <p:cNvPr id="84" name="Rounded Rectangular Callout 83"/>
          <p:cNvSpPr/>
          <p:nvPr/>
        </p:nvSpPr>
        <p:spPr>
          <a:xfrm>
            <a:off x="1504950" y="4884127"/>
            <a:ext cx="2164373" cy="1606062"/>
          </a:xfrm>
          <a:prstGeom prst="wedgeRoundRectCallout">
            <a:avLst>
              <a:gd name="adj1" fmla="val 19982"/>
              <a:gd name="adj2" fmla="val -138993"/>
              <a:gd name="adj3" fmla="val 16667"/>
            </a:avLst>
          </a:prstGeom>
          <a:ln/>
        </p:spPr>
        <p:style>
          <a:lnRef idx="0">
            <a:schemeClr val="accent2"/>
          </a:lnRef>
          <a:fillRef idx="3">
            <a:schemeClr val="accent2"/>
          </a:fillRef>
          <a:effectRef idx="3">
            <a:schemeClr val="accent2"/>
          </a:effectRef>
          <a:fontRef idx="minor">
            <a:schemeClr val="lt1"/>
          </a:fontRef>
        </p:style>
        <p:txBody>
          <a:bodyPr anchor="ctr"/>
          <a:lstStyle/>
          <a:p>
            <a:pPr>
              <a:defRPr/>
            </a:pPr>
            <a:r>
              <a:rPr lang="en-GB" sz="1400" b="1" dirty="0">
                <a:solidFill>
                  <a:schemeClr val="bg1"/>
                </a:solidFill>
              </a:rPr>
              <a:t>CONCEPT INTEGRATION</a:t>
            </a:r>
          </a:p>
          <a:p>
            <a:pPr>
              <a:defRPr/>
            </a:pPr>
            <a:r>
              <a:rPr lang="en-GB" sz="1200" dirty="0">
                <a:solidFill>
                  <a:schemeClr val="bg1"/>
                </a:solidFill>
              </a:rPr>
              <a:t>From the set of all possible solutions determine those combinations that form a whole system concept</a:t>
            </a:r>
          </a:p>
        </p:txBody>
      </p:sp>
    </p:spTree>
    <p:extLst>
      <p:ext uri="{BB962C8B-B14F-4D97-AF65-F5344CB8AC3E}">
        <p14:creationId xmlns:p14="http://schemas.microsoft.com/office/powerpoint/2010/main" val="18236036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 Selection Preparation</a:t>
            </a:r>
          </a:p>
        </p:txBody>
      </p:sp>
      <p:sp>
        <p:nvSpPr>
          <p:cNvPr id="3" name="Content Placeholder 2"/>
          <p:cNvSpPr>
            <a:spLocks noGrp="1"/>
          </p:cNvSpPr>
          <p:nvPr>
            <p:ph idx="1"/>
          </p:nvPr>
        </p:nvSpPr>
        <p:spPr/>
        <p:txBody>
          <a:bodyPr/>
          <a:lstStyle/>
          <a:p>
            <a:r>
              <a:rPr lang="en-US" dirty="0"/>
              <a:t>In teams </a:t>
            </a:r>
          </a:p>
          <a:p>
            <a:pPr lvl="1"/>
            <a:r>
              <a:rPr lang="en-US" dirty="0"/>
              <a:t>Extract from the Function Means</a:t>
            </a:r>
            <a:br>
              <a:rPr lang="en-US" dirty="0"/>
            </a:br>
            <a:r>
              <a:rPr lang="en-US" dirty="0"/>
              <a:t>Table your system concepts</a:t>
            </a:r>
          </a:p>
          <a:p>
            <a:pPr lvl="1"/>
            <a:r>
              <a:rPr lang="en-US" dirty="0"/>
              <a:t>Describe these on flip charts </a:t>
            </a:r>
          </a:p>
        </p:txBody>
      </p:sp>
      <p:sp>
        <p:nvSpPr>
          <p:cNvPr id="4" name="Rectangle 3"/>
          <p:cNvSpPr/>
          <p:nvPr/>
        </p:nvSpPr>
        <p:spPr>
          <a:xfrm>
            <a:off x="5201033" y="1506579"/>
            <a:ext cx="3802297" cy="503807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graphicFrame>
        <p:nvGraphicFramePr>
          <p:cNvPr id="6" name="Object 130"/>
          <p:cNvGraphicFramePr>
            <a:graphicFrameLocks noChangeAspect="1"/>
          </p:cNvGraphicFramePr>
          <p:nvPr>
            <p:extLst>
              <p:ext uri="{D42A27DB-BD31-4B8C-83A1-F6EECF244321}">
                <p14:modId xmlns:p14="http://schemas.microsoft.com/office/powerpoint/2010/main" val="4116790286"/>
              </p:ext>
            </p:extLst>
          </p:nvPr>
        </p:nvGraphicFramePr>
        <p:xfrm>
          <a:off x="1189726" y="4168066"/>
          <a:ext cx="3328014" cy="2385134"/>
        </p:xfrm>
        <a:graphic>
          <a:graphicData uri="http://schemas.openxmlformats.org/presentationml/2006/ole">
            <mc:AlternateContent xmlns:mc="http://schemas.openxmlformats.org/markup-compatibility/2006">
              <mc:Choice xmlns:v="urn:schemas-microsoft-com:vml" Requires="v">
                <p:oleObj spid="_x0000_s7170" name="Document" r:id="rId3" imgW="11811000" imgH="9169400" progId="Word.Document.8">
                  <p:embed/>
                </p:oleObj>
              </mc:Choice>
              <mc:Fallback>
                <p:oleObj name="Document" r:id="rId3" imgW="11811000" imgH="9169400" progId="Word.Document.8">
                  <p:embed/>
                  <p:pic>
                    <p:nvPicPr>
                      <p:cNvPr id="6" name="Object 1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9726" y="4168066"/>
                        <a:ext cx="3328014" cy="2385134"/>
                      </a:xfrm>
                      <a:prstGeom prst="rect">
                        <a:avLst/>
                      </a:prstGeom>
                      <a:noFill/>
                      <a:ln>
                        <a:solidFill>
                          <a:schemeClr val="tx1"/>
                        </a:solid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11" name="Group 10"/>
          <p:cNvGrpSpPr/>
          <p:nvPr/>
        </p:nvGrpSpPr>
        <p:grpSpPr>
          <a:xfrm>
            <a:off x="1735271" y="4317934"/>
            <a:ext cx="1858023" cy="2216667"/>
            <a:chOff x="1374775" y="800100"/>
            <a:chExt cx="4233863" cy="5676900"/>
          </a:xfrm>
        </p:grpSpPr>
        <p:sp>
          <p:nvSpPr>
            <p:cNvPr id="8" name="Freeform 159"/>
            <p:cNvSpPr>
              <a:spLocks/>
            </p:cNvSpPr>
            <p:nvPr/>
          </p:nvSpPr>
          <p:spPr bwMode="auto">
            <a:xfrm>
              <a:off x="1374775" y="800100"/>
              <a:ext cx="4233863" cy="5500688"/>
            </a:xfrm>
            <a:custGeom>
              <a:avLst/>
              <a:gdLst>
                <a:gd name="T0" fmla="*/ 2147483647 w 2462"/>
                <a:gd name="T1" fmla="*/ 2147483647 h 3465"/>
                <a:gd name="T2" fmla="*/ 2147483647 w 2462"/>
                <a:gd name="T3" fmla="*/ 2147483647 h 3465"/>
                <a:gd name="T4" fmla="*/ 2147483647 w 2462"/>
                <a:gd name="T5" fmla="*/ 2147483647 h 3465"/>
                <a:gd name="T6" fmla="*/ 2147483647 w 2462"/>
                <a:gd name="T7" fmla="*/ 2147483647 h 3465"/>
                <a:gd name="T8" fmla="*/ 2147483647 w 2462"/>
                <a:gd name="T9" fmla="*/ 2147483647 h 3465"/>
                <a:gd name="T10" fmla="*/ 2147483647 w 2462"/>
                <a:gd name="T11" fmla="*/ 2147483647 h 3465"/>
                <a:gd name="T12" fmla="*/ 2147483647 w 2462"/>
                <a:gd name="T13" fmla="*/ 2147483647 h 3465"/>
                <a:gd name="T14" fmla="*/ 2147483647 w 2462"/>
                <a:gd name="T15" fmla="*/ 2147483647 h 3465"/>
                <a:gd name="T16" fmla="*/ 2147483647 w 2462"/>
                <a:gd name="T17" fmla="*/ 2147483647 h 3465"/>
                <a:gd name="T18" fmla="*/ 2147483647 w 2462"/>
                <a:gd name="T19" fmla="*/ 2147483647 h 3465"/>
                <a:gd name="T20" fmla="*/ 2147483647 w 2462"/>
                <a:gd name="T21" fmla="*/ 2147483647 h 3465"/>
                <a:gd name="T22" fmla="*/ 2147483647 w 2462"/>
                <a:gd name="T23" fmla="*/ 2147483647 h 3465"/>
                <a:gd name="T24" fmla="*/ 2147483647 w 2462"/>
                <a:gd name="T25" fmla="*/ 2147483647 h 3465"/>
                <a:gd name="T26" fmla="*/ 2147483647 w 2462"/>
                <a:gd name="T27" fmla="*/ 2147483647 h 3465"/>
                <a:gd name="T28" fmla="*/ 2147483647 w 2462"/>
                <a:gd name="T29" fmla="*/ 2147483647 h 3465"/>
                <a:gd name="T30" fmla="*/ 2147483647 w 2462"/>
                <a:gd name="T31" fmla="*/ 2147483647 h 3465"/>
                <a:gd name="T32" fmla="*/ 2147483647 w 2462"/>
                <a:gd name="T33" fmla="*/ 2147483647 h 3465"/>
                <a:gd name="T34" fmla="*/ 2147483647 w 2462"/>
                <a:gd name="T35" fmla="*/ 2147483647 h 3465"/>
                <a:gd name="T36" fmla="*/ 2147483647 w 2462"/>
                <a:gd name="T37" fmla="*/ 2147483647 h 3465"/>
                <a:gd name="T38" fmla="*/ 2147483647 w 2462"/>
                <a:gd name="T39" fmla="*/ 2147483647 h 3465"/>
                <a:gd name="T40" fmla="*/ 2147483647 w 2462"/>
                <a:gd name="T41" fmla="*/ 2147483647 h 3465"/>
                <a:gd name="T42" fmla="*/ 2147483647 w 2462"/>
                <a:gd name="T43" fmla="*/ 2147483647 h 3465"/>
                <a:gd name="T44" fmla="*/ 2147483647 w 2462"/>
                <a:gd name="T45" fmla="*/ 2147483647 h 3465"/>
                <a:gd name="T46" fmla="*/ 2147483647 w 2462"/>
                <a:gd name="T47" fmla="*/ 2147483647 h 3465"/>
                <a:gd name="T48" fmla="*/ 2147483647 w 2462"/>
                <a:gd name="T49" fmla="*/ 2147483647 h 3465"/>
                <a:gd name="T50" fmla="*/ 2147483647 w 2462"/>
                <a:gd name="T51" fmla="*/ 2147483647 h 3465"/>
                <a:gd name="T52" fmla="*/ 2147483647 w 2462"/>
                <a:gd name="T53" fmla="*/ 2147483647 h 3465"/>
                <a:gd name="T54" fmla="*/ 2147483647 w 2462"/>
                <a:gd name="T55" fmla="*/ 2147483647 h 3465"/>
                <a:gd name="T56" fmla="*/ 2147483647 w 2462"/>
                <a:gd name="T57" fmla="*/ 2147483647 h 3465"/>
                <a:gd name="T58" fmla="*/ 2147483647 w 2462"/>
                <a:gd name="T59" fmla="*/ 2147483647 h 3465"/>
                <a:gd name="T60" fmla="*/ 2147483647 w 2462"/>
                <a:gd name="T61" fmla="*/ 2147483647 h 3465"/>
                <a:gd name="T62" fmla="*/ 2147483647 w 2462"/>
                <a:gd name="T63" fmla="*/ 2147483647 h 3465"/>
                <a:gd name="T64" fmla="*/ 2147483647 w 2462"/>
                <a:gd name="T65" fmla="*/ 2147483647 h 3465"/>
                <a:gd name="T66" fmla="*/ 2147483647 w 2462"/>
                <a:gd name="T67" fmla="*/ 2147483647 h 3465"/>
                <a:gd name="T68" fmla="*/ 2147483647 w 2462"/>
                <a:gd name="T69" fmla="*/ 2147483647 h 3465"/>
                <a:gd name="T70" fmla="*/ 2147483647 w 2462"/>
                <a:gd name="T71" fmla="*/ 2147483647 h 3465"/>
                <a:gd name="T72" fmla="*/ 2147483647 w 2462"/>
                <a:gd name="T73" fmla="*/ 2147483647 h 3465"/>
                <a:gd name="T74" fmla="*/ 2147483647 w 2462"/>
                <a:gd name="T75" fmla="*/ 2147483647 h 3465"/>
                <a:gd name="T76" fmla="*/ 2147483647 w 2462"/>
                <a:gd name="T77" fmla="*/ 2147483647 h 3465"/>
                <a:gd name="T78" fmla="*/ 2147483647 w 2462"/>
                <a:gd name="T79" fmla="*/ 2147483647 h 3465"/>
                <a:gd name="T80" fmla="*/ 2147483647 w 2462"/>
                <a:gd name="T81" fmla="*/ 2147483647 h 3465"/>
                <a:gd name="T82" fmla="*/ 2147483647 w 2462"/>
                <a:gd name="T83" fmla="*/ 2147483647 h 3465"/>
                <a:gd name="T84" fmla="*/ 2147483647 w 2462"/>
                <a:gd name="T85" fmla="*/ 2147483647 h 3465"/>
                <a:gd name="T86" fmla="*/ 2147483647 w 2462"/>
                <a:gd name="T87" fmla="*/ 2147483647 h 3465"/>
                <a:gd name="T88" fmla="*/ 2147483647 w 2462"/>
                <a:gd name="T89" fmla="*/ 2147483647 h 3465"/>
                <a:gd name="T90" fmla="*/ 2147483647 w 2462"/>
                <a:gd name="T91" fmla="*/ 2147483647 h 3465"/>
                <a:gd name="T92" fmla="*/ 2147483647 w 2462"/>
                <a:gd name="T93" fmla="*/ 2147483647 h 3465"/>
                <a:gd name="T94" fmla="*/ 2147483647 w 2462"/>
                <a:gd name="T95" fmla="*/ 2147483647 h 3465"/>
                <a:gd name="T96" fmla="*/ 2147483647 w 2462"/>
                <a:gd name="T97" fmla="*/ 2147483647 h 3465"/>
                <a:gd name="T98" fmla="*/ 2147483647 w 2462"/>
                <a:gd name="T99" fmla="*/ 2147483647 h 3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462"/>
                <a:gd name="T151" fmla="*/ 0 h 3465"/>
                <a:gd name="T152" fmla="*/ 2462 w 2462"/>
                <a:gd name="T153" fmla="*/ 3465 h 3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462" h="3465">
                  <a:moveTo>
                    <a:pt x="569" y="9"/>
                  </a:moveTo>
                  <a:cubicBezTo>
                    <a:pt x="358" y="83"/>
                    <a:pt x="576" y="0"/>
                    <a:pt x="542" y="620"/>
                  </a:cubicBezTo>
                  <a:cubicBezTo>
                    <a:pt x="538" y="689"/>
                    <a:pt x="402" y="687"/>
                    <a:pt x="375" y="689"/>
                  </a:cubicBezTo>
                  <a:cubicBezTo>
                    <a:pt x="348" y="698"/>
                    <a:pt x="296" y="707"/>
                    <a:pt x="271" y="724"/>
                  </a:cubicBezTo>
                  <a:cubicBezTo>
                    <a:pt x="257" y="733"/>
                    <a:pt x="229" y="752"/>
                    <a:pt x="229" y="752"/>
                  </a:cubicBezTo>
                  <a:cubicBezTo>
                    <a:pt x="220" y="765"/>
                    <a:pt x="203" y="772"/>
                    <a:pt x="195" y="786"/>
                  </a:cubicBezTo>
                  <a:cubicBezTo>
                    <a:pt x="184" y="803"/>
                    <a:pt x="178" y="842"/>
                    <a:pt x="174" y="863"/>
                  </a:cubicBezTo>
                  <a:cubicBezTo>
                    <a:pt x="176" y="895"/>
                    <a:pt x="159" y="936"/>
                    <a:pt x="181" y="960"/>
                  </a:cubicBezTo>
                  <a:cubicBezTo>
                    <a:pt x="202" y="982"/>
                    <a:pt x="241" y="963"/>
                    <a:pt x="271" y="967"/>
                  </a:cubicBezTo>
                  <a:cubicBezTo>
                    <a:pt x="299" y="970"/>
                    <a:pt x="326" y="977"/>
                    <a:pt x="354" y="981"/>
                  </a:cubicBezTo>
                  <a:cubicBezTo>
                    <a:pt x="377" y="988"/>
                    <a:pt x="394" y="1000"/>
                    <a:pt x="417" y="1008"/>
                  </a:cubicBezTo>
                  <a:cubicBezTo>
                    <a:pt x="424" y="1013"/>
                    <a:pt x="429" y="1019"/>
                    <a:pt x="437" y="1022"/>
                  </a:cubicBezTo>
                  <a:cubicBezTo>
                    <a:pt x="450" y="1027"/>
                    <a:pt x="472" y="1017"/>
                    <a:pt x="479" y="1029"/>
                  </a:cubicBezTo>
                  <a:cubicBezTo>
                    <a:pt x="492" y="1053"/>
                    <a:pt x="481" y="1085"/>
                    <a:pt x="486" y="1112"/>
                  </a:cubicBezTo>
                  <a:cubicBezTo>
                    <a:pt x="490" y="1134"/>
                    <a:pt x="500" y="1154"/>
                    <a:pt x="507" y="1175"/>
                  </a:cubicBezTo>
                  <a:cubicBezTo>
                    <a:pt x="512" y="1189"/>
                    <a:pt x="521" y="1216"/>
                    <a:pt x="521" y="1216"/>
                  </a:cubicBezTo>
                  <a:cubicBezTo>
                    <a:pt x="519" y="1260"/>
                    <a:pt x="520" y="1304"/>
                    <a:pt x="514" y="1348"/>
                  </a:cubicBezTo>
                  <a:cubicBezTo>
                    <a:pt x="510" y="1374"/>
                    <a:pt x="475" y="1379"/>
                    <a:pt x="458" y="1383"/>
                  </a:cubicBezTo>
                  <a:cubicBezTo>
                    <a:pt x="413" y="1392"/>
                    <a:pt x="369" y="1404"/>
                    <a:pt x="326" y="1418"/>
                  </a:cubicBezTo>
                  <a:cubicBezTo>
                    <a:pt x="236" y="1479"/>
                    <a:pt x="320" y="1423"/>
                    <a:pt x="264" y="1459"/>
                  </a:cubicBezTo>
                  <a:cubicBezTo>
                    <a:pt x="257" y="1464"/>
                    <a:pt x="243" y="1473"/>
                    <a:pt x="243" y="1473"/>
                  </a:cubicBezTo>
                  <a:cubicBezTo>
                    <a:pt x="228" y="1495"/>
                    <a:pt x="196" y="1528"/>
                    <a:pt x="174" y="1543"/>
                  </a:cubicBezTo>
                  <a:cubicBezTo>
                    <a:pt x="150" y="1613"/>
                    <a:pt x="153" y="1686"/>
                    <a:pt x="139" y="1758"/>
                  </a:cubicBezTo>
                  <a:cubicBezTo>
                    <a:pt x="141" y="1788"/>
                    <a:pt x="116" y="1845"/>
                    <a:pt x="146" y="1848"/>
                  </a:cubicBezTo>
                  <a:cubicBezTo>
                    <a:pt x="457" y="1880"/>
                    <a:pt x="771" y="1846"/>
                    <a:pt x="1083" y="1855"/>
                  </a:cubicBezTo>
                  <a:cubicBezTo>
                    <a:pt x="1091" y="1855"/>
                    <a:pt x="1076" y="1872"/>
                    <a:pt x="1069" y="1876"/>
                  </a:cubicBezTo>
                  <a:cubicBezTo>
                    <a:pt x="1056" y="1884"/>
                    <a:pt x="1042" y="1890"/>
                    <a:pt x="1027" y="1890"/>
                  </a:cubicBezTo>
                  <a:cubicBezTo>
                    <a:pt x="925" y="1892"/>
                    <a:pt x="824" y="1895"/>
                    <a:pt x="722" y="1897"/>
                  </a:cubicBezTo>
                  <a:cubicBezTo>
                    <a:pt x="696" y="1913"/>
                    <a:pt x="667" y="1929"/>
                    <a:pt x="639" y="1938"/>
                  </a:cubicBezTo>
                  <a:cubicBezTo>
                    <a:pt x="619" y="1969"/>
                    <a:pt x="586" y="1980"/>
                    <a:pt x="555" y="2001"/>
                  </a:cubicBezTo>
                  <a:cubicBezTo>
                    <a:pt x="419" y="2093"/>
                    <a:pt x="297" y="2066"/>
                    <a:pt x="118" y="2070"/>
                  </a:cubicBezTo>
                  <a:cubicBezTo>
                    <a:pt x="102" y="2094"/>
                    <a:pt x="99" y="2111"/>
                    <a:pt x="91" y="2139"/>
                  </a:cubicBezTo>
                  <a:cubicBezTo>
                    <a:pt x="87" y="2153"/>
                    <a:pt x="77" y="2181"/>
                    <a:pt x="77" y="2181"/>
                  </a:cubicBezTo>
                  <a:cubicBezTo>
                    <a:pt x="74" y="2345"/>
                    <a:pt x="0" y="2537"/>
                    <a:pt x="91" y="2674"/>
                  </a:cubicBezTo>
                  <a:cubicBezTo>
                    <a:pt x="93" y="2681"/>
                    <a:pt x="91" y="2691"/>
                    <a:pt x="97" y="2695"/>
                  </a:cubicBezTo>
                  <a:cubicBezTo>
                    <a:pt x="121" y="2713"/>
                    <a:pt x="213" y="2734"/>
                    <a:pt x="243" y="2736"/>
                  </a:cubicBezTo>
                  <a:cubicBezTo>
                    <a:pt x="294" y="2740"/>
                    <a:pt x="345" y="2741"/>
                    <a:pt x="396" y="2743"/>
                  </a:cubicBezTo>
                  <a:cubicBezTo>
                    <a:pt x="500" y="2761"/>
                    <a:pt x="451" y="2754"/>
                    <a:pt x="542" y="2764"/>
                  </a:cubicBezTo>
                  <a:cubicBezTo>
                    <a:pt x="544" y="2778"/>
                    <a:pt x="540" y="2795"/>
                    <a:pt x="549" y="2806"/>
                  </a:cubicBezTo>
                  <a:cubicBezTo>
                    <a:pt x="560" y="2819"/>
                    <a:pt x="612" y="2826"/>
                    <a:pt x="632" y="2833"/>
                  </a:cubicBezTo>
                  <a:cubicBezTo>
                    <a:pt x="720" y="2862"/>
                    <a:pt x="766" y="2881"/>
                    <a:pt x="861" y="2889"/>
                  </a:cubicBezTo>
                  <a:cubicBezTo>
                    <a:pt x="892" y="2899"/>
                    <a:pt x="913" y="2921"/>
                    <a:pt x="944" y="2931"/>
                  </a:cubicBezTo>
                  <a:cubicBezTo>
                    <a:pt x="981" y="3037"/>
                    <a:pt x="1029" y="3041"/>
                    <a:pt x="1125" y="3069"/>
                  </a:cubicBezTo>
                  <a:cubicBezTo>
                    <a:pt x="1181" y="3085"/>
                    <a:pt x="1222" y="3115"/>
                    <a:pt x="1284" y="3118"/>
                  </a:cubicBezTo>
                  <a:cubicBezTo>
                    <a:pt x="1367" y="3122"/>
                    <a:pt x="1451" y="3123"/>
                    <a:pt x="1534" y="3125"/>
                  </a:cubicBezTo>
                  <a:cubicBezTo>
                    <a:pt x="1603" y="3139"/>
                    <a:pt x="1672" y="3141"/>
                    <a:pt x="1742" y="3146"/>
                  </a:cubicBezTo>
                  <a:cubicBezTo>
                    <a:pt x="1799" y="3160"/>
                    <a:pt x="1857" y="3188"/>
                    <a:pt x="1916" y="3194"/>
                  </a:cubicBezTo>
                  <a:cubicBezTo>
                    <a:pt x="2102" y="3213"/>
                    <a:pt x="1962" y="3201"/>
                    <a:pt x="2339" y="3208"/>
                  </a:cubicBezTo>
                  <a:cubicBezTo>
                    <a:pt x="2365" y="3217"/>
                    <a:pt x="2376" y="3234"/>
                    <a:pt x="2401" y="3243"/>
                  </a:cubicBezTo>
                  <a:cubicBezTo>
                    <a:pt x="2462" y="3335"/>
                    <a:pt x="2429" y="3268"/>
                    <a:pt x="2429" y="3465"/>
                  </a:cubicBezTo>
                </a:path>
              </a:pathLst>
            </a:custGeom>
            <a:noFill/>
            <a:ln w="38100">
              <a:solidFill>
                <a:srgbClr val="FF33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sz="1477"/>
            </a:p>
          </p:txBody>
        </p:sp>
        <p:sp>
          <p:nvSpPr>
            <p:cNvPr id="9" name="Freeform 160"/>
            <p:cNvSpPr>
              <a:spLocks/>
            </p:cNvSpPr>
            <p:nvPr/>
          </p:nvSpPr>
          <p:spPr bwMode="auto">
            <a:xfrm>
              <a:off x="1493838" y="847725"/>
              <a:ext cx="2446337" cy="5584825"/>
            </a:xfrm>
            <a:custGeom>
              <a:avLst/>
              <a:gdLst>
                <a:gd name="T0" fmla="*/ 2147483647 w 1423"/>
                <a:gd name="T1" fmla="*/ 0 h 3518"/>
                <a:gd name="T2" fmla="*/ 2147483647 w 1423"/>
                <a:gd name="T3" fmla="*/ 2147483647 h 3518"/>
                <a:gd name="T4" fmla="*/ 2147483647 w 1423"/>
                <a:gd name="T5" fmla="*/ 2147483647 h 3518"/>
                <a:gd name="T6" fmla="*/ 2147483647 w 1423"/>
                <a:gd name="T7" fmla="*/ 2147483647 h 3518"/>
                <a:gd name="T8" fmla="*/ 2147483647 w 1423"/>
                <a:gd name="T9" fmla="*/ 2147483647 h 3518"/>
                <a:gd name="T10" fmla="*/ 2147483647 w 1423"/>
                <a:gd name="T11" fmla="*/ 2147483647 h 3518"/>
                <a:gd name="T12" fmla="*/ 2147483647 w 1423"/>
                <a:gd name="T13" fmla="*/ 2147483647 h 3518"/>
                <a:gd name="T14" fmla="*/ 2147483647 w 1423"/>
                <a:gd name="T15" fmla="*/ 2147483647 h 3518"/>
                <a:gd name="T16" fmla="*/ 2147483647 w 1423"/>
                <a:gd name="T17" fmla="*/ 2147483647 h 3518"/>
                <a:gd name="T18" fmla="*/ 2147483647 w 1423"/>
                <a:gd name="T19" fmla="*/ 2147483647 h 3518"/>
                <a:gd name="T20" fmla="*/ 2147483647 w 1423"/>
                <a:gd name="T21" fmla="*/ 2147483647 h 3518"/>
                <a:gd name="T22" fmla="*/ 2147483647 w 1423"/>
                <a:gd name="T23" fmla="*/ 2147483647 h 3518"/>
                <a:gd name="T24" fmla="*/ 2147483647 w 1423"/>
                <a:gd name="T25" fmla="*/ 2147483647 h 3518"/>
                <a:gd name="T26" fmla="*/ 2147483647 w 1423"/>
                <a:gd name="T27" fmla="*/ 2147483647 h 3518"/>
                <a:gd name="T28" fmla="*/ 2147483647 w 1423"/>
                <a:gd name="T29" fmla="*/ 2147483647 h 3518"/>
                <a:gd name="T30" fmla="*/ 2147483647 w 1423"/>
                <a:gd name="T31" fmla="*/ 2147483647 h 3518"/>
                <a:gd name="T32" fmla="*/ 2147483647 w 1423"/>
                <a:gd name="T33" fmla="*/ 2147483647 h 3518"/>
                <a:gd name="T34" fmla="*/ 2147483647 w 1423"/>
                <a:gd name="T35" fmla="*/ 2147483647 h 3518"/>
                <a:gd name="T36" fmla="*/ 2147483647 w 1423"/>
                <a:gd name="T37" fmla="*/ 2147483647 h 3518"/>
                <a:gd name="T38" fmla="*/ 2147483647 w 1423"/>
                <a:gd name="T39" fmla="*/ 2147483647 h 3518"/>
                <a:gd name="T40" fmla="*/ 2147483647 w 1423"/>
                <a:gd name="T41" fmla="*/ 2147483647 h 3518"/>
                <a:gd name="T42" fmla="*/ 2147483647 w 1423"/>
                <a:gd name="T43" fmla="*/ 2147483647 h 3518"/>
                <a:gd name="T44" fmla="*/ 2147483647 w 1423"/>
                <a:gd name="T45" fmla="*/ 2147483647 h 3518"/>
                <a:gd name="T46" fmla="*/ 2147483647 w 1423"/>
                <a:gd name="T47" fmla="*/ 2147483647 h 3518"/>
                <a:gd name="T48" fmla="*/ 2147483647 w 1423"/>
                <a:gd name="T49" fmla="*/ 2147483647 h 3518"/>
                <a:gd name="T50" fmla="*/ 2147483647 w 1423"/>
                <a:gd name="T51" fmla="*/ 2147483647 h 3518"/>
                <a:gd name="T52" fmla="*/ 2147483647 w 1423"/>
                <a:gd name="T53" fmla="*/ 2147483647 h 3518"/>
                <a:gd name="T54" fmla="*/ 2147483647 w 1423"/>
                <a:gd name="T55" fmla="*/ 2147483647 h 3518"/>
                <a:gd name="T56" fmla="*/ 2147483647 w 1423"/>
                <a:gd name="T57" fmla="*/ 2147483647 h 3518"/>
                <a:gd name="T58" fmla="*/ 2147483647 w 1423"/>
                <a:gd name="T59" fmla="*/ 2147483647 h 3518"/>
                <a:gd name="T60" fmla="*/ 2147483647 w 1423"/>
                <a:gd name="T61" fmla="*/ 2147483647 h 3518"/>
                <a:gd name="T62" fmla="*/ 2147483647 w 1423"/>
                <a:gd name="T63" fmla="*/ 2147483647 h 3518"/>
                <a:gd name="T64" fmla="*/ 2147483647 w 1423"/>
                <a:gd name="T65" fmla="*/ 2147483647 h 3518"/>
                <a:gd name="T66" fmla="*/ 2147483647 w 1423"/>
                <a:gd name="T67" fmla="*/ 2147483647 h 3518"/>
                <a:gd name="T68" fmla="*/ 2147483647 w 1423"/>
                <a:gd name="T69" fmla="*/ 2147483647 h 3518"/>
                <a:gd name="T70" fmla="*/ 2147483647 w 1423"/>
                <a:gd name="T71" fmla="*/ 2147483647 h 3518"/>
                <a:gd name="T72" fmla="*/ 2147483647 w 1423"/>
                <a:gd name="T73" fmla="*/ 2147483647 h 35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23"/>
                <a:gd name="T112" fmla="*/ 0 h 3518"/>
                <a:gd name="T113" fmla="*/ 1423 w 1423"/>
                <a:gd name="T114" fmla="*/ 3518 h 351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23" h="3518">
                  <a:moveTo>
                    <a:pt x="1423" y="0"/>
                  </a:moveTo>
                  <a:cubicBezTo>
                    <a:pt x="1421" y="176"/>
                    <a:pt x="1420" y="351"/>
                    <a:pt x="1416" y="527"/>
                  </a:cubicBezTo>
                  <a:cubicBezTo>
                    <a:pt x="1416" y="540"/>
                    <a:pt x="1406" y="640"/>
                    <a:pt x="1389" y="652"/>
                  </a:cubicBezTo>
                  <a:cubicBezTo>
                    <a:pt x="1339" y="686"/>
                    <a:pt x="1312" y="713"/>
                    <a:pt x="1271" y="756"/>
                  </a:cubicBezTo>
                  <a:cubicBezTo>
                    <a:pt x="1259" y="792"/>
                    <a:pt x="1216" y="828"/>
                    <a:pt x="1180" y="840"/>
                  </a:cubicBezTo>
                  <a:cubicBezTo>
                    <a:pt x="1152" y="868"/>
                    <a:pt x="1110" y="879"/>
                    <a:pt x="1076" y="902"/>
                  </a:cubicBezTo>
                  <a:cubicBezTo>
                    <a:pt x="1062" y="911"/>
                    <a:pt x="1035" y="930"/>
                    <a:pt x="1035" y="930"/>
                  </a:cubicBezTo>
                  <a:cubicBezTo>
                    <a:pt x="1033" y="935"/>
                    <a:pt x="1008" y="991"/>
                    <a:pt x="1007" y="992"/>
                  </a:cubicBezTo>
                  <a:cubicBezTo>
                    <a:pt x="975" y="1015"/>
                    <a:pt x="866" y="1012"/>
                    <a:pt x="854" y="1013"/>
                  </a:cubicBezTo>
                  <a:cubicBezTo>
                    <a:pt x="808" y="1152"/>
                    <a:pt x="904" y="1233"/>
                    <a:pt x="778" y="1311"/>
                  </a:cubicBezTo>
                  <a:cubicBezTo>
                    <a:pt x="773" y="1318"/>
                    <a:pt x="770" y="1326"/>
                    <a:pt x="764" y="1332"/>
                  </a:cubicBezTo>
                  <a:cubicBezTo>
                    <a:pt x="758" y="1338"/>
                    <a:pt x="749" y="1340"/>
                    <a:pt x="743" y="1346"/>
                  </a:cubicBezTo>
                  <a:cubicBezTo>
                    <a:pt x="681" y="1417"/>
                    <a:pt x="754" y="1363"/>
                    <a:pt x="674" y="1416"/>
                  </a:cubicBezTo>
                  <a:cubicBezTo>
                    <a:pt x="667" y="1421"/>
                    <a:pt x="660" y="1425"/>
                    <a:pt x="653" y="1429"/>
                  </a:cubicBezTo>
                  <a:cubicBezTo>
                    <a:pt x="646" y="1434"/>
                    <a:pt x="639" y="1438"/>
                    <a:pt x="632" y="1443"/>
                  </a:cubicBezTo>
                  <a:cubicBezTo>
                    <a:pt x="625" y="1448"/>
                    <a:pt x="611" y="1457"/>
                    <a:pt x="611" y="1457"/>
                  </a:cubicBezTo>
                  <a:cubicBezTo>
                    <a:pt x="593" y="1485"/>
                    <a:pt x="581" y="1514"/>
                    <a:pt x="563" y="1540"/>
                  </a:cubicBezTo>
                  <a:cubicBezTo>
                    <a:pt x="565" y="1573"/>
                    <a:pt x="552" y="1658"/>
                    <a:pt x="598" y="1679"/>
                  </a:cubicBezTo>
                  <a:cubicBezTo>
                    <a:pt x="646" y="1701"/>
                    <a:pt x="700" y="1707"/>
                    <a:pt x="750" y="1721"/>
                  </a:cubicBezTo>
                  <a:cubicBezTo>
                    <a:pt x="773" y="1728"/>
                    <a:pt x="820" y="1742"/>
                    <a:pt x="820" y="1742"/>
                  </a:cubicBezTo>
                  <a:cubicBezTo>
                    <a:pt x="851" y="1763"/>
                    <a:pt x="885" y="1762"/>
                    <a:pt x="917" y="1783"/>
                  </a:cubicBezTo>
                  <a:cubicBezTo>
                    <a:pt x="994" y="1898"/>
                    <a:pt x="765" y="1840"/>
                    <a:pt x="729" y="1839"/>
                  </a:cubicBezTo>
                  <a:cubicBezTo>
                    <a:pt x="521" y="1841"/>
                    <a:pt x="312" y="1831"/>
                    <a:pt x="105" y="1846"/>
                  </a:cubicBezTo>
                  <a:cubicBezTo>
                    <a:pt x="88" y="1847"/>
                    <a:pt x="77" y="1887"/>
                    <a:pt x="77" y="1887"/>
                  </a:cubicBezTo>
                  <a:cubicBezTo>
                    <a:pt x="0" y="2118"/>
                    <a:pt x="85" y="2405"/>
                    <a:pt x="70" y="2658"/>
                  </a:cubicBezTo>
                  <a:cubicBezTo>
                    <a:pt x="72" y="2695"/>
                    <a:pt x="46" y="2749"/>
                    <a:pt x="77" y="2769"/>
                  </a:cubicBezTo>
                  <a:cubicBezTo>
                    <a:pt x="128" y="2801"/>
                    <a:pt x="197" y="2770"/>
                    <a:pt x="257" y="2776"/>
                  </a:cubicBezTo>
                  <a:cubicBezTo>
                    <a:pt x="265" y="2777"/>
                    <a:pt x="271" y="2785"/>
                    <a:pt x="278" y="2790"/>
                  </a:cubicBezTo>
                  <a:cubicBezTo>
                    <a:pt x="293" y="2863"/>
                    <a:pt x="321" y="2880"/>
                    <a:pt x="389" y="2894"/>
                  </a:cubicBezTo>
                  <a:cubicBezTo>
                    <a:pt x="413" y="2910"/>
                    <a:pt x="422" y="2931"/>
                    <a:pt x="445" y="2949"/>
                  </a:cubicBezTo>
                  <a:cubicBezTo>
                    <a:pt x="487" y="2982"/>
                    <a:pt x="541" y="3035"/>
                    <a:pt x="591" y="3053"/>
                  </a:cubicBezTo>
                  <a:cubicBezTo>
                    <a:pt x="621" y="3063"/>
                    <a:pt x="643" y="3078"/>
                    <a:pt x="674" y="3088"/>
                  </a:cubicBezTo>
                  <a:cubicBezTo>
                    <a:pt x="681" y="3090"/>
                    <a:pt x="695" y="3095"/>
                    <a:pt x="695" y="3095"/>
                  </a:cubicBezTo>
                  <a:cubicBezTo>
                    <a:pt x="727" y="3117"/>
                    <a:pt x="707" y="3106"/>
                    <a:pt x="757" y="3123"/>
                  </a:cubicBezTo>
                  <a:cubicBezTo>
                    <a:pt x="795" y="3136"/>
                    <a:pt x="822" y="3172"/>
                    <a:pt x="861" y="3185"/>
                  </a:cubicBezTo>
                  <a:cubicBezTo>
                    <a:pt x="881" y="3215"/>
                    <a:pt x="903" y="3239"/>
                    <a:pt x="924" y="3268"/>
                  </a:cubicBezTo>
                  <a:cubicBezTo>
                    <a:pt x="919" y="3351"/>
                    <a:pt x="910" y="3435"/>
                    <a:pt x="910" y="3518"/>
                  </a:cubicBezTo>
                </a:path>
              </a:pathLst>
            </a:custGeom>
            <a:noFill/>
            <a:ln w="38100">
              <a:solidFill>
                <a:schemeClr val="accent2"/>
              </a:solidFill>
              <a:prstDash val="sysDot"/>
              <a:round/>
              <a:headEnd/>
              <a:tailEnd/>
            </a:ln>
            <a:extLst>
              <a:ext uri="{909E8E84-426E-40dd-AFC4-6F175D3DCCD1}">
                <a14:hiddenFill xmlns:a14="http://schemas.microsoft.com/office/drawing/2010/main" xmlns="">
                  <a:solidFill>
                    <a:srgbClr val="FFFFFF"/>
                  </a:solidFill>
                </a14:hiddenFill>
              </a:ext>
            </a:extLst>
          </p:spPr>
          <p:txBody>
            <a:bodyPr/>
            <a:lstStyle/>
            <a:p>
              <a:endParaRPr lang="en-US" sz="1477"/>
            </a:p>
          </p:txBody>
        </p:sp>
        <p:sp>
          <p:nvSpPr>
            <p:cNvPr id="10" name="Freeform 161"/>
            <p:cNvSpPr>
              <a:spLocks/>
            </p:cNvSpPr>
            <p:nvPr/>
          </p:nvSpPr>
          <p:spPr bwMode="auto">
            <a:xfrm>
              <a:off x="1601788" y="950913"/>
              <a:ext cx="3328987" cy="5526087"/>
            </a:xfrm>
            <a:custGeom>
              <a:avLst/>
              <a:gdLst>
                <a:gd name="T0" fmla="*/ 2147483647 w 1936"/>
                <a:gd name="T1" fmla="*/ 2147483647 h 3481"/>
                <a:gd name="T2" fmla="*/ 2147483647 w 1936"/>
                <a:gd name="T3" fmla="*/ 2147483647 h 3481"/>
                <a:gd name="T4" fmla="*/ 2147483647 w 1936"/>
                <a:gd name="T5" fmla="*/ 2147483647 h 3481"/>
                <a:gd name="T6" fmla="*/ 2147483647 w 1936"/>
                <a:gd name="T7" fmla="*/ 2147483647 h 3481"/>
                <a:gd name="T8" fmla="*/ 2147483647 w 1936"/>
                <a:gd name="T9" fmla="*/ 2147483647 h 3481"/>
                <a:gd name="T10" fmla="*/ 2147483647 w 1936"/>
                <a:gd name="T11" fmla="*/ 2147483647 h 3481"/>
                <a:gd name="T12" fmla="*/ 2147483647 w 1936"/>
                <a:gd name="T13" fmla="*/ 2147483647 h 3481"/>
                <a:gd name="T14" fmla="*/ 2147483647 w 1936"/>
                <a:gd name="T15" fmla="*/ 2147483647 h 3481"/>
                <a:gd name="T16" fmla="*/ 2147483647 w 1936"/>
                <a:gd name="T17" fmla="*/ 2147483647 h 3481"/>
                <a:gd name="T18" fmla="*/ 2147483647 w 1936"/>
                <a:gd name="T19" fmla="*/ 2147483647 h 3481"/>
                <a:gd name="T20" fmla="*/ 2147483647 w 1936"/>
                <a:gd name="T21" fmla="*/ 2147483647 h 3481"/>
                <a:gd name="T22" fmla="*/ 2147483647 w 1936"/>
                <a:gd name="T23" fmla="*/ 2147483647 h 3481"/>
                <a:gd name="T24" fmla="*/ 2147483647 w 1936"/>
                <a:gd name="T25" fmla="*/ 2147483647 h 3481"/>
                <a:gd name="T26" fmla="*/ 2147483647 w 1936"/>
                <a:gd name="T27" fmla="*/ 2147483647 h 3481"/>
                <a:gd name="T28" fmla="*/ 2147483647 w 1936"/>
                <a:gd name="T29" fmla="*/ 2147483647 h 3481"/>
                <a:gd name="T30" fmla="*/ 2147483647 w 1936"/>
                <a:gd name="T31" fmla="*/ 2147483647 h 3481"/>
                <a:gd name="T32" fmla="*/ 2147483647 w 1936"/>
                <a:gd name="T33" fmla="*/ 2147483647 h 3481"/>
                <a:gd name="T34" fmla="*/ 2147483647 w 1936"/>
                <a:gd name="T35" fmla="*/ 2147483647 h 3481"/>
                <a:gd name="T36" fmla="*/ 2147483647 w 1936"/>
                <a:gd name="T37" fmla="*/ 2147483647 h 3481"/>
                <a:gd name="T38" fmla="*/ 2147483647 w 1936"/>
                <a:gd name="T39" fmla="*/ 2147483647 h 3481"/>
                <a:gd name="T40" fmla="*/ 2147483647 w 1936"/>
                <a:gd name="T41" fmla="*/ 2147483647 h 3481"/>
                <a:gd name="T42" fmla="*/ 2147483647 w 1936"/>
                <a:gd name="T43" fmla="*/ 2147483647 h 3481"/>
                <a:gd name="T44" fmla="*/ 2147483647 w 1936"/>
                <a:gd name="T45" fmla="*/ 2147483647 h 3481"/>
                <a:gd name="T46" fmla="*/ 2147483647 w 1936"/>
                <a:gd name="T47" fmla="*/ 2147483647 h 3481"/>
                <a:gd name="T48" fmla="*/ 2147483647 w 1936"/>
                <a:gd name="T49" fmla="*/ 2147483647 h 3481"/>
                <a:gd name="T50" fmla="*/ 2147483647 w 1936"/>
                <a:gd name="T51" fmla="*/ 2147483647 h 3481"/>
                <a:gd name="T52" fmla="*/ 2147483647 w 1936"/>
                <a:gd name="T53" fmla="*/ 2147483647 h 3481"/>
                <a:gd name="T54" fmla="*/ 2147483647 w 1936"/>
                <a:gd name="T55" fmla="*/ 2147483647 h 3481"/>
                <a:gd name="T56" fmla="*/ 2147483647 w 1936"/>
                <a:gd name="T57" fmla="*/ 2147483647 h 3481"/>
                <a:gd name="T58" fmla="*/ 2147483647 w 1936"/>
                <a:gd name="T59" fmla="*/ 2147483647 h 3481"/>
                <a:gd name="T60" fmla="*/ 2147483647 w 1936"/>
                <a:gd name="T61" fmla="*/ 2147483647 h 3481"/>
                <a:gd name="T62" fmla="*/ 2147483647 w 1936"/>
                <a:gd name="T63" fmla="*/ 2147483647 h 3481"/>
                <a:gd name="T64" fmla="*/ 2147483647 w 1936"/>
                <a:gd name="T65" fmla="*/ 2147483647 h 3481"/>
                <a:gd name="T66" fmla="*/ 2147483647 w 1936"/>
                <a:gd name="T67" fmla="*/ 2147483647 h 3481"/>
                <a:gd name="T68" fmla="*/ 2147483647 w 1936"/>
                <a:gd name="T69" fmla="*/ 2147483647 h 3481"/>
                <a:gd name="T70" fmla="*/ 2147483647 w 1936"/>
                <a:gd name="T71" fmla="*/ 2147483647 h 3481"/>
                <a:gd name="T72" fmla="*/ 2147483647 w 1936"/>
                <a:gd name="T73" fmla="*/ 2147483647 h 3481"/>
                <a:gd name="T74" fmla="*/ 2147483647 w 1936"/>
                <a:gd name="T75" fmla="*/ 2147483647 h 3481"/>
                <a:gd name="T76" fmla="*/ 2147483647 w 1936"/>
                <a:gd name="T77" fmla="*/ 2147483647 h 348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936"/>
                <a:gd name="T118" fmla="*/ 0 h 3481"/>
                <a:gd name="T119" fmla="*/ 1936 w 1936"/>
                <a:gd name="T120" fmla="*/ 3481 h 348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936" h="3481">
                  <a:moveTo>
                    <a:pt x="1936" y="4"/>
                  </a:moveTo>
                  <a:cubicBezTo>
                    <a:pt x="1888" y="149"/>
                    <a:pt x="1935" y="0"/>
                    <a:pt x="1922" y="414"/>
                  </a:cubicBezTo>
                  <a:cubicBezTo>
                    <a:pt x="1921" y="448"/>
                    <a:pt x="1879" y="465"/>
                    <a:pt x="1853" y="476"/>
                  </a:cubicBezTo>
                  <a:cubicBezTo>
                    <a:pt x="1840" y="482"/>
                    <a:pt x="1811" y="490"/>
                    <a:pt x="1811" y="490"/>
                  </a:cubicBezTo>
                  <a:cubicBezTo>
                    <a:pt x="1710" y="559"/>
                    <a:pt x="1635" y="548"/>
                    <a:pt x="1506" y="552"/>
                  </a:cubicBezTo>
                  <a:cubicBezTo>
                    <a:pt x="1455" y="559"/>
                    <a:pt x="1385" y="599"/>
                    <a:pt x="1340" y="601"/>
                  </a:cubicBezTo>
                  <a:cubicBezTo>
                    <a:pt x="1213" y="605"/>
                    <a:pt x="1085" y="606"/>
                    <a:pt x="958" y="608"/>
                  </a:cubicBezTo>
                  <a:cubicBezTo>
                    <a:pt x="949" y="622"/>
                    <a:pt x="939" y="636"/>
                    <a:pt x="930" y="650"/>
                  </a:cubicBezTo>
                  <a:cubicBezTo>
                    <a:pt x="925" y="657"/>
                    <a:pt x="916" y="670"/>
                    <a:pt x="916" y="670"/>
                  </a:cubicBezTo>
                  <a:cubicBezTo>
                    <a:pt x="905" y="703"/>
                    <a:pt x="899" y="726"/>
                    <a:pt x="881" y="754"/>
                  </a:cubicBezTo>
                  <a:cubicBezTo>
                    <a:pt x="798" y="1045"/>
                    <a:pt x="915" y="1362"/>
                    <a:pt x="819" y="1649"/>
                  </a:cubicBezTo>
                  <a:cubicBezTo>
                    <a:pt x="817" y="1688"/>
                    <a:pt x="850" y="1758"/>
                    <a:pt x="812" y="1767"/>
                  </a:cubicBezTo>
                  <a:cubicBezTo>
                    <a:pt x="576" y="1825"/>
                    <a:pt x="404" y="1760"/>
                    <a:pt x="194" y="1725"/>
                  </a:cubicBezTo>
                  <a:cubicBezTo>
                    <a:pt x="148" y="1727"/>
                    <a:pt x="102" y="1726"/>
                    <a:pt x="56" y="1732"/>
                  </a:cubicBezTo>
                  <a:cubicBezTo>
                    <a:pt x="34" y="1735"/>
                    <a:pt x="21" y="1788"/>
                    <a:pt x="21" y="1788"/>
                  </a:cubicBezTo>
                  <a:cubicBezTo>
                    <a:pt x="18" y="1831"/>
                    <a:pt x="0" y="2042"/>
                    <a:pt x="21" y="2058"/>
                  </a:cubicBezTo>
                  <a:cubicBezTo>
                    <a:pt x="80" y="2103"/>
                    <a:pt x="169" y="2063"/>
                    <a:pt x="243" y="2065"/>
                  </a:cubicBezTo>
                  <a:cubicBezTo>
                    <a:pt x="275" y="2113"/>
                    <a:pt x="288" y="2170"/>
                    <a:pt x="347" y="2190"/>
                  </a:cubicBezTo>
                  <a:cubicBezTo>
                    <a:pt x="340" y="2360"/>
                    <a:pt x="388" y="2388"/>
                    <a:pt x="257" y="2405"/>
                  </a:cubicBezTo>
                  <a:cubicBezTo>
                    <a:pt x="221" y="2417"/>
                    <a:pt x="241" y="2408"/>
                    <a:pt x="194" y="2440"/>
                  </a:cubicBezTo>
                  <a:cubicBezTo>
                    <a:pt x="187" y="2445"/>
                    <a:pt x="174" y="2454"/>
                    <a:pt x="174" y="2454"/>
                  </a:cubicBezTo>
                  <a:cubicBezTo>
                    <a:pt x="154" y="2483"/>
                    <a:pt x="130" y="2495"/>
                    <a:pt x="118" y="2530"/>
                  </a:cubicBezTo>
                  <a:cubicBezTo>
                    <a:pt x="128" y="2664"/>
                    <a:pt x="123" y="2626"/>
                    <a:pt x="271" y="2634"/>
                  </a:cubicBezTo>
                  <a:cubicBezTo>
                    <a:pt x="395" y="2652"/>
                    <a:pt x="526" y="2662"/>
                    <a:pt x="652" y="2669"/>
                  </a:cubicBezTo>
                  <a:cubicBezTo>
                    <a:pt x="683" y="2673"/>
                    <a:pt x="743" y="2681"/>
                    <a:pt x="770" y="2690"/>
                  </a:cubicBezTo>
                  <a:cubicBezTo>
                    <a:pt x="782" y="2694"/>
                    <a:pt x="823" y="2709"/>
                    <a:pt x="840" y="2711"/>
                  </a:cubicBezTo>
                  <a:cubicBezTo>
                    <a:pt x="889" y="2717"/>
                    <a:pt x="937" y="2720"/>
                    <a:pt x="986" y="2725"/>
                  </a:cubicBezTo>
                  <a:cubicBezTo>
                    <a:pt x="995" y="2752"/>
                    <a:pt x="1003" y="2764"/>
                    <a:pt x="1027" y="2780"/>
                  </a:cubicBezTo>
                  <a:cubicBezTo>
                    <a:pt x="1045" y="2807"/>
                    <a:pt x="1063" y="2814"/>
                    <a:pt x="1090" y="2829"/>
                  </a:cubicBezTo>
                  <a:cubicBezTo>
                    <a:pt x="1133" y="2853"/>
                    <a:pt x="1141" y="2868"/>
                    <a:pt x="1187" y="2877"/>
                  </a:cubicBezTo>
                  <a:cubicBezTo>
                    <a:pt x="1258" y="2912"/>
                    <a:pt x="1314" y="2914"/>
                    <a:pt x="1395" y="2919"/>
                  </a:cubicBezTo>
                  <a:cubicBezTo>
                    <a:pt x="1402" y="2924"/>
                    <a:pt x="1408" y="2931"/>
                    <a:pt x="1416" y="2933"/>
                  </a:cubicBezTo>
                  <a:cubicBezTo>
                    <a:pt x="1431" y="2938"/>
                    <a:pt x="1453" y="2928"/>
                    <a:pt x="1464" y="2940"/>
                  </a:cubicBezTo>
                  <a:cubicBezTo>
                    <a:pt x="1537" y="3023"/>
                    <a:pt x="1426" y="2976"/>
                    <a:pt x="1492" y="3009"/>
                  </a:cubicBezTo>
                  <a:cubicBezTo>
                    <a:pt x="1520" y="3023"/>
                    <a:pt x="1552" y="3024"/>
                    <a:pt x="1582" y="3030"/>
                  </a:cubicBezTo>
                  <a:cubicBezTo>
                    <a:pt x="1594" y="3032"/>
                    <a:pt x="1617" y="3037"/>
                    <a:pt x="1617" y="3037"/>
                  </a:cubicBezTo>
                  <a:cubicBezTo>
                    <a:pt x="1608" y="3083"/>
                    <a:pt x="1602" y="3093"/>
                    <a:pt x="1575" y="3134"/>
                  </a:cubicBezTo>
                  <a:cubicBezTo>
                    <a:pt x="1571" y="3141"/>
                    <a:pt x="1562" y="3155"/>
                    <a:pt x="1562" y="3155"/>
                  </a:cubicBezTo>
                  <a:cubicBezTo>
                    <a:pt x="1558" y="3260"/>
                    <a:pt x="1541" y="3377"/>
                    <a:pt x="1541" y="3481"/>
                  </a:cubicBezTo>
                </a:path>
              </a:pathLst>
            </a:custGeom>
            <a:noFill/>
            <a:ln w="38100">
              <a:solidFill>
                <a:srgbClr val="33CC33"/>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sz="1477"/>
            </a:p>
          </p:txBody>
        </p:sp>
      </p:grpSp>
      <p:sp>
        <p:nvSpPr>
          <p:cNvPr id="12" name="TextBox 11"/>
          <p:cNvSpPr txBox="1"/>
          <p:nvPr/>
        </p:nvSpPr>
        <p:spPr>
          <a:xfrm>
            <a:off x="5153228" y="1520799"/>
            <a:ext cx="1095172" cy="319639"/>
          </a:xfrm>
          <a:prstGeom prst="rect">
            <a:avLst/>
          </a:prstGeom>
          <a:noFill/>
        </p:spPr>
        <p:txBody>
          <a:bodyPr wrap="none" rtlCol="0">
            <a:spAutoFit/>
          </a:bodyPr>
          <a:lstStyle/>
          <a:p>
            <a:r>
              <a:rPr lang="en-GB" sz="1477" dirty="0"/>
              <a:t>Functions</a:t>
            </a:r>
          </a:p>
        </p:txBody>
      </p:sp>
      <p:sp>
        <p:nvSpPr>
          <p:cNvPr id="13" name="TextBox 12"/>
          <p:cNvSpPr txBox="1"/>
          <p:nvPr/>
        </p:nvSpPr>
        <p:spPr>
          <a:xfrm>
            <a:off x="6132380" y="1520799"/>
            <a:ext cx="1016625" cy="319639"/>
          </a:xfrm>
          <a:prstGeom prst="rect">
            <a:avLst/>
          </a:prstGeom>
          <a:noFill/>
        </p:spPr>
        <p:txBody>
          <a:bodyPr wrap="none" rtlCol="0">
            <a:spAutoFit/>
          </a:bodyPr>
          <a:lstStyle/>
          <a:p>
            <a:pPr algn="ctr"/>
            <a:r>
              <a:rPr lang="en-GB" sz="1477" b="1" dirty="0">
                <a:solidFill>
                  <a:srgbClr val="FF0000"/>
                </a:solidFill>
              </a:rPr>
              <a:t>Brand 1</a:t>
            </a:r>
          </a:p>
        </p:txBody>
      </p:sp>
      <p:sp>
        <p:nvSpPr>
          <p:cNvPr id="14" name="TextBox 13"/>
          <p:cNvSpPr txBox="1"/>
          <p:nvPr/>
        </p:nvSpPr>
        <p:spPr>
          <a:xfrm>
            <a:off x="7076930" y="1520799"/>
            <a:ext cx="1016625" cy="319639"/>
          </a:xfrm>
          <a:prstGeom prst="rect">
            <a:avLst/>
          </a:prstGeom>
          <a:noFill/>
        </p:spPr>
        <p:txBody>
          <a:bodyPr wrap="none" rtlCol="0">
            <a:spAutoFit/>
          </a:bodyPr>
          <a:lstStyle/>
          <a:p>
            <a:pPr algn="ctr"/>
            <a:r>
              <a:rPr lang="en-GB" sz="1477" b="1" dirty="0">
                <a:solidFill>
                  <a:srgbClr val="0070C0"/>
                </a:solidFill>
              </a:rPr>
              <a:t>Brand 2</a:t>
            </a:r>
          </a:p>
        </p:txBody>
      </p:sp>
      <p:sp>
        <p:nvSpPr>
          <p:cNvPr id="15" name="TextBox 14"/>
          <p:cNvSpPr txBox="1"/>
          <p:nvPr/>
        </p:nvSpPr>
        <p:spPr>
          <a:xfrm>
            <a:off x="8021480" y="1520799"/>
            <a:ext cx="1016625" cy="319639"/>
          </a:xfrm>
          <a:prstGeom prst="rect">
            <a:avLst/>
          </a:prstGeom>
          <a:noFill/>
        </p:spPr>
        <p:txBody>
          <a:bodyPr wrap="none" rtlCol="0">
            <a:spAutoFit/>
          </a:bodyPr>
          <a:lstStyle/>
          <a:p>
            <a:pPr algn="ctr"/>
            <a:r>
              <a:rPr lang="en-GB" sz="1477" b="1" dirty="0">
                <a:solidFill>
                  <a:srgbClr val="00B050"/>
                </a:solidFill>
              </a:rPr>
              <a:t>Brand 3</a:t>
            </a:r>
          </a:p>
        </p:txBody>
      </p:sp>
      <p:cxnSp>
        <p:nvCxnSpPr>
          <p:cNvPr id="17" name="Straight Connector 16"/>
          <p:cNvCxnSpPr/>
          <p:nvPr/>
        </p:nvCxnSpPr>
        <p:spPr>
          <a:xfrm>
            <a:off x="6145583" y="1554814"/>
            <a:ext cx="0" cy="4780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098168" y="1566869"/>
            <a:ext cx="0" cy="4780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050753" y="1554806"/>
            <a:ext cx="0" cy="47808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241227" y="1801829"/>
            <a:ext cx="37219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rot="16200000">
            <a:off x="3673124" y="3906357"/>
            <a:ext cx="4015843" cy="319639"/>
          </a:xfrm>
          <a:prstGeom prst="rect">
            <a:avLst/>
          </a:prstGeom>
          <a:noFill/>
        </p:spPr>
        <p:txBody>
          <a:bodyPr wrap="none" rtlCol="0">
            <a:spAutoFit/>
          </a:bodyPr>
          <a:lstStyle/>
          <a:p>
            <a:r>
              <a:rPr lang="en-GB" sz="1477" b="1" dirty="0"/>
              <a:t>From Function Column of FMA Chart</a:t>
            </a:r>
          </a:p>
        </p:txBody>
      </p:sp>
      <p:cxnSp>
        <p:nvCxnSpPr>
          <p:cNvPr id="28" name="Straight Arrow Connector 27"/>
          <p:cNvCxnSpPr/>
          <p:nvPr/>
        </p:nvCxnSpPr>
        <p:spPr>
          <a:xfrm flipV="1">
            <a:off x="1409501" y="3643082"/>
            <a:ext cx="4076899" cy="991567"/>
          </a:xfrm>
          <a:prstGeom prst="straightConnector1">
            <a:avLst/>
          </a:prstGeom>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rot="16200000">
            <a:off x="5313413" y="3906357"/>
            <a:ext cx="2630848" cy="319639"/>
          </a:xfrm>
          <a:prstGeom prst="rect">
            <a:avLst/>
          </a:prstGeom>
          <a:noFill/>
        </p:spPr>
        <p:txBody>
          <a:bodyPr wrap="none" rtlCol="0">
            <a:spAutoFit/>
          </a:bodyPr>
          <a:lstStyle/>
          <a:p>
            <a:r>
              <a:rPr lang="en-GB" sz="1477" b="1" dirty="0">
                <a:solidFill>
                  <a:srgbClr val="FF0000"/>
                </a:solidFill>
              </a:rPr>
              <a:t>Solutions from Route 1</a:t>
            </a:r>
          </a:p>
        </p:txBody>
      </p:sp>
      <p:sp>
        <p:nvSpPr>
          <p:cNvPr id="30" name="TextBox 29"/>
          <p:cNvSpPr txBox="1"/>
          <p:nvPr/>
        </p:nvSpPr>
        <p:spPr>
          <a:xfrm rot="16200000">
            <a:off x="6261206" y="3906357"/>
            <a:ext cx="2630848" cy="319639"/>
          </a:xfrm>
          <a:prstGeom prst="rect">
            <a:avLst/>
          </a:prstGeom>
          <a:noFill/>
        </p:spPr>
        <p:txBody>
          <a:bodyPr wrap="none" rtlCol="0">
            <a:spAutoFit/>
          </a:bodyPr>
          <a:lstStyle/>
          <a:p>
            <a:r>
              <a:rPr lang="en-GB" sz="1477" b="1" dirty="0">
                <a:solidFill>
                  <a:srgbClr val="0070C0"/>
                </a:solidFill>
              </a:rPr>
              <a:t>Solutions from Route 2</a:t>
            </a:r>
          </a:p>
        </p:txBody>
      </p:sp>
      <p:sp>
        <p:nvSpPr>
          <p:cNvPr id="31" name="TextBox 30"/>
          <p:cNvSpPr txBox="1"/>
          <p:nvPr/>
        </p:nvSpPr>
        <p:spPr>
          <a:xfrm rot="16200000">
            <a:off x="7208999" y="3906357"/>
            <a:ext cx="2630848" cy="319639"/>
          </a:xfrm>
          <a:prstGeom prst="rect">
            <a:avLst/>
          </a:prstGeom>
          <a:noFill/>
        </p:spPr>
        <p:txBody>
          <a:bodyPr wrap="none" rtlCol="0">
            <a:spAutoFit/>
          </a:bodyPr>
          <a:lstStyle/>
          <a:p>
            <a:r>
              <a:rPr lang="en-GB" sz="1477" b="1" dirty="0">
                <a:solidFill>
                  <a:srgbClr val="00B050"/>
                </a:solidFill>
              </a:rPr>
              <a:t>Solutions from Route 3</a:t>
            </a:r>
          </a:p>
        </p:txBody>
      </p:sp>
      <p:cxnSp>
        <p:nvCxnSpPr>
          <p:cNvPr id="32" name="Straight Arrow Connector 31"/>
          <p:cNvCxnSpPr/>
          <p:nvPr/>
        </p:nvCxnSpPr>
        <p:spPr>
          <a:xfrm flipV="1">
            <a:off x="2162405" y="4066178"/>
            <a:ext cx="4220308" cy="56847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endCxn id="30" idx="0"/>
          </p:cNvCxnSpPr>
          <p:nvPr/>
        </p:nvCxnSpPr>
        <p:spPr>
          <a:xfrm flipV="1">
            <a:off x="2242792" y="4066177"/>
            <a:ext cx="5174019" cy="1257149"/>
          </a:xfrm>
          <a:prstGeom prst="straightConnector1">
            <a:avLst/>
          </a:prstGeom>
          <a:ln w="38100">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endCxn id="31" idx="0"/>
          </p:cNvCxnSpPr>
          <p:nvPr/>
        </p:nvCxnSpPr>
        <p:spPr>
          <a:xfrm flipV="1">
            <a:off x="2628650" y="4066177"/>
            <a:ext cx="5735954" cy="2012235"/>
          </a:xfrm>
          <a:prstGeom prst="straightConnector1">
            <a:avLst/>
          </a:prstGeom>
          <a:ln w="38100">
            <a:solidFill>
              <a:srgbClr val="00B050"/>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5-Point Star 40"/>
          <p:cNvSpPr/>
          <p:nvPr/>
        </p:nvSpPr>
        <p:spPr>
          <a:xfrm>
            <a:off x="7457699" y="1087479"/>
            <a:ext cx="289393" cy="263267"/>
          </a:xfrm>
          <a:prstGeom prst="star5">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42" name="TextBox 41"/>
          <p:cNvSpPr txBox="1"/>
          <p:nvPr/>
        </p:nvSpPr>
        <p:spPr>
          <a:xfrm>
            <a:off x="7747092" y="906568"/>
            <a:ext cx="1061509" cy="546945"/>
          </a:xfrm>
          <a:prstGeom prst="rect">
            <a:avLst/>
          </a:prstGeom>
          <a:noFill/>
        </p:spPr>
        <p:txBody>
          <a:bodyPr wrap="none" rtlCol="0">
            <a:spAutoFit/>
          </a:bodyPr>
          <a:lstStyle/>
          <a:p>
            <a:r>
              <a:rPr lang="en-GB" sz="1477" dirty="0"/>
              <a:t>Preferred</a:t>
            </a:r>
          </a:p>
          <a:p>
            <a:r>
              <a:rPr lang="en-GB" sz="1477" dirty="0"/>
              <a:t>Solution</a:t>
            </a:r>
          </a:p>
        </p:txBody>
      </p:sp>
    </p:spTree>
    <p:extLst>
      <p:ext uri="{BB962C8B-B14F-4D97-AF65-F5344CB8AC3E}">
        <p14:creationId xmlns:p14="http://schemas.microsoft.com/office/powerpoint/2010/main" val="145961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3" grpId="0"/>
      <p:bldP spid="14" grpId="0"/>
      <p:bldP spid="15" grpId="0"/>
      <p:bldP spid="26" grpId="0"/>
      <p:bldP spid="29" grpId="0"/>
      <p:bldP spid="30" grpId="0"/>
      <p:bldP spid="31" grpId="0"/>
      <p:bldP spid="41" grpId="0" animBg="1"/>
      <p:bldP spid="4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body" sz="half" idx="1"/>
          </p:nvPr>
        </p:nvSpPr>
        <p:spPr/>
        <p:txBody>
          <a:bodyPr/>
          <a:lstStyle/>
          <a:p>
            <a:r>
              <a:rPr lang="en-GB"/>
              <a:t>FMA part 2</a:t>
            </a:r>
          </a:p>
          <a:p>
            <a:pPr lvl="1"/>
            <a:r>
              <a:rPr lang="en-GB"/>
              <a:t>Pros</a:t>
            </a:r>
          </a:p>
          <a:p>
            <a:pPr lvl="2"/>
            <a:r>
              <a:rPr lang="en-GB"/>
              <a:t>Easy to undertake</a:t>
            </a:r>
          </a:p>
          <a:p>
            <a:pPr lvl="2"/>
            <a:r>
              <a:rPr lang="en-GB"/>
              <a:t>Visual and structured tool for the systematic identification of candidate whole system concept solutions</a:t>
            </a:r>
          </a:p>
          <a:p>
            <a:pPr lvl="2"/>
            <a:r>
              <a:rPr lang="en-GB"/>
              <a:t>Clear descriptions of whole concepts</a:t>
            </a:r>
          </a:p>
          <a:p>
            <a:pPr lvl="2"/>
            <a:r>
              <a:rPr lang="en-GB"/>
              <a:t>Captures in a simple way the justified design rationale</a:t>
            </a:r>
          </a:p>
          <a:p>
            <a:pPr lvl="2"/>
            <a:r>
              <a:rPr lang="en-GB"/>
              <a:t>Encourages team discussion and consensus decision making</a:t>
            </a:r>
          </a:p>
          <a:p>
            <a:pPr lvl="2"/>
            <a:endParaRPr lang="en-GB"/>
          </a:p>
          <a:p>
            <a:endParaRPr lang="en-GB" dirty="0"/>
          </a:p>
        </p:txBody>
      </p:sp>
      <p:sp>
        <p:nvSpPr>
          <p:cNvPr id="35843" name="Rectangle 4"/>
          <p:cNvSpPr>
            <a:spLocks noGrp="1" noChangeArrowheads="1"/>
          </p:cNvSpPr>
          <p:nvPr>
            <p:ph type="body" sz="half" idx="2"/>
          </p:nvPr>
        </p:nvSpPr>
        <p:spPr/>
        <p:txBody>
          <a:bodyPr/>
          <a:lstStyle/>
          <a:p>
            <a:r>
              <a:rPr lang="en-GB"/>
              <a:t>FMA part 2</a:t>
            </a:r>
          </a:p>
          <a:p>
            <a:pPr lvl="1"/>
            <a:r>
              <a:rPr lang="en-GB"/>
              <a:t>Cons</a:t>
            </a:r>
          </a:p>
          <a:p>
            <a:pPr lvl="2"/>
            <a:r>
              <a:rPr lang="en-GB"/>
              <a:t>Ensuring the </a:t>
            </a:r>
            <a:r>
              <a:rPr lang="ja-JP" altLang="en-GB"/>
              <a:t>“</a:t>
            </a:r>
            <a:r>
              <a:rPr lang="en-GB" altLang="ja-JP"/>
              <a:t>best</a:t>
            </a:r>
            <a:r>
              <a:rPr lang="ja-JP" altLang="en-GB"/>
              <a:t>”</a:t>
            </a:r>
            <a:r>
              <a:rPr lang="en-GB" altLang="ja-JP"/>
              <a:t> de-selection criteria</a:t>
            </a:r>
          </a:p>
          <a:p>
            <a:pPr lvl="2"/>
            <a:r>
              <a:rPr lang="en-GB"/>
              <a:t>High level concepts can incorporate many </a:t>
            </a:r>
            <a:r>
              <a:rPr lang="ja-JP" altLang="en-GB"/>
              <a:t>“</a:t>
            </a:r>
            <a:r>
              <a:rPr lang="en-GB" altLang="ja-JP"/>
              <a:t>means</a:t>
            </a:r>
            <a:r>
              <a:rPr lang="ja-JP" altLang="en-GB"/>
              <a:t>”</a:t>
            </a:r>
            <a:r>
              <a:rPr lang="en-GB" altLang="ja-JP"/>
              <a:t> </a:t>
            </a:r>
            <a:endParaRPr lang="en-GB" dirty="0"/>
          </a:p>
        </p:txBody>
      </p:sp>
      <p:sp>
        <p:nvSpPr>
          <p:cNvPr id="35841" name="Rectangle 2"/>
          <p:cNvSpPr>
            <a:spLocks noGrp="1" noChangeArrowheads="1"/>
          </p:cNvSpPr>
          <p:nvPr>
            <p:ph type="title"/>
          </p:nvPr>
        </p:nvSpPr>
        <p:spPr/>
        <p:txBody>
          <a:bodyPr/>
          <a:lstStyle/>
          <a:p>
            <a:r>
              <a:rPr lang="en-GB"/>
              <a:t>Summary: FMA Part 2</a:t>
            </a:r>
          </a:p>
        </p:txBody>
      </p:sp>
    </p:spTree>
    <p:extLst>
      <p:ext uri="{BB962C8B-B14F-4D97-AF65-F5344CB8AC3E}">
        <p14:creationId xmlns:p14="http://schemas.microsoft.com/office/powerpoint/2010/main" val="1111198898"/>
      </p:ext>
    </p:extLst>
  </p:cSld>
  <p:clrMapOvr>
    <a:masterClrMapping/>
  </p:clrMapOvr>
  <p:transition>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Next Step</a:t>
            </a:r>
            <a:endParaRPr lang="en-US" dirty="0"/>
          </a:p>
        </p:txBody>
      </p:sp>
      <p:sp>
        <p:nvSpPr>
          <p:cNvPr id="6" name="Content Placeholder 5"/>
          <p:cNvSpPr>
            <a:spLocks noGrp="1"/>
          </p:cNvSpPr>
          <p:nvPr>
            <p:ph idx="1"/>
          </p:nvPr>
        </p:nvSpPr>
        <p:spPr/>
        <p:txBody>
          <a:bodyPr/>
          <a:lstStyle/>
          <a:p>
            <a:r>
              <a:rPr lang="en-US"/>
              <a:t>The next step, having identified a number of candidate whole system concept solutions, is to “work up” the concepts to allow them to be evaluated</a:t>
            </a:r>
          </a:p>
          <a:p>
            <a:r>
              <a:rPr lang="en-US"/>
              <a:t>This may involve:</a:t>
            </a:r>
          </a:p>
          <a:p>
            <a:pPr lvl="1"/>
            <a:r>
              <a:rPr lang="en-US"/>
              <a:t>Sketching out the physical layout/architecture</a:t>
            </a:r>
          </a:p>
          <a:p>
            <a:pPr lvl="1"/>
            <a:r>
              <a:rPr lang="en-US"/>
              <a:t>Producing concept drawings – show what a concept looks like</a:t>
            </a:r>
          </a:p>
          <a:p>
            <a:pPr lvl="1"/>
            <a:r>
              <a:rPr lang="en-US"/>
              <a:t>Defining the concept of operation – the Use Case or Use Cases for the concept</a:t>
            </a:r>
          </a:p>
          <a:p>
            <a:pPr lvl="1"/>
            <a:r>
              <a:rPr lang="en-US"/>
              <a:t>Performing “back of the envelope” calculations on performance for each concept</a:t>
            </a:r>
          </a:p>
          <a:p>
            <a:pPr lvl="1"/>
            <a:endParaRPr lang="en-US"/>
          </a:p>
          <a:p>
            <a:pPr lvl="1"/>
            <a:endParaRPr lang="en-US" dirty="0"/>
          </a:p>
        </p:txBody>
      </p:sp>
    </p:spTree>
    <p:extLst>
      <p:ext uri="{BB962C8B-B14F-4D97-AF65-F5344CB8AC3E}">
        <p14:creationId xmlns:p14="http://schemas.microsoft.com/office/powerpoint/2010/main" val="24839225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28</TotalTime>
  <Words>3837</Words>
  <Application>Microsoft Office PowerPoint</Application>
  <PresentationFormat>On-screen Show (4:3)</PresentationFormat>
  <Paragraphs>674</Paragraphs>
  <Slides>58</Slides>
  <Notes>49</Notes>
  <HiddenSlides>1</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3</vt:i4>
      </vt:variant>
      <vt:variant>
        <vt:lpstr>Slide Titles</vt:lpstr>
      </vt:variant>
      <vt:variant>
        <vt:i4>58</vt:i4>
      </vt:variant>
    </vt:vector>
  </HeadingPairs>
  <TitlesOfParts>
    <vt:vector size="74" baseType="lpstr">
      <vt:lpstr>ＭＳ ゴシック</vt:lpstr>
      <vt:lpstr>ＭＳ Ｐゴシック</vt:lpstr>
      <vt:lpstr>ＭＳ Ｐゴシック</vt:lpstr>
      <vt:lpstr>Arial</vt:lpstr>
      <vt:lpstr>Calibri</vt:lpstr>
      <vt:lpstr>Courier New</vt:lpstr>
      <vt:lpstr>Dingur</vt:lpstr>
      <vt:lpstr>Times New Roman</vt:lpstr>
      <vt:lpstr>Verdana</vt:lpstr>
      <vt:lpstr>Wingdings</vt:lpstr>
      <vt:lpstr>Wingdings 2</vt:lpstr>
      <vt:lpstr>2016 Waters Template_white</vt:lpstr>
      <vt:lpstr>Custom Design</vt:lpstr>
      <vt:lpstr>Clip</vt:lpstr>
      <vt:lpstr>Image</vt:lpstr>
      <vt:lpstr>Document</vt:lpstr>
      <vt:lpstr>Create System Design Concept Technology Concept Generation </vt:lpstr>
      <vt:lpstr>Process and Tools</vt:lpstr>
      <vt:lpstr>A Holistic Approach to Arriving at the “best” Solution</vt:lpstr>
      <vt:lpstr>Start with Concept Generation</vt:lpstr>
      <vt:lpstr>Tools for Technology Concept Generation</vt:lpstr>
      <vt:lpstr>PowerPoint Presentation</vt:lpstr>
      <vt:lpstr>Creativity?</vt:lpstr>
      <vt:lpstr>Barriers to Creativity</vt:lpstr>
      <vt:lpstr>PowerPoint Presentation</vt:lpstr>
      <vt:lpstr>PowerPoint Presentation</vt:lpstr>
      <vt:lpstr>PowerPoint Presentation</vt:lpstr>
      <vt:lpstr>Lunar Spaceship Landing Light</vt:lpstr>
      <vt:lpstr>Human Limitations:  We are Blinded to New Ideas</vt:lpstr>
      <vt:lpstr>Analytical Thinking</vt:lpstr>
      <vt:lpstr>Your Brain</vt:lpstr>
      <vt:lpstr>Left and Right Brain Conflict - overcoming the logical left</vt:lpstr>
      <vt:lpstr>Organizational Barriers</vt:lpstr>
      <vt:lpstr>Breaking Down the Barriers</vt:lpstr>
      <vt:lpstr>Lateral Thinking</vt:lpstr>
      <vt:lpstr>Lateral and Logical Thinking</vt:lpstr>
      <vt:lpstr>Creative Thinking in Practice</vt:lpstr>
      <vt:lpstr>Brainstorming</vt:lpstr>
      <vt:lpstr>Brainstorming Guidelines</vt:lpstr>
      <vt:lpstr>Brainstorming Derivatives</vt:lpstr>
      <vt:lpstr>Negative Brainstorming</vt:lpstr>
      <vt:lpstr>Similarities and Differences</vt:lpstr>
      <vt:lpstr>Example: A Nail (Atherton Nail Co)</vt:lpstr>
      <vt:lpstr>Differences</vt:lpstr>
      <vt:lpstr>Outcome</vt:lpstr>
      <vt:lpstr>Outcomes</vt:lpstr>
      <vt:lpstr>Exercise – Similarities and Differences </vt:lpstr>
      <vt:lpstr>Summary</vt:lpstr>
      <vt:lpstr>PowerPoint Presentation</vt:lpstr>
      <vt:lpstr>Ideas Generation for a Holistic Solution</vt:lpstr>
      <vt:lpstr>Function Means Analysis (Stage 1)</vt:lpstr>
      <vt:lpstr>Function Means Analysis Process</vt:lpstr>
      <vt:lpstr>Step 1: Identify Functionality</vt:lpstr>
      <vt:lpstr>Step 2: For each Function Generate Solutions </vt:lpstr>
      <vt:lpstr>Example: Intelligent Washing Machine</vt:lpstr>
      <vt:lpstr>Top Down</vt:lpstr>
      <vt:lpstr>Exercise – FMA (Part 1) </vt:lpstr>
      <vt:lpstr>Summary FMA (Part 1)</vt:lpstr>
      <vt:lpstr>Create System Design Concept Concept Integration </vt:lpstr>
      <vt:lpstr>Process and Tools</vt:lpstr>
      <vt:lpstr>Introduction to Concept Integration</vt:lpstr>
      <vt:lpstr>Concept Integration</vt:lpstr>
      <vt:lpstr>Function Means Analysis (Stage 2)</vt:lpstr>
      <vt:lpstr>Function Means Analysis Process</vt:lpstr>
      <vt:lpstr>Step 3: Determine Selection/De-selection Criteria</vt:lpstr>
      <vt:lpstr>Example: Intelligent Washing Machine</vt:lpstr>
      <vt:lpstr>Step 4: Use the Criteria to De-select from the Table</vt:lpstr>
      <vt:lpstr>Example: Intelligent Washing Machine</vt:lpstr>
      <vt:lpstr>Step 5: Review Remaining Options to Generate Potential Whole System Concept Solutions</vt:lpstr>
      <vt:lpstr>Example: Intelligent Washing Machine</vt:lpstr>
      <vt:lpstr>Exercise – Concept Selection </vt:lpstr>
      <vt:lpstr>Concept Selection Preparation</vt:lpstr>
      <vt:lpstr>Summary: FMA Part 2</vt:lpstr>
      <vt:lpstr>Next Step</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Concept Generation</dc:title>
  <dc:subject>Systems Engineering</dc:subject>
  <dc:creator>Stuart Burge</dc:creator>
  <cp:keywords/>
  <dc:description/>
  <cp:lastModifiedBy>John Weaver</cp:lastModifiedBy>
  <cp:revision>9</cp:revision>
  <dcterms:created xsi:type="dcterms:W3CDTF">2015-11-25T16:01:18Z</dcterms:created>
  <dcterms:modified xsi:type="dcterms:W3CDTF">2016-11-16T16:01:13Z</dcterms:modified>
  <cp:category/>
</cp:coreProperties>
</file>