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18"/>
  </p:notesMasterIdLst>
  <p:handoutMasterIdLst>
    <p:handoutMasterId r:id="rId19"/>
  </p:handoutMasterIdLst>
  <p:sldIdLst>
    <p:sldId id="259" r:id="rId3"/>
    <p:sldId id="260"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Lst>
  <p:sldSz cx="9144000" cy="6858000" type="screen4x3"/>
  <p:notesSz cx="6896100" cy="9236075"/>
  <p:custDataLst>
    <p:tags r:id="rId2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233"/>
  </p:normalViewPr>
  <p:slideViewPr>
    <p:cSldViewPr>
      <p:cViewPr varScale="1">
        <p:scale>
          <a:sx n="61" d="100"/>
          <a:sy n="61" d="100"/>
        </p:scale>
        <p:origin x="1120" y="20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tags" Target="tags/tag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a:xfrm>
            <a:off x="1143000" y="685800"/>
            <a:ext cx="4572000" cy="3429000"/>
          </a:xfrm>
          <a:ln/>
        </p:spPr>
      </p:sp>
      <p:sp>
        <p:nvSpPr>
          <p:cNvPr id="122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22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36E83C-7335-9C43-BBC1-4349C6E99A71}" type="slidenum">
              <a:rPr lang="en-GB" sz="1200"/>
              <a:pPr eaLnBrk="1" hangingPunct="1"/>
              <a:t>3</a:t>
            </a:fld>
            <a:endParaRPr lang="en-GB" sz="1200"/>
          </a:p>
        </p:txBody>
      </p:sp>
    </p:spTree>
    <p:extLst>
      <p:ext uri="{BB962C8B-B14F-4D97-AF65-F5344CB8AC3E}">
        <p14:creationId xmlns:p14="http://schemas.microsoft.com/office/powerpoint/2010/main" val="99036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a:xfrm>
            <a:off x="1143000" y="685800"/>
            <a:ext cx="4572000" cy="3429000"/>
          </a:xfrm>
          <a:ln/>
        </p:spPr>
      </p:sp>
      <p:sp>
        <p:nvSpPr>
          <p:cNvPr id="163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63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F63C04-1ABE-974A-B811-1B4E5C2E828A}" type="slidenum">
              <a:rPr lang="en-GB" sz="1200"/>
              <a:pPr eaLnBrk="1" hangingPunct="1"/>
              <a:t>4</a:t>
            </a:fld>
            <a:endParaRPr lang="en-GB" sz="1200"/>
          </a:p>
        </p:txBody>
      </p:sp>
    </p:spTree>
    <p:extLst>
      <p:ext uri="{BB962C8B-B14F-4D97-AF65-F5344CB8AC3E}">
        <p14:creationId xmlns:p14="http://schemas.microsoft.com/office/powerpoint/2010/main" val="589760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1143000" y="685800"/>
            <a:ext cx="4572000" cy="3429000"/>
          </a:xfrm>
          <a:ln/>
        </p:spPr>
      </p:sp>
      <p:sp>
        <p:nvSpPr>
          <p:cNvPr id="184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84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ABFDF4-8ADE-B742-83A8-6EC83525207D}" type="slidenum">
              <a:rPr lang="en-GB" sz="1200"/>
              <a:pPr eaLnBrk="1" hangingPunct="1"/>
              <a:t>5</a:t>
            </a:fld>
            <a:endParaRPr lang="en-GB" sz="1200"/>
          </a:p>
        </p:txBody>
      </p:sp>
    </p:spTree>
    <p:extLst>
      <p:ext uri="{BB962C8B-B14F-4D97-AF65-F5344CB8AC3E}">
        <p14:creationId xmlns:p14="http://schemas.microsoft.com/office/powerpoint/2010/main" val="1243234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43000" y="685800"/>
            <a:ext cx="4572000" cy="3429000"/>
          </a:xfrm>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0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440832-4F47-FE4C-AA2A-A2FA06EE8A6A}" type="slidenum">
              <a:rPr lang="en-GB" sz="1200"/>
              <a:pPr eaLnBrk="1" hangingPunct="1"/>
              <a:t>6</a:t>
            </a:fld>
            <a:endParaRPr lang="en-GB" sz="1200"/>
          </a:p>
        </p:txBody>
      </p:sp>
    </p:spTree>
    <p:extLst>
      <p:ext uri="{BB962C8B-B14F-4D97-AF65-F5344CB8AC3E}">
        <p14:creationId xmlns:p14="http://schemas.microsoft.com/office/powerpoint/2010/main" val="1731800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695C38-6009-464A-B3E9-9137ADAF5FE7}" type="slidenum">
              <a:rPr lang="en-GB" sz="1200"/>
              <a:pPr eaLnBrk="1" hangingPunct="1"/>
              <a:t>7</a:t>
            </a:fld>
            <a:endParaRPr lang="en-GB" sz="1200"/>
          </a:p>
        </p:txBody>
      </p:sp>
    </p:spTree>
    <p:extLst>
      <p:ext uri="{BB962C8B-B14F-4D97-AF65-F5344CB8AC3E}">
        <p14:creationId xmlns:p14="http://schemas.microsoft.com/office/powerpoint/2010/main" val="393284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45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6CB04-BE01-7D41-B7B8-3B791FECE0C8}" type="slidenum">
              <a:rPr lang="en-GB" sz="1200"/>
              <a:pPr eaLnBrk="1" hangingPunct="1"/>
              <a:t>8</a:t>
            </a:fld>
            <a:endParaRPr lang="en-GB" sz="1200"/>
          </a:p>
        </p:txBody>
      </p:sp>
    </p:spTree>
    <p:extLst>
      <p:ext uri="{BB962C8B-B14F-4D97-AF65-F5344CB8AC3E}">
        <p14:creationId xmlns:p14="http://schemas.microsoft.com/office/powerpoint/2010/main" val="47358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9E51215-675E-A240-BC2B-052A375B8AE7}" type="slidenum">
              <a:rPr lang="en-GB" sz="1200"/>
              <a:pPr eaLnBrk="1" hangingPunct="1"/>
              <a:t>9</a:t>
            </a:fld>
            <a:endParaRPr lang="en-GB" sz="1200"/>
          </a:p>
        </p:txBody>
      </p:sp>
    </p:spTree>
    <p:extLst>
      <p:ext uri="{BB962C8B-B14F-4D97-AF65-F5344CB8AC3E}">
        <p14:creationId xmlns:p14="http://schemas.microsoft.com/office/powerpoint/2010/main" val="634882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1182FC-6A2A-5548-B12D-C88FAC7DC456}" type="slidenum">
              <a:rPr lang="en-GB" sz="1200"/>
              <a:pPr eaLnBrk="1" hangingPunct="1"/>
              <a:t>10</a:t>
            </a:fld>
            <a:endParaRPr lang="en-GB" sz="1200"/>
          </a:p>
        </p:txBody>
      </p:sp>
      <p:sp>
        <p:nvSpPr>
          <p:cNvPr id="28674" name="Rectangle 2"/>
          <p:cNvSpPr>
            <a:spLocks noGrp="1" noRot="1" noChangeAspect="1" noChangeArrowheads="1" noTextEdit="1"/>
          </p:cNvSpPr>
          <p:nvPr>
            <p:ph type="sldImg"/>
          </p:nvPr>
        </p:nvSpPr>
        <p:spPr>
          <a:xfrm>
            <a:off x="1143000" y="685800"/>
            <a:ext cx="4572000" cy="3429000"/>
          </a:xfrm>
          <a:ln/>
        </p:spPr>
      </p:sp>
      <p:sp>
        <p:nvSpPr>
          <p:cNvPr id="28675"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64453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60F6887-CF65-2540-A22F-D8E1AB4B87B0}" type="slidenum">
              <a:rPr lang="en-GB" sz="1200"/>
              <a:pPr eaLnBrk="1" hangingPunct="1"/>
              <a:t>11</a:t>
            </a:fld>
            <a:endParaRPr lang="en-GB" sz="1200"/>
          </a:p>
        </p:txBody>
      </p:sp>
    </p:spTree>
    <p:extLst>
      <p:ext uri="{BB962C8B-B14F-4D97-AF65-F5344CB8AC3E}">
        <p14:creationId xmlns:p14="http://schemas.microsoft.com/office/powerpoint/2010/main" val="934255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5BDB09-812F-3545-8E2B-2DFDDD4A4ECD}" type="slidenum">
              <a:rPr lang="en-GB" sz="1200"/>
              <a:pPr eaLnBrk="1" hangingPunct="1"/>
              <a:t>12</a:t>
            </a:fld>
            <a:endParaRPr lang="en-GB" sz="1200"/>
          </a:p>
        </p:txBody>
      </p:sp>
    </p:spTree>
    <p:extLst>
      <p:ext uri="{BB962C8B-B14F-4D97-AF65-F5344CB8AC3E}">
        <p14:creationId xmlns:p14="http://schemas.microsoft.com/office/powerpoint/2010/main" val="1379179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E480AC-0F9E-514F-B45A-4362445A02B9}" type="slidenum">
              <a:rPr lang="en-GB" sz="1200"/>
              <a:pPr eaLnBrk="1" hangingPunct="1"/>
              <a:t>13</a:t>
            </a:fld>
            <a:endParaRPr lang="en-GB" sz="1200"/>
          </a:p>
        </p:txBody>
      </p:sp>
      <p:sp>
        <p:nvSpPr>
          <p:cNvPr id="34818" name="Rectangle 2"/>
          <p:cNvSpPr>
            <a:spLocks noGrp="1" noRot="1" noChangeAspect="1" noChangeArrowheads="1" noTextEdit="1"/>
          </p:cNvSpPr>
          <p:nvPr>
            <p:ph type="sldImg"/>
          </p:nvPr>
        </p:nvSpPr>
        <p:spPr>
          <a:xfrm>
            <a:off x="1144588" y="685800"/>
            <a:ext cx="4572000" cy="3429000"/>
          </a:xfrm>
          <a:ln/>
        </p:spPr>
      </p:sp>
      <p:sp>
        <p:nvSpPr>
          <p:cNvPr id="3481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414900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331AF0-C631-704D-8A68-3AA85755E563}" type="slidenum">
              <a:rPr lang="en-GB" sz="1200"/>
              <a:pPr eaLnBrk="1" hangingPunct="1"/>
              <a:t>14</a:t>
            </a:fld>
            <a:endParaRPr lang="en-GB" sz="1200"/>
          </a:p>
        </p:txBody>
      </p:sp>
    </p:spTree>
    <p:extLst>
      <p:ext uri="{BB962C8B-B14F-4D97-AF65-F5344CB8AC3E}">
        <p14:creationId xmlns:p14="http://schemas.microsoft.com/office/powerpoint/2010/main" val="326111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3029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7465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085543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7.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8.wmf"/></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wmf"/><Relationship Id="rId5" Type="http://schemas.openxmlformats.org/officeDocument/2006/relationships/image" Target="../media/image21.wmf"/><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114800" y="1814347"/>
            <a:ext cx="4737100" cy="1658149"/>
          </a:xfrm>
        </p:spPr>
        <p:txBody>
          <a:bodyPr/>
          <a:lstStyle/>
          <a:p>
            <a:pPr algn="r"/>
            <a:r>
              <a:rPr lang="en-GB" sz="1600" dirty="0"/>
              <a:t>Create System Design Concept</a:t>
            </a:r>
            <a:r>
              <a:rPr lang="en-GB" sz="2000" dirty="0"/>
              <a:t/>
            </a:r>
            <a:br>
              <a:rPr lang="en-GB" sz="2000" dirty="0"/>
            </a:br>
            <a:r>
              <a:rPr lang="en-GB" sz="3200" dirty="0" smtClean="0"/>
              <a:t>Concept Integration </a:t>
            </a:r>
            <a:endParaRPr lang="en-GB" sz="3200" dirty="0"/>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pic>
        <p:nvPicPr>
          <p:cNvPr id="7" name="Picture 6"/>
          <p:cNvPicPr>
            <a:picLocks noChangeAspect="1"/>
          </p:cNvPicPr>
          <p:nvPr/>
        </p:nvPicPr>
        <p:blipFill>
          <a:blip r:embed="rId2"/>
          <a:stretch>
            <a:fillRect/>
          </a:stretch>
        </p:blipFill>
        <p:spPr>
          <a:xfrm>
            <a:off x="457200" y="1324445"/>
            <a:ext cx="3822700" cy="2637955"/>
          </a:xfrm>
          <a:prstGeom prst="rect">
            <a:avLst/>
          </a:prstGeom>
        </p:spPr>
      </p:pic>
      <p:sp>
        <p:nvSpPr>
          <p:cNvPr id="9" name="TextBox 8"/>
          <p:cNvSpPr txBox="1">
            <a:spLocks noChangeArrowheads="1"/>
          </p:cNvSpPr>
          <p:nvPr/>
        </p:nvSpPr>
        <p:spPr bwMode="auto">
          <a:xfrm>
            <a:off x="907408" y="4376104"/>
            <a:ext cx="7329183" cy="95410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sz="1400" kern="0" dirty="0">
                <a:solidFill>
                  <a:srgbClr val="000000"/>
                </a:solidFill>
                <a:latin typeface="+mn-lt"/>
                <a:ea typeface="+mn-ea"/>
              </a:rPr>
              <a:t>This Session:</a:t>
            </a:r>
          </a:p>
          <a:p>
            <a:pPr marL="167058" indent="-167058">
              <a:buFont typeface="Arial" pitchFamily="34" charset="0"/>
              <a:buChar char="•"/>
              <a:defRPr/>
            </a:pPr>
            <a:r>
              <a:rPr lang="en-GB" sz="1400" dirty="0">
                <a:solidFill>
                  <a:schemeClr val="dk1"/>
                </a:solidFill>
                <a:latin typeface="+mn-lt"/>
                <a:ea typeface="+mn-ea"/>
              </a:rPr>
              <a:t>Explains the concepts and principles of Concept Integration</a:t>
            </a:r>
          </a:p>
          <a:p>
            <a:pPr marL="167058" indent="-167058">
              <a:buFont typeface="Arial" pitchFamily="34" charset="0"/>
              <a:buChar char="•"/>
              <a:defRPr/>
            </a:pPr>
            <a:r>
              <a:rPr lang="en-GB" sz="1400" dirty="0">
                <a:solidFill>
                  <a:schemeClr val="dk1"/>
                </a:solidFill>
                <a:latin typeface="+mn-lt"/>
                <a:ea typeface="+mn-ea"/>
              </a:rPr>
              <a:t>Describes and provides an opportunity to practise the use of Function Means Analysis to identify candidate whole system solutions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710011276"/>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Rectangle 38"/>
          <p:cNvSpPr/>
          <p:nvPr/>
        </p:nvSpPr>
        <p:spPr>
          <a:xfrm rot="18011014">
            <a:off x="1078187" y="2781757"/>
            <a:ext cx="2485952" cy="4469461"/>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smtClean="0"/>
              <a:t>Process and Tools</a:t>
            </a:r>
            <a:endParaRPr lang="en-US"/>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174037300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4"/>
          <p:cNvSpPr>
            <a:spLocks noGrp="1" noChangeArrowheads="1"/>
          </p:cNvSpPr>
          <p:nvPr>
            <p:ph type="title"/>
          </p:nvPr>
        </p:nvSpPr>
        <p:spPr/>
        <p:txBody>
          <a:bodyPr/>
          <a:lstStyle/>
          <a:p>
            <a:r>
              <a:rPr lang="en-GB" smtClean="0"/>
              <a:t>Introduction to Concept Integration</a:t>
            </a:r>
            <a:endParaRPr lang="en-GB" dirty="0"/>
          </a:p>
        </p:txBody>
      </p:sp>
      <p:sp>
        <p:nvSpPr>
          <p:cNvPr id="11266" name="Rectangle 5"/>
          <p:cNvSpPr>
            <a:spLocks noGrp="1" noChangeArrowheads="1"/>
          </p:cNvSpPr>
          <p:nvPr>
            <p:ph type="body" idx="1"/>
          </p:nvPr>
        </p:nvSpPr>
        <p:spPr/>
        <p:txBody>
          <a:bodyPr/>
          <a:lstStyle/>
          <a:p>
            <a:r>
              <a:rPr lang="en-GB" smtClean="0"/>
              <a:t>The first stage of Function Means Analysis provides a large number of potential functional solutions. The task now is to:</a:t>
            </a:r>
          </a:p>
          <a:p>
            <a:pPr lvl="1"/>
            <a:r>
              <a:rPr lang="en-GB" smtClean="0"/>
              <a:t>Generate a number of potential complete system solutions frequently referred to as design concepts or concept system solutions – this is called Concept Integration</a:t>
            </a:r>
          </a:p>
          <a:p>
            <a:pPr lvl="1"/>
            <a:endParaRPr lang="en-GB" smtClean="0"/>
          </a:p>
          <a:p>
            <a:pPr lvl="1"/>
            <a:endParaRPr lang="en-GB" smtClean="0"/>
          </a:p>
          <a:p>
            <a:endParaRPr lang="en-GB" smtClean="0"/>
          </a:p>
          <a:p>
            <a:endParaRPr lang="en-GB" dirty="0"/>
          </a:p>
        </p:txBody>
      </p:sp>
      <p:sp>
        <p:nvSpPr>
          <p:cNvPr id="11267" name="Picture 6"/>
          <p:cNvSpPr>
            <a:spLocks noChangeAspect="1" noChangeArrowheads="1"/>
          </p:cNvSpPr>
          <p:nvPr/>
        </p:nvSpPr>
        <p:spPr bwMode="auto">
          <a:xfrm>
            <a:off x="1998785" y="3053862"/>
            <a:ext cx="5181600" cy="297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pic>
        <p:nvPicPr>
          <p:cNvPr id="2" name="Picture 1"/>
          <p:cNvPicPr>
            <a:picLocks noChangeAspect="1"/>
          </p:cNvPicPr>
          <p:nvPr/>
        </p:nvPicPr>
        <p:blipFill>
          <a:blip r:embed="rId3"/>
          <a:stretch>
            <a:fillRect/>
          </a:stretch>
        </p:blipFill>
        <p:spPr>
          <a:xfrm>
            <a:off x="2286000" y="3053862"/>
            <a:ext cx="5092087" cy="3141785"/>
          </a:xfrm>
          <a:prstGeom prst="rect">
            <a:avLst/>
          </a:prstGeom>
        </p:spPr>
      </p:pic>
    </p:spTree>
    <p:extLst>
      <p:ext uri="{BB962C8B-B14F-4D97-AF65-F5344CB8AC3E}">
        <p14:creationId xmlns:p14="http://schemas.microsoft.com/office/powerpoint/2010/main" val="100716704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6"/>
          <p:cNvSpPr>
            <a:spLocks noGrp="1" noChangeArrowheads="1"/>
          </p:cNvSpPr>
          <p:nvPr>
            <p:ph type="title"/>
          </p:nvPr>
        </p:nvSpPr>
        <p:spPr/>
        <p:txBody>
          <a:bodyPr/>
          <a:lstStyle/>
          <a:p>
            <a:r>
              <a:rPr lang="en-GB" smtClean="0"/>
              <a:t>Concept Integration</a:t>
            </a:r>
            <a:endParaRPr lang="en-GB"/>
          </a:p>
        </p:txBody>
      </p:sp>
      <p:sp>
        <p:nvSpPr>
          <p:cNvPr id="15362" name="Rectangle 7"/>
          <p:cNvSpPr>
            <a:spLocks noGrp="1" noChangeArrowheads="1"/>
          </p:cNvSpPr>
          <p:nvPr>
            <p:ph type="body" idx="1"/>
          </p:nvPr>
        </p:nvSpPr>
        <p:spPr/>
        <p:txBody>
          <a:bodyPr>
            <a:normAutofit fontScale="92500" lnSpcReduction="20000"/>
          </a:bodyPr>
          <a:lstStyle/>
          <a:p>
            <a:r>
              <a:rPr lang="en-GB" dirty="0" smtClean="0"/>
              <a:t>The purpose of Concept Integration is to arrive at a number of potential whole system solution concepts</a:t>
            </a:r>
          </a:p>
          <a:p>
            <a:pPr lvl="1"/>
            <a:r>
              <a:rPr lang="en-GB" dirty="0" smtClean="0"/>
              <a:t>Remember, we often use the word integration to mean just the final </a:t>
            </a:r>
            <a:r>
              <a:rPr lang="ja-JP" altLang="en-GB" dirty="0" smtClean="0"/>
              <a:t>“</a:t>
            </a:r>
            <a:r>
              <a:rPr lang="en-GB" altLang="ja-JP" dirty="0" smtClean="0"/>
              <a:t>physical</a:t>
            </a:r>
            <a:r>
              <a:rPr lang="ja-JP" altLang="en-GB" dirty="0" smtClean="0"/>
              <a:t>”</a:t>
            </a:r>
            <a:r>
              <a:rPr lang="en-GB" altLang="ja-JP" dirty="0" smtClean="0"/>
              <a:t> integration of a system – but the decisions we are about make are fundamentally integration decisions, and p</a:t>
            </a:r>
            <a:r>
              <a:rPr lang="en-GB" dirty="0" smtClean="0"/>
              <a:t>oor choices at this point in time will have detrimental effects on the physical integration of the system</a:t>
            </a:r>
          </a:p>
          <a:p>
            <a:r>
              <a:rPr lang="en-GB" dirty="0" smtClean="0"/>
              <a:t>Assuming that the concept generation has been done by Function Means Analysis, there are a number of strategies for Concept Integration </a:t>
            </a:r>
          </a:p>
          <a:p>
            <a:pPr lvl="1"/>
            <a:r>
              <a:rPr lang="en-GB" dirty="0" smtClean="0"/>
              <a:t>Identify the </a:t>
            </a:r>
            <a:r>
              <a:rPr lang="ja-JP" altLang="en-GB" dirty="0" smtClean="0"/>
              <a:t>“</a:t>
            </a:r>
            <a:r>
              <a:rPr lang="en-GB" altLang="ja-JP" dirty="0" smtClean="0"/>
              <a:t>best</a:t>
            </a:r>
            <a:r>
              <a:rPr lang="ja-JP" altLang="en-GB" dirty="0" smtClean="0"/>
              <a:t>”</a:t>
            </a:r>
            <a:r>
              <a:rPr lang="en-GB" altLang="ja-JP" dirty="0" smtClean="0"/>
              <a:t> means for each function</a:t>
            </a:r>
          </a:p>
          <a:p>
            <a:pPr lvl="2"/>
            <a:r>
              <a:rPr lang="en-GB" dirty="0" smtClean="0"/>
              <a:t>Cannot guarantee an optimal system solution</a:t>
            </a:r>
          </a:p>
          <a:p>
            <a:pPr lvl="1"/>
            <a:r>
              <a:rPr lang="en-GB" dirty="0" smtClean="0"/>
              <a:t>Consider every permutation from the Function Means Analysis</a:t>
            </a:r>
          </a:p>
          <a:p>
            <a:pPr lvl="2"/>
            <a:r>
              <a:rPr lang="en-GB" dirty="0" smtClean="0"/>
              <a:t>Will take too long</a:t>
            </a:r>
          </a:p>
          <a:p>
            <a:pPr lvl="1"/>
            <a:r>
              <a:rPr lang="en-GB" b="1" dirty="0" smtClean="0"/>
              <a:t>Reduce the number of options and develop a limited number of potential whole concept solutions</a:t>
            </a:r>
          </a:p>
          <a:p>
            <a:r>
              <a:rPr lang="en-GB" dirty="0" smtClean="0"/>
              <a:t>This last strategy can be accomplished using  the Function Means Chart</a:t>
            </a:r>
          </a:p>
          <a:p>
            <a:endParaRPr lang="en-GB" dirty="0" smtClean="0"/>
          </a:p>
          <a:p>
            <a:endParaRPr lang="en-GB" dirty="0"/>
          </a:p>
        </p:txBody>
      </p:sp>
    </p:spTree>
    <p:extLst>
      <p:ext uri="{BB962C8B-B14F-4D97-AF65-F5344CB8AC3E}">
        <p14:creationId xmlns:p14="http://schemas.microsoft.com/office/powerpoint/2010/main" val="213755243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sz="half" idx="1"/>
          </p:nvPr>
        </p:nvSpPr>
        <p:spPr/>
        <p:txBody>
          <a:bodyPr>
            <a:normAutofit fontScale="92500" lnSpcReduction="10000"/>
          </a:bodyPr>
          <a:lstStyle/>
          <a:p>
            <a:r>
              <a:rPr lang="en-GB" smtClean="0"/>
              <a:t>What is it?</a:t>
            </a:r>
          </a:p>
          <a:p>
            <a:pPr lvl="1"/>
            <a:r>
              <a:rPr lang="en-GB" smtClean="0"/>
              <a:t>Function Means Analysis is a highly structured approach to generating, selecting and documenting system design concepts.</a:t>
            </a:r>
            <a:r>
              <a:rPr lang="en-US" smtClean="0"/>
              <a:t> </a:t>
            </a:r>
            <a:endParaRPr lang="en-GB" smtClean="0"/>
          </a:p>
          <a:p>
            <a:r>
              <a:rPr lang="en-GB" smtClean="0"/>
              <a:t>How to do it</a:t>
            </a:r>
          </a:p>
          <a:p>
            <a:pPr lvl="1"/>
            <a:r>
              <a:rPr lang="en-GB" smtClean="0"/>
              <a:t>FMA has a number of steps that fall into two stages:</a:t>
            </a:r>
          </a:p>
          <a:p>
            <a:pPr lvl="2"/>
            <a:r>
              <a:rPr lang="en-GB" smtClean="0"/>
              <a:t>Concept Generation: a divergent thinking activity where the functions of the system are considered in turn and the means of achieving those functions identified</a:t>
            </a:r>
          </a:p>
          <a:p>
            <a:pPr lvl="2"/>
            <a:r>
              <a:rPr lang="en-GB" smtClean="0"/>
              <a:t>Concept Integration and Selection: a convergent thinking activity that identifies whole system concepts and down-selects these to a small number of high potential solutions</a:t>
            </a:r>
          </a:p>
          <a:p>
            <a:pPr lvl="1"/>
            <a:endParaRPr lang="en-GB" dirty="0"/>
          </a:p>
        </p:txBody>
      </p:sp>
      <p:sp>
        <p:nvSpPr>
          <p:cNvPr id="17409" name="Rectangle 2"/>
          <p:cNvSpPr>
            <a:spLocks noGrp="1" noChangeArrowheads="1"/>
          </p:cNvSpPr>
          <p:nvPr>
            <p:ph type="title"/>
          </p:nvPr>
        </p:nvSpPr>
        <p:spPr/>
        <p:txBody>
          <a:bodyPr/>
          <a:lstStyle/>
          <a:p>
            <a:r>
              <a:rPr lang="en-GB" smtClean="0"/>
              <a:t>Function Means Analysis (Stage 2)</a:t>
            </a:r>
            <a:endParaRPr lang="en-GB"/>
          </a:p>
        </p:txBody>
      </p:sp>
      <p:pic>
        <p:nvPicPr>
          <p:cNvPr id="174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2236" y="2057400"/>
            <a:ext cx="4484077" cy="3352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12112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851390" y="1119554"/>
            <a:ext cx="7403123" cy="4665785"/>
          </a:xfrm>
          <a:prstGeom prst="rect">
            <a:avLst/>
          </a:prstGeom>
          <a:solidFill>
            <a:schemeClr val="accent6">
              <a:lumMod val="20000"/>
              <a:lumOff val="80000"/>
            </a:schemeClr>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9458" name="Rectangle 3"/>
          <p:cNvSpPr>
            <a:spLocks noChangeArrowheads="1"/>
          </p:cNvSpPr>
          <p:nvPr/>
        </p:nvSpPr>
        <p:spPr bwMode="auto">
          <a:xfrm>
            <a:off x="851390" y="2901462"/>
            <a:ext cx="7403123" cy="2883877"/>
          </a:xfrm>
          <a:prstGeom prst="rect">
            <a:avLst/>
          </a:prstGeom>
          <a:solidFill>
            <a:srgbClr val="FFFFCC"/>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9459" name="Rectangle 4"/>
          <p:cNvSpPr>
            <a:spLocks noGrp="1" noChangeArrowheads="1"/>
          </p:cNvSpPr>
          <p:nvPr>
            <p:ph type="title"/>
          </p:nvPr>
        </p:nvSpPr>
        <p:spPr/>
        <p:txBody>
          <a:bodyPr/>
          <a:lstStyle/>
          <a:p>
            <a:r>
              <a:rPr lang="en-GB" smtClean="0"/>
              <a:t>Function Means Analysis Process</a:t>
            </a:r>
            <a:endParaRPr lang="en-US"/>
          </a:p>
        </p:txBody>
      </p:sp>
      <p:pic>
        <p:nvPicPr>
          <p:cNvPr id="1946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365741"/>
            <a:ext cx="6419850" cy="4234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6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3407" y="1201615"/>
            <a:ext cx="1097574" cy="1601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6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8848" y="3817330"/>
            <a:ext cx="1327638" cy="1614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63" name="Text Box 8"/>
          <p:cNvSpPr txBox="1">
            <a:spLocks noChangeArrowheads="1"/>
          </p:cNvSpPr>
          <p:nvPr/>
        </p:nvSpPr>
        <p:spPr bwMode="auto">
          <a:xfrm>
            <a:off x="5433464" y="1258767"/>
            <a:ext cx="920445"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62"/>
              <a:t>Stage 1</a:t>
            </a:r>
          </a:p>
        </p:txBody>
      </p:sp>
      <p:sp>
        <p:nvSpPr>
          <p:cNvPr id="19464" name="Text Box 9"/>
          <p:cNvSpPr txBox="1">
            <a:spLocks noChangeArrowheads="1"/>
          </p:cNvSpPr>
          <p:nvPr/>
        </p:nvSpPr>
        <p:spPr bwMode="auto">
          <a:xfrm>
            <a:off x="2206687" y="5174275"/>
            <a:ext cx="920445"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62"/>
              <a:t>Stage 2</a:t>
            </a:r>
          </a:p>
        </p:txBody>
      </p:sp>
    </p:spTree>
    <p:extLst>
      <p:ext uri="{BB962C8B-B14F-4D97-AF65-F5344CB8AC3E}">
        <p14:creationId xmlns:p14="http://schemas.microsoft.com/office/powerpoint/2010/main" val="205035130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smtClean="0"/>
              <a:t>Step 3: Determine Selection/De-selection Criteria</a:t>
            </a:r>
            <a:endParaRPr lang="en-US"/>
          </a:p>
        </p:txBody>
      </p:sp>
      <p:sp>
        <p:nvSpPr>
          <p:cNvPr id="21506" name="Rectangle 3"/>
          <p:cNvSpPr>
            <a:spLocks noGrp="1" noChangeArrowheads="1"/>
          </p:cNvSpPr>
          <p:nvPr>
            <p:ph type="body" idx="1"/>
          </p:nvPr>
        </p:nvSpPr>
        <p:spPr/>
        <p:txBody>
          <a:bodyPr/>
          <a:lstStyle/>
          <a:p>
            <a:r>
              <a:rPr lang="en-GB" smtClean="0"/>
              <a:t>What is required at this step are some key criteria that can be used to quickly eliminate or promote the solutions documented in the Function Means Table </a:t>
            </a:r>
          </a:p>
          <a:p>
            <a:r>
              <a:rPr lang="en-GB" smtClean="0"/>
              <a:t>The aim is to remove the obvious </a:t>
            </a:r>
            <a:r>
              <a:rPr lang="ja-JP" altLang="en-GB" smtClean="0"/>
              <a:t>“</a:t>
            </a:r>
            <a:r>
              <a:rPr lang="en-GB" altLang="ja-JP" smtClean="0"/>
              <a:t>sore thumbs</a:t>
            </a:r>
            <a:r>
              <a:rPr lang="ja-JP" altLang="en-GB" smtClean="0"/>
              <a:t>”</a:t>
            </a:r>
            <a:r>
              <a:rPr lang="en-GB" altLang="ja-JP" smtClean="0"/>
              <a:t>. </a:t>
            </a:r>
          </a:p>
          <a:p>
            <a:r>
              <a:rPr lang="en-GB" smtClean="0"/>
              <a:t>A good starting point for the criteria is the primary WHATs from the QFD 1. These are customer facing and therefore deselecting functional solutions that do not meet these will ensure that only </a:t>
            </a:r>
            <a:r>
              <a:rPr lang="ja-JP" altLang="en-GB" smtClean="0"/>
              <a:t>“</a:t>
            </a:r>
            <a:r>
              <a:rPr lang="en-GB" altLang="ja-JP" smtClean="0"/>
              <a:t>compliant</a:t>
            </a:r>
            <a:r>
              <a:rPr lang="ja-JP" altLang="en-GB" smtClean="0"/>
              <a:t>”</a:t>
            </a:r>
            <a:r>
              <a:rPr lang="en-GB" altLang="ja-JP" smtClean="0"/>
              <a:t> ideas are carried forward </a:t>
            </a:r>
          </a:p>
          <a:p>
            <a:r>
              <a:rPr lang="en-GB" smtClean="0"/>
              <a:t>The general recommendation here is between 3 and 6 criteria. Too many criteria can make the process time consuming.  The drawback with few criteria is that those that are selected have a significant impact on the selected system solution – the wrong criteria lead to the wrong solution</a:t>
            </a:r>
          </a:p>
          <a:p>
            <a:endParaRPr lang="en-US" dirty="0"/>
          </a:p>
        </p:txBody>
      </p:sp>
    </p:spTree>
    <p:extLst>
      <p:ext uri="{BB962C8B-B14F-4D97-AF65-F5344CB8AC3E}">
        <p14:creationId xmlns:p14="http://schemas.microsoft.com/office/powerpoint/2010/main" val="151975746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smtClean="0"/>
              <a:t>Example: Intelligent Washing Machine</a:t>
            </a:r>
            <a:endParaRPr lang="en-GB"/>
          </a:p>
        </p:txBody>
      </p:sp>
      <p:sp>
        <p:nvSpPr>
          <p:cNvPr id="23554" name="Rectangle 3"/>
          <p:cNvSpPr>
            <a:spLocks noGrp="1" noChangeArrowheads="1"/>
          </p:cNvSpPr>
          <p:nvPr>
            <p:ph type="body" idx="1"/>
          </p:nvPr>
        </p:nvSpPr>
        <p:spPr/>
        <p:txBody>
          <a:bodyPr/>
          <a:lstStyle/>
          <a:p>
            <a:r>
              <a:rPr lang="en-GB" smtClean="0"/>
              <a:t>Step 3: The de-selection criteria and order of importance</a:t>
            </a:r>
          </a:p>
          <a:p>
            <a:pPr lvl="1"/>
            <a:r>
              <a:rPr lang="en-GB" smtClean="0"/>
              <a:t>Easy to use (order winner)</a:t>
            </a:r>
          </a:p>
          <a:p>
            <a:pPr lvl="1"/>
            <a:r>
              <a:rPr lang="en-GB" smtClean="0"/>
              <a:t>Reliability (order qualifier – losing sensitive)</a:t>
            </a:r>
          </a:p>
          <a:p>
            <a:pPr lvl="1"/>
            <a:r>
              <a:rPr lang="en-GB" smtClean="0"/>
              <a:t>Attractive &amp; distinctive (order winner)</a:t>
            </a:r>
          </a:p>
          <a:p>
            <a:pPr lvl="1"/>
            <a:r>
              <a:rPr lang="en-GB" smtClean="0"/>
              <a:t>Wash Performance (order qualifier – losing sensitive)</a:t>
            </a:r>
          </a:p>
          <a:p>
            <a:pPr lvl="1"/>
            <a:endParaRPr lang="en-GB" smtClean="0"/>
          </a:p>
          <a:p>
            <a:pPr lvl="1"/>
            <a:endParaRPr lang="en-GB" smtClean="0"/>
          </a:p>
          <a:p>
            <a:r>
              <a:rPr lang="en-GB" smtClean="0"/>
              <a:t>Note - having too many de-selection criteria can be counter productive. The aim initially is to remove the obvious non-runners quickly</a:t>
            </a:r>
          </a:p>
          <a:p>
            <a:r>
              <a:rPr lang="en-GB" smtClean="0"/>
              <a:t>Note – The criteria are not just the order winners – also need to consider those losing sensitive criteria – those that unless we meet the expected level will lose orders</a:t>
            </a:r>
          </a:p>
          <a:p>
            <a:pPr lvl="1"/>
            <a:endParaRPr lang="en-GB" smtClean="0"/>
          </a:p>
          <a:p>
            <a:pPr lvl="1"/>
            <a:endParaRPr lang="en-GB"/>
          </a:p>
        </p:txBody>
      </p:sp>
    </p:spTree>
    <p:extLst>
      <p:ext uri="{BB962C8B-B14F-4D97-AF65-F5344CB8AC3E}">
        <p14:creationId xmlns:p14="http://schemas.microsoft.com/office/powerpoint/2010/main" val="211809863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smtClean="0"/>
              <a:t>Step 4: Use the Criteria to De-select from the Table</a:t>
            </a:r>
            <a:endParaRPr lang="en-US" dirty="0"/>
          </a:p>
        </p:txBody>
      </p:sp>
      <p:sp>
        <p:nvSpPr>
          <p:cNvPr id="25602" name="Rectangle 3"/>
          <p:cNvSpPr>
            <a:spLocks noGrp="1" noChangeArrowheads="1"/>
          </p:cNvSpPr>
          <p:nvPr>
            <p:ph type="body" idx="1"/>
          </p:nvPr>
        </p:nvSpPr>
        <p:spPr/>
        <p:txBody>
          <a:bodyPr/>
          <a:lstStyle/>
          <a:p>
            <a:r>
              <a:rPr lang="en-GB" smtClean="0"/>
              <a:t>The de-selection criteria, determined in the previous step, are now systematically applied to remove candidate functional solutions </a:t>
            </a:r>
          </a:p>
          <a:p>
            <a:r>
              <a:rPr lang="en-GB" smtClean="0"/>
              <a:t>The aim here is to remove approximately 50% quickly, i.e. the obvious </a:t>
            </a:r>
            <a:r>
              <a:rPr lang="ja-JP" altLang="en-GB" smtClean="0"/>
              <a:t>“</a:t>
            </a:r>
            <a:r>
              <a:rPr lang="en-GB" altLang="ja-JP" smtClean="0"/>
              <a:t>sore thumbs</a:t>
            </a:r>
            <a:r>
              <a:rPr lang="ja-JP" altLang="en-GB" smtClean="0"/>
              <a:t>”</a:t>
            </a:r>
            <a:r>
              <a:rPr lang="en-GB" altLang="ja-JP" smtClean="0"/>
              <a:t> </a:t>
            </a:r>
          </a:p>
          <a:p>
            <a:r>
              <a:rPr lang="en-GB" smtClean="0"/>
              <a:t>As functional solutions are removed a note should be made of the criteria and reasoning that led to their removal</a:t>
            </a:r>
          </a:p>
          <a:p>
            <a:r>
              <a:rPr lang="en-GB" smtClean="0"/>
              <a:t>Over arguing at this point is counter productive – functional solutions that generate </a:t>
            </a:r>
            <a:r>
              <a:rPr lang="ja-JP" altLang="en-GB" smtClean="0"/>
              <a:t>“</a:t>
            </a:r>
            <a:r>
              <a:rPr lang="en-GB" altLang="ja-JP" smtClean="0"/>
              <a:t>excessive</a:t>
            </a:r>
            <a:r>
              <a:rPr lang="ja-JP" altLang="en-GB" smtClean="0"/>
              <a:t>”</a:t>
            </a:r>
            <a:r>
              <a:rPr lang="en-GB" altLang="ja-JP" smtClean="0"/>
              <a:t> debate should be retained</a:t>
            </a:r>
          </a:p>
          <a:p>
            <a:endParaRPr lang="en-US" dirty="0"/>
          </a:p>
        </p:txBody>
      </p:sp>
    </p:spTree>
    <p:extLst>
      <p:ext uri="{BB962C8B-B14F-4D97-AF65-F5344CB8AC3E}">
        <p14:creationId xmlns:p14="http://schemas.microsoft.com/office/powerpoint/2010/main" val="139263754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2"/>
          <p:cNvSpPr>
            <a:spLocks noChangeArrowheads="1"/>
          </p:cNvSpPr>
          <p:nvPr/>
        </p:nvSpPr>
        <p:spPr bwMode="auto">
          <a:xfrm>
            <a:off x="136283" y="1189892"/>
            <a:ext cx="8871438" cy="5253404"/>
          </a:xfrm>
          <a:prstGeom prst="foldedCorner">
            <a:avLst>
              <a:gd name="adj" fmla="val 5060"/>
            </a:avLst>
          </a:prstGeom>
          <a:solidFill>
            <a:schemeClr val="bg1"/>
          </a:solidFill>
          <a:ln w="9525">
            <a:solidFill>
              <a:schemeClr val="tx1"/>
            </a:solidFill>
            <a:round/>
            <a:headEnd/>
            <a:tailEnd/>
          </a:ln>
        </p:spPr>
        <p:txBody>
          <a:bodyPr wrap="none" anchor="ctr"/>
          <a:lstStyle/>
          <a:p>
            <a:endParaRPr lang="en-US" sz="1477"/>
          </a:p>
        </p:txBody>
      </p:sp>
      <p:pic>
        <p:nvPicPr>
          <p:cNvPr id="74" name="Picture 73"/>
          <p:cNvPicPr>
            <a:picLocks noChangeAspect="1"/>
          </p:cNvPicPr>
          <p:nvPr/>
        </p:nvPicPr>
        <p:blipFill>
          <a:blip r:embed="rId3"/>
          <a:stretch>
            <a:fillRect/>
          </a:stretch>
        </p:blipFill>
        <p:spPr>
          <a:xfrm>
            <a:off x="229741" y="1628994"/>
            <a:ext cx="8597842" cy="4803560"/>
          </a:xfrm>
          <a:prstGeom prst="rect">
            <a:avLst/>
          </a:prstGeom>
        </p:spPr>
      </p:pic>
      <p:sp>
        <p:nvSpPr>
          <p:cNvPr id="27650" name="Rectangle 3"/>
          <p:cNvSpPr>
            <a:spLocks noChangeArrowheads="1"/>
          </p:cNvSpPr>
          <p:nvPr/>
        </p:nvSpPr>
        <p:spPr bwMode="auto">
          <a:xfrm>
            <a:off x="1938704" y="134522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1" name="Rectangle 4"/>
          <p:cNvSpPr>
            <a:spLocks noChangeArrowheads="1"/>
          </p:cNvSpPr>
          <p:nvPr/>
        </p:nvSpPr>
        <p:spPr bwMode="auto">
          <a:xfrm>
            <a:off x="2933701" y="15870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2" name="Rectangle 5"/>
          <p:cNvSpPr>
            <a:spLocks noChangeArrowheads="1"/>
          </p:cNvSpPr>
          <p:nvPr/>
        </p:nvSpPr>
        <p:spPr bwMode="auto">
          <a:xfrm>
            <a:off x="5924550" y="1587012"/>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3" name="Rectangle 6"/>
          <p:cNvSpPr>
            <a:spLocks noChangeArrowheads="1"/>
          </p:cNvSpPr>
          <p:nvPr/>
        </p:nvSpPr>
        <p:spPr bwMode="auto">
          <a:xfrm>
            <a:off x="2933701" y="2054471"/>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4" name="Rectangle 7"/>
          <p:cNvSpPr>
            <a:spLocks noChangeArrowheads="1"/>
          </p:cNvSpPr>
          <p:nvPr/>
        </p:nvSpPr>
        <p:spPr bwMode="auto">
          <a:xfrm>
            <a:off x="5924550" y="2054471"/>
            <a:ext cx="4396"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5" name="Rectangle 8"/>
          <p:cNvSpPr>
            <a:spLocks noChangeArrowheads="1"/>
          </p:cNvSpPr>
          <p:nvPr/>
        </p:nvSpPr>
        <p:spPr bwMode="auto">
          <a:xfrm>
            <a:off x="1938704" y="391257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6" name="Rectangle 9"/>
          <p:cNvSpPr>
            <a:spLocks noChangeArrowheads="1"/>
          </p:cNvSpPr>
          <p:nvPr/>
        </p:nvSpPr>
        <p:spPr bwMode="auto">
          <a:xfrm>
            <a:off x="3930163" y="3912577"/>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7" name="Rectangle 10"/>
          <p:cNvSpPr>
            <a:spLocks noChangeArrowheads="1"/>
          </p:cNvSpPr>
          <p:nvPr/>
        </p:nvSpPr>
        <p:spPr bwMode="auto">
          <a:xfrm>
            <a:off x="6919546" y="3912577"/>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8" name="Rectangle 11"/>
          <p:cNvSpPr>
            <a:spLocks noChangeArrowheads="1"/>
          </p:cNvSpPr>
          <p:nvPr/>
        </p:nvSpPr>
        <p:spPr bwMode="auto">
          <a:xfrm>
            <a:off x="2933701" y="422470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59" name="Rectangle 12"/>
          <p:cNvSpPr>
            <a:spLocks noChangeArrowheads="1"/>
          </p:cNvSpPr>
          <p:nvPr/>
        </p:nvSpPr>
        <p:spPr bwMode="auto">
          <a:xfrm>
            <a:off x="5924550" y="4224704"/>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0" name="Rectangle 13"/>
          <p:cNvSpPr>
            <a:spLocks noChangeArrowheads="1"/>
          </p:cNvSpPr>
          <p:nvPr/>
        </p:nvSpPr>
        <p:spPr bwMode="auto">
          <a:xfrm>
            <a:off x="2933701" y="43844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1" name="Rectangle 14"/>
          <p:cNvSpPr>
            <a:spLocks noChangeArrowheads="1"/>
          </p:cNvSpPr>
          <p:nvPr/>
        </p:nvSpPr>
        <p:spPr bwMode="auto">
          <a:xfrm>
            <a:off x="5924550" y="4384431"/>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2" name="Rectangle 15"/>
          <p:cNvSpPr>
            <a:spLocks noChangeArrowheads="1"/>
          </p:cNvSpPr>
          <p:nvPr/>
        </p:nvSpPr>
        <p:spPr bwMode="auto">
          <a:xfrm>
            <a:off x="2933701" y="454122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3" name="Rectangle 16"/>
          <p:cNvSpPr>
            <a:spLocks noChangeArrowheads="1"/>
          </p:cNvSpPr>
          <p:nvPr/>
        </p:nvSpPr>
        <p:spPr bwMode="auto">
          <a:xfrm>
            <a:off x="5924550" y="4541227"/>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4" name="Rectangle 17"/>
          <p:cNvSpPr>
            <a:spLocks noChangeArrowheads="1"/>
          </p:cNvSpPr>
          <p:nvPr/>
        </p:nvSpPr>
        <p:spPr bwMode="auto">
          <a:xfrm>
            <a:off x="1938704" y="485335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5" name="Rectangle 18"/>
          <p:cNvSpPr>
            <a:spLocks noChangeArrowheads="1"/>
          </p:cNvSpPr>
          <p:nvPr/>
        </p:nvSpPr>
        <p:spPr bwMode="auto">
          <a:xfrm>
            <a:off x="3930163" y="485335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6" name="Rectangle 19"/>
          <p:cNvSpPr>
            <a:spLocks noChangeArrowheads="1"/>
          </p:cNvSpPr>
          <p:nvPr/>
        </p:nvSpPr>
        <p:spPr bwMode="auto">
          <a:xfrm>
            <a:off x="6919546" y="485335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7" name="Rectangle 20"/>
          <p:cNvSpPr>
            <a:spLocks noChangeArrowheads="1"/>
          </p:cNvSpPr>
          <p:nvPr/>
        </p:nvSpPr>
        <p:spPr bwMode="auto">
          <a:xfrm>
            <a:off x="2933701" y="5165481"/>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8" name="Rectangle 21"/>
          <p:cNvSpPr>
            <a:spLocks noChangeArrowheads="1"/>
          </p:cNvSpPr>
          <p:nvPr/>
        </p:nvSpPr>
        <p:spPr bwMode="auto">
          <a:xfrm>
            <a:off x="5924550" y="5165481"/>
            <a:ext cx="4396"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69" name="Rectangle 22"/>
          <p:cNvSpPr>
            <a:spLocks noChangeArrowheads="1"/>
          </p:cNvSpPr>
          <p:nvPr/>
        </p:nvSpPr>
        <p:spPr bwMode="auto">
          <a:xfrm>
            <a:off x="1938704" y="547907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70" name="Rectangle 23"/>
          <p:cNvSpPr>
            <a:spLocks noChangeArrowheads="1"/>
          </p:cNvSpPr>
          <p:nvPr/>
        </p:nvSpPr>
        <p:spPr bwMode="auto">
          <a:xfrm>
            <a:off x="3930163" y="5479073"/>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71" name="Rectangle 24"/>
          <p:cNvSpPr>
            <a:spLocks noChangeArrowheads="1"/>
          </p:cNvSpPr>
          <p:nvPr/>
        </p:nvSpPr>
        <p:spPr bwMode="auto">
          <a:xfrm>
            <a:off x="6919546" y="5479073"/>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72" name="Rectangle 25"/>
          <p:cNvSpPr>
            <a:spLocks noChangeArrowheads="1"/>
          </p:cNvSpPr>
          <p:nvPr/>
        </p:nvSpPr>
        <p:spPr bwMode="auto">
          <a:xfrm>
            <a:off x="2933701" y="5791200"/>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73" name="Rectangle 26"/>
          <p:cNvSpPr>
            <a:spLocks noChangeArrowheads="1"/>
          </p:cNvSpPr>
          <p:nvPr/>
        </p:nvSpPr>
        <p:spPr bwMode="auto">
          <a:xfrm>
            <a:off x="5924550" y="5791200"/>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27674" name="Rectangle 27"/>
          <p:cNvSpPr>
            <a:spLocks noGrp="1" noChangeArrowheads="1"/>
          </p:cNvSpPr>
          <p:nvPr>
            <p:ph type="title"/>
          </p:nvPr>
        </p:nvSpPr>
        <p:spPr/>
        <p:txBody>
          <a:bodyPr/>
          <a:lstStyle/>
          <a:p>
            <a:r>
              <a:rPr lang="en-GB" smtClean="0"/>
              <a:t>Example: Intelligent Washing Machine</a:t>
            </a:r>
            <a:endParaRPr lang="en-GB"/>
          </a:p>
        </p:txBody>
      </p:sp>
      <p:sp>
        <p:nvSpPr>
          <p:cNvPr id="27677" name="Text Box 30"/>
          <p:cNvSpPr txBox="1">
            <a:spLocks noChangeArrowheads="1"/>
          </p:cNvSpPr>
          <p:nvPr/>
        </p:nvSpPr>
        <p:spPr bwMode="auto">
          <a:xfrm>
            <a:off x="7287358" y="3426070"/>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27678" name="Text Box 31"/>
          <p:cNvSpPr txBox="1">
            <a:spLocks noChangeArrowheads="1"/>
          </p:cNvSpPr>
          <p:nvPr/>
        </p:nvSpPr>
        <p:spPr bwMode="auto">
          <a:xfrm>
            <a:off x="7552286" y="3521321"/>
            <a:ext cx="1369286" cy="6889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sym typeface="Wingdings" charset="0"/>
              </a:rPr>
              <a:t>Easy to use</a:t>
            </a:r>
            <a:endParaRPr lang="en-GB" sz="2954" b="1">
              <a:solidFill>
                <a:srgbClr val="FF3300"/>
              </a:solidFill>
            </a:endParaRPr>
          </a:p>
          <a:p>
            <a:pPr algn="ctr"/>
            <a:endParaRPr lang="en-GB" sz="2215"/>
          </a:p>
        </p:txBody>
      </p:sp>
      <p:sp>
        <p:nvSpPr>
          <p:cNvPr id="27679" name="Text Box 32"/>
          <p:cNvSpPr txBox="1">
            <a:spLocks noChangeArrowheads="1"/>
          </p:cNvSpPr>
          <p:nvPr/>
        </p:nvSpPr>
        <p:spPr bwMode="auto">
          <a:xfrm>
            <a:off x="7321061" y="3848101"/>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27680" name="Text Box 33"/>
          <p:cNvSpPr txBox="1">
            <a:spLocks noChangeArrowheads="1"/>
          </p:cNvSpPr>
          <p:nvPr/>
        </p:nvSpPr>
        <p:spPr bwMode="auto">
          <a:xfrm>
            <a:off x="7551130" y="3984383"/>
            <a:ext cx="1191353"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sym typeface="Wingdings" charset="0"/>
              </a:rPr>
              <a:t>Reliability</a:t>
            </a:r>
            <a:endParaRPr lang="en-GB" sz="2215"/>
          </a:p>
        </p:txBody>
      </p:sp>
      <p:sp>
        <p:nvSpPr>
          <p:cNvPr id="27681" name="Text Box 34"/>
          <p:cNvSpPr txBox="1">
            <a:spLocks noChangeArrowheads="1"/>
          </p:cNvSpPr>
          <p:nvPr/>
        </p:nvSpPr>
        <p:spPr bwMode="auto">
          <a:xfrm>
            <a:off x="7347438" y="4382966"/>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27682" name="Text Box 35"/>
          <p:cNvSpPr txBox="1">
            <a:spLocks noChangeArrowheads="1"/>
          </p:cNvSpPr>
          <p:nvPr/>
        </p:nvSpPr>
        <p:spPr bwMode="auto">
          <a:xfrm>
            <a:off x="7643335" y="4825514"/>
            <a:ext cx="1278042"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t>Wash Perf.</a:t>
            </a:r>
          </a:p>
        </p:txBody>
      </p:sp>
      <p:sp>
        <p:nvSpPr>
          <p:cNvPr id="27683" name="Text Box 36"/>
          <p:cNvSpPr txBox="1">
            <a:spLocks noChangeArrowheads="1"/>
          </p:cNvSpPr>
          <p:nvPr/>
        </p:nvSpPr>
        <p:spPr bwMode="auto">
          <a:xfrm>
            <a:off x="7287358" y="4778621"/>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27684" name="Text Box 37"/>
          <p:cNvSpPr txBox="1">
            <a:spLocks noChangeArrowheads="1"/>
          </p:cNvSpPr>
          <p:nvPr/>
        </p:nvSpPr>
        <p:spPr bwMode="auto">
          <a:xfrm>
            <a:off x="7565351" y="4409344"/>
            <a:ext cx="1167307"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t>Attractive</a:t>
            </a:r>
          </a:p>
        </p:txBody>
      </p:sp>
      <p:sp>
        <p:nvSpPr>
          <p:cNvPr id="102439" name="Text Box 39"/>
          <p:cNvSpPr txBox="1">
            <a:spLocks noChangeArrowheads="1"/>
          </p:cNvSpPr>
          <p:nvPr/>
        </p:nvSpPr>
        <p:spPr bwMode="auto">
          <a:xfrm>
            <a:off x="2006112" y="2014905"/>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0" name="Text Box 40"/>
          <p:cNvSpPr txBox="1">
            <a:spLocks noChangeArrowheads="1"/>
          </p:cNvSpPr>
          <p:nvPr/>
        </p:nvSpPr>
        <p:spPr bwMode="auto">
          <a:xfrm>
            <a:off x="5039458" y="2031024"/>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1" name="Text Box 41"/>
          <p:cNvSpPr txBox="1">
            <a:spLocks noChangeArrowheads="1"/>
          </p:cNvSpPr>
          <p:nvPr/>
        </p:nvSpPr>
        <p:spPr bwMode="auto">
          <a:xfrm>
            <a:off x="2006112" y="2479431"/>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2" name="Text Box 42"/>
          <p:cNvSpPr txBox="1">
            <a:spLocks noChangeArrowheads="1"/>
          </p:cNvSpPr>
          <p:nvPr/>
        </p:nvSpPr>
        <p:spPr bwMode="auto">
          <a:xfrm>
            <a:off x="2716823" y="2488224"/>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3" name="Text Box 43"/>
          <p:cNvSpPr txBox="1">
            <a:spLocks noChangeArrowheads="1"/>
          </p:cNvSpPr>
          <p:nvPr/>
        </p:nvSpPr>
        <p:spPr bwMode="auto">
          <a:xfrm>
            <a:off x="1241182" y="2445728"/>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4" name="Text Box 44"/>
          <p:cNvSpPr txBox="1">
            <a:spLocks noChangeArrowheads="1"/>
          </p:cNvSpPr>
          <p:nvPr/>
        </p:nvSpPr>
        <p:spPr bwMode="auto">
          <a:xfrm>
            <a:off x="5805854" y="2461847"/>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5" name="Text Box 45"/>
          <p:cNvSpPr txBox="1">
            <a:spLocks noChangeArrowheads="1"/>
          </p:cNvSpPr>
          <p:nvPr/>
        </p:nvSpPr>
        <p:spPr bwMode="auto">
          <a:xfrm>
            <a:off x="2716823" y="2798885"/>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6" name="Text Box 46"/>
          <p:cNvSpPr txBox="1">
            <a:spLocks noChangeArrowheads="1"/>
          </p:cNvSpPr>
          <p:nvPr/>
        </p:nvSpPr>
        <p:spPr bwMode="auto">
          <a:xfrm>
            <a:off x="3462705" y="3108082"/>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7" name="Text Box 47"/>
          <p:cNvSpPr txBox="1">
            <a:spLocks noChangeArrowheads="1"/>
          </p:cNvSpPr>
          <p:nvPr/>
        </p:nvSpPr>
        <p:spPr bwMode="auto">
          <a:xfrm>
            <a:off x="1225061" y="3446585"/>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8" name="Text Box 48"/>
          <p:cNvSpPr txBox="1">
            <a:spLocks noChangeArrowheads="1"/>
          </p:cNvSpPr>
          <p:nvPr/>
        </p:nvSpPr>
        <p:spPr bwMode="auto">
          <a:xfrm>
            <a:off x="1950428" y="4624754"/>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9" name="Text Box 49"/>
          <p:cNvSpPr txBox="1">
            <a:spLocks noChangeArrowheads="1"/>
          </p:cNvSpPr>
          <p:nvPr/>
        </p:nvSpPr>
        <p:spPr bwMode="auto">
          <a:xfrm>
            <a:off x="1260231" y="5597770"/>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50" name="Text Box 50"/>
          <p:cNvSpPr txBox="1">
            <a:spLocks noChangeArrowheads="1"/>
          </p:cNvSpPr>
          <p:nvPr/>
        </p:nvSpPr>
        <p:spPr bwMode="auto">
          <a:xfrm>
            <a:off x="4349261" y="5580185"/>
            <a:ext cx="425116"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51" name="Text Box 51"/>
          <p:cNvSpPr txBox="1">
            <a:spLocks noChangeArrowheads="1"/>
          </p:cNvSpPr>
          <p:nvPr/>
        </p:nvSpPr>
        <p:spPr bwMode="auto">
          <a:xfrm>
            <a:off x="2759319" y="4582261"/>
            <a:ext cx="386862"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2" name="Text Box 52"/>
          <p:cNvSpPr txBox="1">
            <a:spLocks noChangeArrowheads="1"/>
          </p:cNvSpPr>
          <p:nvPr/>
        </p:nvSpPr>
        <p:spPr bwMode="auto">
          <a:xfrm>
            <a:off x="5895243" y="4529505"/>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3" name="Text Box 53"/>
          <p:cNvSpPr txBox="1">
            <a:spLocks noChangeArrowheads="1"/>
          </p:cNvSpPr>
          <p:nvPr/>
        </p:nvSpPr>
        <p:spPr bwMode="auto">
          <a:xfrm>
            <a:off x="5065835" y="5262197"/>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4" name="Text Box 54"/>
          <p:cNvSpPr txBox="1">
            <a:spLocks noChangeArrowheads="1"/>
          </p:cNvSpPr>
          <p:nvPr/>
        </p:nvSpPr>
        <p:spPr bwMode="auto">
          <a:xfrm>
            <a:off x="1995854" y="4926624"/>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5" name="Text Box 55"/>
          <p:cNvSpPr txBox="1">
            <a:spLocks noChangeArrowheads="1"/>
          </p:cNvSpPr>
          <p:nvPr/>
        </p:nvSpPr>
        <p:spPr bwMode="auto">
          <a:xfrm>
            <a:off x="2787161" y="4951536"/>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6" name="Text Box 56"/>
          <p:cNvSpPr txBox="1">
            <a:spLocks noChangeArrowheads="1"/>
          </p:cNvSpPr>
          <p:nvPr/>
        </p:nvSpPr>
        <p:spPr bwMode="auto">
          <a:xfrm>
            <a:off x="3515458" y="5564066"/>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7" name="Text Box 57"/>
          <p:cNvSpPr txBox="1">
            <a:spLocks noChangeArrowheads="1"/>
          </p:cNvSpPr>
          <p:nvPr/>
        </p:nvSpPr>
        <p:spPr bwMode="auto">
          <a:xfrm>
            <a:off x="1295400" y="5846885"/>
            <a:ext cx="373820"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8" name="Text Box 58"/>
          <p:cNvSpPr txBox="1">
            <a:spLocks noChangeArrowheads="1"/>
          </p:cNvSpPr>
          <p:nvPr/>
        </p:nvSpPr>
        <p:spPr bwMode="auto">
          <a:xfrm>
            <a:off x="3606313" y="2074985"/>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59" name="Text Box 59"/>
          <p:cNvSpPr txBox="1">
            <a:spLocks noChangeArrowheads="1"/>
          </p:cNvSpPr>
          <p:nvPr/>
        </p:nvSpPr>
        <p:spPr bwMode="auto">
          <a:xfrm>
            <a:off x="4407878" y="2118947"/>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0" name="Text Box 60"/>
          <p:cNvSpPr txBox="1">
            <a:spLocks noChangeArrowheads="1"/>
          </p:cNvSpPr>
          <p:nvPr/>
        </p:nvSpPr>
        <p:spPr bwMode="auto">
          <a:xfrm>
            <a:off x="4407878" y="4667251"/>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1" name="Text Box 61"/>
          <p:cNvSpPr txBox="1">
            <a:spLocks noChangeArrowheads="1"/>
          </p:cNvSpPr>
          <p:nvPr/>
        </p:nvSpPr>
        <p:spPr bwMode="auto">
          <a:xfrm>
            <a:off x="5062905" y="5065836"/>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2" name="Text Box 62"/>
          <p:cNvSpPr txBox="1">
            <a:spLocks noChangeArrowheads="1"/>
          </p:cNvSpPr>
          <p:nvPr/>
        </p:nvSpPr>
        <p:spPr bwMode="auto">
          <a:xfrm>
            <a:off x="3493478" y="5986097"/>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3" name="Text Box 63"/>
          <p:cNvSpPr txBox="1">
            <a:spLocks noChangeArrowheads="1"/>
          </p:cNvSpPr>
          <p:nvPr/>
        </p:nvSpPr>
        <p:spPr bwMode="auto">
          <a:xfrm>
            <a:off x="4407878" y="5987562"/>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4" name="Text Box 64"/>
          <p:cNvSpPr txBox="1">
            <a:spLocks noChangeArrowheads="1"/>
          </p:cNvSpPr>
          <p:nvPr/>
        </p:nvSpPr>
        <p:spPr bwMode="auto">
          <a:xfrm>
            <a:off x="5089282" y="5994890"/>
            <a:ext cx="316112"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5" name="Text Box 65"/>
          <p:cNvSpPr txBox="1">
            <a:spLocks noChangeArrowheads="1"/>
          </p:cNvSpPr>
          <p:nvPr/>
        </p:nvSpPr>
        <p:spPr bwMode="auto">
          <a:xfrm>
            <a:off x="3546232" y="2842848"/>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6" name="Text Box 66"/>
          <p:cNvSpPr txBox="1">
            <a:spLocks noChangeArrowheads="1"/>
          </p:cNvSpPr>
          <p:nvPr/>
        </p:nvSpPr>
        <p:spPr bwMode="auto">
          <a:xfrm>
            <a:off x="4321421" y="2873621"/>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7" name="Text Box 67"/>
          <p:cNvSpPr txBox="1">
            <a:spLocks noChangeArrowheads="1"/>
          </p:cNvSpPr>
          <p:nvPr/>
        </p:nvSpPr>
        <p:spPr bwMode="auto">
          <a:xfrm>
            <a:off x="3471498" y="3971194"/>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8" name="Text Box 68"/>
          <p:cNvSpPr txBox="1">
            <a:spLocks noChangeArrowheads="1"/>
          </p:cNvSpPr>
          <p:nvPr/>
        </p:nvSpPr>
        <p:spPr bwMode="auto">
          <a:xfrm>
            <a:off x="3462705" y="4649667"/>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9" name="Text Box 69"/>
          <p:cNvSpPr txBox="1">
            <a:spLocks noChangeArrowheads="1"/>
          </p:cNvSpPr>
          <p:nvPr/>
        </p:nvSpPr>
        <p:spPr bwMode="auto">
          <a:xfrm>
            <a:off x="5757498" y="5073164"/>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70" name="Text Box 70"/>
          <p:cNvSpPr txBox="1">
            <a:spLocks noChangeArrowheads="1"/>
          </p:cNvSpPr>
          <p:nvPr/>
        </p:nvSpPr>
        <p:spPr bwMode="auto">
          <a:xfrm>
            <a:off x="4321421" y="5357448"/>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71" name="Text Box 71"/>
          <p:cNvSpPr txBox="1">
            <a:spLocks noChangeArrowheads="1"/>
          </p:cNvSpPr>
          <p:nvPr/>
        </p:nvSpPr>
        <p:spPr bwMode="auto">
          <a:xfrm>
            <a:off x="3434863" y="5323744"/>
            <a:ext cx="327334"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72" name="Text Box 29"/>
          <p:cNvSpPr txBox="1">
            <a:spLocks noChangeArrowheads="1"/>
          </p:cNvSpPr>
          <p:nvPr/>
        </p:nvSpPr>
        <p:spPr bwMode="auto">
          <a:xfrm>
            <a:off x="266701" y="978878"/>
            <a:ext cx="4331635" cy="319639"/>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spAutoFit/>
          </a:bodyPr>
          <a:lstStyle/>
          <a:p>
            <a:pPr>
              <a:defRPr/>
            </a:pPr>
            <a:r>
              <a:rPr lang="en-GB" sz="1477" dirty="0">
                <a:solidFill>
                  <a:schemeClr val="dk1"/>
                </a:solidFill>
                <a:latin typeface="+mn-lt"/>
                <a:ea typeface="+mn-ea"/>
              </a:rPr>
              <a:t>Step 4: Apply criteria to de-select solutions</a:t>
            </a:r>
          </a:p>
        </p:txBody>
      </p:sp>
      <p:sp>
        <p:nvSpPr>
          <p:cNvPr id="73" name="Rectangle 38"/>
          <p:cNvSpPr>
            <a:spLocks noChangeArrowheads="1"/>
          </p:cNvSpPr>
          <p:nvPr/>
        </p:nvSpPr>
        <p:spPr bwMode="auto">
          <a:xfrm>
            <a:off x="7212624" y="1244113"/>
            <a:ext cx="1740877" cy="1228863"/>
          </a:xfrm>
          <a:prstGeom prst="rect">
            <a:avLst/>
          </a:prstGeom>
          <a:ln/>
          <a:extLst/>
        </p:spPr>
        <p:style>
          <a:lnRef idx="1">
            <a:schemeClr val="accent6"/>
          </a:lnRef>
          <a:fillRef idx="2">
            <a:schemeClr val="accent6"/>
          </a:fillRef>
          <a:effectRef idx="1">
            <a:schemeClr val="accent6"/>
          </a:effectRef>
          <a:fontRef idx="minor">
            <a:schemeClr val="dk1"/>
          </a:fontRef>
        </p:style>
        <p:txBody>
          <a:bodyPr>
            <a:spAutoFit/>
          </a:bodyPr>
          <a:lstStyle/>
          <a:p>
            <a:pPr>
              <a:spcBef>
                <a:spcPct val="50000"/>
              </a:spcBef>
            </a:pPr>
            <a:r>
              <a:rPr lang="en-GB" sz="1477" dirty="0"/>
              <a:t>The de-selection should be looking for the obvious </a:t>
            </a:r>
            <a:r>
              <a:rPr lang="ja-JP" altLang="en-GB" sz="1477" dirty="0"/>
              <a:t>“</a:t>
            </a:r>
            <a:r>
              <a:rPr lang="en-GB" altLang="ja-JP" sz="1477" dirty="0"/>
              <a:t>sore thumbs</a:t>
            </a:r>
            <a:r>
              <a:rPr lang="ja-JP" altLang="en-GB" sz="1477" dirty="0"/>
              <a:t>”</a:t>
            </a:r>
            <a:r>
              <a:rPr lang="en-GB" altLang="ja-JP" sz="1477" dirty="0"/>
              <a:t> </a:t>
            </a:r>
          </a:p>
        </p:txBody>
      </p:sp>
    </p:spTree>
    <p:extLst>
      <p:ext uri="{BB962C8B-B14F-4D97-AF65-F5344CB8AC3E}">
        <p14:creationId xmlns:p14="http://schemas.microsoft.com/office/powerpoint/2010/main" val="17787134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4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4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244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244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244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244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244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245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245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245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245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245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2453"/>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245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2457"/>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2458"/>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2459"/>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2460"/>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2461"/>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02462"/>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02463"/>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02464"/>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02465"/>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02466"/>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02467"/>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02468"/>
                                        </p:tgtEl>
                                        <p:attrNameLst>
                                          <p:attrName>style.visibility</p:attrName>
                                        </p:attrNameLst>
                                      </p:cBhvr>
                                      <p:to>
                                        <p:strVal val="visible"/>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02469"/>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02471"/>
                                        </p:tgtEl>
                                        <p:attrNameLst>
                                          <p:attrName>style.visibility</p:attrName>
                                        </p:attrNameLst>
                                      </p:cBhvr>
                                      <p:to>
                                        <p:strVal val="visible"/>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1024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9" grpId="0"/>
      <p:bldP spid="102440" grpId="0"/>
      <p:bldP spid="102441" grpId="0"/>
      <p:bldP spid="102442" grpId="0"/>
      <p:bldP spid="102443" grpId="0"/>
      <p:bldP spid="102444" grpId="0"/>
      <p:bldP spid="102445" grpId="0"/>
      <p:bldP spid="102446" grpId="0"/>
      <p:bldP spid="102447" grpId="0"/>
      <p:bldP spid="102448" grpId="0"/>
      <p:bldP spid="102449" grpId="0"/>
      <p:bldP spid="102450" grpId="0"/>
      <p:bldP spid="102451" grpId="0"/>
      <p:bldP spid="102452" grpId="0"/>
      <p:bldP spid="102453" grpId="0"/>
      <p:bldP spid="102454" grpId="0"/>
      <p:bldP spid="102455" grpId="0"/>
      <p:bldP spid="102456" grpId="0"/>
      <p:bldP spid="102457" grpId="0"/>
      <p:bldP spid="102458" grpId="0"/>
      <p:bldP spid="102459" grpId="0"/>
      <p:bldP spid="102460" grpId="0"/>
      <p:bldP spid="102461" grpId="0"/>
      <p:bldP spid="102462" grpId="0"/>
      <p:bldP spid="102463" grpId="0"/>
      <p:bldP spid="102464" grpId="0"/>
      <p:bldP spid="102465" grpId="0"/>
      <p:bldP spid="102466" grpId="0"/>
      <p:bldP spid="102467" grpId="0"/>
      <p:bldP spid="102468" grpId="0"/>
      <p:bldP spid="102469" grpId="0"/>
      <p:bldP spid="102470" grpId="0"/>
      <p:bldP spid="1024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0" y="0"/>
            <a:ext cx="6986954" cy="1041401"/>
          </a:xfrm>
        </p:spPr>
        <p:txBody>
          <a:bodyPr/>
          <a:lstStyle/>
          <a:p>
            <a:r>
              <a:rPr lang="en-GB" sz="2000" dirty="0" smtClean="0"/>
              <a:t>Step 5: Review Remaining Options to Generate Potential Whole System Concept Solutions</a:t>
            </a:r>
            <a:endParaRPr lang="en-US" sz="2000" dirty="0"/>
          </a:p>
        </p:txBody>
      </p:sp>
      <p:sp>
        <p:nvSpPr>
          <p:cNvPr id="20483" name="Rectangle 3"/>
          <p:cNvSpPr>
            <a:spLocks noGrp="1" noChangeArrowheads="1"/>
          </p:cNvSpPr>
          <p:nvPr>
            <p:ph type="body" idx="1"/>
          </p:nvPr>
        </p:nvSpPr>
        <p:spPr/>
        <p:txBody>
          <a:bodyPr>
            <a:normAutofit lnSpcReduction="10000"/>
          </a:bodyPr>
          <a:lstStyle/>
          <a:p>
            <a:r>
              <a:rPr lang="en-GB" dirty="0" smtClean="0"/>
              <a:t>With the </a:t>
            </a:r>
            <a:r>
              <a:rPr lang="ja-JP" altLang="en-GB" dirty="0" smtClean="0"/>
              <a:t>“</a:t>
            </a:r>
            <a:r>
              <a:rPr lang="en-GB" altLang="ja-JP" dirty="0" smtClean="0"/>
              <a:t>sore thumbs</a:t>
            </a:r>
            <a:r>
              <a:rPr lang="ja-JP" altLang="en-GB" dirty="0" smtClean="0"/>
              <a:t>”</a:t>
            </a:r>
            <a:r>
              <a:rPr lang="en-GB" dirty="0" smtClean="0"/>
              <a:t> removed the task now is to determine potential whole system concepts </a:t>
            </a:r>
          </a:p>
          <a:p>
            <a:r>
              <a:rPr lang="en-GB" dirty="0" smtClean="0"/>
              <a:t>A simple approach here is to plot routes through the table that represent complete candidate system concept solutions</a:t>
            </a:r>
          </a:p>
          <a:p>
            <a:r>
              <a:rPr lang="en-GB" dirty="0" smtClean="0"/>
              <a:t>For any given function as many means as necessary can be selected for a particular whole system concept – note though if several solutions are necessary it could be a consequence of the function being too abstract! In such situations it is worth considering decomposing the high-level function into lower-level functions</a:t>
            </a:r>
          </a:p>
          <a:p>
            <a:r>
              <a:rPr lang="en-GB" dirty="0" smtClean="0"/>
              <a:t>Selecting the </a:t>
            </a:r>
            <a:r>
              <a:rPr lang="ja-JP" altLang="en-GB" dirty="0" smtClean="0"/>
              <a:t>“</a:t>
            </a:r>
            <a:r>
              <a:rPr lang="en-GB" dirty="0" smtClean="0"/>
              <a:t>routes</a:t>
            </a:r>
            <a:r>
              <a:rPr lang="ja-JP" altLang="en-GB" dirty="0" smtClean="0"/>
              <a:t>”</a:t>
            </a:r>
            <a:r>
              <a:rPr lang="en-GB" dirty="0" smtClean="0"/>
              <a:t> can be based on technologies that</a:t>
            </a:r>
          </a:p>
          <a:p>
            <a:pPr lvl="1"/>
            <a:r>
              <a:rPr lang="en-GB" dirty="0" smtClean="0"/>
              <a:t>Are compatible or avoid incompatibilities</a:t>
            </a:r>
          </a:p>
          <a:p>
            <a:pPr lvl="1"/>
            <a:r>
              <a:rPr lang="en-GB" dirty="0" smtClean="0"/>
              <a:t>Support the </a:t>
            </a:r>
            <a:r>
              <a:rPr lang="ja-JP" altLang="en-GB" dirty="0" smtClean="0"/>
              <a:t>“</a:t>
            </a:r>
            <a:r>
              <a:rPr lang="en-GB" dirty="0" smtClean="0"/>
              <a:t>best</a:t>
            </a:r>
            <a:r>
              <a:rPr lang="ja-JP" altLang="en-GB" dirty="0" smtClean="0"/>
              <a:t>”</a:t>
            </a:r>
            <a:r>
              <a:rPr lang="en-GB" dirty="0" smtClean="0"/>
              <a:t> logical architectures</a:t>
            </a:r>
          </a:p>
          <a:p>
            <a:r>
              <a:rPr lang="en-GB" dirty="0" smtClean="0"/>
              <a:t>The aim should be to generate as many whole system concepts as realistically possible – common sense should also prevail</a:t>
            </a:r>
            <a:endParaRPr lang="en-US" dirty="0"/>
          </a:p>
        </p:txBody>
      </p:sp>
    </p:spTree>
    <p:extLst>
      <p:ext uri="{BB962C8B-B14F-4D97-AF65-F5344CB8AC3E}">
        <p14:creationId xmlns:p14="http://schemas.microsoft.com/office/powerpoint/2010/main" val="193530800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4947139" y="6078611"/>
            <a:ext cx="602274"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44" name="Rectangle 4"/>
          <p:cNvSpPr>
            <a:spLocks noChangeArrowheads="1"/>
          </p:cNvSpPr>
          <p:nvPr/>
        </p:nvSpPr>
        <p:spPr bwMode="auto">
          <a:xfrm>
            <a:off x="4171951" y="6072749"/>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45" name="Rectangle 5"/>
          <p:cNvSpPr>
            <a:spLocks noChangeArrowheads="1"/>
          </p:cNvSpPr>
          <p:nvPr/>
        </p:nvSpPr>
        <p:spPr bwMode="auto">
          <a:xfrm>
            <a:off x="3409951" y="6078611"/>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49" name="Rectangle 6"/>
          <p:cNvSpPr>
            <a:spLocks noChangeArrowheads="1"/>
          </p:cNvSpPr>
          <p:nvPr/>
        </p:nvSpPr>
        <p:spPr bwMode="auto">
          <a:xfrm>
            <a:off x="1200151" y="6043249"/>
            <a:ext cx="603738" cy="22566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lstStyle/>
          <a:p>
            <a:endParaRPr lang="en-US" sz="1477"/>
          </a:p>
        </p:txBody>
      </p:sp>
      <p:sp>
        <p:nvSpPr>
          <p:cNvPr id="10247" name="Rectangle 7"/>
          <p:cNvSpPr>
            <a:spLocks noChangeArrowheads="1"/>
          </p:cNvSpPr>
          <p:nvPr/>
        </p:nvSpPr>
        <p:spPr bwMode="auto">
          <a:xfrm>
            <a:off x="4191000" y="5756961"/>
            <a:ext cx="672612"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48" name="Rectangle 8"/>
          <p:cNvSpPr>
            <a:spLocks noChangeArrowheads="1"/>
          </p:cNvSpPr>
          <p:nvPr/>
        </p:nvSpPr>
        <p:spPr bwMode="auto">
          <a:xfrm>
            <a:off x="3409951" y="5734981"/>
            <a:ext cx="6799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52" name="Rectangle 10"/>
          <p:cNvSpPr>
            <a:spLocks noChangeArrowheads="1"/>
          </p:cNvSpPr>
          <p:nvPr/>
        </p:nvSpPr>
        <p:spPr bwMode="auto">
          <a:xfrm>
            <a:off x="4985239" y="5458892"/>
            <a:ext cx="602274" cy="23672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015"/>
          </a:p>
        </p:txBody>
      </p:sp>
      <p:sp>
        <p:nvSpPr>
          <p:cNvPr id="31753" name="Rectangle 11"/>
          <p:cNvSpPr>
            <a:spLocks noChangeArrowheads="1"/>
          </p:cNvSpPr>
          <p:nvPr/>
        </p:nvSpPr>
        <p:spPr bwMode="auto">
          <a:xfrm>
            <a:off x="4256943" y="5448634"/>
            <a:ext cx="603738" cy="23672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015"/>
          </a:p>
        </p:txBody>
      </p:sp>
      <p:sp>
        <p:nvSpPr>
          <p:cNvPr id="10252" name="Rectangle 12"/>
          <p:cNvSpPr>
            <a:spLocks noChangeArrowheads="1"/>
          </p:cNvSpPr>
          <p:nvPr/>
        </p:nvSpPr>
        <p:spPr bwMode="auto">
          <a:xfrm>
            <a:off x="3453913" y="5473409"/>
            <a:ext cx="594946"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53" name="Rectangle 13"/>
          <p:cNvSpPr>
            <a:spLocks noChangeArrowheads="1"/>
          </p:cNvSpPr>
          <p:nvPr/>
        </p:nvSpPr>
        <p:spPr bwMode="auto">
          <a:xfrm>
            <a:off x="5720863" y="5131242"/>
            <a:ext cx="693127"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54" name="Rectangle 14"/>
          <p:cNvSpPr>
            <a:spLocks noChangeArrowheads="1"/>
          </p:cNvSpPr>
          <p:nvPr/>
        </p:nvSpPr>
        <p:spPr bwMode="auto">
          <a:xfrm>
            <a:off x="4941277" y="5137104"/>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57" name="Rectangle 15"/>
          <p:cNvSpPr>
            <a:spLocks noChangeArrowheads="1"/>
          </p:cNvSpPr>
          <p:nvPr/>
        </p:nvSpPr>
        <p:spPr bwMode="auto">
          <a:xfrm>
            <a:off x="2640625" y="5139104"/>
            <a:ext cx="631581" cy="221273"/>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lstStyle/>
          <a:p>
            <a:endParaRPr lang="en-US" sz="1477"/>
          </a:p>
        </p:txBody>
      </p:sp>
      <p:sp>
        <p:nvSpPr>
          <p:cNvPr id="31758" name="Rectangle 16"/>
          <p:cNvSpPr>
            <a:spLocks noChangeArrowheads="1"/>
          </p:cNvSpPr>
          <p:nvPr/>
        </p:nvSpPr>
        <p:spPr bwMode="auto">
          <a:xfrm>
            <a:off x="1880090" y="5146433"/>
            <a:ext cx="726831" cy="260838"/>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lstStyle/>
          <a:p>
            <a:endParaRPr lang="en-US" sz="1477"/>
          </a:p>
        </p:txBody>
      </p:sp>
      <p:sp>
        <p:nvSpPr>
          <p:cNvPr id="31759" name="Rectangle 17"/>
          <p:cNvSpPr>
            <a:spLocks noChangeArrowheads="1"/>
          </p:cNvSpPr>
          <p:nvPr/>
        </p:nvSpPr>
        <p:spPr bwMode="auto">
          <a:xfrm>
            <a:off x="5747240" y="4714822"/>
            <a:ext cx="572966"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60" name="Rectangle 18"/>
          <p:cNvSpPr>
            <a:spLocks noChangeArrowheads="1"/>
          </p:cNvSpPr>
          <p:nvPr/>
        </p:nvSpPr>
        <p:spPr bwMode="auto">
          <a:xfrm>
            <a:off x="4270131" y="4683369"/>
            <a:ext cx="539262" cy="335574"/>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nchor="ctr"/>
          <a:lstStyle/>
          <a:p>
            <a:endParaRPr lang="en-US" sz="1477"/>
          </a:p>
        </p:txBody>
      </p:sp>
      <p:sp>
        <p:nvSpPr>
          <p:cNvPr id="31761" name="Rectangle 19"/>
          <p:cNvSpPr>
            <a:spLocks noChangeArrowheads="1"/>
          </p:cNvSpPr>
          <p:nvPr/>
        </p:nvSpPr>
        <p:spPr bwMode="auto">
          <a:xfrm>
            <a:off x="3409950" y="4689231"/>
            <a:ext cx="638908" cy="335574"/>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nchor="ctr"/>
          <a:lstStyle/>
          <a:p>
            <a:endParaRPr lang="en-US" sz="1477"/>
          </a:p>
        </p:txBody>
      </p:sp>
      <p:sp>
        <p:nvSpPr>
          <p:cNvPr id="31762" name="Rectangle 20"/>
          <p:cNvSpPr>
            <a:spLocks noChangeArrowheads="1"/>
          </p:cNvSpPr>
          <p:nvPr/>
        </p:nvSpPr>
        <p:spPr bwMode="auto">
          <a:xfrm>
            <a:off x="2647952" y="4714822"/>
            <a:ext cx="567103"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63" name="Rectangle 21"/>
          <p:cNvSpPr>
            <a:spLocks noChangeArrowheads="1"/>
          </p:cNvSpPr>
          <p:nvPr/>
        </p:nvSpPr>
        <p:spPr bwMode="auto">
          <a:xfrm>
            <a:off x="1880090" y="4714822"/>
            <a:ext cx="602273"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10262" name="Rectangle 22"/>
          <p:cNvSpPr>
            <a:spLocks noChangeArrowheads="1"/>
          </p:cNvSpPr>
          <p:nvPr/>
        </p:nvSpPr>
        <p:spPr bwMode="auto">
          <a:xfrm>
            <a:off x="3442189" y="4040263"/>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65" name="Rectangle 23"/>
          <p:cNvSpPr>
            <a:spLocks noChangeArrowheads="1"/>
          </p:cNvSpPr>
          <p:nvPr/>
        </p:nvSpPr>
        <p:spPr bwMode="auto">
          <a:xfrm>
            <a:off x="1194290" y="3612852"/>
            <a:ext cx="564173"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66" name="Rectangle 25"/>
          <p:cNvSpPr>
            <a:spLocks noChangeArrowheads="1"/>
          </p:cNvSpPr>
          <p:nvPr/>
        </p:nvSpPr>
        <p:spPr bwMode="auto">
          <a:xfrm>
            <a:off x="3427535" y="3257884"/>
            <a:ext cx="609600" cy="23672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015"/>
          </a:p>
        </p:txBody>
      </p:sp>
      <p:sp>
        <p:nvSpPr>
          <p:cNvPr id="10265" name="Rectangle 26"/>
          <p:cNvSpPr>
            <a:spLocks noChangeArrowheads="1"/>
          </p:cNvSpPr>
          <p:nvPr/>
        </p:nvSpPr>
        <p:spPr bwMode="auto">
          <a:xfrm>
            <a:off x="4193931" y="2938097"/>
            <a:ext cx="615462" cy="279888"/>
          </a:xfrm>
          <a:prstGeom prst="rect">
            <a:avLst/>
          </a:prstGeom>
          <a:solidFill>
            <a:schemeClr val="bg1"/>
          </a:solidFill>
          <a:ln w="12700">
            <a:noFill/>
            <a:miter lim="800000"/>
            <a:headEnd/>
            <a:tailEnd/>
          </a:ln>
        </p:spPr>
        <p:txBody>
          <a:bodyPr lIns="83077" tIns="39877" rIns="83077" bIns="39877" anchor="ctr"/>
          <a:lstStyle/>
          <a:p>
            <a:pPr>
              <a:defRPr/>
            </a:pPr>
            <a:endParaRPr lang="en-US" sz="969" dirty="0">
              <a:ea typeface="+mn-ea"/>
            </a:endParaRPr>
          </a:p>
        </p:txBody>
      </p:sp>
      <p:sp>
        <p:nvSpPr>
          <p:cNvPr id="10266" name="Rectangle 27"/>
          <p:cNvSpPr>
            <a:spLocks noChangeArrowheads="1"/>
          </p:cNvSpPr>
          <p:nvPr/>
        </p:nvSpPr>
        <p:spPr bwMode="auto">
          <a:xfrm>
            <a:off x="3404089" y="2965404"/>
            <a:ext cx="704850"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69" name="Rectangle 28"/>
          <p:cNvSpPr>
            <a:spLocks noChangeArrowheads="1"/>
          </p:cNvSpPr>
          <p:nvPr/>
        </p:nvSpPr>
        <p:spPr bwMode="auto">
          <a:xfrm>
            <a:off x="2647951" y="2965941"/>
            <a:ext cx="520211" cy="232997"/>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lstStyle/>
          <a:p>
            <a:endParaRPr lang="en-US" sz="1477"/>
          </a:p>
        </p:txBody>
      </p:sp>
      <p:sp>
        <p:nvSpPr>
          <p:cNvPr id="31770" name="Rectangle 29"/>
          <p:cNvSpPr>
            <a:spLocks noChangeArrowheads="1"/>
          </p:cNvSpPr>
          <p:nvPr/>
        </p:nvSpPr>
        <p:spPr bwMode="auto">
          <a:xfrm>
            <a:off x="5747240" y="2551914"/>
            <a:ext cx="543658"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1" name="Rectangle 30"/>
          <p:cNvSpPr>
            <a:spLocks noChangeArrowheads="1"/>
          </p:cNvSpPr>
          <p:nvPr/>
        </p:nvSpPr>
        <p:spPr bwMode="auto">
          <a:xfrm>
            <a:off x="2653812" y="2557775"/>
            <a:ext cx="685800"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2" name="Rectangle 31"/>
          <p:cNvSpPr>
            <a:spLocks noChangeArrowheads="1"/>
          </p:cNvSpPr>
          <p:nvPr/>
        </p:nvSpPr>
        <p:spPr bwMode="auto">
          <a:xfrm>
            <a:off x="1880089" y="2554845"/>
            <a:ext cx="653562"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pPr algn="ctr">
              <a:spcBef>
                <a:spcPct val="30000"/>
              </a:spcBef>
              <a:buClr>
                <a:schemeClr val="tx1"/>
              </a:buClr>
              <a:buFont typeface="Wingdings" charset="0"/>
              <a:buNone/>
            </a:pPr>
            <a:endParaRPr lang="en-US" sz="1477"/>
          </a:p>
        </p:txBody>
      </p:sp>
      <p:sp>
        <p:nvSpPr>
          <p:cNvPr id="31773" name="Rectangle 32"/>
          <p:cNvSpPr>
            <a:spLocks noChangeArrowheads="1"/>
          </p:cNvSpPr>
          <p:nvPr/>
        </p:nvSpPr>
        <p:spPr bwMode="auto">
          <a:xfrm>
            <a:off x="1206014" y="2551914"/>
            <a:ext cx="581757"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4" name="Rectangle 33"/>
          <p:cNvSpPr>
            <a:spLocks noChangeArrowheads="1"/>
          </p:cNvSpPr>
          <p:nvPr/>
        </p:nvSpPr>
        <p:spPr bwMode="auto">
          <a:xfrm>
            <a:off x="4972051" y="2118160"/>
            <a:ext cx="653562"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5" name="Rectangle 34"/>
          <p:cNvSpPr>
            <a:spLocks noChangeArrowheads="1"/>
          </p:cNvSpPr>
          <p:nvPr/>
        </p:nvSpPr>
        <p:spPr bwMode="auto">
          <a:xfrm>
            <a:off x="4270131" y="2147468"/>
            <a:ext cx="556846"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6" name="Rectangle 35"/>
          <p:cNvSpPr>
            <a:spLocks noChangeArrowheads="1"/>
          </p:cNvSpPr>
          <p:nvPr/>
        </p:nvSpPr>
        <p:spPr bwMode="auto">
          <a:xfrm>
            <a:off x="3480290" y="2135745"/>
            <a:ext cx="568569" cy="30783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7" name="Rectangle 36"/>
          <p:cNvSpPr>
            <a:spLocks noChangeArrowheads="1"/>
          </p:cNvSpPr>
          <p:nvPr/>
        </p:nvSpPr>
        <p:spPr bwMode="auto">
          <a:xfrm>
            <a:off x="1924052" y="2116015"/>
            <a:ext cx="558311" cy="335574"/>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nchor="ctr"/>
          <a:lstStyle/>
          <a:p>
            <a:endParaRPr lang="en-US" sz="1477"/>
          </a:p>
        </p:txBody>
      </p:sp>
      <p:sp>
        <p:nvSpPr>
          <p:cNvPr id="31778" name="AutoShape 37"/>
          <p:cNvSpPr>
            <a:spLocks noChangeArrowheads="1"/>
          </p:cNvSpPr>
          <p:nvPr/>
        </p:nvSpPr>
        <p:spPr bwMode="auto">
          <a:xfrm>
            <a:off x="238859" y="1229460"/>
            <a:ext cx="8869973" cy="5237285"/>
          </a:xfrm>
          <a:prstGeom prst="foldedCorner">
            <a:avLst>
              <a:gd name="adj" fmla="val 5060"/>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31779" name="Rectangle 38"/>
          <p:cNvSpPr>
            <a:spLocks noGrp="1" noChangeArrowheads="1"/>
          </p:cNvSpPr>
          <p:nvPr>
            <p:ph type="title"/>
          </p:nvPr>
        </p:nvSpPr>
        <p:spPr/>
        <p:txBody>
          <a:bodyPr/>
          <a:lstStyle/>
          <a:p>
            <a:r>
              <a:rPr lang="en-GB" smtClean="0"/>
              <a:t>Example: Intelligent Washing Machine</a:t>
            </a:r>
            <a:endParaRPr lang="en-GB"/>
          </a:p>
        </p:txBody>
      </p:sp>
      <p:sp>
        <p:nvSpPr>
          <p:cNvPr id="31780" name="Rectangle 39"/>
          <p:cNvSpPr>
            <a:spLocks noChangeArrowheads="1"/>
          </p:cNvSpPr>
          <p:nvPr/>
        </p:nvSpPr>
        <p:spPr bwMode="auto">
          <a:xfrm>
            <a:off x="360484" y="11078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1" name="Rectangle 40"/>
          <p:cNvSpPr>
            <a:spLocks noChangeArrowheads="1"/>
          </p:cNvSpPr>
          <p:nvPr/>
        </p:nvSpPr>
        <p:spPr bwMode="auto">
          <a:xfrm>
            <a:off x="360484" y="11078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2" name="Rectangle 41"/>
          <p:cNvSpPr>
            <a:spLocks noChangeArrowheads="1"/>
          </p:cNvSpPr>
          <p:nvPr/>
        </p:nvSpPr>
        <p:spPr bwMode="auto">
          <a:xfrm>
            <a:off x="7332784" y="11078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3" name="Rectangle 42"/>
          <p:cNvSpPr>
            <a:spLocks noChangeArrowheads="1"/>
          </p:cNvSpPr>
          <p:nvPr/>
        </p:nvSpPr>
        <p:spPr bwMode="auto">
          <a:xfrm>
            <a:off x="7332784" y="11078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4" name="Rectangle 43"/>
          <p:cNvSpPr>
            <a:spLocks noChangeArrowheads="1"/>
          </p:cNvSpPr>
          <p:nvPr/>
        </p:nvSpPr>
        <p:spPr bwMode="auto">
          <a:xfrm>
            <a:off x="1356946" y="1666143"/>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5" name="Rectangle 44"/>
          <p:cNvSpPr>
            <a:spLocks noChangeArrowheads="1"/>
          </p:cNvSpPr>
          <p:nvPr/>
        </p:nvSpPr>
        <p:spPr bwMode="auto">
          <a:xfrm>
            <a:off x="1356946" y="1817079"/>
            <a:ext cx="7327"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6" name="Rectangle 45"/>
          <p:cNvSpPr>
            <a:spLocks noChangeArrowheads="1"/>
          </p:cNvSpPr>
          <p:nvPr/>
        </p:nvSpPr>
        <p:spPr bwMode="auto">
          <a:xfrm>
            <a:off x="2351943" y="2434004"/>
            <a:ext cx="732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7" name="Rectangle 46"/>
          <p:cNvSpPr>
            <a:spLocks noChangeArrowheads="1"/>
          </p:cNvSpPr>
          <p:nvPr/>
        </p:nvSpPr>
        <p:spPr bwMode="auto">
          <a:xfrm>
            <a:off x="4346332" y="243400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8" name="Rectangle 47"/>
          <p:cNvSpPr>
            <a:spLocks noChangeArrowheads="1"/>
          </p:cNvSpPr>
          <p:nvPr/>
        </p:nvSpPr>
        <p:spPr bwMode="auto">
          <a:xfrm>
            <a:off x="5344258" y="2434004"/>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89" name="Rectangle 48"/>
          <p:cNvSpPr>
            <a:spLocks noChangeArrowheads="1"/>
          </p:cNvSpPr>
          <p:nvPr/>
        </p:nvSpPr>
        <p:spPr bwMode="auto">
          <a:xfrm>
            <a:off x="7332784" y="243400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0" name="Rectangle 49"/>
          <p:cNvSpPr>
            <a:spLocks noChangeArrowheads="1"/>
          </p:cNvSpPr>
          <p:nvPr/>
        </p:nvSpPr>
        <p:spPr bwMode="auto">
          <a:xfrm>
            <a:off x="2351943" y="3062654"/>
            <a:ext cx="732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1" name="Rectangle 50"/>
          <p:cNvSpPr>
            <a:spLocks noChangeArrowheads="1"/>
          </p:cNvSpPr>
          <p:nvPr/>
        </p:nvSpPr>
        <p:spPr bwMode="auto">
          <a:xfrm>
            <a:off x="4346332" y="306265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2" name="Rectangle 51"/>
          <p:cNvSpPr>
            <a:spLocks noChangeArrowheads="1"/>
          </p:cNvSpPr>
          <p:nvPr/>
        </p:nvSpPr>
        <p:spPr bwMode="auto">
          <a:xfrm>
            <a:off x="7332784" y="306265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3" name="Rectangle 52"/>
          <p:cNvSpPr>
            <a:spLocks noChangeArrowheads="1"/>
          </p:cNvSpPr>
          <p:nvPr/>
        </p:nvSpPr>
        <p:spPr bwMode="auto">
          <a:xfrm>
            <a:off x="2351943" y="3528646"/>
            <a:ext cx="732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4" name="Rectangle 53"/>
          <p:cNvSpPr>
            <a:spLocks noChangeArrowheads="1"/>
          </p:cNvSpPr>
          <p:nvPr/>
        </p:nvSpPr>
        <p:spPr bwMode="auto">
          <a:xfrm>
            <a:off x="4346332" y="3528646"/>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5" name="Rectangle 54"/>
          <p:cNvSpPr>
            <a:spLocks noChangeArrowheads="1"/>
          </p:cNvSpPr>
          <p:nvPr/>
        </p:nvSpPr>
        <p:spPr bwMode="auto">
          <a:xfrm>
            <a:off x="7332784" y="3528646"/>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6" name="Rectangle 55"/>
          <p:cNvSpPr>
            <a:spLocks noChangeArrowheads="1"/>
          </p:cNvSpPr>
          <p:nvPr/>
        </p:nvSpPr>
        <p:spPr bwMode="auto">
          <a:xfrm>
            <a:off x="5344258" y="3675184"/>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7" name="Rectangle 56"/>
          <p:cNvSpPr>
            <a:spLocks noChangeArrowheads="1"/>
          </p:cNvSpPr>
          <p:nvPr/>
        </p:nvSpPr>
        <p:spPr bwMode="auto">
          <a:xfrm>
            <a:off x="360484" y="4303835"/>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8" name="Rectangle 57"/>
          <p:cNvSpPr>
            <a:spLocks noChangeArrowheads="1"/>
          </p:cNvSpPr>
          <p:nvPr/>
        </p:nvSpPr>
        <p:spPr bwMode="auto">
          <a:xfrm>
            <a:off x="4346332" y="4303835"/>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799" name="Rectangle 58"/>
          <p:cNvSpPr>
            <a:spLocks noChangeArrowheads="1"/>
          </p:cNvSpPr>
          <p:nvPr/>
        </p:nvSpPr>
        <p:spPr bwMode="auto">
          <a:xfrm>
            <a:off x="7332784" y="4303835"/>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0" name="Rectangle 59"/>
          <p:cNvSpPr>
            <a:spLocks noChangeArrowheads="1"/>
          </p:cNvSpPr>
          <p:nvPr/>
        </p:nvSpPr>
        <p:spPr bwMode="auto">
          <a:xfrm>
            <a:off x="1356946" y="4147038"/>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1" name="Rectangle 60"/>
          <p:cNvSpPr>
            <a:spLocks noChangeArrowheads="1"/>
          </p:cNvSpPr>
          <p:nvPr/>
        </p:nvSpPr>
        <p:spPr bwMode="auto">
          <a:xfrm>
            <a:off x="360484" y="462035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2" name="Rectangle 61"/>
          <p:cNvSpPr>
            <a:spLocks noChangeArrowheads="1"/>
          </p:cNvSpPr>
          <p:nvPr/>
        </p:nvSpPr>
        <p:spPr bwMode="auto">
          <a:xfrm>
            <a:off x="5344258" y="4615961"/>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3" name="Rectangle 62"/>
          <p:cNvSpPr>
            <a:spLocks noChangeArrowheads="1"/>
          </p:cNvSpPr>
          <p:nvPr/>
        </p:nvSpPr>
        <p:spPr bwMode="auto">
          <a:xfrm>
            <a:off x="1356946" y="5244612"/>
            <a:ext cx="7327"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4" name="Rectangle 63"/>
          <p:cNvSpPr>
            <a:spLocks noChangeArrowheads="1"/>
          </p:cNvSpPr>
          <p:nvPr/>
        </p:nvSpPr>
        <p:spPr bwMode="auto">
          <a:xfrm>
            <a:off x="4346332" y="5553807"/>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5" name="Rectangle 64"/>
          <p:cNvSpPr>
            <a:spLocks noChangeArrowheads="1"/>
          </p:cNvSpPr>
          <p:nvPr/>
        </p:nvSpPr>
        <p:spPr bwMode="auto">
          <a:xfrm>
            <a:off x="7332784" y="555380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6" name="Rectangle 65"/>
          <p:cNvSpPr>
            <a:spLocks noChangeArrowheads="1"/>
          </p:cNvSpPr>
          <p:nvPr/>
        </p:nvSpPr>
        <p:spPr bwMode="auto">
          <a:xfrm>
            <a:off x="7332784" y="555380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7" name="Rectangle 66"/>
          <p:cNvSpPr>
            <a:spLocks noChangeArrowheads="1"/>
          </p:cNvSpPr>
          <p:nvPr/>
        </p:nvSpPr>
        <p:spPr bwMode="auto">
          <a:xfrm>
            <a:off x="3349869" y="166614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8" name="Rectangle 67"/>
          <p:cNvSpPr>
            <a:spLocks noChangeArrowheads="1"/>
          </p:cNvSpPr>
          <p:nvPr/>
        </p:nvSpPr>
        <p:spPr bwMode="auto">
          <a:xfrm>
            <a:off x="6339255" y="166614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09" name="Rectangle 68"/>
          <p:cNvSpPr>
            <a:spLocks noChangeArrowheads="1"/>
          </p:cNvSpPr>
          <p:nvPr/>
        </p:nvSpPr>
        <p:spPr bwMode="auto">
          <a:xfrm>
            <a:off x="3349869" y="1817079"/>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0" name="Rectangle 69"/>
          <p:cNvSpPr>
            <a:spLocks noChangeArrowheads="1"/>
          </p:cNvSpPr>
          <p:nvPr/>
        </p:nvSpPr>
        <p:spPr bwMode="auto">
          <a:xfrm>
            <a:off x="6339255" y="1817079"/>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1" name="Rectangle 70"/>
          <p:cNvSpPr>
            <a:spLocks noChangeArrowheads="1"/>
          </p:cNvSpPr>
          <p:nvPr/>
        </p:nvSpPr>
        <p:spPr bwMode="auto">
          <a:xfrm>
            <a:off x="360484" y="243400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2" name="Rectangle 71"/>
          <p:cNvSpPr>
            <a:spLocks noChangeArrowheads="1"/>
          </p:cNvSpPr>
          <p:nvPr/>
        </p:nvSpPr>
        <p:spPr bwMode="auto">
          <a:xfrm>
            <a:off x="360484" y="306265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3" name="Rectangle 72"/>
          <p:cNvSpPr>
            <a:spLocks noChangeArrowheads="1"/>
          </p:cNvSpPr>
          <p:nvPr/>
        </p:nvSpPr>
        <p:spPr bwMode="auto">
          <a:xfrm>
            <a:off x="360484" y="3528646"/>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4" name="Rectangle 73"/>
          <p:cNvSpPr>
            <a:spLocks noChangeArrowheads="1"/>
          </p:cNvSpPr>
          <p:nvPr/>
        </p:nvSpPr>
        <p:spPr bwMode="auto">
          <a:xfrm>
            <a:off x="3349869" y="41470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5" name="Rectangle 74"/>
          <p:cNvSpPr>
            <a:spLocks noChangeArrowheads="1"/>
          </p:cNvSpPr>
          <p:nvPr/>
        </p:nvSpPr>
        <p:spPr bwMode="auto">
          <a:xfrm>
            <a:off x="6339255" y="41470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6" name="Rectangle 75"/>
          <p:cNvSpPr>
            <a:spLocks noChangeArrowheads="1"/>
          </p:cNvSpPr>
          <p:nvPr/>
        </p:nvSpPr>
        <p:spPr bwMode="auto">
          <a:xfrm>
            <a:off x="4346332" y="4620358"/>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7" name="Rectangle 76"/>
          <p:cNvSpPr>
            <a:spLocks noChangeArrowheads="1"/>
          </p:cNvSpPr>
          <p:nvPr/>
        </p:nvSpPr>
        <p:spPr bwMode="auto">
          <a:xfrm>
            <a:off x="7332784" y="462035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8" name="Rectangle 77"/>
          <p:cNvSpPr>
            <a:spLocks noChangeArrowheads="1"/>
          </p:cNvSpPr>
          <p:nvPr/>
        </p:nvSpPr>
        <p:spPr bwMode="auto">
          <a:xfrm>
            <a:off x="3349869" y="5244612"/>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19" name="Rectangle 78"/>
          <p:cNvSpPr>
            <a:spLocks noChangeArrowheads="1"/>
          </p:cNvSpPr>
          <p:nvPr/>
        </p:nvSpPr>
        <p:spPr bwMode="auto">
          <a:xfrm>
            <a:off x="6339255" y="5244612"/>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0" name="Rectangle 79"/>
          <p:cNvSpPr>
            <a:spLocks noChangeArrowheads="1"/>
          </p:cNvSpPr>
          <p:nvPr/>
        </p:nvSpPr>
        <p:spPr bwMode="auto">
          <a:xfrm>
            <a:off x="360484" y="555380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1" name="Rectangle 80"/>
          <p:cNvSpPr>
            <a:spLocks noChangeArrowheads="1"/>
          </p:cNvSpPr>
          <p:nvPr/>
        </p:nvSpPr>
        <p:spPr bwMode="auto">
          <a:xfrm>
            <a:off x="360484" y="555380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4" name="Rectangle 83"/>
          <p:cNvSpPr>
            <a:spLocks noChangeArrowheads="1"/>
          </p:cNvSpPr>
          <p:nvPr/>
        </p:nvSpPr>
        <p:spPr bwMode="auto">
          <a:xfrm>
            <a:off x="1938704" y="134522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5" name="Rectangle 84"/>
          <p:cNvSpPr>
            <a:spLocks noChangeArrowheads="1"/>
          </p:cNvSpPr>
          <p:nvPr/>
        </p:nvSpPr>
        <p:spPr bwMode="auto">
          <a:xfrm>
            <a:off x="2933701" y="15870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6" name="Rectangle 85"/>
          <p:cNvSpPr>
            <a:spLocks noChangeArrowheads="1"/>
          </p:cNvSpPr>
          <p:nvPr/>
        </p:nvSpPr>
        <p:spPr bwMode="auto">
          <a:xfrm>
            <a:off x="2933701" y="2054471"/>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7" name="Rectangle 86"/>
          <p:cNvSpPr>
            <a:spLocks noChangeArrowheads="1"/>
          </p:cNvSpPr>
          <p:nvPr/>
        </p:nvSpPr>
        <p:spPr bwMode="auto">
          <a:xfrm>
            <a:off x="1938704" y="391257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8" name="Rectangle 87"/>
          <p:cNvSpPr>
            <a:spLocks noChangeArrowheads="1"/>
          </p:cNvSpPr>
          <p:nvPr/>
        </p:nvSpPr>
        <p:spPr bwMode="auto">
          <a:xfrm>
            <a:off x="3930163" y="3912577"/>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29" name="Rectangle 88"/>
          <p:cNvSpPr>
            <a:spLocks noChangeArrowheads="1"/>
          </p:cNvSpPr>
          <p:nvPr/>
        </p:nvSpPr>
        <p:spPr bwMode="auto">
          <a:xfrm>
            <a:off x="2933701" y="422470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0" name="Rectangle 89"/>
          <p:cNvSpPr>
            <a:spLocks noChangeArrowheads="1"/>
          </p:cNvSpPr>
          <p:nvPr/>
        </p:nvSpPr>
        <p:spPr bwMode="auto">
          <a:xfrm>
            <a:off x="5924550" y="4224704"/>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1" name="Rectangle 90"/>
          <p:cNvSpPr>
            <a:spLocks noChangeArrowheads="1"/>
          </p:cNvSpPr>
          <p:nvPr/>
        </p:nvSpPr>
        <p:spPr bwMode="auto">
          <a:xfrm>
            <a:off x="2933701" y="43844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2" name="Rectangle 91"/>
          <p:cNvSpPr>
            <a:spLocks noChangeArrowheads="1"/>
          </p:cNvSpPr>
          <p:nvPr/>
        </p:nvSpPr>
        <p:spPr bwMode="auto">
          <a:xfrm>
            <a:off x="5924550" y="4541227"/>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3" name="Rectangle 92"/>
          <p:cNvSpPr>
            <a:spLocks noChangeArrowheads="1"/>
          </p:cNvSpPr>
          <p:nvPr/>
        </p:nvSpPr>
        <p:spPr bwMode="auto">
          <a:xfrm>
            <a:off x="1938704" y="485335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4" name="Rectangle 93"/>
          <p:cNvSpPr>
            <a:spLocks noChangeArrowheads="1"/>
          </p:cNvSpPr>
          <p:nvPr/>
        </p:nvSpPr>
        <p:spPr bwMode="auto">
          <a:xfrm>
            <a:off x="6919546" y="485335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5" name="Rectangle 94"/>
          <p:cNvSpPr>
            <a:spLocks noChangeArrowheads="1"/>
          </p:cNvSpPr>
          <p:nvPr/>
        </p:nvSpPr>
        <p:spPr bwMode="auto">
          <a:xfrm>
            <a:off x="1938704" y="547907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6" name="Rectangle 95"/>
          <p:cNvSpPr>
            <a:spLocks noChangeArrowheads="1"/>
          </p:cNvSpPr>
          <p:nvPr/>
        </p:nvSpPr>
        <p:spPr bwMode="auto">
          <a:xfrm>
            <a:off x="3930163" y="5479073"/>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31837" name="Rectangle 96"/>
          <p:cNvSpPr>
            <a:spLocks noChangeArrowheads="1"/>
          </p:cNvSpPr>
          <p:nvPr/>
        </p:nvSpPr>
        <p:spPr bwMode="auto">
          <a:xfrm>
            <a:off x="5924550" y="5791200"/>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grpSp>
        <p:nvGrpSpPr>
          <p:cNvPr id="2" name="Group 98"/>
          <p:cNvGrpSpPr>
            <a:grpSpLocks/>
          </p:cNvGrpSpPr>
          <p:nvPr/>
        </p:nvGrpSpPr>
        <p:grpSpPr bwMode="auto">
          <a:xfrm>
            <a:off x="1295400" y="2090275"/>
            <a:ext cx="4034204" cy="4223320"/>
            <a:chOff x="816" y="1273"/>
            <a:chExt cx="2541" cy="2995"/>
          </a:xfrm>
        </p:grpSpPr>
        <p:sp>
          <p:nvSpPr>
            <p:cNvPr id="31884" name="Oval 99"/>
            <p:cNvSpPr>
              <a:spLocks noChangeArrowheads="1"/>
            </p:cNvSpPr>
            <p:nvPr/>
          </p:nvSpPr>
          <p:spPr bwMode="auto">
            <a:xfrm>
              <a:off x="824" y="127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5" name="Oval 100"/>
            <p:cNvSpPr>
              <a:spLocks noChangeArrowheads="1"/>
            </p:cNvSpPr>
            <p:nvPr/>
          </p:nvSpPr>
          <p:spPr bwMode="auto">
            <a:xfrm>
              <a:off x="2232" y="1601"/>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6" name="Oval 101"/>
            <p:cNvSpPr>
              <a:spLocks noChangeArrowheads="1"/>
            </p:cNvSpPr>
            <p:nvPr/>
          </p:nvSpPr>
          <p:spPr bwMode="auto">
            <a:xfrm>
              <a:off x="1304" y="1817"/>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7" name="Oval 102"/>
            <p:cNvSpPr>
              <a:spLocks noChangeArrowheads="1"/>
            </p:cNvSpPr>
            <p:nvPr/>
          </p:nvSpPr>
          <p:spPr bwMode="auto">
            <a:xfrm>
              <a:off x="816" y="202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8" name="Oval 103"/>
            <p:cNvSpPr>
              <a:spLocks noChangeArrowheads="1"/>
            </p:cNvSpPr>
            <p:nvPr/>
          </p:nvSpPr>
          <p:spPr bwMode="auto">
            <a:xfrm>
              <a:off x="1808" y="2305"/>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9" name="Oval 104"/>
            <p:cNvSpPr>
              <a:spLocks noChangeArrowheads="1"/>
            </p:cNvSpPr>
            <p:nvPr/>
          </p:nvSpPr>
          <p:spPr bwMode="auto">
            <a:xfrm>
              <a:off x="3208" y="3065"/>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0" name="Oval 105"/>
            <p:cNvSpPr>
              <a:spLocks noChangeArrowheads="1"/>
            </p:cNvSpPr>
            <p:nvPr/>
          </p:nvSpPr>
          <p:spPr bwMode="auto">
            <a:xfrm>
              <a:off x="1808" y="279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1" name="Oval 106"/>
            <p:cNvSpPr>
              <a:spLocks noChangeArrowheads="1"/>
            </p:cNvSpPr>
            <p:nvPr/>
          </p:nvSpPr>
          <p:spPr bwMode="auto">
            <a:xfrm>
              <a:off x="1808" y="2545"/>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2" name="Oval 107"/>
            <p:cNvSpPr>
              <a:spLocks noChangeArrowheads="1"/>
            </p:cNvSpPr>
            <p:nvPr/>
          </p:nvSpPr>
          <p:spPr bwMode="auto">
            <a:xfrm>
              <a:off x="2240" y="3321"/>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3" name="Oval 108"/>
            <p:cNvSpPr>
              <a:spLocks noChangeArrowheads="1"/>
            </p:cNvSpPr>
            <p:nvPr/>
          </p:nvSpPr>
          <p:spPr bwMode="auto">
            <a:xfrm>
              <a:off x="1824" y="3537"/>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4" name="Oval 109"/>
            <p:cNvSpPr>
              <a:spLocks noChangeArrowheads="1"/>
            </p:cNvSpPr>
            <p:nvPr/>
          </p:nvSpPr>
          <p:spPr bwMode="auto">
            <a:xfrm>
              <a:off x="1832" y="375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5" name="Oval 110"/>
            <p:cNvSpPr>
              <a:spLocks noChangeArrowheads="1"/>
            </p:cNvSpPr>
            <p:nvPr/>
          </p:nvSpPr>
          <p:spPr bwMode="auto">
            <a:xfrm>
              <a:off x="1312" y="3961"/>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cxnSp>
          <p:nvCxnSpPr>
            <p:cNvPr id="31896" name="AutoShape 111"/>
            <p:cNvCxnSpPr>
              <a:cxnSpLocks noChangeShapeType="1"/>
              <a:stCxn id="31884" idx="6"/>
              <a:endCxn id="31885" idx="0"/>
            </p:cNvCxnSpPr>
            <p:nvPr/>
          </p:nvCxnSpPr>
          <p:spPr bwMode="auto">
            <a:xfrm>
              <a:off x="973" y="1427"/>
              <a:ext cx="1334" cy="175"/>
            </a:xfrm>
            <a:prstGeom prst="bentConnector2">
              <a:avLst/>
            </a:prstGeom>
            <a:noFill/>
            <a:ln w="28575">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897" name="AutoShape 112"/>
            <p:cNvCxnSpPr>
              <a:cxnSpLocks noChangeShapeType="1"/>
              <a:stCxn id="31890" idx="6"/>
              <a:endCxn id="31889" idx="0"/>
            </p:cNvCxnSpPr>
            <p:nvPr/>
          </p:nvCxnSpPr>
          <p:spPr bwMode="auto">
            <a:xfrm>
              <a:off x="1957" y="2947"/>
              <a:ext cx="1326" cy="118"/>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898" name="AutoShape 113"/>
            <p:cNvCxnSpPr>
              <a:cxnSpLocks noChangeShapeType="1"/>
              <a:stCxn id="31889" idx="2"/>
              <a:endCxn id="31892" idx="0"/>
            </p:cNvCxnSpPr>
            <p:nvPr/>
          </p:nvCxnSpPr>
          <p:spPr bwMode="auto">
            <a:xfrm rot="10800000" flipV="1">
              <a:off x="2315" y="3218"/>
              <a:ext cx="893" cy="103"/>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899" name="AutoShape 114"/>
            <p:cNvCxnSpPr>
              <a:cxnSpLocks noChangeShapeType="1"/>
              <a:stCxn id="31894" idx="2"/>
              <a:endCxn id="31895" idx="0"/>
            </p:cNvCxnSpPr>
            <p:nvPr/>
          </p:nvCxnSpPr>
          <p:spPr bwMode="auto">
            <a:xfrm rot="10800000" flipV="1">
              <a:off x="1387" y="3906"/>
              <a:ext cx="445" cy="55"/>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900" name="AutoShape 115"/>
            <p:cNvCxnSpPr>
              <a:cxnSpLocks noChangeShapeType="1"/>
              <a:stCxn id="31892" idx="2"/>
              <a:endCxn id="31893" idx="0"/>
            </p:cNvCxnSpPr>
            <p:nvPr/>
          </p:nvCxnSpPr>
          <p:spPr bwMode="auto">
            <a:xfrm rot="10800000" flipV="1">
              <a:off x="1899" y="3474"/>
              <a:ext cx="341" cy="63"/>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901" name="AutoShape 116"/>
            <p:cNvCxnSpPr>
              <a:cxnSpLocks noChangeShapeType="1"/>
              <a:stCxn id="31885" idx="2"/>
              <a:endCxn id="31886" idx="0"/>
            </p:cNvCxnSpPr>
            <p:nvPr/>
          </p:nvCxnSpPr>
          <p:spPr bwMode="auto">
            <a:xfrm rot="10800000" flipV="1">
              <a:off x="1379" y="1755"/>
              <a:ext cx="853" cy="62"/>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902" name="AutoShape 117"/>
            <p:cNvCxnSpPr>
              <a:cxnSpLocks noChangeShapeType="1"/>
              <a:stCxn id="31886" idx="2"/>
              <a:endCxn id="31887" idx="0"/>
            </p:cNvCxnSpPr>
            <p:nvPr/>
          </p:nvCxnSpPr>
          <p:spPr bwMode="auto">
            <a:xfrm rot="10800000" flipV="1">
              <a:off x="891" y="1970"/>
              <a:ext cx="413" cy="53"/>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cxnSp>
          <p:nvCxnSpPr>
            <p:cNvPr id="31903" name="AutoShape 118"/>
            <p:cNvCxnSpPr>
              <a:cxnSpLocks noChangeShapeType="1"/>
              <a:stCxn id="31887" idx="6"/>
              <a:endCxn id="31888" idx="0"/>
            </p:cNvCxnSpPr>
            <p:nvPr/>
          </p:nvCxnSpPr>
          <p:spPr bwMode="auto">
            <a:xfrm>
              <a:off x="965" y="2177"/>
              <a:ext cx="918" cy="129"/>
            </a:xfrm>
            <a:prstGeom prst="bentConnector2">
              <a:avLst/>
            </a:prstGeom>
            <a:noFill/>
            <a:ln w="38100">
              <a:solidFill>
                <a:schemeClr val="hlink"/>
              </a:solidFill>
              <a:miter lim="800000"/>
              <a:headEnd/>
              <a:tailEnd type="triangle" w="med" len="med"/>
            </a:ln>
            <a:extLst>
              <a:ext uri="{909E8E84-426E-40dd-AFC4-6F175D3DCCD1}">
                <a14:hiddenFill xmlns="" xmlns:a14="http://schemas.microsoft.com/office/drawing/2010/main">
                  <a:noFill/>
                </a14:hiddenFill>
              </a:ext>
            </a:extLst>
          </p:spPr>
        </p:cxnSp>
      </p:grpSp>
      <p:grpSp>
        <p:nvGrpSpPr>
          <p:cNvPr id="3" name="Group 119"/>
          <p:cNvGrpSpPr>
            <a:grpSpLocks/>
          </p:cNvGrpSpPr>
          <p:nvPr/>
        </p:nvGrpSpPr>
        <p:grpSpPr bwMode="auto">
          <a:xfrm>
            <a:off x="1358412" y="2074586"/>
            <a:ext cx="4025411" cy="4276721"/>
            <a:chOff x="856" y="1289"/>
            <a:chExt cx="2535" cy="2993"/>
          </a:xfrm>
        </p:grpSpPr>
        <p:sp>
          <p:nvSpPr>
            <p:cNvPr id="31865" name="Oval 120"/>
            <p:cNvSpPr>
              <a:spLocks noChangeArrowheads="1"/>
            </p:cNvSpPr>
            <p:nvPr/>
          </p:nvSpPr>
          <p:spPr bwMode="auto">
            <a:xfrm>
              <a:off x="1380" y="1837"/>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6" name="Oval 121"/>
            <p:cNvSpPr>
              <a:spLocks noChangeArrowheads="1"/>
            </p:cNvSpPr>
            <p:nvPr/>
          </p:nvSpPr>
          <p:spPr bwMode="auto">
            <a:xfrm>
              <a:off x="1804" y="1289"/>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7" name="Oval 122"/>
            <p:cNvSpPr>
              <a:spLocks noChangeArrowheads="1"/>
            </p:cNvSpPr>
            <p:nvPr/>
          </p:nvSpPr>
          <p:spPr bwMode="auto">
            <a:xfrm>
              <a:off x="3242" y="1581"/>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8" name="Oval 123"/>
            <p:cNvSpPr>
              <a:spLocks noChangeArrowheads="1"/>
            </p:cNvSpPr>
            <p:nvPr/>
          </p:nvSpPr>
          <p:spPr bwMode="auto">
            <a:xfrm>
              <a:off x="1374" y="2575"/>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9" name="Oval 124"/>
            <p:cNvSpPr>
              <a:spLocks noChangeArrowheads="1"/>
            </p:cNvSpPr>
            <p:nvPr/>
          </p:nvSpPr>
          <p:spPr bwMode="auto">
            <a:xfrm>
              <a:off x="1378" y="2327"/>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0" name="Oval 125"/>
            <p:cNvSpPr>
              <a:spLocks noChangeArrowheads="1"/>
            </p:cNvSpPr>
            <p:nvPr/>
          </p:nvSpPr>
          <p:spPr bwMode="auto">
            <a:xfrm>
              <a:off x="1382" y="2071"/>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1" name="Oval 126"/>
            <p:cNvSpPr>
              <a:spLocks noChangeArrowheads="1"/>
            </p:cNvSpPr>
            <p:nvPr/>
          </p:nvSpPr>
          <p:spPr bwMode="auto">
            <a:xfrm>
              <a:off x="858" y="3325"/>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2" name="Oval 127"/>
            <p:cNvSpPr>
              <a:spLocks noChangeArrowheads="1"/>
            </p:cNvSpPr>
            <p:nvPr/>
          </p:nvSpPr>
          <p:spPr bwMode="auto">
            <a:xfrm>
              <a:off x="856" y="3053"/>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3" name="Oval 128"/>
            <p:cNvSpPr>
              <a:spLocks noChangeArrowheads="1"/>
            </p:cNvSpPr>
            <p:nvPr/>
          </p:nvSpPr>
          <p:spPr bwMode="auto">
            <a:xfrm>
              <a:off x="860" y="2787"/>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4" name="Oval 129"/>
            <p:cNvSpPr>
              <a:spLocks noChangeArrowheads="1"/>
            </p:cNvSpPr>
            <p:nvPr/>
          </p:nvSpPr>
          <p:spPr bwMode="auto">
            <a:xfrm>
              <a:off x="1272" y="3751"/>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5" name="Oval 130"/>
            <p:cNvSpPr>
              <a:spLocks noChangeArrowheads="1"/>
            </p:cNvSpPr>
            <p:nvPr/>
          </p:nvSpPr>
          <p:spPr bwMode="auto">
            <a:xfrm>
              <a:off x="1270" y="3533"/>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6" name="Oval 131"/>
            <p:cNvSpPr>
              <a:spLocks noChangeArrowheads="1"/>
            </p:cNvSpPr>
            <p:nvPr/>
          </p:nvSpPr>
          <p:spPr bwMode="auto">
            <a:xfrm>
              <a:off x="1818" y="3979"/>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cxnSp>
          <p:nvCxnSpPr>
            <p:cNvPr id="31877" name="AutoShape 132"/>
            <p:cNvCxnSpPr>
              <a:cxnSpLocks noChangeShapeType="1"/>
              <a:stCxn id="31866" idx="6"/>
              <a:endCxn id="31867" idx="0"/>
            </p:cNvCxnSpPr>
            <p:nvPr/>
          </p:nvCxnSpPr>
          <p:spPr bwMode="auto">
            <a:xfrm>
              <a:off x="1953" y="1441"/>
              <a:ext cx="1363" cy="140"/>
            </a:xfrm>
            <a:prstGeom prst="bentConnector2">
              <a:avLst/>
            </a:prstGeom>
            <a:noFill/>
            <a:ln w="38100">
              <a:solidFill>
                <a:srgbClr val="990000"/>
              </a:solidFill>
              <a:miter lim="800000"/>
              <a:headEnd/>
              <a:tailEnd type="triangle" w="med" len="med"/>
            </a:ln>
            <a:extLst>
              <a:ext uri="{909E8E84-426E-40dd-AFC4-6F175D3DCCD1}">
                <a14:hiddenFill xmlns="" xmlns:a14="http://schemas.microsoft.com/office/drawing/2010/main">
                  <a:noFill/>
                </a14:hiddenFill>
              </a:ext>
            </a:extLst>
          </p:spPr>
        </p:cxnSp>
        <p:cxnSp>
          <p:nvCxnSpPr>
            <p:cNvPr id="31878" name="AutoShape 133"/>
            <p:cNvCxnSpPr>
              <a:cxnSpLocks noChangeShapeType="1"/>
              <a:stCxn id="31867" idx="2"/>
              <a:endCxn id="31865" idx="0"/>
            </p:cNvCxnSpPr>
            <p:nvPr/>
          </p:nvCxnSpPr>
          <p:spPr bwMode="auto">
            <a:xfrm rot="10800000" flipV="1">
              <a:off x="1455" y="1733"/>
              <a:ext cx="1788" cy="104"/>
            </a:xfrm>
            <a:prstGeom prst="bentConnector2">
              <a:avLst/>
            </a:prstGeom>
            <a:noFill/>
            <a:ln w="38100">
              <a:solidFill>
                <a:srgbClr val="990000"/>
              </a:solidFill>
              <a:miter lim="800000"/>
              <a:headEnd/>
              <a:tailEnd type="triangle" w="med" len="med"/>
            </a:ln>
            <a:extLst>
              <a:ext uri="{909E8E84-426E-40dd-AFC4-6F175D3DCCD1}">
                <a14:hiddenFill xmlns="" xmlns:a14="http://schemas.microsoft.com/office/drawing/2010/main">
                  <a:noFill/>
                </a14:hiddenFill>
              </a:ext>
            </a:extLst>
          </p:spPr>
        </p:cxnSp>
        <p:cxnSp>
          <p:nvCxnSpPr>
            <p:cNvPr id="31879" name="AutoShape 134"/>
            <p:cNvCxnSpPr>
              <a:cxnSpLocks noChangeShapeType="1"/>
              <a:stCxn id="31868" idx="2"/>
              <a:endCxn id="31873" idx="0"/>
            </p:cNvCxnSpPr>
            <p:nvPr/>
          </p:nvCxnSpPr>
          <p:spPr bwMode="auto">
            <a:xfrm rot="10800000" flipV="1">
              <a:off x="935" y="2726"/>
              <a:ext cx="439" cy="61"/>
            </a:xfrm>
            <a:prstGeom prst="bentConnector2">
              <a:avLst/>
            </a:prstGeom>
            <a:noFill/>
            <a:ln w="38100">
              <a:solidFill>
                <a:srgbClr val="990000"/>
              </a:solidFill>
              <a:miter lim="800000"/>
              <a:headEnd/>
              <a:tailEnd type="triangle" w="med" len="med"/>
            </a:ln>
            <a:extLst>
              <a:ext uri="{909E8E84-426E-40dd-AFC4-6F175D3DCCD1}">
                <a14:hiddenFill xmlns="" xmlns:a14="http://schemas.microsoft.com/office/drawing/2010/main">
                  <a:noFill/>
                </a14:hiddenFill>
              </a:ext>
            </a:extLst>
          </p:spPr>
        </p:cxnSp>
        <p:cxnSp>
          <p:nvCxnSpPr>
            <p:cNvPr id="31880" name="AutoShape 135"/>
            <p:cNvCxnSpPr>
              <a:cxnSpLocks noChangeShapeType="1"/>
              <a:stCxn id="31873" idx="4"/>
              <a:endCxn id="31872" idx="0"/>
            </p:cNvCxnSpPr>
            <p:nvPr/>
          </p:nvCxnSpPr>
          <p:spPr bwMode="auto">
            <a:xfrm flipH="1" flipV="1">
              <a:off x="930" y="3053"/>
              <a:ext cx="4" cy="37"/>
            </a:xfrm>
            <a:prstGeom prst="straightConnector1">
              <a:avLst/>
            </a:prstGeom>
            <a:noFill/>
            <a:ln w="38100">
              <a:solidFill>
                <a:srgbClr val="990000"/>
              </a:solidFill>
              <a:round/>
              <a:headEnd/>
              <a:tailEnd type="triangle" w="med" len="med"/>
            </a:ln>
            <a:extLst>
              <a:ext uri="{909E8E84-426E-40dd-AFC4-6F175D3DCCD1}">
                <a14:hiddenFill xmlns="" xmlns:a14="http://schemas.microsoft.com/office/drawing/2010/main">
                  <a:noFill/>
                </a14:hiddenFill>
              </a:ext>
            </a:extLst>
          </p:spPr>
        </p:cxnSp>
        <p:cxnSp>
          <p:nvCxnSpPr>
            <p:cNvPr id="31881" name="AutoShape 136"/>
            <p:cNvCxnSpPr>
              <a:cxnSpLocks noChangeShapeType="1"/>
              <a:stCxn id="31872" idx="4"/>
              <a:endCxn id="31871" idx="0"/>
            </p:cNvCxnSpPr>
            <p:nvPr/>
          </p:nvCxnSpPr>
          <p:spPr bwMode="auto">
            <a:xfrm flipV="1">
              <a:off x="930" y="3325"/>
              <a:ext cx="2" cy="31"/>
            </a:xfrm>
            <a:prstGeom prst="straightConnector1">
              <a:avLst/>
            </a:prstGeom>
            <a:noFill/>
            <a:ln w="38100">
              <a:solidFill>
                <a:srgbClr val="990000"/>
              </a:solidFill>
              <a:round/>
              <a:headEnd/>
              <a:tailEnd type="triangle" w="med" len="med"/>
            </a:ln>
            <a:extLst>
              <a:ext uri="{909E8E84-426E-40dd-AFC4-6F175D3DCCD1}">
                <a14:hiddenFill xmlns="" xmlns:a14="http://schemas.microsoft.com/office/drawing/2010/main">
                  <a:noFill/>
                </a14:hiddenFill>
              </a:ext>
            </a:extLst>
          </p:spPr>
        </p:cxnSp>
        <p:cxnSp>
          <p:nvCxnSpPr>
            <p:cNvPr id="31882" name="AutoShape 137"/>
            <p:cNvCxnSpPr>
              <a:cxnSpLocks noChangeShapeType="1"/>
              <a:stCxn id="31871" idx="6"/>
              <a:endCxn id="31875" idx="0"/>
            </p:cNvCxnSpPr>
            <p:nvPr/>
          </p:nvCxnSpPr>
          <p:spPr bwMode="auto">
            <a:xfrm>
              <a:off x="1007" y="3477"/>
              <a:ext cx="337" cy="56"/>
            </a:xfrm>
            <a:prstGeom prst="bentConnector2">
              <a:avLst/>
            </a:prstGeom>
            <a:noFill/>
            <a:ln w="38100">
              <a:solidFill>
                <a:srgbClr val="990000"/>
              </a:solidFill>
              <a:miter lim="800000"/>
              <a:headEnd/>
              <a:tailEnd type="triangle" w="med" len="med"/>
            </a:ln>
            <a:extLst>
              <a:ext uri="{909E8E84-426E-40dd-AFC4-6F175D3DCCD1}">
                <a14:hiddenFill xmlns="" xmlns:a14="http://schemas.microsoft.com/office/drawing/2010/main">
                  <a:noFill/>
                </a14:hiddenFill>
              </a:ext>
            </a:extLst>
          </p:spPr>
        </p:cxnSp>
        <p:cxnSp>
          <p:nvCxnSpPr>
            <p:cNvPr id="31883" name="AutoShape 138"/>
            <p:cNvCxnSpPr>
              <a:cxnSpLocks noChangeShapeType="1"/>
              <a:stCxn id="31874" idx="6"/>
              <a:endCxn id="31876" idx="0"/>
            </p:cNvCxnSpPr>
            <p:nvPr/>
          </p:nvCxnSpPr>
          <p:spPr bwMode="auto">
            <a:xfrm>
              <a:off x="1421" y="3903"/>
              <a:ext cx="472" cy="76"/>
            </a:xfrm>
            <a:prstGeom prst="bentConnector2">
              <a:avLst/>
            </a:prstGeom>
            <a:noFill/>
            <a:ln w="38100">
              <a:solidFill>
                <a:srgbClr val="990000"/>
              </a:solidFill>
              <a:miter lim="800000"/>
              <a:headEnd/>
              <a:tailEnd type="triangle" w="med" len="med"/>
            </a:ln>
            <a:extLst>
              <a:ext uri="{909E8E84-426E-40dd-AFC4-6F175D3DCCD1}">
                <a14:hiddenFill xmlns="" xmlns:a14="http://schemas.microsoft.com/office/drawing/2010/main">
                  <a:noFill/>
                </a14:hiddenFill>
              </a:ext>
            </a:extLst>
          </p:spPr>
        </p:cxnSp>
      </p:grpSp>
      <p:grpSp>
        <p:nvGrpSpPr>
          <p:cNvPr id="4" name="Group 173"/>
          <p:cNvGrpSpPr>
            <a:grpSpLocks/>
          </p:cNvGrpSpPr>
          <p:nvPr/>
        </p:nvGrpSpPr>
        <p:grpSpPr bwMode="auto">
          <a:xfrm>
            <a:off x="1308589" y="2105761"/>
            <a:ext cx="3323492" cy="4240823"/>
            <a:chOff x="1307869" y="1995055"/>
            <a:chExt cx="3325091" cy="4594167"/>
          </a:xfrm>
        </p:grpSpPr>
        <p:sp>
          <p:nvSpPr>
            <p:cNvPr id="137" name="Oval 136"/>
            <p:cNvSpPr/>
            <p:nvPr/>
          </p:nvSpPr>
          <p:spPr>
            <a:xfrm>
              <a:off x="1463274" y="1995055"/>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38" name="Oval 137"/>
            <p:cNvSpPr/>
            <p:nvPr/>
          </p:nvSpPr>
          <p:spPr>
            <a:xfrm>
              <a:off x="4333878" y="2496699"/>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39" name="Oval 138"/>
            <p:cNvSpPr/>
            <p:nvPr/>
          </p:nvSpPr>
          <p:spPr>
            <a:xfrm>
              <a:off x="1307869" y="2861819"/>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0" name="Oval 139"/>
            <p:cNvSpPr/>
            <p:nvPr/>
          </p:nvSpPr>
          <p:spPr>
            <a:xfrm>
              <a:off x="2837000" y="3177727"/>
              <a:ext cx="300549"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1" name="Oval 140"/>
            <p:cNvSpPr/>
            <p:nvPr/>
          </p:nvSpPr>
          <p:spPr>
            <a:xfrm>
              <a:off x="1914830" y="3660321"/>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2" name="Oval 141"/>
            <p:cNvSpPr/>
            <p:nvPr/>
          </p:nvSpPr>
          <p:spPr>
            <a:xfrm>
              <a:off x="1348920" y="4050841"/>
              <a:ext cx="300548"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3" name="Oval 142"/>
            <p:cNvSpPr/>
            <p:nvPr/>
          </p:nvSpPr>
          <p:spPr>
            <a:xfrm>
              <a:off x="1532180" y="4392150"/>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4" name="Oval 143"/>
            <p:cNvSpPr/>
            <p:nvPr/>
          </p:nvSpPr>
          <p:spPr>
            <a:xfrm>
              <a:off x="4316285" y="5247801"/>
              <a:ext cx="300548"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5" name="Oval 144"/>
            <p:cNvSpPr/>
            <p:nvPr/>
          </p:nvSpPr>
          <p:spPr>
            <a:xfrm>
              <a:off x="1552705" y="4809656"/>
              <a:ext cx="297617"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6" name="Oval 145"/>
            <p:cNvSpPr/>
            <p:nvPr/>
          </p:nvSpPr>
          <p:spPr>
            <a:xfrm>
              <a:off x="1357716" y="5571647"/>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8" name="Oval 147"/>
            <p:cNvSpPr/>
            <p:nvPr/>
          </p:nvSpPr>
          <p:spPr>
            <a:xfrm>
              <a:off x="2665468" y="5898668"/>
              <a:ext cx="300548"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9" name="Oval 148"/>
            <p:cNvSpPr/>
            <p:nvPr/>
          </p:nvSpPr>
          <p:spPr>
            <a:xfrm>
              <a:off x="1809272" y="6239976"/>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cxnSp>
          <p:nvCxnSpPr>
            <p:cNvPr id="151" name="Shape 150"/>
            <p:cNvCxnSpPr>
              <a:stCxn id="137" idx="6"/>
              <a:endCxn id="138" idx="0"/>
            </p:cNvCxnSpPr>
            <p:nvPr/>
          </p:nvCxnSpPr>
          <p:spPr>
            <a:xfrm>
              <a:off x="1762357" y="2169678"/>
              <a:ext cx="2721062" cy="327021"/>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hape 154"/>
            <p:cNvCxnSpPr>
              <a:stCxn id="138" idx="2"/>
              <a:endCxn id="139" idx="0"/>
            </p:cNvCxnSpPr>
            <p:nvPr/>
          </p:nvCxnSpPr>
          <p:spPr>
            <a:xfrm rot="10800000" flipV="1">
              <a:off x="1457410" y="2671321"/>
              <a:ext cx="2876468" cy="190498"/>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hape 156"/>
            <p:cNvCxnSpPr>
              <a:stCxn id="139" idx="6"/>
              <a:endCxn id="140" idx="0"/>
            </p:cNvCxnSpPr>
            <p:nvPr/>
          </p:nvCxnSpPr>
          <p:spPr>
            <a:xfrm>
              <a:off x="1606951" y="3036442"/>
              <a:ext cx="1379590" cy="141285"/>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hape 158"/>
            <p:cNvCxnSpPr>
              <a:stCxn id="140" idx="2"/>
              <a:endCxn id="141" idx="0"/>
            </p:cNvCxnSpPr>
            <p:nvPr/>
          </p:nvCxnSpPr>
          <p:spPr>
            <a:xfrm rot="10800000" flipV="1">
              <a:off x="2064371" y="3352350"/>
              <a:ext cx="772629" cy="307971"/>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hape 160"/>
            <p:cNvCxnSpPr>
              <a:stCxn id="141" idx="2"/>
              <a:endCxn id="142" idx="0"/>
            </p:cNvCxnSpPr>
            <p:nvPr/>
          </p:nvCxnSpPr>
          <p:spPr>
            <a:xfrm rot="10800000" flipV="1">
              <a:off x="1498461" y="3834944"/>
              <a:ext cx="416369" cy="215897"/>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Shape 162"/>
            <p:cNvCxnSpPr>
              <a:stCxn id="142" idx="6"/>
              <a:endCxn id="143" idx="0"/>
            </p:cNvCxnSpPr>
            <p:nvPr/>
          </p:nvCxnSpPr>
          <p:spPr>
            <a:xfrm>
              <a:off x="1649467" y="4225464"/>
              <a:ext cx="33721" cy="166686"/>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Elbow Connector 164"/>
            <p:cNvCxnSpPr>
              <a:endCxn id="145" idx="0"/>
            </p:cNvCxnSpPr>
            <p:nvPr/>
          </p:nvCxnSpPr>
          <p:spPr>
            <a:xfrm rot="16200000" flipH="1">
              <a:off x="1675867" y="4783276"/>
              <a:ext cx="38100" cy="14661"/>
            </a:xfrm>
            <a:prstGeom prst="bentConnector3">
              <a:avLst>
                <a:gd name="adj1" fmla="val 50000"/>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hape 166"/>
            <p:cNvCxnSpPr>
              <a:stCxn id="145" idx="6"/>
              <a:endCxn id="144" idx="0"/>
            </p:cNvCxnSpPr>
            <p:nvPr/>
          </p:nvCxnSpPr>
          <p:spPr>
            <a:xfrm>
              <a:off x="1850322" y="4984279"/>
              <a:ext cx="2615504" cy="263522"/>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Shape 168"/>
            <p:cNvCxnSpPr>
              <a:endCxn id="146" idx="0"/>
            </p:cNvCxnSpPr>
            <p:nvPr/>
          </p:nvCxnSpPr>
          <p:spPr>
            <a:xfrm rot="10800000" flipV="1">
              <a:off x="1507257" y="5452586"/>
              <a:ext cx="2782638" cy="119060"/>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hape 170"/>
            <p:cNvCxnSpPr>
              <a:stCxn id="146" idx="6"/>
              <a:endCxn id="148" idx="0"/>
            </p:cNvCxnSpPr>
            <p:nvPr/>
          </p:nvCxnSpPr>
          <p:spPr>
            <a:xfrm>
              <a:off x="1656798" y="5746270"/>
              <a:ext cx="1158211" cy="152398"/>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hape 172"/>
            <p:cNvCxnSpPr>
              <a:endCxn id="149" idx="0"/>
            </p:cNvCxnSpPr>
            <p:nvPr/>
          </p:nvCxnSpPr>
          <p:spPr>
            <a:xfrm rot="10800000" flipV="1">
              <a:off x="1958813" y="6109803"/>
              <a:ext cx="691994" cy="130173"/>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31841" name="Rectangle 6"/>
          <p:cNvSpPr>
            <a:spLocks noChangeArrowheads="1"/>
          </p:cNvSpPr>
          <p:nvPr/>
        </p:nvSpPr>
        <p:spPr bwMode="auto">
          <a:xfrm>
            <a:off x="1226528" y="5729656"/>
            <a:ext cx="603738" cy="225669"/>
          </a:xfrm>
          <a:prstGeom prst="rect">
            <a:avLst/>
          </a:prstGeom>
          <a:solidFill>
            <a:schemeClr val="bg1"/>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lIns="83077" tIns="39877" rIns="83077" bIns="39877" anchor="ctr"/>
          <a:lstStyle/>
          <a:p>
            <a:endParaRPr lang="en-US" sz="1477"/>
          </a:p>
        </p:txBody>
      </p:sp>
      <p:sp>
        <p:nvSpPr>
          <p:cNvPr id="162" name="Text Box 81"/>
          <p:cNvSpPr txBox="1">
            <a:spLocks noChangeArrowheads="1"/>
          </p:cNvSpPr>
          <p:nvPr/>
        </p:nvSpPr>
        <p:spPr bwMode="auto">
          <a:xfrm>
            <a:off x="257908" y="1028703"/>
            <a:ext cx="7021848" cy="319639"/>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square">
            <a:spAutoFit/>
          </a:bodyPr>
          <a:lstStyle/>
          <a:p>
            <a:pPr>
              <a:defRPr/>
            </a:pPr>
            <a:r>
              <a:rPr lang="en-GB" sz="1477" dirty="0">
                <a:solidFill>
                  <a:schemeClr val="dk1"/>
                </a:solidFill>
                <a:latin typeface="+mn-lt"/>
                <a:ea typeface="+mn-ea"/>
              </a:rPr>
              <a:t>Step 5: Review Chart for candidate whole system concept solutions</a:t>
            </a:r>
          </a:p>
        </p:txBody>
      </p:sp>
      <p:pic>
        <p:nvPicPr>
          <p:cNvPr id="6" name="Picture 5"/>
          <p:cNvPicPr>
            <a:picLocks noChangeAspect="1"/>
          </p:cNvPicPr>
          <p:nvPr/>
        </p:nvPicPr>
        <p:blipFill rotWithShape="1">
          <a:blip r:embed="rId3"/>
          <a:srcRect r="16495" b="1670"/>
          <a:stretch/>
        </p:blipFill>
        <p:spPr>
          <a:xfrm>
            <a:off x="327752" y="1435802"/>
            <a:ext cx="6945849" cy="4889685"/>
          </a:xfrm>
          <a:prstGeom prst="rect">
            <a:avLst/>
          </a:prstGeom>
        </p:spPr>
      </p:pic>
      <p:sp>
        <p:nvSpPr>
          <p:cNvPr id="164" name="Text Box 82"/>
          <p:cNvSpPr txBox="1">
            <a:spLocks noChangeArrowheads="1"/>
          </p:cNvSpPr>
          <p:nvPr/>
        </p:nvSpPr>
        <p:spPr bwMode="auto">
          <a:xfrm>
            <a:off x="6861117" y="1697430"/>
            <a:ext cx="1901628" cy="1683474"/>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dirty="0"/>
              <a:t>The number of candidate whole system concept solutions should be allowed to emerge. It could be 20 - it could be 2.</a:t>
            </a:r>
          </a:p>
        </p:txBody>
      </p:sp>
      <p:sp>
        <p:nvSpPr>
          <p:cNvPr id="5" name="Rounded Rectangular Callout 4"/>
          <p:cNvSpPr/>
          <p:nvPr/>
        </p:nvSpPr>
        <p:spPr>
          <a:xfrm>
            <a:off x="6348541" y="3515406"/>
            <a:ext cx="2267335" cy="2311538"/>
          </a:xfrm>
          <a:prstGeom prst="wedgeRoundRectCallout">
            <a:avLst>
              <a:gd name="adj1" fmla="val -233654"/>
              <a:gd name="adj2" fmla="val -5801"/>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Any unused functional solutions should be investigated. Why were they not selected?</a:t>
            </a:r>
          </a:p>
          <a:p>
            <a:pPr algn="ctr"/>
            <a:r>
              <a:rPr lang="en-US" sz="1477" dirty="0"/>
              <a:t>Were the de-selection criteria correct?</a:t>
            </a:r>
          </a:p>
        </p:txBody>
      </p:sp>
    </p:spTree>
    <p:extLst>
      <p:ext uri="{BB962C8B-B14F-4D97-AF65-F5344CB8AC3E}">
        <p14:creationId xmlns:p14="http://schemas.microsoft.com/office/powerpoint/2010/main" val="17766401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smtClean="0"/>
              <a:t>Exercise – Concept Selection </a:t>
            </a:r>
            <a:endParaRPr lang="en-GB"/>
          </a:p>
        </p:txBody>
      </p:sp>
      <p:sp>
        <p:nvSpPr>
          <p:cNvPr id="33794" name="Rectangle 3"/>
          <p:cNvSpPr>
            <a:spLocks noGrp="1" noChangeArrowheads="1"/>
          </p:cNvSpPr>
          <p:nvPr>
            <p:ph type="body" sz="half" idx="2"/>
          </p:nvPr>
        </p:nvSpPr>
        <p:spPr>
          <a:xfrm>
            <a:off x="4876800" y="1882775"/>
            <a:ext cx="3815862" cy="2765425"/>
          </a:xfrm>
        </p:spPr>
        <p:txBody>
          <a:bodyPr/>
          <a:lstStyle/>
          <a:p>
            <a:pPr marL="0" indent="0">
              <a:buNone/>
            </a:pPr>
            <a:r>
              <a:rPr lang="en-GB" dirty="0" smtClean="0"/>
              <a:t>In teams</a:t>
            </a:r>
          </a:p>
          <a:p>
            <a:r>
              <a:rPr lang="en-GB" dirty="0" smtClean="0"/>
              <a:t>For the case study project</a:t>
            </a:r>
          </a:p>
          <a:p>
            <a:r>
              <a:rPr lang="en-GB" dirty="0" smtClean="0"/>
              <a:t>Identify three potential whole concept system solutions</a:t>
            </a:r>
          </a:p>
          <a:p>
            <a:pPr marL="0" indent="0">
              <a:buNone/>
            </a:pPr>
            <a:r>
              <a:rPr lang="en-GB" dirty="0" smtClean="0"/>
              <a:t>Time: 45 Minutes</a:t>
            </a:r>
          </a:p>
          <a:p>
            <a:pPr lvl="1"/>
            <a:endParaRPr lang="en-GB" dirty="0" smtClean="0"/>
          </a:p>
          <a:p>
            <a:endParaRPr lang="en-GB" dirty="0" smtClean="0"/>
          </a:p>
          <a:p>
            <a:endParaRPr lang="en-GB" dirty="0"/>
          </a:p>
        </p:txBody>
      </p:sp>
      <p:grpSp>
        <p:nvGrpSpPr>
          <p:cNvPr id="60" name="Group 17"/>
          <p:cNvGrpSpPr>
            <a:grpSpLocks/>
          </p:cNvGrpSpPr>
          <p:nvPr/>
        </p:nvGrpSpPr>
        <p:grpSpPr bwMode="auto">
          <a:xfrm rot="16200000" flipH="1">
            <a:off x="524615" y="1689589"/>
            <a:ext cx="4006362" cy="2743200"/>
            <a:chOff x="384" y="1008"/>
            <a:chExt cx="4656" cy="2928"/>
          </a:xfrm>
          <a:solidFill>
            <a:srgbClr val="FFFF00"/>
          </a:solidFill>
        </p:grpSpPr>
        <p:sp>
          <p:nvSpPr>
            <p:cNvPr id="61" name="Freeform 18"/>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grpFill/>
            <a:ln w="12700" cap="rnd">
              <a:noFill/>
              <a:round/>
              <a:headEnd/>
              <a:tailEnd/>
            </a:ln>
          </p:spPr>
          <p:txBody>
            <a:bodyPr wrap="none" anchor="ctr"/>
            <a:lstStyle/>
            <a:p>
              <a:pPr>
                <a:defRPr/>
              </a:pPr>
              <a:endParaRPr lang="en-US" sz="1477">
                <a:ea typeface="+mn-ea"/>
              </a:endParaRPr>
            </a:p>
          </p:txBody>
        </p:sp>
        <p:sp>
          <p:nvSpPr>
            <p:cNvPr id="62" name="Line 19"/>
            <p:cNvSpPr>
              <a:spLocks noChangeShapeType="1"/>
            </p:cNvSpPr>
            <p:nvPr/>
          </p:nvSpPr>
          <p:spPr bwMode="auto">
            <a:xfrm>
              <a:off x="384" y="1440"/>
              <a:ext cx="1776" cy="220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nvGrpSpPr>
            <p:cNvPr id="63" name="Group 20"/>
            <p:cNvGrpSpPr>
              <a:grpSpLocks/>
            </p:cNvGrpSpPr>
            <p:nvPr/>
          </p:nvGrpSpPr>
          <p:grpSpPr bwMode="auto">
            <a:xfrm>
              <a:off x="384" y="1008"/>
              <a:ext cx="4656" cy="2592"/>
              <a:chOff x="384" y="1008"/>
              <a:chExt cx="4656" cy="2592"/>
            </a:xfrm>
            <a:grpFill/>
          </p:grpSpPr>
          <p:sp>
            <p:nvSpPr>
              <p:cNvPr id="66" name="Oval 21"/>
              <p:cNvSpPr>
                <a:spLocks noChangeArrowheads="1"/>
              </p:cNvSpPr>
              <p:nvPr/>
            </p:nvSpPr>
            <p:spPr bwMode="auto">
              <a:xfrm>
                <a:off x="384" y="1008"/>
                <a:ext cx="4656" cy="768"/>
              </a:xfrm>
              <a:prstGeom prst="ellipse">
                <a:avLst/>
              </a:prstGeom>
              <a:grpFill/>
              <a:ln w="12700">
                <a:solidFill>
                  <a:schemeClr val="tx1"/>
                </a:solidFill>
                <a:round/>
                <a:headEnd type="none" w="sm" len="sm"/>
                <a:tailEnd type="none" w="sm" len="sm"/>
              </a:ln>
            </p:spPr>
            <p:txBody>
              <a:bodyPr wrap="none" anchor="ctr"/>
              <a:lstStyle/>
              <a:p>
                <a:pPr>
                  <a:defRPr/>
                </a:pPr>
                <a:endParaRPr lang="en-US" sz="1477">
                  <a:ea typeface="+mn-ea"/>
                </a:endParaRPr>
              </a:p>
            </p:txBody>
          </p:sp>
          <p:sp>
            <p:nvSpPr>
              <p:cNvPr id="67" name="Line 22"/>
              <p:cNvSpPr>
                <a:spLocks noChangeShapeType="1"/>
              </p:cNvSpPr>
              <p:nvPr/>
            </p:nvSpPr>
            <p:spPr bwMode="auto">
              <a:xfrm flipH="1">
                <a:off x="3360" y="1440"/>
                <a:ext cx="1680" cy="2160"/>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64" name="Line 23"/>
            <p:cNvSpPr>
              <a:spLocks noChangeShapeType="1"/>
            </p:cNvSpPr>
            <p:nvPr/>
          </p:nvSpPr>
          <p:spPr bwMode="auto">
            <a:xfrm>
              <a:off x="2160" y="3648"/>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sp>
          <p:nvSpPr>
            <p:cNvPr id="65" name="Line 24"/>
            <p:cNvSpPr>
              <a:spLocks noChangeShapeType="1"/>
            </p:cNvSpPr>
            <p:nvPr/>
          </p:nvSpPr>
          <p:spPr bwMode="auto">
            <a:xfrm>
              <a:off x="3360" y="3600"/>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68" name="Text Box 30"/>
          <p:cNvSpPr txBox="1">
            <a:spLocks noChangeArrowheads="1"/>
          </p:cNvSpPr>
          <p:nvPr/>
        </p:nvSpPr>
        <p:spPr bwMode="auto">
          <a:xfrm>
            <a:off x="1237047" y="1126883"/>
            <a:ext cx="468398" cy="3843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69" name="Line 31"/>
          <p:cNvSpPr>
            <a:spLocks noChangeShapeType="1"/>
          </p:cNvSpPr>
          <p:nvPr/>
        </p:nvSpPr>
        <p:spPr bwMode="auto">
          <a:xfrm flipV="1">
            <a:off x="1308589" y="4800602"/>
            <a:ext cx="389792"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0" name="Line 32"/>
          <p:cNvSpPr>
            <a:spLocks noChangeShapeType="1"/>
          </p:cNvSpPr>
          <p:nvPr/>
        </p:nvSpPr>
        <p:spPr bwMode="auto">
          <a:xfrm flipV="1">
            <a:off x="1304191" y="4463564"/>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1" name="Line 33"/>
          <p:cNvSpPr>
            <a:spLocks noChangeShapeType="1"/>
          </p:cNvSpPr>
          <p:nvPr/>
        </p:nvSpPr>
        <p:spPr bwMode="auto">
          <a:xfrm flipV="1">
            <a:off x="1304191" y="4278925"/>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2" name="Line 34"/>
          <p:cNvSpPr>
            <a:spLocks noChangeShapeType="1"/>
          </p:cNvSpPr>
          <p:nvPr/>
        </p:nvSpPr>
        <p:spPr bwMode="auto">
          <a:xfrm flipV="1">
            <a:off x="1285141" y="1764325"/>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3" name="Line 35"/>
          <p:cNvSpPr>
            <a:spLocks noChangeShapeType="1"/>
          </p:cNvSpPr>
          <p:nvPr/>
        </p:nvSpPr>
        <p:spPr bwMode="auto">
          <a:xfrm flipV="1">
            <a:off x="1320310" y="1251441"/>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4" name="Line 36"/>
          <p:cNvSpPr>
            <a:spLocks noChangeShapeType="1"/>
          </p:cNvSpPr>
          <p:nvPr/>
        </p:nvSpPr>
        <p:spPr bwMode="auto">
          <a:xfrm flipV="1">
            <a:off x="1304191" y="2256693"/>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5" name="Line 37"/>
          <p:cNvSpPr>
            <a:spLocks noChangeShapeType="1"/>
          </p:cNvSpPr>
          <p:nvPr/>
        </p:nvSpPr>
        <p:spPr bwMode="auto">
          <a:xfrm flipV="1">
            <a:off x="1292468" y="2086710"/>
            <a:ext cx="389792"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6" name="Line 38"/>
          <p:cNvSpPr>
            <a:spLocks noChangeShapeType="1"/>
          </p:cNvSpPr>
          <p:nvPr/>
        </p:nvSpPr>
        <p:spPr bwMode="auto">
          <a:xfrm flipV="1">
            <a:off x="1323241" y="2784233"/>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7" name="Line 39"/>
          <p:cNvSpPr>
            <a:spLocks noChangeShapeType="1"/>
          </p:cNvSpPr>
          <p:nvPr/>
        </p:nvSpPr>
        <p:spPr bwMode="auto">
          <a:xfrm flipV="1">
            <a:off x="1320310" y="2596664"/>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8" name="Line 40"/>
          <p:cNvSpPr>
            <a:spLocks noChangeShapeType="1"/>
          </p:cNvSpPr>
          <p:nvPr/>
        </p:nvSpPr>
        <p:spPr bwMode="auto">
          <a:xfrm flipV="1">
            <a:off x="1285141" y="3777764"/>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79" name="Line 41"/>
          <p:cNvSpPr>
            <a:spLocks noChangeShapeType="1"/>
          </p:cNvSpPr>
          <p:nvPr/>
        </p:nvSpPr>
        <p:spPr bwMode="auto">
          <a:xfrm flipV="1">
            <a:off x="1320310" y="3440725"/>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80" name="Text Box 42"/>
          <p:cNvSpPr txBox="1">
            <a:spLocks noChangeArrowheads="1"/>
          </p:cNvSpPr>
          <p:nvPr/>
        </p:nvSpPr>
        <p:spPr bwMode="auto">
          <a:xfrm>
            <a:off x="2670470" y="2633298"/>
            <a:ext cx="752129" cy="9448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dirty="0"/>
              <a:t>Concept</a:t>
            </a:r>
          </a:p>
          <a:p>
            <a:pPr algn="ctr"/>
            <a:r>
              <a:rPr lang="en-GB" sz="1108" b="1" dirty="0"/>
              <a:t>Concept</a:t>
            </a:r>
          </a:p>
          <a:p>
            <a:pPr algn="ctr"/>
            <a:r>
              <a:rPr lang="en-GB" sz="1108" b="1" dirty="0"/>
              <a:t>Concept</a:t>
            </a:r>
          </a:p>
          <a:p>
            <a:pPr algn="ctr"/>
            <a:r>
              <a:rPr lang="en-GB" sz="1108" b="1" dirty="0"/>
              <a:t>Concept</a:t>
            </a:r>
          </a:p>
          <a:p>
            <a:pPr algn="ctr"/>
            <a:r>
              <a:rPr lang="en-GB" sz="1108" b="1" dirty="0"/>
              <a:t>Concept</a:t>
            </a:r>
          </a:p>
        </p:txBody>
      </p:sp>
      <p:sp>
        <p:nvSpPr>
          <p:cNvPr id="81" name="AutoShape 43"/>
          <p:cNvSpPr>
            <a:spLocks noChangeArrowheads="1"/>
          </p:cNvSpPr>
          <p:nvPr/>
        </p:nvSpPr>
        <p:spPr bwMode="auto">
          <a:xfrm rot="1744134" flipV="1">
            <a:off x="1767254" y="1833197"/>
            <a:ext cx="1112227" cy="492369"/>
          </a:xfrm>
          <a:prstGeom prst="rightArrow">
            <a:avLst>
              <a:gd name="adj1" fmla="val 50000"/>
              <a:gd name="adj2" fmla="val 52133"/>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82" name="AutoShape 44"/>
          <p:cNvSpPr>
            <a:spLocks noChangeArrowheads="1"/>
          </p:cNvSpPr>
          <p:nvPr/>
        </p:nvSpPr>
        <p:spPr bwMode="auto">
          <a:xfrm rot="19775736">
            <a:off x="1771650" y="3875943"/>
            <a:ext cx="1015511" cy="492369"/>
          </a:xfrm>
          <a:prstGeom prst="rightArrow">
            <a:avLst>
              <a:gd name="adj1" fmla="val 50000"/>
              <a:gd name="adj2" fmla="val 47600"/>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83" name="AutoShape 45"/>
          <p:cNvSpPr>
            <a:spLocks noChangeArrowheads="1"/>
          </p:cNvSpPr>
          <p:nvPr/>
        </p:nvSpPr>
        <p:spPr bwMode="auto">
          <a:xfrm>
            <a:off x="1752600" y="2819400"/>
            <a:ext cx="971550" cy="492369"/>
          </a:xfrm>
          <a:prstGeom prst="rightArrow">
            <a:avLst>
              <a:gd name="adj1" fmla="val 50000"/>
              <a:gd name="adj2" fmla="val 4553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84" name="Rounded Rectangular Callout 83"/>
          <p:cNvSpPr/>
          <p:nvPr/>
        </p:nvSpPr>
        <p:spPr>
          <a:xfrm>
            <a:off x="1504950" y="4884127"/>
            <a:ext cx="2164373" cy="1606062"/>
          </a:xfrm>
          <a:prstGeom prst="wedgeRoundRectCallout">
            <a:avLst>
              <a:gd name="adj1" fmla="val 19982"/>
              <a:gd name="adj2" fmla="val -138993"/>
              <a:gd name="adj3" fmla="val 16667"/>
            </a:avLst>
          </a:prstGeom>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00" b="1" dirty="0">
                <a:solidFill>
                  <a:schemeClr val="bg1"/>
                </a:solidFill>
              </a:rPr>
              <a:t>CONCEPT INTEGRATION</a:t>
            </a:r>
          </a:p>
          <a:p>
            <a:pPr>
              <a:defRPr/>
            </a:pPr>
            <a:r>
              <a:rPr lang="en-GB" sz="1200" dirty="0">
                <a:solidFill>
                  <a:schemeClr val="bg1"/>
                </a:solidFill>
              </a:rPr>
              <a:t>From the set of all possible solutions determine those combinations that form a whole system concept</a:t>
            </a:r>
          </a:p>
        </p:txBody>
      </p:sp>
    </p:spTree>
    <p:extLst>
      <p:ext uri="{BB962C8B-B14F-4D97-AF65-F5344CB8AC3E}">
        <p14:creationId xmlns:p14="http://schemas.microsoft.com/office/powerpoint/2010/main" val="5034509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sz="half" idx="1"/>
          </p:nvPr>
        </p:nvSpPr>
        <p:spPr/>
        <p:txBody>
          <a:bodyPr/>
          <a:lstStyle/>
          <a:p>
            <a:r>
              <a:rPr lang="en-GB" smtClean="0"/>
              <a:t>FMA part 2</a:t>
            </a:r>
          </a:p>
          <a:p>
            <a:pPr lvl="1"/>
            <a:r>
              <a:rPr lang="en-GB" smtClean="0"/>
              <a:t>Pros</a:t>
            </a:r>
          </a:p>
          <a:p>
            <a:pPr lvl="2"/>
            <a:r>
              <a:rPr lang="en-GB" smtClean="0"/>
              <a:t>Easy to undertake</a:t>
            </a:r>
          </a:p>
          <a:p>
            <a:pPr lvl="2"/>
            <a:r>
              <a:rPr lang="en-GB" smtClean="0"/>
              <a:t>Visual and structured tool for the systematic identification of candidate whole system concept solutions</a:t>
            </a:r>
          </a:p>
          <a:p>
            <a:pPr lvl="2"/>
            <a:r>
              <a:rPr lang="en-GB" smtClean="0"/>
              <a:t>Clear descriptions of whole concepts</a:t>
            </a:r>
          </a:p>
          <a:p>
            <a:pPr lvl="2"/>
            <a:r>
              <a:rPr lang="en-GB" smtClean="0"/>
              <a:t>Captures in a simple way the justified design rationale</a:t>
            </a:r>
          </a:p>
          <a:p>
            <a:pPr lvl="2"/>
            <a:r>
              <a:rPr lang="en-GB" smtClean="0"/>
              <a:t>Encourages team discussion and consensus decision making</a:t>
            </a:r>
          </a:p>
          <a:p>
            <a:pPr lvl="2"/>
            <a:endParaRPr lang="en-GB" smtClean="0"/>
          </a:p>
          <a:p>
            <a:endParaRPr lang="en-GB" dirty="0"/>
          </a:p>
        </p:txBody>
      </p:sp>
      <p:sp>
        <p:nvSpPr>
          <p:cNvPr id="35843" name="Rectangle 4"/>
          <p:cNvSpPr>
            <a:spLocks noGrp="1" noChangeArrowheads="1"/>
          </p:cNvSpPr>
          <p:nvPr>
            <p:ph type="body" sz="half" idx="2"/>
          </p:nvPr>
        </p:nvSpPr>
        <p:spPr/>
        <p:txBody>
          <a:bodyPr/>
          <a:lstStyle/>
          <a:p>
            <a:r>
              <a:rPr lang="en-GB" smtClean="0"/>
              <a:t>FMA part 2</a:t>
            </a:r>
          </a:p>
          <a:p>
            <a:pPr lvl="1"/>
            <a:r>
              <a:rPr lang="en-GB" smtClean="0"/>
              <a:t>Cons</a:t>
            </a:r>
          </a:p>
          <a:p>
            <a:pPr lvl="2"/>
            <a:r>
              <a:rPr lang="en-GB" smtClean="0"/>
              <a:t>Ensuring the </a:t>
            </a:r>
            <a:r>
              <a:rPr lang="ja-JP" altLang="en-GB" smtClean="0"/>
              <a:t>“</a:t>
            </a:r>
            <a:r>
              <a:rPr lang="en-GB" altLang="ja-JP" smtClean="0"/>
              <a:t>best</a:t>
            </a:r>
            <a:r>
              <a:rPr lang="ja-JP" altLang="en-GB" smtClean="0"/>
              <a:t>”</a:t>
            </a:r>
            <a:r>
              <a:rPr lang="en-GB" altLang="ja-JP" smtClean="0"/>
              <a:t> de-selection criteria</a:t>
            </a:r>
          </a:p>
          <a:p>
            <a:pPr lvl="2"/>
            <a:r>
              <a:rPr lang="en-GB" smtClean="0"/>
              <a:t>High level concepts can incorporate many </a:t>
            </a:r>
            <a:r>
              <a:rPr lang="ja-JP" altLang="en-GB" smtClean="0"/>
              <a:t>“</a:t>
            </a:r>
            <a:r>
              <a:rPr lang="en-GB" altLang="ja-JP" smtClean="0"/>
              <a:t>means</a:t>
            </a:r>
            <a:r>
              <a:rPr lang="ja-JP" altLang="en-GB" smtClean="0"/>
              <a:t>”</a:t>
            </a:r>
            <a:r>
              <a:rPr lang="en-GB" altLang="ja-JP" smtClean="0"/>
              <a:t> </a:t>
            </a:r>
            <a:endParaRPr lang="en-GB" dirty="0"/>
          </a:p>
        </p:txBody>
      </p:sp>
      <p:sp>
        <p:nvSpPr>
          <p:cNvPr id="35841" name="Rectangle 2"/>
          <p:cNvSpPr>
            <a:spLocks noGrp="1" noChangeArrowheads="1"/>
          </p:cNvSpPr>
          <p:nvPr>
            <p:ph type="title"/>
          </p:nvPr>
        </p:nvSpPr>
        <p:spPr/>
        <p:txBody>
          <a:bodyPr/>
          <a:lstStyle/>
          <a:p>
            <a:r>
              <a:rPr lang="en-GB" smtClean="0"/>
              <a:t>Summary: FMA Part 2</a:t>
            </a:r>
            <a:endParaRPr lang="en-GB"/>
          </a:p>
        </p:txBody>
      </p:sp>
    </p:spTree>
    <p:extLst>
      <p:ext uri="{BB962C8B-B14F-4D97-AF65-F5344CB8AC3E}">
        <p14:creationId xmlns:p14="http://schemas.microsoft.com/office/powerpoint/2010/main" val="351906710"/>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Next Step</a:t>
            </a:r>
            <a:endParaRPr lang="en-US" dirty="0"/>
          </a:p>
        </p:txBody>
      </p:sp>
      <p:sp>
        <p:nvSpPr>
          <p:cNvPr id="6" name="Content Placeholder 5"/>
          <p:cNvSpPr>
            <a:spLocks noGrp="1"/>
          </p:cNvSpPr>
          <p:nvPr>
            <p:ph idx="1"/>
          </p:nvPr>
        </p:nvSpPr>
        <p:spPr/>
        <p:txBody>
          <a:bodyPr/>
          <a:lstStyle/>
          <a:p>
            <a:r>
              <a:rPr lang="en-US" smtClean="0"/>
              <a:t>The next step, having identified a number of candidate whole system concept solutions, is to “work up” the concepts to allow them to be evaluated</a:t>
            </a:r>
          </a:p>
          <a:p>
            <a:r>
              <a:rPr lang="en-US" smtClean="0"/>
              <a:t>This may involve:</a:t>
            </a:r>
          </a:p>
          <a:p>
            <a:pPr lvl="1"/>
            <a:r>
              <a:rPr lang="en-US" smtClean="0"/>
              <a:t>Sketching out the physical layout/architecture</a:t>
            </a:r>
          </a:p>
          <a:p>
            <a:pPr lvl="1"/>
            <a:r>
              <a:rPr lang="en-US" smtClean="0"/>
              <a:t>Producing concept drawings – show what a concept looks like</a:t>
            </a:r>
          </a:p>
          <a:p>
            <a:pPr lvl="1"/>
            <a:r>
              <a:rPr lang="en-US" smtClean="0"/>
              <a:t>Defining the concept of operation – the Use Case or Use Cases for the concept</a:t>
            </a:r>
          </a:p>
          <a:p>
            <a:pPr lvl="1"/>
            <a:r>
              <a:rPr lang="en-US" smtClean="0"/>
              <a:t>Performing “back of the envelope” calculations on performance for each concept</a:t>
            </a:r>
          </a:p>
          <a:p>
            <a:pPr lvl="1"/>
            <a:endParaRPr lang="en-US" smtClean="0"/>
          </a:p>
          <a:p>
            <a:pPr lvl="1"/>
            <a:endParaRPr lang="en-US" dirty="0"/>
          </a:p>
        </p:txBody>
      </p:sp>
    </p:spTree>
    <p:extLst>
      <p:ext uri="{BB962C8B-B14F-4D97-AF65-F5344CB8AC3E}">
        <p14:creationId xmlns:p14="http://schemas.microsoft.com/office/powerpoint/2010/main" val="5715283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4</TotalTime>
  <Words>1264</Words>
  <Application>Microsoft Macintosh PowerPoint</Application>
  <PresentationFormat>On-screen Show (4:3)</PresentationFormat>
  <Paragraphs>188</Paragraphs>
  <Slides>15</Slides>
  <Notes>12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15</vt:i4>
      </vt:variant>
    </vt:vector>
  </HeadingPairs>
  <TitlesOfParts>
    <vt:vector size="28" baseType="lpstr">
      <vt:lpstr>Calibri</vt:lpstr>
      <vt:lpstr>Courier New</vt:lpstr>
      <vt:lpstr>Dingur</vt:lpstr>
      <vt:lpstr>MS PGothic</vt:lpstr>
      <vt:lpstr>ＭＳ Ｐゴシック</vt:lpstr>
      <vt:lpstr>ＭＳ ゴシック</vt:lpstr>
      <vt:lpstr>Times New Roman</vt:lpstr>
      <vt:lpstr>Verdana</vt:lpstr>
      <vt:lpstr>Wingdings</vt:lpstr>
      <vt:lpstr>Wingdings 2</vt:lpstr>
      <vt:lpstr>Arial</vt:lpstr>
      <vt:lpstr>2016 Waters Template_white</vt:lpstr>
      <vt:lpstr>Custom Design</vt:lpstr>
      <vt:lpstr>Create System Design Concept Concept Integration </vt:lpstr>
      <vt:lpstr>Process and Tools</vt:lpstr>
      <vt:lpstr>Introduction to Concept Integration</vt:lpstr>
      <vt:lpstr>Concept Integration</vt:lpstr>
      <vt:lpstr>Function Means Analysis (Stage 2)</vt:lpstr>
      <vt:lpstr>Function Means Analysis Process</vt:lpstr>
      <vt:lpstr>Step 3: Determine Selection/De-selection Criteria</vt:lpstr>
      <vt:lpstr>Example: Intelligent Washing Machine</vt:lpstr>
      <vt:lpstr>Step 4: Use the Criteria to De-select from the Table</vt:lpstr>
      <vt:lpstr>Example: Intelligent Washing Machine</vt:lpstr>
      <vt:lpstr>Step 5: Review Remaining Options to Generate Potential Whole System Concept Solutions</vt:lpstr>
      <vt:lpstr>Example: Intelligent Washing Machine</vt:lpstr>
      <vt:lpstr>Exercise – Concept Selection </vt:lpstr>
      <vt:lpstr>Summary: FMA Part 2</vt:lpstr>
      <vt:lpstr>Next Step</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Integration</dc:title>
  <dc:subject>Systems Engineering</dc:subject>
  <dc:creator>Stuart Burge</dc:creator>
  <cp:keywords/>
  <dc:description/>
  <cp:lastModifiedBy>Stuart Burge</cp:lastModifiedBy>
  <cp:revision>4</cp:revision>
  <dcterms:created xsi:type="dcterms:W3CDTF">2015-11-25T16:01:18Z</dcterms:created>
  <dcterms:modified xsi:type="dcterms:W3CDTF">2016-10-25T08:27:59Z</dcterms:modified>
  <cp:category/>
</cp:coreProperties>
</file>