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29"/>
  </p:notesMasterIdLst>
  <p:handoutMasterIdLst>
    <p:handoutMasterId r:id="rId30"/>
  </p:handoutMasterIdLst>
  <p:sldIdLst>
    <p:sldId id="259" r:id="rId3"/>
    <p:sldId id="260" r:id="rId4"/>
    <p:sldId id="262" r:id="rId5"/>
    <p:sldId id="263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</p:sldIdLst>
  <p:sldSz cx="9144000" cy="6858000" type="screen4x3"/>
  <p:notesSz cx="6896100" cy="9236075"/>
  <p:custDataLst>
    <p:tags r:id="rId3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23"/>
    <p:restoredTop sz="93229"/>
  </p:normalViewPr>
  <p:slideViewPr>
    <p:cSldViewPr>
      <p:cViewPr varScale="1">
        <p:scale>
          <a:sx n="76" d="100"/>
          <a:sy n="76" d="100"/>
        </p:scale>
        <p:origin x="52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11/16/2016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11/16/2016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229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B36E83C-7335-9C43-BBC1-4349C6E99A71}" type="slidenum">
              <a:rPr lang="en-GB" sz="1200"/>
              <a:pPr eaLnBrk="1" hangingPunct="1"/>
              <a:t>3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923549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0600A63-3A05-BE41-8508-524D5C620FDA}" type="slidenum">
              <a:rPr lang="en-GB" sz="1200"/>
              <a:pPr eaLnBrk="1" hangingPunct="1"/>
              <a:t>4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260487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2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28CE61B-061F-214B-9469-A0C0EFAD5E02}" type="slidenum">
              <a:rPr lang="en-GB" sz="1200">
                <a:latin typeface="GE Inspira Pitch Regular" charset="0"/>
              </a:rPr>
              <a:pPr eaLnBrk="1" hangingPunct="1"/>
              <a:t>6</a:t>
            </a:fld>
            <a:endParaRPr lang="en-GB" sz="1200" dirty="0">
              <a:latin typeface="GE Inspira Pitch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0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FE20783-9C92-DD44-BF07-A7DEEE5E48B4}" type="slidenum">
              <a:rPr lang="en-GB" sz="1200">
                <a:latin typeface="GE Inspira Pitch Regular" charset="0"/>
              </a:rPr>
              <a:pPr eaLnBrk="1" hangingPunct="1"/>
              <a:t>7</a:t>
            </a:fld>
            <a:endParaRPr lang="en-GB" sz="1200" dirty="0">
              <a:latin typeface="GE Inspira Pitch Regular" charset="0"/>
            </a:endParaRPr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2013" y="233363"/>
            <a:ext cx="5175250" cy="3881437"/>
          </a:xfrm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6550" y="4343400"/>
            <a:ext cx="625475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1047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FE20783-9C92-DD44-BF07-A7DEEE5E48B4}" type="slidenum">
              <a:rPr lang="en-GB" sz="1200">
                <a:latin typeface="GE Inspira Pitch Regular" charset="0"/>
              </a:rPr>
              <a:pPr eaLnBrk="1" hangingPunct="1"/>
              <a:t>8</a:t>
            </a:fld>
            <a:endParaRPr lang="en-GB" sz="1200" dirty="0">
              <a:latin typeface="GE Inspira Pitch Regular" charset="0"/>
            </a:endParaRPr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2013" y="233363"/>
            <a:ext cx="5175250" cy="3881437"/>
          </a:xfrm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6550" y="4343400"/>
            <a:ext cx="625475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731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ADBB29E-796C-0E43-9DF2-BAA8AF7BCBBF}" type="slidenum">
              <a:rPr lang="en-GB" sz="1200">
                <a:latin typeface="GE Inspira Pitch Regular" charset="0"/>
              </a:rPr>
              <a:pPr eaLnBrk="1" hangingPunct="1"/>
              <a:t>9</a:t>
            </a:fld>
            <a:endParaRPr lang="en-GB" sz="1200" dirty="0">
              <a:latin typeface="GE Inspira Pitch Regular" charset="0"/>
            </a:endParaRPr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2013" y="233363"/>
            <a:ext cx="5175250" cy="3881437"/>
          </a:xfrm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6550" y="4343400"/>
            <a:ext cx="625475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434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F94ED51-C6CF-5D47-A626-51DEDB2C6B9F}" type="slidenum">
              <a:rPr lang="en-GB" sz="1200"/>
              <a:pPr eaLnBrk="1" hangingPunct="1"/>
              <a:t>11</a:t>
            </a:fld>
            <a:endParaRPr lang="en-GB" sz="120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32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0660" tIns="45331" rIns="90660" bIns="45331"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880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E119827-CB46-D548-B02B-6E7E8EF08DAC}" type="slidenum">
              <a:rPr lang="en-GB" sz="1200"/>
              <a:pPr eaLnBrk="1" hangingPunct="1"/>
              <a:t>12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21432477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 illustration of inconsistency is given by the assessment of R versus G (equally important), R versus B (equally important) leading to equal importance for G and B.  But G versus B = 2 (G is twice as important as B).  This is inconsistent.</a:t>
            </a:r>
          </a:p>
          <a:p>
            <a:r>
              <a:rPr lang="en-GB" dirty="0"/>
              <a:t>If we were always perfectly consistent we couldn‘t like apples one day, and oranges the next – but we do.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B5B66-3D25-C340-9D1C-F08B7639B86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230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62BAAE-3F6E-D144-A17A-EB739FD475F0}" type="slidenum">
              <a:rPr lang="en-GB"/>
              <a:pPr/>
              <a:t>22</a:t>
            </a:fld>
            <a:endParaRPr lang="en-GB"/>
          </a:p>
        </p:txBody>
      </p:sp>
      <p:sp>
        <p:nvSpPr>
          <p:cNvPr id="27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You can also work out the consistency index and consistency ratio for a complete hierarchy, to see whether the whole thing is sensible, on balance.  Individual inconsistencies, although high, may not be very damaging to the overall conclusion.</a:t>
            </a:r>
          </a:p>
          <a:p>
            <a:r>
              <a:rPr lang="en-GB"/>
              <a:t>Consistency at high levels in the hierarchy is important, since it is these levels which drive the final decision most.</a:t>
            </a:r>
          </a:p>
          <a:p>
            <a:r>
              <a:rPr lang="en-GB"/>
              <a:t>As a matter of interest, in this case the overall CR is just under 10%, which is ok.</a:t>
            </a:r>
          </a:p>
          <a:p>
            <a:r>
              <a:rPr lang="en-GB"/>
              <a:t>It is quite straightforward to calculate the overall CI and CR for a hierarchy, but we shall leave that for another day!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758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62BAAE-3F6E-D144-A17A-EB739FD475F0}" type="slidenum">
              <a:rPr lang="en-GB"/>
              <a:pPr/>
              <a:t>23</a:t>
            </a:fld>
            <a:endParaRPr lang="en-GB"/>
          </a:p>
        </p:txBody>
      </p:sp>
      <p:sp>
        <p:nvSpPr>
          <p:cNvPr id="27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You can also work out the consistency index and consistency ratio for a complete hierarchy, to see whether the whole thing is sensible, on balance.  Individual inconsistencies, although high, may not be very damaging to the overall conclusion.</a:t>
            </a:r>
          </a:p>
          <a:p>
            <a:r>
              <a:rPr lang="en-GB"/>
              <a:t>Consistency at high levels in the hierarchy is important, since it is these levels which drive the final decision most.</a:t>
            </a:r>
          </a:p>
          <a:p>
            <a:r>
              <a:rPr lang="en-GB"/>
              <a:t>As a matter of interest, in this case the overall CR is just under 10%, which is ok.</a:t>
            </a:r>
          </a:p>
          <a:p>
            <a:r>
              <a:rPr lang="en-GB"/>
              <a:t>It is quite straightforward to calculate the overall CI and CR for a hierarchy, but we shall leave that for another day!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0695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8DF2A6B-F443-5D40-ADD5-348494045D88}" type="slidenum">
              <a:rPr lang="en-GB"/>
              <a:pPr eaLnBrk="1" hangingPunct="1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37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4F81BD"/>
                </a:solidFill>
                <a:effectLst/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7" y="-27856"/>
            <a:ext cx="6858000" cy="1066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2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46482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1" dirty="0" smtClean="0">
                <a:solidFill>
                  <a:schemeClr val="accent1"/>
                </a:solidFill>
                <a:effectLst/>
                <a:latin typeface="+mj-lt"/>
                <a:ea typeface="MS PGothic" pitchFamily="34" charset="-128"/>
                <a:cs typeface="ＭＳ Ｐゴシック" pitchFamily="31" charset="-128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858000" cy="1005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692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27063" indent="-169863">
              <a:defRPr sz="1400">
                <a:latin typeface="+mn-lt"/>
              </a:defRPr>
            </a:lvl4pPr>
            <a:lvl5pPr marL="800100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53988">
              <a:defRPr sz="1400">
                <a:latin typeface="+mn-lt"/>
              </a:defRPr>
            </a:lvl4pPr>
            <a:lvl5pPr marL="862013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82588" indent="-150813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8513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287338" indent="-163513">
              <a:defRPr sz="1400">
                <a:latin typeface="+mn-lt"/>
              </a:defRPr>
            </a:lvl2pPr>
            <a:lvl3pPr marL="393700" indent="-163513">
              <a:tabLst/>
              <a:defRPr sz="1400">
                <a:latin typeface="+mn-lt"/>
              </a:defRPr>
            </a:lvl3pPr>
            <a:lvl4pPr marL="627063" indent="-168275">
              <a:defRPr sz="1400">
                <a:latin typeface="+mn-lt"/>
              </a:defRPr>
            </a:lvl4pPr>
            <a:lvl5pPr marL="792163" indent="-16510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578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3" y="990607"/>
            <a:ext cx="3815862" cy="49752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8" y="990607"/>
            <a:ext cx="3815862" cy="49752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137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3" y="990607"/>
            <a:ext cx="3815862" cy="4975225"/>
          </a:xfrm>
        </p:spPr>
        <p:txBody>
          <a:bodyPr/>
          <a:lstStyle/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2338" y="990607"/>
            <a:ext cx="3815862" cy="49752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6841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3459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_blob_strip_wide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©2016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-4763"/>
            <a:ext cx="6489700" cy="104140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14762"/>
            <a:ext cx="2022197" cy="4669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  <p:sldLayoutId id="2147484903" r:id="rId11"/>
    <p:sldLayoutId id="2147484904" r:id="rId12"/>
    <p:sldLayoutId id="2147484905" r:id="rId13"/>
    <p:sldLayoutId id="2147484906" r:id="rId14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effectLst/>
          <a:latin typeface="+mj-lt"/>
          <a:ea typeface="MS PGothic" pitchFamily="34" charset="-128"/>
          <a:cs typeface="MS PGothic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_blob_strip_wid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600"/>
            <a:ext cx="4620294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12" Type="http://schemas.openxmlformats.org/officeDocument/2006/relationships/image" Target="../media/image16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emf"/><Relationship Id="rId11" Type="http://schemas.openxmlformats.org/officeDocument/2006/relationships/image" Target="../media/image15.emf"/><Relationship Id="rId5" Type="http://schemas.openxmlformats.org/officeDocument/2006/relationships/image" Target="../media/image9.emf"/><Relationship Id="rId10" Type="http://schemas.openxmlformats.org/officeDocument/2006/relationships/image" Target="../media/image14.emf"/><Relationship Id="rId4" Type="http://schemas.openxmlformats.org/officeDocument/2006/relationships/image" Target="../media/image8.emf"/><Relationship Id="rId9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0.em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Title 3"/>
          <p:cNvSpPr>
            <a:spLocks noGrp="1"/>
          </p:cNvSpPr>
          <p:nvPr>
            <p:ph type="ctrTitle"/>
          </p:nvPr>
        </p:nvSpPr>
        <p:spPr>
          <a:xfrm>
            <a:off x="4114800" y="1814347"/>
            <a:ext cx="4737100" cy="1658149"/>
          </a:xfrm>
        </p:spPr>
        <p:txBody>
          <a:bodyPr/>
          <a:lstStyle/>
          <a:p>
            <a:pPr algn="r"/>
            <a:r>
              <a:rPr lang="en-GB" sz="1600" dirty="0"/>
              <a:t>Create System Design Concept</a:t>
            </a:r>
            <a:br>
              <a:rPr lang="en-GB" sz="2000" dirty="0"/>
            </a:br>
            <a:r>
              <a:rPr lang="en-GB" sz="3200" dirty="0"/>
              <a:t>Concept Evaluation and Selection </a:t>
            </a:r>
          </a:p>
        </p:txBody>
      </p:sp>
      <p:sp>
        <p:nvSpPr>
          <p:cNvPr id="2050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Secondary Information Goes Here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63" y="1241157"/>
            <a:ext cx="3822700" cy="2637955"/>
          </a:xfrm>
          <a:prstGeom prst="rect">
            <a:avLst/>
          </a:prstGeom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00945" y="4239571"/>
            <a:ext cx="7342109" cy="141814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16531" indent="-316531">
              <a:spcBef>
                <a:spcPct val="20000"/>
              </a:spcBef>
              <a:buClr>
                <a:srgbClr val="333399"/>
              </a:buClr>
              <a:buSzPct val="145000"/>
              <a:defRPr/>
            </a:pPr>
            <a:r>
              <a:rPr lang="en-GB" kern="0" dirty="0">
                <a:solidFill>
                  <a:srgbClr val="000000"/>
                </a:solidFill>
                <a:latin typeface="+mn-lt"/>
                <a:ea typeface="+mn-ea"/>
              </a:rPr>
              <a:t>This Session:</a:t>
            </a:r>
          </a:p>
          <a:p>
            <a:pPr marL="167058" indent="-167058">
              <a:buFont typeface="Arial" pitchFamily="34" charset="0"/>
              <a:buChar char="•"/>
              <a:defRPr/>
            </a:pPr>
            <a:r>
              <a:rPr lang="en-GB" sz="1477" dirty="0">
                <a:solidFill>
                  <a:schemeClr val="dk1"/>
                </a:solidFill>
                <a:latin typeface="+mn-lt"/>
                <a:ea typeface="+mn-ea"/>
              </a:rPr>
              <a:t>Explains the concepts and principles of Concept Selection</a:t>
            </a:r>
          </a:p>
          <a:p>
            <a:pPr marL="167058" indent="-167058">
              <a:buFont typeface="Arial" pitchFamily="34" charset="0"/>
              <a:buChar char="•"/>
              <a:defRPr/>
            </a:pPr>
            <a:r>
              <a:rPr lang="en-GB" sz="1477" dirty="0">
                <a:solidFill>
                  <a:schemeClr val="dk1"/>
                </a:solidFill>
                <a:latin typeface="+mn-lt"/>
                <a:ea typeface="+mn-ea"/>
              </a:rPr>
              <a:t>Describes and provides an opportunity to practise the use of simple tools to evaluate and select whole system solution concepts </a:t>
            </a:r>
          </a:p>
          <a:p>
            <a:pPr marL="589099" lvl="1" indent="-167058">
              <a:buFont typeface="Arial" pitchFamily="34" charset="0"/>
              <a:buChar char="•"/>
              <a:defRPr/>
            </a:pPr>
            <a:r>
              <a:rPr lang="en-GB" sz="1292" dirty="0">
                <a:solidFill>
                  <a:schemeClr val="dk1"/>
                </a:solidFill>
                <a:latin typeface="+mn-lt"/>
                <a:ea typeface="+mn-ea"/>
              </a:rPr>
              <a:t>Pugh Matrix</a:t>
            </a:r>
          </a:p>
          <a:p>
            <a:pPr marL="589099" lvl="1" indent="-167058">
              <a:buFont typeface="Arial" pitchFamily="34" charset="0"/>
              <a:buChar char="•"/>
              <a:defRPr/>
            </a:pPr>
            <a:r>
              <a:rPr lang="en-GB" sz="1292" dirty="0">
                <a:solidFill>
                  <a:schemeClr val="dk1"/>
                </a:solidFill>
                <a:latin typeface="+mn-lt"/>
                <a:ea typeface="+mn-ea"/>
              </a:rPr>
              <a:t>Analytic Hierarchy Process</a:t>
            </a:r>
            <a:endParaRPr lang="en-GB" sz="1477" dirty="0">
              <a:solidFill>
                <a:schemeClr val="dk1"/>
              </a:solidFill>
              <a:latin typeface="+mn-lt"/>
              <a:ea typeface="+mn-ea"/>
            </a:endParaRPr>
          </a:p>
        </p:txBody>
      </p:sp>
      <p:pic>
        <p:nvPicPr>
          <p:cNvPr id="8" name="Picture 7" descr="bhw logo no background copy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7" y="304800"/>
            <a:ext cx="989666" cy="50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011276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Picture 2"/>
          <p:cNvPicPr>
            <a:picLocks noChangeAspect="1" noChangeArrowheads="1"/>
          </p:cNvPicPr>
          <p:nvPr/>
        </p:nvPicPr>
        <p:blipFill>
          <a:blip r:embed="rId2">
            <a:lum bright="5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91247"/>
            <a:ext cx="4329211" cy="4318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Rectangle 38"/>
          <p:cNvSpPr/>
          <p:nvPr/>
        </p:nvSpPr>
        <p:spPr>
          <a:xfrm rot="16200000">
            <a:off x="5641091" y="3987257"/>
            <a:ext cx="1966642" cy="3515181"/>
          </a:xfrm>
          <a:prstGeom prst="rect">
            <a:avLst/>
          </a:prstGeom>
          <a:solidFill>
            <a:srgbClr val="FF6666">
              <a:alpha val="49000"/>
            </a:srgbClr>
          </a:solidFill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1767" y="-5542"/>
            <a:ext cx="6489700" cy="843742"/>
          </a:xfrm>
        </p:spPr>
        <p:txBody>
          <a:bodyPr/>
          <a:lstStyle/>
          <a:p>
            <a:r>
              <a:rPr lang="en-US"/>
              <a:t>Process and Tools</a:t>
            </a:r>
          </a:p>
        </p:txBody>
      </p:sp>
      <p:pic>
        <p:nvPicPr>
          <p:cNvPr id="152" name="Picture 15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386" y="2466360"/>
            <a:ext cx="887630" cy="831225"/>
          </a:xfrm>
          <a:prstGeom prst="rect">
            <a:avLst/>
          </a:prstGeom>
        </p:spPr>
      </p:pic>
      <p:sp>
        <p:nvSpPr>
          <p:cNvPr id="153" name="TextBox 152"/>
          <p:cNvSpPr txBox="1"/>
          <p:nvPr/>
        </p:nvSpPr>
        <p:spPr>
          <a:xfrm>
            <a:off x="3027103" y="2841921"/>
            <a:ext cx="1385789" cy="37497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Determines the natural structure of a system that can be exploited 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3050986" y="2574701"/>
            <a:ext cx="756039" cy="174920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N</a:t>
            </a:r>
            <a:r>
              <a:rPr lang="en-US" sz="800" b="1" baseline="30000" dirty="0">
                <a:latin typeface="+mj-lt"/>
              </a:rPr>
              <a:t>2</a:t>
            </a:r>
            <a:r>
              <a:rPr lang="en-US" sz="800" b="1" dirty="0">
                <a:latin typeface="+mj-lt"/>
              </a:rPr>
              <a:t> Analysis</a:t>
            </a:r>
          </a:p>
        </p:txBody>
      </p:sp>
      <p:pic>
        <p:nvPicPr>
          <p:cNvPr id="155" name="Picture 15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5922" y="3364714"/>
            <a:ext cx="1632795" cy="1066261"/>
          </a:xfrm>
          <a:prstGeom prst="rect">
            <a:avLst/>
          </a:prstGeom>
        </p:spPr>
      </p:pic>
      <p:sp>
        <p:nvSpPr>
          <p:cNvPr id="156" name="TextBox 155"/>
          <p:cNvSpPr txBox="1"/>
          <p:nvPr/>
        </p:nvSpPr>
        <p:spPr>
          <a:xfrm>
            <a:off x="3216087" y="4665014"/>
            <a:ext cx="1533487" cy="37497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Determines candidate system architectures with minimal interfaces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3306481" y="4440656"/>
            <a:ext cx="1503038" cy="159531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700" b="1" dirty="0">
                <a:latin typeface="+mj-lt"/>
              </a:rPr>
              <a:t>Logical System Architecting</a:t>
            </a:r>
          </a:p>
        </p:txBody>
      </p:sp>
      <p:pic>
        <p:nvPicPr>
          <p:cNvPr id="158" name="Picture 15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212" y="4310596"/>
            <a:ext cx="1762459" cy="901862"/>
          </a:xfrm>
          <a:prstGeom prst="rect">
            <a:avLst/>
          </a:prstGeom>
        </p:spPr>
      </p:pic>
      <p:sp>
        <p:nvSpPr>
          <p:cNvPr id="159" name="TextBox 158"/>
          <p:cNvSpPr txBox="1"/>
          <p:nvPr/>
        </p:nvSpPr>
        <p:spPr>
          <a:xfrm>
            <a:off x="1705824" y="5517277"/>
            <a:ext cx="2014173" cy="48269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Identifies and captures all possible functional solutions to a system design problem and thereby determine suitable candidate system concepts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1595534" y="5210780"/>
            <a:ext cx="1757905" cy="174920"/>
          </a:xfrm>
          <a:prstGeom prst="rect">
            <a:avLst/>
          </a:prstGeom>
          <a:noFill/>
        </p:spPr>
        <p:txBody>
          <a:bodyPr wrap="squar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Function Means Analysis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6524663" y="5866268"/>
            <a:ext cx="1483449" cy="37497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Compares candidate system concepts against a set of criteria  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6734202" y="6320552"/>
            <a:ext cx="944578" cy="174920"/>
          </a:xfrm>
          <a:prstGeom prst="rect">
            <a:avLst/>
          </a:prstGeom>
          <a:noFill/>
        </p:spPr>
        <p:txBody>
          <a:bodyPr wrap="squar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Pugh Matrix</a:t>
            </a:r>
          </a:p>
        </p:txBody>
      </p:sp>
      <p:pic>
        <p:nvPicPr>
          <p:cNvPr id="164" name="Picture 16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6552" y="808838"/>
            <a:ext cx="1865187" cy="1519157"/>
          </a:xfrm>
          <a:prstGeom prst="rect">
            <a:avLst/>
          </a:prstGeom>
        </p:spPr>
      </p:pic>
      <p:sp>
        <p:nvSpPr>
          <p:cNvPr id="165" name="TextBox 164"/>
          <p:cNvSpPr txBox="1"/>
          <p:nvPr/>
        </p:nvSpPr>
        <p:spPr>
          <a:xfrm>
            <a:off x="1932486" y="4581660"/>
            <a:ext cx="103681" cy="259558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endParaRPr lang="en-US" sz="1350" dirty="0">
              <a:latin typeface="+mj-lt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5215347" y="2570462"/>
            <a:ext cx="1458542" cy="48269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Verify System Concept Solution meets the System Requirements and allocation of Sub-System Requirements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5067780" y="2327995"/>
            <a:ext cx="1895773" cy="174920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Quality Function Deployment 2</a:t>
            </a:r>
          </a:p>
        </p:txBody>
      </p:sp>
      <p:sp>
        <p:nvSpPr>
          <p:cNvPr id="169" name="Text Box 430"/>
          <p:cNvSpPr txBox="1">
            <a:spLocks noChangeArrowheads="1"/>
          </p:cNvSpPr>
          <p:nvPr/>
        </p:nvSpPr>
        <p:spPr bwMode="auto">
          <a:xfrm>
            <a:off x="4866816" y="4081498"/>
            <a:ext cx="2055278" cy="160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36625" tIns="18313" rIns="36625" bIns="18313">
            <a:spAutoFit/>
          </a:bodyPr>
          <a:lstStyle/>
          <a:p>
            <a:pPr algn="r" defTabSz="366257" eaLnBrk="0" hangingPunct="0">
              <a:defRPr/>
            </a:pPr>
            <a:r>
              <a:rPr lang="en-GB" sz="800" b="1" kern="0" dirty="0">
                <a:solidFill>
                  <a:sysClr val="windowText" lastClr="000000"/>
                </a:solidFill>
                <a:latin typeface="+mj-lt"/>
              </a:rPr>
              <a:t>Preliminary Design and Feasibility</a:t>
            </a:r>
          </a:p>
        </p:txBody>
      </p:sp>
      <p:sp>
        <p:nvSpPr>
          <p:cNvPr id="172" name="Right Arrow 171"/>
          <p:cNvSpPr/>
          <p:nvPr/>
        </p:nvSpPr>
        <p:spPr>
          <a:xfrm>
            <a:off x="4809519" y="5758625"/>
            <a:ext cx="460738" cy="369376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4" name="Right Arrow 173"/>
          <p:cNvSpPr/>
          <p:nvPr/>
        </p:nvSpPr>
        <p:spPr>
          <a:xfrm rot="5400000">
            <a:off x="1476573" y="3183200"/>
            <a:ext cx="334598" cy="40157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5" name="Right Arrow 174"/>
          <p:cNvSpPr/>
          <p:nvPr/>
        </p:nvSpPr>
        <p:spPr>
          <a:xfrm rot="5400000">
            <a:off x="2321156" y="1726096"/>
            <a:ext cx="439473" cy="36773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6" name="Right Arrow 175"/>
          <p:cNvSpPr/>
          <p:nvPr/>
        </p:nvSpPr>
        <p:spPr>
          <a:xfrm>
            <a:off x="6870516" y="1322002"/>
            <a:ext cx="296033" cy="487762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7" name="Right Arrow 176"/>
          <p:cNvSpPr/>
          <p:nvPr/>
        </p:nvSpPr>
        <p:spPr>
          <a:xfrm rot="5400000">
            <a:off x="6020924" y="4881708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7315326" y="1314689"/>
            <a:ext cx="1655469" cy="4826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Create System Definition and Sub-System Requirements and associated Sub-System Verification Requirements</a:t>
            </a:r>
          </a:p>
        </p:txBody>
      </p:sp>
      <p:sp>
        <p:nvSpPr>
          <p:cNvPr id="179" name="Right Arrow 178"/>
          <p:cNvSpPr/>
          <p:nvPr/>
        </p:nvSpPr>
        <p:spPr>
          <a:xfrm rot="16200000">
            <a:off x="3684382" y="5098217"/>
            <a:ext cx="334596" cy="40157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80" name="Right Arrow 179"/>
          <p:cNvSpPr/>
          <p:nvPr/>
        </p:nvSpPr>
        <p:spPr>
          <a:xfrm rot="16200000">
            <a:off x="5592276" y="4882548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50" name="Document 149"/>
          <p:cNvSpPr/>
          <p:nvPr/>
        </p:nvSpPr>
        <p:spPr>
          <a:xfrm>
            <a:off x="521026" y="790559"/>
            <a:ext cx="2322372" cy="1049446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887311" y="790835"/>
            <a:ext cx="1491817" cy="190309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900" dirty="0">
                <a:latin typeface="+mj-lt"/>
              </a:rPr>
              <a:t>Requirements Database</a:t>
            </a:r>
          </a:p>
        </p:txBody>
      </p:sp>
      <p:pic>
        <p:nvPicPr>
          <p:cNvPr id="182" name="Picture 18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9070" y="987944"/>
            <a:ext cx="655914" cy="658465"/>
          </a:xfrm>
          <a:prstGeom prst="rect">
            <a:avLst/>
          </a:prstGeom>
        </p:spPr>
      </p:pic>
      <p:pic>
        <p:nvPicPr>
          <p:cNvPr id="183" name="Picture 18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3529" y="1037302"/>
            <a:ext cx="664011" cy="658464"/>
          </a:xfrm>
          <a:prstGeom prst="rect">
            <a:avLst/>
          </a:prstGeom>
        </p:spPr>
      </p:pic>
      <p:pic>
        <p:nvPicPr>
          <p:cNvPr id="184" name="Picture 18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555" y="1067054"/>
            <a:ext cx="620755" cy="623170"/>
          </a:xfrm>
          <a:prstGeom prst="rect">
            <a:avLst/>
          </a:prstGeom>
        </p:spPr>
      </p:pic>
      <p:pic>
        <p:nvPicPr>
          <p:cNvPr id="185" name="Picture 18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29229" y="3480055"/>
            <a:ext cx="1341476" cy="703942"/>
          </a:xfrm>
          <a:prstGeom prst="rect">
            <a:avLst/>
          </a:prstGeom>
        </p:spPr>
      </p:pic>
      <p:sp>
        <p:nvSpPr>
          <p:cNvPr id="186" name="Text Box 667"/>
          <p:cNvSpPr txBox="1">
            <a:spLocks noChangeArrowheads="1"/>
          </p:cNvSpPr>
          <p:nvPr/>
        </p:nvSpPr>
        <p:spPr bwMode="auto">
          <a:xfrm>
            <a:off x="5229229" y="4293656"/>
            <a:ext cx="1430779" cy="467871"/>
          </a:xfrm>
          <a:prstGeom prst="rect">
            <a:avLst/>
          </a:prstGeom>
          <a:gradFill rotWithShape="1">
            <a:gsLst>
              <a:gs pos="0">
                <a:srgbClr val="A8A8EA"/>
              </a:gs>
              <a:gs pos="35001">
                <a:srgbClr val="C3C3EF"/>
              </a:gs>
              <a:gs pos="100000">
                <a:srgbClr val="E8E8FA"/>
              </a:gs>
            </a:gsLst>
            <a:lin ang="16200000" scaled="1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square" lIns="36625" tIns="18313" rIns="36625" bIns="18313">
            <a:spAutoFit/>
          </a:bodyPr>
          <a:lstStyle/>
          <a:p>
            <a:pPr algn="ctr" defTabSz="366257" eaLnBrk="0" hangingPunct="0">
              <a:defRPr/>
            </a:pPr>
            <a:r>
              <a:rPr lang="en-GB" sz="700" kern="0" dirty="0">
                <a:solidFill>
                  <a:srgbClr val="000000"/>
                </a:solidFill>
                <a:latin typeface="+mj-lt"/>
              </a:rPr>
              <a:t>Use Engineering Modelling, Simulation and Analysis to undertake preliminary design and feasibility</a:t>
            </a:r>
          </a:p>
        </p:txBody>
      </p:sp>
      <p:pic>
        <p:nvPicPr>
          <p:cNvPr id="189" name="Picture 18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45353" y="5220620"/>
            <a:ext cx="1179310" cy="1332865"/>
          </a:xfrm>
          <a:prstGeom prst="rect">
            <a:avLst/>
          </a:prstGeom>
        </p:spPr>
      </p:pic>
      <p:sp>
        <p:nvSpPr>
          <p:cNvPr id="190" name="Right Arrow 189"/>
          <p:cNvSpPr/>
          <p:nvPr/>
        </p:nvSpPr>
        <p:spPr>
          <a:xfrm rot="5400000">
            <a:off x="6001509" y="3132950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91" name="Right Arrow 190"/>
          <p:cNvSpPr/>
          <p:nvPr/>
        </p:nvSpPr>
        <p:spPr>
          <a:xfrm rot="16200000">
            <a:off x="5572861" y="3133790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pic>
        <p:nvPicPr>
          <p:cNvPr id="192" name="Picture 19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40467" y="1909961"/>
            <a:ext cx="779420" cy="8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373000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Arial" charset="0"/>
              </a:rPr>
              <a:t>Introduction to Concept Integration and Selection</a:t>
            </a:r>
          </a:p>
        </p:txBody>
      </p:sp>
      <p:sp>
        <p:nvSpPr>
          <p:cNvPr id="11266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40324" y="1132745"/>
            <a:ext cx="8704385" cy="4592515"/>
          </a:xfrm>
        </p:spPr>
        <p:txBody>
          <a:bodyPr/>
          <a:lstStyle/>
          <a:p>
            <a:pPr eaLnBrk="1" hangingPunct="1"/>
            <a:r>
              <a:rPr lang="en-GB" sz="1846" dirty="0">
                <a:latin typeface="Arial" charset="0"/>
              </a:rPr>
              <a:t>The second stage of Function Means Analysis provided a number of candidate whole system solutions. The task now is to:</a:t>
            </a:r>
          </a:p>
          <a:p>
            <a:pPr lvl="1" eaLnBrk="1" hangingPunct="1"/>
            <a:r>
              <a:rPr lang="en-GB" sz="1662" dirty="0">
                <a:latin typeface="Arial" charset="0"/>
              </a:rPr>
              <a:t>Evaluate the concept system solutions to arrive at the final concept solution(s) – this is called Concept Selection/Evaluation</a:t>
            </a:r>
          </a:p>
          <a:p>
            <a:pPr lvl="1" eaLnBrk="1" hangingPunct="1"/>
            <a:endParaRPr lang="en-GB" dirty="0">
              <a:latin typeface="Arial" charset="0"/>
            </a:endParaRPr>
          </a:p>
          <a:p>
            <a:pPr lvl="1" eaLnBrk="1" hangingPunct="1"/>
            <a:endParaRPr lang="en-GB" dirty="0">
              <a:latin typeface="Arial" charset="0"/>
            </a:endParaRPr>
          </a:p>
          <a:p>
            <a:pPr eaLnBrk="1" hangingPunct="1"/>
            <a:endParaRPr lang="en-GB" dirty="0">
              <a:latin typeface="Arial" charset="0"/>
            </a:endParaRPr>
          </a:p>
          <a:p>
            <a:pPr eaLnBrk="1" hangingPunct="1"/>
            <a:endParaRPr lang="en-GB" dirty="0">
              <a:latin typeface="Arial" charset="0"/>
            </a:endParaRPr>
          </a:p>
        </p:txBody>
      </p:sp>
      <p:sp>
        <p:nvSpPr>
          <p:cNvPr id="11267" name="Picture 6"/>
          <p:cNvSpPr>
            <a:spLocks noChangeAspect="1" noChangeArrowheads="1"/>
          </p:cNvSpPr>
          <p:nvPr/>
        </p:nvSpPr>
        <p:spPr bwMode="auto">
          <a:xfrm>
            <a:off x="1998785" y="3053862"/>
            <a:ext cx="51816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231" y="2370961"/>
            <a:ext cx="6189979" cy="381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99511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wrap="square" lIns="83527" tIns="41031" rIns="83527" bIns="41031" numCol="1" anchor="b" anchorCtr="0" compatLnSpc="1">
            <a:prstTxWarp prst="textNoShape">
              <a:avLst/>
            </a:prstTxWarp>
          </a:bodyPr>
          <a:lstStyle/>
          <a:p>
            <a:pPr defTabSz="703402"/>
            <a:r>
              <a:rPr lang="en-GB">
                <a:latin typeface="Arial" charset="0"/>
              </a:rPr>
              <a:t>Concept Selection/Evaluation</a:t>
            </a:r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30923"/>
            <a:ext cx="7772400" cy="3798277"/>
          </a:xfrm>
          <a:noFill/>
        </p:spPr>
        <p:txBody>
          <a:bodyPr vert="horz" wrap="square" lIns="83527" tIns="41031" rIns="83527" bIns="41031" numCol="1" anchor="t" anchorCtr="0" compatLnSpc="1">
            <a:prstTxWarp prst="textNoShape">
              <a:avLst/>
            </a:prstTxWarp>
          </a:bodyPr>
          <a:lstStyle/>
          <a:p>
            <a:pPr defTabSz="703402"/>
            <a:r>
              <a:rPr lang="en-GB" dirty="0">
                <a:latin typeface="Arial" charset="0"/>
              </a:rPr>
              <a:t>The purpose of Concept Integration is to identify many alternate candidate whole concept system solutions</a:t>
            </a:r>
          </a:p>
          <a:p>
            <a:pPr defTabSz="703402"/>
            <a:r>
              <a:rPr lang="en-GB" dirty="0">
                <a:latin typeface="Arial" charset="0"/>
              </a:rPr>
              <a:t>The purpose of Concept Selection/Evaluation is to arrive at the best possible and feasible whole system solution from the candidate list, or at least eliminate the weaker options</a:t>
            </a:r>
          </a:p>
          <a:p>
            <a:pPr defTabSz="703402"/>
            <a:r>
              <a:rPr lang="en-GB" dirty="0">
                <a:latin typeface="Arial" charset="0"/>
              </a:rPr>
              <a:t>Useful tools include:</a:t>
            </a:r>
          </a:p>
          <a:p>
            <a:pPr lvl="1" defTabSz="703402"/>
            <a:r>
              <a:rPr lang="en-GB" dirty="0">
                <a:latin typeface="Arial" charset="0"/>
              </a:rPr>
              <a:t>Pugh Matrix</a:t>
            </a:r>
          </a:p>
          <a:p>
            <a:pPr lvl="1" defTabSz="703402"/>
            <a:r>
              <a:rPr lang="en-GB" dirty="0">
                <a:latin typeface="Arial" charset="0"/>
              </a:rPr>
              <a:t>Analytic Hierarchy Process</a:t>
            </a:r>
          </a:p>
        </p:txBody>
      </p:sp>
    </p:spTree>
    <p:extLst>
      <p:ext uri="{BB962C8B-B14F-4D97-AF65-F5344CB8AC3E}">
        <p14:creationId xmlns:p14="http://schemas.microsoft.com/office/powerpoint/2010/main" val="87787666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Content Placeholder 8"/>
          <p:cNvSpPr>
            <a:spLocks noGrp="1"/>
          </p:cNvSpPr>
          <p:nvPr>
            <p:ph sz="half" idx="2"/>
          </p:nvPr>
        </p:nvSpPr>
        <p:spPr>
          <a:xfrm>
            <a:off x="3962400" y="1328056"/>
            <a:ext cx="5029200" cy="5029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What is it?</a:t>
            </a:r>
          </a:p>
          <a:p>
            <a:r>
              <a:rPr lang="en-GB" dirty="0"/>
              <a:t>The Pugh Matrix is a form of Matrix Diagram that is useful when comparing a number of alternatives and for finding which best meets a set of requirements/criteria </a:t>
            </a:r>
          </a:p>
          <a:p>
            <a:pPr marL="0" indent="0">
              <a:buNone/>
            </a:pPr>
            <a:r>
              <a:rPr lang="en-GB" dirty="0"/>
              <a:t>Why do it?</a:t>
            </a:r>
          </a:p>
          <a:p>
            <a:r>
              <a:rPr lang="en-GB" dirty="0"/>
              <a:t>To quickly identify the best concept or eliminate the weaker ones</a:t>
            </a:r>
          </a:p>
          <a:p>
            <a:pPr marL="0" indent="0">
              <a:buNone/>
            </a:pPr>
            <a:r>
              <a:rPr lang="en-GB" dirty="0"/>
              <a:t>When to use it?</a:t>
            </a:r>
          </a:p>
          <a:p>
            <a:r>
              <a:rPr lang="en-GB" dirty="0"/>
              <a:t>Whenever attempting to decide between a number of alternate system concept designs</a:t>
            </a:r>
          </a:p>
          <a:p>
            <a:r>
              <a:rPr lang="en-GB" dirty="0"/>
              <a:t>Particularly useful when there is relatively large number of key customer requirements/criteria</a:t>
            </a:r>
          </a:p>
          <a:p>
            <a:pPr marL="0" indent="0">
              <a:buNone/>
            </a:pPr>
            <a:r>
              <a:rPr lang="en-GB" dirty="0"/>
              <a:t>Who Does it?</a:t>
            </a:r>
          </a:p>
          <a:p>
            <a:r>
              <a:rPr lang="en-GB" dirty="0"/>
              <a:t>Best performed by a team that includes all interested disciplines and functions</a:t>
            </a:r>
          </a:p>
          <a:p>
            <a:pPr lvl="1"/>
            <a:endParaRPr lang="en-GB" dirty="0"/>
          </a:p>
        </p:txBody>
      </p:sp>
      <p:sp>
        <p:nvSpPr>
          <p:cNvPr id="52225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Pugh Matrix</a:t>
            </a:r>
            <a:endParaRPr lang="en-GB" dirty="0"/>
          </a:p>
        </p:txBody>
      </p:sp>
      <p:sp>
        <p:nvSpPr>
          <p:cNvPr id="52228" name="Rectangle 3"/>
          <p:cNvSpPr>
            <a:spLocks noChangeArrowheads="1"/>
          </p:cNvSpPr>
          <p:nvPr/>
        </p:nvSpPr>
        <p:spPr bwMode="auto">
          <a:xfrm>
            <a:off x="856284" y="868256"/>
            <a:ext cx="184731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en-US" sz="1477" dirty="0">
              <a:latin typeface="GE Inspira Pitch Regular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531" y="1622933"/>
            <a:ext cx="3168155" cy="4015867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1683467771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Pugh Matrix Process- How to do it</a:t>
            </a:r>
            <a:endParaRPr lang="en-GB" dirty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gray">
          <a:xfrm>
            <a:off x="510894" y="1698299"/>
            <a:ext cx="2317938" cy="58672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0" hangingPunct="0">
              <a:defRPr/>
            </a:pPr>
            <a:r>
              <a:rPr lang="en-GB" sz="1200" dirty="0">
                <a:solidFill>
                  <a:schemeClr val="bg1"/>
                </a:solidFill>
              </a:rPr>
              <a:t>STEP 1: Determine evaluation – selection criteria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gray">
          <a:xfrm>
            <a:off x="1471957" y="2419248"/>
            <a:ext cx="2271575" cy="56162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GB" sz="1200" dirty="0">
                <a:solidFill>
                  <a:schemeClr val="bg1"/>
                </a:solidFill>
              </a:rPr>
              <a:t>STEP 2: Select “standard” design concept for comparison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gray">
          <a:xfrm>
            <a:off x="2481106" y="3115104"/>
            <a:ext cx="2572754" cy="5807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GB" sz="1200" dirty="0">
                <a:solidFill>
                  <a:schemeClr val="bg1"/>
                </a:solidFill>
              </a:rPr>
              <a:t>STEP 3: Compare options against “standard” and determine total score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gray">
          <a:xfrm>
            <a:off x="3377750" y="3785968"/>
            <a:ext cx="2859945" cy="60470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GB" sz="1200" dirty="0">
                <a:solidFill>
                  <a:schemeClr val="bg1"/>
                </a:solidFill>
              </a:rPr>
              <a:t>STEP 4: Undertake qualitative optimization through consideration of hybrid concepts</a:t>
            </a:r>
          </a:p>
        </p:txBody>
      </p:sp>
      <p:sp>
        <p:nvSpPr>
          <p:cNvPr id="33801" name="AutoShape 9"/>
          <p:cNvSpPr>
            <a:spLocks noChangeArrowheads="1"/>
          </p:cNvSpPr>
          <p:nvPr/>
        </p:nvSpPr>
        <p:spPr bwMode="auto">
          <a:xfrm>
            <a:off x="7370822" y="4813055"/>
            <a:ext cx="528775" cy="520439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537" y="5399"/>
                  <a:pt x="10275" y="5419"/>
                  <a:pt x="10015" y="5457"/>
                </a:cubicBezTo>
                <a:lnTo>
                  <a:pt x="9231" y="114"/>
                </a:lnTo>
                <a:cubicBezTo>
                  <a:pt x="9750" y="38"/>
                  <a:pt x="10274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 dirty="0">
              <a:latin typeface="GE Inspira Pitch Regular" charset="0"/>
            </a:endParaRP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gray">
          <a:xfrm>
            <a:off x="5992864" y="5268047"/>
            <a:ext cx="2365159" cy="52205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GB" sz="1200" dirty="0">
                <a:solidFill>
                  <a:schemeClr val="bg1"/>
                </a:solidFill>
              </a:rPr>
              <a:t>STEP 6: Evaluate results for </a:t>
            </a:r>
            <a:r>
              <a:rPr lang="en-GB" sz="1200">
                <a:solidFill>
                  <a:schemeClr val="bg1"/>
                </a:solidFill>
              </a:rPr>
              <a:t>a decision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33804" name="AutoShape 12"/>
          <p:cNvSpPr>
            <a:spLocks noChangeArrowheads="1"/>
          </p:cNvSpPr>
          <p:nvPr/>
        </p:nvSpPr>
        <p:spPr bwMode="auto">
          <a:xfrm>
            <a:off x="3786817" y="2594666"/>
            <a:ext cx="529966" cy="5204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537" y="5399"/>
                  <a:pt x="10275" y="5419"/>
                  <a:pt x="10015" y="5457"/>
                </a:cubicBezTo>
                <a:lnTo>
                  <a:pt x="9231" y="114"/>
                </a:lnTo>
                <a:cubicBezTo>
                  <a:pt x="9750" y="38"/>
                  <a:pt x="10274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 dirty="0">
              <a:latin typeface="GE Inspira Pitch Regular" charset="0"/>
            </a:endParaRPr>
          </a:p>
        </p:txBody>
      </p:sp>
      <p:sp>
        <p:nvSpPr>
          <p:cNvPr id="33806" name="AutoShape 14"/>
          <p:cNvSpPr>
            <a:spLocks noChangeArrowheads="1"/>
          </p:cNvSpPr>
          <p:nvPr/>
        </p:nvSpPr>
        <p:spPr bwMode="auto">
          <a:xfrm>
            <a:off x="2828832" y="1929046"/>
            <a:ext cx="528775" cy="5204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537" y="5399"/>
                  <a:pt x="10275" y="5419"/>
                  <a:pt x="10015" y="5457"/>
                </a:cubicBezTo>
                <a:lnTo>
                  <a:pt x="9231" y="114"/>
                </a:lnTo>
                <a:cubicBezTo>
                  <a:pt x="9750" y="38"/>
                  <a:pt x="10274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 dirty="0">
              <a:latin typeface="GE Inspira Pitch Regular" charset="0"/>
            </a:endParaRPr>
          </a:p>
        </p:txBody>
      </p:sp>
      <p:sp>
        <p:nvSpPr>
          <p:cNvPr id="33808" name="Rectangle 16"/>
          <p:cNvSpPr>
            <a:spLocks noChangeArrowheads="1"/>
          </p:cNvSpPr>
          <p:nvPr/>
        </p:nvSpPr>
        <p:spPr bwMode="gray">
          <a:xfrm>
            <a:off x="4732330" y="4525721"/>
            <a:ext cx="2647591" cy="64575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GB" sz="1200" dirty="0">
                <a:solidFill>
                  <a:schemeClr val="bg1"/>
                </a:solidFill>
              </a:rPr>
              <a:t>STEP 5: Evaluate criteria weighting and sensitivity analysis</a:t>
            </a:r>
          </a:p>
        </p:txBody>
      </p:sp>
      <p:sp>
        <p:nvSpPr>
          <p:cNvPr id="33809" name="AutoShape 17"/>
          <p:cNvSpPr>
            <a:spLocks noChangeArrowheads="1"/>
          </p:cNvSpPr>
          <p:nvPr/>
        </p:nvSpPr>
        <p:spPr bwMode="auto">
          <a:xfrm>
            <a:off x="6172349" y="4057063"/>
            <a:ext cx="528775" cy="5204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537" y="5399"/>
                  <a:pt x="10275" y="5419"/>
                  <a:pt x="10015" y="5457"/>
                </a:cubicBezTo>
                <a:lnTo>
                  <a:pt x="9231" y="114"/>
                </a:lnTo>
                <a:cubicBezTo>
                  <a:pt x="9750" y="38"/>
                  <a:pt x="10274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 dirty="0">
              <a:latin typeface="GE Inspira Pitch Regular" charset="0"/>
            </a:endParaRPr>
          </a:p>
        </p:txBody>
      </p:sp>
      <p:sp>
        <p:nvSpPr>
          <p:cNvPr id="18" name="AutoShape 14"/>
          <p:cNvSpPr>
            <a:spLocks noChangeArrowheads="1"/>
          </p:cNvSpPr>
          <p:nvPr/>
        </p:nvSpPr>
        <p:spPr bwMode="auto">
          <a:xfrm>
            <a:off x="5053860" y="3346724"/>
            <a:ext cx="528775" cy="5204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537" y="5399"/>
                  <a:pt x="10275" y="5419"/>
                  <a:pt x="10015" y="5457"/>
                </a:cubicBezTo>
                <a:lnTo>
                  <a:pt x="9231" y="114"/>
                </a:lnTo>
                <a:cubicBezTo>
                  <a:pt x="9750" y="38"/>
                  <a:pt x="10274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 dirty="0">
              <a:latin typeface="GE Inspira Pitch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77797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How to Do it: Steps 1 to 3</a:t>
            </a:r>
            <a:endParaRPr lang="en-GB" dirty="0"/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167605"/>
            <a:ext cx="5491630" cy="523319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sz="2600" dirty="0"/>
              <a:t>Step 1: </a:t>
            </a:r>
            <a:endParaRPr lang="en-GB" sz="2900" dirty="0"/>
          </a:p>
          <a:p>
            <a:r>
              <a:rPr lang="en-GB" dirty="0"/>
              <a:t>Determine suitable evaluation criteria. The customer facing requirements particularly the key Non-Functional System Requirements are sensible. It is important that these are supplemented by other stakeholder requirements - criteria that reflect other stakeholder views – particularly those of the business</a:t>
            </a:r>
          </a:p>
          <a:p>
            <a:r>
              <a:rPr lang="en-GB" dirty="0"/>
              <a:t>It is vey important to have a clear definition of each criterion</a:t>
            </a:r>
          </a:p>
          <a:p>
            <a:pPr marL="0" indent="0">
              <a:buNone/>
            </a:pPr>
            <a:r>
              <a:rPr lang="en-GB" sz="2600" dirty="0"/>
              <a:t>Step 2:</a:t>
            </a:r>
          </a:p>
          <a:p>
            <a:r>
              <a:rPr lang="en-GB" dirty="0"/>
              <a:t>One design concept is selected to be the “standard”. All criteria are scored  ‘S’ for  “Standard”. If appropriate, a good choice is to use the previous design for the standard because it exists and therefore its performance should be well known</a:t>
            </a:r>
          </a:p>
          <a:p>
            <a:pPr marL="0" indent="0">
              <a:buNone/>
            </a:pPr>
            <a:r>
              <a:rPr lang="en-GB" sz="2600" dirty="0"/>
              <a:t>Step 3:</a:t>
            </a:r>
          </a:p>
          <a:p>
            <a:r>
              <a:rPr lang="en-GB" dirty="0"/>
              <a:t>Compare each design concept against the “standard” “requirement by requirement” and decide a “pair-wise score with </a:t>
            </a:r>
          </a:p>
          <a:p>
            <a:pPr lvl="1"/>
            <a:r>
              <a:rPr lang="en-GB" dirty="0"/>
              <a:t>S = same</a:t>
            </a:r>
          </a:p>
          <a:p>
            <a:pPr lvl="1"/>
            <a:r>
              <a:rPr lang="en-GB" dirty="0"/>
              <a:t>+ = better</a:t>
            </a:r>
          </a:p>
          <a:p>
            <a:pPr lvl="1"/>
            <a:r>
              <a:rPr lang="en-GB" dirty="0"/>
              <a:t> - = worse</a:t>
            </a:r>
          </a:p>
          <a:p>
            <a:r>
              <a:rPr lang="en-GB" dirty="0"/>
              <a:t>Can use ++ for much better and - - for much worse. Record decisions and rationale</a:t>
            </a:r>
          </a:p>
          <a:p>
            <a:r>
              <a:rPr lang="en-GB" dirty="0"/>
              <a:t>Sum the +’s and –’s to determine the Total Score</a:t>
            </a:r>
          </a:p>
          <a:p>
            <a:endParaRPr lang="en-GB" dirty="0"/>
          </a:p>
        </p:txBody>
      </p:sp>
      <p:graphicFrame>
        <p:nvGraphicFramePr>
          <p:cNvPr id="9" name="Object 7"/>
          <p:cNvGraphicFramePr>
            <a:graphicFrameLocks noChangeAspect="1"/>
          </p:cNvGraphicFramePr>
          <p:nvPr>
            <p:extLst/>
          </p:nvPr>
        </p:nvGraphicFramePr>
        <p:xfrm>
          <a:off x="5837696" y="1323277"/>
          <a:ext cx="3090662" cy="3952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Worksheet" r:id="rId4" imgW="2425700" imgH="3352800" progId="Excel.Sheet.8">
                  <p:embed/>
                </p:oleObj>
              </mc:Choice>
              <mc:Fallback>
                <p:oleObj name="Worksheet" r:id="rId4" imgW="2425700" imgH="33528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7696" y="1323277"/>
                        <a:ext cx="3090662" cy="39528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ounded Rectangular Callout 1"/>
          <p:cNvSpPr/>
          <p:nvPr/>
        </p:nvSpPr>
        <p:spPr>
          <a:xfrm>
            <a:off x="5741839" y="5497449"/>
            <a:ext cx="2080803" cy="719970"/>
          </a:xfrm>
          <a:prstGeom prst="wedgeRoundRectCallout">
            <a:avLst>
              <a:gd name="adj1" fmla="val 45499"/>
              <a:gd name="adj2" fmla="val -183040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77" dirty="0"/>
              <a:t>Always record rationale behind decisions</a:t>
            </a:r>
          </a:p>
        </p:txBody>
      </p:sp>
    </p:spTree>
    <p:extLst>
      <p:ext uri="{BB962C8B-B14F-4D97-AF65-F5344CB8AC3E}">
        <p14:creationId xmlns:p14="http://schemas.microsoft.com/office/powerpoint/2010/main" val="109824335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How to Do it: Step 4 </a:t>
            </a:r>
            <a:endParaRPr lang="en-GB" dirty="0"/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1167" y="1281455"/>
            <a:ext cx="3037833" cy="497522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Step 4:</a:t>
            </a:r>
          </a:p>
          <a:p>
            <a:r>
              <a:rPr lang="en-GB" sz="1800" dirty="0"/>
              <a:t>Having scored each candidate design option, consider hybrids by combining where possible the best from each alternative. This is a form of qualitative optimisation. </a:t>
            </a:r>
          </a:p>
          <a:p>
            <a:endParaRPr lang="en-GB" dirty="0"/>
          </a:p>
        </p:txBody>
      </p:sp>
      <p:graphicFrame>
        <p:nvGraphicFramePr>
          <p:cNvPr id="7" name="Object 7"/>
          <p:cNvGraphicFramePr>
            <a:graphicFrameLocks noChangeAspect="1"/>
          </p:cNvGraphicFramePr>
          <p:nvPr>
            <p:extLst/>
          </p:nvPr>
        </p:nvGraphicFramePr>
        <p:xfrm>
          <a:off x="3597846" y="1281455"/>
          <a:ext cx="3561606" cy="40172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Worksheet" r:id="rId4" imgW="2463800" imgH="3352800" progId="Excel.Sheet.8">
                  <p:embed/>
                </p:oleObj>
              </mc:Choice>
              <mc:Fallback>
                <p:oleObj name="Worksheet" r:id="rId4" imgW="2463800" imgH="33528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846" y="1281455"/>
                        <a:ext cx="3561606" cy="40172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ounded Rectangular Callout 5"/>
          <p:cNvSpPr/>
          <p:nvPr/>
        </p:nvSpPr>
        <p:spPr>
          <a:xfrm>
            <a:off x="7063198" y="2930096"/>
            <a:ext cx="2080803" cy="719970"/>
          </a:xfrm>
          <a:prstGeom prst="wedgeRoundRectCallout">
            <a:avLst>
              <a:gd name="adj1" fmla="val -63156"/>
              <a:gd name="adj2" fmla="val -160011"/>
              <a:gd name="adj3" fmla="val 16667"/>
            </a:avLst>
          </a:prstGeom>
          <a:solidFill>
            <a:srgbClr val="C0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77" dirty="0"/>
              <a:t>Concept BC – a hybrid between Concepts B and C </a:t>
            </a:r>
          </a:p>
        </p:txBody>
      </p:sp>
    </p:spTree>
    <p:extLst>
      <p:ext uri="{BB962C8B-B14F-4D97-AF65-F5344CB8AC3E}">
        <p14:creationId xmlns:p14="http://schemas.microsoft.com/office/powerpoint/2010/main" val="134881799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Content Placeholder 5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224564" cy="50292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dirty="0"/>
              <a:t>Step 5</a:t>
            </a:r>
          </a:p>
          <a:p>
            <a:r>
              <a:rPr lang="en-GB" dirty="0"/>
              <a:t>The ability of the Pugh Matrix to discriminate between concepts can be improved by weighting the criteria</a:t>
            </a:r>
          </a:p>
          <a:p>
            <a:r>
              <a:rPr lang="en-GB" dirty="0"/>
              <a:t>The weighting is usually a simple 1 to 5 scale with 1 of the lowest importance and 5 of the highest </a:t>
            </a:r>
          </a:p>
          <a:p>
            <a:r>
              <a:rPr lang="en-GB" dirty="0"/>
              <a:t>It is also possible to perform a simple sensitivity analysis to assess the impact of small variations in the weightings – i.e. conclusions should be insensitive to small variations in the weightings</a:t>
            </a:r>
          </a:p>
          <a:p>
            <a:pPr marL="0" indent="0">
              <a:buNone/>
            </a:pPr>
            <a:r>
              <a:rPr lang="en-GB" dirty="0"/>
              <a:t>Step 6:</a:t>
            </a:r>
          </a:p>
          <a:p>
            <a:r>
              <a:rPr lang="en-GB" dirty="0"/>
              <a:t>Make the decision and record reasons behind decisions. Quite often there is no clear “winner” but there is often a clear “loser” in such cases perform a sanity check (does the decision make sense) and remove the losing option.  </a:t>
            </a:r>
          </a:p>
        </p:txBody>
      </p:sp>
      <p:sp>
        <p:nvSpPr>
          <p:cNvPr id="5529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How to do it: Steps 5 &amp; 6</a:t>
            </a:r>
            <a:endParaRPr lang="en-GB" dirty="0"/>
          </a:p>
        </p:txBody>
      </p:sp>
      <p:graphicFrame>
        <p:nvGraphicFramePr>
          <p:cNvPr id="55299" name="Object 7"/>
          <p:cNvGraphicFramePr>
            <a:graphicFrameLocks noChangeAspect="1"/>
          </p:cNvGraphicFramePr>
          <p:nvPr>
            <p:extLst/>
          </p:nvPr>
        </p:nvGraphicFramePr>
        <p:xfrm>
          <a:off x="5832604" y="1921748"/>
          <a:ext cx="3166137" cy="3701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Worksheet" r:id="rId4" imgW="2654300" imgH="3352800" progId="Excel.Sheet.8">
                  <p:embed/>
                </p:oleObj>
              </mc:Choice>
              <mc:Fallback>
                <p:oleObj name="Worksheet" r:id="rId4" imgW="2654300" imgH="33528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2604" y="1921748"/>
                        <a:ext cx="3166137" cy="37018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ounded Rectangular Callout 5"/>
          <p:cNvSpPr/>
          <p:nvPr/>
        </p:nvSpPr>
        <p:spPr>
          <a:xfrm>
            <a:off x="4343400" y="1144674"/>
            <a:ext cx="1905000" cy="2697982"/>
          </a:xfrm>
          <a:prstGeom prst="wedgeRoundRectCallout">
            <a:avLst>
              <a:gd name="adj1" fmla="val 95743"/>
              <a:gd name="adj2" fmla="val 25965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If you do have weightings – don’t use them for the first pass to rank system solutions. Use them on the second pass – if the  system solution ranking order is unchanged you have evidence of a robust decision.</a:t>
            </a:r>
          </a:p>
        </p:txBody>
      </p:sp>
    </p:spTree>
    <p:extLst>
      <p:ext uri="{BB962C8B-B14F-4D97-AF65-F5344CB8AC3E}">
        <p14:creationId xmlns:p14="http://schemas.microsoft.com/office/powerpoint/2010/main" val="42123195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The strength and weakness of the Pugh Matrix is the pairwise comparison against a standard. We need to be consistent in our judgments </a:t>
            </a:r>
          </a:p>
          <a:p>
            <a:r>
              <a:rPr lang="en-US"/>
              <a:t>If we judge option A to be + (better) than the standard and option B to be – (worse). To be consistent Option A must be what compared to B?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A good consistency check is having found a winner that is not the standard, it is good practice to make it the standard, redo the pairwise comparison to test consistency, the ranking should be the same!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Double Check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98551"/>
      </p:ext>
    </p:extLst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Exercise – Concept Selection </a:t>
            </a:r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419600" y="1524000"/>
            <a:ext cx="4114800" cy="4975225"/>
          </a:xfrm>
        </p:spPr>
        <p:txBody>
          <a:bodyPr/>
          <a:lstStyle/>
          <a:p>
            <a:r>
              <a:rPr lang="en-GB"/>
              <a:t>In teams</a:t>
            </a:r>
          </a:p>
          <a:p>
            <a:pPr lvl="1"/>
            <a:r>
              <a:rPr lang="en-GB" dirty="0"/>
              <a:t>Construct a Pugh Matrix to make a final selection. Use the customer facing requirements (from QFD 1) and include some internal requirements like:</a:t>
            </a:r>
          </a:p>
          <a:p>
            <a:pPr lvl="2"/>
            <a:r>
              <a:rPr lang="en-GB" dirty="0"/>
              <a:t>Ease of Realisation/implementation</a:t>
            </a:r>
          </a:p>
          <a:p>
            <a:pPr lvl="2"/>
            <a:r>
              <a:rPr lang="en-GB" dirty="0"/>
              <a:t>Technology Readiness Level</a:t>
            </a:r>
          </a:p>
          <a:p>
            <a:pPr lvl="2"/>
            <a:r>
              <a:rPr lang="en-GB" dirty="0"/>
              <a:t>Risk</a:t>
            </a:r>
          </a:p>
          <a:p>
            <a:r>
              <a:rPr lang="en-GB" dirty="0"/>
              <a:t>Time: 30 Minutes</a:t>
            </a:r>
          </a:p>
          <a:p>
            <a:pPr lvl="1"/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05000"/>
            <a:ext cx="2446337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686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GB"/>
              <a:t>Pros</a:t>
            </a:r>
          </a:p>
          <a:p>
            <a:pPr lvl="1"/>
            <a:r>
              <a:rPr lang="en-GB"/>
              <a:t>Provides a rapid assessment of alternative whole concepts </a:t>
            </a:r>
          </a:p>
          <a:p>
            <a:pPr lvl="1"/>
            <a:r>
              <a:rPr lang="en-GB"/>
              <a:t>Can use stakeholder requirements to give greater confidence of compliance </a:t>
            </a:r>
          </a:p>
          <a:p>
            <a:pPr lvl="1"/>
            <a:r>
              <a:rPr lang="en-GB"/>
              <a:t>Can help develop hybrid system concepts (qualitative optimisation)</a:t>
            </a:r>
          </a:p>
          <a:p>
            <a:pPr lvl="2"/>
            <a:endParaRPr lang="en-GB"/>
          </a:p>
          <a:p>
            <a:endParaRPr lang="en-GB"/>
          </a:p>
          <a:p>
            <a:pPr lvl="2"/>
            <a:endParaRPr lang="en-GB"/>
          </a:p>
          <a:p>
            <a:endParaRPr lang="en-GB" dirty="0"/>
          </a:p>
        </p:txBody>
      </p:sp>
      <p:sp>
        <p:nvSpPr>
          <p:cNvPr id="49155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/>
              <a:t>Cons</a:t>
            </a:r>
          </a:p>
          <a:p>
            <a:pPr lvl="1"/>
            <a:r>
              <a:rPr lang="en-GB"/>
              <a:t>Temptation to use too many requirements slowing down the process</a:t>
            </a:r>
          </a:p>
          <a:p>
            <a:pPr lvl="1"/>
            <a:r>
              <a:rPr lang="en-GB"/>
              <a:t>Objective subjectivity! can select criteria, weightings and scores to obtain any result!</a:t>
            </a:r>
          </a:p>
          <a:p>
            <a:pPr lvl="1"/>
            <a:r>
              <a:rPr lang="en-GB"/>
              <a:t>Often no clear winner (but eliminates the weaker options)</a:t>
            </a:r>
          </a:p>
          <a:p>
            <a:pPr lvl="1"/>
            <a:r>
              <a:rPr lang="en-GB"/>
              <a:t>Can be treated as a </a:t>
            </a:r>
            <a:r>
              <a:rPr lang="ja-JP" altLang="en-GB"/>
              <a:t>“</a:t>
            </a:r>
            <a:r>
              <a:rPr lang="en-GB" altLang="ja-JP"/>
              <a:t>handle turning</a:t>
            </a:r>
            <a:r>
              <a:rPr lang="ja-JP" altLang="en-GB"/>
              <a:t>”</a:t>
            </a:r>
            <a:r>
              <a:rPr lang="en-GB" altLang="ja-JP"/>
              <a:t> process without thinking</a:t>
            </a:r>
          </a:p>
          <a:p>
            <a:pPr lvl="2"/>
            <a:endParaRPr lang="en-GB"/>
          </a:p>
          <a:p>
            <a:endParaRPr lang="en-US" dirty="0"/>
          </a:p>
        </p:txBody>
      </p:sp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Summary: Pugh Matrix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947081"/>
      </p:ext>
    </p:extLst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11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What is it?</a:t>
            </a:r>
          </a:p>
          <a:p>
            <a:pPr lvl="1"/>
            <a:r>
              <a:rPr lang="en-GB" dirty="0"/>
              <a:t>The Analytical Hierarchy Process (AHP) is a tool that provides structure and discipline to group decision-making in order to:</a:t>
            </a:r>
          </a:p>
          <a:p>
            <a:pPr lvl="2"/>
            <a:r>
              <a:rPr lang="en-GB" dirty="0"/>
              <a:t>Select between a number of options</a:t>
            </a:r>
          </a:p>
          <a:p>
            <a:pPr lvl="2"/>
            <a:r>
              <a:rPr lang="en-GB" dirty="0"/>
              <a:t>Prioritise requirements/criteria</a:t>
            </a:r>
          </a:p>
          <a:p>
            <a:pPr lvl="1"/>
            <a:r>
              <a:rPr lang="en-GB" dirty="0"/>
              <a:t>It helps the group assign numerical values to subjective judgments and synthesise those judgments into true ratio scale numbers to determine which items have the highest priority, and by how much</a:t>
            </a:r>
          </a:p>
          <a:p>
            <a:pPr marL="0" indent="0">
              <a:buNone/>
            </a:pPr>
            <a:r>
              <a:rPr lang="en-GB" dirty="0"/>
              <a:t>Why do it?</a:t>
            </a:r>
          </a:p>
          <a:p>
            <a:pPr lvl="1"/>
            <a:r>
              <a:rPr lang="en-GB" dirty="0"/>
              <a:t>Prioritising or deciding often concerns a number of interrelated factors that are sufficiently complex to result in inconsistent and irrational decisions. AHP provides a framework to minimise the inconsistencies</a:t>
            </a:r>
          </a:p>
          <a:p>
            <a:pPr lvl="1"/>
            <a:endParaRPr lang="en-US" dirty="0"/>
          </a:p>
        </p:txBody>
      </p:sp>
      <p:sp>
        <p:nvSpPr>
          <p:cNvPr id="63490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Analytical Hierarchy Process </a:t>
            </a:r>
            <a:endParaRPr lang="en-US"/>
          </a:p>
        </p:txBody>
      </p:sp>
      <p:pic>
        <p:nvPicPr>
          <p:cNvPr id="63493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49"/>
          <a:stretch>
            <a:fillRect/>
          </a:stretch>
        </p:blipFill>
        <p:spPr bwMode="auto">
          <a:xfrm>
            <a:off x="411210" y="2059358"/>
            <a:ext cx="3626826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7701661"/>
      </p:ext>
    </p:extLst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charset="0"/>
              </a:rPr>
              <a:t>The  Hierarchy for Concept Selection</a:t>
            </a:r>
            <a:endParaRPr lang="en-US" dirty="0">
              <a:latin typeface="Arial" charset="0"/>
            </a:endParaRPr>
          </a:p>
        </p:txBody>
      </p:sp>
      <p:pic>
        <p:nvPicPr>
          <p:cNvPr id="84" name="Picture 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07715"/>
            <a:ext cx="7853141" cy="4005002"/>
          </a:xfrm>
          <a:prstGeom prst="rect">
            <a:avLst/>
          </a:prstGeom>
        </p:spPr>
      </p:pic>
      <p:sp>
        <p:nvSpPr>
          <p:cNvPr id="85" name="TextBox 84"/>
          <p:cNvSpPr txBox="1"/>
          <p:nvPr/>
        </p:nvSpPr>
        <p:spPr>
          <a:xfrm>
            <a:off x="7990449" y="1658585"/>
            <a:ext cx="864404" cy="32746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7" dirty="0"/>
              <a:t>Level 1</a:t>
            </a:r>
          </a:p>
          <a:p>
            <a:endParaRPr lang="en-US" sz="1477" dirty="0"/>
          </a:p>
          <a:p>
            <a:endParaRPr lang="en-US" sz="1477" dirty="0"/>
          </a:p>
          <a:p>
            <a:r>
              <a:rPr lang="en-US" sz="1477" dirty="0"/>
              <a:t>Level 2</a:t>
            </a:r>
          </a:p>
          <a:p>
            <a:endParaRPr lang="en-US" sz="1477" dirty="0"/>
          </a:p>
          <a:p>
            <a:endParaRPr lang="en-US" sz="1477" dirty="0"/>
          </a:p>
          <a:p>
            <a:endParaRPr lang="en-US" sz="1477" dirty="0"/>
          </a:p>
          <a:p>
            <a:r>
              <a:rPr lang="en-US" sz="1477" dirty="0"/>
              <a:t>Level 3</a:t>
            </a:r>
          </a:p>
          <a:p>
            <a:endParaRPr lang="en-US" sz="1477" dirty="0"/>
          </a:p>
          <a:p>
            <a:endParaRPr lang="en-US" sz="1477" dirty="0"/>
          </a:p>
          <a:p>
            <a:endParaRPr lang="en-US" sz="1477" dirty="0"/>
          </a:p>
          <a:p>
            <a:endParaRPr lang="en-US" sz="1477" dirty="0"/>
          </a:p>
          <a:p>
            <a:endParaRPr lang="en-US" sz="1477" dirty="0"/>
          </a:p>
          <a:p>
            <a:r>
              <a:rPr lang="en-US" sz="1477" dirty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113789717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The first step is to establish the weightings of the primary criteria by asking the questions:</a:t>
            </a:r>
          </a:p>
          <a:p>
            <a:pPr lvl="1"/>
            <a:r>
              <a:rPr lang="en-US"/>
              <a:t>How much more important is improved Primary Criterion 1  than improved Primary Criterion 2 in selecting a concept?</a:t>
            </a:r>
          </a:p>
          <a:p>
            <a:pPr lvl="1"/>
            <a:r>
              <a:rPr lang="en-US"/>
              <a:t>How much more important is improved Primary Criterion 1  than improved Primary Criterion 3 in selecting a concept?</a:t>
            </a:r>
          </a:p>
          <a:p>
            <a:pPr lvl="1"/>
            <a:r>
              <a:rPr lang="en-US"/>
              <a:t>How much more important is improved Primary Criterion 2  than improved Primary Criterion 3 in selecting a concept?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6656"/>
            <a:ext cx="6489700" cy="1041400"/>
          </a:xfrm>
        </p:spPr>
        <p:txBody>
          <a:bodyPr/>
          <a:lstStyle/>
          <a:p>
            <a:r>
              <a:rPr lang="en-US"/>
              <a:t>Top Down: Start by Determining which Weighting for the Primary Criterion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0946" y="1386932"/>
            <a:ext cx="4145735" cy="2192215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4921778" y="4256427"/>
            <a:ext cx="3074728" cy="1614757"/>
          </a:xfrm>
          <a:prstGeom prst="wedgeRoundRectCallout">
            <a:avLst>
              <a:gd name="adj1" fmla="val -10782"/>
              <a:gd name="adj2" fmla="val -70364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77" dirty="0"/>
              <a:t>By completing the matrix and performing the analysis we can find out the weightings of the primary criteria</a:t>
            </a:r>
          </a:p>
        </p:txBody>
      </p:sp>
      <p:sp>
        <p:nvSpPr>
          <p:cNvPr id="3" name="Rectangle 2"/>
          <p:cNvSpPr/>
          <p:nvPr/>
        </p:nvSpPr>
        <p:spPr>
          <a:xfrm>
            <a:off x="8146601" y="1393965"/>
            <a:ext cx="849747" cy="50416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15" dirty="0">
                <a:solidFill>
                  <a:schemeClr val="tx1"/>
                </a:solidFill>
              </a:rPr>
              <a:t>Importance</a:t>
            </a:r>
          </a:p>
        </p:txBody>
      </p:sp>
      <p:sp>
        <p:nvSpPr>
          <p:cNvPr id="8" name="Rectangle 7"/>
          <p:cNvSpPr/>
          <p:nvPr/>
        </p:nvSpPr>
        <p:spPr>
          <a:xfrm>
            <a:off x="8143787" y="1897268"/>
            <a:ext cx="849747" cy="50416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8" dirty="0">
                <a:solidFill>
                  <a:schemeClr val="tx1"/>
                </a:solidFill>
              </a:rPr>
              <a:t>W</a:t>
            </a:r>
            <a:r>
              <a:rPr lang="en-GB" sz="1108" baseline="-25000" dirty="0">
                <a:solidFill>
                  <a:schemeClr val="tx1"/>
                </a:solidFill>
              </a:rPr>
              <a:t>PC1 </a:t>
            </a:r>
            <a:r>
              <a:rPr lang="en-GB" sz="1108" dirty="0">
                <a:solidFill>
                  <a:schemeClr val="tx1"/>
                </a:solidFill>
              </a:rPr>
              <a:t>= 0.2</a:t>
            </a:r>
          </a:p>
        </p:txBody>
      </p:sp>
      <p:sp>
        <p:nvSpPr>
          <p:cNvPr id="9" name="Rectangle 8"/>
          <p:cNvSpPr/>
          <p:nvPr/>
        </p:nvSpPr>
        <p:spPr>
          <a:xfrm>
            <a:off x="8142380" y="2400570"/>
            <a:ext cx="853909" cy="50416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8" dirty="0">
                <a:solidFill>
                  <a:schemeClr val="tx1"/>
                </a:solidFill>
              </a:rPr>
              <a:t>W</a:t>
            </a:r>
            <a:r>
              <a:rPr lang="en-GB" sz="1108" baseline="-25000" dirty="0">
                <a:solidFill>
                  <a:schemeClr val="tx1"/>
                </a:solidFill>
              </a:rPr>
              <a:t>PC2</a:t>
            </a:r>
            <a:r>
              <a:rPr lang="en-GB" sz="1108" dirty="0">
                <a:solidFill>
                  <a:schemeClr val="tx1"/>
                </a:solidFill>
              </a:rPr>
              <a:t> = 0.5</a:t>
            </a:r>
            <a:endParaRPr lang="en-GB" sz="1108" baseline="-250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148008" y="2898170"/>
            <a:ext cx="849747" cy="50416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8" dirty="0">
                <a:solidFill>
                  <a:schemeClr val="tx1"/>
                </a:solidFill>
              </a:rPr>
              <a:t>W</a:t>
            </a:r>
            <a:r>
              <a:rPr lang="en-GB" sz="1108" baseline="-25000" dirty="0">
                <a:solidFill>
                  <a:schemeClr val="tx1"/>
                </a:solidFill>
              </a:rPr>
              <a:t>PC3</a:t>
            </a:r>
            <a:r>
              <a:rPr lang="en-GB" sz="1108" dirty="0">
                <a:solidFill>
                  <a:schemeClr val="tx1"/>
                </a:solidFill>
              </a:rPr>
              <a:t> = 0.3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52187" y="3395296"/>
            <a:ext cx="3490194" cy="50416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92" dirty="0">
                <a:solidFill>
                  <a:schemeClr val="tx1"/>
                </a:solidFill>
              </a:rPr>
              <a:t>Consistency &lt; 0.1</a:t>
            </a:r>
            <a:endParaRPr lang="en-GB" sz="1292" baseline="-25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327789"/>
      </p:ext>
    </p:extLst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level down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6724" y="1281288"/>
            <a:ext cx="4747277" cy="2421051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 bwMode="auto">
          <a:xfrm>
            <a:off x="252470" y="1066506"/>
            <a:ext cx="3915804" cy="5410494"/>
          </a:xfrm>
          <a:prstGeom prst="wedgeRoundRectCallout">
            <a:avLst>
              <a:gd name="adj1" fmla="val 56869"/>
              <a:gd name="adj2" fmla="val -21674"/>
              <a:gd name="adj3" fmla="val 16667"/>
            </a:avLst>
          </a:prstGeom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477" dirty="0">
                <a:solidFill>
                  <a:schemeClr val="tx1"/>
                </a:solidFill>
                <a:latin typeface="Arial" pitchFamily="34" charset="0"/>
              </a:rPr>
              <a:t>For the first Primary Criterion we form the 3x3 matrix</a:t>
            </a:r>
          </a:p>
          <a:p>
            <a:pPr algn="ctr"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algn="ctr"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algn="ctr"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algn="ctr"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algn="ctr"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algn="ctr"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defTabSz="844083"/>
            <a:r>
              <a:rPr lang="en-US" sz="1477" dirty="0">
                <a:solidFill>
                  <a:schemeClr val="tx1"/>
                </a:solidFill>
                <a:latin typeface="Arial" pitchFamily="34" charset="0"/>
              </a:rPr>
              <a:t>And ask the questions:</a:t>
            </a:r>
          </a:p>
          <a:p>
            <a:pPr algn="ctr"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marL="263776" indent="-263776" defTabSz="844083">
              <a:buFont typeface="Arial"/>
              <a:buChar char="•"/>
            </a:pPr>
            <a:r>
              <a:rPr lang="en-US" sz="1477" dirty="0">
                <a:solidFill>
                  <a:schemeClr val="tx1"/>
                </a:solidFill>
                <a:latin typeface="Arial" pitchFamily="34" charset="0"/>
              </a:rPr>
              <a:t>How much better is it to improve Secondary Criterion 1.1 than improve Secondary Criterion 1.2 in achieving Primary Criterion 1? </a:t>
            </a:r>
          </a:p>
          <a:p>
            <a:pPr marL="263776" indent="-263776">
              <a:buFont typeface="Arial"/>
              <a:buChar char="•"/>
            </a:pPr>
            <a:r>
              <a:rPr lang="en-US" sz="1477" dirty="0">
                <a:solidFill>
                  <a:schemeClr val="tx1"/>
                </a:solidFill>
                <a:latin typeface="Arial" pitchFamily="34" charset="0"/>
              </a:rPr>
              <a:t>How much better is it to improve Secondary Criterion 1.1 than improve Secondary Criterion 1.3 in achieving Primary Criterion 1? </a:t>
            </a:r>
          </a:p>
          <a:p>
            <a:pPr marL="263776" indent="-263776">
              <a:buFont typeface="Arial"/>
              <a:buChar char="•"/>
            </a:pPr>
            <a:r>
              <a:rPr lang="en-US" sz="1477" dirty="0">
                <a:solidFill>
                  <a:schemeClr val="tx1"/>
                </a:solidFill>
                <a:latin typeface="Arial" pitchFamily="34" charset="0"/>
              </a:rPr>
              <a:t>How much better is it to improve Secondary Criterion 1.2 than improve Secondary Criterion 1.3 in achieving Primary Criterion 1? </a:t>
            </a:r>
          </a:p>
          <a:p>
            <a:pPr marL="263776" indent="-263776" defTabSz="844083">
              <a:buFont typeface="Arial"/>
              <a:buChar char="•"/>
            </a:pPr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marL="263776" indent="-263776" defTabSz="844083">
              <a:buFont typeface="Arial"/>
              <a:buChar char="•"/>
            </a:pPr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5155928" y="4724441"/>
            <a:ext cx="3537020" cy="995583"/>
          </a:xfrm>
          <a:prstGeom prst="wedgeRoundRectCallout">
            <a:avLst>
              <a:gd name="adj1" fmla="val -82310"/>
              <a:gd name="adj2" fmla="val -15410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477" dirty="0">
                <a:solidFill>
                  <a:schemeClr val="tx1"/>
                </a:solidFill>
                <a:latin typeface="Arial" pitchFamily="34" charset="0"/>
              </a:rPr>
              <a:t>This is repeated for all secondary decision criterion relating to a </a:t>
            </a:r>
            <a:r>
              <a:rPr lang="en-US" sz="1477">
                <a:solidFill>
                  <a:schemeClr val="tx1"/>
                </a:solidFill>
                <a:latin typeface="Arial" pitchFamily="34" charset="0"/>
              </a:rPr>
              <a:t>primary criterion</a:t>
            </a:r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263" y="1547670"/>
            <a:ext cx="2811321" cy="141885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156927" y="2020825"/>
            <a:ext cx="848292" cy="2832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23" dirty="0">
                <a:solidFill>
                  <a:schemeClr val="tx1"/>
                </a:solidFill>
              </a:rPr>
              <a:t>W</a:t>
            </a:r>
            <a:r>
              <a:rPr lang="en-GB" sz="923" baseline="-25000" dirty="0">
                <a:solidFill>
                  <a:schemeClr val="tx1"/>
                </a:solidFill>
              </a:rPr>
              <a:t>SC1.1 </a:t>
            </a:r>
            <a:r>
              <a:rPr lang="en-GB" sz="923" dirty="0">
                <a:solidFill>
                  <a:schemeClr val="tx1"/>
                </a:solidFill>
              </a:rPr>
              <a:t>= 0.18</a:t>
            </a:r>
          </a:p>
        </p:txBody>
      </p:sp>
      <p:sp>
        <p:nvSpPr>
          <p:cNvPr id="9" name="Rectangle 8"/>
          <p:cNvSpPr/>
          <p:nvPr/>
        </p:nvSpPr>
        <p:spPr>
          <a:xfrm>
            <a:off x="3155523" y="2303574"/>
            <a:ext cx="849695" cy="2832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23" dirty="0">
                <a:solidFill>
                  <a:schemeClr val="tx1"/>
                </a:solidFill>
              </a:rPr>
              <a:t>W</a:t>
            </a:r>
            <a:r>
              <a:rPr lang="en-GB" sz="923" baseline="-25000" dirty="0">
                <a:solidFill>
                  <a:schemeClr val="tx1"/>
                </a:solidFill>
              </a:rPr>
              <a:t>SC1.2</a:t>
            </a:r>
            <a:r>
              <a:rPr lang="en-GB" sz="923" dirty="0">
                <a:solidFill>
                  <a:schemeClr val="tx1"/>
                </a:solidFill>
              </a:rPr>
              <a:t> = 0.4</a:t>
            </a:r>
            <a:endParaRPr lang="en-GB" sz="923" baseline="-250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61141" y="2590016"/>
            <a:ext cx="844077" cy="2832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31" dirty="0">
                <a:solidFill>
                  <a:schemeClr val="tx1"/>
                </a:solidFill>
              </a:rPr>
              <a:t>W</a:t>
            </a:r>
            <a:r>
              <a:rPr lang="en-GB" sz="831" baseline="-25000" dirty="0">
                <a:solidFill>
                  <a:schemeClr val="tx1"/>
                </a:solidFill>
              </a:rPr>
              <a:t>SC1.3</a:t>
            </a:r>
            <a:r>
              <a:rPr lang="en-GB" sz="831" dirty="0">
                <a:solidFill>
                  <a:schemeClr val="tx1"/>
                </a:solidFill>
              </a:rPr>
              <a:t> = 0.42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2981" y="2874792"/>
            <a:ext cx="2705216" cy="26582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15" dirty="0">
                <a:solidFill>
                  <a:schemeClr val="tx1"/>
                </a:solidFill>
              </a:rPr>
              <a:t>Consistency &lt; 0.1</a:t>
            </a:r>
            <a:endParaRPr lang="en-GB" sz="1015" baseline="-250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155658" y="1739471"/>
            <a:ext cx="848292" cy="2832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23" dirty="0">
                <a:solidFill>
                  <a:schemeClr val="tx1"/>
                </a:solidFill>
              </a:rPr>
              <a:t>Importance</a:t>
            </a:r>
          </a:p>
        </p:txBody>
      </p:sp>
    </p:spTree>
    <p:extLst>
      <p:ext uri="{BB962C8B-B14F-4D97-AF65-F5344CB8AC3E}">
        <p14:creationId xmlns:p14="http://schemas.microsoft.com/office/powerpoint/2010/main" val="1476645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Finally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2489" y="1459265"/>
            <a:ext cx="5072951" cy="2587141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 bwMode="auto">
          <a:xfrm>
            <a:off x="92847" y="1087637"/>
            <a:ext cx="3894014" cy="5084563"/>
          </a:xfrm>
          <a:prstGeom prst="wedgeRoundRectCallout">
            <a:avLst>
              <a:gd name="adj1" fmla="val 70891"/>
              <a:gd name="adj2" fmla="val 6286"/>
              <a:gd name="adj3" fmla="val 16667"/>
            </a:avLst>
          </a:prstGeom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477" dirty="0">
                <a:solidFill>
                  <a:schemeClr val="tx1"/>
                </a:solidFill>
                <a:latin typeface="Arial" pitchFamily="34" charset="0"/>
              </a:rPr>
              <a:t>For each decision criterion at this level we form the 3x3 or (2x) matrix</a:t>
            </a:r>
          </a:p>
          <a:p>
            <a:pPr algn="ctr"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algn="ctr"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algn="ctr"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algn="ctr"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algn="ctr"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algn="ctr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lvl="0"/>
            <a:endParaRPr lang="en-US" sz="1477" dirty="0">
              <a:solidFill>
                <a:srgbClr val="000000"/>
              </a:solidFill>
              <a:latin typeface="Arial" pitchFamily="34" charset="0"/>
            </a:endParaRPr>
          </a:p>
          <a:p>
            <a:pPr lvl="0"/>
            <a:r>
              <a:rPr lang="en-US" sz="1477" dirty="0">
                <a:solidFill>
                  <a:srgbClr val="000000"/>
                </a:solidFill>
                <a:latin typeface="Arial" pitchFamily="34" charset="0"/>
              </a:rPr>
              <a:t>And ask the questions:</a:t>
            </a:r>
          </a:p>
          <a:p>
            <a:pPr lvl="0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marL="263776" indent="-263776" defTabSz="844083">
              <a:buFont typeface="Arial"/>
              <a:buChar char="•"/>
            </a:pPr>
            <a:r>
              <a:rPr lang="en-US" sz="1477" dirty="0">
                <a:solidFill>
                  <a:schemeClr val="tx1"/>
                </a:solidFill>
                <a:latin typeface="Arial" pitchFamily="34" charset="0"/>
              </a:rPr>
              <a:t>How much better is Concept 1 than Concept 2 in relation to the criterion under consideration?</a:t>
            </a:r>
          </a:p>
          <a:p>
            <a:pPr marL="263776" indent="-263776" defTabSz="844083">
              <a:buFont typeface="Arial"/>
              <a:buChar char="•"/>
            </a:pPr>
            <a:r>
              <a:rPr lang="en-US" sz="1477" dirty="0">
                <a:solidFill>
                  <a:schemeClr val="tx1"/>
                </a:solidFill>
                <a:latin typeface="Arial" pitchFamily="34" charset="0"/>
              </a:rPr>
              <a:t>How much better is Concept 1 than Concept 3 in relation to the criterion under consideration?</a:t>
            </a:r>
          </a:p>
          <a:p>
            <a:pPr marL="263776" indent="-263776" defTabSz="844083">
              <a:buFont typeface="Arial"/>
              <a:buChar char="•"/>
            </a:pPr>
            <a:r>
              <a:rPr lang="en-US" sz="1477" dirty="0">
                <a:solidFill>
                  <a:schemeClr val="tx1"/>
                </a:solidFill>
                <a:latin typeface="Arial" pitchFamily="34" charset="0"/>
              </a:rPr>
              <a:t>How much better is Concept 2 than Concept 3 in relation to the criterion under consideration?</a:t>
            </a:r>
          </a:p>
          <a:p>
            <a:pPr marL="263776" indent="-263776" defTabSz="844083">
              <a:buFont typeface="Arial"/>
              <a:buChar char="•"/>
            </a:pPr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33" y="1958705"/>
            <a:ext cx="3514892" cy="929870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 bwMode="auto">
          <a:xfrm>
            <a:off x="5094514" y="4326724"/>
            <a:ext cx="3537020" cy="632584"/>
          </a:xfrm>
          <a:prstGeom prst="wedgeRoundRectCallout">
            <a:avLst>
              <a:gd name="adj1" fmla="val -90833"/>
              <a:gd name="adj2" fmla="val -7197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477" dirty="0">
                <a:solidFill>
                  <a:schemeClr val="tx1"/>
                </a:solidFill>
                <a:latin typeface="Arial" pitchFamily="34" charset="0"/>
              </a:rPr>
              <a:t>This is repeated for all decision criterion at the lowest level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45831" y="5239627"/>
            <a:ext cx="3959659" cy="111492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15" dirty="0"/>
              <a:t>Note: we have to construct 12 AHP decision matrices!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82881" y="2773505"/>
            <a:ext cx="2903573" cy="24756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15" dirty="0">
                <a:solidFill>
                  <a:schemeClr val="tx1"/>
                </a:solidFill>
              </a:rPr>
              <a:t>Consistency &lt; 0.1</a:t>
            </a:r>
            <a:endParaRPr lang="en-GB" sz="1015" baseline="-25000" dirty="0">
              <a:solidFill>
                <a:schemeClr val="tx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086454" y="1965601"/>
            <a:ext cx="855323" cy="806359"/>
            <a:chOff x="3425954" y="1488948"/>
            <a:chExt cx="926600" cy="1220788"/>
          </a:xfrm>
        </p:grpSpPr>
        <p:sp>
          <p:nvSpPr>
            <p:cNvPr id="9" name="Rectangle 8"/>
            <p:cNvSpPr/>
            <p:nvPr/>
          </p:nvSpPr>
          <p:spPr>
            <a:xfrm>
              <a:off x="3427475" y="1793748"/>
              <a:ext cx="918983" cy="306835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23" dirty="0">
                  <a:solidFill>
                    <a:schemeClr val="tx1"/>
                  </a:solidFill>
                </a:rPr>
                <a:t>C</a:t>
              </a:r>
              <a:r>
                <a:rPr lang="en-GB" sz="923" baseline="-25000" dirty="0">
                  <a:solidFill>
                    <a:schemeClr val="tx1"/>
                  </a:solidFill>
                </a:rPr>
                <a:t>1-1.1 </a:t>
              </a:r>
              <a:r>
                <a:rPr lang="en-GB" sz="923" dirty="0">
                  <a:solidFill>
                    <a:schemeClr val="tx1"/>
                  </a:solidFill>
                </a:rPr>
                <a:t>= 0.1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25954" y="2100060"/>
              <a:ext cx="920503" cy="306835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23" dirty="0">
                  <a:solidFill>
                    <a:schemeClr val="tx1"/>
                  </a:solidFill>
                </a:rPr>
                <a:t>C</a:t>
              </a:r>
              <a:r>
                <a:rPr lang="en-GB" sz="923" baseline="-25000" dirty="0">
                  <a:solidFill>
                    <a:schemeClr val="tx1"/>
                  </a:solidFill>
                </a:rPr>
                <a:t>2-1.1</a:t>
              </a:r>
              <a:r>
                <a:rPr lang="en-GB" sz="923" dirty="0">
                  <a:solidFill>
                    <a:schemeClr val="tx1"/>
                  </a:solidFill>
                </a:rPr>
                <a:t> = 0.5</a:t>
              </a:r>
              <a:endParaRPr lang="en-GB" sz="923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432040" y="2402901"/>
              <a:ext cx="914417" cy="306835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23" dirty="0">
                  <a:solidFill>
                    <a:schemeClr val="tx1"/>
                  </a:solidFill>
                </a:rPr>
                <a:t>C</a:t>
              </a:r>
              <a:r>
                <a:rPr lang="en-GB" sz="923" baseline="-25000" dirty="0">
                  <a:solidFill>
                    <a:schemeClr val="tx1"/>
                  </a:solidFill>
                </a:rPr>
                <a:t>3-1.1</a:t>
              </a:r>
              <a:r>
                <a:rPr lang="en-GB" sz="923" dirty="0">
                  <a:solidFill>
                    <a:schemeClr val="tx1"/>
                  </a:solidFill>
                </a:rPr>
                <a:t> = 0.4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433571" y="1488948"/>
              <a:ext cx="918983" cy="306835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23" dirty="0">
                  <a:solidFill>
                    <a:schemeClr val="tx1"/>
                  </a:solidFill>
                </a:rPr>
                <a:t>Importance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7019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charset="0"/>
              </a:rPr>
              <a:t>An Example</a:t>
            </a:r>
            <a:endParaRPr lang="en-US" dirty="0">
              <a:latin typeface="Arial" charset="0"/>
            </a:endParaRPr>
          </a:p>
        </p:txBody>
      </p:sp>
      <p:sp>
        <p:nvSpPr>
          <p:cNvPr id="67589" name="AutoShape 3"/>
          <p:cNvSpPr>
            <a:spLocks noChangeAspect="1" noChangeArrowheads="1" noTextEdit="1"/>
          </p:cNvSpPr>
          <p:nvPr/>
        </p:nvSpPr>
        <p:spPr bwMode="auto">
          <a:xfrm>
            <a:off x="735600" y="3003715"/>
            <a:ext cx="7957038" cy="308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defTabSz="844083"/>
            <a:endParaRPr lang="en-US" sz="1108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7591" name="Rectangle 6"/>
          <p:cNvSpPr>
            <a:spLocks noChangeArrowheads="1"/>
          </p:cNvSpPr>
          <p:nvPr/>
        </p:nvSpPr>
        <p:spPr bwMode="auto">
          <a:xfrm>
            <a:off x="4630755" y="3336357"/>
            <a:ext cx="65" cy="170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844083"/>
            <a:endParaRPr lang="en-US" sz="1108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7592" name="Rectangle 7"/>
          <p:cNvSpPr>
            <a:spLocks noChangeArrowheads="1"/>
          </p:cNvSpPr>
          <p:nvPr/>
        </p:nvSpPr>
        <p:spPr bwMode="auto">
          <a:xfrm>
            <a:off x="3545539" y="3069547"/>
            <a:ext cx="2094175" cy="426427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defTabSz="844083"/>
            <a:r>
              <a:rPr lang="en-US" sz="1846" dirty="0">
                <a:solidFill>
                  <a:srgbClr val="000000"/>
                </a:solidFill>
                <a:latin typeface="Arial"/>
              </a:rPr>
              <a:t>Job Satisfaction</a:t>
            </a:r>
          </a:p>
        </p:txBody>
      </p:sp>
      <p:sp>
        <p:nvSpPr>
          <p:cNvPr id="89" name="Rectangle 7"/>
          <p:cNvSpPr>
            <a:spLocks noChangeArrowheads="1"/>
          </p:cNvSpPr>
          <p:nvPr/>
        </p:nvSpPr>
        <p:spPr bwMode="auto">
          <a:xfrm>
            <a:off x="196328" y="4168319"/>
            <a:ext cx="1374023" cy="603894"/>
          </a:xfrm>
          <a:prstGeom prst="rect">
            <a:avLst/>
          </a:prstGeom>
          <a:solidFill>
            <a:srgbClr val="FF9900"/>
          </a:solidFill>
          <a:ln>
            <a:headEnd/>
            <a:tailEnd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defTabSz="844083"/>
            <a:r>
              <a:rPr lang="en-US" sz="1477" dirty="0">
                <a:solidFill>
                  <a:srgbClr val="000000"/>
                </a:solidFill>
                <a:latin typeface="Arial"/>
              </a:rPr>
              <a:t>Good Role</a:t>
            </a:r>
          </a:p>
        </p:txBody>
      </p:sp>
      <p:sp>
        <p:nvSpPr>
          <p:cNvPr id="90" name="Rectangle 7"/>
          <p:cNvSpPr>
            <a:spLocks noChangeArrowheads="1"/>
          </p:cNvSpPr>
          <p:nvPr/>
        </p:nvSpPr>
        <p:spPr bwMode="auto">
          <a:xfrm>
            <a:off x="1667011" y="4168319"/>
            <a:ext cx="1596795" cy="603894"/>
          </a:xfrm>
          <a:prstGeom prst="rect">
            <a:avLst/>
          </a:prstGeom>
          <a:solidFill>
            <a:srgbClr val="FF9900"/>
          </a:solidFill>
          <a:ln>
            <a:headEnd/>
            <a:tailEnd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defTabSz="844083"/>
            <a:r>
              <a:rPr lang="en-US" sz="1477" dirty="0">
                <a:solidFill>
                  <a:srgbClr val="000000"/>
                </a:solidFill>
                <a:latin typeface="Arial"/>
              </a:rPr>
              <a:t>Growth opportunities </a:t>
            </a:r>
          </a:p>
        </p:txBody>
      </p:sp>
      <p:sp>
        <p:nvSpPr>
          <p:cNvPr id="91" name="Rectangle 7"/>
          <p:cNvSpPr>
            <a:spLocks noChangeArrowheads="1"/>
          </p:cNvSpPr>
          <p:nvPr/>
        </p:nvSpPr>
        <p:spPr bwMode="auto">
          <a:xfrm>
            <a:off x="4693651" y="4167880"/>
            <a:ext cx="1315597" cy="603894"/>
          </a:xfrm>
          <a:prstGeom prst="rect">
            <a:avLst/>
          </a:prstGeom>
          <a:solidFill>
            <a:srgbClr val="FF9900"/>
          </a:solidFill>
          <a:ln>
            <a:headEnd/>
            <a:tailEnd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defTabSz="844083"/>
            <a:r>
              <a:rPr lang="en-US" sz="1477" dirty="0">
                <a:solidFill>
                  <a:srgbClr val="000000"/>
                </a:solidFill>
                <a:latin typeface="Arial"/>
              </a:rPr>
              <a:t>Colleagues</a:t>
            </a:r>
          </a:p>
        </p:txBody>
      </p:sp>
      <p:cxnSp>
        <p:nvCxnSpPr>
          <p:cNvPr id="3" name="Elbow Connector 2"/>
          <p:cNvCxnSpPr>
            <a:stCxn id="67592" idx="2"/>
            <a:endCxn id="89" idx="0"/>
          </p:cNvCxnSpPr>
          <p:nvPr/>
        </p:nvCxnSpPr>
        <p:spPr bwMode="auto">
          <a:xfrm rot="5400000">
            <a:off x="2401813" y="1977502"/>
            <a:ext cx="672344" cy="3709287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Elbow Connector 4"/>
          <p:cNvCxnSpPr>
            <a:stCxn id="67592" idx="2"/>
            <a:endCxn id="91" idx="0"/>
          </p:cNvCxnSpPr>
          <p:nvPr/>
        </p:nvCxnSpPr>
        <p:spPr bwMode="auto">
          <a:xfrm rot="16200000" flipH="1">
            <a:off x="4636085" y="3452515"/>
            <a:ext cx="671906" cy="758824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Elbow Connector 6"/>
          <p:cNvCxnSpPr>
            <a:stCxn id="67592" idx="2"/>
            <a:endCxn id="90" idx="0"/>
          </p:cNvCxnSpPr>
          <p:nvPr/>
        </p:nvCxnSpPr>
        <p:spPr bwMode="auto">
          <a:xfrm rot="5400000">
            <a:off x="3192846" y="2768536"/>
            <a:ext cx="672344" cy="2127218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" name="Rectangle 7"/>
          <p:cNvSpPr>
            <a:spLocks noChangeArrowheads="1"/>
          </p:cNvSpPr>
          <p:nvPr/>
        </p:nvSpPr>
        <p:spPr bwMode="auto">
          <a:xfrm>
            <a:off x="3337117" y="4165365"/>
            <a:ext cx="1255509" cy="603894"/>
          </a:xfrm>
          <a:prstGeom prst="rect">
            <a:avLst/>
          </a:prstGeom>
          <a:solidFill>
            <a:srgbClr val="FF9900"/>
          </a:solidFill>
          <a:ln>
            <a:headEnd/>
            <a:tailEnd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defTabSz="844083"/>
            <a:r>
              <a:rPr lang="en-US" sz="1477" dirty="0">
                <a:solidFill>
                  <a:srgbClr val="000000"/>
                </a:solidFill>
                <a:latin typeface="Arial"/>
              </a:rPr>
              <a:t>Benefits</a:t>
            </a:r>
          </a:p>
        </p:txBody>
      </p:sp>
      <p:cxnSp>
        <p:nvCxnSpPr>
          <p:cNvPr id="42" name="Elbow Connector 41"/>
          <p:cNvCxnSpPr>
            <a:stCxn id="67592" idx="2"/>
            <a:endCxn id="41" idx="0"/>
          </p:cNvCxnSpPr>
          <p:nvPr/>
        </p:nvCxnSpPr>
        <p:spPr bwMode="auto">
          <a:xfrm rot="5400000">
            <a:off x="3944055" y="3516791"/>
            <a:ext cx="669390" cy="62775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Elbow Connector 45"/>
          <p:cNvCxnSpPr>
            <a:stCxn id="67592" idx="2"/>
            <a:endCxn id="48" idx="0"/>
          </p:cNvCxnSpPr>
          <p:nvPr/>
        </p:nvCxnSpPr>
        <p:spPr bwMode="auto">
          <a:xfrm rot="16200000" flipH="1">
            <a:off x="5338227" y="2750374"/>
            <a:ext cx="672344" cy="216354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Elbow Connector 46"/>
          <p:cNvCxnSpPr>
            <a:stCxn id="67592" idx="2"/>
            <a:endCxn id="64" idx="0"/>
          </p:cNvCxnSpPr>
          <p:nvPr/>
        </p:nvCxnSpPr>
        <p:spPr bwMode="auto">
          <a:xfrm rot="16200000" flipH="1">
            <a:off x="6040851" y="2047750"/>
            <a:ext cx="669390" cy="3565838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8" name="Rectangle 7"/>
          <p:cNvSpPr>
            <a:spLocks noChangeArrowheads="1"/>
          </p:cNvSpPr>
          <p:nvPr/>
        </p:nvSpPr>
        <p:spPr bwMode="auto">
          <a:xfrm>
            <a:off x="6104712" y="4168319"/>
            <a:ext cx="1302918" cy="603894"/>
          </a:xfrm>
          <a:prstGeom prst="rect">
            <a:avLst/>
          </a:prstGeom>
          <a:solidFill>
            <a:srgbClr val="FF9900"/>
          </a:solidFill>
          <a:ln>
            <a:headEnd/>
            <a:tailEnd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defTabSz="844083"/>
            <a:r>
              <a:rPr lang="en-US" sz="1477" dirty="0">
                <a:solidFill>
                  <a:srgbClr val="000000"/>
                </a:solidFill>
                <a:latin typeface="Arial"/>
              </a:rPr>
              <a:t>Location</a:t>
            </a:r>
          </a:p>
        </p:txBody>
      </p:sp>
      <p:sp>
        <p:nvSpPr>
          <p:cNvPr id="64" name="Rectangle 7"/>
          <p:cNvSpPr>
            <a:spLocks noChangeArrowheads="1"/>
          </p:cNvSpPr>
          <p:nvPr/>
        </p:nvSpPr>
        <p:spPr bwMode="auto">
          <a:xfrm>
            <a:off x="7530710" y="4165365"/>
            <a:ext cx="1255509" cy="603894"/>
          </a:xfrm>
          <a:prstGeom prst="rect">
            <a:avLst/>
          </a:prstGeom>
          <a:solidFill>
            <a:srgbClr val="FF9900"/>
          </a:solidFill>
          <a:ln>
            <a:headEnd/>
            <a:tailEnd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defTabSz="844083"/>
            <a:r>
              <a:rPr lang="en-US" sz="1477" dirty="0">
                <a:solidFill>
                  <a:srgbClr val="000000"/>
                </a:solidFill>
                <a:latin typeface="Arial"/>
              </a:rPr>
              <a:t>Reputation</a:t>
            </a:r>
          </a:p>
        </p:txBody>
      </p:sp>
      <p:sp>
        <p:nvSpPr>
          <p:cNvPr id="67" name="Rectangle 7"/>
          <p:cNvSpPr>
            <a:spLocks noChangeArrowheads="1"/>
          </p:cNvSpPr>
          <p:nvPr/>
        </p:nvSpPr>
        <p:spPr bwMode="auto">
          <a:xfrm>
            <a:off x="2093809" y="5562975"/>
            <a:ext cx="1302918" cy="603894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844083"/>
            <a:r>
              <a:rPr lang="en-US" sz="1477" dirty="0">
                <a:solidFill>
                  <a:schemeClr val="bg1"/>
                </a:solidFill>
                <a:latin typeface="Arial"/>
              </a:rPr>
              <a:t>Job A</a:t>
            </a:r>
          </a:p>
        </p:txBody>
      </p:sp>
      <p:sp>
        <p:nvSpPr>
          <p:cNvPr id="68" name="Rectangle 7"/>
          <p:cNvSpPr>
            <a:spLocks noChangeArrowheads="1"/>
          </p:cNvSpPr>
          <p:nvPr/>
        </p:nvSpPr>
        <p:spPr bwMode="auto">
          <a:xfrm>
            <a:off x="3941166" y="5562975"/>
            <a:ext cx="1302918" cy="603894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844083"/>
            <a:r>
              <a:rPr lang="en-US" sz="1477" dirty="0">
                <a:solidFill>
                  <a:schemeClr val="bg1"/>
                </a:solidFill>
                <a:latin typeface="Arial"/>
              </a:rPr>
              <a:t>Job B</a:t>
            </a:r>
          </a:p>
        </p:txBody>
      </p:sp>
      <p:sp>
        <p:nvSpPr>
          <p:cNvPr id="69" name="Rectangle 7"/>
          <p:cNvSpPr>
            <a:spLocks noChangeArrowheads="1"/>
          </p:cNvSpPr>
          <p:nvPr/>
        </p:nvSpPr>
        <p:spPr bwMode="auto">
          <a:xfrm>
            <a:off x="5639714" y="5562975"/>
            <a:ext cx="1302918" cy="603894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844083"/>
            <a:r>
              <a:rPr lang="en-US" sz="1477" dirty="0">
                <a:solidFill>
                  <a:schemeClr val="bg1"/>
                </a:solidFill>
                <a:latin typeface="Arial"/>
              </a:rPr>
              <a:t>Job C</a:t>
            </a:r>
          </a:p>
        </p:txBody>
      </p:sp>
      <p:cxnSp>
        <p:nvCxnSpPr>
          <p:cNvPr id="51" name="Straight Connector 50"/>
          <p:cNvCxnSpPr>
            <a:stCxn id="91" idx="2"/>
          </p:cNvCxnSpPr>
          <p:nvPr/>
        </p:nvCxnSpPr>
        <p:spPr bwMode="auto">
          <a:xfrm>
            <a:off x="5351450" y="4771774"/>
            <a:ext cx="939722" cy="791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/>
          <p:cNvCxnSpPr>
            <a:stCxn id="41" idx="2"/>
          </p:cNvCxnSpPr>
          <p:nvPr/>
        </p:nvCxnSpPr>
        <p:spPr bwMode="auto">
          <a:xfrm>
            <a:off x="3964872" y="4769258"/>
            <a:ext cx="2326301" cy="7937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>
            <a:stCxn id="41" idx="2"/>
            <a:endCxn id="68" idx="0"/>
          </p:cNvCxnSpPr>
          <p:nvPr/>
        </p:nvCxnSpPr>
        <p:spPr bwMode="auto">
          <a:xfrm>
            <a:off x="3964872" y="4769258"/>
            <a:ext cx="627754" cy="7937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4" name="Straight Connector 73"/>
          <p:cNvCxnSpPr>
            <a:stCxn id="69" idx="0"/>
            <a:endCxn id="48" idx="2"/>
          </p:cNvCxnSpPr>
          <p:nvPr/>
        </p:nvCxnSpPr>
        <p:spPr bwMode="auto">
          <a:xfrm flipV="1">
            <a:off x="6291172" y="4772212"/>
            <a:ext cx="464998" cy="79076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Straight Connector 74"/>
          <p:cNvCxnSpPr>
            <a:stCxn id="69" idx="0"/>
            <a:endCxn id="64" idx="2"/>
          </p:cNvCxnSpPr>
          <p:nvPr/>
        </p:nvCxnSpPr>
        <p:spPr bwMode="auto">
          <a:xfrm flipV="1">
            <a:off x="6291172" y="4769258"/>
            <a:ext cx="1867292" cy="7937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6" name="Straight Connector 85"/>
          <p:cNvCxnSpPr/>
          <p:nvPr/>
        </p:nvCxnSpPr>
        <p:spPr bwMode="auto">
          <a:xfrm>
            <a:off x="883340" y="4772212"/>
            <a:ext cx="1892955" cy="79076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/>
          <p:cNvCxnSpPr>
            <a:stCxn id="89" idx="2"/>
          </p:cNvCxnSpPr>
          <p:nvPr/>
        </p:nvCxnSpPr>
        <p:spPr bwMode="auto">
          <a:xfrm>
            <a:off x="883340" y="4772212"/>
            <a:ext cx="3709286" cy="79076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Straight Connector 87"/>
          <p:cNvCxnSpPr>
            <a:stCxn id="90" idx="2"/>
            <a:endCxn id="68" idx="0"/>
          </p:cNvCxnSpPr>
          <p:nvPr/>
        </p:nvCxnSpPr>
        <p:spPr bwMode="auto">
          <a:xfrm>
            <a:off x="2465409" y="4772212"/>
            <a:ext cx="2127217" cy="79076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Straight Connector 91"/>
          <p:cNvCxnSpPr>
            <a:stCxn id="68" idx="0"/>
            <a:endCxn id="91" idx="2"/>
          </p:cNvCxnSpPr>
          <p:nvPr/>
        </p:nvCxnSpPr>
        <p:spPr bwMode="auto">
          <a:xfrm flipV="1">
            <a:off x="4592625" y="4771774"/>
            <a:ext cx="758825" cy="791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" name="Straight Connector 93"/>
          <p:cNvCxnSpPr>
            <a:stCxn id="48" idx="2"/>
          </p:cNvCxnSpPr>
          <p:nvPr/>
        </p:nvCxnSpPr>
        <p:spPr bwMode="auto">
          <a:xfrm flipH="1">
            <a:off x="4592628" y="4772212"/>
            <a:ext cx="2163543" cy="79076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5" name="Straight Connector 94"/>
          <p:cNvCxnSpPr>
            <a:stCxn id="64" idx="2"/>
            <a:endCxn id="68" idx="0"/>
          </p:cNvCxnSpPr>
          <p:nvPr/>
        </p:nvCxnSpPr>
        <p:spPr bwMode="auto">
          <a:xfrm flipH="1">
            <a:off x="4592625" y="4769258"/>
            <a:ext cx="3565839" cy="7937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/>
          <p:cNvCxnSpPr>
            <a:stCxn id="89" idx="2"/>
          </p:cNvCxnSpPr>
          <p:nvPr/>
        </p:nvCxnSpPr>
        <p:spPr bwMode="auto">
          <a:xfrm>
            <a:off x="883340" y="4772212"/>
            <a:ext cx="5407833" cy="79076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" name="Straight Connector 103"/>
          <p:cNvCxnSpPr>
            <a:stCxn id="90" idx="2"/>
            <a:endCxn id="69" idx="0"/>
          </p:cNvCxnSpPr>
          <p:nvPr/>
        </p:nvCxnSpPr>
        <p:spPr bwMode="auto">
          <a:xfrm>
            <a:off x="2465408" y="4772212"/>
            <a:ext cx="3825764" cy="79076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0" name="Straight Connector 109"/>
          <p:cNvCxnSpPr>
            <a:stCxn id="41" idx="2"/>
            <a:endCxn id="67" idx="0"/>
          </p:cNvCxnSpPr>
          <p:nvPr/>
        </p:nvCxnSpPr>
        <p:spPr bwMode="auto">
          <a:xfrm flipH="1">
            <a:off x="2745267" y="4769258"/>
            <a:ext cx="1219604" cy="7937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1" name="Straight Connector 110"/>
          <p:cNvCxnSpPr>
            <a:stCxn id="91" idx="2"/>
          </p:cNvCxnSpPr>
          <p:nvPr/>
        </p:nvCxnSpPr>
        <p:spPr bwMode="auto">
          <a:xfrm flipH="1">
            <a:off x="2776294" y="4771774"/>
            <a:ext cx="2575156" cy="791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2" name="Straight Connector 111"/>
          <p:cNvCxnSpPr>
            <a:endCxn id="67" idx="0"/>
          </p:cNvCxnSpPr>
          <p:nvPr/>
        </p:nvCxnSpPr>
        <p:spPr bwMode="auto">
          <a:xfrm>
            <a:off x="2488653" y="4772212"/>
            <a:ext cx="256615" cy="79076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2" name="Straight Connector 121"/>
          <p:cNvCxnSpPr>
            <a:endCxn id="48" idx="2"/>
          </p:cNvCxnSpPr>
          <p:nvPr/>
        </p:nvCxnSpPr>
        <p:spPr bwMode="auto">
          <a:xfrm flipV="1">
            <a:off x="2776294" y="4772212"/>
            <a:ext cx="3979876" cy="79076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5" name="Straight Connector 124"/>
          <p:cNvCxnSpPr>
            <a:stCxn id="64" idx="2"/>
          </p:cNvCxnSpPr>
          <p:nvPr/>
        </p:nvCxnSpPr>
        <p:spPr bwMode="auto">
          <a:xfrm flipH="1">
            <a:off x="2928694" y="4769258"/>
            <a:ext cx="5229770" cy="7937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1" name="Content Placeholder 12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46" dirty="0"/>
              <a:t>In looking for a new job a graduate receives offers from 3 companies</a:t>
            </a:r>
          </a:p>
          <a:p>
            <a:r>
              <a:rPr lang="en-US" sz="1846" dirty="0"/>
              <a:t>The overall goal is </a:t>
            </a:r>
            <a:r>
              <a:rPr lang="en-US" sz="1846" i="1" dirty="0"/>
              <a:t>Job Satisfaction </a:t>
            </a:r>
            <a:r>
              <a:rPr lang="en-US" sz="1846" dirty="0"/>
              <a:t>which the graduate decides comprises six criteria</a:t>
            </a:r>
          </a:p>
          <a:p>
            <a:r>
              <a:rPr lang="en-US" sz="1846" dirty="0"/>
              <a:t>The decision hierarchy is:</a:t>
            </a:r>
          </a:p>
        </p:txBody>
      </p:sp>
    </p:spTree>
    <p:extLst>
      <p:ext uri="{BB962C8B-B14F-4D97-AF65-F5344CB8AC3E}">
        <p14:creationId xmlns:p14="http://schemas.microsoft.com/office/powerpoint/2010/main" val="153240559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charset="0"/>
              </a:rPr>
              <a:t>The Decision Hierarchy</a:t>
            </a:r>
            <a:endParaRPr lang="en-US" dirty="0">
              <a:latin typeface="Arial" charset="0"/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4145" y="3697642"/>
            <a:ext cx="2293009" cy="238002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GB" b="1" dirty="0">
                <a:latin typeface="Arial" charset="0"/>
              </a:rPr>
              <a:t>Key</a:t>
            </a:r>
          </a:p>
          <a:p>
            <a:pPr marL="0" indent="0">
              <a:buNone/>
            </a:pPr>
            <a:r>
              <a:rPr lang="en-GB" sz="1662" dirty="0">
                <a:latin typeface="Arial" charset="0"/>
              </a:rPr>
              <a:t>Role = R</a:t>
            </a:r>
          </a:p>
          <a:p>
            <a:pPr marL="0" indent="0">
              <a:buNone/>
            </a:pPr>
            <a:r>
              <a:rPr lang="en-GB" sz="1662" dirty="0">
                <a:latin typeface="Arial" charset="0"/>
              </a:rPr>
              <a:t>Growth = G</a:t>
            </a:r>
          </a:p>
          <a:p>
            <a:pPr marL="0" indent="0">
              <a:buNone/>
            </a:pPr>
            <a:r>
              <a:rPr lang="en-GB" sz="1662" dirty="0">
                <a:latin typeface="Arial" charset="0"/>
              </a:rPr>
              <a:t>Benefits = B</a:t>
            </a:r>
          </a:p>
          <a:p>
            <a:pPr marL="0" indent="0">
              <a:buNone/>
            </a:pPr>
            <a:r>
              <a:rPr lang="en-GB" sz="1662" dirty="0">
                <a:latin typeface="Arial" charset="0"/>
              </a:rPr>
              <a:t>Colleagues = C</a:t>
            </a:r>
          </a:p>
          <a:p>
            <a:pPr marL="0" indent="0">
              <a:buNone/>
            </a:pPr>
            <a:r>
              <a:rPr lang="en-GB" sz="1662" dirty="0">
                <a:latin typeface="Arial" charset="0"/>
              </a:rPr>
              <a:t>Location = L</a:t>
            </a:r>
          </a:p>
          <a:p>
            <a:pPr marL="0" indent="0">
              <a:buNone/>
            </a:pPr>
            <a:r>
              <a:rPr lang="en-GB" sz="1662" dirty="0">
                <a:latin typeface="Arial" charset="0"/>
              </a:rPr>
              <a:t>Reputation = </a:t>
            </a:r>
            <a:r>
              <a:rPr lang="en-GB" sz="1662" dirty="0" err="1">
                <a:latin typeface="Arial" charset="0"/>
              </a:rPr>
              <a:t>Rp</a:t>
            </a:r>
            <a:endParaRPr lang="en-GB" sz="1662" dirty="0">
              <a:latin typeface="Arial" charset="0"/>
            </a:endParaRPr>
          </a:p>
          <a:p>
            <a:pPr>
              <a:buFont typeface="Wingdings" charset="0"/>
              <a:buNone/>
            </a:pPr>
            <a:endParaRPr lang="en-US" sz="1662" dirty="0">
              <a:latin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65579" y="1140010"/>
            <a:ext cx="130356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844083"/>
            <a:r>
              <a:rPr lang="en-US" sz="1477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Level 1: Goal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1" y="1101971"/>
            <a:ext cx="6711859" cy="2505359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7344899" y="2062189"/>
            <a:ext cx="151195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844083"/>
            <a:r>
              <a:rPr lang="en-US" sz="1477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Level 2: Criteria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396894" y="3139714"/>
            <a:ext cx="1587294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844083"/>
            <a:r>
              <a:rPr lang="en-US" sz="1477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Level 3: Choices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15894" y="4604828"/>
            <a:ext cx="5012559" cy="546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77" dirty="0"/>
              <a:t>How many AHP matrices are needed and how many paired comparisons? </a:t>
            </a:r>
          </a:p>
        </p:txBody>
      </p:sp>
    </p:spTree>
    <p:extLst>
      <p:ext uri="{BB962C8B-B14F-4D97-AF65-F5344CB8AC3E}">
        <p14:creationId xmlns:p14="http://schemas.microsoft.com/office/powerpoint/2010/main" val="369372659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2 of the 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009749"/>
            <a:ext cx="7772400" cy="161334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dirty="0"/>
              <a:t>The matrix is not </a:t>
            </a:r>
            <a:r>
              <a:rPr lang="en-GB" b="1" u="sng" dirty="0"/>
              <a:t>consistent</a:t>
            </a:r>
            <a:r>
              <a:rPr lang="en-GB" dirty="0"/>
              <a:t>. Why?</a:t>
            </a:r>
          </a:p>
          <a:p>
            <a:pPr lvl="1">
              <a:spcBef>
                <a:spcPct val="50000"/>
              </a:spcBef>
            </a:pPr>
            <a:r>
              <a:rPr lang="en-GB" dirty="0"/>
              <a:t>Acceptable level of inconsistency is covered later, but it is worth noting now inconsistency is a real human trait and is arguably necessary in order for us to grow intellectually.  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96" y="1101969"/>
            <a:ext cx="5868354" cy="252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6226150" y="1481018"/>
            <a:ext cx="938088" cy="319705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b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108" dirty="0">
                <a:latin typeface="Times New Roman"/>
                <a:cs typeface="Times New Roman"/>
              </a:rPr>
              <a:t>0.16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6226150" y="1800723"/>
            <a:ext cx="938088" cy="319705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b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108" dirty="0">
                <a:latin typeface="Times New Roman"/>
                <a:cs typeface="Times New Roman"/>
              </a:rPr>
              <a:t>0.18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6226150" y="2123782"/>
            <a:ext cx="938088" cy="358057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b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108" dirty="0">
                <a:latin typeface="Times New Roman"/>
                <a:cs typeface="Times New Roman"/>
              </a:rPr>
              <a:t>0.20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6226150" y="2481837"/>
            <a:ext cx="938088" cy="369439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b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108" dirty="0">
                <a:latin typeface="Times New Roman"/>
                <a:cs typeface="Times New Roman"/>
              </a:rPr>
              <a:t>0.05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6229700" y="2851276"/>
            <a:ext cx="938088" cy="361025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b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108" dirty="0">
                <a:latin typeface="Times New Roman"/>
                <a:cs typeface="Times New Roman"/>
              </a:rPr>
              <a:t>0.16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6226150" y="3212302"/>
            <a:ext cx="938088" cy="414294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b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108" dirty="0">
                <a:latin typeface="Times New Roman"/>
                <a:cs typeface="Times New Roman"/>
              </a:rPr>
              <a:t>0.25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6226150" y="1101971"/>
            <a:ext cx="938088" cy="379031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ctr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015" dirty="0">
                <a:latin typeface="Arial" pitchFamily="34" charset="0"/>
              </a:rPr>
              <a:t>Importance</a:t>
            </a:r>
          </a:p>
        </p:txBody>
      </p:sp>
      <p:sp>
        <p:nvSpPr>
          <p:cNvPr id="13" name="Rounded Rectangular Callout 12"/>
          <p:cNvSpPr/>
          <p:nvPr/>
        </p:nvSpPr>
        <p:spPr bwMode="auto">
          <a:xfrm>
            <a:off x="7579896" y="2504225"/>
            <a:ext cx="1491033" cy="1338937"/>
          </a:xfrm>
          <a:prstGeom prst="wedgeRoundRectCallout">
            <a:avLst>
              <a:gd name="adj1" fmla="val -96407"/>
              <a:gd name="adj2" fmla="val -61950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r>
              <a:rPr lang="en-GB" sz="1292" b="1" dirty="0">
                <a:solidFill>
                  <a:srgbClr val="FF0000"/>
                </a:solidFill>
              </a:rPr>
              <a:t>Interpretation</a:t>
            </a:r>
            <a:endParaRPr lang="en-GB" sz="1292" dirty="0"/>
          </a:p>
          <a:p>
            <a:pPr>
              <a:spcBef>
                <a:spcPct val="50000"/>
              </a:spcBef>
            </a:pPr>
            <a:r>
              <a:rPr lang="en-GB" sz="1108" dirty="0"/>
              <a:t>Benefits are 4 times more important than Colleagues (only 4??)</a:t>
            </a:r>
            <a:endParaRPr lang="en-US" sz="1108" b="1" dirty="0">
              <a:solidFill>
                <a:srgbClr val="FF0000"/>
              </a:solidFill>
            </a:endParaRPr>
          </a:p>
        </p:txBody>
      </p:sp>
      <p:sp>
        <p:nvSpPr>
          <p:cNvPr id="14" name="Rounded Rectangular Callout 13"/>
          <p:cNvSpPr/>
          <p:nvPr/>
        </p:nvSpPr>
        <p:spPr bwMode="auto">
          <a:xfrm>
            <a:off x="7579896" y="2504225"/>
            <a:ext cx="1491033" cy="1505524"/>
          </a:xfrm>
          <a:prstGeom prst="wedgeRoundRectCallout">
            <a:avLst>
              <a:gd name="adj1" fmla="val -95055"/>
              <a:gd name="adj2" fmla="val -31374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r>
              <a:rPr lang="en-GB" sz="1100" b="1" dirty="0">
                <a:solidFill>
                  <a:schemeClr val="bg1"/>
                </a:solidFill>
              </a:rPr>
              <a:t>Interpretation</a:t>
            </a:r>
            <a:endParaRPr lang="en-GB" sz="11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en-GB" sz="1108" dirty="0"/>
              <a:t>Benefits are 4 times more important than Colleagues (only 4??)</a:t>
            </a:r>
            <a:endParaRPr lang="en-US" sz="1108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5399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3 of the Hierarchy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834" y="1769426"/>
            <a:ext cx="3817327" cy="1529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80462" y="1774171"/>
            <a:ext cx="963746" cy="2343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923" dirty="0"/>
              <a:t>Role</a:t>
            </a:r>
            <a:endParaRPr lang="en-US" sz="1108" dirty="0"/>
          </a:p>
        </p:txBody>
      </p:sp>
      <p:sp>
        <p:nvSpPr>
          <p:cNvPr id="12" name="Rounded Rectangular Callout 11"/>
          <p:cNvSpPr/>
          <p:nvPr/>
        </p:nvSpPr>
        <p:spPr bwMode="auto">
          <a:xfrm>
            <a:off x="2377016" y="4104465"/>
            <a:ext cx="3947584" cy="1686735"/>
          </a:xfrm>
          <a:prstGeom prst="wedgeRoundRectCallout">
            <a:avLst>
              <a:gd name="adj1" fmla="val -17516"/>
              <a:gd name="adj2" fmla="val -97268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r>
              <a:rPr lang="en-GB" altLang="ja-JP" sz="1477" dirty="0"/>
              <a:t>The pairwise question:</a:t>
            </a:r>
          </a:p>
          <a:p>
            <a:pPr>
              <a:spcBef>
                <a:spcPct val="50000"/>
              </a:spcBef>
            </a:pPr>
            <a:r>
              <a:rPr lang="ja-JP" altLang="en-GB" sz="1477" dirty="0"/>
              <a:t>“</a:t>
            </a:r>
            <a:r>
              <a:rPr lang="en-GB" sz="1477" dirty="0"/>
              <a:t>How much better is job A than job B in relation to the role on offer?</a:t>
            </a:r>
            <a:r>
              <a:rPr lang="ja-JP" altLang="en-GB" sz="1477" dirty="0"/>
              <a:t>”</a:t>
            </a:r>
            <a:endParaRPr lang="en-GB" sz="1477" dirty="0"/>
          </a:p>
          <a:p>
            <a:pPr>
              <a:spcBef>
                <a:spcPct val="50000"/>
              </a:spcBef>
            </a:pPr>
            <a:r>
              <a:rPr lang="en-GB" sz="1477" dirty="0"/>
              <a:t>The answer was </a:t>
            </a:r>
            <a:r>
              <a:rPr lang="ja-JP" altLang="en-GB" sz="1477" dirty="0"/>
              <a:t>“</a:t>
            </a:r>
            <a:r>
              <a:rPr lang="en-GB" sz="1477" dirty="0"/>
              <a:t>It’s not, it’s moderately worse</a:t>
            </a:r>
            <a:r>
              <a:rPr lang="ja-JP" altLang="en-GB" sz="1477" dirty="0"/>
              <a:t>”</a:t>
            </a:r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672003" y="1991682"/>
            <a:ext cx="938088" cy="398769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b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108" dirty="0">
                <a:latin typeface="Times New Roman"/>
                <a:cs typeface="Times New Roman"/>
              </a:rPr>
              <a:t>0.14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4672003" y="1785709"/>
            <a:ext cx="938088" cy="206031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ctr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923" dirty="0">
                <a:latin typeface="Arial" pitchFamily="34" charset="0"/>
              </a:rPr>
              <a:t>Importance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4672003" y="2389691"/>
            <a:ext cx="938088" cy="435323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b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108" dirty="0">
                <a:latin typeface="Times New Roman"/>
                <a:cs typeface="Times New Roman"/>
              </a:rPr>
              <a:t>0.62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4672003" y="2826921"/>
            <a:ext cx="938088" cy="422031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b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108" dirty="0">
                <a:latin typeface="Times New Roman"/>
                <a:cs typeface="Times New Roman"/>
              </a:rPr>
              <a:t>0.24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6137996" y="1785710"/>
            <a:ext cx="2607074" cy="2090898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84992" tIns="42497" rIns="84992" bIns="42497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45000"/>
              <a:buFont typeface="Symbol" charset="0"/>
              <a:buChar char="·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–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46" dirty="0">
                <a:latin typeface="Arial" charset="0"/>
              </a:rPr>
              <a:t>Similar 3x3 matrices are constructed for:</a:t>
            </a:r>
            <a:endParaRPr lang="en-GB" sz="1662" dirty="0">
              <a:latin typeface="Arial" charset="0"/>
            </a:endParaRPr>
          </a:p>
          <a:p>
            <a:pPr marL="0" indent="0">
              <a:buNone/>
            </a:pPr>
            <a:r>
              <a:rPr lang="en-GB" sz="1477" dirty="0">
                <a:latin typeface="Arial" charset="0"/>
              </a:rPr>
              <a:t>Growth = G</a:t>
            </a:r>
          </a:p>
          <a:p>
            <a:pPr marL="0" indent="0">
              <a:buNone/>
            </a:pPr>
            <a:r>
              <a:rPr lang="en-GB" sz="1477" dirty="0">
                <a:latin typeface="Arial" charset="0"/>
              </a:rPr>
              <a:t>Benefits = B</a:t>
            </a:r>
          </a:p>
          <a:p>
            <a:pPr marL="0" indent="0">
              <a:buNone/>
            </a:pPr>
            <a:r>
              <a:rPr lang="en-GB" sz="1477" dirty="0">
                <a:latin typeface="Arial" charset="0"/>
              </a:rPr>
              <a:t>Colleagues = C</a:t>
            </a:r>
          </a:p>
          <a:p>
            <a:pPr marL="0" indent="0">
              <a:buNone/>
            </a:pPr>
            <a:r>
              <a:rPr lang="en-GB" sz="1477" dirty="0">
                <a:latin typeface="Arial" charset="0"/>
              </a:rPr>
              <a:t>Location = L</a:t>
            </a:r>
          </a:p>
          <a:p>
            <a:pPr marL="0" indent="0">
              <a:buNone/>
            </a:pPr>
            <a:r>
              <a:rPr lang="en-GB" sz="1477" dirty="0">
                <a:latin typeface="Arial" charset="0"/>
              </a:rPr>
              <a:t>Reputation = </a:t>
            </a:r>
            <a:r>
              <a:rPr lang="en-GB" sz="1477" dirty="0" err="1">
                <a:latin typeface="Arial" charset="0"/>
              </a:rPr>
              <a:t>Rp</a:t>
            </a:r>
            <a:endParaRPr lang="en-GB" sz="1477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73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2002" name="Group 98"/>
          <p:cNvGraphicFramePr>
            <a:graphicFrameLocks noGrp="1"/>
          </p:cNvGraphicFramePr>
          <p:nvPr>
            <p:extLst/>
          </p:nvPr>
        </p:nvGraphicFramePr>
        <p:xfrm>
          <a:off x="787339" y="1381194"/>
          <a:ext cx="7429498" cy="3302627"/>
        </p:xfrm>
        <a:graphic>
          <a:graphicData uri="http://schemas.openxmlformats.org/drawingml/2006/table">
            <a:tbl>
              <a:tblPr/>
              <a:tblGrid>
                <a:gridCol w="1062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0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0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24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09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2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94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84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R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G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C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L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Rp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Level 2 Importance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0.16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0.18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0.20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0.05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0.16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0.25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Job A Importance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0.14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0.10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0.32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0.28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0.47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0.77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8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Job B Importance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0.62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0.33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0.22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0.65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0.47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Job C Importance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0.24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0.57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0.46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0.07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0.07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0.05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8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Consistency Ratio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2%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2%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54%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6%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0.1%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20%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Rounded Rectangular Callout 1"/>
          <p:cNvSpPr/>
          <p:nvPr/>
        </p:nvSpPr>
        <p:spPr bwMode="auto">
          <a:xfrm>
            <a:off x="3295771" y="5291464"/>
            <a:ext cx="3638450" cy="834060"/>
          </a:xfrm>
          <a:prstGeom prst="wedgeRoundRectCallout">
            <a:avLst>
              <a:gd name="adj1" fmla="val -16330"/>
              <a:gd name="adj2" fmla="val -138162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r>
              <a:rPr lang="en-GB" sz="1108" dirty="0"/>
              <a:t>Comparisons of jobs versus benefits (salary </a:t>
            </a:r>
            <a:r>
              <a:rPr lang="en-GB" sz="1108" dirty="0" err="1"/>
              <a:t>etc</a:t>
            </a:r>
            <a:r>
              <a:rPr lang="en-GB" sz="1108" dirty="0"/>
              <a:t>), and versus reputation were very inconsistent.  In practice these judgments should be re-visited – where the right questions asked?</a:t>
            </a:r>
            <a:endParaRPr lang="en-US" sz="1108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Results</a:t>
            </a:r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3295770" y="5291464"/>
            <a:ext cx="3943229" cy="1033136"/>
          </a:xfrm>
          <a:prstGeom prst="wedgeRoundRectCallout">
            <a:avLst>
              <a:gd name="adj1" fmla="val 67880"/>
              <a:gd name="adj2" fmla="val -133699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r>
              <a:rPr lang="en-GB" sz="1200" dirty="0"/>
              <a:t>Comparisons of jobs versus benefits (salary etc.), and versus reputation were very inconsistent.  In practice these judgments should be re-visited – were the right questions asked?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84076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2002" name="Group 98"/>
          <p:cNvGraphicFramePr>
            <a:graphicFrameLocks noGrp="1"/>
          </p:cNvGraphicFramePr>
          <p:nvPr>
            <p:extLst/>
          </p:nvPr>
        </p:nvGraphicFramePr>
        <p:xfrm>
          <a:off x="787339" y="1381194"/>
          <a:ext cx="7429498" cy="3302627"/>
        </p:xfrm>
        <a:graphic>
          <a:graphicData uri="http://schemas.openxmlformats.org/drawingml/2006/table">
            <a:tbl>
              <a:tblPr/>
              <a:tblGrid>
                <a:gridCol w="1062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0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0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24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09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2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94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84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R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G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C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L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Rp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Level 2 Importance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0.16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0.18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0.20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0.05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0.16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0.25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Job A Importance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0.14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0.10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0.32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0.28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0.47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0.77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8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Job B Importance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0.62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0.33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0.22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0.65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0.47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Job C Importance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0.24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0.57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0.46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0.07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0.07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0.05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8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Consistency Ratio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2%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2%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54%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6%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0.1%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20%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Selecting the Job!</a:t>
            </a:r>
          </a:p>
        </p:txBody>
      </p:sp>
      <p:sp>
        <p:nvSpPr>
          <p:cNvPr id="4" name="Rectangle 3"/>
          <p:cNvSpPr/>
          <p:nvPr/>
        </p:nvSpPr>
        <p:spPr>
          <a:xfrm>
            <a:off x="1036228" y="4961599"/>
            <a:ext cx="6976427" cy="100162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77" dirty="0"/>
              <a:t>Overall priority for Job A is </a:t>
            </a:r>
          </a:p>
          <a:p>
            <a:pPr>
              <a:spcBef>
                <a:spcPct val="50000"/>
              </a:spcBef>
            </a:pPr>
            <a:r>
              <a:rPr lang="en-GB" sz="1477" dirty="0"/>
              <a:t>(0.16x0.14) + (0.18x0.10) + (0.20x0.32) + (0.05x0.28) + … = </a:t>
            </a:r>
            <a:r>
              <a:rPr lang="en-GB" sz="1477" b="1" u="sng" dirty="0">
                <a:solidFill>
                  <a:srgbClr val="FF0000"/>
                </a:solidFill>
              </a:rPr>
              <a:t>0.39</a:t>
            </a:r>
          </a:p>
          <a:p>
            <a:pPr>
              <a:spcBef>
                <a:spcPct val="50000"/>
              </a:spcBef>
            </a:pPr>
            <a:r>
              <a:rPr lang="en-GB" sz="1477" dirty="0"/>
              <a:t>Similarly, Job B =</a:t>
            </a:r>
            <a:r>
              <a:rPr lang="en-GB" sz="1477" b="1" u="sng" dirty="0">
                <a:solidFill>
                  <a:srgbClr val="FF0000"/>
                </a:solidFill>
              </a:rPr>
              <a:t> 0.35</a:t>
            </a:r>
            <a:r>
              <a:rPr lang="en-GB" sz="1477" dirty="0"/>
              <a:t> and Job C =</a:t>
            </a:r>
            <a:r>
              <a:rPr lang="en-GB" sz="1477" b="1" u="sng" dirty="0">
                <a:solidFill>
                  <a:srgbClr val="FF0000"/>
                </a:solidFill>
              </a:rPr>
              <a:t>0.26</a:t>
            </a:r>
            <a:r>
              <a:rPr lang="en-GB" sz="1477" dirty="0"/>
              <a:t> </a:t>
            </a:r>
            <a:endParaRPr lang="en-US" sz="1477" dirty="0"/>
          </a:p>
        </p:txBody>
      </p:sp>
    </p:spTree>
    <p:extLst>
      <p:ext uri="{BB962C8B-B14F-4D97-AF65-F5344CB8AC3E}">
        <p14:creationId xmlns:p14="http://schemas.microsoft.com/office/powerpoint/2010/main" val="21105023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2143253"/>
            <a:ext cx="7772400" cy="3627434"/>
          </a:xfrm>
        </p:spPr>
        <p:txBody>
          <a:bodyPr/>
          <a:lstStyle/>
          <a:p>
            <a:r>
              <a:rPr lang="en-GB" dirty="0"/>
              <a:t>Job A is the one that comes closest to meeting the goal of job satisfaction, based on the criteria used</a:t>
            </a:r>
          </a:p>
          <a:p>
            <a:r>
              <a:rPr lang="en-GB" dirty="0"/>
              <a:t>Jobs A and B are pretty close though!</a:t>
            </a:r>
          </a:p>
          <a:p>
            <a:r>
              <a:rPr lang="en-GB" dirty="0"/>
              <a:t>There are a number of things we </a:t>
            </a:r>
            <a:r>
              <a:rPr lang="en-GB"/>
              <a:t>can do </a:t>
            </a:r>
            <a:r>
              <a:rPr lang="en-GB" dirty="0"/>
              <a:t>to help make a decision:</a:t>
            </a:r>
          </a:p>
          <a:p>
            <a:pPr lvl="1"/>
            <a:r>
              <a:rPr lang="en-GB" dirty="0"/>
              <a:t>Identify further criteria to compare Job A and Job B</a:t>
            </a:r>
          </a:p>
          <a:p>
            <a:pPr lvl="1"/>
            <a:r>
              <a:rPr lang="en-GB" dirty="0"/>
              <a:t>Undertake a sensitivity analysis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7646" y="1376179"/>
            <a:ext cx="6792260" cy="7740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215" dirty="0"/>
              <a:t>Job A = 0.39     Job B = 0.35      Job C = 0.26 	</a:t>
            </a:r>
          </a:p>
        </p:txBody>
      </p:sp>
    </p:spTree>
    <p:extLst>
      <p:ext uri="{BB962C8B-B14F-4D97-AF65-F5344CB8AC3E}">
        <p14:creationId xmlns:p14="http://schemas.microsoft.com/office/powerpoint/2010/main" val="14452834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GB"/>
              <a:t>Pros</a:t>
            </a:r>
          </a:p>
          <a:p>
            <a:pPr lvl="1"/>
            <a:r>
              <a:rPr lang="en-GB"/>
              <a:t>If performed in a team can promote </a:t>
            </a:r>
          </a:p>
          <a:p>
            <a:pPr lvl="2"/>
            <a:r>
              <a:rPr lang="en-GB"/>
              <a:t>Discussion</a:t>
            </a:r>
          </a:p>
          <a:p>
            <a:pPr lvl="2"/>
            <a:r>
              <a:rPr lang="en-GB"/>
              <a:t>Thinking</a:t>
            </a:r>
          </a:p>
          <a:p>
            <a:pPr lvl="1"/>
            <a:r>
              <a:rPr lang="en-GB"/>
              <a:t>Structured and disciplined process</a:t>
            </a:r>
          </a:p>
          <a:p>
            <a:pPr lvl="1"/>
            <a:r>
              <a:rPr lang="en-GB"/>
              <a:t>Can be used to aid decision-making using a True Ratio scale</a:t>
            </a:r>
          </a:p>
          <a:p>
            <a:pPr lvl="1"/>
            <a:r>
              <a:rPr lang="en-GB"/>
              <a:t>Checks consistency of judgements adding confidence to the decision making</a:t>
            </a:r>
          </a:p>
          <a:p>
            <a:pPr lvl="1"/>
            <a:endParaRPr lang="en-GB" dirty="0"/>
          </a:p>
        </p:txBody>
      </p:sp>
      <p:sp>
        <p:nvSpPr>
          <p:cNvPr id="31747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/>
              <a:t>Cons</a:t>
            </a:r>
          </a:p>
          <a:p>
            <a:pPr lvl="1"/>
            <a:r>
              <a:rPr lang="en-GB"/>
              <a:t>Deciding who does this – who should be involved</a:t>
            </a:r>
          </a:p>
          <a:p>
            <a:pPr lvl="1"/>
            <a:r>
              <a:rPr lang="en-GB"/>
              <a:t>Ensuring judgements are made correctly</a:t>
            </a:r>
          </a:p>
          <a:p>
            <a:pPr lvl="1"/>
            <a:r>
              <a:rPr lang="en-GB"/>
              <a:t>Mathematical basis adds unfounded credibility</a:t>
            </a:r>
          </a:p>
          <a:p>
            <a:pPr lvl="1"/>
            <a:r>
              <a:rPr lang="en-GB"/>
              <a:t>Tedious if many requirements (limit of 7 per level)</a:t>
            </a:r>
          </a:p>
          <a:p>
            <a:pPr lvl="1"/>
            <a:endParaRPr lang="en-GB" dirty="0"/>
          </a:p>
        </p:txBody>
      </p:sp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Analytic Hierarchy Process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1648231"/>
      </p:ext>
    </p:extLst>
  </p:cSld>
  <p:clrMapOvr>
    <a:masterClrMapping/>
  </p:clrMapOvr>
  <p:transition spd="med"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AHP in Decision Making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is no doubt the Analytic Hierarchy Process works and is highly effective </a:t>
            </a:r>
          </a:p>
          <a:p>
            <a:r>
              <a:rPr lang="en-US" dirty="0"/>
              <a:t>It is, however, potentially unwieldy and time consuming! - But in combination with simpler tools like the Pugh Matrix it can provide a very powerful approach to decision making where:</a:t>
            </a:r>
          </a:p>
          <a:p>
            <a:pPr lvl="1"/>
            <a:r>
              <a:rPr lang="en-US" dirty="0"/>
              <a:t>STEP 1: Use the Pugh Matrix to eliminate the weaker concept options</a:t>
            </a:r>
          </a:p>
          <a:p>
            <a:pPr lvl="1"/>
            <a:r>
              <a:rPr lang="en-US" dirty="0"/>
              <a:t>STEP 2: Use AHP to reach a final decision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2585740" y="4973765"/>
            <a:ext cx="5353125" cy="1006458"/>
          </a:xfrm>
          <a:prstGeom prst="wedgeRoundRectCallout">
            <a:avLst>
              <a:gd name="adj1" fmla="val -37982"/>
              <a:gd name="adj2" fmla="val -115522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77" dirty="0"/>
              <a:t>It is of course possible that even with AHP that the outcome is no decision. All this is telling you is: - </a:t>
            </a:r>
          </a:p>
          <a:p>
            <a:pPr algn="ctr"/>
            <a:r>
              <a:rPr lang="en-US" sz="1477" dirty="0"/>
              <a:t>“you do not have enough information to make the decision!” </a:t>
            </a:r>
          </a:p>
        </p:txBody>
      </p:sp>
    </p:spTree>
    <p:extLst>
      <p:ext uri="{BB962C8B-B14F-4D97-AF65-F5344CB8AC3E}">
        <p14:creationId xmlns:p14="http://schemas.microsoft.com/office/powerpoint/2010/main" val="10283734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6 Waters Template_white">
  <a:themeElements>
    <a:clrScheme name="Custom 4">
      <a:dk1>
        <a:srgbClr val="000000"/>
      </a:dk1>
      <a:lt1>
        <a:srgbClr val="FFFFFF"/>
      </a:lt1>
      <a:dk2>
        <a:srgbClr val="4BACC6"/>
      </a:dk2>
      <a:lt2>
        <a:srgbClr val="B2B2B2"/>
      </a:lt2>
      <a:accent1>
        <a:srgbClr val="4F81BD"/>
      </a:accent1>
      <a:accent2>
        <a:srgbClr val="B0551E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818E1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 Waters Template_white</Template>
  <TotalTime>18</TotalTime>
  <Words>2508</Words>
  <Application>Microsoft Office PowerPoint</Application>
  <PresentationFormat>On-screen Show (4:3)</PresentationFormat>
  <Paragraphs>368</Paragraphs>
  <Slides>26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41" baseType="lpstr">
      <vt:lpstr>ＭＳ ゴシック</vt:lpstr>
      <vt:lpstr>ＭＳ Ｐゴシック</vt:lpstr>
      <vt:lpstr>ＭＳ Ｐゴシック</vt:lpstr>
      <vt:lpstr>Arial</vt:lpstr>
      <vt:lpstr>Calibri</vt:lpstr>
      <vt:lpstr>Courier New</vt:lpstr>
      <vt:lpstr>GE Inspira Pitch Regular</vt:lpstr>
      <vt:lpstr>Symbol</vt:lpstr>
      <vt:lpstr>Times New Roman</vt:lpstr>
      <vt:lpstr>Verdana</vt:lpstr>
      <vt:lpstr>Wingdings</vt:lpstr>
      <vt:lpstr>Wingdings 2</vt:lpstr>
      <vt:lpstr>2016 Waters Template_white</vt:lpstr>
      <vt:lpstr>Custom Design</vt:lpstr>
      <vt:lpstr>Worksheet</vt:lpstr>
      <vt:lpstr>Create System Design Concept Concept Evaluation and Selection </vt:lpstr>
      <vt:lpstr>Process and Tools</vt:lpstr>
      <vt:lpstr>Introduction to Concept Integration and Selection</vt:lpstr>
      <vt:lpstr>Concept Selection/Evaluation</vt:lpstr>
      <vt:lpstr>The Pugh Matrix</vt:lpstr>
      <vt:lpstr>Pugh Matrix Process- How to do it</vt:lpstr>
      <vt:lpstr>How to Do it: Steps 1 to 3</vt:lpstr>
      <vt:lpstr>How to Do it: Step 4 </vt:lpstr>
      <vt:lpstr>How to do it: Steps 5 &amp; 6</vt:lpstr>
      <vt:lpstr>Double Check</vt:lpstr>
      <vt:lpstr>Exercise – Concept Selection </vt:lpstr>
      <vt:lpstr>Summary: Pugh Matrix</vt:lpstr>
      <vt:lpstr>Analytical Hierarchy Process </vt:lpstr>
      <vt:lpstr>The  Hierarchy for Concept Selection</vt:lpstr>
      <vt:lpstr>Top Down: Start by Determining which Weighting for the Primary Criterion </vt:lpstr>
      <vt:lpstr>Next level down</vt:lpstr>
      <vt:lpstr>And Finally</vt:lpstr>
      <vt:lpstr>An Example</vt:lpstr>
      <vt:lpstr>The Decision Hierarchy</vt:lpstr>
      <vt:lpstr>Level 2 of the Hierarchy</vt:lpstr>
      <vt:lpstr>Level 3 of the Hierarchy</vt:lpstr>
      <vt:lpstr>The Results</vt:lpstr>
      <vt:lpstr>Selecting the Job!</vt:lpstr>
      <vt:lpstr>Decision</vt:lpstr>
      <vt:lpstr>Analytic Hierarchy Process Summary</vt:lpstr>
      <vt:lpstr>AHP in Decision Making</vt:lpstr>
    </vt:vector>
  </TitlesOfParts>
  <Manager/>
  <Company>Burge Hughes Walsh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Concept Evaluation &amp; Selection</dc:title>
  <dc:subject>Systems Engineering</dc:subject>
  <dc:creator>Stuart Burge</dc:creator>
  <cp:keywords/>
  <dc:description/>
  <cp:lastModifiedBy>John Weaver</cp:lastModifiedBy>
  <cp:revision>7</cp:revision>
  <dcterms:created xsi:type="dcterms:W3CDTF">2015-11-25T16:01:18Z</dcterms:created>
  <dcterms:modified xsi:type="dcterms:W3CDTF">2016-11-16T16:02:54Z</dcterms:modified>
  <cp:category/>
</cp:coreProperties>
</file>