
<file path=[Content_Types].xml><?xml version="1.0" encoding="utf-8"?>
<Types xmlns="http://schemas.openxmlformats.org/package/2006/content-types">
  <Default Extension="png" ContentType="image/png"/>
  <Default Extension="emf" ContentType="image/x-emf"/>
  <Default Extension="wmf" ContentType="image/x-w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1"/>
    <p:sldMasterId id="2147484900" r:id="rId2"/>
  </p:sldMasterIdLst>
  <p:notesMasterIdLst>
    <p:notesMasterId r:id="rId21"/>
  </p:notesMasterIdLst>
  <p:handoutMasterIdLst>
    <p:handoutMasterId r:id="rId22"/>
  </p:handoutMasterIdLst>
  <p:sldIdLst>
    <p:sldId id="259" r:id="rId3"/>
    <p:sldId id="278" r:id="rId4"/>
    <p:sldId id="262" r:id="rId5"/>
    <p:sldId id="260" r:id="rId6"/>
    <p:sldId id="264" r:id="rId7"/>
    <p:sldId id="279" r:id="rId8"/>
    <p:sldId id="266" r:id="rId9"/>
    <p:sldId id="267" r:id="rId10"/>
    <p:sldId id="268" r:id="rId11"/>
    <p:sldId id="269" r:id="rId12"/>
    <p:sldId id="270" r:id="rId13"/>
    <p:sldId id="271" r:id="rId14"/>
    <p:sldId id="272" r:id="rId15"/>
    <p:sldId id="273" r:id="rId16"/>
    <p:sldId id="274" r:id="rId17"/>
    <p:sldId id="275" r:id="rId18"/>
    <p:sldId id="276" r:id="rId19"/>
    <p:sldId id="277" r:id="rId20"/>
  </p:sldIdLst>
  <p:sldSz cx="9144000" cy="6858000" type="screen4x3"/>
  <p:notesSz cx="6896100" cy="9236075"/>
  <p:custDataLst>
    <p:tags r:id="rId23"/>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66"/>
    <p:restoredTop sz="93233"/>
  </p:normalViewPr>
  <p:slideViewPr>
    <p:cSldViewPr>
      <p:cViewPr varScale="1">
        <p:scale>
          <a:sx n="78" d="100"/>
          <a:sy n="78" d="100"/>
        </p:scale>
        <p:origin x="792" y="96"/>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134" d="100"/>
          <a:sy n="134" d="100"/>
        </p:scale>
        <p:origin x="-2464" y="-120"/>
      </p:cViewPr>
      <p:guideLst>
        <p:guide orient="horz" pos="2909"/>
        <p:guide pos="217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pPr/>
              <a:t>11/16/2016</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pPr/>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pPr/>
              <a:t>11/16/2016</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pPr/>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DD21EF9-3043-FB4A-8E18-06C22649D6E4}" type="slidenum">
              <a:rPr lang="en-GB" sz="1200"/>
              <a:pPr eaLnBrk="1" hangingPunct="1"/>
              <a:t>2</a:t>
            </a:fld>
            <a:endParaRPr lang="en-GB" sz="1200"/>
          </a:p>
        </p:txBody>
      </p:sp>
      <p:sp>
        <p:nvSpPr>
          <p:cNvPr id="38914" name="Rectangle 2"/>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8915"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8902" tIns="0" rIns="18902" bIns="0" anchor="b"/>
          <a:lstStyle/>
          <a:p>
            <a:pPr algn="r" defTabSz="906463" eaLnBrk="0" hangingPunct="0"/>
            <a:r>
              <a:rPr lang="en-US" sz="1000" i="1">
                <a:latin typeface="Times New Roman" charset="0"/>
              </a:rPr>
              <a:t>9</a:t>
            </a:r>
          </a:p>
        </p:txBody>
      </p:sp>
      <p:sp>
        <p:nvSpPr>
          <p:cNvPr id="38916" name="Rectangle 4"/>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8917" name="Rectangle 5"/>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8918" name="Rectangle 6"/>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8919"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8902" tIns="0" rIns="18902" bIns="0" anchor="b"/>
          <a:lstStyle/>
          <a:p>
            <a:pPr algn="r" defTabSz="906463" eaLnBrk="0" hangingPunct="0"/>
            <a:r>
              <a:rPr lang="en-US" sz="1000" i="1">
                <a:latin typeface="Times New Roman" charset="0"/>
              </a:rPr>
              <a:t>9</a:t>
            </a:r>
          </a:p>
        </p:txBody>
      </p:sp>
      <p:sp>
        <p:nvSpPr>
          <p:cNvPr id="38920" name="Rectangle 8"/>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8921" name="Rectangle 9"/>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8922" name="Rectangle 10"/>
          <p:cNvSpPr>
            <a:spLocks noGrp="1" noChangeArrowheads="1"/>
          </p:cNvSpPr>
          <p:nvPr>
            <p:ph type="body" idx="1"/>
          </p:nvPr>
        </p:nvSpPr>
        <p:spPr>
          <a:xfrm>
            <a:off x="911225" y="4340225"/>
            <a:ext cx="5027613" cy="4113213"/>
          </a:xfrm>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934" tIns="47254" rIns="92934" bIns="47254"/>
          <a:lstStyle/>
          <a:p>
            <a:pPr eaLnBrk="1" hangingPunct="1"/>
            <a:endParaRPr lang="en-US">
              <a:latin typeface="Arial" charset="0"/>
            </a:endParaRPr>
          </a:p>
        </p:txBody>
      </p:sp>
      <p:sp>
        <p:nvSpPr>
          <p:cNvPr id="38923" name="Rectangle 11"/>
          <p:cNvSpPr>
            <a:spLocks noGrp="1" noRot="1" noChangeAspect="1" noChangeArrowheads="1" noTextEdit="1"/>
          </p:cNvSpPr>
          <p:nvPr>
            <p:ph type="sldImg"/>
          </p:nvPr>
        </p:nvSpPr>
        <p:spPr>
          <a:xfrm>
            <a:off x="1152525" y="690563"/>
            <a:ext cx="4557713" cy="3417887"/>
          </a:xfrm>
          <a:ln w="12700" cap="flat">
            <a:solidFill>
              <a:schemeClr val="tx1"/>
            </a:solidFill>
          </a:ln>
        </p:spPr>
      </p:sp>
    </p:spTree>
    <p:extLst>
      <p:ext uri="{BB962C8B-B14F-4D97-AF65-F5344CB8AC3E}">
        <p14:creationId xmlns:p14="http://schemas.microsoft.com/office/powerpoint/2010/main" val="21417727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DD21EF9-3043-FB4A-8E18-06C22649D6E4}" type="slidenum">
              <a:rPr lang="en-GB" sz="1200"/>
              <a:pPr eaLnBrk="1" hangingPunct="1"/>
              <a:t>3</a:t>
            </a:fld>
            <a:endParaRPr lang="en-GB" sz="1200"/>
          </a:p>
        </p:txBody>
      </p:sp>
      <p:sp>
        <p:nvSpPr>
          <p:cNvPr id="38914"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8915"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8902" tIns="0" rIns="18902" bIns="0" anchor="b"/>
          <a:lstStyle/>
          <a:p>
            <a:pPr algn="r" defTabSz="906463" eaLnBrk="0" hangingPunct="0"/>
            <a:r>
              <a:rPr lang="en-US" sz="1000" i="1">
                <a:latin typeface="Times New Roman" charset="0"/>
              </a:rPr>
              <a:t>9</a:t>
            </a:r>
          </a:p>
        </p:txBody>
      </p:sp>
      <p:sp>
        <p:nvSpPr>
          <p:cNvPr id="38916"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8917"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8918" name="Rectangle 6"/>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8919"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8902" tIns="0" rIns="18902" bIns="0" anchor="b"/>
          <a:lstStyle/>
          <a:p>
            <a:pPr algn="r" defTabSz="906463" eaLnBrk="0" hangingPunct="0"/>
            <a:r>
              <a:rPr lang="en-US" sz="1000" i="1">
                <a:latin typeface="Times New Roman" charset="0"/>
              </a:rPr>
              <a:t>9</a:t>
            </a:r>
          </a:p>
        </p:txBody>
      </p:sp>
      <p:sp>
        <p:nvSpPr>
          <p:cNvPr id="38920" name="Rectangle 8"/>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8921" name="Rectangle 9"/>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8922" name="Rectangle 10"/>
          <p:cNvSpPr>
            <a:spLocks noGrp="1" noChangeArrowheads="1"/>
          </p:cNvSpPr>
          <p:nvPr>
            <p:ph type="body" idx="1"/>
          </p:nvPr>
        </p:nvSpPr>
        <p:spPr>
          <a:xfrm>
            <a:off x="911225" y="4340225"/>
            <a:ext cx="5027613" cy="4113213"/>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934" tIns="47254" rIns="92934" bIns="47254"/>
          <a:lstStyle/>
          <a:p>
            <a:pPr eaLnBrk="1" hangingPunct="1"/>
            <a:endParaRPr lang="en-US">
              <a:latin typeface="Arial" charset="0"/>
            </a:endParaRPr>
          </a:p>
        </p:txBody>
      </p:sp>
      <p:sp>
        <p:nvSpPr>
          <p:cNvPr id="38923" name="Rectangle 11"/>
          <p:cNvSpPr>
            <a:spLocks noGrp="1" noRot="1" noChangeAspect="1" noChangeArrowheads="1" noTextEdit="1"/>
          </p:cNvSpPr>
          <p:nvPr>
            <p:ph type="sldImg"/>
          </p:nvPr>
        </p:nvSpPr>
        <p:spPr>
          <a:xfrm>
            <a:off x="1152525" y="690563"/>
            <a:ext cx="4557713" cy="3417887"/>
          </a:xfrm>
          <a:ln w="12700" cap="flat">
            <a:solidFill>
              <a:schemeClr val="tx1"/>
            </a:solidFill>
          </a:ln>
        </p:spPr>
      </p:sp>
    </p:spTree>
    <p:extLst>
      <p:ext uri="{BB962C8B-B14F-4D97-AF65-F5344CB8AC3E}">
        <p14:creationId xmlns:p14="http://schemas.microsoft.com/office/powerpoint/2010/main" val="8322379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Slide Image Placeholder 1"/>
          <p:cNvSpPr>
            <a:spLocks noGrp="1" noRot="1" noChangeAspect="1" noTextEdit="1"/>
          </p:cNvSpPr>
          <p:nvPr>
            <p:ph type="sldImg"/>
          </p:nvPr>
        </p:nvSpPr>
        <p:spPr>
          <a:xfrm>
            <a:off x="1143000" y="685800"/>
            <a:ext cx="4572000" cy="3429000"/>
          </a:xfrm>
          <a:ln/>
        </p:spPr>
      </p:sp>
      <p:sp>
        <p:nvSpPr>
          <p:cNvPr id="13314"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
        <p:nvSpPr>
          <p:cNvPr id="1331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21944A4-5D73-BE45-BC16-7364D9AA6A1C}" type="slidenum">
              <a:rPr lang="en-GB" sz="1200"/>
              <a:pPr eaLnBrk="1" hangingPunct="1"/>
              <a:t>5</a:t>
            </a:fld>
            <a:endParaRPr lang="en-GB" sz="1200"/>
          </a:p>
        </p:txBody>
      </p:sp>
    </p:spTree>
    <p:extLst>
      <p:ext uri="{BB962C8B-B14F-4D97-AF65-F5344CB8AC3E}">
        <p14:creationId xmlns:p14="http://schemas.microsoft.com/office/powerpoint/2010/main" val="3240388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Slide Image Placeholder 1"/>
          <p:cNvSpPr>
            <a:spLocks noGrp="1" noRot="1" noChangeAspect="1" noTextEdit="1"/>
          </p:cNvSpPr>
          <p:nvPr>
            <p:ph type="sldImg"/>
          </p:nvPr>
        </p:nvSpPr>
        <p:spPr>
          <a:xfrm>
            <a:off x="1143000" y="685800"/>
            <a:ext cx="4572000" cy="3429000"/>
          </a:xfrm>
          <a:ln/>
        </p:spPr>
      </p:sp>
      <p:sp>
        <p:nvSpPr>
          <p:cNvPr id="11266"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126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3AA1F0B-0148-3947-B226-0420EC1924AE}" type="slidenum">
              <a:rPr lang="en-GB" sz="1200"/>
              <a:pPr eaLnBrk="1" hangingPunct="1"/>
              <a:t>7</a:t>
            </a:fld>
            <a:endParaRPr lang="en-GB" sz="1200"/>
          </a:p>
        </p:txBody>
      </p:sp>
    </p:spTree>
    <p:extLst>
      <p:ext uri="{BB962C8B-B14F-4D97-AF65-F5344CB8AC3E}">
        <p14:creationId xmlns:p14="http://schemas.microsoft.com/office/powerpoint/2010/main" val="5653777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21FB3E6-46C6-5C4E-992C-4C9CE5C007CA}" type="slidenum">
              <a:rPr lang="en-GB" sz="1200"/>
              <a:pPr eaLnBrk="1" hangingPunct="1"/>
              <a:t>8</a:t>
            </a:fld>
            <a:endParaRPr lang="en-GB" sz="1200"/>
          </a:p>
        </p:txBody>
      </p:sp>
      <p:sp>
        <p:nvSpPr>
          <p:cNvPr id="13314" name="Rectangle 2"/>
          <p:cNvSpPr>
            <a:spLocks noGrp="1" noRot="1" noChangeAspect="1" noChangeArrowheads="1" noTextEdit="1"/>
          </p:cNvSpPr>
          <p:nvPr>
            <p:ph type="sldImg"/>
          </p:nvPr>
        </p:nvSpPr>
        <p:spPr>
          <a:xfrm>
            <a:off x="1146175" y="685800"/>
            <a:ext cx="4568825" cy="3427413"/>
          </a:xfrm>
          <a:ln/>
        </p:spPr>
      </p:sp>
      <p:sp>
        <p:nvSpPr>
          <p:cNvPr id="13315" name="Rectangle 3"/>
          <p:cNvSpPr>
            <a:spLocks noGrp="1" noChangeArrowheads="1"/>
          </p:cNvSpPr>
          <p:nvPr>
            <p:ph type="body" idx="1"/>
          </p:nvPr>
        </p:nvSpPr>
        <p:spPr>
          <a:xfrm>
            <a:off x="912813" y="4343400"/>
            <a:ext cx="5032375"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809" tIns="45904" rIns="91809" bIns="45904"/>
          <a:lstStyle/>
          <a:p>
            <a:pPr eaLnBrk="1" hangingPunct="1"/>
            <a:r>
              <a:rPr lang="en-GB"/>
              <a:t>This slide shows the second stage of QFD 1 translating the customer requirements into technical requirements that are measurable. In other words HOW we intend to satisfy WHAT the customer requires.</a:t>
            </a:r>
          </a:p>
          <a:p>
            <a:pPr eaLnBrk="1" hangingPunct="1"/>
            <a:endParaRPr lang="en-GB"/>
          </a:p>
          <a:p>
            <a:pPr eaLnBrk="1" hangingPunct="1"/>
            <a:r>
              <a:rPr lang="en-GB"/>
              <a:t>The process is to consider each customer </a:t>
            </a:r>
            <a:r>
              <a:rPr lang="ja-JP" altLang="en-GB"/>
              <a:t>“</a:t>
            </a:r>
            <a:r>
              <a:rPr lang="en-GB" altLang="ja-JP"/>
              <a:t>what</a:t>
            </a:r>
            <a:r>
              <a:rPr lang="ja-JP" altLang="en-GB"/>
              <a:t>”</a:t>
            </a:r>
            <a:r>
              <a:rPr lang="en-GB" altLang="ja-JP"/>
              <a:t> in turn and translate this into technical requirements. These technical requirements should not specify solutions but remain general. Typically this is done by consideration of the functionality or features. </a:t>
            </a:r>
          </a:p>
          <a:p>
            <a:pPr eaLnBrk="1" hangingPunct="1"/>
            <a:endParaRPr lang="en-GB"/>
          </a:p>
          <a:p>
            <a:pPr eaLnBrk="1" hangingPunct="1"/>
            <a:r>
              <a:rPr lang="en-GB"/>
              <a:t>A key point to note here that some of the technical translations may well come from the customer requirement. This is very typical in defence products because the customer has set ideas about what they require. </a:t>
            </a:r>
          </a:p>
        </p:txBody>
      </p:sp>
    </p:spTree>
    <p:extLst>
      <p:ext uri="{BB962C8B-B14F-4D97-AF65-F5344CB8AC3E}">
        <p14:creationId xmlns:p14="http://schemas.microsoft.com/office/powerpoint/2010/main" val="16775273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a:xfrm>
            <a:off x="1143000" y="685800"/>
            <a:ext cx="4572000" cy="3429000"/>
          </a:xfrm>
          <a:ln/>
        </p:spPr>
      </p:sp>
      <p:sp>
        <p:nvSpPr>
          <p:cNvPr id="15362"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536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5699644-2EB1-1F4F-8F94-57350D54377C}" type="slidenum">
              <a:rPr lang="en-GB" sz="1200"/>
              <a:pPr eaLnBrk="1" hangingPunct="1"/>
              <a:t>9</a:t>
            </a:fld>
            <a:endParaRPr lang="en-GB" sz="1200"/>
          </a:p>
        </p:txBody>
      </p:sp>
    </p:spTree>
    <p:extLst>
      <p:ext uri="{BB962C8B-B14F-4D97-AF65-F5344CB8AC3E}">
        <p14:creationId xmlns:p14="http://schemas.microsoft.com/office/powerpoint/2010/main" val="2114899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xfrm>
            <a:off x="1143000" y="685800"/>
            <a:ext cx="4572000" cy="3429000"/>
          </a:xfrm>
          <a:ln/>
        </p:spPr>
      </p:sp>
      <p:sp>
        <p:nvSpPr>
          <p:cNvPr id="17410"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
        <p:nvSpPr>
          <p:cNvPr id="1741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6C0ABBF-C3D1-DF45-BA42-00C86FDB5FED}" type="slidenum">
              <a:rPr lang="en-GB" sz="1200"/>
              <a:pPr eaLnBrk="1" hangingPunct="1"/>
              <a:t>10</a:t>
            </a:fld>
            <a:endParaRPr lang="en-GB" sz="1200"/>
          </a:p>
        </p:txBody>
      </p:sp>
    </p:spTree>
    <p:extLst>
      <p:ext uri="{BB962C8B-B14F-4D97-AF65-F5344CB8AC3E}">
        <p14:creationId xmlns:p14="http://schemas.microsoft.com/office/powerpoint/2010/main" val="5472713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B5CA6A3-5468-4E4D-99D5-B1297FAC66E9}" type="slidenum">
              <a:rPr lang="en-GB" sz="1200"/>
              <a:pPr eaLnBrk="1" hangingPunct="1"/>
              <a:t>12</a:t>
            </a:fld>
            <a:endParaRPr lang="en-GB" sz="1200"/>
          </a:p>
        </p:txBody>
      </p:sp>
      <p:sp>
        <p:nvSpPr>
          <p:cNvPr id="35842" name="Rectangle 2"/>
          <p:cNvSpPr>
            <a:spLocks noGrp="1" noRot="1" noChangeAspect="1" noChangeArrowheads="1" noTextEdit="1"/>
          </p:cNvSpPr>
          <p:nvPr>
            <p:ph type="sldImg"/>
          </p:nvPr>
        </p:nvSpPr>
        <p:spPr>
          <a:xfrm>
            <a:off x="1144588" y="685800"/>
            <a:ext cx="4572000" cy="3429000"/>
          </a:xfrm>
          <a:ln/>
        </p:spPr>
      </p:sp>
      <p:sp>
        <p:nvSpPr>
          <p:cNvPr id="35843" name="Rectangle 3"/>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660" tIns="45331" rIns="90660" bIns="45331"/>
          <a:lstStyle/>
          <a:p>
            <a:pPr eaLnBrk="1" hangingPunct="1"/>
            <a:endParaRPr lang="en-US"/>
          </a:p>
        </p:txBody>
      </p:sp>
    </p:spTree>
    <p:extLst>
      <p:ext uri="{BB962C8B-B14F-4D97-AF65-F5344CB8AC3E}">
        <p14:creationId xmlns:p14="http://schemas.microsoft.com/office/powerpoint/2010/main" val="8307088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a:xfrm>
            <a:off x="1143000" y="685800"/>
            <a:ext cx="4572000" cy="3429000"/>
          </a:xfrm>
          <a:ln/>
        </p:spPr>
      </p:sp>
      <p:sp>
        <p:nvSpPr>
          <p:cNvPr id="20482"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2048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096D144-793A-DB4F-A2EA-02385696CEF6}" type="slidenum">
              <a:rPr lang="en-GB" sz="1200"/>
              <a:pPr eaLnBrk="1" hangingPunct="1"/>
              <a:t>14</a:t>
            </a:fld>
            <a:endParaRPr lang="en-GB" sz="1200"/>
          </a:p>
        </p:txBody>
      </p:sp>
    </p:spTree>
    <p:extLst>
      <p:ext uri="{BB962C8B-B14F-4D97-AF65-F5344CB8AC3E}">
        <p14:creationId xmlns:p14="http://schemas.microsoft.com/office/powerpoint/2010/main" val="10888225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a:xfrm>
            <a:off x="1143000" y="685800"/>
            <a:ext cx="4572000" cy="3429000"/>
          </a:xfrm>
          <a:ln/>
        </p:spPr>
      </p:sp>
      <p:sp>
        <p:nvSpPr>
          <p:cNvPr id="22530"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253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28AB052-F8DF-5E44-8F1C-23FED7DE21B2}" type="slidenum">
              <a:rPr lang="en-GB" sz="1200"/>
              <a:pPr eaLnBrk="1" hangingPunct="1"/>
              <a:t>15</a:t>
            </a:fld>
            <a:endParaRPr lang="en-GB" sz="1200"/>
          </a:p>
        </p:txBody>
      </p:sp>
    </p:spTree>
    <p:extLst>
      <p:ext uri="{BB962C8B-B14F-4D97-AF65-F5344CB8AC3E}">
        <p14:creationId xmlns:p14="http://schemas.microsoft.com/office/powerpoint/2010/main" val="13870393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a:xfrm>
            <a:off x="1143000" y="685800"/>
            <a:ext cx="4572000" cy="3429000"/>
          </a:xfrm>
          <a:ln/>
        </p:spPr>
      </p:sp>
      <p:sp>
        <p:nvSpPr>
          <p:cNvPr id="28674"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867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E5A7B37-A5FC-F041-822A-B9D5B30A14D6}" type="slidenum">
              <a:rPr lang="en-GB" sz="1200"/>
              <a:pPr eaLnBrk="1" hangingPunct="1"/>
              <a:t>17</a:t>
            </a:fld>
            <a:endParaRPr lang="en-GB" sz="1200"/>
          </a:p>
        </p:txBody>
      </p:sp>
    </p:spTree>
    <p:extLst>
      <p:ext uri="{BB962C8B-B14F-4D97-AF65-F5344CB8AC3E}">
        <p14:creationId xmlns:p14="http://schemas.microsoft.com/office/powerpoint/2010/main" val="14707771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1143000" y="685800"/>
            <a:ext cx="4572000" cy="3429000"/>
          </a:xfrm>
          <a:ln/>
        </p:spPr>
      </p:sp>
      <p:sp>
        <p:nvSpPr>
          <p:cNvPr id="32771" name="Notes Placeholder 2"/>
          <p:cNvSpPr>
            <a:spLocks noGrp="1"/>
          </p:cNvSpPr>
          <p:nvPr>
            <p:ph type="body" idx="1"/>
          </p:nvPr>
        </p:nvSpPr>
        <p:spPr>
          <a:noFill/>
          <a:ln/>
        </p:spPr>
        <p:txBody>
          <a:bodyPr/>
          <a:lstStyle/>
          <a:p>
            <a:pPr eaLnBrk="1" hangingPunct="1"/>
            <a:endParaRPr lang="en-US" dirty="0">
              <a:latin typeface="Arial" pitchFamily="34" charset="0"/>
            </a:endParaRPr>
          </a:p>
        </p:txBody>
      </p:sp>
      <p:sp>
        <p:nvSpPr>
          <p:cNvPr id="32772" name="Slide Number Placeholder 3"/>
          <p:cNvSpPr>
            <a:spLocks noGrp="1"/>
          </p:cNvSpPr>
          <p:nvPr>
            <p:ph type="sldNum" sz="quarter" idx="5"/>
          </p:nvPr>
        </p:nvSpPr>
        <p:spPr>
          <a:noFill/>
        </p:spPr>
        <p:txBody>
          <a:bodyPr/>
          <a:lstStyle/>
          <a:p>
            <a:fld id="{FCE7F470-2FB7-4084-8BD9-D7993C9E07A3}" type="slidenum">
              <a:rPr lang="en-GB" smtClean="0">
                <a:solidFill>
                  <a:srgbClr val="000000"/>
                </a:solidFill>
                <a:latin typeface="Arial" pitchFamily="34" charset="0"/>
              </a:rPr>
              <a:pPr/>
              <a:t>18</a:t>
            </a:fld>
            <a:endParaRPr lang="en-GB" dirty="0">
              <a:solidFill>
                <a:srgbClr val="000000"/>
              </a:solidFill>
              <a:latin typeface="Arial" pitchFamily="34" charset="0"/>
            </a:endParaRPr>
          </a:p>
        </p:txBody>
      </p:sp>
    </p:spTree>
    <p:extLst>
      <p:ext uri="{BB962C8B-B14F-4D97-AF65-F5344CB8AC3E}">
        <p14:creationId xmlns:p14="http://schemas.microsoft.com/office/powerpoint/2010/main" val="2333101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ctr"/>
          <a:lstStyle>
            <a:lvl1pPr algn="ctr">
              <a:lnSpc>
                <a:spcPct val="110000"/>
              </a:lnSpc>
              <a:defRPr smtClean="0">
                <a:solidFill>
                  <a:schemeClr val="tx1"/>
                </a:solidFill>
                <a:effectLst/>
              </a:defRPr>
            </a:lvl1pPr>
          </a:lstStyle>
          <a:p>
            <a:r>
              <a:rPr lang="en-US"/>
              <a:t>Click to edit Master title style</a:t>
            </a:r>
            <a:endParaRPr lang="en-US" dirty="0"/>
          </a:p>
        </p:txBody>
      </p:sp>
      <p:sp>
        <p:nvSpPr>
          <p:cNvPr id="7" name="Rectangle 14"/>
          <p:cNvSpPr>
            <a:spLocks noGrp="1" noChangeArrowheads="1"/>
          </p:cNvSpPr>
          <p:nvPr>
            <p:ph type="subTitle" idx="1"/>
          </p:nvPr>
        </p:nvSpPr>
        <p:spPr>
          <a:xfrm>
            <a:off x="1371600" y="3886200"/>
            <a:ext cx="6400800" cy="1752600"/>
          </a:xfrm>
        </p:spPr>
        <p:txBody>
          <a:bodyPr anchor="ctr"/>
          <a:lstStyle>
            <a:lvl1pPr marL="0" indent="0" algn="ctr">
              <a:buFont typeface="Wingdings 2" pitchFamily="18" charset="2"/>
              <a:buNone/>
              <a:defRPr b="1" smtClean="0">
                <a:solidFill>
                  <a:schemeClr val="accent1"/>
                </a:solidFill>
                <a:effectLst/>
              </a:defRPr>
            </a:lvl1pPr>
          </a:lstStyle>
          <a:p>
            <a:r>
              <a:rPr lang="en-US"/>
              <a:t>Click to edit Master subtitle style</a:t>
            </a:r>
            <a:endParaRPr lang="en-US" dirty="0"/>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2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ctr"/>
          <a:lstStyle>
            <a:lvl1pPr marL="0" indent="0" algn="ctr">
              <a:buNone/>
              <a:defRPr sz="2400" b="1">
                <a:solidFill>
                  <a:srgbClr val="4F81BD"/>
                </a:solidFill>
                <a:effectLst/>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012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767" y="-27856"/>
            <a:ext cx="6858000" cy="1066800"/>
          </a:xfrm>
        </p:spPr>
        <p:txBody>
          <a:bodyPr/>
          <a:lstStyle/>
          <a:p>
            <a:r>
              <a:rPr lang="en-US"/>
              <a:t>Click to edit Master title style</a:t>
            </a:r>
            <a:endParaRPr lang="en-US" dirty="0"/>
          </a:p>
        </p:txBody>
      </p:sp>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012 Title Only">
    <p:spTree>
      <p:nvGrpSpPr>
        <p:cNvPr id="1" name=""/>
        <p:cNvGrpSpPr/>
        <p:nvPr/>
      </p:nvGrpSpPr>
      <p:grpSpPr>
        <a:xfrm>
          <a:off x="0" y="0"/>
          <a:ext cx="0" cy="0"/>
          <a:chOff x="0" y="0"/>
          <a:chExt cx="0" cy="0"/>
        </a:xfrm>
      </p:grpSpPr>
      <p:sp>
        <p:nvSpPr>
          <p:cNvPr id="3"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a:t>Click to edit Master title style</a:t>
            </a:r>
            <a:endParaRPr lang="en-US" dirty="0"/>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2 Blank">
    <p:spTree>
      <p:nvGrpSpPr>
        <p:cNvPr id="1" name=""/>
        <p:cNvGrpSpPr/>
        <p:nvPr/>
      </p:nvGrpSpPr>
      <p:grpSpPr>
        <a:xfrm>
          <a:off x="0" y="0"/>
          <a:ext cx="0" cy="0"/>
          <a:chOff x="0" y="0"/>
          <a:chExt cx="0" cy="0"/>
        </a:xfrm>
      </p:grpSpPr>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a:t>Click to edit Master title style</a:t>
            </a:r>
            <a:endParaRPr lang="en-US" dirty="0"/>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a:t>Click to edit Master title style</a:t>
            </a:r>
            <a:endParaRPr lang="en-US" dirty="0"/>
          </a:p>
        </p:txBody>
      </p:sp>
      <p:sp>
        <p:nvSpPr>
          <p:cNvPr id="10" name="Content Placeholder 3"/>
          <p:cNvSpPr>
            <a:spLocks noGrp="1"/>
          </p:cNvSpPr>
          <p:nvPr>
            <p:ph sz="half" idx="12"/>
          </p:nvPr>
        </p:nvSpPr>
        <p:spPr>
          <a:xfrm>
            <a:off x="228600" y="4025030"/>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3"/>
          <p:cNvSpPr>
            <a:spLocks noGrp="1"/>
          </p:cNvSpPr>
          <p:nvPr>
            <p:ph sz="half" idx="13"/>
          </p:nvPr>
        </p:nvSpPr>
        <p:spPr>
          <a:xfrm>
            <a:off x="228600" y="1336764"/>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2286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5"/>
          <p:cNvSpPr>
            <a:spLocks noGrp="1"/>
          </p:cNvSpPr>
          <p:nvPr>
            <p:ph sz="quarter" idx="10"/>
          </p:nvPr>
        </p:nvSpPr>
        <p:spPr>
          <a:xfrm>
            <a:off x="46482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16"/>
          <p:cNvSpPr>
            <a:spLocks noGrp="1" noChangeArrowheads="1"/>
          </p:cNvSpPr>
          <p:nvPr>
            <p:ph type="title"/>
          </p:nvPr>
        </p:nvSpPr>
        <p:spPr bwMode="gray">
          <a:xfrm>
            <a:off x="139336" y="32656"/>
            <a:ext cx="6858000" cy="1005840"/>
          </a:xfrm>
          <a:prstGeom prst="rect">
            <a:avLst/>
          </a:prstGeom>
          <a:noFill/>
          <a:ln w="9525">
            <a:noFill/>
            <a:miter lim="800000"/>
            <a:headEnd/>
            <a:tailEnd/>
          </a:ln>
          <a:effectLst/>
        </p:spPr>
        <p:txBody>
          <a:bodyPr/>
          <a:lstStyle>
            <a:lvl1pPr>
              <a:defRPr lang="en-US" sz="2400" b="1" dirty="0" smtClean="0">
                <a:solidFill>
                  <a:schemeClr val="accent1"/>
                </a:solidFill>
                <a:effectLst/>
                <a:latin typeface="+mj-lt"/>
                <a:ea typeface="MS PGothic" pitchFamily="34" charset="-128"/>
                <a:cs typeface="ＭＳ Ｐゴシック" pitchFamily="31" charset="-128"/>
              </a:defRPr>
            </a:lvl1pPr>
          </a:lstStyle>
          <a:p>
            <a:pPr lvl="0"/>
            <a:r>
              <a:rPr lang="en-US"/>
              <a:t>Click to edit Master title style</a:t>
            </a:r>
            <a:endParaRPr lang="en-US" dirty="0"/>
          </a:p>
        </p:txBody>
      </p:sp>
      <p:sp>
        <p:nvSpPr>
          <p:cNvPr id="7" name="Content Placeholder 5"/>
          <p:cNvSpPr>
            <a:spLocks noGrp="1"/>
          </p:cNvSpPr>
          <p:nvPr>
            <p:ph sz="quarter" idx="11"/>
          </p:nvPr>
        </p:nvSpPr>
        <p:spPr>
          <a:xfrm>
            <a:off x="2286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Boxes">
    <p:spTree>
      <p:nvGrpSpPr>
        <p:cNvPr id="1" name=""/>
        <p:cNvGrpSpPr/>
        <p:nvPr/>
      </p:nvGrpSpPr>
      <p:grpSpPr>
        <a:xfrm>
          <a:off x="0" y="0"/>
          <a:ext cx="0" cy="0"/>
          <a:chOff x="0" y="0"/>
          <a:chExt cx="0" cy="0"/>
        </a:xfrm>
      </p:grpSpPr>
      <p:sp>
        <p:nvSpPr>
          <p:cNvPr id="2" name="Title 1"/>
          <p:cNvSpPr>
            <a:spLocks noGrp="1"/>
          </p:cNvSpPr>
          <p:nvPr>
            <p:ph type="title"/>
          </p:nvPr>
        </p:nvSpPr>
        <p:spPr>
          <a:xfrm>
            <a:off x="139336" y="31468"/>
            <a:ext cx="6858000" cy="1005840"/>
          </a:xfrm>
        </p:spPr>
        <p:txBody>
          <a:bodyPr/>
          <a:lstStyle/>
          <a:p>
            <a:r>
              <a:rPr lang="en-US"/>
              <a:t>Click to edit Master title style</a:t>
            </a:r>
          </a:p>
        </p:txBody>
      </p:sp>
      <p:sp>
        <p:nvSpPr>
          <p:cNvPr id="3" name="Content Placeholder 2"/>
          <p:cNvSpPr>
            <a:spLocks noGrp="1"/>
          </p:cNvSpPr>
          <p:nvPr>
            <p:ph sz="half" idx="1"/>
          </p:nvPr>
        </p:nvSpPr>
        <p:spPr>
          <a:xfrm>
            <a:off x="223838" y="13387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49225">
              <a:defRPr sz="1400">
                <a:latin typeface="+mn-lt"/>
              </a:defRPr>
            </a:lvl4pPr>
            <a:lvl5pPr marL="796925"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half" idx="11"/>
          </p:nvPr>
        </p:nvSpPr>
        <p:spPr>
          <a:xfrm>
            <a:off x="228600" y="4038600"/>
            <a:ext cx="4114800" cy="2514600"/>
          </a:xfrm>
        </p:spPr>
        <p:txBody>
          <a:bodyPr/>
          <a:lstStyle>
            <a:lvl1pPr marL="233363" indent="-233363">
              <a:defRPr sz="1600"/>
            </a:lvl1pPr>
            <a:lvl2pPr marL="287338" indent="-174625">
              <a:defRPr sz="1400">
                <a:latin typeface="+mn-lt"/>
              </a:defRPr>
            </a:lvl2pPr>
            <a:lvl3pPr marL="396875" indent="-165100">
              <a:defRPr sz="1400">
                <a:latin typeface="+mn-lt"/>
              </a:defRPr>
            </a:lvl3pPr>
            <a:lvl4pPr marL="627063" indent="-169863">
              <a:defRPr sz="1400">
                <a:latin typeface="+mn-lt"/>
              </a:defRPr>
            </a:lvl4pPr>
            <a:lvl5pPr marL="800100"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half" idx="12"/>
          </p:nvPr>
        </p:nvSpPr>
        <p:spPr>
          <a:xfrm>
            <a:off x="4707896" y="4038600"/>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53988">
              <a:defRPr sz="1400">
                <a:latin typeface="+mn-lt"/>
              </a:defRPr>
            </a:lvl4pPr>
            <a:lvl5pPr marL="862013"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a:t>Click to edit Master title style</a:t>
            </a:r>
            <a:endParaRPr lang="en-US" dirty="0"/>
          </a:p>
        </p:txBody>
      </p:sp>
      <p:sp>
        <p:nvSpPr>
          <p:cNvPr id="10" name="Content Placeholder 2"/>
          <p:cNvSpPr>
            <a:spLocks noGrp="1"/>
          </p:cNvSpPr>
          <p:nvPr>
            <p:ph sz="half" idx="1"/>
          </p:nvPr>
        </p:nvSpPr>
        <p:spPr>
          <a:xfrm>
            <a:off x="223838" y="13389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vl1pPr>
            <a:lvl2pPr marL="284163" indent="-171450">
              <a:defRPr sz="1400">
                <a:latin typeface="+mn-lt"/>
              </a:defRPr>
            </a:lvl2pPr>
            <a:lvl3pPr marL="382588" indent="-150813">
              <a:defRPr sz="1400">
                <a:latin typeface="+mn-lt"/>
              </a:defRPr>
            </a:lvl3pPr>
            <a:lvl4pPr marL="606425" indent="-149225">
              <a:defRPr sz="1400">
                <a:latin typeface="+mn-lt"/>
              </a:defRPr>
            </a:lvl4pPr>
            <a:lvl5pPr marL="798513" indent="-17145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3"/>
          <p:cNvSpPr>
            <a:spLocks noGrp="1"/>
          </p:cNvSpPr>
          <p:nvPr>
            <p:ph sz="half" idx="13"/>
          </p:nvPr>
        </p:nvSpPr>
        <p:spPr>
          <a:xfrm>
            <a:off x="228600" y="4025791"/>
            <a:ext cx="8675914" cy="2560320"/>
          </a:xfrm>
          <a:noFill/>
          <a:ln>
            <a:solidFill>
              <a:schemeClr val="tx1"/>
            </a:solidFill>
          </a:ln>
        </p:spPr>
        <p:txBody>
          <a:bodyPr/>
          <a:lstStyle>
            <a:lvl1pPr marL="233363" indent="-233363">
              <a:defRPr sz="1600"/>
            </a:lvl1pPr>
            <a:lvl2pPr marL="287338" indent="-163513">
              <a:defRPr sz="1400">
                <a:latin typeface="+mn-lt"/>
              </a:defRPr>
            </a:lvl2pPr>
            <a:lvl3pPr marL="393700" indent="-163513">
              <a:tabLst/>
              <a:defRPr sz="1400">
                <a:latin typeface="+mn-lt"/>
              </a:defRPr>
            </a:lvl3pPr>
            <a:lvl4pPr marL="627063" indent="-168275">
              <a:defRPr sz="1400">
                <a:latin typeface="+mn-lt"/>
              </a:defRPr>
            </a:lvl4pPr>
            <a:lvl5pPr marL="792163" indent="-16510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403598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688262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20750"/>
          </a:xfrm>
        </p:spPr>
        <p:txBody>
          <a:bodyPr/>
          <a:lstStyle/>
          <a:p>
            <a:r>
              <a:rPr lang="en-US"/>
              <a:t>Click to edit Master title style</a:t>
            </a:r>
            <a:endParaRPr lang="en-GB"/>
          </a:p>
        </p:txBody>
      </p:sp>
      <p:sp>
        <p:nvSpPr>
          <p:cNvPr id="3" name="ClipArt Placeholder 2"/>
          <p:cNvSpPr>
            <a:spLocks noGrp="1"/>
          </p:cNvSpPr>
          <p:nvPr>
            <p:ph type="clipArt" sz="half" idx="1"/>
          </p:nvPr>
        </p:nvSpPr>
        <p:spPr>
          <a:xfrm>
            <a:off x="282575" y="1152529"/>
            <a:ext cx="4224338" cy="5199063"/>
          </a:xfrm>
        </p:spPr>
        <p:txBody>
          <a:bodyPr/>
          <a:lstStyle/>
          <a:p>
            <a:pPr lvl="0"/>
            <a:endParaRPr lang="en-GB" noProof="0" dirty="0"/>
          </a:p>
        </p:txBody>
      </p:sp>
      <p:sp>
        <p:nvSpPr>
          <p:cNvPr id="4" name="Text Placeholder 3"/>
          <p:cNvSpPr>
            <a:spLocks noGrp="1"/>
          </p:cNvSpPr>
          <p:nvPr>
            <p:ph type="body" sz="half" idx="2"/>
          </p:nvPr>
        </p:nvSpPr>
        <p:spPr>
          <a:xfrm>
            <a:off x="4659317" y="1152529"/>
            <a:ext cx="4224337" cy="51990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14"/>
          <p:cNvSpPr>
            <a:spLocks noGrp="1" noChangeArrowheads="1"/>
          </p:cNvSpPr>
          <p:nvPr>
            <p:ph type="sldNum" sz="quarter" idx="10"/>
          </p:nvPr>
        </p:nvSpPr>
        <p:spPr>
          <a:xfrm>
            <a:off x="8742486" y="6556378"/>
            <a:ext cx="401515" cy="301625"/>
          </a:xfrm>
          <a:prstGeom prst="rect">
            <a:avLst/>
          </a:prstGeom>
        </p:spPr>
        <p:txBody>
          <a:bodyPr vert="horz" wrap="square" lIns="91440" tIns="45720" rIns="91440" bIns="45720" numCol="1" anchor="t" anchorCtr="0" compatLnSpc="1">
            <a:prstTxWarp prst="textNoShape">
              <a:avLst/>
            </a:prstTxWarp>
          </a:bodyPr>
          <a:lstStyle>
            <a:lvl1pPr>
              <a:defRPr>
                <a:cs typeface="+mn-cs"/>
              </a:defRPr>
            </a:lvl1pPr>
          </a:lstStyle>
          <a:p>
            <a:pPr>
              <a:defRPr/>
            </a:pPr>
            <a:fld id="{827A1115-3E64-4C4F-88CA-1F75EB2AC315}" type="slidenum">
              <a:rPr lang="en-GB"/>
              <a:pPr>
                <a:defRPr/>
              </a:pPr>
              <a:t>‹#›</a:t>
            </a:fld>
            <a:endParaRPr lang="en-GB"/>
          </a:p>
        </p:txBody>
      </p:sp>
    </p:spTree>
    <p:extLst>
      <p:ext uri="{BB962C8B-B14F-4D97-AF65-F5344CB8AC3E}">
        <p14:creationId xmlns:p14="http://schemas.microsoft.com/office/powerpoint/2010/main" val="13496611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2363372" y="0"/>
            <a:ext cx="6780628" cy="908050"/>
          </a:xfrm>
        </p:spPr>
        <p:txBody>
          <a:bodyPr/>
          <a:lstStyle/>
          <a:p>
            <a:r>
              <a:rPr lang="en-US"/>
              <a:t>Click to edit Master title style</a:t>
            </a:r>
            <a:endParaRPr lang="en-GB"/>
          </a:p>
        </p:txBody>
      </p:sp>
      <p:sp>
        <p:nvSpPr>
          <p:cNvPr id="3" name="Content Placeholder 2"/>
          <p:cNvSpPr>
            <a:spLocks noGrp="1"/>
          </p:cNvSpPr>
          <p:nvPr>
            <p:ph sz="half" idx="1"/>
          </p:nvPr>
        </p:nvSpPr>
        <p:spPr>
          <a:xfrm>
            <a:off x="685803" y="990607"/>
            <a:ext cx="3815862" cy="4975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642338" y="990607"/>
            <a:ext cx="3815862" cy="4975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143392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5.xml"/><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pic>
        <p:nvPicPr>
          <p:cNvPr id="6" name="Picture 5" descr="header_blob_strip_wide.png"/>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Text Box 4"/>
          <p:cNvSpPr txBox="1">
            <a:spLocks noChangeArrowheads="1"/>
          </p:cNvSpPr>
          <p:nvPr/>
        </p:nvSpPr>
        <p:spPr bwMode="auto">
          <a:xfrm>
            <a:off x="12700" y="6681788"/>
            <a:ext cx="1401763" cy="198437"/>
          </a:xfrm>
          <a:prstGeom prst="rect">
            <a:avLst/>
          </a:prstGeom>
          <a:noFill/>
          <a:ln>
            <a:noFill/>
          </a:ln>
          <a:extLst/>
        </p:spPr>
        <p:txBody>
          <a:bodyPr wrap="none">
            <a:spAutoFit/>
          </a:bodyPr>
          <a:lstStyle/>
          <a:p>
            <a:pPr algn="r" eaLnBrk="0" hangingPunct="0">
              <a:buFont typeface="Verdana" pitchFamily="34" charset="0"/>
              <a:buNone/>
            </a:pPr>
            <a:r>
              <a:rPr lang="en-US" sz="700" dirty="0">
                <a:solidFill>
                  <a:srgbClr val="000000"/>
                </a:solidFill>
              </a:rPr>
              <a:t>©2016 Waters Corporation</a:t>
            </a:r>
          </a:p>
        </p:txBody>
      </p:sp>
      <p:sp>
        <p:nvSpPr>
          <p:cNvPr id="1029" name="Rectangle 16"/>
          <p:cNvSpPr>
            <a:spLocks noGrp="1" noChangeArrowheads="1"/>
          </p:cNvSpPr>
          <p:nvPr>
            <p:ph type="title"/>
          </p:nvPr>
        </p:nvSpPr>
        <p:spPr bwMode="gray">
          <a:xfrm>
            <a:off x="131763" y="-4763"/>
            <a:ext cx="6489700" cy="1041401"/>
          </a:xfrm>
          <a:prstGeom prst="rect">
            <a:avLst/>
          </a:prstGeom>
          <a:noFill/>
          <a:ln>
            <a:noFill/>
          </a:ln>
          <a:extLst/>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
        <p:nvSpPr>
          <p:cNvPr id="7" name="Text Box 4"/>
          <p:cNvSpPr txBox="1">
            <a:spLocks noChangeArrowheads="1"/>
          </p:cNvSpPr>
          <p:nvPr/>
        </p:nvSpPr>
        <p:spPr bwMode="auto">
          <a:xfrm>
            <a:off x="8774113" y="6656388"/>
            <a:ext cx="369887" cy="200025"/>
          </a:xfrm>
          <a:prstGeom prst="rect">
            <a:avLst/>
          </a:prstGeom>
          <a:noFill/>
          <a:ln>
            <a:noFill/>
          </a:ln>
          <a:extLst/>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8" name="Picture 7" descr="Waters_logo_black.png"/>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958266" y="414762"/>
            <a:ext cx="2022197" cy="466914"/>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 id="2147484903" r:id="rId11"/>
    <p:sldLayoutId id="2147484904" r:id="rId12"/>
    <p:sldLayoutId id="2147484905" r:id="rId13"/>
    <p:sldLayoutId id="2147484906" r:id="rId14"/>
  </p:sldLayoutIdLst>
  <p:transition>
    <p:wipe dir="r"/>
  </p:transition>
  <p:txStyles>
    <p:titleStyle>
      <a:lvl1pPr algn="l" rtl="0" eaLnBrk="1" fontAlgn="base" hangingPunct="1">
        <a:spcBef>
          <a:spcPct val="0"/>
        </a:spcBef>
        <a:spcAft>
          <a:spcPct val="0"/>
        </a:spcAft>
        <a:defRPr sz="2400" b="1">
          <a:solidFill>
            <a:schemeClr val="accent1"/>
          </a:solidFill>
          <a:effectLst/>
          <a:latin typeface="+mj-lt"/>
          <a:ea typeface="MS PGothic" pitchFamily="34" charset="-128"/>
          <a:cs typeface="MS PGothic" charset="0"/>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pitchFamily="18" charset="2"/>
        <a:buChar char="¡"/>
        <a:defRPr sz="2000">
          <a:solidFill>
            <a:schemeClr val="tx1"/>
          </a:solidFill>
          <a:latin typeface="+mn-lt"/>
          <a:ea typeface="MS PGothic" pitchFamily="34" charset="-128"/>
          <a:cs typeface="MS PGothic" charset="0"/>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mn-lt"/>
          <a:ea typeface="MS PGothic" pitchFamily="34" charset="-128"/>
          <a:cs typeface="MS PGothic" charset="0"/>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mn-lt"/>
          <a:ea typeface="MS PGothic" pitchFamily="34" charset="-128"/>
          <a:cs typeface="MS PGothic" charset="0"/>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_blob_strip_wid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pic>
        <p:nvPicPr>
          <p:cNvPr id="8" name="Picture 7" descr="Waters_logo_black.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2200" y="2895600"/>
            <a:ext cx="4620294" cy="10668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image" Target="../media/image9.emf"/><Relationship Id="rId7" Type="http://schemas.openxmlformats.org/officeDocument/2006/relationships/image" Target="../media/image13.emf"/><Relationship Id="rId12" Type="http://schemas.openxmlformats.org/officeDocument/2006/relationships/image" Target="../media/image18.emf"/><Relationship Id="rId2" Type="http://schemas.openxmlformats.org/officeDocument/2006/relationships/image" Target="../media/image8.emf"/><Relationship Id="rId1" Type="http://schemas.openxmlformats.org/officeDocument/2006/relationships/slideLayout" Target="../slideLayouts/slideLayout4.xml"/><Relationship Id="rId6" Type="http://schemas.openxmlformats.org/officeDocument/2006/relationships/image" Target="../media/image12.emf"/><Relationship Id="rId11" Type="http://schemas.openxmlformats.org/officeDocument/2006/relationships/image" Target="../media/image17.emf"/><Relationship Id="rId5" Type="http://schemas.openxmlformats.org/officeDocument/2006/relationships/image" Target="../media/image11.emf"/><Relationship Id="rId10" Type="http://schemas.openxmlformats.org/officeDocument/2006/relationships/image" Target="../media/image16.emf"/><Relationship Id="rId4" Type="http://schemas.openxmlformats.org/officeDocument/2006/relationships/image" Target="../media/image10.emf"/><Relationship Id="rId9" Type="http://schemas.openxmlformats.org/officeDocument/2006/relationships/image" Target="../media/image15.emf"/></Relationships>
</file>

<file path=ppt/slides/_rels/slide5.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20.emf"/></Relationships>
</file>

<file path=ppt/slides/_rels/slide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Title 3"/>
          <p:cNvSpPr>
            <a:spLocks noGrp="1"/>
          </p:cNvSpPr>
          <p:nvPr>
            <p:ph type="ctrTitle"/>
          </p:nvPr>
        </p:nvSpPr>
        <p:spPr>
          <a:xfrm>
            <a:off x="4114800" y="1814347"/>
            <a:ext cx="4737100" cy="1658149"/>
          </a:xfrm>
        </p:spPr>
        <p:txBody>
          <a:bodyPr/>
          <a:lstStyle/>
          <a:p>
            <a:pPr algn="r" defTabSz="883649">
              <a:lnSpc>
                <a:spcPct val="80000"/>
              </a:lnSpc>
            </a:pPr>
            <a:r>
              <a:rPr lang="en-GB" sz="1600" dirty="0"/>
              <a:t>Create System Design Concept</a:t>
            </a:r>
            <a:br>
              <a:rPr lang="en-GB" sz="2000" dirty="0"/>
            </a:br>
            <a:r>
              <a:rPr lang="en-GB" sz="3200" dirty="0"/>
              <a:t>Concept – Requirements Verification using Quality Function Deployment Phase 2</a:t>
            </a:r>
            <a:br>
              <a:rPr lang="en-GB" sz="3200" dirty="0"/>
            </a:br>
            <a:endParaRPr lang="en-GB" sz="3200" dirty="0"/>
          </a:p>
        </p:txBody>
      </p:sp>
      <p:sp>
        <p:nvSpPr>
          <p:cNvPr id="2050" name="Subtitle 4"/>
          <p:cNvSpPr>
            <a:spLocks noGrp="1"/>
          </p:cNvSpPr>
          <p:nvPr>
            <p:ph type="subTitle" idx="1"/>
          </p:nvPr>
        </p:nvSpPr>
        <p:spPr/>
        <p:txBody>
          <a:bodyPr/>
          <a:lstStyle/>
          <a:p>
            <a:r>
              <a:rPr lang="en-US" dirty="0"/>
              <a:t>Secondary Information Goes Here</a:t>
            </a:r>
          </a:p>
        </p:txBody>
      </p:sp>
      <p:pic>
        <p:nvPicPr>
          <p:cNvPr id="7" name="Picture 6"/>
          <p:cNvPicPr>
            <a:picLocks noChangeAspect="1"/>
          </p:cNvPicPr>
          <p:nvPr/>
        </p:nvPicPr>
        <p:blipFill>
          <a:blip r:embed="rId2"/>
          <a:stretch>
            <a:fillRect/>
          </a:stretch>
        </p:blipFill>
        <p:spPr>
          <a:xfrm>
            <a:off x="457200" y="1324445"/>
            <a:ext cx="3822700" cy="2637955"/>
          </a:xfrm>
          <a:prstGeom prst="rect">
            <a:avLst/>
          </a:prstGeom>
        </p:spPr>
      </p:pic>
      <p:sp>
        <p:nvSpPr>
          <p:cNvPr id="8" name="TextBox 7"/>
          <p:cNvSpPr txBox="1">
            <a:spLocks noChangeArrowheads="1"/>
          </p:cNvSpPr>
          <p:nvPr/>
        </p:nvSpPr>
        <p:spPr bwMode="auto">
          <a:xfrm>
            <a:off x="919917" y="4182632"/>
            <a:ext cx="7304166" cy="1475084"/>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marL="316531" indent="-316531">
              <a:spcBef>
                <a:spcPct val="20000"/>
              </a:spcBef>
              <a:buClr>
                <a:srgbClr val="333399"/>
              </a:buClr>
              <a:buSzPct val="145000"/>
              <a:defRPr/>
            </a:pPr>
            <a:r>
              <a:rPr lang="en-GB" kern="0" dirty="0">
                <a:solidFill>
                  <a:srgbClr val="000000"/>
                </a:solidFill>
                <a:latin typeface="+mn-lt"/>
                <a:ea typeface="+mn-ea"/>
              </a:rPr>
              <a:t>This Session:</a:t>
            </a:r>
          </a:p>
          <a:p>
            <a:pPr>
              <a:defRPr/>
            </a:pPr>
            <a:r>
              <a:rPr lang="en-GB" sz="1477" dirty="0">
                <a:solidFill>
                  <a:schemeClr val="dk1"/>
                </a:solidFill>
                <a:latin typeface="+mn-lt"/>
                <a:ea typeface="+mn-ea"/>
              </a:rPr>
              <a:t>To describe and practise Quality Function Deployment 2 as a tool that can be used to help in the System Concept Design process to:</a:t>
            </a:r>
          </a:p>
          <a:p>
            <a:pPr marL="685817" lvl="1" indent="-263776">
              <a:buFont typeface="Arial"/>
              <a:buChar char="•"/>
              <a:defRPr/>
            </a:pPr>
            <a:r>
              <a:rPr lang="en-GB" sz="1477" dirty="0">
                <a:solidFill>
                  <a:schemeClr val="dk1"/>
                </a:solidFill>
                <a:latin typeface="+mn-lt"/>
                <a:ea typeface="+mn-ea"/>
              </a:rPr>
              <a:t>Check that design solutions meet specified requirements</a:t>
            </a:r>
          </a:p>
          <a:p>
            <a:pPr marL="685817" lvl="1" indent="-263776">
              <a:buFont typeface="Arial"/>
              <a:buChar char="•"/>
              <a:defRPr/>
            </a:pPr>
            <a:r>
              <a:rPr lang="en-GB" sz="1477" dirty="0">
                <a:solidFill>
                  <a:schemeClr val="dk1"/>
                </a:solidFill>
                <a:latin typeface="+mn-lt"/>
                <a:ea typeface="+mn-ea"/>
              </a:rPr>
              <a:t>Flow-down requirements to subsystem level</a:t>
            </a:r>
          </a:p>
          <a:p>
            <a:pPr marL="685817" lvl="1" indent="-263776">
              <a:buFont typeface="Arial"/>
              <a:buChar char="•"/>
              <a:defRPr/>
            </a:pPr>
            <a:r>
              <a:rPr lang="en-GB" sz="1477" dirty="0">
                <a:solidFill>
                  <a:schemeClr val="dk1"/>
                </a:solidFill>
                <a:latin typeface="+mn-lt"/>
                <a:ea typeface="+mn-ea"/>
              </a:rPr>
              <a:t>Provide a reference for future systems</a:t>
            </a:r>
          </a:p>
        </p:txBody>
      </p:sp>
      <p:pic>
        <p:nvPicPr>
          <p:cNvPr id="6" name="Picture 5" descr="bhw logo no background copy.g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90967" y="304800"/>
            <a:ext cx="989666" cy="505434"/>
          </a:xfrm>
          <a:prstGeom prst="rect">
            <a:avLst/>
          </a:prstGeom>
        </p:spPr>
      </p:pic>
    </p:spTree>
    <p:extLst>
      <p:ext uri="{BB962C8B-B14F-4D97-AF65-F5344CB8AC3E}">
        <p14:creationId xmlns:p14="http://schemas.microsoft.com/office/powerpoint/2010/main" val="710011276"/>
      </p:ext>
    </p:extLst>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07" name="Rectangle 12"/>
          <p:cNvSpPr>
            <a:spLocks noGrp="1" noChangeArrowheads="1"/>
          </p:cNvSpPr>
          <p:nvPr>
            <p:ph type="title"/>
          </p:nvPr>
        </p:nvSpPr>
        <p:spPr>
          <a:xfrm>
            <a:off x="131763" y="-4763"/>
            <a:ext cx="6489700" cy="766763"/>
          </a:xfrm>
        </p:spPr>
        <p:txBody>
          <a:bodyPr/>
          <a:lstStyle/>
          <a:p>
            <a:r>
              <a:rPr lang="en-GB"/>
              <a:t>Key Tasks and Systems Tools</a:t>
            </a:r>
          </a:p>
        </p:txBody>
      </p:sp>
      <p:pic>
        <p:nvPicPr>
          <p:cNvPr id="6" name="Picture 5"/>
          <p:cNvPicPr>
            <a:picLocks noChangeAspect="1"/>
          </p:cNvPicPr>
          <p:nvPr/>
        </p:nvPicPr>
        <p:blipFill>
          <a:blip r:embed="rId3"/>
          <a:stretch>
            <a:fillRect/>
          </a:stretch>
        </p:blipFill>
        <p:spPr>
          <a:xfrm>
            <a:off x="381000" y="914400"/>
            <a:ext cx="7901214" cy="5448300"/>
          </a:xfrm>
          <a:prstGeom prst="rect">
            <a:avLst/>
          </a:prstGeom>
        </p:spPr>
      </p:pic>
    </p:spTree>
    <p:extLst>
      <p:ext uri="{BB962C8B-B14F-4D97-AF65-F5344CB8AC3E}">
        <p14:creationId xmlns:p14="http://schemas.microsoft.com/office/powerpoint/2010/main" val="490520855"/>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8" name="Rectangle 7"/>
          <p:cNvSpPr>
            <a:spLocks noChangeArrowheads="1"/>
          </p:cNvSpPr>
          <p:nvPr/>
        </p:nvSpPr>
        <p:spPr bwMode="auto">
          <a:xfrm>
            <a:off x="3124200" y="6422781"/>
            <a:ext cx="2895600" cy="4220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sz="1477"/>
          </a:p>
        </p:txBody>
      </p:sp>
      <p:sp>
        <p:nvSpPr>
          <p:cNvPr id="37899" name="Rectangle 8"/>
          <p:cNvSpPr>
            <a:spLocks noChangeArrowheads="1"/>
          </p:cNvSpPr>
          <p:nvPr/>
        </p:nvSpPr>
        <p:spPr bwMode="auto">
          <a:xfrm>
            <a:off x="3124200" y="6422781"/>
            <a:ext cx="2895600" cy="4220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sz="1477"/>
          </a:p>
        </p:txBody>
      </p:sp>
      <p:sp>
        <p:nvSpPr>
          <p:cNvPr id="37907" name="Rectangle 12"/>
          <p:cNvSpPr>
            <a:spLocks noGrp="1" noChangeArrowheads="1"/>
          </p:cNvSpPr>
          <p:nvPr>
            <p:ph type="title"/>
          </p:nvPr>
        </p:nvSpPr>
        <p:spPr/>
        <p:txBody>
          <a:bodyPr/>
          <a:lstStyle/>
          <a:p>
            <a:r>
              <a:rPr lang="en-GB"/>
              <a:t>Key Tasks and Systems Tools</a:t>
            </a:r>
            <a:endParaRPr lang="en-GB" dirty="0"/>
          </a:p>
        </p:txBody>
      </p:sp>
      <p:pic>
        <p:nvPicPr>
          <p:cNvPr id="3" name="Picture 2"/>
          <p:cNvPicPr>
            <a:picLocks noChangeAspect="1"/>
          </p:cNvPicPr>
          <p:nvPr/>
        </p:nvPicPr>
        <p:blipFill>
          <a:blip r:embed="rId3"/>
          <a:stretch>
            <a:fillRect/>
          </a:stretch>
        </p:blipFill>
        <p:spPr>
          <a:xfrm>
            <a:off x="762000" y="1068926"/>
            <a:ext cx="7772400" cy="5359475"/>
          </a:xfrm>
          <a:prstGeom prst="rect">
            <a:avLst/>
          </a:prstGeom>
        </p:spPr>
      </p:pic>
    </p:spTree>
    <p:extLst>
      <p:ext uri="{BB962C8B-B14F-4D97-AF65-F5344CB8AC3E}">
        <p14:creationId xmlns:p14="http://schemas.microsoft.com/office/powerpoint/2010/main" val="164110266"/>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 name="Picture 2"/>
          <p:cNvPicPr>
            <a:picLocks noChangeAspect="1" noChangeArrowheads="1"/>
          </p:cNvPicPr>
          <p:nvPr/>
        </p:nvPicPr>
        <p:blipFill>
          <a:blip r:embed="rId2">
            <a:lum bright="56000" contrast="-6000"/>
            <a:extLst>
              <a:ext uri="{28A0092B-C50C-407E-A947-70E740481C1C}">
                <a14:useLocalDpi xmlns:a14="http://schemas.microsoft.com/office/drawing/2010/main" val="0"/>
              </a:ext>
            </a:extLst>
          </a:blip>
          <a:srcRect/>
          <a:stretch>
            <a:fillRect/>
          </a:stretch>
        </p:blipFill>
        <p:spPr bwMode="auto">
          <a:xfrm>
            <a:off x="533400" y="2191247"/>
            <a:ext cx="4329211" cy="43183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9" name="Rectangle 38"/>
          <p:cNvSpPr/>
          <p:nvPr/>
        </p:nvSpPr>
        <p:spPr>
          <a:xfrm rot="16200000">
            <a:off x="4810788" y="570215"/>
            <a:ext cx="2558211" cy="2636979"/>
          </a:xfrm>
          <a:prstGeom prst="rect">
            <a:avLst/>
          </a:prstGeom>
          <a:solidFill>
            <a:srgbClr val="FF6666">
              <a:alpha val="49000"/>
            </a:srgbClr>
          </a:solid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141767" y="-5542"/>
            <a:ext cx="6489700" cy="843742"/>
          </a:xfrm>
        </p:spPr>
        <p:txBody>
          <a:bodyPr/>
          <a:lstStyle/>
          <a:p>
            <a:r>
              <a:rPr lang="en-US"/>
              <a:t>Process and Tools</a:t>
            </a:r>
          </a:p>
        </p:txBody>
      </p:sp>
      <p:pic>
        <p:nvPicPr>
          <p:cNvPr id="152" name="Picture 15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35386" y="2466360"/>
            <a:ext cx="887630" cy="831225"/>
          </a:xfrm>
          <a:prstGeom prst="rect">
            <a:avLst/>
          </a:prstGeom>
        </p:spPr>
      </p:pic>
      <p:sp>
        <p:nvSpPr>
          <p:cNvPr id="153" name="TextBox 152"/>
          <p:cNvSpPr txBox="1"/>
          <p:nvPr/>
        </p:nvSpPr>
        <p:spPr>
          <a:xfrm>
            <a:off x="3027103" y="2841921"/>
            <a:ext cx="1385789" cy="374974"/>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Determines the natural structure of a system that can be exploited </a:t>
            </a:r>
          </a:p>
        </p:txBody>
      </p:sp>
      <p:sp>
        <p:nvSpPr>
          <p:cNvPr id="154" name="TextBox 153"/>
          <p:cNvSpPr txBox="1"/>
          <p:nvPr/>
        </p:nvSpPr>
        <p:spPr>
          <a:xfrm>
            <a:off x="3050986" y="2574701"/>
            <a:ext cx="756039" cy="174920"/>
          </a:xfrm>
          <a:prstGeom prst="rect">
            <a:avLst/>
          </a:prstGeom>
          <a:noFill/>
        </p:spPr>
        <p:txBody>
          <a:bodyPr wrap="none" lIns="51307" tIns="25654" rIns="51307" bIns="25654" rtlCol="0">
            <a:spAutoFit/>
          </a:bodyPr>
          <a:lstStyle/>
          <a:p>
            <a:r>
              <a:rPr lang="en-US" sz="800" b="1" dirty="0">
                <a:latin typeface="+mj-lt"/>
              </a:rPr>
              <a:t>N</a:t>
            </a:r>
            <a:r>
              <a:rPr lang="en-US" sz="800" b="1" baseline="30000" dirty="0">
                <a:latin typeface="+mj-lt"/>
              </a:rPr>
              <a:t>2</a:t>
            </a:r>
            <a:r>
              <a:rPr lang="en-US" sz="800" b="1" dirty="0">
                <a:latin typeface="+mj-lt"/>
              </a:rPr>
              <a:t> Analysis</a:t>
            </a:r>
          </a:p>
        </p:txBody>
      </p:sp>
      <p:pic>
        <p:nvPicPr>
          <p:cNvPr id="155" name="Picture 15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55922" y="3364714"/>
            <a:ext cx="1632795" cy="1066261"/>
          </a:xfrm>
          <a:prstGeom prst="rect">
            <a:avLst/>
          </a:prstGeom>
        </p:spPr>
      </p:pic>
      <p:sp>
        <p:nvSpPr>
          <p:cNvPr id="156" name="TextBox 155"/>
          <p:cNvSpPr txBox="1"/>
          <p:nvPr/>
        </p:nvSpPr>
        <p:spPr>
          <a:xfrm>
            <a:off x="3216087" y="4665014"/>
            <a:ext cx="1533487" cy="374974"/>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Determines candidate system architectures with minimal interfaces</a:t>
            </a:r>
          </a:p>
        </p:txBody>
      </p:sp>
      <p:sp>
        <p:nvSpPr>
          <p:cNvPr id="157" name="TextBox 156"/>
          <p:cNvSpPr txBox="1"/>
          <p:nvPr/>
        </p:nvSpPr>
        <p:spPr>
          <a:xfrm>
            <a:off x="3306481" y="4440656"/>
            <a:ext cx="1503038" cy="159531"/>
          </a:xfrm>
          <a:prstGeom prst="rect">
            <a:avLst/>
          </a:prstGeom>
          <a:noFill/>
        </p:spPr>
        <p:txBody>
          <a:bodyPr wrap="none" lIns="51307" tIns="25654" rIns="51307" bIns="25654" rtlCol="0">
            <a:spAutoFit/>
          </a:bodyPr>
          <a:lstStyle/>
          <a:p>
            <a:r>
              <a:rPr lang="en-US" sz="700" b="1" dirty="0">
                <a:latin typeface="+mj-lt"/>
              </a:rPr>
              <a:t>Logical System Architecting</a:t>
            </a:r>
          </a:p>
        </p:txBody>
      </p:sp>
      <p:pic>
        <p:nvPicPr>
          <p:cNvPr id="158" name="Picture 15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45212" y="4310596"/>
            <a:ext cx="1762459" cy="901862"/>
          </a:xfrm>
          <a:prstGeom prst="rect">
            <a:avLst/>
          </a:prstGeom>
        </p:spPr>
      </p:pic>
      <p:sp>
        <p:nvSpPr>
          <p:cNvPr id="159" name="TextBox 158"/>
          <p:cNvSpPr txBox="1"/>
          <p:nvPr/>
        </p:nvSpPr>
        <p:spPr>
          <a:xfrm>
            <a:off x="1705824" y="5517277"/>
            <a:ext cx="2014173" cy="482696"/>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Identifies and captures all possible functional solutions to a system design problem and thereby determine suitable candidate system concepts</a:t>
            </a:r>
          </a:p>
        </p:txBody>
      </p:sp>
      <p:sp>
        <p:nvSpPr>
          <p:cNvPr id="160" name="TextBox 159"/>
          <p:cNvSpPr txBox="1"/>
          <p:nvPr/>
        </p:nvSpPr>
        <p:spPr>
          <a:xfrm>
            <a:off x="1595534" y="5210780"/>
            <a:ext cx="1757905" cy="174920"/>
          </a:xfrm>
          <a:prstGeom prst="rect">
            <a:avLst/>
          </a:prstGeom>
          <a:noFill/>
        </p:spPr>
        <p:txBody>
          <a:bodyPr wrap="square" lIns="51307" tIns="25654" rIns="51307" bIns="25654" rtlCol="0">
            <a:spAutoFit/>
          </a:bodyPr>
          <a:lstStyle/>
          <a:p>
            <a:r>
              <a:rPr lang="en-US" sz="800" b="1" dirty="0">
                <a:latin typeface="+mj-lt"/>
              </a:rPr>
              <a:t>Function Means Analysis</a:t>
            </a:r>
          </a:p>
        </p:txBody>
      </p:sp>
      <p:sp>
        <p:nvSpPr>
          <p:cNvPr id="162" name="TextBox 161"/>
          <p:cNvSpPr txBox="1"/>
          <p:nvPr/>
        </p:nvSpPr>
        <p:spPr>
          <a:xfrm>
            <a:off x="6524663" y="5866268"/>
            <a:ext cx="1483449" cy="374974"/>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Compares candidate system concepts against a set of criteria  </a:t>
            </a:r>
          </a:p>
        </p:txBody>
      </p:sp>
      <p:sp>
        <p:nvSpPr>
          <p:cNvPr id="163" name="TextBox 162"/>
          <p:cNvSpPr txBox="1"/>
          <p:nvPr/>
        </p:nvSpPr>
        <p:spPr>
          <a:xfrm>
            <a:off x="6734202" y="6320552"/>
            <a:ext cx="944578" cy="174920"/>
          </a:xfrm>
          <a:prstGeom prst="rect">
            <a:avLst/>
          </a:prstGeom>
          <a:noFill/>
        </p:spPr>
        <p:txBody>
          <a:bodyPr wrap="square" lIns="51307" tIns="25654" rIns="51307" bIns="25654" rtlCol="0">
            <a:spAutoFit/>
          </a:bodyPr>
          <a:lstStyle/>
          <a:p>
            <a:r>
              <a:rPr lang="en-US" sz="800" b="1" dirty="0">
                <a:latin typeface="+mj-lt"/>
              </a:rPr>
              <a:t>Pugh Matrix</a:t>
            </a:r>
          </a:p>
        </p:txBody>
      </p:sp>
      <p:pic>
        <p:nvPicPr>
          <p:cNvPr id="164" name="Picture 16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856552" y="808838"/>
            <a:ext cx="1865187" cy="1519157"/>
          </a:xfrm>
          <a:prstGeom prst="rect">
            <a:avLst/>
          </a:prstGeom>
        </p:spPr>
      </p:pic>
      <p:sp>
        <p:nvSpPr>
          <p:cNvPr id="165" name="TextBox 164"/>
          <p:cNvSpPr txBox="1"/>
          <p:nvPr/>
        </p:nvSpPr>
        <p:spPr>
          <a:xfrm>
            <a:off x="1932486" y="4581660"/>
            <a:ext cx="103681" cy="259558"/>
          </a:xfrm>
          <a:prstGeom prst="rect">
            <a:avLst/>
          </a:prstGeom>
          <a:noFill/>
        </p:spPr>
        <p:txBody>
          <a:bodyPr wrap="none" lIns="51307" tIns="25654" rIns="51307" bIns="25654" rtlCol="0">
            <a:spAutoFit/>
          </a:bodyPr>
          <a:lstStyle/>
          <a:p>
            <a:endParaRPr lang="en-US" sz="1350" dirty="0">
              <a:latin typeface="+mj-lt"/>
            </a:endParaRPr>
          </a:p>
        </p:txBody>
      </p:sp>
      <p:sp>
        <p:nvSpPr>
          <p:cNvPr id="166" name="TextBox 165"/>
          <p:cNvSpPr txBox="1"/>
          <p:nvPr/>
        </p:nvSpPr>
        <p:spPr>
          <a:xfrm>
            <a:off x="5215347" y="2570462"/>
            <a:ext cx="1458542" cy="482696"/>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Verify System Concept Solution meets the System Requirements and allocation of Sub-System Requirements</a:t>
            </a:r>
          </a:p>
        </p:txBody>
      </p:sp>
      <p:sp>
        <p:nvSpPr>
          <p:cNvPr id="167" name="TextBox 166"/>
          <p:cNvSpPr txBox="1"/>
          <p:nvPr/>
        </p:nvSpPr>
        <p:spPr>
          <a:xfrm>
            <a:off x="5067780" y="2327995"/>
            <a:ext cx="1895773" cy="174920"/>
          </a:xfrm>
          <a:prstGeom prst="rect">
            <a:avLst/>
          </a:prstGeom>
          <a:noFill/>
        </p:spPr>
        <p:txBody>
          <a:bodyPr wrap="none" lIns="51307" tIns="25654" rIns="51307" bIns="25654" rtlCol="0">
            <a:spAutoFit/>
          </a:bodyPr>
          <a:lstStyle/>
          <a:p>
            <a:r>
              <a:rPr lang="en-US" sz="800" b="1" dirty="0">
                <a:latin typeface="+mj-lt"/>
              </a:rPr>
              <a:t>Quality Function Deployment 2</a:t>
            </a:r>
          </a:p>
        </p:txBody>
      </p:sp>
      <p:sp>
        <p:nvSpPr>
          <p:cNvPr id="169" name="Text Box 430"/>
          <p:cNvSpPr txBox="1">
            <a:spLocks noChangeArrowheads="1"/>
          </p:cNvSpPr>
          <p:nvPr/>
        </p:nvSpPr>
        <p:spPr bwMode="auto">
          <a:xfrm>
            <a:off x="4866816" y="4081498"/>
            <a:ext cx="2055278" cy="160094"/>
          </a:xfrm>
          <a:prstGeom prst="rect">
            <a:avLst/>
          </a:prstGeom>
          <a:noFill/>
          <a:ln w="9525">
            <a:noFill/>
            <a:miter lim="800000"/>
            <a:headEnd/>
            <a:tailEnd/>
          </a:ln>
        </p:spPr>
        <p:txBody>
          <a:bodyPr wrap="none" lIns="36625" tIns="18313" rIns="36625" bIns="18313">
            <a:spAutoFit/>
          </a:bodyPr>
          <a:lstStyle/>
          <a:p>
            <a:pPr algn="r" defTabSz="366257" eaLnBrk="0" hangingPunct="0">
              <a:defRPr/>
            </a:pPr>
            <a:r>
              <a:rPr lang="en-GB" sz="800" b="1" kern="0" dirty="0">
                <a:solidFill>
                  <a:sysClr val="windowText" lastClr="000000"/>
                </a:solidFill>
                <a:latin typeface="+mj-lt"/>
              </a:rPr>
              <a:t>Preliminary Design and Feasibility</a:t>
            </a:r>
          </a:p>
        </p:txBody>
      </p:sp>
      <p:sp>
        <p:nvSpPr>
          <p:cNvPr id="172" name="Right Arrow 171"/>
          <p:cNvSpPr/>
          <p:nvPr/>
        </p:nvSpPr>
        <p:spPr>
          <a:xfrm>
            <a:off x="4809519" y="5758625"/>
            <a:ext cx="460738" cy="369376"/>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74" name="Right Arrow 173"/>
          <p:cNvSpPr/>
          <p:nvPr/>
        </p:nvSpPr>
        <p:spPr>
          <a:xfrm rot="5400000">
            <a:off x="1476573" y="3183200"/>
            <a:ext cx="334598" cy="401577"/>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75" name="Right Arrow 174"/>
          <p:cNvSpPr/>
          <p:nvPr/>
        </p:nvSpPr>
        <p:spPr>
          <a:xfrm rot="5400000">
            <a:off x="2321156" y="1726096"/>
            <a:ext cx="439473" cy="367730"/>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76" name="Right Arrow 175"/>
          <p:cNvSpPr/>
          <p:nvPr/>
        </p:nvSpPr>
        <p:spPr>
          <a:xfrm>
            <a:off x="6870516" y="1322002"/>
            <a:ext cx="296033" cy="4877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77" name="Right Arrow 176"/>
          <p:cNvSpPr/>
          <p:nvPr/>
        </p:nvSpPr>
        <p:spPr>
          <a:xfrm rot="5400000">
            <a:off x="6020924" y="488170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78" name="TextBox 177"/>
          <p:cNvSpPr txBox="1"/>
          <p:nvPr/>
        </p:nvSpPr>
        <p:spPr>
          <a:xfrm>
            <a:off x="7315326" y="1314689"/>
            <a:ext cx="1655469" cy="482696"/>
          </a:xfrm>
          <a:prstGeom prst="rect">
            <a:avLst/>
          </a:prstGeom>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Create System Definition and Sub-System Requirements and associated Sub-System Verification Requirements</a:t>
            </a:r>
          </a:p>
        </p:txBody>
      </p:sp>
      <p:sp>
        <p:nvSpPr>
          <p:cNvPr id="179" name="Right Arrow 178"/>
          <p:cNvSpPr/>
          <p:nvPr/>
        </p:nvSpPr>
        <p:spPr>
          <a:xfrm rot="16200000">
            <a:off x="3684382" y="5098217"/>
            <a:ext cx="334596" cy="401578"/>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80" name="Right Arrow 179"/>
          <p:cNvSpPr/>
          <p:nvPr/>
        </p:nvSpPr>
        <p:spPr>
          <a:xfrm rot="16200000">
            <a:off x="5592276" y="488254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50" name="Document 149"/>
          <p:cNvSpPr/>
          <p:nvPr/>
        </p:nvSpPr>
        <p:spPr>
          <a:xfrm>
            <a:off x="521026" y="790559"/>
            <a:ext cx="2322372" cy="1049446"/>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07" tIns="25654" rIns="51307" bIns="25654" rtlCol="0" anchor="ctr"/>
          <a:lstStyle/>
          <a:p>
            <a:pPr algn="ctr"/>
            <a:endParaRPr lang="en-US" sz="1350" dirty="0">
              <a:latin typeface="+mj-lt"/>
            </a:endParaRPr>
          </a:p>
        </p:txBody>
      </p:sp>
      <p:sp>
        <p:nvSpPr>
          <p:cNvPr id="151" name="TextBox 150"/>
          <p:cNvSpPr txBox="1"/>
          <p:nvPr/>
        </p:nvSpPr>
        <p:spPr>
          <a:xfrm>
            <a:off x="887311" y="790835"/>
            <a:ext cx="1491817" cy="190309"/>
          </a:xfrm>
          <a:prstGeom prst="rect">
            <a:avLst/>
          </a:prstGeom>
          <a:noFill/>
        </p:spPr>
        <p:txBody>
          <a:bodyPr wrap="none" lIns="51307" tIns="25654" rIns="51307" bIns="25654" rtlCol="0">
            <a:spAutoFit/>
          </a:bodyPr>
          <a:lstStyle/>
          <a:p>
            <a:r>
              <a:rPr lang="en-US" sz="900" dirty="0">
                <a:latin typeface="+mj-lt"/>
              </a:rPr>
              <a:t>Requirements Database</a:t>
            </a:r>
          </a:p>
        </p:txBody>
      </p:sp>
      <p:pic>
        <p:nvPicPr>
          <p:cNvPr id="182" name="Picture 18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029070" y="987944"/>
            <a:ext cx="655914" cy="658465"/>
          </a:xfrm>
          <a:prstGeom prst="rect">
            <a:avLst/>
          </a:prstGeom>
        </p:spPr>
      </p:pic>
      <p:pic>
        <p:nvPicPr>
          <p:cNvPr id="183" name="Picture 18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263529" y="1037302"/>
            <a:ext cx="664011" cy="658464"/>
          </a:xfrm>
          <a:prstGeom prst="rect">
            <a:avLst/>
          </a:prstGeom>
        </p:spPr>
      </p:pic>
      <p:pic>
        <p:nvPicPr>
          <p:cNvPr id="184" name="Picture 18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87555" y="1067054"/>
            <a:ext cx="620755" cy="623170"/>
          </a:xfrm>
          <a:prstGeom prst="rect">
            <a:avLst/>
          </a:prstGeom>
        </p:spPr>
      </p:pic>
      <p:pic>
        <p:nvPicPr>
          <p:cNvPr id="185" name="Picture 184"/>
          <p:cNvPicPr>
            <a:picLocks noChangeAspect="1"/>
          </p:cNvPicPr>
          <p:nvPr/>
        </p:nvPicPr>
        <p:blipFill>
          <a:blip r:embed="rId10"/>
          <a:stretch>
            <a:fillRect/>
          </a:stretch>
        </p:blipFill>
        <p:spPr>
          <a:xfrm>
            <a:off x="5229229" y="3480055"/>
            <a:ext cx="1341476" cy="703942"/>
          </a:xfrm>
          <a:prstGeom prst="rect">
            <a:avLst/>
          </a:prstGeom>
        </p:spPr>
      </p:pic>
      <p:sp>
        <p:nvSpPr>
          <p:cNvPr id="186" name="Text Box 667"/>
          <p:cNvSpPr txBox="1">
            <a:spLocks noChangeArrowheads="1"/>
          </p:cNvSpPr>
          <p:nvPr/>
        </p:nvSpPr>
        <p:spPr bwMode="auto">
          <a:xfrm>
            <a:off x="5229229" y="4293656"/>
            <a:ext cx="1430779" cy="467871"/>
          </a:xfrm>
          <a:prstGeom prst="rect">
            <a:avLst/>
          </a:prstGeom>
          <a:gradFill rotWithShape="1">
            <a:gsLst>
              <a:gs pos="0">
                <a:srgbClr val="A8A8EA"/>
              </a:gs>
              <a:gs pos="35001">
                <a:srgbClr val="C3C3EF"/>
              </a:gs>
              <a:gs pos="100000">
                <a:srgbClr val="E8E8FA"/>
              </a:gs>
            </a:gsLst>
            <a:lin ang="16200000" scaled="1"/>
          </a:gradFill>
          <a:ln w="9525">
            <a:solidFill>
              <a:srgbClr val="2F2F98"/>
            </a:solidFill>
            <a:miter lim="800000"/>
            <a:headEnd/>
            <a:tailEnd/>
          </a:ln>
          <a:effectLst>
            <a:outerShdw blurRad="63500" dist="20000" dir="5400000" rotWithShape="0">
              <a:srgbClr val="000000">
                <a:alpha val="37999"/>
              </a:srgbClr>
            </a:outerShdw>
          </a:effectLst>
        </p:spPr>
        <p:txBody>
          <a:bodyPr wrap="square" lIns="36625" tIns="18313" rIns="36625" bIns="18313">
            <a:spAutoFit/>
          </a:bodyPr>
          <a:lstStyle/>
          <a:p>
            <a:pPr algn="ctr" defTabSz="366257" eaLnBrk="0" hangingPunct="0">
              <a:defRPr/>
            </a:pPr>
            <a:r>
              <a:rPr lang="en-GB" sz="700" kern="0" dirty="0">
                <a:solidFill>
                  <a:srgbClr val="000000"/>
                </a:solidFill>
                <a:latin typeface="+mj-lt"/>
              </a:rPr>
              <a:t>Use Engineering Modelling, Simulation and Analysis to undertake preliminary design and feasibility</a:t>
            </a:r>
          </a:p>
        </p:txBody>
      </p:sp>
      <p:pic>
        <p:nvPicPr>
          <p:cNvPr id="189" name="Picture 188"/>
          <p:cNvPicPr>
            <a:picLocks noChangeAspect="1"/>
          </p:cNvPicPr>
          <p:nvPr/>
        </p:nvPicPr>
        <p:blipFill>
          <a:blip r:embed="rId11"/>
          <a:stretch>
            <a:fillRect/>
          </a:stretch>
        </p:blipFill>
        <p:spPr>
          <a:xfrm>
            <a:off x="5345353" y="5220620"/>
            <a:ext cx="1179310" cy="1332865"/>
          </a:xfrm>
          <a:prstGeom prst="rect">
            <a:avLst/>
          </a:prstGeom>
        </p:spPr>
      </p:pic>
      <p:sp>
        <p:nvSpPr>
          <p:cNvPr id="190" name="Right Arrow 189"/>
          <p:cNvSpPr/>
          <p:nvPr/>
        </p:nvSpPr>
        <p:spPr>
          <a:xfrm rot="5400000">
            <a:off x="6001509" y="3132950"/>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91" name="Right Arrow 190"/>
          <p:cNvSpPr/>
          <p:nvPr/>
        </p:nvSpPr>
        <p:spPr>
          <a:xfrm rot="16200000">
            <a:off x="5572861" y="3133790"/>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pic>
        <p:nvPicPr>
          <p:cNvPr id="192" name="Picture 191"/>
          <p:cNvPicPr>
            <a:picLocks noChangeAspect="1"/>
          </p:cNvPicPr>
          <p:nvPr/>
        </p:nvPicPr>
        <p:blipFill>
          <a:blip r:embed="rId12"/>
          <a:stretch>
            <a:fillRect/>
          </a:stretch>
        </p:blipFill>
        <p:spPr>
          <a:xfrm>
            <a:off x="7740467" y="1909961"/>
            <a:ext cx="779420" cy="817440"/>
          </a:xfrm>
          <a:prstGeom prst="rect">
            <a:avLst/>
          </a:prstGeom>
        </p:spPr>
      </p:pic>
    </p:spTree>
    <p:extLst>
      <p:ext uri="{BB962C8B-B14F-4D97-AF65-F5344CB8AC3E}">
        <p14:creationId xmlns:p14="http://schemas.microsoft.com/office/powerpoint/2010/main" val="1740373000"/>
      </p:ext>
    </p:extLst>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body" sz="half" idx="2"/>
          </p:nvPr>
        </p:nvSpPr>
        <p:spPr>
          <a:xfrm>
            <a:off x="5212234" y="1328056"/>
            <a:ext cx="3779365" cy="2682526"/>
          </a:xfrm>
        </p:spPr>
        <p:txBody>
          <a:bodyPr>
            <a:normAutofit fontScale="85000" lnSpcReduction="10000"/>
          </a:bodyPr>
          <a:lstStyle/>
          <a:p>
            <a:r>
              <a:rPr lang="en-GB"/>
              <a:t>What is it?</a:t>
            </a:r>
          </a:p>
          <a:p>
            <a:pPr lvl="1"/>
            <a:r>
              <a:rPr lang="en-GB" dirty="0"/>
              <a:t>QFD 2 is concerned with translating Design Requirements into Solution Requirements</a:t>
            </a:r>
            <a:r>
              <a:rPr lang="en-GB" altLang="ja-JP" dirty="0"/>
              <a:t>. In the context of system development, it can be used to</a:t>
            </a:r>
          </a:p>
          <a:p>
            <a:pPr lvl="2"/>
            <a:r>
              <a:rPr lang="en-GB" dirty="0"/>
              <a:t>Verify if the selected whole concept solution is compliant with the technical requirements</a:t>
            </a:r>
          </a:p>
          <a:p>
            <a:pPr lvl="2"/>
            <a:r>
              <a:rPr lang="en-GB" dirty="0"/>
              <a:t>Correctly flow-down lower-level subsystem requirements</a:t>
            </a:r>
          </a:p>
          <a:p>
            <a:endParaRPr lang="en-US" dirty="0"/>
          </a:p>
        </p:txBody>
      </p:sp>
      <p:sp>
        <p:nvSpPr>
          <p:cNvPr id="12289" name="Rectangle 2"/>
          <p:cNvSpPr>
            <a:spLocks noGrp="1" noChangeArrowheads="1"/>
          </p:cNvSpPr>
          <p:nvPr>
            <p:ph type="title"/>
          </p:nvPr>
        </p:nvSpPr>
        <p:spPr/>
        <p:txBody>
          <a:bodyPr/>
          <a:lstStyle/>
          <a:p>
            <a:r>
              <a:rPr lang="en-GB" dirty="0"/>
              <a:t>Quality Function Deployment </a:t>
            </a:r>
            <a:br>
              <a:rPr lang="en-GB" dirty="0"/>
            </a:br>
            <a:r>
              <a:rPr lang="en-GB" dirty="0"/>
              <a:t>Phase 2</a:t>
            </a:r>
          </a:p>
        </p:txBody>
      </p:sp>
      <p:pic>
        <p:nvPicPr>
          <p:cNvPr id="12291"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65533" y="4010582"/>
            <a:ext cx="2856035" cy="20940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292"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74" y="1363531"/>
            <a:ext cx="5193323" cy="33410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2" name="TextBox 1"/>
          <p:cNvSpPr txBox="1"/>
          <p:nvPr/>
        </p:nvSpPr>
        <p:spPr>
          <a:xfrm>
            <a:off x="1009848" y="5057599"/>
            <a:ext cx="3311375" cy="108651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1292" dirty="0"/>
              <a:t>The example QFD 2 is for the Payphone and shows the relationship between the design requirements and the system concept to verify the concept. </a:t>
            </a:r>
          </a:p>
        </p:txBody>
      </p:sp>
    </p:spTree>
    <p:extLst>
      <p:ext uri="{BB962C8B-B14F-4D97-AF65-F5344CB8AC3E}">
        <p14:creationId xmlns:p14="http://schemas.microsoft.com/office/powerpoint/2010/main" val="894303688"/>
      </p:ext>
    </p:extLst>
  </p:cSld>
  <p:clrMapOvr>
    <a:masterClrMapping/>
  </p:clrMapOvr>
  <p:transition>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1" name="Rectangle 3"/>
          <p:cNvSpPr>
            <a:spLocks noChangeArrowheads="1"/>
          </p:cNvSpPr>
          <p:nvPr/>
        </p:nvSpPr>
        <p:spPr bwMode="gray">
          <a:xfrm>
            <a:off x="640941" y="1192868"/>
            <a:ext cx="2519362" cy="590387"/>
          </a:xfrm>
          <a:prstGeom prst="rect">
            <a:avLst/>
          </a:prstGeom>
          <a:ln>
            <a:headEnd/>
            <a:tailEnd/>
          </a:ln>
          <a:extLst/>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200" b="1">
                <a:solidFill>
                  <a:schemeClr val="bg1"/>
                </a:solidFill>
              </a:rPr>
              <a:t>Step 1: Identify the chart WHAT list requirements</a:t>
            </a:r>
          </a:p>
        </p:txBody>
      </p:sp>
      <p:sp>
        <p:nvSpPr>
          <p:cNvPr id="237572" name="Rectangle 4"/>
          <p:cNvSpPr>
            <a:spLocks noChangeArrowheads="1"/>
          </p:cNvSpPr>
          <p:nvPr/>
        </p:nvSpPr>
        <p:spPr bwMode="gray">
          <a:xfrm>
            <a:off x="2047874" y="2407942"/>
            <a:ext cx="3162300" cy="696123"/>
          </a:xfrm>
          <a:prstGeom prst="rect">
            <a:avLst/>
          </a:prstGeom>
          <a:ln>
            <a:headEnd/>
            <a:tailEnd/>
          </a:ln>
          <a:extLst/>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200" b="1" dirty="0">
                <a:solidFill>
                  <a:schemeClr val="bg1"/>
                </a:solidFill>
              </a:rPr>
              <a:t>Step 2: Translate WHAT requirements into measurable HOW requirements </a:t>
            </a:r>
          </a:p>
        </p:txBody>
      </p:sp>
      <p:sp>
        <p:nvSpPr>
          <p:cNvPr id="237573" name="Rectangle 5"/>
          <p:cNvSpPr>
            <a:spLocks noChangeArrowheads="1"/>
          </p:cNvSpPr>
          <p:nvPr/>
        </p:nvSpPr>
        <p:spPr bwMode="gray">
          <a:xfrm>
            <a:off x="5572696" y="5504779"/>
            <a:ext cx="2640012" cy="565147"/>
          </a:xfrm>
          <a:prstGeom prst="rect">
            <a:avLst/>
          </a:prstGeom>
          <a:ln>
            <a:headEnd/>
            <a:tailEnd/>
          </a:ln>
          <a:extLst/>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200" b="1">
                <a:solidFill>
                  <a:schemeClr val="bg1"/>
                </a:solidFill>
              </a:rPr>
              <a:t>Step 4: Determine HOW MUCH for HOW requirements</a:t>
            </a:r>
          </a:p>
        </p:txBody>
      </p:sp>
      <p:sp>
        <p:nvSpPr>
          <p:cNvPr id="237576" name="Rectangle 8"/>
          <p:cNvSpPr>
            <a:spLocks noChangeArrowheads="1"/>
          </p:cNvSpPr>
          <p:nvPr/>
        </p:nvSpPr>
        <p:spPr bwMode="gray">
          <a:xfrm>
            <a:off x="3505200" y="4051627"/>
            <a:ext cx="3032125" cy="624471"/>
          </a:xfrm>
          <a:prstGeom prst="rect">
            <a:avLst/>
          </a:prstGeom>
          <a:ln>
            <a:headEnd/>
            <a:tailEnd/>
          </a:ln>
          <a:extLst/>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200" b="1" dirty="0">
                <a:solidFill>
                  <a:schemeClr val="bg1"/>
                </a:solidFill>
              </a:rPr>
              <a:t>Step 3: Determine relationships between WHAT and HOW  requirements</a:t>
            </a:r>
          </a:p>
        </p:txBody>
      </p:sp>
      <p:sp>
        <p:nvSpPr>
          <p:cNvPr id="237577" name="AutoShape 9"/>
          <p:cNvSpPr>
            <a:spLocks noChangeArrowheads="1"/>
          </p:cNvSpPr>
          <p:nvPr/>
        </p:nvSpPr>
        <p:spPr bwMode="auto">
          <a:xfrm rot="5400000">
            <a:off x="3354774" y="1577500"/>
            <a:ext cx="671513" cy="644525"/>
          </a:xfrm>
          <a:custGeom>
            <a:avLst/>
            <a:gdLst>
              <a:gd name="G0" fmla="+- 14693 0 0"/>
              <a:gd name="G1" fmla="+- 2447 0 0"/>
              <a:gd name="G2" fmla="+- 12158 0 2447"/>
              <a:gd name="G3" fmla="+- G2 0 2447"/>
              <a:gd name="G4" fmla="*/ G3 32768 32059"/>
              <a:gd name="G5" fmla="*/ G4 1 2"/>
              <a:gd name="G6" fmla="+- 21600 0 14693"/>
              <a:gd name="G7" fmla="*/ G6 2447 6079"/>
              <a:gd name="G8" fmla="+- G7 14693 0"/>
              <a:gd name="T0" fmla="*/ 14693 w 21600"/>
              <a:gd name="T1" fmla="*/ 0 h 21600"/>
              <a:gd name="T2" fmla="*/ 14693 w 21600"/>
              <a:gd name="T3" fmla="*/ 12158 h 21600"/>
              <a:gd name="T4" fmla="*/ 3713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4693" y="0"/>
                </a:lnTo>
                <a:lnTo>
                  <a:pt x="14693" y="2447"/>
                </a:lnTo>
                <a:lnTo>
                  <a:pt x="12427" y="2447"/>
                </a:lnTo>
                <a:cubicBezTo>
                  <a:pt x="5564" y="2447"/>
                  <a:pt x="0" y="6795"/>
                  <a:pt x="0" y="12158"/>
                </a:cubicBezTo>
                <a:lnTo>
                  <a:pt x="0" y="21600"/>
                </a:lnTo>
                <a:lnTo>
                  <a:pt x="7425" y="21600"/>
                </a:lnTo>
                <a:lnTo>
                  <a:pt x="7425" y="12158"/>
                </a:lnTo>
                <a:cubicBezTo>
                  <a:pt x="7425" y="10807"/>
                  <a:pt x="9664" y="9711"/>
                  <a:pt x="12427" y="9711"/>
                </a:cubicBezTo>
                <a:lnTo>
                  <a:pt x="14693" y="9711"/>
                </a:lnTo>
                <a:lnTo>
                  <a:pt x="14693" y="12158"/>
                </a:lnTo>
                <a:close/>
              </a:path>
            </a:pathLst>
          </a:custGeom>
          <a:ln/>
          <a:extLst/>
        </p:spPr>
        <p:style>
          <a:lnRef idx="1">
            <a:schemeClr val="accent2"/>
          </a:lnRef>
          <a:fillRef idx="2">
            <a:schemeClr val="accent2"/>
          </a:fillRef>
          <a:effectRef idx="1">
            <a:schemeClr val="accent2"/>
          </a:effectRef>
          <a:fontRef idx="minor">
            <a:schemeClr val="dk1"/>
          </a:fontRef>
        </p:style>
        <p:txBody>
          <a:bodyPr wrap="none" anchor="ctr"/>
          <a:lstStyle/>
          <a:p>
            <a:pPr>
              <a:defRPr/>
            </a:pPr>
            <a:endParaRPr lang="en-US"/>
          </a:p>
        </p:txBody>
      </p:sp>
      <p:sp>
        <p:nvSpPr>
          <p:cNvPr id="237578" name="AutoShape 10"/>
          <p:cNvSpPr>
            <a:spLocks noChangeArrowheads="1"/>
          </p:cNvSpPr>
          <p:nvPr/>
        </p:nvSpPr>
        <p:spPr bwMode="auto">
          <a:xfrm rot="5400000">
            <a:off x="5317139" y="3201195"/>
            <a:ext cx="671512" cy="644525"/>
          </a:xfrm>
          <a:custGeom>
            <a:avLst/>
            <a:gdLst>
              <a:gd name="G0" fmla="+- 14693 0 0"/>
              <a:gd name="G1" fmla="+- 2447 0 0"/>
              <a:gd name="G2" fmla="+- 12158 0 2447"/>
              <a:gd name="G3" fmla="+- G2 0 2447"/>
              <a:gd name="G4" fmla="*/ G3 32768 32059"/>
              <a:gd name="G5" fmla="*/ G4 1 2"/>
              <a:gd name="G6" fmla="+- 21600 0 14693"/>
              <a:gd name="G7" fmla="*/ G6 2447 6079"/>
              <a:gd name="G8" fmla="+- G7 14693 0"/>
              <a:gd name="T0" fmla="*/ 14693 w 21600"/>
              <a:gd name="T1" fmla="*/ 0 h 21600"/>
              <a:gd name="T2" fmla="*/ 14693 w 21600"/>
              <a:gd name="T3" fmla="*/ 12158 h 21600"/>
              <a:gd name="T4" fmla="*/ 3713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4693" y="0"/>
                </a:lnTo>
                <a:lnTo>
                  <a:pt x="14693" y="2447"/>
                </a:lnTo>
                <a:lnTo>
                  <a:pt x="12427" y="2447"/>
                </a:lnTo>
                <a:cubicBezTo>
                  <a:pt x="5564" y="2447"/>
                  <a:pt x="0" y="6795"/>
                  <a:pt x="0" y="12158"/>
                </a:cubicBezTo>
                <a:lnTo>
                  <a:pt x="0" y="21600"/>
                </a:lnTo>
                <a:lnTo>
                  <a:pt x="7425" y="21600"/>
                </a:lnTo>
                <a:lnTo>
                  <a:pt x="7425" y="12158"/>
                </a:lnTo>
                <a:cubicBezTo>
                  <a:pt x="7425" y="10807"/>
                  <a:pt x="9664" y="9711"/>
                  <a:pt x="12427" y="9711"/>
                </a:cubicBezTo>
                <a:lnTo>
                  <a:pt x="14693" y="9711"/>
                </a:lnTo>
                <a:lnTo>
                  <a:pt x="14693" y="12158"/>
                </a:lnTo>
                <a:close/>
              </a:path>
            </a:pathLst>
          </a:custGeom>
          <a:ln/>
          <a:extLst/>
        </p:spPr>
        <p:style>
          <a:lnRef idx="1">
            <a:schemeClr val="accent2"/>
          </a:lnRef>
          <a:fillRef idx="2">
            <a:schemeClr val="accent2"/>
          </a:fillRef>
          <a:effectRef idx="1">
            <a:schemeClr val="accent2"/>
          </a:effectRef>
          <a:fontRef idx="minor">
            <a:schemeClr val="dk1"/>
          </a:fontRef>
        </p:style>
        <p:txBody>
          <a:bodyPr wrap="none" anchor="ctr"/>
          <a:lstStyle/>
          <a:p>
            <a:pPr>
              <a:defRPr/>
            </a:pPr>
            <a:endParaRPr lang="en-US"/>
          </a:p>
        </p:txBody>
      </p:sp>
      <p:sp>
        <p:nvSpPr>
          <p:cNvPr id="237579" name="AutoShape 11"/>
          <p:cNvSpPr>
            <a:spLocks noChangeArrowheads="1"/>
          </p:cNvSpPr>
          <p:nvPr/>
        </p:nvSpPr>
        <p:spPr bwMode="auto">
          <a:xfrm rot="5400000">
            <a:off x="6731795" y="4576168"/>
            <a:ext cx="671513" cy="644525"/>
          </a:xfrm>
          <a:custGeom>
            <a:avLst/>
            <a:gdLst>
              <a:gd name="G0" fmla="+- 14693 0 0"/>
              <a:gd name="G1" fmla="+- 2447 0 0"/>
              <a:gd name="G2" fmla="+- 12158 0 2447"/>
              <a:gd name="G3" fmla="+- G2 0 2447"/>
              <a:gd name="G4" fmla="*/ G3 32768 32059"/>
              <a:gd name="G5" fmla="*/ G4 1 2"/>
              <a:gd name="G6" fmla="+- 21600 0 14693"/>
              <a:gd name="G7" fmla="*/ G6 2447 6079"/>
              <a:gd name="G8" fmla="+- G7 14693 0"/>
              <a:gd name="T0" fmla="*/ 14693 w 21600"/>
              <a:gd name="T1" fmla="*/ 0 h 21600"/>
              <a:gd name="T2" fmla="*/ 14693 w 21600"/>
              <a:gd name="T3" fmla="*/ 12158 h 21600"/>
              <a:gd name="T4" fmla="*/ 3713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4693" y="0"/>
                </a:lnTo>
                <a:lnTo>
                  <a:pt x="14693" y="2447"/>
                </a:lnTo>
                <a:lnTo>
                  <a:pt x="12427" y="2447"/>
                </a:lnTo>
                <a:cubicBezTo>
                  <a:pt x="5564" y="2447"/>
                  <a:pt x="0" y="6795"/>
                  <a:pt x="0" y="12158"/>
                </a:cubicBezTo>
                <a:lnTo>
                  <a:pt x="0" y="21600"/>
                </a:lnTo>
                <a:lnTo>
                  <a:pt x="7425" y="21600"/>
                </a:lnTo>
                <a:lnTo>
                  <a:pt x="7425" y="12158"/>
                </a:lnTo>
                <a:cubicBezTo>
                  <a:pt x="7425" y="10807"/>
                  <a:pt x="9664" y="9711"/>
                  <a:pt x="12427" y="9711"/>
                </a:cubicBezTo>
                <a:lnTo>
                  <a:pt x="14693" y="9711"/>
                </a:lnTo>
                <a:lnTo>
                  <a:pt x="14693" y="12158"/>
                </a:lnTo>
                <a:close/>
              </a:path>
            </a:pathLst>
          </a:custGeom>
          <a:ln/>
          <a:extLst/>
        </p:spPr>
        <p:style>
          <a:lnRef idx="1">
            <a:schemeClr val="accent2"/>
          </a:lnRef>
          <a:fillRef idx="2">
            <a:schemeClr val="accent2"/>
          </a:fillRef>
          <a:effectRef idx="1">
            <a:schemeClr val="accent2"/>
          </a:effectRef>
          <a:fontRef idx="minor">
            <a:schemeClr val="dk1"/>
          </a:fontRef>
        </p:style>
        <p:txBody>
          <a:bodyPr wrap="none" anchor="ctr"/>
          <a:lstStyle/>
          <a:p>
            <a:pPr>
              <a:defRPr/>
            </a:pPr>
            <a:endParaRPr lang="en-US"/>
          </a:p>
        </p:txBody>
      </p:sp>
      <p:sp>
        <p:nvSpPr>
          <p:cNvPr id="237582" name="Rectangle 14"/>
          <p:cNvSpPr>
            <a:spLocks noChangeArrowheads="1"/>
          </p:cNvSpPr>
          <p:nvPr/>
        </p:nvSpPr>
        <p:spPr bwMode="gray">
          <a:xfrm>
            <a:off x="632524" y="1791062"/>
            <a:ext cx="2519363" cy="434953"/>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lstStyle/>
          <a:p>
            <a:pPr algn="ctr">
              <a:defRPr/>
            </a:pPr>
            <a:r>
              <a:rPr lang="en-GB" sz="1200" b="1" dirty="0"/>
              <a:t>QFD 1: Transfer System Design Requirements</a:t>
            </a:r>
          </a:p>
        </p:txBody>
      </p:sp>
      <p:sp>
        <p:nvSpPr>
          <p:cNvPr id="237583" name="Rectangle 15"/>
          <p:cNvSpPr>
            <a:spLocks noChangeArrowheads="1"/>
          </p:cNvSpPr>
          <p:nvPr/>
        </p:nvSpPr>
        <p:spPr bwMode="gray">
          <a:xfrm>
            <a:off x="2047874" y="3105149"/>
            <a:ext cx="3162300" cy="685305"/>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lstStyle/>
          <a:p>
            <a:pPr algn="ctr">
              <a:defRPr/>
            </a:pPr>
            <a:r>
              <a:rPr lang="en-GB" sz="1200" b="1" dirty="0"/>
              <a:t>QFD1: Translate Design Requirements into Design Solutions</a:t>
            </a:r>
          </a:p>
        </p:txBody>
      </p:sp>
      <p:sp>
        <p:nvSpPr>
          <p:cNvPr id="237584" name="Rectangle 16"/>
          <p:cNvSpPr>
            <a:spLocks noChangeArrowheads="1"/>
          </p:cNvSpPr>
          <p:nvPr/>
        </p:nvSpPr>
        <p:spPr bwMode="gray">
          <a:xfrm>
            <a:off x="3508377" y="4676098"/>
            <a:ext cx="3032125" cy="702264"/>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lstStyle/>
          <a:p>
            <a:pPr algn="ctr">
              <a:defRPr/>
            </a:pPr>
            <a:r>
              <a:rPr lang="en-GB" sz="1200" b="1" dirty="0"/>
              <a:t>QFD 1: Determine relationships between Design and Solution Requirements</a:t>
            </a:r>
          </a:p>
        </p:txBody>
      </p:sp>
      <p:sp>
        <p:nvSpPr>
          <p:cNvPr id="237586" name="Rectangle 18"/>
          <p:cNvSpPr>
            <a:spLocks noChangeArrowheads="1"/>
          </p:cNvSpPr>
          <p:nvPr/>
        </p:nvSpPr>
        <p:spPr bwMode="gray">
          <a:xfrm>
            <a:off x="5565388" y="6069926"/>
            <a:ext cx="2640013" cy="565147"/>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lstStyle/>
          <a:p>
            <a:pPr algn="ctr">
              <a:defRPr/>
            </a:pPr>
            <a:r>
              <a:rPr lang="en-GB" sz="1200" b="1" dirty="0"/>
              <a:t>QFD 1: Determine Subsystem Requirements</a:t>
            </a:r>
          </a:p>
        </p:txBody>
      </p:sp>
      <p:pic>
        <p:nvPicPr>
          <p:cNvPr id="54284"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7638" y="3859213"/>
            <a:ext cx="2857500" cy="2641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4285" name="Rectangle 14"/>
          <p:cNvSpPr>
            <a:spLocks noChangeArrowheads="1"/>
          </p:cNvSpPr>
          <p:nvPr/>
        </p:nvSpPr>
        <p:spPr bwMode="auto">
          <a:xfrm>
            <a:off x="3938587" y="896892"/>
            <a:ext cx="5197475" cy="904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defTabSz="762000">
              <a:spcBef>
                <a:spcPct val="20000"/>
              </a:spcBef>
              <a:buFontTx/>
              <a:buChar char="•"/>
            </a:pPr>
            <a:endParaRPr lang="en-GB" altLang="ja-JP" sz="1400" dirty="0"/>
          </a:p>
        </p:txBody>
      </p:sp>
      <p:sp>
        <p:nvSpPr>
          <p:cNvPr id="54287" name="Title 2"/>
          <p:cNvSpPr>
            <a:spLocks noGrp="1"/>
          </p:cNvSpPr>
          <p:nvPr>
            <p:ph type="title"/>
          </p:nvPr>
        </p:nvSpPr>
        <p:spPr/>
        <p:txBody>
          <a:bodyPr/>
          <a:lstStyle/>
          <a:p>
            <a:r>
              <a:rPr lang="en-US"/>
              <a:t>QFD Core Process</a:t>
            </a:r>
            <a:endParaRPr lang="en-US" dirty="0"/>
          </a:p>
        </p:txBody>
      </p:sp>
      <p:sp>
        <p:nvSpPr>
          <p:cNvPr id="17" name="Rectangle 14"/>
          <p:cNvSpPr>
            <a:spLocks noChangeArrowheads="1"/>
          </p:cNvSpPr>
          <p:nvPr/>
        </p:nvSpPr>
        <p:spPr bwMode="auto">
          <a:xfrm>
            <a:off x="5942828" y="1375968"/>
            <a:ext cx="2893972" cy="1559980"/>
          </a:xfrm>
          <a:prstGeom prst="rect">
            <a:avLst/>
          </a:prstGeom>
          <a:ln/>
          <a:extLst/>
        </p:spPr>
        <p:style>
          <a:lnRef idx="1">
            <a:schemeClr val="accent6"/>
          </a:lnRef>
          <a:fillRef idx="2">
            <a:schemeClr val="accent6"/>
          </a:fillRef>
          <a:effectRef idx="1">
            <a:schemeClr val="accent6"/>
          </a:effectRef>
          <a:fontRef idx="minor">
            <a:schemeClr val="dk1"/>
          </a:fontRef>
        </p:style>
        <p:txBody>
          <a:bodyPr/>
          <a:lstStyle/>
          <a:p>
            <a:pPr marL="243260" indent="-243260" defTabSz="703402">
              <a:spcBef>
                <a:spcPct val="20000"/>
              </a:spcBef>
              <a:buSzPct val="144000"/>
              <a:buFontTx/>
              <a:buChar char="•"/>
            </a:pPr>
            <a:r>
              <a:rPr lang="en-GB" sz="1292" b="1" dirty="0"/>
              <a:t>QFD 2 uses the same basic process as for QFD 1</a:t>
            </a:r>
          </a:p>
          <a:p>
            <a:pPr marL="243260" indent="-243260" defTabSz="703402">
              <a:spcBef>
                <a:spcPct val="20000"/>
              </a:spcBef>
              <a:buSzPct val="144000"/>
              <a:buFontTx/>
              <a:buChar char="•"/>
            </a:pPr>
            <a:r>
              <a:rPr lang="en-GB" sz="1292" b="1" dirty="0"/>
              <a:t>The process steps relate to completing one of the </a:t>
            </a:r>
            <a:r>
              <a:rPr lang="ja-JP" altLang="en-GB" sz="1292" b="1" dirty="0"/>
              <a:t>“</a:t>
            </a:r>
            <a:r>
              <a:rPr lang="en-GB" altLang="ja-JP" sz="1292" b="1" dirty="0"/>
              <a:t>rooms</a:t>
            </a:r>
            <a:r>
              <a:rPr lang="ja-JP" altLang="en-GB" sz="1292" b="1" dirty="0"/>
              <a:t>”</a:t>
            </a:r>
            <a:endParaRPr lang="en-GB" altLang="ja-JP" sz="1292" b="1" dirty="0"/>
          </a:p>
          <a:p>
            <a:pPr marL="243260" indent="-243260" defTabSz="703402">
              <a:spcBef>
                <a:spcPct val="20000"/>
              </a:spcBef>
              <a:buSzPct val="144000"/>
              <a:buFontTx/>
              <a:buChar char="•"/>
            </a:pPr>
            <a:r>
              <a:rPr lang="en-GB" sz="1292" b="1" dirty="0"/>
              <a:t>It can take several weeks to complete a room!</a:t>
            </a:r>
          </a:p>
        </p:txBody>
      </p:sp>
    </p:spTree>
    <p:extLst>
      <p:ext uri="{BB962C8B-B14F-4D97-AF65-F5344CB8AC3E}">
        <p14:creationId xmlns:p14="http://schemas.microsoft.com/office/powerpoint/2010/main" val="1506841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p:cNvSpPr>
            <a:spLocks noGrp="1" noChangeArrowheads="1"/>
          </p:cNvSpPr>
          <p:nvPr>
            <p:ph type="title"/>
          </p:nvPr>
        </p:nvSpPr>
        <p:spPr/>
        <p:txBody>
          <a:bodyPr/>
          <a:lstStyle/>
          <a:p>
            <a:pPr defTabSz="737107"/>
            <a:r>
              <a:rPr lang="en-GB">
                <a:latin typeface="Arial" charset="0"/>
              </a:rPr>
              <a:t>Step 1: Transfer Technical Requirements</a:t>
            </a:r>
          </a:p>
        </p:txBody>
      </p:sp>
      <p:sp>
        <p:nvSpPr>
          <p:cNvPr id="10242" name="Rectangle 3"/>
          <p:cNvSpPr>
            <a:spLocks noGrp="1" noChangeArrowheads="1"/>
          </p:cNvSpPr>
          <p:nvPr>
            <p:ph type="body" idx="1"/>
          </p:nvPr>
        </p:nvSpPr>
        <p:spPr>
          <a:xfrm>
            <a:off x="350230" y="1388493"/>
            <a:ext cx="8443546" cy="4453303"/>
          </a:xfrm>
        </p:spPr>
        <p:txBody>
          <a:bodyPr/>
          <a:lstStyle/>
          <a:p>
            <a:pPr marL="331185" indent="-331185" defTabSz="737107"/>
            <a:r>
              <a:rPr lang="en-GB" dirty="0">
                <a:latin typeface="Arial" charset="0"/>
              </a:rPr>
              <a:t>The HOWs and HOW MUCHs of QFD 1 form the WHATs for QFD 2. This ensures complete requirements flow-down </a:t>
            </a:r>
          </a:p>
        </p:txBody>
      </p:sp>
      <p:pic>
        <p:nvPicPr>
          <p:cNvPr id="10243" name="Picture 9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9395" y="2327034"/>
            <a:ext cx="7143750" cy="35154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p:cNvSpPr txBox="1"/>
          <p:nvPr/>
        </p:nvSpPr>
        <p:spPr>
          <a:xfrm>
            <a:off x="1742720" y="5322862"/>
            <a:ext cx="1146468" cy="433196"/>
          </a:xfrm>
          <a:prstGeom prst="rect">
            <a:avLst/>
          </a:prstGeom>
          <a:noFill/>
        </p:spPr>
        <p:txBody>
          <a:bodyPr wrap="none" rtlCol="0">
            <a:spAutoFit/>
          </a:bodyPr>
          <a:lstStyle/>
          <a:p>
            <a:r>
              <a:rPr lang="en-US" sz="2215" b="1" dirty="0"/>
              <a:t>QFD 1</a:t>
            </a:r>
          </a:p>
        </p:txBody>
      </p:sp>
      <p:sp>
        <p:nvSpPr>
          <p:cNvPr id="6" name="TextBox 5"/>
          <p:cNvSpPr txBox="1"/>
          <p:nvPr/>
        </p:nvSpPr>
        <p:spPr>
          <a:xfrm>
            <a:off x="5643448" y="5991628"/>
            <a:ext cx="1146468" cy="433196"/>
          </a:xfrm>
          <a:prstGeom prst="rect">
            <a:avLst/>
          </a:prstGeom>
          <a:noFill/>
        </p:spPr>
        <p:txBody>
          <a:bodyPr wrap="none" rtlCol="0">
            <a:spAutoFit/>
          </a:bodyPr>
          <a:lstStyle/>
          <a:p>
            <a:r>
              <a:rPr lang="en-US" sz="2215" b="1" dirty="0"/>
              <a:t>QFD 2</a:t>
            </a:r>
          </a:p>
        </p:txBody>
      </p:sp>
      <p:sp>
        <p:nvSpPr>
          <p:cNvPr id="3" name="Right Arrow 2"/>
          <p:cNvSpPr/>
          <p:nvPr/>
        </p:nvSpPr>
        <p:spPr>
          <a:xfrm>
            <a:off x="3971289" y="2513431"/>
            <a:ext cx="1035070" cy="665392"/>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477"/>
          </a:p>
        </p:txBody>
      </p:sp>
    </p:spTree>
    <p:extLst>
      <p:ext uri="{BB962C8B-B14F-4D97-AF65-F5344CB8AC3E}">
        <p14:creationId xmlns:p14="http://schemas.microsoft.com/office/powerpoint/2010/main" val="10325686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body" sz="half" idx="1"/>
          </p:nvPr>
        </p:nvSpPr>
        <p:spPr/>
        <p:txBody>
          <a:bodyPr>
            <a:normAutofit fontScale="92500" lnSpcReduction="20000"/>
          </a:bodyPr>
          <a:lstStyle/>
          <a:p>
            <a:r>
              <a:rPr lang="en-GB"/>
              <a:t>The WHATs of QFD 2 are the HOWS of QFD 1 which now require further definition in terms of the system solution</a:t>
            </a:r>
          </a:p>
          <a:p>
            <a:r>
              <a:rPr lang="en-GB"/>
              <a:t>This is achieved by reference to the concept system solution, adding further decisions as necessary </a:t>
            </a:r>
          </a:p>
          <a:p>
            <a:r>
              <a:rPr lang="en-GB"/>
              <a:t>If we have performed a Function Means Analysis, then the translation can be taken directly from the FMA table</a:t>
            </a:r>
          </a:p>
          <a:p>
            <a:r>
              <a:rPr lang="en-GB"/>
              <a:t>The selected concept system solution is written in the HOWs room.</a:t>
            </a:r>
          </a:p>
          <a:p>
            <a:r>
              <a:rPr lang="en-GB"/>
              <a:t>If there are several candidate system solutions then either</a:t>
            </a:r>
          </a:p>
          <a:p>
            <a:pPr lvl="1"/>
            <a:r>
              <a:rPr lang="en-GB"/>
              <a:t>Several QFD 2 can be generated – one for each whole system concept</a:t>
            </a:r>
          </a:p>
          <a:p>
            <a:pPr lvl="1"/>
            <a:r>
              <a:rPr lang="en-GB"/>
              <a:t>A single QFD 2 created with multiple whole system concepts</a:t>
            </a:r>
            <a:endParaRPr lang="en-GB" dirty="0"/>
          </a:p>
        </p:txBody>
      </p:sp>
      <p:sp>
        <p:nvSpPr>
          <p:cNvPr id="12289" name="Rectangle 2"/>
          <p:cNvSpPr>
            <a:spLocks noGrp="1" noChangeArrowheads="1"/>
          </p:cNvSpPr>
          <p:nvPr>
            <p:ph type="title"/>
          </p:nvPr>
        </p:nvSpPr>
        <p:spPr/>
        <p:txBody>
          <a:bodyPr/>
          <a:lstStyle/>
          <a:p>
            <a:r>
              <a:rPr lang="en-GB"/>
              <a:t>Step 2: Translate into Solution Requirements</a:t>
            </a:r>
            <a:endParaRPr lang="en-GB" dirty="0"/>
          </a:p>
        </p:txBody>
      </p:sp>
      <p:sp>
        <p:nvSpPr>
          <p:cNvPr id="12291" name="Rectangle 4"/>
          <p:cNvSpPr>
            <a:spLocks noChangeArrowheads="1"/>
          </p:cNvSpPr>
          <p:nvPr/>
        </p:nvSpPr>
        <p:spPr bwMode="auto">
          <a:xfrm>
            <a:off x="4506058" y="3701562"/>
            <a:ext cx="1371600" cy="351692"/>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2292" name="Rectangle 5"/>
          <p:cNvSpPr>
            <a:spLocks noChangeArrowheads="1"/>
          </p:cNvSpPr>
          <p:nvPr/>
        </p:nvSpPr>
        <p:spPr bwMode="auto">
          <a:xfrm>
            <a:off x="4506058" y="4053254"/>
            <a:ext cx="1371600" cy="351692"/>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2293" name="Rectangle 6"/>
          <p:cNvSpPr>
            <a:spLocks noChangeArrowheads="1"/>
          </p:cNvSpPr>
          <p:nvPr/>
        </p:nvSpPr>
        <p:spPr bwMode="auto">
          <a:xfrm>
            <a:off x="4506058" y="5108331"/>
            <a:ext cx="1371600" cy="351692"/>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2294" name="Rectangle 7"/>
          <p:cNvSpPr>
            <a:spLocks noChangeArrowheads="1"/>
          </p:cNvSpPr>
          <p:nvPr/>
        </p:nvSpPr>
        <p:spPr bwMode="auto">
          <a:xfrm>
            <a:off x="4506058" y="4756639"/>
            <a:ext cx="1371600" cy="351692"/>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2295" name="Rectangle 8"/>
          <p:cNvSpPr>
            <a:spLocks noChangeArrowheads="1"/>
          </p:cNvSpPr>
          <p:nvPr/>
        </p:nvSpPr>
        <p:spPr bwMode="auto">
          <a:xfrm>
            <a:off x="4506058" y="4404946"/>
            <a:ext cx="1371600" cy="351692"/>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2296" name="Text Box 9"/>
          <p:cNvSpPr txBox="1">
            <a:spLocks noChangeArrowheads="1"/>
          </p:cNvSpPr>
          <p:nvPr/>
        </p:nvSpPr>
        <p:spPr bwMode="auto">
          <a:xfrm>
            <a:off x="4572001" y="2552701"/>
            <a:ext cx="877291" cy="3763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846" b="1">
                <a:solidFill>
                  <a:srgbClr val="990000"/>
                </a:solidFill>
              </a:rPr>
              <a:t>WHAT</a:t>
            </a:r>
          </a:p>
        </p:txBody>
      </p:sp>
      <p:sp>
        <p:nvSpPr>
          <p:cNvPr id="12297" name="Text Box 10"/>
          <p:cNvSpPr txBox="1">
            <a:spLocks noChangeArrowheads="1"/>
          </p:cNvSpPr>
          <p:nvPr/>
        </p:nvSpPr>
        <p:spPr bwMode="auto">
          <a:xfrm>
            <a:off x="6350978" y="1639766"/>
            <a:ext cx="763351" cy="3763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846" b="1">
                <a:solidFill>
                  <a:srgbClr val="990000"/>
                </a:solidFill>
              </a:rPr>
              <a:t>HOW</a:t>
            </a:r>
          </a:p>
        </p:txBody>
      </p:sp>
      <p:sp>
        <p:nvSpPr>
          <p:cNvPr id="12298" name="Text Box 11"/>
          <p:cNvSpPr txBox="1">
            <a:spLocks noChangeArrowheads="1"/>
          </p:cNvSpPr>
          <p:nvPr/>
        </p:nvSpPr>
        <p:spPr bwMode="auto">
          <a:xfrm>
            <a:off x="6268918" y="1995855"/>
            <a:ext cx="965329" cy="3196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477"/>
              <a:t>Solutions</a:t>
            </a:r>
          </a:p>
        </p:txBody>
      </p:sp>
      <p:sp>
        <p:nvSpPr>
          <p:cNvPr id="12299" name="Text Box 12"/>
          <p:cNvSpPr txBox="1">
            <a:spLocks noChangeArrowheads="1"/>
          </p:cNvSpPr>
          <p:nvPr/>
        </p:nvSpPr>
        <p:spPr bwMode="auto">
          <a:xfrm>
            <a:off x="4739704" y="3723030"/>
            <a:ext cx="817853" cy="2911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292"/>
              <a:t>Function</a:t>
            </a:r>
          </a:p>
        </p:txBody>
      </p:sp>
      <p:sp>
        <p:nvSpPr>
          <p:cNvPr id="12300" name="Rectangle 13"/>
          <p:cNvSpPr>
            <a:spLocks noChangeArrowheads="1"/>
          </p:cNvSpPr>
          <p:nvPr/>
        </p:nvSpPr>
        <p:spPr bwMode="auto">
          <a:xfrm rot="-5400000">
            <a:off x="5363308" y="2957146"/>
            <a:ext cx="1266092" cy="228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2301" name="Rectangle 14"/>
          <p:cNvSpPr>
            <a:spLocks noChangeArrowheads="1"/>
          </p:cNvSpPr>
          <p:nvPr/>
        </p:nvSpPr>
        <p:spPr bwMode="auto">
          <a:xfrm rot="-5400000">
            <a:off x="5591908" y="2957146"/>
            <a:ext cx="1266092" cy="228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r>
              <a:rPr lang="en-GB" sz="1292"/>
              <a:t>Solution</a:t>
            </a:r>
          </a:p>
        </p:txBody>
      </p:sp>
      <p:sp>
        <p:nvSpPr>
          <p:cNvPr id="12302" name="Rectangle 15"/>
          <p:cNvSpPr>
            <a:spLocks noChangeArrowheads="1"/>
          </p:cNvSpPr>
          <p:nvPr/>
        </p:nvSpPr>
        <p:spPr bwMode="auto">
          <a:xfrm rot="-5400000">
            <a:off x="5820508" y="2957146"/>
            <a:ext cx="1266092" cy="228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2303" name="Rectangle 16"/>
          <p:cNvSpPr>
            <a:spLocks noChangeArrowheads="1"/>
          </p:cNvSpPr>
          <p:nvPr/>
        </p:nvSpPr>
        <p:spPr bwMode="auto">
          <a:xfrm rot="-5400000">
            <a:off x="6049108" y="2957146"/>
            <a:ext cx="1266092" cy="228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2304" name="Rectangle 17"/>
          <p:cNvSpPr>
            <a:spLocks noChangeArrowheads="1"/>
          </p:cNvSpPr>
          <p:nvPr/>
        </p:nvSpPr>
        <p:spPr bwMode="auto">
          <a:xfrm rot="-5400000">
            <a:off x="6963508" y="2957146"/>
            <a:ext cx="1266092" cy="228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2305" name="Rectangle 18"/>
          <p:cNvSpPr>
            <a:spLocks noChangeArrowheads="1"/>
          </p:cNvSpPr>
          <p:nvPr/>
        </p:nvSpPr>
        <p:spPr bwMode="auto">
          <a:xfrm rot="-5400000">
            <a:off x="6734908" y="2957146"/>
            <a:ext cx="1266092" cy="228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2306" name="Rectangle 19"/>
          <p:cNvSpPr>
            <a:spLocks noChangeArrowheads="1"/>
          </p:cNvSpPr>
          <p:nvPr/>
        </p:nvSpPr>
        <p:spPr bwMode="auto">
          <a:xfrm rot="-5400000">
            <a:off x="6506308" y="2957146"/>
            <a:ext cx="1266092" cy="228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2307" name="Rectangle 20"/>
          <p:cNvSpPr>
            <a:spLocks noChangeArrowheads="1"/>
          </p:cNvSpPr>
          <p:nvPr/>
        </p:nvSpPr>
        <p:spPr bwMode="auto">
          <a:xfrm rot="-5400000">
            <a:off x="6277708" y="2957146"/>
            <a:ext cx="1266092" cy="228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2308" name="Text Box 21"/>
          <p:cNvSpPr txBox="1">
            <a:spLocks noChangeArrowheads="1"/>
          </p:cNvSpPr>
          <p:nvPr/>
        </p:nvSpPr>
        <p:spPr bwMode="auto">
          <a:xfrm rot="-5400000">
            <a:off x="5593409" y="2908280"/>
            <a:ext cx="780984" cy="2911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292"/>
              <a:t>Solution</a:t>
            </a:r>
          </a:p>
        </p:txBody>
      </p:sp>
      <p:sp>
        <p:nvSpPr>
          <p:cNvPr id="12309" name="Text Box 22"/>
          <p:cNvSpPr txBox="1">
            <a:spLocks noChangeArrowheads="1"/>
          </p:cNvSpPr>
          <p:nvPr/>
        </p:nvSpPr>
        <p:spPr bwMode="auto">
          <a:xfrm rot="-5400000">
            <a:off x="6328479" y="3034043"/>
            <a:ext cx="383503" cy="923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eaVert"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endParaRPr lang="en-US" sz="1292"/>
          </a:p>
        </p:txBody>
      </p:sp>
      <p:sp>
        <p:nvSpPr>
          <p:cNvPr id="12310" name="Text Box 23"/>
          <p:cNvSpPr txBox="1">
            <a:spLocks noChangeArrowheads="1"/>
          </p:cNvSpPr>
          <p:nvPr/>
        </p:nvSpPr>
        <p:spPr bwMode="auto">
          <a:xfrm rot="-5400000">
            <a:off x="6291665" y="2946380"/>
            <a:ext cx="780984" cy="2911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292"/>
              <a:t>Solution</a:t>
            </a:r>
          </a:p>
        </p:txBody>
      </p:sp>
      <p:sp>
        <p:nvSpPr>
          <p:cNvPr id="12311" name="Text Box 24"/>
          <p:cNvSpPr txBox="1">
            <a:spLocks noChangeArrowheads="1"/>
          </p:cNvSpPr>
          <p:nvPr/>
        </p:nvSpPr>
        <p:spPr bwMode="auto">
          <a:xfrm rot="-5400000">
            <a:off x="6520265" y="2931726"/>
            <a:ext cx="780984" cy="2911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292"/>
              <a:t>Solution</a:t>
            </a:r>
          </a:p>
        </p:txBody>
      </p:sp>
      <p:sp>
        <p:nvSpPr>
          <p:cNvPr id="12312" name="Line 25"/>
          <p:cNvSpPr>
            <a:spLocks noChangeShapeType="1"/>
          </p:cNvSpPr>
          <p:nvPr/>
        </p:nvSpPr>
        <p:spPr bwMode="auto">
          <a:xfrm flipV="1">
            <a:off x="5687158" y="3604847"/>
            <a:ext cx="256442" cy="184638"/>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83077" tIns="43200" rIns="83077" bIns="43200">
            <a:spAutoFit/>
          </a:bodyPr>
          <a:lstStyle/>
          <a:p>
            <a:endParaRPr lang="en-US" sz="1477"/>
          </a:p>
        </p:txBody>
      </p:sp>
      <p:sp>
        <p:nvSpPr>
          <p:cNvPr id="12313" name="Line 26"/>
          <p:cNvSpPr>
            <a:spLocks noChangeShapeType="1"/>
          </p:cNvSpPr>
          <p:nvPr/>
        </p:nvSpPr>
        <p:spPr bwMode="auto">
          <a:xfrm flipV="1">
            <a:off x="5687160" y="3631223"/>
            <a:ext cx="514350" cy="167054"/>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83077" tIns="43200" rIns="83077" bIns="43200">
            <a:spAutoFit/>
          </a:bodyPr>
          <a:lstStyle/>
          <a:p>
            <a:endParaRPr lang="en-US" sz="1477"/>
          </a:p>
        </p:txBody>
      </p:sp>
      <p:sp>
        <p:nvSpPr>
          <p:cNvPr id="12314" name="Line 27"/>
          <p:cNvSpPr>
            <a:spLocks noChangeShapeType="1"/>
          </p:cNvSpPr>
          <p:nvPr/>
        </p:nvSpPr>
        <p:spPr bwMode="auto">
          <a:xfrm flipV="1">
            <a:off x="5695950" y="3631223"/>
            <a:ext cx="742950" cy="175846"/>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83077" tIns="43200" rIns="83077" bIns="43200">
            <a:spAutoFit/>
          </a:bodyPr>
          <a:lstStyle/>
          <a:p>
            <a:endParaRPr lang="en-US" sz="1477"/>
          </a:p>
        </p:txBody>
      </p:sp>
      <p:sp>
        <p:nvSpPr>
          <p:cNvPr id="12315" name="Line 28"/>
          <p:cNvSpPr>
            <a:spLocks noChangeShapeType="1"/>
          </p:cNvSpPr>
          <p:nvPr/>
        </p:nvSpPr>
        <p:spPr bwMode="auto">
          <a:xfrm flipV="1">
            <a:off x="5676900" y="3631223"/>
            <a:ext cx="1009650" cy="175846"/>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83077" tIns="43200" rIns="83077" bIns="43200">
            <a:spAutoFit/>
          </a:bodyPr>
          <a:lstStyle/>
          <a:p>
            <a:endParaRPr lang="en-US" sz="1477"/>
          </a:p>
        </p:txBody>
      </p:sp>
      <p:sp>
        <p:nvSpPr>
          <p:cNvPr id="12316" name="Line 29"/>
          <p:cNvSpPr>
            <a:spLocks noChangeShapeType="1"/>
          </p:cNvSpPr>
          <p:nvPr/>
        </p:nvSpPr>
        <p:spPr bwMode="auto">
          <a:xfrm flipV="1">
            <a:off x="5687160" y="3631227"/>
            <a:ext cx="1257300" cy="184638"/>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83077" tIns="43200" rIns="83077" bIns="43200">
            <a:spAutoFit/>
          </a:bodyPr>
          <a:lstStyle/>
          <a:p>
            <a:endParaRPr lang="en-US" sz="1477"/>
          </a:p>
        </p:txBody>
      </p:sp>
      <p:sp>
        <p:nvSpPr>
          <p:cNvPr id="12317" name="Text Box 30"/>
          <p:cNvSpPr txBox="1">
            <a:spLocks noChangeArrowheads="1"/>
          </p:cNvSpPr>
          <p:nvPr/>
        </p:nvSpPr>
        <p:spPr bwMode="auto">
          <a:xfrm>
            <a:off x="6104747" y="5057047"/>
            <a:ext cx="184731" cy="2911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endParaRPr lang="en-US" sz="1292" b="1"/>
          </a:p>
        </p:txBody>
      </p:sp>
      <p:sp>
        <p:nvSpPr>
          <p:cNvPr id="12318" name="Text Box 31"/>
          <p:cNvSpPr txBox="1">
            <a:spLocks noChangeArrowheads="1"/>
          </p:cNvSpPr>
          <p:nvPr/>
        </p:nvSpPr>
        <p:spPr bwMode="auto">
          <a:xfrm rot="-5400000">
            <a:off x="6050609" y="2931726"/>
            <a:ext cx="780984" cy="2911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292"/>
              <a:t>Solution</a:t>
            </a:r>
          </a:p>
        </p:txBody>
      </p:sp>
      <p:sp>
        <p:nvSpPr>
          <p:cNvPr id="12319" name="Text Box 32"/>
          <p:cNvSpPr txBox="1">
            <a:spLocks noChangeArrowheads="1"/>
          </p:cNvSpPr>
          <p:nvPr/>
        </p:nvSpPr>
        <p:spPr bwMode="auto">
          <a:xfrm>
            <a:off x="4413740" y="2892674"/>
            <a:ext cx="1364476" cy="7742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477"/>
              <a:t>Technical </a:t>
            </a:r>
          </a:p>
          <a:p>
            <a:pPr eaLnBrk="1" hangingPunct="1"/>
            <a:r>
              <a:rPr lang="en-GB" sz="1477"/>
              <a:t>Design</a:t>
            </a:r>
          </a:p>
          <a:p>
            <a:pPr eaLnBrk="1" hangingPunct="1"/>
            <a:r>
              <a:rPr lang="en-GB" sz="1477"/>
              <a:t>Requirements</a:t>
            </a:r>
          </a:p>
        </p:txBody>
      </p:sp>
      <p:sp>
        <p:nvSpPr>
          <p:cNvPr id="14369" name="AutoShape 33"/>
          <p:cNvSpPr>
            <a:spLocks noChangeArrowheads="1"/>
          </p:cNvSpPr>
          <p:nvPr/>
        </p:nvSpPr>
        <p:spPr bwMode="gray">
          <a:xfrm>
            <a:off x="5363311" y="5348660"/>
            <a:ext cx="1475643" cy="870438"/>
          </a:xfrm>
          <a:prstGeom prst="wedgeRoundRectCallout">
            <a:avLst>
              <a:gd name="adj1" fmla="val -47528"/>
              <a:gd name="adj2" fmla="val -118685"/>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lIns="88414" tIns="44207" rIns="88414" bIns="44207" anchor="ctr"/>
          <a:lstStyle/>
          <a:p>
            <a:pPr algn="ctr" defTabSz="883649" eaLnBrk="0" hangingPunct="0">
              <a:defRPr/>
            </a:pPr>
            <a:r>
              <a:rPr lang="en-GB" sz="2308">
                <a:solidFill>
                  <a:schemeClr val="bg1"/>
                </a:solidFill>
              </a:rPr>
              <a:t>QFD 1 HOWs</a:t>
            </a:r>
          </a:p>
        </p:txBody>
      </p:sp>
      <p:sp>
        <p:nvSpPr>
          <p:cNvPr id="14370" name="AutoShape 34"/>
          <p:cNvSpPr>
            <a:spLocks noChangeArrowheads="1"/>
          </p:cNvSpPr>
          <p:nvPr/>
        </p:nvSpPr>
        <p:spPr bwMode="gray">
          <a:xfrm>
            <a:off x="6934200" y="4107474"/>
            <a:ext cx="1600200" cy="861646"/>
          </a:xfrm>
          <a:prstGeom prst="wedgeRoundRectCallout">
            <a:avLst>
              <a:gd name="adj1" fmla="val -15676"/>
              <a:gd name="adj2" fmla="val -152213"/>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lIns="88414" tIns="44207" rIns="88414" bIns="44207" anchor="ctr"/>
          <a:lstStyle/>
          <a:p>
            <a:pPr algn="ctr" defTabSz="883649" eaLnBrk="0" hangingPunct="0">
              <a:defRPr/>
            </a:pPr>
            <a:r>
              <a:rPr lang="en-GB" sz="2308">
                <a:solidFill>
                  <a:schemeClr val="bg1"/>
                </a:solidFill>
              </a:rPr>
              <a:t>Design Solution</a:t>
            </a:r>
          </a:p>
        </p:txBody>
      </p:sp>
    </p:spTree>
    <p:extLst>
      <p:ext uri="{BB962C8B-B14F-4D97-AF65-F5344CB8AC3E}">
        <p14:creationId xmlns:p14="http://schemas.microsoft.com/office/powerpoint/2010/main" val="183543360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p:txBody>
          <a:bodyPr/>
          <a:lstStyle/>
          <a:p>
            <a:r>
              <a:rPr lang="en-GB"/>
              <a:t>Step 3: Determine HOW-WHAT Relationship Matrix</a:t>
            </a:r>
          </a:p>
        </p:txBody>
      </p:sp>
      <p:sp>
        <p:nvSpPr>
          <p:cNvPr id="14338" name="Rectangle 3"/>
          <p:cNvSpPr>
            <a:spLocks noChangeArrowheads="1"/>
          </p:cNvSpPr>
          <p:nvPr/>
        </p:nvSpPr>
        <p:spPr bwMode="auto">
          <a:xfrm>
            <a:off x="2895600" y="1809750"/>
            <a:ext cx="304800" cy="253218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4339" name="Rectangle 4"/>
          <p:cNvSpPr>
            <a:spLocks noChangeArrowheads="1"/>
          </p:cNvSpPr>
          <p:nvPr/>
        </p:nvSpPr>
        <p:spPr bwMode="auto">
          <a:xfrm>
            <a:off x="3505200" y="1809750"/>
            <a:ext cx="304800" cy="253218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4340" name="Rectangle 5"/>
          <p:cNvSpPr>
            <a:spLocks noChangeArrowheads="1"/>
          </p:cNvSpPr>
          <p:nvPr/>
        </p:nvSpPr>
        <p:spPr bwMode="auto">
          <a:xfrm>
            <a:off x="4114800" y="1809750"/>
            <a:ext cx="304800" cy="253218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grpSp>
        <p:nvGrpSpPr>
          <p:cNvPr id="14341" name="Group 6"/>
          <p:cNvGrpSpPr>
            <a:grpSpLocks/>
          </p:cNvGrpSpPr>
          <p:nvPr/>
        </p:nvGrpSpPr>
        <p:grpSpPr bwMode="auto">
          <a:xfrm>
            <a:off x="2286000" y="1809751"/>
            <a:ext cx="1828800" cy="2813538"/>
            <a:chOff x="1440" y="894"/>
            <a:chExt cx="1152" cy="1728"/>
          </a:xfrm>
        </p:grpSpPr>
        <p:sp>
          <p:nvSpPr>
            <p:cNvPr id="14391" name="Rectangle 7"/>
            <p:cNvSpPr>
              <a:spLocks noChangeArrowheads="1"/>
            </p:cNvSpPr>
            <p:nvPr/>
          </p:nvSpPr>
          <p:spPr bwMode="auto">
            <a:xfrm>
              <a:off x="1440" y="894"/>
              <a:ext cx="192" cy="1728"/>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lIns="88414" tIns="44207" rIns="88414" bIns="44207" anchor="ctr"/>
            <a:lstStyle/>
            <a:p>
              <a:pPr algn="ctr" defTabSz="883649" eaLnBrk="0" hangingPunct="0"/>
              <a:endParaRPr lang="en-US" sz="1385">
                <a:latin typeface="Times New Roman" charset="0"/>
              </a:endParaRPr>
            </a:p>
          </p:txBody>
        </p:sp>
        <p:sp>
          <p:nvSpPr>
            <p:cNvPr id="14392" name="Rectangle 8"/>
            <p:cNvSpPr>
              <a:spLocks noChangeArrowheads="1"/>
            </p:cNvSpPr>
            <p:nvPr/>
          </p:nvSpPr>
          <p:spPr bwMode="auto">
            <a:xfrm>
              <a:off x="1632" y="894"/>
              <a:ext cx="192" cy="1728"/>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4393" name="Rectangle 9"/>
            <p:cNvSpPr>
              <a:spLocks noChangeArrowheads="1"/>
            </p:cNvSpPr>
            <p:nvPr/>
          </p:nvSpPr>
          <p:spPr bwMode="auto">
            <a:xfrm>
              <a:off x="2016" y="894"/>
              <a:ext cx="192" cy="1728"/>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4394" name="Rectangle 10"/>
            <p:cNvSpPr>
              <a:spLocks noChangeArrowheads="1"/>
            </p:cNvSpPr>
            <p:nvPr/>
          </p:nvSpPr>
          <p:spPr bwMode="auto">
            <a:xfrm>
              <a:off x="2400" y="894"/>
              <a:ext cx="192" cy="1728"/>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grpSp>
      <p:sp>
        <p:nvSpPr>
          <p:cNvPr id="14342" name="Rectangle 11"/>
          <p:cNvSpPr>
            <a:spLocks noChangeArrowheads="1"/>
          </p:cNvSpPr>
          <p:nvPr/>
        </p:nvSpPr>
        <p:spPr bwMode="auto">
          <a:xfrm rot="-5400000">
            <a:off x="2373923" y="889489"/>
            <a:ext cx="281354"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4343" name="Rectangle 12"/>
          <p:cNvSpPr>
            <a:spLocks noChangeArrowheads="1"/>
          </p:cNvSpPr>
          <p:nvPr/>
        </p:nvSpPr>
        <p:spPr bwMode="auto">
          <a:xfrm rot="-5400000">
            <a:off x="2373923" y="1170843"/>
            <a:ext cx="281354"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vert="eaVert" wrap="none" lIns="88414" tIns="44207" rIns="88414" bIns="44207" anchor="ctr"/>
          <a:lstStyle/>
          <a:p>
            <a:pPr algn="ctr" defTabSz="883649" eaLnBrk="0" hangingPunct="0"/>
            <a:endParaRPr lang="en-US" sz="1939">
              <a:latin typeface="Times New Roman" charset="0"/>
            </a:endParaRPr>
          </a:p>
        </p:txBody>
      </p:sp>
      <p:sp>
        <p:nvSpPr>
          <p:cNvPr id="14344" name="Rectangle 13"/>
          <p:cNvSpPr>
            <a:spLocks noChangeArrowheads="1"/>
          </p:cNvSpPr>
          <p:nvPr/>
        </p:nvSpPr>
        <p:spPr bwMode="auto">
          <a:xfrm rot="-5400000">
            <a:off x="2373923" y="1452197"/>
            <a:ext cx="281354"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4345" name="Rectangle 14"/>
          <p:cNvSpPr>
            <a:spLocks noChangeArrowheads="1"/>
          </p:cNvSpPr>
          <p:nvPr/>
        </p:nvSpPr>
        <p:spPr bwMode="auto">
          <a:xfrm rot="-5400000">
            <a:off x="2373923" y="1733550"/>
            <a:ext cx="281354"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4346" name="Rectangle 15"/>
          <p:cNvSpPr>
            <a:spLocks noChangeArrowheads="1"/>
          </p:cNvSpPr>
          <p:nvPr/>
        </p:nvSpPr>
        <p:spPr bwMode="auto">
          <a:xfrm rot="-5400000">
            <a:off x="2373923" y="2014904"/>
            <a:ext cx="281354"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4347" name="Rectangle 16"/>
          <p:cNvSpPr>
            <a:spLocks noChangeArrowheads="1"/>
          </p:cNvSpPr>
          <p:nvPr/>
        </p:nvSpPr>
        <p:spPr bwMode="auto">
          <a:xfrm rot="-5400000">
            <a:off x="2373923" y="2296258"/>
            <a:ext cx="281354"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4348" name="Oval 17"/>
          <p:cNvSpPr>
            <a:spLocks noChangeArrowheads="1"/>
          </p:cNvSpPr>
          <p:nvPr/>
        </p:nvSpPr>
        <p:spPr bwMode="auto">
          <a:xfrm>
            <a:off x="1066800" y="5398477"/>
            <a:ext cx="304800" cy="281354"/>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grpSp>
        <p:nvGrpSpPr>
          <p:cNvPr id="14349" name="Group 18"/>
          <p:cNvGrpSpPr>
            <a:grpSpLocks/>
          </p:cNvGrpSpPr>
          <p:nvPr/>
        </p:nvGrpSpPr>
        <p:grpSpPr bwMode="auto">
          <a:xfrm>
            <a:off x="1066800" y="4961792"/>
            <a:ext cx="304800" cy="281354"/>
            <a:chOff x="3648" y="2400"/>
            <a:chExt cx="96" cy="96"/>
          </a:xfrm>
        </p:grpSpPr>
        <p:sp>
          <p:nvSpPr>
            <p:cNvPr id="14389" name="Oval 19"/>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4390" name="Oval 20"/>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grpSp>
      <p:sp>
        <p:nvSpPr>
          <p:cNvPr id="14350" name="Text Box 21"/>
          <p:cNvSpPr txBox="1">
            <a:spLocks noChangeArrowheads="1"/>
          </p:cNvSpPr>
          <p:nvPr/>
        </p:nvSpPr>
        <p:spPr bwMode="auto">
          <a:xfrm>
            <a:off x="678474" y="1440476"/>
            <a:ext cx="1491671" cy="11120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88414" tIns="44207" rIns="88414" bIns="44207">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2215" b="1">
                <a:solidFill>
                  <a:srgbClr val="990000"/>
                </a:solidFill>
                <a:latin typeface="+mn-lt"/>
              </a:rPr>
              <a:t>WHAT</a:t>
            </a:r>
          </a:p>
          <a:p>
            <a:r>
              <a:rPr lang="en-GB" sz="1477">
                <a:latin typeface="+mn-lt"/>
              </a:rPr>
              <a:t>Technical </a:t>
            </a:r>
          </a:p>
          <a:p>
            <a:r>
              <a:rPr lang="en-GB" sz="1477">
                <a:latin typeface="+mn-lt"/>
              </a:rPr>
              <a:t>Design</a:t>
            </a:r>
          </a:p>
          <a:p>
            <a:r>
              <a:rPr lang="en-GB" sz="1477">
                <a:latin typeface="+mn-lt"/>
              </a:rPr>
              <a:t>Requirements</a:t>
            </a:r>
          </a:p>
        </p:txBody>
      </p:sp>
      <p:sp>
        <p:nvSpPr>
          <p:cNvPr id="14351" name="Text Box 22"/>
          <p:cNvSpPr txBox="1">
            <a:spLocks noChangeArrowheads="1"/>
          </p:cNvSpPr>
          <p:nvPr/>
        </p:nvSpPr>
        <p:spPr bwMode="auto">
          <a:xfrm>
            <a:off x="2532043" y="1150328"/>
            <a:ext cx="1771940" cy="657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88414" tIns="44207" rIns="88414" bIns="44207">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215" b="1">
                <a:solidFill>
                  <a:srgbClr val="990000"/>
                </a:solidFill>
                <a:latin typeface="+mn-lt"/>
              </a:rPr>
              <a:t>HOW</a:t>
            </a:r>
          </a:p>
          <a:p>
            <a:pPr algn="ctr"/>
            <a:r>
              <a:rPr lang="en-GB" sz="1477">
                <a:latin typeface="+mn-lt"/>
              </a:rPr>
              <a:t>Design Solutions</a:t>
            </a:r>
          </a:p>
        </p:txBody>
      </p:sp>
      <p:sp>
        <p:nvSpPr>
          <p:cNvPr id="14352" name="AutoShape 23"/>
          <p:cNvSpPr>
            <a:spLocks noChangeArrowheads="1"/>
          </p:cNvSpPr>
          <p:nvPr/>
        </p:nvSpPr>
        <p:spPr bwMode="auto">
          <a:xfrm>
            <a:off x="1066800" y="5820508"/>
            <a:ext cx="304800" cy="281354"/>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4353" name="Text Box 24"/>
          <p:cNvSpPr txBox="1">
            <a:spLocks noChangeArrowheads="1"/>
          </p:cNvSpPr>
          <p:nvPr/>
        </p:nvSpPr>
        <p:spPr bwMode="auto">
          <a:xfrm>
            <a:off x="1676401" y="4888526"/>
            <a:ext cx="2794656" cy="387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88414" tIns="44207" rIns="88414" bIns="44207">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939">
                <a:latin typeface="+mn-lt"/>
              </a:rPr>
              <a:t>STRONG relationship</a:t>
            </a:r>
          </a:p>
        </p:txBody>
      </p:sp>
      <p:sp>
        <p:nvSpPr>
          <p:cNvPr id="14354" name="Text Box 25"/>
          <p:cNvSpPr txBox="1">
            <a:spLocks noChangeArrowheads="1"/>
          </p:cNvSpPr>
          <p:nvPr/>
        </p:nvSpPr>
        <p:spPr bwMode="auto">
          <a:xfrm>
            <a:off x="1676401" y="5325211"/>
            <a:ext cx="2780229" cy="387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88414" tIns="44207" rIns="88414" bIns="44207">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939">
                <a:latin typeface="+mn-lt"/>
              </a:rPr>
              <a:t>MEDIUM relationship</a:t>
            </a:r>
          </a:p>
        </p:txBody>
      </p:sp>
      <p:sp>
        <p:nvSpPr>
          <p:cNvPr id="14355" name="Text Box 26"/>
          <p:cNvSpPr txBox="1">
            <a:spLocks noChangeArrowheads="1"/>
          </p:cNvSpPr>
          <p:nvPr/>
        </p:nvSpPr>
        <p:spPr bwMode="auto">
          <a:xfrm>
            <a:off x="1676402" y="5817580"/>
            <a:ext cx="2467643" cy="387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88414" tIns="44207" rIns="88414" bIns="44207">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939" dirty="0">
                <a:latin typeface="+mn-lt"/>
              </a:rPr>
              <a:t>WEAK relationship</a:t>
            </a:r>
          </a:p>
        </p:txBody>
      </p:sp>
      <p:grpSp>
        <p:nvGrpSpPr>
          <p:cNvPr id="14356" name="Group 28"/>
          <p:cNvGrpSpPr>
            <a:grpSpLocks/>
          </p:cNvGrpSpPr>
          <p:nvPr/>
        </p:nvGrpSpPr>
        <p:grpSpPr bwMode="auto">
          <a:xfrm>
            <a:off x="2362200" y="2724150"/>
            <a:ext cx="152400" cy="140677"/>
            <a:chOff x="3648" y="2400"/>
            <a:chExt cx="96" cy="96"/>
          </a:xfrm>
        </p:grpSpPr>
        <p:sp>
          <p:nvSpPr>
            <p:cNvPr id="14387" name="Oval 29"/>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4388" name="Oval 30"/>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grpSp>
      <p:grpSp>
        <p:nvGrpSpPr>
          <p:cNvPr id="14357" name="Group 31"/>
          <p:cNvGrpSpPr>
            <a:grpSpLocks/>
          </p:cNvGrpSpPr>
          <p:nvPr/>
        </p:nvGrpSpPr>
        <p:grpSpPr bwMode="auto">
          <a:xfrm>
            <a:off x="2667000" y="3005504"/>
            <a:ext cx="152400" cy="140677"/>
            <a:chOff x="3648" y="2400"/>
            <a:chExt cx="96" cy="96"/>
          </a:xfrm>
        </p:grpSpPr>
        <p:sp>
          <p:nvSpPr>
            <p:cNvPr id="14385" name="Oval 32"/>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4386" name="Oval 33"/>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grpSp>
      <p:sp>
        <p:nvSpPr>
          <p:cNvPr id="14358" name="Oval 34"/>
          <p:cNvSpPr>
            <a:spLocks noChangeArrowheads="1"/>
          </p:cNvSpPr>
          <p:nvPr/>
        </p:nvSpPr>
        <p:spPr bwMode="auto">
          <a:xfrm>
            <a:off x="2362200" y="3286858"/>
            <a:ext cx="152400" cy="140677"/>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4359" name="Oval 35"/>
          <p:cNvSpPr>
            <a:spLocks noChangeArrowheads="1"/>
          </p:cNvSpPr>
          <p:nvPr/>
        </p:nvSpPr>
        <p:spPr bwMode="auto">
          <a:xfrm>
            <a:off x="3276600" y="2724150"/>
            <a:ext cx="152400" cy="140677"/>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4360" name="Oval 36"/>
          <p:cNvSpPr>
            <a:spLocks noChangeArrowheads="1"/>
          </p:cNvSpPr>
          <p:nvPr/>
        </p:nvSpPr>
        <p:spPr bwMode="auto">
          <a:xfrm>
            <a:off x="2362200" y="3849566"/>
            <a:ext cx="152400" cy="140677"/>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4361" name="Oval 37"/>
          <p:cNvSpPr>
            <a:spLocks noChangeArrowheads="1"/>
          </p:cNvSpPr>
          <p:nvPr/>
        </p:nvSpPr>
        <p:spPr bwMode="auto">
          <a:xfrm>
            <a:off x="3248758" y="4122127"/>
            <a:ext cx="152400" cy="140677"/>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4362" name="AutoShape 38"/>
          <p:cNvSpPr>
            <a:spLocks noChangeArrowheads="1"/>
          </p:cNvSpPr>
          <p:nvPr/>
        </p:nvSpPr>
        <p:spPr bwMode="auto">
          <a:xfrm>
            <a:off x="2667000" y="4130920"/>
            <a:ext cx="152400" cy="140677"/>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4363" name="AutoShape 39"/>
          <p:cNvSpPr>
            <a:spLocks noChangeArrowheads="1"/>
          </p:cNvSpPr>
          <p:nvPr/>
        </p:nvSpPr>
        <p:spPr bwMode="auto">
          <a:xfrm>
            <a:off x="3865076" y="3870690"/>
            <a:ext cx="152400" cy="140677"/>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4364" name="AutoShape 40"/>
          <p:cNvSpPr>
            <a:spLocks noChangeArrowheads="1"/>
          </p:cNvSpPr>
          <p:nvPr/>
        </p:nvSpPr>
        <p:spPr bwMode="auto">
          <a:xfrm>
            <a:off x="4191000" y="2724150"/>
            <a:ext cx="152400" cy="140677"/>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4365" name="AutoShape 41"/>
          <p:cNvSpPr>
            <a:spLocks noChangeArrowheads="1"/>
          </p:cNvSpPr>
          <p:nvPr/>
        </p:nvSpPr>
        <p:spPr bwMode="auto">
          <a:xfrm>
            <a:off x="2362200" y="3005504"/>
            <a:ext cx="152400" cy="140677"/>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4366" name="Oval 42"/>
          <p:cNvSpPr>
            <a:spLocks noChangeArrowheads="1"/>
          </p:cNvSpPr>
          <p:nvPr/>
        </p:nvSpPr>
        <p:spPr bwMode="auto">
          <a:xfrm>
            <a:off x="3886200" y="3286858"/>
            <a:ext cx="152400" cy="140677"/>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4367" name="Text Box 43"/>
          <p:cNvSpPr txBox="1">
            <a:spLocks noChangeArrowheads="1"/>
          </p:cNvSpPr>
          <p:nvPr/>
        </p:nvSpPr>
        <p:spPr bwMode="auto">
          <a:xfrm>
            <a:off x="2217126" y="3492013"/>
            <a:ext cx="1925828" cy="273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88414" tIns="44207" rIns="88414" bIns="44207">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200" b="1"/>
              <a:t>Blank or Sparse       row</a:t>
            </a:r>
          </a:p>
        </p:txBody>
      </p:sp>
      <p:sp>
        <p:nvSpPr>
          <p:cNvPr id="14368" name="Oval 44"/>
          <p:cNvSpPr>
            <a:spLocks noChangeArrowheads="1"/>
          </p:cNvSpPr>
          <p:nvPr/>
        </p:nvSpPr>
        <p:spPr bwMode="auto">
          <a:xfrm>
            <a:off x="2984989" y="3298581"/>
            <a:ext cx="150934" cy="140677"/>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4369" name="Oval 45"/>
          <p:cNvSpPr>
            <a:spLocks noChangeArrowheads="1"/>
          </p:cNvSpPr>
          <p:nvPr/>
        </p:nvSpPr>
        <p:spPr bwMode="auto">
          <a:xfrm>
            <a:off x="3023089" y="3333751"/>
            <a:ext cx="76200" cy="7033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grpSp>
        <p:nvGrpSpPr>
          <p:cNvPr id="14370" name="Group 46"/>
          <p:cNvGrpSpPr>
            <a:grpSpLocks/>
          </p:cNvGrpSpPr>
          <p:nvPr/>
        </p:nvGrpSpPr>
        <p:grpSpPr bwMode="auto">
          <a:xfrm>
            <a:off x="3840165" y="4146182"/>
            <a:ext cx="152400" cy="140677"/>
            <a:chOff x="2200" y="2422"/>
            <a:chExt cx="96" cy="96"/>
          </a:xfrm>
        </p:grpSpPr>
        <p:sp>
          <p:nvSpPr>
            <p:cNvPr id="14383" name="Oval 47"/>
            <p:cNvSpPr>
              <a:spLocks noChangeArrowheads="1"/>
            </p:cNvSpPr>
            <p:nvPr/>
          </p:nvSpPr>
          <p:spPr bwMode="auto">
            <a:xfrm>
              <a:off x="2200" y="2422"/>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4384" name="Oval 48"/>
            <p:cNvSpPr>
              <a:spLocks noChangeArrowheads="1"/>
            </p:cNvSpPr>
            <p:nvPr/>
          </p:nvSpPr>
          <p:spPr bwMode="auto">
            <a:xfrm>
              <a:off x="2224" y="2446"/>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grpSp>
      <p:sp>
        <p:nvSpPr>
          <p:cNvPr id="14371" name="Rectangle 49"/>
          <p:cNvSpPr>
            <a:spLocks noChangeArrowheads="1"/>
          </p:cNvSpPr>
          <p:nvPr/>
        </p:nvSpPr>
        <p:spPr bwMode="auto">
          <a:xfrm rot="-5400000">
            <a:off x="2376856" y="2570288"/>
            <a:ext cx="276957" cy="3820257"/>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grpSp>
        <p:nvGrpSpPr>
          <p:cNvPr id="14372" name="Group 50"/>
          <p:cNvGrpSpPr>
            <a:grpSpLocks/>
          </p:cNvGrpSpPr>
          <p:nvPr/>
        </p:nvGrpSpPr>
        <p:grpSpPr bwMode="auto">
          <a:xfrm>
            <a:off x="4142034" y="4407020"/>
            <a:ext cx="152400" cy="171292"/>
            <a:chOff x="2200" y="2422"/>
            <a:chExt cx="96" cy="96"/>
          </a:xfrm>
        </p:grpSpPr>
        <p:sp>
          <p:nvSpPr>
            <p:cNvPr id="14381" name="Oval 51"/>
            <p:cNvSpPr>
              <a:spLocks noChangeArrowheads="1"/>
            </p:cNvSpPr>
            <p:nvPr/>
          </p:nvSpPr>
          <p:spPr bwMode="auto">
            <a:xfrm>
              <a:off x="2200" y="2422"/>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4382" name="Oval 52"/>
            <p:cNvSpPr>
              <a:spLocks noChangeArrowheads="1"/>
            </p:cNvSpPr>
            <p:nvPr/>
          </p:nvSpPr>
          <p:spPr bwMode="auto">
            <a:xfrm>
              <a:off x="2224" y="2446"/>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grpSp>
      <p:sp>
        <p:nvSpPr>
          <p:cNvPr id="14373" name="Oval 53"/>
          <p:cNvSpPr>
            <a:spLocks noChangeArrowheads="1"/>
          </p:cNvSpPr>
          <p:nvPr/>
        </p:nvSpPr>
        <p:spPr bwMode="auto">
          <a:xfrm>
            <a:off x="3851888" y="4421674"/>
            <a:ext cx="152400" cy="140677"/>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5400" name="Rectangle 54"/>
          <p:cNvSpPr>
            <a:spLocks noChangeArrowheads="1"/>
          </p:cNvSpPr>
          <p:nvPr/>
        </p:nvSpPr>
        <p:spPr bwMode="auto">
          <a:xfrm>
            <a:off x="4646128" y="3801822"/>
            <a:ext cx="4305300" cy="2751378"/>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defRPr/>
            </a:pPr>
            <a:endParaRPr lang="en-US" sz="1477" dirty="0">
              <a:solidFill>
                <a:schemeClr val="bg1"/>
              </a:solidFill>
            </a:endParaRPr>
          </a:p>
        </p:txBody>
      </p:sp>
      <p:sp>
        <p:nvSpPr>
          <p:cNvPr id="14377" name="Text Box 55"/>
          <p:cNvSpPr txBox="1">
            <a:spLocks noChangeArrowheads="1"/>
          </p:cNvSpPr>
          <p:nvPr/>
        </p:nvSpPr>
        <p:spPr bwMode="auto">
          <a:xfrm>
            <a:off x="744418" y="3470031"/>
            <a:ext cx="995785" cy="3196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477">
                <a:latin typeface="+mn-lt"/>
              </a:rPr>
              <a:t>Function</a:t>
            </a:r>
          </a:p>
        </p:txBody>
      </p:sp>
      <p:sp>
        <p:nvSpPr>
          <p:cNvPr id="14378" name="Text Box 56"/>
          <p:cNvSpPr txBox="1">
            <a:spLocks noChangeArrowheads="1"/>
          </p:cNvSpPr>
          <p:nvPr/>
        </p:nvSpPr>
        <p:spPr bwMode="auto">
          <a:xfrm rot="-5400000">
            <a:off x="2673551" y="3414390"/>
            <a:ext cx="1940256" cy="273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88414" tIns="44207" rIns="88414" bIns="44207">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200" b="1"/>
              <a:t>Blank or Sparse column</a:t>
            </a:r>
          </a:p>
        </p:txBody>
      </p:sp>
      <p:sp>
        <p:nvSpPr>
          <p:cNvPr id="14379" name="Text Box 57"/>
          <p:cNvSpPr txBox="1">
            <a:spLocks noChangeArrowheads="1"/>
          </p:cNvSpPr>
          <p:nvPr/>
        </p:nvSpPr>
        <p:spPr bwMode="auto">
          <a:xfrm rot="-5400000">
            <a:off x="3203177" y="2058042"/>
            <a:ext cx="870751" cy="3196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477"/>
              <a:t>Solution</a:t>
            </a:r>
          </a:p>
        </p:txBody>
      </p:sp>
      <p:sp>
        <p:nvSpPr>
          <p:cNvPr id="14380" name="Text Box 27"/>
          <p:cNvSpPr txBox="1">
            <a:spLocks noChangeArrowheads="1"/>
          </p:cNvSpPr>
          <p:nvPr/>
        </p:nvSpPr>
        <p:spPr bwMode="auto">
          <a:xfrm>
            <a:off x="4609741" y="953443"/>
            <a:ext cx="4362450" cy="53522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88414" tIns="44207" rIns="88414" bIns="44207">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800" dirty="0">
                <a:latin typeface="+mn-lt"/>
              </a:rPr>
              <a:t>This method allows complex</a:t>
            </a:r>
          </a:p>
          <a:p>
            <a:r>
              <a:rPr lang="en-GB" sz="1800" dirty="0">
                <a:latin typeface="+mn-lt"/>
              </a:rPr>
              <a:t>relationships between the system functionality and system solutions to be depicted and easily interpreted</a:t>
            </a:r>
          </a:p>
          <a:p>
            <a:endParaRPr lang="en-GB" sz="1800" dirty="0">
              <a:latin typeface="+mn-lt"/>
            </a:endParaRPr>
          </a:p>
          <a:p>
            <a:r>
              <a:rPr lang="en-GB" sz="1800" dirty="0">
                <a:latin typeface="+mn-lt"/>
              </a:rPr>
              <a:t>It also </a:t>
            </a:r>
            <a:r>
              <a:rPr lang="en-GB" sz="1600" dirty="0">
                <a:latin typeface="+mn-lt"/>
              </a:rPr>
              <a:t>permits</a:t>
            </a:r>
            <a:r>
              <a:rPr lang="en-GB" sz="1800" dirty="0">
                <a:latin typeface="+mn-lt"/>
              </a:rPr>
              <a:t> cross-checking.</a:t>
            </a:r>
          </a:p>
          <a:p>
            <a:r>
              <a:rPr lang="en-GB" sz="1800" dirty="0">
                <a:latin typeface="+mn-lt"/>
              </a:rPr>
              <a:t>Blank rows or columns indicate</a:t>
            </a:r>
          </a:p>
          <a:p>
            <a:r>
              <a:rPr lang="en-GB" sz="1800" dirty="0">
                <a:latin typeface="+mn-lt"/>
              </a:rPr>
              <a:t>places </a:t>
            </a:r>
            <a:r>
              <a:rPr lang="en-GB" sz="1800" b="1" i="1" dirty="0">
                <a:solidFill>
                  <a:srgbClr val="000099"/>
                </a:solidFill>
                <a:latin typeface="+mn-lt"/>
              </a:rPr>
              <a:t>where</a:t>
            </a:r>
            <a:r>
              <a:rPr lang="en-GB" sz="1800" dirty="0">
                <a:latin typeface="+mn-lt"/>
              </a:rPr>
              <a:t> the translation of WHATs into HOWS is inadequate</a:t>
            </a:r>
          </a:p>
          <a:p>
            <a:endParaRPr lang="en-GB" sz="1800" dirty="0">
              <a:solidFill>
                <a:schemeClr val="bg1"/>
              </a:solidFill>
              <a:latin typeface="+mn-lt"/>
            </a:endParaRPr>
          </a:p>
          <a:p>
            <a:r>
              <a:rPr lang="en-GB" sz="1800" dirty="0">
                <a:solidFill>
                  <a:schemeClr val="bg1"/>
                </a:solidFill>
                <a:latin typeface="+mn-lt"/>
              </a:rPr>
              <a:t>If the QFD 2 is derived from the Function Means Analysis, then the leading diagonal should/will contain strong relationships. What is of interest is the off diagonal terms! They indicate potential emergent properties,</a:t>
            </a:r>
          </a:p>
          <a:p>
            <a:r>
              <a:rPr lang="en-GB" sz="1800" dirty="0">
                <a:solidFill>
                  <a:schemeClr val="bg1"/>
                </a:solidFill>
                <a:latin typeface="+mn-lt"/>
              </a:rPr>
              <a:t>interactions or interfacing issues.</a:t>
            </a:r>
          </a:p>
        </p:txBody>
      </p:sp>
    </p:spTree>
    <p:extLst>
      <p:ext uri="{BB962C8B-B14F-4D97-AF65-F5344CB8AC3E}">
        <p14:creationId xmlns:p14="http://schemas.microsoft.com/office/powerpoint/2010/main" val="2036702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9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4731" y="2162641"/>
            <a:ext cx="6888773" cy="44313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16386" name="Rectangle 2"/>
          <p:cNvSpPr>
            <a:spLocks noGrp="1" noChangeArrowheads="1"/>
          </p:cNvSpPr>
          <p:nvPr>
            <p:ph type="title"/>
          </p:nvPr>
        </p:nvSpPr>
        <p:spPr/>
        <p:txBody>
          <a:bodyPr/>
          <a:lstStyle/>
          <a:p>
            <a:r>
              <a:rPr lang="en-GB"/>
              <a:t>Example</a:t>
            </a:r>
          </a:p>
        </p:txBody>
      </p:sp>
      <p:sp>
        <p:nvSpPr>
          <p:cNvPr id="16466" name="AutoShape 110"/>
          <p:cNvSpPr>
            <a:spLocks noChangeArrowheads="1"/>
          </p:cNvSpPr>
          <p:nvPr/>
        </p:nvSpPr>
        <p:spPr bwMode="gray">
          <a:xfrm>
            <a:off x="1772425" y="423841"/>
            <a:ext cx="2133600" cy="1529862"/>
          </a:xfrm>
          <a:prstGeom prst="wedgeRoundRectCallout">
            <a:avLst>
              <a:gd name="adj1" fmla="val 48357"/>
              <a:gd name="adj2" fmla="val 140602"/>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lIns="88414" tIns="44207" rIns="88414" bIns="44207" anchor="ctr"/>
          <a:lstStyle/>
          <a:p>
            <a:pPr algn="ctr" defTabSz="883649" eaLnBrk="0" hangingPunct="0">
              <a:defRPr/>
            </a:pPr>
            <a:r>
              <a:rPr lang="en-GB" sz="1477">
                <a:solidFill>
                  <a:schemeClr val="bg1"/>
                </a:solidFill>
              </a:rPr>
              <a:t>Note strong relationships on leading diagonal due to the earlier use of a Function Means Analysis</a:t>
            </a:r>
          </a:p>
        </p:txBody>
      </p:sp>
      <p:sp>
        <p:nvSpPr>
          <p:cNvPr id="16467" name="AutoShape 111"/>
          <p:cNvSpPr>
            <a:spLocks noChangeArrowheads="1"/>
          </p:cNvSpPr>
          <p:nvPr/>
        </p:nvSpPr>
        <p:spPr bwMode="gray">
          <a:xfrm>
            <a:off x="5991225" y="5242567"/>
            <a:ext cx="3152775" cy="1301262"/>
          </a:xfrm>
          <a:prstGeom prst="wedgeRoundRectCallout">
            <a:avLst>
              <a:gd name="adj1" fmla="val -59245"/>
              <a:gd name="adj2" fmla="val -100414"/>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lIns="88414" tIns="44207" rIns="88414" bIns="44207" anchor="ctr"/>
          <a:lstStyle/>
          <a:p>
            <a:pPr algn="ctr" defTabSz="883649" eaLnBrk="0" hangingPunct="0">
              <a:defRPr/>
            </a:pPr>
            <a:r>
              <a:rPr lang="en-GB" sz="1477" dirty="0">
                <a:solidFill>
                  <a:schemeClr val="bg1"/>
                </a:solidFill>
              </a:rPr>
              <a:t>Off-diagonal relationships indicate potential emergent behaviour or interaction issues</a:t>
            </a:r>
          </a:p>
        </p:txBody>
      </p:sp>
      <p:sp>
        <p:nvSpPr>
          <p:cNvPr id="2" name="Rounded Rectangular Callout 1"/>
          <p:cNvSpPr/>
          <p:nvPr/>
        </p:nvSpPr>
        <p:spPr>
          <a:xfrm>
            <a:off x="131763" y="5242567"/>
            <a:ext cx="1778257" cy="1146559"/>
          </a:xfrm>
          <a:prstGeom prst="wedgeRoundRectCallout">
            <a:avLst>
              <a:gd name="adj1" fmla="val 65060"/>
              <a:gd name="adj2" fmla="val -116407"/>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00" dirty="0"/>
              <a:t>Functions from the LHS of the Function Means Analysis</a:t>
            </a:r>
          </a:p>
        </p:txBody>
      </p:sp>
      <p:sp>
        <p:nvSpPr>
          <p:cNvPr id="7" name="Rounded Rectangular Callout 6"/>
          <p:cNvSpPr/>
          <p:nvPr/>
        </p:nvSpPr>
        <p:spPr>
          <a:xfrm>
            <a:off x="6394011" y="1188772"/>
            <a:ext cx="2089741" cy="1172357"/>
          </a:xfrm>
          <a:prstGeom prst="wedgeRoundRectCallout">
            <a:avLst>
              <a:gd name="adj1" fmla="val -76245"/>
              <a:gd name="adj2" fmla="val 71911"/>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77" dirty="0"/>
              <a:t>Functional Solutions from the body of the Function Means Analysis</a:t>
            </a:r>
          </a:p>
        </p:txBody>
      </p:sp>
    </p:spTree>
    <p:extLst>
      <p:ext uri="{BB962C8B-B14F-4D97-AF65-F5344CB8AC3E}">
        <p14:creationId xmlns:p14="http://schemas.microsoft.com/office/powerpoint/2010/main" val="212017275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r>
              <a:rPr lang="en-GB"/>
              <a:t>Capturing Architecture on QFD 2</a:t>
            </a:r>
          </a:p>
        </p:txBody>
      </p:sp>
      <p:sp>
        <p:nvSpPr>
          <p:cNvPr id="139" name="Rounded Rectangular Callout 138"/>
          <p:cNvSpPr/>
          <p:nvPr/>
        </p:nvSpPr>
        <p:spPr>
          <a:xfrm>
            <a:off x="478187" y="4339969"/>
            <a:ext cx="2546878" cy="849883"/>
          </a:xfrm>
          <a:prstGeom prst="wedgeRoundRectCallout">
            <a:avLst>
              <a:gd name="adj1" fmla="val 13786"/>
              <a:gd name="adj2" fmla="val -94002"/>
              <a:gd name="adj3" fmla="val 16667"/>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477" dirty="0"/>
              <a:t>QFD 2 Chart maintaining Function-Solution order</a:t>
            </a:r>
          </a:p>
        </p:txBody>
      </p:sp>
      <p:sp>
        <p:nvSpPr>
          <p:cNvPr id="140" name="Rounded Rectangular Callout 139"/>
          <p:cNvSpPr/>
          <p:nvPr/>
        </p:nvSpPr>
        <p:spPr>
          <a:xfrm>
            <a:off x="5339151" y="1365571"/>
            <a:ext cx="3070687" cy="854356"/>
          </a:xfrm>
          <a:prstGeom prst="wedgeRoundRectCallout">
            <a:avLst>
              <a:gd name="adj1" fmla="val -21846"/>
              <a:gd name="adj2" fmla="val 107238"/>
              <a:gd name="adj3" fmla="val 16667"/>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477" dirty="0"/>
              <a:t>QFD 2 Chart with columns reordered to reflect architectural choice</a:t>
            </a:r>
          </a:p>
        </p:txBody>
      </p:sp>
      <p:pic>
        <p:nvPicPr>
          <p:cNvPr id="1844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144" y="1246542"/>
            <a:ext cx="4388827" cy="30934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44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0584" y="2554463"/>
            <a:ext cx="4305300" cy="3610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5239358" y="4339969"/>
            <a:ext cx="817568" cy="232031"/>
          </a:xfrm>
          <a:prstGeom prst="rect">
            <a:avLst/>
          </a:prstGeom>
          <a:solidFill>
            <a:srgbClr val="FFAA41">
              <a:alpha val="2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77"/>
          </a:p>
        </p:txBody>
      </p:sp>
      <p:sp>
        <p:nvSpPr>
          <p:cNvPr id="8" name="Rectangle 7"/>
          <p:cNvSpPr/>
          <p:nvPr/>
        </p:nvSpPr>
        <p:spPr>
          <a:xfrm>
            <a:off x="6056927" y="5101683"/>
            <a:ext cx="817568" cy="232317"/>
          </a:xfrm>
          <a:prstGeom prst="rect">
            <a:avLst/>
          </a:prstGeom>
          <a:solidFill>
            <a:schemeClr val="tx2">
              <a:lumMod val="75000"/>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77"/>
          </a:p>
        </p:txBody>
      </p:sp>
      <p:sp>
        <p:nvSpPr>
          <p:cNvPr id="3" name="Rounded Rectangular Callout 2"/>
          <p:cNvSpPr/>
          <p:nvPr/>
        </p:nvSpPr>
        <p:spPr>
          <a:xfrm>
            <a:off x="1338148" y="5420780"/>
            <a:ext cx="2528352" cy="885234"/>
          </a:xfrm>
          <a:prstGeom prst="wedgeRoundRectCallout">
            <a:avLst>
              <a:gd name="adj1" fmla="val 102964"/>
              <a:gd name="adj2" fmla="val -100006"/>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1477" dirty="0"/>
              <a:t>A ”good” architecture should result in block </a:t>
            </a:r>
            <a:r>
              <a:rPr lang="en-GB" sz="1477"/>
              <a:t>diagonal structure</a:t>
            </a:r>
            <a:endParaRPr lang="en-GB" sz="1477" dirty="0"/>
          </a:p>
        </p:txBody>
      </p:sp>
      <p:sp>
        <p:nvSpPr>
          <p:cNvPr id="10" name="Rectangle 9"/>
          <p:cNvSpPr/>
          <p:nvPr/>
        </p:nvSpPr>
        <p:spPr>
          <a:xfrm>
            <a:off x="5239358" y="4863409"/>
            <a:ext cx="817568" cy="232031"/>
          </a:xfrm>
          <a:prstGeom prst="rect">
            <a:avLst/>
          </a:prstGeom>
          <a:solidFill>
            <a:srgbClr val="FFAA41">
              <a:alpha val="2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77"/>
          </a:p>
        </p:txBody>
      </p:sp>
      <p:sp>
        <p:nvSpPr>
          <p:cNvPr id="11" name="Rectangle 10"/>
          <p:cNvSpPr/>
          <p:nvPr/>
        </p:nvSpPr>
        <p:spPr>
          <a:xfrm>
            <a:off x="5239358" y="5613986"/>
            <a:ext cx="817568" cy="232031"/>
          </a:xfrm>
          <a:prstGeom prst="rect">
            <a:avLst/>
          </a:prstGeom>
          <a:solidFill>
            <a:srgbClr val="FFAA41">
              <a:alpha val="2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77"/>
          </a:p>
        </p:txBody>
      </p:sp>
      <p:sp>
        <p:nvSpPr>
          <p:cNvPr id="12" name="Rectangle 11"/>
          <p:cNvSpPr/>
          <p:nvPr/>
        </p:nvSpPr>
        <p:spPr>
          <a:xfrm>
            <a:off x="6056927" y="4596760"/>
            <a:ext cx="817568" cy="232317"/>
          </a:xfrm>
          <a:prstGeom prst="rect">
            <a:avLst/>
          </a:prstGeom>
          <a:solidFill>
            <a:schemeClr val="tx2">
              <a:lumMod val="75000"/>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77"/>
          </a:p>
        </p:txBody>
      </p:sp>
      <p:sp>
        <p:nvSpPr>
          <p:cNvPr id="13" name="Rectangle 12"/>
          <p:cNvSpPr/>
          <p:nvPr/>
        </p:nvSpPr>
        <p:spPr>
          <a:xfrm>
            <a:off x="6056926" y="5357148"/>
            <a:ext cx="817568" cy="232317"/>
          </a:xfrm>
          <a:prstGeom prst="rect">
            <a:avLst/>
          </a:prstGeom>
          <a:solidFill>
            <a:schemeClr val="tx2">
              <a:lumMod val="75000"/>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77"/>
          </a:p>
        </p:txBody>
      </p:sp>
    </p:spTree>
    <p:extLst>
      <p:ext uri="{BB962C8B-B14F-4D97-AF65-F5344CB8AC3E}">
        <p14:creationId xmlns:p14="http://schemas.microsoft.com/office/powerpoint/2010/main" val="3177244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p:txBody>
          <a:bodyPr/>
          <a:lstStyle/>
          <a:p>
            <a:r>
              <a:rPr lang="en-GB"/>
              <a:t>Exercise – QFD 2 Relationship Matrix</a:t>
            </a:r>
            <a:endParaRPr lang="en-GB" dirty="0"/>
          </a:p>
        </p:txBody>
      </p:sp>
      <p:sp>
        <p:nvSpPr>
          <p:cNvPr id="34818" name="Rectangle 3"/>
          <p:cNvSpPr>
            <a:spLocks noGrp="1" noChangeArrowheads="1"/>
          </p:cNvSpPr>
          <p:nvPr>
            <p:ph type="body" sz="half" idx="2"/>
          </p:nvPr>
        </p:nvSpPr>
        <p:spPr>
          <a:xfrm>
            <a:off x="4579749" y="1447800"/>
            <a:ext cx="4311654" cy="5199063"/>
          </a:xfrm>
        </p:spPr>
        <p:txBody>
          <a:bodyPr/>
          <a:lstStyle/>
          <a:p>
            <a:pPr marL="0" indent="0">
              <a:buNone/>
            </a:pPr>
            <a:r>
              <a:rPr lang="en-GB" dirty="0"/>
              <a:t>In teams </a:t>
            </a:r>
          </a:p>
          <a:p>
            <a:r>
              <a:rPr lang="en-GB" dirty="0"/>
              <a:t>For the case study exercise transfer functions and a system solution from the Function Means Analysis</a:t>
            </a:r>
          </a:p>
          <a:p>
            <a:r>
              <a:rPr lang="en-GB" dirty="0"/>
              <a:t>Complete the relationship matrix and identify any interesting features</a:t>
            </a:r>
          </a:p>
          <a:p>
            <a:r>
              <a:rPr lang="en-GB" dirty="0"/>
              <a:t>Flip chart the outcomes and be prepared to share with the rest of the group</a:t>
            </a:r>
          </a:p>
          <a:p>
            <a:pPr marL="0" indent="0">
              <a:buNone/>
            </a:pPr>
            <a:r>
              <a:rPr lang="en-GB" dirty="0"/>
              <a:t>Time 20 Minutes</a:t>
            </a:r>
          </a:p>
          <a:p>
            <a:pPr lvl="1"/>
            <a:endParaRPr lang="en-GB" dirty="0"/>
          </a:p>
          <a:p>
            <a:endParaRPr lang="en-GB" dirty="0"/>
          </a:p>
          <a:p>
            <a:endParaRPr lang="en-GB" dirty="0"/>
          </a:p>
        </p:txBody>
      </p:sp>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286000"/>
            <a:ext cx="3583171" cy="25255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0329205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Look for “Structure”</a:t>
            </a:r>
            <a:endParaRPr lang="en-US" dirty="0"/>
          </a:p>
        </p:txBody>
      </p:sp>
      <p:sp>
        <p:nvSpPr>
          <p:cNvPr id="7" name="TextBox 6"/>
          <p:cNvSpPr txBox="1"/>
          <p:nvPr/>
        </p:nvSpPr>
        <p:spPr>
          <a:xfrm>
            <a:off x="172071" y="2963189"/>
            <a:ext cx="2860694" cy="213808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1477" dirty="0"/>
              <a:t>We should examine the resultant relationship matrix for “structure” as this will show how the system functionality is provided by the solutions and vice versa. It can help in the management of key design aspects</a:t>
            </a:r>
          </a:p>
        </p:txBody>
      </p:sp>
      <p:pic>
        <p:nvPicPr>
          <p:cNvPr id="2" name="Picture 1"/>
          <p:cNvPicPr>
            <a:picLocks noChangeAspect="1"/>
          </p:cNvPicPr>
          <p:nvPr/>
        </p:nvPicPr>
        <p:blipFill>
          <a:blip r:embed="rId2"/>
          <a:stretch>
            <a:fillRect/>
          </a:stretch>
        </p:blipFill>
        <p:spPr>
          <a:xfrm>
            <a:off x="2609116" y="1355188"/>
            <a:ext cx="6534884" cy="4740812"/>
          </a:xfrm>
          <a:prstGeom prst="rect">
            <a:avLst/>
          </a:prstGeom>
        </p:spPr>
      </p:pic>
    </p:spTree>
    <p:extLst>
      <p:ext uri="{BB962C8B-B14F-4D97-AF65-F5344CB8AC3E}">
        <p14:creationId xmlns:p14="http://schemas.microsoft.com/office/powerpoint/2010/main" val="9318981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ChangeArrowheads="1"/>
          </p:cNvSpPr>
          <p:nvPr/>
        </p:nvSpPr>
        <p:spPr bwMode="auto">
          <a:xfrm>
            <a:off x="3275135" y="3587262"/>
            <a:ext cx="1103434" cy="1682262"/>
          </a:xfrm>
          <a:prstGeom prst="rect">
            <a:avLst/>
          </a:prstGeom>
          <a:solidFill>
            <a:srgbClr val="FF5050">
              <a:alpha val="50980"/>
            </a:srgbClr>
          </a:solidFill>
          <a:ln w="9525">
            <a:solidFill>
              <a:schemeClr val="tx1"/>
            </a:solidFill>
            <a:miter lim="800000"/>
            <a:headEnd/>
            <a:tailEnd/>
          </a:ln>
        </p:spPr>
        <p:txBody>
          <a:bodyPr wrap="none" anchor="ctr"/>
          <a:lstStyle/>
          <a:p>
            <a:endParaRPr lang="en-US" sz="1477"/>
          </a:p>
        </p:txBody>
      </p:sp>
      <p:sp>
        <p:nvSpPr>
          <p:cNvPr id="19458" name="Rectangle 3"/>
          <p:cNvSpPr>
            <a:spLocks noChangeArrowheads="1"/>
          </p:cNvSpPr>
          <p:nvPr/>
        </p:nvSpPr>
        <p:spPr bwMode="auto">
          <a:xfrm>
            <a:off x="1143000" y="5275385"/>
            <a:ext cx="2133600" cy="844062"/>
          </a:xfrm>
          <a:prstGeom prst="rect">
            <a:avLst/>
          </a:prstGeom>
          <a:solidFill>
            <a:schemeClr val="accent6">
              <a:lumMod val="40000"/>
              <a:lumOff val="60000"/>
              <a:alpha val="45097"/>
            </a:schemeClr>
          </a:solidFill>
          <a:ln w="12700">
            <a:solidFill>
              <a:schemeClr val="tx1"/>
            </a:solidFill>
            <a:miter lim="800000"/>
            <a:headEnd/>
            <a:tailEnd/>
          </a:ln>
        </p:spPr>
        <p:txBody>
          <a:bodyPr wrap="none" anchor="ctr"/>
          <a:lstStyle/>
          <a:p>
            <a:endParaRPr lang="en-US" sz="1477"/>
          </a:p>
        </p:txBody>
      </p:sp>
      <p:sp>
        <p:nvSpPr>
          <p:cNvPr id="19459" name="Rectangle 4"/>
          <p:cNvSpPr>
            <a:spLocks noGrp="1" noChangeArrowheads="1"/>
          </p:cNvSpPr>
          <p:nvPr>
            <p:ph type="title"/>
          </p:nvPr>
        </p:nvSpPr>
        <p:spPr>
          <a:xfrm>
            <a:off x="32450" y="446559"/>
            <a:ext cx="6780628" cy="908050"/>
          </a:xfrm>
        </p:spPr>
        <p:txBody>
          <a:bodyPr/>
          <a:lstStyle/>
          <a:p>
            <a:r>
              <a:rPr lang="en-GB" dirty="0"/>
              <a:t>Step 4: Flow-down Targets and Ceilings</a:t>
            </a:r>
            <a:br>
              <a:rPr lang="en-GB" dirty="0"/>
            </a:br>
            <a:r>
              <a:rPr lang="en-GB" dirty="0"/>
              <a:t>HOW MUCH is Enough?</a:t>
            </a:r>
          </a:p>
        </p:txBody>
      </p:sp>
      <p:sp>
        <p:nvSpPr>
          <p:cNvPr id="19483" name="Rectangle 40"/>
          <p:cNvSpPr>
            <a:spLocks noGrp="1" noChangeArrowheads="1"/>
          </p:cNvSpPr>
          <p:nvPr>
            <p:ph type="body" sz="half" idx="2"/>
          </p:nvPr>
        </p:nvSpPr>
        <p:spPr>
          <a:xfrm>
            <a:off x="4642338" y="990607"/>
            <a:ext cx="4196862" cy="5638793"/>
          </a:xfrm>
        </p:spPr>
        <p:txBody>
          <a:bodyPr>
            <a:normAutofit fontScale="77500" lnSpcReduction="20000"/>
          </a:bodyPr>
          <a:lstStyle/>
          <a:p>
            <a:r>
              <a:rPr lang="en-GB"/>
              <a:t>The fourth element of the QFD 2 chart is flowing down the WHAT-HOW MUCHs to give a set of target values for the chosen design solution</a:t>
            </a:r>
          </a:p>
          <a:p>
            <a:r>
              <a:rPr lang="en-GB" dirty="0"/>
              <a:t>These are design characteristics and targets for the design solution HOWs and specify how good the HOWs have to be in order to satisfy the customer </a:t>
            </a:r>
          </a:p>
          <a:p>
            <a:r>
              <a:rPr lang="en-GB" dirty="0"/>
              <a:t>If we are dealing with a system then the HOW MUCHs are the basis for the subsystem requirements</a:t>
            </a:r>
          </a:p>
          <a:p>
            <a:r>
              <a:rPr lang="en-GB" dirty="0"/>
              <a:t>If we are dealing with components or parts then the HOW MUCHs are the part specifications</a:t>
            </a:r>
          </a:p>
          <a:p>
            <a:r>
              <a:rPr lang="en-GB" dirty="0"/>
              <a:t>At higher system levels the HOW MUCHs may be a simple flow-down, but at the lower levels it will be necessary to undertake detailed design work (including Robust Design) to obtain the desired information to complete the HOW MUCHs</a:t>
            </a:r>
          </a:p>
          <a:p>
            <a:endParaRPr lang="en-GB" dirty="0"/>
          </a:p>
        </p:txBody>
      </p:sp>
      <p:sp>
        <p:nvSpPr>
          <p:cNvPr id="19460" name="Rectangle 5"/>
          <p:cNvSpPr>
            <a:spLocks noChangeArrowheads="1"/>
          </p:cNvSpPr>
          <p:nvPr/>
        </p:nvSpPr>
        <p:spPr bwMode="auto">
          <a:xfrm>
            <a:off x="1143000" y="2743200"/>
            <a:ext cx="304800" cy="3376246"/>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lIns="88414" tIns="44207" rIns="88414" bIns="44207" anchor="ctr"/>
          <a:lstStyle/>
          <a:p>
            <a:pPr algn="ctr" defTabSz="883649" eaLnBrk="0" hangingPunct="0"/>
            <a:endParaRPr lang="en-US" sz="1385">
              <a:latin typeface="Times New Roman" charset="0"/>
            </a:endParaRPr>
          </a:p>
        </p:txBody>
      </p:sp>
      <p:sp>
        <p:nvSpPr>
          <p:cNvPr id="19461" name="Rectangle 6"/>
          <p:cNvSpPr>
            <a:spLocks noChangeArrowheads="1"/>
          </p:cNvSpPr>
          <p:nvPr/>
        </p:nvSpPr>
        <p:spPr bwMode="auto">
          <a:xfrm>
            <a:off x="1447800" y="2743200"/>
            <a:ext cx="304800" cy="3376246"/>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9462" name="Rectangle 7"/>
          <p:cNvSpPr>
            <a:spLocks noChangeArrowheads="1"/>
          </p:cNvSpPr>
          <p:nvPr/>
        </p:nvSpPr>
        <p:spPr bwMode="auto">
          <a:xfrm>
            <a:off x="1752600" y="2743200"/>
            <a:ext cx="304800" cy="3376246"/>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9463" name="Rectangle 8"/>
          <p:cNvSpPr>
            <a:spLocks noChangeArrowheads="1"/>
          </p:cNvSpPr>
          <p:nvPr/>
        </p:nvSpPr>
        <p:spPr bwMode="auto">
          <a:xfrm>
            <a:off x="2057400" y="2743200"/>
            <a:ext cx="304800" cy="3376246"/>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9464" name="Rectangle 9"/>
          <p:cNvSpPr>
            <a:spLocks noChangeArrowheads="1"/>
          </p:cNvSpPr>
          <p:nvPr/>
        </p:nvSpPr>
        <p:spPr bwMode="auto">
          <a:xfrm>
            <a:off x="2362200" y="2743200"/>
            <a:ext cx="304800" cy="3376246"/>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9465" name="Rectangle 10"/>
          <p:cNvSpPr>
            <a:spLocks noChangeArrowheads="1"/>
          </p:cNvSpPr>
          <p:nvPr/>
        </p:nvSpPr>
        <p:spPr bwMode="auto">
          <a:xfrm>
            <a:off x="2971800" y="2743200"/>
            <a:ext cx="304800" cy="3376246"/>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9466" name="Rectangle 11"/>
          <p:cNvSpPr>
            <a:spLocks noChangeArrowheads="1"/>
          </p:cNvSpPr>
          <p:nvPr/>
        </p:nvSpPr>
        <p:spPr bwMode="auto">
          <a:xfrm>
            <a:off x="2667000" y="2743200"/>
            <a:ext cx="304800" cy="3376246"/>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9467" name="Text Box 12"/>
          <p:cNvSpPr txBox="1">
            <a:spLocks noChangeArrowheads="1"/>
          </p:cNvSpPr>
          <p:nvPr/>
        </p:nvSpPr>
        <p:spPr bwMode="auto">
          <a:xfrm>
            <a:off x="168296" y="3175492"/>
            <a:ext cx="1029750" cy="387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88414" tIns="44207" rIns="88414" bIns="44207">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939" b="1">
                <a:solidFill>
                  <a:srgbClr val="990000"/>
                </a:solidFill>
                <a:latin typeface="+mn-lt"/>
              </a:rPr>
              <a:t>WHAT</a:t>
            </a:r>
          </a:p>
        </p:txBody>
      </p:sp>
      <p:sp>
        <p:nvSpPr>
          <p:cNvPr id="19468" name="Text Box 13"/>
          <p:cNvSpPr txBox="1">
            <a:spLocks noChangeArrowheads="1"/>
          </p:cNvSpPr>
          <p:nvPr/>
        </p:nvSpPr>
        <p:spPr bwMode="auto">
          <a:xfrm>
            <a:off x="1852023" y="2331431"/>
            <a:ext cx="879068" cy="387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88414" tIns="44207" rIns="88414" bIns="44207">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939" b="1" dirty="0">
                <a:solidFill>
                  <a:srgbClr val="990000"/>
                </a:solidFill>
                <a:latin typeface="+mn-lt"/>
              </a:rPr>
              <a:t>HOW</a:t>
            </a:r>
          </a:p>
        </p:txBody>
      </p:sp>
      <p:grpSp>
        <p:nvGrpSpPr>
          <p:cNvPr id="19469" name="Group 14"/>
          <p:cNvGrpSpPr>
            <a:grpSpLocks/>
          </p:cNvGrpSpPr>
          <p:nvPr/>
        </p:nvGrpSpPr>
        <p:grpSpPr bwMode="auto">
          <a:xfrm>
            <a:off x="199294" y="3587262"/>
            <a:ext cx="4177812" cy="1688123"/>
            <a:chOff x="526" y="1824"/>
            <a:chExt cx="2600" cy="1152"/>
          </a:xfrm>
        </p:grpSpPr>
        <p:sp>
          <p:nvSpPr>
            <p:cNvPr id="19492" name="Rectangle 15"/>
            <p:cNvSpPr>
              <a:spLocks noChangeArrowheads="1"/>
            </p:cNvSpPr>
            <p:nvPr/>
          </p:nvSpPr>
          <p:spPr bwMode="auto">
            <a:xfrm rot="-5400000">
              <a:off x="1730" y="620"/>
              <a:ext cx="192" cy="2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9493" name="Rectangle 16"/>
            <p:cNvSpPr>
              <a:spLocks noChangeArrowheads="1"/>
            </p:cNvSpPr>
            <p:nvPr/>
          </p:nvSpPr>
          <p:spPr bwMode="auto">
            <a:xfrm rot="-5400000">
              <a:off x="1730" y="812"/>
              <a:ext cx="192" cy="2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vert="eaVert" wrap="none" lIns="88414" tIns="44207" rIns="88414" bIns="44207" anchor="ctr"/>
            <a:lstStyle/>
            <a:p>
              <a:pPr algn="ctr" defTabSz="883649" eaLnBrk="0" hangingPunct="0"/>
              <a:endParaRPr lang="en-US" sz="1939">
                <a:latin typeface="Times New Roman" charset="0"/>
              </a:endParaRPr>
            </a:p>
          </p:txBody>
        </p:sp>
        <p:sp>
          <p:nvSpPr>
            <p:cNvPr id="19494" name="Rectangle 17"/>
            <p:cNvSpPr>
              <a:spLocks noChangeArrowheads="1"/>
            </p:cNvSpPr>
            <p:nvPr/>
          </p:nvSpPr>
          <p:spPr bwMode="auto">
            <a:xfrm rot="-5400000">
              <a:off x="1730" y="1004"/>
              <a:ext cx="192" cy="2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9495" name="Rectangle 18"/>
            <p:cNvSpPr>
              <a:spLocks noChangeArrowheads="1"/>
            </p:cNvSpPr>
            <p:nvPr/>
          </p:nvSpPr>
          <p:spPr bwMode="auto">
            <a:xfrm rot="-5400000">
              <a:off x="1730" y="1196"/>
              <a:ext cx="192" cy="2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9496" name="Rectangle 19"/>
            <p:cNvSpPr>
              <a:spLocks noChangeArrowheads="1"/>
            </p:cNvSpPr>
            <p:nvPr/>
          </p:nvSpPr>
          <p:spPr bwMode="auto">
            <a:xfrm rot="-5400000">
              <a:off x="1730" y="1580"/>
              <a:ext cx="192" cy="2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9497" name="Rectangle 20"/>
            <p:cNvSpPr>
              <a:spLocks noChangeArrowheads="1"/>
            </p:cNvSpPr>
            <p:nvPr/>
          </p:nvSpPr>
          <p:spPr bwMode="auto">
            <a:xfrm rot="-5400000">
              <a:off x="1730" y="1388"/>
              <a:ext cx="192" cy="2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grpSp>
      <p:grpSp>
        <p:nvGrpSpPr>
          <p:cNvPr id="19470" name="Group 21"/>
          <p:cNvGrpSpPr>
            <a:grpSpLocks/>
          </p:cNvGrpSpPr>
          <p:nvPr/>
        </p:nvGrpSpPr>
        <p:grpSpPr bwMode="auto">
          <a:xfrm>
            <a:off x="1219200" y="3657600"/>
            <a:ext cx="152400" cy="140677"/>
            <a:chOff x="3648" y="2400"/>
            <a:chExt cx="96" cy="96"/>
          </a:xfrm>
        </p:grpSpPr>
        <p:sp>
          <p:nvSpPr>
            <p:cNvPr id="19490" name="Oval 22"/>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9491" name="Oval 23"/>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grpSp>
      <p:grpSp>
        <p:nvGrpSpPr>
          <p:cNvPr id="19471" name="Group 24"/>
          <p:cNvGrpSpPr>
            <a:grpSpLocks/>
          </p:cNvGrpSpPr>
          <p:nvPr/>
        </p:nvGrpSpPr>
        <p:grpSpPr bwMode="auto">
          <a:xfrm>
            <a:off x="2133600" y="4783016"/>
            <a:ext cx="152400" cy="140677"/>
            <a:chOff x="3648" y="2400"/>
            <a:chExt cx="96" cy="96"/>
          </a:xfrm>
        </p:grpSpPr>
        <p:sp>
          <p:nvSpPr>
            <p:cNvPr id="19488" name="Oval 25"/>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9489" name="Oval 26"/>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grpSp>
      <p:grpSp>
        <p:nvGrpSpPr>
          <p:cNvPr id="19472" name="Group 27"/>
          <p:cNvGrpSpPr>
            <a:grpSpLocks/>
          </p:cNvGrpSpPr>
          <p:nvPr/>
        </p:nvGrpSpPr>
        <p:grpSpPr bwMode="auto">
          <a:xfrm>
            <a:off x="1524000" y="3938954"/>
            <a:ext cx="152400" cy="140677"/>
            <a:chOff x="3648" y="2400"/>
            <a:chExt cx="96" cy="96"/>
          </a:xfrm>
        </p:grpSpPr>
        <p:sp>
          <p:nvSpPr>
            <p:cNvPr id="19486" name="Oval 28"/>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9487" name="Oval 29"/>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grpSp>
      <p:sp>
        <p:nvSpPr>
          <p:cNvPr id="19473" name="Oval 30"/>
          <p:cNvSpPr>
            <a:spLocks noChangeArrowheads="1"/>
          </p:cNvSpPr>
          <p:nvPr/>
        </p:nvSpPr>
        <p:spPr bwMode="auto">
          <a:xfrm>
            <a:off x="1219200" y="4220308"/>
            <a:ext cx="152400" cy="140677"/>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9474" name="Oval 31"/>
          <p:cNvSpPr>
            <a:spLocks noChangeArrowheads="1"/>
          </p:cNvSpPr>
          <p:nvPr/>
        </p:nvSpPr>
        <p:spPr bwMode="auto">
          <a:xfrm>
            <a:off x="2133600" y="3657600"/>
            <a:ext cx="152400" cy="140677"/>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9475" name="Oval 32"/>
          <p:cNvSpPr>
            <a:spLocks noChangeArrowheads="1"/>
          </p:cNvSpPr>
          <p:nvPr/>
        </p:nvSpPr>
        <p:spPr bwMode="auto">
          <a:xfrm>
            <a:off x="1219200" y="4783016"/>
            <a:ext cx="152400" cy="140677"/>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9476" name="Oval 33"/>
          <p:cNvSpPr>
            <a:spLocks noChangeArrowheads="1"/>
          </p:cNvSpPr>
          <p:nvPr/>
        </p:nvSpPr>
        <p:spPr bwMode="auto">
          <a:xfrm>
            <a:off x="1524000" y="4501662"/>
            <a:ext cx="152400" cy="140677"/>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9477" name="AutoShape 34"/>
          <p:cNvSpPr>
            <a:spLocks noChangeArrowheads="1"/>
          </p:cNvSpPr>
          <p:nvPr/>
        </p:nvSpPr>
        <p:spPr bwMode="auto">
          <a:xfrm>
            <a:off x="1524000" y="5064369"/>
            <a:ext cx="152400" cy="140677"/>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9478" name="AutoShape 35"/>
          <p:cNvSpPr>
            <a:spLocks noChangeArrowheads="1"/>
          </p:cNvSpPr>
          <p:nvPr/>
        </p:nvSpPr>
        <p:spPr bwMode="auto">
          <a:xfrm>
            <a:off x="2743200" y="4783016"/>
            <a:ext cx="152400" cy="140677"/>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9479" name="AutoShape 36"/>
          <p:cNvSpPr>
            <a:spLocks noChangeArrowheads="1"/>
          </p:cNvSpPr>
          <p:nvPr/>
        </p:nvSpPr>
        <p:spPr bwMode="auto">
          <a:xfrm>
            <a:off x="3048000" y="3657600"/>
            <a:ext cx="152400" cy="140677"/>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9480" name="AutoShape 37"/>
          <p:cNvSpPr>
            <a:spLocks noChangeArrowheads="1"/>
          </p:cNvSpPr>
          <p:nvPr/>
        </p:nvSpPr>
        <p:spPr bwMode="auto">
          <a:xfrm>
            <a:off x="1219200" y="3938954"/>
            <a:ext cx="152400" cy="140677"/>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9481" name="Oval 38"/>
          <p:cNvSpPr>
            <a:spLocks noChangeArrowheads="1"/>
          </p:cNvSpPr>
          <p:nvPr/>
        </p:nvSpPr>
        <p:spPr bwMode="auto">
          <a:xfrm>
            <a:off x="2743200" y="4220308"/>
            <a:ext cx="152400" cy="140677"/>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9482" name="Text Box 39"/>
          <p:cNvSpPr txBox="1">
            <a:spLocks noChangeArrowheads="1"/>
          </p:cNvSpPr>
          <p:nvPr/>
        </p:nvSpPr>
        <p:spPr bwMode="auto">
          <a:xfrm>
            <a:off x="1389436" y="5693081"/>
            <a:ext cx="1789573" cy="387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88414" tIns="44207" rIns="88414" bIns="44207">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939" b="1" dirty="0">
                <a:solidFill>
                  <a:srgbClr val="990000"/>
                </a:solidFill>
                <a:latin typeface="+mn-lt"/>
              </a:rPr>
              <a:t>HOW MUCH</a:t>
            </a:r>
          </a:p>
        </p:txBody>
      </p:sp>
      <p:sp>
        <p:nvSpPr>
          <p:cNvPr id="19484" name="AutoShape 41"/>
          <p:cNvSpPr>
            <a:spLocks noChangeArrowheads="1"/>
          </p:cNvSpPr>
          <p:nvPr/>
        </p:nvSpPr>
        <p:spPr bwMode="auto">
          <a:xfrm rot="16074906" flipH="1">
            <a:off x="1772385" y="4067176"/>
            <a:ext cx="1526931" cy="1645626"/>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endParaRPr lang="en-US" sz="1477"/>
          </a:p>
        </p:txBody>
      </p:sp>
      <p:sp>
        <p:nvSpPr>
          <p:cNvPr id="19485" name="Text Box 42"/>
          <p:cNvSpPr txBox="1">
            <a:spLocks noChangeArrowheads="1"/>
          </p:cNvSpPr>
          <p:nvPr/>
        </p:nvSpPr>
        <p:spPr bwMode="auto">
          <a:xfrm rot="-5400000">
            <a:off x="2871031" y="4081676"/>
            <a:ext cx="1789573" cy="686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88414" tIns="44207" rIns="88414" bIns="44207">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939" b="1">
                <a:solidFill>
                  <a:srgbClr val="990000"/>
                </a:solidFill>
                <a:latin typeface="+mn-lt"/>
              </a:rPr>
              <a:t>WHAT </a:t>
            </a:r>
          </a:p>
          <a:p>
            <a:pPr algn="ctr"/>
            <a:r>
              <a:rPr lang="en-GB" sz="1939" b="1">
                <a:solidFill>
                  <a:srgbClr val="990000"/>
                </a:solidFill>
                <a:latin typeface="+mn-lt"/>
              </a:rPr>
              <a:t>HOW MUCH</a:t>
            </a:r>
          </a:p>
        </p:txBody>
      </p:sp>
    </p:spTree>
    <p:extLst>
      <p:ext uri="{BB962C8B-B14F-4D97-AF65-F5344CB8AC3E}">
        <p14:creationId xmlns:p14="http://schemas.microsoft.com/office/powerpoint/2010/main" val="6862067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GB"/>
              <a:t>Flowing Requirements Down</a:t>
            </a:r>
            <a:endParaRPr lang="en-GB" dirty="0"/>
          </a:p>
        </p:txBody>
      </p:sp>
      <p:sp>
        <p:nvSpPr>
          <p:cNvPr id="21506" name="Rectangle 3"/>
          <p:cNvSpPr>
            <a:spLocks noChangeArrowheads="1"/>
          </p:cNvSpPr>
          <p:nvPr/>
        </p:nvSpPr>
        <p:spPr bwMode="auto">
          <a:xfrm>
            <a:off x="2730012" y="1213338"/>
            <a:ext cx="304800" cy="436098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lIns="88414" tIns="44207" rIns="88414" bIns="44207" anchor="ctr"/>
          <a:lstStyle/>
          <a:p>
            <a:pPr algn="ctr" defTabSz="883649" eaLnBrk="0" hangingPunct="0"/>
            <a:endParaRPr lang="en-US" sz="1385">
              <a:latin typeface="Times New Roman" charset="0"/>
            </a:endParaRPr>
          </a:p>
        </p:txBody>
      </p:sp>
      <p:sp>
        <p:nvSpPr>
          <p:cNvPr id="21507" name="Rectangle 4"/>
          <p:cNvSpPr>
            <a:spLocks noChangeArrowheads="1"/>
          </p:cNvSpPr>
          <p:nvPr/>
        </p:nvSpPr>
        <p:spPr bwMode="auto">
          <a:xfrm>
            <a:off x="3034814" y="1213338"/>
            <a:ext cx="306265" cy="436098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21508" name="Rectangle 5"/>
          <p:cNvSpPr>
            <a:spLocks noChangeArrowheads="1"/>
          </p:cNvSpPr>
          <p:nvPr/>
        </p:nvSpPr>
        <p:spPr bwMode="auto">
          <a:xfrm>
            <a:off x="3341079" y="1213338"/>
            <a:ext cx="303335" cy="436098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21509" name="Rectangle 6"/>
          <p:cNvSpPr>
            <a:spLocks noChangeArrowheads="1"/>
          </p:cNvSpPr>
          <p:nvPr/>
        </p:nvSpPr>
        <p:spPr bwMode="auto">
          <a:xfrm>
            <a:off x="3644412" y="1213338"/>
            <a:ext cx="304800" cy="436098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21510" name="Rectangle 7"/>
          <p:cNvSpPr>
            <a:spLocks noChangeArrowheads="1"/>
          </p:cNvSpPr>
          <p:nvPr/>
        </p:nvSpPr>
        <p:spPr bwMode="auto">
          <a:xfrm>
            <a:off x="3949212" y="1213338"/>
            <a:ext cx="304800" cy="436098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21511" name="Rectangle 8"/>
          <p:cNvSpPr>
            <a:spLocks noChangeArrowheads="1"/>
          </p:cNvSpPr>
          <p:nvPr/>
        </p:nvSpPr>
        <p:spPr bwMode="auto">
          <a:xfrm>
            <a:off x="4558814" y="1213338"/>
            <a:ext cx="306265" cy="436098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21512" name="Rectangle 9"/>
          <p:cNvSpPr>
            <a:spLocks noChangeArrowheads="1"/>
          </p:cNvSpPr>
          <p:nvPr/>
        </p:nvSpPr>
        <p:spPr bwMode="auto">
          <a:xfrm>
            <a:off x="4254012" y="1213338"/>
            <a:ext cx="304800" cy="436098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21513" name="Rectangle 10"/>
          <p:cNvSpPr>
            <a:spLocks noChangeArrowheads="1"/>
          </p:cNvSpPr>
          <p:nvPr/>
        </p:nvSpPr>
        <p:spPr bwMode="auto">
          <a:xfrm rot="-5400000">
            <a:off x="3396761" y="231533"/>
            <a:ext cx="281354" cy="4964723"/>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21514" name="Rectangle 11"/>
          <p:cNvSpPr>
            <a:spLocks noChangeArrowheads="1"/>
          </p:cNvSpPr>
          <p:nvPr/>
        </p:nvSpPr>
        <p:spPr bwMode="auto">
          <a:xfrm rot="-5400000">
            <a:off x="3396761" y="512887"/>
            <a:ext cx="281354" cy="4964723"/>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21515" name="Rectangle 12"/>
          <p:cNvSpPr>
            <a:spLocks noChangeArrowheads="1"/>
          </p:cNvSpPr>
          <p:nvPr/>
        </p:nvSpPr>
        <p:spPr bwMode="auto">
          <a:xfrm rot="-5400000">
            <a:off x="3396761" y="794240"/>
            <a:ext cx="281354" cy="4964723"/>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21516" name="Rectangle 13"/>
          <p:cNvSpPr>
            <a:spLocks noChangeArrowheads="1"/>
          </p:cNvSpPr>
          <p:nvPr/>
        </p:nvSpPr>
        <p:spPr bwMode="auto">
          <a:xfrm rot="-5400000">
            <a:off x="3396761" y="1075594"/>
            <a:ext cx="281354" cy="4964723"/>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21517" name="Rectangle 14"/>
          <p:cNvSpPr>
            <a:spLocks noChangeArrowheads="1"/>
          </p:cNvSpPr>
          <p:nvPr/>
        </p:nvSpPr>
        <p:spPr bwMode="auto">
          <a:xfrm rot="-5400000">
            <a:off x="3396761" y="1356946"/>
            <a:ext cx="281354" cy="4964723"/>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21518" name="Rectangle 15"/>
          <p:cNvSpPr>
            <a:spLocks noChangeArrowheads="1"/>
          </p:cNvSpPr>
          <p:nvPr/>
        </p:nvSpPr>
        <p:spPr bwMode="auto">
          <a:xfrm rot="-5400000">
            <a:off x="3396761" y="1638302"/>
            <a:ext cx="281354" cy="4964723"/>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21519" name="Line 17"/>
          <p:cNvSpPr>
            <a:spLocks noChangeShapeType="1"/>
          </p:cNvSpPr>
          <p:nvPr/>
        </p:nvSpPr>
        <p:spPr bwMode="auto">
          <a:xfrm flipH="1">
            <a:off x="1040423" y="1214804"/>
            <a:ext cx="167786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477"/>
          </a:p>
        </p:txBody>
      </p:sp>
      <p:sp>
        <p:nvSpPr>
          <p:cNvPr id="21520" name="Line 18"/>
          <p:cNvSpPr>
            <a:spLocks noChangeShapeType="1"/>
          </p:cNvSpPr>
          <p:nvPr/>
        </p:nvSpPr>
        <p:spPr bwMode="auto">
          <a:xfrm flipV="1">
            <a:off x="1055077" y="1213339"/>
            <a:ext cx="0" cy="107852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477"/>
          </a:p>
        </p:txBody>
      </p:sp>
      <p:sp>
        <p:nvSpPr>
          <p:cNvPr id="21521" name="Line 20"/>
          <p:cNvSpPr>
            <a:spLocks noChangeShapeType="1"/>
          </p:cNvSpPr>
          <p:nvPr/>
        </p:nvSpPr>
        <p:spPr bwMode="auto">
          <a:xfrm flipH="1" flipV="1">
            <a:off x="1181100" y="1225062"/>
            <a:ext cx="1548912" cy="10668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477"/>
          </a:p>
        </p:txBody>
      </p:sp>
      <p:sp>
        <p:nvSpPr>
          <p:cNvPr id="21522" name="Text Box 21"/>
          <p:cNvSpPr txBox="1">
            <a:spLocks noChangeArrowheads="1"/>
          </p:cNvSpPr>
          <p:nvPr/>
        </p:nvSpPr>
        <p:spPr bwMode="auto">
          <a:xfrm>
            <a:off x="1100506" y="1866901"/>
            <a:ext cx="1132342" cy="4586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88414" tIns="44207" rIns="88414" bIns="44207">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200"/>
              <a:t>Design</a:t>
            </a:r>
          </a:p>
          <a:p>
            <a:r>
              <a:rPr lang="en-GB" sz="1200"/>
              <a:t>Requirements</a:t>
            </a:r>
          </a:p>
        </p:txBody>
      </p:sp>
      <p:sp>
        <p:nvSpPr>
          <p:cNvPr id="21523" name="Text Box 22"/>
          <p:cNvSpPr txBox="1">
            <a:spLocks noChangeArrowheads="1"/>
          </p:cNvSpPr>
          <p:nvPr/>
        </p:nvSpPr>
        <p:spPr bwMode="auto">
          <a:xfrm>
            <a:off x="1652956" y="1204549"/>
            <a:ext cx="1132342" cy="4586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88414" tIns="44207" rIns="88414" bIns="44207">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200"/>
              <a:t>Solution</a:t>
            </a:r>
          </a:p>
          <a:p>
            <a:r>
              <a:rPr lang="en-GB" sz="1200"/>
              <a:t>Requirements</a:t>
            </a:r>
          </a:p>
        </p:txBody>
      </p:sp>
      <p:sp>
        <p:nvSpPr>
          <p:cNvPr id="21524" name="Text Box 23"/>
          <p:cNvSpPr txBox="1">
            <a:spLocks noChangeArrowheads="1"/>
          </p:cNvSpPr>
          <p:nvPr/>
        </p:nvSpPr>
        <p:spPr bwMode="auto">
          <a:xfrm rot="-5400000">
            <a:off x="2316565" y="1629865"/>
            <a:ext cx="1090664" cy="2454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88414" tIns="44207" rIns="88414" bIns="44207">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015"/>
              <a:t>Design Solution</a:t>
            </a:r>
          </a:p>
        </p:txBody>
      </p:sp>
      <p:sp>
        <p:nvSpPr>
          <p:cNvPr id="21525" name="Rectangle 24"/>
          <p:cNvSpPr>
            <a:spLocks noChangeArrowheads="1"/>
          </p:cNvSpPr>
          <p:nvPr/>
        </p:nvSpPr>
        <p:spPr bwMode="auto">
          <a:xfrm rot="-5400000">
            <a:off x="3396761" y="-49823"/>
            <a:ext cx="281354" cy="4964723"/>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21526" name="Text Box 25"/>
          <p:cNvSpPr txBox="1">
            <a:spLocks noChangeArrowheads="1"/>
          </p:cNvSpPr>
          <p:nvPr/>
        </p:nvSpPr>
        <p:spPr bwMode="auto">
          <a:xfrm>
            <a:off x="5013230" y="3392258"/>
            <a:ext cx="1018529" cy="3451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88414" tIns="44207" rIns="88414" bIns="44207" anchor="ctr">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554" dirty="0"/>
              <a:t>Measure A + Target Value</a:t>
            </a:r>
          </a:p>
          <a:p>
            <a:pPr algn="ctr"/>
            <a:r>
              <a:rPr lang="en-GB" sz="554" dirty="0"/>
              <a:t>Measure B + Target Value</a:t>
            </a:r>
          </a:p>
          <a:p>
            <a:pPr algn="ctr"/>
            <a:r>
              <a:rPr lang="en-GB" sz="554" dirty="0"/>
              <a:t>Measure C + Target Value</a:t>
            </a:r>
          </a:p>
        </p:txBody>
      </p:sp>
      <p:sp>
        <p:nvSpPr>
          <p:cNvPr id="21527" name="Rectangle 26"/>
          <p:cNvSpPr>
            <a:spLocks noChangeArrowheads="1"/>
          </p:cNvSpPr>
          <p:nvPr/>
        </p:nvSpPr>
        <p:spPr bwMode="auto">
          <a:xfrm>
            <a:off x="1055079" y="4261338"/>
            <a:ext cx="1674935" cy="131298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grpSp>
        <p:nvGrpSpPr>
          <p:cNvPr id="21528" name="Group 28"/>
          <p:cNvGrpSpPr>
            <a:grpSpLocks/>
          </p:cNvGrpSpPr>
          <p:nvPr/>
        </p:nvGrpSpPr>
        <p:grpSpPr bwMode="auto">
          <a:xfrm>
            <a:off x="3404089" y="3475892"/>
            <a:ext cx="152400" cy="140677"/>
            <a:chOff x="3648" y="2400"/>
            <a:chExt cx="96" cy="96"/>
          </a:xfrm>
        </p:grpSpPr>
        <p:sp>
          <p:nvSpPr>
            <p:cNvPr id="21551" name="Oval 29"/>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21552" name="Oval 30"/>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grpSp>
      <p:grpSp>
        <p:nvGrpSpPr>
          <p:cNvPr id="21529" name="Group 31"/>
          <p:cNvGrpSpPr>
            <a:grpSpLocks/>
          </p:cNvGrpSpPr>
          <p:nvPr/>
        </p:nvGrpSpPr>
        <p:grpSpPr bwMode="auto">
          <a:xfrm>
            <a:off x="4025412" y="3475892"/>
            <a:ext cx="152400" cy="140677"/>
            <a:chOff x="3648" y="2400"/>
            <a:chExt cx="96" cy="96"/>
          </a:xfrm>
        </p:grpSpPr>
        <p:sp>
          <p:nvSpPr>
            <p:cNvPr id="21549" name="Oval 32"/>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21550" name="Oval 33"/>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grpSp>
      <p:sp>
        <p:nvSpPr>
          <p:cNvPr id="21530" name="AutoShape 39"/>
          <p:cNvSpPr>
            <a:spLocks noChangeArrowheads="1"/>
          </p:cNvSpPr>
          <p:nvPr/>
        </p:nvSpPr>
        <p:spPr bwMode="auto">
          <a:xfrm>
            <a:off x="2753458" y="3464169"/>
            <a:ext cx="152400" cy="140677"/>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21531" name="Oval 40"/>
          <p:cNvSpPr>
            <a:spLocks noChangeArrowheads="1"/>
          </p:cNvSpPr>
          <p:nvPr/>
        </p:nvSpPr>
        <p:spPr bwMode="auto">
          <a:xfrm>
            <a:off x="4315558" y="3481754"/>
            <a:ext cx="152400" cy="140677"/>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21532" name="Text Box 44"/>
          <p:cNvSpPr txBox="1">
            <a:spLocks noChangeArrowheads="1"/>
          </p:cNvSpPr>
          <p:nvPr/>
        </p:nvSpPr>
        <p:spPr bwMode="auto">
          <a:xfrm rot="-5400000">
            <a:off x="2535118" y="1539012"/>
            <a:ext cx="1274885" cy="2454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88414" tIns="44207" rIns="88414" bIns="44207">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015"/>
              <a:t>Design Solution</a:t>
            </a:r>
          </a:p>
        </p:txBody>
      </p:sp>
      <p:sp>
        <p:nvSpPr>
          <p:cNvPr id="21533" name="Text Box 45"/>
          <p:cNvSpPr txBox="1">
            <a:spLocks noChangeArrowheads="1"/>
          </p:cNvSpPr>
          <p:nvPr/>
        </p:nvSpPr>
        <p:spPr bwMode="auto">
          <a:xfrm rot="-5400000">
            <a:off x="3245618" y="1632796"/>
            <a:ext cx="1090664" cy="2454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88414" tIns="44207" rIns="88414" bIns="44207">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015"/>
              <a:t>Design Solution</a:t>
            </a:r>
          </a:p>
        </p:txBody>
      </p:sp>
      <p:sp>
        <p:nvSpPr>
          <p:cNvPr id="21534" name="Text Box 46"/>
          <p:cNvSpPr txBox="1">
            <a:spLocks noChangeArrowheads="1"/>
          </p:cNvSpPr>
          <p:nvPr/>
        </p:nvSpPr>
        <p:spPr bwMode="auto">
          <a:xfrm rot="-5400000">
            <a:off x="3544557" y="1612281"/>
            <a:ext cx="1090664" cy="2454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88414" tIns="44207" rIns="88414" bIns="44207">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015"/>
              <a:t>Design Solution</a:t>
            </a:r>
          </a:p>
        </p:txBody>
      </p:sp>
      <p:sp>
        <p:nvSpPr>
          <p:cNvPr id="21535" name="Text Box 47"/>
          <p:cNvSpPr txBox="1">
            <a:spLocks noChangeArrowheads="1"/>
          </p:cNvSpPr>
          <p:nvPr/>
        </p:nvSpPr>
        <p:spPr bwMode="auto">
          <a:xfrm rot="-5400000">
            <a:off x="2943016" y="1635727"/>
            <a:ext cx="1090664" cy="2454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88414" tIns="44207" rIns="88414" bIns="44207">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015"/>
              <a:t>Design Solution</a:t>
            </a:r>
          </a:p>
        </p:txBody>
      </p:sp>
      <p:sp>
        <p:nvSpPr>
          <p:cNvPr id="21536" name="AutoShape 48"/>
          <p:cNvSpPr>
            <a:spLocks noChangeArrowheads="1"/>
          </p:cNvSpPr>
          <p:nvPr/>
        </p:nvSpPr>
        <p:spPr bwMode="auto">
          <a:xfrm>
            <a:off x="2762251" y="3701561"/>
            <a:ext cx="184638" cy="1019908"/>
          </a:xfrm>
          <a:prstGeom prst="downArrow">
            <a:avLst>
              <a:gd name="adj1" fmla="val 50000"/>
              <a:gd name="adj2" fmla="val 80965"/>
            </a:avLst>
          </a:prstGeom>
          <a:solidFill>
            <a:srgbClr val="990000"/>
          </a:solidFill>
          <a:ln w="12700">
            <a:solidFill>
              <a:schemeClr val="tx1"/>
            </a:solidFill>
            <a:miter lim="800000"/>
            <a:headEnd/>
            <a:tailEnd/>
          </a:ln>
        </p:spPr>
        <p:txBody>
          <a:bodyPr wrap="none" anchor="ctr"/>
          <a:lstStyle/>
          <a:p>
            <a:endParaRPr lang="en-US" sz="1477"/>
          </a:p>
        </p:txBody>
      </p:sp>
      <p:sp>
        <p:nvSpPr>
          <p:cNvPr id="21537" name="AutoShape 49"/>
          <p:cNvSpPr>
            <a:spLocks noChangeArrowheads="1"/>
          </p:cNvSpPr>
          <p:nvPr/>
        </p:nvSpPr>
        <p:spPr bwMode="auto">
          <a:xfrm>
            <a:off x="4006362" y="3707423"/>
            <a:ext cx="184638" cy="1019908"/>
          </a:xfrm>
          <a:prstGeom prst="downArrow">
            <a:avLst>
              <a:gd name="adj1" fmla="val 50000"/>
              <a:gd name="adj2" fmla="val 80965"/>
            </a:avLst>
          </a:prstGeom>
          <a:solidFill>
            <a:srgbClr val="990000"/>
          </a:solidFill>
          <a:ln w="12700">
            <a:solidFill>
              <a:schemeClr val="tx1"/>
            </a:solidFill>
            <a:miter lim="800000"/>
            <a:headEnd/>
            <a:tailEnd/>
          </a:ln>
        </p:spPr>
        <p:txBody>
          <a:bodyPr wrap="none" anchor="ctr"/>
          <a:lstStyle/>
          <a:p>
            <a:endParaRPr lang="en-US" sz="1477"/>
          </a:p>
        </p:txBody>
      </p:sp>
      <p:sp>
        <p:nvSpPr>
          <p:cNvPr id="21538" name="AutoShape 50"/>
          <p:cNvSpPr>
            <a:spLocks noChangeArrowheads="1"/>
          </p:cNvSpPr>
          <p:nvPr/>
        </p:nvSpPr>
        <p:spPr bwMode="auto">
          <a:xfrm>
            <a:off x="4327284" y="3695700"/>
            <a:ext cx="184638" cy="1019908"/>
          </a:xfrm>
          <a:prstGeom prst="downArrow">
            <a:avLst>
              <a:gd name="adj1" fmla="val 50000"/>
              <a:gd name="adj2" fmla="val 80965"/>
            </a:avLst>
          </a:prstGeom>
          <a:solidFill>
            <a:srgbClr val="990000"/>
          </a:solidFill>
          <a:ln w="12700">
            <a:solidFill>
              <a:schemeClr val="tx1"/>
            </a:solidFill>
            <a:miter lim="800000"/>
            <a:headEnd/>
            <a:tailEnd/>
          </a:ln>
        </p:spPr>
        <p:txBody>
          <a:bodyPr wrap="none" anchor="ctr"/>
          <a:lstStyle/>
          <a:p>
            <a:endParaRPr lang="en-US" sz="1477"/>
          </a:p>
        </p:txBody>
      </p:sp>
      <p:sp>
        <p:nvSpPr>
          <p:cNvPr id="21539" name="AutoShape 51"/>
          <p:cNvSpPr>
            <a:spLocks noChangeArrowheads="1"/>
          </p:cNvSpPr>
          <p:nvPr/>
        </p:nvSpPr>
        <p:spPr bwMode="auto">
          <a:xfrm>
            <a:off x="3396762" y="3707423"/>
            <a:ext cx="184638" cy="1019908"/>
          </a:xfrm>
          <a:prstGeom prst="downArrow">
            <a:avLst>
              <a:gd name="adj1" fmla="val 50000"/>
              <a:gd name="adj2" fmla="val 80965"/>
            </a:avLst>
          </a:prstGeom>
          <a:solidFill>
            <a:srgbClr val="990000"/>
          </a:solidFill>
          <a:ln w="12700">
            <a:solidFill>
              <a:schemeClr val="tx1"/>
            </a:solidFill>
            <a:miter lim="800000"/>
            <a:headEnd/>
            <a:tailEnd/>
          </a:ln>
        </p:spPr>
        <p:txBody>
          <a:bodyPr wrap="none" anchor="ctr"/>
          <a:lstStyle/>
          <a:p>
            <a:endParaRPr lang="en-US" sz="1477"/>
          </a:p>
        </p:txBody>
      </p:sp>
      <p:sp>
        <p:nvSpPr>
          <p:cNvPr id="18469" name="AutoShape 52"/>
          <p:cNvSpPr>
            <a:spLocks noChangeArrowheads="1"/>
          </p:cNvSpPr>
          <p:nvPr/>
        </p:nvSpPr>
        <p:spPr bwMode="gray">
          <a:xfrm>
            <a:off x="5572862" y="1213341"/>
            <a:ext cx="2980592" cy="1644162"/>
          </a:xfrm>
          <a:prstGeom prst="wedgeRoundRectCallout">
            <a:avLst>
              <a:gd name="adj1" fmla="val -87662"/>
              <a:gd name="adj2" fmla="val 91801"/>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nchor="ctr"/>
          <a:lstStyle/>
          <a:p>
            <a:pPr algn="ctr" eaLnBrk="0" hangingPunct="0">
              <a:defRPr/>
            </a:pPr>
            <a:r>
              <a:rPr lang="en-GB" sz="1477" dirty="0">
                <a:solidFill>
                  <a:srgbClr val="FFFFFF"/>
                </a:solidFill>
              </a:rPr>
              <a:t>The relationships indicate that a particular design requirement target value needs to be appropriately flowed down to define the solution characteristic target values</a:t>
            </a:r>
          </a:p>
        </p:txBody>
      </p:sp>
      <p:sp>
        <p:nvSpPr>
          <p:cNvPr id="21543" name="AutoShape 53"/>
          <p:cNvSpPr>
            <a:spLocks noChangeArrowheads="1"/>
          </p:cNvSpPr>
          <p:nvPr/>
        </p:nvSpPr>
        <p:spPr bwMode="auto">
          <a:xfrm>
            <a:off x="4572000" y="3446589"/>
            <a:ext cx="410308" cy="219808"/>
          </a:xfrm>
          <a:prstGeom prst="leftArrow">
            <a:avLst>
              <a:gd name="adj1" fmla="val 50000"/>
              <a:gd name="adj2" fmla="val 46667"/>
            </a:avLst>
          </a:prstGeom>
          <a:solidFill>
            <a:srgbClr val="990000"/>
          </a:solidFill>
          <a:ln w="12700">
            <a:solidFill>
              <a:schemeClr val="tx1"/>
            </a:solidFill>
            <a:miter lim="800000"/>
            <a:headEnd/>
            <a:tailEnd/>
          </a:ln>
        </p:spPr>
        <p:txBody>
          <a:bodyPr wrap="none" anchor="ctr"/>
          <a:lstStyle/>
          <a:p>
            <a:endParaRPr lang="en-US" sz="1477"/>
          </a:p>
        </p:txBody>
      </p:sp>
      <p:sp>
        <p:nvSpPr>
          <p:cNvPr id="18471" name="AutoShape 54"/>
          <p:cNvSpPr>
            <a:spLocks noChangeArrowheads="1"/>
          </p:cNvSpPr>
          <p:nvPr/>
        </p:nvSpPr>
        <p:spPr bwMode="gray">
          <a:xfrm>
            <a:off x="5566145" y="3979989"/>
            <a:ext cx="3249611" cy="1564670"/>
          </a:xfrm>
          <a:prstGeom prst="wedgeRoundRectCallout">
            <a:avLst>
              <a:gd name="adj1" fmla="val -87767"/>
              <a:gd name="adj2" fmla="val 7778"/>
              <a:gd name="adj3" fmla="val 16667"/>
            </a:avLst>
          </a:prstGeom>
          <a:ln>
            <a:headEnd/>
            <a:tailEnd/>
          </a:ln>
        </p:spPr>
        <p:style>
          <a:lnRef idx="1">
            <a:schemeClr val="accent6"/>
          </a:lnRef>
          <a:fillRef idx="2">
            <a:schemeClr val="accent6"/>
          </a:fillRef>
          <a:effectRef idx="1">
            <a:schemeClr val="accent6"/>
          </a:effectRef>
          <a:fontRef idx="minor">
            <a:schemeClr val="dk1"/>
          </a:fontRef>
        </p:style>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GB" sz="1477" dirty="0">
                <a:solidFill>
                  <a:srgbClr val="000000"/>
                </a:solidFill>
              </a:rPr>
              <a:t>What goes in the HOW MUCH boxes depends on the </a:t>
            </a:r>
            <a:r>
              <a:rPr lang="ja-JP" altLang="en-GB" sz="1477" dirty="0">
                <a:solidFill>
                  <a:srgbClr val="000000"/>
                </a:solidFill>
              </a:rPr>
              <a:t>“</a:t>
            </a:r>
            <a:r>
              <a:rPr lang="en-GB" sz="1477" dirty="0">
                <a:solidFill>
                  <a:srgbClr val="000000"/>
                </a:solidFill>
              </a:rPr>
              <a:t>level</a:t>
            </a:r>
            <a:r>
              <a:rPr lang="ja-JP" altLang="en-GB" sz="1477" dirty="0">
                <a:solidFill>
                  <a:srgbClr val="000000"/>
                </a:solidFill>
              </a:rPr>
              <a:t>”</a:t>
            </a:r>
            <a:r>
              <a:rPr lang="en-GB" sz="1477" dirty="0">
                <a:solidFill>
                  <a:srgbClr val="000000"/>
                </a:solidFill>
              </a:rPr>
              <a:t> of the system under consideration. If we are dealing with a big system at a high level then each box will contain a subsystem specification</a:t>
            </a:r>
          </a:p>
        </p:txBody>
      </p:sp>
      <p:sp>
        <p:nvSpPr>
          <p:cNvPr id="21547" name="Text Box 76"/>
          <p:cNvSpPr txBox="1">
            <a:spLocks noChangeArrowheads="1"/>
          </p:cNvSpPr>
          <p:nvPr/>
        </p:nvSpPr>
        <p:spPr bwMode="auto">
          <a:xfrm>
            <a:off x="1302730" y="4637957"/>
            <a:ext cx="1091369" cy="643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88414" tIns="44207" rIns="88414" bIns="44207" anchor="ctr">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200"/>
              <a:t>Solution </a:t>
            </a:r>
          </a:p>
          <a:p>
            <a:r>
              <a:rPr lang="en-GB" sz="1200"/>
              <a:t>Requirement</a:t>
            </a:r>
          </a:p>
          <a:p>
            <a:r>
              <a:rPr lang="en-GB" sz="1200"/>
              <a:t>Target values</a:t>
            </a:r>
          </a:p>
        </p:txBody>
      </p:sp>
      <p:sp>
        <p:nvSpPr>
          <p:cNvPr id="21548" name="TextBox 55"/>
          <p:cNvSpPr txBox="1">
            <a:spLocks noChangeArrowheads="1"/>
          </p:cNvSpPr>
          <p:nvPr/>
        </p:nvSpPr>
        <p:spPr bwMode="auto">
          <a:xfrm>
            <a:off x="1132743" y="3411419"/>
            <a:ext cx="817853" cy="2911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292"/>
              <a:t>Function</a:t>
            </a:r>
          </a:p>
        </p:txBody>
      </p:sp>
      <p:sp>
        <p:nvSpPr>
          <p:cNvPr id="2" name="Rounded Rectangular Callout 1"/>
          <p:cNvSpPr/>
          <p:nvPr/>
        </p:nvSpPr>
        <p:spPr>
          <a:xfrm>
            <a:off x="1035070" y="5565783"/>
            <a:ext cx="4024100" cy="823818"/>
          </a:xfrm>
          <a:prstGeom prst="wedgeRoundRectCallout">
            <a:avLst>
              <a:gd name="adj1" fmla="val 1260"/>
              <a:gd name="adj2" fmla="val -84936"/>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00" dirty="0"/>
              <a:t>The completion of the QFD 2 HOW MUCH boxes may also identify where trades are necessary between subsystems</a:t>
            </a:r>
          </a:p>
        </p:txBody>
      </p:sp>
    </p:spTree>
    <p:extLst>
      <p:ext uri="{BB962C8B-B14F-4D97-AF65-F5344CB8AC3E}">
        <p14:creationId xmlns:p14="http://schemas.microsoft.com/office/powerpoint/2010/main" val="1131769483"/>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Subsystem Requirements</a:t>
            </a:r>
            <a:endParaRPr lang="en-US" dirty="0"/>
          </a:p>
        </p:txBody>
      </p:sp>
      <p:sp>
        <p:nvSpPr>
          <p:cNvPr id="6" name="Rectangle 5"/>
          <p:cNvSpPr/>
          <p:nvPr/>
        </p:nvSpPr>
        <p:spPr>
          <a:xfrm>
            <a:off x="165587" y="4746497"/>
            <a:ext cx="4022028" cy="1512594"/>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en-US" sz="1846" dirty="0"/>
              <a:t>QFD 2 can help us develop Subsystem requirements - in fact the Subsystem requirements SHOULD be ready and waiting</a:t>
            </a:r>
          </a:p>
        </p:txBody>
      </p:sp>
      <p:pic>
        <p:nvPicPr>
          <p:cNvPr id="4" name="Picture 3"/>
          <p:cNvPicPr>
            <a:picLocks noChangeAspect="1"/>
          </p:cNvPicPr>
          <p:nvPr/>
        </p:nvPicPr>
        <p:blipFill>
          <a:blip r:embed="rId2"/>
          <a:stretch>
            <a:fillRect/>
          </a:stretch>
        </p:blipFill>
        <p:spPr>
          <a:xfrm>
            <a:off x="276958" y="967587"/>
            <a:ext cx="8725700" cy="5000546"/>
          </a:xfrm>
          <a:prstGeom prst="rect">
            <a:avLst/>
          </a:prstGeom>
        </p:spPr>
      </p:pic>
    </p:spTree>
    <p:extLst>
      <p:ext uri="{BB962C8B-B14F-4D97-AF65-F5344CB8AC3E}">
        <p14:creationId xmlns:p14="http://schemas.microsoft.com/office/powerpoint/2010/main" val="10345605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a:spLocks noGrp="1" noChangeArrowheads="1"/>
          </p:cNvSpPr>
          <p:nvPr>
            <p:ph sz="half" idx="1"/>
          </p:nvPr>
        </p:nvSpPr>
        <p:spPr/>
        <p:txBody>
          <a:bodyPr/>
          <a:lstStyle/>
          <a:p>
            <a:r>
              <a:rPr lang="en-GB"/>
              <a:t>Pros</a:t>
            </a:r>
          </a:p>
          <a:p>
            <a:pPr lvl="1"/>
            <a:r>
              <a:rPr lang="en-GB"/>
              <a:t>Verifies that system concept solution(s) are compliant with the System Design Requirements</a:t>
            </a:r>
          </a:p>
          <a:p>
            <a:pPr lvl="1"/>
            <a:r>
              <a:rPr lang="en-GB"/>
              <a:t>Identifies potential system interactions that could result in undesirable emergent behaviour</a:t>
            </a:r>
          </a:p>
          <a:p>
            <a:pPr lvl="1"/>
            <a:r>
              <a:rPr lang="en-GB"/>
              <a:t>Helps in the correct and complete flow-down of requirements from higher levels to lower levels</a:t>
            </a:r>
          </a:p>
          <a:p>
            <a:pPr lvl="1"/>
            <a:r>
              <a:rPr lang="en-GB"/>
              <a:t>Helps manage requirements and trade-offs </a:t>
            </a:r>
          </a:p>
          <a:p>
            <a:endParaRPr lang="en-GB" dirty="0"/>
          </a:p>
        </p:txBody>
      </p:sp>
      <p:sp>
        <p:nvSpPr>
          <p:cNvPr id="27651" name="Content Placeholder 8"/>
          <p:cNvSpPr>
            <a:spLocks noGrp="1"/>
          </p:cNvSpPr>
          <p:nvPr>
            <p:ph sz="half" idx="2"/>
          </p:nvPr>
        </p:nvSpPr>
        <p:spPr/>
        <p:txBody>
          <a:bodyPr/>
          <a:lstStyle/>
          <a:p>
            <a:r>
              <a:rPr lang="en-GB"/>
              <a:t>Cons</a:t>
            </a:r>
          </a:p>
          <a:p>
            <a:pPr lvl="1"/>
            <a:r>
              <a:rPr lang="en-GB"/>
              <a:t>If several concepts system exist then is will require the development of several QFD 2s</a:t>
            </a:r>
          </a:p>
          <a:p>
            <a:pPr lvl="1"/>
            <a:r>
              <a:rPr lang="en-GB"/>
              <a:t>Can take time to complete, particularly the flow-down of HOW MUCH requirements</a:t>
            </a:r>
            <a:endParaRPr lang="en-GB" dirty="0"/>
          </a:p>
        </p:txBody>
      </p:sp>
      <p:sp>
        <p:nvSpPr>
          <p:cNvPr id="27649" name="Rectangle 2"/>
          <p:cNvSpPr>
            <a:spLocks noGrp="1" noChangeArrowheads="1"/>
          </p:cNvSpPr>
          <p:nvPr>
            <p:ph type="title"/>
          </p:nvPr>
        </p:nvSpPr>
        <p:spPr/>
        <p:txBody>
          <a:bodyPr/>
          <a:lstStyle/>
          <a:p>
            <a:r>
              <a:rPr lang="en-GB"/>
              <a:t>QFD 2 Summary </a:t>
            </a:r>
          </a:p>
        </p:txBody>
      </p:sp>
    </p:spTree>
    <p:extLst>
      <p:ext uri="{BB962C8B-B14F-4D97-AF65-F5344CB8AC3E}">
        <p14:creationId xmlns:p14="http://schemas.microsoft.com/office/powerpoint/2010/main" val="1831204791"/>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1995585" y="2333137"/>
            <a:ext cx="1579309" cy="2087828"/>
            <a:chOff x="1576205" y="2260029"/>
            <a:chExt cx="1853495" cy="2450299"/>
          </a:xfrm>
        </p:grpSpPr>
        <p:sp>
          <p:nvSpPr>
            <p:cNvPr id="44" name="Rectangle 43"/>
            <p:cNvSpPr/>
            <p:nvPr/>
          </p:nvSpPr>
          <p:spPr>
            <a:xfrm>
              <a:off x="1576205" y="2265191"/>
              <a:ext cx="1853495" cy="244513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096" dirty="0"/>
            </a:p>
          </p:txBody>
        </p:sp>
        <p:sp>
          <p:nvSpPr>
            <p:cNvPr id="66" name="TextBox 65"/>
            <p:cNvSpPr txBox="1"/>
            <p:nvPr/>
          </p:nvSpPr>
          <p:spPr>
            <a:xfrm>
              <a:off x="1598872" y="2260029"/>
              <a:ext cx="529022" cy="354513"/>
            </a:xfrm>
            <a:prstGeom prst="rect">
              <a:avLst/>
            </a:prstGeom>
            <a:noFill/>
          </p:spPr>
          <p:txBody>
            <a:bodyPr wrap="none" rtlCol="0">
              <a:spAutoFit/>
            </a:bodyPr>
            <a:lstStyle/>
            <a:p>
              <a:r>
                <a:rPr lang="en-US" sz="1363" b="1" dirty="0"/>
                <a:t>Do</a:t>
              </a:r>
            </a:p>
          </p:txBody>
        </p:sp>
      </p:grpSp>
      <p:sp>
        <p:nvSpPr>
          <p:cNvPr id="82" name="Rectangle 81"/>
          <p:cNvSpPr/>
          <p:nvPr/>
        </p:nvSpPr>
        <p:spPr>
          <a:xfrm>
            <a:off x="6630367" y="2304604"/>
            <a:ext cx="1579309" cy="208343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096" dirty="0"/>
          </a:p>
        </p:txBody>
      </p:sp>
      <p:sp>
        <p:nvSpPr>
          <p:cNvPr id="80" name="Rectangle 79"/>
          <p:cNvSpPr/>
          <p:nvPr/>
        </p:nvSpPr>
        <p:spPr>
          <a:xfrm>
            <a:off x="3789947" y="2335337"/>
            <a:ext cx="2639791" cy="208343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096" dirty="0"/>
          </a:p>
        </p:txBody>
      </p:sp>
      <p:sp>
        <p:nvSpPr>
          <p:cNvPr id="3" name="Title 2"/>
          <p:cNvSpPr>
            <a:spLocks noGrp="1"/>
          </p:cNvSpPr>
          <p:nvPr>
            <p:ph type="title"/>
          </p:nvPr>
        </p:nvSpPr>
        <p:spPr/>
        <p:txBody>
          <a:bodyPr/>
          <a:lstStyle/>
          <a:p>
            <a:r>
              <a:rPr lang="en-GB" dirty="0"/>
              <a:t>What have we done?</a:t>
            </a:r>
          </a:p>
        </p:txBody>
      </p:sp>
      <p:pic>
        <p:nvPicPr>
          <p:cNvPr id="45" name="Picture 44"/>
          <p:cNvPicPr>
            <a:picLocks noChangeAspect="1"/>
          </p:cNvPicPr>
          <p:nvPr/>
        </p:nvPicPr>
        <p:blipFill>
          <a:blip r:embed="rId3">
            <a:alphaModFix amt="40000"/>
          </a:blip>
          <a:stretch>
            <a:fillRect/>
          </a:stretch>
        </p:blipFill>
        <p:spPr>
          <a:xfrm>
            <a:off x="4047508" y="2393774"/>
            <a:ext cx="2203318" cy="1625010"/>
          </a:xfrm>
          <a:prstGeom prst="rect">
            <a:avLst/>
          </a:prstGeom>
        </p:spPr>
      </p:pic>
      <p:sp>
        <p:nvSpPr>
          <p:cNvPr id="46" name="Text Box 10"/>
          <p:cNvSpPr txBox="1">
            <a:spLocks noChangeArrowheads="1"/>
          </p:cNvSpPr>
          <p:nvPr/>
        </p:nvSpPr>
        <p:spPr bwMode="gray">
          <a:xfrm>
            <a:off x="790669" y="2877008"/>
            <a:ext cx="779586" cy="356003"/>
          </a:xfrm>
          <a:prstGeom prst="rect">
            <a:avLst/>
          </a:prstGeom>
          <a:noFill/>
          <a:ln w="9525">
            <a:noFill/>
            <a:miter lim="800000"/>
            <a:headEnd/>
            <a:tailEnd/>
          </a:ln>
        </p:spPr>
        <p:txBody>
          <a:bodyPr wrap="square" lIns="55633" tIns="27817" rIns="55633" bIns="27817">
            <a:spAutoFit/>
          </a:bodyPr>
          <a:lstStyle/>
          <a:p>
            <a:pPr algn="ctr"/>
            <a:r>
              <a:rPr lang="en-GB" sz="974" b="1" dirty="0">
                <a:solidFill>
                  <a:srgbClr val="000000"/>
                </a:solidFill>
              </a:rPr>
              <a:t>SYSTEM PROBLEM</a:t>
            </a:r>
            <a:endParaRPr lang="en-US" sz="974" b="1" dirty="0">
              <a:solidFill>
                <a:srgbClr val="000000"/>
              </a:solidFill>
            </a:endParaRPr>
          </a:p>
        </p:txBody>
      </p:sp>
      <p:sp>
        <p:nvSpPr>
          <p:cNvPr id="47" name="Text Box 12"/>
          <p:cNvSpPr txBox="1">
            <a:spLocks noChangeArrowheads="1"/>
          </p:cNvSpPr>
          <p:nvPr/>
        </p:nvSpPr>
        <p:spPr bwMode="gray">
          <a:xfrm>
            <a:off x="2302316" y="2827778"/>
            <a:ext cx="1085376" cy="356003"/>
          </a:xfrm>
          <a:prstGeom prst="rect">
            <a:avLst/>
          </a:prstGeom>
          <a:noFill/>
          <a:ln w="9525">
            <a:noFill/>
            <a:miter lim="800000"/>
            <a:headEnd/>
            <a:tailEnd/>
          </a:ln>
        </p:spPr>
        <p:txBody>
          <a:bodyPr wrap="none" lIns="55633" tIns="27817" rIns="55633" bIns="27817">
            <a:spAutoFit/>
          </a:bodyPr>
          <a:lstStyle/>
          <a:p>
            <a:pPr algn="ctr"/>
            <a:r>
              <a:rPr lang="en-GB" sz="974" b="1" dirty="0">
                <a:solidFill>
                  <a:srgbClr val="000000"/>
                </a:solidFill>
              </a:rPr>
              <a:t>UNDERSTAND</a:t>
            </a:r>
          </a:p>
          <a:p>
            <a:pPr algn="ctr"/>
            <a:r>
              <a:rPr lang="en-GB" sz="974" b="1" dirty="0">
                <a:solidFill>
                  <a:srgbClr val="000000"/>
                </a:solidFill>
              </a:rPr>
              <a:t>PROBLEM</a:t>
            </a:r>
            <a:endParaRPr lang="en-US" sz="974" b="1" dirty="0">
              <a:solidFill>
                <a:srgbClr val="000000"/>
              </a:solidFill>
            </a:endParaRPr>
          </a:p>
        </p:txBody>
      </p:sp>
      <p:sp>
        <p:nvSpPr>
          <p:cNvPr id="48" name="AutoShape 18"/>
          <p:cNvSpPr>
            <a:spLocks noChangeArrowheads="1"/>
          </p:cNvSpPr>
          <p:nvPr/>
        </p:nvSpPr>
        <p:spPr bwMode="gray">
          <a:xfrm rot="5400000">
            <a:off x="1732435" y="3328775"/>
            <a:ext cx="447888" cy="333504"/>
          </a:xfrm>
          <a:prstGeom prst="upArrow">
            <a:avLst>
              <a:gd name="adj1" fmla="val 50000"/>
              <a:gd name="adj2" fmla="val 25000"/>
            </a:avLst>
          </a:prstGeom>
          <a:ln>
            <a:headEnd/>
            <a:tailEnd/>
          </a:ln>
        </p:spPr>
        <p:style>
          <a:lnRef idx="1">
            <a:schemeClr val="accent2"/>
          </a:lnRef>
          <a:fillRef idx="3">
            <a:schemeClr val="accent2"/>
          </a:fillRef>
          <a:effectRef idx="2">
            <a:schemeClr val="accent2"/>
          </a:effectRef>
          <a:fontRef idx="minor">
            <a:schemeClr val="lt1"/>
          </a:fontRef>
        </p:style>
        <p:txBody>
          <a:bodyPr vert="eaVert" wrap="none" lIns="55633" tIns="27817" rIns="55633" bIns="27817" anchor="ctr"/>
          <a:lstStyle/>
          <a:p>
            <a:pPr algn="ctr"/>
            <a:endParaRPr lang="en-US" sz="730" dirty="0">
              <a:solidFill>
                <a:srgbClr val="000000"/>
              </a:solidFill>
            </a:endParaRPr>
          </a:p>
        </p:txBody>
      </p:sp>
      <p:grpSp>
        <p:nvGrpSpPr>
          <p:cNvPr id="49" name="Group 48"/>
          <p:cNvGrpSpPr/>
          <p:nvPr/>
        </p:nvGrpSpPr>
        <p:grpSpPr>
          <a:xfrm>
            <a:off x="5015919" y="2902786"/>
            <a:ext cx="1120729" cy="506283"/>
            <a:chOff x="7538941" y="3082341"/>
            <a:chExt cx="1994871" cy="831850"/>
          </a:xfrm>
        </p:grpSpPr>
        <p:sp>
          <p:nvSpPr>
            <p:cNvPr id="50" name="Text Box 17"/>
            <p:cNvSpPr txBox="1">
              <a:spLocks noChangeArrowheads="1"/>
            </p:cNvSpPr>
            <p:nvPr/>
          </p:nvSpPr>
          <p:spPr bwMode="gray">
            <a:xfrm>
              <a:off x="8326609" y="3171268"/>
              <a:ext cx="1207203" cy="584932"/>
            </a:xfrm>
            <a:prstGeom prst="rect">
              <a:avLst/>
            </a:prstGeom>
            <a:noFill/>
            <a:ln w="9525">
              <a:noFill/>
              <a:miter lim="800000"/>
              <a:headEnd/>
              <a:tailEnd/>
            </a:ln>
          </p:spPr>
          <p:txBody>
            <a:bodyPr wrap="none" lIns="55633" tIns="27817" rIns="55633" bIns="27817">
              <a:spAutoFit/>
            </a:bodyPr>
            <a:lstStyle/>
            <a:p>
              <a:pPr algn="ctr"/>
              <a:r>
                <a:rPr lang="en-GB" sz="974" b="1" dirty="0">
                  <a:solidFill>
                    <a:srgbClr val="000000"/>
                  </a:solidFill>
                </a:rPr>
                <a:t>“best”</a:t>
              </a:r>
            </a:p>
            <a:p>
              <a:pPr algn="ctr"/>
              <a:r>
                <a:rPr lang="en-GB" sz="974" b="1" dirty="0">
                  <a:solidFill>
                    <a:srgbClr val="000000"/>
                  </a:solidFill>
                </a:rPr>
                <a:t>solution</a:t>
              </a:r>
              <a:endParaRPr lang="en-US" sz="974" b="1" dirty="0">
                <a:solidFill>
                  <a:srgbClr val="000000"/>
                </a:solidFill>
              </a:endParaRPr>
            </a:p>
          </p:txBody>
        </p:sp>
        <p:sp>
          <p:nvSpPr>
            <p:cNvPr id="51" name="AutoShape 21"/>
            <p:cNvSpPr>
              <a:spLocks noChangeArrowheads="1"/>
            </p:cNvSpPr>
            <p:nvPr/>
          </p:nvSpPr>
          <p:spPr bwMode="gray">
            <a:xfrm rot="5400000">
              <a:off x="7465916" y="3155366"/>
              <a:ext cx="831850" cy="685800"/>
            </a:xfrm>
            <a:prstGeom prst="upArrow">
              <a:avLst>
                <a:gd name="adj1" fmla="val 50000"/>
                <a:gd name="adj2" fmla="val 25000"/>
              </a:avLst>
            </a:prstGeom>
            <a:ln>
              <a:headEnd/>
              <a:tailEnd/>
            </a:ln>
          </p:spPr>
          <p:style>
            <a:lnRef idx="1">
              <a:schemeClr val="accent2"/>
            </a:lnRef>
            <a:fillRef idx="3">
              <a:schemeClr val="accent2"/>
            </a:fillRef>
            <a:effectRef idx="2">
              <a:schemeClr val="accent2"/>
            </a:effectRef>
            <a:fontRef idx="minor">
              <a:schemeClr val="lt1"/>
            </a:fontRef>
          </p:style>
          <p:txBody>
            <a:bodyPr vert="eaVert" wrap="none" lIns="55633" tIns="27817" rIns="55633" bIns="27817" anchor="ctr"/>
            <a:lstStyle/>
            <a:p>
              <a:pPr algn="ctr"/>
              <a:endParaRPr lang="en-US" sz="730" dirty="0">
                <a:solidFill>
                  <a:srgbClr val="000000"/>
                </a:solidFill>
              </a:endParaRPr>
            </a:p>
          </p:txBody>
        </p:sp>
      </p:grpSp>
      <p:sp>
        <p:nvSpPr>
          <p:cNvPr id="52" name="TextBox 19"/>
          <p:cNvSpPr txBox="1">
            <a:spLocks noChangeArrowheads="1"/>
          </p:cNvSpPr>
          <p:nvPr/>
        </p:nvSpPr>
        <p:spPr bwMode="auto">
          <a:xfrm>
            <a:off x="789764" y="3277265"/>
            <a:ext cx="788156" cy="58068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square" lIns="55633" tIns="27817" rIns="55633" bIns="27817">
            <a:spAutoFit/>
          </a:bodyPr>
          <a:lstStyle/>
          <a:p>
            <a:pPr algn="ctr">
              <a:defRPr/>
            </a:pPr>
            <a:r>
              <a:rPr lang="en-GB" sz="852" dirty="0">
                <a:solidFill>
                  <a:srgbClr val="000000"/>
                </a:solidFill>
              </a:rPr>
              <a:t>Stakeholder needs and expectations</a:t>
            </a:r>
          </a:p>
        </p:txBody>
      </p:sp>
      <p:sp>
        <p:nvSpPr>
          <p:cNvPr id="53" name="TextBox 28"/>
          <p:cNvSpPr txBox="1">
            <a:spLocks noChangeArrowheads="1"/>
          </p:cNvSpPr>
          <p:nvPr/>
        </p:nvSpPr>
        <p:spPr bwMode="auto">
          <a:xfrm>
            <a:off x="2326418" y="3210755"/>
            <a:ext cx="1063784" cy="580680"/>
          </a:xfrm>
          <a:prstGeom prst="rect">
            <a:avLst/>
          </a:prstGeom>
          <a:ln>
            <a:headEnd/>
            <a:tailEnd/>
          </a:ln>
        </p:spPr>
        <p:style>
          <a:lnRef idx="1">
            <a:schemeClr val="dk1"/>
          </a:lnRef>
          <a:fillRef idx="2">
            <a:schemeClr val="dk1"/>
          </a:fillRef>
          <a:effectRef idx="1">
            <a:schemeClr val="dk1"/>
          </a:effectRef>
          <a:fontRef idx="minor">
            <a:schemeClr val="dk1"/>
          </a:fontRef>
        </p:style>
        <p:txBody>
          <a:bodyPr wrap="square" lIns="55633" tIns="27817" rIns="55633" bIns="27817">
            <a:spAutoFit/>
          </a:bodyPr>
          <a:lstStyle/>
          <a:p>
            <a:pPr algn="ctr">
              <a:defRPr/>
            </a:pPr>
            <a:r>
              <a:rPr lang="en-GB" sz="852" dirty="0">
                <a:solidFill>
                  <a:schemeClr val="bg2">
                    <a:lumMod val="75000"/>
                  </a:schemeClr>
                </a:solidFill>
              </a:rPr>
              <a:t>Understand the problem in terms of Purpose and Context</a:t>
            </a:r>
          </a:p>
        </p:txBody>
      </p:sp>
      <p:grpSp>
        <p:nvGrpSpPr>
          <p:cNvPr id="54" name="Group 53"/>
          <p:cNvGrpSpPr/>
          <p:nvPr/>
        </p:nvGrpSpPr>
        <p:grpSpPr>
          <a:xfrm>
            <a:off x="3344065" y="2831706"/>
            <a:ext cx="1748588" cy="797121"/>
            <a:chOff x="3665506" y="2116139"/>
            <a:chExt cx="3481016" cy="1309714"/>
          </a:xfrm>
        </p:grpSpPr>
        <p:sp>
          <p:nvSpPr>
            <p:cNvPr id="55" name="Text Box 2"/>
            <p:cNvSpPr txBox="1">
              <a:spLocks noChangeArrowheads="1"/>
            </p:cNvSpPr>
            <p:nvPr/>
          </p:nvSpPr>
          <p:spPr bwMode="gray">
            <a:xfrm>
              <a:off x="5783676" y="2792414"/>
              <a:ext cx="1350158" cy="338617"/>
            </a:xfrm>
            <a:prstGeom prst="rect">
              <a:avLst/>
            </a:prstGeom>
            <a:noFill/>
            <a:ln w="9525">
              <a:noFill/>
              <a:miter lim="800000"/>
              <a:headEnd/>
              <a:tailEnd/>
            </a:ln>
          </p:spPr>
          <p:txBody>
            <a:bodyPr wrap="none" lIns="55633" tIns="27817" rIns="55633" bIns="27817">
              <a:spAutoFit/>
            </a:bodyPr>
            <a:lstStyle/>
            <a:p>
              <a:pPr algn="ctr"/>
              <a:r>
                <a:rPr lang="en-GB" sz="974" b="1" dirty="0">
                  <a:solidFill>
                    <a:srgbClr val="000000"/>
                  </a:solidFill>
                </a:rPr>
                <a:t>solution</a:t>
              </a:r>
              <a:endParaRPr lang="en-US" sz="974" b="1" dirty="0">
                <a:solidFill>
                  <a:srgbClr val="000000"/>
                </a:solidFill>
              </a:endParaRPr>
            </a:p>
          </p:txBody>
        </p:sp>
        <p:sp>
          <p:nvSpPr>
            <p:cNvPr id="56" name="Text Box 11"/>
            <p:cNvSpPr txBox="1">
              <a:spLocks noChangeArrowheads="1"/>
            </p:cNvSpPr>
            <p:nvPr/>
          </p:nvSpPr>
          <p:spPr bwMode="gray">
            <a:xfrm>
              <a:off x="5786846" y="2116139"/>
              <a:ext cx="1350158" cy="338617"/>
            </a:xfrm>
            <a:prstGeom prst="rect">
              <a:avLst/>
            </a:prstGeom>
            <a:noFill/>
            <a:ln w="9525">
              <a:noFill/>
              <a:miter lim="800000"/>
              <a:headEnd/>
              <a:tailEnd/>
            </a:ln>
          </p:spPr>
          <p:txBody>
            <a:bodyPr wrap="none" lIns="55633" tIns="27817" rIns="55633" bIns="27817">
              <a:spAutoFit/>
            </a:bodyPr>
            <a:lstStyle/>
            <a:p>
              <a:pPr algn="ctr"/>
              <a:r>
                <a:rPr lang="en-GB" sz="974" b="1" dirty="0">
                  <a:solidFill>
                    <a:srgbClr val="000000"/>
                  </a:solidFill>
                </a:rPr>
                <a:t>solution</a:t>
              </a:r>
              <a:endParaRPr lang="en-US" sz="974" b="1" dirty="0">
                <a:solidFill>
                  <a:srgbClr val="000000"/>
                </a:solidFill>
              </a:endParaRPr>
            </a:p>
          </p:txBody>
        </p:sp>
        <p:sp>
          <p:nvSpPr>
            <p:cNvPr id="57" name="Text Box 15"/>
            <p:cNvSpPr txBox="1">
              <a:spLocks noChangeArrowheads="1"/>
            </p:cNvSpPr>
            <p:nvPr/>
          </p:nvSpPr>
          <p:spPr bwMode="gray">
            <a:xfrm>
              <a:off x="5786846" y="2570165"/>
              <a:ext cx="1350158" cy="338617"/>
            </a:xfrm>
            <a:prstGeom prst="rect">
              <a:avLst/>
            </a:prstGeom>
            <a:noFill/>
            <a:ln w="9525">
              <a:noFill/>
              <a:miter lim="800000"/>
              <a:headEnd/>
              <a:tailEnd/>
            </a:ln>
          </p:spPr>
          <p:txBody>
            <a:bodyPr wrap="none" lIns="55633" tIns="27817" rIns="55633" bIns="27817">
              <a:spAutoFit/>
            </a:bodyPr>
            <a:lstStyle/>
            <a:p>
              <a:pPr algn="ctr"/>
              <a:r>
                <a:rPr lang="en-GB" sz="974" b="1" dirty="0">
                  <a:solidFill>
                    <a:srgbClr val="000000"/>
                  </a:solidFill>
                </a:rPr>
                <a:t>solution</a:t>
              </a:r>
              <a:endParaRPr lang="en-US" sz="974" b="1" dirty="0">
                <a:solidFill>
                  <a:srgbClr val="000000"/>
                </a:solidFill>
              </a:endParaRPr>
            </a:p>
          </p:txBody>
        </p:sp>
        <p:sp>
          <p:nvSpPr>
            <p:cNvPr id="58" name="Text Box 16"/>
            <p:cNvSpPr txBox="1">
              <a:spLocks noChangeArrowheads="1"/>
            </p:cNvSpPr>
            <p:nvPr/>
          </p:nvSpPr>
          <p:spPr bwMode="gray">
            <a:xfrm>
              <a:off x="5796364" y="2332040"/>
              <a:ext cx="1350158" cy="338617"/>
            </a:xfrm>
            <a:prstGeom prst="rect">
              <a:avLst/>
            </a:prstGeom>
            <a:noFill/>
            <a:ln w="9525">
              <a:noFill/>
              <a:miter lim="800000"/>
              <a:headEnd/>
              <a:tailEnd/>
            </a:ln>
          </p:spPr>
          <p:txBody>
            <a:bodyPr wrap="none" lIns="55633" tIns="27817" rIns="55633" bIns="27817">
              <a:spAutoFit/>
            </a:bodyPr>
            <a:lstStyle/>
            <a:p>
              <a:pPr algn="ctr"/>
              <a:r>
                <a:rPr lang="en-GB" sz="974" b="1" dirty="0">
                  <a:solidFill>
                    <a:srgbClr val="000000"/>
                  </a:solidFill>
                </a:rPr>
                <a:t>solution</a:t>
              </a:r>
              <a:endParaRPr lang="en-US" sz="974" b="1" dirty="0">
                <a:solidFill>
                  <a:srgbClr val="000000"/>
                </a:solidFill>
              </a:endParaRPr>
            </a:p>
          </p:txBody>
        </p:sp>
        <p:sp>
          <p:nvSpPr>
            <p:cNvPr id="59" name="Oval 19"/>
            <p:cNvSpPr>
              <a:spLocks noChangeArrowheads="1"/>
            </p:cNvSpPr>
            <p:nvPr/>
          </p:nvSpPr>
          <p:spPr bwMode="gray">
            <a:xfrm>
              <a:off x="6394450" y="3173413"/>
              <a:ext cx="90488" cy="101600"/>
            </a:xfrm>
            <a:prstGeom prst="ellipse">
              <a:avLst/>
            </a:prstGeom>
            <a:solidFill>
              <a:schemeClr val="tx1"/>
            </a:solidFill>
            <a:ln w="9525">
              <a:solidFill>
                <a:schemeClr val="tx1"/>
              </a:solidFill>
              <a:round/>
              <a:headEnd/>
              <a:tailEnd/>
            </a:ln>
          </p:spPr>
          <p:txBody>
            <a:bodyPr wrap="none" lIns="55633" tIns="27817" rIns="55633" bIns="27817" anchor="ctr"/>
            <a:lstStyle/>
            <a:p>
              <a:pPr algn="ctr"/>
              <a:endParaRPr lang="en-US" sz="730" dirty="0">
                <a:solidFill>
                  <a:srgbClr val="000000"/>
                </a:solidFill>
              </a:endParaRPr>
            </a:p>
          </p:txBody>
        </p:sp>
        <p:sp>
          <p:nvSpPr>
            <p:cNvPr id="60" name="Oval 20"/>
            <p:cNvSpPr>
              <a:spLocks noChangeArrowheads="1"/>
            </p:cNvSpPr>
            <p:nvPr/>
          </p:nvSpPr>
          <p:spPr bwMode="gray">
            <a:xfrm>
              <a:off x="6391278" y="3322666"/>
              <a:ext cx="90488" cy="103187"/>
            </a:xfrm>
            <a:prstGeom prst="ellipse">
              <a:avLst/>
            </a:prstGeom>
            <a:solidFill>
              <a:schemeClr val="tx1"/>
            </a:solidFill>
            <a:ln w="9525">
              <a:solidFill>
                <a:schemeClr val="tx1"/>
              </a:solidFill>
              <a:round/>
              <a:headEnd/>
              <a:tailEnd/>
            </a:ln>
          </p:spPr>
          <p:txBody>
            <a:bodyPr wrap="none" lIns="55633" tIns="27817" rIns="55633" bIns="27817" anchor="ctr"/>
            <a:lstStyle/>
            <a:p>
              <a:pPr algn="ctr"/>
              <a:endParaRPr lang="en-US" sz="730" dirty="0">
                <a:solidFill>
                  <a:srgbClr val="000000"/>
                </a:solidFill>
              </a:endParaRPr>
            </a:p>
          </p:txBody>
        </p:sp>
        <p:cxnSp>
          <p:nvCxnSpPr>
            <p:cNvPr id="61" name="AutoShape 22"/>
            <p:cNvCxnSpPr>
              <a:cxnSpLocks noChangeShapeType="1"/>
            </p:cNvCxnSpPr>
            <p:nvPr/>
          </p:nvCxnSpPr>
          <p:spPr bwMode="gray">
            <a:xfrm flipV="1">
              <a:off x="3665506" y="2285401"/>
              <a:ext cx="2305221" cy="306086"/>
            </a:xfrm>
            <a:prstGeom prst="bentConnector3">
              <a:avLst>
                <a:gd name="adj1" fmla="val 50000"/>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2" name="AutoShape 23"/>
            <p:cNvCxnSpPr>
              <a:cxnSpLocks noChangeShapeType="1"/>
            </p:cNvCxnSpPr>
            <p:nvPr/>
          </p:nvCxnSpPr>
          <p:spPr bwMode="gray">
            <a:xfrm flipV="1">
              <a:off x="3665506" y="2501301"/>
              <a:ext cx="2314741" cy="90186"/>
            </a:xfrm>
            <a:prstGeom prst="bentConnector3">
              <a:avLst>
                <a:gd name="adj1" fmla="val 50000"/>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3" name="AutoShape 24"/>
            <p:cNvCxnSpPr>
              <a:cxnSpLocks noChangeShapeType="1"/>
            </p:cNvCxnSpPr>
            <p:nvPr/>
          </p:nvCxnSpPr>
          <p:spPr bwMode="gray">
            <a:xfrm>
              <a:off x="3665506" y="2585553"/>
              <a:ext cx="2305221" cy="147939"/>
            </a:xfrm>
            <a:prstGeom prst="bentConnector3">
              <a:avLst>
                <a:gd name="adj1" fmla="val 50000"/>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5" name="AutoShape 25"/>
            <p:cNvCxnSpPr>
              <a:cxnSpLocks noChangeShapeType="1"/>
            </p:cNvCxnSpPr>
            <p:nvPr/>
          </p:nvCxnSpPr>
          <p:spPr bwMode="gray">
            <a:xfrm>
              <a:off x="4201009" y="2585285"/>
              <a:ext cx="1741745" cy="704850"/>
            </a:xfrm>
            <a:prstGeom prst="bentConnector3">
              <a:avLst>
                <a:gd name="adj1" fmla="val 34127"/>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grpSp>
      <p:sp>
        <p:nvSpPr>
          <p:cNvPr id="67" name="TextBox 28"/>
          <p:cNvSpPr txBox="1">
            <a:spLocks noChangeArrowheads="1"/>
          </p:cNvSpPr>
          <p:nvPr/>
        </p:nvSpPr>
        <p:spPr bwMode="auto">
          <a:xfrm>
            <a:off x="4062568" y="3819941"/>
            <a:ext cx="1233450" cy="842931"/>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lIns="55633" tIns="27817" rIns="55633" bIns="27817">
            <a:spAutoFit/>
          </a:bodyPr>
          <a:lstStyle/>
          <a:p>
            <a:pPr algn="ctr">
              <a:defRPr/>
            </a:pPr>
            <a:r>
              <a:rPr lang="en-GB" sz="852" dirty="0">
                <a:solidFill>
                  <a:srgbClr val="000000"/>
                </a:solidFill>
              </a:rPr>
              <a:t>Identify and document all possible solutions to the problem (Divergent Thinking)</a:t>
            </a:r>
          </a:p>
        </p:txBody>
      </p:sp>
      <p:sp>
        <p:nvSpPr>
          <p:cNvPr id="68" name="TextBox 28"/>
          <p:cNvSpPr txBox="1">
            <a:spLocks noChangeArrowheads="1"/>
          </p:cNvSpPr>
          <p:nvPr/>
        </p:nvSpPr>
        <p:spPr bwMode="auto">
          <a:xfrm>
            <a:off x="4842729" y="1954413"/>
            <a:ext cx="1587007" cy="58068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55633" tIns="27817" rIns="55633" bIns="27817">
            <a:spAutoFit/>
          </a:bodyPr>
          <a:lstStyle/>
          <a:p>
            <a:pPr algn="ctr">
              <a:defRPr/>
            </a:pPr>
            <a:r>
              <a:rPr lang="en-GB" sz="852" dirty="0">
                <a:solidFill>
                  <a:srgbClr val="000000"/>
                </a:solidFill>
              </a:rPr>
              <a:t>Search and evaluate the solutions to determine and select the “best” solution</a:t>
            </a:r>
          </a:p>
          <a:p>
            <a:pPr algn="ctr">
              <a:defRPr/>
            </a:pPr>
            <a:r>
              <a:rPr lang="en-GB" sz="852" dirty="0">
                <a:solidFill>
                  <a:srgbClr val="000000"/>
                </a:solidFill>
              </a:rPr>
              <a:t>(Convergent Thinking)</a:t>
            </a:r>
          </a:p>
        </p:txBody>
      </p:sp>
      <p:sp>
        <p:nvSpPr>
          <p:cNvPr id="72" name="Text Box 12"/>
          <p:cNvSpPr txBox="1">
            <a:spLocks noChangeArrowheads="1"/>
          </p:cNvSpPr>
          <p:nvPr/>
        </p:nvSpPr>
        <p:spPr bwMode="gray">
          <a:xfrm>
            <a:off x="3488433" y="2621824"/>
            <a:ext cx="3236606" cy="206090"/>
          </a:xfrm>
          <a:prstGeom prst="rect">
            <a:avLst/>
          </a:prstGeom>
          <a:noFill/>
          <a:ln w="9525">
            <a:noFill/>
            <a:miter lim="800000"/>
            <a:headEnd/>
            <a:tailEnd/>
          </a:ln>
        </p:spPr>
        <p:txBody>
          <a:bodyPr wrap="none" lIns="55633" tIns="27817" rIns="55633" bIns="27817">
            <a:spAutoFit/>
          </a:bodyPr>
          <a:lstStyle/>
          <a:p>
            <a:pPr algn="ctr"/>
            <a:r>
              <a:rPr lang="en-GB" sz="974" b="1" dirty="0">
                <a:solidFill>
                  <a:srgbClr val="000000"/>
                </a:solidFill>
              </a:rPr>
              <a:t>GENERATE SOLUTION OPTIONS AND SELECT</a:t>
            </a:r>
            <a:endParaRPr lang="en-US" sz="974" b="1" dirty="0">
              <a:solidFill>
                <a:srgbClr val="000000"/>
              </a:solidFill>
            </a:endParaRPr>
          </a:p>
        </p:txBody>
      </p:sp>
      <p:grpSp>
        <p:nvGrpSpPr>
          <p:cNvPr id="73" name="Group 72"/>
          <p:cNvGrpSpPr/>
          <p:nvPr/>
        </p:nvGrpSpPr>
        <p:grpSpPr>
          <a:xfrm>
            <a:off x="1183843" y="3312911"/>
            <a:ext cx="4613700" cy="1931943"/>
            <a:chOff x="662712" y="3756203"/>
            <a:chExt cx="7580566" cy="3174293"/>
          </a:xfrm>
        </p:grpSpPr>
        <p:sp>
          <p:nvSpPr>
            <p:cNvPr id="74" name="TextBox 34"/>
            <p:cNvSpPr txBox="1">
              <a:spLocks noChangeArrowheads="1"/>
            </p:cNvSpPr>
            <p:nvPr/>
          </p:nvSpPr>
          <p:spPr bwMode="auto">
            <a:xfrm>
              <a:off x="3407151" y="5764029"/>
              <a:ext cx="1991406" cy="369381"/>
            </a:xfrm>
            <a:prstGeom prst="rect">
              <a:avLst/>
            </a:prstGeom>
            <a:noFill/>
            <a:ln w="9525">
              <a:noFill/>
              <a:miter lim="800000"/>
              <a:headEnd/>
              <a:tailEnd/>
            </a:ln>
          </p:spPr>
          <p:txBody>
            <a:bodyPr wrap="none" lIns="55633" tIns="27817" rIns="55633" bIns="27817">
              <a:spAutoFit/>
            </a:bodyPr>
            <a:lstStyle/>
            <a:p>
              <a:pPr algn="ctr"/>
              <a:r>
                <a:rPr lang="en-GB" sz="1096" b="1" dirty="0">
                  <a:solidFill>
                    <a:srgbClr val="000000"/>
                  </a:solidFill>
                </a:rPr>
                <a:t>Check (&amp; Act)</a:t>
              </a:r>
            </a:p>
          </p:txBody>
        </p:sp>
        <p:cxnSp>
          <p:nvCxnSpPr>
            <p:cNvPr id="75" name="AutoShape 25"/>
            <p:cNvCxnSpPr>
              <a:cxnSpLocks noChangeShapeType="1"/>
              <a:stCxn id="50" idx="2"/>
              <a:endCxn id="52" idx="2"/>
            </p:cNvCxnSpPr>
            <p:nvPr/>
          </p:nvCxnSpPr>
          <p:spPr bwMode="gray">
            <a:xfrm rot="5400000">
              <a:off x="4005235" y="413680"/>
              <a:ext cx="895520" cy="7580566"/>
            </a:xfrm>
            <a:prstGeom prst="bentConnector3">
              <a:avLst>
                <a:gd name="adj1" fmla="val 321086"/>
              </a:avLst>
            </a:prstGeom>
            <a:ln w="57150">
              <a:headEnd/>
              <a:tailEnd type="triangle" w="med" len="med"/>
            </a:ln>
          </p:spPr>
          <p:style>
            <a:lnRef idx="3">
              <a:schemeClr val="accent2"/>
            </a:lnRef>
            <a:fillRef idx="0">
              <a:schemeClr val="accent2"/>
            </a:fillRef>
            <a:effectRef idx="2">
              <a:schemeClr val="accent2"/>
            </a:effectRef>
            <a:fontRef idx="minor">
              <a:schemeClr val="tx1"/>
            </a:fontRef>
          </p:style>
        </p:cxnSp>
        <p:sp>
          <p:nvSpPr>
            <p:cNvPr id="76" name="TextBox 28"/>
            <p:cNvSpPr txBox="1">
              <a:spLocks noChangeArrowheads="1"/>
            </p:cNvSpPr>
            <p:nvPr/>
          </p:nvSpPr>
          <p:spPr bwMode="auto">
            <a:xfrm>
              <a:off x="2956359" y="6191851"/>
              <a:ext cx="2959248" cy="738645"/>
            </a:xfrm>
            <a:prstGeom prst="rect">
              <a:avLst/>
            </a:prstGeom>
            <a:solidFill>
              <a:srgbClr val="FF0000"/>
            </a:solidFill>
            <a:ln>
              <a:headEnd/>
              <a:tailEnd/>
            </a:ln>
          </p:spPr>
          <p:style>
            <a:lnRef idx="1">
              <a:schemeClr val="accent2"/>
            </a:lnRef>
            <a:fillRef idx="2">
              <a:schemeClr val="accent2"/>
            </a:fillRef>
            <a:effectRef idx="1">
              <a:schemeClr val="accent2"/>
            </a:effectRef>
            <a:fontRef idx="minor">
              <a:schemeClr val="dk1"/>
            </a:fontRef>
          </p:style>
          <p:txBody>
            <a:bodyPr wrap="square" lIns="55633" tIns="27817" rIns="55633" bIns="27817">
              <a:spAutoFit/>
            </a:bodyPr>
            <a:lstStyle/>
            <a:p>
              <a:pPr algn="ctr">
                <a:defRPr/>
              </a:pPr>
              <a:r>
                <a:rPr lang="en-GB" sz="852" dirty="0">
                  <a:solidFill>
                    <a:schemeClr val="bg1"/>
                  </a:solidFill>
                </a:rPr>
                <a:t>Confirm that the selected solution solves the stakeholders’ problem</a:t>
              </a:r>
            </a:p>
          </p:txBody>
        </p:sp>
      </p:grpSp>
      <p:grpSp>
        <p:nvGrpSpPr>
          <p:cNvPr id="9" name="Group 8"/>
          <p:cNvGrpSpPr/>
          <p:nvPr/>
        </p:nvGrpSpPr>
        <p:grpSpPr>
          <a:xfrm>
            <a:off x="1183843" y="3791434"/>
            <a:ext cx="1674468" cy="952126"/>
            <a:chOff x="595621" y="3982947"/>
            <a:chExt cx="1965174" cy="1117425"/>
          </a:xfrm>
        </p:grpSpPr>
        <p:grpSp>
          <p:nvGrpSpPr>
            <p:cNvPr id="8" name="Group 7"/>
            <p:cNvGrpSpPr/>
            <p:nvPr/>
          </p:nvGrpSpPr>
          <p:grpSpPr>
            <a:xfrm>
              <a:off x="595621" y="3982947"/>
              <a:ext cx="1965174" cy="1117425"/>
              <a:chOff x="595621" y="3982947"/>
              <a:chExt cx="1965174" cy="1117425"/>
            </a:xfrm>
          </p:grpSpPr>
          <p:cxnSp>
            <p:nvCxnSpPr>
              <p:cNvPr id="77" name="AutoShape 25"/>
              <p:cNvCxnSpPr>
                <a:cxnSpLocks noChangeShapeType="1"/>
                <a:stCxn id="53" idx="2"/>
                <a:endCxn id="52" idx="2"/>
              </p:cNvCxnSpPr>
              <p:nvPr/>
            </p:nvCxnSpPr>
            <p:spPr bwMode="gray">
              <a:xfrm rot="5400000">
                <a:off x="1539179" y="3039389"/>
                <a:ext cx="78057" cy="1965174"/>
              </a:xfrm>
              <a:prstGeom prst="bentConnector3">
                <a:avLst>
                  <a:gd name="adj1" fmla="val 1002960"/>
                </a:avLst>
              </a:prstGeom>
              <a:ln w="57150">
                <a:headEnd/>
                <a:tailEnd type="triangle" w="med" len="med"/>
              </a:ln>
            </p:spPr>
            <p:style>
              <a:lnRef idx="3">
                <a:schemeClr val="accent2"/>
              </a:lnRef>
              <a:fillRef idx="0">
                <a:schemeClr val="accent2"/>
              </a:fillRef>
              <a:effectRef idx="2">
                <a:schemeClr val="accent2"/>
              </a:effectRef>
              <a:fontRef idx="minor">
                <a:schemeClr val="tx1"/>
              </a:fontRef>
            </p:style>
          </p:cxnSp>
          <p:sp>
            <p:nvSpPr>
              <p:cNvPr id="78" name="TextBox 28"/>
              <p:cNvSpPr txBox="1">
                <a:spLocks noChangeArrowheads="1"/>
              </p:cNvSpPr>
              <p:nvPr/>
            </p:nvSpPr>
            <p:spPr bwMode="auto">
              <a:xfrm>
                <a:off x="772039" y="4264989"/>
                <a:ext cx="1569853" cy="835383"/>
              </a:xfrm>
              <a:prstGeom prst="rect">
                <a:avLst/>
              </a:prstGeom>
              <a:ln>
                <a:headEnd/>
                <a:tailEnd/>
              </a:ln>
            </p:spPr>
            <p:style>
              <a:lnRef idx="1">
                <a:schemeClr val="dk1"/>
              </a:lnRef>
              <a:fillRef idx="2">
                <a:schemeClr val="dk1"/>
              </a:fillRef>
              <a:effectRef idx="1">
                <a:schemeClr val="dk1"/>
              </a:effectRef>
              <a:fontRef idx="minor">
                <a:schemeClr val="dk1"/>
              </a:fontRef>
            </p:style>
            <p:txBody>
              <a:bodyPr wrap="square" lIns="55633" tIns="27817" rIns="55633" bIns="27817">
                <a:spAutoFit/>
              </a:bodyPr>
              <a:lstStyle/>
              <a:p>
                <a:pPr algn="ctr">
                  <a:defRPr/>
                </a:pPr>
                <a:r>
                  <a:rPr lang="en-GB" sz="852" dirty="0">
                    <a:solidFill>
                      <a:schemeClr val="bg2">
                        <a:lumMod val="75000"/>
                      </a:schemeClr>
                    </a:solidFill>
                  </a:rPr>
                  <a:t>Confirm the understanding of the problem reflects the stakeholder’s needs and expectations</a:t>
                </a:r>
              </a:p>
            </p:txBody>
          </p:sp>
        </p:grpSp>
        <p:sp>
          <p:nvSpPr>
            <p:cNvPr id="79" name="TextBox 34"/>
            <p:cNvSpPr txBox="1">
              <a:spLocks noChangeArrowheads="1"/>
            </p:cNvSpPr>
            <p:nvPr/>
          </p:nvSpPr>
          <p:spPr bwMode="auto">
            <a:xfrm>
              <a:off x="828541" y="3994089"/>
              <a:ext cx="1422433" cy="263843"/>
            </a:xfrm>
            <a:prstGeom prst="rect">
              <a:avLst/>
            </a:prstGeom>
            <a:noFill/>
            <a:ln w="9525">
              <a:noFill/>
              <a:miter lim="800000"/>
              <a:headEnd/>
              <a:tailEnd/>
            </a:ln>
          </p:spPr>
          <p:txBody>
            <a:bodyPr wrap="none" lIns="55633" tIns="27817" rIns="55633" bIns="27817">
              <a:spAutoFit/>
            </a:bodyPr>
            <a:lstStyle/>
            <a:p>
              <a:pPr algn="ctr"/>
              <a:r>
                <a:rPr lang="en-GB" sz="1096" b="1" dirty="0">
                  <a:solidFill>
                    <a:srgbClr val="000000"/>
                  </a:solidFill>
                </a:rPr>
                <a:t>Check (&amp; Act)</a:t>
              </a:r>
            </a:p>
          </p:txBody>
        </p:sp>
      </p:grpSp>
      <p:grpSp>
        <p:nvGrpSpPr>
          <p:cNvPr id="87" name="Group 86"/>
          <p:cNvGrpSpPr/>
          <p:nvPr/>
        </p:nvGrpSpPr>
        <p:grpSpPr>
          <a:xfrm>
            <a:off x="1183843" y="3427740"/>
            <a:ext cx="6283746" cy="2566233"/>
            <a:chOff x="-298749" y="3731075"/>
            <a:chExt cx="8542023" cy="2960626"/>
          </a:xfrm>
        </p:grpSpPr>
        <p:sp>
          <p:nvSpPr>
            <p:cNvPr id="88" name="TextBox 34"/>
            <p:cNvSpPr txBox="1">
              <a:spLocks noChangeArrowheads="1"/>
            </p:cNvSpPr>
            <p:nvPr/>
          </p:nvSpPr>
          <p:spPr bwMode="auto">
            <a:xfrm>
              <a:off x="3446142" y="6001377"/>
              <a:ext cx="1647592" cy="259363"/>
            </a:xfrm>
            <a:prstGeom prst="rect">
              <a:avLst/>
            </a:prstGeom>
            <a:noFill/>
            <a:ln>
              <a:noFill/>
              <a:headEnd/>
              <a:tailEnd/>
            </a:ln>
          </p:spPr>
          <p:style>
            <a:lnRef idx="1">
              <a:schemeClr val="accent3"/>
            </a:lnRef>
            <a:fillRef idx="2">
              <a:schemeClr val="accent3"/>
            </a:fillRef>
            <a:effectRef idx="1">
              <a:schemeClr val="accent3"/>
            </a:effectRef>
            <a:fontRef idx="minor">
              <a:schemeClr val="dk1"/>
            </a:fontRef>
          </p:style>
          <p:txBody>
            <a:bodyPr wrap="none" lIns="55633" tIns="27817" rIns="55633" bIns="27817">
              <a:spAutoFit/>
            </a:bodyPr>
            <a:lstStyle/>
            <a:p>
              <a:pPr algn="ctr"/>
              <a:r>
                <a:rPr lang="en-GB" sz="1096" b="1" dirty="0">
                  <a:solidFill>
                    <a:srgbClr val="000000"/>
                  </a:solidFill>
                </a:rPr>
                <a:t>Check (&amp; Act)</a:t>
              </a:r>
            </a:p>
          </p:txBody>
        </p:sp>
        <p:cxnSp>
          <p:nvCxnSpPr>
            <p:cNvPr id="89" name="AutoShape 25"/>
            <p:cNvCxnSpPr>
              <a:cxnSpLocks noChangeShapeType="1"/>
            </p:cNvCxnSpPr>
            <p:nvPr/>
          </p:nvCxnSpPr>
          <p:spPr bwMode="gray">
            <a:xfrm rot="10800000" flipV="1">
              <a:off x="-298749" y="3731075"/>
              <a:ext cx="8542023" cy="320123"/>
            </a:xfrm>
            <a:prstGeom prst="bentConnector4">
              <a:avLst>
                <a:gd name="adj1" fmla="val -301"/>
                <a:gd name="adj2" fmla="val 874272"/>
              </a:avLst>
            </a:prstGeom>
            <a:ln w="57150">
              <a:headEnd/>
              <a:tailEnd type="triangle" w="med" len="med"/>
            </a:ln>
          </p:spPr>
          <p:style>
            <a:lnRef idx="3">
              <a:schemeClr val="accent2"/>
            </a:lnRef>
            <a:fillRef idx="0">
              <a:schemeClr val="accent2"/>
            </a:fillRef>
            <a:effectRef idx="2">
              <a:schemeClr val="accent2"/>
            </a:effectRef>
            <a:fontRef idx="minor">
              <a:schemeClr val="tx1"/>
            </a:fontRef>
          </p:style>
        </p:cxnSp>
        <p:sp>
          <p:nvSpPr>
            <p:cNvPr id="90" name="TextBox 28"/>
            <p:cNvSpPr txBox="1">
              <a:spLocks noChangeArrowheads="1"/>
            </p:cNvSpPr>
            <p:nvPr/>
          </p:nvSpPr>
          <p:spPr bwMode="auto">
            <a:xfrm>
              <a:off x="2863327" y="6324334"/>
              <a:ext cx="2959248" cy="367367"/>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55633" tIns="27817" rIns="55633" bIns="27817">
              <a:spAutoFit/>
            </a:bodyPr>
            <a:lstStyle/>
            <a:p>
              <a:pPr algn="ctr">
                <a:defRPr/>
              </a:pPr>
              <a:r>
                <a:rPr lang="en-GB" sz="852" dirty="0">
                  <a:solidFill>
                    <a:srgbClr val="000000"/>
                  </a:solidFill>
                </a:rPr>
                <a:t>Confirm that the built System solves the stakeholders’ problem</a:t>
              </a:r>
            </a:p>
          </p:txBody>
        </p:sp>
      </p:grpSp>
      <p:sp>
        <p:nvSpPr>
          <p:cNvPr id="94" name="AutoShape 18"/>
          <p:cNvSpPr>
            <a:spLocks noChangeArrowheads="1"/>
          </p:cNvSpPr>
          <p:nvPr/>
        </p:nvSpPr>
        <p:spPr bwMode="gray">
          <a:xfrm rot="5400000">
            <a:off x="6335333" y="2915528"/>
            <a:ext cx="447888" cy="566502"/>
          </a:xfrm>
          <a:prstGeom prst="upArrow">
            <a:avLst>
              <a:gd name="adj1" fmla="val 50000"/>
              <a:gd name="adj2" fmla="val 25000"/>
            </a:avLst>
          </a:prstGeom>
          <a:ln>
            <a:headEnd/>
            <a:tailEnd/>
          </a:ln>
        </p:spPr>
        <p:style>
          <a:lnRef idx="1">
            <a:schemeClr val="accent2"/>
          </a:lnRef>
          <a:fillRef idx="3">
            <a:schemeClr val="accent2"/>
          </a:fillRef>
          <a:effectRef idx="2">
            <a:schemeClr val="accent2"/>
          </a:effectRef>
          <a:fontRef idx="minor">
            <a:schemeClr val="lt1"/>
          </a:fontRef>
        </p:style>
        <p:txBody>
          <a:bodyPr vert="eaVert" wrap="none" lIns="55633" tIns="27817" rIns="55633" bIns="27817" anchor="ctr"/>
          <a:lstStyle/>
          <a:p>
            <a:pPr algn="ctr"/>
            <a:endParaRPr lang="en-US" sz="730" dirty="0">
              <a:solidFill>
                <a:srgbClr val="000000"/>
              </a:solidFill>
            </a:endParaRPr>
          </a:p>
        </p:txBody>
      </p:sp>
      <p:sp>
        <p:nvSpPr>
          <p:cNvPr id="81" name="TextBox 80"/>
          <p:cNvSpPr txBox="1"/>
          <p:nvPr/>
        </p:nvSpPr>
        <p:spPr>
          <a:xfrm>
            <a:off x="3842952" y="2330655"/>
            <a:ext cx="450764" cy="302070"/>
          </a:xfrm>
          <a:prstGeom prst="rect">
            <a:avLst/>
          </a:prstGeom>
          <a:noFill/>
        </p:spPr>
        <p:txBody>
          <a:bodyPr wrap="none" rtlCol="0">
            <a:spAutoFit/>
          </a:bodyPr>
          <a:lstStyle/>
          <a:p>
            <a:r>
              <a:rPr lang="en-US" sz="1363" b="1" dirty="0"/>
              <a:t>Do</a:t>
            </a:r>
          </a:p>
        </p:txBody>
      </p:sp>
      <p:sp>
        <p:nvSpPr>
          <p:cNvPr id="83" name="TextBox 82"/>
          <p:cNvSpPr txBox="1"/>
          <p:nvPr/>
        </p:nvSpPr>
        <p:spPr>
          <a:xfrm>
            <a:off x="6641190" y="2304605"/>
            <a:ext cx="450764" cy="302070"/>
          </a:xfrm>
          <a:prstGeom prst="rect">
            <a:avLst/>
          </a:prstGeom>
          <a:noFill/>
        </p:spPr>
        <p:txBody>
          <a:bodyPr wrap="none" rtlCol="0">
            <a:spAutoFit/>
          </a:bodyPr>
          <a:lstStyle/>
          <a:p>
            <a:r>
              <a:rPr lang="en-US" sz="1363" b="1" dirty="0"/>
              <a:t>Do</a:t>
            </a:r>
          </a:p>
        </p:txBody>
      </p:sp>
      <p:sp>
        <p:nvSpPr>
          <p:cNvPr id="84" name="Text Box 12"/>
          <p:cNvSpPr txBox="1">
            <a:spLocks noChangeArrowheads="1"/>
          </p:cNvSpPr>
          <p:nvPr/>
        </p:nvSpPr>
        <p:spPr bwMode="gray">
          <a:xfrm>
            <a:off x="6959531" y="2481900"/>
            <a:ext cx="1074569" cy="505916"/>
          </a:xfrm>
          <a:prstGeom prst="rect">
            <a:avLst/>
          </a:prstGeom>
          <a:noFill/>
          <a:ln w="9525">
            <a:noFill/>
            <a:miter lim="800000"/>
            <a:headEnd/>
            <a:tailEnd/>
          </a:ln>
        </p:spPr>
        <p:txBody>
          <a:bodyPr wrap="square" lIns="55633" tIns="27817" rIns="55633" bIns="27817">
            <a:spAutoFit/>
          </a:bodyPr>
          <a:lstStyle/>
          <a:p>
            <a:pPr algn="ctr"/>
            <a:r>
              <a:rPr lang="en-GB" sz="974" b="1" dirty="0">
                <a:solidFill>
                  <a:srgbClr val="000000"/>
                </a:solidFill>
              </a:rPr>
              <a:t>MAKE THE SYSTEM TO THE DESIGN</a:t>
            </a:r>
            <a:endParaRPr lang="en-US" sz="974" b="1" dirty="0">
              <a:solidFill>
                <a:srgbClr val="000000"/>
              </a:solidFill>
            </a:endParaRPr>
          </a:p>
        </p:txBody>
      </p:sp>
      <p:sp>
        <p:nvSpPr>
          <p:cNvPr id="86" name="TextBox 28"/>
          <p:cNvSpPr txBox="1">
            <a:spLocks noChangeArrowheads="1"/>
          </p:cNvSpPr>
          <p:nvPr/>
        </p:nvSpPr>
        <p:spPr bwMode="auto">
          <a:xfrm>
            <a:off x="6958590" y="2972861"/>
            <a:ext cx="1063784" cy="470291"/>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55633" tIns="27817" rIns="55633" bIns="27817" anchor="ctr">
            <a:noAutofit/>
          </a:bodyPr>
          <a:lstStyle/>
          <a:p>
            <a:pPr algn="ctr">
              <a:defRPr/>
            </a:pPr>
            <a:r>
              <a:rPr lang="en-GB" sz="894">
                <a:solidFill>
                  <a:srgbClr val="000000"/>
                </a:solidFill>
              </a:rPr>
              <a:t>Built System</a:t>
            </a:r>
            <a:endParaRPr lang="en-GB" sz="894" dirty="0">
              <a:solidFill>
                <a:srgbClr val="000000"/>
              </a:solidFill>
            </a:endParaRPr>
          </a:p>
        </p:txBody>
      </p:sp>
      <p:sp>
        <p:nvSpPr>
          <p:cNvPr id="11" name="Rounded Rectangular Callout 10"/>
          <p:cNvSpPr/>
          <p:nvPr/>
        </p:nvSpPr>
        <p:spPr>
          <a:xfrm>
            <a:off x="2291425" y="1215633"/>
            <a:ext cx="1996110" cy="1554287"/>
          </a:xfrm>
          <a:prstGeom prst="wedgeRoundRectCallout">
            <a:avLst>
              <a:gd name="adj1" fmla="val 4323"/>
              <a:gd name="adj2" fmla="val 162745"/>
              <a:gd name="adj3" fmla="val 16667"/>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GB" sz="1477" dirty="0"/>
              <a:t>We have used QFD  2 to check our selected solution  delivers the  </a:t>
            </a:r>
            <a:r>
              <a:rPr lang="en-GB" sz="1477"/>
              <a:t>System Requirements</a:t>
            </a:r>
            <a:endParaRPr lang="en-GB" sz="1477" dirty="0"/>
          </a:p>
        </p:txBody>
      </p:sp>
      <p:sp>
        <p:nvSpPr>
          <p:cNvPr id="5" name="TextBox 4"/>
          <p:cNvSpPr txBox="1"/>
          <p:nvPr/>
        </p:nvSpPr>
        <p:spPr>
          <a:xfrm>
            <a:off x="10515600" y="4418768"/>
            <a:ext cx="45719" cy="338554"/>
          </a:xfrm>
          <a:prstGeom prst="rect">
            <a:avLst/>
          </a:prstGeom>
          <a:noFill/>
        </p:spPr>
        <p:txBody>
          <a:bodyPr wrap="square" rtlCol="0">
            <a:spAutoFit/>
          </a:bodyPr>
          <a:lstStyle/>
          <a:p>
            <a:endParaRPr lang="en-US"/>
          </a:p>
        </p:txBody>
      </p:sp>
    </p:spTree>
    <p:extLst>
      <p:ext uri="{BB962C8B-B14F-4D97-AF65-F5344CB8AC3E}">
        <p14:creationId xmlns:p14="http://schemas.microsoft.com/office/powerpoint/2010/main" val="1815287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
                                        </p:tgtEl>
                                        <p:attrNameLst>
                                          <p:attrName>style.visibility</p:attrName>
                                        </p:attrNameLst>
                                      </p:cBhvr>
                                      <p:to>
                                        <p:strVal val="visible"/>
                                      </p:to>
                                    </p:set>
                                  </p:childTnLst>
                                </p:cTn>
                              </p:par>
                              <p:par>
                                <p:cTn id="9" presetID="22" presetClass="entr" presetSubtype="8" fill="hold" grpId="0" nodeType="with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wipe(left)">
                                      <p:cBhvr>
                                        <p:cTn id="11" dur="500"/>
                                        <p:tgtEl>
                                          <p:spTgt spid="48"/>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47"/>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53"/>
                                        </p:tgtEl>
                                        <p:attrNameLst>
                                          <p:attrName>style.visibility</p:attrName>
                                        </p:attrNameLst>
                                      </p:cBhvr>
                                      <p:to>
                                        <p:strVal val="visible"/>
                                      </p:to>
                                    </p:set>
                                  </p:childTnLst>
                                </p:cTn>
                              </p:par>
                              <p:par>
                                <p:cTn id="16" presetID="22" presetClass="entr" presetSubtype="2"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right)">
                                      <p:cBhvr>
                                        <p:cTn id="18" dur="500"/>
                                        <p:tgtEl>
                                          <p:spTgt spid="9"/>
                                        </p:tgtEl>
                                      </p:cBhvr>
                                    </p:animEffect>
                                  </p:childTnLst>
                                </p:cTn>
                              </p:par>
                              <p:par>
                                <p:cTn id="19" presetID="22" presetClass="entr" presetSubtype="8" fill="hold" nodeType="with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wipe(left)">
                                      <p:cBhvr>
                                        <p:cTn id="21" dur="1000"/>
                                        <p:tgtEl>
                                          <p:spTgt spid="54"/>
                                        </p:tgtEl>
                                      </p:cBhvr>
                                    </p:animEffect>
                                  </p:childTnLst>
                                </p:cTn>
                              </p:par>
                              <p:par>
                                <p:cTn id="22" presetID="1" presetClass="entr" presetSubtype="0" fill="hold" grpId="0" nodeType="withEffect">
                                  <p:stCondLst>
                                    <p:cond delay="0"/>
                                  </p:stCondLst>
                                  <p:childTnLst>
                                    <p:set>
                                      <p:cBhvr>
                                        <p:cTn id="23" dur="1" fill="hold">
                                          <p:stCondLst>
                                            <p:cond delay="0"/>
                                          </p:stCondLst>
                                        </p:cTn>
                                        <p:tgtEl>
                                          <p:spTgt spid="67"/>
                                        </p:tgtEl>
                                        <p:attrNameLst>
                                          <p:attrName>style.visibility</p:attrName>
                                        </p:attrNameLst>
                                      </p:cBhvr>
                                      <p:to>
                                        <p:strVal val="visible"/>
                                      </p:to>
                                    </p:set>
                                  </p:childTnLst>
                                </p:cTn>
                              </p:par>
                              <p:par>
                                <p:cTn id="24" presetID="22" presetClass="entr" presetSubtype="8" fill="hold" nodeType="with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wipe(left)">
                                      <p:cBhvr>
                                        <p:cTn id="26" dur="1000"/>
                                        <p:tgtEl>
                                          <p:spTgt spid="49"/>
                                        </p:tgtEl>
                                      </p:cBhvr>
                                    </p:animEffect>
                                  </p:childTnLst>
                                </p:cTn>
                              </p:par>
                              <p:par>
                                <p:cTn id="27" presetID="1" presetClass="entr" presetSubtype="0" fill="hold" grpId="0" nodeType="withEffect">
                                  <p:stCondLst>
                                    <p:cond delay="0"/>
                                  </p:stCondLst>
                                  <p:childTnLst>
                                    <p:set>
                                      <p:cBhvr>
                                        <p:cTn id="28" dur="1" fill="hold">
                                          <p:stCondLst>
                                            <p:cond delay="0"/>
                                          </p:stCondLst>
                                        </p:cTn>
                                        <p:tgtEl>
                                          <p:spTgt spid="6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childTnLst>
                                </p:cTn>
                              </p:par>
                              <p:par>
                                <p:cTn id="33" presetID="22" presetClass="entr" presetSubtype="2" fill="hold" nodeType="withEffect">
                                  <p:stCondLst>
                                    <p:cond delay="0"/>
                                  </p:stCondLst>
                                  <p:childTnLst>
                                    <p:set>
                                      <p:cBhvr>
                                        <p:cTn id="34" dur="1" fill="hold">
                                          <p:stCondLst>
                                            <p:cond delay="0"/>
                                          </p:stCondLst>
                                        </p:cTn>
                                        <p:tgtEl>
                                          <p:spTgt spid="73"/>
                                        </p:tgtEl>
                                        <p:attrNameLst>
                                          <p:attrName>style.visibility</p:attrName>
                                        </p:attrNameLst>
                                      </p:cBhvr>
                                      <p:to>
                                        <p:strVal val="visible"/>
                                      </p:to>
                                    </p:set>
                                    <p:animEffect transition="in" filter="wipe(right)">
                                      <p:cBhvr>
                                        <p:cTn id="35" dur="500"/>
                                        <p:tgtEl>
                                          <p:spTgt spid="73"/>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94"/>
                                        </p:tgtEl>
                                        <p:attrNameLst>
                                          <p:attrName>style.visibility</p:attrName>
                                        </p:attrNameLst>
                                      </p:cBhvr>
                                      <p:to>
                                        <p:strVal val="visible"/>
                                      </p:to>
                                    </p:set>
                                    <p:animEffect transition="in" filter="wipe(left)">
                                      <p:cBhvr>
                                        <p:cTn id="38" dur="500"/>
                                        <p:tgtEl>
                                          <p:spTgt spid="94"/>
                                        </p:tgtEl>
                                      </p:cBhvr>
                                    </p:animEffect>
                                  </p:childTnLst>
                                </p:cTn>
                              </p:par>
                              <p:par>
                                <p:cTn id="39" presetID="1" presetClass="entr" presetSubtype="0" fill="hold" grpId="0" nodeType="withEffect">
                                  <p:stCondLst>
                                    <p:cond delay="0"/>
                                  </p:stCondLst>
                                  <p:childTnLst>
                                    <p:set>
                                      <p:cBhvr>
                                        <p:cTn id="40" dur="1" fill="hold">
                                          <p:stCondLst>
                                            <p:cond delay="0"/>
                                          </p:stCondLst>
                                        </p:cTn>
                                        <p:tgtEl>
                                          <p:spTgt spid="8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4"/>
                                        </p:tgtEl>
                                        <p:attrNameLst>
                                          <p:attrName>style.visibility</p:attrName>
                                        </p:attrNameLst>
                                      </p:cBhvr>
                                      <p:to>
                                        <p:strVal val="visible"/>
                                      </p:to>
                                    </p:set>
                                  </p:childTnLst>
                                </p:cTn>
                              </p:par>
                              <p:par>
                                <p:cTn id="43" presetID="22" presetClass="entr" presetSubtype="2" fill="hold" nodeType="withEffect">
                                  <p:stCondLst>
                                    <p:cond delay="0"/>
                                  </p:stCondLst>
                                  <p:childTnLst>
                                    <p:set>
                                      <p:cBhvr>
                                        <p:cTn id="44" dur="1" fill="hold">
                                          <p:stCondLst>
                                            <p:cond delay="0"/>
                                          </p:stCondLst>
                                        </p:cTn>
                                        <p:tgtEl>
                                          <p:spTgt spid="87"/>
                                        </p:tgtEl>
                                        <p:attrNameLst>
                                          <p:attrName>style.visibility</p:attrName>
                                        </p:attrNameLst>
                                      </p:cBhvr>
                                      <p:to>
                                        <p:strVal val="visible"/>
                                      </p:to>
                                    </p:set>
                                    <p:animEffect transition="in" filter="wipe(right)">
                                      <p:cBhvr>
                                        <p:cTn id="45" dur="500"/>
                                        <p:tgtEl>
                                          <p:spTgt spid="87"/>
                                        </p:tgtEl>
                                      </p:cBhvr>
                                    </p:animEffect>
                                  </p:childTnLst>
                                </p:cTn>
                              </p:par>
                              <p:par>
                                <p:cTn id="46" presetID="1" presetClass="entr" presetSubtype="0" fill="hold" nodeType="withEffect">
                                  <p:stCondLst>
                                    <p:cond delay="0"/>
                                  </p:stCondLst>
                                  <p:childTnLst>
                                    <p:set>
                                      <p:cBhvr>
                                        <p:cTn id="47" dur="1" fill="hold">
                                          <p:stCondLst>
                                            <p:cond delay="0"/>
                                          </p:stCondLst>
                                        </p:cTn>
                                        <p:tgtEl>
                                          <p:spTgt spid="10"/>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81"/>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80"/>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82"/>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83"/>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0" grpId="0" animBg="1"/>
      <p:bldP spid="46" grpId="0"/>
      <p:bldP spid="47" grpId="0"/>
      <p:bldP spid="48" grpId="0" animBg="1"/>
      <p:bldP spid="52" grpId="0" animBg="1"/>
      <p:bldP spid="53" grpId="0" animBg="1"/>
      <p:bldP spid="67" grpId="0" animBg="1"/>
      <p:bldP spid="68" grpId="0" animBg="1"/>
      <p:bldP spid="72" grpId="0"/>
      <p:bldP spid="94" grpId="0" animBg="1"/>
      <p:bldP spid="81" grpId="0"/>
      <p:bldP spid="83" grpId="0"/>
      <p:bldP spid="84" grpId="0"/>
      <p:bldP spid="86" grpId="0" animBg="1"/>
      <p:bldP spid="11"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6 Waters Template_white">
  <a:themeElements>
    <a:clrScheme name="Custom 4">
      <a:dk1>
        <a:srgbClr val="000000"/>
      </a:dk1>
      <a:lt1>
        <a:srgbClr val="FFFFFF"/>
      </a:lt1>
      <a:dk2>
        <a:srgbClr val="4BACC6"/>
      </a:dk2>
      <a:lt2>
        <a:srgbClr val="B2B2B2"/>
      </a:lt2>
      <a:accent1>
        <a:srgbClr val="4F81BD"/>
      </a:accent1>
      <a:accent2>
        <a:srgbClr val="B0551E"/>
      </a:accent2>
      <a:accent3>
        <a:srgbClr val="FFFFFF"/>
      </a:accent3>
      <a:accent4>
        <a:srgbClr val="000000"/>
      </a:accent4>
      <a:accent5>
        <a:srgbClr val="B2C1DB"/>
      </a:accent5>
      <a:accent6>
        <a:srgbClr val="AE4845"/>
      </a:accent6>
      <a:hlink>
        <a:srgbClr val="818E1C"/>
      </a:hlink>
      <a:folHlink>
        <a:srgbClr val="4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2016 Waters Template_white</Template>
  <TotalTime>31</TotalTime>
  <Words>1407</Words>
  <Application>Microsoft Office PowerPoint</Application>
  <PresentationFormat>On-screen Show (4:3)</PresentationFormat>
  <Paragraphs>200</Paragraphs>
  <Slides>18</Slides>
  <Notes>12</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18</vt:i4>
      </vt:variant>
    </vt:vector>
  </HeadingPairs>
  <TitlesOfParts>
    <vt:vector size="29" baseType="lpstr">
      <vt:lpstr>ＭＳ ゴシック</vt:lpstr>
      <vt:lpstr>MS PGothic</vt:lpstr>
      <vt:lpstr>MS PGothic</vt:lpstr>
      <vt:lpstr>Arial</vt:lpstr>
      <vt:lpstr>Calibri</vt:lpstr>
      <vt:lpstr>Courier New</vt:lpstr>
      <vt:lpstr>Times New Roman</vt:lpstr>
      <vt:lpstr>Verdana</vt:lpstr>
      <vt:lpstr>Wingdings 2</vt:lpstr>
      <vt:lpstr>2016 Waters Template_white</vt:lpstr>
      <vt:lpstr>Custom Design</vt:lpstr>
      <vt:lpstr>Create System Design Concept Concept – Requirements Verification using Quality Function Deployment Phase 2 </vt:lpstr>
      <vt:lpstr>Key Tasks and Systems Tools</vt:lpstr>
      <vt:lpstr>Key Tasks and Systems Tools</vt:lpstr>
      <vt:lpstr>Process and Tools</vt:lpstr>
      <vt:lpstr>Quality Function Deployment  Phase 2</vt:lpstr>
      <vt:lpstr>QFD Core Process</vt:lpstr>
      <vt:lpstr>Step 1: Transfer Technical Requirements</vt:lpstr>
      <vt:lpstr>Step 2: Translate into Solution Requirements</vt:lpstr>
      <vt:lpstr>Step 3: Determine HOW-WHAT Relationship Matrix</vt:lpstr>
      <vt:lpstr>Example</vt:lpstr>
      <vt:lpstr>Capturing Architecture on QFD 2</vt:lpstr>
      <vt:lpstr>Exercise – QFD 2 Relationship Matrix</vt:lpstr>
      <vt:lpstr>Look for “Structure”</vt:lpstr>
      <vt:lpstr>Step 4: Flow-down Targets and Ceilings HOW MUCH is Enough?</vt:lpstr>
      <vt:lpstr>Flowing Requirements Down</vt:lpstr>
      <vt:lpstr>Subsystem Requirements</vt:lpstr>
      <vt:lpstr>QFD 2 Summary </vt:lpstr>
      <vt:lpstr>What have we done?</vt:lpstr>
    </vt:vector>
  </TitlesOfParts>
  <Manager/>
  <Company>Burge Hughes Walsh</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QFD 2</dc:title>
  <dc:subject>Systems Engineering</dc:subject>
  <dc:creator>Stuart Burge</dc:creator>
  <cp:keywords/>
  <dc:description/>
  <cp:lastModifiedBy>John Weaver</cp:lastModifiedBy>
  <cp:revision>9</cp:revision>
  <dcterms:created xsi:type="dcterms:W3CDTF">2015-11-25T16:01:18Z</dcterms:created>
  <dcterms:modified xsi:type="dcterms:W3CDTF">2016-11-16T16:06:25Z</dcterms:modified>
  <cp:category/>
</cp:coreProperties>
</file>