
<file path=[Content_Types].xml><?xml version="1.0" encoding="utf-8"?>
<Types xmlns="http://schemas.openxmlformats.org/package/2006/content-types">
  <Default Extension="xml" ContentType="application/xml"/>
  <Default Extension="jpg" ContentType="image/jpeg"/>
  <Default Extension="jpeg" ContentType="image/jpeg"/>
  <Default Extension="emf" ContentType="image/x-emf"/>
  <Default Extension="rels" ContentType="application/vnd.openxmlformats-package.relationships+xml"/>
  <Default Extension="gif" ContentType="image/gif"/>
  <Default Extension="wmf" ContentType="image/x-wm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32"/>
  </p:notesMasterIdLst>
  <p:handoutMasterIdLst>
    <p:handoutMasterId r:id="rId33"/>
  </p:handoutMasterIdLst>
  <p:sldIdLst>
    <p:sldId id="256" r:id="rId3"/>
    <p:sldId id="320" r:id="rId4"/>
    <p:sldId id="260" r:id="rId5"/>
    <p:sldId id="261" r:id="rId6"/>
    <p:sldId id="262" r:id="rId7"/>
    <p:sldId id="263" r:id="rId8"/>
    <p:sldId id="264" r:id="rId9"/>
    <p:sldId id="265" r:id="rId10"/>
    <p:sldId id="266" r:id="rId11"/>
    <p:sldId id="267" r:id="rId12"/>
    <p:sldId id="321" r:id="rId13"/>
    <p:sldId id="322"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8" r:id="rId31"/>
  </p:sldIdLst>
  <p:sldSz cx="9144000" cy="6858000" type="screen4x3"/>
  <p:notesSz cx="6896100" cy="9236075"/>
  <p:custDataLst>
    <p:tags r:id="rId34"/>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098"/>
    <p:restoredTop sz="93225"/>
  </p:normalViewPr>
  <p:slideViewPr>
    <p:cSldViewPr>
      <p:cViewPr varScale="1">
        <p:scale>
          <a:sx n="120" d="100"/>
          <a:sy n="120" d="100"/>
        </p:scale>
        <p:origin x="1944" y="17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notesMaster" Target="notesMasters/notesMaster1.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handoutMaster" Target="handoutMasters/handoutMaster1.xml"/><Relationship Id="rId34" Type="http://schemas.openxmlformats.org/officeDocument/2006/relationships/tags" Target="tags/tag1.xml"/><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theme" Target="theme/theme1.xml"/><Relationship Id="rId3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10/25/16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10/25/16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a:xfrm>
            <a:off x="1143000" y="685800"/>
            <a:ext cx="4572000" cy="3429000"/>
          </a:xfrm>
          <a:ln/>
        </p:spPr>
      </p:sp>
      <p:sp>
        <p:nvSpPr>
          <p:cNvPr id="2150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
        <p:nvSpPr>
          <p:cNvPr id="215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AD3EC5A-C1B1-E244-9CF7-B9E2C6F2D0C3}" type="slidenum">
              <a:rPr lang="en-GB" sz="1200"/>
              <a:pPr eaLnBrk="1" hangingPunct="1"/>
              <a:t>2</a:t>
            </a:fld>
            <a:endParaRPr lang="en-GB" sz="1200"/>
          </a:p>
        </p:txBody>
      </p:sp>
    </p:spTree>
    <p:extLst>
      <p:ext uri="{BB962C8B-B14F-4D97-AF65-F5344CB8AC3E}">
        <p14:creationId xmlns:p14="http://schemas.microsoft.com/office/powerpoint/2010/main" val="1282804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6EDE286-7C27-0A42-8DCC-8600C5EF2AC8}" type="slidenum">
              <a:rPr lang="en-GB" sz="1200"/>
              <a:pPr eaLnBrk="1" hangingPunct="1"/>
              <a:t>3</a:t>
            </a:fld>
            <a:endParaRPr lang="en-GB" sz="1200"/>
          </a:p>
        </p:txBody>
      </p:sp>
      <p:sp>
        <p:nvSpPr>
          <p:cNvPr id="25602"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5603"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4</a:t>
            </a:r>
          </a:p>
        </p:txBody>
      </p:sp>
      <p:sp>
        <p:nvSpPr>
          <p:cNvPr id="25604"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5605"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5606"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5607"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4</a:t>
            </a:r>
          </a:p>
        </p:txBody>
      </p:sp>
      <p:sp>
        <p:nvSpPr>
          <p:cNvPr id="25608"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5609"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5610"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25611" name="Rectangle 11"/>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28480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D9773D-1184-274A-9A17-BB5613B48B15}" type="slidenum">
              <a:rPr lang="en-GB" sz="1200"/>
              <a:pPr eaLnBrk="1" hangingPunct="1"/>
              <a:t>4</a:t>
            </a:fld>
            <a:endParaRPr lang="en-GB" sz="1200"/>
          </a:p>
        </p:txBody>
      </p:sp>
      <p:sp>
        <p:nvSpPr>
          <p:cNvPr id="27650" name="Rectangle 2"/>
          <p:cNvSpPr>
            <a:spLocks noGrp="1" noRot="1" noChangeAspect="1" noChangeArrowheads="1" noTextEdit="1"/>
          </p:cNvSpPr>
          <p:nvPr>
            <p:ph type="sldImg"/>
          </p:nvPr>
        </p:nvSpPr>
        <p:spPr>
          <a:xfrm>
            <a:off x="1154113" y="692150"/>
            <a:ext cx="4570412" cy="3427413"/>
          </a:xfrm>
          <a:ln/>
        </p:spPr>
      </p:sp>
      <p:sp>
        <p:nvSpPr>
          <p:cNvPr id="27651" name="Rectangle 3"/>
          <p:cNvSpPr>
            <a:spLocks noGrp="1" noChangeArrowheads="1"/>
          </p:cNvSpPr>
          <p:nvPr>
            <p:ph type="body" idx="1"/>
          </p:nvPr>
        </p:nvSpPr>
        <p:spPr>
          <a:xfrm>
            <a:off x="735013" y="4346575"/>
            <a:ext cx="5507037" cy="33274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03488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DFFDC38-81C7-624C-91F4-0C83E1F3AE7D}" type="slidenum">
              <a:rPr lang="en-GB" sz="1200"/>
              <a:pPr eaLnBrk="1" hangingPunct="1"/>
              <a:t>5</a:t>
            </a:fld>
            <a:endParaRPr lang="en-GB" sz="1200"/>
          </a:p>
        </p:txBody>
      </p:sp>
      <p:sp>
        <p:nvSpPr>
          <p:cNvPr id="29698" name="Rectangle 2"/>
          <p:cNvSpPr>
            <a:spLocks noGrp="1" noRot="1" noChangeAspect="1" noChangeArrowheads="1" noTextEdit="1"/>
          </p:cNvSpPr>
          <p:nvPr>
            <p:ph type="sldImg"/>
          </p:nvPr>
        </p:nvSpPr>
        <p:spPr>
          <a:xfrm>
            <a:off x="1154113" y="692150"/>
            <a:ext cx="4570412" cy="3427413"/>
          </a:xfrm>
          <a:ln/>
        </p:spPr>
      </p:sp>
      <p:sp>
        <p:nvSpPr>
          <p:cNvPr id="29699" name="Rectangle 3"/>
          <p:cNvSpPr>
            <a:spLocks noGrp="1" noChangeArrowheads="1"/>
          </p:cNvSpPr>
          <p:nvPr>
            <p:ph type="body" idx="1"/>
          </p:nvPr>
        </p:nvSpPr>
        <p:spPr>
          <a:xfrm>
            <a:off x="735013" y="4346575"/>
            <a:ext cx="5507037" cy="33274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259531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ea typeface="ＭＳ Ｐゴシック" charset="-128"/>
            </a:endParaRPr>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CBF63FE-4426-B640-B6A9-6CCBD9B087D1}" type="slidenum">
              <a:rPr lang="en-GB" altLang="en-US" sz="1200"/>
              <a:pPr eaLnBrk="1" hangingPunct="1"/>
              <a:t>7</a:t>
            </a:fld>
            <a:endParaRPr lang="en-GB" altLang="en-US" sz="1200"/>
          </a:p>
        </p:txBody>
      </p:sp>
    </p:spTree>
    <p:extLst>
      <p:ext uri="{BB962C8B-B14F-4D97-AF65-F5344CB8AC3E}">
        <p14:creationId xmlns:p14="http://schemas.microsoft.com/office/powerpoint/2010/main" val="1684504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17D6467-EC76-7341-AA30-76DA6A2F07A0}" type="slidenum">
              <a:rPr lang="en-GB" sz="1200"/>
              <a:pPr eaLnBrk="1" hangingPunct="1"/>
              <a:t>10</a:t>
            </a:fld>
            <a:endParaRPr lang="en-GB" sz="1200"/>
          </a:p>
        </p:txBody>
      </p:sp>
      <p:sp>
        <p:nvSpPr>
          <p:cNvPr id="35842" name="Rectangle 2"/>
          <p:cNvSpPr>
            <a:spLocks noChangeArrowheads="1"/>
          </p:cNvSpPr>
          <p:nvPr/>
        </p:nvSpPr>
        <p:spPr bwMode="auto">
          <a:xfrm>
            <a:off x="3886200" y="9525"/>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5843"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4</a:t>
            </a:r>
          </a:p>
        </p:txBody>
      </p:sp>
      <p:sp>
        <p:nvSpPr>
          <p:cNvPr id="35844" name="Rectangle 4"/>
          <p:cNvSpPr>
            <a:spLocks noChangeArrowheads="1"/>
          </p:cNvSpPr>
          <p:nvPr/>
        </p:nvSpPr>
        <p:spPr bwMode="auto">
          <a:xfrm>
            <a:off x="0" y="8704263"/>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5845" name="Rectangle 5"/>
          <p:cNvSpPr>
            <a:spLocks noChangeArrowheads="1"/>
          </p:cNvSpPr>
          <p:nvPr/>
        </p:nvSpPr>
        <p:spPr bwMode="auto">
          <a:xfrm>
            <a:off x="0" y="9525"/>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5846" name="Rectangle 6"/>
          <p:cNvSpPr>
            <a:spLocks noChangeArrowheads="1"/>
          </p:cNvSpPr>
          <p:nvPr/>
        </p:nvSpPr>
        <p:spPr bwMode="auto">
          <a:xfrm>
            <a:off x="3886200" y="4763"/>
            <a:ext cx="2971800" cy="430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5847"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4</a:t>
            </a:r>
          </a:p>
        </p:txBody>
      </p:sp>
      <p:sp>
        <p:nvSpPr>
          <p:cNvPr id="35848" name="Rectangle 8"/>
          <p:cNvSpPr>
            <a:spLocks noChangeArrowheads="1"/>
          </p:cNvSpPr>
          <p:nvPr/>
        </p:nvSpPr>
        <p:spPr bwMode="auto">
          <a:xfrm>
            <a:off x="0" y="8702675"/>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5849" name="Rectangle 9"/>
          <p:cNvSpPr>
            <a:spLocks noChangeArrowheads="1"/>
          </p:cNvSpPr>
          <p:nvPr/>
        </p:nvSpPr>
        <p:spPr bwMode="auto">
          <a:xfrm>
            <a:off x="0" y="4763"/>
            <a:ext cx="2971800" cy="430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5850"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35851" name="Rectangle 11"/>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64270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869F4EF-1F09-0E48-BE91-B90202E28FE4}" type="slidenum">
              <a:rPr lang="en-GB" sz="1200"/>
              <a:pPr eaLnBrk="1" hangingPunct="1"/>
              <a:t>11</a:t>
            </a:fld>
            <a:endParaRPr lang="en-GB" sz="1200"/>
          </a:p>
        </p:txBody>
      </p:sp>
      <p:sp>
        <p:nvSpPr>
          <p:cNvPr id="23554"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5"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902" tIns="0" rIns="18902" bIns="0" anchor="b"/>
          <a:lstStyle/>
          <a:p>
            <a:pPr algn="r" defTabSz="906463" eaLnBrk="0" hangingPunct="0"/>
            <a:r>
              <a:rPr lang="en-US" sz="1000" i="1">
                <a:latin typeface="Times New Roman" charset="0"/>
              </a:rPr>
              <a:t>9</a:t>
            </a:r>
          </a:p>
        </p:txBody>
      </p:sp>
      <p:sp>
        <p:nvSpPr>
          <p:cNvPr id="23556"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7"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8"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9"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902" tIns="0" rIns="18902" bIns="0" anchor="b"/>
          <a:lstStyle/>
          <a:p>
            <a:pPr algn="r" defTabSz="906463" eaLnBrk="0" hangingPunct="0"/>
            <a:r>
              <a:rPr lang="en-US" sz="1000" i="1">
                <a:latin typeface="Times New Roman" charset="0"/>
              </a:rPr>
              <a:t>9</a:t>
            </a:r>
          </a:p>
        </p:txBody>
      </p:sp>
      <p:sp>
        <p:nvSpPr>
          <p:cNvPr id="23560"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61"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62" name="Rectangle 10"/>
          <p:cNvSpPr>
            <a:spLocks noGrp="1" noChangeArrowheads="1"/>
          </p:cNvSpPr>
          <p:nvPr>
            <p:ph type="body" idx="1"/>
          </p:nvPr>
        </p:nvSpPr>
        <p:spPr>
          <a:xfrm>
            <a:off x="911225" y="4340225"/>
            <a:ext cx="5027613" cy="4113213"/>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934" tIns="47254" rIns="92934" bIns="47254"/>
          <a:lstStyle/>
          <a:p>
            <a:pPr eaLnBrk="1" hangingPunct="1"/>
            <a:endParaRPr lang="en-US"/>
          </a:p>
        </p:txBody>
      </p:sp>
      <p:sp>
        <p:nvSpPr>
          <p:cNvPr id="23563" name="Rectangle 11"/>
          <p:cNvSpPr>
            <a:spLocks noGrp="1" noRot="1" noChangeAspect="1" noChangeArrowheads="1" noTextEdit="1"/>
          </p:cNvSpPr>
          <p:nvPr>
            <p:ph type="sldImg"/>
          </p:nvPr>
        </p:nvSpPr>
        <p:spPr>
          <a:xfrm>
            <a:off x="1152525" y="690563"/>
            <a:ext cx="4557713" cy="3417887"/>
          </a:xfrm>
          <a:ln w="12700" cap="flat">
            <a:solidFill>
              <a:schemeClr val="tx1"/>
            </a:solidFill>
          </a:ln>
        </p:spPr>
      </p:sp>
    </p:spTree>
    <p:extLst>
      <p:ext uri="{BB962C8B-B14F-4D97-AF65-F5344CB8AC3E}">
        <p14:creationId xmlns:p14="http://schemas.microsoft.com/office/powerpoint/2010/main" val="814895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a:xfrm>
            <a:off x="1143000" y="685800"/>
            <a:ext cx="4572000" cy="3429000"/>
          </a:xfrm>
          <a:ln/>
        </p:spPr>
      </p:sp>
      <p:sp>
        <p:nvSpPr>
          <p:cNvPr id="6758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75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1A04B27-61AD-AA49-9C10-68E4C873226C}" type="slidenum">
              <a:rPr lang="en-GB" sz="1200"/>
              <a:pPr eaLnBrk="1" hangingPunct="1"/>
              <a:t>29</a:t>
            </a:fld>
            <a:endParaRPr lang="en-GB" sz="1200"/>
          </a:p>
        </p:txBody>
      </p:sp>
    </p:spTree>
    <p:extLst>
      <p:ext uri="{BB962C8B-B14F-4D97-AF65-F5344CB8AC3E}">
        <p14:creationId xmlns:p14="http://schemas.microsoft.com/office/powerpoint/2010/main" val="1012022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6"/>
          <p:cNvSpPr>
            <a:spLocks noGrp="1" noChangeArrowheads="1"/>
          </p:cNvSpPr>
          <p:nvPr>
            <p:ph type="sldNum" sz="quarter" idx="10"/>
          </p:nvPr>
        </p:nvSpPr>
        <p:spPr>
          <a:xfrm>
            <a:off x="7010400" y="6608769"/>
            <a:ext cx="2133600" cy="249237"/>
          </a:xfrm>
          <a:prstGeom prst="rect">
            <a:avLst/>
          </a:prstGeom>
          <a:ln/>
        </p:spPr>
        <p:txBody>
          <a:bodyPr/>
          <a:lstStyle>
            <a:lvl1pPr>
              <a:defRPr/>
            </a:lvl1pPr>
          </a:lstStyle>
          <a:p>
            <a:pPr>
              <a:defRPr/>
            </a:pPr>
            <a:fld id="{985B7281-6865-9349-88A0-BB59E5EF4B0E}" type="slidenum">
              <a:rPr lang="en-GB"/>
              <a:pPr>
                <a:defRPr/>
              </a:pPr>
              <a:t>‹#›</a:t>
            </a:fld>
            <a:endParaRPr lang="en-GB"/>
          </a:p>
        </p:txBody>
      </p:sp>
    </p:spTree>
    <p:extLst>
      <p:ext uri="{BB962C8B-B14F-4D97-AF65-F5344CB8AC3E}">
        <p14:creationId xmlns:p14="http://schemas.microsoft.com/office/powerpoint/2010/main" val="1194788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Slide Number Placeholder 3"/>
          <p:cNvSpPr>
            <a:spLocks noGrp="1" noChangeArrowheads="1"/>
          </p:cNvSpPr>
          <p:nvPr>
            <p:ph type="sldNum" sz="quarter" idx="10"/>
          </p:nvPr>
        </p:nvSpPr>
        <p:spPr>
          <a:xfrm>
            <a:off x="7010400" y="6619881"/>
            <a:ext cx="2133600" cy="238125"/>
          </a:xfrm>
          <a:prstGeom prst="rect">
            <a:avLst/>
          </a:prstGeom>
        </p:spPr>
        <p:txBody>
          <a:bodyPr/>
          <a:lstStyle>
            <a:lvl1pPr>
              <a:defRPr/>
            </a:lvl1pPr>
          </a:lstStyle>
          <a:p>
            <a:pPr>
              <a:defRPr/>
            </a:pPr>
            <a:fld id="{02D6262C-30EC-1641-91D8-34A31925C785}" type="slidenum">
              <a:rPr lang="en-GB"/>
              <a:pPr>
                <a:defRPr/>
              </a:pPr>
              <a:t>‹#›</a:t>
            </a:fld>
            <a:endParaRPr lang="en-GB"/>
          </a:p>
        </p:txBody>
      </p:sp>
    </p:spTree>
    <p:extLst>
      <p:ext uri="{BB962C8B-B14F-4D97-AF65-F5344CB8AC3E}">
        <p14:creationId xmlns:p14="http://schemas.microsoft.com/office/powerpoint/2010/main" val="291328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5"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3.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emf"/><Relationship Id="rId3" Type="http://schemas.openxmlformats.org/officeDocument/2006/relationships/image" Target="../media/image5.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emf"/><Relationship Id="rId5" Type="http://schemas.openxmlformats.org/officeDocument/2006/relationships/image" Target="../media/image10.emf"/><Relationship Id="rId6" Type="http://schemas.openxmlformats.org/officeDocument/2006/relationships/image" Target="../media/image11.wmf"/><Relationship Id="rId7" Type="http://schemas.openxmlformats.org/officeDocument/2006/relationships/image" Target="../media/image12.emf"/><Relationship Id="rId8" Type="http://schemas.openxmlformats.org/officeDocument/2006/relationships/image" Target="../media/image13.emf"/><Relationship Id="rId9" Type="http://schemas.openxmlformats.org/officeDocument/2006/relationships/image" Target="../media/image14.emf"/><Relationship Id="rId10" Type="http://schemas.openxmlformats.org/officeDocument/2006/relationships/image" Target="../media/image15.emf"/><Relationship Id="rId11" Type="http://schemas.openxmlformats.org/officeDocument/2006/relationships/image" Target="../media/image16.emf"/><Relationship Id="rId1" Type="http://schemas.openxmlformats.org/officeDocument/2006/relationships/slideLayout" Target="../slideLayouts/slideLayout4.xml"/><Relationship Id="rId2" Type="http://schemas.openxmlformats.org/officeDocument/2006/relationships/image" Target="../media/image7.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8.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1" y="1204663"/>
            <a:ext cx="3885856" cy="2681537"/>
          </a:xfrm>
          <a:prstGeom prst="rect">
            <a:avLst/>
          </a:prstGeom>
        </p:spPr>
      </p:pic>
      <p:sp>
        <p:nvSpPr>
          <p:cNvPr id="2049" name="Title 3"/>
          <p:cNvSpPr>
            <a:spLocks noGrp="1"/>
          </p:cNvSpPr>
          <p:nvPr>
            <p:ph type="ctrTitle"/>
          </p:nvPr>
        </p:nvSpPr>
        <p:spPr>
          <a:xfrm>
            <a:off x="4038600" y="1600200"/>
            <a:ext cx="4737100" cy="1658149"/>
          </a:xfrm>
        </p:spPr>
        <p:txBody>
          <a:bodyPr/>
          <a:lstStyle/>
          <a:p>
            <a:pPr algn="r">
              <a:buFont typeface="Symbol" charset="0"/>
              <a:buNone/>
            </a:pPr>
            <a:r>
              <a:rPr lang="en-GB" sz="1600" dirty="0" smtClean="0">
                <a:latin typeface="+mn-lt"/>
              </a:rPr>
              <a:t>Design System</a:t>
            </a:r>
            <a:r>
              <a:rPr lang="en-GB" sz="1600" dirty="0">
                <a:latin typeface="+mn-lt"/>
              </a:rPr>
              <a:t/>
            </a:r>
            <a:br>
              <a:rPr lang="en-GB" sz="1600" dirty="0">
                <a:latin typeface="+mn-lt"/>
              </a:rPr>
            </a:br>
            <a:r>
              <a:rPr lang="en-GB" sz="3600" dirty="0">
                <a:latin typeface="+mn-lt"/>
              </a:rPr>
              <a:t>A Systems Approach to Robust Design </a:t>
            </a:r>
            <a:endParaRPr lang="en-GB" sz="1600" dirty="0">
              <a:latin typeface="+mn-lt"/>
            </a:endParaRPr>
          </a:p>
        </p:txBody>
      </p:sp>
      <p:sp>
        <p:nvSpPr>
          <p:cNvPr id="2050" name="Subtitle 4"/>
          <p:cNvSpPr>
            <a:spLocks noGrp="1"/>
          </p:cNvSpPr>
          <p:nvPr>
            <p:ph type="subTitle" idx="1"/>
          </p:nvPr>
        </p:nvSpPr>
        <p:spPr/>
        <p:txBody>
          <a:bodyPr/>
          <a:lstStyle/>
          <a:p>
            <a:r>
              <a:rPr lang="en-US" dirty="0" smtClean="0"/>
              <a:t>Secondary Information Goes Here</a:t>
            </a:r>
            <a:endParaRPr lang="en-US" dirty="0"/>
          </a:p>
        </p:txBody>
      </p:sp>
      <p:sp>
        <p:nvSpPr>
          <p:cNvPr id="8" name="Rectangle 7"/>
          <p:cNvSpPr>
            <a:spLocks noChangeArrowheads="1"/>
          </p:cNvSpPr>
          <p:nvPr/>
        </p:nvSpPr>
        <p:spPr bwMode="auto">
          <a:xfrm>
            <a:off x="762000" y="4281737"/>
            <a:ext cx="7856004" cy="95963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defRPr/>
            </a:pPr>
            <a:r>
              <a:rPr lang="en-GB" dirty="0">
                <a:solidFill>
                  <a:srgbClr val="000000"/>
                </a:solidFill>
                <a:cs typeface="+mn-cs"/>
              </a:rPr>
              <a:t>This Session</a:t>
            </a:r>
            <a:r>
              <a:rPr lang="en-GB" dirty="0" smtClean="0">
                <a:solidFill>
                  <a:srgbClr val="000000"/>
                </a:solidFill>
                <a:cs typeface="+mn-cs"/>
              </a:rPr>
              <a:t>:</a:t>
            </a:r>
          </a:p>
          <a:p>
            <a:pPr>
              <a:buFont typeface="Arial" charset="0"/>
              <a:buChar char="•"/>
            </a:pPr>
            <a:r>
              <a:rPr lang="en-GB" sz="1400" dirty="0" smtClean="0">
                <a:solidFill>
                  <a:srgbClr val="000000"/>
                </a:solidFill>
              </a:rPr>
              <a:t>Explains </a:t>
            </a:r>
            <a:r>
              <a:rPr lang="en-GB" sz="1400" dirty="0">
                <a:solidFill>
                  <a:srgbClr val="000000"/>
                </a:solidFill>
              </a:rPr>
              <a:t>the </a:t>
            </a:r>
            <a:r>
              <a:rPr lang="en-GB" sz="1400" dirty="0" smtClean="0">
                <a:solidFill>
                  <a:srgbClr val="000000"/>
                </a:solidFill>
              </a:rPr>
              <a:t>Systems </a:t>
            </a:r>
            <a:r>
              <a:rPr lang="en-GB" sz="1400" dirty="0">
                <a:solidFill>
                  <a:srgbClr val="000000"/>
                </a:solidFill>
              </a:rPr>
              <a:t>A</a:t>
            </a:r>
            <a:r>
              <a:rPr lang="en-GB" sz="1400" dirty="0" smtClean="0">
                <a:solidFill>
                  <a:srgbClr val="000000"/>
                </a:solidFill>
              </a:rPr>
              <a:t>pproach </a:t>
            </a:r>
            <a:r>
              <a:rPr lang="en-GB" sz="1400" dirty="0">
                <a:solidFill>
                  <a:srgbClr val="000000"/>
                </a:solidFill>
              </a:rPr>
              <a:t>to Optimising and Refining [the] Solution Concept </a:t>
            </a:r>
          </a:p>
          <a:p>
            <a:pPr>
              <a:buFont typeface="Arial" charset="0"/>
              <a:buChar char="•"/>
            </a:pPr>
            <a:r>
              <a:rPr lang="en-GB" sz="1400" dirty="0">
                <a:solidFill>
                  <a:srgbClr val="000000"/>
                </a:solidFill>
              </a:rPr>
              <a:t>E</a:t>
            </a:r>
            <a:r>
              <a:rPr lang="en-GB" sz="1400" dirty="0" smtClean="0">
                <a:solidFill>
                  <a:srgbClr val="000000"/>
                </a:solidFill>
              </a:rPr>
              <a:t>mphasise </a:t>
            </a:r>
            <a:r>
              <a:rPr lang="en-GB" sz="1400" dirty="0">
                <a:solidFill>
                  <a:srgbClr val="000000"/>
                </a:solidFill>
              </a:rPr>
              <a:t>the importance of finding </a:t>
            </a:r>
            <a:r>
              <a:rPr lang="en-GB" sz="1400" dirty="0" smtClean="0">
                <a:solidFill>
                  <a:srgbClr val="000000"/>
                </a:solidFill>
              </a:rPr>
              <a:t>the</a:t>
            </a:r>
            <a:r>
              <a:rPr lang="ja-JP" altLang="en-GB" sz="1400" dirty="0" smtClean="0">
                <a:solidFill>
                  <a:srgbClr val="000000"/>
                </a:solidFill>
              </a:rPr>
              <a:t>“</a:t>
            </a:r>
            <a:r>
              <a:rPr lang="en-GB" altLang="ja-JP" sz="1400" dirty="0">
                <a:solidFill>
                  <a:srgbClr val="000000"/>
                </a:solidFill>
              </a:rPr>
              <a:t>Robust Optimum</a:t>
            </a:r>
            <a:r>
              <a:rPr lang="ja-JP" altLang="en-GB" sz="1400" dirty="0" smtClean="0">
                <a:solidFill>
                  <a:srgbClr val="000000"/>
                </a:solidFill>
              </a:rPr>
              <a:t>”</a:t>
            </a:r>
            <a:endParaRPr lang="en-GB" altLang="ja-JP" sz="1400" dirty="0">
              <a:solidFill>
                <a:srgbClr val="000000"/>
              </a:solidFill>
            </a:endParaRPr>
          </a:p>
        </p:txBody>
      </p:sp>
      <p:pic>
        <p:nvPicPr>
          <p:cNvPr id="6" name="Picture 5"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sz="half" idx="1"/>
          </p:nvPr>
        </p:nvSpPr>
        <p:spPr>
          <a:xfrm>
            <a:off x="4800600" y="2209799"/>
            <a:ext cx="4343400" cy="4347139"/>
          </a:xfrm>
        </p:spPr>
        <p:txBody>
          <a:bodyPr/>
          <a:lstStyle/>
          <a:p>
            <a:r>
              <a:rPr lang="en-GB" smtClean="0"/>
              <a:t>Purpose : </a:t>
            </a:r>
          </a:p>
          <a:p>
            <a:pPr lvl="1"/>
            <a:r>
              <a:rPr lang="en-GB" dirty="0" smtClean="0"/>
              <a:t>To explore and characterise the design space of the selected system concept design(s) in order to identify the robust optimum</a:t>
            </a:r>
          </a:p>
          <a:p>
            <a:r>
              <a:rPr lang="en-GB" dirty="0" smtClean="0"/>
              <a:t>Outcomes : </a:t>
            </a:r>
          </a:p>
          <a:p>
            <a:pPr lvl="1"/>
            <a:r>
              <a:rPr lang="en-GB" dirty="0" smtClean="0"/>
              <a:t>The robust optimum concept design</a:t>
            </a:r>
          </a:p>
          <a:p>
            <a:pPr lvl="1"/>
            <a:r>
              <a:rPr lang="en-GB" dirty="0" smtClean="0"/>
              <a:t>Requirements flowed down to subsystem level</a:t>
            </a:r>
            <a:endParaRPr lang="en-GB" dirty="0"/>
          </a:p>
        </p:txBody>
      </p:sp>
      <p:sp>
        <p:nvSpPr>
          <p:cNvPr id="20481" name="Rectangle 2"/>
          <p:cNvSpPr>
            <a:spLocks noGrp="1" noChangeArrowheads="1"/>
          </p:cNvSpPr>
          <p:nvPr>
            <p:ph type="title"/>
          </p:nvPr>
        </p:nvSpPr>
        <p:spPr/>
        <p:txBody>
          <a:bodyPr/>
          <a:lstStyle/>
          <a:p>
            <a:r>
              <a:rPr lang="en-GB" smtClean="0"/>
              <a:t>Where are we: Optimise Solution Concept</a:t>
            </a:r>
            <a:endParaRPr lang="en-GB"/>
          </a:p>
        </p:txBody>
      </p:sp>
      <p:sp>
        <p:nvSpPr>
          <p:cNvPr id="8" name="Rounded Rectangular Callout 7"/>
          <p:cNvSpPr/>
          <p:nvPr/>
        </p:nvSpPr>
        <p:spPr>
          <a:xfrm>
            <a:off x="6248400" y="1204705"/>
            <a:ext cx="2359378" cy="812800"/>
          </a:xfrm>
          <a:prstGeom prst="wedgeRoundRectCallout">
            <a:avLst>
              <a:gd name="adj1" fmla="val -3829"/>
              <a:gd name="adj2" fmla="val 119444"/>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smtClean="0"/>
              <a:t>Design Space?</a:t>
            </a:r>
          </a:p>
          <a:p>
            <a:pPr algn="ctr"/>
            <a:r>
              <a:rPr lang="en-GB" dirty="0" smtClean="0"/>
              <a:t>Robust Optimum?</a:t>
            </a:r>
            <a:endParaRPr lang="en-GB" dirty="0"/>
          </a:p>
        </p:txBody>
      </p:sp>
      <p:pic>
        <p:nvPicPr>
          <p:cNvPr id="10" name="Picture 9"/>
          <p:cNvPicPr>
            <a:picLocks noChangeAspect="1"/>
          </p:cNvPicPr>
          <p:nvPr/>
        </p:nvPicPr>
        <p:blipFill>
          <a:blip r:embed="rId3"/>
          <a:stretch>
            <a:fillRect/>
          </a:stretch>
        </p:blipFill>
        <p:spPr>
          <a:xfrm>
            <a:off x="331746" y="2017505"/>
            <a:ext cx="4474716" cy="3087895"/>
          </a:xfrm>
          <a:prstGeom prst="rect">
            <a:avLst/>
          </a:prstGeom>
        </p:spPr>
      </p:pic>
    </p:spTree>
    <p:extLst>
      <p:ext uri="{BB962C8B-B14F-4D97-AF65-F5344CB8AC3E}">
        <p14:creationId xmlns:p14="http://schemas.microsoft.com/office/powerpoint/2010/main" val="1904790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1413640" y="5544101"/>
            <a:ext cx="1548216" cy="3429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4578" name="Rectangle 3"/>
          <p:cNvSpPr>
            <a:spLocks noChangeArrowheads="1"/>
          </p:cNvSpPr>
          <p:nvPr/>
        </p:nvSpPr>
        <p:spPr bwMode="auto">
          <a:xfrm>
            <a:off x="3395356" y="5544101"/>
            <a:ext cx="2353288" cy="3429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4579" name="Rectangle 4"/>
          <p:cNvSpPr>
            <a:spLocks noChangeArrowheads="1"/>
          </p:cNvSpPr>
          <p:nvPr/>
        </p:nvSpPr>
        <p:spPr bwMode="auto">
          <a:xfrm>
            <a:off x="1413640" y="5544101"/>
            <a:ext cx="1548216" cy="3429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4581" name="Rectangle 7"/>
          <p:cNvSpPr>
            <a:spLocks noGrp="1" noChangeArrowheads="1"/>
          </p:cNvSpPr>
          <p:nvPr>
            <p:ph sz="half" idx="1"/>
          </p:nvPr>
        </p:nvSpPr>
        <p:spPr/>
        <p:txBody>
          <a:bodyPr/>
          <a:lstStyle/>
          <a:p>
            <a:r>
              <a:rPr lang="en-GB" smtClean="0"/>
              <a:t>The performance of a system will be influenced by a number of system design parameters – those variables that the designer selects target values for to achieve the desired level of system performance</a:t>
            </a:r>
          </a:p>
          <a:p>
            <a:r>
              <a:rPr lang="en-GB" smtClean="0"/>
              <a:t>The challenge for the system designer is to find the best target or nominal values for the system design parameters in order to meet or, better still, exceed the performance requirements</a:t>
            </a:r>
            <a:endParaRPr lang="en-GB" dirty="0"/>
          </a:p>
        </p:txBody>
      </p:sp>
      <p:sp>
        <p:nvSpPr>
          <p:cNvPr id="2" name="Content Placeholder 1"/>
          <p:cNvSpPr>
            <a:spLocks noGrp="1"/>
          </p:cNvSpPr>
          <p:nvPr>
            <p:ph sz="half" idx="2"/>
          </p:nvPr>
        </p:nvSpPr>
        <p:spPr/>
        <p:txBody>
          <a:bodyPr>
            <a:normAutofit fontScale="92500" lnSpcReduction="20000"/>
          </a:bodyPr>
          <a:lstStyle/>
          <a:p>
            <a:r>
              <a:rPr lang="en-GB" smtClean="0"/>
              <a:t>For example if a drum is selected as the means to the “wash items” function of a washing machine</a:t>
            </a:r>
          </a:p>
          <a:p>
            <a:endParaRPr lang="en-GB" smtClean="0"/>
          </a:p>
          <a:p>
            <a:endParaRPr lang="en-GB" smtClean="0"/>
          </a:p>
          <a:p>
            <a:endParaRPr lang="en-GB" smtClean="0"/>
          </a:p>
          <a:p>
            <a:endParaRPr lang="en-GB" smtClean="0"/>
          </a:p>
          <a:p>
            <a:endParaRPr lang="en-GB" smtClean="0"/>
          </a:p>
          <a:p>
            <a:endParaRPr lang="en-GB" smtClean="0"/>
          </a:p>
          <a:p>
            <a:endParaRPr lang="en-GB" smtClean="0"/>
          </a:p>
          <a:p>
            <a:endParaRPr lang="en-GB" smtClean="0"/>
          </a:p>
          <a:p>
            <a:r>
              <a:rPr lang="en-GB" smtClean="0"/>
              <a:t>The quality of the wash will depend on:</a:t>
            </a:r>
          </a:p>
          <a:p>
            <a:pPr lvl="1"/>
            <a:r>
              <a:rPr lang="en-GB" smtClean="0"/>
              <a:t>Speed of rotation</a:t>
            </a:r>
          </a:p>
          <a:p>
            <a:pPr lvl="1"/>
            <a:r>
              <a:rPr lang="en-GB" smtClean="0"/>
              <a:t>Drum diameter</a:t>
            </a:r>
          </a:p>
          <a:p>
            <a:pPr lvl="1"/>
            <a:r>
              <a:rPr lang="en-GB" smtClean="0"/>
              <a:t>Drum depth</a:t>
            </a:r>
          </a:p>
          <a:p>
            <a:pPr lvl="1"/>
            <a:r>
              <a:rPr lang="en-GB" smtClean="0"/>
              <a:t>Drum material</a:t>
            </a:r>
          </a:p>
          <a:p>
            <a:pPr lvl="1"/>
            <a:r>
              <a:rPr lang="en-GB" smtClean="0"/>
              <a:t>etc.</a:t>
            </a:r>
          </a:p>
          <a:p>
            <a:endParaRPr lang="en-US" dirty="0"/>
          </a:p>
        </p:txBody>
      </p:sp>
      <p:sp>
        <p:nvSpPr>
          <p:cNvPr id="24580" name="Rectangle 6"/>
          <p:cNvSpPr>
            <a:spLocks noGrp="1" noChangeArrowheads="1"/>
          </p:cNvSpPr>
          <p:nvPr>
            <p:ph type="title"/>
          </p:nvPr>
        </p:nvSpPr>
        <p:spPr/>
        <p:txBody>
          <a:bodyPr/>
          <a:lstStyle/>
          <a:p>
            <a:r>
              <a:rPr lang="en-GB" smtClean="0"/>
              <a:t>System Design Optimization</a:t>
            </a:r>
            <a:endParaRPr lang="en-GB" dirty="0"/>
          </a:p>
        </p:txBody>
      </p:sp>
      <p:sp>
        <p:nvSpPr>
          <p:cNvPr id="9" name="TextBox 8"/>
          <p:cNvSpPr txBox="1"/>
          <p:nvPr/>
        </p:nvSpPr>
        <p:spPr>
          <a:xfrm>
            <a:off x="7578260" y="3722288"/>
            <a:ext cx="981359" cy="253916"/>
          </a:xfrm>
          <a:prstGeom prst="rect">
            <a:avLst/>
          </a:prstGeom>
          <a:noFill/>
        </p:spPr>
        <p:txBody>
          <a:bodyPr wrap="none" rtlCol="0">
            <a:spAutoFit/>
          </a:bodyPr>
          <a:lstStyle/>
          <a:p>
            <a:r>
              <a:rPr lang="en-GB" sz="1050"/>
              <a:t>Steel 708430</a:t>
            </a:r>
          </a:p>
        </p:txBody>
      </p:sp>
      <p:pic>
        <p:nvPicPr>
          <p:cNvPr id="10" name="Picture 9" descr="drum 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600" y="2209800"/>
            <a:ext cx="1579180" cy="1579180"/>
          </a:xfrm>
          <a:prstGeom prst="rect">
            <a:avLst/>
          </a:prstGeom>
        </p:spPr>
      </p:pic>
      <p:cxnSp>
        <p:nvCxnSpPr>
          <p:cNvPr id="11" name="Straight Connector 10"/>
          <p:cNvCxnSpPr/>
          <p:nvPr/>
        </p:nvCxnSpPr>
        <p:spPr>
          <a:xfrm>
            <a:off x="6884538" y="2424168"/>
            <a:ext cx="893201" cy="952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427219" y="3669887"/>
            <a:ext cx="893201" cy="952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7110815" y="2519445"/>
            <a:ext cx="452555" cy="1202844"/>
          </a:xfrm>
          <a:prstGeom prst="straightConnector1">
            <a:avLst/>
          </a:prstGeom>
          <a:ln>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rot="17498775">
            <a:off x="6951960" y="2973506"/>
            <a:ext cx="1082348" cy="369332"/>
          </a:xfrm>
          <a:prstGeom prst="rect">
            <a:avLst/>
          </a:prstGeom>
          <a:noFill/>
        </p:spPr>
        <p:txBody>
          <a:bodyPr wrap="none" rtlCol="0">
            <a:spAutoFit/>
          </a:bodyPr>
          <a:lstStyle/>
          <a:p>
            <a:r>
              <a:rPr lang="en-US" dirty="0"/>
              <a:t>diameter</a:t>
            </a:r>
          </a:p>
        </p:txBody>
      </p:sp>
      <p:cxnSp>
        <p:nvCxnSpPr>
          <p:cNvPr id="15" name="Straight Connector 14"/>
          <p:cNvCxnSpPr/>
          <p:nvPr/>
        </p:nvCxnSpPr>
        <p:spPr>
          <a:xfrm flipH="1">
            <a:off x="6311252" y="3738683"/>
            <a:ext cx="243543" cy="38681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5584790" y="3583435"/>
            <a:ext cx="243543" cy="38681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flipV="1">
            <a:off x="5615644" y="3919982"/>
            <a:ext cx="736545" cy="148698"/>
          </a:xfrm>
          <a:prstGeom prst="straightConnector1">
            <a:avLst/>
          </a:prstGeom>
          <a:ln>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rot="807792">
            <a:off x="5652990" y="3673110"/>
            <a:ext cx="761747" cy="369332"/>
          </a:xfrm>
          <a:prstGeom prst="rect">
            <a:avLst/>
          </a:prstGeom>
          <a:noFill/>
        </p:spPr>
        <p:txBody>
          <a:bodyPr wrap="none" rtlCol="0">
            <a:spAutoFit/>
          </a:bodyPr>
          <a:lstStyle/>
          <a:p>
            <a:r>
              <a:rPr lang="en-US" smtClean="0"/>
              <a:t>depth</a:t>
            </a:r>
            <a:endParaRPr lang="en-US" dirty="0"/>
          </a:p>
        </p:txBody>
      </p:sp>
    </p:spTree>
    <p:extLst>
      <p:ext uri="{BB962C8B-B14F-4D97-AF65-F5344CB8AC3E}">
        <p14:creationId xmlns:p14="http://schemas.microsoft.com/office/powerpoint/2010/main" val="6121629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Line 2"/>
          <p:cNvSpPr>
            <a:spLocks noChangeShapeType="1"/>
          </p:cNvSpPr>
          <p:nvPr/>
        </p:nvSpPr>
        <p:spPr bwMode="auto">
          <a:xfrm>
            <a:off x="3941766" y="3756027"/>
            <a:ext cx="3175"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26" name="Line 3"/>
          <p:cNvSpPr>
            <a:spLocks noChangeShapeType="1"/>
          </p:cNvSpPr>
          <p:nvPr/>
        </p:nvSpPr>
        <p:spPr bwMode="auto">
          <a:xfrm>
            <a:off x="3941766" y="3756027"/>
            <a:ext cx="3175"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27" name="Line 4"/>
          <p:cNvSpPr>
            <a:spLocks noChangeShapeType="1"/>
          </p:cNvSpPr>
          <p:nvPr/>
        </p:nvSpPr>
        <p:spPr bwMode="auto">
          <a:xfrm flipH="1" flipV="1">
            <a:off x="3941766" y="3983038"/>
            <a:ext cx="41433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28" name="Line 5"/>
          <p:cNvSpPr>
            <a:spLocks noChangeShapeType="1"/>
          </p:cNvSpPr>
          <p:nvPr/>
        </p:nvSpPr>
        <p:spPr bwMode="auto">
          <a:xfrm flipH="1" flipV="1">
            <a:off x="3941766" y="3983038"/>
            <a:ext cx="41433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29" name="Line 6"/>
          <p:cNvSpPr>
            <a:spLocks noChangeShapeType="1"/>
          </p:cNvSpPr>
          <p:nvPr/>
        </p:nvSpPr>
        <p:spPr bwMode="auto">
          <a:xfrm flipV="1">
            <a:off x="3395663" y="3983044"/>
            <a:ext cx="546100" cy="314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30" name="Line 7"/>
          <p:cNvSpPr>
            <a:spLocks noChangeShapeType="1"/>
          </p:cNvSpPr>
          <p:nvPr/>
        </p:nvSpPr>
        <p:spPr bwMode="auto">
          <a:xfrm flipV="1">
            <a:off x="3395663" y="3983044"/>
            <a:ext cx="546100" cy="314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31" name="Freeform 8"/>
          <p:cNvSpPr>
            <a:spLocks/>
          </p:cNvSpPr>
          <p:nvPr/>
        </p:nvSpPr>
        <p:spPr bwMode="auto">
          <a:xfrm>
            <a:off x="3975100" y="3876675"/>
            <a:ext cx="214313" cy="82550"/>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32" name="Freeform 9"/>
          <p:cNvSpPr>
            <a:spLocks/>
          </p:cNvSpPr>
          <p:nvPr/>
        </p:nvSpPr>
        <p:spPr bwMode="auto">
          <a:xfrm>
            <a:off x="4076703" y="3876675"/>
            <a:ext cx="227013" cy="82550"/>
          </a:xfrm>
          <a:custGeom>
            <a:avLst/>
            <a:gdLst>
              <a:gd name="T0" fmla="*/ 2147483647 w 98"/>
              <a:gd name="T1" fmla="*/ 2147483647 h 32"/>
              <a:gd name="T2" fmla="*/ 0 w 98"/>
              <a:gd name="T3" fmla="*/ 0 h 32"/>
              <a:gd name="T4" fmla="*/ 2147483647 w 98"/>
              <a:gd name="T5" fmla="*/ 2147483647 h 32"/>
              <a:gd name="T6" fmla="*/ 2147483647 w 98"/>
              <a:gd name="T7" fmla="*/ 2147483647 h 32"/>
              <a:gd name="T8" fmla="*/ 0 60000 65536"/>
              <a:gd name="T9" fmla="*/ 0 60000 65536"/>
              <a:gd name="T10" fmla="*/ 0 60000 65536"/>
              <a:gd name="T11" fmla="*/ 0 60000 65536"/>
              <a:gd name="T12" fmla="*/ 0 w 98"/>
              <a:gd name="T13" fmla="*/ 0 h 32"/>
              <a:gd name="T14" fmla="*/ 98 w 98"/>
              <a:gd name="T15" fmla="*/ 32 h 32"/>
            </a:gdLst>
            <a:ahLst/>
            <a:cxnLst>
              <a:cxn ang="T8">
                <a:pos x="T0" y="T1"/>
              </a:cxn>
              <a:cxn ang="T9">
                <a:pos x="T2" y="T3"/>
              </a:cxn>
              <a:cxn ang="T10">
                <a:pos x="T4" y="T5"/>
              </a:cxn>
              <a:cxn ang="T11">
                <a:pos x="T6" y="T7"/>
              </a:cxn>
            </a:cxnLst>
            <a:rect l="T12" t="T13" r="T14" b="T15"/>
            <a:pathLst>
              <a:path w="98" h="32">
                <a:moveTo>
                  <a:pt x="98" y="9"/>
                </a:moveTo>
                <a:lnTo>
                  <a:pt x="0" y="0"/>
                </a:lnTo>
                <a:lnTo>
                  <a:pt x="49" y="32"/>
                </a:lnTo>
                <a:lnTo>
                  <a:pt x="98"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33" name="Line 10"/>
          <p:cNvSpPr>
            <a:spLocks noChangeShapeType="1"/>
          </p:cNvSpPr>
          <p:nvPr/>
        </p:nvSpPr>
        <p:spPr bwMode="auto">
          <a:xfrm>
            <a:off x="4076703" y="3876681"/>
            <a:ext cx="227013"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34" name="Line 11"/>
          <p:cNvSpPr>
            <a:spLocks noChangeShapeType="1"/>
          </p:cNvSpPr>
          <p:nvPr/>
        </p:nvSpPr>
        <p:spPr bwMode="auto">
          <a:xfrm flipV="1">
            <a:off x="3975100" y="3876675"/>
            <a:ext cx="101600" cy="587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35" name="Freeform 12"/>
          <p:cNvSpPr>
            <a:spLocks/>
          </p:cNvSpPr>
          <p:nvPr/>
        </p:nvSpPr>
        <p:spPr bwMode="auto">
          <a:xfrm>
            <a:off x="4189416" y="3898900"/>
            <a:ext cx="217487"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36" name="Freeform 13"/>
          <p:cNvSpPr>
            <a:spLocks/>
          </p:cNvSpPr>
          <p:nvPr/>
        </p:nvSpPr>
        <p:spPr bwMode="auto">
          <a:xfrm>
            <a:off x="4303716" y="3898900"/>
            <a:ext cx="217487" cy="968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37" name="Line 14"/>
          <p:cNvSpPr>
            <a:spLocks noChangeShapeType="1"/>
          </p:cNvSpPr>
          <p:nvPr/>
        </p:nvSpPr>
        <p:spPr bwMode="auto">
          <a:xfrm flipH="1" flipV="1">
            <a:off x="4303716" y="3898900"/>
            <a:ext cx="20637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38" name="Line 15"/>
          <p:cNvSpPr>
            <a:spLocks noChangeShapeType="1"/>
          </p:cNvSpPr>
          <p:nvPr/>
        </p:nvSpPr>
        <p:spPr bwMode="auto">
          <a:xfrm flipV="1">
            <a:off x="4202114" y="3898900"/>
            <a:ext cx="1016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39" name="Freeform 16"/>
          <p:cNvSpPr>
            <a:spLocks/>
          </p:cNvSpPr>
          <p:nvPr/>
        </p:nvSpPr>
        <p:spPr bwMode="auto">
          <a:xfrm>
            <a:off x="3860800" y="3935419"/>
            <a:ext cx="215900"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40" name="Freeform 17"/>
          <p:cNvSpPr>
            <a:spLocks/>
          </p:cNvSpPr>
          <p:nvPr/>
        </p:nvSpPr>
        <p:spPr bwMode="auto">
          <a:xfrm>
            <a:off x="3975100" y="3935419"/>
            <a:ext cx="214313"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41" name="Line 18"/>
          <p:cNvSpPr>
            <a:spLocks noChangeShapeType="1"/>
          </p:cNvSpPr>
          <p:nvPr/>
        </p:nvSpPr>
        <p:spPr bwMode="auto">
          <a:xfrm flipH="1">
            <a:off x="4510088" y="3935415"/>
            <a:ext cx="11112"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42" name="Freeform 19"/>
          <p:cNvSpPr>
            <a:spLocks/>
          </p:cNvSpPr>
          <p:nvPr/>
        </p:nvSpPr>
        <p:spPr bwMode="auto">
          <a:xfrm>
            <a:off x="4521200" y="3359150"/>
            <a:ext cx="215900" cy="576263"/>
          </a:xfrm>
          <a:custGeom>
            <a:avLst/>
            <a:gdLst>
              <a:gd name="T0" fmla="*/ 2147483647 w 93"/>
              <a:gd name="T1" fmla="*/ 2147483647 h 221"/>
              <a:gd name="T2" fmla="*/ 0 w 93"/>
              <a:gd name="T3" fmla="*/ 2147483647 h 221"/>
              <a:gd name="T4" fmla="*/ 2147483647 w 93"/>
              <a:gd name="T5" fmla="*/ 0 h 221"/>
              <a:gd name="T6" fmla="*/ 2147483647 w 93"/>
              <a:gd name="T7" fmla="*/ 2147483647 h 221"/>
              <a:gd name="T8" fmla="*/ 0 60000 65536"/>
              <a:gd name="T9" fmla="*/ 0 60000 65536"/>
              <a:gd name="T10" fmla="*/ 0 60000 65536"/>
              <a:gd name="T11" fmla="*/ 0 60000 65536"/>
              <a:gd name="T12" fmla="*/ 0 w 93"/>
              <a:gd name="T13" fmla="*/ 0 h 221"/>
              <a:gd name="T14" fmla="*/ 93 w 93"/>
              <a:gd name="T15" fmla="*/ 221 h 221"/>
            </a:gdLst>
            <a:ahLst/>
            <a:cxnLst>
              <a:cxn ang="T8">
                <a:pos x="T0" y="T1"/>
              </a:cxn>
              <a:cxn ang="T9">
                <a:pos x="T2" y="T3"/>
              </a:cxn>
              <a:cxn ang="T10">
                <a:pos x="T4" y="T5"/>
              </a:cxn>
              <a:cxn ang="T11">
                <a:pos x="T6" y="T7"/>
              </a:cxn>
            </a:cxnLst>
            <a:rect l="T12" t="T13" r="T14" b="T15"/>
            <a:pathLst>
              <a:path w="93" h="221">
                <a:moveTo>
                  <a:pt x="93" y="134"/>
                </a:moveTo>
                <a:lnTo>
                  <a:pt x="0" y="221"/>
                </a:lnTo>
                <a:lnTo>
                  <a:pt x="44" y="0"/>
                </a:lnTo>
                <a:lnTo>
                  <a:pt x="93"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43" name="Line 20"/>
          <p:cNvSpPr>
            <a:spLocks noChangeShapeType="1"/>
          </p:cNvSpPr>
          <p:nvPr/>
        </p:nvSpPr>
        <p:spPr bwMode="auto">
          <a:xfrm flipH="1" flipV="1">
            <a:off x="3975100" y="3935413"/>
            <a:ext cx="204788"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44" name="Line 21"/>
          <p:cNvSpPr>
            <a:spLocks noChangeShapeType="1"/>
          </p:cNvSpPr>
          <p:nvPr/>
        </p:nvSpPr>
        <p:spPr bwMode="auto">
          <a:xfrm flipV="1">
            <a:off x="4521200" y="3708404"/>
            <a:ext cx="215900"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45" name="Line 22"/>
          <p:cNvSpPr>
            <a:spLocks noChangeShapeType="1"/>
          </p:cNvSpPr>
          <p:nvPr/>
        </p:nvSpPr>
        <p:spPr bwMode="auto">
          <a:xfrm flipV="1">
            <a:off x="3860800" y="3935414"/>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46" name="Line 23"/>
          <p:cNvSpPr>
            <a:spLocks noChangeShapeType="1"/>
          </p:cNvSpPr>
          <p:nvPr/>
        </p:nvSpPr>
        <p:spPr bwMode="auto">
          <a:xfrm flipV="1">
            <a:off x="4406903" y="3935414"/>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47" name="Freeform 24"/>
          <p:cNvSpPr>
            <a:spLocks/>
          </p:cNvSpPr>
          <p:nvPr/>
        </p:nvSpPr>
        <p:spPr bwMode="auto">
          <a:xfrm>
            <a:off x="4076703" y="3335338"/>
            <a:ext cx="227013" cy="696912"/>
          </a:xfrm>
          <a:custGeom>
            <a:avLst/>
            <a:gdLst>
              <a:gd name="T0" fmla="*/ 0 w 98"/>
              <a:gd name="T1" fmla="*/ 2147483647 h 267"/>
              <a:gd name="T2" fmla="*/ 2147483647 w 98"/>
              <a:gd name="T3" fmla="*/ 0 h 267"/>
              <a:gd name="T4" fmla="*/ 2147483647 w 98"/>
              <a:gd name="T5" fmla="*/ 2147483647 h 267"/>
              <a:gd name="T6" fmla="*/ 0 w 98"/>
              <a:gd name="T7" fmla="*/ 2147483647 h 267"/>
              <a:gd name="T8" fmla="*/ 0 60000 65536"/>
              <a:gd name="T9" fmla="*/ 0 60000 65536"/>
              <a:gd name="T10" fmla="*/ 0 60000 65536"/>
              <a:gd name="T11" fmla="*/ 0 60000 65536"/>
              <a:gd name="T12" fmla="*/ 0 w 98"/>
              <a:gd name="T13" fmla="*/ 0 h 267"/>
              <a:gd name="T14" fmla="*/ 98 w 98"/>
              <a:gd name="T15" fmla="*/ 267 h 267"/>
            </a:gdLst>
            <a:ahLst/>
            <a:cxnLst>
              <a:cxn ang="T8">
                <a:pos x="T0" y="T1"/>
              </a:cxn>
              <a:cxn ang="T9">
                <a:pos x="T2" y="T3"/>
              </a:cxn>
              <a:cxn ang="T10">
                <a:pos x="T4" y="T5"/>
              </a:cxn>
              <a:cxn ang="T11">
                <a:pos x="T6" y="T7"/>
              </a:cxn>
            </a:cxnLst>
            <a:rect l="T12" t="T13" r="T14" b="T15"/>
            <a:pathLst>
              <a:path w="98" h="267">
                <a:moveTo>
                  <a:pt x="0" y="267"/>
                </a:moveTo>
                <a:lnTo>
                  <a:pt x="98" y="0"/>
                </a:lnTo>
                <a:lnTo>
                  <a:pt x="49" y="239"/>
                </a:lnTo>
                <a:lnTo>
                  <a:pt x="0" y="26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48" name="Line 25"/>
          <p:cNvSpPr>
            <a:spLocks noChangeShapeType="1"/>
          </p:cNvSpPr>
          <p:nvPr/>
        </p:nvSpPr>
        <p:spPr bwMode="auto">
          <a:xfrm flipH="1">
            <a:off x="4179891" y="3959227"/>
            <a:ext cx="9525"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49" name="Freeform 26"/>
          <p:cNvSpPr>
            <a:spLocks/>
          </p:cNvSpPr>
          <p:nvPr/>
        </p:nvSpPr>
        <p:spPr bwMode="auto">
          <a:xfrm>
            <a:off x="4189416" y="3335338"/>
            <a:ext cx="217487" cy="660400"/>
          </a:xfrm>
          <a:custGeom>
            <a:avLst/>
            <a:gdLst>
              <a:gd name="T0" fmla="*/ 2147483647 w 94"/>
              <a:gd name="T1" fmla="*/ 2147483647 h 253"/>
              <a:gd name="T2" fmla="*/ 0 w 94"/>
              <a:gd name="T3" fmla="*/ 2147483647 h 253"/>
              <a:gd name="T4" fmla="*/ 2147483647 w 94"/>
              <a:gd name="T5" fmla="*/ 0 h 253"/>
              <a:gd name="T6" fmla="*/ 2147483647 w 94"/>
              <a:gd name="T7" fmla="*/ 2147483647 h 253"/>
              <a:gd name="T8" fmla="*/ 0 60000 65536"/>
              <a:gd name="T9" fmla="*/ 0 60000 65536"/>
              <a:gd name="T10" fmla="*/ 0 60000 65536"/>
              <a:gd name="T11" fmla="*/ 0 60000 65536"/>
              <a:gd name="T12" fmla="*/ 0 w 94"/>
              <a:gd name="T13" fmla="*/ 0 h 253"/>
              <a:gd name="T14" fmla="*/ 94 w 94"/>
              <a:gd name="T15" fmla="*/ 253 h 253"/>
            </a:gdLst>
            <a:ahLst/>
            <a:cxnLst>
              <a:cxn ang="T8">
                <a:pos x="T0" y="T1"/>
              </a:cxn>
              <a:cxn ang="T9">
                <a:pos x="T2" y="T3"/>
              </a:cxn>
              <a:cxn ang="T10">
                <a:pos x="T4" y="T5"/>
              </a:cxn>
              <a:cxn ang="T11">
                <a:pos x="T6" y="T7"/>
              </a:cxn>
            </a:cxnLst>
            <a:rect l="T12" t="T13" r="T14" b="T15"/>
            <a:pathLst>
              <a:path w="94" h="253">
                <a:moveTo>
                  <a:pt x="94" y="253"/>
                </a:moveTo>
                <a:lnTo>
                  <a:pt x="0" y="239"/>
                </a:lnTo>
                <a:lnTo>
                  <a:pt x="49" y="0"/>
                </a:lnTo>
                <a:lnTo>
                  <a:pt x="94" y="25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50" name="Line 27"/>
          <p:cNvSpPr>
            <a:spLocks noChangeShapeType="1"/>
          </p:cNvSpPr>
          <p:nvPr/>
        </p:nvSpPr>
        <p:spPr bwMode="auto">
          <a:xfrm>
            <a:off x="4189413" y="3959227"/>
            <a:ext cx="12700"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51" name="Line 28"/>
          <p:cNvSpPr>
            <a:spLocks noChangeShapeType="1"/>
          </p:cNvSpPr>
          <p:nvPr/>
        </p:nvSpPr>
        <p:spPr bwMode="auto">
          <a:xfrm flipH="1" flipV="1">
            <a:off x="4189416" y="3959226"/>
            <a:ext cx="217487"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52" name="Line 29"/>
          <p:cNvSpPr>
            <a:spLocks noChangeShapeType="1"/>
          </p:cNvSpPr>
          <p:nvPr/>
        </p:nvSpPr>
        <p:spPr bwMode="auto">
          <a:xfrm flipV="1">
            <a:off x="4076700" y="3959231"/>
            <a:ext cx="112713"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53" name="Freeform 30"/>
          <p:cNvSpPr>
            <a:spLocks/>
          </p:cNvSpPr>
          <p:nvPr/>
        </p:nvSpPr>
        <p:spPr bwMode="auto">
          <a:xfrm>
            <a:off x="4622800" y="3359150"/>
            <a:ext cx="217488" cy="349250"/>
          </a:xfrm>
          <a:custGeom>
            <a:avLst/>
            <a:gdLst>
              <a:gd name="T0" fmla="*/ 2147483647 w 94"/>
              <a:gd name="T1" fmla="*/ 2147483647 h 134"/>
              <a:gd name="T2" fmla="*/ 2147483647 w 94"/>
              <a:gd name="T3" fmla="*/ 2147483647 h 134"/>
              <a:gd name="T4" fmla="*/ 0 w 94"/>
              <a:gd name="T5" fmla="*/ 0 h 134"/>
              <a:gd name="T6" fmla="*/ 2147483647 w 94"/>
              <a:gd name="T7" fmla="*/ 2147483647 h 134"/>
              <a:gd name="T8" fmla="*/ 0 60000 65536"/>
              <a:gd name="T9" fmla="*/ 0 60000 65536"/>
              <a:gd name="T10" fmla="*/ 0 60000 65536"/>
              <a:gd name="T11" fmla="*/ 0 60000 65536"/>
              <a:gd name="T12" fmla="*/ 0 w 94"/>
              <a:gd name="T13" fmla="*/ 0 h 134"/>
              <a:gd name="T14" fmla="*/ 94 w 94"/>
              <a:gd name="T15" fmla="*/ 134 h 134"/>
            </a:gdLst>
            <a:ahLst/>
            <a:cxnLst>
              <a:cxn ang="T8">
                <a:pos x="T0" y="T1"/>
              </a:cxn>
              <a:cxn ang="T9">
                <a:pos x="T2" y="T3"/>
              </a:cxn>
              <a:cxn ang="T10">
                <a:pos x="T4" y="T5"/>
              </a:cxn>
              <a:cxn ang="T11">
                <a:pos x="T6" y="T7"/>
              </a:cxn>
            </a:cxnLst>
            <a:rect l="T12" t="T13" r="T14" b="T15"/>
            <a:pathLst>
              <a:path w="94" h="134">
                <a:moveTo>
                  <a:pt x="49" y="134"/>
                </a:moveTo>
                <a:lnTo>
                  <a:pt x="94" y="19"/>
                </a:lnTo>
                <a:lnTo>
                  <a:pt x="0" y="0"/>
                </a:lnTo>
                <a:lnTo>
                  <a:pt x="49"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54" name="Freeform 31"/>
          <p:cNvSpPr>
            <a:spLocks/>
          </p:cNvSpPr>
          <p:nvPr/>
        </p:nvSpPr>
        <p:spPr bwMode="auto">
          <a:xfrm>
            <a:off x="4737100" y="3408363"/>
            <a:ext cx="217488" cy="311150"/>
          </a:xfrm>
          <a:custGeom>
            <a:avLst/>
            <a:gdLst>
              <a:gd name="T0" fmla="*/ 2147483647 w 94"/>
              <a:gd name="T1" fmla="*/ 2147483647 h 119"/>
              <a:gd name="T2" fmla="*/ 0 w 94"/>
              <a:gd name="T3" fmla="*/ 2147483647 h 119"/>
              <a:gd name="T4" fmla="*/ 2147483647 w 94"/>
              <a:gd name="T5" fmla="*/ 0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119"/>
                </a:moveTo>
                <a:lnTo>
                  <a:pt x="0" y="115"/>
                </a:lnTo>
                <a:lnTo>
                  <a:pt x="45" y="0"/>
                </a:lnTo>
                <a:lnTo>
                  <a:pt x="94"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55" name="Line 32"/>
          <p:cNvSpPr>
            <a:spLocks noChangeShapeType="1"/>
          </p:cNvSpPr>
          <p:nvPr/>
        </p:nvSpPr>
        <p:spPr bwMode="auto">
          <a:xfrm>
            <a:off x="4737100" y="3708406"/>
            <a:ext cx="217488" cy="11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56" name="Freeform 33"/>
          <p:cNvSpPr>
            <a:spLocks/>
          </p:cNvSpPr>
          <p:nvPr/>
        </p:nvSpPr>
        <p:spPr bwMode="auto">
          <a:xfrm>
            <a:off x="3756028" y="3995744"/>
            <a:ext cx="219075"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57" name="Freeform 34"/>
          <p:cNvSpPr>
            <a:spLocks/>
          </p:cNvSpPr>
          <p:nvPr/>
        </p:nvSpPr>
        <p:spPr bwMode="auto">
          <a:xfrm>
            <a:off x="3860800" y="3995744"/>
            <a:ext cx="215900"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58" name="Freeform 35"/>
          <p:cNvSpPr>
            <a:spLocks/>
          </p:cNvSpPr>
          <p:nvPr/>
        </p:nvSpPr>
        <p:spPr bwMode="auto">
          <a:xfrm>
            <a:off x="4303716" y="2951169"/>
            <a:ext cx="217487" cy="1044575"/>
          </a:xfrm>
          <a:custGeom>
            <a:avLst/>
            <a:gdLst>
              <a:gd name="T0" fmla="*/ 0 w 94"/>
              <a:gd name="T1" fmla="*/ 2147483647 h 400"/>
              <a:gd name="T2" fmla="*/ 2147483647 w 94"/>
              <a:gd name="T3" fmla="*/ 0 h 400"/>
              <a:gd name="T4" fmla="*/ 2147483647 w 94"/>
              <a:gd name="T5" fmla="*/ 2147483647 h 400"/>
              <a:gd name="T6" fmla="*/ 0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0" y="147"/>
                </a:moveTo>
                <a:lnTo>
                  <a:pt x="94" y="0"/>
                </a:lnTo>
                <a:lnTo>
                  <a:pt x="45" y="400"/>
                </a:lnTo>
                <a:lnTo>
                  <a:pt x="0" y="14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59" name="Line 36"/>
          <p:cNvSpPr>
            <a:spLocks noChangeShapeType="1"/>
          </p:cNvSpPr>
          <p:nvPr/>
        </p:nvSpPr>
        <p:spPr bwMode="auto">
          <a:xfrm flipH="1" flipV="1">
            <a:off x="3860800" y="3995738"/>
            <a:ext cx="215900"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60" name="Line 37"/>
          <p:cNvSpPr>
            <a:spLocks noChangeShapeType="1"/>
          </p:cNvSpPr>
          <p:nvPr/>
        </p:nvSpPr>
        <p:spPr bwMode="auto">
          <a:xfrm flipV="1">
            <a:off x="3756028" y="3995739"/>
            <a:ext cx="104775"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61" name="Line 38"/>
          <p:cNvSpPr>
            <a:spLocks noChangeShapeType="1"/>
          </p:cNvSpPr>
          <p:nvPr/>
        </p:nvSpPr>
        <p:spPr bwMode="auto">
          <a:xfrm>
            <a:off x="4303713" y="3335338"/>
            <a:ext cx="103187" cy="660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62" name="Freeform 39"/>
          <p:cNvSpPr>
            <a:spLocks/>
          </p:cNvSpPr>
          <p:nvPr/>
        </p:nvSpPr>
        <p:spPr bwMode="auto">
          <a:xfrm>
            <a:off x="4840288" y="3408363"/>
            <a:ext cx="227012" cy="311150"/>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119"/>
                </a:moveTo>
                <a:lnTo>
                  <a:pt x="98" y="27"/>
                </a:lnTo>
                <a:lnTo>
                  <a:pt x="0" y="0"/>
                </a:lnTo>
                <a:lnTo>
                  <a:pt x="49"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63" name="Freeform 40"/>
          <p:cNvSpPr>
            <a:spLocks/>
          </p:cNvSpPr>
          <p:nvPr/>
        </p:nvSpPr>
        <p:spPr bwMode="auto">
          <a:xfrm>
            <a:off x="4954591" y="3478213"/>
            <a:ext cx="217487" cy="254000"/>
          </a:xfrm>
          <a:custGeom>
            <a:avLst/>
            <a:gdLst>
              <a:gd name="T0" fmla="*/ 2147483647 w 94"/>
              <a:gd name="T1" fmla="*/ 2147483647 h 97"/>
              <a:gd name="T2" fmla="*/ 0 w 94"/>
              <a:gd name="T3" fmla="*/ 2147483647 h 97"/>
              <a:gd name="T4" fmla="*/ 2147483647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92"/>
                </a:lnTo>
                <a:lnTo>
                  <a:pt x="49" y="0"/>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64" name="Line 41"/>
          <p:cNvSpPr>
            <a:spLocks noChangeShapeType="1"/>
          </p:cNvSpPr>
          <p:nvPr/>
        </p:nvSpPr>
        <p:spPr bwMode="auto">
          <a:xfrm>
            <a:off x="4954591" y="3719513"/>
            <a:ext cx="217487"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65" name="Line 42"/>
          <p:cNvSpPr>
            <a:spLocks noChangeShapeType="1"/>
          </p:cNvSpPr>
          <p:nvPr/>
        </p:nvSpPr>
        <p:spPr bwMode="auto">
          <a:xfrm>
            <a:off x="4840288" y="3408363"/>
            <a:ext cx="114300" cy="311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66" name="Freeform 43"/>
          <p:cNvSpPr>
            <a:spLocks/>
          </p:cNvSpPr>
          <p:nvPr/>
        </p:nvSpPr>
        <p:spPr bwMode="auto">
          <a:xfrm>
            <a:off x="3975100" y="2963863"/>
            <a:ext cx="214313" cy="1128712"/>
          </a:xfrm>
          <a:custGeom>
            <a:avLst/>
            <a:gdLst>
              <a:gd name="T0" fmla="*/ 0 w 93"/>
              <a:gd name="T1" fmla="*/ 2147483647 h 432"/>
              <a:gd name="T2" fmla="*/ 2147483647 w 93"/>
              <a:gd name="T3" fmla="*/ 0 h 432"/>
              <a:gd name="T4" fmla="*/ 2147483647 w 93"/>
              <a:gd name="T5" fmla="*/ 2147483647 h 432"/>
              <a:gd name="T6" fmla="*/ 0 w 93"/>
              <a:gd name="T7" fmla="*/ 2147483647 h 432"/>
              <a:gd name="T8" fmla="*/ 0 60000 65536"/>
              <a:gd name="T9" fmla="*/ 0 60000 65536"/>
              <a:gd name="T10" fmla="*/ 0 60000 65536"/>
              <a:gd name="T11" fmla="*/ 0 60000 65536"/>
              <a:gd name="T12" fmla="*/ 0 w 93"/>
              <a:gd name="T13" fmla="*/ 0 h 432"/>
              <a:gd name="T14" fmla="*/ 93 w 93"/>
              <a:gd name="T15" fmla="*/ 432 h 432"/>
            </a:gdLst>
            <a:ahLst/>
            <a:cxnLst>
              <a:cxn ang="T8">
                <a:pos x="T0" y="T1"/>
              </a:cxn>
              <a:cxn ang="T9">
                <a:pos x="T2" y="T3"/>
              </a:cxn>
              <a:cxn ang="T10">
                <a:pos x="T4" y="T5"/>
              </a:cxn>
              <a:cxn ang="T11">
                <a:pos x="T6" y="T7"/>
              </a:cxn>
            </a:cxnLst>
            <a:rect l="T12" t="T13" r="T14" b="T15"/>
            <a:pathLst>
              <a:path w="93" h="432">
                <a:moveTo>
                  <a:pt x="0" y="432"/>
                </a:moveTo>
                <a:lnTo>
                  <a:pt x="93" y="0"/>
                </a:lnTo>
                <a:lnTo>
                  <a:pt x="44" y="409"/>
                </a:lnTo>
                <a:lnTo>
                  <a:pt x="0" y="4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67" name="Line 44"/>
          <p:cNvSpPr>
            <a:spLocks noChangeShapeType="1"/>
          </p:cNvSpPr>
          <p:nvPr/>
        </p:nvSpPr>
        <p:spPr bwMode="auto">
          <a:xfrm>
            <a:off x="4076700" y="4032255"/>
            <a:ext cx="158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68" name="Freeform 45"/>
          <p:cNvSpPr>
            <a:spLocks/>
          </p:cNvSpPr>
          <p:nvPr/>
        </p:nvSpPr>
        <p:spPr bwMode="auto">
          <a:xfrm>
            <a:off x="4076703" y="2963863"/>
            <a:ext cx="227013" cy="1068387"/>
          </a:xfrm>
          <a:custGeom>
            <a:avLst/>
            <a:gdLst>
              <a:gd name="T0" fmla="*/ 2147483647 w 98"/>
              <a:gd name="T1" fmla="*/ 2147483647 h 409"/>
              <a:gd name="T2" fmla="*/ 0 w 98"/>
              <a:gd name="T3" fmla="*/ 2147483647 h 409"/>
              <a:gd name="T4" fmla="*/ 2147483647 w 98"/>
              <a:gd name="T5" fmla="*/ 0 h 409"/>
              <a:gd name="T6" fmla="*/ 2147483647 w 98"/>
              <a:gd name="T7" fmla="*/ 2147483647 h 409"/>
              <a:gd name="T8" fmla="*/ 0 60000 65536"/>
              <a:gd name="T9" fmla="*/ 0 60000 65536"/>
              <a:gd name="T10" fmla="*/ 0 60000 65536"/>
              <a:gd name="T11" fmla="*/ 0 60000 65536"/>
              <a:gd name="T12" fmla="*/ 0 w 98"/>
              <a:gd name="T13" fmla="*/ 0 h 409"/>
              <a:gd name="T14" fmla="*/ 98 w 98"/>
              <a:gd name="T15" fmla="*/ 409 h 409"/>
            </a:gdLst>
            <a:ahLst/>
            <a:cxnLst>
              <a:cxn ang="T8">
                <a:pos x="T0" y="T1"/>
              </a:cxn>
              <a:cxn ang="T9">
                <a:pos x="T2" y="T3"/>
              </a:cxn>
              <a:cxn ang="T10">
                <a:pos x="T4" y="T5"/>
              </a:cxn>
              <a:cxn ang="T11">
                <a:pos x="T6" y="T7"/>
              </a:cxn>
            </a:cxnLst>
            <a:rect l="T12" t="T13" r="T14" b="T15"/>
            <a:pathLst>
              <a:path w="98" h="409">
                <a:moveTo>
                  <a:pt x="98" y="142"/>
                </a:moveTo>
                <a:lnTo>
                  <a:pt x="0" y="409"/>
                </a:lnTo>
                <a:lnTo>
                  <a:pt x="49" y="0"/>
                </a:lnTo>
                <a:lnTo>
                  <a:pt x="98" y="1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69" name="Line 46"/>
          <p:cNvSpPr>
            <a:spLocks noChangeShapeType="1"/>
          </p:cNvSpPr>
          <p:nvPr/>
        </p:nvSpPr>
        <p:spPr bwMode="auto">
          <a:xfrm flipV="1">
            <a:off x="3975100" y="4032253"/>
            <a:ext cx="1016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70" name="Line 47"/>
          <p:cNvSpPr>
            <a:spLocks noChangeShapeType="1"/>
          </p:cNvSpPr>
          <p:nvPr/>
        </p:nvSpPr>
        <p:spPr bwMode="auto">
          <a:xfrm flipH="1">
            <a:off x="4076703" y="3335338"/>
            <a:ext cx="227013" cy="6969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71" name="Freeform 48"/>
          <p:cNvSpPr>
            <a:spLocks/>
          </p:cNvSpPr>
          <p:nvPr/>
        </p:nvSpPr>
        <p:spPr bwMode="auto">
          <a:xfrm>
            <a:off x="5067300" y="3478213"/>
            <a:ext cx="217488" cy="254000"/>
          </a:xfrm>
          <a:custGeom>
            <a:avLst/>
            <a:gdLst>
              <a:gd name="T0" fmla="*/ 2147483647 w 94"/>
              <a:gd name="T1" fmla="*/ 2147483647 h 97"/>
              <a:gd name="T2" fmla="*/ 2147483647 w 94"/>
              <a:gd name="T3" fmla="*/ 0 h 97"/>
              <a:gd name="T4" fmla="*/ 0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45" y="97"/>
                </a:moveTo>
                <a:lnTo>
                  <a:pt x="94" y="0"/>
                </a:lnTo>
                <a:lnTo>
                  <a:pt x="0" y="0"/>
                </a:lnTo>
                <a:lnTo>
                  <a:pt x="45"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72" name="Freeform 49"/>
          <p:cNvSpPr>
            <a:spLocks/>
          </p:cNvSpPr>
          <p:nvPr/>
        </p:nvSpPr>
        <p:spPr bwMode="auto">
          <a:xfrm>
            <a:off x="5172075" y="3478213"/>
            <a:ext cx="215900" cy="254000"/>
          </a:xfrm>
          <a:custGeom>
            <a:avLst/>
            <a:gdLst>
              <a:gd name="T0" fmla="*/ 2147483647 w 93"/>
              <a:gd name="T1" fmla="*/ 2147483647 h 97"/>
              <a:gd name="T2" fmla="*/ 0 w 93"/>
              <a:gd name="T3" fmla="*/ 2147483647 h 97"/>
              <a:gd name="T4" fmla="*/ 2147483647 w 93"/>
              <a:gd name="T5" fmla="*/ 0 h 97"/>
              <a:gd name="T6" fmla="*/ 2147483647 w 93"/>
              <a:gd name="T7" fmla="*/ 2147483647 h 97"/>
              <a:gd name="T8" fmla="*/ 0 60000 65536"/>
              <a:gd name="T9" fmla="*/ 0 60000 65536"/>
              <a:gd name="T10" fmla="*/ 0 60000 65536"/>
              <a:gd name="T11" fmla="*/ 0 60000 65536"/>
              <a:gd name="T12" fmla="*/ 0 w 93"/>
              <a:gd name="T13" fmla="*/ 0 h 97"/>
              <a:gd name="T14" fmla="*/ 93 w 93"/>
              <a:gd name="T15" fmla="*/ 97 h 97"/>
            </a:gdLst>
            <a:ahLst/>
            <a:cxnLst>
              <a:cxn ang="T8">
                <a:pos x="T0" y="T1"/>
              </a:cxn>
              <a:cxn ang="T9">
                <a:pos x="T2" y="T3"/>
              </a:cxn>
              <a:cxn ang="T10">
                <a:pos x="T4" y="T5"/>
              </a:cxn>
              <a:cxn ang="T11">
                <a:pos x="T6" y="T7"/>
              </a:cxn>
            </a:cxnLst>
            <a:rect l="T12" t="T13" r="T14" b="T15"/>
            <a:pathLst>
              <a:path w="93" h="97">
                <a:moveTo>
                  <a:pt x="93" y="74"/>
                </a:moveTo>
                <a:lnTo>
                  <a:pt x="0" y="97"/>
                </a:lnTo>
                <a:lnTo>
                  <a:pt x="49" y="0"/>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73" name="Line 50"/>
          <p:cNvSpPr>
            <a:spLocks noChangeShapeType="1"/>
          </p:cNvSpPr>
          <p:nvPr/>
        </p:nvSpPr>
        <p:spPr bwMode="auto">
          <a:xfrm flipV="1">
            <a:off x="5172075" y="3671894"/>
            <a:ext cx="2159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74" name="Line 51"/>
          <p:cNvSpPr>
            <a:spLocks noChangeShapeType="1"/>
          </p:cNvSpPr>
          <p:nvPr/>
        </p:nvSpPr>
        <p:spPr bwMode="auto">
          <a:xfrm>
            <a:off x="5067303" y="3478213"/>
            <a:ext cx="104775" cy="2540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75" name="Freeform 52"/>
          <p:cNvSpPr>
            <a:spLocks/>
          </p:cNvSpPr>
          <p:nvPr/>
        </p:nvSpPr>
        <p:spPr bwMode="auto">
          <a:xfrm>
            <a:off x="3643316" y="4056069"/>
            <a:ext cx="217487"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76" name="Freeform 53"/>
          <p:cNvSpPr>
            <a:spLocks/>
          </p:cNvSpPr>
          <p:nvPr/>
        </p:nvSpPr>
        <p:spPr bwMode="auto">
          <a:xfrm>
            <a:off x="3756028" y="4056069"/>
            <a:ext cx="219075" cy="9683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77" name="Line 54"/>
          <p:cNvSpPr>
            <a:spLocks noChangeShapeType="1"/>
          </p:cNvSpPr>
          <p:nvPr/>
        </p:nvSpPr>
        <p:spPr bwMode="auto">
          <a:xfrm flipH="1" flipV="1">
            <a:off x="3756028" y="4056063"/>
            <a:ext cx="20637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78" name="Line 55"/>
          <p:cNvSpPr>
            <a:spLocks noChangeShapeType="1"/>
          </p:cNvSpPr>
          <p:nvPr/>
        </p:nvSpPr>
        <p:spPr bwMode="auto">
          <a:xfrm flipV="1">
            <a:off x="3654425" y="4056065"/>
            <a:ext cx="1016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79" name="Freeform 56"/>
          <p:cNvSpPr>
            <a:spLocks/>
          </p:cNvSpPr>
          <p:nvPr/>
        </p:nvSpPr>
        <p:spPr bwMode="auto">
          <a:xfrm>
            <a:off x="4521200" y="2927350"/>
            <a:ext cx="215900" cy="431800"/>
          </a:xfrm>
          <a:custGeom>
            <a:avLst/>
            <a:gdLst>
              <a:gd name="T0" fmla="*/ 2147483647 w 93"/>
              <a:gd name="T1" fmla="*/ 2147483647 h 165"/>
              <a:gd name="T2" fmla="*/ 2147483647 w 93"/>
              <a:gd name="T3" fmla="*/ 0 h 165"/>
              <a:gd name="T4" fmla="*/ 0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44" y="165"/>
                </a:moveTo>
                <a:lnTo>
                  <a:pt x="93" y="0"/>
                </a:lnTo>
                <a:lnTo>
                  <a:pt x="0" y="9"/>
                </a:lnTo>
                <a:lnTo>
                  <a:pt x="44"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80" name="Freeform 57"/>
          <p:cNvSpPr>
            <a:spLocks/>
          </p:cNvSpPr>
          <p:nvPr/>
        </p:nvSpPr>
        <p:spPr bwMode="auto">
          <a:xfrm>
            <a:off x="4622800" y="2927356"/>
            <a:ext cx="217488" cy="481013"/>
          </a:xfrm>
          <a:custGeom>
            <a:avLst/>
            <a:gdLst>
              <a:gd name="T0" fmla="*/ 2147483647 w 94"/>
              <a:gd name="T1" fmla="*/ 2147483647 h 184"/>
              <a:gd name="T2" fmla="*/ 0 w 94"/>
              <a:gd name="T3" fmla="*/ 2147483647 h 184"/>
              <a:gd name="T4" fmla="*/ 2147483647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94" y="184"/>
                </a:moveTo>
                <a:lnTo>
                  <a:pt x="0" y="165"/>
                </a:lnTo>
                <a:lnTo>
                  <a:pt x="49" y="0"/>
                </a:lnTo>
                <a:lnTo>
                  <a:pt x="94"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81" name="Line 58"/>
          <p:cNvSpPr>
            <a:spLocks noChangeShapeType="1"/>
          </p:cNvSpPr>
          <p:nvPr/>
        </p:nvSpPr>
        <p:spPr bwMode="auto">
          <a:xfrm flipH="1" flipV="1">
            <a:off x="4622800" y="3359156"/>
            <a:ext cx="217488" cy="492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82" name="Freeform 59"/>
          <p:cNvSpPr>
            <a:spLocks/>
          </p:cNvSpPr>
          <p:nvPr/>
        </p:nvSpPr>
        <p:spPr bwMode="auto">
          <a:xfrm>
            <a:off x="5284788" y="3478213"/>
            <a:ext cx="215900" cy="193675"/>
          </a:xfrm>
          <a:custGeom>
            <a:avLst/>
            <a:gdLst>
              <a:gd name="T0" fmla="*/ 2147483647 w 93"/>
              <a:gd name="T1" fmla="*/ 2147483647 h 74"/>
              <a:gd name="T2" fmla="*/ 2147483647 w 93"/>
              <a:gd name="T3" fmla="*/ 2147483647 h 74"/>
              <a:gd name="T4" fmla="*/ 0 w 93"/>
              <a:gd name="T5" fmla="*/ 0 h 74"/>
              <a:gd name="T6" fmla="*/ 2147483647 w 93"/>
              <a:gd name="T7" fmla="*/ 2147483647 h 74"/>
              <a:gd name="T8" fmla="*/ 0 60000 65536"/>
              <a:gd name="T9" fmla="*/ 0 60000 65536"/>
              <a:gd name="T10" fmla="*/ 0 60000 65536"/>
              <a:gd name="T11" fmla="*/ 0 60000 65536"/>
              <a:gd name="T12" fmla="*/ 0 w 93"/>
              <a:gd name="T13" fmla="*/ 0 h 74"/>
              <a:gd name="T14" fmla="*/ 93 w 93"/>
              <a:gd name="T15" fmla="*/ 74 h 74"/>
            </a:gdLst>
            <a:ahLst/>
            <a:cxnLst>
              <a:cxn ang="T8">
                <a:pos x="T0" y="T1"/>
              </a:cxn>
              <a:cxn ang="T9">
                <a:pos x="T2" y="T3"/>
              </a:cxn>
              <a:cxn ang="T10">
                <a:pos x="T4" y="T5"/>
              </a:cxn>
              <a:cxn ang="T11">
                <a:pos x="T6" y="T7"/>
              </a:cxn>
            </a:cxnLst>
            <a:rect l="T12" t="T13" r="T14" b="T15"/>
            <a:pathLst>
              <a:path w="93" h="74">
                <a:moveTo>
                  <a:pt x="44" y="74"/>
                </a:moveTo>
                <a:lnTo>
                  <a:pt x="93" y="23"/>
                </a:lnTo>
                <a:lnTo>
                  <a:pt x="0" y="0"/>
                </a:lnTo>
                <a:lnTo>
                  <a:pt x="4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83" name="Freeform 60"/>
          <p:cNvSpPr>
            <a:spLocks/>
          </p:cNvSpPr>
          <p:nvPr/>
        </p:nvSpPr>
        <p:spPr bwMode="auto">
          <a:xfrm>
            <a:off x="5387978" y="3538538"/>
            <a:ext cx="227013" cy="133350"/>
          </a:xfrm>
          <a:custGeom>
            <a:avLst/>
            <a:gdLst>
              <a:gd name="T0" fmla="*/ 2147483647 w 98"/>
              <a:gd name="T1" fmla="*/ 2147483647 h 51"/>
              <a:gd name="T2" fmla="*/ 0 w 98"/>
              <a:gd name="T3" fmla="*/ 2147483647 h 51"/>
              <a:gd name="T4" fmla="*/ 2147483647 w 98"/>
              <a:gd name="T5" fmla="*/ 0 h 51"/>
              <a:gd name="T6" fmla="*/ 2147483647 w 98"/>
              <a:gd name="T7" fmla="*/ 2147483647 h 51"/>
              <a:gd name="T8" fmla="*/ 0 60000 65536"/>
              <a:gd name="T9" fmla="*/ 0 60000 65536"/>
              <a:gd name="T10" fmla="*/ 0 60000 65536"/>
              <a:gd name="T11" fmla="*/ 0 60000 65536"/>
              <a:gd name="T12" fmla="*/ 0 w 98"/>
              <a:gd name="T13" fmla="*/ 0 h 51"/>
              <a:gd name="T14" fmla="*/ 98 w 98"/>
              <a:gd name="T15" fmla="*/ 51 h 51"/>
            </a:gdLst>
            <a:ahLst/>
            <a:cxnLst>
              <a:cxn ang="T8">
                <a:pos x="T0" y="T1"/>
              </a:cxn>
              <a:cxn ang="T9">
                <a:pos x="T2" y="T3"/>
              </a:cxn>
              <a:cxn ang="T10">
                <a:pos x="T4" y="T5"/>
              </a:cxn>
              <a:cxn ang="T11">
                <a:pos x="T6" y="T7"/>
              </a:cxn>
            </a:cxnLst>
            <a:rect l="T12" t="T13" r="T14" b="T15"/>
            <a:pathLst>
              <a:path w="98" h="51">
                <a:moveTo>
                  <a:pt x="98" y="46"/>
                </a:moveTo>
                <a:lnTo>
                  <a:pt x="0" y="51"/>
                </a:lnTo>
                <a:lnTo>
                  <a:pt x="49" y="0"/>
                </a:lnTo>
                <a:lnTo>
                  <a:pt x="98"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84" name="Line 61"/>
          <p:cNvSpPr>
            <a:spLocks noChangeShapeType="1"/>
          </p:cNvSpPr>
          <p:nvPr/>
        </p:nvSpPr>
        <p:spPr bwMode="auto">
          <a:xfrm flipV="1">
            <a:off x="5387978" y="3659188"/>
            <a:ext cx="227013"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85" name="Line 62"/>
          <p:cNvSpPr>
            <a:spLocks noChangeShapeType="1"/>
          </p:cNvSpPr>
          <p:nvPr/>
        </p:nvSpPr>
        <p:spPr bwMode="auto">
          <a:xfrm>
            <a:off x="5284791" y="3478213"/>
            <a:ext cx="103187" cy="1936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86" name="Freeform 63"/>
          <p:cNvSpPr>
            <a:spLocks/>
          </p:cNvSpPr>
          <p:nvPr/>
        </p:nvSpPr>
        <p:spPr bwMode="auto">
          <a:xfrm>
            <a:off x="3860800" y="2603500"/>
            <a:ext cx="215900" cy="1549400"/>
          </a:xfrm>
          <a:custGeom>
            <a:avLst/>
            <a:gdLst>
              <a:gd name="T0" fmla="*/ 0 w 93"/>
              <a:gd name="T1" fmla="*/ 2147483647 h 593"/>
              <a:gd name="T2" fmla="*/ 2147483647 w 93"/>
              <a:gd name="T3" fmla="*/ 0 h 593"/>
              <a:gd name="T4" fmla="*/ 2147483647 w 93"/>
              <a:gd name="T5" fmla="*/ 2147483647 h 593"/>
              <a:gd name="T6" fmla="*/ 0 w 93"/>
              <a:gd name="T7" fmla="*/ 2147483647 h 593"/>
              <a:gd name="T8" fmla="*/ 0 60000 65536"/>
              <a:gd name="T9" fmla="*/ 0 60000 65536"/>
              <a:gd name="T10" fmla="*/ 0 60000 65536"/>
              <a:gd name="T11" fmla="*/ 0 60000 65536"/>
              <a:gd name="T12" fmla="*/ 0 w 93"/>
              <a:gd name="T13" fmla="*/ 0 h 593"/>
              <a:gd name="T14" fmla="*/ 93 w 93"/>
              <a:gd name="T15" fmla="*/ 593 h 593"/>
            </a:gdLst>
            <a:ahLst/>
            <a:cxnLst>
              <a:cxn ang="T8">
                <a:pos x="T0" y="T1"/>
              </a:cxn>
              <a:cxn ang="T9">
                <a:pos x="T2" y="T3"/>
              </a:cxn>
              <a:cxn ang="T10">
                <a:pos x="T4" y="T5"/>
              </a:cxn>
              <a:cxn ang="T11">
                <a:pos x="T6" y="T7"/>
              </a:cxn>
            </a:cxnLst>
            <a:rect l="T12" t="T13" r="T14" b="T15"/>
            <a:pathLst>
              <a:path w="93" h="593">
                <a:moveTo>
                  <a:pt x="0" y="593"/>
                </a:moveTo>
                <a:lnTo>
                  <a:pt x="93" y="0"/>
                </a:lnTo>
                <a:lnTo>
                  <a:pt x="49" y="570"/>
                </a:lnTo>
                <a:lnTo>
                  <a:pt x="0" y="5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87" name="Line 64"/>
          <p:cNvSpPr>
            <a:spLocks noChangeShapeType="1"/>
          </p:cNvSpPr>
          <p:nvPr/>
        </p:nvSpPr>
        <p:spPr bwMode="auto">
          <a:xfrm flipH="1">
            <a:off x="3962400" y="4092580"/>
            <a:ext cx="12700"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88" name="Freeform 65"/>
          <p:cNvSpPr>
            <a:spLocks/>
          </p:cNvSpPr>
          <p:nvPr/>
        </p:nvSpPr>
        <p:spPr bwMode="auto">
          <a:xfrm>
            <a:off x="3975100" y="2603506"/>
            <a:ext cx="214313" cy="1489075"/>
          </a:xfrm>
          <a:custGeom>
            <a:avLst/>
            <a:gdLst>
              <a:gd name="T0" fmla="*/ 2147483647 w 93"/>
              <a:gd name="T1" fmla="*/ 2147483647 h 570"/>
              <a:gd name="T2" fmla="*/ 0 w 93"/>
              <a:gd name="T3" fmla="*/ 2147483647 h 570"/>
              <a:gd name="T4" fmla="*/ 2147483647 w 93"/>
              <a:gd name="T5" fmla="*/ 0 h 570"/>
              <a:gd name="T6" fmla="*/ 2147483647 w 93"/>
              <a:gd name="T7" fmla="*/ 2147483647 h 570"/>
              <a:gd name="T8" fmla="*/ 0 60000 65536"/>
              <a:gd name="T9" fmla="*/ 0 60000 65536"/>
              <a:gd name="T10" fmla="*/ 0 60000 65536"/>
              <a:gd name="T11" fmla="*/ 0 60000 65536"/>
              <a:gd name="T12" fmla="*/ 0 w 93"/>
              <a:gd name="T13" fmla="*/ 0 h 570"/>
              <a:gd name="T14" fmla="*/ 93 w 93"/>
              <a:gd name="T15" fmla="*/ 570 h 570"/>
            </a:gdLst>
            <a:ahLst/>
            <a:cxnLst>
              <a:cxn ang="T8">
                <a:pos x="T0" y="T1"/>
              </a:cxn>
              <a:cxn ang="T9">
                <a:pos x="T2" y="T3"/>
              </a:cxn>
              <a:cxn ang="T10">
                <a:pos x="T4" y="T5"/>
              </a:cxn>
              <a:cxn ang="T11">
                <a:pos x="T6" y="T7"/>
              </a:cxn>
            </a:cxnLst>
            <a:rect l="T12" t="T13" r="T14" b="T15"/>
            <a:pathLst>
              <a:path w="93" h="570">
                <a:moveTo>
                  <a:pt x="93" y="138"/>
                </a:moveTo>
                <a:lnTo>
                  <a:pt x="0" y="570"/>
                </a:lnTo>
                <a:lnTo>
                  <a:pt x="44" y="0"/>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89" name="Line 66"/>
          <p:cNvSpPr>
            <a:spLocks noChangeShapeType="1"/>
          </p:cNvSpPr>
          <p:nvPr/>
        </p:nvSpPr>
        <p:spPr bwMode="auto">
          <a:xfrm flipV="1">
            <a:off x="3860800" y="4092579"/>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90" name="Freeform 67"/>
          <p:cNvSpPr>
            <a:spLocks/>
          </p:cNvSpPr>
          <p:nvPr/>
        </p:nvSpPr>
        <p:spPr bwMode="auto">
          <a:xfrm>
            <a:off x="4737100" y="2927356"/>
            <a:ext cx="217488" cy="481013"/>
          </a:xfrm>
          <a:custGeom>
            <a:avLst/>
            <a:gdLst>
              <a:gd name="T0" fmla="*/ 2147483647 w 94"/>
              <a:gd name="T1" fmla="*/ 2147483647 h 184"/>
              <a:gd name="T2" fmla="*/ 2147483647 w 94"/>
              <a:gd name="T3" fmla="*/ 2147483647 h 184"/>
              <a:gd name="T4" fmla="*/ 0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184"/>
                </a:moveTo>
                <a:lnTo>
                  <a:pt x="94" y="73"/>
                </a:lnTo>
                <a:lnTo>
                  <a:pt x="0" y="0"/>
                </a:lnTo>
                <a:lnTo>
                  <a:pt x="45"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91" name="Freeform 68"/>
          <p:cNvSpPr>
            <a:spLocks/>
          </p:cNvSpPr>
          <p:nvPr/>
        </p:nvSpPr>
        <p:spPr bwMode="auto">
          <a:xfrm>
            <a:off x="4840288" y="3117856"/>
            <a:ext cx="227012" cy="360363"/>
          </a:xfrm>
          <a:custGeom>
            <a:avLst/>
            <a:gdLst>
              <a:gd name="T0" fmla="*/ 2147483647 w 98"/>
              <a:gd name="T1" fmla="*/ 2147483647 h 138"/>
              <a:gd name="T2" fmla="*/ 0 w 98"/>
              <a:gd name="T3" fmla="*/ 2147483647 h 138"/>
              <a:gd name="T4" fmla="*/ 2147483647 w 98"/>
              <a:gd name="T5" fmla="*/ 0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138"/>
                </a:moveTo>
                <a:lnTo>
                  <a:pt x="0" y="111"/>
                </a:lnTo>
                <a:lnTo>
                  <a:pt x="49" y="0"/>
                </a:lnTo>
                <a:lnTo>
                  <a:pt x="98"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92" name="Line 69"/>
          <p:cNvSpPr>
            <a:spLocks noChangeShapeType="1"/>
          </p:cNvSpPr>
          <p:nvPr/>
        </p:nvSpPr>
        <p:spPr bwMode="auto">
          <a:xfrm flipH="1" flipV="1">
            <a:off x="4840288" y="3408363"/>
            <a:ext cx="227012"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93" name="Freeform 70"/>
          <p:cNvSpPr>
            <a:spLocks/>
          </p:cNvSpPr>
          <p:nvPr/>
        </p:nvSpPr>
        <p:spPr bwMode="auto">
          <a:xfrm>
            <a:off x="5500691" y="3538538"/>
            <a:ext cx="217487" cy="157162"/>
          </a:xfrm>
          <a:custGeom>
            <a:avLst/>
            <a:gdLst>
              <a:gd name="T0" fmla="*/ 2147483647 w 94"/>
              <a:gd name="T1" fmla="*/ 2147483647 h 60"/>
              <a:gd name="T2" fmla="*/ 2147483647 w 94"/>
              <a:gd name="T3" fmla="*/ 2147483647 h 60"/>
              <a:gd name="T4" fmla="*/ 0 w 94"/>
              <a:gd name="T5" fmla="*/ 0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49" y="46"/>
                </a:moveTo>
                <a:lnTo>
                  <a:pt x="94" y="60"/>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94" name="Freeform 71"/>
          <p:cNvSpPr>
            <a:spLocks/>
          </p:cNvSpPr>
          <p:nvPr/>
        </p:nvSpPr>
        <p:spPr bwMode="auto">
          <a:xfrm>
            <a:off x="5614991" y="3659191"/>
            <a:ext cx="217487" cy="84137"/>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32"/>
                </a:moveTo>
                <a:lnTo>
                  <a:pt x="0" y="0"/>
                </a:lnTo>
                <a:lnTo>
                  <a:pt x="45" y="14"/>
                </a:lnTo>
                <a:lnTo>
                  <a:pt x="94" y="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95" name="Freeform 72"/>
          <p:cNvSpPr>
            <a:spLocks/>
          </p:cNvSpPr>
          <p:nvPr/>
        </p:nvSpPr>
        <p:spPr bwMode="auto">
          <a:xfrm>
            <a:off x="3529013" y="3106738"/>
            <a:ext cx="227012" cy="1079500"/>
          </a:xfrm>
          <a:custGeom>
            <a:avLst/>
            <a:gdLst>
              <a:gd name="T0" fmla="*/ 0 w 98"/>
              <a:gd name="T1" fmla="*/ 2147483647 h 413"/>
              <a:gd name="T2" fmla="*/ 2147483647 w 98"/>
              <a:gd name="T3" fmla="*/ 0 h 413"/>
              <a:gd name="T4" fmla="*/ 2147483647 w 98"/>
              <a:gd name="T5" fmla="*/ 2147483647 h 413"/>
              <a:gd name="T6" fmla="*/ 0 w 98"/>
              <a:gd name="T7" fmla="*/ 2147483647 h 413"/>
              <a:gd name="T8" fmla="*/ 0 60000 65536"/>
              <a:gd name="T9" fmla="*/ 0 60000 65536"/>
              <a:gd name="T10" fmla="*/ 0 60000 65536"/>
              <a:gd name="T11" fmla="*/ 0 60000 65536"/>
              <a:gd name="T12" fmla="*/ 0 w 98"/>
              <a:gd name="T13" fmla="*/ 0 h 413"/>
              <a:gd name="T14" fmla="*/ 98 w 98"/>
              <a:gd name="T15" fmla="*/ 413 h 413"/>
            </a:gdLst>
            <a:ahLst/>
            <a:cxnLst>
              <a:cxn ang="T8">
                <a:pos x="T0" y="T1"/>
              </a:cxn>
              <a:cxn ang="T9">
                <a:pos x="T2" y="T3"/>
              </a:cxn>
              <a:cxn ang="T10">
                <a:pos x="T4" y="T5"/>
              </a:cxn>
              <a:cxn ang="T11">
                <a:pos x="T6" y="T7"/>
              </a:cxn>
            </a:cxnLst>
            <a:rect l="T12" t="T13" r="T14" b="T15"/>
            <a:pathLst>
              <a:path w="98" h="413">
                <a:moveTo>
                  <a:pt x="0" y="413"/>
                </a:moveTo>
                <a:lnTo>
                  <a:pt x="98" y="0"/>
                </a:lnTo>
                <a:lnTo>
                  <a:pt x="49" y="386"/>
                </a:lnTo>
                <a:lnTo>
                  <a:pt x="0" y="4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96" name="Freeform 73"/>
          <p:cNvSpPr>
            <a:spLocks/>
          </p:cNvSpPr>
          <p:nvPr/>
        </p:nvSpPr>
        <p:spPr bwMode="auto">
          <a:xfrm>
            <a:off x="3643316" y="3106738"/>
            <a:ext cx="217487" cy="1046162"/>
          </a:xfrm>
          <a:custGeom>
            <a:avLst/>
            <a:gdLst>
              <a:gd name="T0" fmla="*/ 2147483647 w 94"/>
              <a:gd name="T1" fmla="*/ 2147483647 h 400"/>
              <a:gd name="T2" fmla="*/ 0 w 94"/>
              <a:gd name="T3" fmla="*/ 2147483647 h 400"/>
              <a:gd name="T4" fmla="*/ 2147483647 w 94"/>
              <a:gd name="T5" fmla="*/ 0 h 400"/>
              <a:gd name="T6" fmla="*/ 2147483647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94" y="400"/>
                </a:moveTo>
                <a:lnTo>
                  <a:pt x="0" y="386"/>
                </a:lnTo>
                <a:lnTo>
                  <a:pt x="49" y="0"/>
                </a:lnTo>
                <a:lnTo>
                  <a:pt x="94" y="40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97" name="Line 74"/>
          <p:cNvSpPr>
            <a:spLocks noChangeShapeType="1"/>
          </p:cNvSpPr>
          <p:nvPr/>
        </p:nvSpPr>
        <p:spPr bwMode="auto">
          <a:xfrm>
            <a:off x="3643313" y="4116392"/>
            <a:ext cx="11112"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98" name="Line 75"/>
          <p:cNvSpPr>
            <a:spLocks noChangeShapeType="1"/>
          </p:cNvSpPr>
          <p:nvPr/>
        </p:nvSpPr>
        <p:spPr bwMode="auto">
          <a:xfrm flipH="1" flipV="1">
            <a:off x="5614991" y="3659191"/>
            <a:ext cx="204787" cy="841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99" name="Line 76"/>
          <p:cNvSpPr>
            <a:spLocks noChangeShapeType="1"/>
          </p:cNvSpPr>
          <p:nvPr/>
        </p:nvSpPr>
        <p:spPr bwMode="auto">
          <a:xfrm>
            <a:off x="5500691" y="3538538"/>
            <a:ext cx="114300"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00" name="Line 77"/>
          <p:cNvSpPr>
            <a:spLocks noChangeShapeType="1"/>
          </p:cNvSpPr>
          <p:nvPr/>
        </p:nvSpPr>
        <p:spPr bwMode="auto">
          <a:xfrm flipH="1" flipV="1">
            <a:off x="3643316" y="4116388"/>
            <a:ext cx="217487"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01" name="Line 78"/>
          <p:cNvSpPr>
            <a:spLocks noChangeShapeType="1"/>
          </p:cNvSpPr>
          <p:nvPr/>
        </p:nvSpPr>
        <p:spPr bwMode="auto">
          <a:xfrm flipV="1">
            <a:off x="3529013" y="4116388"/>
            <a:ext cx="114300"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02" name="Freeform 79"/>
          <p:cNvSpPr>
            <a:spLocks/>
          </p:cNvSpPr>
          <p:nvPr/>
        </p:nvSpPr>
        <p:spPr bwMode="auto">
          <a:xfrm>
            <a:off x="4954591" y="3117856"/>
            <a:ext cx="217487" cy="360363"/>
          </a:xfrm>
          <a:custGeom>
            <a:avLst/>
            <a:gdLst>
              <a:gd name="T0" fmla="*/ 2147483647 w 94"/>
              <a:gd name="T1" fmla="*/ 2147483647 h 138"/>
              <a:gd name="T2" fmla="*/ 2147483647 w 94"/>
              <a:gd name="T3" fmla="*/ 2147483647 h 138"/>
              <a:gd name="T4" fmla="*/ 0 w 94"/>
              <a:gd name="T5" fmla="*/ 0 h 138"/>
              <a:gd name="T6" fmla="*/ 2147483647 w 94"/>
              <a:gd name="T7" fmla="*/ 2147483647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9" y="138"/>
                </a:moveTo>
                <a:lnTo>
                  <a:pt x="94" y="46"/>
                </a:lnTo>
                <a:lnTo>
                  <a:pt x="0" y="0"/>
                </a:lnTo>
                <a:lnTo>
                  <a:pt x="49"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03" name="Freeform 80"/>
          <p:cNvSpPr>
            <a:spLocks/>
          </p:cNvSpPr>
          <p:nvPr/>
        </p:nvSpPr>
        <p:spPr bwMode="auto">
          <a:xfrm>
            <a:off x="5067300" y="3238506"/>
            <a:ext cx="217488" cy="239713"/>
          </a:xfrm>
          <a:custGeom>
            <a:avLst/>
            <a:gdLst>
              <a:gd name="T0" fmla="*/ 2147483647 w 94"/>
              <a:gd name="T1" fmla="*/ 2147483647 h 92"/>
              <a:gd name="T2" fmla="*/ 0 w 94"/>
              <a:gd name="T3" fmla="*/ 2147483647 h 92"/>
              <a:gd name="T4" fmla="*/ 2147483647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92"/>
                </a:lnTo>
                <a:lnTo>
                  <a:pt x="45" y="0"/>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04" name="Line 81"/>
          <p:cNvSpPr>
            <a:spLocks noChangeShapeType="1"/>
          </p:cNvSpPr>
          <p:nvPr/>
        </p:nvSpPr>
        <p:spPr bwMode="auto">
          <a:xfrm flipH="1">
            <a:off x="5067300" y="3478216"/>
            <a:ext cx="21748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05" name="Line 82"/>
          <p:cNvSpPr>
            <a:spLocks noChangeShapeType="1"/>
          </p:cNvSpPr>
          <p:nvPr/>
        </p:nvSpPr>
        <p:spPr bwMode="auto">
          <a:xfrm>
            <a:off x="4954588" y="3117856"/>
            <a:ext cx="112712" cy="3603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06" name="Freeform 83"/>
          <p:cNvSpPr>
            <a:spLocks/>
          </p:cNvSpPr>
          <p:nvPr/>
        </p:nvSpPr>
        <p:spPr bwMode="auto">
          <a:xfrm>
            <a:off x="5832475" y="3743325"/>
            <a:ext cx="214313" cy="469900"/>
          </a:xfrm>
          <a:custGeom>
            <a:avLst/>
            <a:gdLst>
              <a:gd name="T0" fmla="*/ 2147483647 w 93"/>
              <a:gd name="T1" fmla="*/ 2147483647 h 180"/>
              <a:gd name="T2" fmla="*/ 0 w 93"/>
              <a:gd name="T3" fmla="*/ 0 h 180"/>
              <a:gd name="T4" fmla="*/ 2147483647 w 93"/>
              <a:gd name="T5" fmla="*/ 2147483647 h 180"/>
              <a:gd name="T6" fmla="*/ 2147483647 w 93"/>
              <a:gd name="T7" fmla="*/ 2147483647 h 180"/>
              <a:gd name="T8" fmla="*/ 0 60000 65536"/>
              <a:gd name="T9" fmla="*/ 0 60000 65536"/>
              <a:gd name="T10" fmla="*/ 0 60000 65536"/>
              <a:gd name="T11" fmla="*/ 0 60000 65536"/>
              <a:gd name="T12" fmla="*/ 0 w 93"/>
              <a:gd name="T13" fmla="*/ 0 h 180"/>
              <a:gd name="T14" fmla="*/ 93 w 93"/>
              <a:gd name="T15" fmla="*/ 180 h 180"/>
            </a:gdLst>
            <a:ahLst/>
            <a:cxnLst>
              <a:cxn ang="T8">
                <a:pos x="T0" y="T1"/>
              </a:cxn>
              <a:cxn ang="T9">
                <a:pos x="T2" y="T3"/>
              </a:cxn>
              <a:cxn ang="T10">
                <a:pos x="T4" y="T5"/>
              </a:cxn>
              <a:cxn ang="T11">
                <a:pos x="T6" y="T7"/>
              </a:cxn>
            </a:cxnLst>
            <a:rect l="T12" t="T13" r="T14" b="T15"/>
            <a:pathLst>
              <a:path w="93" h="180">
                <a:moveTo>
                  <a:pt x="93" y="157"/>
                </a:moveTo>
                <a:lnTo>
                  <a:pt x="0" y="0"/>
                </a:lnTo>
                <a:lnTo>
                  <a:pt x="44" y="180"/>
                </a:lnTo>
                <a:lnTo>
                  <a:pt x="93" y="1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07" name="Freeform 84"/>
          <p:cNvSpPr>
            <a:spLocks/>
          </p:cNvSpPr>
          <p:nvPr/>
        </p:nvSpPr>
        <p:spPr bwMode="auto">
          <a:xfrm>
            <a:off x="5718175" y="3695705"/>
            <a:ext cx="215900" cy="517525"/>
          </a:xfrm>
          <a:custGeom>
            <a:avLst/>
            <a:gdLst>
              <a:gd name="T0" fmla="*/ 2147483647 w 93"/>
              <a:gd name="T1" fmla="*/ 2147483647 h 198"/>
              <a:gd name="T2" fmla="*/ 2147483647 w 93"/>
              <a:gd name="T3" fmla="*/ 2147483647 h 198"/>
              <a:gd name="T4" fmla="*/ 0 w 93"/>
              <a:gd name="T5" fmla="*/ 0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49" y="18"/>
                </a:moveTo>
                <a:lnTo>
                  <a:pt x="93" y="198"/>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08" name="Line 85"/>
          <p:cNvSpPr>
            <a:spLocks noChangeShapeType="1"/>
          </p:cNvSpPr>
          <p:nvPr/>
        </p:nvSpPr>
        <p:spPr bwMode="auto">
          <a:xfrm flipH="1">
            <a:off x="5819775" y="3743325"/>
            <a:ext cx="12700"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09" name="Line 86"/>
          <p:cNvSpPr>
            <a:spLocks noChangeShapeType="1"/>
          </p:cNvSpPr>
          <p:nvPr/>
        </p:nvSpPr>
        <p:spPr bwMode="auto">
          <a:xfrm>
            <a:off x="5832475" y="3743325"/>
            <a:ext cx="214313" cy="409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10" name="Line 87"/>
          <p:cNvSpPr>
            <a:spLocks noChangeShapeType="1"/>
          </p:cNvSpPr>
          <p:nvPr/>
        </p:nvSpPr>
        <p:spPr bwMode="auto">
          <a:xfrm>
            <a:off x="5718178" y="3695700"/>
            <a:ext cx="114300"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11" name="Freeform 88"/>
          <p:cNvSpPr>
            <a:spLocks/>
          </p:cNvSpPr>
          <p:nvPr/>
        </p:nvSpPr>
        <p:spPr bwMode="auto">
          <a:xfrm>
            <a:off x="3756028" y="2135188"/>
            <a:ext cx="219075" cy="2017712"/>
          </a:xfrm>
          <a:custGeom>
            <a:avLst/>
            <a:gdLst>
              <a:gd name="T0" fmla="*/ 0 w 94"/>
              <a:gd name="T1" fmla="*/ 2147483647 h 772"/>
              <a:gd name="T2" fmla="*/ 2147483647 w 94"/>
              <a:gd name="T3" fmla="*/ 0 h 772"/>
              <a:gd name="T4" fmla="*/ 2147483647 w 94"/>
              <a:gd name="T5" fmla="*/ 2147483647 h 772"/>
              <a:gd name="T6" fmla="*/ 0 w 94"/>
              <a:gd name="T7" fmla="*/ 2147483647 h 772"/>
              <a:gd name="T8" fmla="*/ 0 60000 65536"/>
              <a:gd name="T9" fmla="*/ 0 60000 65536"/>
              <a:gd name="T10" fmla="*/ 0 60000 65536"/>
              <a:gd name="T11" fmla="*/ 0 60000 65536"/>
              <a:gd name="T12" fmla="*/ 0 w 94"/>
              <a:gd name="T13" fmla="*/ 0 h 772"/>
              <a:gd name="T14" fmla="*/ 94 w 94"/>
              <a:gd name="T15" fmla="*/ 772 h 772"/>
            </a:gdLst>
            <a:ahLst/>
            <a:cxnLst>
              <a:cxn ang="T8">
                <a:pos x="T0" y="T1"/>
              </a:cxn>
              <a:cxn ang="T9">
                <a:pos x="T2" y="T3"/>
              </a:cxn>
              <a:cxn ang="T10">
                <a:pos x="T4" y="T5"/>
              </a:cxn>
              <a:cxn ang="T11">
                <a:pos x="T6" y="T7"/>
              </a:cxn>
            </a:cxnLst>
            <a:rect l="T12" t="T13" r="T14" b="T15"/>
            <a:pathLst>
              <a:path w="94" h="772">
                <a:moveTo>
                  <a:pt x="0" y="372"/>
                </a:moveTo>
                <a:lnTo>
                  <a:pt x="94" y="0"/>
                </a:lnTo>
                <a:lnTo>
                  <a:pt x="45" y="772"/>
                </a:lnTo>
                <a:lnTo>
                  <a:pt x="0" y="37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12" name="Freeform 89"/>
          <p:cNvSpPr>
            <a:spLocks/>
          </p:cNvSpPr>
          <p:nvPr/>
        </p:nvSpPr>
        <p:spPr bwMode="auto">
          <a:xfrm>
            <a:off x="3860800" y="2135188"/>
            <a:ext cx="215900" cy="2017712"/>
          </a:xfrm>
          <a:custGeom>
            <a:avLst/>
            <a:gdLst>
              <a:gd name="T0" fmla="*/ 2147483647 w 93"/>
              <a:gd name="T1" fmla="*/ 2147483647 h 772"/>
              <a:gd name="T2" fmla="*/ 0 w 93"/>
              <a:gd name="T3" fmla="*/ 2147483647 h 772"/>
              <a:gd name="T4" fmla="*/ 2147483647 w 93"/>
              <a:gd name="T5" fmla="*/ 0 h 772"/>
              <a:gd name="T6" fmla="*/ 2147483647 w 93"/>
              <a:gd name="T7" fmla="*/ 2147483647 h 772"/>
              <a:gd name="T8" fmla="*/ 0 60000 65536"/>
              <a:gd name="T9" fmla="*/ 0 60000 65536"/>
              <a:gd name="T10" fmla="*/ 0 60000 65536"/>
              <a:gd name="T11" fmla="*/ 0 60000 65536"/>
              <a:gd name="T12" fmla="*/ 0 w 93"/>
              <a:gd name="T13" fmla="*/ 0 h 772"/>
              <a:gd name="T14" fmla="*/ 93 w 93"/>
              <a:gd name="T15" fmla="*/ 772 h 772"/>
            </a:gdLst>
            <a:ahLst/>
            <a:cxnLst>
              <a:cxn ang="T8">
                <a:pos x="T0" y="T1"/>
              </a:cxn>
              <a:cxn ang="T9">
                <a:pos x="T2" y="T3"/>
              </a:cxn>
              <a:cxn ang="T10">
                <a:pos x="T4" y="T5"/>
              </a:cxn>
              <a:cxn ang="T11">
                <a:pos x="T6" y="T7"/>
              </a:cxn>
            </a:cxnLst>
            <a:rect l="T12" t="T13" r="T14" b="T15"/>
            <a:pathLst>
              <a:path w="93" h="772">
                <a:moveTo>
                  <a:pt x="93" y="179"/>
                </a:moveTo>
                <a:lnTo>
                  <a:pt x="0" y="772"/>
                </a:lnTo>
                <a:lnTo>
                  <a:pt x="49" y="0"/>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13" name="Freeform 90"/>
          <p:cNvSpPr>
            <a:spLocks/>
          </p:cNvSpPr>
          <p:nvPr/>
        </p:nvSpPr>
        <p:spPr bwMode="auto">
          <a:xfrm>
            <a:off x="5934075" y="4152906"/>
            <a:ext cx="228600" cy="93663"/>
          </a:xfrm>
          <a:custGeom>
            <a:avLst/>
            <a:gdLst>
              <a:gd name="T0" fmla="*/ 2147483647 w 99"/>
              <a:gd name="T1" fmla="*/ 0 h 36"/>
              <a:gd name="T2" fmla="*/ 2147483647 w 99"/>
              <a:gd name="T3" fmla="*/ 2147483647 h 36"/>
              <a:gd name="T4" fmla="*/ 0 w 99"/>
              <a:gd name="T5" fmla="*/ 2147483647 h 36"/>
              <a:gd name="T6" fmla="*/ 2147483647 w 99"/>
              <a:gd name="T7" fmla="*/ 0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49" y="0"/>
                </a:moveTo>
                <a:lnTo>
                  <a:pt x="99"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14" name="Freeform 91"/>
          <p:cNvSpPr>
            <a:spLocks/>
          </p:cNvSpPr>
          <p:nvPr/>
        </p:nvSpPr>
        <p:spPr bwMode="auto">
          <a:xfrm>
            <a:off x="6046791" y="4152906"/>
            <a:ext cx="219075" cy="93663"/>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15" name="Line 92"/>
          <p:cNvSpPr>
            <a:spLocks noChangeShapeType="1"/>
          </p:cNvSpPr>
          <p:nvPr/>
        </p:nvSpPr>
        <p:spPr bwMode="auto">
          <a:xfrm flipH="1">
            <a:off x="3860800" y="2603500"/>
            <a:ext cx="215900" cy="1549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16" name="Line 93"/>
          <p:cNvSpPr>
            <a:spLocks noChangeShapeType="1"/>
          </p:cNvSpPr>
          <p:nvPr/>
        </p:nvSpPr>
        <p:spPr bwMode="auto">
          <a:xfrm>
            <a:off x="3756028" y="3106738"/>
            <a:ext cx="104775" cy="1046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17" name="Line 94"/>
          <p:cNvSpPr>
            <a:spLocks noChangeShapeType="1"/>
          </p:cNvSpPr>
          <p:nvPr/>
        </p:nvSpPr>
        <p:spPr bwMode="auto">
          <a:xfrm>
            <a:off x="6046791" y="4152900"/>
            <a:ext cx="219075" cy="333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18" name="Line 95"/>
          <p:cNvSpPr>
            <a:spLocks noChangeShapeType="1"/>
          </p:cNvSpPr>
          <p:nvPr/>
        </p:nvSpPr>
        <p:spPr bwMode="auto">
          <a:xfrm flipV="1">
            <a:off x="5945188" y="4152904"/>
            <a:ext cx="1016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19" name="Freeform 96"/>
          <p:cNvSpPr>
            <a:spLocks/>
          </p:cNvSpPr>
          <p:nvPr/>
        </p:nvSpPr>
        <p:spPr bwMode="auto">
          <a:xfrm>
            <a:off x="5172075" y="3238506"/>
            <a:ext cx="215900" cy="239713"/>
          </a:xfrm>
          <a:custGeom>
            <a:avLst/>
            <a:gdLst>
              <a:gd name="T0" fmla="*/ 2147483647 w 93"/>
              <a:gd name="T1" fmla="*/ 2147483647 h 92"/>
              <a:gd name="T2" fmla="*/ 2147483647 w 93"/>
              <a:gd name="T3" fmla="*/ 2147483647 h 92"/>
              <a:gd name="T4" fmla="*/ 0 w 93"/>
              <a:gd name="T5" fmla="*/ 0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49" y="92"/>
                </a:moveTo>
                <a:lnTo>
                  <a:pt x="93" y="60"/>
                </a:lnTo>
                <a:lnTo>
                  <a:pt x="0" y="0"/>
                </a:lnTo>
                <a:lnTo>
                  <a:pt x="49"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20" name="Freeform 97"/>
          <p:cNvSpPr>
            <a:spLocks/>
          </p:cNvSpPr>
          <p:nvPr/>
        </p:nvSpPr>
        <p:spPr bwMode="auto">
          <a:xfrm>
            <a:off x="5284788" y="3395664"/>
            <a:ext cx="215900" cy="142875"/>
          </a:xfrm>
          <a:custGeom>
            <a:avLst/>
            <a:gdLst>
              <a:gd name="T0" fmla="*/ 2147483647 w 93"/>
              <a:gd name="T1" fmla="*/ 2147483647 h 55"/>
              <a:gd name="T2" fmla="*/ 0 w 93"/>
              <a:gd name="T3" fmla="*/ 2147483647 h 55"/>
              <a:gd name="T4" fmla="*/ 2147483647 w 93"/>
              <a:gd name="T5" fmla="*/ 0 h 55"/>
              <a:gd name="T6" fmla="*/ 2147483647 w 93"/>
              <a:gd name="T7" fmla="*/ 2147483647 h 55"/>
              <a:gd name="T8" fmla="*/ 0 60000 65536"/>
              <a:gd name="T9" fmla="*/ 0 60000 65536"/>
              <a:gd name="T10" fmla="*/ 0 60000 65536"/>
              <a:gd name="T11" fmla="*/ 0 60000 65536"/>
              <a:gd name="T12" fmla="*/ 0 w 93"/>
              <a:gd name="T13" fmla="*/ 0 h 55"/>
              <a:gd name="T14" fmla="*/ 93 w 93"/>
              <a:gd name="T15" fmla="*/ 55 h 55"/>
            </a:gdLst>
            <a:ahLst/>
            <a:cxnLst>
              <a:cxn ang="T8">
                <a:pos x="T0" y="T1"/>
              </a:cxn>
              <a:cxn ang="T9">
                <a:pos x="T2" y="T3"/>
              </a:cxn>
              <a:cxn ang="T10">
                <a:pos x="T4" y="T5"/>
              </a:cxn>
              <a:cxn ang="T11">
                <a:pos x="T6" y="T7"/>
              </a:cxn>
            </a:cxnLst>
            <a:rect l="T12" t="T13" r="T14" b="T15"/>
            <a:pathLst>
              <a:path w="93" h="55">
                <a:moveTo>
                  <a:pt x="93" y="55"/>
                </a:moveTo>
                <a:lnTo>
                  <a:pt x="0" y="32"/>
                </a:lnTo>
                <a:lnTo>
                  <a:pt x="44" y="0"/>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21" name="Line 98"/>
          <p:cNvSpPr>
            <a:spLocks noChangeShapeType="1"/>
          </p:cNvSpPr>
          <p:nvPr/>
        </p:nvSpPr>
        <p:spPr bwMode="auto">
          <a:xfrm flipH="1" flipV="1">
            <a:off x="5284788" y="3478215"/>
            <a:ext cx="2159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22" name="Line 99"/>
          <p:cNvSpPr>
            <a:spLocks noChangeShapeType="1"/>
          </p:cNvSpPr>
          <p:nvPr/>
        </p:nvSpPr>
        <p:spPr bwMode="auto">
          <a:xfrm>
            <a:off x="5172078" y="3238506"/>
            <a:ext cx="112713" cy="2397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23" name="Freeform 100"/>
          <p:cNvSpPr>
            <a:spLocks/>
          </p:cNvSpPr>
          <p:nvPr/>
        </p:nvSpPr>
        <p:spPr bwMode="auto">
          <a:xfrm>
            <a:off x="3425825" y="2963863"/>
            <a:ext cx="217488" cy="1282700"/>
          </a:xfrm>
          <a:custGeom>
            <a:avLst/>
            <a:gdLst>
              <a:gd name="T0" fmla="*/ 0 w 94"/>
              <a:gd name="T1" fmla="*/ 2147483647 h 491"/>
              <a:gd name="T2" fmla="*/ 2147483647 w 94"/>
              <a:gd name="T3" fmla="*/ 0 h 491"/>
              <a:gd name="T4" fmla="*/ 2147483647 w 94"/>
              <a:gd name="T5" fmla="*/ 2147483647 h 491"/>
              <a:gd name="T6" fmla="*/ 0 w 94"/>
              <a:gd name="T7" fmla="*/ 2147483647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0" y="491"/>
                </a:moveTo>
                <a:lnTo>
                  <a:pt x="94" y="0"/>
                </a:lnTo>
                <a:lnTo>
                  <a:pt x="45" y="468"/>
                </a:lnTo>
                <a:lnTo>
                  <a:pt x="0" y="4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24" name="Freeform 101"/>
          <p:cNvSpPr>
            <a:spLocks/>
          </p:cNvSpPr>
          <p:nvPr/>
        </p:nvSpPr>
        <p:spPr bwMode="auto">
          <a:xfrm>
            <a:off x="3529013" y="2963863"/>
            <a:ext cx="227012" cy="1222375"/>
          </a:xfrm>
          <a:custGeom>
            <a:avLst/>
            <a:gdLst>
              <a:gd name="T0" fmla="*/ 2147483647 w 98"/>
              <a:gd name="T1" fmla="*/ 2147483647 h 468"/>
              <a:gd name="T2" fmla="*/ 0 w 98"/>
              <a:gd name="T3" fmla="*/ 2147483647 h 468"/>
              <a:gd name="T4" fmla="*/ 2147483647 w 98"/>
              <a:gd name="T5" fmla="*/ 0 h 468"/>
              <a:gd name="T6" fmla="*/ 2147483647 w 98"/>
              <a:gd name="T7" fmla="*/ 2147483647 h 468"/>
              <a:gd name="T8" fmla="*/ 0 60000 65536"/>
              <a:gd name="T9" fmla="*/ 0 60000 65536"/>
              <a:gd name="T10" fmla="*/ 0 60000 65536"/>
              <a:gd name="T11" fmla="*/ 0 60000 65536"/>
              <a:gd name="T12" fmla="*/ 0 w 98"/>
              <a:gd name="T13" fmla="*/ 0 h 468"/>
              <a:gd name="T14" fmla="*/ 98 w 98"/>
              <a:gd name="T15" fmla="*/ 468 h 468"/>
            </a:gdLst>
            <a:ahLst/>
            <a:cxnLst>
              <a:cxn ang="T8">
                <a:pos x="T0" y="T1"/>
              </a:cxn>
              <a:cxn ang="T9">
                <a:pos x="T2" y="T3"/>
              </a:cxn>
              <a:cxn ang="T10">
                <a:pos x="T4" y="T5"/>
              </a:cxn>
              <a:cxn ang="T11">
                <a:pos x="T6" y="T7"/>
              </a:cxn>
            </a:cxnLst>
            <a:rect l="T12" t="T13" r="T14" b="T15"/>
            <a:pathLst>
              <a:path w="98" h="468">
                <a:moveTo>
                  <a:pt x="98" y="55"/>
                </a:moveTo>
                <a:lnTo>
                  <a:pt x="0" y="468"/>
                </a:lnTo>
                <a:lnTo>
                  <a:pt x="49" y="0"/>
                </a:lnTo>
                <a:lnTo>
                  <a:pt x="98"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25" name="Freeform 102"/>
          <p:cNvSpPr>
            <a:spLocks/>
          </p:cNvSpPr>
          <p:nvPr/>
        </p:nvSpPr>
        <p:spPr bwMode="auto">
          <a:xfrm>
            <a:off x="6162675" y="4186244"/>
            <a:ext cx="215900"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26" name="Line 103"/>
          <p:cNvSpPr>
            <a:spLocks noChangeShapeType="1"/>
          </p:cNvSpPr>
          <p:nvPr/>
        </p:nvSpPr>
        <p:spPr bwMode="auto">
          <a:xfrm flipV="1">
            <a:off x="3425825" y="4186244"/>
            <a:ext cx="10318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27" name="Line 104"/>
          <p:cNvSpPr>
            <a:spLocks noChangeShapeType="1"/>
          </p:cNvSpPr>
          <p:nvPr/>
        </p:nvSpPr>
        <p:spPr bwMode="auto">
          <a:xfrm flipH="1">
            <a:off x="3529013" y="3106738"/>
            <a:ext cx="227012" cy="10795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28" name="Line 105"/>
          <p:cNvSpPr>
            <a:spLocks noChangeShapeType="1"/>
          </p:cNvSpPr>
          <p:nvPr/>
        </p:nvSpPr>
        <p:spPr bwMode="auto">
          <a:xfrm flipV="1">
            <a:off x="6162675" y="4186244"/>
            <a:ext cx="10318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29" name="Freeform 106"/>
          <p:cNvSpPr>
            <a:spLocks/>
          </p:cNvSpPr>
          <p:nvPr/>
        </p:nvSpPr>
        <p:spPr bwMode="auto">
          <a:xfrm>
            <a:off x="5500691" y="3538538"/>
            <a:ext cx="217487" cy="157162"/>
          </a:xfrm>
          <a:custGeom>
            <a:avLst/>
            <a:gdLst>
              <a:gd name="T0" fmla="*/ 2147483647 w 94"/>
              <a:gd name="T1" fmla="*/ 2147483647 h 60"/>
              <a:gd name="T2" fmla="*/ 0 w 94"/>
              <a:gd name="T3" fmla="*/ 0 h 60"/>
              <a:gd name="T4" fmla="*/ 2147483647 w 94"/>
              <a:gd name="T5" fmla="*/ 2147483647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94" y="60"/>
                </a:moveTo>
                <a:lnTo>
                  <a:pt x="0" y="0"/>
                </a:lnTo>
                <a:lnTo>
                  <a:pt x="49" y="37"/>
                </a:lnTo>
                <a:lnTo>
                  <a:pt x="94" y="6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30" name="Line 107"/>
          <p:cNvSpPr>
            <a:spLocks noChangeShapeType="1"/>
          </p:cNvSpPr>
          <p:nvPr/>
        </p:nvSpPr>
        <p:spPr bwMode="auto">
          <a:xfrm flipH="1" flipV="1">
            <a:off x="5500691" y="3538538"/>
            <a:ext cx="217487" cy="157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31" name="Freeform 108"/>
          <p:cNvSpPr>
            <a:spLocks/>
          </p:cNvSpPr>
          <p:nvPr/>
        </p:nvSpPr>
        <p:spPr bwMode="auto">
          <a:xfrm>
            <a:off x="5387978" y="3395663"/>
            <a:ext cx="227013" cy="239712"/>
          </a:xfrm>
          <a:custGeom>
            <a:avLst/>
            <a:gdLst>
              <a:gd name="T0" fmla="*/ 2147483647 w 98"/>
              <a:gd name="T1" fmla="*/ 2147483647 h 92"/>
              <a:gd name="T2" fmla="*/ 2147483647 w 98"/>
              <a:gd name="T3" fmla="*/ 2147483647 h 92"/>
              <a:gd name="T4" fmla="*/ 0 w 98"/>
              <a:gd name="T5" fmla="*/ 0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49" y="55"/>
                </a:moveTo>
                <a:lnTo>
                  <a:pt x="98" y="92"/>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32" name="Line 109"/>
          <p:cNvSpPr>
            <a:spLocks noChangeShapeType="1"/>
          </p:cNvSpPr>
          <p:nvPr/>
        </p:nvSpPr>
        <p:spPr bwMode="auto">
          <a:xfrm>
            <a:off x="5387975" y="3395664"/>
            <a:ext cx="112713" cy="142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33" name="Line 110"/>
          <p:cNvSpPr>
            <a:spLocks noChangeShapeType="1"/>
          </p:cNvSpPr>
          <p:nvPr/>
        </p:nvSpPr>
        <p:spPr bwMode="auto">
          <a:xfrm flipH="1" flipV="1">
            <a:off x="4737100" y="2927350"/>
            <a:ext cx="217488" cy="1905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34" name="Freeform 111"/>
          <p:cNvSpPr>
            <a:spLocks/>
          </p:cNvSpPr>
          <p:nvPr/>
        </p:nvSpPr>
        <p:spPr bwMode="auto">
          <a:xfrm>
            <a:off x="5718175" y="3695705"/>
            <a:ext cx="215900" cy="517525"/>
          </a:xfrm>
          <a:custGeom>
            <a:avLst/>
            <a:gdLst>
              <a:gd name="T0" fmla="*/ 2147483647 w 93"/>
              <a:gd name="T1" fmla="*/ 2147483647 h 198"/>
              <a:gd name="T2" fmla="*/ 0 w 93"/>
              <a:gd name="T3" fmla="*/ 0 h 198"/>
              <a:gd name="T4" fmla="*/ 2147483647 w 93"/>
              <a:gd name="T5" fmla="*/ 2147483647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93" y="198"/>
                </a:moveTo>
                <a:lnTo>
                  <a:pt x="0" y="0"/>
                </a:lnTo>
                <a:lnTo>
                  <a:pt x="49" y="55"/>
                </a:lnTo>
                <a:lnTo>
                  <a:pt x="93" y="19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35" name="Freeform 112"/>
          <p:cNvSpPr>
            <a:spLocks/>
          </p:cNvSpPr>
          <p:nvPr/>
        </p:nvSpPr>
        <p:spPr bwMode="auto">
          <a:xfrm>
            <a:off x="5934075" y="4213231"/>
            <a:ext cx="228600" cy="93663"/>
          </a:xfrm>
          <a:custGeom>
            <a:avLst/>
            <a:gdLst>
              <a:gd name="T0" fmla="*/ 2147483647 w 99"/>
              <a:gd name="T1" fmla="*/ 2147483647 h 36"/>
              <a:gd name="T2" fmla="*/ 0 w 99"/>
              <a:gd name="T3" fmla="*/ 0 h 36"/>
              <a:gd name="T4" fmla="*/ 2147483647 w 99"/>
              <a:gd name="T5" fmla="*/ 2147483647 h 36"/>
              <a:gd name="T6" fmla="*/ 2147483647 w 99"/>
              <a:gd name="T7" fmla="*/ 2147483647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99" y="13"/>
                </a:moveTo>
                <a:lnTo>
                  <a:pt x="0" y="0"/>
                </a:lnTo>
                <a:lnTo>
                  <a:pt x="49" y="36"/>
                </a:lnTo>
                <a:lnTo>
                  <a:pt x="99"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36" name="Line 113"/>
          <p:cNvSpPr>
            <a:spLocks noChangeShapeType="1"/>
          </p:cNvSpPr>
          <p:nvPr/>
        </p:nvSpPr>
        <p:spPr bwMode="auto">
          <a:xfrm>
            <a:off x="5945191" y="4213225"/>
            <a:ext cx="217487" cy="333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37" name="Freeform 114"/>
          <p:cNvSpPr>
            <a:spLocks/>
          </p:cNvSpPr>
          <p:nvPr/>
        </p:nvSpPr>
        <p:spPr bwMode="auto">
          <a:xfrm>
            <a:off x="5832475" y="3840163"/>
            <a:ext cx="214313" cy="466725"/>
          </a:xfrm>
          <a:custGeom>
            <a:avLst/>
            <a:gdLst>
              <a:gd name="T0" fmla="*/ 2147483647 w 93"/>
              <a:gd name="T1" fmla="*/ 2147483647 h 179"/>
              <a:gd name="T2" fmla="*/ 2147483647 w 93"/>
              <a:gd name="T3" fmla="*/ 2147483647 h 179"/>
              <a:gd name="T4" fmla="*/ 0 w 93"/>
              <a:gd name="T5" fmla="*/ 0 h 179"/>
              <a:gd name="T6" fmla="*/ 2147483647 w 93"/>
              <a:gd name="T7" fmla="*/ 2147483647 h 179"/>
              <a:gd name="T8" fmla="*/ 0 60000 65536"/>
              <a:gd name="T9" fmla="*/ 0 60000 65536"/>
              <a:gd name="T10" fmla="*/ 0 60000 65536"/>
              <a:gd name="T11" fmla="*/ 0 60000 65536"/>
              <a:gd name="T12" fmla="*/ 0 w 93"/>
              <a:gd name="T13" fmla="*/ 0 h 179"/>
              <a:gd name="T14" fmla="*/ 93 w 93"/>
              <a:gd name="T15" fmla="*/ 179 h 179"/>
            </a:gdLst>
            <a:ahLst/>
            <a:cxnLst>
              <a:cxn ang="T8">
                <a:pos x="T0" y="T1"/>
              </a:cxn>
              <a:cxn ang="T9">
                <a:pos x="T2" y="T3"/>
              </a:cxn>
              <a:cxn ang="T10">
                <a:pos x="T4" y="T5"/>
              </a:cxn>
              <a:cxn ang="T11">
                <a:pos x="T6" y="T7"/>
              </a:cxn>
            </a:cxnLst>
            <a:rect l="T12" t="T13" r="T14" b="T15"/>
            <a:pathLst>
              <a:path w="93" h="179">
                <a:moveTo>
                  <a:pt x="44" y="143"/>
                </a:moveTo>
                <a:lnTo>
                  <a:pt x="93" y="179"/>
                </a:lnTo>
                <a:lnTo>
                  <a:pt x="0" y="0"/>
                </a:lnTo>
                <a:lnTo>
                  <a:pt x="44" y="14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38" name="Line 115"/>
          <p:cNvSpPr>
            <a:spLocks noChangeShapeType="1"/>
          </p:cNvSpPr>
          <p:nvPr/>
        </p:nvSpPr>
        <p:spPr bwMode="auto">
          <a:xfrm>
            <a:off x="5934078" y="4213231"/>
            <a:ext cx="11113"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39" name="Line 116"/>
          <p:cNvSpPr>
            <a:spLocks noChangeShapeType="1"/>
          </p:cNvSpPr>
          <p:nvPr/>
        </p:nvSpPr>
        <p:spPr bwMode="auto">
          <a:xfrm>
            <a:off x="4365628" y="4043363"/>
            <a:ext cx="1446213"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40" name="Line 117"/>
          <p:cNvSpPr>
            <a:spLocks noChangeShapeType="1"/>
          </p:cNvSpPr>
          <p:nvPr/>
        </p:nvSpPr>
        <p:spPr bwMode="auto">
          <a:xfrm>
            <a:off x="4365628" y="4043363"/>
            <a:ext cx="1446213"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41" name="Line 118"/>
          <p:cNvSpPr>
            <a:spLocks noChangeShapeType="1"/>
          </p:cNvSpPr>
          <p:nvPr/>
        </p:nvSpPr>
        <p:spPr bwMode="auto">
          <a:xfrm flipH="1" flipV="1">
            <a:off x="5718175" y="3695705"/>
            <a:ext cx="215900" cy="517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42" name="Freeform 119"/>
          <p:cNvSpPr>
            <a:spLocks/>
          </p:cNvSpPr>
          <p:nvPr/>
        </p:nvSpPr>
        <p:spPr bwMode="auto">
          <a:xfrm>
            <a:off x="5614991" y="3635375"/>
            <a:ext cx="217487" cy="204788"/>
          </a:xfrm>
          <a:custGeom>
            <a:avLst/>
            <a:gdLst>
              <a:gd name="T0" fmla="*/ 2147483647 w 94"/>
              <a:gd name="T1" fmla="*/ 2147483647 h 78"/>
              <a:gd name="T2" fmla="*/ 2147483647 w 94"/>
              <a:gd name="T3" fmla="*/ 2147483647 h 78"/>
              <a:gd name="T4" fmla="*/ 0 w 94"/>
              <a:gd name="T5" fmla="*/ 0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45" y="23"/>
                </a:moveTo>
                <a:lnTo>
                  <a:pt x="94" y="7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43" name="Freeform 120"/>
          <p:cNvSpPr>
            <a:spLocks/>
          </p:cNvSpPr>
          <p:nvPr/>
        </p:nvSpPr>
        <p:spPr bwMode="auto">
          <a:xfrm>
            <a:off x="4954591" y="2951169"/>
            <a:ext cx="217487" cy="287337"/>
          </a:xfrm>
          <a:custGeom>
            <a:avLst/>
            <a:gdLst>
              <a:gd name="T0" fmla="*/ 2147483647 w 94"/>
              <a:gd name="T1" fmla="*/ 2147483647 h 110"/>
              <a:gd name="T2" fmla="*/ 0 w 94"/>
              <a:gd name="T3" fmla="*/ 2147483647 h 110"/>
              <a:gd name="T4" fmla="*/ 2147483647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110"/>
                </a:moveTo>
                <a:lnTo>
                  <a:pt x="0" y="64"/>
                </a:lnTo>
                <a:lnTo>
                  <a:pt x="49" y="0"/>
                </a:lnTo>
                <a:lnTo>
                  <a:pt x="94"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44" name="Line 121"/>
          <p:cNvSpPr>
            <a:spLocks noChangeShapeType="1"/>
          </p:cNvSpPr>
          <p:nvPr/>
        </p:nvSpPr>
        <p:spPr bwMode="auto">
          <a:xfrm>
            <a:off x="5934078" y="4213231"/>
            <a:ext cx="11113"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45" name="Line 122"/>
          <p:cNvSpPr>
            <a:spLocks noChangeShapeType="1"/>
          </p:cNvSpPr>
          <p:nvPr/>
        </p:nvSpPr>
        <p:spPr bwMode="auto">
          <a:xfrm>
            <a:off x="5832475" y="3852863"/>
            <a:ext cx="101600" cy="3603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46" name="Line 123"/>
          <p:cNvSpPr>
            <a:spLocks noChangeShapeType="1"/>
          </p:cNvSpPr>
          <p:nvPr/>
        </p:nvSpPr>
        <p:spPr bwMode="auto">
          <a:xfrm>
            <a:off x="5614988" y="3635380"/>
            <a:ext cx="10318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47" name="Line 124"/>
          <p:cNvSpPr>
            <a:spLocks noChangeShapeType="1"/>
          </p:cNvSpPr>
          <p:nvPr/>
        </p:nvSpPr>
        <p:spPr bwMode="auto">
          <a:xfrm flipH="1" flipV="1">
            <a:off x="4954591" y="3117850"/>
            <a:ext cx="217487"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48" name="Freeform 125"/>
          <p:cNvSpPr>
            <a:spLocks/>
          </p:cNvSpPr>
          <p:nvPr/>
        </p:nvSpPr>
        <p:spPr bwMode="auto">
          <a:xfrm>
            <a:off x="5067300" y="2951169"/>
            <a:ext cx="217488" cy="287337"/>
          </a:xfrm>
          <a:custGeom>
            <a:avLst/>
            <a:gdLst>
              <a:gd name="T0" fmla="*/ 2147483647 w 94"/>
              <a:gd name="T1" fmla="*/ 2147483647 h 110"/>
              <a:gd name="T2" fmla="*/ 2147483647 w 94"/>
              <a:gd name="T3" fmla="*/ 2147483647 h 110"/>
              <a:gd name="T4" fmla="*/ 0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45" y="110"/>
                </a:moveTo>
                <a:lnTo>
                  <a:pt x="94" y="97"/>
                </a:lnTo>
                <a:lnTo>
                  <a:pt x="0" y="0"/>
                </a:lnTo>
                <a:lnTo>
                  <a:pt x="45"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49" name="Freeform 126"/>
          <p:cNvSpPr>
            <a:spLocks/>
          </p:cNvSpPr>
          <p:nvPr/>
        </p:nvSpPr>
        <p:spPr bwMode="auto">
          <a:xfrm>
            <a:off x="5172075" y="3203575"/>
            <a:ext cx="215900" cy="192088"/>
          </a:xfrm>
          <a:custGeom>
            <a:avLst/>
            <a:gdLst>
              <a:gd name="T0" fmla="*/ 2147483647 w 93"/>
              <a:gd name="T1" fmla="*/ 2147483647 h 73"/>
              <a:gd name="T2" fmla="*/ 0 w 93"/>
              <a:gd name="T3" fmla="*/ 2147483647 h 73"/>
              <a:gd name="T4" fmla="*/ 2147483647 w 93"/>
              <a:gd name="T5" fmla="*/ 0 h 73"/>
              <a:gd name="T6" fmla="*/ 2147483647 w 93"/>
              <a:gd name="T7" fmla="*/ 2147483647 h 73"/>
              <a:gd name="T8" fmla="*/ 0 60000 65536"/>
              <a:gd name="T9" fmla="*/ 0 60000 65536"/>
              <a:gd name="T10" fmla="*/ 0 60000 65536"/>
              <a:gd name="T11" fmla="*/ 0 60000 65536"/>
              <a:gd name="T12" fmla="*/ 0 w 93"/>
              <a:gd name="T13" fmla="*/ 0 h 73"/>
              <a:gd name="T14" fmla="*/ 93 w 93"/>
              <a:gd name="T15" fmla="*/ 73 h 73"/>
            </a:gdLst>
            <a:ahLst/>
            <a:cxnLst>
              <a:cxn ang="T8">
                <a:pos x="T0" y="T1"/>
              </a:cxn>
              <a:cxn ang="T9">
                <a:pos x="T2" y="T3"/>
              </a:cxn>
              <a:cxn ang="T10">
                <a:pos x="T4" y="T5"/>
              </a:cxn>
              <a:cxn ang="T11">
                <a:pos x="T6" y="T7"/>
              </a:cxn>
            </a:cxnLst>
            <a:rect l="T12" t="T13" r="T14" b="T15"/>
            <a:pathLst>
              <a:path w="93" h="73">
                <a:moveTo>
                  <a:pt x="93" y="73"/>
                </a:moveTo>
                <a:lnTo>
                  <a:pt x="0" y="13"/>
                </a:lnTo>
                <a:lnTo>
                  <a:pt x="49" y="0"/>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50" name="Freeform 127"/>
          <p:cNvSpPr>
            <a:spLocks/>
          </p:cNvSpPr>
          <p:nvPr/>
        </p:nvSpPr>
        <p:spPr bwMode="auto">
          <a:xfrm>
            <a:off x="3311525" y="3167063"/>
            <a:ext cx="217488" cy="1079500"/>
          </a:xfrm>
          <a:custGeom>
            <a:avLst/>
            <a:gdLst>
              <a:gd name="T0" fmla="*/ 0 w 94"/>
              <a:gd name="T1" fmla="*/ 2147483647 h 413"/>
              <a:gd name="T2" fmla="*/ 2147483647 w 94"/>
              <a:gd name="T3" fmla="*/ 0 h 413"/>
              <a:gd name="T4" fmla="*/ 2147483647 w 94"/>
              <a:gd name="T5" fmla="*/ 2147483647 h 413"/>
              <a:gd name="T6" fmla="*/ 0 w 94"/>
              <a:gd name="T7" fmla="*/ 2147483647 h 413"/>
              <a:gd name="T8" fmla="*/ 0 60000 65536"/>
              <a:gd name="T9" fmla="*/ 0 60000 65536"/>
              <a:gd name="T10" fmla="*/ 0 60000 65536"/>
              <a:gd name="T11" fmla="*/ 0 60000 65536"/>
              <a:gd name="T12" fmla="*/ 0 w 94"/>
              <a:gd name="T13" fmla="*/ 0 h 413"/>
              <a:gd name="T14" fmla="*/ 94 w 94"/>
              <a:gd name="T15" fmla="*/ 413 h 413"/>
            </a:gdLst>
            <a:ahLst/>
            <a:cxnLst>
              <a:cxn ang="T8">
                <a:pos x="T0" y="T1"/>
              </a:cxn>
              <a:cxn ang="T9">
                <a:pos x="T2" y="T3"/>
              </a:cxn>
              <a:cxn ang="T10">
                <a:pos x="T4" y="T5"/>
              </a:cxn>
              <a:cxn ang="T11">
                <a:pos x="T6" y="T7"/>
              </a:cxn>
            </a:cxnLst>
            <a:rect l="T12" t="T13" r="T14" b="T15"/>
            <a:pathLst>
              <a:path w="94" h="413">
                <a:moveTo>
                  <a:pt x="0" y="257"/>
                </a:moveTo>
                <a:lnTo>
                  <a:pt x="94" y="0"/>
                </a:lnTo>
                <a:lnTo>
                  <a:pt x="49" y="413"/>
                </a:lnTo>
                <a:lnTo>
                  <a:pt x="0" y="2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51" name="Freeform 128"/>
          <p:cNvSpPr>
            <a:spLocks/>
          </p:cNvSpPr>
          <p:nvPr/>
        </p:nvSpPr>
        <p:spPr bwMode="auto">
          <a:xfrm>
            <a:off x="3425825" y="2963863"/>
            <a:ext cx="217488" cy="1282700"/>
          </a:xfrm>
          <a:custGeom>
            <a:avLst/>
            <a:gdLst>
              <a:gd name="T0" fmla="*/ 2147483647 w 94"/>
              <a:gd name="T1" fmla="*/ 0 h 491"/>
              <a:gd name="T2" fmla="*/ 0 w 94"/>
              <a:gd name="T3" fmla="*/ 2147483647 h 491"/>
              <a:gd name="T4" fmla="*/ 2147483647 w 94"/>
              <a:gd name="T5" fmla="*/ 2147483647 h 491"/>
              <a:gd name="T6" fmla="*/ 2147483647 w 94"/>
              <a:gd name="T7" fmla="*/ 0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94" y="0"/>
                </a:moveTo>
                <a:lnTo>
                  <a:pt x="0" y="491"/>
                </a:lnTo>
                <a:lnTo>
                  <a:pt x="45" y="78"/>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52" name="Freeform 129"/>
          <p:cNvSpPr>
            <a:spLocks/>
          </p:cNvSpPr>
          <p:nvPr/>
        </p:nvSpPr>
        <p:spPr bwMode="auto">
          <a:xfrm>
            <a:off x="6046791" y="4246569"/>
            <a:ext cx="219075"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53" name="Freeform 130"/>
          <p:cNvSpPr>
            <a:spLocks/>
          </p:cNvSpPr>
          <p:nvPr/>
        </p:nvSpPr>
        <p:spPr bwMode="auto">
          <a:xfrm>
            <a:off x="6162675" y="4246569"/>
            <a:ext cx="215900"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54" name="Line 131"/>
          <p:cNvSpPr>
            <a:spLocks noChangeShapeType="1"/>
          </p:cNvSpPr>
          <p:nvPr/>
        </p:nvSpPr>
        <p:spPr bwMode="auto">
          <a:xfrm flipH="1" flipV="1">
            <a:off x="5172075" y="3238506"/>
            <a:ext cx="215900" cy="1571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55" name="Line 132"/>
          <p:cNvSpPr>
            <a:spLocks noChangeShapeType="1"/>
          </p:cNvSpPr>
          <p:nvPr/>
        </p:nvSpPr>
        <p:spPr bwMode="auto">
          <a:xfrm>
            <a:off x="3311525" y="3840163"/>
            <a:ext cx="114300" cy="406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56" name="Line 133"/>
          <p:cNvSpPr>
            <a:spLocks noChangeShapeType="1"/>
          </p:cNvSpPr>
          <p:nvPr/>
        </p:nvSpPr>
        <p:spPr bwMode="auto">
          <a:xfrm flipH="1">
            <a:off x="3425825" y="2963863"/>
            <a:ext cx="217488" cy="128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57" name="Line 134"/>
          <p:cNvSpPr>
            <a:spLocks noChangeShapeType="1"/>
          </p:cNvSpPr>
          <p:nvPr/>
        </p:nvSpPr>
        <p:spPr bwMode="auto">
          <a:xfrm flipH="1" flipV="1">
            <a:off x="6162675" y="4246563"/>
            <a:ext cx="215900"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58" name="Line 135"/>
          <p:cNvSpPr>
            <a:spLocks noChangeShapeType="1"/>
          </p:cNvSpPr>
          <p:nvPr/>
        </p:nvSpPr>
        <p:spPr bwMode="auto">
          <a:xfrm flipV="1">
            <a:off x="6046791" y="4246569"/>
            <a:ext cx="11588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59" name="Freeform 136"/>
          <p:cNvSpPr>
            <a:spLocks/>
          </p:cNvSpPr>
          <p:nvPr/>
        </p:nvSpPr>
        <p:spPr bwMode="auto">
          <a:xfrm>
            <a:off x="5387978" y="3395663"/>
            <a:ext cx="227013" cy="239712"/>
          </a:xfrm>
          <a:custGeom>
            <a:avLst/>
            <a:gdLst>
              <a:gd name="T0" fmla="*/ 2147483647 w 98"/>
              <a:gd name="T1" fmla="*/ 2147483647 h 92"/>
              <a:gd name="T2" fmla="*/ 0 w 98"/>
              <a:gd name="T3" fmla="*/ 0 h 92"/>
              <a:gd name="T4" fmla="*/ 2147483647 w 98"/>
              <a:gd name="T5" fmla="*/ 2147483647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98" y="92"/>
                </a:moveTo>
                <a:lnTo>
                  <a:pt x="0" y="0"/>
                </a:lnTo>
                <a:lnTo>
                  <a:pt x="49" y="51"/>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60" name="Line 137"/>
          <p:cNvSpPr>
            <a:spLocks noChangeShapeType="1"/>
          </p:cNvSpPr>
          <p:nvPr/>
        </p:nvSpPr>
        <p:spPr bwMode="auto">
          <a:xfrm flipH="1" flipV="1">
            <a:off x="5387978" y="3395663"/>
            <a:ext cx="227013" cy="2397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61" name="Freeform 138"/>
          <p:cNvSpPr>
            <a:spLocks/>
          </p:cNvSpPr>
          <p:nvPr/>
        </p:nvSpPr>
        <p:spPr bwMode="auto">
          <a:xfrm>
            <a:off x="5284788" y="3203575"/>
            <a:ext cx="215900" cy="325438"/>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73"/>
                </a:moveTo>
                <a:lnTo>
                  <a:pt x="93" y="124"/>
                </a:lnTo>
                <a:lnTo>
                  <a:pt x="0" y="0"/>
                </a:lnTo>
                <a:lnTo>
                  <a:pt x="44"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62" name="Line 139"/>
          <p:cNvSpPr>
            <a:spLocks noChangeShapeType="1"/>
          </p:cNvSpPr>
          <p:nvPr/>
        </p:nvSpPr>
        <p:spPr bwMode="auto">
          <a:xfrm>
            <a:off x="5284791" y="3203575"/>
            <a:ext cx="103187" cy="1920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63" name="Line 140"/>
          <p:cNvSpPr>
            <a:spLocks noChangeShapeType="1"/>
          </p:cNvSpPr>
          <p:nvPr/>
        </p:nvSpPr>
        <p:spPr bwMode="auto">
          <a:xfrm flipV="1">
            <a:off x="6265863" y="4283081"/>
            <a:ext cx="1127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64" name="Freeform 141"/>
          <p:cNvSpPr>
            <a:spLocks/>
          </p:cNvSpPr>
          <p:nvPr/>
        </p:nvSpPr>
        <p:spPr bwMode="auto">
          <a:xfrm>
            <a:off x="5500691" y="3529014"/>
            <a:ext cx="217487" cy="300037"/>
          </a:xfrm>
          <a:custGeom>
            <a:avLst/>
            <a:gdLst>
              <a:gd name="T0" fmla="*/ 2147483647 w 94"/>
              <a:gd name="T1" fmla="*/ 2147483647 h 115"/>
              <a:gd name="T2" fmla="*/ 2147483647 w 94"/>
              <a:gd name="T3" fmla="*/ 2147483647 h 115"/>
              <a:gd name="T4" fmla="*/ 0 w 94"/>
              <a:gd name="T5" fmla="*/ 0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41"/>
                </a:moveTo>
                <a:lnTo>
                  <a:pt x="94" y="11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65" name="Freeform 142"/>
          <p:cNvSpPr>
            <a:spLocks/>
          </p:cNvSpPr>
          <p:nvPr/>
        </p:nvSpPr>
        <p:spPr bwMode="auto">
          <a:xfrm>
            <a:off x="5614991" y="3635375"/>
            <a:ext cx="217487" cy="204788"/>
          </a:xfrm>
          <a:custGeom>
            <a:avLst/>
            <a:gdLst>
              <a:gd name="T0" fmla="*/ 2147483647 w 94"/>
              <a:gd name="T1" fmla="*/ 2147483647 h 78"/>
              <a:gd name="T2" fmla="*/ 0 w 94"/>
              <a:gd name="T3" fmla="*/ 0 h 78"/>
              <a:gd name="T4" fmla="*/ 2147483647 w 94"/>
              <a:gd name="T5" fmla="*/ 2147483647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94" y="78"/>
                </a:moveTo>
                <a:lnTo>
                  <a:pt x="0" y="0"/>
                </a:lnTo>
                <a:lnTo>
                  <a:pt x="45" y="74"/>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66" name="Freeform 143"/>
          <p:cNvSpPr>
            <a:spLocks/>
          </p:cNvSpPr>
          <p:nvPr/>
        </p:nvSpPr>
        <p:spPr bwMode="auto">
          <a:xfrm>
            <a:off x="3643316" y="2098681"/>
            <a:ext cx="217487" cy="1008063"/>
          </a:xfrm>
          <a:custGeom>
            <a:avLst/>
            <a:gdLst>
              <a:gd name="T0" fmla="*/ 0 w 94"/>
              <a:gd name="T1" fmla="*/ 2147483647 h 386"/>
              <a:gd name="T2" fmla="*/ 2147483647 w 94"/>
              <a:gd name="T3" fmla="*/ 0 h 386"/>
              <a:gd name="T4" fmla="*/ 2147483647 w 94"/>
              <a:gd name="T5" fmla="*/ 2147483647 h 386"/>
              <a:gd name="T6" fmla="*/ 0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0" y="331"/>
                </a:moveTo>
                <a:lnTo>
                  <a:pt x="94" y="0"/>
                </a:lnTo>
                <a:lnTo>
                  <a:pt x="49" y="386"/>
                </a:lnTo>
                <a:lnTo>
                  <a:pt x="0" y="33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67" name="Freeform 144"/>
          <p:cNvSpPr>
            <a:spLocks/>
          </p:cNvSpPr>
          <p:nvPr/>
        </p:nvSpPr>
        <p:spPr bwMode="auto">
          <a:xfrm>
            <a:off x="3756028" y="2098681"/>
            <a:ext cx="219075" cy="1008063"/>
          </a:xfrm>
          <a:custGeom>
            <a:avLst/>
            <a:gdLst>
              <a:gd name="T0" fmla="*/ 2147483647 w 94"/>
              <a:gd name="T1" fmla="*/ 2147483647 h 386"/>
              <a:gd name="T2" fmla="*/ 0 w 94"/>
              <a:gd name="T3" fmla="*/ 2147483647 h 386"/>
              <a:gd name="T4" fmla="*/ 2147483647 w 94"/>
              <a:gd name="T5" fmla="*/ 0 h 386"/>
              <a:gd name="T6" fmla="*/ 2147483647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94" y="14"/>
                </a:moveTo>
                <a:lnTo>
                  <a:pt x="0" y="386"/>
                </a:lnTo>
                <a:lnTo>
                  <a:pt x="45" y="0"/>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68" name="Line 145"/>
          <p:cNvSpPr>
            <a:spLocks noChangeShapeType="1"/>
          </p:cNvSpPr>
          <p:nvPr/>
        </p:nvSpPr>
        <p:spPr bwMode="auto">
          <a:xfrm flipH="1" flipV="1">
            <a:off x="5614991" y="3635375"/>
            <a:ext cx="217487" cy="2047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69" name="Line 146"/>
          <p:cNvSpPr>
            <a:spLocks noChangeShapeType="1"/>
          </p:cNvSpPr>
          <p:nvPr/>
        </p:nvSpPr>
        <p:spPr bwMode="auto">
          <a:xfrm>
            <a:off x="5500691" y="3529013"/>
            <a:ext cx="114300" cy="1063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70" name="Line 147"/>
          <p:cNvSpPr>
            <a:spLocks noChangeShapeType="1"/>
          </p:cNvSpPr>
          <p:nvPr/>
        </p:nvSpPr>
        <p:spPr bwMode="auto">
          <a:xfrm>
            <a:off x="3975100" y="2135188"/>
            <a:ext cx="101600" cy="4683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71" name="Line 148"/>
          <p:cNvSpPr>
            <a:spLocks noChangeShapeType="1"/>
          </p:cNvSpPr>
          <p:nvPr/>
        </p:nvSpPr>
        <p:spPr bwMode="auto">
          <a:xfrm>
            <a:off x="3643313" y="2963869"/>
            <a:ext cx="112712" cy="142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72" name="Line 149"/>
          <p:cNvSpPr>
            <a:spLocks noChangeShapeType="1"/>
          </p:cNvSpPr>
          <p:nvPr/>
        </p:nvSpPr>
        <p:spPr bwMode="auto">
          <a:xfrm flipH="1">
            <a:off x="3756028" y="2135188"/>
            <a:ext cx="219075" cy="9715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73" name="Freeform 150"/>
          <p:cNvSpPr>
            <a:spLocks/>
          </p:cNvSpPr>
          <p:nvPr/>
        </p:nvSpPr>
        <p:spPr bwMode="auto">
          <a:xfrm>
            <a:off x="5832475" y="3840163"/>
            <a:ext cx="214313" cy="527050"/>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79"/>
                </a:moveTo>
                <a:lnTo>
                  <a:pt x="0" y="0"/>
                </a:lnTo>
                <a:lnTo>
                  <a:pt x="44" y="202"/>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74" name="Line 151"/>
          <p:cNvSpPr>
            <a:spLocks noChangeShapeType="1"/>
          </p:cNvSpPr>
          <p:nvPr/>
        </p:nvSpPr>
        <p:spPr bwMode="auto">
          <a:xfrm>
            <a:off x="5832475" y="3840163"/>
            <a:ext cx="1588"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75" name="Freeform 152"/>
          <p:cNvSpPr>
            <a:spLocks/>
          </p:cNvSpPr>
          <p:nvPr/>
        </p:nvSpPr>
        <p:spPr bwMode="auto">
          <a:xfrm>
            <a:off x="5718175" y="3829052"/>
            <a:ext cx="215900" cy="538163"/>
          </a:xfrm>
          <a:custGeom>
            <a:avLst/>
            <a:gdLst>
              <a:gd name="T0" fmla="*/ 2147483647 w 93"/>
              <a:gd name="T1" fmla="*/ 2147483647 h 206"/>
              <a:gd name="T2" fmla="*/ 2147483647 w 93"/>
              <a:gd name="T3" fmla="*/ 2147483647 h 206"/>
              <a:gd name="T4" fmla="*/ 0 w 93"/>
              <a:gd name="T5" fmla="*/ 0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49" y="4"/>
                </a:moveTo>
                <a:lnTo>
                  <a:pt x="93" y="206"/>
                </a:lnTo>
                <a:lnTo>
                  <a:pt x="0" y="0"/>
                </a:lnTo>
                <a:lnTo>
                  <a:pt x="49" y="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76" name="Freeform 153"/>
          <p:cNvSpPr>
            <a:spLocks/>
          </p:cNvSpPr>
          <p:nvPr/>
        </p:nvSpPr>
        <p:spPr bwMode="auto">
          <a:xfrm>
            <a:off x="5934075" y="4306894"/>
            <a:ext cx="228600" cy="96837"/>
          </a:xfrm>
          <a:custGeom>
            <a:avLst/>
            <a:gdLst>
              <a:gd name="T0" fmla="*/ 2147483647 w 99"/>
              <a:gd name="T1" fmla="*/ 0 h 37"/>
              <a:gd name="T2" fmla="*/ 2147483647 w 99"/>
              <a:gd name="T3" fmla="*/ 2147483647 h 37"/>
              <a:gd name="T4" fmla="*/ 0 w 99"/>
              <a:gd name="T5" fmla="*/ 2147483647 h 37"/>
              <a:gd name="T6" fmla="*/ 2147483647 w 99"/>
              <a:gd name="T7" fmla="*/ 0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49" y="0"/>
                </a:moveTo>
                <a:lnTo>
                  <a:pt x="99"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77" name="Freeform 154"/>
          <p:cNvSpPr>
            <a:spLocks/>
          </p:cNvSpPr>
          <p:nvPr/>
        </p:nvSpPr>
        <p:spPr bwMode="auto">
          <a:xfrm>
            <a:off x="6046791" y="4306894"/>
            <a:ext cx="219075" cy="9683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78" name="Line 155"/>
          <p:cNvSpPr>
            <a:spLocks noChangeShapeType="1"/>
          </p:cNvSpPr>
          <p:nvPr/>
        </p:nvSpPr>
        <p:spPr bwMode="auto">
          <a:xfrm flipH="1" flipV="1">
            <a:off x="5832475" y="3840163"/>
            <a:ext cx="214313" cy="4667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79" name="Line 156"/>
          <p:cNvSpPr>
            <a:spLocks noChangeShapeType="1"/>
          </p:cNvSpPr>
          <p:nvPr/>
        </p:nvSpPr>
        <p:spPr bwMode="auto">
          <a:xfrm>
            <a:off x="5718178" y="3829056"/>
            <a:ext cx="114300" cy="11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80" name="Line 157"/>
          <p:cNvSpPr>
            <a:spLocks noChangeShapeType="1"/>
          </p:cNvSpPr>
          <p:nvPr/>
        </p:nvSpPr>
        <p:spPr bwMode="auto">
          <a:xfrm flipH="1" flipV="1">
            <a:off x="6046791" y="4306888"/>
            <a:ext cx="21907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81" name="Line 158"/>
          <p:cNvSpPr>
            <a:spLocks noChangeShapeType="1"/>
          </p:cNvSpPr>
          <p:nvPr/>
        </p:nvSpPr>
        <p:spPr bwMode="auto">
          <a:xfrm flipV="1">
            <a:off x="5945188" y="4306894"/>
            <a:ext cx="1016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82" name="Freeform 159"/>
          <p:cNvSpPr>
            <a:spLocks/>
          </p:cNvSpPr>
          <p:nvPr/>
        </p:nvSpPr>
        <p:spPr bwMode="auto">
          <a:xfrm>
            <a:off x="5067300" y="2951163"/>
            <a:ext cx="217488" cy="252412"/>
          </a:xfrm>
          <a:custGeom>
            <a:avLst/>
            <a:gdLst>
              <a:gd name="T0" fmla="*/ 2147483647 w 94"/>
              <a:gd name="T1" fmla="*/ 2147483647 h 97"/>
              <a:gd name="T2" fmla="*/ 0 w 94"/>
              <a:gd name="T3" fmla="*/ 0 h 97"/>
              <a:gd name="T4" fmla="*/ 2147483647 w 94"/>
              <a:gd name="T5" fmla="*/ 2147483647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0"/>
                </a:lnTo>
                <a:lnTo>
                  <a:pt x="45" y="51"/>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83" name="Line 160"/>
          <p:cNvSpPr>
            <a:spLocks noChangeShapeType="1"/>
          </p:cNvSpPr>
          <p:nvPr/>
        </p:nvSpPr>
        <p:spPr bwMode="auto">
          <a:xfrm flipH="1" flipV="1">
            <a:off x="5067300" y="2951163"/>
            <a:ext cx="217488" cy="2524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84" name="Freeform 161"/>
          <p:cNvSpPr>
            <a:spLocks/>
          </p:cNvSpPr>
          <p:nvPr/>
        </p:nvSpPr>
        <p:spPr bwMode="auto">
          <a:xfrm>
            <a:off x="3209925" y="3454401"/>
            <a:ext cx="215900" cy="588963"/>
          </a:xfrm>
          <a:custGeom>
            <a:avLst/>
            <a:gdLst>
              <a:gd name="T0" fmla="*/ 0 w 93"/>
              <a:gd name="T1" fmla="*/ 2147483647 h 225"/>
              <a:gd name="T2" fmla="*/ 2147483647 w 93"/>
              <a:gd name="T3" fmla="*/ 0 h 225"/>
              <a:gd name="T4" fmla="*/ 2147483647 w 93"/>
              <a:gd name="T5" fmla="*/ 2147483647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25"/>
                </a:moveTo>
                <a:lnTo>
                  <a:pt x="93" y="0"/>
                </a:lnTo>
                <a:lnTo>
                  <a:pt x="44" y="147"/>
                </a:lnTo>
                <a:lnTo>
                  <a:pt x="0" y="2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85" name="Freeform 162"/>
          <p:cNvSpPr>
            <a:spLocks/>
          </p:cNvSpPr>
          <p:nvPr/>
        </p:nvSpPr>
        <p:spPr bwMode="auto">
          <a:xfrm>
            <a:off x="3311525" y="3167063"/>
            <a:ext cx="217488" cy="673100"/>
          </a:xfrm>
          <a:custGeom>
            <a:avLst/>
            <a:gdLst>
              <a:gd name="T0" fmla="*/ 2147483647 w 94"/>
              <a:gd name="T1" fmla="*/ 0 h 257"/>
              <a:gd name="T2" fmla="*/ 0 w 94"/>
              <a:gd name="T3" fmla="*/ 2147483647 h 257"/>
              <a:gd name="T4" fmla="*/ 2147483647 w 94"/>
              <a:gd name="T5" fmla="*/ 2147483647 h 257"/>
              <a:gd name="T6" fmla="*/ 2147483647 w 94"/>
              <a:gd name="T7" fmla="*/ 0 h 257"/>
              <a:gd name="T8" fmla="*/ 0 60000 65536"/>
              <a:gd name="T9" fmla="*/ 0 60000 65536"/>
              <a:gd name="T10" fmla="*/ 0 60000 65536"/>
              <a:gd name="T11" fmla="*/ 0 60000 65536"/>
              <a:gd name="T12" fmla="*/ 0 w 94"/>
              <a:gd name="T13" fmla="*/ 0 h 257"/>
              <a:gd name="T14" fmla="*/ 94 w 94"/>
              <a:gd name="T15" fmla="*/ 257 h 257"/>
            </a:gdLst>
            <a:ahLst/>
            <a:cxnLst>
              <a:cxn ang="T8">
                <a:pos x="T0" y="T1"/>
              </a:cxn>
              <a:cxn ang="T9">
                <a:pos x="T2" y="T3"/>
              </a:cxn>
              <a:cxn ang="T10">
                <a:pos x="T4" y="T5"/>
              </a:cxn>
              <a:cxn ang="T11">
                <a:pos x="T6" y="T7"/>
              </a:cxn>
            </a:cxnLst>
            <a:rect l="T12" t="T13" r="T14" b="T15"/>
            <a:pathLst>
              <a:path w="94" h="257">
                <a:moveTo>
                  <a:pt x="94" y="0"/>
                </a:moveTo>
                <a:lnTo>
                  <a:pt x="0" y="257"/>
                </a:lnTo>
                <a:lnTo>
                  <a:pt x="49" y="110"/>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86" name="Freeform 163"/>
          <p:cNvSpPr>
            <a:spLocks/>
          </p:cNvSpPr>
          <p:nvPr/>
        </p:nvSpPr>
        <p:spPr bwMode="auto">
          <a:xfrm>
            <a:off x="6162675" y="4343400"/>
            <a:ext cx="215900" cy="96838"/>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87" name="Line 164"/>
          <p:cNvSpPr>
            <a:spLocks noChangeShapeType="1"/>
          </p:cNvSpPr>
          <p:nvPr/>
        </p:nvSpPr>
        <p:spPr bwMode="auto">
          <a:xfrm flipV="1">
            <a:off x="3209928" y="3840163"/>
            <a:ext cx="101600"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88" name="Line 165"/>
          <p:cNvSpPr>
            <a:spLocks noChangeShapeType="1"/>
          </p:cNvSpPr>
          <p:nvPr/>
        </p:nvSpPr>
        <p:spPr bwMode="auto">
          <a:xfrm flipH="1">
            <a:off x="3311525" y="3167063"/>
            <a:ext cx="217488" cy="6731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89" name="Line 166"/>
          <p:cNvSpPr>
            <a:spLocks noChangeShapeType="1"/>
          </p:cNvSpPr>
          <p:nvPr/>
        </p:nvSpPr>
        <p:spPr bwMode="auto">
          <a:xfrm flipV="1">
            <a:off x="6162675" y="4343406"/>
            <a:ext cx="10318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90" name="Freeform 167"/>
          <p:cNvSpPr>
            <a:spLocks/>
          </p:cNvSpPr>
          <p:nvPr/>
        </p:nvSpPr>
        <p:spPr bwMode="auto">
          <a:xfrm>
            <a:off x="5172075" y="3084513"/>
            <a:ext cx="215900" cy="323850"/>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9" y="46"/>
                </a:moveTo>
                <a:lnTo>
                  <a:pt x="93"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91" name="Freeform 168"/>
          <p:cNvSpPr>
            <a:spLocks/>
          </p:cNvSpPr>
          <p:nvPr/>
        </p:nvSpPr>
        <p:spPr bwMode="auto">
          <a:xfrm>
            <a:off x="5284788" y="3203575"/>
            <a:ext cx="215900" cy="325438"/>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92" name="Line 169"/>
          <p:cNvSpPr>
            <a:spLocks noChangeShapeType="1"/>
          </p:cNvSpPr>
          <p:nvPr/>
        </p:nvSpPr>
        <p:spPr bwMode="auto">
          <a:xfrm flipH="1" flipV="1">
            <a:off x="5284788" y="3203575"/>
            <a:ext cx="215900" cy="3254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93" name="Line 170"/>
          <p:cNvSpPr>
            <a:spLocks noChangeShapeType="1"/>
          </p:cNvSpPr>
          <p:nvPr/>
        </p:nvSpPr>
        <p:spPr bwMode="auto">
          <a:xfrm>
            <a:off x="5172078" y="3084513"/>
            <a:ext cx="112713" cy="1190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94" name="Freeform 171"/>
          <p:cNvSpPr>
            <a:spLocks/>
          </p:cNvSpPr>
          <p:nvPr/>
        </p:nvSpPr>
        <p:spPr bwMode="auto">
          <a:xfrm>
            <a:off x="5387978" y="3408363"/>
            <a:ext cx="227013" cy="311150"/>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46"/>
                </a:moveTo>
                <a:lnTo>
                  <a:pt x="98" y="119"/>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95" name="Freeform 172"/>
          <p:cNvSpPr>
            <a:spLocks/>
          </p:cNvSpPr>
          <p:nvPr/>
        </p:nvSpPr>
        <p:spPr bwMode="auto">
          <a:xfrm>
            <a:off x="5500691" y="3529014"/>
            <a:ext cx="217487" cy="300037"/>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115"/>
                </a:moveTo>
                <a:lnTo>
                  <a:pt x="0" y="0"/>
                </a:lnTo>
                <a:lnTo>
                  <a:pt x="49" y="73"/>
                </a:lnTo>
                <a:lnTo>
                  <a:pt x="94" y="11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96" name="Freeform 173"/>
          <p:cNvSpPr>
            <a:spLocks/>
          </p:cNvSpPr>
          <p:nvPr/>
        </p:nvSpPr>
        <p:spPr bwMode="auto">
          <a:xfrm>
            <a:off x="3529013" y="2362206"/>
            <a:ext cx="227012" cy="804863"/>
          </a:xfrm>
          <a:custGeom>
            <a:avLst/>
            <a:gdLst>
              <a:gd name="T0" fmla="*/ 0 w 98"/>
              <a:gd name="T1" fmla="*/ 2147483647 h 308"/>
              <a:gd name="T2" fmla="*/ 2147483647 w 98"/>
              <a:gd name="T3" fmla="*/ 0 h 308"/>
              <a:gd name="T4" fmla="*/ 2147483647 w 98"/>
              <a:gd name="T5" fmla="*/ 2147483647 h 308"/>
              <a:gd name="T6" fmla="*/ 0 w 98"/>
              <a:gd name="T7" fmla="*/ 2147483647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0" y="308"/>
                </a:moveTo>
                <a:lnTo>
                  <a:pt x="98" y="0"/>
                </a:lnTo>
                <a:lnTo>
                  <a:pt x="49" y="230"/>
                </a:lnTo>
                <a:lnTo>
                  <a:pt x="0" y="3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97" name="Freeform 174"/>
          <p:cNvSpPr>
            <a:spLocks/>
          </p:cNvSpPr>
          <p:nvPr/>
        </p:nvSpPr>
        <p:spPr bwMode="auto">
          <a:xfrm>
            <a:off x="3643316" y="2098675"/>
            <a:ext cx="217487" cy="865188"/>
          </a:xfrm>
          <a:custGeom>
            <a:avLst/>
            <a:gdLst>
              <a:gd name="T0" fmla="*/ 2147483647 w 94"/>
              <a:gd name="T1" fmla="*/ 2147483647 h 331"/>
              <a:gd name="T2" fmla="*/ 0 w 94"/>
              <a:gd name="T3" fmla="*/ 2147483647 h 331"/>
              <a:gd name="T4" fmla="*/ 2147483647 w 94"/>
              <a:gd name="T5" fmla="*/ 0 h 331"/>
              <a:gd name="T6" fmla="*/ 2147483647 w 94"/>
              <a:gd name="T7" fmla="*/ 2147483647 h 331"/>
              <a:gd name="T8" fmla="*/ 0 60000 65536"/>
              <a:gd name="T9" fmla="*/ 0 60000 65536"/>
              <a:gd name="T10" fmla="*/ 0 60000 65536"/>
              <a:gd name="T11" fmla="*/ 0 60000 65536"/>
              <a:gd name="T12" fmla="*/ 0 w 94"/>
              <a:gd name="T13" fmla="*/ 0 h 331"/>
              <a:gd name="T14" fmla="*/ 94 w 94"/>
              <a:gd name="T15" fmla="*/ 331 h 331"/>
            </a:gdLst>
            <a:ahLst/>
            <a:cxnLst>
              <a:cxn ang="T8">
                <a:pos x="T0" y="T1"/>
              </a:cxn>
              <a:cxn ang="T9">
                <a:pos x="T2" y="T3"/>
              </a:cxn>
              <a:cxn ang="T10">
                <a:pos x="T4" y="T5"/>
              </a:cxn>
              <a:cxn ang="T11">
                <a:pos x="T6" y="T7"/>
              </a:cxn>
            </a:cxnLst>
            <a:rect l="T12" t="T13" r="T14" b="T15"/>
            <a:pathLst>
              <a:path w="94" h="331">
                <a:moveTo>
                  <a:pt x="49" y="101"/>
                </a:moveTo>
                <a:lnTo>
                  <a:pt x="0" y="331"/>
                </a:lnTo>
                <a:lnTo>
                  <a:pt x="94" y="0"/>
                </a:lnTo>
                <a:lnTo>
                  <a:pt x="49" y="10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798" name="Line 175"/>
          <p:cNvSpPr>
            <a:spLocks noChangeShapeType="1"/>
          </p:cNvSpPr>
          <p:nvPr/>
        </p:nvSpPr>
        <p:spPr bwMode="auto">
          <a:xfrm flipH="1" flipV="1">
            <a:off x="5500691" y="3529014"/>
            <a:ext cx="217487"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99" name="Line 176"/>
          <p:cNvSpPr>
            <a:spLocks noChangeShapeType="1"/>
          </p:cNvSpPr>
          <p:nvPr/>
        </p:nvSpPr>
        <p:spPr bwMode="auto">
          <a:xfrm>
            <a:off x="5387975" y="3408363"/>
            <a:ext cx="112713"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00" name="Line 177"/>
          <p:cNvSpPr>
            <a:spLocks noChangeShapeType="1"/>
          </p:cNvSpPr>
          <p:nvPr/>
        </p:nvSpPr>
        <p:spPr bwMode="auto">
          <a:xfrm flipV="1">
            <a:off x="3529013" y="2963863"/>
            <a:ext cx="114300"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01" name="Line 178"/>
          <p:cNvSpPr>
            <a:spLocks noChangeShapeType="1"/>
          </p:cNvSpPr>
          <p:nvPr/>
        </p:nvSpPr>
        <p:spPr bwMode="auto">
          <a:xfrm flipH="1">
            <a:off x="3643316" y="2098675"/>
            <a:ext cx="217487" cy="865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02" name="Freeform 179"/>
          <p:cNvSpPr>
            <a:spLocks/>
          </p:cNvSpPr>
          <p:nvPr/>
        </p:nvSpPr>
        <p:spPr bwMode="auto">
          <a:xfrm>
            <a:off x="5718175" y="3829052"/>
            <a:ext cx="215900" cy="538163"/>
          </a:xfrm>
          <a:custGeom>
            <a:avLst/>
            <a:gdLst>
              <a:gd name="T0" fmla="*/ 2147483647 w 93"/>
              <a:gd name="T1" fmla="*/ 2147483647 h 206"/>
              <a:gd name="T2" fmla="*/ 0 w 93"/>
              <a:gd name="T3" fmla="*/ 0 h 206"/>
              <a:gd name="T4" fmla="*/ 2147483647 w 93"/>
              <a:gd name="T5" fmla="*/ 2147483647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93" y="206"/>
                </a:moveTo>
                <a:lnTo>
                  <a:pt x="0" y="0"/>
                </a:lnTo>
                <a:lnTo>
                  <a:pt x="49" y="50"/>
                </a:lnTo>
                <a:lnTo>
                  <a:pt x="93" y="2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03" name="Freeform 180"/>
          <p:cNvSpPr>
            <a:spLocks/>
          </p:cNvSpPr>
          <p:nvPr/>
        </p:nvSpPr>
        <p:spPr bwMode="auto">
          <a:xfrm>
            <a:off x="5934075" y="4367219"/>
            <a:ext cx="228600" cy="96837"/>
          </a:xfrm>
          <a:custGeom>
            <a:avLst/>
            <a:gdLst>
              <a:gd name="T0" fmla="*/ 2147483647 w 99"/>
              <a:gd name="T1" fmla="*/ 2147483647 h 37"/>
              <a:gd name="T2" fmla="*/ 0 w 99"/>
              <a:gd name="T3" fmla="*/ 0 h 37"/>
              <a:gd name="T4" fmla="*/ 2147483647 w 99"/>
              <a:gd name="T5" fmla="*/ 2147483647 h 37"/>
              <a:gd name="T6" fmla="*/ 2147483647 w 99"/>
              <a:gd name="T7" fmla="*/ 2147483647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99" y="14"/>
                </a:moveTo>
                <a:lnTo>
                  <a:pt x="0" y="0"/>
                </a:lnTo>
                <a:lnTo>
                  <a:pt x="49" y="37"/>
                </a:lnTo>
                <a:lnTo>
                  <a:pt x="99"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04" name="Line 181"/>
          <p:cNvSpPr>
            <a:spLocks noChangeShapeType="1"/>
          </p:cNvSpPr>
          <p:nvPr/>
        </p:nvSpPr>
        <p:spPr bwMode="auto">
          <a:xfrm>
            <a:off x="5945191" y="4379913"/>
            <a:ext cx="217487"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05" name="Freeform 182"/>
          <p:cNvSpPr>
            <a:spLocks/>
          </p:cNvSpPr>
          <p:nvPr/>
        </p:nvSpPr>
        <p:spPr bwMode="auto">
          <a:xfrm>
            <a:off x="5832475" y="3959231"/>
            <a:ext cx="214313" cy="504825"/>
          </a:xfrm>
          <a:custGeom>
            <a:avLst/>
            <a:gdLst>
              <a:gd name="T0" fmla="*/ 2147483647 w 93"/>
              <a:gd name="T1" fmla="*/ 2147483647 h 193"/>
              <a:gd name="T2" fmla="*/ 2147483647 w 93"/>
              <a:gd name="T3" fmla="*/ 2147483647 h 193"/>
              <a:gd name="T4" fmla="*/ 0 w 93"/>
              <a:gd name="T5" fmla="*/ 0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156"/>
                </a:moveTo>
                <a:lnTo>
                  <a:pt x="93" y="193"/>
                </a:lnTo>
                <a:lnTo>
                  <a:pt x="0" y="0"/>
                </a:lnTo>
                <a:lnTo>
                  <a:pt x="44"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06" name="Line 183"/>
          <p:cNvSpPr>
            <a:spLocks noChangeShapeType="1"/>
          </p:cNvSpPr>
          <p:nvPr/>
        </p:nvSpPr>
        <p:spPr bwMode="auto">
          <a:xfrm>
            <a:off x="5934078" y="4367219"/>
            <a:ext cx="11113"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07" name="Line 184"/>
          <p:cNvSpPr>
            <a:spLocks noChangeShapeType="1"/>
          </p:cNvSpPr>
          <p:nvPr/>
        </p:nvSpPr>
        <p:spPr bwMode="auto">
          <a:xfrm flipH="1" flipV="1">
            <a:off x="5718175" y="3829052"/>
            <a:ext cx="215900" cy="5381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08" name="Freeform 185"/>
          <p:cNvSpPr>
            <a:spLocks/>
          </p:cNvSpPr>
          <p:nvPr/>
        </p:nvSpPr>
        <p:spPr bwMode="auto">
          <a:xfrm>
            <a:off x="5614991" y="3719513"/>
            <a:ext cx="217487" cy="239712"/>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42"/>
                </a:moveTo>
                <a:lnTo>
                  <a:pt x="94" y="92"/>
                </a:lnTo>
                <a:lnTo>
                  <a:pt x="0" y="0"/>
                </a:lnTo>
                <a:lnTo>
                  <a:pt x="45"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09" name="Line 186"/>
          <p:cNvSpPr>
            <a:spLocks noChangeShapeType="1"/>
          </p:cNvSpPr>
          <p:nvPr/>
        </p:nvSpPr>
        <p:spPr bwMode="auto">
          <a:xfrm>
            <a:off x="5934078" y="4367213"/>
            <a:ext cx="11113"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10" name="Line 187"/>
          <p:cNvSpPr>
            <a:spLocks noChangeShapeType="1"/>
          </p:cNvSpPr>
          <p:nvPr/>
        </p:nvSpPr>
        <p:spPr bwMode="auto">
          <a:xfrm>
            <a:off x="5832475" y="3959225"/>
            <a:ext cx="101600" cy="407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11" name="Line 188"/>
          <p:cNvSpPr>
            <a:spLocks noChangeShapeType="1"/>
          </p:cNvSpPr>
          <p:nvPr/>
        </p:nvSpPr>
        <p:spPr bwMode="auto">
          <a:xfrm>
            <a:off x="5614988" y="3719519"/>
            <a:ext cx="103187" cy="1095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12" name="Freeform 189"/>
          <p:cNvSpPr>
            <a:spLocks/>
          </p:cNvSpPr>
          <p:nvPr/>
        </p:nvSpPr>
        <p:spPr bwMode="auto">
          <a:xfrm>
            <a:off x="3860800" y="1701800"/>
            <a:ext cx="215900" cy="433388"/>
          </a:xfrm>
          <a:custGeom>
            <a:avLst/>
            <a:gdLst>
              <a:gd name="T0" fmla="*/ 0 w 93"/>
              <a:gd name="T1" fmla="*/ 2147483647 h 166"/>
              <a:gd name="T2" fmla="*/ 2147483647 w 93"/>
              <a:gd name="T3" fmla="*/ 0 h 166"/>
              <a:gd name="T4" fmla="*/ 2147483647 w 93"/>
              <a:gd name="T5" fmla="*/ 2147483647 h 166"/>
              <a:gd name="T6" fmla="*/ 0 w 93"/>
              <a:gd name="T7" fmla="*/ 2147483647 h 166"/>
              <a:gd name="T8" fmla="*/ 0 60000 65536"/>
              <a:gd name="T9" fmla="*/ 0 60000 65536"/>
              <a:gd name="T10" fmla="*/ 0 60000 65536"/>
              <a:gd name="T11" fmla="*/ 0 60000 65536"/>
              <a:gd name="T12" fmla="*/ 0 w 93"/>
              <a:gd name="T13" fmla="*/ 0 h 166"/>
              <a:gd name="T14" fmla="*/ 93 w 93"/>
              <a:gd name="T15" fmla="*/ 166 h 166"/>
            </a:gdLst>
            <a:ahLst/>
            <a:cxnLst>
              <a:cxn ang="T8">
                <a:pos x="T0" y="T1"/>
              </a:cxn>
              <a:cxn ang="T9">
                <a:pos x="T2" y="T3"/>
              </a:cxn>
              <a:cxn ang="T10">
                <a:pos x="T4" y="T5"/>
              </a:cxn>
              <a:cxn ang="T11">
                <a:pos x="T6" y="T7"/>
              </a:cxn>
            </a:cxnLst>
            <a:rect l="T12" t="T13" r="T14" b="T15"/>
            <a:pathLst>
              <a:path w="93" h="166">
                <a:moveTo>
                  <a:pt x="0" y="152"/>
                </a:moveTo>
                <a:lnTo>
                  <a:pt x="93" y="0"/>
                </a:lnTo>
                <a:lnTo>
                  <a:pt x="49" y="166"/>
                </a:lnTo>
                <a:lnTo>
                  <a:pt x="0" y="15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13" name="Line 190"/>
          <p:cNvSpPr>
            <a:spLocks noChangeShapeType="1"/>
          </p:cNvSpPr>
          <p:nvPr/>
        </p:nvSpPr>
        <p:spPr bwMode="auto">
          <a:xfrm>
            <a:off x="3860800" y="2098681"/>
            <a:ext cx="114300"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14" name="Freeform 191"/>
          <p:cNvSpPr>
            <a:spLocks/>
          </p:cNvSpPr>
          <p:nvPr/>
        </p:nvSpPr>
        <p:spPr bwMode="auto">
          <a:xfrm>
            <a:off x="3097213" y="3732213"/>
            <a:ext cx="214312" cy="444500"/>
          </a:xfrm>
          <a:custGeom>
            <a:avLst/>
            <a:gdLst>
              <a:gd name="T0" fmla="*/ 0 w 93"/>
              <a:gd name="T1" fmla="*/ 2147483647 h 170"/>
              <a:gd name="T2" fmla="*/ 2147483647 w 93"/>
              <a:gd name="T3" fmla="*/ 0 h 170"/>
              <a:gd name="T4" fmla="*/ 2147483647 w 93"/>
              <a:gd name="T5" fmla="*/ 2147483647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170"/>
                </a:moveTo>
                <a:lnTo>
                  <a:pt x="93" y="0"/>
                </a:lnTo>
                <a:lnTo>
                  <a:pt x="49" y="119"/>
                </a:lnTo>
                <a:lnTo>
                  <a:pt x="0" y="17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15" name="Freeform 192"/>
          <p:cNvSpPr>
            <a:spLocks/>
          </p:cNvSpPr>
          <p:nvPr/>
        </p:nvSpPr>
        <p:spPr bwMode="auto">
          <a:xfrm>
            <a:off x="3209925" y="3454401"/>
            <a:ext cx="215900" cy="588963"/>
          </a:xfrm>
          <a:custGeom>
            <a:avLst/>
            <a:gdLst>
              <a:gd name="T0" fmla="*/ 2147483647 w 93"/>
              <a:gd name="T1" fmla="*/ 0 h 225"/>
              <a:gd name="T2" fmla="*/ 0 w 93"/>
              <a:gd name="T3" fmla="*/ 2147483647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22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16" name="Line 193"/>
          <p:cNvSpPr>
            <a:spLocks noChangeShapeType="1"/>
          </p:cNvSpPr>
          <p:nvPr/>
        </p:nvSpPr>
        <p:spPr bwMode="auto">
          <a:xfrm flipV="1">
            <a:off x="3097214" y="4043363"/>
            <a:ext cx="112712" cy="1333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17" name="Line 194"/>
          <p:cNvSpPr>
            <a:spLocks noChangeShapeType="1"/>
          </p:cNvSpPr>
          <p:nvPr/>
        </p:nvSpPr>
        <p:spPr bwMode="auto">
          <a:xfrm flipH="1">
            <a:off x="3209925" y="3454401"/>
            <a:ext cx="215900" cy="5889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18" name="Freeform 195"/>
          <p:cNvSpPr>
            <a:spLocks/>
          </p:cNvSpPr>
          <p:nvPr/>
        </p:nvSpPr>
        <p:spPr bwMode="auto">
          <a:xfrm>
            <a:off x="6046791" y="4403725"/>
            <a:ext cx="219075"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19" name="Freeform 196"/>
          <p:cNvSpPr>
            <a:spLocks/>
          </p:cNvSpPr>
          <p:nvPr/>
        </p:nvSpPr>
        <p:spPr bwMode="auto">
          <a:xfrm>
            <a:off x="6162675" y="4403725"/>
            <a:ext cx="215900" cy="96838"/>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20" name="Line 197"/>
          <p:cNvSpPr>
            <a:spLocks noChangeShapeType="1"/>
          </p:cNvSpPr>
          <p:nvPr/>
        </p:nvSpPr>
        <p:spPr bwMode="auto">
          <a:xfrm flipH="1" flipV="1">
            <a:off x="6162675" y="4403731"/>
            <a:ext cx="215900"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21" name="Line 198"/>
          <p:cNvSpPr>
            <a:spLocks noChangeShapeType="1"/>
          </p:cNvSpPr>
          <p:nvPr/>
        </p:nvSpPr>
        <p:spPr bwMode="auto">
          <a:xfrm flipV="1">
            <a:off x="6046791" y="4403731"/>
            <a:ext cx="11588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22" name="Line 199"/>
          <p:cNvSpPr>
            <a:spLocks noChangeShapeType="1"/>
          </p:cNvSpPr>
          <p:nvPr/>
        </p:nvSpPr>
        <p:spPr bwMode="auto">
          <a:xfrm flipH="1" flipV="1">
            <a:off x="5014913" y="2879725"/>
            <a:ext cx="157162" cy="2047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23" name="Freeform 200"/>
          <p:cNvSpPr>
            <a:spLocks/>
          </p:cNvSpPr>
          <p:nvPr/>
        </p:nvSpPr>
        <p:spPr bwMode="auto">
          <a:xfrm>
            <a:off x="3529013" y="2362206"/>
            <a:ext cx="227012" cy="804863"/>
          </a:xfrm>
          <a:custGeom>
            <a:avLst/>
            <a:gdLst>
              <a:gd name="T0" fmla="*/ 2147483647 w 98"/>
              <a:gd name="T1" fmla="*/ 0 h 308"/>
              <a:gd name="T2" fmla="*/ 0 w 98"/>
              <a:gd name="T3" fmla="*/ 2147483647 h 308"/>
              <a:gd name="T4" fmla="*/ 2147483647 w 98"/>
              <a:gd name="T5" fmla="*/ 2147483647 h 308"/>
              <a:gd name="T6" fmla="*/ 2147483647 w 98"/>
              <a:gd name="T7" fmla="*/ 0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98" y="0"/>
                </a:moveTo>
                <a:lnTo>
                  <a:pt x="0" y="308"/>
                </a:lnTo>
                <a:lnTo>
                  <a:pt x="49" y="184"/>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24" name="Line 201"/>
          <p:cNvSpPr>
            <a:spLocks noChangeShapeType="1"/>
          </p:cNvSpPr>
          <p:nvPr/>
        </p:nvSpPr>
        <p:spPr bwMode="auto">
          <a:xfrm flipH="1">
            <a:off x="3529013" y="2435225"/>
            <a:ext cx="196850" cy="7318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25" name="Freeform 202"/>
          <p:cNvSpPr>
            <a:spLocks/>
          </p:cNvSpPr>
          <p:nvPr/>
        </p:nvSpPr>
        <p:spPr bwMode="auto">
          <a:xfrm>
            <a:off x="3425825" y="2843219"/>
            <a:ext cx="217488" cy="611187"/>
          </a:xfrm>
          <a:custGeom>
            <a:avLst/>
            <a:gdLst>
              <a:gd name="T0" fmla="*/ 0 w 94"/>
              <a:gd name="T1" fmla="*/ 2147483647 h 234"/>
              <a:gd name="T2" fmla="*/ 2147483647 w 94"/>
              <a:gd name="T3" fmla="*/ 0 h 234"/>
              <a:gd name="T4" fmla="*/ 2147483647 w 94"/>
              <a:gd name="T5" fmla="*/ 2147483647 h 234"/>
              <a:gd name="T6" fmla="*/ 0 w 94"/>
              <a:gd name="T7" fmla="*/ 2147483647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0" y="234"/>
                </a:moveTo>
                <a:lnTo>
                  <a:pt x="94" y="0"/>
                </a:lnTo>
                <a:lnTo>
                  <a:pt x="45" y="124"/>
                </a:lnTo>
                <a:lnTo>
                  <a:pt x="0" y="2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26" name="Line 203"/>
          <p:cNvSpPr>
            <a:spLocks noChangeShapeType="1"/>
          </p:cNvSpPr>
          <p:nvPr/>
        </p:nvSpPr>
        <p:spPr bwMode="auto">
          <a:xfrm flipV="1">
            <a:off x="3425825" y="3167069"/>
            <a:ext cx="103188" cy="287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27" name="Freeform 204"/>
          <p:cNvSpPr>
            <a:spLocks/>
          </p:cNvSpPr>
          <p:nvPr/>
        </p:nvSpPr>
        <p:spPr bwMode="auto">
          <a:xfrm>
            <a:off x="5067300" y="3011494"/>
            <a:ext cx="217488" cy="276225"/>
          </a:xfrm>
          <a:custGeom>
            <a:avLst/>
            <a:gdLst>
              <a:gd name="T0" fmla="*/ 2147483647 w 94"/>
              <a:gd name="T1" fmla="*/ 2147483647 h 106"/>
              <a:gd name="T2" fmla="*/ 2147483647 w 94"/>
              <a:gd name="T3" fmla="*/ 2147483647 h 106"/>
              <a:gd name="T4" fmla="*/ 0 w 94"/>
              <a:gd name="T5" fmla="*/ 0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28"/>
                </a:moveTo>
                <a:lnTo>
                  <a:pt x="94" y="106"/>
                </a:lnTo>
                <a:lnTo>
                  <a:pt x="0" y="0"/>
                </a:lnTo>
                <a:lnTo>
                  <a:pt x="45"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28" name="Freeform 205"/>
          <p:cNvSpPr>
            <a:spLocks/>
          </p:cNvSpPr>
          <p:nvPr/>
        </p:nvSpPr>
        <p:spPr bwMode="auto">
          <a:xfrm>
            <a:off x="5172075" y="3084513"/>
            <a:ext cx="215900" cy="323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9"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29" name="Line 206"/>
          <p:cNvSpPr>
            <a:spLocks noChangeShapeType="1"/>
          </p:cNvSpPr>
          <p:nvPr/>
        </p:nvSpPr>
        <p:spPr bwMode="auto">
          <a:xfrm flipH="1" flipV="1">
            <a:off x="5172075" y="3084513"/>
            <a:ext cx="215900"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30" name="Freeform 207"/>
          <p:cNvSpPr>
            <a:spLocks/>
          </p:cNvSpPr>
          <p:nvPr/>
        </p:nvSpPr>
        <p:spPr bwMode="auto">
          <a:xfrm>
            <a:off x="5284788" y="3287713"/>
            <a:ext cx="215900" cy="323850"/>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46"/>
                </a:moveTo>
                <a:lnTo>
                  <a:pt x="93" y="124"/>
                </a:lnTo>
                <a:lnTo>
                  <a:pt x="0" y="0"/>
                </a:lnTo>
                <a:lnTo>
                  <a:pt x="44"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31" name="Freeform 208"/>
          <p:cNvSpPr>
            <a:spLocks/>
          </p:cNvSpPr>
          <p:nvPr/>
        </p:nvSpPr>
        <p:spPr bwMode="auto">
          <a:xfrm>
            <a:off x="5387978" y="3408363"/>
            <a:ext cx="227013" cy="311150"/>
          </a:xfrm>
          <a:custGeom>
            <a:avLst/>
            <a:gdLst>
              <a:gd name="T0" fmla="*/ 2147483647 w 98"/>
              <a:gd name="T1" fmla="*/ 2147483647 h 119"/>
              <a:gd name="T2" fmla="*/ 0 w 98"/>
              <a:gd name="T3" fmla="*/ 0 h 119"/>
              <a:gd name="T4" fmla="*/ 2147483647 w 98"/>
              <a:gd name="T5" fmla="*/ 2147483647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98" y="119"/>
                </a:moveTo>
                <a:lnTo>
                  <a:pt x="0" y="0"/>
                </a:lnTo>
                <a:lnTo>
                  <a:pt x="49" y="78"/>
                </a:lnTo>
                <a:lnTo>
                  <a:pt x="98"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32" name="Line 209"/>
          <p:cNvSpPr>
            <a:spLocks noChangeShapeType="1"/>
          </p:cNvSpPr>
          <p:nvPr/>
        </p:nvSpPr>
        <p:spPr bwMode="auto">
          <a:xfrm flipV="1">
            <a:off x="6265863" y="4440244"/>
            <a:ext cx="1127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33" name="Line 210"/>
          <p:cNvSpPr>
            <a:spLocks noChangeShapeType="1"/>
          </p:cNvSpPr>
          <p:nvPr/>
        </p:nvSpPr>
        <p:spPr bwMode="auto">
          <a:xfrm flipH="1" flipV="1">
            <a:off x="5387978" y="3408363"/>
            <a:ext cx="227013" cy="311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34" name="Line 211"/>
          <p:cNvSpPr>
            <a:spLocks noChangeShapeType="1"/>
          </p:cNvSpPr>
          <p:nvPr/>
        </p:nvSpPr>
        <p:spPr bwMode="auto">
          <a:xfrm>
            <a:off x="5284791" y="3287713"/>
            <a:ext cx="103187"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35" name="Freeform 212"/>
          <p:cNvSpPr>
            <a:spLocks/>
          </p:cNvSpPr>
          <p:nvPr/>
        </p:nvSpPr>
        <p:spPr bwMode="auto">
          <a:xfrm>
            <a:off x="5500691" y="3611564"/>
            <a:ext cx="217487" cy="274637"/>
          </a:xfrm>
          <a:custGeom>
            <a:avLst/>
            <a:gdLst>
              <a:gd name="T0" fmla="*/ 2147483647 w 94"/>
              <a:gd name="T1" fmla="*/ 2147483647 h 105"/>
              <a:gd name="T2" fmla="*/ 2147483647 w 94"/>
              <a:gd name="T3" fmla="*/ 2147483647 h 105"/>
              <a:gd name="T4" fmla="*/ 0 w 94"/>
              <a:gd name="T5" fmla="*/ 0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49" y="41"/>
                </a:moveTo>
                <a:lnTo>
                  <a:pt x="94" y="10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36" name="Freeform 213"/>
          <p:cNvSpPr>
            <a:spLocks/>
          </p:cNvSpPr>
          <p:nvPr/>
        </p:nvSpPr>
        <p:spPr bwMode="auto">
          <a:xfrm>
            <a:off x="5614991" y="3719513"/>
            <a:ext cx="217487" cy="239712"/>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64"/>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37" name="Freeform 214"/>
          <p:cNvSpPr>
            <a:spLocks/>
          </p:cNvSpPr>
          <p:nvPr/>
        </p:nvSpPr>
        <p:spPr bwMode="auto">
          <a:xfrm>
            <a:off x="2982913" y="4032250"/>
            <a:ext cx="227012" cy="298450"/>
          </a:xfrm>
          <a:custGeom>
            <a:avLst/>
            <a:gdLst>
              <a:gd name="T0" fmla="*/ 2147483647 w 98"/>
              <a:gd name="T1" fmla="*/ 2147483647 h 114"/>
              <a:gd name="T2" fmla="*/ 2147483647 w 98"/>
              <a:gd name="T3" fmla="*/ 0 h 114"/>
              <a:gd name="T4" fmla="*/ 0 w 98"/>
              <a:gd name="T5" fmla="*/ 2147483647 h 114"/>
              <a:gd name="T6" fmla="*/ 2147483647 w 98"/>
              <a:gd name="T7" fmla="*/ 2147483647 h 114"/>
              <a:gd name="T8" fmla="*/ 0 60000 65536"/>
              <a:gd name="T9" fmla="*/ 0 60000 65536"/>
              <a:gd name="T10" fmla="*/ 0 60000 65536"/>
              <a:gd name="T11" fmla="*/ 0 60000 65536"/>
              <a:gd name="T12" fmla="*/ 0 w 98"/>
              <a:gd name="T13" fmla="*/ 0 h 114"/>
              <a:gd name="T14" fmla="*/ 98 w 98"/>
              <a:gd name="T15" fmla="*/ 114 h 114"/>
            </a:gdLst>
            <a:ahLst/>
            <a:cxnLst>
              <a:cxn ang="T8">
                <a:pos x="T0" y="T1"/>
              </a:cxn>
              <a:cxn ang="T9">
                <a:pos x="T2" y="T3"/>
              </a:cxn>
              <a:cxn ang="T10">
                <a:pos x="T4" y="T5"/>
              </a:cxn>
              <a:cxn ang="T11">
                <a:pos x="T6" y="T7"/>
              </a:cxn>
            </a:cxnLst>
            <a:rect l="T12" t="T13" r="T14" b="T15"/>
            <a:pathLst>
              <a:path w="98" h="114">
                <a:moveTo>
                  <a:pt x="49" y="55"/>
                </a:moveTo>
                <a:lnTo>
                  <a:pt x="98" y="0"/>
                </a:lnTo>
                <a:lnTo>
                  <a:pt x="0" y="114"/>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38" name="Freeform 215"/>
          <p:cNvSpPr>
            <a:spLocks/>
          </p:cNvSpPr>
          <p:nvPr/>
        </p:nvSpPr>
        <p:spPr bwMode="auto">
          <a:xfrm>
            <a:off x="3097213" y="3732213"/>
            <a:ext cx="214312" cy="444500"/>
          </a:xfrm>
          <a:custGeom>
            <a:avLst/>
            <a:gdLst>
              <a:gd name="T0" fmla="*/ 2147483647 w 93"/>
              <a:gd name="T1" fmla="*/ 0 h 170"/>
              <a:gd name="T2" fmla="*/ 0 w 93"/>
              <a:gd name="T3" fmla="*/ 2147483647 h 170"/>
              <a:gd name="T4" fmla="*/ 2147483647 w 93"/>
              <a:gd name="T5" fmla="*/ 2147483647 h 170"/>
              <a:gd name="T6" fmla="*/ 2147483647 w 93"/>
              <a:gd name="T7" fmla="*/ 0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93" y="0"/>
                </a:moveTo>
                <a:lnTo>
                  <a:pt x="0" y="170"/>
                </a:lnTo>
                <a:lnTo>
                  <a:pt x="49" y="11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39" name="Line 216"/>
          <p:cNvSpPr>
            <a:spLocks noChangeShapeType="1"/>
          </p:cNvSpPr>
          <p:nvPr/>
        </p:nvSpPr>
        <p:spPr bwMode="auto">
          <a:xfrm flipH="1" flipV="1">
            <a:off x="4087813" y="1698625"/>
            <a:ext cx="190500" cy="2873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40" name="Line 217"/>
          <p:cNvSpPr>
            <a:spLocks noChangeShapeType="1"/>
          </p:cNvSpPr>
          <p:nvPr/>
        </p:nvSpPr>
        <p:spPr bwMode="auto">
          <a:xfrm flipH="1" flipV="1">
            <a:off x="5614991" y="3719513"/>
            <a:ext cx="217487" cy="2397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41" name="Line 218"/>
          <p:cNvSpPr>
            <a:spLocks noChangeShapeType="1"/>
          </p:cNvSpPr>
          <p:nvPr/>
        </p:nvSpPr>
        <p:spPr bwMode="auto">
          <a:xfrm>
            <a:off x="5500691" y="3611563"/>
            <a:ext cx="114300" cy="1079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42" name="Freeform 219"/>
          <p:cNvSpPr>
            <a:spLocks/>
          </p:cNvSpPr>
          <p:nvPr/>
        </p:nvSpPr>
        <p:spPr bwMode="auto">
          <a:xfrm>
            <a:off x="3756028" y="1954219"/>
            <a:ext cx="219075" cy="407987"/>
          </a:xfrm>
          <a:custGeom>
            <a:avLst/>
            <a:gdLst>
              <a:gd name="T0" fmla="*/ 2147483647 w 94"/>
              <a:gd name="T1" fmla="*/ 2147483647 h 156"/>
              <a:gd name="T2" fmla="*/ 2147483647 w 94"/>
              <a:gd name="T3" fmla="*/ 0 h 156"/>
              <a:gd name="T4" fmla="*/ 0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55"/>
                </a:moveTo>
                <a:lnTo>
                  <a:pt x="94" y="0"/>
                </a:lnTo>
                <a:lnTo>
                  <a:pt x="0" y="156"/>
                </a:lnTo>
                <a:lnTo>
                  <a:pt x="45"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43" name="Freeform 220"/>
          <p:cNvSpPr>
            <a:spLocks/>
          </p:cNvSpPr>
          <p:nvPr/>
        </p:nvSpPr>
        <p:spPr bwMode="auto">
          <a:xfrm>
            <a:off x="3860800" y="1701803"/>
            <a:ext cx="215900" cy="396875"/>
          </a:xfrm>
          <a:custGeom>
            <a:avLst/>
            <a:gdLst>
              <a:gd name="T0" fmla="*/ 2147483647 w 93"/>
              <a:gd name="T1" fmla="*/ 0 h 152"/>
              <a:gd name="T2" fmla="*/ 0 w 93"/>
              <a:gd name="T3" fmla="*/ 2147483647 h 152"/>
              <a:gd name="T4" fmla="*/ 2147483647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0"/>
                </a:moveTo>
                <a:lnTo>
                  <a:pt x="0" y="152"/>
                </a:lnTo>
                <a:lnTo>
                  <a:pt x="49" y="97"/>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44" name="Line 221"/>
          <p:cNvSpPr>
            <a:spLocks noChangeShapeType="1"/>
          </p:cNvSpPr>
          <p:nvPr/>
        </p:nvSpPr>
        <p:spPr bwMode="auto">
          <a:xfrm flipV="1">
            <a:off x="2982913" y="4176719"/>
            <a:ext cx="114300" cy="1539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45" name="Line 222"/>
          <p:cNvSpPr>
            <a:spLocks noChangeShapeType="1"/>
          </p:cNvSpPr>
          <p:nvPr/>
        </p:nvSpPr>
        <p:spPr bwMode="auto">
          <a:xfrm flipH="1">
            <a:off x="3097213" y="3732213"/>
            <a:ext cx="214312" cy="4445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46" name="Line 223"/>
          <p:cNvSpPr>
            <a:spLocks noChangeShapeType="1"/>
          </p:cNvSpPr>
          <p:nvPr/>
        </p:nvSpPr>
        <p:spPr bwMode="auto">
          <a:xfrm flipV="1">
            <a:off x="3756028" y="2098681"/>
            <a:ext cx="104775"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47" name="Line 224"/>
          <p:cNvSpPr>
            <a:spLocks noChangeShapeType="1"/>
          </p:cNvSpPr>
          <p:nvPr/>
        </p:nvSpPr>
        <p:spPr bwMode="auto">
          <a:xfrm flipH="1">
            <a:off x="3860800" y="1701803"/>
            <a:ext cx="215900" cy="396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48" name="Freeform 225"/>
          <p:cNvSpPr>
            <a:spLocks/>
          </p:cNvSpPr>
          <p:nvPr/>
        </p:nvSpPr>
        <p:spPr bwMode="auto">
          <a:xfrm>
            <a:off x="3311525" y="3324225"/>
            <a:ext cx="217488" cy="407988"/>
          </a:xfrm>
          <a:custGeom>
            <a:avLst/>
            <a:gdLst>
              <a:gd name="T0" fmla="*/ 0 w 94"/>
              <a:gd name="T1" fmla="*/ 2147483647 h 156"/>
              <a:gd name="T2" fmla="*/ 2147483647 w 94"/>
              <a:gd name="T3" fmla="*/ 0 h 156"/>
              <a:gd name="T4" fmla="*/ 2147483647 w 94"/>
              <a:gd name="T5" fmla="*/ 2147483647 h 156"/>
              <a:gd name="T6" fmla="*/ 0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0" y="156"/>
                </a:moveTo>
                <a:lnTo>
                  <a:pt x="94" y="0"/>
                </a:lnTo>
                <a:lnTo>
                  <a:pt x="49" y="50"/>
                </a:lnTo>
                <a:lnTo>
                  <a:pt x="0"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49" name="Freeform 226"/>
          <p:cNvSpPr>
            <a:spLocks/>
          </p:cNvSpPr>
          <p:nvPr/>
        </p:nvSpPr>
        <p:spPr bwMode="auto">
          <a:xfrm>
            <a:off x="3425825" y="2843219"/>
            <a:ext cx="217488" cy="611187"/>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234"/>
                </a:lnTo>
                <a:lnTo>
                  <a:pt x="45" y="18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50" name="Line 227"/>
          <p:cNvSpPr>
            <a:spLocks noChangeShapeType="1"/>
          </p:cNvSpPr>
          <p:nvPr/>
        </p:nvSpPr>
        <p:spPr bwMode="auto">
          <a:xfrm flipH="1">
            <a:off x="3725863" y="2362206"/>
            <a:ext cx="30162"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51" name="Freeform 228"/>
          <p:cNvSpPr>
            <a:spLocks/>
          </p:cNvSpPr>
          <p:nvPr/>
        </p:nvSpPr>
        <p:spPr bwMode="auto">
          <a:xfrm>
            <a:off x="5718175" y="3886200"/>
            <a:ext cx="215900" cy="146050"/>
          </a:xfrm>
          <a:custGeom>
            <a:avLst/>
            <a:gdLst>
              <a:gd name="T0" fmla="*/ 2147483647 w 93"/>
              <a:gd name="T1" fmla="*/ 2147483647 h 56"/>
              <a:gd name="T2" fmla="*/ 2147483647 w 93"/>
              <a:gd name="T3" fmla="*/ 2147483647 h 56"/>
              <a:gd name="T4" fmla="*/ 0 w 93"/>
              <a:gd name="T5" fmla="*/ 0 h 56"/>
              <a:gd name="T6" fmla="*/ 2147483647 w 93"/>
              <a:gd name="T7" fmla="*/ 2147483647 h 56"/>
              <a:gd name="T8" fmla="*/ 0 60000 65536"/>
              <a:gd name="T9" fmla="*/ 0 60000 65536"/>
              <a:gd name="T10" fmla="*/ 0 60000 65536"/>
              <a:gd name="T11" fmla="*/ 0 60000 65536"/>
              <a:gd name="T12" fmla="*/ 0 w 93"/>
              <a:gd name="T13" fmla="*/ 0 h 56"/>
              <a:gd name="T14" fmla="*/ 93 w 93"/>
              <a:gd name="T15" fmla="*/ 56 h 56"/>
            </a:gdLst>
            <a:ahLst/>
            <a:cxnLst>
              <a:cxn ang="T8">
                <a:pos x="T0" y="T1"/>
              </a:cxn>
              <a:cxn ang="T9">
                <a:pos x="T2" y="T3"/>
              </a:cxn>
              <a:cxn ang="T10">
                <a:pos x="T4" y="T5"/>
              </a:cxn>
              <a:cxn ang="T11">
                <a:pos x="T6" y="T7"/>
              </a:cxn>
            </a:cxnLst>
            <a:rect l="T12" t="T13" r="T14" b="T15"/>
            <a:pathLst>
              <a:path w="93" h="56">
                <a:moveTo>
                  <a:pt x="49" y="28"/>
                </a:moveTo>
                <a:lnTo>
                  <a:pt x="93" y="5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52" name="Freeform 229"/>
          <p:cNvSpPr>
            <a:spLocks/>
          </p:cNvSpPr>
          <p:nvPr/>
        </p:nvSpPr>
        <p:spPr bwMode="auto">
          <a:xfrm>
            <a:off x="5832475" y="3959231"/>
            <a:ext cx="214313" cy="504825"/>
          </a:xfrm>
          <a:custGeom>
            <a:avLst/>
            <a:gdLst>
              <a:gd name="T0" fmla="*/ 2147483647 w 93"/>
              <a:gd name="T1" fmla="*/ 2147483647 h 193"/>
              <a:gd name="T2" fmla="*/ 0 w 93"/>
              <a:gd name="T3" fmla="*/ 0 h 193"/>
              <a:gd name="T4" fmla="*/ 2147483647 w 93"/>
              <a:gd name="T5" fmla="*/ 2147483647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193"/>
                </a:moveTo>
                <a:lnTo>
                  <a:pt x="0" y="0"/>
                </a:lnTo>
                <a:lnTo>
                  <a:pt x="44" y="28"/>
                </a:lnTo>
                <a:lnTo>
                  <a:pt x="93" y="1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53" name="Freeform 230"/>
          <p:cNvSpPr>
            <a:spLocks/>
          </p:cNvSpPr>
          <p:nvPr/>
        </p:nvSpPr>
        <p:spPr bwMode="auto">
          <a:xfrm>
            <a:off x="6046791" y="4464050"/>
            <a:ext cx="219075" cy="968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54" name="Line 231"/>
          <p:cNvSpPr>
            <a:spLocks noChangeShapeType="1"/>
          </p:cNvSpPr>
          <p:nvPr/>
        </p:nvSpPr>
        <p:spPr bwMode="auto">
          <a:xfrm>
            <a:off x="6046791" y="4464056"/>
            <a:ext cx="21907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55" name="Freeform 232"/>
          <p:cNvSpPr>
            <a:spLocks/>
          </p:cNvSpPr>
          <p:nvPr/>
        </p:nvSpPr>
        <p:spPr bwMode="auto">
          <a:xfrm>
            <a:off x="5934075" y="4032250"/>
            <a:ext cx="228600" cy="528638"/>
          </a:xfrm>
          <a:custGeom>
            <a:avLst/>
            <a:gdLst>
              <a:gd name="T0" fmla="*/ 2147483647 w 99"/>
              <a:gd name="T1" fmla="*/ 2147483647 h 202"/>
              <a:gd name="T2" fmla="*/ 2147483647 w 99"/>
              <a:gd name="T3" fmla="*/ 2147483647 h 202"/>
              <a:gd name="T4" fmla="*/ 0 w 99"/>
              <a:gd name="T5" fmla="*/ 0 h 202"/>
              <a:gd name="T6" fmla="*/ 2147483647 w 99"/>
              <a:gd name="T7" fmla="*/ 2147483647 h 202"/>
              <a:gd name="T8" fmla="*/ 0 60000 65536"/>
              <a:gd name="T9" fmla="*/ 0 60000 65536"/>
              <a:gd name="T10" fmla="*/ 0 60000 65536"/>
              <a:gd name="T11" fmla="*/ 0 60000 65536"/>
              <a:gd name="T12" fmla="*/ 0 w 99"/>
              <a:gd name="T13" fmla="*/ 0 h 202"/>
              <a:gd name="T14" fmla="*/ 99 w 99"/>
              <a:gd name="T15" fmla="*/ 202 h 202"/>
            </a:gdLst>
            <a:ahLst/>
            <a:cxnLst>
              <a:cxn ang="T8">
                <a:pos x="T0" y="T1"/>
              </a:cxn>
              <a:cxn ang="T9">
                <a:pos x="T2" y="T3"/>
              </a:cxn>
              <a:cxn ang="T10">
                <a:pos x="T4" y="T5"/>
              </a:cxn>
              <a:cxn ang="T11">
                <a:pos x="T6" y="T7"/>
              </a:cxn>
            </a:cxnLst>
            <a:rect l="T12" t="T13" r="T14" b="T15"/>
            <a:pathLst>
              <a:path w="99" h="202">
                <a:moveTo>
                  <a:pt x="49" y="165"/>
                </a:moveTo>
                <a:lnTo>
                  <a:pt x="99" y="202"/>
                </a:lnTo>
                <a:lnTo>
                  <a:pt x="0" y="0"/>
                </a:lnTo>
                <a:lnTo>
                  <a:pt x="4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56" name="Line 233"/>
          <p:cNvSpPr>
            <a:spLocks noChangeShapeType="1"/>
          </p:cNvSpPr>
          <p:nvPr/>
        </p:nvSpPr>
        <p:spPr bwMode="auto">
          <a:xfrm>
            <a:off x="6046788" y="4464056"/>
            <a:ext cx="3175"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57" name="Line 234"/>
          <p:cNvSpPr>
            <a:spLocks noChangeShapeType="1"/>
          </p:cNvSpPr>
          <p:nvPr/>
        </p:nvSpPr>
        <p:spPr bwMode="auto">
          <a:xfrm flipV="1">
            <a:off x="3311525" y="3454405"/>
            <a:ext cx="114300" cy="277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58" name="Line 235"/>
          <p:cNvSpPr>
            <a:spLocks noChangeShapeType="1"/>
          </p:cNvSpPr>
          <p:nvPr/>
        </p:nvSpPr>
        <p:spPr bwMode="auto">
          <a:xfrm flipH="1">
            <a:off x="3425825" y="2843219"/>
            <a:ext cx="217488" cy="6111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59" name="Line 236"/>
          <p:cNvSpPr>
            <a:spLocks noChangeShapeType="1"/>
          </p:cNvSpPr>
          <p:nvPr/>
        </p:nvSpPr>
        <p:spPr bwMode="auto">
          <a:xfrm flipH="1" flipV="1">
            <a:off x="5832475" y="3959231"/>
            <a:ext cx="214313" cy="504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60" name="Line 237"/>
          <p:cNvSpPr>
            <a:spLocks noChangeShapeType="1"/>
          </p:cNvSpPr>
          <p:nvPr/>
        </p:nvSpPr>
        <p:spPr bwMode="auto">
          <a:xfrm>
            <a:off x="5727701" y="3886203"/>
            <a:ext cx="104775"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61" name="Line 238"/>
          <p:cNvSpPr>
            <a:spLocks noChangeShapeType="1"/>
          </p:cNvSpPr>
          <p:nvPr/>
        </p:nvSpPr>
        <p:spPr bwMode="auto">
          <a:xfrm>
            <a:off x="6046788" y="4464056"/>
            <a:ext cx="3175"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62" name="Line 239"/>
          <p:cNvSpPr>
            <a:spLocks noChangeShapeType="1"/>
          </p:cNvSpPr>
          <p:nvPr/>
        </p:nvSpPr>
        <p:spPr bwMode="auto">
          <a:xfrm>
            <a:off x="5945188" y="4043369"/>
            <a:ext cx="101600" cy="4206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63" name="Freeform 240"/>
          <p:cNvSpPr>
            <a:spLocks/>
          </p:cNvSpPr>
          <p:nvPr/>
        </p:nvSpPr>
        <p:spPr bwMode="auto">
          <a:xfrm>
            <a:off x="4954591" y="2963869"/>
            <a:ext cx="217487" cy="250825"/>
          </a:xfrm>
          <a:custGeom>
            <a:avLst/>
            <a:gdLst>
              <a:gd name="T0" fmla="*/ 2147483647 w 94"/>
              <a:gd name="T1" fmla="*/ 2147483647 h 96"/>
              <a:gd name="T2" fmla="*/ 2147483647 w 94"/>
              <a:gd name="T3" fmla="*/ 2147483647 h 96"/>
              <a:gd name="T4" fmla="*/ 0 w 94"/>
              <a:gd name="T5" fmla="*/ 0 h 96"/>
              <a:gd name="T6" fmla="*/ 2147483647 w 94"/>
              <a:gd name="T7" fmla="*/ 2147483647 h 96"/>
              <a:gd name="T8" fmla="*/ 0 60000 65536"/>
              <a:gd name="T9" fmla="*/ 0 60000 65536"/>
              <a:gd name="T10" fmla="*/ 0 60000 65536"/>
              <a:gd name="T11" fmla="*/ 0 60000 65536"/>
              <a:gd name="T12" fmla="*/ 0 w 94"/>
              <a:gd name="T13" fmla="*/ 0 h 96"/>
              <a:gd name="T14" fmla="*/ 94 w 94"/>
              <a:gd name="T15" fmla="*/ 96 h 96"/>
            </a:gdLst>
            <a:ahLst/>
            <a:cxnLst>
              <a:cxn ang="T8">
                <a:pos x="T0" y="T1"/>
              </a:cxn>
              <a:cxn ang="T9">
                <a:pos x="T2" y="T3"/>
              </a:cxn>
              <a:cxn ang="T10">
                <a:pos x="T4" y="T5"/>
              </a:cxn>
              <a:cxn ang="T11">
                <a:pos x="T6" y="T7"/>
              </a:cxn>
            </a:cxnLst>
            <a:rect l="T12" t="T13" r="T14" b="T15"/>
            <a:pathLst>
              <a:path w="94" h="96">
                <a:moveTo>
                  <a:pt x="49" y="18"/>
                </a:moveTo>
                <a:lnTo>
                  <a:pt x="94" y="96"/>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64" name="Freeform 241"/>
          <p:cNvSpPr>
            <a:spLocks/>
          </p:cNvSpPr>
          <p:nvPr/>
        </p:nvSpPr>
        <p:spPr bwMode="auto">
          <a:xfrm>
            <a:off x="5067300" y="3011494"/>
            <a:ext cx="217488" cy="276225"/>
          </a:xfrm>
          <a:custGeom>
            <a:avLst/>
            <a:gdLst>
              <a:gd name="T0" fmla="*/ 2147483647 w 94"/>
              <a:gd name="T1" fmla="*/ 2147483647 h 106"/>
              <a:gd name="T2" fmla="*/ 0 w 94"/>
              <a:gd name="T3" fmla="*/ 0 h 106"/>
              <a:gd name="T4" fmla="*/ 2147483647 w 94"/>
              <a:gd name="T5" fmla="*/ 2147483647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106"/>
                </a:moveTo>
                <a:lnTo>
                  <a:pt x="0" y="0"/>
                </a:lnTo>
                <a:lnTo>
                  <a:pt x="45" y="78"/>
                </a:lnTo>
                <a:lnTo>
                  <a:pt x="94"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65" name="Freeform 242"/>
          <p:cNvSpPr>
            <a:spLocks/>
          </p:cNvSpPr>
          <p:nvPr/>
        </p:nvSpPr>
        <p:spPr bwMode="auto">
          <a:xfrm>
            <a:off x="6162675" y="4500569"/>
            <a:ext cx="215900"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66" name="Line 243"/>
          <p:cNvSpPr>
            <a:spLocks noChangeShapeType="1"/>
          </p:cNvSpPr>
          <p:nvPr/>
        </p:nvSpPr>
        <p:spPr bwMode="auto">
          <a:xfrm flipH="1" flipV="1">
            <a:off x="5067300" y="3011494"/>
            <a:ext cx="217488" cy="276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67" name="Line 244"/>
          <p:cNvSpPr>
            <a:spLocks noChangeShapeType="1"/>
          </p:cNvSpPr>
          <p:nvPr/>
        </p:nvSpPr>
        <p:spPr bwMode="auto">
          <a:xfrm flipV="1">
            <a:off x="6162675" y="4500569"/>
            <a:ext cx="10318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68" name="Freeform 245"/>
          <p:cNvSpPr>
            <a:spLocks/>
          </p:cNvSpPr>
          <p:nvPr/>
        </p:nvSpPr>
        <p:spPr bwMode="auto">
          <a:xfrm>
            <a:off x="3643316" y="2362206"/>
            <a:ext cx="217487" cy="481013"/>
          </a:xfrm>
          <a:custGeom>
            <a:avLst/>
            <a:gdLst>
              <a:gd name="T0" fmla="*/ 0 w 94"/>
              <a:gd name="T1" fmla="*/ 2147483647 h 184"/>
              <a:gd name="T2" fmla="*/ 2147483647 w 94"/>
              <a:gd name="T3" fmla="*/ 2147483647 h 184"/>
              <a:gd name="T4" fmla="*/ 2147483647 w 94"/>
              <a:gd name="T5" fmla="*/ 0 h 184"/>
              <a:gd name="T6" fmla="*/ 0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0" y="184"/>
                </a:moveTo>
                <a:lnTo>
                  <a:pt x="94" y="51"/>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69" name="Freeform 246"/>
          <p:cNvSpPr>
            <a:spLocks/>
          </p:cNvSpPr>
          <p:nvPr/>
        </p:nvSpPr>
        <p:spPr bwMode="auto">
          <a:xfrm>
            <a:off x="3756028" y="1954219"/>
            <a:ext cx="219075" cy="541337"/>
          </a:xfrm>
          <a:custGeom>
            <a:avLst/>
            <a:gdLst>
              <a:gd name="T0" fmla="*/ 2147483647 w 94"/>
              <a:gd name="T1" fmla="*/ 2147483647 h 207"/>
              <a:gd name="T2" fmla="*/ 0 w 94"/>
              <a:gd name="T3" fmla="*/ 2147483647 h 207"/>
              <a:gd name="T4" fmla="*/ 2147483647 w 94"/>
              <a:gd name="T5" fmla="*/ 0 h 207"/>
              <a:gd name="T6" fmla="*/ 2147483647 w 94"/>
              <a:gd name="T7" fmla="*/ 2147483647 h 207"/>
              <a:gd name="T8" fmla="*/ 0 60000 65536"/>
              <a:gd name="T9" fmla="*/ 0 60000 65536"/>
              <a:gd name="T10" fmla="*/ 0 60000 65536"/>
              <a:gd name="T11" fmla="*/ 0 60000 65536"/>
              <a:gd name="T12" fmla="*/ 0 w 94"/>
              <a:gd name="T13" fmla="*/ 0 h 207"/>
              <a:gd name="T14" fmla="*/ 94 w 94"/>
              <a:gd name="T15" fmla="*/ 207 h 207"/>
            </a:gdLst>
            <a:ahLst/>
            <a:cxnLst>
              <a:cxn ang="T8">
                <a:pos x="T0" y="T1"/>
              </a:cxn>
              <a:cxn ang="T9">
                <a:pos x="T2" y="T3"/>
              </a:cxn>
              <a:cxn ang="T10">
                <a:pos x="T4" y="T5"/>
              </a:cxn>
              <a:cxn ang="T11">
                <a:pos x="T6" y="T7"/>
              </a:cxn>
            </a:cxnLst>
            <a:rect l="T12" t="T13" r="T14" b="T15"/>
            <a:pathLst>
              <a:path w="94" h="207">
                <a:moveTo>
                  <a:pt x="45" y="207"/>
                </a:moveTo>
                <a:lnTo>
                  <a:pt x="0" y="156"/>
                </a:lnTo>
                <a:lnTo>
                  <a:pt x="94" y="0"/>
                </a:lnTo>
                <a:lnTo>
                  <a:pt x="45"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70" name="Line 247"/>
          <p:cNvSpPr>
            <a:spLocks noChangeShapeType="1"/>
          </p:cNvSpPr>
          <p:nvPr/>
        </p:nvSpPr>
        <p:spPr bwMode="auto">
          <a:xfrm flipH="1">
            <a:off x="3756028" y="1954219"/>
            <a:ext cx="219075" cy="4079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71" name="Freeform 248"/>
          <p:cNvSpPr>
            <a:spLocks/>
          </p:cNvSpPr>
          <p:nvPr/>
        </p:nvSpPr>
        <p:spPr bwMode="auto">
          <a:xfrm>
            <a:off x="2878141" y="4330700"/>
            <a:ext cx="219075" cy="266700"/>
          </a:xfrm>
          <a:custGeom>
            <a:avLst/>
            <a:gdLst>
              <a:gd name="T0" fmla="*/ 2147483647 w 94"/>
              <a:gd name="T1" fmla="*/ 0 h 102"/>
              <a:gd name="T2" fmla="*/ 2147483647 w 94"/>
              <a:gd name="T3" fmla="*/ 2147483647 h 102"/>
              <a:gd name="T4" fmla="*/ 0 w 94"/>
              <a:gd name="T5" fmla="*/ 2147483647 h 102"/>
              <a:gd name="T6" fmla="*/ 2147483647 w 94"/>
              <a:gd name="T7" fmla="*/ 0 h 102"/>
              <a:gd name="T8" fmla="*/ 0 60000 65536"/>
              <a:gd name="T9" fmla="*/ 0 60000 65536"/>
              <a:gd name="T10" fmla="*/ 0 60000 65536"/>
              <a:gd name="T11" fmla="*/ 0 60000 65536"/>
              <a:gd name="T12" fmla="*/ 0 w 94"/>
              <a:gd name="T13" fmla="*/ 0 h 102"/>
              <a:gd name="T14" fmla="*/ 94 w 94"/>
              <a:gd name="T15" fmla="*/ 102 h 102"/>
            </a:gdLst>
            <a:ahLst/>
            <a:cxnLst>
              <a:cxn ang="T8">
                <a:pos x="T0" y="T1"/>
              </a:cxn>
              <a:cxn ang="T9">
                <a:pos x="T2" y="T3"/>
              </a:cxn>
              <a:cxn ang="T10">
                <a:pos x="T4" y="T5"/>
              </a:cxn>
              <a:cxn ang="T11">
                <a:pos x="T6" y="T7"/>
              </a:cxn>
            </a:cxnLst>
            <a:rect l="T12" t="T13" r="T14" b="T15"/>
            <a:pathLst>
              <a:path w="94" h="102">
                <a:moveTo>
                  <a:pt x="45" y="0"/>
                </a:moveTo>
                <a:lnTo>
                  <a:pt x="94" y="102"/>
                </a:lnTo>
                <a:lnTo>
                  <a:pt x="0" y="8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72" name="Freeform 249"/>
          <p:cNvSpPr>
            <a:spLocks/>
          </p:cNvSpPr>
          <p:nvPr/>
        </p:nvSpPr>
        <p:spPr bwMode="auto">
          <a:xfrm>
            <a:off x="2982913" y="4032250"/>
            <a:ext cx="227012" cy="565150"/>
          </a:xfrm>
          <a:custGeom>
            <a:avLst/>
            <a:gdLst>
              <a:gd name="T0" fmla="*/ 2147483647 w 98"/>
              <a:gd name="T1" fmla="*/ 0 h 216"/>
              <a:gd name="T2" fmla="*/ 0 w 98"/>
              <a:gd name="T3" fmla="*/ 2147483647 h 216"/>
              <a:gd name="T4" fmla="*/ 2147483647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98" y="0"/>
                </a:moveTo>
                <a:lnTo>
                  <a:pt x="0" y="114"/>
                </a:lnTo>
                <a:lnTo>
                  <a:pt x="49" y="216"/>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73" name="Freeform 250"/>
          <p:cNvSpPr>
            <a:spLocks/>
          </p:cNvSpPr>
          <p:nvPr/>
        </p:nvSpPr>
        <p:spPr bwMode="auto">
          <a:xfrm>
            <a:off x="5172075" y="3214688"/>
            <a:ext cx="215900" cy="277812"/>
          </a:xfrm>
          <a:custGeom>
            <a:avLst/>
            <a:gdLst>
              <a:gd name="T0" fmla="*/ 2147483647 w 93"/>
              <a:gd name="T1" fmla="*/ 2147483647 h 106"/>
              <a:gd name="T2" fmla="*/ 2147483647 w 93"/>
              <a:gd name="T3" fmla="*/ 2147483647 h 106"/>
              <a:gd name="T4" fmla="*/ 0 w 93"/>
              <a:gd name="T5" fmla="*/ 0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28"/>
                </a:moveTo>
                <a:lnTo>
                  <a:pt x="93" y="10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74" name="Freeform 251"/>
          <p:cNvSpPr>
            <a:spLocks/>
          </p:cNvSpPr>
          <p:nvPr/>
        </p:nvSpPr>
        <p:spPr bwMode="auto">
          <a:xfrm>
            <a:off x="5284788" y="3287713"/>
            <a:ext cx="215900" cy="323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75" name="Freeform 252"/>
          <p:cNvSpPr>
            <a:spLocks/>
          </p:cNvSpPr>
          <p:nvPr/>
        </p:nvSpPr>
        <p:spPr bwMode="auto">
          <a:xfrm>
            <a:off x="3975100" y="1701800"/>
            <a:ext cx="214313" cy="444500"/>
          </a:xfrm>
          <a:custGeom>
            <a:avLst/>
            <a:gdLst>
              <a:gd name="T0" fmla="*/ 0 w 93"/>
              <a:gd name="T1" fmla="*/ 2147483647 h 170"/>
              <a:gd name="T2" fmla="*/ 2147483647 w 93"/>
              <a:gd name="T3" fmla="*/ 2147483647 h 170"/>
              <a:gd name="T4" fmla="*/ 2147483647 w 93"/>
              <a:gd name="T5" fmla="*/ 0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97"/>
                </a:moveTo>
                <a:lnTo>
                  <a:pt x="93" y="170"/>
                </a:lnTo>
                <a:lnTo>
                  <a:pt x="44" y="0"/>
                </a:lnTo>
                <a:lnTo>
                  <a:pt x="0"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76" name="Line 253"/>
          <p:cNvSpPr>
            <a:spLocks noChangeShapeType="1"/>
          </p:cNvSpPr>
          <p:nvPr/>
        </p:nvSpPr>
        <p:spPr bwMode="auto">
          <a:xfrm flipV="1">
            <a:off x="2878141" y="4330700"/>
            <a:ext cx="104775" cy="230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77" name="Line 254"/>
          <p:cNvSpPr>
            <a:spLocks noChangeShapeType="1"/>
          </p:cNvSpPr>
          <p:nvPr/>
        </p:nvSpPr>
        <p:spPr bwMode="auto">
          <a:xfrm flipH="1">
            <a:off x="2982913" y="4032250"/>
            <a:ext cx="227012" cy="2984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78" name="Freeform 255"/>
          <p:cNvSpPr>
            <a:spLocks/>
          </p:cNvSpPr>
          <p:nvPr/>
        </p:nvSpPr>
        <p:spPr bwMode="auto">
          <a:xfrm>
            <a:off x="3209925" y="3732218"/>
            <a:ext cx="215900" cy="300037"/>
          </a:xfrm>
          <a:custGeom>
            <a:avLst/>
            <a:gdLst>
              <a:gd name="T0" fmla="*/ 2147483647 w 93"/>
              <a:gd name="T1" fmla="*/ 0 h 115"/>
              <a:gd name="T2" fmla="*/ 2147483647 w 93"/>
              <a:gd name="T3" fmla="*/ 0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0"/>
                </a:lnTo>
                <a:lnTo>
                  <a:pt x="0" y="115"/>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79" name="Freeform 256"/>
          <p:cNvSpPr>
            <a:spLocks/>
          </p:cNvSpPr>
          <p:nvPr/>
        </p:nvSpPr>
        <p:spPr bwMode="auto">
          <a:xfrm>
            <a:off x="3311525" y="3324225"/>
            <a:ext cx="217488" cy="407988"/>
          </a:xfrm>
          <a:custGeom>
            <a:avLst/>
            <a:gdLst>
              <a:gd name="T0" fmla="*/ 2147483647 w 94"/>
              <a:gd name="T1" fmla="*/ 0 h 156"/>
              <a:gd name="T2" fmla="*/ 0 w 94"/>
              <a:gd name="T3" fmla="*/ 2147483647 h 156"/>
              <a:gd name="T4" fmla="*/ 2147483647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0"/>
                </a:moveTo>
                <a:lnTo>
                  <a:pt x="0" y="156"/>
                </a:lnTo>
                <a:lnTo>
                  <a:pt x="49" y="15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80" name="Line 257"/>
          <p:cNvSpPr>
            <a:spLocks noChangeShapeType="1"/>
          </p:cNvSpPr>
          <p:nvPr/>
        </p:nvSpPr>
        <p:spPr bwMode="auto">
          <a:xfrm flipH="1" flipV="1">
            <a:off x="5284788" y="3287713"/>
            <a:ext cx="215900"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81" name="Line 258"/>
          <p:cNvSpPr>
            <a:spLocks noChangeShapeType="1"/>
          </p:cNvSpPr>
          <p:nvPr/>
        </p:nvSpPr>
        <p:spPr bwMode="auto">
          <a:xfrm>
            <a:off x="5172078" y="3214694"/>
            <a:ext cx="112713"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82" name="Line 259"/>
          <p:cNvSpPr>
            <a:spLocks noChangeShapeType="1"/>
          </p:cNvSpPr>
          <p:nvPr/>
        </p:nvSpPr>
        <p:spPr bwMode="auto">
          <a:xfrm flipH="1" flipV="1">
            <a:off x="4076703" y="1701801"/>
            <a:ext cx="30163" cy="3524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83" name="Line 260"/>
          <p:cNvSpPr>
            <a:spLocks noChangeShapeType="1"/>
          </p:cNvSpPr>
          <p:nvPr/>
        </p:nvSpPr>
        <p:spPr bwMode="auto">
          <a:xfrm flipV="1">
            <a:off x="3209928" y="3732218"/>
            <a:ext cx="101600"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84" name="Line 261"/>
          <p:cNvSpPr>
            <a:spLocks noChangeShapeType="1"/>
          </p:cNvSpPr>
          <p:nvPr/>
        </p:nvSpPr>
        <p:spPr bwMode="auto">
          <a:xfrm flipH="1">
            <a:off x="3311525" y="3324225"/>
            <a:ext cx="217488" cy="407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85" name="Freeform 262"/>
          <p:cNvSpPr>
            <a:spLocks/>
          </p:cNvSpPr>
          <p:nvPr/>
        </p:nvSpPr>
        <p:spPr bwMode="auto">
          <a:xfrm>
            <a:off x="5387978" y="3492500"/>
            <a:ext cx="227013" cy="323850"/>
          </a:xfrm>
          <a:custGeom>
            <a:avLst/>
            <a:gdLst>
              <a:gd name="T0" fmla="*/ 2147483647 w 98"/>
              <a:gd name="T1" fmla="*/ 2147483647 h 124"/>
              <a:gd name="T2" fmla="*/ 2147483647 w 98"/>
              <a:gd name="T3" fmla="*/ 2147483647 h 124"/>
              <a:gd name="T4" fmla="*/ 0 w 98"/>
              <a:gd name="T5" fmla="*/ 0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49" y="46"/>
                </a:moveTo>
                <a:lnTo>
                  <a:pt x="98"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86" name="Freeform 263"/>
          <p:cNvSpPr>
            <a:spLocks/>
          </p:cNvSpPr>
          <p:nvPr/>
        </p:nvSpPr>
        <p:spPr bwMode="auto">
          <a:xfrm>
            <a:off x="5500691" y="3611564"/>
            <a:ext cx="217487" cy="274637"/>
          </a:xfrm>
          <a:custGeom>
            <a:avLst/>
            <a:gdLst>
              <a:gd name="T0" fmla="*/ 2147483647 w 94"/>
              <a:gd name="T1" fmla="*/ 2147483647 h 105"/>
              <a:gd name="T2" fmla="*/ 0 w 94"/>
              <a:gd name="T3" fmla="*/ 0 h 105"/>
              <a:gd name="T4" fmla="*/ 2147483647 w 94"/>
              <a:gd name="T5" fmla="*/ 2147483647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94" y="105"/>
                </a:moveTo>
                <a:lnTo>
                  <a:pt x="0" y="0"/>
                </a:lnTo>
                <a:lnTo>
                  <a:pt x="49" y="78"/>
                </a:lnTo>
                <a:lnTo>
                  <a:pt x="94" y="10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87" name="Line 264"/>
          <p:cNvSpPr>
            <a:spLocks noChangeShapeType="1"/>
          </p:cNvSpPr>
          <p:nvPr/>
        </p:nvSpPr>
        <p:spPr bwMode="auto">
          <a:xfrm flipH="1" flipV="1">
            <a:off x="5500691" y="3611564"/>
            <a:ext cx="217487" cy="2746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88" name="Line 265"/>
          <p:cNvSpPr>
            <a:spLocks noChangeShapeType="1"/>
          </p:cNvSpPr>
          <p:nvPr/>
        </p:nvSpPr>
        <p:spPr bwMode="auto">
          <a:xfrm>
            <a:off x="5387975" y="3492504"/>
            <a:ext cx="112713" cy="1190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89" name="Freeform 266"/>
          <p:cNvSpPr>
            <a:spLocks/>
          </p:cNvSpPr>
          <p:nvPr/>
        </p:nvSpPr>
        <p:spPr bwMode="auto">
          <a:xfrm>
            <a:off x="5614991" y="3816350"/>
            <a:ext cx="217487" cy="239713"/>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27"/>
                </a:moveTo>
                <a:lnTo>
                  <a:pt x="94" y="92"/>
                </a:lnTo>
                <a:lnTo>
                  <a:pt x="0" y="0"/>
                </a:lnTo>
                <a:lnTo>
                  <a:pt x="45" y="2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90" name="Freeform 267"/>
          <p:cNvSpPr>
            <a:spLocks/>
          </p:cNvSpPr>
          <p:nvPr/>
        </p:nvSpPr>
        <p:spPr bwMode="auto">
          <a:xfrm>
            <a:off x="5718175" y="3886204"/>
            <a:ext cx="215900" cy="169863"/>
          </a:xfrm>
          <a:custGeom>
            <a:avLst/>
            <a:gdLst>
              <a:gd name="T0" fmla="*/ 2147483647 w 93"/>
              <a:gd name="T1" fmla="*/ 2147483647 h 65"/>
              <a:gd name="T2" fmla="*/ 0 w 93"/>
              <a:gd name="T3" fmla="*/ 0 h 65"/>
              <a:gd name="T4" fmla="*/ 2147483647 w 93"/>
              <a:gd name="T5" fmla="*/ 2147483647 h 65"/>
              <a:gd name="T6" fmla="*/ 2147483647 w 93"/>
              <a:gd name="T7" fmla="*/ 2147483647 h 65"/>
              <a:gd name="T8" fmla="*/ 0 60000 65536"/>
              <a:gd name="T9" fmla="*/ 0 60000 65536"/>
              <a:gd name="T10" fmla="*/ 0 60000 65536"/>
              <a:gd name="T11" fmla="*/ 0 60000 65536"/>
              <a:gd name="T12" fmla="*/ 0 w 93"/>
              <a:gd name="T13" fmla="*/ 0 h 65"/>
              <a:gd name="T14" fmla="*/ 93 w 93"/>
              <a:gd name="T15" fmla="*/ 65 h 65"/>
            </a:gdLst>
            <a:ahLst/>
            <a:cxnLst>
              <a:cxn ang="T8">
                <a:pos x="T0" y="T1"/>
              </a:cxn>
              <a:cxn ang="T9">
                <a:pos x="T2" y="T3"/>
              </a:cxn>
              <a:cxn ang="T10">
                <a:pos x="T4" y="T5"/>
              </a:cxn>
              <a:cxn ang="T11">
                <a:pos x="T6" y="T7"/>
              </a:cxn>
            </a:cxnLst>
            <a:rect l="T12" t="T13" r="T14" b="T15"/>
            <a:pathLst>
              <a:path w="93" h="65">
                <a:moveTo>
                  <a:pt x="93" y="56"/>
                </a:moveTo>
                <a:lnTo>
                  <a:pt x="0" y="0"/>
                </a:lnTo>
                <a:lnTo>
                  <a:pt x="49" y="65"/>
                </a:lnTo>
                <a:lnTo>
                  <a:pt x="93" y="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91" name="Line 268"/>
          <p:cNvSpPr>
            <a:spLocks noChangeShapeType="1"/>
          </p:cNvSpPr>
          <p:nvPr/>
        </p:nvSpPr>
        <p:spPr bwMode="auto">
          <a:xfrm>
            <a:off x="5718178" y="3886206"/>
            <a:ext cx="9525"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92" name="Freeform 269"/>
          <p:cNvSpPr>
            <a:spLocks/>
          </p:cNvSpPr>
          <p:nvPr/>
        </p:nvSpPr>
        <p:spPr bwMode="auto">
          <a:xfrm>
            <a:off x="3529013" y="2843213"/>
            <a:ext cx="227012" cy="481012"/>
          </a:xfrm>
          <a:custGeom>
            <a:avLst/>
            <a:gdLst>
              <a:gd name="T0" fmla="*/ 0 w 98"/>
              <a:gd name="T1" fmla="*/ 2147483647 h 184"/>
              <a:gd name="T2" fmla="*/ 2147483647 w 98"/>
              <a:gd name="T3" fmla="*/ 2147483647 h 184"/>
              <a:gd name="T4" fmla="*/ 2147483647 w 98"/>
              <a:gd name="T5" fmla="*/ 0 h 184"/>
              <a:gd name="T6" fmla="*/ 0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0" y="184"/>
                </a:moveTo>
                <a:lnTo>
                  <a:pt x="98" y="83"/>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93" name="Freeform 270"/>
          <p:cNvSpPr>
            <a:spLocks/>
          </p:cNvSpPr>
          <p:nvPr/>
        </p:nvSpPr>
        <p:spPr bwMode="auto">
          <a:xfrm>
            <a:off x="3643316" y="2495550"/>
            <a:ext cx="217487" cy="565150"/>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33"/>
                </a:lnTo>
                <a:lnTo>
                  <a:pt x="49"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94" name="Line 271"/>
          <p:cNvSpPr>
            <a:spLocks noChangeShapeType="1"/>
          </p:cNvSpPr>
          <p:nvPr/>
        </p:nvSpPr>
        <p:spPr bwMode="auto">
          <a:xfrm flipH="1" flipV="1">
            <a:off x="5718175" y="3886200"/>
            <a:ext cx="215900"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95" name="Line 272"/>
          <p:cNvSpPr>
            <a:spLocks noChangeShapeType="1"/>
          </p:cNvSpPr>
          <p:nvPr/>
        </p:nvSpPr>
        <p:spPr bwMode="auto">
          <a:xfrm>
            <a:off x="5614988" y="3816350"/>
            <a:ext cx="103187"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96" name="Line 273"/>
          <p:cNvSpPr>
            <a:spLocks noChangeShapeType="1"/>
          </p:cNvSpPr>
          <p:nvPr/>
        </p:nvSpPr>
        <p:spPr bwMode="auto">
          <a:xfrm flipH="1">
            <a:off x="3643316" y="2495556"/>
            <a:ext cx="217487" cy="3476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97" name="Freeform 274"/>
          <p:cNvSpPr>
            <a:spLocks/>
          </p:cNvSpPr>
          <p:nvPr/>
        </p:nvSpPr>
        <p:spPr bwMode="auto">
          <a:xfrm>
            <a:off x="5934075" y="4032256"/>
            <a:ext cx="228600" cy="588963"/>
          </a:xfrm>
          <a:custGeom>
            <a:avLst/>
            <a:gdLst>
              <a:gd name="T0" fmla="*/ 2147483647 w 99"/>
              <a:gd name="T1" fmla="*/ 2147483647 h 225"/>
              <a:gd name="T2" fmla="*/ 0 w 99"/>
              <a:gd name="T3" fmla="*/ 0 h 225"/>
              <a:gd name="T4" fmla="*/ 2147483647 w 99"/>
              <a:gd name="T5" fmla="*/ 2147483647 h 225"/>
              <a:gd name="T6" fmla="*/ 2147483647 w 99"/>
              <a:gd name="T7" fmla="*/ 2147483647 h 225"/>
              <a:gd name="T8" fmla="*/ 0 60000 65536"/>
              <a:gd name="T9" fmla="*/ 0 60000 65536"/>
              <a:gd name="T10" fmla="*/ 0 60000 65536"/>
              <a:gd name="T11" fmla="*/ 0 60000 65536"/>
              <a:gd name="T12" fmla="*/ 0 w 99"/>
              <a:gd name="T13" fmla="*/ 0 h 225"/>
              <a:gd name="T14" fmla="*/ 99 w 99"/>
              <a:gd name="T15" fmla="*/ 225 h 225"/>
            </a:gdLst>
            <a:ahLst/>
            <a:cxnLst>
              <a:cxn ang="T8">
                <a:pos x="T0" y="T1"/>
              </a:cxn>
              <a:cxn ang="T9">
                <a:pos x="T2" y="T3"/>
              </a:cxn>
              <a:cxn ang="T10">
                <a:pos x="T4" y="T5"/>
              </a:cxn>
              <a:cxn ang="T11">
                <a:pos x="T6" y="T7"/>
              </a:cxn>
            </a:cxnLst>
            <a:rect l="T12" t="T13" r="T14" b="T15"/>
            <a:pathLst>
              <a:path w="99" h="225">
                <a:moveTo>
                  <a:pt x="99" y="202"/>
                </a:moveTo>
                <a:lnTo>
                  <a:pt x="0" y="0"/>
                </a:lnTo>
                <a:lnTo>
                  <a:pt x="49" y="225"/>
                </a:lnTo>
                <a:lnTo>
                  <a:pt x="99" y="20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898" name="Line 275"/>
          <p:cNvSpPr>
            <a:spLocks noChangeShapeType="1"/>
          </p:cNvSpPr>
          <p:nvPr/>
        </p:nvSpPr>
        <p:spPr bwMode="auto">
          <a:xfrm>
            <a:off x="5934078" y="4032251"/>
            <a:ext cx="11113" cy="11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99" name="Freeform 276"/>
          <p:cNvSpPr>
            <a:spLocks/>
          </p:cNvSpPr>
          <p:nvPr/>
        </p:nvSpPr>
        <p:spPr bwMode="auto">
          <a:xfrm>
            <a:off x="6046791" y="4560888"/>
            <a:ext cx="219075" cy="93662"/>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50" y="0"/>
                </a:moveTo>
                <a:lnTo>
                  <a:pt x="94" y="36"/>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00" name="Freeform 277"/>
          <p:cNvSpPr>
            <a:spLocks/>
          </p:cNvSpPr>
          <p:nvPr/>
        </p:nvSpPr>
        <p:spPr bwMode="auto">
          <a:xfrm>
            <a:off x="6162675" y="4560888"/>
            <a:ext cx="215900" cy="93662"/>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4"/>
                </a:moveTo>
                <a:lnTo>
                  <a:pt x="0" y="0"/>
                </a:lnTo>
                <a:lnTo>
                  <a:pt x="44" y="36"/>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01" name="Freeform 278"/>
          <p:cNvSpPr>
            <a:spLocks/>
          </p:cNvSpPr>
          <p:nvPr/>
        </p:nvSpPr>
        <p:spPr bwMode="auto">
          <a:xfrm>
            <a:off x="2765425" y="4560888"/>
            <a:ext cx="217488" cy="93662"/>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49" y="0"/>
                </a:moveTo>
                <a:lnTo>
                  <a:pt x="94"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02" name="Freeform 279"/>
          <p:cNvSpPr>
            <a:spLocks/>
          </p:cNvSpPr>
          <p:nvPr/>
        </p:nvSpPr>
        <p:spPr bwMode="auto">
          <a:xfrm>
            <a:off x="2878141" y="4560888"/>
            <a:ext cx="219075" cy="93662"/>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4"/>
                </a:moveTo>
                <a:lnTo>
                  <a:pt x="0" y="0"/>
                </a:lnTo>
                <a:lnTo>
                  <a:pt x="45" y="36"/>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03" name="Freeform 280"/>
          <p:cNvSpPr>
            <a:spLocks/>
          </p:cNvSpPr>
          <p:nvPr/>
        </p:nvSpPr>
        <p:spPr bwMode="auto">
          <a:xfrm>
            <a:off x="3097213" y="4032250"/>
            <a:ext cx="214312" cy="565150"/>
          </a:xfrm>
          <a:custGeom>
            <a:avLst/>
            <a:gdLst>
              <a:gd name="T0" fmla="*/ 2147483647 w 93"/>
              <a:gd name="T1" fmla="*/ 0 h 216"/>
              <a:gd name="T2" fmla="*/ 2147483647 w 93"/>
              <a:gd name="T3" fmla="*/ 2147483647 h 216"/>
              <a:gd name="T4" fmla="*/ 0 w 93"/>
              <a:gd name="T5" fmla="*/ 2147483647 h 216"/>
              <a:gd name="T6" fmla="*/ 2147483647 w 93"/>
              <a:gd name="T7" fmla="*/ 0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49" y="0"/>
                </a:moveTo>
                <a:lnTo>
                  <a:pt x="93" y="59"/>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04" name="Freeform 281"/>
          <p:cNvSpPr>
            <a:spLocks/>
          </p:cNvSpPr>
          <p:nvPr/>
        </p:nvSpPr>
        <p:spPr bwMode="auto">
          <a:xfrm>
            <a:off x="3209925" y="3732217"/>
            <a:ext cx="215900" cy="454025"/>
          </a:xfrm>
          <a:custGeom>
            <a:avLst/>
            <a:gdLst>
              <a:gd name="T0" fmla="*/ 2147483647 w 93"/>
              <a:gd name="T1" fmla="*/ 0 h 174"/>
              <a:gd name="T2" fmla="*/ 0 w 93"/>
              <a:gd name="T3" fmla="*/ 2147483647 h 174"/>
              <a:gd name="T4" fmla="*/ 2147483647 w 93"/>
              <a:gd name="T5" fmla="*/ 2147483647 h 174"/>
              <a:gd name="T6" fmla="*/ 2147483647 w 93"/>
              <a:gd name="T7" fmla="*/ 0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0"/>
                </a:moveTo>
                <a:lnTo>
                  <a:pt x="0" y="115"/>
                </a:lnTo>
                <a:lnTo>
                  <a:pt x="44" y="174"/>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05" name="Freeform 282"/>
          <p:cNvSpPr>
            <a:spLocks/>
          </p:cNvSpPr>
          <p:nvPr/>
        </p:nvSpPr>
        <p:spPr bwMode="auto">
          <a:xfrm>
            <a:off x="5832475" y="4032256"/>
            <a:ext cx="214313" cy="588963"/>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4" y="0"/>
                </a:moveTo>
                <a:lnTo>
                  <a:pt x="93" y="225"/>
                </a:lnTo>
                <a:lnTo>
                  <a:pt x="0" y="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06" name="Freeform 283"/>
          <p:cNvSpPr>
            <a:spLocks/>
          </p:cNvSpPr>
          <p:nvPr/>
        </p:nvSpPr>
        <p:spPr bwMode="auto">
          <a:xfrm>
            <a:off x="3860800" y="1954213"/>
            <a:ext cx="215900" cy="588962"/>
          </a:xfrm>
          <a:custGeom>
            <a:avLst/>
            <a:gdLst>
              <a:gd name="T0" fmla="*/ 0 w 93"/>
              <a:gd name="T1" fmla="*/ 2147483647 h 225"/>
              <a:gd name="T2" fmla="*/ 2147483647 w 93"/>
              <a:gd name="T3" fmla="*/ 2147483647 h 225"/>
              <a:gd name="T4" fmla="*/ 2147483647 w 93"/>
              <a:gd name="T5" fmla="*/ 0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07"/>
                </a:moveTo>
                <a:lnTo>
                  <a:pt x="93" y="225"/>
                </a:lnTo>
                <a:lnTo>
                  <a:pt x="49" y="0"/>
                </a:lnTo>
                <a:lnTo>
                  <a:pt x="0"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07" name="Freeform 284"/>
          <p:cNvSpPr>
            <a:spLocks/>
          </p:cNvSpPr>
          <p:nvPr/>
        </p:nvSpPr>
        <p:spPr bwMode="auto">
          <a:xfrm>
            <a:off x="3975100" y="1954213"/>
            <a:ext cx="214313" cy="588962"/>
          </a:xfrm>
          <a:custGeom>
            <a:avLst/>
            <a:gdLst>
              <a:gd name="T0" fmla="*/ 2147483647 w 93"/>
              <a:gd name="T1" fmla="*/ 2147483647 h 225"/>
              <a:gd name="T2" fmla="*/ 0 w 93"/>
              <a:gd name="T3" fmla="*/ 0 h 225"/>
              <a:gd name="T4" fmla="*/ 2147483647 w 93"/>
              <a:gd name="T5" fmla="*/ 2147483647 h 225"/>
              <a:gd name="T6" fmla="*/ 2147483647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73"/>
                </a:moveTo>
                <a:lnTo>
                  <a:pt x="0" y="0"/>
                </a:lnTo>
                <a:lnTo>
                  <a:pt x="44" y="225"/>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08" name="Freeform 285"/>
          <p:cNvSpPr>
            <a:spLocks/>
          </p:cNvSpPr>
          <p:nvPr/>
        </p:nvSpPr>
        <p:spPr bwMode="auto">
          <a:xfrm>
            <a:off x="4840288" y="2963869"/>
            <a:ext cx="227012" cy="287337"/>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09" name="Freeform 286"/>
          <p:cNvSpPr>
            <a:spLocks/>
          </p:cNvSpPr>
          <p:nvPr/>
        </p:nvSpPr>
        <p:spPr bwMode="auto">
          <a:xfrm>
            <a:off x="4954591" y="2963869"/>
            <a:ext cx="217487" cy="287337"/>
          </a:xfrm>
          <a:custGeom>
            <a:avLst/>
            <a:gdLst>
              <a:gd name="T0" fmla="*/ 2147483647 w 94"/>
              <a:gd name="T1" fmla="*/ 2147483647 h 110"/>
              <a:gd name="T2" fmla="*/ 0 w 94"/>
              <a:gd name="T3" fmla="*/ 0 h 110"/>
              <a:gd name="T4" fmla="*/ 2147483647 w 94"/>
              <a:gd name="T5" fmla="*/ 2147483647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96"/>
                </a:moveTo>
                <a:lnTo>
                  <a:pt x="0" y="0"/>
                </a:lnTo>
                <a:lnTo>
                  <a:pt x="49" y="110"/>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10" name="Line 287"/>
          <p:cNvSpPr>
            <a:spLocks noChangeShapeType="1"/>
          </p:cNvSpPr>
          <p:nvPr/>
        </p:nvSpPr>
        <p:spPr bwMode="auto">
          <a:xfrm flipH="1" flipV="1">
            <a:off x="5934075" y="4032250"/>
            <a:ext cx="228600" cy="5286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11" name="Line 288"/>
          <p:cNvSpPr>
            <a:spLocks noChangeShapeType="1"/>
          </p:cNvSpPr>
          <p:nvPr/>
        </p:nvSpPr>
        <p:spPr bwMode="auto">
          <a:xfrm flipH="1" flipV="1">
            <a:off x="6162675" y="4560888"/>
            <a:ext cx="215900"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12" name="Line 289"/>
          <p:cNvSpPr>
            <a:spLocks noChangeShapeType="1"/>
          </p:cNvSpPr>
          <p:nvPr/>
        </p:nvSpPr>
        <p:spPr bwMode="auto">
          <a:xfrm flipV="1">
            <a:off x="6046791" y="4560894"/>
            <a:ext cx="11588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13" name="Line 290"/>
          <p:cNvSpPr>
            <a:spLocks noChangeShapeType="1"/>
          </p:cNvSpPr>
          <p:nvPr/>
        </p:nvSpPr>
        <p:spPr bwMode="auto">
          <a:xfrm flipH="1" flipV="1">
            <a:off x="2878141" y="4560888"/>
            <a:ext cx="21907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14" name="Line 291"/>
          <p:cNvSpPr>
            <a:spLocks noChangeShapeType="1"/>
          </p:cNvSpPr>
          <p:nvPr/>
        </p:nvSpPr>
        <p:spPr bwMode="auto">
          <a:xfrm flipV="1">
            <a:off x="2765428" y="4560894"/>
            <a:ext cx="112713"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15" name="Line 292"/>
          <p:cNvSpPr>
            <a:spLocks noChangeShapeType="1"/>
          </p:cNvSpPr>
          <p:nvPr/>
        </p:nvSpPr>
        <p:spPr bwMode="auto">
          <a:xfrm flipV="1">
            <a:off x="3097214" y="4032250"/>
            <a:ext cx="112712" cy="565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16" name="Line 293"/>
          <p:cNvSpPr>
            <a:spLocks noChangeShapeType="1"/>
          </p:cNvSpPr>
          <p:nvPr/>
        </p:nvSpPr>
        <p:spPr bwMode="auto">
          <a:xfrm flipH="1">
            <a:off x="3209925" y="3732218"/>
            <a:ext cx="215900"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17" name="Line 294"/>
          <p:cNvSpPr>
            <a:spLocks noChangeShapeType="1"/>
          </p:cNvSpPr>
          <p:nvPr/>
        </p:nvSpPr>
        <p:spPr bwMode="auto">
          <a:xfrm flipV="1">
            <a:off x="5832475" y="4032256"/>
            <a:ext cx="101600"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18" name="Line 295"/>
          <p:cNvSpPr>
            <a:spLocks noChangeShapeType="1"/>
          </p:cNvSpPr>
          <p:nvPr/>
        </p:nvSpPr>
        <p:spPr bwMode="auto">
          <a:xfrm flipH="1" flipV="1">
            <a:off x="3975100" y="1954217"/>
            <a:ext cx="128588" cy="123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19" name="Line 296"/>
          <p:cNvSpPr>
            <a:spLocks noChangeShapeType="1"/>
          </p:cNvSpPr>
          <p:nvPr/>
        </p:nvSpPr>
        <p:spPr bwMode="auto">
          <a:xfrm flipV="1">
            <a:off x="3860800" y="2005019"/>
            <a:ext cx="158750" cy="4905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20" name="Freeform 297"/>
          <p:cNvSpPr>
            <a:spLocks/>
          </p:cNvSpPr>
          <p:nvPr/>
        </p:nvSpPr>
        <p:spPr bwMode="auto">
          <a:xfrm>
            <a:off x="3425825" y="3324225"/>
            <a:ext cx="217488" cy="407988"/>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0"/>
                </a:moveTo>
                <a:lnTo>
                  <a:pt x="94" y="78"/>
                </a:lnTo>
                <a:lnTo>
                  <a:pt x="0" y="15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21" name="Freeform 298"/>
          <p:cNvSpPr>
            <a:spLocks/>
          </p:cNvSpPr>
          <p:nvPr/>
        </p:nvSpPr>
        <p:spPr bwMode="auto">
          <a:xfrm>
            <a:off x="3529013" y="3060706"/>
            <a:ext cx="227012" cy="468313"/>
          </a:xfrm>
          <a:custGeom>
            <a:avLst/>
            <a:gdLst>
              <a:gd name="T0" fmla="*/ 2147483647 w 98"/>
              <a:gd name="T1" fmla="*/ 0 h 179"/>
              <a:gd name="T2" fmla="*/ 0 w 98"/>
              <a:gd name="T3" fmla="*/ 2147483647 h 179"/>
              <a:gd name="T4" fmla="*/ 2147483647 w 98"/>
              <a:gd name="T5" fmla="*/ 2147483647 h 179"/>
              <a:gd name="T6" fmla="*/ 2147483647 w 98"/>
              <a:gd name="T7" fmla="*/ 0 h 179"/>
              <a:gd name="T8" fmla="*/ 0 60000 65536"/>
              <a:gd name="T9" fmla="*/ 0 60000 65536"/>
              <a:gd name="T10" fmla="*/ 0 60000 65536"/>
              <a:gd name="T11" fmla="*/ 0 60000 65536"/>
              <a:gd name="T12" fmla="*/ 0 w 98"/>
              <a:gd name="T13" fmla="*/ 0 h 179"/>
              <a:gd name="T14" fmla="*/ 98 w 98"/>
              <a:gd name="T15" fmla="*/ 179 h 179"/>
            </a:gdLst>
            <a:ahLst/>
            <a:cxnLst>
              <a:cxn ang="T8">
                <a:pos x="T0" y="T1"/>
              </a:cxn>
              <a:cxn ang="T9">
                <a:pos x="T2" y="T3"/>
              </a:cxn>
              <a:cxn ang="T10">
                <a:pos x="T4" y="T5"/>
              </a:cxn>
              <a:cxn ang="T11">
                <a:pos x="T6" y="T7"/>
              </a:cxn>
            </a:cxnLst>
            <a:rect l="T12" t="T13" r="T14" b="T15"/>
            <a:pathLst>
              <a:path w="98" h="179">
                <a:moveTo>
                  <a:pt x="98" y="0"/>
                </a:moveTo>
                <a:lnTo>
                  <a:pt x="0" y="101"/>
                </a:lnTo>
                <a:lnTo>
                  <a:pt x="49" y="17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22" name="Line 299"/>
          <p:cNvSpPr>
            <a:spLocks noChangeShapeType="1"/>
          </p:cNvSpPr>
          <p:nvPr/>
        </p:nvSpPr>
        <p:spPr bwMode="auto">
          <a:xfrm flipH="1">
            <a:off x="3529013" y="3060706"/>
            <a:ext cx="227012"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23" name="Freeform 300"/>
          <p:cNvSpPr>
            <a:spLocks/>
          </p:cNvSpPr>
          <p:nvPr/>
        </p:nvSpPr>
        <p:spPr bwMode="auto">
          <a:xfrm>
            <a:off x="5067300" y="3214688"/>
            <a:ext cx="217488" cy="277812"/>
          </a:xfrm>
          <a:custGeom>
            <a:avLst/>
            <a:gdLst>
              <a:gd name="T0" fmla="*/ 2147483647 w 94"/>
              <a:gd name="T1" fmla="*/ 0 h 106"/>
              <a:gd name="T2" fmla="*/ 2147483647 w 94"/>
              <a:gd name="T3" fmla="*/ 2147483647 h 106"/>
              <a:gd name="T4" fmla="*/ 0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0"/>
                </a:moveTo>
                <a:lnTo>
                  <a:pt x="94" y="106"/>
                </a:lnTo>
                <a:lnTo>
                  <a:pt x="0" y="1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24" name="Freeform 301"/>
          <p:cNvSpPr>
            <a:spLocks/>
          </p:cNvSpPr>
          <p:nvPr/>
        </p:nvSpPr>
        <p:spPr bwMode="auto">
          <a:xfrm>
            <a:off x="5172075" y="3214688"/>
            <a:ext cx="215900" cy="277812"/>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106"/>
                </a:moveTo>
                <a:lnTo>
                  <a:pt x="0" y="0"/>
                </a:lnTo>
                <a:lnTo>
                  <a:pt x="49" y="106"/>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25" name="Line 302"/>
          <p:cNvSpPr>
            <a:spLocks noChangeShapeType="1"/>
          </p:cNvSpPr>
          <p:nvPr/>
        </p:nvSpPr>
        <p:spPr bwMode="auto">
          <a:xfrm flipV="1">
            <a:off x="5067303" y="3214688"/>
            <a:ext cx="10477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26" name="Line 303"/>
          <p:cNvSpPr>
            <a:spLocks noChangeShapeType="1"/>
          </p:cNvSpPr>
          <p:nvPr/>
        </p:nvSpPr>
        <p:spPr bwMode="auto">
          <a:xfrm flipH="1" flipV="1">
            <a:off x="4275141" y="1978031"/>
            <a:ext cx="190500" cy="5889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27" name="Line 304"/>
          <p:cNvSpPr>
            <a:spLocks noChangeShapeType="1"/>
          </p:cNvSpPr>
          <p:nvPr/>
        </p:nvSpPr>
        <p:spPr bwMode="auto">
          <a:xfrm flipV="1">
            <a:off x="4076700" y="2087563"/>
            <a:ext cx="26988" cy="4556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28" name="Freeform 305"/>
          <p:cNvSpPr>
            <a:spLocks/>
          </p:cNvSpPr>
          <p:nvPr/>
        </p:nvSpPr>
        <p:spPr bwMode="auto">
          <a:xfrm>
            <a:off x="2982913" y="4597406"/>
            <a:ext cx="227012" cy="93663"/>
          </a:xfrm>
          <a:custGeom>
            <a:avLst/>
            <a:gdLst>
              <a:gd name="T0" fmla="*/ 2147483647 w 98"/>
              <a:gd name="T1" fmla="*/ 0 h 36"/>
              <a:gd name="T2" fmla="*/ 2147483647 w 98"/>
              <a:gd name="T3" fmla="*/ 2147483647 h 36"/>
              <a:gd name="T4" fmla="*/ 0 w 98"/>
              <a:gd name="T5" fmla="*/ 2147483647 h 36"/>
              <a:gd name="T6" fmla="*/ 2147483647 w 98"/>
              <a:gd name="T7" fmla="*/ 0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49" y="0"/>
                </a:moveTo>
                <a:lnTo>
                  <a:pt x="98" y="36"/>
                </a:lnTo>
                <a:lnTo>
                  <a:pt x="0" y="2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29" name="Freeform 306"/>
          <p:cNvSpPr>
            <a:spLocks/>
          </p:cNvSpPr>
          <p:nvPr/>
        </p:nvSpPr>
        <p:spPr bwMode="auto">
          <a:xfrm>
            <a:off x="3097213" y="4186244"/>
            <a:ext cx="214312" cy="504825"/>
          </a:xfrm>
          <a:custGeom>
            <a:avLst/>
            <a:gdLst>
              <a:gd name="T0" fmla="*/ 2147483647 w 93"/>
              <a:gd name="T1" fmla="*/ 0 h 193"/>
              <a:gd name="T2" fmla="*/ 0 w 93"/>
              <a:gd name="T3" fmla="*/ 2147483647 h 193"/>
              <a:gd name="T4" fmla="*/ 2147483647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0"/>
                </a:moveTo>
                <a:lnTo>
                  <a:pt x="0" y="157"/>
                </a:lnTo>
                <a:lnTo>
                  <a:pt x="49" y="193"/>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30" name="Freeform 307"/>
          <p:cNvSpPr>
            <a:spLocks/>
          </p:cNvSpPr>
          <p:nvPr/>
        </p:nvSpPr>
        <p:spPr bwMode="auto">
          <a:xfrm>
            <a:off x="3756028" y="2495550"/>
            <a:ext cx="219075" cy="565150"/>
          </a:xfrm>
          <a:custGeom>
            <a:avLst/>
            <a:gdLst>
              <a:gd name="T0" fmla="*/ 0 w 94"/>
              <a:gd name="T1" fmla="*/ 2147483647 h 216"/>
              <a:gd name="T2" fmla="*/ 2147483647 w 94"/>
              <a:gd name="T3" fmla="*/ 2147483647 h 216"/>
              <a:gd name="T4" fmla="*/ 2147483647 w 94"/>
              <a:gd name="T5" fmla="*/ 0 h 216"/>
              <a:gd name="T6" fmla="*/ 0 w 94"/>
              <a:gd name="T7" fmla="*/ 2147483647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0" y="216"/>
                </a:moveTo>
                <a:lnTo>
                  <a:pt x="94" y="202"/>
                </a:lnTo>
                <a:lnTo>
                  <a:pt x="45" y="0"/>
                </a:lnTo>
                <a:lnTo>
                  <a:pt x="0"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31" name="Freeform 308"/>
          <p:cNvSpPr>
            <a:spLocks/>
          </p:cNvSpPr>
          <p:nvPr/>
        </p:nvSpPr>
        <p:spPr bwMode="auto">
          <a:xfrm>
            <a:off x="3860800" y="2495550"/>
            <a:ext cx="215900" cy="528638"/>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8"/>
                </a:moveTo>
                <a:lnTo>
                  <a:pt x="0" y="0"/>
                </a:lnTo>
                <a:lnTo>
                  <a:pt x="49" y="202"/>
                </a:lnTo>
                <a:lnTo>
                  <a:pt x="93"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32" name="Line 309"/>
          <p:cNvSpPr>
            <a:spLocks noChangeShapeType="1"/>
          </p:cNvSpPr>
          <p:nvPr/>
        </p:nvSpPr>
        <p:spPr bwMode="auto">
          <a:xfrm flipH="1">
            <a:off x="6265863" y="4597400"/>
            <a:ext cx="112712" cy="57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33" name="Line 310"/>
          <p:cNvSpPr>
            <a:spLocks noChangeShapeType="1"/>
          </p:cNvSpPr>
          <p:nvPr/>
        </p:nvSpPr>
        <p:spPr bwMode="auto">
          <a:xfrm flipV="1">
            <a:off x="2982913" y="4597400"/>
            <a:ext cx="114300" cy="57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34" name="Freeform 311"/>
          <p:cNvSpPr>
            <a:spLocks/>
          </p:cNvSpPr>
          <p:nvPr/>
        </p:nvSpPr>
        <p:spPr bwMode="auto">
          <a:xfrm>
            <a:off x="5284788" y="3492500"/>
            <a:ext cx="215900" cy="215900"/>
          </a:xfrm>
          <a:custGeom>
            <a:avLst/>
            <a:gdLst>
              <a:gd name="T0" fmla="*/ 2147483647 w 93"/>
              <a:gd name="T1" fmla="*/ 0 h 83"/>
              <a:gd name="T2" fmla="*/ 2147483647 w 93"/>
              <a:gd name="T3" fmla="*/ 2147483647 h 83"/>
              <a:gd name="T4" fmla="*/ 0 w 93"/>
              <a:gd name="T5" fmla="*/ 0 h 83"/>
              <a:gd name="T6" fmla="*/ 2147483647 w 93"/>
              <a:gd name="T7" fmla="*/ 0 h 83"/>
              <a:gd name="T8" fmla="*/ 0 60000 65536"/>
              <a:gd name="T9" fmla="*/ 0 60000 65536"/>
              <a:gd name="T10" fmla="*/ 0 60000 65536"/>
              <a:gd name="T11" fmla="*/ 0 60000 65536"/>
              <a:gd name="T12" fmla="*/ 0 w 93"/>
              <a:gd name="T13" fmla="*/ 0 h 83"/>
              <a:gd name="T14" fmla="*/ 93 w 93"/>
              <a:gd name="T15" fmla="*/ 83 h 83"/>
            </a:gdLst>
            <a:ahLst/>
            <a:cxnLst>
              <a:cxn ang="T8">
                <a:pos x="T0" y="T1"/>
              </a:cxn>
              <a:cxn ang="T9">
                <a:pos x="T2" y="T3"/>
              </a:cxn>
              <a:cxn ang="T10">
                <a:pos x="T4" y="T5"/>
              </a:cxn>
              <a:cxn ang="T11">
                <a:pos x="T6" y="T7"/>
              </a:cxn>
            </a:cxnLst>
            <a:rect l="T12" t="T13" r="T14" b="T15"/>
            <a:pathLst>
              <a:path w="93" h="83">
                <a:moveTo>
                  <a:pt x="44" y="0"/>
                </a:moveTo>
                <a:lnTo>
                  <a:pt x="93" y="83"/>
                </a:lnTo>
                <a:lnTo>
                  <a:pt x="0" y="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35" name="Freeform 312"/>
          <p:cNvSpPr>
            <a:spLocks/>
          </p:cNvSpPr>
          <p:nvPr/>
        </p:nvSpPr>
        <p:spPr bwMode="auto">
          <a:xfrm>
            <a:off x="5387978" y="3492500"/>
            <a:ext cx="227013" cy="323850"/>
          </a:xfrm>
          <a:custGeom>
            <a:avLst/>
            <a:gdLst>
              <a:gd name="T0" fmla="*/ 2147483647 w 98"/>
              <a:gd name="T1" fmla="*/ 2147483647 h 124"/>
              <a:gd name="T2" fmla="*/ 0 w 98"/>
              <a:gd name="T3" fmla="*/ 0 h 124"/>
              <a:gd name="T4" fmla="*/ 2147483647 w 98"/>
              <a:gd name="T5" fmla="*/ 2147483647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98" y="124"/>
                </a:moveTo>
                <a:lnTo>
                  <a:pt x="0" y="0"/>
                </a:lnTo>
                <a:lnTo>
                  <a:pt x="49" y="83"/>
                </a:lnTo>
                <a:lnTo>
                  <a:pt x="98"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36" name="Line 313"/>
          <p:cNvSpPr>
            <a:spLocks noChangeShapeType="1"/>
          </p:cNvSpPr>
          <p:nvPr/>
        </p:nvSpPr>
        <p:spPr bwMode="auto">
          <a:xfrm flipV="1">
            <a:off x="3756028" y="2495550"/>
            <a:ext cx="104775" cy="56515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37" name="Line 314"/>
          <p:cNvSpPr>
            <a:spLocks noChangeShapeType="1"/>
          </p:cNvSpPr>
          <p:nvPr/>
        </p:nvSpPr>
        <p:spPr bwMode="auto">
          <a:xfrm flipH="1" flipV="1">
            <a:off x="3860800" y="2495556"/>
            <a:ext cx="215900"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38" name="Line 315"/>
          <p:cNvSpPr>
            <a:spLocks noChangeShapeType="1"/>
          </p:cNvSpPr>
          <p:nvPr/>
        </p:nvSpPr>
        <p:spPr bwMode="auto">
          <a:xfrm>
            <a:off x="5284791" y="3492500"/>
            <a:ext cx="103187"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39" name="Freeform 316"/>
          <p:cNvSpPr>
            <a:spLocks/>
          </p:cNvSpPr>
          <p:nvPr/>
        </p:nvSpPr>
        <p:spPr bwMode="auto">
          <a:xfrm>
            <a:off x="5500691" y="3708405"/>
            <a:ext cx="217487" cy="347663"/>
          </a:xfrm>
          <a:custGeom>
            <a:avLst/>
            <a:gdLst>
              <a:gd name="T0" fmla="*/ 2147483647 w 94"/>
              <a:gd name="T1" fmla="*/ 2147483647 h 133"/>
              <a:gd name="T2" fmla="*/ 2147483647 w 94"/>
              <a:gd name="T3" fmla="*/ 2147483647 h 133"/>
              <a:gd name="T4" fmla="*/ 0 w 94"/>
              <a:gd name="T5" fmla="*/ 0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9" y="41"/>
                </a:moveTo>
                <a:lnTo>
                  <a:pt x="94" y="133"/>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40" name="Freeform 317"/>
          <p:cNvSpPr>
            <a:spLocks/>
          </p:cNvSpPr>
          <p:nvPr/>
        </p:nvSpPr>
        <p:spPr bwMode="auto">
          <a:xfrm>
            <a:off x="5614991" y="3816350"/>
            <a:ext cx="217487" cy="239713"/>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92"/>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41" name="Line 318"/>
          <p:cNvSpPr>
            <a:spLocks noChangeShapeType="1"/>
          </p:cNvSpPr>
          <p:nvPr/>
        </p:nvSpPr>
        <p:spPr bwMode="auto">
          <a:xfrm>
            <a:off x="5500691" y="3708400"/>
            <a:ext cx="114300" cy="1079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42" name="Freeform 319"/>
          <p:cNvSpPr>
            <a:spLocks/>
          </p:cNvSpPr>
          <p:nvPr/>
        </p:nvSpPr>
        <p:spPr bwMode="auto">
          <a:xfrm>
            <a:off x="3311525" y="3732217"/>
            <a:ext cx="217488" cy="454025"/>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49" y="0"/>
                </a:moveTo>
                <a:lnTo>
                  <a:pt x="94" y="115"/>
                </a:lnTo>
                <a:lnTo>
                  <a:pt x="0" y="17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43" name="Freeform 320"/>
          <p:cNvSpPr>
            <a:spLocks/>
          </p:cNvSpPr>
          <p:nvPr/>
        </p:nvSpPr>
        <p:spPr bwMode="auto">
          <a:xfrm>
            <a:off x="3425825" y="3529016"/>
            <a:ext cx="217488" cy="503237"/>
          </a:xfrm>
          <a:custGeom>
            <a:avLst/>
            <a:gdLst>
              <a:gd name="T0" fmla="*/ 2147483647 w 94"/>
              <a:gd name="T1" fmla="*/ 0 h 193"/>
              <a:gd name="T2" fmla="*/ 0 w 94"/>
              <a:gd name="T3" fmla="*/ 2147483647 h 193"/>
              <a:gd name="T4" fmla="*/ 2147483647 w 94"/>
              <a:gd name="T5" fmla="*/ 2147483647 h 193"/>
              <a:gd name="T6" fmla="*/ 2147483647 w 94"/>
              <a:gd name="T7" fmla="*/ 0 h 193"/>
              <a:gd name="T8" fmla="*/ 0 60000 65536"/>
              <a:gd name="T9" fmla="*/ 0 60000 65536"/>
              <a:gd name="T10" fmla="*/ 0 60000 65536"/>
              <a:gd name="T11" fmla="*/ 0 60000 65536"/>
              <a:gd name="T12" fmla="*/ 0 w 94"/>
              <a:gd name="T13" fmla="*/ 0 h 193"/>
              <a:gd name="T14" fmla="*/ 94 w 94"/>
              <a:gd name="T15" fmla="*/ 193 h 193"/>
            </a:gdLst>
            <a:ahLst/>
            <a:cxnLst>
              <a:cxn ang="T8">
                <a:pos x="T0" y="T1"/>
              </a:cxn>
              <a:cxn ang="T9">
                <a:pos x="T2" y="T3"/>
              </a:cxn>
              <a:cxn ang="T10">
                <a:pos x="T4" y="T5"/>
              </a:cxn>
              <a:cxn ang="T11">
                <a:pos x="T6" y="T7"/>
              </a:cxn>
            </a:cxnLst>
            <a:rect l="T12" t="T13" r="T14" b="T15"/>
            <a:pathLst>
              <a:path w="94" h="193">
                <a:moveTo>
                  <a:pt x="94" y="0"/>
                </a:moveTo>
                <a:lnTo>
                  <a:pt x="0" y="78"/>
                </a:lnTo>
                <a:lnTo>
                  <a:pt x="45" y="193"/>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44" name="Line 321"/>
          <p:cNvSpPr>
            <a:spLocks noChangeShapeType="1"/>
          </p:cNvSpPr>
          <p:nvPr/>
        </p:nvSpPr>
        <p:spPr bwMode="auto">
          <a:xfrm flipH="1" flipV="1">
            <a:off x="4683127" y="2911475"/>
            <a:ext cx="157163" cy="88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45" name="Line 322"/>
          <p:cNvSpPr>
            <a:spLocks noChangeShapeType="1"/>
          </p:cNvSpPr>
          <p:nvPr/>
        </p:nvSpPr>
        <p:spPr bwMode="auto">
          <a:xfrm flipV="1">
            <a:off x="4521200" y="2922594"/>
            <a:ext cx="157163" cy="53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46" name="Line 323"/>
          <p:cNvSpPr>
            <a:spLocks noChangeShapeType="1"/>
          </p:cNvSpPr>
          <p:nvPr/>
        </p:nvSpPr>
        <p:spPr bwMode="auto">
          <a:xfrm flipH="1">
            <a:off x="3425825" y="3529013"/>
            <a:ext cx="217488"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47" name="Freeform 324"/>
          <p:cNvSpPr>
            <a:spLocks/>
          </p:cNvSpPr>
          <p:nvPr/>
        </p:nvSpPr>
        <p:spPr bwMode="auto">
          <a:xfrm>
            <a:off x="2765425" y="4621213"/>
            <a:ext cx="217488" cy="93662"/>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49"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48" name="Freeform 325"/>
          <p:cNvSpPr>
            <a:spLocks/>
          </p:cNvSpPr>
          <p:nvPr/>
        </p:nvSpPr>
        <p:spPr bwMode="auto">
          <a:xfrm>
            <a:off x="5832475" y="4056063"/>
            <a:ext cx="214313" cy="565150"/>
          </a:xfrm>
          <a:custGeom>
            <a:avLst/>
            <a:gdLst>
              <a:gd name="T0" fmla="*/ 2147483647 w 93"/>
              <a:gd name="T1" fmla="*/ 2147483647 h 216"/>
              <a:gd name="T2" fmla="*/ 0 w 93"/>
              <a:gd name="T3" fmla="*/ 0 h 216"/>
              <a:gd name="T4" fmla="*/ 2147483647 w 93"/>
              <a:gd name="T5" fmla="*/ 2147483647 h 216"/>
              <a:gd name="T6" fmla="*/ 2147483647 w 93"/>
              <a:gd name="T7" fmla="*/ 2147483647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93" y="216"/>
                </a:moveTo>
                <a:lnTo>
                  <a:pt x="0" y="0"/>
                </a:lnTo>
                <a:lnTo>
                  <a:pt x="44" y="87"/>
                </a:lnTo>
                <a:lnTo>
                  <a:pt x="93"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49" name="Freeform 326"/>
          <p:cNvSpPr>
            <a:spLocks/>
          </p:cNvSpPr>
          <p:nvPr/>
        </p:nvSpPr>
        <p:spPr bwMode="auto">
          <a:xfrm>
            <a:off x="6046791" y="4621213"/>
            <a:ext cx="219075" cy="93662"/>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51" name="Freeform 328"/>
          <p:cNvSpPr>
            <a:spLocks/>
          </p:cNvSpPr>
          <p:nvPr/>
        </p:nvSpPr>
        <p:spPr bwMode="auto">
          <a:xfrm>
            <a:off x="5934075" y="4283075"/>
            <a:ext cx="228600" cy="431800"/>
          </a:xfrm>
          <a:custGeom>
            <a:avLst/>
            <a:gdLst>
              <a:gd name="T0" fmla="*/ 2147483647 w 99"/>
              <a:gd name="T1" fmla="*/ 2147483647 h 165"/>
              <a:gd name="T2" fmla="*/ 2147483647 w 99"/>
              <a:gd name="T3" fmla="*/ 2147483647 h 165"/>
              <a:gd name="T4" fmla="*/ 0 w 99"/>
              <a:gd name="T5" fmla="*/ 0 h 165"/>
              <a:gd name="T6" fmla="*/ 2147483647 w 99"/>
              <a:gd name="T7" fmla="*/ 2147483647 h 165"/>
              <a:gd name="T8" fmla="*/ 0 60000 65536"/>
              <a:gd name="T9" fmla="*/ 0 60000 65536"/>
              <a:gd name="T10" fmla="*/ 0 60000 65536"/>
              <a:gd name="T11" fmla="*/ 0 60000 65536"/>
              <a:gd name="T12" fmla="*/ 0 w 99"/>
              <a:gd name="T13" fmla="*/ 0 h 165"/>
              <a:gd name="T14" fmla="*/ 99 w 99"/>
              <a:gd name="T15" fmla="*/ 165 h 165"/>
            </a:gdLst>
            <a:ahLst/>
            <a:cxnLst>
              <a:cxn ang="T8">
                <a:pos x="T0" y="T1"/>
              </a:cxn>
              <a:cxn ang="T9">
                <a:pos x="T2" y="T3"/>
              </a:cxn>
              <a:cxn ang="T10">
                <a:pos x="T4" y="T5"/>
              </a:cxn>
              <a:cxn ang="T11">
                <a:pos x="T6" y="T7"/>
              </a:cxn>
            </a:cxnLst>
            <a:rect l="T12" t="T13" r="T14" b="T15"/>
            <a:pathLst>
              <a:path w="99" h="165">
                <a:moveTo>
                  <a:pt x="49" y="129"/>
                </a:moveTo>
                <a:lnTo>
                  <a:pt x="99" y="165"/>
                </a:lnTo>
                <a:lnTo>
                  <a:pt x="0" y="0"/>
                </a:lnTo>
                <a:lnTo>
                  <a:pt x="49" y="12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52" name="Line 329"/>
          <p:cNvSpPr>
            <a:spLocks noChangeShapeType="1"/>
          </p:cNvSpPr>
          <p:nvPr/>
        </p:nvSpPr>
        <p:spPr bwMode="auto">
          <a:xfrm>
            <a:off x="6046788" y="4621219"/>
            <a:ext cx="3175" cy="15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53" name="Freeform 330"/>
          <p:cNvSpPr>
            <a:spLocks/>
          </p:cNvSpPr>
          <p:nvPr/>
        </p:nvSpPr>
        <p:spPr bwMode="auto">
          <a:xfrm>
            <a:off x="3643316" y="3060706"/>
            <a:ext cx="217487" cy="468313"/>
          </a:xfrm>
          <a:custGeom>
            <a:avLst/>
            <a:gdLst>
              <a:gd name="T0" fmla="*/ 0 w 94"/>
              <a:gd name="T1" fmla="*/ 2147483647 h 179"/>
              <a:gd name="T2" fmla="*/ 2147483647 w 94"/>
              <a:gd name="T3" fmla="*/ 2147483647 h 179"/>
              <a:gd name="T4" fmla="*/ 2147483647 w 94"/>
              <a:gd name="T5" fmla="*/ 0 h 179"/>
              <a:gd name="T6" fmla="*/ 0 w 94"/>
              <a:gd name="T7" fmla="*/ 2147483647 h 179"/>
              <a:gd name="T8" fmla="*/ 0 60000 65536"/>
              <a:gd name="T9" fmla="*/ 0 60000 65536"/>
              <a:gd name="T10" fmla="*/ 0 60000 65536"/>
              <a:gd name="T11" fmla="*/ 0 60000 65536"/>
              <a:gd name="T12" fmla="*/ 0 w 94"/>
              <a:gd name="T13" fmla="*/ 0 h 179"/>
              <a:gd name="T14" fmla="*/ 94 w 94"/>
              <a:gd name="T15" fmla="*/ 179 h 179"/>
            </a:gdLst>
            <a:ahLst/>
            <a:cxnLst>
              <a:cxn ang="T8">
                <a:pos x="T0" y="T1"/>
              </a:cxn>
              <a:cxn ang="T9">
                <a:pos x="T2" y="T3"/>
              </a:cxn>
              <a:cxn ang="T10">
                <a:pos x="T4" y="T5"/>
              </a:cxn>
              <a:cxn ang="T11">
                <a:pos x="T6" y="T7"/>
              </a:cxn>
            </a:cxnLst>
            <a:rect l="T12" t="T13" r="T14" b="T15"/>
            <a:pathLst>
              <a:path w="94" h="179">
                <a:moveTo>
                  <a:pt x="0" y="179"/>
                </a:moveTo>
                <a:lnTo>
                  <a:pt x="94" y="160"/>
                </a:lnTo>
                <a:lnTo>
                  <a:pt x="49" y="0"/>
                </a:lnTo>
                <a:lnTo>
                  <a:pt x="0"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54" name="Freeform 331"/>
          <p:cNvSpPr>
            <a:spLocks/>
          </p:cNvSpPr>
          <p:nvPr/>
        </p:nvSpPr>
        <p:spPr bwMode="auto">
          <a:xfrm>
            <a:off x="3756028" y="3024194"/>
            <a:ext cx="219075" cy="454025"/>
          </a:xfrm>
          <a:custGeom>
            <a:avLst/>
            <a:gdLst>
              <a:gd name="T0" fmla="*/ 2147483647 w 94"/>
              <a:gd name="T1" fmla="*/ 0 h 174"/>
              <a:gd name="T2" fmla="*/ 0 w 94"/>
              <a:gd name="T3" fmla="*/ 2147483647 h 174"/>
              <a:gd name="T4" fmla="*/ 2147483647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94" y="0"/>
                </a:moveTo>
                <a:lnTo>
                  <a:pt x="0" y="14"/>
                </a:lnTo>
                <a:lnTo>
                  <a:pt x="45" y="17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55" name="Freeform 332"/>
          <p:cNvSpPr>
            <a:spLocks/>
          </p:cNvSpPr>
          <p:nvPr/>
        </p:nvSpPr>
        <p:spPr bwMode="auto">
          <a:xfrm>
            <a:off x="3975100" y="2543175"/>
            <a:ext cx="214313" cy="660400"/>
          </a:xfrm>
          <a:custGeom>
            <a:avLst/>
            <a:gdLst>
              <a:gd name="T0" fmla="*/ 0 w 93"/>
              <a:gd name="T1" fmla="*/ 2147483647 h 253"/>
              <a:gd name="T2" fmla="*/ 2147483647 w 93"/>
              <a:gd name="T3" fmla="*/ 2147483647 h 253"/>
              <a:gd name="T4" fmla="*/ 2147483647 w 93"/>
              <a:gd name="T5" fmla="*/ 0 h 253"/>
              <a:gd name="T6" fmla="*/ 0 w 93"/>
              <a:gd name="T7" fmla="*/ 2147483647 h 253"/>
              <a:gd name="T8" fmla="*/ 0 60000 65536"/>
              <a:gd name="T9" fmla="*/ 0 60000 65536"/>
              <a:gd name="T10" fmla="*/ 0 60000 65536"/>
              <a:gd name="T11" fmla="*/ 0 60000 65536"/>
              <a:gd name="T12" fmla="*/ 0 w 93"/>
              <a:gd name="T13" fmla="*/ 0 h 253"/>
              <a:gd name="T14" fmla="*/ 93 w 93"/>
              <a:gd name="T15" fmla="*/ 253 h 253"/>
            </a:gdLst>
            <a:ahLst/>
            <a:cxnLst>
              <a:cxn ang="T8">
                <a:pos x="T0" y="T1"/>
              </a:cxn>
              <a:cxn ang="T9">
                <a:pos x="T2" y="T3"/>
              </a:cxn>
              <a:cxn ang="T10">
                <a:pos x="T4" y="T5"/>
              </a:cxn>
              <a:cxn ang="T11">
                <a:pos x="T6" y="T7"/>
              </a:cxn>
            </a:cxnLst>
            <a:rect l="T12" t="T13" r="T14" b="T15"/>
            <a:pathLst>
              <a:path w="93" h="253">
                <a:moveTo>
                  <a:pt x="0" y="184"/>
                </a:moveTo>
                <a:lnTo>
                  <a:pt x="93" y="253"/>
                </a:lnTo>
                <a:lnTo>
                  <a:pt x="44"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56" name="Line 333"/>
          <p:cNvSpPr>
            <a:spLocks noChangeShapeType="1"/>
          </p:cNvSpPr>
          <p:nvPr/>
        </p:nvSpPr>
        <p:spPr bwMode="auto">
          <a:xfrm>
            <a:off x="5832475" y="4067175"/>
            <a:ext cx="214313" cy="5540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57" name="Freeform 334"/>
          <p:cNvSpPr>
            <a:spLocks/>
          </p:cNvSpPr>
          <p:nvPr/>
        </p:nvSpPr>
        <p:spPr bwMode="auto">
          <a:xfrm>
            <a:off x="5718175" y="4056063"/>
            <a:ext cx="215900" cy="227012"/>
          </a:xfrm>
          <a:custGeom>
            <a:avLst/>
            <a:gdLst>
              <a:gd name="T0" fmla="*/ 2147483647 w 93"/>
              <a:gd name="T1" fmla="*/ 0 h 87"/>
              <a:gd name="T2" fmla="*/ 2147483647 w 93"/>
              <a:gd name="T3" fmla="*/ 2147483647 h 87"/>
              <a:gd name="T4" fmla="*/ 0 w 93"/>
              <a:gd name="T5" fmla="*/ 0 h 87"/>
              <a:gd name="T6" fmla="*/ 2147483647 w 93"/>
              <a:gd name="T7" fmla="*/ 0 h 87"/>
              <a:gd name="T8" fmla="*/ 0 60000 65536"/>
              <a:gd name="T9" fmla="*/ 0 60000 65536"/>
              <a:gd name="T10" fmla="*/ 0 60000 65536"/>
              <a:gd name="T11" fmla="*/ 0 60000 65536"/>
              <a:gd name="T12" fmla="*/ 0 w 93"/>
              <a:gd name="T13" fmla="*/ 0 h 87"/>
              <a:gd name="T14" fmla="*/ 93 w 93"/>
              <a:gd name="T15" fmla="*/ 87 h 87"/>
            </a:gdLst>
            <a:ahLst/>
            <a:cxnLst>
              <a:cxn ang="T8">
                <a:pos x="T0" y="T1"/>
              </a:cxn>
              <a:cxn ang="T9">
                <a:pos x="T2" y="T3"/>
              </a:cxn>
              <a:cxn ang="T10">
                <a:pos x="T4" y="T5"/>
              </a:cxn>
              <a:cxn ang="T11">
                <a:pos x="T6" y="T7"/>
              </a:cxn>
            </a:cxnLst>
            <a:rect l="T12" t="T13" r="T14" b="T15"/>
            <a:pathLst>
              <a:path w="93" h="87">
                <a:moveTo>
                  <a:pt x="49" y="0"/>
                </a:moveTo>
                <a:lnTo>
                  <a:pt x="93" y="87"/>
                </a:lnTo>
                <a:lnTo>
                  <a:pt x="0" y="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58" name="Line 335"/>
          <p:cNvSpPr>
            <a:spLocks noChangeShapeType="1"/>
          </p:cNvSpPr>
          <p:nvPr/>
        </p:nvSpPr>
        <p:spPr bwMode="auto">
          <a:xfrm flipH="1" flipV="1">
            <a:off x="2765425" y="4621219"/>
            <a:ext cx="217488"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59" name="Line 336"/>
          <p:cNvSpPr>
            <a:spLocks noChangeShapeType="1"/>
          </p:cNvSpPr>
          <p:nvPr/>
        </p:nvSpPr>
        <p:spPr bwMode="auto">
          <a:xfrm>
            <a:off x="5832475" y="4056063"/>
            <a:ext cx="1588" cy="111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60" name="Line 337"/>
          <p:cNvSpPr>
            <a:spLocks noChangeShapeType="1"/>
          </p:cNvSpPr>
          <p:nvPr/>
        </p:nvSpPr>
        <p:spPr bwMode="auto">
          <a:xfrm>
            <a:off x="6046788" y="4621219"/>
            <a:ext cx="3175" cy="9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61" name="Line 338"/>
          <p:cNvSpPr>
            <a:spLocks noChangeShapeType="1"/>
          </p:cNvSpPr>
          <p:nvPr/>
        </p:nvSpPr>
        <p:spPr bwMode="auto">
          <a:xfrm>
            <a:off x="5945188" y="4297363"/>
            <a:ext cx="101600"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62" name="Freeform 339"/>
          <p:cNvSpPr>
            <a:spLocks/>
          </p:cNvSpPr>
          <p:nvPr/>
        </p:nvSpPr>
        <p:spPr bwMode="auto">
          <a:xfrm>
            <a:off x="4737100" y="3000381"/>
            <a:ext cx="217488" cy="347663"/>
          </a:xfrm>
          <a:custGeom>
            <a:avLst/>
            <a:gdLst>
              <a:gd name="T0" fmla="*/ 2147483647 w 94"/>
              <a:gd name="T1" fmla="*/ 0 h 133"/>
              <a:gd name="T2" fmla="*/ 2147483647 w 94"/>
              <a:gd name="T3" fmla="*/ 2147483647 h 133"/>
              <a:gd name="T4" fmla="*/ 0 w 94"/>
              <a:gd name="T5" fmla="*/ 2147483647 h 133"/>
              <a:gd name="T6" fmla="*/ 2147483647 w 94"/>
              <a:gd name="T7" fmla="*/ 0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5" y="0"/>
                </a:moveTo>
                <a:lnTo>
                  <a:pt x="94" y="133"/>
                </a:lnTo>
                <a:lnTo>
                  <a:pt x="0" y="6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63" name="Freeform 340"/>
          <p:cNvSpPr>
            <a:spLocks/>
          </p:cNvSpPr>
          <p:nvPr/>
        </p:nvSpPr>
        <p:spPr bwMode="auto">
          <a:xfrm>
            <a:off x="4840288" y="3000381"/>
            <a:ext cx="227012" cy="347663"/>
          </a:xfrm>
          <a:custGeom>
            <a:avLst/>
            <a:gdLst>
              <a:gd name="T0" fmla="*/ 2147483647 w 98"/>
              <a:gd name="T1" fmla="*/ 2147483647 h 133"/>
              <a:gd name="T2" fmla="*/ 0 w 98"/>
              <a:gd name="T3" fmla="*/ 0 h 133"/>
              <a:gd name="T4" fmla="*/ 2147483647 w 98"/>
              <a:gd name="T5" fmla="*/ 2147483647 h 133"/>
              <a:gd name="T6" fmla="*/ 2147483647 w 98"/>
              <a:gd name="T7" fmla="*/ 2147483647 h 133"/>
              <a:gd name="T8" fmla="*/ 0 60000 65536"/>
              <a:gd name="T9" fmla="*/ 0 60000 65536"/>
              <a:gd name="T10" fmla="*/ 0 60000 65536"/>
              <a:gd name="T11" fmla="*/ 0 60000 65536"/>
              <a:gd name="T12" fmla="*/ 0 w 98"/>
              <a:gd name="T13" fmla="*/ 0 h 133"/>
              <a:gd name="T14" fmla="*/ 98 w 98"/>
              <a:gd name="T15" fmla="*/ 133 h 133"/>
            </a:gdLst>
            <a:ahLst/>
            <a:cxnLst>
              <a:cxn ang="T8">
                <a:pos x="T0" y="T1"/>
              </a:cxn>
              <a:cxn ang="T9">
                <a:pos x="T2" y="T3"/>
              </a:cxn>
              <a:cxn ang="T10">
                <a:pos x="T4" y="T5"/>
              </a:cxn>
              <a:cxn ang="T11">
                <a:pos x="T6" y="T7"/>
              </a:cxn>
            </a:cxnLst>
            <a:rect l="T12" t="T13" r="T14" b="T15"/>
            <a:pathLst>
              <a:path w="98" h="133">
                <a:moveTo>
                  <a:pt x="98" y="96"/>
                </a:moveTo>
                <a:lnTo>
                  <a:pt x="0" y="0"/>
                </a:lnTo>
                <a:lnTo>
                  <a:pt x="49" y="133"/>
                </a:lnTo>
                <a:lnTo>
                  <a:pt x="98"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64" name="Line 341"/>
          <p:cNvSpPr>
            <a:spLocks noChangeShapeType="1"/>
          </p:cNvSpPr>
          <p:nvPr/>
        </p:nvSpPr>
        <p:spPr bwMode="auto">
          <a:xfrm flipH="1">
            <a:off x="3756028" y="3024188"/>
            <a:ext cx="21907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65" name="Line 342"/>
          <p:cNvSpPr>
            <a:spLocks noChangeShapeType="1"/>
          </p:cNvSpPr>
          <p:nvPr/>
        </p:nvSpPr>
        <p:spPr bwMode="auto">
          <a:xfrm flipV="1">
            <a:off x="3643313" y="3060706"/>
            <a:ext cx="112712" cy="46831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66" name="Line 343"/>
          <p:cNvSpPr>
            <a:spLocks noChangeShapeType="1"/>
          </p:cNvSpPr>
          <p:nvPr/>
        </p:nvSpPr>
        <p:spPr bwMode="auto">
          <a:xfrm flipH="1" flipV="1">
            <a:off x="4051303" y="2693988"/>
            <a:ext cx="219075" cy="157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67" name="Line 344"/>
          <p:cNvSpPr>
            <a:spLocks noChangeShapeType="1"/>
          </p:cNvSpPr>
          <p:nvPr/>
        </p:nvSpPr>
        <p:spPr bwMode="auto">
          <a:xfrm flipV="1">
            <a:off x="3975100" y="2543181"/>
            <a:ext cx="101600" cy="481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68" name="Line 345"/>
          <p:cNvSpPr>
            <a:spLocks noChangeShapeType="1"/>
          </p:cNvSpPr>
          <p:nvPr/>
        </p:nvSpPr>
        <p:spPr bwMode="auto">
          <a:xfrm>
            <a:off x="5718178" y="4056066"/>
            <a:ext cx="114300"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69" name="Line 346"/>
          <p:cNvSpPr>
            <a:spLocks noChangeShapeType="1"/>
          </p:cNvSpPr>
          <p:nvPr/>
        </p:nvSpPr>
        <p:spPr bwMode="auto">
          <a:xfrm flipH="1" flipV="1">
            <a:off x="4840288" y="3000381"/>
            <a:ext cx="227012" cy="250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70" name="Freeform 347"/>
          <p:cNvSpPr>
            <a:spLocks/>
          </p:cNvSpPr>
          <p:nvPr/>
        </p:nvSpPr>
        <p:spPr bwMode="auto">
          <a:xfrm>
            <a:off x="4954591" y="3251200"/>
            <a:ext cx="217487" cy="311150"/>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3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71" name="Freeform 348"/>
          <p:cNvSpPr>
            <a:spLocks/>
          </p:cNvSpPr>
          <p:nvPr/>
        </p:nvSpPr>
        <p:spPr bwMode="auto">
          <a:xfrm>
            <a:off x="5067300" y="3251200"/>
            <a:ext cx="217488" cy="311150"/>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92"/>
                </a:moveTo>
                <a:lnTo>
                  <a:pt x="0" y="0"/>
                </a:lnTo>
                <a:lnTo>
                  <a:pt x="45" y="119"/>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72" name="Line 349"/>
          <p:cNvSpPr>
            <a:spLocks noChangeShapeType="1"/>
          </p:cNvSpPr>
          <p:nvPr/>
        </p:nvSpPr>
        <p:spPr bwMode="auto">
          <a:xfrm flipH="1" flipV="1">
            <a:off x="4259264" y="2846388"/>
            <a:ext cx="276225"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73" name="Line 350"/>
          <p:cNvSpPr>
            <a:spLocks noChangeShapeType="1"/>
          </p:cNvSpPr>
          <p:nvPr/>
        </p:nvSpPr>
        <p:spPr bwMode="auto">
          <a:xfrm flipV="1">
            <a:off x="4189413" y="2846394"/>
            <a:ext cx="76200" cy="3571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74" name="Line 351"/>
          <p:cNvSpPr>
            <a:spLocks noChangeShapeType="1"/>
          </p:cNvSpPr>
          <p:nvPr/>
        </p:nvSpPr>
        <p:spPr bwMode="auto">
          <a:xfrm flipH="1" flipV="1">
            <a:off x="5067300" y="3251200"/>
            <a:ext cx="217488" cy="2413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75" name="Line 352"/>
          <p:cNvSpPr>
            <a:spLocks noChangeShapeType="1"/>
          </p:cNvSpPr>
          <p:nvPr/>
        </p:nvSpPr>
        <p:spPr bwMode="auto">
          <a:xfrm flipV="1">
            <a:off x="4954588" y="3251200"/>
            <a:ext cx="112712" cy="968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76" name="Freeform 353"/>
          <p:cNvSpPr>
            <a:spLocks/>
          </p:cNvSpPr>
          <p:nvPr/>
        </p:nvSpPr>
        <p:spPr bwMode="auto">
          <a:xfrm>
            <a:off x="3209925" y="4186244"/>
            <a:ext cx="215900" cy="528637"/>
          </a:xfrm>
          <a:custGeom>
            <a:avLst/>
            <a:gdLst>
              <a:gd name="T0" fmla="*/ 2147483647 w 93"/>
              <a:gd name="T1" fmla="*/ 0 h 202"/>
              <a:gd name="T2" fmla="*/ 2147483647 w 93"/>
              <a:gd name="T3" fmla="*/ 2147483647 h 202"/>
              <a:gd name="T4" fmla="*/ 0 w 93"/>
              <a:gd name="T5" fmla="*/ 2147483647 h 202"/>
              <a:gd name="T6" fmla="*/ 2147483647 w 93"/>
              <a:gd name="T7" fmla="*/ 0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44" y="0"/>
                </a:moveTo>
                <a:lnTo>
                  <a:pt x="93" y="202"/>
                </a:lnTo>
                <a:lnTo>
                  <a:pt x="0" y="19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77" name="Freeform 354"/>
          <p:cNvSpPr>
            <a:spLocks/>
          </p:cNvSpPr>
          <p:nvPr/>
        </p:nvSpPr>
        <p:spPr bwMode="auto">
          <a:xfrm>
            <a:off x="3311525" y="4032256"/>
            <a:ext cx="217488" cy="682625"/>
          </a:xfrm>
          <a:custGeom>
            <a:avLst/>
            <a:gdLst>
              <a:gd name="T0" fmla="*/ 2147483647 w 94"/>
              <a:gd name="T1" fmla="*/ 0 h 261"/>
              <a:gd name="T2" fmla="*/ 0 w 94"/>
              <a:gd name="T3" fmla="*/ 2147483647 h 261"/>
              <a:gd name="T4" fmla="*/ 2147483647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94" y="0"/>
                </a:moveTo>
                <a:lnTo>
                  <a:pt x="0" y="59"/>
                </a:lnTo>
                <a:lnTo>
                  <a:pt x="49" y="26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78" name="Freeform 355"/>
          <p:cNvSpPr>
            <a:spLocks/>
          </p:cNvSpPr>
          <p:nvPr/>
        </p:nvSpPr>
        <p:spPr bwMode="auto">
          <a:xfrm>
            <a:off x="6162675" y="4654550"/>
            <a:ext cx="215900" cy="96838"/>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79" name="Freeform 356"/>
          <p:cNvSpPr>
            <a:spLocks/>
          </p:cNvSpPr>
          <p:nvPr/>
        </p:nvSpPr>
        <p:spPr bwMode="auto">
          <a:xfrm>
            <a:off x="2878141" y="4654550"/>
            <a:ext cx="219075"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80" name="Freeform 357"/>
          <p:cNvSpPr>
            <a:spLocks/>
          </p:cNvSpPr>
          <p:nvPr/>
        </p:nvSpPr>
        <p:spPr bwMode="auto">
          <a:xfrm>
            <a:off x="2982913" y="4654550"/>
            <a:ext cx="227012" cy="96838"/>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81" name="Line 358"/>
          <p:cNvSpPr>
            <a:spLocks noChangeShapeType="1"/>
          </p:cNvSpPr>
          <p:nvPr/>
        </p:nvSpPr>
        <p:spPr bwMode="auto">
          <a:xfrm flipH="1">
            <a:off x="6162675" y="4664081"/>
            <a:ext cx="10318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82" name="Line 359"/>
          <p:cNvSpPr>
            <a:spLocks noChangeShapeType="1"/>
          </p:cNvSpPr>
          <p:nvPr/>
        </p:nvSpPr>
        <p:spPr bwMode="auto">
          <a:xfrm flipH="1" flipV="1">
            <a:off x="2982913" y="4654556"/>
            <a:ext cx="227012"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83" name="Line 360"/>
          <p:cNvSpPr>
            <a:spLocks noChangeShapeType="1"/>
          </p:cNvSpPr>
          <p:nvPr/>
        </p:nvSpPr>
        <p:spPr bwMode="auto">
          <a:xfrm flipV="1">
            <a:off x="2878141" y="4654556"/>
            <a:ext cx="104775"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84" name="Freeform 361"/>
          <p:cNvSpPr>
            <a:spLocks/>
          </p:cNvSpPr>
          <p:nvPr/>
        </p:nvSpPr>
        <p:spPr bwMode="auto">
          <a:xfrm>
            <a:off x="4406900" y="3033713"/>
            <a:ext cx="215900" cy="398462"/>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11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85" name="Freeform 362"/>
          <p:cNvSpPr>
            <a:spLocks/>
          </p:cNvSpPr>
          <p:nvPr/>
        </p:nvSpPr>
        <p:spPr bwMode="auto">
          <a:xfrm>
            <a:off x="4521200" y="3033713"/>
            <a:ext cx="215900" cy="398462"/>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55"/>
                </a:moveTo>
                <a:lnTo>
                  <a:pt x="0" y="0"/>
                </a:lnTo>
                <a:lnTo>
                  <a:pt x="44" y="152"/>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86" name="Freeform 363"/>
          <p:cNvSpPr>
            <a:spLocks/>
          </p:cNvSpPr>
          <p:nvPr/>
        </p:nvSpPr>
        <p:spPr bwMode="auto">
          <a:xfrm>
            <a:off x="3860800" y="3024188"/>
            <a:ext cx="215900" cy="550862"/>
          </a:xfrm>
          <a:custGeom>
            <a:avLst/>
            <a:gdLst>
              <a:gd name="T0" fmla="*/ 0 w 93"/>
              <a:gd name="T1" fmla="*/ 2147483647 h 211"/>
              <a:gd name="T2" fmla="*/ 2147483647 w 93"/>
              <a:gd name="T3" fmla="*/ 2147483647 h 211"/>
              <a:gd name="T4" fmla="*/ 2147483647 w 93"/>
              <a:gd name="T5" fmla="*/ 0 h 211"/>
              <a:gd name="T6" fmla="*/ 0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0" y="174"/>
                </a:moveTo>
                <a:lnTo>
                  <a:pt x="93" y="211"/>
                </a:lnTo>
                <a:lnTo>
                  <a:pt x="49" y="0"/>
                </a:lnTo>
                <a:lnTo>
                  <a:pt x="0" y="1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87" name="Freeform 364"/>
          <p:cNvSpPr>
            <a:spLocks/>
          </p:cNvSpPr>
          <p:nvPr/>
        </p:nvSpPr>
        <p:spPr bwMode="auto">
          <a:xfrm>
            <a:off x="3975100" y="3024188"/>
            <a:ext cx="214313" cy="550862"/>
          </a:xfrm>
          <a:custGeom>
            <a:avLst/>
            <a:gdLst>
              <a:gd name="T0" fmla="*/ 2147483647 w 93"/>
              <a:gd name="T1" fmla="*/ 2147483647 h 211"/>
              <a:gd name="T2" fmla="*/ 0 w 93"/>
              <a:gd name="T3" fmla="*/ 0 h 211"/>
              <a:gd name="T4" fmla="*/ 2147483647 w 93"/>
              <a:gd name="T5" fmla="*/ 2147483647 h 211"/>
              <a:gd name="T6" fmla="*/ 2147483647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93" y="69"/>
                </a:moveTo>
                <a:lnTo>
                  <a:pt x="0" y="0"/>
                </a:lnTo>
                <a:lnTo>
                  <a:pt x="44" y="211"/>
                </a:lnTo>
                <a:lnTo>
                  <a:pt x="93"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88" name="Freeform 365"/>
          <p:cNvSpPr>
            <a:spLocks/>
          </p:cNvSpPr>
          <p:nvPr/>
        </p:nvSpPr>
        <p:spPr bwMode="auto">
          <a:xfrm>
            <a:off x="3529013" y="3529016"/>
            <a:ext cx="227012" cy="503237"/>
          </a:xfrm>
          <a:custGeom>
            <a:avLst/>
            <a:gdLst>
              <a:gd name="T0" fmla="*/ 2147483647 w 98"/>
              <a:gd name="T1" fmla="*/ 0 h 193"/>
              <a:gd name="T2" fmla="*/ 2147483647 w 98"/>
              <a:gd name="T3" fmla="*/ 2147483647 h 193"/>
              <a:gd name="T4" fmla="*/ 0 w 98"/>
              <a:gd name="T5" fmla="*/ 2147483647 h 193"/>
              <a:gd name="T6" fmla="*/ 2147483647 w 98"/>
              <a:gd name="T7" fmla="*/ 0 h 193"/>
              <a:gd name="T8" fmla="*/ 0 60000 65536"/>
              <a:gd name="T9" fmla="*/ 0 60000 65536"/>
              <a:gd name="T10" fmla="*/ 0 60000 65536"/>
              <a:gd name="T11" fmla="*/ 0 60000 65536"/>
              <a:gd name="T12" fmla="*/ 0 w 98"/>
              <a:gd name="T13" fmla="*/ 0 h 193"/>
              <a:gd name="T14" fmla="*/ 98 w 98"/>
              <a:gd name="T15" fmla="*/ 193 h 193"/>
            </a:gdLst>
            <a:ahLst/>
            <a:cxnLst>
              <a:cxn ang="T8">
                <a:pos x="T0" y="T1"/>
              </a:cxn>
              <a:cxn ang="T9">
                <a:pos x="T2" y="T3"/>
              </a:cxn>
              <a:cxn ang="T10">
                <a:pos x="T4" y="T5"/>
              </a:cxn>
              <a:cxn ang="T11">
                <a:pos x="T6" y="T7"/>
              </a:cxn>
            </a:cxnLst>
            <a:rect l="T12" t="T13" r="T14" b="T15"/>
            <a:pathLst>
              <a:path w="98" h="193">
                <a:moveTo>
                  <a:pt x="49" y="0"/>
                </a:moveTo>
                <a:lnTo>
                  <a:pt x="98" y="147"/>
                </a:lnTo>
                <a:lnTo>
                  <a:pt x="0" y="19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89" name="Freeform 366"/>
          <p:cNvSpPr>
            <a:spLocks/>
          </p:cNvSpPr>
          <p:nvPr/>
        </p:nvSpPr>
        <p:spPr bwMode="auto">
          <a:xfrm>
            <a:off x="3643316" y="3478213"/>
            <a:ext cx="217487" cy="434975"/>
          </a:xfrm>
          <a:custGeom>
            <a:avLst/>
            <a:gdLst>
              <a:gd name="T0" fmla="*/ 2147483647 w 94"/>
              <a:gd name="T1" fmla="*/ 0 h 166"/>
              <a:gd name="T2" fmla="*/ 0 w 94"/>
              <a:gd name="T3" fmla="*/ 2147483647 h 166"/>
              <a:gd name="T4" fmla="*/ 2147483647 w 94"/>
              <a:gd name="T5" fmla="*/ 2147483647 h 166"/>
              <a:gd name="T6" fmla="*/ 2147483647 w 94"/>
              <a:gd name="T7" fmla="*/ 0 h 166"/>
              <a:gd name="T8" fmla="*/ 0 60000 65536"/>
              <a:gd name="T9" fmla="*/ 0 60000 65536"/>
              <a:gd name="T10" fmla="*/ 0 60000 65536"/>
              <a:gd name="T11" fmla="*/ 0 60000 65536"/>
              <a:gd name="T12" fmla="*/ 0 w 94"/>
              <a:gd name="T13" fmla="*/ 0 h 166"/>
              <a:gd name="T14" fmla="*/ 94 w 94"/>
              <a:gd name="T15" fmla="*/ 166 h 166"/>
            </a:gdLst>
            <a:ahLst/>
            <a:cxnLst>
              <a:cxn ang="T8">
                <a:pos x="T0" y="T1"/>
              </a:cxn>
              <a:cxn ang="T9">
                <a:pos x="T2" y="T3"/>
              </a:cxn>
              <a:cxn ang="T10">
                <a:pos x="T4" y="T5"/>
              </a:cxn>
              <a:cxn ang="T11">
                <a:pos x="T6" y="T7"/>
              </a:cxn>
            </a:cxnLst>
            <a:rect l="T12" t="T13" r="T14" b="T15"/>
            <a:pathLst>
              <a:path w="94" h="166">
                <a:moveTo>
                  <a:pt x="94" y="0"/>
                </a:moveTo>
                <a:lnTo>
                  <a:pt x="0" y="19"/>
                </a:lnTo>
                <a:lnTo>
                  <a:pt x="49" y="16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90" name="Freeform 367"/>
          <p:cNvSpPr>
            <a:spLocks/>
          </p:cNvSpPr>
          <p:nvPr/>
        </p:nvSpPr>
        <p:spPr bwMode="auto">
          <a:xfrm>
            <a:off x="5172075" y="3492504"/>
            <a:ext cx="215900" cy="26352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101"/>
                </a:lnTo>
                <a:lnTo>
                  <a:pt x="0" y="2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91" name="Freeform 368"/>
          <p:cNvSpPr>
            <a:spLocks/>
          </p:cNvSpPr>
          <p:nvPr/>
        </p:nvSpPr>
        <p:spPr bwMode="auto">
          <a:xfrm>
            <a:off x="5284788" y="3492504"/>
            <a:ext cx="215900" cy="263525"/>
          </a:xfrm>
          <a:custGeom>
            <a:avLst/>
            <a:gdLst>
              <a:gd name="T0" fmla="*/ 2147483647 w 93"/>
              <a:gd name="T1" fmla="*/ 2147483647 h 101"/>
              <a:gd name="T2" fmla="*/ 0 w 93"/>
              <a:gd name="T3" fmla="*/ 0 h 101"/>
              <a:gd name="T4" fmla="*/ 2147483647 w 93"/>
              <a:gd name="T5" fmla="*/ 2147483647 h 101"/>
              <a:gd name="T6" fmla="*/ 2147483647 w 93"/>
              <a:gd name="T7" fmla="*/ 2147483647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83"/>
                </a:moveTo>
                <a:lnTo>
                  <a:pt x="0" y="0"/>
                </a:lnTo>
                <a:lnTo>
                  <a:pt x="44" y="101"/>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92" name="Line 369"/>
          <p:cNvSpPr>
            <a:spLocks noChangeShapeType="1"/>
          </p:cNvSpPr>
          <p:nvPr/>
        </p:nvSpPr>
        <p:spPr bwMode="auto">
          <a:xfrm flipH="1" flipV="1">
            <a:off x="4530728" y="2981325"/>
            <a:ext cx="206375" cy="196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93" name="Line 370"/>
          <p:cNvSpPr>
            <a:spLocks noChangeShapeType="1"/>
          </p:cNvSpPr>
          <p:nvPr/>
        </p:nvSpPr>
        <p:spPr bwMode="auto">
          <a:xfrm flipV="1">
            <a:off x="4406900" y="2992438"/>
            <a:ext cx="133350" cy="342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94" name="Line 371"/>
          <p:cNvSpPr>
            <a:spLocks noChangeShapeType="1"/>
          </p:cNvSpPr>
          <p:nvPr/>
        </p:nvSpPr>
        <p:spPr bwMode="auto">
          <a:xfrm flipH="1" flipV="1">
            <a:off x="3975100" y="3024194"/>
            <a:ext cx="214313" cy="1793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95" name="Line 372"/>
          <p:cNvSpPr>
            <a:spLocks noChangeShapeType="1"/>
          </p:cNvSpPr>
          <p:nvPr/>
        </p:nvSpPr>
        <p:spPr bwMode="auto">
          <a:xfrm flipV="1">
            <a:off x="3860800" y="3024194"/>
            <a:ext cx="114300" cy="454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96" name="Line 373"/>
          <p:cNvSpPr>
            <a:spLocks noChangeShapeType="1"/>
          </p:cNvSpPr>
          <p:nvPr/>
        </p:nvSpPr>
        <p:spPr bwMode="auto">
          <a:xfrm flipV="1">
            <a:off x="3529013" y="3529016"/>
            <a:ext cx="114300" cy="5032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97" name="Line 374"/>
          <p:cNvSpPr>
            <a:spLocks noChangeShapeType="1"/>
          </p:cNvSpPr>
          <p:nvPr/>
        </p:nvSpPr>
        <p:spPr bwMode="auto">
          <a:xfrm flipH="1">
            <a:off x="3643316" y="3478213"/>
            <a:ext cx="217487" cy="508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98" name="Line 375"/>
          <p:cNvSpPr>
            <a:spLocks noChangeShapeType="1"/>
          </p:cNvSpPr>
          <p:nvPr/>
        </p:nvSpPr>
        <p:spPr bwMode="auto">
          <a:xfrm flipH="1" flipV="1">
            <a:off x="5284788" y="3492500"/>
            <a:ext cx="215900" cy="215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99" name="Line 376"/>
          <p:cNvSpPr>
            <a:spLocks noChangeShapeType="1"/>
          </p:cNvSpPr>
          <p:nvPr/>
        </p:nvSpPr>
        <p:spPr bwMode="auto">
          <a:xfrm flipV="1">
            <a:off x="5172078" y="3492500"/>
            <a:ext cx="112713"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00" name="Freeform 377"/>
          <p:cNvSpPr>
            <a:spLocks/>
          </p:cNvSpPr>
          <p:nvPr/>
        </p:nvSpPr>
        <p:spPr bwMode="auto">
          <a:xfrm>
            <a:off x="4076703" y="3203575"/>
            <a:ext cx="227013" cy="431800"/>
          </a:xfrm>
          <a:custGeom>
            <a:avLst/>
            <a:gdLst>
              <a:gd name="T0" fmla="*/ 2147483647 w 98"/>
              <a:gd name="T1" fmla="*/ 0 h 165"/>
              <a:gd name="T2" fmla="*/ 2147483647 w 98"/>
              <a:gd name="T3" fmla="*/ 2147483647 h 165"/>
              <a:gd name="T4" fmla="*/ 0 w 98"/>
              <a:gd name="T5" fmla="*/ 2147483647 h 165"/>
              <a:gd name="T6" fmla="*/ 2147483647 w 98"/>
              <a:gd name="T7" fmla="*/ 0 h 165"/>
              <a:gd name="T8" fmla="*/ 0 60000 65536"/>
              <a:gd name="T9" fmla="*/ 0 60000 65536"/>
              <a:gd name="T10" fmla="*/ 0 60000 65536"/>
              <a:gd name="T11" fmla="*/ 0 60000 65536"/>
              <a:gd name="T12" fmla="*/ 0 w 98"/>
              <a:gd name="T13" fmla="*/ 0 h 165"/>
              <a:gd name="T14" fmla="*/ 98 w 98"/>
              <a:gd name="T15" fmla="*/ 165 h 165"/>
            </a:gdLst>
            <a:ahLst/>
            <a:cxnLst>
              <a:cxn ang="T8">
                <a:pos x="T0" y="T1"/>
              </a:cxn>
              <a:cxn ang="T9">
                <a:pos x="T2" y="T3"/>
              </a:cxn>
              <a:cxn ang="T10">
                <a:pos x="T4" y="T5"/>
              </a:cxn>
              <a:cxn ang="T11">
                <a:pos x="T6" y="T7"/>
              </a:cxn>
            </a:cxnLst>
            <a:rect l="T12" t="T13" r="T14" b="T15"/>
            <a:pathLst>
              <a:path w="98" h="165">
                <a:moveTo>
                  <a:pt x="49" y="0"/>
                </a:moveTo>
                <a:lnTo>
                  <a:pt x="98" y="165"/>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01" name="Freeform 378"/>
          <p:cNvSpPr>
            <a:spLocks/>
          </p:cNvSpPr>
          <p:nvPr/>
        </p:nvSpPr>
        <p:spPr bwMode="auto">
          <a:xfrm>
            <a:off x="4189416" y="3203575"/>
            <a:ext cx="217487" cy="431800"/>
          </a:xfrm>
          <a:custGeom>
            <a:avLst/>
            <a:gdLst>
              <a:gd name="T0" fmla="*/ 2147483647 w 94"/>
              <a:gd name="T1" fmla="*/ 2147483647 h 165"/>
              <a:gd name="T2" fmla="*/ 0 w 94"/>
              <a:gd name="T3" fmla="*/ 0 h 165"/>
              <a:gd name="T4" fmla="*/ 2147483647 w 94"/>
              <a:gd name="T5" fmla="*/ 2147483647 h 165"/>
              <a:gd name="T6" fmla="*/ 2147483647 w 94"/>
              <a:gd name="T7" fmla="*/ 2147483647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94" y="50"/>
                </a:moveTo>
                <a:lnTo>
                  <a:pt x="0" y="0"/>
                </a:lnTo>
                <a:lnTo>
                  <a:pt x="49" y="165"/>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02" name="Freeform 379"/>
          <p:cNvSpPr>
            <a:spLocks/>
          </p:cNvSpPr>
          <p:nvPr/>
        </p:nvSpPr>
        <p:spPr bwMode="auto">
          <a:xfrm>
            <a:off x="5387978" y="3708400"/>
            <a:ext cx="227013" cy="287338"/>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03" name="Freeform 380"/>
          <p:cNvSpPr>
            <a:spLocks/>
          </p:cNvSpPr>
          <p:nvPr/>
        </p:nvSpPr>
        <p:spPr bwMode="auto">
          <a:xfrm>
            <a:off x="5500691" y="3708405"/>
            <a:ext cx="217487" cy="347663"/>
          </a:xfrm>
          <a:custGeom>
            <a:avLst/>
            <a:gdLst>
              <a:gd name="T0" fmla="*/ 2147483647 w 94"/>
              <a:gd name="T1" fmla="*/ 2147483647 h 133"/>
              <a:gd name="T2" fmla="*/ 0 w 94"/>
              <a:gd name="T3" fmla="*/ 0 h 133"/>
              <a:gd name="T4" fmla="*/ 2147483647 w 94"/>
              <a:gd name="T5" fmla="*/ 2147483647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94" y="133"/>
                </a:moveTo>
                <a:lnTo>
                  <a:pt x="0" y="0"/>
                </a:lnTo>
                <a:lnTo>
                  <a:pt x="49" y="110"/>
                </a:lnTo>
                <a:lnTo>
                  <a:pt x="94" y="1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04" name="Freeform 381"/>
          <p:cNvSpPr>
            <a:spLocks/>
          </p:cNvSpPr>
          <p:nvPr/>
        </p:nvSpPr>
        <p:spPr bwMode="auto">
          <a:xfrm>
            <a:off x="4622800" y="3178175"/>
            <a:ext cx="217488" cy="300038"/>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0"/>
                </a:moveTo>
                <a:lnTo>
                  <a:pt x="94" y="115"/>
                </a:lnTo>
                <a:lnTo>
                  <a:pt x="0" y="9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05" name="Freeform 382"/>
          <p:cNvSpPr>
            <a:spLocks/>
          </p:cNvSpPr>
          <p:nvPr/>
        </p:nvSpPr>
        <p:spPr bwMode="auto">
          <a:xfrm>
            <a:off x="4737100" y="3178175"/>
            <a:ext cx="217488" cy="300038"/>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65"/>
                </a:moveTo>
                <a:lnTo>
                  <a:pt x="0" y="0"/>
                </a:lnTo>
                <a:lnTo>
                  <a:pt x="45" y="115"/>
                </a:lnTo>
                <a:lnTo>
                  <a:pt x="94"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06" name="Freeform 383"/>
          <p:cNvSpPr>
            <a:spLocks/>
          </p:cNvSpPr>
          <p:nvPr/>
        </p:nvSpPr>
        <p:spPr bwMode="auto">
          <a:xfrm>
            <a:off x="3097213" y="4691069"/>
            <a:ext cx="214312"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07" name="Freeform 384"/>
          <p:cNvSpPr>
            <a:spLocks/>
          </p:cNvSpPr>
          <p:nvPr/>
        </p:nvSpPr>
        <p:spPr bwMode="auto">
          <a:xfrm>
            <a:off x="3209925" y="4691069"/>
            <a:ext cx="215900"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08" name="Line 385"/>
          <p:cNvSpPr>
            <a:spLocks noChangeShapeType="1"/>
          </p:cNvSpPr>
          <p:nvPr/>
        </p:nvSpPr>
        <p:spPr bwMode="auto">
          <a:xfrm flipH="1" flipV="1">
            <a:off x="4189416" y="3203581"/>
            <a:ext cx="217487" cy="1317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09" name="Line 386"/>
          <p:cNvSpPr>
            <a:spLocks noChangeShapeType="1"/>
          </p:cNvSpPr>
          <p:nvPr/>
        </p:nvSpPr>
        <p:spPr bwMode="auto">
          <a:xfrm flipV="1">
            <a:off x="4076700" y="3203581"/>
            <a:ext cx="112713" cy="3714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10" name="Line 387"/>
          <p:cNvSpPr>
            <a:spLocks noChangeShapeType="1"/>
          </p:cNvSpPr>
          <p:nvPr/>
        </p:nvSpPr>
        <p:spPr bwMode="auto">
          <a:xfrm flipH="1" flipV="1">
            <a:off x="5500691" y="3708405"/>
            <a:ext cx="217487" cy="3476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11" name="Line 388"/>
          <p:cNvSpPr>
            <a:spLocks noChangeShapeType="1"/>
          </p:cNvSpPr>
          <p:nvPr/>
        </p:nvSpPr>
        <p:spPr bwMode="auto">
          <a:xfrm flipV="1">
            <a:off x="5387975" y="3708402"/>
            <a:ext cx="112713"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12" name="Line 389"/>
          <p:cNvSpPr>
            <a:spLocks noChangeShapeType="1"/>
          </p:cNvSpPr>
          <p:nvPr/>
        </p:nvSpPr>
        <p:spPr bwMode="auto">
          <a:xfrm flipH="1" flipV="1">
            <a:off x="4737100" y="3178181"/>
            <a:ext cx="217488" cy="1698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13" name="Line 390"/>
          <p:cNvSpPr>
            <a:spLocks noChangeShapeType="1"/>
          </p:cNvSpPr>
          <p:nvPr/>
        </p:nvSpPr>
        <p:spPr bwMode="auto">
          <a:xfrm flipH="1" flipV="1">
            <a:off x="3209925" y="4691063"/>
            <a:ext cx="215900"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14" name="Freeform 391"/>
          <p:cNvSpPr>
            <a:spLocks/>
          </p:cNvSpPr>
          <p:nvPr/>
        </p:nvSpPr>
        <p:spPr bwMode="auto">
          <a:xfrm>
            <a:off x="5614991" y="3995738"/>
            <a:ext cx="217487" cy="334962"/>
          </a:xfrm>
          <a:custGeom>
            <a:avLst/>
            <a:gdLst>
              <a:gd name="T0" fmla="*/ 2147483647 w 94"/>
              <a:gd name="T1" fmla="*/ 2147483647 h 128"/>
              <a:gd name="T2" fmla="*/ 2147483647 w 94"/>
              <a:gd name="T3" fmla="*/ 2147483647 h 128"/>
              <a:gd name="T4" fmla="*/ 0 w 94"/>
              <a:gd name="T5" fmla="*/ 0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5" y="23"/>
                </a:moveTo>
                <a:lnTo>
                  <a:pt x="94" y="12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15" name="Freeform 392"/>
          <p:cNvSpPr>
            <a:spLocks/>
          </p:cNvSpPr>
          <p:nvPr/>
        </p:nvSpPr>
        <p:spPr bwMode="auto">
          <a:xfrm>
            <a:off x="5718175" y="4056069"/>
            <a:ext cx="215900" cy="274637"/>
          </a:xfrm>
          <a:custGeom>
            <a:avLst/>
            <a:gdLst>
              <a:gd name="T0" fmla="*/ 2147483647 w 93"/>
              <a:gd name="T1" fmla="*/ 2147483647 h 105"/>
              <a:gd name="T2" fmla="*/ 0 w 93"/>
              <a:gd name="T3" fmla="*/ 0 h 105"/>
              <a:gd name="T4" fmla="*/ 2147483647 w 93"/>
              <a:gd name="T5" fmla="*/ 2147483647 h 105"/>
              <a:gd name="T6" fmla="*/ 2147483647 w 93"/>
              <a:gd name="T7" fmla="*/ 2147483647 h 105"/>
              <a:gd name="T8" fmla="*/ 0 60000 65536"/>
              <a:gd name="T9" fmla="*/ 0 60000 65536"/>
              <a:gd name="T10" fmla="*/ 0 60000 65536"/>
              <a:gd name="T11" fmla="*/ 0 60000 65536"/>
              <a:gd name="T12" fmla="*/ 0 w 93"/>
              <a:gd name="T13" fmla="*/ 0 h 105"/>
              <a:gd name="T14" fmla="*/ 93 w 93"/>
              <a:gd name="T15" fmla="*/ 105 h 105"/>
            </a:gdLst>
            <a:ahLst/>
            <a:cxnLst>
              <a:cxn ang="T8">
                <a:pos x="T0" y="T1"/>
              </a:cxn>
              <a:cxn ang="T9">
                <a:pos x="T2" y="T3"/>
              </a:cxn>
              <a:cxn ang="T10">
                <a:pos x="T4" y="T5"/>
              </a:cxn>
              <a:cxn ang="T11">
                <a:pos x="T6" y="T7"/>
              </a:cxn>
            </a:cxnLst>
            <a:rect l="T12" t="T13" r="T14" b="T15"/>
            <a:pathLst>
              <a:path w="93" h="105">
                <a:moveTo>
                  <a:pt x="93" y="87"/>
                </a:moveTo>
                <a:lnTo>
                  <a:pt x="0" y="0"/>
                </a:lnTo>
                <a:lnTo>
                  <a:pt x="49" y="105"/>
                </a:lnTo>
                <a:lnTo>
                  <a:pt x="93"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16" name="Freeform 393"/>
          <p:cNvSpPr>
            <a:spLocks/>
          </p:cNvSpPr>
          <p:nvPr/>
        </p:nvSpPr>
        <p:spPr bwMode="auto">
          <a:xfrm>
            <a:off x="3425825" y="4032256"/>
            <a:ext cx="217488" cy="682625"/>
          </a:xfrm>
          <a:custGeom>
            <a:avLst/>
            <a:gdLst>
              <a:gd name="T0" fmla="*/ 2147483647 w 94"/>
              <a:gd name="T1" fmla="*/ 0 h 261"/>
              <a:gd name="T2" fmla="*/ 2147483647 w 94"/>
              <a:gd name="T3" fmla="*/ 2147483647 h 261"/>
              <a:gd name="T4" fmla="*/ 0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45" y="0"/>
                </a:moveTo>
                <a:lnTo>
                  <a:pt x="94" y="96"/>
                </a:lnTo>
                <a:lnTo>
                  <a:pt x="0" y="26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17" name="Freeform 394"/>
          <p:cNvSpPr>
            <a:spLocks/>
          </p:cNvSpPr>
          <p:nvPr/>
        </p:nvSpPr>
        <p:spPr bwMode="auto">
          <a:xfrm>
            <a:off x="3529013" y="3913190"/>
            <a:ext cx="227012" cy="369887"/>
          </a:xfrm>
          <a:custGeom>
            <a:avLst/>
            <a:gdLst>
              <a:gd name="T0" fmla="*/ 2147483647 w 98"/>
              <a:gd name="T1" fmla="*/ 0 h 142"/>
              <a:gd name="T2" fmla="*/ 0 w 98"/>
              <a:gd name="T3" fmla="*/ 2147483647 h 142"/>
              <a:gd name="T4" fmla="*/ 2147483647 w 98"/>
              <a:gd name="T5" fmla="*/ 2147483647 h 142"/>
              <a:gd name="T6" fmla="*/ 2147483647 w 98"/>
              <a:gd name="T7" fmla="*/ 0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0"/>
                </a:moveTo>
                <a:lnTo>
                  <a:pt x="0" y="46"/>
                </a:lnTo>
                <a:lnTo>
                  <a:pt x="49" y="142"/>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18" name="Freeform 395"/>
          <p:cNvSpPr>
            <a:spLocks/>
          </p:cNvSpPr>
          <p:nvPr/>
        </p:nvSpPr>
        <p:spPr bwMode="auto">
          <a:xfrm>
            <a:off x="3756028" y="3478213"/>
            <a:ext cx="219075" cy="481012"/>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6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19" name="Freeform 396"/>
          <p:cNvSpPr>
            <a:spLocks/>
          </p:cNvSpPr>
          <p:nvPr/>
        </p:nvSpPr>
        <p:spPr bwMode="auto">
          <a:xfrm>
            <a:off x="3860800" y="3478213"/>
            <a:ext cx="215900" cy="481012"/>
          </a:xfrm>
          <a:custGeom>
            <a:avLst/>
            <a:gdLst>
              <a:gd name="T0" fmla="*/ 2147483647 w 93"/>
              <a:gd name="T1" fmla="*/ 2147483647 h 184"/>
              <a:gd name="T2" fmla="*/ 0 w 93"/>
              <a:gd name="T3" fmla="*/ 0 h 184"/>
              <a:gd name="T4" fmla="*/ 2147483647 w 93"/>
              <a:gd name="T5" fmla="*/ 2147483647 h 184"/>
              <a:gd name="T6" fmla="*/ 2147483647 w 93"/>
              <a:gd name="T7" fmla="*/ 2147483647 h 184"/>
              <a:gd name="T8" fmla="*/ 0 60000 65536"/>
              <a:gd name="T9" fmla="*/ 0 60000 65536"/>
              <a:gd name="T10" fmla="*/ 0 60000 65536"/>
              <a:gd name="T11" fmla="*/ 0 60000 65536"/>
              <a:gd name="T12" fmla="*/ 0 w 93"/>
              <a:gd name="T13" fmla="*/ 0 h 184"/>
              <a:gd name="T14" fmla="*/ 93 w 93"/>
              <a:gd name="T15" fmla="*/ 184 h 184"/>
            </a:gdLst>
            <a:ahLst/>
            <a:cxnLst>
              <a:cxn ang="T8">
                <a:pos x="T0" y="T1"/>
              </a:cxn>
              <a:cxn ang="T9">
                <a:pos x="T2" y="T3"/>
              </a:cxn>
              <a:cxn ang="T10">
                <a:pos x="T4" y="T5"/>
              </a:cxn>
              <a:cxn ang="T11">
                <a:pos x="T6" y="T7"/>
              </a:cxn>
            </a:cxnLst>
            <a:rect l="T12" t="T13" r="T14" b="T15"/>
            <a:pathLst>
              <a:path w="93" h="184">
                <a:moveTo>
                  <a:pt x="93" y="37"/>
                </a:moveTo>
                <a:lnTo>
                  <a:pt x="0" y="0"/>
                </a:lnTo>
                <a:lnTo>
                  <a:pt x="49" y="184"/>
                </a:lnTo>
                <a:lnTo>
                  <a:pt x="93" y="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20" name="Line 397"/>
          <p:cNvSpPr>
            <a:spLocks noChangeShapeType="1"/>
          </p:cNvSpPr>
          <p:nvPr/>
        </p:nvSpPr>
        <p:spPr bwMode="auto">
          <a:xfrm flipH="1" flipV="1">
            <a:off x="5718175" y="4056063"/>
            <a:ext cx="215900" cy="2270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21" name="Line 398"/>
          <p:cNvSpPr>
            <a:spLocks noChangeShapeType="1"/>
          </p:cNvSpPr>
          <p:nvPr/>
        </p:nvSpPr>
        <p:spPr bwMode="auto">
          <a:xfrm>
            <a:off x="5614988" y="3995739"/>
            <a:ext cx="10318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22" name="Line 399"/>
          <p:cNvSpPr>
            <a:spLocks noChangeShapeType="1"/>
          </p:cNvSpPr>
          <p:nvPr/>
        </p:nvSpPr>
        <p:spPr bwMode="auto">
          <a:xfrm flipV="1">
            <a:off x="3425825" y="4032256"/>
            <a:ext cx="103188" cy="68262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23" name="Line 400"/>
          <p:cNvSpPr>
            <a:spLocks noChangeShapeType="1"/>
          </p:cNvSpPr>
          <p:nvPr/>
        </p:nvSpPr>
        <p:spPr bwMode="auto">
          <a:xfrm flipH="1" flipV="1">
            <a:off x="3860800" y="3478219"/>
            <a:ext cx="215900" cy="96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24" name="Line 401"/>
          <p:cNvSpPr>
            <a:spLocks noChangeShapeType="1"/>
          </p:cNvSpPr>
          <p:nvPr/>
        </p:nvSpPr>
        <p:spPr bwMode="auto">
          <a:xfrm flipV="1">
            <a:off x="3756028" y="3478213"/>
            <a:ext cx="104775" cy="434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25" name="Freeform 402"/>
          <p:cNvSpPr>
            <a:spLocks/>
          </p:cNvSpPr>
          <p:nvPr/>
        </p:nvSpPr>
        <p:spPr bwMode="auto">
          <a:xfrm>
            <a:off x="4840288" y="3348038"/>
            <a:ext cx="227012" cy="300037"/>
          </a:xfrm>
          <a:custGeom>
            <a:avLst/>
            <a:gdLst>
              <a:gd name="T0" fmla="*/ 2147483647 w 98"/>
              <a:gd name="T1" fmla="*/ 0 h 115"/>
              <a:gd name="T2" fmla="*/ 2147483647 w 98"/>
              <a:gd name="T3" fmla="*/ 2147483647 h 115"/>
              <a:gd name="T4" fmla="*/ 0 w 98"/>
              <a:gd name="T5" fmla="*/ 2147483647 h 115"/>
              <a:gd name="T6" fmla="*/ 2147483647 w 98"/>
              <a:gd name="T7" fmla="*/ 0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49" y="0"/>
                </a:moveTo>
                <a:lnTo>
                  <a:pt x="98" y="115"/>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26" name="Freeform 403"/>
          <p:cNvSpPr>
            <a:spLocks/>
          </p:cNvSpPr>
          <p:nvPr/>
        </p:nvSpPr>
        <p:spPr bwMode="auto">
          <a:xfrm>
            <a:off x="4954591" y="3348038"/>
            <a:ext cx="217487" cy="300037"/>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82"/>
                </a:moveTo>
                <a:lnTo>
                  <a:pt x="0" y="0"/>
                </a:lnTo>
                <a:lnTo>
                  <a:pt x="49" y="115"/>
                </a:lnTo>
                <a:lnTo>
                  <a:pt x="94" y="8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27" name="Freeform 404"/>
          <p:cNvSpPr>
            <a:spLocks/>
          </p:cNvSpPr>
          <p:nvPr/>
        </p:nvSpPr>
        <p:spPr bwMode="auto">
          <a:xfrm>
            <a:off x="4303716" y="3335344"/>
            <a:ext cx="217487" cy="300037"/>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28" name="Line 405"/>
          <p:cNvSpPr>
            <a:spLocks noChangeShapeType="1"/>
          </p:cNvSpPr>
          <p:nvPr/>
        </p:nvSpPr>
        <p:spPr bwMode="auto">
          <a:xfrm flipH="1" flipV="1">
            <a:off x="4954591" y="3348038"/>
            <a:ext cx="217487" cy="2143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29" name="Line 406"/>
          <p:cNvSpPr>
            <a:spLocks noChangeShapeType="1"/>
          </p:cNvSpPr>
          <p:nvPr/>
        </p:nvSpPr>
        <p:spPr bwMode="auto">
          <a:xfrm flipV="1">
            <a:off x="4840288" y="3348044"/>
            <a:ext cx="114300" cy="130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30" name="Line 407"/>
          <p:cNvSpPr>
            <a:spLocks noChangeShapeType="1"/>
          </p:cNvSpPr>
          <p:nvPr/>
        </p:nvSpPr>
        <p:spPr bwMode="auto">
          <a:xfrm flipH="1" flipV="1">
            <a:off x="4406900" y="3335344"/>
            <a:ext cx="215900" cy="96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31" name="Line 408"/>
          <p:cNvSpPr>
            <a:spLocks noChangeShapeType="1"/>
          </p:cNvSpPr>
          <p:nvPr/>
        </p:nvSpPr>
        <p:spPr bwMode="auto">
          <a:xfrm flipV="1">
            <a:off x="4303713" y="3335344"/>
            <a:ext cx="103187"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32" name="Freeform 409"/>
          <p:cNvSpPr>
            <a:spLocks/>
          </p:cNvSpPr>
          <p:nvPr/>
        </p:nvSpPr>
        <p:spPr bwMode="auto">
          <a:xfrm>
            <a:off x="5832475" y="4283081"/>
            <a:ext cx="214313" cy="504825"/>
          </a:xfrm>
          <a:custGeom>
            <a:avLst/>
            <a:gdLst>
              <a:gd name="T0" fmla="*/ 2147483647 w 93"/>
              <a:gd name="T1" fmla="*/ 0 h 193"/>
              <a:gd name="T2" fmla="*/ 2147483647 w 93"/>
              <a:gd name="T3" fmla="*/ 2147483647 h 193"/>
              <a:gd name="T4" fmla="*/ 0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0"/>
                </a:moveTo>
                <a:lnTo>
                  <a:pt x="93" y="193"/>
                </a:lnTo>
                <a:lnTo>
                  <a:pt x="0" y="18"/>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33" name="Freeform 410"/>
          <p:cNvSpPr>
            <a:spLocks/>
          </p:cNvSpPr>
          <p:nvPr/>
        </p:nvSpPr>
        <p:spPr bwMode="auto">
          <a:xfrm>
            <a:off x="5934075" y="4283081"/>
            <a:ext cx="228600" cy="504825"/>
          </a:xfrm>
          <a:custGeom>
            <a:avLst/>
            <a:gdLst>
              <a:gd name="T0" fmla="*/ 2147483647 w 99"/>
              <a:gd name="T1" fmla="*/ 2147483647 h 193"/>
              <a:gd name="T2" fmla="*/ 0 w 99"/>
              <a:gd name="T3" fmla="*/ 0 h 193"/>
              <a:gd name="T4" fmla="*/ 2147483647 w 99"/>
              <a:gd name="T5" fmla="*/ 2147483647 h 193"/>
              <a:gd name="T6" fmla="*/ 2147483647 w 99"/>
              <a:gd name="T7" fmla="*/ 2147483647 h 193"/>
              <a:gd name="T8" fmla="*/ 0 60000 65536"/>
              <a:gd name="T9" fmla="*/ 0 60000 65536"/>
              <a:gd name="T10" fmla="*/ 0 60000 65536"/>
              <a:gd name="T11" fmla="*/ 0 60000 65536"/>
              <a:gd name="T12" fmla="*/ 0 w 99"/>
              <a:gd name="T13" fmla="*/ 0 h 193"/>
              <a:gd name="T14" fmla="*/ 99 w 99"/>
              <a:gd name="T15" fmla="*/ 193 h 193"/>
            </a:gdLst>
            <a:ahLst/>
            <a:cxnLst>
              <a:cxn ang="T8">
                <a:pos x="T0" y="T1"/>
              </a:cxn>
              <a:cxn ang="T9">
                <a:pos x="T2" y="T3"/>
              </a:cxn>
              <a:cxn ang="T10">
                <a:pos x="T4" y="T5"/>
              </a:cxn>
              <a:cxn ang="T11">
                <a:pos x="T6" y="T7"/>
              </a:cxn>
            </a:cxnLst>
            <a:rect l="T12" t="T13" r="T14" b="T15"/>
            <a:pathLst>
              <a:path w="99" h="193">
                <a:moveTo>
                  <a:pt x="99" y="165"/>
                </a:moveTo>
                <a:lnTo>
                  <a:pt x="0" y="0"/>
                </a:lnTo>
                <a:lnTo>
                  <a:pt x="49" y="193"/>
                </a:lnTo>
                <a:lnTo>
                  <a:pt x="9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34" name="Line 411"/>
          <p:cNvSpPr>
            <a:spLocks noChangeShapeType="1"/>
          </p:cNvSpPr>
          <p:nvPr/>
        </p:nvSpPr>
        <p:spPr bwMode="auto">
          <a:xfrm>
            <a:off x="5934078" y="4283075"/>
            <a:ext cx="11113" cy="14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35" name="Line 412"/>
          <p:cNvSpPr>
            <a:spLocks noChangeShapeType="1"/>
          </p:cNvSpPr>
          <p:nvPr/>
        </p:nvSpPr>
        <p:spPr bwMode="auto">
          <a:xfrm flipH="1" flipV="1">
            <a:off x="5934075" y="4283075"/>
            <a:ext cx="228600" cy="4318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36" name="Line 413"/>
          <p:cNvSpPr>
            <a:spLocks noChangeShapeType="1"/>
          </p:cNvSpPr>
          <p:nvPr/>
        </p:nvSpPr>
        <p:spPr bwMode="auto">
          <a:xfrm flipV="1">
            <a:off x="5832475" y="4283081"/>
            <a:ext cx="101600"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37" name="Freeform 414"/>
          <p:cNvSpPr>
            <a:spLocks/>
          </p:cNvSpPr>
          <p:nvPr/>
        </p:nvSpPr>
        <p:spPr bwMode="auto">
          <a:xfrm>
            <a:off x="3311525" y="4714875"/>
            <a:ext cx="217488"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38" name="Freeform 415"/>
          <p:cNvSpPr>
            <a:spLocks/>
          </p:cNvSpPr>
          <p:nvPr/>
        </p:nvSpPr>
        <p:spPr bwMode="auto">
          <a:xfrm>
            <a:off x="3425825" y="4283075"/>
            <a:ext cx="217488" cy="528638"/>
          </a:xfrm>
          <a:custGeom>
            <a:avLst/>
            <a:gdLst>
              <a:gd name="T0" fmla="*/ 2147483647 w 94"/>
              <a:gd name="T1" fmla="*/ 0 h 202"/>
              <a:gd name="T2" fmla="*/ 0 w 94"/>
              <a:gd name="T3" fmla="*/ 2147483647 h 202"/>
              <a:gd name="T4" fmla="*/ 2147483647 w 94"/>
              <a:gd name="T5" fmla="*/ 2147483647 h 202"/>
              <a:gd name="T6" fmla="*/ 2147483647 w 94"/>
              <a:gd name="T7" fmla="*/ 0 h 202"/>
              <a:gd name="T8" fmla="*/ 0 60000 65536"/>
              <a:gd name="T9" fmla="*/ 0 60000 65536"/>
              <a:gd name="T10" fmla="*/ 0 60000 65536"/>
              <a:gd name="T11" fmla="*/ 0 60000 65536"/>
              <a:gd name="T12" fmla="*/ 0 w 94"/>
              <a:gd name="T13" fmla="*/ 0 h 202"/>
              <a:gd name="T14" fmla="*/ 94 w 94"/>
              <a:gd name="T15" fmla="*/ 202 h 202"/>
            </a:gdLst>
            <a:ahLst/>
            <a:cxnLst>
              <a:cxn ang="T8">
                <a:pos x="T0" y="T1"/>
              </a:cxn>
              <a:cxn ang="T9">
                <a:pos x="T2" y="T3"/>
              </a:cxn>
              <a:cxn ang="T10">
                <a:pos x="T4" y="T5"/>
              </a:cxn>
              <a:cxn ang="T11">
                <a:pos x="T6" y="T7"/>
              </a:cxn>
            </a:cxnLst>
            <a:rect l="T12" t="T13" r="T14" b="T15"/>
            <a:pathLst>
              <a:path w="94" h="202">
                <a:moveTo>
                  <a:pt x="94" y="0"/>
                </a:moveTo>
                <a:lnTo>
                  <a:pt x="0" y="165"/>
                </a:lnTo>
                <a:lnTo>
                  <a:pt x="45" y="202"/>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39" name="Freeform 416"/>
          <p:cNvSpPr>
            <a:spLocks/>
          </p:cNvSpPr>
          <p:nvPr/>
        </p:nvSpPr>
        <p:spPr bwMode="auto">
          <a:xfrm>
            <a:off x="6046791" y="4714875"/>
            <a:ext cx="219075"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8"/>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40" name="Freeform 417"/>
          <p:cNvSpPr>
            <a:spLocks/>
          </p:cNvSpPr>
          <p:nvPr/>
        </p:nvSpPr>
        <p:spPr bwMode="auto">
          <a:xfrm>
            <a:off x="6162675" y="4714875"/>
            <a:ext cx="215900" cy="96838"/>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41" name="Freeform 418"/>
          <p:cNvSpPr>
            <a:spLocks/>
          </p:cNvSpPr>
          <p:nvPr/>
        </p:nvSpPr>
        <p:spPr bwMode="auto">
          <a:xfrm>
            <a:off x="2765425" y="4714875"/>
            <a:ext cx="217488"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42" name="Freeform 419"/>
          <p:cNvSpPr>
            <a:spLocks/>
          </p:cNvSpPr>
          <p:nvPr/>
        </p:nvSpPr>
        <p:spPr bwMode="auto">
          <a:xfrm>
            <a:off x="2878141" y="4714875"/>
            <a:ext cx="219075" cy="968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43" name="Line 420"/>
          <p:cNvSpPr>
            <a:spLocks noChangeShapeType="1"/>
          </p:cNvSpPr>
          <p:nvPr/>
        </p:nvSpPr>
        <p:spPr bwMode="auto">
          <a:xfrm flipH="1">
            <a:off x="3425825" y="4283075"/>
            <a:ext cx="217488" cy="4318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44" name="Line 421"/>
          <p:cNvSpPr>
            <a:spLocks noChangeShapeType="1"/>
          </p:cNvSpPr>
          <p:nvPr/>
        </p:nvSpPr>
        <p:spPr bwMode="auto">
          <a:xfrm flipV="1">
            <a:off x="3311525" y="4714881"/>
            <a:ext cx="114300" cy="7302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45" name="Line 422"/>
          <p:cNvSpPr>
            <a:spLocks noChangeShapeType="1"/>
          </p:cNvSpPr>
          <p:nvPr/>
        </p:nvSpPr>
        <p:spPr bwMode="auto">
          <a:xfrm flipH="1" flipV="1">
            <a:off x="2878141" y="4714881"/>
            <a:ext cx="21907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46" name="Line 423"/>
          <p:cNvSpPr>
            <a:spLocks noChangeShapeType="1"/>
          </p:cNvSpPr>
          <p:nvPr/>
        </p:nvSpPr>
        <p:spPr bwMode="auto">
          <a:xfrm flipH="1" flipV="1">
            <a:off x="6162675" y="4714881"/>
            <a:ext cx="215900"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47" name="Line 424"/>
          <p:cNvSpPr>
            <a:spLocks noChangeShapeType="1"/>
          </p:cNvSpPr>
          <p:nvPr/>
        </p:nvSpPr>
        <p:spPr bwMode="auto">
          <a:xfrm flipH="1">
            <a:off x="6046791" y="4714881"/>
            <a:ext cx="115887"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48" name="Line 425"/>
          <p:cNvSpPr>
            <a:spLocks noChangeShapeType="1"/>
          </p:cNvSpPr>
          <p:nvPr/>
        </p:nvSpPr>
        <p:spPr bwMode="auto">
          <a:xfrm flipV="1">
            <a:off x="2765428" y="4714881"/>
            <a:ext cx="112713"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49" name="Freeform 426"/>
          <p:cNvSpPr>
            <a:spLocks/>
          </p:cNvSpPr>
          <p:nvPr/>
        </p:nvSpPr>
        <p:spPr bwMode="auto">
          <a:xfrm>
            <a:off x="3975100" y="3575056"/>
            <a:ext cx="214313" cy="384175"/>
          </a:xfrm>
          <a:custGeom>
            <a:avLst/>
            <a:gdLst>
              <a:gd name="T0" fmla="*/ 2147483647 w 93"/>
              <a:gd name="T1" fmla="*/ 0 h 147"/>
              <a:gd name="T2" fmla="*/ 2147483647 w 93"/>
              <a:gd name="T3" fmla="*/ 2147483647 h 147"/>
              <a:gd name="T4" fmla="*/ 0 w 93"/>
              <a:gd name="T5" fmla="*/ 2147483647 h 147"/>
              <a:gd name="T6" fmla="*/ 2147483647 w 93"/>
              <a:gd name="T7" fmla="*/ 0 h 147"/>
              <a:gd name="T8" fmla="*/ 0 60000 65536"/>
              <a:gd name="T9" fmla="*/ 0 60000 65536"/>
              <a:gd name="T10" fmla="*/ 0 60000 65536"/>
              <a:gd name="T11" fmla="*/ 0 60000 65536"/>
              <a:gd name="T12" fmla="*/ 0 w 93"/>
              <a:gd name="T13" fmla="*/ 0 h 147"/>
              <a:gd name="T14" fmla="*/ 93 w 93"/>
              <a:gd name="T15" fmla="*/ 147 h 147"/>
            </a:gdLst>
            <a:ahLst/>
            <a:cxnLst>
              <a:cxn ang="T8">
                <a:pos x="T0" y="T1"/>
              </a:cxn>
              <a:cxn ang="T9">
                <a:pos x="T2" y="T3"/>
              </a:cxn>
              <a:cxn ang="T10">
                <a:pos x="T4" y="T5"/>
              </a:cxn>
              <a:cxn ang="T11">
                <a:pos x="T6" y="T7"/>
              </a:cxn>
            </a:cxnLst>
            <a:rect l="T12" t="T13" r="T14" b="T15"/>
            <a:pathLst>
              <a:path w="93" h="147">
                <a:moveTo>
                  <a:pt x="44" y="0"/>
                </a:moveTo>
                <a:lnTo>
                  <a:pt x="93" y="142"/>
                </a:lnTo>
                <a:lnTo>
                  <a:pt x="0" y="147"/>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50" name="Freeform 427"/>
          <p:cNvSpPr>
            <a:spLocks/>
          </p:cNvSpPr>
          <p:nvPr/>
        </p:nvSpPr>
        <p:spPr bwMode="auto">
          <a:xfrm>
            <a:off x="4076703" y="3575051"/>
            <a:ext cx="227013" cy="371475"/>
          </a:xfrm>
          <a:custGeom>
            <a:avLst/>
            <a:gdLst>
              <a:gd name="T0" fmla="*/ 2147483647 w 98"/>
              <a:gd name="T1" fmla="*/ 2147483647 h 142"/>
              <a:gd name="T2" fmla="*/ 0 w 98"/>
              <a:gd name="T3" fmla="*/ 0 h 142"/>
              <a:gd name="T4" fmla="*/ 2147483647 w 98"/>
              <a:gd name="T5" fmla="*/ 2147483647 h 142"/>
              <a:gd name="T6" fmla="*/ 2147483647 w 98"/>
              <a:gd name="T7" fmla="*/ 2147483647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23"/>
                </a:moveTo>
                <a:lnTo>
                  <a:pt x="0" y="0"/>
                </a:lnTo>
                <a:lnTo>
                  <a:pt x="49" y="142"/>
                </a:lnTo>
                <a:lnTo>
                  <a:pt x="98"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51" name="Freeform 428"/>
          <p:cNvSpPr>
            <a:spLocks/>
          </p:cNvSpPr>
          <p:nvPr/>
        </p:nvSpPr>
        <p:spPr bwMode="auto">
          <a:xfrm>
            <a:off x="5067300" y="3562350"/>
            <a:ext cx="217488" cy="323850"/>
          </a:xfrm>
          <a:custGeom>
            <a:avLst/>
            <a:gdLst>
              <a:gd name="T0" fmla="*/ 2147483647 w 94"/>
              <a:gd name="T1" fmla="*/ 0 h 124"/>
              <a:gd name="T2" fmla="*/ 2147483647 w 94"/>
              <a:gd name="T3" fmla="*/ 2147483647 h 124"/>
              <a:gd name="T4" fmla="*/ 0 w 94"/>
              <a:gd name="T5" fmla="*/ 2147483647 h 124"/>
              <a:gd name="T6" fmla="*/ 2147483647 w 94"/>
              <a:gd name="T7" fmla="*/ 0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45" y="0"/>
                </a:moveTo>
                <a:lnTo>
                  <a:pt x="94" y="124"/>
                </a:lnTo>
                <a:lnTo>
                  <a:pt x="0" y="3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52" name="Freeform 429"/>
          <p:cNvSpPr>
            <a:spLocks/>
          </p:cNvSpPr>
          <p:nvPr/>
        </p:nvSpPr>
        <p:spPr bwMode="auto">
          <a:xfrm>
            <a:off x="5172075" y="3562350"/>
            <a:ext cx="215900" cy="323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74"/>
                </a:moveTo>
                <a:lnTo>
                  <a:pt x="0" y="0"/>
                </a:lnTo>
                <a:lnTo>
                  <a:pt x="49" y="124"/>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53" name="Line 430"/>
          <p:cNvSpPr>
            <a:spLocks noChangeShapeType="1"/>
          </p:cNvSpPr>
          <p:nvPr/>
        </p:nvSpPr>
        <p:spPr bwMode="auto">
          <a:xfrm flipH="1" flipV="1">
            <a:off x="4076703" y="3575055"/>
            <a:ext cx="227013"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54" name="Line 431"/>
          <p:cNvSpPr>
            <a:spLocks noChangeShapeType="1"/>
          </p:cNvSpPr>
          <p:nvPr/>
        </p:nvSpPr>
        <p:spPr bwMode="auto">
          <a:xfrm flipV="1">
            <a:off x="3975100" y="3575056"/>
            <a:ext cx="101600" cy="384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55" name="Line 432"/>
          <p:cNvSpPr>
            <a:spLocks noChangeShapeType="1"/>
          </p:cNvSpPr>
          <p:nvPr/>
        </p:nvSpPr>
        <p:spPr bwMode="auto">
          <a:xfrm flipH="1" flipV="1">
            <a:off x="5172075" y="3562350"/>
            <a:ext cx="215900" cy="1936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56" name="Line 433"/>
          <p:cNvSpPr>
            <a:spLocks noChangeShapeType="1"/>
          </p:cNvSpPr>
          <p:nvPr/>
        </p:nvSpPr>
        <p:spPr bwMode="auto">
          <a:xfrm flipV="1">
            <a:off x="5067303" y="3562355"/>
            <a:ext cx="104775" cy="857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57" name="Freeform 434"/>
          <p:cNvSpPr>
            <a:spLocks/>
          </p:cNvSpPr>
          <p:nvPr/>
        </p:nvSpPr>
        <p:spPr bwMode="auto">
          <a:xfrm>
            <a:off x="4622800" y="3432175"/>
            <a:ext cx="217488" cy="215900"/>
          </a:xfrm>
          <a:custGeom>
            <a:avLst/>
            <a:gdLst>
              <a:gd name="T0" fmla="*/ 2147483647 w 94"/>
              <a:gd name="T1" fmla="*/ 2147483647 h 83"/>
              <a:gd name="T2" fmla="*/ 0 w 94"/>
              <a:gd name="T3" fmla="*/ 0 h 83"/>
              <a:gd name="T4" fmla="*/ 2147483647 w 94"/>
              <a:gd name="T5" fmla="*/ 2147483647 h 83"/>
              <a:gd name="T6" fmla="*/ 2147483647 w 94"/>
              <a:gd name="T7" fmla="*/ 2147483647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94" y="18"/>
                </a:moveTo>
                <a:lnTo>
                  <a:pt x="0" y="0"/>
                </a:lnTo>
                <a:lnTo>
                  <a:pt x="49" y="83"/>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58" name="Freeform 435"/>
          <p:cNvSpPr>
            <a:spLocks/>
          </p:cNvSpPr>
          <p:nvPr/>
        </p:nvSpPr>
        <p:spPr bwMode="auto">
          <a:xfrm>
            <a:off x="3643316" y="3913190"/>
            <a:ext cx="217487" cy="369887"/>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24"/>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59" name="Freeform 436"/>
          <p:cNvSpPr>
            <a:spLocks/>
          </p:cNvSpPr>
          <p:nvPr/>
        </p:nvSpPr>
        <p:spPr bwMode="auto">
          <a:xfrm>
            <a:off x="3756028" y="3913188"/>
            <a:ext cx="219075" cy="323850"/>
          </a:xfrm>
          <a:custGeom>
            <a:avLst/>
            <a:gdLst>
              <a:gd name="T0" fmla="*/ 2147483647 w 94"/>
              <a:gd name="T1" fmla="*/ 2147483647 h 124"/>
              <a:gd name="T2" fmla="*/ 0 w 94"/>
              <a:gd name="T3" fmla="*/ 0 h 124"/>
              <a:gd name="T4" fmla="*/ 2147483647 w 94"/>
              <a:gd name="T5" fmla="*/ 2147483647 h 124"/>
              <a:gd name="T6" fmla="*/ 2147483647 w 94"/>
              <a:gd name="T7" fmla="*/ 2147483647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94" y="18"/>
                </a:moveTo>
                <a:lnTo>
                  <a:pt x="0" y="0"/>
                </a:lnTo>
                <a:lnTo>
                  <a:pt x="45" y="124"/>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60" name="Line 437"/>
          <p:cNvSpPr>
            <a:spLocks noChangeShapeType="1"/>
          </p:cNvSpPr>
          <p:nvPr/>
        </p:nvSpPr>
        <p:spPr bwMode="auto">
          <a:xfrm flipH="1" flipV="1">
            <a:off x="4622800" y="3432175"/>
            <a:ext cx="217488" cy="460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61" name="Line 438"/>
          <p:cNvSpPr>
            <a:spLocks noChangeShapeType="1"/>
          </p:cNvSpPr>
          <p:nvPr/>
        </p:nvSpPr>
        <p:spPr bwMode="auto">
          <a:xfrm flipV="1">
            <a:off x="3643313" y="3913190"/>
            <a:ext cx="112712" cy="3698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62" name="Freeform 439"/>
          <p:cNvSpPr>
            <a:spLocks/>
          </p:cNvSpPr>
          <p:nvPr/>
        </p:nvSpPr>
        <p:spPr bwMode="auto">
          <a:xfrm>
            <a:off x="5284788" y="3756025"/>
            <a:ext cx="215900" cy="360363"/>
          </a:xfrm>
          <a:custGeom>
            <a:avLst/>
            <a:gdLst>
              <a:gd name="T0" fmla="*/ 2147483647 w 93"/>
              <a:gd name="T1" fmla="*/ 0 h 138"/>
              <a:gd name="T2" fmla="*/ 2147483647 w 93"/>
              <a:gd name="T3" fmla="*/ 2147483647 h 138"/>
              <a:gd name="T4" fmla="*/ 0 w 93"/>
              <a:gd name="T5" fmla="*/ 2147483647 h 138"/>
              <a:gd name="T6" fmla="*/ 2147483647 w 93"/>
              <a:gd name="T7" fmla="*/ 0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44" y="0"/>
                </a:moveTo>
                <a:lnTo>
                  <a:pt x="93" y="138"/>
                </a:lnTo>
                <a:lnTo>
                  <a:pt x="0" y="5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63" name="Freeform 440"/>
          <p:cNvSpPr>
            <a:spLocks/>
          </p:cNvSpPr>
          <p:nvPr/>
        </p:nvSpPr>
        <p:spPr bwMode="auto">
          <a:xfrm>
            <a:off x="5387978" y="3756025"/>
            <a:ext cx="227013" cy="360363"/>
          </a:xfrm>
          <a:custGeom>
            <a:avLst/>
            <a:gdLst>
              <a:gd name="T0" fmla="*/ 2147483647 w 98"/>
              <a:gd name="T1" fmla="*/ 2147483647 h 138"/>
              <a:gd name="T2" fmla="*/ 0 w 98"/>
              <a:gd name="T3" fmla="*/ 0 h 138"/>
              <a:gd name="T4" fmla="*/ 2147483647 w 98"/>
              <a:gd name="T5" fmla="*/ 2147483647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92"/>
                </a:moveTo>
                <a:lnTo>
                  <a:pt x="0" y="0"/>
                </a:lnTo>
                <a:lnTo>
                  <a:pt x="49" y="138"/>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64" name="Freeform 441"/>
          <p:cNvSpPr>
            <a:spLocks/>
          </p:cNvSpPr>
          <p:nvPr/>
        </p:nvSpPr>
        <p:spPr bwMode="auto">
          <a:xfrm>
            <a:off x="2982913" y="4751394"/>
            <a:ext cx="227012" cy="96837"/>
          </a:xfrm>
          <a:custGeom>
            <a:avLst/>
            <a:gdLst>
              <a:gd name="T0" fmla="*/ 2147483647 w 98"/>
              <a:gd name="T1" fmla="*/ 0 h 37"/>
              <a:gd name="T2" fmla="*/ 2147483647 w 98"/>
              <a:gd name="T3" fmla="*/ 2147483647 h 37"/>
              <a:gd name="T4" fmla="*/ 0 w 98"/>
              <a:gd name="T5" fmla="*/ 2147483647 h 37"/>
              <a:gd name="T6" fmla="*/ 2147483647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65" name="Freeform 442"/>
          <p:cNvSpPr>
            <a:spLocks/>
          </p:cNvSpPr>
          <p:nvPr/>
        </p:nvSpPr>
        <p:spPr bwMode="auto">
          <a:xfrm>
            <a:off x="3097213" y="4751394"/>
            <a:ext cx="214312"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66" name="Line 443"/>
          <p:cNvSpPr>
            <a:spLocks noChangeShapeType="1"/>
          </p:cNvSpPr>
          <p:nvPr/>
        </p:nvSpPr>
        <p:spPr bwMode="auto">
          <a:xfrm flipH="1" flipV="1">
            <a:off x="5387978" y="3756025"/>
            <a:ext cx="227013" cy="2397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67" name="Line 444"/>
          <p:cNvSpPr>
            <a:spLocks noChangeShapeType="1"/>
          </p:cNvSpPr>
          <p:nvPr/>
        </p:nvSpPr>
        <p:spPr bwMode="auto">
          <a:xfrm flipV="1">
            <a:off x="5284791" y="3756026"/>
            <a:ext cx="103187" cy="130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68" name="Line 445"/>
          <p:cNvSpPr>
            <a:spLocks noChangeShapeType="1"/>
          </p:cNvSpPr>
          <p:nvPr/>
        </p:nvSpPr>
        <p:spPr bwMode="auto">
          <a:xfrm flipH="1" flipV="1">
            <a:off x="3097213" y="4751388"/>
            <a:ext cx="214312"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69" name="Line 446"/>
          <p:cNvSpPr>
            <a:spLocks noChangeShapeType="1"/>
          </p:cNvSpPr>
          <p:nvPr/>
        </p:nvSpPr>
        <p:spPr bwMode="auto">
          <a:xfrm flipV="1">
            <a:off x="6265863" y="4751394"/>
            <a:ext cx="1127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70" name="Freeform 447"/>
          <p:cNvSpPr>
            <a:spLocks/>
          </p:cNvSpPr>
          <p:nvPr/>
        </p:nvSpPr>
        <p:spPr bwMode="auto">
          <a:xfrm>
            <a:off x="4189416" y="3635375"/>
            <a:ext cx="217487" cy="311150"/>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01"/>
                </a:lnTo>
                <a:lnTo>
                  <a:pt x="0" y="11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71" name="Freeform 448"/>
          <p:cNvSpPr>
            <a:spLocks/>
          </p:cNvSpPr>
          <p:nvPr/>
        </p:nvSpPr>
        <p:spPr bwMode="auto">
          <a:xfrm>
            <a:off x="4303716" y="3635381"/>
            <a:ext cx="217487" cy="263525"/>
          </a:xfrm>
          <a:custGeom>
            <a:avLst/>
            <a:gdLst>
              <a:gd name="T0" fmla="*/ 2147483647 w 94"/>
              <a:gd name="T1" fmla="*/ 0 h 101"/>
              <a:gd name="T2" fmla="*/ 0 w 94"/>
              <a:gd name="T3" fmla="*/ 0 h 101"/>
              <a:gd name="T4" fmla="*/ 2147483647 w 94"/>
              <a:gd name="T5" fmla="*/ 2147483647 h 101"/>
              <a:gd name="T6" fmla="*/ 2147483647 w 94"/>
              <a:gd name="T7" fmla="*/ 0 h 101"/>
              <a:gd name="T8" fmla="*/ 0 60000 65536"/>
              <a:gd name="T9" fmla="*/ 0 60000 65536"/>
              <a:gd name="T10" fmla="*/ 0 60000 65536"/>
              <a:gd name="T11" fmla="*/ 0 60000 65536"/>
              <a:gd name="T12" fmla="*/ 0 w 94"/>
              <a:gd name="T13" fmla="*/ 0 h 101"/>
              <a:gd name="T14" fmla="*/ 94 w 94"/>
              <a:gd name="T15" fmla="*/ 101 h 101"/>
            </a:gdLst>
            <a:ahLst/>
            <a:cxnLst>
              <a:cxn ang="T8">
                <a:pos x="T0" y="T1"/>
              </a:cxn>
              <a:cxn ang="T9">
                <a:pos x="T2" y="T3"/>
              </a:cxn>
              <a:cxn ang="T10">
                <a:pos x="T4" y="T5"/>
              </a:cxn>
              <a:cxn ang="T11">
                <a:pos x="T6" y="T7"/>
              </a:cxn>
            </a:cxnLst>
            <a:rect l="T12" t="T13" r="T14" b="T15"/>
            <a:pathLst>
              <a:path w="94" h="101">
                <a:moveTo>
                  <a:pt x="94" y="0"/>
                </a:moveTo>
                <a:lnTo>
                  <a:pt x="0" y="0"/>
                </a:lnTo>
                <a:lnTo>
                  <a:pt x="45" y="10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72" name="Line 449"/>
          <p:cNvSpPr>
            <a:spLocks noChangeShapeType="1"/>
          </p:cNvSpPr>
          <p:nvPr/>
        </p:nvSpPr>
        <p:spPr bwMode="auto">
          <a:xfrm flipH="1">
            <a:off x="4303716" y="3635381"/>
            <a:ext cx="217487"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73" name="Line 450"/>
          <p:cNvSpPr>
            <a:spLocks noChangeShapeType="1"/>
          </p:cNvSpPr>
          <p:nvPr/>
        </p:nvSpPr>
        <p:spPr bwMode="auto">
          <a:xfrm flipV="1">
            <a:off x="4189416" y="3635375"/>
            <a:ext cx="114300" cy="311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74" name="Freeform 451"/>
          <p:cNvSpPr>
            <a:spLocks/>
          </p:cNvSpPr>
          <p:nvPr/>
        </p:nvSpPr>
        <p:spPr bwMode="auto">
          <a:xfrm>
            <a:off x="5500691" y="3995744"/>
            <a:ext cx="217487" cy="371475"/>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42"/>
                </a:lnTo>
                <a:lnTo>
                  <a:pt x="0" y="4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75" name="Freeform 452"/>
          <p:cNvSpPr>
            <a:spLocks/>
          </p:cNvSpPr>
          <p:nvPr/>
        </p:nvSpPr>
        <p:spPr bwMode="auto">
          <a:xfrm>
            <a:off x="5614991" y="3995744"/>
            <a:ext cx="217487" cy="371475"/>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128"/>
                </a:moveTo>
                <a:lnTo>
                  <a:pt x="0" y="0"/>
                </a:lnTo>
                <a:lnTo>
                  <a:pt x="45" y="142"/>
                </a:lnTo>
                <a:lnTo>
                  <a:pt x="94" y="1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76" name="Freeform 453"/>
          <p:cNvSpPr>
            <a:spLocks/>
          </p:cNvSpPr>
          <p:nvPr/>
        </p:nvSpPr>
        <p:spPr bwMode="auto">
          <a:xfrm>
            <a:off x="4737100" y="3478216"/>
            <a:ext cx="217488" cy="301625"/>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6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77" name="Freeform 454"/>
          <p:cNvSpPr>
            <a:spLocks/>
          </p:cNvSpPr>
          <p:nvPr/>
        </p:nvSpPr>
        <p:spPr bwMode="auto">
          <a:xfrm>
            <a:off x="4840288" y="3478216"/>
            <a:ext cx="227012" cy="301625"/>
          </a:xfrm>
          <a:custGeom>
            <a:avLst/>
            <a:gdLst>
              <a:gd name="T0" fmla="*/ 2147483647 w 98"/>
              <a:gd name="T1" fmla="*/ 2147483647 h 115"/>
              <a:gd name="T2" fmla="*/ 0 w 98"/>
              <a:gd name="T3" fmla="*/ 0 h 115"/>
              <a:gd name="T4" fmla="*/ 2147483647 w 98"/>
              <a:gd name="T5" fmla="*/ 2147483647 h 115"/>
              <a:gd name="T6" fmla="*/ 2147483647 w 98"/>
              <a:gd name="T7" fmla="*/ 2147483647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98" y="65"/>
                </a:moveTo>
                <a:lnTo>
                  <a:pt x="0" y="0"/>
                </a:lnTo>
                <a:lnTo>
                  <a:pt x="49" y="115"/>
                </a:lnTo>
                <a:lnTo>
                  <a:pt x="98"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78" name="Freeform 455"/>
          <p:cNvSpPr>
            <a:spLocks/>
          </p:cNvSpPr>
          <p:nvPr/>
        </p:nvSpPr>
        <p:spPr bwMode="auto">
          <a:xfrm>
            <a:off x="3860800" y="3959227"/>
            <a:ext cx="215900" cy="277813"/>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1"/>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79" name="Freeform 456"/>
          <p:cNvSpPr>
            <a:spLocks/>
          </p:cNvSpPr>
          <p:nvPr/>
        </p:nvSpPr>
        <p:spPr bwMode="auto">
          <a:xfrm>
            <a:off x="3975100" y="3946525"/>
            <a:ext cx="214313" cy="277813"/>
          </a:xfrm>
          <a:custGeom>
            <a:avLst/>
            <a:gdLst>
              <a:gd name="T0" fmla="*/ 2147483647 w 93"/>
              <a:gd name="T1" fmla="*/ 0 h 106"/>
              <a:gd name="T2" fmla="*/ 0 w 93"/>
              <a:gd name="T3" fmla="*/ 2147483647 h 106"/>
              <a:gd name="T4" fmla="*/ 2147483647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0"/>
                </a:moveTo>
                <a:lnTo>
                  <a:pt x="0" y="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80" name="Line 457"/>
          <p:cNvSpPr>
            <a:spLocks noChangeShapeType="1"/>
          </p:cNvSpPr>
          <p:nvPr/>
        </p:nvSpPr>
        <p:spPr bwMode="auto">
          <a:xfrm flipH="1" flipV="1">
            <a:off x="5614991" y="3995738"/>
            <a:ext cx="217487" cy="3349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81" name="Line 458"/>
          <p:cNvSpPr>
            <a:spLocks noChangeShapeType="1"/>
          </p:cNvSpPr>
          <p:nvPr/>
        </p:nvSpPr>
        <p:spPr bwMode="auto">
          <a:xfrm flipV="1">
            <a:off x="5500691" y="3995738"/>
            <a:ext cx="114300"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82" name="Line 459"/>
          <p:cNvSpPr>
            <a:spLocks noChangeShapeType="1"/>
          </p:cNvSpPr>
          <p:nvPr/>
        </p:nvSpPr>
        <p:spPr bwMode="auto">
          <a:xfrm flipH="1" flipV="1">
            <a:off x="4840288" y="3478213"/>
            <a:ext cx="227012" cy="1698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83" name="Line 460"/>
          <p:cNvSpPr>
            <a:spLocks noChangeShapeType="1"/>
          </p:cNvSpPr>
          <p:nvPr/>
        </p:nvSpPr>
        <p:spPr bwMode="auto">
          <a:xfrm flipV="1">
            <a:off x="4737100" y="3478213"/>
            <a:ext cx="103188" cy="1698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84" name="Line 461"/>
          <p:cNvSpPr>
            <a:spLocks noChangeShapeType="1"/>
          </p:cNvSpPr>
          <p:nvPr/>
        </p:nvSpPr>
        <p:spPr bwMode="auto">
          <a:xfrm flipV="1">
            <a:off x="3860800" y="3959227"/>
            <a:ext cx="114300" cy="277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85" name="Freeform 462"/>
          <p:cNvSpPr>
            <a:spLocks/>
          </p:cNvSpPr>
          <p:nvPr/>
        </p:nvSpPr>
        <p:spPr bwMode="auto">
          <a:xfrm>
            <a:off x="5718175" y="4330706"/>
            <a:ext cx="215900" cy="314325"/>
          </a:xfrm>
          <a:custGeom>
            <a:avLst/>
            <a:gdLst>
              <a:gd name="T0" fmla="*/ 2147483647 w 93"/>
              <a:gd name="T1" fmla="*/ 0 h 120"/>
              <a:gd name="T2" fmla="*/ 2147483647 w 93"/>
              <a:gd name="T3" fmla="*/ 2147483647 h 120"/>
              <a:gd name="T4" fmla="*/ 0 w 93"/>
              <a:gd name="T5" fmla="*/ 2147483647 h 120"/>
              <a:gd name="T6" fmla="*/ 2147483647 w 93"/>
              <a:gd name="T7" fmla="*/ 0 h 120"/>
              <a:gd name="T8" fmla="*/ 0 60000 65536"/>
              <a:gd name="T9" fmla="*/ 0 60000 65536"/>
              <a:gd name="T10" fmla="*/ 0 60000 65536"/>
              <a:gd name="T11" fmla="*/ 0 60000 65536"/>
              <a:gd name="T12" fmla="*/ 0 w 93"/>
              <a:gd name="T13" fmla="*/ 0 h 120"/>
              <a:gd name="T14" fmla="*/ 93 w 93"/>
              <a:gd name="T15" fmla="*/ 120 h 120"/>
            </a:gdLst>
            <a:ahLst/>
            <a:cxnLst>
              <a:cxn ang="T8">
                <a:pos x="T0" y="T1"/>
              </a:cxn>
              <a:cxn ang="T9">
                <a:pos x="T2" y="T3"/>
              </a:cxn>
              <a:cxn ang="T10">
                <a:pos x="T4" y="T5"/>
              </a:cxn>
              <a:cxn ang="T11">
                <a:pos x="T6" y="T7"/>
              </a:cxn>
            </a:cxnLst>
            <a:rect l="T12" t="T13" r="T14" b="T15"/>
            <a:pathLst>
              <a:path w="93" h="120">
                <a:moveTo>
                  <a:pt x="49" y="0"/>
                </a:moveTo>
                <a:lnTo>
                  <a:pt x="93" y="12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86" name="Freeform 463"/>
          <p:cNvSpPr>
            <a:spLocks/>
          </p:cNvSpPr>
          <p:nvPr/>
        </p:nvSpPr>
        <p:spPr bwMode="auto">
          <a:xfrm>
            <a:off x="5832475" y="4330700"/>
            <a:ext cx="214313" cy="457200"/>
          </a:xfrm>
          <a:custGeom>
            <a:avLst/>
            <a:gdLst>
              <a:gd name="T0" fmla="*/ 2147483647 w 93"/>
              <a:gd name="T1" fmla="*/ 2147483647 h 175"/>
              <a:gd name="T2" fmla="*/ 0 w 93"/>
              <a:gd name="T3" fmla="*/ 0 h 175"/>
              <a:gd name="T4" fmla="*/ 2147483647 w 93"/>
              <a:gd name="T5" fmla="*/ 2147483647 h 175"/>
              <a:gd name="T6" fmla="*/ 2147483647 w 93"/>
              <a:gd name="T7" fmla="*/ 2147483647 h 175"/>
              <a:gd name="T8" fmla="*/ 0 60000 65536"/>
              <a:gd name="T9" fmla="*/ 0 60000 65536"/>
              <a:gd name="T10" fmla="*/ 0 60000 65536"/>
              <a:gd name="T11" fmla="*/ 0 60000 65536"/>
              <a:gd name="T12" fmla="*/ 0 w 93"/>
              <a:gd name="T13" fmla="*/ 0 h 175"/>
              <a:gd name="T14" fmla="*/ 93 w 93"/>
              <a:gd name="T15" fmla="*/ 175 h 175"/>
            </a:gdLst>
            <a:ahLst/>
            <a:cxnLst>
              <a:cxn ang="T8">
                <a:pos x="T0" y="T1"/>
              </a:cxn>
              <a:cxn ang="T9">
                <a:pos x="T2" y="T3"/>
              </a:cxn>
              <a:cxn ang="T10">
                <a:pos x="T4" y="T5"/>
              </a:cxn>
              <a:cxn ang="T11">
                <a:pos x="T6" y="T7"/>
              </a:cxn>
            </a:cxnLst>
            <a:rect l="T12" t="T13" r="T14" b="T15"/>
            <a:pathLst>
              <a:path w="93" h="175">
                <a:moveTo>
                  <a:pt x="93" y="175"/>
                </a:moveTo>
                <a:lnTo>
                  <a:pt x="0" y="0"/>
                </a:lnTo>
                <a:lnTo>
                  <a:pt x="44" y="120"/>
                </a:lnTo>
                <a:lnTo>
                  <a:pt x="93" y="17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87" name="Freeform 464"/>
          <p:cNvSpPr>
            <a:spLocks/>
          </p:cNvSpPr>
          <p:nvPr/>
        </p:nvSpPr>
        <p:spPr bwMode="auto">
          <a:xfrm>
            <a:off x="3529013" y="4283075"/>
            <a:ext cx="227012" cy="565150"/>
          </a:xfrm>
          <a:custGeom>
            <a:avLst/>
            <a:gdLst>
              <a:gd name="T0" fmla="*/ 2147483647 w 98"/>
              <a:gd name="T1" fmla="*/ 0 h 216"/>
              <a:gd name="T2" fmla="*/ 2147483647 w 98"/>
              <a:gd name="T3" fmla="*/ 2147483647 h 216"/>
              <a:gd name="T4" fmla="*/ 0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49" y="0"/>
                </a:moveTo>
                <a:lnTo>
                  <a:pt x="98" y="216"/>
                </a:lnTo>
                <a:lnTo>
                  <a:pt x="0" y="20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88" name="Freeform 465"/>
          <p:cNvSpPr>
            <a:spLocks/>
          </p:cNvSpPr>
          <p:nvPr/>
        </p:nvSpPr>
        <p:spPr bwMode="auto">
          <a:xfrm>
            <a:off x="3643316" y="4237044"/>
            <a:ext cx="217487" cy="611187"/>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18"/>
                </a:lnTo>
                <a:lnTo>
                  <a:pt x="49" y="23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89" name="Freeform 466"/>
          <p:cNvSpPr>
            <a:spLocks/>
          </p:cNvSpPr>
          <p:nvPr/>
        </p:nvSpPr>
        <p:spPr bwMode="auto">
          <a:xfrm>
            <a:off x="3209925" y="4787900"/>
            <a:ext cx="215900" cy="84138"/>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90" name="Freeform 467"/>
          <p:cNvSpPr>
            <a:spLocks/>
          </p:cNvSpPr>
          <p:nvPr/>
        </p:nvSpPr>
        <p:spPr bwMode="auto">
          <a:xfrm>
            <a:off x="3311525" y="4787900"/>
            <a:ext cx="217488" cy="84138"/>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49"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91" name="Freeform 468"/>
          <p:cNvSpPr>
            <a:spLocks/>
          </p:cNvSpPr>
          <p:nvPr/>
        </p:nvSpPr>
        <p:spPr bwMode="auto">
          <a:xfrm>
            <a:off x="6046791" y="4787900"/>
            <a:ext cx="219075" cy="84138"/>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50"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92" name="Line 469"/>
          <p:cNvSpPr>
            <a:spLocks noChangeShapeType="1"/>
          </p:cNvSpPr>
          <p:nvPr/>
        </p:nvSpPr>
        <p:spPr bwMode="auto">
          <a:xfrm flipH="1" flipV="1">
            <a:off x="5832475" y="4330700"/>
            <a:ext cx="214313" cy="457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93" name="Line 470"/>
          <p:cNvSpPr>
            <a:spLocks noChangeShapeType="1"/>
          </p:cNvSpPr>
          <p:nvPr/>
        </p:nvSpPr>
        <p:spPr bwMode="auto">
          <a:xfrm flipH="1" flipV="1">
            <a:off x="6046791" y="4787906"/>
            <a:ext cx="219075"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94" name="Freeform 471"/>
          <p:cNvSpPr>
            <a:spLocks/>
          </p:cNvSpPr>
          <p:nvPr/>
        </p:nvSpPr>
        <p:spPr bwMode="auto">
          <a:xfrm>
            <a:off x="5934075" y="4645031"/>
            <a:ext cx="228600" cy="227013"/>
          </a:xfrm>
          <a:custGeom>
            <a:avLst/>
            <a:gdLst>
              <a:gd name="T0" fmla="*/ 2147483647 w 99"/>
              <a:gd name="T1" fmla="*/ 2147483647 h 87"/>
              <a:gd name="T2" fmla="*/ 2147483647 w 99"/>
              <a:gd name="T3" fmla="*/ 2147483647 h 87"/>
              <a:gd name="T4" fmla="*/ 0 w 99"/>
              <a:gd name="T5" fmla="*/ 0 h 87"/>
              <a:gd name="T6" fmla="*/ 2147483647 w 99"/>
              <a:gd name="T7" fmla="*/ 2147483647 h 87"/>
              <a:gd name="T8" fmla="*/ 0 60000 65536"/>
              <a:gd name="T9" fmla="*/ 0 60000 65536"/>
              <a:gd name="T10" fmla="*/ 0 60000 65536"/>
              <a:gd name="T11" fmla="*/ 0 60000 65536"/>
              <a:gd name="T12" fmla="*/ 0 w 99"/>
              <a:gd name="T13" fmla="*/ 0 h 87"/>
              <a:gd name="T14" fmla="*/ 99 w 99"/>
              <a:gd name="T15" fmla="*/ 87 h 87"/>
            </a:gdLst>
            <a:ahLst/>
            <a:cxnLst>
              <a:cxn ang="T8">
                <a:pos x="T0" y="T1"/>
              </a:cxn>
              <a:cxn ang="T9">
                <a:pos x="T2" y="T3"/>
              </a:cxn>
              <a:cxn ang="T10">
                <a:pos x="T4" y="T5"/>
              </a:cxn>
              <a:cxn ang="T11">
                <a:pos x="T6" y="T7"/>
              </a:cxn>
            </a:cxnLst>
            <a:rect l="T12" t="T13" r="T14" b="T15"/>
            <a:pathLst>
              <a:path w="99" h="87">
                <a:moveTo>
                  <a:pt x="49" y="55"/>
                </a:moveTo>
                <a:lnTo>
                  <a:pt x="99" y="87"/>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95" name="Line 472"/>
          <p:cNvSpPr>
            <a:spLocks noChangeShapeType="1"/>
          </p:cNvSpPr>
          <p:nvPr/>
        </p:nvSpPr>
        <p:spPr bwMode="auto">
          <a:xfrm flipV="1">
            <a:off x="5718178" y="4330706"/>
            <a:ext cx="114300"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96" name="Line 473"/>
          <p:cNvSpPr>
            <a:spLocks noChangeShapeType="1"/>
          </p:cNvSpPr>
          <p:nvPr/>
        </p:nvSpPr>
        <p:spPr bwMode="auto">
          <a:xfrm flipV="1">
            <a:off x="3529013" y="4283075"/>
            <a:ext cx="114300" cy="5286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97" name="Line 474"/>
          <p:cNvSpPr>
            <a:spLocks noChangeShapeType="1"/>
          </p:cNvSpPr>
          <p:nvPr/>
        </p:nvSpPr>
        <p:spPr bwMode="auto">
          <a:xfrm flipH="1">
            <a:off x="3643316" y="4237044"/>
            <a:ext cx="217487" cy="46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98" name="Line 475"/>
          <p:cNvSpPr>
            <a:spLocks noChangeShapeType="1"/>
          </p:cNvSpPr>
          <p:nvPr/>
        </p:nvSpPr>
        <p:spPr bwMode="auto">
          <a:xfrm flipH="1" flipV="1">
            <a:off x="3311525" y="4787906"/>
            <a:ext cx="217488"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99" name="Line 476"/>
          <p:cNvSpPr>
            <a:spLocks noChangeShapeType="1"/>
          </p:cNvSpPr>
          <p:nvPr/>
        </p:nvSpPr>
        <p:spPr bwMode="auto">
          <a:xfrm flipV="1">
            <a:off x="3209928" y="4787906"/>
            <a:ext cx="101600" cy="6032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00" name="Line 477"/>
          <p:cNvSpPr>
            <a:spLocks noChangeShapeType="1"/>
          </p:cNvSpPr>
          <p:nvPr/>
        </p:nvSpPr>
        <p:spPr bwMode="auto">
          <a:xfrm>
            <a:off x="5945188" y="4645031"/>
            <a:ext cx="101600" cy="142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01" name="Line 478"/>
          <p:cNvSpPr>
            <a:spLocks noChangeShapeType="1"/>
          </p:cNvSpPr>
          <p:nvPr/>
        </p:nvSpPr>
        <p:spPr bwMode="auto">
          <a:xfrm flipH="1" flipV="1">
            <a:off x="2765425" y="4787906"/>
            <a:ext cx="217488"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02" name="Freeform 479"/>
          <p:cNvSpPr>
            <a:spLocks/>
          </p:cNvSpPr>
          <p:nvPr/>
        </p:nvSpPr>
        <p:spPr bwMode="auto">
          <a:xfrm>
            <a:off x="4954591" y="3648076"/>
            <a:ext cx="217487" cy="384175"/>
          </a:xfrm>
          <a:custGeom>
            <a:avLst/>
            <a:gdLst>
              <a:gd name="T0" fmla="*/ 2147483647 w 94"/>
              <a:gd name="T1" fmla="*/ 0 h 147"/>
              <a:gd name="T2" fmla="*/ 2147483647 w 94"/>
              <a:gd name="T3" fmla="*/ 2147483647 h 147"/>
              <a:gd name="T4" fmla="*/ 0 w 94"/>
              <a:gd name="T5" fmla="*/ 2147483647 h 147"/>
              <a:gd name="T6" fmla="*/ 2147483647 w 94"/>
              <a:gd name="T7" fmla="*/ 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49" y="0"/>
                </a:moveTo>
                <a:lnTo>
                  <a:pt x="94" y="147"/>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03" name="Freeform 480"/>
          <p:cNvSpPr>
            <a:spLocks/>
          </p:cNvSpPr>
          <p:nvPr/>
        </p:nvSpPr>
        <p:spPr bwMode="auto">
          <a:xfrm>
            <a:off x="5067300" y="3648076"/>
            <a:ext cx="217488" cy="384175"/>
          </a:xfrm>
          <a:custGeom>
            <a:avLst/>
            <a:gdLst>
              <a:gd name="T0" fmla="*/ 2147483647 w 94"/>
              <a:gd name="T1" fmla="*/ 2147483647 h 147"/>
              <a:gd name="T2" fmla="*/ 0 w 94"/>
              <a:gd name="T3" fmla="*/ 0 h 147"/>
              <a:gd name="T4" fmla="*/ 2147483647 w 94"/>
              <a:gd name="T5" fmla="*/ 2147483647 h 147"/>
              <a:gd name="T6" fmla="*/ 2147483647 w 94"/>
              <a:gd name="T7" fmla="*/ 2147483647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94" y="91"/>
                </a:moveTo>
                <a:lnTo>
                  <a:pt x="0" y="0"/>
                </a:lnTo>
                <a:lnTo>
                  <a:pt x="45" y="147"/>
                </a:lnTo>
                <a:lnTo>
                  <a:pt x="94" y="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04" name="Freeform 481"/>
          <p:cNvSpPr>
            <a:spLocks/>
          </p:cNvSpPr>
          <p:nvPr/>
        </p:nvSpPr>
        <p:spPr bwMode="auto">
          <a:xfrm>
            <a:off x="4406900" y="3635381"/>
            <a:ext cx="215900" cy="26352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9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05" name="Freeform 482"/>
          <p:cNvSpPr>
            <a:spLocks/>
          </p:cNvSpPr>
          <p:nvPr/>
        </p:nvSpPr>
        <p:spPr bwMode="auto">
          <a:xfrm>
            <a:off x="4521200" y="3635375"/>
            <a:ext cx="215900" cy="241300"/>
          </a:xfrm>
          <a:custGeom>
            <a:avLst/>
            <a:gdLst>
              <a:gd name="T0" fmla="*/ 2147483647 w 93"/>
              <a:gd name="T1" fmla="*/ 2147483647 h 92"/>
              <a:gd name="T2" fmla="*/ 0 w 93"/>
              <a:gd name="T3" fmla="*/ 0 h 92"/>
              <a:gd name="T4" fmla="*/ 2147483647 w 93"/>
              <a:gd name="T5" fmla="*/ 2147483647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93" y="5"/>
                </a:moveTo>
                <a:lnTo>
                  <a:pt x="0" y="0"/>
                </a:lnTo>
                <a:lnTo>
                  <a:pt x="44" y="92"/>
                </a:lnTo>
                <a:lnTo>
                  <a:pt x="93"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06" name="Line 483"/>
          <p:cNvSpPr>
            <a:spLocks noChangeShapeType="1"/>
          </p:cNvSpPr>
          <p:nvPr/>
        </p:nvSpPr>
        <p:spPr bwMode="auto">
          <a:xfrm flipH="1" flipV="1">
            <a:off x="5067300" y="3648081"/>
            <a:ext cx="217488" cy="2381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07" name="Line 484"/>
          <p:cNvSpPr>
            <a:spLocks noChangeShapeType="1"/>
          </p:cNvSpPr>
          <p:nvPr/>
        </p:nvSpPr>
        <p:spPr bwMode="auto">
          <a:xfrm flipV="1">
            <a:off x="4954588" y="3648081"/>
            <a:ext cx="112712" cy="1317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08" name="Line 485"/>
          <p:cNvSpPr>
            <a:spLocks noChangeShapeType="1"/>
          </p:cNvSpPr>
          <p:nvPr/>
        </p:nvSpPr>
        <p:spPr bwMode="auto">
          <a:xfrm flipH="1" flipV="1">
            <a:off x="4521200" y="3635375"/>
            <a:ext cx="215900"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09" name="Freeform 486"/>
          <p:cNvSpPr>
            <a:spLocks/>
          </p:cNvSpPr>
          <p:nvPr/>
        </p:nvSpPr>
        <p:spPr bwMode="auto">
          <a:xfrm>
            <a:off x="4076703" y="3946525"/>
            <a:ext cx="227013" cy="277813"/>
          </a:xfrm>
          <a:custGeom>
            <a:avLst/>
            <a:gdLst>
              <a:gd name="T0" fmla="*/ 2147483647 w 98"/>
              <a:gd name="T1" fmla="*/ 0 h 106"/>
              <a:gd name="T2" fmla="*/ 2147483647 w 98"/>
              <a:gd name="T3" fmla="*/ 2147483647 h 106"/>
              <a:gd name="T4" fmla="*/ 0 w 98"/>
              <a:gd name="T5" fmla="*/ 2147483647 h 106"/>
              <a:gd name="T6" fmla="*/ 2147483647 w 98"/>
              <a:gd name="T7" fmla="*/ 0 h 106"/>
              <a:gd name="T8" fmla="*/ 0 60000 65536"/>
              <a:gd name="T9" fmla="*/ 0 60000 65536"/>
              <a:gd name="T10" fmla="*/ 0 60000 65536"/>
              <a:gd name="T11" fmla="*/ 0 60000 65536"/>
              <a:gd name="T12" fmla="*/ 0 w 98"/>
              <a:gd name="T13" fmla="*/ 0 h 106"/>
              <a:gd name="T14" fmla="*/ 98 w 98"/>
              <a:gd name="T15" fmla="*/ 106 h 106"/>
            </a:gdLst>
            <a:ahLst/>
            <a:cxnLst>
              <a:cxn ang="T8">
                <a:pos x="T0" y="T1"/>
              </a:cxn>
              <a:cxn ang="T9">
                <a:pos x="T2" y="T3"/>
              </a:cxn>
              <a:cxn ang="T10">
                <a:pos x="T4" y="T5"/>
              </a:cxn>
              <a:cxn ang="T11">
                <a:pos x="T6" y="T7"/>
              </a:cxn>
            </a:cxnLst>
            <a:rect l="T12" t="T13" r="T14" b="T15"/>
            <a:pathLst>
              <a:path w="98" h="106">
                <a:moveTo>
                  <a:pt x="49" y="0"/>
                </a:moveTo>
                <a:lnTo>
                  <a:pt x="98" y="97"/>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10" name="Freeform 487"/>
          <p:cNvSpPr>
            <a:spLocks/>
          </p:cNvSpPr>
          <p:nvPr/>
        </p:nvSpPr>
        <p:spPr bwMode="auto">
          <a:xfrm>
            <a:off x="4189416" y="3898901"/>
            <a:ext cx="217487" cy="301625"/>
          </a:xfrm>
          <a:custGeom>
            <a:avLst/>
            <a:gdLst>
              <a:gd name="T0" fmla="*/ 2147483647 w 94"/>
              <a:gd name="T1" fmla="*/ 0 h 115"/>
              <a:gd name="T2" fmla="*/ 0 w 94"/>
              <a:gd name="T3" fmla="*/ 2147483647 h 115"/>
              <a:gd name="T4" fmla="*/ 2147483647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0"/>
                </a:moveTo>
                <a:lnTo>
                  <a:pt x="0" y="18"/>
                </a:lnTo>
                <a:lnTo>
                  <a:pt x="49" y="115"/>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11" name="Freeform 488"/>
          <p:cNvSpPr>
            <a:spLocks/>
          </p:cNvSpPr>
          <p:nvPr/>
        </p:nvSpPr>
        <p:spPr bwMode="auto">
          <a:xfrm>
            <a:off x="5172075" y="3886206"/>
            <a:ext cx="215900" cy="396875"/>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5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12" name="Freeform 489"/>
          <p:cNvSpPr>
            <a:spLocks/>
          </p:cNvSpPr>
          <p:nvPr/>
        </p:nvSpPr>
        <p:spPr bwMode="auto">
          <a:xfrm>
            <a:off x="5284788" y="3886206"/>
            <a:ext cx="215900" cy="396875"/>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88"/>
                </a:moveTo>
                <a:lnTo>
                  <a:pt x="0" y="0"/>
                </a:lnTo>
                <a:lnTo>
                  <a:pt x="44" y="152"/>
                </a:lnTo>
                <a:lnTo>
                  <a:pt x="93" y="8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13" name="Line 490"/>
          <p:cNvSpPr>
            <a:spLocks noChangeShapeType="1"/>
          </p:cNvSpPr>
          <p:nvPr/>
        </p:nvSpPr>
        <p:spPr bwMode="auto">
          <a:xfrm flipV="1">
            <a:off x="4076700" y="3946525"/>
            <a:ext cx="112713" cy="277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14" name="Line 491"/>
          <p:cNvSpPr>
            <a:spLocks noChangeShapeType="1"/>
          </p:cNvSpPr>
          <p:nvPr/>
        </p:nvSpPr>
        <p:spPr bwMode="auto">
          <a:xfrm flipH="1" flipV="1">
            <a:off x="5284788" y="3886200"/>
            <a:ext cx="215900" cy="230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15" name="Line 492"/>
          <p:cNvSpPr>
            <a:spLocks noChangeShapeType="1"/>
          </p:cNvSpPr>
          <p:nvPr/>
        </p:nvSpPr>
        <p:spPr bwMode="auto">
          <a:xfrm flipV="1">
            <a:off x="5172078" y="3886200"/>
            <a:ext cx="112713"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16" name="Freeform 493"/>
          <p:cNvSpPr>
            <a:spLocks/>
          </p:cNvSpPr>
          <p:nvPr/>
        </p:nvSpPr>
        <p:spPr bwMode="auto">
          <a:xfrm>
            <a:off x="3425825" y="4811719"/>
            <a:ext cx="217488"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17" name="Freeform 494"/>
          <p:cNvSpPr>
            <a:spLocks/>
          </p:cNvSpPr>
          <p:nvPr/>
        </p:nvSpPr>
        <p:spPr bwMode="auto">
          <a:xfrm>
            <a:off x="3529013" y="4811719"/>
            <a:ext cx="227012" cy="96837"/>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18" name="Freeform 495"/>
          <p:cNvSpPr>
            <a:spLocks/>
          </p:cNvSpPr>
          <p:nvPr/>
        </p:nvSpPr>
        <p:spPr bwMode="auto">
          <a:xfrm>
            <a:off x="3756028" y="4237044"/>
            <a:ext cx="219075" cy="611187"/>
          </a:xfrm>
          <a:custGeom>
            <a:avLst/>
            <a:gdLst>
              <a:gd name="T0" fmla="*/ 2147483647 w 94"/>
              <a:gd name="T1" fmla="*/ 0 h 234"/>
              <a:gd name="T2" fmla="*/ 2147483647 w 94"/>
              <a:gd name="T3" fmla="*/ 2147483647 h 234"/>
              <a:gd name="T4" fmla="*/ 0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45" y="0"/>
                </a:moveTo>
                <a:lnTo>
                  <a:pt x="94" y="55"/>
                </a:lnTo>
                <a:lnTo>
                  <a:pt x="0" y="23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19" name="Freeform 496"/>
          <p:cNvSpPr>
            <a:spLocks/>
          </p:cNvSpPr>
          <p:nvPr/>
        </p:nvSpPr>
        <p:spPr bwMode="auto">
          <a:xfrm>
            <a:off x="3860800" y="4224344"/>
            <a:ext cx="215900" cy="155575"/>
          </a:xfrm>
          <a:custGeom>
            <a:avLst/>
            <a:gdLst>
              <a:gd name="T0" fmla="*/ 2147483647 w 93"/>
              <a:gd name="T1" fmla="*/ 0 h 60"/>
              <a:gd name="T2" fmla="*/ 0 w 93"/>
              <a:gd name="T3" fmla="*/ 2147483647 h 60"/>
              <a:gd name="T4" fmla="*/ 2147483647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93" y="0"/>
                </a:moveTo>
                <a:lnTo>
                  <a:pt x="0" y="5"/>
                </a:lnTo>
                <a:lnTo>
                  <a:pt x="49" y="60"/>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20" name="Line 497"/>
          <p:cNvSpPr>
            <a:spLocks noChangeShapeType="1"/>
          </p:cNvSpPr>
          <p:nvPr/>
        </p:nvSpPr>
        <p:spPr bwMode="auto">
          <a:xfrm flipH="1" flipV="1">
            <a:off x="3529013" y="4811713"/>
            <a:ext cx="227012"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21" name="Line 498"/>
          <p:cNvSpPr>
            <a:spLocks noChangeShapeType="1"/>
          </p:cNvSpPr>
          <p:nvPr/>
        </p:nvSpPr>
        <p:spPr bwMode="auto">
          <a:xfrm flipV="1">
            <a:off x="3425825" y="4811719"/>
            <a:ext cx="10318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22" name="Line 499"/>
          <p:cNvSpPr>
            <a:spLocks noChangeShapeType="1"/>
          </p:cNvSpPr>
          <p:nvPr/>
        </p:nvSpPr>
        <p:spPr bwMode="auto">
          <a:xfrm flipH="1" flipV="1">
            <a:off x="2982913" y="4811713"/>
            <a:ext cx="227012"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23" name="Line 500"/>
          <p:cNvSpPr>
            <a:spLocks noChangeShapeType="1"/>
          </p:cNvSpPr>
          <p:nvPr/>
        </p:nvSpPr>
        <p:spPr bwMode="auto">
          <a:xfrm flipV="1">
            <a:off x="6162675" y="4811719"/>
            <a:ext cx="10318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24" name="Freeform 501"/>
          <p:cNvSpPr>
            <a:spLocks/>
          </p:cNvSpPr>
          <p:nvPr/>
        </p:nvSpPr>
        <p:spPr bwMode="auto">
          <a:xfrm>
            <a:off x="4622800" y="3648081"/>
            <a:ext cx="217488" cy="334963"/>
          </a:xfrm>
          <a:custGeom>
            <a:avLst/>
            <a:gdLst>
              <a:gd name="T0" fmla="*/ 2147483647 w 94"/>
              <a:gd name="T1" fmla="*/ 0 h 128"/>
              <a:gd name="T2" fmla="*/ 2147483647 w 94"/>
              <a:gd name="T3" fmla="*/ 2147483647 h 128"/>
              <a:gd name="T4" fmla="*/ 0 w 94"/>
              <a:gd name="T5" fmla="*/ 2147483647 h 128"/>
              <a:gd name="T6" fmla="*/ 2147483647 w 94"/>
              <a:gd name="T7" fmla="*/ 0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9" y="0"/>
                </a:moveTo>
                <a:lnTo>
                  <a:pt x="94" y="128"/>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25" name="Freeform 502"/>
          <p:cNvSpPr>
            <a:spLocks/>
          </p:cNvSpPr>
          <p:nvPr/>
        </p:nvSpPr>
        <p:spPr bwMode="auto">
          <a:xfrm>
            <a:off x="4737100" y="3648081"/>
            <a:ext cx="217488" cy="334963"/>
          </a:xfrm>
          <a:custGeom>
            <a:avLst/>
            <a:gdLst>
              <a:gd name="T0" fmla="*/ 2147483647 w 94"/>
              <a:gd name="T1" fmla="*/ 2147483647 h 128"/>
              <a:gd name="T2" fmla="*/ 0 w 94"/>
              <a:gd name="T3" fmla="*/ 0 h 128"/>
              <a:gd name="T4" fmla="*/ 2147483647 w 94"/>
              <a:gd name="T5" fmla="*/ 2147483647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94" y="50"/>
                </a:moveTo>
                <a:lnTo>
                  <a:pt x="0" y="0"/>
                </a:lnTo>
                <a:lnTo>
                  <a:pt x="45" y="128"/>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26" name="Line 503"/>
          <p:cNvSpPr>
            <a:spLocks noChangeShapeType="1"/>
          </p:cNvSpPr>
          <p:nvPr/>
        </p:nvSpPr>
        <p:spPr bwMode="auto">
          <a:xfrm flipV="1">
            <a:off x="3756028" y="4237044"/>
            <a:ext cx="104775" cy="6111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27" name="Line 504"/>
          <p:cNvSpPr>
            <a:spLocks noChangeShapeType="1"/>
          </p:cNvSpPr>
          <p:nvPr/>
        </p:nvSpPr>
        <p:spPr bwMode="auto">
          <a:xfrm flipH="1">
            <a:off x="3860800" y="4224338"/>
            <a:ext cx="215900"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28" name="Freeform 505"/>
          <p:cNvSpPr>
            <a:spLocks/>
          </p:cNvSpPr>
          <p:nvPr/>
        </p:nvSpPr>
        <p:spPr bwMode="auto">
          <a:xfrm>
            <a:off x="5387978" y="4116394"/>
            <a:ext cx="227013" cy="407987"/>
          </a:xfrm>
          <a:custGeom>
            <a:avLst/>
            <a:gdLst>
              <a:gd name="T0" fmla="*/ 2147483647 w 98"/>
              <a:gd name="T1" fmla="*/ 0 h 156"/>
              <a:gd name="T2" fmla="*/ 2147483647 w 98"/>
              <a:gd name="T3" fmla="*/ 2147483647 h 156"/>
              <a:gd name="T4" fmla="*/ 0 w 98"/>
              <a:gd name="T5" fmla="*/ 2147483647 h 156"/>
              <a:gd name="T6" fmla="*/ 2147483647 w 98"/>
              <a:gd name="T7" fmla="*/ 0 h 156"/>
              <a:gd name="T8" fmla="*/ 0 60000 65536"/>
              <a:gd name="T9" fmla="*/ 0 60000 65536"/>
              <a:gd name="T10" fmla="*/ 0 60000 65536"/>
              <a:gd name="T11" fmla="*/ 0 60000 65536"/>
              <a:gd name="T12" fmla="*/ 0 w 98"/>
              <a:gd name="T13" fmla="*/ 0 h 156"/>
              <a:gd name="T14" fmla="*/ 98 w 98"/>
              <a:gd name="T15" fmla="*/ 156 h 156"/>
            </a:gdLst>
            <a:ahLst/>
            <a:cxnLst>
              <a:cxn ang="T8">
                <a:pos x="T0" y="T1"/>
              </a:cxn>
              <a:cxn ang="T9">
                <a:pos x="T2" y="T3"/>
              </a:cxn>
              <a:cxn ang="T10">
                <a:pos x="T4" y="T5"/>
              </a:cxn>
              <a:cxn ang="T11">
                <a:pos x="T6" y="T7"/>
              </a:cxn>
            </a:cxnLst>
            <a:rect l="T12" t="T13" r="T14" b="T15"/>
            <a:pathLst>
              <a:path w="98" h="156">
                <a:moveTo>
                  <a:pt x="49" y="0"/>
                </a:moveTo>
                <a:lnTo>
                  <a:pt x="98" y="156"/>
                </a:lnTo>
                <a:lnTo>
                  <a:pt x="0" y="6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29" name="Freeform 506"/>
          <p:cNvSpPr>
            <a:spLocks/>
          </p:cNvSpPr>
          <p:nvPr/>
        </p:nvSpPr>
        <p:spPr bwMode="auto">
          <a:xfrm>
            <a:off x="5500691" y="4116394"/>
            <a:ext cx="217487" cy="407987"/>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96"/>
                </a:moveTo>
                <a:lnTo>
                  <a:pt x="0" y="0"/>
                </a:lnTo>
                <a:lnTo>
                  <a:pt x="49" y="156"/>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30" name="Line 507"/>
          <p:cNvSpPr>
            <a:spLocks noChangeShapeType="1"/>
          </p:cNvSpPr>
          <p:nvPr/>
        </p:nvSpPr>
        <p:spPr bwMode="auto">
          <a:xfrm flipH="1" flipV="1">
            <a:off x="4737100" y="3648081"/>
            <a:ext cx="217488" cy="1317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31" name="Line 508"/>
          <p:cNvSpPr>
            <a:spLocks noChangeShapeType="1"/>
          </p:cNvSpPr>
          <p:nvPr/>
        </p:nvSpPr>
        <p:spPr bwMode="auto">
          <a:xfrm flipV="1">
            <a:off x="4622800" y="3648075"/>
            <a:ext cx="114300" cy="2286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32" name="Line 509"/>
          <p:cNvSpPr>
            <a:spLocks noChangeShapeType="1"/>
          </p:cNvSpPr>
          <p:nvPr/>
        </p:nvSpPr>
        <p:spPr bwMode="auto">
          <a:xfrm flipH="1" flipV="1">
            <a:off x="5500691" y="4116394"/>
            <a:ext cx="217487" cy="250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33" name="Line 510"/>
          <p:cNvSpPr>
            <a:spLocks noChangeShapeType="1"/>
          </p:cNvSpPr>
          <p:nvPr/>
        </p:nvSpPr>
        <p:spPr bwMode="auto">
          <a:xfrm flipV="1">
            <a:off x="5387975" y="4116394"/>
            <a:ext cx="112713" cy="1666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34" name="Freeform 511"/>
          <p:cNvSpPr>
            <a:spLocks/>
          </p:cNvSpPr>
          <p:nvPr/>
        </p:nvSpPr>
        <p:spPr bwMode="auto">
          <a:xfrm>
            <a:off x="4303716" y="3898901"/>
            <a:ext cx="217487" cy="301625"/>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92"/>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35" name="Freeform 512"/>
          <p:cNvSpPr>
            <a:spLocks/>
          </p:cNvSpPr>
          <p:nvPr/>
        </p:nvSpPr>
        <p:spPr bwMode="auto">
          <a:xfrm>
            <a:off x="4406900" y="3876675"/>
            <a:ext cx="215900" cy="263525"/>
          </a:xfrm>
          <a:custGeom>
            <a:avLst/>
            <a:gdLst>
              <a:gd name="T0" fmla="*/ 2147483647 w 93"/>
              <a:gd name="T1" fmla="*/ 0 h 101"/>
              <a:gd name="T2" fmla="*/ 0 w 93"/>
              <a:gd name="T3" fmla="*/ 2147483647 h 101"/>
              <a:gd name="T4" fmla="*/ 2147483647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0"/>
                </a:moveTo>
                <a:lnTo>
                  <a:pt x="0" y="9"/>
                </a:lnTo>
                <a:lnTo>
                  <a:pt x="49" y="101"/>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36" name="Freeform 513"/>
          <p:cNvSpPr>
            <a:spLocks/>
          </p:cNvSpPr>
          <p:nvPr/>
        </p:nvSpPr>
        <p:spPr bwMode="auto">
          <a:xfrm>
            <a:off x="5614991" y="4367213"/>
            <a:ext cx="217487" cy="360362"/>
          </a:xfrm>
          <a:custGeom>
            <a:avLst/>
            <a:gdLst>
              <a:gd name="T0" fmla="*/ 2147483647 w 94"/>
              <a:gd name="T1" fmla="*/ 0 h 138"/>
              <a:gd name="T2" fmla="*/ 2147483647 w 94"/>
              <a:gd name="T3" fmla="*/ 2147483647 h 138"/>
              <a:gd name="T4" fmla="*/ 0 w 94"/>
              <a:gd name="T5" fmla="*/ 2147483647 h 138"/>
              <a:gd name="T6" fmla="*/ 2147483647 w 94"/>
              <a:gd name="T7" fmla="*/ 0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5" y="0"/>
                </a:moveTo>
                <a:lnTo>
                  <a:pt x="94" y="138"/>
                </a:lnTo>
                <a:lnTo>
                  <a:pt x="0" y="60"/>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37" name="Freeform 514"/>
          <p:cNvSpPr>
            <a:spLocks/>
          </p:cNvSpPr>
          <p:nvPr/>
        </p:nvSpPr>
        <p:spPr bwMode="auto">
          <a:xfrm>
            <a:off x="5718175" y="4367213"/>
            <a:ext cx="215900" cy="360362"/>
          </a:xfrm>
          <a:custGeom>
            <a:avLst/>
            <a:gdLst>
              <a:gd name="T0" fmla="*/ 2147483647 w 93"/>
              <a:gd name="T1" fmla="*/ 2147483647 h 138"/>
              <a:gd name="T2" fmla="*/ 0 w 93"/>
              <a:gd name="T3" fmla="*/ 0 h 138"/>
              <a:gd name="T4" fmla="*/ 2147483647 w 93"/>
              <a:gd name="T5" fmla="*/ 2147483647 h 138"/>
              <a:gd name="T6" fmla="*/ 2147483647 w 93"/>
              <a:gd name="T7" fmla="*/ 2147483647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93" y="106"/>
                </a:moveTo>
                <a:lnTo>
                  <a:pt x="0" y="0"/>
                </a:lnTo>
                <a:lnTo>
                  <a:pt x="49" y="138"/>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38" name="Freeform 515"/>
          <p:cNvSpPr>
            <a:spLocks/>
          </p:cNvSpPr>
          <p:nvPr/>
        </p:nvSpPr>
        <p:spPr bwMode="auto">
          <a:xfrm>
            <a:off x="3643316" y="4848225"/>
            <a:ext cx="217487"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39" name="Freeform 516"/>
          <p:cNvSpPr>
            <a:spLocks/>
          </p:cNvSpPr>
          <p:nvPr/>
        </p:nvSpPr>
        <p:spPr bwMode="auto">
          <a:xfrm>
            <a:off x="3756028" y="4379913"/>
            <a:ext cx="219075" cy="565150"/>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79"/>
                </a:lnTo>
                <a:lnTo>
                  <a:pt x="45"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40" name="Freeform 517"/>
          <p:cNvSpPr>
            <a:spLocks/>
          </p:cNvSpPr>
          <p:nvPr/>
        </p:nvSpPr>
        <p:spPr bwMode="auto">
          <a:xfrm>
            <a:off x="4840288" y="3779838"/>
            <a:ext cx="227012" cy="457200"/>
          </a:xfrm>
          <a:custGeom>
            <a:avLst/>
            <a:gdLst>
              <a:gd name="T0" fmla="*/ 2147483647 w 98"/>
              <a:gd name="T1" fmla="*/ 0 h 175"/>
              <a:gd name="T2" fmla="*/ 2147483647 w 98"/>
              <a:gd name="T3" fmla="*/ 2147483647 h 175"/>
              <a:gd name="T4" fmla="*/ 0 w 98"/>
              <a:gd name="T5" fmla="*/ 2147483647 h 175"/>
              <a:gd name="T6" fmla="*/ 2147483647 w 98"/>
              <a:gd name="T7" fmla="*/ 0 h 175"/>
              <a:gd name="T8" fmla="*/ 0 60000 65536"/>
              <a:gd name="T9" fmla="*/ 0 60000 65536"/>
              <a:gd name="T10" fmla="*/ 0 60000 65536"/>
              <a:gd name="T11" fmla="*/ 0 60000 65536"/>
              <a:gd name="T12" fmla="*/ 0 w 98"/>
              <a:gd name="T13" fmla="*/ 0 h 175"/>
              <a:gd name="T14" fmla="*/ 98 w 98"/>
              <a:gd name="T15" fmla="*/ 175 h 175"/>
            </a:gdLst>
            <a:ahLst/>
            <a:cxnLst>
              <a:cxn ang="T8">
                <a:pos x="T0" y="T1"/>
              </a:cxn>
              <a:cxn ang="T9">
                <a:pos x="T2" y="T3"/>
              </a:cxn>
              <a:cxn ang="T10">
                <a:pos x="T4" y="T5"/>
              </a:cxn>
              <a:cxn ang="T11">
                <a:pos x="T6" y="T7"/>
              </a:cxn>
            </a:cxnLst>
            <a:rect l="T12" t="T13" r="T14" b="T15"/>
            <a:pathLst>
              <a:path w="98" h="175">
                <a:moveTo>
                  <a:pt x="49" y="0"/>
                </a:moveTo>
                <a:lnTo>
                  <a:pt x="98" y="175"/>
                </a:lnTo>
                <a:lnTo>
                  <a:pt x="0" y="7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41" name="Freeform 518"/>
          <p:cNvSpPr>
            <a:spLocks/>
          </p:cNvSpPr>
          <p:nvPr/>
        </p:nvSpPr>
        <p:spPr bwMode="auto">
          <a:xfrm>
            <a:off x="4954591" y="3779838"/>
            <a:ext cx="217487" cy="457200"/>
          </a:xfrm>
          <a:custGeom>
            <a:avLst/>
            <a:gdLst>
              <a:gd name="T0" fmla="*/ 2147483647 w 94"/>
              <a:gd name="T1" fmla="*/ 2147483647 h 175"/>
              <a:gd name="T2" fmla="*/ 0 w 94"/>
              <a:gd name="T3" fmla="*/ 0 h 175"/>
              <a:gd name="T4" fmla="*/ 2147483647 w 94"/>
              <a:gd name="T5" fmla="*/ 2147483647 h 175"/>
              <a:gd name="T6" fmla="*/ 2147483647 w 94"/>
              <a:gd name="T7" fmla="*/ 2147483647 h 175"/>
              <a:gd name="T8" fmla="*/ 0 60000 65536"/>
              <a:gd name="T9" fmla="*/ 0 60000 65536"/>
              <a:gd name="T10" fmla="*/ 0 60000 65536"/>
              <a:gd name="T11" fmla="*/ 0 60000 65536"/>
              <a:gd name="T12" fmla="*/ 0 w 94"/>
              <a:gd name="T13" fmla="*/ 0 h 175"/>
              <a:gd name="T14" fmla="*/ 94 w 94"/>
              <a:gd name="T15" fmla="*/ 175 h 175"/>
            </a:gdLst>
            <a:ahLst/>
            <a:cxnLst>
              <a:cxn ang="T8">
                <a:pos x="T0" y="T1"/>
              </a:cxn>
              <a:cxn ang="T9">
                <a:pos x="T2" y="T3"/>
              </a:cxn>
              <a:cxn ang="T10">
                <a:pos x="T4" y="T5"/>
              </a:cxn>
              <a:cxn ang="T11">
                <a:pos x="T6" y="T7"/>
              </a:cxn>
            </a:cxnLst>
            <a:rect l="T12" t="T13" r="T14" b="T15"/>
            <a:pathLst>
              <a:path w="94" h="175">
                <a:moveTo>
                  <a:pt x="94" y="97"/>
                </a:moveTo>
                <a:lnTo>
                  <a:pt x="0" y="0"/>
                </a:lnTo>
                <a:lnTo>
                  <a:pt x="49" y="175"/>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42" name="Line 519"/>
          <p:cNvSpPr>
            <a:spLocks noChangeShapeType="1"/>
          </p:cNvSpPr>
          <p:nvPr/>
        </p:nvSpPr>
        <p:spPr bwMode="auto">
          <a:xfrm flipH="1" flipV="1">
            <a:off x="5718175" y="4367213"/>
            <a:ext cx="215900" cy="277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43" name="Line 520"/>
          <p:cNvSpPr>
            <a:spLocks noChangeShapeType="1"/>
          </p:cNvSpPr>
          <p:nvPr/>
        </p:nvSpPr>
        <p:spPr bwMode="auto">
          <a:xfrm flipV="1">
            <a:off x="5614988" y="4367213"/>
            <a:ext cx="103187" cy="157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44" name="Line 521"/>
          <p:cNvSpPr>
            <a:spLocks noChangeShapeType="1"/>
          </p:cNvSpPr>
          <p:nvPr/>
        </p:nvSpPr>
        <p:spPr bwMode="auto">
          <a:xfrm flipV="1">
            <a:off x="3643313" y="4848231"/>
            <a:ext cx="1127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45" name="Line 522"/>
          <p:cNvSpPr>
            <a:spLocks noChangeShapeType="1"/>
          </p:cNvSpPr>
          <p:nvPr/>
        </p:nvSpPr>
        <p:spPr bwMode="auto">
          <a:xfrm flipH="1">
            <a:off x="3756028" y="4379913"/>
            <a:ext cx="219075" cy="4683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46" name="Line 523"/>
          <p:cNvSpPr>
            <a:spLocks noChangeShapeType="1"/>
          </p:cNvSpPr>
          <p:nvPr/>
        </p:nvSpPr>
        <p:spPr bwMode="auto">
          <a:xfrm flipH="1" flipV="1">
            <a:off x="3209925" y="4848231"/>
            <a:ext cx="215900"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47" name="Freeform 524"/>
          <p:cNvSpPr>
            <a:spLocks/>
          </p:cNvSpPr>
          <p:nvPr/>
        </p:nvSpPr>
        <p:spPr bwMode="auto">
          <a:xfrm>
            <a:off x="3975100" y="4224344"/>
            <a:ext cx="214313" cy="155575"/>
          </a:xfrm>
          <a:custGeom>
            <a:avLst/>
            <a:gdLst>
              <a:gd name="T0" fmla="*/ 2147483647 w 93"/>
              <a:gd name="T1" fmla="*/ 0 h 60"/>
              <a:gd name="T2" fmla="*/ 2147483647 w 93"/>
              <a:gd name="T3" fmla="*/ 2147483647 h 60"/>
              <a:gd name="T4" fmla="*/ 0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44" y="0"/>
                </a:moveTo>
                <a:lnTo>
                  <a:pt x="93" y="60"/>
                </a:lnTo>
                <a:lnTo>
                  <a:pt x="0" y="6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48" name="Freeform 525"/>
          <p:cNvSpPr>
            <a:spLocks/>
          </p:cNvSpPr>
          <p:nvPr/>
        </p:nvSpPr>
        <p:spPr bwMode="auto">
          <a:xfrm>
            <a:off x="4076703" y="4200525"/>
            <a:ext cx="227013" cy="179388"/>
          </a:xfrm>
          <a:custGeom>
            <a:avLst/>
            <a:gdLst>
              <a:gd name="T0" fmla="*/ 2147483647 w 98"/>
              <a:gd name="T1" fmla="*/ 0 h 69"/>
              <a:gd name="T2" fmla="*/ 0 w 98"/>
              <a:gd name="T3" fmla="*/ 2147483647 h 69"/>
              <a:gd name="T4" fmla="*/ 2147483647 w 98"/>
              <a:gd name="T5" fmla="*/ 2147483647 h 69"/>
              <a:gd name="T6" fmla="*/ 2147483647 w 98"/>
              <a:gd name="T7" fmla="*/ 0 h 69"/>
              <a:gd name="T8" fmla="*/ 0 60000 65536"/>
              <a:gd name="T9" fmla="*/ 0 60000 65536"/>
              <a:gd name="T10" fmla="*/ 0 60000 65536"/>
              <a:gd name="T11" fmla="*/ 0 60000 65536"/>
              <a:gd name="T12" fmla="*/ 0 w 98"/>
              <a:gd name="T13" fmla="*/ 0 h 69"/>
              <a:gd name="T14" fmla="*/ 98 w 98"/>
              <a:gd name="T15" fmla="*/ 69 h 69"/>
            </a:gdLst>
            <a:ahLst/>
            <a:cxnLst>
              <a:cxn ang="T8">
                <a:pos x="T0" y="T1"/>
              </a:cxn>
              <a:cxn ang="T9">
                <a:pos x="T2" y="T3"/>
              </a:cxn>
              <a:cxn ang="T10">
                <a:pos x="T4" y="T5"/>
              </a:cxn>
              <a:cxn ang="T11">
                <a:pos x="T6" y="T7"/>
              </a:cxn>
            </a:cxnLst>
            <a:rect l="T12" t="T13" r="T14" b="T15"/>
            <a:pathLst>
              <a:path w="98" h="69">
                <a:moveTo>
                  <a:pt x="98" y="0"/>
                </a:moveTo>
                <a:lnTo>
                  <a:pt x="0" y="9"/>
                </a:lnTo>
                <a:lnTo>
                  <a:pt x="49" y="6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49" name="Line 526"/>
          <p:cNvSpPr>
            <a:spLocks noChangeShapeType="1"/>
          </p:cNvSpPr>
          <p:nvPr/>
        </p:nvSpPr>
        <p:spPr bwMode="auto">
          <a:xfrm flipH="1" flipV="1">
            <a:off x="4954591" y="3779838"/>
            <a:ext cx="217487" cy="2524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50" name="Line 527"/>
          <p:cNvSpPr>
            <a:spLocks noChangeShapeType="1"/>
          </p:cNvSpPr>
          <p:nvPr/>
        </p:nvSpPr>
        <p:spPr bwMode="auto">
          <a:xfrm flipV="1">
            <a:off x="4840288" y="3779838"/>
            <a:ext cx="114300"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51" name="Line 528"/>
          <p:cNvSpPr>
            <a:spLocks noChangeShapeType="1"/>
          </p:cNvSpPr>
          <p:nvPr/>
        </p:nvSpPr>
        <p:spPr bwMode="auto">
          <a:xfrm flipH="1">
            <a:off x="4076703" y="4200531"/>
            <a:ext cx="227013"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52" name="Line 529"/>
          <p:cNvSpPr>
            <a:spLocks noChangeShapeType="1"/>
          </p:cNvSpPr>
          <p:nvPr/>
        </p:nvSpPr>
        <p:spPr bwMode="auto">
          <a:xfrm flipV="1">
            <a:off x="3975100" y="4224344"/>
            <a:ext cx="101600" cy="155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53" name="Freeform 530"/>
          <p:cNvSpPr>
            <a:spLocks/>
          </p:cNvSpPr>
          <p:nvPr/>
        </p:nvSpPr>
        <p:spPr bwMode="auto">
          <a:xfrm>
            <a:off x="5832475" y="4645025"/>
            <a:ext cx="214313" cy="300038"/>
          </a:xfrm>
          <a:custGeom>
            <a:avLst/>
            <a:gdLst>
              <a:gd name="T0" fmla="*/ 2147483647 w 93"/>
              <a:gd name="T1" fmla="*/ 0 h 115"/>
              <a:gd name="T2" fmla="*/ 2147483647 w 93"/>
              <a:gd name="T3" fmla="*/ 2147483647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115"/>
                </a:lnTo>
                <a:lnTo>
                  <a:pt x="0" y="3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54" name="Freeform 531"/>
          <p:cNvSpPr>
            <a:spLocks/>
          </p:cNvSpPr>
          <p:nvPr/>
        </p:nvSpPr>
        <p:spPr bwMode="auto">
          <a:xfrm>
            <a:off x="5934075" y="4645025"/>
            <a:ext cx="228600" cy="300038"/>
          </a:xfrm>
          <a:custGeom>
            <a:avLst/>
            <a:gdLst>
              <a:gd name="T0" fmla="*/ 2147483647 w 99"/>
              <a:gd name="T1" fmla="*/ 2147483647 h 115"/>
              <a:gd name="T2" fmla="*/ 0 w 99"/>
              <a:gd name="T3" fmla="*/ 0 h 115"/>
              <a:gd name="T4" fmla="*/ 2147483647 w 99"/>
              <a:gd name="T5" fmla="*/ 2147483647 h 115"/>
              <a:gd name="T6" fmla="*/ 2147483647 w 99"/>
              <a:gd name="T7" fmla="*/ 2147483647 h 115"/>
              <a:gd name="T8" fmla="*/ 0 60000 65536"/>
              <a:gd name="T9" fmla="*/ 0 60000 65536"/>
              <a:gd name="T10" fmla="*/ 0 60000 65536"/>
              <a:gd name="T11" fmla="*/ 0 60000 65536"/>
              <a:gd name="T12" fmla="*/ 0 w 99"/>
              <a:gd name="T13" fmla="*/ 0 h 115"/>
              <a:gd name="T14" fmla="*/ 99 w 99"/>
              <a:gd name="T15" fmla="*/ 115 h 115"/>
            </a:gdLst>
            <a:ahLst/>
            <a:cxnLst>
              <a:cxn ang="T8">
                <a:pos x="T0" y="T1"/>
              </a:cxn>
              <a:cxn ang="T9">
                <a:pos x="T2" y="T3"/>
              </a:cxn>
              <a:cxn ang="T10">
                <a:pos x="T4" y="T5"/>
              </a:cxn>
              <a:cxn ang="T11">
                <a:pos x="T6" y="T7"/>
              </a:cxn>
            </a:cxnLst>
            <a:rect l="T12" t="T13" r="T14" b="T15"/>
            <a:pathLst>
              <a:path w="99" h="115">
                <a:moveTo>
                  <a:pt x="99" y="87"/>
                </a:moveTo>
                <a:lnTo>
                  <a:pt x="0" y="0"/>
                </a:lnTo>
                <a:lnTo>
                  <a:pt x="49" y="115"/>
                </a:lnTo>
                <a:lnTo>
                  <a:pt x="99"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55" name="Line 532"/>
          <p:cNvSpPr>
            <a:spLocks noChangeShapeType="1"/>
          </p:cNvSpPr>
          <p:nvPr/>
        </p:nvSpPr>
        <p:spPr bwMode="auto">
          <a:xfrm>
            <a:off x="5934078" y="4645025"/>
            <a:ext cx="11113"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56" name="Line 533"/>
          <p:cNvSpPr>
            <a:spLocks noChangeShapeType="1"/>
          </p:cNvSpPr>
          <p:nvPr/>
        </p:nvSpPr>
        <p:spPr bwMode="auto">
          <a:xfrm flipH="1" flipV="1">
            <a:off x="5934075" y="4645031"/>
            <a:ext cx="228600"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57" name="Line 534"/>
          <p:cNvSpPr>
            <a:spLocks noChangeShapeType="1"/>
          </p:cNvSpPr>
          <p:nvPr/>
        </p:nvSpPr>
        <p:spPr bwMode="auto">
          <a:xfrm flipH="1">
            <a:off x="5832475" y="4645025"/>
            <a:ext cx="101600" cy="825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58" name="Freeform 535"/>
          <p:cNvSpPr>
            <a:spLocks/>
          </p:cNvSpPr>
          <p:nvPr/>
        </p:nvSpPr>
        <p:spPr bwMode="auto">
          <a:xfrm>
            <a:off x="5067300" y="4032250"/>
            <a:ext cx="217488" cy="431800"/>
          </a:xfrm>
          <a:custGeom>
            <a:avLst/>
            <a:gdLst>
              <a:gd name="T0" fmla="*/ 2147483647 w 94"/>
              <a:gd name="T1" fmla="*/ 0 h 165"/>
              <a:gd name="T2" fmla="*/ 2147483647 w 94"/>
              <a:gd name="T3" fmla="*/ 2147483647 h 165"/>
              <a:gd name="T4" fmla="*/ 0 w 94"/>
              <a:gd name="T5" fmla="*/ 2147483647 h 165"/>
              <a:gd name="T6" fmla="*/ 2147483647 w 94"/>
              <a:gd name="T7" fmla="*/ 0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45" y="0"/>
                </a:moveTo>
                <a:lnTo>
                  <a:pt x="94" y="165"/>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59" name="Freeform 536"/>
          <p:cNvSpPr>
            <a:spLocks/>
          </p:cNvSpPr>
          <p:nvPr/>
        </p:nvSpPr>
        <p:spPr bwMode="auto">
          <a:xfrm>
            <a:off x="5172075" y="4032250"/>
            <a:ext cx="215900" cy="431800"/>
          </a:xfrm>
          <a:custGeom>
            <a:avLst/>
            <a:gdLst>
              <a:gd name="T0" fmla="*/ 2147483647 w 93"/>
              <a:gd name="T1" fmla="*/ 2147483647 h 165"/>
              <a:gd name="T2" fmla="*/ 0 w 93"/>
              <a:gd name="T3" fmla="*/ 0 h 165"/>
              <a:gd name="T4" fmla="*/ 2147483647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93" y="96"/>
                </a:moveTo>
                <a:lnTo>
                  <a:pt x="0" y="0"/>
                </a:lnTo>
                <a:lnTo>
                  <a:pt x="49" y="165"/>
                </a:lnTo>
                <a:lnTo>
                  <a:pt x="93"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60" name="Line 537"/>
          <p:cNvSpPr>
            <a:spLocks noChangeShapeType="1"/>
          </p:cNvSpPr>
          <p:nvPr/>
        </p:nvSpPr>
        <p:spPr bwMode="auto">
          <a:xfrm flipH="1" flipV="1">
            <a:off x="5172075" y="4032250"/>
            <a:ext cx="215900" cy="250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61" name="Line 538"/>
          <p:cNvSpPr>
            <a:spLocks noChangeShapeType="1"/>
          </p:cNvSpPr>
          <p:nvPr/>
        </p:nvSpPr>
        <p:spPr bwMode="auto">
          <a:xfrm flipV="1">
            <a:off x="5067303" y="4032250"/>
            <a:ext cx="104775" cy="2047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62" name="Freeform 539"/>
          <p:cNvSpPr>
            <a:spLocks/>
          </p:cNvSpPr>
          <p:nvPr/>
        </p:nvSpPr>
        <p:spPr bwMode="auto">
          <a:xfrm>
            <a:off x="4521200" y="3876675"/>
            <a:ext cx="215900" cy="369888"/>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4" y="0"/>
                </a:moveTo>
                <a:lnTo>
                  <a:pt x="93" y="142"/>
                </a:lnTo>
                <a:lnTo>
                  <a:pt x="0" y="101"/>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63" name="Freeform 540"/>
          <p:cNvSpPr>
            <a:spLocks/>
          </p:cNvSpPr>
          <p:nvPr/>
        </p:nvSpPr>
        <p:spPr bwMode="auto">
          <a:xfrm>
            <a:off x="4622800" y="3876675"/>
            <a:ext cx="217488" cy="369888"/>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41"/>
                </a:moveTo>
                <a:lnTo>
                  <a:pt x="0" y="0"/>
                </a:lnTo>
                <a:lnTo>
                  <a:pt x="49" y="142"/>
                </a:lnTo>
                <a:lnTo>
                  <a:pt x="94"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64" name="Line 541"/>
          <p:cNvSpPr>
            <a:spLocks noChangeShapeType="1"/>
          </p:cNvSpPr>
          <p:nvPr/>
        </p:nvSpPr>
        <p:spPr bwMode="auto">
          <a:xfrm flipV="1">
            <a:off x="4521203" y="3876675"/>
            <a:ext cx="101600"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65" name="Line 542"/>
          <p:cNvSpPr>
            <a:spLocks noChangeShapeType="1"/>
          </p:cNvSpPr>
          <p:nvPr/>
        </p:nvSpPr>
        <p:spPr bwMode="auto">
          <a:xfrm flipH="1" flipV="1">
            <a:off x="3425825" y="4872038"/>
            <a:ext cx="217488"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66" name="Line 543"/>
          <p:cNvSpPr>
            <a:spLocks noChangeShapeType="1"/>
          </p:cNvSpPr>
          <p:nvPr/>
        </p:nvSpPr>
        <p:spPr bwMode="auto">
          <a:xfrm flipV="1">
            <a:off x="6046791" y="4872044"/>
            <a:ext cx="115887"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67" name="Freeform 544"/>
          <p:cNvSpPr>
            <a:spLocks/>
          </p:cNvSpPr>
          <p:nvPr/>
        </p:nvSpPr>
        <p:spPr bwMode="auto">
          <a:xfrm>
            <a:off x="5284788" y="4283081"/>
            <a:ext cx="215900" cy="398463"/>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4" y="0"/>
                </a:moveTo>
                <a:lnTo>
                  <a:pt x="93" y="152"/>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68" name="Freeform 545"/>
          <p:cNvSpPr>
            <a:spLocks/>
          </p:cNvSpPr>
          <p:nvPr/>
        </p:nvSpPr>
        <p:spPr bwMode="auto">
          <a:xfrm>
            <a:off x="5387978" y="4283081"/>
            <a:ext cx="227013" cy="398463"/>
          </a:xfrm>
          <a:custGeom>
            <a:avLst/>
            <a:gdLst>
              <a:gd name="T0" fmla="*/ 2147483647 w 98"/>
              <a:gd name="T1" fmla="*/ 2147483647 h 152"/>
              <a:gd name="T2" fmla="*/ 0 w 98"/>
              <a:gd name="T3" fmla="*/ 0 h 152"/>
              <a:gd name="T4" fmla="*/ 2147483647 w 98"/>
              <a:gd name="T5" fmla="*/ 2147483647 h 152"/>
              <a:gd name="T6" fmla="*/ 2147483647 w 98"/>
              <a:gd name="T7" fmla="*/ 2147483647 h 152"/>
              <a:gd name="T8" fmla="*/ 0 60000 65536"/>
              <a:gd name="T9" fmla="*/ 0 60000 65536"/>
              <a:gd name="T10" fmla="*/ 0 60000 65536"/>
              <a:gd name="T11" fmla="*/ 0 60000 65536"/>
              <a:gd name="T12" fmla="*/ 0 w 98"/>
              <a:gd name="T13" fmla="*/ 0 h 152"/>
              <a:gd name="T14" fmla="*/ 98 w 98"/>
              <a:gd name="T15" fmla="*/ 152 h 152"/>
            </a:gdLst>
            <a:ahLst/>
            <a:cxnLst>
              <a:cxn ang="T8">
                <a:pos x="T0" y="T1"/>
              </a:cxn>
              <a:cxn ang="T9">
                <a:pos x="T2" y="T3"/>
              </a:cxn>
              <a:cxn ang="T10">
                <a:pos x="T4" y="T5"/>
              </a:cxn>
              <a:cxn ang="T11">
                <a:pos x="T6" y="T7"/>
              </a:cxn>
            </a:cxnLst>
            <a:rect l="T12" t="T13" r="T14" b="T15"/>
            <a:pathLst>
              <a:path w="98" h="152">
                <a:moveTo>
                  <a:pt x="98" y="92"/>
                </a:moveTo>
                <a:lnTo>
                  <a:pt x="0" y="0"/>
                </a:lnTo>
                <a:lnTo>
                  <a:pt x="49" y="152"/>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69" name="Line 546"/>
          <p:cNvSpPr>
            <a:spLocks noChangeShapeType="1"/>
          </p:cNvSpPr>
          <p:nvPr/>
        </p:nvSpPr>
        <p:spPr bwMode="auto">
          <a:xfrm flipH="1" flipV="1">
            <a:off x="5387978" y="4283075"/>
            <a:ext cx="227013" cy="2413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70" name="Line 547"/>
          <p:cNvSpPr>
            <a:spLocks noChangeShapeType="1"/>
          </p:cNvSpPr>
          <p:nvPr/>
        </p:nvSpPr>
        <p:spPr bwMode="auto">
          <a:xfrm flipV="1">
            <a:off x="5284791" y="4283081"/>
            <a:ext cx="103187"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71" name="Freeform 548"/>
          <p:cNvSpPr>
            <a:spLocks/>
          </p:cNvSpPr>
          <p:nvPr/>
        </p:nvSpPr>
        <p:spPr bwMode="auto">
          <a:xfrm>
            <a:off x="4189416" y="4200525"/>
            <a:ext cx="217487" cy="215900"/>
          </a:xfrm>
          <a:custGeom>
            <a:avLst/>
            <a:gdLst>
              <a:gd name="T0" fmla="*/ 2147483647 w 94"/>
              <a:gd name="T1" fmla="*/ 0 h 83"/>
              <a:gd name="T2" fmla="*/ 2147483647 w 94"/>
              <a:gd name="T3" fmla="*/ 2147483647 h 83"/>
              <a:gd name="T4" fmla="*/ 0 w 94"/>
              <a:gd name="T5" fmla="*/ 2147483647 h 83"/>
              <a:gd name="T6" fmla="*/ 2147483647 w 94"/>
              <a:gd name="T7" fmla="*/ 0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49" y="0"/>
                </a:moveTo>
                <a:lnTo>
                  <a:pt x="94" y="83"/>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72" name="Freeform 549"/>
          <p:cNvSpPr>
            <a:spLocks/>
          </p:cNvSpPr>
          <p:nvPr/>
        </p:nvSpPr>
        <p:spPr bwMode="auto">
          <a:xfrm>
            <a:off x="4303716" y="4140206"/>
            <a:ext cx="217487" cy="276225"/>
          </a:xfrm>
          <a:custGeom>
            <a:avLst/>
            <a:gdLst>
              <a:gd name="T0" fmla="*/ 2147483647 w 94"/>
              <a:gd name="T1" fmla="*/ 0 h 106"/>
              <a:gd name="T2" fmla="*/ 0 w 94"/>
              <a:gd name="T3" fmla="*/ 2147483647 h 106"/>
              <a:gd name="T4" fmla="*/ 2147483647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0"/>
                </a:moveTo>
                <a:lnTo>
                  <a:pt x="0" y="23"/>
                </a:lnTo>
                <a:lnTo>
                  <a:pt x="45" y="10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73" name="Line 550"/>
          <p:cNvSpPr>
            <a:spLocks noChangeShapeType="1"/>
          </p:cNvSpPr>
          <p:nvPr/>
        </p:nvSpPr>
        <p:spPr bwMode="auto">
          <a:xfrm flipH="1">
            <a:off x="4303716" y="4140202"/>
            <a:ext cx="21748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74" name="Freeform 551"/>
          <p:cNvSpPr>
            <a:spLocks/>
          </p:cNvSpPr>
          <p:nvPr/>
        </p:nvSpPr>
        <p:spPr bwMode="auto">
          <a:xfrm>
            <a:off x="5500691" y="4524375"/>
            <a:ext cx="217487" cy="311150"/>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6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75" name="Freeform 552"/>
          <p:cNvSpPr>
            <a:spLocks/>
          </p:cNvSpPr>
          <p:nvPr/>
        </p:nvSpPr>
        <p:spPr bwMode="auto">
          <a:xfrm>
            <a:off x="5614991" y="4524375"/>
            <a:ext cx="217487" cy="311150"/>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78"/>
                </a:moveTo>
                <a:lnTo>
                  <a:pt x="0" y="0"/>
                </a:lnTo>
                <a:lnTo>
                  <a:pt x="45" y="119"/>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76" name="Freeform 553"/>
          <p:cNvSpPr>
            <a:spLocks/>
          </p:cNvSpPr>
          <p:nvPr/>
        </p:nvSpPr>
        <p:spPr bwMode="auto">
          <a:xfrm>
            <a:off x="4737100" y="3983038"/>
            <a:ext cx="217488" cy="481012"/>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0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77" name="Freeform 554"/>
          <p:cNvSpPr>
            <a:spLocks/>
          </p:cNvSpPr>
          <p:nvPr/>
        </p:nvSpPr>
        <p:spPr bwMode="auto">
          <a:xfrm>
            <a:off x="4840288" y="3983038"/>
            <a:ext cx="227012" cy="481012"/>
          </a:xfrm>
          <a:custGeom>
            <a:avLst/>
            <a:gdLst>
              <a:gd name="T0" fmla="*/ 2147483647 w 98"/>
              <a:gd name="T1" fmla="*/ 2147483647 h 184"/>
              <a:gd name="T2" fmla="*/ 0 w 98"/>
              <a:gd name="T3" fmla="*/ 0 h 184"/>
              <a:gd name="T4" fmla="*/ 2147483647 w 98"/>
              <a:gd name="T5" fmla="*/ 2147483647 h 184"/>
              <a:gd name="T6" fmla="*/ 2147483647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98" y="97"/>
                </a:moveTo>
                <a:lnTo>
                  <a:pt x="0" y="0"/>
                </a:lnTo>
                <a:lnTo>
                  <a:pt x="49" y="184"/>
                </a:lnTo>
                <a:lnTo>
                  <a:pt x="98"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78" name="Line 555"/>
          <p:cNvSpPr>
            <a:spLocks noChangeShapeType="1"/>
          </p:cNvSpPr>
          <p:nvPr/>
        </p:nvSpPr>
        <p:spPr bwMode="auto">
          <a:xfrm flipH="1" flipV="1">
            <a:off x="5614991" y="4524375"/>
            <a:ext cx="217487"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79" name="Line 556"/>
          <p:cNvSpPr>
            <a:spLocks noChangeShapeType="1"/>
          </p:cNvSpPr>
          <p:nvPr/>
        </p:nvSpPr>
        <p:spPr bwMode="auto">
          <a:xfrm flipV="1">
            <a:off x="5500691" y="4524381"/>
            <a:ext cx="114300" cy="1571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80" name="Line 557"/>
          <p:cNvSpPr>
            <a:spLocks noChangeShapeType="1"/>
          </p:cNvSpPr>
          <p:nvPr/>
        </p:nvSpPr>
        <p:spPr bwMode="auto">
          <a:xfrm flipV="1">
            <a:off x="4737100" y="3983039"/>
            <a:ext cx="103188"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81" name="Freeform 558"/>
          <p:cNvSpPr>
            <a:spLocks/>
          </p:cNvSpPr>
          <p:nvPr/>
        </p:nvSpPr>
        <p:spPr bwMode="auto">
          <a:xfrm>
            <a:off x="3860800" y="4379913"/>
            <a:ext cx="215900" cy="588962"/>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9" y="0"/>
                </a:moveTo>
                <a:lnTo>
                  <a:pt x="93" y="225"/>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82" name="Freeform 559"/>
          <p:cNvSpPr>
            <a:spLocks/>
          </p:cNvSpPr>
          <p:nvPr/>
        </p:nvSpPr>
        <p:spPr bwMode="auto">
          <a:xfrm>
            <a:off x="3975100" y="4379913"/>
            <a:ext cx="214313" cy="588962"/>
          </a:xfrm>
          <a:custGeom>
            <a:avLst/>
            <a:gdLst>
              <a:gd name="T0" fmla="*/ 2147483647 w 93"/>
              <a:gd name="T1" fmla="*/ 0 h 225"/>
              <a:gd name="T2" fmla="*/ 0 w 93"/>
              <a:gd name="T3" fmla="*/ 0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0"/>
                </a:lnTo>
                <a:lnTo>
                  <a:pt x="44" y="22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83" name="Line 560"/>
          <p:cNvSpPr>
            <a:spLocks noChangeShapeType="1"/>
          </p:cNvSpPr>
          <p:nvPr/>
        </p:nvSpPr>
        <p:spPr bwMode="auto">
          <a:xfrm flipH="1" flipV="1">
            <a:off x="3643316" y="4908556"/>
            <a:ext cx="217487"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84" name="Line 561"/>
          <p:cNvSpPr>
            <a:spLocks noChangeShapeType="1"/>
          </p:cNvSpPr>
          <p:nvPr/>
        </p:nvSpPr>
        <p:spPr bwMode="auto">
          <a:xfrm flipV="1">
            <a:off x="3860800" y="4379913"/>
            <a:ext cx="114300" cy="565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85" name="Line 562"/>
          <p:cNvSpPr>
            <a:spLocks noChangeShapeType="1"/>
          </p:cNvSpPr>
          <p:nvPr/>
        </p:nvSpPr>
        <p:spPr bwMode="auto">
          <a:xfrm flipH="1">
            <a:off x="3975100" y="4379919"/>
            <a:ext cx="214313"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86" name="Freeform 563"/>
          <p:cNvSpPr>
            <a:spLocks/>
          </p:cNvSpPr>
          <p:nvPr/>
        </p:nvSpPr>
        <p:spPr bwMode="auto">
          <a:xfrm>
            <a:off x="4954591" y="4237044"/>
            <a:ext cx="217487" cy="407987"/>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9" y="0"/>
                </a:moveTo>
                <a:lnTo>
                  <a:pt x="94" y="156"/>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87" name="Freeform 564"/>
          <p:cNvSpPr>
            <a:spLocks/>
          </p:cNvSpPr>
          <p:nvPr/>
        </p:nvSpPr>
        <p:spPr bwMode="auto">
          <a:xfrm>
            <a:off x="5067300" y="4237044"/>
            <a:ext cx="217488" cy="407987"/>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87"/>
                </a:moveTo>
                <a:lnTo>
                  <a:pt x="0" y="0"/>
                </a:lnTo>
                <a:lnTo>
                  <a:pt x="45" y="156"/>
                </a:lnTo>
                <a:lnTo>
                  <a:pt x="94"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88" name="Freeform 565"/>
          <p:cNvSpPr>
            <a:spLocks/>
          </p:cNvSpPr>
          <p:nvPr/>
        </p:nvSpPr>
        <p:spPr bwMode="auto">
          <a:xfrm>
            <a:off x="5718175" y="4727581"/>
            <a:ext cx="215900" cy="277813"/>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6"/>
                </a:lnTo>
                <a:lnTo>
                  <a:pt x="0" y="4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89" name="Freeform 566"/>
          <p:cNvSpPr>
            <a:spLocks/>
          </p:cNvSpPr>
          <p:nvPr/>
        </p:nvSpPr>
        <p:spPr bwMode="auto">
          <a:xfrm>
            <a:off x="5832475" y="4727581"/>
            <a:ext cx="214313" cy="277813"/>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83"/>
                </a:moveTo>
                <a:lnTo>
                  <a:pt x="0" y="0"/>
                </a:lnTo>
                <a:lnTo>
                  <a:pt x="44" y="106"/>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90" name="Line 567"/>
          <p:cNvSpPr>
            <a:spLocks noChangeShapeType="1"/>
          </p:cNvSpPr>
          <p:nvPr/>
        </p:nvSpPr>
        <p:spPr bwMode="auto">
          <a:xfrm flipV="1">
            <a:off x="4954588" y="4237038"/>
            <a:ext cx="112712" cy="2270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91" name="Freeform 568"/>
          <p:cNvSpPr>
            <a:spLocks/>
          </p:cNvSpPr>
          <p:nvPr/>
        </p:nvSpPr>
        <p:spPr bwMode="auto">
          <a:xfrm>
            <a:off x="4406900" y="4140206"/>
            <a:ext cx="215900" cy="371475"/>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9" y="0"/>
                </a:moveTo>
                <a:lnTo>
                  <a:pt x="93" y="142"/>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92" name="Freeform 569"/>
          <p:cNvSpPr>
            <a:spLocks/>
          </p:cNvSpPr>
          <p:nvPr/>
        </p:nvSpPr>
        <p:spPr bwMode="auto">
          <a:xfrm>
            <a:off x="4521200" y="4140206"/>
            <a:ext cx="215900" cy="371475"/>
          </a:xfrm>
          <a:custGeom>
            <a:avLst/>
            <a:gdLst>
              <a:gd name="T0" fmla="*/ 2147483647 w 93"/>
              <a:gd name="T1" fmla="*/ 2147483647 h 142"/>
              <a:gd name="T2" fmla="*/ 0 w 93"/>
              <a:gd name="T3" fmla="*/ 0 h 142"/>
              <a:gd name="T4" fmla="*/ 2147483647 w 93"/>
              <a:gd name="T5" fmla="*/ 2147483647 h 142"/>
              <a:gd name="T6" fmla="*/ 2147483647 w 93"/>
              <a:gd name="T7" fmla="*/ 2147483647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93" y="41"/>
                </a:moveTo>
                <a:lnTo>
                  <a:pt x="0" y="0"/>
                </a:lnTo>
                <a:lnTo>
                  <a:pt x="44" y="142"/>
                </a:lnTo>
                <a:lnTo>
                  <a:pt x="93"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93" name="Line 570"/>
          <p:cNvSpPr>
            <a:spLocks noChangeShapeType="1"/>
          </p:cNvSpPr>
          <p:nvPr/>
        </p:nvSpPr>
        <p:spPr bwMode="auto">
          <a:xfrm flipH="1" flipV="1">
            <a:off x="5832475" y="4727575"/>
            <a:ext cx="214313" cy="2174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94" name="Line 571"/>
          <p:cNvSpPr>
            <a:spLocks noChangeShapeType="1"/>
          </p:cNvSpPr>
          <p:nvPr/>
        </p:nvSpPr>
        <p:spPr bwMode="auto">
          <a:xfrm flipH="1">
            <a:off x="5718178" y="4727575"/>
            <a:ext cx="114300" cy="1079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95" name="Line 572"/>
          <p:cNvSpPr>
            <a:spLocks noChangeShapeType="1"/>
          </p:cNvSpPr>
          <p:nvPr/>
        </p:nvSpPr>
        <p:spPr bwMode="auto">
          <a:xfrm flipH="1" flipV="1">
            <a:off x="4521200" y="4140206"/>
            <a:ext cx="215900" cy="1063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96" name="Line 573"/>
          <p:cNvSpPr>
            <a:spLocks noChangeShapeType="1"/>
          </p:cNvSpPr>
          <p:nvPr/>
        </p:nvSpPr>
        <p:spPr bwMode="auto">
          <a:xfrm flipV="1">
            <a:off x="4406903" y="4140206"/>
            <a:ext cx="114300" cy="276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97" name="Freeform 574"/>
          <p:cNvSpPr>
            <a:spLocks/>
          </p:cNvSpPr>
          <p:nvPr/>
        </p:nvSpPr>
        <p:spPr bwMode="auto">
          <a:xfrm>
            <a:off x="5172075" y="4464050"/>
            <a:ext cx="215900" cy="541338"/>
          </a:xfrm>
          <a:custGeom>
            <a:avLst/>
            <a:gdLst>
              <a:gd name="T0" fmla="*/ 2147483647 w 93"/>
              <a:gd name="T1" fmla="*/ 0 h 207"/>
              <a:gd name="T2" fmla="*/ 2147483647 w 93"/>
              <a:gd name="T3" fmla="*/ 2147483647 h 207"/>
              <a:gd name="T4" fmla="*/ 0 w 93"/>
              <a:gd name="T5" fmla="*/ 2147483647 h 207"/>
              <a:gd name="T6" fmla="*/ 2147483647 w 93"/>
              <a:gd name="T7" fmla="*/ 0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49" y="0"/>
                </a:moveTo>
                <a:lnTo>
                  <a:pt x="93" y="207"/>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98" name="Freeform 575"/>
          <p:cNvSpPr>
            <a:spLocks/>
          </p:cNvSpPr>
          <p:nvPr/>
        </p:nvSpPr>
        <p:spPr bwMode="auto">
          <a:xfrm>
            <a:off x="5284788" y="4464050"/>
            <a:ext cx="215900" cy="541338"/>
          </a:xfrm>
          <a:custGeom>
            <a:avLst/>
            <a:gdLst>
              <a:gd name="T0" fmla="*/ 2147483647 w 93"/>
              <a:gd name="T1" fmla="*/ 2147483647 h 207"/>
              <a:gd name="T2" fmla="*/ 0 w 93"/>
              <a:gd name="T3" fmla="*/ 0 h 207"/>
              <a:gd name="T4" fmla="*/ 2147483647 w 93"/>
              <a:gd name="T5" fmla="*/ 2147483647 h 207"/>
              <a:gd name="T6" fmla="*/ 2147483647 w 93"/>
              <a:gd name="T7" fmla="*/ 2147483647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93" y="83"/>
                </a:moveTo>
                <a:lnTo>
                  <a:pt x="0" y="0"/>
                </a:lnTo>
                <a:lnTo>
                  <a:pt x="44" y="207"/>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99" name="Line 576"/>
          <p:cNvSpPr>
            <a:spLocks noChangeShapeType="1"/>
          </p:cNvSpPr>
          <p:nvPr/>
        </p:nvSpPr>
        <p:spPr bwMode="auto">
          <a:xfrm flipV="1">
            <a:off x="5172078" y="4464056"/>
            <a:ext cx="112713"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00" name="Freeform 577"/>
          <p:cNvSpPr>
            <a:spLocks/>
          </p:cNvSpPr>
          <p:nvPr/>
        </p:nvSpPr>
        <p:spPr bwMode="auto">
          <a:xfrm>
            <a:off x="4076703" y="4379919"/>
            <a:ext cx="227013" cy="625475"/>
          </a:xfrm>
          <a:custGeom>
            <a:avLst/>
            <a:gdLst>
              <a:gd name="T0" fmla="*/ 2147483647 w 98"/>
              <a:gd name="T1" fmla="*/ 0 h 239"/>
              <a:gd name="T2" fmla="*/ 2147483647 w 98"/>
              <a:gd name="T3" fmla="*/ 2147483647 h 239"/>
              <a:gd name="T4" fmla="*/ 0 w 98"/>
              <a:gd name="T5" fmla="*/ 2147483647 h 239"/>
              <a:gd name="T6" fmla="*/ 2147483647 w 98"/>
              <a:gd name="T7" fmla="*/ 0 h 239"/>
              <a:gd name="T8" fmla="*/ 0 60000 65536"/>
              <a:gd name="T9" fmla="*/ 0 60000 65536"/>
              <a:gd name="T10" fmla="*/ 0 60000 65536"/>
              <a:gd name="T11" fmla="*/ 0 60000 65536"/>
              <a:gd name="T12" fmla="*/ 0 w 98"/>
              <a:gd name="T13" fmla="*/ 0 h 239"/>
              <a:gd name="T14" fmla="*/ 98 w 98"/>
              <a:gd name="T15" fmla="*/ 239 h 239"/>
            </a:gdLst>
            <a:ahLst/>
            <a:cxnLst>
              <a:cxn ang="T8">
                <a:pos x="T0" y="T1"/>
              </a:cxn>
              <a:cxn ang="T9">
                <a:pos x="T2" y="T3"/>
              </a:cxn>
              <a:cxn ang="T10">
                <a:pos x="T4" y="T5"/>
              </a:cxn>
              <a:cxn ang="T11">
                <a:pos x="T6" y="T7"/>
              </a:cxn>
            </a:cxnLst>
            <a:rect l="T12" t="T13" r="T14" b="T15"/>
            <a:pathLst>
              <a:path w="98" h="239">
                <a:moveTo>
                  <a:pt x="49" y="0"/>
                </a:moveTo>
                <a:lnTo>
                  <a:pt x="98" y="239"/>
                </a:lnTo>
                <a:lnTo>
                  <a:pt x="0" y="22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01" name="Freeform 578"/>
          <p:cNvSpPr>
            <a:spLocks/>
          </p:cNvSpPr>
          <p:nvPr/>
        </p:nvSpPr>
        <p:spPr bwMode="auto">
          <a:xfrm>
            <a:off x="4189416" y="4379919"/>
            <a:ext cx="217487" cy="625475"/>
          </a:xfrm>
          <a:custGeom>
            <a:avLst/>
            <a:gdLst>
              <a:gd name="T0" fmla="*/ 2147483647 w 94"/>
              <a:gd name="T1" fmla="*/ 2147483647 h 239"/>
              <a:gd name="T2" fmla="*/ 0 w 94"/>
              <a:gd name="T3" fmla="*/ 0 h 239"/>
              <a:gd name="T4" fmla="*/ 2147483647 w 94"/>
              <a:gd name="T5" fmla="*/ 2147483647 h 239"/>
              <a:gd name="T6" fmla="*/ 2147483647 w 94"/>
              <a:gd name="T7" fmla="*/ 2147483647 h 239"/>
              <a:gd name="T8" fmla="*/ 0 60000 65536"/>
              <a:gd name="T9" fmla="*/ 0 60000 65536"/>
              <a:gd name="T10" fmla="*/ 0 60000 65536"/>
              <a:gd name="T11" fmla="*/ 0 60000 65536"/>
              <a:gd name="T12" fmla="*/ 0 w 94"/>
              <a:gd name="T13" fmla="*/ 0 h 239"/>
              <a:gd name="T14" fmla="*/ 94 w 94"/>
              <a:gd name="T15" fmla="*/ 239 h 239"/>
            </a:gdLst>
            <a:ahLst/>
            <a:cxnLst>
              <a:cxn ang="T8">
                <a:pos x="T0" y="T1"/>
              </a:cxn>
              <a:cxn ang="T9">
                <a:pos x="T2" y="T3"/>
              </a:cxn>
              <a:cxn ang="T10">
                <a:pos x="T4" y="T5"/>
              </a:cxn>
              <a:cxn ang="T11">
                <a:pos x="T6" y="T7"/>
              </a:cxn>
            </a:cxnLst>
            <a:rect l="T12" t="T13" r="T14" b="T15"/>
            <a:pathLst>
              <a:path w="94" h="239">
                <a:moveTo>
                  <a:pt x="94" y="14"/>
                </a:moveTo>
                <a:lnTo>
                  <a:pt x="0" y="0"/>
                </a:lnTo>
                <a:lnTo>
                  <a:pt x="49" y="239"/>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02" name="Line 579"/>
          <p:cNvSpPr>
            <a:spLocks noChangeShapeType="1"/>
          </p:cNvSpPr>
          <p:nvPr/>
        </p:nvSpPr>
        <p:spPr bwMode="auto">
          <a:xfrm flipH="1" flipV="1">
            <a:off x="3860800" y="4945063"/>
            <a:ext cx="215900"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03" name="Line 580"/>
          <p:cNvSpPr>
            <a:spLocks noChangeShapeType="1"/>
          </p:cNvSpPr>
          <p:nvPr/>
        </p:nvSpPr>
        <p:spPr bwMode="auto">
          <a:xfrm flipV="1">
            <a:off x="5934078" y="4945069"/>
            <a:ext cx="112713"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04" name="Line 581"/>
          <p:cNvSpPr>
            <a:spLocks noChangeShapeType="1"/>
          </p:cNvSpPr>
          <p:nvPr/>
        </p:nvSpPr>
        <p:spPr bwMode="auto">
          <a:xfrm flipH="1" flipV="1">
            <a:off x="4189416" y="4379913"/>
            <a:ext cx="217487"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05" name="Freeform 582"/>
          <p:cNvSpPr>
            <a:spLocks/>
          </p:cNvSpPr>
          <p:nvPr/>
        </p:nvSpPr>
        <p:spPr bwMode="auto">
          <a:xfrm>
            <a:off x="4622800" y="4246563"/>
            <a:ext cx="230188" cy="398462"/>
          </a:xfrm>
          <a:custGeom>
            <a:avLst/>
            <a:gdLst>
              <a:gd name="T0" fmla="*/ 2147483647 w 99"/>
              <a:gd name="T1" fmla="*/ 0 h 152"/>
              <a:gd name="T2" fmla="*/ 2147483647 w 99"/>
              <a:gd name="T3" fmla="*/ 2147483647 h 152"/>
              <a:gd name="T4" fmla="*/ 0 w 99"/>
              <a:gd name="T5" fmla="*/ 2147483647 h 152"/>
              <a:gd name="T6" fmla="*/ 2147483647 w 99"/>
              <a:gd name="T7" fmla="*/ 0 h 152"/>
              <a:gd name="T8" fmla="*/ 0 60000 65536"/>
              <a:gd name="T9" fmla="*/ 0 60000 65536"/>
              <a:gd name="T10" fmla="*/ 0 60000 65536"/>
              <a:gd name="T11" fmla="*/ 0 60000 65536"/>
              <a:gd name="T12" fmla="*/ 0 w 99"/>
              <a:gd name="T13" fmla="*/ 0 h 152"/>
              <a:gd name="T14" fmla="*/ 99 w 99"/>
              <a:gd name="T15" fmla="*/ 152 h 152"/>
            </a:gdLst>
            <a:ahLst/>
            <a:cxnLst>
              <a:cxn ang="T8">
                <a:pos x="T0" y="T1"/>
              </a:cxn>
              <a:cxn ang="T9">
                <a:pos x="T2" y="T3"/>
              </a:cxn>
              <a:cxn ang="T10">
                <a:pos x="T4" y="T5"/>
              </a:cxn>
              <a:cxn ang="T11">
                <a:pos x="T6" y="T7"/>
              </a:cxn>
            </a:cxnLst>
            <a:rect l="T12" t="T13" r="T14" b="T15"/>
            <a:pathLst>
              <a:path w="99" h="152">
                <a:moveTo>
                  <a:pt x="49" y="0"/>
                </a:moveTo>
                <a:lnTo>
                  <a:pt x="99" y="15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06" name="Freeform 583"/>
          <p:cNvSpPr>
            <a:spLocks/>
          </p:cNvSpPr>
          <p:nvPr/>
        </p:nvSpPr>
        <p:spPr bwMode="auto">
          <a:xfrm>
            <a:off x="4737100" y="4246563"/>
            <a:ext cx="217488" cy="398462"/>
          </a:xfrm>
          <a:custGeom>
            <a:avLst/>
            <a:gdLst>
              <a:gd name="T0" fmla="*/ 2147483647 w 94"/>
              <a:gd name="T1" fmla="*/ 2147483647 h 152"/>
              <a:gd name="T2" fmla="*/ 0 w 94"/>
              <a:gd name="T3" fmla="*/ 0 h 152"/>
              <a:gd name="T4" fmla="*/ 2147483647 w 94"/>
              <a:gd name="T5" fmla="*/ 2147483647 h 152"/>
              <a:gd name="T6" fmla="*/ 2147483647 w 94"/>
              <a:gd name="T7" fmla="*/ 2147483647 h 152"/>
              <a:gd name="T8" fmla="*/ 0 60000 65536"/>
              <a:gd name="T9" fmla="*/ 0 60000 65536"/>
              <a:gd name="T10" fmla="*/ 0 60000 65536"/>
              <a:gd name="T11" fmla="*/ 0 60000 65536"/>
              <a:gd name="T12" fmla="*/ 0 w 94"/>
              <a:gd name="T13" fmla="*/ 0 h 152"/>
              <a:gd name="T14" fmla="*/ 94 w 94"/>
              <a:gd name="T15" fmla="*/ 152 h 152"/>
            </a:gdLst>
            <a:ahLst/>
            <a:cxnLst>
              <a:cxn ang="T8">
                <a:pos x="T0" y="T1"/>
              </a:cxn>
              <a:cxn ang="T9">
                <a:pos x="T2" y="T3"/>
              </a:cxn>
              <a:cxn ang="T10">
                <a:pos x="T4" y="T5"/>
              </a:cxn>
              <a:cxn ang="T11">
                <a:pos x="T6" y="T7"/>
              </a:cxn>
            </a:cxnLst>
            <a:rect l="T12" t="T13" r="T14" b="T15"/>
            <a:pathLst>
              <a:path w="94" h="152">
                <a:moveTo>
                  <a:pt x="94" y="83"/>
                </a:moveTo>
                <a:lnTo>
                  <a:pt x="0" y="0"/>
                </a:lnTo>
                <a:lnTo>
                  <a:pt x="50" y="152"/>
                </a:lnTo>
                <a:lnTo>
                  <a:pt x="94"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07" name="Freeform 584"/>
          <p:cNvSpPr>
            <a:spLocks/>
          </p:cNvSpPr>
          <p:nvPr/>
        </p:nvSpPr>
        <p:spPr bwMode="auto">
          <a:xfrm>
            <a:off x="5387978" y="4681544"/>
            <a:ext cx="227013" cy="357187"/>
          </a:xfrm>
          <a:custGeom>
            <a:avLst/>
            <a:gdLst>
              <a:gd name="T0" fmla="*/ 2147483647 w 98"/>
              <a:gd name="T1" fmla="*/ 0 h 137"/>
              <a:gd name="T2" fmla="*/ 2147483647 w 98"/>
              <a:gd name="T3" fmla="*/ 2147483647 h 137"/>
              <a:gd name="T4" fmla="*/ 0 w 98"/>
              <a:gd name="T5" fmla="*/ 2147483647 h 137"/>
              <a:gd name="T6" fmla="*/ 2147483647 w 98"/>
              <a:gd name="T7" fmla="*/ 0 h 137"/>
              <a:gd name="T8" fmla="*/ 0 60000 65536"/>
              <a:gd name="T9" fmla="*/ 0 60000 65536"/>
              <a:gd name="T10" fmla="*/ 0 60000 65536"/>
              <a:gd name="T11" fmla="*/ 0 60000 65536"/>
              <a:gd name="T12" fmla="*/ 0 w 98"/>
              <a:gd name="T13" fmla="*/ 0 h 137"/>
              <a:gd name="T14" fmla="*/ 98 w 98"/>
              <a:gd name="T15" fmla="*/ 137 h 137"/>
            </a:gdLst>
            <a:ahLst/>
            <a:cxnLst>
              <a:cxn ang="T8">
                <a:pos x="T0" y="T1"/>
              </a:cxn>
              <a:cxn ang="T9">
                <a:pos x="T2" y="T3"/>
              </a:cxn>
              <a:cxn ang="T10">
                <a:pos x="T4" y="T5"/>
              </a:cxn>
              <a:cxn ang="T11">
                <a:pos x="T6" y="T7"/>
              </a:cxn>
            </a:cxnLst>
            <a:rect l="T12" t="T13" r="T14" b="T15"/>
            <a:pathLst>
              <a:path w="98" h="137">
                <a:moveTo>
                  <a:pt x="49" y="0"/>
                </a:moveTo>
                <a:lnTo>
                  <a:pt x="98" y="137"/>
                </a:lnTo>
                <a:lnTo>
                  <a:pt x="0" y="12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08" name="Freeform 585"/>
          <p:cNvSpPr>
            <a:spLocks/>
          </p:cNvSpPr>
          <p:nvPr/>
        </p:nvSpPr>
        <p:spPr bwMode="auto">
          <a:xfrm>
            <a:off x="5500691" y="4681544"/>
            <a:ext cx="217487" cy="357187"/>
          </a:xfrm>
          <a:custGeom>
            <a:avLst/>
            <a:gdLst>
              <a:gd name="T0" fmla="*/ 2147483647 w 94"/>
              <a:gd name="T1" fmla="*/ 2147483647 h 137"/>
              <a:gd name="T2" fmla="*/ 0 w 94"/>
              <a:gd name="T3" fmla="*/ 0 h 137"/>
              <a:gd name="T4" fmla="*/ 2147483647 w 94"/>
              <a:gd name="T5" fmla="*/ 2147483647 h 137"/>
              <a:gd name="T6" fmla="*/ 2147483647 w 94"/>
              <a:gd name="T7" fmla="*/ 2147483647 h 137"/>
              <a:gd name="T8" fmla="*/ 0 60000 65536"/>
              <a:gd name="T9" fmla="*/ 0 60000 65536"/>
              <a:gd name="T10" fmla="*/ 0 60000 65536"/>
              <a:gd name="T11" fmla="*/ 0 60000 65536"/>
              <a:gd name="T12" fmla="*/ 0 w 94"/>
              <a:gd name="T13" fmla="*/ 0 h 137"/>
              <a:gd name="T14" fmla="*/ 94 w 94"/>
              <a:gd name="T15" fmla="*/ 137 h 137"/>
            </a:gdLst>
            <a:ahLst/>
            <a:cxnLst>
              <a:cxn ang="T8">
                <a:pos x="T0" y="T1"/>
              </a:cxn>
              <a:cxn ang="T9">
                <a:pos x="T2" y="T3"/>
              </a:cxn>
              <a:cxn ang="T10">
                <a:pos x="T4" y="T5"/>
              </a:cxn>
              <a:cxn ang="T11">
                <a:pos x="T6" y="T7"/>
              </a:cxn>
            </a:cxnLst>
            <a:rect l="T12" t="T13" r="T14" b="T15"/>
            <a:pathLst>
              <a:path w="94" h="137">
                <a:moveTo>
                  <a:pt x="94" y="59"/>
                </a:moveTo>
                <a:lnTo>
                  <a:pt x="0" y="0"/>
                </a:lnTo>
                <a:lnTo>
                  <a:pt x="49" y="137"/>
                </a:lnTo>
                <a:lnTo>
                  <a:pt x="94" y="5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09" name="Line 586"/>
          <p:cNvSpPr>
            <a:spLocks noChangeShapeType="1"/>
          </p:cNvSpPr>
          <p:nvPr/>
        </p:nvSpPr>
        <p:spPr bwMode="auto">
          <a:xfrm flipH="1" flipV="1">
            <a:off x="4737100" y="4246569"/>
            <a:ext cx="217488" cy="2174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10" name="Line 587"/>
          <p:cNvSpPr>
            <a:spLocks noChangeShapeType="1"/>
          </p:cNvSpPr>
          <p:nvPr/>
        </p:nvSpPr>
        <p:spPr bwMode="auto">
          <a:xfrm flipV="1">
            <a:off x="4622800" y="4246563"/>
            <a:ext cx="114300" cy="2651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11" name="Line 588"/>
          <p:cNvSpPr>
            <a:spLocks noChangeShapeType="1"/>
          </p:cNvSpPr>
          <p:nvPr/>
        </p:nvSpPr>
        <p:spPr bwMode="auto">
          <a:xfrm flipV="1">
            <a:off x="5387975" y="4681538"/>
            <a:ext cx="112713"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12" name="Freeform 589"/>
          <p:cNvSpPr>
            <a:spLocks/>
          </p:cNvSpPr>
          <p:nvPr/>
        </p:nvSpPr>
        <p:spPr bwMode="auto">
          <a:xfrm>
            <a:off x="4852990" y="4464056"/>
            <a:ext cx="214312" cy="574675"/>
          </a:xfrm>
          <a:custGeom>
            <a:avLst/>
            <a:gdLst>
              <a:gd name="T0" fmla="*/ 2147483647 w 93"/>
              <a:gd name="T1" fmla="*/ 0 h 220"/>
              <a:gd name="T2" fmla="*/ 2147483647 w 93"/>
              <a:gd name="T3" fmla="*/ 2147483647 h 220"/>
              <a:gd name="T4" fmla="*/ 0 w 93"/>
              <a:gd name="T5" fmla="*/ 2147483647 h 220"/>
              <a:gd name="T6" fmla="*/ 2147483647 w 93"/>
              <a:gd name="T7" fmla="*/ 0 h 220"/>
              <a:gd name="T8" fmla="*/ 0 60000 65536"/>
              <a:gd name="T9" fmla="*/ 0 60000 65536"/>
              <a:gd name="T10" fmla="*/ 0 60000 65536"/>
              <a:gd name="T11" fmla="*/ 0 60000 65536"/>
              <a:gd name="T12" fmla="*/ 0 w 93"/>
              <a:gd name="T13" fmla="*/ 0 h 220"/>
              <a:gd name="T14" fmla="*/ 93 w 93"/>
              <a:gd name="T15" fmla="*/ 220 h 220"/>
            </a:gdLst>
            <a:ahLst/>
            <a:cxnLst>
              <a:cxn ang="T8">
                <a:pos x="T0" y="T1"/>
              </a:cxn>
              <a:cxn ang="T9">
                <a:pos x="T2" y="T3"/>
              </a:cxn>
              <a:cxn ang="T10">
                <a:pos x="T4" y="T5"/>
              </a:cxn>
              <a:cxn ang="T11">
                <a:pos x="T6" y="T7"/>
              </a:cxn>
            </a:cxnLst>
            <a:rect l="T12" t="T13" r="T14" b="T15"/>
            <a:pathLst>
              <a:path w="93" h="220">
                <a:moveTo>
                  <a:pt x="44" y="0"/>
                </a:moveTo>
                <a:lnTo>
                  <a:pt x="93" y="220"/>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13" name="Freeform 590"/>
          <p:cNvSpPr>
            <a:spLocks/>
          </p:cNvSpPr>
          <p:nvPr/>
        </p:nvSpPr>
        <p:spPr bwMode="auto">
          <a:xfrm>
            <a:off x="4954591" y="4464056"/>
            <a:ext cx="217487" cy="574675"/>
          </a:xfrm>
          <a:custGeom>
            <a:avLst/>
            <a:gdLst>
              <a:gd name="T0" fmla="*/ 2147483647 w 94"/>
              <a:gd name="T1" fmla="*/ 2147483647 h 220"/>
              <a:gd name="T2" fmla="*/ 0 w 94"/>
              <a:gd name="T3" fmla="*/ 0 h 220"/>
              <a:gd name="T4" fmla="*/ 2147483647 w 94"/>
              <a:gd name="T5" fmla="*/ 2147483647 h 220"/>
              <a:gd name="T6" fmla="*/ 2147483647 w 94"/>
              <a:gd name="T7" fmla="*/ 2147483647 h 220"/>
              <a:gd name="T8" fmla="*/ 0 60000 65536"/>
              <a:gd name="T9" fmla="*/ 0 60000 65536"/>
              <a:gd name="T10" fmla="*/ 0 60000 65536"/>
              <a:gd name="T11" fmla="*/ 0 60000 65536"/>
              <a:gd name="T12" fmla="*/ 0 w 94"/>
              <a:gd name="T13" fmla="*/ 0 h 220"/>
              <a:gd name="T14" fmla="*/ 94 w 94"/>
              <a:gd name="T15" fmla="*/ 220 h 220"/>
            </a:gdLst>
            <a:ahLst/>
            <a:cxnLst>
              <a:cxn ang="T8">
                <a:pos x="T0" y="T1"/>
              </a:cxn>
              <a:cxn ang="T9">
                <a:pos x="T2" y="T3"/>
              </a:cxn>
              <a:cxn ang="T10">
                <a:pos x="T4" y="T5"/>
              </a:cxn>
              <a:cxn ang="T11">
                <a:pos x="T6" y="T7"/>
              </a:cxn>
            </a:cxnLst>
            <a:rect l="T12" t="T13" r="T14" b="T15"/>
            <a:pathLst>
              <a:path w="94" h="220">
                <a:moveTo>
                  <a:pt x="94" y="69"/>
                </a:moveTo>
                <a:lnTo>
                  <a:pt x="0" y="0"/>
                </a:lnTo>
                <a:lnTo>
                  <a:pt x="49" y="220"/>
                </a:lnTo>
                <a:lnTo>
                  <a:pt x="94"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14" name="Freeform 591"/>
          <p:cNvSpPr>
            <a:spLocks/>
          </p:cNvSpPr>
          <p:nvPr/>
        </p:nvSpPr>
        <p:spPr bwMode="auto">
          <a:xfrm>
            <a:off x="4303716" y="4416425"/>
            <a:ext cx="217487" cy="622300"/>
          </a:xfrm>
          <a:custGeom>
            <a:avLst/>
            <a:gdLst>
              <a:gd name="T0" fmla="*/ 2147483647 w 94"/>
              <a:gd name="T1" fmla="*/ 0 h 238"/>
              <a:gd name="T2" fmla="*/ 2147483647 w 94"/>
              <a:gd name="T3" fmla="*/ 2147483647 h 238"/>
              <a:gd name="T4" fmla="*/ 0 w 94"/>
              <a:gd name="T5" fmla="*/ 2147483647 h 238"/>
              <a:gd name="T6" fmla="*/ 2147483647 w 94"/>
              <a:gd name="T7" fmla="*/ 0 h 238"/>
              <a:gd name="T8" fmla="*/ 0 60000 65536"/>
              <a:gd name="T9" fmla="*/ 0 60000 65536"/>
              <a:gd name="T10" fmla="*/ 0 60000 65536"/>
              <a:gd name="T11" fmla="*/ 0 60000 65536"/>
              <a:gd name="T12" fmla="*/ 0 w 94"/>
              <a:gd name="T13" fmla="*/ 0 h 238"/>
              <a:gd name="T14" fmla="*/ 94 w 94"/>
              <a:gd name="T15" fmla="*/ 238 h 238"/>
            </a:gdLst>
            <a:ahLst/>
            <a:cxnLst>
              <a:cxn ang="T8">
                <a:pos x="T0" y="T1"/>
              </a:cxn>
              <a:cxn ang="T9">
                <a:pos x="T2" y="T3"/>
              </a:cxn>
              <a:cxn ang="T10">
                <a:pos x="T4" y="T5"/>
              </a:cxn>
              <a:cxn ang="T11">
                <a:pos x="T6" y="T7"/>
              </a:cxn>
            </a:cxnLst>
            <a:rect l="T12" t="T13" r="T14" b="T15"/>
            <a:pathLst>
              <a:path w="94" h="238">
                <a:moveTo>
                  <a:pt x="45" y="0"/>
                </a:moveTo>
                <a:lnTo>
                  <a:pt x="94" y="238"/>
                </a:lnTo>
                <a:lnTo>
                  <a:pt x="0" y="22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15" name="Freeform 592"/>
          <p:cNvSpPr>
            <a:spLocks/>
          </p:cNvSpPr>
          <p:nvPr/>
        </p:nvSpPr>
        <p:spPr bwMode="auto">
          <a:xfrm>
            <a:off x="4406900" y="4416425"/>
            <a:ext cx="215900" cy="622300"/>
          </a:xfrm>
          <a:custGeom>
            <a:avLst/>
            <a:gdLst>
              <a:gd name="T0" fmla="*/ 2147483647 w 93"/>
              <a:gd name="T1" fmla="*/ 2147483647 h 238"/>
              <a:gd name="T2" fmla="*/ 0 w 93"/>
              <a:gd name="T3" fmla="*/ 0 h 238"/>
              <a:gd name="T4" fmla="*/ 2147483647 w 93"/>
              <a:gd name="T5" fmla="*/ 2147483647 h 238"/>
              <a:gd name="T6" fmla="*/ 2147483647 w 93"/>
              <a:gd name="T7" fmla="*/ 2147483647 h 238"/>
              <a:gd name="T8" fmla="*/ 0 60000 65536"/>
              <a:gd name="T9" fmla="*/ 0 60000 65536"/>
              <a:gd name="T10" fmla="*/ 0 60000 65536"/>
              <a:gd name="T11" fmla="*/ 0 60000 65536"/>
              <a:gd name="T12" fmla="*/ 0 w 93"/>
              <a:gd name="T13" fmla="*/ 0 h 238"/>
              <a:gd name="T14" fmla="*/ 93 w 93"/>
              <a:gd name="T15" fmla="*/ 238 h 238"/>
            </a:gdLst>
            <a:ahLst/>
            <a:cxnLst>
              <a:cxn ang="T8">
                <a:pos x="T0" y="T1"/>
              </a:cxn>
              <a:cxn ang="T9">
                <a:pos x="T2" y="T3"/>
              </a:cxn>
              <a:cxn ang="T10">
                <a:pos x="T4" y="T5"/>
              </a:cxn>
              <a:cxn ang="T11">
                <a:pos x="T6" y="T7"/>
              </a:cxn>
            </a:cxnLst>
            <a:rect l="T12" t="T13" r="T14" b="T15"/>
            <a:pathLst>
              <a:path w="93" h="238">
                <a:moveTo>
                  <a:pt x="93" y="36"/>
                </a:moveTo>
                <a:lnTo>
                  <a:pt x="0" y="0"/>
                </a:lnTo>
                <a:lnTo>
                  <a:pt x="49" y="238"/>
                </a:lnTo>
                <a:lnTo>
                  <a:pt x="93"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16" name="Line 593"/>
          <p:cNvSpPr>
            <a:spLocks noChangeShapeType="1"/>
          </p:cNvSpPr>
          <p:nvPr/>
        </p:nvSpPr>
        <p:spPr bwMode="auto">
          <a:xfrm flipH="1" flipV="1">
            <a:off x="4954591" y="4464056"/>
            <a:ext cx="217487"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17" name="Line 594"/>
          <p:cNvSpPr>
            <a:spLocks noChangeShapeType="1"/>
          </p:cNvSpPr>
          <p:nvPr/>
        </p:nvSpPr>
        <p:spPr bwMode="auto">
          <a:xfrm flipV="1">
            <a:off x="4852991" y="4464056"/>
            <a:ext cx="101600"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18" name="Line 595"/>
          <p:cNvSpPr>
            <a:spLocks noChangeShapeType="1"/>
          </p:cNvSpPr>
          <p:nvPr/>
        </p:nvSpPr>
        <p:spPr bwMode="auto">
          <a:xfrm flipH="1" flipV="1">
            <a:off x="4076703" y="4968881"/>
            <a:ext cx="227013"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19" name="Line 596"/>
          <p:cNvSpPr>
            <a:spLocks noChangeShapeType="1"/>
          </p:cNvSpPr>
          <p:nvPr/>
        </p:nvSpPr>
        <p:spPr bwMode="auto">
          <a:xfrm flipH="1" flipV="1">
            <a:off x="4406900" y="4416425"/>
            <a:ext cx="215900" cy="952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20" name="Line 597"/>
          <p:cNvSpPr>
            <a:spLocks noChangeShapeType="1"/>
          </p:cNvSpPr>
          <p:nvPr/>
        </p:nvSpPr>
        <p:spPr bwMode="auto">
          <a:xfrm flipV="1">
            <a:off x="4303713" y="4416431"/>
            <a:ext cx="103187" cy="5889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21" name="Freeform 598"/>
          <p:cNvSpPr>
            <a:spLocks/>
          </p:cNvSpPr>
          <p:nvPr/>
        </p:nvSpPr>
        <p:spPr bwMode="auto">
          <a:xfrm>
            <a:off x="5614991" y="4835525"/>
            <a:ext cx="217487" cy="230188"/>
          </a:xfrm>
          <a:custGeom>
            <a:avLst/>
            <a:gdLst>
              <a:gd name="T0" fmla="*/ 2147483647 w 94"/>
              <a:gd name="T1" fmla="*/ 0 h 88"/>
              <a:gd name="T2" fmla="*/ 2147483647 w 94"/>
              <a:gd name="T3" fmla="*/ 2147483647 h 88"/>
              <a:gd name="T4" fmla="*/ 0 w 94"/>
              <a:gd name="T5" fmla="*/ 2147483647 h 88"/>
              <a:gd name="T6" fmla="*/ 2147483647 w 94"/>
              <a:gd name="T7" fmla="*/ 0 h 88"/>
              <a:gd name="T8" fmla="*/ 0 60000 65536"/>
              <a:gd name="T9" fmla="*/ 0 60000 65536"/>
              <a:gd name="T10" fmla="*/ 0 60000 65536"/>
              <a:gd name="T11" fmla="*/ 0 60000 65536"/>
              <a:gd name="T12" fmla="*/ 0 w 94"/>
              <a:gd name="T13" fmla="*/ 0 h 88"/>
              <a:gd name="T14" fmla="*/ 94 w 94"/>
              <a:gd name="T15" fmla="*/ 88 h 88"/>
            </a:gdLst>
            <a:ahLst/>
            <a:cxnLst>
              <a:cxn ang="T8">
                <a:pos x="T0" y="T1"/>
              </a:cxn>
              <a:cxn ang="T9">
                <a:pos x="T2" y="T3"/>
              </a:cxn>
              <a:cxn ang="T10">
                <a:pos x="T4" y="T5"/>
              </a:cxn>
              <a:cxn ang="T11">
                <a:pos x="T6" y="T7"/>
              </a:cxn>
            </a:cxnLst>
            <a:rect l="T12" t="T13" r="T14" b="T15"/>
            <a:pathLst>
              <a:path w="94" h="88">
                <a:moveTo>
                  <a:pt x="45" y="0"/>
                </a:moveTo>
                <a:lnTo>
                  <a:pt x="94" y="88"/>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22" name="Freeform 599"/>
          <p:cNvSpPr>
            <a:spLocks/>
          </p:cNvSpPr>
          <p:nvPr/>
        </p:nvSpPr>
        <p:spPr bwMode="auto">
          <a:xfrm>
            <a:off x="5718175" y="4835525"/>
            <a:ext cx="215900" cy="230188"/>
          </a:xfrm>
          <a:custGeom>
            <a:avLst/>
            <a:gdLst>
              <a:gd name="T0" fmla="*/ 2147483647 w 93"/>
              <a:gd name="T1" fmla="*/ 2147483647 h 88"/>
              <a:gd name="T2" fmla="*/ 0 w 93"/>
              <a:gd name="T3" fmla="*/ 0 h 88"/>
              <a:gd name="T4" fmla="*/ 2147483647 w 93"/>
              <a:gd name="T5" fmla="*/ 2147483647 h 88"/>
              <a:gd name="T6" fmla="*/ 2147483647 w 93"/>
              <a:gd name="T7" fmla="*/ 2147483647 h 88"/>
              <a:gd name="T8" fmla="*/ 0 60000 65536"/>
              <a:gd name="T9" fmla="*/ 0 60000 65536"/>
              <a:gd name="T10" fmla="*/ 0 60000 65536"/>
              <a:gd name="T11" fmla="*/ 0 60000 65536"/>
              <a:gd name="T12" fmla="*/ 0 w 93"/>
              <a:gd name="T13" fmla="*/ 0 h 88"/>
              <a:gd name="T14" fmla="*/ 93 w 93"/>
              <a:gd name="T15" fmla="*/ 88 h 88"/>
            </a:gdLst>
            <a:ahLst/>
            <a:cxnLst>
              <a:cxn ang="T8">
                <a:pos x="T0" y="T1"/>
              </a:cxn>
              <a:cxn ang="T9">
                <a:pos x="T2" y="T3"/>
              </a:cxn>
              <a:cxn ang="T10">
                <a:pos x="T4" y="T5"/>
              </a:cxn>
              <a:cxn ang="T11">
                <a:pos x="T6" y="T7"/>
              </a:cxn>
            </a:cxnLst>
            <a:rect l="T12" t="T13" r="T14" b="T15"/>
            <a:pathLst>
              <a:path w="93" h="88">
                <a:moveTo>
                  <a:pt x="93" y="65"/>
                </a:moveTo>
                <a:lnTo>
                  <a:pt x="0" y="0"/>
                </a:lnTo>
                <a:lnTo>
                  <a:pt x="49" y="88"/>
                </a:lnTo>
                <a:lnTo>
                  <a:pt x="93"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23" name="Line 600"/>
          <p:cNvSpPr>
            <a:spLocks noChangeShapeType="1"/>
          </p:cNvSpPr>
          <p:nvPr/>
        </p:nvSpPr>
        <p:spPr bwMode="auto">
          <a:xfrm flipH="1">
            <a:off x="5614988" y="4835525"/>
            <a:ext cx="103187"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24" name="Freeform 601"/>
          <p:cNvSpPr>
            <a:spLocks/>
          </p:cNvSpPr>
          <p:nvPr/>
        </p:nvSpPr>
        <p:spPr bwMode="auto">
          <a:xfrm>
            <a:off x="5067300" y="4645025"/>
            <a:ext cx="217488" cy="420688"/>
          </a:xfrm>
          <a:custGeom>
            <a:avLst/>
            <a:gdLst>
              <a:gd name="T0" fmla="*/ 2147483647 w 94"/>
              <a:gd name="T1" fmla="*/ 0 h 161"/>
              <a:gd name="T2" fmla="*/ 2147483647 w 94"/>
              <a:gd name="T3" fmla="*/ 2147483647 h 161"/>
              <a:gd name="T4" fmla="*/ 0 w 94"/>
              <a:gd name="T5" fmla="*/ 2147483647 h 161"/>
              <a:gd name="T6" fmla="*/ 2147483647 w 94"/>
              <a:gd name="T7" fmla="*/ 0 h 161"/>
              <a:gd name="T8" fmla="*/ 0 60000 65536"/>
              <a:gd name="T9" fmla="*/ 0 60000 65536"/>
              <a:gd name="T10" fmla="*/ 0 60000 65536"/>
              <a:gd name="T11" fmla="*/ 0 60000 65536"/>
              <a:gd name="T12" fmla="*/ 0 w 94"/>
              <a:gd name="T13" fmla="*/ 0 h 161"/>
              <a:gd name="T14" fmla="*/ 94 w 94"/>
              <a:gd name="T15" fmla="*/ 161 h 161"/>
            </a:gdLst>
            <a:ahLst/>
            <a:cxnLst>
              <a:cxn ang="T8">
                <a:pos x="T0" y="T1"/>
              </a:cxn>
              <a:cxn ang="T9">
                <a:pos x="T2" y="T3"/>
              </a:cxn>
              <a:cxn ang="T10">
                <a:pos x="T4" y="T5"/>
              </a:cxn>
              <a:cxn ang="T11">
                <a:pos x="T6" y="T7"/>
              </a:cxn>
            </a:cxnLst>
            <a:rect l="T12" t="T13" r="T14" b="T15"/>
            <a:pathLst>
              <a:path w="94" h="161">
                <a:moveTo>
                  <a:pt x="45" y="0"/>
                </a:moveTo>
                <a:lnTo>
                  <a:pt x="94" y="161"/>
                </a:lnTo>
                <a:lnTo>
                  <a:pt x="0" y="15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25" name="Freeform 602"/>
          <p:cNvSpPr>
            <a:spLocks/>
          </p:cNvSpPr>
          <p:nvPr/>
        </p:nvSpPr>
        <p:spPr bwMode="auto">
          <a:xfrm>
            <a:off x="5172075" y="4645025"/>
            <a:ext cx="215900" cy="420688"/>
          </a:xfrm>
          <a:custGeom>
            <a:avLst/>
            <a:gdLst>
              <a:gd name="T0" fmla="*/ 2147483647 w 93"/>
              <a:gd name="T1" fmla="*/ 2147483647 h 161"/>
              <a:gd name="T2" fmla="*/ 0 w 93"/>
              <a:gd name="T3" fmla="*/ 0 h 161"/>
              <a:gd name="T4" fmla="*/ 2147483647 w 93"/>
              <a:gd name="T5" fmla="*/ 2147483647 h 161"/>
              <a:gd name="T6" fmla="*/ 2147483647 w 93"/>
              <a:gd name="T7" fmla="*/ 2147483647 h 161"/>
              <a:gd name="T8" fmla="*/ 0 60000 65536"/>
              <a:gd name="T9" fmla="*/ 0 60000 65536"/>
              <a:gd name="T10" fmla="*/ 0 60000 65536"/>
              <a:gd name="T11" fmla="*/ 0 60000 65536"/>
              <a:gd name="T12" fmla="*/ 0 w 93"/>
              <a:gd name="T13" fmla="*/ 0 h 161"/>
              <a:gd name="T14" fmla="*/ 93 w 93"/>
              <a:gd name="T15" fmla="*/ 161 h 161"/>
            </a:gdLst>
            <a:ahLst/>
            <a:cxnLst>
              <a:cxn ang="T8">
                <a:pos x="T0" y="T1"/>
              </a:cxn>
              <a:cxn ang="T9">
                <a:pos x="T2" y="T3"/>
              </a:cxn>
              <a:cxn ang="T10">
                <a:pos x="T4" y="T5"/>
              </a:cxn>
              <a:cxn ang="T11">
                <a:pos x="T6" y="T7"/>
              </a:cxn>
            </a:cxnLst>
            <a:rect l="T12" t="T13" r="T14" b="T15"/>
            <a:pathLst>
              <a:path w="93" h="161">
                <a:moveTo>
                  <a:pt x="93" y="138"/>
                </a:moveTo>
                <a:lnTo>
                  <a:pt x="0" y="0"/>
                </a:lnTo>
                <a:lnTo>
                  <a:pt x="49" y="161"/>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26" name="Line 603"/>
          <p:cNvSpPr>
            <a:spLocks noChangeShapeType="1"/>
          </p:cNvSpPr>
          <p:nvPr/>
        </p:nvSpPr>
        <p:spPr bwMode="auto">
          <a:xfrm flipH="1" flipV="1">
            <a:off x="5172075" y="4645031"/>
            <a:ext cx="215900" cy="3603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27" name="Line 604"/>
          <p:cNvSpPr>
            <a:spLocks noChangeShapeType="1"/>
          </p:cNvSpPr>
          <p:nvPr/>
        </p:nvSpPr>
        <p:spPr bwMode="auto">
          <a:xfrm flipV="1">
            <a:off x="5067303" y="4645025"/>
            <a:ext cx="104775" cy="393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28" name="Freeform 605"/>
          <p:cNvSpPr>
            <a:spLocks/>
          </p:cNvSpPr>
          <p:nvPr/>
        </p:nvSpPr>
        <p:spPr bwMode="auto">
          <a:xfrm>
            <a:off x="4521200" y="4511675"/>
            <a:ext cx="215900" cy="554038"/>
          </a:xfrm>
          <a:custGeom>
            <a:avLst/>
            <a:gdLst>
              <a:gd name="T0" fmla="*/ 2147483647 w 93"/>
              <a:gd name="T1" fmla="*/ 0 h 212"/>
              <a:gd name="T2" fmla="*/ 2147483647 w 93"/>
              <a:gd name="T3" fmla="*/ 2147483647 h 212"/>
              <a:gd name="T4" fmla="*/ 0 w 93"/>
              <a:gd name="T5" fmla="*/ 2147483647 h 212"/>
              <a:gd name="T6" fmla="*/ 2147483647 w 93"/>
              <a:gd name="T7" fmla="*/ 0 h 212"/>
              <a:gd name="T8" fmla="*/ 0 60000 65536"/>
              <a:gd name="T9" fmla="*/ 0 60000 65536"/>
              <a:gd name="T10" fmla="*/ 0 60000 65536"/>
              <a:gd name="T11" fmla="*/ 0 60000 65536"/>
              <a:gd name="T12" fmla="*/ 0 w 93"/>
              <a:gd name="T13" fmla="*/ 0 h 212"/>
              <a:gd name="T14" fmla="*/ 93 w 93"/>
              <a:gd name="T15" fmla="*/ 212 h 212"/>
            </a:gdLst>
            <a:ahLst/>
            <a:cxnLst>
              <a:cxn ang="T8">
                <a:pos x="T0" y="T1"/>
              </a:cxn>
              <a:cxn ang="T9">
                <a:pos x="T2" y="T3"/>
              </a:cxn>
              <a:cxn ang="T10">
                <a:pos x="T4" y="T5"/>
              </a:cxn>
              <a:cxn ang="T11">
                <a:pos x="T6" y="T7"/>
              </a:cxn>
            </a:cxnLst>
            <a:rect l="T12" t="T13" r="T14" b="T15"/>
            <a:pathLst>
              <a:path w="93" h="212">
                <a:moveTo>
                  <a:pt x="44" y="0"/>
                </a:moveTo>
                <a:lnTo>
                  <a:pt x="93" y="212"/>
                </a:lnTo>
                <a:lnTo>
                  <a:pt x="0" y="20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29" name="Freeform 606"/>
          <p:cNvSpPr>
            <a:spLocks/>
          </p:cNvSpPr>
          <p:nvPr/>
        </p:nvSpPr>
        <p:spPr bwMode="auto">
          <a:xfrm>
            <a:off x="4622800" y="4511675"/>
            <a:ext cx="230188" cy="554038"/>
          </a:xfrm>
          <a:custGeom>
            <a:avLst/>
            <a:gdLst>
              <a:gd name="T0" fmla="*/ 2147483647 w 99"/>
              <a:gd name="T1" fmla="*/ 2147483647 h 212"/>
              <a:gd name="T2" fmla="*/ 0 w 99"/>
              <a:gd name="T3" fmla="*/ 0 h 212"/>
              <a:gd name="T4" fmla="*/ 2147483647 w 99"/>
              <a:gd name="T5" fmla="*/ 2147483647 h 212"/>
              <a:gd name="T6" fmla="*/ 2147483647 w 99"/>
              <a:gd name="T7" fmla="*/ 2147483647 h 212"/>
              <a:gd name="T8" fmla="*/ 0 60000 65536"/>
              <a:gd name="T9" fmla="*/ 0 60000 65536"/>
              <a:gd name="T10" fmla="*/ 0 60000 65536"/>
              <a:gd name="T11" fmla="*/ 0 60000 65536"/>
              <a:gd name="T12" fmla="*/ 0 w 99"/>
              <a:gd name="T13" fmla="*/ 0 h 212"/>
              <a:gd name="T14" fmla="*/ 99 w 99"/>
              <a:gd name="T15" fmla="*/ 212 h 212"/>
            </a:gdLst>
            <a:ahLst/>
            <a:cxnLst>
              <a:cxn ang="T8">
                <a:pos x="T0" y="T1"/>
              </a:cxn>
              <a:cxn ang="T9">
                <a:pos x="T2" y="T3"/>
              </a:cxn>
              <a:cxn ang="T10">
                <a:pos x="T4" y="T5"/>
              </a:cxn>
              <a:cxn ang="T11">
                <a:pos x="T6" y="T7"/>
              </a:cxn>
            </a:cxnLst>
            <a:rect l="T12" t="T13" r="T14" b="T15"/>
            <a:pathLst>
              <a:path w="99" h="212">
                <a:moveTo>
                  <a:pt x="99" y="51"/>
                </a:moveTo>
                <a:lnTo>
                  <a:pt x="0" y="0"/>
                </a:lnTo>
                <a:lnTo>
                  <a:pt x="49" y="212"/>
                </a:lnTo>
                <a:lnTo>
                  <a:pt x="99"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30" name="Freeform 607"/>
          <p:cNvSpPr>
            <a:spLocks/>
          </p:cNvSpPr>
          <p:nvPr/>
        </p:nvSpPr>
        <p:spPr bwMode="auto">
          <a:xfrm>
            <a:off x="5284788" y="5005388"/>
            <a:ext cx="215900" cy="93662"/>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4" y="0"/>
                </a:moveTo>
                <a:lnTo>
                  <a:pt x="93" y="36"/>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31" name="Freeform 608"/>
          <p:cNvSpPr>
            <a:spLocks/>
          </p:cNvSpPr>
          <p:nvPr/>
        </p:nvSpPr>
        <p:spPr bwMode="auto">
          <a:xfrm>
            <a:off x="5387978" y="5005388"/>
            <a:ext cx="227013" cy="93662"/>
          </a:xfrm>
          <a:custGeom>
            <a:avLst/>
            <a:gdLst>
              <a:gd name="T0" fmla="*/ 2147483647 w 98"/>
              <a:gd name="T1" fmla="*/ 2147483647 h 36"/>
              <a:gd name="T2" fmla="*/ 0 w 98"/>
              <a:gd name="T3" fmla="*/ 0 h 36"/>
              <a:gd name="T4" fmla="*/ 2147483647 w 98"/>
              <a:gd name="T5" fmla="*/ 2147483647 h 36"/>
              <a:gd name="T6" fmla="*/ 2147483647 w 98"/>
              <a:gd name="T7" fmla="*/ 2147483647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98" y="13"/>
                </a:moveTo>
                <a:lnTo>
                  <a:pt x="0" y="0"/>
                </a:lnTo>
                <a:lnTo>
                  <a:pt x="49" y="36"/>
                </a:lnTo>
                <a:lnTo>
                  <a:pt x="98"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32" name="Line 609"/>
          <p:cNvSpPr>
            <a:spLocks noChangeShapeType="1"/>
          </p:cNvSpPr>
          <p:nvPr/>
        </p:nvSpPr>
        <p:spPr bwMode="auto">
          <a:xfrm flipH="1" flipV="1">
            <a:off x="4622800" y="4511675"/>
            <a:ext cx="230188" cy="1333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33" name="Line 610"/>
          <p:cNvSpPr>
            <a:spLocks noChangeShapeType="1"/>
          </p:cNvSpPr>
          <p:nvPr/>
        </p:nvSpPr>
        <p:spPr bwMode="auto">
          <a:xfrm flipV="1">
            <a:off x="4521203" y="4511675"/>
            <a:ext cx="101600" cy="527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34" name="Line 611"/>
          <p:cNvSpPr>
            <a:spLocks noChangeShapeType="1"/>
          </p:cNvSpPr>
          <p:nvPr/>
        </p:nvSpPr>
        <p:spPr bwMode="auto">
          <a:xfrm flipH="1" flipV="1">
            <a:off x="5387978" y="5005394"/>
            <a:ext cx="227013"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35" name="Line 612"/>
          <p:cNvSpPr>
            <a:spLocks noChangeShapeType="1"/>
          </p:cNvSpPr>
          <p:nvPr/>
        </p:nvSpPr>
        <p:spPr bwMode="auto">
          <a:xfrm flipV="1">
            <a:off x="5284791" y="5005394"/>
            <a:ext cx="10318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36" name="Line 613"/>
          <p:cNvSpPr>
            <a:spLocks noChangeShapeType="1"/>
          </p:cNvSpPr>
          <p:nvPr/>
        </p:nvSpPr>
        <p:spPr bwMode="auto">
          <a:xfrm flipH="1" flipV="1">
            <a:off x="4303716" y="5005394"/>
            <a:ext cx="217487"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37" name="Line 614"/>
          <p:cNvSpPr>
            <a:spLocks noChangeShapeType="1"/>
          </p:cNvSpPr>
          <p:nvPr/>
        </p:nvSpPr>
        <p:spPr bwMode="auto">
          <a:xfrm flipV="1">
            <a:off x="5832475" y="5005394"/>
            <a:ext cx="1016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38" name="Freeform 615"/>
          <p:cNvSpPr>
            <a:spLocks/>
          </p:cNvSpPr>
          <p:nvPr/>
        </p:nvSpPr>
        <p:spPr bwMode="auto">
          <a:xfrm>
            <a:off x="4737100" y="4645031"/>
            <a:ext cx="217488" cy="454025"/>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50" y="0"/>
                </a:moveTo>
                <a:lnTo>
                  <a:pt x="94" y="174"/>
                </a:lnTo>
                <a:lnTo>
                  <a:pt x="0" y="161"/>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39" name="Freeform 616"/>
          <p:cNvSpPr>
            <a:spLocks/>
          </p:cNvSpPr>
          <p:nvPr/>
        </p:nvSpPr>
        <p:spPr bwMode="auto">
          <a:xfrm>
            <a:off x="4852990" y="4645031"/>
            <a:ext cx="214312" cy="454025"/>
          </a:xfrm>
          <a:custGeom>
            <a:avLst/>
            <a:gdLst>
              <a:gd name="T0" fmla="*/ 2147483647 w 93"/>
              <a:gd name="T1" fmla="*/ 2147483647 h 174"/>
              <a:gd name="T2" fmla="*/ 0 w 93"/>
              <a:gd name="T3" fmla="*/ 0 h 174"/>
              <a:gd name="T4" fmla="*/ 2147483647 w 93"/>
              <a:gd name="T5" fmla="*/ 2147483647 h 174"/>
              <a:gd name="T6" fmla="*/ 2147483647 w 93"/>
              <a:gd name="T7" fmla="*/ 2147483647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151"/>
                </a:moveTo>
                <a:lnTo>
                  <a:pt x="0" y="0"/>
                </a:lnTo>
                <a:lnTo>
                  <a:pt x="44" y="174"/>
                </a:lnTo>
                <a:lnTo>
                  <a:pt x="93" y="1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40" name="Line 617"/>
          <p:cNvSpPr>
            <a:spLocks noChangeShapeType="1"/>
          </p:cNvSpPr>
          <p:nvPr/>
        </p:nvSpPr>
        <p:spPr bwMode="auto">
          <a:xfrm flipH="1" flipV="1">
            <a:off x="4852990" y="4645025"/>
            <a:ext cx="214312" cy="393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41" name="Line 618"/>
          <p:cNvSpPr>
            <a:spLocks noChangeShapeType="1"/>
          </p:cNvSpPr>
          <p:nvPr/>
        </p:nvSpPr>
        <p:spPr bwMode="auto">
          <a:xfrm flipV="1">
            <a:off x="4737103" y="4645025"/>
            <a:ext cx="115888" cy="4206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42" name="Freeform 619"/>
          <p:cNvSpPr>
            <a:spLocks/>
          </p:cNvSpPr>
          <p:nvPr/>
        </p:nvSpPr>
        <p:spPr bwMode="auto">
          <a:xfrm>
            <a:off x="5500691" y="5038731"/>
            <a:ext cx="217487" cy="87313"/>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43" name="Freeform 620"/>
          <p:cNvSpPr>
            <a:spLocks/>
          </p:cNvSpPr>
          <p:nvPr/>
        </p:nvSpPr>
        <p:spPr bwMode="auto">
          <a:xfrm>
            <a:off x="5614991" y="5038731"/>
            <a:ext cx="217487" cy="87313"/>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44" name="Freeform 621"/>
          <p:cNvSpPr>
            <a:spLocks/>
          </p:cNvSpPr>
          <p:nvPr/>
        </p:nvSpPr>
        <p:spPr bwMode="auto">
          <a:xfrm>
            <a:off x="4954591" y="5038731"/>
            <a:ext cx="217487" cy="87313"/>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45" name="Freeform 622"/>
          <p:cNvSpPr>
            <a:spLocks/>
          </p:cNvSpPr>
          <p:nvPr/>
        </p:nvSpPr>
        <p:spPr bwMode="auto">
          <a:xfrm>
            <a:off x="5067300" y="5038731"/>
            <a:ext cx="217488" cy="87313"/>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46" name="Line 623"/>
          <p:cNvSpPr>
            <a:spLocks noChangeShapeType="1"/>
          </p:cNvSpPr>
          <p:nvPr/>
        </p:nvSpPr>
        <p:spPr bwMode="auto">
          <a:xfrm flipH="1" flipV="1">
            <a:off x="5614991" y="5038725"/>
            <a:ext cx="217487"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47" name="Line 624"/>
          <p:cNvSpPr>
            <a:spLocks noChangeShapeType="1"/>
          </p:cNvSpPr>
          <p:nvPr/>
        </p:nvSpPr>
        <p:spPr bwMode="auto">
          <a:xfrm flipH="1">
            <a:off x="5500691" y="5038731"/>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48" name="Line 625"/>
          <p:cNvSpPr>
            <a:spLocks noChangeShapeType="1"/>
          </p:cNvSpPr>
          <p:nvPr/>
        </p:nvSpPr>
        <p:spPr bwMode="auto">
          <a:xfrm flipH="1" flipV="1">
            <a:off x="5067300" y="5038725"/>
            <a:ext cx="217488"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49" name="Line 626"/>
          <p:cNvSpPr>
            <a:spLocks noChangeShapeType="1"/>
          </p:cNvSpPr>
          <p:nvPr/>
        </p:nvSpPr>
        <p:spPr bwMode="auto">
          <a:xfrm flipH="1" flipV="1">
            <a:off x="4521200" y="5038725"/>
            <a:ext cx="215900"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50" name="Line 627"/>
          <p:cNvSpPr>
            <a:spLocks noChangeShapeType="1"/>
          </p:cNvSpPr>
          <p:nvPr/>
        </p:nvSpPr>
        <p:spPr bwMode="auto">
          <a:xfrm flipV="1">
            <a:off x="4954588" y="5038731"/>
            <a:ext cx="1127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51" name="Freeform 628"/>
          <p:cNvSpPr>
            <a:spLocks/>
          </p:cNvSpPr>
          <p:nvPr/>
        </p:nvSpPr>
        <p:spPr bwMode="auto">
          <a:xfrm>
            <a:off x="5172075" y="5065713"/>
            <a:ext cx="215900" cy="93662"/>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9" y="0"/>
                </a:moveTo>
                <a:lnTo>
                  <a:pt x="93"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52" name="Freeform 629"/>
          <p:cNvSpPr>
            <a:spLocks/>
          </p:cNvSpPr>
          <p:nvPr/>
        </p:nvSpPr>
        <p:spPr bwMode="auto">
          <a:xfrm>
            <a:off x="5284788" y="5065713"/>
            <a:ext cx="215900" cy="93662"/>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3"/>
                </a:moveTo>
                <a:lnTo>
                  <a:pt x="0" y="0"/>
                </a:lnTo>
                <a:lnTo>
                  <a:pt x="44" y="36"/>
                </a:lnTo>
                <a:lnTo>
                  <a:pt x="93"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53" name="Line 630"/>
          <p:cNvSpPr>
            <a:spLocks noChangeShapeType="1"/>
          </p:cNvSpPr>
          <p:nvPr/>
        </p:nvSpPr>
        <p:spPr bwMode="auto">
          <a:xfrm flipH="1" flipV="1">
            <a:off x="5284788" y="5065719"/>
            <a:ext cx="215900"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54" name="Line 631"/>
          <p:cNvSpPr>
            <a:spLocks noChangeShapeType="1"/>
          </p:cNvSpPr>
          <p:nvPr/>
        </p:nvSpPr>
        <p:spPr bwMode="auto">
          <a:xfrm flipV="1">
            <a:off x="5718178" y="5065719"/>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55" name="Line 632"/>
          <p:cNvSpPr>
            <a:spLocks noChangeShapeType="1"/>
          </p:cNvSpPr>
          <p:nvPr/>
        </p:nvSpPr>
        <p:spPr bwMode="auto">
          <a:xfrm flipV="1">
            <a:off x="5172078" y="5065719"/>
            <a:ext cx="112713"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56" name="Line 633"/>
          <p:cNvSpPr>
            <a:spLocks noChangeShapeType="1"/>
          </p:cNvSpPr>
          <p:nvPr/>
        </p:nvSpPr>
        <p:spPr bwMode="auto">
          <a:xfrm flipH="1" flipV="1">
            <a:off x="4737100" y="5065719"/>
            <a:ext cx="217488"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57" name="Line 634"/>
          <p:cNvSpPr>
            <a:spLocks noChangeShapeType="1"/>
          </p:cNvSpPr>
          <p:nvPr/>
        </p:nvSpPr>
        <p:spPr bwMode="auto">
          <a:xfrm flipH="1" flipV="1">
            <a:off x="5500691" y="5099050"/>
            <a:ext cx="217487"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58" name="Line 635"/>
          <p:cNvSpPr>
            <a:spLocks noChangeShapeType="1"/>
          </p:cNvSpPr>
          <p:nvPr/>
        </p:nvSpPr>
        <p:spPr bwMode="auto">
          <a:xfrm flipH="1">
            <a:off x="5387975" y="5099056"/>
            <a:ext cx="112713"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59" name="Line 636"/>
          <p:cNvSpPr>
            <a:spLocks noChangeShapeType="1"/>
          </p:cNvSpPr>
          <p:nvPr/>
        </p:nvSpPr>
        <p:spPr bwMode="auto">
          <a:xfrm flipH="1" flipV="1">
            <a:off x="4954591" y="5099050"/>
            <a:ext cx="217487"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60" name="Line 637"/>
          <p:cNvSpPr>
            <a:spLocks noChangeShapeType="1"/>
          </p:cNvSpPr>
          <p:nvPr/>
        </p:nvSpPr>
        <p:spPr bwMode="auto">
          <a:xfrm flipH="1" flipV="1">
            <a:off x="5172075" y="5126044"/>
            <a:ext cx="215900"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61" name="Line 638"/>
          <p:cNvSpPr>
            <a:spLocks noChangeShapeType="1"/>
          </p:cNvSpPr>
          <p:nvPr/>
        </p:nvSpPr>
        <p:spPr bwMode="auto">
          <a:xfrm>
            <a:off x="4462466" y="2584450"/>
            <a:ext cx="558800" cy="298450"/>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62" name="Line 639"/>
          <p:cNvSpPr>
            <a:spLocks noChangeShapeType="1"/>
          </p:cNvSpPr>
          <p:nvPr/>
        </p:nvSpPr>
        <p:spPr bwMode="auto">
          <a:xfrm flipV="1">
            <a:off x="4692650" y="2882900"/>
            <a:ext cx="317500" cy="25400"/>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63" name="Line 640"/>
          <p:cNvSpPr>
            <a:spLocks noChangeShapeType="1"/>
          </p:cNvSpPr>
          <p:nvPr/>
        </p:nvSpPr>
        <p:spPr bwMode="auto">
          <a:xfrm>
            <a:off x="4979991" y="2882906"/>
            <a:ext cx="96837" cy="130175"/>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64" name="Line 641"/>
          <p:cNvSpPr>
            <a:spLocks noChangeShapeType="1"/>
          </p:cNvSpPr>
          <p:nvPr/>
        </p:nvSpPr>
        <p:spPr bwMode="auto">
          <a:xfrm flipV="1">
            <a:off x="4111628" y="2005013"/>
            <a:ext cx="176213" cy="6191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65" name="Line 642"/>
          <p:cNvSpPr>
            <a:spLocks noChangeShapeType="1"/>
          </p:cNvSpPr>
          <p:nvPr/>
        </p:nvSpPr>
        <p:spPr bwMode="auto">
          <a:xfrm flipV="1">
            <a:off x="4056066" y="2579688"/>
            <a:ext cx="414337" cy="1143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66" name="Line 643"/>
          <p:cNvSpPr>
            <a:spLocks noChangeShapeType="1"/>
          </p:cNvSpPr>
          <p:nvPr/>
        </p:nvSpPr>
        <p:spPr bwMode="auto">
          <a:xfrm flipH="1" flipV="1">
            <a:off x="4240213" y="2636838"/>
            <a:ext cx="444500" cy="279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67" name="Line 644"/>
          <p:cNvSpPr>
            <a:spLocks noChangeShapeType="1"/>
          </p:cNvSpPr>
          <p:nvPr/>
        </p:nvSpPr>
        <p:spPr bwMode="auto">
          <a:xfrm flipH="1" flipV="1">
            <a:off x="4151313" y="2052638"/>
            <a:ext cx="95250" cy="584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68" name="Line 645"/>
          <p:cNvSpPr>
            <a:spLocks noChangeShapeType="1"/>
          </p:cNvSpPr>
          <p:nvPr/>
        </p:nvSpPr>
        <p:spPr bwMode="auto">
          <a:xfrm flipH="1" flipV="1">
            <a:off x="4081465" y="1709738"/>
            <a:ext cx="69850" cy="3365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69" name="Line 647"/>
          <p:cNvSpPr>
            <a:spLocks noChangeShapeType="1"/>
          </p:cNvSpPr>
          <p:nvPr/>
        </p:nvSpPr>
        <p:spPr bwMode="auto">
          <a:xfrm flipV="1">
            <a:off x="4024313" y="1930400"/>
            <a:ext cx="38100" cy="635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70" name="Rectangle 649"/>
          <p:cNvSpPr>
            <a:spLocks noGrp="1" noChangeArrowheads="1"/>
          </p:cNvSpPr>
          <p:nvPr>
            <p:ph type="title"/>
          </p:nvPr>
        </p:nvSpPr>
        <p:spPr/>
        <p:txBody>
          <a:bodyPr/>
          <a:lstStyle/>
          <a:p>
            <a:r>
              <a:rPr lang="en-US" dirty="0" smtClean="0"/>
              <a:t>Where is the best place to be?</a:t>
            </a:r>
            <a:endParaRPr lang="en-US" dirty="0"/>
          </a:p>
        </p:txBody>
      </p:sp>
      <p:sp>
        <p:nvSpPr>
          <p:cNvPr id="27271" name="Rectangle 650"/>
          <p:cNvSpPr>
            <a:spLocks noChangeArrowheads="1"/>
          </p:cNvSpPr>
          <p:nvPr/>
        </p:nvSpPr>
        <p:spPr bwMode="auto">
          <a:xfrm>
            <a:off x="6781800" y="4770439"/>
            <a:ext cx="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sz="2400">
              <a:latin typeface="Times New Roman" charset="0"/>
            </a:endParaRPr>
          </a:p>
        </p:txBody>
      </p:sp>
      <p:sp>
        <p:nvSpPr>
          <p:cNvPr id="27272" name="Text Box 651"/>
          <p:cNvSpPr txBox="1">
            <a:spLocks noChangeArrowheads="1"/>
          </p:cNvSpPr>
          <p:nvPr/>
        </p:nvSpPr>
        <p:spPr bwMode="auto">
          <a:xfrm rot="-5400000">
            <a:off x="561610" y="2591487"/>
            <a:ext cx="184858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b="1" dirty="0">
                <a:latin typeface="+mn-lt"/>
              </a:rPr>
              <a:t>System</a:t>
            </a:r>
          </a:p>
          <a:p>
            <a:pPr eaLnBrk="1" hangingPunct="1"/>
            <a:r>
              <a:rPr lang="en-GB" sz="1800" b="1" dirty="0">
                <a:latin typeface="+mn-lt"/>
              </a:rPr>
              <a:t>Performance</a:t>
            </a:r>
          </a:p>
        </p:txBody>
      </p:sp>
      <p:sp>
        <p:nvSpPr>
          <p:cNvPr id="27273" name="Text Box 652"/>
          <p:cNvSpPr txBox="1">
            <a:spLocks noChangeArrowheads="1"/>
          </p:cNvSpPr>
          <p:nvPr/>
        </p:nvSpPr>
        <p:spPr bwMode="auto">
          <a:xfrm rot="-1658466">
            <a:off x="7183101" y="4523240"/>
            <a:ext cx="191430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b="1">
                <a:latin typeface="+mn-lt"/>
              </a:rPr>
              <a:t>Design </a:t>
            </a:r>
          </a:p>
          <a:p>
            <a:pPr eaLnBrk="1" hangingPunct="1"/>
            <a:r>
              <a:rPr lang="en-GB" sz="1800" b="1" dirty="0">
                <a:latin typeface="+mn-lt"/>
              </a:rPr>
              <a:t>Parameter X</a:t>
            </a:r>
            <a:r>
              <a:rPr lang="en-GB" sz="1800" b="1" baseline="-25000" dirty="0">
                <a:latin typeface="+mn-lt"/>
              </a:rPr>
              <a:t>2</a:t>
            </a:r>
            <a:endParaRPr lang="en-GB" sz="1800" b="1" dirty="0">
              <a:latin typeface="+mn-lt"/>
            </a:endParaRPr>
          </a:p>
        </p:txBody>
      </p:sp>
      <p:sp>
        <p:nvSpPr>
          <p:cNvPr id="27274" name="Text Box 653"/>
          <p:cNvSpPr txBox="1">
            <a:spLocks noChangeArrowheads="1"/>
          </p:cNvSpPr>
          <p:nvPr/>
        </p:nvSpPr>
        <p:spPr bwMode="auto">
          <a:xfrm rot="404540">
            <a:off x="2967150" y="5466447"/>
            <a:ext cx="191430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b="1">
                <a:latin typeface="+mn-lt"/>
              </a:rPr>
              <a:t>Design </a:t>
            </a:r>
          </a:p>
          <a:p>
            <a:pPr eaLnBrk="1" hangingPunct="1"/>
            <a:r>
              <a:rPr lang="en-GB" sz="1800" b="1">
                <a:latin typeface="+mn-lt"/>
              </a:rPr>
              <a:t>Parameter X</a:t>
            </a:r>
            <a:r>
              <a:rPr lang="en-GB" sz="1800" b="1" baseline="-25000">
                <a:latin typeface="+mn-lt"/>
              </a:rPr>
              <a:t>1</a:t>
            </a:r>
            <a:endParaRPr lang="en-GB" sz="1800" b="1">
              <a:latin typeface="+mn-lt"/>
            </a:endParaRPr>
          </a:p>
        </p:txBody>
      </p:sp>
      <p:sp>
        <p:nvSpPr>
          <p:cNvPr id="27275" name="Line 654"/>
          <p:cNvSpPr>
            <a:spLocks noChangeShapeType="1"/>
          </p:cNvSpPr>
          <p:nvPr/>
        </p:nvSpPr>
        <p:spPr bwMode="auto">
          <a:xfrm>
            <a:off x="1885953" y="4991100"/>
            <a:ext cx="4076700" cy="5905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76" name="Line 655"/>
          <p:cNvSpPr>
            <a:spLocks noChangeShapeType="1"/>
          </p:cNvSpPr>
          <p:nvPr/>
        </p:nvSpPr>
        <p:spPr bwMode="auto">
          <a:xfrm flipV="1">
            <a:off x="5953125" y="4505325"/>
            <a:ext cx="2133600" cy="1066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77" name="Line 656"/>
          <p:cNvSpPr>
            <a:spLocks noChangeShapeType="1"/>
          </p:cNvSpPr>
          <p:nvPr/>
        </p:nvSpPr>
        <p:spPr bwMode="auto">
          <a:xfrm flipV="1">
            <a:off x="1885950" y="1666875"/>
            <a:ext cx="0" cy="33147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78" name="Freeform 657"/>
          <p:cNvSpPr>
            <a:spLocks/>
          </p:cNvSpPr>
          <p:nvPr/>
        </p:nvSpPr>
        <p:spPr bwMode="auto">
          <a:xfrm>
            <a:off x="2171703" y="2813050"/>
            <a:ext cx="5543550" cy="1231900"/>
          </a:xfrm>
          <a:custGeom>
            <a:avLst/>
            <a:gdLst>
              <a:gd name="T0" fmla="*/ 2147483647 w 3492"/>
              <a:gd name="T1" fmla="*/ 2147483647 h 776"/>
              <a:gd name="T2" fmla="*/ 0 w 3492"/>
              <a:gd name="T3" fmla="*/ 2147483647 h 776"/>
              <a:gd name="T4" fmla="*/ 2147483647 w 3492"/>
              <a:gd name="T5" fmla="*/ 2147483647 h 776"/>
              <a:gd name="T6" fmla="*/ 2147483647 w 3492"/>
              <a:gd name="T7" fmla="*/ 2147483647 h 776"/>
              <a:gd name="T8" fmla="*/ 2147483647 w 3492"/>
              <a:gd name="T9" fmla="*/ 0 h 776"/>
              <a:gd name="T10" fmla="*/ 2147483647 w 3492"/>
              <a:gd name="T11" fmla="*/ 2147483647 h 776"/>
              <a:gd name="T12" fmla="*/ 2147483647 w 3492"/>
              <a:gd name="T13" fmla="*/ 2147483647 h 776"/>
              <a:gd name="T14" fmla="*/ 2147483647 w 3492"/>
              <a:gd name="T15" fmla="*/ 2147483647 h 776"/>
              <a:gd name="T16" fmla="*/ 2147483647 w 3492"/>
              <a:gd name="T17" fmla="*/ 2147483647 h 776"/>
              <a:gd name="T18" fmla="*/ 2147483647 w 3492"/>
              <a:gd name="T19" fmla="*/ 2147483647 h 776"/>
              <a:gd name="T20" fmla="*/ 2147483647 w 3492"/>
              <a:gd name="T21" fmla="*/ 2147483647 h 776"/>
              <a:gd name="T22" fmla="*/ 2147483647 w 3492"/>
              <a:gd name="T23" fmla="*/ 2147483647 h 776"/>
              <a:gd name="T24" fmla="*/ 2147483647 w 3492"/>
              <a:gd name="T25" fmla="*/ 2147483647 h 776"/>
              <a:gd name="T26" fmla="*/ 2147483647 w 3492"/>
              <a:gd name="T27" fmla="*/ 2147483647 h 776"/>
              <a:gd name="T28" fmla="*/ 2147483647 w 3492"/>
              <a:gd name="T29" fmla="*/ 2147483647 h 776"/>
              <a:gd name="T30" fmla="*/ 2147483647 w 3492"/>
              <a:gd name="T31" fmla="*/ 2147483647 h 7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92"/>
              <a:gd name="T49" fmla="*/ 0 h 776"/>
              <a:gd name="T50" fmla="*/ 3492 w 3492"/>
              <a:gd name="T51" fmla="*/ 776 h 7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92" h="776">
                <a:moveTo>
                  <a:pt x="900" y="44"/>
                </a:moveTo>
                <a:lnTo>
                  <a:pt x="0" y="480"/>
                </a:lnTo>
                <a:lnTo>
                  <a:pt x="2320" y="776"/>
                </a:lnTo>
                <a:lnTo>
                  <a:pt x="3492" y="244"/>
                </a:lnTo>
                <a:lnTo>
                  <a:pt x="1700" y="0"/>
                </a:lnTo>
                <a:lnTo>
                  <a:pt x="1788" y="40"/>
                </a:lnTo>
                <a:lnTo>
                  <a:pt x="1948" y="228"/>
                </a:lnTo>
                <a:lnTo>
                  <a:pt x="1896" y="248"/>
                </a:lnTo>
                <a:lnTo>
                  <a:pt x="1808" y="268"/>
                </a:lnTo>
                <a:lnTo>
                  <a:pt x="1668" y="284"/>
                </a:lnTo>
                <a:lnTo>
                  <a:pt x="1428" y="264"/>
                </a:lnTo>
                <a:lnTo>
                  <a:pt x="1272" y="228"/>
                </a:lnTo>
                <a:lnTo>
                  <a:pt x="1132" y="144"/>
                </a:lnTo>
                <a:lnTo>
                  <a:pt x="992" y="152"/>
                </a:lnTo>
                <a:lnTo>
                  <a:pt x="928" y="108"/>
                </a:lnTo>
                <a:lnTo>
                  <a:pt x="900" y="44"/>
                </a:lnTo>
                <a:close/>
              </a:path>
            </a:pathLst>
          </a:custGeom>
          <a:solidFill>
            <a:srgbClr val="99FF99">
              <a:alpha val="50195"/>
            </a:srgbClr>
          </a:solidFill>
          <a:ln w="9525">
            <a:solidFill>
              <a:schemeClr val="tx1"/>
            </a:solidFill>
            <a:round/>
            <a:headEnd/>
            <a:tailEnd/>
          </a:ln>
        </p:spPr>
        <p:txBody>
          <a:bodyPr/>
          <a:lstStyle/>
          <a:p>
            <a:endParaRPr lang="en-US"/>
          </a:p>
        </p:txBody>
      </p:sp>
      <p:sp>
        <p:nvSpPr>
          <p:cNvPr id="27279" name="AutoShape 658"/>
          <p:cNvSpPr>
            <a:spLocks noChangeArrowheads="1"/>
          </p:cNvSpPr>
          <p:nvPr/>
        </p:nvSpPr>
        <p:spPr bwMode="gray">
          <a:xfrm>
            <a:off x="66675" y="4257675"/>
            <a:ext cx="1652588" cy="1003300"/>
          </a:xfrm>
          <a:prstGeom prst="wedgeRoundRectCallout">
            <a:avLst>
              <a:gd name="adj1" fmla="val 95051"/>
              <a:gd name="adj2" fmla="val -112815"/>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r>
              <a:rPr lang="en-GB" dirty="0">
                <a:solidFill>
                  <a:schemeClr val="bg1"/>
                </a:solidFill>
              </a:rPr>
              <a:t>Required</a:t>
            </a:r>
          </a:p>
          <a:p>
            <a:r>
              <a:rPr lang="en-GB" dirty="0">
                <a:solidFill>
                  <a:schemeClr val="bg1"/>
                </a:solidFill>
              </a:rPr>
              <a:t>Customer</a:t>
            </a:r>
          </a:p>
          <a:p>
            <a:r>
              <a:rPr lang="en-GB" dirty="0">
                <a:solidFill>
                  <a:schemeClr val="bg1"/>
                </a:solidFill>
              </a:rPr>
              <a:t>Performance</a:t>
            </a:r>
          </a:p>
        </p:txBody>
      </p:sp>
      <p:sp>
        <p:nvSpPr>
          <p:cNvPr id="27280" name="TextBox 656"/>
          <p:cNvSpPr txBox="1">
            <a:spLocks noChangeArrowheads="1"/>
          </p:cNvSpPr>
          <p:nvPr/>
        </p:nvSpPr>
        <p:spPr bwMode="auto">
          <a:xfrm>
            <a:off x="5641978" y="1096895"/>
            <a:ext cx="3090863" cy="1200150"/>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800" dirty="0"/>
              <a:t>What would be the best target or nominal values for X</a:t>
            </a:r>
            <a:r>
              <a:rPr lang="en-GB" sz="1800" baseline="-25000" dirty="0"/>
              <a:t>1</a:t>
            </a:r>
            <a:r>
              <a:rPr lang="en-GB" sz="1800" dirty="0"/>
              <a:t> and X</a:t>
            </a:r>
            <a:r>
              <a:rPr lang="en-GB" sz="1800" baseline="-25000" dirty="0"/>
              <a:t>2</a:t>
            </a:r>
            <a:r>
              <a:rPr lang="en-GB" sz="1800" dirty="0"/>
              <a:t> to give best possible performance?</a:t>
            </a:r>
          </a:p>
        </p:txBody>
      </p:sp>
      <p:sp>
        <p:nvSpPr>
          <p:cNvPr id="2" name="Rounded Rectangular Callout 1"/>
          <p:cNvSpPr/>
          <p:nvPr/>
        </p:nvSpPr>
        <p:spPr>
          <a:xfrm>
            <a:off x="5101222" y="5619190"/>
            <a:ext cx="2671177" cy="1099080"/>
          </a:xfrm>
          <a:prstGeom prst="wedgeRoundRectCallout">
            <a:avLst>
              <a:gd name="adj1" fmla="val -32435"/>
              <a:gd name="adj2" fmla="val -95764"/>
              <a:gd name="adj3" fmla="val 16667"/>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1600" dirty="0" smtClean="0"/>
              <a:t>How System Performance Varies as X</a:t>
            </a:r>
            <a:r>
              <a:rPr lang="en-GB" sz="1600" baseline="-25000" dirty="0" smtClean="0"/>
              <a:t>1</a:t>
            </a:r>
            <a:r>
              <a:rPr lang="en-GB" sz="1600" dirty="0" smtClean="0"/>
              <a:t> and X</a:t>
            </a:r>
            <a:r>
              <a:rPr lang="en-GB" sz="1600" baseline="-25000" dirty="0" smtClean="0"/>
              <a:t>2 </a:t>
            </a:r>
            <a:r>
              <a:rPr lang="en-GB" sz="1600" dirty="0" smtClean="0"/>
              <a:t> vary is the </a:t>
            </a:r>
            <a:r>
              <a:rPr lang="en-GB" sz="1600" b="1" dirty="0" smtClean="0"/>
              <a:t>Design Space </a:t>
            </a:r>
            <a:endParaRPr lang="en-GB" sz="1600" b="1" dirty="0"/>
          </a:p>
        </p:txBody>
      </p:sp>
    </p:spTree>
    <p:extLst>
      <p:ext uri="{BB962C8B-B14F-4D97-AF65-F5344CB8AC3E}">
        <p14:creationId xmlns:p14="http://schemas.microsoft.com/office/powerpoint/2010/main" val="19328308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Line 2"/>
          <p:cNvSpPr>
            <a:spLocks noChangeShapeType="1"/>
          </p:cNvSpPr>
          <p:nvPr/>
        </p:nvSpPr>
        <p:spPr bwMode="auto">
          <a:xfrm>
            <a:off x="3941766" y="3756027"/>
            <a:ext cx="3175"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74" name="Line 3"/>
          <p:cNvSpPr>
            <a:spLocks noChangeShapeType="1"/>
          </p:cNvSpPr>
          <p:nvPr/>
        </p:nvSpPr>
        <p:spPr bwMode="auto">
          <a:xfrm>
            <a:off x="3941766" y="3756027"/>
            <a:ext cx="3175"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75" name="Line 4"/>
          <p:cNvSpPr>
            <a:spLocks noChangeShapeType="1"/>
          </p:cNvSpPr>
          <p:nvPr/>
        </p:nvSpPr>
        <p:spPr bwMode="auto">
          <a:xfrm flipH="1" flipV="1">
            <a:off x="3941766" y="3983038"/>
            <a:ext cx="41433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76" name="Line 5"/>
          <p:cNvSpPr>
            <a:spLocks noChangeShapeType="1"/>
          </p:cNvSpPr>
          <p:nvPr/>
        </p:nvSpPr>
        <p:spPr bwMode="auto">
          <a:xfrm flipH="1" flipV="1">
            <a:off x="3941766" y="3983038"/>
            <a:ext cx="41433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77" name="Line 6"/>
          <p:cNvSpPr>
            <a:spLocks noChangeShapeType="1"/>
          </p:cNvSpPr>
          <p:nvPr/>
        </p:nvSpPr>
        <p:spPr bwMode="auto">
          <a:xfrm flipV="1">
            <a:off x="3395663" y="3983044"/>
            <a:ext cx="546100" cy="314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78" name="Line 7"/>
          <p:cNvSpPr>
            <a:spLocks noChangeShapeType="1"/>
          </p:cNvSpPr>
          <p:nvPr/>
        </p:nvSpPr>
        <p:spPr bwMode="auto">
          <a:xfrm flipV="1">
            <a:off x="3395663" y="3983044"/>
            <a:ext cx="546100" cy="314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79" name="Freeform 8"/>
          <p:cNvSpPr>
            <a:spLocks/>
          </p:cNvSpPr>
          <p:nvPr/>
        </p:nvSpPr>
        <p:spPr bwMode="auto">
          <a:xfrm>
            <a:off x="3975100" y="3876675"/>
            <a:ext cx="214313" cy="82550"/>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680" name="Freeform 9"/>
          <p:cNvSpPr>
            <a:spLocks/>
          </p:cNvSpPr>
          <p:nvPr/>
        </p:nvSpPr>
        <p:spPr bwMode="auto">
          <a:xfrm>
            <a:off x="4076703" y="3876675"/>
            <a:ext cx="227013" cy="82550"/>
          </a:xfrm>
          <a:custGeom>
            <a:avLst/>
            <a:gdLst>
              <a:gd name="T0" fmla="*/ 2147483647 w 98"/>
              <a:gd name="T1" fmla="*/ 2147483647 h 32"/>
              <a:gd name="T2" fmla="*/ 0 w 98"/>
              <a:gd name="T3" fmla="*/ 0 h 32"/>
              <a:gd name="T4" fmla="*/ 2147483647 w 98"/>
              <a:gd name="T5" fmla="*/ 2147483647 h 32"/>
              <a:gd name="T6" fmla="*/ 2147483647 w 98"/>
              <a:gd name="T7" fmla="*/ 2147483647 h 32"/>
              <a:gd name="T8" fmla="*/ 0 60000 65536"/>
              <a:gd name="T9" fmla="*/ 0 60000 65536"/>
              <a:gd name="T10" fmla="*/ 0 60000 65536"/>
              <a:gd name="T11" fmla="*/ 0 60000 65536"/>
              <a:gd name="T12" fmla="*/ 0 w 98"/>
              <a:gd name="T13" fmla="*/ 0 h 32"/>
              <a:gd name="T14" fmla="*/ 98 w 98"/>
              <a:gd name="T15" fmla="*/ 32 h 32"/>
            </a:gdLst>
            <a:ahLst/>
            <a:cxnLst>
              <a:cxn ang="T8">
                <a:pos x="T0" y="T1"/>
              </a:cxn>
              <a:cxn ang="T9">
                <a:pos x="T2" y="T3"/>
              </a:cxn>
              <a:cxn ang="T10">
                <a:pos x="T4" y="T5"/>
              </a:cxn>
              <a:cxn ang="T11">
                <a:pos x="T6" y="T7"/>
              </a:cxn>
            </a:cxnLst>
            <a:rect l="T12" t="T13" r="T14" b="T15"/>
            <a:pathLst>
              <a:path w="98" h="32">
                <a:moveTo>
                  <a:pt x="98" y="9"/>
                </a:moveTo>
                <a:lnTo>
                  <a:pt x="0" y="0"/>
                </a:lnTo>
                <a:lnTo>
                  <a:pt x="49" y="32"/>
                </a:lnTo>
                <a:lnTo>
                  <a:pt x="98"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681" name="Line 10"/>
          <p:cNvSpPr>
            <a:spLocks noChangeShapeType="1"/>
          </p:cNvSpPr>
          <p:nvPr/>
        </p:nvSpPr>
        <p:spPr bwMode="auto">
          <a:xfrm>
            <a:off x="4076703" y="3876681"/>
            <a:ext cx="227013"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82" name="Line 11"/>
          <p:cNvSpPr>
            <a:spLocks noChangeShapeType="1"/>
          </p:cNvSpPr>
          <p:nvPr/>
        </p:nvSpPr>
        <p:spPr bwMode="auto">
          <a:xfrm flipV="1">
            <a:off x="3975100" y="3876675"/>
            <a:ext cx="101600" cy="587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83" name="Freeform 12"/>
          <p:cNvSpPr>
            <a:spLocks/>
          </p:cNvSpPr>
          <p:nvPr/>
        </p:nvSpPr>
        <p:spPr bwMode="auto">
          <a:xfrm>
            <a:off x="4189416" y="3898900"/>
            <a:ext cx="217487"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684" name="Freeform 13"/>
          <p:cNvSpPr>
            <a:spLocks/>
          </p:cNvSpPr>
          <p:nvPr/>
        </p:nvSpPr>
        <p:spPr bwMode="auto">
          <a:xfrm>
            <a:off x="4303716" y="3898900"/>
            <a:ext cx="217487" cy="968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685" name="Line 14"/>
          <p:cNvSpPr>
            <a:spLocks noChangeShapeType="1"/>
          </p:cNvSpPr>
          <p:nvPr/>
        </p:nvSpPr>
        <p:spPr bwMode="auto">
          <a:xfrm flipH="1" flipV="1">
            <a:off x="4303716" y="3898900"/>
            <a:ext cx="20637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86" name="Line 15"/>
          <p:cNvSpPr>
            <a:spLocks noChangeShapeType="1"/>
          </p:cNvSpPr>
          <p:nvPr/>
        </p:nvSpPr>
        <p:spPr bwMode="auto">
          <a:xfrm flipV="1">
            <a:off x="4202114" y="3898900"/>
            <a:ext cx="1016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87" name="Freeform 16"/>
          <p:cNvSpPr>
            <a:spLocks/>
          </p:cNvSpPr>
          <p:nvPr/>
        </p:nvSpPr>
        <p:spPr bwMode="auto">
          <a:xfrm>
            <a:off x="3860800" y="3935419"/>
            <a:ext cx="215900"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688" name="Freeform 17"/>
          <p:cNvSpPr>
            <a:spLocks/>
          </p:cNvSpPr>
          <p:nvPr/>
        </p:nvSpPr>
        <p:spPr bwMode="auto">
          <a:xfrm>
            <a:off x="3975100" y="3935419"/>
            <a:ext cx="214313"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689" name="Line 18"/>
          <p:cNvSpPr>
            <a:spLocks noChangeShapeType="1"/>
          </p:cNvSpPr>
          <p:nvPr/>
        </p:nvSpPr>
        <p:spPr bwMode="auto">
          <a:xfrm flipH="1">
            <a:off x="4510088" y="3935415"/>
            <a:ext cx="11112"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90" name="Freeform 19"/>
          <p:cNvSpPr>
            <a:spLocks/>
          </p:cNvSpPr>
          <p:nvPr/>
        </p:nvSpPr>
        <p:spPr bwMode="auto">
          <a:xfrm>
            <a:off x="4521200" y="3359150"/>
            <a:ext cx="215900" cy="576263"/>
          </a:xfrm>
          <a:custGeom>
            <a:avLst/>
            <a:gdLst>
              <a:gd name="T0" fmla="*/ 2147483647 w 93"/>
              <a:gd name="T1" fmla="*/ 2147483647 h 221"/>
              <a:gd name="T2" fmla="*/ 0 w 93"/>
              <a:gd name="T3" fmla="*/ 2147483647 h 221"/>
              <a:gd name="T4" fmla="*/ 2147483647 w 93"/>
              <a:gd name="T5" fmla="*/ 0 h 221"/>
              <a:gd name="T6" fmla="*/ 2147483647 w 93"/>
              <a:gd name="T7" fmla="*/ 2147483647 h 221"/>
              <a:gd name="T8" fmla="*/ 0 60000 65536"/>
              <a:gd name="T9" fmla="*/ 0 60000 65536"/>
              <a:gd name="T10" fmla="*/ 0 60000 65536"/>
              <a:gd name="T11" fmla="*/ 0 60000 65536"/>
              <a:gd name="T12" fmla="*/ 0 w 93"/>
              <a:gd name="T13" fmla="*/ 0 h 221"/>
              <a:gd name="T14" fmla="*/ 93 w 93"/>
              <a:gd name="T15" fmla="*/ 221 h 221"/>
            </a:gdLst>
            <a:ahLst/>
            <a:cxnLst>
              <a:cxn ang="T8">
                <a:pos x="T0" y="T1"/>
              </a:cxn>
              <a:cxn ang="T9">
                <a:pos x="T2" y="T3"/>
              </a:cxn>
              <a:cxn ang="T10">
                <a:pos x="T4" y="T5"/>
              </a:cxn>
              <a:cxn ang="T11">
                <a:pos x="T6" y="T7"/>
              </a:cxn>
            </a:cxnLst>
            <a:rect l="T12" t="T13" r="T14" b="T15"/>
            <a:pathLst>
              <a:path w="93" h="221">
                <a:moveTo>
                  <a:pt x="93" y="134"/>
                </a:moveTo>
                <a:lnTo>
                  <a:pt x="0" y="221"/>
                </a:lnTo>
                <a:lnTo>
                  <a:pt x="44" y="0"/>
                </a:lnTo>
                <a:lnTo>
                  <a:pt x="93"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691" name="Line 20"/>
          <p:cNvSpPr>
            <a:spLocks noChangeShapeType="1"/>
          </p:cNvSpPr>
          <p:nvPr/>
        </p:nvSpPr>
        <p:spPr bwMode="auto">
          <a:xfrm flipH="1" flipV="1">
            <a:off x="3975100" y="3935413"/>
            <a:ext cx="204788"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92" name="Line 21"/>
          <p:cNvSpPr>
            <a:spLocks noChangeShapeType="1"/>
          </p:cNvSpPr>
          <p:nvPr/>
        </p:nvSpPr>
        <p:spPr bwMode="auto">
          <a:xfrm flipV="1">
            <a:off x="4521200" y="3708404"/>
            <a:ext cx="215900"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93" name="Line 22"/>
          <p:cNvSpPr>
            <a:spLocks noChangeShapeType="1"/>
          </p:cNvSpPr>
          <p:nvPr/>
        </p:nvSpPr>
        <p:spPr bwMode="auto">
          <a:xfrm flipV="1">
            <a:off x="3860800" y="3935414"/>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94" name="Line 23"/>
          <p:cNvSpPr>
            <a:spLocks noChangeShapeType="1"/>
          </p:cNvSpPr>
          <p:nvPr/>
        </p:nvSpPr>
        <p:spPr bwMode="auto">
          <a:xfrm flipV="1">
            <a:off x="4406903" y="3935414"/>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95" name="Freeform 24"/>
          <p:cNvSpPr>
            <a:spLocks/>
          </p:cNvSpPr>
          <p:nvPr/>
        </p:nvSpPr>
        <p:spPr bwMode="auto">
          <a:xfrm>
            <a:off x="4076703" y="3335338"/>
            <a:ext cx="227013" cy="696912"/>
          </a:xfrm>
          <a:custGeom>
            <a:avLst/>
            <a:gdLst>
              <a:gd name="T0" fmla="*/ 0 w 98"/>
              <a:gd name="T1" fmla="*/ 2147483647 h 267"/>
              <a:gd name="T2" fmla="*/ 2147483647 w 98"/>
              <a:gd name="T3" fmla="*/ 0 h 267"/>
              <a:gd name="T4" fmla="*/ 2147483647 w 98"/>
              <a:gd name="T5" fmla="*/ 2147483647 h 267"/>
              <a:gd name="T6" fmla="*/ 0 w 98"/>
              <a:gd name="T7" fmla="*/ 2147483647 h 267"/>
              <a:gd name="T8" fmla="*/ 0 60000 65536"/>
              <a:gd name="T9" fmla="*/ 0 60000 65536"/>
              <a:gd name="T10" fmla="*/ 0 60000 65536"/>
              <a:gd name="T11" fmla="*/ 0 60000 65536"/>
              <a:gd name="T12" fmla="*/ 0 w 98"/>
              <a:gd name="T13" fmla="*/ 0 h 267"/>
              <a:gd name="T14" fmla="*/ 98 w 98"/>
              <a:gd name="T15" fmla="*/ 267 h 267"/>
            </a:gdLst>
            <a:ahLst/>
            <a:cxnLst>
              <a:cxn ang="T8">
                <a:pos x="T0" y="T1"/>
              </a:cxn>
              <a:cxn ang="T9">
                <a:pos x="T2" y="T3"/>
              </a:cxn>
              <a:cxn ang="T10">
                <a:pos x="T4" y="T5"/>
              </a:cxn>
              <a:cxn ang="T11">
                <a:pos x="T6" y="T7"/>
              </a:cxn>
            </a:cxnLst>
            <a:rect l="T12" t="T13" r="T14" b="T15"/>
            <a:pathLst>
              <a:path w="98" h="267">
                <a:moveTo>
                  <a:pt x="0" y="267"/>
                </a:moveTo>
                <a:lnTo>
                  <a:pt x="98" y="0"/>
                </a:lnTo>
                <a:lnTo>
                  <a:pt x="49" y="239"/>
                </a:lnTo>
                <a:lnTo>
                  <a:pt x="0" y="26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696" name="Line 25"/>
          <p:cNvSpPr>
            <a:spLocks noChangeShapeType="1"/>
          </p:cNvSpPr>
          <p:nvPr/>
        </p:nvSpPr>
        <p:spPr bwMode="auto">
          <a:xfrm flipH="1">
            <a:off x="4179891" y="3959227"/>
            <a:ext cx="9525"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97" name="Freeform 26"/>
          <p:cNvSpPr>
            <a:spLocks/>
          </p:cNvSpPr>
          <p:nvPr/>
        </p:nvSpPr>
        <p:spPr bwMode="auto">
          <a:xfrm>
            <a:off x="4189416" y="3335338"/>
            <a:ext cx="217487" cy="660400"/>
          </a:xfrm>
          <a:custGeom>
            <a:avLst/>
            <a:gdLst>
              <a:gd name="T0" fmla="*/ 2147483647 w 94"/>
              <a:gd name="T1" fmla="*/ 2147483647 h 253"/>
              <a:gd name="T2" fmla="*/ 0 w 94"/>
              <a:gd name="T3" fmla="*/ 2147483647 h 253"/>
              <a:gd name="T4" fmla="*/ 2147483647 w 94"/>
              <a:gd name="T5" fmla="*/ 0 h 253"/>
              <a:gd name="T6" fmla="*/ 2147483647 w 94"/>
              <a:gd name="T7" fmla="*/ 2147483647 h 253"/>
              <a:gd name="T8" fmla="*/ 0 60000 65536"/>
              <a:gd name="T9" fmla="*/ 0 60000 65536"/>
              <a:gd name="T10" fmla="*/ 0 60000 65536"/>
              <a:gd name="T11" fmla="*/ 0 60000 65536"/>
              <a:gd name="T12" fmla="*/ 0 w 94"/>
              <a:gd name="T13" fmla="*/ 0 h 253"/>
              <a:gd name="T14" fmla="*/ 94 w 94"/>
              <a:gd name="T15" fmla="*/ 253 h 253"/>
            </a:gdLst>
            <a:ahLst/>
            <a:cxnLst>
              <a:cxn ang="T8">
                <a:pos x="T0" y="T1"/>
              </a:cxn>
              <a:cxn ang="T9">
                <a:pos x="T2" y="T3"/>
              </a:cxn>
              <a:cxn ang="T10">
                <a:pos x="T4" y="T5"/>
              </a:cxn>
              <a:cxn ang="T11">
                <a:pos x="T6" y="T7"/>
              </a:cxn>
            </a:cxnLst>
            <a:rect l="T12" t="T13" r="T14" b="T15"/>
            <a:pathLst>
              <a:path w="94" h="253">
                <a:moveTo>
                  <a:pt x="94" y="253"/>
                </a:moveTo>
                <a:lnTo>
                  <a:pt x="0" y="239"/>
                </a:lnTo>
                <a:lnTo>
                  <a:pt x="49" y="0"/>
                </a:lnTo>
                <a:lnTo>
                  <a:pt x="94" y="25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698" name="Line 27"/>
          <p:cNvSpPr>
            <a:spLocks noChangeShapeType="1"/>
          </p:cNvSpPr>
          <p:nvPr/>
        </p:nvSpPr>
        <p:spPr bwMode="auto">
          <a:xfrm>
            <a:off x="4189413" y="3959227"/>
            <a:ext cx="12700"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99" name="Line 28"/>
          <p:cNvSpPr>
            <a:spLocks noChangeShapeType="1"/>
          </p:cNvSpPr>
          <p:nvPr/>
        </p:nvSpPr>
        <p:spPr bwMode="auto">
          <a:xfrm flipH="1" flipV="1">
            <a:off x="4189416" y="3959226"/>
            <a:ext cx="217487"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00" name="Line 29"/>
          <p:cNvSpPr>
            <a:spLocks noChangeShapeType="1"/>
          </p:cNvSpPr>
          <p:nvPr/>
        </p:nvSpPr>
        <p:spPr bwMode="auto">
          <a:xfrm flipV="1">
            <a:off x="4076700" y="3959231"/>
            <a:ext cx="112713"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01" name="Freeform 30"/>
          <p:cNvSpPr>
            <a:spLocks/>
          </p:cNvSpPr>
          <p:nvPr/>
        </p:nvSpPr>
        <p:spPr bwMode="auto">
          <a:xfrm>
            <a:off x="4622800" y="3359150"/>
            <a:ext cx="217488" cy="349250"/>
          </a:xfrm>
          <a:custGeom>
            <a:avLst/>
            <a:gdLst>
              <a:gd name="T0" fmla="*/ 2147483647 w 94"/>
              <a:gd name="T1" fmla="*/ 2147483647 h 134"/>
              <a:gd name="T2" fmla="*/ 2147483647 w 94"/>
              <a:gd name="T3" fmla="*/ 2147483647 h 134"/>
              <a:gd name="T4" fmla="*/ 0 w 94"/>
              <a:gd name="T5" fmla="*/ 0 h 134"/>
              <a:gd name="T6" fmla="*/ 2147483647 w 94"/>
              <a:gd name="T7" fmla="*/ 2147483647 h 134"/>
              <a:gd name="T8" fmla="*/ 0 60000 65536"/>
              <a:gd name="T9" fmla="*/ 0 60000 65536"/>
              <a:gd name="T10" fmla="*/ 0 60000 65536"/>
              <a:gd name="T11" fmla="*/ 0 60000 65536"/>
              <a:gd name="T12" fmla="*/ 0 w 94"/>
              <a:gd name="T13" fmla="*/ 0 h 134"/>
              <a:gd name="T14" fmla="*/ 94 w 94"/>
              <a:gd name="T15" fmla="*/ 134 h 134"/>
            </a:gdLst>
            <a:ahLst/>
            <a:cxnLst>
              <a:cxn ang="T8">
                <a:pos x="T0" y="T1"/>
              </a:cxn>
              <a:cxn ang="T9">
                <a:pos x="T2" y="T3"/>
              </a:cxn>
              <a:cxn ang="T10">
                <a:pos x="T4" y="T5"/>
              </a:cxn>
              <a:cxn ang="T11">
                <a:pos x="T6" y="T7"/>
              </a:cxn>
            </a:cxnLst>
            <a:rect l="T12" t="T13" r="T14" b="T15"/>
            <a:pathLst>
              <a:path w="94" h="134">
                <a:moveTo>
                  <a:pt x="49" y="134"/>
                </a:moveTo>
                <a:lnTo>
                  <a:pt x="94" y="19"/>
                </a:lnTo>
                <a:lnTo>
                  <a:pt x="0" y="0"/>
                </a:lnTo>
                <a:lnTo>
                  <a:pt x="49"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02" name="Freeform 31"/>
          <p:cNvSpPr>
            <a:spLocks/>
          </p:cNvSpPr>
          <p:nvPr/>
        </p:nvSpPr>
        <p:spPr bwMode="auto">
          <a:xfrm>
            <a:off x="4737100" y="3408363"/>
            <a:ext cx="217488" cy="311150"/>
          </a:xfrm>
          <a:custGeom>
            <a:avLst/>
            <a:gdLst>
              <a:gd name="T0" fmla="*/ 2147483647 w 94"/>
              <a:gd name="T1" fmla="*/ 2147483647 h 119"/>
              <a:gd name="T2" fmla="*/ 0 w 94"/>
              <a:gd name="T3" fmla="*/ 2147483647 h 119"/>
              <a:gd name="T4" fmla="*/ 2147483647 w 94"/>
              <a:gd name="T5" fmla="*/ 0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119"/>
                </a:moveTo>
                <a:lnTo>
                  <a:pt x="0" y="115"/>
                </a:lnTo>
                <a:lnTo>
                  <a:pt x="45" y="0"/>
                </a:lnTo>
                <a:lnTo>
                  <a:pt x="94"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03" name="Line 32"/>
          <p:cNvSpPr>
            <a:spLocks noChangeShapeType="1"/>
          </p:cNvSpPr>
          <p:nvPr/>
        </p:nvSpPr>
        <p:spPr bwMode="auto">
          <a:xfrm>
            <a:off x="4737100" y="3708406"/>
            <a:ext cx="217488" cy="11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04" name="Freeform 33"/>
          <p:cNvSpPr>
            <a:spLocks/>
          </p:cNvSpPr>
          <p:nvPr/>
        </p:nvSpPr>
        <p:spPr bwMode="auto">
          <a:xfrm>
            <a:off x="3756028" y="3995744"/>
            <a:ext cx="219075"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05" name="Freeform 34"/>
          <p:cNvSpPr>
            <a:spLocks/>
          </p:cNvSpPr>
          <p:nvPr/>
        </p:nvSpPr>
        <p:spPr bwMode="auto">
          <a:xfrm>
            <a:off x="3860800" y="3995744"/>
            <a:ext cx="215900"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06" name="Freeform 35"/>
          <p:cNvSpPr>
            <a:spLocks/>
          </p:cNvSpPr>
          <p:nvPr/>
        </p:nvSpPr>
        <p:spPr bwMode="auto">
          <a:xfrm>
            <a:off x="4303716" y="2951169"/>
            <a:ext cx="217487" cy="1044575"/>
          </a:xfrm>
          <a:custGeom>
            <a:avLst/>
            <a:gdLst>
              <a:gd name="T0" fmla="*/ 0 w 94"/>
              <a:gd name="T1" fmla="*/ 2147483647 h 400"/>
              <a:gd name="T2" fmla="*/ 2147483647 w 94"/>
              <a:gd name="T3" fmla="*/ 0 h 400"/>
              <a:gd name="T4" fmla="*/ 2147483647 w 94"/>
              <a:gd name="T5" fmla="*/ 2147483647 h 400"/>
              <a:gd name="T6" fmla="*/ 0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0" y="147"/>
                </a:moveTo>
                <a:lnTo>
                  <a:pt x="94" y="0"/>
                </a:lnTo>
                <a:lnTo>
                  <a:pt x="45" y="400"/>
                </a:lnTo>
                <a:lnTo>
                  <a:pt x="0" y="14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07" name="Line 36"/>
          <p:cNvSpPr>
            <a:spLocks noChangeShapeType="1"/>
          </p:cNvSpPr>
          <p:nvPr/>
        </p:nvSpPr>
        <p:spPr bwMode="auto">
          <a:xfrm flipH="1" flipV="1">
            <a:off x="3860800" y="3995738"/>
            <a:ext cx="215900"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08" name="Line 37"/>
          <p:cNvSpPr>
            <a:spLocks noChangeShapeType="1"/>
          </p:cNvSpPr>
          <p:nvPr/>
        </p:nvSpPr>
        <p:spPr bwMode="auto">
          <a:xfrm flipV="1">
            <a:off x="3756028" y="3995739"/>
            <a:ext cx="104775"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09" name="Line 38"/>
          <p:cNvSpPr>
            <a:spLocks noChangeShapeType="1"/>
          </p:cNvSpPr>
          <p:nvPr/>
        </p:nvSpPr>
        <p:spPr bwMode="auto">
          <a:xfrm>
            <a:off x="4303713" y="3335338"/>
            <a:ext cx="103187" cy="660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10" name="Freeform 39"/>
          <p:cNvSpPr>
            <a:spLocks/>
          </p:cNvSpPr>
          <p:nvPr/>
        </p:nvSpPr>
        <p:spPr bwMode="auto">
          <a:xfrm>
            <a:off x="4840288" y="3408363"/>
            <a:ext cx="227012" cy="311150"/>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119"/>
                </a:moveTo>
                <a:lnTo>
                  <a:pt x="98" y="27"/>
                </a:lnTo>
                <a:lnTo>
                  <a:pt x="0" y="0"/>
                </a:lnTo>
                <a:lnTo>
                  <a:pt x="49"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11" name="Freeform 40"/>
          <p:cNvSpPr>
            <a:spLocks/>
          </p:cNvSpPr>
          <p:nvPr/>
        </p:nvSpPr>
        <p:spPr bwMode="auto">
          <a:xfrm>
            <a:off x="4954591" y="3478213"/>
            <a:ext cx="217487" cy="254000"/>
          </a:xfrm>
          <a:custGeom>
            <a:avLst/>
            <a:gdLst>
              <a:gd name="T0" fmla="*/ 2147483647 w 94"/>
              <a:gd name="T1" fmla="*/ 2147483647 h 97"/>
              <a:gd name="T2" fmla="*/ 0 w 94"/>
              <a:gd name="T3" fmla="*/ 2147483647 h 97"/>
              <a:gd name="T4" fmla="*/ 2147483647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92"/>
                </a:lnTo>
                <a:lnTo>
                  <a:pt x="49" y="0"/>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12" name="Line 41"/>
          <p:cNvSpPr>
            <a:spLocks noChangeShapeType="1"/>
          </p:cNvSpPr>
          <p:nvPr/>
        </p:nvSpPr>
        <p:spPr bwMode="auto">
          <a:xfrm>
            <a:off x="4954591" y="3719513"/>
            <a:ext cx="217487"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13" name="Line 42"/>
          <p:cNvSpPr>
            <a:spLocks noChangeShapeType="1"/>
          </p:cNvSpPr>
          <p:nvPr/>
        </p:nvSpPr>
        <p:spPr bwMode="auto">
          <a:xfrm>
            <a:off x="4840288" y="3408363"/>
            <a:ext cx="114300" cy="311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14" name="Freeform 43"/>
          <p:cNvSpPr>
            <a:spLocks/>
          </p:cNvSpPr>
          <p:nvPr/>
        </p:nvSpPr>
        <p:spPr bwMode="auto">
          <a:xfrm>
            <a:off x="3975100" y="2963863"/>
            <a:ext cx="214313" cy="1128712"/>
          </a:xfrm>
          <a:custGeom>
            <a:avLst/>
            <a:gdLst>
              <a:gd name="T0" fmla="*/ 0 w 93"/>
              <a:gd name="T1" fmla="*/ 2147483647 h 432"/>
              <a:gd name="T2" fmla="*/ 2147483647 w 93"/>
              <a:gd name="T3" fmla="*/ 0 h 432"/>
              <a:gd name="T4" fmla="*/ 2147483647 w 93"/>
              <a:gd name="T5" fmla="*/ 2147483647 h 432"/>
              <a:gd name="T6" fmla="*/ 0 w 93"/>
              <a:gd name="T7" fmla="*/ 2147483647 h 432"/>
              <a:gd name="T8" fmla="*/ 0 60000 65536"/>
              <a:gd name="T9" fmla="*/ 0 60000 65536"/>
              <a:gd name="T10" fmla="*/ 0 60000 65536"/>
              <a:gd name="T11" fmla="*/ 0 60000 65536"/>
              <a:gd name="T12" fmla="*/ 0 w 93"/>
              <a:gd name="T13" fmla="*/ 0 h 432"/>
              <a:gd name="T14" fmla="*/ 93 w 93"/>
              <a:gd name="T15" fmla="*/ 432 h 432"/>
            </a:gdLst>
            <a:ahLst/>
            <a:cxnLst>
              <a:cxn ang="T8">
                <a:pos x="T0" y="T1"/>
              </a:cxn>
              <a:cxn ang="T9">
                <a:pos x="T2" y="T3"/>
              </a:cxn>
              <a:cxn ang="T10">
                <a:pos x="T4" y="T5"/>
              </a:cxn>
              <a:cxn ang="T11">
                <a:pos x="T6" y="T7"/>
              </a:cxn>
            </a:cxnLst>
            <a:rect l="T12" t="T13" r="T14" b="T15"/>
            <a:pathLst>
              <a:path w="93" h="432">
                <a:moveTo>
                  <a:pt x="0" y="432"/>
                </a:moveTo>
                <a:lnTo>
                  <a:pt x="93" y="0"/>
                </a:lnTo>
                <a:lnTo>
                  <a:pt x="44" y="409"/>
                </a:lnTo>
                <a:lnTo>
                  <a:pt x="0" y="4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15" name="Line 44"/>
          <p:cNvSpPr>
            <a:spLocks noChangeShapeType="1"/>
          </p:cNvSpPr>
          <p:nvPr/>
        </p:nvSpPr>
        <p:spPr bwMode="auto">
          <a:xfrm>
            <a:off x="4076700" y="4032255"/>
            <a:ext cx="158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16" name="Freeform 45"/>
          <p:cNvSpPr>
            <a:spLocks/>
          </p:cNvSpPr>
          <p:nvPr/>
        </p:nvSpPr>
        <p:spPr bwMode="auto">
          <a:xfrm>
            <a:off x="4076703" y="2963863"/>
            <a:ext cx="227013" cy="1068387"/>
          </a:xfrm>
          <a:custGeom>
            <a:avLst/>
            <a:gdLst>
              <a:gd name="T0" fmla="*/ 2147483647 w 98"/>
              <a:gd name="T1" fmla="*/ 2147483647 h 409"/>
              <a:gd name="T2" fmla="*/ 0 w 98"/>
              <a:gd name="T3" fmla="*/ 2147483647 h 409"/>
              <a:gd name="T4" fmla="*/ 2147483647 w 98"/>
              <a:gd name="T5" fmla="*/ 0 h 409"/>
              <a:gd name="T6" fmla="*/ 2147483647 w 98"/>
              <a:gd name="T7" fmla="*/ 2147483647 h 409"/>
              <a:gd name="T8" fmla="*/ 0 60000 65536"/>
              <a:gd name="T9" fmla="*/ 0 60000 65536"/>
              <a:gd name="T10" fmla="*/ 0 60000 65536"/>
              <a:gd name="T11" fmla="*/ 0 60000 65536"/>
              <a:gd name="T12" fmla="*/ 0 w 98"/>
              <a:gd name="T13" fmla="*/ 0 h 409"/>
              <a:gd name="T14" fmla="*/ 98 w 98"/>
              <a:gd name="T15" fmla="*/ 409 h 409"/>
            </a:gdLst>
            <a:ahLst/>
            <a:cxnLst>
              <a:cxn ang="T8">
                <a:pos x="T0" y="T1"/>
              </a:cxn>
              <a:cxn ang="T9">
                <a:pos x="T2" y="T3"/>
              </a:cxn>
              <a:cxn ang="T10">
                <a:pos x="T4" y="T5"/>
              </a:cxn>
              <a:cxn ang="T11">
                <a:pos x="T6" y="T7"/>
              </a:cxn>
            </a:cxnLst>
            <a:rect l="T12" t="T13" r="T14" b="T15"/>
            <a:pathLst>
              <a:path w="98" h="409">
                <a:moveTo>
                  <a:pt x="98" y="142"/>
                </a:moveTo>
                <a:lnTo>
                  <a:pt x="0" y="409"/>
                </a:lnTo>
                <a:lnTo>
                  <a:pt x="49" y="0"/>
                </a:lnTo>
                <a:lnTo>
                  <a:pt x="98" y="1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17" name="Line 46"/>
          <p:cNvSpPr>
            <a:spLocks noChangeShapeType="1"/>
          </p:cNvSpPr>
          <p:nvPr/>
        </p:nvSpPr>
        <p:spPr bwMode="auto">
          <a:xfrm flipV="1">
            <a:off x="3975100" y="4032253"/>
            <a:ext cx="1016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18" name="Line 47"/>
          <p:cNvSpPr>
            <a:spLocks noChangeShapeType="1"/>
          </p:cNvSpPr>
          <p:nvPr/>
        </p:nvSpPr>
        <p:spPr bwMode="auto">
          <a:xfrm flipH="1">
            <a:off x="4076703" y="3335338"/>
            <a:ext cx="227013" cy="6969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19" name="Freeform 48"/>
          <p:cNvSpPr>
            <a:spLocks/>
          </p:cNvSpPr>
          <p:nvPr/>
        </p:nvSpPr>
        <p:spPr bwMode="auto">
          <a:xfrm>
            <a:off x="5067300" y="3478213"/>
            <a:ext cx="217488" cy="254000"/>
          </a:xfrm>
          <a:custGeom>
            <a:avLst/>
            <a:gdLst>
              <a:gd name="T0" fmla="*/ 2147483647 w 94"/>
              <a:gd name="T1" fmla="*/ 2147483647 h 97"/>
              <a:gd name="T2" fmla="*/ 2147483647 w 94"/>
              <a:gd name="T3" fmla="*/ 0 h 97"/>
              <a:gd name="T4" fmla="*/ 0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45" y="97"/>
                </a:moveTo>
                <a:lnTo>
                  <a:pt x="94" y="0"/>
                </a:lnTo>
                <a:lnTo>
                  <a:pt x="0" y="0"/>
                </a:lnTo>
                <a:lnTo>
                  <a:pt x="45"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20" name="Freeform 49"/>
          <p:cNvSpPr>
            <a:spLocks/>
          </p:cNvSpPr>
          <p:nvPr/>
        </p:nvSpPr>
        <p:spPr bwMode="auto">
          <a:xfrm>
            <a:off x="5172075" y="3478213"/>
            <a:ext cx="215900" cy="254000"/>
          </a:xfrm>
          <a:custGeom>
            <a:avLst/>
            <a:gdLst>
              <a:gd name="T0" fmla="*/ 2147483647 w 93"/>
              <a:gd name="T1" fmla="*/ 2147483647 h 97"/>
              <a:gd name="T2" fmla="*/ 0 w 93"/>
              <a:gd name="T3" fmla="*/ 2147483647 h 97"/>
              <a:gd name="T4" fmla="*/ 2147483647 w 93"/>
              <a:gd name="T5" fmla="*/ 0 h 97"/>
              <a:gd name="T6" fmla="*/ 2147483647 w 93"/>
              <a:gd name="T7" fmla="*/ 2147483647 h 97"/>
              <a:gd name="T8" fmla="*/ 0 60000 65536"/>
              <a:gd name="T9" fmla="*/ 0 60000 65536"/>
              <a:gd name="T10" fmla="*/ 0 60000 65536"/>
              <a:gd name="T11" fmla="*/ 0 60000 65536"/>
              <a:gd name="T12" fmla="*/ 0 w 93"/>
              <a:gd name="T13" fmla="*/ 0 h 97"/>
              <a:gd name="T14" fmla="*/ 93 w 93"/>
              <a:gd name="T15" fmla="*/ 97 h 97"/>
            </a:gdLst>
            <a:ahLst/>
            <a:cxnLst>
              <a:cxn ang="T8">
                <a:pos x="T0" y="T1"/>
              </a:cxn>
              <a:cxn ang="T9">
                <a:pos x="T2" y="T3"/>
              </a:cxn>
              <a:cxn ang="T10">
                <a:pos x="T4" y="T5"/>
              </a:cxn>
              <a:cxn ang="T11">
                <a:pos x="T6" y="T7"/>
              </a:cxn>
            </a:cxnLst>
            <a:rect l="T12" t="T13" r="T14" b="T15"/>
            <a:pathLst>
              <a:path w="93" h="97">
                <a:moveTo>
                  <a:pt x="93" y="74"/>
                </a:moveTo>
                <a:lnTo>
                  <a:pt x="0" y="97"/>
                </a:lnTo>
                <a:lnTo>
                  <a:pt x="49" y="0"/>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21" name="Line 50"/>
          <p:cNvSpPr>
            <a:spLocks noChangeShapeType="1"/>
          </p:cNvSpPr>
          <p:nvPr/>
        </p:nvSpPr>
        <p:spPr bwMode="auto">
          <a:xfrm flipV="1">
            <a:off x="5172075" y="3671894"/>
            <a:ext cx="2159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22" name="Line 51"/>
          <p:cNvSpPr>
            <a:spLocks noChangeShapeType="1"/>
          </p:cNvSpPr>
          <p:nvPr/>
        </p:nvSpPr>
        <p:spPr bwMode="auto">
          <a:xfrm>
            <a:off x="5067303" y="3478213"/>
            <a:ext cx="104775" cy="2540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23" name="Freeform 52"/>
          <p:cNvSpPr>
            <a:spLocks/>
          </p:cNvSpPr>
          <p:nvPr/>
        </p:nvSpPr>
        <p:spPr bwMode="auto">
          <a:xfrm>
            <a:off x="3643316" y="4056069"/>
            <a:ext cx="217487"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24" name="Freeform 53"/>
          <p:cNvSpPr>
            <a:spLocks/>
          </p:cNvSpPr>
          <p:nvPr/>
        </p:nvSpPr>
        <p:spPr bwMode="auto">
          <a:xfrm>
            <a:off x="3756028" y="4056069"/>
            <a:ext cx="219075" cy="9683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25" name="Line 54"/>
          <p:cNvSpPr>
            <a:spLocks noChangeShapeType="1"/>
          </p:cNvSpPr>
          <p:nvPr/>
        </p:nvSpPr>
        <p:spPr bwMode="auto">
          <a:xfrm flipH="1" flipV="1">
            <a:off x="3756028" y="4056063"/>
            <a:ext cx="20637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26" name="Line 55"/>
          <p:cNvSpPr>
            <a:spLocks noChangeShapeType="1"/>
          </p:cNvSpPr>
          <p:nvPr/>
        </p:nvSpPr>
        <p:spPr bwMode="auto">
          <a:xfrm flipV="1">
            <a:off x="3654425" y="4056065"/>
            <a:ext cx="1016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27" name="Freeform 56"/>
          <p:cNvSpPr>
            <a:spLocks/>
          </p:cNvSpPr>
          <p:nvPr/>
        </p:nvSpPr>
        <p:spPr bwMode="auto">
          <a:xfrm>
            <a:off x="4521200" y="2927350"/>
            <a:ext cx="215900" cy="431800"/>
          </a:xfrm>
          <a:custGeom>
            <a:avLst/>
            <a:gdLst>
              <a:gd name="T0" fmla="*/ 2147483647 w 93"/>
              <a:gd name="T1" fmla="*/ 2147483647 h 165"/>
              <a:gd name="T2" fmla="*/ 2147483647 w 93"/>
              <a:gd name="T3" fmla="*/ 0 h 165"/>
              <a:gd name="T4" fmla="*/ 0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44" y="165"/>
                </a:moveTo>
                <a:lnTo>
                  <a:pt x="93" y="0"/>
                </a:lnTo>
                <a:lnTo>
                  <a:pt x="0" y="9"/>
                </a:lnTo>
                <a:lnTo>
                  <a:pt x="44"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28" name="Freeform 57"/>
          <p:cNvSpPr>
            <a:spLocks/>
          </p:cNvSpPr>
          <p:nvPr/>
        </p:nvSpPr>
        <p:spPr bwMode="auto">
          <a:xfrm>
            <a:off x="4622800" y="2927356"/>
            <a:ext cx="217488" cy="481013"/>
          </a:xfrm>
          <a:custGeom>
            <a:avLst/>
            <a:gdLst>
              <a:gd name="T0" fmla="*/ 2147483647 w 94"/>
              <a:gd name="T1" fmla="*/ 2147483647 h 184"/>
              <a:gd name="T2" fmla="*/ 0 w 94"/>
              <a:gd name="T3" fmla="*/ 2147483647 h 184"/>
              <a:gd name="T4" fmla="*/ 2147483647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94" y="184"/>
                </a:moveTo>
                <a:lnTo>
                  <a:pt x="0" y="165"/>
                </a:lnTo>
                <a:lnTo>
                  <a:pt x="49" y="0"/>
                </a:lnTo>
                <a:lnTo>
                  <a:pt x="94"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29" name="Line 58"/>
          <p:cNvSpPr>
            <a:spLocks noChangeShapeType="1"/>
          </p:cNvSpPr>
          <p:nvPr/>
        </p:nvSpPr>
        <p:spPr bwMode="auto">
          <a:xfrm flipH="1" flipV="1">
            <a:off x="4622800" y="3359156"/>
            <a:ext cx="217488" cy="492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30" name="Freeform 59"/>
          <p:cNvSpPr>
            <a:spLocks/>
          </p:cNvSpPr>
          <p:nvPr/>
        </p:nvSpPr>
        <p:spPr bwMode="auto">
          <a:xfrm>
            <a:off x="5284788" y="3478213"/>
            <a:ext cx="215900" cy="193675"/>
          </a:xfrm>
          <a:custGeom>
            <a:avLst/>
            <a:gdLst>
              <a:gd name="T0" fmla="*/ 2147483647 w 93"/>
              <a:gd name="T1" fmla="*/ 2147483647 h 74"/>
              <a:gd name="T2" fmla="*/ 2147483647 w 93"/>
              <a:gd name="T3" fmla="*/ 2147483647 h 74"/>
              <a:gd name="T4" fmla="*/ 0 w 93"/>
              <a:gd name="T5" fmla="*/ 0 h 74"/>
              <a:gd name="T6" fmla="*/ 2147483647 w 93"/>
              <a:gd name="T7" fmla="*/ 2147483647 h 74"/>
              <a:gd name="T8" fmla="*/ 0 60000 65536"/>
              <a:gd name="T9" fmla="*/ 0 60000 65536"/>
              <a:gd name="T10" fmla="*/ 0 60000 65536"/>
              <a:gd name="T11" fmla="*/ 0 60000 65536"/>
              <a:gd name="T12" fmla="*/ 0 w 93"/>
              <a:gd name="T13" fmla="*/ 0 h 74"/>
              <a:gd name="T14" fmla="*/ 93 w 93"/>
              <a:gd name="T15" fmla="*/ 74 h 74"/>
            </a:gdLst>
            <a:ahLst/>
            <a:cxnLst>
              <a:cxn ang="T8">
                <a:pos x="T0" y="T1"/>
              </a:cxn>
              <a:cxn ang="T9">
                <a:pos x="T2" y="T3"/>
              </a:cxn>
              <a:cxn ang="T10">
                <a:pos x="T4" y="T5"/>
              </a:cxn>
              <a:cxn ang="T11">
                <a:pos x="T6" y="T7"/>
              </a:cxn>
            </a:cxnLst>
            <a:rect l="T12" t="T13" r="T14" b="T15"/>
            <a:pathLst>
              <a:path w="93" h="74">
                <a:moveTo>
                  <a:pt x="44" y="74"/>
                </a:moveTo>
                <a:lnTo>
                  <a:pt x="93" y="23"/>
                </a:lnTo>
                <a:lnTo>
                  <a:pt x="0" y="0"/>
                </a:lnTo>
                <a:lnTo>
                  <a:pt x="4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31" name="Freeform 60"/>
          <p:cNvSpPr>
            <a:spLocks/>
          </p:cNvSpPr>
          <p:nvPr/>
        </p:nvSpPr>
        <p:spPr bwMode="auto">
          <a:xfrm>
            <a:off x="5387978" y="3538538"/>
            <a:ext cx="227013" cy="133350"/>
          </a:xfrm>
          <a:custGeom>
            <a:avLst/>
            <a:gdLst>
              <a:gd name="T0" fmla="*/ 2147483647 w 98"/>
              <a:gd name="T1" fmla="*/ 2147483647 h 51"/>
              <a:gd name="T2" fmla="*/ 0 w 98"/>
              <a:gd name="T3" fmla="*/ 2147483647 h 51"/>
              <a:gd name="T4" fmla="*/ 2147483647 w 98"/>
              <a:gd name="T5" fmla="*/ 0 h 51"/>
              <a:gd name="T6" fmla="*/ 2147483647 w 98"/>
              <a:gd name="T7" fmla="*/ 2147483647 h 51"/>
              <a:gd name="T8" fmla="*/ 0 60000 65536"/>
              <a:gd name="T9" fmla="*/ 0 60000 65536"/>
              <a:gd name="T10" fmla="*/ 0 60000 65536"/>
              <a:gd name="T11" fmla="*/ 0 60000 65536"/>
              <a:gd name="T12" fmla="*/ 0 w 98"/>
              <a:gd name="T13" fmla="*/ 0 h 51"/>
              <a:gd name="T14" fmla="*/ 98 w 98"/>
              <a:gd name="T15" fmla="*/ 51 h 51"/>
            </a:gdLst>
            <a:ahLst/>
            <a:cxnLst>
              <a:cxn ang="T8">
                <a:pos x="T0" y="T1"/>
              </a:cxn>
              <a:cxn ang="T9">
                <a:pos x="T2" y="T3"/>
              </a:cxn>
              <a:cxn ang="T10">
                <a:pos x="T4" y="T5"/>
              </a:cxn>
              <a:cxn ang="T11">
                <a:pos x="T6" y="T7"/>
              </a:cxn>
            </a:cxnLst>
            <a:rect l="T12" t="T13" r="T14" b="T15"/>
            <a:pathLst>
              <a:path w="98" h="51">
                <a:moveTo>
                  <a:pt x="98" y="46"/>
                </a:moveTo>
                <a:lnTo>
                  <a:pt x="0" y="51"/>
                </a:lnTo>
                <a:lnTo>
                  <a:pt x="49" y="0"/>
                </a:lnTo>
                <a:lnTo>
                  <a:pt x="98"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32" name="Line 61"/>
          <p:cNvSpPr>
            <a:spLocks noChangeShapeType="1"/>
          </p:cNvSpPr>
          <p:nvPr/>
        </p:nvSpPr>
        <p:spPr bwMode="auto">
          <a:xfrm flipV="1">
            <a:off x="5387978" y="3659188"/>
            <a:ext cx="227013"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33" name="Line 62"/>
          <p:cNvSpPr>
            <a:spLocks noChangeShapeType="1"/>
          </p:cNvSpPr>
          <p:nvPr/>
        </p:nvSpPr>
        <p:spPr bwMode="auto">
          <a:xfrm>
            <a:off x="5284791" y="3478213"/>
            <a:ext cx="103187" cy="1936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34" name="Freeform 63"/>
          <p:cNvSpPr>
            <a:spLocks/>
          </p:cNvSpPr>
          <p:nvPr/>
        </p:nvSpPr>
        <p:spPr bwMode="auto">
          <a:xfrm>
            <a:off x="3860800" y="2603500"/>
            <a:ext cx="215900" cy="1549400"/>
          </a:xfrm>
          <a:custGeom>
            <a:avLst/>
            <a:gdLst>
              <a:gd name="T0" fmla="*/ 0 w 93"/>
              <a:gd name="T1" fmla="*/ 2147483647 h 593"/>
              <a:gd name="T2" fmla="*/ 2147483647 w 93"/>
              <a:gd name="T3" fmla="*/ 0 h 593"/>
              <a:gd name="T4" fmla="*/ 2147483647 w 93"/>
              <a:gd name="T5" fmla="*/ 2147483647 h 593"/>
              <a:gd name="T6" fmla="*/ 0 w 93"/>
              <a:gd name="T7" fmla="*/ 2147483647 h 593"/>
              <a:gd name="T8" fmla="*/ 0 60000 65536"/>
              <a:gd name="T9" fmla="*/ 0 60000 65536"/>
              <a:gd name="T10" fmla="*/ 0 60000 65536"/>
              <a:gd name="T11" fmla="*/ 0 60000 65536"/>
              <a:gd name="T12" fmla="*/ 0 w 93"/>
              <a:gd name="T13" fmla="*/ 0 h 593"/>
              <a:gd name="T14" fmla="*/ 93 w 93"/>
              <a:gd name="T15" fmla="*/ 593 h 593"/>
            </a:gdLst>
            <a:ahLst/>
            <a:cxnLst>
              <a:cxn ang="T8">
                <a:pos x="T0" y="T1"/>
              </a:cxn>
              <a:cxn ang="T9">
                <a:pos x="T2" y="T3"/>
              </a:cxn>
              <a:cxn ang="T10">
                <a:pos x="T4" y="T5"/>
              </a:cxn>
              <a:cxn ang="T11">
                <a:pos x="T6" y="T7"/>
              </a:cxn>
            </a:cxnLst>
            <a:rect l="T12" t="T13" r="T14" b="T15"/>
            <a:pathLst>
              <a:path w="93" h="593">
                <a:moveTo>
                  <a:pt x="0" y="593"/>
                </a:moveTo>
                <a:lnTo>
                  <a:pt x="93" y="0"/>
                </a:lnTo>
                <a:lnTo>
                  <a:pt x="49" y="570"/>
                </a:lnTo>
                <a:lnTo>
                  <a:pt x="0" y="5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35" name="Line 64"/>
          <p:cNvSpPr>
            <a:spLocks noChangeShapeType="1"/>
          </p:cNvSpPr>
          <p:nvPr/>
        </p:nvSpPr>
        <p:spPr bwMode="auto">
          <a:xfrm flipH="1">
            <a:off x="3962400" y="4092580"/>
            <a:ext cx="12700"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36" name="Freeform 65"/>
          <p:cNvSpPr>
            <a:spLocks/>
          </p:cNvSpPr>
          <p:nvPr/>
        </p:nvSpPr>
        <p:spPr bwMode="auto">
          <a:xfrm>
            <a:off x="3975100" y="2603506"/>
            <a:ext cx="214313" cy="1489075"/>
          </a:xfrm>
          <a:custGeom>
            <a:avLst/>
            <a:gdLst>
              <a:gd name="T0" fmla="*/ 2147483647 w 93"/>
              <a:gd name="T1" fmla="*/ 2147483647 h 570"/>
              <a:gd name="T2" fmla="*/ 0 w 93"/>
              <a:gd name="T3" fmla="*/ 2147483647 h 570"/>
              <a:gd name="T4" fmla="*/ 2147483647 w 93"/>
              <a:gd name="T5" fmla="*/ 0 h 570"/>
              <a:gd name="T6" fmla="*/ 2147483647 w 93"/>
              <a:gd name="T7" fmla="*/ 2147483647 h 570"/>
              <a:gd name="T8" fmla="*/ 0 60000 65536"/>
              <a:gd name="T9" fmla="*/ 0 60000 65536"/>
              <a:gd name="T10" fmla="*/ 0 60000 65536"/>
              <a:gd name="T11" fmla="*/ 0 60000 65536"/>
              <a:gd name="T12" fmla="*/ 0 w 93"/>
              <a:gd name="T13" fmla="*/ 0 h 570"/>
              <a:gd name="T14" fmla="*/ 93 w 93"/>
              <a:gd name="T15" fmla="*/ 570 h 570"/>
            </a:gdLst>
            <a:ahLst/>
            <a:cxnLst>
              <a:cxn ang="T8">
                <a:pos x="T0" y="T1"/>
              </a:cxn>
              <a:cxn ang="T9">
                <a:pos x="T2" y="T3"/>
              </a:cxn>
              <a:cxn ang="T10">
                <a:pos x="T4" y="T5"/>
              </a:cxn>
              <a:cxn ang="T11">
                <a:pos x="T6" y="T7"/>
              </a:cxn>
            </a:cxnLst>
            <a:rect l="T12" t="T13" r="T14" b="T15"/>
            <a:pathLst>
              <a:path w="93" h="570">
                <a:moveTo>
                  <a:pt x="93" y="138"/>
                </a:moveTo>
                <a:lnTo>
                  <a:pt x="0" y="570"/>
                </a:lnTo>
                <a:lnTo>
                  <a:pt x="44" y="0"/>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37" name="Line 66"/>
          <p:cNvSpPr>
            <a:spLocks noChangeShapeType="1"/>
          </p:cNvSpPr>
          <p:nvPr/>
        </p:nvSpPr>
        <p:spPr bwMode="auto">
          <a:xfrm flipV="1">
            <a:off x="3860800" y="4092579"/>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38" name="Freeform 67"/>
          <p:cNvSpPr>
            <a:spLocks/>
          </p:cNvSpPr>
          <p:nvPr/>
        </p:nvSpPr>
        <p:spPr bwMode="auto">
          <a:xfrm>
            <a:off x="4737100" y="2927356"/>
            <a:ext cx="217488" cy="481013"/>
          </a:xfrm>
          <a:custGeom>
            <a:avLst/>
            <a:gdLst>
              <a:gd name="T0" fmla="*/ 2147483647 w 94"/>
              <a:gd name="T1" fmla="*/ 2147483647 h 184"/>
              <a:gd name="T2" fmla="*/ 2147483647 w 94"/>
              <a:gd name="T3" fmla="*/ 2147483647 h 184"/>
              <a:gd name="T4" fmla="*/ 0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184"/>
                </a:moveTo>
                <a:lnTo>
                  <a:pt x="94" y="73"/>
                </a:lnTo>
                <a:lnTo>
                  <a:pt x="0" y="0"/>
                </a:lnTo>
                <a:lnTo>
                  <a:pt x="45"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39" name="Freeform 68"/>
          <p:cNvSpPr>
            <a:spLocks/>
          </p:cNvSpPr>
          <p:nvPr/>
        </p:nvSpPr>
        <p:spPr bwMode="auto">
          <a:xfrm>
            <a:off x="4840288" y="3117856"/>
            <a:ext cx="227012" cy="360363"/>
          </a:xfrm>
          <a:custGeom>
            <a:avLst/>
            <a:gdLst>
              <a:gd name="T0" fmla="*/ 2147483647 w 98"/>
              <a:gd name="T1" fmla="*/ 2147483647 h 138"/>
              <a:gd name="T2" fmla="*/ 0 w 98"/>
              <a:gd name="T3" fmla="*/ 2147483647 h 138"/>
              <a:gd name="T4" fmla="*/ 2147483647 w 98"/>
              <a:gd name="T5" fmla="*/ 0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138"/>
                </a:moveTo>
                <a:lnTo>
                  <a:pt x="0" y="111"/>
                </a:lnTo>
                <a:lnTo>
                  <a:pt x="49" y="0"/>
                </a:lnTo>
                <a:lnTo>
                  <a:pt x="98"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40" name="Line 69"/>
          <p:cNvSpPr>
            <a:spLocks noChangeShapeType="1"/>
          </p:cNvSpPr>
          <p:nvPr/>
        </p:nvSpPr>
        <p:spPr bwMode="auto">
          <a:xfrm flipH="1" flipV="1">
            <a:off x="4840288" y="3408363"/>
            <a:ext cx="227012"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41" name="Freeform 70"/>
          <p:cNvSpPr>
            <a:spLocks/>
          </p:cNvSpPr>
          <p:nvPr/>
        </p:nvSpPr>
        <p:spPr bwMode="auto">
          <a:xfrm>
            <a:off x="5500691" y="3538538"/>
            <a:ext cx="217487" cy="157162"/>
          </a:xfrm>
          <a:custGeom>
            <a:avLst/>
            <a:gdLst>
              <a:gd name="T0" fmla="*/ 2147483647 w 94"/>
              <a:gd name="T1" fmla="*/ 2147483647 h 60"/>
              <a:gd name="T2" fmla="*/ 2147483647 w 94"/>
              <a:gd name="T3" fmla="*/ 2147483647 h 60"/>
              <a:gd name="T4" fmla="*/ 0 w 94"/>
              <a:gd name="T5" fmla="*/ 0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49" y="46"/>
                </a:moveTo>
                <a:lnTo>
                  <a:pt x="94" y="60"/>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42" name="Freeform 71"/>
          <p:cNvSpPr>
            <a:spLocks/>
          </p:cNvSpPr>
          <p:nvPr/>
        </p:nvSpPr>
        <p:spPr bwMode="auto">
          <a:xfrm>
            <a:off x="5614991" y="3659191"/>
            <a:ext cx="217487" cy="84137"/>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32"/>
                </a:moveTo>
                <a:lnTo>
                  <a:pt x="0" y="0"/>
                </a:lnTo>
                <a:lnTo>
                  <a:pt x="45" y="14"/>
                </a:lnTo>
                <a:lnTo>
                  <a:pt x="94" y="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43" name="Freeform 72"/>
          <p:cNvSpPr>
            <a:spLocks/>
          </p:cNvSpPr>
          <p:nvPr/>
        </p:nvSpPr>
        <p:spPr bwMode="auto">
          <a:xfrm>
            <a:off x="3529013" y="3106738"/>
            <a:ext cx="227012" cy="1079500"/>
          </a:xfrm>
          <a:custGeom>
            <a:avLst/>
            <a:gdLst>
              <a:gd name="T0" fmla="*/ 0 w 98"/>
              <a:gd name="T1" fmla="*/ 2147483647 h 413"/>
              <a:gd name="T2" fmla="*/ 2147483647 w 98"/>
              <a:gd name="T3" fmla="*/ 0 h 413"/>
              <a:gd name="T4" fmla="*/ 2147483647 w 98"/>
              <a:gd name="T5" fmla="*/ 2147483647 h 413"/>
              <a:gd name="T6" fmla="*/ 0 w 98"/>
              <a:gd name="T7" fmla="*/ 2147483647 h 413"/>
              <a:gd name="T8" fmla="*/ 0 60000 65536"/>
              <a:gd name="T9" fmla="*/ 0 60000 65536"/>
              <a:gd name="T10" fmla="*/ 0 60000 65536"/>
              <a:gd name="T11" fmla="*/ 0 60000 65536"/>
              <a:gd name="T12" fmla="*/ 0 w 98"/>
              <a:gd name="T13" fmla="*/ 0 h 413"/>
              <a:gd name="T14" fmla="*/ 98 w 98"/>
              <a:gd name="T15" fmla="*/ 413 h 413"/>
            </a:gdLst>
            <a:ahLst/>
            <a:cxnLst>
              <a:cxn ang="T8">
                <a:pos x="T0" y="T1"/>
              </a:cxn>
              <a:cxn ang="T9">
                <a:pos x="T2" y="T3"/>
              </a:cxn>
              <a:cxn ang="T10">
                <a:pos x="T4" y="T5"/>
              </a:cxn>
              <a:cxn ang="T11">
                <a:pos x="T6" y="T7"/>
              </a:cxn>
            </a:cxnLst>
            <a:rect l="T12" t="T13" r="T14" b="T15"/>
            <a:pathLst>
              <a:path w="98" h="413">
                <a:moveTo>
                  <a:pt x="0" y="413"/>
                </a:moveTo>
                <a:lnTo>
                  <a:pt x="98" y="0"/>
                </a:lnTo>
                <a:lnTo>
                  <a:pt x="49" y="386"/>
                </a:lnTo>
                <a:lnTo>
                  <a:pt x="0" y="4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44" name="Freeform 73"/>
          <p:cNvSpPr>
            <a:spLocks/>
          </p:cNvSpPr>
          <p:nvPr/>
        </p:nvSpPr>
        <p:spPr bwMode="auto">
          <a:xfrm>
            <a:off x="3643316" y="3106738"/>
            <a:ext cx="217487" cy="1046162"/>
          </a:xfrm>
          <a:custGeom>
            <a:avLst/>
            <a:gdLst>
              <a:gd name="T0" fmla="*/ 2147483647 w 94"/>
              <a:gd name="T1" fmla="*/ 2147483647 h 400"/>
              <a:gd name="T2" fmla="*/ 0 w 94"/>
              <a:gd name="T3" fmla="*/ 2147483647 h 400"/>
              <a:gd name="T4" fmla="*/ 2147483647 w 94"/>
              <a:gd name="T5" fmla="*/ 0 h 400"/>
              <a:gd name="T6" fmla="*/ 2147483647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94" y="400"/>
                </a:moveTo>
                <a:lnTo>
                  <a:pt x="0" y="386"/>
                </a:lnTo>
                <a:lnTo>
                  <a:pt x="49" y="0"/>
                </a:lnTo>
                <a:lnTo>
                  <a:pt x="94" y="40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45" name="Line 74"/>
          <p:cNvSpPr>
            <a:spLocks noChangeShapeType="1"/>
          </p:cNvSpPr>
          <p:nvPr/>
        </p:nvSpPr>
        <p:spPr bwMode="auto">
          <a:xfrm>
            <a:off x="3643313" y="4116392"/>
            <a:ext cx="11112"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46" name="Line 75"/>
          <p:cNvSpPr>
            <a:spLocks noChangeShapeType="1"/>
          </p:cNvSpPr>
          <p:nvPr/>
        </p:nvSpPr>
        <p:spPr bwMode="auto">
          <a:xfrm flipH="1" flipV="1">
            <a:off x="5614991" y="3659191"/>
            <a:ext cx="204787" cy="841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47" name="Line 76"/>
          <p:cNvSpPr>
            <a:spLocks noChangeShapeType="1"/>
          </p:cNvSpPr>
          <p:nvPr/>
        </p:nvSpPr>
        <p:spPr bwMode="auto">
          <a:xfrm>
            <a:off x="5500691" y="3538538"/>
            <a:ext cx="114300"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48" name="Line 77"/>
          <p:cNvSpPr>
            <a:spLocks noChangeShapeType="1"/>
          </p:cNvSpPr>
          <p:nvPr/>
        </p:nvSpPr>
        <p:spPr bwMode="auto">
          <a:xfrm flipH="1" flipV="1">
            <a:off x="3643316" y="4116388"/>
            <a:ext cx="217487"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49" name="Line 78"/>
          <p:cNvSpPr>
            <a:spLocks noChangeShapeType="1"/>
          </p:cNvSpPr>
          <p:nvPr/>
        </p:nvSpPr>
        <p:spPr bwMode="auto">
          <a:xfrm flipV="1">
            <a:off x="3529013" y="4116388"/>
            <a:ext cx="114300"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50" name="Freeform 79"/>
          <p:cNvSpPr>
            <a:spLocks/>
          </p:cNvSpPr>
          <p:nvPr/>
        </p:nvSpPr>
        <p:spPr bwMode="auto">
          <a:xfrm>
            <a:off x="4954591" y="3117856"/>
            <a:ext cx="217487" cy="360363"/>
          </a:xfrm>
          <a:custGeom>
            <a:avLst/>
            <a:gdLst>
              <a:gd name="T0" fmla="*/ 2147483647 w 94"/>
              <a:gd name="T1" fmla="*/ 2147483647 h 138"/>
              <a:gd name="T2" fmla="*/ 2147483647 w 94"/>
              <a:gd name="T3" fmla="*/ 2147483647 h 138"/>
              <a:gd name="T4" fmla="*/ 0 w 94"/>
              <a:gd name="T5" fmla="*/ 0 h 138"/>
              <a:gd name="T6" fmla="*/ 2147483647 w 94"/>
              <a:gd name="T7" fmla="*/ 2147483647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9" y="138"/>
                </a:moveTo>
                <a:lnTo>
                  <a:pt x="94" y="46"/>
                </a:lnTo>
                <a:lnTo>
                  <a:pt x="0" y="0"/>
                </a:lnTo>
                <a:lnTo>
                  <a:pt x="49"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51" name="Freeform 80"/>
          <p:cNvSpPr>
            <a:spLocks/>
          </p:cNvSpPr>
          <p:nvPr/>
        </p:nvSpPr>
        <p:spPr bwMode="auto">
          <a:xfrm>
            <a:off x="5067300" y="3238506"/>
            <a:ext cx="217488" cy="239713"/>
          </a:xfrm>
          <a:custGeom>
            <a:avLst/>
            <a:gdLst>
              <a:gd name="T0" fmla="*/ 2147483647 w 94"/>
              <a:gd name="T1" fmla="*/ 2147483647 h 92"/>
              <a:gd name="T2" fmla="*/ 0 w 94"/>
              <a:gd name="T3" fmla="*/ 2147483647 h 92"/>
              <a:gd name="T4" fmla="*/ 2147483647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92"/>
                </a:lnTo>
                <a:lnTo>
                  <a:pt x="45" y="0"/>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52" name="Line 81"/>
          <p:cNvSpPr>
            <a:spLocks noChangeShapeType="1"/>
          </p:cNvSpPr>
          <p:nvPr/>
        </p:nvSpPr>
        <p:spPr bwMode="auto">
          <a:xfrm flipH="1">
            <a:off x="5067300" y="3478216"/>
            <a:ext cx="21748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53" name="Line 82"/>
          <p:cNvSpPr>
            <a:spLocks noChangeShapeType="1"/>
          </p:cNvSpPr>
          <p:nvPr/>
        </p:nvSpPr>
        <p:spPr bwMode="auto">
          <a:xfrm>
            <a:off x="4954588" y="3117856"/>
            <a:ext cx="112712" cy="3603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54" name="Freeform 83"/>
          <p:cNvSpPr>
            <a:spLocks/>
          </p:cNvSpPr>
          <p:nvPr/>
        </p:nvSpPr>
        <p:spPr bwMode="auto">
          <a:xfrm>
            <a:off x="5832475" y="3743325"/>
            <a:ext cx="214313" cy="469900"/>
          </a:xfrm>
          <a:custGeom>
            <a:avLst/>
            <a:gdLst>
              <a:gd name="T0" fmla="*/ 2147483647 w 93"/>
              <a:gd name="T1" fmla="*/ 2147483647 h 180"/>
              <a:gd name="T2" fmla="*/ 0 w 93"/>
              <a:gd name="T3" fmla="*/ 0 h 180"/>
              <a:gd name="T4" fmla="*/ 2147483647 w 93"/>
              <a:gd name="T5" fmla="*/ 2147483647 h 180"/>
              <a:gd name="T6" fmla="*/ 2147483647 w 93"/>
              <a:gd name="T7" fmla="*/ 2147483647 h 180"/>
              <a:gd name="T8" fmla="*/ 0 60000 65536"/>
              <a:gd name="T9" fmla="*/ 0 60000 65536"/>
              <a:gd name="T10" fmla="*/ 0 60000 65536"/>
              <a:gd name="T11" fmla="*/ 0 60000 65536"/>
              <a:gd name="T12" fmla="*/ 0 w 93"/>
              <a:gd name="T13" fmla="*/ 0 h 180"/>
              <a:gd name="T14" fmla="*/ 93 w 93"/>
              <a:gd name="T15" fmla="*/ 180 h 180"/>
            </a:gdLst>
            <a:ahLst/>
            <a:cxnLst>
              <a:cxn ang="T8">
                <a:pos x="T0" y="T1"/>
              </a:cxn>
              <a:cxn ang="T9">
                <a:pos x="T2" y="T3"/>
              </a:cxn>
              <a:cxn ang="T10">
                <a:pos x="T4" y="T5"/>
              </a:cxn>
              <a:cxn ang="T11">
                <a:pos x="T6" y="T7"/>
              </a:cxn>
            </a:cxnLst>
            <a:rect l="T12" t="T13" r="T14" b="T15"/>
            <a:pathLst>
              <a:path w="93" h="180">
                <a:moveTo>
                  <a:pt x="93" y="157"/>
                </a:moveTo>
                <a:lnTo>
                  <a:pt x="0" y="0"/>
                </a:lnTo>
                <a:lnTo>
                  <a:pt x="44" y="180"/>
                </a:lnTo>
                <a:lnTo>
                  <a:pt x="93" y="1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55" name="Freeform 84"/>
          <p:cNvSpPr>
            <a:spLocks/>
          </p:cNvSpPr>
          <p:nvPr/>
        </p:nvSpPr>
        <p:spPr bwMode="auto">
          <a:xfrm>
            <a:off x="5718175" y="3695705"/>
            <a:ext cx="215900" cy="517525"/>
          </a:xfrm>
          <a:custGeom>
            <a:avLst/>
            <a:gdLst>
              <a:gd name="T0" fmla="*/ 2147483647 w 93"/>
              <a:gd name="T1" fmla="*/ 2147483647 h 198"/>
              <a:gd name="T2" fmla="*/ 2147483647 w 93"/>
              <a:gd name="T3" fmla="*/ 2147483647 h 198"/>
              <a:gd name="T4" fmla="*/ 0 w 93"/>
              <a:gd name="T5" fmla="*/ 0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49" y="18"/>
                </a:moveTo>
                <a:lnTo>
                  <a:pt x="93" y="198"/>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56" name="Line 85"/>
          <p:cNvSpPr>
            <a:spLocks noChangeShapeType="1"/>
          </p:cNvSpPr>
          <p:nvPr/>
        </p:nvSpPr>
        <p:spPr bwMode="auto">
          <a:xfrm flipH="1">
            <a:off x="5819775" y="3743325"/>
            <a:ext cx="12700"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57" name="Line 86"/>
          <p:cNvSpPr>
            <a:spLocks noChangeShapeType="1"/>
          </p:cNvSpPr>
          <p:nvPr/>
        </p:nvSpPr>
        <p:spPr bwMode="auto">
          <a:xfrm>
            <a:off x="5832475" y="3743325"/>
            <a:ext cx="214313" cy="409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58" name="Line 87"/>
          <p:cNvSpPr>
            <a:spLocks noChangeShapeType="1"/>
          </p:cNvSpPr>
          <p:nvPr/>
        </p:nvSpPr>
        <p:spPr bwMode="auto">
          <a:xfrm>
            <a:off x="5718178" y="3695700"/>
            <a:ext cx="114300"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59" name="Freeform 88"/>
          <p:cNvSpPr>
            <a:spLocks/>
          </p:cNvSpPr>
          <p:nvPr/>
        </p:nvSpPr>
        <p:spPr bwMode="auto">
          <a:xfrm>
            <a:off x="3756028" y="2135188"/>
            <a:ext cx="219075" cy="2017712"/>
          </a:xfrm>
          <a:custGeom>
            <a:avLst/>
            <a:gdLst>
              <a:gd name="T0" fmla="*/ 0 w 94"/>
              <a:gd name="T1" fmla="*/ 2147483647 h 772"/>
              <a:gd name="T2" fmla="*/ 2147483647 w 94"/>
              <a:gd name="T3" fmla="*/ 0 h 772"/>
              <a:gd name="T4" fmla="*/ 2147483647 w 94"/>
              <a:gd name="T5" fmla="*/ 2147483647 h 772"/>
              <a:gd name="T6" fmla="*/ 0 w 94"/>
              <a:gd name="T7" fmla="*/ 2147483647 h 772"/>
              <a:gd name="T8" fmla="*/ 0 60000 65536"/>
              <a:gd name="T9" fmla="*/ 0 60000 65536"/>
              <a:gd name="T10" fmla="*/ 0 60000 65536"/>
              <a:gd name="T11" fmla="*/ 0 60000 65536"/>
              <a:gd name="T12" fmla="*/ 0 w 94"/>
              <a:gd name="T13" fmla="*/ 0 h 772"/>
              <a:gd name="T14" fmla="*/ 94 w 94"/>
              <a:gd name="T15" fmla="*/ 772 h 772"/>
            </a:gdLst>
            <a:ahLst/>
            <a:cxnLst>
              <a:cxn ang="T8">
                <a:pos x="T0" y="T1"/>
              </a:cxn>
              <a:cxn ang="T9">
                <a:pos x="T2" y="T3"/>
              </a:cxn>
              <a:cxn ang="T10">
                <a:pos x="T4" y="T5"/>
              </a:cxn>
              <a:cxn ang="T11">
                <a:pos x="T6" y="T7"/>
              </a:cxn>
            </a:cxnLst>
            <a:rect l="T12" t="T13" r="T14" b="T15"/>
            <a:pathLst>
              <a:path w="94" h="772">
                <a:moveTo>
                  <a:pt x="0" y="372"/>
                </a:moveTo>
                <a:lnTo>
                  <a:pt x="94" y="0"/>
                </a:lnTo>
                <a:lnTo>
                  <a:pt x="45" y="772"/>
                </a:lnTo>
                <a:lnTo>
                  <a:pt x="0" y="37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60" name="Freeform 89"/>
          <p:cNvSpPr>
            <a:spLocks/>
          </p:cNvSpPr>
          <p:nvPr/>
        </p:nvSpPr>
        <p:spPr bwMode="auto">
          <a:xfrm>
            <a:off x="3860800" y="2135188"/>
            <a:ext cx="215900" cy="2017712"/>
          </a:xfrm>
          <a:custGeom>
            <a:avLst/>
            <a:gdLst>
              <a:gd name="T0" fmla="*/ 2147483647 w 93"/>
              <a:gd name="T1" fmla="*/ 2147483647 h 772"/>
              <a:gd name="T2" fmla="*/ 0 w 93"/>
              <a:gd name="T3" fmla="*/ 2147483647 h 772"/>
              <a:gd name="T4" fmla="*/ 2147483647 w 93"/>
              <a:gd name="T5" fmla="*/ 0 h 772"/>
              <a:gd name="T6" fmla="*/ 2147483647 w 93"/>
              <a:gd name="T7" fmla="*/ 2147483647 h 772"/>
              <a:gd name="T8" fmla="*/ 0 60000 65536"/>
              <a:gd name="T9" fmla="*/ 0 60000 65536"/>
              <a:gd name="T10" fmla="*/ 0 60000 65536"/>
              <a:gd name="T11" fmla="*/ 0 60000 65536"/>
              <a:gd name="T12" fmla="*/ 0 w 93"/>
              <a:gd name="T13" fmla="*/ 0 h 772"/>
              <a:gd name="T14" fmla="*/ 93 w 93"/>
              <a:gd name="T15" fmla="*/ 772 h 772"/>
            </a:gdLst>
            <a:ahLst/>
            <a:cxnLst>
              <a:cxn ang="T8">
                <a:pos x="T0" y="T1"/>
              </a:cxn>
              <a:cxn ang="T9">
                <a:pos x="T2" y="T3"/>
              </a:cxn>
              <a:cxn ang="T10">
                <a:pos x="T4" y="T5"/>
              </a:cxn>
              <a:cxn ang="T11">
                <a:pos x="T6" y="T7"/>
              </a:cxn>
            </a:cxnLst>
            <a:rect l="T12" t="T13" r="T14" b="T15"/>
            <a:pathLst>
              <a:path w="93" h="772">
                <a:moveTo>
                  <a:pt x="93" y="179"/>
                </a:moveTo>
                <a:lnTo>
                  <a:pt x="0" y="772"/>
                </a:lnTo>
                <a:lnTo>
                  <a:pt x="49" y="0"/>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61" name="Freeform 90"/>
          <p:cNvSpPr>
            <a:spLocks/>
          </p:cNvSpPr>
          <p:nvPr/>
        </p:nvSpPr>
        <p:spPr bwMode="auto">
          <a:xfrm>
            <a:off x="5934075" y="4152906"/>
            <a:ext cx="228600" cy="93663"/>
          </a:xfrm>
          <a:custGeom>
            <a:avLst/>
            <a:gdLst>
              <a:gd name="T0" fmla="*/ 2147483647 w 99"/>
              <a:gd name="T1" fmla="*/ 0 h 36"/>
              <a:gd name="T2" fmla="*/ 2147483647 w 99"/>
              <a:gd name="T3" fmla="*/ 2147483647 h 36"/>
              <a:gd name="T4" fmla="*/ 0 w 99"/>
              <a:gd name="T5" fmla="*/ 2147483647 h 36"/>
              <a:gd name="T6" fmla="*/ 2147483647 w 99"/>
              <a:gd name="T7" fmla="*/ 0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49" y="0"/>
                </a:moveTo>
                <a:lnTo>
                  <a:pt x="99"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62" name="Freeform 91"/>
          <p:cNvSpPr>
            <a:spLocks/>
          </p:cNvSpPr>
          <p:nvPr/>
        </p:nvSpPr>
        <p:spPr bwMode="auto">
          <a:xfrm>
            <a:off x="6046791" y="4152906"/>
            <a:ext cx="219075" cy="93663"/>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63" name="Line 92"/>
          <p:cNvSpPr>
            <a:spLocks noChangeShapeType="1"/>
          </p:cNvSpPr>
          <p:nvPr/>
        </p:nvSpPr>
        <p:spPr bwMode="auto">
          <a:xfrm flipH="1">
            <a:off x="3860800" y="2603500"/>
            <a:ext cx="215900" cy="1549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64" name="Line 93"/>
          <p:cNvSpPr>
            <a:spLocks noChangeShapeType="1"/>
          </p:cNvSpPr>
          <p:nvPr/>
        </p:nvSpPr>
        <p:spPr bwMode="auto">
          <a:xfrm>
            <a:off x="3756028" y="3106738"/>
            <a:ext cx="104775" cy="1046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65" name="Line 94"/>
          <p:cNvSpPr>
            <a:spLocks noChangeShapeType="1"/>
          </p:cNvSpPr>
          <p:nvPr/>
        </p:nvSpPr>
        <p:spPr bwMode="auto">
          <a:xfrm>
            <a:off x="6046791" y="4152900"/>
            <a:ext cx="219075" cy="333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66" name="Line 95"/>
          <p:cNvSpPr>
            <a:spLocks noChangeShapeType="1"/>
          </p:cNvSpPr>
          <p:nvPr/>
        </p:nvSpPr>
        <p:spPr bwMode="auto">
          <a:xfrm flipV="1">
            <a:off x="5945188" y="4152904"/>
            <a:ext cx="1016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67" name="Freeform 96"/>
          <p:cNvSpPr>
            <a:spLocks/>
          </p:cNvSpPr>
          <p:nvPr/>
        </p:nvSpPr>
        <p:spPr bwMode="auto">
          <a:xfrm>
            <a:off x="5172075" y="3238506"/>
            <a:ext cx="215900" cy="239713"/>
          </a:xfrm>
          <a:custGeom>
            <a:avLst/>
            <a:gdLst>
              <a:gd name="T0" fmla="*/ 2147483647 w 93"/>
              <a:gd name="T1" fmla="*/ 2147483647 h 92"/>
              <a:gd name="T2" fmla="*/ 2147483647 w 93"/>
              <a:gd name="T3" fmla="*/ 2147483647 h 92"/>
              <a:gd name="T4" fmla="*/ 0 w 93"/>
              <a:gd name="T5" fmla="*/ 0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49" y="92"/>
                </a:moveTo>
                <a:lnTo>
                  <a:pt x="93" y="60"/>
                </a:lnTo>
                <a:lnTo>
                  <a:pt x="0" y="0"/>
                </a:lnTo>
                <a:lnTo>
                  <a:pt x="49"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68" name="Freeform 97"/>
          <p:cNvSpPr>
            <a:spLocks/>
          </p:cNvSpPr>
          <p:nvPr/>
        </p:nvSpPr>
        <p:spPr bwMode="auto">
          <a:xfrm>
            <a:off x="5284788" y="3395664"/>
            <a:ext cx="215900" cy="142875"/>
          </a:xfrm>
          <a:custGeom>
            <a:avLst/>
            <a:gdLst>
              <a:gd name="T0" fmla="*/ 2147483647 w 93"/>
              <a:gd name="T1" fmla="*/ 2147483647 h 55"/>
              <a:gd name="T2" fmla="*/ 0 w 93"/>
              <a:gd name="T3" fmla="*/ 2147483647 h 55"/>
              <a:gd name="T4" fmla="*/ 2147483647 w 93"/>
              <a:gd name="T5" fmla="*/ 0 h 55"/>
              <a:gd name="T6" fmla="*/ 2147483647 w 93"/>
              <a:gd name="T7" fmla="*/ 2147483647 h 55"/>
              <a:gd name="T8" fmla="*/ 0 60000 65536"/>
              <a:gd name="T9" fmla="*/ 0 60000 65536"/>
              <a:gd name="T10" fmla="*/ 0 60000 65536"/>
              <a:gd name="T11" fmla="*/ 0 60000 65536"/>
              <a:gd name="T12" fmla="*/ 0 w 93"/>
              <a:gd name="T13" fmla="*/ 0 h 55"/>
              <a:gd name="T14" fmla="*/ 93 w 93"/>
              <a:gd name="T15" fmla="*/ 55 h 55"/>
            </a:gdLst>
            <a:ahLst/>
            <a:cxnLst>
              <a:cxn ang="T8">
                <a:pos x="T0" y="T1"/>
              </a:cxn>
              <a:cxn ang="T9">
                <a:pos x="T2" y="T3"/>
              </a:cxn>
              <a:cxn ang="T10">
                <a:pos x="T4" y="T5"/>
              </a:cxn>
              <a:cxn ang="T11">
                <a:pos x="T6" y="T7"/>
              </a:cxn>
            </a:cxnLst>
            <a:rect l="T12" t="T13" r="T14" b="T15"/>
            <a:pathLst>
              <a:path w="93" h="55">
                <a:moveTo>
                  <a:pt x="93" y="55"/>
                </a:moveTo>
                <a:lnTo>
                  <a:pt x="0" y="32"/>
                </a:lnTo>
                <a:lnTo>
                  <a:pt x="44" y="0"/>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69" name="Line 98"/>
          <p:cNvSpPr>
            <a:spLocks noChangeShapeType="1"/>
          </p:cNvSpPr>
          <p:nvPr/>
        </p:nvSpPr>
        <p:spPr bwMode="auto">
          <a:xfrm flipH="1" flipV="1">
            <a:off x="5284788" y="3478215"/>
            <a:ext cx="2159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70" name="Line 99"/>
          <p:cNvSpPr>
            <a:spLocks noChangeShapeType="1"/>
          </p:cNvSpPr>
          <p:nvPr/>
        </p:nvSpPr>
        <p:spPr bwMode="auto">
          <a:xfrm>
            <a:off x="5172078" y="3238506"/>
            <a:ext cx="112713" cy="2397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71" name="Freeform 100"/>
          <p:cNvSpPr>
            <a:spLocks/>
          </p:cNvSpPr>
          <p:nvPr/>
        </p:nvSpPr>
        <p:spPr bwMode="auto">
          <a:xfrm>
            <a:off x="3425825" y="2963863"/>
            <a:ext cx="217488" cy="1282700"/>
          </a:xfrm>
          <a:custGeom>
            <a:avLst/>
            <a:gdLst>
              <a:gd name="T0" fmla="*/ 0 w 94"/>
              <a:gd name="T1" fmla="*/ 2147483647 h 491"/>
              <a:gd name="T2" fmla="*/ 2147483647 w 94"/>
              <a:gd name="T3" fmla="*/ 0 h 491"/>
              <a:gd name="T4" fmla="*/ 2147483647 w 94"/>
              <a:gd name="T5" fmla="*/ 2147483647 h 491"/>
              <a:gd name="T6" fmla="*/ 0 w 94"/>
              <a:gd name="T7" fmla="*/ 2147483647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0" y="491"/>
                </a:moveTo>
                <a:lnTo>
                  <a:pt x="94" y="0"/>
                </a:lnTo>
                <a:lnTo>
                  <a:pt x="45" y="468"/>
                </a:lnTo>
                <a:lnTo>
                  <a:pt x="0" y="4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72" name="Freeform 101"/>
          <p:cNvSpPr>
            <a:spLocks/>
          </p:cNvSpPr>
          <p:nvPr/>
        </p:nvSpPr>
        <p:spPr bwMode="auto">
          <a:xfrm>
            <a:off x="3529013" y="2963863"/>
            <a:ext cx="227012" cy="1222375"/>
          </a:xfrm>
          <a:custGeom>
            <a:avLst/>
            <a:gdLst>
              <a:gd name="T0" fmla="*/ 2147483647 w 98"/>
              <a:gd name="T1" fmla="*/ 2147483647 h 468"/>
              <a:gd name="T2" fmla="*/ 0 w 98"/>
              <a:gd name="T3" fmla="*/ 2147483647 h 468"/>
              <a:gd name="T4" fmla="*/ 2147483647 w 98"/>
              <a:gd name="T5" fmla="*/ 0 h 468"/>
              <a:gd name="T6" fmla="*/ 2147483647 w 98"/>
              <a:gd name="T7" fmla="*/ 2147483647 h 468"/>
              <a:gd name="T8" fmla="*/ 0 60000 65536"/>
              <a:gd name="T9" fmla="*/ 0 60000 65536"/>
              <a:gd name="T10" fmla="*/ 0 60000 65536"/>
              <a:gd name="T11" fmla="*/ 0 60000 65536"/>
              <a:gd name="T12" fmla="*/ 0 w 98"/>
              <a:gd name="T13" fmla="*/ 0 h 468"/>
              <a:gd name="T14" fmla="*/ 98 w 98"/>
              <a:gd name="T15" fmla="*/ 468 h 468"/>
            </a:gdLst>
            <a:ahLst/>
            <a:cxnLst>
              <a:cxn ang="T8">
                <a:pos x="T0" y="T1"/>
              </a:cxn>
              <a:cxn ang="T9">
                <a:pos x="T2" y="T3"/>
              </a:cxn>
              <a:cxn ang="T10">
                <a:pos x="T4" y="T5"/>
              </a:cxn>
              <a:cxn ang="T11">
                <a:pos x="T6" y="T7"/>
              </a:cxn>
            </a:cxnLst>
            <a:rect l="T12" t="T13" r="T14" b="T15"/>
            <a:pathLst>
              <a:path w="98" h="468">
                <a:moveTo>
                  <a:pt x="98" y="55"/>
                </a:moveTo>
                <a:lnTo>
                  <a:pt x="0" y="468"/>
                </a:lnTo>
                <a:lnTo>
                  <a:pt x="49" y="0"/>
                </a:lnTo>
                <a:lnTo>
                  <a:pt x="98"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73" name="Freeform 102"/>
          <p:cNvSpPr>
            <a:spLocks/>
          </p:cNvSpPr>
          <p:nvPr/>
        </p:nvSpPr>
        <p:spPr bwMode="auto">
          <a:xfrm>
            <a:off x="6162675" y="4186244"/>
            <a:ext cx="215900"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74" name="Line 103"/>
          <p:cNvSpPr>
            <a:spLocks noChangeShapeType="1"/>
          </p:cNvSpPr>
          <p:nvPr/>
        </p:nvSpPr>
        <p:spPr bwMode="auto">
          <a:xfrm flipV="1">
            <a:off x="3425825" y="4186244"/>
            <a:ext cx="10318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75" name="Line 104"/>
          <p:cNvSpPr>
            <a:spLocks noChangeShapeType="1"/>
          </p:cNvSpPr>
          <p:nvPr/>
        </p:nvSpPr>
        <p:spPr bwMode="auto">
          <a:xfrm flipH="1">
            <a:off x="3529013" y="3106738"/>
            <a:ext cx="227012" cy="10795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76" name="Line 105"/>
          <p:cNvSpPr>
            <a:spLocks noChangeShapeType="1"/>
          </p:cNvSpPr>
          <p:nvPr/>
        </p:nvSpPr>
        <p:spPr bwMode="auto">
          <a:xfrm flipV="1">
            <a:off x="6162675" y="4186244"/>
            <a:ext cx="10318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77" name="Freeform 106"/>
          <p:cNvSpPr>
            <a:spLocks/>
          </p:cNvSpPr>
          <p:nvPr/>
        </p:nvSpPr>
        <p:spPr bwMode="auto">
          <a:xfrm>
            <a:off x="5500691" y="3538538"/>
            <a:ext cx="217487" cy="157162"/>
          </a:xfrm>
          <a:custGeom>
            <a:avLst/>
            <a:gdLst>
              <a:gd name="T0" fmla="*/ 2147483647 w 94"/>
              <a:gd name="T1" fmla="*/ 2147483647 h 60"/>
              <a:gd name="T2" fmla="*/ 0 w 94"/>
              <a:gd name="T3" fmla="*/ 0 h 60"/>
              <a:gd name="T4" fmla="*/ 2147483647 w 94"/>
              <a:gd name="T5" fmla="*/ 2147483647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94" y="60"/>
                </a:moveTo>
                <a:lnTo>
                  <a:pt x="0" y="0"/>
                </a:lnTo>
                <a:lnTo>
                  <a:pt x="49" y="37"/>
                </a:lnTo>
                <a:lnTo>
                  <a:pt x="94" y="6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78" name="Line 107"/>
          <p:cNvSpPr>
            <a:spLocks noChangeShapeType="1"/>
          </p:cNvSpPr>
          <p:nvPr/>
        </p:nvSpPr>
        <p:spPr bwMode="auto">
          <a:xfrm flipH="1" flipV="1">
            <a:off x="5500691" y="3538538"/>
            <a:ext cx="217487" cy="157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79" name="Freeform 108"/>
          <p:cNvSpPr>
            <a:spLocks/>
          </p:cNvSpPr>
          <p:nvPr/>
        </p:nvSpPr>
        <p:spPr bwMode="auto">
          <a:xfrm>
            <a:off x="5387978" y="3395663"/>
            <a:ext cx="227013" cy="239712"/>
          </a:xfrm>
          <a:custGeom>
            <a:avLst/>
            <a:gdLst>
              <a:gd name="T0" fmla="*/ 2147483647 w 98"/>
              <a:gd name="T1" fmla="*/ 2147483647 h 92"/>
              <a:gd name="T2" fmla="*/ 2147483647 w 98"/>
              <a:gd name="T3" fmla="*/ 2147483647 h 92"/>
              <a:gd name="T4" fmla="*/ 0 w 98"/>
              <a:gd name="T5" fmla="*/ 0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49" y="55"/>
                </a:moveTo>
                <a:lnTo>
                  <a:pt x="98" y="92"/>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80" name="Line 109"/>
          <p:cNvSpPr>
            <a:spLocks noChangeShapeType="1"/>
          </p:cNvSpPr>
          <p:nvPr/>
        </p:nvSpPr>
        <p:spPr bwMode="auto">
          <a:xfrm>
            <a:off x="5387975" y="3395664"/>
            <a:ext cx="112713" cy="142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81" name="Line 110"/>
          <p:cNvSpPr>
            <a:spLocks noChangeShapeType="1"/>
          </p:cNvSpPr>
          <p:nvPr/>
        </p:nvSpPr>
        <p:spPr bwMode="auto">
          <a:xfrm flipH="1" flipV="1">
            <a:off x="4737100" y="2927350"/>
            <a:ext cx="217488" cy="1905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82" name="Freeform 111"/>
          <p:cNvSpPr>
            <a:spLocks/>
          </p:cNvSpPr>
          <p:nvPr/>
        </p:nvSpPr>
        <p:spPr bwMode="auto">
          <a:xfrm>
            <a:off x="5718175" y="3695705"/>
            <a:ext cx="215900" cy="517525"/>
          </a:xfrm>
          <a:custGeom>
            <a:avLst/>
            <a:gdLst>
              <a:gd name="T0" fmla="*/ 2147483647 w 93"/>
              <a:gd name="T1" fmla="*/ 2147483647 h 198"/>
              <a:gd name="T2" fmla="*/ 0 w 93"/>
              <a:gd name="T3" fmla="*/ 0 h 198"/>
              <a:gd name="T4" fmla="*/ 2147483647 w 93"/>
              <a:gd name="T5" fmla="*/ 2147483647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93" y="198"/>
                </a:moveTo>
                <a:lnTo>
                  <a:pt x="0" y="0"/>
                </a:lnTo>
                <a:lnTo>
                  <a:pt x="49" y="55"/>
                </a:lnTo>
                <a:lnTo>
                  <a:pt x="93" y="19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83" name="Freeform 112"/>
          <p:cNvSpPr>
            <a:spLocks/>
          </p:cNvSpPr>
          <p:nvPr/>
        </p:nvSpPr>
        <p:spPr bwMode="auto">
          <a:xfrm>
            <a:off x="5934075" y="4213231"/>
            <a:ext cx="228600" cy="93663"/>
          </a:xfrm>
          <a:custGeom>
            <a:avLst/>
            <a:gdLst>
              <a:gd name="T0" fmla="*/ 2147483647 w 99"/>
              <a:gd name="T1" fmla="*/ 2147483647 h 36"/>
              <a:gd name="T2" fmla="*/ 0 w 99"/>
              <a:gd name="T3" fmla="*/ 0 h 36"/>
              <a:gd name="T4" fmla="*/ 2147483647 w 99"/>
              <a:gd name="T5" fmla="*/ 2147483647 h 36"/>
              <a:gd name="T6" fmla="*/ 2147483647 w 99"/>
              <a:gd name="T7" fmla="*/ 2147483647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99" y="13"/>
                </a:moveTo>
                <a:lnTo>
                  <a:pt x="0" y="0"/>
                </a:lnTo>
                <a:lnTo>
                  <a:pt x="49" y="36"/>
                </a:lnTo>
                <a:lnTo>
                  <a:pt x="99"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84" name="Line 113"/>
          <p:cNvSpPr>
            <a:spLocks noChangeShapeType="1"/>
          </p:cNvSpPr>
          <p:nvPr/>
        </p:nvSpPr>
        <p:spPr bwMode="auto">
          <a:xfrm>
            <a:off x="5945191" y="4213225"/>
            <a:ext cx="217487" cy="333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85" name="Freeform 114"/>
          <p:cNvSpPr>
            <a:spLocks/>
          </p:cNvSpPr>
          <p:nvPr/>
        </p:nvSpPr>
        <p:spPr bwMode="auto">
          <a:xfrm>
            <a:off x="5832475" y="3840163"/>
            <a:ext cx="214313" cy="466725"/>
          </a:xfrm>
          <a:custGeom>
            <a:avLst/>
            <a:gdLst>
              <a:gd name="T0" fmla="*/ 2147483647 w 93"/>
              <a:gd name="T1" fmla="*/ 2147483647 h 179"/>
              <a:gd name="T2" fmla="*/ 2147483647 w 93"/>
              <a:gd name="T3" fmla="*/ 2147483647 h 179"/>
              <a:gd name="T4" fmla="*/ 0 w 93"/>
              <a:gd name="T5" fmla="*/ 0 h 179"/>
              <a:gd name="T6" fmla="*/ 2147483647 w 93"/>
              <a:gd name="T7" fmla="*/ 2147483647 h 179"/>
              <a:gd name="T8" fmla="*/ 0 60000 65536"/>
              <a:gd name="T9" fmla="*/ 0 60000 65536"/>
              <a:gd name="T10" fmla="*/ 0 60000 65536"/>
              <a:gd name="T11" fmla="*/ 0 60000 65536"/>
              <a:gd name="T12" fmla="*/ 0 w 93"/>
              <a:gd name="T13" fmla="*/ 0 h 179"/>
              <a:gd name="T14" fmla="*/ 93 w 93"/>
              <a:gd name="T15" fmla="*/ 179 h 179"/>
            </a:gdLst>
            <a:ahLst/>
            <a:cxnLst>
              <a:cxn ang="T8">
                <a:pos x="T0" y="T1"/>
              </a:cxn>
              <a:cxn ang="T9">
                <a:pos x="T2" y="T3"/>
              </a:cxn>
              <a:cxn ang="T10">
                <a:pos x="T4" y="T5"/>
              </a:cxn>
              <a:cxn ang="T11">
                <a:pos x="T6" y="T7"/>
              </a:cxn>
            </a:cxnLst>
            <a:rect l="T12" t="T13" r="T14" b="T15"/>
            <a:pathLst>
              <a:path w="93" h="179">
                <a:moveTo>
                  <a:pt x="44" y="143"/>
                </a:moveTo>
                <a:lnTo>
                  <a:pt x="93" y="179"/>
                </a:lnTo>
                <a:lnTo>
                  <a:pt x="0" y="0"/>
                </a:lnTo>
                <a:lnTo>
                  <a:pt x="44" y="14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86" name="Line 115"/>
          <p:cNvSpPr>
            <a:spLocks noChangeShapeType="1"/>
          </p:cNvSpPr>
          <p:nvPr/>
        </p:nvSpPr>
        <p:spPr bwMode="auto">
          <a:xfrm>
            <a:off x="5934078" y="4213231"/>
            <a:ext cx="11113"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87" name="Line 116"/>
          <p:cNvSpPr>
            <a:spLocks noChangeShapeType="1"/>
          </p:cNvSpPr>
          <p:nvPr/>
        </p:nvSpPr>
        <p:spPr bwMode="auto">
          <a:xfrm>
            <a:off x="4365628" y="4043363"/>
            <a:ext cx="1446213"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88" name="Line 117"/>
          <p:cNvSpPr>
            <a:spLocks noChangeShapeType="1"/>
          </p:cNvSpPr>
          <p:nvPr/>
        </p:nvSpPr>
        <p:spPr bwMode="auto">
          <a:xfrm>
            <a:off x="4365628" y="4043363"/>
            <a:ext cx="1446213"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89" name="Line 118"/>
          <p:cNvSpPr>
            <a:spLocks noChangeShapeType="1"/>
          </p:cNvSpPr>
          <p:nvPr/>
        </p:nvSpPr>
        <p:spPr bwMode="auto">
          <a:xfrm flipH="1" flipV="1">
            <a:off x="5718175" y="3695705"/>
            <a:ext cx="215900" cy="517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90" name="Freeform 119"/>
          <p:cNvSpPr>
            <a:spLocks/>
          </p:cNvSpPr>
          <p:nvPr/>
        </p:nvSpPr>
        <p:spPr bwMode="auto">
          <a:xfrm>
            <a:off x="5614991" y="3635375"/>
            <a:ext cx="217487" cy="204788"/>
          </a:xfrm>
          <a:custGeom>
            <a:avLst/>
            <a:gdLst>
              <a:gd name="T0" fmla="*/ 2147483647 w 94"/>
              <a:gd name="T1" fmla="*/ 2147483647 h 78"/>
              <a:gd name="T2" fmla="*/ 2147483647 w 94"/>
              <a:gd name="T3" fmla="*/ 2147483647 h 78"/>
              <a:gd name="T4" fmla="*/ 0 w 94"/>
              <a:gd name="T5" fmla="*/ 0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45" y="23"/>
                </a:moveTo>
                <a:lnTo>
                  <a:pt x="94" y="7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91" name="Freeform 120"/>
          <p:cNvSpPr>
            <a:spLocks/>
          </p:cNvSpPr>
          <p:nvPr/>
        </p:nvSpPr>
        <p:spPr bwMode="auto">
          <a:xfrm>
            <a:off x="4954591" y="2951169"/>
            <a:ext cx="217487" cy="287337"/>
          </a:xfrm>
          <a:custGeom>
            <a:avLst/>
            <a:gdLst>
              <a:gd name="T0" fmla="*/ 2147483647 w 94"/>
              <a:gd name="T1" fmla="*/ 2147483647 h 110"/>
              <a:gd name="T2" fmla="*/ 0 w 94"/>
              <a:gd name="T3" fmla="*/ 2147483647 h 110"/>
              <a:gd name="T4" fmla="*/ 2147483647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110"/>
                </a:moveTo>
                <a:lnTo>
                  <a:pt x="0" y="64"/>
                </a:lnTo>
                <a:lnTo>
                  <a:pt x="49" y="0"/>
                </a:lnTo>
                <a:lnTo>
                  <a:pt x="94"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92" name="Line 121"/>
          <p:cNvSpPr>
            <a:spLocks noChangeShapeType="1"/>
          </p:cNvSpPr>
          <p:nvPr/>
        </p:nvSpPr>
        <p:spPr bwMode="auto">
          <a:xfrm>
            <a:off x="5934078" y="4213231"/>
            <a:ext cx="11113"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93" name="Line 122"/>
          <p:cNvSpPr>
            <a:spLocks noChangeShapeType="1"/>
          </p:cNvSpPr>
          <p:nvPr/>
        </p:nvSpPr>
        <p:spPr bwMode="auto">
          <a:xfrm>
            <a:off x="5832475" y="3852863"/>
            <a:ext cx="101600" cy="3603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94" name="Line 123"/>
          <p:cNvSpPr>
            <a:spLocks noChangeShapeType="1"/>
          </p:cNvSpPr>
          <p:nvPr/>
        </p:nvSpPr>
        <p:spPr bwMode="auto">
          <a:xfrm>
            <a:off x="5614988" y="3635380"/>
            <a:ext cx="10318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95" name="Line 124"/>
          <p:cNvSpPr>
            <a:spLocks noChangeShapeType="1"/>
          </p:cNvSpPr>
          <p:nvPr/>
        </p:nvSpPr>
        <p:spPr bwMode="auto">
          <a:xfrm flipH="1" flipV="1">
            <a:off x="4954591" y="3117850"/>
            <a:ext cx="217487"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96" name="Freeform 125"/>
          <p:cNvSpPr>
            <a:spLocks/>
          </p:cNvSpPr>
          <p:nvPr/>
        </p:nvSpPr>
        <p:spPr bwMode="auto">
          <a:xfrm>
            <a:off x="5067300" y="2951169"/>
            <a:ext cx="217488" cy="287337"/>
          </a:xfrm>
          <a:custGeom>
            <a:avLst/>
            <a:gdLst>
              <a:gd name="T0" fmla="*/ 2147483647 w 94"/>
              <a:gd name="T1" fmla="*/ 2147483647 h 110"/>
              <a:gd name="T2" fmla="*/ 2147483647 w 94"/>
              <a:gd name="T3" fmla="*/ 2147483647 h 110"/>
              <a:gd name="T4" fmla="*/ 0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45" y="110"/>
                </a:moveTo>
                <a:lnTo>
                  <a:pt x="94" y="97"/>
                </a:lnTo>
                <a:lnTo>
                  <a:pt x="0" y="0"/>
                </a:lnTo>
                <a:lnTo>
                  <a:pt x="45"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97" name="Freeform 126"/>
          <p:cNvSpPr>
            <a:spLocks/>
          </p:cNvSpPr>
          <p:nvPr/>
        </p:nvSpPr>
        <p:spPr bwMode="auto">
          <a:xfrm>
            <a:off x="5172075" y="3203575"/>
            <a:ext cx="215900" cy="192088"/>
          </a:xfrm>
          <a:custGeom>
            <a:avLst/>
            <a:gdLst>
              <a:gd name="T0" fmla="*/ 2147483647 w 93"/>
              <a:gd name="T1" fmla="*/ 2147483647 h 73"/>
              <a:gd name="T2" fmla="*/ 0 w 93"/>
              <a:gd name="T3" fmla="*/ 2147483647 h 73"/>
              <a:gd name="T4" fmla="*/ 2147483647 w 93"/>
              <a:gd name="T5" fmla="*/ 0 h 73"/>
              <a:gd name="T6" fmla="*/ 2147483647 w 93"/>
              <a:gd name="T7" fmla="*/ 2147483647 h 73"/>
              <a:gd name="T8" fmla="*/ 0 60000 65536"/>
              <a:gd name="T9" fmla="*/ 0 60000 65536"/>
              <a:gd name="T10" fmla="*/ 0 60000 65536"/>
              <a:gd name="T11" fmla="*/ 0 60000 65536"/>
              <a:gd name="T12" fmla="*/ 0 w 93"/>
              <a:gd name="T13" fmla="*/ 0 h 73"/>
              <a:gd name="T14" fmla="*/ 93 w 93"/>
              <a:gd name="T15" fmla="*/ 73 h 73"/>
            </a:gdLst>
            <a:ahLst/>
            <a:cxnLst>
              <a:cxn ang="T8">
                <a:pos x="T0" y="T1"/>
              </a:cxn>
              <a:cxn ang="T9">
                <a:pos x="T2" y="T3"/>
              </a:cxn>
              <a:cxn ang="T10">
                <a:pos x="T4" y="T5"/>
              </a:cxn>
              <a:cxn ang="T11">
                <a:pos x="T6" y="T7"/>
              </a:cxn>
            </a:cxnLst>
            <a:rect l="T12" t="T13" r="T14" b="T15"/>
            <a:pathLst>
              <a:path w="93" h="73">
                <a:moveTo>
                  <a:pt x="93" y="73"/>
                </a:moveTo>
                <a:lnTo>
                  <a:pt x="0" y="13"/>
                </a:lnTo>
                <a:lnTo>
                  <a:pt x="49" y="0"/>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98" name="Freeform 127"/>
          <p:cNvSpPr>
            <a:spLocks/>
          </p:cNvSpPr>
          <p:nvPr/>
        </p:nvSpPr>
        <p:spPr bwMode="auto">
          <a:xfrm>
            <a:off x="3311525" y="3167063"/>
            <a:ext cx="217488" cy="1079500"/>
          </a:xfrm>
          <a:custGeom>
            <a:avLst/>
            <a:gdLst>
              <a:gd name="T0" fmla="*/ 0 w 94"/>
              <a:gd name="T1" fmla="*/ 2147483647 h 413"/>
              <a:gd name="T2" fmla="*/ 2147483647 w 94"/>
              <a:gd name="T3" fmla="*/ 0 h 413"/>
              <a:gd name="T4" fmla="*/ 2147483647 w 94"/>
              <a:gd name="T5" fmla="*/ 2147483647 h 413"/>
              <a:gd name="T6" fmla="*/ 0 w 94"/>
              <a:gd name="T7" fmla="*/ 2147483647 h 413"/>
              <a:gd name="T8" fmla="*/ 0 60000 65536"/>
              <a:gd name="T9" fmla="*/ 0 60000 65536"/>
              <a:gd name="T10" fmla="*/ 0 60000 65536"/>
              <a:gd name="T11" fmla="*/ 0 60000 65536"/>
              <a:gd name="T12" fmla="*/ 0 w 94"/>
              <a:gd name="T13" fmla="*/ 0 h 413"/>
              <a:gd name="T14" fmla="*/ 94 w 94"/>
              <a:gd name="T15" fmla="*/ 413 h 413"/>
            </a:gdLst>
            <a:ahLst/>
            <a:cxnLst>
              <a:cxn ang="T8">
                <a:pos x="T0" y="T1"/>
              </a:cxn>
              <a:cxn ang="T9">
                <a:pos x="T2" y="T3"/>
              </a:cxn>
              <a:cxn ang="T10">
                <a:pos x="T4" y="T5"/>
              </a:cxn>
              <a:cxn ang="T11">
                <a:pos x="T6" y="T7"/>
              </a:cxn>
            </a:cxnLst>
            <a:rect l="T12" t="T13" r="T14" b="T15"/>
            <a:pathLst>
              <a:path w="94" h="413">
                <a:moveTo>
                  <a:pt x="0" y="257"/>
                </a:moveTo>
                <a:lnTo>
                  <a:pt x="94" y="0"/>
                </a:lnTo>
                <a:lnTo>
                  <a:pt x="49" y="413"/>
                </a:lnTo>
                <a:lnTo>
                  <a:pt x="0" y="2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99" name="Freeform 128"/>
          <p:cNvSpPr>
            <a:spLocks/>
          </p:cNvSpPr>
          <p:nvPr/>
        </p:nvSpPr>
        <p:spPr bwMode="auto">
          <a:xfrm>
            <a:off x="3425825" y="2963863"/>
            <a:ext cx="217488" cy="1282700"/>
          </a:xfrm>
          <a:custGeom>
            <a:avLst/>
            <a:gdLst>
              <a:gd name="T0" fmla="*/ 2147483647 w 94"/>
              <a:gd name="T1" fmla="*/ 0 h 491"/>
              <a:gd name="T2" fmla="*/ 0 w 94"/>
              <a:gd name="T3" fmla="*/ 2147483647 h 491"/>
              <a:gd name="T4" fmla="*/ 2147483647 w 94"/>
              <a:gd name="T5" fmla="*/ 2147483647 h 491"/>
              <a:gd name="T6" fmla="*/ 2147483647 w 94"/>
              <a:gd name="T7" fmla="*/ 0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94" y="0"/>
                </a:moveTo>
                <a:lnTo>
                  <a:pt x="0" y="491"/>
                </a:lnTo>
                <a:lnTo>
                  <a:pt x="45" y="78"/>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00" name="Freeform 129"/>
          <p:cNvSpPr>
            <a:spLocks/>
          </p:cNvSpPr>
          <p:nvPr/>
        </p:nvSpPr>
        <p:spPr bwMode="auto">
          <a:xfrm>
            <a:off x="6046791" y="4246569"/>
            <a:ext cx="219075"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01" name="Freeform 130"/>
          <p:cNvSpPr>
            <a:spLocks/>
          </p:cNvSpPr>
          <p:nvPr/>
        </p:nvSpPr>
        <p:spPr bwMode="auto">
          <a:xfrm>
            <a:off x="6162675" y="4246569"/>
            <a:ext cx="215900"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02" name="Line 131"/>
          <p:cNvSpPr>
            <a:spLocks noChangeShapeType="1"/>
          </p:cNvSpPr>
          <p:nvPr/>
        </p:nvSpPr>
        <p:spPr bwMode="auto">
          <a:xfrm flipH="1" flipV="1">
            <a:off x="5172075" y="3238506"/>
            <a:ext cx="215900" cy="1571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03" name="Line 132"/>
          <p:cNvSpPr>
            <a:spLocks noChangeShapeType="1"/>
          </p:cNvSpPr>
          <p:nvPr/>
        </p:nvSpPr>
        <p:spPr bwMode="auto">
          <a:xfrm>
            <a:off x="3311525" y="3840163"/>
            <a:ext cx="114300" cy="406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04" name="Line 133"/>
          <p:cNvSpPr>
            <a:spLocks noChangeShapeType="1"/>
          </p:cNvSpPr>
          <p:nvPr/>
        </p:nvSpPr>
        <p:spPr bwMode="auto">
          <a:xfrm flipH="1">
            <a:off x="3425825" y="2963863"/>
            <a:ext cx="217488" cy="128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05" name="Line 134"/>
          <p:cNvSpPr>
            <a:spLocks noChangeShapeType="1"/>
          </p:cNvSpPr>
          <p:nvPr/>
        </p:nvSpPr>
        <p:spPr bwMode="auto">
          <a:xfrm flipH="1" flipV="1">
            <a:off x="6162675" y="4246563"/>
            <a:ext cx="215900"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06" name="Line 135"/>
          <p:cNvSpPr>
            <a:spLocks noChangeShapeType="1"/>
          </p:cNvSpPr>
          <p:nvPr/>
        </p:nvSpPr>
        <p:spPr bwMode="auto">
          <a:xfrm flipV="1">
            <a:off x="6046791" y="4246569"/>
            <a:ext cx="11588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07" name="Freeform 136"/>
          <p:cNvSpPr>
            <a:spLocks/>
          </p:cNvSpPr>
          <p:nvPr/>
        </p:nvSpPr>
        <p:spPr bwMode="auto">
          <a:xfrm>
            <a:off x="5387978" y="3395663"/>
            <a:ext cx="227013" cy="239712"/>
          </a:xfrm>
          <a:custGeom>
            <a:avLst/>
            <a:gdLst>
              <a:gd name="T0" fmla="*/ 2147483647 w 98"/>
              <a:gd name="T1" fmla="*/ 2147483647 h 92"/>
              <a:gd name="T2" fmla="*/ 0 w 98"/>
              <a:gd name="T3" fmla="*/ 0 h 92"/>
              <a:gd name="T4" fmla="*/ 2147483647 w 98"/>
              <a:gd name="T5" fmla="*/ 2147483647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98" y="92"/>
                </a:moveTo>
                <a:lnTo>
                  <a:pt x="0" y="0"/>
                </a:lnTo>
                <a:lnTo>
                  <a:pt x="49" y="51"/>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08" name="Line 137"/>
          <p:cNvSpPr>
            <a:spLocks noChangeShapeType="1"/>
          </p:cNvSpPr>
          <p:nvPr/>
        </p:nvSpPr>
        <p:spPr bwMode="auto">
          <a:xfrm flipH="1" flipV="1">
            <a:off x="5387978" y="3395663"/>
            <a:ext cx="227013" cy="2397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09" name="Freeform 138"/>
          <p:cNvSpPr>
            <a:spLocks/>
          </p:cNvSpPr>
          <p:nvPr/>
        </p:nvSpPr>
        <p:spPr bwMode="auto">
          <a:xfrm>
            <a:off x="5284788" y="3203575"/>
            <a:ext cx="215900" cy="325438"/>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73"/>
                </a:moveTo>
                <a:lnTo>
                  <a:pt x="93" y="124"/>
                </a:lnTo>
                <a:lnTo>
                  <a:pt x="0" y="0"/>
                </a:lnTo>
                <a:lnTo>
                  <a:pt x="44"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10" name="Line 139"/>
          <p:cNvSpPr>
            <a:spLocks noChangeShapeType="1"/>
          </p:cNvSpPr>
          <p:nvPr/>
        </p:nvSpPr>
        <p:spPr bwMode="auto">
          <a:xfrm>
            <a:off x="5284791" y="3203575"/>
            <a:ext cx="103187" cy="1920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11" name="Line 140"/>
          <p:cNvSpPr>
            <a:spLocks noChangeShapeType="1"/>
          </p:cNvSpPr>
          <p:nvPr/>
        </p:nvSpPr>
        <p:spPr bwMode="auto">
          <a:xfrm flipV="1">
            <a:off x="6265863" y="4283081"/>
            <a:ext cx="1127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12" name="Freeform 141"/>
          <p:cNvSpPr>
            <a:spLocks/>
          </p:cNvSpPr>
          <p:nvPr/>
        </p:nvSpPr>
        <p:spPr bwMode="auto">
          <a:xfrm>
            <a:off x="5500691" y="3529014"/>
            <a:ext cx="217487" cy="300037"/>
          </a:xfrm>
          <a:custGeom>
            <a:avLst/>
            <a:gdLst>
              <a:gd name="T0" fmla="*/ 2147483647 w 94"/>
              <a:gd name="T1" fmla="*/ 2147483647 h 115"/>
              <a:gd name="T2" fmla="*/ 2147483647 w 94"/>
              <a:gd name="T3" fmla="*/ 2147483647 h 115"/>
              <a:gd name="T4" fmla="*/ 0 w 94"/>
              <a:gd name="T5" fmla="*/ 0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41"/>
                </a:moveTo>
                <a:lnTo>
                  <a:pt x="94" y="11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13" name="Freeform 142"/>
          <p:cNvSpPr>
            <a:spLocks/>
          </p:cNvSpPr>
          <p:nvPr/>
        </p:nvSpPr>
        <p:spPr bwMode="auto">
          <a:xfrm>
            <a:off x="5614991" y="3635375"/>
            <a:ext cx="217487" cy="204788"/>
          </a:xfrm>
          <a:custGeom>
            <a:avLst/>
            <a:gdLst>
              <a:gd name="T0" fmla="*/ 2147483647 w 94"/>
              <a:gd name="T1" fmla="*/ 2147483647 h 78"/>
              <a:gd name="T2" fmla="*/ 0 w 94"/>
              <a:gd name="T3" fmla="*/ 0 h 78"/>
              <a:gd name="T4" fmla="*/ 2147483647 w 94"/>
              <a:gd name="T5" fmla="*/ 2147483647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94" y="78"/>
                </a:moveTo>
                <a:lnTo>
                  <a:pt x="0" y="0"/>
                </a:lnTo>
                <a:lnTo>
                  <a:pt x="45" y="74"/>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14" name="Freeform 143"/>
          <p:cNvSpPr>
            <a:spLocks/>
          </p:cNvSpPr>
          <p:nvPr/>
        </p:nvSpPr>
        <p:spPr bwMode="auto">
          <a:xfrm>
            <a:off x="3643316" y="2098681"/>
            <a:ext cx="217487" cy="1008063"/>
          </a:xfrm>
          <a:custGeom>
            <a:avLst/>
            <a:gdLst>
              <a:gd name="T0" fmla="*/ 0 w 94"/>
              <a:gd name="T1" fmla="*/ 2147483647 h 386"/>
              <a:gd name="T2" fmla="*/ 2147483647 w 94"/>
              <a:gd name="T3" fmla="*/ 0 h 386"/>
              <a:gd name="T4" fmla="*/ 2147483647 w 94"/>
              <a:gd name="T5" fmla="*/ 2147483647 h 386"/>
              <a:gd name="T6" fmla="*/ 0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0" y="331"/>
                </a:moveTo>
                <a:lnTo>
                  <a:pt x="94" y="0"/>
                </a:lnTo>
                <a:lnTo>
                  <a:pt x="49" y="386"/>
                </a:lnTo>
                <a:lnTo>
                  <a:pt x="0" y="33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15" name="Freeform 144"/>
          <p:cNvSpPr>
            <a:spLocks/>
          </p:cNvSpPr>
          <p:nvPr/>
        </p:nvSpPr>
        <p:spPr bwMode="auto">
          <a:xfrm>
            <a:off x="3756028" y="2098681"/>
            <a:ext cx="219075" cy="1008063"/>
          </a:xfrm>
          <a:custGeom>
            <a:avLst/>
            <a:gdLst>
              <a:gd name="T0" fmla="*/ 2147483647 w 94"/>
              <a:gd name="T1" fmla="*/ 2147483647 h 386"/>
              <a:gd name="T2" fmla="*/ 0 w 94"/>
              <a:gd name="T3" fmla="*/ 2147483647 h 386"/>
              <a:gd name="T4" fmla="*/ 2147483647 w 94"/>
              <a:gd name="T5" fmla="*/ 0 h 386"/>
              <a:gd name="T6" fmla="*/ 2147483647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94" y="14"/>
                </a:moveTo>
                <a:lnTo>
                  <a:pt x="0" y="386"/>
                </a:lnTo>
                <a:lnTo>
                  <a:pt x="45" y="0"/>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16" name="Line 145"/>
          <p:cNvSpPr>
            <a:spLocks noChangeShapeType="1"/>
          </p:cNvSpPr>
          <p:nvPr/>
        </p:nvSpPr>
        <p:spPr bwMode="auto">
          <a:xfrm flipH="1" flipV="1">
            <a:off x="5614991" y="3635375"/>
            <a:ext cx="217487" cy="2047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17" name="Line 146"/>
          <p:cNvSpPr>
            <a:spLocks noChangeShapeType="1"/>
          </p:cNvSpPr>
          <p:nvPr/>
        </p:nvSpPr>
        <p:spPr bwMode="auto">
          <a:xfrm>
            <a:off x="5500691" y="3529013"/>
            <a:ext cx="114300" cy="1063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18" name="Line 147"/>
          <p:cNvSpPr>
            <a:spLocks noChangeShapeType="1"/>
          </p:cNvSpPr>
          <p:nvPr/>
        </p:nvSpPr>
        <p:spPr bwMode="auto">
          <a:xfrm>
            <a:off x="3975100" y="2135188"/>
            <a:ext cx="101600" cy="4683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19" name="Line 148"/>
          <p:cNvSpPr>
            <a:spLocks noChangeShapeType="1"/>
          </p:cNvSpPr>
          <p:nvPr/>
        </p:nvSpPr>
        <p:spPr bwMode="auto">
          <a:xfrm>
            <a:off x="3643313" y="2963869"/>
            <a:ext cx="112712" cy="142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20" name="Line 149"/>
          <p:cNvSpPr>
            <a:spLocks noChangeShapeType="1"/>
          </p:cNvSpPr>
          <p:nvPr/>
        </p:nvSpPr>
        <p:spPr bwMode="auto">
          <a:xfrm flipH="1">
            <a:off x="3756028" y="2135188"/>
            <a:ext cx="219075" cy="9715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21" name="Freeform 150"/>
          <p:cNvSpPr>
            <a:spLocks/>
          </p:cNvSpPr>
          <p:nvPr/>
        </p:nvSpPr>
        <p:spPr bwMode="auto">
          <a:xfrm>
            <a:off x="5832475" y="3840163"/>
            <a:ext cx="214313" cy="527050"/>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79"/>
                </a:moveTo>
                <a:lnTo>
                  <a:pt x="0" y="0"/>
                </a:lnTo>
                <a:lnTo>
                  <a:pt x="44" y="202"/>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22" name="Line 151"/>
          <p:cNvSpPr>
            <a:spLocks noChangeShapeType="1"/>
          </p:cNvSpPr>
          <p:nvPr/>
        </p:nvSpPr>
        <p:spPr bwMode="auto">
          <a:xfrm>
            <a:off x="5832475" y="3840163"/>
            <a:ext cx="1588"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23" name="Freeform 152"/>
          <p:cNvSpPr>
            <a:spLocks/>
          </p:cNvSpPr>
          <p:nvPr/>
        </p:nvSpPr>
        <p:spPr bwMode="auto">
          <a:xfrm>
            <a:off x="5718175" y="3829052"/>
            <a:ext cx="215900" cy="538163"/>
          </a:xfrm>
          <a:custGeom>
            <a:avLst/>
            <a:gdLst>
              <a:gd name="T0" fmla="*/ 2147483647 w 93"/>
              <a:gd name="T1" fmla="*/ 2147483647 h 206"/>
              <a:gd name="T2" fmla="*/ 2147483647 w 93"/>
              <a:gd name="T3" fmla="*/ 2147483647 h 206"/>
              <a:gd name="T4" fmla="*/ 0 w 93"/>
              <a:gd name="T5" fmla="*/ 0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49" y="4"/>
                </a:moveTo>
                <a:lnTo>
                  <a:pt x="93" y="206"/>
                </a:lnTo>
                <a:lnTo>
                  <a:pt x="0" y="0"/>
                </a:lnTo>
                <a:lnTo>
                  <a:pt x="49" y="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24" name="Freeform 153"/>
          <p:cNvSpPr>
            <a:spLocks/>
          </p:cNvSpPr>
          <p:nvPr/>
        </p:nvSpPr>
        <p:spPr bwMode="auto">
          <a:xfrm>
            <a:off x="5934075" y="4306894"/>
            <a:ext cx="228600" cy="96837"/>
          </a:xfrm>
          <a:custGeom>
            <a:avLst/>
            <a:gdLst>
              <a:gd name="T0" fmla="*/ 2147483647 w 99"/>
              <a:gd name="T1" fmla="*/ 0 h 37"/>
              <a:gd name="T2" fmla="*/ 2147483647 w 99"/>
              <a:gd name="T3" fmla="*/ 2147483647 h 37"/>
              <a:gd name="T4" fmla="*/ 0 w 99"/>
              <a:gd name="T5" fmla="*/ 2147483647 h 37"/>
              <a:gd name="T6" fmla="*/ 2147483647 w 99"/>
              <a:gd name="T7" fmla="*/ 0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49" y="0"/>
                </a:moveTo>
                <a:lnTo>
                  <a:pt x="99"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25" name="Freeform 154"/>
          <p:cNvSpPr>
            <a:spLocks/>
          </p:cNvSpPr>
          <p:nvPr/>
        </p:nvSpPr>
        <p:spPr bwMode="auto">
          <a:xfrm>
            <a:off x="6046791" y="4306894"/>
            <a:ext cx="219075" cy="9683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26" name="Line 155"/>
          <p:cNvSpPr>
            <a:spLocks noChangeShapeType="1"/>
          </p:cNvSpPr>
          <p:nvPr/>
        </p:nvSpPr>
        <p:spPr bwMode="auto">
          <a:xfrm flipH="1" flipV="1">
            <a:off x="5832475" y="3840163"/>
            <a:ext cx="214313" cy="4667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27" name="Line 156"/>
          <p:cNvSpPr>
            <a:spLocks noChangeShapeType="1"/>
          </p:cNvSpPr>
          <p:nvPr/>
        </p:nvSpPr>
        <p:spPr bwMode="auto">
          <a:xfrm>
            <a:off x="5718178" y="3829056"/>
            <a:ext cx="114300" cy="11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28" name="Line 157"/>
          <p:cNvSpPr>
            <a:spLocks noChangeShapeType="1"/>
          </p:cNvSpPr>
          <p:nvPr/>
        </p:nvSpPr>
        <p:spPr bwMode="auto">
          <a:xfrm flipH="1" flipV="1">
            <a:off x="6046791" y="4306888"/>
            <a:ext cx="21907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29" name="Line 158"/>
          <p:cNvSpPr>
            <a:spLocks noChangeShapeType="1"/>
          </p:cNvSpPr>
          <p:nvPr/>
        </p:nvSpPr>
        <p:spPr bwMode="auto">
          <a:xfrm flipV="1">
            <a:off x="5945188" y="4306894"/>
            <a:ext cx="1016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30" name="Freeform 159"/>
          <p:cNvSpPr>
            <a:spLocks/>
          </p:cNvSpPr>
          <p:nvPr/>
        </p:nvSpPr>
        <p:spPr bwMode="auto">
          <a:xfrm>
            <a:off x="5067300" y="2951163"/>
            <a:ext cx="217488" cy="252412"/>
          </a:xfrm>
          <a:custGeom>
            <a:avLst/>
            <a:gdLst>
              <a:gd name="T0" fmla="*/ 2147483647 w 94"/>
              <a:gd name="T1" fmla="*/ 2147483647 h 97"/>
              <a:gd name="T2" fmla="*/ 0 w 94"/>
              <a:gd name="T3" fmla="*/ 0 h 97"/>
              <a:gd name="T4" fmla="*/ 2147483647 w 94"/>
              <a:gd name="T5" fmla="*/ 2147483647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0"/>
                </a:lnTo>
                <a:lnTo>
                  <a:pt x="45" y="51"/>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31" name="Line 160"/>
          <p:cNvSpPr>
            <a:spLocks noChangeShapeType="1"/>
          </p:cNvSpPr>
          <p:nvPr/>
        </p:nvSpPr>
        <p:spPr bwMode="auto">
          <a:xfrm flipH="1" flipV="1">
            <a:off x="5067300" y="2951163"/>
            <a:ext cx="217488" cy="2524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32" name="Freeform 161"/>
          <p:cNvSpPr>
            <a:spLocks/>
          </p:cNvSpPr>
          <p:nvPr/>
        </p:nvSpPr>
        <p:spPr bwMode="auto">
          <a:xfrm>
            <a:off x="3209925" y="3454401"/>
            <a:ext cx="215900" cy="588963"/>
          </a:xfrm>
          <a:custGeom>
            <a:avLst/>
            <a:gdLst>
              <a:gd name="T0" fmla="*/ 0 w 93"/>
              <a:gd name="T1" fmla="*/ 2147483647 h 225"/>
              <a:gd name="T2" fmla="*/ 2147483647 w 93"/>
              <a:gd name="T3" fmla="*/ 0 h 225"/>
              <a:gd name="T4" fmla="*/ 2147483647 w 93"/>
              <a:gd name="T5" fmla="*/ 2147483647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25"/>
                </a:moveTo>
                <a:lnTo>
                  <a:pt x="93" y="0"/>
                </a:lnTo>
                <a:lnTo>
                  <a:pt x="44" y="147"/>
                </a:lnTo>
                <a:lnTo>
                  <a:pt x="0" y="2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33" name="Freeform 162"/>
          <p:cNvSpPr>
            <a:spLocks/>
          </p:cNvSpPr>
          <p:nvPr/>
        </p:nvSpPr>
        <p:spPr bwMode="auto">
          <a:xfrm>
            <a:off x="3311525" y="3167063"/>
            <a:ext cx="217488" cy="673100"/>
          </a:xfrm>
          <a:custGeom>
            <a:avLst/>
            <a:gdLst>
              <a:gd name="T0" fmla="*/ 2147483647 w 94"/>
              <a:gd name="T1" fmla="*/ 0 h 257"/>
              <a:gd name="T2" fmla="*/ 0 w 94"/>
              <a:gd name="T3" fmla="*/ 2147483647 h 257"/>
              <a:gd name="T4" fmla="*/ 2147483647 w 94"/>
              <a:gd name="T5" fmla="*/ 2147483647 h 257"/>
              <a:gd name="T6" fmla="*/ 2147483647 w 94"/>
              <a:gd name="T7" fmla="*/ 0 h 257"/>
              <a:gd name="T8" fmla="*/ 0 60000 65536"/>
              <a:gd name="T9" fmla="*/ 0 60000 65536"/>
              <a:gd name="T10" fmla="*/ 0 60000 65536"/>
              <a:gd name="T11" fmla="*/ 0 60000 65536"/>
              <a:gd name="T12" fmla="*/ 0 w 94"/>
              <a:gd name="T13" fmla="*/ 0 h 257"/>
              <a:gd name="T14" fmla="*/ 94 w 94"/>
              <a:gd name="T15" fmla="*/ 257 h 257"/>
            </a:gdLst>
            <a:ahLst/>
            <a:cxnLst>
              <a:cxn ang="T8">
                <a:pos x="T0" y="T1"/>
              </a:cxn>
              <a:cxn ang="T9">
                <a:pos x="T2" y="T3"/>
              </a:cxn>
              <a:cxn ang="T10">
                <a:pos x="T4" y="T5"/>
              </a:cxn>
              <a:cxn ang="T11">
                <a:pos x="T6" y="T7"/>
              </a:cxn>
            </a:cxnLst>
            <a:rect l="T12" t="T13" r="T14" b="T15"/>
            <a:pathLst>
              <a:path w="94" h="257">
                <a:moveTo>
                  <a:pt x="94" y="0"/>
                </a:moveTo>
                <a:lnTo>
                  <a:pt x="0" y="257"/>
                </a:lnTo>
                <a:lnTo>
                  <a:pt x="49" y="110"/>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34" name="Freeform 163"/>
          <p:cNvSpPr>
            <a:spLocks/>
          </p:cNvSpPr>
          <p:nvPr/>
        </p:nvSpPr>
        <p:spPr bwMode="auto">
          <a:xfrm>
            <a:off x="6162675" y="4343400"/>
            <a:ext cx="215900" cy="96838"/>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35" name="Line 164"/>
          <p:cNvSpPr>
            <a:spLocks noChangeShapeType="1"/>
          </p:cNvSpPr>
          <p:nvPr/>
        </p:nvSpPr>
        <p:spPr bwMode="auto">
          <a:xfrm flipV="1">
            <a:off x="3209928" y="3840163"/>
            <a:ext cx="101600"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36" name="Line 165"/>
          <p:cNvSpPr>
            <a:spLocks noChangeShapeType="1"/>
          </p:cNvSpPr>
          <p:nvPr/>
        </p:nvSpPr>
        <p:spPr bwMode="auto">
          <a:xfrm flipH="1">
            <a:off x="3311525" y="3167063"/>
            <a:ext cx="217488" cy="6731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37" name="Line 166"/>
          <p:cNvSpPr>
            <a:spLocks noChangeShapeType="1"/>
          </p:cNvSpPr>
          <p:nvPr/>
        </p:nvSpPr>
        <p:spPr bwMode="auto">
          <a:xfrm flipV="1">
            <a:off x="6162675" y="4343406"/>
            <a:ext cx="10318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38" name="Freeform 167"/>
          <p:cNvSpPr>
            <a:spLocks/>
          </p:cNvSpPr>
          <p:nvPr/>
        </p:nvSpPr>
        <p:spPr bwMode="auto">
          <a:xfrm>
            <a:off x="5172075" y="3084513"/>
            <a:ext cx="215900" cy="323850"/>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9" y="46"/>
                </a:moveTo>
                <a:lnTo>
                  <a:pt x="93"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39" name="Freeform 168"/>
          <p:cNvSpPr>
            <a:spLocks/>
          </p:cNvSpPr>
          <p:nvPr/>
        </p:nvSpPr>
        <p:spPr bwMode="auto">
          <a:xfrm>
            <a:off x="5284788" y="3203575"/>
            <a:ext cx="215900" cy="325438"/>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40" name="Line 169"/>
          <p:cNvSpPr>
            <a:spLocks noChangeShapeType="1"/>
          </p:cNvSpPr>
          <p:nvPr/>
        </p:nvSpPr>
        <p:spPr bwMode="auto">
          <a:xfrm flipH="1" flipV="1">
            <a:off x="5284788" y="3203575"/>
            <a:ext cx="215900" cy="3254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41" name="Line 170"/>
          <p:cNvSpPr>
            <a:spLocks noChangeShapeType="1"/>
          </p:cNvSpPr>
          <p:nvPr/>
        </p:nvSpPr>
        <p:spPr bwMode="auto">
          <a:xfrm>
            <a:off x="5172078" y="3084513"/>
            <a:ext cx="112713" cy="1190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42" name="Freeform 171"/>
          <p:cNvSpPr>
            <a:spLocks/>
          </p:cNvSpPr>
          <p:nvPr/>
        </p:nvSpPr>
        <p:spPr bwMode="auto">
          <a:xfrm>
            <a:off x="5387978" y="3408363"/>
            <a:ext cx="227013" cy="311150"/>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46"/>
                </a:moveTo>
                <a:lnTo>
                  <a:pt x="98" y="119"/>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43" name="Freeform 172"/>
          <p:cNvSpPr>
            <a:spLocks/>
          </p:cNvSpPr>
          <p:nvPr/>
        </p:nvSpPr>
        <p:spPr bwMode="auto">
          <a:xfrm>
            <a:off x="5500691" y="3529014"/>
            <a:ext cx="217487" cy="300037"/>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115"/>
                </a:moveTo>
                <a:lnTo>
                  <a:pt x="0" y="0"/>
                </a:lnTo>
                <a:lnTo>
                  <a:pt x="49" y="73"/>
                </a:lnTo>
                <a:lnTo>
                  <a:pt x="94" y="11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44" name="Freeform 173"/>
          <p:cNvSpPr>
            <a:spLocks/>
          </p:cNvSpPr>
          <p:nvPr/>
        </p:nvSpPr>
        <p:spPr bwMode="auto">
          <a:xfrm>
            <a:off x="3529013" y="2362206"/>
            <a:ext cx="227012" cy="804863"/>
          </a:xfrm>
          <a:custGeom>
            <a:avLst/>
            <a:gdLst>
              <a:gd name="T0" fmla="*/ 0 w 98"/>
              <a:gd name="T1" fmla="*/ 2147483647 h 308"/>
              <a:gd name="T2" fmla="*/ 2147483647 w 98"/>
              <a:gd name="T3" fmla="*/ 0 h 308"/>
              <a:gd name="T4" fmla="*/ 2147483647 w 98"/>
              <a:gd name="T5" fmla="*/ 2147483647 h 308"/>
              <a:gd name="T6" fmla="*/ 0 w 98"/>
              <a:gd name="T7" fmla="*/ 2147483647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0" y="308"/>
                </a:moveTo>
                <a:lnTo>
                  <a:pt x="98" y="0"/>
                </a:lnTo>
                <a:lnTo>
                  <a:pt x="49" y="230"/>
                </a:lnTo>
                <a:lnTo>
                  <a:pt x="0" y="3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45" name="Freeform 174"/>
          <p:cNvSpPr>
            <a:spLocks/>
          </p:cNvSpPr>
          <p:nvPr/>
        </p:nvSpPr>
        <p:spPr bwMode="auto">
          <a:xfrm>
            <a:off x="3643316" y="2098675"/>
            <a:ext cx="217487" cy="865188"/>
          </a:xfrm>
          <a:custGeom>
            <a:avLst/>
            <a:gdLst>
              <a:gd name="T0" fmla="*/ 2147483647 w 94"/>
              <a:gd name="T1" fmla="*/ 2147483647 h 331"/>
              <a:gd name="T2" fmla="*/ 0 w 94"/>
              <a:gd name="T3" fmla="*/ 2147483647 h 331"/>
              <a:gd name="T4" fmla="*/ 2147483647 w 94"/>
              <a:gd name="T5" fmla="*/ 0 h 331"/>
              <a:gd name="T6" fmla="*/ 2147483647 w 94"/>
              <a:gd name="T7" fmla="*/ 2147483647 h 331"/>
              <a:gd name="T8" fmla="*/ 0 60000 65536"/>
              <a:gd name="T9" fmla="*/ 0 60000 65536"/>
              <a:gd name="T10" fmla="*/ 0 60000 65536"/>
              <a:gd name="T11" fmla="*/ 0 60000 65536"/>
              <a:gd name="T12" fmla="*/ 0 w 94"/>
              <a:gd name="T13" fmla="*/ 0 h 331"/>
              <a:gd name="T14" fmla="*/ 94 w 94"/>
              <a:gd name="T15" fmla="*/ 331 h 331"/>
            </a:gdLst>
            <a:ahLst/>
            <a:cxnLst>
              <a:cxn ang="T8">
                <a:pos x="T0" y="T1"/>
              </a:cxn>
              <a:cxn ang="T9">
                <a:pos x="T2" y="T3"/>
              </a:cxn>
              <a:cxn ang="T10">
                <a:pos x="T4" y="T5"/>
              </a:cxn>
              <a:cxn ang="T11">
                <a:pos x="T6" y="T7"/>
              </a:cxn>
            </a:cxnLst>
            <a:rect l="T12" t="T13" r="T14" b="T15"/>
            <a:pathLst>
              <a:path w="94" h="331">
                <a:moveTo>
                  <a:pt x="49" y="101"/>
                </a:moveTo>
                <a:lnTo>
                  <a:pt x="0" y="331"/>
                </a:lnTo>
                <a:lnTo>
                  <a:pt x="94" y="0"/>
                </a:lnTo>
                <a:lnTo>
                  <a:pt x="49" y="10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46" name="Line 175"/>
          <p:cNvSpPr>
            <a:spLocks noChangeShapeType="1"/>
          </p:cNvSpPr>
          <p:nvPr/>
        </p:nvSpPr>
        <p:spPr bwMode="auto">
          <a:xfrm flipH="1" flipV="1">
            <a:off x="5500691" y="3529014"/>
            <a:ext cx="217487"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47" name="Line 176"/>
          <p:cNvSpPr>
            <a:spLocks noChangeShapeType="1"/>
          </p:cNvSpPr>
          <p:nvPr/>
        </p:nvSpPr>
        <p:spPr bwMode="auto">
          <a:xfrm>
            <a:off x="5387975" y="3408363"/>
            <a:ext cx="112713"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48" name="Line 177"/>
          <p:cNvSpPr>
            <a:spLocks noChangeShapeType="1"/>
          </p:cNvSpPr>
          <p:nvPr/>
        </p:nvSpPr>
        <p:spPr bwMode="auto">
          <a:xfrm flipV="1">
            <a:off x="3529013" y="2963863"/>
            <a:ext cx="114300"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49" name="Line 178"/>
          <p:cNvSpPr>
            <a:spLocks noChangeShapeType="1"/>
          </p:cNvSpPr>
          <p:nvPr/>
        </p:nvSpPr>
        <p:spPr bwMode="auto">
          <a:xfrm flipH="1">
            <a:off x="3643316" y="2098675"/>
            <a:ext cx="217487" cy="865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50" name="Freeform 179"/>
          <p:cNvSpPr>
            <a:spLocks/>
          </p:cNvSpPr>
          <p:nvPr/>
        </p:nvSpPr>
        <p:spPr bwMode="auto">
          <a:xfrm>
            <a:off x="5718175" y="3829052"/>
            <a:ext cx="215900" cy="538163"/>
          </a:xfrm>
          <a:custGeom>
            <a:avLst/>
            <a:gdLst>
              <a:gd name="T0" fmla="*/ 2147483647 w 93"/>
              <a:gd name="T1" fmla="*/ 2147483647 h 206"/>
              <a:gd name="T2" fmla="*/ 0 w 93"/>
              <a:gd name="T3" fmla="*/ 0 h 206"/>
              <a:gd name="T4" fmla="*/ 2147483647 w 93"/>
              <a:gd name="T5" fmla="*/ 2147483647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93" y="206"/>
                </a:moveTo>
                <a:lnTo>
                  <a:pt x="0" y="0"/>
                </a:lnTo>
                <a:lnTo>
                  <a:pt x="49" y="50"/>
                </a:lnTo>
                <a:lnTo>
                  <a:pt x="93" y="2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51" name="Freeform 180"/>
          <p:cNvSpPr>
            <a:spLocks/>
          </p:cNvSpPr>
          <p:nvPr/>
        </p:nvSpPr>
        <p:spPr bwMode="auto">
          <a:xfrm>
            <a:off x="5934075" y="4367219"/>
            <a:ext cx="228600" cy="96837"/>
          </a:xfrm>
          <a:custGeom>
            <a:avLst/>
            <a:gdLst>
              <a:gd name="T0" fmla="*/ 2147483647 w 99"/>
              <a:gd name="T1" fmla="*/ 2147483647 h 37"/>
              <a:gd name="T2" fmla="*/ 0 w 99"/>
              <a:gd name="T3" fmla="*/ 0 h 37"/>
              <a:gd name="T4" fmla="*/ 2147483647 w 99"/>
              <a:gd name="T5" fmla="*/ 2147483647 h 37"/>
              <a:gd name="T6" fmla="*/ 2147483647 w 99"/>
              <a:gd name="T7" fmla="*/ 2147483647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99" y="14"/>
                </a:moveTo>
                <a:lnTo>
                  <a:pt x="0" y="0"/>
                </a:lnTo>
                <a:lnTo>
                  <a:pt x="49" y="37"/>
                </a:lnTo>
                <a:lnTo>
                  <a:pt x="99"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52" name="Line 181"/>
          <p:cNvSpPr>
            <a:spLocks noChangeShapeType="1"/>
          </p:cNvSpPr>
          <p:nvPr/>
        </p:nvSpPr>
        <p:spPr bwMode="auto">
          <a:xfrm>
            <a:off x="5945191" y="4379913"/>
            <a:ext cx="217487"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53" name="Freeform 182"/>
          <p:cNvSpPr>
            <a:spLocks/>
          </p:cNvSpPr>
          <p:nvPr/>
        </p:nvSpPr>
        <p:spPr bwMode="auto">
          <a:xfrm>
            <a:off x="5832475" y="3959231"/>
            <a:ext cx="214313" cy="504825"/>
          </a:xfrm>
          <a:custGeom>
            <a:avLst/>
            <a:gdLst>
              <a:gd name="T0" fmla="*/ 2147483647 w 93"/>
              <a:gd name="T1" fmla="*/ 2147483647 h 193"/>
              <a:gd name="T2" fmla="*/ 2147483647 w 93"/>
              <a:gd name="T3" fmla="*/ 2147483647 h 193"/>
              <a:gd name="T4" fmla="*/ 0 w 93"/>
              <a:gd name="T5" fmla="*/ 0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156"/>
                </a:moveTo>
                <a:lnTo>
                  <a:pt x="93" y="193"/>
                </a:lnTo>
                <a:lnTo>
                  <a:pt x="0" y="0"/>
                </a:lnTo>
                <a:lnTo>
                  <a:pt x="44"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54" name="Line 183"/>
          <p:cNvSpPr>
            <a:spLocks noChangeShapeType="1"/>
          </p:cNvSpPr>
          <p:nvPr/>
        </p:nvSpPr>
        <p:spPr bwMode="auto">
          <a:xfrm>
            <a:off x="5934078" y="4367219"/>
            <a:ext cx="11113"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55" name="Line 184"/>
          <p:cNvSpPr>
            <a:spLocks noChangeShapeType="1"/>
          </p:cNvSpPr>
          <p:nvPr/>
        </p:nvSpPr>
        <p:spPr bwMode="auto">
          <a:xfrm flipH="1" flipV="1">
            <a:off x="5718175" y="3829052"/>
            <a:ext cx="215900" cy="5381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56" name="Freeform 185"/>
          <p:cNvSpPr>
            <a:spLocks/>
          </p:cNvSpPr>
          <p:nvPr/>
        </p:nvSpPr>
        <p:spPr bwMode="auto">
          <a:xfrm>
            <a:off x="5614991" y="3719513"/>
            <a:ext cx="217487" cy="239712"/>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42"/>
                </a:moveTo>
                <a:lnTo>
                  <a:pt x="94" y="92"/>
                </a:lnTo>
                <a:lnTo>
                  <a:pt x="0" y="0"/>
                </a:lnTo>
                <a:lnTo>
                  <a:pt x="45"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57" name="Line 186"/>
          <p:cNvSpPr>
            <a:spLocks noChangeShapeType="1"/>
          </p:cNvSpPr>
          <p:nvPr/>
        </p:nvSpPr>
        <p:spPr bwMode="auto">
          <a:xfrm>
            <a:off x="5934078" y="4367213"/>
            <a:ext cx="11113"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58" name="Line 187"/>
          <p:cNvSpPr>
            <a:spLocks noChangeShapeType="1"/>
          </p:cNvSpPr>
          <p:nvPr/>
        </p:nvSpPr>
        <p:spPr bwMode="auto">
          <a:xfrm>
            <a:off x="5832475" y="3959225"/>
            <a:ext cx="101600" cy="407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59" name="Line 188"/>
          <p:cNvSpPr>
            <a:spLocks noChangeShapeType="1"/>
          </p:cNvSpPr>
          <p:nvPr/>
        </p:nvSpPr>
        <p:spPr bwMode="auto">
          <a:xfrm>
            <a:off x="5614988" y="3719519"/>
            <a:ext cx="103187" cy="1095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60" name="Freeform 189"/>
          <p:cNvSpPr>
            <a:spLocks/>
          </p:cNvSpPr>
          <p:nvPr/>
        </p:nvSpPr>
        <p:spPr bwMode="auto">
          <a:xfrm>
            <a:off x="3860800" y="1701800"/>
            <a:ext cx="215900" cy="433388"/>
          </a:xfrm>
          <a:custGeom>
            <a:avLst/>
            <a:gdLst>
              <a:gd name="T0" fmla="*/ 0 w 93"/>
              <a:gd name="T1" fmla="*/ 2147483647 h 166"/>
              <a:gd name="T2" fmla="*/ 2147483647 w 93"/>
              <a:gd name="T3" fmla="*/ 0 h 166"/>
              <a:gd name="T4" fmla="*/ 2147483647 w 93"/>
              <a:gd name="T5" fmla="*/ 2147483647 h 166"/>
              <a:gd name="T6" fmla="*/ 0 w 93"/>
              <a:gd name="T7" fmla="*/ 2147483647 h 166"/>
              <a:gd name="T8" fmla="*/ 0 60000 65536"/>
              <a:gd name="T9" fmla="*/ 0 60000 65536"/>
              <a:gd name="T10" fmla="*/ 0 60000 65536"/>
              <a:gd name="T11" fmla="*/ 0 60000 65536"/>
              <a:gd name="T12" fmla="*/ 0 w 93"/>
              <a:gd name="T13" fmla="*/ 0 h 166"/>
              <a:gd name="T14" fmla="*/ 93 w 93"/>
              <a:gd name="T15" fmla="*/ 166 h 166"/>
            </a:gdLst>
            <a:ahLst/>
            <a:cxnLst>
              <a:cxn ang="T8">
                <a:pos x="T0" y="T1"/>
              </a:cxn>
              <a:cxn ang="T9">
                <a:pos x="T2" y="T3"/>
              </a:cxn>
              <a:cxn ang="T10">
                <a:pos x="T4" y="T5"/>
              </a:cxn>
              <a:cxn ang="T11">
                <a:pos x="T6" y="T7"/>
              </a:cxn>
            </a:cxnLst>
            <a:rect l="T12" t="T13" r="T14" b="T15"/>
            <a:pathLst>
              <a:path w="93" h="166">
                <a:moveTo>
                  <a:pt x="0" y="152"/>
                </a:moveTo>
                <a:lnTo>
                  <a:pt x="93" y="0"/>
                </a:lnTo>
                <a:lnTo>
                  <a:pt x="49" y="166"/>
                </a:lnTo>
                <a:lnTo>
                  <a:pt x="0" y="15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61" name="Line 190"/>
          <p:cNvSpPr>
            <a:spLocks noChangeShapeType="1"/>
          </p:cNvSpPr>
          <p:nvPr/>
        </p:nvSpPr>
        <p:spPr bwMode="auto">
          <a:xfrm>
            <a:off x="3860800" y="2098681"/>
            <a:ext cx="114300"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62" name="Freeform 191"/>
          <p:cNvSpPr>
            <a:spLocks/>
          </p:cNvSpPr>
          <p:nvPr/>
        </p:nvSpPr>
        <p:spPr bwMode="auto">
          <a:xfrm>
            <a:off x="3097213" y="3732213"/>
            <a:ext cx="214312" cy="444500"/>
          </a:xfrm>
          <a:custGeom>
            <a:avLst/>
            <a:gdLst>
              <a:gd name="T0" fmla="*/ 0 w 93"/>
              <a:gd name="T1" fmla="*/ 2147483647 h 170"/>
              <a:gd name="T2" fmla="*/ 2147483647 w 93"/>
              <a:gd name="T3" fmla="*/ 0 h 170"/>
              <a:gd name="T4" fmla="*/ 2147483647 w 93"/>
              <a:gd name="T5" fmla="*/ 2147483647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170"/>
                </a:moveTo>
                <a:lnTo>
                  <a:pt x="93" y="0"/>
                </a:lnTo>
                <a:lnTo>
                  <a:pt x="49" y="119"/>
                </a:lnTo>
                <a:lnTo>
                  <a:pt x="0" y="17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63" name="Freeform 192"/>
          <p:cNvSpPr>
            <a:spLocks/>
          </p:cNvSpPr>
          <p:nvPr/>
        </p:nvSpPr>
        <p:spPr bwMode="auto">
          <a:xfrm>
            <a:off x="3209925" y="3454401"/>
            <a:ext cx="215900" cy="588963"/>
          </a:xfrm>
          <a:custGeom>
            <a:avLst/>
            <a:gdLst>
              <a:gd name="T0" fmla="*/ 2147483647 w 93"/>
              <a:gd name="T1" fmla="*/ 0 h 225"/>
              <a:gd name="T2" fmla="*/ 0 w 93"/>
              <a:gd name="T3" fmla="*/ 2147483647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22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64" name="Line 193"/>
          <p:cNvSpPr>
            <a:spLocks noChangeShapeType="1"/>
          </p:cNvSpPr>
          <p:nvPr/>
        </p:nvSpPr>
        <p:spPr bwMode="auto">
          <a:xfrm flipV="1">
            <a:off x="3097214" y="4043363"/>
            <a:ext cx="112712" cy="1333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65" name="Line 194"/>
          <p:cNvSpPr>
            <a:spLocks noChangeShapeType="1"/>
          </p:cNvSpPr>
          <p:nvPr/>
        </p:nvSpPr>
        <p:spPr bwMode="auto">
          <a:xfrm flipH="1">
            <a:off x="3209925" y="3454401"/>
            <a:ext cx="215900" cy="5889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66" name="Freeform 195"/>
          <p:cNvSpPr>
            <a:spLocks/>
          </p:cNvSpPr>
          <p:nvPr/>
        </p:nvSpPr>
        <p:spPr bwMode="auto">
          <a:xfrm>
            <a:off x="6046791" y="4403725"/>
            <a:ext cx="219075"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67" name="Freeform 196"/>
          <p:cNvSpPr>
            <a:spLocks/>
          </p:cNvSpPr>
          <p:nvPr/>
        </p:nvSpPr>
        <p:spPr bwMode="auto">
          <a:xfrm>
            <a:off x="6162675" y="4403725"/>
            <a:ext cx="215900" cy="96838"/>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68" name="Line 197"/>
          <p:cNvSpPr>
            <a:spLocks noChangeShapeType="1"/>
          </p:cNvSpPr>
          <p:nvPr/>
        </p:nvSpPr>
        <p:spPr bwMode="auto">
          <a:xfrm flipH="1" flipV="1">
            <a:off x="6162675" y="4403731"/>
            <a:ext cx="215900"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69" name="Line 198"/>
          <p:cNvSpPr>
            <a:spLocks noChangeShapeType="1"/>
          </p:cNvSpPr>
          <p:nvPr/>
        </p:nvSpPr>
        <p:spPr bwMode="auto">
          <a:xfrm flipV="1">
            <a:off x="6046791" y="4403731"/>
            <a:ext cx="11588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70" name="Line 199"/>
          <p:cNvSpPr>
            <a:spLocks noChangeShapeType="1"/>
          </p:cNvSpPr>
          <p:nvPr/>
        </p:nvSpPr>
        <p:spPr bwMode="auto">
          <a:xfrm flipH="1" flipV="1">
            <a:off x="5014913" y="2879725"/>
            <a:ext cx="157162" cy="2047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71" name="Freeform 200"/>
          <p:cNvSpPr>
            <a:spLocks/>
          </p:cNvSpPr>
          <p:nvPr/>
        </p:nvSpPr>
        <p:spPr bwMode="auto">
          <a:xfrm>
            <a:off x="3529013" y="2362206"/>
            <a:ext cx="227012" cy="804863"/>
          </a:xfrm>
          <a:custGeom>
            <a:avLst/>
            <a:gdLst>
              <a:gd name="T0" fmla="*/ 2147483647 w 98"/>
              <a:gd name="T1" fmla="*/ 0 h 308"/>
              <a:gd name="T2" fmla="*/ 0 w 98"/>
              <a:gd name="T3" fmla="*/ 2147483647 h 308"/>
              <a:gd name="T4" fmla="*/ 2147483647 w 98"/>
              <a:gd name="T5" fmla="*/ 2147483647 h 308"/>
              <a:gd name="T6" fmla="*/ 2147483647 w 98"/>
              <a:gd name="T7" fmla="*/ 0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98" y="0"/>
                </a:moveTo>
                <a:lnTo>
                  <a:pt x="0" y="308"/>
                </a:lnTo>
                <a:lnTo>
                  <a:pt x="49" y="184"/>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72" name="Line 201"/>
          <p:cNvSpPr>
            <a:spLocks noChangeShapeType="1"/>
          </p:cNvSpPr>
          <p:nvPr/>
        </p:nvSpPr>
        <p:spPr bwMode="auto">
          <a:xfrm flipH="1">
            <a:off x="3529013" y="2435225"/>
            <a:ext cx="196850" cy="7318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73" name="Freeform 202"/>
          <p:cNvSpPr>
            <a:spLocks/>
          </p:cNvSpPr>
          <p:nvPr/>
        </p:nvSpPr>
        <p:spPr bwMode="auto">
          <a:xfrm>
            <a:off x="3425825" y="2843219"/>
            <a:ext cx="217488" cy="611187"/>
          </a:xfrm>
          <a:custGeom>
            <a:avLst/>
            <a:gdLst>
              <a:gd name="T0" fmla="*/ 0 w 94"/>
              <a:gd name="T1" fmla="*/ 2147483647 h 234"/>
              <a:gd name="T2" fmla="*/ 2147483647 w 94"/>
              <a:gd name="T3" fmla="*/ 0 h 234"/>
              <a:gd name="T4" fmla="*/ 2147483647 w 94"/>
              <a:gd name="T5" fmla="*/ 2147483647 h 234"/>
              <a:gd name="T6" fmla="*/ 0 w 94"/>
              <a:gd name="T7" fmla="*/ 2147483647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0" y="234"/>
                </a:moveTo>
                <a:lnTo>
                  <a:pt x="94" y="0"/>
                </a:lnTo>
                <a:lnTo>
                  <a:pt x="45" y="124"/>
                </a:lnTo>
                <a:lnTo>
                  <a:pt x="0" y="2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74" name="Line 203"/>
          <p:cNvSpPr>
            <a:spLocks noChangeShapeType="1"/>
          </p:cNvSpPr>
          <p:nvPr/>
        </p:nvSpPr>
        <p:spPr bwMode="auto">
          <a:xfrm flipV="1">
            <a:off x="3425825" y="3167069"/>
            <a:ext cx="103188" cy="287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75" name="Freeform 204"/>
          <p:cNvSpPr>
            <a:spLocks/>
          </p:cNvSpPr>
          <p:nvPr/>
        </p:nvSpPr>
        <p:spPr bwMode="auto">
          <a:xfrm>
            <a:off x="5067300" y="3011494"/>
            <a:ext cx="217488" cy="276225"/>
          </a:xfrm>
          <a:custGeom>
            <a:avLst/>
            <a:gdLst>
              <a:gd name="T0" fmla="*/ 2147483647 w 94"/>
              <a:gd name="T1" fmla="*/ 2147483647 h 106"/>
              <a:gd name="T2" fmla="*/ 2147483647 w 94"/>
              <a:gd name="T3" fmla="*/ 2147483647 h 106"/>
              <a:gd name="T4" fmla="*/ 0 w 94"/>
              <a:gd name="T5" fmla="*/ 0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28"/>
                </a:moveTo>
                <a:lnTo>
                  <a:pt x="94" y="106"/>
                </a:lnTo>
                <a:lnTo>
                  <a:pt x="0" y="0"/>
                </a:lnTo>
                <a:lnTo>
                  <a:pt x="45"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76" name="Freeform 205"/>
          <p:cNvSpPr>
            <a:spLocks/>
          </p:cNvSpPr>
          <p:nvPr/>
        </p:nvSpPr>
        <p:spPr bwMode="auto">
          <a:xfrm>
            <a:off x="5172075" y="3084513"/>
            <a:ext cx="215900" cy="323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9"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77" name="Line 206"/>
          <p:cNvSpPr>
            <a:spLocks noChangeShapeType="1"/>
          </p:cNvSpPr>
          <p:nvPr/>
        </p:nvSpPr>
        <p:spPr bwMode="auto">
          <a:xfrm flipH="1" flipV="1">
            <a:off x="5172075" y="3084513"/>
            <a:ext cx="215900"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78" name="Freeform 207"/>
          <p:cNvSpPr>
            <a:spLocks/>
          </p:cNvSpPr>
          <p:nvPr/>
        </p:nvSpPr>
        <p:spPr bwMode="auto">
          <a:xfrm>
            <a:off x="5284788" y="3287713"/>
            <a:ext cx="215900" cy="323850"/>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46"/>
                </a:moveTo>
                <a:lnTo>
                  <a:pt x="93" y="124"/>
                </a:lnTo>
                <a:lnTo>
                  <a:pt x="0" y="0"/>
                </a:lnTo>
                <a:lnTo>
                  <a:pt x="44"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79" name="Freeform 208"/>
          <p:cNvSpPr>
            <a:spLocks/>
          </p:cNvSpPr>
          <p:nvPr/>
        </p:nvSpPr>
        <p:spPr bwMode="auto">
          <a:xfrm>
            <a:off x="5387978" y="3408363"/>
            <a:ext cx="227013" cy="311150"/>
          </a:xfrm>
          <a:custGeom>
            <a:avLst/>
            <a:gdLst>
              <a:gd name="T0" fmla="*/ 2147483647 w 98"/>
              <a:gd name="T1" fmla="*/ 2147483647 h 119"/>
              <a:gd name="T2" fmla="*/ 0 w 98"/>
              <a:gd name="T3" fmla="*/ 0 h 119"/>
              <a:gd name="T4" fmla="*/ 2147483647 w 98"/>
              <a:gd name="T5" fmla="*/ 2147483647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98" y="119"/>
                </a:moveTo>
                <a:lnTo>
                  <a:pt x="0" y="0"/>
                </a:lnTo>
                <a:lnTo>
                  <a:pt x="49" y="78"/>
                </a:lnTo>
                <a:lnTo>
                  <a:pt x="98"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80" name="Line 209"/>
          <p:cNvSpPr>
            <a:spLocks noChangeShapeType="1"/>
          </p:cNvSpPr>
          <p:nvPr/>
        </p:nvSpPr>
        <p:spPr bwMode="auto">
          <a:xfrm flipV="1">
            <a:off x="6265863" y="4440244"/>
            <a:ext cx="1127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81" name="Line 210"/>
          <p:cNvSpPr>
            <a:spLocks noChangeShapeType="1"/>
          </p:cNvSpPr>
          <p:nvPr/>
        </p:nvSpPr>
        <p:spPr bwMode="auto">
          <a:xfrm flipH="1" flipV="1">
            <a:off x="5387978" y="3408363"/>
            <a:ext cx="227013" cy="311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82" name="Line 211"/>
          <p:cNvSpPr>
            <a:spLocks noChangeShapeType="1"/>
          </p:cNvSpPr>
          <p:nvPr/>
        </p:nvSpPr>
        <p:spPr bwMode="auto">
          <a:xfrm>
            <a:off x="5284791" y="3287713"/>
            <a:ext cx="103187"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83" name="Freeform 212"/>
          <p:cNvSpPr>
            <a:spLocks/>
          </p:cNvSpPr>
          <p:nvPr/>
        </p:nvSpPr>
        <p:spPr bwMode="auto">
          <a:xfrm>
            <a:off x="5500691" y="3611564"/>
            <a:ext cx="217487" cy="274637"/>
          </a:xfrm>
          <a:custGeom>
            <a:avLst/>
            <a:gdLst>
              <a:gd name="T0" fmla="*/ 2147483647 w 94"/>
              <a:gd name="T1" fmla="*/ 2147483647 h 105"/>
              <a:gd name="T2" fmla="*/ 2147483647 w 94"/>
              <a:gd name="T3" fmla="*/ 2147483647 h 105"/>
              <a:gd name="T4" fmla="*/ 0 w 94"/>
              <a:gd name="T5" fmla="*/ 0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49" y="41"/>
                </a:moveTo>
                <a:lnTo>
                  <a:pt x="94" y="10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84" name="Freeform 213"/>
          <p:cNvSpPr>
            <a:spLocks/>
          </p:cNvSpPr>
          <p:nvPr/>
        </p:nvSpPr>
        <p:spPr bwMode="auto">
          <a:xfrm>
            <a:off x="5614991" y="3719513"/>
            <a:ext cx="217487" cy="239712"/>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64"/>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85" name="Freeform 214"/>
          <p:cNvSpPr>
            <a:spLocks/>
          </p:cNvSpPr>
          <p:nvPr/>
        </p:nvSpPr>
        <p:spPr bwMode="auto">
          <a:xfrm>
            <a:off x="2982913" y="4032250"/>
            <a:ext cx="227012" cy="298450"/>
          </a:xfrm>
          <a:custGeom>
            <a:avLst/>
            <a:gdLst>
              <a:gd name="T0" fmla="*/ 2147483647 w 98"/>
              <a:gd name="T1" fmla="*/ 2147483647 h 114"/>
              <a:gd name="T2" fmla="*/ 2147483647 w 98"/>
              <a:gd name="T3" fmla="*/ 0 h 114"/>
              <a:gd name="T4" fmla="*/ 0 w 98"/>
              <a:gd name="T5" fmla="*/ 2147483647 h 114"/>
              <a:gd name="T6" fmla="*/ 2147483647 w 98"/>
              <a:gd name="T7" fmla="*/ 2147483647 h 114"/>
              <a:gd name="T8" fmla="*/ 0 60000 65536"/>
              <a:gd name="T9" fmla="*/ 0 60000 65536"/>
              <a:gd name="T10" fmla="*/ 0 60000 65536"/>
              <a:gd name="T11" fmla="*/ 0 60000 65536"/>
              <a:gd name="T12" fmla="*/ 0 w 98"/>
              <a:gd name="T13" fmla="*/ 0 h 114"/>
              <a:gd name="T14" fmla="*/ 98 w 98"/>
              <a:gd name="T15" fmla="*/ 114 h 114"/>
            </a:gdLst>
            <a:ahLst/>
            <a:cxnLst>
              <a:cxn ang="T8">
                <a:pos x="T0" y="T1"/>
              </a:cxn>
              <a:cxn ang="T9">
                <a:pos x="T2" y="T3"/>
              </a:cxn>
              <a:cxn ang="T10">
                <a:pos x="T4" y="T5"/>
              </a:cxn>
              <a:cxn ang="T11">
                <a:pos x="T6" y="T7"/>
              </a:cxn>
            </a:cxnLst>
            <a:rect l="T12" t="T13" r="T14" b="T15"/>
            <a:pathLst>
              <a:path w="98" h="114">
                <a:moveTo>
                  <a:pt x="49" y="55"/>
                </a:moveTo>
                <a:lnTo>
                  <a:pt x="98" y="0"/>
                </a:lnTo>
                <a:lnTo>
                  <a:pt x="0" y="114"/>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86" name="Freeform 215"/>
          <p:cNvSpPr>
            <a:spLocks/>
          </p:cNvSpPr>
          <p:nvPr/>
        </p:nvSpPr>
        <p:spPr bwMode="auto">
          <a:xfrm>
            <a:off x="3097213" y="3732213"/>
            <a:ext cx="214312" cy="444500"/>
          </a:xfrm>
          <a:custGeom>
            <a:avLst/>
            <a:gdLst>
              <a:gd name="T0" fmla="*/ 2147483647 w 93"/>
              <a:gd name="T1" fmla="*/ 0 h 170"/>
              <a:gd name="T2" fmla="*/ 0 w 93"/>
              <a:gd name="T3" fmla="*/ 2147483647 h 170"/>
              <a:gd name="T4" fmla="*/ 2147483647 w 93"/>
              <a:gd name="T5" fmla="*/ 2147483647 h 170"/>
              <a:gd name="T6" fmla="*/ 2147483647 w 93"/>
              <a:gd name="T7" fmla="*/ 0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93" y="0"/>
                </a:moveTo>
                <a:lnTo>
                  <a:pt x="0" y="170"/>
                </a:lnTo>
                <a:lnTo>
                  <a:pt x="49" y="11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87" name="Line 216"/>
          <p:cNvSpPr>
            <a:spLocks noChangeShapeType="1"/>
          </p:cNvSpPr>
          <p:nvPr/>
        </p:nvSpPr>
        <p:spPr bwMode="auto">
          <a:xfrm flipH="1" flipV="1">
            <a:off x="4087813" y="1698625"/>
            <a:ext cx="190500" cy="2873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88" name="Line 217"/>
          <p:cNvSpPr>
            <a:spLocks noChangeShapeType="1"/>
          </p:cNvSpPr>
          <p:nvPr/>
        </p:nvSpPr>
        <p:spPr bwMode="auto">
          <a:xfrm flipH="1" flipV="1">
            <a:off x="5614991" y="3719513"/>
            <a:ext cx="217487" cy="2397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89" name="Line 218"/>
          <p:cNvSpPr>
            <a:spLocks noChangeShapeType="1"/>
          </p:cNvSpPr>
          <p:nvPr/>
        </p:nvSpPr>
        <p:spPr bwMode="auto">
          <a:xfrm>
            <a:off x="5500691" y="3611563"/>
            <a:ext cx="114300" cy="1079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90" name="Freeform 219"/>
          <p:cNvSpPr>
            <a:spLocks/>
          </p:cNvSpPr>
          <p:nvPr/>
        </p:nvSpPr>
        <p:spPr bwMode="auto">
          <a:xfrm>
            <a:off x="3756028" y="1954219"/>
            <a:ext cx="219075" cy="407987"/>
          </a:xfrm>
          <a:custGeom>
            <a:avLst/>
            <a:gdLst>
              <a:gd name="T0" fmla="*/ 2147483647 w 94"/>
              <a:gd name="T1" fmla="*/ 2147483647 h 156"/>
              <a:gd name="T2" fmla="*/ 2147483647 w 94"/>
              <a:gd name="T3" fmla="*/ 0 h 156"/>
              <a:gd name="T4" fmla="*/ 0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55"/>
                </a:moveTo>
                <a:lnTo>
                  <a:pt x="94" y="0"/>
                </a:lnTo>
                <a:lnTo>
                  <a:pt x="0" y="156"/>
                </a:lnTo>
                <a:lnTo>
                  <a:pt x="45"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91" name="Freeform 220"/>
          <p:cNvSpPr>
            <a:spLocks/>
          </p:cNvSpPr>
          <p:nvPr/>
        </p:nvSpPr>
        <p:spPr bwMode="auto">
          <a:xfrm>
            <a:off x="3860800" y="1701803"/>
            <a:ext cx="215900" cy="396875"/>
          </a:xfrm>
          <a:custGeom>
            <a:avLst/>
            <a:gdLst>
              <a:gd name="T0" fmla="*/ 2147483647 w 93"/>
              <a:gd name="T1" fmla="*/ 0 h 152"/>
              <a:gd name="T2" fmla="*/ 0 w 93"/>
              <a:gd name="T3" fmla="*/ 2147483647 h 152"/>
              <a:gd name="T4" fmla="*/ 2147483647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0"/>
                </a:moveTo>
                <a:lnTo>
                  <a:pt x="0" y="152"/>
                </a:lnTo>
                <a:lnTo>
                  <a:pt x="49" y="97"/>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92" name="Line 221"/>
          <p:cNvSpPr>
            <a:spLocks noChangeShapeType="1"/>
          </p:cNvSpPr>
          <p:nvPr/>
        </p:nvSpPr>
        <p:spPr bwMode="auto">
          <a:xfrm flipV="1">
            <a:off x="2982913" y="4176719"/>
            <a:ext cx="114300" cy="1539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93" name="Line 222"/>
          <p:cNvSpPr>
            <a:spLocks noChangeShapeType="1"/>
          </p:cNvSpPr>
          <p:nvPr/>
        </p:nvSpPr>
        <p:spPr bwMode="auto">
          <a:xfrm flipH="1">
            <a:off x="3097213" y="3732213"/>
            <a:ext cx="214312" cy="4445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94" name="Line 223"/>
          <p:cNvSpPr>
            <a:spLocks noChangeShapeType="1"/>
          </p:cNvSpPr>
          <p:nvPr/>
        </p:nvSpPr>
        <p:spPr bwMode="auto">
          <a:xfrm flipV="1">
            <a:off x="3756028" y="2098681"/>
            <a:ext cx="104775"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95" name="Line 224"/>
          <p:cNvSpPr>
            <a:spLocks noChangeShapeType="1"/>
          </p:cNvSpPr>
          <p:nvPr/>
        </p:nvSpPr>
        <p:spPr bwMode="auto">
          <a:xfrm flipH="1">
            <a:off x="3860800" y="1701803"/>
            <a:ext cx="215900" cy="396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96" name="Freeform 225"/>
          <p:cNvSpPr>
            <a:spLocks/>
          </p:cNvSpPr>
          <p:nvPr/>
        </p:nvSpPr>
        <p:spPr bwMode="auto">
          <a:xfrm>
            <a:off x="3311525" y="3324225"/>
            <a:ext cx="217488" cy="407988"/>
          </a:xfrm>
          <a:custGeom>
            <a:avLst/>
            <a:gdLst>
              <a:gd name="T0" fmla="*/ 0 w 94"/>
              <a:gd name="T1" fmla="*/ 2147483647 h 156"/>
              <a:gd name="T2" fmla="*/ 2147483647 w 94"/>
              <a:gd name="T3" fmla="*/ 0 h 156"/>
              <a:gd name="T4" fmla="*/ 2147483647 w 94"/>
              <a:gd name="T5" fmla="*/ 2147483647 h 156"/>
              <a:gd name="T6" fmla="*/ 0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0" y="156"/>
                </a:moveTo>
                <a:lnTo>
                  <a:pt x="94" y="0"/>
                </a:lnTo>
                <a:lnTo>
                  <a:pt x="49" y="50"/>
                </a:lnTo>
                <a:lnTo>
                  <a:pt x="0"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97" name="Freeform 226"/>
          <p:cNvSpPr>
            <a:spLocks/>
          </p:cNvSpPr>
          <p:nvPr/>
        </p:nvSpPr>
        <p:spPr bwMode="auto">
          <a:xfrm>
            <a:off x="3425825" y="2843219"/>
            <a:ext cx="217488" cy="611187"/>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234"/>
                </a:lnTo>
                <a:lnTo>
                  <a:pt x="45" y="18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98" name="Line 227"/>
          <p:cNvSpPr>
            <a:spLocks noChangeShapeType="1"/>
          </p:cNvSpPr>
          <p:nvPr/>
        </p:nvSpPr>
        <p:spPr bwMode="auto">
          <a:xfrm flipH="1">
            <a:off x="3725863" y="2362206"/>
            <a:ext cx="30162"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99" name="Freeform 228"/>
          <p:cNvSpPr>
            <a:spLocks/>
          </p:cNvSpPr>
          <p:nvPr/>
        </p:nvSpPr>
        <p:spPr bwMode="auto">
          <a:xfrm>
            <a:off x="5718175" y="3886200"/>
            <a:ext cx="215900" cy="146050"/>
          </a:xfrm>
          <a:custGeom>
            <a:avLst/>
            <a:gdLst>
              <a:gd name="T0" fmla="*/ 2147483647 w 93"/>
              <a:gd name="T1" fmla="*/ 2147483647 h 56"/>
              <a:gd name="T2" fmla="*/ 2147483647 w 93"/>
              <a:gd name="T3" fmla="*/ 2147483647 h 56"/>
              <a:gd name="T4" fmla="*/ 0 w 93"/>
              <a:gd name="T5" fmla="*/ 0 h 56"/>
              <a:gd name="T6" fmla="*/ 2147483647 w 93"/>
              <a:gd name="T7" fmla="*/ 2147483647 h 56"/>
              <a:gd name="T8" fmla="*/ 0 60000 65536"/>
              <a:gd name="T9" fmla="*/ 0 60000 65536"/>
              <a:gd name="T10" fmla="*/ 0 60000 65536"/>
              <a:gd name="T11" fmla="*/ 0 60000 65536"/>
              <a:gd name="T12" fmla="*/ 0 w 93"/>
              <a:gd name="T13" fmla="*/ 0 h 56"/>
              <a:gd name="T14" fmla="*/ 93 w 93"/>
              <a:gd name="T15" fmla="*/ 56 h 56"/>
            </a:gdLst>
            <a:ahLst/>
            <a:cxnLst>
              <a:cxn ang="T8">
                <a:pos x="T0" y="T1"/>
              </a:cxn>
              <a:cxn ang="T9">
                <a:pos x="T2" y="T3"/>
              </a:cxn>
              <a:cxn ang="T10">
                <a:pos x="T4" y="T5"/>
              </a:cxn>
              <a:cxn ang="T11">
                <a:pos x="T6" y="T7"/>
              </a:cxn>
            </a:cxnLst>
            <a:rect l="T12" t="T13" r="T14" b="T15"/>
            <a:pathLst>
              <a:path w="93" h="56">
                <a:moveTo>
                  <a:pt x="49" y="28"/>
                </a:moveTo>
                <a:lnTo>
                  <a:pt x="93" y="5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00" name="Freeform 229"/>
          <p:cNvSpPr>
            <a:spLocks/>
          </p:cNvSpPr>
          <p:nvPr/>
        </p:nvSpPr>
        <p:spPr bwMode="auto">
          <a:xfrm>
            <a:off x="5832475" y="3959231"/>
            <a:ext cx="214313" cy="504825"/>
          </a:xfrm>
          <a:custGeom>
            <a:avLst/>
            <a:gdLst>
              <a:gd name="T0" fmla="*/ 2147483647 w 93"/>
              <a:gd name="T1" fmla="*/ 2147483647 h 193"/>
              <a:gd name="T2" fmla="*/ 0 w 93"/>
              <a:gd name="T3" fmla="*/ 0 h 193"/>
              <a:gd name="T4" fmla="*/ 2147483647 w 93"/>
              <a:gd name="T5" fmla="*/ 2147483647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193"/>
                </a:moveTo>
                <a:lnTo>
                  <a:pt x="0" y="0"/>
                </a:lnTo>
                <a:lnTo>
                  <a:pt x="44" y="28"/>
                </a:lnTo>
                <a:lnTo>
                  <a:pt x="93" y="1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01" name="Freeform 230"/>
          <p:cNvSpPr>
            <a:spLocks/>
          </p:cNvSpPr>
          <p:nvPr/>
        </p:nvSpPr>
        <p:spPr bwMode="auto">
          <a:xfrm>
            <a:off x="6046791" y="4464050"/>
            <a:ext cx="219075" cy="968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02" name="Line 231"/>
          <p:cNvSpPr>
            <a:spLocks noChangeShapeType="1"/>
          </p:cNvSpPr>
          <p:nvPr/>
        </p:nvSpPr>
        <p:spPr bwMode="auto">
          <a:xfrm>
            <a:off x="6046791" y="4464056"/>
            <a:ext cx="21907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03" name="Freeform 232"/>
          <p:cNvSpPr>
            <a:spLocks/>
          </p:cNvSpPr>
          <p:nvPr/>
        </p:nvSpPr>
        <p:spPr bwMode="auto">
          <a:xfrm>
            <a:off x="5934075" y="4032250"/>
            <a:ext cx="228600" cy="528638"/>
          </a:xfrm>
          <a:custGeom>
            <a:avLst/>
            <a:gdLst>
              <a:gd name="T0" fmla="*/ 2147483647 w 99"/>
              <a:gd name="T1" fmla="*/ 2147483647 h 202"/>
              <a:gd name="T2" fmla="*/ 2147483647 w 99"/>
              <a:gd name="T3" fmla="*/ 2147483647 h 202"/>
              <a:gd name="T4" fmla="*/ 0 w 99"/>
              <a:gd name="T5" fmla="*/ 0 h 202"/>
              <a:gd name="T6" fmla="*/ 2147483647 w 99"/>
              <a:gd name="T7" fmla="*/ 2147483647 h 202"/>
              <a:gd name="T8" fmla="*/ 0 60000 65536"/>
              <a:gd name="T9" fmla="*/ 0 60000 65536"/>
              <a:gd name="T10" fmla="*/ 0 60000 65536"/>
              <a:gd name="T11" fmla="*/ 0 60000 65536"/>
              <a:gd name="T12" fmla="*/ 0 w 99"/>
              <a:gd name="T13" fmla="*/ 0 h 202"/>
              <a:gd name="T14" fmla="*/ 99 w 99"/>
              <a:gd name="T15" fmla="*/ 202 h 202"/>
            </a:gdLst>
            <a:ahLst/>
            <a:cxnLst>
              <a:cxn ang="T8">
                <a:pos x="T0" y="T1"/>
              </a:cxn>
              <a:cxn ang="T9">
                <a:pos x="T2" y="T3"/>
              </a:cxn>
              <a:cxn ang="T10">
                <a:pos x="T4" y="T5"/>
              </a:cxn>
              <a:cxn ang="T11">
                <a:pos x="T6" y="T7"/>
              </a:cxn>
            </a:cxnLst>
            <a:rect l="T12" t="T13" r="T14" b="T15"/>
            <a:pathLst>
              <a:path w="99" h="202">
                <a:moveTo>
                  <a:pt x="49" y="165"/>
                </a:moveTo>
                <a:lnTo>
                  <a:pt x="99" y="202"/>
                </a:lnTo>
                <a:lnTo>
                  <a:pt x="0" y="0"/>
                </a:lnTo>
                <a:lnTo>
                  <a:pt x="4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04" name="Line 233"/>
          <p:cNvSpPr>
            <a:spLocks noChangeShapeType="1"/>
          </p:cNvSpPr>
          <p:nvPr/>
        </p:nvSpPr>
        <p:spPr bwMode="auto">
          <a:xfrm>
            <a:off x="6046788" y="4464056"/>
            <a:ext cx="3175"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05" name="Line 234"/>
          <p:cNvSpPr>
            <a:spLocks noChangeShapeType="1"/>
          </p:cNvSpPr>
          <p:nvPr/>
        </p:nvSpPr>
        <p:spPr bwMode="auto">
          <a:xfrm flipV="1">
            <a:off x="3311525" y="3454405"/>
            <a:ext cx="114300" cy="277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06" name="Line 235"/>
          <p:cNvSpPr>
            <a:spLocks noChangeShapeType="1"/>
          </p:cNvSpPr>
          <p:nvPr/>
        </p:nvSpPr>
        <p:spPr bwMode="auto">
          <a:xfrm flipH="1">
            <a:off x="3425825" y="2843219"/>
            <a:ext cx="217488" cy="6111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07" name="Line 236"/>
          <p:cNvSpPr>
            <a:spLocks noChangeShapeType="1"/>
          </p:cNvSpPr>
          <p:nvPr/>
        </p:nvSpPr>
        <p:spPr bwMode="auto">
          <a:xfrm flipH="1" flipV="1">
            <a:off x="5832475" y="3959231"/>
            <a:ext cx="214313" cy="504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08" name="Line 237"/>
          <p:cNvSpPr>
            <a:spLocks noChangeShapeType="1"/>
          </p:cNvSpPr>
          <p:nvPr/>
        </p:nvSpPr>
        <p:spPr bwMode="auto">
          <a:xfrm>
            <a:off x="5727701" y="3886203"/>
            <a:ext cx="104775"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09" name="Line 238"/>
          <p:cNvSpPr>
            <a:spLocks noChangeShapeType="1"/>
          </p:cNvSpPr>
          <p:nvPr/>
        </p:nvSpPr>
        <p:spPr bwMode="auto">
          <a:xfrm>
            <a:off x="6046788" y="4464056"/>
            <a:ext cx="3175"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10" name="Line 239"/>
          <p:cNvSpPr>
            <a:spLocks noChangeShapeType="1"/>
          </p:cNvSpPr>
          <p:nvPr/>
        </p:nvSpPr>
        <p:spPr bwMode="auto">
          <a:xfrm>
            <a:off x="5945188" y="4043369"/>
            <a:ext cx="101600" cy="4206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11" name="Freeform 240"/>
          <p:cNvSpPr>
            <a:spLocks/>
          </p:cNvSpPr>
          <p:nvPr/>
        </p:nvSpPr>
        <p:spPr bwMode="auto">
          <a:xfrm>
            <a:off x="4954591" y="2963869"/>
            <a:ext cx="217487" cy="250825"/>
          </a:xfrm>
          <a:custGeom>
            <a:avLst/>
            <a:gdLst>
              <a:gd name="T0" fmla="*/ 2147483647 w 94"/>
              <a:gd name="T1" fmla="*/ 2147483647 h 96"/>
              <a:gd name="T2" fmla="*/ 2147483647 w 94"/>
              <a:gd name="T3" fmla="*/ 2147483647 h 96"/>
              <a:gd name="T4" fmla="*/ 0 w 94"/>
              <a:gd name="T5" fmla="*/ 0 h 96"/>
              <a:gd name="T6" fmla="*/ 2147483647 w 94"/>
              <a:gd name="T7" fmla="*/ 2147483647 h 96"/>
              <a:gd name="T8" fmla="*/ 0 60000 65536"/>
              <a:gd name="T9" fmla="*/ 0 60000 65536"/>
              <a:gd name="T10" fmla="*/ 0 60000 65536"/>
              <a:gd name="T11" fmla="*/ 0 60000 65536"/>
              <a:gd name="T12" fmla="*/ 0 w 94"/>
              <a:gd name="T13" fmla="*/ 0 h 96"/>
              <a:gd name="T14" fmla="*/ 94 w 94"/>
              <a:gd name="T15" fmla="*/ 96 h 96"/>
            </a:gdLst>
            <a:ahLst/>
            <a:cxnLst>
              <a:cxn ang="T8">
                <a:pos x="T0" y="T1"/>
              </a:cxn>
              <a:cxn ang="T9">
                <a:pos x="T2" y="T3"/>
              </a:cxn>
              <a:cxn ang="T10">
                <a:pos x="T4" y="T5"/>
              </a:cxn>
              <a:cxn ang="T11">
                <a:pos x="T6" y="T7"/>
              </a:cxn>
            </a:cxnLst>
            <a:rect l="T12" t="T13" r="T14" b="T15"/>
            <a:pathLst>
              <a:path w="94" h="96">
                <a:moveTo>
                  <a:pt x="49" y="18"/>
                </a:moveTo>
                <a:lnTo>
                  <a:pt x="94" y="96"/>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12" name="Freeform 241"/>
          <p:cNvSpPr>
            <a:spLocks/>
          </p:cNvSpPr>
          <p:nvPr/>
        </p:nvSpPr>
        <p:spPr bwMode="auto">
          <a:xfrm>
            <a:off x="5067300" y="3011494"/>
            <a:ext cx="217488" cy="276225"/>
          </a:xfrm>
          <a:custGeom>
            <a:avLst/>
            <a:gdLst>
              <a:gd name="T0" fmla="*/ 2147483647 w 94"/>
              <a:gd name="T1" fmla="*/ 2147483647 h 106"/>
              <a:gd name="T2" fmla="*/ 0 w 94"/>
              <a:gd name="T3" fmla="*/ 0 h 106"/>
              <a:gd name="T4" fmla="*/ 2147483647 w 94"/>
              <a:gd name="T5" fmla="*/ 2147483647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106"/>
                </a:moveTo>
                <a:lnTo>
                  <a:pt x="0" y="0"/>
                </a:lnTo>
                <a:lnTo>
                  <a:pt x="45" y="78"/>
                </a:lnTo>
                <a:lnTo>
                  <a:pt x="94"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13" name="Freeform 242"/>
          <p:cNvSpPr>
            <a:spLocks/>
          </p:cNvSpPr>
          <p:nvPr/>
        </p:nvSpPr>
        <p:spPr bwMode="auto">
          <a:xfrm>
            <a:off x="6162675" y="4500569"/>
            <a:ext cx="215900"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14" name="Line 243"/>
          <p:cNvSpPr>
            <a:spLocks noChangeShapeType="1"/>
          </p:cNvSpPr>
          <p:nvPr/>
        </p:nvSpPr>
        <p:spPr bwMode="auto">
          <a:xfrm flipH="1" flipV="1">
            <a:off x="5067300" y="3011494"/>
            <a:ext cx="217488" cy="276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15" name="Line 244"/>
          <p:cNvSpPr>
            <a:spLocks noChangeShapeType="1"/>
          </p:cNvSpPr>
          <p:nvPr/>
        </p:nvSpPr>
        <p:spPr bwMode="auto">
          <a:xfrm flipV="1">
            <a:off x="6162675" y="4500569"/>
            <a:ext cx="10318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16" name="Freeform 245"/>
          <p:cNvSpPr>
            <a:spLocks/>
          </p:cNvSpPr>
          <p:nvPr/>
        </p:nvSpPr>
        <p:spPr bwMode="auto">
          <a:xfrm>
            <a:off x="3643316" y="2362206"/>
            <a:ext cx="217487" cy="481013"/>
          </a:xfrm>
          <a:custGeom>
            <a:avLst/>
            <a:gdLst>
              <a:gd name="T0" fmla="*/ 0 w 94"/>
              <a:gd name="T1" fmla="*/ 2147483647 h 184"/>
              <a:gd name="T2" fmla="*/ 2147483647 w 94"/>
              <a:gd name="T3" fmla="*/ 2147483647 h 184"/>
              <a:gd name="T4" fmla="*/ 2147483647 w 94"/>
              <a:gd name="T5" fmla="*/ 0 h 184"/>
              <a:gd name="T6" fmla="*/ 0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0" y="184"/>
                </a:moveTo>
                <a:lnTo>
                  <a:pt x="94" y="51"/>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17" name="Freeform 246"/>
          <p:cNvSpPr>
            <a:spLocks/>
          </p:cNvSpPr>
          <p:nvPr/>
        </p:nvSpPr>
        <p:spPr bwMode="auto">
          <a:xfrm>
            <a:off x="3756028" y="1954219"/>
            <a:ext cx="219075" cy="541337"/>
          </a:xfrm>
          <a:custGeom>
            <a:avLst/>
            <a:gdLst>
              <a:gd name="T0" fmla="*/ 2147483647 w 94"/>
              <a:gd name="T1" fmla="*/ 2147483647 h 207"/>
              <a:gd name="T2" fmla="*/ 0 w 94"/>
              <a:gd name="T3" fmla="*/ 2147483647 h 207"/>
              <a:gd name="T4" fmla="*/ 2147483647 w 94"/>
              <a:gd name="T5" fmla="*/ 0 h 207"/>
              <a:gd name="T6" fmla="*/ 2147483647 w 94"/>
              <a:gd name="T7" fmla="*/ 2147483647 h 207"/>
              <a:gd name="T8" fmla="*/ 0 60000 65536"/>
              <a:gd name="T9" fmla="*/ 0 60000 65536"/>
              <a:gd name="T10" fmla="*/ 0 60000 65536"/>
              <a:gd name="T11" fmla="*/ 0 60000 65536"/>
              <a:gd name="T12" fmla="*/ 0 w 94"/>
              <a:gd name="T13" fmla="*/ 0 h 207"/>
              <a:gd name="T14" fmla="*/ 94 w 94"/>
              <a:gd name="T15" fmla="*/ 207 h 207"/>
            </a:gdLst>
            <a:ahLst/>
            <a:cxnLst>
              <a:cxn ang="T8">
                <a:pos x="T0" y="T1"/>
              </a:cxn>
              <a:cxn ang="T9">
                <a:pos x="T2" y="T3"/>
              </a:cxn>
              <a:cxn ang="T10">
                <a:pos x="T4" y="T5"/>
              </a:cxn>
              <a:cxn ang="T11">
                <a:pos x="T6" y="T7"/>
              </a:cxn>
            </a:cxnLst>
            <a:rect l="T12" t="T13" r="T14" b="T15"/>
            <a:pathLst>
              <a:path w="94" h="207">
                <a:moveTo>
                  <a:pt x="45" y="207"/>
                </a:moveTo>
                <a:lnTo>
                  <a:pt x="0" y="156"/>
                </a:lnTo>
                <a:lnTo>
                  <a:pt x="94" y="0"/>
                </a:lnTo>
                <a:lnTo>
                  <a:pt x="45"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18" name="Line 247"/>
          <p:cNvSpPr>
            <a:spLocks noChangeShapeType="1"/>
          </p:cNvSpPr>
          <p:nvPr/>
        </p:nvSpPr>
        <p:spPr bwMode="auto">
          <a:xfrm flipH="1">
            <a:off x="3756028" y="1954219"/>
            <a:ext cx="219075" cy="4079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19" name="Freeform 248"/>
          <p:cNvSpPr>
            <a:spLocks/>
          </p:cNvSpPr>
          <p:nvPr/>
        </p:nvSpPr>
        <p:spPr bwMode="auto">
          <a:xfrm>
            <a:off x="2878141" y="4330700"/>
            <a:ext cx="219075" cy="266700"/>
          </a:xfrm>
          <a:custGeom>
            <a:avLst/>
            <a:gdLst>
              <a:gd name="T0" fmla="*/ 2147483647 w 94"/>
              <a:gd name="T1" fmla="*/ 0 h 102"/>
              <a:gd name="T2" fmla="*/ 2147483647 w 94"/>
              <a:gd name="T3" fmla="*/ 2147483647 h 102"/>
              <a:gd name="T4" fmla="*/ 0 w 94"/>
              <a:gd name="T5" fmla="*/ 2147483647 h 102"/>
              <a:gd name="T6" fmla="*/ 2147483647 w 94"/>
              <a:gd name="T7" fmla="*/ 0 h 102"/>
              <a:gd name="T8" fmla="*/ 0 60000 65536"/>
              <a:gd name="T9" fmla="*/ 0 60000 65536"/>
              <a:gd name="T10" fmla="*/ 0 60000 65536"/>
              <a:gd name="T11" fmla="*/ 0 60000 65536"/>
              <a:gd name="T12" fmla="*/ 0 w 94"/>
              <a:gd name="T13" fmla="*/ 0 h 102"/>
              <a:gd name="T14" fmla="*/ 94 w 94"/>
              <a:gd name="T15" fmla="*/ 102 h 102"/>
            </a:gdLst>
            <a:ahLst/>
            <a:cxnLst>
              <a:cxn ang="T8">
                <a:pos x="T0" y="T1"/>
              </a:cxn>
              <a:cxn ang="T9">
                <a:pos x="T2" y="T3"/>
              </a:cxn>
              <a:cxn ang="T10">
                <a:pos x="T4" y="T5"/>
              </a:cxn>
              <a:cxn ang="T11">
                <a:pos x="T6" y="T7"/>
              </a:cxn>
            </a:cxnLst>
            <a:rect l="T12" t="T13" r="T14" b="T15"/>
            <a:pathLst>
              <a:path w="94" h="102">
                <a:moveTo>
                  <a:pt x="45" y="0"/>
                </a:moveTo>
                <a:lnTo>
                  <a:pt x="94" y="102"/>
                </a:lnTo>
                <a:lnTo>
                  <a:pt x="0" y="8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20" name="Freeform 249"/>
          <p:cNvSpPr>
            <a:spLocks/>
          </p:cNvSpPr>
          <p:nvPr/>
        </p:nvSpPr>
        <p:spPr bwMode="auto">
          <a:xfrm>
            <a:off x="2982913" y="4032250"/>
            <a:ext cx="227012" cy="565150"/>
          </a:xfrm>
          <a:custGeom>
            <a:avLst/>
            <a:gdLst>
              <a:gd name="T0" fmla="*/ 2147483647 w 98"/>
              <a:gd name="T1" fmla="*/ 0 h 216"/>
              <a:gd name="T2" fmla="*/ 0 w 98"/>
              <a:gd name="T3" fmla="*/ 2147483647 h 216"/>
              <a:gd name="T4" fmla="*/ 2147483647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98" y="0"/>
                </a:moveTo>
                <a:lnTo>
                  <a:pt x="0" y="114"/>
                </a:lnTo>
                <a:lnTo>
                  <a:pt x="49" y="216"/>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21" name="Freeform 250"/>
          <p:cNvSpPr>
            <a:spLocks/>
          </p:cNvSpPr>
          <p:nvPr/>
        </p:nvSpPr>
        <p:spPr bwMode="auto">
          <a:xfrm>
            <a:off x="5172075" y="3214688"/>
            <a:ext cx="215900" cy="277812"/>
          </a:xfrm>
          <a:custGeom>
            <a:avLst/>
            <a:gdLst>
              <a:gd name="T0" fmla="*/ 2147483647 w 93"/>
              <a:gd name="T1" fmla="*/ 2147483647 h 106"/>
              <a:gd name="T2" fmla="*/ 2147483647 w 93"/>
              <a:gd name="T3" fmla="*/ 2147483647 h 106"/>
              <a:gd name="T4" fmla="*/ 0 w 93"/>
              <a:gd name="T5" fmla="*/ 0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28"/>
                </a:moveTo>
                <a:lnTo>
                  <a:pt x="93" y="10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22" name="Freeform 251"/>
          <p:cNvSpPr>
            <a:spLocks/>
          </p:cNvSpPr>
          <p:nvPr/>
        </p:nvSpPr>
        <p:spPr bwMode="auto">
          <a:xfrm>
            <a:off x="5284788" y="3287713"/>
            <a:ext cx="215900" cy="323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23" name="Freeform 252"/>
          <p:cNvSpPr>
            <a:spLocks/>
          </p:cNvSpPr>
          <p:nvPr/>
        </p:nvSpPr>
        <p:spPr bwMode="auto">
          <a:xfrm>
            <a:off x="3975100" y="1701800"/>
            <a:ext cx="214313" cy="444500"/>
          </a:xfrm>
          <a:custGeom>
            <a:avLst/>
            <a:gdLst>
              <a:gd name="T0" fmla="*/ 0 w 93"/>
              <a:gd name="T1" fmla="*/ 2147483647 h 170"/>
              <a:gd name="T2" fmla="*/ 2147483647 w 93"/>
              <a:gd name="T3" fmla="*/ 2147483647 h 170"/>
              <a:gd name="T4" fmla="*/ 2147483647 w 93"/>
              <a:gd name="T5" fmla="*/ 0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97"/>
                </a:moveTo>
                <a:lnTo>
                  <a:pt x="93" y="170"/>
                </a:lnTo>
                <a:lnTo>
                  <a:pt x="44" y="0"/>
                </a:lnTo>
                <a:lnTo>
                  <a:pt x="0"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24" name="Line 253"/>
          <p:cNvSpPr>
            <a:spLocks noChangeShapeType="1"/>
          </p:cNvSpPr>
          <p:nvPr/>
        </p:nvSpPr>
        <p:spPr bwMode="auto">
          <a:xfrm flipV="1">
            <a:off x="2878141" y="4330700"/>
            <a:ext cx="104775" cy="230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25" name="Line 254"/>
          <p:cNvSpPr>
            <a:spLocks noChangeShapeType="1"/>
          </p:cNvSpPr>
          <p:nvPr/>
        </p:nvSpPr>
        <p:spPr bwMode="auto">
          <a:xfrm flipH="1">
            <a:off x="2982913" y="4032250"/>
            <a:ext cx="227012" cy="2984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26" name="Freeform 255"/>
          <p:cNvSpPr>
            <a:spLocks/>
          </p:cNvSpPr>
          <p:nvPr/>
        </p:nvSpPr>
        <p:spPr bwMode="auto">
          <a:xfrm>
            <a:off x="3209925" y="3732218"/>
            <a:ext cx="215900" cy="300037"/>
          </a:xfrm>
          <a:custGeom>
            <a:avLst/>
            <a:gdLst>
              <a:gd name="T0" fmla="*/ 2147483647 w 93"/>
              <a:gd name="T1" fmla="*/ 0 h 115"/>
              <a:gd name="T2" fmla="*/ 2147483647 w 93"/>
              <a:gd name="T3" fmla="*/ 0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0"/>
                </a:lnTo>
                <a:lnTo>
                  <a:pt x="0" y="115"/>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27" name="Freeform 256"/>
          <p:cNvSpPr>
            <a:spLocks/>
          </p:cNvSpPr>
          <p:nvPr/>
        </p:nvSpPr>
        <p:spPr bwMode="auto">
          <a:xfrm>
            <a:off x="3311525" y="3324225"/>
            <a:ext cx="217488" cy="407988"/>
          </a:xfrm>
          <a:custGeom>
            <a:avLst/>
            <a:gdLst>
              <a:gd name="T0" fmla="*/ 2147483647 w 94"/>
              <a:gd name="T1" fmla="*/ 0 h 156"/>
              <a:gd name="T2" fmla="*/ 0 w 94"/>
              <a:gd name="T3" fmla="*/ 2147483647 h 156"/>
              <a:gd name="T4" fmla="*/ 2147483647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0"/>
                </a:moveTo>
                <a:lnTo>
                  <a:pt x="0" y="156"/>
                </a:lnTo>
                <a:lnTo>
                  <a:pt x="49" y="15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28" name="Line 257"/>
          <p:cNvSpPr>
            <a:spLocks noChangeShapeType="1"/>
          </p:cNvSpPr>
          <p:nvPr/>
        </p:nvSpPr>
        <p:spPr bwMode="auto">
          <a:xfrm flipH="1" flipV="1">
            <a:off x="5284788" y="3287713"/>
            <a:ext cx="215900"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29" name="Line 258"/>
          <p:cNvSpPr>
            <a:spLocks noChangeShapeType="1"/>
          </p:cNvSpPr>
          <p:nvPr/>
        </p:nvSpPr>
        <p:spPr bwMode="auto">
          <a:xfrm>
            <a:off x="5172078" y="3214694"/>
            <a:ext cx="112713"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30" name="Line 259"/>
          <p:cNvSpPr>
            <a:spLocks noChangeShapeType="1"/>
          </p:cNvSpPr>
          <p:nvPr/>
        </p:nvSpPr>
        <p:spPr bwMode="auto">
          <a:xfrm flipH="1" flipV="1">
            <a:off x="4076703" y="1701801"/>
            <a:ext cx="30163" cy="3524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31" name="Line 260"/>
          <p:cNvSpPr>
            <a:spLocks noChangeShapeType="1"/>
          </p:cNvSpPr>
          <p:nvPr/>
        </p:nvSpPr>
        <p:spPr bwMode="auto">
          <a:xfrm flipV="1">
            <a:off x="3209928" y="3732218"/>
            <a:ext cx="101600"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32" name="Line 261"/>
          <p:cNvSpPr>
            <a:spLocks noChangeShapeType="1"/>
          </p:cNvSpPr>
          <p:nvPr/>
        </p:nvSpPr>
        <p:spPr bwMode="auto">
          <a:xfrm flipH="1">
            <a:off x="3311525" y="3324225"/>
            <a:ext cx="217488" cy="407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33" name="Freeform 262"/>
          <p:cNvSpPr>
            <a:spLocks/>
          </p:cNvSpPr>
          <p:nvPr/>
        </p:nvSpPr>
        <p:spPr bwMode="auto">
          <a:xfrm>
            <a:off x="5387978" y="3492500"/>
            <a:ext cx="227013" cy="323850"/>
          </a:xfrm>
          <a:custGeom>
            <a:avLst/>
            <a:gdLst>
              <a:gd name="T0" fmla="*/ 2147483647 w 98"/>
              <a:gd name="T1" fmla="*/ 2147483647 h 124"/>
              <a:gd name="T2" fmla="*/ 2147483647 w 98"/>
              <a:gd name="T3" fmla="*/ 2147483647 h 124"/>
              <a:gd name="T4" fmla="*/ 0 w 98"/>
              <a:gd name="T5" fmla="*/ 0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49" y="46"/>
                </a:moveTo>
                <a:lnTo>
                  <a:pt x="98"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34" name="Freeform 263"/>
          <p:cNvSpPr>
            <a:spLocks/>
          </p:cNvSpPr>
          <p:nvPr/>
        </p:nvSpPr>
        <p:spPr bwMode="auto">
          <a:xfrm>
            <a:off x="5500691" y="3611564"/>
            <a:ext cx="217487" cy="274637"/>
          </a:xfrm>
          <a:custGeom>
            <a:avLst/>
            <a:gdLst>
              <a:gd name="T0" fmla="*/ 2147483647 w 94"/>
              <a:gd name="T1" fmla="*/ 2147483647 h 105"/>
              <a:gd name="T2" fmla="*/ 0 w 94"/>
              <a:gd name="T3" fmla="*/ 0 h 105"/>
              <a:gd name="T4" fmla="*/ 2147483647 w 94"/>
              <a:gd name="T5" fmla="*/ 2147483647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94" y="105"/>
                </a:moveTo>
                <a:lnTo>
                  <a:pt x="0" y="0"/>
                </a:lnTo>
                <a:lnTo>
                  <a:pt x="49" y="78"/>
                </a:lnTo>
                <a:lnTo>
                  <a:pt x="94" y="10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35" name="Line 264"/>
          <p:cNvSpPr>
            <a:spLocks noChangeShapeType="1"/>
          </p:cNvSpPr>
          <p:nvPr/>
        </p:nvSpPr>
        <p:spPr bwMode="auto">
          <a:xfrm flipH="1" flipV="1">
            <a:off x="5500691" y="3611564"/>
            <a:ext cx="217487" cy="2746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36" name="Line 265"/>
          <p:cNvSpPr>
            <a:spLocks noChangeShapeType="1"/>
          </p:cNvSpPr>
          <p:nvPr/>
        </p:nvSpPr>
        <p:spPr bwMode="auto">
          <a:xfrm>
            <a:off x="5387975" y="3492504"/>
            <a:ext cx="112713" cy="1190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37" name="Freeform 266"/>
          <p:cNvSpPr>
            <a:spLocks/>
          </p:cNvSpPr>
          <p:nvPr/>
        </p:nvSpPr>
        <p:spPr bwMode="auto">
          <a:xfrm>
            <a:off x="5614991" y="3816350"/>
            <a:ext cx="217487" cy="239713"/>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27"/>
                </a:moveTo>
                <a:lnTo>
                  <a:pt x="94" y="92"/>
                </a:lnTo>
                <a:lnTo>
                  <a:pt x="0" y="0"/>
                </a:lnTo>
                <a:lnTo>
                  <a:pt x="45" y="2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38" name="Freeform 267"/>
          <p:cNvSpPr>
            <a:spLocks/>
          </p:cNvSpPr>
          <p:nvPr/>
        </p:nvSpPr>
        <p:spPr bwMode="auto">
          <a:xfrm>
            <a:off x="5718175" y="3886204"/>
            <a:ext cx="215900" cy="169863"/>
          </a:xfrm>
          <a:custGeom>
            <a:avLst/>
            <a:gdLst>
              <a:gd name="T0" fmla="*/ 2147483647 w 93"/>
              <a:gd name="T1" fmla="*/ 2147483647 h 65"/>
              <a:gd name="T2" fmla="*/ 0 w 93"/>
              <a:gd name="T3" fmla="*/ 0 h 65"/>
              <a:gd name="T4" fmla="*/ 2147483647 w 93"/>
              <a:gd name="T5" fmla="*/ 2147483647 h 65"/>
              <a:gd name="T6" fmla="*/ 2147483647 w 93"/>
              <a:gd name="T7" fmla="*/ 2147483647 h 65"/>
              <a:gd name="T8" fmla="*/ 0 60000 65536"/>
              <a:gd name="T9" fmla="*/ 0 60000 65536"/>
              <a:gd name="T10" fmla="*/ 0 60000 65536"/>
              <a:gd name="T11" fmla="*/ 0 60000 65536"/>
              <a:gd name="T12" fmla="*/ 0 w 93"/>
              <a:gd name="T13" fmla="*/ 0 h 65"/>
              <a:gd name="T14" fmla="*/ 93 w 93"/>
              <a:gd name="T15" fmla="*/ 65 h 65"/>
            </a:gdLst>
            <a:ahLst/>
            <a:cxnLst>
              <a:cxn ang="T8">
                <a:pos x="T0" y="T1"/>
              </a:cxn>
              <a:cxn ang="T9">
                <a:pos x="T2" y="T3"/>
              </a:cxn>
              <a:cxn ang="T10">
                <a:pos x="T4" y="T5"/>
              </a:cxn>
              <a:cxn ang="T11">
                <a:pos x="T6" y="T7"/>
              </a:cxn>
            </a:cxnLst>
            <a:rect l="T12" t="T13" r="T14" b="T15"/>
            <a:pathLst>
              <a:path w="93" h="65">
                <a:moveTo>
                  <a:pt x="93" y="56"/>
                </a:moveTo>
                <a:lnTo>
                  <a:pt x="0" y="0"/>
                </a:lnTo>
                <a:lnTo>
                  <a:pt x="49" y="65"/>
                </a:lnTo>
                <a:lnTo>
                  <a:pt x="93" y="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39" name="Line 268"/>
          <p:cNvSpPr>
            <a:spLocks noChangeShapeType="1"/>
          </p:cNvSpPr>
          <p:nvPr/>
        </p:nvSpPr>
        <p:spPr bwMode="auto">
          <a:xfrm>
            <a:off x="5718178" y="3886206"/>
            <a:ext cx="9525"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40" name="Freeform 269"/>
          <p:cNvSpPr>
            <a:spLocks/>
          </p:cNvSpPr>
          <p:nvPr/>
        </p:nvSpPr>
        <p:spPr bwMode="auto">
          <a:xfrm>
            <a:off x="3529013" y="2843213"/>
            <a:ext cx="227012" cy="481012"/>
          </a:xfrm>
          <a:custGeom>
            <a:avLst/>
            <a:gdLst>
              <a:gd name="T0" fmla="*/ 0 w 98"/>
              <a:gd name="T1" fmla="*/ 2147483647 h 184"/>
              <a:gd name="T2" fmla="*/ 2147483647 w 98"/>
              <a:gd name="T3" fmla="*/ 2147483647 h 184"/>
              <a:gd name="T4" fmla="*/ 2147483647 w 98"/>
              <a:gd name="T5" fmla="*/ 0 h 184"/>
              <a:gd name="T6" fmla="*/ 0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0" y="184"/>
                </a:moveTo>
                <a:lnTo>
                  <a:pt x="98" y="83"/>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41" name="Freeform 270"/>
          <p:cNvSpPr>
            <a:spLocks/>
          </p:cNvSpPr>
          <p:nvPr/>
        </p:nvSpPr>
        <p:spPr bwMode="auto">
          <a:xfrm>
            <a:off x="3643316" y="2495550"/>
            <a:ext cx="217487" cy="565150"/>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33"/>
                </a:lnTo>
                <a:lnTo>
                  <a:pt x="49"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42" name="Line 271"/>
          <p:cNvSpPr>
            <a:spLocks noChangeShapeType="1"/>
          </p:cNvSpPr>
          <p:nvPr/>
        </p:nvSpPr>
        <p:spPr bwMode="auto">
          <a:xfrm flipH="1" flipV="1">
            <a:off x="5718175" y="3886200"/>
            <a:ext cx="215900"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43" name="Line 272"/>
          <p:cNvSpPr>
            <a:spLocks noChangeShapeType="1"/>
          </p:cNvSpPr>
          <p:nvPr/>
        </p:nvSpPr>
        <p:spPr bwMode="auto">
          <a:xfrm>
            <a:off x="5614988" y="3816350"/>
            <a:ext cx="103187"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44" name="Line 273"/>
          <p:cNvSpPr>
            <a:spLocks noChangeShapeType="1"/>
          </p:cNvSpPr>
          <p:nvPr/>
        </p:nvSpPr>
        <p:spPr bwMode="auto">
          <a:xfrm flipH="1">
            <a:off x="3643316" y="2495556"/>
            <a:ext cx="217487" cy="3476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45" name="Freeform 274"/>
          <p:cNvSpPr>
            <a:spLocks/>
          </p:cNvSpPr>
          <p:nvPr/>
        </p:nvSpPr>
        <p:spPr bwMode="auto">
          <a:xfrm>
            <a:off x="5934075" y="4032256"/>
            <a:ext cx="228600" cy="588963"/>
          </a:xfrm>
          <a:custGeom>
            <a:avLst/>
            <a:gdLst>
              <a:gd name="T0" fmla="*/ 2147483647 w 99"/>
              <a:gd name="T1" fmla="*/ 2147483647 h 225"/>
              <a:gd name="T2" fmla="*/ 0 w 99"/>
              <a:gd name="T3" fmla="*/ 0 h 225"/>
              <a:gd name="T4" fmla="*/ 2147483647 w 99"/>
              <a:gd name="T5" fmla="*/ 2147483647 h 225"/>
              <a:gd name="T6" fmla="*/ 2147483647 w 99"/>
              <a:gd name="T7" fmla="*/ 2147483647 h 225"/>
              <a:gd name="T8" fmla="*/ 0 60000 65536"/>
              <a:gd name="T9" fmla="*/ 0 60000 65536"/>
              <a:gd name="T10" fmla="*/ 0 60000 65536"/>
              <a:gd name="T11" fmla="*/ 0 60000 65536"/>
              <a:gd name="T12" fmla="*/ 0 w 99"/>
              <a:gd name="T13" fmla="*/ 0 h 225"/>
              <a:gd name="T14" fmla="*/ 99 w 99"/>
              <a:gd name="T15" fmla="*/ 225 h 225"/>
            </a:gdLst>
            <a:ahLst/>
            <a:cxnLst>
              <a:cxn ang="T8">
                <a:pos x="T0" y="T1"/>
              </a:cxn>
              <a:cxn ang="T9">
                <a:pos x="T2" y="T3"/>
              </a:cxn>
              <a:cxn ang="T10">
                <a:pos x="T4" y="T5"/>
              </a:cxn>
              <a:cxn ang="T11">
                <a:pos x="T6" y="T7"/>
              </a:cxn>
            </a:cxnLst>
            <a:rect l="T12" t="T13" r="T14" b="T15"/>
            <a:pathLst>
              <a:path w="99" h="225">
                <a:moveTo>
                  <a:pt x="99" y="202"/>
                </a:moveTo>
                <a:lnTo>
                  <a:pt x="0" y="0"/>
                </a:lnTo>
                <a:lnTo>
                  <a:pt x="49" y="225"/>
                </a:lnTo>
                <a:lnTo>
                  <a:pt x="99" y="20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46" name="Line 275"/>
          <p:cNvSpPr>
            <a:spLocks noChangeShapeType="1"/>
          </p:cNvSpPr>
          <p:nvPr/>
        </p:nvSpPr>
        <p:spPr bwMode="auto">
          <a:xfrm>
            <a:off x="5934078" y="4032251"/>
            <a:ext cx="11113" cy="11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47" name="Freeform 276"/>
          <p:cNvSpPr>
            <a:spLocks/>
          </p:cNvSpPr>
          <p:nvPr/>
        </p:nvSpPr>
        <p:spPr bwMode="auto">
          <a:xfrm>
            <a:off x="6046791" y="4560888"/>
            <a:ext cx="219075" cy="93662"/>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50" y="0"/>
                </a:moveTo>
                <a:lnTo>
                  <a:pt x="94" y="36"/>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48" name="Freeform 277"/>
          <p:cNvSpPr>
            <a:spLocks/>
          </p:cNvSpPr>
          <p:nvPr/>
        </p:nvSpPr>
        <p:spPr bwMode="auto">
          <a:xfrm>
            <a:off x="6162675" y="4560888"/>
            <a:ext cx="215900" cy="93662"/>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4"/>
                </a:moveTo>
                <a:lnTo>
                  <a:pt x="0" y="0"/>
                </a:lnTo>
                <a:lnTo>
                  <a:pt x="44" y="36"/>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49" name="Freeform 278"/>
          <p:cNvSpPr>
            <a:spLocks/>
          </p:cNvSpPr>
          <p:nvPr/>
        </p:nvSpPr>
        <p:spPr bwMode="auto">
          <a:xfrm>
            <a:off x="2765425" y="4560888"/>
            <a:ext cx="217488" cy="93662"/>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49" y="0"/>
                </a:moveTo>
                <a:lnTo>
                  <a:pt x="94"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50" name="Freeform 279"/>
          <p:cNvSpPr>
            <a:spLocks/>
          </p:cNvSpPr>
          <p:nvPr/>
        </p:nvSpPr>
        <p:spPr bwMode="auto">
          <a:xfrm>
            <a:off x="2878141" y="4560888"/>
            <a:ext cx="219075" cy="93662"/>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4"/>
                </a:moveTo>
                <a:lnTo>
                  <a:pt x="0" y="0"/>
                </a:lnTo>
                <a:lnTo>
                  <a:pt x="45" y="36"/>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51" name="Freeform 280"/>
          <p:cNvSpPr>
            <a:spLocks/>
          </p:cNvSpPr>
          <p:nvPr/>
        </p:nvSpPr>
        <p:spPr bwMode="auto">
          <a:xfrm>
            <a:off x="3097213" y="4032250"/>
            <a:ext cx="214312" cy="565150"/>
          </a:xfrm>
          <a:custGeom>
            <a:avLst/>
            <a:gdLst>
              <a:gd name="T0" fmla="*/ 2147483647 w 93"/>
              <a:gd name="T1" fmla="*/ 0 h 216"/>
              <a:gd name="T2" fmla="*/ 2147483647 w 93"/>
              <a:gd name="T3" fmla="*/ 2147483647 h 216"/>
              <a:gd name="T4" fmla="*/ 0 w 93"/>
              <a:gd name="T5" fmla="*/ 2147483647 h 216"/>
              <a:gd name="T6" fmla="*/ 2147483647 w 93"/>
              <a:gd name="T7" fmla="*/ 0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49" y="0"/>
                </a:moveTo>
                <a:lnTo>
                  <a:pt x="93" y="59"/>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52" name="Freeform 281"/>
          <p:cNvSpPr>
            <a:spLocks/>
          </p:cNvSpPr>
          <p:nvPr/>
        </p:nvSpPr>
        <p:spPr bwMode="auto">
          <a:xfrm>
            <a:off x="3209925" y="3732217"/>
            <a:ext cx="215900" cy="454025"/>
          </a:xfrm>
          <a:custGeom>
            <a:avLst/>
            <a:gdLst>
              <a:gd name="T0" fmla="*/ 2147483647 w 93"/>
              <a:gd name="T1" fmla="*/ 0 h 174"/>
              <a:gd name="T2" fmla="*/ 0 w 93"/>
              <a:gd name="T3" fmla="*/ 2147483647 h 174"/>
              <a:gd name="T4" fmla="*/ 2147483647 w 93"/>
              <a:gd name="T5" fmla="*/ 2147483647 h 174"/>
              <a:gd name="T6" fmla="*/ 2147483647 w 93"/>
              <a:gd name="T7" fmla="*/ 0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0"/>
                </a:moveTo>
                <a:lnTo>
                  <a:pt x="0" y="115"/>
                </a:lnTo>
                <a:lnTo>
                  <a:pt x="44" y="174"/>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53" name="Freeform 282"/>
          <p:cNvSpPr>
            <a:spLocks/>
          </p:cNvSpPr>
          <p:nvPr/>
        </p:nvSpPr>
        <p:spPr bwMode="auto">
          <a:xfrm>
            <a:off x="5832475" y="4032256"/>
            <a:ext cx="214313" cy="588963"/>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4" y="0"/>
                </a:moveTo>
                <a:lnTo>
                  <a:pt x="93" y="225"/>
                </a:lnTo>
                <a:lnTo>
                  <a:pt x="0" y="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54" name="Freeform 283"/>
          <p:cNvSpPr>
            <a:spLocks/>
          </p:cNvSpPr>
          <p:nvPr/>
        </p:nvSpPr>
        <p:spPr bwMode="auto">
          <a:xfrm>
            <a:off x="3860800" y="1954213"/>
            <a:ext cx="215900" cy="588962"/>
          </a:xfrm>
          <a:custGeom>
            <a:avLst/>
            <a:gdLst>
              <a:gd name="T0" fmla="*/ 0 w 93"/>
              <a:gd name="T1" fmla="*/ 2147483647 h 225"/>
              <a:gd name="T2" fmla="*/ 2147483647 w 93"/>
              <a:gd name="T3" fmla="*/ 2147483647 h 225"/>
              <a:gd name="T4" fmla="*/ 2147483647 w 93"/>
              <a:gd name="T5" fmla="*/ 0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07"/>
                </a:moveTo>
                <a:lnTo>
                  <a:pt x="93" y="225"/>
                </a:lnTo>
                <a:lnTo>
                  <a:pt x="49" y="0"/>
                </a:lnTo>
                <a:lnTo>
                  <a:pt x="0"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55" name="Freeform 284"/>
          <p:cNvSpPr>
            <a:spLocks/>
          </p:cNvSpPr>
          <p:nvPr/>
        </p:nvSpPr>
        <p:spPr bwMode="auto">
          <a:xfrm>
            <a:off x="3975100" y="1954213"/>
            <a:ext cx="214313" cy="588962"/>
          </a:xfrm>
          <a:custGeom>
            <a:avLst/>
            <a:gdLst>
              <a:gd name="T0" fmla="*/ 2147483647 w 93"/>
              <a:gd name="T1" fmla="*/ 2147483647 h 225"/>
              <a:gd name="T2" fmla="*/ 0 w 93"/>
              <a:gd name="T3" fmla="*/ 0 h 225"/>
              <a:gd name="T4" fmla="*/ 2147483647 w 93"/>
              <a:gd name="T5" fmla="*/ 2147483647 h 225"/>
              <a:gd name="T6" fmla="*/ 2147483647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73"/>
                </a:moveTo>
                <a:lnTo>
                  <a:pt x="0" y="0"/>
                </a:lnTo>
                <a:lnTo>
                  <a:pt x="44" y="225"/>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56" name="Freeform 285"/>
          <p:cNvSpPr>
            <a:spLocks/>
          </p:cNvSpPr>
          <p:nvPr/>
        </p:nvSpPr>
        <p:spPr bwMode="auto">
          <a:xfrm>
            <a:off x="4840288" y="2963869"/>
            <a:ext cx="227012" cy="287337"/>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57" name="Freeform 286"/>
          <p:cNvSpPr>
            <a:spLocks/>
          </p:cNvSpPr>
          <p:nvPr/>
        </p:nvSpPr>
        <p:spPr bwMode="auto">
          <a:xfrm>
            <a:off x="4954591" y="2963869"/>
            <a:ext cx="217487" cy="287337"/>
          </a:xfrm>
          <a:custGeom>
            <a:avLst/>
            <a:gdLst>
              <a:gd name="T0" fmla="*/ 2147483647 w 94"/>
              <a:gd name="T1" fmla="*/ 2147483647 h 110"/>
              <a:gd name="T2" fmla="*/ 0 w 94"/>
              <a:gd name="T3" fmla="*/ 0 h 110"/>
              <a:gd name="T4" fmla="*/ 2147483647 w 94"/>
              <a:gd name="T5" fmla="*/ 2147483647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96"/>
                </a:moveTo>
                <a:lnTo>
                  <a:pt x="0" y="0"/>
                </a:lnTo>
                <a:lnTo>
                  <a:pt x="49" y="110"/>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58" name="Line 287"/>
          <p:cNvSpPr>
            <a:spLocks noChangeShapeType="1"/>
          </p:cNvSpPr>
          <p:nvPr/>
        </p:nvSpPr>
        <p:spPr bwMode="auto">
          <a:xfrm flipH="1" flipV="1">
            <a:off x="5934075" y="4032250"/>
            <a:ext cx="228600" cy="5286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59" name="Line 288"/>
          <p:cNvSpPr>
            <a:spLocks noChangeShapeType="1"/>
          </p:cNvSpPr>
          <p:nvPr/>
        </p:nvSpPr>
        <p:spPr bwMode="auto">
          <a:xfrm flipH="1" flipV="1">
            <a:off x="6162675" y="4560888"/>
            <a:ext cx="215900"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60" name="Line 289"/>
          <p:cNvSpPr>
            <a:spLocks noChangeShapeType="1"/>
          </p:cNvSpPr>
          <p:nvPr/>
        </p:nvSpPr>
        <p:spPr bwMode="auto">
          <a:xfrm flipV="1">
            <a:off x="6046791" y="4560894"/>
            <a:ext cx="11588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61" name="Line 290"/>
          <p:cNvSpPr>
            <a:spLocks noChangeShapeType="1"/>
          </p:cNvSpPr>
          <p:nvPr/>
        </p:nvSpPr>
        <p:spPr bwMode="auto">
          <a:xfrm flipH="1" flipV="1">
            <a:off x="2878141" y="4560888"/>
            <a:ext cx="21907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62" name="Line 291"/>
          <p:cNvSpPr>
            <a:spLocks noChangeShapeType="1"/>
          </p:cNvSpPr>
          <p:nvPr/>
        </p:nvSpPr>
        <p:spPr bwMode="auto">
          <a:xfrm flipV="1">
            <a:off x="2765428" y="4560894"/>
            <a:ext cx="112713"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63" name="Line 292"/>
          <p:cNvSpPr>
            <a:spLocks noChangeShapeType="1"/>
          </p:cNvSpPr>
          <p:nvPr/>
        </p:nvSpPr>
        <p:spPr bwMode="auto">
          <a:xfrm flipV="1">
            <a:off x="3097214" y="4032250"/>
            <a:ext cx="112712" cy="565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64" name="Line 293"/>
          <p:cNvSpPr>
            <a:spLocks noChangeShapeType="1"/>
          </p:cNvSpPr>
          <p:nvPr/>
        </p:nvSpPr>
        <p:spPr bwMode="auto">
          <a:xfrm flipH="1">
            <a:off x="3209925" y="3732218"/>
            <a:ext cx="215900"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65" name="Line 294"/>
          <p:cNvSpPr>
            <a:spLocks noChangeShapeType="1"/>
          </p:cNvSpPr>
          <p:nvPr/>
        </p:nvSpPr>
        <p:spPr bwMode="auto">
          <a:xfrm flipV="1">
            <a:off x="5832475" y="4032256"/>
            <a:ext cx="101600"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66" name="Line 295"/>
          <p:cNvSpPr>
            <a:spLocks noChangeShapeType="1"/>
          </p:cNvSpPr>
          <p:nvPr/>
        </p:nvSpPr>
        <p:spPr bwMode="auto">
          <a:xfrm flipH="1" flipV="1">
            <a:off x="3975100" y="1954217"/>
            <a:ext cx="128588" cy="123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67" name="Line 296"/>
          <p:cNvSpPr>
            <a:spLocks noChangeShapeType="1"/>
          </p:cNvSpPr>
          <p:nvPr/>
        </p:nvSpPr>
        <p:spPr bwMode="auto">
          <a:xfrm flipV="1">
            <a:off x="3860800" y="2005019"/>
            <a:ext cx="158750" cy="4905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68" name="Freeform 297"/>
          <p:cNvSpPr>
            <a:spLocks/>
          </p:cNvSpPr>
          <p:nvPr/>
        </p:nvSpPr>
        <p:spPr bwMode="auto">
          <a:xfrm>
            <a:off x="3425825" y="3324225"/>
            <a:ext cx="217488" cy="407988"/>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0"/>
                </a:moveTo>
                <a:lnTo>
                  <a:pt x="94" y="78"/>
                </a:lnTo>
                <a:lnTo>
                  <a:pt x="0" y="15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69" name="Freeform 298"/>
          <p:cNvSpPr>
            <a:spLocks/>
          </p:cNvSpPr>
          <p:nvPr/>
        </p:nvSpPr>
        <p:spPr bwMode="auto">
          <a:xfrm>
            <a:off x="3529013" y="3060706"/>
            <a:ext cx="227012" cy="468313"/>
          </a:xfrm>
          <a:custGeom>
            <a:avLst/>
            <a:gdLst>
              <a:gd name="T0" fmla="*/ 2147483647 w 98"/>
              <a:gd name="T1" fmla="*/ 0 h 179"/>
              <a:gd name="T2" fmla="*/ 0 w 98"/>
              <a:gd name="T3" fmla="*/ 2147483647 h 179"/>
              <a:gd name="T4" fmla="*/ 2147483647 w 98"/>
              <a:gd name="T5" fmla="*/ 2147483647 h 179"/>
              <a:gd name="T6" fmla="*/ 2147483647 w 98"/>
              <a:gd name="T7" fmla="*/ 0 h 179"/>
              <a:gd name="T8" fmla="*/ 0 60000 65536"/>
              <a:gd name="T9" fmla="*/ 0 60000 65536"/>
              <a:gd name="T10" fmla="*/ 0 60000 65536"/>
              <a:gd name="T11" fmla="*/ 0 60000 65536"/>
              <a:gd name="T12" fmla="*/ 0 w 98"/>
              <a:gd name="T13" fmla="*/ 0 h 179"/>
              <a:gd name="T14" fmla="*/ 98 w 98"/>
              <a:gd name="T15" fmla="*/ 179 h 179"/>
            </a:gdLst>
            <a:ahLst/>
            <a:cxnLst>
              <a:cxn ang="T8">
                <a:pos x="T0" y="T1"/>
              </a:cxn>
              <a:cxn ang="T9">
                <a:pos x="T2" y="T3"/>
              </a:cxn>
              <a:cxn ang="T10">
                <a:pos x="T4" y="T5"/>
              </a:cxn>
              <a:cxn ang="T11">
                <a:pos x="T6" y="T7"/>
              </a:cxn>
            </a:cxnLst>
            <a:rect l="T12" t="T13" r="T14" b="T15"/>
            <a:pathLst>
              <a:path w="98" h="179">
                <a:moveTo>
                  <a:pt x="98" y="0"/>
                </a:moveTo>
                <a:lnTo>
                  <a:pt x="0" y="101"/>
                </a:lnTo>
                <a:lnTo>
                  <a:pt x="49" y="17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70" name="Line 299"/>
          <p:cNvSpPr>
            <a:spLocks noChangeShapeType="1"/>
          </p:cNvSpPr>
          <p:nvPr/>
        </p:nvSpPr>
        <p:spPr bwMode="auto">
          <a:xfrm flipH="1">
            <a:off x="3529013" y="3060706"/>
            <a:ext cx="227012"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71" name="Freeform 300"/>
          <p:cNvSpPr>
            <a:spLocks/>
          </p:cNvSpPr>
          <p:nvPr/>
        </p:nvSpPr>
        <p:spPr bwMode="auto">
          <a:xfrm>
            <a:off x="5067300" y="3214688"/>
            <a:ext cx="217488" cy="277812"/>
          </a:xfrm>
          <a:custGeom>
            <a:avLst/>
            <a:gdLst>
              <a:gd name="T0" fmla="*/ 2147483647 w 94"/>
              <a:gd name="T1" fmla="*/ 0 h 106"/>
              <a:gd name="T2" fmla="*/ 2147483647 w 94"/>
              <a:gd name="T3" fmla="*/ 2147483647 h 106"/>
              <a:gd name="T4" fmla="*/ 0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0"/>
                </a:moveTo>
                <a:lnTo>
                  <a:pt x="94" y="106"/>
                </a:lnTo>
                <a:lnTo>
                  <a:pt x="0" y="1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72" name="Freeform 301"/>
          <p:cNvSpPr>
            <a:spLocks/>
          </p:cNvSpPr>
          <p:nvPr/>
        </p:nvSpPr>
        <p:spPr bwMode="auto">
          <a:xfrm>
            <a:off x="5172075" y="3214688"/>
            <a:ext cx="215900" cy="277812"/>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106"/>
                </a:moveTo>
                <a:lnTo>
                  <a:pt x="0" y="0"/>
                </a:lnTo>
                <a:lnTo>
                  <a:pt x="49" y="106"/>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73" name="Line 302"/>
          <p:cNvSpPr>
            <a:spLocks noChangeShapeType="1"/>
          </p:cNvSpPr>
          <p:nvPr/>
        </p:nvSpPr>
        <p:spPr bwMode="auto">
          <a:xfrm flipV="1">
            <a:off x="5067303" y="3214688"/>
            <a:ext cx="10477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74" name="Line 303"/>
          <p:cNvSpPr>
            <a:spLocks noChangeShapeType="1"/>
          </p:cNvSpPr>
          <p:nvPr/>
        </p:nvSpPr>
        <p:spPr bwMode="auto">
          <a:xfrm flipH="1" flipV="1">
            <a:off x="4275141" y="1978031"/>
            <a:ext cx="190500" cy="5889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75" name="Line 304"/>
          <p:cNvSpPr>
            <a:spLocks noChangeShapeType="1"/>
          </p:cNvSpPr>
          <p:nvPr/>
        </p:nvSpPr>
        <p:spPr bwMode="auto">
          <a:xfrm flipV="1">
            <a:off x="4076700" y="2087563"/>
            <a:ext cx="26988" cy="4556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76" name="Freeform 305"/>
          <p:cNvSpPr>
            <a:spLocks/>
          </p:cNvSpPr>
          <p:nvPr/>
        </p:nvSpPr>
        <p:spPr bwMode="auto">
          <a:xfrm>
            <a:off x="2982913" y="4597406"/>
            <a:ext cx="227012" cy="93663"/>
          </a:xfrm>
          <a:custGeom>
            <a:avLst/>
            <a:gdLst>
              <a:gd name="T0" fmla="*/ 2147483647 w 98"/>
              <a:gd name="T1" fmla="*/ 0 h 36"/>
              <a:gd name="T2" fmla="*/ 2147483647 w 98"/>
              <a:gd name="T3" fmla="*/ 2147483647 h 36"/>
              <a:gd name="T4" fmla="*/ 0 w 98"/>
              <a:gd name="T5" fmla="*/ 2147483647 h 36"/>
              <a:gd name="T6" fmla="*/ 2147483647 w 98"/>
              <a:gd name="T7" fmla="*/ 0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49" y="0"/>
                </a:moveTo>
                <a:lnTo>
                  <a:pt x="98" y="36"/>
                </a:lnTo>
                <a:lnTo>
                  <a:pt x="0" y="2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77" name="Freeform 306"/>
          <p:cNvSpPr>
            <a:spLocks/>
          </p:cNvSpPr>
          <p:nvPr/>
        </p:nvSpPr>
        <p:spPr bwMode="auto">
          <a:xfrm>
            <a:off x="3097213" y="4186244"/>
            <a:ext cx="214312" cy="504825"/>
          </a:xfrm>
          <a:custGeom>
            <a:avLst/>
            <a:gdLst>
              <a:gd name="T0" fmla="*/ 2147483647 w 93"/>
              <a:gd name="T1" fmla="*/ 0 h 193"/>
              <a:gd name="T2" fmla="*/ 0 w 93"/>
              <a:gd name="T3" fmla="*/ 2147483647 h 193"/>
              <a:gd name="T4" fmla="*/ 2147483647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0"/>
                </a:moveTo>
                <a:lnTo>
                  <a:pt x="0" y="157"/>
                </a:lnTo>
                <a:lnTo>
                  <a:pt x="49" y="193"/>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78" name="Freeform 307"/>
          <p:cNvSpPr>
            <a:spLocks/>
          </p:cNvSpPr>
          <p:nvPr/>
        </p:nvSpPr>
        <p:spPr bwMode="auto">
          <a:xfrm>
            <a:off x="3756028" y="2495550"/>
            <a:ext cx="219075" cy="565150"/>
          </a:xfrm>
          <a:custGeom>
            <a:avLst/>
            <a:gdLst>
              <a:gd name="T0" fmla="*/ 0 w 94"/>
              <a:gd name="T1" fmla="*/ 2147483647 h 216"/>
              <a:gd name="T2" fmla="*/ 2147483647 w 94"/>
              <a:gd name="T3" fmla="*/ 2147483647 h 216"/>
              <a:gd name="T4" fmla="*/ 2147483647 w 94"/>
              <a:gd name="T5" fmla="*/ 0 h 216"/>
              <a:gd name="T6" fmla="*/ 0 w 94"/>
              <a:gd name="T7" fmla="*/ 2147483647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0" y="216"/>
                </a:moveTo>
                <a:lnTo>
                  <a:pt x="94" y="202"/>
                </a:lnTo>
                <a:lnTo>
                  <a:pt x="45" y="0"/>
                </a:lnTo>
                <a:lnTo>
                  <a:pt x="0"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79" name="Freeform 308"/>
          <p:cNvSpPr>
            <a:spLocks/>
          </p:cNvSpPr>
          <p:nvPr/>
        </p:nvSpPr>
        <p:spPr bwMode="auto">
          <a:xfrm>
            <a:off x="3860800" y="2495550"/>
            <a:ext cx="215900" cy="528638"/>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8"/>
                </a:moveTo>
                <a:lnTo>
                  <a:pt x="0" y="0"/>
                </a:lnTo>
                <a:lnTo>
                  <a:pt x="49" y="202"/>
                </a:lnTo>
                <a:lnTo>
                  <a:pt x="93"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80" name="Line 309"/>
          <p:cNvSpPr>
            <a:spLocks noChangeShapeType="1"/>
          </p:cNvSpPr>
          <p:nvPr/>
        </p:nvSpPr>
        <p:spPr bwMode="auto">
          <a:xfrm flipH="1">
            <a:off x="6265863" y="4597400"/>
            <a:ext cx="112712" cy="57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81" name="Line 310"/>
          <p:cNvSpPr>
            <a:spLocks noChangeShapeType="1"/>
          </p:cNvSpPr>
          <p:nvPr/>
        </p:nvSpPr>
        <p:spPr bwMode="auto">
          <a:xfrm flipV="1">
            <a:off x="2982913" y="4597400"/>
            <a:ext cx="114300" cy="57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82" name="Freeform 311"/>
          <p:cNvSpPr>
            <a:spLocks/>
          </p:cNvSpPr>
          <p:nvPr/>
        </p:nvSpPr>
        <p:spPr bwMode="auto">
          <a:xfrm>
            <a:off x="5284788" y="3492500"/>
            <a:ext cx="215900" cy="215900"/>
          </a:xfrm>
          <a:custGeom>
            <a:avLst/>
            <a:gdLst>
              <a:gd name="T0" fmla="*/ 2147483647 w 93"/>
              <a:gd name="T1" fmla="*/ 0 h 83"/>
              <a:gd name="T2" fmla="*/ 2147483647 w 93"/>
              <a:gd name="T3" fmla="*/ 2147483647 h 83"/>
              <a:gd name="T4" fmla="*/ 0 w 93"/>
              <a:gd name="T5" fmla="*/ 0 h 83"/>
              <a:gd name="T6" fmla="*/ 2147483647 w 93"/>
              <a:gd name="T7" fmla="*/ 0 h 83"/>
              <a:gd name="T8" fmla="*/ 0 60000 65536"/>
              <a:gd name="T9" fmla="*/ 0 60000 65536"/>
              <a:gd name="T10" fmla="*/ 0 60000 65536"/>
              <a:gd name="T11" fmla="*/ 0 60000 65536"/>
              <a:gd name="T12" fmla="*/ 0 w 93"/>
              <a:gd name="T13" fmla="*/ 0 h 83"/>
              <a:gd name="T14" fmla="*/ 93 w 93"/>
              <a:gd name="T15" fmla="*/ 83 h 83"/>
            </a:gdLst>
            <a:ahLst/>
            <a:cxnLst>
              <a:cxn ang="T8">
                <a:pos x="T0" y="T1"/>
              </a:cxn>
              <a:cxn ang="T9">
                <a:pos x="T2" y="T3"/>
              </a:cxn>
              <a:cxn ang="T10">
                <a:pos x="T4" y="T5"/>
              </a:cxn>
              <a:cxn ang="T11">
                <a:pos x="T6" y="T7"/>
              </a:cxn>
            </a:cxnLst>
            <a:rect l="T12" t="T13" r="T14" b="T15"/>
            <a:pathLst>
              <a:path w="93" h="83">
                <a:moveTo>
                  <a:pt x="44" y="0"/>
                </a:moveTo>
                <a:lnTo>
                  <a:pt x="93" y="83"/>
                </a:lnTo>
                <a:lnTo>
                  <a:pt x="0" y="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83" name="Freeform 312"/>
          <p:cNvSpPr>
            <a:spLocks/>
          </p:cNvSpPr>
          <p:nvPr/>
        </p:nvSpPr>
        <p:spPr bwMode="auto">
          <a:xfrm>
            <a:off x="5387978" y="3492500"/>
            <a:ext cx="227013" cy="323850"/>
          </a:xfrm>
          <a:custGeom>
            <a:avLst/>
            <a:gdLst>
              <a:gd name="T0" fmla="*/ 2147483647 w 98"/>
              <a:gd name="T1" fmla="*/ 2147483647 h 124"/>
              <a:gd name="T2" fmla="*/ 0 w 98"/>
              <a:gd name="T3" fmla="*/ 0 h 124"/>
              <a:gd name="T4" fmla="*/ 2147483647 w 98"/>
              <a:gd name="T5" fmla="*/ 2147483647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98" y="124"/>
                </a:moveTo>
                <a:lnTo>
                  <a:pt x="0" y="0"/>
                </a:lnTo>
                <a:lnTo>
                  <a:pt x="49" y="83"/>
                </a:lnTo>
                <a:lnTo>
                  <a:pt x="98"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84" name="Line 313"/>
          <p:cNvSpPr>
            <a:spLocks noChangeShapeType="1"/>
          </p:cNvSpPr>
          <p:nvPr/>
        </p:nvSpPr>
        <p:spPr bwMode="auto">
          <a:xfrm flipV="1">
            <a:off x="3756028" y="2495550"/>
            <a:ext cx="104775" cy="56515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85" name="Line 314"/>
          <p:cNvSpPr>
            <a:spLocks noChangeShapeType="1"/>
          </p:cNvSpPr>
          <p:nvPr/>
        </p:nvSpPr>
        <p:spPr bwMode="auto">
          <a:xfrm flipH="1" flipV="1">
            <a:off x="3860800" y="2495556"/>
            <a:ext cx="215900"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86" name="Line 315"/>
          <p:cNvSpPr>
            <a:spLocks noChangeShapeType="1"/>
          </p:cNvSpPr>
          <p:nvPr/>
        </p:nvSpPr>
        <p:spPr bwMode="auto">
          <a:xfrm>
            <a:off x="5284791" y="3492500"/>
            <a:ext cx="103187"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87" name="Freeform 316"/>
          <p:cNvSpPr>
            <a:spLocks/>
          </p:cNvSpPr>
          <p:nvPr/>
        </p:nvSpPr>
        <p:spPr bwMode="auto">
          <a:xfrm>
            <a:off x="5500691" y="3708405"/>
            <a:ext cx="217487" cy="347663"/>
          </a:xfrm>
          <a:custGeom>
            <a:avLst/>
            <a:gdLst>
              <a:gd name="T0" fmla="*/ 2147483647 w 94"/>
              <a:gd name="T1" fmla="*/ 2147483647 h 133"/>
              <a:gd name="T2" fmla="*/ 2147483647 w 94"/>
              <a:gd name="T3" fmla="*/ 2147483647 h 133"/>
              <a:gd name="T4" fmla="*/ 0 w 94"/>
              <a:gd name="T5" fmla="*/ 0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9" y="41"/>
                </a:moveTo>
                <a:lnTo>
                  <a:pt x="94" y="133"/>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88" name="Freeform 317"/>
          <p:cNvSpPr>
            <a:spLocks/>
          </p:cNvSpPr>
          <p:nvPr/>
        </p:nvSpPr>
        <p:spPr bwMode="auto">
          <a:xfrm>
            <a:off x="5614991" y="3816350"/>
            <a:ext cx="217487" cy="239713"/>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92"/>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89" name="Line 318"/>
          <p:cNvSpPr>
            <a:spLocks noChangeShapeType="1"/>
          </p:cNvSpPr>
          <p:nvPr/>
        </p:nvSpPr>
        <p:spPr bwMode="auto">
          <a:xfrm>
            <a:off x="5500691" y="3708400"/>
            <a:ext cx="114300" cy="1079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90" name="Freeform 319"/>
          <p:cNvSpPr>
            <a:spLocks/>
          </p:cNvSpPr>
          <p:nvPr/>
        </p:nvSpPr>
        <p:spPr bwMode="auto">
          <a:xfrm>
            <a:off x="3311525" y="3732217"/>
            <a:ext cx="217488" cy="454025"/>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49" y="0"/>
                </a:moveTo>
                <a:lnTo>
                  <a:pt x="94" y="115"/>
                </a:lnTo>
                <a:lnTo>
                  <a:pt x="0" y="17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91" name="Freeform 320"/>
          <p:cNvSpPr>
            <a:spLocks/>
          </p:cNvSpPr>
          <p:nvPr/>
        </p:nvSpPr>
        <p:spPr bwMode="auto">
          <a:xfrm>
            <a:off x="3425825" y="3529016"/>
            <a:ext cx="217488" cy="503237"/>
          </a:xfrm>
          <a:custGeom>
            <a:avLst/>
            <a:gdLst>
              <a:gd name="T0" fmla="*/ 2147483647 w 94"/>
              <a:gd name="T1" fmla="*/ 0 h 193"/>
              <a:gd name="T2" fmla="*/ 0 w 94"/>
              <a:gd name="T3" fmla="*/ 2147483647 h 193"/>
              <a:gd name="T4" fmla="*/ 2147483647 w 94"/>
              <a:gd name="T5" fmla="*/ 2147483647 h 193"/>
              <a:gd name="T6" fmla="*/ 2147483647 w 94"/>
              <a:gd name="T7" fmla="*/ 0 h 193"/>
              <a:gd name="T8" fmla="*/ 0 60000 65536"/>
              <a:gd name="T9" fmla="*/ 0 60000 65536"/>
              <a:gd name="T10" fmla="*/ 0 60000 65536"/>
              <a:gd name="T11" fmla="*/ 0 60000 65536"/>
              <a:gd name="T12" fmla="*/ 0 w 94"/>
              <a:gd name="T13" fmla="*/ 0 h 193"/>
              <a:gd name="T14" fmla="*/ 94 w 94"/>
              <a:gd name="T15" fmla="*/ 193 h 193"/>
            </a:gdLst>
            <a:ahLst/>
            <a:cxnLst>
              <a:cxn ang="T8">
                <a:pos x="T0" y="T1"/>
              </a:cxn>
              <a:cxn ang="T9">
                <a:pos x="T2" y="T3"/>
              </a:cxn>
              <a:cxn ang="T10">
                <a:pos x="T4" y="T5"/>
              </a:cxn>
              <a:cxn ang="T11">
                <a:pos x="T6" y="T7"/>
              </a:cxn>
            </a:cxnLst>
            <a:rect l="T12" t="T13" r="T14" b="T15"/>
            <a:pathLst>
              <a:path w="94" h="193">
                <a:moveTo>
                  <a:pt x="94" y="0"/>
                </a:moveTo>
                <a:lnTo>
                  <a:pt x="0" y="78"/>
                </a:lnTo>
                <a:lnTo>
                  <a:pt x="45" y="193"/>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92" name="Line 321"/>
          <p:cNvSpPr>
            <a:spLocks noChangeShapeType="1"/>
          </p:cNvSpPr>
          <p:nvPr/>
        </p:nvSpPr>
        <p:spPr bwMode="auto">
          <a:xfrm flipH="1" flipV="1">
            <a:off x="4683127" y="2911475"/>
            <a:ext cx="157163" cy="88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93" name="Line 322"/>
          <p:cNvSpPr>
            <a:spLocks noChangeShapeType="1"/>
          </p:cNvSpPr>
          <p:nvPr/>
        </p:nvSpPr>
        <p:spPr bwMode="auto">
          <a:xfrm flipV="1">
            <a:off x="4521200" y="2922594"/>
            <a:ext cx="157163" cy="53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94" name="Line 323"/>
          <p:cNvSpPr>
            <a:spLocks noChangeShapeType="1"/>
          </p:cNvSpPr>
          <p:nvPr/>
        </p:nvSpPr>
        <p:spPr bwMode="auto">
          <a:xfrm flipH="1">
            <a:off x="3425825" y="3529013"/>
            <a:ext cx="217488"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95" name="Freeform 324"/>
          <p:cNvSpPr>
            <a:spLocks/>
          </p:cNvSpPr>
          <p:nvPr/>
        </p:nvSpPr>
        <p:spPr bwMode="auto">
          <a:xfrm>
            <a:off x="2765425" y="4621213"/>
            <a:ext cx="217488" cy="93662"/>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49"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96" name="Freeform 325"/>
          <p:cNvSpPr>
            <a:spLocks/>
          </p:cNvSpPr>
          <p:nvPr/>
        </p:nvSpPr>
        <p:spPr bwMode="auto">
          <a:xfrm>
            <a:off x="5832475" y="4056063"/>
            <a:ext cx="214313" cy="565150"/>
          </a:xfrm>
          <a:custGeom>
            <a:avLst/>
            <a:gdLst>
              <a:gd name="T0" fmla="*/ 2147483647 w 93"/>
              <a:gd name="T1" fmla="*/ 2147483647 h 216"/>
              <a:gd name="T2" fmla="*/ 0 w 93"/>
              <a:gd name="T3" fmla="*/ 0 h 216"/>
              <a:gd name="T4" fmla="*/ 2147483647 w 93"/>
              <a:gd name="T5" fmla="*/ 2147483647 h 216"/>
              <a:gd name="T6" fmla="*/ 2147483647 w 93"/>
              <a:gd name="T7" fmla="*/ 2147483647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93" y="216"/>
                </a:moveTo>
                <a:lnTo>
                  <a:pt x="0" y="0"/>
                </a:lnTo>
                <a:lnTo>
                  <a:pt x="44" y="87"/>
                </a:lnTo>
                <a:lnTo>
                  <a:pt x="93"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97" name="Freeform 326"/>
          <p:cNvSpPr>
            <a:spLocks/>
          </p:cNvSpPr>
          <p:nvPr/>
        </p:nvSpPr>
        <p:spPr bwMode="auto">
          <a:xfrm>
            <a:off x="6046791" y="4621213"/>
            <a:ext cx="219075" cy="93662"/>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98" name="Freeform 327"/>
          <p:cNvSpPr>
            <a:spLocks/>
          </p:cNvSpPr>
          <p:nvPr/>
        </p:nvSpPr>
        <p:spPr bwMode="auto">
          <a:xfrm>
            <a:off x="5934075" y="4283075"/>
            <a:ext cx="228600" cy="431800"/>
          </a:xfrm>
          <a:custGeom>
            <a:avLst/>
            <a:gdLst>
              <a:gd name="T0" fmla="*/ 2147483647 w 99"/>
              <a:gd name="T1" fmla="*/ 2147483647 h 165"/>
              <a:gd name="T2" fmla="*/ 2147483647 w 99"/>
              <a:gd name="T3" fmla="*/ 2147483647 h 165"/>
              <a:gd name="T4" fmla="*/ 0 w 99"/>
              <a:gd name="T5" fmla="*/ 0 h 165"/>
              <a:gd name="T6" fmla="*/ 2147483647 w 99"/>
              <a:gd name="T7" fmla="*/ 2147483647 h 165"/>
              <a:gd name="T8" fmla="*/ 0 60000 65536"/>
              <a:gd name="T9" fmla="*/ 0 60000 65536"/>
              <a:gd name="T10" fmla="*/ 0 60000 65536"/>
              <a:gd name="T11" fmla="*/ 0 60000 65536"/>
              <a:gd name="T12" fmla="*/ 0 w 99"/>
              <a:gd name="T13" fmla="*/ 0 h 165"/>
              <a:gd name="T14" fmla="*/ 99 w 99"/>
              <a:gd name="T15" fmla="*/ 165 h 165"/>
            </a:gdLst>
            <a:ahLst/>
            <a:cxnLst>
              <a:cxn ang="T8">
                <a:pos x="T0" y="T1"/>
              </a:cxn>
              <a:cxn ang="T9">
                <a:pos x="T2" y="T3"/>
              </a:cxn>
              <a:cxn ang="T10">
                <a:pos x="T4" y="T5"/>
              </a:cxn>
              <a:cxn ang="T11">
                <a:pos x="T6" y="T7"/>
              </a:cxn>
            </a:cxnLst>
            <a:rect l="T12" t="T13" r="T14" b="T15"/>
            <a:pathLst>
              <a:path w="99" h="165">
                <a:moveTo>
                  <a:pt x="49" y="129"/>
                </a:moveTo>
                <a:lnTo>
                  <a:pt x="99" y="165"/>
                </a:lnTo>
                <a:lnTo>
                  <a:pt x="0" y="0"/>
                </a:lnTo>
                <a:lnTo>
                  <a:pt x="49" y="12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99" name="Line 328"/>
          <p:cNvSpPr>
            <a:spLocks noChangeShapeType="1"/>
          </p:cNvSpPr>
          <p:nvPr/>
        </p:nvSpPr>
        <p:spPr bwMode="auto">
          <a:xfrm>
            <a:off x="6046788" y="4621219"/>
            <a:ext cx="3175" cy="15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00" name="Freeform 329"/>
          <p:cNvSpPr>
            <a:spLocks/>
          </p:cNvSpPr>
          <p:nvPr/>
        </p:nvSpPr>
        <p:spPr bwMode="auto">
          <a:xfrm>
            <a:off x="3643316" y="3060706"/>
            <a:ext cx="217487" cy="468313"/>
          </a:xfrm>
          <a:custGeom>
            <a:avLst/>
            <a:gdLst>
              <a:gd name="T0" fmla="*/ 0 w 94"/>
              <a:gd name="T1" fmla="*/ 2147483647 h 179"/>
              <a:gd name="T2" fmla="*/ 2147483647 w 94"/>
              <a:gd name="T3" fmla="*/ 2147483647 h 179"/>
              <a:gd name="T4" fmla="*/ 2147483647 w 94"/>
              <a:gd name="T5" fmla="*/ 0 h 179"/>
              <a:gd name="T6" fmla="*/ 0 w 94"/>
              <a:gd name="T7" fmla="*/ 2147483647 h 179"/>
              <a:gd name="T8" fmla="*/ 0 60000 65536"/>
              <a:gd name="T9" fmla="*/ 0 60000 65536"/>
              <a:gd name="T10" fmla="*/ 0 60000 65536"/>
              <a:gd name="T11" fmla="*/ 0 60000 65536"/>
              <a:gd name="T12" fmla="*/ 0 w 94"/>
              <a:gd name="T13" fmla="*/ 0 h 179"/>
              <a:gd name="T14" fmla="*/ 94 w 94"/>
              <a:gd name="T15" fmla="*/ 179 h 179"/>
            </a:gdLst>
            <a:ahLst/>
            <a:cxnLst>
              <a:cxn ang="T8">
                <a:pos x="T0" y="T1"/>
              </a:cxn>
              <a:cxn ang="T9">
                <a:pos x="T2" y="T3"/>
              </a:cxn>
              <a:cxn ang="T10">
                <a:pos x="T4" y="T5"/>
              </a:cxn>
              <a:cxn ang="T11">
                <a:pos x="T6" y="T7"/>
              </a:cxn>
            </a:cxnLst>
            <a:rect l="T12" t="T13" r="T14" b="T15"/>
            <a:pathLst>
              <a:path w="94" h="179">
                <a:moveTo>
                  <a:pt x="0" y="179"/>
                </a:moveTo>
                <a:lnTo>
                  <a:pt x="94" y="160"/>
                </a:lnTo>
                <a:lnTo>
                  <a:pt x="49" y="0"/>
                </a:lnTo>
                <a:lnTo>
                  <a:pt x="0"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01" name="Freeform 330"/>
          <p:cNvSpPr>
            <a:spLocks/>
          </p:cNvSpPr>
          <p:nvPr/>
        </p:nvSpPr>
        <p:spPr bwMode="auto">
          <a:xfrm>
            <a:off x="3756028" y="3024194"/>
            <a:ext cx="219075" cy="454025"/>
          </a:xfrm>
          <a:custGeom>
            <a:avLst/>
            <a:gdLst>
              <a:gd name="T0" fmla="*/ 2147483647 w 94"/>
              <a:gd name="T1" fmla="*/ 0 h 174"/>
              <a:gd name="T2" fmla="*/ 0 w 94"/>
              <a:gd name="T3" fmla="*/ 2147483647 h 174"/>
              <a:gd name="T4" fmla="*/ 2147483647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94" y="0"/>
                </a:moveTo>
                <a:lnTo>
                  <a:pt x="0" y="14"/>
                </a:lnTo>
                <a:lnTo>
                  <a:pt x="45" y="17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02" name="Freeform 331"/>
          <p:cNvSpPr>
            <a:spLocks/>
          </p:cNvSpPr>
          <p:nvPr/>
        </p:nvSpPr>
        <p:spPr bwMode="auto">
          <a:xfrm>
            <a:off x="3975100" y="2543175"/>
            <a:ext cx="214313" cy="660400"/>
          </a:xfrm>
          <a:custGeom>
            <a:avLst/>
            <a:gdLst>
              <a:gd name="T0" fmla="*/ 0 w 93"/>
              <a:gd name="T1" fmla="*/ 2147483647 h 253"/>
              <a:gd name="T2" fmla="*/ 2147483647 w 93"/>
              <a:gd name="T3" fmla="*/ 2147483647 h 253"/>
              <a:gd name="T4" fmla="*/ 2147483647 w 93"/>
              <a:gd name="T5" fmla="*/ 0 h 253"/>
              <a:gd name="T6" fmla="*/ 0 w 93"/>
              <a:gd name="T7" fmla="*/ 2147483647 h 253"/>
              <a:gd name="T8" fmla="*/ 0 60000 65536"/>
              <a:gd name="T9" fmla="*/ 0 60000 65536"/>
              <a:gd name="T10" fmla="*/ 0 60000 65536"/>
              <a:gd name="T11" fmla="*/ 0 60000 65536"/>
              <a:gd name="T12" fmla="*/ 0 w 93"/>
              <a:gd name="T13" fmla="*/ 0 h 253"/>
              <a:gd name="T14" fmla="*/ 93 w 93"/>
              <a:gd name="T15" fmla="*/ 253 h 253"/>
            </a:gdLst>
            <a:ahLst/>
            <a:cxnLst>
              <a:cxn ang="T8">
                <a:pos x="T0" y="T1"/>
              </a:cxn>
              <a:cxn ang="T9">
                <a:pos x="T2" y="T3"/>
              </a:cxn>
              <a:cxn ang="T10">
                <a:pos x="T4" y="T5"/>
              </a:cxn>
              <a:cxn ang="T11">
                <a:pos x="T6" y="T7"/>
              </a:cxn>
            </a:cxnLst>
            <a:rect l="T12" t="T13" r="T14" b="T15"/>
            <a:pathLst>
              <a:path w="93" h="253">
                <a:moveTo>
                  <a:pt x="0" y="184"/>
                </a:moveTo>
                <a:lnTo>
                  <a:pt x="93" y="253"/>
                </a:lnTo>
                <a:lnTo>
                  <a:pt x="44"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03" name="Line 332"/>
          <p:cNvSpPr>
            <a:spLocks noChangeShapeType="1"/>
          </p:cNvSpPr>
          <p:nvPr/>
        </p:nvSpPr>
        <p:spPr bwMode="auto">
          <a:xfrm>
            <a:off x="5832475" y="4067175"/>
            <a:ext cx="214313" cy="5540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04" name="Freeform 333"/>
          <p:cNvSpPr>
            <a:spLocks/>
          </p:cNvSpPr>
          <p:nvPr/>
        </p:nvSpPr>
        <p:spPr bwMode="auto">
          <a:xfrm>
            <a:off x="5718175" y="4056063"/>
            <a:ext cx="215900" cy="227012"/>
          </a:xfrm>
          <a:custGeom>
            <a:avLst/>
            <a:gdLst>
              <a:gd name="T0" fmla="*/ 2147483647 w 93"/>
              <a:gd name="T1" fmla="*/ 0 h 87"/>
              <a:gd name="T2" fmla="*/ 2147483647 w 93"/>
              <a:gd name="T3" fmla="*/ 2147483647 h 87"/>
              <a:gd name="T4" fmla="*/ 0 w 93"/>
              <a:gd name="T5" fmla="*/ 0 h 87"/>
              <a:gd name="T6" fmla="*/ 2147483647 w 93"/>
              <a:gd name="T7" fmla="*/ 0 h 87"/>
              <a:gd name="T8" fmla="*/ 0 60000 65536"/>
              <a:gd name="T9" fmla="*/ 0 60000 65536"/>
              <a:gd name="T10" fmla="*/ 0 60000 65536"/>
              <a:gd name="T11" fmla="*/ 0 60000 65536"/>
              <a:gd name="T12" fmla="*/ 0 w 93"/>
              <a:gd name="T13" fmla="*/ 0 h 87"/>
              <a:gd name="T14" fmla="*/ 93 w 93"/>
              <a:gd name="T15" fmla="*/ 87 h 87"/>
            </a:gdLst>
            <a:ahLst/>
            <a:cxnLst>
              <a:cxn ang="T8">
                <a:pos x="T0" y="T1"/>
              </a:cxn>
              <a:cxn ang="T9">
                <a:pos x="T2" y="T3"/>
              </a:cxn>
              <a:cxn ang="T10">
                <a:pos x="T4" y="T5"/>
              </a:cxn>
              <a:cxn ang="T11">
                <a:pos x="T6" y="T7"/>
              </a:cxn>
            </a:cxnLst>
            <a:rect l="T12" t="T13" r="T14" b="T15"/>
            <a:pathLst>
              <a:path w="93" h="87">
                <a:moveTo>
                  <a:pt x="49" y="0"/>
                </a:moveTo>
                <a:lnTo>
                  <a:pt x="93" y="87"/>
                </a:lnTo>
                <a:lnTo>
                  <a:pt x="0" y="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05" name="Line 334"/>
          <p:cNvSpPr>
            <a:spLocks noChangeShapeType="1"/>
          </p:cNvSpPr>
          <p:nvPr/>
        </p:nvSpPr>
        <p:spPr bwMode="auto">
          <a:xfrm flipH="1" flipV="1">
            <a:off x="2765425" y="4621219"/>
            <a:ext cx="217488"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06" name="Line 335"/>
          <p:cNvSpPr>
            <a:spLocks noChangeShapeType="1"/>
          </p:cNvSpPr>
          <p:nvPr/>
        </p:nvSpPr>
        <p:spPr bwMode="auto">
          <a:xfrm>
            <a:off x="5832475" y="4056063"/>
            <a:ext cx="1588" cy="111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07" name="Line 336"/>
          <p:cNvSpPr>
            <a:spLocks noChangeShapeType="1"/>
          </p:cNvSpPr>
          <p:nvPr/>
        </p:nvSpPr>
        <p:spPr bwMode="auto">
          <a:xfrm>
            <a:off x="6046788" y="4621219"/>
            <a:ext cx="3175" cy="9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08" name="Line 337"/>
          <p:cNvSpPr>
            <a:spLocks noChangeShapeType="1"/>
          </p:cNvSpPr>
          <p:nvPr/>
        </p:nvSpPr>
        <p:spPr bwMode="auto">
          <a:xfrm>
            <a:off x="5945188" y="4297363"/>
            <a:ext cx="101600"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09" name="Freeform 338"/>
          <p:cNvSpPr>
            <a:spLocks/>
          </p:cNvSpPr>
          <p:nvPr/>
        </p:nvSpPr>
        <p:spPr bwMode="auto">
          <a:xfrm>
            <a:off x="4737100" y="3000381"/>
            <a:ext cx="217488" cy="347663"/>
          </a:xfrm>
          <a:custGeom>
            <a:avLst/>
            <a:gdLst>
              <a:gd name="T0" fmla="*/ 2147483647 w 94"/>
              <a:gd name="T1" fmla="*/ 0 h 133"/>
              <a:gd name="T2" fmla="*/ 2147483647 w 94"/>
              <a:gd name="T3" fmla="*/ 2147483647 h 133"/>
              <a:gd name="T4" fmla="*/ 0 w 94"/>
              <a:gd name="T5" fmla="*/ 2147483647 h 133"/>
              <a:gd name="T6" fmla="*/ 2147483647 w 94"/>
              <a:gd name="T7" fmla="*/ 0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5" y="0"/>
                </a:moveTo>
                <a:lnTo>
                  <a:pt x="94" y="133"/>
                </a:lnTo>
                <a:lnTo>
                  <a:pt x="0" y="6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10" name="Freeform 339"/>
          <p:cNvSpPr>
            <a:spLocks/>
          </p:cNvSpPr>
          <p:nvPr/>
        </p:nvSpPr>
        <p:spPr bwMode="auto">
          <a:xfrm>
            <a:off x="4840288" y="3000381"/>
            <a:ext cx="227012" cy="347663"/>
          </a:xfrm>
          <a:custGeom>
            <a:avLst/>
            <a:gdLst>
              <a:gd name="T0" fmla="*/ 2147483647 w 98"/>
              <a:gd name="T1" fmla="*/ 2147483647 h 133"/>
              <a:gd name="T2" fmla="*/ 0 w 98"/>
              <a:gd name="T3" fmla="*/ 0 h 133"/>
              <a:gd name="T4" fmla="*/ 2147483647 w 98"/>
              <a:gd name="T5" fmla="*/ 2147483647 h 133"/>
              <a:gd name="T6" fmla="*/ 2147483647 w 98"/>
              <a:gd name="T7" fmla="*/ 2147483647 h 133"/>
              <a:gd name="T8" fmla="*/ 0 60000 65536"/>
              <a:gd name="T9" fmla="*/ 0 60000 65536"/>
              <a:gd name="T10" fmla="*/ 0 60000 65536"/>
              <a:gd name="T11" fmla="*/ 0 60000 65536"/>
              <a:gd name="T12" fmla="*/ 0 w 98"/>
              <a:gd name="T13" fmla="*/ 0 h 133"/>
              <a:gd name="T14" fmla="*/ 98 w 98"/>
              <a:gd name="T15" fmla="*/ 133 h 133"/>
            </a:gdLst>
            <a:ahLst/>
            <a:cxnLst>
              <a:cxn ang="T8">
                <a:pos x="T0" y="T1"/>
              </a:cxn>
              <a:cxn ang="T9">
                <a:pos x="T2" y="T3"/>
              </a:cxn>
              <a:cxn ang="T10">
                <a:pos x="T4" y="T5"/>
              </a:cxn>
              <a:cxn ang="T11">
                <a:pos x="T6" y="T7"/>
              </a:cxn>
            </a:cxnLst>
            <a:rect l="T12" t="T13" r="T14" b="T15"/>
            <a:pathLst>
              <a:path w="98" h="133">
                <a:moveTo>
                  <a:pt x="98" y="96"/>
                </a:moveTo>
                <a:lnTo>
                  <a:pt x="0" y="0"/>
                </a:lnTo>
                <a:lnTo>
                  <a:pt x="49" y="133"/>
                </a:lnTo>
                <a:lnTo>
                  <a:pt x="98"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11" name="Line 340"/>
          <p:cNvSpPr>
            <a:spLocks noChangeShapeType="1"/>
          </p:cNvSpPr>
          <p:nvPr/>
        </p:nvSpPr>
        <p:spPr bwMode="auto">
          <a:xfrm flipH="1">
            <a:off x="3756028" y="3024188"/>
            <a:ext cx="21907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12" name="Line 341"/>
          <p:cNvSpPr>
            <a:spLocks noChangeShapeType="1"/>
          </p:cNvSpPr>
          <p:nvPr/>
        </p:nvSpPr>
        <p:spPr bwMode="auto">
          <a:xfrm flipV="1">
            <a:off x="3643313" y="3060706"/>
            <a:ext cx="112712" cy="46831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13" name="Line 342"/>
          <p:cNvSpPr>
            <a:spLocks noChangeShapeType="1"/>
          </p:cNvSpPr>
          <p:nvPr/>
        </p:nvSpPr>
        <p:spPr bwMode="auto">
          <a:xfrm flipH="1" flipV="1">
            <a:off x="4051303" y="2693988"/>
            <a:ext cx="219075" cy="157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14" name="Line 343"/>
          <p:cNvSpPr>
            <a:spLocks noChangeShapeType="1"/>
          </p:cNvSpPr>
          <p:nvPr/>
        </p:nvSpPr>
        <p:spPr bwMode="auto">
          <a:xfrm flipV="1">
            <a:off x="3975100" y="2543181"/>
            <a:ext cx="101600" cy="481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15" name="Line 344"/>
          <p:cNvSpPr>
            <a:spLocks noChangeShapeType="1"/>
          </p:cNvSpPr>
          <p:nvPr/>
        </p:nvSpPr>
        <p:spPr bwMode="auto">
          <a:xfrm>
            <a:off x="5718178" y="4056066"/>
            <a:ext cx="114300"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16" name="Line 345"/>
          <p:cNvSpPr>
            <a:spLocks noChangeShapeType="1"/>
          </p:cNvSpPr>
          <p:nvPr/>
        </p:nvSpPr>
        <p:spPr bwMode="auto">
          <a:xfrm flipH="1" flipV="1">
            <a:off x="4840288" y="3000381"/>
            <a:ext cx="227012" cy="250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17" name="Freeform 346"/>
          <p:cNvSpPr>
            <a:spLocks/>
          </p:cNvSpPr>
          <p:nvPr/>
        </p:nvSpPr>
        <p:spPr bwMode="auto">
          <a:xfrm>
            <a:off x="4954591" y="3251200"/>
            <a:ext cx="217487" cy="311150"/>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3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18" name="Freeform 347"/>
          <p:cNvSpPr>
            <a:spLocks/>
          </p:cNvSpPr>
          <p:nvPr/>
        </p:nvSpPr>
        <p:spPr bwMode="auto">
          <a:xfrm>
            <a:off x="5067300" y="3251200"/>
            <a:ext cx="217488" cy="311150"/>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92"/>
                </a:moveTo>
                <a:lnTo>
                  <a:pt x="0" y="0"/>
                </a:lnTo>
                <a:lnTo>
                  <a:pt x="45" y="119"/>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19" name="Line 348"/>
          <p:cNvSpPr>
            <a:spLocks noChangeShapeType="1"/>
          </p:cNvSpPr>
          <p:nvPr/>
        </p:nvSpPr>
        <p:spPr bwMode="auto">
          <a:xfrm flipH="1" flipV="1">
            <a:off x="4259264" y="2846388"/>
            <a:ext cx="276225"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20" name="Line 349"/>
          <p:cNvSpPr>
            <a:spLocks noChangeShapeType="1"/>
          </p:cNvSpPr>
          <p:nvPr/>
        </p:nvSpPr>
        <p:spPr bwMode="auto">
          <a:xfrm flipV="1">
            <a:off x="4189413" y="2846394"/>
            <a:ext cx="76200" cy="3571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21" name="Line 350"/>
          <p:cNvSpPr>
            <a:spLocks noChangeShapeType="1"/>
          </p:cNvSpPr>
          <p:nvPr/>
        </p:nvSpPr>
        <p:spPr bwMode="auto">
          <a:xfrm flipH="1" flipV="1">
            <a:off x="5067300" y="3251200"/>
            <a:ext cx="217488" cy="2413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22" name="Line 351"/>
          <p:cNvSpPr>
            <a:spLocks noChangeShapeType="1"/>
          </p:cNvSpPr>
          <p:nvPr/>
        </p:nvSpPr>
        <p:spPr bwMode="auto">
          <a:xfrm flipV="1">
            <a:off x="4954588" y="3251200"/>
            <a:ext cx="112712" cy="968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23" name="Freeform 352"/>
          <p:cNvSpPr>
            <a:spLocks/>
          </p:cNvSpPr>
          <p:nvPr/>
        </p:nvSpPr>
        <p:spPr bwMode="auto">
          <a:xfrm>
            <a:off x="3209925" y="4186244"/>
            <a:ext cx="215900" cy="528637"/>
          </a:xfrm>
          <a:custGeom>
            <a:avLst/>
            <a:gdLst>
              <a:gd name="T0" fmla="*/ 2147483647 w 93"/>
              <a:gd name="T1" fmla="*/ 0 h 202"/>
              <a:gd name="T2" fmla="*/ 2147483647 w 93"/>
              <a:gd name="T3" fmla="*/ 2147483647 h 202"/>
              <a:gd name="T4" fmla="*/ 0 w 93"/>
              <a:gd name="T5" fmla="*/ 2147483647 h 202"/>
              <a:gd name="T6" fmla="*/ 2147483647 w 93"/>
              <a:gd name="T7" fmla="*/ 0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44" y="0"/>
                </a:moveTo>
                <a:lnTo>
                  <a:pt x="93" y="202"/>
                </a:lnTo>
                <a:lnTo>
                  <a:pt x="0" y="19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24" name="Freeform 353"/>
          <p:cNvSpPr>
            <a:spLocks/>
          </p:cNvSpPr>
          <p:nvPr/>
        </p:nvSpPr>
        <p:spPr bwMode="auto">
          <a:xfrm>
            <a:off x="3311525" y="4032256"/>
            <a:ext cx="217488" cy="682625"/>
          </a:xfrm>
          <a:custGeom>
            <a:avLst/>
            <a:gdLst>
              <a:gd name="T0" fmla="*/ 2147483647 w 94"/>
              <a:gd name="T1" fmla="*/ 0 h 261"/>
              <a:gd name="T2" fmla="*/ 0 w 94"/>
              <a:gd name="T3" fmla="*/ 2147483647 h 261"/>
              <a:gd name="T4" fmla="*/ 2147483647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94" y="0"/>
                </a:moveTo>
                <a:lnTo>
                  <a:pt x="0" y="59"/>
                </a:lnTo>
                <a:lnTo>
                  <a:pt x="49" y="26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25" name="Freeform 354"/>
          <p:cNvSpPr>
            <a:spLocks/>
          </p:cNvSpPr>
          <p:nvPr/>
        </p:nvSpPr>
        <p:spPr bwMode="auto">
          <a:xfrm>
            <a:off x="6162675" y="4654550"/>
            <a:ext cx="215900" cy="96838"/>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26" name="Freeform 355"/>
          <p:cNvSpPr>
            <a:spLocks/>
          </p:cNvSpPr>
          <p:nvPr/>
        </p:nvSpPr>
        <p:spPr bwMode="auto">
          <a:xfrm>
            <a:off x="2878141" y="4654550"/>
            <a:ext cx="219075"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27" name="Freeform 356"/>
          <p:cNvSpPr>
            <a:spLocks/>
          </p:cNvSpPr>
          <p:nvPr/>
        </p:nvSpPr>
        <p:spPr bwMode="auto">
          <a:xfrm>
            <a:off x="2982913" y="4654550"/>
            <a:ext cx="227012" cy="96838"/>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28" name="Line 357"/>
          <p:cNvSpPr>
            <a:spLocks noChangeShapeType="1"/>
          </p:cNvSpPr>
          <p:nvPr/>
        </p:nvSpPr>
        <p:spPr bwMode="auto">
          <a:xfrm flipH="1">
            <a:off x="6162675" y="4654556"/>
            <a:ext cx="10318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29" name="Line 358"/>
          <p:cNvSpPr>
            <a:spLocks noChangeShapeType="1"/>
          </p:cNvSpPr>
          <p:nvPr/>
        </p:nvSpPr>
        <p:spPr bwMode="auto">
          <a:xfrm flipH="1" flipV="1">
            <a:off x="2982913" y="4654556"/>
            <a:ext cx="227012"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30" name="Line 359"/>
          <p:cNvSpPr>
            <a:spLocks noChangeShapeType="1"/>
          </p:cNvSpPr>
          <p:nvPr/>
        </p:nvSpPr>
        <p:spPr bwMode="auto">
          <a:xfrm flipV="1">
            <a:off x="2878141" y="4654556"/>
            <a:ext cx="104775"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31" name="Freeform 360"/>
          <p:cNvSpPr>
            <a:spLocks/>
          </p:cNvSpPr>
          <p:nvPr/>
        </p:nvSpPr>
        <p:spPr bwMode="auto">
          <a:xfrm>
            <a:off x="4406900" y="3033713"/>
            <a:ext cx="215900" cy="398462"/>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11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32" name="Freeform 361"/>
          <p:cNvSpPr>
            <a:spLocks/>
          </p:cNvSpPr>
          <p:nvPr/>
        </p:nvSpPr>
        <p:spPr bwMode="auto">
          <a:xfrm>
            <a:off x="4521200" y="3033713"/>
            <a:ext cx="215900" cy="398462"/>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55"/>
                </a:moveTo>
                <a:lnTo>
                  <a:pt x="0" y="0"/>
                </a:lnTo>
                <a:lnTo>
                  <a:pt x="44" y="152"/>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33" name="Freeform 362"/>
          <p:cNvSpPr>
            <a:spLocks/>
          </p:cNvSpPr>
          <p:nvPr/>
        </p:nvSpPr>
        <p:spPr bwMode="auto">
          <a:xfrm>
            <a:off x="3860800" y="3024188"/>
            <a:ext cx="215900" cy="550862"/>
          </a:xfrm>
          <a:custGeom>
            <a:avLst/>
            <a:gdLst>
              <a:gd name="T0" fmla="*/ 0 w 93"/>
              <a:gd name="T1" fmla="*/ 2147483647 h 211"/>
              <a:gd name="T2" fmla="*/ 2147483647 w 93"/>
              <a:gd name="T3" fmla="*/ 2147483647 h 211"/>
              <a:gd name="T4" fmla="*/ 2147483647 w 93"/>
              <a:gd name="T5" fmla="*/ 0 h 211"/>
              <a:gd name="T6" fmla="*/ 0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0" y="174"/>
                </a:moveTo>
                <a:lnTo>
                  <a:pt x="93" y="211"/>
                </a:lnTo>
                <a:lnTo>
                  <a:pt x="49" y="0"/>
                </a:lnTo>
                <a:lnTo>
                  <a:pt x="0" y="1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34" name="Freeform 363"/>
          <p:cNvSpPr>
            <a:spLocks/>
          </p:cNvSpPr>
          <p:nvPr/>
        </p:nvSpPr>
        <p:spPr bwMode="auto">
          <a:xfrm>
            <a:off x="3975100" y="3024188"/>
            <a:ext cx="214313" cy="550862"/>
          </a:xfrm>
          <a:custGeom>
            <a:avLst/>
            <a:gdLst>
              <a:gd name="T0" fmla="*/ 2147483647 w 93"/>
              <a:gd name="T1" fmla="*/ 2147483647 h 211"/>
              <a:gd name="T2" fmla="*/ 0 w 93"/>
              <a:gd name="T3" fmla="*/ 0 h 211"/>
              <a:gd name="T4" fmla="*/ 2147483647 w 93"/>
              <a:gd name="T5" fmla="*/ 2147483647 h 211"/>
              <a:gd name="T6" fmla="*/ 2147483647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93" y="69"/>
                </a:moveTo>
                <a:lnTo>
                  <a:pt x="0" y="0"/>
                </a:lnTo>
                <a:lnTo>
                  <a:pt x="44" y="211"/>
                </a:lnTo>
                <a:lnTo>
                  <a:pt x="93"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35" name="Freeform 364"/>
          <p:cNvSpPr>
            <a:spLocks/>
          </p:cNvSpPr>
          <p:nvPr/>
        </p:nvSpPr>
        <p:spPr bwMode="auto">
          <a:xfrm>
            <a:off x="3529013" y="3529016"/>
            <a:ext cx="227012" cy="503237"/>
          </a:xfrm>
          <a:custGeom>
            <a:avLst/>
            <a:gdLst>
              <a:gd name="T0" fmla="*/ 2147483647 w 98"/>
              <a:gd name="T1" fmla="*/ 0 h 193"/>
              <a:gd name="T2" fmla="*/ 2147483647 w 98"/>
              <a:gd name="T3" fmla="*/ 2147483647 h 193"/>
              <a:gd name="T4" fmla="*/ 0 w 98"/>
              <a:gd name="T5" fmla="*/ 2147483647 h 193"/>
              <a:gd name="T6" fmla="*/ 2147483647 w 98"/>
              <a:gd name="T7" fmla="*/ 0 h 193"/>
              <a:gd name="T8" fmla="*/ 0 60000 65536"/>
              <a:gd name="T9" fmla="*/ 0 60000 65536"/>
              <a:gd name="T10" fmla="*/ 0 60000 65536"/>
              <a:gd name="T11" fmla="*/ 0 60000 65536"/>
              <a:gd name="T12" fmla="*/ 0 w 98"/>
              <a:gd name="T13" fmla="*/ 0 h 193"/>
              <a:gd name="T14" fmla="*/ 98 w 98"/>
              <a:gd name="T15" fmla="*/ 193 h 193"/>
            </a:gdLst>
            <a:ahLst/>
            <a:cxnLst>
              <a:cxn ang="T8">
                <a:pos x="T0" y="T1"/>
              </a:cxn>
              <a:cxn ang="T9">
                <a:pos x="T2" y="T3"/>
              </a:cxn>
              <a:cxn ang="T10">
                <a:pos x="T4" y="T5"/>
              </a:cxn>
              <a:cxn ang="T11">
                <a:pos x="T6" y="T7"/>
              </a:cxn>
            </a:cxnLst>
            <a:rect l="T12" t="T13" r="T14" b="T15"/>
            <a:pathLst>
              <a:path w="98" h="193">
                <a:moveTo>
                  <a:pt x="49" y="0"/>
                </a:moveTo>
                <a:lnTo>
                  <a:pt x="98" y="147"/>
                </a:lnTo>
                <a:lnTo>
                  <a:pt x="0" y="19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36" name="Freeform 365"/>
          <p:cNvSpPr>
            <a:spLocks/>
          </p:cNvSpPr>
          <p:nvPr/>
        </p:nvSpPr>
        <p:spPr bwMode="auto">
          <a:xfrm>
            <a:off x="3643316" y="3478213"/>
            <a:ext cx="217487" cy="434975"/>
          </a:xfrm>
          <a:custGeom>
            <a:avLst/>
            <a:gdLst>
              <a:gd name="T0" fmla="*/ 2147483647 w 94"/>
              <a:gd name="T1" fmla="*/ 0 h 166"/>
              <a:gd name="T2" fmla="*/ 0 w 94"/>
              <a:gd name="T3" fmla="*/ 2147483647 h 166"/>
              <a:gd name="T4" fmla="*/ 2147483647 w 94"/>
              <a:gd name="T5" fmla="*/ 2147483647 h 166"/>
              <a:gd name="T6" fmla="*/ 2147483647 w 94"/>
              <a:gd name="T7" fmla="*/ 0 h 166"/>
              <a:gd name="T8" fmla="*/ 0 60000 65536"/>
              <a:gd name="T9" fmla="*/ 0 60000 65536"/>
              <a:gd name="T10" fmla="*/ 0 60000 65536"/>
              <a:gd name="T11" fmla="*/ 0 60000 65536"/>
              <a:gd name="T12" fmla="*/ 0 w 94"/>
              <a:gd name="T13" fmla="*/ 0 h 166"/>
              <a:gd name="T14" fmla="*/ 94 w 94"/>
              <a:gd name="T15" fmla="*/ 166 h 166"/>
            </a:gdLst>
            <a:ahLst/>
            <a:cxnLst>
              <a:cxn ang="T8">
                <a:pos x="T0" y="T1"/>
              </a:cxn>
              <a:cxn ang="T9">
                <a:pos x="T2" y="T3"/>
              </a:cxn>
              <a:cxn ang="T10">
                <a:pos x="T4" y="T5"/>
              </a:cxn>
              <a:cxn ang="T11">
                <a:pos x="T6" y="T7"/>
              </a:cxn>
            </a:cxnLst>
            <a:rect l="T12" t="T13" r="T14" b="T15"/>
            <a:pathLst>
              <a:path w="94" h="166">
                <a:moveTo>
                  <a:pt x="94" y="0"/>
                </a:moveTo>
                <a:lnTo>
                  <a:pt x="0" y="19"/>
                </a:lnTo>
                <a:lnTo>
                  <a:pt x="49" y="16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37" name="Freeform 366"/>
          <p:cNvSpPr>
            <a:spLocks/>
          </p:cNvSpPr>
          <p:nvPr/>
        </p:nvSpPr>
        <p:spPr bwMode="auto">
          <a:xfrm>
            <a:off x="5172075" y="3492504"/>
            <a:ext cx="215900" cy="26352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101"/>
                </a:lnTo>
                <a:lnTo>
                  <a:pt x="0" y="2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38" name="Freeform 367"/>
          <p:cNvSpPr>
            <a:spLocks/>
          </p:cNvSpPr>
          <p:nvPr/>
        </p:nvSpPr>
        <p:spPr bwMode="auto">
          <a:xfrm>
            <a:off x="5284788" y="3492504"/>
            <a:ext cx="215900" cy="263525"/>
          </a:xfrm>
          <a:custGeom>
            <a:avLst/>
            <a:gdLst>
              <a:gd name="T0" fmla="*/ 2147483647 w 93"/>
              <a:gd name="T1" fmla="*/ 2147483647 h 101"/>
              <a:gd name="T2" fmla="*/ 0 w 93"/>
              <a:gd name="T3" fmla="*/ 0 h 101"/>
              <a:gd name="T4" fmla="*/ 2147483647 w 93"/>
              <a:gd name="T5" fmla="*/ 2147483647 h 101"/>
              <a:gd name="T6" fmla="*/ 2147483647 w 93"/>
              <a:gd name="T7" fmla="*/ 2147483647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83"/>
                </a:moveTo>
                <a:lnTo>
                  <a:pt x="0" y="0"/>
                </a:lnTo>
                <a:lnTo>
                  <a:pt x="44" y="101"/>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39" name="Line 368"/>
          <p:cNvSpPr>
            <a:spLocks noChangeShapeType="1"/>
          </p:cNvSpPr>
          <p:nvPr/>
        </p:nvSpPr>
        <p:spPr bwMode="auto">
          <a:xfrm flipH="1" flipV="1">
            <a:off x="4530728" y="2981325"/>
            <a:ext cx="206375" cy="196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40" name="Line 369"/>
          <p:cNvSpPr>
            <a:spLocks noChangeShapeType="1"/>
          </p:cNvSpPr>
          <p:nvPr/>
        </p:nvSpPr>
        <p:spPr bwMode="auto">
          <a:xfrm flipV="1">
            <a:off x="4406900" y="2992438"/>
            <a:ext cx="133350" cy="342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41" name="Line 370"/>
          <p:cNvSpPr>
            <a:spLocks noChangeShapeType="1"/>
          </p:cNvSpPr>
          <p:nvPr/>
        </p:nvSpPr>
        <p:spPr bwMode="auto">
          <a:xfrm flipH="1" flipV="1">
            <a:off x="3975100" y="3024194"/>
            <a:ext cx="214313" cy="1793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42" name="Line 371"/>
          <p:cNvSpPr>
            <a:spLocks noChangeShapeType="1"/>
          </p:cNvSpPr>
          <p:nvPr/>
        </p:nvSpPr>
        <p:spPr bwMode="auto">
          <a:xfrm flipV="1">
            <a:off x="3860800" y="3024194"/>
            <a:ext cx="114300" cy="454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43" name="Line 372"/>
          <p:cNvSpPr>
            <a:spLocks noChangeShapeType="1"/>
          </p:cNvSpPr>
          <p:nvPr/>
        </p:nvSpPr>
        <p:spPr bwMode="auto">
          <a:xfrm flipV="1">
            <a:off x="3529013" y="3529016"/>
            <a:ext cx="114300" cy="5032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44" name="Line 373"/>
          <p:cNvSpPr>
            <a:spLocks noChangeShapeType="1"/>
          </p:cNvSpPr>
          <p:nvPr/>
        </p:nvSpPr>
        <p:spPr bwMode="auto">
          <a:xfrm flipH="1">
            <a:off x="3643316" y="3478213"/>
            <a:ext cx="217487" cy="508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45" name="Line 374"/>
          <p:cNvSpPr>
            <a:spLocks noChangeShapeType="1"/>
          </p:cNvSpPr>
          <p:nvPr/>
        </p:nvSpPr>
        <p:spPr bwMode="auto">
          <a:xfrm flipH="1" flipV="1">
            <a:off x="5284788" y="3492500"/>
            <a:ext cx="215900" cy="215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46" name="Line 375"/>
          <p:cNvSpPr>
            <a:spLocks noChangeShapeType="1"/>
          </p:cNvSpPr>
          <p:nvPr/>
        </p:nvSpPr>
        <p:spPr bwMode="auto">
          <a:xfrm flipV="1">
            <a:off x="5172078" y="3492500"/>
            <a:ext cx="112713"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47" name="Freeform 376"/>
          <p:cNvSpPr>
            <a:spLocks/>
          </p:cNvSpPr>
          <p:nvPr/>
        </p:nvSpPr>
        <p:spPr bwMode="auto">
          <a:xfrm>
            <a:off x="4076703" y="3203575"/>
            <a:ext cx="227013" cy="431800"/>
          </a:xfrm>
          <a:custGeom>
            <a:avLst/>
            <a:gdLst>
              <a:gd name="T0" fmla="*/ 2147483647 w 98"/>
              <a:gd name="T1" fmla="*/ 0 h 165"/>
              <a:gd name="T2" fmla="*/ 2147483647 w 98"/>
              <a:gd name="T3" fmla="*/ 2147483647 h 165"/>
              <a:gd name="T4" fmla="*/ 0 w 98"/>
              <a:gd name="T5" fmla="*/ 2147483647 h 165"/>
              <a:gd name="T6" fmla="*/ 2147483647 w 98"/>
              <a:gd name="T7" fmla="*/ 0 h 165"/>
              <a:gd name="T8" fmla="*/ 0 60000 65536"/>
              <a:gd name="T9" fmla="*/ 0 60000 65536"/>
              <a:gd name="T10" fmla="*/ 0 60000 65536"/>
              <a:gd name="T11" fmla="*/ 0 60000 65536"/>
              <a:gd name="T12" fmla="*/ 0 w 98"/>
              <a:gd name="T13" fmla="*/ 0 h 165"/>
              <a:gd name="T14" fmla="*/ 98 w 98"/>
              <a:gd name="T15" fmla="*/ 165 h 165"/>
            </a:gdLst>
            <a:ahLst/>
            <a:cxnLst>
              <a:cxn ang="T8">
                <a:pos x="T0" y="T1"/>
              </a:cxn>
              <a:cxn ang="T9">
                <a:pos x="T2" y="T3"/>
              </a:cxn>
              <a:cxn ang="T10">
                <a:pos x="T4" y="T5"/>
              </a:cxn>
              <a:cxn ang="T11">
                <a:pos x="T6" y="T7"/>
              </a:cxn>
            </a:cxnLst>
            <a:rect l="T12" t="T13" r="T14" b="T15"/>
            <a:pathLst>
              <a:path w="98" h="165">
                <a:moveTo>
                  <a:pt x="49" y="0"/>
                </a:moveTo>
                <a:lnTo>
                  <a:pt x="98" y="165"/>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48" name="Freeform 377"/>
          <p:cNvSpPr>
            <a:spLocks/>
          </p:cNvSpPr>
          <p:nvPr/>
        </p:nvSpPr>
        <p:spPr bwMode="auto">
          <a:xfrm>
            <a:off x="4189416" y="3203575"/>
            <a:ext cx="217487" cy="431800"/>
          </a:xfrm>
          <a:custGeom>
            <a:avLst/>
            <a:gdLst>
              <a:gd name="T0" fmla="*/ 2147483647 w 94"/>
              <a:gd name="T1" fmla="*/ 2147483647 h 165"/>
              <a:gd name="T2" fmla="*/ 0 w 94"/>
              <a:gd name="T3" fmla="*/ 0 h 165"/>
              <a:gd name="T4" fmla="*/ 2147483647 w 94"/>
              <a:gd name="T5" fmla="*/ 2147483647 h 165"/>
              <a:gd name="T6" fmla="*/ 2147483647 w 94"/>
              <a:gd name="T7" fmla="*/ 2147483647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94" y="50"/>
                </a:moveTo>
                <a:lnTo>
                  <a:pt x="0" y="0"/>
                </a:lnTo>
                <a:lnTo>
                  <a:pt x="49" y="165"/>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49" name="Freeform 378"/>
          <p:cNvSpPr>
            <a:spLocks/>
          </p:cNvSpPr>
          <p:nvPr/>
        </p:nvSpPr>
        <p:spPr bwMode="auto">
          <a:xfrm>
            <a:off x="5387978" y="3708400"/>
            <a:ext cx="227013" cy="287338"/>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50" name="Freeform 379"/>
          <p:cNvSpPr>
            <a:spLocks/>
          </p:cNvSpPr>
          <p:nvPr/>
        </p:nvSpPr>
        <p:spPr bwMode="auto">
          <a:xfrm>
            <a:off x="5500691" y="3708405"/>
            <a:ext cx="217487" cy="347663"/>
          </a:xfrm>
          <a:custGeom>
            <a:avLst/>
            <a:gdLst>
              <a:gd name="T0" fmla="*/ 2147483647 w 94"/>
              <a:gd name="T1" fmla="*/ 2147483647 h 133"/>
              <a:gd name="T2" fmla="*/ 0 w 94"/>
              <a:gd name="T3" fmla="*/ 0 h 133"/>
              <a:gd name="T4" fmla="*/ 2147483647 w 94"/>
              <a:gd name="T5" fmla="*/ 2147483647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94" y="133"/>
                </a:moveTo>
                <a:lnTo>
                  <a:pt x="0" y="0"/>
                </a:lnTo>
                <a:lnTo>
                  <a:pt x="49" y="110"/>
                </a:lnTo>
                <a:lnTo>
                  <a:pt x="94" y="1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51" name="Freeform 380"/>
          <p:cNvSpPr>
            <a:spLocks/>
          </p:cNvSpPr>
          <p:nvPr/>
        </p:nvSpPr>
        <p:spPr bwMode="auto">
          <a:xfrm>
            <a:off x="4622800" y="3178175"/>
            <a:ext cx="217488" cy="300038"/>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0"/>
                </a:moveTo>
                <a:lnTo>
                  <a:pt x="94" y="115"/>
                </a:lnTo>
                <a:lnTo>
                  <a:pt x="0" y="9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52" name="Freeform 381"/>
          <p:cNvSpPr>
            <a:spLocks/>
          </p:cNvSpPr>
          <p:nvPr/>
        </p:nvSpPr>
        <p:spPr bwMode="auto">
          <a:xfrm>
            <a:off x="4737100" y="3178175"/>
            <a:ext cx="217488" cy="300038"/>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65"/>
                </a:moveTo>
                <a:lnTo>
                  <a:pt x="0" y="0"/>
                </a:lnTo>
                <a:lnTo>
                  <a:pt x="45" y="115"/>
                </a:lnTo>
                <a:lnTo>
                  <a:pt x="94"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53" name="Freeform 382"/>
          <p:cNvSpPr>
            <a:spLocks/>
          </p:cNvSpPr>
          <p:nvPr/>
        </p:nvSpPr>
        <p:spPr bwMode="auto">
          <a:xfrm>
            <a:off x="3097213" y="4691069"/>
            <a:ext cx="214312"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54" name="Freeform 383"/>
          <p:cNvSpPr>
            <a:spLocks/>
          </p:cNvSpPr>
          <p:nvPr/>
        </p:nvSpPr>
        <p:spPr bwMode="auto">
          <a:xfrm>
            <a:off x="3209925" y="4691069"/>
            <a:ext cx="215900"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55" name="Line 384"/>
          <p:cNvSpPr>
            <a:spLocks noChangeShapeType="1"/>
          </p:cNvSpPr>
          <p:nvPr/>
        </p:nvSpPr>
        <p:spPr bwMode="auto">
          <a:xfrm flipH="1" flipV="1">
            <a:off x="4189416" y="3203581"/>
            <a:ext cx="217487" cy="1317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56" name="Line 385"/>
          <p:cNvSpPr>
            <a:spLocks noChangeShapeType="1"/>
          </p:cNvSpPr>
          <p:nvPr/>
        </p:nvSpPr>
        <p:spPr bwMode="auto">
          <a:xfrm flipV="1">
            <a:off x="4076700" y="3203581"/>
            <a:ext cx="112713" cy="3714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57" name="Line 386"/>
          <p:cNvSpPr>
            <a:spLocks noChangeShapeType="1"/>
          </p:cNvSpPr>
          <p:nvPr/>
        </p:nvSpPr>
        <p:spPr bwMode="auto">
          <a:xfrm flipH="1" flipV="1">
            <a:off x="5500691" y="3708405"/>
            <a:ext cx="217487" cy="3476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58" name="Line 387"/>
          <p:cNvSpPr>
            <a:spLocks noChangeShapeType="1"/>
          </p:cNvSpPr>
          <p:nvPr/>
        </p:nvSpPr>
        <p:spPr bwMode="auto">
          <a:xfrm flipV="1">
            <a:off x="5387975" y="3708402"/>
            <a:ext cx="112713"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59" name="Line 388"/>
          <p:cNvSpPr>
            <a:spLocks noChangeShapeType="1"/>
          </p:cNvSpPr>
          <p:nvPr/>
        </p:nvSpPr>
        <p:spPr bwMode="auto">
          <a:xfrm flipH="1" flipV="1">
            <a:off x="4737100" y="3178181"/>
            <a:ext cx="217488" cy="1698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60" name="Line 389"/>
          <p:cNvSpPr>
            <a:spLocks noChangeShapeType="1"/>
          </p:cNvSpPr>
          <p:nvPr/>
        </p:nvSpPr>
        <p:spPr bwMode="auto">
          <a:xfrm flipH="1" flipV="1">
            <a:off x="3209925" y="4691063"/>
            <a:ext cx="215900"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61" name="Freeform 390"/>
          <p:cNvSpPr>
            <a:spLocks/>
          </p:cNvSpPr>
          <p:nvPr/>
        </p:nvSpPr>
        <p:spPr bwMode="auto">
          <a:xfrm>
            <a:off x="5614991" y="3995738"/>
            <a:ext cx="217487" cy="334962"/>
          </a:xfrm>
          <a:custGeom>
            <a:avLst/>
            <a:gdLst>
              <a:gd name="T0" fmla="*/ 2147483647 w 94"/>
              <a:gd name="T1" fmla="*/ 2147483647 h 128"/>
              <a:gd name="T2" fmla="*/ 2147483647 w 94"/>
              <a:gd name="T3" fmla="*/ 2147483647 h 128"/>
              <a:gd name="T4" fmla="*/ 0 w 94"/>
              <a:gd name="T5" fmla="*/ 0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5" y="23"/>
                </a:moveTo>
                <a:lnTo>
                  <a:pt x="94" y="12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62" name="Freeform 391"/>
          <p:cNvSpPr>
            <a:spLocks/>
          </p:cNvSpPr>
          <p:nvPr/>
        </p:nvSpPr>
        <p:spPr bwMode="auto">
          <a:xfrm>
            <a:off x="5718175" y="4056069"/>
            <a:ext cx="215900" cy="274637"/>
          </a:xfrm>
          <a:custGeom>
            <a:avLst/>
            <a:gdLst>
              <a:gd name="T0" fmla="*/ 2147483647 w 93"/>
              <a:gd name="T1" fmla="*/ 2147483647 h 105"/>
              <a:gd name="T2" fmla="*/ 0 w 93"/>
              <a:gd name="T3" fmla="*/ 0 h 105"/>
              <a:gd name="T4" fmla="*/ 2147483647 w 93"/>
              <a:gd name="T5" fmla="*/ 2147483647 h 105"/>
              <a:gd name="T6" fmla="*/ 2147483647 w 93"/>
              <a:gd name="T7" fmla="*/ 2147483647 h 105"/>
              <a:gd name="T8" fmla="*/ 0 60000 65536"/>
              <a:gd name="T9" fmla="*/ 0 60000 65536"/>
              <a:gd name="T10" fmla="*/ 0 60000 65536"/>
              <a:gd name="T11" fmla="*/ 0 60000 65536"/>
              <a:gd name="T12" fmla="*/ 0 w 93"/>
              <a:gd name="T13" fmla="*/ 0 h 105"/>
              <a:gd name="T14" fmla="*/ 93 w 93"/>
              <a:gd name="T15" fmla="*/ 105 h 105"/>
            </a:gdLst>
            <a:ahLst/>
            <a:cxnLst>
              <a:cxn ang="T8">
                <a:pos x="T0" y="T1"/>
              </a:cxn>
              <a:cxn ang="T9">
                <a:pos x="T2" y="T3"/>
              </a:cxn>
              <a:cxn ang="T10">
                <a:pos x="T4" y="T5"/>
              </a:cxn>
              <a:cxn ang="T11">
                <a:pos x="T6" y="T7"/>
              </a:cxn>
            </a:cxnLst>
            <a:rect l="T12" t="T13" r="T14" b="T15"/>
            <a:pathLst>
              <a:path w="93" h="105">
                <a:moveTo>
                  <a:pt x="93" y="87"/>
                </a:moveTo>
                <a:lnTo>
                  <a:pt x="0" y="0"/>
                </a:lnTo>
                <a:lnTo>
                  <a:pt x="49" y="105"/>
                </a:lnTo>
                <a:lnTo>
                  <a:pt x="93"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63" name="Freeform 392"/>
          <p:cNvSpPr>
            <a:spLocks/>
          </p:cNvSpPr>
          <p:nvPr/>
        </p:nvSpPr>
        <p:spPr bwMode="auto">
          <a:xfrm>
            <a:off x="3425825" y="4032256"/>
            <a:ext cx="217488" cy="682625"/>
          </a:xfrm>
          <a:custGeom>
            <a:avLst/>
            <a:gdLst>
              <a:gd name="T0" fmla="*/ 2147483647 w 94"/>
              <a:gd name="T1" fmla="*/ 0 h 261"/>
              <a:gd name="T2" fmla="*/ 2147483647 w 94"/>
              <a:gd name="T3" fmla="*/ 2147483647 h 261"/>
              <a:gd name="T4" fmla="*/ 0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45" y="0"/>
                </a:moveTo>
                <a:lnTo>
                  <a:pt x="94" y="96"/>
                </a:lnTo>
                <a:lnTo>
                  <a:pt x="0" y="26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64" name="Freeform 393"/>
          <p:cNvSpPr>
            <a:spLocks/>
          </p:cNvSpPr>
          <p:nvPr/>
        </p:nvSpPr>
        <p:spPr bwMode="auto">
          <a:xfrm>
            <a:off x="3529013" y="3913190"/>
            <a:ext cx="227012" cy="369887"/>
          </a:xfrm>
          <a:custGeom>
            <a:avLst/>
            <a:gdLst>
              <a:gd name="T0" fmla="*/ 2147483647 w 98"/>
              <a:gd name="T1" fmla="*/ 0 h 142"/>
              <a:gd name="T2" fmla="*/ 0 w 98"/>
              <a:gd name="T3" fmla="*/ 2147483647 h 142"/>
              <a:gd name="T4" fmla="*/ 2147483647 w 98"/>
              <a:gd name="T5" fmla="*/ 2147483647 h 142"/>
              <a:gd name="T6" fmla="*/ 2147483647 w 98"/>
              <a:gd name="T7" fmla="*/ 0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0"/>
                </a:moveTo>
                <a:lnTo>
                  <a:pt x="0" y="46"/>
                </a:lnTo>
                <a:lnTo>
                  <a:pt x="49" y="142"/>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65" name="Freeform 394"/>
          <p:cNvSpPr>
            <a:spLocks/>
          </p:cNvSpPr>
          <p:nvPr/>
        </p:nvSpPr>
        <p:spPr bwMode="auto">
          <a:xfrm>
            <a:off x="3756028" y="3478213"/>
            <a:ext cx="219075" cy="481012"/>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6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66" name="Freeform 395"/>
          <p:cNvSpPr>
            <a:spLocks/>
          </p:cNvSpPr>
          <p:nvPr/>
        </p:nvSpPr>
        <p:spPr bwMode="auto">
          <a:xfrm>
            <a:off x="3860800" y="3478213"/>
            <a:ext cx="215900" cy="481012"/>
          </a:xfrm>
          <a:custGeom>
            <a:avLst/>
            <a:gdLst>
              <a:gd name="T0" fmla="*/ 2147483647 w 93"/>
              <a:gd name="T1" fmla="*/ 2147483647 h 184"/>
              <a:gd name="T2" fmla="*/ 0 w 93"/>
              <a:gd name="T3" fmla="*/ 0 h 184"/>
              <a:gd name="T4" fmla="*/ 2147483647 w 93"/>
              <a:gd name="T5" fmla="*/ 2147483647 h 184"/>
              <a:gd name="T6" fmla="*/ 2147483647 w 93"/>
              <a:gd name="T7" fmla="*/ 2147483647 h 184"/>
              <a:gd name="T8" fmla="*/ 0 60000 65536"/>
              <a:gd name="T9" fmla="*/ 0 60000 65536"/>
              <a:gd name="T10" fmla="*/ 0 60000 65536"/>
              <a:gd name="T11" fmla="*/ 0 60000 65536"/>
              <a:gd name="T12" fmla="*/ 0 w 93"/>
              <a:gd name="T13" fmla="*/ 0 h 184"/>
              <a:gd name="T14" fmla="*/ 93 w 93"/>
              <a:gd name="T15" fmla="*/ 184 h 184"/>
            </a:gdLst>
            <a:ahLst/>
            <a:cxnLst>
              <a:cxn ang="T8">
                <a:pos x="T0" y="T1"/>
              </a:cxn>
              <a:cxn ang="T9">
                <a:pos x="T2" y="T3"/>
              </a:cxn>
              <a:cxn ang="T10">
                <a:pos x="T4" y="T5"/>
              </a:cxn>
              <a:cxn ang="T11">
                <a:pos x="T6" y="T7"/>
              </a:cxn>
            </a:cxnLst>
            <a:rect l="T12" t="T13" r="T14" b="T15"/>
            <a:pathLst>
              <a:path w="93" h="184">
                <a:moveTo>
                  <a:pt x="93" y="37"/>
                </a:moveTo>
                <a:lnTo>
                  <a:pt x="0" y="0"/>
                </a:lnTo>
                <a:lnTo>
                  <a:pt x="49" y="184"/>
                </a:lnTo>
                <a:lnTo>
                  <a:pt x="93" y="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67" name="Line 396"/>
          <p:cNvSpPr>
            <a:spLocks noChangeShapeType="1"/>
          </p:cNvSpPr>
          <p:nvPr/>
        </p:nvSpPr>
        <p:spPr bwMode="auto">
          <a:xfrm flipH="1" flipV="1">
            <a:off x="5718175" y="4056063"/>
            <a:ext cx="215900" cy="2270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68" name="Line 397"/>
          <p:cNvSpPr>
            <a:spLocks noChangeShapeType="1"/>
          </p:cNvSpPr>
          <p:nvPr/>
        </p:nvSpPr>
        <p:spPr bwMode="auto">
          <a:xfrm>
            <a:off x="5614988" y="3995739"/>
            <a:ext cx="10318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69" name="Line 398"/>
          <p:cNvSpPr>
            <a:spLocks noChangeShapeType="1"/>
          </p:cNvSpPr>
          <p:nvPr/>
        </p:nvSpPr>
        <p:spPr bwMode="auto">
          <a:xfrm flipV="1">
            <a:off x="3425825" y="4032256"/>
            <a:ext cx="103188" cy="68262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70" name="Line 399"/>
          <p:cNvSpPr>
            <a:spLocks noChangeShapeType="1"/>
          </p:cNvSpPr>
          <p:nvPr/>
        </p:nvSpPr>
        <p:spPr bwMode="auto">
          <a:xfrm flipH="1" flipV="1">
            <a:off x="3860800" y="3478219"/>
            <a:ext cx="215900" cy="96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71" name="Line 400"/>
          <p:cNvSpPr>
            <a:spLocks noChangeShapeType="1"/>
          </p:cNvSpPr>
          <p:nvPr/>
        </p:nvSpPr>
        <p:spPr bwMode="auto">
          <a:xfrm flipV="1">
            <a:off x="3756028" y="3478213"/>
            <a:ext cx="104775" cy="434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72" name="Freeform 401"/>
          <p:cNvSpPr>
            <a:spLocks/>
          </p:cNvSpPr>
          <p:nvPr/>
        </p:nvSpPr>
        <p:spPr bwMode="auto">
          <a:xfrm>
            <a:off x="4840288" y="3348038"/>
            <a:ext cx="227012" cy="300037"/>
          </a:xfrm>
          <a:custGeom>
            <a:avLst/>
            <a:gdLst>
              <a:gd name="T0" fmla="*/ 2147483647 w 98"/>
              <a:gd name="T1" fmla="*/ 0 h 115"/>
              <a:gd name="T2" fmla="*/ 2147483647 w 98"/>
              <a:gd name="T3" fmla="*/ 2147483647 h 115"/>
              <a:gd name="T4" fmla="*/ 0 w 98"/>
              <a:gd name="T5" fmla="*/ 2147483647 h 115"/>
              <a:gd name="T6" fmla="*/ 2147483647 w 98"/>
              <a:gd name="T7" fmla="*/ 0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49" y="0"/>
                </a:moveTo>
                <a:lnTo>
                  <a:pt x="98" y="115"/>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73" name="Freeform 402"/>
          <p:cNvSpPr>
            <a:spLocks/>
          </p:cNvSpPr>
          <p:nvPr/>
        </p:nvSpPr>
        <p:spPr bwMode="auto">
          <a:xfrm>
            <a:off x="4954591" y="3348038"/>
            <a:ext cx="217487" cy="300037"/>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82"/>
                </a:moveTo>
                <a:lnTo>
                  <a:pt x="0" y="0"/>
                </a:lnTo>
                <a:lnTo>
                  <a:pt x="49" y="115"/>
                </a:lnTo>
                <a:lnTo>
                  <a:pt x="94" y="8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74" name="Freeform 403"/>
          <p:cNvSpPr>
            <a:spLocks/>
          </p:cNvSpPr>
          <p:nvPr/>
        </p:nvSpPr>
        <p:spPr bwMode="auto">
          <a:xfrm>
            <a:off x="4303716" y="3335344"/>
            <a:ext cx="217487" cy="300037"/>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75" name="Line 404"/>
          <p:cNvSpPr>
            <a:spLocks noChangeShapeType="1"/>
          </p:cNvSpPr>
          <p:nvPr/>
        </p:nvSpPr>
        <p:spPr bwMode="auto">
          <a:xfrm flipH="1" flipV="1">
            <a:off x="4954591" y="3348038"/>
            <a:ext cx="217487" cy="2143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76" name="Line 405"/>
          <p:cNvSpPr>
            <a:spLocks noChangeShapeType="1"/>
          </p:cNvSpPr>
          <p:nvPr/>
        </p:nvSpPr>
        <p:spPr bwMode="auto">
          <a:xfrm flipV="1">
            <a:off x="4840288" y="3348044"/>
            <a:ext cx="114300" cy="130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77" name="Line 406"/>
          <p:cNvSpPr>
            <a:spLocks noChangeShapeType="1"/>
          </p:cNvSpPr>
          <p:nvPr/>
        </p:nvSpPr>
        <p:spPr bwMode="auto">
          <a:xfrm flipH="1" flipV="1">
            <a:off x="4406900" y="3335344"/>
            <a:ext cx="215900" cy="96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78" name="Line 407"/>
          <p:cNvSpPr>
            <a:spLocks noChangeShapeType="1"/>
          </p:cNvSpPr>
          <p:nvPr/>
        </p:nvSpPr>
        <p:spPr bwMode="auto">
          <a:xfrm flipV="1">
            <a:off x="4303713" y="3335344"/>
            <a:ext cx="103187"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79" name="Freeform 408"/>
          <p:cNvSpPr>
            <a:spLocks/>
          </p:cNvSpPr>
          <p:nvPr/>
        </p:nvSpPr>
        <p:spPr bwMode="auto">
          <a:xfrm>
            <a:off x="5832475" y="4283081"/>
            <a:ext cx="214313" cy="504825"/>
          </a:xfrm>
          <a:custGeom>
            <a:avLst/>
            <a:gdLst>
              <a:gd name="T0" fmla="*/ 2147483647 w 93"/>
              <a:gd name="T1" fmla="*/ 0 h 193"/>
              <a:gd name="T2" fmla="*/ 2147483647 w 93"/>
              <a:gd name="T3" fmla="*/ 2147483647 h 193"/>
              <a:gd name="T4" fmla="*/ 0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0"/>
                </a:moveTo>
                <a:lnTo>
                  <a:pt x="93" y="193"/>
                </a:lnTo>
                <a:lnTo>
                  <a:pt x="0" y="18"/>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80" name="Freeform 409"/>
          <p:cNvSpPr>
            <a:spLocks/>
          </p:cNvSpPr>
          <p:nvPr/>
        </p:nvSpPr>
        <p:spPr bwMode="auto">
          <a:xfrm>
            <a:off x="5934075" y="4283081"/>
            <a:ext cx="228600" cy="504825"/>
          </a:xfrm>
          <a:custGeom>
            <a:avLst/>
            <a:gdLst>
              <a:gd name="T0" fmla="*/ 2147483647 w 99"/>
              <a:gd name="T1" fmla="*/ 2147483647 h 193"/>
              <a:gd name="T2" fmla="*/ 0 w 99"/>
              <a:gd name="T3" fmla="*/ 0 h 193"/>
              <a:gd name="T4" fmla="*/ 2147483647 w 99"/>
              <a:gd name="T5" fmla="*/ 2147483647 h 193"/>
              <a:gd name="T6" fmla="*/ 2147483647 w 99"/>
              <a:gd name="T7" fmla="*/ 2147483647 h 193"/>
              <a:gd name="T8" fmla="*/ 0 60000 65536"/>
              <a:gd name="T9" fmla="*/ 0 60000 65536"/>
              <a:gd name="T10" fmla="*/ 0 60000 65536"/>
              <a:gd name="T11" fmla="*/ 0 60000 65536"/>
              <a:gd name="T12" fmla="*/ 0 w 99"/>
              <a:gd name="T13" fmla="*/ 0 h 193"/>
              <a:gd name="T14" fmla="*/ 99 w 99"/>
              <a:gd name="T15" fmla="*/ 193 h 193"/>
            </a:gdLst>
            <a:ahLst/>
            <a:cxnLst>
              <a:cxn ang="T8">
                <a:pos x="T0" y="T1"/>
              </a:cxn>
              <a:cxn ang="T9">
                <a:pos x="T2" y="T3"/>
              </a:cxn>
              <a:cxn ang="T10">
                <a:pos x="T4" y="T5"/>
              </a:cxn>
              <a:cxn ang="T11">
                <a:pos x="T6" y="T7"/>
              </a:cxn>
            </a:cxnLst>
            <a:rect l="T12" t="T13" r="T14" b="T15"/>
            <a:pathLst>
              <a:path w="99" h="193">
                <a:moveTo>
                  <a:pt x="99" y="165"/>
                </a:moveTo>
                <a:lnTo>
                  <a:pt x="0" y="0"/>
                </a:lnTo>
                <a:lnTo>
                  <a:pt x="49" y="193"/>
                </a:lnTo>
                <a:lnTo>
                  <a:pt x="9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81" name="Line 410"/>
          <p:cNvSpPr>
            <a:spLocks noChangeShapeType="1"/>
          </p:cNvSpPr>
          <p:nvPr/>
        </p:nvSpPr>
        <p:spPr bwMode="auto">
          <a:xfrm>
            <a:off x="5934078" y="4283075"/>
            <a:ext cx="11113" cy="14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82" name="Line 411"/>
          <p:cNvSpPr>
            <a:spLocks noChangeShapeType="1"/>
          </p:cNvSpPr>
          <p:nvPr/>
        </p:nvSpPr>
        <p:spPr bwMode="auto">
          <a:xfrm flipH="1" flipV="1">
            <a:off x="5934075" y="4283075"/>
            <a:ext cx="228600" cy="4318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83" name="Line 412"/>
          <p:cNvSpPr>
            <a:spLocks noChangeShapeType="1"/>
          </p:cNvSpPr>
          <p:nvPr/>
        </p:nvSpPr>
        <p:spPr bwMode="auto">
          <a:xfrm flipV="1">
            <a:off x="5832475" y="4283081"/>
            <a:ext cx="101600"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84" name="Freeform 413"/>
          <p:cNvSpPr>
            <a:spLocks/>
          </p:cNvSpPr>
          <p:nvPr/>
        </p:nvSpPr>
        <p:spPr bwMode="auto">
          <a:xfrm>
            <a:off x="3311525" y="4714875"/>
            <a:ext cx="217488"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85" name="Freeform 414"/>
          <p:cNvSpPr>
            <a:spLocks/>
          </p:cNvSpPr>
          <p:nvPr/>
        </p:nvSpPr>
        <p:spPr bwMode="auto">
          <a:xfrm>
            <a:off x="3425825" y="4283075"/>
            <a:ext cx="217488" cy="528638"/>
          </a:xfrm>
          <a:custGeom>
            <a:avLst/>
            <a:gdLst>
              <a:gd name="T0" fmla="*/ 2147483647 w 94"/>
              <a:gd name="T1" fmla="*/ 0 h 202"/>
              <a:gd name="T2" fmla="*/ 0 w 94"/>
              <a:gd name="T3" fmla="*/ 2147483647 h 202"/>
              <a:gd name="T4" fmla="*/ 2147483647 w 94"/>
              <a:gd name="T5" fmla="*/ 2147483647 h 202"/>
              <a:gd name="T6" fmla="*/ 2147483647 w 94"/>
              <a:gd name="T7" fmla="*/ 0 h 202"/>
              <a:gd name="T8" fmla="*/ 0 60000 65536"/>
              <a:gd name="T9" fmla="*/ 0 60000 65536"/>
              <a:gd name="T10" fmla="*/ 0 60000 65536"/>
              <a:gd name="T11" fmla="*/ 0 60000 65536"/>
              <a:gd name="T12" fmla="*/ 0 w 94"/>
              <a:gd name="T13" fmla="*/ 0 h 202"/>
              <a:gd name="T14" fmla="*/ 94 w 94"/>
              <a:gd name="T15" fmla="*/ 202 h 202"/>
            </a:gdLst>
            <a:ahLst/>
            <a:cxnLst>
              <a:cxn ang="T8">
                <a:pos x="T0" y="T1"/>
              </a:cxn>
              <a:cxn ang="T9">
                <a:pos x="T2" y="T3"/>
              </a:cxn>
              <a:cxn ang="T10">
                <a:pos x="T4" y="T5"/>
              </a:cxn>
              <a:cxn ang="T11">
                <a:pos x="T6" y="T7"/>
              </a:cxn>
            </a:cxnLst>
            <a:rect l="T12" t="T13" r="T14" b="T15"/>
            <a:pathLst>
              <a:path w="94" h="202">
                <a:moveTo>
                  <a:pt x="94" y="0"/>
                </a:moveTo>
                <a:lnTo>
                  <a:pt x="0" y="165"/>
                </a:lnTo>
                <a:lnTo>
                  <a:pt x="45" y="202"/>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86" name="Freeform 415"/>
          <p:cNvSpPr>
            <a:spLocks/>
          </p:cNvSpPr>
          <p:nvPr/>
        </p:nvSpPr>
        <p:spPr bwMode="auto">
          <a:xfrm>
            <a:off x="6046791" y="4714875"/>
            <a:ext cx="219075"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8"/>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87" name="Freeform 416"/>
          <p:cNvSpPr>
            <a:spLocks/>
          </p:cNvSpPr>
          <p:nvPr/>
        </p:nvSpPr>
        <p:spPr bwMode="auto">
          <a:xfrm>
            <a:off x="6162675" y="4714875"/>
            <a:ext cx="215900" cy="96838"/>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88" name="Freeform 417"/>
          <p:cNvSpPr>
            <a:spLocks/>
          </p:cNvSpPr>
          <p:nvPr/>
        </p:nvSpPr>
        <p:spPr bwMode="auto">
          <a:xfrm>
            <a:off x="2765425" y="4714875"/>
            <a:ext cx="217488"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89" name="Freeform 418"/>
          <p:cNvSpPr>
            <a:spLocks/>
          </p:cNvSpPr>
          <p:nvPr/>
        </p:nvSpPr>
        <p:spPr bwMode="auto">
          <a:xfrm>
            <a:off x="2878141" y="4714875"/>
            <a:ext cx="219075" cy="968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90" name="Line 419"/>
          <p:cNvSpPr>
            <a:spLocks noChangeShapeType="1"/>
          </p:cNvSpPr>
          <p:nvPr/>
        </p:nvSpPr>
        <p:spPr bwMode="auto">
          <a:xfrm flipH="1">
            <a:off x="3425825" y="4283075"/>
            <a:ext cx="217488" cy="4318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91" name="Line 420"/>
          <p:cNvSpPr>
            <a:spLocks noChangeShapeType="1"/>
          </p:cNvSpPr>
          <p:nvPr/>
        </p:nvSpPr>
        <p:spPr bwMode="auto">
          <a:xfrm flipV="1">
            <a:off x="3311525" y="4714881"/>
            <a:ext cx="114300" cy="7302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92" name="Line 421"/>
          <p:cNvSpPr>
            <a:spLocks noChangeShapeType="1"/>
          </p:cNvSpPr>
          <p:nvPr/>
        </p:nvSpPr>
        <p:spPr bwMode="auto">
          <a:xfrm flipH="1" flipV="1">
            <a:off x="2878141" y="4714881"/>
            <a:ext cx="21907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93" name="Line 422"/>
          <p:cNvSpPr>
            <a:spLocks noChangeShapeType="1"/>
          </p:cNvSpPr>
          <p:nvPr/>
        </p:nvSpPr>
        <p:spPr bwMode="auto">
          <a:xfrm flipH="1" flipV="1">
            <a:off x="6162675" y="4714881"/>
            <a:ext cx="215900"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94" name="Line 423"/>
          <p:cNvSpPr>
            <a:spLocks noChangeShapeType="1"/>
          </p:cNvSpPr>
          <p:nvPr/>
        </p:nvSpPr>
        <p:spPr bwMode="auto">
          <a:xfrm flipH="1">
            <a:off x="6046791" y="4714881"/>
            <a:ext cx="115887"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95" name="Line 424"/>
          <p:cNvSpPr>
            <a:spLocks noChangeShapeType="1"/>
          </p:cNvSpPr>
          <p:nvPr/>
        </p:nvSpPr>
        <p:spPr bwMode="auto">
          <a:xfrm flipV="1">
            <a:off x="2765428" y="4714881"/>
            <a:ext cx="112713"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96" name="Freeform 425"/>
          <p:cNvSpPr>
            <a:spLocks/>
          </p:cNvSpPr>
          <p:nvPr/>
        </p:nvSpPr>
        <p:spPr bwMode="auto">
          <a:xfrm>
            <a:off x="3975100" y="3575056"/>
            <a:ext cx="214313" cy="384175"/>
          </a:xfrm>
          <a:custGeom>
            <a:avLst/>
            <a:gdLst>
              <a:gd name="T0" fmla="*/ 2147483647 w 93"/>
              <a:gd name="T1" fmla="*/ 0 h 147"/>
              <a:gd name="T2" fmla="*/ 2147483647 w 93"/>
              <a:gd name="T3" fmla="*/ 2147483647 h 147"/>
              <a:gd name="T4" fmla="*/ 0 w 93"/>
              <a:gd name="T5" fmla="*/ 2147483647 h 147"/>
              <a:gd name="T6" fmla="*/ 2147483647 w 93"/>
              <a:gd name="T7" fmla="*/ 0 h 147"/>
              <a:gd name="T8" fmla="*/ 0 60000 65536"/>
              <a:gd name="T9" fmla="*/ 0 60000 65536"/>
              <a:gd name="T10" fmla="*/ 0 60000 65536"/>
              <a:gd name="T11" fmla="*/ 0 60000 65536"/>
              <a:gd name="T12" fmla="*/ 0 w 93"/>
              <a:gd name="T13" fmla="*/ 0 h 147"/>
              <a:gd name="T14" fmla="*/ 93 w 93"/>
              <a:gd name="T15" fmla="*/ 147 h 147"/>
            </a:gdLst>
            <a:ahLst/>
            <a:cxnLst>
              <a:cxn ang="T8">
                <a:pos x="T0" y="T1"/>
              </a:cxn>
              <a:cxn ang="T9">
                <a:pos x="T2" y="T3"/>
              </a:cxn>
              <a:cxn ang="T10">
                <a:pos x="T4" y="T5"/>
              </a:cxn>
              <a:cxn ang="T11">
                <a:pos x="T6" y="T7"/>
              </a:cxn>
            </a:cxnLst>
            <a:rect l="T12" t="T13" r="T14" b="T15"/>
            <a:pathLst>
              <a:path w="93" h="147">
                <a:moveTo>
                  <a:pt x="44" y="0"/>
                </a:moveTo>
                <a:lnTo>
                  <a:pt x="93" y="142"/>
                </a:lnTo>
                <a:lnTo>
                  <a:pt x="0" y="147"/>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97" name="Freeform 426"/>
          <p:cNvSpPr>
            <a:spLocks/>
          </p:cNvSpPr>
          <p:nvPr/>
        </p:nvSpPr>
        <p:spPr bwMode="auto">
          <a:xfrm>
            <a:off x="4076703" y="3575051"/>
            <a:ext cx="227013" cy="371475"/>
          </a:xfrm>
          <a:custGeom>
            <a:avLst/>
            <a:gdLst>
              <a:gd name="T0" fmla="*/ 2147483647 w 98"/>
              <a:gd name="T1" fmla="*/ 2147483647 h 142"/>
              <a:gd name="T2" fmla="*/ 0 w 98"/>
              <a:gd name="T3" fmla="*/ 0 h 142"/>
              <a:gd name="T4" fmla="*/ 2147483647 w 98"/>
              <a:gd name="T5" fmla="*/ 2147483647 h 142"/>
              <a:gd name="T6" fmla="*/ 2147483647 w 98"/>
              <a:gd name="T7" fmla="*/ 2147483647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23"/>
                </a:moveTo>
                <a:lnTo>
                  <a:pt x="0" y="0"/>
                </a:lnTo>
                <a:lnTo>
                  <a:pt x="49" y="142"/>
                </a:lnTo>
                <a:lnTo>
                  <a:pt x="98"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98" name="Freeform 427"/>
          <p:cNvSpPr>
            <a:spLocks/>
          </p:cNvSpPr>
          <p:nvPr/>
        </p:nvSpPr>
        <p:spPr bwMode="auto">
          <a:xfrm>
            <a:off x="5067300" y="3562350"/>
            <a:ext cx="217488" cy="323850"/>
          </a:xfrm>
          <a:custGeom>
            <a:avLst/>
            <a:gdLst>
              <a:gd name="T0" fmla="*/ 2147483647 w 94"/>
              <a:gd name="T1" fmla="*/ 0 h 124"/>
              <a:gd name="T2" fmla="*/ 2147483647 w 94"/>
              <a:gd name="T3" fmla="*/ 2147483647 h 124"/>
              <a:gd name="T4" fmla="*/ 0 w 94"/>
              <a:gd name="T5" fmla="*/ 2147483647 h 124"/>
              <a:gd name="T6" fmla="*/ 2147483647 w 94"/>
              <a:gd name="T7" fmla="*/ 0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45" y="0"/>
                </a:moveTo>
                <a:lnTo>
                  <a:pt x="94" y="124"/>
                </a:lnTo>
                <a:lnTo>
                  <a:pt x="0" y="3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99" name="Freeform 428"/>
          <p:cNvSpPr>
            <a:spLocks/>
          </p:cNvSpPr>
          <p:nvPr/>
        </p:nvSpPr>
        <p:spPr bwMode="auto">
          <a:xfrm>
            <a:off x="5172075" y="3562350"/>
            <a:ext cx="215900" cy="323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74"/>
                </a:moveTo>
                <a:lnTo>
                  <a:pt x="0" y="0"/>
                </a:lnTo>
                <a:lnTo>
                  <a:pt x="49" y="124"/>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00" name="Line 429"/>
          <p:cNvSpPr>
            <a:spLocks noChangeShapeType="1"/>
          </p:cNvSpPr>
          <p:nvPr/>
        </p:nvSpPr>
        <p:spPr bwMode="auto">
          <a:xfrm flipH="1" flipV="1">
            <a:off x="4076703" y="3575055"/>
            <a:ext cx="227013"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01" name="Line 430"/>
          <p:cNvSpPr>
            <a:spLocks noChangeShapeType="1"/>
          </p:cNvSpPr>
          <p:nvPr/>
        </p:nvSpPr>
        <p:spPr bwMode="auto">
          <a:xfrm flipV="1">
            <a:off x="3975100" y="3575056"/>
            <a:ext cx="101600" cy="384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02" name="Line 431"/>
          <p:cNvSpPr>
            <a:spLocks noChangeShapeType="1"/>
          </p:cNvSpPr>
          <p:nvPr/>
        </p:nvSpPr>
        <p:spPr bwMode="auto">
          <a:xfrm flipH="1" flipV="1">
            <a:off x="5172075" y="3562350"/>
            <a:ext cx="215900" cy="1936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03" name="Line 432"/>
          <p:cNvSpPr>
            <a:spLocks noChangeShapeType="1"/>
          </p:cNvSpPr>
          <p:nvPr/>
        </p:nvSpPr>
        <p:spPr bwMode="auto">
          <a:xfrm flipV="1">
            <a:off x="5067303" y="3562355"/>
            <a:ext cx="104775" cy="857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04" name="Freeform 433"/>
          <p:cNvSpPr>
            <a:spLocks/>
          </p:cNvSpPr>
          <p:nvPr/>
        </p:nvSpPr>
        <p:spPr bwMode="auto">
          <a:xfrm>
            <a:off x="4622800" y="3432175"/>
            <a:ext cx="217488" cy="215900"/>
          </a:xfrm>
          <a:custGeom>
            <a:avLst/>
            <a:gdLst>
              <a:gd name="T0" fmla="*/ 2147483647 w 94"/>
              <a:gd name="T1" fmla="*/ 2147483647 h 83"/>
              <a:gd name="T2" fmla="*/ 0 w 94"/>
              <a:gd name="T3" fmla="*/ 0 h 83"/>
              <a:gd name="T4" fmla="*/ 2147483647 w 94"/>
              <a:gd name="T5" fmla="*/ 2147483647 h 83"/>
              <a:gd name="T6" fmla="*/ 2147483647 w 94"/>
              <a:gd name="T7" fmla="*/ 2147483647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94" y="18"/>
                </a:moveTo>
                <a:lnTo>
                  <a:pt x="0" y="0"/>
                </a:lnTo>
                <a:lnTo>
                  <a:pt x="49" y="83"/>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05" name="Freeform 434"/>
          <p:cNvSpPr>
            <a:spLocks/>
          </p:cNvSpPr>
          <p:nvPr/>
        </p:nvSpPr>
        <p:spPr bwMode="auto">
          <a:xfrm>
            <a:off x="3643316" y="3913190"/>
            <a:ext cx="217487" cy="369887"/>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24"/>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06" name="Freeform 435"/>
          <p:cNvSpPr>
            <a:spLocks/>
          </p:cNvSpPr>
          <p:nvPr/>
        </p:nvSpPr>
        <p:spPr bwMode="auto">
          <a:xfrm>
            <a:off x="3756028" y="3913188"/>
            <a:ext cx="219075" cy="323850"/>
          </a:xfrm>
          <a:custGeom>
            <a:avLst/>
            <a:gdLst>
              <a:gd name="T0" fmla="*/ 2147483647 w 94"/>
              <a:gd name="T1" fmla="*/ 2147483647 h 124"/>
              <a:gd name="T2" fmla="*/ 0 w 94"/>
              <a:gd name="T3" fmla="*/ 0 h 124"/>
              <a:gd name="T4" fmla="*/ 2147483647 w 94"/>
              <a:gd name="T5" fmla="*/ 2147483647 h 124"/>
              <a:gd name="T6" fmla="*/ 2147483647 w 94"/>
              <a:gd name="T7" fmla="*/ 2147483647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94" y="18"/>
                </a:moveTo>
                <a:lnTo>
                  <a:pt x="0" y="0"/>
                </a:lnTo>
                <a:lnTo>
                  <a:pt x="45" y="124"/>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07" name="Line 436"/>
          <p:cNvSpPr>
            <a:spLocks noChangeShapeType="1"/>
          </p:cNvSpPr>
          <p:nvPr/>
        </p:nvSpPr>
        <p:spPr bwMode="auto">
          <a:xfrm flipH="1" flipV="1">
            <a:off x="4622800" y="3432175"/>
            <a:ext cx="217488" cy="460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08" name="Line 437"/>
          <p:cNvSpPr>
            <a:spLocks noChangeShapeType="1"/>
          </p:cNvSpPr>
          <p:nvPr/>
        </p:nvSpPr>
        <p:spPr bwMode="auto">
          <a:xfrm flipV="1">
            <a:off x="3643313" y="3913190"/>
            <a:ext cx="112712" cy="3698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09" name="Freeform 438"/>
          <p:cNvSpPr>
            <a:spLocks/>
          </p:cNvSpPr>
          <p:nvPr/>
        </p:nvSpPr>
        <p:spPr bwMode="auto">
          <a:xfrm>
            <a:off x="5284788" y="3756025"/>
            <a:ext cx="215900" cy="360363"/>
          </a:xfrm>
          <a:custGeom>
            <a:avLst/>
            <a:gdLst>
              <a:gd name="T0" fmla="*/ 2147483647 w 93"/>
              <a:gd name="T1" fmla="*/ 0 h 138"/>
              <a:gd name="T2" fmla="*/ 2147483647 w 93"/>
              <a:gd name="T3" fmla="*/ 2147483647 h 138"/>
              <a:gd name="T4" fmla="*/ 0 w 93"/>
              <a:gd name="T5" fmla="*/ 2147483647 h 138"/>
              <a:gd name="T6" fmla="*/ 2147483647 w 93"/>
              <a:gd name="T7" fmla="*/ 0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44" y="0"/>
                </a:moveTo>
                <a:lnTo>
                  <a:pt x="93" y="138"/>
                </a:lnTo>
                <a:lnTo>
                  <a:pt x="0" y="5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10" name="Freeform 439"/>
          <p:cNvSpPr>
            <a:spLocks/>
          </p:cNvSpPr>
          <p:nvPr/>
        </p:nvSpPr>
        <p:spPr bwMode="auto">
          <a:xfrm>
            <a:off x="5387978" y="3756025"/>
            <a:ext cx="227013" cy="360363"/>
          </a:xfrm>
          <a:custGeom>
            <a:avLst/>
            <a:gdLst>
              <a:gd name="T0" fmla="*/ 2147483647 w 98"/>
              <a:gd name="T1" fmla="*/ 2147483647 h 138"/>
              <a:gd name="T2" fmla="*/ 0 w 98"/>
              <a:gd name="T3" fmla="*/ 0 h 138"/>
              <a:gd name="T4" fmla="*/ 2147483647 w 98"/>
              <a:gd name="T5" fmla="*/ 2147483647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92"/>
                </a:moveTo>
                <a:lnTo>
                  <a:pt x="0" y="0"/>
                </a:lnTo>
                <a:lnTo>
                  <a:pt x="49" y="138"/>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11" name="Freeform 440"/>
          <p:cNvSpPr>
            <a:spLocks/>
          </p:cNvSpPr>
          <p:nvPr/>
        </p:nvSpPr>
        <p:spPr bwMode="auto">
          <a:xfrm>
            <a:off x="2982913" y="4751394"/>
            <a:ext cx="227012" cy="96837"/>
          </a:xfrm>
          <a:custGeom>
            <a:avLst/>
            <a:gdLst>
              <a:gd name="T0" fmla="*/ 2147483647 w 98"/>
              <a:gd name="T1" fmla="*/ 0 h 37"/>
              <a:gd name="T2" fmla="*/ 2147483647 w 98"/>
              <a:gd name="T3" fmla="*/ 2147483647 h 37"/>
              <a:gd name="T4" fmla="*/ 0 w 98"/>
              <a:gd name="T5" fmla="*/ 2147483647 h 37"/>
              <a:gd name="T6" fmla="*/ 2147483647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12" name="Freeform 441"/>
          <p:cNvSpPr>
            <a:spLocks/>
          </p:cNvSpPr>
          <p:nvPr/>
        </p:nvSpPr>
        <p:spPr bwMode="auto">
          <a:xfrm>
            <a:off x="3097213" y="4751394"/>
            <a:ext cx="214312"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13" name="Line 442"/>
          <p:cNvSpPr>
            <a:spLocks noChangeShapeType="1"/>
          </p:cNvSpPr>
          <p:nvPr/>
        </p:nvSpPr>
        <p:spPr bwMode="auto">
          <a:xfrm flipH="1" flipV="1">
            <a:off x="5387978" y="3756025"/>
            <a:ext cx="227013" cy="2397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14" name="Line 443"/>
          <p:cNvSpPr>
            <a:spLocks noChangeShapeType="1"/>
          </p:cNvSpPr>
          <p:nvPr/>
        </p:nvSpPr>
        <p:spPr bwMode="auto">
          <a:xfrm flipV="1">
            <a:off x="5284791" y="3756026"/>
            <a:ext cx="103187" cy="130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15" name="Line 444"/>
          <p:cNvSpPr>
            <a:spLocks noChangeShapeType="1"/>
          </p:cNvSpPr>
          <p:nvPr/>
        </p:nvSpPr>
        <p:spPr bwMode="auto">
          <a:xfrm flipH="1" flipV="1">
            <a:off x="3097213" y="4751388"/>
            <a:ext cx="214312"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16" name="Line 445"/>
          <p:cNvSpPr>
            <a:spLocks noChangeShapeType="1"/>
          </p:cNvSpPr>
          <p:nvPr/>
        </p:nvSpPr>
        <p:spPr bwMode="auto">
          <a:xfrm flipV="1">
            <a:off x="6265863" y="4751394"/>
            <a:ext cx="1127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17" name="Freeform 446"/>
          <p:cNvSpPr>
            <a:spLocks/>
          </p:cNvSpPr>
          <p:nvPr/>
        </p:nvSpPr>
        <p:spPr bwMode="auto">
          <a:xfrm>
            <a:off x="4189416" y="3635375"/>
            <a:ext cx="217487" cy="311150"/>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01"/>
                </a:lnTo>
                <a:lnTo>
                  <a:pt x="0" y="11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18" name="Freeform 447"/>
          <p:cNvSpPr>
            <a:spLocks/>
          </p:cNvSpPr>
          <p:nvPr/>
        </p:nvSpPr>
        <p:spPr bwMode="auto">
          <a:xfrm>
            <a:off x="4303716" y="3635381"/>
            <a:ext cx="217487" cy="263525"/>
          </a:xfrm>
          <a:custGeom>
            <a:avLst/>
            <a:gdLst>
              <a:gd name="T0" fmla="*/ 2147483647 w 94"/>
              <a:gd name="T1" fmla="*/ 0 h 101"/>
              <a:gd name="T2" fmla="*/ 0 w 94"/>
              <a:gd name="T3" fmla="*/ 0 h 101"/>
              <a:gd name="T4" fmla="*/ 2147483647 w 94"/>
              <a:gd name="T5" fmla="*/ 2147483647 h 101"/>
              <a:gd name="T6" fmla="*/ 2147483647 w 94"/>
              <a:gd name="T7" fmla="*/ 0 h 101"/>
              <a:gd name="T8" fmla="*/ 0 60000 65536"/>
              <a:gd name="T9" fmla="*/ 0 60000 65536"/>
              <a:gd name="T10" fmla="*/ 0 60000 65536"/>
              <a:gd name="T11" fmla="*/ 0 60000 65536"/>
              <a:gd name="T12" fmla="*/ 0 w 94"/>
              <a:gd name="T13" fmla="*/ 0 h 101"/>
              <a:gd name="T14" fmla="*/ 94 w 94"/>
              <a:gd name="T15" fmla="*/ 101 h 101"/>
            </a:gdLst>
            <a:ahLst/>
            <a:cxnLst>
              <a:cxn ang="T8">
                <a:pos x="T0" y="T1"/>
              </a:cxn>
              <a:cxn ang="T9">
                <a:pos x="T2" y="T3"/>
              </a:cxn>
              <a:cxn ang="T10">
                <a:pos x="T4" y="T5"/>
              </a:cxn>
              <a:cxn ang="T11">
                <a:pos x="T6" y="T7"/>
              </a:cxn>
            </a:cxnLst>
            <a:rect l="T12" t="T13" r="T14" b="T15"/>
            <a:pathLst>
              <a:path w="94" h="101">
                <a:moveTo>
                  <a:pt x="94" y="0"/>
                </a:moveTo>
                <a:lnTo>
                  <a:pt x="0" y="0"/>
                </a:lnTo>
                <a:lnTo>
                  <a:pt x="45" y="10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19" name="Line 448"/>
          <p:cNvSpPr>
            <a:spLocks noChangeShapeType="1"/>
          </p:cNvSpPr>
          <p:nvPr/>
        </p:nvSpPr>
        <p:spPr bwMode="auto">
          <a:xfrm flipH="1">
            <a:off x="4303716" y="3635381"/>
            <a:ext cx="217487"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20" name="Line 449"/>
          <p:cNvSpPr>
            <a:spLocks noChangeShapeType="1"/>
          </p:cNvSpPr>
          <p:nvPr/>
        </p:nvSpPr>
        <p:spPr bwMode="auto">
          <a:xfrm flipV="1">
            <a:off x="4189416" y="3635375"/>
            <a:ext cx="114300" cy="311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21" name="Freeform 450"/>
          <p:cNvSpPr>
            <a:spLocks/>
          </p:cNvSpPr>
          <p:nvPr/>
        </p:nvSpPr>
        <p:spPr bwMode="auto">
          <a:xfrm>
            <a:off x="5500691" y="3995744"/>
            <a:ext cx="217487" cy="371475"/>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42"/>
                </a:lnTo>
                <a:lnTo>
                  <a:pt x="0" y="4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22" name="Freeform 451"/>
          <p:cNvSpPr>
            <a:spLocks/>
          </p:cNvSpPr>
          <p:nvPr/>
        </p:nvSpPr>
        <p:spPr bwMode="auto">
          <a:xfrm>
            <a:off x="5614991" y="3995744"/>
            <a:ext cx="217487" cy="371475"/>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128"/>
                </a:moveTo>
                <a:lnTo>
                  <a:pt x="0" y="0"/>
                </a:lnTo>
                <a:lnTo>
                  <a:pt x="45" y="142"/>
                </a:lnTo>
                <a:lnTo>
                  <a:pt x="94" y="1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23" name="Freeform 452"/>
          <p:cNvSpPr>
            <a:spLocks/>
          </p:cNvSpPr>
          <p:nvPr/>
        </p:nvSpPr>
        <p:spPr bwMode="auto">
          <a:xfrm>
            <a:off x="4737100" y="3478216"/>
            <a:ext cx="217488" cy="301625"/>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6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24" name="Freeform 453"/>
          <p:cNvSpPr>
            <a:spLocks/>
          </p:cNvSpPr>
          <p:nvPr/>
        </p:nvSpPr>
        <p:spPr bwMode="auto">
          <a:xfrm>
            <a:off x="4840288" y="3478216"/>
            <a:ext cx="227012" cy="301625"/>
          </a:xfrm>
          <a:custGeom>
            <a:avLst/>
            <a:gdLst>
              <a:gd name="T0" fmla="*/ 2147483647 w 98"/>
              <a:gd name="T1" fmla="*/ 2147483647 h 115"/>
              <a:gd name="T2" fmla="*/ 0 w 98"/>
              <a:gd name="T3" fmla="*/ 0 h 115"/>
              <a:gd name="T4" fmla="*/ 2147483647 w 98"/>
              <a:gd name="T5" fmla="*/ 2147483647 h 115"/>
              <a:gd name="T6" fmla="*/ 2147483647 w 98"/>
              <a:gd name="T7" fmla="*/ 2147483647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98" y="65"/>
                </a:moveTo>
                <a:lnTo>
                  <a:pt x="0" y="0"/>
                </a:lnTo>
                <a:lnTo>
                  <a:pt x="49" y="115"/>
                </a:lnTo>
                <a:lnTo>
                  <a:pt x="98"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25" name="Freeform 454"/>
          <p:cNvSpPr>
            <a:spLocks/>
          </p:cNvSpPr>
          <p:nvPr/>
        </p:nvSpPr>
        <p:spPr bwMode="auto">
          <a:xfrm>
            <a:off x="3860800" y="3959227"/>
            <a:ext cx="215900" cy="277813"/>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1"/>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26" name="Freeform 455"/>
          <p:cNvSpPr>
            <a:spLocks/>
          </p:cNvSpPr>
          <p:nvPr/>
        </p:nvSpPr>
        <p:spPr bwMode="auto">
          <a:xfrm>
            <a:off x="3975100" y="3946525"/>
            <a:ext cx="214313" cy="277813"/>
          </a:xfrm>
          <a:custGeom>
            <a:avLst/>
            <a:gdLst>
              <a:gd name="T0" fmla="*/ 2147483647 w 93"/>
              <a:gd name="T1" fmla="*/ 0 h 106"/>
              <a:gd name="T2" fmla="*/ 0 w 93"/>
              <a:gd name="T3" fmla="*/ 2147483647 h 106"/>
              <a:gd name="T4" fmla="*/ 2147483647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0"/>
                </a:moveTo>
                <a:lnTo>
                  <a:pt x="0" y="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27" name="Line 456"/>
          <p:cNvSpPr>
            <a:spLocks noChangeShapeType="1"/>
          </p:cNvSpPr>
          <p:nvPr/>
        </p:nvSpPr>
        <p:spPr bwMode="auto">
          <a:xfrm flipH="1" flipV="1">
            <a:off x="5614991" y="3995738"/>
            <a:ext cx="217487" cy="3349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28" name="Line 457"/>
          <p:cNvSpPr>
            <a:spLocks noChangeShapeType="1"/>
          </p:cNvSpPr>
          <p:nvPr/>
        </p:nvSpPr>
        <p:spPr bwMode="auto">
          <a:xfrm flipV="1">
            <a:off x="5500691" y="3995738"/>
            <a:ext cx="114300"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29" name="Line 458"/>
          <p:cNvSpPr>
            <a:spLocks noChangeShapeType="1"/>
          </p:cNvSpPr>
          <p:nvPr/>
        </p:nvSpPr>
        <p:spPr bwMode="auto">
          <a:xfrm flipH="1" flipV="1">
            <a:off x="4840288" y="3478213"/>
            <a:ext cx="227012" cy="1698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30" name="Line 459"/>
          <p:cNvSpPr>
            <a:spLocks noChangeShapeType="1"/>
          </p:cNvSpPr>
          <p:nvPr/>
        </p:nvSpPr>
        <p:spPr bwMode="auto">
          <a:xfrm flipV="1">
            <a:off x="4737100" y="3478213"/>
            <a:ext cx="103188" cy="1698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31" name="Line 460"/>
          <p:cNvSpPr>
            <a:spLocks noChangeShapeType="1"/>
          </p:cNvSpPr>
          <p:nvPr/>
        </p:nvSpPr>
        <p:spPr bwMode="auto">
          <a:xfrm flipV="1">
            <a:off x="3860800" y="3959227"/>
            <a:ext cx="114300" cy="277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32" name="Freeform 461"/>
          <p:cNvSpPr>
            <a:spLocks/>
          </p:cNvSpPr>
          <p:nvPr/>
        </p:nvSpPr>
        <p:spPr bwMode="auto">
          <a:xfrm>
            <a:off x="5718175" y="4330706"/>
            <a:ext cx="215900" cy="314325"/>
          </a:xfrm>
          <a:custGeom>
            <a:avLst/>
            <a:gdLst>
              <a:gd name="T0" fmla="*/ 2147483647 w 93"/>
              <a:gd name="T1" fmla="*/ 0 h 120"/>
              <a:gd name="T2" fmla="*/ 2147483647 w 93"/>
              <a:gd name="T3" fmla="*/ 2147483647 h 120"/>
              <a:gd name="T4" fmla="*/ 0 w 93"/>
              <a:gd name="T5" fmla="*/ 2147483647 h 120"/>
              <a:gd name="T6" fmla="*/ 2147483647 w 93"/>
              <a:gd name="T7" fmla="*/ 0 h 120"/>
              <a:gd name="T8" fmla="*/ 0 60000 65536"/>
              <a:gd name="T9" fmla="*/ 0 60000 65536"/>
              <a:gd name="T10" fmla="*/ 0 60000 65536"/>
              <a:gd name="T11" fmla="*/ 0 60000 65536"/>
              <a:gd name="T12" fmla="*/ 0 w 93"/>
              <a:gd name="T13" fmla="*/ 0 h 120"/>
              <a:gd name="T14" fmla="*/ 93 w 93"/>
              <a:gd name="T15" fmla="*/ 120 h 120"/>
            </a:gdLst>
            <a:ahLst/>
            <a:cxnLst>
              <a:cxn ang="T8">
                <a:pos x="T0" y="T1"/>
              </a:cxn>
              <a:cxn ang="T9">
                <a:pos x="T2" y="T3"/>
              </a:cxn>
              <a:cxn ang="T10">
                <a:pos x="T4" y="T5"/>
              </a:cxn>
              <a:cxn ang="T11">
                <a:pos x="T6" y="T7"/>
              </a:cxn>
            </a:cxnLst>
            <a:rect l="T12" t="T13" r="T14" b="T15"/>
            <a:pathLst>
              <a:path w="93" h="120">
                <a:moveTo>
                  <a:pt x="49" y="0"/>
                </a:moveTo>
                <a:lnTo>
                  <a:pt x="93" y="12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33" name="Freeform 462"/>
          <p:cNvSpPr>
            <a:spLocks/>
          </p:cNvSpPr>
          <p:nvPr/>
        </p:nvSpPr>
        <p:spPr bwMode="auto">
          <a:xfrm>
            <a:off x="5832475" y="4330700"/>
            <a:ext cx="214313" cy="457200"/>
          </a:xfrm>
          <a:custGeom>
            <a:avLst/>
            <a:gdLst>
              <a:gd name="T0" fmla="*/ 2147483647 w 93"/>
              <a:gd name="T1" fmla="*/ 2147483647 h 175"/>
              <a:gd name="T2" fmla="*/ 0 w 93"/>
              <a:gd name="T3" fmla="*/ 0 h 175"/>
              <a:gd name="T4" fmla="*/ 2147483647 w 93"/>
              <a:gd name="T5" fmla="*/ 2147483647 h 175"/>
              <a:gd name="T6" fmla="*/ 2147483647 w 93"/>
              <a:gd name="T7" fmla="*/ 2147483647 h 175"/>
              <a:gd name="T8" fmla="*/ 0 60000 65536"/>
              <a:gd name="T9" fmla="*/ 0 60000 65536"/>
              <a:gd name="T10" fmla="*/ 0 60000 65536"/>
              <a:gd name="T11" fmla="*/ 0 60000 65536"/>
              <a:gd name="T12" fmla="*/ 0 w 93"/>
              <a:gd name="T13" fmla="*/ 0 h 175"/>
              <a:gd name="T14" fmla="*/ 93 w 93"/>
              <a:gd name="T15" fmla="*/ 175 h 175"/>
            </a:gdLst>
            <a:ahLst/>
            <a:cxnLst>
              <a:cxn ang="T8">
                <a:pos x="T0" y="T1"/>
              </a:cxn>
              <a:cxn ang="T9">
                <a:pos x="T2" y="T3"/>
              </a:cxn>
              <a:cxn ang="T10">
                <a:pos x="T4" y="T5"/>
              </a:cxn>
              <a:cxn ang="T11">
                <a:pos x="T6" y="T7"/>
              </a:cxn>
            </a:cxnLst>
            <a:rect l="T12" t="T13" r="T14" b="T15"/>
            <a:pathLst>
              <a:path w="93" h="175">
                <a:moveTo>
                  <a:pt x="93" y="175"/>
                </a:moveTo>
                <a:lnTo>
                  <a:pt x="0" y="0"/>
                </a:lnTo>
                <a:lnTo>
                  <a:pt x="44" y="120"/>
                </a:lnTo>
                <a:lnTo>
                  <a:pt x="93" y="17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34" name="Freeform 463"/>
          <p:cNvSpPr>
            <a:spLocks/>
          </p:cNvSpPr>
          <p:nvPr/>
        </p:nvSpPr>
        <p:spPr bwMode="auto">
          <a:xfrm>
            <a:off x="3529013" y="4283075"/>
            <a:ext cx="227012" cy="565150"/>
          </a:xfrm>
          <a:custGeom>
            <a:avLst/>
            <a:gdLst>
              <a:gd name="T0" fmla="*/ 2147483647 w 98"/>
              <a:gd name="T1" fmla="*/ 0 h 216"/>
              <a:gd name="T2" fmla="*/ 2147483647 w 98"/>
              <a:gd name="T3" fmla="*/ 2147483647 h 216"/>
              <a:gd name="T4" fmla="*/ 0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49" y="0"/>
                </a:moveTo>
                <a:lnTo>
                  <a:pt x="98" y="216"/>
                </a:lnTo>
                <a:lnTo>
                  <a:pt x="0" y="20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35" name="Freeform 464"/>
          <p:cNvSpPr>
            <a:spLocks/>
          </p:cNvSpPr>
          <p:nvPr/>
        </p:nvSpPr>
        <p:spPr bwMode="auto">
          <a:xfrm>
            <a:off x="3643316" y="4237044"/>
            <a:ext cx="217487" cy="611187"/>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18"/>
                </a:lnTo>
                <a:lnTo>
                  <a:pt x="49" y="23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36" name="Freeform 465"/>
          <p:cNvSpPr>
            <a:spLocks/>
          </p:cNvSpPr>
          <p:nvPr/>
        </p:nvSpPr>
        <p:spPr bwMode="auto">
          <a:xfrm>
            <a:off x="3209925" y="4787900"/>
            <a:ext cx="215900" cy="84138"/>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37" name="Freeform 466"/>
          <p:cNvSpPr>
            <a:spLocks/>
          </p:cNvSpPr>
          <p:nvPr/>
        </p:nvSpPr>
        <p:spPr bwMode="auto">
          <a:xfrm>
            <a:off x="3311525" y="4787900"/>
            <a:ext cx="217488" cy="84138"/>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49"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38" name="Freeform 467"/>
          <p:cNvSpPr>
            <a:spLocks/>
          </p:cNvSpPr>
          <p:nvPr/>
        </p:nvSpPr>
        <p:spPr bwMode="auto">
          <a:xfrm>
            <a:off x="6046791" y="4787900"/>
            <a:ext cx="219075" cy="84138"/>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50"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39" name="Line 468"/>
          <p:cNvSpPr>
            <a:spLocks noChangeShapeType="1"/>
          </p:cNvSpPr>
          <p:nvPr/>
        </p:nvSpPr>
        <p:spPr bwMode="auto">
          <a:xfrm flipH="1" flipV="1">
            <a:off x="5832475" y="4330700"/>
            <a:ext cx="214313" cy="457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40" name="Line 469"/>
          <p:cNvSpPr>
            <a:spLocks noChangeShapeType="1"/>
          </p:cNvSpPr>
          <p:nvPr/>
        </p:nvSpPr>
        <p:spPr bwMode="auto">
          <a:xfrm flipH="1" flipV="1">
            <a:off x="6046791" y="4787906"/>
            <a:ext cx="219075"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41" name="Freeform 470"/>
          <p:cNvSpPr>
            <a:spLocks/>
          </p:cNvSpPr>
          <p:nvPr/>
        </p:nvSpPr>
        <p:spPr bwMode="auto">
          <a:xfrm>
            <a:off x="5934075" y="4645031"/>
            <a:ext cx="228600" cy="227013"/>
          </a:xfrm>
          <a:custGeom>
            <a:avLst/>
            <a:gdLst>
              <a:gd name="T0" fmla="*/ 2147483647 w 99"/>
              <a:gd name="T1" fmla="*/ 2147483647 h 87"/>
              <a:gd name="T2" fmla="*/ 2147483647 w 99"/>
              <a:gd name="T3" fmla="*/ 2147483647 h 87"/>
              <a:gd name="T4" fmla="*/ 0 w 99"/>
              <a:gd name="T5" fmla="*/ 0 h 87"/>
              <a:gd name="T6" fmla="*/ 2147483647 w 99"/>
              <a:gd name="T7" fmla="*/ 2147483647 h 87"/>
              <a:gd name="T8" fmla="*/ 0 60000 65536"/>
              <a:gd name="T9" fmla="*/ 0 60000 65536"/>
              <a:gd name="T10" fmla="*/ 0 60000 65536"/>
              <a:gd name="T11" fmla="*/ 0 60000 65536"/>
              <a:gd name="T12" fmla="*/ 0 w 99"/>
              <a:gd name="T13" fmla="*/ 0 h 87"/>
              <a:gd name="T14" fmla="*/ 99 w 99"/>
              <a:gd name="T15" fmla="*/ 87 h 87"/>
            </a:gdLst>
            <a:ahLst/>
            <a:cxnLst>
              <a:cxn ang="T8">
                <a:pos x="T0" y="T1"/>
              </a:cxn>
              <a:cxn ang="T9">
                <a:pos x="T2" y="T3"/>
              </a:cxn>
              <a:cxn ang="T10">
                <a:pos x="T4" y="T5"/>
              </a:cxn>
              <a:cxn ang="T11">
                <a:pos x="T6" y="T7"/>
              </a:cxn>
            </a:cxnLst>
            <a:rect l="T12" t="T13" r="T14" b="T15"/>
            <a:pathLst>
              <a:path w="99" h="87">
                <a:moveTo>
                  <a:pt x="49" y="55"/>
                </a:moveTo>
                <a:lnTo>
                  <a:pt x="99" y="87"/>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42" name="Line 471"/>
          <p:cNvSpPr>
            <a:spLocks noChangeShapeType="1"/>
          </p:cNvSpPr>
          <p:nvPr/>
        </p:nvSpPr>
        <p:spPr bwMode="auto">
          <a:xfrm flipV="1">
            <a:off x="5718178" y="4330706"/>
            <a:ext cx="114300"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43" name="Line 472"/>
          <p:cNvSpPr>
            <a:spLocks noChangeShapeType="1"/>
          </p:cNvSpPr>
          <p:nvPr/>
        </p:nvSpPr>
        <p:spPr bwMode="auto">
          <a:xfrm flipV="1">
            <a:off x="3529013" y="4283075"/>
            <a:ext cx="114300" cy="5286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44" name="Line 473"/>
          <p:cNvSpPr>
            <a:spLocks noChangeShapeType="1"/>
          </p:cNvSpPr>
          <p:nvPr/>
        </p:nvSpPr>
        <p:spPr bwMode="auto">
          <a:xfrm flipH="1">
            <a:off x="3643316" y="4237044"/>
            <a:ext cx="217487" cy="46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45" name="Line 474"/>
          <p:cNvSpPr>
            <a:spLocks noChangeShapeType="1"/>
          </p:cNvSpPr>
          <p:nvPr/>
        </p:nvSpPr>
        <p:spPr bwMode="auto">
          <a:xfrm flipH="1" flipV="1">
            <a:off x="3311525" y="4787906"/>
            <a:ext cx="217488"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46" name="Line 475"/>
          <p:cNvSpPr>
            <a:spLocks noChangeShapeType="1"/>
          </p:cNvSpPr>
          <p:nvPr/>
        </p:nvSpPr>
        <p:spPr bwMode="auto">
          <a:xfrm flipV="1">
            <a:off x="3209928" y="4787906"/>
            <a:ext cx="101600" cy="6032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47" name="Line 476"/>
          <p:cNvSpPr>
            <a:spLocks noChangeShapeType="1"/>
          </p:cNvSpPr>
          <p:nvPr/>
        </p:nvSpPr>
        <p:spPr bwMode="auto">
          <a:xfrm>
            <a:off x="5945188" y="4645031"/>
            <a:ext cx="101600" cy="142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48" name="Line 477"/>
          <p:cNvSpPr>
            <a:spLocks noChangeShapeType="1"/>
          </p:cNvSpPr>
          <p:nvPr/>
        </p:nvSpPr>
        <p:spPr bwMode="auto">
          <a:xfrm flipH="1" flipV="1">
            <a:off x="2765425" y="4787906"/>
            <a:ext cx="217488"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49" name="Freeform 478"/>
          <p:cNvSpPr>
            <a:spLocks/>
          </p:cNvSpPr>
          <p:nvPr/>
        </p:nvSpPr>
        <p:spPr bwMode="auto">
          <a:xfrm>
            <a:off x="4954591" y="3648076"/>
            <a:ext cx="217487" cy="384175"/>
          </a:xfrm>
          <a:custGeom>
            <a:avLst/>
            <a:gdLst>
              <a:gd name="T0" fmla="*/ 2147483647 w 94"/>
              <a:gd name="T1" fmla="*/ 0 h 147"/>
              <a:gd name="T2" fmla="*/ 2147483647 w 94"/>
              <a:gd name="T3" fmla="*/ 2147483647 h 147"/>
              <a:gd name="T4" fmla="*/ 0 w 94"/>
              <a:gd name="T5" fmla="*/ 2147483647 h 147"/>
              <a:gd name="T6" fmla="*/ 2147483647 w 94"/>
              <a:gd name="T7" fmla="*/ 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49" y="0"/>
                </a:moveTo>
                <a:lnTo>
                  <a:pt x="94" y="147"/>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50" name="Freeform 479"/>
          <p:cNvSpPr>
            <a:spLocks/>
          </p:cNvSpPr>
          <p:nvPr/>
        </p:nvSpPr>
        <p:spPr bwMode="auto">
          <a:xfrm>
            <a:off x="5067300" y="3648076"/>
            <a:ext cx="217488" cy="384175"/>
          </a:xfrm>
          <a:custGeom>
            <a:avLst/>
            <a:gdLst>
              <a:gd name="T0" fmla="*/ 2147483647 w 94"/>
              <a:gd name="T1" fmla="*/ 2147483647 h 147"/>
              <a:gd name="T2" fmla="*/ 0 w 94"/>
              <a:gd name="T3" fmla="*/ 0 h 147"/>
              <a:gd name="T4" fmla="*/ 2147483647 w 94"/>
              <a:gd name="T5" fmla="*/ 2147483647 h 147"/>
              <a:gd name="T6" fmla="*/ 2147483647 w 94"/>
              <a:gd name="T7" fmla="*/ 2147483647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94" y="91"/>
                </a:moveTo>
                <a:lnTo>
                  <a:pt x="0" y="0"/>
                </a:lnTo>
                <a:lnTo>
                  <a:pt x="45" y="147"/>
                </a:lnTo>
                <a:lnTo>
                  <a:pt x="94" y="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51" name="Freeform 480"/>
          <p:cNvSpPr>
            <a:spLocks/>
          </p:cNvSpPr>
          <p:nvPr/>
        </p:nvSpPr>
        <p:spPr bwMode="auto">
          <a:xfrm>
            <a:off x="4406900" y="3635381"/>
            <a:ext cx="215900" cy="26352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9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52" name="Freeform 481"/>
          <p:cNvSpPr>
            <a:spLocks/>
          </p:cNvSpPr>
          <p:nvPr/>
        </p:nvSpPr>
        <p:spPr bwMode="auto">
          <a:xfrm>
            <a:off x="4521200" y="3635375"/>
            <a:ext cx="215900" cy="241300"/>
          </a:xfrm>
          <a:custGeom>
            <a:avLst/>
            <a:gdLst>
              <a:gd name="T0" fmla="*/ 2147483647 w 93"/>
              <a:gd name="T1" fmla="*/ 2147483647 h 92"/>
              <a:gd name="T2" fmla="*/ 0 w 93"/>
              <a:gd name="T3" fmla="*/ 0 h 92"/>
              <a:gd name="T4" fmla="*/ 2147483647 w 93"/>
              <a:gd name="T5" fmla="*/ 2147483647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93" y="5"/>
                </a:moveTo>
                <a:lnTo>
                  <a:pt x="0" y="0"/>
                </a:lnTo>
                <a:lnTo>
                  <a:pt x="44" y="92"/>
                </a:lnTo>
                <a:lnTo>
                  <a:pt x="93"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53" name="Line 482"/>
          <p:cNvSpPr>
            <a:spLocks noChangeShapeType="1"/>
          </p:cNvSpPr>
          <p:nvPr/>
        </p:nvSpPr>
        <p:spPr bwMode="auto">
          <a:xfrm flipH="1" flipV="1">
            <a:off x="5067300" y="3648081"/>
            <a:ext cx="217488" cy="2381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54" name="Line 483"/>
          <p:cNvSpPr>
            <a:spLocks noChangeShapeType="1"/>
          </p:cNvSpPr>
          <p:nvPr/>
        </p:nvSpPr>
        <p:spPr bwMode="auto">
          <a:xfrm flipV="1">
            <a:off x="4954588" y="3648081"/>
            <a:ext cx="112712" cy="1317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55" name="Line 484"/>
          <p:cNvSpPr>
            <a:spLocks noChangeShapeType="1"/>
          </p:cNvSpPr>
          <p:nvPr/>
        </p:nvSpPr>
        <p:spPr bwMode="auto">
          <a:xfrm flipH="1" flipV="1">
            <a:off x="4521200" y="3635375"/>
            <a:ext cx="215900"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56" name="Freeform 485"/>
          <p:cNvSpPr>
            <a:spLocks/>
          </p:cNvSpPr>
          <p:nvPr/>
        </p:nvSpPr>
        <p:spPr bwMode="auto">
          <a:xfrm>
            <a:off x="4076703" y="3946525"/>
            <a:ext cx="227013" cy="277813"/>
          </a:xfrm>
          <a:custGeom>
            <a:avLst/>
            <a:gdLst>
              <a:gd name="T0" fmla="*/ 2147483647 w 98"/>
              <a:gd name="T1" fmla="*/ 0 h 106"/>
              <a:gd name="T2" fmla="*/ 2147483647 w 98"/>
              <a:gd name="T3" fmla="*/ 2147483647 h 106"/>
              <a:gd name="T4" fmla="*/ 0 w 98"/>
              <a:gd name="T5" fmla="*/ 2147483647 h 106"/>
              <a:gd name="T6" fmla="*/ 2147483647 w 98"/>
              <a:gd name="T7" fmla="*/ 0 h 106"/>
              <a:gd name="T8" fmla="*/ 0 60000 65536"/>
              <a:gd name="T9" fmla="*/ 0 60000 65536"/>
              <a:gd name="T10" fmla="*/ 0 60000 65536"/>
              <a:gd name="T11" fmla="*/ 0 60000 65536"/>
              <a:gd name="T12" fmla="*/ 0 w 98"/>
              <a:gd name="T13" fmla="*/ 0 h 106"/>
              <a:gd name="T14" fmla="*/ 98 w 98"/>
              <a:gd name="T15" fmla="*/ 106 h 106"/>
            </a:gdLst>
            <a:ahLst/>
            <a:cxnLst>
              <a:cxn ang="T8">
                <a:pos x="T0" y="T1"/>
              </a:cxn>
              <a:cxn ang="T9">
                <a:pos x="T2" y="T3"/>
              </a:cxn>
              <a:cxn ang="T10">
                <a:pos x="T4" y="T5"/>
              </a:cxn>
              <a:cxn ang="T11">
                <a:pos x="T6" y="T7"/>
              </a:cxn>
            </a:cxnLst>
            <a:rect l="T12" t="T13" r="T14" b="T15"/>
            <a:pathLst>
              <a:path w="98" h="106">
                <a:moveTo>
                  <a:pt x="49" y="0"/>
                </a:moveTo>
                <a:lnTo>
                  <a:pt x="98" y="97"/>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57" name="Freeform 486"/>
          <p:cNvSpPr>
            <a:spLocks/>
          </p:cNvSpPr>
          <p:nvPr/>
        </p:nvSpPr>
        <p:spPr bwMode="auto">
          <a:xfrm>
            <a:off x="4189416" y="3898901"/>
            <a:ext cx="217487" cy="301625"/>
          </a:xfrm>
          <a:custGeom>
            <a:avLst/>
            <a:gdLst>
              <a:gd name="T0" fmla="*/ 2147483647 w 94"/>
              <a:gd name="T1" fmla="*/ 0 h 115"/>
              <a:gd name="T2" fmla="*/ 0 w 94"/>
              <a:gd name="T3" fmla="*/ 2147483647 h 115"/>
              <a:gd name="T4" fmla="*/ 2147483647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0"/>
                </a:moveTo>
                <a:lnTo>
                  <a:pt x="0" y="18"/>
                </a:lnTo>
                <a:lnTo>
                  <a:pt x="49" y="115"/>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58" name="Freeform 487"/>
          <p:cNvSpPr>
            <a:spLocks/>
          </p:cNvSpPr>
          <p:nvPr/>
        </p:nvSpPr>
        <p:spPr bwMode="auto">
          <a:xfrm>
            <a:off x="5172075" y="3886206"/>
            <a:ext cx="215900" cy="396875"/>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5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59" name="Freeform 488"/>
          <p:cNvSpPr>
            <a:spLocks/>
          </p:cNvSpPr>
          <p:nvPr/>
        </p:nvSpPr>
        <p:spPr bwMode="auto">
          <a:xfrm>
            <a:off x="5284788" y="3886206"/>
            <a:ext cx="215900" cy="396875"/>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88"/>
                </a:moveTo>
                <a:lnTo>
                  <a:pt x="0" y="0"/>
                </a:lnTo>
                <a:lnTo>
                  <a:pt x="44" y="152"/>
                </a:lnTo>
                <a:lnTo>
                  <a:pt x="93" y="8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60" name="Line 489"/>
          <p:cNvSpPr>
            <a:spLocks noChangeShapeType="1"/>
          </p:cNvSpPr>
          <p:nvPr/>
        </p:nvSpPr>
        <p:spPr bwMode="auto">
          <a:xfrm flipV="1">
            <a:off x="4076700" y="3946525"/>
            <a:ext cx="112713" cy="277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61" name="Line 490"/>
          <p:cNvSpPr>
            <a:spLocks noChangeShapeType="1"/>
          </p:cNvSpPr>
          <p:nvPr/>
        </p:nvSpPr>
        <p:spPr bwMode="auto">
          <a:xfrm flipH="1" flipV="1">
            <a:off x="5284788" y="3886200"/>
            <a:ext cx="215900" cy="230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62" name="Line 491"/>
          <p:cNvSpPr>
            <a:spLocks noChangeShapeType="1"/>
          </p:cNvSpPr>
          <p:nvPr/>
        </p:nvSpPr>
        <p:spPr bwMode="auto">
          <a:xfrm flipV="1">
            <a:off x="5172078" y="3886200"/>
            <a:ext cx="112713"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63" name="Freeform 492"/>
          <p:cNvSpPr>
            <a:spLocks/>
          </p:cNvSpPr>
          <p:nvPr/>
        </p:nvSpPr>
        <p:spPr bwMode="auto">
          <a:xfrm>
            <a:off x="3425825" y="4811719"/>
            <a:ext cx="217488"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64" name="Freeform 493"/>
          <p:cNvSpPr>
            <a:spLocks/>
          </p:cNvSpPr>
          <p:nvPr/>
        </p:nvSpPr>
        <p:spPr bwMode="auto">
          <a:xfrm>
            <a:off x="3529013" y="4811719"/>
            <a:ext cx="227012" cy="96837"/>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65" name="Freeform 494"/>
          <p:cNvSpPr>
            <a:spLocks/>
          </p:cNvSpPr>
          <p:nvPr/>
        </p:nvSpPr>
        <p:spPr bwMode="auto">
          <a:xfrm>
            <a:off x="3756028" y="4237044"/>
            <a:ext cx="219075" cy="611187"/>
          </a:xfrm>
          <a:custGeom>
            <a:avLst/>
            <a:gdLst>
              <a:gd name="T0" fmla="*/ 2147483647 w 94"/>
              <a:gd name="T1" fmla="*/ 0 h 234"/>
              <a:gd name="T2" fmla="*/ 2147483647 w 94"/>
              <a:gd name="T3" fmla="*/ 2147483647 h 234"/>
              <a:gd name="T4" fmla="*/ 0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45" y="0"/>
                </a:moveTo>
                <a:lnTo>
                  <a:pt x="94" y="55"/>
                </a:lnTo>
                <a:lnTo>
                  <a:pt x="0" y="23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66" name="Freeform 495"/>
          <p:cNvSpPr>
            <a:spLocks/>
          </p:cNvSpPr>
          <p:nvPr/>
        </p:nvSpPr>
        <p:spPr bwMode="auto">
          <a:xfrm>
            <a:off x="3860800" y="4224344"/>
            <a:ext cx="215900" cy="155575"/>
          </a:xfrm>
          <a:custGeom>
            <a:avLst/>
            <a:gdLst>
              <a:gd name="T0" fmla="*/ 2147483647 w 93"/>
              <a:gd name="T1" fmla="*/ 0 h 60"/>
              <a:gd name="T2" fmla="*/ 0 w 93"/>
              <a:gd name="T3" fmla="*/ 2147483647 h 60"/>
              <a:gd name="T4" fmla="*/ 2147483647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93" y="0"/>
                </a:moveTo>
                <a:lnTo>
                  <a:pt x="0" y="5"/>
                </a:lnTo>
                <a:lnTo>
                  <a:pt x="49" y="60"/>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67" name="Line 496"/>
          <p:cNvSpPr>
            <a:spLocks noChangeShapeType="1"/>
          </p:cNvSpPr>
          <p:nvPr/>
        </p:nvSpPr>
        <p:spPr bwMode="auto">
          <a:xfrm flipH="1" flipV="1">
            <a:off x="3529013" y="4811713"/>
            <a:ext cx="227012"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68" name="Line 497"/>
          <p:cNvSpPr>
            <a:spLocks noChangeShapeType="1"/>
          </p:cNvSpPr>
          <p:nvPr/>
        </p:nvSpPr>
        <p:spPr bwMode="auto">
          <a:xfrm flipV="1">
            <a:off x="3425825" y="4811719"/>
            <a:ext cx="10318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69" name="Line 498"/>
          <p:cNvSpPr>
            <a:spLocks noChangeShapeType="1"/>
          </p:cNvSpPr>
          <p:nvPr/>
        </p:nvSpPr>
        <p:spPr bwMode="auto">
          <a:xfrm flipH="1" flipV="1">
            <a:off x="2982913" y="4811713"/>
            <a:ext cx="227012"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70" name="Line 499"/>
          <p:cNvSpPr>
            <a:spLocks noChangeShapeType="1"/>
          </p:cNvSpPr>
          <p:nvPr/>
        </p:nvSpPr>
        <p:spPr bwMode="auto">
          <a:xfrm flipV="1">
            <a:off x="6162675" y="4811719"/>
            <a:ext cx="10318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71" name="Freeform 500"/>
          <p:cNvSpPr>
            <a:spLocks/>
          </p:cNvSpPr>
          <p:nvPr/>
        </p:nvSpPr>
        <p:spPr bwMode="auto">
          <a:xfrm>
            <a:off x="4622800" y="3648081"/>
            <a:ext cx="217488" cy="334963"/>
          </a:xfrm>
          <a:custGeom>
            <a:avLst/>
            <a:gdLst>
              <a:gd name="T0" fmla="*/ 2147483647 w 94"/>
              <a:gd name="T1" fmla="*/ 0 h 128"/>
              <a:gd name="T2" fmla="*/ 2147483647 w 94"/>
              <a:gd name="T3" fmla="*/ 2147483647 h 128"/>
              <a:gd name="T4" fmla="*/ 0 w 94"/>
              <a:gd name="T5" fmla="*/ 2147483647 h 128"/>
              <a:gd name="T6" fmla="*/ 2147483647 w 94"/>
              <a:gd name="T7" fmla="*/ 0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9" y="0"/>
                </a:moveTo>
                <a:lnTo>
                  <a:pt x="94" y="128"/>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72" name="Freeform 501"/>
          <p:cNvSpPr>
            <a:spLocks/>
          </p:cNvSpPr>
          <p:nvPr/>
        </p:nvSpPr>
        <p:spPr bwMode="auto">
          <a:xfrm>
            <a:off x="4737100" y="3648081"/>
            <a:ext cx="217488" cy="334963"/>
          </a:xfrm>
          <a:custGeom>
            <a:avLst/>
            <a:gdLst>
              <a:gd name="T0" fmla="*/ 2147483647 w 94"/>
              <a:gd name="T1" fmla="*/ 2147483647 h 128"/>
              <a:gd name="T2" fmla="*/ 0 w 94"/>
              <a:gd name="T3" fmla="*/ 0 h 128"/>
              <a:gd name="T4" fmla="*/ 2147483647 w 94"/>
              <a:gd name="T5" fmla="*/ 2147483647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94" y="50"/>
                </a:moveTo>
                <a:lnTo>
                  <a:pt x="0" y="0"/>
                </a:lnTo>
                <a:lnTo>
                  <a:pt x="45" y="128"/>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73" name="Line 502"/>
          <p:cNvSpPr>
            <a:spLocks noChangeShapeType="1"/>
          </p:cNvSpPr>
          <p:nvPr/>
        </p:nvSpPr>
        <p:spPr bwMode="auto">
          <a:xfrm flipV="1">
            <a:off x="3756028" y="4237044"/>
            <a:ext cx="104775" cy="6111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74" name="Line 503"/>
          <p:cNvSpPr>
            <a:spLocks noChangeShapeType="1"/>
          </p:cNvSpPr>
          <p:nvPr/>
        </p:nvSpPr>
        <p:spPr bwMode="auto">
          <a:xfrm flipH="1">
            <a:off x="3860800" y="4224338"/>
            <a:ext cx="215900"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75" name="Freeform 504"/>
          <p:cNvSpPr>
            <a:spLocks/>
          </p:cNvSpPr>
          <p:nvPr/>
        </p:nvSpPr>
        <p:spPr bwMode="auto">
          <a:xfrm>
            <a:off x="5387978" y="4116394"/>
            <a:ext cx="227013" cy="407987"/>
          </a:xfrm>
          <a:custGeom>
            <a:avLst/>
            <a:gdLst>
              <a:gd name="T0" fmla="*/ 2147483647 w 98"/>
              <a:gd name="T1" fmla="*/ 0 h 156"/>
              <a:gd name="T2" fmla="*/ 2147483647 w 98"/>
              <a:gd name="T3" fmla="*/ 2147483647 h 156"/>
              <a:gd name="T4" fmla="*/ 0 w 98"/>
              <a:gd name="T5" fmla="*/ 2147483647 h 156"/>
              <a:gd name="T6" fmla="*/ 2147483647 w 98"/>
              <a:gd name="T7" fmla="*/ 0 h 156"/>
              <a:gd name="T8" fmla="*/ 0 60000 65536"/>
              <a:gd name="T9" fmla="*/ 0 60000 65536"/>
              <a:gd name="T10" fmla="*/ 0 60000 65536"/>
              <a:gd name="T11" fmla="*/ 0 60000 65536"/>
              <a:gd name="T12" fmla="*/ 0 w 98"/>
              <a:gd name="T13" fmla="*/ 0 h 156"/>
              <a:gd name="T14" fmla="*/ 98 w 98"/>
              <a:gd name="T15" fmla="*/ 156 h 156"/>
            </a:gdLst>
            <a:ahLst/>
            <a:cxnLst>
              <a:cxn ang="T8">
                <a:pos x="T0" y="T1"/>
              </a:cxn>
              <a:cxn ang="T9">
                <a:pos x="T2" y="T3"/>
              </a:cxn>
              <a:cxn ang="T10">
                <a:pos x="T4" y="T5"/>
              </a:cxn>
              <a:cxn ang="T11">
                <a:pos x="T6" y="T7"/>
              </a:cxn>
            </a:cxnLst>
            <a:rect l="T12" t="T13" r="T14" b="T15"/>
            <a:pathLst>
              <a:path w="98" h="156">
                <a:moveTo>
                  <a:pt x="49" y="0"/>
                </a:moveTo>
                <a:lnTo>
                  <a:pt x="98" y="156"/>
                </a:lnTo>
                <a:lnTo>
                  <a:pt x="0" y="6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76" name="Freeform 505"/>
          <p:cNvSpPr>
            <a:spLocks/>
          </p:cNvSpPr>
          <p:nvPr/>
        </p:nvSpPr>
        <p:spPr bwMode="auto">
          <a:xfrm>
            <a:off x="5500691" y="4116394"/>
            <a:ext cx="217487" cy="407987"/>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96"/>
                </a:moveTo>
                <a:lnTo>
                  <a:pt x="0" y="0"/>
                </a:lnTo>
                <a:lnTo>
                  <a:pt x="49" y="156"/>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77" name="Line 506"/>
          <p:cNvSpPr>
            <a:spLocks noChangeShapeType="1"/>
          </p:cNvSpPr>
          <p:nvPr/>
        </p:nvSpPr>
        <p:spPr bwMode="auto">
          <a:xfrm flipH="1" flipV="1">
            <a:off x="4737100" y="3648081"/>
            <a:ext cx="217488" cy="1317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78" name="Line 507"/>
          <p:cNvSpPr>
            <a:spLocks noChangeShapeType="1"/>
          </p:cNvSpPr>
          <p:nvPr/>
        </p:nvSpPr>
        <p:spPr bwMode="auto">
          <a:xfrm flipV="1">
            <a:off x="4622800" y="3648075"/>
            <a:ext cx="114300" cy="2286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79" name="Line 508"/>
          <p:cNvSpPr>
            <a:spLocks noChangeShapeType="1"/>
          </p:cNvSpPr>
          <p:nvPr/>
        </p:nvSpPr>
        <p:spPr bwMode="auto">
          <a:xfrm flipH="1" flipV="1">
            <a:off x="5500691" y="4116394"/>
            <a:ext cx="217487" cy="250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80" name="Line 509"/>
          <p:cNvSpPr>
            <a:spLocks noChangeShapeType="1"/>
          </p:cNvSpPr>
          <p:nvPr/>
        </p:nvSpPr>
        <p:spPr bwMode="auto">
          <a:xfrm flipV="1">
            <a:off x="5387975" y="4116394"/>
            <a:ext cx="112713" cy="1666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81" name="Freeform 510"/>
          <p:cNvSpPr>
            <a:spLocks/>
          </p:cNvSpPr>
          <p:nvPr/>
        </p:nvSpPr>
        <p:spPr bwMode="auto">
          <a:xfrm>
            <a:off x="4303716" y="3898901"/>
            <a:ext cx="217487" cy="301625"/>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92"/>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82" name="Freeform 511"/>
          <p:cNvSpPr>
            <a:spLocks/>
          </p:cNvSpPr>
          <p:nvPr/>
        </p:nvSpPr>
        <p:spPr bwMode="auto">
          <a:xfrm>
            <a:off x="4406900" y="3876675"/>
            <a:ext cx="215900" cy="263525"/>
          </a:xfrm>
          <a:custGeom>
            <a:avLst/>
            <a:gdLst>
              <a:gd name="T0" fmla="*/ 2147483647 w 93"/>
              <a:gd name="T1" fmla="*/ 0 h 101"/>
              <a:gd name="T2" fmla="*/ 0 w 93"/>
              <a:gd name="T3" fmla="*/ 2147483647 h 101"/>
              <a:gd name="T4" fmla="*/ 2147483647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0"/>
                </a:moveTo>
                <a:lnTo>
                  <a:pt x="0" y="9"/>
                </a:lnTo>
                <a:lnTo>
                  <a:pt x="49" y="101"/>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83" name="Freeform 512"/>
          <p:cNvSpPr>
            <a:spLocks/>
          </p:cNvSpPr>
          <p:nvPr/>
        </p:nvSpPr>
        <p:spPr bwMode="auto">
          <a:xfrm>
            <a:off x="5614991" y="4367213"/>
            <a:ext cx="217487" cy="360362"/>
          </a:xfrm>
          <a:custGeom>
            <a:avLst/>
            <a:gdLst>
              <a:gd name="T0" fmla="*/ 2147483647 w 94"/>
              <a:gd name="T1" fmla="*/ 0 h 138"/>
              <a:gd name="T2" fmla="*/ 2147483647 w 94"/>
              <a:gd name="T3" fmla="*/ 2147483647 h 138"/>
              <a:gd name="T4" fmla="*/ 0 w 94"/>
              <a:gd name="T5" fmla="*/ 2147483647 h 138"/>
              <a:gd name="T6" fmla="*/ 2147483647 w 94"/>
              <a:gd name="T7" fmla="*/ 0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5" y="0"/>
                </a:moveTo>
                <a:lnTo>
                  <a:pt x="94" y="138"/>
                </a:lnTo>
                <a:lnTo>
                  <a:pt x="0" y="60"/>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84" name="Freeform 513"/>
          <p:cNvSpPr>
            <a:spLocks/>
          </p:cNvSpPr>
          <p:nvPr/>
        </p:nvSpPr>
        <p:spPr bwMode="auto">
          <a:xfrm>
            <a:off x="5718175" y="4367213"/>
            <a:ext cx="215900" cy="360362"/>
          </a:xfrm>
          <a:custGeom>
            <a:avLst/>
            <a:gdLst>
              <a:gd name="T0" fmla="*/ 2147483647 w 93"/>
              <a:gd name="T1" fmla="*/ 2147483647 h 138"/>
              <a:gd name="T2" fmla="*/ 0 w 93"/>
              <a:gd name="T3" fmla="*/ 0 h 138"/>
              <a:gd name="T4" fmla="*/ 2147483647 w 93"/>
              <a:gd name="T5" fmla="*/ 2147483647 h 138"/>
              <a:gd name="T6" fmla="*/ 2147483647 w 93"/>
              <a:gd name="T7" fmla="*/ 2147483647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93" y="106"/>
                </a:moveTo>
                <a:lnTo>
                  <a:pt x="0" y="0"/>
                </a:lnTo>
                <a:lnTo>
                  <a:pt x="49" y="138"/>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85" name="Freeform 514"/>
          <p:cNvSpPr>
            <a:spLocks/>
          </p:cNvSpPr>
          <p:nvPr/>
        </p:nvSpPr>
        <p:spPr bwMode="auto">
          <a:xfrm>
            <a:off x="3643316" y="4848225"/>
            <a:ext cx="217487"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86" name="Freeform 515"/>
          <p:cNvSpPr>
            <a:spLocks/>
          </p:cNvSpPr>
          <p:nvPr/>
        </p:nvSpPr>
        <p:spPr bwMode="auto">
          <a:xfrm>
            <a:off x="3756028" y="4379913"/>
            <a:ext cx="219075" cy="565150"/>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79"/>
                </a:lnTo>
                <a:lnTo>
                  <a:pt x="45"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87" name="Freeform 516"/>
          <p:cNvSpPr>
            <a:spLocks/>
          </p:cNvSpPr>
          <p:nvPr/>
        </p:nvSpPr>
        <p:spPr bwMode="auto">
          <a:xfrm>
            <a:off x="4840288" y="3779838"/>
            <a:ext cx="227012" cy="457200"/>
          </a:xfrm>
          <a:custGeom>
            <a:avLst/>
            <a:gdLst>
              <a:gd name="T0" fmla="*/ 2147483647 w 98"/>
              <a:gd name="T1" fmla="*/ 0 h 175"/>
              <a:gd name="T2" fmla="*/ 2147483647 w 98"/>
              <a:gd name="T3" fmla="*/ 2147483647 h 175"/>
              <a:gd name="T4" fmla="*/ 0 w 98"/>
              <a:gd name="T5" fmla="*/ 2147483647 h 175"/>
              <a:gd name="T6" fmla="*/ 2147483647 w 98"/>
              <a:gd name="T7" fmla="*/ 0 h 175"/>
              <a:gd name="T8" fmla="*/ 0 60000 65536"/>
              <a:gd name="T9" fmla="*/ 0 60000 65536"/>
              <a:gd name="T10" fmla="*/ 0 60000 65536"/>
              <a:gd name="T11" fmla="*/ 0 60000 65536"/>
              <a:gd name="T12" fmla="*/ 0 w 98"/>
              <a:gd name="T13" fmla="*/ 0 h 175"/>
              <a:gd name="T14" fmla="*/ 98 w 98"/>
              <a:gd name="T15" fmla="*/ 175 h 175"/>
            </a:gdLst>
            <a:ahLst/>
            <a:cxnLst>
              <a:cxn ang="T8">
                <a:pos x="T0" y="T1"/>
              </a:cxn>
              <a:cxn ang="T9">
                <a:pos x="T2" y="T3"/>
              </a:cxn>
              <a:cxn ang="T10">
                <a:pos x="T4" y="T5"/>
              </a:cxn>
              <a:cxn ang="T11">
                <a:pos x="T6" y="T7"/>
              </a:cxn>
            </a:cxnLst>
            <a:rect l="T12" t="T13" r="T14" b="T15"/>
            <a:pathLst>
              <a:path w="98" h="175">
                <a:moveTo>
                  <a:pt x="49" y="0"/>
                </a:moveTo>
                <a:lnTo>
                  <a:pt x="98" y="175"/>
                </a:lnTo>
                <a:lnTo>
                  <a:pt x="0" y="7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88" name="Freeform 517"/>
          <p:cNvSpPr>
            <a:spLocks/>
          </p:cNvSpPr>
          <p:nvPr/>
        </p:nvSpPr>
        <p:spPr bwMode="auto">
          <a:xfrm>
            <a:off x="4954591" y="3779838"/>
            <a:ext cx="217487" cy="457200"/>
          </a:xfrm>
          <a:custGeom>
            <a:avLst/>
            <a:gdLst>
              <a:gd name="T0" fmla="*/ 2147483647 w 94"/>
              <a:gd name="T1" fmla="*/ 2147483647 h 175"/>
              <a:gd name="T2" fmla="*/ 0 w 94"/>
              <a:gd name="T3" fmla="*/ 0 h 175"/>
              <a:gd name="T4" fmla="*/ 2147483647 w 94"/>
              <a:gd name="T5" fmla="*/ 2147483647 h 175"/>
              <a:gd name="T6" fmla="*/ 2147483647 w 94"/>
              <a:gd name="T7" fmla="*/ 2147483647 h 175"/>
              <a:gd name="T8" fmla="*/ 0 60000 65536"/>
              <a:gd name="T9" fmla="*/ 0 60000 65536"/>
              <a:gd name="T10" fmla="*/ 0 60000 65536"/>
              <a:gd name="T11" fmla="*/ 0 60000 65536"/>
              <a:gd name="T12" fmla="*/ 0 w 94"/>
              <a:gd name="T13" fmla="*/ 0 h 175"/>
              <a:gd name="T14" fmla="*/ 94 w 94"/>
              <a:gd name="T15" fmla="*/ 175 h 175"/>
            </a:gdLst>
            <a:ahLst/>
            <a:cxnLst>
              <a:cxn ang="T8">
                <a:pos x="T0" y="T1"/>
              </a:cxn>
              <a:cxn ang="T9">
                <a:pos x="T2" y="T3"/>
              </a:cxn>
              <a:cxn ang="T10">
                <a:pos x="T4" y="T5"/>
              </a:cxn>
              <a:cxn ang="T11">
                <a:pos x="T6" y="T7"/>
              </a:cxn>
            </a:cxnLst>
            <a:rect l="T12" t="T13" r="T14" b="T15"/>
            <a:pathLst>
              <a:path w="94" h="175">
                <a:moveTo>
                  <a:pt x="94" y="97"/>
                </a:moveTo>
                <a:lnTo>
                  <a:pt x="0" y="0"/>
                </a:lnTo>
                <a:lnTo>
                  <a:pt x="49" y="175"/>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89" name="Line 518"/>
          <p:cNvSpPr>
            <a:spLocks noChangeShapeType="1"/>
          </p:cNvSpPr>
          <p:nvPr/>
        </p:nvSpPr>
        <p:spPr bwMode="auto">
          <a:xfrm flipH="1" flipV="1">
            <a:off x="5718175" y="4367213"/>
            <a:ext cx="215900" cy="277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90" name="Line 519"/>
          <p:cNvSpPr>
            <a:spLocks noChangeShapeType="1"/>
          </p:cNvSpPr>
          <p:nvPr/>
        </p:nvSpPr>
        <p:spPr bwMode="auto">
          <a:xfrm flipV="1">
            <a:off x="5614988" y="4367213"/>
            <a:ext cx="103187" cy="157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91" name="Line 520"/>
          <p:cNvSpPr>
            <a:spLocks noChangeShapeType="1"/>
          </p:cNvSpPr>
          <p:nvPr/>
        </p:nvSpPr>
        <p:spPr bwMode="auto">
          <a:xfrm flipV="1">
            <a:off x="3643313" y="4848231"/>
            <a:ext cx="1127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92" name="Line 521"/>
          <p:cNvSpPr>
            <a:spLocks noChangeShapeType="1"/>
          </p:cNvSpPr>
          <p:nvPr/>
        </p:nvSpPr>
        <p:spPr bwMode="auto">
          <a:xfrm flipH="1">
            <a:off x="3756028" y="4379913"/>
            <a:ext cx="219075" cy="4683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93" name="Line 522"/>
          <p:cNvSpPr>
            <a:spLocks noChangeShapeType="1"/>
          </p:cNvSpPr>
          <p:nvPr/>
        </p:nvSpPr>
        <p:spPr bwMode="auto">
          <a:xfrm flipH="1" flipV="1">
            <a:off x="3209925" y="4848231"/>
            <a:ext cx="215900"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94" name="Freeform 523"/>
          <p:cNvSpPr>
            <a:spLocks/>
          </p:cNvSpPr>
          <p:nvPr/>
        </p:nvSpPr>
        <p:spPr bwMode="auto">
          <a:xfrm>
            <a:off x="3975100" y="4224344"/>
            <a:ext cx="214313" cy="155575"/>
          </a:xfrm>
          <a:custGeom>
            <a:avLst/>
            <a:gdLst>
              <a:gd name="T0" fmla="*/ 2147483647 w 93"/>
              <a:gd name="T1" fmla="*/ 0 h 60"/>
              <a:gd name="T2" fmla="*/ 2147483647 w 93"/>
              <a:gd name="T3" fmla="*/ 2147483647 h 60"/>
              <a:gd name="T4" fmla="*/ 0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44" y="0"/>
                </a:moveTo>
                <a:lnTo>
                  <a:pt x="93" y="60"/>
                </a:lnTo>
                <a:lnTo>
                  <a:pt x="0" y="6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95" name="Freeform 524"/>
          <p:cNvSpPr>
            <a:spLocks/>
          </p:cNvSpPr>
          <p:nvPr/>
        </p:nvSpPr>
        <p:spPr bwMode="auto">
          <a:xfrm>
            <a:off x="4076703" y="4200525"/>
            <a:ext cx="227013" cy="179388"/>
          </a:xfrm>
          <a:custGeom>
            <a:avLst/>
            <a:gdLst>
              <a:gd name="T0" fmla="*/ 2147483647 w 98"/>
              <a:gd name="T1" fmla="*/ 0 h 69"/>
              <a:gd name="T2" fmla="*/ 0 w 98"/>
              <a:gd name="T3" fmla="*/ 2147483647 h 69"/>
              <a:gd name="T4" fmla="*/ 2147483647 w 98"/>
              <a:gd name="T5" fmla="*/ 2147483647 h 69"/>
              <a:gd name="T6" fmla="*/ 2147483647 w 98"/>
              <a:gd name="T7" fmla="*/ 0 h 69"/>
              <a:gd name="T8" fmla="*/ 0 60000 65536"/>
              <a:gd name="T9" fmla="*/ 0 60000 65536"/>
              <a:gd name="T10" fmla="*/ 0 60000 65536"/>
              <a:gd name="T11" fmla="*/ 0 60000 65536"/>
              <a:gd name="T12" fmla="*/ 0 w 98"/>
              <a:gd name="T13" fmla="*/ 0 h 69"/>
              <a:gd name="T14" fmla="*/ 98 w 98"/>
              <a:gd name="T15" fmla="*/ 69 h 69"/>
            </a:gdLst>
            <a:ahLst/>
            <a:cxnLst>
              <a:cxn ang="T8">
                <a:pos x="T0" y="T1"/>
              </a:cxn>
              <a:cxn ang="T9">
                <a:pos x="T2" y="T3"/>
              </a:cxn>
              <a:cxn ang="T10">
                <a:pos x="T4" y="T5"/>
              </a:cxn>
              <a:cxn ang="T11">
                <a:pos x="T6" y="T7"/>
              </a:cxn>
            </a:cxnLst>
            <a:rect l="T12" t="T13" r="T14" b="T15"/>
            <a:pathLst>
              <a:path w="98" h="69">
                <a:moveTo>
                  <a:pt x="98" y="0"/>
                </a:moveTo>
                <a:lnTo>
                  <a:pt x="0" y="9"/>
                </a:lnTo>
                <a:lnTo>
                  <a:pt x="49" y="6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96" name="Line 525"/>
          <p:cNvSpPr>
            <a:spLocks noChangeShapeType="1"/>
          </p:cNvSpPr>
          <p:nvPr/>
        </p:nvSpPr>
        <p:spPr bwMode="auto">
          <a:xfrm flipH="1" flipV="1">
            <a:off x="4954591" y="3779838"/>
            <a:ext cx="217487" cy="2524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97" name="Line 526"/>
          <p:cNvSpPr>
            <a:spLocks noChangeShapeType="1"/>
          </p:cNvSpPr>
          <p:nvPr/>
        </p:nvSpPr>
        <p:spPr bwMode="auto">
          <a:xfrm flipV="1">
            <a:off x="4840288" y="3779838"/>
            <a:ext cx="114300"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98" name="Line 527"/>
          <p:cNvSpPr>
            <a:spLocks noChangeShapeType="1"/>
          </p:cNvSpPr>
          <p:nvPr/>
        </p:nvSpPr>
        <p:spPr bwMode="auto">
          <a:xfrm flipH="1">
            <a:off x="4076703" y="4200531"/>
            <a:ext cx="227013"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99" name="Line 528"/>
          <p:cNvSpPr>
            <a:spLocks noChangeShapeType="1"/>
          </p:cNvSpPr>
          <p:nvPr/>
        </p:nvSpPr>
        <p:spPr bwMode="auto">
          <a:xfrm flipV="1">
            <a:off x="3975100" y="4224344"/>
            <a:ext cx="101600" cy="155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00" name="Freeform 529"/>
          <p:cNvSpPr>
            <a:spLocks/>
          </p:cNvSpPr>
          <p:nvPr/>
        </p:nvSpPr>
        <p:spPr bwMode="auto">
          <a:xfrm>
            <a:off x="5832475" y="4645025"/>
            <a:ext cx="214313" cy="300038"/>
          </a:xfrm>
          <a:custGeom>
            <a:avLst/>
            <a:gdLst>
              <a:gd name="T0" fmla="*/ 2147483647 w 93"/>
              <a:gd name="T1" fmla="*/ 0 h 115"/>
              <a:gd name="T2" fmla="*/ 2147483647 w 93"/>
              <a:gd name="T3" fmla="*/ 2147483647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115"/>
                </a:lnTo>
                <a:lnTo>
                  <a:pt x="0" y="3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01" name="Freeform 530"/>
          <p:cNvSpPr>
            <a:spLocks/>
          </p:cNvSpPr>
          <p:nvPr/>
        </p:nvSpPr>
        <p:spPr bwMode="auto">
          <a:xfrm>
            <a:off x="5934075" y="4645025"/>
            <a:ext cx="228600" cy="300038"/>
          </a:xfrm>
          <a:custGeom>
            <a:avLst/>
            <a:gdLst>
              <a:gd name="T0" fmla="*/ 2147483647 w 99"/>
              <a:gd name="T1" fmla="*/ 2147483647 h 115"/>
              <a:gd name="T2" fmla="*/ 0 w 99"/>
              <a:gd name="T3" fmla="*/ 0 h 115"/>
              <a:gd name="T4" fmla="*/ 2147483647 w 99"/>
              <a:gd name="T5" fmla="*/ 2147483647 h 115"/>
              <a:gd name="T6" fmla="*/ 2147483647 w 99"/>
              <a:gd name="T7" fmla="*/ 2147483647 h 115"/>
              <a:gd name="T8" fmla="*/ 0 60000 65536"/>
              <a:gd name="T9" fmla="*/ 0 60000 65536"/>
              <a:gd name="T10" fmla="*/ 0 60000 65536"/>
              <a:gd name="T11" fmla="*/ 0 60000 65536"/>
              <a:gd name="T12" fmla="*/ 0 w 99"/>
              <a:gd name="T13" fmla="*/ 0 h 115"/>
              <a:gd name="T14" fmla="*/ 99 w 99"/>
              <a:gd name="T15" fmla="*/ 115 h 115"/>
            </a:gdLst>
            <a:ahLst/>
            <a:cxnLst>
              <a:cxn ang="T8">
                <a:pos x="T0" y="T1"/>
              </a:cxn>
              <a:cxn ang="T9">
                <a:pos x="T2" y="T3"/>
              </a:cxn>
              <a:cxn ang="T10">
                <a:pos x="T4" y="T5"/>
              </a:cxn>
              <a:cxn ang="T11">
                <a:pos x="T6" y="T7"/>
              </a:cxn>
            </a:cxnLst>
            <a:rect l="T12" t="T13" r="T14" b="T15"/>
            <a:pathLst>
              <a:path w="99" h="115">
                <a:moveTo>
                  <a:pt x="99" y="87"/>
                </a:moveTo>
                <a:lnTo>
                  <a:pt x="0" y="0"/>
                </a:lnTo>
                <a:lnTo>
                  <a:pt x="49" y="115"/>
                </a:lnTo>
                <a:lnTo>
                  <a:pt x="99"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02" name="Line 531"/>
          <p:cNvSpPr>
            <a:spLocks noChangeShapeType="1"/>
          </p:cNvSpPr>
          <p:nvPr/>
        </p:nvSpPr>
        <p:spPr bwMode="auto">
          <a:xfrm>
            <a:off x="5934078" y="4645025"/>
            <a:ext cx="11113"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03" name="Line 532"/>
          <p:cNvSpPr>
            <a:spLocks noChangeShapeType="1"/>
          </p:cNvSpPr>
          <p:nvPr/>
        </p:nvSpPr>
        <p:spPr bwMode="auto">
          <a:xfrm flipH="1" flipV="1">
            <a:off x="5934075" y="4645031"/>
            <a:ext cx="228600"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04" name="Line 533"/>
          <p:cNvSpPr>
            <a:spLocks noChangeShapeType="1"/>
          </p:cNvSpPr>
          <p:nvPr/>
        </p:nvSpPr>
        <p:spPr bwMode="auto">
          <a:xfrm flipH="1">
            <a:off x="5832475" y="4645025"/>
            <a:ext cx="101600" cy="825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05" name="Freeform 534"/>
          <p:cNvSpPr>
            <a:spLocks/>
          </p:cNvSpPr>
          <p:nvPr/>
        </p:nvSpPr>
        <p:spPr bwMode="auto">
          <a:xfrm>
            <a:off x="5067300" y="4032250"/>
            <a:ext cx="217488" cy="431800"/>
          </a:xfrm>
          <a:custGeom>
            <a:avLst/>
            <a:gdLst>
              <a:gd name="T0" fmla="*/ 2147483647 w 94"/>
              <a:gd name="T1" fmla="*/ 0 h 165"/>
              <a:gd name="T2" fmla="*/ 2147483647 w 94"/>
              <a:gd name="T3" fmla="*/ 2147483647 h 165"/>
              <a:gd name="T4" fmla="*/ 0 w 94"/>
              <a:gd name="T5" fmla="*/ 2147483647 h 165"/>
              <a:gd name="T6" fmla="*/ 2147483647 w 94"/>
              <a:gd name="T7" fmla="*/ 0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45" y="0"/>
                </a:moveTo>
                <a:lnTo>
                  <a:pt x="94" y="165"/>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06" name="Freeform 535"/>
          <p:cNvSpPr>
            <a:spLocks/>
          </p:cNvSpPr>
          <p:nvPr/>
        </p:nvSpPr>
        <p:spPr bwMode="auto">
          <a:xfrm>
            <a:off x="5172075" y="4032250"/>
            <a:ext cx="215900" cy="431800"/>
          </a:xfrm>
          <a:custGeom>
            <a:avLst/>
            <a:gdLst>
              <a:gd name="T0" fmla="*/ 2147483647 w 93"/>
              <a:gd name="T1" fmla="*/ 2147483647 h 165"/>
              <a:gd name="T2" fmla="*/ 0 w 93"/>
              <a:gd name="T3" fmla="*/ 0 h 165"/>
              <a:gd name="T4" fmla="*/ 2147483647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93" y="96"/>
                </a:moveTo>
                <a:lnTo>
                  <a:pt x="0" y="0"/>
                </a:lnTo>
                <a:lnTo>
                  <a:pt x="49" y="165"/>
                </a:lnTo>
                <a:lnTo>
                  <a:pt x="93"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07" name="Line 536"/>
          <p:cNvSpPr>
            <a:spLocks noChangeShapeType="1"/>
          </p:cNvSpPr>
          <p:nvPr/>
        </p:nvSpPr>
        <p:spPr bwMode="auto">
          <a:xfrm flipH="1" flipV="1">
            <a:off x="5172075" y="4032250"/>
            <a:ext cx="215900" cy="250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08" name="Line 537"/>
          <p:cNvSpPr>
            <a:spLocks noChangeShapeType="1"/>
          </p:cNvSpPr>
          <p:nvPr/>
        </p:nvSpPr>
        <p:spPr bwMode="auto">
          <a:xfrm flipV="1">
            <a:off x="5067303" y="4032250"/>
            <a:ext cx="104775" cy="2047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09" name="Freeform 538"/>
          <p:cNvSpPr>
            <a:spLocks/>
          </p:cNvSpPr>
          <p:nvPr/>
        </p:nvSpPr>
        <p:spPr bwMode="auto">
          <a:xfrm>
            <a:off x="4521200" y="3876675"/>
            <a:ext cx="215900" cy="369888"/>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4" y="0"/>
                </a:moveTo>
                <a:lnTo>
                  <a:pt x="93" y="142"/>
                </a:lnTo>
                <a:lnTo>
                  <a:pt x="0" y="101"/>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10" name="Freeform 539"/>
          <p:cNvSpPr>
            <a:spLocks/>
          </p:cNvSpPr>
          <p:nvPr/>
        </p:nvSpPr>
        <p:spPr bwMode="auto">
          <a:xfrm>
            <a:off x="4622800" y="3876675"/>
            <a:ext cx="217488" cy="369888"/>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41"/>
                </a:moveTo>
                <a:lnTo>
                  <a:pt x="0" y="0"/>
                </a:lnTo>
                <a:lnTo>
                  <a:pt x="49" y="142"/>
                </a:lnTo>
                <a:lnTo>
                  <a:pt x="94"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11" name="Line 540"/>
          <p:cNvSpPr>
            <a:spLocks noChangeShapeType="1"/>
          </p:cNvSpPr>
          <p:nvPr/>
        </p:nvSpPr>
        <p:spPr bwMode="auto">
          <a:xfrm flipV="1">
            <a:off x="4521203" y="3876675"/>
            <a:ext cx="101600"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12" name="Line 541"/>
          <p:cNvSpPr>
            <a:spLocks noChangeShapeType="1"/>
          </p:cNvSpPr>
          <p:nvPr/>
        </p:nvSpPr>
        <p:spPr bwMode="auto">
          <a:xfrm flipH="1" flipV="1">
            <a:off x="3425825" y="4872038"/>
            <a:ext cx="217488"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13" name="Line 542"/>
          <p:cNvSpPr>
            <a:spLocks noChangeShapeType="1"/>
          </p:cNvSpPr>
          <p:nvPr/>
        </p:nvSpPr>
        <p:spPr bwMode="auto">
          <a:xfrm flipV="1">
            <a:off x="6046791" y="4872044"/>
            <a:ext cx="115887"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14" name="Freeform 543"/>
          <p:cNvSpPr>
            <a:spLocks/>
          </p:cNvSpPr>
          <p:nvPr/>
        </p:nvSpPr>
        <p:spPr bwMode="auto">
          <a:xfrm>
            <a:off x="5284788" y="4283081"/>
            <a:ext cx="215900" cy="398463"/>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4" y="0"/>
                </a:moveTo>
                <a:lnTo>
                  <a:pt x="93" y="152"/>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15" name="Freeform 544"/>
          <p:cNvSpPr>
            <a:spLocks/>
          </p:cNvSpPr>
          <p:nvPr/>
        </p:nvSpPr>
        <p:spPr bwMode="auto">
          <a:xfrm>
            <a:off x="5387978" y="4283081"/>
            <a:ext cx="227013" cy="398463"/>
          </a:xfrm>
          <a:custGeom>
            <a:avLst/>
            <a:gdLst>
              <a:gd name="T0" fmla="*/ 2147483647 w 98"/>
              <a:gd name="T1" fmla="*/ 2147483647 h 152"/>
              <a:gd name="T2" fmla="*/ 0 w 98"/>
              <a:gd name="T3" fmla="*/ 0 h 152"/>
              <a:gd name="T4" fmla="*/ 2147483647 w 98"/>
              <a:gd name="T5" fmla="*/ 2147483647 h 152"/>
              <a:gd name="T6" fmla="*/ 2147483647 w 98"/>
              <a:gd name="T7" fmla="*/ 2147483647 h 152"/>
              <a:gd name="T8" fmla="*/ 0 60000 65536"/>
              <a:gd name="T9" fmla="*/ 0 60000 65536"/>
              <a:gd name="T10" fmla="*/ 0 60000 65536"/>
              <a:gd name="T11" fmla="*/ 0 60000 65536"/>
              <a:gd name="T12" fmla="*/ 0 w 98"/>
              <a:gd name="T13" fmla="*/ 0 h 152"/>
              <a:gd name="T14" fmla="*/ 98 w 98"/>
              <a:gd name="T15" fmla="*/ 152 h 152"/>
            </a:gdLst>
            <a:ahLst/>
            <a:cxnLst>
              <a:cxn ang="T8">
                <a:pos x="T0" y="T1"/>
              </a:cxn>
              <a:cxn ang="T9">
                <a:pos x="T2" y="T3"/>
              </a:cxn>
              <a:cxn ang="T10">
                <a:pos x="T4" y="T5"/>
              </a:cxn>
              <a:cxn ang="T11">
                <a:pos x="T6" y="T7"/>
              </a:cxn>
            </a:cxnLst>
            <a:rect l="T12" t="T13" r="T14" b="T15"/>
            <a:pathLst>
              <a:path w="98" h="152">
                <a:moveTo>
                  <a:pt x="98" y="92"/>
                </a:moveTo>
                <a:lnTo>
                  <a:pt x="0" y="0"/>
                </a:lnTo>
                <a:lnTo>
                  <a:pt x="49" y="152"/>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16" name="Line 545"/>
          <p:cNvSpPr>
            <a:spLocks noChangeShapeType="1"/>
          </p:cNvSpPr>
          <p:nvPr/>
        </p:nvSpPr>
        <p:spPr bwMode="auto">
          <a:xfrm flipH="1" flipV="1">
            <a:off x="5387978" y="4283075"/>
            <a:ext cx="227013" cy="2413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17" name="Line 546"/>
          <p:cNvSpPr>
            <a:spLocks noChangeShapeType="1"/>
          </p:cNvSpPr>
          <p:nvPr/>
        </p:nvSpPr>
        <p:spPr bwMode="auto">
          <a:xfrm flipV="1">
            <a:off x="5284791" y="4283081"/>
            <a:ext cx="103187"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18" name="Freeform 547"/>
          <p:cNvSpPr>
            <a:spLocks/>
          </p:cNvSpPr>
          <p:nvPr/>
        </p:nvSpPr>
        <p:spPr bwMode="auto">
          <a:xfrm>
            <a:off x="4189416" y="4200525"/>
            <a:ext cx="217487" cy="215900"/>
          </a:xfrm>
          <a:custGeom>
            <a:avLst/>
            <a:gdLst>
              <a:gd name="T0" fmla="*/ 2147483647 w 94"/>
              <a:gd name="T1" fmla="*/ 0 h 83"/>
              <a:gd name="T2" fmla="*/ 2147483647 w 94"/>
              <a:gd name="T3" fmla="*/ 2147483647 h 83"/>
              <a:gd name="T4" fmla="*/ 0 w 94"/>
              <a:gd name="T5" fmla="*/ 2147483647 h 83"/>
              <a:gd name="T6" fmla="*/ 2147483647 w 94"/>
              <a:gd name="T7" fmla="*/ 0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49" y="0"/>
                </a:moveTo>
                <a:lnTo>
                  <a:pt x="94" y="83"/>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19" name="Freeform 548"/>
          <p:cNvSpPr>
            <a:spLocks/>
          </p:cNvSpPr>
          <p:nvPr/>
        </p:nvSpPr>
        <p:spPr bwMode="auto">
          <a:xfrm>
            <a:off x="4303716" y="4140206"/>
            <a:ext cx="217487" cy="276225"/>
          </a:xfrm>
          <a:custGeom>
            <a:avLst/>
            <a:gdLst>
              <a:gd name="T0" fmla="*/ 2147483647 w 94"/>
              <a:gd name="T1" fmla="*/ 0 h 106"/>
              <a:gd name="T2" fmla="*/ 0 w 94"/>
              <a:gd name="T3" fmla="*/ 2147483647 h 106"/>
              <a:gd name="T4" fmla="*/ 2147483647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0"/>
                </a:moveTo>
                <a:lnTo>
                  <a:pt x="0" y="23"/>
                </a:lnTo>
                <a:lnTo>
                  <a:pt x="45" y="10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20" name="Line 549"/>
          <p:cNvSpPr>
            <a:spLocks noChangeShapeType="1"/>
          </p:cNvSpPr>
          <p:nvPr/>
        </p:nvSpPr>
        <p:spPr bwMode="auto">
          <a:xfrm flipH="1">
            <a:off x="4303716" y="4140202"/>
            <a:ext cx="21748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21" name="Freeform 550"/>
          <p:cNvSpPr>
            <a:spLocks/>
          </p:cNvSpPr>
          <p:nvPr/>
        </p:nvSpPr>
        <p:spPr bwMode="auto">
          <a:xfrm>
            <a:off x="5500691" y="4524375"/>
            <a:ext cx="217487" cy="311150"/>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6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22" name="Freeform 551"/>
          <p:cNvSpPr>
            <a:spLocks/>
          </p:cNvSpPr>
          <p:nvPr/>
        </p:nvSpPr>
        <p:spPr bwMode="auto">
          <a:xfrm>
            <a:off x="5614991" y="4524375"/>
            <a:ext cx="217487" cy="311150"/>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78"/>
                </a:moveTo>
                <a:lnTo>
                  <a:pt x="0" y="0"/>
                </a:lnTo>
                <a:lnTo>
                  <a:pt x="45" y="119"/>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23" name="Freeform 552"/>
          <p:cNvSpPr>
            <a:spLocks/>
          </p:cNvSpPr>
          <p:nvPr/>
        </p:nvSpPr>
        <p:spPr bwMode="auto">
          <a:xfrm>
            <a:off x="4737100" y="3983038"/>
            <a:ext cx="217488" cy="481012"/>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0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24" name="Freeform 553"/>
          <p:cNvSpPr>
            <a:spLocks/>
          </p:cNvSpPr>
          <p:nvPr/>
        </p:nvSpPr>
        <p:spPr bwMode="auto">
          <a:xfrm>
            <a:off x="4840288" y="3983038"/>
            <a:ext cx="227012" cy="481012"/>
          </a:xfrm>
          <a:custGeom>
            <a:avLst/>
            <a:gdLst>
              <a:gd name="T0" fmla="*/ 2147483647 w 98"/>
              <a:gd name="T1" fmla="*/ 2147483647 h 184"/>
              <a:gd name="T2" fmla="*/ 0 w 98"/>
              <a:gd name="T3" fmla="*/ 0 h 184"/>
              <a:gd name="T4" fmla="*/ 2147483647 w 98"/>
              <a:gd name="T5" fmla="*/ 2147483647 h 184"/>
              <a:gd name="T6" fmla="*/ 2147483647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98" y="97"/>
                </a:moveTo>
                <a:lnTo>
                  <a:pt x="0" y="0"/>
                </a:lnTo>
                <a:lnTo>
                  <a:pt x="49" y="184"/>
                </a:lnTo>
                <a:lnTo>
                  <a:pt x="98"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25" name="Line 554"/>
          <p:cNvSpPr>
            <a:spLocks noChangeShapeType="1"/>
          </p:cNvSpPr>
          <p:nvPr/>
        </p:nvSpPr>
        <p:spPr bwMode="auto">
          <a:xfrm flipH="1" flipV="1">
            <a:off x="5614991" y="4524375"/>
            <a:ext cx="217487"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26" name="Line 555"/>
          <p:cNvSpPr>
            <a:spLocks noChangeShapeType="1"/>
          </p:cNvSpPr>
          <p:nvPr/>
        </p:nvSpPr>
        <p:spPr bwMode="auto">
          <a:xfrm flipV="1">
            <a:off x="5500691" y="4524381"/>
            <a:ext cx="114300" cy="1571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27" name="Line 556"/>
          <p:cNvSpPr>
            <a:spLocks noChangeShapeType="1"/>
          </p:cNvSpPr>
          <p:nvPr/>
        </p:nvSpPr>
        <p:spPr bwMode="auto">
          <a:xfrm flipV="1">
            <a:off x="4737100" y="3983039"/>
            <a:ext cx="103188"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28" name="Freeform 557"/>
          <p:cNvSpPr>
            <a:spLocks/>
          </p:cNvSpPr>
          <p:nvPr/>
        </p:nvSpPr>
        <p:spPr bwMode="auto">
          <a:xfrm>
            <a:off x="3860800" y="4379913"/>
            <a:ext cx="215900" cy="588962"/>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9" y="0"/>
                </a:moveTo>
                <a:lnTo>
                  <a:pt x="93" y="225"/>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29" name="Freeform 558"/>
          <p:cNvSpPr>
            <a:spLocks/>
          </p:cNvSpPr>
          <p:nvPr/>
        </p:nvSpPr>
        <p:spPr bwMode="auto">
          <a:xfrm>
            <a:off x="3975100" y="4379913"/>
            <a:ext cx="214313" cy="588962"/>
          </a:xfrm>
          <a:custGeom>
            <a:avLst/>
            <a:gdLst>
              <a:gd name="T0" fmla="*/ 2147483647 w 93"/>
              <a:gd name="T1" fmla="*/ 0 h 225"/>
              <a:gd name="T2" fmla="*/ 0 w 93"/>
              <a:gd name="T3" fmla="*/ 0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0"/>
                </a:lnTo>
                <a:lnTo>
                  <a:pt x="44" y="22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30" name="Line 559"/>
          <p:cNvSpPr>
            <a:spLocks noChangeShapeType="1"/>
          </p:cNvSpPr>
          <p:nvPr/>
        </p:nvSpPr>
        <p:spPr bwMode="auto">
          <a:xfrm flipH="1" flipV="1">
            <a:off x="3643316" y="4908556"/>
            <a:ext cx="217487"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31" name="Line 560"/>
          <p:cNvSpPr>
            <a:spLocks noChangeShapeType="1"/>
          </p:cNvSpPr>
          <p:nvPr/>
        </p:nvSpPr>
        <p:spPr bwMode="auto">
          <a:xfrm flipV="1">
            <a:off x="3860800" y="4379913"/>
            <a:ext cx="114300" cy="565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32" name="Line 561"/>
          <p:cNvSpPr>
            <a:spLocks noChangeShapeType="1"/>
          </p:cNvSpPr>
          <p:nvPr/>
        </p:nvSpPr>
        <p:spPr bwMode="auto">
          <a:xfrm flipH="1">
            <a:off x="3975100" y="4379919"/>
            <a:ext cx="214313"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33" name="Freeform 562"/>
          <p:cNvSpPr>
            <a:spLocks/>
          </p:cNvSpPr>
          <p:nvPr/>
        </p:nvSpPr>
        <p:spPr bwMode="auto">
          <a:xfrm>
            <a:off x="4954591" y="4237044"/>
            <a:ext cx="217487" cy="407987"/>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9" y="0"/>
                </a:moveTo>
                <a:lnTo>
                  <a:pt x="94" y="156"/>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34" name="Freeform 563"/>
          <p:cNvSpPr>
            <a:spLocks/>
          </p:cNvSpPr>
          <p:nvPr/>
        </p:nvSpPr>
        <p:spPr bwMode="auto">
          <a:xfrm>
            <a:off x="5067300" y="4237044"/>
            <a:ext cx="217488" cy="407987"/>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87"/>
                </a:moveTo>
                <a:lnTo>
                  <a:pt x="0" y="0"/>
                </a:lnTo>
                <a:lnTo>
                  <a:pt x="45" y="156"/>
                </a:lnTo>
                <a:lnTo>
                  <a:pt x="94"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35" name="Freeform 564"/>
          <p:cNvSpPr>
            <a:spLocks/>
          </p:cNvSpPr>
          <p:nvPr/>
        </p:nvSpPr>
        <p:spPr bwMode="auto">
          <a:xfrm>
            <a:off x="5718175" y="4727581"/>
            <a:ext cx="215900" cy="277813"/>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6"/>
                </a:lnTo>
                <a:lnTo>
                  <a:pt x="0" y="4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36" name="Freeform 565"/>
          <p:cNvSpPr>
            <a:spLocks/>
          </p:cNvSpPr>
          <p:nvPr/>
        </p:nvSpPr>
        <p:spPr bwMode="auto">
          <a:xfrm>
            <a:off x="5832475" y="4727581"/>
            <a:ext cx="214313" cy="277813"/>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83"/>
                </a:moveTo>
                <a:lnTo>
                  <a:pt x="0" y="0"/>
                </a:lnTo>
                <a:lnTo>
                  <a:pt x="44" y="106"/>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37" name="Line 566"/>
          <p:cNvSpPr>
            <a:spLocks noChangeShapeType="1"/>
          </p:cNvSpPr>
          <p:nvPr/>
        </p:nvSpPr>
        <p:spPr bwMode="auto">
          <a:xfrm flipV="1">
            <a:off x="4954588" y="4237038"/>
            <a:ext cx="112712" cy="2270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38" name="Freeform 567"/>
          <p:cNvSpPr>
            <a:spLocks/>
          </p:cNvSpPr>
          <p:nvPr/>
        </p:nvSpPr>
        <p:spPr bwMode="auto">
          <a:xfrm>
            <a:off x="4406900" y="4140206"/>
            <a:ext cx="215900" cy="371475"/>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9" y="0"/>
                </a:moveTo>
                <a:lnTo>
                  <a:pt x="93" y="142"/>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39" name="Freeform 568"/>
          <p:cNvSpPr>
            <a:spLocks/>
          </p:cNvSpPr>
          <p:nvPr/>
        </p:nvSpPr>
        <p:spPr bwMode="auto">
          <a:xfrm>
            <a:off x="4521200" y="4140206"/>
            <a:ext cx="215900" cy="371475"/>
          </a:xfrm>
          <a:custGeom>
            <a:avLst/>
            <a:gdLst>
              <a:gd name="T0" fmla="*/ 2147483647 w 93"/>
              <a:gd name="T1" fmla="*/ 2147483647 h 142"/>
              <a:gd name="T2" fmla="*/ 0 w 93"/>
              <a:gd name="T3" fmla="*/ 0 h 142"/>
              <a:gd name="T4" fmla="*/ 2147483647 w 93"/>
              <a:gd name="T5" fmla="*/ 2147483647 h 142"/>
              <a:gd name="T6" fmla="*/ 2147483647 w 93"/>
              <a:gd name="T7" fmla="*/ 2147483647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93" y="41"/>
                </a:moveTo>
                <a:lnTo>
                  <a:pt x="0" y="0"/>
                </a:lnTo>
                <a:lnTo>
                  <a:pt x="44" y="142"/>
                </a:lnTo>
                <a:lnTo>
                  <a:pt x="93"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40" name="Line 569"/>
          <p:cNvSpPr>
            <a:spLocks noChangeShapeType="1"/>
          </p:cNvSpPr>
          <p:nvPr/>
        </p:nvSpPr>
        <p:spPr bwMode="auto">
          <a:xfrm flipH="1" flipV="1">
            <a:off x="5832475" y="4727575"/>
            <a:ext cx="214313" cy="2174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41" name="Line 570"/>
          <p:cNvSpPr>
            <a:spLocks noChangeShapeType="1"/>
          </p:cNvSpPr>
          <p:nvPr/>
        </p:nvSpPr>
        <p:spPr bwMode="auto">
          <a:xfrm flipH="1">
            <a:off x="5718178" y="4727575"/>
            <a:ext cx="114300" cy="1079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42" name="Line 571"/>
          <p:cNvSpPr>
            <a:spLocks noChangeShapeType="1"/>
          </p:cNvSpPr>
          <p:nvPr/>
        </p:nvSpPr>
        <p:spPr bwMode="auto">
          <a:xfrm flipH="1" flipV="1">
            <a:off x="4521200" y="4140206"/>
            <a:ext cx="215900" cy="1063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43" name="Line 572"/>
          <p:cNvSpPr>
            <a:spLocks noChangeShapeType="1"/>
          </p:cNvSpPr>
          <p:nvPr/>
        </p:nvSpPr>
        <p:spPr bwMode="auto">
          <a:xfrm flipV="1">
            <a:off x="4406903" y="4140206"/>
            <a:ext cx="114300" cy="276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44" name="Freeform 573"/>
          <p:cNvSpPr>
            <a:spLocks/>
          </p:cNvSpPr>
          <p:nvPr/>
        </p:nvSpPr>
        <p:spPr bwMode="auto">
          <a:xfrm>
            <a:off x="5172075" y="4464050"/>
            <a:ext cx="215900" cy="541338"/>
          </a:xfrm>
          <a:custGeom>
            <a:avLst/>
            <a:gdLst>
              <a:gd name="T0" fmla="*/ 2147483647 w 93"/>
              <a:gd name="T1" fmla="*/ 0 h 207"/>
              <a:gd name="T2" fmla="*/ 2147483647 w 93"/>
              <a:gd name="T3" fmla="*/ 2147483647 h 207"/>
              <a:gd name="T4" fmla="*/ 0 w 93"/>
              <a:gd name="T5" fmla="*/ 2147483647 h 207"/>
              <a:gd name="T6" fmla="*/ 2147483647 w 93"/>
              <a:gd name="T7" fmla="*/ 0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49" y="0"/>
                </a:moveTo>
                <a:lnTo>
                  <a:pt x="93" y="207"/>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45" name="Freeform 574"/>
          <p:cNvSpPr>
            <a:spLocks/>
          </p:cNvSpPr>
          <p:nvPr/>
        </p:nvSpPr>
        <p:spPr bwMode="auto">
          <a:xfrm>
            <a:off x="5284788" y="4464050"/>
            <a:ext cx="215900" cy="541338"/>
          </a:xfrm>
          <a:custGeom>
            <a:avLst/>
            <a:gdLst>
              <a:gd name="T0" fmla="*/ 2147483647 w 93"/>
              <a:gd name="T1" fmla="*/ 2147483647 h 207"/>
              <a:gd name="T2" fmla="*/ 0 w 93"/>
              <a:gd name="T3" fmla="*/ 0 h 207"/>
              <a:gd name="T4" fmla="*/ 2147483647 w 93"/>
              <a:gd name="T5" fmla="*/ 2147483647 h 207"/>
              <a:gd name="T6" fmla="*/ 2147483647 w 93"/>
              <a:gd name="T7" fmla="*/ 2147483647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93" y="83"/>
                </a:moveTo>
                <a:lnTo>
                  <a:pt x="0" y="0"/>
                </a:lnTo>
                <a:lnTo>
                  <a:pt x="44" y="207"/>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46" name="Line 575"/>
          <p:cNvSpPr>
            <a:spLocks noChangeShapeType="1"/>
          </p:cNvSpPr>
          <p:nvPr/>
        </p:nvSpPr>
        <p:spPr bwMode="auto">
          <a:xfrm flipV="1">
            <a:off x="5172078" y="4464056"/>
            <a:ext cx="112713"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47" name="Freeform 576"/>
          <p:cNvSpPr>
            <a:spLocks/>
          </p:cNvSpPr>
          <p:nvPr/>
        </p:nvSpPr>
        <p:spPr bwMode="auto">
          <a:xfrm>
            <a:off x="4076703" y="4379919"/>
            <a:ext cx="227013" cy="625475"/>
          </a:xfrm>
          <a:custGeom>
            <a:avLst/>
            <a:gdLst>
              <a:gd name="T0" fmla="*/ 2147483647 w 98"/>
              <a:gd name="T1" fmla="*/ 0 h 239"/>
              <a:gd name="T2" fmla="*/ 2147483647 w 98"/>
              <a:gd name="T3" fmla="*/ 2147483647 h 239"/>
              <a:gd name="T4" fmla="*/ 0 w 98"/>
              <a:gd name="T5" fmla="*/ 2147483647 h 239"/>
              <a:gd name="T6" fmla="*/ 2147483647 w 98"/>
              <a:gd name="T7" fmla="*/ 0 h 239"/>
              <a:gd name="T8" fmla="*/ 0 60000 65536"/>
              <a:gd name="T9" fmla="*/ 0 60000 65536"/>
              <a:gd name="T10" fmla="*/ 0 60000 65536"/>
              <a:gd name="T11" fmla="*/ 0 60000 65536"/>
              <a:gd name="T12" fmla="*/ 0 w 98"/>
              <a:gd name="T13" fmla="*/ 0 h 239"/>
              <a:gd name="T14" fmla="*/ 98 w 98"/>
              <a:gd name="T15" fmla="*/ 239 h 239"/>
            </a:gdLst>
            <a:ahLst/>
            <a:cxnLst>
              <a:cxn ang="T8">
                <a:pos x="T0" y="T1"/>
              </a:cxn>
              <a:cxn ang="T9">
                <a:pos x="T2" y="T3"/>
              </a:cxn>
              <a:cxn ang="T10">
                <a:pos x="T4" y="T5"/>
              </a:cxn>
              <a:cxn ang="T11">
                <a:pos x="T6" y="T7"/>
              </a:cxn>
            </a:cxnLst>
            <a:rect l="T12" t="T13" r="T14" b="T15"/>
            <a:pathLst>
              <a:path w="98" h="239">
                <a:moveTo>
                  <a:pt x="49" y="0"/>
                </a:moveTo>
                <a:lnTo>
                  <a:pt x="98" y="239"/>
                </a:lnTo>
                <a:lnTo>
                  <a:pt x="0" y="22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48" name="Freeform 577"/>
          <p:cNvSpPr>
            <a:spLocks/>
          </p:cNvSpPr>
          <p:nvPr/>
        </p:nvSpPr>
        <p:spPr bwMode="auto">
          <a:xfrm>
            <a:off x="4189416" y="4379919"/>
            <a:ext cx="217487" cy="625475"/>
          </a:xfrm>
          <a:custGeom>
            <a:avLst/>
            <a:gdLst>
              <a:gd name="T0" fmla="*/ 2147483647 w 94"/>
              <a:gd name="T1" fmla="*/ 2147483647 h 239"/>
              <a:gd name="T2" fmla="*/ 0 w 94"/>
              <a:gd name="T3" fmla="*/ 0 h 239"/>
              <a:gd name="T4" fmla="*/ 2147483647 w 94"/>
              <a:gd name="T5" fmla="*/ 2147483647 h 239"/>
              <a:gd name="T6" fmla="*/ 2147483647 w 94"/>
              <a:gd name="T7" fmla="*/ 2147483647 h 239"/>
              <a:gd name="T8" fmla="*/ 0 60000 65536"/>
              <a:gd name="T9" fmla="*/ 0 60000 65536"/>
              <a:gd name="T10" fmla="*/ 0 60000 65536"/>
              <a:gd name="T11" fmla="*/ 0 60000 65536"/>
              <a:gd name="T12" fmla="*/ 0 w 94"/>
              <a:gd name="T13" fmla="*/ 0 h 239"/>
              <a:gd name="T14" fmla="*/ 94 w 94"/>
              <a:gd name="T15" fmla="*/ 239 h 239"/>
            </a:gdLst>
            <a:ahLst/>
            <a:cxnLst>
              <a:cxn ang="T8">
                <a:pos x="T0" y="T1"/>
              </a:cxn>
              <a:cxn ang="T9">
                <a:pos x="T2" y="T3"/>
              </a:cxn>
              <a:cxn ang="T10">
                <a:pos x="T4" y="T5"/>
              </a:cxn>
              <a:cxn ang="T11">
                <a:pos x="T6" y="T7"/>
              </a:cxn>
            </a:cxnLst>
            <a:rect l="T12" t="T13" r="T14" b="T15"/>
            <a:pathLst>
              <a:path w="94" h="239">
                <a:moveTo>
                  <a:pt x="94" y="14"/>
                </a:moveTo>
                <a:lnTo>
                  <a:pt x="0" y="0"/>
                </a:lnTo>
                <a:lnTo>
                  <a:pt x="49" y="239"/>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49" name="Line 578"/>
          <p:cNvSpPr>
            <a:spLocks noChangeShapeType="1"/>
          </p:cNvSpPr>
          <p:nvPr/>
        </p:nvSpPr>
        <p:spPr bwMode="auto">
          <a:xfrm flipH="1" flipV="1">
            <a:off x="3860800" y="4945063"/>
            <a:ext cx="215900"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50" name="Line 579"/>
          <p:cNvSpPr>
            <a:spLocks noChangeShapeType="1"/>
          </p:cNvSpPr>
          <p:nvPr/>
        </p:nvSpPr>
        <p:spPr bwMode="auto">
          <a:xfrm flipV="1">
            <a:off x="5934078" y="4945069"/>
            <a:ext cx="112713"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51" name="Line 580"/>
          <p:cNvSpPr>
            <a:spLocks noChangeShapeType="1"/>
          </p:cNvSpPr>
          <p:nvPr/>
        </p:nvSpPr>
        <p:spPr bwMode="auto">
          <a:xfrm flipH="1" flipV="1">
            <a:off x="4189416" y="4379913"/>
            <a:ext cx="217487"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52" name="Freeform 581"/>
          <p:cNvSpPr>
            <a:spLocks/>
          </p:cNvSpPr>
          <p:nvPr/>
        </p:nvSpPr>
        <p:spPr bwMode="auto">
          <a:xfrm>
            <a:off x="4622800" y="4246563"/>
            <a:ext cx="230188" cy="398462"/>
          </a:xfrm>
          <a:custGeom>
            <a:avLst/>
            <a:gdLst>
              <a:gd name="T0" fmla="*/ 2147483647 w 99"/>
              <a:gd name="T1" fmla="*/ 0 h 152"/>
              <a:gd name="T2" fmla="*/ 2147483647 w 99"/>
              <a:gd name="T3" fmla="*/ 2147483647 h 152"/>
              <a:gd name="T4" fmla="*/ 0 w 99"/>
              <a:gd name="T5" fmla="*/ 2147483647 h 152"/>
              <a:gd name="T6" fmla="*/ 2147483647 w 99"/>
              <a:gd name="T7" fmla="*/ 0 h 152"/>
              <a:gd name="T8" fmla="*/ 0 60000 65536"/>
              <a:gd name="T9" fmla="*/ 0 60000 65536"/>
              <a:gd name="T10" fmla="*/ 0 60000 65536"/>
              <a:gd name="T11" fmla="*/ 0 60000 65536"/>
              <a:gd name="T12" fmla="*/ 0 w 99"/>
              <a:gd name="T13" fmla="*/ 0 h 152"/>
              <a:gd name="T14" fmla="*/ 99 w 99"/>
              <a:gd name="T15" fmla="*/ 152 h 152"/>
            </a:gdLst>
            <a:ahLst/>
            <a:cxnLst>
              <a:cxn ang="T8">
                <a:pos x="T0" y="T1"/>
              </a:cxn>
              <a:cxn ang="T9">
                <a:pos x="T2" y="T3"/>
              </a:cxn>
              <a:cxn ang="T10">
                <a:pos x="T4" y="T5"/>
              </a:cxn>
              <a:cxn ang="T11">
                <a:pos x="T6" y="T7"/>
              </a:cxn>
            </a:cxnLst>
            <a:rect l="T12" t="T13" r="T14" b="T15"/>
            <a:pathLst>
              <a:path w="99" h="152">
                <a:moveTo>
                  <a:pt x="49" y="0"/>
                </a:moveTo>
                <a:lnTo>
                  <a:pt x="99" y="15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53" name="Freeform 582"/>
          <p:cNvSpPr>
            <a:spLocks/>
          </p:cNvSpPr>
          <p:nvPr/>
        </p:nvSpPr>
        <p:spPr bwMode="auto">
          <a:xfrm>
            <a:off x="4737100" y="4246563"/>
            <a:ext cx="217488" cy="398462"/>
          </a:xfrm>
          <a:custGeom>
            <a:avLst/>
            <a:gdLst>
              <a:gd name="T0" fmla="*/ 2147483647 w 94"/>
              <a:gd name="T1" fmla="*/ 2147483647 h 152"/>
              <a:gd name="T2" fmla="*/ 0 w 94"/>
              <a:gd name="T3" fmla="*/ 0 h 152"/>
              <a:gd name="T4" fmla="*/ 2147483647 w 94"/>
              <a:gd name="T5" fmla="*/ 2147483647 h 152"/>
              <a:gd name="T6" fmla="*/ 2147483647 w 94"/>
              <a:gd name="T7" fmla="*/ 2147483647 h 152"/>
              <a:gd name="T8" fmla="*/ 0 60000 65536"/>
              <a:gd name="T9" fmla="*/ 0 60000 65536"/>
              <a:gd name="T10" fmla="*/ 0 60000 65536"/>
              <a:gd name="T11" fmla="*/ 0 60000 65536"/>
              <a:gd name="T12" fmla="*/ 0 w 94"/>
              <a:gd name="T13" fmla="*/ 0 h 152"/>
              <a:gd name="T14" fmla="*/ 94 w 94"/>
              <a:gd name="T15" fmla="*/ 152 h 152"/>
            </a:gdLst>
            <a:ahLst/>
            <a:cxnLst>
              <a:cxn ang="T8">
                <a:pos x="T0" y="T1"/>
              </a:cxn>
              <a:cxn ang="T9">
                <a:pos x="T2" y="T3"/>
              </a:cxn>
              <a:cxn ang="T10">
                <a:pos x="T4" y="T5"/>
              </a:cxn>
              <a:cxn ang="T11">
                <a:pos x="T6" y="T7"/>
              </a:cxn>
            </a:cxnLst>
            <a:rect l="T12" t="T13" r="T14" b="T15"/>
            <a:pathLst>
              <a:path w="94" h="152">
                <a:moveTo>
                  <a:pt x="94" y="83"/>
                </a:moveTo>
                <a:lnTo>
                  <a:pt x="0" y="0"/>
                </a:lnTo>
                <a:lnTo>
                  <a:pt x="50" y="152"/>
                </a:lnTo>
                <a:lnTo>
                  <a:pt x="94"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54" name="Freeform 583"/>
          <p:cNvSpPr>
            <a:spLocks/>
          </p:cNvSpPr>
          <p:nvPr/>
        </p:nvSpPr>
        <p:spPr bwMode="auto">
          <a:xfrm>
            <a:off x="5387978" y="4681544"/>
            <a:ext cx="227013" cy="357187"/>
          </a:xfrm>
          <a:custGeom>
            <a:avLst/>
            <a:gdLst>
              <a:gd name="T0" fmla="*/ 2147483647 w 98"/>
              <a:gd name="T1" fmla="*/ 0 h 137"/>
              <a:gd name="T2" fmla="*/ 2147483647 w 98"/>
              <a:gd name="T3" fmla="*/ 2147483647 h 137"/>
              <a:gd name="T4" fmla="*/ 0 w 98"/>
              <a:gd name="T5" fmla="*/ 2147483647 h 137"/>
              <a:gd name="T6" fmla="*/ 2147483647 w 98"/>
              <a:gd name="T7" fmla="*/ 0 h 137"/>
              <a:gd name="T8" fmla="*/ 0 60000 65536"/>
              <a:gd name="T9" fmla="*/ 0 60000 65536"/>
              <a:gd name="T10" fmla="*/ 0 60000 65536"/>
              <a:gd name="T11" fmla="*/ 0 60000 65536"/>
              <a:gd name="T12" fmla="*/ 0 w 98"/>
              <a:gd name="T13" fmla="*/ 0 h 137"/>
              <a:gd name="T14" fmla="*/ 98 w 98"/>
              <a:gd name="T15" fmla="*/ 137 h 137"/>
            </a:gdLst>
            <a:ahLst/>
            <a:cxnLst>
              <a:cxn ang="T8">
                <a:pos x="T0" y="T1"/>
              </a:cxn>
              <a:cxn ang="T9">
                <a:pos x="T2" y="T3"/>
              </a:cxn>
              <a:cxn ang="T10">
                <a:pos x="T4" y="T5"/>
              </a:cxn>
              <a:cxn ang="T11">
                <a:pos x="T6" y="T7"/>
              </a:cxn>
            </a:cxnLst>
            <a:rect l="T12" t="T13" r="T14" b="T15"/>
            <a:pathLst>
              <a:path w="98" h="137">
                <a:moveTo>
                  <a:pt x="49" y="0"/>
                </a:moveTo>
                <a:lnTo>
                  <a:pt x="98" y="137"/>
                </a:lnTo>
                <a:lnTo>
                  <a:pt x="0" y="12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55" name="Freeform 584"/>
          <p:cNvSpPr>
            <a:spLocks/>
          </p:cNvSpPr>
          <p:nvPr/>
        </p:nvSpPr>
        <p:spPr bwMode="auto">
          <a:xfrm>
            <a:off x="5500691" y="4681544"/>
            <a:ext cx="217487" cy="357187"/>
          </a:xfrm>
          <a:custGeom>
            <a:avLst/>
            <a:gdLst>
              <a:gd name="T0" fmla="*/ 2147483647 w 94"/>
              <a:gd name="T1" fmla="*/ 2147483647 h 137"/>
              <a:gd name="T2" fmla="*/ 0 w 94"/>
              <a:gd name="T3" fmla="*/ 0 h 137"/>
              <a:gd name="T4" fmla="*/ 2147483647 w 94"/>
              <a:gd name="T5" fmla="*/ 2147483647 h 137"/>
              <a:gd name="T6" fmla="*/ 2147483647 w 94"/>
              <a:gd name="T7" fmla="*/ 2147483647 h 137"/>
              <a:gd name="T8" fmla="*/ 0 60000 65536"/>
              <a:gd name="T9" fmla="*/ 0 60000 65536"/>
              <a:gd name="T10" fmla="*/ 0 60000 65536"/>
              <a:gd name="T11" fmla="*/ 0 60000 65536"/>
              <a:gd name="T12" fmla="*/ 0 w 94"/>
              <a:gd name="T13" fmla="*/ 0 h 137"/>
              <a:gd name="T14" fmla="*/ 94 w 94"/>
              <a:gd name="T15" fmla="*/ 137 h 137"/>
            </a:gdLst>
            <a:ahLst/>
            <a:cxnLst>
              <a:cxn ang="T8">
                <a:pos x="T0" y="T1"/>
              </a:cxn>
              <a:cxn ang="T9">
                <a:pos x="T2" y="T3"/>
              </a:cxn>
              <a:cxn ang="T10">
                <a:pos x="T4" y="T5"/>
              </a:cxn>
              <a:cxn ang="T11">
                <a:pos x="T6" y="T7"/>
              </a:cxn>
            </a:cxnLst>
            <a:rect l="T12" t="T13" r="T14" b="T15"/>
            <a:pathLst>
              <a:path w="94" h="137">
                <a:moveTo>
                  <a:pt x="94" y="59"/>
                </a:moveTo>
                <a:lnTo>
                  <a:pt x="0" y="0"/>
                </a:lnTo>
                <a:lnTo>
                  <a:pt x="49" y="137"/>
                </a:lnTo>
                <a:lnTo>
                  <a:pt x="94" y="5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56" name="Line 585"/>
          <p:cNvSpPr>
            <a:spLocks noChangeShapeType="1"/>
          </p:cNvSpPr>
          <p:nvPr/>
        </p:nvSpPr>
        <p:spPr bwMode="auto">
          <a:xfrm flipH="1" flipV="1">
            <a:off x="4737100" y="4246569"/>
            <a:ext cx="217488" cy="2174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57" name="Line 586"/>
          <p:cNvSpPr>
            <a:spLocks noChangeShapeType="1"/>
          </p:cNvSpPr>
          <p:nvPr/>
        </p:nvSpPr>
        <p:spPr bwMode="auto">
          <a:xfrm flipV="1">
            <a:off x="4622800" y="4246563"/>
            <a:ext cx="114300" cy="2651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58" name="Line 587"/>
          <p:cNvSpPr>
            <a:spLocks noChangeShapeType="1"/>
          </p:cNvSpPr>
          <p:nvPr/>
        </p:nvSpPr>
        <p:spPr bwMode="auto">
          <a:xfrm flipV="1">
            <a:off x="5387975" y="4681538"/>
            <a:ext cx="112713"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59" name="Freeform 588"/>
          <p:cNvSpPr>
            <a:spLocks/>
          </p:cNvSpPr>
          <p:nvPr/>
        </p:nvSpPr>
        <p:spPr bwMode="auto">
          <a:xfrm>
            <a:off x="4852990" y="4464056"/>
            <a:ext cx="214312" cy="574675"/>
          </a:xfrm>
          <a:custGeom>
            <a:avLst/>
            <a:gdLst>
              <a:gd name="T0" fmla="*/ 2147483647 w 93"/>
              <a:gd name="T1" fmla="*/ 0 h 220"/>
              <a:gd name="T2" fmla="*/ 2147483647 w 93"/>
              <a:gd name="T3" fmla="*/ 2147483647 h 220"/>
              <a:gd name="T4" fmla="*/ 0 w 93"/>
              <a:gd name="T5" fmla="*/ 2147483647 h 220"/>
              <a:gd name="T6" fmla="*/ 2147483647 w 93"/>
              <a:gd name="T7" fmla="*/ 0 h 220"/>
              <a:gd name="T8" fmla="*/ 0 60000 65536"/>
              <a:gd name="T9" fmla="*/ 0 60000 65536"/>
              <a:gd name="T10" fmla="*/ 0 60000 65536"/>
              <a:gd name="T11" fmla="*/ 0 60000 65536"/>
              <a:gd name="T12" fmla="*/ 0 w 93"/>
              <a:gd name="T13" fmla="*/ 0 h 220"/>
              <a:gd name="T14" fmla="*/ 93 w 93"/>
              <a:gd name="T15" fmla="*/ 220 h 220"/>
            </a:gdLst>
            <a:ahLst/>
            <a:cxnLst>
              <a:cxn ang="T8">
                <a:pos x="T0" y="T1"/>
              </a:cxn>
              <a:cxn ang="T9">
                <a:pos x="T2" y="T3"/>
              </a:cxn>
              <a:cxn ang="T10">
                <a:pos x="T4" y="T5"/>
              </a:cxn>
              <a:cxn ang="T11">
                <a:pos x="T6" y="T7"/>
              </a:cxn>
            </a:cxnLst>
            <a:rect l="T12" t="T13" r="T14" b="T15"/>
            <a:pathLst>
              <a:path w="93" h="220">
                <a:moveTo>
                  <a:pt x="44" y="0"/>
                </a:moveTo>
                <a:lnTo>
                  <a:pt x="93" y="220"/>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60" name="Freeform 589"/>
          <p:cNvSpPr>
            <a:spLocks/>
          </p:cNvSpPr>
          <p:nvPr/>
        </p:nvSpPr>
        <p:spPr bwMode="auto">
          <a:xfrm>
            <a:off x="4954591" y="4464056"/>
            <a:ext cx="217487" cy="574675"/>
          </a:xfrm>
          <a:custGeom>
            <a:avLst/>
            <a:gdLst>
              <a:gd name="T0" fmla="*/ 2147483647 w 94"/>
              <a:gd name="T1" fmla="*/ 2147483647 h 220"/>
              <a:gd name="T2" fmla="*/ 0 w 94"/>
              <a:gd name="T3" fmla="*/ 0 h 220"/>
              <a:gd name="T4" fmla="*/ 2147483647 w 94"/>
              <a:gd name="T5" fmla="*/ 2147483647 h 220"/>
              <a:gd name="T6" fmla="*/ 2147483647 w 94"/>
              <a:gd name="T7" fmla="*/ 2147483647 h 220"/>
              <a:gd name="T8" fmla="*/ 0 60000 65536"/>
              <a:gd name="T9" fmla="*/ 0 60000 65536"/>
              <a:gd name="T10" fmla="*/ 0 60000 65536"/>
              <a:gd name="T11" fmla="*/ 0 60000 65536"/>
              <a:gd name="T12" fmla="*/ 0 w 94"/>
              <a:gd name="T13" fmla="*/ 0 h 220"/>
              <a:gd name="T14" fmla="*/ 94 w 94"/>
              <a:gd name="T15" fmla="*/ 220 h 220"/>
            </a:gdLst>
            <a:ahLst/>
            <a:cxnLst>
              <a:cxn ang="T8">
                <a:pos x="T0" y="T1"/>
              </a:cxn>
              <a:cxn ang="T9">
                <a:pos x="T2" y="T3"/>
              </a:cxn>
              <a:cxn ang="T10">
                <a:pos x="T4" y="T5"/>
              </a:cxn>
              <a:cxn ang="T11">
                <a:pos x="T6" y="T7"/>
              </a:cxn>
            </a:cxnLst>
            <a:rect l="T12" t="T13" r="T14" b="T15"/>
            <a:pathLst>
              <a:path w="94" h="220">
                <a:moveTo>
                  <a:pt x="94" y="69"/>
                </a:moveTo>
                <a:lnTo>
                  <a:pt x="0" y="0"/>
                </a:lnTo>
                <a:lnTo>
                  <a:pt x="49" y="220"/>
                </a:lnTo>
                <a:lnTo>
                  <a:pt x="94"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61" name="Freeform 590"/>
          <p:cNvSpPr>
            <a:spLocks/>
          </p:cNvSpPr>
          <p:nvPr/>
        </p:nvSpPr>
        <p:spPr bwMode="auto">
          <a:xfrm>
            <a:off x="4303716" y="4416425"/>
            <a:ext cx="217487" cy="622300"/>
          </a:xfrm>
          <a:custGeom>
            <a:avLst/>
            <a:gdLst>
              <a:gd name="T0" fmla="*/ 2147483647 w 94"/>
              <a:gd name="T1" fmla="*/ 0 h 238"/>
              <a:gd name="T2" fmla="*/ 2147483647 w 94"/>
              <a:gd name="T3" fmla="*/ 2147483647 h 238"/>
              <a:gd name="T4" fmla="*/ 0 w 94"/>
              <a:gd name="T5" fmla="*/ 2147483647 h 238"/>
              <a:gd name="T6" fmla="*/ 2147483647 w 94"/>
              <a:gd name="T7" fmla="*/ 0 h 238"/>
              <a:gd name="T8" fmla="*/ 0 60000 65536"/>
              <a:gd name="T9" fmla="*/ 0 60000 65536"/>
              <a:gd name="T10" fmla="*/ 0 60000 65536"/>
              <a:gd name="T11" fmla="*/ 0 60000 65536"/>
              <a:gd name="T12" fmla="*/ 0 w 94"/>
              <a:gd name="T13" fmla="*/ 0 h 238"/>
              <a:gd name="T14" fmla="*/ 94 w 94"/>
              <a:gd name="T15" fmla="*/ 238 h 238"/>
            </a:gdLst>
            <a:ahLst/>
            <a:cxnLst>
              <a:cxn ang="T8">
                <a:pos x="T0" y="T1"/>
              </a:cxn>
              <a:cxn ang="T9">
                <a:pos x="T2" y="T3"/>
              </a:cxn>
              <a:cxn ang="T10">
                <a:pos x="T4" y="T5"/>
              </a:cxn>
              <a:cxn ang="T11">
                <a:pos x="T6" y="T7"/>
              </a:cxn>
            </a:cxnLst>
            <a:rect l="T12" t="T13" r="T14" b="T15"/>
            <a:pathLst>
              <a:path w="94" h="238">
                <a:moveTo>
                  <a:pt x="45" y="0"/>
                </a:moveTo>
                <a:lnTo>
                  <a:pt x="94" y="238"/>
                </a:lnTo>
                <a:lnTo>
                  <a:pt x="0" y="22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62" name="Freeform 591"/>
          <p:cNvSpPr>
            <a:spLocks/>
          </p:cNvSpPr>
          <p:nvPr/>
        </p:nvSpPr>
        <p:spPr bwMode="auto">
          <a:xfrm>
            <a:off x="4406900" y="4416425"/>
            <a:ext cx="215900" cy="622300"/>
          </a:xfrm>
          <a:custGeom>
            <a:avLst/>
            <a:gdLst>
              <a:gd name="T0" fmla="*/ 2147483647 w 93"/>
              <a:gd name="T1" fmla="*/ 2147483647 h 238"/>
              <a:gd name="T2" fmla="*/ 0 w 93"/>
              <a:gd name="T3" fmla="*/ 0 h 238"/>
              <a:gd name="T4" fmla="*/ 2147483647 w 93"/>
              <a:gd name="T5" fmla="*/ 2147483647 h 238"/>
              <a:gd name="T6" fmla="*/ 2147483647 w 93"/>
              <a:gd name="T7" fmla="*/ 2147483647 h 238"/>
              <a:gd name="T8" fmla="*/ 0 60000 65536"/>
              <a:gd name="T9" fmla="*/ 0 60000 65536"/>
              <a:gd name="T10" fmla="*/ 0 60000 65536"/>
              <a:gd name="T11" fmla="*/ 0 60000 65536"/>
              <a:gd name="T12" fmla="*/ 0 w 93"/>
              <a:gd name="T13" fmla="*/ 0 h 238"/>
              <a:gd name="T14" fmla="*/ 93 w 93"/>
              <a:gd name="T15" fmla="*/ 238 h 238"/>
            </a:gdLst>
            <a:ahLst/>
            <a:cxnLst>
              <a:cxn ang="T8">
                <a:pos x="T0" y="T1"/>
              </a:cxn>
              <a:cxn ang="T9">
                <a:pos x="T2" y="T3"/>
              </a:cxn>
              <a:cxn ang="T10">
                <a:pos x="T4" y="T5"/>
              </a:cxn>
              <a:cxn ang="T11">
                <a:pos x="T6" y="T7"/>
              </a:cxn>
            </a:cxnLst>
            <a:rect l="T12" t="T13" r="T14" b="T15"/>
            <a:pathLst>
              <a:path w="93" h="238">
                <a:moveTo>
                  <a:pt x="93" y="36"/>
                </a:moveTo>
                <a:lnTo>
                  <a:pt x="0" y="0"/>
                </a:lnTo>
                <a:lnTo>
                  <a:pt x="49" y="238"/>
                </a:lnTo>
                <a:lnTo>
                  <a:pt x="93"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63" name="Line 592"/>
          <p:cNvSpPr>
            <a:spLocks noChangeShapeType="1"/>
          </p:cNvSpPr>
          <p:nvPr/>
        </p:nvSpPr>
        <p:spPr bwMode="auto">
          <a:xfrm flipH="1" flipV="1">
            <a:off x="4954591" y="4464056"/>
            <a:ext cx="217487"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64" name="Line 593"/>
          <p:cNvSpPr>
            <a:spLocks noChangeShapeType="1"/>
          </p:cNvSpPr>
          <p:nvPr/>
        </p:nvSpPr>
        <p:spPr bwMode="auto">
          <a:xfrm flipV="1">
            <a:off x="4852991" y="4464056"/>
            <a:ext cx="101600"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65" name="Line 594"/>
          <p:cNvSpPr>
            <a:spLocks noChangeShapeType="1"/>
          </p:cNvSpPr>
          <p:nvPr/>
        </p:nvSpPr>
        <p:spPr bwMode="auto">
          <a:xfrm flipH="1" flipV="1">
            <a:off x="4076703" y="4968881"/>
            <a:ext cx="227013"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66" name="Line 595"/>
          <p:cNvSpPr>
            <a:spLocks noChangeShapeType="1"/>
          </p:cNvSpPr>
          <p:nvPr/>
        </p:nvSpPr>
        <p:spPr bwMode="auto">
          <a:xfrm flipH="1" flipV="1">
            <a:off x="4406900" y="4416425"/>
            <a:ext cx="215900" cy="952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67" name="Line 596"/>
          <p:cNvSpPr>
            <a:spLocks noChangeShapeType="1"/>
          </p:cNvSpPr>
          <p:nvPr/>
        </p:nvSpPr>
        <p:spPr bwMode="auto">
          <a:xfrm flipV="1">
            <a:off x="4303713" y="4416431"/>
            <a:ext cx="103187" cy="5889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68" name="Freeform 597"/>
          <p:cNvSpPr>
            <a:spLocks/>
          </p:cNvSpPr>
          <p:nvPr/>
        </p:nvSpPr>
        <p:spPr bwMode="auto">
          <a:xfrm>
            <a:off x="5614991" y="4835525"/>
            <a:ext cx="217487" cy="230188"/>
          </a:xfrm>
          <a:custGeom>
            <a:avLst/>
            <a:gdLst>
              <a:gd name="T0" fmla="*/ 2147483647 w 94"/>
              <a:gd name="T1" fmla="*/ 0 h 88"/>
              <a:gd name="T2" fmla="*/ 2147483647 w 94"/>
              <a:gd name="T3" fmla="*/ 2147483647 h 88"/>
              <a:gd name="T4" fmla="*/ 0 w 94"/>
              <a:gd name="T5" fmla="*/ 2147483647 h 88"/>
              <a:gd name="T6" fmla="*/ 2147483647 w 94"/>
              <a:gd name="T7" fmla="*/ 0 h 88"/>
              <a:gd name="T8" fmla="*/ 0 60000 65536"/>
              <a:gd name="T9" fmla="*/ 0 60000 65536"/>
              <a:gd name="T10" fmla="*/ 0 60000 65536"/>
              <a:gd name="T11" fmla="*/ 0 60000 65536"/>
              <a:gd name="T12" fmla="*/ 0 w 94"/>
              <a:gd name="T13" fmla="*/ 0 h 88"/>
              <a:gd name="T14" fmla="*/ 94 w 94"/>
              <a:gd name="T15" fmla="*/ 88 h 88"/>
            </a:gdLst>
            <a:ahLst/>
            <a:cxnLst>
              <a:cxn ang="T8">
                <a:pos x="T0" y="T1"/>
              </a:cxn>
              <a:cxn ang="T9">
                <a:pos x="T2" y="T3"/>
              </a:cxn>
              <a:cxn ang="T10">
                <a:pos x="T4" y="T5"/>
              </a:cxn>
              <a:cxn ang="T11">
                <a:pos x="T6" y="T7"/>
              </a:cxn>
            </a:cxnLst>
            <a:rect l="T12" t="T13" r="T14" b="T15"/>
            <a:pathLst>
              <a:path w="94" h="88">
                <a:moveTo>
                  <a:pt x="45" y="0"/>
                </a:moveTo>
                <a:lnTo>
                  <a:pt x="94" y="88"/>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69" name="Freeform 598"/>
          <p:cNvSpPr>
            <a:spLocks/>
          </p:cNvSpPr>
          <p:nvPr/>
        </p:nvSpPr>
        <p:spPr bwMode="auto">
          <a:xfrm>
            <a:off x="5718175" y="4835525"/>
            <a:ext cx="215900" cy="230188"/>
          </a:xfrm>
          <a:custGeom>
            <a:avLst/>
            <a:gdLst>
              <a:gd name="T0" fmla="*/ 2147483647 w 93"/>
              <a:gd name="T1" fmla="*/ 2147483647 h 88"/>
              <a:gd name="T2" fmla="*/ 0 w 93"/>
              <a:gd name="T3" fmla="*/ 0 h 88"/>
              <a:gd name="T4" fmla="*/ 2147483647 w 93"/>
              <a:gd name="T5" fmla="*/ 2147483647 h 88"/>
              <a:gd name="T6" fmla="*/ 2147483647 w 93"/>
              <a:gd name="T7" fmla="*/ 2147483647 h 88"/>
              <a:gd name="T8" fmla="*/ 0 60000 65536"/>
              <a:gd name="T9" fmla="*/ 0 60000 65536"/>
              <a:gd name="T10" fmla="*/ 0 60000 65536"/>
              <a:gd name="T11" fmla="*/ 0 60000 65536"/>
              <a:gd name="T12" fmla="*/ 0 w 93"/>
              <a:gd name="T13" fmla="*/ 0 h 88"/>
              <a:gd name="T14" fmla="*/ 93 w 93"/>
              <a:gd name="T15" fmla="*/ 88 h 88"/>
            </a:gdLst>
            <a:ahLst/>
            <a:cxnLst>
              <a:cxn ang="T8">
                <a:pos x="T0" y="T1"/>
              </a:cxn>
              <a:cxn ang="T9">
                <a:pos x="T2" y="T3"/>
              </a:cxn>
              <a:cxn ang="T10">
                <a:pos x="T4" y="T5"/>
              </a:cxn>
              <a:cxn ang="T11">
                <a:pos x="T6" y="T7"/>
              </a:cxn>
            </a:cxnLst>
            <a:rect l="T12" t="T13" r="T14" b="T15"/>
            <a:pathLst>
              <a:path w="93" h="88">
                <a:moveTo>
                  <a:pt x="93" y="65"/>
                </a:moveTo>
                <a:lnTo>
                  <a:pt x="0" y="0"/>
                </a:lnTo>
                <a:lnTo>
                  <a:pt x="49" y="88"/>
                </a:lnTo>
                <a:lnTo>
                  <a:pt x="93"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70" name="Line 599"/>
          <p:cNvSpPr>
            <a:spLocks noChangeShapeType="1"/>
          </p:cNvSpPr>
          <p:nvPr/>
        </p:nvSpPr>
        <p:spPr bwMode="auto">
          <a:xfrm flipH="1">
            <a:off x="5614988" y="4835525"/>
            <a:ext cx="103187"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71" name="Freeform 600"/>
          <p:cNvSpPr>
            <a:spLocks/>
          </p:cNvSpPr>
          <p:nvPr/>
        </p:nvSpPr>
        <p:spPr bwMode="auto">
          <a:xfrm>
            <a:off x="5067300" y="4645025"/>
            <a:ext cx="217488" cy="420688"/>
          </a:xfrm>
          <a:custGeom>
            <a:avLst/>
            <a:gdLst>
              <a:gd name="T0" fmla="*/ 2147483647 w 94"/>
              <a:gd name="T1" fmla="*/ 0 h 161"/>
              <a:gd name="T2" fmla="*/ 2147483647 w 94"/>
              <a:gd name="T3" fmla="*/ 2147483647 h 161"/>
              <a:gd name="T4" fmla="*/ 0 w 94"/>
              <a:gd name="T5" fmla="*/ 2147483647 h 161"/>
              <a:gd name="T6" fmla="*/ 2147483647 w 94"/>
              <a:gd name="T7" fmla="*/ 0 h 161"/>
              <a:gd name="T8" fmla="*/ 0 60000 65536"/>
              <a:gd name="T9" fmla="*/ 0 60000 65536"/>
              <a:gd name="T10" fmla="*/ 0 60000 65536"/>
              <a:gd name="T11" fmla="*/ 0 60000 65536"/>
              <a:gd name="T12" fmla="*/ 0 w 94"/>
              <a:gd name="T13" fmla="*/ 0 h 161"/>
              <a:gd name="T14" fmla="*/ 94 w 94"/>
              <a:gd name="T15" fmla="*/ 161 h 161"/>
            </a:gdLst>
            <a:ahLst/>
            <a:cxnLst>
              <a:cxn ang="T8">
                <a:pos x="T0" y="T1"/>
              </a:cxn>
              <a:cxn ang="T9">
                <a:pos x="T2" y="T3"/>
              </a:cxn>
              <a:cxn ang="T10">
                <a:pos x="T4" y="T5"/>
              </a:cxn>
              <a:cxn ang="T11">
                <a:pos x="T6" y="T7"/>
              </a:cxn>
            </a:cxnLst>
            <a:rect l="T12" t="T13" r="T14" b="T15"/>
            <a:pathLst>
              <a:path w="94" h="161">
                <a:moveTo>
                  <a:pt x="45" y="0"/>
                </a:moveTo>
                <a:lnTo>
                  <a:pt x="94" y="161"/>
                </a:lnTo>
                <a:lnTo>
                  <a:pt x="0" y="15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72" name="Freeform 601"/>
          <p:cNvSpPr>
            <a:spLocks/>
          </p:cNvSpPr>
          <p:nvPr/>
        </p:nvSpPr>
        <p:spPr bwMode="auto">
          <a:xfrm>
            <a:off x="5172075" y="4645025"/>
            <a:ext cx="215900" cy="420688"/>
          </a:xfrm>
          <a:custGeom>
            <a:avLst/>
            <a:gdLst>
              <a:gd name="T0" fmla="*/ 2147483647 w 93"/>
              <a:gd name="T1" fmla="*/ 2147483647 h 161"/>
              <a:gd name="T2" fmla="*/ 0 w 93"/>
              <a:gd name="T3" fmla="*/ 0 h 161"/>
              <a:gd name="T4" fmla="*/ 2147483647 w 93"/>
              <a:gd name="T5" fmla="*/ 2147483647 h 161"/>
              <a:gd name="T6" fmla="*/ 2147483647 w 93"/>
              <a:gd name="T7" fmla="*/ 2147483647 h 161"/>
              <a:gd name="T8" fmla="*/ 0 60000 65536"/>
              <a:gd name="T9" fmla="*/ 0 60000 65536"/>
              <a:gd name="T10" fmla="*/ 0 60000 65536"/>
              <a:gd name="T11" fmla="*/ 0 60000 65536"/>
              <a:gd name="T12" fmla="*/ 0 w 93"/>
              <a:gd name="T13" fmla="*/ 0 h 161"/>
              <a:gd name="T14" fmla="*/ 93 w 93"/>
              <a:gd name="T15" fmla="*/ 161 h 161"/>
            </a:gdLst>
            <a:ahLst/>
            <a:cxnLst>
              <a:cxn ang="T8">
                <a:pos x="T0" y="T1"/>
              </a:cxn>
              <a:cxn ang="T9">
                <a:pos x="T2" y="T3"/>
              </a:cxn>
              <a:cxn ang="T10">
                <a:pos x="T4" y="T5"/>
              </a:cxn>
              <a:cxn ang="T11">
                <a:pos x="T6" y="T7"/>
              </a:cxn>
            </a:cxnLst>
            <a:rect l="T12" t="T13" r="T14" b="T15"/>
            <a:pathLst>
              <a:path w="93" h="161">
                <a:moveTo>
                  <a:pt x="93" y="138"/>
                </a:moveTo>
                <a:lnTo>
                  <a:pt x="0" y="0"/>
                </a:lnTo>
                <a:lnTo>
                  <a:pt x="49" y="161"/>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73" name="Line 602"/>
          <p:cNvSpPr>
            <a:spLocks noChangeShapeType="1"/>
          </p:cNvSpPr>
          <p:nvPr/>
        </p:nvSpPr>
        <p:spPr bwMode="auto">
          <a:xfrm flipH="1" flipV="1">
            <a:off x="5172075" y="4645031"/>
            <a:ext cx="215900" cy="3603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74" name="Line 603"/>
          <p:cNvSpPr>
            <a:spLocks noChangeShapeType="1"/>
          </p:cNvSpPr>
          <p:nvPr/>
        </p:nvSpPr>
        <p:spPr bwMode="auto">
          <a:xfrm flipV="1">
            <a:off x="5067303" y="4645025"/>
            <a:ext cx="104775" cy="393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75" name="Freeform 604"/>
          <p:cNvSpPr>
            <a:spLocks/>
          </p:cNvSpPr>
          <p:nvPr/>
        </p:nvSpPr>
        <p:spPr bwMode="auto">
          <a:xfrm>
            <a:off x="4521200" y="4511675"/>
            <a:ext cx="215900" cy="554038"/>
          </a:xfrm>
          <a:custGeom>
            <a:avLst/>
            <a:gdLst>
              <a:gd name="T0" fmla="*/ 2147483647 w 93"/>
              <a:gd name="T1" fmla="*/ 0 h 212"/>
              <a:gd name="T2" fmla="*/ 2147483647 w 93"/>
              <a:gd name="T3" fmla="*/ 2147483647 h 212"/>
              <a:gd name="T4" fmla="*/ 0 w 93"/>
              <a:gd name="T5" fmla="*/ 2147483647 h 212"/>
              <a:gd name="T6" fmla="*/ 2147483647 w 93"/>
              <a:gd name="T7" fmla="*/ 0 h 212"/>
              <a:gd name="T8" fmla="*/ 0 60000 65536"/>
              <a:gd name="T9" fmla="*/ 0 60000 65536"/>
              <a:gd name="T10" fmla="*/ 0 60000 65536"/>
              <a:gd name="T11" fmla="*/ 0 60000 65536"/>
              <a:gd name="T12" fmla="*/ 0 w 93"/>
              <a:gd name="T13" fmla="*/ 0 h 212"/>
              <a:gd name="T14" fmla="*/ 93 w 93"/>
              <a:gd name="T15" fmla="*/ 212 h 212"/>
            </a:gdLst>
            <a:ahLst/>
            <a:cxnLst>
              <a:cxn ang="T8">
                <a:pos x="T0" y="T1"/>
              </a:cxn>
              <a:cxn ang="T9">
                <a:pos x="T2" y="T3"/>
              </a:cxn>
              <a:cxn ang="T10">
                <a:pos x="T4" y="T5"/>
              </a:cxn>
              <a:cxn ang="T11">
                <a:pos x="T6" y="T7"/>
              </a:cxn>
            </a:cxnLst>
            <a:rect l="T12" t="T13" r="T14" b="T15"/>
            <a:pathLst>
              <a:path w="93" h="212">
                <a:moveTo>
                  <a:pt x="44" y="0"/>
                </a:moveTo>
                <a:lnTo>
                  <a:pt x="93" y="212"/>
                </a:lnTo>
                <a:lnTo>
                  <a:pt x="0" y="20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76" name="Freeform 605"/>
          <p:cNvSpPr>
            <a:spLocks/>
          </p:cNvSpPr>
          <p:nvPr/>
        </p:nvSpPr>
        <p:spPr bwMode="auto">
          <a:xfrm>
            <a:off x="4622800" y="4511675"/>
            <a:ext cx="230188" cy="554038"/>
          </a:xfrm>
          <a:custGeom>
            <a:avLst/>
            <a:gdLst>
              <a:gd name="T0" fmla="*/ 2147483647 w 99"/>
              <a:gd name="T1" fmla="*/ 2147483647 h 212"/>
              <a:gd name="T2" fmla="*/ 0 w 99"/>
              <a:gd name="T3" fmla="*/ 0 h 212"/>
              <a:gd name="T4" fmla="*/ 2147483647 w 99"/>
              <a:gd name="T5" fmla="*/ 2147483647 h 212"/>
              <a:gd name="T6" fmla="*/ 2147483647 w 99"/>
              <a:gd name="T7" fmla="*/ 2147483647 h 212"/>
              <a:gd name="T8" fmla="*/ 0 60000 65536"/>
              <a:gd name="T9" fmla="*/ 0 60000 65536"/>
              <a:gd name="T10" fmla="*/ 0 60000 65536"/>
              <a:gd name="T11" fmla="*/ 0 60000 65536"/>
              <a:gd name="T12" fmla="*/ 0 w 99"/>
              <a:gd name="T13" fmla="*/ 0 h 212"/>
              <a:gd name="T14" fmla="*/ 99 w 99"/>
              <a:gd name="T15" fmla="*/ 212 h 212"/>
            </a:gdLst>
            <a:ahLst/>
            <a:cxnLst>
              <a:cxn ang="T8">
                <a:pos x="T0" y="T1"/>
              </a:cxn>
              <a:cxn ang="T9">
                <a:pos x="T2" y="T3"/>
              </a:cxn>
              <a:cxn ang="T10">
                <a:pos x="T4" y="T5"/>
              </a:cxn>
              <a:cxn ang="T11">
                <a:pos x="T6" y="T7"/>
              </a:cxn>
            </a:cxnLst>
            <a:rect l="T12" t="T13" r="T14" b="T15"/>
            <a:pathLst>
              <a:path w="99" h="212">
                <a:moveTo>
                  <a:pt x="99" y="51"/>
                </a:moveTo>
                <a:lnTo>
                  <a:pt x="0" y="0"/>
                </a:lnTo>
                <a:lnTo>
                  <a:pt x="49" y="212"/>
                </a:lnTo>
                <a:lnTo>
                  <a:pt x="99"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77" name="Freeform 606"/>
          <p:cNvSpPr>
            <a:spLocks/>
          </p:cNvSpPr>
          <p:nvPr/>
        </p:nvSpPr>
        <p:spPr bwMode="auto">
          <a:xfrm>
            <a:off x="5284788" y="5005388"/>
            <a:ext cx="215900" cy="93662"/>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4" y="0"/>
                </a:moveTo>
                <a:lnTo>
                  <a:pt x="93" y="36"/>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78" name="Freeform 607"/>
          <p:cNvSpPr>
            <a:spLocks/>
          </p:cNvSpPr>
          <p:nvPr/>
        </p:nvSpPr>
        <p:spPr bwMode="auto">
          <a:xfrm>
            <a:off x="5387978" y="5005388"/>
            <a:ext cx="227013" cy="93662"/>
          </a:xfrm>
          <a:custGeom>
            <a:avLst/>
            <a:gdLst>
              <a:gd name="T0" fmla="*/ 2147483647 w 98"/>
              <a:gd name="T1" fmla="*/ 2147483647 h 36"/>
              <a:gd name="T2" fmla="*/ 0 w 98"/>
              <a:gd name="T3" fmla="*/ 0 h 36"/>
              <a:gd name="T4" fmla="*/ 2147483647 w 98"/>
              <a:gd name="T5" fmla="*/ 2147483647 h 36"/>
              <a:gd name="T6" fmla="*/ 2147483647 w 98"/>
              <a:gd name="T7" fmla="*/ 2147483647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98" y="13"/>
                </a:moveTo>
                <a:lnTo>
                  <a:pt x="0" y="0"/>
                </a:lnTo>
                <a:lnTo>
                  <a:pt x="49" y="36"/>
                </a:lnTo>
                <a:lnTo>
                  <a:pt x="98"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79" name="Line 608"/>
          <p:cNvSpPr>
            <a:spLocks noChangeShapeType="1"/>
          </p:cNvSpPr>
          <p:nvPr/>
        </p:nvSpPr>
        <p:spPr bwMode="auto">
          <a:xfrm flipH="1" flipV="1">
            <a:off x="4622800" y="4511675"/>
            <a:ext cx="230188" cy="1333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80" name="Line 609"/>
          <p:cNvSpPr>
            <a:spLocks noChangeShapeType="1"/>
          </p:cNvSpPr>
          <p:nvPr/>
        </p:nvSpPr>
        <p:spPr bwMode="auto">
          <a:xfrm flipV="1">
            <a:off x="4521203" y="4511675"/>
            <a:ext cx="101600" cy="527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81" name="Line 610"/>
          <p:cNvSpPr>
            <a:spLocks noChangeShapeType="1"/>
          </p:cNvSpPr>
          <p:nvPr/>
        </p:nvSpPr>
        <p:spPr bwMode="auto">
          <a:xfrm flipH="1" flipV="1">
            <a:off x="5387978" y="5005394"/>
            <a:ext cx="227013"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82" name="Line 611"/>
          <p:cNvSpPr>
            <a:spLocks noChangeShapeType="1"/>
          </p:cNvSpPr>
          <p:nvPr/>
        </p:nvSpPr>
        <p:spPr bwMode="auto">
          <a:xfrm flipV="1">
            <a:off x="5284791" y="5005394"/>
            <a:ext cx="10318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83" name="Line 612"/>
          <p:cNvSpPr>
            <a:spLocks noChangeShapeType="1"/>
          </p:cNvSpPr>
          <p:nvPr/>
        </p:nvSpPr>
        <p:spPr bwMode="auto">
          <a:xfrm flipH="1" flipV="1">
            <a:off x="4303716" y="5005394"/>
            <a:ext cx="217487"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84" name="Line 613"/>
          <p:cNvSpPr>
            <a:spLocks noChangeShapeType="1"/>
          </p:cNvSpPr>
          <p:nvPr/>
        </p:nvSpPr>
        <p:spPr bwMode="auto">
          <a:xfrm flipV="1">
            <a:off x="5832475" y="5005394"/>
            <a:ext cx="1016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85" name="Freeform 614"/>
          <p:cNvSpPr>
            <a:spLocks/>
          </p:cNvSpPr>
          <p:nvPr/>
        </p:nvSpPr>
        <p:spPr bwMode="auto">
          <a:xfrm>
            <a:off x="4737100" y="4645031"/>
            <a:ext cx="217488" cy="454025"/>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50" y="0"/>
                </a:moveTo>
                <a:lnTo>
                  <a:pt x="94" y="174"/>
                </a:lnTo>
                <a:lnTo>
                  <a:pt x="0" y="161"/>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86" name="Freeform 615"/>
          <p:cNvSpPr>
            <a:spLocks/>
          </p:cNvSpPr>
          <p:nvPr/>
        </p:nvSpPr>
        <p:spPr bwMode="auto">
          <a:xfrm>
            <a:off x="4852990" y="4645031"/>
            <a:ext cx="214312" cy="454025"/>
          </a:xfrm>
          <a:custGeom>
            <a:avLst/>
            <a:gdLst>
              <a:gd name="T0" fmla="*/ 2147483647 w 93"/>
              <a:gd name="T1" fmla="*/ 2147483647 h 174"/>
              <a:gd name="T2" fmla="*/ 0 w 93"/>
              <a:gd name="T3" fmla="*/ 0 h 174"/>
              <a:gd name="T4" fmla="*/ 2147483647 w 93"/>
              <a:gd name="T5" fmla="*/ 2147483647 h 174"/>
              <a:gd name="T6" fmla="*/ 2147483647 w 93"/>
              <a:gd name="T7" fmla="*/ 2147483647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151"/>
                </a:moveTo>
                <a:lnTo>
                  <a:pt x="0" y="0"/>
                </a:lnTo>
                <a:lnTo>
                  <a:pt x="44" y="174"/>
                </a:lnTo>
                <a:lnTo>
                  <a:pt x="93" y="1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87" name="Line 616"/>
          <p:cNvSpPr>
            <a:spLocks noChangeShapeType="1"/>
          </p:cNvSpPr>
          <p:nvPr/>
        </p:nvSpPr>
        <p:spPr bwMode="auto">
          <a:xfrm flipH="1" flipV="1">
            <a:off x="4852990" y="4645025"/>
            <a:ext cx="214312" cy="393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88" name="Line 617"/>
          <p:cNvSpPr>
            <a:spLocks noChangeShapeType="1"/>
          </p:cNvSpPr>
          <p:nvPr/>
        </p:nvSpPr>
        <p:spPr bwMode="auto">
          <a:xfrm flipV="1">
            <a:off x="4737103" y="4645025"/>
            <a:ext cx="115888" cy="4206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89" name="Freeform 618"/>
          <p:cNvSpPr>
            <a:spLocks/>
          </p:cNvSpPr>
          <p:nvPr/>
        </p:nvSpPr>
        <p:spPr bwMode="auto">
          <a:xfrm>
            <a:off x="5500691" y="5038731"/>
            <a:ext cx="217487" cy="87313"/>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90" name="Freeform 619"/>
          <p:cNvSpPr>
            <a:spLocks/>
          </p:cNvSpPr>
          <p:nvPr/>
        </p:nvSpPr>
        <p:spPr bwMode="auto">
          <a:xfrm>
            <a:off x="5614991" y="5038731"/>
            <a:ext cx="217487" cy="87313"/>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91" name="Freeform 620"/>
          <p:cNvSpPr>
            <a:spLocks/>
          </p:cNvSpPr>
          <p:nvPr/>
        </p:nvSpPr>
        <p:spPr bwMode="auto">
          <a:xfrm>
            <a:off x="4954591" y="5038731"/>
            <a:ext cx="217487" cy="87313"/>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92" name="Freeform 621"/>
          <p:cNvSpPr>
            <a:spLocks/>
          </p:cNvSpPr>
          <p:nvPr/>
        </p:nvSpPr>
        <p:spPr bwMode="auto">
          <a:xfrm>
            <a:off x="5067300" y="5038731"/>
            <a:ext cx="217488" cy="87313"/>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93" name="Line 622"/>
          <p:cNvSpPr>
            <a:spLocks noChangeShapeType="1"/>
          </p:cNvSpPr>
          <p:nvPr/>
        </p:nvSpPr>
        <p:spPr bwMode="auto">
          <a:xfrm flipH="1" flipV="1">
            <a:off x="5614991" y="5038725"/>
            <a:ext cx="217487"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94" name="Line 623"/>
          <p:cNvSpPr>
            <a:spLocks noChangeShapeType="1"/>
          </p:cNvSpPr>
          <p:nvPr/>
        </p:nvSpPr>
        <p:spPr bwMode="auto">
          <a:xfrm flipH="1">
            <a:off x="5500691" y="5038731"/>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95" name="Line 624"/>
          <p:cNvSpPr>
            <a:spLocks noChangeShapeType="1"/>
          </p:cNvSpPr>
          <p:nvPr/>
        </p:nvSpPr>
        <p:spPr bwMode="auto">
          <a:xfrm flipH="1" flipV="1">
            <a:off x="5067300" y="5038725"/>
            <a:ext cx="217488"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96" name="Line 625"/>
          <p:cNvSpPr>
            <a:spLocks noChangeShapeType="1"/>
          </p:cNvSpPr>
          <p:nvPr/>
        </p:nvSpPr>
        <p:spPr bwMode="auto">
          <a:xfrm flipH="1" flipV="1">
            <a:off x="4521200" y="5038725"/>
            <a:ext cx="215900"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97" name="Line 626"/>
          <p:cNvSpPr>
            <a:spLocks noChangeShapeType="1"/>
          </p:cNvSpPr>
          <p:nvPr/>
        </p:nvSpPr>
        <p:spPr bwMode="auto">
          <a:xfrm flipV="1">
            <a:off x="4954588" y="5038731"/>
            <a:ext cx="1127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98" name="Freeform 627"/>
          <p:cNvSpPr>
            <a:spLocks/>
          </p:cNvSpPr>
          <p:nvPr/>
        </p:nvSpPr>
        <p:spPr bwMode="auto">
          <a:xfrm>
            <a:off x="5172075" y="5065713"/>
            <a:ext cx="215900" cy="93662"/>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9" y="0"/>
                </a:moveTo>
                <a:lnTo>
                  <a:pt x="93"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99" name="Freeform 628"/>
          <p:cNvSpPr>
            <a:spLocks/>
          </p:cNvSpPr>
          <p:nvPr/>
        </p:nvSpPr>
        <p:spPr bwMode="auto">
          <a:xfrm>
            <a:off x="5284788" y="5065713"/>
            <a:ext cx="215900" cy="93662"/>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3"/>
                </a:moveTo>
                <a:lnTo>
                  <a:pt x="0" y="0"/>
                </a:lnTo>
                <a:lnTo>
                  <a:pt x="44" y="36"/>
                </a:lnTo>
                <a:lnTo>
                  <a:pt x="93"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300" name="Line 629"/>
          <p:cNvSpPr>
            <a:spLocks noChangeShapeType="1"/>
          </p:cNvSpPr>
          <p:nvPr/>
        </p:nvSpPr>
        <p:spPr bwMode="auto">
          <a:xfrm flipH="1" flipV="1">
            <a:off x="5284788" y="5065719"/>
            <a:ext cx="215900"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01" name="Line 630"/>
          <p:cNvSpPr>
            <a:spLocks noChangeShapeType="1"/>
          </p:cNvSpPr>
          <p:nvPr/>
        </p:nvSpPr>
        <p:spPr bwMode="auto">
          <a:xfrm flipV="1">
            <a:off x="5718178" y="5065719"/>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02" name="Line 631"/>
          <p:cNvSpPr>
            <a:spLocks noChangeShapeType="1"/>
          </p:cNvSpPr>
          <p:nvPr/>
        </p:nvSpPr>
        <p:spPr bwMode="auto">
          <a:xfrm flipV="1">
            <a:off x="5172078" y="5065719"/>
            <a:ext cx="112713"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03" name="Line 632"/>
          <p:cNvSpPr>
            <a:spLocks noChangeShapeType="1"/>
          </p:cNvSpPr>
          <p:nvPr/>
        </p:nvSpPr>
        <p:spPr bwMode="auto">
          <a:xfrm flipH="1" flipV="1">
            <a:off x="4737100" y="5065719"/>
            <a:ext cx="217488"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04" name="Line 633"/>
          <p:cNvSpPr>
            <a:spLocks noChangeShapeType="1"/>
          </p:cNvSpPr>
          <p:nvPr/>
        </p:nvSpPr>
        <p:spPr bwMode="auto">
          <a:xfrm flipH="1" flipV="1">
            <a:off x="5500691" y="5099050"/>
            <a:ext cx="217487"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05" name="Line 634"/>
          <p:cNvSpPr>
            <a:spLocks noChangeShapeType="1"/>
          </p:cNvSpPr>
          <p:nvPr/>
        </p:nvSpPr>
        <p:spPr bwMode="auto">
          <a:xfrm flipH="1">
            <a:off x="5387975" y="5099056"/>
            <a:ext cx="112713"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06" name="Line 635"/>
          <p:cNvSpPr>
            <a:spLocks noChangeShapeType="1"/>
          </p:cNvSpPr>
          <p:nvPr/>
        </p:nvSpPr>
        <p:spPr bwMode="auto">
          <a:xfrm flipH="1" flipV="1">
            <a:off x="4954591" y="5099050"/>
            <a:ext cx="217487"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07" name="Line 636"/>
          <p:cNvSpPr>
            <a:spLocks noChangeShapeType="1"/>
          </p:cNvSpPr>
          <p:nvPr/>
        </p:nvSpPr>
        <p:spPr bwMode="auto">
          <a:xfrm flipH="1" flipV="1">
            <a:off x="5172075" y="5126044"/>
            <a:ext cx="215900"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08" name="Line 637"/>
          <p:cNvSpPr>
            <a:spLocks noChangeShapeType="1"/>
          </p:cNvSpPr>
          <p:nvPr/>
        </p:nvSpPr>
        <p:spPr bwMode="auto">
          <a:xfrm>
            <a:off x="4462466" y="2584450"/>
            <a:ext cx="558800" cy="298450"/>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09" name="Line 638"/>
          <p:cNvSpPr>
            <a:spLocks noChangeShapeType="1"/>
          </p:cNvSpPr>
          <p:nvPr/>
        </p:nvSpPr>
        <p:spPr bwMode="auto">
          <a:xfrm flipV="1">
            <a:off x="4692650" y="2882900"/>
            <a:ext cx="317500" cy="25400"/>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10" name="Line 639"/>
          <p:cNvSpPr>
            <a:spLocks noChangeShapeType="1"/>
          </p:cNvSpPr>
          <p:nvPr/>
        </p:nvSpPr>
        <p:spPr bwMode="auto">
          <a:xfrm>
            <a:off x="4979991" y="2882906"/>
            <a:ext cx="96837" cy="130175"/>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11" name="Line 640"/>
          <p:cNvSpPr>
            <a:spLocks noChangeShapeType="1"/>
          </p:cNvSpPr>
          <p:nvPr/>
        </p:nvSpPr>
        <p:spPr bwMode="auto">
          <a:xfrm flipV="1">
            <a:off x="4111628" y="2005013"/>
            <a:ext cx="176213" cy="6191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12" name="Line 641"/>
          <p:cNvSpPr>
            <a:spLocks noChangeShapeType="1"/>
          </p:cNvSpPr>
          <p:nvPr/>
        </p:nvSpPr>
        <p:spPr bwMode="auto">
          <a:xfrm flipV="1">
            <a:off x="4056066" y="2579688"/>
            <a:ext cx="414337" cy="1143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13" name="Line 642"/>
          <p:cNvSpPr>
            <a:spLocks noChangeShapeType="1"/>
          </p:cNvSpPr>
          <p:nvPr/>
        </p:nvSpPr>
        <p:spPr bwMode="auto">
          <a:xfrm flipH="1" flipV="1">
            <a:off x="4240213" y="2636838"/>
            <a:ext cx="444500" cy="279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14" name="Line 643"/>
          <p:cNvSpPr>
            <a:spLocks noChangeShapeType="1"/>
          </p:cNvSpPr>
          <p:nvPr/>
        </p:nvSpPr>
        <p:spPr bwMode="auto">
          <a:xfrm flipH="1" flipV="1">
            <a:off x="4151313" y="2052638"/>
            <a:ext cx="95250" cy="584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15" name="Line 644"/>
          <p:cNvSpPr>
            <a:spLocks noChangeShapeType="1"/>
          </p:cNvSpPr>
          <p:nvPr/>
        </p:nvSpPr>
        <p:spPr bwMode="auto">
          <a:xfrm flipH="1" flipV="1">
            <a:off x="4081465" y="1709738"/>
            <a:ext cx="69850" cy="3365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16" name="Line 645"/>
          <p:cNvSpPr>
            <a:spLocks noChangeShapeType="1"/>
          </p:cNvSpPr>
          <p:nvPr/>
        </p:nvSpPr>
        <p:spPr bwMode="auto">
          <a:xfrm flipV="1">
            <a:off x="4024313" y="1930400"/>
            <a:ext cx="38100" cy="635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 name="Content Placeholder 5"/>
          <p:cNvSpPr>
            <a:spLocks noGrp="1"/>
          </p:cNvSpPr>
          <p:nvPr>
            <p:ph sz="half" idx="2"/>
          </p:nvPr>
        </p:nvSpPr>
        <p:spPr/>
        <p:txBody>
          <a:bodyPr/>
          <a:lstStyle/>
          <a:p>
            <a:endParaRPr lang="en-US"/>
          </a:p>
        </p:txBody>
      </p:sp>
      <p:sp>
        <p:nvSpPr>
          <p:cNvPr id="29317" name="Rectangle 646"/>
          <p:cNvSpPr>
            <a:spLocks noGrp="1" noChangeArrowheads="1"/>
          </p:cNvSpPr>
          <p:nvPr>
            <p:ph type="title"/>
          </p:nvPr>
        </p:nvSpPr>
        <p:spPr>
          <a:xfrm>
            <a:off x="141766" y="-5542"/>
            <a:ext cx="6868633" cy="1041400"/>
          </a:xfrm>
        </p:spPr>
        <p:txBody>
          <a:bodyPr/>
          <a:lstStyle/>
          <a:p>
            <a:r>
              <a:rPr lang="en-US" smtClean="0"/>
              <a:t>The Best Place – the Global Optimum?</a:t>
            </a:r>
            <a:endParaRPr lang="en-US"/>
          </a:p>
        </p:txBody>
      </p:sp>
      <p:sp>
        <p:nvSpPr>
          <p:cNvPr id="29318" name="Rectangle 647"/>
          <p:cNvSpPr>
            <a:spLocks noChangeArrowheads="1"/>
          </p:cNvSpPr>
          <p:nvPr/>
        </p:nvSpPr>
        <p:spPr bwMode="auto">
          <a:xfrm>
            <a:off x="6781800" y="4770439"/>
            <a:ext cx="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sz="2400">
              <a:latin typeface="Times New Roman" charset="0"/>
            </a:endParaRPr>
          </a:p>
        </p:txBody>
      </p:sp>
      <p:sp>
        <p:nvSpPr>
          <p:cNvPr id="29319" name="Text Box 648"/>
          <p:cNvSpPr txBox="1">
            <a:spLocks noChangeArrowheads="1"/>
          </p:cNvSpPr>
          <p:nvPr/>
        </p:nvSpPr>
        <p:spPr bwMode="auto">
          <a:xfrm rot="-5400000">
            <a:off x="561610" y="2591487"/>
            <a:ext cx="184858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b="1" dirty="0">
                <a:latin typeface="+mj-lt"/>
              </a:rPr>
              <a:t>System</a:t>
            </a:r>
          </a:p>
          <a:p>
            <a:pPr eaLnBrk="1" hangingPunct="1"/>
            <a:r>
              <a:rPr lang="en-GB" sz="1800" b="1" dirty="0">
                <a:latin typeface="+mj-lt"/>
              </a:rPr>
              <a:t>Performance</a:t>
            </a:r>
          </a:p>
        </p:txBody>
      </p:sp>
      <p:sp>
        <p:nvSpPr>
          <p:cNvPr id="29321" name="Text Box 650"/>
          <p:cNvSpPr txBox="1">
            <a:spLocks noChangeArrowheads="1"/>
          </p:cNvSpPr>
          <p:nvPr/>
        </p:nvSpPr>
        <p:spPr bwMode="auto">
          <a:xfrm rot="404540">
            <a:off x="2967150" y="5466447"/>
            <a:ext cx="191430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b="1">
                <a:latin typeface="+mj-lt"/>
              </a:rPr>
              <a:t>Design </a:t>
            </a:r>
          </a:p>
          <a:p>
            <a:pPr eaLnBrk="1" hangingPunct="1"/>
            <a:r>
              <a:rPr lang="en-GB" sz="1800" b="1">
                <a:latin typeface="+mj-lt"/>
              </a:rPr>
              <a:t>Parameter X</a:t>
            </a:r>
            <a:r>
              <a:rPr lang="en-GB" sz="1800" b="1" baseline="-25000">
                <a:latin typeface="+mj-lt"/>
              </a:rPr>
              <a:t>1</a:t>
            </a:r>
            <a:endParaRPr lang="en-GB" sz="1800" b="1">
              <a:latin typeface="+mj-lt"/>
            </a:endParaRPr>
          </a:p>
        </p:txBody>
      </p:sp>
      <p:sp>
        <p:nvSpPr>
          <p:cNvPr id="29322" name="Line 651"/>
          <p:cNvSpPr>
            <a:spLocks noChangeShapeType="1"/>
          </p:cNvSpPr>
          <p:nvPr/>
        </p:nvSpPr>
        <p:spPr bwMode="auto">
          <a:xfrm>
            <a:off x="1885953" y="4991100"/>
            <a:ext cx="4076700" cy="5905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23" name="Line 652"/>
          <p:cNvSpPr>
            <a:spLocks noChangeShapeType="1"/>
          </p:cNvSpPr>
          <p:nvPr/>
        </p:nvSpPr>
        <p:spPr bwMode="auto">
          <a:xfrm flipV="1">
            <a:off x="5953125" y="4505325"/>
            <a:ext cx="2133600" cy="1066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24" name="Line 653"/>
          <p:cNvSpPr>
            <a:spLocks noChangeShapeType="1"/>
          </p:cNvSpPr>
          <p:nvPr/>
        </p:nvSpPr>
        <p:spPr bwMode="auto">
          <a:xfrm flipV="1">
            <a:off x="1885950" y="1666875"/>
            <a:ext cx="0" cy="33147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25" name="Freeform 654"/>
          <p:cNvSpPr>
            <a:spLocks/>
          </p:cNvSpPr>
          <p:nvPr/>
        </p:nvSpPr>
        <p:spPr bwMode="auto">
          <a:xfrm>
            <a:off x="2171703" y="2813050"/>
            <a:ext cx="5543550" cy="1231900"/>
          </a:xfrm>
          <a:custGeom>
            <a:avLst/>
            <a:gdLst>
              <a:gd name="T0" fmla="*/ 2147483647 w 3492"/>
              <a:gd name="T1" fmla="*/ 2147483647 h 776"/>
              <a:gd name="T2" fmla="*/ 0 w 3492"/>
              <a:gd name="T3" fmla="*/ 2147483647 h 776"/>
              <a:gd name="T4" fmla="*/ 2147483647 w 3492"/>
              <a:gd name="T5" fmla="*/ 2147483647 h 776"/>
              <a:gd name="T6" fmla="*/ 2147483647 w 3492"/>
              <a:gd name="T7" fmla="*/ 2147483647 h 776"/>
              <a:gd name="T8" fmla="*/ 2147483647 w 3492"/>
              <a:gd name="T9" fmla="*/ 0 h 776"/>
              <a:gd name="T10" fmla="*/ 2147483647 w 3492"/>
              <a:gd name="T11" fmla="*/ 2147483647 h 776"/>
              <a:gd name="T12" fmla="*/ 2147483647 w 3492"/>
              <a:gd name="T13" fmla="*/ 2147483647 h 776"/>
              <a:gd name="T14" fmla="*/ 2147483647 w 3492"/>
              <a:gd name="T15" fmla="*/ 2147483647 h 776"/>
              <a:gd name="T16" fmla="*/ 2147483647 w 3492"/>
              <a:gd name="T17" fmla="*/ 2147483647 h 776"/>
              <a:gd name="T18" fmla="*/ 2147483647 w 3492"/>
              <a:gd name="T19" fmla="*/ 2147483647 h 776"/>
              <a:gd name="T20" fmla="*/ 2147483647 w 3492"/>
              <a:gd name="T21" fmla="*/ 2147483647 h 776"/>
              <a:gd name="T22" fmla="*/ 2147483647 w 3492"/>
              <a:gd name="T23" fmla="*/ 2147483647 h 776"/>
              <a:gd name="T24" fmla="*/ 2147483647 w 3492"/>
              <a:gd name="T25" fmla="*/ 2147483647 h 776"/>
              <a:gd name="T26" fmla="*/ 2147483647 w 3492"/>
              <a:gd name="T27" fmla="*/ 2147483647 h 776"/>
              <a:gd name="T28" fmla="*/ 2147483647 w 3492"/>
              <a:gd name="T29" fmla="*/ 2147483647 h 776"/>
              <a:gd name="T30" fmla="*/ 2147483647 w 3492"/>
              <a:gd name="T31" fmla="*/ 2147483647 h 7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92"/>
              <a:gd name="T49" fmla="*/ 0 h 776"/>
              <a:gd name="T50" fmla="*/ 3492 w 3492"/>
              <a:gd name="T51" fmla="*/ 776 h 7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92" h="776">
                <a:moveTo>
                  <a:pt x="900" y="44"/>
                </a:moveTo>
                <a:lnTo>
                  <a:pt x="0" y="480"/>
                </a:lnTo>
                <a:lnTo>
                  <a:pt x="2320" y="776"/>
                </a:lnTo>
                <a:lnTo>
                  <a:pt x="3492" y="244"/>
                </a:lnTo>
                <a:lnTo>
                  <a:pt x="1700" y="0"/>
                </a:lnTo>
                <a:lnTo>
                  <a:pt x="1788" y="40"/>
                </a:lnTo>
                <a:lnTo>
                  <a:pt x="1948" y="228"/>
                </a:lnTo>
                <a:lnTo>
                  <a:pt x="1896" y="248"/>
                </a:lnTo>
                <a:lnTo>
                  <a:pt x="1808" y="268"/>
                </a:lnTo>
                <a:lnTo>
                  <a:pt x="1668" y="284"/>
                </a:lnTo>
                <a:lnTo>
                  <a:pt x="1428" y="264"/>
                </a:lnTo>
                <a:lnTo>
                  <a:pt x="1272" y="228"/>
                </a:lnTo>
                <a:lnTo>
                  <a:pt x="1132" y="144"/>
                </a:lnTo>
                <a:lnTo>
                  <a:pt x="992" y="152"/>
                </a:lnTo>
                <a:lnTo>
                  <a:pt x="928" y="108"/>
                </a:lnTo>
                <a:lnTo>
                  <a:pt x="900" y="44"/>
                </a:lnTo>
                <a:close/>
              </a:path>
            </a:pathLst>
          </a:custGeom>
          <a:solidFill>
            <a:srgbClr val="99FF99">
              <a:alpha val="50195"/>
            </a:srgbClr>
          </a:solidFill>
          <a:ln w="9525">
            <a:solidFill>
              <a:schemeClr val="tx1"/>
            </a:solidFill>
            <a:round/>
            <a:headEnd/>
            <a:tailEnd/>
          </a:ln>
        </p:spPr>
        <p:txBody>
          <a:bodyPr/>
          <a:lstStyle/>
          <a:p>
            <a:endParaRPr lang="en-US"/>
          </a:p>
        </p:txBody>
      </p:sp>
      <p:sp>
        <p:nvSpPr>
          <p:cNvPr id="29326" name="AutoShape 655"/>
          <p:cNvSpPr>
            <a:spLocks noChangeArrowheads="1"/>
          </p:cNvSpPr>
          <p:nvPr/>
        </p:nvSpPr>
        <p:spPr bwMode="gray">
          <a:xfrm>
            <a:off x="66675" y="4257675"/>
            <a:ext cx="1652588" cy="1003300"/>
          </a:xfrm>
          <a:prstGeom prst="wedgeRoundRectCallout">
            <a:avLst>
              <a:gd name="adj1" fmla="val 95051"/>
              <a:gd name="adj2" fmla="val -112815"/>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r>
              <a:rPr lang="en-GB">
                <a:solidFill>
                  <a:schemeClr val="bg1"/>
                </a:solidFill>
              </a:rPr>
              <a:t>Required</a:t>
            </a:r>
          </a:p>
          <a:p>
            <a:r>
              <a:rPr lang="en-GB">
                <a:solidFill>
                  <a:schemeClr val="bg1"/>
                </a:solidFill>
              </a:rPr>
              <a:t>Customer</a:t>
            </a:r>
          </a:p>
          <a:p>
            <a:r>
              <a:rPr lang="en-GB">
                <a:solidFill>
                  <a:schemeClr val="bg1"/>
                </a:solidFill>
              </a:rPr>
              <a:t>Performance</a:t>
            </a:r>
          </a:p>
        </p:txBody>
      </p:sp>
      <p:grpSp>
        <p:nvGrpSpPr>
          <p:cNvPr id="2" name="Group 656"/>
          <p:cNvGrpSpPr>
            <a:grpSpLocks/>
          </p:cNvGrpSpPr>
          <p:nvPr/>
        </p:nvGrpSpPr>
        <p:grpSpPr bwMode="auto">
          <a:xfrm>
            <a:off x="1216028" y="1722438"/>
            <a:ext cx="2873375" cy="4384676"/>
            <a:chOff x="766" y="1085"/>
            <a:chExt cx="1810" cy="2762"/>
          </a:xfrm>
        </p:grpSpPr>
        <p:grpSp>
          <p:nvGrpSpPr>
            <p:cNvPr id="29347" name="Group 657"/>
            <p:cNvGrpSpPr>
              <a:grpSpLocks/>
            </p:cNvGrpSpPr>
            <p:nvPr/>
          </p:nvGrpSpPr>
          <p:grpSpPr bwMode="auto">
            <a:xfrm>
              <a:off x="1887" y="1085"/>
              <a:ext cx="689" cy="1959"/>
              <a:chOff x="201" y="546"/>
              <a:chExt cx="689" cy="1959"/>
            </a:xfrm>
          </p:grpSpPr>
          <p:sp>
            <p:nvSpPr>
              <p:cNvPr id="29351" name="Line 658"/>
              <p:cNvSpPr>
                <a:spLocks noChangeShapeType="1"/>
              </p:cNvSpPr>
              <p:nvPr/>
            </p:nvSpPr>
            <p:spPr bwMode="auto">
              <a:xfrm flipV="1">
                <a:off x="649" y="798"/>
                <a:ext cx="127" cy="403"/>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52" name="Line 659"/>
              <p:cNvSpPr>
                <a:spLocks noChangeShapeType="1"/>
              </p:cNvSpPr>
              <p:nvPr/>
            </p:nvSpPr>
            <p:spPr bwMode="auto">
              <a:xfrm flipV="1">
                <a:off x="826" y="546"/>
                <a:ext cx="64" cy="159"/>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53" name="Line 660"/>
              <p:cNvSpPr>
                <a:spLocks noChangeShapeType="1"/>
              </p:cNvSpPr>
              <p:nvPr/>
            </p:nvSpPr>
            <p:spPr bwMode="auto">
              <a:xfrm flipV="1">
                <a:off x="545" y="1193"/>
                <a:ext cx="112" cy="37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54" name="Line 661"/>
              <p:cNvSpPr>
                <a:spLocks noChangeShapeType="1"/>
              </p:cNvSpPr>
              <p:nvPr/>
            </p:nvSpPr>
            <p:spPr bwMode="auto">
              <a:xfrm flipV="1">
                <a:off x="480" y="1568"/>
                <a:ext cx="65" cy="257"/>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55" name="Line 662"/>
              <p:cNvSpPr>
                <a:spLocks noChangeShapeType="1"/>
              </p:cNvSpPr>
              <p:nvPr/>
            </p:nvSpPr>
            <p:spPr bwMode="auto">
              <a:xfrm flipV="1">
                <a:off x="408" y="1825"/>
                <a:ext cx="72" cy="286"/>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56" name="Line 663"/>
              <p:cNvSpPr>
                <a:spLocks noChangeShapeType="1"/>
              </p:cNvSpPr>
              <p:nvPr/>
            </p:nvSpPr>
            <p:spPr bwMode="auto">
              <a:xfrm flipV="1">
                <a:off x="344" y="2111"/>
                <a:ext cx="64" cy="31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57" name="Line 664"/>
              <p:cNvSpPr>
                <a:spLocks noChangeShapeType="1"/>
              </p:cNvSpPr>
              <p:nvPr/>
            </p:nvSpPr>
            <p:spPr bwMode="auto">
              <a:xfrm flipV="1">
                <a:off x="273" y="2429"/>
                <a:ext cx="71" cy="3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58" name="Line 665"/>
              <p:cNvSpPr>
                <a:spLocks noChangeShapeType="1"/>
              </p:cNvSpPr>
              <p:nvPr/>
            </p:nvSpPr>
            <p:spPr bwMode="auto">
              <a:xfrm flipV="1">
                <a:off x="201" y="2467"/>
                <a:ext cx="72"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59" name="Line 666"/>
              <p:cNvSpPr>
                <a:spLocks noChangeShapeType="1"/>
              </p:cNvSpPr>
              <p:nvPr/>
            </p:nvSpPr>
            <p:spPr bwMode="auto">
              <a:xfrm flipV="1">
                <a:off x="773" y="698"/>
                <a:ext cx="52" cy="10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grpSp>
        <p:sp>
          <p:nvSpPr>
            <p:cNvPr id="29348" name="Text Box 667"/>
            <p:cNvSpPr txBox="1">
              <a:spLocks noChangeArrowheads="1"/>
            </p:cNvSpPr>
            <p:nvPr/>
          </p:nvSpPr>
          <p:spPr bwMode="auto">
            <a:xfrm>
              <a:off x="766" y="3479"/>
              <a:ext cx="885" cy="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600" dirty="0" smtClean="0">
                  <a:latin typeface="+mj-lt"/>
                </a:rPr>
                <a:t>Target </a:t>
              </a:r>
              <a:r>
                <a:rPr lang="en-GB" sz="1600" dirty="0">
                  <a:latin typeface="+mj-lt"/>
                </a:rPr>
                <a:t>Value of X</a:t>
              </a:r>
              <a:r>
                <a:rPr lang="en-GB" sz="1600" baseline="-25000" dirty="0">
                  <a:latin typeface="+mj-lt"/>
                </a:rPr>
                <a:t>1</a:t>
              </a:r>
            </a:p>
          </p:txBody>
        </p:sp>
        <p:sp>
          <p:nvSpPr>
            <p:cNvPr id="29349" name="Line 668"/>
            <p:cNvSpPr>
              <a:spLocks noChangeShapeType="1"/>
            </p:cNvSpPr>
            <p:nvPr/>
          </p:nvSpPr>
          <p:spPr bwMode="auto">
            <a:xfrm flipH="1">
              <a:off x="1125" y="3075"/>
              <a:ext cx="735" cy="459"/>
            </a:xfrm>
            <a:prstGeom prst="line">
              <a:avLst/>
            </a:prstGeom>
            <a:noFill/>
            <a:ln w="19050">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50" name="Oval 669"/>
            <p:cNvSpPr>
              <a:spLocks noChangeArrowheads="1"/>
            </p:cNvSpPr>
            <p:nvPr/>
          </p:nvSpPr>
          <p:spPr bwMode="auto">
            <a:xfrm>
              <a:off x="1843" y="2982"/>
              <a:ext cx="122" cy="122"/>
            </a:xfrm>
            <a:prstGeom prst="ellipse">
              <a:avLst/>
            </a:prstGeom>
            <a:solidFill>
              <a:srgbClr val="FFCC66"/>
            </a:solidFill>
            <a:ln w="9525">
              <a:solidFill>
                <a:schemeClr val="tx1"/>
              </a:solidFill>
              <a:round/>
              <a:headEnd/>
              <a:tailEnd/>
            </a:ln>
          </p:spPr>
          <p:txBody>
            <a:bodyPr wrap="none" anchor="ctr"/>
            <a:lstStyle/>
            <a:p>
              <a:pPr algn="ctr"/>
              <a:endParaRPr lang="en-US" sz="2000">
                <a:latin typeface="+mj-lt"/>
              </a:endParaRPr>
            </a:p>
          </p:txBody>
        </p:sp>
      </p:grpSp>
      <p:grpSp>
        <p:nvGrpSpPr>
          <p:cNvPr id="4" name="Group 670"/>
          <p:cNvGrpSpPr>
            <a:grpSpLocks/>
          </p:cNvGrpSpPr>
          <p:nvPr/>
        </p:nvGrpSpPr>
        <p:grpSpPr bwMode="auto">
          <a:xfrm>
            <a:off x="4090989" y="1722438"/>
            <a:ext cx="4597399" cy="3054350"/>
            <a:chOff x="2835" y="1061"/>
            <a:chExt cx="2896" cy="1924"/>
          </a:xfrm>
        </p:grpSpPr>
        <p:sp>
          <p:nvSpPr>
            <p:cNvPr id="29331" name="Line 671"/>
            <p:cNvSpPr>
              <a:spLocks noChangeShapeType="1"/>
            </p:cNvSpPr>
            <p:nvPr/>
          </p:nvSpPr>
          <p:spPr bwMode="auto">
            <a:xfrm>
              <a:off x="4007" y="2911"/>
              <a:ext cx="138" cy="1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grpSp>
          <p:nvGrpSpPr>
            <p:cNvPr id="29332" name="Group 672"/>
            <p:cNvGrpSpPr>
              <a:grpSpLocks/>
            </p:cNvGrpSpPr>
            <p:nvPr/>
          </p:nvGrpSpPr>
          <p:grpSpPr bwMode="auto">
            <a:xfrm>
              <a:off x="2835" y="1061"/>
              <a:ext cx="2896" cy="1924"/>
              <a:chOff x="897" y="545"/>
              <a:chExt cx="2896" cy="1924"/>
            </a:xfrm>
          </p:grpSpPr>
          <p:grpSp>
            <p:nvGrpSpPr>
              <p:cNvPr id="29333" name="Group 673"/>
              <p:cNvGrpSpPr>
                <a:grpSpLocks/>
              </p:cNvGrpSpPr>
              <p:nvPr/>
            </p:nvGrpSpPr>
            <p:grpSpPr bwMode="auto">
              <a:xfrm>
                <a:off x="897" y="545"/>
                <a:ext cx="1152" cy="1604"/>
                <a:chOff x="893" y="551"/>
                <a:chExt cx="1152" cy="1604"/>
              </a:xfrm>
            </p:grpSpPr>
            <p:sp>
              <p:nvSpPr>
                <p:cNvPr id="29338" name="Line 674"/>
                <p:cNvSpPr>
                  <a:spLocks noChangeShapeType="1"/>
                </p:cNvSpPr>
                <p:nvPr/>
              </p:nvSpPr>
              <p:spPr bwMode="auto">
                <a:xfrm flipH="1" flipV="1">
                  <a:off x="1443" y="1341"/>
                  <a:ext cx="137" cy="15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39" name="Line 675"/>
                <p:cNvSpPr>
                  <a:spLocks noChangeShapeType="1"/>
                </p:cNvSpPr>
                <p:nvPr/>
              </p:nvSpPr>
              <p:spPr bwMode="auto">
                <a:xfrm flipH="1" flipV="1">
                  <a:off x="1580" y="1499"/>
                  <a:ext cx="136" cy="17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40" name="Line 676"/>
                <p:cNvSpPr>
                  <a:spLocks noChangeShapeType="1"/>
                </p:cNvSpPr>
                <p:nvPr/>
              </p:nvSpPr>
              <p:spPr bwMode="auto">
                <a:xfrm flipH="1" flipV="1">
                  <a:off x="1716" y="1674"/>
                  <a:ext cx="143" cy="204"/>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41" name="Line 677"/>
                <p:cNvSpPr>
                  <a:spLocks noChangeShapeType="1"/>
                </p:cNvSpPr>
                <p:nvPr/>
              </p:nvSpPr>
              <p:spPr bwMode="auto">
                <a:xfrm flipH="1" flipV="1">
                  <a:off x="1859" y="1878"/>
                  <a:ext cx="137" cy="151"/>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42" name="Line 678"/>
                <p:cNvSpPr>
                  <a:spLocks noChangeShapeType="1"/>
                </p:cNvSpPr>
                <p:nvPr/>
              </p:nvSpPr>
              <p:spPr bwMode="auto">
                <a:xfrm>
                  <a:off x="1389" y="1300"/>
                  <a:ext cx="64" cy="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43" name="Line 679"/>
                <p:cNvSpPr>
                  <a:spLocks noChangeShapeType="1"/>
                </p:cNvSpPr>
                <p:nvPr/>
              </p:nvSpPr>
              <p:spPr bwMode="auto">
                <a:xfrm flipH="1" flipV="1">
                  <a:off x="1085" y="1111"/>
                  <a:ext cx="304" cy="18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44" name="Line 680"/>
                <p:cNvSpPr>
                  <a:spLocks noChangeShapeType="1"/>
                </p:cNvSpPr>
                <p:nvPr/>
              </p:nvSpPr>
              <p:spPr bwMode="auto">
                <a:xfrm flipH="1" flipV="1">
                  <a:off x="985" y="747"/>
                  <a:ext cx="116" cy="36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45" name="Line 681"/>
                <p:cNvSpPr>
                  <a:spLocks noChangeShapeType="1"/>
                </p:cNvSpPr>
                <p:nvPr/>
              </p:nvSpPr>
              <p:spPr bwMode="auto">
                <a:xfrm flipH="1" flipV="1">
                  <a:off x="893" y="551"/>
                  <a:ext cx="92" cy="20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46" name="Line 682"/>
                <p:cNvSpPr>
                  <a:spLocks noChangeShapeType="1"/>
                </p:cNvSpPr>
                <p:nvPr/>
              </p:nvSpPr>
              <p:spPr bwMode="auto">
                <a:xfrm>
                  <a:off x="1993" y="2027"/>
                  <a:ext cx="52" cy="12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grpSp>
          <p:grpSp>
            <p:nvGrpSpPr>
              <p:cNvPr id="29334" name="Group 683"/>
              <p:cNvGrpSpPr>
                <a:grpSpLocks/>
              </p:cNvGrpSpPr>
              <p:nvPr/>
            </p:nvGrpSpPr>
            <p:grpSpPr bwMode="auto">
              <a:xfrm>
                <a:off x="2198" y="1725"/>
                <a:ext cx="1595" cy="744"/>
                <a:chOff x="2198" y="1725"/>
                <a:chExt cx="1595" cy="744"/>
              </a:xfrm>
            </p:grpSpPr>
            <p:sp>
              <p:nvSpPr>
                <p:cNvPr id="29335" name="Text Box 684"/>
                <p:cNvSpPr txBox="1">
                  <a:spLocks noChangeArrowheads="1"/>
                </p:cNvSpPr>
                <p:nvPr/>
              </p:nvSpPr>
              <p:spPr bwMode="auto">
                <a:xfrm>
                  <a:off x="2896" y="1725"/>
                  <a:ext cx="897" cy="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600" dirty="0" smtClean="0">
                      <a:latin typeface="+mj-lt"/>
                    </a:rPr>
                    <a:t>Target </a:t>
                  </a:r>
                  <a:r>
                    <a:rPr lang="en-GB" sz="1600" dirty="0">
                      <a:latin typeface="+mj-lt"/>
                    </a:rPr>
                    <a:t>Value of X</a:t>
                  </a:r>
                  <a:r>
                    <a:rPr lang="en-GB" sz="1600" baseline="-25000" dirty="0">
                      <a:latin typeface="+mj-lt"/>
                    </a:rPr>
                    <a:t>2</a:t>
                  </a:r>
                </a:p>
              </p:txBody>
            </p:sp>
            <p:sp>
              <p:nvSpPr>
                <p:cNvPr id="29336" name="Line 685"/>
                <p:cNvSpPr>
                  <a:spLocks noChangeShapeType="1"/>
                </p:cNvSpPr>
                <p:nvPr/>
              </p:nvSpPr>
              <p:spPr bwMode="auto">
                <a:xfrm flipV="1">
                  <a:off x="2346" y="2056"/>
                  <a:ext cx="621" cy="323"/>
                </a:xfrm>
                <a:prstGeom prst="line">
                  <a:avLst/>
                </a:prstGeom>
                <a:noFill/>
                <a:ln w="19050">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29337" name="Oval 686"/>
                <p:cNvSpPr>
                  <a:spLocks noChangeArrowheads="1"/>
                </p:cNvSpPr>
                <p:nvPr/>
              </p:nvSpPr>
              <p:spPr bwMode="auto">
                <a:xfrm>
                  <a:off x="2198" y="2347"/>
                  <a:ext cx="122" cy="122"/>
                </a:xfrm>
                <a:prstGeom prst="ellipse">
                  <a:avLst/>
                </a:prstGeom>
                <a:solidFill>
                  <a:srgbClr val="FFCC66"/>
                </a:solidFill>
                <a:ln w="9525">
                  <a:solidFill>
                    <a:schemeClr val="tx1"/>
                  </a:solidFill>
                  <a:round/>
                  <a:headEnd/>
                  <a:tailEnd/>
                </a:ln>
              </p:spPr>
              <p:txBody>
                <a:bodyPr wrap="none" anchor="ctr"/>
                <a:lstStyle/>
                <a:p>
                  <a:pPr algn="ctr"/>
                  <a:endParaRPr lang="en-US" sz="2000">
                    <a:latin typeface="+mj-lt"/>
                  </a:endParaRPr>
                </a:p>
              </p:txBody>
            </p:sp>
          </p:grpSp>
        </p:grpSp>
      </p:grpSp>
      <p:sp>
        <p:nvSpPr>
          <p:cNvPr id="689" name="Rounded Rectangular Callout 688"/>
          <p:cNvSpPr>
            <a:spLocks noChangeArrowheads="1"/>
          </p:cNvSpPr>
          <p:nvPr/>
        </p:nvSpPr>
        <p:spPr bwMode="auto">
          <a:xfrm>
            <a:off x="5655871" y="1188294"/>
            <a:ext cx="2987675" cy="1057275"/>
          </a:xfrm>
          <a:prstGeom prst="wedgeRoundRectCallout">
            <a:avLst>
              <a:gd name="adj1" fmla="val -97662"/>
              <a:gd name="adj2" fmla="val 963"/>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anchor="ctr"/>
          <a:lstStyle/>
          <a:p>
            <a:pPr algn="ctr">
              <a:defRPr/>
            </a:pPr>
            <a:r>
              <a:rPr lang="en-GB" sz="1200" dirty="0">
                <a:solidFill>
                  <a:srgbClr val="000000"/>
                </a:solidFill>
                <a:latin typeface="+mn-lt"/>
                <a:cs typeface="+mn-cs"/>
              </a:rPr>
              <a:t>Having found the global optimum we can </a:t>
            </a:r>
            <a:r>
              <a:rPr lang="ja-JP" altLang="en-GB" sz="1200" dirty="0">
                <a:solidFill>
                  <a:srgbClr val="000000"/>
                </a:solidFill>
                <a:latin typeface="+mn-lt"/>
                <a:cs typeface="+mn-cs"/>
              </a:rPr>
              <a:t>“</a:t>
            </a:r>
            <a:r>
              <a:rPr lang="en-GB" sz="1200" dirty="0">
                <a:solidFill>
                  <a:srgbClr val="000000"/>
                </a:solidFill>
                <a:latin typeface="+mn-lt"/>
                <a:cs typeface="+mn-cs"/>
              </a:rPr>
              <a:t>work </a:t>
            </a:r>
            <a:r>
              <a:rPr lang="en-GB" sz="1200" dirty="0" smtClean="0">
                <a:solidFill>
                  <a:srgbClr val="000000"/>
                </a:solidFill>
                <a:latin typeface="+mn-lt"/>
                <a:cs typeface="+mn-cs"/>
              </a:rPr>
              <a:t>backwards” </a:t>
            </a:r>
            <a:r>
              <a:rPr lang="en-GB" sz="1200" dirty="0">
                <a:solidFill>
                  <a:srgbClr val="000000"/>
                </a:solidFill>
                <a:latin typeface="+mn-lt"/>
                <a:cs typeface="+mn-cs"/>
              </a:rPr>
              <a:t>to specify the target values for the design parameters</a:t>
            </a:r>
          </a:p>
        </p:txBody>
      </p:sp>
      <p:sp>
        <p:nvSpPr>
          <p:cNvPr id="690" name="Text Box 652"/>
          <p:cNvSpPr txBox="1">
            <a:spLocks noChangeArrowheads="1"/>
          </p:cNvSpPr>
          <p:nvPr/>
        </p:nvSpPr>
        <p:spPr bwMode="auto">
          <a:xfrm rot="-1658466">
            <a:off x="7183101" y="4523240"/>
            <a:ext cx="191430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b="1">
                <a:latin typeface="+mj-lt"/>
              </a:rPr>
              <a:t>Design </a:t>
            </a:r>
          </a:p>
          <a:p>
            <a:pPr eaLnBrk="1" hangingPunct="1"/>
            <a:r>
              <a:rPr lang="en-GB" sz="1800" b="1" dirty="0">
                <a:latin typeface="+mj-lt"/>
              </a:rPr>
              <a:t>Parameter X</a:t>
            </a:r>
            <a:r>
              <a:rPr lang="en-GB" sz="1800" b="1" baseline="-25000" dirty="0">
                <a:latin typeface="+mj-lt"/>
              </a:rPr>
              <a:t>2</a:t>
            </a:r>
            <a:endParaRPr lang="en-GB" sz="1800" b="1" dirty="0">
              <a:latin typeface="+mj-lt"/>
            </a:endParaRPr>
          </a:p>
        </p:txBody>
      </p:sp>
    </p:spTree>
    <p:extLst>
      <p:ext uri="{BB962C8B-B14F-4D97-AF65-F5344CB8AC3E}">
        <p14:creationId xmlns:p14="http://schemas.microsoft.com/office/powerpoint/2010/main" val="20219575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 name="Title 694"/>
          <p:cNvSpPr>
            <a:spLocks noGrp="1"/>
          </p:cNvSpPr>
          <p:nvPr>
            <p:ph type="title"/>
          </p:nvPr>
        </p:nvSpPr>
        <p:spPr/>
        <p:txBody>
          <a:bodyPr/>
          <a:lstStyle/>
          <a:p>
            <a:r>
              <a:rPr lang="en-US" dirty="0" smtClean="0"/>
              <a:t>All Systems are Subject to Noise</a:t>
            </a:r>
            <a:endParaRPr lang="en-US" dirty="0"/>
          </a:p>
        </p:txBody>
      </p:sp>
      <p:sp>
        <p:nvSpPr>
          <p:cNvPr id="696" name="Line 2"/>
          <p:cNvSpPr>
            <a:spLocks noChangeShapeType="1"/>
          </p:cNvSpPr>
          <p:nvPr/>
        </p:nvSpPr>
        <p:spPr bwMode="auto">
          <a:xfrm>
            <a:off x="3722079" y="3360744"/>
            <a:ext cx="2931"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7" name="Line 3"/>
          <p:cNvSpPr>
            <a:spLocks noChangeShapeType="1"/>
          </p:cNvSpPr>
          <p:nvPr/>
        </p:nvSpPr>
        <p:spPr bwMode="auto">
          <a:xfrm>
            <a:off x="3722079" y="3360744"/>
            <a:ext cx="2931"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8" name="Line 4"/>
          <p:cNvSpPr>
            <a:spLocks noChangeShapeType="1"/>
          </p:cNvSpPr>
          <p:nvPr/>
        </p:nvSpPr>
        <p:spPr bwMode="auto">
          <a:xfrm flipH="1" flipV="1">
            <a:off x="3722078" y="3587757"/>
            <a:ext cx="414704"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9" name="Line 5"/>
          <p:cNvSpPr>
            <a:spLocks noChangeShapeType="1"/>
          </p:cNvSpPr>
          <p:nvPr/>
        </p:nvSpPr>
        <p:spPr bwMode="auto">
          <a:xfrm flipH="1" flipV="1">
            <a:off x="3722078" y="3587757"/>
            <a:ext cx="414704"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00" name="Line 6"/>
          <p:cNvSpPr>
            <a:spLocks noChangeShapeType="1"/>
          </p:cNvSpPr>
          <p:nvPr/>
        </p:nvSpPr>
        <p:spPr bwMode="auto">
          <a:xfrm flipV="1">
            <a:off x="3175489" y="3587757"/>
            <a:ext cx="546588" cy="314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01" name="Line 7"/>
          <p:cNvSpPr>
            <a:spLocks noChangeShapeType="1"/>
          </p:cNvSpPr>
          <p:nvPr/>
        </p:nvSpPr>
        <p:spPr bwMode="auto">
          <a:xfrm flipV="1">
            <a:off x="3175489" y="3587757"/>
            <a:ext cx="546588" cy="314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02" name="Freeform 8"/>
          <p:cNvSpPr>
            <a:spLocks/>
          </p:cNvSpPr>
          <p:nvPr/>
        </p:nvSpPr>
        <p:spPr bwMode="auto">
          <a:xfrm>
            <a:off x="3755784" y="3481389"/>
            <a:ext cx="213946" cy="82550"/>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03" name="Freeform 9"/>
          <p:cNvSpPr>
            <a:spLocks/>
          </p:cNvSpPr>
          <p:nvPr/>
        </p:nvSpPr>
        <p:spPr bwMode="auto">
          <a:xfrm>
            <a:off x="3856895" y="3481389"/>
            <a:ext cx="227135" cy="82550"/>
          </a:xfrm>
          <a:custGeom>
            <a:avLst/>
            <a:gdLst>
              <a:gd name="T0" fmla="*/ 2147483647 w 98"/>
              <a:gd name="T1" fmla="*/ 2147483647 h 32"/>
              <a:gd name="T2" fmla="*/ 0 w 98"/>
              <a:gd name="T3" fmla="*/ 0 h 32"/>
              <a:gd name="T4" fmla="*/ 2147483647 w 98"/>
              <a:gd name="T5" fmla="*/ 2147483647 h 32"/>
              <a:gd name="T6" fmla="*/ 2147483647 w 98"/>
              <a:gd name="T7" fmla="*/ 2147483647 h 32"/>
              <a:gd name="T8" fmla="*/ 0 60000 65536"/>
              <a:gd name="T9" fmla="*/ 0 60000 65536"/>
              <a:gd name="T10" fmla="*/ 0 60000 65536"/>
              <a:gd name="T11" fmla="*/ 0 60000 65536"/>
              <a:gd name="T12" fmla="*/ 0 w 98"/>
              <a:gd name="T13" fmla="*/ 0 h 32"/>
              <a:gd name="T14" fmla="*/ 98 w 98"/>
              <a:gd name="T15" fmla="*/ 32 h 32"/>
            </a:gdLst>
            <a:ahLst/>
            <a:cxnLst>
              <a:cxn ang="T8">
                <a:pos x="T0" y="T1"/>
              </a:cxn>
              <a:cxn ang="T9">
                <a:pos x="T2" y="T3"/>
              </a:cxn>
              <a:cxn ang="T10">
                <a:pos x="T4" y="T5"/>
              </a:cxn>
              <a:cxn ang="T11">
                <a:pos x="T6" y="T7"/>
              </a:cxn>
            </a:cxnLst>
            <a:rect l="T12" t="T13" r="T14" b="T15"/>
            <a:pathLst>
              <a:path w="98" h="32">
                <a:moveTo>
                  <a:pt x="98" y="9"/>
                </a:moveTo>
                <a:lnTo>
                  <a:pt x="0" y="0"/>
                </a:lnTo>
                <a:lnTo>
                  <a:pt x="49" y="32"/>
                </a:lnTo>
                <a:lnTo>
                  <a:pt x="98"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04" name="Line 10"/>
          <p:cNvSpPr>
            <a:spLocks noChangeShapeType="1"/>
          </p:cNvSpPr>
          <p:nvPr/>
        </p:nvSpPr>
        <p:spPr bwMode="auto">
          <a:xfrm>
            <a:off x="3856895" y="3481394"/>
            <a:ext cx="227135"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05" name="Line 11"/>
          <p:cNvSpPr>
            <a:spLocks noChangeShapeType="1"/>
          </p:cNvSpPr>
          <p:nvPr/>
        </p:nvSpPr>
        <p:spPr bwMode="auto">
          <a:xfrm flipV="1">
            <a:off x="3755784" y="3481389"/>
            <a:ext cx="101111" cy="587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06" name="Freeform 12"/>
          <p:cNvSpPr>
            <a:spLocks/>
          </p:cNvSpPr>
          <p:nvPr/>
        </p:nvSpPr>
        <p:spPr bwMode="auto">
          <a:xfrm>
            <a:off x="3969727" y="3503614"/>
            <a:ext cx="216877"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07" name="Freeform 13"/>
          <p:cNvSpPr>
            <a:spLocks/>
          </p:cNvSpPr>
          <p:nvPr/>
        </p:nvSpPr>
        <p:spPr bwMode="auto">
          <a:xfrm>
            <a:off x="4084027" y="3503614"/>
            <a:ext cx="216877" cy="968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08" name="Line 14"/>
          <p:cNvSpPr>
            <a:spLocks noChangeShapeType="1"/>
          </p:cNvSpPr>
          <p:nvPr/>
        </p:nvSpPr>
        <p:spPr bwMode="auto">
          <a:xfrm flipH="1" flipV="1">
            <a:off x="4084030" y="3503619"/>
            <a:ext cx="206619"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09" name="Line 15"/>
          <p:cNvSpPr>
            <a:spLocks noChangeShapeType="1"/>
          </p:cNvSpPr>
          <p:nvPr/>
        </p:nvSpPr>
        <p:spPr bwMode="auto">
          <a:xfrm flipV="1">
            <a:off x="3982915" y="3503619"/>
            <a:ext cx="1011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0" name="Freeform 16"/>
          <p:cNvSpPr>
            <a:spLocks/>
          </p:cNvSpPr>
          <p:nvPr/>
        </p:nvSpPr>
        <p:spPr bwMode="auto">
          <a:xfrm>
            <a:off x="3641481" y="3540132"/>
            <a:ext cx="215411"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11" name="Freeform 17"/>
          <p:cNvSpPr>
            <a:spLocks/>
          </p:cNvSpPr>
          <p:nvPr/>
        </p:nvSpPr>
        <p:spPr bwMode="auto">
          <a:xfrm>
            <a:off x="3755784" y="3540132"/>
            <a:ext cx="213946"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12" name="Line 18"/>
          <p:cNvSpPr>
            <a:spLocks noChangeShapeType="1"/>
          </p:cNvSpPr>
          <p:nvPr/>
        </p:nvSpPr>
        <p:spPr bwMode="auto">
          <a:xfrm flipH="1">
            <a:off x="4290649" y="3540132"/>
            <a:ext cx="1025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3" name="Freeform 19"/>
          <p:cNvSpPr>
            <a:spLocks/>
          </p:cNvSpPr>
          <p:nvPr/>
        </p:nvSpPr>
        <p:spPr bwMode="auto">
          <a:xfrm>
            <a:off x="4300904" y="2963869"/>
            <a:ext cx="216877" cy="576263"/>
          </a:xfrm>
          <a:custGeom>
            <a:avLst/>
            <a:gdLst>
              <a:gd name="T0" fmla="*/ 2147483647 w 93"/>
              <a:gd name="T1" fmla="*/ 2147483647 h 221"/>
              <a:gd name="T2" fmla="*/ 0 w 93"/>
              <a:gd name="T3" fmla="*/ 2147483647 h 221"/>
              <a:gd name="T4" fmla="*/ 2147483647 w 93"/>
              <a:gd name="T5" fmla="*/ 0 h 221"/>
              <a:gd name="T6" fmla="*/ 2147483647 w 93"/>
              <a:gd name="T7" fmla="*/ 2147483647 h 221"/>
              <a:gd name="T8" fmla="*/ 0 60000 65536"/>
              <a:gd name="T9" fmla="*/ 0 60000 65536"/>
              <a:gd name="T10" fmla="*/ 0 60000 65536"/>
              <a:gd name="T11" fmla="*/ 0 60000 65536"/>
              <a:gd name="T12" fmla="*/ 0 w 93"/>
              <a:gd name="T13" fmla="*/ 0 h 221"/>
              <a:gd name="T14" fmla="*/ 93 w 93"/>
              <a:gd name="T15" fmla="*/ 221 h 221"/>
            </a:gdLst>
            <a:ahLst/>
            <a:cxnLst>
              <a:cxn ang="T8">
                <a:pos x="T0" y="T1"/>
              </a:cxn>
              <a:cxn ang="T9">
                <a:pos x="T2" y="T3"/>
              </a:cxn>
              <a:cxn ang="T10">
                <a:pos x="T4" y="T5"/>
              </a:cxn>
              <a:cxn ang="T11">
                <a:pos x="T6" y="T7"/>
              </a:cxn>
            </a:cxnLst>
            <a:rect l="T12" t="T13" r="T14" b="T15"/>
            <a:pathLst>
              <a:path w="93" h="221">
                <a:moveTo>
                  <a:pt x="93" y="134"/>
                </a:moveTo>
                <a:lnTo>
                  <a:pt x="0" y="221"/>
                </a:lnTo>
                <a:lnTo>
                  <a:pt x="44" y="0"/>
                </a:lnTo>
                <a:lnTo>
                  <a:pt x="93"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14" name="Line 20"/>
          <p:cNvSpPr>
            <a:spLocks noChangeShapeType="1"/>
          </p:cNvSpPr>
          <p:nvPr/>
        </p:nvSpPr>
        <p:spPr bwMode="auto">
          <a:xfrm flipH="1" flipV="1">
            <a:off x="3755781" y="3540127"/>
            <a:ext cx="203688"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5" name="Line 21"/>
          <p:cNvSpPr>
            <a:spLocks noChangeShapeType="1"/>
          </p:cNvSpPr>
          <p:nvPr/>
        </p:nvSpPr>
        <p:spPr bwMode="auto">
          <a:xfrm flipV="1">
            <a:off x="4300904" y="3313119"/>
            <a:ext cx="216877"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6" name="Line 22"/>
          <p:cNvSpPr>
            <a:spLocks noChangeShapeType="1"/>
          </p:cNvSpPr>
          <p:nvPr/>
        </p:nvSpPr>
        <p:spPr bwMode="auto">
          <a:xfrm flipV="1">
            <a:off x="3641484" y="3540132"/>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7" name="Line 23"/>
          <p:cNvSpPr>
            <a:spLocks noChangeShapeType="1"/>
          </p:cNvSpPr>
          <p:nvPr/>
        </p:nvSpPr>
        <p:spPr bwMode="auto">
          <a:xfrm flipV="1">
            <a:off x="4186607" y="3540132"/>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8" name="Freeform 24"/>
          <p:cNvSpPr>
            <a:spLocks/>
          </p:cNvSpPr>
          <p:nvPr/>
        </p:nvSpPr>
        <p:spPr bwMode="auto">
          <a:xfrm>
            <a:off x="3856895" y="2940052"/>
            <a:ext cx="227135" cy="696912"/>
          </a:xfrm>
          <a:custGeom>
            <a:avLst/>
            <a:gdLst>
              <a:gd name="T0" fmla="*/ 0 w 98"/>
              <a:gd name="T1" fmla="*/ 2147483647 h 267"/>
              <a:gd name="T2" fmla="*/ 2147483647 w 98"/>
              <a:gd name="T3" fmla="*/ 0 h 267"/>
              <a:gd name="T4" fmla="*/ 2147483647 w 98"/>
              <a:gd name="T5" fmla="*/ 2147483647 h 267"/>
              <a:gd name="T6" fmla="*/ 0 w 98"/>
              <a:gd name="T7" fmla="*/ 2147483647 h 267"/>
              <a:gd name="T8" fmla="*/ 0 60000 65536"/>
              <a:gd name="T9" fmla="*/ 0 60000 65536"/>
              <a:gd name="T10" fmla="*/ 0 60000 65536"/>
              <a:gd name="T11" fmla="*/ 0 60000 65536"/>
              <a:gd name="T12" fmla="*/ 0 w 98"/>
              <a:gd name="T13" fmla="*/ 0 h 267"/>
              <a:gd name="T14" fmla="*/ 98 w 98"/>
              <a:gd name="T15" fmla="*/ 267 h 267"/>
            </a:gdLst>
            <a:ahLst/>
            <a:cxnLst>
              <a:cxn ang="T8">
                <a:pos x="T0" y="T1"/>
              </a:cxn>
              <a:cxn ang="T9">
                <a:pos x="T2" y="T3"/>
              </a:cxn>
              <a:cxn ang="T10">
                <a:pos x="T4" y="T5"/>
              </a:cxn>
              <a:cxn ang="T11">
                <a:pos x="T6" y="T7"/>
              </a:cxn>
            </a:cxnLst>
            <a:rect l="T12" t="T13" r="T14" b="T15"/>
            <a:pathLst>
              <a:path w="98" h="267">
                <a:moveTo>
                  <a:pt x="0" y="267"/>
                </a:moveTo>
                <a:lnTo>
                  <a:pt x="98" y="0"/>
                </a:lnTo>
                <a:lnTo>
                  <a:pt x="49" y="239"/>
                </a:lnTo>
                <a:lnTo>
                  <a:pt x="0" y="26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19" name="Line 25"/>
          <p:cNvSpPr>
            <a:spLocks noChangeShapeType="1"/>
          </p:cNvSpPr>
          <p:nvPr/>
        </p:nvSpPr>
        <p:spPr bwMode="auto">
          <a:xfrm flipH="1">
            <a:off x="3959472" y="3563944"/>
            <a:ext cx="1025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0" name="Freeform 26"/>
          <p:cNvSpPr>
            <a:spLocks/>
          </p:cNvSpPr>
          <p:nvPr/>
        </p:nvSpPr>
        <p:spPr bwMode="auto">
          <a:xfrm>
            <a:off x="3969727" y="2940052"/>
            <a:ext cx="216877" cy="660400"/>
          </a:xfrm>
          <a:custGeom>
            <a:avLst/>
            <a:gdLst>
              <a:gd name="T0" fmla="*/ 2147483647 w 94"/>
              <a:gd name="T1" fmla="*/ 2147483647 h 253"/>
              <a:gd name="T2" fmla="*/ 0 w 94"/>
              <a:gd name="T3" fmla="*/ 2147483647 h 253"/>
              <a:gd name="T4" fmla="*/ 2147483647 w 94"/>
              <a:gd name="T5" fmla="*/ 0 h 253"/>
              <a:gd name="T6" fmla="*/ 2147483647 w 94"/>
              <a:gd name="T7" fmla="*/ 2147483647 h 253"/>
              <a:gd name="T8" fmla="*/ 0 60000 65536"/>
              <a:gd name="T9" fmla="*/ 0 60000 65536"/>
              <a:gd name="T10" fmla="*/ 0 60000 65536"/>
              <a:gd name="T11" fmla="*/ 0 60000 65536"/>
              <a:gd name="T12" fmla="*/ 0 w 94"/>
              <a:gd name="T13" fmla="*/ 0 h 253"/>
              <a:gd name="T14" fmla="*/ 94 w 94"/>
              <a:gd name="T15" fmla="*/ 253 h 253"/>
            </a:gdLst>
            <a:ahLst/>
            <a:cxnLst>
              <a:cxn ang="T8">
                <a:pos x="T0" y="T1"/>
              </a:cxn>
              <a:cxn ang="T9">
                <a:pos x="T2" y="T3"/>
              </a:cxn>
              <a:cxn ang="T10">
                <a:pos x="T4" y="T5"/>
              </a:cxn>
              <a:cxn ang="T11">
                <a:pos x="T6" y="T7"/>
              </a:cxn>
            </a:cxnLst>
            <a:rect l="T12" t="T13" r="T14" b="T15"/>
            <a:pathLst>
              <a:path w="94" h="253">
                <a:moveTo>
                  <a:pt x="94" y="253"/>
                </a:moveTo>
                <a:lnTo>
                  <a:pt x="0" y="239"/>
                </a:lnTo>
                <a:lnTo>
                  <a:pt x="49" y="0"/>
                </a:lnTo>
                <a:lnTo>
                  <a:pt x="94" y="25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1" name="Line 27"/>
          <p:cNvSpPr>
            <a:spLocks noChangeShapeType="1"/>
          </p:cNvSpPr>
          <p:nvPr/>
        </p:nvSpPr>
        <p:spPr bwMode="auto">
          <a:xfrm>
            <a:off x="3969730" y="3563944"/>
            <a:ext cx="1318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2" name="Line 28"/>
          <p:cNvSpPr>
            <a:spLocks noChangeShapeType="1"/>
          </p:cNvSpPr>
          <p:nvPr/>
        </p:nvSpPr>
        <p:spPr bwMode="auto">
          <a:xfrm flipH="1" flipV="1">
            <a:off x="3969727" y="3563944"/>
            <a:ext cx="216877"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3" name="Line 29"/>
          <p:cNvSpPr>
            <a:spLocks noChangeShapeType="1"/>
          </p:cNvSpPr>
          <p:nvPr/>
        </p:nvSpPr>
        <p:spPr bwMode="auto">
          <a:xfrm flipV="1">
            <a:off x="3856892" y="3563944"/>
            <a:ext cx="112835"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4" name="Freeform 30"/>
          <p:cNvSpPr>
            <a:spLocks/>
          </p:cNvSpPr>
          <p:nvPr/>
        </p:nvSpPr>
        <p:spPr bwMode="auto">
          <a:xfrm>
            <a:off x="4403481" y="2963864"/>
            <a:ext cx="216877" cy="349250"/>
          </a:xfrm>
          <a:custGeom>
            <a:avLst/>
            <a:gdLst>
              <a:gd name="T0" fmla="*/ 2147483647 w 94"/>
              <a:gd name="T1" fmla="*/ 2147483647 h 134"/>
              <a:gd name="T2" fmla="*/ 2147483647 w 94"/>
              <a:gd name="T3" fmla="*/ 2147483647 h 134"/>
              <a:gd name="T4" fmla="*/ 0 w 94"/>
              <a:gd name="T5" fmla="*/ 0 h 134"/>
              <a:gd name="T6" fmla="*/ 2147483647 w 94"/>
              <a:gd name="T7" fmla="*/ 2147483647 h 134"/>
              <a:gd name="T8" fmla="*/ 0 60000 65536"/>
              <a:gd name="T9" fmla="*/ 0 60000 65536"/>
              <a:gd name="T10" fmla="*/ 0 60000 65536"/>
              <a:gd name="T11" fmla="*/ 0 60000 65536"/>
              <a:gd name="T12" fmla="*/ 0 w 94"/>
              <a:gd name="T13" fmla="*/ 0 h 134"/>
              <a:gd name="T14" fmla="*/ 94 w 94"/>
              <a:gd name="T15" fmla="*/ 134 h 134"/>
            </a:gdLst>
            <a:ahLst/>
            <a:cxnLst>
              <a:cxn ang="T8">
                <a:pos x="T0" y="T1"/>
              </a:cxn>
              <a:cxn ang="T9">
                <a:pos x="T2" y="T3"/>
              </a:cxn>
              <a:cxn ang="T10">
                <a:pos x="T4" y="T5"/>
              </a:cxn>
              <a:cxn ang="T11">
                <a:pos x="T6" y="T7"/>
              </a:cxn>
            </a:cxnLst>
            <a:rect l="T12" t="T13" r="T14" b="T15"/>
            <a:pathLst>
              <a:path w="94" h="134">
                <a:moveTo>
                  <a:pt x="49" y="134"/>
                </a:moveTo>
                <a:lnTo>
                  <a:pt x="94" y="19"/>
                </a:lnTo>
                <a:lnTo>
                  <a:pt x="0" y="0"/>
                </a:lnTo>
                <a:lnTo>
                  <a:pt x="49"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5" name="Freeform 31"/>
          <p:cNvSpPr>
            <a:spLocks/>
          </p:cNvSpPr>
          <p:nvPr/>
        </p:nvSpPr>
        <p:spPr bwMode="auto">
          <a:xfrm>
            <a:off x="4517781" y="3013077"/>
            <a:ext cx="216877" cy="311150"/>
          </a:xfrm>
          <a:custGeom>
            <a:avLst/>
            <a:gdLst>
              <a:gd name="T0" fmla="*/ 2147483647 w 94"/>
              <a:gd name="T1" fmla="*/ 2147483647 h 119"/>
              <a:gd name="T2" fmla="*/ 0 w 94"/>
              <a:gd name="T3" fmla="*/ 2147483647 h 119"/>
              <a:gd name="T4" fmla="*/ 2147483647 w 94"/>
              <a:gd name="T5" fmla="*/ 0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119"/>
                </a:moveTo>
                <a:lnTo>
                  <a:pt x="0" y="115"/>
                </a:lnTo>
                <a:lnTo>
                  <a:pt x="45" y="0"/>
                </a:lnTo>
                <a:lnTo>
                  <a:pt x="94"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6" name="Line 32"/>
          <p:cNvSpPr>
            <a:spLocks noChangeShapeType="1"/>
          </p:cNvSpPr>
          <p:nvPr/>
        </p:nvSpPr>
        <p:spPr bwMode="auto">
          <a:xfrm>
            <a:off x="4517781" y="3313119"/>
            <a:ext cx="216877" cy="11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7" name="Freeform 33"/>
          <p:cNvSpPr>
            <a:spLocks/>
          </p:cNvSpPr>
          <p:nvPr/>
        </p:nvSpPr>
        <p:spPr bwMode="auto">
          <a:xfrm>
            <a:off x="3535976" y="3600457"/>
            <a:ext cx="219808"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8" name="Freeform 34"/>
          <p:cNvSpPr>
            <a:spLocks/>
          </p:cNvSpPr>
          <p:nvPr/>
        </p:nvSpPr>
        <p:spPr bwMode="auto">
          <a:xfrm>
            <a:off x="3641481" y="3600457"/>
            <a:ext cx="215411"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9" name="Freeform 35"/>
          <p:cNvSpPr>
            <a:spLocks/>
          </p:cNvSpPr>
          <p:nvPr/>
        </p:nvSpPr>
        <p:spPr bwMode="auto">
          <a:xfrm>
            <a:off x="4084027" y="2555882"/>
            <a:ext cx="216877" cy="1044575"/>
          </a:xfrm>
          <a:custGeom>
            <a:avLst/>
            <a:gdLst>
              <a:gd name="T0" fmla="*/ 0 w 94"/>
              <a:gd name="T1" fmla="*/ 2147483647 h 400"/>
              <a:gd name="T2" fmla="*/ 2147483647 w 94"/>
              <a:gd name="T3" fmla="*/ 0 h 400"/>
              <a:gd name="T4" fmla="*/ 2147483647 w 94"/>
              <a:gd name="T5" fmla="*/ 2147483647 h 400"/>
              <a:gd name="T6" fmla="*/ 0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0" y="147"/>
                </a:moveTo>
                <a:lnTo>
                  <a:pt x="94" y="0"/>
                </a:lnTo>
                <a:lnTo>
                  <a:pt x="45" y="400"/>
                </a:lnTo>
                <a:lnTo>
                  <a:pt x="0" y="14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30" name="Line 36"/>
          <p:cNvSpPr>
            <a:spLocks noChangeShapeType="1"/>
          </p:cNvSpPr>
          <p:nvPr/>
        </p:nvSpPr>
        <p:spPr bwMode="auto">
          <a:xfrm flipH="1" flipV="1">
            <a:off x="3641481" y="3600452"/>
            <a:ext cx="215411"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1" name="Line 37"/>
          <p:cNvSpPr>
            <a:spLocks noChangeShapeType="1"/>
          </p:cNvSpPr>
          <p:nvPr/>
        </p:nvSpPr>
        <p:spPr bwMode="auto">
          <a:xfrm flipV="1">
            <a:off x="3535973" y="3600457"/>
            <a:ext cx="10550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2" name="Line 38"/>
          <p:cNvSpPr>
            <a:spLocks noChangeShapeType="1"/>
          </p:cNvSpPr>
          <p:nvPr/>
        </p:nvSpPr>
        <p:spPr bwMode="auto">
          <a:xfrm>
            <a:off x="4084030" y="2940052"/>
            <a:ext cx="102577" cy="660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3" name="Freeform 39"/>
          <p:cNvSpPr>
            <a:spLocks/>
          </p:cNvSpPr>
          <p:nvPr/>
        </p:nvSpPr>
        <p:spPr bwMode="auto">
          <a:xfrm>
            <a:off x="4620358" y="3013077"/>
            <a:ext cx="227134" cy="311150"/>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119"/>
                </a:moveTo>
                <a:lnTo>
                  <a:pt x="98" y="27"/>
                </a:lnTo>
                <a:lnTo>
                  <a:pt x="0" y="0"/>
                </a:lnTo>
                <a:lnTo>
                  <a:pt x="49"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34" name="Freeform 40"/>
          <p:cNvSpPr>
            <a:spLocks/>
          </p:cNvSpPr>
          <p:nvPr/>
        </p:nvSpPr>
        <p:spPr bwMode="auto">
          <a:xfrm>
            <a:off x="4734659" y="3082927"/>
            <a:ext cx="218342" cy="254000"/>
          </a:xfrm>
          <a:custGeom>
            <a:avLst/>
            <a:gdLst>
              <a:gd name="T0" fmla="*/ 2147483647 w 94"/>
              <a:gd name="T1" fmla="*/ 2147483647 h 97"/>
              <a:gd name="T2" fmla="*/ 0 w 94"/>
              <a:gd name="T3" fmla="*/ 2147483647 h 97"/>
              <a:gd name="T4" fmla="*/ 2147483647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92"/>
                </a:lnTo>
                <a:lnTo>
                  <a:pt x="49" y="0"/>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35" name="Line 41"/>
          <p:cNvSpPr>
            <a:spLocks noChangeShapeType="1"/>
          </p:cNvSpPr>
          <p:nvPr/>
        </p:nvSpPr>
        <p:spPr bwMode="auto">
          <a:xfrm>
            <a:off x="4734659" y="3324227"/>
            <a:ext cx="218342"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6" name="Line 42"/>
          <p:cNvSpPr>
            <a:spLocks noChangeShapeType="1"/>
          </p:cNvSpPr>
          <p:nvPr/>
        </p:nvSpPr>
        <p:spPr bwMode="auto">
          <a:xfrm>
            <a:off x="4620360" y="3013077"/>
            <a:ext cx="114300" cy="311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7" name="Freeform 43"/>
          <p:cNvSpPr>
            <a:spLocks/>
          </p:cNvSpPr>
          <p:nvPr/>
        </p:nvSpPr>
        <p:spPr bwMode="auto">
          <a:xfrm>
            <a:off x="3755784" y="2568577"/>
            <a:ext cx="213946" cy="1128712"/>
          </a:xfrm>
          <a:custGeom>
            <a:avLst/>
            <a:gdLst>
              <a:gd name="T0" fmla="*/ 0 w 93"/>
              <a:gd name="T1" fmla="*/ 2147483647 h 432"/>
              <a:gd name="T2" fmla="*/ 2147483647 w 93"/>
              <a:gd name="T3" fmla="*/ 0 h 432"/>
              <a:gd name="T4" fmla="*/ 2147483647 w 93"/>
              <a:gd name="T5" fmla="*/ 2147483647 h 432"/>
              <a:gd name="T6" fmla="*/ 0 w 93"/>
              <a:gd name="T7" fmla="*/ 2147483647 h 432"/>
              <a:gd name="T8" fmla="*/ 0 60000 65536"/>
              <a:gd name="T9" fmla="*/ 0 60000 65536"/>
              <a:gd name="T10" fmla="*/ 0 60000 65536"/>
              <a:gd name="T11" fmla="*/ 0 60000 65536"/>
              <a:gd name="T12" fmla="*/ 0 w 93"/>
              <a:gd name="T13" fmla="*/ 0 h 432"/>
              <a:gd name="T14" fmla="*/ 93 w 93"/>
              <a:gd name="T15" fmla="*/ 432 h 432"/>
            </a:gdLst>
            <a:ahLst/>
            <a:cxnLst>
              <a:cxn ang="T8">
                <a:pos x="T0" y="T1"/>
              </a:cxn>
              <a:cxn ang="T9">
                <a:pos x="T2" y="T3"/>
              </a:cxn>
              <a:cxn ang="T10">
                <a:pos x="T4" y="T5"/>
              </a:cxn>
              <a:cxn ang="T11">
                <a:pos x="T6" y="T7"/>
              </a:cxn>
            </a:cxnLst>
            <a:rect l="T12" t="T13" r="T14" b="T15"/>
            <a:pathLst>
              <a:path w="93" h="432">
                <a:moveTo>
                  <a:pt x="0" y="432"/>
                </a:moveTo>
                <a:lnTo>
                  <a:pt x="93" y="0"/>
                </a:lnTo>
                <a:lnTo>
                  <a:pt x="44" y="409"/>
                </a:lnTo>
                <a:lnTo>
                  <a:pt x="0" y="4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38" name="Line 44"/>
          <p:cNvSpPr>
            <a:spLocks noChangeShapeType="1"/>
          </p:cNvSpPr>
          <p:nvPr/>
        </p:nvSpPr>
        <p:spPr bwMode="auto">
          <a:xfrm>
            <a:off x="3856892" y="3636969"/>
            <a:ext cx="1466"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9" name="Freeform 45"/>
          <p:cNvSpPr>
            <a:spLocks/>
          </p:cNvSpPr>
          <p:nvPr/>
        </p:nvSpPr>
        <p:spPr bwMode="auto">
          <a:xfrm>
            <a:off x="3856895" y="2568582"/>
            <a:ext cx="227135" cy="1068387"/>
          </a:xfrm>
          <a:custGeom>
            <a:avLst/>
            <a:gdLst>
              <a:gd name="T0" fmla="*/ 2147483647 w 98"/>
              <a:gd name="T1" fmla="*/ 2147483647 h 409"/>
              <a:gd name="T2" fmla="*/ 0 w 98"/>
              <a:gd name="T3" fmla="*/ 2147483647 h 409"/>
              <a:gd name="T4" fmla="*/ 2147483647 w 98"/>
              <a:gd name="T5" fmla="*/ 0 h 409"/>
              <a:gd name="T6" fmla="*/ 2147483647 w 98"/>
              <a:gd name="T7" fmla="*/ 2147483647 h 409"/>
              <a:gd name="T8" fmla="*/ 0 60000 65536"/>
              <a:gd name="T9" fmla="*/ 0 60000 65536"/>
              <a:gd name="T10" fmla="*/ 0 60000 65536"/>
              <a:gd name="T11" fmla="*/ 0 60000 65536"/>
              <a:gd name="T12" fmla="*/ 0 w 98"/>
              <a:gd name="T13" fmla="*/ 0 h 409"/>
              <a:gd name="T14" fmla="*/ 98 w 98"/>
              <a:gd name="T15" fmla="*/ 409 h 409"/>
            </a:gdLst>
            <a:ahLst/>
            <a:cxnLst>
              <a:cxn ang="T8">
                <a:pos x="T0" y="T1"/>
              </a:cxn>
              <a:cxn ang="T9">
                <a:pos x="T2" y="T3"/>
              </a:cxn>
              <a:cxn ang="T10">
                <a:pos x="T4" y="T5"/>
              </a:cxn>
              <a:cxn ang="T11">
                <a:pos x="T6" y="T7"/>
              </a:cxn>
            </a:cxnLst>
            <a:rect l="T12" t="T13" r="T14" b="T15"/>
            <a:pathLst>
              <a:path w="98" h="409">
                <a:moveTo>
                  <a:pt x="98" y="142"/>
                </a:moveTo>
                <a:lnTo>
                  <a:pt x="0" y="409"/>
                </a:lnTo>
                <a:lnTo>
                  <a:pt x="49" y="0"/>
                </a:lnTo>
                <a:lnTo>
                  <a:pt x="98" y="1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40" name="Line 46"/>
          <p:cNvSpPr>
            <a:spLocks noChangeShapeType="1"/>
          </p:cNvSpPr>
          <p:nvPr/>
        </p:nvSpPr>
        <p:spPr bwMode="auto">
          <a:xfrm flipV="1">
            <a:off x="3755784" y="3636969"/>
            <a:ext cx="101111"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1" name="Line 47"/>
          <p:cNvSpPr>
            <a:spLocks noChangeShapeType="1"/>
          </p:cNvSpPr>
          <p:nvPr/>
        </p:nvSpPr>
        <p:spPr bwMode="auto">
          <a:xfrm flipH="1">
            <a:off x="3856895" y="2940052"/>
            <a:ext cx="227135" cy="6969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2" name="Freeform 48"/>
          <p:cNvSpPr>
            <a:spLocks/>
          </p:cNvSpPr>
          <p:nvPr/>
        </p:nvSpPr>
        <p:spPr bwMode="auto">
          <a:xfrm>
            <a:off x="4847492" y="3082927"/>
            <a:ext cx="216877" cy="254000"/>
          </a:xfrm>
          <a:custGeom>
            <a:avLst/>
            <a:gdLst>
              <a:gd name="T0" fmla="*/ 2147483647 w 94"/>
              <a:gd name="T1" fmla="*/ 2147483647 h 97"/>
              <a:gd name="T2" fmla="*/ 2147483647 w 94"/>
              <a:gd name="T3" fmla="*/ 0 h 97"/>
              <a:gd name="T4" fmla="*/ 0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45" y="97"/>
                </a:moveTo>
                <a:lnTo>
                  <a:pt x="94" y="0"/>
                </a:lnTo>
                <a:lnTo>
                  <a:pt x="0" y="0"/>
                </a:lnTo>
                <a:lnTo>
                  <a:pt x="45"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43" name="Freeform 49"/>
          <p:cNvSpPr>
            <a:spLocks/>
          </p:cNvSpPr>
          <p:nvPr/>
        </p:nvSpPr>
        <p:spPr bwMode="auto">
          <a:xfrm>
            <a:off x="4953000" y="3082927"/>
            <a:ext cx="215412" cy="254000"/>
          </a:xfrm>
          <a:custGeom>
            <a:avLst/>
            <a:gdLst>
              <a:gd name="T0" fmla="*/ 2147483647 w 93"/>
              <a:gd name="T1" fmla="*/ 2147483647 h 97"/>
              <a:gd name="T2" fmla="*/ 0 w 93"/>
              <a:gd name="T3" fmla="*/ 2147483647 h 97"/>
              <a:gd name="T4" fmla="*/ 2147483647 w 93"/>
              <a:gd name="T5" fmla="*/ 0 h 97"/>
              <a:gd name="T6" fmla="*/ 2147483647 w 93"/>
              <a:gd name="T7" fmla="*/ 2147483647 h 97"/>
              <a:gd name="T8" fmla="*/ 0 60000 65536"/>
              <a:gd name="T9" fmla="*/ 0 60000 65536"/>
              <a:gd name="T10" fmla="*/ 0 60000 65536"/>
              <a:gd name="T11" fmla="*/ 0 60000 65536"/>
              <a:gd name="T12" fmla="*/ 0 w 93"/>
              <a:gd name="T13" fmla="*/ 0 h 97"/>
              <a:gd name="T14" fmla="*/ 93 w 93"/>
              <a:gd name="T15" fmla="*/ 97 h 97"/>
            </a:gdLst>
            <a:ahLst/>
            <a:cxnLst>
              <a:cxn ang="T8">
                <a:pos x="T0" y="T1"/>
              </a:cxn>
              <a:cxn ang="T9">
                <a:pos x="T2" y="T3"/>
              </a:cxn>
              <a:cxn ang="T10">
                <a:pos x="T4" y="T5"/>
              </a:cxn>
              <a:cxn ang="T11">
                <a:pos x="T6" y="T7"/>
              </a:cxn>
            </a:cxnLst>
            <a:rect l="T12" t="T13" r="T14" b="T15"/>
            <a:pathLst>
              <a:path w="93" h="97">
                <a:moveTo>
                  <a:pt x="93" y="74"/>
                </a:moveTo>
                <a:lnTo>
                  <a:pt x="0" y="97"/>
                </a:lnTo>
                <a:lnTo>
                  <a:pt x="49" y="0"/>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44" name="Line 50"/>
          <p:cNvSpPr>
            <a:spLocks noChangeShapeType="1"/>
          </p:cNvSpPr>
          <p:nvPr/>
        </p:nvSpPr>
        <p:spPr bwMode="auto">
          <a:xfrm flipV="1">
            <a:off x="4953000" y="3276607"/>
            <a:ext cx="2154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5" name="Line 51"/>
          <p:cNvSpPr>
            <a:spLocks noChangeShapeType="1"/>
          </p:cNvSpPr>
          <p:nvPr/>
        </p:nvSpPr>
        <p:spPr bwMode="auto">
          <a:xfrm>
            <a:off x="4847492" y="3082927"/>
            <a:ext cx="105508" cy="2540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6" name="Freeform 52"/>
          <p:cNvSpPr>
            <a:spLocks/>
          </p:cNvSpPr>
          <p:nvPr/>
        </p:nvSpPr>
        <p:spPr bwMode="auto">
          <a:xfrm>
            <a:off x="3423138" y="3660782"/>
            <a:ext cx="218343"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47" name="Freeform 53"/>
          <p:cNvSpPr>
            <a:spLocks/>
          </p:cNvSpPr>
          <p:nvPr/>
        </p:nvSpPr>
        <p:spPr bwMode="auto">
          <a:xfrm>
            <a:off x="3535976" y="3660782"/>
            <a:ext cx="219808" cy="9683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48" name="Line 54"/>
          <p:cNvSpPr>
            <a:spLocks noChangeShapeType="1"/>
          </p:cNvSpPr>
          <p:nvPr/>
        </p:nvSpPr>
        <p:spPr bwMode="auto">
          <a:xfrm flipH="1" flipV="1">
            <a:off x="3535976" y="3660777"/>
            <a:ext cx="206619"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9" name="Line 55"/>
          <p:cNvSpPr>
            <a:spLocks noChangeShapeType="1"/>
          </p:cNvSpPr>
          <p:nvPr/>
        </p:nvSpPr>
        <p:spPr bwMode="auto">
          <a:xfrm flipV="1">
            <a:off x="3434862" y="3660782"/>
            <a:ext cx="1011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50" name="Freeform 56"/>
          <p:cNvSpPr>
            <a:spLocks/>
          </p:cNvSpPr>
          <p:nvPr/>
        </p:nvSpPr>
        <p:spPr bwMode="auto">
          <a:xfrm>
            <a:off x="4300904" y="2532064"/>
            <a:ext cx="216877" cy="431800"/>
          </a:xfrm>
          <a:custGeom>
            <a:avLst/>
            <a:gdLst>
              <a:gd name="T0" fmla="*/ 2147483647 w 93"/>
              <a:gd name="T1" fmla="*/ 2147483647 h 165"/>
              <a:gd name="T2" fmla="*/ 2147483647 w 93"/>
              <a:gd name="T3" fmla="*/ 0 h 165"/>
              <a:gd name="T4" fmla="*/ 0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44" y="165"/>
                </a:moveTo>
                <a:lnTo>
                  <a:pt x="93" y="0"/>
                </a:lnTo>
                <a:lnTo>
                  <a:pt x="0" y="9"/>
                </a:lnTo>
                <a:lnTo>
                  <a:pt x="44"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51" name="Freeform 57"/>
          <p:cNvSpPr>
            <a:spLocks/>
          </p:cNvSpPr>
          <p:nvPr/>
        </p:nvSpPr>
        <p:spPr bwMode="auto">
          <a:xfrm>
            <a:off x="4403481" y="2532069"/>
            <a:ext cx="216877" cy="481013"/>
          </a:xfrm>
          <a:custGeom>
            <a:avLst/>
            <a:gdLst>
              <a:gd name="T0" fmla="*/ 2147483647 w 94"/>
              <a:gd name="T1" fmla="*/ 2147483647 h 184"/>
              <a:gd name="T2" fmla="*/ 0 w 94"/>
              <a:gd name="T3" fmla="*/ 2147483647 h 184"/>
              <a:gd name="T4" fmla="*/ 2147483647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94" y="184"/>
                </a:moveTo>
                <a:lnTo>
                  <a:pt x="0" y="165"/>
                </a:lnTo>
                <a:lnTo>
                  <a:pt x="49" y="0"/>
                </a:lnTo>
                <a:lnTo>
                  <a:pt x="94"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52" name="Line 58"/>
          <p:cNvSpPr>
            <a:spLocks noChangeShapeType="1"/>
          </p:cNvSpPr>
          <p:nvPr/>
        </p:nvSpPr>
        <p:spPr bwMode="auto">
          <a:xfrm flipH="1" flipV="1">
            <a:off x="4403481" y="2963869"/>
            <a:ext cx="216877" cy="492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53" name="Freeform 59"/>
          <p:cNvSpPr>
            <a:spLocks/>
          </p:cNvSpPr>
          <p:nvPr/>
        </p:nvSpPr>
        <p:spPr bwMode="auto">
          <a:xfrm>
            <a:off x="5064369" y="3082932"/>
            <a:ext cx="216877" cy="193675"/>
          </a:xfrm>
          <a:custGeom>
            <a:avLst/>
            <a:gdLst>
              <a:gd name="T0" fmla="*/ 2147483647 w 93"/>
              <a:gd name="T1" fmla="*/ 2147483647 h 74"/>
              <a:gd name="T2" fmla="*/ 2147483647 w 93"/>
              <a:gd name="T3" fmla="*/ 2147483647 h 74"/>
              <a:gd name="T4" fmla="*/ 0 w 93"/>
              <a:gd name="T5" fmla="*/ 0 h 74"/>
              <a:gd name="T6" fmla="*/ 2147483647 w 93"/>
              <a:gd name="T7" fmla="*/ 2147483647 h 74"/>
              <a:gd name="T8" fmla="*/ 0 60000 65536"/>
              <a:gd name="T9" fmla="*/ 0 60000 65536"/>
              <a:gd name="T10" fmla="*/ 0 60000 65536"/>
              <a:gd name="T11" fmla="*/ 0 60000 65536"/>
              <a:gd name="T12" fmla="*/ 0 w 93"/>
              <a:gd name="T13" fmla="*/ 0 h 74"/>
              <a:gd name="T14" fmla="*/ 93 w 93"/>
              <a:gd name="T15" fmla="*/ 74 h 74"/>
            </a:gdLst>
            <a:ahLst/>
            <a:cxnLst>
              <a:cxn ang="T8">
                <a:pos x="T0" y="T1"/>
              </a:cxn>
              <a:cxn ang="T9">
                <a:pos x="T2" y="T3"/>
              </a:cxn>
              <a:cxn ang="T10">
                <a:pos x="T4" y="T5"/>
              </a:cxn>
              <a:cxn ang="T11">
                <a:pos x="T6" y="T7"/>
              </a:cxn>
            </a:cxnLst>
            <a:rect l="T12" t="T13" r="T14" b="T15"/>
            <a:pathLst>
              <a:path w="93" h="74">
                <a:moveTo>
                  <a:pt x="44" y="74"/>
                </a:moveTo>
                <a:lnTo>
                  <a:pt x="93" y="23"/>
                </a:lnTo>
                <a:lnTo>
                  <a:pt x="0" y="0"/>
                </a:lnTo>
                <a:lnTo>
                  <a:pt x="4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54" name="Freeform 60"/>
          <p:cNvSpPr>
            <a:spLocks/>
          </p:cNvSpPr>
          <p:nvPr/>
        </p:nvSpPr>
        <p:spPr bwMode="auto">
          <a:xfrm>
            <a:off x="5168412" y="3143252"/>
            <a:ext cx="227134" cy="133350"/>
          </a:xfrm>
          <a:custGeom>
            <a:avLst/>
            <a:gdLst>
              <a:gd name="T0" fmla="*/ 2147483647 w 98"/>
              <a:gd name="T1" fmla="*/ 2147483647 h 51"/>
              <a:gd name="T2" fmla="*/ 0 w 98"/>
              <a:gd name="T3" fmla="*/ 2147483647 h 51"/>
              <a:gd name="T4" fmla="*/ 2147483647 w 98"/>
              <a:gd name="T5" fmla="*/ 0 h 51"/>
              <a:gd name="T6" fmla="*/ 2147483647 w 98"/>
              <a:gd name="T7" fmla="*/ 2147483647 h 51"/>
              <a:gd name="T8" fmla="*/ 0 60000 65536"/>
              <a:gd name="T9" fmla="*/ 0 60000 65536"/>
              <a:gd name="T10" fmla="*/ 0 60000 65536"/>
              <a:gd name="T11" fmla="*/ 0 60000 65536"/>
              <a:gd name="T12" fmla="*/ 0 w 98"/>
              <a:gd name="T13" fmla="*/ 0 h 51"/>
              <a:gd name="T14" fmla="*/ 98 w 98"/>
              <a:gd name="T15" fmla="*/ 51 h 51"/>
            </a:gdLst>
            <a:ahLst/>
            <a:cxnLst>
              <a:cxn ang="T8">
                <a:pos x="T0" y="T1"/>
              </a:cxn>
              <a:cxn ang="T9">
                <a:pos x="T2" y="T3"/>
              </a:cxn>
              <a:cxn ang="T10">
                <a:pos x="T4" y="T5"/>
              </a:cxn>
              <a:cxn ang="T11">
                <a:pos x="T6" y="T7"/>
              </a:cxn>
            </a:cxnLst>
            <a:rect l="T12" t="T13" r="T14" b="T15"/>
            <a:pathLst>
              <a:path w="98" h="51">
                <a:moveTo>
                  <a:pt x="98" y="46"/>
                </a:moveTo>
                <a:lnTo>
                  <a:pt x="0" y="51"/>
                </a:lnTo>
                <a:lnTo>
                  <a:pt x="49" y="0"/>
                </a:lnTo>
                <a:lnTo>
                  <a:pt x="98"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55" name="Line 61"/>
          <p:cNvSpPr>
            <a:spLocks noChangeShapeType="1"/>
          </p:cNvSpPr>
          <p:nvPr/>
        </p:nvSpPr>
        <p:spPr bwMode="auto">
          <a:xfrm flipV="1">
            <a:off x="5168412" y="3263902"/>
            <a:ext cx="227134"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56" name="Line 62"/>
          <p:cNvSpPr>
            <a:spLocks noChangeShapeType="1"/>
          </p:cNvSpPr>
          <p:nvPr/>
        </p:nvSpPr>
        <p:spPr bwMode="auto">
          <a:xfrm>
            <a:off x="5064372" y="3082932"/>
            <a:ext cx="104043" cy="1936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57" name="Freeform 63"/>
          <p:cNvSpPr>
            <a:spLocks/>
          </p:cNvSpPr>
          <p:nvPr/>
        </p:nvSpPr>
        <p:spPr bwMode="auto">
          <a:xfrm>
            <a:off x="3641481" y="2208214"/>
            <a:ext cx="215411" cy="1549400"/>
          </a:xfrm>
          <a:custGeom>
            <a:avLst/>
            <a:gdLst>
              <a:gd name="T0" fmla="*/ 0 w 93"/>
              <a:gd name="T1" fmla="*/ 2147483647 h 593"/>
              <a:gd name="T2" fmla="*/ 2147483647 w 93"/>
              <a:gd name="T3" fmla="*/ 0 h 593"/>
              <a:gd name="T4" fmla="*/ 2147483647 w 93"/>
              <a:gd name="T5" fmla="*/ 2147483647 h 593"/>
              <a:gd name="T6" fmla="*/ 0 w 93"/>
              <a:gd name="T7" fmla="*/ 2147483647 h 593"/>
              <a:gd name="T8" fmla="*/ 0 60000 65536"/>
              <a:gd name="T9" fmla="*/ 0 60000 65536"/>
              <a:gd name="T10" fmla="*/ 0 60000 65536"/>
              <a:gd name="T11" fmla="*/ 0 60000 65536"/>
              <a:gd name="T12" fmla="*/ 0 w 93"/>
              <a:gd name="T13" fmla="*/ 0 h 593"/>
              <a:gd name="T14" fmla="*/ 93 w 93"/>
              <a:gd name="T15" fmla="*/ 593 h 593"/>
            </a:gdLst>
            <a:ahLst/>
            <a:cxnLst>
              <a:cxn ang="T8">
                <a:pos x="T0" y="T1"/>
              </a:cxn>
              <a:cxn ang="T9">
                <a:pos x="T2" y="T3"/>
              </a:cxn>
              <a:cxn ang="T10">
                <a:pos x="T4" y="T5"/>
              </a:cxn>
              <a:cxn ang="T11">
                <a:pos x="T6" y="T7"/>
              </a:cxn>
            </a:cxnLst>
            <a:rect l="T12" t="T13" r="T14" b="T15"/>
            <a:pathLst>
              <a:path w="93" h="593">
                <a:moveTo>
                  <a:pt x="0" y="593"/>
                </a:moveTo>
                <a:lnTo>
                  <a:pt x="93" y="0"/>
                </a:lnTo>
                <a:lnTo>
                  <a:pt x="49" y="570"/>
                </a:lnTo>
                <a:lnTo>
                  <a:pt x="0" y="5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58" name="Line 64"/>
          <p:cNvSpPr>
            <a:spLocks noChangeShapeType="1"/>
          </p:cNvSpPr>
          <p:nvPr/>
        </p:nvSpPr>
        <p:spPr bwMode="auto">
          <a:xfrm flipH="1">
            <a:off x="3742592" y="3697294"/>
            <a:ext cx="13189"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59" name="Freeform 65"/>
          <p:cNvSpPr>
            <a:spLocks/>
          </p:cNvSpPr>
          <p:nvPr/>
        </p:nvSpPr>
        <p:spPr bwMode="auto">
          <a:xfrm>
            <a:off x="3755784" y="2208219"/>
            <a:ext cx="213946" cy="1489075"/>
          </a:xfrm>
          <a:custGeom>
            <a:avLst/>
            <a:gdLst>
              <a:gd name="T0" fmla="*/ 2147483647 w 93"/>
              <a:gd name="T1" fmla="*/ 2147483647 h 570"/>
              <a:gd name="T2" fmla="*/ 0 w 93"/>
              <a:gd name="T3" fmla="*/ 2147483647 h 570"/>
              <a:gd name="T4" fmla="*/ 2147483647 w 93"/>
              <a:gd name="T5" fmla="*/ 0 h 570"/>
              <a:gd name="T6" fmla="*/ 2147483647 w 93"/>
              <a:gd name="T7" fmla="*/ 2147483647 h 570"/>
              <a:gd name="T8" fmla="*/ 0 60000 65536"/>
              <a:gd name="T9" fmla="*/ 0 60000 65536"/>
              <a:gd name="T10" fmla="*/ 0 60000 65536"/>
              <a:gd name="T11" fmla="*/ 0 60000 65536"/>
              <a:gd name="T12" fmla="*/ 0 w 93"/>
              <a:gd name="T13" fmla="*/ 0 h 570"/>
              <a:gd name="T14" fmla="*/ 93 w 93"/>
              <a:gd name="T15" fmla="*/ 570 h 570"/>
            </a:gdLst>
            <a:ahLst/>
            <a:cxnLst>
              <a:cxn ang="T8">
                <a:pos x="T0" y="T1"/>
              </a:cxn>
              <a:cxn ang="T9">
                <a:pos x="T2" y="T3"/>
              </a:cxn>
              <a:cxn ang="T10">
                <a:pos x="T4" y="T5"/>
              </a:cxn>
              <a:cxn ang="T11">
                <a:pos x="T6" y="T7"/>
              </a:cxn>
            </a:cxnLst>
            <a:rect l="T12" t="T13" r="T14" b="T15"/>
            <a:pathLst>
              <a:path w="93" h="570">
                <a:moveTo>
                  <a:pt x="93" y="138"/>
                </a:moveTo>
                <a:lnTo>
                  <a:pt x="0" y="570"/>
                </a:lnTo>
                <a:lnTo>
                  <a:pt x="44" y="0"/>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60" name="Line 66"/>
          <p:cNvSpPr>
            <a:spLocks noChangeShapeType="1"/>
          </p:cNvSpPr>
          <p:nvPr/>
        </p:nvSpPr>
        <p:spPr bwMode="auto">
          <a:xfrm flipV="1">
            <a:off x="3641484" y="3697294"/>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61" name="Freeform 67"/>
          <p:cNvSpPr>
            <a:spLocks/>
          </p:cNvSpPr>
          <p:nvPr/>
        </p:nvSpPr>
        <p:spPr bwMode="auto">
          <a:xfrm>
            <a:off x="4517781" y="2532069"/>
            <a:ext cx="216877" cy="481013"/>
          </a:xfrm>
          <a:custGeom>
            <a:avLst/>
            <a:gdLst>
              <a:gd name="T0" fmla="*/ 2147483647 w 94"/>
              <a:gd name="T1" fmla="*/ 2147483647 h 184"/>
              <a:gd name="T2" fmla="*/ 2147483647 w 94"/>
              <a:gd name="T3" fmla="*/ 2147483647 h 184"/>
              <a:gd name="T4" fmla="*/ 0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184"/>
                </a:moveTo>
                <a:lnTo>
                  <a:pt x="94" y="73"/>
                </a:lnTo>
                <a:lnTo>
                  <a:pt x="0" y="0"/>
                </a:lnTo>
                <a:lnTo>
                  <a:pt x="45"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62" name="Freeform 68"/>
          <p:cNvSpPr>
            <a:spLocks/>
          </p:cNvSpPr>
          <p:nvPr/>
        </p:nvSpPr>
        <p:spPr bwMode="auto">
          <a:xfrm>
            <a:off x="4620358" y="2722569"/>
            <a:ext cx="227134" cy="360363"/>
          </a:xfrm>
          <a:custGeom>
            <a:avLst/>
            <a:gdLst>
              <a:gd name="T0" fmla="*/ 2147483647 w 98"/>
              <a:gd name="T1" fmla="*/ 2147483647 h 138"/>
              <a:gd name="T2" fmla="*/ 0 w 98"/>
              <a:gd name="T3" fmla="*/ 2147483647 h 138"/>
              <a:gd name="T4" fmla="*/ 2147483647 w 98"/>
              <a:gd name="T5" fmla="*/ 0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138"/>
                </a:moveTo>
                <a:lnTo>
                  <a:pt x="0" y="111"/>
                </a:lnTo>
                <a:lnTo>
                  <a:pt x="49" y="0"/>
                </a:lnTo>
                <a:lnTo>
                  <a:pt x="98"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63" name="Line 69"/>
          <p:cNvSpPr>
            <a:spLocks noChangeShapeType="1"/>
          </p:cNvSpPr>
          <p:nvPr/>
        </p:nvSpPr>
        <p:spPr bwMode="auto">
          <a:xfrm flipH="1" flipV="1">
            <a:off x="4620358" y="3013077"/>
            <a:ext cx="227134"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64" name="Freeform 70"/>
          <p:cNvSpPr>
            <a:spLocks/>
          </p:cNvSpPr>
          <p:nvPr/>
        </p:nvSpPr>
        <p:spPr bwMode="auto">
          <a:xfrm>
            <a:off x="5281246" y="3143252"/>
            <a:ext cx="216877" cy="157162"/>
          </a:xfrm>
          <a:custGeom>
            <a:avLst/>
            <a:gdLst>
              <a:gd name="T0" fmla="*/ 2147483647 w 94"/>
              <a:gd name="T1" fmla="*/ 2147483647 h 60"/>
              <a:gd name="T2" fmla="*/ 2147483647 w 94"/>
              <a:gd name="T3" fmla="*/ 2147483647 h 60"/>
              <a:gd name="T4" fmla="*/ 0 w 94"/>
              <a:gd name="T5" fmla="*/ 0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49" y="46"/>
                </a:moveTo>
                <a:lnTo>
                  <a:pt x="94" y="60"/>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65" name="Freeform 71"/>
          <p:cNvSpPr>
            <a:spLocks/>
          </p:cNvSpPr>
          <p:nvPr/>
        </p:nvSpPr>
        <p:spPr bwMode="auto">
          <a:xfrm>
            <a:off x="5395546" y="3263907"/>
            <a:ext cx="216877" cy="84137"/>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32"/>
                </a:moveTo>
                <a:lnTo>
                  <a:pt x="0" y="0"/>
                </a:lnTo>
                <a:lnTo>
                  <a:pt x="45" y="14"/>
                </a:lnTo>
                <a:lnTo>
                  <a:pt x="94" y="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66" name="Freeform 72"/>
          <p:cNvSpPr>
            <a:spLocks/>
          </p:cNvSpPr>
          <p:nvPr/>
        </p:nvSpPr>
        <p:spPr bwMode="auto">
          <a:xfrm>
            <a:off x="3308841" y="2711452"/>
            <a:ext cx="227135" cy="1079500"/>
          </a:xfrm>
          <a:custGeom>
            <a:avLst/>
            <a:gdLst>
              <a:gd name="T0" fmla="*/ 0 w 98"/>
              <a:gd name="T1" fmla="*/ 2147483647 h 413"/>
              <a:gd name="T2" fmla="*/ 2147483647 w 98"/>
              <a:gd name="T3" fmla="*/ 0 h 413"/>
              <a:gd name="T4" fmla="*/ 2147483647 w 98"/>
              <a:gd name="T5" fmla="*/ 2147483647 h 413"/>
              <a:gd name="T6" fmla="*/ 0 w 98"/>
              <a:gd name="T7" fmla="*/ 2147483647 h 413"/>
              <a:gd name="T8" fmla="*/ 0 60000 65536"/>
              <a:gd name="T9" fmla="*/ 0 60000 65536"/>
              <a:gd name="T10" fmla="*/ 0 60000 65536"/>
              <a:gd name="T11" fmla="*/ 0 60000 65536"/>
              <a:gd name="T12" fmla="*/ 0 w 98"/>
              <a:gd name="T13" fmla="*/ 0 h 413"/>
              <a:gd name="T14" fmla="*/ 98 w 98"/>
              <a:gd name="T15" fmla="*/ 413 h 413"/>
            </a:gdLst>
            <a:ahLst/>
            <a:cxnLst>
              <a:cxn ang="T8">
                <a:pos x="T0" y="T1"/>
              </a:cxn>
              <a:cxn ang="T9">
                <a:pos x="T2" y="T3"/>
              </a:cxn>
              <a:cxn ang="T10">
                <a:pos x="T4" y="T5"/>
              </a:cxn>
              <a:cxn ang="T11">
                <a:pos x="T6" y="T7"/>
              </a:cxn>
            </a:cxnLst>
            <a:rect l="T12" t="T13" r="T14" b="T15"/>
            <a:pathLst>
              <a:path w="98" h="413">
                <a:moveTo>
                  <a:pt x="0" y="413"/>
                </a:moveTo>
                <a:lnTo>
                  <a:pt x="98" y="0"/>
                </a:lnTo>
                <a:lnTo>
                  <a:pt x="49" y="386"/>
                </a:lnTo>
                <a:lnTo>
                  <a:pt x="0" y="4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67" name="Freeform 73"/>
          <p:cNvSpPr>
            <a:spLocks/>
          </p:cNvSpPr>
          <p:nvPr/>
        </p:nvSpPr>
        <p:spPr bwMode="auto">
          <a:xfrm>
            <a:off x="3423138" y="2711452"/>
            <a:ext cx="218343" cy="1046162"/>
          </a:xfrm>
          <a:custGeom>
            <a:avLst/>
            <a:gdLst>
              <a:gd name="T0" fmla="*/ 2147483647 w 94"/>
              <a:gd name="T1" fmla="*/ 2147483647 h 400"/>
              <a:gd name="T2" fmla="*/ 0 w 94"/>
              <a:gd name="T3" fmla="*/ 2147483647 h 400"/>
              <a:gd name="T4" fmla="*/ 2147483647 w 94"/>
              <a:gd name="T5" fmla="*/ 0 h 400"/>
              <a:gd name="T6" fmla="*/ 2147483647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94" y="400"/>
                </a:moveTo>
                <a:lnTo>
                  <a:pt x="0" y="386"/>
                </a:lnTo>
                <a:lnTo>
                  <a:pt x="49" y="0"/>
                </a:lnTo>
                <a:lnTo>
                  <a:pt x="94" y="40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68" name="Line 74"/>
          <p:cNvSpPr>
            <a:spLocks noChangeShapeType="1"/>
          </p:cNvSpPr>
          <p:nvPr/>
        </p:nvSpPr>
        <p:spPr bwMode="auto">
          <a:xfrm>
            <a:off x="3423139" y="3721107"/>
            <a:ext cx="11723"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69" name="Line 75"/>
          <p:cNvSpPr>
            <a:spLocks noChangeShapeType="1"/>
          </p:cNvSpPr>
          <p:nvPr/>
        </p:nvSpPr>
        <p:spPr bwMode="auto">
          <a:xfrm flipH="1" flipV="1">
            <a:off x="5395546" y="3263907"/>
            <a:ext cx="205154" cy="841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70" name="Line 76"/>
          <p:cNvSpPr>
            <a:spLocks noChangeShapeType="1"/>
          </p:cNvSpPr>
          <p:nvPr/>
        </p:nvSpPr>
        <p:spPr bwMode="auto">
          <a:xfrm>
            <a:off x="5281248" y="3143252"/>
            <a:ext cx="114300"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71" name="Line 77"/>
          <p:cNvSpPr>
            <a:spLocks noChangeShapeType="1"/>
          </p:cNvSpPr>
          <p:nvPr/>
        </p:nvSpPr>
        <p:spPr bwMode="auto">
          <a:xfrm flipH="1" flipV="1">
            <a:off x="3423138" y="3721102"/>
            <a:ext cx="218343"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72" name="Line 78"/>
          <p:cNvSpPr>
            <a:spLocks noChangeShapeType="1"/>
          </p:cNvSpPr>
          <p:nvPr/>
        </p:nvSpPr>
        <p:spPr bwMode="auto">
          <a:xfrm flipV="1">
            <a:off x="3308841" y="3721102"/>
            <a:ext cx="114300"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73" name="Freeform 79"/>
          <p:cNvSpPr>
            <a:spLocks/>
          </p:cNvSpPr>
          <p:nvPr/>
        </p:nvSpPr>
        <p:spPr bwMode="auto">
          <a:xfrm>
            <a:off x="4734659" y="2722569"/>
            <a:ext cx="218342" cy="360363"/>
          </a:xfrm>
          <a:custGeom>
            <a:avLst/>
            <a:gdLst>
              <a:gd name="T0" fmla="*/ 2147483647 w 94"/>
              <a:gd name="T1" fmla="*/ 2147483647 h 138"/>
              <a:gd name="T2" fmla="*/ 2147483647 w 94"/>
              <a:gd name="T3" fmla="*/ 2147483647 h 138"/>
              <a:gd name="T4" fmla="*/ 0 w 94"/>
              <a:gd name="T5" fmla="*/ 0 h 138"/>
              <a:gd name="T6" fmla="*/ 2147483647 w 94"/>
              <a:gd name="T7" fmla="*/ 2147483647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9" y="138"/>
                </a:moveTo>
                <a:lnTo>
                  <a:pt x="94" y="46"/>
                </a:lnTo>
                <a:lnTo>
                  <a:pt x="0" y="0"/>
                </a:lnTo>
                <a:lnTo>
                  <a:pt x="49"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74" name="Freeform 80"/>
          <p:cNvSpPr>
            <a:spLocks/>
          </p:cNvSpPr>
          <p:nvPr/>
        </p:nvSpPr>
        <p:spPr bwMode="auto">
          <a:xfrm>
            <a:off x="4847492" y="2843219"/>
            <a:ext cx="216877" cy="239713"/>
          </a:xfrm>
          <a:custGeom>
            <a:avLst/>
            <a:gdLst>
              <a:gd name="T0" fmla="*/ 2147483647 w 94"/>
              <a:gd name="T1" fmla="*/ 2147483647 h 92"/>
              <a:gd name="T2" fmla="*/ 0 w 94"/>
              <a:gd name="T3" fmla="*/ 2147483647 h 92"/>
              <a:gd name="T4" fmla="*/ 2147483647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92"/>
                </a:lnTo>
                <a:lnTo>
                  <a:pt x="45" y="0"/>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75" name="Line 81"/>
          <p:cNvSpPr>
            <a:spLocks noChangeShapeType="1"/>
          </p:cNvSpPr>
          <p:nvPr/>
        </p:nvSpPr>
        <p:spPr bwMode="auto">
          <a:xfrm flipH="1">
            <a:off x="4847492" y="3082932"/>
            <a:ext cx="216877"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76" name="Line 82"/>
          <p:cNvSpPr>
            <a:spLocks noChangeShapeType="1"/>
          </p:cNvSpPr>
          <p:nvPr/>
        </p:nvSpPr>
        <p:spPr bwMode="auto">
          <a:xfrm>
            <a:off x="4734661" y="2722569"/>
            <a:ext cx="112834" cy="3603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77" name="Freeform 83"/>
          <p:cNvSpPr>
            <a:spLocks/>
          </p:cNvSpPr>
          <p:nvPr/>
        </p:nvSpPr>
        <p:spPr bwMode="auto">
          <a:xfrm>
            <a:off x="5612425" y="3348039"/>
            <a:ext cx="213946" cy="469900"/>
          </a:xfrm>
          <a:custGeom>
            <a:avLst/>
            <a:gdLst>
              <a:gd name="T0" fmla="*/ 2147483647 w 93"/>
              <a:gd name="T1" fmla="*/ 2147483647 h 180"/>
              <a:gd name="T2" fmla="*/ 0 w 93"/>
              <a:gd name="T3" fmla="*/ 0 h 180"/>
              <a:gd name="T4" fmla="*/ 2147483647 w 93"/>
              <a:gd name="T5" fmla="*/ 2147483647 h 180"/>
              <a:gd name="T6" fmla="*/ 2147483647 w 93"/>
              <a:gd name="T7" fmla="*/ 2147483647 h 180"/>
              <a:gd name="T8" fmla="*/ 0 60000 65536"/>
              <a:gd name="T9" fmla="*/ 0 60000 65536"/>
              <a:gd name="T10" fmla="*/ 0 60000 65536"/>
              <a:gd name="T11" fmla="*/ 0 60000 65536"/>
              <a:gd name="T12" fmla="*/ 0 w 93"/>
              <a:gd name="T13" fmla="*/ 0 h 180"/>
              <a:gd name="T14" fmla="*/ 93 w 93"/>
              <a:gd name="T15" fmla="*/ 180 h 180"/>
            </a:gdLst>
            <a:ahLst/>
            <a:cxnLst>
              <a:cxn ang="T8">
                <a:pos x="T0" y="T1"/>
              </a:cxn>
              <a:cxn ang="T9">
                <a:pos x="T2" y="T3"/>
              </a:cxn>
              <a:cxn ang="T10">
                <a:pos x="T4" y="T5"/>
              </a:cxn>
              <a:cxn ang="T11">
                <a:pos x="T6" y="T7"/>
              </a:cxn>
            </a:cxnLst>
            <a:rect l="T12" t="T13" r="T14" b="T15"/>
            <a:pathLst>
              <a:path w="93" h="180">
                <a:moveTo>
                  <a:pt x="93" y="157"/>
                </a:moveTo>
                <a:lnTo>
                  <a:pt x="0" y="0"/>
                </a:lnTo>
                <a:lnTo>
                  <a:pt x="44" y="180"/>
                </a:lnTo>
                <a:lnTo>
                  <a:pt x="93" y="1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78" name="Freeform 84"/>
          <p:cNvSpPr>
            <a:spLocks/>
          </p:cNvSpPr>
          <p:nvPr/>
        </p:nvSpPr>
        <p:spPr bwMode="auto">
          <a:xfrm>
            <a:off x="5498125" y="3300419"/>
            <a:ext cx="216877" cy="517525"/>
          </a:xfrm>
          <a:custGeom>
            <a:avLst/>
            <a:gdLst>
              <a:gd name="T0" fmla="*/ 2147483647 w 93"/>
              <a:gd name="T1" fmla="*/ 2147483647 h 198"/>
              <a:gd name="T2" fmla="*/ 2147483647 w 93"/>
              <a:gd name="T3" fmla="*/ 2147483647 h 198"/>
              <a:gd name="T4" fmla="*/ 0 w 93"/>
              <a:gd name="T5" fmla="*/ 0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49" y="18"/>
                </a:moveTo>
                <a:lnTo>
                  <a:pt x="93" y="198"/>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79" name="Line 85"/>
          <p:cNvSpPr>
            <a:spLocks noChangeShapeType="1"/>
          </p:cNvSpPr>
          <p:nvPr/>
        </p:nvSpPr>
        <p:spPr bwMode="auto">
          <a:xfrm flipH="1">
            <a:off x="5600702" y="3348039"/>
            <a:ext cx="11723"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0" name="Line 86"/>
          <p:cNvSpPr>
            <a:spLocks noChangeShapeType="1"/>
          </p:cNvSpPr>
          <p:nvPr/>
        </p:nvSpPr>
        <p:spPr bwMode="auto">
          <a:xfrm>
            <a:off x="5612425" y="3348044"/>
            <a:ext cx="213946" cy="409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1" name="Line 87"/>
          <p:cNvSpPr>
            <a:spLocks noChangeShapeType="1"/>
          </p:cNvSpPr>
          <p:nvPr/>
        </p:nvSpPr>
        <p:spPr bwMode="auto">
          <a:xfrm>
            <a:off x="5498124" y="3300419"/>
            <a:ext cx="114300"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2" name="Freeform 88"/>
          <p:cNvSpPr>
            <a:spLocks/>
          </p:cNvSpPr>
          <p:nvPr/>
        </p:nvSpPr>
        <p:spPr bwMode="auto">
          <a:xfrm>
            <a:off x="3535976" y="1739902"/>
            <a:ext cx="219808" cy="2017712"/>
          </a:xfrm>
          <a:custGeom>
            <a:avLst/>
            <a:gdLst>
              <a:gd name="T0" fmla="*/ 0 w 94"/>
              <a:gd name="T1" fmla="*/ 2147483647 h 772"/>
              <a:gd name="T2" fmla="*/ 2147483647 w 94"/>
              <a:gd name="T3" fmla="*/ 0 h 772"/>
              <a:gd name="T4" fmla="*/ 2147483647 w 94"/>
              <a:gd name="T5" fmla="*/ 2147483647 h 772"/>
              <a:gd name="T6" fmla="*/ 0 w 94"/>
              <a:gd name="T7" fmla="*/ 2147483647 h 772"/>
              <a:gd name="T8" fmla="*/ 0 60000 65536"/>
              <a:gd name="T9" fmla="*/ 0 60000 65536"/>
              <a:gd name="T10" fmla="*/ 0 60000 65536"/>
              <a:gd name="T11" fmla="*/ 0 60000 65536"/>
              <a:gd name="T12" fmla="*/ 0 w 94"/>
              <a:gd name="T13" fmla="*/ 0 h 772"/>
              <a:gd name="T14" fmla="*/ 94 w 94"/>
              <a:gd name="T15" fmla="*/ 772 h 772"/>
            </a:gdLst>
            <a:ahLst/>
            <a:cxnLst>
              <a:cxn ang="T8">
                <a:pos x="T0" y="T1"/>
              </a:cxn>
              <a:cxn ang="T9">
                <a:pos x="T2" y="T3"/>
              </a:cxn>
              <a:cxn ang="T10">
                <a:pos x="T4" y="T5"/>
              </a:cxn>
              <a:cxn ang="T11">
                <a:pos x="T6" y="T7"/>
              </a:cxn>
            </a:cxnLst>
            <a:rect l="T12" t="T13" r="T14" b="T15"/>
            <a:pathLst>
              <a:path w="94" h="772">
                <a:moveTo>
                  <a:pt x="0" y="372"/>
                </a:moveTo>
                <a:lnTo>
                  <a:pt x="94" y="0"/>
                </a:lnTo>
                <a:lnTo>
                  <a:pt x="45" y="772"/>
                </a:lnTo>
                <a:lnTo>
                  <a:pt x="0" y="37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83" name="Freeform 89"/>
          <p:cNvSpPr>
            <a:spLocks/>
          </p:cNvSpPr>
          <p:nvPr/>
        </p:nvSpPr>
        <p:spPr bwMode="auto">
          <a:xfrm>
            <a:off x="3641481" y="1739902"/>
            <a:ext cx="215411" cy="2017712"/>
          </a:xfrm>
          <a:custGeom>
            <a:avLst/>
            <a:gdLst>
              <a:gd name="T0" fmla="*/ 2147483647 w 93"/>
              <a:gd name="T1" fmla="*/ 2147483647 h 772"/>
              <a:gd name="T2" fmla="*/ 0 w 93"/>
              <a:gd name="T3" fmla="*/ 2147483647 h 772"/>
              <a:gd name="T4" fmla="*/ 2147483647 w 93"/>
              <a:gd name="T5" fmla="*/ 0 h 772"/>
              <a:gd name="T6" fmla="*/ 2147483647 w 93"/>
              <a:gd name="T7" fmla="*/ 2147483647 h 772"/>
              <a:gd name="T8" fmla="*/ 0 60000 65536"/>
              <a:gd name="T9" fmla="*/ 0 60000 65536"/>
              <a:gd name="T10" fmla="*/ 0 60000 65536"/>
              <a:gd name="T11" fmla="*/ 0 60000 65536"/>
              <a:gd name="T12" fmla="*/ 0 w 93"/>
              <a:gd name="T13" fmla="*/ 0 h 772"/>
              <a:gd name="T14" fmla="*/ 93 w 93"/>
              <a:gd name="T15" fmla="*/ 772 h 772"/>
            </a:gdLst>
            <a:ahLst/>
            <a:cxnLst>
              <a:cxn ang="T8">
                <a:pos x="T0" y="T1"/>
              </a:cxn>
              <a:cxn ang="T9">
                <a:pos x="T2" y="T3"/>
              </a:cxn>
              <a:cxn ang="T10">
                <a:pos x="T4" y="T5"/>
              </a:cxn>
              <a:cxn ang="T11">
                <a:pos x="T6" y="T7"/>
              </a:cxn>
            </a:cxnLst>
            <a:rect l="T12" t="T13" r="T14" b="T15"/>
            <a:pathLst>
              <a:path w="93" h="772">
                <a:moveTo>
                  <a:pt x="93" y="179"/>
                </a:moveTo>
                <a:lnTo>
                  <a:pt x="0" y="772"/>
                </a:lnTo>
                <a:lnTo>
                  <a:pt x="49" y="0"/>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84" name="Freeform 90"/>
          <p:cNvSpPr>
            <a:spLocks/>
          </p:cNvSpPr>
          <p:nvPr/>
        </p:nvSpPr>
        <p:spPr bwMode="auto">
          <a:xfrm>
            <a:off x="5715000" y="3757619"/>
            <a:ext cx="228600" cy="93663"/>
          </a:xfrm>
          <a:custGeom>
            <a:avLst/>
            <a:gdLst>
              <a:gd name="T0" fmla="*/ 2147483647 w 99"/>
              <a:gd name="T1" fmla="*/ 0 h 36"/>
              <a:gd name="T2" fmla="*/ 2147483647 w 99"/>
              <a:gd name="T3" fmla="*/ 2147483647 h 36"/>
              <a:gd name="T4" fmla="*/ 0 w 99"/>
              <a:gd name="T5" fmla="*/ 2147483647 h 36"/>
              <a:gd name="T6" fmla="*/ 2147483647 w 99"/>
              <a:gd name="T7" fmla="*/ 0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49" y="0"/>
                </a:moveTo>
                <a:lnTo>
                  <a:pt x="99"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85" name="Freeform 91"/>
          <p:cNvSpPr>
            <a:spLocks/>
          </p:cNvSpPr>
          <p:nvPr/>
        </p:nvSpPr>
        <p:spPr bwMode="auto">
          <a:xfrm>
            <a:off x="5826370" y="3757619"/>
            <a:ext cx="219808" cy="93663"/>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86" name="Line 92"/>
          <p:cNvSpPr>
            <a:spLocks noChangeShapeType="1"/>
          </p:cNvSpPr>
          <p:nvPr/>
        </p:nvSpPr>
        <p:spPr bwMode="auto">
          <a:xfrm flipH="1">
            <a:off x="3641481" y="2208214"/>
            <a:ext cx="215411" cy="1549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7" name="Line 93"/>
          <p:cNvSpPr>
            <a:spLocks noChangeShapeType="1"/>
          </p:cNvSpPr>
          <p:nvPr/>
        </p:nvSpPr>
        <p:spPr bwMode="auto">
          <a:xfrm>
            <a:off x="3535973" y="2711452"/>
            <a:ext cx="105508" cy="1046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8" name="Line 94"/>
          <p:cNvSpPr>
            <a:spLocks noChangeShapeType="1"/>
          </p:cNvSpPr>
          <p:nvPr/>
        </p:nvSpPr>
        <p:spPr bwMode="auto">
          <a:xfrm>
            <a:off x="5826370" y="3757614"/>
            <a:ext cx="219808" cy="333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9" name="Line 95"/>
          <p:cNvSpPr>
            <a:spLocks noChangeShapeType="1"/>
          </p:cNvSpPr>
          <p:nvPr/>
        </p:nvSpPr>
        <p:spPr bwMode="auto">
          <a:xfrm flipV="1">
            <a:off x="5725261" y="3757619"/>
            <a:ext cx="101111"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0" name="Freeform 96"/>
          <p:cNvSpPr>
            <a:spLocks/>
          </p:cNvSpPr>
          <p:nvPr/>
        </p:nvSpPr>
        <p:spPr bwMode="auto">
          <a:xfrm>
            <a:off x="4953000" y="2843219"/>
            <a:ext cx="215412" cy="239713"/>
          </a:xfrm>
          <a:custGeom>
            <a:avLst/>
            <a:gdLst>
              <a:gd name="T0" fmla="*/ 2147483647 w 93"/>
              <a:gd name="T1" fmla="*/ 2147483647 h 92"/>
              <a:gd name="T2" fmla="*/ 2147483647 w 93"/>
              <a:gd name="T3" fmla="*/ 2147483647 h 92"/>
              <a:gd name="T4" fmla="*/ 0 w 93"/>
              <a:gd name="T5" fmla="*/ 0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49" y="92"/>
                </a:moveTo>
                <a:lnTo>
                  <a:pt x="93" y="60"/>
                </a:lnTo>
                <a:lnTo>
                  <a:pt x="0" y="0"/>
                </a:lnTo>
                <a:lnTo>
                  <a:pt x="49"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91" name="Freeform 97"/>
          <p:cNvSpPr>
            <a:spLocks/>
          </p:cNvSpPr>
          <p:nvPr/>
        </p:nvSpPr>
        <p:spPr bwMode="auto">
          <a:xfrm>
            <a:off x="5064369" y="3000382"/>
            <a:ext cx="216877" cy="142875"/>
          </a:xfrm>
          <a:custGeom>
            <a:avLst/>
            <a:gdLst>
              <a:gd name="T0" fmla="*/ 2147483647 w 93"/>
              <a:gd name="T1" fmla="*/ 2147483647 h 55"/>
              <a:gd name="T2" fmla="*/ 0 w 93"/>
              <a:gd name="T3" fmla="*/ 2147483647 h 55"/>
              <a:gd name="T4" fmla="*/ 2147483647 w 93"/>
              <a:gd name="T5" fmla="*/ 0 h 55"/>
              <a:gd name="T6" fmla="*/ 2147483647 w 93"/>
              <a:gd name="T7" fmla="*/ 2147483647 h 55"/>
              <a:gd name="T8" fmla="*/ 0 60000 65536"/>
              <a:gd name="T9" fmla="*/ 0 60000 65536"/>
              <a:gd name="T10" fmla="*/ 0 60000 65536"/>
              <a:gd name="T11" fmla="*/ 0 60000 65536"/>
              <a:gd name="T12" fmla="*/ 0 w 93"/>
              <a:gd name="T13" fmla="*/ 0 h 55"/>
              <a:gd name="T14" fmla="*/ 93 w 93"/>
              <a:gd name="T15" fmla="*/ 55 h 55"/>
            </a:gdLst>
            <a:ahLst/>
            <a:cxnLst>
              <a:cxn ang="T8">
                <a:pos x="T0" y="T1"/>
              </a:cxn>
              <a:cxn ang="T9">
                <a:pos x="T2" y="T3"/>
              </a:cxn>
              <a:cxn ang="T10">
                <a:pos x="T4" y="T5"/>
              </a:cxn>
              <a:cxn ang="T11">
                <a:pos x="T6" y="T7"/>
              </a:cxn>
            </a:cxnLst>
            <a:rect l="T12" t="T13" r="T14" b="T15"/>
            <a:pathLst>
              <a:path w="93" h="55">
                <a:moveTo>
                  <a:pt x="93" y="55"/>
                </a:moveTo>
                <a:lnTo>
                  <a:pt x="0" y="32"/>
                </a:lnTo>
                <a:lnTo>
                  <a:pt x="44" y="0"/>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92" name="Line 98"/>
          <p:cNvSpPr>
            <a:spLocks noChangeShapeType="1"/>
          </p:cNvSpPr>
          <p:nvPr/>
        </p:nvSpPr>
        <p:spPr bwMode="auto">
          <a:xfrm flipH="1" flipV="1">
            <a:off x="5064369" y="3082932"/>
            <a:ext cx="2168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3" name="Line 99"/>
          <p:cNvSpPr>
            <a:spLocks noChangeShapeType="1"/>
          </p:cNvSpPr>
          <p:nvPr/>
        </p:nvSpPr>
        <p:spPr bwMode="auto">
          <a:xfrm>
            <a:off x="4953000" y="2843219"/>
            <a:ext cx="111369" cy="2397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4" name="Freeform 100"/>
          <p:cNvSpPr>
            <a:spLocks/>
          </p:cNvSpPr>
          <p:nvPr/>
        </p:nvSpPr>
        <p:spPr bwMode="auto">
          <a:xfrm>
            <a:off x="3206262" y="2568577"/>
            <a:ext cx="216877" cy="1282700"/>
          </a:xfrm>
          <a:custGeom>
            <a:avLst/>
            <a:gdLst>
              <a:gd name="T0" fmla="*/ 0 w 94"/>
              <a:gd name="T1" fmla="*/ 2147483647 h 491"/>
              <a:gd name="T2" fmla="*/ 2147483647 w 94"/>
              <a:gd name="T3" fmla="*/ 0 h 491"/>
              <a:gd name="T4" fmla="*/ 2147483647 w 94"/>
              <a:gd name="T5" fmla="*/ 2147483647 h 491"/>
              <a:gd name="T6" fmla="*/ 0 w 94"/>
              <a:gd name="T7" fmla="*/ 2147483647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0" y="491"/>
                </a:moveTo>
                <a:lnTo>
                  <a:pt x="94" y="0"/>
                </a:lnTo>
                <a:lnTo>
                  <a:pt x="45" y="468"/>
                </a:lnTo>
                <a:lnTo>
                  <a:pt x="0" y="4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95" name="Freeform 101"/>
          <p:cNvSpPr>
            <a:spLocks/>
          </p:cNvSpPr>
          <p:nvPr/>
        </p:nvSpPr>
        <p:spPr bwMode="auto">
          <a:xfrm>
            <a:off x="3308841" y="2568582"/>
            <a:ext cx="227135" cy="1222375"/>
          </a:xfrm>
          <a:custGeom>
            <a:avLst/>
            <a:gdLst>
              <a:gd name="T0" fmla="*/ 2147483647 w 98"/>
              <a:gd name="T1" fmla="*/ 2147483647 h 468"/>
              <a:gd name="T2" fmla="*/ 0 w 98"/>
              <a:gd name="T3" fmla="*/ 2147483647 h 468"/>
              <a:gd name="T4" fmla="*/ 2147483647 w 98"/>
              <a:gd name="T5" fmla="*/ 0 h 468"/>
              <a:gd name="T6" fmla="*/ 2147483647 w 98"/>
              <a:gd name="T7" fmla="*/ 2147483647 h 468"/>
              <a:gd name="T8" fmla="*/ 0 60000 65536"/>
              <a:gd name="T9" fmla="*/ 0 60000 65536"/>
              <a:gd name="T10" fmla="*/ 0 60000 65536"/>
              <a:gd name="T11" fmla="*/ 0 60000 65536"/>
              <a:gd name="T12" fmla="*/ 0 w 98"/>
              <a:gd name="T13" fmla="*/ 0 h 468"/>
              <a:gd name="T14" fmla="*/ 98 w 98"/>
              <a:gd name="T15" fmla="*/ 468 h 468"/>
            </a:gdLst>
            <a:ahLst/>
            <a:cxnLst>
              <a:cxn ang="T8">
                <a:pos x="T0" y="T1"/>
              </a:cxn>
              <a:cxn ang="T9">
                <a:pos x="T2" y="T3"/>
              </a:cxn>
              <a:cxn ang="T10">
                <a:pos x="T4" y="T5"/>
              </a:cxn>
              <a:cxn ang="T11">
                <a:pos x="T6" y="T7"/>
              </a:cxn>
            </a:cxnLst>
            <a:rect l="T12" t="T13" r="T14" b="T15"/>
            <a:pathLst>
              <a:path w="98" h="468">
                <a:moveTo>
                  <a:pt x="98" y="55"/>
                </a:moveTo>
                <a:lnTo>
                  <a:pt x="0" y="468"/>
                </a:lnTo>
                <a:lnTo>
                  <a:pt x="49" y="0"/>
                </a:lnTo>
                <a:lnTo>
                  <a:pt x="98"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96" name="Freeform 102"/>
          <p:cNvSpPr>
            <a:spLocks/>
          </p:cNvSpPr>
          <p:nvPr/>
        </p:nvSpPr>
        <p:spPr bwMode="auto">
          <a:xfrm>
            <a:off x="5943600" y="3790957"/>
            <a:ext cx="215412"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97" name="Line 103"/>
          <p:cNvSpPr>
            <a:spLocks noChangeShapeType="1"/>
          </p:cNvSpPr>
          <p:nvPr/>
        </p:nvSpPr>
        <p:spPr bwMode="auto">
          <a:xfrm flipV="1">
            <a:off x="3206264" y="3790957"/>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8" name="Line 104"/>
          <p:cNvSpPr>
            <a:spLocks noChangeShapeType="1"/>
          </p:cNvSpPr>
          <p:nvPr/>
        </p:nvSpPr>
        <p:spPr bwMode="auto">
          <a:xfrm flipH="1">
            <a:off x="3308841" y="2711452"/>
            <a:ext cx="227135" cy="10795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9" name="Line 105"/>
          <p:cNvSpPr>
            <a:spLocks noChangeShapeType="1"/>
          </p:cNvSpPr>
          <p:nvPr/>
        </p:nvSpPr>
        <p:spPr bwMode="auto">
          <a:xfrm flipV="1">
            <a:off x="5943602" y="3790957"/>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00" name="Freeform 106"/>
          <p:cNvSpPr>
            <a:spLocks/>
          </p:cNvSpPr>
          <p:nvPr/>
        </p:nvSpPr>
        <p:spPr bwMode="auto">
          <a:xfrm>
            <a:off x="5281246" y="3143252"/>
            <a:ext cx="216877" cy="157162"/>
          </a:xfrm>
          <a:custGeom>
            <a:avLst/>
            <a:gdLst>
              <a:gd name="T0" fmla="*/ 2147483647 w 94"/>
              <a:gd name="T1" fmla="*/ 2147483647 h 60"/>
              <a:gd name="T2" fmla="*/ 0 w 94"/>
              <a:gd name="T3" fmla="*/ 0 h 60"/>
              <a:gd name="T4" fmla="*/ 2147483647 w 94"/>
              <a:gd name="T5" fmla="*/ 2147483647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94" y="60"/>
                </a:moveTo>
                <a:lnTo>
                  <a:pt x="0" y="0"/>
                </a:lnTo>
                <a:lnTo>
                  <a:pt x="49" y="37"/>
                </a:lnTo>
                <a:lnTo>
                  <a:pt x="94" y="6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01" name="Line 107"/>
          <p:cNvSpPr>
            <a:spLocks noChangeShapeType="1"/>
          </p:cNvSpPr>
          <p:nvPr/>
        </p:nvSpPr>
        <p:spPr bwMode="auto">
          <a:xfrm flipH="1" flipV="1">
            <a:off x="5281246" y="3143252"/>
            <a:ext cx="216877" cy="157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02" name="Freeform 108"/>
          <p:cNvSpPr>
            <a:spLocks/>
          </p:cNvSpPr>
          <p:nvPr/>
        </p:nvSpPr>
        <p:spPr bwMode="auto">
          <a:xfrm>
            <a:off x="5168412" y="3000377"/>
            <a:ext cx="227134" cy="239712"/>
          </a:xfrm>
          <a:custGeom>
            <a:avLst/>
            <a:gdLst>
              <a:gd name="T0" fmla="*/ 2147483647 w 98"/>
              <a:gd name="T1" fmla="*/ 2147483647 h 92"/>
              <a:gd name="T2" fmla="*/ 2147483647 w 98"/>
              <a:gd name="T3" fmla="*/ 2147483647 h 92"/>
              <a:gd name="T4" fmla="*/ 0 w 98"/>
              <a:gd name="T5" fmla="*/ 0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49" y="55"/>
                </a:moveTo>
                <a:lnTo>
                  <a:pt x="98" y="92"/>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03" name="Line 109"/>
          <p:cNvSpPr>
            <a:spLocks noChangeShapeType="1"/>
          </p:cNvSpPr>
          <p:nvPr/>
        </p:nvSpPr>
        <p:spPr bwMode="auto">
          <a:xfrm>
            <a:off x="5168413" y="3000382"/>
            <a:ext cx="112834" cy="142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04" name="Line 110"/>
          <p:cNvSpPr>
            <a:spLocks noChangeShapeType="1"/>
          </p:cNvSpPr>
          <p:nvPr/>
        </p:nvSpPr>
        <p:spPr bwMode="auto">
          <a:xfrm flipH="1" flipV="1">
            <a:off x="4517781" y="2532064"/>
            <a:ext cx="216877" cy="1905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05" name="Freeform 111"/>
          <p:cNvSpPr>
            <a:spLocks/>
          </p:cNvSpPr>
          <p:nvPr/>
        </p:nvSpPr>
        <p:spPr bwMode="auto">
          <a:xfrm>
            <a:off x="5498125" y="3300419"/>
            <a:ext cx="216877" cy="517525"/>
          </a:xfrm>
          <a:custGeom>
            <a:avLst/>
            <a:gdLst>
              <a:gd name="T0" fmla="*/ 2147483647 w 93"/>
              <a:gd name="T1" fmla="*/ 2147483647 h 198"/>
              <a:gd name="T2" fmla="*/ 0 w 93"/>
              <a:gd name="T3" fmla="*/ 0 h 198"/>
              <a:gd name="T4" fmla="*/ 2147483647 w 93"/>
              <a:gd name="T5" fmla="*/ 2147483647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93" y="198"/>
                </a:moveTo>
                <a:lnTo>
                  <a:pt x="0" y="0"/>
                </a:lnTo>
                <a:lnTo>
                  <a:pt x="49" y="55"/>
                </a:lnTo>
                <a:lnTo>
                  <a:pt x="93" y="19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06" name="Freeform 112"/>
          <p:cNvSpPr>
            <a:spLocks/>
          </p:cNvSpPr>
          <p:nvPr/>
        </p:nvSpPr>
        <p:spPr bwMode="auto">
          <a:xfrm>
            <a:off x="5715000" y="3817944"/>
            <a:ext cx="228600" cy="93663"/>
          </a:xfrm>
          <a:custGeom>
            <a:avLst/>
            <a:gdLst>
              <a:gd name="T0" fmla="*/ 2147483647 w 99"/>
              <a:gd name="T1" fmla="*/ 2147483647 h 36"/>
              <a:gd name="T2" fmla="*/ 0 w 99"/>
              <a:gd name="T3" fmla="*/ 0 h 36"/>
              <a:gd name="T4" fmla="*/ 2147483647 w 99"/>
              <a:gd name="T5" fmla="*/ 2147483647 h 36"/>
              <a:gd name="T6" fmla="*/ 2147483647 w 99"/>
              <a:gd name="T7" fmla="*/ 2147483647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99" y="13"/>
                </a:moveTo>
                <a:lnTo>
                  <a:pt x="0" y="0"/>
                </a:lnTo>
                <a:lnTo>
                  <a:pt x="49" y="36"/>
                </a:lnTo>
                <a:lnTo>
                  <a:pt x="99"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07" name="Line 113"/>
          <p:cNvSpPr>
            <a:spLocks noChangeShapeType="1"/>
          </p:cNvSpPr>
          <p:nvPr/>
        </p:nvSpPr>
        <p:spPr bwMode="auto">
          <a:xfrm>
            <a:off x="5725259" y="3817939"/>
            <a:ext cx="218342" cy="333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08" name="Freeform 114"/>
          <p:cNvSpPr>
            <a:spLocks/>
          </p:cNvSpPr>
          <p:nvPr/>
        </p:nvSpPr>
        <p:spPr bwMode="auto">
          <a:xfrm>
            <a:off x="5612425" y="3444882"/>
            <a:ext cx="213946" cy="466725"/>
          </a:xfrm>
          <a:custGeom>
            <a:avLst/>
            <a:gdLst>
              <a:gd name="T0" fmla="*/ 2147483647 w 93"/>
              <a:gd name="T1" fmla="*/ 2147483647 h 179"/>
              <a:gd name="T2" fmla="*/ 2147483647 w 93"/>
              <a:gd name="T3" fmla="*/ 2147483647 h 179"/>
              <a:gd name="T4" fmla="*/ 0 w 93"/>
              <a:gd name="T5" fmla="*/ 0 h 179"/>
              <a:gd name="T6" fmla="*/ 2147483647 w 93"/>
              <a:gd name="T7" fmla="*/ 2147483647 h 179"/>
              <a:gd name="T8" fmla="*/ 0 60000 65536"/>
              <a:gd name="T9" fmla="*/ 0 60000 65536"/>
              <a:gd name="T10" fmla="*/ 0 60000 65536"/>
              <a:gd name="T11" fmla="*/ 0 60000 65536"/>
              <a:gd name="T12" fmla="*/ 0 w 93"/>
              <a:gd name="T13" fmla="*/ 0 h 179"/>
              <a:gd name="T14" fmla="*/ 93 w 93"/>
              <a:gd name="T15" fmla="*/ 179 h 179"/>
            </a:gdLst>
            <a:ahLst/>
            <a:cxnLst>
              <a:cxn ang="T8">
                <a:pos x="T0" y="T1"/>
              </a:cxn>
              <a:cxn ang="T9">
                <a:pos x="T2" y="T3"/>
              </a:cxn>
              <a:cxn ang="T10">
                <a:pos x="T4" y="T5"/>
              </a:cxn>
              <a:cxn ang="T11">
                <a:pos x="T6" y="T7"/>
              </a:cxn>
            </a:cxnLst>
            <a:rect l="T12" t="T13" r="T14" b="T15"/>
            <a:pathLst>
              <a:path w="93" h="179">
                <a:moveTo>
                  <a:pt x="44" y="143"/>
                </a:moveTo>
                <a:lnTo>
                  <a:pt x="93" y="179"/>
                </a:lnTo>
                <a:lnTo>
                  <a:pt x="0" y="0"/>
                </a:lnTo>
                <a:lnTo>
                  <a:pt x="44" y="14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09" name="Line 115"/>
          <p:cNvSpPr>
            <a:spLocks noChangeShapeType="1"/>
          </p:cNvSpPr>
          <p:nvPr/>
        </p:nvSpPr>
        <p:spPr bwMode="auto">
          <a:xfrm>
            <a:off x="5715001" y="3817944"/>
            <a:ext cx="1025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0" name="Line 116"/>
          <p:cNvSpPr>
            <a:spLocks noChangeShapeType="1"/>
          </p:cNvSpPr>
          <p:nvPr/>
        </p:nvSpPr>
        <p:spPr bwMode="auto">
          <a:xfrm>
            <a:off x="4145574" y="3648077"/>
            <a:ext cx="1446334"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1" name="Line 117"/>
          <p:cNvSpPr>
            <a:spLocks noChangeShapeType="1"/>
          </p:cNvSpPr>
          <p:nvPr/>
        </p:nvSpPr>
        <p:spPr bwMode="auto">
          <a:xfrm>
            <a:off x="4145574" y="3648077"/>
            <a:ext cx="1446334"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2" name="Line 118"/>
          <p:cNvSpPr>
            <a:spLocks noChangeShapeType="1"/>
          </p:cNvSpPr>
          <p:nvPr/>
        </p:nvSpPr>
        <p:spPr bwMode="auto">
          <a:xfrm flipH="1" flipV="1">
            <a:off x="5498125" y="3300419"/>
            <a:ext cx="216877" cy="517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3" name="Freeform 119"/>
          <p:cNvSpPr>
            <a:spLocks/>
          </p:cNvSpPr>
          <p:nvPr/>
        </p:nvSpPr>
        <p:spPr bwMode="auto">
          <a:xfrm>
            <a:off x="5395546" y="3240089"/>
            <a:ext cx="216877" cy="204788"/>
          </a:xfrm>
          <a:custGeom>
            <a:avLst/>
            <a:gdLst>
              <a:gd name="T0" fmla="*/ 2147483647 w 94"/>
              <a:gd name="T1" fmla="*/ 2147483647 h 78"/>
              <a:gd name="T2" fmla="*/ 2147483647 w 94"/>
              <a:gd name="T3" fmla="*/ 2147483647 h 78"/>
              <a:gd name="T4" fmla="*/ 0 w 94"/>
              <a:gd name="T5" fmla="*/ 0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45" y="23"/>
                </a:moveTo>
                <a:lnTo>
                  <a:pt x="94" y="7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14" name="Freeform 120"/>
          <p:cNvSpPr>
            <a:spLocks/>
          </p:cNvSpPr>
          <p:nvPr/>
        </p:nvSpPr>
        <p:spPr bwMode="auto">
          <a:xfrm>
            <a:off x="4734659" y="2555882"/>
            <a:ext cx="218342" cy="287337"/>
          </a:xfrm>
          <a:custGeom>
            <a:avLst/>
            <a:gdLst>
              <a:gd name="T0" fmla="*/ 2147483647 w 94"/>
              <a:gd name="T1" fmla="*/ 2147483647 h 110"/>
              <a:gd name="T2" fmla="*/ 0 w 94"/>
              <a:gd name="T3" fmla="*/ 2147483647 h 110"/>
              <a:gd name="T4" fmla="*/ 2147483647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110"/>
                </a:moveTo>
                <a:lnTo>
                  <a:pt x="0" y="64"/>
                </a:lnTo>
                <a:lnTo>
                  <a:pt x="49" y="0"/>
                </a:lnTo>
                <a:lnTo>
                  <a:pt x="94"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15" name="Line 121"/>
          <p:cNvSpPr>
            <a:spLocks noChangeShapeType="1"/>
          </p:cNvSpPr>
          <p:nvPr/>
        </p:nvSpPr>
        <p:spPr bwMode="auto">
          <a:xfrm>
            <a:off x="5715001" y="3817944"/>
            <a:ext cx="1025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6" name="Line 122"/>
          <p:cNvSpPr>
            <a:spLocks noChangeShapeType="1"/>
          </p:cNvSpPr>
          <p:nvPr/>
        </p:nvSpPr>
        <p:spPr bwMode="auto">
          <a:xfrm>
            <a:off x="5612426" y="3457577"/>
            <a:ext cx="102577" cy="3603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7" name="Line 123"/>
          <p:cNvSpPr>
            <a:spLocks noChangeShapeType="1"/>
          </p:cNvSpPr>
          <p:nvPr/>
        </p:nvSpPr>
        <p:spPr bwMode="auto">
          <a:xfrm>
            <a:off x="5395549" y="3240094"/>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8" name="Line 124"/>
          <p:cNvSpPr>
            <a:spLocks noChangeShapeType="1"/>
          </p:cNvSpPr>
          <p:nvPr/>
        </p:nvSpPr>
        <p:spPr bwMode="auto">
          <a:xfrm flipH="1" flipV="1">
            <a:off x="4734659" y="2722564"/>
            <a:ext cx="218342"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9" name="Freeform 125"/>
          <p:cNvSpPr>
            <a:spLocks/>
          </p:cNvSpPr>
          <p:nvPr/>
        </p:nvSpPr>
        <p:spPr bwMode="auto">
          <a:xfrm>
            <a:off x="4847492" y="2555882"/>
            <a:ext cx="216877" cy="287337"/>
          </a:xfrm>
          <a:custGeom>
            <a:avLst/>
            <a:gdLst>
              <a:gd name="T0" fmla="*/ 2147483647 w 94"/>
              <a:gd name="T1" fmla="*/ 2147483647 h 110"/>
              <a:gd name="T2" fmla="*/ 2147483647 w 94"/>
              <a:gd name="T3" fmla="*/ 2147483647 h 110"/>
              <a:gd name="T4" fmla="*/ 0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45" y="110"/>
                </a:moveTo>
                <a:lnTo>
                  <a:pt x="94" y="97"/>
                </a:lnTo>
                <a:lnTo>
                  <a:pt x="0" y="0"/>
                </a:lnTo>
                <a:lnTo>
                  <a:pt x="45"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20" name="Freeform 126"/>
          <p:cNvSpPr>
            <a:spLocks/>
          </p:cNvSpPr>
          <p:nvPr/>
        </p:nvSpPr>
        <p:spPr bwMode="auto">
          <a:xfrm>
            <a:off x="4953000" y="2808289"/>
            <a:ext cx="215412" cy="192088"/>
          </a:xfrm>
          <a:custGeom>
            <a:avLst/>
            <a:gdLst>
              <a:gd name="T0" fmla="*/ 2147483647 w 93"/>
              <a:gd name="T1" fmla="*/ 2147483647 h 73"/>
              <a:gd name="T2" fmla="*/ 0 w 93"/>
              <a:gd name="T3" fmla="*/ 2147483647 h 73"/>
              <a:gd name="T4" fmla="*/ 2147483647 w 93"/>
              <a:gd name="T5" fmla="*/ 0 h 73"/>
              <a:gd name="T6" fmla="*/ 2147483647 w 93"/>
              <a:gd name="T7" fmla="*/ 2147483647 h 73"/>
              <a:gd name="T8" fmla="*/ 0 60000 65536"/>
              <a:gd name="T9" fmla="*/ 0 60000 65536"/>
              <a:gd name="T10" fmla="*/ 0 60000 65536"/>
              <a:gd name="T11" fmla="*/ 0 60000 65536"/>
              <a:gd name="T12" fmla="*/ 0 w 93"/>
              <a:gd name="T13" fmla="*/ 0 h 73"/>
              <a:gd name="T14" fmla="*/ 93 w 93"/>
              <a:gd name="T15" fmla="*/ 73 h 73"/>
            </a:gdLst>
            <a:ahLst/>
            <a:cxnLst>
              <a:cxn ang="T8">
                <a:pos x="T0" y="T1"/>
              </a:cxn>
              <a:cxn ang="T9">
                <a:pos x="T2" y="T3"/>
              </a:cxn>
              <a:cxn ang="T10">
                <a:pos x="T4" y="T5"/>
              </a:cxn>
              <a:cxn ang="T11">
                <a:pos x="T6" y="T7"/>
              </a:cxn>
            </a:cxnLst>
            <a:rect l="T12" t="T13" r="T14" b="T15"/>
            <a:pathLst>
              <a:path w="93" h="73">
                <a:moveTo>
                  <a:pt x="93" y="73"/>
                </a:moveTo>
                <a:lnTo>
                  <a:pt x="0" y="13"/>
                </a:lnTo>
                <a:lnTo>
                  <a:pt x="49" y="0"/>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21" name="Freeform 127"/>
          <p:cNvSpPr>
            <a:spLocks/>
          </p:cNvSpPr>
          <p:nvPr/>
        </p:nvSpPr>
        <p:spPr bwMode="auto">
          <a:xfrm>
            <a:off x="3091961" y="2771777"/>
            <a:ext cx="216877" cy="1079500"/>
          </a:xfrm>
          <a:custGeom>
            <a:avLst/>
            <a:gdLst>
              <a:gd name="T0" fmla="*/ 0 w 94"/>
              <a:gd name="T1" fmla="*/ 2147483647 h 413"/>
              <a:gd name="T2" fmla="*/ 2147483647 w 94"/>
              <a:gd name="T3" fmla="*/ 0 h 413"/>
              <a:gd name="T4" fmla="*/ 2147483647 w 94"/>
              <a:gd name="T5" fmla="*/ 2147483647 h 413"/>
              <a:gd name="T6" fmla="*/ 0 w 94"/>
              <a:gd name="T7" fmla="*/ 2147483647 h 413"/>
              <a:gd name="T8" fmla="*/ 0 60000 65536"/>
              <a:gd name="T9" fmla="*/ 0 60000 65536"/>
              <a:gd name="T10" fmla="*/ 0 60000 65536"/>
              <a:gd name="T11" fmla="*/ 0 60000 65536"/>
              <a:gd name="T12" fmla="*/ 0 w 94"/>
              <a:gd name="T13" fmla="*/ 0 h 413"/>
              <a:gd name="T14" fmla="*/ 94 w 94"/>
              <a:gd name="T15" fmla="*/ 413 h 413"/>
            </a:gdLst>
            <a:ahLst/>
            <a:cxnLst>
              <a:cxn ang="T8">
                <a:pos x="T0" y="T1"/>
              </a:cxn>
              <a:cxn ang="T9">
                <a:pos x="T2" y="T3"/>
              </a:cxn>
              <a:cxn ang="T10">
                <a:pos x="T4" y="T5"/>
              </a:cxn>
              <a:cxn ang="T11">
                <a:pos x="T6" y="T7"/>
              </a:cxn>
            </a:cxnLst>
            <a:rect l="T12" t="T13" r="T14" b="T15"/>
            <a:pathLst>
              <a:path w="94" h="413">
                <a:moveTo>
                  <a:pt x="0" y="257"/>
                </a:moveTo>
                <a:lnTo>
                  <a:pt x="94" y="0"/>
                </a:lnTo>
                <a:lnTo>
                  <a:pt x="49" y="413"/>
                </a:lnTo>
                <a:lnTo>
                  <a:pt x="0" y="2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22" name="Freeform 128"/>
          <p:cNvSpPr>
            <a:spLocks/>
          </p:cNvSpPr>
          <p:nvPr/>
        </p:nvSpPr>
        <p:spPr bwMode="auto">
          <a:xfrm>
            <a:off x="3206262" y="2568577"/>
            <a:ext cx="216877" cy="1282700"/>
          </a:xfrm>
          <a:custGeom>
            <a:avLst/>
            <a:gdLst>
              <a:gd name="T0" fmla="*/ 2147483647 w 94"/>
              <a:gd name="T1" fmla="*/ 0 h 491"/>
              <a:gd name="T2" fmla="*/ 0 w 94"/>
              <a:gd name="T3" fmla="*/ 2147483647 h 491"/>
              <a:gd name="T4" fmla="*/ 2147483647 w 94"/>
              <a:gd name="T5" fmla="*/ 2147483647 h 491"/>
              <a:gd name="T6" fmla="*/ 2147483647 w 94"/>
              <a:gd name="T7" fmla="*/ 0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94" y="0"/>
                </a:moveTo>
                <a:lnTo>
                  <a:pt x="0" y="491"/>
                </a:lnTo>
                <a:lnTo>
                  <a:pt x="45" y="78"/>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23" name="Freeform 129"/>
          <p:cNvSpPr>
            <a:spLocks/>
          </p:cNvSpPr>
          <p:nvPr/>
        </p:nvSpPr>
        <p:spPr bwMode="auto">
          <a:xfrm>
            <a:off x="5826370" y="3851280"/>
            <a:ext cx="219808"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24" name="Freeform 130"/>
          <p:cNvSpPr>
            <a:spLocks/>
          </p:cNvSpPr>
          <p:nvPr/>
        </p:nvSpPr>
        <p:spPr bwMode="auto">
          <a:xfrm>
            <a:off x="5943600" y="3851280"/>
            <a:ext cx="215412"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25" name="Line 131"/>
          <p:cNvSpPr>
            <a:spLocks noChangeShapeType="1"/>
          </p:cNvSpPr>
          <p:nvPr/>
        </p:nvSpPr>
        <p:spPr bwMode="auto">
          <a:xfrm flipH="1" flipV="1">
            <a:off x="4953000" y="2843219"/>
            <a:ext cx="215412" cy="1571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6" name="Line 132"/>
          <p:cNvSpPr>
            <a:spLocks noChangeShapeType="1"/>
          </p:cNvSpPr>
          <p:nvPr/>
        </p:nvSpPr>
        <p:spPr bwMode="auto">
          <a:xfrm>
            <a:off x="3091964" y="3444877"/>
            <a:ext cx="114300" cy="406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7" name="Line 133"/>
          <p:cNvSpPr>
            <a:spLocks noChangeShapeType="1"/>
          </p:cNvSpPr>
          <p:nvPr/>
        </p:nvSpPr>
        <p:spPr bwMode="auto">
          <a:xfrm flipH="1">
            <a:off x="3206262" y="2568577"/>
            <a:ext cx="216877" cy="128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8" name="Line 134"/>
          <p:cNvSpPr>
            <a:spLocks noChangeShapeType="1"/>
          </p:cNvSpPr>
          <p:nvPr/>
        </p:nvSpPr>
        <p:spPr bwMode="auto">
          <a:xfrm flipH="1" flipV="1">
            <a:off x="5943600" y="3851277"/>
            <a:ext cx="215412"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9" name="Line 135"/>
          <p:cNvSpPr>
            <a:spLocks noChangeShapeType="1"/>
          </p:cNvSpPr>
          <p:nvPr/>
        </p:nvSpPr>
        <p:spPr bwMode="auto">
          <a:xfrm flipV="1">
            <a:off x="5826369" y="3851282"/>
            <a:ext cx="117231"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0" name="Freeform 136"/>
          <p:cNvSpPr>
            <a:spLocks/>
          </p:cNvSpPr>
          <p:nvPr/>
        </p:nvSpPr>
        <p:spPr bwMode="auto">
          <a:xfrm>
            <a:off x="5168412" y="3000377"/>
            <a:ext cx="227134" cy="239712"/>
          </a:xfrm>
          <a:custGeom>
            <a:avLst/>
            <a:gdLst>
              <a:gd name="T0" fmla="*/ 2147483647 w 98"/>
              <a:gd name="T1" fmla="*/ 2147483647 h 92"/>
              <a:gd name="T2" fmla="*/ 0 w 98"/>
              <a:gd name="T3" fmla="*/ 0 h 92"/>
              <a:gd name="T4" fmla="*/ 2147483647 w 98"/>
              <a:gd name="T5" fmla="*/ 2147483647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98" y="92"/>
                </a:moveTo>
                <a:lnTo>
                  <a:pt x="0" y="0"/>
                </a:lnTo>
                <a:lnTo>
                  <a:pt x="49" y="51"/>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31" name="Line 137"/>
          <p:cNvSpPr>
            <a:spLocks noChangeShapeType="1"/>
          </p:cNvSpPr>
          <p:nvPr/>
        </p:nvSpPr>
        <p:spPr bwMode="auto">
          <a:xfrm flipH="1" flipV="1">
            <a:off x="5168412" y="3000377"/>
            <a:ext cx="227134" cy="2397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2" name="Freeform 138"/>
          <p:cNvSpPr>
            <a:spLocks/>
          </p:cNvSpPr>
          <p:nvPr/>
        </p:nvSpPr>
        <p:spPr bwMode="auto">
          <a:xfrm>
            <a:off x="5064369" y="2808289"/>
            <a:ext cx="216877" cy="325438"/>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73"/>
                </a:moveTo>
                <a:lnTo>
                  <a:pt x="93" y="124"/>
                </a:lnTo>
                <a:lnTo>
                  <a:pt x="0" y="0"/>
                </a:lnTo>
                <a:lnTo>
                  <a:pt x="44"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33" name="Line 139"/>
          <p:cNvSpPr>
            <a:spLocks noChangeShapeType="1"/>
          </p:cNvSpPr>
          <p:nvPr/>
        </p:nvSpPr>
        <p:spPr bwMode="auto">
          <a:xfrm>
            <a:off x="5064372" y="2808289"/>
            <a:ext cx="104043" cy="1920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4" name="Line 140"/>
          <p:cNvSpPr>
            <a:spLocks noChangeShapeType="1"/>
          </p:cNvSpPr>
          <p:nvPr/>
        </p:nvSpPr>
        <p:spPr bwMode="auto">
          <a:xfrm flipV="1">
            <a:off x="6046179" y="3887789"/>
            <a:ext cx="112835"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5" name="Freeform 141"/>
          <p:cNvSpPr>
            <a:spLocks/>
          </p:cNvSpPr>
          <p:nvPr/>
        </p:nvSpPr>
        <p:spPr bwMode="auto">
          <a:xfrm>
            <a:off x="5281246" y="3133732"/>
            <a:ext cx="216877" cy="300037"/>
          </a:xfrm>
          <a:custGeom>
            <a:avLst/>
            <a:gdLst>
              <a:gd name="T0" fmla="*/ 2147483647 w 94"/>
              <a:gd name="T1" fmla="*/ 2147483647 h 115"/>
              <a:gd name="T2" fmla="*/ 2147483647 w 94"/>
              <a:gd name="T3" fmla="*/ 2147483647 h 115"/>
              <a:gd name="T4" fmla="*/ 0 w 94"/>
              <a:gd name="T5" fmla="*/ 0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41"/>
                </a:moveTo>
                <a:lnTo>
                  <a:pt x="94" y="11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36" name="Freeform 142"/>
          <p:cNvSpPr>
            <a:spLocks/>
          </p:cNvSpPr>
          <p:nvPr/>
        </p:nvSpPr>
        <p:spPr bwMode="auto">
          <a:xfrm>
            <a:off x="5395546" y="3240089"/>
            <a:ext cx="216877" cy="204788"/>
          </a:xfrm>
          <a:custGeom>
            <a:avLst/>
            <a:gdLst>
              <a:gd name="T0" fmla="*/ 2147483647 w 94"/>
              <a:gd name="T1" fmla="*/ 2147483647 h 78"/>
              <a:gd name="T2" fmla="*/ 0 w 94"/>
              <a:gd name="T3" fmla="*/ 0 h 78"/>
              <a:gd name="T4" fmla="*/ 2147483647 w 94"/>
              <a:gd name="T5" fmla="*/ 2147483647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94" y="78"/>
                </a:moveTo>
                <a:lnTo>
                  <a:pt x="0" y="0"/>
                </a:lnTo>
                <a:lnTo>
                  <a:pt x="45" y="74"/>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37" name="Freeform 143"/>
          <p:cNvSpPr>
            <a:spLocks/>
          </p:cNvSpPr>
          <p:nvPr/>
        </p:nvSpPr>
        <p:spPr bwMode="auto">
          <a:xfrm>
            <a:off x="3423138" y="1703392"/>
            <a:ext cx="218343" cy="1008063"/>
          </a:xfrm>
          <a:custGeom>
            <a:avLst/>
            <a:gdLst>
              <a:gd name="T0" fmla="*/ 0 w 94"/>
              <a:gd name="T1" fmla="*/ 2147483647 h 386"/>
              <a:gd name="T2" fmla="*/ 2147483647 w 94"/>
              <a:gd name="T3" fmla="*/ 0 h 386"/>
              <a:gd name="T4" fmla="*/ 2147483647 w 94"/>
              <a:gd name="T5" fmla="*/ 2147483647 h 386"/>
              <a:gd name="T6" fmla="*/ 0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0" y="331"/>
                </a:moveTo>
                <a:lnTo>
                  <a:pt x="94" y="0"/>
                </a:lnTo>
                <a:lnTo>
                  <a:pt x="49" y="386"/>
                </a:lnTo>
                <a:lnTo>
                  <a:pt x="0" y="33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38" name="Freeform 144"/>
          <p:cNvSpPr>
            <a:spLocks/>
          </p:cNvSpPr>
          <p:nvPr/>
        </p:nvSpPr>
        <p:spPr bwMode="auto">
          <a:xfrm>
            <a:off x="3535976" y="1703392"/>
            <a:ext cx="219808" cy="1008063"/>
          </a:xfrm>
          <a:custGeom>
            <a:avLst/>
            <a:gdLst>
              <a:gd name="T0" fmla="*/ 2147483647 w 94"/>
              <a:gd name="T1" fmla="*/ 2147483647 h 386"/>
              <a:gd name="T2" fmla="*/ 0 w 94"/>
              <a:gd name="T3" fmla="*/ 2147483647 h 386"/>
              <a:gd name="T4" fmla="*/ 2147483647 w 94"/>
              <a:gd name="T5" fmla="*/ 0 h 386"/>
              <a:gd name="T6" fmla="*/ 2147483647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94" y="14"/>
                </a:moveTo>
                <a:lnTo>
                  <a:pt x="0" y="386"/>
                </a:lnTo>
                <a:lnTo>
                  <a:pt x="45" y="0"/>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39" name="Line 145"/>
          <p:cNvSpPr>
            <a:spLocks noChangeShapeType="1"/>
          </p:cNvSpPr>
          <p:nvPr/>
        </p:nvSpPr>
        <p:spPr bwMode="auto">
          <a:xfrm flipH="1" flipV="1">
            <a:off x="5395546" y="3240089"/>
            <a:ext cx="216877" cy="2047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40" name="Line 146"/>
          <p:cNvSpPr>
            <a:spLocks noChangeShapeType="1"/>
          </p:cNvSpPr>
          <p:nvPr/>
        </p:nvSpPr>
        <p:spPr bwMode="auto">
          <a:xfrm>
            <a:off x="5281248" y="3133727"/>
            <a:ext cx="114300" cy="1063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41" name="Line 147"/>
          <p:cNvSpPr>
            <a:spLocks noChangeShapeType="1"/>
          </p:cNvSpPr>
          <p:nvPr/>
        </p:nvSpPr>
        <p:spPr bwMode="auto">
          <a:xfrm>
            <a:off x="3755784" y="1739902"/>
            <a:ext cx="101111" cy="4683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42" name="Line 148"/>
          <p:cNvSpPr>
            <a:spLocks noChangeShapeType="1"/>
          </p:cNvSpPr>
          <p:nvPr/>
        </p:nvSpPr>
        <p:spPr bwMode="auto">
          <a:xfrm>
            <a:off x="3423139" y="2568582"/>
            <a:ext cx="112835" cy="142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43" name="Line 149"/>
          <p:cNvSpPr>
            <a:spLocks noChangeShapeType="1"/>
          </p:cNvSpPr>
          <p:nvPr/>
        </p:nvSpPr>
        <p:spPr bwMode="auto">
          <a:xfrm flipH="1">
            <a:off x="3535976" y="1739902"/>
            <a:ext cx="219808" cy="9715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44" name="Freeform 150"/>
          <p:cNvSpPr>
            <a:spLocks/>
          </p:cNvSpPr>
          <p:nvPr/>
        </p:nvSpPr>
        <p:spPr bwMode="auto">
          <a:xfrm>
            <a:off x="5612425" y="3444877"/>
            <a:ext cx="213946" cy="527050"/>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79"/>
                </a:moveTo>
                <a:lnTo>
                  <a:pt x="0" y="0"/>
                </a:lnTo>
                <a:lnTo>
                  <a:pt x="44" y="202"/>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45" name="Line 151"/>
          <p:cNvSpPr>
            <a:spLocks noChangeShapeType="1"/>
          </p:cNvSpPr>
          <p:nvPr/>
        </p:nvSpPr>
        <p:spPr bwMode="auto">
          <a:xfrm>
            <a:off x="5612423" y="3444877"/>
            <a:ext cx="1466"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46" name="Freeform 152"/>
          <p:cNvSpPr>
            <a:spLocks/>
          </p:cNvSpPr>
          <p:nvPr/>
        </p:nvSpPr>
        <p:spPr bwMode="auto">
          <a:xfrm>
            <a:off x="5498125" y="3433769"/>
            <a:ext cx="216877" cy="538163"/>
          </a:xfrm>
          <a:custGeom>
            <a:avLst/>
            <a:gdLst>
              <a:gd name="T0" fmla="*/ 2147483647 w 93"/>
              <a:gd name="T1" fmla="*/ 2147483647 h 206"/>
              <a:gd name="T2" fmla="*/ 2147483647 w 93"/>
              <a:gd name="T3" fmla="*/ 2147483647 h 206"/>
              <a:gd name="T4" fmla="*/ 0 w 93"/>
              <a:gd name="T5" fmla="*/ 0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49" y="4"/>
                </a:moveTo>
                <a:lnTo>
                  <a:pt x="93" y="206"/>
                </a:lnTo>
                <a:lnTo>
                  <a:pt x="0" y="0"/>
                </a:lnTo>
                <a:lnTo>
                  <a:pt x="49" y="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47" name="Freeform 153"/>
          <p:cNvSpPr>
            <a:spLocks/>
          </p:cNvSpPr>
          <p:nvPr/>
        </p:nvSpPr>
        <p:spPr bwMode="auto">
          <a:xfrm>
            <a:off x="5715000" y="3911605"/>
            <a:ext cx="228600" cy="96837"/>
          </a:xfrm>
          <a:custGeom>
            <a:avLst/>
            <a:gdLst>
              <a:gd name="T0" fmla="*/ 2147483647 w 99"/>
              <a:gd name="T1" fmla="*/ 0 h 37"/>
              <a:gd name="T2" fmla="*/ 2147483647 w 99"/>
              <a:gd name="T3" fmla="*/ 2147483647 h 37"/>
              <a:gd name="T4" fmla="*/ 0 w 99"/>
              <a:gd name="T5" fmla="*/ 2147483647 h 37"/>
              <a:gd name="T6" fmla="*/ 2147483647 w 99"/>
              <a:gd name="T7" fmla="*/ 0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49" y="0"/>
                </a:moveTo>
                <a:lnTo>
                  <a:pt x="99"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48" name="Freeform 154"/>
          <p:cNvSpPr>
            <a:spLocks/>
          </p:cNvSpPr>
          <p:nvPr/>
        </p:nvSpPr>
        <p:spPr bwMode="auto">
          <a:xfrm>
            <a:off x="5826370" y="3911605"/>
            <a:ext cx="219808" cy="9683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49" name="Line 155"/>
          <p:cNvSpPr>
            <a:spLocks noChangeShapeType="1"/>
          </p:cNvSpPr>
          <p:nvPr/>
        </p:nvSpPr>
        <p:spPr bwMode="auto">
          <a:xfrm flipH="1" flipV="1">
            <a:off x="5612425" y="3444882"/>
            <a:ext cx="213946" cy="4667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50" name="Line 156"/>
          <p:cNvSpPr>
            <a:spLocks noChangeShapeType="1"/>
          </p:cNvSpPr>
          <p:nvPr/>
        </p:nvSpPr>
        <p:spPr bwMode="auto">
          <a:xfrm>
            <a:off x="5498124" y="3433769"/>
            <a:ext cx="114300" cy="11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51" name="Line 157"/>
          <p:cNvSpPr>
            <a:spLocks noChangeShapeType="1"/>
          </p:cNvSpPr>
          <p:nvPr/>
        </p:nvSpPr>
        <p:spPr bwMode="auto">
          <a:xfrm flipH="1" flipV="1">
            <a:off x="5826370" y="3911602"/>
            <a:ext cx="219808"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52" name="Line 158"/>
          <p:cNvSpPr>
            <a:spLocks noChangeShapeType="1"/>
          </p:cNvSpPr>
          <p:nvPr/>
        </p:nvSpPr>
        <p:spPr bwMode="auto">
          <a:xfrm flipV="1">
            <a:off x="5725261" y="3911607"/>
            <a:ext cx="101111"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53" name="Freeform 159"/>
          <p:cNvSpPr>
            <a:spLocks/>
          </p:cNvSpPr>
          <p:nvPr/>
        </p:nvSpPr>
        <p:spPr bwMode="auto">
          <a:xfrm>
            <a:off x="4847492" y="2555877"/>
            <a:ext cx="216877" cy="252412"/>
          </a:xfrm>
          <a:custGeom>
            <a:avLst/>
            <a:gdLst>
              <a:gd name="T0" fmla="*/ 2147483647 w 94"/>
              <a:gd name="T1" fmla="*/ 2147483647 h 97"/>
              <a:gd name="T2" fmla="*/ 0 w 94"/>
              <a:gd name="T3" fmla="*/ 0 h 97"/>
              <a:gd name="T4" fmla="*/ 2147483647 w 94"/>
              <a:gd name="T5" fmla="*/ 2147483647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0"/>
                </a:lnTo>
                <a:lnTo>
                  <a:pt x="45" y="51"/>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54" name="Line 160"/>
          <p:cNvSpPr>
            <a:spLocks noChangeShapeType="1"/>
          </p:cNvSpPr>
          <p:nvPr/>
        </p:nvSpPr>
        <p:spPr bwMode="auto">
          <a:xfrm flipH="1" flipV="1">
            <a:off x="4847492" y="2555877"/>
            <a:ext cx="216877" cy="2524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55" name="Freeform 161"/>
          <p:cNvSpPr>
            <a:spLocks/>
          </p:cNvSpPr>
          <p:nvPr/>
        </p:nvSpPr>
        <p:spPr bwMode="auto">
          <a:xfrm>
            <a:off x="2990851" y="3059119"/>
            <a:ext cx="215411" cy="588963"/>
          </a:xfrm>
          <a:custGeom>
            <a:avLst/>
            <a:gdLst>
              <a:gd name="T0" fmla="*/ 0 w 93"/>
              <a:gd name="T1" fmla="*/ 2147483647 h 225"/>
              <a:gd name="T2" fmla="*/ 2147483647 w 93"/>
              <a:gd name="T3" fmla="*/ 0 h 225"/>
              <a:gd name="T4" fmla="*/ 2147483647 w 93"/>
              <a:gd name="T5" fmla="*/ 2147483647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25"/>
                </a:moveTo>
                <a:lnTo>
                  <a:pt x="93" y="0"/>
                </a:lnTo>
                <a:lnTo>
                  <a:pt x="44" y="147"/>
                </a:lnTo>
                <a:lnTo>
                  <a:pt x="0" y="2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56" name="Freeform 162"/>
          <p:cNvSpPr>
            <a:spLocks/>
          </p:cNvSpPr>
          <p:nvPr/>
        </p:nvSpPr>
        <p:spPr bwMode="auto">
          <a:xfrm>
            <a:off x="3091961" y="2771777"/>
            <a:ext cx="216877" cy="673100"/>
          </a:xfrm>
          <a:custGeom>
            <a:avLst/>
            <a:gdLst>
              <a:gd name="T0" fmla="*/ 2147483647 w 94"/>
              <a:gd name="T1" fmla="*/ 0 h 257"/>
              <a:gd name="T2" fmla="*/ 0 w 94"/>
              <a:gd name="T3" fmla="*/ 2147483647 h 257"/>
              <a:gd name="T4" fmla="*/ 2147483647 w 94"/>
              <a:gd name="T5" fmla="*/ 2147483647 h 257"/>
              <a:gd name="T6" fmla="*/ 2147483647 w 94"/>
              <a:gd name="T7" fmla="*/ 0 h 257"/>
              <a:gd name="T8" fmla="*/ 0 60000 65536"/>
              <a:gd name="T9" fmla="*/ 0 60000 65536"/>
              <a:gd name="T10" fmla="*/ 0 60000 65536"/>
              <a:gd name="T11" fmla="*/ 0 60000 65536"/>
              <a:gd name="T12" fmla="*/ 0 w 94"/>
              <a:gd name="T13" fmla="*/ 0 h 257"/>
              <a:gd name="T14" fmla="*/ 94 w 94"/>
              <a:gd name="T15" fmla="*/ 257 h 257"/>
            </a:gdLst>
            <a:ahLst/>
            <a:cxnLst>
              <a:cxn ang="T8">
                <a:pos x="T0" y="T1"/>
              </a:cxn>
              <a:cxn ang="T9">
                <a:pos x="T2" y="T3"/>
              </a:cxn>
              <a:cxn ang="T10">
                <a:pos x="T4" y="T5"/>
              </a:cxn>
              <a:cxn ang="T11">
                <a:pos x="T6" y="T7"/>
              </a:cxn>
            </a:cxnLst>
            <a:rect l="T12" t="T13" r="T14" b="T15"/>
            <a:pathLst>
              <a:path w="94" h="257">
                <a:moveTo>
                  <a:pt x="94" y="0"/>
                </a:moveTo>
                <a:lnTo>
                  <a:pt x="0" y="257"/>
                </a:lnTo>
                <a:lnTo>
                  <a:pt x="49" y="110"/>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57" name="Freeform 163"/>
          <p:cNvSpPr>
            <a:spLocks/>
          </p:cNvSpPr>
          <p:nvPr/>
        </p:nvSpPr>
        <p:spPr bwMode="auto">
          <a:xfrm>
            <a:off x="5943600" y="3948114"/>
            <a:ext cx="215412" cy="96838"/>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58" name="Line 164"/>
          <p:cNvSpPr>
            <a:spLocks noChangeShapeType="1"/>
          </p:cNvSpPr>
          <p:nvPr/>
        </p:nvSpPr>
        <p:spPr bwMode="auto">
          <a:xfrm flipV="1">
            <a:off x="2990853" y="3444877"/>
            <a:ext cx="101111"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59" name="Line 165"/>
          <p:cNvSpPr>
            <a:spLocks noChangeShapeType="1"/>
          </p:cNvSpPr>
          <p:nvPr/>
        </p:nvSpPr>
        <p:spPr bwMode="auto">
          <a:xfrm flipH="1">
            <a:off x="3091961" y="2771777"/>
            <a:ext cx="216877" cy="6731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60" name="Line 166"/>
          <p:cNvSpPr>
            <a:spLocks noChangeShapeType="1"/>
          </p:cNvSpPr>
          <p:nvPr/>
        </p:nvSpPr>
        <p:spPr bwMode="auto">
          <a:xfrm flipV="1">
            <a:off x="5943602" y="3948114"/>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61" name="Freeform 167"/>
          <p:cNvSpPr>
            <a:spLocks/>
          </p:cNvSpPr>
          <p:nvPr/>
        </p:nvSpPr>
        <p:spPr bwMode="auto">
          <a:xfrm>
            <a:off x="4953000" y="2689227"/>
            <a:ext cx="215412" cy="323850"/>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9" y="46"/>
                </a:moveTo>
                <a:lnTo>
                  <a:pt x="93"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62" name="Freeform 168"/>
          <p:cNvSpPr>
            <a:spLocks/>
          </p:cNvSpPr>
          <p:nvPr/>
        </p:nvSpPr>
        <p:spPr bwMode="auto">
          <a:xfrm>
            <a:off x="5064369" y="2808289"/>
            <a:ext cx="216877" cy="325438"/>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63" name="Line 169"/>
          <p:cNvSpPr>
            <a:spLocks noChangeShapeType="1"/>
          </p:cNvSpPr>
          <p:nvPr/>
        </p:nvSpPr>
        <p:spPr bwMode="auto">
          <a:xfrm flipH="1" flipV="1">
            <a:off x="5064369" y="2808289"/>
            <a:ext cx="216877" cy="3254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64" name="Line 170"/>
          <p:cNvSpPr>
            <a:spLocks noChangeShapeType="1"/>
          </p:cNvSpPr>
          <p:nvPr/>
        </p:nvSpPr>
        <p:spPr bwMode="auto">
          <a:xfrm>
            <a:off x="4953000" y="2689227"/>
            <a:ext cx="111369" cy="1190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65" name="Freeform 171"/>
          <p:cNvSpPr>
            <a:spLocks/>
          </p:cNvSpPr>
          <p:nvPr/>
        </p:nvSpPr>
        <p:spPr bwMode="auto">
          <a:xfrm>
            <a:off x="5168412" y="3013077"/>
            <a:ext cx="227134" cy="311150"/>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46"/>
                </a:moveTo>
                <a:lnTo>
                  <a:pt x="98" y="119"/>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66" name="Freeform 172"/>
          <p:cNvSpPr>
            <a:spLocks/>
          </p:cNvSpPr>
          <p:nvPr/>
        </p:nvSpPr>
        <p:spPr bwMode="auto">
          <a:xfrm>
            <a:off x="5281246" y="3133732"/>
            <a:ext cx="216877" cy="300037"/>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115"/>
                </a:moveTo>
                <a:lnTo>
                  <a:pt x="0" y="0"/>
                </a:lnTo>
                <a:lnTo>
                  <a:pt x="49" y="73"/>
                </a:lnTo>
                <a:lnTo>
                  <a:pt x="94" y="11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67" name="Freeform 173"/>
          <p:cNvSpPr>
            <a:spLocks/>
          </p:cNvSpPr>
          <p:nvPr/>
        </p:nvSpPr>
        <p:spPr bwMode="auto">
          <a:xfrm>
            <a:off x="3308841" y="1966915"/>
            <a:ext cx="227135" cy="804863"/>
          </a:xfrm>
          <a:custGeom>
            <a:avLst/>
            <a:gdLst>
              <a:gd name="T0" fmla="*/ 0 w 98"/>
              <a:gd name="T1" fmla="*/ 2147483647 h 308"/>
              <a:gd name="T2" fmla="*/ 2147483647 w 98"/>
              <a:gd name="T3" fmla="*/ 0 h 308"/>
              <a:gd name="T4" fmla="*/ 2147483647 w 98"/>
              <a:gd name="T5" fmla="*/ 2147483647 h 308"/>
              <a:gd name="T6" fmla="*/ 0 w 98"/>
              <a:gd name="T7" fmla="*/ 2147483647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0" y="308"/>
                </a:moveTo>
                <a:lnTo>
                  <a:pt x="98" y="0"/>
                </a:lnTo>
                <a:lnTo>
                  <a:pt x="49" y="230"/>
                </a:lnTo>
                <a:lnTo>
                  <a:pt x="0" y="3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68" name="Freeform 174"/>
          <p:cNvSpPr>
            <a:spLocks/>
          </p:cNvSpPr>
          <p:nvPr/>
        </p:nvSpPr>
        <p:spPr bwMode="auto">
          <a:xfrm>
            <a:off x="3423138" y="1703389"/>
            <a:ext cx="218343" cy="865188"/>
          </a:xfrm>
          <a:custGeom>
            <a:avLst/>
            <a:gdLst>
              <a:gd name="T0" fmla="*/ 2147483647 w 94"/>
              <a:gd name="T1" fmla="*/ 2147483647 h 331"/>
              <a:gd name="T2" fmla="*/ 0 w 94"/>
              <a:gd name="T3" fmla="*/ 2147483647 h 331"/>
              <a:gd name="T4" fmla="*/ 2147483647 w 94"/>
              <a:gd name="T5" fmla="*/ 0 h 331"/>
              <a:gd name="T6" fmla="*/ 2147483647 w 94"/>
              <a:gd name="T7" fmla="*/ 2147483647 h 331"/>
              <a:gd name="T8" fmla="*/ 0 60000 65536"/>
              <a:gd name="T9" fmla="*/ 0 60000 65536"/>
              <a:gd name="T10" fmla="*/ 0 60000 65536"/>
              <a:gd name="T11" fmla="*/ 0 60000 65536"/>
              <a:gd name="T12" fmla="*/ 0 w 94"/>
              <a:gd name="T13" fmla="*/ 0 h 331"/>
              <a:gd name="T14" fmla="*/ 94 w 94"/>
              <a:gd name="T15" fmla="*/ 331 h 331"/>
            </a:gdLst>
            <a:ahLst/>
            <a:cxnLst>
              <a:cxn ang="T8">
                <a:pos x="T0" y="T1"/>
              </a:cxn>
              <a:cxn ang="T9">
                <a:pos x="T2" y="T3"/>
              </a:cxn>
              <a:cxn ang="T10">
                <a:pos x="T4" y="T5"/>
              </a:cxn>
              <a:cxn ang="T11">
                <a:pos x="T6" y="T7"/>
              </a:cxn>
            </a:cxnLst>
            <a:rect l="T12" t="T13" r="T14" b="T15"/>
            <a:pathLst>
              <a:path w="94" h="331">
                <a:moveTo>
                  <a:pt x="49" y="101"/>
                </a:moveTo>
                <a:lnTo>
                  <a:pt x="0" y="331"/>
                </a:lnTo>
                <a:lnTo>
                  <a:pt x="94" y="0"/>
                </a:lnTo>
                <a:lnTo>
                  <a:pt x="49" y="10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69" name="Line 175"/>
          <p:cNvSpPr>
            <a:spLocks noChangeShapeType="1"/>
          </p:cNvSpPr>
          <p:nvPr/>
        </p:nvSpPr>
        <p:spPr bwMode="auto">
          <a:xfrm flipH="1" flipV="1">
            <a:off x="5281246" y="3133732"/>
            <a:ext cx="216877"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70" name="Line 176"/>
          <p:cNvSpPr>
            <a:spLocks noChangeShapeType="1"/>
          </p:cNvSpPr>
          <p:nvPr/>
        </p:nvSpPr>
        <p:spPr bwMode="auto">
          <a:xfrm>
            <a:off x="5168413" y="3013077"/>
            <a:ext cx="112834"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71" name="Line 177"/>
          <p:cNvSpPr>
            <a:spLocks noChangeShapeType="1"/>
          </p:cNvSpPr>
          <p:nvPr/>
        </p:nvSpPr>
        <p:spPr bwMode="auto">
          <a:xfrm flipV="1">
            <a:off x="3308841" y="2568577"/>
            <a:ext cx="114300"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72" name="Line 178"/>
          <p:cNvSpPr>
            <a:spLocks noChangeShapeType="1"/>
          </p:cNvSpPr>
          <p:nvPr/>
        </p:nvSpPr>
        <p:spPr bwMode="auto">
          <a:xfrm flipH="1">
            <a:off x="3423138" y="1703389"/>
            <a:ext cx="218343" cy="865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73" name="Freeform 179"/>
          <p:cNvSpPr>
            <a:spLocks/>
          </p:cNvSpPr>
          <p:nvPr/>
        </p:nvSpPr>
        <p:spPr bwMode="auto">
          <a:xfrm>
            <a:off x="5498125" y="3433769"/>
            <a:ext cx="216877" cy="538163"/>
          </a:xfrm>
          <a:custGeom>
            <a:avLst/>
            <a:gdLst>
              <a:gd name="T0" fmla="*/ 2147483647 w 93"/>
              <a:gd name="T1" fmla="*/ 2147483647 h 206"/>
              <a:gd name="T2" fmla="*/ 0 w 93"/>
              <a:gd name="T3" fmla="*/ 0 h 206"/>
              <a:gd name="T4" fmla="*/ 2147483647 w 93"/>
              <a:gd name="T5" fmla="*/ 2147483647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93" y="206"/>
                </a:moveTo>
                <a:lnTo>
                  <a:pt x="0" y="0"/>
                </a:lnTo>
                <a:lnTo>
                  <a:pt x="49" y="50"/>
                </a:lnTo>
                <a:lnTo>
                  <a:pt x="93" y="2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74" name="Freeform 180"/>
          <p:cNvSpPr>
            <a:spLocks/>
          </p:cNvSpPr>
          <p:nvPr/>
        </p:nvSpPr>
        <p:spPr bwMode="auto">
          <a:xfrm>
            <a:off x="5715000" y="3971931"/>
            <a:ext cx="228600" cy="96837"/>
          </a:xfrm>
          <a:custGeom>
            <a:avLst/>
            <a:gdLst>
              <a:gd name="T0" fmla="*/ 2147483647 w 99"/>
              <a:gd name="T1" fmla="*/ 2147483647 h 37"/>
              <a:gd name="T2" fmla="*/ 0 w 99"/>
              <a:gd name="T3" fmla="*/ 0 h 37"/>
              <a:gd name="T4" fmla="*/ 2147483647 w 99"/>
              <a:gd name="T5" fmla="*/ 2147483647 h 37"/>
              <a:gd name="T6" fmla="*/ 2147483647 w 99"/>
              <a:gd name="T7" fmla="*/ 2147483647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99" y="14"/>
                </a:moveTo>
                <a:lnTo>
                  <a:pt x="0" y="0"/>
                </a:lnTo>
                <a:lnTo>
                  <a:pt x="49" y="37"/>
                </a:lnTo>
                <a:lnTo>
                  <a:pt x="99"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75" name="Line 181"/>
          <p:cNvSpPr>
            <a:spLocks noChangeShapeType="1"/>
          </p:cNvSpPr>
          <p:nvPr/>
        </p:nvSpPr>
        <p:spPr bwMode="auto">
          <a:xfrm>
            <a:off x="5725259" y="3984627"/>
            <a:ext cx="218342"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76" name="Freeform 182"/>
          <p:cNvSpPr>
            <a:spLocks/>
          </p:cNvSpPr>
          <p:nvPr/>
        </p:nvSpPr>
        <p:spPr bwMode="auto">
          <a:xfrm>
            <a:off x="5612425" y="3563944"/>
            <a:ext cx="213946" cy="504825"/>
          </a:xfrm>
          <a:custGeom>
            <a:avLst/>
            <a:gdLst>
              <a:gd name="T0" fmla="*/ 2147483647 w 93"/>
              <a:gd name="T1" fmla="*/ 2147483647 h 193"/>
              <a:gd name="T2" fmla="*/ 2147483647 w 93"/>
              <a:gd name="T3" fmla="*/ 2147483647 h 193"/>
              <a:gd name="T4" fmla="*/ 0 w 93"/>
              <a:gd name="T5" fmla="*/ 0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156"/>
                </a:moveTo>
                <a:lnTo>
                  <a:pt x="93" y="193"/>
                </a:lnTo>
                <a:lnTo>
                  <a:pt x="0" y="0"/>
                </a:lnTo>
                <a:lnTo>
                  <a:pt x="44"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77" name="Line 183"/>
          <p:cNvSpPr>
            <a:spLocks noChangeShapeType="1"/>
          </p:cNvSpPr>
          <p:nvPr/>
        </p:nvSpPr>
        <p:spPr bwMode="auto">
          <a:xfrm>
            <a:off x="5715001" y="3971927"/>
            <a:ext cx="1025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78" name="Line 184"/>
          <p:cNvSpPr>
            <a:spLocks noChangeShapeType="1"/>
          </p:cNvSpPr>
          <p:nvPr/>
        </p:nvSpPr>
        <p:spPr bwMode="auto">
          <a:xfrm flipH="1" flipV="1">
            <a:off x="5498125" y="3433769"/>
            <a:ext cx="216877" cy="5381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79" name="Freeform 185"/>
          <p:cNvSpPr>
            <a:spLocks/>
          </p:cNvSpPr>
          <p:nvPr/>
        </p:nvSpPr>
        <p:spPr bwMode="auto">
          <a:xfrm>
            <a:off x="5395546" y="3324227"/>
            <a:ext cx="216877" cy="239712"/>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42"/>
                </a:moveTo>
                <a:lnTo>
                  <a:pt x="94" y="92"/>
                </a:lnTo>
                <a:lnTo>
                  <a:pt x="0" y="0"/>
                </a:lnTo>
                <a:lnTo>
                  <a:pt x="45"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80" name="Line 186"/>
          <p:cNvSpPr>
            <a:spLocks noChangeShapeType="1"/>
          </p:cNvSpPr>
          <p:nvPr/>
        </p:nvSpPr>
        <p:spPr bwMode="auto">
          <a:xfrm>
            <a:off x="5715001" y="3971927"/>
            <a:ext cx="10258"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81" name="Line 187"/>
          <p:cNvSpPr>
            <a:spLocks noChangeShapeType="1"/>
          </p:cNvSpPr>
          <p:nvPr/>
        </p:nvSpPr>
        <p:spPr bwMode="auto">
          <a:xfrm>
            <a:off x="5612426" y="3563939"/>
            <a:ext cx="102577" cy="407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82" name="Line 188"/>
          <p:cNvSpPr>
            <a:spLocks noChangeShapeType="1"/>
          </p:cNvSpPr>
          <p:nvPr/>
        </p:nvSpPr>
        <p:spPr bwMode="auto">
          <a:xfrm>
            <a:off x="5395549" y="3324232"/>
            <a:ext cx="102577" cy="1095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83" name="Freeform 189"/>
          <p:cNvSpPr>
            <a:spLocks/>
          </p:cNvSpPr>
          <p:nvPr/>
        </p:nvSpPr>
        <p:spPr bwMode="auto">
          <a:xfrm>
            <a:off x="3641481" y="1306514"/>
            <a:ext cx="215411" cy="433388"/>
          </a:xfrm>
          <a:custGeom>
            <a:avLst/>
            <a:gdLst>
              <a:gd name="T0" fmla="*/ 0 w 93"/>
              <a:gd name="T1" fmla="*/ 2147483647 h 166"/>
              <a:gd name="T2" fmla="*/ 2147483647 w 93"/>
              <a:gd name="T3" fmla="*/ 0 h 166"/>
              <a:gd name="T4" fmla="*/ 2147483647 w 93"/>
              <a:gd name="T5" fmla="*/ 2147483647 h 166"/>
              <a:gd name="T6" fmla="*/ 0 w 93"/>
              <a:gd name="T7" fmla="*/ 2147483647 h 166"/>
              <a:gd name="T8" fmla="*/ 0 60000 65536"/>
              <a:gd name="T9" fmla="*/ 0 60000 65536"/>
              <a:gd name="T10" fmla="*/ 0 60000 65536"/>
              <a:gd name="T11" fmla="*/ 0 60000 65536"/>
              <a:gd name="T12" fmla="*/ 0 w 93"/>
              <a:gd name="T13" fmla="*/ 0 h 166"/>
              <a:gd name="T14" fmla="*/ 93 w 93"/>
              <a:gd name="T15" fmla="*/ 166 h 166"/>
            </a:gdLst>
            <a:ahLst/>
            <a:cxnLst>
              <a:cxn ang="T8">
                <a:pos x="T0" y="T1"/>
              </a:cxn>
              <a:cxn ang="T9">
                <a:pos x="T2" y="T3"/>
              </a:cxn>
              <a:cxn ang="T10">
                <a:pos x="T4" y="T5"/>
              </a:cxn>
              <a:cxn ang="T11">
                <a:pos x="T6" y="T7"/>
              </a:cxn>
            </a:cxnLst>
            <a:rect l="T12" t="T13" r="T14" b="T15"/>
            <a:pathLst>
              <a:path w="93" h="166">
                <a:moveTo>
                  <a:pt x="0" y="152"/>
                </a:moveTo>
                <a:lnTo>
                  <a:pt x="93" y="0"/>
                </a:lnTo>
                <a:lnTo>
                  <a:pt x="49" y="166"/>
                </a:lnTo>
                <a:lnTo>
                  <a:pt x="0" y="15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84" name="Line 190"/>
          <p:cNvSpPr>
            <a:spLocks noChangeShapeType="1"/>
          </p:cNvSpPr>
          <p:nvPr/>
        </p:nvSpPr>
        <p:spPr bwMode="auto">
          <a:xfrm>
            <a:off x="3641484" y="1703394"/>
            <a:ext cx="114300"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85" name="Freeform 191"/>
          <p:cNvSpPr>
            <a:spLocks/>
          </p:cNvSpPr>
          <p:nvPr/>
        </p:nvSpPr>
        <p:spPr bwMode="auto">
          <a:xfrm>
            <a:off x="2878018" y="3336927"/>
            <a:ext cx="213946" cy="444500"/>
          </a:xfrm>
          <a:custGeom>
            <a:avLst/>
            <a:gdLst>
              <a:gd name="T0" fmla="*/ 0 w 93"/>
              <a:gd name="T1" fmla="*/ 2147483647 h 170"/>
              <a:gd name="T2" fmla="*/ 2147483647 w 93"/>
              <a:gd name="T3" fmla="*/ 0 h 170"/>
              <a:gd name="T4" fmla="*/ 2147483647 w 93"/>
              <a:gd name="T5" fmla="*/ 2147483647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170"/>
                </a:moveTo>
                <a:lnTo>
                  <a:pt x="93" y="0"/>
                </a:lnTo>
                <a:lnTo>
                  <a:pt x="49" y="119"/>
                </a:lnTo>
                <a:lnTo>
                  <a:pt x="0" y="17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86" name="Freeform 192"/>
          <p:cNvSpPr>
            <a:spLocks/>
          </p:cNvSpPr>
          <p:nvPr/>
        </p:nvSpPr>
        <p:spPr bwMode="auto">
          <a:xfrm>
            <a:off x="2990851" y="3059119"/>
            <a:ext cx="215411" cy="588963"/>
          </a:xfrm>
          <a:custGeom>
            <a:avLst/>
            <a:gdLst>
              <a:gd name="T0" fmla="*/ 2147483647 w 93"/>
              <a:gd name="T1" fmla="*/ 0 h 225"/>
              <a:gd name="T2" fmla="*/ 0 w 93"/>
              <a:gd name="T3" fmla="*/ 2147483647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22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87" name="Line 193"/>
          <p:cNvSpPr>
            <a:spLocks noChangeShapeType="1"/>
          </p:cNvSpPr>
          <p:nvPr/>
        </p:nvSpPr>
        <p:spPr bwMode="auto">
          <a:xfrm flipV="1">
            <a:off x="2878015" y="3648077"/>
            <a:ext cx="112835" cy="1333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88" name="Line 194"/>
          <p:cNvSpPr>
            <a:spLocks noChangeShapeType="1"/>
          </p:cNvSpPr>
          <p:nvPr/>
        </p:nvSpPr>
        <p:spPr bwMode="auto">
          <a:xfrm flipH="1">
            <a:off x="2990851" y="3059119"/>
            <a:ext cx="215411" cy="5889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89" name="Freeform 195"/>
          <p:cNvSpPr>
            <a:spLocks/>
          </p:cNvSpPr>
          <p:nvPr/>
        </p:nvSpPr>
        <p:spPr bwMode="auto">
          <a:xfrm>
            <a:off x="5826370" y="4008439"/>
            <a:ext cx="219808"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90" name="Freeform 196"/>
          <p:cNvSpPr>
            <a:spLocks/>
          </p:cNvSpPr>
          <p:nvPr/>
        </p:nvSpPr>
        <p:spPr bwMode="auto">
          <a:xfrm>
            <a:off x="5943600" y="4008439"/>
            <a:ext cx="215412" cy="96838"/>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91" name="Line 197"/>
          <p:cNvSpPr>
            <a:spLocks noChangeShapeType="1"/>
          </p:cNvSpPr>
          <p:nvPr/>
        </p:nvSpPr>
        <p:spPr bwMode="auto">
          <a:xfrm flipH="1" flipV="1">
            <a:off x="5943600" y="4008439"/>
            <a:ext cx="215412"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92" name="Line 198"/>
          <p:cNvSpPr>
            <a:spLocks noChangeShapeType="1"/>
          </p:cNvSpPr>
          <p:nvPr/>
        </p:nvSpPr>
        <p:spPr bwMode="auto">
          <a:xfrm flipV="1">
            <a:off x="5826369" y="4008439"/>
            <a:ext cx="117231"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93" name="Line 199"/>
          <p:cNvSpPr>
            <a:spLocks noChangeShapeType="1"/>
          </p:cNvSpPr>
          <p:nvPr/>
        </p:nvSpPr>
        <p:spPr bwMode="auto">
          <a:xfrm flipH="1" flipV="1">
            <a:off x="4794738" y="2484439"/>
            <a:ext cx="158262" cy="2047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94" name="Freeform 200"/>
          <p:cNvSpPr>
            <a:spLocks/>
          </p:cNvSpPr>
          <p:nvPr/>
        </p:nvSpPr>
        <p:spPr bwMode="auto">
          <a:xfrm>
            <a:off x="3308841" y="1966915"/>
            <a:ext cx="227135" cy="804863"/>
          </a:xfrm>
          <a:custGeom>
            <a:avLst/>
            <a:gdLst>
              <a:gd name="T0" fmla="*/ 2147483647 w 98"/>
              <a:gd name="T1" fmla="*/ 0 h 308"/>
              <a:gd name="T2" fmla="*/ 0 w 98"/>
              <a:gd name="T3" fmla="*/ 2147483647 h 308"/>
              <a:gd name="T4" fmla="*/ 2147483647 w 98"/>
              <a:gd name="T5" fmla="*/ 2147483647 h 308"/>
              <a:gd name="T6" fmla="*/ 2147483647 w 98"/>
              <a:gd name="T7" fmla="*/ 0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98" y="0"/>
                </a:moveTo>
                <a:lnTo>
                  <a:pt x="0" y="308"/>
                </a:lnTo>
                <a:lnTo>
                  <a:pt x="49" y="184"/>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95" name="Line 201"/>
          <p:cNvSpPr>
            <a:spLocks noChangeShapeType="1"/>
          </p:cNvSpPr>
          <p:nvPr/>
        </p:nvSpPr>
        <p:spPr bwMode="auto">
          <a:xfrm flipH="1">
            <a:off x="3308841" y="2039939"/>
            <a:ext cx="197827" cy="7318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96" name="Freeform 202"/>
          <p:cNvSpPr>
            <a:spLocks/>
          </p:cNvSpPr>
          <p:nvPr/>
        </p:nvSpPr>
        <p:spPr bwMode="auto">
          <a:xfrm>
            <a:off x="3206262" y="2447932"/>
            <a:ext cx="216877" cy="611187"/>
          </a:xfrm>
          <a:custGeom>
            <a:avLst/>
            <a:gdLst>
              <a:gd name="T0" fmla="*/ 0 w 94"/>
              <a:gd name="T1" fmla="*/ 2147483647 h 234"/>
              <a:gd name="T2" fmla="*/ 2147483647 w 94"/>
              <a:gd name="T3" fmla="*/ 0 h 234"/>
              <a:gd name="T4" fmla="*/ 2147483647 w 94"/>
              <a:gd name="T5" fmla="*/ 2147483647 h 234"/>
              <a:gd name="T6" fmla="*/ 0 w 94"/>
              <a:gd name="T7" fmla="*/ 2147483647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0" y="234"/>
                </a:moveTo>
                <a:lnTo>
                  <a:pt x="94" y="0"/>
                </a:lnTo>
                <a:lnTo>
                  <a:pt x="45" y="124"/>
                </a:lnTo>
                <a:lnTo>
                  <a:pt x="0" y="2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97" name="Line 203"/>
          <p:cNvSpPr>
            <a:spLocks noChangeShapeType="1"/>
          </p:cNvSpPr>
          <p:nvPr/>
        </p:nvSpPr>
        <p:spPr bwMode="auto">
          <a:xfrm flipV="1">
            <a:off x="3206264" y="2771782"/>
            <a:ext cx="102577" cy="287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98" name="Freeform 204"/>
          <p:cNvSpPr>
            <a:spLocks/>
          </p:cNvSpPr>
          <p:nvPr/>
        </p:nvSpPr>
        <p:spPr bwMode="auto">
          <a:xfrm>
            <a:off x="4847492" y="2616207"/>
            <a:ext cx="216877" cy="276225"/>
          </a:xfrm>
          <a:custGeom>
            <a:avLst/>
            <a:gdLst>
              <a:gd name="T0" fmla="*/ 2147483647 w 94"/>
              <a:gd name="T1" fmla="*/ 2147483647 h 106"/>
              <a:gd name="T2" fmla="*/ 2147483647 w 94"/>
              <a:gd name="T3" fmla="*/ 2147483647 h 106"/>
              <a:gd name="T4" fmla="*/ 0 w 94"/>
              <a:gd name="T5" fmla="*/ 0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28"/>
                </a:moveTo>
                <a:lnTo>
                  <a:pt x="94" y="106"/>
                </a:lnTo>
                <a:lnTo>
                  <a:pt x="0" y="0"/>
                </a:lnTo>
                <a:lnTo>
                  <a:pt x="45"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99" name="Freeform 205"/>
          <p:cNvSpPr>
            <a:spLocks/>
          </p:cNvSpPr>
          <p:nvPr/>
        </p:nvSpPr>
        <p:spPr bwMode="auto">
          <a:xfrm>
            <a:off x="4953000" y="2689227"/>
            <a:ext cx="215412" cy="323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9"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00" name="Line 206"/>
          <p:cNvSpPr>
            <a:spLocks noChangeShapeType="1"/>
          </p:cNvSpPr>
          <p:nvPr/>
        </p:nvSpPr>
        <p:spPr bwMode="auto">
          <a:xfrm flipH="1" flipV="1">
            <a:off x="4953000" y="2689227"/>
            <a:ext cx="215412"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01" name="Freeform 207"/>
          <p:cNvSpPr>
            <a:spLocks/>
          </p:cNvSpPr>
          <p:nvPr/>
        </p:nvSpPr>
        <p:spPr bwMode="auto">
          <a:xfrm>
            <a:off x="5064369" y="2892427"/>
            <a:ext cx="216877" cy="323850"/>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46"/>
                </a:moveTo>
                <a:lnTo>
                  <a:pt x="93" y="124"/>
                </a:lnTo>
                <a:lnTo>
                  <a:pt x="0" y="0"/>
                </a:lnTo>
                <a:lnTo>
                  <a:pt x="44"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02" name="Freeform 208"/>
          <p:cNvSpPr>
            <a:spLocks/>
          </p:cNvSpPr>
          <p:nvPr/>
        </p:nvSpPr>
        <p:spPr bwMode="auto">
          <a:xfrm>
            <a:off x="5168412" y="3013077"/>
            <a:ext cx="227134" cy="311150"/>
          </a:xfrm>
          <a:custGeom>
            <a:avLst/>
            <a:gdLst>
              <a:gd name="T0" fmla="*/ 2147483647 w 98"/>
              <a:gd name="T1" fmla="*/ 2147483647 h 119"/>
              <a:gd name="T2" fmla="*/ 0 w 98"/>
              <a:gd name="T3" fmla="*/ 0 h 119"/>
              <a:gd name="T4" fmla="*/ 2147483647 w 98"/>
              <a:gd name="T5" fmla="*/ 2147483647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98" y="119"/>
                </a:moveTo>
                <a:lnTo>
                  <a:pt x="0" y="0"/>
                </a:lnTo>
                <a:lnTo>
                  <a:pt x="49" y="78"/>
                </a:lnTo>
                <a:lnTo>
                  <a:pt x="98"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03" name="Line 209"/>
          <p:cNvSpPr>
            <a:spLocks noChangeShapeType="1"/>
          </p:cNvSpPr>
          <p:nvPr/>
        </p:nvSpPr>
        <p:spPr bwMode="auto">
          <a:xfrm flipV="1">
            <a:off x="6046179" y="4044953"/>
            <a:ext cx="112835"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04" name="Line 210"/>
          <p:cNvSpPr>
            <a:spLocks noChangeShapeType="1"/>
          </p:cNvSpPr>
          <p:nvPr/>
        </p:nvSpPr>
        <p:spPr bwMode="auto">
          <a:xfrm flipH="1" flipV="1">
            <a:off x="5168412" y="3013077"/>
            <a:ext cx="227134" cy="311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05" name="Line 211"/>
          <p:cNvSpPr>
            <a:spLocks noChangeShapeType="1"/>
          </p:cNvSpPr>
          <p:nvPr/>
        </p:nvSpPr>
        <p:spPr bwMode="auto">
          <a:xfrm>
            <a:off x="5064372" y="2892427"/>
            <a:ext cx="104043"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06" name="Freeform 212"/>
          <p:cNvSpPr>
            <a:spLocks/>
          </p:cNvSpPr>
          <p:nvPr/>
        </p:nvSpPr>
        <p:spPr bwMode="auto">
          <a:xfrm>
            <a:off x="5281246" y="3216282"/>
            <a:ext cx="216877" cy="274637"/>
          </a:xfrm>
          <a:custGeom>
            <a:avLst/>
            <a:gdLst>
              <a:gd name="T0" fmla="*/ 2147483647 w 94"/>
              <a:gd name="T1" fmla="*/ 2147483647 h 105"/>
              <a:gd name="T2" fmla="*/ 2147483647 w 94"/>
              <a:gd name="T3" fmla="*/ 2147483647 h 105"/>
              <a:gd name="T4" fmla="*/ 0 w 94"/>
              <a:gd name="T5" fmla="*/ 0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49" y="41"/>
                </a:moveTo>
                <a:lnTo>
                  <a:pt x="94" y="10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07" name="Freeform 213"/>
          <p:cNvSpPr>
            <a:spLocks/>
          </p:cNvSpPr>
          <p:nvPr/>
        </p:nvSpPr>
        <p:spPr bwMode="auto">
          <a:xfrm>
            <a:off x="5395546" y="3324227"/>
            <a:ext cx="216877" cy="239712"/>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64"/>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08" name="Freeform 214"/>
          <p:cNvSpPr>
            <a:spLocks/>
          </p:cNvSpPr>
          <p:nvPr/>
        </p:nvSpPr>
        <p:spPr bwMode="auto">
          <a:xfrm>
            <a:off x="2763718" y="3636964"/>
            <a:ext cx="227135" cy="298450"/>
          </a:xfrm>
          <a:custGeom>
            <a:avLst/>
            <a:gdLst>
              <a:gd name="T0" fmla="*/ 2147483647 w 98"/>
              <a:gd name="T1" fmla="*/ 2147483647 h 114"/>
              <a:gd name="T2" fmla="*/ 2147483647 w 98"/>
              <a:gd name="T3" fmla="*/ 0 h 114"/>
              <a:gd name="T4" fmla="*/ 0 w 98"/>
              <a:gd name="T5" fmla="*/ 2147483647 h 114"/>
              <a:gd name="T6" fmla="*/ 2147483647 w 98"/>
              <a:gd name="T7" fmla="*/ 2147483647 h 114"/>
              <a:gd name="T8" fmla="*/ 0 60000 65536"/>
              <a:gd name="T9" fmla="*/ 0 60000 65536"/>
              <a:gd name="T10" fmla="*/ 0 60000 65536"/>
              <a:gd name="T11" fmla="*/ 0 60000 65536"/>
              <a:gd name="T12" fmla="*/ 0 w 98"/>
              <a:gd name="T13" fmla="*/ 0 h 114"/>
              <a:gd name="T14" fmla="*/ 98 w 98"/>
              <a:gd name="T15" fmla="*/ 114 h 114"/>
            </a:gdLst>
            <a:ahLst/>
            <a:cxnLst>
              <a:cxn ang="T8">
                <a:pos x="T0" y="T1"/>
              </a:cxn>
              <a:cxn ang="T9">
                <a:pos x="T2" y="T3"/>
              </a:cxn>
              <a:cxn ang="T10">
                <a:pos x="T4" y="T5"/>
              </a:cxn>
              <a:cxn ang="T11">
                <a:pos x="T6" y="T7"/>
              </a:cxn>
            </a:cxnLst>
            <a:rect l="T12" t="T13" r="T14" b="T15"/>
            <a:pathLst>
              <a:path w="98" h="114">
                <a:moveTo>
                  <a:pt x="49" y="55"/>
                </a:moveTo>
                <a:lnTo>
                  <a:pt x="98" y="0"/>
                </a:lnTo>
                <a:lnTo>
                  <a:pt x="0" y="114"/>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09" name="Freeform 215"/>
          <p:cNvSpPr>
            <a:spLocks/>
          </p:cNvSpPr>
          <p:nvPr/>
        </p:nvSpPr>
        <p:spPr bwMode="auto">
          <a:xfrm>
            <a:off x="2878018" y="3336927"/>
            <a:ext cx="213946" cy="444500"/>
          </a:xfrm>
          <a:custGeom>
            <a:avLst/>
            <a:gdLst>
              <a:gd name="T0" fmla="*/ 2147483647 w 93"/>
              <a:gd name="T1" fmla="*/ 0 h 170"/>
              <a:gd name="T2" fmla="*/ 0 w 93"/>
              <a:gd name="T3" fmla="*/ 2147483647 h 170"/>
              <a:gd name="T4" fmla="*/ 2147483647 w 93"/>
              <a:gd name="T5" fmla="*/ 2147483647 h 170"/>
              <a:gd name="T6" fmla="*/ 2147483647 w 93"/>
              <a:gd name="T7" fmla="*/ 0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93" y="0"/>
                </a:moveTo>
                <a:lnTo>
                  <a:pt x="0" y="170"/>
                </a:lnTo>
                <a:lnTo>
                  <a:pt x="49" y="11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0" name="Line 216"/>
          <p:cNvSpPr>
            <a:spLocks noChangeShapeType="1"/>
          </p:cNvSpPr>
          <p:nvPr/>
        </p:nvSpPr>
        <p:spPr bwMode="auto">
          <a:xfrm flipH="1" flipV="1">
            <a:off x="3868618" y="1303339"/>
            <a:ext cx="190500" cy="2873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11" name="Line 217"/>
          <p:cNvSpPr>
            <a:spLocks noChangeShapeType="1"/>
          </p:cNvSpPr>
          <p:nvPr/>
        </p:nvSpPr>
        <p:spPr bwMode="auto">
          <a:xfrm flipH="1" flipV="1">
            <a:off x="5395546" y="3324227"/>
            <a:ext cx="216877" cy="2397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12" name="Line 218"/>
          <p:cNvSpPr>
            <a:spLocks noChangeShapeType="1"/>
          </p:cNvSpPr>
          <p:nvPr/>
        </p:nvSpPr>
        <p:spPr bwMode="auto">
          <a:xfrm>
            <a:off x="5281248" y="3216277"/>
            <a:ext cx="114300" cy="1079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13" name="Freeform 219"/>
          <p:cNvSpPr>
            <a:spLocks/>
          </p:cNvSpPr>
          <p:nvPr/>
        </p:nvSpPr>
        <p:spPr bwMode="auto">
          <a:xfrm>
            <a:off x="3535976" y="1558932"/>
            <a:ext cx="219808" cy="407987"/>
          </a:xfrm>
          <a:custGeom>
            <a:avLst/>
            <a:gdLst>
              <a:gd name="T0" fmla="*/ 2147483647 w 94"/>
              <a:gd name="T1" fmla="*/ 2147483647 h 156"/>
              <a:gd name="T2" fmla="*/ 2147483647 w 94"/>
              <a:gd name="T3" fmla="*/ 0 h 156"/>
              <a:gd name="T4" fmla="*/ 0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55"/>
                </a:moveTo>
                <a:lnTo>
                  <a:pt x="94" y="0"/>
                </a:lnTo>
                <a:lnTo>
                  <a:pt x="0" y="156"/>
                </a:lnTo>
                <a:lnTo>
                  <a:pt x="45"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4" name="Freeform 220"/>
          <p:cNvSpPr>
            <a:spLocks/>
          </p:cNvSpPr>
          <p:nvPr/>
        </p:nvSpPr>
        <p:spPr bwMode="auto">
          <a:xfrm>
            <a:off x="3641481" y="1306517"/>
            <a:ext cx="215411" cy="396875"/>
          </a:xfrm>
          <a:custGeom>
            <a:avLst/>
            <a:gdLst>
              <a:gd name="T0" fmla="*/ 2147483647 w 93"/>
              <a:gd name="T1" fmla="*/ 0 h 152"/>
              <a:gd name="T2" fmla="*/ 0 w 93"/>
              <a:gd name="T3" fmla="*/ 2147483647 h 152"/>
              <a:gd name="T4" fmla="*/ 2147483647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0"/>
                </a:moveTo>
                <a:lnTo>
                  <a:pt x="0" y="152"/>
                </a:lnTo>
                <a:lnTo>
                  <a:pt x="49" y="97"/>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5" name="Line 221"/>
          <p:cNvSpPr>
            <a:spLocks noChangeShapeType="1"/>
          </p:cNvSpPr>
          <p:nvPr/>
        </p:nvSpPr>
        <p:spPr bwMode="auto">
          <a:xfrm flipV="1">
            <a:off x="2763718" y="3781432"/>
            <a:ext cx="114300" cy="153987"/>
          </a:xfrm>
          <a:prstGeom prst="line">
            <a:avLst/>
          </a:prstGeom>
          <a:noFill/>
          <a:ln w="571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16" name="Line 222"/>
          <p:cNvSpPr>
            <a:spLocks noChangeShapeType="1"/>
          </p:cNvSpPr>
          <p:nvPr/>
        </p:nvSpPr>
        <p:spPr bwMode="auto">
          <a:xfrm flipH="1">
            <a:off x="2878018" y="3336927"/>
            <a:ext cx="213946" cy="4445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17" name="Line 223"/>
          <p:cNvSpPr>
            <a:spLocks noChangeShapeType="1"/>
          </p:cNvSpPr>
          <p:nvPr/>
        </p:nvSpPr>
        <p:spPr bwMode="auto">
          <a:xfrm flipV="1">
            <a:off x="3535973" y="1703394"/>
            <a:ext cx="105508"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18" name="Line 224"/>
          <p:cNvSpPr>
            <a:spLocks noChangeShapeType="1"/>
          </p:cNvSpPr>
          <p:nvPr/>
        </p:nvSpPr>
        <p:spPr bwMode="auto">
          <a:xfrm flipH="1">
            <a:off x="3641481" y="1306517"/>
            <a:ext cx="215411" cy="396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19" name="Freeform 225"/>
          <p:cNvSpPr>
            <a:spLocks/>
          </p:cNvSpPr>
          <p:nvPr/>
        </p:nvSpPr>
        <p:spPr bwMode="auto">
          <a:xfrm>
            <a:off x="3091961" y="2928939"/>
            <a:ext cx="216877" cy="407988"/>
          </a:xfrm>
          <a:custGeom>
            <a:avLst/>
            <a:gdLst>
              <a:gd name="T0" fmla="*/ 0 w 94"/>
              <a:gd name="T1" fmla="*/ 2147483647 h 156"/>
              <a:gd name="T2" fmla="*/ 2147483647 w 94"/>
              <a:gd name="T3" fmla="*/ 0 h 156"/>
              <a:gd name="T4" fmla="*/ 2147483647 w 94"/>
              <a:gd name="T5" fmla="*/ 2147483647 h 156"/>
              <a:gd name="T6" fmla="*/ 0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0" y="156"/>
                </a:moveTo>
                <a:lnTo>
                  <a:pt x="94" y="0"/>
                </a:lnTo>
                <a:lnTo>
                  <a:pt x="49" y="50"/>
                </a:lnTo>
                <a:lnTo>
                  <a:pt x="0"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20" name="Freeform 226"/>
          <p:cNvSpPr>
            <a:spLocks/>
          </p:cNvSpPr>
          <p:nvPr/>
        </p:nvSpPr>
        <p:spPr bwMode="auto">
          <a:xfrm>
            <a:off x="3206262" y="2447932"/>
            <a:ext cx="216877" cy="611187"/>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234"/>
                </a:lnTo>
                <a:lnTo>
                  <a:pt x="45" y="18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21" name="Line 227"/>
          <p:cNvSpPr>
            <a:spLocks noChangeShapeType="1"/>
          </p:cNvSpPr>
          <p:nvPr/>
        </p:nvSpPr>
        <p:spPr bwMode="auto">
          <a:xfrm flipH="1">
            <a:off x="3506666" y="1966919"/>
            <a:ext cx="29308"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2" name="Freeform 228"/>
          <p:cNvSpPr>
            <a:spLocks/>
          </p:cNvSpPr>
          <p:nvPr/>
        </p:nvSpPr>
        <p:spPr bwMode="auto">
          <a:xfrm>
            <a:off x="5498125" y="3490914"/>
            <a:ext cx="216877" cy="146050"/>
          </a:xfrm>
          <a:custGeom>
            <a:avLst/>
            <a:gdLst>
              <a:gd name="T0" fmla="*/ 2147483647 w 93"/>
              <a:gd name="T1" fmla="*/ 2147483647 h 56"/>
              <a:gd name="T2" fmla="*/ 2147483647 w 93"/>
              <a:gd name="T3" fmla="*/ 2147483647 h 56"/>
              <a:gd name="T4" fmla="*/ 0 w 93"/>
              <a:gd name="T5" fmla="*/ 0 h 56"/>
              <a:gd name="T6" fmla="*/ 2147483647 w 93"/>
              <a:gd name="T7" fmla="*/ 2147483647 h 56"/>
              <a:gd name="T8" fmla="*/ 0 60000 65536"/>
              <a:gd name="T9" fmla="*/ 0 60000 65536"/>
              <a:gd name="T10" fmla="*/ 0 60000 65536"/>
              <a:gd name="T11" fmla="*/ 0 60000 65536"/>
              <a:gd name="T12" fmla="*/ 0 w 93"/>
              <a:gd name="T13" fmla="*/ 0 h 56"/>
              <a:gd name="T14" fmla="*/ 93 w 93"/>
              <a:gd name="T15" fmla="*/ 56 h 56"/>
            </a:gdLst>
            <a:ahLst/>
            <a:cxnLst>
              <a:cxn ang="T8">
                <a:pos x="T0" y="T1"/>
              </a:cxn>
              <a:cxn ang="T9">
                <a:pos x="T2" y="T3"/>
              </a:cxn>
              <a:cxn ang="T10">
                <a:pos x="T4" y="T5"/>
              </a:cxn>
              <a:cxn ang="T11">
                <a:pos x="T6" y="T7"/>
              </a:cxn>
            </a:cxnLst>
            <a:rect l="T12" t="T13" r="T14" b="T15"/>
            <a:pathLst>
              <a:path w="93" h="56">
                <a:moveTo>
                  <a:pt x="49" y="28"/>
                </a:moveTo>
                <a:lnTo>
                  <a:pt x="93" y="5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23" name="Freeform 229"/>
          <p:cNvSpPr>
            <a:spLocks/>
          </p:cNvSpPr>
          <p:nvPr/>
        </p:nvSpPr>
        <p:spPr bwMode="auto">
          <a:xfrm>
            <a:off x="5612425" y="3563944"/>
            <a:ext cx="213946" cy="504825"/>
          </a:xfrm>
          <a:custGeom>
            <a:avLst/>
            <a:gdLst>
              <a:gd name="T0" fmla="*/ 2147483647 w 93"/>
              <a:gd name="T1" fmla="*/ 2147483647 h 193"/>
              <a:gd name="T2" fmla="*/ 0 w 93"/>
              <a:gd name="T3" fmla="*/ 0 h 193"/>
              <a:gd name="T4" fmla="*/ 2147483647 w 93"/>
              <a:gd name="T5" fmla="*/ 2147483647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193"/>
                </a:moveTo>
                <a:lnTo>
                  <a:pt x="0" y="0"/>
                </a:lnTo>
                <a:lnTo>
                  <a:pt x="44" y="28"/>
                </a:lnTo>
                <a:lnTo>
                  <a:pt x="93" y="1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24" name="Freeform 230"/>
          <p:cNvSpPr>
            <a:spLocks/>
          </p:cNvSpPr>
          <p:nvPr/>
        </p:nvSpPr>
        <p:spPr bwMode="auto">
          <a:xfrm>
            <a:off x="5826370" y="4068764"/>
            <a:ext cx="219808" cy="968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25" name="Line 231"/>
          <p:cNvSpPr>
            <a:spLocks noChangeShapeType="1"/>
          </p:cNvSpPr>
          <p:nvPr/>
        </p:nvSpPr>
        <p:spPr bwMode="auto">
          <a:xfrm>
            <a:off x="5826370" y="4068765"/>
            <a:ext cx="219808"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6" name="Freeform 232"/>
          <p:cNvSpPr>
            <a:spLocks/>
          </p:cNvSpPr>
          <p:nvPr/>
        </p:nvSpPr>
        <p:spPr bwMode="auto">
          <a:xfrm>
            <a:off x="5715000" y="3636964"/>
            <a:ext cx="228600" cy="528638"/>
          </a:xfrm>
          <a:custGeom>
            <a:avLst/>
            <a:gdLst>
              <a:gd name="T0" fmla="*/ 2147483647 w 99"/>
              <a:gd name="T1" fmla="*/ 2147483647 h 202"/>
              <a:gd name="T2" fmla="*/ 2147483647 w 99"/>
              <a:gd name="T3" fmla="*/ 2147483647 h 202"/>
              <a:gd name="T4" fmla="*/ 0 w 99"/>
              <a:gd name="T5" fmla="*/ 0 h 202"/>
              <a:gd name="T6" fmla="*/ 2147483647 w 99"/>
              <a:gd name="T7" fmla="*/ 2147483647 h 202"/>
              <a:gd name="T8" fmla="*/ 0 60000 65536"/>
              <a:gd name="T9" fmla="*/ 0 60000 65536"/>
              <a:gd name="T10" fmla="*/ 0 60000 65536"/>
              <a:gd name="T11" fmla="*/ 0 60000 65536"/>
              <a:gd name="T12" fmla="*/ 0 w 99"/>
              <a:gd name="T13" fmla="*/ 0 h 202"/>
              <a:gd name="T14" fmla="*/ 99 w 99"/>
              <a:gd name="T15" fmla="*/ 202 h 202"/>
            </a:gdLst>
            <a:ahLst/>
            <a:cxnLst>
              <a:cxn ang="T8">
                <a:pos x="T0" y="T1"/>
              </a:cxn>
              <a:cxn ang="T9">
                <a:pos x="T2" y="T3"/>
              </a:cxn>
              <a:cxn ang="T10">
                <a:pos x="T4" y="T5"/>
              </a:cxn>
              <a:cxn ang="T11">
                <a:pos x="T6" y="T7"/>
              </a:cxn>
            </a:cxnLst>
            <a:rect l="T12" t="T13" r="T14" b="T15"/>
            <a:pathLst>
              <a:path w="99" h="202">
                <a:moveTo>
                  <a:pt x="49" y="165"/>
                </a:moveTo>
                <a:lnTo>
                  <a:pt x="99" y="202"/>
                </a:lnTo>
                <a:lnTo>
                  <a:pt x="0" y="0"/>
                </a:lnTo>
                <a:lnTo>
                  <a:pt x="4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27" name="Line 233"/>
          <p:cNvSpPr>
            <a:spLocks noChangeShapeType="1"/>
          </p:cNvSpPr>
          <p:nvPr/>
        </p:nvSpPr>
        <p:spPr bwMode="auto">
          <a:xfrm>
            <a:off x="5826372" y="4068766"/>
            <a:ext cx="4397"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8" name="Line 234"/>
          <p:cNvSpPr>
            <a:spLocks noChangeShapeType="1"/>
          </p:cNvSpPr>
          <p:nvPr/>
        </p:nvSpPr>
        <p:spPr bwMode="auto">
          <a:xfrm flipV="1">
            <a:off x="3091964" y="3059119"/>
            <a:ext cx="114300" cy="277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9" name="Line 235"/>
          <p:cNvSpPr>
            <a:spLocks noChangeShapeType="1"/>
          </p:cNvSpPr>
          <p:nvPr/>
        </p:nvSpPr>
        <p:spPr bwMode="auto">
          <a:xfrm flipH="1">
            <a:off x="3206262" y="2447932"/>
            <a:ext cx="216877" cy="6111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30" name="Line 236"/>
          <p:cNvSpPr>
            <a:spLocks noChangeShapeType="1"/>
          </p:cNvSpPr>
          <p:nvPr/>
        </p:nvSpPr>
        <p:spPr bwMode="auto">
          <a:xfrm flipH="1" flipV="1">
            <a:off x="5612425" y="3563944"/>
            <a:ext cx="213946" cy="504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31" name="Line 237"/>
          <p:cNvSpPr>
            <a:spLocks noChangeShapeType="1"/>
          </p:cNvSpPr>
          <p:nvPr/>
        </p:nvSpPr>
        <p:spPr bwMode="auto">
          <a:xfrm>
            <a:off x="5508381" y="3490919"/>
            <a:ext cx="104042"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32" name="Line 238"/>
          <p:cNvSpPr>
            <a:spLocks noChangeShapeType="1"/>
          </p:cNvSpPr>
          <p:nvPr/>
        </p:nvSpPr>
        <p:spPr bwMode="auto">
          <a:xfrm>
            <a:off x="5826372" y="4068766"/>
            <a:ext cx="4397"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33" name="Line 239"/>
          <p:cNvSpPr>
            <a:spLocks noChangeShapeType="1"/>
          </p:cNvSpPr>
          <p:nvPr/>
        </p:nvSpPr>
        <p:spPr bwMode="auto">
          <a:xfrm>
            <a:off x="5725261" y="3648082"/>
            <a:ext cx="101111" cy="4206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34" name="Freeform 240"/>
          <p:cNvSpPr>
            <a:spLocks/>
          </p:cNvSpPr>
          <p:nvPr/>
        </p:nvSpPr>
        <p:spPr bwMode="auto">
          <a:xfrm>
            <a:off x="4734659" y="2568582"/>
            <a:ext cx="218342" cy="250825"/>
          </a:xfrm>
          <a:custGeom>
            <a:avLst/>
            <a:gdLst>
              <a:gd name="T0" fmla="*/ 2147483647 w 94"/>
              <a:gd name="T1" fmla="*/ 2147483647 h 96"/>
              <a:gd name="T2" fmla="*/ 2147483647 w 94"/>
              <a:gd name="T3" fmla="*/ 2147483647 h 96"/>
              <a:gd name="T4" fmla="*/ 0 w 94"/>
              <a:gd name="T5" fmla="*/ 0 h 96"/>
              <a:gd name="T6" fmla="*/ 2147483647 w 94"/>
              <a:gd name="T7" fmla="*/ 2147483647 h 96"/>
              <a:gd name="T8" fmla="*/ 0 60000 65536"/>
              <a:gd name="T9" fmla="*/ 0 60000 65536"/>
              <a:gd name="T10" fmla="*/ 0 60000 65536"/>
              <a:gd name="T11" fmla="*/ 0 60000 65536"/>
              <a:gd name="T12" fmla="*/ 0 w 94"/>
              <a:gd name="T13" fmla="*/ 0 h 96"/>
              <a:gd name="T14" fmla="*/ 94 w 94"/>
              <a:gd name="T15" fmla="*/ 96 h 96"/>
            </a:gdLst>
            <a:ahLst/>
            <a:cxnLst>
              <a:cxn ang="T8">
                <a:pos x="T0" y="T1"/>
              </a:cxn>
              <a:cxn ang="T9">
                <a:pos x="T2" y="T3"/>
              </a:cxn>
              <a:cxn ang="T10">
                <a:pos x="T4" y="T5"/>
              </a:cxn>
              <a:cxn ang="T11">
                <a:pos x="T6" y="T7"/>
              </a:cxn>
            </a:cxnLst>
            <a:rect l="T12" t="T13" r="T14" b="T15"/>
            <a:pathLst>
              <a:path w="94" h="96">
                <a:moveTo>
                  <a:pt x="49" y="18"/>
                </a:moveTo>
                <a:lnTo>
                  <a:pt x="94" y="96"/>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35" name="Freeform 241"/>
          <p:cNvSpPr>
            <a:spLocks/>
          </p:cNvSpPr>
          <p:nvPr/>
        </p:nvSpPr>
        <p:spPr bwMode="auto">
          <a:xfrm>
            <a:off x="4847492" y="2616207"/>
            <a:ext cx="216877" cy="276225"/>
          </a:xfrm>
          <a:custGeom>
            <a:avLst/>
            <a:gdLst>
              <a:gd name="T0" fmla="*/ 2147483647 w 94"/>
              <a:gd name="T1" fmla="*/ 2147483647 h 106"/>
              <a:gd name="T2" fmla="*/ 0 w 94"/>
              <a:gd name="T3" fmla="*/ 0 h 106"/>
              <a:gd name="T4" fmla="*/ 2147483647 w 94"/>
              <a:gd name="T5" fmla="*/ 2147483647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106"/>
                </a:moveTo>
                <a:lnTo>
                  <a:pt x="0" y="0"/>
                </a:lnTo>
                <a:lnTo>
                  <a:pt x="45" y="78"/>
                </a:lnTo>
                <a:lnTo>
                  <a:pt x="94"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36" name="Freeform 242"/>
          <p:cNvSpPr>
            <a:spLocks/>
          </p:cNvSpPr>
          <p:nvPr/>
        </p:nvSpPr>
        <p:spPr bwMode="auto">
          <a:xfrm>
            <a:off x="5943600" y="4105282"/>
            <a:ext cx="215412"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37" name="Line 243"/>
          <p:cNvSpPr>
            <a:spLocks noChangeShapeType="1"/>
          </p:cNvSpPr>
          <p:nvPr/>
        </p:nvSpPr>
        <p:spPr bwMode="auto">
          <a:xfrm flipH="1" flipV="1">
            <a:off x="4847492" y="2616207"/>
            <a:ext cx="216877" cy="276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38" name="Line 244"/>
          <p:cNvSpPr>
            <a:spLocks noChangeShapeType="1"/>
          </p:cNvSpPr>
          <p:nvPr/>
        </p:nvSpPr>
        <p:spPr bwMode="auto">
          <a:xfrm flipV="1">
            <a:off x="5943602" y="4105278"/>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39" name="Freeform 245"/>
          <p:cNvSpPr>
            <a:spLocks/>
          </p:cNvSpPr>
          <p:nvPr/>
        </p:nvSpPr>
        <p:spPr bwMode="auto">
          <a:xfrm>
            <a:off x="3423138" y="1966917"/>
            <a:ext cx="218343" cy="481013"/>
          </a:xfrm>
          <a:custGeom>
            <a:avLst/>
            <a:gdLst>
              <a:gd name="T0" fmla="*/ 0 w 94"/>
              <a:gd name="T1" fmla="*/ 2147483647 h 184"/>
              <a:gd name="T2" fmla="*/ 2147483647 w 94"/>
              <a:gd name="T3" fmla="*/ 2147483647 h 184"/>
              <a:gd name="T4" fmla="*/ 2147483647 w 94"/>
              <a:gd name="T5" fmla="*/ 0 h 184"/>
              <a:gd name="T6" fmla="*/ 0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0" y="184"/>
                </a:moveTo>
                <a:lnTo>
                  <a:pt x="94" y="51"/>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40" name="Freeform 246"/>
          <p:cNvSpPr>
            <a:spLocks/>
          </p:cNvSpPr>
          <p:nvPr/>
        </p:nvSpPr>
        <p:spPr bwMode="auto">
          <a:xfrm>
            <a:off x="3535976" y="1558932"/>
            <a:ext cx="219808" cy="541337"/>
          </a:xfrm>
          <a:custGeom>
            <a:avLst/>
            <a:gdLst>
              <a:gd name="T0" fmla="*/ 2147483647 w 94"/>
              <a:gd name="T1" fmla="*/ 2147483647 h 207"/>
              <a:gd name="T2" fmla="*/ 0 w 94"/>
              <a:gd name="T3" fmla="*/ 2147483647 h 207"/>
              <a:gd name="T4" fmla="*/ 2147483647 w 94"/>
              <a:gd name="T5" fmla="*/ 0 h 207"/>
              <a:gd name="T6" fmla="*/ 2147483647 w 94"/>
              <a:gd name="T7" fmla="*/ 2147483647 h 207"/>
              <a:gd name="T8" fmla="*/ 0 60000 65536"/>
              <a:gd name="T9" fmla="*/ 0 60000 65536"/>
              <a:gd name="T10" fmla="*/ 0 60000 65536"/>
              <a:gd name="T11" fmla="*/ 0 60000 65536"/>
              <a:gd name="T12" fmla="*/ 0 w 94"/>
              <a:gd name="T13" fmla="*/ 0 h 207"/>
              <a:gd name="T14" fmla="*/ 94 w 94"/>
              <a:gd name="T15" fmla="*/ 207 h 207"/>
            </a:gdLst>
            <a:ahLst/>
            <a:cxnLst>
              <a:cxn ang="T8">
                <a:pos x="T0" y="T1"/>
              </a:cxn>
              <a:cxn ang="T9">
                <a:pos x="T2" y="T3"/>
              </a:cxn>
              <a:cxn ang="T10">
                <a:pos x="T4" y="T5"/>
              </a:cxn>
              <a:cxn ang="T11">
                <a:pos x="T6" y="T7"/>
              </a:cxn>
            </a:cxnLst>
            <a:rect l="T12" t="T13" r="T14" b="T15"/>
            <a:pathLst>
              <a:path w="94" h="207">
                <a:moveTo>
                  <a:pt x="45" y="207"/>
                </a:moveTo>
                <a:lnTo>
                  <a:pt x="0" y="156"/>
                </a:lnTo>
                <a:lnTo>
                  <a:pt x="94" y="0"/>
                </a:lnTo>
                <a:lnTo>
                  <a:pt x="45"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41" name="Line 247"/>
          <p:cNvSpPr>
            <a:spLocks noChangeShapeType="1"/>
          </p:cNvSpPr>
          <p:nvPr/>
        </p:nvSpPr>
        <p:spPr bwMode="auto">
          <a:xfrm flipH="1">
            <a:off x="3535976" y="1558932"/>
            <a:ext cx="219808" cy="4079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42" name="Freeform 248"/>
          <p:cNvSpPr>
            <a:spLocks/>
          </p:cNvSpPr>
          <p:nvPr/>
        </p:nvSpPr>
        <p:spPr bwMode="auto">
          <a:xfrm>
            <a:off x="2658210" y="3935414"/>
            <a:ext cx="219808" cy="266700"/>
          </a:xfrm>
          <a:custGeom>
            <a:avLst/>
            <a:gdLst>
              <a:gd name="T0" fmla="*/ 2147483647 w 94"/>
              <a:gd name="T1" fmla="*/ 0 h 102"/>
              <a:gd name="T2" fmla="*/ 2147483647 w 94"/>
              <a:gd name="T3" fmla="*/ 2147483647 h 102"/>
              <a:gd name="T4" fmla="*/ 0 w 94"/>
              <a:gd name="T5" fmla="*/ 2147483647 h 102"/>
              <a:gd name="T6" fmla="*/ 2147483647 w 94"/>
              <a:gd name="T7" fmla="*/ 0 h 102"/>
              <a:gd name="T8" fmla="*/ 0 60000 65536"/>
              <a:gd name="T9" fmla="*/ 0 60000 65536"/>
              <a:gd name="T10" fmla="*/ 0 60000 65536"/>
              <a:gd name="T11" fmla="*/ 0 60000 65536"/>
              <a:gd name="T12" fmla="*/ 0 w 94"/>
              <a:gd name="T13" fmla="*/ 0 h 102"/>
              <a:gd name="T14" fmla="*/ 94 w 94"/>
              <a:gd name="T15" fmla="*/ 102 h 102"/>
            </a:gdLst>
            <a:ahLst/>
            <a:cxnLst>
              <a:cxn ang="T8">
                <a:pos x="T0" y="T1"/>
              </a:cxn>
              <a:cxn ang="T9">
                <a:pos x="T2" y="T3"/>
              </a:cxn>
              <a:cxn ang="T10">
                <a:pos x="T4" y="T5"/>
              </a:cxn>
              <a:cxn ang="T11">
                <a:pos x="T6" y="T7"/>
              </a:cxn>
            </a:cxnLst>
            <a:rect l="T12" t="T13" r="T14" b="T15"/>
            <a:pathLst>
              <a:path w="94" h="102">
                <a:moveTo>
                  <a:pt x="45" y="0"/>
                </a:moveTo>
                <a:lnTo>
                  <a:pt x="94" y="102"/>
                </a:lnTo>
                <a:lnTo>
                  <a:pt x="0" y="8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43" name="Freeform 249"/>
          <p:cNvSpPr>
            <a:spLocks/>
          </p:cNvSpPr>
          <p:nvPr/>
        </p:nvSpPr>
        <p:spPr bwMode="auto">
          <a:xfrm>
            <a:off x="2763718" y="3636964"/>
            <a:ext cx="227135" cy="565150"/>
          </a:xfrm>
          <a:custGeom>
            <a:avLst/>
            <a:gdLst>
              <a:gd name="T0" fmla="*/ 2147483647 w 98"/>
              <a:gd name="T1" fmla="*/ 0 h 216"/>
              <a:gd name="T2" fmla="*/ 0 w 98"/>
              <a:gd name="T3" fmla="*/ 2147483647 h 216"/>
              <a:gd name="T4" fmla="*/ 2147483647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98" y="0"/>
                </a:moveTo>
                <a:lnTo>
                  <a:pt x="0" y="114"/>
                </a:lnTo>
                <a:lnTo>
                  <a:pt x="49" y="216"/>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44" name="Freeform 250"/>
          <p:cNvSpPr>
            <a:spLocks/>
          </p:cNvSpPr>
          <p:nvPr/>
        </p:nvSpPr>
        <p:spPr bwMode="auto">
          <a:xfrm>
            <a:off x="4953000" y="2819402"/>
            <a:ext cx="215412" cy="277812"/>
          </a:xfrm>
          <a:custGeom>
            <a:avLst/>
            <a:gdLst>
              <a:gd name="T0" fmla="*/ 2147483647 w 93"/>
              <a:gd name="T1" fmla="*/ 2147483647 h 106"/>
              <a:gd name="T2" fmla="*/ 2147483647 w 93"/>
              <a:gd name="T3" fmla="*/ 2147483647 h 106"/>
              <a:gd name="T4" fmla="*/ 0 w 93"/>
              <a:gd name="T5" fmla="*/ 0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28"/>
                </a:moveTo>
                <a:lnTo>
                  <a:pt x="93" y="10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45" name="Freeform 251"/>
          <p:cNvSpPr>
            <a:spLocks/>
          </p:cNvSpPr>
          <p:nvPr/>
        </p:nvSpPr>
        <p:spPr bwMode="auto">
          <a:xfrm>
            <a:off x="5064369" y="2892427"/>
            <a:ext cx="216877" cy="323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46" name="Freeform 252"/>
          <p:cNvSpPr>
            <a:spLocks/>
          </p:cNvSpPr>
          <p:nvPr/>
        </p:nvSpPr>
        <p:spPr bwMode="auto">
          <a:xfrm>
            <a:off x="3755784" y="1306514"/>
            <a:ext cx="213946" cy="444500"/>
          </a:xfrm>
          <a:custGeom>
            <a:avLst/>
            <a:gdLst>
              <a:gd name="T0" fmla="*/ 0 w 93"/>
              <a:gd name="T1" fmla="*/ 2147483647 h 170"/>
              <a:gd name="T2" fmla="*/ 2147483647 w 93"/>
              <a:gd name="T3" fmla="*/ 2147483647 h 170"/>
              <a:gd name="T4" fmla="*/ 2147483647 w 93"/>
              <a:gd name="T5" fmla="*/ 0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97"/>
                </a:moveTo>
                <a:lnTo>
                  <a:pt x="93" y="170"/>
                </a:lnTo>
                <a:lnTo>
                  <a:pt x="44" y="0"/>
                </a:lnTo>
                <a:lnTo>
                  <a:pt x="0"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47" name="Line 253"/>
          <p:cNvSpPr>
            <a:spLocks noChangeShapeType="1"/>
          </p:cNvSpPr>
          <p:nvPr/>
        </p:nvSpPr>
        <p:spPr bwMode="auto">
          <a:xfrm flipV="1">
            <a:off x="2658208" y="3935414"/>
            <a:ext cx="105508" cy="230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48" name="Line 254"/>
          <p:cNvSpPr>
            <a:spLocks noChangeShapeType="1"/>
          </p:cNvSpPr>
          <p:nvPr/>
        </p:nvSpPr>
        <p:spPr bwMode="auto">
          <a:xfrm flipH="1">
            <a:off x="2763718" y="3636964"/>
            <a:ext cx="227135" cy="2984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49" name="Freeform 255"/>
          <p:cNvSpPr>
            <a:spLocks/>
          </p:cNvSpPr>
          <p:nvPr/>
        </p:nvSpPr>
        <p:spPr bwMode="auto">
          <a:xfrm>
            <a:off x="2990851" y="3336932"/>
            <a:ext cx="215411" cy="300037"/>
          </a:xfrm>
          <a:custGeom>
            <a:avLst/>
            <a:gdLst>
              <a:gd name="T0" fmla="*/ 2147483647 w 93"/>
              <a:gd name="T1" fmla="*/ 0 h 115"/>
              <a:gd name="T2" fmla="*/ 2147483647 w 93"/>
              <a:gd name="T3" fmla="*/ 0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0"/>
                </a:lnTo>
                <a:lnTo>
                  <a:pt x="0" y="115"/>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50" name="Freeform 256"/>
          <p:cNvSpPr>
            <a:spLocks/>
          </p:cNvSpPr>
          <p:nvPr/>
        </p:nvSpPr>
        <p:spPr bwMode="auto">
          <a:xfrm>
            <a:off x="3091961" y="2928939"/>
            <a:ext cx="216877" cy="407988"/>
          </a:xfrm>
          <a:custGeom>
            <a:avLst/>
            <a:gdLst>
              <a:gd name="T0" fmla="*/ 2147483647 w 94"/>
              <a:gd name="T1" fmla="*/ 0 h 156"/>
              <a:gd name="T2" fmla="*/ 0 w 94"/>
              <a:gd name="T3" fmla="*/ 2147483647 h 156"/>
              <a:gd name="T4" fmla="*/ 2147483647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0"/>
                </a:moveTo>
                <a:lnTo>
                  <a:pt x="0" y="156"/>
                </a:lnTo>
                <a:lnTo>
                  <a:pt x="49" y="15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51" name="Line 257"/>
          <p:cNvSpPr>
            <a:spLocks noChangeShapeType="1"/>
          </p:cNvSpPr>
          <p:nvPr/>
        </p:nvSpPr>
        <p:spPr bwMode="auto">
          <a:xfrm flipH="1" flipV="1">
            <a:off x="5064369" y="2892427"/>
            <a:ext cx="216877"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2" name="Line 258"/>
          <p:cNvSpPr>
            <a:spLocks noChangeShapeType="1"/>
          </p:cNvSpPr>
          <p:nvPr/>
        </p:nvSpPr>
        <p:spPr bwMode="auto">
          <a:xfrm>
            <a:off x="4953000" y="2819407"/>
            <a:ext cx="111369"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3" name="Line 259"/>
          <p:cNvSpPr>
            <a:spLocks noChangeShapeType="1"/>
          </p:cNvSpPr>
          <p:nvPr/>
        </p:nvSpPr>
        <p:spPr bwMode="auto">
          <a:xfrm flipH="1" flipV="1">
            <a:off x="3856892" y="1306517"/>
            <a:ext cx="30774" cy="3524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4" name="Line 260"/>
          <p:cNvSpPr>
            <a:spLocks noChangeShapeType="1"/>
          </p:cNvSpPr>
          <p:nvPr/>
        </p:nvSpPr>
        <p:spPr bwMode="auto">
          <a:xfrm flipV="1">
            <a:off x="2990853" y="3336932"/>
            <a:ext cx="101111"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5" name="Line 261"/>
          <p:cNvSpPr>
            <a:spLocks noChangeShapeType="1"/>
          </p:cNvSpPr>
          <p:nvPr/>
        </p:nvSpPr>
        <p:spPr bwMode="auto">
          <a:xfrm flipH="1">
            <a:off x="3091961" y="2928939"/>
            <a:ext cx="216877" cy="407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6" name="Freeform 262"/>
          <p:cNvSpPr>
            <a:spLocks/>
          </p:cNvSpPr>
          <p:nvPr/>
        </p:nvSpPr>
        <p:spPr bwMode="auto">
          <a:xfrm>
            <a:off x="5168412" y="3097214"/>
            <a:ext cx="227134" cy="323850"/>
          </a:xfrm>
          <a:custGeom>
            <a:avLst/>
            <a:gdLst>
              <a:gd name="T0" fmla="*/ 2147483647 w 98"/>
              <a:gd name="T1" fmla="*/ 2147483647 h 124"/>
              <a:gd name="T2" fmla="*/ 2147483647 w 98"/>
              <a:gd name="T3" fmla="*/ 2147483647 h 124"/>
              <a:gd name="T4" fmla="*/ 0 w 98"/>
              <a:gd name="T5" fmla="*/ 0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49" y="46"/>
                </a:moveTo>
                <a:lnTo>
                  <a:pt x="98"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57" name="Freeform 263"/>
          <p:cNvSpPr>
            <a:spLocks/>
          </p:cNvSpPr>
          <p:nvPr/>
        </p:nvSpPr>
        <p:spPr bwMode="auto">
          <a:xfrm>
            <a:off x="5281246" y="3216282"/>
            <a:ext cx="216877" cy="274637"/>
          </a:xfrm>
          <a:custGeom>
            <a:avLst/>
            <a:gdLst>
              <a:gd name="T0" fmla="*/ 2147483647 w 94"/>
              <a:gd name="T1" fmla="*/ 2147483647 h 105"/>
              <a:gd name="T2" fmla="*/ 0 w 94"/>
              <a:gd name="T3" fmla="*/ 0 h 105"/>
              <a:gd name="T4" fmla="*/ 2147483647 w 94"/>
              <a:gd name="T5" fmla="*/ 2147483647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94" y="105"/>
                </a:moveTo>
                <a:lnTo>
                  <a:pt x="0" y="0"/>
                </a:lnTo>
                <a:lnTo>
                  <a:pt x="49" y="78"/>
                </a:lnTo>
                <a:lnTo>
                  <a:pt x="94" y="10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58" name="Line 264"/>
          <p:cNvSpPr>
            <a:spLocks noChangeShapeType="1"/>
          </p:cNvSpPr>
          <p:nvPr/>
        </p:nvSpPr>
        <p:spPr bwMode="auto">
          <a:xfrm flipH="1" flipV="1">
            <a:off x="5281246" y="3216282"/>
            <a:ext cx="216877" cy="2746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9" name="Line 265"/>
          <p:cNvSpPr>
            <a:spLocks noChangeShapeType="1"/>
          </p:cNvSpPr>
          <p:nvPr/>
        </p:nvSpPr>
        <p:spPr bwMode="auto">
          <a:xfrm>
            <a:off x="5168413" y="3097219"/>
            <a:ext cx="112834" cy="1190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0" name="Freeform 266"/>
          <p:cNvSpPr>
            <a:spLocks/>
          </p:cNvSpPr>
          <p:nvPr/>
        </p:nvSpPr>
        <p:spPr bwMode="auto">
          <a:xfrm>
            <a:off x="5395546" y="3421069"/>
            <a:ext cx="216877" cy="239713"/>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27"/>
                </a:moveTo>
                <a:lnTo>
                  <a:pt x="94" y="92"/>
                </a:lnTo>
                <a:lnTo>
                  <a:pt x="0" y="0"/>
                </a:lnTo>
                <a:lnTo>
                  <a:pt x="45" y="2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61" name="Freeform 267"/>
          <p:cNvSpPr>
            <a:spLocks/>
          </p:cNvSpPr>
          <p:nvPr/>
        </p:nvSpPr>
        <p:spPr bwMode="auto">
          <a:xfrm>
            <a:off x="5498125" y="3490919"/>
            <a:ext cx="216877" cy="169863"/>
          </a:xfrm>
          <a:custGeom>
            <a:avLst/>
            <a:gdLst>
              <a:gd name="T0" fmla="*/ 2147483647 w 93"/>
              <a:gd name="T1" fmla="*/ 2147483647 h 65"/>
              <a:gd name="T2" fmla="*/ 0 w 93"/>
              <a:gd name="T3" fmla="*/ 0 h 65"/>
              <a:gd name="T4" fmla="*/ 2147483647 w 93"/>
              <a:gd name="T5" fmla="*/ 2147483647 h 65"/>
              <a:gd name="T6" fmla="*/ 2147483647 w 93"/>
              <a:gd name="T7" fmla="*/ 2147483647 h 65"/>
              <a:gd name="T8" fmla="*/ 0 60000 65536"/>
              <a:gd name="T9" fmla="*/ 0 60000 65536"/>
              <a:gd name="T10" fmla="*/ 0 60000 65536"/>
              <a:gd name="T11" fmla="*/ 0 60000 65536"/>
              <a:gd name="T12" fmla="*/ 0 w 93"/>
              <a:gd name="T13" fmla="*/ 0 h 65"/>
              <a:gd name="T14" fmla="*/ 93 w 93"/>
              <a:gd name="T15" fmla="*/ 65 h 65"/>
            </a:gdLst>
            <a:ahLst/>
            <a:cxnLst>
              <a:cxn ang="T8">
                <a:pos x="T0" y="T1"/>
              </a:cxn>
              <a:cxn ang="T9">
                <a:pos x="T2" y="T3"/>
              </a:cxn>
              <a:cxn ang="T10">
                <a:pos x="T4" y="T5"/>
              </a:cxn>
              <a:cxn ang="T11">
                <a:pos x="T6" y="T7"/>
              </a:cxn>
            </a:cxnLst>
            <a:rect l="T12" t="T13" r="T14" b="T15"/>
            <a:pathLst>
              <a:path w="93" h="65">
                <a:moveTo>
                  <a:pt x="93" y="56"/>
                </a:moveTo>
                <a:lnTo>
                  <a:pt x="0" y="0"/>
                </a:lnTo>
                <a:lnTo>
                  <a:pt x="49" y="65"/>
                </a:lnTo>
                <a:lnTo>
                  <a:pt x="93" y="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62" name="Line 268"/>
          <p:cNvSpPr>
            <a:spLocks noChangeShapeType="1"/>
          </p:cNvSpPr>
          <p:nvPr/>
        </p:nvSpPr>
        <p:spPr bwMode="auto">
          <a:xfrm>
            <a:off x="5498125" y="3490919"/>
            <a:ext cx="1025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3" name="Freeform 269"/>
          <p:cNvSpPr>
            <a:spLocks/>
          </p:cNvSpPr>
          <p:nvPr/>
        </p:nvSpPr>
        <p:spPr bwMode="auto">
          <a:xfrm>
            <a:off x="3308841" y="2447927"/>
            <a:ext cx="227135" cy="481012"/>
          </a:xfrm>
          <a:custGeom>
            <a:avLst/>
            <a:gdLst>
              <a:gd name="T0" fmla="*/ 0 w 98"/>
              <a:gd name="T1" fmla="*/ 2147483647 h 184"/>
              <a:gd name="T2" fmla="*/ 2147483647 w 98"/>
              <a:gd name="T3" fmla="*/ 2147483647 h 184"/>
              <a:gd name="T4" fmla="*/ 2147483647 w 98"/>
              <a:gd name="T5" fmla="*/ 0 h 184"/>
              <a:gd name="T6" fmla="*/ 0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0" y="184"/>
                </a:moveTo>
                <a:lnTo>
                  <a:pt x="98" y="83"/>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64" name="Freeform 270"/>
          <p:cNvSpPr>
            <a:spLocks/>
          </p:cNvSpPr>
          <p:nvPr/>
        </p:nvSpPr>
        <p:spPr bwMode="auto">
          <a:xfrm>
            <a:off x="3423138" y="2100264"/>
            <a:ext cx="218343" cy="565150"/>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33"/>
                </a:lnTo>
                <a:lnTo>
                  <a:pt x="49"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65" name="Line 271"/>
          <p:cNvSpPr>
            <a:spLocks noChangeShapeType="1"/>
          </p:cNvSpPr>
          <p:nvPr/>
        </p:nvSpPr>
        <p:spPr bwMode="auto">
          <a:xfrm flipH="1" flipV="1">
            <a:off x="5498125" y="3490914"/>
            <a:ext cx="216877"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6" name="Line 272"/>
          <p:cNvSpPr>
            <a:spLocks noChangeShapeType="1"/>
          </p:cNvSpPr>
          <p:nvPr/>
        </p:nvSpPr>
        <p:spPr bwMode="auto">
          <a:xfrm>
            <a:off x="5395549" y="3421064"/>
            <a:ext cx="102577"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7" name="Line 273"/>
          <p:cNvSpPr>
            <a:spLocks noChangeShapeType="1"/>
          </p:cNvSpPr>
          <p:nvPr/>
        </p:nvSpPr>
        <p:spPr bwMode="auto">
          <a:xfrm flipH="1">
            <a:off x="3423138" y="2100264"/>
            <a:ext cx="218343" cy="3476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8" name="Freeform 274"/>
          <p:cNvSpPr>
            <a:spLocks/>
          </p:cNvSpPr>
          <p:nvPr/>
        </p:nvSpPr>
        <p:spPr bwMode="auto">
          <a:xfrm>
            <a:off x="5715000" y="3636968"/>
            <a:ext cx="228600" cy="588963"/>
          </a:xfrm>
          <a:custGeom>
            <a:avLst/>
            <a:gdLst>
              <a:gd name="T0" fmla="*/ 2147483647 w 99"/>
              <a:gd name="T1" fmla="*/ 2147483647 h 225"/>
              <a:gd name="T2" fmla="*/ 0 w 99"/>
              <a:gd name="T3" fmla="*/ 0 h 225"/>
              <a:gd name="T4" fmla="*/ 2147483647 w 99"/>
              <a:gd name="T5" fmla="*/ 2147483647 h 225"/>
              <a:gd name="T6" fmla="*/ 2147483647 w 99"/>
              <a:gd name="T7" fmla="*/ 2147483647 h 225"/>
              <a:gd name="T8" fmla="*/ 0 60000 65536"/>
              <a:gd name="T9" fmla="*/ 0 60000 65536"/>
              <a:gd name="T10" fmla="*/ 0 60000 65536"/>
              <a:gd name="T11" fmla="*/ 0 60000 65536"/>
              <a:gd name="T12" fmla="*/ 0 w 99"/>
              <a:gd name="T13" fmla="*/ 0 h 225"/>
              <a:gd name="T14" fmla="*/ 99 w 99"/>
              <a:gd name="T15" fmla="*/ 225 h 225"/>
            </a:gdLst>
            <a:ahLst/>
            <a:cxnLst>
              <a:cxn ang="T8">
                <a:pos x="T0" y="T1"/>
              </a:cxn>
              <a:cxn ang="T9">
                <a:pos x="T2" y="T3"/>
              </a:cxn>
              <a:cxn ang="T10">
                <a:pos x="T4" y="T5"/>
              </a:cxn>
              <a:cxn ang="T11">
                <a:pos x="T6" y="T7"/>
              </a:cxn>
            </a:cxnLst>
            <a:rect l="T12" t="T13" r="T14" b="T15"/>
            <a:pathLst>
              <a:path w="99" h="225">
                <a:moveTo>
                  <a:pt x="99" y="202"/>
                </a:moveTo>
                <a:lnTo>
                  <a:pt x="0" y="0"/>
                </a:lnTo>
                <a:lnTo>
                  <a:pt x="49" y="225"/>
                </a:lnTo>
                <a:lnTo>
                  <a:pt x="99" y="20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69" name="Line 275"/>
          <p:cNvSpPr>
            <a:spLocks noChangeShapeType="1"/>
          </p:cNvSpPr>
          <p:nvPr/>
        </p:nvSpPr>
        <p:spPr bwMode="auto">
          <a:xfrm>
            <a:off x="5715001" y="3636969"/>
            <a:ext cx="10258" cy="11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70" name="Freeform 276"/>
          <p:cNvSpPr>
            <a:spLocks/>
          </p:cNvSpPr>
          <p:nvPr/>
        </p:nvSpPr>
        <p:spPr bwMode="auto">
          <a:xfrm>
            <a:off x="5826370" y="4165602"/>
            <a:ext cx="219808" cy="93662"/>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50" y="0"/>
                </a:moveTo>
                <a:lnTo>
                  <a:pt x="94" y="36"/>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71" name="Freeform 277"/>
          <p:cNvSpPr>
            <a:spLocks/>
          </p:cNvSpPr>
          <p:nvPr/>
        </p:nvSpPr>
        <p:spPr bwMode="auto">
          <a:xfrm>
            <a:off x="5943600" y="4165602"/>
            <a:ext cx="215412" cy="93662"/>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4"/>
                </a:moveTo>
                <a:lnTo>
                  <a:pt x="0" y="0"/>
                </a:lnTo>
                <a:lnTo>
                  <a:pt x="44" y="36"/>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72" name="Freeform 278"/>
          <p:cNvSpPr>
            <a:spLocks/>
          </p:cNvSpPr>
          <p:nvPr/>
        </p:nvSpPr>
        <p:spPr bwMode="auto">
          <a:xfrm>
            <a:off x="2545376" y="4165602"/>
            <a:ext cx="218342" cy="93662"/>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49" y="0"/>
                </a:moveTo>
                <a:lnTo>
                  <a:pt x="94"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73" name="Freeform 279"/>
          <p:cNvSpPr>
            <a:spLocks/>
          </p:cNvSpPr>
          <p:nvPr/>
        </p:nvSpPr>
        <p:spPr bwMode="auto">
          <a:xfrm>
            <a:off x="2658210" y="4165602"/>
            <a:ext cx="219808" cy="93662"/>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4"/>
                </a:moveTo>
                <a:lnTo>
                  <a:pt x="0" y="0"/>
                </a:lnTo>
                <a:lnTo>
                  <a:pt x="45" y="36"/>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74" name="Freeform 280"/>
          <p:cNvSpPr>
            <a:spLocks/>
          </p:cNvSpPr>
          <p:nvPr/>
        </p:nvSpPr>
        <p:spPr bwMode="auto">
          <a:xfrm>
            <a:off x="2878018" y="3636964"/>
            <a:ext cx="213946" cy="565150"/>
          </a:xfrm>
          <a:custGeom>
            <a:avLst/>
            <a:gdLst>
              <a:gd name="T0" fmla="*/ 2147483647 w 93"/>
              <a:gd name="T1" fmla="*/ 0 h 216"/>
              <a:gd name="T2" fmla="*/ 2147483647 w 93"/>
              <a:gd name="T3" fmla="*/ 2147483647 h 216"/>
              <a:gd name="T4" fmla="*/ 0 w 93"/>
              <a:gd name="T5" fmla="*/ 2147483647 h 216"/>
              <a:gd name="T6" fmla="*/ 2147483647 w 93"/>
              <a:gd name="T7" fmla="*/ 0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49" y="0"/>
                </a:moveTo>
                <a:lnTo>
                  <a:pt x="93" y="59"/>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75" name="Freeform 281"/>
          <p:cNvSpPr>
            <a:spLocks/>
          </p:cNvSpPr>
          <p:nvPr/>
        </p:nvSpPr>
        <p:spPr bwMode="auto">
          <a:xfrm>
            <a:off x="2990851" y="3336932"/>
            <a:ext cx="215411" cy="454025"/>
          </a:xfrm>
          <a:custGeom>
            <a:avLst/>
            <a:gdLst>
              <a:gd name="T0" fmla="*/ 2147483647 w 93"/>
              <a:gd name="T1" fmla="*/ 0 h 174"/>
              <a:gd name="T2" fmla="*/ 0 w 93"/>
              <a:gd name="T3" fmla="*/ 2147483647 h 174"/>
              <a:gd name="T4" fmla="*/ 2147483647 w 93"/>
              <a:gd name="T5" fmla="*/ 2147483647 h 174"/>
              <a:gd name="T6" fmla="*/ 2147483647 w 93"/>
              <a:gd name="T7" fmla="*/ 0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0"/>
                </a:moveTo>
                <a:lnTo>
                  <a:pt x="0" y="115"/>
                </a:lnTo>
                <a:lnTo>
                  <a:pt x="44" y="174"/>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76" name="Freeform 282"/>
          <p:cNvSpPr>
            <a:spLocks/>
          </p:cNvSpPr>
          <p:nvPr/>
        </p:nvSpPr>
        <p:spPr bwMode="auto">
          <a:xfrm>
            <a:off x="5612425" y="3636968"/>
            <a:ext cx="213946" cy="588963"/>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4" y="0"/>
                </a:moveTo>
                <a:lnTo>
                  <a:pt x="93" y="225"/>
                </a:lnTo>
                <a:lnTo>
                  <a:pt x="0" y="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77" name="Freeform 283"/>
          <p:cNvSpPr>
            <a:spLocks/>
          </p:cNvSpPr>
          <p:nvPr/>
        </p:nvSpPr>
        <p:spPr bwMode="auto">
          <a:xfrm>
            <a:off x="3641481" y="1558927"/>
            <a:ext cx="215411" cy="588962"/>
          </a:xfrm>
          <a:custGeom>
            <a:avLst/>
            <a:gdLst>
              <a:gd name="T0" fmla="*/ 0 w 93"/>
              <a:gd name="T1" fmla="*/ 2147483647 h 225"/>
              <a:gd name="T2" fmla="*/ 2147483647 w 93"/>
              <a:gd name="T3" fmla="*/ 2147483647 h 225"/>
              <a:gd name="T4" fmla="*/ 2147483647 w 93"/>
              <a:gd name="T5" fmla="*/ 0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07"/>
                </a:moveTo>
                <a:lnTo>
                  <a:pt x="93" y="225"/>
                </a:lnTo>
                <a:lnTo>
                  <a:pt x="49" y="0"/>
                </a:lnTo>
                <a:lnTo>
                  <a:pt x="0"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78" name="Freeform 284"/>
          <p:cNvSpPr>
            <a:spLocks/>
          </p:cNvSpPr>
          <p:nvPr/>
        </p:nvSpPr>
        <p:spPr bwMode="auto">
          <a:xfrm>
            <a:off x="3755784" y="1558927"/>
            <a:ext cx="213946" cy="588962"/>
          </a:xfrm>
          <a:custGeom>
            <a:avLst/>
            <a:gdLst>
              <a:gd name="T0" fmla="*/ 2147483647 w 93"/>
              <a:gd name="T1" fmla="*/ 2147483647 h 225"/>
              <a:gd name="T2" fmla="*/ 0 w 93"/>
              <a:gd name="T3" fmla="*/ 0 h 225"/>
              <a:gd name="T4" fmla="*/ 2147483647 w 93"/>
              <a:gd name="T5" fmla="*/ 2147483647 h 225"/>
              <a:gd name="T6" fmla="*/ 2147483647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73"/>
                </a:moveTo>
                <a:lnTo>
                  <a:pt x="0" y="0"/>
                </a:lnTo>
                <a:lnTo>
                  <a:pt x="44" y="225"/>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79" name="Freeform 285"/>
          <p:cNvSpPr>
            <a:spLocks/>
          </p:cNvSpPr>
          <p:nvPr/>
        </p:nvSpPr>
        <p:spPr bwMode="auto">
          <a:xfrm>
            <a:off x="4620358" y="2568582"/>
            <a:ext cx="227134" cy="287337"/>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80" name="Freeform 286"/>
          <p:cNvSpPr>
            <a:spLocks/>
          </p:cNvSpPr>
          <p:nvPr/>
        </p:nvSpPr>
        <p:spPr bwMode="auto">
          <a:xfrm>
            <a:off x="4734659" y="2568582"/>
            <a:ext cx="218342" cy="287337"/>
          </a:xfrm>
          <a:custGeom>
            <a:avLst/>
            <a:gdLst>
              <a:gd name="T0" fmla="*/ 2147483647 w 94"/>
              <a:gd name="T1" fmla="*/ 2147483647 h 110"/>
              <a:gd name="T2" fmla="*/ 0 w 94"/>
              <a:gd name="T3" fmla="*/ 0 h 110"/>
              <a:gd name="T4" fmla="*/ 2147483647 w 94"/>
              <a:gd name="T5" fmla="*/ 2147483647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96"/>
                </a:moveTo>
                <a:lnTo>
                  <a:pt x="0" y="0"/>
                </a:lnTo>
                <a:lnTo>
                  <a:pt x="49" y="110"/>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81" name="Line 287"/>
          <p:cNvSpPr>
            <a:spLocks noChangeShapeType="1"/>
          </p:cNvSpPr>
          <p:nvPr/>
        </p:nvSpPr>
        <p:spPr bwMode="auto">
          <a:xfrm flipH="1" flipV="1">
            <a:off x="5715000" y="3636964"/>
            <a:ext cx="228600" cy="5286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2" name="Line 288"/>
          <p:cNvSpPr>
            <a:spLocks noChangeShapeType="1"/>
          </p:cNvSpPr>
          <p:nvPr/>
        </p:nvSpPr>
        <p:spPr bwMode="auto">
          <a:xfrm flipH="1" flipV="1">
            <a:off x="5943600" y="4165602"/>
            <a:ext cx="215412"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3" name="Line 289"/>
          <p:cNvSpPr>
            <a:spLocks noChangeShapeType="1"/>
          </p:cNvSpPr>
          <p:nvPr/>
        </p:nvSpPr>
        <p:spPr bwMode="auto">
          <a:xfrm flipV="1">
            <a:off x="5826369" y="4165604"/>
            <a:ext cx="117231"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4" name="Line 290"/>
          <p:cNvSpPr>
            <a:spLocks noChangeShapeType="1"/>
          </p:cNvSpPr>
          <p:nvPr/>
        </p:nvSpPr>
        <p:spPr bwMode="auto">
          <a:xfrm flipH="1" flipV="1">
            <a:off x="2658210" y="4165602"/>
            <a:ext cx="219808"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5" name="Line 291"/>
          <p:cNvSpPr>
            <a:spLocks noChangeShapeType="1"/>
          </p:cNvSpPr>
          <p:nvPr/>
        </p:nvSpPr>
        <p:spPr bwMode="auto">
          <a:xfrm flipV="1">
            <a:off x="2545374" y="4165604"/>
            <a:ext cx="112834"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6" name="Line 292"/>
          <p:cNvSpPr>
            <a:spLocks noChangeShapeType="1"/>
          </p:cNvSpPr>
          <p:nvPr/>
        </p:nvSpPr>
        <p:spPr bwMode="auto">
          <a:xfrm flipV="1">
            <a:off x="2878015" y="3636964"/>
            <a:ext cx="112835" cy="565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7" name="Line 293"/>
          <p:cNvSpPr>
            <a:spLocks noChangeShapeType="1"/>
          </p:cNvSpPr>
          <p:nvPr/>
        </p:nvSpPr>
        <p:spPr bwMode="auto">
          <a:xfrm flipH="1">
            <a:off x="2990851" y="3336932"/>
            <a:ext cx="215411"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8" name="Line 294"/>
          <p:cNvSpPr>
            <a:spLocks noChangeShapeType="1"/>
          </p:cNvSpPr>
          <p:nvPr/>
        </p:nvSpPr>
        <p:spPr bwMode="auto">
          <a:xfrm flipV="1">
            <a:off x="5612426" y="3636969"/>
            <a:ext cx="102577"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9" name="Line 295"/>
          <p:cNvSpPr>
            <a:spLocks noChangeShapeType="1"/>
          </p:cNvSpPr>
          <p:nvPr/>
        </p:nvSpPr>
        <p:spPr bwMode="auto">
          <a:xfrm flipH="1" flipV="1">
            <a:off x="3755781" y="1558932"/>
            <a:ext cx="127488" cy="123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90" name="Line 296"/>
          <p:cNvSpPr>
            <a:spLocks noChangeShapeType="1"/>
          </p:cNvSpPr>
          <p:nvPr/>
        </p:nvSpPr>
        <p:spPr bwMode="auto">
          <a:xfrm flipV="1">
            <a:off x="3641483" y="1609732"/>
            <a:ext cx="158262" cy="4905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91" name="Freeform 297"/>
          <p:cNvSpPr>
            <a:spLocks/>
          </p:cNvSpPr>
          <p:nvPr/>
        </p:nvSpPr>
        <p:spPr bwMode="auto">
          <a:xfrm>
            <a:off x="3206262" y="2928939"/>
            <a:ext cx="216877" cy="407988"/>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0"/>
                </a:moveTo>
                <a:lnTo>
                  <a:pt x="94" y="78"/>
                </a:lnTo>
                <a:lnTo>
                  <a:pt x="0" y="15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92" name="Freeform 298"/>
          <p:cNvSpPr>
            <a:spLocks/>
          </p:cNvSpPr>
          <p:nvPr/>
        </p:nvSpPr>
        <p:spPr bwMode="auto">
          <a:xfrm>
            <a:off x="3308841" y="2665419"/>
            <a:ext cx="227135" cy="468313"/>
          </a:xfrm>
          <a:custGeom>
            <a:avLst/>
            <a:gdLst>
              <a:gd name="T0" fmla="*/ 2147483647 w 98"/>
              <a:gd name="T1" fmla="*/ 0 h 179"/>
              <a:gd name="T2" fmla="*/ 0 w 98"/>
              <a:gd name="T3" fmla="*/ 2147483647 h 179"/>
              <a:gd name="T4" fmla="*/ 2147483647 w 98"/>
              <a:gd name="T5" fmla="*/ 2147483647 h 179"/>
              <a:gd name="T6" fmla="*/ 2147483647 w 98"/>
              <a:gd name="T7" fmla="*/ 0 h 179"/>
              <a:gd name="T8" fmla="*/ 0 60000 65536"/>
              <a:gd name="T9" fmla="*/ 0 60000 65536"/>
              <a:gd name="T10" fmla="*/ 0 60000 65536"/>
              <a:gd name="T11" fmla="*/ 0 60000 65536"/>
              <a:gd name="T12" fmla="*/ 0 w 98"/>
              <a:gd name="T13" fmla="*/ 0 h 179"/>
              <a:gd name="T14" fmla="*/ 98 w 98"/>
              <a:gd name="T15" fmla="*/ 179 h 179"/>
            </a:gdLst>
            <a:ahLst/>
            <a:cxnLst>
              <a:cxn ang="T8">
                <a:pos x="T0" y="T1"/>
              </a:cxn>
              <a:cxn ang="T9">
                <a:pos x="T2" y="T3"/>
              </a:cxn>
              <a:cxn ang="T10">
                <a:pos x="T4" y="T5"/>
              </a:cxn>
              <a:cxn ang="T11">
                <a:pos x="T6" y="T7"/>
              </a:cxn>
            </a:cxnLst>
            <a:rect l="T12" t="T13" r="T14" b="T15"/>
            <a:pathLst>
              <a:path w="98" h="179">
                <a:moveTo>
                  <a:pt x="98" y="0"/>
                </a:moveTo>
                <a:lnTo>
                  <a:pt x="0" y="101"/>
                </a:lnTo>
                <a:lnTo>
                  <a:pt x="49" y="17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93" name="Line 299"/>
          <p:cNvSpPr>
            <a:spLocks noChangeShapeType="1"/>
          </p:cNvSpPr>
          <p:nvPr/>
        </p:nvSpPr>
        <p:spPr bwMode="auto">
          <a:xfrm flipH="1">
            <a:off x="3308841" y="2665419"/>
            <a:ext cx="227135"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94" name="Freeform 300"/>
          <p:cNvSpPr>
            <a:spLocks/>
          </p:cNvSpPr>
          <p:nvPr/>
        </p:nvSpPr>
        <p:spPr bwMode="auto">
          <a:xfrm>
            <a:off x="4847492" y="2819402"/>
            <a:ext cx="216877" cy="277812"/>
          </a:xfrm>
          <a:custGeom>
            <a:avLst/>
            <a:gdLst>
              <a:gd name="T0" fmla="*/ 2147483647 w 94"/>
              <a:gd name="T1" fmla="*/ 0 h 106"/>
              <a:gd name="T2" fmla="*/ 2147483647 w 94"/>
              <a:gd name="T3" fmla="*/ 2147483647 h 106"/>
              <a:gd name="T4" fmla="*/ 0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0"/>
                </a:moveTo>
                <a:lnTo>
                  <a:pt x="94" y="106"/>
                </a:lnTo>
                <a:lnTo>
                  <a:pt x="0" y="1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95" name="Freeform 301"/>
          <p:cNvSpPr>
            <a:spLocks/>
          </p:cNvSpPr>
          <p:nvPr/>
        </p:nvSpPr>
        <p:spPr bwMode="auto">
          <a:xfrm>
            <a:off x="4953000" y="2819402"/>
            <a:ext cx="215412" cy="277812"/>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106"/>
                </a:moveTo>
                <a:lnTo>
                  <a:pt x="0" y="0"/>
                </a:lnTo>
                <a:lnTo>
                  <a:pt x="49" y="106"/>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96" name="Line 302"/>
          <p:cNvSpPr>
            <a:spLocks noChangeShapeType="1"/>
          </p:cNvSpPr>
          <p:nvPr/>
        </p:nvSpPr>
        <p:spPr bwMode="auto">
          <a:xfrm flipV="1">
            <a:off x="4847492" y="2819402"/>
            <a:ext cx="105508"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97" name="Line 303"/>
          <p:cNvSpPr>
            <a:spLocks noChangeShapeType="1"/>
          </p:cNvSpPr>
          <p:nvPr/>
        </p:nvSpPr>
        <p:spPr bwMode="auto">
          <a:xfrm flipH="1" flipV="1">
            <a:off x="4054720" y="1582744"/>
            <a:ext cx="190500" cy="5889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98" name="Line 304"/>
          <p:cNvSpPr>
            <a:spLocks noChangeShapeType="1"/>
          </p:cNvSpPr>
          <p:nvPr/>
        </p:nvSpPr>
        <p:spPr bwMode="auto">
          <a:xfrm flipV="1">
            <a:off x="3856895" y="1692277"/>
            <a:ext cx="26377" cy="4556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99" name="Freeform 305"/>
          <p:cNvSpPr>
            <a:spLocks/>
          </p:cNvSpPr>
          <p:nvPr/>
        </p:nvSpPr>
        <p:spPr bwMode="auto">
          <a:xfrm>
            <a:off x="2763718" y="4202117"/>
            <a:ext cx="227135" cy="93663"/>
          </a:xfrm>
          <a:custGeom>
            <a:avLst/>
            <a:gdLst>
              <a:gd name="T0" fmla="*/ 2147483647 w 98"/>
              <a:gd name="T1" fmla="*/ 0 h 36"/>
              <a:gd name="T2" fmla="*/ 2147483647 w 98"/>
              <a:gd name="T3" fmla="*/ 2147483647 h 36"/>
              <a:gd name="T4" fmla="*/ 0 w 98"/>
              <a:gd name="T5" fmla="*/ 2147483647 h 36"/>
              <a:gd name="T6" fmla="*/ 2147483647 w 98"/>
              <a:gd name="T7" fmla="*/ 0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49" y="0"/>
                </a:moveTo>
                <a:lnTo>
                  <a:pt x="98" y="36"/>
                </a:lnTo>
                <a:lnTo>
                  <a:pt x="0" y="2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00" name="Freeform 306"/>
          <p:cNvSpPr>
            <a:spLocks/>
          </p:cNvSpPr>
          <p:nvPr/>
        </p:nvSpPr>
        <p:spPr bwMode="auto">
          <a:xfrm>
            <a:off x="2878018" y="3790952"/>
            <a:ext cx="213946" cy="504825"/>
          </a:xfrm>
          <a:custGeom>
            <a:avLst/>
            <a:gdLst>
              <a:gd name="T0" fmla="*/ 2147483647 w 93"/>
              <a:gd name="T1" fmla="*/ 0 h 193"/>
              <a:gd name="T2" fmla="*/ 0 w 93"/>
              <a:gd name="T3" fmla="*/ 2147483647 h 193"/>
              <a:gd name="T4" fmla="*/ 2147483647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0"/>
                </a:moveTo>
                <a:lnTo>
                  <a:pt x="0" y="157"/>
                </a:lnTo>
                <a:lnTo>
                  <a:pt x="49" y="193"/>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01" name="Freeform 307"/>
          <p:cNvSpPr>
            <a:spLocks/>
          </p:cNvSpPr>
          <p:nvPr/>
        </p:nvSpPr>
        <p:spPr bwMode="auto">
          <a:xfrm>
            <a:off x="3535976" y="2100264"/>
            <a:ext cx="219808" cy="565150"/>
          </a:xfrm>
          <a:custGeom>
            <a:avLst/>
            <a:gdLst>
              <a:gd name="T0" fmla="*/ 0 w 94"/>
              <a:gd name="T1" fmla="*/ 2147483647 h 216"/>
              <a:gd name="T2" fmla="*/ 2147483647 w 94"/>
              <a:gd name="T3" fmla="*/ 2147483647 h 216"/>
              <a:gd name="T4" fmla="*/ 2147483647 w 94"/>
              <a:gd name="T5" fmla="*/ 0 h 216"/>
              <a:gd name="T6" fmla="*/ 0 w 94"/>
              <a:gd name="T7" fmla="*/ 2147483647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0" y="216"/>
                </a:moveTo>
                <a:lnTo>
                  <a:pt x="94" y="202"/>
                </a:lnTo>
                <a:lnTo>
                  <a:pt x="45" y="0"/>
                </a:lnTo>
                <a:lnTo>
                  <a:pt x="0"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02" name="Freeform 308"/>
          <p:cNvSpPr>
            <a:spLocks/>
          </p:cNvSpPr>
          <p:nvPr/>
        </p:nvSpPr>
        <p:spPr bwMode="auto">
          <a:xfrm>
            <a:off x="3641481" y="2100264"/>
            <a:ext cx="215411" cy="528638"/>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8"/>
                </a:moveTo>
                <a:lnTo>
                  <a:pt x="0" y="0"/>
                </a:lnTo>
                <a:lnTo>
                  <a:pt x="49" y="202"/>
                </a:lnTo>
                <a:lnTo>
                  <a:pt x="93"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03" name="Line 309"/>
          <p:cNvSpPr>
            <a:spLocks noChangeShapeType="1"/>
          </p:cNvSpPr>
          <p:nvPr/>
        </p:nvSpPr>
        <p:spPr bwMode="auto">
          <a:xfrm flipH="1">
            <a:off x="6046179" y="4202114"/>
            <a:ext cx="112835" cy="57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04" name="Line 310"/>
          <p:cNvSpPr>
            <a:spLocks noChangeShapeType="1"/>
          </p:cNvSpPr>
          <p:nvPr/>
        </p:nvSpPr>
        <p:spPr bwMode="auto">
          <a:xfrm flipV="1">
            <a:off x="2763718" y="4202114"/>
            <a:ext cx="114300" cy="57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05" name="Freeform 311"/>
          <p:cNvSpPr>
            <a:spLocks/>
          </p:cNvSpPr>
          <p:nvPr/>
        </p:nvSpPr>
        <p:spPr bwMode="auto">
          <a:xfrm>
            <a:off x="5064369" y="3097214"/>
            <a:ext cx="216877" cy="215900"/>
          </a:xfrm>
          <a:custGeom>
            <a:avLst/>
            <a:gdLst>
              <a:gd name="T0" fmla="*/ 2147483647 w 93"/>
              <a:gd name="T1" fmla="*/ 0 h 83"/>
              <a:gd name="T2" fmla="*/ 2147483647 w 93"/>
              <a:gd name="T3" fmla="*/ 2147483647 h 83"/>
              <a:gd name="T4" fmla="*/ 0 w 93"/>
              <a:gd name="T5" fmla="*/ 0 h 83"/>
              <a:gd name="T6" fmla="*/ 2147483647 w 93"/>
              <a:gd name="T7" fmla="*/ 0 h 83"/>
              <a:gd name="T8" fmla="*/ 0 60000 65536"/>
              <a:gd name="T9" fmla="*/ 0 60000 65536"/>
              <a:gd name="T10" fmla="*/ 0 60000 65536"/>
              <a:gd name="T11" fmla="*/ 0 60000 65536"/>
              <a:gd name="T12" fmla="*/ 0 w 93"/>
              <a:gd name="T13" fmla="*/ 0 h 83"/>
              <a:gd name="T14" fmla="*/ 93 w 93"/>
              <a:gd name="T15" fmla="*/ 83 h 83"/>
            </a:gdLst>
            <a:ahLst/>
            <a:cxnLst>
              <a:cxn ang="T8">
                <a:pos x="T0" y="T1"/>
              </a:cxn>
              <a:cxn ang="T9">
                <a:pos x="T2" y="T3"/>
              </a:cxn>
              <a:cxn ang="T10">
                <a:pos x="T4" y="T5"/>
              </a:cxn>
              <a:cxn ang="T11">
                <a:pos x="T6" y="T7"/>
              </a:cxn>
            </a:cxnLst>
            <a:rect l="T12" t="T13" r="T14" b="T15"/>
            <a:pathLst>
              <a:path w="93" h="83">
                <a:moveTo>
                  <a:pt x="44" y="0"/>
                </a:moveTo>
                <a:lnTo>
                  <a:pt x="93" y="83"/>
                </a:lnTo>
                <a:lnTo>
                  <a:pt x="0" y="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06" name="Freeform 312"/>
          <p:cNvSpPr>
            <a:spLocks/>
          </p:cNvSpPr>
          <p:nvPr/>
        </p:nvSpPr>
        <p:spPr bwMode="auto">
          <a:xfrm>
            <a:off x="5168412" y="3097214"/>
            <a:ext cx="227134" cy="323850"/>
          </a:xfrm>
          <a:custGeom>
            <a:avLst/>
            <a:gdLst>
              <a:gd name="T0" fmla="*/ 2147483647 w 98"/>
              <a:gd name="T1" fmla="*/ 2147483647 h 124"/>
              <a:gd name="T2" fmla="*/ 0 w 98"/>
              <a:gd name="T3" fmla="*/ 0 h 124"/>
              <a:gd name="T4" fmla="*/ 2147483647 w 98"/>
              <a:gd name="T5" fmla="*/ 2147483647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98" y="124"/>
                </a:moveTo>
                <a:lnTo>
                  <a:pt x="0" y="0"/>
                </a:lnTo>
                <a:lnTo>
                  <a:pt x="49" y="83"/>
                </a:lnTo>
                <a:lnTo>
                  <a:pt x="98"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07" name="Line 313"/>
          <p:cNvSpPr>
            <a:spLocks noChangeShapeType="1"/>
          </p:cNvSpPr>
          <p:nvPr/>
        </p:nvSpPr>
        <p:spPr bwMode="auto">
          <a:xfrm flipV="1">
            <a:off x="3535973" y="2100264"/>
            <a:ext cx="105508" cy="56515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08" name="Line 314"/>
          <p:cNvSpPr>
            <a:spLocks noChangeShapeType="1"/>
          </p:cNvSpPr>
          <p:nvPr/>
        </p:nvSpPr>
        <p:spPr bwMode="auto">
          <a:xfrm flipH="1" flipV="1">
            <a:off x="3641481" y="2100269"/>
            <a:ext cx="215411"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09" name="Line 315"/>
          <p:cNvSpPr>
            <a:spLocks noChangeShapeType="1"/>
          </p:cNvSpPr>
          <p:nvPr/>
        </p:nvSpPr>
        <p:spPr bwMode="auto">
          <a:xfrm>
            <a:off x="5064372" y="3097214"/>
            <a:ext cx="104043"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0" name="Freeform 316"/>
          <p:cNvSpPr>
            <a:spLocks/>
          </p:cNvSpPr>
          <p:nvPr/>
        </p:nvSpPr>
        <p:spPr bwMode="auto">
          <a:xfrm>
            <a:off x="5281246" y="3313119"/>
            <a:ext cx="216877" cy="347663"/>
          </a:xfrm>
          <a:custGeom>
            <a:avLst/>
            <a:gdLst>
              <a:gd name="T0" fmla="*/ 2147483647 w 94"/>
              <a:gd name="T1" fmla="*/ 2147483647 h 133"/>
              <a:gd name="T2" fmla="*/ 2147483647 w 94"/>
              <a:gd name="T3" fmla="*/ 2147483647 h 133"/>
              <a:gd name="T4" fmla="*/ 0 w 94"/>
              <a:gd name="T5" fmla="*/ 0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9" y="41"/>
                </a:moveTo>
                <a:lnTo>
                  <a:pt x="94" y="133"/>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11" name="Freeform 317"/>
          <p:cNvSpPr>
            <a:spLocks/>
          </p:cNvSpPr>
          <p:nvPr/>
        </p:nvSpPr>
        <p:spPr bwMode="auto">
          <a:xfrm>
            <a:off x="5395546" y="3421069"/>
            <a:ext cx="216877" cy="239713"/>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92"/>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12" name="Line 318"/>
          <p:cNvSpPr>
            <a:spLocks noChangeShapeType="1"/>
          </p:cNvSpPr>
          <p:nvPr/>
        </p:nvSpPr>
        <p:spPr bwMode="auto">
          <a:xfrm>
            <a:off x="5281248" y="3313114"/>
            <a:ext cx="114300" cy="1079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3" name="Freeform 319"/>
          <p:cNvSpPr>
            <a:spLocks/>
          </p:cNvSpPr>
          <p:nvPr/>
        </p:nvSpPr>
        <p:spPr bwMode="auto">
          <a:xfrm>
            <a:off x="3091961" y="3336932"/>
            <a:ext cx="216877" cy="454025"/>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49" y="0"/>
                </a:moveTo>
                <a:lnTo>
                  <a:pt x="94" y="115"/>
                </a:lnTo>
                <a:lnTo>
                  <a:pt x="0" y="17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14" name="Freeform 320"/>
          <p:cNvSpPr>
            <a:spLocks/>
          </p:cNvSpPr>
          <p:nvPr/>
        </p:nvSpPr>
        <p:spPr bwMode="auto">
          <a:xfrm>
            <a:off x="3206262" y="3133732"/>
            <a:ext cx="216877" cy="503237"/>
          </a:xfrm>
          <a:custGeom>
            <a:avLst/>
            <a:gdLst>
              <a:gd name="T0" fmla="*/ 2147483647 w 94"/>
              <a:gd name="T1" fmla="*/ 0 h 193"/>
              <a:gd name="T2" fmla="*/ 0 w 94"/>
              <a:gd name="T3" fmla="*/ 2147483647 h 193"/>
              <a:gd name="T4" fmla="*/ 2147483647 w 94"/>
              <a:gd name="T5" fmla="*/ 2147483647 h 193"/>
              <a:gd name="T6" fmla="*/ 2147483647 w 94"/>
              <a:gd name="T7" fmla="*/ 0 h 193"/>
              <a:gd name="T8" fmla="*/ 0 60000 65536"/>
              <a:gd name="T9" fmla="*/ 0 60000 65536"/>
              <a:gd name="T10" fmla="*/ 0 60000 65536"/>
              <a:gd name="T11" fmla="*/ 0 60000 65536"/>
              <a:gd name="T12" fmla="*/ 0 w 94"/>
              <a:gd name="T13" fmla="*/ 0 h 193"/>
              <a:gd name="T14" fmla="*/ 94 w 94"/>
              <a:gd name="T15" fmla="*/ 193 h 193"/>
            </a:gdLst>
            <a:ahLst/>
            <a:cxnLst>
              <a:cxn ang="T8">
                <a:pos x="T0" y="T1"/>
              </a:cxn>
              <a:cxn ang="T9">
                <a:pos x="T2" y="T3"/>
              </a:cxn>
              <a:cxn ang="T10">
                <a:pos x="T4" y="T5"/>
              </a:cxn>
              <a:cxn ang="T11">
                <a:pos x="T6" y="T7"/>
              </a:cxn>
            </a:cxnLst>
            <a:rect l="T12" t="T13" r="T14" b="T15"/>
            <a:pathLst>
              <a:path w="94" h="193">
                <a:moveTo>
                  <a:pt x="94" y="0"/>
                </a:moveTo>
                <a:lnTo>
                  <a:pt x="0" y="78"/>
                </a:lnTo>
                <a:lnTo>
                  <a:pt x="45" y="193"/>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15" name="Line 321"/>
          <p:cNvSpPr>
            <a:spLocks noChangeShapeType="1"/>
          </p:cNvSpPr>
          <p:nvPr/>
        </p:nvSpPr>
        <p:spPr bwMode="auto">
          <a:xfrm flipH="1" flipV="1">
            <a:off x="4463564" y="2516189"/>
            <a:ext cx="156797" cy="88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6" name="Line 322"/>
          <p:cNvSpPr>
            <a:spLocks noChangeShapeType="1"/>
          </p:cNvSpPr>
          <p:nvPr/>
        </p:nvSpPr>
        <p:spPr bwMode="auto">
          <a:xfrm flipV="1">
            <a:off x="4300904" y="2527306"/>
            <a:ext cx="158262" cy="53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7" name="Line 323"/>
          <p:cNvSpPr>
            <a:spLocks noChangeShapeType="1"/>
          </p:cNvSpPr>
          <p:nvPr/>
        </p:nvSpPr>
        <p:spPr bwMode="auto">
          <a:xfrm flipH="1">
            <a:off x="3206262" y="3133727"/>
            <a:ext cx="216877"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8" name="Freeform 324"/>
          <p:cNvSpPr>
            <a:spLocks/>
          </p:cNvSpPr>
          <p:nvPr/>
        </p:nvSpPr>
        <p:spPr bwMode="auto">
          <a:xfrm>
            <a:off x="2545376" y="4225927"/>
            <a:ext cx="218342" cy="93662"/>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49"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19" name="Freeform 325"/>
          <p:cNvSpPr>
            <a:spLocks/>
          </p:cNvSpPr>
          <p:nvPr/>
        </p:nvSpPr>
        <p:spPr bwMode="auto">
          <a:xfrm>
            <a:off x="5612425" y="3660777"/>
            <a:ext cx="213946" cy="565150"/>
          </a:xfrm>
          <a:custGeom>
            <a:avLst/>
            <a:gdLst>
              <a:gd name="T0" fmla="*/ 2147483647 w 93"/>
              <a:gd name="T1" fmla="*/ 2147483647 h 216"/>
              <a:gd name="T2" fmla="*/ 0 w 93"/>
              <a:gd name="T3" fmla="*/ 0 h 216"/>
              <a:gd name="T4" fmla="*/ 2147483647 w 93"/>
              <a:gd name="T5" fmla="*/ 2147483647 h 216"/>
              <a:gd name="T6" fmla="*/ 2147483647 w 93"/>
              <a:gd name="T7" fmla="*/ 2147483647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93" y="216"/>
                </a:moveTo>
                <a:lnTo>
                  <a:pt x="0" y="0"/>
                </a:lnTo>
                <a:lnTo>
                  <a:pt x="44" y="87"/>
                </a:lnTo>
                <a:lnTo>
                  <a:pt x="93"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20" name="Freeform 326"/>
          <p:cNvSpPr>
            <a:spLocks/>
          </p:cNvSpPr>
          <p:nvPr/>
        </p:nvSpPr>
        <p:spPr bwMode="auto">
          <a:xfrm>
            <a:off x="5826370" y="4225927"/>
            <a:ext cx="219808" cy="93662"/>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21" name="Freeform 327"/>
          <p:cNvSpPr>
            <a:spLocks/>
          </p:cNvSpPr>
          <p:nvPr/>
        </p:nvSpPr>
        <p:spPr bwMode="auto">
          <a:xfrm>
            <a:off x="5715000" y="3887789"/>
            <a:ext cx="228600" cy="431800"/>
          </a:xfrm>
          <a:custGeom>
            <a:avLst/>
            <a:gdLst>
              <a:gd name="T0" fmla="*/ 2147483647 w 99"/>
              <a:gd name="T1" fmla="*/ 2147483647 h 165"/>
              <a:gd name="T2" fmla="*/ 2147483647 w 99"/>
              <a:gd name="T3" fmla="*/ 2147483647 h 165"/>
              <a:gd name="T4" fmla="*/ 0 w 99"/>
              <a:gd name="T5" fmla="*/ 0 h 165"/>
              <a:gd name="T6" fmla="*/ 2147483647 w 99"/>
              <a:gd name="T7" fmla="*/ 2147483647 h 165"/>
              <a:gd name="T8" fmla="*/ 0 60000 65536"/>
              <a:gd name="T9" fmla="*/ 0 60000 65536"/>
              <a:gd name="T10" fmla="*/ 0 60000 65536"/>
              <a:gd name="T11" fmla="*/ 0 60000 65536"/>
              <a:gd name="T12" fmla="*/ 0 w 99"/>
              <a:gd name="T13" fmla="*/ 0 h 165"/>
              <a:gd name="T14" fmla="*/ 99 w 99"/>
              <a:gd name="T15" fmla="*/ 165 h 165"/>
            </a:gdLst>
            <a:ahLst/>
            <a:cxnLst>
              <a:cxn ang="T8">
                <a:pos x="T0" y="T1"/>
              </a:cxn>
              <a:cxn ang="T9">
                <a:pos x="T2" y="T3"/>
              </a:cxn>
              <a:cxn ang="T10">
                <a:pos x="T4" y="T5"/>
              </a:cxn>
              <a:cxn ang="T11">
                <a:pos x="T6" y="T7"/>
              </a:cxn>
            </a:cxnLst>
            <a:rect l="T12" t="T13" r="T14" b="T15"/>
            <a:pathLst>
              <a:path w="99" h="165">
                <a:moveTo>
                  <a:pt x="49" y="129"/>
                </a:moveTo>
                <a:lnTo>
                  <a:pt x="99" y="165"/>
                </a:lnTo>
                <a:lnTo>
                  <a:pt x="0" y="0"/>
                </a:lnTo>
                <a:lnTo>
                  <a:pt x="49" y="12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22" name="Line 328"/>
          <p:cNvSpPr>
            <a:spLocks noChangeShapeType="1"/>
          </p:cNvSpPr>
          <p:nvPr/>
        </p:nvSpPr>
        <p:spPr bwMode="auto">
          <a:xfrm>
            <a:off x="5826372" y="4225928"/>
            <a:ext cx="4397" cy="15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23" name="Freeform 329"/>
          <p:cNvSpPr>
            <a:spLocks/>
          </p:cNvSpPr>
          <p:nvPr/>
        </p:nvSpPr>
        <p:spPr bwMode="auto">
          <a:xfrm>
            <a:off x="3423138" y="2665419"/>
            <a:ext cx="218343" cy="468313"/>
          </a:xfrm>
          <a:custGeom>
            <a:avLst/>
            <a:gdLst>
              <a:gd name="T0" fmla="*/ 0 w 94"/>
              <a:gd name="T1" fmla="*/ 2147483647 h 179"/>
              <a:gd name="T2" fmla="*/ 2147483647 w 94"/>
              <a:gd name="T3" fmla="*/ 2147483647 h 179"/>
              <a:gd name="T4" fmla="*/ 2147483647 w 94"/>
              <a:gd name="T5" fmla="*/ 0 h 179"/>
              <a:gd name="T6" fmla="*/ 0 w 94"/>
              <a:gd name="T7" fmla="*/ 2147483647 h 179"/>
              <a:gd name="T8" fmla="*/ 0 60000 65536"/>
              <a:gd name="T9" fmla="*/ 0 60000 65536"/>
              <a:gd name="T10" fmla="*/ 0 60000 65536"/>
              <a:gd name="T11" fmla="*/ 0 60000 65536"/>
              <a:gd name="T12" fmla="*/ 0 w 94"/>
              <a:gd name="T13" fmla="*/ 0 h 179"/>
              <a:gd name="T14" fmla="*/ 94 w 94"/>
              <a:gd name="T15" fmla="*/ 179 h 179"/>
            </a:gdLst>
            <a:ahLst/>
            <a:cxnLst>
              <a:cxn ang="T8">
                <a:pos x="T0" y="T1"/>
              </a:cxn>
              <a:cxn ang="T9">
                <a:pos x="T2" y="T3"/>
              </a:cxn>
              <a:cxn ang="T10">
                <a:pos x="T4" y="T5"/>
              </a:cxn>
              <a:cxn ang="T11">
                <a:pos x="T6" y="T7"/>
              </a:cxn>
            </a:cxnLst>
            <a:rect l="T12" t="T13" r="T14" b="T15"/>
            <a:pathLst>
              <a:path w="94" h="179">
                <a:moveTo>
                  <a:pt x="0" y="179"/>
                </a:moveTo>
                <a:lnTo>
                  <a:pt x="94" y="160"/>
                </a:lnTo>
                <a:lnTo>
                  <a:pt x="49" y="0"/>
                </a:lnTo>
                <a:lnTo>
                  <a:pt x="0"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24" name="Freeform 330"/>
          <p:cNvSpPr>
            <a:spLocks/>
          </p:cNvSpPr>
          <p:nvPr/>
        </p:nvSpPr>
        <p:spPr bwMode="auto">
          <a:xfrm>
            <a:off x="3535976" y="2628907"/>
            <a:ext cx="219808" cy="454025"/>
          </a:xfrm>
          <a:custGeom>
            <a:avLst/>
            <a:gdLst>
              <a:gd name="T0" fmla="*/ 2147483647 w 94"/>
              <a:gd name="T1" fmla="*/ 0 h 174"/>
              <a:gd name="T2" fmla="*/ 0 w 94"/>
              <a:gd name="T3" fmla="*/ 2147483647 h 174"/>
              <a:gd name="T4" fmla="*/ 2147483647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94" y="0"/>
                </a:moveTo>
                <a:lnTo>
                  <a:pt x="0" y="14"/>
                </a:lnTo>
                <a:lnTo>
                  <a:pt x="45" y="17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25" name="Freeform 331"/>
          <p:cNvSpPr>
            <a:spLocks/>
          </p:cNvSpPr>
          <p:nvPr/>
        </p:nvSpPr>
        <p:spPr bwMode="auto">
          <a:xfrm>
            <a:off x="3755784" y="2147889"/>
            <a:ext cx="213946" cy="660400"/>
          </a:xfrm>
          <a:custGeom>
            <a:avLst/>
            <a:gdLst>
              <a:gd name="T0" fmla="*/ 0 w 93"/>
              <a:gd name="T1" fmla="*/ 2147483647 h 253"/>
              <a:gd name="T2" fmla="*/ 2147483647 w 93"/>
              <a:gd name="T3" fmla="*/ 2147483647 h 253"/>
              <a:gd name="T4" fmla="*/ 2147483647 w 93"/>
              <a:gd name="T5" fmla="*/ 0 h 253"/>
              <a:gd name="T6" fmla="*/ 0 w 93"/>
              <a:gd name="T7" fmla="*/ 2147483647 h 253"/>
              <a:gd name="T8" fmla="*/ 0 60000 65536"/>
              <a:gd name="T9" fmla="*/ 0 60000 65536"/>
              <a:gd name="T10" fmla="*/ 0 60000 65536"/>
              <a:gd name="T11" fmla="*/ 0 60000 65536"/>
              <a:gd name="T12" fmla="*/ 0 w 93"/>
              <a:gd name="T13" fmla="*/ 0 h 253"/>
              <a:gd name="T14" fmla="*/ 93 w 93"/>
              <a:gd name="T15" fmla="*/ 253 h 253"/>
            </a:gdLst>
            <a:ahLst/>
            <a:cxnLst>
              <a:cxn ang="T8">
                <a:pos x="T0" y="T1"/>
              </a:cxn>
              <a:cxn ang="T9">
                <a:pos x="T2" y="T3"/>
              </a:cxn>
              <a:cxn ang="T10">
                <a:pos x="T4" y="T5"/>
              </a:cxn>
              <a:cxn ang="T11">
                <a:pos x="T6" y="T7"/>
              </a:cxn>
            </a:cxnLst>
            <a:rect l="T12" t="T13" r="T14" b="T15"/>
            <a:pathLst>
              <a:path w="93" h="253">
                <a:moveTo>
                  <a:pt x="0" y="184"/>
                </a:moveTo>
                <a:lnTo>
                  <a:pt x="93" y="253"/>
                </a:lnTo>
                <a:lnTo>
                  <a:pt x="44"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26" name="Line 332"/>
          <p:cNvSpPr>
            <a:spLocks noChangeShapeType="1"/>
          </p:cNvSpPr>
          <p:nvPr/>
        </p:nvSpPr>
        <p:spPr bwMode="auto">
          <a:xfrm>
            <a:off x="5612425" y="3671889"/>
            <a:ext cx="213946" cy="5540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27" name="Freeform 333"/>
          <p:cNvSpPr>
            <a:spLocks/>
          </p:cNvSpPr>
          <p:nvPr/>
        </p:nvSpPr>
        <p:spPr bwMode="auto">
          <a:xfrm>
            <a:off x="5498125" y="3660777"/>
            <a:ext cx="216877" cy="227012"/>
          </a:xfrm>
          <a:custGeom>
            <a:avLst/>
            <a:gdLst>
              <a:gd name="T0" fmla="*/ 2147483647 w 93"/>
              <a:gd name="T1" fmla="*/ 0 h 87"/>
              <a:gd name="T2" fmla="*/ 2147483647 w 93"/>
              <a:gd name="T3" fmla="*/ 2147483647 h 87"/>
              <a:gd name="T4" fmla="*/ 0 w 93"/>
              <a:gd name="T5" fmla="*/ 0 h 87"/>
              <a:gd name="T6" fmla="*/ 2147483647 w 93"/>
              <a:gd name="T7" fmla="*/ 0 h 87"/>
              <a:gd name="T8" fmla="*/ 0 60000 65536"/>
              <a:gd name="T9" fmla="*/ 0 60000 65536"/>
              <a:gd name="T10" fmla="*/ 0 60000 65536"/>
              <a:gd name="T11" fmla="*/ 0 60000 65536"/>
              <a:gd name="T12" fmla="*/ 0 w 93"/>
              <a:gd name="T13" fmla="*/ 0 h 87"/>
              <a:gd name="T14" fmla="*/ 93 w 93"/>
              <a:gd name="T15" fmla="*/ 87 h 87"/>
            </a:gdLst>
            <a:ahLst/>
            <a:cxnLst>
              <a:cxn ang="T8">
                <a:pos x="T0" y="T1"/>
              </a:cxn>
              <a:cxn ang="T9">
                <a:pos x="T2" y="T3"/>
              </a:cxn>
              <a:cxn ang="T10">
                <a:pos x="T4" y="T5"/>
              </a:cxn>
              <a:cxn ang="T11">
                <a:pos x="T6" y="T7"/>
              </a:cxn>
            </a:cxnLst>
            <a:rect l="T12" t="T13" r="T14" b="T15"/>
            <a:pathLst>
              <a:path w="93" h="87">
                <a:moveTo>
                  <a:pt x="49" y="0"/>
                </a:moveTo>
                <a:lnTo>
                  <a:pt x="93" y="87"/>
                </a:lnTo>
                <a:lnTo>
                  <a:pt x="0" y="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28" name="Line 334"/>
          <p:cNvSpPr>
            <a:spLocks noChangeShapeType="1"/>
          </p:cNvSpPr>
          <p:nvPr/>
        </p:nvSpPr>
        <p:spPr bwMode="auto">
          <a:xfrm flipH="1" flipV="1">
            <a:off x="2545376" y="4225932"/>
            <a:ext cx="218342"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29" name="Line 335"/>
          <p:cNvSpPr>
            <a:spLocks noChangeShapeType="1"/>
          </p:cNvSpPr>
          <p:nvPr/>
        </p:nvSpPr>
        <p:spPr bwMode="auto">
          <a:xfrm>
            <a:off x="5612423" y="3660777"/>
            <a:ext cx="1466" cy="111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0" name="Line 336"/>
          <p:cNvSpPr>
            <a:spLocks noChangeShapeType="1"/>
          </p:cNvSpPr>
          <p:nvPr/>
        </p:nvSpPr>
        <p:spPr bwMode="auto">
          <a:xfrm>
            <a:off x="5826372" y="4225932"/>
            <a:ext cx="4397" cy="9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1" name="Line 337"/>
          <p:cNvSpPr>
            <a:spLocks noChangeShapeType="1"/>
          </p:cNvSpPr>
          <p:nvPr/>
        </p:nvSpPr>
        <p:spPr bwMode="auto">
          <a:xfrm>
            <a:off x="5725261" y="3902077"/>
            <a:ext cx="101111"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2" name="Freeform 338"/>
          <p:cNvSpPr>
            <a:spLocks/>
          </p:cNvSpPr>
          <p:nvPr/>
        </p:nvSpPr>
        <p:spPr bwMode="auto">
          <a:xfrm>
            <a:off x="4517781" y="2605094"/>
            <a:ext cx="216877" cy="347663"/>
          </a:xfrm>
          <a:custGeom>
            <a:avLst/>
            <a:gdLst>
              <a:gd name="T0" fmla="*/ 2147483647 w 94"/>
              <a:gd name="T1" fmla="*/ 0 h 133"/>
              <a:gd name="T2" fmla="*/ 2147483647 w 94"/>
              <a:gd name="T3" fmla="*/ 2147483647 h 133"/>
              <a:gd name="T4" fmla="*/ 0 w 94"/>
              <a:gd name="T5" fmla="*/ 2147483647 h 133"/>
              <a:gd name="T6" fmla="*/ 2147483647 w 94"/>
              <a:gd name="T7" fmla="*/ 0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5" y="0"/>
                </a:moveTo>
                <a:lnTo>
                  <a:pt x="94" y="133"/>
                </a:lnTo>
                <a:lnTo>
                  <a:pt x="0" y="6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33" name="Freeform 339"/>
          <p:cNvSpPr>
            <a:spLocks/>
          </p:cNvSpPr>
          <p:nvPr/>
        </p:nvSpPr>
        <p:spPr bwMode="auto">
          <a:xfrm>
            <a:off x="4620358" y="2605094"/>
            <a:ext cx="227134" cy="347663"/>
          </a:xfrm>
          <a:custGeom>
            <a:avLst/>
            <a:gdLst>
              <a:gd name="T0" fmla="*/ 2147483647 w 98"/>
              <a:gd name="T1" fmla="*/ 2147483647 h 133"/>
              <a:gd name="T2" fmla="*/ 0 w 98"/>
              <a:gd name="T3" fmla="*/ 0 h 133"/>
              <a:gd name="T4" fmla="*/ 2147483647 w 98"/>
              <a:gd name="T5" fmla="*/ 2147483647 h 133"/>
              <a:gd name="T6" fmla="*/ 2147483647 w 98"/>
              <a:gd name="T7" fmla="*/ 2147483647 h 133"/>
              <a:gd name="T8" fmla="*/ 0 60000 65536"/>
              <a:gd name="T9" fmla="*/ 0 60000 65536"/>
              <a:gd name="T10" fmla="*/ 0 60000 65536"/>
              <a:gd name="T11" fmla="*/ 0 60000 65536"/>
              <a:gd name="T12" fmla="*/ 0 w 98"/>
              <a:gd name="T13" fmla="*/ 0 h 133"/>
              <a:gd name="T14" fmla="*/ 98 w 98"/>
              <a:gd name="T15" fmla="*/ 133 h 133"/>
            </a:gdLst>
            <a:ahLst/>
            <a:cxnLst>
              <a:cxn ang="T8">
                <a:pos x="T0" y="T1"/>
              </a:cxn>
              <a:cxn ang="T9">
                <a:pos x="T2" y="T3"/>
              </a:cxn>
              <a:cxn ang="T10">
                <a:pos x="T4" y="T5"/>
              </a:cxn>
              <a:cxn ang="T11">
                <a:pos x="T6" y="T7"/>
              </a:cxn>
            </a:cxnLst>
            <a:rect l="T12" t="T13" r="T14" b="T15"/>
            <a:pathLst>
              <a:path w="98" h="133">
                <a:moveTo>
                  <a:pt x="98" y="96"/>
                </a:moveTo>
                <a:lnTo>
                  <a:pt x="0" y="0"/>
                </a:lnTo>
                <a:lnTo>
                  <a:pt x="49" y="133"/>
                </a:lnTo>
                <a:lnTo>
                  <a:pt x="98"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34" name="Line 340"/>
          <p:cNvSpPr>
            <a:spLocks noChangeShapeType="1"/>
          </p:cNvSpPr>
          <p:nvPr/>
        </p:nvSpPr>
        <p:spPr bwMode="auto">
          <a:xfrm flipH="1">
            <a:off x="3535976" y="2628902"/>
            <a:ext cx="219808"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5" name="Line 341"/>
          <p:cNvSpPr>
            <a:spLocks noChangeShapeType="1"/>
          </p:cNvSpPr>
          <p:nvPr/>
        </p:nvSpPr>
        <p:spPr bwMode="auto">
          <a:xfrm flipV="1">
            <a:off x="3423139" y="2665419"/>
            <a:ext cx="112835" cy="46831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6" name="Line 342"/>
          <p:cNvSpPr>
            <a:spLocks noChangeShapeType="1"/>
          </p:cNvSpPr>
          <p:nvPr/>
        </p:nvSpPr>
        <p:spPr bwMode="auto">
          <a:xfrm flipH="1" flipV="1">
            <a:off x="3831983" y="2298702"/>
            <a:ext cx="218342" cy="157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7" name="Line 343"/>
          <p:cNvSpPr>
            <a:spLocks noChangeShapeType="1"/>
          </p:cNvSpPr>
          <p:nvPr/>
        </p:nvSpPr>
        <p:spPr bwMode="auto">
          <a:xfrm flipV="1">
            <a:off x="3755784" y="2147889"/>
            <a:ext cx="101111" cy="481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8" name="Line 344"/>
          <p:cNvSpPr>
            <a:spLocks noChangeShapeType="1"/>
          </p:cNvSpPr>
          <p:nvPr/>
        </p:nvSpPr>
        <p:spPr bwMode="auto">
          <a:xfrm>
            <a:off x="5498124" y="3660782"/>
            <a:ext cx="114300"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9" name="Line 345"/>
          <p:cNvSpPr>
            <a:spLocks noChangeShapeType="1"/>
          </p:cNvSpPr>
          <p:nvPr/>
        </p:nvSpPr>
        <p:spPr bwMode="auto">
          <a:xfrm flipH="1" flipV="1">
            <a:off x="4620358" y="2605094"/>
            <a:ext cx="227134" cy="250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0" name="Freeform 346"/>
          <p:cNvSpPr>
            <a:spLocks/>
          </p:cNvSpPr>
          <p:nvPr/>
        </p:nvSpPr>
        <p:spPr bwMode="auto">
          <a:xfrm>
            <a:off x="4734659" y="2855914"/>
            <a:ext cx="218342" cy="311150"/>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3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1" name="Freeform 347"/>
          <p:cNvSpPr>
            <a:spLocks/>
          </p:cNvSpPr>
          <p:nvPr/>
        </p:nvSpPr>
        <p:spPr bwMode="auto">
          <a:xfrm>
            <a:off x="4847492" y="2855914"/>
            <a:ext cx="216877" cy="311150"/>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92"/>
                </a:moveTo>
                <a:lnTo>
                  <a:pt x="0" y="0"/>
                </a:lnTo>
                <a:lnTo>
                  <a:pt x="45" y="119"/>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2" name="Line 348"/>
          <p:cNvSpPr>
            <a:spLocks noChangeShapeType="1"/>
          </p:cNvSpPr>
          <p:nvPr/>
        </p:nvSpPr>
        <p:spPr bwMode="auto">
          <a:xfrm flipH="1" flipV="1">
            <a:off x="4040066" y="2451102"/>
            <a:ext cx="275492"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3" name="Line 349"/>
          <p:cNvSpPr>
            <a:spLocks noChangeShapeType="1"/>
          </p:cNvSpPr>
          <p:nvPr/>
        </p:nvSpPr>
        <p:spPr bwMode="auto">
          <a:xfrm flipV="1">
            <a:off x="3969727" y="2451107"/>
            <a:ext cx="76200" cy="3571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4" name="Line 350"/>
          <p:cNvSpPr>
            <a:spLocks noChangeShapeType="1"/>
          </p:cNvSpPr>
          <p:nvPr/>
        </p:nvSpPr>
        <p:spPr bwMode="auto">
          <a:xfrm flipH="1" flipV="1">
            <a:off x="4847492" y="2855914"/>
            <a:ext cx="216877" cy="2413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5" name="Line 351"/>
          <p:cNvSpPr>
            <a:spLocks noChangeShapeType="1"/>
          </p:cNvSpPr>
          <p:nvPr/>
        </p:nvSpPr>
        <p:spPr bwMode="auto">
          <a:xfrm flipV="1">
            <a:off x="4734661" y="2855914"/>
            <a:ext cx="112834" cy="968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6" name="Freeform 352"/>
          <p:cNvSpPr>
            <a:spLocks/>
          </p:cNvSpPr>
          <p:nvPr/>
        </p:nvSpPr>
        <p:spPr bwMode="auto">
          <a:xfrm>
            <a:off x="2990851" y="3790952"/>
            <a:ext cx="215411" cy="528637"/>
          </a:xfrm>
          <a:custGeom>
            <a:avLst/>
            <a:gdLst>
              <a:gd name="T0" fmla="*/ 2147483647 w 93"/>
              <a:gd name="T1" fmla="*/ 0 h 202"/>
              <a:gd name="T2" fmla="*/ 2147483647 w 93"/>
              <a:gd name="T3" fmla="*/ 2147483647 h 202"/>
              <a:gd name="T4" fmla="*/ 0 w 93"/>
              <a:gd name="T5" fmla="*/ 2147483647 h 202"/>
              <a:gd name="T6" fmla="*/ 2147483647 w 93"/>
              <a:gd name="T7" fmla="*/ 0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44" y="0"/>
                </a:moveTo>
                <a:lnTo>
                  <a:pt x="93" y="202"/>
                </a:lnTo>
                <a:lnTo>
                  <a:pt x="0" y="19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7" name="Freeform 353"/>
          <p:cNvSpPr>
            <a:spLocks/>
          </p:cNvSpPr>
          <p:nvPr/>
        </p:nvSpPr>
        <p:spPr bwMode="auto">
          <a:xfrm>
            <a:off x="3091961" y="3636964"/>
            <a:ext cx="216877" cy="682625"/>
          </a:xfrm>
          <a:custGeom>
            <a:avLst/>
            <a:gdLst>
              <a:gd name="T0" fmla="*/ 2147483647 w 94"/>
              <a:gd name="T1" fmla="*/ 0 h 261"/>
              <a:gd name="T2" fmla="*/ 0 w 94"/>
              <a:gd name="T3" fmla="*/ 2147483647 h 261"/>
              <a:gd name="T4" fmla="*/ 2147483647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94" y="0"/>
                </a:moveTo>
                <a:lnTo>
                  <a:pt x="0" y="59"/>
                </a:lnTo>
                <a:lnTo>
                  <a:pt x="49" y="26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8" name="Freeform 354"/>
          <p:cNvSpPr>
            <a:spLocks/>
          </p:cNvSpPr>
          <p:nvPr/>
        </p:nvSpPr>
        <p:spPr bwMode="auto">
          <a:xfrm>
            <a:off x="5943600" y="4259264"/>
            <a:ext cx="215412" cy="96838"/>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9" name="Freeform 355"/>
          <p:cNvSpPr>
            <a:spLocks/>
          </p:cNvSpPr>
          <p:nvPr/>
        </p:nvSpPr>
        <p:spPr bwMode="auto">
          <a:xfrm>
            <a:off x="2658210" y="4259264"/>
            <a:ext cx="219808"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0" name="Freeform 356"/>
          <p:cNvSpPr>
            <a:spLocks/>
          </p:cNvSpPr>
          <p:nvPr/>
        </p:nvSpPr>
        <p:spPr bwMode="auto">
          <a:xfrm>
            <a:off x="2763718" y="4259264"/>
            <a:ext cx="227135" cy="96838"/>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1" name="Line 357"/>
          <p:cNvSpPr>
            <a:spLocks noChangeShapeType="1"/>
          </p:cNvSpPr>
          <p:nvPr/>
        </p:nvSpPr>
        <p:spPr bwMode="auto">
          <a:xfrm flipH="1">
            <a:off x="5943602" y="4259265"/>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52" name="Line 358"/>
          <p:cNvSpPr>
            <a:spLocks noChangeShapeType="1"/>
          </p:cNvSpPr>
          <p:nvPr/>
        </p:nvSpPr>
        <p:spPr bwMode="auto">
          <a:xfrm flipH="1" flipV="1">
            <a:off x="2763718" y="4259266"/>
            <a:ext cx="22713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53" name="Line 359"/>
          <p:cNvSpPr>
            <a:spLocks noChangeShapeType="1"/>
          </p:cNvSpPr>
          <p:nvPr/>
        </p:nvSpPr>
        <p:spPr bwMode="auto">
          <a:xfrm flipV="1">
            <a:off x="2658208" y="4259265"/>
            <a:ext cx="10550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54" name="Freeform 360"/>
          <p:cNvSpPr>
            <a:spLocks/>
          </p:cNvSpPr>
          <p:nvPr/>
        </p:nvSpPr>
        <p:spPr bwMode="auto">
          <a:xfrm>
            <a:off x="4186604" y="2638427"/>
            <a:ext cx="216877" cy="398462"/>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11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5" name="Freeform 361"/>
          <p:cNvSpPr>
            <a:spLocks/>
          </p:cNvSpPr>
          <p:nvPr/>
        </p:nvSpPr>
        <p:spPr bwMode="auto">
          <a:xfrm>
            <a:off x="4300904" y="2638427"/>
            <a:ext cx="216877" cy="398462"/>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55"/>
                </a:moveTo>
                <a:lnTo>
                  <a:pt x="0" y="0"/>
                </a:lnTo>
                <a:lnTo>
                  <a:pt x="44" y="152"/>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6" name="Freeform 362"/>
          <p:cNvSpPr>
            <a:spLocks/>
          </p:cNvSpPr>
          <p:nvPr/>
        </p:nvSpPr>
        <p:spPr bwMode="auto">
          <a:xfrm>
            <a:off x="3641481" y="2628902"/>
            <a:ext cx="215411" cy="550862"/>
          </a:xfrm>
          <a:custGeom>
            <a:avLst/>
            <a:gdLst>
              <a:gd name="T0" fmla="*/ 0 w 93"/>
              <a:gd name="T1" fmla="*/ 2147483647 h 211"/>
              <a:gd name="T2" fmla="*/ 2147483647 w 93"/>
              <a:gd name="T3" fmla="*/ 2147483647 h 211"/>
              <a:gd name="T4" fmla="*/ 2147483647 w 93"/>
              <a:gd name="T5" fmla="*/ 0 h 211"/>
              <a:gd name="T6" fmla="*/ 0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0" y="174"/>
                </a:moveTo>
                <a:lnTo>
                  <a:pt x="93" y="211"/>
                </a:lnTo>
                <a:lnTo>
                  <a:pt x="49" y="0"/>
                </a:lnTo>
                <a:lnTo>
                  <a:pt x="0" y="1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7" name="Freeform 363"/>
          <p:cNvSpPr>
            <a:spLocks/>
          </p:cNvSpPr>
          <p:nvPr/>
        </p:nvSpPr>
        <p:spPr bwMode="auto">
          <a:xfrm>
            <a:off x="3755784" y="2628902"/>
            <a:ext cx="213946" cy="550862"/>
          </a:xfrm>
          <a:custGeom>
            <a:avLst/>
            <a:gdLst>
              <a:gd name="T0" fmla="*/ 2147483647 w 93"/>
              <a:gd name="T1" fmla="*/ 2147483647 h 211"/>
              <a:gd name="T2" fmla="*/ 0 w 93"/>
              <a:gd name="T3" fmla="*/ 0 h 211"/>
              <a:gd name="T4" fmla="*/ 2147483647 w 93"/>
              <a:gd name="T5" fmla="*/ 2147483647 h 211"/>
              <a:gd name="T6" fmla="*/ 2147483647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93" y="69"/>
                </a:moveTo>
                <a:lnTo>
                  <a:pt x="0" y="0"/>
                </a:lnTo>
                <a:lnTo>
                  <a:pt x="44" y="211"/>
                </a:lnTo>
                <a:lnTo>
                  <a:pt x="93"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8" name="Freeform 364"/>
          <p:cNvSpPr>
            <a:spLocks/>
          </p:cNvSpPr>
          <p:nvPr/>
        </p:nvSpPr>
        <p:spPr bwMode="auto">
          <a:xfrm>
            <a:off x="3308841" y="3133732"/>
            <a:ext cx="227135" cy="503237"/>
          </a:xfrm>
          <a:custGeom>
            <a:avLst/>
            <a:gdLst>
              <a:gd name="T0" fmla="*/ 2147483647 w 98"/>
              <a:gd name="T1" fmla="*/ 0 h 193"/>
              <a:gd name="T2" fmla="*/ 2147483647 w 98"/>
              <a:gd name="T3" fmla="*/ 2147483647 h 193"/>
              <a:gd name="T4" fmla="*/ 0 w 98"/>
              <a:gd name="T5" fmla="*/ 2147483647 h 193"/>
              <a:gd name="T6" fmla="*/ 2147483647 w 98"/>
              <a:gd name="T7" fmla="*/ 0 h 193"/>
              <a:gd name="T8" fmla="*/ 0 60000 65536"/>
              <a:gd name="T9" fmla="*/ 0 60000 65536"/>
              <a:gd name="T10" fmla="*/ 0 60000 65536"/>
              <a:gd name="T11" fmla="*/ 0 60000 65536"/>
              <a:gd name="T12" fmla="*/ 0 w 98"/>
              <a:gd name="T13" fmla="*/ 0 h 193"/>
              <a:gd name="T14" fmla="*/ 98 w 98"/>
              <a:gd name="T15" fmla="*/ 193 h 193"/>
            </a:gdLst>
            <a:ahLst/>
            <a:cxnLst>
              <a:cxn ang="T8">
                <a:pos x="T0" y="T1"/>
              </a:cxn>
              <a:cxn ang="T9">
                <a:pos x="T2" y="T3"/>
              </a:cxn>
              <a:cxn ang="T10">
                <a:pos x="T4" y="T5"/>
              </a:cxn>
              <a:cxn ang="T11">
                <a:pos x="T6" y="T7"/>
              </a:cxn>
            </a:cxnLst>
            <a:rect l="T12" t="T13" r="T14" b="T15"/>
            <a:pathLst>
              <a:path w="98" h="193">
                <a:moveTo>
                  <a:pt x="49" y="0"/>
                </a:moveTo>
                <a:lnTo>
                  <a:pt x="98" y="147"/>
                </a:lnTo>
                <a:lnTo>
                  <a:pt x="0" y="19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9" name="Freeform 365"/>
          <p:cNvSpPr>
            <a:spLocks/>
          </p:cNvSpPr>
          <p:nvPr/>
        </p:nvSpPr>
        <p:spPr bwMode="auto">
          <a:xfrm>
            <a:off x="3423138" y="3082932"/>
            <a:ext cx="218343" cy="434975"/>
          </a:xfrm>
          <a:custGeom>
            <a:avLst/>
            <a:gdLst>
              <a:gd name="T0" fmla="*/ 2147483647 w 94"/>
              <a:gd name="T1" fmla="*/ 0 h 166"/>
              <a:gd name="T2" fmla="*/ 0 w 94"/>
              <a:gd name="T3" fmla="*/ 2147483647 h 166"/>
              <a:gd name="T4" fmla="*/ 2147483647 w 94"/>
              <a:gd name="T5" fmla="*/ 2147483647 h 166"/>
              <a:gd name="T6" fmla="*/ 2147483647 w 94"/>
              <a:gd name="T7" fmla="*/ 0 h 166"/>
              <a:gd name="T8" fmla="*/ 0 60000 65536"/>
              <a:gd name="T9" fmla="*/ 0 60000 65536"/>
              <a:gd name="T10" fmla="*/ 0 60000 65536"/>
              <a:gd name="T11" fmla="*/ 0 60000 65536"/>
              <a:gd name="T12" fmla="*/ 0 w 94"/>
              <a:gd name="T13" fmla="*/ 0 h 166"/>
              <a:gd name="T14" fmla="*/ 94 w 94"/>
              <a:gd name="T15" fmla="*/ 166 h 166"/>
            </a:gdLst>
            <a:ahLst/>
            <a:cxnLst>
              <a:cxn ang="T8">
                <a:pos x="T0" y="T1"/>
              </a:cxn>
              <a:cxn ang="T9">
                <a:pos x="T2" y="T3"/>
              </a:cxn>
              <a:cxn ang="T10">
                <a:pos x="T4" y="T5"/>
              </a:cxn>
              <a:cxn ang="T11">
                <a:pos x="T6" y="T7"/>
              </a:cxn>
            </a:cxnLst>
            <a:rect l="T12" t="T13" r="T14" b="T15"/>
            <a:pathLst>
              <a:path w="94" h="166">
                <a:moveTo>
                  <a:pt x="94" y="0"/>
                </a:moveTo>
                <a:lnTo>
                  <a:pt x="0" y="19"/>
                </a:lnTo>
                <a:lnTo>
                  <a:pt x="49" y="16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60" name="Freeform 366"/>
          <p:cNvSpPr>
            <a:spLocks/>
          </p:cNvSpPr>
          <p:nvPr/>
        </p:nvSpPr>
        <p:spPr bwMode="auto">
          <a:xfrm>
            <a:off x="4953000" y="3097219"/>
            <a:ext cx="215412" cy="26352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101"/>
                </a:lnTo>
                <a:lnTo>
                  <a:pt x="0" y="2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61" name="Freeform 367"/>
          <p:cNvSpPr>
            <a:spLocks/>
          </p:cNvSpPr>
          <p:nvPr/>
        </p:nvSpPr>
        <p:spPr bwMode="auto">
          <a:xfrm>
            <a:off x="5064369" y="3097219"/>
            <a:ext cx="216877" cy="263525"/>
          </a:xfrm>
          <a:custGeom>
            <a:avLst/>
            <a:gdLst>
              <a:gd name="T0" fmla="*/ 2147483647 w 93"/>
              <a:gd name="T1" fmla="*/ 2147483647 h 101"/>
              <a:gd name="T2" fmla="*/ 0 w 93"/>
              <a:gd name="T3" fmla="*/ 0 h 101"/>
              <a:gd name="T4" fmla="*/ 2147483647 w 93"/>
              <a:gd name="T5" fmla="*/ 2147483647 h 101"/>
              <a:gd name="T6" fmla="*/ 2147483647 w 93"/>
              <a:gd name="T7" fmla="*/ 2147483647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83"/>
                </a:moveTo>
                <a:lnTo>
                  <a:pt x="0" y="0"/>
                </a:lnTo>
                <a:lnTo>
                  <a:pt x="44" y="101"/>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62" name="Line 368"/>
          <p:cNvSpPr>
            <a:spLocks noChangeShapeType="1"/>
          </p:cNvSpPr>
          <p:nvPr/>
        </p:nvSpPr>
        <p:spPr bwMode="auto">
          <a:xfrm flipH="1" flipV="1">
            <a:off x="4311161" y="2586039"/>
            <a:ext cx="206620" cy="196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63" name="Line 369"/>
          <p:cNvSpPr>
            <a:spLocks noChangeShapeType="1"/>
          </p:cNvSpPr>
          <p:nvPr/>
        </p:nvSpPr>
        <p:spPr bwMode="auto">
          <a:xfrm flipV="1">
            <a:off x="4186604" y="2597152"/>
            <a:ext cx="133350" cy="342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64" name="Line 370"/>
          <p:cNvSpPr>
            <a:spLocks noChangeShapeType="1"/>
          </p:cNvSpPr>
          <p:nvPr/>
        </p:nvSpPr>
        <p:spPr bwMode="auto">
          <a:xfrm flipH="1" flipV="1">
            <a:off x="3755784" y="2628907"/>
            <a:ext cx="213946" cy="1793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65" name="Line 371"/>
          <p:cNvSpPr>
            <a:spLocks noChangeShapeType="1"/>
          </p:cNvSpPr>
          <p:nvPr/>
        </p:nvSpPr>
        <p:spPr bwMode="auto">
          <a:xfrm flipV="1">
            <a:off x="3641484" y="2628907"/>
            <a:ext cx="114300" cy="454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66" name="Line 372"/>
          <p:cNvSpPr>
            <a:spLocks noChangeShapeType="1"/>
          </p:cNvSpPr>
          <p:nvPr/>
        </p:nvSpPr>
        <p:spPr bwMode="auto">
          <a:xfrm flipV="1">
            <a:off x="3308841" y="3133732"/>
            <a:ext cx="114300" cy="5032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67" name="Line 373"/>
          <p:cNvSpPr>
            <a:spLocks noChangeShapeType="1"/>
          </p:cNvSpPr>
          <p:nvPr/>
        </p:nvSpPr>
        <p:spPr bwMode="auto">
          <a:xfrm flipH="1">
            <a:off x="3423138" y="3082927"/>
            <a:ext cx="218343" cy="508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68" name="Line 374"/>
          <p:cNvSpPr>
            <a:spLocks noChangeShapeType="1"/>
          </p:cNvSpPr>
          <p:nvPr/>
        </p:nvSpPr>
        <p:spPr bwMode="auto">
          <a:xfrm flipH="1" flipV="1">
            <a:off x="5064369" y="3097214"/>
            <a:ext cx="216877" cy="215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69" name="Line 375"/>
          <p:cNvSpPr>
            <a:spLocks noChangeShapeType="1"/>
          </p:cNvSpPr>
          <p:nvPr/>
        </p:nvSpPr>
        <p:spPr bwMode="auto">
          <a:xfrm flipV="1">
            <a:off x="4953000" y="3097214"/>
            <a:ext cx="111369"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70" name="Freeform 376"/>
          <p:cNvSpPr>
            <a:spLocks/>
          </p:cNvSpPr>
          <p:nvPr/>
        </p:nvSpPr>
        <p:spPr bwMode="auto">
          <a:xfrm>
            <a:off x="3856895" y="2808289"/>
            <a:ext cx="227135" cy="431800"/>
          </a:xfrm>
          <a:custGeom>
            <a:avLst/>
            <a:gdLst>
              <a:gd name="T0" fmla="*/ 2147483647 w 98"/>
              <a:gd name="T1" fmla="*/ 0 h 165"/>
              <a:gd name="T2" fmla="*/ 2147483647 w 98"/>
              <a:gd name="T3" fmla="*/ 2147483647 h 165"/>
              <a:gd name="T4" fmla="*/ 0 w 98"/>
              <a:gd name="T5" fmla="*/ 2147483647 h 165"/>
              <a:gd name="T6" fmla="*/ 2147483647 w 98"/>
              <a:gd name="T7" fmla="*/ 0 h 165"/>
              <a:gd name="T8" fmla="*/ 0 60000 65536"/>
              <a:gd name="T9" fmla="*/ 0 60000 65536"/>
              <a:gd name="T10" fmla="*/ 0 60000 65536"/>
              <a:gd name="T11" fmla="*/ 0 60000 65536"/>
              <a:gd name="T12" fmla="*/ 0 w 98"/>
              <a:gd name="T13" fmla="*/ 0 h 165"/>
              <a:gd name="T14" fmla="*/ 98 w 98"/>
              <a:gd name="T15" fmla="*/ 165 h 165"/>
            </a:gdLst>
            <a:ahLst/>
            <a:cxnLst>
              <a:cxn ang="T8">
                <a:pos x="T0" y="T1"/>
              </a:cxn>
              <a:cxn ang="T9">
                <a:pos x="T2" y="T3"/>
              </a:cxn>
              <a:cxn ang="T10">
                <a:pos x="T4" y="T5"/>
              </a:cxn>
              <a:cxn ang="T11">
                <a:pos x="T6" y="T7"/>
              </a:cxn>
            </a:cxnLst>
            <a:rect l="T12" t="T13" r="T14" b="T15"/>
            <a:pathLst>
              <a:path w="98" h="165">
                <a:moveTo>
                  <a:pt x="49" y="0"/>
                </a:moveTo>
                <a:lnTo>
                  <a:pt x="98" y="165"/>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71" name="Freeform 377"/>
          <p:cNvSpPr>
            <a:spLocks/>
          </p:cNvSpPr>
          <p:nvPr/>
        </p:nvSpPr>
        <p:spPr bwMode="auto">
          <a:xfrm>
            <a:off x="3969727" y="2808289"/>
            <a:ext cx="216877" cy="431800"/>
          </a:xfrm>
          <a:custGeom>
            <a:avLst/>
            <a:gdLst>
              <a:gd name="T0" fmla="*/ 2147483647 w 94"/>
              <a:gd name="T1" fmla="*/ 2147483647 h 165"/>
              <a:gd name="T2" fmla="*/ 0 w 94"/>
              <a:gd name="T3" fmla="*/ 0 h 165"/>
              <a:gd name="T4" fmla="*/ 2147483647 w 94"/>
              <a:gd name="T5" fmla="*/ 2147483647 h 165"/>
              <a:gd name="T6" fmla="*/ 2147483647 w 94"/>
              <a:gd name="T7" fmla="*/ 2147483647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94" y="50"/>
                </a:moveTo>
                <a:lnTo>
                  <a:pt x="0" y="0"/>
                </a:lnTo>
                <a:lnTo>
                  <a:pt x="49" y="165"/>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72" name="Freeform 378"/>
          <p:cNvSpPr>
            <a:spLocks/>
          </p:cNvSpPr>
          <p:nvPr/>
        </p:nvSpPr>
        <p:spPr bwMode="auto">
          <a:xfrm>
            <a:off x="5168412" y="3313114"/>
            <a:ext cx="227134" cy="287338"/>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73" name="Freeform 379"/>
          <p:cNvSpPr>
            <a:spLocks/>
          </p:cNvSpPr>
          <p:nvPr/>
        </p:nvSpPr>
        <p:spPr bwMode="auto">
          <a:xfrm>
            <a:off x="5281246" y="3313119"/>
            <a:ext cx="216877" cy="347663"/>
          </a:xfrm>
          <a:custGeom>
            <a:avLst/>
            <a:gdLst>
              <a:gd name="T0" fmla="*/ 2147483647 w 94"/>
              <a:gd name="T1" fmla="*/ 2147483647 h 133"/>
              <a:gd name="T2" fmla="*/ 0 w 94"/>
              <a:gd name="T3" fmla="*/ 0 h 133"/>
              <a:gd name="T4" fmla="*/ 2147483647 w 94"/>
              <a:gd name="T5" fmla="*/ 2147483647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94" y="133"/>
                </a:moveTo>
                <a:lnTo>
                  <a:pt x="0" y="0"/>
                </a:lnTo>
                <a:lnTo>
                  <a:pt x="49" y="110"/>
                </a:lnTo>
                <a:lnTo>
                  <a:pt x="94" y="1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74" name="Freeform 380"/>
          <p:cNvSpPr>
            <a:spLocks/>
          </p:cNvSpPr>
          <p:nvPr/>
        </p:nvSpPr>
        <p:spPr bwMode="auto">
          <a:xfrm>
            <a:off x="4403481" y="2782889"/>
            <a:ext cx="216877" cy="300038"/>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0"/>
                </a:moveTo>
                <a:lnTo>
                  <a:pt x="94" y="115"/>
                </a:lnTo>
                <a:lnTo>
                  <a:pt x="0" y="9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75" name="Freeform 381"/>
          <p:cNvSpPr>
            <a:spLocks/>
          </p:cNvSpPr>
          <p:nvPr/>
        </p:nvSpPr>
        <p:spPr bwMode="auto">
          <a:xfrm>
            <a:off x="4517781" y="2782889"/>
            <a:ext cx="216877" cy="300038"/>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65"/>
                </a:moveTo>
                <a:lnTo>
                  <a:pt x="0" y="0"/>
                </a:lnTo>
                <a:lnTo>
                  <a:pt x="45" y="115"/>
                </a:lnTo>
                <a:lnTo>
                  <a:pt x="94"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76" name="Freeform 382"/>
          <p:cNvSpPr>
            <a:spLocks/>
          </p:cNvSpPr>
          <p:nvPr/>
        </p:nvSpPr>
        <p:spPr bwMode="auto">
          <a:xfrm>
            <a:off x="2878018" y="4295777"/>
            <a:ext cx="213946"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77" name="Freeform 383"/>
          <p:cNvSpPr>
            <a:spLocks/>
          </p:cNvSpPr>
          <p:nvPr/>
        </p:nvSpPr>
        <p:spPr bwMode="auto">
          <a:xfrm>
            <a:off x="2990851" y="4295777"/>
            <a:ext cx="215411"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78" name="Line 384"/>
          <p:cNvSpPr>
            <a:spLocks noChangeShapeType="1"/>
          </p:cNvSpPr>
          <p:nvPr/>
        </p:nvSpPr>
        <p:spPr bwMode="auto">
          <a:xfrm flipH="1" flipV="1">
            <a:off x="3969727" y="2808294"/>
            <a:ext cx="216877" cy="1317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79" name="Line 385"/>
          <p:cNvSpPr>
            <a:spLocks noChangeShapeType="1"/>
          </p:cNvSpPr>
          <p:nvPr/>
        </p:nvSpPr>
        <p:spPr bwMode="auto">
          <a:xfrm flipV="1">
            <a:off x="3856892" y="2808294"/>
            <a:ext cx="112835" cy="3714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80" name="Line 386"/>
          <p:cNvSpPr>
            <a:spLocks noChangeShapeType="1"/>
          </p:cNvSpPr>
          <p:nvPr/>
        </p:nvSpPr>
        <p:spPr bwMode="auto">
          <a:xfrm flipH="1" flipV="1">
            <a:off x="5281246" y="3313119"/>
            <a:ext cx="216877" cy="3476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81" name="Line 387"/>
          <p:cNvSpPr>
            <a:spLocks noChangeShapeType="1"/>
          </p:cNvSpPr>
          <p:nvPr/>
        </p:nvSpPr>
        <p:spPr bwMode="auto">
          <a:xfrm flipV="1">
            <a:off x="5168413" y="3313119"/>
            <a:ext cx="112834"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82" name="Line 388"/>
          <p:cNvSpPr>
            <a:spLocks noChangeShapeType="1"/>
          </p:cNvSpPr>
          <p:nvPr/>
        </p:nvSpPr>
        <p:spPr bwMode="auto">
          <a:xfrm flipH="1" flipV="1">
            <a:off x="4517781" y="2782894"/>
            <a:ext cx="216877" cy="1698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83" name="Line 389"/>
          <p:cNvSpPr>
            <a:spLocks noChangeShapeType="1"/>
          </p:cNvSpPr>
          <p:nvPr/>
        </p:nvSpPr>
        <p:spPr bwMode="auto">
          <a:xfrm flipH="1" flipV="1">
            <a:off x="2990851" y="4295777"/>
            <a:ext cx="215411"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84" name="Freeform 390"/>
          <p:cNvSpPr>
            <a:spLocks/>
          </p:cNvSpPr>
          <p:nvPr/>
        </p:nvSpPr>
        <p:spPr bwMode="auto">
          <a:xfrm>
            <a:off x="5395546" y="3600452"/>
            <a:ext cx="216877" cy="334962"/>
          </a:xfrm>
          <a:custGeom>
            <a:avLst/>
            <a:gdLst>
              <a:gd name="T0" fmla="*/ 2147483647 w 94"/>
              <a:gd name="T1" fmla="*/ 2147483647 h 128"/>
              <a:gd name="T2" fmla="*/ 2147483647 w 94"/>
              <a:gd name="T3" fmla="*/ 2147483647 h 128"/>
              <a:gd name="T4" fmla="*/ 0 w 94"/>
              <a:gd name="T5" fmla="*/ 0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5" y="23"/>
                </a:moveTo>
                <a:lnTo>
                  <a:pt x="94" y="12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85" name="Freeform 391"/>
          <p:cNvSpPr>
            <a:spLocks/>
          </p:cNvSpPr>
          <p:nvPr/>
        </p:nvSpPr>
        <p:spPr bwMode="auto">
          <a:xfrm>
            <a:off x="5498125" y="3660782"/>
            <a:ext cx="216877" cy="274637"/>
          </a:xfrm>
          <a:custGeom>
            <a:avLst/>
            <a:gdLst>
              <a:gd name="T0" fmla="*/ 2147483647 w 93"/>
              <a:gd name="T1" fmla="*/ 2147483647 h 105"/>
              <a:gd name="T2" fmla="*/ 0 w 93"/>
              <a:gd name="T3" fmla="*/ 0 h 105"/>
              <a:gd name="T4" fmla="*/ 2147483647 w 93"/>
              <a:gd name="T5" fmla="*/ 2147483647 h 105"/>
              <a:gd name="T6" fmla="*/ 2147483647 w 93"/>
              <a:gd name="T7" fmla="*/ 2147483647 h 105"/>
              <a:gd name="T8" fmla="*/ 0 60000 65536"/>
              <a:gd name="T9" fmla="*/ 0 60000 65536"/>
              <a:gd name="T10" fmla="*/ 0 60000 65536"/>
              <a:gd name="T11" fmla="*/ 0 60000 65536"/>
              <a:gd name="T12" fmla="*/ 0 w 93"/>
              <a:gd name="T13" fmla="*/ 0 h 105"/>
              <a:gd name="T14" fmla="*/ 93 w 93"/>
              <a:gd name="T15" fmla="*/ 105 h 105"/>
            </a:gdLst>
            <a:ahLst/>
            <a:cxnLst>
              <a:cxn ang="T8">
                <a:pos x="T0" y="T1"/>
              </a:cxn>
              <a:cxn ang="T9">
                <a:pos x="T2" y="T3"/>
              </a:cxn>
              <a:cxn ang="T10">
                <a:pos x="T4" y="T5"/>
              </a:cxn>
              <a:cxn ang="T11">
                <a:pos x="T6" y="T7"/>
              </a:cxn>
            </a:cxnLst>
            <a:rect l="T12" t="T13" r="T14" b="T15"/>
            <a:pathLst>
              <a:path w="93" h="105">
                <a:moveTo>
                  <a:pt x="93" y="87"/>
                </a:moveTo>
                <a:lnTo>
                  <a:pt x="0" y="0"/>
                </a:lnTo>
                <a:lnTo>
                  <a:pt x="49" y="105"/>
                </a:lnTo>
                <a:lnTo>
                  <a:pt x="93"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86" name="Freeform 392"/>
          <p:cNvSpPr>
            <a:spLocks/>
          </p:cNvSpPr>
          <p:nvPr/>
        </p:nvSpPr>
        <p:spPr bwMode="auto">
          <a:xfrm>
            <a:off x="3206262" y="3636964"/>
            <a:ext cx="216877" cy="682625"/>
          </a:xfrm>
          <a:custGeom>
            <a:avLst/>
            <a:gdLst>
              <a:gd name="T0" fmla="*/ 2147483647 w 94"/>
              <a:gd name="T1" fmla="*/ 0 h 261"/>
              <a:gd name="T2" fmla="*/ 2147483647 w 94"/>
              <a:gd name="T3" fmla="*/ 2147483647 h 261"/>
              <a:gd name="T4" fmla="*/ 0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45" y="0"/>
                </a:moveTo>
                <a:lnTo>
                  <a:pt x="94" y="96"/>
                </a:lnTo>
                <a:lnTo>
                  <a:pt x="0" y="26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87" name="Freeform 393"/>
          <p:cNvSpPr>
            <a:spLocks/>
          </p:cNvSpPr>
          <p:nvPr/>
        </p:nvSpPr>
        <p:spPr bwMode="auto">
          <a:xfrm>
            <a:off x="3308841" y="3517907"/>
            <a:ext cx="227135" cy="369887"/>
          </a:xfrm>
          <a:custGeom>
            <a:avLst/>
            <a:gdLst>
              <a:gd name="T0" fmla="*/ 2147483647 w 98"/>
              <a:gd name="T1" fmla="*/ 0 h 142"/>
              <a:gd name="T2" fmla="*/ 0 w 98"/>
              <a:gd name="T3" fmla="*/ 2147483647 h 142"/>
              <a:gd name="T4" fmla="*/ 2147483647 w 98"/>
              <a:gd name="T5" fmla="*/ 2147483647 h 142"/>
              <a:gd name="T6" fmla="*/ 2147483647 w 98"/>
              <a:gd name="T7" fmla="*/ 0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0"/>
                </a:moveTo>
                <a:lnTo>
                  <a:pt x="0" y="46"/>
                </a:lnTo>
                <a:lnTo>
                  <a:pt x="49" y="142"/>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88" name="Freeform 394"/>
          <p:cNvSpPr>
            <a:spLocks/>
          </p:cNvSpPr>
          <p:nvPr/>
        </p:nvSpPr>
        <p:spPr bwMode="auto">
          <a:xfrm>
            <a:off x="3535976" y="3082927"/>
            <a:ext cx="219808" cy="481012"/>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6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89" name="Freeform 395"/>
          <p:cNvSpPr>
            <a:spLocks/>
          </p:cNvSpPr>
          <p:nvPr/>
        </p:nvSpPr>
        <p:spPr bwMode="auto">
          <a:xfrm>
            <a:off x="3641481" y="3082927"/>
            <a:ext cx="215411" cy="481012"/>
          </a:xfrm>
          <a:custGeom>
            <a:avLst/>
            <a:gdLst>
              <a:gd name="T0" fmla="*/ 2147483647 w 93"/>
              <a:gd name="T1" fmla="*/ 2147483647 h 184"/>
              <a:gd name="T2" fmla="*/ 0 w 93"/>
              <a:gd name="T3" fmla="*/ 0 h 184"/>
              <a:gd name="T4" fmla="*/ 2147483647 w 93"/>
              <a:gd name="T5" fmla="*/ 2147483647 h 184"/>
              <a:gd name="T6" fmla="*/ 2147483647 w 93"/>
              <a:gd name="T7" fmla="*/ 2147483647 h 184"/>
              <a:gd name="T8" fmla="*/ 0 60000 65536"/>
              <a:gd name="T9" fmla="*/ 0 60000 65536"/>
              <a:gd name="T10" fmla="*/ 0 60000 65536"/>
              <a:gd name="T11" fmla="*/ 0 60000 65536"/>
              <a:gd name="T12" fmla="*/ 0 w 93"/>
              <a:gd name="T13" fmla="*/ 0 h 184"/>
              <a:gd name="T14" fmla="*/ 93 w 93"/>
              <a:gd name="T15" fmla="*/ 184 h 184"/>
            </a:gdLst>
            <a:ahLst/>
            <a:cxnLst>
              <a:cxn ang="T8">
                <a:pos x="T0" y="T1"/>
              </a:cxn>
              <a:cxn ang="T9">
                <a:pos x="T2" y="T3"/>
              </a:cxn>
              <a:cxn ang="T10">
                <a:pos x="T4" y="T5"/>
              </a:cxn>
              <a:cxn ang="T11">
                <a:pos x="T6" y="T7"/>
              </a:cxn>
            </a:cxnLst>
            <a:rect l="T12" t="T13" r="T14" b="T15"/>
            <a:pathLst>
              <a:path w="93" h="184">
                <a:moveTo>
                  <a:pt x="93" y="37"/>
                </a:moveTo>
                <a:lnTo>
                  <a:pt x="0" y="0"/>
                </a:lnTo>
                <a:lnTo>
                  <a:pt x="49" y="184"/>
                </a:lnTo>
                <a:lnTo>
                  <a:pt x="93" y="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90" name="Line 396"/>
          <p:cNvSpPr>
            <a:spLocks noChangeShapeType="1"/>
          </p:cNvSpPr>
          <p:nvPr/>
        </p:nvSpPr>
        <p:spPr bwMode="auto">
          <a:xfrm flipH="1" flipV="1">
            <a:off x="5498125" y="3660777"/>
            <a:ext cx="216877" cy="2270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91" name="Line 397"/>
          <p:cNvSpPr>
            <a:spLocks noChangeShapeType="1"/>
          </p:cNvSpPr>
          <p:nvPr/>
        </p:nvSpPr>
        <p:spPr bwMode="auto">
          <a:xfrm>
            <a:off x="5395549" y="3600457"/>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92" name="Line 398"/>
          <p:cNvSpPr>
            <a:spLocks noChangeShapeType="1"/>
          </p:cNvSpPr>
          <p:nvPr/>
        </p:nvSpPr>
        <p:spPr bwMode="auto">
          <a:xfrm flipV="1">
            <a:off x="3206264" y="3636964"/>
            <a:ext cx="102577" cy="68262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93" name="Line 399"/>
          <p:cNvSpPr>
            <a:spLocks noChangeShapeType="1"/>
          </p:cNvSpPr>
          <p:nvPr/>
        </p:nvSpPr>
        <p:spPr bwMode="auto">
          <a:xfrm flipH="1" flipV="1">
            <a:off x="3641481" y="3082932"/>
            <a:ext cx="215411" cy="96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94" name="Line 400"/>
          <p:cNvSpPr>
            <a:spLocks noChangeShapeType="1"/>
          </p:cNvSpPr>
          <p:nvPr/>
        </p:nvSpPr>
        <p:spPr bwMode="auto">
          <a:xfrm flipV="1">
            <a:off x="3535973" y="3082932"/>
            <a:ext cx="105508" cy="434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95" name="Freeform 401"/>
          <p:cNvSpPr>
            <a:spLocks/>
          </p:cNvSpPr>
          <p:nvPr/>
        </p:nvSpPr>
        <p:spPr bwMode="auto">
          <a:xfrm>
            <a:off x="4620358" y="2952757"/>
            <a:ext cx="227134" cy="300037"/>
          </a:xfrm>
          <a:custGeom>
            <a:avLst/>
            <a:gdLst>
              <a:gd name="T0" fmla="*/ 2147483647 w 98"/>
              <a:gd name="T1" fmla="*/ 0 h 115"/>
              <a:gd name="T2" fmla="*/ 2147483647 w 98"/>
              <a:gd name="T3" fmla="*/ 2147483647 h 115"/>
              <a:gd name="T4" fmla="*/ 0 w 98"/>
              <a:gd name="T5" fmla="*/ 2147483647 h 115"/>
              <a:gd name="T6" fmla="*/ 2147483647 w 98"/>
              <a:gd name="T7" fmla="*/ 0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49" y="0"/>
                </a:moveTo>
                <a:lnTo>
                  <a:pt x="98" y="115"/>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96" name="Freeform 402"/>
          <p:cNvSpPr>
            <a:spLocks/>
          </p:cNvSpPr>
          <p:nvPr/>
        </p:nvSpPr>
        <p:spPr bwMode="auto">
          <a:xfrm>
            <a:off x="4734659" y="2952757"/>
            <a:ext cx="218342" cy="300037"/>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82"/>
                </a:moveTo>
                <a:lnTo>
                  <a:pt x="0" y="0"/>
                </a:lnTo>
                <a:lnTo>
                  <a:pt x="49" y="115"/>
                </a:lnTo>
                <a:lnTo>
                  <a:pt x="94" y="8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97" name="Freeform 403"/>
          <p:cNvSpPr>
            <a:spLocks/>
          </p:cNvSpPr>
          <p:nvPr/>
        </p:nvSpPr>
        <p:spPr bwMode="auto">
          <a:xfrm>
            <a:off x="4084027" y="2940057"/>
            <a:ext cx="216877" cy="300037"/>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98" name="Line 404"/>
          <p:cNvSpPr>
            <a:spLocks noChangeShapeType="1"/>
          </p:cNvSpPr>
          <p:nvPr/>
        </p:nvSpPr>
        <p:spPr bwMode="auto">
          <a:xfrm flipH="1" flipV="1">
            <a:off x="4734659" y="2952752"/>
            <a:ext cx="218342" cy="2143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99" name="Line 405"/>
          <p:cNvSpPr>
            <a:spLocks noChangeShapeType="1"/>
          </p:cNvSpPr>
          <p:nvPr/>
        </p:nvSpPr>
        <p:spPr bwMode="auto">
          <a:xfrm flipV="1">
            <a:off x="4620360" y="2952757"/>
            <a:ext cx="114300" cy="130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0" name="Line 406"/>
          <p:cNvSpPr>
            <a:spLocks noChangeShapeType="1"/>
          </p:cNvSpPr>
          <p:nvPr/>
        </p:nvSpPr>
        <p:spPr bwMode="auto">
          <a:xfrm flipH="1" flipV="1">
            <a:off x="4186604" y="2940057"/>
            <a:ext cx="216877" cy="96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1" name="Line 407"/>
          <p:cNvSpPr>
            <a:spLocks noChangeShapeType="1"/>
          </p:cNvSpPr>
          <p:nvPr/>
        </p:nvSpPr>
        <p:spPr bwMode="auto">
          <a:xfrm flipV="1">
            <a:off x="4084030" y="2940057"/>
            <a:ext cx="102577"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2" name="Freeform 408"/>
          <p:cNvSpPr>
            <a:spLocks/>
          </p:cNvSpPr>
          <p:nvPr/>
        </p:nvSpPr>
        <p:spPr bwMode="auto">
          <a:xfrm>
            <a:off x="5612425" y="3887791"/>
            <a:ext cx="213946" cy="504825"/>
          </a:xfrm>
          <a:custGeom>
            <a:avLst/>
            <a:gdLst>
              <a:gd name="T0" fmla="*/ 2147483647 w 93"/>
              <a:gd name="T1" fmla="*/ 0 h 193"/>
              <a:gd name="T2" fmla="*/ 2147483647 w 93"/>
              <a:gd name="T3" fmla="*/ 2147483647 h 193"/>
              <a:gd name="T4" fmla="*/ 0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0"/>
                </a:moveTo>
                <a:lnTo>
                  <a:pt x="93" y="193"/>
                </a:lnTo>
                <a:lnTo>
                  <a:pt x="0" y="18"/>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03" name="Freeform 409"/>
          <p:cNvSpPr>
            <a:spLocks/>
          </p:cNvSpPr>
          <p:nvPr/>
        </p:nvSpPr>
        <p:spPr bwMode="auto">
          <a:xfrm>
            <a:off x="5715000" y="3887791"/>
            <a:ext cx="228600" cy="504825"/>
          </a:xfrm>
          <a:custGeom>
            <a:avLst/>
            <a:gdLst>
              <a:gd name="T0" fmla="*/ 2147483647 w 99"/>
              <a:gd name="T1" fmla="*/ 2147483647 h 193"/>
              <a:gd name="T2" fmla="*/ 0 w 99"/>
              <a:gd name="T3" fmla="*/ 0 h 193"/>
              <a:gd name="T4" fmla="*/ 2147483647 w 99"/>
              <a:gd name="T5" fmla="*/ 2147483647 h 193"/>
              <a:gd name="T6" fmla="*/ 2147483647 w 99"/>
              <a:gd name="T7" fmla="*/ 2147483647 h 193"/>
              <a:gd name="T8" fmla="*/ 0 60000 65536"/>
              <a:gd name="T9" fmla="*/ 0 60000 65536"/>
              <a:gd name="T10" fmla="*/ 0 60000 65536"/>
              <a:gd name="T11" fmla="*/ 0 60000 65536"/>
              <a:gd name="T12" fmla="*/ 0 w 99"/>
              <a:gd name="T13" fmla="*/ 0 h 193"/>
              <a:gd name="T14" fmla="*/ 99 w 99"/>
              <a:gd name="T15" fmla="*/ 193 h 193"/>
            </a:gdLst>
            <a:ahLst/>
            <a:cxnLst>
              <a:cxn ang="T8">
                <a:pos x="T0" y="T1"/>
              </a:cxn>
              <a:cxn ang="T9">
                <a:pos x="T2" y="T3"/>
              </a:cxn>
              <a:cxn ang="T10">
                <a:pos x="T4" y="T5"/>
              </a:cxn>
              <a:cxn ang="T11">
                <a:pos x="T6" y="T7"/>
              </a:cxn>
            </a:cxnLst>
            <a:rect l="T12" t="T13" r="T14" b="T15"/>
            <a:pathLst>
              <a:path w="99" h="193">
                <a:moveTo>
                  <a:pt x="99" y="165"/>
                </a:moveTo>
                <a:lnTo>
                  <a:pt x="0" y="0"/>
                </a:lnTo>
                <a:lnTo>
                  <a:pt x="49" y="193"/>
                </a:lnTo>
                <a:lnTo>
                  <a:pt x="9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04" name="Line 410"/>
          <p:cNvSpPr>
            <a:spLocks noChangeShapeType="1"/>
          </p:cNvSpPr>
          <p:nvPr/>
        </p:nvSpPr>
        <p:spPr bwMode="auto">
          <a:xfrm>
            <a:off x="5715001" y="3887789"/>
            <a:ext cx="10258" cy="14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5" name="Line 411"/>
          <p:cNvSpPr>
            <a:spLocks noChangeShapeType="1"/>
          </p:cNvSpPr>
          <p:nvPr/>
        </p:nvSpPr>
        <p:spPr bwMode="auto">
          <a:xfrm flipH="1" flipV="1">
            <a:off x="5715000" y="3887789"/>
            <a:ext cx="228600" cy="4318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6" name="Line 412"/>
          <p:cNvSpPr>
            <a:spLocks noChangeShapeType="1"/>
          </p:cNvSpPr>
          <p:nvPr/>
        </p:nvSpPr>
        <p:spPr bwMode="auto">
          <a:xfrm flipV="1">
            <a:off x="5612426" y="3887791"/>
            <a:ext cx="102577"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7" name="Freeform 413"/>
          <p:cNvSpPr>
            <a:spLocks/>
          </p:cNvSpPr>
          <p:nvPr/>
        </p:nvSpPr>
        <p:spPr bwMode="auto">
          <a:xfrm>
            <a:off x="3091961" y="4319589"/>
            <a:ext cx="216877"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08" name="Freeform 414"/>
          <p:cNvSpPr>
            <a:spLocks/>
          </p:cNvSpPr>
          <p:nvPr/>
        </p:nvSpPr>
        <p:spPr bwMode="auto">
          <a:xfrm>
            <a:off x="3206262" y="3887789"/>
            <a:ext cx="216877" cy="528638"/>
          </a:xfrm>
          <a:custGeom>
            <a:avLst/>
            <a:gdLst>
              <a:gd name="T0" fmla="*/ 2147483647 w 94"/>
              <a:gd name="T1" fmla="*/ 0 h 202"/>
              <a:gd name="T2" fmla="*/ 0 w 94"/>
              <a:gd name="T3" fmla="*/ 2147483647 h 202"/>
              <a:gd name="T4" fmla="*/ 2147483647 w 94"/>
              <a:gd name="T5" fmla="*/ 2147483647 h 202"/>
              <a:gd name="T6" fmla="*/ 2147483647 w 94"/>
              <a:gd name="T7" fmla="*/ 0 h 202"/>
              <a:gd name="T8" fmla="*/ 0 60000 65536"/>
              <a:gd name="T9" fmla="*/ 0 60000 65536"/>
              <a:gd name="T10" fmla="*/ 0 60000 65536"/>
              <a:gd name="T11" fmla="*/ 0 60000 65536"/>
              <a:gd name="T12" fmla="*/ 0 w 94"/>
              <a:gd name="T13" fmla="*/ 0 h 202"/>
              <a:gd name="T14" fmla="*/ 94 w 94"/>
              <a:gd name="T15" fmla="*/ 202 h 202"/>
            </a:gdLst>
            <a:ahLst/>
            <a:cxnLst>
              <a:cxn ang="T8">
                <a:pos x="T0" y="T1"/>
              </a:cxn>
              <a:cxn ang="T9">
                <a:pos x="T2" y="T3"/>
              </a:cxn>
              <a:cxn ang="T10">
                <a:pos x="T4" y="T5"/>
              </a:cxn>
              <a:cxn ang="T11">
                <a:pos x="T6" y="T7"/>
              </a:cxn>
            </a:cxnLst>
            <a:rect l="T12" t="T13" r="T14" b="T15"/>
            <a:pathLst>
              <a:path w="94" h="202">
                <a:moveTo>
                  <a:pt x="94" y="0"/>
                </a:moveTo>
                <a:lnTo>
                  <a:pt x="0" y="165"/>
                </a:lnTo>
                <a:lnTo>
                  <a:pt x="45" y="202"/>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09" name="Freeform 415"/>
          <p:cNvSpPr>
            <a:spLocks/>
          </p:cNvSpPr>
          <p:nvPr/>
        </p:nvSpPr>
        <p:spPr bwMode="auto">
          <a:xfrm>
            <a:off x="5826370" y="4319589"/>
            <a:ext cx="219808"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8"/>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10" name="Freeform 416"/>
          <p:cNvSpPr>
            <a:spLocks/>
          </p:cNvSpPr>
          <p:nvPr/>
        </p:nvSpPr>
        <p:spPr bwMode="auto">
          <a:xfrm>
            <a:off x="5943600" y="4319589"/>
            <a:ext cx="215412" cy="96838"/>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11" name="Freeform 417"/>
          <p:cNvSpPr>
            <a:spLocks/>
          </p:cNvSpPr>
          <p:nvPr/>
        </p:nvSpPr>
        <p:spPr bwMode="auto">
          <a:xfrm>
            <a:off x="2545376" y="4319589"/>
            <a:ext cx="218342"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12" name="Freeform 418"/>
          <p:cNvSpPr>
            <a:spLocks/>
          </p:cNvSpPr>
          <p:nvPr/>
        </p:nvSpPr>
        <p:spPr bwMode="auto">
          <a:xfrm>
            <a:off x="2658210" y="4319589"/>
            <a:ext cx="219808" cy="968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13" name="Line 419"/>
          <p:cNvSpPr>
            <a:spLocks noChangeShapeType="1"/>
          </p:cNvSpPr>
          <p:nvPr/>
        </p:nvSpPr>
        <p:spPr bwMode="auto">
          <a:xfrm flipH="1">
            <a:off x="3206262" y="3887789"/>
            <a:ext cx="216877" cy="4318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4" name="Line 420"/>
          <p:cNvSpPr>
            <a:spLocks noChangeShapeType="1"/>
          </p:cNvSpPr>
          <p:nvPr/>
        </p:nvSpPr>
        <p:spPr bwMode="auto">
          <a:xfrm flipV="1">
            <a:off x="3091964" y="4319594"/>
            <a:ext cx="114300" cy="7302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5" name="Line 421"/>
          <p:cNvSpPr>
            <a:spLocks noChangeShapeType="1"/>
          </p:cNvSpPr>
          <p:nvPr/>
        </p:nvSpPr>
        <p:spPr bwMode="auto">
          <a:xfrm flipH="1" flipV="1">
            <a:off x="2658210" y="4319591"/>
            <a:ext cx="219808"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6" name="Line 422"/>
          <p:cNvSpPr>
            <a:spLocks noChangeShapeType="1"/>
          </p:cNvSpPr>
          <p:nvPr/>
        </p:nvSpPr>
        <p:spPr bwMode="auto">
          <a:xfrm flipH="1" flipV="1">
            <a:off x="5943600" y="4319591"/>
            <a:ext cx="215412"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7" name="Line 423"/>
          <p:cNvSpPr>
            <a:spLocks noChangeShapeType="1"/>
          </p:cNvSpPr>
          <p:nvPr/>
        </p:nvSpPr>
        <p:spPr bwMode="auto">
          <a:xfrm flipH="1">
            <a:off x="5826369" y="4319594"/>
            <a:ext cx="117231"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8" name="Line 424"/>
          <p:cNvSpPr>
            <a:spLocks noChangeShapeType="1"/>
          </p:cNvSpPr>
          <p:nvPr/>
        </p:nvSpPr>
        <p:spPr bwMode="auto">
          <a:xfrm flipV="1">
            <a:off x="2545374" y="4319594"/>
            <a:ext cx="112834"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9" name="Freeform 425"/>
          <p:cNvSpPr>
            <a:spLocks/>
          </p:cNvSpPr>
          <p:nvPr/>
        </p:nvSpPr>
        <p:spPr bwMode="auto">
          <a:xfrm>
            <a:off x="3755784" y="3179769"/>
            <a:ext cx="213946" cy="384175"/>
          </a:xfrm>
          <a:custGeom>
            <a:avLst/>
            <a:gdLst>
              <a:gd name="T0" fmla="*/ 2147483647 w 93"/>
              <a:gd name="T1" fmla="*/ 0 h 147"/>
              <a:gd name="T2" fmla="*/ 2147483647 w 93"/>
              <a:gd name="T3" fmla="*/ 2147483647 h 147"/>
              <a:gd name="T4" fmla="*/ 0 w 93"/>
              <a:gd name="T5" fmla="*/ 2147483647 h 147"/>
              <a:gd name="T6" fmla="*/ 2147483647 w 93"/>
              <a:gd name="T7" fmla="*/ 0 h 147"/>
              <a:gd name="T8" fmla="*/ 0 60000 65536"/>
              <a:gd name="T9" fmla="*/ 0 60000 65536"/>
              <a:gd name="T10" fmla="*/ 0 60000 65536"/>
              <a:gd name="T11" fmla="*/ 0 60000 65536"/>
              <a:gd name="T12" fmla="*/ 0 w 93"/>
              <a:gd name="T13" fmla="*/ 0 h 147"/>
              <a:gd name="T14" fmla="*/ 93 w 93"/>
              <a:gd name="T15" fmla="*/ 147 h 147"/>
            </a:gdLst>
            <a:ahLst/>
            <a:cxnLst>
              <a:cxn ang="T8">
                <a:pos x="T0" y="T1"/>
              </a:cxn>
              <a:cxn ang="T9">
                <a:pos x="T2" y="T3"/>
              </a:cxn>
              <a:cxn ang="T10">
                <a:pos x="T4" y="T5"/>
              </a:cxn>
              <a:cxn ang="T11">
                <a:pos x="T6" y="T7"/>
              </a:cxn>
            </a:cxnLst>
            <a:rect l="T12" t="T13" r="T14" b="T15"/>
            <a:pathLst>
              <a:path w="93" h="147">
                <a:moveTo>
                  <a:pt x="44" y="0"/>
                </a:moveTo>
                <a:lnTo>
                  <a:pt x="93" y="142"/>
                </a:lnTo>
                <a:lnTo>
                  <a:pt x="0" y="147"/>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20" name="Freeform 426"/>
          <p:cNvSpPr>
            <a:spLocks/>
          </p:cNvSpPr>
          <p:nvPr/>
        </p:nvSpPr>
        <p:spPr bwMode="auto">
          <a:xfrm>
            <a:off x="3856895" y="3179769"/>
            <a:ext cx="227135" cy="371475"/>
          </a:xfrm>
          <a:custGeom>
            <a:avLst/>
            <a:gdLst>
              <a:gd name="T0" fmla="*/ 2147483647 w 98"/>
              <a:gd name="T1" fmla="*/ 2147483647 h 142"/>
              <a:gd name="T2" fmla="*/ 0 w 98"/>
              <a:gd name="T3" fmla="*/ 0 h 142"/>
              <a:gd name="T4" fmla="*/ 2147483647 w 98"/>
              <a:gd name="T5" fmla="*/ 2147483647 h 142"/>
              <a:gd name="T6" fmla="*/ 2147483647 w 98"/>
              <a:gd name="T7" fmla="*/ 2147483647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23"/>
                </a:moveTo>
                <a:lnTo>
                  <a:pt x="0" y="0"/>
                </a:lnTo>
                <a:lnTo>
                  <a:pt x="49" y="142"/>
                </a:lnTo>
                <a:lnTo>
                  <a:pt x="98"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21" name="Freeform 427"/>
          <p:cNvSpPr>
            <a:spLocks/>
          </p:cNvSpPr>
          <p:nvPr/>
        </p:nvSpPr>
        <p:spPr bwMode="auto">
          <a:xfrm>
            <a:off x="4847492" y="3167064"/>
            <a:ext cx="216877" cy="323850"/>
          </a:xfrm>
          <a:custGeom>
            <a:avLst/>
            <a:gdLst>
              <a:gd name="T0" fmla="*/ 2147483647 w 94"/>
              <a:gd name="T1" fmla="*/ 0 h 124"/>
              <a:gd name="T2" fmla="*/ 2147483647 w 94"/>
              <a:gd name="T3" fmla="*/ 2147483647 h 124"/>
              <a:gd name="T4" fmla="*/ 0 w 94"/>
              <a:gd name="T5" fmla="*/ 2147483647 h 124"/>
              <a:gd name="T6" fmla="*/ 2147483647 w 94"/>
              <a:gd name="T7" fmla="*/ 0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45" y="0"/>
                </a:moveTo>
                <a:lnTo>
                  <a:pt x="94" y="124"/>
                </a:lnTo>
                <a:lnTo>
                  <a:pt x="0" y="3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22" name="Freeform 428"/>
          <p:cNvSpPr>
            <a:spLocks/>
          </p:cNvSpPr>
          <p:nvPr/>
        </p:nvSpPr>
        <p:spPr bwMode="auto">
          <a:xfrm>
            <a:off x="4953000" y="3167064"/>
            <a:ext cx="215412" cy="323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74"/>
                </a:moveTo>
                <a:lnTo>
                  <a:pt x="0" y="0"/>
                </a:lnTo>
                <a:lnTo>
                  <a:pt x="49" y="124"/>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23" name="Line 429"/>
          <p:cNvSpPr>
            <a:spLocks noChangeShapeType="1"/>
          </p:cNvSpPr>
          <p:nvPr/>
        </p:nvSpPr>
        <p:spPr bwMode="auto">
          <a:xfrm flipH="1" flipV="1">
            <a:off x="3856895" y="3179769"/>
            <a:ext cx="227135"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24" name="Line 430"/>
          <p:cNvSpPr>
            <a:spLocks noChangeShapeType="1"/>
          </p:cNvSpPr>
          <p:nvPr/>
        </p:nvSpPr>
        <p:spPr bwMode="auto">
          <a:xfrm flipV="1">
            <a:off x="3755784" y="3179769"/>
            <a:ext cx="101111" cy="384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25" name="Line 431"/>
          <p:cNvSpPr>
            <a:spLocks noChangeShapeType="1"/>
          </p:cNvSpPr>
          <p:nvPr/>
        </p:nvSpPr>
        <p:spPr bwMode="auto">
          <a:xfrm flipH="1" flipV="1">
            <a:off x="4953000" y="3167069"/>
            <a:ext cx="215412" cy="1936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26" name="Line 432"/>
          <p:cNvSpPr>
            <a:spLocks noChangeShapeType="1"/>
          </p:cNvSpPr>
          <p:nvPr/>
        </p:nvSpPr>
        <p:spPr bwMode="auto">
          <a:xfrm flipV="1">
            <a:off x="4847492" y="3167069"/>
            <a:ext cx="105508" cy="857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27" name="Freeform 433"/>
          <p:cNvSpPr>
            <a:spLocks/>
          </p:cNvSpPr>
          <p:nvPr/>
        </p:nvSpPr>
        <p:spPr bwMode="auto">
          <a:xfrm>
            <a:off x="4403481" y="3036889"/>
            <a:ext cx="216877" cy="215900"/>
          </a:xfrm>
          <a:custGeom>
            <a:avLst/>
            <a:gdLst>
              <a:gd name="T0" fmla="*/ 2147483647 w 94"/>
              <a:gd name="T1" fmla="*/ 2147483647 h 83"/>
              <a:gd name="T2" fmla="*/ 0 w 94"/>
              <a:gd name="T3" fmla="*/ 0 h 83"/>
              <a:gd name="T4" fmla="*/ 2147483647 w 94"/>
              <a:gd name="T5" fmla="*/ 2147483647 h 83"/>
              <a:gd name="T6" fmla="*/ 2147483647 w 94"/>
              <a:gd name="T7" fmla="*/ 2147483647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94" y="18"/>
                </a:moveTo>
                <a:lnTo>
                  <a:pt x="0" y="0"/>
                </a:lnTo>
                <a:lnTo>
                  <a:pt x="49" y="83"/>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28" name="Freeform 434"/>
          <p:cNvSpPr>
            <a:spLocks/>
          </p:cNvSpPr>
          <p:nvPr/>
        </p:nvSpPr>
        <p:spPr bwMode="auto">
          <a:xfrm>
            <a:off x="3423138" y="3517907"/>
            <a:ext cx="218343" cy="369887"/>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24"/>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29" name="Freeform 435"/>
          <p:cNvSpPr>
            <a:spLocks/>
          </p:cNvSpPr>
          <p:nvPr/>
        </p:nvSpPr>
        <p:spPr bwMode="auto">
          <a:xfrm>
            <a:off x="3535976" y="3517902"/>
            <a:ext cx="219808" cy="323850"/>
          </a:xfrm>
          <a:custGeom>
            <a:avLst/>
            <a:gdLst>
              <a:gd name="T0" fmla="*/ 2147483647 w 94"/>
              <a:gd name="T1" fmla="*/ 2147483647 h 124"/>
              <a:gd name="T2" fmla="*/ 0 w 94"/>
              <a:gd name="T3" fmla="*/ 0 h 124"/>
              <a:gd name="T4" fmla="*/ 2147483647 w 94"/>
              <a:gd name="T5" fmla="*/ 2147483647 h 124"/>
              <a:gd name="T6" fmla="*/ 2147483647 w 94"/>
              <a:gd name="T7" fmla="*/ 2147483647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94" y="18"/>
                </a:moveTo>
                <a:lnTo>
                  <a:pt x="0" y="0"/>
                </a:lnTo>
                <a:lnTo>
                  <a:pt x="45" y="124"/>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30" name="Line 436"/>
          <p:cNvSpPr>
            <a:spLocks noChangeShapeType="1"/>
          </p:cNvSpPr>
          <p:nvPr/>
        </p:nvSpPr>
        <p:spPr bwMode="auto">
          <a:xfrm flipH="1" flipV="1">
            <a:off x="4403481" y="3036889"/>
            <a:ext cx="216877" cy="460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1" name="Line 437"/>
          <p:cNvSpPr>
            <a:spLocks noChangeShapeType="1"/>
          </p:cNvSpPr>
          <p:nvPr/>
        </p:nvSpPr>
        <p:spPr bwMode="auto">
          <a:xfrm flipV="1">
            <a:off x="3423139" y="3517907"/>
            <a:ext cx="112835" cy="3698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2" name="Freeform 438"/>
          <p:cNvSpPr>
            <a:spLocks/>
          </p:cNvSpPr>
          <p:nvPr/>
        </p:nvSpPr>
        <p:spPr bwMode="auto">
          <a:xfrm>
            <a:off x="5064369" y="3360744"/>
            <a:ext cx="216877" cy="360363"/>
          </a:xfrm>
          <a:custGeom>
            <a:avLst/>
            <a:gdLst>
              <a:gd name="T0" fmla="*/ 2147483647 w 93"/>
              <a:gd name="T1" fmla="*/ 0 h 138"/>
              <a:gd name="T2" fmla="*/ 2147483647 w 93"/>
              <a:gd name="T3" fmla="*/ 2147483647 h 138"/>
              <a:gd name="T4" fmla="*/ 0 w 93"/>
              <a:gd name="T5" fmla="*/ 2147483647 h 138"/>
              <a:gd name="T6" fmla="*/ 2147483647 w 93"/>
              <a:gd name="T7" fmla="*/ 0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44" y="0"/>
                </a:moveTo>
                <a:lnTo>
                  <a:pt x="93" y="138"/>
                </a:lnTo>
                <a:lnTo>
                  <a:pt x="0" y="5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33" name="Freeform 439"/>
          <p:cNvSpPr>
            <a:spLocks/>
          </p:cNvSpPr>
          <p:nvPr/>
        </p:nvSpPr>
        <p:spPr bwMode="auto">
          <a:xfrm>
            <a:off x="5168412" y="3360744"/>
            <a:ext cx="227134" cy="360363"/>
          </a:xfrm>
          <a:custGeom>
            <a:avLst/>
            <a:gdLst>
              <a:gd name="T0" fmla="*/ 2147483647 w 98"/>
              <a:gd name="T1" fmla="*/ 2147483647 h 138"/>
              <a:gd name="T2" fmla="*/ 0 w 98"/>
              <a:gd name="T3" fmla="*/ 0 h 138"/>
              <a:gd name="T4" fmla="*/ 2147483647 w 98"/>
              <a:gd name="T5" fmla="*/ 2147483647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92"/>
                </a:moveTo>
                <a:lnTo>
                  <a:pt x="0" y="0"/>
                </a:lnTo>
                <a:lnTo>
                  <a:pt x="49" y="138"/>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34" name="Freeform 440"/>
          <p:cNvSpPr>
            <a:spLocks/>
          </p:cNvSpPr>
          <p:nvPr/>
        </p:nvSpPr>
        <p:spPr bwMode="auto">
          <a:xfrm>
            <a:off x="2763718" y="4356102"/>
            <a:ext cx="227135" cy="96837"/>
          </a:xfrm>
          <a:custGeom>
            <a:avLst/>
            <a:gdLst>
              <a:gd name="T0" fmla="*/ 2147483647 w 98"/>
              <a:gd name="T1" fmla="*/ 0 h 37"/>
              <a:gd name="T2" fmla="*/ 2147483647 w 98"/>
              <a:gd name="T3" fmla="*/ 2147483647 h 37"/>
              <a:gd name="T4" fmla="*/ 0 w 98"/>
              <a:gd name="T5" fmla="*/ 2147483647 h 37"/>
              <a:gd name="T6" fmla="*/ 2147483647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35" name="Freeform 441"/>
          <p:cNvSpPr>
            <a:spLocks/>
          </p:cNvSpPr>
          <p:nvPr/>
        </p:nvSpPr>
        <p:spPr bwMode="auto">
          <a:xfrm>
            <a:off x="2878018" y="4356102"/>
            <a:ext cx="213946"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36" name="Line 442"/>
          <p:cNvSpPr>
            <a:spLocks noChangeShapeType="1"/>
          </p:cNvSpPr>
          <p:nvPr/>
        </p:nvSpPr>
        <p:spPr bwMode="auto">
          <a:xfrm flipH="1" flipV="1">
            <a:off x="5168412" y="3360744"/>
            <a:ext cx="227134" cy="2397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7" name="Line 443"/>
          <p:cNvSpPr>
            <a:spLocks noChangeShapeType="1"/>
          </p:cNvSpPr>
          <p:nvPr/>
        </p:nvSpPr>
        <p:spPr bwMode="auto">
          <a:xfrm flipV="1">
            <a:off x="5064372" y="3360744"/>
            <a:ext cx="104043" cy="130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8" name="Line 444"/>
          <p:cNvSpPr>
            <a:spLocks noChangeShapeType="1"/>
          </p:cNvSpPr>
          <p:nvPr/>
        </p:nvSpPr>
        <p:spPr bwMode="auto">
          <a:xfrm flipH="1" flipV="1">
            <a:off x="2878018" y="4356102"/>
            <a:ext cx="213946"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9" name="Line 445"/>
          <p:cNvSpPr>
            <a:spLocks noChangeShapeType="1"/>
          </p:cNvSpPr>
          <p:nvPr/>
        </p:nvSpPr>
        <p:spPr bwMode="auto">
          <a:xfrm flipV="1">
            <a:off x="6046179" y="4356105"/>
            <a:ext cx="112835"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40" name="Freeform 446"/>
          <p:cNvSpPr>
            <a:spLocks/>
          </p:cNvSpPr>
          <p:nvPr/>
        </p:nvSpPr>
        <p:spPr bwMode="auto">
          <a:xfrm>
            <a:off x="3969727" y="3240089"/>
            <a:ext cx="216877" cy="311150"/>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01"/>
                </a:lnTo>
                <a:lnTo>
                  <a:pt x="0" y="11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41" name="Freeform 447"/>
          <p:cNvSpPr>
            <a:spLocks/>
          </p:cNvSpPr>
          <p:nvPr/>
        </p:nvSpPr>
        <p:spPr bwMode="auto">
          <a:xfrm>
            <a:off x="4084027" y="3240094"/>
            <a:ext cx="216877" cy="263525"/>
          </a:xfrm>
          <a:custGeom>
            <a:avLst/>
            <a:gdLst>
              <a:gd name="T0" fmla="*/ 2147483647 w 94"/>
              <a:gd name="T1" fmla="*/ 0 h 101"/>
              <a:gd name="T2" fmla="*/ 0 w 94"/>
              <a:gd name="T3" fmla="*/ 0 h 101"/>
              <a:gd name="T4" fmla="*/ 2147483647 w 94"/>
              <a:gd name="T5" fmla="*/ 2147483647 h 101"/>
              <a:gd name="T6" fmla="*/ 2147483647 w 94"/>
              <a:gd name="T7" fmla="*/ 0 h 101"/>
              <a:gd name="T8" fmla="*/ 0 60000 65536"/>
              <a:gd name="T9" fmla="*/ 0 60000 65536"/>
              <a:gd name="T10" fmla="*/ 0 60000 65536"/>
              <a:gd name="T11" fmla="*/ 0 60000 65536"/>
              <a:gd name="T12" fmla="*/ 0 w 94"/>
              <a:gd name="T13" fmla="*/ 0 h 101"/>
              <a:gd name="T14" fmla="*/ 94 w 94"/>
              <a:gd name="T15" fmla="*/ 101 h 101"/>
            </a:gdLst>
            <a:ahLst/>
            <a:cxnLst>
              <a:cxn ang="T8">
                <a:pos x="T0" y="T1"/>
              </a:cxn>
              <a:cxn ang="T9">
                <a:pos x="T2" y="T3"/>
              </a:cxn>
              <a:cxn ang="T10">
                <a:pos x="T4" y="T5"/>
              </a:cxn>
              <a:cxn ang="T11">
                <a:pos x="T6" y="T7"/>
              </a:cxn>
            </a:cxnLst>
            <a:rect l="T12" t="T13" r="T14" b="T15"/>
            <a:pathLst>
              <a:path w="94" h="101">
                <a:moveTo>
                  <a:pt x="94" y="0"/>
                </a:moveTo>
                <a:lnTo>
                  <a:pt x="0" y="0"/>
                </a:lnTo>
                <a:lnTo>
                  <a:pt x="45" y="10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42" name="Line 448"/>
          <p:cNvSpPr>
            <a:spLocks noChangeShapeType="1"/>
          </p:cNvSpPr>
          <p:nvPr/>
        </p:nvSpPr>
        <p:spPr bwMode="auto">
          <a:xfrm flipH="1">
            <a:off x="4084027" y="3240094"/>
            <a:ext cx="216877"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43" name="Line 449"/>
          <p:cNvSpPr>
            <a:spLocks noChangeShapeType="1"/>
          </p:cNvSpPr>
          <p:nvPr/>
        </p:nvSpPr>
        <p:spPr bwMode="auto">
          <a:xfrm flipV="1">
            <a:off x="3969730" y="3240089"/>
            <a:ext cx="114300" cy="311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44" name="Freeform 450"/>
          <p:cNvSpPr>
            <a:spLocks/>
          </p:cNvSpPr>
          <p:nvPr/>
        </p:nvSpPr>
        <p:spPr bwMode="auto">
          <a:xfrm>
            <a:off x="5281246" y="3600457"/>
            <a:ext cx="216877" cy="371475"/>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42"/>
                </a:lnTo>
                <a:lnTo>
                  <a:pt x="0" y="4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45" name="Freeform 451"/>
          <p:cNvSpPr>
            <a:spLocks/>
          </p:cNvSpPr>
          <p:nvPr/>
        </p:nvSpPr>
        <p:spPr bwMode="auto">
          <a:xfrm>
            <a:off x="5395546" y="3600457"/>
            <a:ext cx="216877" cy="371475"/>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128"/>
                </a:moveTo>
                <a:lnTo>
                  <a:pt x="0" y="0"/>
                </a:lnTo>
                <a:lnTo>
                  <a:pt x="45" y="142"/>
                </a:lnTo>
                <a:lnTo>
                  <a:pt x="94" y="1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46" name="Freeform 452"/>
          <p:cNvSpPr>
            <a:spLocks/>
          </p:cNvSpPr>
          <p:nvPr/>
        </p:nvSpPr>
        <p:spPr bwMode="auto">
          <a:xfrm>
            <a:off x="4517781" y="3082932"/>
            <a:ext cx="216877" cy="301625"/>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6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47" name="Freeform 453"/>
          <p:cNvSpPr>
            <a:spLocks/>
          </p:cNvSpPr>
          <p:nvPr/>
        </p:nvSpPr>
        <p:spPr bwMode="auto">
          <a:xfrm>
            <a:off x="4620358" y="3082932"/>
            <a:ext cx="227134" cy="301625"/>
          </a:xfrm>
          <a:custGeom>
            <a:avLst/>
            <a:gdLst>
              <a:gd name="T0" fmla="*/ 2147483647 w 98"/>
              <a:gd name="T1" fmla="*/ 2147483647 h 115"/>
              <a:gd name="T2" fmla="*/ 0 w 98"/>
              <a:gd name="T3" fmla="*/ 0 h 115"/>
              <a:gd name="T4" fmla="*/ 2147483647 w 98"/>
              <a:gd name="T5" fmla="*/ 2147483647 h 115"/>
              <a:gd name="T6" fmla="*/ 2147483647 w 98"/>
              <a:gd name="T7" fmla="*/ 2147483647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98" y="65"/>
                </a:moveTo>
                <a:lnTo>
                  <a:pt x="0" y="0"/>
                </a:lnTo>
                <a:lnTo>
                  <a:pt x="49" y="115"/>
                </a:lnTo>
                <a:lnTo>
                  <a:pt x="98"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48" name="Freeform 454"/>
          <p:cNvSpPr>
            <a:spLocks/>
          </p:cNvSpPr>
          <p:nvPr/>
        </p:nvSpPr>
        <p:spPr bwMode="auto">
          <a:xfrm>
            <a:off x="3641481" y="3563944"/>
            <a:ext cx="215411" cy="277813"/>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1"/>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49" name="Freeform 455"/>
          <p:cNvSpPr>
            <a:spLocks/>
          </p:cNvSpPr>
          <p:nvPr/>
        </p:nvSpPr>
        <p:spPr bwMode="auto">
          <a:xfrm>
            <a:off x="3755784" y="3551244"/>
            <a:ext cx="213946" cy="277813"/>
          </a:xfrm>
          <a:custGeom>
            <a:avLst/>
            <a:gdLst>
              <a:gd name="T0" fmla="*/ 2147483647 w 93"/>
              <a:gd name="T1" fmla="*/ 0 h 106"/>
              <a:gd name="T2" fmla="*/ 0 w 93"/>
              <a:gd name="T3" fmla="*/ 2147483647 h 106"/>
              <a:gd name="T4" fmla="*/ 2147483647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0"/>
                </a:moveTo>
                <a:lnTo>
                  <a:pt x="0" y="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50" name="Line 456"/>
          <p:cNvSpPr>
            <a:spLocks noChangeShapeType="1"/>
          </p:cNvSpPr>
          <p:nvPr/>
        </p:nvSpPr>
        <p:spPr bwMode="auto">
          <a:xfrm flipH="1" flipV="1">
            <a:off x="5395546" y="3600452"/>
            <a:ext cx="216877" cy="3349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51" name="Line 457"/>
          <p:cNvSpPr>
            <a:spLocks noChangeShapeType="1"/>
          </p:cNvSpPr>
          <p:nvPr/>
        </p:nvSpPr>
        <p:spPr bwMode="auto">
          <a:xfrm flipV="1">
            <a:off x="5281248" y="3600452"/>
            <a:ext cx="114300"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52" name="Line 458"/>
          <p:cNvSpPr>
            <a:spLocks noChangeShapeType="1"/>
          </p:cNvSpPr>
          <p:nvPr/>
        </p:nvSpPr>
        <p:spPr bwMode="auto">
          <a:xfrm flipH="1" flipV="1">
            <a:off x="4620358" y="3082927"/>
            <a:ext cx="227134" cy="1698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53" name="Line 459"/>
          <p:cNvSpPr>
            <a:spLocks noChangeShapeType="1"/>
          </p:cNvSpPr>
          <p:nvPr/>
        </p:nvSpPr>
        <p:spPr bwMode="auto">
          <a:xfrm flipV="1">
            <a:off x="4517784" y="3082927"/>
            <a:ext cx="102577" cy="1698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54" name="Line 460"/>
          <p:cNvSpPr>
            <a:spLocks noChangeShapeType="1"/>
          </p:cNvSpPr>
          <p:nvPr/>
        </p:nvSpPr>
        <p:spPr bwMode="auto">
          <a:xfrm flipV="1">
            <a:off x="3641484" y="3563944"/>
            <a:ext cx="114300" cy="277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55" name="Freeform 461"/>
          <p:cNvSpPr>
            <a:spLocks/>
          </p:cNvSpPr>
          <p:nvPr/>
        </p:nvSpPr>
        <p:spPr bwMode="auto">
          <a:xfrm>
            <a:off x="5498125" y="3935418"/>
            <a:ext cx="216877" cy="314325"/>
          </a:xfrm>
          <a:custGeom>
            <a:avLst/>
            <a:gdLst>
              <a:gd name="T0" fmla="*/ 2147483647 w 93"/>
              <a:gd name="T1" fmla="*/ 0 h 120"/>
              <a:gd name="T2" fmla="*/ 2147483647 w 93"/>
              <a:gd name="T3" fmla="*/ 2147483647 h 120"/>
              <a:gd name="T4" fmla="*/ 0 w 93"/>
              <a:gd name="T5" fmla="*/ 2147483647 h 120"/>
              <a:gd name="T6" fmla="*/ 2147483647 w 93"/>
              <a:gd name="T7" fmla="*/ 0 h 120"/>
              <a:gd name="T8" fmla="*/ 0 60000 65536"/>
              <a:gd name="T9" fmla="*/ 0 60000 65536"/>
              <a:gd name="T10" fmla="*/ 0 60000 65536"/>
              <a:gd name="T11" fmla="*/ 0 60000 65536"/>
              <a:gd name="T12" fmla="*/ 0 w 93"/>
              <a:gd name="T13" fmla="*/ 0 h 120"/>
              <a:gd name="T14" fmla="*/ 93 w 93"/>
              <a:gd name="T15" fmla="*/ 120 h 120"/>
            </a:gdLst>
            <a:ahLst/>
            <a:cxnLst>
              <a:cxn ang="T8">
                <a:pos x="T0" y="T1"/>
              </a:cxn>
              <a:cxn ang="T9">
                <a:pos x="T2" y="T3"/>
              </a:cxn>
              <a:cxn ang="T10">
                <a:pos x="T4" y="T5"/>
              </a:cxn>
              <a:cxn ang="T11">
                <a:pos x="T6" y="T7"/>
              </a:cxn>
            </a:cxnLst>
            <a:rect l="T12" t="T13" r="T14" b="T15"/>
            <a:pathLst>
              <a:path w="93" h="120">
                <a:moveTo>
                  <a:pt x="49" y="0"/>
                </a:moveTo>
                <a:lnTo>
                  <a:pt x="93" y="12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56" name="Freeform 462"/>
          <p:cNvSpPr>
            <a:spLocks/>
          </p:cNvSpPr>
          <p:nvPr/>
        </p:nvSpPr>
        <p:spPr bwMode="auto">
          <a:xfrm>
            <a:off x="5612425" y="3935414"/>
            <a:ext cx="213946" cy="457200"/>
          </a:xfrm>
          <a:custGeom>
            <a:avLst/>
            <a:gdLst>
              <a:gd name="T0" fmla="*/ 2147483647 w 93"/>
              <a:gd name="T1" fmla="*/ 2147483647 h 175"/>
              <a:gd name="T2" fmla="*/ 0 w 93"/>
              <a:gd name="T3" fmla="*/ 0 h 175"/>
              <a:gd name="T4" fmla="*/ 2147483647 w 93"/>
              <a:gd name="T5" fmla="*/ 2147483647 h 175"/>
              <a:gd name="T6" fmla="*/ 2147483647 w 93"/>
              <a:gd name="T7" fmla="*/ 2147483647 h 175"/>
              <a:gd name="T8" fmla="*/ 0 60000 65536"/>
              <a:gd name="T9" fmla="*/ 0 60000 65536"/>
              <a:gd name="T10" fmla="*/ 0 60000 65536"/>
              <a:gd name="T11" fmla="*/ 0 60000 65536"/>
              <a:gd name="T12" fmla="*/ 0 w 93"/>
              <a:gd name="T13" fmla="*/ 0 h 175"/>
              <a:gd name="T14" fmla="*/ 93 w 93"/>
              <a:gd name="T15" fmla="*/ 175 h 175"/>
            </a:gdLst>
            <a:ahLst/>
            <a:cxnLst>
              <a:cxn ang="T8">
                <a:pos x="T0" y="T1"/>
              </a:cxn>
              <a:cxn ang="T9">
                <a:pos x="T2" y="T3"/>
              </a:cxn>
              <a:cxn ang="T10">
                <a:pos x="T4" y="T5"/>
              </a:cxn>
              <a:cxn ang="T11">
                <a:pos x="T6" y="T7"/>
              </a:cxn>
            </a:cxnLst>
            <a:rect l="T12" t="T13" r="T14" b="T15"/>
            <a:pathLst>
              <a:path w="93" h="175">
                <a:moveTo>
                  <a:pt x="93" y="175"/>
                </a:moveTo>
                <a:lnTo>
                  <a:pt x="0" y="0"/>
                </a:lnTo>
                <a:lnTo>
                  <a:pt x="44" y="120"/>
                </a:lnTo>
                <a:lnTo>
                  <a:pt x="93" y="17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57" name="Freeform 463"/>
          <p:cNvSpPr>
            <a:spLocks/>
          </p:cNvSpPr>
          <p:nvPr/>
        </p:nvSpPr>
        <p:spPr bwMode="auto">
          <a:xfrm>
            <a:off x="3308841" y="3887789"/>
            <a:ext cx="227135" cy="565150"/>
          </a:xfrm>
          <a:custGeom>
            <a:avLst/>
            <a:gdLst>
              <a:gd name="T0" fmla="*/ 2147483647 w 98"/>
              <a:gd name="T1" fmla="*/ 0 h 216"/>
              <a:gd name="T2" fmla="*/ 2147483647 w 98"/>
              <a:gd name="T3" fmla="*/ 2147483647 h 216"/>
              <a:gd name="T4" fmla="*/ 0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49" y="0"/>
                </a:moveTo>
                <a:lnTo>
                  <a:pt x="98" y="216"/>
                </a:lnTo>
                <a:lnTo>
                  <a:pt x="0" y="20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58" name="Freeform 464"/>
          <p:cNvSpPr>
            <a:spLocks/>
          </p:cNvSpPr>
          <p:nvPr/>
        </p:nvSpPr>
        <p:spPr bwMode="auto">
          <a:xfrm>
            <a:off x="3423138" y="3841753"/>
            <a:ext cx="218343" cy="611187"/>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18"/>
                </a:lnTo>
                <a:lnTo>
                  <a:pt x="49" y="23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59" name="Freeform 465"/>
          <p:cNvSpPr>
            <a:spLocks/>
          </p:cNvSpPr>
          <p:nvPr/>
        </p:nvSpPr>
        <p:spPr bwMode="auto">
          <a:xfrm>
            <a:off x="2990851" y="4392614"/>
            <a:ext cx="215411" cy="84138"/>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60" name="Freeform 466"/>
          <p:cNvSpPr>
            <a:spLocks/>
          </p:cNvSpPr>
          <p:nvPr/>
        </p:nvSpPr>
        <p:spPr bwMode="auto">
          <a:xfrm>
            <a:off x="3091961" y="4392614"/>
            <a:ext cx="216877" cy="84138"/>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49"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61" name="Freeform 467"/>
          <p:cNvSpPr>
            <a:spLocks/>
          </p:cNvSpPr>
          <p:nvPr/>
        </p:nvSpPr>
        <p:spPr bwMode="auto">
          <a:xfrm>
            <a:off x="5826370" y="4392614"/>
            <a:ext cx="219808" cy="84138"/>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50"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62" name="Line 468"/>
          <p:cNvSpPr>
            <a:spLocks noChangeShapeType="1"/>
          </p:cNvSpPr>
          <p:nvPr/>
        </p:nvSpPr>
        <p:spPr bwMode="auto">
          <a:xfrm flipH="1" flipV="1">
            <a:off x="5612425" y="3935414"/>
            <a:ext cx="213946" cy="457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3" name="Line 469"/>
          <p:cNvSpPr>
            <a:spLocks noChangeShapeType="1"/>
          </p:cNvSpPr>
          <p:nvPr/>
        </p:nvSpPr>
        <p:spPr bwMode="auto">
          <a:xfrm flipH="1" flipV="1">
            <a:off x="5826370" y="4392614"/>
            <a:ext cx="219808"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4" name="Freeform 470"/>
          <p:cNvSpPr>
            <a:spLocks/>
          </p:cNvSpPr>
          <p:nvPr/>
        </p:nvSpPr>
        <p:spPr bwMode="auto">
          <a:xfrm>
            <a:off x="5715000" y="4249744"/>
            <a:ext cx="228600" cy="227013"/>
          </a:xfrm>
          <a:custGeom>
            <a:avLst/>
            <a:gdLst>
              <a:gd name="T0" fmla="*/ 2147483647 w 99"/>
              <a:gd name="T1" fmla="*/ 2147483647 h 87"/>
              <a:gd name="T2" fmla="*/ 2147483647 w 99"/>
              <a:gd name="T3" fmla="*/ 2147483647 h 87"/>
              <a:gd name="T4" fmla="*/ 0 w 99"/>
              <a:gd name="T5" fmla="*/ 0 h 87"/>
              <a:gd name="T6" fmla="*/ 2147483647 w 99"/>
              <a:gd name="T7" fmla="*/ 2147483647 h 87"/>
              <a:gd name="T8" fmla="*/ 0 60000 65536"/>
              <a:gd name="T9" fmla="*/ 0 60000 65536"/>
              <a:gd name="T10" fmla="*/ 0 60000 65536"/>
              <a:gd name="T11" fmla="*/ 0 60000 65536"/>
              <a:gd name="T12" fmla="*/ 0 w 99"/>
              <a:gd name="T13" fmla="*/ 0 h 87"/>
              <a:gd name="T14" fmla="*/ 99 w 99"/>
              <a:gd name="T15" fmla="*/ 87 h 87"/>
            </a:gdLst>
            <a:ahLst/>
            <a:cxnLst>
              <a:cxn ang="T8">
                <a:pos x="T0" y="T1"/>
              </a:cxn>
              <a:cxn ang="T9">
                <a:pos x="T2" y="T3"/>
              </a:cxn>
              <a:cxn ang="T10">
                <a:pos x="T4" y="T5"/>
              </a:cxn>
              <a:cxn ang="T11">
                <a:pos x="T6" y="T7"/>
              </a:cxn>
            </a:cxnLst>
            <a:rect l="T12" t="T13" r="T14" b="T15"/>
            <a:pathLst>
              <a:path w="99" h="87">
                <a:moveTo>
                  <a:pt x="49" y="55"/>
                </a:moveTo>
                <a:lnTo>
                  <a:pt x="99" y="87"/>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65" name="Line 471"/>
          <p:cNvSpPr>
            <a:spLocks noChangeShapeType="1"/>
          </p:cNvSpPr>
          <p:nvPr/>
        </p:nvSpPr>
        <p:spPr bwMode="auto">
          <a:xfrm flipV="1">
            <a:off x="5498124" y="3935419"/>
            <a:ext cx="114300"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6" name="Line 472"/>
          <p:cNvSpPr>
            <a:spLocks noChangeShapeType="1"/>
          </p:cNvSpPr>
          <p:nvPr/>
        </p:nvSpPr>
        <p:spPr bwMode="auto">
          <a:xfrm flipV="1">
            <a:off x="3308841" y="3887789"/>
            <a:ext cx="114300" cy="5286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7" name="Line 473"/>
          <p:cNvSpPr>
            <a:spLocks noChangeShapeType="1"/>
          </p:cNvSpPr>
          <p:nvPr/>
        </p:nvSpPr>
        <p:spPr bwMode="auto">
          <a:xfrm flipH="1">
            <a:off x="3423138" y="3841757"/>
            <a:ext cx="218343" cy="46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8" name="Line 474"/>
          <p:cNvSpPr>
            <a:spLocks noChangeShapeType="1"/>
          </p:cNvSpPr>
          <p:nvPr/>
        </p:nvSpPr>
        <p:spPr bwMode="auto">
          <a:xfrm flipH="1" flipV="1">
            <a:off x="3091961" y="4392614"/>
            <a:ext cx="216877"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9" name="Line 475"/>
          <p:cNvSpPr>
            <a:spLocks noChangeShapeType="1"/>
          </p:cNvSpPr>
          <p:nvPr/>
        </p:nvSpPr>
        <p:spPr bwMode="auto">
          <a:xfrm flipV="1">
            <a:off x="2990853" y="4392619"/>
            <a:ext cx="101111" cy="6032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70" name="Line 476"/>
          <p:cNvSpPr>
            <a:spLocks noChangeShapeType="1"/>
          </p:cNvSpPr>
          <p:nvPr/>
        </p:nvSpPr>
        <p:spPr bwMode="auto">
          <a:xfrm>
            <a:off x="5725261" y="4249742"/>
            <a:ext cx="101111" cy="142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71" name="Line 477"/>
          <p:cNvSpPr>
            <a:spLocks noChangeShapeType="1"/>
          </p:cNvSpPr>
          <p:nvPr/>
        </p:nvSpPr>
        <p:spPr bwMode="auto">
          <a:xfrm flipH="1" flipV="1">
            <a:off x="2545376" y="4392614"/>
            <a:ext cx="218342"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72" name="Freeform 478"/>
          <p:cNvSpPr>
            <a:spLocks/>
          </p:cNvSpPr>
          <p:nvPr/>
        </p:nvSpPr>
        <p:spPr bwMode="auto">
          <a:xfrm>
            <a:off x="4734659" y="3252794"/>
            <a:ext cx="218342" cy="384175"/>
          </a:xfrm>
          <a:custGeom>
            <a:avLst/>
            <a:gdLst>
              <a:gd name="T0" fmla="*/ 2147483647 w 94"/>
              <a:gd name="T1" fmla="*/ 0 h 147"/>
              <a:gd name="T2" fmla="*/ 2147483647 w 94"/>
              <a:gd name="T3" fmla="*/ 2147483647 h 147"/>
              <a:gd name="T4" fmla="*/ 0 w 94"/>
              <a:gd name="T5" fmla="*/ 2147483647 h 147"/>
              <a:gd name="T6" fmla="*/ 2147483647 w 94"/>
              <a:gd name="T7" fmla="*/ 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49" y="0"/>
                </a:moveTo>
                <a:lnTo>
                  <a:pt x="94" y="147"/>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73" name="Freeform 479"/>
          <p:cNvSpPr>
            <a:spLocks/>
          </p:cNvSpPr>
          <p:nvPr/>
        </p:nvSpPr>
        <p:spPr bwMode="auto">
          <a:xfrm>
            <a:off x="4847492" y="3252794"/>
            <a:ext cx="216877" cy="384175"/>
          </a:xfrm>
          <a:custGeom>
            <a:avLst/>
            <a:gdLst>
              <a:gd name="T0" fmla="*/ 2147483647 w 94"/>
              <a:gd name="T1" fmla="*/ 2147483647 h 147"/>
              <a:gd name="T2" fmla="*/ 0 w 94"/>
              <a:gd name="T3" fmla="*/ 0 h 147"/>
              <a:gd name="T4" fmla="*/ 2147483647 w 94"/>
              <a:gd name="T5" fmla="*/ 2147483647 h 147"/>
              <a:gd name="T6" fmla="*/ 2147483647 w 94"/>
              <a:gd name="T7" fmla="*/ 2147483647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94" y="91"/>
                </a:moveTo>
                <a:lnTo>
                  <a:pt x="0" y="0"/>
                </a:lnTo>
                <a:lnTo>
                  <a:pt x="45" y="147"/>
                </a:lnTo>
                <a:lnTo>
                  <a:pt x="94" y="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74" name="Freeform 480"/>
          <p:cNvSpPr>
            <a:spLocks/>
          </p:cNvSpPr>
          <p:nvPr/>
        </p:nvSpPr>
        <p:spPr bwMode="auto">
          <a:xfrm>
            <a:off x="4186604" y="3240094"/>
            <a:ext cx="216877" cy="26352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9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75" name="Freeform 481"/>
          <p:cNvSpPr>
            <a:spLocks/>
          </p:cNvSpPr>
          <p:nvPr/>
        </p:nvSpPr>
        <p:spPr bwMode="auto">
          <a:xfrm>
            <a:off x="4300904" y="3240089"/>
            <a:ext cx="216877" cy="241300"/>
          </a:xfrm>
          <a:custGeom>
            <a:avLst/>
            <a:gdLst>
              <a:gd name="T0" fmla="*/ 2147483647 w 93"/>
              <a:gd name="T1" fmla="*/ 2147483647 h 92"/>
              <a:gd name="T2" fmla="*/ 0 w 93"/>
              <a:gd name="T3" fmla="*/ 0 h 92"/>
              <a:gd name="T4" fmla="*/ 2147483647 w 93"/>
              <a:gd name="T5" fmla="*/ 2147483647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93" y="5"/>
                </a:moveTo>
                <a:lnTo>
                  <a:pt x="0" y="0"/>
                </a:lnTo>
                <a:lnTo>
                  <a:pt x="44" y="92"/>
                </a:lnTo>
                <a:lnTo>
                  <a:pt x="93"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76" name="Line 482"/>
          <p:cNvSpPr>
            <a:spLocks noChangeShapeType="1"/>
          </p:cNvSpPr>
          <p:nvPr/>
        </p:nvSpPr>
        <p:spPr bwMode="auto">
          <a:xfrm flipH="1" flipV="1">
            <a:off x="4847492" y="3252794"/>
            <a:ext cx="216877" cy="2381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77" name="Line 483"/>
          <p:cNvSpPr>
            <a:spLocks noChangeShapeType="1"/>
          </p:cNvSpPr>
          <p:nvPr/>
        </p:nvSpPr>
        <p:spPr bwMode="auto">
          <a:xfrm flipV="1">
            <a:off x="4734661" y="3252794"/>
            <a:ext cx="112834" cy="1317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78" name="Line 484"/>
          <p:cNvSpPr>
            <a:spLocks noChangeShapeType="1"/>
          </p:cNvSpPr>
          <p:nvPr/>
        </p:nvSpPr>
        <p:spPr bwMode="auto">
          <a:xfrm flipH="1" flipV="1">
            <a:off x="4300904" y="3240089"/>
            <a:ext cx="216877"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79" name="Freeform 485"/>
          <p:cNvSpPr>
            <a:spLocks/>
          </p:cNvSpPr>
          <p:nvPr/>
        </p:nvSpPr>
        <p:spPr bwMode="auto">
          <a:xfrm>
            <a:off x="3856895" y="3551244"/>
            <a:ext cx="227135" cy="277813"/>
          </a:xfrm>
          <a:custGeom>
            <a:avLst/>
            <a:gdLst>
              <a:gd name="T0" fmla="*/ 2147483647 w 98"/>
              <a:gd name="T1" fmla="*/ 0 h 106"/>
              <a:gd name="T2" fmla="*/ 2147483647 w 98"/>
              <a:gd name="T3" fmla="*/ 2147483647 h 106"/>
              <a:gd name="T4" fmla="*/ 0 w 98"/>
              <a:gd name="T5" fmla="*/ 2147483647 h 106"/>
              <a:gd name="T6" fmla="*/ 2147483647 w 98"/>
              <a:gd name="T7" fmla="*/ 0 h 106"/>
              <a:gd name="T8" fmla="*/ 0 60000 65536"/>
              <a:gd name="T9" fmla="*/ 0 60000 65536"/>
              <a:gd name="T10" fmla="*/ 0 60000 65536"/>
              <a:gd name="T11" fmla="*/ 0 60000 65536"/>
              <a:gd name="T12" fmla="*/ 0 w 98"/>
              <a:gd name="T13" fmla="*/ 0 h 106"/>
              <a:gd name="T14" fmla="*/ 98 w 98"/>
              <a:gd name="T15" fmla="*/ 106 h 106"/>
            </a:gdLst>
            <a:ahLst/>
            <a:cxnLst>
              <a:cxn ang="T8">
                <a:pos x="T0" y="T1"/>
              </a:cxn>
              <a:cxn ang="T9">
                <a:pos x="T2" y="T3"/>
              </a:cxn>
              <a:cxn ang="T10">
                <a:pos x="T4" y="T5"/>
              </a:cxn>
              <a:cxn ang="T11">
                <a:pos x="T6" y="T7"/>
              </a:cxn>
            </a:cxnLst>
            <a:rect l="T12" t="T13" r="T14" b="T15"/>
            <a:pathLst>
              <a:path w="98" h="106">
                <a:moveTo>
                  <a:pt x="49" y="0"/>
                </a:moveTo>
                <a:lnTo>
                  <a:pt x="98" y="97"/>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80" name="Freeform 486"/>
          <p:cNvSpPr>
            <a:spLocks/>
          </p:cNvSpPr>
          <p:nvPr/>
        </p:nvSpPr>
        <p:spPr bwMode="auto">
          <a:xfrm>
            <a:off x="3969727" y="3503619"/>
            <a:ext cx="216877" cy="301625"/>
          </a:xfrm>
          <a:custGeom>
            <a:avLst/>
            <a:gdLst>
              <a:gd name="T0" fmla="*/ 2147483647 w 94"/>
              <a:gd name="T1" fmla="*/ 0 h 115"/>
              <a:gd name="T2" fmla="*/ 0 w 94"/>
              <a:gd name="T3" fmla="*/ 2147483647 h 115"/>
              <a:gd name="T4" fmla="*/ 2147483647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0"/>
                </a:moveTo>
                <a:lnTo>
                  <a:pt x="0" y="18"/>
                </a:lnTo>
                <a:lnTo>
                  <a:pt x="49" y="115"/>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81" name="Freeform 487"/>
          <p:cNvSpPr>
            <a:spLocks/>
          </p:cNvSpPr>
          <p:nvPr/>
        </p:nvSpPr>
        <p:spPr bwMode="auto">
          <a:xfrm>
            <a:off x="4953000" y="3490919"/>
            <a:ext cx="215412" cy="396875"/>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5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82" name="Freeform 488"/>
          <p:cNvSpPr>
            <a:spLocks/>
          </p:cNvSpPr>
          <p:nvPr/>
        </p:nvSpPr>
        <p:spPr bwMode="auto">
          <a:xfrm>
            <a:off x="5064369" y="3490919"/>
            <a:ext cx="216877" cy="396875"/>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88"/>
                </a:moveTo>
                <a:lnTo>
                  <a:pt x="0" y="0"/>
                </a:lnTo>
                <a:lnTo>
                  <a:pt x="44" y="152"/>
                </a:lnTo>
                <a:lnTo>
                  <a:pt x="93" y="8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83" name="Line 489"/>
          <p:cNvSpPr>
            <a:spLocks noChangeShapeType="1"/>
          </p:cNvSpPr>
          <p:nvPr/>
        </p:nvSpPr>
        <p:spPr bwMode="auto">
          <a:xfrm flipV="1">
            <a:off x="3856892" y="3551244"/>
            <a:ext cx="112835" cy="277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84" name="Line 490"/>
          <p:cNvSpPr>
            <a:spLocks noChangeShapeType="1"/>
          </p:cNvSpPr>
          <p:nvPr/>
        </p:nvSpPr>
        <p:spPr bwMode="auto">
          <a:xfrm flipH="1" flipV="1">
            <a:off x="5064369" y="3490914"/>
            <a:ext cx="216877" cy="230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85" name="Line 491"/>
          <p:cNvSpPr>
            <a:spLocks noChangeShapeType="1"/>
          </p:cNvSpPr>
          <p:nvPr/>
        </p:nvSpPr>
        <p:spPr bwMode="auto">
          <a:xfrm flipV="1">
            <a:off x="4953000" y="3490914"/>
            <a:ext cx="111369"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86" name="Freeform 492"/>
          <p:cNvSpPr>
            <a:spLocks/>
          </p:cNvSpPr>
          <p:nvPr/>
        </p:nvSpPr>
        <p:spPr bwMode="auto">
          <a:xfrm>
            <a:off x="3206262" y="4416427"/>
            <a:ext cx="216877"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87" name="Freeform 493"/>
          <p:cNvSpPr>
            <a:spLocks/>
          </p:cNvSpPr>
          <p:nvPr/>
        </p:nvSpPr>
        <p:spPr bwMode="auto">
          <a:xfrm>
            <a:off x="3308841" y="4416427"/>
            <a:ext cx="227135" cy="96837"/>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88" name="Freeform 494"/>
          <p:cNvSpPr>
            <a:spLocks/>
          </p:cNvSpPr>
          <p:nvPr/>
        </p:nvSpPr>
        <p:spPr bwMode="auto">
          <a:xfrm>
            <a:off x="3535976" y="3841753"/>
            <a:ext cx="219808" cy="611187"/>
          </a:xfrm>
          <a:custGeom>
            <a:avLst/>
            <a:gdLst>
              <a:gd name="T0" fmla="*/ 2147483647 w 94"/>
              <a:gd name="T1" fmla="*/ 0 h 234"/>
              <a:gd name="T2" fmla="*/ 2147483647 w 94"/>
              <a:gd name="T3" fmla="*/ 2147483647 h 234"/>
              <a:gd name="T4" fmla="*/ 0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45" y="0"/>
                </a:moveTo>
                <a:lnTo>
                  <a:pt x="94" y="55"/>
                </a:lnTo>
                <a:lnTo>
                  <a:pt x="0" y="23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89" name="Freeform 495"/>
          <p:cNvSpPr>
            <a:spLocks/>
          </p:cNvSpPr>
          <p:nvPr/>
        </p:nvSpPr>
        <p:spPr bwMode="auto">
          <a:xfrm>
            <a:off x="3641481" y="3829054"/>
            <a:ext cx="215411" cy="155575"/>
          </a:xfrm>
          <a:custGeom>
            <a:avLst/>
            <a:gdLst>
              <a:gd name="T0" fmla="*/ 2147483647 w 93"/>
              <a:gd name="T1" fmla="*/ 0 h 60"/>
              <a:gd name="T2" fmla="*/ 0 w 93"/>
              <a:gd name="T3" fmla="*/ 2147483647 h 60"/>
              <a:gd name="T4" fmla="*/ 2147483647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93" y="0"/>
                </a:moveTo>
                <a:lnTo>
                  <a:pt x="0" y="5"/>
                </a:lnTo>
                <a:lnTo>
                  <a:pt x="49" y="60"/>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90" name="Line 496"/>
          <p:cNvSpPr>
            <a:spLocks noChangeShapeType="1"/>
          </p:cNvSpPr>
          <p:nvPr/>
        </p:nvSpPr>
        <p:spPr bwMode="auto">
          <a:xfrm flipH="1" flipV="1">
            <a:off x="3308841" y="4416427"/>
            <a:ext cx="22713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1" name="Line 497"/>
          <p:cNvSpPr>
            <a:spLocks noChangeShapeType="1"/>
          </p:cNvSpPr>
          <p:nvPr/>
        </p:nvSpPr>
        <p:spPr bwMode="auto">
          <a:xfrm flipV="1">
            <a:off x="3206264" y="4416431"/>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2" name="Line 498"/>
          <p:cNvSpPr>
            <a:spLocks noChangeShapeType="1"/>
          </p:cNvSpPr>
          <p:nvPr/>
        </p:nvSpPr>
        <p:spPr bwMode="auto">
          <a:xfrm flipH="1" flipV="1">
            <a:off x="2763718" y="4416427"/>
            <a:ext cx="22713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3" name="Line 499"/>
          <p:cNvSpPr>
            <a:spLocks noChangeShapeType="1"/>
          </p:cNvSpPr>
          <p:nvPr/>
        </p:nvSpPr>
        <p:spPr bwMode="auto">
          <a:xfrm flipV="1">
            <a:off x="5943602" y="4416431"/>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4" name="Freeform 500"/>
          <p:cNvSpPr>
            <a:spLocks/>
          </p:cNvSpPr>
          <p:nvPr/>
        </p:nvSpPr>
        <p:spPr bwMode="auto">
          <a:xfrm>
            <a:off x="4403481" y="3252794"/>
            <a:ext cx="216877" cy="334963"/>
          </a:xfrm>
          <a:custGeom>
            <a:avLst/>
            <a:gdLst>
              <a:gd name="T0" fmla="*/ 2147483647 w 94"/>
              <a:gd name="T1" fmla="*/ 0 h 128"/>
              <a:gd name="T2" fmla="*/ 2147483647 w 94"/>
              <a:gd name="T3" fmla="*/ 2147483647 h 128"/>
              <a:gd name="T4" fmla="*/ 0 w 94"/>
              <a:gd name="T5" fmla="*/ 2147483647 h 128"/>
              <a:gd name="T6" fmla="*/ 2147483647 w 94"/>
              <a:gd name="T7" fmla="*/ 0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9" y="0"/>
                </a:moveTo>
                <a:lnTo>
                  <a:pt x="94" y="128"/>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95" name="Freeform 501"/>
          <p:cNvSpPr>
            <a:spLocks/>
          </p:cNvSpPr>
          <p:nvPr/>
        </p:nvSpPr>
        <p:spPr bwMode="auto">
          <a:xfrm>
            <a:off x="4517781" y="3252794"/>
            <a:ext cx="216877" cy="334963"/>
          </a:xfrm>
          <a:custGeom>
            <a:avLst/>
            <a:gdLst>
              <a:gd name="T0" fmla="*/ 2147483647 w 94"/>
              <a:gd name="T1" fmla="*/ 2147483647 h 128"/>
              <a:gd name="T2" fmla="*/ 0 w 94"/>
              <a:gd name="T3" fmla="*/ 0 h 128"/>
              <a:gd name="T4" fmla="*/ 2147483647 w 94"/>
              <a:gd name="T5" fmla="*/ 2147483647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94" y="50"/>
                </a:moveTo>
                <a:lnTo>
                  <a:pt x="0" y="0"/>
                </a:lnTo>
                <a:lnTo>
                  <a:pt x="45" y="128"/>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96" name="Line 502"/>
          <p:cNvSpPr>
            <a:spLocks noChangeShapeType="1"/>
          </p:cNvSpPr>
          <p:nvPr/>
        </p:nvSpPr>
        <p:spPr bwMode="auto">
          <a:xfrm flipV="1">
            <a:off x="3535973" y="3841753"/>
            <a:ext cx="105508" cy="6111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7" name="Line 503"/>
          <p:cNvSpPr>
            <a:spLocks noChangeShapeType="1"/>
          </p:cNvSpPr>
          <p:nvPr/>
        </p:nvSpPr>
        <p:spPr bwMode="auto">
          <a:xfrm flipH="1">
            <a:off x="3641481" y="3829052"/>
            <a:ext cx="215411"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8" name="Freeform 504"/>
          <p:cNvSpPr>
            <a:spLocks/>
          </p:cNvSpPr>
          <p:nvPr/>
        </p:nvSpPr>
        <p:spPr bwMode="auto">
          <a:xfrm>
            <a:off x="5168412" y="3721107"/>
            <a:ext cx="227134" cy="407987"/>
          </a:xfrm>
          <a:custGeom>
            <a:avLst/>
            <a:gdLst>
              <a:gd name="T0" fmla="*/ 2147483647 w 98"/>
              <a:gd name="T1" fmla="*/ 0 h 156"/>
              <a:gd name="T2" fmla="*/ 2147483647 w 98"/>
              <a:gd name="T3" fmla="*/ 2147483647 h 156"/>
              <a:gd name="T4" fmla="*/ 0 w 98"/>
              <a:gd name="T5" fmla="*/ 2147483647 h 156"/>
              <a:gd name="T6" fmla="*/ 2147483647 w 98"/>
              <a:gd name="T7" fmla="*/ 0 h 156"/>
              <a:gd name="T8" fmla="*/ 0 60000 65536"/>
              <a:gd name="T9" fmla="*/ 0 60000 65536"/>
              <a:gd name="T10" fmla="*/ 0 60000 65536"/>
              <a:gd name="T11" fmla="*/ 0 60000 65536"/>
              <a:gd name="T12" fmla="*/ 0 w 98"/>
              <a:gd name="T13" fmla="*/ 0 h 156"/>
              <a:gd name="T14" fmla="*/ 98 w 98"/>
              <a:gd name="T15" fmla="*/ 156 h 156"/>
            </a:gdLst>
            <a:ahLst/>
            <a:cxnLst>
              <a:cxn ang="T8">
                <a:pos x="T0" y="T1"/>
              </a:cxn>
              <a:cxn ang="T9">
                <a:pos x="T2" y="T3"/>
              </a:cxn>
              <a:cxn ang="T10">
                <a:pos x="T4" y="T5"/>
              </a:cxn>
              <a:cxn ang="T11">
                <a:pos x="T6" y="T7"/>
              </a:cxn>
            </a:cxnLst>
            <a:rect l="T12" t="T13" r="T14" b="T15"/>
            <a:pathLst>
              <a:path w="98" h="156">
                <a:moveTo>
                  <a:pt x="49" y="0"/>
                </a:moveTo>
                <a:lnTo>
                  <a:pt x="98" y="156"/>
                </a:lnTo>
                <a:lnTo>
                  <a:pt x="0" y="6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99" name="Freeform 505"/>
          <p:cNvSpPr>
            <a:spLocks/>
          </p:cNvSpPr>
          <p:nvPr/>
        </p:nvSpPr>
        <p:spPr bwMode="auto">
          <a:xfrm>
            <a:off x="5281246" y="3721107"/>
            <a:ext cx="216877" cy="407987"/>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96"/>
                </a:moveTo>
                <a:lnTo>
                  <a:pt x="0" y="0"/>
                </a:lnTo>
                <a:lnTo>
                  <a:pt x="49" y="156"/>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00" name="Line 506"/>
          <p:cNvSpPr>
            <a:spLocks noChangeShapeType="1"/>
          </p:cNvSpPr>
          <p:nvPr/>
        </p:nvSpPr>
        <p:spPr bwMode="auto">
          <a:xfrm flipH="1" flipV="1">
            <a:off x="4517781" y="3252794"/>
            <a:ext cx="216877" cy="1317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01" name="Line 507"/>
          <p:cNvSpPr>
            <a:spLocks noChangeShapeType="1"/>
          </p:cNvSpPr>
          <p:nvPr/>
        </p:nvSpPr>
        <p:spPr bwMode="auto">
          <a:xfrm flipV="1">
            <a:off x="4403484" y="3252789"/>
            <a:ext cx="114300" cy="2286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02" name="Line 508"/>
          <p:cNvSpPr>
            <a:spLocks noChangeShapeType="1"/>
          </p:cNvSpPr>
          <p:nvPr/>
        </p:nvSpPr>
        <p:spPr bwMode="auto">
          <a:xfrm flipH="1" flipV="1">
            <a:off x="5281246" y="3721107"/>
            <a:ext cx="216877" cy="250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03" name="Line 509"/>
          <p:cNvSpPr>
            <a:spLocks noChangeShapeType="1"/>
          </p:cNvSpPr>
          <p:nvPr/>
        </p:nvSpPr>
        <p:spPr bwMode="auto">
          <a:xfrm flipV="1">
            <a:off x="5168413" y="3721107"/>
            <a:ext cx="112834" cy="1666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04" name="Freeform 510"/>
          <p:cNvSpPr>
            <a:spLocks/>
          </p:cNvSpPr>
          <p:nvPr/>
        </p:nvSpPr>
        <p:spPr bwMode="auto">
          <a:xfrm>
            <a:off x="4084027" y="3503619"/>
            <a:ext cx="216877" cy="301625"/>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92"/>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05" name="Freeform 511"/>
          <p:cNvSpPr>
            <a:spLocks/>
          </p:cNvSpPr>
          <p:nvPr/>
        </p:nvSpPr>
        <p:spPr bwMode="auto">
          <a:xfrm>
            <a:off x="4186604" y="3481394"/>
            <a:ext cx="216877" cy="263525"/>
          </a:xfrm>
          <a:custGeom>
            <a:avLst/>
            <a:gdLst>
              <a:gd name="T0" fmla="*/ 2147483647 w 93"/>
              <a:gd name="T1" fmla="*/ 0 h 101"/>
              <a:gd name="T2" fmla="*/ 0 w 93"/>
              <a:gd name="T3" fmla="*/ 2147483647 h 101"/>
              <a:gd name="T4" fmla="*/ 2147483647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0"/>
                </a:moveTo>
                <a:lnTo>
                  <a:pt x="0" y="9"/>
                </a:lnTo>
                <a:lnTo>
                  <a:pt x="49" y="101"/>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06" name="Freeform 512"/>
          <p:cNvSpPr>
            <a:spLocks/>
          </p:cNvSpPr>
          <p:nvPr/>
        </p:nvSpPr>
        <p:spPr bwMode="auto">
          <a:xfrm>
            <a:off x="5395546" y="3971927"/>
            <a:ext cx="216877" cy="360362"/>
          </a:xfrm>
          <a:custGeom>
            <a:avLst/>
            <a:gdLst>
              <a:gd name="T0" fmla="*/ 2147483647 w 94"/>
              <a:gd name="T1" fmla="*/ 0 h 138"/>
              <a:gd name="T2" fmla="*/ 2147483647 w 94"/>
              <a:gd name="T3" fmla="*/ 2147483647 h 138"/>
              <a:gd name="T4" fmla="*/ 0 w 94"/>
              <a:gd name="T5" fmla="*/ 2147483647 h 138"/>
              <a:gd name="T6" fmla="*/ 2147483647 w 94"/>
              <a:gd name="T7" fmla="*/ 0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5" y="0"/>
                </a:moveTo>
                <a:lnTo>
                  <a:pt x="94" y="138"/>
                </a:lnTo>
                <a:lnTo>
                  <a:pt x="0" y="60"/>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07" name="Freeform 513"/>
          <p:cNvSpPr>
            <a:spLocks/>
          </p:cNvSpPr>
          <p:nvPr/>
        </p:nvSpPr>
        <p:spPr bwMode="auto">
          <a:xfrm>
            <a:off x="5498125" y="3971927"/>
            <a:ext cx="216877" cy="360362"/>
          </a:xfrm>
          <a:custGeom>
            <a:avLst/>
            <a:gdLst>
              <a:gd name="T0" fmla="*/ 2147483647 w 93"/>
              <a:gd name="T1" fmla="*/ 2147483647 h 138"/>
              <a:gd name="T2" fmla="*/ 0 w 93"/>
              <a:gd name="T3" fmla="*/ 0 h 138"/>
              <a:gd name="T4" fmla="*/ 2147483647 w 93"/>
              <a:gd name="T5" fmla="*/ 2147483647 h 138"/>
              <a:gd name="T6" fmla="*/ 2147483647 w 93"/>
              <a:gd name="T7" fmla="*/ 2147483647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93" y="106"/>
                </a:moveTo>
                <a:lnTo>
                  <a:pt x="0" y="0"/>
                </a:lnTo>
                <a:lnTo>
                  <a:pt x="49" y="138"/>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08" name="Freeform 514"/>
          <p:cNvSpPr>
            <a:spLocks/>
          </p:cNvSpPr>
          <p:nvPr/>
        </p:nvSpPr>
        <p:spPr bwMode="auto">
          <a:xfrm>
            <a:off x="3423138" y="4452939"/>
            <a:ext cx="218343"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09" name="Freeform 515"/>
          <p:cNvSpPr>
            <a:spLocks/>
          </p:cNvSpPr>
          <p:nvPr/>
        </p:nvSpPr>
        <p:spPr bwMode="auto">
          <a:xfrm>
            <a:off x="3535976" y="3984627"/>
            <a:ext cx="219808" cy="565150"/>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79"/>
                </a:lnTo>
                <a:lnTo>
                  <a:pt x="45"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10" name="Freeform 516"/>
          <p:cNvSpPr>
            <a:spLocks/>
          </p:cNvSpPr>
          <p:nvPr/>
        </p:nvSpPr>
        <p:spPr bwMode="auto">
          <a:xfrm>
            <a:off x="4620358" y="3384552"/>
            <a:ext cx="227134" cy="457200"/>
          </a:xfrm>
          <a:custGeom>
            <a:avLst/>
            <a:gdLst>
              <a:gd name="T0" fmla="*/ 2147483647 w 98"/>
              <a:gd name="T1" fmla="*/ 0 h 175"/>
              <a:gd name="T2" fmla="*/ 2147483647 w 98"/>
              <a:gd name="T3" fmla="*/ 2147483647 h 175"/>
              <a:gd name="T4" fmla="*/ 0 w 98"/>
              <a:gd name="T5" fmla="*/ 2147483647 h 175"/>
              <a:gd name="T6" fmla="*/ 2147483647 w 98"/>
              <a:gd name="T7" fmla="*/ 0 h 175"/>
              <a:gd name="T8" fmla="*/ 0 60000 65536"/>
              <a:gd name="T9" fmla="*/ 0 60000 65536"/>
              <a:gd name="T10" fmla="*/ 0 60000 65536"/>
              <a:gd name="T11" fmla="*/ 0 60000 65536"/>
              <a:gd name="T12" fmla="*/ 0 w 98"/>
              <a:gd name="T13" fmla="*/ 0 h 175"/>
              <a:gd name="T14" fmla="*/ 98 w 98"/>
              <a:gd name="T15" fmla="*/ 175 h 175"/>
            </a:gdLst>
            <a:ahLst/>
            <a:cxnLst>
              <a:cxn ang="T8">
                <a:pos x="T0" y="T1"/>
              </a:cxn>
              <a:cxn ang="T9">
                <a:pos x="T2" y="T3"/>
              </a:cxn>
              <a:cxn ang="T10">
                <a:pos x="T4" y="T5"/>
              </a:cxn>
              <a:cxn ang="T11">
                <a:pos x="T6" y="T7"/>
              </a:cxn>
            </a:cxnLst>
            <a:rect l="T12" t="T13" r="T14" b="T15"/>
            <a:pathLst>
              <a:path w="98" h="175">
                <a:moveTo>
                  <a:pt x="49" y="0"/>
                </a:moveTo>
                <a:lnTo>
                  <a:pt x="98" y="175"/>
                </a:lnTo>
                <a:lnTo>
                  <a:pt x="0" y="7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11" name="Freeform 517"/>
          <p:cNvSpPr>
            <a:spLocks/>
          </p:cNvSpPr>
          <p:nvPr/>
        </p:nvSpPr>
        <p:spPr bwMode="auto">
          <a:xfrm>
            <a:off x="4734659" y="3384552"/>
            <a:ext cx="218342" cy="457200"/>
          </a:xfrm>
          <a:custGeom>
            <a:avLst/>
            <a:gdLst>
              <a:gd name="T0" fmla="*/ 2147483647 w 94"/>
              <a:gd name="T1" fmla="*/ 2147483647 h 175"/>
              <a:gd name="T2" fmla="*/ 0 w 94"/>
              <a:gd name="T3" fmla="*/ 0 h 175"/>
              <a:gd name="T4" fmla="*/ 2147483647 w 94"/>
              <a:gd name="T5" fmla="*/ 2147483647 h 175"/>
              <a:gd name="T6" fmla="*/ 2147483647 w 94"/>
              <a:gd name="T7" fmla="*/ 2147483647 h 175"/>
              <a:gd name="T8" fmla="*/ 0 60000 65536"/>
              <a:gd name="T9" fmla="*/ 0 60000 65536"/>
              <a:gd name="T10" fmla="*/ 0 60000 65536"/>
              <a:gd name="T11" fmla="*/ 0 60000 65536"/>
              <a:gd name="T12" fmla="*/ 0 w 94"/>
              <a:gd name="T13" fmla="*/ 0 h 175"/>
              <a:gd name="T14" fmla="*/ 94 w 94"/>
              <a:gd name="T15" fmla="*/ 175 h 175"/>
            </a:gdLst>
            <a:ahLst/>
            <a:cxnLst>
              <a:cxn ang="T8">
                <a:pos x="T0" y="T1"/>
              </a:cxn>
              <a:cxn ang="T9">
                <a:pos x="T2" y="T3"/>
              </a:cxn>
              <a:cxn ang="T10">
                <a:pos x="T4" y="T5"/>
              </a:cxn>
              <a:cxn ang="T11">
                <a:pos x="T6" y="T7"/>
              </a:cxn>
            </a:cxnLst>
            <a:rect l="T12" t="T13" r="T14" b="T15"/>
            <a:pathLst>
              <a:path w="94" h="175">
                <a:moveTo>
                  <a:pt x="94" y="97"/>
                </a:moveTo>
                <a:lnTo>
                  <a:pt x="0" y="0"/>
                </a:lnTo>
                <a:lnTo>
                  <a:pt x="49" y="175"/>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12" name="Line 518"/>
          <p:cNvSpPr>
            <a:spLocks noChangeShapeType="1"/>
          </p:cNvSpPr>
          <p:nvPr/>
        </p:nvSpPr>
        <p:spPr bwMode="auto">
          <a:xfrm flipH="1" flipV="1">
            <a:off x="5498125" y="3971927"/>
            <a:ext cx="216877" cy="277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13" name="Line 519"/>
          <p:cNvSpPr>
            <a:spLocks noChangeShapeType="1"/>
          </p:cNvSpPr>
          <p:nvPr/>
        </p:nvSpPr>
        <p:spPr bwMode="auto">
          <a:xfrm flipV="1">
            <a:off x="5395549" y="3971927"/>
            <a:ext cx="102577" cy="157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14" name="Line 520"/>
          <p:cNvSpPr>
            <a:spLocks noChangeShapeType="1"/>
          </p:cNvSpPr>
          <p:nvPr/>
        </p:nvSpPr>
        <p:spPr bwMode="auto">
          <a:xfrm flipV="1">
            <a:off x="3423139" y="4452944"/>
            <a:ext cx="112835"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15" name="Line 521"/>
          <p:cNvSpPr>
            <a:spLocks noChangeShapeType="1"/>
          </p:cNvSpPr>
          <p:nvPr/>
        </p:nvSpPr>
        <p:spPr bwMode="auto">
          <a:xfrm flipH="1">
            <a:off x="3535976" y="3984627"/>
            <a:ext cx="219808" cy="4683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16" name="Line 522"/>
          <p:cNvSpPr>
            <a:spLocks noChangeShapeType="1"/>
          </p:cNvSpPr>
          <p:nvPr/>
        </p:nvSpPr>
        <p:spPr bwMode="auto">
          <a:xfrm flipH="1" flipV="1">
            <a:off x="2990851" y="4452939"/>
            <a:ext cx="215411"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17" name="Freeform 523"/>
          <p:cNvSpPr>
            <a:spLocks/>
          </p:cNvSpPr>
          <p:nvPr/>
        </p:nvSpPr>
        <p:spPr bwMode="auto">
          <a:xfrm>
            <a:off x="3755784" y="3829054"/>
            <a:ext cx="213946" cy="155575"/>
          </a:xfrm>
          <a:custGeom>
            <a:avLst/>
            <a:gdLst>
              <a:gd name="T0" fmla="*/ 2147483647 w 93"/>
              <a:gd name="T1" fmla="*/ 0 h 60"/>
              <a:gd name="T2" fmla="*/ 2147483647 w 93"/>
              <a:gd name="T3" fmla="*/ 2147483647 h 60"/>
              <a:gd name="T4" fmla="*/ 0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44" y="0"/>
                </a:moveTo>
                <a:lnTo>
                  <a:pt x="93" y="60"/>
                </a:lnTo>
                <a:lnTo>
                  <a:pt x="0" y="6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18" name="Freeform 524"/>
          <p:cNvSpPr>
            <a:spLocks/>
          </p:cNvSpPr>
          <p:nvPr/>
        </p:nvSpPr>
        <p:spPr bwMode="auto">
          <a:xfrm>
            <a:off x="3856895" y="3805239"/>
            <a:ext cx="227135" cy="179388"/>
          </a:xfrm>
          <a:custGeom>
            <a:avLst/>
            <a:gdLst>
              <a:gd name="T0" fmla="*/ 2147483647 w 98"/>
              <a:gd name="T1" fmla="*/ 0 h 69"/>
              <a:gd name="T2" fmla="*/ 0 w 98"/>
              <a:gd name="T3" fmla="*/ 2147483647 h 69"/>
              <a:gd name="T4" fmla="*/ 2147483647 w 98"/>
              <a:gd name="T5" fmla="*/ 2147483647 h 69"/>
              <a:gd name="T6" fmla="*/ 2147483647 w 98"/>
              <a:gd name="T7" fmla="*/ 0 h 69"/>
              <a:gd name="T8" fmla="*/ 0 60000 65536"/>
              <a:gd name="T9" fmla="*/ 0 60000 65536"/>
              <a:gd name="T10" fmla="*/ 0 60000 65536"/>
              <a:gd name="T11" fmla="*/ 0 60000 65536"/>
              <a:gd name="T12" fmla="*/ 0 w 98"/>
              <a:gd name="T13" fmla="*/ 0 h 69"/>
              <a:gd name="T14" fmla="*/ 98 w 98"/>
              <a:gd name="T15" fmla="*/ 69 h 69"/>
            </a:gdLst>
            <a:ahLst/>
            <a:cxnLst>
              <a:cxn ang="T8">
                <a:pos x="T0" y="T1"/>
              </a:cxn>
              <a:cxn ang="T9">
                <a:pos x="T2" y="T3"/>
              </a:cxn>
              <a:cxn ang="T10">
                <a:pos x="T4" y="T5"/>
              </a:cxn>
              <a:cxn ang="T11">
                <a:pos x="T6" y="T7"/>
              </a:cxn>
            </a:cxnLst>
            <a:rect l="T12" t="T13" r="T14" b="T15"/>
            <a:pathLst>
              <a:path w="98" h="69">
                <a:moveTo>
                  <a:pt x="98" y="0"/>
                </a:moveTo>
                <a:lnTo>
                  <a:pt x="0" y="9"/>
                </a:lnTo>
                <a:lnTo>
                  <a:pt x="49" y="6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19" name="Line 525"/>
          <p:cNvSpPr>
            <a:spLocks noChangeShapeType="1"/>
          </p:cNvSpPr>
          <p:nvPr/>
        </p:nvSpPr>
        <p:spPr bwMode="auto">
          <a:xfrm flipH="1" flipV="1">
            <a:off x="4734659" y="3384552"/>
            <a:ext cx="218342" cy="2524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20" name="Line 526"/>
          <p:cNvSpPr>
            <a:spLocks noChangeShapeType="1"/>
          </p:cNvSpPr>
          <p:nvPr/>
        </p:nvSpPr>
        <p:spPr bwMode="auto">
          <a:xfrm flipV="1">
            <a:off x="4620360" y="3384552"/>
            <a:ext cx="114300"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21" name="Line 527"/>
          <p:cNvSpPr>
            <a:spLocks noChangeShapeType="1"/>
          </p:cNvSpPr>
          <p:nvPr/>
        </p:nvSpPr>
        <p:spPr bwMode="auto">
          <a:xfrm flipH="1">
            <a:off x="3856895" y="3805244"/>
            <a:ext cx="227135"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22" name="Line 528"/>
          <p:cNvSpPr>
            <a:spLocks noChangeShapeType="1"/>
          </p:cNvSpPr>
          <p:nvPr/>
        </p:nvSpPr>
        <p:spPr bwMode="auto">
          <a:xfrm flipV="1">
            <a:off x="3755784" y="3829054"/>
            <a:ext cx="101111" cy="155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23" name="Freeform 529"/>
          <p:cNvSpPr>
            <a:spLocks/>
          </p:cNvSpPr>
          <p:nvPr/>
        </p:nvSpPr>
        <p:spPr bwMode="auto">
          <a:xfrm>
            <a:off x="5612425" y="4249739"/>
            <a:ext cx="213946" cy="300038"/>
          </a:xfrm>
          <a:custGeom>
            <a:avLst/>
            <a:gdLst>
              <a:gd name="T0" fmla="*/ 2147483647 w 93"/>
              <a:gd name="T1" fmla="*/ 0 h 115"/>
              <a:gd name="T2" fmla="*/ 2147483647 w 93"/>
              <a:gd name="T3" fmla="*/ 2147483647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115"/>
                </a:lnTo>
                <a:lnTo>
                  <a:pt x="0" y="3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24" name="Freeform 530"/>
          <p:cNvSpPr>
            <a:spLocks/>
          </p:cNvSpPr>
          <p:nvPr/>
        </p:nvSpPr>
        <p:spPr bwMode="auto">
          <a:xfrm>
            <a:off x="5715000" y="4249739"/>
            <a:ext cx="228600" cy="300038"/>
          </a:xfrm>
          <a:custGeom>
            <a:avLst/>
            <a:gdLst>
              <a:gd name="T0" fmla="*/ 2147483647 w 99"/>
              <a:gd name="T1" fmla="*/ 2147483647 h 115"/>
              <a:gd name="T2" fmla="*/ 0 w 99"/>
              <a:gd name="T3" fmla="*/ 0 h 115"/>
              <a:gd name="T4" fmla="*/ 2147483647 w 99"/>
              <a:gd name="T5" fmla="*/ 2147483647 h 115"/>
              <a:gd name="T6" fmla="*/ 2147483647 w 99"/>
              <a:gd name="T7" fmla="*/ 2147483647 h 115"/>
              <a:gd name="T8" fmla="*/ 0 60000 65536"/>
              <a:gd name="T9" fmla="*/ 0 60000 65536"/>
              <a:gd name="T10" fmla="*/ 0 60000 65536"/>
              <a:gd name="T11" fmla="*/ 0 60000 65536"/>
              <a:gd name="T12" fmla="*/ 0 w 99"/>
              <a:gd name="T13" fmla="*/ 0 h 115"/>
              <a:gd name="T14" fmla="*/ 99 w 99"/>
              <a:gd name="T15" fmla="*/ 115 h 115"/>
            </a:gdLst>
            <a:ahLst/>
            <a:cxnLst>
              <a:cxn ang="T8">
                <a:pos x="T0" y="T1"/>
              </a:cxn>
              <a:cxn ang="T9">
                <a:pos x="T2" y="T3"/>
              </a:cxn>
              <a:cxn ang="T10">
                <a:pos x="T4" y="T5"/>
              </a:cxn>
              <a:cxn ang="T11">
                <a:pos x="T6" y="T7"/>
              </a:cxn>
            </a:cxnLst>
            <a:rect l="T12" t="T13" r="T14" b="T15"/>
            <a:pathLst>
              <a:path w="99" h="115">
                <a:moveTo>
                  <a:pt x="99" y="87"/>
                </a:moveTo>
                <a:lnTo>
                  <a:pt x="0" y="0"/>
                </a:lnTo>
                <a:lnTo>
                  <a:pt x="49" y="115"/>
                </a:lnTo>
                <a:lnTo>
                  <a:pt x="99"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25" name="Line 531"/>
          <p:cNvSpPr>
            <a:spLocks noChangeShapeType="1"/>
          </p:cNvSpPr>
          <p:nvPr/>
        </p:nvSpPr>
        <p:spPr bwMode="auto">
          <a:xfrm>
            <a:off x="5715001" y="4249739"/>
            <a:ext cx="10258"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26" name="Line 532"/>
          <p:cNvSpPr>
            <a:spLocks noChangeShapeType="1"/>
          </p:cNvSpPr>
          <p:nvPr/>
        </p:nvSpPr>
        <p:spPr bwMode="auto">
          <a:xfrm flipH="1" flipV="1">
            <a:off x="5715000" y="4249744"/>
            <a:ext cx="228600"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27" name="Line 533"/>
          <p:cNvSpPr>
            <a:spLocks noChangeShapeType="1"/>
          </p:cNvSpPr>
          <p:nvPr/>
        </p:nvSpPr>
        <p:spPr bwMode="auto">
          <a:xfrm flipH="1">
            <a:off x="5612426" y="4249739"/>
            <a:ext cx="102577" cy="825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28" name="Freeform 534"/>
          <p:cNvSpPr>
            <a:spLocks/>
          </p:cNvSpPr>
          <p:nvPr/>
        </p:nvSpPr>
        <p:spPr bwMode="auto">
          <a:xfrm>
            <a:off x="4847492" y="3636964"/>
            <a:ext cx="216877" cy="431800"/>
          </a:xfrm>
          <a:custGeom>
            <a:avLst/>
            <a:gdLst>
              <a:gd name="T0" fmla="*/ 2147483647 w 94"/>
              <a:gd name="T1" fmla="*/ 0 h 165"/>
              <a:gd name="T2" fmla="*/ 2147483647 w 94"/>
              <a:gd name="T3" fmla="*/ 2147483647 h 165"/>
              <a:gd name="T4" fmla="*/ 0 w 94"/>
              <a:gd name="T5" fmla="*/ 2147483647 h 165"/>
              <a:gd name="T6" fmla="*/ 2147483647 w 94"/>
              <a:gd name="T7" fmla="*/ 0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45" y="0"/>
                </a:moveTo>
                <a:lnTo>
                  <a:pt x="94" y="165"/>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29" name="Freeform 535"/>
          <p:cNvSpPr>
            <a:spLocks/>
          </p:cNvSpPr>
          <p:nvPr/>
        </p:nvSpPr>
        <p:spPr bwMode="auto">
          <a:xfrm>
            <a:off x="4953000" y="3636964"/>
            <a:ext cx="215412" cy="431800"/>
          </a:xfrm>
          <a:custGeom>
            <a:avLst/>
            <a:gdLst>
              <a:gd name="T0" fmla="*/ 2147483647 w 93"/>
              <a:gd name="T1" fmla="*/ 2147483647 h 165"/>
              <a:gd name="T2" fmla="*/ 0 w 93"/>
              <a:gd name="T3" fmla="*/ 0 h 165"/>
              <a:gd name="T4" fmla="*/ 2147483647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93" y="96"/>
                </a:moveTo>
                <a:lnTo>
                  <a:pt x="0" y="0"/>
                </a:lnTo>
                <a:lnTo>
                  <a:pt x="49" y="165"/>
                </a:lnTo>
                <a:lnTo>
                  <a:pt x="93"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30" name="Line 536"/>
          <p:cNvSpPr>
            <a:spLocks noChangeShapeType="1"/>
          </p:cNvSpPr>
          <p:nvPr/>
        </p:nvSpPr>
        <p:spPr bwMode="auto">
          <a:xfrm flipH="1" flipV="1">
            <a:off x="4953000" y="3636969"/>
            <a:ext cx="215412" cy="250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31" name="Line 537"/>
          <p:cNvSpPr>
            <a:spLocks noChangeShapeType="1"/>
          </p:cNvSpPr>
          <p:nvPr/>
        </p:nvSpPr>
        <p:spPr bwMode="auto">
          <a:xfrm flipV="1">
            <a:off x="4847492" y="3636964"/>
            <a:ext cx="105508" cy="2047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32" name="Freeform 538"/>
          <p:cNvSpPr>
            <a:spLocks/>
          </p:cNvSpPr>
          <p:nvPr/>
        </p:nvSpPr>
        <p:spPr bwMode="auto">
          <a:xfrm>
            <a:off x="4300904" y="3481389"/>
            <a:ext cx="216877" cy="369888"/>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4" y="0"/>
                </a:moveTo>
                <a:lnTo>
                  <a:pt x="93" y="142"/>
                </a:lnTo>
                <a:lnTo>
                  <a:pt x="0" y="101"/>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33" name="Freeform 539"/>
          <p:cNvSpPr>
            <a:spLocks/>
          </p:cNvSpPr>
          <p:nvPr/>
        </p:nvSpPr>
        <p:spPr bwMode="auto">
          <a:xfrm>
            <a:off x="4403481" y="3481389"/>
            <a:ext cx="216877" cy="369888"/>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41"/>
                </a:moveTo>
                <a:lnTo>
                  <a:pt x="0" y="0"/>
                </a:lnTo>
                <a:lnTo>
                  <a:pt x="49" y="142"/>
                </a:lnTo>
                <a:lnTo>
                  <a:pt x="94"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34" name="Line 540"/>
          <p:cNvSpPr>
            <a:spLocks noChangeShapeType="1"/>
          </p:cNvSpPr>
          <p:nvPr/>
        </p:nvSpPr>
        <p:spPr bwMode="auto">
          <a:xfrm flipV="1">
            <a:off x="4300907" y="3481394"/>
            <a:ext cx="102577"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35" name="Line 541"/>
          <p:cNvSpPr>
            <a:spLocks noChangeShapeType="1"/>
          </p:cNvSpPr>
          <p:nvPr/>
        </p:nvSpPr>
        <p:spPr bwMode="auto">
          <a:xfrm flipH="1" flipV="1">
            <a:off x="3206262" y="4476752"/>
            <a:ext cx="216877"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36" name="Line 542"/>
          <p:cNvSpPr>
            <a:spLocks noChangeShapeType="1"/>
          </p:cNvSpPr>
          <p:nvPr/>
        </p:nvSpPr>
        <p:spPr bwMode="auto">
          <a:xfrm flipV="1">
            <a:off x="5826369" y="4476752"/>
            <a:ext cx="117231"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37" name="Freeform 543"/>
          <p:cNvSpPr>
            <a:spLocks/>
          </p:cNvSpPr>
          <p:nvPr/>
        </p:nvSpPr>
        <p:spPr bwMode="auto">
          <a:xfrm>
            <a:off x="5064369" y="3887790"/>
            <a:ext cx="216877" cy="398463"/>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4" y="0"/>
                </a:moveTo>
                <a:lnTo>
                  <a:pt x="93" y="152"/>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38" name="Freeform 544"/>
          <p:cNvSpPr>
            <a:spLocks/>
          </p:cNvSpPr>
          <p:nvPr/>
        </p:nvSpPr>
        <p:spPr bwMode="auto">
          <a:xfrm>
            <a:off x="5168412" y="3887790"/>
            <a:ext cx="227134" cy="398463"/>
          </a:xfrm>
          <a:custGeom>
            <a:avLst/>
            <a:gdLst>
              <a:gd name="T0" fmla="*/ 2147483647 w 98"/>
              <a:gd name="T1" fmla="*/ 2147483647 h 152"/>
              <a:gd name="T2" fmla="*/ 0 w 98"/>
              <a:gd name="T3" fmla="*/ 0 h 152"/>
              <a:gd name="T4" fmla="*/ 2147483647 w 98"/>
              <a:gd name="T5" fmla="*/ 2147483647 h 152"/>
              <a:gd name="T6" fmla="*/ 2147483647 w 98"/>
              <a:gd name="T7" fmla="*/ 2147483647 h 152"/>
              <a:gd name="T8" fmla="*/ 0 60000 65536"/>
              <a:gd name="T9" fmla="*/ 0 60000 65536"/>
              <a:gd name="T10" fmla="*/ 0 60000 65536"/>
              <a:gd name="T11" fmla="*/ 0 60000 65536"/>
              <a:gd name="T12" fmla="*/ 0 w 98"/>
              <a:gd name="T13" fmla="*/ 0 h 152"/>
              <a:gd name="T14" fmla="*/ 98 w 98"/>
              <a:gd name="T15" fmla="*/ 152 h 152"/>
            </a:gdLst>
            <a:ahLst/>
            <a:cxnLst>
              <a:cxn ang="T8">
                <a:pos x="T0" y="T1"/>
              </a:cxn>
              <a:cxn ang="T9">
                <a:pos x="T2" y="T3"/>
              </a:cxn>
              <a:cxn ang="T10">
                <a:pos x="T4" y="T5"/>
              </a:cxn>
              <a:cxn ang="T11">
                <a:pos x="T6" y="T7"/>
              </a:cxn>
            </a:cxnLst>
            <a:rect l="T12" t="T13" r="T14" b="T15"/>
            <a:pathLst>
              <a:path w="98" h="152">
                <a:moveTo>
                  <a:pt x="98" y="92"/>
                </a:moveTo>
                <a:lnTo>
                  <a:pt x="0" y="0"/>
                </a:lnTo>
                <a:lnTo>
                  <a:pt x="49" y="152"/>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39" name="Line 545"/>
          <p:cNvSpPr>
            <a:spLocks noChangeShapeType="1"/>
          </p:cNvSpPr>
          <p:nvPr/>
        </p:nvSpPr>
        <p:spPr bwMode="auto">
          <a:xfrm flipH="1" flipV="1">
            <a:off x="5168412" y="3887789"/>
            <a:ext cx="227134" cy="2413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40" name="Line 546"/>
          <p:cNvSpPr>
            <a:spLocks noChangeShapeType="1"/>
          </p:cNvSpPr>
          <p:nvPr/>
        </p:nvSpPr>
        <p:spPr bwMode="auto">
          <a:xfrm flipV="1">
            <a:off x="5064372" y="3887789"/>
            <a:ext cx="104043"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41" name="Freeform 547"/>
          <p:cNvSpPr>
            <a:spLocks/>
          </p:cNvSpPr>
          <p:nvPr/>
        </p:nvSpPr>
        <p:spPr bwMode="auto">
          <a:xfrm>
            <a:off x="3969727" y="3805239"/>
            <a:ext cx="216877" cy="215900"/>
          </a:xfrm>
          <a:custGeom>
            <a:avLst/>
            <a:gdLst>
              <a:gd name="T0" fmla="*/ 2147483647 w 94"/>
              <a:gd name="T1" fmla="*/ 0 h 83"/>
              <a:gd name="T2" fmla="*/ 2147483647 w 94"/>
              <a:gd name="T3" fmla="*/ 2147483647 h 83"/>
              <a:gd name="T4" fmla="*/ 0 w 94"/>
              <a:gd name="T5" fmla="*/ 2147483647 h 83"/>
              <a:gd name="T6" fmla="*/ 2147483647 w 94"/>
              <a:gd name="T7" fmla="*/ 0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49" y="0"/>
                </a:moveTo>
                <a:lnTo>
                  <a:pt x="94" y="83"/>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42" name="Freeform 548"/>
          <p:cNvSpPr>
            <a:spLocks/>
          </p:cNvSpPr>
          <p:nvPr/>
        </p:nvSpPr>
        <p:spPr bwMode="auto">
          <a:xfrm>
            <a:off x="4084027" y="3744919"/>
            <a:ext cx="216877" cy="276225"/>
          </a:xfrm>
          <a:custGeom>
            <a:avLst/>
            <a:gdLst>
              <a:gd name="T0" fmla="*/ 2147483647 w 94"/>
              <a:gd name="T1" fmla="*/ 0 h 106"/>
              <a:gd name="T2" fmla="*/ 0 w 94"/>
              <a:gd name="T3" fmla="*/ 2147483647 h 106"/>
              <a:gd name="T4" fmla="*/ 2147483647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0"/>
                </a:moveTo>
                <a:lnTo>
                  <a:pt x="0" y="23"/>
                </a:lnTo>
                <a:lnTo>
                  <a:pt x="45" y="10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43" name="Line 549"/>
          <p:cNvSpPr>
            <a:spLocks noChangeShapeType="1"/>
          </p:cNvSpPr>
          <p:nvPr/>
        </p:nvSpPr>
        <p:spPr bwMode="auto">
          <a:xfrm flipH="1">
            <a:off x="4084027" y="3744919"/>
            <a:ext cx="2168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44" name="Freeform 550"/>
          <p:cNvSpPr>
            <a:spLocks/>
          </p:cNvSpPr>
          <p:nvPr/>
        </p:nvSpPr>
        <p:spPr bwMode="auto">
          <a:xfrm>
            <a:off x="5281246" y="4129089"/>
            <a:ext cx="216877" cy="311150"/>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6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45" name="Freeform 551"/>
          <p:cNvSpPr>
            <a:spLocks/>
          </p:cNvSpPr>
          <p:nvPr/>
        </p:nvSpPr>
        <p:spPr bwMode="auto">
          <a:xfrm>
            <a:off x="5395546" y="4129089"/>
            <a:ext cx="216877" cy="311150"/>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78"/>
                </a:moveTo>
                <a:lnTo>
                  <a:pt x="0" y="0"/>
                </a:lnTo>
                <a:lnTo>
                  <a:pt x="45" y="119"/>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46" name="Freeform 552"/>
          <p:cNvSpPr>
            <a:spLocks/>
          </p:cNvSpPr>
          <p:nvPr/>
        </p:nvSpPr>
        <p:spPr bwMode="auto">
          <a:xfrm>
            <a:off x="4517781" y="3587752"/>
            <a:ext cx="216877" cy="481012"/>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0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47" name="Freeform 553"/>
          <p:cNvSpPr>
            <a:spLocks/>
          </p:cNvSpPr>
          <p:nvPr/>
        </p:nvSpPr>
        <p:spPr bwMode="auto">
          <a:xfrm>
            <a:off x="4620358" y="3587752"/>
            <a:ext cx="227134" cy="481012"/>
          </a:xfrm>
          <a:custGeom>
            <a:avLst/>
            <a:gdLst>
              <a:gd name="T0" fmla="*/ 2147483647 w 98"/>
              <a:gd name="T1" fmla="*/ 2147483647 h 184"/>
              <a:gd name="T2" fmla="*/ 0 w 98"/>
              <a:gd name="T3" fmla="*/ 0 h 184"/>
              <a:gd name="T4" fmla="*/ 2147483647 w 98"/>
              <a:gd name="T5" fmla="*/ 2147483647 h 184"/>
              <a:gd name="T6" fmla="*/ 2147483647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98" y="97"/>
                </a:moveTo>
                <a:lnTo>
                  <a:pt x="0" y="0"/>
                </a:lnTo>
                <a:lnTo>
                  <a:pt x="49" y="184"/>
                </a:lnTo>
                <a:lnTo>
                  <a:pt x="98"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48" name="Line 554"/>
          <p:cNvSpPr>
            <a:spLocks noChangeShapeType="1"/>
          </p:cNvSpPr>
          <p:nvPr/>
        </p:nvSpPr>
        <p:spPr bwMode="auto">
          <a:xfrm flipH="1" flipV="1">
            <a:off x="5395546" y="4129089"/>
            <a:ext cx="216877"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49" name="Line 555"/>
          <p:cNvSpPr>
            <a:spLocks noChangeShapeType="1"/>
          </p:cNvSpPr>
          <p:nvPr/>
        </p:nvSpPr>
        <p:spPr bwMode="auto">
          <a:xfrm flipV="1">
            <a:off x="5281248" y="4129091"/>
            <a:ext cx="114300" cy="1571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50" name="Line 556"/>
          <p:cNvSpPr>
            <a:spLocks noChangeShapeType="1"/>
          </p:cNvSpPr>
          <p:nvPr/>
        </p:nvSpPr>
        <p:spPr bwMode="auto">
          <a:xfrm flipV="1">
            <a:off x="4517784" y="3587757"/>
            <a:ext cx="102577"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51" name="Freeform 557"/>
          <p:cNvSpPr>
            <a:spLocks/>
          </p:cNvSpPr>
          <p:nvPr/>
        </p:nvSpPr>
        <p:spPr bwMode="auto">
          <a:xfrm>
            <a:off x="3641481" y="3984627"/>
            <a:ext cx="215411" cy="588962"/>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9" y="0"/>
                </a:moveTo>
                <a:lnTo>
                  <a:pt x="93" y="225"/>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52" name="Freeform 558"/>
          <p:cNvSpPr>
            <a:spLocks/>
          </p:cNvSpPr>
          <p:nvPr/>
        </p:nvSpPr>
        <p:spPr bwMode="auto">
          <a:xfrm>
            <a:off x="3755784" y="3984627"/>
            <a:ext cx="213946" cy="588962"/>
          </a:xfrm>
          <a:custGeom>
            <a:avLst/>
            <a:gdLst>
              <a:gd name="T0" fmla="*/ 2147483647 w 93"/>
              <a:gd name="T1" fmla="*/ 0 h 225"/>
              <a:gd name="T2" fmla="*/ 0 w 93"/>
              <a:gd name="T3" fmla="*/ 0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0"/>
                </a:lnTo>
                <a:lnTo>
                  <a:pt x="44" y="22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53" name="Line 559"/>
          <p:cNvSpPr>
            <a:spLocks noChangeShapeType="1"/>
          </p:cNvSpPr>
          <p:nvPr/>
        </p:nvSpPr>
        <p:spPr bwMode="auto">
          <a:xfrm flipH="1" flipV="1">
            <a:off x="3423138" y="4513269"/>
            <a:ext cx="218343"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54" name="Line 560"/>
          <p:cNvSpPr>
            <a:spLocks noChangeShapeType="1"/>
          </p:cNvSpPr>
          <p:nvPr/>
        </p:nvSpPr>
        <p:spPr bwMode="auto">
          <a:xfrm flipV="1">
            <a:off x="3641484" y="3984627"/>
            <a:ext cx="114300" cy="565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55" name="Line 561"/>
          <p:cNvSpPr>
            <a:spLocks noChangeShapeType="1"/>
          </p:cNvSpPr>
          <p:nvPr/>
        </p:nvSpPr>
        <p:spPr bwMode="auto">
          <a:xfrm flipH="1">
            <a:off x="3755784" y="3984629"/>
            <a:ext cx="213946"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56" name="Freeform 562"/>
          <p:cNvSpPr>
            <a:spLocks/>
          </p:cNvSpPr>
          <p:nvPr/>
        </p:nvSpPr>
        <p:spPr bwMode="auto">
          <a:xfrm>
            <a:off x="4734659" y="3841752"/>
            <a:ext cx="218342" cy="407987"/>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9" y="0"/>
                </a:moveTo>
                <a:lnTo>
                  <a:pt x="94" y="156"/>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57" name="Freeform 563"/>
          <p:cNvSpPr>
            <a:spLocks/>
          </p:cNvSpPr>
          <p:nvPr/>
        </p:nvSpPr>
        <p:spPr bwMode="auto">
          <a:xfrm>
            <a:off x="4847492" y="3841752"/>
            <a:ext cx="216877" cy="407987"/>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87"/>
                </a:moveTo>
                <a:lnTo>
                  <a:pt x="0" y="0"/>
                </a:lnTo>
                <a:lnTo>
                  <a:pt x="45" y="156"/>
                </a:lnTo>
                <a:lnTo>
                  <a:pt x="94"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58" name="Freeform 564"/>
          <p:cNvSpPr>
            <a:spLocks/>
          </p:cNvSpPr>
          <p:nvPr/>
        </p:nvSpPr>
        <p:spPr bwMode="auto">
          <a:xfrm>
            <a:off x="5498125" y="4332294"/>
            <a:ext cx="216877" cy="277813"/>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6"/>
                </a:lnTo>
                <a:lnTo>
                  <a:pt x="0" y="4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59" name="Freeform 565"/>
          <p:cNvSpPr>
            <a:spLocks/>
          </p:cNvSpPr>
          <p:nvPr/>
        </p:nvSpPr>
        <p:spPr bwMode="auto">
          <a:xfrm>
            <a:off x="5612425" y="4332294"/>
            <a:ext cx="213946" cy="277813"/>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83"/>
                </a:moveTo>
                <a:lnTo>
                  <a:pt x="0" y="0"/>
                </a:lnTo>
                <a:lnTo>
                  <a:pt x="44" y="106"/>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60" name="Line 566"/>
          <p:cNvSpPr>
            <a:spLocks noChangeShapeType="1"/>
          </p:cNvSpPr>
          <p:nvPr/>
        </p:nvSpPr>
        <p:spPr bwMode="auto">
          <a:xfrm flipV="1">
            <a:off x="4734661" y="3841752"/>
            <a:ext cx="112834" cy="2270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61" name="Freeform 567"/>
          <p:cNvSpPr>
            <a:spLocks/>
          </p:cNvSpPr>
          <p:nvPr/>
        </p:nvSpPr>
        <p:spPr bwMode="auto">
          <a:xfrm>
            <a:off x="4186604" y="3744915"/>
            <a:ext cx="216877" cy="371475"/>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9" y="0"/>
                </a:moveTo>
                <a:lnTo>
                  <a:pt x="93" y="142"/>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62" name="Freeform 568"/>
          <p:cNvSpPr>
            <a:spLocks/>
          </p:cNvSpPr>
          <p:nvPr/>
        </p:nvSpPr>
        <p:spPr bwMode="auto">
          <a:xfrm>
            <a:off x="4300904" y="3744915"/>
            <a:ext cx="216877" cy="371475"/>
          </a:xfrm>
          <a:custGeom>
            <a:avLst/>
            <a:gdLst>
              <a:gd name="T0" fmla="*/ 2147483647 w 93"/>
              <a:gd name="T1" fmla="*/ 2147483647 h 142"/>
              <a:gd name="T2" fmla="*/ 0 w 93"/>
              <a:gd name="T3" fmla="*/ 0 h 142"/>
              <a:gd name="T4" fmla="*/ 2147483647 w 93"/>
              <a:gd name="T5" fmla="*/ 2147483647 h 142"/>
              <a:gd name="T6" fmla="*/ 2147483647 w 93"/>
              <a:gd name="T7" fmla="*/ 2147483647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93" y="41"/>
                </a:moveTo>
                <a:lnTo>
                  <a:pt x="0" y="0"/>
                </a:lnTo>
                <a:lnTo>
                  <a:pt x="44" y="142"/>
                </a:lnTo>
                <a:lnTo>
                  <a:pt x="93"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63" name="Line 569"/>
          <p:cNvSpPr>
            <a:spLocks noChangeShapeType="1"/>
          </p:cNvSpPr>
          <p:nvPr/>
        </p:nvSpPr>
        <p:spPr bwMode="auto">
          <a:xfrm flipH="1" flipV="1">
            <a:off x="5612425" y="4332289"/>
            <a:ext cx="213946" cy="2174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64" name="Line 570"/>
          <p:cNvSpPr>
            <a:spLocks noChangeShapeType="1"/>
          </p:cNvSpPr>
          <p:nvPr/>
        </p:nvSpPr>
        <p:spPr bwMode="auto">
          <a:xfrm flipH="1">
            <a:off x="5498124" y="4332289"/>
            <a:ext cx="114300" cy="1079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65" name="Line 571"/>
          <p:cNvSpPr>
            <a:spLocks noChangeShapeType="1"/>
          </p:cNvSpPr>
          <p:nvPr/>
        </p:nvSpPr>
        <p:spPr bwMode="auto">
          <a:xfrm flipH="1" flipV="1">
            <a:off x="4300904" y="3744919"/>
            <a:ext cx="216877" cy="1063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66" name="Line 572"/>
          <p:cNvSpPr>
            <a:spLocks noChangeShapeType="1"/>
          </p:cNvSpPr>
          <p:nvPr/>
        </p:nvSpPr>
        <p:spPr bwMode="auto">
          <a:xfrm flipV="1">
            <a:off x="4186607" y="3744919"/>
            <a:ext cx="114300" cy="276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67" name="Freeform 573"/>
          <p:cNvSpPr>
            <a:spLocks/>
          </p:cNvSpPr>
          <p:nvPr/>
        </p:nvSpPr>
        <p:spPr bwMode="auto">
          <a:xfrm>
            <a:off x="4953000" y="4068764"/>
            <a:ext cx="215412" cy="541338"/>
          </a:xfrm>
          <a:custGeom>
            <a:avLst/>
            <a:gdLst>
              <a:gd name="T0" fmla="*/ 2147483647 w 93"/>
              <a:gd name="T1" fmla="*/ 0 h 207"/>
              <a:gd name="T2" fmla="*/ 2147483647 w 93"/>
              <a:gd name="T3" fmla="*/ 2147483647 h 207"/>
              <a:gd name="T4" fmla="*/ 0 w 93"/>
              <a:gd name="T5" fmla="*/ 2147483647 h 207"/>
              <a:gd name="T6" fmla="*/ 2147483647 w 93"/>
              <a:gd name="T7" fmla="*/ 0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49" y="0"/>
                </a:moveTo>
                <a:lnTo>
                  <a:pt x="93" y="207"/>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68" name="Freeform 574"/>
          <p:cNvSpPr>
            <a:spLocks/>
          </p:cNvSpPr>
          <p:nvPr/>
        </p:nvSpPr>
        <p:spPr bwMode="auto">
          <a:xfrm>
            <a:off x="5064369" y="4068764"/>
            <a:ext cx="216877" cy="541338"/>
          </a:xfrm>
          <a:custGeom>
            <a:avLst/>
            <a:gdLst>
              <a:gd name="T0" fmla="*/ 2147483647 w 93"/>
              <a:gd name="T1" fmla="*/ 2147483647 h 207"/>
              <a:gd name="T2" fmla="*/ 0 w 93"/>
              <a:gd name="T3" fmla="*/ 0 h 207"/>
              <a:gd name="T4" fmla="*/ 2147483647 w 93"/>
              <a:gd name="T5" fmla="*/ 2147483647 h 207"/>
              <a:gd name="T6" fmla="*/ 2147483647 w 93"/>
              <a:gd name="T7" fmla="*/ 2147483647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93" y="83"/>
                </a:moveTo>
                <a:lnTo>
                  <a:pt x="0" y="0"/>
                </a:lnTo>
                <a:lnTo>
                  <a:pt x="44" y="207"/>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69" name="Line 575"/>
          <p:cNvSpPr>
            <a:spLocks noChangeShapeType="1"/>
          </p:cNvSpPr>
          <p:nvPr/>
        </p:nvSpPr>
        <p:spPr bwMode="auto">
          <a:xfrm flipV="1">
            <a:off x="4953000" y="4068765"/>
            <a:ext cx="111369"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70" name="Freeform 576"/>
          <p:cNvSpPr>
            <a:spLocks/>
          </p:cNvSpPr>
          <p:nvPr/>
        </p:nvSpPr>
        <p:spPr bwMode="auto">
          <a:xfrm>
            <a:off x="3856895" y="3984631"/>
            <a:ext cx="227135" cy="625475"/>
          </a:xfrm>
          <a:custGeom>
            <a:avLst/>
            <a:gdLst>
              <a:gd name="T0" fmla="*/ 2147483647 w 98"/>
              <a:gd name="T1" fmla="*/ 0 h 239"/>
              <a:gd name="T2" fmla="*/ 2147483647 w 98"/>
              <a:gd name="T3" fmla="*/ 2147483647 h 239"/>
              <a:gd name="T4" fmla="*/ 0 w 98"/>
              <a:gd name="T5" fmla="*/ 2147483647 h 239"/>
              <a:gd name="T6" fmla="*/ 2147483647 w 98"/>
              <a:gd name="T7" fmla="*/ 0 h 239"/>
              <a:gd name="T8" fmla="*/ 0 60000 65536"/>
              <a:gd name="T9" fmla="*/ 0 60000 65536"/>
              <a:gd name="T10" fmla="*/ 0 60000 65536"/>
              <a:gd name="T11" fmla="*/ 0 60000 65536"/>
              <a:gd name="T12" fmla="*/ 0 w 98"/>
              <a:gd name="T13" fmla="*/ 0 h 239"/>
              <a:gd name="T14" fmla="*/ 98 w 98"/>
              <a:gd name="T15" fmla="*/ 239 h 239"/>
            </a:gdLst>
            <a:ahLst/>
            <a:cxnLst>
              <a:cxn ang="T8">
                <a:pos x="T0" y="T1"/>
              </a:cxn>
              <a:cxn ang="T9">
                <a:pos x="T2" y="T3"/>
              </a:cxn>
              <a:cxn ang="T10">
                <a:pos x="T4" y="T5"/>
              </a:cxn>
              <a:cxn ang="T11">
                <a:pos x="T6" y="T7"/>
              </a:cxn>
            </a:cxnLst>
            <a:rect l="T12" t="T13" r="T14" b="T15"/>
            <a:pathLst>
              <a:path w="98" h="239">
                <a:moveTo>
                  <a:pt x="49" y="0"/>
                </a:moveTo>
                <a:lnTo>
                  <a:pt x="98" y="239"/>
                </a:lnTo>
                <a:lnTo>
                  <a:pt x="0" y="22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71" name="Freeform 577"/>
          <p:cNvSpPr>
            <a:spLocks/>
          </p:cNvSpPr>
          <p:nvPr/>
        </p:nvSpPr>
        <p:spPr bwMode="auto">
          <a:xfrm>
            <a:off x="3969727" y="3984631"/>
            <a:ext cx="216877" cy="625475"/>
          </a:xfrm>
          <a:custGeom>
            <a:avLst/>
            <a:gdLst>
              <a:gd name="T0" fmla="*/ 2147483647 w 94"/>
              <a:gd name="T1" fmla="*/ 2147483647 h 239"/>
              <a:gd name="T2" fmla="*/ 0 w 94"/>
              <a:gd name="T3" fmla="*/ 0 h 239"/>
              <a:gd name="T4" fmla="*/ 2147483647 w 94"/>
              <a:gd name="T5" fmla="*/ 2147483647 h 239"/>
              <a:gd name="T6" fmla="*/ 2147483647 w 94"/>
              <a:gd name="T7" fmla="*/ 2147483647 h 239"/>
              <a:gd name="T8" fmla="*/ 0 60000 65536"/>
              <a:gd name="T9" fmla="*/ 0 60000 65536"/>
              <a:gd name="T10" fmla="*/ 0 60000 65536"/>
              <a:gd name="T11" fmla="*/ 0 60000 65536"/>
              <a:gd name="T12" fmla="*/ 0 w 94"/>
              <a:gd name="T13" fmla="*/ 0 h 239"/>
              <a:gd name="T14" fmla="*/ 94 w 94"/>
              <a:gd name="T15" fmla="*/ 239 h 239"/>
            </a:gdLst>
            <a:ahLst/>
            <a:cxnLst>
              <a:cxn ang="T8">
                <a:pos x="T0" y="T1"/>
              </a:cxn>
              <a:cxn ang="T9">
                <a:pos x="T2" y="T3"/>
              </a:cxn>
              <a:cxn ang="T10">
                <a:pos x="T4" y="T5"/>
              </a:cxn>
              <a:cxn ang="T11">
                <a:pos x="T6" y="T7"/>
              </a:cxn>
            </a:cxnLst>
            <a:rect l="T12" t="T13" r="T14" b="T15"/>
            <a:pathLst>
              <a:path w="94" h="239">
                <a:moveTo>
                  <a:pt x="94" y="14"/>
                </a:moveTo>
                <a:lnTo>
                  <a:pt x="0" y="0"/>
                </a:lnTo>
                <a:lnTo>
                  <a:pt x="49" y="239"/>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72" name="Line 578"/>
          <p:cNvSpPr>
            <a:spLocks noChangeShapeType="1"/>
          </p:cNvSpPr>
          <p:nvPr/>
        </p:nvSpPr>
        <p:spPr bwMode="auto">
          <a:xfrm flipH="1" flipV="1">
            <a:off x="3641481" y="4549777"/>
            <a:ext cx="215411"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73" name="Line 579"/>
          <p:cNvSpPr>
            <a:spLocks noChangeShapeType="1"/>
          </p:cNvSpPr>
          <p:nvPr/>
        </p:nvSpPr>
        <p:spPr bwMode="auto">
          <a:xfrm flipV="1">
            <a:off x="5715000" y="4549782"/>
            <a:ext cx="111369"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74" name="Line 580"/>
          <p:cNvSpPr>
            <a:spLocks noChangeShapeType="1"/>
          </p:cNvSpPr>
          <p:nvPr/>
        </p:nvSpPr>
        <p:spPr bwMode="auto">
          <a:xfrm flipH="1" flipV="1">
            <a:off x="3969727" y="3984627"/>
            <a:ext cx="216877"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75" name="Freeform 581"/>
          <p:cNvSpPr>
            <a:spLocks/>
          </p:cNvSpPr>
          <p:nvPr/>
        </p:nvSpPr>
        <p:spPr bwMode="auto">
          <a:xfrm>
            <a:off x="4403484" y="3851277"/>
            <a:ext cx="230065" cy="398462"/>
          </a:xfrm>
          <a:custGeom>
            <a:avLst/>
            <a:gdLst>
              <a:gd name="T0" fmla="*/ 2147483647 w 99"/>
              <a:gd name="T1" fmla="*/ 0 h 152"/>
              <a:gd name="T2" fmla="*/ 2147483647 w 99"/>
              <a:gd name="T3" fmla="*/ 2147483647 h 152"/>
              <a:gd name="T4" fmla="*/ 0 w 99"/>
              <a:gd name="T5" fmla="*/ 2147483647 h 152"/>
              <a:gd name="T6" fmla="*/ 2147483647 w 99"/>
              <a:gd name="T7" fmla="*/ 0 h 152"/>
              <a:gd name="T8" fmla="*/ 0 60000 65536"/>
              <a:gd name="T9" fmla="*/ 0 60000 65536"/>
              <a:gd name="T10" fmla="*/ 0 60000 65536"/>
              <a:gd name="T11" fmla="*/ 0 60000 65536"/>
              <a:gd name="T12" fmla="*/ 0 w 99"/>
              <a:gd name="T13" fmla="*/ 0 h 152"/>
              <a:gd name="T14" fmla="*/ 99 w 99"/>
              <a:gd name="T15" fmla="*/ 152 h 152"/>
            </a:gdLst>
            <a:ahLst/>
            <a:cxnLst>
              <a:cxn ang="T8">
                <a:pos x="T0" y="T1"/>
              </a:cxn>
              <a:cxn ang="T9">
                <a:pos x="T2" y="T3"/>
              </a:cxn>
              <a:cxn ang="T10">
                <a:pos x="T4" y="T5"/>
              </a:cxn>
              <a:cxn ang="T11">
                <a:pos x="T6" y="T7"/>
              </a:cxn>
            </a:cxnLst>
            <a:rect l="T12" t="T13" r="T14" b="T15"/>
            <a:pathLst>
              <a:path w="99" h="152">
                <a:moveTo>
                  <a:pt x="49" y="0"/>
                </a:moveTo>
                <a:lnTo>
                  <a:pt x="99" y="15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76" name="Freeform 582"/>
          <p:cNvSpPr>
            <a:spLocks/>
          </p:cNvSpPr>
          <p:nvPr/>
        </p:nvSpPr>
        <p:spPr bwMode="auto">
          <a:xfrm>
            <a:off x="4517781" y="3851277"/>
            <a:ext cx="216877" cy="398462"/>
          </a:xfrm>
          <a:custGeom>
            <a:avLst/>
            <a:gdLst>
              <a:gd name="T0" fmla="*/ 2147483647 w 94"/>
              <a:gd name="T1" fmla="*/ 2147483647 h 152"/>
              <a:gd name="T2" fmla="*/ 0 w 94"/>
              <a:gd name="T3" fmla="*/ 0 h 152"/>
              <a:gd name="T4" fmla="*/ 2147483647 w 94"/>
              <a:gd name="T5" fmla="*/ 2147483647 h 152"/>
              <a:gd name="T6" fmla="*/ 2147483647 w 94"/>
              <a:gd name="T7" fmla="*/ 2147483647 h 152"/>
              <a:gd name="T8" fmla="*/ 0 60000 65536"/>
              <a:gd name="T9" fmla="*/ 0 60000 65536"/>
              <a:gd name="T10" fmla="*/ 0 60000 65536"/>
              <a:gd name="T11" fmla="*/ 0 60000 65536"/>
              <a:gd name="T12" fmla="*/ 0 w 94"/>
              <a:gd name="T13" fmla="*/ 0 h 152"/>
              <a:gd name="T14" fmla="*/ 94 w 94"/>
              <a:gd name="T15" fmla="*/ 152 h 152"/>
            </a:gdLst>
            <a:ahLst/>
            <a:cxnLst>
              <a:cxn ang="T8">
                <a:pos x="T0" y="T1"/>
              </a:cxn>
              <a:cxn ang="T9">
                <a:pos x="T2" y="T3"/>
              </a:cxn>
              <a:cxn ang="T10">
                <a:pos x="T4" y="T5"/>
              </a:cxn>
              <a:cxn ang="T11">
                <a:pos x="T6" y="T7"/>
              </a:cxn>
            </a:cxnLst>
            <a:rect l="T12" t="T13" r="T14" b="T15"/>
            <a:pathLst>
              <a:path w="94" h="152">
                <a:moveTo>
                  <a:pt x="94" y="83"/>
                </a:moveTo>
                <a:lnTo>
                  <a:pt x="0" y="0"/>
                </a:lnTo>
                <a:lnTo>
                  <a:pt x="50" y="152"/>
                </a:lnTo>
                <a:lnTo>
                  <a:pt x="94"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77" name="Freeform 583"/>
          <p:cNvSpPr>
            <a:spLocks/>
          </p:cNvSpPr>
          <p:nvPr/>
        </p:nvSpPr>
        <p:spPr bwMode="auto">
          <a:xfrm>
            <a:off x="5168412" y="4286252"/>
            <a:ext cx="227134" cy="357187"/>
          </a:xfrm>
          <a:custGeom>
            <a:avLst/>
            <a:gdLst>
              <a:gd name="T0" fmla="*/ 2147483647 w 98"/>
              <a:gd name="T1" fmla="*/ 0 h 137"/>
              <a:gd name="T2" fmla="*/ 2147483647 w 98"/>
              <a:gd name="T3" fmla="*/ 2147483647 h 137"/>
              <a:gd name="T4" fmla="*/ 0 w 98"/>
              <a:gd name="T5" fmla="*/ 2147483647 h 137"/>
              <a:gd name="T6" fmla="*/ 2147483647 w 98"/>
              <a:gd name="T7" fmla="*/ 0 h 137"/>
              <a:gd name="T8" fmla="*/ 0 60000 65536"/>
              <a:gd name="T9" fmla="*/ 0 60000 65536"/>
              <a:gd name="T10" fmla="*/ 0 60000 65536"/>
              <a:gd name="T11" fmla="*/ 0 60000 65536"/>
              <a:gd name="T12" fmla="*/ 0 w 98"/>
              <a:gd name="T13" fmla="*/ 0 h 137"/>
              <a:gd name="T14" fmla="*/ 98 w 98"/>
              <a:gd name="T15" fmla="*/ 137 h 137"/>
            </a:gdLst>
            <a:ahLst/>
            <a:cxnLst>
              <a:cxn ang="T8">
                <a:pos x="T0" y="T1"/>
              </a:cxn>
              <a:cxn ang="T9">
                <a:pos x="T2" y="T3"/>
              </a:cxn>
              <a:cxn ang="T10">
                <a:pos x="T4" y="T5"/>
              </a:cxn>
              <a:cxn ang="T11">
                <a:pos x="T6" y="T7"/>
              </a:cxn>
            </a:cxnLst>
            <a:rect l="T12" t="T13" r="T14" b="T15"/>
            <a:pathLst>
              <a:path w="98" h="137">
                <a:moveTo>
                  <a:pt x="49" y="0"/>
                </a:moveTo>
                <a:lnTo>
                  <a:pt x="98" y="137"/>
                </a:lnTo>
                <a:lnTo>
                  <a:pt x="0" y="12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78" name="Freeform 584"/>
          <p:cNvSpPr>
            <a:spLocks/>
          </p:cNvSpPr>
          <p:nvPr/>
        </p:nvSpPr>
        <p:spPr bwMode="auto">
          <a:xfrm>
            <a:off x="5281246" y="4286252"/>
            <a:ext cx="216877" cy="357187"/>
          </a:xfrm>
          <a:custGeom>
            <a:avLst/>
            <a:gdLst>
              <a:gd name="T0" fmla="*/ 2147483647 w 94"/>
              <a:gd name="T1" fmla="*/ 2147483647 h 137"/>
              <a:gd name="T2" fmla="*/ 0 w 94"/>
              <a:gd name="T3" fmla="*/ 0 h 137"/>
              <a:gd name="T4" fmla="*/ 2147483647 w 94"/>
              <a:gd name="T5" fmla="*/ 2147483647 h 137"/>
              <a:gd name="T6" fmla="*/ 2147483647 w 94"/>
              <a:gd name="T7" fmla="*/ 2147483647 h 137"/>
              <a:gd name="T8" fmla="*/ 0 60000 65536"/>
              <a:gd name="T9" fmla="*/ 0 60000 65536"/>
              <a:gd name="T10" fmla="*/ 0 60000 65536"/>
              <a:gd name="T11" fmla="*/ 0 60000 65536"/>
              <a:gd name="T12" fmla="*/ 0 w 94"/>
              <a:gd name="T13" fmla="*/ 0 h 137"/>
              <a:gd name="T14" fmla="*/ 94 w 94"/>
              <a:gd name="T15" fmla="*/ 137 h 137"/>
            </a:gdLst>
            <a:ahLst/>
            <a:cxnLst>
              <a:cxn ang="T8">
                <a:pos x="T0" y="T1"/>
              </a:cxn>
              <a:cxn ang="T9">
                <a:pos x="T2" y="T3"/>
              </a:cxn>
              <a:cxn ang="T10">
                <a:pos x="T4" y="T5"/>
              </a:cxn>
              <a:cxn ang="T11">
                <a:pos x="T6" y="T7"/>
              </a:cxn>
            </a:cxnLst>
            <a:rect l="T12" t="T13" r="T14" b="T15"/>
            <a:pathLst>
              <a:path w="94" h="137">
                <a:moveTo>
                  <a:pt x="94" y="59"/>
                </a:moveTo>
                <a:lnTo>
                  <a:pt x="0" y="0"/>
                </a:lnTo>
                <a:lnTo>
                  <a:pt x="49" y="137"/>
                </a:lnTo>
                <a:lnTo>
                  <a:pt x="94" y="5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79" name="Line 585"/>
          <p:cNvSpPr>
            <a:spLocks noChangeShapeType="1"/>
          </p:cNvSpPr>
          <p:nvPr/>
        </p:nvSpPr>
        <p:spPr bwMode="auto">
          <a:xfrm flipH="1" flipV="1">
            <a:off x="4517781" y="3851280"/>
            <a:ext cx="216877" cy="2174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80" name="Line 586"/>
          <p:cNvSpPr>
            <a:spLocks noChangeShapeType="1"/>
          </p:cNvSpPr>
          <p:nvPr/>
        </p:nvSpPr>
        <p:spPr bwMode="auto">
          <a:xfrm flipV="1">
            <a:off x="4403484" y="3851277"/>
            <a:ext cx="114300" cy="2651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81" name="Line 587"/>
          <p:cNvSpPr>
            <a:spLocks noChangeShapeType="1"/>
          </p:cNvSpPr>
          <p:nvPr/>
        </p:nvSpPr>
        <p:spPr bwMode="auto">
          <a:xfrm flipV="1">
            <a:off x="5168413" y="4286252"/>
            <a:ext cx="112834"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82" name="Freeform 588"/>
          <p:cNvSpPr>
            <a:spLocks/>
          </p:cNvSpPr>
          <p:nvPr/>
        </p:nvSpPr>
        <p:spPr bwMode="auto">
          <a:xfrm>
            <a:off x="4633549" y="4068769"/>
            <a:ext cx="213946" cy="574675"/>
          </a:xfrm>
          <a:custGeom>
            <a:avLst/>
            <a:gdLst>
              <a:gd name="T0" fmla="*/ 2147483647 w 93"/>
              <a:gd name="T1" fmla="*/ 0 h 220"/>
              <a:gd name="T2" fmla="*/ 2147483647 w 93"/>
              <a:gd name="T3" fmla="*/ 2147483647 h 220"/>
              <a:gd name="T4" fmla="*/ 0 w 93"/>
              <a:gd name="T5" fmla="*/ 2147483647 h 220"/>
              <a:gd name="T6" fmla="*/ 2147483647 w 93"/>
              <a:gd name="T7" fmla="*/ 0 h 220"/>
              <a:gd name="T8" fmla="*/ 0 60000 65536"/>
              <a:gd name="T9" fmla="*/ 0 60000 65536"/>
              <a:gd name="T10" fmla="*/ 0 60000 65536"/>
              <a:gd name="T11" fmla="*/ 0 60000 65536"/>
              <a:gd name="T12" fmla="*/ 0 w 93"/>
              <a:gd name="T13" fmla="*/ 0 h 220"/>
              <a:gd name="T14" fmla="*/ 93 w 93"/>
              <a:gd name="T15" fmla="*/ 220 h 220"/>
            </a:gdLst>
            <a:ahLst/>
            <a:cxnLst>
              <a:cxn ang="T8">
                <a:pos x="T0" y="T1"/>
              </a:cxn>
              <a:cxn ang="T9">
                <a:pos x="T2" y="T3"/>
              </a:cxn>
              <a:cxn ang="T10">
                <a:pos x="T4" y="T5"/>
              </a:cxn>
              <a:cxn ang="T11">
                <a:pos x="T6" y="T7"/>
              </a:cxn>
            </a:cxnLst>
            <a:rect l="T12" t="T13" r="T14" b="T15"/>
            <a:pathLst>
              <a:path w="93" h="220">
                <a:moveTo>
                  <a:pt x="44" y="0"/>
                </a:moveTo>
                <a:lnTo>
                  <a:pt x="93" y="220"/>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83" name="Freeform 589"/>
          <p:cNvSpPr>
            <a:spLocks/>
          </p:cNvSpPr>
          <p:nvPr/>
        </p:nvSpPr>
        <p:spPr bwMode="auto">
          <a:xfrm>
            <a:off x="4734659" y="4068769"/>
            <a:ext cx="218342" cy="574675"/>
          </a:xfrm>
          <a:custGeom>
            <a:avLst/>
            <a:gdLst>
              <a:gd name="T0" fmla="*/ 2147483647 w 94"/>
              <a:gd name="T1" fmla="*/ 2147483647 h 220"/>
              <a:gd name="T2" fmla="*/ 0 w 94"/>
              <a:gd name="T3" fmla="*/ 0 h 220"/>
              <a:gd name="T4" fmla="*/ 2147483647 w 94"/>
              <a:gd name="T5" fmla="*/ 2147483647 h 220"/>
              <a:gd name="T6" fmla="*/ 2147483647 w 94"/>
              <a:gd name="T7" fmla="*/ 2147483647 h 220"/>
              <a:gd name="T8" fmla="*/ 0 60000 65536"/>
              <a:gd name="T9" fmla="*/ 0 60000 65536"/>
              <a:gd name="T10" fmla="*/ 0 60000 65536"/>
              <a:gd name="T11" fmla="*/ 0 60000 65536"/>
              <a:gd name="T12" fmla="*/ 0 w 94"/>
              <a:gd name="T13" fmla="*/ 0 h 220"/>
              <a:gd name="T14" fmla="*/ 94 w 94"/>
              <a:gd name="T15" fmla="*/ 220 h 220"/>
            </a:gdLst>
            <a:ahLst/>
            <a:cxnLst>
              <a:cxn ang="T8">
                <a:pos x="T0" y="T1"/>
              </a:cxn>
              <a:cxn ang="T9">
                <a:pos x="T2" y="T3"/>
              </a:cxn>
              <a:cxn ang="T10">
                <a:pos x="T4" y="T5"/>
              </a:cxn>
              <a:cxn ang="T11">
                <a:pos x="T6" y="T7"/>
              </a:cxn>
            </a:cxnLst>
            <a:rect l="T12" t="T13" r="T14" b="T15"/>
            <a:pathLst>
              <a:path w="94" h="220">
                <a:moveTo>
                  <a:pt x="94" y="69"/>
                </a:moveTo>
                <a:lnTo>
                  <a:pt x="0" y="0"/>
                </a:lnTo>
                <a:lnTo>
                  <a:pt x="49" y="220"/>
                </a:lnTo>
                <a:lnTo>
                  <a:pt x="94"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84" name="Freeform 590"/>
          <p:cNvSpPr>
            <a:spLocks/>
          </p:cNvSpPr>
          <p:nvPr/>
        </p:nvSpPr>
        <p:spPr bwMode="auto">
          <a:xfrm>
            <a:off x="4084027" y="4021139"/>
            <a:ext cx="216877" cy="622300"/>
          </a:xfrm>
          <a:custGeom>
            <a:avLst/>
            <a:gdLst>
              <a:gd name="T0" fmla="*/ 2147483647 w 94"/>
              <a:gd name="T1" fmla="*/ 0 h 238"/>
              <a:gd name="T2" fmla="*/ 2147483647 w 94"/>
              <a:gd name="T3" fmla="*/ 2147483647 h 238"/>
              <a:gd name="T4" fmla="*/ 0 w 94"/>
              <a:gd name="T5" fmla="*/ 2147483647 h 238"/>
              <a:gd name="T6" fmla="*/ 2147483647 w 94"/>
              <a:gd name="T7" fmla="*/ 0 h 238"/>
              <a:gd name="T8" fmla="*/ 0 60000 65536"/>
              <a:gd name="T9" fmla="*/ 0 60000 65536"/>
              <a:gd name="T10" fmla="*/ 0 60000 65536"/>
              <a:gd name="T11" fmla="*/ 0 60000 65536"/>
              <a:gd name="T12" fmla="*/ 0 w 94"/>
              <a:gd name="T13" fmla="*/ 0 h 238"/>
              <a:gd name="T14" fmla="*/ 94 w 94"/>
              <a:gd name="T15" fmla="*/ 238 h 238"/>
            </a:gdLst>
            <a:ahLst/>
            <a:cxnLst>
              <a:cxn ang="T8">
                <a:pos x="T0" y="T1"/>
              </a:cxn>
              <a:cxn ang="T9">
                <a:pos x="T2" y="T3"/>
              </a:cxn>
              <a:cxn ang="T10">
                <a:pos x="T4" y="T5"/>
              </a:cxn>
              <a:cxn ang="T11">
                <a:pos x="T6" y="T7"/>
              </a:cxn>
            </a:cxnLst>
            <a:rect l="T12" t="T13" r="T14" b="T15"/>
            <a:pathLst>
              <a:path w="94" h="238">
                <a:moveTo>
                  <a:pt x="45" y="0"/>
                </a:moveTo>
                <a:lnTo>
                  <a:pt x="94" y="238"/>
                </a:lnTo>
                <a:lnTo>
                  <a:pt x="0" y="22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85" name="Freeform 591"/>
          <p:cNvSpPr>
            <a:spLocks/>
          </p:cNvSpPr>
          <p:nvPr/>
        </p:nvSpPr>
        <p:spPr bwMode="auto">
          <a:xfrm>
            <a:off x="4186604" y="4021139"/>
            <a:ext cx="216877" cy="622300"/>
          </a:xfrm>
          <a:custGeom>
            <a:avLst/>
            <a:gdLst>
              <a:gd name="T0" fmla="*/ 2147483647 w 93"/>
              <a:gd name="T1" fmla="*/ 2147483647 h 238"/>
              <a:gd name="T2" fmla="*/ 0 w 93"/>
              <a:gd name="T3" fmla="*/ 0 h 238"/>
              <a:gd name="T4" fmla="*/ 2147483647 w 93"/>
              <a:gd name="T5" fmla="*/ 2147483647 h 238"/>
              <a:gd name="T6" fmla="*/ 2147483647 w 93"/>
              <a:gd name="T7" fmla="*/ 2147483647 h 238"/>
              <a:gd name="T8" fmla="*/ 0 60000 65536"/>
              <a:gd name="T9" fmla="*/ 0 60000 65536"/>
              <a:gd name="T10" fmla="*/ 0 60000 65536"/>
              <a:gd name="T11" fmla="*/ 0 60000 65536"/>
              <a:gd name="T12" fmla="*/ 0 w 93"/>
              <a:gd name="T13" fmla="*/ 0 h 238"/>
              <a:gd name="T14" fmla="*/ 93 w 93"/>
              <a:gd name="T15" fmla="*/ 238 h 238"/>
            </a:gdLst>
            <a:ahLst/>
            <a:cxnLst>
              <a:cxn ang="T8">
                <a:pos x="T0" y="T1"/>
              </a:cxn>
              <a:cxn ang="T9">
                <a:pos x="T2" y="T3"/>
              </a:cxn>
              <a:cxn ang="T10">
                <a:pos x="T4" y="T5"/>
              </a:cxn>
              <a:cxn ang="T11">
                <a:pos x="T6" y="T7"/>
              </a:cxn>
            </a:cxnLst>
            <a:rect l="T12" t="T13" r="T14" b="T15"/>
            <a:pathLst>
              <a:path w="93" h="238">
                <a:moveTo>
                  <a:pt x="93" y="36"/>
                </a:moveTo>
                <a:lnTo>
                  <a:pt x="0" y="0"/>
                </a:lnTo>
                <a:lnTo>
                  <a:pt x="49" y="238"/>
                </a:lnTo>
                <a:lnTo>
                  <a:pt x="93"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86" name="Line 592"/>
          <p:cNvSpPr>
            <a:spLocks noChangeShapeType="1"/>
          </p:cNvSpPr>
          <p:nvPr/>
        </p:nvSpPr>
        <p:spPr bwMode="auto">
          <a:xfrm flipH="1" flipV="1">
            <a:off x="4734659" y="4068765"/>
            <a:ext cx="218342"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87" name="Line 593"/>
          <p:cNvSpPr>
            <a:spLocks noChangeShapeType="1"/>
          </p:cNvSpPr>
          <p:nvPr/>
        </p:nvSpPr>
        <p:spPr bwMode="auto">
          <a:xfrm flipV="1">
            <a:off x="4633546" y="4068765"/>
            <a:ext cx="101112"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88" name="Line 594"/>
          <p:cNvSpPr>
            <a:spLocks noChangeShapeType="1"/>
          </p:cNvSpPr>
          <p:nvPr/>
        </p:nvSpPr>
        <p:spPr bwMode="auto">
          <a:xfrm flipH="1" flipV="1">
            <a:off x="3856895" y="4573594"/>
            <a:ext cx="22713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89" name="Line 595"/>
          <p:cNvSpPr>
            <a:spLocks noChangeShapeType="1"/>
          </p:cNvSpPr>
          <p:nvPr/>
        </p:nvSpPr>
        <p:spPr bwMode="auto">
          <a:xfrm flipH="1" flipV="1">
            <a:off x="4186604" y="4021139"/>
            <a:ext cx="216877" cy="952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90" name="Line 596"/>
          <p:cNvSpPr>
            <a:spLocks noChangeShapeType="1"/>
          </p:cNvSpPr>
          <p:nvPr/>
        </p:nvSpPr>
        <p:spPr bwMode="auto">
          <a:xfrm flipV="1">
            <a:off x="4084030" y="4021139"/>
            <a:ext cx="102577" cy="5889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91" name="Freeform 597"/>
          <p:cNvSpPr>
            <a:spLocks/>
          </p:cNvSpPr>
          <p:nvPr/>
        </p:nvSpPr>
        <p:spPr bwMode="auto">
          <a:xfrm>
            <a:off x="5395546" y="4440239"/>
            <a:ext cx="216877" cy="230188"/>
          </a:xfrm>
          <a:custGeom>
            <a:avLst/>
            <a:gdLst>
              <a:gd name="T0" fmla="*/ 2147483647 w 94"/>
              <a:gd name="T1" fmla="*/ 0 h 88"/>
              <a:gd name="T2" fmla="*/ 2147483647 w 94"/>
              <a:gd name="T3" fmla="*/ 2147483647 h 88"/>
              <a:gd name="T4" fmla="*/ 0 w 94"/>
              <a:gd name="T5" fmla="*/ 2147483647 h 88"/>
              <a:gd name="T6" fmla="*/ 2147483647 w 94"/>
              <a:gd name="T7" fmla="*/ 0 h 88"/>
              <a:gd name="T8" fmla="*/ 0 60000 65536"/>
              <a:gd name="T9" fmla="*/ 0 60000 65536"/>
              <a:gd name="T10" fmla="*/ 0 60000 65536"/>
              <a:gd name="T11" fmla="*/ 0 60000 65536"/>
              <a:gd name="T12" fmla="*/ 0 w 94"/>
              <a:gd name="T13" fmla="*/ 0 h 88"/>
              <a:gd name="T14" fmla="*/ 94 w 94"/>
              <a:gd name="T15" fmla="*/ 88 h 88"/>
            </a:gdLst>
            <a:ahLst/>
            <a:cxnLst>
              <a:cxn ang="T8">
                <a:pos x="T0" y="T1"/>
              </a:cxn>
              <a:cxn ang="T9">
                <a:pos x="T2" y="T3"/>
              </a:cxn>
              <a:cxn ang="T10">
                <a:pos x="T4" y="T5"/>
              </a:cxn>
              <a:cxn ang="T11">
                <a:pos x="T6" y="T7"/>
              </a:cxn>
            </a:cxnLst>
            <a:rect l="T12" t="T13" r="T14" b="T15"/>
            <a:pathLst>
              <a:path w="94" h="88">
                <a:moveTo>
                  <a:pt x="45" y="0"/>
                </a:moveTo>
                <a:lnTo>
                  <a:pt x="94" y="88"/>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92" name="Freeform 598"/>
          <p:cNvSpPr>
            <a:spLocks/>
          </p:cNvSpPr>
          <p:nvPr/>
        </p:nvSpPr>
        <p:spPr bwMode="auto">
          <a:xfrm>
            <a:off x="5498125" y="4440239"/>
            <a:ext cx="216877" cy="230188"/>
          </a:xfrm>
          <a:custGeom>
            <a:avLst/>
            <a:gdLst>
              <a:gd name="T0" fmla="*/ 2147483647 w 93"/>
              <a:gd name="T1" fmla="*/ 2147483647 h 88"/>
              <a:gd name="T2" fmla="*/ 0 w 93"/>
              <a:gd name="T3" fmla="*/ 0 h 88"/>
              <a:gd name="T4" fmla="*/ 2147483647 w 93"/>
              <a:gd name="T5" fmla="*/ 2147483647 h 88"/>
              <a:gd name="T6" fmla="*/ 2147483647 w 93"/>
              <a:gd name="T7" fmla="*/ 2147483647 h 88"/>
              <a:gd name="T8" fmla="*/ 0 60000 65536"/>
              <a:gd name="T9" fmla="*/ 0 60000 65536"/>
              <a:gd name="T10" fmla="*/ 0 60000 65536"/>
              <a:gd name="T11" fmla="*/ 0 60000 65536"/>
              <a:gd name="T12" fmla="*/ 0 w 93"/>
              <a:gd name="T13" fmla="*/ 0 h 88"/>
              <a:gd name="T14" fmla="*/ 93 w 93"/>
              <a:gd name="T15" fmla="*/ 88 h 88"/>
            </a:gdLst>
            <a:ahLst/>
            <a:cxnLst>
              <a:cxn ang="T8">
                <a:pos x="T0" y="T1"/>
              </a:cxn>
              <a:cxn ang="T9">
                <a:pos x="T2" y="T3"/>
              </a:cxn>
              <a:cxn ang="T10">
                <a:pos x="T4" y="T5"/>
              </a:cxn>
              <a:cxn ang="T11">
                <a:pos x="T6" y="T7"/>
              </a:cxn>
            </a:cxnLst>
            <a:rect l="T12" t="T13" r="T14" b="T15"/>
            <a:pathLst>
              <a:path w="93" h="88">
                <a:moveTo>
                  <a:pt x="93" y="65"/>
                </a:moveTo>
                <a:lnTo>
                  <a:pt x="0" y="0"/>
                </a:lnTo>
                <a:lnTo>
                  <a:pt x="49" y="88"/>
                </a:lnTo>
                <a:lnTo>
                  <a:pt x="93"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93" name="Line 599"/>
          <p:cNvSpPr>
            <a:spLocks noChangeShapeType="1"/>
          </p:cNvSpPr>
          <p:nvPr/>
        </p:nvSpPr>
        <p:spPr bwMode="auto">
          <a:xfrm flipH="1">
            <a:off x="5395549" y="4440239"/>
            <a:ext cx="102577"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94" name="Freeform 600"/>
          <p:cNvSpPr>
            <a:spLocks/>
          </p:cNvSpPr>
          <p:nvPr/>
        </p:nvSpPr>
        <p:spPr bwMode="auto">
          <a:xfrm>
            <a:off x="4847492" y="4249739"/>
            <a:ext cx="216877" cy="420688"/>
          </a:xfrm>
          <a:custGeom>
            <a:avLst/>
            <a:gdLst>
              <a:gd name="T0" fmla="*/ 2147483647 w 94"/>
              <a:gd name="T1" fmla="*/ 0 h 161"/>
              <a:gd name="T2" fmla="*/ 2147483647 w 94"/>
              <a:gd name="T3" fmla="*/ 2147483647 h 161"/>
              <a:gd name="T4" fmla="*/ 0 w 94"/>
              <a:gd name="T5" fmla="*/ 2147483647 h 161"/>
              <a:gd name="T6" fmla="*/ 2147483647 w 94"/>
              <a:gd name="T7" fmla="*/ 0 h 161"/>
              <a:gd name="T8" fmla="*/ 0 60000 65536"/>
              <a:gd name="T9" fmla="*/ 0 60000 65536"/>
              <a:gd name="T10" fmla="*/ 0 60000 65536"/>
              <a:gd name="T11" fmla="*/ 0 60000 65536"/>
              <a:gd name="T12" fmla="*/ 0 w 94"/>
              <a:gd name="T13" fmla="*/ 0 h 161"/>
              <a:gd name="T14" fmla="*/ 94 w 94"/>
              <a:gd name="T15" fmla="*/ 161 h 161"/>
            </a:gdLst>
            <a:ahLst/>
            <a:cxnLst>
              <a:cxn ang="T8">
                <a:pos x="T0" y="T1"/>
              </a:cxn>
              <a:cxn ang="T9">
                <a:pos x="T2" y="T3"/>
              </a:cxn>
              <a:cxn ang="T10">
                <a:pos x="T4" y="T5"/>
              </a:cxn>
              <a:cxn ang="T11">
                <a:pos x="T6" y="T7"/>
              </a:cxn>
            </a:cxnLst>
            <a:rect l="T12" t="T13" r="T14" b="T15"/>
            <a:pathLst>
              <a:path w="94" h="161">
                <a:moveTo>
                  <a:pt x="45" y="0"/>
                </a:moveTo>
                <a:lnTo>
                  <a:pt x="94" y="161"/>
                </a:lnTo>
                <a:lnTo>
                  <a:pt x="0" y="15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95" name="Freeform 601"/>
          <p:cNvSpPr>
            <a:spLocks/>
          </p:cNvSpPr>
          <p:nvPr/>
        </p:nvSpPr>
        <p:spPr bwMode="auto">
          <a:xfrm>
            <a:off x="4953000" y="4249739"/>
            <a:ext cx="215412" cy="420688"/>
          </a:xfrm>
          <a:custGeom>
            <a:avLst/>
            <a:gdLst>
              <a:gd name="T0" fmla="*/ 2147483647 w 93"/>
              <a:gd name="T1" fmla="*/ 2147483647 h 161"/>
              <a:gd name="T2" fmla="*/ 0 w 93"/>
              <a:gd name="T3" fmla="*/ 0 h 161"/>
              <a:gd name="T4" fmla="*/ 2147483647 w 93"/>
              <a:gd name="T5" fmla="*/ 2147483647 h 161"/>
              <a:gd name="T6" fmla="*/ 2147483647 w 93"/>
              <a:gd name="T7" fmla="*/ 2147483647 h 161"/>
              <a:gd name="T8" fmla="*/ 0 60000 65536"/>
              <a:gd name="T9" fmla="*/ 0 60000 65536"/>
              <a:gd name="T10" fmla="*/ 0 60000 65536"/>
              <a:gd name="T11" fmla="*/ 0 60000 65536"/>
              <a:gd name="T12" fmla="*/ 0 w 93"/>
              <a:gd name="T13" fmla="*/ 0 h 161"/>
              <a:gd name="T14" fmla="*/ 93 w 93"/>
              <a:gd name="T15" fmla="*/ 161 h 161"/>
            </a:gdLst>
            <a:ahLst/>
            <a:cxnLst>
              <a:cxn ang="T8">
                <a:pos x="T0" y="T1"/>
              </a:cxn>
              <a:cxn ang="T9">
                <a:pos x="T2" y="T3"/>
              </a:cxn>
              <a:cxn ang="T10">
                <a:pos x="T4" y="T5"/>
              </a:cxn>
              <a:cxn ang="T11">
                <a:pos x="T6" y="T7"/>
              </a:cxn>
            </a:cxnLst>
            <a:rect l="T12" t="T13" r="T14" b="T15"/>
            <a:pathLst>
              <a:path w="93" h="161">
                <a:moveTo>
                  <a:pt x="93" y="138"/>
                </a:moveTo>
                <a:lnTo>
                  <a:pt x="0" y="0"/>
                </a:lnTo>
                <a:lnTo>
                  <a:pt x="49" y="161"/>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96" name="Line 602"/>
          <p:cNvSpPr>
            <a:spLocks noChangeShapeType="1"/>
          </p:cNvSpPr>
          <p:nvPr/>
        </p:nvSpPr>
        <p:spPr bwMode="auto">
          <a:xfrm flipH="1" flipV="1">
            <a:off x="4953000" y="4249744"/>
            <a:ext cx="215412" cy="3603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97" name="Line 603"/>
          <p:cNvSpPr>
            <a:spLocks noChangeShapeType="1"/>
          </p:cNvSpPr>
          <p:nvPr/>
        </p:nvSpPr>
        <p:spPr bwMode="auto">
          <a:xfrm flipV="1">
            <a:off x="4847492" y="4249739"/>
            <a:ext cx="105508" cy="393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98" name="Freeform 604"/>
          <p:cNvSpPr>
            <a:spLocks/>
          </p:cNvSpPr>
          <p:nvPr/>
        </p:nvSpPr>
        <p:spPr bwMode="auto">
          <a:xfrm>
            <a:off x="4300904" y="4116389"/>
            <a:ext cx="216877" cy="554038"/>
          </a:xfrm>
          <a:custGeom>
            <a:avLst/>
            <a:gdLst>
              <a:gd name="T0" fmla="*/ 2147483647 w 93"/>
              <a:gd name="T1" fmla="*/ 0 h 212"/>
              <a:gd name="T2" fmla="*/ 2147483647 w 93"/>
              <a:gd name="T3" fmla="*/ 2147483647 h 212"/>
              <a:gd name="T4" fmla="*/ 0 w 93"/>
              <a:gd name="T5" fmla="*/ 2147483647 h 212"/>
              <a:gd name="T6" fmla="*/ 2147483647 w 93"/>
              <a:gd name="T7" fmla="*/ 0 h 212"/>
              <a:gd name="T8" fmla="*/ 0 60000 65536"/>
              <a:gd name="T9" fmla="*/ 0 60000 65536"/>
              <a:gd name="T10" fmla="*/ 0 60000 65536"/>
              <a:gd name="T11" fmla="*/ 0 60000 65536"/>
              <a:gd name="T12" fmla="*/ 0 w 93"/>
              <a:gd name="T13" fmla="*/ 0 h 212"/>
              <a:gd name="T14" fmla="*/ 93 w 93"/>
              <a:gd name="T15" fmla="*/ 212 h 212"/>
            </a:gdLst>
            <a:ahLst/>
            <a:cxnLst>
              <a:cxn ang="T8">
                <a:pos x="T0" y="T1"/>
              </a:cxn>
              <a:cxn ang="T9">
                <a:pos x="T2" y="T3"/>
              </a:cxn>
              <a:cxn ang="T10">
                <a:pos x="T4" y="T5"/>
              </a:cxn>
              <a:cxn ang="T11">
                <a:pos x="T6" y="T7"/>
              </a:cxn>
            </a:cxnLst>
            <a:rect l="T12" t="T13" r="T14" b="T15"/>
            <a:pathLst>
              <a:path w="93" h="212">
                <a:moveTo>
                  <a:pt x="44" y="0"/>
                </a:moveTo>
                <a:lnTo>
                  <a:pt x="93" y="212"/>
                </a:lnTo>
                <a:lnTo>
                  <a:pt x="0" y="20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99" name="Freeform 605"/>
          <p:cNvSpPr>
            <a:spLocks/>
          </p:cNvSpPr>
          <p:nvPr/>
        </p:nvSpPr>
        <p:spPr bwMode="auto">
          <a:xfrm>
            <a:off x="4403484" y="4116389"/>
            <a:ext cx="230065" cy="554038"/>
          </a:xfrm>
          <a:custGeom>
            <a:avLst/>
            <a:gdLst>
              <a:gd name="T0" fmla="*/ 2147483647 w 99"/>
              <a:gd name="T1" fmla="*/ 2147483647 h 212"/>
              <a:gd name="T2" fmla="*/ 0 w 99"/>
              <a:gd name="T3" fmla="*/ 0 h 212"/>
              <a:gd name="T4" fmla="*/ 2147483647 w 99"/>
              <a:gd name="T5" fmla="*/ 2147483647 h 212"/>
              <a:gd name="T6" fmla="*/ 2147483647 w 99"/>
              <a:gd name="T7" fmla="*/ 2147483647 h 212"/>
              <a:gd name="T8" fmla="*/ 0 60000 65536"/>
              <a:gd name="T9" fmla="*/ 0 60000 65536"/>
              <a:gd name="T10" fmla="*/ 0 60000 65536"/>
              <a:gd name="T11" fmla="*/ 0 60000 65536"/>
              <a:gd name="T12" fmla="*/ 0 w 99"/>
              <a:gd name="T13" fmla="*/ 0 h 212"/>
              <a:gd name="T14" fmla="*/ 99 w 99"/>
              <a:gd name="T15" fmla="*/ 212 h 212"/>
            </a:gdLst>
            <a:ahLst/>
            <a:cxnLst>
              <a:cxn ang="T8">
                <a:pos x="T0" y="T1"/>
              </a:cxn>
              <a:cxn ang="T9">
                <a:pos x="T2" y="T3"/>
              </a:cxn>
              <a:cxn ang="T10">
                <a:pos x="T4" y="T5"/>
              </a:cxn>
              <a:cxn ang="T11">
                <a:pos x="T6" y="T7"/>
              </a:cxn>
            </a:cxnLst>
            <a:rect l="T12" t="T13" r="T14" b="T15"/>
            <a:pathLst>
              <a:path w="99" h="212">
                <a:moveTo>
                  <a:pt x="99" y="51"/>
                </a:moveTo>
                <a:lnTo>
                  <a:pt x="0" y="0"/>
                </a:lnTo>
                <a:lnTo>
                  <a:pt x="49" y="212"/>
                </a:lnTo>
                <a:lnTo>
                  <a:pt x="99"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00" name="Freeform 606"/>
          <p:cNvSpPr>
            <a:spLocks/>
          </p:cNvSpPr>
          <p:nvPr/>
        </p:nvSpPr>
        <p:spPr bwMode="auto">
          <a:xfrm>
            <a:off x="5064369" y="4610102"/>
            <a:ext cx="216877" cy="93662"/>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4" y="0"/>
                </a:moveTo>
                <a:lnTo>
                  <a:pt x="93" y="36"/>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01" name="Freeform 607"/>
          <p:cNvSpPr>
            <a:spLocks/>
          </p:cNvSpPr>
          <p:nvPr/>
        </p:nvSpPr>
        <p:spPr bwMode="auto">
          <a:xfrm>
            <a:off x="5168412" y="4610102"/>
            <a:ext cx="227134" cy="93662"/>
          </a:xfrm>
          <a:custGeom>
            <a:avLst/>
            <a:gdLst>
              <a:gd name="T0" fmla="*/ 2147483647 w 98"/>
              <a:gd name="T1" fmla="*/ 2147483647 h 36"/>
              <a:gd name="T2" fmla="*/ 0 w 98"/>
              <a:gd name="T3" fmla="*/ 0 h 36"/>
              <a:gd name="T4" fmla="*/ 2147483647 w 98"/>
              <a:gd name="T5" fmla="*/ 2147483647 h 36"/>
              <a:gd name="T6" fmla="*/ 2147483647 w 98"/>
              <a:gd name="T7" fmla="*/ 2147483647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98" y="13"/>
                </a:moveTo>
                <a:lnTo>
                  <a:pt x="0" y="0"/>
                </a:lnTo>
                <a:lnTo>
                  <a:pt x="49" y="36"/>
                </a:lnTo>
                <a:lnTo>
                  <a:pt x="98"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02" name="Line 608"/>
          <p:cNvSpPr>
            <a:spLocks noChangeShapeType="1"/>
          </p:cNvSpPr>
          <p:nvPr/>
        </p:nvSpPr>
        <p:spPr bwMode="auto">
          <a:xfrm flipH="1" flipV="1">
            <a:off x="4403484" y="4116389"/>
            <a:ext cx="230065" cy="1333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03" name="Line 609"/>
          <p:cNvSpPr>
            <a:spLocks noChangeShapeType="1"/>
          </p:cNvSpPr>
          <p:nvPr/>
        </p:nvSpPr>
        <p:spPr bwMode="auto">
          <a:xfrm flipV="1">
            <a:off x="4300907" y="4116389"/>
            <a:ext cx="102577" cy="527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04" name="Line 610"/>
          <p:cNvSpPr>
            <a:spLocks noChangeShapeType="1"/>
          </p:cNvSpPr>
          <p:nvPr/>
        </p:nvSpPr>
        <p:spPr bwMode="auto">
          <a:xfrm flipH="1" flipV="1">
            <a:off x="5168412" y="4610104"/>
            <a:ext cx="227134"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05" name="Line 611"/>
          <p:cNvSpPr>
            <a:spLocks noChangeShapeType="1"/>
          </p:cNvSpPr>
          <p:nvPr/>
        </p:nvSpPr>
        <p:spPr bwMode="auto">
          <a:xfrm flipV="1">
            <a:off x="5064372" y="4610107"/>
            <a:ext cx="104043"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06" name="Line 612"/>
          <p:cNvSpPr>
            <a:spLocks noChangeShapeType="1"/>
          </p:cNvSpPr>
          <p:nvPr/>
        </p:nvSpPr>
        <p:spPr bwMode="auto">
          <a:xfrm flipH="1" flipV="1">
            <a:off x="4084027" y="4610104"/>
            <a:ext cx="216877"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07" name="Line 613"/>
          <p:cNvSpPr>
            <a:spLocks noChangeShapeType="1"/>
          </p:cNvSpPr>
          <p:nvPr/>
        </p:nvSpPr>
        <p:spPr bwMode="auto">
          <a:xfrm flipV="1">
            <a:off x="5612426" y="4610107"/>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08" name="Freeform 614"/>
          <p:cNvSpPr>
            <a:spLocks/>
          </p:cNvSpPr>
          <p:nvPr/>
        </p:nvSpPr>
        <p:spPr bwMode="auto">
          <a:xfrm>
            <a:off x="4517781" y="4249739"/>
            <a:ext cx="216877" cy="454025"/>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50" y="0"/>
                </a:moveTo>
                <a:lnTo>
                  <a:pt x="94" y="174"/>
                </a:lnTo>
                <a:lnTo>
                  <a:pt x="0" y="161"/>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09" name="Freeform 615"/>
          <p:cNvSpPr>
            <a:spLocks/>
          </p:cNvSpPr>
          <p:nvPr/>
        </p:nvSpPr>
        <p:spPr bwMode="auto">
          <a:xfrm>
            <a:off x="4633549" y="4249739"/>
            <a:ext cx="213946" cy="454025"/>
          </a:xfrm>
          <a:custGeom>
            <a:avLst/>
            <a:gdLst>
              <a:gd name="T0" fmla="*/ 2147483647 w 93"/>
              <a:gd name="T1" fmla="*/ 2147483647 h 174"/>
              <a:gd name="T2" fmla="*/ 0 w 93"/>
              <a:gd name="T3" fmla="*/ 0 h 174"/>
              <a:gd name="T4" fmla="*/ 2147483647 w 93"/>
              <a:gd name="T5" fmla="*/ 2147483647 h 174"/>
              <a:gd name="T6" fmla="*/ 2147483647 w 93"/>
              <a:gd name="T7" fmla="*/ 2147483647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151"/>
                </a:moveTo>
                <a:lnTo>
                  <a:pt x="0" y="0"/>
                </a:lnTo>
                <a:lnTo>
                  <a:pt x="44" y="174"/>
                </a:lnTo>
                <a:lnTo>
                  <a:pt x="93" y="1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10" name="Line 616"/>
          <p:cNvSpPr>
            <a:spLocks noChangeShapeType="1"/>
          </p:cNvSpPr>
          <p:nvPr/>
        </p:nvSpPr>
        <p:spPr bwMode="auto">
          <a:xfrm flipH="1" flipV="1">
            <a:off x="4633549" y="4249739"/>
            <a:ext cx="213946" cy="393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11" name="Line 617"/>
          <p:cNvSpPr>
            <a:spLocks noChangeShapeType="1"/>
          </p:cNvSpPr>
          <p:nvPr/>
        </p:nvSpPr>
        <p:spPr bwMode="auto">
          <a:xfrm flipV="1">
            <a:off x="4517781" y="4249739"/>
            <a:ext cx="115765" cy="4206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12" name="Freeform 618"/>
          <p:cNvSpPr>
            <a:spLocks/>
          </p:cNvSpPr>
          <p:nvPr/>
        </p:nvSpPr>
        <p:spPr bwMode="auto">
          <a:xfrm>
            <a:off x="5281246" y="4643444"/>
            <a:ext cx="216877" cy="87313"/>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13" name="Freeform 619"/>
          <p:cNvSpPr>
            <a:spLocks/>
          </p:cNvSpPr>
          <p:nvPr/>
        </p:nvSpPr>
        <p:spPr bwMode="auto">
          <a:xfrm>
            <a:off x="5395546" y="4643444"/>
            <a:ext cx="216877" cy="87313"/>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14" name="Freeform 620"/>
          <p:cNvSpPr>
            <a:spLocks/>
          </p:cNvSpPr>
          <p:nvPr/>
        </p:nvSpPr>
        <p:spPr bwMode="auto">
          <a:xfrm>
            <a:off x="4734659" y="4643444"/>
            <a:ext cx="218342" cy="87313"/>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15" name="Freeform 621"/>
          <p:cNvSpPr>
            <a:spLocks/>
          </p:cNvSpPr>
          <p:nvPr/>
        </p:nvSpPr>
        <p:spPr bwMode="auto">
          <a:xfrm>
            <a:off x="4847492" y="4643444"/>
            <a:ext cx="216877" cy="87313"/>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16" name="Line 622"/>
          <p:cNvSpPr>
            <a:spLocks noChangeShapeType="1"/>
          </p:cNvSpPr>
          <p:nvPr/>
        </p:nvSpPr>
        <p:spPr bwMode="auto">
          <a:xfrm flipH="1" flipV="1">
            <a:off x="5395546" y="4643439"/>
            <a:ext cx="216877"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17" name="Line 623"/>
          <p:cNvSpPr>
            <a:spLocks noChangeShapeType="1"/>
          </p:cNvSpPr>
          <p:nvPr/>
        </p:nvSpPr>
        <p:spPr bwMode="auto">
          <a:xfrm flipH="1">
            <a:off x="5281248" y="4643444"/>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18" name="Line 624"/>
          <p:cNvSpPr>
            <a:spLocks noChangeShapeType="1"/>
          </p:cNvSpPr>
          <p:nvPr/>
        </p:nvSpPr>
        <p:spPr bwMode="auto">
          <a:xfrm flipH="1" flipV="1">
            <a:off x="4847492" y="4643439"/>
            <a:ext cx="216877"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19" name="Line 625"/>
          <p:cNvSpPr>
            <a:spLocks noChangeShapeType="1"/>
          </p:cNvSpPr>
          <p:nvPr/>
        </p:nvSpPr>
        <p:spPr bwMode="auto">
          <a:xfrm flipH="1" flipV="1">
            <a:off x="4300904" y="4643439"/>
            <a:ext cx="216877"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20" name="Line 626"/>
          <p:cNvSpPr>
            <a:spLocks noChangeShapeType="1"/>
          </p:cNvSpPr>
          <p:nvPr/>
        </p:nvSpPr>
        <p:spPr bwMode="auto">
          <a:xfrm flipV="1">
            <a:off x="4734661" y="4643444"/>
            <a:ext cx="112834"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21" name="Freeform 627"/>
          <p:cNvSpPr>
            <a:spLocks/>
          </p:cNvSpPr>
          <p:nvPr/>
        </p:nvSpPr>
        <p:spPr bwMode="auto">
          <a:xfrm>
            <a:off x="4953000" y="4670427"/>
            <a:ext cx="215412" cy="93662"/>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9" y="0"/>
                </a:moveTo>
                <a:lnTo>
                  <a:pt x="93"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22" name="Freeform 628"/>
          <p:cNvSpPr>
            <a:spLocks/>
          </p:cNvSpPr>
          <p:nvPr/>
        </p:nvSpPr>
        <p:spPr bwMode="auto">
          <a:xfrm>
            <a:off x="5064369" y="4670427"/>
            <a:ext cx="216877" cy="93662"/>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3"/>
                </a:moveTo>
                <a:lnTo>
                  <a:pt x="0" y="0"/>
                </a:lnTo>
                <a:lnTo>
                  <a:pt x="44" y="36"/>
                </a:lnTo>
                <a:lnTo>
                  <a:pt x="93"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23" name="Line 629"/>
          <p:cNvSpPr>
            <a:spLocks noChangeShapeType="1"/>
          </p:cNvSpPr>
          <p:nvPr/>
        </p:nvSpPr>
        <p:spPr bwMode="auto">
          <a:xfrm flipH="1" flipV="1">
            <a:off x="5064369" y="4670432"/>
            <a:ext cx="216877"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24" name="Line 630"/>
          <p:cNvSpPr>
            <a:spLocks noChangeShapeType="1"/>
          </p:cNvSpPr>
          <p:nvPr/>
        </p:nvSpPr>
        <p:spPr bwMode="auto">
          <a:xfrm flipV="1">
            <a:off x="5498124" y="4670432"/>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25" name="Line 631"/>
          <p:cNvSpPr>
            <a:spLocks noChangeShapeType="1"/>
          </p:cNvSpPr>
          <p:nvPr/>
        </p:nvSpPr>
        <p:spPr bwMode="auto">
          <a:xfrm flipV="1">
            <a:off x="4953000" y="4670432"/>
            <a:ext cx="111369"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26" name="Line 632"/>
          <p:cNvSpPr>
            <a:spLocks noChangeShapeType="1"/>
          </p:cNvSpPr>
          <p:nvPr/>
        </p:nvSpPr>
        <p:spPr bwMode="auto">
          <a:xfrm flipH="1" flipV="1">
            <a:off x="4517781" y="4670432"/>
            <a:ext cx="216877"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27" name="Line 633"/>
          <p:cNvSpPr>
            <a:spLocks noChangeShapeType="1"/>
          </p:cNvSpPr>
          <p:nvPr/>
        </p:nvSpPr>
        <p:spPr bwMode="auto">
          <a:xfrm flipH="1" flipV="1">
            <a:off x="5281246" y="4703764"/>
            <a:ext cx="216877"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28" name="Line 634"/>
          <p:cNvSpPr>
            <a:spLocks noChangeShapeType="1"/>
          </p:cNvSpPr>
          <p:nvPr/>
        </p:nvSpPr>
        <p:spPr bwMode="auto">
          <a:xfrm flipH="1">
            <a:off x="5168413" y="4703769"/>
            <a:ext cx="112834"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29" name="Line 635"/>
          <p:cNvSpPr>
            <a:spLocks noChangeShapeType="1"/>
          </p:cNvSpPr>
          <p:nvPr/>
        </p:nvSpPr>
        <p:spPr bwMode="auto">
          <a:xfrm flipH="1" flipV="1">
            <a:off x="4734659" y="4703764"/>
            <a:ext cx="218342"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0" name="Line 636"/>
          <p:cNvSpPr>
            <a:spLocks noChangeShapeType="1"/>
          </p:cNvSpPr>
          <p:nvPr/>
        </p:nvSpPr>
        <p:spPr bwMode="auto">
          <a:xfrm flipH="1" flipV="1">
            <a:off x="4953000" y="4730757"/>
            <a:ext cx="215412"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1" name="Line 637"/>
          <p:cNvSpPr>
            <a:spLocks noChangeShapeType="1"/>
          </p:cNvSpPr>
          <p:nvPr/>
        </p:nvSpPr>
        <p:spPr bwMode="auto">
          <a:xfrm>
            <a:off x="4242291" y="2189164"/>
            <a:ext cx="559777" cy="298450"/>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2" name="Line 638"/>
          <p:cNvSpPr>
            <a:spLocks noChangeShapeType="1"/>
          </p:cNvSpPr>
          <p:nvPr/>
        </p:nvSpPr>
        <p:spPr bwMode="auto">
          <a:xfrm flipV="1">
            <a:off x="4472356" y="2487614"/>
            <a:ext cx="317989" cy="25400"/>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3" name="Line 639"/>
          <p:cNvSpPr>
            <a:spLocks noChangeShapeType="1"/>
          </p:cNvSpPr>
          <p:nvPr/>
        </p:nvSpPr>
        <p:spPr bwMode="auto">
          <a:xfrm>
            <a:off x="4759572" y="2487617"/>
            <a:ext cx="98181" cy="130175"/>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4" name="Line 640"/>
          <p:cNvSpPr>
            <a:spLocks noChangeShapeType="1"/>
          </p:cNvSpPr>
          <p:nvPr/>
        </p:nvSpPr>
        <p:spPr bwMode="auto">
          <a:xfrm flipV="1">
            <a:off x="3892062" y="1609727"/>
            <a:ext cx="175846" cy="6191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5" name="Line 641"/>
          <p:cNvSpPr>
            <a:spLocks noChangeShapeType="1"/>
          </p:cNvSpPr>
          <p:nvPr/>
        </p:nvSpPr>
        <p:spPr bwMode="auto">
          <a:xfrm flipV="1">
            <a:off x="3836378" y="2184402"/>
            <a:ext cx="414704" cy="1143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6" name="Line 642"/>
          <p:cNvSpPr>
            <a:spLocks noChangeShapeType="1"/>
          </p:cNvSpPr>
          <p:nvPr/>
        </p:nvSpPr>
        <p:spPr bwMode="auto">
          <a:xfrm flipH="1" flipV="1">
            <a:off x="4021018" y="2241552"/>
            <a:ext cx="444012" cy="279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7" name="Line 643"/>
          <p:cNvSpPr>
            <a:spLocks noChangeShapeType="1"/>
          </p:cNvSpPr>
          <p:nvPr/>
        </p:nvSpPr>
        <p:spPr bwMode="auto">
          <a:xfrm flipH="1" flipV="1">
            <a:off x="3931628" y="1657352"/>
            <a:ext cx="95250" cy="584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8" name="Line 644"/>
          <p:cNvSpPr>
            <a:spLocks noChangeShapeType="1"/>
          </p:cNvSpPr>
          <p:nvPr/>
        </p:nvSpPr>
        <p:spPr bwMode="auto">
          <a:xfrm flipH="1" flipV="1">
            <a:off x="3861289" y="1314452"/>
            <a:ext cx="70338" cy="3365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9" name="Line 645"/>
          <p:cNvSpPr>
            <a:spLocks noChangeShapeType="1"/>
          </p:cNvSpPr>
          <p:nvPr/>
        </p:nvSpPr>
        <p:spPr bwMode="auto">
          <a:xfrm flipV="1">
            <a:off x="3804141" y="1535114"/>
            <a:ext cx="38100" cy="635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40" name="Rectangle 647"/>
          <p:cNvSpPr>
            <a:spLocks noChangeArrowheads="1"/>
          </p:cNvSpPr>
          <p:nvPr/>
        </p:nvSpPr>
        <p:spPr bwMode="auto">
          <a:xfrm>
            <a:off x="6562725" y="4375153"/>
            <a:ext cx="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sz="2400">
              <a:latin typeface="Times New Roman" charset="0"/>
            </a:endParaRPr>
          </a:p>
        </p:txBody>
      </p:sp>
      <p:sp>
        <p:nvSpPr>
          <p:cNvPr id="1341" name="Freeform 648"/>
          <p:cNvSpPr>
            <a:spLocks/>
          </p:cNvSpPr>
          <p:nvPr/>
        </p:nvSpPr>
        <p:spPr bwMode="auto">
          <a:xfrm>
            <a:off x="1951895" y="2432052"/>
            <a:ext cx="5543550" cy="1231900"/>
          </a:xfrm>
          <a:custGeom>
            <a:avLst/>
            <a:gdLst>
              <a:gd name="T0" fmla="*/ 2147483647 w 3492"/>
              <a:gd name="T1" fmla="*/ 2147483647 h 776"/>
              <a:gd name="T2" fmla="*/ 0 w 3492"/>
              <a:gd name="T3" fmla="*/ 2147483647 h 776"/>
              <a:gd name="T4" fmla="*/ 2147483647 w 3492"/>
              <a:gd name="T5" fmla="*/ 2147483647 h 776"/>
              <a:gd name="T6" fmla="*/ 2147483647 w 3492"/>
              <a:gd name="T7" fmla="*/ 2147483647 h 776"/>
              <a:gd name="T8" fmla="*/ 2147483647 w 3492"/>
              <a:gd name="T9" fmla="*/ 0 h 776"/>
              <a:gd name="T10" fmla="*/ 2147483647 w 3492"/>
              <a:gd name="T11" fmla="*/ 2147483647 h 776"/>
              <a:gd name="T12" fmla="*/ 2147483647 w 3492"/>
              <a:gd name="T13" fmla="*/ 2147483647 h 776"/>
              <a:gd name="T14" fmla="*/ 2147483647 w 3492"/>
              <a:gd name="T15" fmla="*/ 2147483647 h 776"/>
              <a:gd name="T16" fmla="*/ 2147483647 w 3492"/>
              <a:gd name="T17" fmla="*/ 2147483647 h 776"/>
              <a:gd name="T18" fmla="*/ 2147483647 w 3492"/>
              <a:gd name="T19" fmla="*/ 2147483647 h 776"/>
              <a:gd name="T20" fmla="*/ 2147483647 w 3492"/>
              <a:gd name="T21" fmla="*/ 2147483647 h 776"/>
              <a:gd name="T22" fmla="*/ 2147483647 w 3492"/>
              <a:gd name="T23" fmla="*/ 2147483647 h 776"/>
              <a:gd name="T24" fmla="*/ 2147483647 w 3492"/>
              <a:gd name="T25" fmla="*/ 2147483647 h 776"/>
              <a:gd name="T26" fmla="*/ 2147483647 w 3492"/>
              <a:gd name="T27" fmla="*/ 2147483647 h 776"/>
              <a:gd name="T28" fmla="*/ 2147483647 w 3492"/>
              <a:gd name="T29" fmla="*/ 2147483647 h 776"/>
              <a:gd name="T30" fmla="*/ 2147483647 w 3492"/>
              <a:gd name="T31" fmla="*/ 2147483647 h 7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92"/>
              <a:gd name="T49" fmla="*/ 0 h 776"/>
              <a:gd name="T50" fmla="*/ 3492 w 3492"/>
              <a:gd name="T51" fmla="*/ 776 h 7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92" h="776">
                <a:moveTo>
                  <a:pt x="900" y="44"/>
                </a:moveTo>
                <a:lnTo>
                  <a:pt x="0" y="480"/>
                </a:lnTo>
                <a:lnTo>
                  <a:pt x="2320" y="776"/>
                </a:lnTo>
                <a:lnTo>
                  <a:pt x="3492" y="244"/>
                </a:lnTo>
                <a:lnTo>
                  <a:pt x="1700" y="0"/>
                </a:lnTo>
                <a:lnTo>
                  <a:pt x="1788" y="40"/>
                </a:lnTo>
                <a:lnTo>
                  <a:pt x="1948" y="228"/>
                </a:lnTo>
                <a:lnTo>
                  <a:pt x="1896" y="248"/>
                </a:lnTo>
                <a:lnTo>
                  <a:pt x="1808" y="268"/>
                </a:lnTo>
                <a:lnTo>
                  <a:pt x="1668" y="284"/>
                </a:lnTo>
                <a:lnTo>
                  <a:pt x="1428" y="264"/>
                </a:lnTo>
                <a:lnTo>
                  <a:pt x="1272" y="228"/>
                </a:lnTo>
                <a:lnTo>
                  <a:pt x="1132" y="144"/>
                </a:lnTo>
                <a:lnTo>
                  <a:pt x="992" y="152"/>
                </a:lnTo>
                <a:lnTo>
                  <a:pt x="928" y="108"/>
                </a:lnTo>
                <a:lnTo>
                  <a:pt x="900" y="44"/>
                </a:lnTo>
                <a:close/>
              </a:path>
            </a:pathLst>
          </a:custGeom>
          <a:solidFill>
            <a:srgbClr val="99FF99">
              <a:alpha val="50195"/>
            </a:srgbClr>
          </a:solidFill>
          <a:ln w="9525">
            <a:solidFill>
              <a:schemeClr val="tx1"/>
            </a:solidFill>
            <a:round/>
            <a:headEnd/>
            <a:tailEnd/>
          </a:ln>
        </p:spPr>
        <p:txBody>
          <a:bodyPr/>
          <a:lstStyle/>
          <a:p>
            <a:endParaRPr lang="en-US"/>
          </a:p>
        </p:txBody>
      </p:sp>
      <p:sp>
        <p:nvSpPr>
          <p:cNvPr id="1342" name="AutoShape 649"/>
          <p:cNvSpPr>
            <a:spLocks noChangeArrowheads="1"/>
          </p:cNvSpPr>
          <p:nvPr/>
        </p:nvSpPr>
        <p:spPr bwMode="gray">
          <a:xfrm>
            <a:off x="148004" y="3832227"/>
            <a:ext cx="1651488" cy="1003300"/>
          </a:xfrm>
          <a:prstGeom prst="wedgeRoundRectCallout">
            <a:avLst>
              <a:gd name="adj1" fmla="val 83125"/>
              <a:gd name="adj2" fmla="val -105727"/>
              <a:gd name="adj3" fmla="val 16667"/>
            </a:avLst>
          </a:prstGeom>
          <a:solidFill>
            <a:srgbClr val="990000"/>
          </a:solidFill>
          <a:ln w="9525">
            <a:solidFill>
              <a:schemeClr val="tx1"/>
            </a:solidFill>
            <a:miter lim="800000"/>
            <a:headEnd/>
            <a:tailEnd/>
          </a:ln>
          <a:scene3d>
            <a:camera prst="orthographicFront"/>
            <a:lightRig rig="threePt" dir="t"/>
          </a:scene3d>
          <a:sp3d>
            <a:bevelT/>
          </a:sp3d>
        </p:spPr>
        <p:txBody>
          <a:bodyPr/>
          <a:lstStyle/>
          <a:p>
            <a:pPr algn="ctr">
              <a:defRPr/>
            </a:pPr>
            <a:r>
              <a:rPr lang="en-GB">
                <a:solidFill>
                  <a:schemeClr val="bg1"/>
                </a:solidFill>
                <a:ea typeface="+mn-ea"/>
                <a:cs typeface="+mn-cs"/>
              </a:rPr>
              <a:t>Required</a:t>
            </a:r>
          </a:p>
          <a:p>
            <a:pPr algn="ctr">
              <a:defRPr/>
            </a:pPr>
            <a:r>
              <a:rPr lang="en-GB">
                <a:solidFill>
                  <a:schemeClr val="bg1"/>
                </a:solidFill>
                <a:ea typeface="+mn-ea"/>
                <a:cs typeface="+mn-cs"/>
              </a:rPr>
              <a:t>Customer</a:t>
            </a:r>
          </a:p>
          <a:p>
            <a:pPr algn="ctr">
              <a:defRPr/>
            </a:pPr>
            <a:r>
              <a:rPr lang="en-GB">
                <a:solidFill>
                  <a:schemeClr val="bg1"/>
                </a:solidFill>
                <a:ea typeface="+mn-ea"/>
                <a:cs typeface="+mn-cs"/>
              </a:rPr>
              <a:t>Performance</a:t>
            </a:r>
          </a:p>
        </p:txBody>
      </p:sp>
      <p:grpSp>
        <p:nvGrpSpPr>
          <p:cNvPr id="1343" name="Group 650"/>
          <p:cNvGrpSpPr>
            <a:grpSpLocks/>
          </p:cNvGrpSpPr>
          <p:nvPr/>
        </p:nvGrpSpPr>
        <p:grpSpPr bwMode="auto">
          <a:xfrm>
            <a:off x="2775441" y="1327152"/>
            <a:ext cx="1094643" cy="3109912"/>
            <a:chOff x="201" y="546"/>
            <a:chExt cx="689" cy="1959"/>
          </a:xfrm>
        </p:grpSpPr>
        <p:sp>
          <p:nvSpPr>
            <p:cNvPr id="1344" name="Line 651"/>
            <p:cNvSpPr>
              <a:spLocks noChangeShapeType="1"/>
            </p:cNvSpPr>
            <p:nvPr/>
          </p:nvSpPr>
          <p:spPr bwMode="auto">
            <a:xfrm flipV="1">
              <a:off x="649" y="798"/>
              <a:ext cx="127" cy="403"/>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45" name="Line 652"/>
            <p:cNvSpPr>
              <a:spLocks noChangeShapeType="1"/>
            </p:cNvSpPr>
            <p:nvPr/>
          </p:nvSpPr>
          <p:spPr bwMode="auto">
            <a:xfrm flipV="1">
              <a:off x="826" y="546"/>
              <a:ext cx="64" cy="159"/>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46" name="Line 653"/>
            <p:cNvSpPr>
              <a:spLocks noChangeShapeType="1"/>
            </p:cNvSpPr>
            <p:nvPr/>
          </p:nvSpPr>
          <p:spPr bwMode="auto">
            <a:xfrm flipV="1">
              <a:off x="545" y="1193"/>
              <a:ext cx="112" cy="37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47" name="Line 654"/>
            <p:cNvSpPr>
              <a:spLocks noChangeShapeType="1"/>
            </p:cNvSpPr>
            <p:nvPr/>
          </p:nvSpPr>
          <p:spPr bwMode="auto">
            <a:xfrm flipV="1">
              <a:off x="480" y="1568"/>
              <a:ext cx="65" cy="257"/>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48" name="Line 655"/>
            <p:cNvSpPr>
              <a:spLocks noChangeShapeType="1"/>
            </p:cNvSpPr>
            <p:nvPr/>
          </p:nvSpPr>
          <p:spPr bwMode="auto">
            <a:xfrm flipV="1">
              <a:off x="408" y="1825"/>
              <a:ext cx="72" cy="286"/>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49" name="Line 656"/>
            <p:cNvSpPr>
              <a:spLocks noChangeShapeType="1"/>
            </p:cNvSpPr>
            <p:nvPr/>
          </p:nvSpPr>
          <p:spPr bwMode="auto">
            <a:xfrm flipV="1">
              <a:off x="344" y="2111"/>
              <a:ext cx="64" cy="31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50" name="Line 657"/>
            <p:cNvSpPr>
              <a:spLocks noChangeShapeType="1"/>
            </p:cNvSpPr>
            <p:nvPr/>
          </p:nvSpPr>
          <p:spPr bwMode="auto">
            <a:xfrm flipV="1">
              <a:off x="273" y="2429"/>
              <a:ext cx="71" cy="3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51" name="Line 658"/>
            <p:cNvSpPr>
              <a:spLocks noChangeShapeType="1"/>
            </p:cNvSpPr>
            <p:nvPr/>
          </p:nvSpPr>
          <p:spPr bwMode="auto">
            <a:xfrm flipV="1">
              <a:off x="201" y="2467"/>
              <a:ext cx="72"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52" name="Line 659"/>
            <p:cNvSpPr>
              <a:spLocks noChangeShapeType="1"/>
            </p:cNvSpPr>
            <p:nvPr/>
          </p:nvSpPr>
          <p:spPr bwMode="auto">
            <a:xfrm flipV="1">
              <a:off x="773" y="698"/>
              <a:ext cx="52" cy="10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353" name="Oval 660"/>
          <p:cNvSpPr>
            <a:spLocks noChangeArrowheads="1"/>
          </p:cNvSpPr>
          <p:nvPr/>
        </p:nvSpPr>
        <p:spPr bwMode="auto">
          <a:xfrm>
            <a:off x="2706568" y="4338644"/>
            <a:ext cx="193431" cy="193675"/>
          </a:xfrm>
          <a:prstGeom prst="ellipse">
            <a:avLst/>
          </a:prstGeom>
          <a:solidFill>
            <a:srgbClr val="FFCC66"/>
          </a:solidFill>
          <a:ln w="9525">
            <a:solidFill>
              <a:schemeClr val="tx1"/>
            </a:solidFill>
            <a:round/>
            <a:headEnd/>
            <a:tailEnd/>
          </a:ln>
        </p:spPr>
        <p:txBody>
          <a:bodyPr wrap="none" anchor="ctr"/>
          <a:lstStyle/>
          <a:p>
            <a:pPr algn="ctr"/>
            <a:endParaRPr lang="en-US" sz="2400">
              <a:latin typeface="Times New Roman" charset="0"/>
            </a:endParaRPr>
          </a:p>
        </p:txBody>
      </p:sp>
      <p:sp>
        <p:nvSpPr>
          <p:cNvPr id="1354" name="Line 661"/>
          <p:cNvSpPr>
            <a:spLocks noChangeShapeType="1"/>
          </p:cNvSpPr>
          <p:nvPr/>
        </p:nvSpPr>
        <p:spPr bwMode="auto">
          <a:xfrm>
            <a:off x="5731122" y="4264027"/>
            <a:ext cx="219808" cy="23812"/>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1355" name="Group 662"/>
          <p:cNvGrpSpPr>
            <a:grpSpLocks/>
          </p:cNvGrpSpPr>
          <p:nvPr/>
        </p:nvGrpSpPr>
        <p:grpSpPr bwMode="auto">
          <a:xfrm>
            <a:off x="3871546" y="1327152"/>
            <a:ext cx="1828800" cy="2546350"/>
            <a:chOff x="893" y="551"/>
            <a:chExt cx="1152" cy="1604"/>
          </a:xfrm>
        </p:grpSpPr>
        <p:sp>
          <p:nvSpPr>
            <p:cNvPr id="1356" name="Line 663"/>
            <p:cNvSpPr>
              <a:spLocks noChangeShapeType="1"/>
            </p:cNvSpPr>
            <p:nvPr/>
          </p:nvSpPr>
          <p:spPr bwMode="auto">
            <a:xfrm flipH="1" flipV="1">
              <a:off x="1443" y="1341"/>
              <a:ext cx="137" cy="15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57" name="Line 664"/>
            <p:cNvSpPr>
              <a:spLocks noChangeShapeType="1"/>
            </p:cNvSpPr>
            <p:nvPr/>
          </p:nvSpPr>
          <p:spPr bwMode="auto">
            <a:xfrm flipH="1" flipV="1">
              <a:off x="1580" y="1499"/>
              <a:ext cx="136" cy="17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58" name="Line 665"/>
            <p:cNvSpPr>
              <a:spLocks noChangeShapeType="1"/>
            </p:cNvSpPr>
            <p:nvPr/>
          </p:nvSpPr>
          <p:spPr bwMode="auto">
            <a:xfrm flipH="1" flipV="1">
              <a:off x="1716" y="1674"/>
              <a:ext cx="143" cy="204"/>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59" name="Line 666"/>
            <p:cNvSpPr>
              <a:spLocks noChangeShapeType="1"/>
            </p:cNvSpPr>
            <p:nvPr/>
          </p:nvSpPr>
          <p:spPr bwMode="auto">
            <a:xfrm flipH="1" flipV="1">
              <a:off x="1859" y="1878"/>
              <a:ext cx="137" cy="151"/>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60" name="Line 667"/>
            <p:cNvSpPr>
              <a:spLocks noChangeShapeType="1"/>
            </p:cNvSpPr>
            <p:nvPr/>
          </p:nvSpPr>
          <p:spPr bwMode="auto">
            <a:xfrm>
              <a:off x="1389" y="1300"/>
              <a:ext cx="64" cy="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61" name="Line 668"/>
            <p:cNvSpPr>
              <a:spLocks noChangeShapeType="1"/>
            </p:cNvSpPr>
            <p:nvPr/>
          </p:nvSpPr>
          <p:spPr bwMode="auto">
            <a:xfrm flipH="1" flipV="1">
              <a:off x="1085" y="1111"/>
              <a:ext cx="304" cy="18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62" name="Line 669"/>
            <p:cNvSpPr>
              <a:spLocks noChangeShapeType="1"/>
            </p:cNvSpPr>
            <p:nvPr/>
          </p:nvSpPr>
          <p:spPr bwMode="auto">
            <a:xfrm flipH="1" flipV="1">
              <a:off x="985" y="747"/>
              <a:ext cx="116" cy="36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63" name="Line 670"/>
            <p:cNvSpPr>
              <a:spLocks noChangeShapeType="1"/>
            </p:cNvSpPr>
            <p:nvPr/>
          </p:nvSpPr>
          <p:spPr bwMode="auto">
            <a:xfrm flipH="1" flipV="1">
              <a:off x="893" y="551"/>
              <a:ext cx="92" cy="20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64" name="Line 671"/>
            <p:cNvSpPr>
              <a:spLocks noChangeShapeType="1"/>
            </p:cNvSpPr>
            <p:nvPr/>
          </p:nvSpPr>
          <p:spPr bwMode="auto">
            <a:xfrm>
              <a:off x="1993" y="2027"/>
              <a:ext cx="52" cy="12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365" name="Oval 672"/>
          <p:cNvSpPr>
            <a:spLocks noChangeArrowheads="1"/>
          </p:cNvSpPr>
          <p:nvPr/>
        </p:nvSpPr>
        <p:spPr bwMode="auto">
          <a:xfrm>
            <a:off x="5936273" y="4187828"/>
            <a:ext cx="193431" cy="193675"/>
          </a:xfrm>
          <a:prstGeom prst="ellipse">
            <a:avLst/>
          </a:prstGeom>
          <a:solidFill>
            <a:srgbClr val="FFCC66"/>
          </a:solidFill>
          <a:ln w="9525">
            <a:solidFill>
              <a:schemeClr val="tx1"/>
            </a:solidFill>
            <a:round/>
            <a:headEnd/>
            <a:tailEnd/>
          </a:ln>
        </p:spPr>
        <p:txBody>
          <a:bodyPr wrap="none" anchor="ctr"/>
          <a:lstStyle/>
          <a:p>
            <a:pPr algn="ctr"/>
            <a:endParaRPr lang="en-US" sz="2400">
              <a:latin typeface="Times New Roman" charset="0"/>
            </a:endParaRPr>
          </a:p>
        </p:txBody>
      </p:sp>
      <p:grpSp>
        <p:nvGrpSpPr>
          <p:cNvPr id="1366" name="Group 673"/>
          <p:cNvGrpSpPr>
            <a:grpSpLocks/>
          </p:cNvGrpSpPr>
          <p:nvPr/>
        </p:nvGrpSpPr>
        <p:grpSpPr bwMode="auto">
          <a:xfrm>
            <a:off x="1667608" y="4546607"/>
            <a:ext cx="1869831" cy="915987"/>
            <a:chOff x="1189" y="3113"/>
            <a:chExt cx="1178" cy="577"/>
          </a:xfrm>
        </p:grpSpPr>
        <p:sp>
          <p:nvSpPr>
            <p:cNvPr id="1367" name="Text Box 674"/>
            <p:cNvSpPr txBox="1">
              <a:spLocks noChangeArrowheads="1"/>
            </p:cNvSpPr>
            <p:nvPr/>
          </p:nvSpPr>
          <p:spPr bwMode="auto">
            <a:xfrm>
              <a:off x="1189" y="3286"/>
              <a:ext cx="1178" cy="4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800" dirty="0"/>
                <a:t>Variation in X</a:t>
              </a:r>
              <a:r>
                <a:rPr lang="en-GB" sz="1800" baseline="-25000" dirty="0"/>
                <a:t>1</a:t>
              </a:r>
              <a:r>
                <a:rPr lang="en-GB" sz="1800" dirty="0"/>
                <a:t> due to noise </a:t>
              </a:r>
            </a:p>
          </p:txBody>
        </p:sp>
        <p:sp>
          <p:nvSpPr>
            <p:cNvPr id="1368" name="Line 675"/>
            <p:cNvSpPr>
              <a:spLocks noChangeShapeType="1"/>
            </p:cNvSpPr>
            <p:nvPr/>
          </p:nvSpPr>
          <p:spPr bwMode="auto">
            <a:xfrm>
              <a:off x="1621" y="3113"/>
              <a:ext cx="411" cy="84"/>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grpSp>
      <p:grpSp>
        <p:nvGrpSpPr>
          <p:cNvPr id="1369" name="Group 676"/>
          <p:cNvGrpSpPr>
            <a:grpSpLocks/>
          </p:cNvGrpSpPr>
          <p:nvPr/>
        </p:nvGrpSpPr>
        <p:grpSpPr bwMode="auto">
          <a:xfrm>
            <a:off x="6052034" y="4160839"/>
            <a:ext cx="2295869" cy="641350"/>
            <a:chOff x="3951" y="2870"/>
            <a:chExt cx="1446" cy="404"/>
          </a:xfrm>
        </p:grpSpPr>
        <p:sp>
          <p:nvSpPr>
            <p:cNvPr id="1370" name="Text Box 677"/>
            <p:cNvSpPr txBox="1">
              <a:spLocks noChangeArrowheads="1"/>
            </p:cNvSpPr>
            <p:nvPr/>
          </p:nvSpPr>
          <p:spPr bwMode="auto">
            <a:xfrm>
              <a:off x="4219" y="2870"/>
              <a:ext cx="1178" cy="4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800"/>
                <a:t>Variation in X</a:t>
              </a:r>
              <a:r>
                <a:rPr lang="en-GB" sz="1800" baseline="-25000"/>
                <a:t>2</a:t>
              </a:r>
              <a:r>
                <a:rPr lang="en-GB" sz="1800"/>
                <a:t> due to noise </a:t>
              </a:r>
            </a:p>
          </p:txBody>
        </p:sp>
        <p:sp>
          <p:nvSpPr>
            <p:cNvPr id="1371" name="Line 678"/>
            <p:cNvSpPr>
              <a:spLocks noChangeShapeType="1"/>
            </p:cNvSpPr>
            <p:nvPr/>
          </p:nvSpPr>
          <p:spPr bwMode="auto">
            <a:xfrm flipV="1">
              <a:off x="3951" y="2912"/>
              <a:ext cx="271" cy="189"/>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grpSp>
      <p:grpSp>
        <p:nvGrpSpPr>
          <p:cNvPr id="1372" name="Group 1371"/>
          <p:cNvGrpSpPr>
            <a:grpSpLocks/>
          </p:cNvGrpSpPr>
          <p:nvPr/>
        </p:nvGrpSpPr>
        <p:grpSpPr bwMode="auto">
          <a:xfrm>
            <a:off x="2277918" y="1116016"/>
            <a:ext cx="400808" cy="2733675"/>
            <a:chOff x="2632841" y="647698"/>
            <a:chExt cx="434209" cy="2733675"/>
          </a:xfrm>
        </p:grpSpPr>
        <p:sp>
          <p:nvSpPr>
            <p:cNvPr id="1373" name="Line 680"/>
            <p:cNvSpPr>
              <a:spLocks noChangeShapeType="1"/>
            </p:cNvSpPr>
            <p:nvPr/>
          </p:nvSpPr>
          <p:spPr bwMode="gray">
            <a:xfrm flipV="1">
              <a:off x="3067050" y="781050"/>
              <a:ext cx="0" cy="2476500"/>
            </a:xfrm>
            <a:prstGeom prst="line">
              <a:avLst/>
            </a:prstGeom>
            <a:noFill/>
            <a:ln w="57150">
              <a:solidFill>
                <a:srgbClr val="FF0000"/>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374" name="Text Box 681"/>
            <p:cNvSpPr txBox="1">
              <a:spLocks noChangeArrowheads="1"/>
            </p:cNvSpPr>
            <p:nvPr/>
          </p:nvSpPr>
          <p:spPr bwMode="gray">
            <a:xfrm rot="16200000">
              <a:off x="1449387" y="1831152"/>
              <a:ext cx="2733675" cy="3667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600" b="1"/>
                <a:t>Variation in Performance </a:t>
              </a:r>
            </a:p>
          </p:txBody>
        </p:sp>
      </p:grpSp>
      <p:grpSp>
        <p:nvGrpSpPr>
          <p:cNvPr id="1375" name="Group 682"/>
          <p:cNvGrpSpPr>
            <a:grpSpLocks/>
          </p:cNvGrpSpPr>
          <p:nvPr/>
        </p:nvGrpSpPr>
        <p:grpSpPr bwMode="auto">
          <a:xfrm>
            <a:off x="2879483" y="1338265"/>
            <a:ext cx="1614854" cy="2435225"/>
            <a:chOff x="3259" y="1044"/>
            <a:chExt cx="1017" cy="1534"/>
          </a:xfrm>
        </p:grpSpPr>
        <p:sp>
          <p:nvSpPr>
            <p:cNvPr id="1376" name="Freeform 683"/>
            <p:cNvSpPr>
              <a:spLocks/>
            </p:cNvSpPr>
            <p:nvPr/>
          </p:nvSpPr>
          <p:spPr bwMode="auto">
            <a:xfrm>
              <a:off x="3748" y="1044"/>
              <a:ext cx="276" cy="273"/>
            </a:xfrm>
            <a:custGeom>
              <a:avLst/>
              <a:gdLst>
                <a:gd name="T0" fmla="*/ 132 w 276"/>
                <a:gd name="T1" fmla="*/ 0 h 273"/>
                <a:gd name="T2" fmla="*/ 0 w 276"/>
                <a:gd name="T3" fmla="*/ 225 h 273"/>
                <a:gd name="T4" fmla="*/ 135 w 276"/>
                <a:gd name="T5" fmla="*/ 273 h 273"/>
                <a:gd name="T6" fmla="*/ 276 w 276"/>
                <a:gd name="T7" fmla="*/ 243 h 273"/>
                <a:gd name="T8" fmla="*/ 258 w 276"/>
                <a:gd name="T9" fmla="*/ 174 h 273"/>
                <a:gd name="T10" fmla="*/ 132 w 276"/>
                <a:gd name="T11" fmla="*/ 0 h 273"/>
                <a:gd name="T12" fmla="*/ 0 60000 65536"/>
                <a:gd name="T13" fmla="*/ 0 60000 65536"/>
                <a:gd name="T14" fmla="*/ 0 60000 65536"/>
                <a:gd name="T15" fmla="*/ 0 60000 65536"/>
                <a:gd name="T16" fmla="*/ 0 60000 65536"/>
                <a:gd name="T17" fmla="*/ 0 60000 65536"/>
                <a:gd name="T18" fmla="*/ 0 w 276"/>
                <a:gd name="T19" fmla="*/ 0 h 273"/>
                <a:gd name="T20" fmla="*/ 276 w 276"/>
                <a:gd name="T21" fmla="*/ 273 h 273"/>
              </a:gdLst>
              <a:ahLst/>
              <a:cxnLst>
                <a:cxn ang="T12">
                  <a:pos x="T0" y="T1"/>
                </a:cxn>
                <a:cxn ang="T13">
                  <a:pos x="T2" y="T3"/>
                </a:cxn>
                <a:cxn ang="T14">
                  <a:pos x="T4" y="T5"/>
                </a:cxn>
                <a:cxn ang="T15">
                  <a:pos x="T6" y="T7"/>
                </a:cxn>
                <a:cxn ang="T16">
                  <a:pos x="T8" y="T9"/>
                </a:cxn>
                <a:cxn ang="T17">
                  <a:pos x="T10" y="T11"/>
                </a:cxn>
              </a:cxnLst>
              <a:rect l="T18" t="T19" r="T20" b="T21"/>
              <a:pathLst>
                <a:path w="276" h="273">
                  <a:moveTo>
                    <a:pt x="132" y="0"/>
                  </a:moveTo>
                  <a:lnTo>
                    <a:pt x="0" y="225"/>
                  </a:lnTo>
                  <a:lnTo>
                    <a:pt x="135" y="273"/>
                  </a:lnTo>
                  <a:lnTo>
                    <a:pt x="276" y="243"/>
                  </a:lnTo>
                  <a:lnTo>
                    <a:pt x="258" y="174"/>
                  </a:lnTo>
                  <a:lnTo>
                    <a:pt x="132" y="0"/>
                  </a:lnTo>
                  <a:close/>
                </a:path>
              </a:pathLst>
            </a:custGeom>
            <a:solidFill>
              <a:srgbClr val="FF0000">
                <a:alpha val="8196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77" name="Freeform 684"/>
            <p:cNvSpPr>
              <a:spLocks/>
            </p:cNvSpPr>
            <p:nvPr/>
          </p:nvSpPr>
          <p:spPr bwMode="auto">
            <a:xfrm>
              <a:off x="3634" y="1269"/>
              <a:ext cx="483" cy="381"/>
            </a:xfrm>
            <a:custGeom>
              <a:avLst/>
              <a:gdLst>
                <a:gd name="T0" fmla="*/ 111 w 483"/>
                <a:gd name="T1" fmla="*/ 0 h 381"/>
                <a:gd name="T2" fmla="*/ 27 w 483"/>
                <a:gd name="T3" fmla="*/ 207 h 381"/>
                <a:gd name="T4" fmla="*/ 0 w 483"/>
                <a:gd name="T5" fmla="*/ 315 h 381"/>
                <a:gd name="T6" fmla="*/ 84 w 483"/>
                <a:gd name="T7" fmla="*/ 345 h 381"/>
                <a:gd name="T8" fmla="*/ 213 w 483"/>
                <a:gd name="T9" fmla="*/ 381 h 381"/>
                <a:gd name="T10" fmla="*/ 483 w 483"/>
                <a:gd name="T11" fmla="*/ 309 h 381"/>
                <a:gd name="T12" fmla="*/ 393 w 483"/>
                <a:gd name="T13" fmla="*/ 15 h 381"/>
                <a:gd name="T14" fmla="*/ 252 w 483"/>
                <a:gd name="T15" fmla="*/ 48 h 381"/>
                <a:gd name="T16" fmla="*/ 111 w 483"/>
                <a:gd name="T17" fmla="*/ 0 h 3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3"/>
                <a:gd name="T28" fmla="*/ 0 h 381"/>
                <a:gd name="T29" fmla="*/ 483 w 483"/>
                <a:gd name="T30" fmla="*/ 381 h 3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3" h="381">
                  <a:moveTo>
                    <a:pt x="111" y="0"/>
                  </a:moveTo>
                  <a:lnTo>
                    <a:pt x="27" y="207"/>
                  </a:lnTo>
                  <a:lnTo>
                    <a:pt x="0" y="315"/>
                  </a:lnTo>
                  <a:lnTo>
                    <a:pt x="84" y="345"/>
                  </a:lnTo>
                  <a:lnTo>
                    <a:pt x="213" y="381"/>
                  </a:lnTo>
                  <a:lnTo>
                    <a:pt x="483" y="309"/>
                  </a:lnTo>
                  <a:lnTo>
                    <a:pt x="393" y="15"/>
                  </a:lnTo>
                  <a:lnTo>
                    <a:pt x="252" y="48"/>
                  </a:lnTo>
                  <a:lnTo>
                    <a:pt x="111" y="0"/>
                  </a:lnTo>
                  <a:close/>
                </a:path>
              </a:pathLst>
            </a:custGeom>
            <a:solidFill>
              <a:srgbClr val="FF0000">
                <a:alpha val="67058"/>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78" name="Freeform 685"/>
            <p:cNvSpPr>
              <a:spLocks/>
            </p:cNvSpPr>
            <p:nvPr/>
          </p:nvSpPr>
          <p:spPr bwMode="auto">
            <a:xfrm>
              <a:off x="3419" y="1571"/>
              <a:ext cx="774" cy="690"/>
            </a:xfrm>
            <a:custGeom>
              <a:avLst/>
              <a:gdLst>
                <a:gd name="T0" fmla="*/ 210 w 774"/>
                <a:gd name="T1" fmla="*/ 15 h 690"/>
                <a:gd name="T2" fmla="*/ 0 w 774"/>
                <a:gd name="T3" fmla="*/ 690 h 690"/>
                <a:gd name="T4" fmla="*/ 204 w 774"/>
                <a:gd name="T5" fmla="*/ 501 h 690"/>
                <a:gd name="T6" fmla="*/ 366 w 774"/>
                <a:gd name="T7" fmla="*/ 507 h 690"/>
                <a:gd name="T8" fmla="*/ 396 w 774"/>
                <a:gd name="T9" fmla="*/ 516 h 690"/>
                <a:gd name="T10" fmla="*/ 504 w 774"/>
                <a:gd name="T11" fmla="*/ 138 h 690"/>
                <a:gd name="T12" fmla="*/ 774 w 774"/>
                <a:gd name="T13" fmla="*/ 63 h 690"/>
                <a:gd name="T14" fmla="*/ 702 w 774"/>
                <a:gd name="T15" fmla="*/ 0 h 690"/>
                <a:gd name="T16" fmla="*/ 441 w 774"/>
                <a:gd name="T17" fmla="*/ 72 h 690"/>
                <a:gd name="T18" fmla="*/ 210 w 774"/>
                <a:gd name="T19" fmla="*/ 15 h 6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74"/>
                <a:gd name="T31" fmla="*/ 0 h 690"/>
                <a:gd name="T32" fmla="*/ 774 w 774"/>
                <a:gd name="T33" fmla="*/ 690 h 6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74" h="690">
                  <a:moveTo>
                    <a:pt x="210" y="15"/>
                  </a:moveTo>
                  <a:lnTo>
                    <a:pt x="0" y="690"/>
                  </a:lnTo>
                  <a:lnTo>
                    <a:pt x="204" y="501"/>
                  </a:lnTo>
                  <a:lnTo>
                    <a:pt x="366" y="507"/>
                  </a:lnTo>
                  <a:lnTo>
                    <a:pt x="396" y="516"/>
                  </a:lnTo>
                  <a:lnTo>
                    <a:pt x="504" y="138"/>
                  </a:lnTo>
                  <a:lnTo>
                    <a:pt x="774" y="63"/>
                  </a:lnTo>
                  <a:lnTo>
                    <a:pt x="702" y="0"/>
                  </a:lnTo>
                  <a:lnTo>
                    <a:pt x="441" y="72"/>
                  </a:lnTo>
                  <a:lnTo>
                    <a:pt x="210" y="15"/>
                  </a:lnTo>
                  <a:close/>
                </a:path>
              </a:pathLst>
            </a:custGeom>
            <a:solidFill>
              <a:srgbClr val="FF0000">
                <a:alpha val="47058"/>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79" name="Freeform 686"/>
            <p:cNvSpPr>
              <a:spLocks/>
            </p:cNvSpPr>
            <p:nvPr/>
          </p:nvSpPr>
          <p:spPr bwMode="auto">
            <a:xfrm>
              <a:off x="3259" y="1612"/>
              <a:ext cx="1017" cy="966"/>
            </a:xfrm>
            <a:custGeom>
              <a:avLst/>
              <a:gdLst>
                <a:gd name="T0" fmla="*/ 153 w 1017"/>
                <a:gd name="T1" fmla="*/ 648 h 966"/>
                <a:gd name="T2" fmla="*/ 0 w 1017"/>
                <a:gd name="T3" fmla="*/ 966 h 966"/>
                <a:gd name="T4" fmla="*/ 198 w 1017"/>
                <a:gd name="T5" fmla="*/ 693 h 966"/>
                <a:gd name="T6" fmla="*/ 342 w 1017"/>
                <a:gd name="T7" fmla="*/ 561 h 966"/>
                <a:gd name="T8" fmla="*/ 465 w 1017"/>
                <a:gd name="T9" fmla="*/ 537 h 966"/>
                <a:gd name="T10" fmla="*/ 615 w 1017"/>
                <a:gd name="T11" fmla="*/ 588 h 966"/>
                <a:gd name="T12" fmla="*/ 738 w 1017"/>
                <a:gd name="T13" fmla="*/ 141 h 966"/>
                <a:gd name="T14" fmla="*/ 1017 w 1017"/>
                <a:gd name="T15" fmla="*/ 54 h 966"/>
                <a:gd name="T16" fmla="*/ 924 w 1017"/>
                <a:gd name="T17" fmla="*/ 0 h 966"/>
                <a:gd name="T18" fmla="*/ 657 w 1017"/>
                <a:gd name="T19" fmla="*/ 90 h 966"/>
                <a:gd name="T20" fmla="*/ 558 w 1017"/>
                <a:gd name="T21" fmla="*/ 471 h 966"/>
                <a:gd name="T22" fmla="*/ 369 w 1017"/>
                <a:gd name="T23" fmla="*/ 456 h 966"/>
                <a:gd name="T24" fmla="*/ 153 w 1017"/>
                <a:gd name="T25" fmla="*/ 648 h 9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17"/>
                <a:gd name="T40" fmla="*/ 0 h 966"/>
                <a:gd name="T41" fmla="*/ 1017 w 1017"/>
                <a:gd name="T42" fmla="*/ 966 h 96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17" h="966">
                  <a:moveTo>
                    <a:pt x="153" y="648"/>
                  </a:moveTo>
                  <a:lnTo>
                    <a:pt x="0" y="966"/>
                  </a:lnTo>
                  <a:lnTo>
                    <a:pt x="198" y="693"/>
                  </a:lnTo>
                  <a:lnTo>
                    <a:pt x="342" y="561"/>
                  </a:lnTo>
                  <a:lnTo>
                    <a:pt x="465" y="537"/>
                  </a:lnTo>
                  <a:lnTo>
                    <a:pt x="615" y="588"/>
                  </a:lnTo>
                  <a:lnTo>
                    <a:pt x="738" y="141"/>
                  </a:lnTo>
                  <a:lnTo>
                    <a:pt x="1017" y="54"/>
                  </a:lnTo>
                  <a:lnTo>
                    <a:pt x="924" y="0"/>
                  </a:lnTo>
                  <a:lnTo>
                    <a:pt x="657" y="90"/>
                  </a:lnTo>
                  <a:lnTo>
                    <a:pt x="558" y="471"/>
                  </a:lnTo>
                  <a:lnTo>
                    <a:pt x="369" y="456"/>
                  </a:lnTo>
                  <a:lnTo>
                    <a:pt x="153" y="648"/>
                  </a:lnTo>
                  <a:close/>
                </a:path>
              </a:pathLst>
            </a:custGeom>
            <a:solidFill>
              <a:srgbClr val="FF0000">
                <a:alpha val="38039"/>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1380" name="Text Box 687"/>
          <p:cNvSpPr txBox="1">
            <a:spLocks noChangeArrowheads="1"/>
          </p:cNvSpPr>
          <p:nvPr/>
        </p:nvSpPr>
        <p:spPr bwMode="auto">
          <a:xfrm>
            <a:off x="198378" y="5567372"/>
            <a:ext cx="8715005" cy="101566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en-GB" sz="1400" b="1" dirty="0">
                <a:solidFill>
                  <a:schemeClr val="dk1"/>
                </a:solidFill>
                <a:latin typeface="+mn-lt"/>
                <a:ea typeface="+mn-ea"/>
                <a:cs typeface="+mn-cs"/>
              </a:rPr>
              <a:t>This design is sensitive to variation and its performance will frequently fall short of the </a:t>
            </a:r>
            <a:r>
              <a:rPr lang="en-GB" sz="1400" b="1" dirty="0" smtClean="0">
                <a:solidFill>
                  <a:schemeClr val="dk1"/>
                </a:solidFill>
                <a:latin typeface="+mn-lt"/>
                <a:ea typeface="+mn-ea"/>
                <a:cs typeface="+mn-cs"/>
              </a:rPr>
              <a:t>customer’s </a:t>
            </a:r>
            <a:r>
              <a:rPr lang="en-GB" sz="1400" b="1" dirty="0">
                <a:solidFill>
                  <a:schemeClr val="dk1"/>
                </a:solidFill>
                <a:latin typeface="+mn-lt"/>
                <a:ea typeface="+mn-ea"/>
                <a:cs typeface="+mn-cs"/>
              </a:rPr>
              <a:t>expectation</a:t>
            </a:r>
          </a:p>
          <a:p>
            <a:pPr algn="ctr">
              <a:defRPr/>
            </a:pPr>
            <a:endParaRPr lang="en-GB" sz="1200" b="1" dirty="0">
              <a:solidFill>
                <a:schemeClr val="dk1"/>
              </a:solidFill>
              <a:latin typeface="+mn-lt"/>
              <a:ea typeface="+mn-ea"/>
              <a:cs typeface="+mn-cs"/>
            </a:endParaRPr>
          </a:p>
          <a:p>
            <a:pPr algn="ctr">
              <a:defRPr/>
            </a:pPr>
            <a:r>
              <a:rPr lang="en-GB" sz="2000" b="1" dirty="0">
                <a:solidFill>
                  <a:schemeClr val="dk1"/>
                </a:solidFill>
                <a:latin typeface="+mn-lt"/>
                <a:ea typeface="+mn-ea"/>
                <a:cs typeface="+mn-cs"/>
              </a:rPr>
              <a:t>What can be done to reduce the variation in performance?</a:t>
            </a:r>
            <a:endParaRPr lang="en-US" sz="2000" b="1" dirty="0">
              <a:solidFill>
                <a:schemeClr val="dk1"/>
              </a:solidFill>
              <a:latin typeface="+mn-lt"/>
              <a:ea typeface="+mn-ea"/>
              <a:cs typeface="+mn-cs"/>
            </a:endParaRPr>
          </a:p>
        </p:txBody>
      </p:sp>
      <p:sp>
        <p:nvSpPr>
          <p:cNvPr id="1381" name="AutoShape 649"/>
          <p:cNvSpPr>
            <a:spLocks noChangeArrowheads="1"/>
          </p:cNvSpPr>
          <p:nvPr/>
        </p:nvSpPr>
        <p:spPr bwMode="gray">
          <a:xfrm>
            <a:off x="5826368" y="1689369"/>
            <a:ext cx="3165231" cy="1183721"/>
          </a:xfrm>
          <a:prstGeom prst="wedgeRoundRectCallout">
            <a:avLst>
              <a:gd name="adj1" fmla="val -33989"/>
              <a:gd name="adj2" fmla="val 162497"/>
              <a:gd name="adj3" fmla="val 16667"/>
            </a:avLst>
          </a:prstGeom>
          <a:ln>
            <a:headEnd/>
            <a:tailEnd/>
          </a:ln>
        </p:spPr>
        <p:style>
          <a:lnRef idx="1">
            <a:schemeClr val="accent6"/>
          </a:lnRef>
          <a:fillRef idx="2">
            <a:schemeClr val="accent6"/>
          </a:fillRef>
          <a:effectRef idx="1">
            <a:schemeClr val="accent6"/>
          </a:effectRef>
          <a:fontRef idx="minor">
            <a:schemeClr val="dk1"/>
          </a:fontRef>
        </p:style>
        <p:txBody>
          <a:bodyPr/>
          <a:lstStyle/>
          <a:p>
            <a:pPr algn="ctr">
              <a:defRPr/>
            </a:pPr>
            <a:r>
              <a:rPr lang="en-GB" sz="1400" dirty="0">
                <a:solidFill>
                  <a:schemeClr val="tx1"/>
                </a:solidFill>
                <a:ea typeface="+mn-ea"/>
                <a:cs typeface="+mn-cs"/>
              </a:rPr>
              <a:t>In practice, the design target value will not be met for many reasons it will  be subject to variation – we call this variation NOISE</a:t>
            </a:r>
          </a:p>
        </p:txBody>
      </p:sp>
    </p:spTree>
    <p:extLst>
      <p:ext uri="{BB962C8B-B14F-4D97-AF65-F5344CB8AC3E}">
        <p14:creationId xmlns:p14="http://schemas.microsoft.com/office/powerpoint/2010/main" val="18367410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372"/>
                                        </p:tgtEl>
                                        <p:attrNameLst>
                                          <p:attrName>style.visibility</p:attrName>
                                        </p:attrNameLst>
                                      </p:cBhvr>
                                      <p:to>
                                        <p:strVal val="visible"/>
                                      </p:to>
                                    </p:set>
                                    <p:animEffect transition="in" filter="wipe(down)">
                                      <p:cBhvr>
                                        <p:cTn id="19" dur="500"/>
                                        <p:tgtEl>
                                          <p:spTgt spid="137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3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238944" y="705540"/>
            <a:ext cx="7125833" cy="584775"/>
          </a:xfrm>
        </p:spPr>
        <p:txBody>
          <a:bodyPr/>
          <a:lstStyle/>
          <a:p>
            <a:pPr eaLnBrk="1" hangingPunct="1"/>
            <a:r>
              <a:rPr lang="en-GB" altLang="en-US">
                <a:ea typeface="ＭＳ Ｐゴシック" charset="-128"/>
              </a:rPr>
              <a:t>Many Sources of Noise Variation</a:t>
            </a:r>
          </a:p>
        </p:txBody>
      </p:sp>
      <p:sp>
        <p:nvSpPr>
          <p:cNvPr id="25602" name="Rectangle 3"/>
          <p:cNvSpPr>
            <a:spLocks noGrp="1" noChangeArrowheads="1"/>
          </p:cNvSpPr>
          <p:nvPr>
            <p:ph type="body" idx="4294967295"/>
          </p:nvPr>
        </p:nvSpPr>
        <p:spPr>
          <a:xfrm>
            <a:off x="395654" y="1290314"/>
            <a:ext cx="8327781" cy="4698713"/>
          </a:xfrm>
          <a:prstGeom prst="rect">
            <a:avLst/>
          </a:prstGeom>
        </p:spPr>
        <p:txBody>
          <a:bodyPr/>
          <a:lstStyle/>
          <a:p>
            <a:pPr eaLnBrk="1" hangingPunct="1"/>
            <a:r>
              <a:rPr lang="en-US" altLang="en-US" dirty="0">
                <a:ea typeface="ＭＳ Ｐゴシック" charset="-128"/>
              </a:rPr>
              <a:t>There are </a:t>
            </a:r>
            <a:r>
              <a:rPr lang="en-US" altLang="en-US" dirty="0" smtClean="0">
                <a:ea typeface="ＭＳ Ｐゴシック" charset="-128"/>
              </a:rPr>
              <a:t>three groups</a:t>
            </a:r>
            <a:r>
              <a:rPr lang="en-US" altLang="en-US" dirty="0">
                <a:ea typeface="ＭＳ Ｐゴシック" charset="-128"/>
              </a:rPr>
              <a:t>:</a:t>
            </a:r>
          </a:p>
          <a:p>
            <a:pPr lvl="1" eaLnBrk="1" hangingPunct="1"/>
            <a:r>
              <a:rPr lang="en-US" altLang="en-US" dirty="0">
                <a:ea typeface="ＭＳ Ｐゴシック" charset="-128"/>
              </a:rPr>
              <a:t>External: </a:t>
            </a:r>
            <a:r>
              <a:rPr lang="en-GB" altLang="en-US" dirty="0">
                <a:ea typeface="ＭＳ Ｐゴシック" charset="-128"/>
              </a:rPr>
              <a:t>The environment and the load under which a system must function are the two main external sources of variation</a:t>
            </a:r>
            <a:endParaRPr lang="en-US" altLang="en-US" dirty="0">
              <a:ea typeface="ＭＳ Ｐゴシック" charset="-128"/>
            </a:endParaRPr>
          </a:p>
          <a:p>
            <a:pPr lvl="3" eaLnBrk="1" hangingPunct="1"/>
            <a:r>
              <a:rPr lang="en-US" altLang="en-US" dirty="0">
                <a:ea typeface="ＭＳ Ｐゴシック" charset="-128"/>
              </a:rPr>
              <a:t>Temperature, humidity, vibration</a:t>
            </a:r>
          </a:p>
          <a:p>
            <a:pPr lvl="3" eaLnBrk="1" hangingPunct="1"/>
            <a:r>
              <a:rPr lang="en-US" altLang="en-US" dirty="0">
                <a:ea typeface="ＭＳ Ｐゴシック" charset="-128"/>
              </a:rPr>
              <a:t>Operator usage</a:t>
            </a:r>
          </a:p>
          <a:p>
            <a:pPr lvl="1" eaLnBrk="1" hangingPunct="1"/>
            <a:r>
              <a:rPr lang="en-US" altLang="en-US" dirty="0">
                <a:ea typeface="ＭＳ Ｐゴシック" charset="-128"/>
              </a:rPr>
              <a:t>Unit-to-Unit Variation: </a:t>
            </a:r>
            <a:r>
              <a:rPr lang="en-GB" altLang="en-US" dirty="0">
                <a:ea typeface="ＭＳ Ｐゴシック" charset="-128"/>
              </a:rPr>
              <a:t>The variation in a manufacturing process leads to variation in the system from unit-to-unit</a:t>
            </a:r>
            <a:endParaRPr lang="en-US" altLang="en-US" dirty="0">
              <a:ea typeface="ＭＳ Ｐゴシック" charset="-128"/>
            </a:endParaRPr>
          </a:p>
          <a:p>
            <a:pPr lvl="3" eaLnBrk="1" hangingPunct="1"/>
            <a:r>
              <a:rPr lang="en-US" altLang="en-US" dirty="0">
                <a:ea typeface="ＭＳ Ｐゴシック" charset="-128"/>
              </a:rPr>
              <a:t>Differences in diameter from machining</a:t>
            </a:r>
          </a:p>
          <a:p>
            <a:pPr lvl="3" eaLnBrk="1" hangingPunct="1"/>
            <a:r>
              <a:rPr lang="en-US" altLang="en-US" dirty="0">
                <a:ea typeface="ＭＳ Ｐゴシック" charset="-128"/>
              </a:rPr>
              <a:t>Raw material variation</a:t>
            </a:r>
          </a:p>
          <a:p>
            <a:pPr lvl="3" eaLnBrk="1" hangingPunct="1"/>
            <a:r>
              <a:rPr lang="en-US" altLang="en-US" dirty="0">
                <a:ea typeface="ＭＳ Ｐゴシック" charset="-128"/>
              </a:rPr>
              <a:t>Calibration</a:t>
            </a:r>
          </a:p>
          <a:p>
            <a:pPr lvl="3" eaLnBrk="1" hangingPunct="1"/>
            <a:r>
              <a:rPr lang="en-US" altLang="en-US" dirty="0">
                <a:ea typeface="ＭＳ Ｐゴシック" charset="-128"/>
              </a:rPr>
              <a:t>Gauge Repeatability &amp; Reproducibility</a:t>
            </a:r>
          </a:p>
          <a:p>
            <a:pPr lvl="1" eaLnBrk="1" hangingPunct="1"/>
            <a:r>
              <a:rPr lang="en-US" altLang="en-US" dirty="0">
                <a:ea typeface="ＭＳ Ｐゴシック" charset="-128"/>
              </a:rPr>
              <a:t>Deterioration: </a:t>
            </a:r>
            <a:r>
              <a:rPr lang="en-GB" altLang="en-US" dirty="0">
                <a:ea typeface="ＭＳ Ｐゴシック" charset="-128"/>
              </a:rPr>
              <a:t>As time passes the system characteristics can change leading to a deterioration in </a:t>
            </a:r>
            <a:r>
              <a:rPr lang="en-GB" altLang="en-US" dirty="0" smtClean="0">
                <a:ea typeface="ＭＳ Ｐゴシック" charset="-128"/>
              </a:rPr>
              <a:t>performance</a:t>
            </a:r>
            <a:endParaRPr lang="en-GB" altLang="en-US" dirty="0">
              <a:ea typeface="ＭＳ Ｐゴシック" charset="-128"/>
            </a:endParaRPr>
          </a:p>
        </p:txBody>
      </p:sp>
    </p:spTree>
    <p:extLst>
      <p:ext uri="{BB962C8B-B14F-4D97-AF65-F5344CB8AC3E}">
        <p14:creationId xmlns:p14="http://schemas.microsoft.com/office/powerpoint/2010/main" val="89165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Classic Strategy: Tighten Tolerances</a:t>
            </a:r>
            <a:endParaRPr lang="en-US" dirty="0"/>
          </a:p>
        </p:txBody>
      </p:sp>
      <p:sp>
        <p:nvSpPr>
          <p:cNvPr id="4" name="Line 2"/>
          <p:cNvSpPr>
            <a:spLocks noChangeShapeType="1"/>
          </p:cNvSpPr>
          <p:nvPr/>
        </p:nvSpPr>
        <p:spPr bwMode="auto">
          <a:xfrm>
            <a:off x="3808843" y="3351486"/>
            <a:ext cx="2931"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 name="Line 3"/>
          <p:cNvSpPr>
            <a:spLocks noChangeShapeType="1"/>
          </p:cNvSpPr>
          <p:nvPr/>
        </p:nvSpPr>
        <p:spPr bwMode="auto">
          <a:xfrm>
            <a:off x="3808843" y="3351486"/>
            <a:ext cx="2931"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 name="Line 4"/>
          <p:cNvSpPr>
            <a:spLocks noChangeShapeType="1"/>
          </p:cNvSpPr>
          <p:nvPr/>
        </p:nvSpPr>
        <p:spPr bwMode="auto">
          <a:xfrm flipH="1" flipV="1">
            <a:off x="3808842" y="3578499"/>
            <a:ext cx="414704"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 name="Line 5"/>
          <p:cNvSpPr>
            <a:spLocks noChangeShapeType="1"/>
          </p:cNvSpPr>
          <p:nvPr/>
        </p:nvSpPr>
        <p:spPr bwMode="auto">
          <a:xfrm flipH="1" flipV="1">
            <a:off x="3808842" y="3578499"/>
            <a:ext cx="414704"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 name="Line 6"/>
          <p:cNvSpPr>
            <a:spLocks noChangeShapeType="1"/>
          </p:cNvSpPr>
          <p:nvPr/>
        </p:nvSpPr>
        <p:spPr bwMode="auto">
          <a:xfrm flipV="1">
            <a:off x="3262253" y="3578499"/>
            <a:ext cx="546588" cy="314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 name="Line 7"/>
          <p:cNvSpPr>
            <a:spLocks noChangeShapeType="1"/>
          </p:cNvSpPr>
          <p:nvPr/>
        </p:nvSpPr>
        <p:spPr bwMode="auto">
          <a:xfrm flipV="1">
            <a:off x="3262253" y="3578499"/>
            <a:ext cx="546588" cy="314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 name="Freeform 8"/>
          <p:cNvSpPr>
            <a:spLocks/>
          </p:cNvSpPr>
          <p:nvPr/>
        </p:nvSpPr>
        <p:spPr bwMode="auto">
          <a:xfrm>
            <a:off x="3842548" y="3472131"/>
            <a:ext cx="213946" cy="82550"/>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 name="Freeform 9"/>
          <p:cNvSpPr>
            <a:spLocks/>
          </p:cNvSpPr>
          <p:nvPr/>
        </p:nvSpPr>
        <p:spPr bwMode="auto">
          <a:xfrm>
            <a:off x="3943659" y="3472131"/>
            <a:ext cx="227135" cy="82550"/>
          </a:xfrm>
          <a:custGeom>
            <a:avLst/>
            <a:gdLst>
              <a:gd name="T0" fmla="*/ 2147483647 w 98"/>
              <a:gd name="T1" fmla="*/ 2147483647 h 32"/>
              <a:gd name="T2" fmla="*/ 0 w 98"/>
              <a:gd name="T3" fmla="*/ 0 h 32"/>
              <a:gd name="T4" fmla="*/ 2147483647 w 98"/>
              <a:gd name="T5" fmla="*/ 2147483647 h 32"/>
              <a:gd name="T6" fmla="*/ 2147483647 w 98"/>
              <a:gd name="T7" fmla="*/ 2147483647 h 32"/>
              <a:gd name="T8" fmla="*/ 0 60000 65536"/>
              <a:gd name="T9" fmla="*/ 0 60000 65536"/>
              <a:gd name="T10" fmla="*/ 0 60000 65536"/>
              <a:gd name="T11" fmla="*/ 0 60000 65536"/>
              <a:gd name="T12" fmla="*/ 0 w 98"/>
              <a:gd name="T13" fmla="*/ 0 h 32"/>
              <a:gd name="T14" fmla="*/ 98 w 98"/>
              <a:gd name="T15" fmla="*/ 32 h 32"/>
            </a:gdLst>
            <a:ahLst/>
            <a:cxnLst>
              <a:cxn ang="T8">
                <a:pos x="T0" y="T1"/>
              </a:cxn>
              <a:cxn ang="T9">
                <a:pos x="T2" y="T3"/>
              </a:cxn>
              <a:cxn ang="T10">
                <a:pos x="T4" y="T5"/>
              </a:cxn>
              <a:cxn ang="T11">
                <a:pos x="T6" y="T7"/>
              </a:cxn>
            </a:cxnLst>
            <a:rect l="T12" t="T13" r="T14" b="T15"/>
            <a:pathLst>
              <a:path w="98" h="32">
                <a:moveTo>
                  <a:pt x="98" y="9"/>
                </a:moveTo>
                <a:lnTo>
                  <a:pt x="0" y="0"/>
                </a:lnTo>
                <a:lnTo>
                  <a:pt x="49" y="32"/>
                </a:lnTo>
                <a:lnTo>
                  <a:pt x="98"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 name="Line 10"/>
          <p:cNvSpPr>
            <a:spLocks noChangeShapeType="1"/>
          </p:cNvSpPr>
          <p:nvPr/>
        </p:nvSpPr>
        <p:spPr bwMode="auto">
          <a:xfrm>
            <a:off x="3943659" y="3472136"/>
            <a:ext cx="227135"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 name="Line 11"/>
          <p:cNvSpPr>
            <a:spLocks noChangeShapeType="1"/>
          </p:cNvSpPr>
          <p:nvPr/>
        </p:nvSpPr>
        <p:spPr bwMode="auto">
          <a:xfrm flipV="1">
            <a:off x="3842548" y="3472131"/>
            <a:ext cx="101111" cy="587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 name="Freeform 12"/>
          <p:cNvSpPr>
            <a:spLocks/>
          </p:cNvSpPr>
          <p:nvPr/>
        </p:nvSpPr>
        <p:spPr bwMode="auto">
          <a:xfrm>
            <a:off x="4056491" y="3494356"/>
            <a:ext cx="216877"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Freeform 13"/>
          <p:cNvSpPr>
            <a:spLocks/>
          </p:cNvSpPr>
          <p:nvPr/>
        </p:nvSpPr>
        <p:spPr bwMode="auto">
          <a:xfrm>
            <a:off x="4170791" y="3494356"/>
            <a:ext cx="216877" cy="968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 name="Line 14"/>
          <p:cNvSpPr>
            <a:spLocks noChangeShapeType="1"/>
          </p:cNvSpPr>
          <p:nvPr/>
        </p:nvSpPr>
        <p:spPr bwMode="auto">
          <a:xfrm flipH="1" flipV="1">
            <a:off x="4170794" y="3494361"/>
            <a:ext cx="206619"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 name="Line 15"/>
          <p:cNvSpPr>
            <a:spLocks noChangeShapeType="1"/>
          </p:cNvSpPr>
          <p:nvPr/>
        </p:nvSpPr>
        <p:spPr bwMode="auto">
          <a:xfrm flipV="1">
            <a:off x="4069679" y="3494361"/>
            <a:ext cx="1011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 name="Freeform 16"/>
          <p:cNvSpPr>
            <a:spLocks/>
          </p:cNvSpPr>
          <p:nvPr/>
        </p:nvSpPr>
        <p:spPr bwMode="auto">
          <a:xfrm>
            <a:off x="3728245" y="3530874"/>
            <a:ext cx="215411"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17"/>
          <p:cNvSpPr>
            <a:spLocks/>
          </p:cNvSpPr>
          <p:nvPr/>
        </p:nvSpPr>
        <p:spPr bwMode="auto">
          <a:xfrm>
            <a:off x="3842548" y="3530874"/>
            <a:ext cx="213946"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Line 18"/>
          <p:cNvSpPr>
            <a:spLocks noChangeShapeType="1"/>
          </p:cNvSpPr>
          <p:nvPr/>
        </p:nvSpPr>
        <p:spPr bwMode="auto">
          <a:xfrm flipH="1">
            <a:off x="4377413" y="3530874"/>
            <a:ext cx="1025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 name="Freeform 19"/>
          <p:cNvSpPr>
            <a:spLocks/>
          </p:cNvSpPr>
          <p:nvPr/>
        </p:nvSpPr>
        <p:spPr bwMode="auto">
          <a:xfrm>
            <a:off x="4387668" y="2954611"/>
            <a:ext cx="216877" cy="576263"/>
          </a:xfrm>
          <a:custGeom>
            <a:avLst/>
            <a:gdLst>
              <a:gd name="T0" fmla="*/ 2147483647 w 93"/>
              <a:gd name="T1" fmla="*/ 2147483647 h 221"/>
              <a:gd name="T2" fmla="*/ 0 w 93"/>
              <a:gd name="T3" fmla="*/ 2147483647 h 221"/>
              <a:gd name="T4" fmla="*/ 2147483647 w 93"/>
              <a:gd name="T5" fmla="*/ 0 h 221"/>
              <a:gd name="T6" fmla="*/ 2147483647 w 93"/>
              <a:gd name="T7" fmla="*/ 2147483647 h 221"/>
              <a:gd name="T8" fmla="*/ 0 60000 65536"/>
              <a:gd name="T9" fmla="*/ 0 60000 65536"/>
              <a:gd name="T10" fmla="*/ 0 60000 65536"/>
              <a:gd name="T11" fmla="*/ 0 60000 65536"/>
              <a:gd name="T12" fmla="*/ 0 w 93"/>
              <a:gd name="T13" fmla="*/ 0 h 221"/>
              <a:gd name="T14" fmla="*/ 93 w 93"/>
              <a:gd name="T15" fmla="*/ 221 h 221"/>
            </a:gdLst>
            <a:ahLst/>
            <a:cxnLst>
              <a:cxn ang="T8">
                <a:pos x="T0" y="T1"/>
              </a:cxn>
              <a:cxn ang="T9">
                <a:pos x="T2" y="T3"/>
              </a:cxn>
              <a:cxn ang="T10">
                <a:pos x="T4" y="T5"/>
              </a:cxn>
              <a:cxn ang="T11">
                <a:pos x="T6" y="T7"/>
              </a:cxn>
            </a:cxnLst>
            <a:rect l="T12" t="T13" r="T14" b="T15"/>
            <a:pathLst>
              <a:path w="93" h="221">
                <a:moveTo>
                  <a:pt x="93" y="134"/>
                </a:moveTo>
                <a:lnTo>
                  <a:pt x="0" y="221"/>
                </a:lnTo>
                <a:lnTo>
                  <a:pt x="44" y="0"/>
                </a:lnTo>
                <a:lnTo>
                  <a:pt x="93"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 name="Line 20"/>
          <p:cNvSpPr>
            <a:spLocks noChangeShapeType="1"/>
          </p:cNvSpPr>
          <p:nvPr/>
        </p:nvSpPr>
        <p:spPr bwMode="auto">
          <a:xfrm flipH="1" flipV="1">
            <a:off x="3842545" y="3530869"/>
            <a:ext cx="203688"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 name="Line 21"/>
          <p:cNvSpPr>
            <a:spLocks noChangeShapeType="1"/>
          </p:cNvSpPr>
          <p:nvPr/>
        </p:nvSpPr>
        <p:spPr bwMode="auto">
          <a:xfrm flipV="1">
            <a:off x="4387668" y="3303861"/>
            <a:ext cx="216877"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 name="Line 22"/>
          <p:cNvSpPr>
            <a:spLocks noChangeShapeType="1"/>
          </p:cNvSpPr>
          <p:nvPr/>
        </p:nvSpPr>
        <p:spPr bwMode="auto">
          <a:xfrm flipV="1">
            <a:off x="3728248" y="3530874"/>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 name="Line 23"/>
          <p:cNvSpPr>
            <a:spLocks noChangeShapeType="1"/>
          </p:cNvSpPr>
          <p:nvPr/>
        </p:nvSpPr>
        <p:spPr bwMode="auto">
          <a:xfrm flipV="1">
            <a:off x="4273371" y="3530874"/>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 name="Freeform 24"/>
          <p:cNvSpPr>
            <a:spLocks/>
          </p:cNvSpPr>
          <p:nvPr/>
        </p:nvSpPr>
        <p:spPr bwMode="auto">
          <a:xfrm>
            <a:off x="3943659" y="2930794"/>
            <a:ext cx="227135" cy="696912"/>
          </a:xfrm>
          <a:custGeom>
            <a:avLst/>
            <a:gdLst>
              <a:gd name="T0" fmla="*/ 0 w 98"/>
              <a:gd name="T1" fmla="*/ 2147483647 h 267"/>
              <a:gd name="T2" fmla="*/ 2147483647 w 98"/>
              <a:gd name="T3" fmla="*/ 0 h 267"/>
              <a:gd name="T4" fmla="*/ 2147483647 w 98"/>
              <a:gd name="T5" fmla="*/ 2147483647 h 267"/>
              <a:gd name="T6" fmla="*/ 0 w 98"/>
              <a:gd name="T7" fmla="*/ 2147483647 h 267"/>
              <a:gd name="T8" fmla="*/ 0 60000 65536"/>
              <a:gd name="T9" fmla="*/ 0 60000 65536"/>
              <a:gd name="T10" fmla="*/ 0 60000 65536"/>
              <a:gd name="T11" fmla="*/ 0 60000 65536"/>
              <a:gd name="T12" fmla="*/ 0 w 98"/>
              <a:gd name="T13" fmla="*/ 0 h 267"/>
              <a:gd name="T14" fmla="*/ 98 w 98"/>
              <a:gd name="T15" fmla="*/ 267 h 267"/>
            </a:gdLst>
            <a:ahLst/>
            <a:cxnLst>
              <a:cxn ang="T8">
                <a:pos x="T0" y="T1"/>
              </a:cxn>
              <a:cxn ang="T9">
                <a:pos x="T2" y="T3"/>
              </a:cxn>
              <a:cxn ang="T10">
                <a:pos x="T4" y="T5"/>
              </a:cxn>
              <a:cxn ang="T11">
                <a:pos x="T6" y="T7"/>
              </a:cxn>
            </a:cxnLst>
            <a:rect l="T12" t="T13" r="T14" b="T15"/>
            <a:pathLst>
              <a:path w="98" h="267">
                <a:moveTo>
                  <a:pt x="0" y="267"/>
                </a:moveTo>
                <a:lnTo>
                  <a:pt x="98" y="0"/>
                </a:lnTo>
                <a:lnTo>
                  <a:pt x="49" y="239"/>
                </a:lnTo>
                <a:lnTo>
                  <a:pt x="0" y="26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Line 25"/>
          <p:cNvSpPr>
            <a:spLocks noChangeShapeType="1"/>
          </p:cNvSpPr>
          <p:nvPr/>
        </p:nvSpPr>
        <p:spPr bwMode="auto">
          <a:xfrm flipH="1">
            <a:off x="4046236" y="3554686"/>
            <a:ext cx="1025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 name="Freeform 26"/>
          <p:cNvSpPr>
            <a:spLocks/>
          </p:cNvSpPr>
          <p:nvPr/>
        </p:nvSpPr>
        <p:spPr bwMode="auto">
          <a:xfrm>
            <a:off x="4056491" y="2930794"/>
            <a:ext cx="216877" cy="660400"/>
          </a:xfrm>
          <a:custGeom>
            <a:avLst/>
            <a:gdLst>
              <a:gd name="T0" fmla="*/ 2147483647 w 94"/>
              <a:gd name="T1" fmla="*/ 2147483647 h 253"/>
              <a:gd name="T2" fmla="*/ 0 w 94"/>
              <a:gd name="T3" fmla="*/ 2147483647 h 253"/>
              <a:gd name="T4" fmla="*/ 2147483647 w 94"/>
              <a:gd name="T5" fmla="*/ 0 h 253"/>
              <a:gd name="T6" fmla="*/ 2147483647 w 94"/>
              <a:gd name="T7" fmla="*/ 2147483647 h 253"/>
              <a:gd name="T8" fmla="*/ 0 60000 65536"/>
              <a:gd name="T9" fmla="*/ 0 60000 65536"/>
              <a:gd name="T10" fmla="*/ 0 60000 65536"/>
              <a:gd name="T11" fmla="*/ 0 60000 65536"/>
              <a:gd name="T12" fmla="*/ 0 w 94"/>
              <a:gd name="T13" fmla="*/ 0 h 253"/>
              <a:gd name="T14" fmla="*/ 94 w 94"/>
              <a:gd name="T15" fmla="*/ 253 h 253"/>
            </a:gdLst>
            <a:ahLst/>
            <a:cxnLst>
              <a:cxn ang="T8">
                <a:pos x="T0" y="T1"/>
              </a:cxn>
              <a:cxn ang="T9">
                <a:pos x="T2" y="T3"/>
              </a:cxn>
              <a:cxn ang="T10">
                <a:pos x="T4" y="T5"/>
              </a:cxn>
              <a:cxn ang="T11">
                <a:pos x="T6" y="T7"/>
              </a:cxn>
            </a:cxnLst>
            <a:rect l="T12" t="T13" r="T14" b="T15"/>
            <a:pathLst>
              <a:path w="94" h="253">
                <a:moveTo>
                  <a:pt x="94" y="253"/>
                </a:moveTo>
                <a:lnTo>
                  <a:pt x="0" y="239"/>
                </a:lnTo>
                <a:lnTo>
                  <a:pt x="49" y="0"/>
                </a:lnTo>
                <a:lnTo>
                  <a:pt x="94" y="25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Line 27"/>
          <p:cNvSpPr>
            <a:spLocks noChangeShapeType="1"/>
          </p:cNvSpPr>
          <p:nvPr/>
        </p:nvSpPr>
        <p:spPr bwMode="auto">
          <a:xfrm>
            <a:off x="4056494" y="3554686"/>
            <a:ext cx="1318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 name="Line 28"/>
          <p:cNvSpPr>
            <a:spLocks noChangeShapeType="1"/>
          </p:cNvSpPr>
          <p:nvPr/>
        </p:nvSpPr>
        <p:spPr bwMode="auto">
          <a:xfrm flipH="1" flipV="1">
            <a:off x="4056491" y="3554686"/>
            <a:ext cx="216877"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 name="Line 29"/>
          <p:cNvSpPr>
            <a:spLocks noChangeShapeType="1"/>
          </p:cNvSpPr>
          <p:nvPr/>
        </p:nvSpPr>
        <p:spPr bwMode="auto">
          <a:xfrm flipV="1">
            <a:off x="3943656" y="3554686"/>
            <a:ext cx="112835"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 name="Freeform 30"/>
          <p:cNvSpPr>
            <a:spLocks/>
          </p:cNvSpPr>
          <p:nvPr/>
        </p:nvSpPr>
        <p:spPr bwMode="auto">
          <a:xfrm>
            <a:off x="4490245" y="2954606"/>
            <a:ext cx="216877" cy="349250"/>
          </a:xfrm>
          <a:custGeom>
            <a:avLst/>
            <a:gdLst>
              <a:gd name="T0" fmla="*/ 2147483647 w 94"/>
              <a:gd name="T1" fmla="*/ 2147483647 h 134"/>
              <a:gd name="T2" fmla="*/ 2147483647 w 94"/>
              <a:gd name="T3" fmla="*/ 2147483647 h 134"/>
              <a:gd name="T4" fmla="*/ 0 w 94"/>
              <a:gd name="T5" fmla="*/ 0 h 134"/>
              <a:gd name="T6" fmla="*/ 2147483647 w 94"/>
              <a:gd name="T7" fmla="*/ 2147483647 h 134"/>
              <a:gd name="T8" fmla="*/ 0 60000 65536"/>
              <a:gd name="T9" fmla="*/ 0 60000 65536"/>
              <a:gd name="T10" fmla="*/ 0 60000 65536"/>
              <a:gd name="T11" fmla="*/ 0 60000 65536"/>
              <a:gd name="T12" fmla="*/ 0 w 94"/>
              <a:gd name="T13" fmla="*/ 0 h 134"/>
              <a:gd name="T14" fmla="*/ 94 w 94"/>
              <a:gd name="T15" fmla="*/ 134 h 134"/>
            </a:gdLst>
            <a:ahLst/>
            <a:cxnLst>
              <a:cxn ang="T8">
                <a:pos x="T0" y="T1"/>
              </a:cxn>
              <a:cxn ang="T9">
                <a:pos x="T2" y="T3"/>
              </a:cxn>
              <a:cxn ang="T10">
                <a:pos x="T4" y="T5"/>
              </a:cxn>
              <a:cxn ang="T11">
                <a:pos x="T6" y="T7"/>
              </a:cxn>
            </a:cxnLst>
            <a:rect l="T12" t="T13" r="T14" b="T15"/>
            <a:pathLst>
              <a:path w="94" h="134">
                <a:moveTo>
                  <a:pt x="49" y="134"/>
                </a:moveTo>
                <a:lnTo>
                  <a:pt x="94" y="19"/>
                </a:lnTo>
                <a:lnTo>
                  <a:pt x="0" y="0"/>
                </a:lnTo>
                <a:lnTo>
                  <a:pt x="49"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 name="Freeform 31"/>
          <p:cNvSpPr>
            <a:spLocks/>
          </p:cNvSpPr>
          <p:nvPr/>
        </p:nvSpPr>
        <p:spPr bwMode="auto">
          <a:xfrm>
            <a:off x="4604545" y="3003819"/>
            <a:ext cx="216877" cy="311150"/>
          </a:xfrm>
          <a:custGeom>
            <a:avLst/>
            <a:gdLst>
              <a:gd name="T0" fmla="*/ 2147483647 w 94"/>
              <a:gd name="T1" fmla="*/ 2147483647 h 119"/>
              <a:gd name="T2" fmla="*/ 0 w 94"/>
              <a:gd name="T3" fmla="*/ 2147483647 h 119"/>
              <a:gd name="T4" fmla="*/ 2147483647 w 94"/>
              <a:gd name="T5" fmla="*/ 0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119"/>
                </a:moveTo>
                <a:lnTo>
                  <a:pt x="0" y="115"/>
                </a:lnTo>
                <a:lnTo>
                  <a:pt x="45" y="0"/>
                </a:lnTo>
                <a:lnTo>
                  <a:pt x="94"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Line 32"/>
          <p:cNvSpPr>
            <a:spLocks noChangeShapeType="1"/>
          </p:cNvSpPr>
          <p:nvPr/>
        </p:nvSpPr>
        <p:spPr bwMode="auto">
          <a:xfrm>
            <a:off x="4604545" y="3303861"/>
            <a:ext cx="216877" cy="11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 name="Freeform 33"/>
          <p:cNvSpPr>
            <a:spLocks/>
          </p:cNvSpPr>
          <p:nvPr/>
        </p:nvSpPr>
        <p:spPr bwMode="auto">
          <a:xfrm>
            <a:off x="3622740" y="3591199"/>
            <a:ext cx="219808"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34"/>
          <p:cNvSpPr>
            <a:spLocks/>
          </p:cNvSpPr>
          <p:nvPr/>
        </p:nvSpPr>
        <p:spPr bwMode="auto">
          <a:xfrm>
            <a:off x="3728245" y="3591199"/>
            <a:ext cx="215411"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Freeform 35"/>
          <p:cNvSpPr>
            <a:spLocks/>
          </p:cNvSpPr>
          <p:nvPr/>
        </p:nvSpPr>
        <p:spPr bwMode="auto">
          <a:xfrm>
            <a:off x="4170791" y="2546624"/>
            <a:ext cx="216877" cy="1044575"/>
          </a:xfrm>
          <a:custGeom>
            <a:avLst/>
            <a:gdLst>
              <a:gd name="T0" fmla="*/ 0 w 94"/>
              <a:gd name="T1" fmla="*/ 2147483647 h 400"/>
              <a:gd name="T2" fmla="*/ 2147483647 w 94"/>
              <a:gd name="T3" fmla="*/ 0 h 400"/>
              <a:gd name="T4" fmla="*/ 2147483647 w 94"/>
              <a:gd name="T5" fmla="*/ 2147483647 h 400"/>
              <a:gd name="T6" fmla="*/ 0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0" y="147"/>
                </a:moveTo>
                <a:lnTo>
                  <a:pt x="94" y="0"/>
                </a:lnTo>
                <a:lnTo>
                  <a:pt x="45" y="400"/>
                </a:lnTo>
                <a:lnTo>
                  <a:pt x="0" y="14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 name="Line 36"/>
          <p:cNvSpPr>
            <a:spLocks noChangeShapeType="1"/>
          </p:cNvSpPr>
          <p:nvPr/>
        </p:nvSpPr>
        <p:spPr bwMode="auto">
          <a:xfrm flipH="1" flipV="1">
            <a:off x="3728245" y="3591194"/>
            <a:ext cx="215411"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 name="Line 37"/>
          <p:cNvSpPr>
            <a:spLocks noChangeShapeType="1"/>
          </p:cNvSpPr>
          <p:nvPr/>
        </p:nvSpPr>
        <p:spPr bwMode="auto">
          <a:xfrm flipV="1">
            <a:off x="3622737" y="3591199"/>
            <a:ext cx="10550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 name="Line 38"/>
          <p:cNvSpPr>
            <a:spLocks noChangeShapeType="1"/>
          </p:cNvSpPr>
          <p:nvPr/>
        </p:nvSpPr>
        <p:spPr bwMode="auto">
          <a:xfrm>
            <a:off x="4170794" y="2930794"/>
            <a:ext cx="102577" cy="660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 name="Freeform 39"/>
          <p:cNvSpPr>
            <a:spLocks/>
          </p:cNvSpPr>
          <p:nvPr/>
        </p:nvSpPr>
        <p:spPr bwMode="auto">
          <a:xfrm>
            <a:off x="4707122" y="3003819"/>
            <a:ext cx="227134" cy="311150"/>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119"/>
                </a:moveTo>
                <a:lnTo>
                  <a:pt x="98" y="27"/>
                </a:lnTo>
                <a:lnTo>
                  <a:pt x="0" y="0"/>
                </a:lnTo>
                <a:lnTo>
                  <a:pt x="49"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40"/>
          <p:cNvSpPr>
            <a:spLocks/>
          </p:cNvSpPr>
          <p:nvPr/>
        </p:nvSpPr>
        <p:spPr bwMode="auto">
          <a:xfrm>
            <a:off x="4821423" y="3073669"/>
            <a:ext cx="218342" cy="254000"/>
          </a:xfrm>
          <a:custGeom>
            <a:avLst/>
            <a:gdLst>
              <a:gd name="T0" fmla="*/ 2147483647 w 94"/>
              <a:gd name="T1" fmla="*/ 2147483647 h 97"/>
              <a:gd name="T2" fmla="*/ 0 w 94"/>
              <a:gd name="T3" fmla="*/ 2147483647 h 97"/>
              <a:gd name="T4" fmla="*/ 2147483647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92"/>
                </a:lnTo>
                <a:lnTo>
                  <a:pt x="49" y="0"/>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Line 41"/>
          <p:cNvSpPr>
            <a:spLocks noChangeShapeType="1"/>
          </p:cNvSpPr>
          <p:nvPr/>
        </p:nvSpPr>
        <p:spPr bwMode="auto">
          <a:xfrm>
            <a:off x="4821423" y="3314969"/>
            <a:ext cx="218342"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 name="Line 42"/>
          <p:cNvSpPr>
            <a:spLocks noChangeShapeType="1"/>
          </p:cNvSpPr>
          <p:nvPr/>
        </p:nvSpPr>
        <p:spPr bwMode="auto">
          <a:xfrm>
            <a:off x="4707124" y="3003819"/>
            <a:ext cx="114300" cy="311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 name="Freeform 43"/>
          <p:cNvSpPr>
            <a:spLocks/>
          </p:cNvSpPr>
          <p:nvPr/>
        </p:nvSpPr>
        <p:spPr bwMode="auto">
          <a:xfrm>
            <a:off x="3842548" y="2559319"/>
            <a:ext cx="213946" cy="1128712"/>
          </a:xfrm>
          <a:custGeom>
            <a:avLst/>
            <a:gdLst>
              <a:gd name="T0" fmla="*/ 0 w 93"/>
              <a:gd name="T1" fmla="*/ 2147483647 h 432"/>
              <a:gd name="T2" fmla="*/ 2147483647 w 93"/>
              <a:gd name="T3" fmla="*/ 0 h 432"/>
              <a:gd name="T4" fmla="*/ 2147483647 w 93"/>
              <a:gd name="T5" fmla="*/ 2147483647 h 432"/>
              <a:gd name="T6" fmla="*/ 0 w 93"/>
              <a:gd name="T7" fmla="*/ 2147483647 h 432"/>
              <a:gd name="T8" fmla="*/ 0 60000 65536"/>
              <a:gd name="T9" fmla="*/ 0 60000 65536"/>
              <a:gd name="T10" fmla="*/ 0 60000 65536"/>
              <a:gd name="T11" fmla="*/ 0 60000 65536"/>
              <a:gd name="T12" fmla="*/ 0 w 93"/>
              <a:gd name="T13" fmla="*/ 0 h 432"/>
              <a:gd name="T14" fmla="*/ 93 w 93"/>
              <a:gd name="T15" fmla="*/ 432 h 432"/>
            </a:gdLst>
            <a:ahLst/>
            <a:cxnLst>
              <a:cxn ang="T8">
                <a:pos x="T0" y="T1"/>
              </a:cxn>
              <a:cxn ang="T9">
                <a:pos x="T2" y="T3"/>
              </a:cxn>
              <a:cxn ang="T10">
                <a:pos x="T4" y="T5"/>
              </a:cxn>
              <a:cxn ang="T11">
                <a:pos x="T6" y="T7"/>
              </a:cxn>
            </a:cxnLst>
            <a:rect l="T12" t="T13" r="T14" b="T15"/>
            <a:pathLst>
              <a:path w="93" h="432">
                <a:moveTo>
                  <a:pt x="0" y="432"/>
                </a:moveTo>
                <a:lnTo>
                  <a:pt x="93" y="0"/>
                </a:lnTo>
                <a:lnTo>
                  <a:pt x="44" y="409"/>
                </a:lnTo>
                <a:lnTo>
                  <a:pt x="0" y="4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Line 44"/>
          <p:cNvSpPr>
            <a:spLocks noChangeShapeType="1"/>
          </p:cNvSpPr>
          <p:nvPr/>
        </p:nvSpPr>
        <p:spPr bwMode="auto">
          <a:xfrm>
            <a:off x="3943656" y="3627711"/>
            <a:ext cx="1466"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 name="Freeform 45"/>
          <p:cNvSpPr>
            <a:spLocks/>
          </p:cNvSpPr>
          <p:nvPr/>
        </p:nvSpPr>
        <p:spPr bwMode="auto">
          <a:xfrm>
            <a:off x="3943659" y="2559324"/>
            <a:ext cx="227135" cy="1068387"/>
          </a:xfrm>
          <a:custGeom>
            <a:avLst/>
            <a:gdLst>
              <a:gd name="T0" fmla="*/ 2147483647 w 98"/>
              <a:gd name="T1" fmla="*/ 2147483647 h 409"/>
              <a:gd name="T2" fmla="*/ 0 w 98"/>
              <a:gd name="T3" fmla="*/ 2147483647 h 409"/>
              <a:gd name="T4" fmla="*/ 2147483647 w 98"/>
              <a:gd name="T5" fmla="*/ 0 h 409"/>
              <a:gd name="T6" fmla="*/ 2147483647 w 98"/>
              <a:gd name="T7" fmla="*/ 2147483647 h 409"/>
              <a:gd name="T8" fmla="*/ 0 60000 65536"/>
              <a:gd name="T9" fmla="*/ 0 60000 65536"/>
              <a:gd name="T10" fmla="*/ 0 60000 65536"/>
              <a:gd name="T11" fmla="*/ 0 60000 65536"/>
              <a:gd name="T12" fmla="*/ 0 w 98"/>
              <a:gd name="T13" fmla="*/ 0 h 409"/>
              <a:gd name="T14" fmla="*/ 98 w 98"/>
              <a:gd name="T15" fmla="*/ 409 h 409"/>
            </a:gdLst>
            <a:ahLst/>
            <a:cxnLst>
              <a:cxn ang="T8">
                <a:pos x="T0" y="T1"/>
              </a:cxn>
              <a:cxn ang="T9">
                <a:pos x="T2" y="T3"/>
              </a:cxn>
              <a:cxn ang="T10">
                <a:pos x="T4" y="T5"/>
              </a:cxn>
              <a:cxn ang="T11">
                <a:pos x="T6" y="T7"/>
              </a:cxn>
            </a:cxnLst>
            <a:rect l="T12" t="T13" r="T14" b="T15"/>
            <a:pathLst>
              <a:path w="98" h="409">
                <a:moveTo>
                  <a:pt x="98" y="142"/>
                </a:moveTo>
                <a:lnTo>
                  <a:pt x="0" y="409"/>
                </a:lnTo>
                <a:lnTo>
                  <a:pt x="49" y="0"/>
                </a:lnTo>
                <a:lnTo>
                  <a:pt x="98" y="1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 name="Line 46"/>
          <p:cNvSpPr>
            <a:spLocks noChangeShapeType="1"/>
          </p:cNvSpPr>
          <p:nvPr/>
        </p:nvSpPr>
        <p:spPr bwMode="auto">
          <a:xfrm flipV="1">
            <a:off x="3842548" y="3627711"/>
            <a:ext cx="101111"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Line 47"/>
          <p:cNvSpPr>
            <a:spLocks noChangeShapeType="1"/>
          </p:cNvSpPr>
          <p:nvPr/>
        </p:nvSpPr>
        <p:spPr bwMode="auto">
          <a:xfrm flipH="1">
            <a:off x="3943659" y="2930794"/>
            <a:ext cx="227135" cy="6969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 name="Freeform 48"/>
          <p:cNvSpPr>
            <a:spLocks/>
          </p:cNvSpPr>
          <p:nvPr/>
        </p:nvSpPr>
        <p:spPr bwMode="auto">
          <a:xfrm>
            <a:off x="4934256" y="3073669"/>
            <a:ext cx="216877" cy="254000"/>
          </a:xfrm>
          <a:custGeom>
            <a:avLst/>
            <a:gdLst>
              <a:gd name="T0" fmla="*/ 2147483647 w 94"/>
              <a:gd name="T1" fmla="*/ 2147483647 h 97"/>
              <a:gd name="T2" fmla="*/ 2147483647 w 94"/>
              <a:gd name="T3" fmla="*/ 0 h 97"/>
              <a:gd name="T4" fmla="*/ 0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45" y="97"/>
                </a:moveTo>
                <a:lnTo>
                  <a:pt x="94" y="0"/>
                </a:lnTo>
                <a:lnTo>
                  <a:pt x="0" y="0"/>
                </a:lnTo>
                <a:lnTo>
                  <a:pt x="45"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 name="Freeform 49"/>
          <p:cNvSpPr>
            <a:spLocks/>
          </p:cNvSpPr>
          <p:nvPr/>
        </p:nvSpPr>
        <p:spPr bwMode="auto">
          <a:xfrm>
            <a:off x="5039764" y="3073669"/>
            <a:ext cx="215412" cy="254000"/>
          </a:xfrm>
          <a:custGeom>
            <a:avLst/>
            <a:gdLst>
              <a:gd name="T0" fmla="*/ 2147483647 w 93"/>
              <a:gd name="T1" fmla="*/ 2147483647 h 97"/>
              <a:gd name="T2" fmla="*/ 0 w 93"/>
              <a:gd name="T3" fmla="*/ 2147483647 h 97"/>
              <a:gd name="T4" fmla="*/ 2147483647 w 93"/>
              <a:gd name="T5" fmla="*/ 0 h 97"/>
              <a:gd name="T6" fmla="*/ 2147483647 w 93"/>
              <a:gd name="T7" fmla="*/ 2147483647 h 97"/>
              <a:gd name="T8" fmla="*/ 0 60000 65536"/>
              <a:gd name="T9" fmla="*/ 0 60000 65536"/>
              <a:gd name="T10" fmla="*/ 0 60000 65536"/>
              <a:gd name="T11" fmla="*/ 0 60000 65536"/>
              <a:gd name="T12" fmla="*/ 0 w 93"/>
              <a:gd name="T13" fmla="*/ 0 h 97"/>
              <a:gd name="T14" fmla="*/ 93 w 93"/>
              <a:gd name="T15" fmla="*/ 97 h 97"/>
            </a:gdLst>
            <a:ahLst/>
            <a:cxnLst>
              <a:cxn ang="T8">
                <a:pos x="T0" y="T1"/>
              </a:cxn>
              <a:cxn ang="T9">
                <a:pos x="T2" y="T3"/>
              </a:cxn>
              <a:cxn ang="T10">
                <a:pos x="T4" y="T5"/>
              </a:cxn>
              <a:cxn ang="T11">
                <a:pos x="T6" y="T7"/>
              </a:cxn>
            </a:cxnLst>
            <a:rect l="T12" t="T13" r="T14" b="T15"/>
            <a:pathLst>
              <a:path w="93" h="97">
                <a:moveTo>
                  <a:pt x="93" y="74"/>
                </a:moveTo>
                <a:lnTo>
                  <a:pt x="0" y="97"/>
                </a:lnTo>
                <a:lnTo>
                  <a:pt x="49" y="0"/>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 name="Line 50"/>
          <p:cNvSpPr>
            <a:spLocks noChangeShapeType="1"/>
          </p:cNvSpPr>
          <p:nvPr/>
        </p:nvSpPr>
        <p:spPr bwMode="auto">
          <a:xfrm flipV="1">
            <a:off x="5039764" y="3267349"/>
            <a:ext cx="2154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 name="Line 51"/>
          <p:cNvSpPr>
            <a:spLocks noChangeShapeType="1"/>
          </p:cNvSpPr>
          <p:nvPr/>
        </p:nvSpPr>
        <p:spPr bwMode="auto">
          <a:xfrm>
            <a:off x="4934256" y="3073669"/>
            <a:ext cx="105508" cy="2540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 name="Freeform 52"/>
          <p:cNvSpPr>
            <a:spLocks/>
          </p:cNvSpPr>
          <p:nvPr/>
        </p:nvSpPr>
        <p:spPr bwMode="auto">
          <a:xfrm>
            <a:off x="3509902" y="3651524"/>
            <a:ext cx="218343"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 name="Freeform 53"/>
          <p:cNvSpPr>
            <a:spLocks/>
          </p:cNvSpPr>
          <p:nvPr/>
        </p:nvSpPr>
        <p:spPr bwMode="auto">
          <a:xfrm>
            <a:off x="3622740" y="3651524"/>
            <a:ext cx="219808" cy="9683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 name="Line 54"/>
          <p:cNvSpPr>
            <a:spLocks noChangeShapeType="1"/>
          </p:cNvSpPr>
          <p:nvPr/>
        </p:nvSpPr>
        <p:spPr bwMode="auto">
          <a:xfrm flipH="1" flipV="1">
            <a:off x="3622740" y="3651519"/>
            <a:ext cx="206619"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 name="Line 55"/>
          <p:cNvSpPr>
            <a:spLocks noChangeShapeType="1"/>
          </p:cNvSpPr>
          <p:nvPr/>
        </p:nvSpPr>
        <p:spPr bwMode="auto">
          <a:xfrm flipV="1">
            <a:off x="3521626" y="3651524"/>
            <a:ext cx="101112"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 name="Freeform 56"/>
          <p:cNvSpPr>
            <a:spLocks/>
          </p:cNvSpPr>
          <p:nvPr/>
        </p:nvSpPr>
        <p:spPr bwMode="auto">
          <a:xfrm>
            <a:off x="4387668" y="2522806"/>
            <a:ext cx="216877" cy="431800"/>
          </a:xfrm>
          <a:custGeom>
            <a:avLst/>
            <a:gdLst>
              <a:gd name="T0" fmla="*/ 2147483647 w 93"/>
              <a:gd name="T1" fmla="*/ 2147483647 h 165"/>
              <a:gd name="T2" fmla="*/ 2147483647 w 93"/>
              <a:gd name="T3" fmla="*/ 0 h 165"/>
              <a:gd name="T4" fmla="*/ 0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44" y="165"/>
                </a:moveTo>
                <a:lnTo>
                  <a:pt x="93" y="0"/>
                </a:lnTo>
                <a:lnTo>
                  <a:pt x="0" y="9"/>
                </a:lnTo>
                <a:lnTo>
                  <a:pt x="44"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 name="Freeform 57"/>
          <p:cNvSpPr>
            <a:spLocks/>
          </p:cNvSpPr>
          <p:nvPr/>
        </p:nvSpPr>
        <p:spPr bwMode="auto">
          <a:xfrm>
            <a:off x="4490245" y="2522811"/>
            <a:ext cx="216877" cy="481013"/>
          </a:xfrm>
          <a:custGeom>
            <a:avLst/>
            <a:gdLst>
              <a:gd name="T0" fmla="*/ 2147483647 w 94"/>
              <a:gd name="T1" fmla="*/ 2147483647 h 184"/>
              <a:gd name="T2" fmla="*/ 0 w 94"/>
              <a:gd name="T3" fmla="*/ 2147483647 h 184"/>
              <a:gd name="T4" fmla="*/ 2147483647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94" y="184"/>
                </a:moveTo>
                <a:lnTo>
                  <a:pt x="0" y="165"/>
                </a:lnTo>
                <a:lnTo>
                  <a:pt x="49" y="0"/>
                </a:lnTo>
                <a:lnTo>
                  <a:pt x="94"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 name="Line 58"/>
          <p:cNvSpPr>
            <a:spLocks noChangeShapeType="1"/>
          </p:cNvSpPr>
          <p:nvPr/>
        </p:nvSpPr>
        <p:spPr bwMode="auto">
          <a:xfrm flipH="1" flipV="1">
            <a:off x="4490245" y="2954611"/>
            <a:ext cx="216877" cy="492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 name="Freeform 59"/>
          <p:cNvSpPr>
            <a:spLocks/>
          </p:cNvSpPr>
          <p:nvPr/>
        </p:nvSpPr>
        <p:spPr bwMode="auto">
          <a:xfrm>
            <a:off x="5151133" y="3073674"/>
            <a:ext cx="216877" cy="193675"/>
          </a:xfrm>
          <a:custGeom>
            <a:avLst/>
            <a:gdLst>
              <a:gd name="T0" fmla="*/ 2147483647 w 93"/>
              <a:gd name="T1" fmla="*/ 2147483647 h 74"/>
              <a:gd name="T2" fmla="*/ 2147483647 w 93"/>
              <a:gd name="T3" fmla="*/ 2147483647 h 74"/>
              <a:gd name="T4" fmla="*/ 0 w 93"/>
              <a:gd name="T5" fmla="*/ 0 h 74"/>
              <a:gd name="T6" fmla="*/ 2147483647 w 93"/>
              <a:gd name="T7" fmla="*/ 2147483647 h 74"/>
              <a:gd name="T8" fmla="*/ 0 60000 65536"/>
              <a:gd name="T9" fmla="*/ 0 60000 65536"/>
              <a:gd name="T10" fmla="*/ 0 60000 65536"/>
              <a:gd name="T11" fmla="*/ 0 60000 65536"/>
              <a:gd name="T12" fmla="*/ 0 w 93"/>
              <a:gd name="T13" fmla="*/ 0 h 74"/>
              <a:gd name="T14" fmla="*/ 93 w 93"/>
              <a:gd name="T15" fmla="*/ 74 h 74"/>
            </a:gdLst>
            <a:ahLst/>
            <a:cxnLst>
              <a:cxn ang="T8">
                <a:pos x="T0" y="T1"/>
              </a:cxn>
              <a:cxn ang="T9">
                <a:pos x="T2" y="T3"/>
              </a:cxn>
              <a:cxn ang="T10">
                <a:pos x="T4" y="T5"/>
              </a:cxn>
              <a:cxn ang="T11">
                <a:pos x="T6" y="T7"/>
              </a:cxn>
            </a:cxnLst>
            <a:rect l="T12" t="T13" r="T14" b="T15"/>
            <a:pathLst>
              <a:path w="93" h="74">
                <a:moveTo>
                  <a:pt x="44" y="74"/>
                </a:moveTo>
                <a:lnTo>
                  <a:pt x="93" y="23"/>
                </a:lnTo>
                <a:lnTo>
                  <a:pt x="0" y="0"/>
                </a:lnTo>
                <a:lnTo>
                  <a:pt x="4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 name="Freeform 60"/>
          <p:cNvSpPr>
            <a:spLocks/>
          </p:cNvSpPr>
          <p:nvPr/>
        </p:nvSpPr>
        <p:spPr bwMode="auto">
          <a:xfrm>
            <a:off x="5255176" y="3133994"/>
            <a:ext cx="227134" cy="133350"/>
          </a:xfrm>
          <a:custGeom>
            <a:avLst/>
            <a:gdLst>
              <a:gd name="T0" fmla="*/ 2147483647 w 98"/>
              <a:gd name="T1" fmla="*/ 2147483647 h 51"/>
              <a:gd name="T2" fmla="*/ 0 w 98"/>
              <a:gd name="T3" fmla="*/ 2147483647 h 51"/>
              <a:gd name="T4" fmla="*/ 2147483647 w 98"/>
              <a:gd name="T5" fmla="*/ 0 h 51"/>
              <a:gd name="T6" fmla="*/ 2147483647 w 98"/>
              <a:gd name="T7" fmla="*/ 2147483647 h 51"/>
              <a:gd name="T8" fmla="*/ 0 60000 65536"/>
              <a:gd name="T9" fmla="*/ 0 60000 65536"/>
              <a:gd name="T10" fmla="*/ 0 60000 65536"/>
              <a:gd name="T11" fmla="*/ 0 60000 65536"/>
              <a:gd name="T12" fmla="*/ 0 w 98"/>
              <a:gd name="T13" fmla="*/ 0 h 51"/>
              <a:gd name="T14" fmla="*/ 98 w 98"/>
              <a:gd name="T15" fmla="*/ 51 h 51"/>
            </a:gdLst>
            <a:ahLst/>
            <a:cxnLst>
              <a:cxn ang="T8">
                <a:pos x="T0" y="T1"/>
              </a:cxn>
              <a:cxn ang="T9">
                <a:pos x="T2" y="T3"/>
              </a:cxn>
              <a:cxn ang="T10">
                <a:pos x="T4" y="T5"/>
              </a:cxn>
              <a:cxn ang="T11">
                <a:pos x="T6" y="T7"/>
              </a:cxn>
            </a:cxnLst>
            <a:rect l="T12" t="T13" r="T14" b="T15"/>
            <a:pathLst>
              <a:path w="98" h="51">
                <a:moveTo>
                  <a:pt x="98" y="46"/>
                </a:moveTo>
                <a:lnTo>
                  <a:pt x="0" y="51"/>
                </a:lnTo>
                <a:lnTo>
                  <a:pt x="49" y="0"/>
                </a:lnTo>
                <a:lnTo>
                  <a:pt x="98"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 name="Line 61"/>
          <p:cNvSpPr>
            <a:spLocks noChangeShapeType="1"/>
          </p:cNvSpPr>
          <p:nvPr/>
        </p:nvSpPr>
        <p:spPr bwMode="auto">
          <a:xfrm flipV="1">
            <a:off x="5255176" y="3254644"/>
            <a:ext cx="227134"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 name="Line 62"/>
          <p:cNvSpPr>
            <a:spLocks noChangeShapeType="1"/>
          </p:cNvSpPr>
          <p:nvPr/>
        </p:nvSpPr>
        <p:spPr bwMode="auto">
          <a:xfrm>
            <a:off x="5151136" y="3073674"/>
            <a:ext cx="104043" cy="1936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 name="Freeform 63"/>
          <p:cNvSpPr>
            <a:spLocks/>
          </p:cNvSpPr>
          <p:nvPr/>
        </p:nvSpPr>
        <p:spPr bwMode="auto">
          <a:xfrm>
            <a:off x="3728245" y="2198956"/>
            <a:ext cx="215411" cy="1549400"/>
          </a:xfrm>
          <a:custGeom>
            <a:avLst/>
            <a:gdLst>
              <a:gd name="T0" fmla="*/ 0 w 93"/>
              <a:gd name="T1" fmla="*/ 2147483647 h 593"/>
              <a:gd name="T2" fmla="*/ 2147483647 w 93"/>
              <a:gd name="T3" fmla="*/ 0 h 593"/>
              <a:gd name="T4" fmla="*/ 2147483647 w 93"/>
              <a:gd name="T5" fmla="*/ 2147483647 h 593"/>
              <a:gd name="T6" fmla="*/ 0 w 93"/>
              <a:gd name="T7" fmla="*/ 2147483647 h 593"/>
              <a:gd name="T8" fmla="*/ 0 60000 65536"/>
              <a:gd name="T9" fmla="*/ 0 60000 65536"/>
              <a:gd name="T10" fmla="*/ 0 60000 65536"/>
              <a:gd name="T11" fmla="*/ 0 60000 65536"/>
              <a:gd name="T12" fmla="*/ 0 w 93"/>
              <a:gd name="T13" fmla="*/ 0 h 593"/>
              <a:gd name="T14" fmla="*/ 93 w 93"/>
              <a:gd name="T15" fmla="*/ 593 h 593"/>
            </a:gdLst>
            <a:ahLst/>
            <a:cxnLst>
              <a:cxn ang="T8">
                <a:pos x="T0" y="T1"/>
              </a:cxn>
              <a:cxn ang="T9">
                <a:pos x="T2" y="T3"/>
              </a:cxn>
              <a:cxn ang="T10">
                <a:pos x="T4" y="T5"/>
              </a:cxn>
              <a:cxn ang="T11">
                <a:pos x="T6" y="T7"/>
              </a:cxn>
            </a:cxnLst>
            <a:rect l="T12" t="T13" r="T14" b="T15"/>
            <a:pathLst>
              <a:path w="93" h="593">
                <a:moveTo>
                  <a:pt x="0" y="593"/>
                </a:moveTo>
                <a:lnTo>
                  <a:pt x="93" y="0"/>
                </a:lnTo>
                <a:lnTo>
                  <a:pt x="49" y="570"/>
                </a:lnTo>
                <a:lnTo>
                  <a:pt x="0" y="5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6" name="Line 64"/>
          <p:cNvSpPr>
            <a:spLocks noChangeShapeType="1"/>
          </p:cNvSpPr>
          <p:nvPr/>
        </p:nvSpPr>
        <p:spPr bwMode="auto">
          <a:xfrm flipH="1">
            <a:off x="3829356" y="3688036"/>
            <a:ext cx="13189"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 name="Freeform 65"/>
          <p:cNvSpPr>
            <a:spLocks/>
          </p:cNvSpPr>
          <p:nvPr/>
        </p:nvSpPr>
        <p:spPr bwMode="auto">
          <a:xfrm>
            <a:off x="3842548" y="2198961"/>
            <a:ext cx="213946" cy="1489075"/>
          </a:xfrm>
          <a:custGeom>
            <a:avLst/>
            <a:gdLst>
              <a:gd name="T0" fmla="*/ 2147483647 w 93"/>
              <a:gd name="T1" fmla="*/ 2147483647 h 570"/>
              <a:gd name="T2" fmla="*/ 0 w 93"/>
              <a:gd name="T3" fmla="*/ 2147483647 h 570"/>
              <a:gd name="T4" fmla="*/ 2147483647 w 93"/>
              <a:gd name="T5" fmla="*/ 0 h 570"/>
              <a:gd name="T6" fmla="*/ 2147483647 w 93"/>
              <a:gd name="T7" fmla="*/ 2147483647 h 570"/>
              <a:gd name="T8" fmla="*/ 0 60000 65536"/>
              <a:gd name="T9" fmla="*/ 0 60000 65536"/>
              <a:gd name="T10" fmla="*/ 0 60000 65536"/>
              <a:gd name="T11" fmla="*/ 0 60000 65536"/>
              <a:gd name="T12" fmla="*/ 0 w 93"/>
              <a:gd name="T13" fmla="*/ 0 h 570"/>
              <a:gd name="T14" fmla="*/ 93 w 93"/>
              <a:gd name="T15" fmla="*/ 570 h 570"/>
            </a:gdLst>
            <a:ahLst/>
            <a:cxnLst>
              <a:cxn ang="T8">
                <a:pos x="T0" y="T1"/>
              </a:cxn>
              <a:cxn ang="T9">
                <a:pos x="T2" y="T3"/>
              </a:cxn>
              <a:cxn ang="T10">
                <a:pos x="T4" y="T5"/>
              </a:cxn>
              <a:cxn ang="T11">
                <a:pos x="T6" y="T7"/>
              </a:cxn>
            </a:cxnLst>
            <a:rect l="T12" t="T13" r="T14" b="T15"/>
            <a:pathLst>
              <a:path w="93" h="570">
                <a:moveTo>
                  <a:pt x="93" y="138"/>
                </a:moveTo>
                <a:lnTo>
                  <a:pt x="0" y="570"/>
                </a:lnTo>
                <a:lnTo>
                  <a:pt x="44" y="0"/>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8" name="Line 66"/>
          <p:cNvSpPr>
            <a:spLocks noChangeShapeType="1"/>
          </p:cNvSpPr>
          <p:nvPr/>
        </p:nvSpPr>
        <p:spPr bwMode="auto">
          <a:xfrm flipV="1">
            <a:off x="3728248" y="3688036"/>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 name="Freeform 67"/>
          <p:cNvSpPr>
            <a:spLocks/>
          </p:cNvSpPr>
          <p:nvPr/>
        </p:nvSpPr>
        <p:spPr bwMode="auto">
          <a:xfrm>
            <a:off x="4604545" y="2522811"/>
            <a:ext cx="216877" cy="481013"/>
          </a:xfrm>
          <a:custGeom>
            <a:avLst/>
            <a:gdLst>
              <a:gd name="T0" fmla="*/ 2147483647 w 94"/>
              <a:gd name="T1" fmla="*/ 2147483647 h 184"/>
              <a:gd name="T2" fmla="*/ 2147483647 w 94"/>
              <a:gd name="T3" fmla="*/ 2147483647 h 184"/>
              <a:gd name="T4" fmla="*/ 0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184"/>
                </a:moveTo>
                <a:lnTo>
                  <a:pt x="94" y="73"/>
                </a:lnTo>
                <a:lnTo>
                  <a:pt x="0" y="0"/>
                </a:lnTo>
                <a:lnTo>
                  <a:pt x="45"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0" name="Freeform 68"/>
          <p:cNvSpPr>
            <a:spLocks/>
          </p:cNvSpPr>
          <p:nvPr/>
        </p:nvSpPr>
        <p:spPr bwMode="auto">
          <a:xfrm>
            <a:off x="4707122" y="2713311"/>
            <a:ext cx="227134" cy="360363"/>
          </a:xfrm>
          <a:custGeom>
            <a:avLst/>
            <a:gdLst>
              <a:gd name="T0" fmla="*/ 2147483647 w 98"/>
              <a:gd name="T1" fmla="*/ 2147483647 h 138"/>
              <a:gd name="T2" fmla="*/ 0 w 98"/>
              <a:gd name="T3" fmla="*/ 2147483647 h 138"/>
              <a:gd name="T4" fmla="*/ 2147483647 w 98"/>
              <a:gd name="T5" fmla="*/ 0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138"/>
                </a:moveTo>
                <a:lnTo>
                  <a:pt x="0" y="111"/>
                </a:lnTo>
                <a:lnTo>
                  <a:pt x="49" y="0"/>
                </a:lnTo>
                <a:lnTo>
                  <a:pt x="98"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1" name="Line 69"/>
          <p:cNvSpPr>
            <a:spLocks noChangeShapeType="1"/>
          </p:cNvSpPr>
          <p:nvPr/>
        </p:nvSpPr>
        <p:spPr bwMode="auto">
          <a:xfrm flipH="1" flipV="1">
            <a:off x="4707122" y="3003819"/>
            <a:ext cx="227134"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 name="Freeform 70"/>
          <p:cNvSpPr>
            <a:spLocks/>
          </p:cNvSpPr>
          <p:nvPr/>
        </p:nvSpPr>
        <p:spPr bwMode="auto">
          <a:xfrm>
            <a:off x="5368010" y="3133994"/>
            <a:ext cx="216877" cy="157162"/>
          </a:xfrm>
          <a:custGeom>
            <a:avLst/>
            <a:gdLst>
              <a:gd name="T0" fmla="*/ 2147483647 w 94"/>
              <a:gd name="T1" fmla="*/ 2147483647 h 60"/>
              <a:gd name="T2" fmla="*/ 2147483647 w 94"/>
              <a:gd name="T3" fmla="*/ 2147483647 h 60"/>
              <a:gd name="T4" fmla="*/ 0 w 94"/>
              <a:gd name="T5" fmla="*/ 0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49" y="46"/>
                </a:moveTo>
                <a:lnTo>
                  <a:pt x="94" y="60"/>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3" name="Freeform 71"/>
          <p:cNvSpPr>
            <a:spLocks/>
          </p:cNvSpPr>
          <p:nvPr/>
        </p:nvSpPr>
        <p:spPr bwMode="auto">
          <a:xfrm>
            <a:off x="5482310" y="3254649"/>
            <a:ext cx="216877" cy="84137"/>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32"/>
                </a:moveTo>
                <a:lnTo>
                  <a:pt x="0" y="0"/>
                </a:lnTo>
                <a:lnTo>
                  <a:pt x="45" y="14"/>
                </a:lnTo>
                <a:lnTo>
                  <a:pt x="94" y="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4" name="Freeform 72"/>
          <p:cNvSpPr>
            <a:spLocks/>
          </p:cNvSpPr>
          <p:nvPr/>
        </p:nvSpPr>
        <p:spPr bwMode="auto">
          <a:xfrm>
            <a:off x="3395605" y="2702194"/>
            <a:ext cx="227135" cy="1079500"/>
          </a:xfrm>
          <a:custGeom>
            <a:avLst/>
            <a:gdLst>
              <a:gd name="T0" fmla="*/ 0 w 98"/>
              <a:gd name="T1" fmla="*/ 2147483647 h 413"/>
              <a:gd name="T2" fmla="*/ 2147483647 w 98"/>
              <a:gd name="T3" fmla="*/ 0 h 413"/>
              <a:gd name="T4" fmla="*/ 2147483647 w 98"/>
              <a:gd name="T5" fmla="*/ 2147483647 h 413"/>
              <a:gd name="T6" fmla="*/ 0 w 98"/>
              <a:gd name="T7" fmla="*/ 2147483647 h 413"/>
              <a:gd name="T8" fmla="*/ 0 60000 65536"/>
              <a:gd name="T9" fmla="*/ 0 60000 65536"/>
              <a:gd name="T10" fmla="*/ 0 60000 65536"/>
              <a:gd name="T11" fmla="*/ 0 60000 65536"/>
              <a:gd name="T12" fmla="*/ 0 w 98"/>
              <a:gd name="T13" fmla="*/ 0 h 413"/>
              <a:gd name="T14" fmla="*/ 98 w 98"/>
              <a:gd name="T15" fmla="*/ 413 h 413"/>
            </a:gdLst>
            <a:ahLst/>
            <a:cxnLst>
              <a:cxn ang="T8">
                <a:pos x="T0" y="T1"/>
              </a:cxn>
              <a:cxn ang="T9">
                <a:pos x="T2" y="T3"/>
              </a:cxn>
              <a:cxn ang="T10">
                <a:pos x="T4" y="T5"/>
              </a:cxn>
              <a:cxn ang="T11">
                <a:pos x="T6" y="T7"/>
              </a:cxn>
            </a:cxnLst>
            <a:rect l="T12" t="T13" r="T14" b="T15"/>
            <a:pathLst>
              <a:path w="98" h="413">
                <a:moveTo>
                  <a:pt x="0" y="413"/>
                </a:moveTo>
                <a:lnTo>
                  <a:pt x="98" y="0"/>
                </a:lnTo>
                <a:lnTo>
                  <a:pt x="49" y="386"/>
                </a:lnTo>
                <a:lnTo>
                  <a:pt x="0" y="4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5" name="Freeform 73"/>
          <p:cNvSpPr>
            <a:spLocks/>
          </p:cNvSpPr>
          <p:nvPr/>
        </p:nvSpPr>
        <p:spPr bwMode="auto">
          <a:xfrm>
            <a:off x="3509902" y="2702194"/>
            <a:ext cx="218343" cy="1046162"/>
          </a:xfrm>
          <a:custGeom>
            <a:avLst/>
            <a:gdLst>
              <a:gd name="T0" fmla="*/ 2147483647 w 94"/>
              <a:gd name="T1" fmla="*/ 2147483647 h 400"/>
              <a:gd name="T2" fmla="*/ 0 w 94"/>
              <a:gd name="T3" fmla="*/ 2147483647 h 400"/>
              <a:gd name="T4" fmla="*/ 2147483647 w 94"/>
              <a:gd name="T5" fmla="*/ 0 h 400"/>
              <a:gd name="T6" fmla="*/ 2147483647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94" y="400"/>
                </a:moveTo>
                <a:lnTo>
                  <a:pt x="0" y="386"/>
                </a:lnTo>
                <a:lnTo>
                  <a:pt x="49" y="0"/>
                </a:lnTo>
                <a:lnTo>
                  <a:pt x="94" y="40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6" name="Line 74"/>
          <p:cNvSpPr>
            <a:spLocks noChangeShapeType="1"/>
          </p:cNvSpPr>
          <p:nvPr/>
        </p:nvSpPr>
        <p:spPr bwMode="auto">
          <a:xfrm>
            <a:off x="3509903" y="3711849"/>
            <a:ext cx="11723"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7" name="Line 75"/>
          <p:cNvSpPr>
            <a:spLocks noChangeShapeType="1"/>
          </p:cNvSpPr>
          <p:nvPr/>
        </p:nvSpPr>
        <p:spPr bwMode="auto">
          <a:xfrm flipH="1" flipV="1">
            <a:off x="5482310" y="3254649"/>
            <a:ext cx="205154" cy="841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 name="Line 76"/>
          <p:cNvSpPr>
            <a:spLocks noChangeShapeType="1"/>
          </p:cNvSpPr>
          <p:nvPr/>
        </p:nvSpPr>
        <p:spPr bwMode="auto">
          <a:xfrm>
            <a:off x="5368012" y="3133994"/>
            <a:ext cx="114300"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 name="Line 77"/>
          <p:cNvSpPr>
            <a:spLocks noChangeShapeType="1"/>
          </p:cNvSpPr>
          <p:nvPr/>
        </p:nvSpPr>
        <p:spPr bwMode="auto">
          <a:xfrm flipH="1" flipV="1">
            <a:off x="3509902" y="3711844"/>
            <a:ext cx="218343"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0" name="Line 78"/>
          <p:cNvSpPr>
            <a:spLocks noChangeShapeType="1"/>
          </p:cNvSpPr>
          <p:nvPr/>
        </p:nvSpPr>
        <p:spPr bwMode="auto">
          <a:xfrm flipV="1">
            <a:off x="3395605" y="3711844"/>
            <a:ext cx="114300"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 name="Freeform 79"/>
          <p:cNvSpPr>
            <a:spLocks/>
          </p:cNvSpPr>
          <p:nvPr/>
        </p:nvSpPr>
        <p:spPr bwMode="auto">
          <a:xfrm>
            <a:off x="4821423" y="2713311"/>
            <a:ext cx="218342" cy="360363"/>
          </a:xfrm>
          <a:custGeom>
            <a:avLst/>
            <a:gdLst>
              <a:gd name="T0" fmla="*/ 2147483647 w 94"/>
              <a:gd name="T1" fmla="*/ 2147483647 h 138"/>
              <a:gd name="T2" fmla="*/ 2147483647 w 94"/>
              <a:gd name="T3" fmla="*/ 2147483647 h 138"/>
              <a:gd name="T4" fmla="*/ 0 w 94"/>
              <a:gd name="T5" fmla="*/ 0 h 138"/>
              <a:gd name="T6" fmla="*/ 2147483647 w 94"/>
              <a:gd name="T7" fmla="*/ 2147483647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9" y="138"/>
                </a:moveTo>
                <a:lnTo>
                  <a:pt x="94" y="46"/>
                </a:lnTo>
                <a:lnTo>
                  <a:pt x="0" y="0"/>
                </a:lnTo>
                <a:lnTo>
                  <a:pt x="49"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2" name="Freeform 80"/>
          <p:cNvSpPr>
            <a:spLocks/>
          </p:cNvSpPr>
          <p:nvPr/>
        </p:nvSpPr>
        <p:spPr bwMode="auto">
          <a:xfrm>
            <a:off x="4934256" y="2833961"/>
            <a:ext cx="216877" cy="239713"/>
          </a:xfrm>
          <a:custGeom>
            <a:avLst/>
            <a:gdLst>
              <a:gd name="T0" fmla="*/ 2147483647 w 94"/>
              <a:gd name="T1" fmla="*/ 2147483647 h 92"/>
              <a:gd name="T2" fmla="*/ 0 w 94"/>
              <a:gd name="T3" fmla="*/ 2147483647 h 92"/>
              <a:gd name="T4" fmla="*/ 2147483647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92"/>
                </a:lnTo>
                <a:lnTo>
                  <a:pt x="45" y="0"/>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3" name="Line 81"/>
          <p:cNvSpPr>
            <a:spLocks noChangeShapeType="1"/>
          </p:cNvSpPr>
          <p:nvPr/>
        </p:nvSpPr>
        <p:spPr bwMode="auto">
          <a:xfrm flipH="1">
            <a:off x="4934256" y="3073674"/>
            <a:ext cx="216877"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4" name="Line 82"/>
          <p:cNvSpPr>
            <a:spLocks noChangeShapeType="1"/>
          </p:cNvSpPr>
          <p:nvPr/>
        </p:nvSpPr>
        <p:spPr bwMode="auto">
          <a:xfrm>
            <a:off x="4821425" y="2713311"/>
            <a:ext cx="112834" cy="3603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5" name="Freeform 83"/>
          <p:cNvSpPr>
            <a:spLocks/>
          </p:cNvSpPr>
          <p:nvPr/>
        </p:nvSpPr>
        <p:spPr bwMode="auto">
          <a:xfrm>
            <a:off x="5699189" y="3338781"/>
            <a:ext cx="213946" cy="469900"/>
          </a:xfrm>
          <a:custGeom>
            <a:avLst/>
            <a:gdLst>
              <a:gd name="T0" fmla="*/ 2147483647 w 93"/>
              <a:gd name="T1" fmla="*/ 2147483647 h 180"/>
              <a:gd name="T2" fmla="*/ 0 w 93"/>
              <a:gd name="T3" fmla="*/ 0 h 180"/>
              <a:gd name="T4" fmla="*/ 2147483647 w 93"/>
              <a:gd name="T5" fmla="*/ 2147483647 h 180"/>
              <a:gd name="T6" fmla="*/ 2147483647 w 93"/>
              <a:gd name="T7" fmla="*/ 2147483647 h 180"/>
              <a:gd name="T8" fmla="*/ 0 60000 65536"/>
              <a:gd name="T9" fmla="*/ 0 60000 65536"/>
              <a:gd name="T10" fmla="*/ 0 60000 65536"/>
              <a:gd name="T11" fmla="*/ 0 60000 65536"/>
              <a:gd name="T12" fmla="*/ 0 w 93"/>
              <a:gd name="T13" fmla="*/ 0 h 180"/>
              <a:gd name="T14" fmla="*/ 93 w 93"/>
              <a:gd name="T15" fmla="*/ 180 h 180"/>
            </a:gdLst>
            <a:ahLst/>
            <a:cxnLst>
              <a:cxn ang="T8">
                <a:pos x="T0" y="T1"/>
              </a:cxn>
              <a:cxn ang="T9">
                <a:pos x="T2" y="T3"/>
              </a:cxn>
              <a:cxn ang="T10">
                <a:pos x="T4" y="T5"/>
              </a:cxn>
              <a:cxn ang="T11">
                <a:pos x="T6" y="T7"/>
              </a:cxn>
            </a:cxnLst>
            <a:rect l="T12" t="T13" r="T14" b="T15"/>
            <a:pathLst>
              <a:path w="93" h="180">
                <a:moveTo>
                  <a:pt x="93" y="157"/>
                </a:moveTo>
                <a:lnTo>
                  <a:pt x="0" y="0"/>
                </a:lnTo>
                <a:lnTo>
                  <a:pt x="44" y="180"/>
                </a:lnTo>
                <a:lnTo>
                  <a:pt x="93" y="1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6" name="Freeform 84"/>
          <p:cNvSpPr>
            <a:spLocks/>
          </p:cNvSpPr>
          <p:nvPr/>
        </p:nvSpPr>
        <p:spPr bwMode="auto">
          <a:xfrm>
            <a:off x="5584889" y="3291161"/>
            <a:ext cx="216877" cy="517525"/>
          </a:xfrm>
          <a:custGeom>
            <a:avLst/>
            <a:gdLst>
              <a:gd name="T0" fmla="*/ 2147483647 w 93"/>
              <a:gd name="T1" fmla="*/ 2147483647 h 198"/>
              <a:gd name="T2" fmla="*/ 2147483647 w 93"/>
              <a:gd name="T3" fmla="*/ 2147483647 h 198"/>
              <a:gd name="T4" fmla="*/ 0 w 93"/>
              <a:gd name="T5" fmla="*/ 0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49" y="18"/>
                </a:moveTo>
                <a:lnTo>
                  <a:pt x="93" y="198"/>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7" name="Line 85"/>
          <p:cNvSpPr>
            <a:spLocks noChangeShapeType="1"/>
          </p:cNvSpPr>
          <p:nvPr/>
        </p:nvSpPr>
        <p:spPr bwMode="auto">
          <a:xfrm flipH="1">
            <a:off x="5687466" y="3338781"/>
            <a:ext cx="11723"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8" name="Line 86"/>
          <p:cNvSpPr>
            <a:spLocks noChangeShapeType="1"/>
          </p:cNvSpPr>
          <p:nvPr/>
        </p:nvSpPr>
        <p:spPr bwMode="auto">
          <a:xfrm>
            <a:off x="5699189" y="3338786"/>
            <a:ext cx="213946" cy="409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9" name="Line 87"/>
          <p:cNvSpPr>
            <a:spLocks noChangeShapeType="1"/>
          </p:cNvSpPr>
          <p:nvPr/>
        </p:nvSpPr>
        <p:spPr bwMode="auto">
          <a:xfrm>
            <a:off x="5584888" y="3291161"/>
            <a:ext cx="114300"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0" name="Freeform 88"/>
          <p:cNvSpPr>
            <a:spLocks/>
          </p:cNvSpPr>
          <p:nvPr/>
        </p:nvSpPr>
        <p:spPr bwMode="auto">
          <a:xfrm>
            <a:off x="3622740" y="1730644"/>
            <a:ext cx="219808" cy="2017712"/>
          </a:xfrm>
          <a:custGeom>
            <a:avLst/>
            <a:gdLst>
              <a:gd name="T0" fmla="*/ 0 w 94"/>
              <a:gd name="T1" fmla="*/ 2147483647 h 772"/>
              <a:gd name="T2" fmla="*/ 2147483647 w 94"/>
              <a:gd name="T3" fmla="*/ 0 h 772"/>
              <a:gd name="T4" fmla="*/ 2147483647 w 94"/>
              <a:gd name="T5" fmla="*/ 2147483647 h 772"/>
              <a:gd name="T6" fmla="*/ 0 w 94"/>
              <a:gd name="T7" fmla="*/ 2147483647 h 772"/>
              <a:gd name="T8" fmla="*/ 0 60000 65536"/>
              <a:gd name="T9" fmla="*/ 0 60000 65536"/>
              <a:gd name="T10" fmla="*/ 0 60000 65536"/>
              <a:gd name="T11" fmla="*/ 0 60000 65536"/>
              <a:gd name="T12" fmla="*/ 0 w 94"/>
              <a:gd name="T13" fmla="*/ 0 h 772"/>
              <a:gd name="T14" fmla="*/ 94 w 94"/>
              <a:gd name="T15" fmla="*/ 772 h 772"/>
            </a:gdLst>
            <a:ahLst/>
            <a:cxnLst>
              <a:cxn ang="T8">
                <a:pos x="T0" y="T1"/>
              </a:cxn>
              <a:cxn ang="T9">
                <a:pos x="T2" y="T3"/>
              </a:cxn>
              <a:cxn ang="T10">
                <a:pos x="T4" y="T5"/>
              </a:cxn>
              <a:cxn ang="T11">
                <a:pos x="T6" y="T7"/>
              </a:cxn>
            </a:cxnLst>
            <a:rect l="T12" t="T13" r="T14" b="T15"/>
            <a:pathLst>
              <a:path w="94" h="772">
                <a:moveTo>
                  <a:pt x="0" y="372"/>
                </a:moveTo>
                <a:lnTo>
                  <a:pt x="94" y="0"/>
                </a:lnTo>
                <a:lnTo>
                  <a:pt x="45" y="772"/>
                </a:lnTo>
                <a:lnTo>
                  <a:pt x="0" y="37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 name="Freeform 89"/>
          <p:cNvSpPr>
            <a:spLocks/>
          </p:cNvSpPr>
          <p:nvPr/>
        </p:nvSpPr>
        <p:spPr bwMode="auto">
          <a:xfrm>
            <a:off x="3728245" y="1730644"/>
            <a:ext cx="215411" cy="2017712"/>
          </a:xfrm>
          <a:custGeom>
            <a:avLst/>
            <a:gdLst>
              <a:gd name="T0" fmla="*/ 2147483647 w 93"/>
              <a:gd name="T1" fmla="*/ 2147483647 h 772"/>
              <a:gd name="T2" fmla="*/ 0 w 93"/>
              <a:gd name="T3" fmla="*/ 2147483647 h 772"/>
              <a:gd name="T4" fmla="*/ 2147483647 w 93"/>
              <a:gd name="T5" fmla="*/ 0 h 772"/>
              <a:gd name="T6" fmla="*/ 2147483647 w 93"/>
              <a:gd name="T7" fmla="*/ 2147483647 h 772"/>
              <a:gd name="T8" fmla="*/ 0 60000 65536"/>
              <a:gd name="T9" fmla="*/ 0 60000 65536"/>
              <a:gd name="T10" fmla="*/ 0 60000 65536"/>
              <a:gd name="T11" fmla="*/ 0 60000 65536"/>
              <a:gd name="T12" fmla="*/ 0 w 93"/>
              <a:gd name="T13" fmla="*/ 0 h 772"/>
              <a:gd name="T14" fmla="*/ 93 w 93"/>
              <a:gd name="T15" fmla="*/ 772 h 772"/>
            </a:gdLst>
            <a:ahLst/>
            <a:cxnLst>
              <a:cxn ang="T8">
                <a:pos x="T0" y="T1"/>
              </a:cxn>
              <a:cxn ang="T9">
                <a:pos x="T2" y="T3"/>
              </a:cxn>
              <a:cxn ang="T10">
                <a:pos x="T4" y="T5"/>
              </a:cxn>
              <a:cxn ang="T11">
                <a:pos x="T6" y="T7"/>
              </a:cxn>
            </a:cxnLst>
            <a:rect l="T12" t="T13" r="T14" b="T15"/>
            <a:pathLst>
              <a:path w="93" h="772">
                <a:moveTo>
                  <a:pt x="93" y="179"/>
                </a:moveTo>
                <a:lnTo>
                  <a:pt x="0" y="772"/>
                </a:lnTo>
                <a:lnTo>
                  <a:pt x="49" y="0"/>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2" name="Freeform 90"/>
          <p:cNvSpPr>
            <a:spLocks/>
          </p:cNvSpPr>
          <p:nvPr/>
        </p:nvSpPr>
        <p:spPr bwMode="auto">
          <a:xfrm>
            <a:off x="5801764" y="3748361"/>
            <a:ext cx="228600" cy="93663"/>
          </a:xfrm>
          <a:custGeom>
            <a:avLst/>
            <a:gdLst>
              <a:gd name="T0" fmla="*/ 2147483647 w 99"/>
              <a:gd name="T1" fmla="*/ 0 h 36"/>
              <a:gd name="T2" fmla="*/ 2147483647 w 99"/>
              <a:gd name="T3" fmla="*/ 2147483647 h 36"/>
              <a:gd name="T4" fmla="*/ 0 w 99"/>
              <a:gd name="T5" fmla="*/ 2147483647 h 36"/>
              <a:gd name="T6" fmla="*/ 2147483647 w 99"/>
              <a:gd name="T7" fmla="*/ 0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49" y="0"/>
                </a:moveTo>
                <a:lnTo>
                  <a:pt x="99"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3" name="Freeform 91"/>
          <p:cNvSpPr>
            <a:spLocks/>
          </p:cNvSpPr>
          <p:nvPr/>
        </p:nvSpPr>
        <p:spPr bwMode="auto">
          <a:xfrm>
            <a:off x="5913134" y="3748361"/>
            <a:ext cx="219808" cy="93663"/>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4" name="Line 92"/>
          <p:cNvSpPr>
            <a:spLocks noChangeShapeType="1"/>
          </p:cNvSpPr>
          <p:nvPr/>
        </p:nvSpPr>
        <p:spPr bwMode="auto">
          <a:xfrm flipH="1">
            <a:off x="3728245" y="2198956"/>
            <a:ext cx="215411" cy="1549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 name="Line 93"/>
          <p:cNvSpPr>
            <a:spLocks noChangeShapeType="1"/>
          </p:cNvSpPr>
          <p:nvPr/>
        </p:nvSpPr>
        <p:spPr bwMode="auto">
          <a:xfrm>
            <a:off x="3622737" y="2702194"/>
            <a:ext cx="105508" cy="1046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 name="Line 94"/>
          <p:cNvSpPr>
            <a:spLocks noChangeShapeType="1"/>
          </p:cNvSpPr>
          <p:nvPr/>
        </p:nvSpPr>
        <p:spPr bwMode="auto">
          <a:xfrm>
            <a:off x="5913134" y="3748356"/>
            <a:ext cx="219808" cy="333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7" name="Line 95"/>
          <p:cNvSpPr>
            <a:spLocks noChangeShapeType="1"/>
          </p:cNvSpPr>
          <p:nvPr/>
        </p:nvSpPr>
        <p:spPr bwMode="auto">
          <a:xfrm flipV="1">
            <a:off x="5812025" y="3748361"/>
            <a:ext cx="101111"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 name="Freeform 96"/>
          <p:cNvSpPr>
            <a:spLocks/>
          </p:cNvSpPr>
          <p:nvPr/>
        </p:nvSpPr>
        <p:spPr bwMode="auto">
          <a:xfrm>
            <a:off x="5039764" y="2833961"/>
            <a:ext cx="215412" cy="239713"/>
          </a:xfrm>
          <a:custGeom>
            <a:avLst/>
            <a:gdLst>
              <a:gd name="T0" fmla="*/ 2147483647 w 93"/>
              <a:gd name="T1" fmla="*/ 2147483647 h 92"/>
              <a:gd name="T2" fmla="*/ 2147483647 w 93"/>
              <a:gd name="T3" fmla="*/ 2147483647 h 92"/>
              <a:gd name="T4" fmla="*/ 0 w 93"/>
              <a:gd name="T5" fmla="*/ 0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49" y="92"/>
                </a:moveTo>
                <a:lnTo>
                  <a:pt x="93" y="60"/>
                </a:lnTo>
                <a:lnTo>
                  <a:pt x="0" y="0"/>
                </a:lnTo>
                <a:lnTo>
                  <a:pt x="49"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9" name="Freeform 97"/>
          <p:cNvSpPr>
            <a:spLocks/>
          </p:cNvSpPr>
          <p:nvPr/>
        </p:nvSpPr>
        <p:spPr bwMode="auto">
          <a:xfrm>
            <a:off x="5151133" y="2991124"/>
            <a:ext cx="216877" cy="142875"/>
          </a:xfrm>
          <a:custGeom>
            <a:avLst/>
            <a:gdLst>
              <a:gd name="T0" fmla="*/ 2147483647 w 93"/>
              <a:gd name="T1" fmla="*/ 2147483647 h 55"/>
              <a:gd name="T2" fmla="*/ 0 w 93"/>
              <a:gd name="T3" fmla="*/ 2147483647 h 55"/>
              <a:gd name="T4" fmla="*/ 2147483647 w 93"/>
              <a:gd name="T5" fmla="*/ 0 h 55"/>
              <a:gd name="T6" fmla="*/ 2147483647 w 93"/>
              <a:gd name="T7" fmla="*/ 2147483647 h 55"/>
              <a:gd name="T8" fmla="*/ 0 60000 65536"/>
              <a:gd name="T9" fmla="*/ 0 60000 65536"/>
              <a:gd name="T10" fmla="*/ 0 60000 65536"/>
              <a:gd name="T11" fmla="*/ 0 60000 65536"/>
              <a:gd name="T12" fmla="*/ 0 w 93"/>
              <a:gd name="T13" fmla="*/ 0 h 55"/>
              <a:gd name="T14" fmla="*/ 93 w 93"/>
              <a:gd name="T15" fmla="*/ 55 h 55"/>
            </a:gdLst>
            <a:ahLst/>
            <a:cxnLst>
              <a:cxn ang="T8">
                <a:pos x="T0" y="T1"/>
              </a:cxn>
              <a:cxn ang="T9">
                <a:pos x="T2" y="T3"/>
              </a:cxn>
              <a:cxn ang="T10">
                <a:pos x="T4" y="T5"/>
              </a:cxn>
              <a:cxn ang="T11">
                <a:pos x="T6" y="T7"/>
              </a:cxn>
            </a:cxnLst>
            <a:rect l="T12" t="T13" r="T14" b="T15"/>
            <a:pathLst>
              <a:path w="93" h="55">
                <a:moveTo>
                  <a:pt x="93" y="55"/>
                </a:moveTo>
                <a:lnTo>
                  <a:pt x="0" y="32"/>
                </a:lnTo>
                <a:lnTo>
                  <a:pt x="44" y="0"/>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0" name="Line 98"/>
          <p:cNvSpPr>
            <a:spLocks noChangeShapeType="1"/>
          </p:cNvSpPr>
          <p:nvPr/>
        </p:nvSpPr>
        <p:spPr bwMode="auto">
          <a:xfrm flipH="1" flipV="1">
            <a:off x="5151133" y="3073674"/>
            <a:ext cx="2168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 name="Line 99"/>
          <p:cNvSpPr>
            <a:spLocks noChangeShapeType="1"/>
          </p:cNvSpPr>
          <p:nvPr/>
        </p:nvSpPr>
        <p:spPr bwMode="auto">
          <a:xfrm>
            <a:off x="5039764" y="2833961"/>
            <a:ext cx="111369" cy="2397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2" name="Freeform 100"/>
          <p:cNvSpPr>
            <a:spLocks/>
          </p:cNvSpPr>
          <p:nvPr/>
        </p:nvSpPr>
        <p:spPr bwMode="auto">
          <a:xfrm>
            <a:off x="3293026" y="2559319"/>
            <a:ext cx="216877" cy="1282700"/>
          </a:xfrm>
          <a:custGeom>
            <a:avLst/>
            <a:gdLst>
              <a:gd name="T0" fmla="*/ 0 w 94"/>
              <a:gd name="T1" fmla="*/ 2147483647 h 491"/>
              <a:gd name="T2" fmla="*/ 2147483647 w 94"/>
              <a:gd name="T3" fmla="*/ 0 h 491"/>
              <a:gd name="T4" fmla="*/ 2147483647 w 94"/>
              <a:gd name="T5" fmla="*/ 2147483647 h 491"/>
              <a:gd name="T6" fmla="*/ 0 w 94"/>
              <a:gd name="T7" fmla="*/ 2147483647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0" y="491"/>
                </a:moveTo>
                <a:lnTo>
                  <a:pt x="94" y="0"/>
                </a:lnTo>
                <a:lnTo>
                  <a:pt x="45" y="468"/>
                </a:lnTo>
                <a:lnTo>
                  <a:pt x="0" y="4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3" name="Freeform 101"/>
          <p:cNvSpPr>
            <a:spLocks/>
          </p:cNvSpPr>
          <p:nvPr/>
        </p:nvSpPr>
        <p:spPr bwMode="auto">
          <a:xfrm>
            <a:off x="3395605" y="2559324"/>
            <a:ext cx="227135" cy="1222375"/>
          </a:xfrm>
          <a:custGeom>
            <a:avLst/>
            <a:gdLst>
              <a:gd name="T0" fmla="*/ 2147483647 w 98"/>
              <a:gd name="T1" fmla="*/ 2147483647 h 468"/>
              <a:gd name="T2" fmla="*/ 0 w 98"/>
              <a:gd name="T3" fmla="*/ 2147483647 h 468"/>
              <a:gd name="T4" fmla="*/ 2147483647 w 98"/>
              <a:gd name="T5" fmla="*/ 0 h 468"/>
              <a:gd name="T6" fmla="*/ 2147483647 w 98"/>
              <a:gd name="T7" fmla="*/ 2147483647 h 468"/>
              <a:gd name="T8" fmla="*/ 0 60000 65536"/>
              <a:gd name="T9" fmla="*/ 0 60000 65536"/>
              <a:gd name="T10" fmla="*/ 0 60000 65536"/>
              <a:gd name="T11" fmla="*/ 0 60000 65536"/>
              <a:gd name="T12" fmla="*/ 0 w 98"/>
              <a:gd name="T13" fmla="*/ 0 h 468"/>
              <a:gd name="T14" fmla="*/ 98 w 98"/>
              <a:gd name="T15" fmla="*/ 468 h 468"/>
            </a:gdLst>
            <a:ahLst/>
            <a:cxnLst>
              <a:cxn ang="T8">
                <a:pos x="T0" y="T1"/>
              </a:cxn>
              <a:cxn ang="T9">
                <a:pos x="T2" y="T3"/>
              </a:cxn>
              <a:cxn ang="T10">
                <a:pos x="T4" y="T5"/>
              </a:cxn>
              <a:cxn ang="T11">
                <a:pos x="T6" y="T7"/>
              </a:cxn>
            </a:cxnLst>
            <a:rect l="T12" t="T13" r="T14" b="T15"/>
            <a:pathLst>
              <a:path w="98" h="468">
                <a:moveTo>
                  <a:pt x="98" y="55"/>
                </a:moveTo>
                <a:lnTo>
                  <a:pt x="0" y="468"/>
                </a:lnTo>
                <a:lnTo>
                  <a:pt x="49" y="0"/>
                </a:lnTo>
                <a:lnTo>
                  <a:pt x="98"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 name="Freeform 102"/>
          <p:cNvSpPr>
            <a:spLocks/>
          </p:cNvSpPr>
          <p:nvPr/>
        </p:nvSpPr>
        <p:spPr bwMode="auto">
          <a:xfrm>
            <a:off x="6030364" y="3781699"/>
            <a:ext cx="215412"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 name="Line 103"/>
          <p:cNvSpPr>
            <a:spLocks noChangeShapeType="1"/>
          </p:cNvSpPr>
          <p:nvPr/>
        </p:nvSpPr>
        <p:spPr bwMode="auto">
          <a:xfrm flipV="1">
            <a:off x="3293028" y="3781699"/>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6" name="Line 104"/>
          <p:cNvSpPr>
            <a:spLocks noChangeShapeType="1"/>
          </p:cNvSpPr>
          <p:nvPr/>
        </p:nvSpPr>
        <p:spPr bwMode="auto">
          <a:xfrm flipH="1">
            <a:off x="3395605" y="2702194"/>
            <a:ext cx="227135" cy="10795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7" name="Line 105"/>
          <p:cNvSpPr>
            <a:spLocks noChangeShapeType="1"/>
          </p:cNvSpPr>
          <p:nvPr/>
        </p:nvSpPr>
        <p:spPr bwMode="auto">
          <a:xfrm flipV="1">
            <a:off x="6030366" y="3781699"/>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8" name="Freeform 106"/>
          <p:cNvSpPr>
            <a:spLocks/>
          </p:cNvSpPr>
          <p:nvPr/>
        </p:nvSpPr>
        <p:spPr bwMode="auto">
          <a:xfrm>
            <a:off x="5368010" y="3133994"/>
            <a:ext cx="216877" cy="157162"/>
          </a:xfrm>
          <a:custGeom>
            <a:avLst/>
            <a:gdLst>
              <a:gd name="T0" fmla="*/ 2147483647 w 94"/>
              <a:gd name="T1" fmla="*/ 2147483647 h 60"/>
              <a:gd name="T2" fmla="*/ 0 w 94"/>
              <a:gd name="T3" fmla="*/ 0 h 60"/>
              <a:gd name="T4" fmla="*/ 2147483647 w 94"/>
              <a:gd name="T5" fmla="*/ 2147483647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94" y="60"/>
                </a:moveTo>
                <a:lnTo>
                  <a:pt x="0" y="0"/>
                </a:lnTo>
                <a:lnTo>
                  <a:pt x="49" y="37"/>
                </a:lnTo>
                <a:lnTo>
                  <a:pt x="94" y="6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9" name="Line 107"/>
          <p:cNvSpPr>
            <a:spLocks noChangeShapeType="1"/>
          </p:cNvSpPr>
          <p:nvPr/>
        </p:nvSpPr>
        <p:spPr bwMode="auto">
          <a:xfrm flipH="1" flipV="1">
            <a:off x="5368010" y="3133994"/>
            <a:ext cx="216877" cy="157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 name="Freeform 108"/>
          <p:cNvSpPr>
            <a:spLocks/>
          </p:cNvSpPr>
          <p:nvPr/>
        </p:nvSpPr>
        <p:spPr bwMode="auto">
          <a:xfrm>
            <a:off x="5255176" y="2991119"/>
            <a:ext cx="227134" cy="239712"/>
          </a:xfrm>
          <a:custGeom>
            <a:avLst/>
            <a:gdLst>
              <a:gd name="T0" fmla="*/ 2147483647 w 98"/>
              <a:gd name="T1" fmla="*/ 2147483647 h 92"/>
              <a:gd name="T2" fmla="*/ 2147483647 w 98"/>
              <a:gd name="T3" fmla="*/ 2147483647 h 92"/>
              <a:gd name="T4" fmla="*/ 0 w 98"/>
              <a:gd name="T5" fmla="*/ 0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49" y="55"/>
                </a:moveTo>
                <a:lnTo>
                  <a:pt x="98" y="92"/>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1" name="Line 109"/>
          <p:cNvSpPr>
            <a:spLocks noChangeShapeType="1"/>
          </p:cNvSpPr>
          <p:nvPr/>
        </p:nvSpPr>
        <p:spPr bwMode="auto">
          <a:xfrm>
            <a:off x="5255177" y="2991124"/>
            <a:ext cx="112834" cy="142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2" name="Line 110"/>
          <p:cNvSpPr>
            <a:spLocks noChangeShapeType="1"/>
          </p:cNvSpPr>
          <p:nvPr/>
        </p:nvSpPr>
        <p:spPr bwMode="auto">
          <a:xfrm flipH="1" flipV="1">
            <a:off x="4604545" y="2522806"/>
            <a:ext cx="216877" cy="1905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 name="Freeform 111"/>
          <p:cNvSpPr>
            <a:spLocks/>
          </p:cNvSpPr>
          <p:nvPr/>
        </p:nvSpPr>
        <p:spPr bwMode="auto">
          <a:xfrm>
            <a:off x="5584889" y="3291161"/>
            <a:ext cx="216877" cy="517525"/>
          </a:xfrm>
          <a:custGeom>
            <a:avLst/>
            <a:gdLst>
              <a:gd name="T0" fmla="*/ 2147483647 w 93"/>
              <a:gd name="T1" fmla="*/ 2147483647 h 198"/>
              <a:gd name="T2" fmla="*/ 0 w 93"/>
              <a:gd name="T3" fmla="*/ 0 h 198"/>
              <a:gd name="T4" fmla="*/ 2147483647 w 93"/>
              <a:gd name="T5" fmla="*/ 2147483647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93" y="198"/>
                </a:moveTo>
                <a:lnTo>
                  <a:pt x="0" y="0"/>
                </a:lnTo>
                <a:lnTo>
                  <a:pt x="49" y="55"/>
                </a:lnTo>
                <a:lnTo>
                  <a:pt x="93" y="19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4" name="Freeform 112"/>
          <p:cNvSpPr>
            <a:spLocks/>
          </p:cNvSpPr>
          <p:nvPr/>
        </p:nvSpPr>
        <p:spPr bwMode="auto">
          <a:xfrm>
            <a:off x="5801764" y="3808686"/>
            <a:ext cx="228600" cy="93663"/>
          </a:xfrm>
          <a:custGeom>
            <a:avLst/>
            <a:gdLst>
              <a:gd name="T0" fmla="*/ 2147483647 w 99"/>
              <a:gd name="T1" fmla="*/ 2147483647 h 36"/>
              <a:gd name="T2" fmla="*/ 0 w 99"/>
              <a:gd name="T3" fmla="*/ 0 h 36"/>
              <a:gd name="T4" fmla="*/ 2147483647 w 99"/>
              <a:gd name="T5" fmla="*/ 2147483647 h 36"/>
              <a:gd name="T6" fmla="*/ 2147483647 w 99"/>
              <a:gd name="T7" fmla="*/ 2147483647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99" y="13"/>
                </a:moveTo>
                <a:lnTo>
                  <a:pt x="0" y="0"/>
                </a:lnTo>
                <a:lnTo>
                  <a:pt x="49" y="36"/>
                </a:lnTo>
                <a:lnTo>
                  <a:pt x="99"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5" name="Line 113"/>
          <p:cNvSpPr>
            <a:spLocks noChangeShapeType="1"/>
          </p:cNvSpPr>
          <p:nvPr/>
        </p:nvSpPr>
        <p:spPr bwMode="auto">
          <a:xfrm>
            <a:off x="5812023" y="3808681"/>
            <a:ext cx="218342" cy="333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 name="Freeform 114"/>
          <p:cNvSpPr>
            <a:spLocks/>
          </p:cNvSpPr>
          <p:nvPr/>
        </p:nvSpPr>
        <p:spPr bwMode="auto">
          <a:xfrm>
            <a:off x="5699189" y="3435624"/>
            <a:ext cx="213946" cy="466725"/>
          </a:xfrm>
          <a:custGeom>
            <a:avLst/>
            <a:gdLst>
              <a:gd name="T0" fmla="*/ 2147483647 w 93"/>
              <a:gd name="T1" fmla="*/ 2147483647 h 179"/>
              <a:gd name="T2" fmla="*/ 2147483647 w 93"/>
              <a:gd name="T3" fmla="*/ 2147483647 h 179"/>
              <a:gd name="T4" fmla="*/ 0 w 93"/>
              <a:gd name="T5" fmla="*/ 0 h 179"/>
              <a:gd name="T6" fmla="*/ 2147483647 w 93"/>
              <a:gd name="T7" fmla="*/ 2147483647 h 179"/>
              <a:gd name="T8" fmla="*/ 0 60000 65536"/>
              <a:gd name="T9" fmla="*/ 0 60000 65536"/>
              <a:gd name="T10" fmla="*/ 0 60000 65536"/>
              <a:gd name="T11" fmla="*/ 0 60000 65536"/>
              <a:gd name="T12" fmla="*/ 0 w 93"/>
              <a:gd name="T13" fmla="*/ 0 h 179"/>
              <a:gd name="T14" fmla="*/ 93 w 93"/>
              <a:gd name="T15" fmla="*/ 179 h 179"/>
            </a:gdLst>
            <a:ahLst/>
            <a:cxnLst>
              <a:cxn ang="T8">
                <a:pos x="T0" y="T1"/>
              </a:cxn>
              <a:cxn ang="T9">
                <a:pos x="T2" y="T3"/>
              </a:cxn>
              <a:cxn ang="T10">
                <a:pos x="T4" y="T5"/>
              </a:cxn>
              <a:cxn ang="T11">
                <a:pos x="T6" y="T7"/>
              </a:cxn>
            </a:cxnLst>
            <a:rect l="T12" t="T13" r="T14" b="T15"/>
            <a:pathLst>
              <a:path w="93" h="179">
                <a:moveTo>
                  <a:pt x="44" y="143"/>
                </a:moveTo>
                <a:lnTo>
                  <a:pt x="93" y="179"/>
                </a:lnTo>
                <a:lnTo>
                  <a:pt x="0" y="0"/>
                </a:lnTo>
                <a:lnTo>
                  <a:pt x="44" y="14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7" name="Line 115"/>
          <p:cNvSpPr>
            <a:spLocks noChangeShapeType="1"/>
          </p:cNvSpPr>
          <p:nvPr/>
        </p:nvSpPr>
        <p:spPr bwMode="auto">
          <a:xfrm>
            <a:off x="5801765" y="3808686"/>
            <a:ext cx="1025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8" name="Line 116"/>
          <p:cNvSpPr>
            <a:spLocks noChangeShapeType="1"/>
          </p:cNvSpPr>
          <p:nvPr/>
        </p:nvSpPr>
        <p:spPr bwMode="auto">
          <a:xfrm>
            <a:off x="4232338" y="3638819"/>
            <a:ext cx="1446334"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 name="Line 117"/>
          <p:cNvSpPr>
            <a:spLocks noChangeShapeType="1"/>
          </p:cNvSpPr>
          <p:nvPr/>
        </p:nvSpPr>
        <p:spPr bwMode="auto">
          <a:xfrm>
            <a:off x="4232338" y="3638819"/>
            <a:ext cx="1446334"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0" name="Line 118"/>
          <p:cNvSpPr>
            <a:spLocks noChangeShapeType="1"/>
          </p:cNvSpPr>
          <p:nvPr/>
        </p:nvSpPr>
        <p:spPr bwMode="auto">
          <a:xfrm flipH="1" flipV="1">
            <a:off x="5584889" y="3291161"/>
            <a:ext cx="216877" cy="517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1" name="Freeform 119"/>
          <p:cNvSpPr>
            <a:spLocks/>
          </p:cNvSpPr>
          <p:nvPr/>
        </p:nvSpPr>
        <p:spPr bwMode="auto">
          <a:xfrm>
            <a:off x="5482310" y="3230831"/>
            <a:ext cx="216877" cy="204788"/>
          </a:xfrm>
          <a:custGeom>
            <a:avLst/>
            <a:gdLst>
              <a:gd name="T0" fmla="*/ 2147483647 w 94"/>
              <a:gd name="T1" fmla="*/ 2147483647 h 78"/>
              <a:gd name="T2" fmla="*/ 2147483647 w 94"/>
              <a:gd name="T3" fmla="*/ 2147483647 h 78"/>
              <a:gd name="T4" fmla="*/ 0 w 94"/>
              <a:gd name="T5" fmla="*/ 0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45" y="23"/>
                </a:moveTo>
                <a:lnTo>
                  <a:pt x="94" y="7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2" name="Freeform 120"/>
          <p:cNvSpPr>
            <a:spLocks/>
          </p:cNvSpPr>
          <p:nvPr/>
        </p:nvSpPr>
        <p:spPr bwMode="auto">
          <a:xfrm>
            <a:off x="4821423" y="2546624"/>
            <a:ext cx="218342" cy="287337"/>
          </a:xfrm>
          <a:custGeom>
            <a:avLst/>
            <a:gdLst>
              <a:gd name="T0" fmla="*/ 2147483647 w 94"/>
              <a:gd name="T1" fmla="*/ 2147483647 h 110"/>
              <a:gd name="T2" fmla="*/ 0 w 94"/>
              <a:gd name="T3" fmla="*/ 2147483647 h 110"/>
              <a:gd name="T4" fmla="*/ 2147483647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110"/>
                </a:moveTo>
                <a:lnTo>
                  <a:pt x="0" y="64"/>
                </a:lnTo>
                <a:lnTo>
                  <a:pt x="49" y="0"/>
                </a:lnTo>
                <a:lnTo>
                  <a:pt x="94"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3" name="Line 121"/>
          <p:cNvSpPr>
            <a:spLocks noChangeShapeType="1"/>
          </p:cNvSpPr>
          <p:nvPr/>
        </p:nvSpPr>
        <p:spPr bwMode="auto">
          <a:xfrm>
            <a:off x="5801765" y="3808686"/>
            <a:ext cx="1025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4" name="Line 122"/>
          <p:cNvSpPr>
            <a:spLocks noChangeShapeType="1"/>
          </p:cNvSpPr>
          <p:nvPr/>
        </p:nvSpPr>
        <p:spPr bwMode="auto">
          <a:xfrm>
            <a:off x="5699190" y="3448319"/>
            <a:ext cx="102577" cy="3603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5" name="Line 123"/>
          <p:cNvSpPr>
            <a:spLocks noChangeShapeType="1"/>
          </p:cNvSpPr>
          <p:nvPr/>
        </p:nvSpPr>
        <p:spPr bwMode="auto">
          <a:xfrm>
            <a:off x="5482313" y="3230836"/>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6" name="Line 124"/>
          <p:cNvSpPr>
            <a:spLocks noChangeShapeType="1"/>
          </p:cNvSpPr>
          <p:nvPr/>
        </p:nvSpPr>
        <p:spPr bwMode="auto">
          <a:xfrm flipH="1" flipV="1">
            <a:off x="4821423" y="2713306"/>
            <a:ext cx="218342"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7" name="Freeform 125"/>
          <p:cNvSpPr>
            <a:spLocks/>
          </p:cNvSpPr>
          <p:nvPr/>
        </p:nvSpPr>
        <p:spPr bwMode="auto">
          <a:xfrm>
            <a:off x="4934256" y="2546624"/>
            <a:ext cx="216877" cy="287337"/>
          </a:xfrm>
          <a:custGeom>
            <a:avLst/>
            <a:gdLst>
              <a:gd name="T0" fmla="*/ 2147483647 w 94"/>
              <a:gd name="T1" fmla="*/ 2147483647 h 110"/>
              <a:gd name="T2" fmla="*/ 2147483647 w 94"/>
              <a:gd name="T3" fmla="*/ 2147483647 h 110"/>
              <a:gd name="T4" fmla="*/ 0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45" y="110"/>
                </a:moveTo>
                <a:lnTo>
                  <a:pt x="94" y="97"/>
                </a:lnTo>
                <a:lnTo>
                  <a:pt x="0" y="0"/>
                </a:lnTo>
                <a:lnTo>
                  <a:pt x="45"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8" name="Freeform 126"/>
          <p:cNvSpPr>
            <a:spLocks/>
          </p:cNvSpPr>
          <p:nvPr/>
        </p:nvSpPr>
        <p:spPr bwMode="auto">
          <a:xfrm>
            <a:off x="5039764" y="2799031"/>
            <a:ext cx="215412" cy="192088"/>
          </a:xfrm>
          <a:custGeom>
            <a:avLst/>
            <a:gdLst>
              <a:gd name="T0" fmla="*/ 2147483647 w 93"/>
              <a:gd name="T1" fmla="*/ 2147483647 h 73"/>
              <a:gd name="T2" fmla="*/ 0 w 93"/>
              <a:gd name="T3" fmla="*/ 2147483647 h 73"/>
              <a:gd name="T4" fmla="*/ 2147483647 w 93"/>
              <a:gd name="T5" fmla="*/ 0 h 73"/>
              <a:gd name="T6" fmla="*/ 2147483647 w 93"/>
              <a:gd name="T7" fmla="*/ 2147483647 h 73"/>
              <a:gd name="T8" fmla="*/ 0 60000 65536"/>
              <a:gd name="T9" fmla="*/ 0 60000 65536"/>
              <a:gd name="T10" fmla="*/ 0 60000 65536"/>
              <a:gd name="T11" fmla="*/ 0 60000 65536"/>
              <a:gd name="T12" fmla="*/ 0 w 93"/>
              <a:gd name="T13" fmla="*/ 0 h 73"/>
              <a:gd name="T14" fmla="*/ 93 w 93"/>
              <a:gd name="T15" fmla="*/ 73 h 73"/>
            </a:gdLst>
            <a:ahLst/>
            <a:cxnLst>
              <a:cxn ang="T8">
                <a:pos x="T0" y="T1"/>
              </a:cxn>
              <a:cxn ang="T9">
                <a:pos x="T2" y="T3"/>
              </a:cxn>
              <a:cxn ang="T10">
                <a:pos x="T4" y="T5"/>
              </a:cxn>
              <a:cxn ang="T11">
                <a:pos x="T6" y="T7"/>
              </a:cxn>
            </a:cxnLst>
            <a:rect l="T12" t="T13" r="T14" b="T15"/>
            <a:pathLst>
              <a:path w="93" h="73">
                <a:moveTo>
                  <a:pt x="93" y="73"/>
                </a:moveTo>
                <a:lnTo>
                  <a:pt x="0" y="13"/>
                </a:lnTo>
                <a:lnTo>
                  <a:pt x="49" y="0"/>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9" name="Freeform 127"/>
          <p:cNvSpPr>
            <a:spLocks/>
          </p:cNvSpPr>
          <p:nvPr/>
        </p:nvSpPr>
        <p:spPr bwMode="auto">
          <a:xfrm>
            <a:off x="3178725" y="2762519"/>
            <a:ext cx="216877" cy="1079500"/>
          </a:xfrm>
          <a:custGeom>
            <a:avLst/>
            <a:gdLst>
              <a:gd name="T0" fmla="*/ 0 w 94"/>
              <a:gd name="T1" fmla="*/ 2147483647 h 413"/>
              <a:gd name="T2" fmla="*/ 2147483647 w 94"/>
              <a:gd name="T3" fmla="*/ 0 h 413"/>
              <a:gd name="T4" fmla="*/ 2147483647 w 94"/>
              <a:gd name="T5" fmla="*/ 2147483647 h 413"/>
              <a:gd name="T6" fmla="*/ 0 w 94"/>
              <a:gd name="T7" fmla="*/ 2147483647 h 413"/>
              <a:gd name="T8" fmla="*/ 0 60000 65536"/>
              <a:gd name="T9" fmla="*/ 0 60000 65536"/>
              <a:gd name="T10" fmla="*/ 0 60000 65536"/>
              <a:gd name="T11" fmla="*/ 0 60000 65536"/>
              <a:gd name="T12" fmla="*/ 0 w 94"/>
              <a:gd name="T13" fmla="*/ 0 h 413"/>
              <a:gd name="T14" fmla="*/ 94 w 94"/>
              <a:gd name="T15" fmla="*/ 413 h 413"/>
            </a:gdLst>
            <a:ahLst/>
            <a:cxnLst>
              <a:cxn ang="T8">
                <a:pos x="T0" y="T1"/>
              </a:cxn>
              <a:cxn ang="T9">
                <a:pos x="T2" y="T3"/>
              </a:cxn>
              <a:cxn ang="T10">
                <a:pos x="T4" y="T5"/>
              </a:cxn>
              <a:cxn ang="T11">
                <a:pos x="T6" y="T7"/>
              </a:cxn>
            </a:cxnLst>
            <a:rect l="T12" t="T13" r="T14" b="T15"/>
            <a:pathLst>
              <a:path w="94" h="413">
                <a:moveTo>
                  <a:pt x="0" y="257"/>
                </a:moveTo>
                <a:lnTo>
                  <a:pt x="94" y="0"/>
                </a:lnTo>
                <a:lnTo>
                  <a:pt x="49" y="413"/>
                </a:lnTo>
                <a:lnTo>
                  <a:pt x="0" y="2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0" name="Freeform 128"/>
          <p:cNvSpPr>
            <a:spLocks/>
          </p:cNvSpPr>
          <p:nvPr/>
        </p:nvSpPr>
        <p:spPr bwMode="auto">
          <a:xfrm>
            <a:off x="3293026" y="2559319"/>
            <a:ext cx="216877" cy="1282700"/>
          </a:xfrm>
          <a:custGeom>
            <a:avLst/>
            <a:gdLst>
              <a:gd name="T0" fmla="*/ 2147483647 w 94"/>
              <a:gd name="T1" fmla="*/ 0 h 491"/>
              <a:gd name="T2" fmla="*/ 0 w 94"/>
              <a:gd name="T3" fmla="*/ 2147483647 h 491"/>
              <a:gd name="T4" fmla="*/ 2147483647 w 94"/>
              <a:gd name="T5" fmla="*/ 2147483647 h 491"/>
              <a:gd name="T6" fmla="*/ 2147483647 w 94"/>
              <a:gd name="T7" fmla="*/ 0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94" y="0"/>
                </a:moveTo>
                <a:lnTo>
                  <a:pt x="0" y="491"/>
                </a:lnTo>
                <a:lnTo>
                  <a:pt x="45" y="78"/>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1" name="Freeform 129"/>
          <p:cNvSpPr>
            <a:spLocks/>
          </p:cNvSpPr>
          <p:nvPr/>
        </p:nvSpPr>
        <p:spPr bwMode="auto">
          <a:xfrm>
            <a:off x="5913134" y="3842022"/>
            <a:ext cx="219808"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2" name="Freeform 130"/>
          <p:cNvSpPr>
            <a:spLocks/>
          </p:cNvSpPr>
          <p:nvPr/>
        </p:nvSpPr>
        <p:spPr bwMode="auto">
          <a:xfrm>
            <a:off x="6030364" y="3842022"/>
            <a:ext cx="215412"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3" name="Line 131"/>
          <p:cNvSpPr>
            <a:spLocks noChangeShapeType="1"/>
          </p:cNvSpPr>
          <p:nvPr/>
        </p:nvSpPr>
        <p:spPr bwMode="auto">
          <a:xfrm flipH="1" flipV="1">
            <a:off x="5039764" y="2833961"/>
            <a:ext cx="215412" cy="1571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4" name="Line 132"/>
          <p:cNvSpPr>
            <a:spLocks noChangeShapeType="1"/>
          </p:cNvSpPr>
          <p:nvPr/>
        </p:nvSpPr>
        <p:spPr bwMode="auto">
          <a:xfrm>
            <a:off x="3178728" y="3435619"/>
            <a:ext cx="114300" cy="406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5" name="Line 133"/>
          <p:cNvSpPr>
            <a:spLocks noChangeShapeType="1"/>
          </p:cNvSpPr>
          <p:nvPr/>
        </p:nvSpPr>
        <p:spPr bwMode="auto">
          <a:xfrm flipH="1">
            <a:off x="3293026" y="2559319"/>
            <a:ext cx="216877" cy="128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6" name="Line 134"/>
          <p:cNvSpPr>
            <a:spLocks noChangeShapeType="1"/>
          </p:cNvSpPr>
          <p:nvPr/>
        </p:nvSpPr>
        <p:spPr bwMode="auto">
          <a:xfrm flipH="1" flipV="1">
            <a:off x="6030364" y="3842019"/>
            <a:ext cx="215412"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7" name="Line 135"/>
          <p:cNvSpPr>
            <a:spLocks noChangeShapeType="1"/>
          </p:cNvSpPr>
          <p:nvPr/>
        </p:nvSpPr>
        <p:spPr bwMode="auto">
          <a:xfrm flipV="1">
            <a:off x="5913133" y="3842024"/>
            <a:ext cx="117231"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8" name="Freeform 136"/>
          <p:cNvSpPr>
            <a:spLocks/>
          </p:cNvSpPr>
          <p:nvPr/>
        </p:nvSpPr>
        <p:spPr bwMode="auto">
          <a:xfrm>
            <a:off x="5255176" y="2991119"/>
            <a:ext cx="227134" cy="239712"/>
          </a:xfrm>
          <a:custGeom>
            <a:avLst/>
            <a:gdLst>
              <a:gd name="T0" fmla="*/ 2147483647 w 98"/>
              <a:gd name="T1" fmla="*/ 2147483647 h 92"/>
              <a:gd name="T2" fmla="*/ 0 w 98"/>
              <a:gd name="T3" fmla="*/ 0 h 92"/>
              <a:gd name="T4" fmla="*/ 2147483647 w 98"/>
              <a:gd name="T5" fmla="*/ 2147483647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98" y="92"/>
                </a:moveTo>
                <a:lnTo>
                  <a:pt x="0" y="0"/>
                </a:lnTo>
                <a:lnTo>
                  <a:pt x="49" y="51"/>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9" name="Line 137"/>
          <p:cNvSpPr>
            <a:spLocks noChangeShapeType="1"/>
          </p:cNvSpPr>
          <p:nvPr/>
        </p:nvSpPr>
        <p:spPr bwMode="auto">
          <a:xfrm flipH="1" flipV="1">
            <a:off x="5255176" y="2991119"/>
            <a:ext cx="227134" cy="2397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 name="Freeform 138"/>
          <p:cNvSpPr>
            <a:spLocks/>
          </p:cNvSpPr>
          <p:nvPr/>
        </p:nvSpPr>
        <p:spPr bwMode="auto">
          <a:xfrm>
            <a:off x="5151133" y="2799031"/>
            <a:ext cx="216877" cy="325438"/>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73"/>
                </a:moveTo>
                <a:lnTo>
                  <a:pt x="93" y="124"/>
                </a:lnTo>
                <a:lnTo>
                  <a:pt x="0" y="0"/>
                </a:lnTo>
                <a:lnTo>
                  <a:pt x="44"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1" name="Line 139"/>
          <p:cNvSpPr>
            <a:spLocks noChangeShapeType="1"/>
          </p:cNvSpPr>
          <p:nvPr/>
        </p:nvSpPr>
        <p:spPr bwMode="auto">
          <a:xfrm>
            <a:off x="5151136" y="2799031"/>
            <a:ext cx="104043" cy="1920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2" name="Line 140"/>
          <p:cNvSpPr>
            <a:spLocks noChangeShapeType="1"/>
          </p:cNvSpPr>
          <p:nvPr/>
        </p:nvSpPr>
        <p:spPr bwMode="auto">
          <a:xfrm flipV="1">
            <a:off x="6132943" y="3878531"/>
            <a:ext cx="112835"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3" name="Freeform 141"/>
          <p:cNvSpPr>
            <a:spLocks/>
          </p:cNvSpPr>
          <p:nvPr/>
        </p:nvSpPr>
        <p:spPr bwMode="auto">
          <a:xfrm>
            <a:off x="5368010" y="3124474"/>
            <a:ext cx="216877" cy="300037"/>
          </a:xfrm>
          <a:custGeom>
            <a:avLst/>
            <a:gdLst>
              <a:gd name="T0" fmla="*/ 2147483647 w 94"/>
              <a:gd name="T1" fmla="*/ 2147483647 h 115"/>
              <a:gd name="T2" fmla="*/ 2147483647 w 94"/>
              <a:gd name="T3" fmla="*/ 2147483647 h 115"/>
              <a:gd name="T4" fmla="*/ 0 w 94"/>
              <a:gd name="T5" fmla="*/ 0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41"/>
                </a:moveTo>
                <a:lnTo>
                  <a:pt x="94" y="11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4" name="Freeform 142"/>
          <p:cNvSpPr>
            <a:spLocks/>
          </p:cNvSpPr>
          <p:nvPr/>
        </p:nvSpPr>
        <p:spPr bwMode="auto">
          <a:xfrm>
            <a:off x="5482310" y="3230831"/>
            <a:ext cx="216877" cy="204788"/>
          </a:xfrm>
          <a:custGeom>
            <a:avLst/>
            <a:gdLst>
              <a:gd name="T0" fmla="*/ 2147483647 w 94"/>
              <a:gd name="T1" fmla="*/ 2147483647 h 78"/>
              <a:gd name="T2" fmla="*/ 0 w 94"/>
              <a:gd name="T3" fmla="*/ 0 h 78"/>
              <a:gd name="T4" fmla="*/ 2147483647 w 94"/>
              <a:gd name="T5" fmla="*/ 2147483647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94" y="78"/>
                </a:moveTo>
                <a:lnTo>
                  <a:pt x="0" y="0"/>
                </a:lnTo>
                <a:lnTo>
                  <a:pt x="45" y="74"/>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5" name="Freeform 143"/>
          <p:cNvSpPr>
            <a:spLocks/>
          </p:cNvSpPr>
          <p:nvPr/>
        </p:nvSpPr>
        <p:spPr bwMode="auto">
          <a:xfrm>
            <a:off x="3509902" y="1694134"/>
            <a:ext cx="218343" cy="1008063"/>
          </a:xfrm>
          <a:custGeom>
            <a:avLst/>
            <a:gdLst>
              <a:gd name="T0" fmla="*/ 0 w 94"/>
              <a:gd name="T1" fmla="*/ 2147483647 h 386"/>
              <a:gd name="T2" fmla="*/ 2147483647 w 94"/>
              <a:gd name="T3" fmla="*/ 0 h 386"/>
              <a:gd name="T4" fmla="*/ 2147483647 w 94"/>
              <a:gd name="T5" fmla="*/ 2147483647 h 386"/>
              <a:gd name="T6" fmla="*/ 0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0" y="331"/>
                </a:moveTo>
                <a:lnTo>
                  <a:pt x="94" y="0"/>
                </a:lnTo>
                <a:lnTo>
                  <a:pt x="49" y="386"/>
                </a:lnTo>
                <a:lnTo>
                  <a:pt x="0" y="33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6" name="Freeform 144"/>
          <p:cNvSpPr>
            <a:spLocks/>
          </p:cNvSpPr>
          <p:nvPr/>
        </p:nvSpPr>
        <p:spPr bwMode="auto">
          <a:xfrm>
            <a:off x="3622740" y="1694134"/>
            <a:ext cx="219808" cy="1008063"/>
          </a:xfrm>
          <a:custGeom>
            <a:avLst/>
            <a:gdLst>
              <a:gd name="T0" fmla="*/ 2147483647 w 94"/>
              <a:gd name="T1" fmla="*/ 2147483647 h 386"/>
              <a:gd name="T2" fmla="*/ 0 w 94"/>
              <a:gd name="T3" fmla="*/ 2147483647 h 386"/>
              <a:gd name="T4" fmla="*/ 2147483647 w 94"/>
              <a:gd name="T5" fmla="*/ 0 h 386"/>
              <a:gd name="T6" fmla="*/ 2147483647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94" y="14"/>
                </a:moveTo>
                <a:lnTo>
                  <a:pt x="0" y="386"/>
                </a:lnTo>
                <a:lnTo>
                  <a:pt x="45" y="0"/>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7" name="Line 145"/>
          <p:cNvSpPr>
            <a:spLocks noChangeShapeType="1"/>
          </p:cNvSpPr>
          <p:nvPr/>
        </p:nvSpPr>
        <p:spPr bwMode="auto">
          <a:xfrm flipH="1" flipV="1">
            <a:off x="5482310" y="3230831"/>
            <a:ext cx="216877" cy="2047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8" name="Line 146"/>
          <p:cNvSpPr>
            <a:spLocks noChangeShapeType="1"/>
          </p:cNvSpPr>
          <p:nvPr/>
        </p:nvSpPr>
        <p:spPr bwMode="auto">
          <a:xfrm>
            <a:off x="5368012" y="3124469"/>
            <a:ext cx="114300" cy="1063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9" name="Line 147"/>
          <p:cNvSpPr>
            <a:spLocks noChangeShapeType="1"/>
          </p:cNvSpPr>
          <p:nvPr/>
        </p:nvSpPr>
        <p:spPr bwMode="auto">
          <a:xfrm>
            <a:off x="3842548" y="1730644"/>
            <a:ext cx="101111" cy="4683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0" name="Line 148"/>
          <p:cNvSpPr>
            <a:spLocks noChangeShapeType="1"/>
          </p:cNvSpPr>
          <p:nvPr/>
        </p:nvSpPr>
        <p:spPr bwMode="auto">
          <a:xfrm>
            <a:off x="3509903" y="2559324"/>
            <a:ext cx="112835" cy="142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1" name="Line 149"/>
          <p:cNvSpPr>
            <a:spLocks noChangeShapeType="1"/>
          </p:cNvSpPr>
          <p:nvPr/>
        </p:nvSpPr>
        <p:spPr bwMode="auto">
          <a:xfrm flipH="1">
            <a:off x="3622740" y="1730644"/>
            <a:ext cx="219808" cy="9715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2" name="Freeform 150"/>
          <p:cNvSpPr>
            <a:spLocks/>
          </p:cNvSpPr>
          <p:nvPr/>
        </p:nvSpPr>
        <p:spPr bwMode="auto">
          <a:xfrm>
            <a:off x="5699189" y="3435619"/>
            <a:ext cx="213946" cy="527050"/>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79"/>
                </a:moveTo>
                <a:lnTo>
                  <a:pt x="0" y="0"/>
                </a:lnTo>
                <a:lnTo>
                  <a:pt x="44" y="202"/>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3" name="Line 151"/>
          <p:cNvSpPr>
            <a:spLocks noChangeShapeType="1"/>
          </p:cNvSpPr>
          <p:nvPr/>
        </p:nvSpPr>
        <p:spPr bwMode="auto">
          <a:xfrm>
            <a:off x="5699187" y="3435619"/>
            <a:ext cx="1466"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4" name="Freeform 152"/>
          <p:cNvSpPr>
            <a:spLocks/>
          </p:cNvSpPr>
          <p:nvPr/>
        </p:nvSpPr>
        <p:spPr bwMode="auto">
          <a:xfrm>
            <a:off x="5584889" y="3424511"/>
            <a:ext cx="216877" cy="538163"/>
          </a:xfrm>
          <a:custGeom>
            <a:avLst/>
            <a:gdLst>
              <a:gd name="T0" fmla="*/ 2147483647 w 93"/>
              <a:gd name="T1" fmla="*/ 2147483647 h 206"/>
              <a:gd name="T2" fmla="*/ 2147483647 w 93"/>
              <a:gd name="T3" fmla="*/ 2147483647 h 206"/>
              <a:gd name="T4" fmla="*/ 0 w 93"/>
              <a:gd name="T5" fmla="*/ 0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49" y="4"/>
                </a:moveTo>
                <a:lnTo>
                  <a:pt x="93" y="206"/>
                </a:lnTo>
                <a:lnTo>
                  <a:pt x="0" y="0"/>
                </a:lnTo>
                <a:lnTo>
                  <a:pt x="49" y="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5" name="Freeform 153"/>
          <p:cNvSpPr>
            <a:spLocks/>
          </p:cNvSpPr>
          <p:nvPr/>
        </p:nvSpPr>
        <p:spPr bwMode="auto">
          <a:xfrm>
            <a:off x="5801764" y="3902347"/>
            <a:ext cx="228600" cy="96837"/>
          </a:xfrm>
          <a:custGeom>
            <a:avLst/>
            <a:gdLst>
              <a:gd name="T0" fmla="*/ 2147483647 w 99"/>
              <a:gd name="T1" fmla="*/ 0 h 37"/>
              <a:gd name="T2" fmla="*/ 2147483647 w 99"/>
              <a:gd name="T3" fmla="*/ 2147483647 h 37"/>
              <a:gd name="T4" fmla="*/ 0 w 99"/>
              <a:gd name="T5" fmla="*/ 2147483647 h 37"/>
              <a:gd name="T6" fmla="*/ 2147483647 w 99"/>
              <a:gd name="T7" fmla="*/ 0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49" y="0"/>
                </a:moveTo>
                <a:lnTo>
                  <a:pt x="99"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6" name="Freeform 154"/>
          <p:cNvSpPr>
            <a:spLocks/>
          </p:cNvSpPr>
          <p:nvPr/>
        </p:nvSpPr>
        <p:spPr bwMode="auto">
          <a:xfrm>
            <a:off x="5913134" y="3902347"/>
            <a:ext cx="219808" cy="9683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7" name="Line 155"/>
          <p:cNvSpPr>
            <a:spLocks noChangeShapeType="1"/>
          </p:cNvSpPr>
          <p:nvPr/>
        </p:nvSpPr>
        <p:spPr bwMode="auto">
          <a:xfrm flipH="1" flipV="1">
            <a:off x="5699189" y="3435624"/>
            <a:ext cx="213946" cy="4667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8" name="Line 156"/>
          <p:cNvSpPr>
            <a:spLocks noChangeShapeType="1"/>
          </p:cNvSpPr>
          <p:nvPr/>
        </p:nvSpPr>
        <p:spPr bwMode="auto">
          <a:xfrm>
            <a:off x="5584888" y="3424511"/>
            <a:ext cx="114300" cy="11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9" name="Line 157"/>
          <p:cNvSpPr>
            <a:spLocks noChangeShapeType="1"/>
          </p:cNvSpPr>
          <p:nvPr/>
        </p:nvSpPr>
        <p:spPr bwMode="auto">
          <a:xfrm flipH="1" flipV="1">
            <a:off x="5913134" y="3902344"/>
            <a:ext cx="219808"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0" name="Line 158"/>
          <p:cNvSpPr>
            <a:spLocks noChangeShapeType="1"/>
          </p:cNvSpPr>
          <p:nvPr/>
        </p:nvSpPr>
        <p:spPr bwMode="auto">
          <a:xfrm flipV="1">
            <a:off x="5812025" y="3902349"/>
            <a:ext cx="101111"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1" name="Freeform 159"/>
          <p:cNvSpPr>
            <a:spLocks/>
          </p:cNvSpPr>
          <p:nvPr/>
        </p:nvSpPr>
        <p:spPr bwMode="auto">
          <a:xfrm>
            <a:off x="4934256" y="2546619"/>
            <a:ext cx="216877" cy="252412"/>
          </a:xfrm>
          <a:custGeom>
            <a:avLst/>
            <a:gdLst>
              <a:gd name="T0" fmla="*/ 2147483647 w 94"/>
              <a:gd name="T1" fmla="*/ 2147483647 h 97"/>
              <a:gd name="T2" fmla="*/ 0 w 94"/>
              <a:gd name="T3" fmla="*/ 0 h 97"/>
              <a:gd name="T4" fmla="*/ 2147483647 w 94"/>
              <a:gd name="T5" fmla="*/ 2147483647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0"/>
                </a:lnTo>
                <a:lnTo>
                  <a:pt x="45" y="51"/>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2" name="Line 160"/>
          <p:cNvSpPr>
            <a:spLocks noChangeShapeType="1"/>
          </p:cNvSpPr>
          <p:nvPr/>
        </p:nvSpPr>
        <p:spPr bwMode="auto">
          <a:xfrm flipH="1" flipV="1">
            <a:off x="4934256" y="2546619"/>
            <a:ext cx="216877" cy="2524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 name="Freeform 161"/>
          <p:cNvSpPr>
            <a:spLocks/>
          </p:cNvSpPr>
          <p:nvPr/>
        </p:nvSpPr>
        <p:spPr bwMode="auto">
          <a:xfrm>
            <a:off x="3077615" y="3049861"/>
            <a:ext cx="215411" cy="588963"/>
          </a:xfrm>
          <a:custGeom>
            <a:avLst/>
            <a:gdLst>
              <a:gd name="T0" fmla="*/ 0 w 93"/>
              <a:gd name="T1" fmla="*/ 2147483647 h 225"/>
              <a:gd name="T2" fmla="*/ 2147483647 w 93"/>
              <a:gd name="T3" fmla="*/ 0 h 225"/>
              <a:gd name="T4" fmla="*/ 2147483647 w 93"/>
              <a:gd name="T5" fmla="*/ 2147483647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25"/>
                </a:moveTo>
                <a:lnTo>
                  <a:pt x="93" y="0"/>
                </a:lnTo>
                <a:lnTo>
                  <a:pt x="44" y="147"/>
                </a:lnTo>
                <a:lnTo>
                  <a:pt x="0" y="2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4" name="Freeform 162"/>
          <p:cNvSpPr>
            <a:spLocks/>
          </p:cNvSpPr>
          <p:nvPr/>
        </p:nvSpPr>
        <p:spPr bwMode="auto">
          <a:xfrm>
            <a:off x="3178725" y="2762519"/>
            <a:ext cx="216877" cy="673100"/>
          </a:xfrm>
          <a:custGeom>
            <a:avLst/>
            <a:gdLst>
              <a:gd name="T0" fmla="*/ 2147483647 w 94"/>
              <a:gd name="T1" fmla="*/ 0 h 257"/>
              <a:gd name="T2" fmla="*/ 0 w 94"/>
              <a:gd name="T3" fmla="*/ 2147483647 h 257"/>
              <a:gd name="T4" fmla="*/ 2147483647 w 94"/>
              <a:gd name="T5" fmla="*/ 2147483647 h 257"/>
              <a:gd name="T6" fmla="*/ 2147483647 w 94"/>
              <a:gd name="T7" fmla="*/ 0 h 257"/>
              <a:gd name="T8" fmla="*/ 0 60000 65536"/>
              <a:gd name="T9" fmla="*/ 0 60000 65536"/>
              <a:gd name="T10" fmla="*/ 0 60000 65536"/>
              <a:gd name="T11" fmla="*/ 0 60000 65536"/>
              <a:gd name="T12" fmla="*/ 0 w 94"/>
              <a:gd name="T13" fmla="*/ 0 h 257"/>
              <a:gd name="T14" fmla="*/ 94 w 94"/>
              <a:gd name="T15" fmla="*/ 257 h 257"/>
            </a:gdLst>
            <a:ahLst/>
            <a:cxnLst>
              <a:cxn ang="T8">
                <a:pos x="T0" y="T1"/>
              </a:cxn>
              <a:cxn ang="T9">
                <a:pos x="T2" y="T3"/>
              </a:cxn>
              <a:cxn ang="T10">
                <a:pos x="T4" y="T5"/>
              </a:cxn>
              <a:cxn ang="T11">
                <a:pos x="T6" y="T7"/>
              </a:cxn>
            </a:cxnLst>
            <a:rect l="T12" t="T13" r="T14" b="T15"/>
            <a:pathLst>
              <a:path w="94" h="257">
                <a:moveTo>
                  <a:pt x="94" y="0"/>
                </a:moveTo>
                <a:lnTo>
                  <a:pt x="0" y="257"/>
                </a:lnTo>
                <a:lnTo>
                  <a:pt x="49" y="110"/>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5" name="Freeform 163"/>
          <p:cNvSpPr>
            <a:spLocks/>
          </p:cNvSpPr>
          <p:nvPr/>
        </p:nvSpPr>
        <p:spPr bwMode="auto">
          <a:xfrm>
            <a:off x="6030364" y="3938856"/>
            <a:ext cx="215412" cy="96838"/>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6" name="Line 164"/>
          <p:cNvSpPr>
            <a:spLocks noChangeShapeType="1"/>
          </p:cNvSpPr>
          <p:nvPr/>
        </p:nvSpPr>
        <p:spPr bwMode="auto">
          <a:xfrm flipV="1">
            <a:off x="3077617" y="3435619"/>
            <a:ext cx="101111"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7" name="Line 165"/>
          <p:cNvSpPr>
            <a:spLocks noChangeShapeType="1"/>
          </p:cNvSpPr>
          <p:nvPr/>
        </p:nvSpPr>
        <p:spPr bwMode="auto">
          <a:xfrm flipH="1">
            <a:off x="3178725" y="2762519"/>
            <a:ext cx="216877" cy="6731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8" name="Line 166"/>
          <p:cNvSpPr>
            <a:spLocks noChangeShapeType="1"/>
          </p:cNvSpPr>
          <p:nvPr/>
        </p:nvSpPr>
        <p:spPr bwMode="auto">
          <a:xfrm flipV="1">
            <a:off x="6030366" y="3938856"/>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9" name="Freeform 167"/>
          <p:cNvSpPr>
            <a:spLocks/>
          </p:cNvSpPr>
          <p:nvPr/>
        </p:nvSpPr>
        <p:spPr bwMode="auto">
          <a:xfrm>
            <a:off x="5039764" y="2679969"/>
            <a:ext cx="215412" cy="323850"/>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9" y="46"/>
                </a:moveTo>
                <a:lnTo>
                  <a:pt x="93"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0" name="Freeform 168"/>
          <p:cNvSpPr>
            <a:spLocks/>
          </p:cNvSpPr>
          <p:nvPr/>
        </p:nvSpPr>
        <p:spPr bwMode="auto">
          <a:xfrm>
            <a:off x="5151133" y="2799031"/>
            <a:ext cx="216877" cy="325438"/>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1" name="Line 169"/>
          <p:cNvSpPr>
            <a:spLocks noChangeShapeType="1"/>
          </p:cNvSpPr>
          <p:nvPr/>
        </p:nvSpPr>
        <p:spPr bwMode="auto">
          <a:xfrm flipH="1" flipV="1">
            <a:off x="5151133" y="2799031"/>
            <a:ext cx="216877" cy="3254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2" name="Line 170"/>
          <p:cNvSpPr>
            <a:spLocks noChangeShapeType="1"/>
          </p:cNvSpPr>
          <p:nvPr/>
        </p:nvSpPr>
        <p:spPr bwMode="auto">
          <a:xfrm>
            <a:off x="5039764" y="2679969"/>
            <a:ext cx="111369" cy="1190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3" name="Freeform 171"/>
          <p:cNvSpPr>
            <a:spLocks/>
          </p:cNvSpPr>
          <p:nvPr/>
        </p:nvSpPr>
        <p:spPr bwMode="auto">
          <a:xfrm>
            <a:off x="5255176" y="3003819"/>
            <a:ext cx="227134" cy="311150"/>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46"/>
                </a:moveTo>
                <a:lnTo>
                  <a:pt x="98" y="119"/>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4" name="Freeform 172"/>
          <p:cNvSpPr>
            <a:spLocks/>
          </p:cNvSpPr>
          <p:nvPr/>
        </p:nvSpPr>
        <p:spPr bwMode="auto">
          <a:xfrm>
            <a:off x="5368010" y="3124474"/>
            <a:ext cx="216877" cy="300037"/>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115"/>
                </a:moveTo>
                <a:lnTo>
                  <a:pt x="0" y="0"/>
                </a:lnTo>
                <a:lnTo>
                  <a:pt x="49" y="73"/>
                </a:lnTo>
                <a:lnTo>
                  <a:pt x="94" y="11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5" name="Freeform 173"/>
          <p:cNvSpPr>
            <a:spLocks/>
          </p:cNvSpPr>
          <p:nvPr/>
        </p:nvSpPr>
        <p:spPr bwMode="auto">
          <a:xfrm>
            <a:off x="3395605" y="1957657"/>
            <a:ext cx="227135" cy="804863"/>
          </a:xfrm>
          <a:custGeom>
            <a:avLst/>
            <a:gdLst>
              <a:gd name="T0" fmla="*/ 0 w 98"/>
              <a:gd name="T1" fmla="*/ 2147483647 h 308"/>
              <a:gd name="T2" fmla="*/ 2147483647 w 98"/>
              <a:gd name="T3" fmla="*/ 0 h 308"/>
              <a:gd name="T4" fmla="*/ 2147483647 w 98"/>
              <a:gd name="T5" fmla="*/ 2147483647 h 308"/>
              <a:gd name="T6" fmla="*/ 0 w 98"/>
              <a:gd name="T7" fmla="*/ 2147483647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0" y="308"/>
                </a:moveTo>
                <a:lnTo>
                  <a:pt x="98" y="0"/>
                </a:lnTo>
                <a:lnTo>
                  <a:pt x="49" y="230"/>
                </a:lnTo>
                <a:lnTo>
                  <a:pt x="0" y="3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6" name="Freeform 174"/>
          <p:cNvSpPr>
            <a:spLocks/>
          </p:cNvSpPr>
          <p:nvPr/>
        </p:nvSpPr>
        <p:spPr bwMode="auto">
          <a:xfrm>
            <a:off x="3509902" y="1694131"/>
            <a:ext cx="218343" cy="865188"/>
          </a:xfrm>
          <a:custGeom>
            <a:avLst/>
            <a:gdLst>
              <a:gd name="T0" fmla="*/ 2147483647 w 94"/>
              <a:gd name="T1" fmla="*/ 2147483647 h 331"/>
              <a:gd name="T2" fmla="*/ 0 w 94"/>
              <a:gd name="T3" fmla="*/ 2147483647 h 331"/>
              <a:gd name="T4" fmla="*/ 2147483647 w 94"/>
              <a:gd name="T5" fmla="*/ 0 h 331"/>
              <a:gd name="T6" fmla="*/ 2147483647 w 94"/>
              <a:gd name="T7" fmla="*/ 2147483647 h 331"/>
              <a:gd name="T8" fmla="*/ 0 60000 65536"/>
              <a:gd name="T9" fmla="*/ 0 60000 65536"/>
              <a:gd name="T10" fmla="*/ 0 60000 65536"/>
              <a:gd name="T11" fmla="*/ 0 60000 65536"/>
              <a:gd name="T12" fmla="*/ 0 w 94"/>
              <a:gd name="T13" fmla="*/ 0 h 331"/>
              <a:gd name="T14" fmla="*/ 94 w 94"/>
              <a:gd name="T15" fmla="*/ 331 h 331"/>
            </a:gdLst>
            <a:ahLst/>
            <a:cxnLst>
              <a:cxn ang="T8">
                <a:pos x="T0" y="T1"/>
              </a:cxn>
              <a:cxn ang="T9">
                <a:pos x="T2" y="T3"/>
              </a:cxn>
              <a:cxn ang="T10">
                <a:pos x="T4" y="T5"/>
              </a:cxn>
              <a:cxn ang="T11">
                <a:pos x="T6" y="T7"/>
              </a:cxn>
            </a:cxnLst>
            <a:rect l="T12" t="T13" r="T14" b="T15"/>
            <a:pathLst>
              <a:path w="94" h="331">
                <a:moveTo>
                  <a:pt x="49" y="101"/>
                </a:moveTo>
                <a:lnTo>
                  <a:pt x="0" y="331"/>
                </a:lnTo>
                <a:lnTo>
                  <a:pt x="94" y="0"/>
                </a:lnTo>
                <a:lnTo>
                  <a:pt x="49" y="10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7" name="Line 175"/>
          <p:cNvSpPr>
            <a:spLocks noChangeShapeType="1"/>
          </p:cNvSpPr>
          <p:nvPr/>
        </p:nvSpPr>
        <p:spPr bwMode="auto">
          <a:xfrm flipH="1" flipV="1">
            <a:off x="5368010" y="3124474"/>
            <a:ext cx="216877"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8" name="Line 176"/>
          <p:cNvSpPr>
            <a:spLocks noChangeShapeType="1"/>
          </p:cNvSpPr>
          <p:nvPr/>
        </p:nvSpPr>
        <p:spPr bwMode="auto">
          <a:xfrm>
            <a:off x="5255177" y="3003819"/>
            <a:ext cx="112834"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9" name="Line 177"/>
          <p:cNvSpPr>
            <a:spLocks noChangeShapeType="1"/>
          </p:cNvSpPr>
          <p:nvPr/>
        </p:nvSpPr>
        <p:spPr bwMode="auto">
          <a:xfrm flipV="1">
            <a:off x="3395605" y="2559319"/>
            <a:ext cx="114300"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0" name="Line 178"/>
          <p:cNvSpPr>
            <a:spLocks noChangeShapeType="1"/>
          </p:cNvSpPr>
          <p:nvPr/>
        </p:nvSpPr>
        <p:spPr bwMode="auto">
          <a:xfrm flipH="1">
            <a:off x="3509902" y="1694131"/>
            <a:ext cx="218343" cy="865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1" name="Freeform 179"/>
          <p:cNvSpPr>
            <a:spLocks/>
          </p:cNvSpPr>
          <p:nvPr/>
        </p:nvSpPr>
        <p:spPr bwMode="auto">
          <a:xfrm>
            <a:off x="5584889" y="3424511"/>
            <a:ext cx="216877" cy="538163"/>
          </a:xfrm>
          <a:custGeom>
            <a:avLst/>
            <a:gdLst>
              <a:gd name="T0" fmla="*/ 2147483647 w 93"/>
              <a:gd name="T1" fmla="*/ 2147483647 h 206"/>
              <a:gd name="T2" fmla="*/ 0 w 93"/>
              <a:gd name="T3" fmla="*/ 0 h 206"/>
              <a:gd name="T4" fmla="*/ 2147483647 w 93"/>
              <a:gd name="T5" fmla="*/ 2147483647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93" y="206"/>
                </a:moveTo>
                <a:lnTo>
                  <a:pt x="0" y="0"/>
                </a:lnTo>
                <a:lnTo>
                  <a:pt x="49" y="50"/>
                </a:lnTo>
                <a:lnTo>
                  <a:pt x="93" y="2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2" name="Freeform 180"/>
          <p:cNvSpPr>
            <a:spLocks/>
          </p:cNvSpPr>
          <p:nvPr/>
        </p:nvSpPr>
        <p:spPr bwMode="auto">
          <a:xfrm>
            <a:off x="5801764" y="3962673"/>
            <a:ext cx="228600" cy="96837"/>
          </a:xfrm>
          <a:custGeom>
            <a:avLst/>
            <a:gdLst>
              <a:gd name="T0" fmla="*/ 2147483647 w 99"/>
              <a:gd name="T1" fmla="*/ 2147483647 h 37"/>
              <a:gd name="T2" fmla="*/ 0 w 99"/>
              <a:gd name="T3" fmla="*/ 0 h 37"/>
              <a:gd name="T4" fmla="*/ 2147483647 w 99"/>
              <a:gd name="T5" fmla="*/ 2147483647 h 37"/>
              <a:gd name="T6" fmla="*/ 2147483647 w 99"/>
              <a:gd name="T7" fmla="*/ 2147483647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99" y="14"/>
                </a:moveTo>
                <a:lnTo>
                  <a:pt x="0" y="0"/>
                </a:lnTo>
                <a:lnTo>
                  <a:pt x="49" y="37"/>
                </a:lnTo>
                <a:lnTo>
                  <a:pt x="99"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3" name="Line 181"/>
          <p:cNvSpPr>
            <a:spLocks noChangeShapeType="1"/>
          </p:cNvSpPr>
          <p:nvPr/>
        </p:nvSpPr>
        <p:spPr bwMode="auto">
          <a:xfrm>
            <a:off x="5812023" y="3975369"/>
            <a:ext cx="218342"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4" name="Freeform 182"/>
          <p:cNvSpPr>
            <a:spLocks/>
          </p:cNvSpPr>
          <p:nvPr/>
        </p:nvSpPr>
        <p:spPr bwMode="auto">
          <a:xfrm>
            <a:off x="5699189" y="3554686"/>
            <a:ext cx="213946" cy="504825"/>
          </a:xfrm>
          <a:custGeom>
            <a:avLst/>
            <a:gdLst>
              <a:gd name="T0" fmla="*/ 2147483647 w 93"/>
              <a:gd name="T1" fmla="*/ 2147483647 h 193"/>
              <a:gd name="T2" fmla="*/ 2147483647 w 93"/>
              <a:gd name="T3" fmla="*/ 2147483647 h 193"/>
              <a:gd name="T4" fmla="*/ 0 w 93"/>
              <a:gd name="T5" fmla="*/ 0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156"/>
                </a:moveTo>
                <a:lnTo>
                  <a:pt x="93" y="193"/>
                </a:lnTo>
                <a:lnTo>
                  <a:pt x="0" y="0"/>
                </a:lnTo>
                <a:lnTo>
                  <a:pt x="44"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5" name="Line 183"/>
          <p:cNvSpPr>
            <a:spLocks noChangeShapeType="1"/>
          </p:cNvSpPr>
          <p:nvPr/>
        </p:nvSpPr>
        <p:spPr bwMode="auto">
          <a:xfrm>
            <a:off x="5801765" y="3962669"/>
            <a:ext cx="1025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6" name="Line 184"/>
          <p:cNvSpPr>
            <a:spLocks noChangeShapeType="1"/>
          </p:cNvSpPr>
          <p:nvPr/>
        </p:nvSpPr>
        <p:spPr bwMode="auto">
          <a:xfrm flipH="1" flipV="1">
            <a:off x="5584889" y="3424511"/>
            <a:ext cx="216877" cy="5381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7" name="Freeform 185"/>
          <p:cNvSpPr>
            <a:spLocks/>
          </p:cNvSpPr>
          <p:nvPr/>
        </p:nvSpPr>
        <p:spPr bwMode="auto">
          <a:xfrm>
            <a:off x="5482310" y="3314969"/>
            <a:ext cx="216877" cy="239712"/>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42"/>
                </a:moveTo>
                <a:lnTo>
                  <a:pt x="94" y="92"/>
                </a:lnTo>
                <a:lnTo>
                  <a:pt x="0" y="0"/>
                </a:lnTo>
                <a:lnTo>
                  <a:pt x="45"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8" name="Line 186"/>
          <p:cNvSpPr>
            <a:spLocks noChangeShapeType="1"/>
          </p:cNvSpPr>
          <p:nvPr/>
        </p:nvSpPr>
        <p:spPr bwMode="auto">
          <a:xfrm>
            <a:off x="5801765" y="3962669"/>
            <a:ext cx="10258"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9" name="Line 187"/>
          <p:cNvSpPr>
            <a:spLocks noChangeShapeType="1"/>
          </p:cNvSpPr>
          <p:nvPr/>
        </p:nvSpPr>
        <p:spPr bwMode="auto">
          <a:xfrm>
            <a:off x="5699190" y="3554681"/>
            <a:ext cx="102577" cy="407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0" name="Line 188"/>
          <p:cNvSpPr>
            <a:spLocks noChangeShapeType="1"/>
          </p:cNvSpPr>
          <p:nvPr/>
        </p:nvSpPr>
        <p:spPr bwMode="auto">
          <a:xfrm>
            <a:off x="5482313" y="3314974"/>
            <a:ext cx="102577" cy="1095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1" name="Freeform 189"/>
          <p:cNvSpPr>
            <a:spLocks/>
          </p:cNvSpPr>
          <p:nvPr/>
        </p:nvSpPr>
        <p:spPr bwMode="auto">
          <a:xfrm>
            <a:off x="3728245" y="1297256"/>
            <a:ext cx="215411" cy="433388"/>
          </a:xfrm>
          <a:custGeom>
            <a:avLst/>
            <a:gdLst>
              <a:gd name="T0" fmla="*/ 0 w 93"/>
              <a:gd name="T1" fmla="*/ 2147483647 h 166"/>
              <a:gd name="T2" fmla="*/ 2147483647 w 93"/>
              <a:gd name="T3" fmla="*/ 0 h 166"/>
              <a:gd name="T4" fmla="*/ 2147483647 w 93"/>
              <a:gd name="T5" fmla="*/ 2147483647 h 166"/>
              <a:gd name="T6" fmla="*/ 0 w 93"/>
              <a:gd name="T7" fmla="*/ 2147483647 h 166"/>
              <a:gd name="T8" fmla="*/ 0 60000 65536"/>
              <a:gd name="T9" fmla="*/ 0 60000 65536"/>
              <a:gd name="T10" fmla="*/ 0 60000 65536"/>
              <a:gd name="T11" fmla="*/ 0 60000 65536"/>
              <a:gd name="T12" fmla="*/ 0 w 93"/>
              <a:gd name="T13" fmla="*/ 0 h 166"/>
              <a:gd name="T14" fmla="*/ 93 w 93"/>
              <a:gd name="T15" fmla="*/ 166 h 166"/>
            </a:gdLst>
            <a:ahLst/>
            <a:cxnLst>
              <a:cxn ang="T8">
                <a:pos x="T0" y="T1"/>
              </a:cxn>
              <a:cxn ang="T9">
                <a:pos x="T2" y="T3"/>
              </a:cxn>
              <a:cxn ang="T10">
                <a:pos x="T4" y="T5"/>
              </a:cxn>
              <a:cxn ang="T11">
                <a:pos x="T6" y="T7"/>
              </a:cxn>
            </a:cxnLst>
            <a:rect l="T12" t="T13" r="T14" b="T15"/>
            <a:pathLst>
              <a:path w="93" h="166">
                <a:moveTo>
                  <a:pt x="0" y="152"/>
                </a:moveTo>
                <a:lnTo>
                  <a:pt x="93" y="0"/>
                </a:lnTo>
                <a:lnTo>
                  <a:pt x="49" y="166"/>
                </a:lnTo>
                <a:lnTo>
                  <a:pt x="0" y="15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2" name="Line 190"/>
          <p:cNvSpPr>
            <a:spLocks noChangeShapeType="1"/>
          </p:cNvSpPr>
          <p:nvPr/>
        </p:nvSpPr>
        <p:spPr bwMode="auto">
          <a:xfrm>
            <a:off x="3728248" y="1694136"/>
            <a:ext cx="114300"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3" name="Freeform 191"/>
          <p:cNvSpPr>
            <a:spLocks/>
          </p:cNvSpPr>
          <p:nvPr/>
        </p:nvSpPr>
        <p:spPr bwMode="auto">
          <a:xfrm>
            <a:off x="2964782" y="3327669"/>
            <a:ext cx="213946" cy="444500"/>
          </a:xfrm>
          <a:custGeom>
            <a:avLst/>
            <a:gdLst>
              <a:gd name="T0" fmla="*/ 0 w 93"/>
              <a:gd name="T1" fmla="*/ 2147483647 h 170"/>
              <a:gd name="T2" fmla="*/ 2147483647 w 93"/>
              <a:gd name="T3" fmla="*/ 0 h 170"/>
              <a:gd name="T4" fmla="*/ 2147483647 w 93"/>
              <a:gd name="T5" fmla="*/ 2147483647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170"/>
                </a:moveTo>
                <a:lnTo>
                  <a:pt x="93" y="0"/>
                </a:lnTo>
                <a:lnTo>
                  <a:pt x="49" y="119"/>
                </a:lnTo>
                <a:lnTo>
                  <a:pt x="0" y="17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4" name="Freeform 192"/>
          <p:cNvSpPr>
            <a:spLocks/>
          </p:cNvSpPr>
          <p:nvPr/>
        </p:nvSpPr>
        <p:spPr bwMode="auto">
          <a:xfrm>
            <a:off x="3077615" y="3049861"/>
            <a:ext cx="215411" cy="588963"/>
          </a:xfrm>
          <a:custGeom>
            <a:avLst/>
            <a:gdLst>
              <a:gd name="T0" fmla="*/ 2147483647 w 93"/>
              <a:gd name="T1" fmla="*/ 0 h 225"/>
              <a:gd name="T2" fmla="*/ 0 w 93"/>
              <a:gd name="T3" fmla="*/ 2147483647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22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5" name="Line 193"/>
          <p:cNvSpPr>
            <a:spLocks noChangeShapeType="1"/>
          </p:cNvSpPr>
          <p:nvPr/>
        </p:nvSpPr>
        <p:spPr bwMode="auto">
          <a:xfrm flipV="1">
            <a:off x="2964779" y="3638819"/>
            <a:ext cx="112835" cy="1333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 name="Line 194"/>
          <p:cNvSpPr>
            <a:spLocks noChangeShapeType="1"/>
          </p:cNvSpPr>
          <p:nvPr/>
        </p:nvSpPr>
        <p:spPr bwMode="auto">
          <a:xfrm flipH="1">
            <a:off x="3077615" y="3049861"/>
            <a:ext cx="215411" cy="5889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7" name="Freeform 195"/>
          <p:cNvSpPr>
            <a:spLocks/>
          </p:cNvSpPr>
          <p:nvPr/>
        </p:nvSpPr>
        <p:spPr bwMode="auto">
          <a:xfrm>
            <a:off x="5913134" y="3999181"/>
            <a:ext cx="219808"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8" name="Freeform 196"/>
          <p:cNvSpPr>
            <a:spLocks/>
          </p:cNvSpPr>
          <p:nvPr/>
        </p:nvSpPr>
        <p:spPr bwMode="auto">
          <a:xfrm>
            <a:off x="6030364" y="3999181"/>
            <a:ext cx="215412" cy="96838"/>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9" name="Line 197"/>
          <p:cNvSpPr>
            <a:spLocks noChangeShapeType="1"/>
          </p:cNvSpPr>
          <p:nvPr/>
        </p:nvSpPr>
        <p:spPr bwMode="auto">
          <a:xfrm flipH="1" flipV="1">
            <a:off x="6030364" y="3999181"/>
            <a:ext cx="215412"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0" name="Line 198"/>
          <p:cNvSpPr>
            <a:spLocks noChangeShapeType="1"/>
          </p:cNvSpPr>
          <p:nvPr/>
        </p:nvSpPr>
        <p:spPr bwMode="auto">
          <a:xfrm flipV="1">
            <a:off x="5913133" y="3999181"/>
            <a:ext cx="117231"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1" name="Line 199"/>
          <p:cNvSpPr>
            <a:spLocks noChangeShapeType="1"/>
          </p:cNvSpPr>
          <p:nvPr/>
        </p:nvSpPr>
        <p:spPr bwMode="auto">
          <a:xfrm flipH="1" flipV="1">
            <a:off x="4881502" y="2475181"/>
            <a:ext cx="158262" cy="2047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2" name="Freeform 200"/>
          <p:cNvSpPr>
            <a:spLocks/>
          </p:cNvSpPr>
          <p:nvPr/>
        </p:nvSpPr>
        <p:spPr bwMode="auto">
          <a:xfrm>
            <a:off x="3395605" y="1957657"/>
            <a:ext cx="227135" cy="804863"/>
          </a:xfrm>
          <a:custGeom>
            <a:avLst/>
            <a:gdLst>
              <a:gd name="T0" fmla="*/ 2147483647 w 98"/>
              <a:gd name="T1" fmla="*/ 0 h 308"/>
              <a:gd name="T2" fmla="*/ 0 w 98"/>
              <a:gd name="T3" fmla="*/ 2147483647 h 308"/>
              <a:gd name="T4" fmla="*/ 2147483647 w 98"/>
              <a:gd name="T5" fmla="*/ 2147483647 h 308"/>
              <a:gd name="T6" fmla="*/ 2147483647 w 98"/>
              <a:gd name="T7" fmla="*/ 0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98" y="0"/>
                </a:moveTo>
                <a:lnTo>
                  <a:pt x="0" y="308"/>
                </a:lnTo>
                <a:lnTo>
                  <a:pt x="49" y="184"/>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3" name="Line 201"/>
          <p:cNvSpPr>
            <a:spLocks noChangeShapeType="1"/>
          </p:cNvSpPr>
          <p:nvPr/>
        </p:nvSpPr>
        <p:spPr bwMode="auto">
          <a:xfrm flipH="1">
            <a:off x="3395605" y="2030681"/>
            <a:ext cx="197827" cy="7318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4" name="Freeform 202"/>
          <p:cNvSpPr>
            <a:spLocks/>
          </p:cNvSpPr>
          <p:nvPr/>
        </p:nvSpPr>
        <p:spPr bwMode="auto">
          <a:xfrm>
            <a:off x="3293026" y="2438674"/>
            <a:ext cx="216877" cy="611187"/>
          </a:xfrm>
          <a:custGeom>
            <a:avLst/>
            <a:gdLst>
              <a:gd name="T0" fmla="*/ 0 w 94"/>
              <a:gd name="T1" fmla="*/ 2147483647 h 234"/>
              <a:gd name="T2" fmla="*/ 2147483647 w 94"/>
              <a:gd name="T3" fmla="*/ 0 h 234"/>
              <a:gd name="T4" fmla="*/ 2147483647 w 94"/>
              <a:gd name="T5" fmla="*/ 2147483647 h 234"/>
              <a:gd name="T6" fmla="*/ 0 w 94"/>
              <a:gd name="T7" fmla="*/ 2147483647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0" y="234"/>
                </a:moveTo>
                <a:lnTo>
                  <a:pt x="94" y="0"/>
                </a:lnTo>
                <a:lnTo>
                  <a:pt x="45" y="124"/>
                </a:lnTo>
                <a:lnTo>
                  <a:pt x="0" y="2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5" name="Line 203"/>
          <p:cNvSpPr>
            <a:spLocks noChangeShapeType="1"/>
          </p:cNvSpPr>
          <p:nvPr/>
        </p:nvSpPr>
        <p:spPr bwMode="auto">
          <a:xfrm flipV="1">
            <a:off x="3293028" y="2762524"/>
            <a:ext cx="102577" cy="287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6" name="Freeform 204"/>
          <p:cNvSpPr>
            <a:spLocks/>
          </p:cNvSpPr>
          <p:nvPr/>
        </p:nvSpPr>
        <p:spPr bwMode="auto">
          <a:xfrm>
            <a:off x="4934256" y="2606949"/>
            <a:ext cx="216877" cy="276225"/>
          </a:xfrm>
          <a:custGeom>
            <a:avLst/>
            <a:gdLst>
              <a:gd name="T0" fmla="*/ 2147483647 w 94"/>
              <a:gd name="T1" fmla="*/ 2147483647 h 106"/>
              <a:gd name="T2" fmla="*/ 2147483647 w 94"/>
              <a:gd name="T3" fmla="*/ 2147483647 h 106"/>
              <a:gd name="T4" fmla="*/ 0 w 94"/>
              <a:gd name="T5" fmla="*/ 0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28"/>
                </a:moveTo>
                <a:lnTo>
                  <a:pt x="94" y="106"/>
                </a:lnTo>
                <a:lnTo>
                  <a:pt x="0" y="0"/>
                </a:lnTo>
                <a:lnTo>
                  <a:pt x="45"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7" name="Freeform 205"/>
          <p:cNvSpPr>
            <a:spLocks/>
          </p:cNvSpPr>
          <p:nvPr/>
        </p:nvSpPr>
        <p:spPr bwMode="auto">
          <a:xfrm>
            <a:off x="5039764" y="2679969"/>
            <a:ext cx="215412" cy="323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9"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8" name="Line 206"/>
          <p:cNvSpPr>
            <a:spLocks noChangeShapeType="1"/>
          </p:cNvSpPr>
          <p:nvPr/>
        </p:nvSpPr>
        <p:spPr bwMode="auto">
          <a:xfrm flipH="1" flipV="1">
            <a:off x="5039764" y="2679969"/>
            <a:ext cx="215412"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9" name="Freeform 207"/>
          <p:cNvSpPr>
            <a:spLocks/>
          </p:cNvSpPr>
          <p:nvPr/>
        </p:nvSpPr>
        <p:spPr bwMode="auto">
          <a:xfrm>
            <a:off x="5151133" y="2883169"/>
            <a:ext cx="216877" cy="323850"/>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46"/>
                </a:moveTo>
                <a:lnTo>
                  <a:pt x="93" y="124"/>
                </a:lnTo>
                <a:lnTo>
                  <a:pt x="0" y="0"/>
                </a:lnTo>
                <a:lnTo>
                  <a:pt x="44"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0" name="Freeform 208"/>
          <p:cNvSpPr>
            <a:spLocks/>
          </p:cNvSpPr>
          <p:nvPr/>
        </p:nvSpPr>
        <p:spPr bwMode="auto">
          <a:xfrm>
            <a:off x="5255176" y="3003819"/>
            <a:ext cx="227134" cy="311150"/>
          </a:xfrm>
          <a:custGeom>
            <a:avLst/>
            <a:gdLst>
              <a:gd name="T0" fmla="*/ 2147483647 w 98"/>
              <a:gd name="T1" fmla="*/ 2147483647 h 119"/>
              <a:gd name="T2" fmla="*/ 0 w 98"/>
              <a:gd name="T3" fmla="*/ 0 h 119"/>
              <a:gd name="T4" fmla="*/ 2147483647 w 98"/>
              <a:gd name="T5" fmla="*/ 2147483647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98" y="119"/>
                </a:moveTo>
                <a:lnTo>
                  <a:pt x="0" y="0"/>
                </a:lnTo>
                <a:lnTo>
                  <a:pt x="49" y="78"/>
                </a:lnTo>
                <a:lnTo>
                  <a:pt x="98"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1" name="Line 209"/>
          <p:cNvSpPr>
            <a:spLocks noChangeShapeType="1"/>
          </p:cNvSpPr>
          <p:nvPr/>
        </p:nvSpPr>
        <p:spPr bwMode="auto">
          <a:xfrm flipV="1">
            <a:off x="6132943" y="4035695"/>
            <a:ext cx="112835"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2" name="Line 210"/>
          <p:cNvSpPr>
            <a:spLocks noChangeShapeType="1"/>
          </p:cNvSpPr>
          <p:nvPr/>
        </p:nvSpPr>
        <p:spPr bwMode="auto">
          <a:xfrm flipH="1" flipV="1">
            <a:off x="5255176" y="3003819"/>
            <a:ext cx="227134" cy="311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3" name="Line 211"/>
          <p:cNvSpPr>
            <a:spLocks noChangeShapeType="1"/>
          </p:cNvSpPr>
          <p:nvPr/>
        </p:nvSpPr>
        <p:spPr bwMode="auto">
          <a:xfrm>
            <a:off x="5151136" y="2883169"/>
            <a:ext cx="104043"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4" name="Freeform 212"/>
          <p:cNvSpPr>
            <a:spLocks/>
          </p:cNvSpPr>
          <p:nvPr/>
        </p:nvSpPr>
        <p:spPr bwMode="auto">
          <a:xfrm>
            <a:off x="5368010" y="3207024"/>
            <a:ext cx="216877" cy="274637"/>
          </a:xfrm>
          <a:custGeom>
            <a:avLst/>
            <a:gdLst>
              <a:gd name="T0" fmla="*/ 2147483647 w 94"/>
              <a:gd name="T1" fmla="*/ 2147483647 h 105"/>
              <a:gd name="T2" fmla="*/ 2147483647 w 94"/>
              <a:gd name="T3" fmla="*/ 2147483647 h 105"/>
              <a:gd name="T4" fmla="*/ 0 w 94"/>
              <a:gd name="T5" fmla="*/ 0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49" y="41"/>
                </a:moveTo>
                <a:lnTo>
                  <a:pt x="94" y="10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5" name="Freeform 213"/>
          <p:cNvSpPr>
            <a:spLocks/>
          </p:cNvSpPr>
          <p:nvPr/>
        </p:nvSpPr>
        <p:spPr bwMode="auto">
          <a:xfrm>
            <a:off x="5482310" y="3314969"/>
            <a:ext cx="216877" cy="239712"/>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64"/>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6" name="Freeform 214"/>
          <p:cNvSpPr>
            <a:spLocks/>
          </p:cNvSpPr>
          <p:nvPr/>
        </p:nvSpPr>
        <p:spPr bwMode="auto">
          <a:xfrm>
            <a:off x="2850482" y="3627706"/>
            <a:ext cx="227135" cy="298450"/>
          </a:xfrm>
          <a:custGeom>
            <a:avLst/>
            <a:gdLst>
              <a:gd name="T0" fmla="*/ 2147483647 w 98"/>
              <a:gd name="T1" fmla="*/ 2147483647 h 114"/>
              <a:gd name="T2" fmla="*/ 2147483647 w 98"/>
              <a:gd name="T3" fmla="*/ 0 h 114"/>
              <a:gd name="T4" fmla="*/ 0 w 98"/>
              <a:gd name="T5" fmla="*/ 2147483647 h 114"/>
              <a:gd name="T6" fmla="*/ 2147483647 w 98"/>
              <a:gd name="T7" fmla="*/ 2147483647 h 114"/>
              <a:gd name="T8" fmla="*/ 0 60000 65536"/>
              <a:gd name="T9" fmla="*/ 0 60000 65536"/>
              <a:gd name="T10" fmla="*/ 0 60000 65536"/>
              <a:gd name="T11" fmla="*/ 0 60000 65536"/>
              <a:gd name="T12" fmla="*/ 0 w 98"/>
              <a:gd name="T13" fmla="*/ 0 h 114"/>
              <a:gd name="T14" fmla="*/ 98 w 98"/>
              <a:gd name="T15" fmla="*/ 114 h 114"/>
            </a:gdLst>
            <a:ahLst/>
            <a:cxnLst>
              <a:cxn ang="T8">
                <a:pos x="T0" y="T1"/>
              </a:cxn>
              <a:cxn ang="T9">
                <a:pos x="T2" y="T3"/>
              </a:cxn>
              <a:cxn ang="T10">
                <a:pos x="T4" y="T5"/>
              </a:cxn>
              <a:cxn ang="T11">
                <a:pos x="T6" y="T7"/>
              </a:cxn>
            </a:cxnLst>
            <a:rect l="T12" t="T13" r="T14" b="T15"/>
            <a:pathLst>
              <a:path w="98" h="114">
                <a:moveTo>
                  <a:pt x="49" y="55"/>
                </a:moveTo>
                <a:lnTo>
                  <a:pt x="98" y="0"/>
                </a:lnTo>
                <a:lnTo>
                  <a:pt x="0" y="114"/>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7" name="Freeform 215"/>
          <p:cNvSpPr>
            <a:spLocks/>
          </p:cNvSpPr>
          <p:nvPr/>
        </p:nvSpPr>
        <p:spPr bwMode="auto">
          <a:xfrm>
            <a:off x="2964782" y="3327669"/>
            <a:ext cx="213946" cy="444500"/>
          </a:xfrm>
          <a:custGeom>
            <a:avLst/>
            <a:gdLst>
              <a:gd name="T0" fmla="*/ 2147483647 w 93"/>
              <a:gd name="T1" fmla="*/ 0 h 170"/>
              <a:gd name="T2" fmla="*/ 0 w 93"/>
              <a:gd name="T3" fmla="*/ 2147483647 h 170"/>
              <a:gd name="T4" fmla="*/ 2147483647 w 93"/>
              <a:gd name="T5" fmla="*/ 2147483647 h 170"/>
              <a:gd name="T6" fmla="*/ 2147483647 w 93"/>
              <a:gd name="T7" fmla="*/ 0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93" y="0"/>
                </a:moveTo>
                <a:lnTo>
                  <a:pt x="0" y="170"/>
                </a:lnTo>
                <a:lnTo>
                  <a:pt x="49" y="11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8" name="Line 216"/>
          <p:cNvSpPr>
            <a:spLocks noChangeShapeType="1"/>
          </p:cNvSpPr>
          <p:nvPr/>
        </p:nvSpPr>
        <p:spPr bwMode="auto">
          <a:xfrm flipH="1" flipV="1">
            <a:off x="3955382" y="1294081"/>
            <a:ext cx="190500" cy="2873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9" name="Line 217"/>
          <p:cNvSpPr>
            <a:spLocks noChangeShapeType="1"/>
          </p:cNvSpPr>
          <p:nvPr/>
        </p:nvSpPr>
        <p:spPr bwMode="auto">
          <a:xfrm flipH="1" flipV="1">
            <a:off x="5482310" y="3314969"/>
            <a:ext cx="216877" cy="2397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0" name="Line 218"/>
          <p:cNvSpPr>
            <a:spLocks noChangeShapeType="1"/>
          </p:cNvSpPr>
          <p:nvPr/>
        </p:nvSpPr>
        <p:spPr bwMode="auto">
          <a:xfrm>
            <a:off x="5368012" y="3207019"/>
            <a:ext cx="114300" cy="1079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1" name="Freeform 219"/>
          <p:cNvSpPr>
            <a:spLocks/>
          </p:cNvSpPr>
          <p:nvPr/>
        </p:nvSpPr>
        <p:spPr bwMode="auto">
          <a:xfrm>
            <a:off x="3622740" y="1549674"/>
            <a:ext cx="219808" cy="407987"/>
          </a:xfrm>
          <a:custGeom>
            <a:avLst/>
            <a:gdLst>
              <a:gd name="T0" fmla="*/ 2147483647 w 94"/>
              <a:gd name="T1" fmla="*/ 2147483647 h 156"/>
              <a:gd name="T2" fmla="*/ 2147483647 w 94"/>
              <a:gd name="T3" fmla="*/ 0 h 156"/>
              <a:gd name="T4" fmla="*/ 0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55"/>
                </a:moveTo>
                <a:lnTo>
                  <a:pt x="94" y="0"/>
                </a:lnTo>
                <a:lnTo>
                  <a:pt x="0" y="156"/>
                </a:lnTo>
                <a:lnTo>
                  <a:pt x="45"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2" name="Freeform 220"/>
          <p:cNvSpPr>
            <a:spLocks/>
          </p:cNvSpPr>
          <p:nvPr/>
        </p:nvSpPr>
        <p:spPr bwMode="auto">
          <a:xfrm>
            <a:off x="3728245" y="1297259"/>
            <a:ext cx="215411" cy="396875"/>
          </a:xfrm>
          <a:custGeom>
            <a:avLst/>
            <a:gdLst>
              <a:gd name="T0" fmla="*/ 2147483647 w 93"/>
              <a:gd name="T1" fmla="*/ 0 h 152"/>
              <a:gd name="T2" fmla="*/ 0 w 93"/>
              <a:gd name="T3" fmla="*/ 2147483647 h 152"/>
              <a:gd name="T4" fmla="*/ 2147483647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0"/>
                </a:moveTo>
                <a:lnTo>
                  <a:pt x="0" y="152"/>
                </a:lnTo>
                <a:lnTo>
                  <a:pt x="49" y="97"/>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3" name="Line 221"/>
          <p:cNvSpPr>
            <a:spLocks noChangeShapeType="1"/>
          </p:cNvSpPr>
          <p:nvPr/>
        </p:nvSpPr>
        <p:spPr bwMode="auto">
          <a:xfrm flipV="1">
            <a:off x="2850482" y="3772174"/>
            <a:ext cx="114300" cy="153987"/>
          </a:xfrm>
          <a:prstGeom prst="line">
            <a:avLst/>
          </a:prstGeom>
          <a:noFill/>
          <a:ln w="571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4" name="Line 222"/>
          <p:cNvSpPr>
            <a:spLocks noChangeShapeType="1"/>
          </p:cNvSpPr>
          <p:nvPr/>
        </p:nvSpPr>
        <p:spPr bwMode="auto">
          <a:xfrm flipH="1">
            <a:off x="2964782" y="3327669"/>
            <a:ext cx="213946" cy="4445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5" name="Line 223"/>
          <p:cNvSpPr>
            <a:spLocks noChangeShapeType="1"/>
          </p:cNvSpPr>
          <p:nvPr/>
        </p:nvSpPr>
        <p:spPr bwMode="auto">
          <a:xfrm flipV="1">
            <a:off x="3622737" y="1694136"/>
            <a:ext cx="105508"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6" name="Line 224"/>
          <p:cNvSpPr>
            <a:spLocks noChangeShapeType="1"/>
          </p:cNvSpPr>
          <p:nvPr/>
        </p:nvSpPr>
        <p:spPr bwMode="auto">
          <a:xfrm flipH="1">
            <a:off x="3728245" y="1297259"/>
            <a:ext cx="215411" cy="396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7" name="Freeform 225"/>
          <p:cNvSpPr>
            <a:spLocks/>
          </p:cNvSpPr>
          <p:nvPr/>
        </p:nvSpPr>
        <p:spPr bwMode="auto">
          <a:xfrm>
            <a:off x="3178725" y="2919681"/>
            <a:ext cx="216877" cy="407988"/>
          </a:xfrm>
          <a:custGeom>
            <a:avLst/>
            <a:gdLst>
              <a:gd name="T0" fmla="*/ 0 w 94"/>
              <a:gd name="T1" fmla="*/ 2147483647 h 156"/>
              <a:gd name="T2" fmla="*/ 2147483647 w 94"/>
              <a:gd name="T3" fmla="*/ 0 h 156"/>
              <a:gd name="T4" fmla="*/ 2147483647 w 94"/>
              <a:gd name="T5" fmla="*/ 2147483647 h 156"/>
              <a:gd name="T6" fmla="*/ 0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0" y="156"/>
                </a:moveTo>
                <a:lnTo>
                  <a:pt x="94" y="0"/>
                </a:lnTo>
                <a:lnTo>
                  <a:pt x="49" y="50"/>
                </a:lnTo>
                <a:lnTo>
                  <a:pt x="0"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8" name="Freeform 226"/>
          <p:cNvSpPr>
            <a:spLocks/>
          </p:cNvSpPr>
          <p:nvPr/>
        </p:nvSpPr>
        <p:spPr bwMode="auto">
          <a:xfrm>
            <a:off x="3293026" y="2438674"/>
            <a:ext cx="216877" cy="611187"/>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234"/>
                </a:lnTo>
                <a:lnTo>
                  <a:pt x="45" y="18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9" name="Line 227"/>
          <p:cNvSpPr>
            <a:spLocks noChangeShapeType="1"/>
          </p:cNvSpPr>
          <p:nvPr/>
        </p:nvSpPr>
        <p:spPr bwMode="auto">
          <a:xfrm flipH="1">
            <a:off x="3593430" y="1957661"/>
            <a:ext cx="29308"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0" name="Freeform 228"/>
          <p:cNvSpPr>
            <a:spLocks/>
          </p:cNvSpPr>
          <p:nvPr/>
        </p:nvSpPr>
        <p:spPr bwMode="auto">
          <a:xfrm>
            <a:off x="5584889" y="3481656"/>
            <a:ext cx="216877" cy="146050"/>
          </a:xfrm>
          <a:custGeom>
            <a:avLst/>
            <a:gdLst>
              <a:gd name="T0" fmla="*/ 2147483647 w 93"/>
              <a:gd name="T1" fmla="*/ 2147483647 h 56"/>
              <a:gd name="T2" fmla="*/ 2147483647 w 93"/>
              <a:gd name="T3" fmla="*/ 2147483647 h 56"/>
              <a:gd name="T4" fmla="*/ 0 w 93"/>
              <a:gd name="T5" fmla="*/ 0 h 56"/>
              <a:gd name="T6" fmla="*/ 2147483647 w 93"/>
              <a:gd name="T7" fmla="*/ 2147483647 h 56"/>
              <a:gd name="T8" fmla="*/ 0 60000 65536"/>
              <a:gd name="T9" fmla="*/ 0 60000 65536"/>
              <a:gd name="T10" fmla="*/ 0 60000 65536"/>
              <a:gd name="T11" fmla="*/ 0 60000 65536"/>
              <a:gd name="T12" fmla="*/ 0 w 93"/>
              <a:gd name="T13" fmla="*/ 0 h 56"/>
              <a:gd name="T14" fmla="*/ 93 w 93"/>
              <a:gd name="T15" fmla="*/ 56 h 56"/>
            </a:gdLst>
            <a:ahLst/>
            <a:cxnLst>
              <a:cxn ang="T8">
                <a:pos x="T0" y="T1"/>
              </a:cxn>
              <a:cxn ang="T9">
                <a:pos x="T2" y="T3"/>
              </a:cxn>
              <a:cxn ang="T10">
                <a:pos x="T4" y="T5"/>
              </a:cxn>
              <a:cxn ang="T11">
                <a:pos x="T6" y="T7"/>
              </a:cxn>
            </a:cxnLst>
            <a:rect l="T12" t="T13" r="T14" b="T15"/>
            <a:pathLst>
              <a:path w="93" h="56">
                <a:moveTo>
                  <a:pt x="49" y="28"/>
                </a:moveTo>
                <a:lnTo>
                  <a:pt x="93" y="5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1" name="Freeform 229"/>
          <p:cNvSpPr>
            <a:spLocks/>
          </p:cNvSpPr>
          <p:nvPr/>
        </p:nvSpPr>
        <p:spPr bwMode="auto">
          <a:xfrm>
            <a:off x="5699189" y="3554686"/>
            <a:ext cx="213946" cy="504825"/>
          </a:xfrm>
          <a:custGeom>
            <a:avLst/>
            <a:gdLst>
              <a:gd name="T0" fmla="*/ 2147483647 w 93"/>
              <a:gd name="T1" fmla="*/ 2147483647 h 193"/>
              <a:gd name="T2" fmla="*/ 0 w 93"/>
              <a:gd name="T3" fmla="*/ 0 h 193"/>
              <a:gd name="T4" fmla="*/ 2147483647 w 93"/>
              <a:gd name="T5" fmla="*/ 2147483647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193"/>
                </a:moveTo>
                <a:lnTo>
                  <a:pt x="0" y="0"/>
                </a:lnTo>
                <a:lnTo>
                  <a:pt x="44" y="28"/>
                </a:lnTo>
                <a:lnTo>
                  <a:pt x="93" y="1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2" name="Freeform 230"/>
          <p:cNvSpPr>
            <a:spLocks/>
          </p:cNvSpPr>
          <p:nvPr/>
        </p:nvSpPr>
        <p:spPr bwMode="auto">
          <a:xfrm>
            <a:off x="5913134" y="4059506"/>
            <a:ext cx="219808" cy="968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3" name="Line 231"/>
          <p:cNvSpPr>
            <a:spLocks noChangeShapeType="1"/>
          </p:cNvSpPr>
          <p:nvPr/>
        </p:nvSpPr>
        <p:spPr bwMode="auto">
          <a:xfrm>
            <a:off x="5913134" y="4059507"/>
            <a:ext cx="219808"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4" name="Freeform 232"/>
          <p:cNvSpPr>
            <a:spLocks/>
          </p:cNvSpPr>
          <p:nvPr/>
        </p:nvSpPr>
        <p:spPr bwMode="auto">
          <a:xfrm>
            <a:off x="5801764" y="3627706"/>
            <a:ext cx="228600" cy="528638"/>
          </a:xfrm>
          <a:custGeom>
            <a:avLst/>
            <a:gdLst>
              <a:gd name="T0" fmla="*/ 2147483647 w 99"/>
              <a:gd name="T1" fmla="*/ 2147483647 h 202"/>
              <a:gd name="T2" fmla="*/ 2147483647 w 99"/>
              <a:gd name="T3" fmla="*/ 2147483647 h 202"/>
              <a:gd name="T4" fmla="*/ 0 w 99"/>
              <a:gd name="T5" fmla="*/ 0 h 202"/>
              <a:gd name="T6" fmla="*/ 2147483647 w 99"/>
              <a:gd name="T7" fmla="*/ 2147483647 h 202"/>
              <a:gd name="T8" fmla="*/ 0 60000 65536"/>
              <a:gd name="T9" fmla="*/ 0 60000 65536"/>
              <a:gd name="T10" fmla="*/ 0 60000 65536"/>
              <a:gd name="T11" fmla="*/ 0 60000 65536"/>
              <a:gd name="T12" fmla="*/ 0 w 99"/>
              <a:gd name="T13" fmla="*/ 0 h 202"/>
              <a:gd name="T14" fmla="*/ 99 w 99"/>
              <a:gd name="T15" fmla="*/ 202 h 202"/>
            </a:gdLst>
            <a:ahLst/>
            <a:cxnLst>
              <a:cxn ang="T8">
                <a:pos x="T0" y="T1"/>
              </a:cxn>
              <a:cxn ang="T9">
                <a:pos x="T2" y="T3"/>
              </a:cxn>
              <a:cxn ang="T10">
                <a:pos x="T4" y="T5"/>
              </a:cxn>
              <a:cxn ang="T11">
                <a:pos x="T6" y="T7"/>
              </a:cxn>
            </a:cxnLst>
            <a:rect l="T12" t="T13" r="T14" b="T15"/>
            <a:pathLst>
              <a:path w="99" h="202">
                <a:moveTo>
                  <a:pt x="49" y="165"/>
                </a:moveTo>
                <a:lnTo>
                  <a:pt x="99" y="202"/>
                </a:lnTo>
                <a:lnTo>
                  <a:pt x="0" y="0"/>
                </a:lnTo>
                <a:lnTo>
                  <a:pt x="4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5" name="Line 233"/>
          <p:cNvSpPr>
            <a:spLocks noChangeShapeType="1"/>
          </p:cNvSpPr>
          <p:nvPr/>
        </p:nvSpPr>
        <p:spPr bwMode="auto">
          <a:xfrm>
            <a:off x="5913136" y="4059508"/>
            <a:ext cx="4397"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6" name="Line 234"/>
          <p:cNvSpPr>
            <a:spLocks noChangeShapeType="1"/>
          </p:cNvSpPr>
          <p:nvPr/>
        </p:nvSpPr>
        <p:spPr bwMode="auto">
          <a:xfrm flipV="1">
            <a:off x="3178728" y="3049861"/>
            <a:ext cx="114300" cy="277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7" name="Line 235"/>
          <p:cNvSpPr>
            <a:spLocks noChangeShapeType="1"/>
          </p:cNvSpPr>
          <p:nvPr/>
        </p:nvSpPr>
        <p:spPr bwMode="auto">
          <a:xfrm flipH="1">
            <a:off x="3293026" y="2438674"/>
            <a:ext cx="216877" cy="6111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8" name="Line 236"/>
          <p:cNvSpPr>
            <a:spLocks noChangeShapeType="1"/>
          </p:cNvSpPr>
          <p:nvPr/>
        </p:nvSpPr>
        <p:spPr bwMode="auto">
          <a:xfrm flipH="1" flipV="1">
            <a:off x="5699189" y="3554686"/>
            <a:ext cx="213946" cy="504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9" name="Line 237"/>
          <p:cNvSpPr>
            <a:spLocks noChangeShapeType="1"/>
          </p:cNvSpPr>
          <p:nvPr/>
        </p:nvSpPr>
        <p:spPr bwMode="auto">
          <a:xfrm>
            <a:off x="5595145" y="3481661"/>
            <a:ext cx="104042"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0" name="Line 238"/>
          <p:cNvSpPr>
            <a:spLocks noChangeShapeType="1"/>
          </p:cNvSpPr>
          <p:nvPr/>
        </p:nvSpPr>
        <p:spPr bwMode="auto">
          <a:xfrm>
            <a:off x="5913136" y="4059508"/>
            <a:ext cx="4397"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1" name="Line 239"/>
          <p:cNvSpPr>
            <a:spLocks noChangeShapeType="1"/>
          </p:cNvSpPr>
          <p:nvPr/>
        </p:nvSpPr>
        <p:spPr bwMode="auto">
          <a:xfrm>
            <a:off x="5812025" y="3638824"/>
            <a:ext cx="101111" cy="4206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2" name="Freeform 240"/>
          <p:cNvSpPr>
            <a:spLocks/>
          </p:cNvSpPr>
          <p:nvPr/>
        </p:nvSpPr>
        <p:spPr bwMode="auto">
          <a:xfrm>
            <a:off x="4821423" y="2559324"/>
            <a:ext cx="218342" cy="250825"/>
          </a:xfrm>
          <a:custGeom>
            <a:avLst/>
            <a:gdLst>
              <a:gd name="T0" fmla="*/ 2147483647 w 94"/>
              <a:gd name="T1" fmla="*/ 2147483647 h 96"/>
              <a:gd name="T2" fmla="*/ 2147483647 w 94"/>
              <a:gd name="T3" fmla="*/ 2147483647 h 96"/>
              <a:gd name="T4" fmla="*/ 0 w 94"/>
              <a:gd name="T5" fmla="*/ 0 h 96"/>
              <a:gd name="T6" fmla="*/ 2147483647 w 94"/>
              <a:gd name="T7" fmla="*/ 2147483647 h 96"/>
              <a:gd name="T8" fmla="*/ 0 60000 65536"/>
              <a:gd name="T9" fmla="*/ 0 60000 65536"/>
              <a:gd name="T10" fmla="*/ 0 60000 65536"/>
              <a:gd name="T11" fmla="*/ 0 60000 65536"/>
              <a:gd name="T12" fmla="*/ 0 w 94"/>
              <a:gd name="T13" fmla="*/ 0 h 96"/>
              <a:gd name="T14" fmla="*/ 94 w 94"/>
              <a:gd name="T15" fmla="*/ 96 h 96"/>
            </a:gdLst>
            <a:ahLst/>
            <a:cxnLst>
              <a:cxn ang="T8">
                <a:pos x="T0" y="T1"/>
              </a:cxn>
              <a:cxn ang="T9">
                <a:pos x="T2" y="T3"/>
              </a:cxn>
              <a:cxn ang="T10">
                <a:pos x="T4" y="T5"/>
              </a:cxn>
              <a:cxn ang="T11">
                <a:pos x="T6" y="T7"/>
              </a:cxn>
            </a:cxnLst>
            <a:rect l="T12" t="T13" r="T14" b="T15"/>
            <a:pathLst>
              <a:path w="94" h="96">
                <a:moveTo>
                  <a:pt x="49" y="18"/>
                </a:moveTo>
                <a:lnTo>
                  <a:pt x="94" y="96"/>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3" name="Freeform 241"/>
          <p:cNvSpPr>
            <a:spLocks/>
          </p:cNvSpPr>
          <p:nvPr/>
        </p:nvSpPr>
        <p:spPr bwMode="auto">
          <a:xfrm>
            <a:off x="4934256" y="2606949"/>
            <a:ext cx="216877" cy="276225"/>
          </a:xfrm>
          <a:custGeom>
            <a:avLst/>
            <a:gdLst>
              <a:gd name="T0" fmla="*/ 2147483647 w 94"/>
              <a:gd name="T1" fmla="*/ 2147483647 h 106"/>
              <a:gd name="T2" fmla="*/ 0 w 94"/>
              <a:gd name="T3" fmla="*/ 0 h 106"/>
              <a:gd name="T4" fmla="*/ 2147483647 w 94"/>
              <a:gd name="T5" fmla="*/ 2147483647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106"/>
                </a:moveTo>
                <a:lnTo>
                  <a:pt x="0" y="0"/>
                </a:lnTo>
                <a:lnTo>
                  <a:pt x="45" y="78"/>
                </a:lnTo>
                <a:lnTo>
                  <a:pt x="94"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4" name="Freeform 242"/>
          <p:cNvSpPr>
            <a:spLocks/>
          </p:cNvSpPr>
          <p:nvPr/>
        </p:nvSpPr>
        <p:spPr bwMode="auto">
          <a:xfrm>
            <a:off x="6030364" y="4096024"/>
            <a:ext cx="215412"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5" name="Line 243"/>
          <p:cNvSpPr>
            <a:spLocks noChangeShapeType="1"/>
          </p:cNvSpPr>
          <p:nvPr/>
        </p:nvSpPr>
        <p:spPr bwMode="auto">
          <a:xfrm flipH="1" flipV="1">
            <a:off x="4934256" y="2606949"/>
            <a:ext cx="216877" cy="276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 name="Line 244"/>
          <p:cNvSpPr>
            <a:spLocks noChangeShapeType="1"/>
          </p:cNvSpPr>
          <p:nvPr/>
        </p:nvSpPr>
        <p:spPr bwMode="auto">
          <a:xfrm flipV="1">
            <a:off x="6030366" y="4096020"/>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7" name="Freeform 245"/>
          <p:cNvSpPr>
            <a:spLocks/>
          </p:cNvSpPr>
          <p:nvPr/>
        </p:nvSpPr>
        <p:spPr bwMode="auto">
          <a:xfrm>
            <a:off x="3509902" y="1957659"/>
            <a:ext cx="218343" cy="481013"/>
          </a:xfrm>
          <a:custGeom>
            <a:avLst/>
            <a:gdLst>
              <a:gd name="T0" fmla="*/ 0 w 94"/>
              <a:gd name="T1" fmla="*/ 2147483647 h 184"/>
              <a:gd name="T2" fmla="*/ 2147483647 w 94"/>
              <a:gd name="T3" fmla="*/ 2147483647 h 184"/>
              <a:gd name="T4" fmla="*/ 2147483647 w 94"/>
              <a:gd name="T5" fmla="*/ 0 h 184"/>
              <a:gd name="T6" fmla="*/ 0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0" y="184"/>
                </a:moveTo>
                <a:lnTo>
                  <a:pt x="94" y="51"/>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8" name="Freeform 246"/>
          <p:cNvSpPr>
            <a:spLocks/>
          </p:cNvSpPr>
          <p:nvPr/>
        </p:nvSpPr>
        <p:spPr bwMode="auto">
          <a:xfrm>
            <a:off x="3622740" y="1549674"/>
            <a:ext cx="219808" cy="541337"/>
          </a:xfrm>
          <a:custGeom>
            <a:avLst/>
            <a:gdLst>
              <a:gd name="T0" fmla="*/ 2147483647 w 94"/>
              <a:gd name="T1" fmla="*/ 2147483647 h 207"/>
              <a:gd name="T2" fmla="*/ 0 w 94"/>
              <a:gd name="T3" fmla="*/ 2147483647 h 207"/>
              <a:gd name="T4" fmla="*/ 2147483647 w 94"/>
              <a:gd name="T5" fmla="*/ 0 h 207"/>
              <a:gd name="T6" fmla="*/ 2147483647 w 94"/>
              <a:gd name="T7" fmla="*/ 2147483647 h 207"/>
              <a:gd name="T8" fmla="*/ 0 60000 65536"/>
              <a:gd name="T9" fmla="*/ 0 60000 65536"/>
              <a:gd name="T10" fmla="*/ 0 60000 65536"/>
              <a:gd name="T11" fmla="*/ 0 60000 65536"/>
              <a:gd name="T12" fmla="*/ 0 w 94"/>
              <a:gd name="T13" fmla="*/ 0 h 207"/>
              <a:gd name="T14" fmla="*/ 94 w 94"/>
              <a:gd name="T15" fmla="*/ 207 h 207"/>
            </a:gdLst>
            <a:ahLst/>
            <a:cxnLst>
              <a:cxn ang="T8">
                <a:pos x="T0" y="T1"/>
              </a:cxn>
              <a:cxn ang="T9">
                <a:pos x="T2" y="T3"/>
              </a:cxn>
              <a:cxn ang="T10">
                <a:pos x="T4" y="T5"/>
              </a:cxn>
              <a:cxn ang="T11">
                <a:pos x="T6" y="T7"/>
              </a:cxn>
            </a:cxnLst>
            <a:rect l="T12" t="T13" r="T14" b="T15"/>
            <a:pathLst>
              <a:path w="94" h="207">
                <a:moveTo>
                  <a:pt x="45" y="207"/>
                </a:moveTo>
                <a:lnTo>
                  <a:pt x="0" y="156"/>
                </a:lnTo>
                <a:lnTo>
                  <a:pt x="94" y="0"/>
                </a:lnTo>
                <a:lnTo>
                  <a:pt x="45"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9" name="Line 247"/>
          <p:cNvSpPr>
            <a:spLocks noChangeShapeType="1"/>
          </p:cNvSpPr>
          <p:nvPr/>
        </p:nvSpPr>
        <p:spPr bwMode="auto">
          <a:xfrm flipH="1">
            <a:off x="3622740" y="1549674"/>
            <a:ext cx="219808" cy="4079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0" name="Freeform 248"/>
          <p:cNvSpPr>
            <a:spLocks/>
          </p:cNvSpPr>
          <p:nvPr/>
        </p:nvSpPr>
        <p:spPr bwMode="auto">
          <a:xfrm>
            <a:off x="2744974" y="3926156"/>
            <a:ext cx="219808" cy="266700"/>
          </a:xfrm>
          <a:custGeom>
            <a:avLst/>
            <a:gdLst>
              <a:gd name="T0" fmla="*/ 2147483647 w 94"/>
              <a:gd name="T1" fmla="*/ 0 h 102"/>
              <a:gd name="T2" fmla="*/ 2147483647 w 94"/>
              <a:gd name="T3" fmla="*/ 2147483647 h 102"/>
              <a:gd name="T4" fmla="*/ 0 w 94"/>
              <a:gd name="T5" fmla="*/ 2147483647 h 102"/>
              <a:gd name="T6" fmla="*/ 2147483647 w 94"/>
              <a:gd name="T7" fmla="*/ 0 h 102"/>
              <a:gd name="T8" fmla="*/ 0 60000 65536"/>
              <a:gd name="T9" fmla="*/ 0 60000 65536"/>
              <a:gd name="T10" fmla="*/ 0 60000 65536"/>
              <a:gd name="T11" fmla="*/ 0 60000 65536"/>
              <a:gd name="T12" fmla="*/ 0 w 94"/>
              <a:gd name="T13" fmla="*/ 0 h 102"/>
              <a:gd name="T14" fmla="*/ 94 w 94"/>
              <a:gd name="T15" fmla="*/ 102 h 102"/>
            </a:gdLst>
            <a:ahLst/>
            <a:cxnLst>
              <a:cxn ang="T8">
                <a:pos x="T0" y="T1"/>
              </a:cxn>
              <a:cxn ang="T9">
                <a:pos x="T2" y="T3"/>
              </a:cxn>
              <a:cxn ang="T10">
                <a:pos x="T4" y="T5"/>
              </a:cxn>
              <a:cxn ang="T11">
                <a:pos x="T6" y="T7"/>
              </a:cxn>
            </a:cxnLst>
            <a:rect l="T12" t="T13" r="T14" b="T15"/>
            <a:pathLst>
              <a:path w="94" h="102">
                <a:moveTo>
                  <a:pt x="45" y="0"/>
                </a:moveTo>
                <a:lnTo>
                  <a:pt x="94" y="102"/>
                </a:lnTo>
                <a:lnTo>
                  <a:pt x="0" y="8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1" name="Freeform 249"/>
          <p:cNvSpPr>
            <a:spLocks/>
          </p:cNvSpPr>
          <p:nvPr/>
        </p:nvSpPr>
        <p:spPr bwMode="auto">
          <a:xfrm>
            <a:off x="2850482" y="3627706"/>
            <a:ext cx="227135" cy="565150"/>
          </a:xfrm>
          <a:custGeom>
            <a:avLst/>
            <a:gdLst>
              <a:gd name="T0" fmla="*/ 2147483647 w 98"/>
              <a:gd name="T1" fmla="*/ 0 h 216"/>
              <a:gd name="T2" fmla="*/ 0 w 98"/>
              <a:gd name="T3" fmla="*/ 2147483647 h 216"/>
              <a:gd name="T4" fmla="*/ 2147483647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98" y="0"/>
                </a:moveTo>
                <a:lnTo>
                  <a:pt x="0" y="114"/>
                </a:lnTo>
                <a:lnTo>
                  <a:pt x="49" y="216"/>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2" name="Freeform 250"/>
          <p:cNvSpPr>
            <a:spLocks/>
          </p:cNvSpPr>
          <p:nvPr/>
        </p:nvSpPr>
        <p:spPr bwMode="auto">
          <a:xfrm>
            <a:off x="5039764" y="2810144"/>
            <a:ext cx="215412" cy="277812"/>
          </a:xfrm>
          <a:custGeom>
            <a:avLst/>
            <a:gdLst>
              <a:gd name="T0" fmla="*/ 2147483647 w 93"/>
              <a:gd name="T1" fmla="*/ 2147483647 h 106"/>
              <a:gd name="T2" fmla="*/ 2147483647 w 93"/>
              <a:gd name="T3" fmla="*/ 2147483647 h 106"/>
              <a:gd name="T4" fmla="*/ 0 w 93"/>
              <a:gd name="T5" fmla="*/ 0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28"/>
                </a:moveTo>
                <a:lnTo>
                  <a:pt x="93" y="10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3" name="Freeform 251"/>
          <p:cNvSpPr>
            <a:spLocks/>
          </p:cNvSpPr>
          <p:nvPr/>
        </p:nvSpPr>
        <p:spPr bwMode="auto">
          <a:xfrm>
            <a:off x="5151133" y="2883169"/>
            <a:ext cx="216877" cy="323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4" name="Freeform 252"/>
          <p:cNvSpPr>
            <a:spLocks/>
          </p:cNvSpPr>
          <p:nvPr/>
        </p:nvSpPr>
        <p:spPr bwMode="auto">
          <a:xfrm>
            <a:off x="3842548" y="1297256"/>
            <a:ext cx="213946" cy="444500"/>
          </a:xfrm>
          <a:custGeom>
            <a:avLst/>
            <a:gdLst>
              <a:gd name="T0" fmla="*/ 0 w 93"/>
              <a:gd name="T1" fmla="*/ 2147483647 h 170"/>
              <a:gd name="T2" fmla="*/ 2147483647 w 93"/>
              <a:gd name="T3" fmla="*/ 2147483647 h 170"/>
              <a:gd name="T4" fmla="*/ 2147483647 w 93"/>
              <a:gd name="T5" fmla="*/ 0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97"/>
                </a:moveTo>
                <a:lnTo>
                  <a:pt x="93" y="170"/>
                </a:lnTo>
                <a:lnTo>
                  <a:pt x="44" y="0"/>
                </a:lnTo>
                <a:lnTo>
                  <a:pt x="0"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5" name="Line 253"/>
          <p:cNvSpPr>
            <a:spLocks noChangeShapeType="1"/>
          </p:cNvSpPr>
          <p:nvPr/>
        </p:nvSpPr>
        <p:spPr bwMode="auto">
          <a:xfrm flipV="1">
            <a:off x="2744972" y="3926156"/>
            <a:ext cx="105508" cy="230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 name="Line 254"/>
          <p:cNvSpPr>
            <a:spLocks noChangeShapeType="1"/>
          </p:cNvSpPr>
          <p:nvPr/>
        </p:nvSpPr>
        <p:spPr bwMode="auto">
          <a:xfrm flipH="1">
            <a:off x="2850482" y="3627706"/>
            <a:ext cx="227135" cy="2984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7" name="Freeform 255"/>
          <p:cNvSpPr>
            <a:spLocks/>
          </p:cNvSpPr>
          <p:nvPr/>
        </p:nvSpPr>
        <p:spPr bwMode="auto">
          <a:xfrm>
            <a:off x="3077615" y="3327674"/>
            <a:ext cx="215411" cy="300037"/>
          </a:xfrm>
          <a:custGeom>
            <a:avLst/>
            <a:gdLst>
              <a:gd name="T0" fmla="*/ 2147483647 w 93"/>
              <a:gd name="T1" fmla="*/ 0 h 115"/>
              <a:gd name="T2" fmla="*/ 2147483647 w 93"/>
              <a:gd name="T3" fmla="*/ 0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0"/>
                </a:lnTo>
                <a:lnTo>
                  <a:pt x="0" y="115"/>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8" name="Freeform 256"/>
          <p:cNvSpPr>
            <a:spLocks/>
          </p:cNvSpPr>
          <p:nvPr/>
        </p:nvSpPr>
        <p:spPr bwMode="auto">
          <a:xfrm>
            <a:off x="3178725" y="2919681"/>
            <a:ext cx="216877" cy="407988"/>
          </a:xfrm>
          <a:custGeom>
            <a:avLst/>
            <a:gdLst>
              <a:gd name="T0" fmla="*/ 2147483647 w 94"/>
              <a:gd name="T1" fmla="*/ 0 h 156"/>
              <a:gd name="T2" fmla="*/ 0 w 94"/>
              <a:gd name="T3" fmla="*/ 2147483647 h 156"/>
              <a:gd name="T4" fmla="*/ 2147483647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0"/>
                </a:moveTo>
                <a:lnTo>
                  <a:pt x="0" y="156"/>
                </a:lnTo>
                <a:lnTo>
                  <a:pt x="49" y="15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9" name="Line 257"/>
          <p:cNvSpPr>
            <a:spLocks noChangeShapeType="1"/>
          </p:cNvSpPr>
          <p:nvPr/>
        </p:nvSpPr>
        <p:spPr bwMode="auto">
          <a:xfrm flipH="1" flipV="1">
            <a:off x="5151133" y="2883169"/>
            <a:ext cx="216877"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0" name="Line 258"/>
          <p:cNvSpPr>
            <a:spLocks noChangeShapeType="1"/>
          </p:cNvSpPr>
          <p:nvPr/>
        </p:nvSpPr>
        <p:spPr bwMode="auto">
          <a:xfrm>
            <a:off x="5039764" y="2810149"/>
            <a:ext cx="111369"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1" name="Line 259"/>
          <p:cNvSpPr>
            <a:spLocks noChangeShapeType="1"/>
          </p:cNvSpPr>
          <p:nvPr/>
        </p:nvSpPr>
        <p:spPr bwMode="auto">
          <a:xfrm flipH="1" flipV="1">
            <a:off x="3943656" y="1297259"/>
            <a:ext cx="30774" cy="3524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2" name="Line 260"/>
          <p:cNvSpPr>
            <a:spLocks noChangeShapeType="1"/>
          </p:cNvSpPr>
          <p:nvPr/>
        </p:nvSpPr>
        <p:spPr bwMode="auto">
          <a:xfrm flipV="1">
            <a:off x="3077617" y="3327674"/>
            <a:ext cx="101111"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3" name="Line 261"/>
          <p:cNvSpPr>
            <a:spLocks noChangeShapeType="1"/>
          </p:cNvSpPr>
          <p:nvPr/>
        </p:nvSpPr>
        <p:spPr bwMode="auto">
          <a:xfrm flipH="1">
            <a:off x="3178725" y="2919681"/>
            <a:ext cx="216877" cy="407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4" name="Freeform 262"/>
          <p:cNvSpPr>
            <a:spLocks/>
          </p:cNvSpPr>
          <p:nvPr/>
        </p:nvSpPr>
        <p:spPr bwMode="auto">
          <a:xfrm>
            <a:off x="5255176" y="3087956"/>
            <a:ext cx="227134" cy="323850"/>
          </a:xfrm>
          <a:custGeom>
            <a:avLst/>
            <a:gdLst>
              <a:gd name="T0" fmla="*/ 2147483647 w 98"/>
              <a:gd name="T1" fmla="*/ 2147483647 h 124"/>
              <a:gd name="T2" fmla="*/ 2147483647 w 98"/>
              <a:gd name="T3" fmla="*/ 2147483647 h 124"/>
              <a:gd name="T4" fmla="*/ 0 w 98"/>
              <a:gd name="T5" fmla="*/ 0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49" y="46"/>
                </a:moveTo>
                <a:lnTo>
                  <a:pt x="98"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5" name="Freeform 263"/>
          <p:cNvSpPr>
            <a:spLocks/>
          </p:cNvSpPr>
          <p:nvPr/>
        </p:nvSpPr>
        <p:spPr bwMode="auto">
          <a:xfrm>
            <a:off x="5368010" y="3207024"/>
            <a:ext cx="216877" cy="274637"/>
          </a:xfrm>
          <a:custGeom>
            <a:avLst/>
            <a:gdLst>
              <a:gd name="T0" fmla="*/ 2147483647 w 94"/>
              <a:gd name="T1" fmla="*/ 2147483647 h 105"/>
              <a:gd name="T2" fmla="*/ 0 w 94"/>
              <a:gd name="T3" fmla="*/ 0 h 105"/>
              <a:gd name="T4" fmla="*/ 2147483647 w 94"/>
              <a:gd name="T5" fmla="*/ 2147483647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94" y="105"/>
                </a:moveTo>
                <a:lnTo>
                  <a:pt x="0" y="0"/>
                </a:lnTo>
                <a:lnTo>
                  <a:pt x="49" y="78"/>
                </a:lnTo>
                <a:lnTo>
                  <a:pt x="94" y="10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 name="Line 264"/>
          <p:cNvSpPr>
            <a:spLocks noChangeShapeType="1"/>
          </p:cNvSpPr>
          <p:nvPr/>
        </p:nvSpPr>
        <p:spPr bwMode="auto">
          <a:xfrm flipH="1" flipV="1">
            <a:off x="5368010" y="3207024"/>
            <a:ext cx="216877" cy="2746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 name="Line 265"/>
          <p:cNvSpPr>
            <a:spLocks noChangeShapeType="1"/>
          </p:cNvSpPr>
          <p:nvPr/>
        </p:nvSpPr>
        <p:spPr bwMode="auto">
          <a:xfrm>
            <a:off x="5255177" y="3087961"/>
            <a:ext cx="112834" cy="1190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 name="Freeform 266"/>
          <p:cNvSpPr>
            <a:spLocks/>
          </p:cNvSpPr>
          <p:nvPr/>
        </p:nvSpPr>
        <p:spPr bwMode="auto">
          <a:xfrm>
            <a:off x="5482310" y="3411811"/>
            <a:ext cx="216877" cy="239713"/>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27"/>
                </a:moveTo>
                <a:lnTo>
                  <a:pt x="94" y="92"/>
                </a:lnTo>
                <a:lnTo>
                  <a:pt x="0" y="0"/>
                </a:lnTo>
                <a:lnTo>
                  <a:pt x="45" y="2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9" name="Freeform 267"/>
          <p:cNvSpPr>
            <a:spLocks/>
          </p:cNvSpPr>
          <p:nvPr/>
        </p:nvSpPr>
        <p:spPr bwMode="auto">
          <a:xfrm>
            <a:off x="5584889" y="3481661"/>
            <a:ext cx="216877" cy="169863"/>
          </a:xfrm>
          <a:custGeom>
            <a:avLst/>
            <a:gdLst>
              <a:gd name="T0" fmla="*/ 2147483647 w 93"/>
              <a:gd name="T1" fmla="*/ 2147483647 h 65"/>
              <a:gd name="T2" fmla="*/ 0 w 93"/>
              <a:gd name="T3" fmla="*/ 0 h 65"/>
              <a:gd name="T4" fmla="*/ 2147483647 w 93"/>
              <a:gd name="T5" fmla="*/ 2147483647 h 65"/>
              <a:gd name="T6" fmla="*/ 2147483647 w 93"/>
              <a:gd name="T7" fmla="*/ 2147483647 h 65"/>
              <a:gd name="T8" fmla="*/ 0 60000 65536"/>
              <a:gd name="T9" fmla="*/ 0 60000 65536"/>
              <a:gd name="T10" fmla="*/ 0 60000 65536"/>
              <a:gd name="T11" fmla="*/ 0 60000 65536"/>
              <a:gd name="T12" fmla="*/ 0 w 93"/>
              <a:gd name="T13" fmla="*/ 0 h 65"/>
              <a:gd name="T14" fmla="*/ 93 w 93"/>
              <a:gd name="T15" fmla="*/ 65 h 65"/>
            </a:gdLst>
            <a:ahLst/>
            <a:cxnLst>
              <a:cxn ang="T8">
                <a:pos x="T0" y="T1"/>
              </a:cxn>
              <a:cxn ang="T9">
                <a:pos x="T2" y="T3"/>
              </a:cxn>
              <a:cxn ang="T10">
                <a:pos x="T4" y="T5"/>
              </a:cxn>
              <a:cxn ang="T11">
                <a:pos x="T6" y="T7"/>
              </a:cxn>
            </a:cxnLst>
            <a:rect l="T12" t="T13" r="T14" b="T15"/>
            <a:pathLst>
              <a:path w="93" h="65">
                <a:moveTo>
                  <a:pt x="93" y="56"/>
                </a:moveTo>
                <a:lnTo>
                  <a:pt x="0" y="0"/>
                </a:lnTo>
                <a:lnTo>
                  <a:pt x="49" y="65"/>
                </a:lnTo>
                <a:lnTo>
                  <a:pt x="93" y="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 name="Line 268"/>
          <p:cNvSpPr>
            <a:spLocks noChangeShapeType="1"/>
          </p:cNvSpPr>
          <p:nvPr/>
        </p:nvSpPr>
        <p:spPr bwMode="auto">
          <a:xfrm>
            <a:off x="5584889" y="3481661"/>
            <a:ext cx="10258"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 name="Freeform 269"/>
          <p:cNvSpPr>
            <a:spLocks/>
          </p:cNvSpPr>
          <p:nvPr/>
        </p:nvSpPr>
        <p:spPr bwMode="auto">
          <a:xfrm>
            <a:off x="3395605" y="2438669"/>
            <a:ext cx="227135" cy="481012"/>
          </a:xfrm>
          <a:custGeom>
            <a:avLst/>
            <a:gdLst>
              <a:gd name="T0" fmla="*/ 0 w 98"/>
              <a:gd name="T1" fmla="*/ 2147483647 h 184"/>
              <a:gd name="T2" fmla="*/ 2147483647 w 98"/>
              <a:gd name="T3" fmla="*/ 2147483647 h 184"/>
              <a:gd name="T4" fmla="*/ 2147483647 w 98"/>
              <a:gd name="T5" fmla="*/ 0 h 184"/>
              <a:gd name="T6" fmla="*/ 0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0" y="184"/>
                </a:moveTo>
                <a:lnTo>
                  <a:pt x="98" y="83"/>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 name="Freeform 270"/>
          <p:cNvSpPr>
            <a:spLocks/>
          </p:cNvSpPr>
          <p:nvPr/>
        </p:nvSpPr>
        <p:spPr bwMode="auto">
          <a:xfrm>
            <a:off x="3509902" y="2091006"/>
            <a:ext cx="218343" cy="565150"/>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33"/>
                </a:lnTo>
                <a:lnTo>
                  <a:pt x="49"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3" name="Line 271"/>
          <p:cNvSpPr>
            <a:spLocks noChangeShapeType="1"/>
          </p:cNvSpPr>
          <p:nvPr/>
        </p:nvSpPr>
        <p:spPr bwMode="auto">
          <a:xfrm flipH="1" flipV="1">
            <a:off x="5584889" y="3481656"/>
            <a:ext cx="216877"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4" name="Line 272"/>
          <p:cNvSpPr>
            <a:spLocks noChangeShapeType="1"/>
          </p:cNvSpPr>
          <p:nvPr/>
        </p:nvSpPr>
        <p:spPr bwMode="auto">
          <a:xfrm>
            <a:off x="5482313" y="3411806"/>
            <a:ext cx="102577"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5" name="Line 273"/>
          <p:cNvSpPr>
            <a:spLocks noChangeShapeType="1"/>
          </p:cNvSpPr>
          <p:nvPr/>
        </p:nvSpPr>
        <p:spPr bwMode="auto">
          <a:xfrm flipH="1">
            <a:off x="3509902" y="2091006"/>
            <a:ext cx="218343" cy="3476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6" name="Freeform 274"/>
          <p:cNvSpPr>
            <a:spLocks/>
          </p:cNvSpPr>
          <p:nvPr/>
        </p:nvSpPr>
        <p:spPr bwMode="auto">
          <a:xfrm>
            <a:off x="5801764" y="3627710"/>
            <a:ext cx="228600" cy="588963"/>
          </a:xfrm>
          <a:custGeom>
            <a:avLst/>
            <a:gdLst>
              <a:gd name="T0" fmla="*/ 2147483647 w 99"/>
              <a:gd name="T1" fmla="*/ 2147483647 h 225"/>
              <a:gd name="T2" fmla="*/ 0 w 99"/>
              <a:gd name="T3" fmla="*/ 0 h 225"/>
              <a:gd name="T4" fmla="*/ 2147483647 w 99"/>
              <a:gd name="T5" fmla="*/ 2147483647 h 225"/>
              <a:gd name="T6" fmla="*/ 2147483647 w 99"/>
              <a:gd name="T7" fmla="*/ 2147483647 h 225"/>
              <a:gd name="T8" fmla="*/ 0 60000 65536"/>
              <a:gd name="T9" fmla="*/ 0 60000 65536"/>
              <a:gd name="T10" fmla="*/ 0 60000 65536"/>
              <a:gd name="T11" fmla="*/ 0 60000 65536"/>
              <a:gd name="T12" fmla="*/ 0 w 99"/>
              <a:gd name="T13" fmla="*/ 0 h 225"/>
              <a:gd name="T14" fmla="*/ 99 w 99"/>
              <a:gd name="T15" fmla="*/ 225 h 225"/>
            </a:gdLst>
            <a:ahLst/>
            <a:cxnLst>
              <a:cxn ang="T8">
                <a:pos x="T0" y="T1"/>
              </a:cxn>
              <a:cxn ang="T9">
                <a:pos x="T2" y="T3"/>
              </a:cxn>
              <a:cxn ang="T10">
                <a:pos x="T4" y="T5"/>
              </a:cxn>
              <a:cxn ang="T11">
                <a:pos x="T6" y="T7"/>
              </a:cxn>
            </a:cxnLst>
            <a:rect l="T12" t="T13" r="T14" b="T15"/>
            <a:pathLst>
              <a:path w="99" h="225">
                <a:moveTo>
                  <a:pt x="99" y="202"/>
                </a:moveTo>
                <a:lnTo>
                  <a:pt x="0" y="0"/>
                </a:lnTo>
                <a:lnTo>
                  <a:pt x="49" y="225"/>
                </a:lnTo>
                <a:lnTo>
                  <a:pt x="99" y="20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7" name="Line 275"/>
          <p:cNvSpPr>
            <a:spLocks noChangeShapeType="1"/>
          </p:cNvSpPr>
          <p:nvPr/>
        </p:nvSpPr>
        <p:spPr bwMode="auto">
          <a:xfrm>
            <a:off x="5801765" y="3627711"/>
            <a:ext cx="10258" cy="11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8" name="Freeform 276"/>
          <p:cNvSpPr>
            <a:spLocks/>
          </p:cNvSpPr>
          <p:nvPr/>
        </p:nvSpPr>
        <p:spPr bwMode="auto">
          <a:xfrm>
            <a:off x="5913134" y="4156344"/>
            <a:ext cx="219808" cy="93662"/>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50" y="0"/>
                </a:moveTo>
                <a:lnTo>
                  <a:pt x="94" y="36"/>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9" name="Freeform 277"/>
          <p:cNvSpPr>
            <a:spLocks/>
          </p:cNvSpPr>
          <p:nvPr/>
        </p:nvSpPr>
        <p:spPr bwMode="auto">
          <a:xfrm>
            <a:off x="6030364" y="4156344"/>
            <a:ext cx="215412" cy="93662"/>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4"/>
                </a:moveTo>
                <a:lnTo>
                  <a:pt x="0" y="0"/>
                </a:lnTo>
                <a:lnTo>
                  <a:pt x="44" y="36"/>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0" name="Freeform 278"/>
          <p:cNvSpPr>
            <a:spLocks/>
          </p:cNvSpPr>
          <p:nvPr/>
        </p:nvSpPr>
        <p:spPr bwMode="auto">
          <a:xfrm>
            <a:off x="2632140" y="4156344"/>
            <a:ext cx="218342" cy="93662"/>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49" y="0"/>
                </a:moveTo>
                <a:lnTo>
                  <a:pt x="94"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1" name="Freeform 279"/>
          <p:cNvSpPr>
            <a:spLocks/>
          </p:cNvSpPr>
          <p:nvPr/>
        </p:nvSpPr>
        <p:spPr bwMode="auto">
          <a:xfrm>
            <a:off x="2744974" y="4156344"/>
            <a:ext cx="219808" cy="93662"/>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4"/>
                </a:moveTo>
                <a:lnTo>
                  <a:pt x="0" y="0"/>
                </a:lnTo>
                <a:lnTo>
                  <a:pt x="45" y="36"/>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2" name="Freeform 280"/>
          <p:cNvSpPr>
            <a:spLocks/>
          </p:cNvSpPr>
          <p:nvPr/>
        </p:nvSpPr>
        <p:spPr bwMode="auto">
          <a:xfrm>
            <a:off x="2964782" y="3627706"/>
            <a:ext cx="213946" cy="565150"/>
          </a:xfrm>
          <a:custGeom>
            <a:avLst/>
            <a:gdLst>
              <a:gd name="T0" fmla="*/ 2147483647 w 93"/>
              <a:gd name="T1" fmla="*/ 0 h 216"/>
              <a:gd name="T2" fmla="*/ 2147483647 w 93"/>
              <a:gd name="T3" fmla="*/ 2147483647 h 216"/>
              <a:gd name="T4" fmla="*/ 0 w 93"/>
              <a:gd name="T5" fmla="*/ 2147483647 h 216"/>
              <a:gd name="T6" fmla="*/ 2147483647 w 93"/>
              <a:gd name="T7" fmla="*/ 0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49" y="0"/>
                </a:moveTo>
                <a:lnTo>
                  <a:pt x="93" y="59"/>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3" name="Freeform 281"/>
          <p:cNvSpPr>
            <a:spLocks/>
          </p:cNvSpPr>
          <p:nvPr/>
        </p:nvSpPr>
        <p:spPr bwMode="auto">
          <a:xfrm>
            <a:off x="3077615" y="3327674"/>
            <a:ext cx="215411" cy="454025"/>
          </a:xfrm>
          <a:custGeom>
            <a:avLst/>
            <a:gdLst>
              <a:gd name="T0" fmla="*/ 2147483647 w 93"/>
              <a:gd name="T1" fmla="*/ 0 h 174"/>
              <a:gd name="T2" fmla="*/ 0 w 93"/>
              <a:gd name="T3" fmla="*/ 2147483647 h 174"/>
              <a:gd name="T4" fmla="*/ 2147483647 w 93"/>
              <a:gd name="T5" fmla="*/ 2147483647 h 174"/>
              <a:gd name="T6" fmla="*/ 2147483647 w 93"/>
              <a:gd name="T7" fmla="*/ 0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0"/>
                </a:moveTo>
                <a:lnTo>
                  <a:pt x="0" y="115"/>
                </a:lnTo>
                <a:lnTo>
                  <a:pt x="44" y="174"/>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4" name="Freeform 282"/>
          <p:cNvSpPr>
            <a:spLocks/>
          </p:cNvSpPr>
          <p:nvPr/>
        </p:nvSpPr>
        <p:spPr bwMode="auto">
          <a:xfrm>
            <a:off x="5699189" y="3627710"/>
            <a:ext cx="213946" cy="588963"/>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4" y="0"/>
                </a:moveTo>
                <a:lnTo>
                  <a:pt x="93" y="225"/>
                </a:lnTo>
                <a:lnTo>
                  <a:pt x="0" y="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5" name="Freeform 283"/>
          <p:cNvSpPr>
            <a:spLocks/>
          </p:cNvSpPr>
          <p:nvPr/>
        </p:nvSpPr>
        <p:spPr bwMode="auto">
          <a:xfrm>
            <a:off x="3728245" y="1549669"/>
            <a:ext cx="215411" cy="588962"/>
          </a:xfrm>
          <a:custGeom>
            <a:avLst/>
            <a:gdLst>
              <a:gd name="T0" fmla="*/ 0 w 93"/>
              <a:gd name="T1" fmla="*/ 2147483647 h 225"/>
              <a:gd name="T2" fmla="*/ 2147483647 w 93"/>
              <a:gd name="T3" fmla="*/ 2147483647 h 225"/>
              <a:gd name="T4" fmla="*/ 2147483647 w 93"/>
              <a:gd name="T5" fmla="*/ 0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07"/>
                </a:moveTo>
                <a:lnTo>
                  <a:pt x="93" y="225"/>
                </a:lnTo>
                <a:lnTo>
                  <a:pt x="49" y="0"/>
                </a:lnTo>
                <a:lnTo>
                  <a:pt x="0"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6" name="Freeform 284"/>
          <p:cNvSpPr>
            <a:spLocks/>
          </p:cNvSpPr>
          <p:nvPr/>
        </p:nvSpPr>
        <p:spPr bwMode="auto">
          <a:xfrm>
            <a:off x="3842548" y="1549669"/>
            <a:ext cx="213946" cy="588962"/>
          </a:xfrm>
          <a:custGeom>
            <a:avLst/>
            <a:gdLst>
              <a:gd name="T0" fmla="*/ 2147483647 w 93"/>
              <a:gd name="T1" fmla="*/ 2147483647 h 225"/>
              <a:gd name="T2" fmla="*/ 0 w 93"/>
              <a:gd name="T3" fmla="*/ 0 h 225"/>
              <a:gd name="T4" fmla="*/ 2147483647 w 93"/>
              <a:gd name="T5" fmla="*/ 2147483647 h 225"/>
              <a:gd name="T6" fmla="*/ 2147483647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73"/>
                </a:moveTo>
                <a:lnTo>
                  <a:pt x="0" y="0"/>
                </a:lnTo>
                <a:lnTo>
                  <a:pt x="44" y="225"/>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 name="Freeform 285"/>
          <p:cNvSpPr>
            <a:spLocks/>
          </p:cNvSpPr>
          <p:nvPr/>
        </p:nvSpPr>
        <p:spPr bwMode="auto">
          <a:xfrm>
            <a:off x="4707122" y="2559324"/>
            <a:ext cx="227134" cy="287337"/>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 name="Freeform 286"/>
          <p:cNvSpPr>
            <a:spLocks/>
          </p:cNvSpPr>
          <p:nvPr/>
        </p:nvSpPr>
        <p:spPr bwMode="auto">
          <a:xfrm>
            <a:off x="4821423" y="2559324"/>
            <a:ext cx="218342" cy="287337"/>
          </a:xfrm>
          <a:custGeom>
            <a:avLst/>
            <a:gdLst>
              <a:gd name="T0" fmla="*/ 2147483647 w 94"/>
              <a:gd name="T1" fmla="*/ 2147483647 h 110"/>
              <a:gd name="T2" fmla="*/ 0 w 94"/>
              <a:gd name="T3" fmla="*/ 0 h 110"/>
              <a:gd name="T4" fmla="*/ 2147483647 w 94"/>
              <a:gd name="T5" fmla="*/ 2147483647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96"/>
                </a:moveTo>
                <a:lnTo>
                  <a:pt x="0" y="0"/>
                </a:lnTo>
                <a:lnTo>
                  <a:pt x="49" y="110"/>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 name="Line 287"/>
          <p:cNvSpPr>
            <a:spLocks noChangeShapeType="1"/>
          </p:cNvSpPr>
          <p:nvPr/>
        </p:nvSpPr>
        <p:spPr bwMode="auto">
          <a:xfrm flipH="1" flipV="1">
            <a:off x="5801764" y="3627706"/>
            <a:ext cx="228600" cy="5286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 name="Line 288"/>
          <p:cNvSpPr>
            <a:spLocks noChangeShapeType="1"/>
          </p:cNvSpPr>
          <p:nvPr/>
        </p:nvSpPr>
        <p:spPr bwMode="auto">
          <a:xfrm flipH="1" flipV="1">
            <a:off x="6030364" y="4156344"/>
            <a:ext cx="215412"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 name="Line 289"/>
          <p:cNvSpPr>
            <a:spLocks noChangeShapeType="1"/>
          </p:cNvSpPr>
          <p:nvPr/>
        </p:nvSpPr>
        <p:spPr bwMode="auto">
          <a:xfrm flipV="1">
            <a:off x="5913133" y="4156346"/>
            <a:ext cx="117231"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 name="Line 290"/>
          <p:cNvSpPr>
            <a:spLocks noChangeShapeType="1"/>
          </p:cNvSpPr>
          <p:nvPr/>
        </p:nvSpPr>
        <p:spPr bwMode="auto">
          <a:xfrm flipH="1" flipV="1">
            <a:off x="2744974" y="4156344"/>
            <a:ext cx="219808"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 name="Line 291"/>
          <p:cNvSpPr>
            <a:spLocks noChangeShapeType="1"/>
          </p:cNvSpPr>
          <p:nvPr/>
        </p:nvSpPr>
        <p:spPr bwMode="auto">
          <a:xfrm flipV="1">
            <a:off x="2632138" y="4156346"/>
            <a:ext cx="112834"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4" name="Line 292"/>
          <p:cNvSpPr>
            <a:spLocks noChangeShapeType="1"/>
          </p:cNvSpPr>
          <p:nvPr/>
        </p:nvSpPr>
        <p:spPr bwMode="auto">
          <a:xfrm flipV="1">
            <a:off x="2964779" y="3627706"/>
            <a:ext cx="112835" cy="565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5" name="Line 293"/>
          <p:cNvSpPr>
            <a:spLocks noChangeShapeType="1"/>
          </p:cNvSpPr>
          <p:nvPr/>
        </p:nvSpPr>
        <p:spPr bwMode="auto">
          <a:xfrm flipH="1">
            <a:off x="3077615" y="3327674"/>
            <a:ext cx="215411"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6" name="Line 294"/>
          <p:cNvSpPr>
            <a:spLocks noChangeShapeType="1"/>
          </p:cNvSpPr>
          <p:nvPr/>
        </p:nvSpPr>
        <p:spPr bwMode="auto">
          <a:xfrm flipV="1">
            <a:off x="5699190" y="3627711"/>
            <a:ext cx="102577"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7" name="Line 295"/>
          <p:cNvSpPr>
            <a:spLocks noChangeShapeType="1"/>
          </p:cNvSpPr>
          <p:nvPr/>
        </p:nvSpPr>
        <p:spPr bwMode="auto">
          <a:xfrm flipH="1" flipV="1">
            <a:off x="3842545" y="1549674"/>
            <a:ext cx="127488" cy="123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8" name="Line 296"/>
          <p:cNvSpPr>
            <a:spLocks noChangeShapeType="1"/>
          </p:cNvSpPr>
          <p:nvPr/>
        </p:nvSpPr>
        <p:spPr bwMode="auto">
          <a:xfrm flipV="1">
            <a:off x="3728247" y="1600474"/>
            <a:ext cx="158262" cy="4905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9" name="Freeform 297"/>
          <p:cNvSpPr>
            <a:spLocks/>
          </p:cNvSpPr>
          <p:nvPr/>
        </p:nvSpPr>
        <p:spPr bwMode="auto">
          <a:xfrm>
            <a:off x="3293026" y="2919681"/>
            <a:ext cx="216877" cy="407988"/>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0"/>
                </a:moveTo>
                <a:lnTo>
                  <a:pt x="94" y="78"/>
                </a:lnTo>
                <a:lnTo>
                  <a:pt x="0" y="15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0" name="Freeform 298"/>
          <p:cNvSpPr>
            <a:spLocks/>
          </p:cNvSpPr>
          <p:nvPr/>
        </p:nvSpPr>
        <p:spPr bwMode="auto">
          <a:xfrm>
            <a:off x="3395605" y="2656161"/>
            <a:ext cx="227135" cy="468313"/>
          </a:xfrm>
          <a:custGeom>
            <a:avLst/>
            <a:gdLst>
              <a:gd name="T0" fmla="*/ 2147483647 w 98"/>
              <a:gd name="T1" fmla="*/ 0 h 179"/>
              <a:gd name="T2" fmla="*/ 0 w 98"/>
              <a:gd name="T3" fmla="*/ 2147483647 h 179"/>
              <a:gd name="T4" fmla="*/ 2147483647 w 98"/>
              <a:gd name="T5" fmla="*/ 2147483647 h 179"/>
              <a:gd name="T6" fmla="*/ 2147483647 w 98"/>
              <a:gd name="T7" fmla="*/ 0 h 179"/>
              <a:gd name="T8" fmla="*/ 0 60000 65536"/>
              <a:gd name="T9" fmla="*/ 0 60000 65536"/>
              <a:gd name="T10" fmla="*/ 0 60000 65536"/>
              <a:gd name="T11" fmla="*/ 0 60000 65536"/>
              <a:gd name="T12" fmla="*/ 0 w 98"/>
              <a:gd name="T13" fmla="*/ 0 h 179"/>
              <a:gd name="T14" fmla="*/ 98 w 98"/>
              <a:gd name="T15" fmla="*/ 179 h 179"/>
            </a:gdLst>
            <a:ahLst/>
            <a:cxnLst>
              <a:cxn ang="T8">
                <a:pos x="T0" y="T1"/>
              </a:cxn>
              <a:cxn ang="T9">
                <a:pos x="T2" y="T3"/>
              </a:cxn>
              <a:cxn ang="T10">
                <a:pos x="T4" y="T5"/>
              </a:cxn>
              <a:cxn ang="T11">
                <a:pos x="T6" y="T7"/>
              </a:cxn>
            </a:cxnLst>
            <a:rect l="T12" t="T13" r="T14" b="T15"/>
            <a:pathLst>
              <a:path w="98" h="179">
                <a:moveTo>
                  <a:pt x="98" y="0"/>
                </a:moveTo>
                <a:lnTo>
                  <a:pt x="0" y="101"/>
                </a:lnTo>
                <a:lnTo>
                  <a:pt x="49" y="17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1" name="Line 299"/>
          <p:cNvSpPr>
            <a:spLocks noChangeShapeType="1"/>
          </p:cNvSpPr>
          <p:nvPr/>
        </p:nvSpPr>
        <p:spPr bwMode="auto">
          <a:xfrm flipH="1">
            <a:off x="3395605" y="2656161"/>
            <a:ext cx="227135"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2" name="Freeform 300"/>
          <p:cNvSpPr>
            <a:spLocks/>
          </p:cNvSpPr>
          <p:nvPr/>
        </p:nvSpPr>
        <p:spPr bwMode="auto">
          <a:xfrm>
            <a:off x="4934256" y="2810144"/>
            <a:ext cx="216877" cy="277812"/>
          </a:xfrm>
          <a:custGeom>
            <a:avLst/>
            <a:gdLst>
              <a:gd name="T0" fmla="*/ 2147483647 w 94"/>
              <a:gd name="T1" fmla="*/ 0 h 106"/>
              <a:gd name="T2" fmla="*/ 2147483647 w 94"/>
              <a:gd name="T3" fmla="*/ 2147483647 h 106"/>
              <a:gd name="T4" fmla="*/ 0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0"/>
                </a:moveTo>
                <a:lnTo>
                  <a:pt x="94" y="106"/>
                </a:lnTo>
                <a:lnTo>
                  <a:pt x="0" y="1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3" name="Freeform 301"/>
          <p:cNvSpPr>
            <a:spLocks/>
          </p:cNvSpPr>
          <p:nvPr/>
        </p:nvSpPr>
        <p:spPr bwMode="auto">
          <a:xfrm>
            <a:off x="5039764" y="2810144"/>
            <a:ext cx="215412" cy="277812"/>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106"/>
                </a:moveTo>
                <a:lnTo>
                  <a:pt x="0" y="0"/>
                </a:lnTo>
                <a:lnTo>
                  <a:pt x="49" y="106"/>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4" name="Line 302"/>
          <p:cNvSpPr>
            <a:spLocks noChangeShapeType="1"/>
          </p:cNvSpPr>
          <p:nvPr/>
        </p:nvSpPr>
        <p:spPr bwMode="auto">
          <a:xfrm flipV="1">
            <a:off x="4934256" y="2810144"/>
            <a:ext cx="105508"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5" name="Line 303"/>
          <p:cNvSpPr>
            <a:spLocks noChangeShapeType="1"/>
          </p:cNvSpPr>
          <p:nvPr/>
        </p:nvSpPr>
        <p:spPr bwMode="auto">
          <a:xfrm flipH="1" flipV="1">
            <a:off x="4141484" y="1573486"/>
            <a:ext cx="190500" cy="5889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6" name="Line 304"/>
          <p:cNvSpPr>
            <a:spLocks noChangeShapeType="1"/>
          </p:cNvSpPr>
          <p:nvPr/>
        </p:nvSpPr>
        <p:spPr bwMode="auto">
          <a:xfrm flipV="1">
            <a:off x="3943659" y="1683019"/>
            <a:ext cx="26377" cy="4556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7" name="Freeform 305"/>
          <p:cNvSpPr>
            <a:spLocks/>
          </p:cNvSpPr>
          <p:nvPr/>
        </p:nvSpPr>
        <p:spPr bwMode="auto">
          <a:xfrm>
            <a:off x="2850482" y="4192859"/>
            <a:ext cx="227135" cy="93663"/>
          </a:xfrm>
          <a:custGeom>
            <a:avLst/>
            <a:gdLst>
              <a:gd name="T0" fmla="*/ 2147483647 w 98"/>
              <a:gd name="T1" fmla="*/ 0 h 36"/>
              <a:gd name="T2" fmla="*/ 2147483647 w 98"/>
              <a:gd name="T3" fmla="*/ 2147483647 h 36"/>
              <a:gd name="T4" fmla="*/ 0 w 98"/>
              <a:gd name="T5" fmla="*/ 2147483647 h 36"/>
              <a:gd name="T6" fmla="*/ 2147483647 w 98"/>
              <a:gd name="T7" fmla="*/ 0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49" y="0"/>
                </a:moveTo>
                <a:lnTo>
                  <a:pt x="98" y="36"/>
                </a:lnTo>
                <a:lnTo>
                  <a:pt x="0" y="2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8" name="Freeform 306"/>
          <p:cNvSpPr>
            <a:spLocks/>
          </p:cNvSpPr>
          <p:nvPr/>
        </p:nvSpPr>
        <p:spPr bwMode="auto">
          <a:xfrm>
            <a:off x="2964782" y="3781694"/>
            <a:ext cx="213946" cy="504825"/>
          </a:xfrm>
          <a:custGeom>
            <a:avLst/>
            <a:gdLst>
              <a:gd name="T0" fmla="*/ 2147483647 w 93"/>
              <a:gd name="T1" fmla="*/ 0 h 193"/>
              <a:gd name="T2" fmla="*/ 0 w 93"/>
              <a:gd name="T3" fmla="*/ 2147483647 h 193"/>
              <a:gd name="T4" fmla="*/ 2147483647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0"/>
                </a:moveTo>
                <a:lnTo>
                  <a:pt x="0" y="157"/>
                </a:lnTo>
                <a:lnTo>
                  <a:pt x="49" y="193"/>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9" name="Freeform 307"/>
          <p:cNvSpPr>
            <a:spLocks/>
          </p:cNvSpPr>
          <p:nvPr/>
        </p:nvSpPr>
        <p:spPr bwMode="auto">
          <a:xfrm>
            <a:off x="3622740" y="2091006"/>
            <a:ext cx="219808" cy="565150"/>
          </a:xfrm>
          <a:custGeom>
            <a:avLst/>
            <a:gdLst>
              <a:gd name="T0" fmla="*/ 0 w 94"/>
              <a:gd name="T1" fmla="*/ 2147483647 h 216"/>
              <a:gd name="T2" fmla="*/ 2147483647 w 94"/>
              <a:gd name="T3" fmla="*/ 2147483647 h 216"/>
              <a:gd name="T4" fmla="*/ 2147483647 w 94"/>
              <a:gd name="T5" fmla="*/ 0 h 216"/>
              <a:gd name="T6" fmla="*/ 0 w 94"/>
              <a:gd name="T7" fmla="*/ 2147483647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0" y="216"/>
                </a:moveTo>
                <a:lnTo>
                  <a:pt x="94" y="202"/>
                </a:lnTo>
                <a:lnTo>
                  <a:pt x="45" y="0"/>
                </a:lnTo>
                <a:lnTo>
                  <a:pt x="0"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0" name="Freeform 308"/>
          <p:cNvSpPr>
            <a:spLocks/>
          </p:cNvSpPr>
          <p:nvPr/>
        </p:nvSpPr>
        <p:spPr bwMode="auto">
          <a:xfrm>
            <a:off x="3728245" y="2091006"/>
            <a:ext cx="215411" cy="528638"/>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8"/>
                </a:moveTo>
                <a:lnTo>
                  <a:pt x="0" y="0"/>
                </a:lnTo>
                <a:lnTo>
                  <a:pt x="49" y="202"/>
                </a:lnTo>
                <a:lnTo>
                  <a:pt x="93"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1" name="Line 309"/>
          <p:cNvSpPr>
            <a:spLocks noChangeShapeType="1"/>
          </p:cNvSpPr>
          <p:nvPr/>
        </p:nvSpPr>
        <p:spPr bwMode="auto">
          <a:xfrm flipH="1">
            <a:off x="6132943" y="4192856"/>
            <a:ext cx="112835" cy="57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2" name="Line 310"/>
          <p:cNvSpPr>
            <a:spLocks noChangeShapeType="1"/>
          </p:cNvSpPr>
          <p:nvPr/>
        </p:nvSpPr>
        <p:spPr bwMode="auto">
          <a:xfrm flipV="1">
            <a:off x="2850482" y="4192856"/>
            <a:ext cx="114300" cy="57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3" name="Freeform 311"/>
          <p:cNvSpPr>
            <a:spLocks/>
          </p:cNvSpPr>
          <p:nvPr/>
        </p:nvSpPr>
        <p:spPr bwMode="auto">
          <a:xfrm>
            <a:off x="5151133" y="3087956"/>
            <a:ext cx="216877" cy="215900"/>
          </a:xfrm>
          <a:custGeom>
            <a:avLst/>
            <a:gdLst>
              <a:gd name="T0" fmla="*/ 2147483647 w 93"/>
              <a:gd name="T1" fmla="*/ 0 h 83"/>
              <a:gd name="T2" fmla="*/ 2147483647 w 93"/>
              <a:gd name="T3" fmla="*/ 2147483647 h 83"/>
              <a:gd name="T4" fmla="*/ 0 w 93"/>
              <a:gd name="T5" fmla="*/ 0 h 83"/>
              <a:gd name="T6" fmla="*/ 2147483647 w 93"/>
              <a:gd name="T7" fmla="*/ 0 h 83"/>
              <a:gd name="T8" fmla="*/ 0 60000 65536"/>
              <a:gd name="T9" fmla="*/ 0 60000 65536"/>
              <a:gd name="T10" fmla="*/ 0 60000 65536"/>
              <a:gd name="T11" fmla="*/ 0 60000 65536"/>
              <a:gd name="T12" fmla="*/ 0 w 93"/>
              <a:gd name="T13" fmla="*/ 0 h 83"/>
              <a:gd name="T14" fmla="*/ 93 w 93"/>
              <a:gd name="T15" fmla="*/ 83 h 83"/>
            </a:gdLst>
            <a:ahLst/>
            <a:cxnLst>
              <a:cxn ang="T8">
                <a:pos x="T0" y="T1"/>
              </a:cxn>
              <a:cxn ang="T9">
                <a:pos x="T2" y="T3"/>
              </a:cxn>
              <a:cxn ang="T10">
                <a:pos x="T4" y="T5"/>
              </a:cxn>
              <a:cxn ang="T11">
                <a:pos x="T6" y="T7"/>
              </a:cxn>
            </a:cxnLst>
            <a:rect l="T12" t="T13" r="T14" b="T15"/>
            <a:pathLst>
              <a:path w="93" h="83">
                <a:moveTo>
                  <a:pt x="44" y="0"/>
                </a:moveTo>
                <a:lnTo>
                  <a:pt x="93" y="83"/>
                </a:lnTo>
                <a:lnTo>
                  <a:pt x="0" y="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4" name="Freeform 312"/>
          <p:cNvSpPr>
            <a:spLocks/>
          </p:cNvSpPr>
          <p:nvPr/>
        </p:nvSpPr>
        <p:spPr bwMode="auto">
          <a:xfrm>
            <a:off x="5255176" y="3087956"/>
            <a:ext cx="227134" cy="323850"/>
          </a:xfrm>
          <a:custGeom>
            <a:avLst/>
            <a:gdLst>
              <a:gd name="T0" fmla="*/ 2147483647 w 98"/>
              <a:gd name="T1" fmla="*/ 2147483647 h 124"/>
              <a:gd name="T2" fmla="*/ 0 w 98"/>
              <a:gd name="T3" fmla="*/ 0 h 124"/>
              <a:gd name="T4" fmla="*/ 2147483647 w 98"/>
              <a:gd name="T5" fmla="*/ 2147483647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98" y="124"/>
                </a:moveTo>
                <a:lnTo>
                  <a:pt x="0" y="0"/>
                </a:lnTo>
                <a:lnTo>
                  <a:pt x="49" y="83"/>
                </a:lnTo>
                <a:lnTo>
                  <a:pt x="98"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5" name="Line 313"/>
          <p:cNvSpPr>
            <a:spLocks noChangeShapeType="1"/>
          </p:cNvSpPr>
          <p:nvPr/>
        </p:nvSpPr>
        <p:spPr bwMode="auto">
          <a:xfrm flipV="1">
            <a:off x="3622737" y="2091006"/>
            <a:ext cx="105508" cy="56515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6" name="Line 314"/>
          <p:cNvSpPr>
            <a:spLocks noChangeShapeType="1"/>
          </p:cNvSpPr>
          <p:nvPr/>
        </p:nvSpPr>
        <p:spPr bwMode="auto">
          <a:xfrm flipH="1" flipV="1">
            <a:off x="3728245" y="2091011"/>
            <a:ext cx="215411"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7" name="Line 315"/>
          <p:cNvSpPr>
            <a:spLocks noChangeShapeType="1"/>
          </p:cNvSpPr>
          <p:nvPr/>
        </p:nvSpPr>
        <p:spPr bwMode="auto">
          <a:xfrm>
            <a:off x="5151136" y="3087956"/>
            <a:ext cx="104043"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8" name="Freeform 316"/>
          <p:cNvSpPr>
            <a:spLocks/>
          </p:cNvSpPr>
          <p:nvPr/>
        </p:nvSpPr>
        <p:spPr bwMode="auto">
          <a:xfrm>
            <a:off x="5368010" y="3303861"/>
            <a:ext cx="216877" cy="347663"/>
          </a:xfrm>
          <a:custGeom>
            <a:avLst/>
            <a:gdLst>
              <a:gd name="T0" fmla="*/ 2147483647 w 94"/>
              <a:gd name="T1" fmla="*/ 2147483647 h 133"/>
              <a:gd name="T2" fmla="*/ 2147483647 w 94"/>
              <a:gd name="T3" fmla="*/ 2147483647 h 133"/>
              <a:gd name="T4" fmla="*/ 0 w 94"/>
              <a:gd name="T5" fmla="*/ 0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9" y="41"/>
                </a:moveTo>
                <a:lnTo>
                  <a:pt x="94" y="133"/>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 name="Freeform 317"/>
          <p:cNvSpPr>
            <a:spLocks/>
          </p:cNvSpPr>
          <p:nvPr/>
        </p:nvSpPr>
        <p:spPr bwMode="auto">
          <a:xfrm>
            <a:off x="5482310" y="3411811"/>
            <a:ext cx="216877" cy="239713"/>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92"/>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0" name="Line 318"/>
          <p:cNvSpPr>
            <a:spLocks noChangeShapeType="1"/>
          </p:cNvSpPr>
          <p:nvPr/>
        </p:nvSpPr>
        <p:spPr bwMode="auto">
          <a:xfrm>
            <a:off x="5368012" y="3303856"/>
            <a:ext cx="114300" cy="1079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1" name="Freeform 319"/>
          <p:cNvSpPr>
            <a:spLocks/>
          </p:cNvSpPr>
          <p:nvPr/>
        </p:nvSpPr>
        <p:spPr bwMode="auto">
          <a:xfrm>
            <a:off x="3178725" y="3327674"/>
            <a:ext cx="216877" cy="454025"/>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49" y="0"/>
                </a:moveTo>
                <a:lnTo>
                  <a:pt x="94" y="115"/>
                </a:lnTo>
                <a:lnTo>
                  <a:pt x="0" y="17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2" name="Freeform 320"/>
          <p:cNvSpPr>
            <a:spLocks/>
          </p:cNvSpPr>
          <p:nvPr/>
        </p:nvSpPr>
        <p:spPr bwMode="auto">
          <a:xfrm>
            <a:off x="3293026" y="3124474"/>
            <a:ext cx="216877" cy="503237"/>
          </a:xfrm>
          <a:custGeom>
            <a:avLst/>
            <a:gdLst>
              <a:gd name="T0" fmla="*/ 2147483647 w 94"/>
              <a:gd name="T1" fmla="*/ 0 h 193"/>
              <a:gd name="T2" fmla="*/ 0 w 94"/>
              <a:gd name="T3" fmla="*/ 2147483647 h 193"/>
              <a:gd name="T4" fmla="*/ 2147483647 w 94"/>
              <a:gd name="T5" fmla="*/ 2147483647 h 193"/>
              <a:gd name="T6" fmla="*/ 2147483647 w 94"/>
              <a:gd name="T7" fmla="*/ 0 h 193"/>
              <a:gd name="T8" fmla="*/ 0 60000 65536"/>
              <a:gd name="T9" fmla="*/ 0 60000 65536"/>
              <a:gd name="T10" fmla="*/ 0 60000 65536"/>
              <a:gd name="T11" fmla="*/ 0 60000 65536"/>
              <a:gd name="T12" fmla="*/ 0 w 94"/>
              <a:gd name="T13" fmla="*/ 0 h 193"/>
              <a:gd name="T14" fmla="*/ 94 w 94"/>
              <a:gd name="T15" fmla="*/ 193 h 193"/>
            </a:gdLst>
            <a:ahLst/>
            <a:cxnLst>
              <a:cxn ang="T8">
                <a:pos x="T0" y="T1"/>
              </a:cxn>
              <a:cxn ang="T9">
                <a:pos x="T2" y="T3"/>
              </a:cxn>
              <a:cxn ang="T10">
                <a:pos x="T4" y="T5"/>
              </a:cxn>
              <a:cxn ang="T11">
                <a:pos x="T6" y="T7"/>
              </a:cxn>
            </a:cxnLst>
            <a:rect l="T12" t="T13" r="T14" b="T15"/>
            <a:pathLst>
              <a:path w="94" h="193">
                <a:moveTo>
                  <a:pt x="94" y="0"/>
                </a:moveTo>
                <a:lnTo>
                  <a:pt x="0" y="78"/>
                </a:lnTo>
                <a:lnTo>
                  <a:pt x="45" y="193"/>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3" name="Line 321"/>
          <p:cNvSpPr>
            <a:spLocks noChangeShapeType="1"/>
          </p:cNvSpPr>
          <p:nvPr/>
        </p:nvSpPr>
        <p:spPr bwMode="auto">
          <a:xfrm flipH="1" flipV="1">
            <a:off x="4550328" y="2506931"/>
            <a:ext cx="156797" cy="88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4" name="Line 322"/>
          <p:cNvSpPr>
            <a:spLocks noChangeShapeType="1"/>
          </p:cNvSpPr>
          <p:nvPr/>
        </p:nvSpPr>
        <p:spPr bwMode="auto">
          <a:xfrm flipV="1">
            <a:off x="4387668" y="2518048"/>
            <a:ext cx="158262" cy="53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5" name="Line 323"/>
          <p:cNvSpPr>
            <a:spLocks noChangeShapeType="1"/>
          </p:cNvSpPr>
          <p:nvPr/>
        </p:nvSpPr>
        <p:spPr bwMode="auto">
          <a:xfrm flipH="1">
            <a:off x="3293026" y="3124469"/>
            <a:ext cx="216877"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6" name="Freeform 324"/>
          <p:cNvSpPr>
            <a:spLocks/>
          </p:cNvSpPr>
          <p:nvPr/>
        </p:nvSpPr>
        <p:spPr bwMode="auto">
          <a:xfrm>
            <a:off x="2632140" y="4216669"/>
            <a:ext cx="218342" cy="93662"/>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49"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7" name="Freeform 325"/>
          <p:cNvSpPr>
            <a:spLocks/>
          </p:cNvSpPr>
          <p:nvPr/>
        </p:nvSpPr>
        <p:spPr bwMode="auto">
          <a:xfrm>
            <a:off x="5699189" y="3651519"/>
            <a:ext cx="213946" cy="565150"/>
          </a:xfrm>
          <a:custGeom>
            <a:avLst/>
            <a:gdLst>
              <a:gd name="T0" fmla="*/ 2147483647 w 93"/>
              <a:gd name="T1" fmla="*/ 2147483647 h 216"/>
              <a:gd name="T2" fmla="*/ 0 w 93"/>
              <a:gd name="T3" fmla="*/ 0 h 216"/>
              <a:gd name="T4" fmla="*/ 2147483647 w 93"/>
              <a:gd name="T5" fmla="*/ 2147483647 h 216"/>
              <a:gd name="T6" fmla="*/ 2147483647 w 93"/>
              <a:gd name="T7" fmla="*/ 2147483647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93" y="216"/>
                </a:moveTo>
                <a:lnTo>
                  <a:pt x="0" y="0"/>
                </a:lnTo>
                <a:lnTo>
                  <a:pt x="44" y="87"/>
                </a:lnTo>
                <a:lnTo>
                  <a:pt x="93"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8" name="Freeform 326"/>
          <p:cNvSpPr>
            <a:spLocks/>
          </p:cNvSpPr>
          <p:nvPr/>
        </p:nvSpPr>
        <p:spPr bwMode="auto">
          <a:xfrm>
            <a:off x="5913134" y="4216669"/>
            <a:ext cx="219808" cy="93662"/>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9" name="Freeform 327"/>
          <p:cNvSpPr>
            <a:spLocks/>
          </p:cNvSpPr>
          <p:nvPr/>
        </p:nvSpPr>
        <p:spPr bwMode="auto">
          <a:xfrm>
            <a:off x="5801764" y="3878531"/>
            <a:ext cx="228600" cy="431800"/>
          </a:xfrm>
          <a:custGeom>
            <a:avLst/>
            <a:gdLst>
              <a:gd name="T0" fmla="*/ 2147483647 w 99"/>
              <a:gd name="T1" fmla="*/ 2147483647 h 165"/>
              <a:gd name="T2" fmla="*/ 2147483647 w 99"/>
              <a:gd name="T3" fmla="*/ 2147483647 h 165"/>
              <a:gd name="T4" fmla="*/ 0 w 99"/>
              <a:gd name="T5" fmla="*/ 0 h 165"/>
              <a:gd name="T6" fmla="*/ 2147483647 w 99"/>
              <a:gd name="T7" fmla="*/ 2147483647 h 165"/>
              <a:gd name="T8" fmla="*/ 0 60000 65536"/>
              <a:gd name="T9" fmla="*/ 0 60000 65536"/>
              <a:gd name="T10" fmla="*/ 0 60000 65536"/>
              <a:gd name="T11" fmla="*/ 0 60000 65536"/>
              <a:gd name="T12" fmla="*/ 0 w 99"/>
              <a:gd name="T13" fmla="*/ 0 h 165"/>
              <a:gd name="T14" fmla="*/ 99 w 99"/>
              <a:gd name="T15" fmla="*/ 165 h 165"/>
            </a:gdLst>
            <a:ahLst/>
            <a:cxnLst>
              <a:cxn ang="T8">
                <a:pos x="T0" y="T1"/>
              </a:cxn>
              <a:cxn ang="T9">
                <a:pos x="T2" y="T3"/>
              </a:cxn>
              <a:cxn ang="T10">
                <a:pos x="T4" y="T5"/>
              </a:cxn>
              <a:cxn ang="T11">
                <a:pos x="T6" y="T7"/>
              </a:cxn>
            </a:cxnLst>
            <a:rect l="T12" t="T13" r="T14" b="T15"/>
            <a:pathLst>
              <a:path w="99" h="165">
                <a:moveTo>
                  <a:pt x="49" y="129"/>
                </a:moveTo>
                <a:lnTo>
                  <a:pt x="99" y="165"/>
                </a:lnTo>
                <a:lnTo>
                  <a:pt x="0" y="0"/>
                </a:lnTo>
                <a:lnTo>
                  <a:pt x="49" y="12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0" name="Line 328"/>
          <p:cNvSpPr>
            <a:spLocks noChangeShapeType="1"/>
          </p:cNvSpPr>
          <p:nvPr/>
        </p:nvSpPr>
        <p:spPr bwMode="auto">
          <a:xfrm>
            <a:off x="5913136" y="4216670"/>
            <a:ext cx="4397" cy="15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1" name="Freeform 329"/>
          <p:cNvSpPr>
            <a:spLocks/>
          </p:cNvSpPr>
          <p:nvPr/>
        </p:nvSpPr>
        <p:spPr bwMode="auto">
          <a:xfrm>
            <a:off x="3509902" y="2656161"/>
            <a:ext cx="218343" cy="468313"/>
          </a:xfrm>
          <a:custGeom>
            <a:avLst/>
            <a:gdLst>
              <a:gd name="T0" fmla="*/ 0 w 94"/>
              <a:gd name="T1" fmla="*/ 2147483647 h 179"/>
              <a:gd name="T2" fmla="*/ 2147483647 w 94"/>
              <a:gd name="T3" fmla="*/ 2147483647 h 179"/>
              <a:gd name="T4" fmla="*/ 2147483647 w 94"/>
              <a:gd name="T5" fmla="*/ 0 h 179"/>
              <a:gd name="T6" fmla="*/ 0 w 94"/>
              <a:gd name="T7" fmla="*/ 2147483647 h 179"/>
              <a:gd name="T8" fmla="*/ 0 60000 65536"/>
              <a:gd name="T9" fmla="*/ 0 60000 65536"/>
              <a:gd name="T10" fmla="*/ 0 60000 65536"/>
              <a:gd name="T11" fmla="*/ 0 60000 65536"/>
              <a:gd name="T12" fmla="*/ 0 w 94"/>
              <a:gd name="T13" fmla="*/ 0 h 179"/>
              <a:gd name="T14" fmla="*/ 94 w 94"/>
              <a:gd name="T15" fmla="*/ 179 h 179"/>
            </a:gdLst>
            <a:ahLst/>
            <a:cxnLst>
              <a:cxn ang="T8">
                <a:pos x="T0" y="T1"/>
              </a:cxn>
              <a:cxn ang="T9">
                <a:pos x="T2" y="T3"/>
              </a:cxn>
              <a:cxn ang="T10">
                <a:pos x="T4" y="T5"/>
              </a:cxn>
              <a:cxn ang="T11">
                <a:pos x="T6" y="T7"/>
              </a:cxn>
            </a:cxnLst>
            <a:rect l="T12" t="T13" r="T14" b="T15"/>
            <a:pathLst>
              <a:path w="94" h="179">
                <a:moveTo>
                  <a:pt x="0" y="179"/>
                </a:moveTo>
                <a:lnTo>
                  <a:pt x="94" y="160"/>
                </a:lnTo>
                <a:lnTo>
                  <a:pt x="49" y="0"/>
                </a:lnTo>
                <a:lnTo>
                  <a:pt x="0"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2" name="Freeform 330"/>
          <p:cNvSpPr>
            <a:spLocks/>
          </p:cNvSpPr>
          <p:nvPr/>
        </p:nvSpPr>
        <p:spPr bwMode="auto">
          <a:xfrm>
            <a:off x="3622740" y="2619649"/>
            <a:ext cx="219808" cy="454025"/>
          </a:xfrm>
          <a:custGeom>
            <a:avLst/>
            <a:gdLst>
              <a:gd name="T0" fmla="*/ 2147483647 w 94"/>
              <a:gd name="T1" fmla="*/ 0 h 174"/>
              <a:gd name="T2" fmla="*/ 0 w 94"/>
              <a:gd name="T3" fmla="*/ 2147483647 h 174"/>
              <a:gd name="T4" fmla="*/ 2147483647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94" y="0"/>
                </a:moveTo>
                <a:lnTo>
                  <a:pt x="0" y="14"/>
                </a:lnTo>
                <a:lnTo>
                  <a:pt x="45" y="17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3" name="Freeform 331"/>
          <p:cNvSpPr>
            <a:spLocks/>
          </p:cNvSpPr>
          <p:nvPr/>
        </p:nvSpPr>
        <p:spPr bwMode="auto">
          <a:xfrm>
            <a:off x="3842548" y="2138631"/>
            <a:ext cx="213946" cy="660400"/>
          </a:xfrm>
          <a:custGeom>
            <a:avLst/>
            <a:gdLst>
              <a:gd name="T0" fmla="*/ 0 w 93"/>
              <a:gd name="T1" fmla="*/ 2147483647 h 253"/>
              <a:gd name="T2" fmla="*/ 2147483647 w 93"/>
              <a:gd name="T3" fmla="*/ 2147483647 h 253"/>
              <a:gd name="T4" fmla="*/ 2147483647 w 93"/>
              <a:gd name="T5" fmla="*/ 0 h 253"/>
              <a:gd name="T6" fmla="*/ 0 w 93"/>
              <a:gd name="T7" fmla="*/ 2147483647 h 253"/>
              <a:gd name="T8" fmla="*/ 0 60000 65536"/>
              <a:gd name="T9" fmla="*/ 0 60000 65536"/>
              <a:gd name="T10" fmla="*/ 0 60000 65536"/>
              <a:gd name="T11" fmla="*/ 0 60000 65536"/>
              <a:gd name="T12" fmla="*/ 0 w 93"/>
              <a:gd name="T13" fmla="*/ 0 h 253"/>
              <a:gd name="T14" fmla="*/ 93 w 93"/>
              <a:gd name="T15" fmla="*/ 253 h 253"/>
            </a:gdLst>
            <a:ahLst/>
            <a:cxnLst>
              <a:cxn ang="T8">
                <a:pos x="T0" y="T1"/>
              </a:cxn>
              <a:cxn ang="T9">
                <a:pos x="T2" y="T3"/>
              </a:cxn>
              <a:cxn ang="T10">
                <a:pos x="T4" y="T5"/>
              </a:cxn>
              <a:cxn ang="T11">
                <a:pos x="T6" y="T7"/>
              </a:cxn>
            </a:cxnLst>
            <a:rect l="T12" t="T13" r="T14" b="T15"/>
            <a:pathLst>
              <a:path w="93" h="253">
                <a:moveTo>
                  <a:pt x="0" y="184"/>
                </a:moveTo>
                <a:lnTo>
                  <a:pt x="93" y="253"/>
                </a:lnTo>
                <a:lnTo>
                  <a:pt x="44"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4" name="Line 332"/>
          <p:cNvSpPr>
            <a:spLocks noChangeShapeType="1"/>
          </p:cNvSpPr>
          <p:nvPr/>
        </p:nvSpPr>
        <p:spPr bwMode="auto">
          <a:xfrm>
            <a:off x="5699189" y="3662631"/>
            <a:ext cx="213946" cy="5540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5" name="Freeform 333"/>
          <p:cNvSpPr>
            <a:spLocks/>
          </p:cNvSpPr>
          <p:nvPr/>
        </p:nvSpPr>
        <p:spPr bwMode="auto">
          <a:xfrm>
            <a:off x="5584889" y="3651519"/>
            <a:ext cx="216877" cy="227012"/>
          </a:xfrm>
          <a:custGeom>
            <a:avLst/>
            <a:gdLst>
              <a:gd name="T0" fmla="*/ 2147483647 w 93"/>
              <a:gd name="T1" fmla="*/ 0 h 87"/>
              <a:gd name="T2" fmla="*/ 2147483647 w 93"/>
              <a:gd name="T3" fmla="*/ 2147483647 h 87"/>
              <a:gd name="T4" fmla="*/ 0 w 93"/>
              <a:gd name="T5" fmla="*/ 0 h 87"/>
              <a:gd name="T6" fmla="*/ 2147483647 w 93"/>
              <a:gd name="T7" fmla="*/ 0 h 87"/>
              <a:gd name="T8" fmla="*/ 0 60000 65536"/>
              <a:gd name="T9" fmla="*/ 0 60000 65536"/>
              <a:gd name="T10" fmla="*/ 0 60000 65536"/>
              <a:gd name="T11" fmla="*/ 0 60000 65536"/>
              <a:gd name="T12" fmla="*/ 0 w 93"/>
              <a:gd name="T13" fmla="*/ 0 h 87"/>
              <a:gd name="T14" fmla="*/ 93 w 93"/>
              <a:gd name="T15" fmla="*/ 87 h 87"/>
            </a:gdLst>
            <a:ahLst/>
            <a:cxnLst>
              <a:cxn ang="T8">
                <a:pos x="T0" y="T1"/>
              </a:cxn>
              <a:cxn ang="T9">
                <a:pos x="T2" y="T3"/>
              </a:cxn>
              <a:cxn ang="T10">
                <a:pos x="T4" y="T5"/>
              </a:cxn>
              <a:cxn ang="T11">
                <a:pos x="T6" y="T7"/>
              </a:cxn>
            </a:cxnLst>
            <a:rect l="T12" t="T13" r="T14" b="T15"/>
            <a:pathLst>
              <a:path w="93" h="87">
                <a:moveTo>
                  <a:pt x="49" y="0"/>
                </a:moveTo>
                <a:lnTo>
                  <a:pt x="93" y="87"/>
                </a:lnTo>
                <a:lnTo>
                  <a:pt x="0" y="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6" name="Line 334"/>
          <p:cNvSpPr>
            <a:spLocks noChangeShapeType="1"/>
          </p:cNvSpPr>
          <p:nvPr/>
        </p:nvSpPr>
        <p:spPr bwMode="auto">
          <a:xfrm flipH="1" flipV="1">
            <a:off x="2632140" y="4216674"/>
            <a:ext cx="218342"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7" name="Line 335"/>
          <p:cNvSpPr>
            <a:spLocks noChangeShapeType="1"/>
          </p:cNvSpPr>
          <p:nvPr/>
        </p:nvSpPr>
        <p:spPr bwMode="auto">
          <a:xfrm>
            <a:off x="5699187" y="3651519"/>
            <a:ext cx="1466" cy="111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8" name="Line 336"/>
          <p:cNvSpPr>
            <a:spLocks noChangeShapeType="1"/>
          </p:cNvSpPr>
          <p:nvPr/>
        </p:nvSpPr>
        <p:spPr bwMode="auto">
          <a:xfrm>
            <a:off x="5913136" y="4216674"/>
            <a:ext cx="4397" cy="9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 name="Line 337"/>
          <p:cNvSpPr>
            <a:spLocks noChangeShapeType="1"/>
          </p:cNvSpPr>
          <p:nvPr/>
        </p:nvSpPr>
        <p:spPr bwMode="auto">
          <a:xfrm>
            <a:off x="5812025" y="3892819"/>
            <a:ext cx="101111"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0" name="Freeform 338"/>
          <p:cNvSpPr>
            <a:spLocks/>
          </p:cNvSpPr>
          <p:nvPr/>
        </p:nvSpPr>
        <p:spPr bwMode="auto">
          <a:xfrm>
            <a:off x="4604545" y="2595836"/>
            <a:ext cx="216877" cy="347663"/>
          </a:xfrm>
          <a:custGeom>
            <a:avLst/>
            <a:gdLst>
              <a:gd name="T0" fmla="*/ 2147483647 w 94"/>
              <a:gd name="T1" fmla="*/ 0 h 133"/>
              <a:gd name="T2" fmla="*/ 2147483647 w 94"/>
              <a:gd name="T3" fmla="*/ 2147483647 h 133"/>
              <a:gd name="T4" fmla="*/ 0 w 94"/>
              <a:gd name="T5" fmla="*/ 2147483647 h 133"/>
              <a:gd name="T6" fmla="*/ 2147483647 w 94"/>
              <a:gd name="T7" fmla="*/ 0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5" y="0"/>
                </a:moveTo>
                <a:lnTo>
                  <a:pt x="94" y="133"/>
                </a:lnTo>
                <a:lnTo>
                  <a:pt x="0" y="6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1" name="Freeform 339"/>
          <p:cNvSpPr>
            <a:spLocks/>
          </p:cNvSpPr>
          <p:nvPr/>
        </p:nvSpPr>
        <p:spPr bwMode="auto">
          <a:xfrm>
            <a:off x="4707122" y="2595836"/>
            <a:ext cx="227134" cy="347663"/>
          </a:xfrm>
          <a:custGeom>
            <a:avLst/>
            <a:gdLst>
              <a:gd name="T0" fmla="*/ 2147483647 w 98"/>
              <a:gd name="T1" fmla="*/ 2147483647 h 133"/>
              <a:gd name="T2" fmla="*/ 0 w 98"/>
              <a:gd name="T3" fmla="*/ 0 h 133"/>
              <a:gd name="T4" fmla="*/ 2147483647 w 98"/>
              <a:gd name="T5" fmla="*/ 2147483647 h 133"/>
              <a:gd name="T6" fmla="*/ 2147483647 w 98"/>
              <a:gd name="T7" fmla="*/ 2147483647 h 133"/>
              <a:gd name="T8" fmla="*/ 0 60000 65536"/>
              <a:gd name="T9" fmla="*/ 0 60000 65536"/>
              <a:gd name="T10" fmla="*/ 0 60000 65536"/>
              <a:gd name="T11" fmla="*/ 0 60000 65536"/>
              <a:gd name="T12" fmla="*/ 0 w 98"/>
              <a:gd name="T13" fmla="*/ 0 h 133"/>
              <a:gd name="T14" fmla="*/ 98 w 98"/>
              <a:gd name="T15" fmla="*/ 133 h 133"/>
            </a:gdLst>
            <a:ahLst/>
            <a:cxnLst>
              <a:cxn ang="T8">
                <a:pos x="T0" y="T1"/>
              </a:cxn>
              <a:cxn ang="T9">
                <a:pos x="T2" y="T3"/>
              </a:cxn>
              <a:cxn ang="T10">
                <a:pos x="T4" y="T5"/>
              </a:cxn>
              <a:cxn ang="T11">
                <a:pos x="T6" y="T7"/>
              </a:cxn>
            </a:cxnLst>
            <a:rect l="T12" t="T13" r="T14" b="T15"/>
            <a:pathLst>
              <a:path w="98" h="133">
                <a:moveTo>
                  <a:pt x="98" y="96"/>
                </a:moveTo>
                <a:lnTo>
                  <a:pt x="0" y="0"/>
                </a:lnTo>
                <a:lnTo>
                  <a:pt x="49" y="133"/>
                </a:lnTo>
                <a:lnTo>
                  <a:pt x="98"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2" name="Line 340"/>
          <p:cNvSpPr>
            <a:spLocks noChangeShapeType="1"/>
          </p:cNvSpPr>
          <p:nvPr/>
        </p:nvSpPr>
        <p:spPr bwMode="auto">
          <a:xfrm flipH="1">
            <a:off x="3622740" y="2619644"/>
            <a:ext cx="219808"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3" name="Line 341"/>
          <p:cNvSpPr>
            <a:spLocks noChangeShapeType="1"/>
          </p:cNvSpPr>
          <p:nvPr/>
        </p:nvSpPr>
        <p:spPr bwMode="auto">
          <a:xfrm flipV="1">
            <a:off x="3509903" y="2656161"/>
            <a:ext cx="112835" cy="46831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4" name="Line 342"/>
          <p:cNvSpPr>
            <a:spLocks noChangeShapeType="1"/>
          </p:cNvSpPr>
          <p:nvPr/>
        </p:nvSpPr>
        <p:spPr bwMode="auto">
          <a:xfrm flipH="1" flipV="1">
            <a:off x="3918747" y="2289444"/>
            <a:ext cx="218342" cy="157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5" name="Line 343"/>
          <p:cNvSpPr>
            <a:spLocks noChangeShapeType="1"/>
          </p:cNvSpPr>
          <p:nvPr/>
        </p:nvSpPr>
        <p:spPr bwMode="auto">
          <a:xfrm flipV="1">
            <a:off x="3842548" y="2138631"/>
            <a:ext cx="101111" cy="481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6" name="Line 344"/>
          <p:cNvSpPr>
            <a:spLocks noChangeShapeType="1"/>
          </p:cNvSpPr>
          <p:nvPr/>
        </p:nvSpPr>
        <p:spPr bwMode="auto">
          <a:xfrm>
            <a:off x="5584888" y="3651524"/>
            <a:ext cx="114300"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7" name="Line 345"/>
          <p:cNvSpPr>
            <a:spLocks noChangeShapeType="1"/>
          </p:cNvSpPr>
          <p:nvPr/>
        </p:nvSpPr>
        <p:spPr bwMode="auto">
          <a:xfrm flipH="1" flipV="1">
            <a:off x="4707122" y="2595836"/>
            <a:ext cx="227134" cy="250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8" name="Freeform 346"/>
          <p:cNvSpPr>
            <a:spLocks/>
          </p:cNvSpPr>
          <p:nvPr/>
        </p:nvSpPr>
        <p:spPr bwMode="auto">
          <a:xfrm>
            <a:off x="4821423" y="2846656"/>
            <a:ext cx="218342" cy="311150"/>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3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9" name="Freeform 347"/>
          <p:cNvSpPr>
            <a:spLocks/>
          </p:cNvSpPr>
          <p:nvPr/>
        </p:nvSpPr>
        <p:spPr bwMode="auto">
          <a:xfrm>
            <a:off x="4934256" y="2846656"/>
            <a:ext cx="216877" cy="311150"/>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92"/>
                </a:moveTo>
                <a:lnTo>
                  <a:pt x="0" y="0"/>
                </a:lnTo>
                <a:lnTo>
                  <a:pt x="45" y="119"/>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0" name="Line 348"/>
          <p:cNvSpPr>
            <a:spLocks noChangeShapeType="1"/>
          </p:cNvSpPr>
          <p:nvPr/>
        </p:nvSpPr>
        <p:spPr bwMode="auto">
          <a:xfrm flipH="1" flipV="1">
            <a:off x="4126830" y="2441844"/>
            <a:ext cx="275492"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1" name="Line 349"/>
          <p:cNvSpPr>
            <a:spLocks noChangeShapeType="1"/>
          </p:cNvSpPr>
          <p:nvPr/>
        </p:nvSpPr>
        <p:spPr bwMode="auto">
          <a:xfrm flipV="1">
            <a:off x="4056491" y="2441849"/>
            <a:ext cx="76200" cy="3571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2" name="Line 350"/>
          <p:cNvSpPr>
            <a:spLocks noChangeShapeType="1"/>
          </p:cNvSpPr>
          <p:nvPr/>
        </p:nvSpPr>
        <p:spPr bwMode="auto">
          <a:xfrm flipH="1" flipV="1">
            <a:off x="4934256" y="2846656"/>
            <a:ext cx="216877" cy="2413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3" name="Line 351"/>
          <p:cNvSpPr>
            <a:spLocks noChangeShapeType="1"/>
          </p:cNvSpPr>
          <p:nvPr/>
        </p:nvSpPr>
        <p:spPr bwMode="auto">
          <a:xfrm flipV="1">
            <a:off x="4821425" y="2846656"/>
            <a:ext cx="112834" cy="968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4" name="Freeform 352"/>
          <p:cNvSpPr>
            <a:spLocks/>
          </p:cNvSpPr>
          <p:nvPr/>
        </p:nvSpPr>
        <p:spPr bwMode="auto">
          <a:xfrm>
            <a:off x="3077615" y="3781694"/>
            <a:ext cx="215411" cy="528637"/>
          </a:xfrm>
          <a:custGeom>
            <a:avLst/>
            <a:gdLst>
              <a:gd name="T0" fmla="*/ 2147483647 w 93"/>
              <a:gd name="T1" fmla="*/ 0 h 202"/>
              <a:gd name="T2" fmla="*/ 2147483647 w 93"/>
              <a:gd name="T3" fmla="*/ 2147483647 h 202"/>
              <a:gd name="T4" fmla="*/ 0 w 93"/>
              <a:gd name="T5" fmla="*/ 2147483647 h 202"/>
              <a:gd name="T6" fmla="*/ 2147483647 w 93"/>
              <a:gd name="T7" fmla="*/ 0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44" y="0"/>
                </a:moveTo>
                <a:lnTo>
                  <a:pt x="93" y="202"/>
                </a:lnTo>
                <a:lnTo>
                  <a:pt x="0" y="19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5" name="Freeform 353"/>
          <p:cNvSpPr>
            <a:spLocks/>
          </p:cNvSpPr>
          <p:nvPr/>
        </p:nvSpPr>
        <p:spPr bwMode="auto">
          <a:xfrm>
            <a:off x="3178725" y="3627706"/>
            <a:ext cx="216877" cy="682625"/>
          </a:xfrm>
          <a:custGeom>
            <a:avLst/>
            <a:gdLst>
              <a:gd name="T0" fmla="*/ 2147483647 w 94"/>
              <a:gd name="T1" fmla="*/ 0 h 261"/>
              <a:gd name="T2" fmla="*/ 0 w 94"/>
              <a:gd name="T3" fmla="*/ 2147483647 h 261"/>
              <a:gd name="T4" fmla="*/ 2147483647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94" y="0"/>
                </a:moveTo>
                <a:lnTo>
                  <a:pt x="0" y="59"/>
                </a:lnTo>
                <a:lnTo>
                  <a:pt x="49" y="26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6" name="Freeform 354"/>
          <p:cNvSpPr>
            <a:spLocks/>
          </p:cNvSpPr>
          <p:nvPr/>
        </p:nvSpPr>
        <p:spPr bwMode="auto">
          <a:xfrm>
            <a:off x="6030364" y="4250006"/>
            <a:ext cx="215412" cy="96838"/>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7" name="Freeform 355"/>
          <p:cNvSpPr>
            <a:spLocks/>
          </p:cNvSpPr>
          <p:nvPr/>
        </p:nvSpPr>
        <p:spPr bwMode="auto">
          <a:xfrm>
            <a:off x="2744974" y="4250006"/>
            <a:ext cx="219808"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8" name="Freeform 356"/>
          <p:cNvSpPr>
            <a:spLocks/>
          </p:cNvSpPr>
          <p:nvPr/>
        </p:nvSpPr>
        <p:spPr bwMode="auto">
          <a:xfrm>
            <a:off x="2850482" y="4250006"/>
            <a:ext cx="227135" cy="96838"/>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9" name="Line 357"/>
          <p:cNvSpPr>
            <a:spLocks noChangeShapeType="1"/>
          </p:cNvSpPr>
          <p:nvPr/>
        </p:nvSpPr>
        <p:spPr bwMode="auto">
          <a:xfrm flipH="1">
            <a:off x="6030366" y="4250007"/>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0" name="Line 358"/>
          <p:cNvSpPr>
            <a:spLocks noChangeShapeType="1"/>
          </p:cNvSpPr>
          <p:nvPr/>
        </p:nvSpPr>
        <p:spPr bwMode="auto">
          <a:xfrm flipH="1" flipV="1">
            <a:off x="2850482" y="4250008"/>
            <a:ext cx="22713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1" name="Line 359"/>
          <p:cNvSpPr>
            <a:spLocks noChangeShapeType="1"/>
          </p:cNvSpPr>
          <p:nvPr/>
        </p:nvSpPr>
        <p:spPr bwMode="auto">
          <a:xfrm flipV="1">
            <a:off x="2744972" y="4250007"/>
            <a:ext cx="105508"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2" name="Freeform 360"/>
          <p:cNvSpPr>
            <a:spLocks/>
          </p:cNvSpPr>
          <p:nvPr/>
        </p:nvSpPr>
        <p:spPr bwMode="auto">
          <a:xfrm>
            <a:off x="4273368" y="2629169"/>
            <a:ext cx="216877" cy="398462"/>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11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3" name="Freeform 361"/>
          <p:cNvSpPr>
            <a:spLocks/>
          </p:cNvSpPr>
          <p:nvPr/>
        </p:nvSpPr>
        <p:spPr bwMode="auto">
          <a:xfrm>
            <a:off x="4387668" y="2629169"/>
            <a:ext cx="216877" cy="398462"/>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55"/>
                </a:moveTo>
                <a:lnTo>
                  <a:pt x="0" y="0"/>
                </a:lnTo>
                <a:lnTo>
                  <a:pt x="44" y="152"/>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 name="Freeform 362"/>
          <p:cNvSpPr>
            <a:spLocks/>
          </p:cNvSpPr>
          <p:nvPr/>
        </p:nvSpPr>
        <p:spPr bwMode="auto">
          <a:xfrm>
            <a:off x="3728245" y="2619644"/>
            <a:ext cx="215411" cy="550862"/>
          </a:xfrm>
          <a:custGeom>
            <a:avLst/>
            <a:gdLst>
              <a:gd name="T0" fmla="*/ 0 w 93"/>
              <a:gd name="T1" fmla="*/ 2147483647 h 211"/>
              <a:gd name="T2" fmla="*/ 2147483647 w 93"/>
              <a:gd name="T3" fmla="*/ 2147483647 h 211"/>
              <a:gd name="T4" fmla="*/ 2147483647 w 93"/>
              <a:gd name="T5" fmla="*/ 0 h 211"/>
              <a:gd name="T6" fmla="*/ 0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0" y="174"/>
                </a:moveTo>
                <a:lnTo>
                  <a:pt x="93" y="211"/>
                </a:lnTo>
                <a:lnTo>
                  <a:pt x="49" y="0"/>
                </a:lnTo>
                <a:lnTo>
                  <a:pt x="0" y="1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5" name="Freeform 363"/>
          <p:cNvSpPr>
            <a:spLocks/>
          </p:cNvSpPr>
          <p:nvPr/>
        </p:nvSpPr>
        <p:spPr bwMode="auto">
          <a:xfrm>
            <a:off x="3842548" y="2619644"/>
            <a:ext cx="213946" cy="550862"/>
          </a:xfrm>
          <a:custGeom>
            <a:avLst/>
            <a:gdLst>
              <a:gd name="T0" fmla="*/ 2147483647 w 93"/>
              <a:gd name="T1" fmla="*/ 2147483647 h 211"/>
              <a:gd name="T2" fmla="*/ 0 w 93"/>
              <a:gd name="T3" fmla="*/ 0 h 211"/>
              <a:gd name="T4" fmla="*/ 2147483647 w 93"/>
              <a:gd name="T5" fmla="*/ 2147483647 h 211"/>
              <a:gd name="T6" fmla="*/ 2147483647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93" y="69"/>
                </a:moveTo>
                <a:lnTo>
                  <a:pt x="0" y="0"/>
                </a:lnTo>
                <a:lnTo>
                  <a:pt x="44" y="211"/>
                </a:lnTo>
                <a:lnTo>
                  <a:pt x="93"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 name="Freeform 364"/>
          <p:cNvSpPr>
            <a:spLocks/>
          </p:cNvSpPr>
          <p:nvPr/>
        </p:nvSpPr>
        <p:spPr bwMode="auto">
          <a:xfrm>
            <a:off x="3395605" y="3124474"/>
            <a:ext cx="227135" cy="503237"/>
          </a:xfrm>
          <a:custGeom>
            <a:avLst/>
            <a:gdLst>
              <a:gd name="T0" fmla="*/ 2147483647 w 98"/>
              <a:gd name="T1" fmla="*/ 0 h 193"/>
              <a:gd name="T2" fmla="*/ 2147483647 w 98"/>
              <a:gd name="T3" fmla="*/ 2147483647 h 193"/>
              <a:gd name="T4" fmla="*/ 0 w 98"/>
              <a:gd name="T5" fmla="*/ 2147483647 h 193"/>
              <a:gd name="T6" fmla="*/ 2147483647 w 98"/>
              <a:gd name="T7" fmla="*/ 0 h 193"/>
              <a:gd name="T8" fmla="*/ 0 60000 65536"/>
              <a:gd name="T9" fmla="*/ 0 60000 65536"/>
              <a:gd name="T10" fmla="*/ 0 60000 65536"/>
              <a:gd name="T11" fmla="*/ 0 60000 65536"/>
              <a:gd name="T12" fmla="*/ 0 w 98"/>
              <a:gd name="T13" fmla="*/ 0 h 193"/>
              <a:gd name="T14" fmla="*/ 98 w 98"/>
              <a:gd name="T15" fmla="*/ 193 h 193"/>
            </a:gdLst>
            <a:ahLst/>
            <a:cxnLst>
              <a:cxn ang="T8">
                <a:pos x="T0" y="T1"/>
              </a:cxn>
              <a:cxn ang="T9">
                <a:pos x="T2" y="T3"/>
              </a:cxn>
              <a:cxn ang="T10">
                <a:pos x="T4" y="T5"/>
              </a:cxn>
              <a:cxn ang="T11">
                <a:pos x="T6" y="T7"/>
              </a:cxn>
            </a:cxnLst>
            <a:rect l="T12" t="T13" r="T14" b="T15"/>
            <a:pathLst>
              <a:path w="98" h="193">
                <a:moveTo>
                  <a:pt x="49" y="0"/>
                </a:moveTo>
                <a:lnTo>
                  <a:pt x="98" y="147"/>
                </a:lnTo>
                <a:lnTo>
                  <a:pt x="0" y="19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7" name="Freeform 365"/>
          <p:cNvSpPr>
            <a:spLocks/>
          </p:cNvSpPr>
          <p:nvPr/>
        </p:nvSpPr>
        <p:spPr bwMode="auto">
          <a:xfrm>
            <a:off x="3509902" y="3073674"/>
            <a:ext cx="218343" cy="434975"/>
          </a:xfrm>
          <a:custGeom>
            <a:avLst/>
            <a:gdLst>
              <a:gd name="T0" fmla="*/ 2147483647 w 94"/>
              <a:gd name="T1" fmla="*/ 0 h 166"/>
              <a:gd name="T2" fmla="*/ 0 w 94"/>
              <a:gd name="T3" fmla="*/ 2147483647 h 166"/>
              <a:gd name="T4" fmla="*/ 2147483647 w 94"/>
              <a:gd name="T5" fmla="*/ 2147483647 h 166"/>
              <a:gd name="T6" fmla="*/ 2147483647 w 94"/>
              <a:gd name="T7" fmla="*/ 0 h 166"/>
              <a:gd name="T8" fmla="*/ 0 60000 65536"/>
              <a:gd name="T9" fmla="*/ 0 60000 65536"/>
              <a:gd name="T10" fmla="*/ 0 60000 65536"/>
              <a:gd name="T11" fmla="*/ 0 60000 65536"/>
              <a:gd name="T12" fmla="*/ 0 w 94"/>
              <a:gd name="T13" fmla="*/ 0 h 166"/>
              <a:gd name="T14" fmla="*/ 94 w 94"/>
              <a:gd name="T15" fmla="*/ 166 h 166"/>
            </a:gdLst>
            <a:ahLst/>
            <a:cxnLst>
              <a:cxn ang="T8">
                <a:pos x="T0" y="T1"/>
              </a:cxn>
              <a:cxn ang="T9">
                <a:pos x="T2" y="T3"/>
              </a:cxn>
              <a:cxn ang="T10">
                <a:pos x="T4" y="T5"/>
              </a:cxn>
              <a:cxn ang="T11">
                <a:pos x="T6" y="T7"/>
              </a:cxn>
            </a:cxnLst>
            <a:rect l="T12" t="T13" r="T14" b="T15"/>
            <a:pathLst>
              <a:path w="94" h="166">
                <a:moveTo>
                  <a:pt x="94" y="0"/>
                </a:moveTo>
                <a:lnTo>
                  <a:pt x="0" y="19"/>
                </a:lnTo>
                <a:lnTo>
                  <a:pt x="49" y="16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8" name="Freeform 366"/>
          <p:cNvSpPr>
            <a:spLocks/>
          </p:cNvSpPr>
          <p:nvPr/>
        </p:nvSpPr>
        <p:spPr bwMode="auto">
          <a:xfrm>
            <a:off x="5039764" y="3087961"/>
            <a:ext cx="215412" cy="26352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101"/>
                </a:lnTo>
                <a:lnTo>
                  <a:pt x="0" y="2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9" name="Freeform 367"/>
          <p:cNvSpPr>
            <a:spLocks/>
          </p:cNvSpPr>
          <p:nvPr/>
        </p:nvSpPr>
        <p:spPr bwMode="auto">
          <a:xfrm>
            <a:off x="5151133" y="3087961"/>
            <a:ext cx="216877" cy="263525"/>
          </a:xfrm>
          <a:custGeom>
            <a:avLst/>
            <a:gdLst>
              <a:gd name="T0" fmla="*/ 2147483647 w 93"/>
              <a:gd name="T1" fmla="*/ 2147483647 h 101"/>
              <a:gd name="T2" fmla="*/ 0 w 93"/>
              <a:gd name="T3" fmla="*/ 0 h 101"/>
              <a:gd name="T4" fmla="*/ 2147483647 w 93"/>
              <a:gd name="T5" fmla="*/ 2147483647 h 101"/>
              <a:gd name="T6" fmla="*/ 2147483647 w 93"/>
              <a:gd name="T7" fmla="*/ 2147483647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83"/>
                </a:moveTo>
                <a:lnTo>
                  <a:pt x="0" y="0"/>
                </a:lnTo>
                <a:lnTo>
                  <a:pt x="44" y="101"/>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0" name="Line 368"/>
          <p:cNvSpPr>
            <a:spLocks noChangeShapeType="1"/>
          </p:cNvSpPr>
          <p:nvPr/>
        </p:nvSpPr>
        <p:spPr bwMode="auto">
          <a:xfrm flipH="1" flipV="1">
            <a:off x="4397925" y="2576781"/>
            <a:ext cx="206620" cy="196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1" name="Line 369"/>
          <p:cNvSpPr>
            <a:spLocks noChangeShapeType="1"/>
          </p:cNvSpPr>
          <p:nvPr/>
        </p:nvSpPr>
        <p:spPr bwMode="auto">
          <a:xfrm flipV="1">
            <a:off x="4273368" y="2587894"/>
            <a:ext cx="133350" cy="342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2" name="Line 370"/>
          <p:cNvSpPr>
            <a:spLocks noChangeShapeType="1"/>
          </p:cNvSpPr>
          <p:nvPr/>
        </p:nvSpPr>
        <p:spPr bwMode="auto">
          <a:xfrm flipH="1" flipV="1">
            <a:off x="3842548" y="2619649"/>
            <a:ext cx="213946" cy="1793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3" name="Line 371"/>
          <p:cNvSpPr>
            <a:spLocks noChangeShapeType="1"/>
          </p:cNvSpPr>
          <p:nvPr/>
        </p:nvSpPr>
        <p:spPr bwMode="auto">
          <a:xfrm flipV="1">
            <a:off x="3728248" y="2619649"/>
            <a:ext cx="114300" cy="454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4" name="Line 372"/>
          <p:cNvSpPr>
            <a:spLocks noChangeShapeType="1"/>
          </p:cNvSpPr>
          <p:nvPr/>
        </p:nvSpPr>
        <p:spPr bwMode="auto">
          <a:xfrm flipV="1">
            <a:off x="3395605" y="3124474"/>
            <a:ext cx="114300" cy="50323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5" name="Line 373"/>
          <p:cNvSpPr>
            <a:spLocks noChangeShapeType="1"/>
          </p:cNvSpPr>
          <p:nvPr/>
        </p:nvSpPr>
        <p:spPr bwMode="auto">
          <a:xfrm flipH="1">
            <a:off x="3509902" y="3073669"/>
            <a:ext cx="218343" cy="508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6" name="Line 374"/>
          <p:cNvSpPr>
            <a:spLocks noChangeShapeType="1"/>
          </p:cNvSpPr>
          <p:nvPr/>
        </p:nvSpPr>
        <p:spPr bwMode="auto">
          <a:xfrm flipH="1" flipV="1">
            <a:off x="5151133" y="3087956"/>
            <a:ext cx="216877" cy="215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7" name="Line 375"/>
          <p:cNvSpPr>
            <a:spLocks noChangeShapeType="1"/>
          </p:cNvSpPr>
          <p:nvPr/>
        </p:nvSpPr>
        <p:spPr bwMode="auto">
          <a:xfrm flipV="1">
            <a:off x="5039764" y="3087956"/>
            <a:ext cx="111369" cy="69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8" name="Freeform 376"/>
          <p:cNvSpPr>
            <a:spLocks/>
          </p:cNvSpPr>
          <p:nvPr/>
        </p:nvSpPr>
        <p:spPr bwMode="auto">
          <a:xfrm>
            <a:off x="3943659" y="2799031"/>
            <a:ext cx="227135" cy="431800"/>
          </a:xfrm>
          <a:custGeom>
            <a:avLst/>
            <a:gdLst>
              <a:gd name="T0" fmla="*/ 2147483647 w 98"/>
              <a:gd name="T1" fmla="*/ 0 h 165"/>
              <a:gd name="T2" fmla="*/ 2147483647 w 98"/>
              <a:gd name="T3" fmla="*/ 2147483647 h 165"/>
              <a:gd name="T4" fmla="*/ 0 w 98"/>
              <a:gd name="T5" fmla="*/ 2147483647 h 165"/>
              <a:gd name="T6" fmla="*/ 2147483647 w 98"/>
              <a:gd name="T7" fmla="*/ 0 h 165"/>
              <a:gd name="T8" fmla="*/ 0 60000 65536"/>
              <a:gd name="T9" fmla="*/ 0 60000 65536"/>
              <a:gd name="T10" fmla="*/ 0 60000 65536"/>
              <a:gd name="T11" fmla="*/ 0 60000 65536"/>
              <a:gd name="T12" fmla="*/ 0 w 98"/>
              <a:gd name="T13" fmla="*/ 0 h 165"/>
              <a:gd name="T14" fmla="*/ 98 w 98"/>
              <a:gd name="T15" fmla="*/ 165 h 165"/>
            </a:gdLst>
            <a:ahLst/>
            <a:cxnLst>
              <a:cxn ang="T8">
                <a:pos x="T0" y="T1"/>
              </a:cxn>
              <a:cxn ang="T9">
                <a:pos x="T2" y="T3"/>
              </a:cxn>
              <a:cxn ang="T10">
                <a:pos x="T4" y="T5"/>
              </a:cxn>
              <a:cxn ang="T11">
                <a:pos x="T6" y="T7"/>
              </a:cxn>
            </a:cxnLst>
            <a:rect l="T12" t="T13" r="T14" b="T15"/>
            <a:pathLst>
              <a:path w="98" h="165">
                <a:moveTo>
                  <a:pt x="49" y="0"/>
                </a:moveTo>
                <a:lnTo>
                  <a:pt x="98" y="165"/>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9" name="Freeform 377"/>
          <p:cNvSpPr>
            <a:spLocks/>
          </p:cNvSpPr>
          <p:nvPr/>
        </p:nvSpPr>
        <p:spPr bwMode="auto">
          <a:xfrm>
            <a:off x="4056491" y="2799031"/>
            <a:ext cx="216877" cy="431800"/>
          </a:xfrm>
          <a:custGeom>
            <a:avLst/>
            <a:gdLst>
              <a:gd name="T0" fmla="*/ 2147483647 w 94"/>
              <a:gd name="T1" fmla="*/ 2147483647 h 165"/>
              <a:gd name="T2" fmla="*/ 0 w 94"/>
              <a:gd name="T3" fmla="*/ 0 h 165"/>
              <a:gd name="T4" fmla="*/ 2147483647 w 94"/>
              <a:gd name="T5" fmla="*/ 2147483647 h 165"/>
              <a:gd name="T6" fmla="*/ 2147483647 w 94"/>
              <a:gd name="T7" fmla="*/ 2147483647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94" y="50"/>
                </a:moveTo>
                <a:lnTo>
                  <a:pt x="0" y="0"/>
                </a:lnTo>
                <a:lnTo>
                  <a:pt x="49" y="165"/>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0" name="Freeform 378"/>
          <p:cNvSpPr>
            <a:spLocks/>
          </p:cNvSpPr>
          <p:nvPr/>
        </p:nvSpPr>
        <p:spPr bwMode="auto">
          <a:xfrm>
            <a:off x="5255176" y="3303856"/>
            <a:ext cx="227134" cy="287338"/>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1" name="Freeform 379"/>
          <p:cNvSpPr>
            <a:spLocks/>
          </p:cNvSpPr>
          <p:nvPr/>
        </p:nvSpPr>
        <p:spPr bwMode="auto">
          <a:xfrm>
            <a:off x="5368010" y="3303861"/>
            <a:ext cx="216877" cy="347663"/>
          </a:xfrm>
          <a:custGeom>
            <a:avLst/>
            <a:gdLst>
              <a:gd name="T0" fmla="*/ 2147483647 w 94"/>
              <a:gd name="T1" fmla="*/ 2147483647 h 133"/>
              <a:gd name="T2" fmla="*/ 0 w 94"/>
              <a:gd name="T3" fmla="*/ 0 h 133"/>
              <a:gd name="T4" fmla="*/ 2147483647 w 94"/>
              <a:gd name="T5" fmla="*/ 2147483647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94" y="133"/>
                </a:moveTo>
                <a:lnTo>
                  <a:pt x="0" y="0"/>
                </a:lnTo>
                <a:lnTo>
                  <a:pt x="49" y="110"/>
                </a:lnTo>
                <a:lnTo>
                  <a:pt x="94" y="1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2" name="Freeform 380"/>
          <p:cNvSpPr>
            <a:spLocks/>
          </p:cNvSpPr>
          <p:nvPr/>
        </p:nvSpPr>
        <p:spPr bwMode="auto">
          <a:xfrm>
            <a:off x="4490245" y="2773631"/>
            <a:ext cx="216877" cy="300038"/>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0"/>
                </a:moveTo>
                <a:lnTo>
                  <a:pt x="94" y="115"/>
                </a:lnTo>
                <a:lnTo>
                  <a:pt x="0" y="9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3" name="Freeform 381"/>
          <p:cNvSpPr>
            <a:spLocks/>
          </p:cNvSpPr>
          <p:nvPr/>
        </p:nvSpPr>
        <p:spPr bwMode="auto">
          <a:xfrm>
            <a:off x="4604545" y="2773631"/>
            <a:ext cx="216877" cy="300038"/>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65"/>
                </a:moveTo>
                <a:lnTo>
                  <a:pt x="0" y="0"/>
                </a:lnTo>
                <a:lnTo>
                  <a:pt x="45" y="115"/>
                </a:lnTo>
                <a:lnTo>
                  <a:pt x="94"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4" name="Freeform 382"/>
          <p:cNvSpPr>
            <a:spLocks/>
          </p:cNvSpPr>
          <p:nvPr/>
        </p:nvSpPr>
        <p:spPr bwMode="auto">
          <a:xfrm>
            <a:off x="2964782" y="4286519"/>
            <a:ext cx="213946" cy="968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5" name="Freeform 383"/>
          <p:cNvSpPr>
            <a:spLocks/>
          </p:cNvSpPr>
          <p:nvPr/>
        </p:nvSpPr>
        <p:spPr bwMode="auto">
          <a:xfrm>
            <a:off x="3077615" y="4286519"/>
            <a:ext cx="215411"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6" name="Line 384"/>
          <p:cNvSpPr>
            <a:spLocks noChangeShapeType="1"/>
          </p:cNvSpPr>
          <p:nvPr/>
        </p:nvSpPr>
        <p:spPr bwMode="auto">
          <a:xfrm flipH="1" flipV="1">
            <a:off x="4056491" y="2799036"/>
            <a:ext cx="216877" cy="1317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7" name="Line 385"/>
          <p:cNvSpPr>
            <a:spLocks noChangeShapeType="1"/>
          </p:cNvSpPr>
          <p:nvPr/>
        </p:nvSpPr>
        <p:spPr bwMode="auto">
          <a:xfrm flipV="1">
            <a:off x="3943656" y="2799036"/>
            <a:ext cx="112835" cy="3714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8" name="Line 386"/>
          <p:cNvSpPr>
            <a:spLocks noChangeShapeType="1"/>
          </p:cNvSpPr>
          <p:nvPr/>
        </p:nvSpPr>
        <p:spPr bwMode="auto">
          <a:xfrm flipH="1" flipV="1">
            <a:off x="5368010" y="3303861"/>
            <a:ext cx="216877" cy="3476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9" name="Line 387"/>
          <p:cNvSpPr>
            <a:spLocks noChangeShapeType="1"/>
          </p:cNvSpPr>
          <p:nvPr/>
        </p:nvSpPr>
        <p:spPr bwMode="auto">
          <a:xfrm flipV="1">
            <a:off x="5255177" y="3303861"/>
            <a:ext cx="112834"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0" name="Line 388"/>
          <p:cNvSpPr>
            <a:spLocks noChangeShapeType="1"/>
          </p:cNvSpPr>
          <p:nvPr/>
        </p:nvSpPr>
        <p:spPr bwMode="auto">
          <a:xfrm flipH="1" flipV="1">
            <a:off x="4604545" y="2773636"/>
            <a:ext cx="216877" cy="1698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1" name="Line 389"/>
          <p:cNvSpPr>
            <a:spLocks noChangeShapeType="1"/>
          </p:cNvSpPr>
          <p:nvPr/>
        </p:nvSpPr>
        <p:spPr bwMode="auto">
          <a:xfrm flipH="1" flipV="1">
            <a:off x="3077615" y="4286519"/>
            <a:ext cx="215411"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2" name="Freeform 390"/>
          <p:cNvSpPr>
            <a:spLocks/>
          </p:cNvSpPr>
          <p:nvPr/>
        </p:nvSpPr>
        <p:spPr bwMode="auto">
          <a:xfrm>
            <a:off x="5482310" y="3591194"/>
            <a:ext cx="216877" cy="334962"/>
          </a:xfrm>
          <a:custGeom>
            <a:avLst/>
            <a:gdLst>
              <a:gd name="T0" fmla="*/ 2147483647 w 94"/>
              <a:gd name="T1" fmla="*/ 2147483647 h 128"/>
              <a:gd name="T2" fmla="*/ 2147483647 w 94"/>
              <a:gd name="T3" fmla="*/ 2147483647 h 128"/>
              <a:gd name="T4" fmla="*/ 0 w 94"/>
              <a:gd name="T5" fmla="*/ 0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5" y="23"/>
                </a:moveTo>
                <a:lnTo>
                  <a:pt x="94" y="12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3" name="Freeform 391"/>
          <p:cNvSpPr>
            <a:spLocks/>
          </p:cNvSpPr>
          <p:nvPr/>
        </p:nvSpPr>
        <p:spPr bwMode="auto">
          <a:xfrm>
            <a:off x="5584889" y="3651524"/>
            <a:ext cx="216877" cy="274637"/>
          </a:xfrm>
          <a:custGeom>
            <a:avLst/>
            <a:gdLst>
              <a:gd name="T0" fmla="*/ 2147483647 w 93"/>
              <a:gd name="T1" fmla="*/ 2147483647 h 105"/>
              <a:gd name="T2" fmla="*/ 0 w 93"/>
              <a:gd name="T3" fmla="*/ 0 h 105"/>
              <a:gd name="T4" fmla="*/ 2147483647 w 93"/>
              <a:gd name="T5" fmla="*/ 2147483647 h 105"/>
              <a:gd name="T6" fmla="*/ 2147483647 w 93"/>
              <a:gd name="T7" fmla="*/ 2147483647 h 105"/>
              <a:gd name="T8" fmla="*/ 0 60000 65536"/>
              <a:gd name="T9" fmla="*/ 0 60000 65536"/>
              <a:gd name="T10" fmla="*/ 0 60000 65536"/>
              <a:gd name="T11" fmla="*/ 0 60000 65536"/>
              <a:gd name="T12" fmla="*/ 0 w 93"/>
              <a:gd name="T13" fmla="*/ 0 h 105"/>
              <a:gd name="T14" fmla="*/ 93 w 93"/>
              <a:gd name="T15" fmla="*/ 105 h 105"/>
            </a:gdLst>
            <a:ahLst/>
            <a:cxnLst>
              <a:cxn ang="T8">
                <a:pos x="T0" y="T1"/>
              </a:cxn>
              <a:cxn ang="T9">
                <a:pos x="T2" y="T3"/>
              </a:cxn>
              <a:cxn ang="T10">
                <a:pos x="T4" y="T5"/>
              </a:cxn>
              <a:cxn ang="T11">
                <a:pos x="T6" y="T7"/>
              </a:cxn>
            </a:cxnLst>
            <a:rect l="T12" t="T13" r="T14" b="T15"/>
            <a:pathLst>
              <a:path w="93" h="105">
                <a:moveTo>
                  <a:pt x="93" y="87"/>
                </a:moveTo>
                <a:lnTo>
                  <a:pt x="0" y="0"/>
                </a:lnTo>
                <a:lnTo>
                  <a:pt x="49" y="105"/>
                </a:lnTo>
                <a:lnTo>
                  <a:pt x="93"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4" name="Freeform 392"/>
          <p:cNvSpPr>
            <a:spLocks/>
          </p:cNvSpPr>
          <p:nvPr/>
        </p:nvSpPr>
        <p:spPr bwMode="auto">
          <a:xfrm>
            <a:off x="3293026" y="3627706"/>
            <a:ext cx="216877" cy="682625"/>
          </a:xfrm>
          <a:custGeom>
            <a:avLst/>
            <a:gdLst>
              <a:gd name="T0" fmla="*/ 2147483647 w 94"/>
              <a:gd name="T1" fmla="*/ 0 h 261"/>
              <a:gd name="T2" fmla="*/ 2147483647 w 94"/>
              <a:gd name="T3" fmla="*/ 2147483647 h 261"/>
              <a:gd name="T4" fmla="*/ 0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45" y="0"/>
                </a:moveTo>
                <a:lnTo>
                  <a:pt x="94" y="96"/>
                </a:lnTo>
                <a:lnTo>
                  <a:pt x="0" y="26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 name="Freeform 393"/>
          <p:cNvSpPr>
            <a:spLocks/>
          </p:cNvSpPr>
          <p:nvPr/>
        </p:nvSpPr>
        <p:spPr bwMode="auto">
          <a:xfrm>
            <a:off x="3395605" y="3508649"/>
            <a:ext cx="227135" cy="369887"/>
          </a:xfrm>
          <a:custGeom>
            <a:avLst/>
            <a:gdLst>
              <a:gd name="T0" fmla="*/ 2147483647 w 98"/>
              <a:gd name="T1" fmla="*/ 0 h 142"/>
              <a:gd name="T2" fmla="*/ 0 w 98"/>
              <a:gd name="T3" fmla="*/ 2147483647 h 142"/>
              <a:gd name="T4" fmla="*/ 2147483647 w 98"/>
              <a:gd name="T5" fmla="*/ 2147483647 h 142"/>
              <a:gd name="T6" fmla="*/ 2147483647 w 98"/>
              <a:gd name="T7" fmla="*/ 0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0"/>
                </a:moveTo>
                <a:lnTo>
                  <a:pt x="0" y="46"/>
                </a:lnTo>
                <a:lnTo>
                  <a:pt x="49" y="142"/>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6" name="Freeform 394"/>
          <p:cNvSpPr>
            <a:spLocks/>
          </p:cNvSpPr>
          <p:nvPr/>
        </p:nvSpPr>
        <p:spPr bwMode="auto">
          <a:xfrm>
            <a:off x="3622740" y="3073669"/>
            <a:ext cx="219808" cy="481012"/>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6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7" name="Freeform 395"/>
          <p:cNvSpPr>
            <a:spLocks/>
          </p:cNvSpPr>
          <p:nvPr/>
        </p:nvSpPr>
        <p:spPr bwMode="auto">
          <a:xfrm>
            <a:off x="3728245" y="3073669"/>
            <a:ext cx="215411" cy="481012"/>
          </a:xfrm>
          <a:custGeom>
            <a:avLst/>
            <a:gdLst>
              <a:gd name="T0" fmla="*/ 2147483647 w 93"/>
              <a:gd name="T1" fmla="*/ 2147483647 h 184"/>
              <a:gd name="T2" fmla="*/ 0 w 93"/>
              <a:gd name="T3" fmla="*/ 0 h 184"/>
              <a:gd name="T4" fmla="*/ 2147483647 w 93"/>
              <a:gd name="T5" fmla="*/ 2147483647 h 184"/>
              <a:gd name="T6" fmla="*/ 2147483647 w 93"/>
              <a:gd name="T7" fmla="*/ 2147483647 h 184"/>
              <a:gd name="T8" fmla="*/ 0 60000 65536"/>
              <a:gd name="T9" fmla="*/ 0 60000 65536"/>
              <a:gd name="T10" fmla="*/ 0 60000 65536"/>
              <a:gd name="T11" fmla="*/ 0 60000 65536"/>
              <a:gd name="T12" fmla="*/ 0 w 93"/>
              <a:gd name="T13" fmla="*/ 0 h 184"/>
              <a:gd name="T14" fmla="*/ 93 w 93"/>
              <a:gd name="T15" fmla="*/ 184 h 184"/>
            </a:gdLst>
            <a:ahLst/>
            <a:cxnLst>
              <a:cxn ang="T8">
                <a:pos x="T0" y="T1"/>
              </a:cxn>
              <a:cxn ang="T9">
                <a:pos x="T2" y="T3"/>
              </a:cxn>
              <a:cxn ang="T10">
                <a:pos x="T4" y="T5"/>
              </a:cxn>
              <a:cxn ang="T11">
                <a:pos x="T6" y="T7"/>
              </a:cxn>
            </a:cxnLst>
            <a:rect l="T12" t="T13" r="T14" b="T15"/>
            <a:pathLst>
              <a:path w="93" h="184">
                <a:moveTo>
                  <a:pt x="93" y="37"/>
                </a:moveTo>
                <a:lnTo>
                  <a:pt x="0" y="0"/>
                </a:lnTo>
                <a:lnTo>
                  <a:pt x="49" y="184"/>
                </a:lnTo>
                <a:lnTo>
                  <a:pt x="93" y="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8" name="Line 396"/>
          <p:cNvSpPr>
            <a:spLocks noChangeShapeType="1"/>
          </p:cNvSpPr>
          <p:nvPr/>
        </p:nvSpPr>
        <p:spPr bwMode="auto">
          <a:xfrm flipH="1" flipV="1">
            <a:off x="5584889" y="3651519"/>
            <a:ext cx="216877" cy="2270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 name="Line 397"/>
          <p:cNvSpPr>
            <a:spLocks noChangeShapeType="1"/>
          </p:cNvSpPr>
          <p:nvPr/>
        </p:nvSpPr>
        <p:spPr bwMode="auto">
          <a:xfrm>
            <a:off x="5482313" y="3591199"/>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0" name="Line 398"/>
          <p:cNvSpPr>
            <a:spLocks noChangeShapeType="1"/>
          </p:cNvSpPr>
          <p:nvPr/>
        </p:nvSpPr>
        <p:spPr bwMode="auto">
          <a:xfrm flipV="1">
            <a:off x="3293028" y="3627706"/>
            <a:ext cx="102577" cy="68262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1" name="Line 399"/>
          <p:cNvSpPr>
            <a:spLocks noChangeShapeType="1"/>
          </p:cNvSpPr>
          <p:nvPr/>
        </p:nvSpPr>
        <p:spPr bwMode="auto">
          <a:xfrm flipH="1" flipV="1">
            <a:off x="3728245" y="3073674"/>
            <a:ext cx="215411" cy="96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2" name="Line 400"/>
          <p:cNvSpPr>
            <a:spLocks noChangeShapeType="1"/>
          </p:cNvSpPr>
          <p:nvPr/>
        </p:nvSpPr>
        <p:spPr bwMode="auto">
          <a:xfrm flipV="1">
            <a:off x="3622737" y="3073674"/>
            <a:ext cx="105508" cy="434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3" name="Freeform 401"/>
          <p:cNvSpPr>
            <a:spLocks/>
          </p:cNvSpPr>
          <p:nvPr/>
        </p:nvSpPr>
        <p:spPr bwMode="auto">
          <a:xfrm>
            <a:off x="4707122" y="2943499"/>
            <a:ext cx="227134" cy="300037"/>
          </a:xfrm>
          <a:custGeom>
            <a:avLst/>
            <a:gdLst>
              <a:gd name="T0" fmla="*/ 2147483647 w 98"/>
              <a:gd name="T1" fmla="*/ 0 h 115"/>
              <a:gd name="T2" fmla="*/ 2147483647 w 98"/>
              <a:gd name="T3" fmla="*/ 2147483647 h 115"/>
              <a:gd name="T4" fmla="*/ 0 w 98"/>
              <a:gd name="T5" fmla="*/ 2147483647 h 115"/>
              <a:gd name="T6" fmla="*/ 2147483647 w 98"/>
              <a:gd name="T7" fmla="*/ 0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49" y="0"/>
                </a:moveTo>
                <a:lnTo>
                  <a:pt x="98" y="115"/>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4" name="Freeform 402"/>
          <p:cNvSpPr>
            <a:spLocks/>
          </p:cNvSpPr>
          <p:nvPr/>
        </p:nvSpPr>
        <p:spPr bwMode="auto">
          <a:xfrm>
            <a:off x="4821423" y="2943499"/>
            <a:ext cx="218342" cy="300037"/>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82"/>
                </a:moveTo>
                <a:lnTo>
                  <a:pt x="0" y="0"/>
                </a:lnTo>
                <a:lnTo>
                  <a:pt x="49" y="115"/>
                </a:lnTo>
                <a:lnTo>
                  <a:pt x="94" y="8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5" name="Freeform 403"/>
          <p:cNvSpPr>
            <a:spLocks/>
          </p:cNvSpPr>
          <p:nvPr/>
        </p:nvSpPr>
        <p:spPr bwMode="auto">
          <a:xfrm>
            <a:off x="4170791" y="2930799"/>
            <a:ext cx="216877" cy="300037"/>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6" name="Line 404"/>
          <p:cNvSpPr>
            <a:spLocks noChangeShapeType="1"/>
          </p:cNvSpPr>
          <p:nvPr/>
        </p:nvSpPr>
        <p:spPr bwMode="auto">
          <a:xfrm flipH="1" flipV="1">
            <a:off x="4821423" y="2943494"/>
            <a:ext cx="218342" cy="2143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7" name="Line 405"/>
          <p:cNvSpPr>
            <a:spLocks noChangeShapeType="1"/>
          </p:cNvSpPr>
          <p:nvPr/>
        </p:nvSpPr>
        <p:spPr bwMode="auto">
          <a:xfrm flipV="1">
            <a:off x="4707124" y="2943499"/>
            <a:ext cx="114300" cy="130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8" name="Line 406"/>
          <p:cNvSpPr>
            <a:spLocks noChangeShapeType="1"/>
          </p:cNvSpPr>
          <p:nvPr/>
        </p:nvSpPr>
        <p:spPr bwMode="auto">
          <a:xfrm flipH="1" flipV="1">
            <a:off x="4273368" y="2930799"/>
            <a:ext cx="216877" cy="96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 name="Line 407"/>
          <p:cNvSpPr>
            <a:spLocks noChangeShapeType="1"/>
          </p:cNvSpPr>
          <p:nvPr/>
        </p:nvSpPr>
        <p:spPr bwMode="auto">
          <a:xfrm flipV="1">
            <a:off x="4170794" y="2930799"/>
            <a:ext cx="102577" cy="300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0" name="Freeform 408"/>
          <p:cNvSpPr>
            <a:spLocks/>
          </p:cNvSpPr>
          <p:nvPr/>
        </p:nvSpPr>
        <p:spPr bwMode="auto">
          <a:xfrm>
            <a:off x="5699189" y="3878533"/>
            <a:ext cx="213946" cy="504825"/>
          </a:xfrm>
          <a:custGeom>
            <a:avLst/>
            <a:gdLst>
              <a:gd name="T0" fmla="*/ 2147483647 w 93"/>
              <a:gd name="T1" fmla="*/ 0 h 193"/>
              <a:gd name="T2" fmla="*/ 2147483647 w 93"/>
              <a:gd name="T3" fmla="*/ 2147483647 h 193"/>
              <a:gd name="T4" fmla="*/ 0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0"/>
                </a:moveTo>
                <a:lnTo>
                  <a:pt x="93" y="193"/>
                </a:lnTo>
                <a:lnTo>
                  <a:pt x="0" y="18"/>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1" name="Freeform 409"/>
          <p:cNvSpPr>
            <a:spLocks/>
          </p:cNvSpPr>
          <p:nvPr/>
        </p:nvSpPr>
        <p:spPr bwMode="auto">
          <a:xfrm>
            <a:off x="5801764" y="3878533"/>
            <a:ext cx="228600" cy="504825"/>
          </a:xfrm>
          <a:custGeom>
            <a:avLst/>
            <a:gdLst>
              <a:gd name="T0" fmla="*/ 2147483647 w 99"/>
              <a:gd name="T1" fmla="*/ 2147483647 h 193"/>
              <a:gd name="T2" fmla="*/ 0 w 99"/>
              <a:gd name="T3" fmla="*/ 0 h 193"/>
              <a:gd name="T4" fmla="*/ 2147483647 w 99"/>
              <a:gd name="T5" fmla="*/ 2147483647 h 193"/>
              <a:gd name="T6" fmla="*/ 2147483647 w 99"/>
              <a:gd name="T7" fmla="*/ 2147483647 h 193"/>
              <a:gd name="T8" fmla="*/ 0 60000 65536"/>
              <a:gd name="T9" fmla="*/ 0 60000 65536"/>
              <a:gd name="T10" fmla="*/ 0 60000 65536"/>
              <a:gd name="T11" fmla="*/ 0 60000 65536"/>
              <a:gd name="T12" fmla="*/ 0 w 99"/>
              <a:gd name="T13" fmla="*/ 0 h 193"/>
              <a:gd name="T14" fmla="*/ 99 w 99"/>
              <a:gd name="T15" fmla="*/ 193 h 193"/>
            </a:gdLst>
            <a:ahLst/>
            <a:cxnLst>
              <a:cxn ang="T8">
                <a:pos x="T0" y="T1"/>
              </a:cxn>
              <a:cxn ang="T9">
                <a:pos x="T2" y="T3"/>
              </a:cxn>
              <a:cxn ang="T10">
                <a:pos x="T4" y="T5"/>
              </a:cxn>
              <a:cxn ang="T11">
                <a:pos x="T6" y="T7"/>
              </a:cxn>
            </a:cxnLst>
            <a:rect l="T12" t="T13" r="T14" b="T15"/>
            <a:pathLst>
              <a:path w="99" h="193">
                <a:moveTo>
                  <a:pt x="99" y="165"/>
                </a:moveTo>
                <a:lnTo>
                  <a:pt x="0" y="0"/>
                </a:lnTo>
                <a:lnTo>
                  <a:pt x="49" y="193"/>
                </a:lnTo>
                <a:lnTo>
                  <a:pt x="9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2" name="Line 410"/>
          <p:cNvSpPr>
            <a:spLocks noChangeShapeType="1"/>
          </p:cNvSpPr>
          <p:nvPr/>
        </p:nvSpPr>
        <p:spPr bwMode="auto">
          <a:xfrm>
            <a:off x="5801765" y="3878531"/>
            <a:ext cx="10258" cy="14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3" name="Line 411"/>
          <p:cNvSpPr>
            <a:spLocks noChangeShapeType="1"/>
          </p:cNvSpPr>
          <p:nvPr/>
        </p:nvSpPr>
        <p:spPr bwMode="auto">
          <a:xfrm flipH="1" flipV="1">
            <a:off x="5801764" y="3878531"/>
            <a:ext cx="228600" cy="4318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4" name="Line 412"/>
          <p:cNvSpPr>
            <a:spLocks noChangeShapeType="1"/>
          </p:cNvSpPr>
          <p:nvPr/>
        </p:nvSpPr>
        <p:spPr bwMode="auto">
          <a:xfrm flipV="1">
            <a:off x="5699190" y="3878533"/>
            <a:ext cx="102577" cy="47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5" name="Freeform 413"/>
          <p:cNvSpPr>
            <a:spLocks/>
          </p:cNvSpPr>
          <p:nvPr/>
        </p:nvSpPr>
        <p:spPr bwMode="auto">
          <a:xfrm>
            <a:off x="3178725" y="4310331"/>
            <a:ext cx="216877"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6" name="Freeform 414"/>
          <p:cNvSpPr>
            <a:spLocks/>
          </p:cNvSpPr>
          <p:nvPr/>
        </p:nvSpPr>
        <p:spPr bwMode="auto">
          <a:xfrm>
            <a:off x="3293026" y="3878531"/>
            <a:ext cx="216877" cy="528638"/>
          </a:xfrm>
          <a:custGeom>
            <a:avLst/>
            <a:gdLst>
              <a:gd name="T0" fmla="*/ 2147483647 w 94"/>
              <a:gd name="T1" fmla="*/ 0 h 202"/>
              <a:gd name="T2" fmla="*/ 0 w 94"/>
              <a:gd name="T3" fmla="*/ 2147483647 h 202"/>
              <a:gd name="T4" fmla="*/ 2147483647 w 94"/>
              <a:gd name="T5" fmla="*/ 2147483647 h 202"/>
              <a:gd name="T6" fmla="*/ 2147483647 w 94"/>
              <a:gd name="T7" fmla="*/ 0 h 202"/>
              <a:gd name="T8" fmla="*/ 0 60000 65536"/>
              <a:gd name="T9" fmla="*/ 0 60000 65536"/>
              <a:gd name="T10" fmla="*/ 0 60000 65536"/>
              <a:gd name="T11" fmla="*/ 0 60000 65536"/>
              <a:gd name="T12" fmla="*/ 0 w 94"/>
              <a:gd name="T13" fmla="*/ 0 h 202"/>
              <a:gd name="T14" fmla="*/ 94 w 94"/>
              <a:gd name="T15" fmla="*/ 202 h 202"/>
            </a:gdLst>
            <a:ahLst/>
            <a:cxnLst>
              <a:cxn ang="T8">
                <a:pos x="T0" y="T1"/>
              </a:cxn>
              <a:cxn ang="T9">
                <a:pos x="T2" y="T3"/>
              </a:cxn>
              <a:cxn ang="T10">
                <a:pos x="T4" y="T5"/>
              </a:cxn>
              <a:cxn ang="T11">
                <a:pos x="T6" y="T7"/>
              </a:cxn>
            </a:cxnLst>
            <a:rect l="T12" t="T13" r="T14" b="T15"/>
            <a:pathLst>
              <a:path w="94" h="202">
                <a:moveTo>
                  <a:pt x="94" y="0"/>
                </a:moveTo>
                <a:lnTo>
                  <a:pt x="0" y="165"/>
                </a:lnTo>
                <a:lnTo>
                  <a:pt x="45" y="202"/>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7" name="Freeform 415"/>
          <p:cNvSpPr>
            <a:spLocks/>
          </p:cNvSpPr>
          <p:nvPr/>
        </p:nvSpPr>
        <p:spPr bwMode="auto">
          <a:xfrm>
            <a:off x="5913134" y="4310331"/>
            <a:ext cx="219808"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8"/>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8" name="Freeform 416"/>
          <p:cNvSpPr>
            <a:spLocks/>
          </p:cNvSpPr>
          <p:nvPr/>
        </p:nvSpPr>
        <p:spPr bwMode="auto">
          <a:xfrm>
            <a:off x="6030364" y="4310331"/>
            <a:ext cx="215412" cy="96838"/>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9" name="Freeform 417"/>
          <p:cNvSpPr>
            <a:spLocks/>
          </p:cNvSpPr>
          <p:nvPr/>
        </p:nvSpPr>
        <p:spPr bwMode="auto">
          <a:xfrm>
            <a:off x="2632140" y="4310331"/>
            <a:ext cx="218342"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0" name="Freeform 418"/>
          <p:cNvSpPr>
            <a:spLocks/>
          </p:cNvSpPr>
          <p:nvPr/>
        </p:nvSpPr>
        <p:spPr bwMode="auto">
          <a:xfrm>
            <a:off x="2744974" y="4310331"/>
            <a:ext cx="219808" cy="968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1" name="Line 419"/>
          <p:cNvSpPr>
            <a:spLocks noChangeShapeType="1"/>
          </p:cNvSpPr>
          <p:nvPr/>
        </p:nvSpPr>
        <p:spPr bwMode="auto">
          <a:xfrm flipH="1">
            <a:off x="3293026" y="3878531"/>
            <a:ext cx="216877" cy="4318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 name="Line 420"/>
          <p:cNvSpPr>
            <a:spLocks noChangeShapeType="1"/>
          </p:cNvSpPr>
          <p:nvPr/>
        </p:nvSpPr>
        <p:spPr bwMode="auto">
          <a:xfrm flipV="1">
            <a:off x="3178728" y="4310336"/>
            <a:ext cx="114300" cy="7302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3" name="Line 421"/>
          <p:cNvSpPr>
            <a:spLocks noChangeShapeType="1"/>
          </p:cNvSpPr>
          <p:nvPr/>
        </p:nvSpPr>
        <p:spPr bwMode="auto">
          <a:xfrm flipH="1" flipV="1">
            <a:off x="2744974" y="4310333"/>
            <a:ext cx="219808"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4" name="Line 422"/>
          <p:cNvSpPr>
            <a:spLocks noChangeShapeType="1"/>
          </p:cNvSpPr>
          <p:nvPr/>
        </p:nvSpPr>
        <p:spPr bwMode="auto">
          <a:xfrm flipH="1" flipV="1">
            <a:off x="6030364" y="4310333"/>
            <a:ext cx="215412"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5" name="Line 423"/>
          <p:cNvSpPr>
            <a:spLocks noChangeShapeType="1"/>
          </p:cNvSpPr>
          <p:nvPr/>
        </p:nvSpPr>
        <p:spPr bwMode="auto">
          <a:xfrm flipH="1">
            <a:off x="5913133" y="4310336"/>
            <a:ext cx="117231"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6" name="Line 424"/>
          <p:cNvSpPr>
            <a:spLocks noChangeShapeType="1"/>
          </p:cNvSpPr>
          <p:nvPr/>
        </p:nvSpPr>
        <p:spPr bwMode="auto">
          <a:xfrm flipV="1">
            <a:off x="2632138" y="4310336"/>
            <a:ext cx="112834"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7" name="Freeform 425"/>
          <p:cNvSpPr>
            <a:spLocks/>
          </p:cNvSpPr>
          <p:nvPr/>
        </p:nvSpPr>
        <p:spPr bwMode="auto">
          <a:xfrm>
            <a:off x="3842548" y="3170511"/>
            <a:ext cx="213946" cy="384175"/>
          </a:xfrm>
          <a:custGeom>
            <a:avLst/>
            <a:gdLst>
              <a:gd name="T0" fmla="*/ 2147483647 w 93"/>
              <a:gd name="T1" fmla="*/ 0 h 147"/>
              <a:gd name="T2" fmla="*/ 2147483647 w 93"/>
              <a:gd name="T3" fmla="*/ 2147483647 h 147"/>
              <a:gd name="T4" fmla="*/ 0 w 93"/>
              <a:gd name="T5" fmla="*/ 2147483647 h 147"/>
              <a:gd name="T6" fmla="*/ 2147483647 w 93"/>
              <a:gd name="T7" fmla="*/ 0 h 147"/>
              <a:gd name="T8" fmla="*/ 0 60000 65536"/>
              <a:gd name="T9" fmla="*/ 0 60000 65536"/>
              <a:gd name="T10" fmla="*/ 0 60000 65536"/>
              <a:gd name="T11" fmla="*/ 0 60000 65536"/>
              <a:gd name="T12" fmla="*/ 0 w 93"/>
              <a:gd name="T13" fmla="*/ 0 h 147"/>
              <a:gd name="T14" fmla="*/ 93 w 93"/>
              <a:gd name="T15" fmla="*/ 147 h 147"/>
            </a:gdLst>
            <a:ahLst/>
            <a:cxnLst>
              <a:cxn ang="T8">
                <a:pos x="T0" y="T1"/>
              </a:cxn>
              <a:cxn ang="T9">
                <a:pos x="T2" y="T3"/>
              </a:cxn>
              <a:cxn ang="T10">
                <a:pos x="T4" y="T5"/>
              </a:cxn>
              <a:cxn ang="T11">
                <a:pos x="T6" y="T7"/>
              </a:cxn>
            </a:cxnLst>
            <a:rect l="T12" t="T13" r="T14" b="T15"/>
            <a:pathLst>
              <a:path w="93" h="147">
                <a:moveTo>
                  <a:pt x="44" y="0"/>
                </a:moveTo>
                <a:lnTo>
                  <a:pt x="93" y="142"/>
                </a:lnTo>
                <a:lnTo>
                  <a:pt x="0" y="147"/>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8" name="Freeform 426"/>
          <p:cNvSpPr>
            <a:spLocks/>
          </p:cNvSpPr>
          <p:nvPr/>
        </p:nvSpPr>
        <p:spPr bwMode="auto">
          <a:xfrm>
            <a:off x="3943659" y="3170511"/>
            <a:ext cx="227135" cy="371475"/>
          </a:xfrm>
          <a:custGeom>
            <a:avLst/>
            <a:gdLst>
              <a:gd name="T0" fmla="*/ 2147483647 w 98"/>
              <a:gd name="T1" fmla="*/ 2147483647 h 142"/>
              <a:gd name="T2" fmla="*/ 0 w 98"/>
              <a:gd name="T3" fmla="*/ 0 h 142"/>
              <a:gd name="T4" fmla="*/ 2147483647 w 98"/>
              <a:gd name="T5" fmla="*/ 2147483647 h 142"/>
              <a:gd name="T6" fmla="*/ 2147483647 w 98"/>
              <a:gd name="T7" fmla="*/ 2147483647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23"/>
                </a:moveTo>
                <a:lnTo>
                  <a:pt x="0" y="0"/>
                </a:lnTo>
                <a:lnTo>
                  <a:pt x="49" y="142"/>
                </a:lnTo>
                <a:lnTo>
                  <a:pt x="98"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9" name="Freeform 427"/>
          <p:cNvSpPr>
            <a:spLocks/>
          </p:cNvSpPr>
          <p:nvPr/>
        </p:nvSpPr>
        <p:spPr bwMode="auto">
          <a:xfrm>
            <a:off x="4934256" y="3157806"/>
            <a:ext cx="216877" cy="323850"/>
          </a:xfrm>
          <a:custGeom>
            <a:avLst/>
            <a:gdLst>
              <a:gd name="T0" fmla="*/ 2147483647 w 94"/>
              <a:gd name="T1" fmla="*/ 0 h 124"/>
              <a:gd name="T2" fmla="*/ 2147483647 w 94"/>
              <a:gd name="T3" fmla="*/ 2147483647 h 124"/>
              <a:gd name="T4" fmla="*/ 0 w 94"/>
              <a:gd name="T5" fmla="*/ 2147483647 h 124"/>
              <a:gd name="T6" fmla="*/ 2147483647 w 94"/>
              <a:gd name="T7" fmla="*/ 0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45" y="0"/>
                </a:moveTo>
                <a:lnTo>
                  <a:pt x="94" y="124"/>
                </a:lnTo>
                <a:lnTo>
                  <a:pt x="0" y="3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0" name="Freeform 428"/>
          <p:cNvSpPr>
            <a:spLocks/>
          </p:cNvSpPr>
          <p:nvPr/>
        </p:nvSpPr>
        <p:spPr bwMode="auto">
          <a:xfrm>
            <a:off x="5039764" y="3157806"/>
            <a:ext cx="215412" cy="323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74"/>
                </a:moveTo>
                <a:lnTo>
                  <a:pt x="0" y="0"/>
                </a:lnTo>
                <a:lnTo>
                  <a:pt x="49" y="124"/>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1" name="Line 429"/>
          <p:cNvSpPr>
            <a:spLocks noChangeShapeType="1"/>
          </p:cNvSpPr>
          <p:nvPr/>
        </p:nvSpPr>
        <p:spPr bwMode="auto">
          <a:xfrm flipH="1" flipV="1">
            <a:off x="3943659" y="3170511"/>
            <a:ext cx="227135"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2" name="Line 430"/>
          <p:cNvSpPr>
            <a:spLocks noChangeShapeType="1"/>
          </p:cNvSpPr>
          <p:nvPr/>
        </p:nvSpPr>
        <p:spPr bwMode="auto">
          <a:xfrm flipV="1">
            <a:off x="3842548" y="3170511"/>
            <a:ext cx="101111" cy="384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3" name="Line 431"/>
          <p:cNvSpPr>
            <a:spLocks noChangeShapeType="1"/>
          </p:cNvSpPr>
          <p:nvPr/>
        </p:nvSpPr>
        <p:spPr bwMode="auto">
          <a:xfrm flipH="1" flipV="1">
            <a:off x="5039764" y="3157811"/>
            <a:ext cx="215412" cy="1936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4" name="Line 432"/>
          <p:cNvSpPr>
            <a:spLocks noChangeShapeType="1"/>
          </p:cNvSpPr>
          <p:nvPr/>
        </p:nvSpPr>
        <p:spPr bwMode="auto">
          <a:xfrm flipV="1">
            <a:off x="4934256" y="3157811"/>
            <a:ext cx="105508" cy="857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5" name="Freeform 433"/>
          <p:cNvSpPr>
            <a:spLocks/>
          </p:cNvSpPr>
          <p:nvPr/>
        </p:nvSpPr>
        <p:spPr bwMode="auto">
          <a:xfrm>
            <a:off x="4490245" y="3027631"/>
            <a:ext cx="216877" cy="215900"/>
          </a:xfrm>
          <a:custGeom>
            <a:avLst/>
            <a:gdLst>
              <a:gd name="T0" fmla="*/ 2147483647 w 94"/>
              <a:gd name="T1" fmla="*/ 2147483647 h 83"/>
              <a:gd name="T2" fmla="*/ 0 w 94"/>
              <a:gd name="T3" fmla="*/ 0 h 83"/>
              <a:gd name="T4" fmla="*/ 2147483647 w 94"/>
              <a:gd name="T5" fmla="*/ 2147483647 h 83"/>
              <a:gd name="T6" fmla="*/ 2147483647 w 94"/>
              <a:gd name="T7" fmla="*/ 2147483647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94" y="18"/>
                </a:moveTo>
                <a:lnTo>
                  <a:pt x="0" y="0"/>
                </a:lnTo>
                <a:lnTo>
                  <a:pt x="49" y="83"/>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6" name="Freeform 434"/>
          <p:cNvSpPr>
            <a:spLocks/>
          </p:cNvSpPr>
          <p:nvPr/>
        </p:nvSpPr>
        <p:spPr bwMode="auto">
          <a:xfrm>
            <a:off x="3509902" y="3508649"/>
            <a:ext cx="218343" cy="369887"/>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24"/>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7" name="Freeform 435"/>
          <p:cNvSpPr>
            <a:spLocks/>
          </p:cNvSpPr>
          <p:nvPr/>
        </p:nvSpPr>
        <p:spPr bwMode="auto">
          <a:xfrm>
            <a:off x="3622740" y="3508644"/>
            <a:ext cx="219808" cy="323850"/>
          </a:xfrm>
          <a:custGeom>
            <a:avLst/>
            <a:gdLst>
              <a:gd name="T0" fmla="*/ 2147483647 w 94"/>
              <a:gd name="T1" fmla="*/ 2147483647 h 124"/>
              <a:gd name="T2" fmla="*/ 0 w 94"/>
              <a:gd name="T3" fmla="*/ 0 h 124"/>
              <a:gd name="T4" fmla="*/ 2147483647 w 94"/>
              <a:gd name="T5" fmla="*/ 2147483647 h 124"/>
              <a:gd name="T6" fmla="*/ 2147483647 w 94"/>
              <a:gd name="T7" fmla="*/ 2147483647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94" y="18"/>
                </a:moveTo>
                <a:lnTo>
                  <a:pt x="0" y="0"/>
                </a:lnTo>
                <a:lnTo>
                  <a:pt x="45" y="124"/>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8" name="Line 436"/>
          <p:cNvSpPr>
            <a:spLocks noChangeShapeType="1"/>
          </p:cNvSpPr>
          <p:nvPr/>
        </p:nvSpPr>
        <p:spPr bwMode="auto">
          <a:xfrm flipH="1" flipV="1">
            <a:off x="4490245" y="3027631"/>
            <a:ext cx="216877" cy="460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9" name="Line 437"/>
          <p:cNvSpPr>
            <a:spLocks noChangeShapeType="1"/>
          </p:cNvSpPr>
          <p:nvPr/>
        </p:nvSpPr>
        <p:spPr bwMode="auto">
          <a:xfrm flipV="1">
            <a:off x="3509903" y="3508649"/>
            <a:ext cx="112835" cy="3698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0" name="Freeform 438"/>
          <p:cNvSpPr>
            <a:spLocks/>
          </p:cNvSpPr>
          <p:nvPr/>
        </p:nvSpPr>
        <p:spPr bwMode="auto">
          <a:xfrm>
            <a:off x="5151133" y="3351486"/>
            <a:ext cx="216877" cy="360363"/>
          </a:xfrm>
          <a:custGeom>
            <a:avLst/>
            <a:gdLst>
              <a:gd name="T0" fmla="*/ 2147483647 w 93"/>
              <a:gd name="T1" fmla="*/ 0 h 138"/>
              <a:gd name="T2" fmla="*/ 2147483647 w 93"/>
              <a:gd name="T3" fmla="*/ 2147483647 h 138"/>
              <a:gd name="T4" fmla="*/ 0 w 93"/>
              <a:gd name="T5" fmla="*/ 2147483647 h 138"/>
              <a:gd name="T6" fmla="*/ 2147483647 w 93"/>
              <a:gd name="T7" fmla="*/ 0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44" y="0"/>
                </a:moveTo>
                <a:lnTo>
                  <a:pt x="93" y="138"/>
                </a:lnTo>
                <a:lnTo>
                  <a:pt x="0" y="5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1" name="Freeform 439"/>
          <p:cNvSpPr>
            <a:spLocks/>
          </p:cNvSpPr>
          <p:nvPr/>
        </p:nvSpPr>
        <p:spPr bwMode="auto">
          <a:xfrm>
            <a:off x="5255176" y="3351486"/>
            <a:ext cx="227134" cy="360363"/>
          </a:xfrm>
          <a:custGeom>
            <a:avLst/>
            <a:gdLst>
              <a:gd name="T0" fmla="*/ 2147483647 w 98"/>
              <a:gd name="T1" fmla="*/ 2147483647 h 138"/>
              <a:gd name="T2" fmla="*/ 0 w 98"/>
              <a:gd name="T3" fmla="*/ 0 h 138"/>
              <a:gd name="T4" fmla="*/ 2147483647 w 98"/>
              <a:gd name="T5" fmla="*/ 2147483647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92"/>
                </a:moveTo>
                <a:lnTo>
                  <a:pt x="0" y="0"/>
                </a:lnTo>
                <a:lnTo>
                  <a:pt x="49" y="138"/>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2" name="Freeform 440"/>
          <p:cNvSpPr>
            <a:spLocks/>
          </p:cNvSpPr>
          <p:nvPr/>
        </p:nvSpPr>
        <p:spPr bwMode="auto">
          <a:xfrm>
            <a:off x="2850482" y="4346844"/>
            <a:ext cx="227135" cy="96837"/>
          </a:xfrm>
          <a:custGeom>
            <a:avLst/>
            <a:gdLst>
              <a:gd name="T0" fmla="*/ 2147483647 w 98"/>
              <a:gd name="T1" fmla="*/ 0 h 37"/>
              <a:gd name="T2" fmla="*/ 2147483647 w 98"/>
              <a:gd name="T3" fmla="*/ 2147483647 h 37"/>
              <a:gd name="T4" fmla="*/ 0 w 98"/>
              <a:gd name="T5" fmla="*/ 2147483647 h 37"/>
              <a:gd name="T6" fmla="*/ 2147483647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3" name="Freeform 441"/>
          <p:cNvSpPr>
            <a:spLocks/>
          </p:cNvSpPr>
          <p:nvPr/>
        </p:nvSpPr>
        <p:spPr bwMode="auto">
          <a:xfrm>
            <a:off x="2964782" y="4346844"/>
            <a:ext cx="213946" cy="968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4" name="Line 442"/>
          <p:cNvSpPr>
            <a:spLocks noChangeShapeType="1"/>
          </p:cNvSpPr>
          <p:nvPr/>
        </p:nvSpPr>
        <p:spPr bwMode="auto">
          <a:xfrm flipH="1" flipV="1">
            <a:off x="5255176" y="3351486"/>
            <a:ext cx="227134" cy="2397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5" name="Line 443"/>
          <p:cNvSpPr>
            <a:spLocks noChangeShapeType="1"/>
          </p:cNvSpPr>
          <p:nvPr/>
        </p:nvSpPr>
        <p:spPr bwMode="auto">
          <a:xfrm flipV="1">
            <a:off x="5151136" y="3351486"/>
            <a:ext cx="104043" cy="130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6" name="Line 444"/>
          <p:cNvSpPr>
            <a:spLocks noChangeShapeType="1"/>
          </p:cNvSpPr>
          <p:nvPr/>
        </p:nvSpPr>
        <p:spPr bwMode="auto">
          <a:xfrm flipH="1" flipV="1">
            <a:off x="2964782" y="4346844"/>
            <a:ext cx="213946"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7" name="Line 445"/>
          <p:cNvSpPr>
            <a:spLocks noChangeShapeType="1"/>
          </p:cNvSpPr>
          <p:nvPr/>
        </p:nvSpPr>
        <p:spPr bwMode="auto">
          <a:xfrm flipV="1">
            <a:off x="6132943" y="4346847"/>
            <a:ext cx="112835"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8" name="Freeform 446"/>
          <p:cNvSpPr>
            <a:spLocks/>
          </p:cNvSpPr>
          <p:nvPr/>
        </p:nvSpPr>
        <p:spPr bwMode="auto">
          <a:xfrm>
            <a:off x="4056491" y="3230831"/>
            <a:ext cx="216877" cy="311150"/>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01"/>
                </a:lnTo>
                <a:lnTo>
                  <a:pt x="0" y="11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9" name="Freeform 447"/>
          <p:cNvSpPr>
            <a:spLocks/>
          </p:cNvSpPr>
          <p:nvPr/>
        </p:nvSpPr>
        <p:spPr bwMode="auto">
          <a:xfrm>
            <a:off x="4170791" y="3230836"/>
            <a:ext cx="216877" cy="263525"/>
          </a:xfrm>
          <a:custGeom>
            <a:avLst/>
            <a:gdLst>
              <a:gd name="T0" fmla="*/ 2147483647 w 94"/>
              <a:gd name="T1" fmla="*/ 0 h 101"/>
              <a:gd name="T2" fmla="*/ 0 w 94"/>
              <a:gd name="T3" fmla="*/ 0 h 101"/>
              <a:gd name="T4" fmla="*/ 2147483647 w 94"/>
              <a:gd name="T5" fmla="*/ 2147483647 h 101"/>
              <a:gd name="T6" fmla="*/ 2147483647 w 94"/>
              <a:gd name="T7" fmla="*/ 0 h 101"/>
              <a:gd name="T8" fmla="*/ 0 60000 65536"/>
              <a:gd name="T9" fmla="*/ 0 60000 65536"/>
              <a:gd name="T10" fmla="*/ 0 60000 65536"/>
              <a:gd name="T11" fmla="*/ 0 60000 65536"/>
              <a:gd name="T12" fmla="*/ 0 w 94"/>
              <a:gd name="T13" fmla="*/ 0 h 101"/>
              <a:gd name="T14" fmla="*/ 94 w 94"/>
              <a:gd name="T15" fmla="*/ 101 h 101"/>
            </a:gdLst>
            <a:ahLst/>
            <a:cxnLst>
              <a:cxn ang="T8">
                <a:pos x="T0" y="T1"/>
              </a:cxn>
              <a:cxn ang="T9">
                <a:pos x="T2" y="T3"/>
              </a:cxn>
              <a:cxn ang="T10">
                <a:pos x="T4" y="T5"/>
              </a:cxn>
              <a:cxn ang="T11">
                <a:pos x="T6" y="T7"/>
              </a:cxn>
            </a:cxnLst>
            <a:rect l="T12" t="T13" r="T14" b="T15"/>
            <a:pathLst>
              <a:path w="94" h="101">
                <a:moveTo>
                  <a:pt x="94" y="0"/>
                </a:moveTo>
                <a:lnTo>
                  <a:pt x="0" y="0"/>
                </a:lnTo>
                <a:lnTo>
                  <a:pt x="45" y="10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0" name="Line 448"/>
          <p:cNvSpPr>
            <a:spLocks noChangeShapeType="1"/>
          </p:cNvSpPr>
          <p:nvPr/>
        </p:nvSpPr>
        <p:spPr bwMode="auto">
          <a:xfrm flipH="1">
            <a:off x="4170791" y="3230836"/>
            <a:ext cx="216877"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1" name="Line 449"/>
          <p:cNvSpPr>
            <a:spLocks noChangeShapeType="1"/>
          </p:cNvSpPr>
          <p:nvPr/>
        </p:nvSpPr>
        <p:spPr bwMode="auto">
          <a:xfrm flipV="1">
            <a:off x="4056494" y="3230831"/>
            <a:ext cx="114300" cy="311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2" name="Freeform 450"/>
          <p:cNvSpPr>
            <a:spLocks/>
          </p:cNvSpPr>
          <p:nvPr/>
        </p:nvSpPr>
        <p:spPr bwMode="auto">
          <a:xfrm>
            <a:off x="5368010" y="3591199"/>
            <a:ext cx="216877" cy="371475"/>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42"/>
                </a:lnTo>
                <a:lnTo>
                  <a:pt x="0" y="4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3" name="Freeform 451"/>
          <p:cNvSpPr>
            <a:spLocks/>
          </p:cNvSpPr>
          <p:nvPr/>
        </p:nvSpPr>
        <p:spPr bwMode="auto">
          <a:xfrm>
            <a:off x="5482310" y="3591199"/>
            <a:ext cx="216877" cy="371475"/>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128"/>
                </a:moveTo>
                <a:lnTo>
                  <a:pt x="0" y="0"/>
                </a:lnTo>
                <a:lnTo>
                  <a:pt x="45" y="142"/>
                </a:lnTo>
                <a:lnTo>
                  <a:pt x="94" y="1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4" name="Freeform 452"/>
          <p:cNvSpPr>
            <a:spLocks/>
          </p:cNvSpPr>
          <p:nvPr/>
        </p:nvSpPr>
        <p:spPr bwMode="auto">
          <a:xfrm>
            <a:off x="4604545" y="3073674"/>
            <a:ext cx="216877" cy="301625"/>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6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5" name="Freeform 453"/>
          <p:cNvSpPr>
            <a:spLocks/>
          </p:cNvSpPr>
          <p:nvPr/>
        </p:nvSpPr>
        <p:spPr bwMode="auto">
          <a:xfrm>
            <a:off x="4707122" y="3073674"/>
            <a:ext cx="227134" cy="301625"/>
          </a:xfrm>
          <a:custGeom>
            <a:avLst/>
            <a:gdLst>
              <a:gd name="T0" fmla="*/ 2147483647 w 98"/>
              <a:gd name="T1" fmla="*/ 2147483647 h 115"/>
              <a:gd name="T2" fmla="*/ 0 w 98"/>
              <a:gd name="T3" fmla="*/ 0 h 115"/>
              <a:gd name="T4" fmla="*/ 2147483647 w 98"/>
              <a:gd name="T5" fmla="*/ 2147483647 h 115"/>
              <a:gd name="T6" fmla="*/ 2147483647 w 98"/>
              <a:gd name="T7" fmla="*/ 2147483647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98" y="65"/>
                </a:moveTo>
                <a:lnTo>
                  <a:pt x="0" y="0"/>
                </a:lnTo>
                <a:lnTo>
                  <a:pt x="49" y="115"/>
                </a:lnTo>
                <a:lnTo>
                  <a:pt x="98"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6" name="Freeform 454"/>
          <p:cNvSpPr>
            <a:spLocks/>
          </p:cNvSpPr>
          <p:nvPr/>
        </p:nvSpPr>
        <p:spPr bwMode="auto">
          <a:xfrm>
            <a:off x="3728245" y="3554686"/>
            <a:ext cx="215411" cy="277813"/>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1"/>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7" name="Freeform 455"/>
          <p:cNvSpPr>
            <a:spLocks/>
          </p:cNvSpPr>
          <p:nvPr/>
        </p:nvSpPr>
        <p:spPr bwMode="auto">
          <a:xfrm>
            <a:off x="3842548" y="3541986"/>
            <a:ext cx="213946" cy="277813"/>
          </a:xfrm>
          <a:custGeom>
            <a:avLst/>
            <a:gdLst>
              <a:gd name="T0" fmla="*/ 2147483647 w 93"/>
              <a:gd name="T1" fmla="*/ 0 h 106"/>
              <a:gd name="T2" fmla="*/ 0 w 93"/>
              <a:gd name="T3" fmla="*/ 2147483647 h 106"/>
              <a:gd name="T4" fmla="*/ 2147483647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0"/>
                </a:moveTo>
                <a:lnTo>
                  <a:pt x="0" y="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8" name="Line 456"/>
          <p:cNvSpPr>
            <a:spLocks noChangeShapeType="1"/>
          </p:cNvSpPr>
          <p:nvPr/>
        </p:nvSpPr>
        <p:spPr bwMode="auto">
          <a:xfrm flipH="1" flipV="1">
            <a:off x="5482310" y="3591194"/>
            <a:ext cx="216877" cy="3349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9" name="Line 457"/>
          <p:cNvSpPr>
            <a:spLocks noChangeShapeType="1"/>
          </p:cNvSpPr>
          <p:nvPr/>
        </p:nvSpPr>
        <p:spPr bwMode="auto">
          <a:xfrm flipV="1">
            <a:off x="5368012" y="3591194"/>
            <a:ext cx="114300" cy="120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0" name="Line 458"/>
          <p:cNvSpPr>
            <a:spLocks noChangeShapeType="1"/>
          </p:cNvSpPr>
          <p:nvPr/>
        </p:nvSpPr>
        <p:spPr bwMode="auto">
          <a:xfrm flipH="1" flipV="1">
            <a:off x="4707122" y="3073669"/>
            <a:ext cx="227134" cy="1698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1" name="Line 459"/>
          <p:cNvSpPr>
            <a:spLocks noChangeShapeType="1"/>
          </p:cNvSpPr>
          <p:nvPr/>
        </p:nvSpPr>
        <p:spPr bwMode="auto">
          <a:xfrm flipV="1">
            <a:off x="4604548" y="3073669"/>
            <a:ext cx="102577" cy="1698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2" name="Line 460"/>
          <p:cNvSpPr>
            <a:spLocks noChangeShapeType="1"/>
          </p:cNvSpPr>
          <p:nvPr/>
        </p:nvSpPr>
        <p:spPr bwMode="auto">
          <a:xfrm flipV="1">
            <a:off x="3728248" y="3554686"/>
            <a:ext cx="114300" cy="277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3" name="Freeform 461"/>
          <p:cNvSpPr>
            <a:spLocks/>
          </p:cNvSpPr>
          <p:nvPr/>
        </p:nvSpPr>
        <p:spPr bwMode="auto">
          <a:xfrm>
            <a:off x="5584889" y="3926160"/>
            <a:ext cx="216877" cy="314325"/>
          </a:xfrm>
          <a:custGeom>
            <a:avLst/>
            <a:gdLst>
              <a:gd name="T0" fmla="*/ 2147483647 w 93"/>
              <a:gd name="T1" fmla="*/ 0 h 120"/>
              <a:gd name="T2" fmla="*/ 2147483647 w 93"/>
              <a:gd name="T3" fmla="*/ 2147483647 h 120"/>
              <a:gd name="T4" fmla="*/ 0 w 93"/>
              <a:gd name="T5" fmla="*/ 2147483647 h 120"/>
              <a:gd name="T6" fmla="*/ 2147483647 w 93"/>
              <a:gd name="T7" fmla="*/ 0 h 120"/>
              <a:gd name="T8" fmla="*/ 0 60000 65536"/>
              <a:gd name="T9" fmla="*/ 0 60000 65536"/>
              <a:gd name="T10" fmla="*/ 0 60000 65536"/>
              <a:gd name="T11" fmla="*/ 0 60000 65536"/>
              <a:gd name="T12" fmla="*/ 0 w 93"/>
              <a:gd name="T13" fmla="*/ 0 h 120"/>
              <a:gd name="T14" fmla="*/ 93 w 93"/>
              <a:gd name="T15" fmla="*/ 120 h 120"/>
            </a:gdLst>
            <a:ahLst/>
            <a:cxnLst>
              <a:cxn ang="T8">
                <a:pos x="T0" y="T1"/>
              </a:cxn>
              <a:cxn ang="T9">
                <a:pos x="T2" y="T3"/>
              </a:cxn>
              <a:cxn ang="T10">
                <a:pos x="T4" y="T5"/>
              </a:cxn>
              <a:cxn ang="T11">
                <a:pos x="T6" y="T7"/>
              </a:cxn>
            </a:cxnLst>
            <a:rect l="T12" t="T13" r="T14" b="T15"/>
            <a:pathLst>
              <a:path w="93" h="120">
                <a:moveTo>
                  <a:pt x="49" y="0"/>
                </a:moveTo>
                <a:lnTo>
                  <a:pt x="93" y="12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4" name="Freeform 462"/>
          <p:cNvSpPr>
            <a:spLocks/>
          </p:cNvSpPr>
          <p:nvPr/>
        </p:nvSpPr>
        <p:spPr bwMode="auto">
          <a:xfrm>
            <a:off x="5699189" y="3926156"/>
            <a:ext cx="213946" cy="457200"/>
          </a:xfrm>
          <a:custGeom>
            <a:avLst/>
            <a:gdLst>
              <a:gd name="T0" fmla="*/ 2147483647 w 93"/>
              <a:gd name="T1" fmla="*/ 2147483647 h 175"/>
              <a:gd name="T2" fmla="*/ 0 w 93"/>
              <a:gd name="T3" fmla="*/ 0 h 175"/>
              <a:gd name="T4" fmla="*/ 2147483647 w 93"/>
              <a:gd name="T5" fmla="*/ 2147483647 h 175"/>
              <a:gd name="T6" fmla="*/ 2147483647 w 93"/>
              <a:gd name="T7" fmla="*/ 2147483647 h 175"/>
              <a:gd name="T8" fmla="*/ 0 60000 65536"/>
              <a:gd name="T9" fmla="*/ 0 60000 65536"/>
              <a:gd name="T10" fmla="*/ 0 60000 65536"/>
              <a:gd name="T11" fmla="*/ 0 60000 65536"/>
              <a:gd name="T12" fmla="*/ 0 w 93"/>
              <a:gd name="T13" fmla="*/ 0 h 175"/>
              <a:gd name="T14" fmla="*/ 93 w 93"/>
              <a:gd name="T15" fmla="*/ 175 h 175"/>
            </a:gdLst>
            <a:ahLst/>
            <a:cxnLst>
              <a:cxn ang="T8">
                <a:pos x="T0" y="T1"/>
              </a:cxn>
              <a:cxn ang="T9">
                <a:pos x="T2" y="T3"/>
              </a:cxn>
              <a:cxn ang="T10">
                <a:pos x="T4" y="T5"/>
              </a:cxn>
              <a:cxn ang="T11">
                <a:pos x="T6" y="T7"/>
              </a:cxn>
            </a:cxnLst>
            <a:rect l="T12" t="T13" r="T14" b="T15"/>
            <a:pathLst>
              <a:path w="93" h="175">
                <a:moveTo>
                  <a:pt x="93" y="175"/>
                </a:moveTo>
                <a:lnTo>
                  <a:pt x="0" y="0"/>
                </a:lnTo>
                <a:lnTo>
                  <a:pt x="44" y="120"/>
                </a:lnTo>
                <a:lnTo>
                  <a:pt x="93" y="17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5" name="Freeform 463"/>
          <p:cNvSpPr>
            <a:spLocks/>
          </p:cNvSpPr>
          <p:nvPr/>
        </p:nvSpPr>
        <p:spPr bwMode="auto">
          <a:xfrm>
            <a:off x="3395605" y="3878531"/>
            <a:ext cx="227135" cy="565150"/>
          </a:xfrm>
          <a:custGeom>
            <a:avLst/>
            <a:gdLst>
              <a:gd name="T0" fmla="*/ 2147483647 w 98"/>
              <a:gd name="T1" fmla="*/ 0 h 216"/>
              <a:gd name="T2" fmla="*/ 2147483647 w 98"/>
              <a:gd name="T3" fmla="*/ 2147483647 h 216"/>
              <a:gd name="T4" fmla="*/ 0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49" y="0"/>
                </a:moveTo>
                <a:lnTo>
                  <a:pt x="98" y="216"/>
                </a:lnTo>
                <a:lnTo>
                  <a:pt x="0" y="20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6" name="Freeform 464"/>
          <p:cNvSpPr>
            <a:spLocks/>
          </p:cNvSpPr>
          <p:nvPr/>
        </p:nvSpPr>
        <p:spPr bwMode="auto">
          <a:xfrm>
            <a:off x="3509902" y="3832495"/>
            <a:ext cx="218343" cy="611187"/>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18"/>
                </a:lnTo>
                <a:lnTo>
                  <a:pt x="49" y="23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7" name="Freeform 465"/>
          <p:cNvSpPr>
            <a:spLocks/>
          </p:cNvSpPr>
          <p:nvPr/>
        </p:nvSpPr>
        <p:spPr bwMode="auto">
          <a:xfrm>
            <a:off x="3077615" y="4383356"/>
            <a:ext cx="215411" cy="84138"/>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8" name="Freeform 466"/>
          <p:cNvSpPr>
            <a:spLocks/>
          </p:cNvSpPr>
          <p:nvPr/>
        </p:nvSpPr>
        <p:spPr bwMode="auto">
          <a:xfrm>
            <a:off x="3178725" y="4383356"/>
            <a:ext cx="216877" cy="84138"/>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49"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9" name="Freeform 467"/>
          <p:cNvSpPr>
            <a:spLocks/>
          </p:cNvSpPr>
          <p:nvPr/>
        </p:nvSpPr>
        <p:spPr bwMode="auto">
          <a:xfrm>
            <a:off x="5913134" y="4383356"/>
            <a:ext cx="219808" cy="84138"/>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50"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0" name="Line 468"/>
          <p:cNvSpPr>
            <a:spLocks noChangeShapeType="1"/>
          </p:cNvSpPr>
          <p:nvPr/>
        </p:nvSpPr>
        <p:spPr bwMode="auto">
          <a:xfrm flipH="1" flipV="1">
            <a:off x="5699189" y="3926156"/>
            <a:ext cx="213946" cy="457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1" name="Line 469"/>
          <p:cNvSpPr>
            <a:spLocks noChangeShapeType="1"/>
          </p:cNvSpPr>
          <p:nvPr/>
        </p:nvSpPr>
        <p:spPr bwMode="auto">
          <a:xfrm flipH="1" flipV="1">
            <a:off x="5913134" y="4383356"/>
            <a:ext cx="219808"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2" name="Freeform 470"/>
          <p:cNvSpPr>
            <a:spLocks/>
          </p:cNvSpPr>
          <p:nvPr/>
        </p:nvSpPr>
        <p:spPr bwMode="auto">
          <a:xfrm>
            <a:off x="5801764" y="4240486"/>
            <a:ext cx="228600" cy="227013"/>
          </a:xfrm>
          <a:custGeom>
            <a:avLst/>
            <a:gdLst>
              <a:gd name="T0" fmla="*/ 2147483647 w 99"/>
              <a:gd name="T1" fmla="*/ 2147483647 h 87"/>
              <a:gd name="T2" fmla="*/ 2147483647 w 99"/>
              <a:gd name="T3" fmla="*/ 2147483647 h 87"/>
              <a:gd name="T4" fmla="*/ 0 w 99"/>
              <a:gd name="T5" fmla="*/ 0 h 87"/>
              <a:gd name="T6" fmla="*/ 2147483647 w 99"/>
              <a:gd name="T7" fmla="*/ 2147483647 h 87"/>
              <a:gd name="T8" fmla="*/ 0 60000 65536"/>
              <a:gd name="T9" fmla="*/ 0 60000 65536"/>
              <a:gd name="T10" fmla="*/ 0 60000 65536"/>
              <a:gd name="T11" fmla="*/ 0 60000 65536"/>
              <a:gd name="T12" fmla="*/ 0 w 99"/>
              <a:gd name="T13" fmla="*/ 0 h 87"/>
              <a:gd name="T14" fmla="*/ 99 w 99"/>
              <a:gd name="T15" fmla="*/ 87 h 87"/>
            </a:gdLst>
            <a:ahLst/>
            <a:cxnLst>
              <a:cxn ang="T8">
                <a:pos x="T0" y="T1"/>
              </a:cxn>
              <a:cxn ang="T9">
                <a:pos x="T2" y="T3"/>
              </a:cxn>
              <a:cxn ang="T10">
                <a:pos x="T4" y="T5"/>
              </a:cxn>
              <a:cxn ang="T11">
                <a:pos x="T6" y="T7"/>
              </a:cxn>
            </a:cxnLst>
            <a:rect l="T12" t="T13" r="T14" b="T15"/>
            <a:pathLst>
              <a:path w="99" h="87">
                <a:moveTo>
                  <a:pt x="49" y="55"/>
                </a:moveTo>
                <a:lnTo>
                  <a:pt x="99" y="87"/>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3" name="Line 471"/>
          <p:cNvSpPr>
            <a:spLocks noChangeShapeType="1"/>
          </p:cNvSpPr>
          <p:nvPr/>
        </p:nvSpPr>
        <p:spPr bwMode="auto">
          <a:xfrm flipV="1">
            <a:off x="5584888" y="3926161"/>
            <a:ext cx="114300"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4" name="Line 472"/>
          <p:cNvSpPr>
            <a:spLocks noChangeShapeType="1"/>
          </p:cNvSpPr>
          <p:nvPr/>
        </p:nvSpPr>
        <p:spPr bwMode="auto">
          <a:xfrm flipV="1">
            <a:off x="3395605" y="3878531"/>
            <a:ext cx="114300" cy="5286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5" name="Line 473"/>
          <p:cNvSpPr>
            <a:spLocks noChangeShapeType="1"/>
          </p:cNvSpPr>
          <p:nvPr/>
        </p:nvSpPr>
        <p:spPr bwMode="auto">
          <a:xfrm flipH="1">
            <a:off x="3509902" y="3832499"/>
            <a:ext cx="218343" cy="460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6" name="Line 474"/>
          <p:cNvSpPr>
            <a:spLocks noChangeShapeType="1"/>
          </p:cNvSpPr>
          <p:nvPr/>
        </p:nvSpPr>
        <p:spPr bwMode="auto">
          <a:xfrm flipH="1" flipV="1">
            <a:off x="3178725" y="4383356"/>
            <a:ext cx="216877"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7" name="Line 475"/>
          <p:cNvSpPr>
            <a:spLocks noChangeShapeType="1"/>
          </p:cNvSpPr>
          <p:nvPr/>
        </p:nvSpPr>
        <p:spPr bwMode="auto">
          <a:xfrm flipV="1">
            <a:off x="3077617" y="4383361"/>
            <a:ext cx="101111" cy="6032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8" name="Line 476"/>
          <p:cNvSpPr>
            <a:spLocks noChangeShapeType="1"/>
          </p:cNvSpPr>
          <p:nvPr/>
        </p:nvSpPr>
        <p:spPr bwMode="auto">
          <a:xfrm>
            <a:off x="5812025" y="4240484"/>
            <a:ext cx="101111" cy="142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9" name="Line 477"/>
          <p:cNvSpPr>
            <a:spLocks noChangeShapeType="1"/>
          </p:cNvSpPr>
          <p:nvPr/>
        </p:nvSpPr>
        <p:spPr bwMode="auto">
          <a:xfrm flipH="1" flipV="1">
            <a:off x="2632140" y="4383356"/>
            <a:ext cx="218342"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0" name="Freeform 478"/>
          <p:cNvSpPr>
            <a:spLocks/>
          </p:cNvSpPr>
          <p:nvPr/>
        </p:nvSpPr>
        <p:spPr bwMode="auto">
          <a:xfrm>
            <a:off x="4821423" y="3243536"/>
            <a:ext cx="218342" cy="384175"/>
          </a:xfrm>
          <a:custGeom>
            <a:avLst/>
            <a:gdLst>
              <a:gd name="T0" fmla="*/ 2147483647 w 94"/>
              <a:gd name="T1" fmla="*/ 0 h 147"/>
              <a:gd name="T2" fmla="*/ 2147483647 w 94"/>
              <a:gd name="T3" fmla="*/ 2147483647 h 147"/>
              <a:gd name="T4" fmla="*/ 0 w 94"/>
              <a:gd name="T5" fmla="*/ 2147483647 h 147"/>
              <a:gd name="T6" fmla="*/ 2147483647 w 94"/>
              <a:gd name="T7" fmla="*/ 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49" y="0"/>
                </a:moveTo>
                <a:lnTo>
                  <a:pt x="94" y="147"/>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1" name="Freeform 479"/>
          <p:cNvSpPr>
            <a:spLocks/>
          </p:cNvSpPr>
          <p:nvPr/>
        </p:nvSpPr>
        <p:spPr bwMode="auto">
          <a:xfrm>
            <a:off x="4934256" y="3243536"/>
            <a:ext cx="216877" cy="384175"/>
          </a:xfrm>
          <a:custGeom>
            <a:avLst/>
            <a:gdLst>
              <a:gd name="T0" fmla="*/ 2147483647 w 94"/>
              <a:gd name="T1" fmla="*/ 2147483647 h 147"/>
              <a:gd name="T2" fmla="*/ 0 w 94"/>
              <a:gd name="T3" fmla="*/ 0 h 147"/>
              <a:gd name="T4" fmla="*/ 2147483647 w 94"/>
              <a:gd name="T5" fmla="*/ 2147483647 h 147"/>
              <a:gd name="T6" fmla="*/ 2147483647 w 94"/>
              <a:gd name="T7" fmla="*/ 2147483647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94" y="91"/>
                </a:moveTo>
                <a:lnTo>
                  <a:pt x="0" y="0"/>
                </a:lnTo>
                <a:lnTo>
                  <a:pt x="45" y="147"/>
                </a:lnTo>
                <a:lnTo>
                  <a:pt x="94" y="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2" name="Freeform 480"/>
          <p:cNvSpPr>
            <a:spLocks/>
          </p:cNvSpPr>
          <p:nvPr/>
        </p:nvSpPr>
        <p:spPr bwMode="auto">
          <a:xfrm>
            <a:off x="4273368" y="3230836"/>
            <a:ext cx="216877" cy="26352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9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3" name="Freeform 481"/>
          <p:cNvSpPr>
            <a:spLocks/>
          </p:cNvSpPr>
          <p:nvPr/>
        </p:nvSpPr>
        <p:spPr bwMode="auto">
          <a:xfrm>
            <a:off x="4387668" y="3230831"/>
            <a:ext cx="216877" cy="241300"/>
          </a:xfrm>
          <a:custGeom>
            <a:avLst/>
            <a:gdLst>
              <a:gd name="T0" fmla="*/ 2147483647 w 93"/>
              <a:gd name="T1" fmla="*/ 2147483647 h 92"/>
              <a:gd name="T2" fmla="*/ 0 w 93"/>
              <a:gd name="T3" fmla="*/ 0 h 92"/>
              <a:gd name="T4" fmla="*/ 2147483647 w 93"/>
              <a:gd name="T5" fmla="*/ 2147483647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93" y="5"/>
                </a:moveTo>
                <a:lnTo>
                  <a:pt x="0" y="0"/>
                </a:lnTo>
                <a:lnTo>
                  <a:pt x="44" y="92"/>
                </a:lnTo>
                <a:lnTo>
                  <a:pt x="93"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4" name="Line 482"/>
          <p:cNvSpPr>
            <a:spLocks noChangeShapeType="1"/>
          </p:cNvSpPr>
          <p:nvPr/>
        </p:nvSpPr>
        <p:spPr bwMode="auto">
          <a:xfrm flipH="1" flipV="1">
            <a:off x="4934256" y="3243536"/>
            <a:ext cx="216877" cy="2381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5" name="Line 483"/>
          <p:cNvSpPr>
            <a:spLocks noChangeShapeType="1"/>
          </p:cNvSpPr>
          <p:nvPr/>
        </p:nvSpPr>
        <p:spPr bwMode="auto">
          <a:xfrm flipV="1">
            <a:off x="4821425" y="3243536"/>
            <a:ext cx="112834" cy="1317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6" name="Line 484"/>
          <p:cNvSpPr>
            <a:spLocks noChangeShapeType="1"/>
          </p:cNvSpPr>
          <p:nvPr/>
        </p:nvSpPr>
        <p:spPr bwMode="auto">
          <a:xfrm flipH="1" flipV="1">
            <a:off x="4387668" y="3230831"/>
            <a:ext cx="216877"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7" name="Freeform 485"/>
          <p:cNvSpPr>
            <a:spLocks/>
          </p:cNvSpPr>
          <p:nvPr/>
        </p:nvSpPr>
        <p:spPr bwMode="auto">
          <a:xfrm>
            <a:off x="3943659" y="3541986"/>
            <a:ext cx="227135" cy="277813"/>
          </a:xfrm>
          <a:custGeom>
            <a:avLst/>
            <a:gdLst>
              <a:gd name="T0" fmla="*/ 2147483647 w 98"/>
              <a:gd name="T1" fmla="*/ 0 h 106"/>
              <a:gd name="T2" fmla="*/ 2147483647 w 98"/>
              <a:gd name="T3" fmla="*/ 2147483647 h 106"/>
              <a:gd name="T4" fmla="*/ 0 w 98"/>
              <a:gd name="T5" fmla="*/ 2147483647 h 106"/>
              <a:gd name="T6" fmla="*/ 2147483647 w 98"/>
              <a:gd name="T7" fmla="*/ 0 h 106"/>
              <a:gd name="T8" fmla="*/ 0 60000 65536"/>
              <a:gd name="T9" fmla="*/ 0 60000 65536"/>
              <a:gd name="T10" fmla="*/ 0 60000 65536"/>
              <a:gd name="T11" fmla="*/ 0 60000 65536"/>
              <a:gd name="T12" fmla="*/ 0 w 98"/>
              <a:gd name="T13" fmla="*/ 0 h 106"/>
              <a:gd name="T14" fmla="*/ 98 w 98"/>
              <a:gd name="T15" fmla="*/ 106 h 106"/>
            </a:gdLst>
            <a:ahLst/>
            <a:cxnLst>
              <a:cxn ang="T8">
                <a:pos x="T0" y="T1"/>
              </a:cxn>
              <a:cxn ang="T9">
                <a:pos x="T2" y="T3"/>
              </a:cxn>
              <a:cxn ang="T10">
                <a:pos x="T4" y="T5"/>
              </a:cxn>
              <a:cxn ang="T11">
                <a:pos x="T6" y="T7"/>
              </a:cxn>
            </a:cxnLst>
            <a:rect l="T12" t="T13" r="T14" b="T15"/>
            <a:pathLst>
              <a:path w="98" h="106">
                <a:moveTo>
                  <a:pt x="49" y="0"/>
                </a:moveTo>
                <a:lnTo>
                  <a:pt x="98" y="97"/>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8" name="Freeform 486"/>
          <p:cNvSpPr>
            <a:spLocks/>
          </p:cNvSpPr>
          <p:nvPr/>
        </p:nvSpPr>
        <p:spPr bwMode="auto">
          <a:xfrm>
            <a:off x="4056491" y="3494361"/>
            <a:ext cx="216877" cy="301625"/>
          </a:xfrm>
          <a:custGeom>
            <a:avLst/>
            <a:gdLst>
              <a:gd name="T0" fmla="*/ 2147483647 w 94"/>
              <a:gd name="T1" fmla="*/ 0 h 115"/>
              <a:gd name="T2" fmla="*/ 0 w 94"/>
              <a:gd name="T3" fmla="*/ 2147483647 h 115"/>
              <a:gd name="T4" fmla="*/ 2147483647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0"/>
                </a:moveTo>
                <a:lnTo>
                  <a:pt x="0" y="18"/>
                </a:lnTo>
                <a:lnTo>
                  <a:pt x="49" y="115"/>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9" name="Freeform 487"/>
          <p:cNvSpPr>
            <a:spLocks/>
          </p:cNvSpPr>
          <p:nvPr/>
        </p:nvSpPr>
        <p:spPr bwMode="auto">
          <a:xfrm>
            <a:off x="5039764" y="3481661"/>
            <a:ext cx="215412" cy="396875"/>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5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0" name="Freeform 488"/>
          <p:cNvSpPr>
            <a:spLocks/>
          </p:cNvSpPr>
          <p:nvPr/>
        </p:nvSpPr>
        <p:spPr bwMode="auto">
          <a:xfrm>
            <a:off x="5151133" y="3481661"/>
            <a:ext cx="216877" cy="396875"/>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88"/>
                </a:moveTo>
                <a:lnTo>
                  <a:pt x="0" y="0"/>
                </a:lnTo>
                <a:lnTo>
                  <a:pt x="44" y="152"/>
                </a:lnTo>
                <a:lnTo>
                  <a:pt x="93" y="8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1" name="Line 489"/>
          <p:cNvSpPr>
            <a:spLocks noChangeShapeType="1"/>
          </p:cNvSpPr>
          <p:nvPr/>
        </p:nvSpPr>
        <p:spPr bwMode="auto">
          <a:xfrm flipV="1">
            <a:off x="3943656" y="3541986"/>
            <a:ext cx="112835" cy="277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2" name="Line 490"/>
          <p:cNvSpPr>
            <a:spLocks noChangeShapeType="1"/>
          </p:cNvSpPr>
          <p:nvPr/>
        </p:nvSpPr>
        <p:spPr bwMode="auto">
          <a:xfrm flipH="1" flipV="1">
            <a:off x="5151133" y="3481656"/>
            <a:ext cx="216877" cy="230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3" name="Line 491"/>
          <p:cNvSpPr>
            <a:spLocks noChangeShapeType="1"/>
          </p:cNvSpPr>
          <p:nvPr/>
        </p:nvSpPr>
        <p:spPr bwMode="auto">
          <a:xfrm flipV="1">
            <a:off x="5039764" y="3481656"/>
            <a:ext cx="111369"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4" name="Freeform 492"/>
          <p:cNvSpPr>
            <a:spLocks/>
          </p:cNvSpPr>
          <p:nvPr/>
        </p:nvSpPr>
        <p:spPr bwMode="auto">
          <a:xfrm>
            <a:off x="3293026" y="4407169"/>
            <a:ext cx="216877" cy="968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5" name="Freeform 493"/>
          <p:cNvSpPr>
            <a:spLocks/>
          </p:cNvSpPr>
          <p:nvPr/>
        </p:nvSpPr>
        <p:spPr bwMode="auto">
          <a:xfrm>
            <a:off x="3395605" y="4407169"/>
            <a:ext cx="227135" cy="96837"/>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6" name="Freeform 494"/>
          <p:cNvSpPr>
            <a:spLocks/>
          </p:cNvSpPr>
          <p:nvPr/>
        </p:nvSpPr>
        <p:spPr bwMode="auto">
          <a:xfrm>
            <a:off x="3622740" y="3832495"/>
            <a:ext cx="219808" cy="611187"/>
          </a:xfrm>
          <a:custGeom>
            <a:avLst/>
            <a:gdLst>
              <a:gd name="T0" fmla="*/ 2147483647 w 94"/>
              <a:gd name="T1" fmla="*/ 0 h 234"/>
              <a:gd name="T2" fmla="*/ 2147483647 w 94"/>
              <a:gd name="T3" fmla="*/ 2147483647 h 234"/>
              <a:gd name="T4" fmla="*/ 0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45" y="0"/>
                </a:moveTo>
                <a:lnTo>
                  <a:pt x="94" y="55"/>
                </a:lnTo>
                <a:lnTo>
                  <a:pt x="0" y="23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7" name="Freeform 495"/>
          <p:cNvSpPr>
            <a:spLocks/>
          </p:cNvSpPr>
          <p:nvPr/>
        </p:nvSpPr>
        <p:spPr bwMode="auto">
          <a:xfrm>
            <a:off x="3728245" y="3819796"/>
            <a:ext cx="215411" cy="155575"/>
          </a:xfrm>
          <a:custGeom>
            <a:avLst/>
            <a:gdLst>
              <a:gd name="T0" fmla="*/ 2147483647 w 93"/>
              <a:gd name="T1" fmla="*/ 0 h 60"/>
              <a:gd name="T2" fmla="*/ 0 w 93"/>
              <a:gd name="T3" fmla="*/ 2147483647 h 60"/>
              <a:gd name="T4" fmla="*/ 2147483647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93" y="0"/>
                </a:moveTo>
                <a:lnTo>
                  <a:pt x="0" y="5"/>
                </a:lnTo>
                <a:lnTo>
                  <a:pt x="49" y="60"/>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8" name="Line 496"/>
          <p:cNvSpPr>
            <a:spLocks noChangeShapeType="1"/>
          </p:cNvSpPr>
          <p:nvPr/>
        </p:nvSpPr>
        <p:spPr bwMode="auto">
          <a:xfrm flipH="1" flipV="1">
            <a:off x="3395605" y="4407169"/>
            <a:ext cx="22713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9" name="Line 497"/>
          <p:cNvSpPr>
            <a:spLocks noChangeShapeType="1"/>
          </p:cNvSpPr>
          <p:nvPr/>
        </p:nvSpPr>
        <p:spPr bwMode="auto">
          <a:xfrm flipV="1">
            <a:off x="3293028" y="4407173"/>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0" name="Line 498"/>
          <p:cNvSpPr>
            <a:spLocks noChangeShapeType="1"/>
          </p:cNvSpPr>
          <p:nvPr/>
        </p:nvSpPr>
        <p:spPr bwMode="auto">
          <a:xfrm flipH="1" flipV="1">
            <a:off x="2850482" y="4407169"/>
            <a:ext cx="22713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1" name="Line 499"/>
          <p:cNvSpPr>
            <a:spLocks noChangeShapeType="1"/>
          </p:cNvSpPr>
          <p:nvPr/>
        </p:nvSpPr>
        <p:spPr bwMode="auto">
          <a:xfrm flipV="1">
            <a:off x="6030366" y="4407173"/>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2" name="Freeform 500"/>
          <p:cNvSpPr>
            <a:spLocks/>
          </p:cNvSpPr>
          <p:nvPr/>
        </p:nvSpPr>
        <p:spPr bwMode="auto">
          <a:xfrm>
            <a:off x="4490245" y="3243536"/>
            <a:ext cx="216877" cy="334963"/>
          </a:xfrm>
          <a:custGeom>
            <a:avLst/>
            <a:gdLst>
              <a:gd name="T0" fmla="*/ 2147483647 w 94"/>
              <a:gd name="T1" fmla="*/ 0 h 128"/>
              <a:gd name="T2" fmla="*/ 2147483647 w 94"/>
              <a:gd name="T3" fmla="*/ 2147483647 h 128"/>
              <a:gd name="T4" fmla="*/ 0 w 94"/>
              <a:gd name="T5" fmla="*/ 2147483647 h 128"/>
              <a:gd name="T6" fmla="*/ 2147483647 w 94"/>
              <a:gd name="T7" fmla="*/ 0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9" y="0"/>
                </a:moveTo>
                <a:lnTo>
                  <a:pt x="94" y="128"/>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3" name="Freeform 501"/>
          <p:cNvSpPr>
            <a:spLocks/>
          </p:cNvSpPr>
          <p:nvPr/>
        </p:nvSpPr>
        <p:spPr bwMode="auto">
          <a:xfrm>
            <a:off x="4604545" y="3243536"/>
            <a:ext cx="216877" cy="334963"/>
          </a:xfrm>
          <a:custGeom>
            <a:avLst/>
            <a:gdLst>
              <a:gd name="T0" fmla="*/ 2147483647 w 94"/>
              <a:gd name="T1" fmla="*/ 2147483647 h 128"/>
              <a:gd name="T2" fmla="*/ 0 w 94"/>
              <a:gd name="T3" fmla="*/ 0 h 128"/>
              <a:gd name="T4" fmla="*/ 2147483647 w 94"/>
              <a:gd name="T5" fmla="*/ 2147483647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94" y="50"/>
                </a:moveTo>
                <a:lnTo>
                  <a:pt x="0" y="0"/>
                </a:lnTo>
                <a:lnTo>
                  <a:pt x="45" y="128"/>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4" name="Line 502"/>
          <p:cNvSpPr>
            <a:spLocks noChangeShapeType="1"/>
          </p:cNvSpPr>
          <p:nvPr/>
        </p:nvSpPr>
        <p:spPr bwMode="auto">
          <a:xfrm flipV="1">
            <a:off x="3622737" y="3832495"/>
            <a:ext cx="105508" cy="6111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5" name="Line 503"/>
          <p:cNvSpPr>
            <a:spLocks noChangeShapeType="1"/>
          </p:cNvSpPr>
          <p:nvPr/>
        </p:nvSpPr>
        <p:spPr bwMode="auto">
          <a:xfrm flipH="1">
            <a:off x="3728245" y="3819794"/>
            <a:ext cx="215411" cy="12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6" name="Freeform 504"/>
          <p:cNvSpPr>
            <a:spLocks/>
          </p:cNvSpPr>
          <p:nvPr/>
        </p:nvSpPr>
        <p:spPr bwMode="auto">
          <a:xfrm>
            <a:off x="5255176" y="3711849"/>
            <a:ext cx="227134" cy="407987"/>
          </a:xfrm>
          <a:custGeom>
            <a:avLst/>
            <a:gdLst>
              <a:gd name="T0" fmla="*/ 2147483647 w 98"/>
              <a:gd name="T1" fmla="*/ 0 h 156"/>
              <a:gd name="T2" fmla="*/ 2147483647 w 98"/>
              <a:gd name="T3" fmla="*/ 2147483647 h 156"/>
              <a:gd name="T4" fmla="*/ 0 w 98"/>
              <a:gd name="T5" fmla="*/ 2147483647 h 156"/>
              <a:gd name="T6" fmla="*/ 2147483647 w 98"/>
              <a:gd name="T7" fmla="*/ 0 h 156"/>
              <a:gd name="T8" fmla="*/ 0 60000 65536"/>
              <a:gd name="T9" fmla="*/ 0 60000 65536"/>
              <a:gd name="T10" fmla="*/ 0 60000 65536"/>
              <a:gd name="T11" fmla="*/ 0 60000 65536"/>
              <a:gd name="T12" fmla="*/ 0 w 98"/>
              <a:gd name="T13" fmla="*/ 0 h 156"/>
              <a:gd name="T14" fmla="*/ 98 w 98"/>
              <a:gd name="T15" fmla="*/ 156 h 156"/>
            </a:gdLst>
            <a:ahLst/>
            <a:cxnLst>
              <a:cxn ang="T8">
                <a:pos x="T0" y="T1"/>
              </a:cxn>
              <a:cxn ang="T9">
                <a:pos x="T2" y="T3"/>
              </a:cxn>
              <a:cxn ang="T10">
                <a:pos x="T4" y="T5"/>
              </a:cxn>
              <a:cxn ang="T11">
                <a:pos x="T6" y="T7"/>
              </a:cxn>
            </a:cxnLst>
            <a:rect l="T12" t="T13" r="T14" b="T15"/>
            <a:pathLst>
              <a:path w="98" h="156">
                <a:moveTo>
                  <a:pt x="49" y="0"/>
                </a:moveTo>
                <a:lnTo>
                  <a:pt x="98" y="156"/>
                </a:lnTo>
                <a:lnTo>
                  <a:pt x="0" y="6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7" name="Freeform 505"/>
          <p:cNvSpPr>
            <a:spLocks/>
          </p:cNvSpPr>
          <p:nvPr/>
        </p:nvSpPr>
        <p:spPr bwMode="auto">
          <a:xfrm>
            <a:off x="5368010" y="3711849"/>
            <a:ext cx="216877" cy="407987"/>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96"/>
                </a:moveTo>
                <a:lnTo>
                  <a:pt x="0" y="0"/>
                </a:lnTo>
                <a:lnTo>
                  <a:pt x="49" y="156"/>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8" name="Line 506"/>
          <p:cNvSpPr>
            <a:spLocks noChangeShapeType="1"/>
          </p:cNvSpPr>
          <p:nvPr/>
        </p:nvSpPr>
        <p:spPr bwMode="auto">
          <a:xfrm flipH="1" flipV="1">
            <a:off x="4604545" y="3243536"/>
            <a:ext cx="216877" cy="1317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9" name="Line 507"/>
          <p:cNvSpPr>
            <a:spLocks noChangeShapeType="1"/>
          </p:cNvSpPr>
          <p:nvPr/>
        </p:nvSpPr>
        <p:spPr bwMode="auto">
          <a:xfrm flipV="1">
            <a:off x="4490248" y="3243531"/>
            <a:ext cx="114300" cy="2286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0" name="Line 508"/>
          <p:cNvSpPr>
            <a:spLocks noChangeShapeType="1"/>
          </p:cNvSpPr>
          <p:nvPr/>
        </p:nvSpPr>
        <p:spPr bwMode="auto">
          <a:xfrm flipH="1" flipV="1">
            <a:off x="5368010" y="3711849"/>
            <a:ext cx="216877" cy="250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1" name="Line 509"/>
          <p:cNvSpPr>
            <a:spLocks noChangeShapeType="1"/>
          </p:cNvSpPr>
          <p:nvPr/>
        </p:nvSpPr>
        <p:spPr bwMode="auto">
          <a:xfrm flipV="1">
            <a:off x="5255177" y="3711849"/>
            <a:ext cx="112834" cy="1666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2" name="Freeform 510"/>
          <p:cNvSpPr>
            <a:spLocks/>
          </p:cNvSpPr>
          <p:nvPr/>
        </p:nvSpPr>
        <p:spPr bwMode="auto">
          <a:xfrm>
            <a:off x="4170791" y="3494361"/>
            <a:ext cx="216877" cy="301625"/>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92"/>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3" name="Freeform 511"/>
          <p:cNvSpPr>
            <a:spLocks/>
          </p:cNvSpPr>
          <p:nvPr/>
        </p:nvSpPr>
        <p:spPr bwMode="auto">
          <a:xfrm>
            <a:off x="4273368" y="3472136"/>
            <a:ext cx="216877" cy="263525"/>
          </a:xfrm>
          <a:custGeom>
            <a:avLst/>
            <a:gdLst>
              <a:gd name="T0" fmla="*/ 2147483647 w 93"/>
              <a:gd name="T1" fmla="*/ 0 h 101"/>
              <a:gd name="T2" fmla="*/ 0 w 93"/>
              <a:gd name="T3" fmla="*/ 2147483647 h 101"/>
              <a:gd name="T4" fmla="*/ 2147483647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0"/>
                </a:moveTo>
                <a:lnTo>
                  <a:pt x="0" y="9"/>
                </a:lnTo>
                <a:lnTo>
                  <a:pt x="49" y="101"/>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4" name="Freeform 512"/>
          <p:cNvSpPr>
            <a:spLocks/>
          </p:cNvSpPr>
          <p:nvPr/>
        </p:nvSpPr>
        <p:spPr bwMode="auto">
          <a:xfrm>
            <a:off x="5482310" y="3962669"/>
            <a:ext cx="216877" cy="360362"/>
          </a:xfrm>
          <a:custGeom>
            <a:avLst/>
            <a:gdLst>
              <a:gd name="T0" fmla="*/ 2147483647 w 94"/>
              <a:gd name="T1" fmla="*/ 0 h 138"/>
              <a:gd name="T2" fmla="*/ 2147483647 w 94"/>
              <a:gd name="T3" fmla="*/ 2147483647 h 138"/>
              <a:gd name="T4" fmla="*/ 0 w 94"/>
              <a:gd name="T5" fmla="*/ 2147483647 h 138"/>
              <a:gd name="T6" fmla="*/ 2147483647 w 94"/>
              <a:gd name="T7" fmla="*/ 0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5" y="0"/>
                </a:moveTo>
                <a:lnTo>
                  <a:pt x="94" y="138"/>
                </a:lnTo>
                <a:lnTo>
                  <a:pt x="0" y="60"/>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5" name="Freeform 513"/>
          <p:cNvSpPr>
            <a:spLocks/>
          </p:cNvSpPr>
          <p:nvPr/>
        </p:nvSpPr>
        <p:spPr bwMode="auto">
          <a:xfrm>
            <a:off x="5584889" y="3962669"/>
            <a:ext cx="216877" cy="360362"/>
          </a:xfrm>
          <a:custGeom>
            <a:avLst/>
            <a:gdLst>
              <a:gd name="T0" fmla="*/ 2147483647 w 93"/>
              <a:gd name="T1" fmla="*/ 2147483647 h 138"/>
              <a:gd name="T2" fmla="*/ 0 w 93"/>
              <a:gd name="T3" fmla="*/ 0 h 138"/>
              <a:gd name="T4" fmla="*/ 2147483647 w 93"/>
              <a:gd name="T5" fmla="*/ 2147483647 h 138"/>
              <a:gd name="T6" fmla="*/ 2147483647 w 93"/>
              <a:gd name="T7" fmla="*/ 2147483647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93" y="106"/>
                </a:moveTo>
                <a:lnTo>
                  <a:pt x="0" y="0"/>
                </a:lnTo>
                <a:lnTo>
                  <a:pt x="49" y="138"/>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6" name="Freeform 514"/>
          <p:cNvSpPr>
            <a:spLocks/>
          </p:cNvSpPr>
          <p:nvPr/>
        </p:nvSpPr>
        <p:spPr bwMode="auto">
          <a:xfrm>
            <a:off x="3509902" y="4443681"/>
            <a:ext cx="218343" cy="968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7" name="Freeform 515"/>
          <p:cNvSpPr>
            <a:spLocks/>
          </p:cNvSpPr>
          <p:nvPr/>
        </p:nvSpPr>
        <p:spPr bwMode="auto">
          <a:xfrm>
            <a:off x="3622740" y="3975369"/>
            <a:ext cx="219808" cy="565150"/>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79"/>
                </a:lnTo>
                <a:lnTo>
                  <a:pt x="45"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8" name="Freeform 516"/>
          <p:cNvSpPr>
            <a:spLocks/>
          </p:cNvSpPr>
          <p:nvPr/>
        </p:nvSpPr>
        <p:spPr bwMode="auto">
          <a:xfrm>
            <a:off x="4707122" y="3375294"/>
            <a:ext cx="227134" cy="457200"/>
          </a:xfrm>
          <a:custGeom>
            <a:avLst/>
            <a:gdLst>
              <a:gd name="T0" fmla="*/ 2147483647 w 98"/>
              <a:gd name="T1" fmla="*/ 0 h 175"/>
              <a:gd name="T2" fmla="*/ 2147483647 w 98"/>
              <a:gd name="T3" fmla="*/ 2147483647 h 175"/>
              <a:gd name="T4" fmla="*/ 0 w 98"/>
              <a:gd name="T5" fmla="*/ 2147483647 h 175"/>
              <a:gd name="T6" fmla="*/ 2147483647 w 98"/>
              <a:gd name="T7" fmla="*/ 0 h 175"/>
              <a:gd name="T8" fmla="*/ 0 60000 65536"/>
              <a:gd name="T9" fmla="*/ 0 60000 65536"/>
              <a:gd name="T10" fmla="*/ 0 60000 65536"/>
              <a:gd name="T11" fmla="*/ 0 60000 65536"/>
              <a:gd name="T12" fmla="*/ 0 w 98"/>
              <a:gd name="T13" fmla="*/ 0 h 175"/>
              <a:gd name="T14" fmla="*/ 98 w 98"/>
              <a:gd name="T15" fmla="*/ 175 h 175"/>
            </a:gdLst>
            <a:ahLst/>
            <a:cxnLst>
              <a:cxn ang="T8">
                <a:pos x="T0" y="T1"/>
              </a:cxn>
              <a:cxn ang="T9">
                <a:pos x="T2" y="T3"/>
              </a:cxn>
              <a:cxn ang="T10">
                <a:pos x="T4" y="T5"/>
              </a:cxn>
              <a:cxn ang="T11">
                <a:pos x="T6" y="T7"/>
              </a:cxn>
            </a:cxnLst>
            <a:rect l="T12" t="T13" r="T14" b="T15"/>
            <a:pathLst>
              <a:path w="98" h="175">
                <a:moveTo>
                  <a:pt x="49" y="0"/>
                </a:moveTo>
                <a:lnTo>
                  <a:pt x="98" y="175"/>
                </a:lnTo>
                <a:lnTo>
                  <a:pt x="0" y="7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9" name="Freeform 517"/>
          <p:cNvSpPr>
            <a:spLocks/>
          </p:cNvSpPr>
          <p:nvPr/>
        </p:nvSpPr>
        <p:spPr bwMode="auto">
          <a:xfrm>
            <a:off x="4821423" y="3375294"/>
            <a:ext cx="218342" cy="457200"/>
          </a:xfrm>
          <a:custGeom>
            <a:avLst/>
            <a:gdLst>
              <a:gd name="T0" fmla="*/ 2147483647 w 94"/>
              <a:gd name="T1" fmla="*/ 2147483647 h 175"/>
              <a:gd name="T2" fmla="*/ 0 w 94"/>
              <a:gd name="T3" fmla="*/ 0 h 175"/>
              <a:gd name="T4" fmla="*/ 2147483647 w 94"/>
              <a:gd name="T5" fmla="*/ 2147483647 h 175"/>
              <a:gd name="T6" fmla="*/ 2147483647 w 94"/>
              <a:gd name="T7" fmla="*/ 2147483647 h 175"/>
              <a:gd name="T8" fmla="*/ 0 60000 65536"/>
              <a:gd name="T9" fmla="*/ 0 60000 65536"/>
              <a:gd name="T10" fmla="*/ 0 60000 65536"/>
              <a:gd name="T11" fmla="*/ 0 60000 65536"/>
              <a:gd name="T12" fmla="*/ 0 w 94"/>
              <a:gd name="T13" fmla="*/ 0 h 175"/>
              <a:gd name="T14" fmla="*/ 94 w 94"/>
              <a:gd name="T15" fmla="*/ 175 h 175"/>
            </a:gdLst>
            <a:ahLst/>
            <a:cxnLst>
              <a:cxn ang="T8">
                <a:pos x="T0" y="T1"/>
              </a:cxn>
              <a:cxn ang="T9">
                <a:pos x="T2" y="T3"/>
              </a:cxn>
              <a:cxn ang="T10">
                <a:pos x="T4" y="T5"/>
              </a:cxn>
              <a:cxn ang="T11">
                <a:pos x="T6" y="T7"/>
              </a:cxn>
            </a:cxnLst>
            <a:rect l="T12" t="T13" r="T14" b="T15"/>
            <a:pathLst>
              <a:path w="94" h="175">
                <a:moveTo>
                  <a:pt x="94" y="97"/>
                </a:moveTo>
                <a:lnTo>
                  <a:pt x="0" y="0"/>
                </a:lnTo>
                <a:lnTo>
                  <a:pt x="49" y="175"/>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0" name="Line 518"/>
          <p:cNvSpPr>
            <a:spLocks noChangeShapeType="1"/>
          </p:cNvSpPr>
          <p:nvPr/>
        </p:nvSpPr>
        <p:spPr bwMode="auto">
          <a:xfrm flipH="1" flipV="1">
            <a:off x="5584889" y="3962669"/>
            <a:ext cx="216877" cy="277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1" name="Line 519"/>
          <p:cNvSpPr>
            <a:spLocks noChangeShapeType="1"/>
          </p:cNvSpPr>
          <p:nvPr/>
        </p:nvSpPr>
        <p:spPr bwMode="auto">
          <a:xfrm flipV="1">
            <a:off x="5482313" y="3962669"/>
            <a:ext cx="102577" cy="157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2" name="Line 520"/>
          <p:cNvSpPr>
            <a:spLocks noChangeShapeType="1"/>
          </p:cNvSpPr>
          <p:nvPr/>
        </p:nvSpPr>
        <p:spPr bwMode="auto">
          <a:xfrm flipV="1">
            <a:off x="3509903" y="4443686"/>
            <a:ext cx="112835"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3" name="Line 521"/>
          <p:cNvSpPr>
            <a:spLocks noChangeShapeType="1"/>
          </p:cNvSpPr>
          <p:nvPr/>
        </p:nvSpPr>
        <p:spPr bwMode="auto">
          <a:xfrm flipH="1">
            <a:off x="3622740" y="3975369"/>
            <a:ext cx="219808" cy="4683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4" name="Line 522"/>
          <p:cNvSpPr>
            <a:spLocks noChangeShapeType="1"/>
          </p:cNvSpPr>
          <p:nvPr/>
        </p:nvSpPr>
        <p:spPr bwMode="auto">
          <a:xfrm flipH="1" flipV="1">
            <a:off x="3077615" y="4443681"/>
            <a:ext cx="215411"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5" name="Freeform 523"/>
          <p:cNvSpPr>
            <a:spLocks/>
          </p:cNvSpPr>
          <p:nvPr/>
        </p:nvSpPr>
        <p:spPr bwMode="auto">
          <a:xfrm>
            <a:off x="3842548" y="3819796"/>
            <a:ext cx="213946" cy="155575"/>
          </a:xfrm>
          <a:custGeom>
            <a:avLst/>
            <a:gdLst>
              <a:gd name="T0" fmla="*/ 2147483647 w 93"/>
              <a:gd name="T1" fmla="*/ 0 h 60"/>
              <a:gd name="T2" fmla="*/ 2147483647 w 93"/>
              <a:gd name="T3" fmla="*/ 2147483647 h 60"/>
              <a:gd name="T4" fmla="*/ 0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44" y="0"/>
                </a:moveTo>
                <a:lnTo>
                  <a:pt x="93" y="60"/>
                </a:lnTo>
                <a:lnTo>
                  <a:pt x="0" y="6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6" name="Freeform 524"/>
          <p:cNvSpPr>
            <a:spLocks/>
          </p:cNvSpPr>
          <p:nvPr/>
        </p:nvSpPr>
        <p:spPr bwMode="auto">
          <a:xfrm>
            <a:off x="3943659" y="3795981"/>
            <a:ext cx="227135" cy="179388"/>
          </a:xfrm>
          <a:custGeom>
            <a:avLst/>
            <a:gdLst>
              <a:gd name="T0" fmla="*/ 2147483647 w 98"/>
              <a:gd name="T1" fmla="*/ 0 h 69"/>
              <a:gd name="T2" fmla="*/ 0 w 98"/>
              <a:gd name="T3" fmla="*/ 2147483647 h 69"/>
              <a:gd name="T4" fmla="*/ 2147483647 w 98"/>
              <a:gd name="T5" fmla="*/ 2147483647 h 69"/>
              <a:gd name="T6" fmla="*/ 2147483647 w 98"/>
              <a:gd name="T7" fmla="*/ 0 h 69"/>
              <a:gd name="T8" fmla="*/ 0 60000 65536"/>
              <a:gd name="T9" fmla="*/ 0 60000 65536"/>
              <a:gd name="T10" fmla="*/ 0 60000 65536"/>
              <a:gd name="T11" fmla="*/ 0 60000 65536"/>
              <a:gd name="T12" fmla="*/ 0 w 98"/>
              <a:gd name="T13" fmla="*/ 0 h 69"/>
              <a:gd name="T14" fmla="*/ 98 w 98"/>
              <a:gd name="T15" fmla="*/ 69 h 69"/>
            </a:gdLst>
            <a:ahLst/>
            <a:cxnLst>
              <a:cxn ang="T8">
                <a:pos x="T0" y="T1"/>
              </a:cxn>
              <a:cxn ang="T9">
                <a:pos x="T2" y="T3"/>
              </a:cxn>
              <a:cxn ang="T10">
                <a:pos x="T4" y="T5"/>
              </a:cxn>
              <a:cxn ang="T11">
                <a:pos x="T6" y="T7"/>
              </a:cxn>
            </a:cxnLst>
            <a:rect l="T12" t="T13" r="T14" b="T15"/>
            <a:pathLst>
              <a:path w="98" h="69">
                <a:moveTo>
                  <a:pt x="98" y="0"/>
                </a:moveTo>
                <a:lnTo>
                  <a:pt x="0" y="9"/>
                </a:lnTo>
                <a:lnTo>
                  <a:pt x="49" y="6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7" name="Line 525"/>
          <p:cNvSpPr>
            <a:spLocks noChangeShapeType="1"/>
          </p:cNvSpPr>
          <p:nvPr/>
        </p:nvSpPr>
        <p:spPr bwMode="auto">
          <a:xfrm flipH="1" flipV="1">
            <a:off x="4821423" y="3375294"/>
            <a:ext cx="218342" cy="2524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8" name="Line 526"/>
          <p:cNvSpPr>
            <a:spLocks noChangeShapeType="1"/>
          </p:cNvSpPr>
          <p:nvPr/>
        </p:nvSpPr>
        <p:spPr bwMode="auto">
          <a:xfrm flipV="1">
            <a:off x="4707124" y="3375294"/>
            <a:ext cx="114300"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9" name="Line 527"/>
          <p:cNvSpPr>
            <a:spLocks noChangeShapeType="1"/>
          </p:cNvSpPr>
          <p:nvPr/>
        </p:nvSpPr>
        <p:spPr bwMode="auto">
          <a:xfrm flipH="1">
            <a:off x="3943659" y="3795986"/>
            <a:ext cx="227135" cy="238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0" name="Line 528"/>
          <p:cNvSpPr>
            <a:spLocks noChangeShapeType="1"/>
          </p:cNvSpPr>
          <p:nvPr/>
        </p:nvSpPr>
        <p:spPr bwMode="auto">
          <a:xfrm flipV="1">
            <a:off x="3842548" y="3819796"/>
            <a:ext cx="101111" cy="155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1" name="Freeform 529"/>
          <p:cNvSpPr>
            <a:spLocks/>
          </p:cNvSpPr>
          <p:nvPr/>
        </p:nvSpPr>
        <p:spPr bwMode="auto">
          <a:xfrm>
            <a:off x="5699189" y="4240481"/>
            <a:ext cx="213946" cy="300038"/>
          </a:xfrm>
          <a:custGeom>
            <a:avLst/>
            <a:gdLst>
              <a:gd name="T0" fmla="*/ 2147483647 w 93"/>
              <a:gd name="T1" fmla="*/ 0 h 115"/>
              <a:gd name="T2" fmla="*/ 2147483647 w 93"/>
              <a:gd name="T3" fmla="*/ 2147483647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115"/>
                </a:lnTo>
                <a:lnTo>
                  <a:pt x="0" y="3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2" name="Freeform 530"/>
          <p:cNvSpPr>
            <a:spLocks/>
          </p:cNvSpPr>
          <p:nvPr/>
        </p:nvSpPr>
        <p:spPr bwMode="auto">
          <a:xfrm>
            <a:off x="5801764" y="4240481"/>
            <a:ext cx="228600" cy="300038"/>
          </a:xfrm>
          <a:custGeom>
            <a:avLst/>
            <a:gdLst>
              <a:gd name="T0" fmla="*/ 2147483647 w 99"/>
              <a:gd name="T1" fmla="*/ 2147483647 h 115"/>
              <a:gd name="T2" fmla="*/ 0 w 99"/>
              <a:gd name="T3" fmla="*/ 0 h 115"/>
              <a:gd name="T4" fmla="*/ 2147483647 w 99"/>
              <a:gd name="T5" fmla="*/ 2147483647 h 115"/>
              <a:gd name="T6" fmla="*/ 2147483647 w 99"/>
              <a:gd name="T7" fmla="*/ 2147483647 h 115"/>
              <a:gd name="T8" fmla="*/ 0 60000 65536"/>
              <a:gd name="T9" fmla="*/ 0 60000 65536"/>
              <a:gd name="T10" fmla="*/ 0 60000 65536"/>
              <a:gd name="T11" fmla="*/ 0 60000 65536"/>
              <a:gd name="T12" fmla="*/ 0 w 99"/>
              <a:gd name="T13" fmla="*/ 0 h 115"/>
              <a:gd name="T14" fmla="*/ 99 w 99"/>
              <a:gd name="T15" fmla="*/ 115 h 115"/>
            </a:gdLst>
            <a:ahLst/>
            <a:cxnLst>
              <a:cxn ang="T8">
                <a:pos x="T0" y="T1"/>
              </a:cxn>
              <a:cxn ang="T9">
                <a:pos x="T2" y="T3"/>
              </a:cxn>
              <a:cxn ang="T10">
                <a:pos x="T4" y="T5"/>
              </a:cxn>
              <a:cxn ang="T11">
                <a:pos x="T6" y="T7"/>
              </a:cxn>
            </a:cxnLst>
            <a:rect l="T12" t="T13" r="T14" b="T15"/>
            <a:pathLst>
              <a:path w="99" h="115">
                <a:moveTo>
                  <a:pt x="99" y="87"/>
                </a:moveTo>
                <a:lnTo>
                  <a:pt x="0" y="0"/>
                </a:lnTo>
                <a:lnTo>
                  <a:pt x="49" y="115"/>
                </a:lnTo>
                <a:lnTo>
                  <a:pt x="99"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3" name="Line 531"/>
          <p:cNvSpPr>
            <a:spLocks noChangeShapeType="1"/>
          </p:cNvSpPr>
          <p:nvPr/>
        </p:nvSpPr>
        <p:spPr bwMode="auto">
          <a:xfrm>
            <a:off x="5801765" y="4240481"/>
            <a:ext cx="10258"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4" name="Line 532"/>
          <p:cNvSpPr>
            <a:spLocks noChangeShapeType="1"/>
          </p:cNvSpPr>
          <p:nvPr/>
        </p:nvSpPr>
        <p:spPr bwMode="auto">
          <a:xfrm flipH="1" flipV="1">
            <a:off x="5801764" y="4240486"/>
            <a:ext cx="228600" cy="2270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5" name="Line 533"/>
          <p:cNvSpPr>
            <a:spLocks noChangeShapeType="1"/>
          </p:cNvSpPr>
          <p:nvPr/>
        </p:nvSpPr>
        <p:spPr bwMode="auto">
          <a:xfrm flipH="1">
            <a:off x="5699190" y="4240481"/>
            <a:ext cx="102577" cy="825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6" name="Freeform 534"/>
          <p:cNvSpPr>
            <a:spLocks/>
          </p:cNvSpPr>
          <p:nvPr/>
        </p:nvSpPr>
        <p:spPr bwMode="auto">
          <a:xfrm>
            <a:off x="4934256" y="3627706"/>
            <a:ext cx="216877" cy="431800"/>
          </a:xfrm>
          <a:custGeom>
            <a:avLst/>
            <a:gdLst>
              <a:gd name="T0" fmla="*/ 2147483647 w 94"/>
              <a:gd name="T1" fmla="*/ 0 h 165"/>
              <a:gd name="T2" fmla="*/ 2147483647 w 94"/>
              <a:gd name="T3" fmla="*/ 2147483647 h 165"/>
              <a:gd name="T4" fmla="*/ 0 w 94"/>
              <a:gd name="T5" fmla="*/ 2147483647 h 165"/>
              <a:gd name="T6" fmla="*/ 2147483647 w 94"/>
              <a:gd name="T7" fmla="*/ 0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45" y="0"/>
                </a:moveTo>
                <a:lnTo>
                  <a:pt x="94" y="165"/>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7" name="Freeform 535"/>
          <p:cNvSpPr>
            <a:spLocks/>
          </p:cNvSpPr>
          <p:nvPr/>
        </p:nvSpPr>
        <p:spPr bwMode="auto">
          <a:xfrm>
            <a:off x="5039764" y="3627706"/>
            <a:ext cx="215412" cy="431800"/>
          </a:xfrm>
          <a:custGeom>
            <a:avLst/>
            <a:gdLst>
              <a:gd name="T0" fmla="*/ 2147483647 w 93"/>
              <a:gd name="T1" fmla="*/ 2147483647 h 165"/>
              <a:gd name="T2" fmla="*/ 0 w 93"/>
              <a:gd name="T3" fmla="*/ 0 h 165"/>
              <a:gd name="T4" fmla="*/ 2147483647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93" y="96"/>
                </a:moveTo>
                <a:lnTo>
                  <a:pt x="0" y="0"/>
                </a:lnTo>
                <a:lnTo>
                  <a:pt x="49" y="165"/>
                </a:lnTo>
                <a:lnTo>
                  <a:pt x="93"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8" name="Line 536"/>
          <p:cNvSpPr>
            <a:spLocks noChangeShapeType="1"/>
          </p:cNvSpPr>
          <p:nvPr/>
        </p:nvSpPr>
        <p:spPr bwMode="auto">
          <a:xfrm flipH="1" flipV="1">
            <a:off x="5039764" y="3627711"/>
            <a:ext cx="215412" cy="250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9" name="Line 537"/>
          <p:cNvSpPr>
            <a:spLocks noChangeShapeType="1"/>
          </p:cNvSpPr>
          <p:nvPr/>
        </p:nvSpPr>
        <p:spPr bwMode="auto">
          <a:xfrm flipV="1">
            <a:off x="4934256" y="3627706"/>
            <a:ext cx="105508" cy="2047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0" name="Freeform 538"/>
          <p:cNvSpPr>
            <a:spLocks/>
          </p:cNvSpPr>
          <p:nvPr/>
        </p:nvSpPr>
        <p:spPr bwMode="auto">
          <a:xfrm>
            <a:off x="4387668" y="3472131"/>
            <a:ext cx="216877" cy="369888"/>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4" y="0"/>
                </a:moveTo>
                <a:lnTo>
                  <a:pt x="93" y="142"/>
                </a:lnTo>
                <a:lnTo>
                  <a:pt x="0" y="101"/>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1" name="Freeform 539"/>
          <p:cNvSpPr>
            <a:spLocks/>
          </p:cNvSpPr>
          <p:nvPr/>
        </p:nvSpPr>
        <p:spPr bwMode="auto">
          <a:xfrm>
            <a:off x="4490245" y="3472131"/>
            <a:ext cx="216877" cy="369888"/>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41"/>
                </a:moveTo>
                <a:lnTo>
                  <a:pt x="0" y="0"/>
                </a:lnTo>
                <a:lnTo>
                  <a:pt x="49" y="142"/>
                </a:lnTo>
                <a:lnTo>
                  <a:pt x="94"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2" name="Line 540"/>
          <p:cNvSpPr>
            <a:spLocks noChangeShapeType="1"/>
          </p:cNvSpPr>
          <p:nvPr/>
        </p:nvSpPr>
        <p:spPr bwMode="auto">
          <a:xfrm flipV="1">
            <a:off x="4387671" y="3472136"/>
            <a:ext cx="102577"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3" name="Line 541"/>
          <p:cNvSpPr>
            <a:spLocks noChangeShapeType="1"/>
          </p:cNvSpPr>
          <p:nvPr/>
        </p:nvSpPr>
        <p:spPr bwMode="auto">
          <a:xfrm flipH="1" flipV="1">
            <a:off x="3293026" y="4467494"/>
            <a:ext cx="216877"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4" name="Line 542"/>
          <p:cNvSpPr>
            <a:spLocks noChangeShapeType="1"/>
          </p:cNvSpPr>
          <p:nvPr/>
        </p:nvSpPr>
        <p:spPr bwMode="auto">
          <a:xfrm flipV="1">
            <a:off x="5913133" y="4467494"/>
            <a:ext cx="117231"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5" name="Freeform 543"/>
          <p:cNvSpPr>
            <a:spLocks/>
          </p:cNvSpPr>
          <p:nvPr/>
        </p:nvSpPr>
        <p:spPr bwMode="auto">
          <a:xfrm>
            <a:off x="5151133" y="3878532"/>
            <a:ext cx="216877" cy="398463"/>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4" y="0"/>
                </a:moveTo>
                <a:lnTo>
                  <a:pt x="93" y="152"/>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6" name="Freeform 544"/>
          <p:cNvSpPr>
            <a:spLocks/>
          </p:cNvSpPr>
          <p:nvPr/>
        </p:nvSpPr>
        <p:spPr bwMode="auto">
          <a:xfrm>
            <a:off x="5255176" y="3878532"/>
            <a:ext cx="227134" cy="398463"/>
          </a:xfrm>
          <a:custGeom>
            <a:avLst/>
            <a:gdLst>
              <a:gd name="T0" fmla="*/ 2147483647 w 98"/>
              <a:gd name="T1" fmla="*/ 2147483647 h 152"/>
              <a:gd name="T2" fmla="*/ 0 w 98"/>
              <a:gd name="T3" fmla="*/ 0 h 152"/>
              <a:gd name="T4" fmla="*/ 2147483647 w 98"/>
              <a:gd name="T5" fmla="*/ 2147483647 h 152"/>
              <a:gd name="T6" fmla="*/ 2147483647 w 98"/>
              <a:gd name="T7" fmla="*/ 2147483647 h 152"/>
              <a:gd name="T8" fmla="*/ 0 60000 65536"/>
              <a:gd name="T9" fmla="*/ 0 60000 65536"/>
              <a:gd name="T10" fmla="*/ 0 60000 65536"/>
              <a:gd name="T11" fmla="*/ 0 60000 65536"/>
              <a:gd name="T12" fmla="*/ 0 w 98"/>
              <a:gd name="T13" fmla="*/ 0 h 152"/>
              <a:gd name="T14" fmla="*/ 98 w 98"/>
              <a:gd name="T15" fmla="*/ 152 h 152"/>
            </a:gdLst>
            <a:ahLst/>
            <a:cxnLst>
              <a:cxn ang="T8">
                <a:pos x="T0" y="T1"/>
              </a:cxn>
              <a:cxn ang="T9">
                <a:pos x="T2" y="T3"/>
              </a:cxn>
              <a:cxn ang="T10">
                <a:pos x="T4" y="T5"/>
              </a:cxn>
              <a:cxn ang="T11">
                <a:pos x="T6" y="T7"/>
              </a:cxn>
            </a:cxnLst>
            <a:rect l="T12" t="T13" r="T14" b="T15"/>
            <a:pathLst>
              <a:path w="98" h="152">
                <a:moveTo>
                  <a:pt x="98" y="92"/>
                </a:moveTo>
                <a:lnTo>
                  <a:pt x="0" y="0"/>
                </a:lnTo>
                <a:lnTo>
                  <a:pt x="49" y="152"/>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7" name="Line 545"/>
          <p:cNvSpPr>
            <a:spLocks noChangeShapeType="1"/>
          </p:cNvSpPr>
          <p:nvPr/>
        </p:nvSpPr>
        <p:spPr bwMode="auto">
          <a:xfrm flipH="1" flipV="1">
            <a:off x="5255176" y="3878531"/>
            <a:ext cx="227134" cy="2413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8" name="Line 546"/>
          <p:cNvSpPr>
            <a:spLocks noChangeShapeType="1"/>
          </p:cNvSpPr>
          <p:nvPr/>
        </p:nvSpPr>
        <p:spPr bwMode="auto">
          <a:xfrm flipV="1">
            <a:off x="5151136" y="3878531"/>
            <a:ext cx="104043"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9" name="Freeform 547"/>
          <p:cNvSpPr>
            <a:spLocks/>
          </p:cNvSpPr>
          <p:nvPr/>
        </p:nvSpPr>
        <p:spPr bwMode="auto">
          <a:xfrm>
            <a:off x="4056491" y="3795981"/>
            <a:ext cx="216877" cy="215900"/>
          </a:xfrm>
          <a:custGeom>
            <a:avLst/>
            <a:gdLst>
              <a:gd name="T0" fmla="*/ 2147483647 w 94"/>
              <a:gd name="T1" fmla="*/ 0 h 83"/>
              <a:gd name="T2" fmla="*/ 2147483647 w 94"/>
              <a:gd name="T3" fmla="*/ 2147483647 h 83"/>
              <a:gd name="T4" fmla="*/ 0 w 94"/>
              <a:gd name="T5" fmla="*/ 2147483647 h 83"/>
              <a:gd name="T6" fmla="*/ 2147483647 w 94"/>
              <a:gd name="T7" fmla="*/ 0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49" y="0"/>
                </a:moveTo>
                <a:lnTo>
                  <a:pt x="94" y="83"/>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0" name="Freeform 548"/>
          <p:cNvSpPr>
            <a:spLocks/>
          </p:cNvSpPr>
          <p:nvPr/>
        </p:nvSpPr>
        <p:spPr bwMode="auto">
          <a:xfrm>
            <a:off x="4170791" y="3735661"/>
            <a:ext cx="216877" cy="276225"/>
          </a:xfrm>
          <a:custGeom>
            <a:avLst/>
            <a:gdLst>
              <a:gd name="T0" fmla="*/ 2147483647 w 94"/>
              <a:gd name="T1" fmla="*/ 0 h 106"/>
              <a:gd name="T2" fmla="*/ 0 w 94"/>
              <a:gd name="T3" fmla="*/ 2147483647 h 106"/>
              <a:gd name="T4" fmla="*/ 2147483647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0"/>
                </a:moveTo>
                <a:lnTo>
                  <a:pt x="0" y="23"/>
                </a:lnTo>
                <a:lnTo>
                  <a:pt x="45" y="10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1" name="Line 549"/>
          <p:cNvSpPr>
            <a:spLocks noChangeShapeType="1"/>
          </p:cNvSpPr>
          <p:nvPr/>
        </p:nvSpPr>
        <p:spPr bwMode="auto">
          <a:xfrm flipH="1">
            <a:off x="4170791" y="3735661"/>
            <a:ext cx="2168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2" name="Freeform 550"/>
          <p:cNvSpPr>
            <a:spLocks/>
          </p:cNvSpPr>
          <p:nvPr/>
        </p:nvSpPr>
        <p:spPr bwMode="auto">
          <a:xfrm>
            <a:off x="5368010" y="4119831"/>
            <a:ext cx="216877" cy="311150"/>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6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3" name="Freeform 551"/>
          <p:cNvSpPr>
            <a:spLocks/>
          </p:cNvSpPr>
          <p:nvPr/>
        </p:nvSpPr>
        <p:spPr bwMode="auto">
          <a:xfrm>
            <a:off x="5482310" y="4119831"/>
            <a:ext cx="216877" cy="311150"/>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78"/>
                </a:moveTo>
                <a:lnTo>
                  <a:pt x="0" y="0"/>
                </a:lnTo>
                <a:lnTo>
                  <a:pt x="45" y="119"/>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4" name="Freeform 552"/>
          <p:cNvSpPr>
            <a:spLocks/>
          </p:cNvSpPr>
          <p:nvPr/>
        </p:nvSpPr>
        <p:spPr bwMode="auto">
          <a:xfrm>
            <a:off x="4604545" y="3578494"/>
            <a:ext cx="216877" cy="481012"/>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0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5" name="Freeform 553"/>
          <p:cNvSpPr>
            <a:spLocks/>
          </p:cNvSpPr>
          <p:nvPr/>
        </p:nvSpPr>
        <p:spPr bwMode="auto">
          <a:xfrm>
            <a:off x="4707122" y="3578494"/>
            <a:ext cx="227134" cy="481012"/>
          </a:xfrm>
          <a:custGeom>
            <a:avLst/>
            <a:gdLst>
              <a:gd name="T0" fmla="*/ 2147483647 w 98"/>
              <a:gd name="T1" fmla="*/ 2147483647 h 184"/>
              <a:gd name="T2" fmla="*/ 0 w 98"/>
              <a:gd name="T3" fmla="*/ 0 h 184"/>
              <a:gd name="T4" fmla="*/ 2147483647 w 98"/>
              <a:gd name="T5" fmla="*/ 2147483647 h 184"/>
              <a:gd name="T6" fmla="*/ 2147483647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98" y="97"/>
                </a:moveTo>
                <a:lnTo>
                  <a:pt x="0" y="0"/>
                </a:lnTo>
                <a:lnTo>
                  <a:pt x="49" y="184"/>
                </a:lnTo>
                <a:lnTo>
                  <a:pt x="98"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6" name="Line 554"/>
          <p:cNvSpPr>
            <a:spLocks noChangeShapeType="1"/>
          </p:cNvSpPr>
          <p:nvPr/>
        </p:nvSpPr>
        <p:spPr bwMode="auto">
          <a:xfrm flipH="1" flipV="1">
            <a:off x="5482310" y="4119831"/>
            <a:ext cx="216877"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7" name="Line 555"/>
          <p:cNvSpPr>
            <a:spLocks noChangeShapeType="1"/>
          </p:cNvSpPr>
          <p:nvPr/>
        </p:nvSpPr>
        <p:spPr bwMode="auto">
          <a:xfrm flipV="1">
            <a:off x="5368012" y="4119833"/>
            <a:ext cx="114300" cy="1571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8" name="Line 556"/>
          <p:cNvSpPr>
            <a:spLocks noChangeShapeType="1"/>
          </p:cNvSpPr>
          <p:nvPr/>
        </p:nvSpPr>
        <p:spPr bwMode="auto">
          <a:xfrm flipV="1">
            <a:off x="4604548" y="3578499"/>
            <a:ext cx="102577"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9" name="Freeform 557"/>
          <p:cNvSpPr>
            <a:spLocks/>
          </p:cNvSpPr>
          <p:nvPr/>
        </p:nvSpPr>
        <p:spPr bwMode="auto">
          <a:xfrm>
            <a:off x="3728245" y="3975369"/>
            <a:ext cx="215411" cy="588962"/>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9" y="0"/>
                </a:moveTo>
                <a:lnTo>
                  <a:pt x="93" y="225"/>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0" name="Freeform 558"/>
          <p:cNvSpPr>
            <a:spLocks/>
          </p:cNvSpPr>
          <p:nvPr/>
        </p:nvSpPr>
        <p:spPr bwMode="auto">
          <a:xfrm>
            <a:off x="3842548" y="3975369"/>
            <a:ext cx="213946" cy="588962"/>
          </a:xfrm>
          <a:custGeom>
            <a:avLst/>
            <a:gdLst>
              <a:gd name="T0" fmla="*/ 2147483647 w 93"/>
              <a:gd name="T1" fmla="*/ 0 h 225"/>
              <a:gd name="T2" fmla="*/ 0 w 93"/>
              <a:gd name="T3" fmla="*/ 0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0"/>
                </a:lnTo>
                <a:lnTo>
                  <a:pt x="44" y="22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1" name="Line 559"/>
          <p:cNvSpPr>
            <a:spLocks noChangeShapeType="1"/>
          </p:cNvSpPr>
          <p:nvPr/>
        </p:nvSpPr>
        <p:spPr bwMode="auto">
          <a:xfrm flipH="1" flipV="1">
            <a:off x="3509902" y="4504011"/>
            <a:ext cx="218343"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2" name="Line 560"/>
          <p:cNvSpPr>
            <a:spLocks noChangeShapeType="1"/>
          </p:cNvSpPr>
          <p:nvPr/>
        </p:nvSpPr>
        <p:spPr bwMode="auto">
          <a:xfrm flipV="1">
            <a:off x="3728248" y="3975369"/>
            <a:ext cx="114300" cy="565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3" name="Line 561"/>
          <p:cNvSpPr>
            <a:spLocks noChangeShapeType="1"/>
          </p:cNvSpPr>
          <p:nvPr/>
        </p:nvSpPr>
        <p:spPr bwMode="auto">
          <a:xfrm flipH="1">
            <a:off x="3842548" y="3975371"/>
            <a:ext cx="213946" cy="3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4" name="Freeform 562"/>
          <p:cNvSpPr>
            <a:spLocks/>
          </p:cNvSpPr>
          <p:nvPr/>
        </p:nvSpPr>
        <p:spPr bwMode="auto">
          <a:xfrm>
            <a:off x="4821423" y="3832494"/>
            <a:ext cx="218342" cy="407987"/>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9" y="0"/>
                </a:moveTo>
                <a:lnTo>
                  <a:pt x="94" y="156"/>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5" name="Freeform 563"/>
          <p:cNvSpPr>
            <a:spLocks/>
          </p:cNvSpPr>
          <p:nvPr/>
        </p:nvSpPr>
        <p:spPr bwMode="auto">
          <a:xfrm>
            <a:off x="4934256" y="3832494"/>
            <a:ext cx="216877" cy="407987"/>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87"/>
                </a:moveTo>
                <a:lnTo>
                  <a:pt x="0" y="0"/>
                </a:lnTo>
                <a:lnTo>
                  <a:pt x="45" y="156"/>
                </a:lnTo>
                <a:lnTo>
                  <a:pt x="94"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6" name="Freeform 564"/>
          <p:cNvSpPr>
            <a:spLocks/>
          </p:cNvSpPr>
          <p:nvPr/>
        </p:nvSpPr>
        <p:spPr bwMode="auto">
          <a:xfrm>
            <a:off x="5584889" y="4323036"/>
            <a:ext cx="216877" cy="277813"/>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6"/>
                </a:lnTo>
                <a:lnTo>
                  <a:pt x="0" y="4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7" name="Freeform 565"/>
          <p:cNvSpPr>
            <a:spLocks/>
          </p:cNvSpPr>
          <p:nvPr/>
        </p:nvSpPr>
        <p:spPr bwMode="auto">
          <a:xfrm>
            <a:off x="5699189" y="4323036"/>
            <a:ext cx="213946" cy="277813"/>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83"/>
                </a:moveTo>
                <a:lnTo>
                  <a:pt x="0" y="0"/>
                </a:lnTo>
                <a:lnTo>
                  <a:pt x="44" y="106"/>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8" name="Line 566"/>
          <p:cNvSpPr>
            <a:spLocks noChangeShapeType="1"/>
          </p:cNvSpPr>
          <p:nvPr/>
        </p:nvSpPr>
        <p:spPr bwMode="auto">
          <a:xfrm flipV="1">
            <a:off x="4821425" y="3832494"/>
            <a:ext cx="112834" cy="2270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9" name="Freeform 567"/>
          <p:cNvSpPr>
            <a:spLocks/>
          </p:cNvSpPr>
          <p:nvPr/>
        </p:nvSpPr>
        <p:spPr bwMode="auto">
          <a:xfrm>
            <a:off x="4273368" y="3735657"/>
            <a:ext cx="216877" cy="371475"/>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9" y="0"/>
                </a:moveTo>
                <a:lnTo>
                  <a:pt x="93" y="142"/>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0" name="Freeform 568"/>
          <p:cNvSpPr>
            <a:spLocks/>
          </p:cNvSpPr>
          <p:nvPr/>
        </p:nvSpPr>
        <p:spPr bwMode="auto">
          <a:xfrm>
            <a:off x="4387668" y="3735657"/>
            <a:ext cx="216877" cy="371475"/>
          </a:xfrm>
          <a:custGeom>
            <a:avLst/>
            <a:gdLst>
              <a:gd name="T0" fmla="*/ 2147483647 w 93"/>
              <a:gd name="T1" fmla="*/ 2147483647 h 142"/>
              <a:gd name="T2" fmla="*/ 0 w 93"/>
              <a:gd name="T3" fmla="*/ 0 h 142"/>
              <a:gd name="T4" fmla="*/ 2147483647 w 93"/>
              <a:gd name="T5" fmla="*/ 2147483647 h 142"/>
              <a:gd name="T6" fmla="*/ 2147483647 w 93"/>
              <a:gd name="T7" fmla="*/ 2147483647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93" y="41"/>
                </a:moveTo>
                <a:lnTo>
                  <a:pt x="0" y="0"/>
                </a:lnTo>
                <a:lnTo>
                  <a:pt x="44" y="142"/>
                </a:lnTo>
                <a:lnTo>
                  <a:pt x="93"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1" name="Line 569"/>
          <p:cNvSpPr>
            <a:spLocks noChangeShapeType="1"/>
          </p:cNvSpPr>
          <p:nvPr/>
        </p:nvSpPr>
        <p:spPr bwMode="auto">
          <a:xfrm flipH="1" flipV="1">
            <a:off x="5699189" y="4323031"/>
            <a:ext cx="213946" cy="2174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2" name="Line 570"/>
          <p:cNvSpPr>
            <a:spLocks noChangeShapeType="1"/>
          </p:cNvSpPr>
          <p:nvPr/>
        </p:nvSpPr>
        <p:spPr bwMode="auto">
          <a:xfrm flipH="1">
            <a:off x="5584888" y="4323031"/>
            <a:ext cx="114300" cy="1079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3" name="Line 571"/>
          <p:cNvSpPr>
            <a:spLocks noChangeShapeType="1"/>
          </p:cNvSpPr>
          <p:nvPr/>
        </p:nvSpPr>
        <p:spPr bwMode="auto">
          <a:xfrm flipH="1" flipV="1">
            <a:off x="4387668" y="3735661"/>
            <a:ext cx="216877" cy="1063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4" name="Line 572"/>
          <p:cNvSpPr>
            <a:spLocks noChangeShapeType="1"/>
          </p:cNvSpPr>
          <p:nvPr/>
        </p:nvSpPr>
        <p:spPr bwMode="auto">
          <a:xfrm flipV="1">
            <a:off x="4273371" y="3735661"/>
            <a:ext cx="114300" cy="276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5" name="Freeform 573"/>
          <p:cNvSpPr>
            <a:spLocks/>
          </p:cNvSpPr>
          <p:nvPr/>
        </p:nvSpPr>
        <p:spPr bwMode="auto">
          <a:xfrm>
            <a:off x="5039764" y="4059506"/>
            <a:ext cx="215412" cy="541338"/>
          </a:xfrm>
          <a:custGeom>
            <a:avLst/>
            <a:gdLst>
              <a:gd name="T0" fmla="*/ 2147483647 w 93"/>
              <a:gd name="T1" fmla="*/ 0 h 207"/>
              <a:gd name="T2" fmla="*/ 2147483647 w 93"/>
              <a:gd name="T3" fmla="*/ 2147483647 h 207"/>
              <a:gd name="T4" fmla="*/ 0 w 93"/>
              <a:gd name="T5" fmla="*/ 2147483647 h 207"/>
              <a:gd name="T6" fmla="*/ 2147483647 w 93"/>
              <a:gd name="T7" fmla="*/ 0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49" y="0"/>
                </a:moveTo>
                <a:lnTo>
                  <a:pt x="93" y="207"/>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6" name="Freeform 574"/>
          <p:cNvSpPr>
            <a:spLocks/>
          </p:cNvSpPr>
          <p:nvPr/>
        </p:nvSpPr>
        <p:spPr bwMode="auto">
          <a:xfrm>
            <a:off x="5151133" y="4059506"/>
            <a:ext cx="216877" cy="541338"/>
          </a:xfrm>
          <a:custGeom>
            <a:avLst/>
            <a:gdLst>
              <a:gd name="T0" fmla="*/ 2147483647 w 93"/>
              <a:gd name="T1" fmla="*/ 2147483647 h 207"/>
              <a:gd name="T2" fmla="*/ 0 w 93"/>
              <a:gd name="T3" fmla="*/ 0 h 207"/>
              <a:gd name="T4" fmla="*/ 2147483647 w 93"/>
              <a:gd name="T5" fmla="*/ 2147483647 h 207"/>
              <a:gd name="T6" fmla="*/ 2147483647 w 93"/>
              <a:gd name="T7" fmla="*/ 2147483647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93" y="83"/>
                </a:moveTo>
                <a:lnTo>
                  <a:pt x="0" y="0"/>
                </a:lnTo>
                <a:lnTo>
                  <a:pt x="44" y="207"/>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7" name="Line 575"/>
          <p:cNvSpPr>
            <a:spLocks noChangeShapeType="1"/>
          </p:cNvSpPr>
          <p:nvPr/>
        </p:nvSpPr>
        <p:spPr bwMode="auto">
          <a:xfrm flipV="1">
            <a:off x="5039764" y="4059507"/>
            <a:ext cx="111369"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8" name="Freeform 576"/>
          <p:cNvSpPr>
            <a:spLocks/>
          </p:cNvSpPr>
          <p:nvPr/>
        </p:nvSpPr>
        <p:spPr bwMode="auto">
          <a:xfrm>
            <a:off x="3943659" y="3975373"/>
            <a:ext cx="227135" cy="625475"/>
          </a:xfrm>
          <a:custGeom>
            <a:avLst/>
            <a:gdLst>
              <a:gd name="T0" fmla="*/ 2147483647 w 98"/>
              <a:gd name="T1" fmla="*/ 0 h 239"/>
              <a:gd name="T2" fmla="*/ 2147483647 w 98"/>
              <a:gd name="T3" fmla="*/ 2147483647 h 239"/>
              <a:gd name="T4" fmla="*/ 0 w 98"/>
              <a:gd name="T5" fmla="*/ 2147483647 h 239"/>
              <a:gd name="T6" fmla="*/ 2147483647 w 98"/>
              <a:gd name="T7" fmla="*/ 0 h 239"/>
              <a:gd name="T8" fmla="*/ 0 60000 65536"/>
              <a:gd name="T9" fmla="*/ 0 60000 65536"/>
              <a:gd name="T10" fmla="*/ 0 60000 65536"/>
              <a:gd name="T11" fmla="*/ 0 60000 65536"/>
              <a:gd name="T12" fmla="*/ 0 w 98"/>
              <a:gd name="T13" fmla="*/ 0 h 239"/>
              <a:gd name="T14" fmla="*/ 98 w 98"/>
              <a:gd name="T15" fmla="*/ 239 h 239"/>
            </a:gdLst>
            <a:ahLst/>
            <a:cxnLst>
              <a:cxn ang="T8">
                <a:pos x="T0" y="T1"/>
              </a:cxn>
              <a:cxn ang="T9">
                <a:pos x="T2" y="T3"/>
              </a:cxn>
              <a:cxn ang="T10">
                <a:pos x="T4" y="T5"/>
              </a:cxn>
              <a:cxn ang="T11">
                <a:pos x="T6" y="T7"/>
              </a:cxn>
            </a:cxnLst>
            <a:rect l="T12" t="T13" r="T14" b="T15"/>
            <a:pathLst>
              <a:path w="98" h="239">
                <a:moveTo>
                  <a:pt x="49" y="0"/>
                </a:moveTo>
                <a:lnTo>
                  <a:pt x="98" y="239"/>
                </a:lnTo>
                <a:lnTo>
                  <a:pt x="0" y="22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9" name="Freeform 577"/>
          <p:cNvSpPr>
            <a:spLocks/>
          </p:cNvSpPr>
          <p:nvPr/>
        </p:nvSpPr>
        <p:spPr bwMode="auto">
          <a:xfrm>
            <a:off x="4056491" y="3975373"/>
            <a:ext cx="216877" cy="625475"/>
          </a:xfrm>
          <a:custGeom>
            <a:avLst/>
            <a:gdLst>
              <a:gd name="T0" fmla="*/ 2147483647 w 94"/>
              <a:gd name="T1" fmla="*/ 2147483647 h 239"/>
              <a:gd name="T2" fmla="*/ 0 w 94"/>
              <a:gd name="T3" fmla="*/ 0 h 239"/>
              <a:gd name="T4" fmla="*/ 2147483647 w 94"/>
              <a:gd name="T5" fmla="*/ 2147483647 h 239"/>
              <a:gd name="T6" fmla="*/ 2147483647 w 94"/>
              <a:gd name="T7" fmla="*/ 2147483647 h 239"/>
              <a:gd name="T8" fmla="*/ 0 60000 65536"/>
              <a:gd name="T9" fmla="*/ 0 60000 65536"/>
              <a:gd name="T10" fmla="*/ 0 60000 65536"/>
              <a:gd name="T11" fmla="*/ 0 60000 65536"/>
              <a:gd name="T12" fmla="*/ 0 w 94"/>
              <a:gd name="T13" fmla="*/ 0 h 239"/>
              <a:gd name="T14" fmla="*/ 94 w 94"/>
              <a:gd name="T15" fmla="*/ 239 h 239"/>
            </a:gdLst>
            <a:ahLst/>
            <a:cxnLst>
              <a:cxn ang="T8">
                <a:pos x="T0" y="T1"/>
              </a:cxn>
              <a:cxn ang="T9">
                <a:pos x="T2" y="T3"/>
              </a:cxn>
              <a:cxn ang="T10">
                <a:pos x="T4" y="T5"/>
              </a:cxn>
              <a:cxn ang="T11">
                <a:pos x="T6" y="T7"/>
              </a:cxn>
            </a:cxnLst>
            <a:rect l="T12" t="T13" r="T14" b="T15"/>
            <a:pathLst>
              <a:path w="94" h="239">
                <a:moveTo>
                  <a:pt x="94" y="14"/>
                </a:moveTo>
                <a:lnTo>
                  <a:pt x="0" y="0"/>
                </a:lnTo>
                <a:lnTo>
                  <a:pt x="49" y="239"/>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0" name="Line 578"/>
          <p:cNvSpPr>
            <a:spLocks noChangeShapeType="1"/>
          </p:cNvSpPr>
          <p:nvPr/>
        </p:nvSpPr>
        <p:spPr bwMode="auto">
          <a:xfrm flipH="1" flipV="1">
            <a:off x="3728245" y="4540519"/>
            <a:ext cx="215411" cy="23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1" name="Line 579"/>
          <p:cNvSpPr>
            <a:spLocks noChangeShapeType="1"/>
          </p:cNvSpPr>
          <p:nvPr/>
        </p:nvSpPr>
        <p:spPr bwMode="auto">
          <a:xfrm flipV="1">
            <a:off x="5801764" y="4540524"/>
            <a:ext cx="111369"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2" name="Line 580"/>
          <p:cNvSpPr>
            <a:spLocks noChangeShapeType="1"/>
          </p:cNvSpPr>
          <p:nvPr/>
        </p:nvSpPr>
        <p:spPr bwMode="auto">
          <a:xfrm flipH="1" flipV="1">
            <a:off x="4056491" y="3975369"/>
            <a:ext cx="216877"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3" name="Freeform 581"/>
          <p:cNvSpPr>
            <a:spLocks/>
          </p:cNvSpPr>
          <p:nvPr/>
        </p:nvSpPr>
        <p:spPr bwMode="auto">
          <a:xfrm>
            <a:off x="4490248" y="3842019"/>
            <a:ext cx="230065" cy="398462"/>
          </a:xfrm>
          <a:custGeom>
            <a:avLst/>
            <a:gdLst>
              <a:gd name="T0" fmla="*/ 2147483647 w 99"/>
              <a:gd name="T1" fmla="*/ 0 h 152"/>
              <a:gd name="T2" fmla="*/ 2147483647 w 99"/>
              <a:gd name="T3" fmla="*/ 2147483647 h 152"/>
              <a:gd name="T4" fmla="*/ 0 w 99"/>
              <a:gd name="T5" fmla="*/ 2147483647 h 152"/>
              <a:gd name="T6" fmla="*/ 2147483647 w 99"/>
              <a:gd name="T7" fmla="*/ 0 h 152"/>
              <a:gd name="T8" fmla="*/ 0 60000 65536"/>
              <a:gd name="T9" fmla="*/ 0 60000 65536"/>
              <a:gd name="T10" fmla="*/ 0 60000 65536"/>
              <a:gd name="T11" fmla="*/ 0 60000 65536"/>
              <a:gd name="T12" fmla="*/ 0 w 99"/>
              <a:gd name="T13" fmla="*/ 0 h 152"/>
              <a:gd name="T14" fmla="*/ 99 w 99"/>
              <a:gd name="T15" fmla="*/ 152 h 152"/>
            </a:gdLst>
            <a:ahLst/>
            <a:cxnLst>
              <a:cxn ang="T8">
                <a:pos x="T0" y="T1"/>
              </a:cxn>
              <a:cxn ang="T9">
                <a:pos x="T2" y="T3"/>
              </a:cxn>
              <a:cxn ang="T10">
                <a:pos x="T4" y="T5"/>
              </a:cxn>
              <a:cxn ang="T11">
                <a:pos x="T6" y="T7"/>
              </a:cxn>
            </a:cxnLst>
            <a:rect l="T12" t="T13" r="T14" b="T15"/>
            <a:pathLst>
              <a:path w="99" h="152">
                <a:moveTo>
                  <a:pt x="49" y="0"/>
                </a:moveTo>
                <a:lnTo>
                  <a:pt x="99" y="15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4" name="Freeform 582"/>
          <p:cNvSpPr>
            <a:spLocks/>
          </p:cNvSpPr>
          <p:nvPr/>
        </p:nvSpPr>
        <p:spPr bwMode="auto">
          <a:xfrm>
            <a:off x="4604545" y="3842019"/>
            <a:ext cx="216877" cy="398462"/>
          </a:xfrm>
          <a:custGeom>
            <a:avLst/>
            <a:gdLst>
              <a:gd name="T0" fmla="*/ 2147483647 w 94"/>
              <a:gd name="T1" fmla="*/ 2147483647 h 152"/>
              <a:gd name="T2" fmla="*/ 0 w 94"/>
              <a:gd name="T3" fmla="*/ 0 h 152"/>
              <a:gd name="T4" fmla="*/ 2147483647 w 94"/>
              <a:gd name="T5" fmla="*/ 2147483647 h 152"/>
              <a:gd name="T6" fmla="*/ 2147483647 w 94"/>
              <a:gd name="T7" fmla="*/ 2147483647 h 152"/>
              <a:gd name="T8" fmla="*/ 0 60000 65536"/>
              <a:gd name="T9" fmla="*/ 0 60000 65536"/>
              <a:gd name="T10" fmla="*/ 0 60000 65536"/>
              <a:gd name="T11" fmla="*/ 0 60000 65536"/>
              <a:gd name="T12" fmla="*/ 0 w 94"/>
              <a:gd name="T13" fmla="*/ 0 h 152"/>
              <a:gd name="T14" fmla="*/ 94 w 94"/>
              <a:gd name="T15" fmla="*/ 152 h 152"/>
            </a:gdLst>
            <a:ahLst/>
            <a:cxnLst>
              <a:cxn ang="T8">
                <a:pos x="T0" y="T1"/>
              </a:cxn>
              <a:cxn ang="T9">
                <a:pos x="T2" y="T3"/>
              </a:cxn>
              <a:cxn ang="T10">
                <a:pos x="T4" y="T5"/>
              </a:cxn>
              <a:cxn ang="T11">
                <a:pos x="T6" y="T7"/>
              </a:cxn>
            </a:cxnLst>
            <a:rect l="T12" t="T13" r="T14" b="T15"/>
            <a:pathLst>
              <a:path w="94" h="152">
                <a:moveTo>
                  <a:pt x="94" y="83"/>
                </a:moveTo>
                <a:lnTo>
                  <a:pt x="0" y="0"/>
                </a:lnTo>
                <a:lnTo>
                  <a:pt x="50" y="152"/>
                </a:lnTo>
                <a:lnTo>
                  <a:pt x="94"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5" name="Freeform 583"/>
          <p:cNvSpPr>
            <a:spLocks/>
          </p:cNvSpPr>
          <p:nvPr/>
        </p:nvSpPr>
        <p:spPr bwMode="auto">
          <a:xfrm>
            <a:off x="5255176" y="4276994"/>
            <a:ext cx="227134" cy="357187"/>
          </a:xfrm>
          <a:custGeom>
            <a:avLst/>
            <a:gdLst>
              <a:gd name="T0" fmla="*/ 2147483647 w 98"/>
              <a:gd name="T1" fmla="*/ 0 h 137"/>
              <a:gd name="T2" fmla="*/ 2147483647 w 98"/>
              <a:gd name="T3" fmla="*/ 2147483647 h 137"/>
              <a:gd name="T4" fmla="*/ 0 w 98"/>
              <a:gd name="T5" fmla="*/ 2147483647 h 137"/>
              <a:gd name="T6" fmla="*/ 2147483647 w 98"/>
              <a:gd name="T7" fmla="*/ 0 h 137"/>
              <a:gd name="T8" fmla="*/ 0 60000 65536"/>
              <a:gd name="T9" fmla="*/ 0 60000 65536"/>
              <a:gd name="T10" fmla="*/ 0 60000 65536"/>
              <a:gd name="T11" fmla="*/ 0 60000 65536"/>
              <a:gd name="T12" fmla="*/ 0 w 98"/>
              <a:gd name="T13" fmla="*/ 0 h 137"/>
              <a:gd name="T14" fmla="*/ 98 w 98"/>
              <a:gd name="T15" fmla="*/ 137 h 137"/>
            </a:gdLst>
            <a:ahLst/>
            <a:cxnLst>
              <a:cxn ang="T8">
                <a:pos x="T0" y="T1"/>
              </a:cxn>
              <a:cxn ang="T9">
                <a:pos x="T2" y="T3"/>
              </a:cxn>
              <a:cxn ang="T10">
                <a:pos x="T4" y="T5"/>
              </a:cxn>
              <a:cxn ang="T11">
                <a:pos x="T6" y="T7"/>
              </a:cxn>
            </a:cxnLst>
            <a:rect l="T12" t="T13" r="T14" b="T15"/>
            <a:pathLst>
              <a:path w="98" h="137">
                <a:moveTo>
                  <a:pt x="49" y="0"/>
                </a:moveTo>
                <a:lnTo>
                  <a:pt x="98" y="137"/>
                </a:lnTo>
                <a:lnTo>
                  <a:pt x="0" y="12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6" name="Freeform 584"/>
          <p:cNvSpPr>
            <a:spLocks/>
          </p:cNvSpPr>
          <p:nvPr/>
        </p:nvSpPr>
        <p:spPr bwMode="auto">
          <a:xfrm>
            <a:off x="5368010" y="4276994"/>
            <a:ext cx="216877" cy="357187"/>
          </a:xfrm>
          <a:custGeom>
            <a:avLst/>
            <a:gdLst>
              <a:gd name="T0" fmla="*/ 2147483647 w 94"/>
              <a:gd name="T1" fmla="*/ 2147483647 h 137"/>
              <a:gd name="T2" fmla="*/ 0 w 94"/>
              <a:gd name="T3" fmla="*/ 0 h 137"/>
              <a:gd name="T4" fmla="*/ 2147483647 w 94"/>
              <a:gd name="T5" fmla="*/ 2147483647 h 137"/>
              <a:gd name="T6" fmla="*/ 2147483647 w 94"/>
              <a:gd name="T7" fmla="*/ 2147483647 h 137"/>
              <a:gd name="T8" fmla="*/ 0 60000 65536"/>
              <a:gd name="T9" fmla="*/ 0 60000 65536"/>
              <a:gd name="T10" fmla="*/ 0 60000 65536"/>
              <a:gd name="T11" fmla="*/ 0 60000 65536"/>
              <a:gd name="T12" fmla="*/ 0 w 94"/>
              <a:gd name="T13" fmla="*/ 0 h 137"/>
              <a:gd name="T14" fmla="*/ 94 w 94"/>
              <a:gd name="T15" fmla="*/ 137 h 137"/>
            </a:gdLst>
            <a:ahLst/>
            <a:cxnLst>
              <a:cxn ang="T8">
                <a:pos x="T0" y="T1"/>
              </a:cxn>
              <a:cxn ang="T9">
                <a:pos x="T2" y="T3"/>
              </a:cxn>
              <a:cxn ang="T10">
                <a:pos x="T4" y="T5"/>
              </a:cxn>
              <a:cxn ang="T11">
                <a:pos x="T6" y="T7"/>
              </a:cxn>
            </a:cxnLst>
            <a:rect l="T12" t="T13" r="T14" b="T15"/>
            <a:pathLst>
              <a:path w="94" h="137">
                <a:moveTo>
                  <a:pt x="94" y="59"/>
                </a:moveTo>
                <a:lnTo>
                  <a:pt x="0" y="0"/>
                </a:lnTo>
                <a:lnTo>
                  <a:pt x="49" y="137"/>
                </a:lnTo>
                <a:lnTo>
                  <a:pt x="94" y="5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7" name="Line 585"/>
          <p:cNvSpPr>
            <a:spLocks noChangeShapeType="1"/>
          </p:cNvSpPr>
          <p:nvPr/>
        </p:nvSpPr>
        <p:spPr bwMode="auto">
          <a:xfrm flipH="1" flipV="1">
            <a:off x="4604545" y="3842022"/>
            <a:ext cx="216877" cy="2174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8" name="Line 586"/>
          <p:cNvSpPr>
            <a:spLocks noChangeShapeType="1"/>
          </p:cNvSpPr>
          <p:nvPr/>
        </p:nvSpPr>
        <p:spPr bwMode="auto">
          <a:xfrm flipV="1">
            <a:off x="4490248" y="3842019"/>
            <a:ext cx="114300" cy="2651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9" name="Line 587"/>
          <p:cNvSpPr>
            <a:spLocks noChangeShapeType="1"/>
          </p:cNvSpPr>
          <p:nvPr/>
        </p:nvSpPr>
        <p:spPr bwMode="auto">
          <a:xfrm flipV="1">
            <a:off x="5255177" y="4276994"/>
            <a:ext cx="112834" cy="323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0" name="Freeform 588"/>
          <p:cNvSpPr>
            <a:spLocks/>
          </p:cNvSpPr>
          <p:nvPr/>
        </p:nvSpPr>
        <p:spPr bwMode="auto">
          <a:xfrm>
            <a:off x="4720313" y="4059511"/>
            <a:ext cx="213946" cy="574675"/>
          </a:xfrm>
          <a:custGeom>
            <a:avLst/>
            <a:gdLst>
              <a:gd name="T0" fmla="*/ 2147483647 w 93"/>
              <a:gd name="T1" fmla="*/ 0 h 220"/>
              <a:gd name="T2" fmla="*/ 2147483647 w 93"/>
              <a:gd name="T3" fmla="*/ 2147483647 h 220"/>
              <a:gd name="T4" fmla="*/ 0 w 93"/>
              <a:gd name="T5" fmla="*/ 2147483647 h 220"/>
              <a:gd name="T6" fmla="*/ 2147483647 w 93"/>
              <a:gd name="T7" fmla="*/ 0 h 220"/>
              <a:gd name="T8" fmla="*/ 0 60000 65536"/>
              <a:gd name="T9" fmla="*/ 0 60000 65536"/>
              <a:gd name="T10" fmla="*/ 0 60000 65536"/>
              <a:gd name="T11" fmla="*/ 0 60000 65536"/>
              <a:gd name="T12" fmla="*/ 0 w 93"/>
              <a:gd name="T13" fmla="*/ 0 h 220"/>
              <a:gd name="T14" fmla="*/ 93 w 93"/>
              <a:gd name="T15" fmla="*/ 220 h 220"/>
            </a:gdLst>
            <a:ahLst/>
            <a:cxnLst>
              <a:cxn ang="T8">
                <a:pos x="T0" y="T1"/>
              </a:cxn>
              <a:cxn ang="T9">
                <a:pos x="T2" y="T3"/>
              </a:cxn>
              <a:cxn ang="T10">
                <a:pos x="T4" y="T5"/>
              </a:cxn>
              <a:cxn ang="T11">
                <a:pos x="T6" y="T7"/>
              </a:cxn>
            </a:cxnLst>
            <a:rect l="T12" t="T13" r="T14" b="T15"/>
            <a:pathLst>
              <a:path w="93" h="220">
                <a:moveTo>
                  <a:pt x="44" y="0"/>
                </a:moveTo>
                <a:lnTo>
                  <a:pt x="93" y="220"/>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1" name="Freeform 589"/>
          <p:cNvSpPr>
            <a:spLocks/>
          </p:cNvSpPr>
          <p:nvPr/>
        </p:nvSpPr>
        <p:spPr bwMode="auto">
          <a:xfrm>
            <a:off x="4821423" y="4059511"/>
            <a:ext cx="218342" cy="574675"/>
          </a:xfrm>
          <a:custGeom>
            <a:avLst/>
            <a:gdLst>
              <a:gd name="T0" fmla="*/ 2147483647 w 94"/>
              <a:gd name="T1" fmla="*/ 2147483647 h 220"/>
              <a:gd name="T2" fmla="*/ 0 w 94"/>
              <a:gd name="T3" fmla="*/ 0 h 220"/>
              <a:gd name="T4" fmla="*/ 2147483647 w 94"/>
              <a:gd name="T5" fmla="*/ 2147483647 h 220"/>
              <a:gd name="T6" fmla="*/ 2147483647 w 94"/>
              <a:gd name="T7" fmla="*/ 2147483647 h 220"/>
              <a:gd name="T8" fmla="*/ 0 60000 65536"/>
              <a:gd name="T9" fmla="*/ 0 60000 65536"/>
              <a:gd name="T10" fmla="*/ 0 60000 65536"/>
              <a:gd name="T11" fmla="*/ 0 60000 65536"/>
              <a:gd name="T12" fmla="*/ 0 w 94"/>
              <a:gd name="T13" fmla="*/ 0 h 220"/>
              <a:gd name="T14" fmla="*/ 94 w 94"/>
              <a:gd name="T15" fmla="*/ 220 h 220"/>
            </a:gdLst>
            <a:ahLst/>
            <a:cxnLst>
              <a:cxn ang="T8">
                <a:pos x="T0" y="T1"/>
              </a:cxn>
              <a:cxn ang="T9">
                <a:pos x="T2" y="T3"/>
              </a:cxn>
              <a:cxn ang="T10">
                <a:pos x="T4" y="T5"/>
              </a:cxn>
              <a:cxn ang="T11">
                <a:pos x="T6" y="T7"/>
              </a:cxn>
            </a:cxnLst>
            <a:rect l="T12" t="T13" r="T14" b="T15"/>
            <a:pathLst>
              <a:path w="94" h="220">
                <a:moveTo>
                  <a:pt x="94" y="69"/>
                </a:moveTo>
                <a:lnTo>
                  <a:pt x="0" y="0"/>
                </a:lnTo>
                <a:lnTo>
                  <a:pt x="49" y="220"/>
                </a:lnTo>
                <a:lnTo>
                  <a:pt x="94"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2" name="Freeform 590"/>
          <p:cNvSpPr>
            <a:spLocks/>
          </p:cNvSpPr>
          <p:nvPr/>
        </p:nvSpPr>
        <p:spPr bwMode="auto">
          <a:xfrm>
            <a:off x="4170791" y="4011881"/>
            <a:ext cx="216877" cy="622300"/>
          </a:xfrm>
          <a:custGeom>
            <a:avLst/>
            <a:gdLst>
              <a:gd name="T0" fmla="*/ 2147483647 w 94"/>
              <a:gd name="T1" fmla="*/ 0 h 238"/>
              <a:gd name="T2" fmla="*/ 2147483647 w 94"/>
              <a:gd name="T3" fmla="*/ 2147483647 h 238"/>
              <a:gd name="T4" fmla="*/ 0 w 94"/>
              <a:gd name="T5" fmla="*/ 2147483647 h 238"/>
              <a:gd name="T6" fmla="*/ 2147483647 w 94"/>
              <a:gd name="T7" fmla="*/ 0 h 238"/>
              <a:gd name="T8" fmla="*/ 0 60000 65536"/>
              <a:gd name="T9" fmla="*/ 0 60000 65536"/>
              <a:gd name="T10" fmla="*/ 0 60000 65536"/>
              <a:gd name="T11" fmla="*/ 0 60000 65536"/>
              <a:gd name="T12" fmla="*/ 0 w 94"/>
              <a:gd name="T13" fmla="*/ 0 h 238"/>
              <a:gd name="T14" fmla="*/ 94 w 94"/>
              <a:gd name="T15" fmla="*/ 238 h 238"/>
            </a:gdLst>
            <a:ahLst/>
            <a:cxnLst>
              <a:cxn ang="T8">
                <a:pos x="T0" y="T1"/>
              </a:cxn>
              <a:cxn ang="T9">
                <a:pos x="T2" y="T3"/>
              </a:cxn>
              <a:cxn ang="T10">
                <a:pos x="T4" y="T5"/>
              </a:cxn>
              <a:cxn ang="T11">
                <a:pos x="T6" y="T7"/>
              </a:cxn>
            </a:cxnLst>
            <a:rect l="T12" t="T13" r="T14" b="T15"/>
            <a:pathLst>
              <a:path w="94" h="238">
                <a:moveTo>
                  <a:pt x="45" y="0"/>
                </a:moveTo>
                <a:lnTo>
                  <a:pt x="94" y="238"/>
                </a:lnTo>
                <a:lnTo>
                  <a:pt x="0" y="22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3" name="Freeform 591"/>
          <p:cNvSpPr>
            <a:spLocks/>
          </p:cNvSpPr>
          <p:nvPr/>
        </p:nvSpPr>
        <p:spPr bwMode="auto">
          <a:xfrm>
            <a:off x="4273368" y="4011881"/>
            <a:ext cx="216877" cy="622300"/>
          </a:xfrm>
          <a:custGeom>
            <a:avLst/>
            <a:gdLst>
              <a:gd name="T0" fmla="*/ 2147483647 w 93"/>
              <a:gd name="T1" fmla="*/ 2147483647 h 238"/>
              <a:gd name="T2" fmla="*/ 0 w 93"/>
              <a:gd name="T3" fmla="*/ 0 h 238"/>
              <a:gd name="T4" fmla="*/ 2147483647 w 93"/>
              <a:gd name="T5" fmla="*/ 2147483647 h 238"/>
              <a:gd name="T6" fmla="*/ 2147483647 w 93"/>
              <a:gd name="T7" fmla="*/ 2147483647 h 238"/>
              <a:gd name="T8" fmla="*/ 0 60000 65536"/>
              <a:gd name="T9" fmla="*/ 0 60000 65536"/>
              <a:gd name="T10" fmla="*/ 0 60000 65536"/>
              <a:gd name="T11" fmla="*/ 0 60000 65536"/>
              <a:gd name="T12" fmla="*/ 0 w 93"/>
              <a:gd name="T13" fmla="*/ 0 h 238"/>
              <a:gd name="T14" fmla="*/ 93 w 93"/>
              <a:gd name="T15" fmla="*/ 238 h 238"/>
            </a:gdLst>
            <a:ahLst/>
            <a:cxnLst>
              <a:cxn ang="T8">
                <a:pos x="T0" y="T1"/>
              </a:cxn>
              <a:cxn ang="T9">
                <a:pos x="T2" y="T3"/>
              </a:cxn>
              <a:cxn ang="T10">
                <a:pos x="T4" y="T5"/>
              </a:cxn>
              <a:cxn ang="T11">
                <a:pos x="T6" y="T7"/>
              </a:cxn>
            </a:cxnLst>
            <a:rect l="T12" t="T13" r="T14" b="T15"/>
            <a:pathLst>
              <a:path w="93" h="238">
                <a:moveTo>
                  <a:pt x="93" y="36"/>
                </a:moveTo>
                <a:lnTo>
                  <a:pt x="0" y="0"/>
                </a:lnTo>
                <a:lnTo>
                  <a:pt x="49" y="238"/>
                </a:lnTo>
                <a:lnTo>
                  <a:pt x="93"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4" name="Line 592"/>
          <p:cNvSpPr>
            <a:spLocks noChangeShapeType="1"/>
          </p:cNvSpPr>
          <p:nvPr/>
        </p:nvSpPr>
        <p:spPr bwMode="auto">
          <a:xfrm flipH="1" flipV="1">
            <a:off x="4821423" y="4059507"/>
            <a:ext cx="218342"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5" name="Line 593"/>
          <p:cNvSpPr>
            <a:spLocks noChangeShapeType="1"/>
          </p:cNvSpPr>
          <p:nvPr/>
        </p:nvSpPr>
        <p:spPr bwMode="auto">
          <a:xfrm flipV="1">
            <a:off x="4720310" y="4059507"/>
            <a:ext cx="101112"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6" name="Line 594"/>
          <p:cNvSpPr>
            <a:spLocks noChangeShapeType="1"/>
          </p:cNvSpPr>
          <p:nvPr/>
        </p:nvSpPr>
        <p:spPr bwMode="auto">
          <a:xfrm flipH="1" flipV="1">
            <a:off x="3943659" y="4564336"/>
            <a:ext cx="22713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7" name="Line 595"/>
          <p:cNvSpPr>
            <a:spLocks noChangeShapeType="1"/>
          </p:cNvSpPr>
          <p:nvPr/>
        </p:nvSpPr>
        <p:spPr bwMode="auto">
          <a:xfrm flipH="1" flipV="1">
            <a:off x="4273368" y="4011881"/>
            <a:ext cx="216877" cy="952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8" name="Line 596"/>
          <p:cNvSpPr>
            <a:spLocks noChangeShapeType="1"/>
          </p:cNvSpPr>
          <p:nvPr/>
        </p:nvSpPr>
        <p:spPr bwMode="auto">
          <a:xfrm flipV="1">
            <a:off x="4170794" y="4011881"/>
            <a:ext cx="102577" cy="5889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9" name="Freeform 597"/>
          <p:cNvSpPr>
            <a:spLocks/>
          </p:cNvSpPr>
          <p:nvPr/>
        </p:nvSpPr>
        <p:spPr bwMode="auto">
          <a:xfrm>
            <a:off x="5482310" y="4430981"/>
            <a:ext cx="216877" cy="230188"/>
          </a:xfrm>
          <a:custGeom>
            <a:avLst/>
            <a:gdLst>
              <a:gd name="T0" fmla="*/ 2147483647 w 94"/>
              <a:gd name="T1" fmla="*/ 0 h 88"/>
              <a:gd name="T2" fmla="*/ 2147483647 w 94"/>
              <a:gd name="T3" fmla="*/ 2147483647 h 88"/>
              <a:gd name="T4" fmla="*/ 0 w 94"/>
              <a:gd name="T5" fmla="*/ 2147483647 h 88"/>
              <a:gd name="T6" fmla="*/ 2147483647 w 94"/>
              <a:gd name="T7" fmla="*/ 0 h 88"/>
              <a:gd name="T8" fmla="*/ 0 60000 65536"/>
              <a:gd name="T9" fmla="*/ 0 60000 65536"/>
              <a:gd name="T10" fmla="*/ 0 60000 65536"/>
              <a:gd name="T11" fmla="*/ 0 60000 65536"/>
              <a:gd name="T12" fmla="*/ 0 w 94"/>
              <a:gd name="T13" fmla="*/ 0 h 88"/>
              <a:gd name="T14" fmla="*/ 94 w 94"/>
              <a:gd name="T15" fmla="*/ 88 h 88"/>
            </a:gdLst>
            <a:ahLst/>
            <a:cxnLst>
              <a:cxn ang="T8">
                <a:pos x="T0" y="T1"/>
              </a:cxn>
              <a:cxn ang="T9">
                <a:pos x="T2" y="T3"/>
              </a:cxn>
              <a:cxn ang="T10">
                <a:pos x="T4" y="T5"/>
              </a:cxn>
              <a:cxn ang="T11">
                <a:pos x="T6" y="T7"/>
              </a:cxn>
            </a:cxnLst>
            <a:rect l="T12" t="T13" r="T14" b="T15"/>
            <a:pathLst>
              <a:path w="94" h="88">
                <a:moveTo>
                  <a:pt x="45" y="0"/>
                </a:moveTo>
                <a:lnTo>
                  <a:pt x="94" y="88"/>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0" name="Freeform 598"/>
          <p:cNvSpPr>
            <a:spLocks/>
          </p:cNvSpPr>
          <p:nvPr/>
        </p:nvSpPr>
        <p:spPr bwMode="auto">
          <a:xfrm>
            <a:off x="5584889" y="4430981"/>
            <a:ext cx="216877" cy="230188"/>
          </a:xfrm>
          <a:custGeom>
            <a:avLst/>
            <a:gdLst>
              <a:gd name="T0" fmla="*/ 2147483647 w 93"/>
              <a:gd name="T1" fmla="*/ 2147483647 h 88"/>
              <a:gd name="T2" fmla="*/ 0 w 93"/>
              <a:gd name="T3" fmla="*/ 0 h 88"/>
              <a:gd name="T4" fmla="*/ 2147483647 w 93"/>
              <a:gd name="T5" fmla="*/ 2147483647 h 88"/>
              <a:gd name="T6" fmla="*/ 2147483647 w 93"/>
              <a:gd name="T7" fmla="*/ 2147483647 h 88"/>
              <a:gd name="T8" fmla="*/ 0 60000 65536"/>
              <a:gd name="T9" fmla="*/ 0 60000 65536"/>
              <a:gd name="T10" fmla="*/ 0 60000 65536"/>
              <a:gd name="T11" fmla="*/ 0 60000 65536"/>
              <a:gd name="T12" fmla="*/ 0 w 93"/>
              <a:gd name="T13" fmla="*/ 0 h 88"/>
              <a:gd name="T14" fmla="*/ 93 w 93"/>
              <a:gd name="T15" fmla="*/ 88 h 88"/>
            </a:gdLst>
            <a:ahLst/>
            <a:cxnLst>
              <a:cxn ang="T8">
                <a:pos x="T0" y="T1"/>
              </a:cxn>
              <a:cxn ang="T9">
                <a:pos x="T2" y="T3"/>
              </a:cxn>
              <a:cxn ang="T10">
                <a:pos x="T4" y="T5"/>
              </a:cxn>
              <a:cxn ang="T11">
                <a:pos x="T6" y="T7"/>
              </a:cxn>
            </a:cxnLst>
            <a:rect l="T12" t="T13" r="T14" b="T15"/>
            <a:pathLst>
              <a:path w="93" h="88">
                <a:moveTo>
                  <a:pt x="93" y="65"/>
                </a:moveTo>
                <a:lnTo>
                  <a:pt x="0" y="0"/>
                </a:lnTo>
                <a:lnTo>
                  <a:pt x="49" y="88"/>
                </a:lnTo>
                <a:lnTo>
                  <a:pt x="93"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1" name="Line 599"/>
          <p:cNvSpPr>
            <a:spLocks noChangeShapeType="1"/>
          </p:cNvSpPr>
          <p:nvPr/>
        </p:nvSpPr>
        <p:spPr bwMode="auto">
          <a:xfrm flipH="1">
            <a:off x="5482313" y="4430981"/>
            <a:ext cx="102577"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2" name="Freeform 600"/>
          <p:cNvSpPr>
            <a:spLocks/>
          </p:cNvSpPr>
          <p:nvPr/>
        </p:nvSpPr>
        <p:spPr bwMode="auto">
          <a:xfrm>
            <a:off x="4934256" y="4240481"/>
            <a:ext cx="216877" cy="420688"/>
          </a:xfrm>
          <a:custGeom>
            <a:avLst/>
            <a:gdLst>
              <a:gd name="T0" fmla="*/ 2147483647 w 94"/>
              <a:gd name="T1" fmla="*/ 0 h 161"/>
              <a:gd name="T2" fmla="*/ 2147483647 w 94"/>
              <a:gd name="T3" fmla="*/ 2147483647 h 161"/>
              <a:gd name="T4" fmla="*/ 0 w 94"/>
              <a:gd name="T5" fmla="*/ 2147483647 h 161"/>
              <a:gd name="T6" fmla="*/ 2147483647 w 94"/>
              <a:gd name="T7" fmla="*/ 0 h 161"/>
              <a:gd name="T8" fmla="*/ 0 60000 65536"/>
              <a:gd name="T9" fmla="*/ 0 60000 65536"/>
              <a:gd name="T10" fmla="*/ 0 60000 65536"/>
              <a:gd name="T11" fmla="*/ 0 60000 65536"/>
              <a:gd name="T12" fmla="*/ 0 w 94"/>
              <a:gd name="T13" fmla="*/ 0 h 161"/>
              <a:gd name="T14" fmla="*/ 94 w 94"/>
              <a:gd name="T15" fmla="*/ 161 h 161"/>
            </a:gdLst>
            <a:ahLst/>
            <a:cxnLst>
              <a:cxn ang="T8">
                <a:pos x="T0" y="T1"/>
              </a:cxn>
              <a:cxn ang="T9">
                <a:pos x="T2" y="T3"/>
              </a:cxn>
              <a:cxn ang="T10">
                <a:pos x="T4" y="T5"/>
              </a:cxn>
              <a:cxn ang="T11">
                <a:pos x="T6" y="T7"/>
              </a:cxn>
            </a:cxnLst>
            <a:rect l="T12" t="T13" r="T14" b="T15"/>
            <a:pathLst>
              <a:path w="94" h="161">
                <a:moveTo>
                  <a:pt x="45" y="0"/>
                </a:moveTo>
                <a:lnTo>
                  <a:pt x="94" y="161"/>
                </a:lnTo>
                <a:lnTo>
                  <a:pt x="0" y="15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3" name="Freeform 601"/>
          <p:cNvSpPr>
            <a:spLocks/>
          </p:cNvSpPr>
          <p:nvPr/>
        </p:nvSpPr>
        <p:spPr bwMode="auto">
          <a:xfrm>
            <a:off x="5039764" y="4240481"/>
            <a:ext cx="215412" cy="420688"/>
          </a:xfrm>
          <a:custGeom>
            <a:avLst/>
            <a:gdLst>
              <a:gd name="T0" fmla="*/ 2147483647 w 93"/>
              <a:gd name="T1" fmla="*/ 2147483647 h 161"/>
              <a:gd name="T2" fmla="*/ 0 w 93"/>
              <a:gd name="T3" fmla="*/ 0 h 161"/>
              <a:gd name="T4" fmla="*/ 2147483647 w 93"/>
              <a:gd name="T5" fmla="*/ 2147483647 h 161"/>
              <a:gd name="T6" fmla="*/ 2147483647 w 93"/>
              <a:gd name="T7" fmla="*/ 2147483647 h 161"/>
              <a:gd name="T8" fmla="*/ 0 60000 65536"/>
              <a:gd name="T9" fmla="*/ 0 60000 65536"/>
              <a:gd name="T10" fmla="*/ 0 60000 65536"/>
              <a:gd name="T11" fmla="*/ 0 60000 65536"/>
              <a:gd name="T12" fmla="*/ 0 w 93"/>
              <a:gd name="T13" fmla="*/ 0 h 161"/>
              <a:gd name="T14" fmla="*/ 93 w 93"/>
              <a:gd name="T15" fmla="*/ 161 h 161"/>
            </a:gdLst>
            <a:ahLst/>
            <a:cxnLst>
              <a:cxn ang="T8">
                <a:pos x="T0" y="T1"/>
              </a:cxn>
              <a:cxn ang="T9">
                <a:pos x="T2" y="T3"/>
              </a:cxn>
              <a:cxn ang="T10">
                <a:pos x="T4" y="T5"/>
              </a:cxn>
              <a:cxn ang="T11">
                <a:pos x="T6" y="T7"/>
              </a:cxn>
            </a:cxnLst>
            <a:rect l="T12" t="T13" r="T14" b="T15"/>
            <a:pathLst>
              <a:path w="93" h="161">
                <a:moveTo>
                  <a:pt x="93" y="138"/>
                </a:moveTo>
                <a:lnTo>
                  <a:pt x="0" y="0"/>
                </a:lnTo>
                <a:lnTo>
                  <a:pt x="49" y="161"/>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4" name="Line 602"/>
          <p:cNvSpPr>
            <a:spLocks noChangeShapeType="1"/>
          </p:cNvSpPr>
          <p:nvPr/>
        </p:nvSpPr>
        <p:spPr bwMode="auto">
          <a:xfrm flipH="1" flipV="1">
            <a:off x="5039764" y="4240486"/>
            <a:ext cx="215412" cy="3603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5" name="Line 603"/>
          <p:cNvSpPr>
            <a:spLocks noChangeShapeType="1"/>
          </p:cNvSpPr>
          <p:nvPr/>
        </p:nvSpPr>
        <p:spPr bwMode="auto">
          <a:xfrm flipV="1">
            <a:off x="4934256" y="4240481"/>
            <a:ext cx="105508" cy="393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6" name="Freeform 604"/>
          <p:cNvSpPr>
            <a:spLocks/>
          </p:cNvSpPr>
          <p:nvPr/>
        </p:nvSpPr>
        <p:spPr bwMode="auto">
          <a:xfrm>
            <a:off x="4387668" y="4107131"/>
            <a:ext cx="216877" cy="554038"/>
          </a:xfrm>
          <a:custGeom>
            <a:avLst/>
            <a:gdLst>
              <a:gd name="T0" fmla="*/ 2147483647 w 93"/>
              <a:gd name="T1" fmla="*/ 0 h 212"/>
              <a:gd name="T2" fmla="*/ 2147483647 w 93"/>
              <a:gd name="T3" fmla="*/ 2147483647 h 212"/>
              <a:gd name="T4" fmla="*/ 0 w 93"/>
              <a:gd name="T5" fmla="*/ 2147483647 h 212"/>
              <a:gd name="T6" fmla="*/ 2147483647 w 93"/>
              <a:gd name="T7" fmla="*/ 0 h 212"/>
              <a:gd name="T8" fmla="*/ 0 60000 65536"/>
              <a:gd name="T9" fmla="*/ 0 60000 65536"/>
              <a:gd name="T10" fmla="*/ 0 60000 65536"/>
              <a:gd name="T11" fmla="*/ 0 60000 65536"/>
              <a:gd name="T12" fmla="*/ 0 w 93"/>
              <a:gd name="T13" fmla="*/ 0 h 212"/>
              <a:gd name="T14" fmla="*/ 93 w 93"/>
              <a:gd name="T15" fmla="*/ 212 h 212"/>
            </a:gdLst>
            <a:ahLst/>
            <a:cxnLst>
              <a:cxn ang="T8">
                <a:pos x="T0" y="T1"/>
              </a:cxn>
              <a:cxn ang="T9">
                <a:pos x="T2" y="T3"/>
              </a:cxn>
              <a:cxn ang="T10">
                <a:pos x="T4" y="T5"/>
              </a:cxn>
              <a:cxn ang="T11">
                <a:pos x="T6" y="T7"/>
              </a:cxn>
            </a:cxnLst>
            <a:rect l="T12" t="T13" r="T14" b="T15"/>
            <a:pathLst>
              <a:path w="93" h="212">
                <a:moveTo>
                  <a:pt x="44" y="0"/>
                </a:moveTo>
                <a:lnTo>
                  <a:pt x="93" y="212"/>
                </a:lnTo>
                <a:lnTo>
                  <a:pt x="0" y="20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7" name="Freeform 605"/>
          <p:cNvSpPr>
            <a:spLocks/>
          </p:cNvSpPr>
          <p:nvPr/>
        </p:nvSpPr>
        <p:spPr bwMode="auto">
          <a:xfrm>
            <a:off x="4490248" y="4107131"/>
            <a:ext cx="230065" cy="554038"/>
          </a:xfrm>
          <a:custGeom>
            <a:avLst/>
            <a:gdLst>
              <a:gd name="T0" fmla="*/ 2147483647 w 99"/>
              <a:gd name="T1" fmla="*/ 2147483647 h 212"/>
              <a:gd name="T2" fmla="*/ 0 w 99"/>
              <a:gd name="T3" fmla="*/ 0 h 212"/>
              <a:gd name="T4" fmla="*/ 2147483647 w 99"/>
              <a:gd name="T5" fmla="*/ 2147483647 h 212"/>
              <a:gd name="T6" fmla="*/ 2147483647 w 99"/>
              <a:gd name="T7" fmla="*/ 2147483647 h 212"/>
              <a:gd name="T8" fmla="*/ 0 60000 65536"/>
              <a:gd name="T9" fmla="*/ 0 60000 65536"/>
              <a:gd name="T10" fmla="*/ 0 60000 65536"/>
              <a:gd name="T11" fmla="*/ 0 60000 65536"/>
              <a:gd name="T12" fmla="*/ 0 w 99"/>
              <a:gd name="T13" fmla="*/ 0 h 212"/>
              <a:gd name="T14" fmla="*/ 99 w 99"/>
              <a:gd name="T15" fmla="*/ 212 h 212"/>
            </a:gdLst>
            <a:ahLst/>
            <a:cxnLst>
              <a:cxn ang="T8">
                <a:pos x="T0" y="T1"/>
              </a:cxn>
              <a:cxn ang="T9">
                <a:pos x="T2" y="T3"/>
              </a:cxn>
              <a:cxn ang="T10">
                <a:pos x="T4" y="T5"/>
              </a:cxn>
              <a:cxn ang="T11">
                <a:pos x="T6" y="T7"/>
              </a:cxn>
            </a:cxnLst>
            <a:rect l="T12" t="T13" r="T14" b="T15"/>
            <a:pathLst>
              <a:path w="99" h="212">
                <a:moveTo>
                  <a:pt x="99" y="51"/>
                </a:moveTo>
                <a:lnTo>
                  <a:pt x="0" y="0"/>
                </a:lnTo>
                <a:lnTo>
                  <a:pt x="49" y="212"/>
                </a:lnTo>
                <a:lnTo>
                  <a:pt x="99"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8" name="Freeform 606"/>
          <p:cNvSpPr>
            <a:spLocks/>
          </p:cNvSpPr>
          <p:nvPr/>
        </p:nvSpPr>
        <p:spPr bwMode="auto">
          <a:xfrm>
            <a:off x="5151133" y="4600844"/>
            <a:ext cx="216877" cy="93662"/>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4" y="0"/>
                </a:moveTo>
                <a:lnTo>
                  <a:pt x="93" y="36"/>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9" name="Freeform 607"/>
          <p:cNvSpPr>
            <a:spLocks/>
          </p:cNvSpPr>
          <p:nvPr/>
        </p:nvSpPr>
        <p:spPr bwMode="auto">
          <a:xfrm>
            <a:off x="5255176" y="4600844"/>
            <a:ext cx="227134" cy="93662"/>
          </a:xfrm>
          <a:custGeom>
            <a:avLst/>
            <a:gdLst>
              <a:gd name="T0" fmla="*/ 2147483647 w 98"/>
              <a:gd name="T1" fmla="*/ 2147483647 h 36"/>
              <a:gd name="T2" fmla="*/ 0 w 98"/>
              <a:gd name="T3" fmla="*/ 0 h 36"/>
              <a:gd name="T4" fmla="*/ 2147483647 w 98"/>
              <a:gd name="T5" fmla="*/ 2147483647 h 36"/>
              <a:gd name="T6" fmla="*/ 2147483647 w 98"/>
              <a:gd name="T7" fmla="*/ 2147483647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98" y="13"/>
                </a:moveTo>
                <a:lnTo>
                  <a:pt x="0" y="0"/>
                </a:lnTo>
                <a:lnTo>
                  <a:pt x="49" y="36"/>
                </a:lnTo>
                <a:lnTo>
                  <a:pt x="98"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0" name="Line 608"/>
          <p:cNvSpPr>
            <a:spLocks noChangeShapeType="1"/>
          </p:cNvSpPr>
          <p:nvPr/>
        </p:nvSpPr>
        <p:spPr bwMode="auto">
          <a:xfrm flipH="1" flipV="1">
            <a:off x="4490248" y="4107131"/>
            <a:ext cx="230065" cy="1333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1" name="Line 609"/>
          <p:cNvSpPr>
            <a:spLocks noChangeShapeType="1"/>
          </p:cNvSpPr>
          <p:nvPr/>
        </p:nvSpPr>
        <p:spPr bwMode="auto">
          <a:xfrm flipV="1">
            <a:off x="4387671" y="4107131"/>
            <a:ext cx="102577" cy="527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2" name="Line 610"/>
          <p:cNvSpPr>
            <a:spLocks noChangeShapeType="1"/>
          </p:cNvSpPr>
          <p:nvPr/>
        </p:nvSpPr>
        <p:spPr bwMode="auto">
          <a:xfrm flipH="1" flipV="1">
            <a:off x="5255176" y="4600846"/>
            <a:ext cx="227134"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3" name="Line 611"/>
          <p:cNvSpPr>
            <a:spLocks noChangeShapeType="1"/>
          </p:cNvSpPr>
          <p:nvPr/>
        </p:nvSpPr>
        <p:spPr bwMode="auto">
          <a:xfrm flipV="1">
            <a:off x="5151136" y="4600849"/>
            <a:ext cx="104043"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4" name="Line 612"/>
          <p:cNvSpPr>
            <a:spLocks noChangeShapeType="1"/>
          </p:cNvSpPr>
          <p:nvPr/>
        </p:nvSpPr>
        <p:spPr bwMode="auto">
          <a:xfrm flipH="1" flipV="1">
            <a:off x="4170791" y="4600846"/>
            <a:ext cx="216877"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5" name="Line 613"/>
          <p:cNvSpPr>
            <a:spLocks noChangeShapeType="1"/>
          </p:cNvSpPr>
          <p:nvPr/>
        </p:nvSpPr>
        <p:spPr bwMode="auto">
          <a:xfrm flipV="1">
            <a:off x="5699190" y="4600849"/>
            <a:ext cx="102577"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6" name="Freeform 614"/>
          <p:cNvSpPr>
            <a:spLocks/>
          </p:cNvSpPr>
          <p:nvPr/>
        </p:nvSpPr>
        <p:spPr bwMode="auto">
          <a:xfrm>
            <a:off x="4604545" y="4240481"/>
            <a:ext cx="216877" cy="454025"/>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50" y="0"/>
                </a:moveTo>
                <a:lnTo>
                  <a:pt x="94" y="174"/>
                </a:lnTo>
                <a:lnTo>
                  <a:pt x="0" y="161"/>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7" name="Freeform 615"/>
          <p:cNvSpPr>
            <a:spLocks/>
          </p:cNvSpPr>
          <p:nvPr/>
        </p:nvSpPr>
        <p:spPr bwMode="auto">
          <a:xfrm>
            <a:off x="4720313" y="4240481"/>
            <a:ext cx="213946" cy="454025"/>
          </a:xfrm>
          <a:custGeom>
            <a:avLst/>
            <a:gdLst>
              <a:gd name="T0" fmla="*/ 2147483647 w 93"/>
              <a:gd name="T1" fmla="*/ 2147483647 h 174"/>
              <a:gd name="T2" fmla="*/ 0 w 93"/>
              <a:gd name="T3" fmla="*/ 0 h 174"/>
              <a:gd name="T4" fmla="*/ 2147483647 w 93"/>
              <a:gd name="T5" fmla="*/ 2147483647 h 174"/>
              <a:gd name="T6" fmla="*/ 2147483647 w 93"/>
              <a:gd name="T7" fmla="*/ 2147483647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151"/>
                </a:moveTo>
                <a:lnTo>
                  <a:pt x="0" y="0"/>
                </a:lnTo>
                <a:lnTo>
                  <a:pt x="44" y="174"/>
                </a:lnTo>
                <a:lnTo>
                  <a:pt x="93" y="1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8" name="Line 616"/>
          <p:cNvSpPr>
            <a:spLocks noChangeShapeType="1"/>
          </p:cNvSpPr>
          <p:nvPr/>
        </p:nvSpPr>
        <p:spPr bwMode="auto">
          <a:xfrm flipH="1" flipV="1">
            <a:off x="4720313" y="4240481"/>
            <a:ext cx="213946" cy="393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9" name="Line 617"/>
          <p:cNvSpPr>
            <a:spLocks noChangeShapeType="1"/>
          </p:cNvSpPr>
          <p:nvPr/>
        </p:nvSpPr>
        <p:spPr bwMode="auto">
          <a:xfrm flipV="1">
            <a:off x="4604545" y="4240481"/>
            <a:ext cx="115765" cy="4206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0" name="Freeform 618"/>
          <p:cNvSpPr>
            <a:spLocks/>
          </p:cNvSpPr>
          <p:nvPr/>
        </p:nvSpPr>
        <p:spPr bwMode="auto">
          <a:xfrm>
            <a:off x="5368010" y="4634186"/>
            <a:ext cx="216877" cy="87313"/>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1" name="Freeform 619"/>
          <p:cNvSpPr>
            <a:spLocks/>
          </p:cNvSpPr>
          <p:nvPr/>
        </p:nvSpPr>
        <p:spPr bwMode="auto">
          <a:xfrm>
            <a:off x="5482310" y="4634186"/>
            <a:ext cx="216877" cy="87313"/>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2" name="Freeform 620"/>
          <p:cNvSpPr>
            <a:spLocks/>
          </p:cNvSpPr>
          <p:nvPr/>
        </p:nvSpPr>
        <p:spPr bwMode="auto">
          <a:xfrm>
            <a:off x="4821423" y="4634186"/>
            <a:ext cx="218342" cy="87313"/>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3" name="Freeform 621"/>
          <p:cNvSpPr>
            <a:spLocks/>
          </p:cNvSpPr>
          <p:nvPr/>
        </p:nvSpPr>
        <p:spPr bwMode="auto">
          <a:xfrm>
            <a:off x="4934256" y="4634186"/>
            <a:ext cx="216877" cy="87313"/>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4" name="Line 622"/>
          <p:cNvSpPr>
            <a:spLocks noChangeShapeType="1"/>
          </p:cNvSpPr>
          <p:nvPr/>
        </p:nvSpPr>
        <p:spPr bwMode="auto">
          <a:xfrm flipH="1" flipV="1">
            <a:off x="5482310" y="4634181"/>
            <a:ext cx="216877"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5" name="Line 623"/>
          <p:cNvSpPr>
            <a:spLocks noChangeShapeType="1"/>
          </p:cNvSpPr>
          <p:nvPr/>
        </p:nvSpPr>
        <p:spPr bwMode="auto">
          <a:xfrm flipH="1">
            <a:off x="5368012" y="4634186"/>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6" name="Line 624"/>
          <p:cNvSpPr>
            <a:spLocks noChangeShapeType="1"/>
          </p:cNvSpPr>
          <p:nvPr/>
        </p:nvSpPr>
        <p:spPr bwMode="auto">
          <a:xfrm flipH="1" flipV="1">
            <a:off x="4934256" y="4634181"/>
            <a:ext cx="216877"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7" name="Line 625"/>
          <p:cNvSpPr>
            <a:spLocks noChangeShapeType="1"/>
          </p:cNvSpPr>
          <p:nvPr/>
        </p:nvSpPr>
        <p:spPr bwMode="auto">
          <a:xfrm flipH="1" flipV="1">
            <a:off x="4387668" y="4634181"/>
            <a:ext cx="216877"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8" name="Line 626"/>
          <p:cNvSpPr>
            <a:spLocks noChangeShapeType="1"/>
          </p:cNvSpPr>
          <p:nvPr/>
        </p:nvSpPr>
        <p:spPr bwMode="auto">
          <a:xfrm flipV="1">
            <a:off x="4821425" y="4634186"/>
            <a:ext cx="112834"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9" name="Freeform 627"/>
          <p:cNvSpPr>
            <a:spLocks/>
          </p:cNvSpPr>
          <p:nvPr/>
        </p:nvSpPr>
        <p:spPr bwMode="auto">
          <a:xfrm>
            <a:off x="5039764" y="4661169"/>
            <a:ext cx="215412" cy="93662"/>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9" y="0"/>
                </a:moveTo>
                <a:lnTo>
                  <a:pt x="93"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0" name="Freeform 628"/>
          <p:cNvSpPr>
            <a:spLocks/>
          </p:cNvSpPr>
          <p:nvPr/>
        </p:nvSpPr>
        <p:spPr bwMode="auto">
          <a:xfrm>
            <a:off x="5151133" y="4661169"/>
            <a:ext cx="216877" cy="93662"/>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3"/>
                </a:moveTo>
                <a:lnTo>
                  <a:pt x="0" y="0"/>
                </a:lnTo>
                <a:lnTo>
                  <a:pt x="44" y="36"/>
                </a:lnTo>
                <a:lnTo>
                  <a:pt x="93"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1" name="Line 629"/>
          <p:cNvSpPr>
            <a:spLocks noChangeShapeType="1"/>
          </p:cNvSpPr>
          <p:nvPr/>
        </p:nvSpPr>
        <p:spPr bwMode="auto">
          <a:xfrm flipH="1" flipV="1">
            <a:off x="5151133" y="4661174"/>
            <a:ext cx="216877"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2" name="Line 630"/>
          <p:cNvSpPr>
            <a:spLocks noChangeShapeType="1"/>
          </p:cNvSpPr>
          <p:nvPr/>
        </p:nvSpPr>
        <p:spPr bwMode="auto">
          <a:xfrm flipV="1">
            <a:off x="5584888" y="4661174"/>
            <a:ext cx="114300"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3" name="Line 631"/>
          <p:cNvSpPr>
            <a:spLocks noChangeShapeType="1"/>
          </p:cNvSpPr>
          <p:nvPr/>
        </p:nvSpPr>
        <p:spPr bwMode="auto">
          <a:xfrm flipV="1">
            <a:off x="5039764" y="4661174"/>
            <a:ext cx="111369"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4" name="Line 632"/>
          <p:cNvSpPr>
            <a:spLocks noChangeShapeType="1"/>
          </p:cNvSpPr>
          <p:nvPr/>
        </p:nvSpPr>
        <p:spPr bwMode="auto">
          <a:xfrm flipH="1" flipV="1">
            <a:off x="4604545" y="4661174"/>
            <a:ext cx="216877"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5" name="Line 633"/>
          <p:cNvSpPr>
            <a:spLocks noChangeShapeType="1"/>
          </p:cNvSpPr>
          <p:nvPr/>
        </p:nvSpPr>
        <p:spPr bwMode="auto">
          <a:xfrm flipH="1" flipV="1">
            <a:off x="5368010" y="4694506"/>
            <a:ext cx="216877"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6" name="Line 634"/>
          <p:cNvSpPr>
            <a:spLocks noChangeShapeType="1"/>
          </p:cNvSpPr>
          <p:nvPr/>
        </p:nvSpPr>
        <p:spPr bwMode="auto">
          <a:xfrm flipH="1">
            <a:off x="5255177" y="4694511"/>
            <a:ext cx="112834" cy="60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7" name="Line 635"/>
          <p:cNvSpPr>
            <a:spLocks noChangeShapeType="1"/>
          </p:cNvSpPr>
          <p:nvPr/>
        </p:nvSpPr>
        <p:spPr bwMode="auto">
          <a:xfrm flipH="1" flipV="1">
            <a:off x="4821423" y="4694506"/>
            <a:ext cx="218342" cy="26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8" name="Line 636"/>
          <p:cNvSpPr>
            <a:spLocks noChangeShapeType="1"/>
          </p:cNvSpPr>
          <p:nvPr/>
        </p:nvSpPr>
        <p:spPr bwMode="auto">
          <a:xfrm flipH="1" flipV="1">
            <a:off x="5039764" y="4721499"/>
            <a:ext cx="215412" cy="33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9" name="Line 637"/>
          <p:cNvSpPr>
            <a:spLocks noChangeShapeType="1"/>
          </p:cNvSpPr>
          <p:nvPr/>
        </p:nvSpPr>
        <p:spPr bwMode="auto">
          <a:xfrm>
            <a:off x="4329055" y="2179906"/>
            <a:ext cx="559777" cy="298450"/>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0" name="Line 638"/>
          <p:cNvSpPr>
            <a:spLocks noChangeShapeType="1"/>
          </p:cNvSpPr>
          <p:nvPr/>
        </p:nvSpPr>
        <p:spPr bwMode="auto">
          <a:xfrm flipV="1">
            <a:off x="4559120" y="2478356"/>
            <a:ext cx="317989" cy="25400"/>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1" name="Line 639"/>
          <p:cNvSpPr>
            <a:spLocks noChangeShapeType="1"/>
          </p:cNvSpPr>
          <p:nvPr/>
        </p:nvSpPr>
        <p:spPr bwMode="auto">
          <a:xfrm>
            <a:off x="4846336" y="2478359"/>
            <a:ext cx="98181" cy="130175"/>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2" name="Line 640"/>
          <p:cNvSpPr>
            <a:spLocks noChangeShapeType="1"/>
          </p:cNvSpPr>
          <p:nvPr/>
        </p:nvSpPr>
        <p:spPr bwMode="auto">
          <a:xfrm flipV="1">
            <a:off x="3978826" y="1600469"/>
            <a:ext cx="175846" cy="6191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3" name="Line 641"/>
          <p:cNvSpPr>
            <a:spLocks noChangeShapeType="1"/>
          </p:cNvSpPr>
          <p:nvPr/>
        </p:nvSpPr>
        <p:spPr bwMode="auto">
          <a:xfrm flipV="1">
            <a:off x="3923142" y="2175144"/>
            <a:ext cx="414704" cy="1143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4" name="Line 642"/>
          <p:cNvSpPr>
            <a:spLocks noChangeShapeType="1"/>
          </p:cNvSpPr>
          <p:nvPr/>
        </p:nvSpPr>
        <p:spPr bwMode="auto">
          <a:xfrm flipH="1" flipV="1">
            <a:off x="4107782" y="2232294"/>
            <a:ext cx="444012" cy="279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5" name="Line 643"/>
          <p:cNvSpPr>
            <a:spLocks noChangeShapeType="1"/>
          </p:cNvSpPr>
          <p:nvPr/>
        </p:nvSpPr>
        <p:spPr bwMode="auto">
          <a:xfrm flipH="1" flipV="1">
            <a:off x="4018392" y="1648094"/>
            <a:ext cx="95250" cy="584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6" name="Line 644"/>
          <p:cNvSpPr>
            <a:spLocks noChangeShapeType="1"/>
          </p:cNvSpPr>
          <p:nvPr/>
        </p:nvSpPr>
        <p:spPr bwMode="auto">
          <a:xfrm flipH="1" flipV="1">
            <a:off x="3948053" y="1305194"/>
            <a:ext cx="70338" cy="3365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7" name="Line 645"/>
          <p:cNvSpPr>
            <a:spLocks noChangeShapeType="1"/>
          </p:cNvSpPr>
          <p:nvPr/>
        </p:nvSpPr>
        <p:spPr bwMode="auto">
          <a:xfrm flipV="1">
            <a:off x="3890905" y="1525856"/>
            <a:ext cx="38100" cy="635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8" name="Rectangle 647"/>
          <p:cNvSpPr>
            <a:spLocks noChangeArrowheads="1"/>
          </p:cNvSpPr>
          <p:nvPr/>
        </p:nvSpPr>
        <p:spPr bwMode="auto">
          <a:xfrm>
            <a:off x="6649489" y="4365895"/>
            <a:ext cx="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sz="2400">
              <a:latin typeface="Times New Roman" charset="0"/>
            </a:endParaRPr>
          </a:p>
        </p:txBody>
      </p:sp>
      <p:sp>
        <p:nvSpPr>
          <p:cNvPr id="649" name="Freeform 648"/>
          <p:cNvSpPr>
            <a:spLocks/>
          </p:cNvSpPr>
          <p:nvPr/>
        </p:nvSpPr>
        <p:spPr bwMode="auto">
          <a:xfrm>
            <a:off x="2038659" y="2422794"/>
            <a:ext cx="5543550" cy="1231900"/>
          </a:xfrm>
          <a:custGeom>
            <a:avLst/>
            <a:gdLst>
              <a:gd name="T0" fmla="*/ 2147483647 w 3492"/>
              <a:gd name="T1" fmla="*/ 2147483647 h 776"/>
              <a:gd name="T2" fmla="*/ 0 w 3492"/>
              <a:gd name="T3" fmla="*/ 2147483647 h 776"/>
              <a:gd name="T4" fmla="*/ 2147483647 w 3492"/>
              <a:gd name="T5" fmla="*/ 2147483647 h 776"/>
              <a:gd name="T6" fmla="*/ 2147483647 w 3492"/>
              <a:gd name="T7" fmla="*/ 2147483647 h 776"/>
              <a:gd name="T8" fmla="*/ 2147483647 w 3492"/>
              <a:gd name="T9" fmla="*/ 0 h 776"/>
              <a:gd name="T10" fmla="*/ 2147483647 w 3492"/>
              <a:gd name="T11" fmla="*/ 2147483647 h 776"/>
              <a:gd name="T12" fmla="*/ 2147483647 w 3492"/>
              <a:gd name="T13" fmla="*/ 2147483647 h 776"/>
              <a:gd name="T14" fmla="*/ 2147483647 w 3492"/>
              <a:gd name="T15" fmla="*/ 2147483647 h 776"/>
              <a:gd name="T16" fmla="*/ 2147483647 w 3492"/>
              <a:gd name="T17" fmla="*/ 2147483647 h 776"/>
              <a:gd name="T18" fmla="*/ 2147483647 w 3492"/>
              <a:gd name="T19" fmla="*/ 2147483647 h 776"/>
              <a:gd name="T20" fmla="*/ 2147483647 w 3492"/>
              <a:gd name="T21" fmla="*/ 2147483647 h 776"/>
              <a:gd name="T22" fmla="*/ 2147483647 w 3492"/>
              <a:gd name="T23" fmla="*/ 2147483647 h 776"/>
              <a:gd name="T24" fmla="*/ 2147483647 w 3492"/>
              <a:gd name="T25" fmla="*/ 2147483647 h 776"/>
              <a:gd name="T26" fmla="*/ 2147483647 w 3492"/>
              <a:gd name="T27" fmla="*/ 2147483647 h 776"/>
              <a:gd name="T28" fmla="*/ 2147483647 w 3492"/>
              <a:gd name="T29" fmla="*/ 2147483647 h 776"/>
              <a:gd name="T30" fmla="*/ 2147483647 w 3492"/>
              <a:gd name="T31" fmla="*/ 2147483647 h 7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92"/>
              <a:gd name="T49" fmla="*/ 0 h 776"/>
              <a:gd name="T50" fmla="*/ 3492 w 3492"/>
              <a:gd name="T51" fmla="*/ 776 h 7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92" h="776">
                <a:moveTo>
                  <a:pt x="900" y="44"/>
                </a:moveTo>
                <a:lnTo>
                  <a:pt x="0" y="480"/>
                </a:lnTo>
                <a:lnTo>
                  <a:pt x="2320" y="776"/>
                </a:lnTo>
                <a:lnTo>
                  <a:pt x="3492" y="244"/>
                </a:lnTo>
                <a:lnTo>
                  <a:pt x="1700" y="0"/>
                </a:lnTo>
                <a:lnTo>
                  <a:pt x="1788" y="40"/>
                </a:lnTo>
                <a:lnTo>
                  <a:pt x="1948" y="228"/>
                </a:lnTo>
                <a:lnTo>
                  <a:pt x="1896" y="248"/>
                </a:lnTo>
                <a:lnTo>
                  <a:pt x="1808" y="268"/>
                </a:lnTo>
                <a:lnTo>
                  <a:pt x="1668" y="284"/>
                </a:lnTo>
                <a:lnTo>
                  <a:pt x="1428" y="264"/>
                </a:lnTo>
                <a:lnTo>
                  <a:pt x="1272" y="228"/>
                </a:lnTo>
                <a:lnTo>
                  <a:pt x="1132" y="144"/>
                </a:lnTo>
                <a:lnTo>
                  <a:pt x="992" y="152"/>
                </a:lnTo>
                <a:lnTo>
                  <a:pt x="928" y="108"/>
                </a:lnTo>
                <a:lnTo>
                  <a:pt x="900" y="44"/>
                </a:lnTo>
                <a:close/>
              </a:path>
            </a:pathLst>
          </a:custGeom>
          <a:solidFill>
            <a:srgbClr val="99FF99">
              <a:alpha val="50195"/>
            </a:srgbClr>
          </a:solidFill>
          <a:ln w="9525">
            <a:solidFill>
              <a:schemeClr val="tx1"/>
            </a:solidFill>
            <a:round/>
            <a:headEnd/>
            <a:tailEnd/>
          </a:ln>
        </p:spPr>
        <p:txBody>
          <a:bodyPr/>
          <a:lstStyle/>
          <a:p>
            <a:endParaRPr lang="en-US"/>
          </a:p>
        </p:txBody>
      </p:sp>
      <p:sp>
        <p:nvSpPr>
          <p:cNvPr id="650" name="AutoShape 649"/>
          <p:cNvSpPr>
            <a:spLocks noChangeArrowheads="1"/>
          </p:cNvSpPr>
          <p:nvPr/>
        </p:nvSpPr>
        <p:spPr bwMode="gray">
          <a:xfrm>
            <a:off x="234768" y="3822969"/>
            <a:ext cx="1651488" cy="1003300"/>
          </a:xfrm>
          <a:prstGeom prst="wedgeRoundRectCallout">
            <a:avLst>
              <a:gd name="adj1" fmla="val 83125"/>
              <a:gd name="adj2" fmla="val -105727"/>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a:solidFill>
                  <a:schemeClr val="bg1"/>
                </a:solidFill>
                <a:ea typeface="+mn-ea"/>
                <a:cs typeface="+mn-cs"/>
              </a:rPr>
              <a:t>Required</a:t>
            </a:r>
          </a:p>
          <a:p>
            <a:pPr algn="ctr">
              <a:defRPr/>
            </a:pPr>
            <a:r>
              <a:rPr lang="en-GB">
                <a:solidFill>
                  <a:schemeClr val="bg1"/>
                </a:solidFill>
                <a:ea typeface="+mn-ea"/>
                <a:cs typeface="+mn-cs"/>
              </a:rPr>
              <a:t>Customer</a:t>
            </a:r>
          </a:p>
          <a:p>
            <a:pPr algn="ctr">
              <a:defRPr/>
            </a:pPr>
            <a:r>
              <a:rPr lang="en-GB">
                <a:solidFill>
                  <a:schemeClr val="bg1"/>
                </a:solidFill>
                <a:ea typeface="+mn-ea"/>
                <a:cs typeface="+mn-cs"/>
              </a:rPr>
              <a:t>Performance</a:t>
            </a:r>
          </a:p>
        </p:txBody>
      </p:sp>
      <p:grpSp>
        <p:nvGrpSpPr>
          <p:cNvPr id="651" name="Group 650"/>
          <p:cNvGrpSpPr>
            <a:grpSpLocks/>
          </p:cNvGrpSpPr>
          <p:nvPr/>
        </p:nvGrpSpPr>
        <p:grpSpPr bwMode="auto">
          <a:xfrm>
            <a:off x="2862205" y="1317894"/>
            <a:ext cx="1094643" cy="3109912"/>
            <a:chOff x="201" y="546"/>
            <a:chExt cx="689" cy="1959"/>
          </a:xfrm>
        </p:grpSpPr>
        <p:sp>
          <p:nvSpPr>
            <p:cNvPr id="652" name="Line 651"/>
            <p:cNvSpPr>
              <a:spLocks noChangeShapeType="1"/>
            </p:cNvSpPr>
            <p:nvPr/>
          </p:nvSpPr>
          <p:spPr bwMode="auto">
            <a:xfrm flipV="1">
              <a:off x="649" y="798"/>
              <a:ext cx="127" cy="403"/>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3" name="Line 652"/>
            <p:cNvSpPr>
              <a:spLocks noChangeShapeType="1"/>
            </p:cNvSpPr>
            <p:nvPr/>
          </p:nvSpPr>
          <p:spPr bwMode="auto">
            <a:xfrm flipV="1">
              <a:off x="826" y="546"/>
              <a:ext cx="64" cy="159"/>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4" name="Line 653"/>
            <p:cNvSpPr>
              <a:spLocks noChangeShapeType="1"/>
            </p:cNvSpPr>
            <p:nvPr/>
          </p:nvSpPr>
          <p:spPr bwMode="auto">
            <a:xfrm flipV="1">
              <a:off x="545" y="1193"/>
              <a:ext cx="112" cy="37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5" name="Line 654"/>
            <p:cNvSpPr>
              <a:spLocks noChangeShapeType="1"/>
            </p:cNvSpPr>
            <p:nvPr/>
          </p:nvSpPr>
          <p:spPr bwMode="auto">
            <a:xfrm flipV="1">
              <a:off x="480" y="1568"/>
              <a:ext cx="65" cy="257"/>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6" name="Line 655"/>
            <p:cNvSpPr>
              <a:spLocks noChangeShapeType="1"/>
            </p:cNvSpPr>
            <p:nvPr/>
          </p:nvSpPr>
          <p:spPr bwMode="auto">
            <a:xfrm flipV="1">
              <a:off x="408" y="1825"/>
              <a:ext cx="72" cy="286"/>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7" name="Line 656"/>
            <p:cNvSpPr>
              <a:spLocks noChangeShapeType="1"/>
            </p:cNvSpPr>
            <p:nvPr/>
          </p:nvSpPr>
          <p:spPr bwMode="auto">
            <a:xfrm flipV="1">
              <a:off x="344" y="2111"/>
              <a:ext cx="64" cy="31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8" name="Line 657"/>
            <p:cNvSpPr>
              <a:spLocks noChangeShapeType="1"/>
            </p:cNvSpPr>
            <p:nvPr/>
          </p:nvSpPr>
          <p:spPr bwMode="auto">
            <a:xfrm flipV="1">
              <a:off x="273" y="2429"/>
              <a:ext cx="71" cy="3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9" name="Line 658"/>
            <p:cNvSpPr>
              <a:spLocks noChangeShapeType="1"/>
            </p:cNvSpPr>
            <p:nvPr/>
          </p:nvSpPr>
          <p:spPr bwMode="auto">
            <a:xfrm flipV="1">
              <a:off x="201" y="2467"/>
              <a:ext cx="72"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0" name="Line 659"/>
            <p:cNvSpPr>
              <a:spLocks noChangeShapeType="1"/>
            </p:cNvSpPr>
            <p:nvPr/>
          </p:nvSpPr>
          <p:spPr bwMode="auto">
            <a:xfrm flipV="1">
              <a:off x="773" y="698"/>
              <a:ext cx="52" cy="10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661" name="Oval 660"/>
          <p:cNvSpPr>
            <a:spLocks noChangeArrowheads="1"/>
          </p:cNvSpPr>
          <p:nvPr/>
        </p:nvSpPr>
        <p:spPr bwMode="auto">
          <a:xfrm>
            <a:off x="2793332" y="4329386"/>
            <a:ext cx="193431" cy="193675"/>
          </a:xfrm>
          <a:prstGeom prst="ellipse">
            <a:avLst/>
          </a:prstGeom>
          <a:solidFill>
            <a:srgbClr val="FFCC66"/>
          </a:solidFill>
          <a:ln w="9525">
            <a:solidFill>
              <a:schemeClr val="tx1"/>
            </a:solidFill>
            <a:round/>
            <a:headEnd/>
            <a:tailEnd/>
          </a:ln>
        </p:spPr>
        <p:txBody>
          <a:bodyPr wrap="none" anchor="ctr"/>
          <a:lstStyle/>
          <a:p>
            <a:pPr algn="ctr"/>
            <a:endParaRPr lang="en-US" sz="2400">
              <a:latin typeface="Times New Roman" charset="0"/>
            </a:endParaRPr>
          </a:p>
        </p:txBody>
      </p:sp>
      <p:sp>
        <p:nvSpPr>
          <p:cNvPr id="662" name="Line 661"/>
          <p:cNvSpPr>
            <a:spLocks noChangeShapeType="1"/>
          </p:cNvSpPr>
          <p:nvPr/>
        </p:nvSpPr>
        <p:spPr bwMode="auto">
          <a:xfrm>
            <a:off x="5817886" y="4254769"/>
            <a:ext cx="219808" cy="23812"/>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663" name="Group 662"/>
          <p:cNvGrpSpPr>
            <a:grpSpLocks/>
          </p:cNvGrpSpPr>
          <p:nvPr/>
        </p:nvGrpSpPr>
        <p:grpSpPr bwMode="auto">
          <a:xfrm>
            <a:off x="3958310" y="1317894"/>
            <a:ext cx="1828800" cy="2546350"/>
            <a:chOff x="893" y="551"/>
            <a:chExt cx="1152" cy="1604"/>
          </a:xfrm>
        </p:grpSpPr>
        <p:sp>
          <p:nvSpPr>
            <p:cNvPr id="664" name="Line 663"/>
            <p:cNvSpPr>
              <a:spLocks noChangeShapeType="1"/>
            </p:cNvSpPr>
            <p:nvPr/>
          </p:nvSpPr>
          <p:spPr bwMode="auto">
            <a:xfrm flipH="1" flipV="1">
              <a:off x="1443" y="1341"/>
              <a:ext cx="137" cy="15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5" name="Line 664"/>
            <p:cNvSpPr>
              <a:spLocks noChangeShapeType="1"/>
            </p:cNvSpPr>
            <p:nvPr/>
          </p:nvSpPr>
          <p:spPr bwMode="auto">
            <a:xfrm flipH="1" flipV="1">
              <a:off x="1580" y="1499"/>
              <a:ext cx="136" cy="17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6" name="Line 665"/>
            <p:cNvSpPr>
              <a:spLocks noChangeShapeType="1"/>
            </p:cNvSpPr>
            <p:nvPr/>
          </p:nvSpPr>
          <p:spPr bwMode="auto">
            <a:xfrm flipH="1" flipV="1">
              <a:off x="1716" y="1674"/>
              <a:ext cx="143" cy="204"/>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7" name="Line 666"/>
            <p:cNvSpPr>
              <a:spLocks noChangeShapeType="1"/>
            </p:cNvSpPr>
            <p:nvPr/>
          </p:nvSpPr>
          <p:spPr bwMode="auto">
            <a:xfrm flipH="1" flipV="1">
              <a:off x="1859" y="1878"/>
              <a:ext cx="137" cy="151"/>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8" name="Line 667"/>
            <p:cNvSpPr>
              <a:spLocks noChangeShapeType="1"/>
            </p:cNvSpPr>
            <p:nvPr/>
          </p:nvSpPr>
          <p:spPr bwMode="auto">
            <a:xfrm>
              <a:off x="1389" y="1300"/>
              <a:ext cx="64" cy="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9" name="Line 668"/>
            <p:cNvSpPr>
              <a:spLocks noChangeShapeType="1"/>
            </p:cNvSpPr>
            <p:nvPr/>
          </p:nvSpPr>
          <p:spPr bwMode="auto">
            <a:xfrm flipH="1" flipV="1">
              <a:off x="1085" y="1111"/>
              <a:ext cx="304" cy="18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0" name="Line 669"/>
            <p:cNvSpPr>
              <a:spLocks noChangeShapeType="1"/>
            </p:cNvSpPr>
            <p:nvPr/>
          </p:nvSpPr>
          <p:spPr bwMode="auto">
            <a:xfrm flipH="1" flipV="1">
              <a:off x="985" y="747"/>
              <a:ext cx="116" cy="36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1" name="Line 670"/>
            <p:cNvSpPr>
              <a:spLocks noChangeShapeType="1"/>
            </p:cNvSpPr>
            <p:nvPr/>
          </p:nvSpPr>
          <p:spPr bwMode="auto">
            <a:xfrm flipH="1" flipV="1">
              <a:off x="893" y="551"/>
              <a:ext cx="92" cy="20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2" name="Line 671"/>
            <p:cNvSpPr>
              <a:spLocks noChangeShapeType="1"/>
            </p:cNvSpPr>
            <p:nvPr/>
          </p:nvSpPr>
          <p:spPr bwMode="auto">
            <a:xfrm>
              <a:off x="1993" y="2027"/>
              <a:ext cx="52" cy="12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673" name="Oval 672"/>
          <p:cNvSpPr>
            <a:spLocks noChangeArrowheads="1"/>
          </p:cNvSpPr>
          <p:nvPr/>
        </p:nvSpPr>
        <p:spPr bwMode="auto">
          <a:xfrm>
            <a:off x="6023037" y="4178570"/>
            <a:ext cx="193431" cy="193675"/>
          </a:xfrm>
          <a:prstGeom prst="ellipse">
            <a:avLst/>
          </a:prstGeom>
          <a:solidFill>
            <a:srgbClr val="FFCC66"/>
          </a:solidFill>
          <a:ln w="9525">
            <a:solidFill>
              <a:schemeClr val="tx1"/>
            </a:solidFill>
            <a:round/>
            <a:headEnd/>
            <a:tailEnd/>
          </a:ln>
        </p:spPr>
        <p:txBody>
          <a:bodyPr wrap="none" anchor="ctr"/>
          <a:lstStyle/>
          <a:p>
            <a:pPr algn="ctr"/>
            <a:endParaRPr lang="en-US" sz="2400">
              <a:latin typeface="Times New Roman" charset="0"/>
            </a:endParaRPr>
          </a:p>
        </p:txBody>
      </p:sp>
      <p:sp>
        <p:nvSpPr>
          <p:cNvPr id="674" name="Line 680"/>
          <p:cNvSpPr>
            <a:spLocks noChangeShapeType="1"/>
          </p:cNvSpPr>
          <p:nvPr/>
        </p:nvSpPr>
        <p:spPr bwMode="gray">
          <a:xfrm flipV="1">
            <a:off x="3258547" y="1156428"/>
            <a:ext cx="0" cy="1199926"/>
          </a:xfrm>
          <a:prstGeom prst="line">
            <a:avLst/>
          </a:prstGeom>
          <a:noFill/>
          <a:ln w="57150">
            <a:solidFill>
              <a:srgbClr val="FF0000"/>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675" name="Text Box 681"/>
          <p:cNvSpPr txBox="1">
            <a:spLocks noChangeArrowheads="1"/>
          </p:cNvSpPr>
          <p:nvPr/>
        </p:nvSpPr>
        <p:spPr bwMode="gray">
          <a:xfrm rot="16200000">
            <a:off x="2114246" y="1487479"/>
            <a:ext cx="1578532"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600" b="1" dirty="0"/>
              <a:t>Variation in Performance </a:t>
            </a:r>
          </a:p>
        </p:txBody>
      </p:sp>
      <p:grpSp>
        <p:nvGrpSpPr>
          <p:cNvPr id="676" name="Group 682"/>
          <p:cNvGrpSpPr>
            <a:grpSpLocks/>
          </p:cNvGrpSpPr>
          <p:nvPr/>
        </p:nvGrpSpPr>
        <p:grpSpPr bwMode="auto">
          <a:xfrm>
            <a:off x="3561699" y="1329011"/>
            <a:ext cx="766937" cy="962025"/>
            <a:chOff x="3634" y="1044"/>
            <a:chExt cx="483" cy="606"/>
          </a:xfrm>
        </p:grpSpPr>
        <p:sp>
          <p:nvSpPr>
            <p:cNvPr id="677" name="Freeform 683"/>
            <p:cNvSpPr>
              <a:spLocks/>
            </p:cNvSpPr>
            <p:nvPr/>
          </p:nvSpPr>
          <p:spPr bwMode="auto">
            <a:xfrm>
              <a:off x="3748" y="1044"/>
              <a:ext cx="276" cy="273"/>
            </a:xfrm>
            <a:custGeom>
              <a:avLst/>
              <a:gdLst>
                <a:gd name="T0" fmla="*/ 132 w 276"/>
                <a:gd name="T1" fmla="*/ 0 h 273"/>
                <a:gd name="T2" fmla="*/ 0 w 276"/>
                <a:gd name="T3" fmla="*/ 225 h 273"/>
                <a:gd name="T4" fmla="*/ 135 w 276"/>
                <a:gd name="T5" fmla="*/ 273 h 273"/>
                <a:gd name="T6" fmla="*/ 276 w 276"/>
                <a:gd name="T7" fmla="*/ 243 h 273"/>
                <a:gd name="T8" fmla="*/ 258 w 276"/>
                <a:gd name="T9" fmla="*/ 174 h 273"/>
                <a:gd name="T10" fmla="*/ 132 w 276"/>
                <a:gd name="T11" fmla="*/ 0 h 273"/>
                <a:gd name="T12" fmla="*/ 0 60000 65536"/>
                <a:gd name="T13" fmla="*/ 0 60000 65536"/>
                <a:gd name="T14" fmla="*/ 0 60000 65536"/>
                <a:gd name="T15" fmla="*/ 0 60000 65536"/>
                <a:gd name="T16" fmla="*/ 0 60000 65536"/>
                <a:gd name="T17" fmla="*/ 0 60000 65536"/>
                <a:gd name="T18" fmla="*/ 0 w 276"/>
                <a:gd name="T19" fmla="*/ 0 h 273"/>
                <a:gd name="T20" fmla="*/ 276 w 276"/>
                <a:gd name="T21" fmla="*/ 273 h 273"/>
              </a:gdLst>
              <a:ahLst/>
              <a:cxnLst>
                <a:cxn ang="T12">
                  <a:pos x="T0" y="T1"/>
                </a:cxn>
                <a:cxn ang="T13">
                  <a:pos x="T2" y="T3"/>
                </a:cxn>
                <a:cxn ang="T14">
                  <a:pos x="T4" y="T5"/>
                </a:cxn>
                <a:cxn ang="T15">
                  <a:pos x="T6" y="T7"/>
                </a:cxn>
                <a:cxn ang="T16">
                  <a:pos x="T8" y="T9"/>
                </a:cxn>
                <a:cxn ang="T17">
                  <a:pos x="T10" y="T11"/>
                </a:cxn>
              </a:cxnLst>
              <a:rect l="T18" t="T19" r="T20" b="T21"/>
              <a:pathLst>
                <a:path w="276" h="273">
                  <a:moveTo>
                    <a:pt x="132" y="0"/>
                  </a:moveTo>
                  <a:lnTo>
                    <a:pt x="0" y="225"/>
                  </a:lnTo>
                  <a:lnTo>
                    <a:pt x="135" y="273"/>
                  </a:lnTo>
                  <a:lnTo>
                    <a:pt x="276" y="243"/>
                  </a:lnTo>
                  <a:lnTo>
                    <a:pt x="258" y="174"/>
                  </a:lnTo>
                  <a:lnTo>
                    <a:pt x="132" y="0"/>
                  </a:lnTo>
                  <a:close/>
                </a:path>
              </a:pathLst>
            </a:custGeom>
            <a:solidFill>
              <a:srgbClr val="FF0000">
                <a:alpha val="8196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78" name="Freeform 684"/>
            <p:cNvSpPr>
              <a:spLocks/>
            </p:cNvSpPr>
            <p:nvPr/>
          </p:nvSpPr>
          <p:spPr bwMode="auto">
            <a:xfrm>
              <a:off x="3634" y="1269"/>
              <a:ext cx="483" cy="381"/>
            </a:xfrm>
            <a:custGeom>
              <a:avLst/>
              <a:gdLst>
                <a:gd name="T0" fmla="*/ 111 w 483"/>
                <a:gd name="T1" fmla="*/ 0 h 381"/>
                <a:gd name="T2" fmla="*/ 27 w 483"/>
                <a:gd name="T3" fmla="*/ 207 h 381"/>
                <a:gd name="T4" fmla="*/ 0 w 483"/>
                <a:gd name="T5" fmla="*/ 315 h 381"/>
                <a:gd name="T6" fmla="*/ 84 w 483"/>
                <a:gd name="T7" fmla="*/ 345 h 381"/>
                <a:gd name="T8" fmla="*/ 213 w 483"/>
                <a:gd name="T9" fmla="*/ 381 h 381"/>
                <a:gd name="T10" fmla="*/ 483 w 483"/>
                <a:gd name="T11" fmla="*/ 309 h 381"/>
                <a:gd name="T12" fmla="*/ 393 w 483"/>
                <a:gd name="T13" fmla="*/ 15 h 381"/>
                <a:gd name="T14" fmla="*/ 252 w 483"/>
                <a:gd name="T15" fmla="*/ 48 h 381"/>
                <a:gd name="T16" fmla="*/ 111 w 483"/>
                <a:gd name="T17" fmla="*/ 0 h 3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3"/>
                <a:gd name="T28" fmla="*/ 0 h 381"/>
                <a:gd name="T29" fmla="*/ 483 w 483"/>
                <a:gd name="T30" fmla="*/ 381 h 3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3" h="381">
                  <a:moveTo>
                    <a:pt x="111" y="0"/>
                  </a:moveTo>
                  <a:lnTo>
                    <a:pt x="27" y="207"/>
                  </a:lnTo>
                  <a:lnTo>
                    <a:pt x="0" y="315"/>
                  </a:lnTo>
                  <a:lnTo>
                    <a:pt x="84" y="345"/>
                  </a:lnTo>
                  <a:lnTo>
                    <a:pt x="213" y="381"/>
                  </a:lnTo>
                  <a:lnTo>
                    <a:pt x="483" y="309"/>
                  </a:lnTo>
                  <a:lnTo>
                    <a:pt x="393" y="15"/>
                  </a:lnTo>
                  <a:lnTo>
                    <a:pt x="252" y="48"/>
                  </a:lnTo>
                  <a:lnTo>
                    <a:pt x="111" y="0"/>
                  </a:lnTo>
                  <a:close/>
                </a:path>
              </a:pathLst>
            </a:custGeom>
            <a:solidFill>
              <a:srgbClr val="FF0000">
                <a:alpha val="67058"/>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679" name="Text Box 687"/>
          <p:cNvSpPr txBox="1">
            <a:spLocks noChangeArrowheads="1"/>
          </p:cNvSpPr>
          <p:nvPr/>
        </p:nvSpPr>
        <p:spPr bwMode="auto">
          <a:xfrm>
            <a:off x="209368" y="5734224"/>
            <a:ext cx="8715005" cy="64633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en-GB" b="1" dirty="0" smtClean="0">
                <a:solidFill>
                  <a:schemeClr val="dk1"/>
                </a:solidFill>
                <a:latin typeface="+mn-lt"/>
                <a:ea typeface="+mn-ea"/>
                <a:cs typeface="+mn-cs"/>
              </a:rPr>
              <a:t>The classic reaction to a sensitive design is to set tighter tolerances. This does work but often comes at a great cost.</a:t>
            </a:r>
          </a:p>
        </p:txBody>
      </p:sp>
      <p:grpSp>
        <p:nvGrpSpPr>
          <p:cNvPr id="680" name="Group 679"/>
          <p:cNvGrpSpPr/>
          <p:nvPr/>
        </p:nvGrpSpPr>
        <p:grpSpPr>
          <a:xfrm>
            <a:off x="1698854" y="4497868"/>
            <a:ext cx="2111878" cy="953513"/>
            <a:chOff x="1764490" y="4038812"/>
            <a:chExt cx="2111878" cy="953513"/>
          </a:xfrm>
        </p:grpSpPr>
        <p:sp>
          <p:nvSpPr>
            <p:cNvPr id="681" name="Text Box 674"/>
            <p:cNvSpPr txBox="1">
              <a:spLocks noChangeArrowheads="1"/>
            </p:cNvSpPr>
            <p:nvPr/>
          </p:nvSpPr>
          <p:spPr bwMode="auto">
            <a:xfrm>
              <a:off x="1764490" y="4345994"/>
              <a:ext cx="211187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800" dirty="0" smtClean="0"/>
                <a:t>Set Tight Tolerances for X</a:t>
              </a:r>
              <a:r>
                <a:rPr lang="en-GB" sz="1800" baseline="-25000" dirty="0" smtClean="0"/>
                <a:t>1</a:t>
              </a:r>
              <a:r>
                <a:rPr lang="en-GB" sz="1800" dirty="0" smtClean="0"/>
                <a:t> </a:t>
              </a:r>
              <a:endParaRPr lang="en-GB" sz="1800" dirty="0"/>
            </a:p>
          </p:txBody>
        </p:sp>
        <p:cxnSp>
          <p:nvCxnSpPr>
            <p:cNvPr id="682" name="Straight Connector 681"/>
            <p:cNvCxnSpPr/>
            <p:nvPr/>
          </p:nvCxnSpPr>
          <p:spPr>
            <a:xfrm flipH="1">
              <a:off x="2595472" y="4045314"/>
              <a:ext cx="228513" cy="118409"/>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83" name="Straight Connector 682"/>
            <p:cNvCxnSpPr/>
            <p:nvPr/>
          </p:nvCxnSpPr>
          <p:spPr>
            <a:xfrm flipH="1">
              <a:off x="2872786" y="4072806"/>
              <a:ext cx="228513" cy="118409"/>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84" name="Straight Arrow Connector 683"/>
            <p:cNvCxnSpPr/>
            <p:nvPr/>
          </p:nvCxnSpPr>
          <p:spPr>
            <a:xfrm>
              <a:off x="2304001" y="4038812"/>
              <a:ext cx="402506" cy="5551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85" name="Straight Arrow Connector 684"/>
            <p:cNvCxnSpPr/>
            <p:nvPr/>
          </p:nvCxnSpPr>
          <p:spPr>
            <a:xfrm flipH="1" flipV="1">
              <a:off x="2976885" y="4149574"/>
              <a:ext cx="402780" cy="4884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686" name="Group 685"/>
          <p:cNvGrpSpPr/>
          <p:nvPr/>
        </p:nvGrpSpPr>
        <p:grpSpPr>
          <a:xfrm>
            <a:off x="5992446" y="4050950"/>
            <a:ext cx="2386571" cy="795519"/>
            <a:chOff x="6058082" y="3591894"/>
            <a:chExt cx="2386571" cy="795519"/>
          </a:xfrm>
        </p:grpSpPr>
        <p:grpSp>
          <p:nvGrpSpPr>
            <p:cNvPr id="687" name="Group 686"/>
            <p:cNvGrpSpPr/>
            <p:nvPr/>
          </p:nvGrpSpPr>
          <p:grpSpPr>
            <a:xfrm>
              <a:off x="6058082" y="3591894"/>
              <a:ext cx="936761" cy="665659"/>
              <a:chOff x="6058082" y="3591894"/>
              <a:chExt cx="936761" cy="665659"/>
            </a:xfrm>
          </p:grpSpPr>
          <p:cxnSp>
            <p:nvCxnSpPr>
              <p:cNvPr id="689" name="Straight Arrow Connector 688"/>
              <p:cNvCxnSpPr/>
              <p:nvPr/>
            </p:nvCxnSpPr>
            <p:spPr>
              <a:xfrm flipV="1">
                <a:off x="6058082" y="4018369"/>
                <a:ext cx="377552" cy="23918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90" name="Straight Connector 689"/>
              <p:cNvCxnSpPr/>
              <p:nvPr/>
            </p:nvCxnSpPr>
            <p:spPr>
              <a:xfrm flipH="1" flipV="1">
                <a:off x="6437305" y="3812888"/>
                <a:ext cx="358495" cy="44371"/>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91" name="Straight Connector 690"/>
              <p:cNvCxnSpPr/>
              <p:nvPr/>
            </p:nvCxnSpPr>
            <p:spPr>
              <a:xfrm flipH="1" flipV="1">
                <a:off x="6248494" y="3974765"/>
                <a:ext cx="358495" cy="44371"/>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92" name="Straight Arrow Connector 691"/>
              <p:cNvCxnSpPr/>
              <p:nvPr/>
            </p:nvCxnSpPr>
            <p:spPr>
              <a:xfrm flipH="1">
                <a:off x="6659629" y="3591894"/>
                <a:ext cx="335214" cy="23783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688" name="Text Box 674"/>
            <p:cNvSpPr txBox="1">
              <a:spLocks noChangeArrowheads="1"/>
            </p:cNvSpPr>
            <p:nvPr/>
          </p:nvSpPr>
          <p:spPr bwMode="auto">
            <a:xfrm>
              <a:off x="6332775" y="3741082"/>
              <a:ext cx="211187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800" dirty="0" smtClean="0"/>
                <a:t>Set Tight Tolerances for X</a:t>
              </a:r>
              <a:r>
                <a:rPr lang="en-GB" sz="1800" baseline="-25000" dirty="0"/>
                <a:t>2</a:t>
              </a:r>
              <a:r>
                <a:rPr lang="en-GB" sz="1800" dirty="0" smtClean="0"/>
                <a:t> </a:t>
              </a:r>
              <a:endParaRPr lang="en-GB" sz="1800" dirty="0"/>
            </a:p>
          </p:txBody>
        </p:sp>
      </p:grpSp>
    </p:spTree>
    <p:extLst>
      <p:ext uri="{BB962C8B-B14F-4D97-AF65-F5344CB8AC3E}">
        <p14:creationId xmlns:p14="http://schemas.microsoft.com/office/powerpoint/2010/main" val="1188229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80"/>
                                        </p:tgtEl>
                                        <p:attrNameLst>
                                          <p:attrName>style.visibility</p:attrName>
                                        </p:attrNameLst>
                                      </p:cBhvr>
                                      <p:to>
                                        <p:strVal val="visible"/>
                                      </p:to>
                                    </p:set>
                                    <p:animEffect transition="in" filter="dissolve">
                                      <p:cBhvr>
                                        <p:cTn id="7" dur="500"/>
                                        <p:tgtEl>
                                          <p:spTgt spid="68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86"/>
                                        </p:tgtEl>
                                        <p:attrNameLst>
                                          <p:attrName>style.visibility</p:attrName>
                                        </p:attrNameLst>
                                      </p:cBhvr>
                                      <p:to>
                                        <p:strVal val="visible"/>
                                      </p:to>
                                    </p:set>
                                    <p:animEffect transition="in" filter="dissolve">
                                      <p:cBhvr>
                                        <p:cTn id="12" dur="500"/>
                                        <p:tgtEl>
                                          <p:spTgt spid="68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7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7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4" grpId="0" animBg="1"/>
      <p:bldP spid="675" grpId="0"/>
      <p:bldP spid="67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Achieving Design Robustness</a:t>
            </a:r>
            <a:endParaRPr lang="en-US" dirty="0"/>
          </a:p>
        </p:txBody>
      </p:sp>
      <p:sp>
        <p:nvSpPr>
          <p:cNvPr id="4" name="Rectangle 3"/>
          <p:cNvSpPr>
            <a:spLocks noChangeArrowheads="1"/>
          </p:cNvSpPr>
          <p:nvPr/>
        </p:nvSpPr>
        <p:spPr bwMode="auto">
          <a:xfrm>
            <a:off x="6857208" y="4599780"/>
            <a:ext cx="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sz="2400">
              <a:latin typeface="Times New Roman" charset="0"/>
            </a:endParaRPr>
          </a:p>
        </p:txBody>
      </p:sp>
      <p:sp>
        <p:nvSpPr>
          <p:cNvPr id="5" name="AutoShape 4"/>
          <p:cNvSpPr>
            <a:spLocks noChangeArrowheads="1"/>
          </p:cNvSpPr>
          <p:nvPr/>
        </p:nvSpPr>
        <p:spPr bwMode="gray">
          <a:xfrm>
            <a:off x="4161633" y="1154112"/>
            <a:ext cx="2236488" cy="598488"/>
          </a:xfrm>
          <a:prstGeom prst="wedgeRoundRectCallout">
            <a:avLst>
              <a:gd name="adj1" fmla="val -60604"/>
              <a:gd name="adj2" fmla="val 181990"/>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dirty="0">
                <a:solidFill>
                  <a:srgbClr val="FFFFFF"/>
                </a:solidFill>
                <a:ea typeface="+mn-ea"/>
                <a:cs typeface="+mn-cs"/>
              </a:rPr>
              <a:t>A Robust Optimum</a:t>
            </a:r>
          </a:p>
        </p:txBody>
      </p:sp>
      <p:grpSp>
        <p:nvGrpSpPr>
          <p:cNvPr id="6" name="Group 5"/>
          <p:cNvGrpSpPr>
            <a:grpSpLocks/>
          </p:cNvGrpSpPr>
          <p:nvPr/>
        </p:nvGrpSpPr>
        <p:grpSpPr bwMode="auto">
          <a:xfrm>
            <a:off x="1758402" y="1394621"/>
            <a:ext cx="4308231" cy="3694113"/>
            <a:chOff x="395" y="1214"/>
            <a:chExt cx="2276" cy="2189"/>
          </a:xfrm>
        </p:grpSpPr>
        <p:grpSp>
          <p:nvGrpSpPr>
            <p:cNvPr id="7" name="Group 6"/>
            <p:cNvGrpSpPr>
              <a:grpSpLocks/>
            </p:cNvGrpSpPr>
            <p:nvPr/>
          </p:nvGrpSpPr>
          <p:grpSpPr bwMode="auto">
            <a:xfrm>
              <a:off x="395" y="1225"/>
              <a:ext cx="2276" cy="2178"/>
              <a:chOff x="395" y="1225"/>
              <a:chExt cx="2276" cy="2178"/>
            </a:xfrm>
          </p:grpSpPr>
          <p:sp>
            <p:nvSpPr>
              <p:cNvPr id="10" name="Line 7"/>
              <p:cNvSpPr>
                <a:spLocks noChangeShapeType="1"/>
              </p:cNvSpPr>
              <p:nvPr/>
            </p:nvSpPr>
            <p:spPr bwMode="gray">
              <a:xfrm>
                <a:off x="1136" y="2519"/>
                <a:ext cx="2"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 name="Line 8"/>
              <p:cNvSpPr>
                <a:spLocks noChangeShapeType="1"/>
              </p:cNvSpPr>
              <p:nvPr/>
            </p:nvSpPr>
            <p:spPr bwMode="gray">
              <a:xfrm>
                <a:off x="1136" y="2519"/>
                <a:ext cx="2"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 name="Line 9"/>
              <p:cNvSpPr>
                <a:spLocks noChangeShapeType="1"/>
              </p:cNvSpPr>
              <p:nvPr/>
            </p:nvSpPr>
            <p:spPr bwMode="gray">
              <a:xfrm flipH="1" flipV="1">
                <a:off x="1136" y="2662"/>
                <a:ext cx="26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 name="Line 10"/>
              <p:cNvSpPr>
                <a:spLocks noChangeShapeType="1"/>
              </p:cNvSpPr>
              <p:nvPr/>
            </p:nvSpPr>
            <p:spPr bwMode="gray">
              <a:xfrm flipH="1" flipV="1">
                <a:off x="1136" y="2662"/>
                <a:ext cx="26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 name="Line 11"/>
              <p:cNvSpPr>
                <a:spLocks noChangeShapeType="1"/>
              </p:cNvSpPr>
              <p:nvPr/>
            </p:nvSpPr>
            <p:spPr bwMode="gray">
              <a:xfrm flipV="1">
                <a:off x="792" y="2662"/>
                <a:ext cx="344" cy="1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 name="Line 12"/>
              <p:cNvSpPr>
                <a:spLocks noChangeShapeType="1"/>
              </p:cNvSpPr>
              <p:nvPr/>
            </p:nvSpPr>
            <p:spPr bwMode="gray">
              <a:xfrm flipV="1">
                <a:off x="792" y="2662"/>
                <a:ext cx="344" cy="1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 name="Freeform 13"/>
              <p:cNvSpPr>
                <a:spLocks/>
              </p:cNvSpPr>
              <p:nvPr/>
            </p:nvSpPr>
            <p:spPr bwMode="gray">
              <a:xfrm>
                <a:off x="1157" y="2595"/>
                <a:ext cx="135" cy="52"/>
              </a:xfrm>
              <a:custGeom>
                <a:avLst/>
                <a:gdLst>
                  <a:gd name="T0" fmla="*/ 1838 w 93"/>
                  <a:gd name="T1" fmla="*/ 0 h 32"/>
                  <a:gd name="T2" fmla="*/ 3873 w 93"/>
                  <a:gd name="T3" fmla="*/ 4064 h 32"/>
                  <a:gd name="T4" fmla="*/ 0 w 93"/>
                  <a:gd name="T5" fmla="*/ 2912 h 32"/>
                  <a:gd name="T6" fmla="*/ 1838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14"/>
              <p:cNvSpPr>
                <a:spLocks/>
              </p:cNvSpPr>
              <p:nvPr/>
            </p:nvSpPr>
            <p:spPr bwMode="gray">
              <a:xfrm>
                <a:off x="1221" y="2595"/>
                <a:ext cx="143" cy="52"/>
              </a:xfrm>
              <a:custGeom>
                <a:avLst/>
                <a:gdLst>
                  <a:gd name="T0" fmla="*/ 4294 w 98"/>
                  <a:gd name="T1" fmla="*/ 1159 h 32"/>
                  <a:gd name="T2" fmla="*/ 0 w 98"/>
                  <a:gd name="T3" fmla="*/ 0 h 32"/>
                  <a:gd name="T4" fmla="*/ 2151 w 98"/>
                  <a:gd name="T5" fmla="*/ 4064 h 32"/>
                  <a:gd name="T6" fmla="*/ 4294 w 98"/>
                  <a:gd name="T7" fmla="*/ 1159 h 32"/>
                  <a:gd name="T8" fmla="*/ 0 60000 65536"/>
                  <a:gd name="T9" fmla="*/ 0 60000 65536"/>
                  <a:gd name="T10" fmla="*/ 0 60000 65536"/>
                  <a:gd name="T11" fmla="*/ 0 60000 65536"/>
                  <a:gd name="T12" fmla="*/ 0 w 98"/>
                  <a:gd name="T13" fmla="*/ 0 h 32"/>
                  <a:gd name="T14" fmla="*/ 98 w 98"/>
                  <a:gd name="T15" fmla="*/ 32 h 32"/>
                </a:gdLst>
                <a:ahLst/>
                <a:cxnLst>
                  <a:cxn ang="T8">
                    <a:pos x="T0" y="T1"/>
                  </a:cxn>
                  <a:cxn ang="T9">
                    <a:pos x="T2" y="T3"/>
                  </a:cxn>
                  <a:cxn ang="T10">
                    <a:pos x="T4" y="T5"/>
                  </a:cxn>
                  <a:cxn ang="T11">
                    <a:pos x="T6" y="T7"/>
                  </a:cxn>
                </a:cxnLst>
                <a:rect l="T12" t="T13" r="T14" b="T15"/>
                <a:pathLst>
                  <a:path w="98" h="32">
                    <a:moveTo>
                      <a:pt x="98" y="9"/>
                    </a:moveTo>
                    <a:lnTo>
                      <a:pt x="0" y="0"/>
                    </a:lnTo>
                    <a:lnTo>
                      <a:pt x="49" y="32"/>
                    </a:lnTo>
                    <a:lnTo>
                      <a:pt x="98"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Line 15"/>
              <p:cNvSpPr>
                <a:spLocks noChangeShapeType="1"/>
              </p:cNvSpPr>
              <p:nvPr/>
            </p:nvSpPr>
            <p:spPr bwMode="gray">
              <a:xfrm>
                <a:off x="1221" y="2595"/>
                <a:ext cx="143" cy="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 name="Line 16"/>
              <p:cNvSpPr>
                <a:spLocks noChangeShapeType="1"/>
              </p:cNvSpPr>
              <p:nvPr/>
            </p:nvSpPr>
            <p:spPr bwMode="gray">
              <a:xfrm flipV="1">
                <a:off x="1157" y="2595"/>
                <a:ext cx="64" cy="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 name="Freeform 17"/>
              <p:cNvSpPr>
                <a:spLocks/>
              </p:cNvSpPr>
              <p:nvPr/>
            </p:nvSpPr>
            <p:spPr bwMode="gray">
              <a:xfrm>
                <a:off x="1292" y="2609"/>
                <a:ext cx="137" cy="61"/>
              </a:xfrm>
              <a:custGeom>
                <a:avLst/>
                <a:gdLst>
                  <a:gd name="T0" fmla="*/ 2099 w 94"/>
                  <a:gd name="T1" fmla="*/ 0 h 37"/>
                  <a:gd name="T2" fmla="*/ 4066 w 94"/>
                  <a:gd name="T3" fmla="*/ 5520 h 37"/>
                  <a:gd name="T4" fmla="*/ 0 w 94"/>
                  <a:gd name="T5" fmla="*/ 3439 h 37"/>
                  <a:gd name="T6" fmla="*/ 2099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 name="Freeform 18"/>
              <p:cNvSpPr>
                <a:spLocks/>
              </p:cNvSpPr>
              <p:nvPr/>
            </p:nvSpPr>
            <p:spPr bwMode="gray">
              <a:xfrm>
                <a:off x="1364" y="2609"/>
                <a:ext cx="137" cy="61"/>
              </a:xfrm>
              <a:custGeom>
                <a:avLst/>
                <a:gdLst>
                  <a:gd name="T0" fmla="*/ 4066 w 94"/>
                  <a:gd name="T1" fmla="*/ 2086 h 37"/>
                  <a:gd name="T2" fmla="*/ 0 w 94"/>
                  <a:gd name="T3" fmla="*/ 0 h 37"/>
                  <a:gd name="T4" fmla="*/ 1954 w 94"/>
                  <a:gd name="T5" fmla="*/ 5520 h 37"/>
                  <a:gd name="T6" fmla="*/ 4066 w 94"/>
                  <a:gd name="T7" fmla="*/ 2086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 name="Line 19"/>
              <p:cNvSpPr>
                <a:spLocks noChangeShapeType="1"/>
              </p:cNvSpPr>
              <p:nvPr/>
            </p:nvSpPr>
            <p:spPr bwMode="gray">
              <a:xfrm flipH="1" flipV="1">
                <a:off x="1364" y="2609"/>
                <a:ext cx="130"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 name="Line 20"/>
              <p:cNvSpPr>
                <a:spLocks noChangeShapeType="1"/>
              </p:cNvSpPr>
              <p:nvPr/>
            </p:nvSpPr>
            <p:spPr bwMode="gray">
              <a:xfrm flipV="1">
                <a:off x="1300" y="2609"/>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 name="Freeform 21"/>
              <p:cNvSpPr>
                <a:spLocks/>
              </p:cNvSpPr>
              <p:nvPr/>
            </p:nvSpPr>
            <p:spPr bwMode="gray">
              <a:xfrm>
                <a:off x="1085" y="2632"/>
                <a:ext cx="136" cy="61"/>
              </a:xfrm>
              <a:custGeom>
                <a:avLst/>
                <a:gdLst>
                  <a:gd name="T0" fmla="*/ 2198 w 93"/>
                  <a:gd name="T1" fmla="*/ 0 h 37"/>
                  <a:gd name="T2" fmla="*/ 4166 w 93"/>
                  <a:gd name="T3" fmla="*/ 5520 h 37"/>
                  <a:gd name="T4" fmla="*/ 0 w 93"/>
                  <a:gd name="T5" fmla="*/ 3439 h 37"/>
                  <a:gd name="T6" fmla="*/ 2198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 name="Freeform 22"/>
              <p:cNvSpPr>
                <a:spLocks/>
              </p:cNvSpPr>
              <p:nvPr/>
            </p:nvSpPr>
            <p:spPr bwMode="gray">
              <a:xfrm>
                <a:off x="1157" y="2632"/>
                <a:ext cx="135" cy="61"/>
              </a:xfrm>
              <a:custGeom>
                <a:avLst/>
                <a:gdLst>
                  <a:gd name="T0" fmla="*/ 3873 w 93"/>
                  <a:gd name="T1" fmla="*/ 1367 h 37"/>
                  <a:gd name="T2" fmla="*/ 0 w 93"/>
                  <a:gd name="T3" fmla="*/ 0 h 37"/>
                  <a:gd name="T4" fmla="*/ 1838 w 93"/>
                  <a:gd name="T5" fmla="*/ 5520 h 37"/>
                  <a:gd name="T6" fmla="*/ 3873 w 93"/>
                  <a:gd name="T7" fmla="*/ 136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 name="Line 23"/>
              <p:cNvSpPr>
                <a:spLocks noChangeShapeType="1"/>
              </p:cNvSpPr>
              <p:nvPr/>
            </p:nvSpPr>
            <p:spPr bwMode="gray">
              <a:xfrm flipH="1">
                <a:off x="1494" y="2632"/>
                <a:ext cx="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 name="Freeform 24"/>
              <p:cNvSpPr>
                <a:spLocks/>
              </p:cNvSpPr>
              <p:nvPr/>
            </p:nvSpPr>
            <p:spPr bwMode="gray">
              <a:xfrm>
                <a:off x="1501" y="2269"/>
                <a:ext cx="136" cy="363"/>
              </a:xfrm>
              <a:custGeom>
                <a:avLst/>
                <a:gdLst>
                  <a:gd name="T0" fmla="*/ 4166 w 93"/>
                  <a:gd name="T1" fmla="*/ 19131 h 221"/>
                  <a:gd name="T2" fmla="*/ 0 w 93"/>
                  <a:gd name="T3" fmla="*/ 31574 h 221"/>
                  <a:gd name="T4" fmla="*/ 1952 w 93"/>
                  <a:gd name="T5" fmla="*/ 0 h 221"/>
                  <a:gd name="T6" fmla="*/ 4166 w 93"/>
                  <a:gd name="T7" fmla="*/ 19131 h 221"/>
                  <a:gd name="T8" fmla="*/ 0 60000 65536"/>
                  <a:gd name="T9" fmla="*/ 0 60000 65536"/>
                  <a:gd name="T10" fmla="*/ 0 60000 65536"/>
                  <a:gd name="T11" fmla="*/ 0 60000 65536"/>
                  <a:gd name="T12" fmla="*/ 0 w 93"/>
                  <a:gd name="T13" fmla="*/ 0 h 221"/>
                  <a:gd name="T14" fmla="*/ 93 w 93"/>
                  <a:gd name="T15" fmla="*/ 221 h 221"/>
                </a:gdLst>
                <a:ahLst/>
                <a:cxnLst>
                  <a:cxn ang="T8">
                    <a:pos x="T0" y="T1"/>
                  </a:cxn>
                  <a:cxn ang="T9">
                    <a:pos x="T2" y="T3"/>
                  </a:cxn>
                  <a:cxn ang="T10">
                    <a:pos x="T4" y="T5"/>
                  </a:cxn>
                  <a:cxn ang="T11">
                    <a:pos x="T6" y="T7"/>
                  </a:cxn>
                </a:cxnLst>
                <a:rect l="T12" t="T13" r="T14" b="T15"/>
                <a:pathLst>
                  <a:path w="93" h="221">
                    <a:moveTo>
                      <a:pt x="93" y="134"/>
                    </a:moveTo>
                    <a:lnTo>
                      <a:pt x="0" y="221"/>
                    </a:lnTo>
                    <a:lnTo>
                      <a:pt x="44" y="0"/>
                    </a:lnTo>
                    <a:lnTo>
                      <a:pt x="93"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Line 25"/>
              <p:cNvSpPr>
                <a:spLocks noChangeShapeType="1"/>
              </p:cNvSpPr>
              <p:nvPr/>
            </p:nvSpPr>
            <p:spPr bwMode="gray">
              <a:xfrm flipH="1" flipV="1">
                <a:off x="1157" y="2632"/>
                <a:ext cx="129"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 name="Line 26"/>
              <p:cNvSpPr>
                <a:spLocks noChangeShapeType="1"/>
              </p:cNvSpPr>
              <p:nvPr/>
            </p:nvSpPr>
            <p:spPr bwMode="gray">
              <a:xfrm flipV="1">
                <a:off x="1501" y="2489"/>
                <a:ext cx="136"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 name="Line 27"/>
              <p:cNvSpPr>
                <a:spLocks noChangeShapeType="1"/>
              </p:cNvSpPr>
              <p:nvPr/>
            </p:nvSpPr>
            <p:spPr bwMode="gray">
              <a:xfrm flipV="1">
                <a:off x="1085" y="2632"/>
                <a:ext cx="72"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 name="Line 28"/>
              <p:cNvSpPr>
                <a:spLocks noChangeShapeType="1"/>
              </p:cNvSpPr>
              <p:nvPr/>
            </p:nvSpPr>
            <p:spPr bwMode="gray">
              <a:xfrm flipV="1">
                <a:off x="1429" y="2632"/>
                <a:ext cx="72"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 name="Freeform 29"/>
              <p:cNvSpPr>
                <a:spLocks/>
              </p:cNvSpPr>
              <p:nvPr/>
            </p:nvSpPr>
            <p:spPr bwMode="gray">
              <a:xfrm>
                <a:off x="1221" y="2254"/>
                <a:ext cx="143" cy="439"/>
              </a:xfrm>
              <a:custGeom>
                <a:avLst/>
                <a:gdLst>
                  <a:gd name="T0" fmla="*/ 0 w 98"/>
                  <a:gd name="T1" fmla="*/ 38558 h 267"/>
                  <a:gd name="T2" fmla="*/ 4294 w 98"/>
                  <a:gd name="T3" fmla="*/ 0 h 267"/>
                  <a:gd name="T4" fmla="*/ 2151 w 98"/>
                  <a:gd name="T5" fmla="*/ 34498 h 267"/>
                  <a:gd name="T6" fmla="*/ 0 w 98"/>
                  <a:gd name="T7" fmla="*/ 38558 h 267"/>
                  <a:gd name="T8" fmla="*/ 0 60000 65536"/>
                  <a:gd name="T9" fmla="*/ 0 60000 65536"/>
                  <a:gd name="T10" fmla="*/ 0 60000 65536"/>
                  <a:gd name="T11" fmla="*/ 0 60000 65536"/>
                  <a:gd name="T12" fmla="*/ 0 w 98"/>
                  <a:gd name="T13" fmla="*/ 0 h 267"/>
                  <a:gd name="T14" fmla="*/ 98 w 98"/>
                  <a:gd name="T15" fmla="*/ 267 h 267"/>
                </a:gdLst>
                <a:ahLst/>
                <a:cxnLst>
                  <a:cxn ang="T8">
                    <a:pos x="T0" y="T1"/>
                  </a:cxn>
                  <a:cxn ang="T9">
                    <a:pos x="T2" y="T3"/>
                  </a:cxn>
                  <a:cxn ang="T10">
                    <a:pos x="T4" y="T5"/>
                  </a:cxn>
                  <a:cxn ang="T11">
                    <a:pos x="T6" y="T7"/>
                  </a:cxn>
                </a:cxnLst>
                <a:rect l="T12" t="T13" r="T14" b="T15"/>
                <a:pathLst>
                  <a:path w="98" h="267">
                    <a:moveTo>
                      <a:pt x="0" y="267"/>
                    </a:moveTo>
                    <a:lnTo>
                      <a:pt x="98" y="0"/>
                    </a:lnTo>
                    <a:lnTo>
                      <a:pt x="49" y="239"/>
                    </a:lnTo>
                    <a:lnTo>
                      <a:pt x="0" y="26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 name="Line 30"/>
              <p:cNvSpPr>
                <a:spLocks noChangeShapeType="1"/>
              </p:cNvSpPr>
              <p:nvPr/>
            </p:nvSpPr>
            <p:spPr bwMode="gray">
              <a:xfrm flipH="1">
                <a:off x="1286" y="2647"/>
                <a:ext cx="6"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 name="Freeform 31"/>
              <p:cNvSpPr>
                <a:spLocks/>
              </p:cNvSpPr>
              <p:nvPr/>
            </p:nvSpPr>
            <p:spPr bwMode="gray">
              <a:xfrm>
                <a:off x="1292" y="2254"/>
                <a:ext cx="137" cy="416"/>
              </a:xfrm>
              <a:custGeom>
                <a:avLst/>
                <a:gdLst>
                  <a:gd name="T0" fmla="*/ 4066 w 94"/>
                  <a:gd name="T1" fmla="*/ 36564 h 253"/>
                  <a:gd name="T2" fmla="*/ 0 w 94"/>
                  <a:gd name="T3" fmla="*/ 34508 h 253"/>
                  <a:gd name="T4" fmla="*/ 2099 w 94"/>
                  <a:gd name="T5" fmla="*/ 0 h 253"/>
                  <a:gd name="T6" fmla="*/ 4066 w 94"/>
                  <a:gd name="T7" fmla="*/ 36564 h 253"/>
                  <a:gd name="T8" fmla="*/ 0 60000 65536"/>
                  <a:gd name="T9" fmla="*/ 0 60000 65536"/>
                  <a:gd name="T10" fmla="*/ 0 60000 65536"/>
                  <a:gd name="T11" fmla="*/ 0 60000 65536"/>
                  <a:gd name="T12" fmla="*/ 0 w 94"/>
                  <a:gd name="T13" fmla="*/ 0 h 253"/>
                  <a:gd name="T14" fmla="*/ 94 w 94"/>
                  <a:gd name="T15" fmla="*/ 253 h 253"/>
                </a:gdLst>
                <a:ahLst/>
                <a:cxnLst>
                  <a:cxn ang="T8">
                    <a:pos x="T0" y="T1"/>
                  </a:cxn>
                  <a:cxn ang="T9">
                    <a:pos x="T2" y="T3"/>
                  </a:cxn>
                  <a:cxn ang="T10">
                    <a:pos x="T4" y="T5"/>
                  </a:cxn>
                  <a:cxn ang="T11">
                    <a:pos x="T6" y="T7"/>
                  </a:cxn>
                </a:cxnLst>
                <a:rect l="T12" t="T13" r="T14" b="T15"/>
                <a:pathLst>
                  <a:path w="94" h="253">
                    <a:moveTo>
                      <a:pt x="94" y="253"/>
                    </a:moveTo>
                    <a:lnTo>
                      <a:pt x="0" y="239"/>
                    </a:lnTo>
                    <a:lnTo>
                      <a:pt x="49" y="0"/>
                    </a:lnTo>
                    <a:lnTo>
                      <a:pt x="94" y="25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 name="Line 32"/>
              <p:cNvSpPr>
                <a:spLocks noChangeShapeType="1"/>
              </p:cNvSpPr>
              <p:nvPr/>
            </p:nvSpPr>
            <p:spPr bwMode="gray">
              <a:xfrm>
                <a:off x="1292" y="2647"/>
                <a:ext cx="8"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 name="Line 33"/>
              <p:cNvSpPr>
                <a:spLocks noChangeShapeType="1"/>
              </p:cNvSpPr>
              <p:nvPr/>
            </p:nvSpPr>
            <p:spPr bwMode="gray">
              <a:xfrm flipH="1" flipV="1">
                <a:off x="1292" y="2647"/>
                <a:ext cx="137"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 name="Line 34"/>
              <p:cNvSpPr>
                <a:spLocks noChangeShapeType="1"/>
              </p:cNvSpPr>
              <p:nvPr/>
            </p:nvSpPr>
            <p:spPr bwMode="gray">
              <a:xfrm flipV="1">
                <a:off x="1221" y="2647"/>
                <a:ext cx="71"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 name="Freeform 35"/>
              <p:cNvSpPr>
                <a:spLocks/>
              </p:cNvSpPr>
              <p:nvPr/>
            </p:nvSpPr>
            <p:spPr bwMode="gray">
              <a:xfrm>
                <a:off x="1565" y="2269"/>
                <a:ext cx="137" cy="220"/>
              </a:xfrm>
              <a:custGeom>
                <a:avLst/>
                <a:gdLst>
                  <a:gd name="T0" fmla="*/ 2099 w 94"/>
                  <a:gd name="T1" fmla="*/ 19073 h 134"/>
                  <a:gd name="T2" fmla="*/ 4066 w 94"/>
                  <a:gd name="T3" fmla="*/ 2709 h 134"/>
                  <a:gd name="T4" fmla="*/ 0 w 94"/>
                  <a:gd name="T5" fmla="*/ 0 h 134"/>
                  <a:gd name="T6" fmla="*/ 2099 w 94"/>
                  <a:gd name="T7" fmla="*/ 19073 h 134"/>
                  <a:gd name="T8" fmla="*/ 0 60000 65536"/>
                  <a:gd name="T9" fmla="*/ 0 60000 65536"/>
                  <a:gd name="T10" fmla="*/ 0 60000 65536"/>
                  <a:gd name="T11" fmla="*/ 0 60000 65536"/>
                  <a:gd name="T12" fmla="*/ 0 w 94"/>
                  <a:gd name="T13" fmla="*/ 0 h 134"/>
                  <a:gd name="T14" fmla="*/ 94 w 94"/>
                  <a:gd name="T15" fmla="*/ 134 h 134"/>
                </a:gdLst>
                <a:ahLst/>
                <a:cxnLst>
                  <a:cxn ang="T8">
                    <a:pos x="T0" y="T1"/>
                  </a:cxn>
                  <a:cxn ang="T9">
                    <a:pos x="T2" y="T3"/>
                  </a:cxn>
                  <a:cxn ang="T10">
                    <a:pos x="T4" y="T5"/>
                  </a:cxn>
                  <a:cxn ang="T11">
                    <a:pos x="T6" y="T7"/>
                  </a:cxn>
                </a:cxnLst>
                <a:rect l="T12" t="T13" r="T14" b="T15"/>
                <a:pathLst>
                  <a:path w="94" h="134">
                    <a:moveTo>
                      <a:pt x="49" y="134"/>
                    </a:moveTo>
                    <a:lnTo>
                      <a:pt x="94" y="19"/>
                    </a:lnTo>
                    <a:lnTo>
                      <a:pt x="0" y="0"/>
                    </a:lnTo>
                    <a:lnTo>
                      <a:pt x="49"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36"/>
              <p:cNvSpPr>
                <a:spLocks/>
              </p:cNvSpPr>
              <p:nvPr/>
            </p:nvSpPr>
            <p:spPr bwMode="gray">
              <a:xfrm>
                <a:off x="1637" y="2300"/>
                <a:ext cx="137" cy="196"/>
              </a:xfrm>
              <a:custGeom>
                <a:avLst/>
                <a:gdLst>
                  <a:gd name="T0" fmla="*/ 4066 w 94"/>
                  <a:gd name="T1" fmla="*/ 17492 h 119"/>
                  <a:gd name="T2" fmla="*/ 0 w 94"/>
                  <a:gd name="T3" fmla="*/ 16821 h 119"/>
                  <a:gd name="T4" fmla="*/ 1954 w 94"/>
                  <a:gd name="T5" fmla="*/ 0 h 119"/>
                  <a:gd name="T6" fmla="*/ 4066 w 94"/>
                  <a:gd name="T7" fmla="*/ 17492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119"/>
                    </a:moveTo>
                    <a:lnTo>
                      <a:pt x="0" y="115"/>
                    </a:lnTo>
                    <a:lnTo>
                      <a:pt x="45" y="0"/>
                    </a:lnTo>
                    <a:lnTo>
                      <a:pt x="94"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Line 37"/>
              <p:cNvSpPr>
                <a:spLocks noChangeShapeType="1"/>
              </p:cNvSpPr>
              <p:nvPr/>
            </p:nvSpPr>
            <p:spPr bwMode="gray">
              <a:xfrm>
                <a:off x="1637" y="2489"/>
                <a:ext cx="137" cy="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 name="Freeform 38"/>
              <p:cNvSpPr>
                <a:spLocks/>
              </p:cNvSpPr>
              <p:nvPr/>
            </p:nvSpPr>
            <p:spPr bwMode="gray">
              <a:xfrm>
                <a:off x="1019" y="2670"/>
                <a:ext cx="138" cy="61"/>
              </a:xfrm>
              <a:custGeom>
                <a:avLst/>
                <a:gdLst>
                  <a:gd name="T0" fmla="*/ 2082 w 94"/>
                  <a:gd name="T1" fmla="*/ 0 h 37"/>
                  <a:gd name="T2" fmla="*/ 4379 w 94"/>
                  <a:gd name="T3" fmla="*/ 5520 h 37"/>
                  <a:gd name="T4" fmla="*/ 0 w 94"/>
                  <a:gd name="T5" fmla="*/ 3439 h 37"/>
                  <a:gd name="T6" fmla="*/ 2082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39"/>
              <p:cNvSpPr>
                <a:spLocks/>
              </p:cNvSpPr>
              <p:nvPr/>
            </p:nvSpPr>
            <p:spPr bwMode="gray">
              <a:xfrm>
                <a:off x="1085" y="2670"/>
                <a:ext cx="136" cy="61"/>
              </a:xfrm>
              <a:custGeom>
                <a:avLst/>
                <a:gdLst>
                  <a:gd name="T0" fmla="*/ 4166 w 93"/>
                  <a:gd name="T1" fmla="*/ 2086 h 37"/>
                  <a:gd name="T2" fmla="*/ 0 w 93"/>
                  <a:gd name="T3" fmla="*/ 0 h 37"/>
                  <a:gd name="T4" fmla="*/ 2198 w 93"/>
                  <a:gd name="T5" fmla="*/ 5520 h 37"/>
                  <a:gd name="T6" fmla="*/ 4166 w 93"/>
                  <a:gd name="T7" fmla="*/ 2086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40"/>
              <p:cNvSpPr>
                <a:spLocks/>
              </p:cNvSpPr>
              <p:nvPr/>
            </p:nvSpPr>
            <p:spPr bwMode="gray">
              <a:xfrm>
                <a:off x="1364" y="2012"/>
                <a:ext cx="137" cy="658"/>
              </a:xfrm>
              <a:custGeom>
                <a:avLst/>
                <a:gdLst>
                  <a:gd name="T0" fmla="*/ 0 w 94"/>
                  <a:gd name="T1" fmla="*/ 21346 h 400"/>
                  <a:gd name="T2" fmla="*/ 4066 w 94"/>
                  <a:gd name="T3" fmla="*/ 0 h 400"/>
                  <a:gd name="T4" fmla="*/ 1954 w 94"/>
                  <a:gd name="T5" fmla="*/ 58026 h 400"/>
                  <a:gd name="T6" fmla="*/ 0 w 94"/>
                  <a:gd name="T7" fmla="*/ 21346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0" y="147"/>
                    </a:moveTo>
                    <a:lnTo>
                      <a:pt x="94" y="0"/>
                    </a:lnTo>
                    <a:lnTo>
                      <a:pt x="45" y="400"/>
                    </a:lnTo>
                    <a:lnTo>
                      <a:pt x="0" y="14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Line 41"/>
              <p:cNvSpPr>
                <a:spLocks noChangeShapeType="1"/>
              </p:cNvSpPr>
              <p:nvPr/>
            </p:nvSpPr>
            <p:spPr bwMode="gray">
              <a:xfrm flipH="1" flipV="1">
                <a:off x="1085" y="2670"/>
                <a:ext cx="13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 name="Line 42"/>
              <p:cNvSpPr>
                <a:spLocks noChangeShapeType="1"/>
              </p:cNvSpPr>
              <p:nvPr/>
            </p:nvSpPr>
            <p:spPr bwMode="gray">
              <a:xfrm flipV="1">
                <a:off x="1019" y="2670"/>
                <a:ext cx="66"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 name="Line 43"/>
              <p:cNvSpPr>
                <a:spLocks noChangeShapeType="1"/>
              </p:cNvSpPr>
              <p:nvPr/>
            </p:nvSpPr>
            <p:spPr bwMode="gray">
              <a:xfrm>
                <a:off x="1364" y="2254"/>
                <a:ext cx="65" cy="41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 name="Freeform 44"/>
              <p:cNvSpPr>
                <a:spLocks/>
              </p:cNvSpPr>
              <p:nvPr/>
            </p:nvSpPr>
            <p:spPr bwMode="gray">
              <a:xfrm>
                <a:off x="1702" y="2300"/>
                <a:ext cx="143" cy="196"/>
              </a:xfrm>
              <a:custGeom>
                <a:avLst/>
                <a:gdLst>
                  <a:gd name="T0" fmla="*/ 2151 w 98"/>
                  <a:gd name="T1" fmla="*/ 17492 h 119"/>
                  <a:gd name="T2" fmla="*/ 4294 w 98"/>
                  <a:gd name="T3" fmla="*/ 3915 h 119"/>
                  <a:gd name="T4" fmla="*/ 0 w 98"/>
                  <a:gd name="T5" fmla="*/ 0 h 119"/>
                  <a:gd name="T6" fmla="*/ 2151 w 98"/>
                  <a:gd name="T7" fmla="*/ 17492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119"/>
                    </a:moveTo>
                    <a:lnTo>
                      <a:pt x="98" y="27"/>
                    </a:lnTo>
                    <a:lnTo>
                      <a:pt x="0" y="0"/>
                    </a:lnTo>
                    <a:lnTo>
                      <a:pt x="49"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 name="Freeform 45"/>
              <p:cNvSpPr>
                <a:spLocks/>
              </p:cNvSpPr>
              <p:nvPr/>
            </p:nvSpPr>
            <p:spPr bwMode="gray">
              <a:xfrm>
                <a:off x="1774" y="2344"/>
                <a:ext cx="137" cy="160"/>
              </a:xfrm>
              <a:custGeom>
                <a:avLst/>
                <a:gdLst>
                  <a:gd name="T0" fmla="*/ 4066 w 94"/>
                  <a:gd name="T1" fmla="*/ 14456 h 97"/>
                  <a:gd name="T2" fmla="*/ 0 w 94"/>
                  <a:gd name="T3" fmla="*/ 13758 h 97"/>
                  <a:gd name="T4" fmla="*/ 2099 w 94"/>
                  <a:gd name="T5" fmla="*/ 0 h 97"/>
                  <a:gd name="T6" fmla="*/ 4066 w 94"/>
                  <a:gd name="T7" fmla="*/ 14456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92"/>
                    </a:lnTo>
                    <a:lnTo>
                      <a:pt x="49" y="0"/>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 name="Line 46"/>
              <p:cNvSpPr>
                <a:spLocks noChangeShapeType="1"/>
              </p:cNvSpPr>
              <p:nvPr/>
            </p:nvSpPr>
            <p:spPr bwMode="gray">
              <a:xfrm>
                <a:off x="1774" y="2496"/>
                <a:ext cx="137"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 name="Line 47"/>
              <p:cNvSpPr>
                <a:spLocks noChangeShapeType="1"/>
              </p:cNvSpPr>
              <p:nvPr/>
            </p:nvSpPr>
            <p:spPr bwMode="gray">
              <a:xfrm>
                <a:off x="1702" y="2300"/>
                <a:ext cx="72" cy="19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 name="Freeform 48"/>
              <p:cNvSpPr>
                <a:spLocks/>
              </p:cNvSpPr>
              <p:nvPr/>
            </p:nvSpPr>
            <p:spPr bwMode="gray">
              <a:xfrm>
                <a:off x="1157" y="2020"/>
                <a:ext cx="135" cy="711"/>
              </a:xfrm>
              <a:custGeom>
                <a:avLst/>
                <a:gdLst>
                  <a:gd name="T0" fmla="*/ 0 w 93"/>
                  <a:gd name="T1" fmla="*/ 62998 h 432"/>
                  <a:gd name="T2" fmla="*/ 3873 w 93"/>
                  <a:gd name="T3" fmla="*/ 0 h 432"/>
                  <a:gd name="T4" fmla="*/ 1838 w 93"/>
                  <a:gd name="T5" fmla="*/ 59668 h 432"/>
                  <a:gd name="T6" fmla="*/ 0 w 93"/>
                  <a:gd name="T7" fmla="*/ 62998 h 432"/>
                  <a:gd name="T8" fmla="*/ 0 60000 65536"/>
                  <a:gd name="T9" fmla="*/ 0 60000 65536"/>
                  <a:gd name="T10" fmla="*/ 0 60000 65536"/>
                  <a:gd name="T11" fmla="*/ 0 60000 65536"/>
                  <a:gd name="T12" fmla="*/ 0 w 93"/>
                  <a:gd name="T13" fmla="*/ 0 h 432"/>
                  <a:gd name="T14" fmla="*/ 93 w 93"/>
                  <a:gd name="T15" fmla="*/ 432 h 432"/>
                </a:gdLst>
                <a:ahLst/>
                <a:cxnLst>
                  <a:cxn ang="T8">
                    <a:pos x="T0" y="T1"/>
                  </a:cxn>
                  <a:cxn ang="T9">
                    <a:pos x="T2" y="T3"/>
                  </a:cxn>
                  <a:cxn ang="T10">
                    <a:pos x="T4" y="T5"/>
                  </a:cxn>
                  <a:cxn ang="T11">
                    <a:pos x="T6" y="T7"/>
                  </a:cxn>
                </a:cxnLst>
                <a:rect l="T12" t="T13" r="T14" b="T15"/>
                <a:pathLst>
                  <a:path w="93" h="432">
                    <a:moveTo>
                      <a:pt x="0" y="432"/>
                    </a:moveTo>
                    <a:lnTo>
                      <a:pt x="93" y="0"/>
                    </a:lnTo>
                    <a:lnTo>
                      <a:pt x="44" y="409"/>
                    </a:lnTo>
                    <a:lnTo>
                      <a:pt x="0" y="4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 name="Line 49"/>
              <p:cNvSpPr>
                <a:spLocks noChangeShapeType="1"/>
              </p:cNvSpPr>
              <p:nvPr/>
            </p:nvSpPr>
            <p:spPr bwMode="gray">
              <a:xfrm>
                <a:off x="1221" y="2693"/>
                <a:ext cx="1"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 name="Freeform 50"/>
              <p:cNvSpPr>
                <a:spLocks/>
              </p:cNvSpPr>
              <p:nvPr/>
            </p:nvSpPr>
            <p:spPr bwMode="gray">
              <a:xfrm>
                <a:off x="1221" y="2020"/>
                <a:ext cx="143" cy="673"/>
              </a:xfrm>
              <a:custGeom>
                <a:avLst/>
                <a:gdLst>
                  <a:gd name="T0" fmla="*/ 4294 w 98"/>
                  <a:gd name="T1" fmla="*/ 20705 h 409"/>
                  <a:gd name="T2" fmla="*/ 0 w 98"/>
                  <a:gd name="T3" fmla="*/ 59505 h 409"/>
                  <a:gd name="T4" fmla="*/ 2151 w 98"/>
                  <a:gd name="T5" fmla="*/ 0 h 409"/>
                  <a:gd name="T6" fmla="*/ 4294 w 98"/>
                  <a:gd name="T7" fmla="*/ 20705 h 409"/>
                  <a:gd name="T8" fmla="*/ 0 60000 65536"/>
                  <a:gd name="T9" fmla="*/ 0 60000 65536"/>
                  <a:gd name="T10" fmla="*/ 0 60000 65536"/>
                  <a:gd name="T11" fmla="*/ 0 60000 65536"/>
                  <a:gd name="T12" fmla="*/ 0 w 98"/>
                  <a:gd name="T13" fmla="*/ 0 h 409"/>
                  <a:gd name="T14" fmla="*/ 98 w 98"/>
                  <a:gd name="T15" fmla="*/ 409 h 409"/>
                </a:gdLst>
                <a:ahLst/>
                <a:cxnLst>
                  <a:cxn ang="T8">
                    <a:pos x="T0" y="T1"/>
                  </a:cxn>
                  <a:cxn ang="T9">
                    <a:pos x="T2" y="T3"/>
                  </a:cxn>
                  <a:cxn ang="T10">
                    <a:pos x="T4" y="T5"/>
                  </a:cxn>
                  <a:cxn ang="T11">
                    <a:pos x="T6" y="T7"/>
                  </a:cxn>
                </a:cxnLst>
                <a:rect l="T12" t="T13" r="T14" b="T15"/>
                <a:pathLst>
                  <a:path w="98" h="409">
                    <a:moveTo>
                      <a:pt x="98" y="142"/>
                    </a:moveTo>
                    <a:lnTo>
                      <a:pt x="0" y="409"/>
                    </a:lnTo>
                    <a:lnTo>
                      <a:pt x="49" y="0"/>
                    </a:lnTo>
                    <a:lnTo>
                      <a:pt x="98" y="1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 name="Line 51"/>
              <p:cNvSpPr>
                <a:spLocks noChangeShapeType="1"/>
              </p:cNvSpPr>
              <p:nvPr/>
            </p:nvSpPr>
            <p:spPr bwMode="gray">
              <a:xfrm flipV="1">
                <a:off x="1157" y="2693"/>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 name="Line 52"/>
              <p:cNvSpPr>
                <a:spLocks noChangeShapeType="1"/>
              </p:cNvSpPr>
              <p:nvPr/>
            </p:nvSpPr>
            <p:spPr bwMode="gray">
              <a:xfrm flipH="1">
                <a:off x="1221" y="2254"/>
                <a:ext cx="143" cy="43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 name="Freeform 53"/>
              <p:cNvSpPr>
                <a:spLocks/>
              </p:cNvSpPr>
              <p:nvPr/>
            </p:nvSpPr>
            <p:spPr bwMode="gray">
              <a:xfrm>
                <a:off x="1845" y="2344"/>
                <a:ext cx="137" cy="160"/>
              </a:xfrm>
              <a:custGeom>
                <a:avLst/>
                <a:gdLst>
                  <a:gd name="T0" fmla="*/ 1954 w 94"/>
                  <a:gd name="T1" fmla="*/ 14456 h 97"/>
                  <a:gd name="T2" fmla="*/ 4066 w 94"/>
                  <a:gd name="T3" fmla="*/ 0 h 97"/>
                  <a:gd name="T4" fmla="*/ 0 w 94"/>
                  <a:gd name="T5" fmla="*/ 0 h 97"/>
                  <a:gd name="T6" fmla="*/ 1954 w 94"/>
                  <a:gd name="T7" fmla="*/ 14456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45" y="97"/>
                    </a:moveTo>
                    <a:lnTo>
                      <a:pt x="94" y="0"/>
                    </a:lnTo>
                    <a:lnTo>
                      <a:pt x="0" y="0"/>
                    </a:lnTo>
                    <a:lnTo>
                      <a:pt x="45"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 name="Freeform 54"/>
              <p:cNvSpPr>
                <a:spLocks/>
              </p:cNvSpPr>
              <p:nvPr/>
            </p:nvSpPr>
            <p:spPr bwMode="gray">
              <a:xfrm>
                <a:off x="1911" y="2344"/>
                <a:ext cx="136" cy="160"/>
              </a:xfrm>
              <a:custGeom>
                <a:avLst/>
                <a:gdLst>
                  <a:gd name="T0" fmla="*/ 4166 w 93"/>
                  <a:gd name="T1" fmla="*/ 11035 h 97"/>
                  <a:gd name="T2" fmla="*/ 0 w 93"/>
                  <a:gd name="T3" fmla="*/ 14456 h 97"/>
                  <a:gd name="T4" fmla="*/ 2198 w 93"/>
                  <a:gd name="T5" fmla="*/ 0 h 97"/>
                  <a:gd name="T6" fmla="*/ 4166 w 93"/>
                  <a:gd name="T7" fmla="*/ 11035 h 97"/>
                  <a:gd name="T8" fmla="*/ 0 60000 65536"/>
                  <a:gd name="T9" fmla="*/ 0 60000 65536"/>
                  <a:gd name="T10" fmla="*/ 0 60000 65536"/>
                  <a:gd name="T11" fmla="*/ 0 60000 65536"/>
                  <a:gd name="T12" fmla="*/ 0 w 93"/>
                  <a:gd name="T13" fmla="*/ 0 h 97"/>
                  <a:gd name="T14" fmla="*/ 93 w 93"/>
                  <a:gd name="T15" fmla="*/ 97 h 97"/>
                </a:gdLst>
                <a:ahLst/>
                <a:cxnLst>
                  <a:cxn ang="T8">
                    <a:pos x="T0" y="T1"/>
                  </a:cxn>
                  <a:cxn ang="T9">
                    <a:pos x="T2" y="T3"/>
                  </a:cxn>
                  <a:cxn ang="T10">
                    <a:pos x="T4" y="T5"/>
                  </a:cxn>
                  <a:cxn ang="T11">
                    <a:pos x="T6" y="T7"/>
                  </a:cxn>
                </a:cxnLst>
                <a:rect l="T12" t="T13" r="T14" b="T15"/>
                <a:pathLst>
                  <a:path w="93" h="97">
                    <a:moveTo>
                      <a:pt x="93" y="74"/>
                    </a:moveTo>
                    <a:lnTo>
                      <a:pt x="0" y="97"/>
                    </a:lnTo>
                    <a:lnTo>
                      <a:pt x="49" y="0"/>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 name="Line 55"/>
              <p:cNvSpPr>
                <a:spLocks noChangeShapeType="1"/>
              </p:cNvSpPr>
              <p:nvPr/>
            </p:nvSpPr>
            <p:spPr bwMode="gray">
              <a:xfrm flipV="1">
                <a:off x="1911" y="2466"/>
                <a:ext cx="136"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 name="Line 56"/>
              <p:cNvSpPr>
                <a:spLocks noChangeShapeType="1"/>
              </p:cNvSpPr>
              <p:nvPr/>
            </p:nvSpPr>
            <p:spPr bwMode="gray">
              <a:xfrm>
                <a:off x="1845" y="2344"/>
                <a:ext cx="66" cy="1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 name="Freeform 57"/>
              <p:cNvSpPr>
                <a:spLocks/>
              </p:cNvSpPr>
              <p:nvPr/>
            </p:nvSpPr>
            <p:spPr bwMode="gray">
              <a:xfrm>
                <a:off x="948" y="2708"/>
                <a:ext cx="137" cy="61"/>
              </a:xfrm>
              <a:custGeom>
                <a:avLst/>
                <a:gdLst>
                  <a:gd name="T0" fmla="*/ 2099 w 94"/>
                  <a:gd name="T1" fmla="*/ 0 h 37"/>
                  <a:gd name="T2" fmla="*/ 4066 w 94"/>
                  <a:gd name="T3" fmla="*/ 5520 h 37"/>
                  <a:gd name="T4" fmla="*/ 0 w 94"/>
                  <a:gd name="T5" fmla="*/ 3439 h 37"/>
                  <a:gd name="T6" fmla="*/ 2099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 name="Freeform 58"/>
              <p:cNvSpPr>
                <a:spLocks/>
              </p:cNvSpPr>
              <p:nvPr/>
            </p:nvSpPr>
            <p:spPr bwMode="gray">
              <a:xfrm>
                <a:off x="1019" y="2708"/>
                <a:ext cx="138" cy="61"/>
              </a:xfrm>
              <a:custGeom>
                <a:avLst/>
                <a:gdLst>
                  <a:gd name="T0" fmla="*/ 4379 w 94"/>
                  <a:gd name="T1" fmla="*/ 2086 h 37"/>
                  <a:gd name="T2" fmla="*/ 0 w 94"/>
                  <a:gd name="T3" fmla="*/ 0 h 37"/>
                  <a:gd name="T4" fmla="*/ 2082 w 94"/>
                  <a:gd name="T5" fmla="*/ 5520 h 37"/>
                  <a:gd name="T6" fmla="*/ 4379 w 94"/>
                  <a:gd name="T7" fmla="*/ 2086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 name="Line 59"/>
              <p:cNvSpPr>
                <a:spLocks noChangeShapeType="1"/>
              </p:cNvSpPr>
              <p:nvPr/>
            </p:nvSpPr>
            <p:spPr bwMode="gray">
              <a:xfrm flipH="1" flipV="1">
                <a:off x="1019" y="2708"/>
                <a:ext cx="130"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 name="Line 60"/>
              <p:cNvSpPr>
                <a:spLocks noChangeShapeType="1"/>
              </p:cNvSpPr>
              <p:nvPr/>
            </p:nvSpPr>
            <p:spPr bwMode="gray">
              <a:xfrm flipV="1">
                <a:off x="955" y="2708"/>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 name="Freeform 61"/>
              <p:cNvSpPr>
                <a:spLocks/>
              </p:cNvSpPr>
              <p:nvPr/>
            </p:nvSpPr>
            <p:spPr bwMode="gray">
              <a:xfrm>
                <a:off x="1501" y="1997"/>
                <a:ext cx="136" cy="272"/>
              </a:xfrm>
              <a:custGeom>
                <a:avLst/>
                <a:gdLst>
                  <a:gd name="T0" fmla="*/ 1952 w 93"/>
                  <a:gd name="T1" fmla="*/ 24440 h 165"/>
                  <a:gd name="T2" fmla="*/ 4166 w 93"/>
                  <a:gd name="T3" fmla="*/ 0 h 165"/>
                  <a:gd name="T4" fmla="*/ 0 w 93"/>
                  <a:gd name="T5" fmla="*/ 1367 h 165"/>
                  <a:gd name="T6" fmla="*/ 1952 w 93"/>
                  <a:gd name="T7" fmla="*/ 24440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44" y="165"/>
                    </a:moveTo>
                    <a:lnTo>
                      <a:pt x="93" y="0"/>
                    </a:lnTo>
                    <a:lnTo>
                      <a:pt x="0" y="9"/>
                    </a:lnTo>
                    <a:lnTo>
                      <a:pt x="44"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 name="Freeform 62"/>
              <p:cNvSpPr>
                <a:spLocks/>
              </p:cNvSpPr>
              <p:nvPr/>
            </p:nvSpPr>
            <p:spPr bwMode="gray">
              <a:xfrm>
                <a:off x="1565" y="1997"/>
                <a:ext cx="137" cy="303"/>
              </a:xfrm>
              <a:custGeom>
                <a:avLst/>
                <a:gdLst>
                  <a:gd name="T0" fmla="*/ 4066 w 94"/>
                  <a:gd name="T1" fmla="*/ 27003 h 184"/>
                  <a:gd name="T2" fmla="*/ 0 w 94"/>
                  <a:gd name="T3" fmla="*/ 24230 h 184"/>
                  <a:gd name="T4" fmla="*/ 2099 w 94"/>
                  <a:gd name="T5" fmla="*/ 0 h 184"/>
                  <a:gd name="T6" fmla="*/ 4066 w 94"/>
                  <a:gd name="T7" fmla="*/ 27003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94" y="184"/>
                    </a:moveTo>
                    <a:lnTo>
                      <a:pt x="0" y="165"/>
                    </a:lnTo>
                    <a:lnTo>
                      <a:pt x="49" y="0"/>
                    </a:lnTo>
                    <a:lnTo>
                      <a:pt x="94"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6" name="Line 63"/>
              <p:cNvSpPr>
                <a:spLocks noChangeShapeType="1"/>
              </p:cNvSpPr>
              <p:nvPr/>
            </p:nvSpPr>
            <p:spPr bwMode="gray">
              <a:xfrm flipH="1" flipV="1">
                <a:off x="1565" y="2269"/>
                <a:ext cx="137" cy="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 name="Freeform 64"/>
              <p:cNvSpPr>
                <a:spLocks/>
              </p:cNvSpPr>
              <p:nvPr/>
            </p:nvSpPr>
            <p:spPr bwMode="gray">
              <a:xfrm>
                <a:off x="1982" y="2344"/>
                <a:ext cx="136" cy="122"/>
              </a:xfrm>
              <a:custGeom>
                <a:avLst/>
                <a:gdLst>
                  <a:gd name="T0" fmla="*/ 1952 w 93"/>
                  <a:gd name="T1" fmla="*/ 10965 h 74"/>
                  <a:gd name="T2" fmla="*/ 4166 w 93"/>
                  <a:gd name="T3" fmla="*/ 3439 h 74"/>
                  <a:gd name="T4" fmla="*/ 0 w 93"/>
                  <a:gd name="T5" fmla="*/ 0 h 74"/>
                  <a:gd name="T6" fmla="*/ 1952 w 93"/>
                  <a:gd name="T7" fmla="*/ 10965 h 74"/>
                  <a:gd name="T8" fmla="*/ 0 60000 65536"/>
                  <a:gd name="T9" fmla="*/ 0 60000 65536"/>
                  <a:gd name="T10" fmla="*/ 0 60000 65536"/>
                  <a:gd name="T11" fmla="*/ 0 60000 65536"/>
                  <a:gd name="T12" fmla="*/ 0 w 93"/>
                  <a:gd name="T13" fmla="*/ 0 h 74"/>
                  <a:gd name="T14" fmla="*/ 93 w 93"/>
                  <a:gd name="T15" fmla="*/ 74 h 74"/>
                </a:gdLst>
                <a:ahLst/>
                <a:cxnLst>
                  <a:cxn ang="T8">
                    <a:pos x="T0" y="T1"/>
                  </a:cxn>
                  <a:cxn ang="T9">
                    <a:pos x="T2" y="T3"/>
                  </a:cxn>
                  <a:cxn ang="T10">
                    <a:pos x="T4" y="T5"/>
                  </a:cxn>
                  <a:cxn ang="T11">
                    <a:pos x="T6" y="T7"/>
                  </a:cxn>
                </a:cxnLst>
                <a:rect l="T12" t="T13" r="T14" b="T15"/>
                <a:pathLst>
                  <a:path w="93" h="74">
                    <a:moveTo>
                      <a:pt x="44" y="74"/>
                    </a:moveTo>
                    <a:lnTo>
                      <a:pt x="93" y="23"/>
                    </a:lnTo>
                    <a:lnTo>
                      <a:pt x="0" y="0"/>
                    </a:lnTo>
                    <a:lnTo>
                      <a:pt x="4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8" name="Freeform 65"/>
              <p:cNvSpPr>
                <a:spLocks/>
              </p:cNvSpPr>
              <p:nvPr/>
            </p:nvSpPr>
            <p:spPr bwMode="gray">
              <a:xfrm>
                <a:off x="2047" y="2382"/>
                <a:ext cx="143" cy="84"/>
              </a:xfrm>
              <a:custGeom>
                <a:avLst/>
                <a:gdLst>
                  <a:gd name="T0" fmla="*/ 4294 w 98"/>
                  <a:gd name="T1" fmla="*/ 6766 h 51"/>
                  <a:gd name="T2" fmla="*/ 0 w 98"/>
                  <a:gd name="T3" fmla="*/ 7471 h 51"/>
                  <a:gd name="T4" fmla="*/ 2151 w 98"/>
                  <a:gd name="T5" fmla="*/ 0 h 51"/>
                  <a:gd name="T6" fmla="*/ 4294 w 98"/>
                  <a:gd name="T7" fmla="*/ 6766 h 51"/>
                  <a:gd name="T8" fmla="*/ 0 60000 65536"/>
                  <a:gd name="T9" fmla="*/ 0 60000 65536"/>
                  <a:gd name="T10" fmla="*/ 0 60000 65536"/>
                  <a:gd name="T11" fmla="*/ 0 60000 65536"/>
                  <a:gd name="T12" fmla="*/ 0 w 98"/>
                  <a:gd name="T13" fmla="*/ 0 h 51"/>
                  <a:gd name="T14" fmla="*/ 98 w 98"/>
                  <a:gd name="T15" fmla="*/ 51 h 51"/>
                </a:gdLst>
                <a:ahLst/>
                <a:cxnLst>
                  <a:cxn ang="T8">
                    <a:pos x="T0" y="T1"/>
                  </a:cxn>
                  <a:cxn ang="T9">
                    <a:pos x="T2" y="T3"/>
                  </a:cxn>
                  <a:cxn ang="T10">
                    <a:pos x="T4" y="T5"/>
                  </a:cxn>
                  <a:cxn ang="T11">
                    <a:pos x="T6" y="T7"/>
                  </a:cxn>
                </a:cxnLst>
                <a:rect l="T12" t="T13" r="T14" b="T15"/>
                <a:pathLst>
                  <a:path w="98" h="51">
                    <a:moveTo>
                      <a:pt x="98" y="46"/>
                    </a:moveTo>
                    <a:lnTo>
                      <a:pt x="0" y="51"/>
                    </a:lnTo>
                    <a:lnTo>
                      <a:pt x="49" y="0"/>
                    </a:lnTo>
                    <a:lnTo>
                      <a:pt x="98"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9" name="Line 66"/>
              <p:cNvSpPr>
                <a:spLocks noChangeShapeType="1"/>
              </p:cNvSpPr>
              <p:nvPr/>
            </p:nvSpPr>
            <p:spPr bwMode="gray">
              <a:xfrm flipV="1">
                <a:off x="2047" y="2458"/>
                <a:ext cx="143"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0" name="Line 67"/>
              <p:cNvSpPr>
                <a:spLocks noChangeShapeType="1"/>
              </p:cNvSpPr>
              <p:nvPr/>
            </p:nvSpPr>
            <p:spPr bwMode="gray">
              <a:xfrm>
                <a:off x="1982" y="2344"/>
                <a:ext cx="65" cy="1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 name="Freeform 68"/>
              <p:cNvSpPr>
                <a:spLocks/>
              </p:cNvSpPr>
              <p:nvPr/>
            </p:nvSpPr>
            <p:spPr bwMode="gray">
              <a:xfrm>
                <a:off x="1085" y="1793"/>
                <a:ext cx="136" cy="976"/>
              </a:xfrm>
              <a:custGeom>
                <a:avLst/>
                <a:gdLst>
                  <a:gd name="T0" fmla="*/ 0 w 93"/>
                  <a:gd name="T1" fmla="*/ 86472 h 593"/>
                  <a:gd name="T2" fmla="*/ 4166 w 93"/>
                  <a:gd name="T3" fmla="*/ 0 h 593"/>
                  <a:gd name="T4" fmla="*/ 2198 w 93"/>
                  <a:gd name="T5" fmla="*/ 83133 h 593"/>
                  <a:gd name="T6" fmla="*/ 0 w 93"/>
                  <a:gd name="T7" fmla="*/ 86472 h 593"/>
                  <a:gd name="T8" fmla="*/ 0 60000 65536"/>
                  <a:gd name="T9" fmla="*/ 0 60000 65536"/>
                  <a:gd name="T10" fmla="*/ 0 60000 65536"/>
                  <a:gd name="T11" fmla="*/ 0 60000 65536"/>
                  <a:gd name="T12" fmla="*/ 0 w 93"/>
                  <a:gd name="T13" fmla="*/ 0 h 593"/>
                  <a:gd name="T14" fmla="*/ 93 w 93"/>
                  <a:gd name="T15" fmla="*/ 593 h 593"/>
                </a:gdLst>
                <a:ahLst/>
                <a:cxnLst>
                  <a:cxn ang="T8">
                    <a:pos x="T0" y="T1"/>
                  </a:cxn>
                  <a:cxn ang="T9">
                    <a:pos x="T2" y="T3"/>
                  </a:cxn>
                  <a:cxn ang="T10">
                    <a:pos x="T4" y="T5"/>
                  </a:cxn>
                  <a:cxn ang="T11">
                    <a:pos x="T6" y="T7"/>
                  </a:cxn>
                </a:cxnLst>
                <a:rect l="T12" t="T13" r="T14" b="T15"/>
                <a:pathLst>
                  <a:path w="93" h="593">
                    <a:moveTo>
                      <a:pt x="0" y="593"/>
                    </a:moveTo>
                    <a:lnTo>
                      <a:pt x="93" y="0"/>
                    </a:lnTo>
                    <a:lnTo>
                      <a:pt x="49" y="570"/>
                    </a:lnTo>
                    <a:lnTo>
                      <a:pt x="0" y="5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 name="Line 69"/>
              <p:cNvSpPr>
                <a:spLocks noChangeShapeType="1"/>
              </p:cNvSpPr>
              <p:nvPr/>
            </p:nvSpPr>
            <p:spPr bwMode="gray">
              <a:xfrm flipH="1">
                <a:off x="1149" y="2731"/>
                <a:ext cx="8"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 name="Freeform 70"/>
              <p:cNvSpPr>
                <a:spLocks/>
              </p:cNvSpPr>
              <p:nvPr/>
            </p:nvSpPr>
            <p:spPr bwMode="gray">
              <a:xfrm>
                <a:off x="1157" y="1793"/>
                <a:ext cx="135" cy="938"/>
              </a:xfrm>
              <a:custGeom>
                <a:avLst/>
                <a:gdLst>
                  <a:gd name="T0" fmla="*/ 3873 w 93"/>
                  <a:gd name="T1" fmla="*/ 20093 h 570"/>
                  <a:gd name="T2" fmla="*/ 0 w 93"/>
                  <a:gd name="T3" fmla="*/ 83052 h 570"/>
                  <a:gd name="T4" fmla="*/ 1838 w 93"/>
                  <a:gd name="T5" fmla="*/ 0 h 570"/>
                  <a:gd name="T6" fmla="*/ 3873 w 93"/>
                  <a:gd name="T7" fmla="*/ 20093 h 570"/>
                  <a:gd name="T8" fmla="*/ 0 60000 65536"/>
                  <a:gd name="T9" fmla="*/ 0 60000 65536"/>
                  <a:gd name="T10" fmla="*/ 0 60000 65536"/>
                  <a:gd name="T11" fmla="*/ 0 60000 65536"/>
                  <a:gd name="T12" fmla="*/ 0 w 93"/>
                  <a:gd name="T13" fmla="*/ 0 h 570"/>
                  <a:gd name="T14" fmla="*/ 93 w 93"/>
                  <a:gd name="T15" fmla="*/ 570 h 570"/>
                </a:gdLst>
                <a:ahLst/>
                <a:cxnLst>
                  <a:cxn ang="T8">
                    <a:pos x="T0" y="T1"/>
                  </a:cxn>
                  <a:cxn ang="T9">
                    <a:pos x="T2" y="T3"/>
                  </a:cxn>
                  <a:cxn ang="T10">
                    <a:pos x="T4" y="T5"/>
                  </a:cxn>
                  <a:cxn ang="T11">
                    <a:pos x="T6" y="T7"/>
                  </a:cxn>
                </a:cxnLst>
                <a:rect l="T12" t="T13" r="T14" b="T15"/>
                <a:pathLst>
                  <a:path w="93" h="570">
                    <a:moveTo>
                      <a:pt x="93" y="138"/>
                    </a:moveTo>
                    <a:lnTo>
                      <a:pt x="0" y="570"/>
                    </a:lnTo>
                    <a:lnTo>
                      <a:pt x="44" y="0"/>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4" name="Line 71"/>
              <p:cNvSpPr>
                <a:spLocks noChangeShapeType="1"/>
              </p:cNvSpPr>
              <p:nvPr/>
            </p:nvSpPr>
            <p:spPr bwMode="gray">
              <a:xfrm flipV="1">
                <a:off x="1085" y="2731"/>
                <a:ext cx="72"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5" name="Freeform 72"/>
              <p:cNvSpPr>
                <a:spLocks/>
              </p:cNvSpPr>
              <p:nvPr/>
            </p:nvSpPr>
            <p:spPr bwMode="gray">
              <a:xfrm>
                <a:off x="1637" y="1997"/>
                <a:ext cx="137" cy="303"/>
              </a:xfrm>
              <a:custGeom>
                <a:avLst/>
                <a:gdLst>
                  <a:gd name="T0" fmla="*/ 1954 w 94"/>
                  <a:gd name="T1" fmla="*/ 27003 h 184"/>
                  <a:gd name="T2" fmla="*/ 4066 w 94"/>
                  <a:gd name="T3" fmla="*/ 10709 h 184"/>
                  <a:gd name="T4" fmla="*/ 0 w 94"/>
                  <a:gd name="T5" fmla="*/ 0 h 184"/>
                  <a:gd name="T6" fmla="*/ 1954 w 94"/>
                  <a:gd name="T7" fmla="*/ 27003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184"/>
                    </a:moveTo>
                    <a:lnTo>
                      <a:pt x="94" y="73"/>
                    </a:lnTo>
                    <a:lnTo>
                      <a:pt x="0" y="0"/>
                    </a:lnTo>
                    <a:lnTo>
                      <a:pt x="45"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6" name="Freeform 73"/>
              <p:cNvSpPr>
                <a:spLocks/>
              </p:cNvSpPr>
              <p:nvPr/>
            </p:nvSpPr>
            <p:spPr bwMode="gray">
              <a:xfrm>
                <a:off x="1702" y="2117"/>
                <a:ext cx="143" cy="227"/>
              </a:xfrm>
              <a:custGeom>
                <a:avLst/>
                <a:gdLst>
                  <a:gd name="T0" fmla="*/ 4294 w 98"/>
                  <a:gd name="T1" fmla="*/ 20001 h 138"/>
                  <a:gd name="T2" fmla="*/ 0 w 98"/>
                  <a:gd name="T3" fmla="*/ 16129 h 138"/>
                  <a:gd name="T4" fmla="*/ 2151 w 98"/>
                  <a:gd name="T5" fmla="*/ 0 h 138"/>
                  <a:gd name="T6" fmla="*/ 4294 w 98"/>
                  <a:gd name="T7" fmla="*/ 20001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138"/>
                    </a:moveTo>
                    <a:lnTo>
                      <a:pt x="0" y="111"/>
                    </a:lnTo>
                    <a:lnTo>
                      <a:pt x="49" y="0"/>
                    </a:lnTo>
                    <a:lnTo>
                      <a:pt x="98"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7" name="Line 74"/>
              <p:cNvSpPr>
                <a:spLocks noChangeShapeType="1"/>
              </p:cNvSpPr>
              <p:nvPr/>
            </p:nvSpPr>
            <p:spPr bwMode="gray">
              <a:xfrm flipH="1" flipV="1">
                <a:off x="1702" y="2300"/>
                <a:ext cx="143" cy="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 name="Freeform 75"/>
              <p:cNvSpPr>
                <a:spLocks/>
              </p:cNvSpPr>
              <p:nvPr/>
            </p:nvSpPr>
            <p:spPr bwMode="gray">
              <a:xfrm>
                <a:off x="2118" y="2382"/>
                <a:ext cx="137" cy="99"/>
              </a:xfrm>
              <a:custGeom>
                <a:avLst/>
                <a:gdLst>
                  <a:gd name="T0" fmla="*/ 2099 w 94"/>
                  <a:gd name="T1" fmla="*/ 6864 h 60"/>
                  <a:gd name="T2" fmla="*/ 4066 w 94"/>
                  <a:gd name="T3" fmla="*/ 8963 h 60"/>
                  <a:gd name="T4" fmla="*/ 0 w 94"/>
                  <a:gd name="T5" fmla="*/ 0 h 60"/>
                  <a:gd name="T6" fmla="*/ 2099 w 94"/>
                  <a:gd name="T7" fmla="*/ 6864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49" y="46"/>
                    </a:moveTo>
                    <a:lnTo>
                      <a:pt x="94" y="60"/>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9" name="Freeform 76"/>
              <p:cNvSpPr>
                <a:spLocks/>
              </p:cNvSpPr>
              <p:nvPr/>
            </p:nvSpPr>
            <p:spPr bwMode="gray">
              <a:xfrm>
                <a:off x="2190" y="2458"/>
                <a:ext cx="137" cy="53"/>
              </a:xfrm>
              <a:custGeom>
                <a:avLst/>
                <a:gdLst>
                  <a:gd name="T0" fmla="*/ 4066 w 94"/>
                  <a:gd name="T1" fmla="*/ 4999 h 32"/>
                  <a:gd name="T2" fmla="*/ 0 w 94"/>
                  <a:gd name="T3" fmla="*/ 0 h 32"/>
                  <a:gd name="T4" fmla="*/ 1954 w 94"/>
                  <a:gd name="T5" fmla="*/ 2145 h 32"/>
                  <a:gd name="T6" fmla="*/ 4066 w 94"/>
                  <a:gd name="T7" fmla="*/ 4999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32"/>
                    </a:moveTo>
                    <a:lnTo>
                      <a:pt x="0" y="0"/>
                    </a:lnTo>
                    <a:lnTo>
                      <a:pt x="45" y="14"/>
                    </a:lnTo>
                    <a:lnTo>
                      <a:pt x="94" y="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0" name="Freeform 77"/>
              <p:cNvSpPr>
                <a:spLocks/>
              </p:cNvSpPr>
              <p:nvPr/>
            </p:nvSpPr>
            <p:spPr bwMode="gray">
              <a:xfrm>
                <a:off x="876" y="2110"/>
                <a:ext cx="143" cy="680"/>
              </a:xfrm>
              <a:custGeom>
                <a:avLst/>
                <a:gdLst>
                  <a:gd name="T0" fmla="*/ 0 w 98"/>
                  <a:gd name="T1" fmla="*/ 60489 h 413"/>
                  <a:gd name="T2" fmla="*/ 4294 w 98"/>
                  <a:gd name="T3" fmla="*/ 0 h 413"/>
                  <a:gd name="T4" fmla="*/ 2151 w 98"/>
                  <a:gd name="T5" fmla="*/ 56559 h 413"/>
                  <a:gd name="T6" fmla="*/ 0 w 98"/>
                  <a:gd name="T7" fmla="*/ 60489 h 413"/>
                  <a:gd name="T8" fmla="*/ 0 60000 65536"/>
                  <a:gd name="T9" fmla="*/ 0 60000 65536"/>
                  <a:gd name="T10" fmla="*/ 0 60000 65536"/>
                  <a:gd name="T11" fmla="*/ 0 60000 65536"/>
                  <a:gd name="T12" fmla="*/ 0 w 98"/>
                  <a:gd name="T13" fmla="*/ 0 h 413"/>
                  <a:gd name="T14" fmla="*/ 98 w 98"/>
                  <a:gd name="T15" fmla="*/ 413 h 413"/>
                </a:gdLst>
                <a:ahLst/>
                <a:cxnLst>
                  <a:cxn ang="T8">
                    <a:pos x="T0" y="T1"/>
                  </a:cxn>
                  <a:cxn ang="T9">
                    <a:pos x="T2" y="T3"/>
                  </a:cxn>
                  <a:cxn ang="T10">
                    <a:pos x="T4" y="T5"/>
                  </a:cxn>
                  <a:cxn ang="T11">
                    <a:pos x="T6" y="T7"/>
                  </a:cxn>
                </a:cxnLst>
                <a:rect l="T12" t="T13" r="T14" b="T15"/>
                <a:pathLst>
                  <a:path w="98" h="413">
                    <a:moveTo>
                      <a:pt x="0" y="413"/>
                    </a:moveTo>
                    <a:lnTo>
                      <a:pt x="98" y="0"/>
                    </a:lnTo>
                    <a:lnTo>
                      <a:pt x="49" y="386"/>
                    </a:lnTo>
                    <a:lnTo>
                      <a:pt x="0" y="4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1" name="Freeform 78"/>
              <p:cNvSpPr>
                <a:spLocks/>
              </p:cNvSpPr>
              <p:nvPr/>
            </p:nvSpPr>
            <p:spPr bwMode="gray">
              <a:xfrm>
                <a:off x="948" y="2110"/>
                <a:ext cx="137" cy="659"/>
              </a:xfrm>
              <a:custGeom>
                <a:avLst/>
                <a:gdLst>
                  <a:gd name="T0" fmla="*/ 4066 w 94"/>
                  <a:gd name="T1" fmla="*/ 58929 h 400"/>
                  <a:gd name="T2" fmla="*/ 0 w 94"/>
                  <a:gd name="T3" fmla="*/ 56888 h 400"/>
                  <a:gd name="T4" fmla="*/ 2099 w 94"/>
                  <a:gd name="T5" fmla="*/ 0 h 400"/>
                  <a:gd name="T6" fmla="*/ 4066 w 94"/>
                  <a:gd name="T7" fmla="*/ 58929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94" y="400"/>
                    </a:moveTo>
                    <a:lnTo>
                      <a:pt x="0" y="386"/>
                    </a:lnTo>
                    <a:lnTo>
                      <a:pt x="49" y="0"/>
                    </a:lnTo>
                    <a:lnTo>
                      <a:pt x="94" y="40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2" name="Line 79"/>
              <p:cNvSpPr>
                <a:spLocks noChangeShapeType="1"/>
              </p:cNvSpPr>
              <p:nvPr/>
            </p:nvSpPr>
            <p:spPr bwMode="gray">
              <a:xfrm>
                <a:off x="948" y="2746"/>
                <a:ext cx="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 name="Line 80"/>
              <p:cNvSpPr>
                <a:spLocks noChangeShapeType="1"/>
              </p:cNvSpPr>
              <p:nvPr/>
            </p:nvSpPr>
            <p:spPr bwMode="gray">
              <a:xfrm flipH="1" flipV="1">
                <a:off x="2190" y="2458"/>
                <a:ext cx="129" cy="5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4" name="Line 81"/>
              <p:cNvSpPr>
                <a:spLocks noChangeShapeType="1"/>
              </p:cNvSpPr>
              <p:nvPr/>
            </p:nvSpPr>
            <p:spPr bwMode="gray">
              <a:xfrm>
                <a:off x="2118" y="2382"/>
                <a:ext cx="72" cy="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5" name="Line 82"/>
              <p:cNvSpPr>
                <a:spLocks noChangeShapeType="1"/>
              </p:cNvSpPr>
              <p:nvPr/>
            </p:nvSpPr>
            <p:spPr bwMode="gray">
              <a:xfrm flipH="1" flipV="1">
                <a:off x="948" y="2746"/>
                <a:ext cx="137"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6" name="Line 83"/>
              <p:cNvSpPr>
                <a:spLocks noChangeShapeType="1"/>
              </p:cNvSpPr>
              <p:nvPr/>
            </p:nvSpPr>
            <p:spPr bwMode="gray">
              <a:xfrm flipV="1">
                <a:off x="876" y="2746"/>
                <a:ext cx="72" cy="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7" name="Freeform 84"/>
              <p:cNvSpPr>
                <a:spLocks/>
              </p:cNvSpPr>
              <p:nvPr/>
            </p:nvSpPr>
            <p:spPr bwMode="gray">
              <a:xfrm>
                <a:off x="1774" y="2117"/>
                <a:ext cx="137" cy="227"/>
              </a:xfrm>
              <a:custGeom>
                <a:avLst/>
                <a:gdLst>
                  <a:gd name="T0" fmla="*/ 2099 w 94"/>
                  <a:gd name="T1" fmla="*/ 20001 h 138"/>
                  <a:gd name="T2" fmla="*/ 4066 w 94"/>
                  <a:gd name="T3" fmla="*/ 6721 h 138"/>
                  <a:gd name="T4" fmla="*/ 0 w 94"/>
                  <a:gd name="T5" fmla="*/ 0 h 138"/>
                  <a:gd name="T6" fmla="*/ 2099 w 94"/>
                  <a:gd name="T7" fmla="*/ 20001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9" y="138"/>
                    </a:moveTo>
                    <a:lnTo>
                      <a:pt x="94" y="46"/>
                    </a:lnTo>
                    <a:lnTo>
                      <a:pt x="0" y="0"/>
                    </a:lnTo>
                    <a:lnTo>
                      <a:pt x="49"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8" name="Freeform 85"/>
              <p:cNvSpPr>
                <a:spLocks/>
              </p:cNvSpPr>
              <p:nvPr/>
            </p:nvSpPr>
            <p:spPr bwMode="gray">
              <a:xfrm>
                <a:off x="1845" y="2193"/>
                <a:ext cx="137" cy="151"/>
              </a:xfrm>
              <a:custGeom>
                <a:avLst/>
                <a:gdLst>
                  <a:gd name="T0" fmla="*/ 4066 w 94"/>
                  <a:gd name="T1" fmla="*/ 13057 h 92"/>
                  <a:gd name="T2" fmla="*/ 0 w 94"/>
                  <a:gd name="T3" fmla="*/ 13057 h 92"/>
                  <a:gd name="T4" fmla="*/ 1954 w 94"/>
                  <a:gd name="T5" fmla="*/ 0 h 92"/>
                  <a:gd name="T6" fmla="*/ 4066 w 94"/>
                  <a:gd name="T7" fmla="*/ 1305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92"/>
                    </a:lnTo>
                    <a:lnTo>
                      <a:pt x="45" y="0"/>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9" name="Line 86"/>
              <p:cNvSpPr>
                <a:spLocks noChangeShapeType="1"/>
              </p:cNvSpPr>
              <p:nvPr/>
            </p:nvSpPr>
            <p:spPr bwMode="gray">
              <a:xfrm flipH="1">
                <a:off x="1845" y="2344"/>
                <a:ext cx="13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0" name="Line 87"/>
              <p:cNvSpPr>
                <a:spLocks noChangeShapeType="1"/>
              </p:cNvSpPr>
              <p:nvPr/>
            </p:nvSpPr>
            <p:spPr bwMode="gray">
              <a:xfrm>
                <a:off x="1774" y="2117"/>
                <a:ext cx="71" cy="2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1" name="Freeform 88"/>
              <p:cNvSpPr>
                <a:spLocks/>
              </p:cNvSpPr>
              <p:nvPr/>
            </p:nvSpPr>
            <p:spPr bwMode="gray">
              <a:xfrm>
                <a:off x="2327" y="2511"/>
                <a:ext cx="135" cy="296"/>
              </a:xfrm>
              <a:custGeom>
                <a:avLst/>
                <a:gdLst>
                  <a:gd name="T0" fmla="*/ 3873 w 93"/>
                  <a:gd name="T1" fmla="*/ 22669 h 180"/>
                  <a:gd name="T2" fmla="*/ 0 w 93"/>
                  <a:gd name="T3" fmla="*/ 0 h 180"/>
                  <a:gd name="T4" fmla="*/ 1838 w 93"/>
                  <a:gd name="T5" fmla="*/ 26050 h 180"/>
                  <a:gd name="T6" fmla="*/ 3873 w 93"/>
                  <a:gd name="T7" fmla="*/ 22669 h 180"/>
                  <a:gd name="T8" fmla="*/ 0 60000 65536"/>
                  <a:gd name="T9" fmla="*/ 0 60000 65536"/>
                  <a:gd name="T10" fmla="*/ 0 60000 65536"/>
                  <a:gd name="T11" fmla="*/ 0 60000 65536"/>
                  <a:gd name="T12" fmla="*/ 0 w 93"/>
                  <a:gd name="T13" fmla="*/ 0 h 180"/>
                  <a:gd name="T14" fmla="*/ 93 w 93"/>
                  <a:gd name="T15" fmla="*/ 180 h 180"/>
                </a:gdLst>
                <a:ahLst/>
                <a:cxnLst>
                  <a:cxn ang="T8">
                    <a:pos x="T0" y="T1"/>
                  </a:cxn>
                  <a:cxn ang="T9">
                    <a:pos x="T2" y="T3"/>
                  </a:cxn>
                  <a:cxn ang="T10">
                    <a:pos x="T4" y="T5"/>
                  </a:cxn>
                  <a:cxn ang="T11">
                    <a:pos x="T6" y="T7"/>
                  </a:cxn>
                </a:cxnLst>
                <a:rect l="T12" t="T13" r="T14" b="T15"/>
                <a:pathLst>
                  <a:path w="93" h="180">
                    <a:moveTo>
                      <a:pt x="93" y="157"/>
                    </a:moveTo>
                    <a:lnTo>
                      <a:pt x="0" y="0"/>
                    </a:lnTo>
                    <a:lnTo>
                      <a:pt x="44" y="180"/>
                    </a:lnTo>
                    <a:lnTo>
                      <a:pt x="93" y="1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2" name="Freeform 89"/>
              <p:cNvSpPr>
                <a:spLocks/>
              </p:cNvSpPr>
              <p:nvPr/>
            </p:nvSpPr>
            <p:spPr bwMode="gray">
              <a:xfrm>
                <a:off x="2255" y="2481"/>
                <a:ext cx="136" cy="326"/>
              </a:xfrm>
              <a:custGeom>
                <a:avLst/>
                <a:gdLst>
                  <a:gd name="T0" fmla="*/ 2198 w 93"/>
                  <a:gd name="T1" fmla="*/ 2651 h 198"/>
                  <a:gd name="T2" fmla="*/ 4166 w 93"/>
                  <a:gd name="T3" fmla="*/ 28989 h 198"/>
                  <a:gd name="T4" fmla="*/ 0 w 93"/>
                  <a:gd name="T5" fmla="*/ 0 h 198"/>
                  <a:gd name="T6" fmla="*/ 2198 w 93"/>
                  <a:gd name="T7" fmla="*/ 2651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49" y="18"/>
                    </a:moveTo>
                    <a:lnTo>
                      <a:pt x="93" y="198"/>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3" name="Line 90"/>
              <p:cNvSpPr>
                <a:spLocks noChangeShapeType="1"/>
              </p:cNvSpPr>
              <p:nvPr/>
            </p:nvSpPr>
            <p:spPr bwMode="gray">
              <a:xfrm flipH="1">
                <a:off x="2319" y="2511"/>
                <a:ext cx="8"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4" name="Line 91"/>
              <p:cNvSpPr>
                <a:spLocks noChangeShapeType="1"/>
              </p:cNvSpPr>
              <p:nvPr/>
            </p:nvSpPr>
            <p:spPr bwMode="gray">
              <a:xfrm>
                <a:off x="2327" y="2511"/>
                <a:ext cx="135" cy="2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 name="Line 92"/>
              <p:cNvSpPr>
                <a:spLocks noChangeShapeType="1"/>
              </p:cNvSpPr>
              <p:nvPr/>
            </p:nvSpPr>
            <p:spPr bwMode="gray">
              <a:xfrm>
                <a:off x="2255" y="2481"/>
                <a:ext cx="72" cy="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 name="Freeform 93"/>
              <p:cNvSpPr>
                <a:spLocks/>
              </p:cNvSpPr>
              <p:nvPr/>
            </p:nvSpPr>
            <p:spPr bwMode="gray">
              <a:xfrm>
                <a:off x="1019" y="1498"/>
                <a:ext cx="138" cy="1271"/>
              </a:xfrm>
              <a:custGeom>
                <a:avLst/>
                <a:gdLst>
                  <a:gd name="T0" fmla="*/ 0 w 94"/>
                  <a:gd name="T1" fmla="*/ 54432 h 772"/>
                  <a:gd name="T2" fmla="*/ 4379 w 94"/>
                  <a:gd name="T3" fmla="*/ 0 h 772"/>
                  <a:gd name="T4" fmla="*/ 2082 w 94"/>
                  <a:gd name="T5" fmla="*/ 112976 h 772"/>
                  <a:gd name="T6" fmla="*/ 0 w 94"/>
                  <a:gd name="T7" fmla="*/ 54432 h 772"/>
                  <a:gd name="T8" fmla="*/ 0 60000 65536"/>
                  <a:gd name="T9" fmla="*/ 0 60000 65536"/>
                  <a:gd name="T10" fmla="*/ 0 60000 65536"/>
                  <a:gd name="T11" fmla="*/ 0 60000 65536"/>
                  <a:gd name="T12" fmla="*/ 0 w 94"/>
                  <a:gd name="T13" fmla="*/ 0 h 772"/>
                  <a:gd name="T14" fmla="*/ 94 w 94"/>
                  <a:gd name="T15" fmla="*/ 772 h 772"/>
                </a:gdLst>
                <a:ahLst/>
                <a:cxnLst>
                  <a:cxn ang="T8">
                    <a:pos x="T0" y="T1"/>
                  </a:cxn>
                  <a:cxn ang="T9">
                    <a:pos x="T2" y="T3"/>
                  </a:cxn>
                  <a:cxn ang="T10">
                    <a:pos x="T4" y="T5"/>
                  </a:cxn>
                  <a:cxn ang="T11">
                    <a:pos x="T6" y="T7"/>
                  </a:cxn>
                </a:cxnLst>
                <a:rect l="T12" t="T13" r="T14" b="T15"/>
                <a:pathLst>
                  <a:path w="94" h="772">
                    <a:moveTo>
                      <a:pt x="0" y="372"/>
                    </a:moveTo>
                    <a:lnTo>
                      <a:pt x="94" y="0"/>
                    </a:lnTo>
                    <a:lnTo>
                      <a:pt x="45" y="772"/>
                    </a:lnTo>
                    <a:lnTo>
                      <a:pt x="0" y="37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7" name="Freeform 94"/>
              <p:cNvSpPr>
                <a:spLocks/>
              </p:cNvSpPr>
              <p:nvPr/>
            </p:nvSpPr>
            <p:spPr bwMode="gray">
              <a:xfrm>
                <a:off x="1085" y="1498"/>
                <a:ext cx="136" cy="1271"/>
              </a:xfrm>
              <a:custGeom>
                <a:avLst/>
                <a:gdLst>
                  <a:gd name="T0" fmla="*/ 4166 w 93"/>
                  <a:gd name="T1" fmla="*/ 26222 h 772"/>
                  <a:gd name="T2" fmla="*/ 0 w 93"/>
                  <a:gd name="T3" fmla="*/ 112976 h 772"/>
                  <a:gd name="T4" fmla="*/ 2198 w 93"/>
                  <a:gd name="T5" fmla="*/ 0 h 772"/>
                  <a:gd name="T6" fmla="*/ 4166 w 93"/>
                  <a:gd name="T7" fmla="*/ 26222 h 772"/>
                  <a:gd name="T8" fmla="*/ 0 60000 65536"/>
                  <a:gd name="T9" fmla="*/ 0 60000 65536"/>
                  <a:gd name="T10" fmla="*/ 0 60000 65536"/>
                  <a:gd name="T11" fmla="*/ 0 60000 65536"/>
                  <a:gd name="T12" fmla="*/ 0 w 93"/>
                  <a:gd name="T13" fmla="*/ 0 h 772"/>
                  <a:gd name="T14" fmla="*/ 93 w 93"/>
                  <a:gd name="T15" fmla="*/ 772 h 772"/>
                </a:gdLst>
                <a:ahLst/>
                <a:cxnLst>
                  <a:cxn ang="T8">
                    <a:pos x="T0" y="T1"/>
                  </a:cxn>
                  <a:cxn ang="T9">
                    <a:pos x="T2" y="T3"/>
                  </a:cxn>
                  <a:cxn ang="T10">
                    <a:pos x="T4" y="T5"/>
                  </a:cxn>
                  <a:cxn ang="T11">
                    <a:pos x="T6" y="T7"/>
                  </a:cxn>
                </a:cxnLst>
                <a:rect l="T12" t="T13" r="T14" b="T15"/>
                <a:pathLst>
                  <a:path w="93" h="772">
                    <a:moveTo>
                      <a:pt x="93" y="179"/>
                    </a:moveTo>
                    <a:lnTo>
                      <a:pt x="0" y="772"/>
                    </a:lnTo>
                    <a:lnTo>
                      <a:pt x="49" y="0"/>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8" name="Freeform 95"/>
              <p:cNvSpPr>
                <a:spLocks/>
              </p:cNvSpPr>
              <p:nvPr/>
            </p:nvSpPr>
            <p:spPr bwMode="gray">
              <a:xfrm>
                <a:off x="2391" y="2769"/>
                <a:ext cx="144" cy="59"/>
              </a:xfrm>
              <a:custGeom>
                <a:avLst/>
                <a:gdLst>
                  <a:gd name="T0" fmla="*/ 2065 w 99"/>
                  <a:gd name="T1" fmla="*/ 0 h 36"/>
                  <a:gd name="T2" fmla="*/ 4185 w 99"/>
                  <a:gd name="T3" fmla="*/ 5058 h 36"/>
                  <a:gd name="T4" fmla="*/ 0 w 99"/>
                  <a:gd name="T5" fmla="*/ 3240 h 36"/>
                  <a:gd name="T6" fmla="*/ 2065 w 99"/>
                  <a:gd name="T7" fmla="*/ 0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49" y="0"/>
                    </a:moveTo>
                    <a:lnTo>
                      <a:pt x="99"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9" name="Freeform 96"/>
              <p:cNvSpPr>
                <a:spLocks/>
              </p:cNvSpPr>
              <p:nvPr/>
            </p:nvSpPr>
            <p:spPr bwMode="gray">
              <a:xfrm>
                <a:off x="2462" y="2769"/>
                <a:ext cx="138" cy="59"/>
              </a:xfrm>
              <a:custGeom>
                <a:avLst/>
                <a:gdLst>
                  <a:gd name="T0" fmla="*/ 4379 w 94"/>
                  <a:gd name="T1" fmla="*/ 1783 h 36"/>
                  <a:gd name="T2" fmla="*/ 0 w 94"/>
                  <a:gd name="T3" fmla="*/ 0 h 36"/>
                  <a:gd name="T4" fmla="*/ 2303 w 94"/>
                  <a:gd name="T5" fmla="*/ 5058 h 36"/>
                  <a:gd name="T6" fmla="*/ 4379 w 94"/>
                  <a:gd name="T7" fmla="*/ 1783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0" name="Line 97"/>
              <p:cNvSpPr>
                <a:spLocks noChangeShapeType="1"/>
              </p:cNvSpPr>
              <p:nvPr/>
            </p:nvSpPr>
            <p:spPr bwMode="gray">
              <a:xfrm flipH="1">
                <a:off x="1085" y="1793"/>
                <a:ext cx="136" cy="9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 name="Line 98"/>
              <p:cNvSpPr>
                <a:spLocks noChangeShapeType="1"/>
              </p:cNvSpPr>
              <p:nvPr/>
            </p:nvSpPr>
            <p:spPr bwMode="gray">
              <a:xfrm>
                <a:off x="1019" y="2110"/>
                <a:ext cx="66" cy="65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2" name="Line 99"/>
              <p:cNvSpPr>
                <a:spLocks noChangeShapeType="1"/>
              </p:cNvSpPr>
              <p:nvPr/>
            </p:nvSpPr>
            <p:spPr bwMode="gray">
              <a:xfrm>
                <a:off x="2462" y="2769"/>
                <a:ext cx="138"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 name="Line 100"/>
              <p:cNvSpPr>
                <a:spLocks noChangeShapeType="1"/>
              </p:cNvSpPr>
              <p:nvPr/>
            </p:nvSpPr>
            <p:spPr bwMode="gray">
              <a:xfrm flipV="1">
                <a:off x="2398" y="2769"/>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 name="Freeform 101"/>
              <p:cNvSpPr>
                <a:spLocks/>
              </p:cNvSpPr>
              <p:nvPr/>
            </p:nvSpPr>
            <p:spPr bwMode="gray">
              <a:xfrm>
                <a:off x="1911" y="2193"/>
                <a:ext cx="136" cy="151"/>
              </a:xfrm>
              <a:custGeom>
                <a:avLst/>
                <a:gdLst>
                  <a:gd name="T0" fmla="*/ 2198 w 93"/>
                  <a:gd name="T1" fmla="*/ 13057 h 92"/>
                  <a:gd name="T2" fmla="*/ 4166 w 93"/>
                  <a:gd name="T3" fmla="*/ 8467 h 92"/>
                  <a:gd name="T4" fmla="*/ 0 w 93"/>
                  <a:gd name="T5" fmla="*/ 0 h 92"/>
                  <a:gd name="T6" fmla="*/ 2198 w 93"/>
                  <a:gd name="T7" fmla="*/ 1305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49" y="92"/>
                    </a:moveTo>
                    <a:lnTo>
                      <a:pt x="93" y="60"/>
                    </a:lnTo>
                    <a:lnTo>
                      <a:pt x="0" y="0"/>
                    </a:lnTo>
                    <a:lnTo>
                      <a:pt x="49"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5" name="Freeform 102"/>
              <p:cNvSpPr>
                <a:spLocks/>
              </p:cNvSpPr>
              <p:nvPr/>
            </p:nvSpPr>
            <p:spPr bwMode="gray">
              <a:xfrm>
                <a:off x="1982" y="2292"/>
                <a:ext cx="136" cy="90"/>
              </a:xfrm>
              <a:custGeom>
                <a:avLst/>
                <a:gdLst>
                  <a:gd name="T0" fmla="*/ 4166 w 93"/>
                  <a:gd name="T1" fmla="*/ 7562 h 55"/>
                  <a:gd name="T2" fmla="*/ 0 w 93"/>
                  <a:gd name="T3" fmla="*/ 4351 h 55"/>
                  <a:gd name="T4" fmla="*/ 1952 w 93"/>
                  <a:gd name="T5" fmla="*/ 0 h 55"/>
                  <a:gd name="T6" fmla="*/ 4166 w 93"/>
                  <a:gd name="T7" fmla="*/ 7562 h 55"/>
                  <a:gd name="T8" fmla="*/ 0 60000 65536"/>
                  <a:gd name="T9" fmla="*/ 0 60000 65536"/>
                  <a:gd name="T10" fmla="*/ 0 60000 65536"/>
                  <a:gd name="T11" fmla="*/ 0 60000 65536"/>
                  <a:gd name="T12" fmla="*/ 0 w 93"/>
                  <a:gd name="T13" fmla="*/ 0 h 55"/>
                  <a:gd name="T14" fmla="*/ 93 w 93"/>
                  <a:gd name="T15" fmla="*/ 55 h 55"/>
                </a:gdLst>
                <a:ahLst/>
                <a:cxnLst>
                  <a:cxn ang="T8">
                    <a:pos x="T0" y="T1"/>
                  </a:cxn>
                  <a:cxn ang="T9">
                    <a:pos x="T2" y="T3"/>
                  </a:cxn>
                  <a:cxn ang="T10">
                    <a:pos x="T4" y="T5"/>
                  </a:cxn>
                  <a:cxn ang="T11">
                    <a:pos x="T6" y="T7"/>
                  </a:cxn>
                </a:cxnLst>
                <a:rect l="T12" t="T13" r="T14" b="T15"/>
                <a:pathLst>
                  <a:path w="93" h="55">
                    <a:moveTo>
                      <a:pt x="93" y="55"/>
                    </a:moveTo>
                    <a:lnTo>
                      <a:pt x="0" y="32"/>
                    </a:lnTo>
                    <a:lnTo>
                      <a:pt x="44" y="0"/>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6" name="Line 103"/>
              <p:cNvSpPr>
                <a:spLocks noChangeShapeType="1"/>
              </p:cNvSpPr>
              <p:nvPr/>
            </p:nvSpPr>
            <p:spPr bwMode="gray">
              <a:xfrm flipH="1" flipV="1">
                <a:off x="1982" y="2344"/>
                <a:ext cx="136"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7" name="Line 104"/>
              <p:cNvSpPr>
                <a:spLocks noChangeShapeType="1"/>
              </p:cNvSpPr>
              <p:nvPr/>
            </p:nvSpPr>
            <p:spPr bwMode="gray">
              <a:xfrm>
                <a:off x="1911" y="2193"/>
                <a:ext cx="71" cy="1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8" name="Freeform 105"/>
              <p:cNvSpPr>
                <a:spLocks/>
              </p:cNvSpPr>
              <p:nvPr/>
            </p:nvSpPr>
            <p:spPr bwMode="gray">
              <a:xfrm>
                <a:off x="811" y="2020"/>
                <a:ext cx="137" cy="808"/>
              </a:xfrm>
              <a:custGeom>
                <a:avLst/>
                <a:gdLst>
                  <a:gd name="T0" fmla="*/ 0 w 94"/>
                  <a:gd name="T1" fmla="*/ 71538 h 491"/>
                  <a:gd name="T2" fmla="*/ 4066 w 94"/>
                  <a:gd name="T3" fmla="*/ 0 h 491"/>
                  <a:gd name="T4" fmla="*/ 1954 w 94"/>
                  <a:gd name="T5" fmla="*/ 68135 h 491"/>
                  <a:gd name="T6" fmla="*/ 0 w 94"/>
                  <a:gd name="T7" fmla="*/ 71538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0" y="491"/>
                    </a:moveTo>
                    <a:lnTo>
                      <a:pt x="94" y="0"/>
                    </a:lnTo>
                    <a:lnTo>
                      <a:pt x="45" y="468"/>
                    </a:lnTo>
                    <a:lnTo>
                      <a:pt x="0" y="4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9" name="Freeform 106"/>
              <p:cNvSpPr>
                <a:spLocks/>
              </p:cNvSpPr>
              <p:nvPr/>
            </p:nvSpPr>
            <p:spPr bwMode="gray">
              <a:xfrm>
                <a:off x="876" y="2020"/>
                <a:ext cx="143" cy="770"/>
              </a:xfrm>
              <a:custGeom>
                <a:avLst/>
                <a:gdLst>
                  <a:gd name="T0" fmla="*/ 4294 w 98"/>
                  <a:gd name="T1" fmla="*/ 7958 h 468"/>
                  <a:gd name="T2" fmla="*/ 0 w 98"/>
                  <a:gd name="T3" fmla="*/ 68033 h 468"/>
                  <a:gd name="T4" fmla="*/ 2151 w 98"/>
                  <a:gd name="T5" fmla="*/ 0 h 468"/>
                  <a:gd name="T6" fmla="*/ 4294 w 98"/>
                  <a:gd name="T7" fmla="*/ 7958 h 468"/>
                  <a:gd name="T8" fmla="*/ 0 60000 65536"/>
                  <a:gd name="T9" fmla="*/ 0 60000 65536"/>
                  <a:gd name="T10" fmla="*/ 0 60000 65536"/>
                  <a:gd name="T11" fmla="*/ 0 60000 65536"/>
                  <a:gd name="T12" fmla="*/ 0 w 98"/>
                  <a:gd name="T13" fmla="*/ 0 h 468"/>
                  <a:gd name="T14" fmla="*/ 98 w 98"/>
                  <a:gd name="T15" fmla="*/ 468 h 468"/>
                </a:gdLst>
                <a:ahLst/>
                <a:cxnLst>
                  <a:cxn ang="T8">
                    <a:pos x="T0" y="T1"/>
                  </a:cxn>
                  <a:cxn ang="T9">
                    <a:pos x="T2" y="T3"/>
                  </a:cxn>
                  <a:cxn ang="T10">
                    <a:pos x="T4" y="T5"/>
                  </a:cxn>
                  <a:cxn ang="T11">
                    <a:pos x="T6" y="T7"/>
                  </a:cxn>
                </a:cxnLst>
                <a:rect l="T12" t="T13" r="T14" b="T15"/>
                <a:pathLst>
                  <a:path w="98" h="468">
                    <a:moveTo>
                      <a:pt x="98" y="55"/>
                    </a:moveTo>
                    <a:lnTo>
                      <a:pt x="0" y="468"/>
                    </a:lnTo>
                    <a:lnTo>
                      <a:pt x="49" y="0"/>
                    </a:lnTo>
                    <a:lnTo>
                      <a:pt x="98"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0" name="Freeform 107"/>
              <p:cNvSpPr>
                <a:spLocks/>
              </p:cNvSpPr>
              <p:nvPr/>
            </p:nvSpPr>
            <p:spPr bwMode="gray">
              <a:xfrm>
                <a:off x="2535" y="2790"/>
                <a:ext cx="136" cy="61"/>
              </a:xfrm>
              <a:custGeom>
                <a:avLst/>
                <a:gdLst>
                  <a:gd name="T0" fmla="*/ 1952 w 93"/>
                  <a:gd name="T1" fmla="*/ 0 h 37"/>
                  <a:gd name="T2" fmla="*/ 4166 w 93"/>
                  <a:gd name="T3" fmla="*/ 5520 h 37"/>
                  <a:gd name="T4" fmla="*/ 0 w 93"/>
                  <a:gd name="T5" fmla="*/ 3439 h 37"/>
                  <a:gd name="T6" fmla="*/ 1952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1" name="Line 108"/>
              <p:cNvSpPr>
                <a:spLocks noChangeShapeType="1"/>
              </p:cNvSpPr>
              <p:nvPr/>
            </p:nvSpPr>
            <p:spPr bwMode="gray">
              <a:xfrm flipV="1">
                <a:off x="811" y="2790"/>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2" name="Line 109"/>
              <p:cNvSpPr>
                <a:spLocks noChangeShapeType="1"/>
              </p:cNvSpPr>
              <p:nvPr/>
            </p:nvSpPr>
            <p:spPr bwMode="gray">
              <a:xfrm flipH="1">
                <a:off x="876" y="2110"/>
                <a:ext cx="143" cy="68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 name="Line 110"/>
              <p:cNvSpPr>
                <a:spLocks noChangeShapeType="1"/>
              </p:cNvSpPr>
              <p:nvPr/>
            </p:nvSpPr>
            <p:spPr bwMode="gray">
              <a:xfrm flipV="1">
                <a:off x="2535" y="2790"/>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4" name="Freeform 111"/>
              <p:cNvSpPr>
                <a:spLocks/>
              </p:cNvSpPr>
              <p:nvPr/>
            </p:nvSpPr>
            <p:spPr bwMode="gray">
              <a:xfrm>
                <a:off x="2118" y="2382"/>
                <a:ext cx="137" cy="99"/>
              </a:xfrm>
              <a:custGeom>
                <a:avLst/>
                <a:gdLst>
                  <a:gd name="T0" fmla="*/ 4066 w 94"/>
                  <a:gd name="T1" fmla="*/ 8963 h 60"/>
                  <a:gd name="T2" fmla="*/ 0 w 94"/>
                  <a:gd name="T3" fmla="*/ 0 h 60"/>
                  <a:gd name="T4" fmla="*/ 2099 w 94"/>
                  <a:gd name="T5" fmla="*/ 5565 h 60"/>
                  <a:gd name="T6" fmla="*/ 4066 w 94"/>
                  <a:gd name="T7" fmla="*/ 8963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94" y="60"/>
                    </a:moveTo>
                    <a:lnTo>
                      <a:pt x="0" y="0"/>
                    </a:lnTo>
                    <a:lnTo>
                      <a:pt x="49" y="37"/>
                    </a:lnTo>
                    <a:lnTo>
                      <a:pt x="94" y="6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5" name="Line 112"/>
              <p:cNvSpPr>
                <a:spLocks noChangeShapeType="1"/>
              </p:cNvSpPr>
              <p:nvPr/>
            </p:nvSpPr>
            <p:spPr bwMode="gray">
              <a:xfrm flipH="1" flipV="1">
                <a:off x="2118" y="2382"/>
                <a:ext cx="137" cy="9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 name="Freeform 113"/>
              <p:cNvSpPr>
                <a:spLocks/>
              </p:cNvSpPr>
              <p:nvPr/>
            </p:nvSpPr>
            <p:spPr bwMode="gray">
              <a:xfrm>
                <a:off x="2047" y="2292"/>
                <a:ext cx="143" cy="151"/>
              </a:xfrm>
              <a:custGeom>
                <a:avLst/>
                <a:gdLst>
                  <a:gd name="T0" fmla="*/ 2151 w 98"/>
                  <a:gd name="T1" fmla="*/ 7799 h 92"/>
                  <a:gd name="T2" fmla="*/ 4294 w 98"/>
                  <a:gd name="T3" fmla="*/ 13057 h 92"/>
                  <a:gd name="T4" fmla="*/ 0 w 98"/>
                  <a:gd name="T5" fmla="*/ 0 h 92"/>
                  <a:gd name="T6" fmla="*/ 2151 w 98"/>
                  <a:gd name="T7" fmla="*/ 7799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49" y="55"/>
                    </a:moveTo>
                    <a:lnTo>
                      <a:pt x="98" y="92"/>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7" name="Line 114"/>
              <p:cNvSpPr>
                <a:spLocks noChangeShapeType="1"/>
              </p:cNvSpPr>
              <p:nvPr/>
            </p:nvSpPr>
            <p:spPr bwMode="gray">
              <a:xfrm>
                <a:off x="2047" y="2292"/>
                <a:ext cx="71" cy="9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8" name="Line 115"/>
              <p:cNvSpPr>
                <a:spLocks noChangeShapeType="1"/>
              </p:cNvSpPr>
              <p:nvPr/>
            </p:nvSpPr>
            <p:spPr bwMode="gray">
              <a:xfrm flipH="1" flipV="1">
                <a:off x="1626" y="1981"/>
                <a:ext cx="74" cy="57"/>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 name="Freeform 116"/>
              <p:cNvSpPr>
                <a:spLocks/>
              </p:cNvSpPr>
              <p:nvPr/>
            </p:nvSpPr>
            <p:spPr bwMode="gray">
              <a:xfrm>
                <a:off x="2255" y="2481"/>
                <a:ext cx="136" cy="326"/>
              </a:xfrm>
              <a:custGeom>
                <a:avLst/>
                <a:gdLst>
                  <a:gd name="T0" fmla="*/ 4166 w 93"/>
                  <a:gd name="T1" fmla="*/ 28989 h 198"/>
                  <a:gd name="T2" fmla="*/ 0 w 93"/>
                  <a:gd name="T3" fmla="*/ 0 h 198"/>
                  <a:gd name="T4" fmla="*/ 2198 w 93"/>
                  <a:gd name="T5" fmla="*/ 8106 h 198"/>
                  <a:gd name="T6" fmla="*/ 4166 w 93"/>
                  <a:gd name="T7" fmla="*/ 28989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93" y="198"/>
                    </a:moveTo>
                    <a:lnTo>
                      <a:pt x="0" y="0"/>
                    </a:lnTo>
                    <a:lnTo>
                      <a:pt x="49" y="55"/>
                    </a:lnTo>
                    <a:lnTo>
                      <a:pt x="93" y="19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0" name="Freeform 117"/>
              <p:cNvSpPr>
                <a:spLocks/>
              </p:cNvSpPr>
              <p:nvPr/>
            </p:nvSpPr>
            <p:spPr bwMode="gray">
              <a:xfrm>
                <a:off x="2391" y="2807"/>
                <a:ext cx="144" cy="59"/>
              </a:xfrm>
              <a:custGeom>
                <a:avLst/>
                <a:gdLst>
                  <a:gd name="T0" fmla="*/ 4185 w 99"/>
                  <a:gd name="T1" fmla="*/ 1783 h 36"/>
                  <a:gd name="T2" fmla="*/ 0 w 99"/>
                  <a:gd name="T3" fmla="*/ 0 h 36"/>
                  <a:gd name="T4" fmla="*/ 2065 w 99"/>
                  <a:gd name="T5" fmla="*/ 5058 h 36"/>
                  <a:gd name="T6" fmla="*/ 4185 w 99"/>
                  <a:gd name="T7" fmla="*/ 1783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99" y="13"/>
                    </a:moveTo>
                    <a:lnTo>
                      <a:pt x="0" y="0"/>
                    </a:lnTo>
                    <a:lnTo>
                      <a:pt x="49" y="36"/>
                    </a:lnTo>
                    <a:lnTo>
                      <a:pt x="99"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1" name="Line 118"/>
              <p:cNvSpPr>
                <a:spLocks noChangeShapeType="1"/>
              </p:cNvSpPr>
              <p:nvPr/>
            </p:nvSpPr>
            <p:spPr bwMode="gray">
              <a:xfrm>
                <a:off x="2398" y="2807"/>
                <a:ext cx="137"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2" name="Freeform 119"/>
              <p:cNvSpPr>
                <a:spLocks/>
              </p:cNvSpPr>
              <p:nvPr/>
            </p:nvSpPr>
            <p:spPr bwMode="gray">
              <a:xfrm>
                <a:off x="2327" y="2572"/>
                <a:ext cx="135" cy="294"/>
              </a:xfrm>
              <a:custGeom>
                <a:avLst/>
                <a:gdLst>
                  <a:gd name="T0" fmla="*/ 1838 w 93"/>
                  <a:gd name="T1" fmla="*/ 20444 h 179"/>
                  <a:gd name="T2" fmla="*/ 3873 w 93"/>
                  <a:gd name="T3" fmla="*/ 25558 h 179"/>
                  <a:gd name="T4" fmla="*/ 0 w 93"/>
                  <a:gd name="T5" fmla="*/ 0 h 179"/>
                  <a:gd name="T6" fmla="*/ 1838 w 93"/>
                  <a:gd name="T7" fmla="*/ 20444 h 179"/>
                  <a:gd name="T8" fmla="*/ 0 60000 65536"/>
                  <a:gd name="T9" fmla="*/ 0 60000 65536"/>
                  <a:gd name="T10" fmla="*/ 0 60000 65536"/>
                  <a:gd name="T11" fmla="*/ 0 60000 65536"/>
                  <a:gd name="T12" fmla="*/ 0 w 93"/>
                  <a:gd name="T13" fmla="*/ 0 h 179"/>
                  <a:gd name="T14" fmla="*/ 93 w 93"/>
                  <a:gd name="T15" fmla="*/ 179 h 179"/>
                </a:gdLst>
                <a:ahLst/>
                <a:cxnLst>
                  <a:cxn ang="T8">
                    <a:pos x="T0" y="T1"/>
                  </a:cxn>
                  <a:cxn ang="T9">
                    <a:pos x="T2" y="T3"/>
                  </a:cxn>
                  <a:cxn ang="T10">
                    <a:pos x="T4" y="T5"/>
                  </a:cxn>
                  <a:cxn ang="T11">
                    <a:pos x="T6" y="T7"/>
                  </a:cxn>
                </a:cxnLst>
                <a:rect l="T12" t="T13" r="T14" b="T15"/>
                <a:pathLst>
                  <a:path w="93" h="179">
                    <a:moveTo>
                      <a:pt x="44" y="143"/>
                    </a:moveTo>
                    <a:lnTo>
                      <a:pt x="93" y="179"/>
                    </a:lnTo>
                    <a:lnTo>
                      <a:pt x="0" y="0"/>
                    </a:lnTo>
                    <a:lnTo>
                      <a:pt x="44" y="14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3" name="Line 120"/>
              <p:cNvSpPr>
                <a:spLocks noChangeShapeType="1"/>
              </p:cNvSpPr>
              <p:nvPr/>
            </p:nvSpPr>
            <p:spPr bwMode="gray">
              <a:xfrm>
                <a:off x="2391" y="2807"/>
                <a:ext cx="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4" name="Line 121"/>
              <p:cNvSpPr>
                <a:spLocks noChangeShapeType="1"/>
              </p:cNvSpPr>
              <p:nvPr/>
            </p:nvSpPr>
            <p:spPr bwMode="gray">
              <a:xfrm>
                <a:off x="1403" y="2700"/>
                <a:ext cx="911"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5" name="Line 122"/>
              <p:cNvSpPr>
                <a:spLocks noChangeShapeType="1"/>
              </p:cNvSpPr>
              <p:nvPr/>
            </p:nvSpPr>
            <p:spPr bwMode="gray">
              <a:xfrm>
                <a:off x="1403" y="2700"/>
                <a:ext cx="911"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6" name="Line 123"/>
              <p:cNvSpPr>
                <a:spLocks noChangeShapeType="1"/>
              </p:cNvSpPr>
              <p:nvPr/>
            </p:nvSpPr>
            <p:spPr bwMode="gray">
              <a:xfrm flipH="1" flipV="1">
                <a:off x="2255" y="2481"/>
                <a:ext cx="136" cy="32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7" name="Freeform 124"/>
              <p:cNvSpPr>
                <a:spLocks/>
              </p:cNvSpPr>
              <p:nvPr/>
            </p:nvSpPr>
            <p:spPr bwMode="gray">
              <a:xfrm>
                <a:off x="2190" y="2443"/>
                <a:ext cx="137" cy="129"/>
              </a:xfrm>
              <a:custGeom>
                <a:avLst/>
                <a:gdLst>
                  <a:gd name="T0" fmla="*/ 1954 w 94"/>
                  <a:gd name="T1" fmla="*/ 3514 h 78"/>
                  <a:gd name="T2" fmla="*/ 4066 w 94"/>
                  <a:gd name="T3" fmla="*/ 11919 h 78"/>
                  <a:gd name="T4" fmla="*/ 0 w 94"/>
                  <a:gd name="T5" fmla="*/ 0 h 78"/>
                  <a:gd name="T6" fmla="*/ 1954 w 94"/>
                  <a:gd name="T7" fmla="*/ 3514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45" y="23"/>
                    </a:moveTo>
                    <a:lnTo>
                      <a:pt x="94" y="7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8" name="Freeform 125"/>
              <p:cNvSpPr>
                <a:spLocks/>
              </p:cNvSpPr>
              <p:nvPr/>
            </p:nvSpPr>
            <p:spPr bwMode="gray">
              <a:xfrm>
                <a:off x="1774" y="2012"/>
                <a:ext cx="137" cy="181"/>
              </a:xfrm>
              <a:custGeom>
                <a:avLst/>
                <a:gdLst>
                  <a:gd name="T0" fmla="*/ 4066 w 94"/>
                  <a:gd name="T1" fmla="*/ 15994 h 110"/>
                  <a:gd name="T2" fmla="*/ 0 w 94"/>
                  <a:gd name="T3" fmla="*/ 9312 h 110"/>
                  <a:gd name="T4" fmla="*/ 2099 w 94"/>
                  <a:gd name="T5" fmla="*/ 0 h 110"/>
                  <a:gd name="T6" fmla="*/ 4066 w 94"/>
                  <a:gd name="T7" fmla="*/ 15994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110"/>
                    </a:moveTo>
                    <a:lnTo>
                      <a:pt x="0" y="64"/>
                    </a:lnTo>
                    <a:lnTo>
                      <a:pt x="49" y="0"/>
                    </a:lnTo>
                    <a:lnTo>
                      <a:pt x="94"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9" name="Line 126"/>
              <p:cNvSpPr>
                <a:spLocks noChangeShapeType="1"/>
              </p:cNvSpPr>
              <p:nvPr/>
            </p:nvSpPr>
            <p:spPr bwMode="gray">
              <a:xfrm>
                <a:off x="2391" y="2807"/>
                <a:ext cx="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0" name="Line 127"/>
              <p:cNvSpPr>
                <a:spLocks noChangeShapeType="1"/>
              </p:cNvSpPr>
              <p:nvPr/>
            </p:nvSpPr>
            <p:spPr bwMode="gray">
              <a:xfrm>
                <a:off x="2327" y="2580"/>
                <a:ext cx="64" cy="2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1" name="Line 128"/>
              <p:cNvSpPr>
                <a:spLocks noChangeShapeType="1"/>
              </p:cNvSpPr>
              <p:nvPr/>
            </p:nvSpPr>
            <p:spPr bwMode="gray">
              <a:xfrm>
                <a:off x="2190" y="2443"/>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2" name="Line 129"/>
              <p:cNvSpPr>
                <a:spLocks noChangeShapeType="1"/>
              </p:cNvSpPr>
              <p:nvPr/>
            </p:nvSpPr>
            <p:spPr bwMode="gray">
              <a:xfrm flipH="1" flipV="1">
                <a:off x="1774" y="2117"/>
                <a:ext cx="137" cy="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 name="Freeform 130"/>
              <p:cNvSpPr>
                <a:spLocks/>
              </p:cNvSpPr>
              <p:nvPr/>
            </p:nvSpPr>
            <p:spPr bwMode="gray">
              <a:xfrm>
                <a:off x="1845" y="2012"/>
                <a:ext cx="137" cy="181"/>
              </a:xfrm>
              <a:custGeom>
                <a:avLst/>
                <a:gdLst>
                  <a:gd name="T0" fmla="*/ 1954 w 94"/>
                  <a:gd name="T1" fmla="*/ 15994 h 110"/>
                  <a:gd name="T2" fmla="*/ 4066 w 94"/>
                  <a:gd name="T3" fmla="*/ 14131 h 110"/>
                  <a:gd name="T4" fmla="*/ 0 w 94"/>
                  <a:gd name="T5" fmla="*/ 0 h 110"/>
                  <a:gd name="T6" fmla="*/ 1954 w 94"/>
                  <a:gd name="T7" fmla="*/ 15994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45" y="110"/>
                    </a:moveTo>
                    <a:lnTo>
                      <a:pt x="94" y="97"/>
                    </a:lnTo>
                    <a:lnTo>
                      <a:pt x="0" y="0"/>
                    </a:lnTo>
                    <a:lnTo>
                      <a:pt x="45"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4" name="Freeform 131"/>
              <p:cNvSpPr>
                <a:spLocks/>
              </p:cNvSpPr>
              <p:nvPr/>
            </p:nvSpPr>
            <p:spPr bwMode="gray">
              <a:xfrm>
                <a:off x="1911" y="2171"/>
                <a:ext cx="136" cy="121"/>
              </a:xfrm>
              <a:custGeom>
                <a:avLst/>
                <a:gdLst>
                  <a:gd name="T0" fmla="*/ 4166 w 93"/>
                  <a:gd name="T1" fmla="*/ 11449 h 73"/>
                  <a:gd name="T2" fmla="*/ 0 w 93"/>
                  <a:gd name="T3" fmla="*/ 2055 h 73"/>
                  <a:gd name="T4" fmla="*/ 2198 w 93"/>
                  <a:gd name="T5" fmla="*/ 0 h 73"/>
                  <a:gd name="T6" fmla="*/ 4166 w 93"/>
                  <a:gd name="T7" fmla="*/ 11449 h 73"/>
                  <a:gd name="T8" fmla="*/ 0 60000 65536"/>
                  <a:gd name="T9" fmla="*/ 0 60000 65536"/>
                  <a:gd name="T10" fmla="*/ 0 60000 65536"/>
                  <a:gd name="T11" fmla="*/ 0 60000 65536"/>
                  <a:gd name="T12" fmla="*/ 0 w 93"/>
                  <a:gd name="T13" fmla="*/ 0 h 73"/>
                  <a:gd name="T14" fmla="*/ 93 w 93"/>
                  <a:gd name="T15" fmla="*/ 73 h 73"/>
                </a:gdLst>
                <a:ahLst/>
                <a:cxnLst>
                  <a:cxn ang="T8">
                    <a:pos x="T0" y="T1"/>
                  </a:cxn>
                  <a:cxn ang="T9">
                    <a:pos x="T2" y="T3"/>
                  </a:cxn>
                  <a:cxn ang="T10">
                    <a:pos x="T4" y="T5"/>
                  </a:cxn>
                  <a:cxn ang="T11">
                    <a:pos x="T6" y="T7"/>
                  </a:cxn>
                </a:cxnLst>
                <a:rect l="T12" t="T13" r="T14" b="T15"/>
                <a:pathLst>
                  <a:path w="93" h="73">
                    <a:moveTo>
                      <a:pt x="93" y="73"/>
                    </a:moveTo>
                    <a:lnTo>
                      <a:pt x="0" y="13"/>
                    </a:lnTo>
                    <a:lnTo>
                      <a:pt x="49" y="0"/>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5" name="Freeform 132"/>
              <p:cNvSpPr>
                <a:spLocks/>
              </p:cNvSpPr>
              <p:nvPr/>
            </p:nvSpPr>
            <p:spPr bwMode="gray">
              <a:xfrm>
                <a:off x="739" y="2148"/>
                <a:ext cx="137" cy="680"/>
              </a:xfrm>
              <a:custGeom>
                <a:avLst/>
                <a:gdLst>
                  <a:gd name="T0" fmla="*/ 0 w 94"/>
                  <a:gd name="T1" fmla="*/ 37596 h 413"/>
                  <a:gd name="T2" fmla="*/ 4066 w 94"/>
                  <a:gd name="T3" fmla="*/ 0 h 413"/>
                  <a:gd name="T4" fmla="*/ 2099 w 94"/>
                  <a:gd name="T5" fmla="*/ 60489 h 413"/>
                  <a:gd name="T6" fmla="*/ 0 w 94"/>
                  <a:gd name="T7" fmla="*/ 37596 h 413"/>
                  <a:gd name="T8" fmla="*/ 0 60000 65536"/>
                  <a:gd name="T9" fmla="*/ 0 60000 65536"/>
                  <a:gd name="T10" fmla="*/ 0 60000 65536"/>
                  <a:gd name="T11" fmla="*/ 0 60000 65536"/>
                  <a:gd name="T12" fmla="*/ 0 w 94"/>
                  <a:gd name="T13" fmla="*/ 0 h 413"/>
                  <a:gd name="T14" fmla="*/ 94 w 94"/>
                  <a:gd name="T15" fmla="*/ 413 h 413"/>
                </a:gdLst>
                <a:ahLst/>
                <a:cxnLst>
                  <a:cxn ang="T8">
                    <a:pos x="T0" y="T1"/>
                  </a:cxn>
                  <a:cxn ang="T9">
                    <a:pos x="T2" y="T3"/>
                  </a:cxn>
                  <a:cxn ang="T10">
                    <a:pos x="T4" y="T5"/>
                  </a:cxn>
                  <a:cxn ang="T11">
                    <a:pos x="T6" y="T7"/>
                  </a:cxn>
                </a:cxnLst>
                <a:rect l="T12" t="T13" r="T14" b="T15"/>
                <a:pathLst>
                  <a:path w="94" h="413">
                    <a:moveTo>
                      <a:pt x="0" y="257"/>
                    </a:moveTo>
                    <a:lnTo>
                      <a:pt x="94" y="0"/>
                    </a:lnTo>
                    <a:lnTo>
                      <a:pt x="49" y="413"/>
                    </a:lnTo>
                    <a:lnTo>
                      <a:pt x="0" y="2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6" name="Freeform 133"/>
              <p:cNvSpPr>
                <a:spLocks/>
              </p:cNvSpPr>
              <p:nvPr/>
            </p:nvSpPr>
            <p:spPr bwMode="gray">
              <a:xfrm>
                <a:off x="811" y="2020"/>
                <a:ext cx="137" cy="808"/>
              </a:xfrm>
              <a:custGeom>
                <a:avLst/>
                <a:gdLst>
                  <a:gd name="T0" fmla="*/ 4066 w 94"/>
                  <a:gd name="T1" fmla="*/ 0 h 491"/>
                  <a:gd name="T2" fmla="*/ 0 w 94"/>
                  <a:gd name="T3" fmla="*/ 71538 h 491"/>
                  <a:gd name="T4" fmla="*/ 1954 w 94"/>
                  <a:gd name="T5" fmla="*/ 11347 h 491"/>
                  <a:gd name="T6" fmla="*/ 4066 w 94"/>
                  <a:gd name="T7" fmla="*/ 0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94" y="0"/>
                    </a:moveTo>
                    <a:lnTo>
                      <a:pt x="0" y="491"/>
                    </a:lnTo>
                    <a:lnTo>
                      <a:pt x="45" y="78"/>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7" name="Freeform 134"/>
              <p:cNvSpPr>
                <a:spLocks/>
              </p:cNvSpPr>
              <p:nvPr/>
            </p:nvSpPr>
            <p:spPr bwMode="gray">
              <a:xfrm>
                <a:off x="2462" y="2828"/>
                <a:ext cx="138" cy="61"/>
              </a:xfrm>
              <a:custGeom>
                <a:avLst/>
                <a:gdLst>
                  <a:gd name="T0" fmla="*/ 2303 w 94"/>
                  <a:gd name="T1" fmla="*/ 0 h 37"/>
                  <a:gd name="T2" fmla="*/ 4379 w 94"/>
                  <a:gd name="T3" fmla="*/ 5520 h 37"/>
                  <a:gd name="T4" fmla="*/ 0 w 94"/>
                  <a:gd name="T5" fmla="*/ 3439 h 37"/>
                  <a:gd name="T6" fmla="*/ 2303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8" name="Freeform 135"/>
              <p:cNvSpPr>
                <a:spLocks/>
              </p:cNvSpPr>
              <p:nvPr/>
            </p:nvSpPr>
            <p:spPr bwMode="gray">
              <a:xfrm>
                <a:off x="2535" y="2828"/>
                <a:ext cx="136" cy="61"/>
              </a:xfrm>
              <a:custGeom>
                <a:avLst/>
                <a:gdLst>
                  <a:gd name="T0" fmla="*/ 4166 w 93"/>
                  <a:gd name="T1" fmla="*/ 2086 h 37"/>
                  <a:gd name="T2" fmla="*/ 0 w 93"/>
                  <a:gd name="T3" fmla="*/ 0 h 37"/>
                  <a:gd name="T4" fmla="*/ 1952 w 93"/>
                  <a:gd name="T5" fmla="*/ 5520 h 37"/>
                  <a:gd name="T6" fmla="*/ 4166 w 93"/>
                  <a:gd name="T7" fmla="*/ 2086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9" name="Line 136"/>
              <p:cNvSpPr>
                <a:spLocks noChangeShapeType="1"/>
              </p:cNvSpPr>
              <p:nvPr/>
            </p:nvSpPr>
            <p:spPr bwMode="gray">
              <a:xfrm flipH="1" flipV="1">
                <a:off x="1911" y="2193"/>
                <a:ext cx="136" cy="9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 name="Line 137"/>
              <p:cNvSpPr>
                <a:spLocks noChangeShapeType="1"/>
              </p:cNvSpPr>
              <p:nvPr/>
            </p:nvSpPr>
            <p:spPr bwMode="gray">
              <a:xfrm>
                <a:off x="739" y="2572"/>
                <a:ext cx="72" cy="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1" name="Line 138"/>
              <p:cNvSpPr>
                <a:spLocks noChangeShapeType="1"/>
              </p:cNvSpPr>
              <p:nvPr/>
            </p:nvSpPr>
            <p:spPr bwMode="gray">
              <a:xfrm flipH="1">
                <a:off x="811" y="2020"/>
                <a:ext cx="137" cy="80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2" name="Line 139"/>
              <p:cNvSpPr>
                <a:spLocks noChangeShapeType="1"/>
              </p:cNvSpPr>
              <p:nvPr/>
            </p:nvSpPr>
            <p:spPr bwMode="gray">
              <a:xfrm flipH="1" flipV="1">
                <a:off x="2535" y="2828"/>
                <a:ext cx="13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3" name="Line 140"/>
              <p:cNvSpPr>
                <a:spLocks noChangeShapeType="1"/>
              </p:cNvSpPr>
              <p:nvPr/>
            </p:nvSpPr>
            <p:spPr bwMode="gray">
              <a:xfrm flipV="1">
                <a:off x="2462" y="2828"/>
                <a:ext cx="73"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4" name="Freeform 141"/>
              <p:cNvSpPr>
                <a:spLocks/>
              </p:cNvSpPr>
              <p:nvPr/>
            </p:nvSpPr>
            <p:spPr bwMode="gray">
              <a:xfrm>
                <a:off x="2047" y="2292"/>
                <a:ext cx="143" cy="151"/>
              </a:xfrm>
              <a:custGeom>
                <a:avLst/>
                <a:gdLst>
                  <a:gd name="T0" fmla="*/ 4294 w 98"/>
                  <a:gd name="T1" fmla="*/ 13057 h 92"/>
                  <a:gd name="T2" fmla="*/ 0 w 98"/>
                  <a:gd name="T3" fmla="*/ 0 h 92"/>
                  <a:gd name="T4" fmla="*/ 2151 w 98"/>
                  <a:gd name="T5" fmla="*/ 7287 h 92"/>
                  <a:gd name="T6" fmla="*/ 4294 w 98"/>
                  <a:gd name="T7" fmla="*/ 1305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98" y="92"/>
                    </a:moveTo>
                    <a:lnTo>
                      <a:pt x="0" y="0"/>
                    </a:lnTo>
                    <a:lnTo>
                      <a:pt x="49" y="51"/>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5" name="Line 142"/>
              <p:cNvSpPr>
                <a:spLocks noChangeShapeType="1"/>
              </p:cNvSpPr>
              <p:nvPr/>
            </p:nvSpPr>
            <p:spPr bwMode="gray">
              <a:xfrm flipH="1" flipV="1">
                <a:off x="2047" y="2292"/>
                <a:ext cx="143" cy="1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6" name="Freeform 143"/>
              <p:cNvSpPr>
                <a:spLocks/>
              </p:cNvSpPr>
              <p:nvPr/>
            </p:nvSpPr>
            <p:spPr bwMode="gray">
              <a:xfrm>
                <a:off x="1982" y="2171"/>
                <a:ext cx="136" cy="205"/>
              </a:xfrm>
              <a:custGeom>
                <a:avLst/>
                <a:gdLst>
                  <a:gd name="T0" fmla="*/ 1952 w 93"/>
                  <a:gd name="T1" fmla="*/ 11171 h 124"/>
                  <a:gd name="T2" fmla="*/ 4166 w 93"/>
                  <a:gd name="T3" fmla="*/ 18905 h 124"/>
                  <a:gd name="T4" fmla="*/ 0 w 93"/>
                  <a:gd name="T5" fmla="*/ 0 h 124"/>
                  <a:gd name="T6" fmla="*/ 1952 w 93"/>
                  <a:gd name="T7" fmla="*/ 11171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73"/>
                    </a:moveTo>
                    <a:lnTo>
                      <a:pt x="93" y="124"/>
                    </a:lnTo>
                    <a:lnTo>
                      <a:pt x="0" y="0"/>
                    </a:lnTo>
                    <a:lnTo>
                      <a:pt x="44"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7" name="Line 144"/>
              <p:cNvSpPr>
                <a:spLocks noChangeShapeType="1"/>
              </p:cNvSpPr>
              <p:nvPr/>
            </p:nvSpPr>
            <p:spPr bwMode="gray">
              <a:xfrm>
                <a:off x="1982" y="2171"/>
                <a:ext cx="65" cy="1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8" name="Line 145"/>
              <p:cNvSpPr>
                <a:spLocks noChangeShapeType="1"/>
              </p:cNvSpPr>
              <p:nvPr/>
            </p:nvSpPr>
            <p:spPr bwMode="gray">
              <a:xfrm flipV="1">
                <a:off x="2600" y="2851"/>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9" name="Freeform 146"/>
              <p:cNvSpPr>
                <a:spLocks/>
              </p:cNvSpPr>
              <p:nvPr/>
            </p:nvSpPr>
            <p:spPr bwMode="gray">
              <a:xfrm>
                <a:off x="2118" y="2376"/>
                <a:ext cx="137" cy="189"/>
              </a:xfrm>
              <a:custGeom>
                <a:avLst/>
                <a:gdLst>
                  <a:gd name="T0" fmla="*/ 2099 w 94"/>
                  <a:gd name="T1" fmla="*/ 5851 h 115"/>
                  <a:gd name="T2" fmla="*/ 4066 w 94"/>
                  <a:gd name="T3" fmla="*/ 16563 h 115"/>
                  <a:gd name="T4" fmla="*/ 0 w 94"/>
                  <a:gd name="T5" fmla="*/ 0 h 115"/>
                  <a:gd name="T6" fmla="*/ 2099 w 94"/>
                  <a:gd name="T7" fmla="*/ 5851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41"/>
                    </a:moveTo>
                    <a:lnTo>
                      <a:pt x="94" y="11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0" name="Freeform 147"/>
              <p:cNvSpPr>
                <a:spLocks/>
              </p:cNvSpPr>
              <p:nvPr/>
            </p:nvSpPr>
            <p:spPr bwMode="gray">
              <a:xfrm>
                <a:off x="2190" y="2443"/>
                <a:ext cx="137" cy="129"/>
              </a:xfrm>
              <a:custGeom>
                <a:avLst/>
                <a:gdLst>
                  <a:gd name="T0" fmla="*/ 4066 w 94"/>
                  <a:gd name="T1" fmla="*/ 11919 h 78"/>
                  <a:gd name="T2" fmla="*/ 0 w 94"/>
                  <a:gd name="T3" fmla="*/ 0 h 78"/>
                  <a:gd name="T4" fmla="*/ 1954 w 94"/>
                  <a:gd name="T5" fmla="*/ 11296 h 78"/>
                  <a:gd name="T6" fmla="*/ 4066 w 94"/>
                  <a:gd name="T7" fmla="*/ 11919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94" y="78"/>
                    </a:moveTo>
                    <a:lnTo>
                      <a:pt x="0" y="0"/>
                    </a:lnTo>
                    <a:lnTo>
                      <a:pt x="45" y="74"/>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1" name="Freeform 148"/>
              <p:cNvSpPr>
                <a:spLocks/>
              </p:cNvSpPr>
              <p:nvPr/>
            </p:nvSpPr>
            <p:spPr bwMode="gray">
              <a:xfrm>
                <a:off x="948" y="1475"/>
                <a:ext cx="137" cy="635"/>
              </a:xfrm>
              <a:custGeom>
                <a:avLst/>
                <a:gdLst>
                  <a:gd name="T0" fmla="*/ 0 w 94"/>
                  <a:gd name="T1" fmla="*/ 48117 h 386"/>
                  <a:gd name="T2" fmla="*/ 4066 w 94"/>
                  <a:gd name="T3" fmla="*/ 0 h 386"/>
                  <a:gd name="T4" fmla="*/ 2099 w 94"/>
                  <a:gd name="T5" fmla="*/ 56053 h 386"/>
                  <a:gd name="T6" fmla="*/ 0 w 94"/>
                  <a:gd name="T7" fmla="*/ 4811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0" y="331"/>
                    </a:moveTo>
                    <a:lnTo>
                      <a:pt x="94" y="0"/>
                    </a:lnTo>
                    <a:lnTo>
                      <a:pt x="49" y="386"/>
                    </a:lnTo>
                    <a:lnTo>
                      <a:pt x="0" y="33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2" name="Freeform 149"/>
              <p:cNvSpPr>
                <a:spLocks/>
              </p:cNvSpPr>
              <p:nvPr/>
            </p:nvSpPr>
            <p:spPr bwMode="gray">
              <a:xfrm>
                <a:off x="1019" y="1475"/>
                <a:ext cx="138" cy="635"/>
              </a:xfrm>
              <a:custGeom>
                <a:avLst/>
                <a:gdLst>
                  <a:gd name="T0" fmla="*/ 4379 w 94"/>
                  <a:gd name="T1" fmla="*/ 2056 h 386"/>
                  <a:gd name="T2" fmla="*/ 0 w 94"/>
                  <a:gd name="T3" fmla="*/ 56053 h 386"/>
                  <a:gd name="T4" fmla="*/ 2082 w 94"/>
                  <a:gd name="T5" fmla="*/ 0 h 386"/>
                  <a:gd name="T6" fmla="*/ 4379 w 94"/>
                  <a:gd name="T7" fmla="*/ 2056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94" y="14"/>
                    </a:moveTo>
                    <a:lnTo>
                      <a:pt x="0" y="386"/>
                    </a:lnTo>
                    <a:lnTo>
                      <a:pt x="45" y="0"/>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3" name="Line 150"/>
              <p:cNvSpPr>
                <a:spLocks noChangeShapeType="1"/>
              </p:cNvSpPr>
              <p:nvPr/>
            </p:nvSpPr>
            <p:spPr bwMode="gray">
              <a:xfrm flipH="1" flipV="1">
                <a:off x="2190" y="2443"/>
                <a:ext cx="137" cy="1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4" name="Line 151"/>
              <p:cNvSpPr>
                <a:spLocks noChangeShapeType="1"/>
              </p:cNvSpPr>
              <p:nvPr/>
            </p:nvSpPr>
            <p:spPr bwMode="gray">
              <a:xfrm>
                <a:off x="2118" y="2376"/>
                <a:ext cx="72" cy="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5" name="Line 152"/>
              <p:cNvSpPr>
                <a:spLocks noChangeShapeType="1"/>
              </p:cNvSpPr>
              <p:nvPr/>
            </p:nvSpPr>
            <p:spPr bwMode="gray">
              <a:xfrm>
                <a:off x="1157" y="1498"/>
                <a:ext cx="64" cy="2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6" name="Line 153"/>
              <p:cNvSpPr>
                <a:spLocks noChangeShapeType="1"/>
              </p:cNvSpPr>
              <p:nvPr/>
            </p:nvSpPr>
            <p:spPr bwMode="gray">
              <a:xfrm>
                <a:off x="948" y="2020"/>
                <a:ext cx="71" cy="9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7" name="Line 154"/>
              <p:cNvSpPr>
                <a:spLocks noChangeShapeType="1"/>
              </p:cNvSpPr>
              <p:nvPr/>
            </p:nvSpPr>
            <p:spPr bwMode="gray">
              <a:xfrm flipH="1">
                <a:off x="1019" y="1498"/>
                <a:ext cx="138" cy="6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8" name="Freeform 155"/>
              <p:cNvSpPr>
                <a:spLocks/>
              </p:cNvSpPr>
              <p:nvPr/>
            </p:nvSpPr>
            <p:spPr bwMode="gray">
              <a:xfrm>
                <a:off x="2327" y="2572"/>
                <a:ext cx="135" cy="332"/>
              </a:xfrm>
              <a:custGeom>
                <a:avLst/>
                <a:gdLst>
                  <a:gd name="T0" fmla="*/ 3873 w 93"/>
                  <a:gd name="T1" fmla="*/ 25725 h 202"/>
                  <a:gd name="T2" fmla="*/ 0 w 93"/>
                  <a:gd name="T3" fmla="*/ 0 h 202"/>
                  <a:gd name="T4" fmla="*/ 1838 w 93"/>
                  <a:gd name="T5" fmla="*/ 29058 h 202"/>
                  <a:gd name="T6" fmla="*/ 3873 w 93"/>
                  <a:gd name="T7" fmla="*/ 25725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79"/>
                    </a:moveTo>
                    <a:lnTo>
                      <a:pt x="0" y="0"/>
                    </a:lnTo>
                    <a:lnTo>
                      <a:pt x="44" y="202"/>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9" name="Line 156"/>
              <p:cNvSpPr>
                <a:spLocks noChangeShapeType="1"/>
              </p:cNvSpPr>
              <p:nvPr/>
            </p:nvSpPr>
            <p:spPr bwMode="gray">
              <a:xfrm>
                <a:off x="2327" y="2572"/>
                <a:ext cx="1"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0" name="Freeform 157"/>
              <p:cNvSpPr>
                <a:spLocks/>
              </p:cNvSpPr>
              <p:nvPr/>
            </p:nvSpPr>
            <p:spPr bwMode="gray">
              <a:xfrm>
                <a:off x="2255" y="2565"/>
                <a:ext cx="136" cy="339"/>
              </a:xfrm>
              <a:custGeom>
                <a:avLst/>
                <a:gdLst>
                  <a:gd name="T0" fmla="*/ 2198 w 93"/>
                  <a:gd name="T1" fmla="*/ 650 h 206"/>
                  <a:gd name="T2" fmla="*/ 4166 w 93"/>
                  <a:gd name="T3" fmla="*/ 30020 h 206"/>
                  <a:gd name="T4" fmla="*/ 0 w 93"/>
                  <a:gd name="T5" fmla="*/ 0 h 206"/>
                  <a:gd name="T6" fmla="*/ 2198 w 93"/>
                  <a:gd name="T7" fmla="*/ 650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49" y="4"/>
                    </a:moveTo>
                    <a:lnTo>
                      <a:pt x="93" y="206"/>
                    </a:lnTo>
                    <a:lnTo>
                      <a:pt x="0" y="0"/>
                    </a:lnTo>
                    <a:lnTo>
                      <a:pt x="49" y="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1" name="Freeform 158"/>
              <p:cNvSpPr>
                <a:spLocks/>
              </p:cNvSpPr>
              <p:nvPr/>
            </p:nvSpPr>
            <p:spPr bwMode="gray">
              <a:xfrm>
                <a:off x="2391" y="2866"/>
                <a:ext cx="144" cy="61"/>
              </a:xfrm>
              <a:custGeom>
                <a:avLst/>
                <a:gdLst>
                  <a:gd name="T0" fmla="*/ 2065 w 99"/>
                  <a:gd name="T1" fmla="*/ 0 h 37"/>
                  <a:gd name="T2" fmla="*/ 4185 w 99"/>
                  <a:gd name="T3" fmla="*/ 5520 h 37"/>
                  <a:gd name="T4" fmla="*/ 0 w 99"/>
                  <a:gd name="T5" fmla="*/ 3439 h 37"/>
                  <a:gd name="T6" fmla="*/ 2065 w 99"/>
                  <a:gd name="T7" fmla="*/ 0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49" y="0"/>
                    </a:moveTo>
                    <a:lnTo>
                      <a:pt x="99"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2" name="Freeform 159"/>
              <p:cNvSpPr>
                <a:spLocks/>
              </p:cNvSpPr>
              <p:nvPr/>
            </p:nvSpPr>
            <p:spPr bwMode="gray">
              <a:xfrm>
                <a:off x="2462" y="2866"/>
                <a:ext cx="138" cy="61"/>
              </a:xfrm>
              <a:custGeom>
                <a:avLst/>
                <a:gdLst>
                  <a:gd name="T0" fmla="*/ 4379 w 94"/>
                  <a:gd name="T1" fmla="*/ 2086 h 37"/>
                  <a:gd name="T2" fmla="*/ 0 w 94"/>
                  <a:gd name="T3" fmla="*/ 0 h 37"/>
                  <a:gd name="T4" fmla="*/ 2303 w 94"/>
                  <a:gd name="T5" fmla="*/ 5520 h 37"/>
                  <a:gd name="T6" fmla="*/ 4379 w 94"/>
                  <a:gd name="T7" fmla="*/ 2086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3" name="Line 160"/>
              <p:cNvSpPr>
                <a:spLocks noChangeShapeType="1"/>
              </p:cNvSpPr>
              <p:nvPr/>
            </p:nvSpPr>
            <p:spPr bwMode="gray">
              <a:xfrm flipH="1" flipV="1">
                <a:off x="2327" y="2572"/>
                <a:ext cx="135" cy="29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4" name="Line 161"/>
              <p:cNvSpPr>
                <a:spLocks noChangeShapeType="1"/>
              </p:cNvSpPr>
              <p:nvPr/>
            </p:nvSpPr>
            <p:spPr bwMode="gray">
              <a:xfrm>
                <a:off x="2255" y="2565"/>
                <a:ext cx="72" cy="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5" name="Line 162"/>
              <p:cNvSpPr>
                <a:spLocks noChangeShapeType="1"/>
              </p:cNvSpPr>
              <p:nvPr/>
            </p:nvSpPr>
            <p:spPr bwMode="gray">
              <a:xfrm flipH="1" flipV="1">
                <a:off x="2462" y="2866"/>
                <a:ext cx="138"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6" name="Line 163"/>
              <p:cNvSpPr>
                <a:spLocks noChangeShapeType="1"/>
              </p:cNvSpPr>
              <p:nvPr/>
            </p:nvSpPr>
            <p:spPr bwMode="gray">
              <a:xfrm flipV="1">
                <a:off x="2398" y="2866"/>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7" name="Freeform 164"/>
              <p:cNvSpPr>
                <a:spLocks/>
              </p:cNvSpPr>
              <p:nvPr/>
            </p:nvSpPr>
            <p:spPr bwMode="gray">
              <a:xfrm>
                <a:off x="1845" y="2012"/>
                <a:ext cx="137" cy="159"/>
              </a:xfrm>
              <a:custGeom>
                <a:avLst/>
                <a:gdLst>
                  <a:gd name="T0" fmla="*/ 4066 w 94"/>
                  <a:gd name="T1" fmla="*/ 13623 h 97"/>
                  <a:gd name="T2" fmla="*/ 0 w 94"/>
                  <a:gd name="T3" fmla="*/ 0 h 97"/>
                  <a:gd name="T4" fmla="*/ 1954 w 94"/>
                  <a:gd name="T5" fmla="*/ 7171 h 97"/>
                  <a:gd name="T6" fmla="*/ 4066 w 94"/>
                  <a:gd name="T7" fmla="*/ 13623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0"/>
                    </a:lnTo>
                    <a:lnTo>
                      <a:pt x="45" y="51"/>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8" name="Line 165"/>
              <p:cNvSpPr>
                <a:spLocks noChangeShapeType="1"/>
              </p:cNvSpPr>
              <p:nvPr/>
            </p:nvSpPr>
            <p:spPr bwMode="gray">
              <a:xfrm flipH="1" flipV="1">
                <a:off x="1845" y="2012"/>
                <a:ext cx="137" cy="15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9" name="Freeform 166"/>
              <p:cNvSpPr>
                <a:spLocks/>
              </p:cNvSpPr>
              <p:nvPr/>
            </p:nvSpPr>
            <p:spPr bwMode="gray">
              <a:xfrm>
                <a:off x="675" y="2329"/>
                <a:ext cx="136" cy="371"/>
              </a:xfrm>
              <a:custGeom>
                <a:avLst/>
                <a:gdLst>
                  <a:gd name="T0" fmla="*/ 0 w 93"/>
                  <a:gd name="T1" fmla="*/ 33448 h 225"/>
                  <a:gd name="T2" fmla="*/ 4166 w 93"/>
                  <a:gd name="T3" fmla="*/ 0 h 225"/>
                  <a:gd name="T4" fmla="*/ 1952 w 93"/>
                  <a:gd name="T5" fmla="*/ 21805 h 225"/>
                  <a:gd name="T6" fmla="*/ 0 w 93"/>
                  <a:gd name="T7" fmla="*/ 33448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25"/>
                    </a:moveTo>
                    <a:lnTo>
                      <a:pt x="93" y="0"/>
                    </a:lnTo>
                    <a:lnTo>
                      <a:pt x="44" y="147"/>
                    </a:lnTo>
                    <a:lnTo>
                      <a:pt x="0" y="2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0" name="Freeform 167"/>
              <p:cNvSpPr>
                <a:spLocks/>
              </p:cNvSpPr>
              <p:nvPr/>
            </p:nvSpPr>
            <p:spPr bwMode="gray">
              <a:xfrm>
                <a:off x="739" y="2148"/>
                <a:ext cx="137" cy="424"/>
              </a:xfrm>
              <a:custGeom>
                <a:avLst/>
                <a:gdLst>
                  <a:gd name="T0" fmla="*/ 4066 w 94"/>
                  <a:gd name="T1" fmla="*/ 0 h 257"/>
                  <a:gd name="T2" fmla="*/ 0 w 94"/>
                  <a:gd name="T3" fmla="*/ 38444 h 257"/>
                  <a:gd name="T4" fmla="*/ 2099 w 94"/>
                  <a:gd name="T5" fmla="*/ 16386 h 257"/>
                  <a:gd name="T6" fmla="*/ 4066 w 94"/>
                  <a:gd name="T7" fmla="*/ 0 h 257"/>
                  <a:gd name="T8" fmla="*/ 0 60000 65536"/>
                  <a:gd name="T9" fmla="*/ 0 60000 65536"/>
                  <a:gd name="T10" fmla="*/ 0 60000 65536"/>
                  <a:gd name="T11" fmla="*/ 0 60000 65536"/>
                  <a:gd name="T12" fmla="*/ 0 w 94"/>
                  <a:gd name="T13" fmla="*/ 0 h 257"/>
                  <a:gd name="T14" fmla="*/ 94 w 94"/>
                  <a:gd name="T15" fmla="*/ 257 h 257"/>
                </a:gdLst>
                <a:ahLst/>
                <a:cxnLst>
                  <a:cxn ang="T8">
                    <a:pos x="T0" y="T1"/>
                  </a:cxn>
                  <a:cxn ang="T9">
                    <a:pos x="T2" y="T3"/>
                  </a:cxn>
                  <a:cxn ang="T10">
                    <a:pos x="T4" y="T5"/>
                  </a:cxn>
                  <a:cxn ang="T11">
                    <a:pos x="T6" y="T7"/>
                  </a:cxn>
                </a:cxnLst>
                <a:rect l="T12" t="T13" r="T14" b="T15"/>
                <a:pathLst>
                  <a:path w="94" h="257">
                    <a:moveTo>
                      <a:pt x="94" y="0"/>
                    </a:moveTo>
                    <a:lnTo>
                      <a:pt x="0" y="257"/>
                    </a:lnTo>
                    <a:lnTo>
                      <a:pt x="49" y="110"/>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1" name="Freeform 168"/>
              <p:cNvSpPr>
                <a:spLocks/>
              </p:cNvSpPr>
              <p:nvPr/>
            </p:nvSpPr>
            <p:spPr bwMode="gray">
              <a:xfrm>
                <a:off x="2535" y="2889"/>
                <a:ext cx="136" cy="61"/>
              </a:xfrm>
              <a:custGeom>
                <a:avLst/>
                <a:gdLst>
                  <a:gd name="T0" fmla="*/ 1952 w 93"/>
                  <a:gd name="T1" fmla="*/ 0 h 37"/>
                  <a:gd name="T2" fmla="*/ 4166 w 93"/>
                  <a:gd name="T3" fmla="*/ 5520 h 37"/>
                  <a:gd name="T4" fmla="*/ 0 w 93"/>
                  <a:gd name="T5" fmla="*/ 3439 h 37"/>
                  <a:gd name="T6" fmla="*/ 1952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2" name="Line 169"/>
              <p:cNvSpPr>
                <a:spLocks noChangeShapeType="1"/>
              </p:cNvSpPr>
              <p:nvPr/>
            </p:nvSpPr>
            <p:spPr bwMode="gray">
              <a:xfrm flipV="1">
                <a:off x="675" y="2572"/>
                <a:ext cx="64"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3" name="Line 170"/>
              <p:cNvSpPr>
                <a:spLocks noChangeShapeType="1"/>
              </p:cNvSpPr>
              <p:nvPr/>
            </p:nvSpPr>
            <p:spPr bwMode="gray">
              <a:xfrm flipH="1">
                <a:off x="739" y="2148"/>
                <a:ext cx="137" cy="42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4" name="Line 171"/>
              <p:cNvSpPr>
                <a:spLocks noChangeShapeType="1"/>
              </p:cNvSpPr>
              <p:nvPr/>
            </p:nvSpPr>
            <p:spPr bwMode="gray">
              <a:xfrm flipV="1">
                <a:off x="2535" y="2889"/>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5" name="Freeform 172"/>
              <p:cNvSpPr>
                <a:spLocks/>
              </p:cNvSpPr>
              <p:nvPr/>
            </p:nvSpPr>
            <p:spPr bwMode="gray">
              <a:xfrm>
                <a:off x="1911" y="2096"/>
                <a:ext cx="136" cy="204"/>
              </a:xfrm>
              <a:custGeom>
                <a:avLst/>
                <a:gdLst>
                  <a:gd name="T0" fmla="*/ 2198 w 93"/>
                  <a:gd name="T1" fmla="*/ 6724 h 124"/>
                  <a:gd name="T2" fmla="*/ 4166 w 93"/>
                  <a:gd name="T3" fmla="*/ 18042 h 124"/>
                  <a:gd name="T4" fmla="*/ 0 w 93"/>
                  <a:gd name="T5" fmla="*/ 0 h 124"/>
                  <a:gd name="T6" fmla="*/ 2198 w 93"/>
                  <a:gd name="T7" fmla="*/ 6724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9" y="46"/>
                    </a:moveTo>
                    <a:lnTo>
                      <a:pt x="93"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6" name="Freeform 173"/>
              <p:cNvSpPr>
                <a:spLocks/>
              </p:cNvSpPr>
              <p:nvPr/>
            </p:nvSpPr>
            <p:spPr bwMode="gray">
              <a:xfrm>
                <a:off x="1982" y="2171"/>
                <a:ext cx="136" cy="205"/>
              </a:xfrm>
              <a:custGeom>
                <a:avLst/>
                <a:gdLst>
                  <a:gd name="T0" fmla="*/ 4166 w 93"/>
                  <a:gd name="T1" fmla="*/ 18905 h 124"/>
                  <a:gd name="T2" fmla="*/ 0 w 93"/>
                  <a:gd name="T3" fmla="*/ 0 h 124"/>
                  <a:gd name="T4" fmla="*/ 1952 w 93"/>
                  <a:gd name="T5" fmla="*/ 11878 h 124"/>
                  <a:gd name="T6" fmla="*/ 4166 w 93"/>
                  <a:gd name="T7" fmla="*/ 18905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7" name="Line 174"/>
              <p:cNvSpPr>
                <a:spLocks noChangeShapeType="1"/>
              </p:cNvSpPr>
              <p:nvPr/>
            </p:nvSpPr>
            <p:spPr bwMode="gray">
              <a:xfrm flipH="1" flipV="1">
                <a:off x="1982" y="2171"/>
                <a:ext cx="136" cy="20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8" name="Line 175"/>
              <p:cNvSpPr>
                <a:spLocks noChangeShapeType="1"/>
              </p:cNvSpPr>
              <p:nvPr/>
            </p:nvSpPr>
            <p:spPr bwMode="gray">
              <a:xfrm>
                <a:off x="1911" y="2096"/>
                <a:ext cx="71" cy="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9" name="Freeform 176"/>
              <p:cNvSpPr>
                <a:spLocks/>
              </p:cNvSpPr>
              <p:nvPr/>
            </p:nvSpPr>
            <p:spPr bwMode="gray">
              <a:xfrm>
                <a:off x="2047" y="2300"/>
                <a:ext cx="143" cy="196"/>
              </a:xfrm>
              <a:custGeom>
                <a:avLst/>
                <a:gdLst>
                  <a:gd name="T0" fmla="*/ 2151 w 98"/>
                  <a:gd name="T1" fmla="*/ 6766 h 119"/>
                  <a:gd name="T2" fmla="*/ 4294 w 98"/>
                  <a:gd name="T3" fmla="*/ 17492 h 119"/>
                  <a:gd name="T4" fmla="*/ 0 w 98"/>
                  <a:gd name="T5" fmla="*/ 0 h 119"/>
                  <a:gd name="T6" fmla="*/ 2151 w 98"/>
                  <a:gd name="T7" fmla="*/ 6766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46"/>
                    </a:moveTo>
                    <a:lnTo>
                      <a:pt x="98" y="119"/>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0" name="Freeform 177"/>
              <p:cNvSpPr>
                <a:spLocks/>
              </p:cNvSpPr>
              <p:nvPr/>
            </p:nvSpPr>
            <p:spPr bwMode="gray">
              <a:xfrm>
                <a:off x="2118" y="2376"/>
                <a:ext cx="137" cy="189"/>
              </a:xfrm>
              <a:custGeom>
                <a:avLst/>
                <a:gdLst>
                  <a:gd name="T0" fmla="*/ 4066 w 94"/>
                  <a:gd name="T1" fmla="*/ 16563 h 115"/>
                  <a:gd name="T2" fmla="*/ 0 w 94"/>
                  <a:gd name="T3" fmla="*/ 0 h 115"/>
                  <a:gd name="T4" fmla="*/ 2099 w 94"/>
                  <a:gd name="T5" fmla="*/ 10477 h 115"/>
                  <a:gd name="T6" fmla="*/ 4066 w 94"/>
                  <a:gd name="T7" fmla="*/ 16563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115"/>
                    </a:moveTo>
                    <a:lnTo>
                      <a:pt x="0" y="0"/>
                    </a:lnTo>
                    <a:lnTo>
                      <a:pt x="49" y="73"/>
                    </a:lnTo>
                    <a:lnTo>
                      <a:pt x="94" y="11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1" name="Freeform 178"/>
              <p:cNvSpPr>
                <a:spLocks/>
              </p:cNvSpPr>
              <p:nvPr/>
            </p:nvSpPr>
            <p:spPr bwMode="gray">
              <a:xfrm>
                <a:off x="876" y="1641"/>
                <a:ext cx="143" cy="507"/>
              </a:xfrm>
              <a:custGeom>
                <a:avLst/>
                <a:gdLst>
                  <a:gd name="T0" fmla="*/ 0 w 98"/>
                  <a:gd name="T1" fmla="*/ 44991 h 308"/>
                  <a:gd name="T2" fmla="*/ 4294 w 98"/>
                  <a:gd name="T3" fmla="*/ 0 h 308"/>
                  <a:gd name="T4" fmla="*/ 2151 w 98"/>
                  <a:gd name="T5" fmla="*/ 33648 h 308"/>
                  <a:gd name="T6" fmla="*/ 0 w 98"/>
                  <a:gd name="T7" fmla="*/ 44991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0" y="308"/>
                    </a:moveTo>
                    <a:lnTo>
                      <a:pt x="98" y="0"/>
                    </a:lnTo>
                    <a:lnTo>
                      <a:pt x="49" y="230"/>
                    </a:lnTo>
                    <a:lnTo>
                      <a:pt x="0" y="3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2" name="Freeform 179"/>
              <p:cNvSpPr>
                <a:spLocks/>
              </p:cNvSpPr>
              <p:nvPr/>
            </p:nvSpPr>
            <p:spPr bwMode="gray">
              <a:xfrm>
                <a:off x="948" y="1475"/>
                <a:ext cx="137" cy="545"/>
              </a:xfrm>
              <a:custGeom>
                <a:avLst/>
                <a:gdLst>
                  <a:gd name="T0" fmla="*/ 2099 w 94"/>
                  <a:gd name="T1" fmla="*/ 14768 h 331"/>
                  <a:gd name="T2" fmla="*/ 0 w 94"/>
                  <a:gd name="T3" fmla="*/ 48461 h 331"/>
                  <a:gd name="T4" fmla="*/ 4066 w 94"/>
                  <a:gd name="T5" fmla="*/ 0 h 331"/>
                  <a:gd name="T6" fmla="*/ 2099 w 94"/>
                  <a:gd name="T7" fmla="*/ 14768 h 331"/>
                  <a:gd name="T8" fmla="*/ 0 60000 65536"/>
                  <a:gd name="T9" fmla="*/ 0 60000 65536"/>
                  <a:gd name="T10" fmla="*/ 0 60000 65536"/>
                  <a:gd name="T11" fmla="*/ 0 60000 65536"/>
                  <a:gd name="T12" fmla="*/ 0 w 94"/>
                  <a:gd name="T13" fmla="*/ 0 h 331"/>
                  <a:gd name="T14" fmla="*/ 94 w 94"/>
                  <a:gd name="T15" fmla="*/ 331 h 331"/>
                </a:gdLst>
                <a:ahLst/>
                <a:cxnLst>
                  <a:cxn ang="T8">
                    <a:pos x="T0" y="T1"/>
                  </a:cxn>
                  <a:cxn ang="T9">
                    <a:pos x="T2" y="T3"/>
                  </a:cxn>
                  <a:cxn ang="T10">
                    <a:pos x="T4" y="T5"/>
                  </a:cxn>
                  <a:cxn ang="T11">
                    <a:pos x="T6" y="T7"/>
                  </a:cxn>
                </a:cxnLst>
                <a:rect l="T12" t="T13" r="T14" b="T15"/>
                <a:pathLst>
                  <a:path w="94" h="331">
                    <a:moveTo>
                      <a:pt x="49" y="101"/>
                    </a:moveTo>
                    <a:lnTo>
                      <a:pt x="0" y="331"/>
                    </a:lnTo>
                    <a:lnTo>
                      <a:pt x="94" y="0"/>
                    </a:lnTo>
                    <a:lnTo>
                      <a:pt x="49" y="10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3" name="Line 180"/>
              <p:cNvSpPr>
                <a:spLocks noChangeShapeType="1"/>
              </p:cNvSpPr>
              <p:nvPr/>
            </p:nvSpPr>
            <p:spPr bwMode="gray">
              <a:xfrm flipH="1" flipV="1">
                <a:off x="2118" y="2376"/>
                <a:ext cx="137" cy="1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4" name="Line 181"/>
              <p:cNvSpPr>
                <a:spLocks noChangeShapeType="1"/>
              </p:cNvSpPr>
              <p:nvPr/>
            </p:nvSpPr>
            <p:spPr bwMode="gray">
              <a:xfrm>
                <a:off x="2047" y="2300"/>
                <a:ext cx="71" cy="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 name="Line 182"/>
              <p:cNvSpPr>
                <a:spLocks noChangeShapeType="1"/>
              </p:cNvSpPr>
              <p:nvPr/>
            </p:nvSpPr>
            <p:spPr bwMode="gray">
              <a:xfrm flipV="1">
                <a:off x="876" y="2020"/>
                <a:ext cx="72"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6" name="Line 183"/>
              <p:cNvSpPr>
                <a:spLocks noChangeShapeType="1"/>
              </p:cNvSpPr>
              <p:nvPr/>
            </p:nvSpPr>
            <p:spPr bwMode="gray">
              <a:xfrm flipH="1">
                <a:off x="948" y="1475"/>
                <a:ext cx="137" cy="54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7" name="Freeform 184"/>
              <p:cNvSpPr>
                <a:spLocks/>
              </p:cNvSpPr>
              <p:nvPr/>
            </p:nvSpPr>
            <p:spPr bwMode="gray">
              <a:xfrm>
                <a:off x="2255" y="2565"/>
                <a:ext cx="136" cy="339"/>
              </a:xfrm>
              <a:custGeom>
                <a:avLst/>
                <a:gdLst>
                  <a:gd name="T0" fmla="*/ 4166 w 93"/>
                  <a:gd name="T1" fmla="*/ 30020 h 206"/>
                  <a:gd name="T2" fmla="*/ 0 w 93"/>
                  <a:gd name="T3" fmla="*/ 0 h 206"/>
                  <a:gd name="T4" fmla="*/ 2198 w 93"/>
                  <a:gd name="T5" fmla="*/ 7256 h 206"/>
                  <a:gd name="T6" fmla="*/ 4166 w 93"/>
                  <a:gd name="T7" fmla="*/ 30020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93" y="206"/>
                    </a:moveTo>
                    <a:lnTo>
                      <a:pt x="0" y="0"/>
                    </a:lnTo>
                    <a:lnTo>
                      <a:pt x="49" y="50"/>
                    </a:lnTo>
                    <a:lnTo>
                      <a:pt x="93" y="2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8" name="Freeform 185"/>
              <p:cNvSpPr>
                <a:spLocks/>
              </p:cNvSpPr>
              <p:nvPr/>
            </p:nvSpPr>
            <p:spPr bwMode="gray">
              <a:xfrm>
                <a:off x="2391" y="2904"/>
                <a:ext cx="144" cy="61"/>
              </a:xfrm>
              <a:custGeom>
                <a:avLst/>
                <a:gdLst>
                  <a:gd name="T0" fmla="*/ 4185 w 99"/>
                  <a:gd name="T1" fmla="*/ 2086 h 37"/>
                  <a:gd name="T2" fmla="*/ 0 w 99"/>
                  <a:gd name="T3" fmla="*/ 0 h 37"/>
                  <a:gd name="T4" fmla="*/ 2065 w 99"/>
                  <a:gd name="T5" fmla="*/ 5520 h 37"/>
                  <a:gd name="T6" fmla="*/ 4185 w 99"/>
                  <a:gd name="T7" fmla="*/ 2086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99" y="14"/>
                    </a:moveTo>
                    <a:lnTo>
                      <a:pt x="0" y="0"/>
                    </a:lnTo>
                    <a:lnTo>
                      <a:pt x="49" y="37"/>
                    </a:lnTo>
                    <a:lnTo>
                      <a:pt x="99"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9" name="Line 186"/>
              <p:cNvSpPr>
                <a:spLocks noChangeShapeType="1"/>
              </p:cNvSpPr>
              <p:nvPr/>
            </p:nvSpPr>
            <p:spPr bwMode="gray">
              <a:xfrm>
                <a:off x="2398" y="2912"/>
                <a:ext cx="137"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0" name="Freeform 187"/>
              <p:cNvSpPr>
                <a:spLocks/>
              </p:cNvSpPr>
              <p:nvPr/>
            </p:nvSpPr>
            <p:spPr bwMode="gray">
              <a:xfrm>
                <a:off x="2327" y="2647"/>
                <a:ext cx="135" cy="318"/>
              </a:xfrm>
              <a:custGeom>
                <a:avLst/>
                <a:gdLst>
                  <a:gd name="T0" fmla="*/ 1838 w 93"/>
                  <a:gd name="T1" fmla="*/ 22973 h 193"/>
                  <a:gd name="T2" fmla="*/ 3873 w 93"/>
                  <a:gd name="T3" fmla="*/ 28449 h 193"/>
                  <a:gd name="T4" fmla="*/ 0 w 93"/>
                  <a:gd name="T5" fmla="*/ 0 h 193"/>
                  <a:gd name="T6" fmla="*/ 1838 w 93"/>
                  <a:gd name="T7" fmla="*/ 22973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156"/>
                    </a:moveTo>
                    <a:lnTo>
                      <a:pt x="93" y="193"/>
                    </a:lnTo>
                    <a:lnTo>
                      <a:pt x="0" y="0"/>
                    </a:lnTo>
                    <a:lnTo>
                      <a:pt x="44"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1" name="Line 188"/>
              <p:cNvSpPr>
                <a:spLocks noChangeShapeType="1"/>
              </p:cNvSpPr>
              <p:nvPr/>
            </p:nvSpPr>
            <p:spPr bwMode="gray">
              <a:xfrm>
                <a:off x="2391" y="2904"/>
                <a:ext cx="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2" name="Line 189"/>
              <p:cNvSpPr>
                <a:spLocks noChangeShapeType="1"/>
              </p:cNvSpPr>
              <p:nvPr/>
            </p:nvSpPr>
            <p:spPr bwMode="gray">
              <a:xfrm flipH="1" flipV="1">
                <a:off x="2255" y="2565"/>
                <a:ext cx="136" cy="33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3" name="Freeform 190"/>
              <p:cNvSpPr>
                <a:spLocks/>
              </p:cNvSpPr>
              <p:nvPr/>
            </p:nvSpPr>
            <p:spPr bwMode="gray">
              <a:xfrm>
                <a:off x="2190" y="2496"/>
                <a:ext cx="137" cy="151"/>
              </a:xfrm>
              <a:custGeom>
                <a:avLst/>
                <a:gdLst>
                  <a:gd name="T0" fmla="*/ 1954 w 94"/>
                  <a:gd name="T1" fmla="*/ 5943 h 92"/>
                  <a:gd name="T2" fmla="*/ 4066 w 94"/>
                  <a:gd name="T3" fmla="*/ 13057 h 92"/>
                  <a:gd name="T4" fmla="*/ 0 w 94"/>
                  <a:gd name="T5" fmla="*/ 0 h 92"/>
                  <a:gd name="T6" fmla="*/ 1954 w 94"/>
                  <a:gd name="T7" fmla="*/ 5943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42"/>
                    </a:moveTo>
                    <a:lnTo>
                      <a:pt x="94" y="92"/>
                    </a:lnTo>
                    <a:lnTo>
                      <a:pt x="0" y="0"/>
                    </a:lnTo>
                    <a:lnTo>
                      <a:pt x="45"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4" name="Line 191"/>
              <p:cNvSpPr>
                <a:spLocks noChangeShapeType="1"/>
              </p:cNvSpPr>
              <p:nvPr/>
            </p:nvSpPr>
            <p:spPr bwMode="gray">
              <a:xfrm>
                <a:off x="2391" y="2904"/>
                <a:ext cx="7"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5" name="Line 192"/>
              <p:cNvSpPr>
                <a:spLocks noChangeShapeType="1"/>
              </p:cNvSpPr>
              <p:nvPr/>
            </p:nvSpPr>
            <p:spPr bwMode="gray">
              <a:xfrm>
                <a:off x="2327" y="2647"/>
                <a:ext cx="64" cy="25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 name="Line 193"/>
              <p:cNvSpPr>
                <a:spLocks noChangeShapeType="1"/>
              </p:cNvSpPr>
              <p:nvPr/>
            </p:nvSpPr>
            <p:spPr bwMode="gray">
              <a:xfrm>
                <a:off x="2190" y="2496"/>
                <a:ext cx="65" cy="6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7" name="Freeform 194"/>
              <p:cNvSpPr>
                <a:spLocks/>
              </p:cNvSpPr>
              <p:nvPr/>
            </p:nvSpPr>
            <p:spPr bwMode="gray">
              <a:xfrm>
                <a:off x="1085" y="1225"/>
                <a:ext cx="136" cy="273"/>
              </a:xfrm>
              <a:custGeom>
                <a:avLst/>
                <a:gdLst>
                  <a:gd name="T0" fmla="*/ 0 w 93"/>
                  <a:gd name="T1" fmla="*/ 22004 h 166"/>
                  <a:gd name="T2" fmla="*/ 4166 w 93"/>
                  <a:gd name="T3" fmla="*/ 0 h 166"/>
                  <a:gd name="T4" fmla="*/ 2198 w 93"/>
                  <a:gd name="T5" fmla="*/ 24022 h 166"/>
                  <a:gd name="T6" fmla="*/ 0 w 93"/>
                  <a:gd name="T7" fmla="*/ 22004 h 166"/>
                  <a:gd name="T8" fmla="*/ 0 60000 65536"/>
                  <a:gd name="T9" fmla="*/ 0 60000 65536"/>
                  <a:gd name="T10" fmla="*/ 0 60000 65536"/>
                  <a:gd name="T11" fmla="*/ 0 60000 65536"/>
                  <a:gd name="T12" fmla="*/ 0 w 93"/>
                  <a:gd name="T13" fmla="*/ 0 h 166"/>
                  <a:gd name="T14" fmla="*/ 93 w 93"/>
                  <a:gd name="T15" fmla="*/ 166 h 166"/>
                </a:gdLst>
                <a:ahLst/>
                <a:cxnLst>
                  <a:cxn ang="T8">
                    <a:pos x="T0" y="T1"/>
                  </a:cxn>
                  <a:cxn ang="T9">
                    <a:pos x="T2" y="T3"/>
                  </a:cxn>
                  <a:cxn ang="T10">
                    <a:pos x="T4" y="T5"/>
                  </a:cxn>
                  <a:cxn ang="T11">
                    <a:pos x="T6" y="T7"/>
                  </a:cxn>
                </a:cxnLst>
                <a:rect l="T12" t="T13" r="T14" b="T15"/>
                <a:pathLst>
                  <a:path w="93" h="166">
                    <a:moveTo>
                      <a:pt x="0" y="152"/>
                    </a:moveTo>
                    <a:lnTo>
                      <a:pt x="93" y="0"/>
                    </a:lnTo>
                    <a:lnTo>
                      <a:pt x="49" y="166"/>
                    </a:lnTo>
                    <a:lnTo>
                      <a:pt x="0" y="15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8" name="Line 195"/>
              <p:cNvSpPr>
                <a:spLocks noChangeShapeType="1"/>
              </p:cNvSpPr>
              <p:nvPr/>
            </p:nvSpPr>
            <p:spPr bwMode="gray">
              <a:xfrm>
                <a:off x="1085" y="1475"/>
                <a:ext cx="72"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9" name="Freeform 196"/>
              <p:cNvSpPr>
                <a:spLocks/>
              </p:cNvSpPr>
              <p:nvPr/>
            </p:nvSpPr>
            <p:spPr bwMode="gray">
              <a:xfrm>
                <a:off x="604" y="2504"/>
                <a:ext cx="135" cy="280"/>
              </a:xfrm>
              <a:custGeom>
                <a:avLst/>
                <a:gdLst>
                  <a:gd name="T0" fmla="*/ 0 w 93"/>
                  <a:gd name="T1" fmla="*/ 24955 h 170"/>
                  <a:gd name="T2" fmla="*/ 3873 w 93"/>
                  <a:gd name="T3" fmla="*/ 0 h 170"/>
                  <a:gd name="T4" fmla="*/ 2038 w 93"/>
                  <a:gd name="T5" fmla="*/ 17492 h 170"/>
                  <a:gd name="T6" fmla="*/ 0 w 93"/>
                  <a:gd name="T7" fmla="*/ 24955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170"/>
                    </a:moveTo>
                    <a:lnTo>
                      <a:pt x="93" y="0"/>
                    </a:lnTo>
                    <a:lnTo>
                      <a:pt x="49" y="119"/>
                    </a:lnTo>
                    <a:lnTo>
                      <a:pt x="0" y="17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0" name="Freeform 197"/>
              <p:cNvSpPr>
                <a:spLocks/>
              </p:cNvSpPr>
              <p:nvPr/>
            </p:nvSpPr>
            <p:spPr bwMode="gray">
              <a:xfrm>
                <a:off x="675" y="2329"/>
                <a:ext cx="136" cy="371"/>
              </a:xfrm>
              <a:custGeom>
                <a:avLst/>
                <a:gdLst>
                  <a:gd name="T0" fmla="*/ 4166 w 93"/>
                  <a:gd name="T1" fmla="*/ 0 h 225"/>
                  <a:gd name="T2" fmla="*/ 0 w 93"/>
                  <a:gd name="T3" fmla="*/ 33448 h 225"/>
                  <a:gd name="T4" fmla="*/ 1952 w 93"/>
                  <a:gd name="T5" fmla="*/ 15821 h 225"/>
                  <a:gd name="T6" fmla="*/ 4166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22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1" name="Line 198"/>
              <p:cNvSpPr>
                <a:spLocks noChangeShapeType="1"/>
              </p:cNvSpPr>
              <p:nvPr/>
            </p:nvSpPr>
            <p:spPr bwMode="gray">
              <a:xfrm flipV="1">
                <a:off x="604" y="2700"/>
                <a:ext cx="71" cy="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2" name="Line 199"/>
              <p:cNvSpPr>
                <a:spLocks noChangeShapeType="1"/>
              </p:cNvSpPr>
              <p:nvPr/>
            </p:nvSpPr>
            <p:spPr bwMode="gray">
              <a:xfrm flipH="1">
                <a:off x="675" y="2329"/>
                <a:ext cx="136" cy="3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3" name="Freeform 200"/>
              <p:cNvSpPr>
                <a:spLocks/>
              </p:cNvSpPr>
              <p:nvPr/>
            </p:nvSpPr>
            <p:spPr bwMode="gray">
              <a:xfrm>
                <a:off x="2462" y="2927"/>
                <a:ext cx="138" cy="61"/>
              </a:xfrm>
              <a:custGeom>
                <a:avLst/>
                <a:gdLst>
                  <a:gd name="T0" fmla="*/ 2303 w 94"/>
                  <a:gd name="T1" fmla="*/ 0 h 37"/>
                  <a:gd name="T2" fmla="*/ 4379 w 94"/>
                  <a:gd name="T3" fmla="*/ 5520 h 37"/>
                  <a:gd name="T4" fmla="*/ 0 w 94"/>
                  <a:gd name="T5" fmla="*/ 3439 h 37"/>
                  <a:gd name="T6" fmla="*/ 2303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4" name="Freeform 201"/>
              <p:cNvSpPr>
                <a:spLocks/>
              </p:cNvSpPr>
              <p:nvPr/>
            </p:nvSpPr>
            <p:spPr bwMode="gray">
              <a:xfrm>
                <a:off x="2535" y="2927"/>
                <a:ext cx="136" cy="61"/>
              </a:xfrm>
              <a:custGeom>
                <a:avLst/>
                <a:gdLst>
                  <a:gd name="T0" fmla="*/ 4166 w 93"/>
                  <a:gd name="T1" fmla="*/ 2086 h 37"/>
                  <a:gd name="T2" fmla="*/ 0 w 93"/>
                  <a:gd name="T3" fmla="*/ 0 h 37"/>
                  <a:gd name="T4" fmla="*/ 1952 w 93"/>
                  <a:gd name="T5" fmla="*/ 5520 h 37"/>
                  <a:gd name="T6" fmla="*/ 4166 w 93"/>
                  <a:gd name="T7" fmla="*/ 2086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5" name="Line 202"/>
              <p:cNvSpPr>
                <a:spLocks noChangeShapeType="1"/>
              </p:cNvSpPr>
              <p:nvPr/>
            </p:nvSpPr>
            <p:spPr bwMode="gray">
              <a:xfrm flipH="1" flipV="1">
                <a:off x="2535" y="2927"/>
                <a:ext cx="13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6" name="Line 203"/>
              <p:cNvSpPr>
                <a:spLocks noChangeShapeType="1"/>
              </p:cNvSpPr>
              <p:nvPr/>
            </p:nvSpPr>
            <p:spPr bwMode="gray">
              <a:xfrm flipV="1">
                <a:off x="2462" y="2927"/>
                <a:ext cx="73"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7" name="Line 204"/>
              <p:cNvSpPr>
                <a:spLocks noChangeShapeType="1"/>
              </p:cNvSpPr>
              <p:nvPr/>
            </p:nvSpPr>
            <p:spPr bwMode="gray">
              <a:xfrm flipH="1" flipV="1">
                <a:off x="1812" y="1967"/>
                <a:ext cx="99" cy="1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8" name="Freeform 205"/>
              <p:cNvSpPr>
                <a:spLocks/>
              </p:cNvSpPr>
              <p:nvPr/>
            </p:nvSpPr>
            <p:spPr bwMode="gray">
              <a:xfrm>
                <a:off x="876" y="1641"/>
                <a:ext cx="143" cy="507"/>
              </a:xfrm>
              <a:custGeom>
                <a:avLst/>
                <a:gdLst>
                  <a:gd name="T0" fmla="*/ 4294 w 98"/>
                  <a:gd name="T1" fmla="*/ 0 h 308"/>
                  <a:gd name="T2" fmla="*/ 0 w 98"/>
                  <a:gd name="T3" fmla="*/ 44991 h 308"/>
                  <a:gd name="T4" fmla="*/ 2151 w 98"/>
                  <a:gd name="T5" fmla="*/ 26878 h 308"/>
                  <a:gd name="T6" fmla="*/ 4294 w 98"/>
                  <a:gd name="T7" fmla="*/ 0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98" y="0"/>
                    </a:moveTo>
                    <a:lnTo>
                      <a:pt x="0" y="308"/>
                    </a:lnTo>
                    <a:lnTo>
                      <a:pt x="49" y="184"/>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9" name="Line 206"/>
              <p:cNvSpPr>
                <a:spLocks noChangeShapeType="1"/>
              </p:cNvSpPr>
              <p:nvPr/>
            </p:nvSpPr>
            <p:spPr bwMode="gray">
              <a:xfrm flipH="1">
                <a:off x="876" y="1687"/>
                <a:ext cx="124" cy="4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0" name="Freeform 207"/>
              <p:cNvSpPr>
                <a:spLocks/>
              </p:cNvSpPr>
              <p:nvPr/>
            </p:nvSpPr>
            <p:spPr bwMode="gray">
              <a:xfrm>
                <a:off x="811" y="1944"/>
                <a:ext cx="137" cy="385"/>
              </a:xfrm>
              <a:custGeom>
                <a:avLst/>
                <a:gdLst>
                  <a:gd name="T0" fmla="*/ 0 w 94"/>
                  <a:gd name="T1" fmla="*/ 33974 h 234"/>
                  <a:gd name="T2" fmla="*/ 4066 w 94"/>
                  <a:gd name="T3" fmla="*/ 0 h 234"/>
                  <a:gd name="T4" fmla="*/ 1954 w 94"/>
                  <a:gd name="T5" fmla="*/ 18047 h 234"/>
                  <a:gd name="T6" fmla="*/ 0 w 94"/>
                  <a:gd name="T7" fmla="*/ 33974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0" y="234"/>
                    </a:moveTo>
                    <a:lnTo>
                      <a:pt x="94" y="0"/>
                    </a:lnTo>
                    <a:lnTo>
                      <a:pt x="45" y="124"/>
                    </a:lnTo>
                    <a:lnTo>
                      <a:pt x="0" y="2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1" name="Line 208"/>
              <p:cNvSpPr>
                <a:spLocks noChangeShapeType="1"/>
              </p:cNvSpPr>
              <p:nvPr/>
            </p:nvSpPr>
            <p:spPr bwMode="gray">
              <a:xfrm flipV="1">
                <a:off x="811" y="2148"/>
                <a:ext cx="65" cy="18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2" name="Freeform 209"/>
              <p:cNvSpPr>
                <a:spLocks/>
              </p:cNvSpPr>
              <p:nvPr/>
            </p:nvSpPr>
            <p:spPr bwMode="gray">
              <a:xfrm>
                <a:off x="1845" y="2050"/>
                <a:ext cx="137" cy="174"/>
              </a:xfrm>
              <a:custGeom>
                <a:avLst/>
                <a:gdLst>
                  <a:gd name="T0" fmla="*/ 1954 w 94"/>
                  <a:gd name="T1" fmla="*/ 4015 h 106"/>
                  <a:gd name="T2" fmla="*/ 4066 w 94"/>
                  <a:gd name="T3" fmla="*/ 15066 h 106"/>
                  <a:gd name="T4" fmla="*/ 0 w 94"/>
                  <a:gd name="T5" fmla="*/ 0 h 106"/>
                  <a:gd name="T6" fmla="*/ 1954 w 94"/>
                  <a:gd name="T7" fmla="*/ 4015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28"/>
                    </a:moveTo>
                    <a:lnTo>
                      <a:pt x="94" y="106"/>
                    </a:lnTo>
                    <a:lnTo>
                      <a:pt x="0" y="0"/>
                    </a:lnTo>
                    <a:lnTo>
                      <a:pt x="45"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3" name="Freeform 210"/>
              <p:cNvSpPr>
                <a:spLocks/>
              </p:cNvSpPr>
              <p:nvPr/>
            </p:nvSpPr>
            <p:spPr bwMode="gray">
              <a:xfrm>
                <a:off x="1911" y="2096"/>
                <a:ext cx="136" cy="204"/>
              </a:xfrm>
              <a:custGeom>
                <a:avLst/>
                <a:gdLst>
                  <a:gd name="T0" fmla="*/ 4166 w 93"/>
                  <a:gd name="T1" fmla="*/ 18042 h 124"/>
                  <a:gd name="T2" fmla="*/ 0 w 93"/>
                  <a:gd name="T3" fmla="*/ 0 h 124"/>
                  <a:gd name="T4" fmla="*/ 2198 w 93"/>
                  <a:gd name="T5" fmla="*/ 11319 h 124"/>
                  <a:gd name="T6" fmla="*/ 4166 w 93"/>
                  <a:gd name="T7" fmla="*/ 18042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9"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4" name="Line 211"/>
              <p:cNvSpPr>
                <a:spLocks noChangeShapeType="1"/>
              </p:cNvSpPr>
              <p:nvPr/>
            </p:nvSpPr>
            <p:spPr bwMode="gray">
              <a:xfrm flipH="1" flipV="1">
                <a:off x="1911" y="2096"/>
                <a:ext cx="136" cy="2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5" name="Freeform 212"/>
              <p:cNvSpPr>
                <a:spLocks/>
              </p:cNvSpPr>
              <p:nvPr/>
            </p:nvSpPr>
            <p:spPr bwMode="gray">
              <a:xfrm>
                <a:off x="1982" y="2224"/>
                <a:ext cx="136" cy="204"/>
              </a:xfrm>
              <a:custGeom>
                <a:avLst/>
                <a:gdLst>
                  <a:gd name="T0" fmla="*/ 1952 w 93"/>
                  <a:gd name="T1" fmla="*/ 6724 h 124"/>
                  <a:gd name="T2" fmla="*/ 4166 w 93"/>
                  <a:gd name="T3" fmla="*/ 18042 h 124"/>
                  <a:gd name="T4" fmla="*/ 0 w 93"/>
                  <a:gd name="T5" fmla="*/ 0 h 124"/>
                  <a:gd name="T6" fmla="*/ 1952 w 93"/>
                  <a:gd name="T7" fmla="*/ 6724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46"/>
                    </a:moveTo>
                    <a:lnTo>
                      <a:pt x="93" y="124"/>
                    </a:lnTo>
                    <a:lnTo>
                      <a:pt x="0" y="0"/>
                    </a:lnTo>
                    <a:lnTo>
                      <a:pt x="44"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6" name="Freeform 213"/>
              <p:cNvSpPr>
                <a:spLocks/>
              </p:cNvSpPr>
              <p:nvPr/>
            </p:nvSpPr>
            <p:spPr bwMode="gray">
              <a:xfrm>
                <a:off x="2047" y="2300"/>
                <a:ext cx="143" cy="196"/>
              </a:xfrm>
              <a:custGeom>
                <a:avLst/>
                <a:gdLst>
                  <a:gd name="T0" fmla="*/ 4294 w 98"/>
                  <a:gd name="T1" fmla="*/ 17492 h 119"/>
                  <a:gd name="T2" fmla="*/ 0 w 98"/>
                  <a:gd name="T3" fmla="*/ 0 h 119"/>
                  <a:gd name="T4" fmla="*/ 2151 w 98"/>
                  <a:gd name="T5" fmla="*/ 11442 h 119"/>
                  <a:gd name="T6" fmla="*/ 4294 w 98"/>
                  <a:gd name="T7" fmla="*/ 17492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98" y="119"/>
                    </a:moveTo>
                    <a:lnTo>
                      <a:pt x="0" y="0"/>
                    </a:lnTo>
                    <a:lnTo>
                      <a:pt x="49" y="78"/>
                    </a:lnTo>
                    <a:lnTo>
                      <a:pt x="98"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7" name="Line 214"/>
              <p:cNvSpPr>
                <a:spLocks noChangeShapeType="1"/>
              </p:cNvSpPr>
              <p:nvPr/>
            </p:nvSpPr>
            <p:spPr bwMode="gray">
              <a:xfrm flipV="1">
                <a:off x="2600" y="2950"/>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8" name="Line 215"/>
              <p:cNvSpPr>
                <a:spLocks noChangeShapeType="1"/>
              </p:cNvSpPr>
              <p:nvPr/>
            </p:nvSpPr>
            <p:spPr bwMode="gray">
              <a:xfrm flipH="1" flipV="1">
                <a:off x="2047" y="2300"/>
                <a:ext cx="143" cy="19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9" name="Line 216"/>
              <p:cNvSpPr>
                <a:spLocks noChangeShapeType="1"/>
              </p:cNvSpPr>
              <p:nvPr/>
            </p:nvSpPr>
            <p:spPr bwMode="gray">
              <a:xfrm>
                <a:off x="1982" y="2224"/>
                <a:ext cx="65" cy="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0" name="Freeform 217"/>
              <p:cNvSpPr>
                <a:spLocks/>
              </p:cNvSpPr>
              <p:nvPr/>
            </p:nvSpPr>
            <p:spPr bwMode="gray">
              <a:xfrm>
                <a:off x="2118" y="2428"/>
                <a:ext cx="137" cy="173"/>
              </a:xfrm>
              <a:custGeom>
                <a:avLst/>
                <a:gdLst>
                  <a:gd name="T0" fmla="*/ 2099 w 94"/>
                  <a:gd name="T1" fmla="*/ 6111 h 105"/>
                  <a:gd name="T2" fmla="*/ 4066 w 94"/>
                  <a:gd name="T3" fmla="*/ 15484 h 105"/>
                  <a:gd name="T4" fmla="*/ 0 w 94"/>
                  <a:gd name="T5" fmla="*/ 0 h 105"/>
                  <a:gd name="T6" fmla="*/ 2099 w 94"/>
                  <a:gd name="T7" fmla="*/ 6111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49" y="41"/>
                    </a:moveTo>
                    <a:lnTo>
                      <a:pt x="94" y="10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1" name="Freeform 218"/>
              <p:cNvSpPr>
                <a:spLocks/>
              </p:cNvSpPr>
              <p:nvPr/>
            </p:nvSpPr>
            <p:spPr bwMode="gray">
              <a:xfrm>
                <a:off x="2190" y="2496"/>
                <a:ext cx="137" cy="151"/>
              </a:xfrm>
              <a:custGeom>
                <a:avLst/>
                <a:gdLst>
                  <a:gd name="T0" fmla="*/ 4066 w 94"/>
                  <a:gd name="T1" fmla="*/ 13057 h 92"/>
                  <a:gd name="T2" fmla="*/ 0 w 94"/>
                  <a:gd name="T3" fmla="*/ 0 h 92"/>
                  <a:gd name="T4" fmla="*/ 1954 w 94"/>
                  <a:gd name="T5" fmla="*/ 9052 h 92"/>
                  <a:gd name="T6" fmla="*/ 4066 w 94"/>
                  <a:gd name="T7" fmla="*/ 1305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64"/>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2" name="Freeform 219"/>
              <p:cNvSpPr>
                <a:spLocks/>
              </p:cNvSpPr>
              <p:nvPr/>
            </p:nvSpPr>
            <p:spPr bwMode="gray">
              <a:xfrm>
                <a:off x="532" y="2693"/>
                <a:ext cx="143" cy="188"/>
              </a:xfrm>
              <a:custGeom>
                <a:avLst/>
                <a:gdLst>
                  <a:gd name="T0" fmla="*/ 2151 w 98"/>
                  <a:gd name="T1" fmla="*/ 8190 h 114"/>
                  <a:gd name="T2" fmla="*/ 4294 w 98"/>
                  <a:gd name="T3" fmla="*/ 0 h 114"/>
                  <a:gd name="T4" fmla="*/ 0 w 98"/>
                  <a:gd name="T5" fmla="*/ 16955 h 114"/>
                  <a:gd name="T6" fmla="*/ 2151 w 98"/>
                  <a:gd name="T7" fmla="*/ 8190 h 114"/>
                  <a:gd name="T8" fmla="*/ 0 60000 65536"/>
                  <a:gd name="T9" fmla="*/ 0 60000 65536"/>
                  <a:gd name="T10" fmla="*/ 0 60000 65536"/>
                  <a:gd name="T11" fmla="*/ 0 60000 65536"/>
                  <a:gd name="T12" fmla="*/ 0 w 98"/>
                  <a:gd name="T13" fmla="*/ 0 h 114"/>
                  <a:gd name="T14" fmla="*/ 98 w 98"/>
                  <a:gd name="T15" fmla="*/ 114 h 114"/>
                </a:gdLst>
                <a:ahLst/>
                <a:cxnLst>
                  <a:cxn ang="T8">
                    <a:pos x="T0" y="T1"/>
                  </a:cxn>
                  <a:cxn ang="T9">
                    <a:pos x="T2" y="T3"/>
                  </a:cxn>
                  <a:cxn ang="T10">
                    <a:pos x="T4" y="T5"/>
                  </a:cxn>
                  <a:cxn ang="T11">
                    <a:pos x="T6" y="T7"/>
                  </a:cxn>
                </a:cxnLst>
                <a:rect l="T12" t="T13" r="T14" b="T15"/>
                <a:pathLst>
                  <a:path w="98" h="114">
                    <a:moveTo>
                      <a:pt x="49" y="55"/>
                    </a:moveTo>
                    <a:lnTo>
                      <a:pt x="98" y="0"/>
                    </a:lnTo>
                    <a:lnTo>
                      <a:pt x="0" y="114"/>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3" name="Freeform 220"/>
              <p:cNvSpPr>
                <a:spLocks/>
              </p:cNvSpPr>
              <p:nvPr/>
            </p:nvSpPr>
            <p:spPr bwMode="gray">
              <a:xfrm>
                <a:off x="604" y="2504"/>
                <a:ext cx="135" cy="280"/>
              </a:xfrm>
              <a:custGeom>
                <a:avLst/>
                <a:gdLst>
                  <a:gd name="T0" fmla="*/ 3873 w 93"/>
                  <a:gd name="T1" fmla="*/ 0 h 170"/>
                  <a:gd name="T2" fmla="*/ 0 w 93"/>
                  <a:gd name="T3" fmla="*/ 24955 h 170"/>
                  <a:gd name="T4" fmla="*/ 2038 w 93"/>
                  <a:gd name="T5" fmla="*/ 16821 h 170"/>
                  <a:gd name="T6" fmla="*/ 3873 w 93"/>
                  <a:gd name="T7" fmla="*/ 0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93" y="0"/>
                    </a:moveTo>
                    <a:lnTo>
                      <a:pt x="0" y="170"/>
                    </a:lnTo>
                    <a:lnTo>
                      <a:pt x="49" y="11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4" name="Line 221"/>
              <p:cNvSpPr>
                <a:spLocks noChangeShapeType="1"/>
              </p:cNvSpPr>
              <p:nvPr/>
            </p:nvSpPr>
            <p:spPr bwMode="gray">
              <a:xfrm flipH="1" flipV="1">
                <a:off x="2190" y="2496"/>
                <a:ext cx="137" cy="1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5" name="Line 222"/>
              <p:cNvSpPr>
                <a:spLocks noChangeShapeType="1"/>
              </p:cNvSpPr>
              <p:nvPr/>
            </p:nvSpPr>
            <p:spPr bwMode="gray">
              <a:xfrm>
                <a:off x="2118" y="2428"/>
                <a:ext cx="72" cy="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6" name="Freeform 223"/>
              <p:cNvSpPr>
                <a:spLocks/>
              </p:cNvSpPr>
              <p:nvPr/>
            </p:nvSpPr>
            <p:spPr bwMode="gray">
              <a:xfrm>
                <a:off x="1019" y="1384"/>
                <a:ext cx="138" cy="257"/>
              </a:xfrm>
              <a:custGeom>
                <a:avLst/>
                <a:gdLst>
                  <a:gd name="T0" fmla="*/ 2082 w 94"/>
                  <a:gd name="T1" fmla="*/ 8137 h 156"/>
                  <a:gd name="T2" fmla="*/ 4379 w 94"/>
                  <a:gd name="T3" fmla="*/ 0 h 156"/>
                  <a:gd name="T4" fmla="*/ 0 w 94"/>
                  <a:gd name="T5" fmla="*/ 22947 h 156"/>
                  <a:gd name="T6" fmla="*/ 2082 w 94"/>
                  <a:gd name="T7" fmla="*/ 813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55"/>
                    </a:moveTo>
                    <a:lnTo>
                      <a:pt x="94" y="0"/>
                    </a:lnTo>
                    <a:lnTo>
                      <a:pt x="0" y="156"/>
                    </a:lnTo>
                    <a:lnTo>
                      <a:pt x="45"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7" name="Freeform 224"/>
              <p:cNvSpPr>
                <a:spLocks/>
              </p:cNvSpPr>
              <p:nvPr/>
            </p:nvSpPr>
            <p:spPr bwMode="gray">
              <a:xfrm>
                <a:off x="1085" y="1225"/>
                <a:ext cx="136" cy="250"/>
              </a:xfrm>
              <a:custGeom>
                <a:avLst/>
                <a:gdLst>
                  <a:gd name="T0" fmla="*/ 4166 w 93"/>
                  <a:gd name="T1" fmla="*/ 0 h 152"/>
                  <a:gd name="T2" fmla="*/ 0 w 93"/>
                  <a:gd name="T3" fmla="*/ 22012 h 152"/>
                  <a:gd name="T4" fmla="*/ 2198 w 93"/>
                  <a:gd name="T5" fmla="*/ 14097 h 152"/>
                  <a:gd name="T6" fmla="*/ 4166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0"/>
                    </a:moveTo>
                    <a:lnTo>
                      <a:pt x="0" y="152"/>
                    </a:lnTo>
                    <a:lnTo>
                      <a:pt x="49" y="97"/>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8" name="Line 225"/>
              <p:cNvSpPr>
                <a:spLocks noChangeShapeType="1"/>
              </p:cNvSpPr>
              <p:nvPr/>
            </p:nvSpPr>
            <p:spPr bwMode="gray">
              <a:xfrm flipV="1">
                <a:off x="532" y="2784"/>
                <a:ext cx="72" cy="9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9" name="Line 226"/>
              <p:cNvSpPr>
                <a:spLocks noChangeShapeType="1"/>
              </p:cNvSpPr>
              <p:nvPr/>
            </p:nvSpPr>
            <p:spPr bwMode="gray">
              <a:xfrm flipH="1">
                <a:off x="604" y="2504"/>
                <a:ext cx="135" cy="28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0" name="Line 227"/>
              <p:cNvSpPr>
                <a:spLocks noChangeShapeType="1"/>
              </p:cNvSpPr>
              <p:nvPr/>
            </p:nvSpPr>
            <p:spPr bwMode="gray">
              <a:xfrm flipV="1">
                <a:off x="1019" y="1475"/>
                <a:ext cx="66" cy="1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1" name="Line 228"/>
              <p:cNvSpPr>
                <a:spLocks noChangeShapeType="1"/>
              </p:cNvSpPr>
              <p:nvPr/>
            </p:nvSpPr>
            <p:spPr bwMode="gray">
              <a:xfrm flipH="1">
                <a:off x="1085" y="1225"/>
                <a:ext cx="136" cy="2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2" name="Freeform 229"/>
              <p:cNvSpPr>
                <a:spLocks/>
              </p:cNvSpPr>
              <p:nvPr/>
            </p:nvSpPr>
            <p:spPr bwMode="gray">
              <a:xfrm>
                <a:off x="739" y="2247"/>
                <a:ext cx="137" cy="257"/>
              </a:xfrm>
              <a:custGeom>
                <a:avLst/>
                <a:gdLst>
                  <a:gd name="T0" fmla="*/ 0 w 94"/>
                  <a:gd name="T1" fmla="*/ 22947 h 156"/>
                  <a:gd name="T2" fmla="*/ 4066 w 94"/>
                  <a:gd name="T3" fmla="*/ 0 h 156"/>
                  <a:gd name="T4" fmla="*/ 2099 w 94"/>
                  <a:gd name="T5" fmla="*/ 7315 h 156"/>
                  <a:gd name="T6" fmla="*/ 0 w 94"/>
                  <a:gd name="T7" fmla="*/ 229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0" y="156"/>
                    </a:moveTo>
                    <a:lnTo>
                      <a:pt x="94" y="0"/>
                    </a:lnTo>
                    <a:lnTo>
                      <a:pt x="49" y="50"/>
                    </a:lnTo>
                    <a:lnTo>
                      <a:pt x="0"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3" name="Freeform 230"/>
              <p:cNvSpPr>
                <a:spLocks/>
              </p:cNvSpPr>
              <p:nvPr/>
            </p:nvSpPr>
            <p:spPr bwMode="gray">
              <a:xfrm>
                <a:off x="811" y="1944"/>
                <a:ext cx="137" cy="385"/>
              </a:xfrm>
              <a:custGeom>
                <a:avLst/>
                <a:gdLst>
                  <a:gd name="T0" fmla="*/ 4066 w 94"/>
                  <a:gd name="T1" fmla="*/ 0 h 234"/>
                  <a:gd name="T2" fmla="*/ 0 w 94"/>
                  <a:gd name="T3" fmla="*/ 33974 h 234"/>
                  <a:gd name="T4" fmla="*/ 1954 w 94"/>
                  <a:gd name="T5" fmla="*/ 26807 h 234"/>
                  <a:gd name="T6" fmla="*/ 4066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234"/>
                    </a:lnTo>
                    <a:lnTo>
                      <a:pt x="45" y="18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4" name="Line 231"/>
              <p:cNvSpPr>
                <a:spLocks noChangeShapeType="1"/>
              </p:cNvSpPr>
              <p:nvPr/>
            </p:nvSpPr>
            <p:spPr bwMode="gray">
              <a:xfrm flipH="1">
                <a:off x="1000" y="1641"/>
                <a:ext cx="19"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5" name="Freeform 232"/>
              <p:cNvSpPr>
                <a:spLocks/>
              </p:cNvSpPr>
              <p:nvPr/>
            </p:nvSpPr>
            <p:spPr bwMode="gray">
              <a:xfrm>
                <a:off x="2255" y="2601"/>
                <a:ext cx="136" cy="92"/>
              </a:xfrm>
              <a:custGeom>
                <a:avLst/>
                <a:gdLst>
                  <a:gd name="T0" fmla="*/ 2198 w 93"/>
                  <a:gd name="T1" fmla="*/ 4035 h 56"/>
                  <a:gd name="T2" fmla="*/ 4166 w 93"/>
                  <a:gd name="T3" fmla="*/ 8007 h 56"/>
                  <a:gd name="T4" fmla="*/ 0 w 93"/>
                  <a:gd name="T5" fmla="*/ 0 h 56"/>
                  <a:gd name="T6" fmla="*/ 2198 w 93"/>
                  <a:gd name="T7" fmla="*/ 4035 h 56"/>
                  <a:gd name="T8" fmla="*/ 0 60000 65536"/>
                  <a:gd name="T9" fmla="*/ 0 60000 65536"/>
                  <a:gd name="T10" fmla="*/ 0 60000 65536"/>
                  <a:gd name="T11" fmla="*/ 0 60000 65536"/>
                  <a:gd name="T12" fmla="*/ 0 w 93"/>
                  <a:gd name="T13" fmla="*/ 0 h 56"/>
                  <a:gd name="T14" fmla="*/ 93 w 93"/>
                  <a:gd name="T15" fmla="*/ 56 h 56"/>
                </a:gdLst>
                <a:ahLst/>
                <a:cxnLst>
                  <a:cxn ang="T8">
                    <a:pos x="T0" y="T1"/>
                  </a:cxn>
                  <a:cxn ang="T9">
                    <a:pos x="T2" y="T3"/>
                  </a:cxn>
                  <a:cxn ang="T10">
                    <a:pos x="T4" y="T5"/>
                  </a:cxn>
                  <a:cxn ang="T11">
                    <a:pos x="T6" y="T7"/>
                  </a:cxn>
                </a:cxnLst>
                <a:rect l="T12" t="T13" r="T14" b="T15"/>
                <a:pathLst>
                  <a:path w="93" h="56">
                    <a:moveTo>
                      <a:pt x="49" y="28"/>
                    </a:moveTo>
                    <a:lnTo>
                      <a:pt x="93" y="5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6" name="Freeform 233"/>
              <p:cNvSpPr>
                <a:spLocks/>
              </p:cNvSpPr>
              <p:nvPr/>
            </p:nvSpPr>
            <p:spPr bwMode="gray">
              <a:xfrm>
                <a:off x="2327" y="2647"/>
                <a:ext cx="135" cy="318"/>
              </a:xfrm>
              <a:custGeom>
                <a:avLst/>
                <a:gdLst>
                  <a:gd name="T0" fmla="*/ 3873 w 93"/>
                  <a:gd name="T1" fmla="*/ 28449 h 193"/>
                  <a:gd name="T2" fmla="*/ 0 w 93"/>
                  <a:gd name="T3" fmla="*/ 0 h 193"/>
                  <a:gd name="T4" fmla="*/ 1838 w 93"/>
                  <a:gd name="T5" fmla="*/ 4121 h 193"/>
                  <a:gd name="T6" fmla="*/ 3873 w 93"/>
                  <a:gd name="T7" fmla="*/ 28449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193"/>
                    </a:moveTo>
                    <a:lnTo>
                      <a:pt x="0" y="0"/>
                    </a:lnTo>
                    <a:lnTo>
                      <a:pt x="44" y="28"/>
                    </a:lnTo>
                    <a:lnTo>
                      <a:pt x="93" y="1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7" name="Freeform 234"/>
              <p:cNvSpPr>
                <a:spLocks/>
              </p:cNvSpPr>
              <p:nvPr/>
            </p:nvSpPr>
            <p:spPr bwMode="gray">
              <a:xfrm>
                <a:off x="2462" y="2965"/>
                <a:ext cx="138" cy="61"/>
              </a:xfrm>
              <a:custGeom>
                <a:avLst/>
                <a:gdLst>
                  <a:gd name="T0" fmla="*/ 4379 w 94"/>
                  <a:gd name="T1" fmla="*/ 2086 h 37"/>
                  <a:gd name="T2" fmla="*/ 0 w 94"/>
                  <a:gd name="T3" fmla="*/ 0 h 37"/>
                  <a:gd name="T4" fmla="*/ 2303 w 94"/>
                  <a:gd name="T5" fmla="*/ 5520 h 37"/>
                  <a:gd name="T6" fmla="*/ 4379 w 94"/>
                  <a:gd name="T7" fmla="*/ 2086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8" name="Line 235"/>
              <p:cNvSpPr>
                <a:spLocks noChangeShapeType="1"/>
              </p:cNvSpPr>
              <p:nvPr/>
            </p:nvSpPr>
            <p:spPr bwMode="gray">
              <a:xfrm>
                <a:off x="2462" y="2965"/>
                <a:ext cx="138"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9" name="Freeform 236"/>
              <p:cNvSpPr>
                <a:spLocks/>
              </p:cNvSpPr>
              <p:nvPr/>
            </p:nvSpPr>
            <p:spPr bwMode="gray">
              <a:xfrm>
                <a:off x="2391" y="2693"/>
                <a:ext cx="144" cy="333"/>
              </a:xfrm>
              <a:custGeom>
                <a:avLst/>
                <a:gdLst>
                  <a:gd name="T0" fmla="*/ 2065 w 99"/>
                  <a:gd name="T1" fmla="*/ 24447 h 202"/>
                  <a:gd name="T2" fmla="*/ 4185 w 99"/>
                  <a:gd name="T3" fmla="*/ 29949 h 202"/>
                  <a:gd name="T4" fmla="*/ 0 w 99"/>
                  <a:gd name="T5" fmla="*/ 0 h 202"/>
                  <a:gd name="T6" fmla="*/ 2065 w 99"/>
                  <a:gd name="T7" fmla="*/ 24447 h 202"/>
                  <a:gd name="T8" fmla="*/ 0 60000 65536"/>
                  <a:gd name="T9" fmla="*/ 0 60000 65536"/>
                  <a:gd name="T10" fmla="*/ 0 60000 65536"/>
                  <a:gd name="T11" fmla="*/ 0 60000 65536"/>
                  <a:gd name="T12" fmla="*/ 0 w 99"/>
                  <a:gd name="T13" fmla="*/ 0 h 202"/>
                  <a:gd name="T14" fmla="*/ 99 w 99"/>
                  <a:gd name="T15" fmla="*/ 202 h 202"/>
                </a:gdLst>
                <a:ahLst/>
                <a:cxnLst>
                  <a:cxn ang="T8">
                    <a:pos x="T0" y="T1"/>
                  </a:cxn>
                  <a:cxn ang="T9">
                    <a:pos x="T2" y="T3"/>
                  </a:cxn>
                  <a:cxn ang="T10">
                    <a:pos x="T4" y="T5"/>
                  </a:cxn>
                  <a:cxn ang="T11">
                    <a:pos x="T6" y="T7"/>
                  </a:cxn>
                </a:cxnLst>
                <a:rect l="T12" t="T13" r="T14" b="T15"/>
                <a:pathLst>
                  <a:path w="99" h="202">
                    <a:moveTo>
                      <a:pt x="49" y="165"/>
                    </a:moveTo>
                    <a:lnTo>
                      <a:pt x="99" y="202"/>
                    </a:lnTo>
                    <a:lnTo>
                      <a:pt x="0" y="0"/>
                    </a:lnTo>
                    <a:lnTo>
                      <a:pt x="4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0" name="Line 237"/>
              <p:cNvSpPr>
                <a:spLocks noChangeShapeType="1"/>
              </p:cNvSpPr>
              <p:nvPr/>
            </p:nvSpPr>
            <p:spPr bwMode="gray">
              <a:xfrm>
                <a:off x="2462" y="2965"/>
                <a:ext cx="2"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1" name="Line 238"/>
              <p:cNvSpPr>
                <a:spLocks noChangeShapeType="1"/>
              </p:cNvSpPr>
              <p:nvPr/>
            </p:nvSpPr>
            <p:spPr bwMode="gray">
              <a:xfrm flipV="1">
                <a:off x="739" y="2329"/>
                <a:ext cx="72" cy="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2" name="Line 239"/>
              <p:cNvSpPr>
                <a:spLocks noChangeShapeType="1"/>
              </p:cNvSpPr>
              <p:nvPr/>
            </p:nvSpPr>
            <p:spPr bwMode="gray">
              <a:xfrm flipH="1">
                <a:off x="811" y="1944"/>
                <a:ext cx="137" cy="38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3" name="Line 240"/>
              <p:cNvSpPr>
                <a:spLocks noChangeShapeType="1"/>
              </p:cNvSpPr>
              <p:nvPr/>
            </p:nvSpPr>
            <p:spPr bwMode="gray">
              <a:xfrm flipH="1" flipV="1">
                <a:off x="2327" y="2647"/>
                <a:ext cx="135" cy="31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4" name="Line 241"/>
              <p:cNvSpPr>
                <a:spLocks noChangeShapeType="1"/>
              </p:cNvSpPr>
              <p:nvPr/>
            </p:nvSpPr>
            <p:spPr bwMode="gray">
              <a:xfrm>
                <a:off x="2261" y="2601"/>
                <a:ext cx="66"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5" name="Line 242"/>
              <p:cNvSpPr>
                <a:spLocks noChangeShapeType="1"/>
              </p:cNvSpPr>
              <p:nvPr/>
            </p:nvSpPr>
            <p:spPr bwMode="gray">
              <a:xfrm>
                <a:off x="2462" y="2965"/>
                <a:ext cx="2"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 name="Line 243"/>
              <p:cNvSpPr>
                <a:spLocks noChangeShapeType="1"/>
              </p:cNvSpPr>
              <p:nvPr/>
            </p:nvSpPr>
            <p:spPr bwMode="gray">
              <a:xfrm>
                <a:off x="2398" y="2700"/>
                <a:ext cx="64" cy="26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7" name="Freeform 244"/>
              <p:cNvSpPr>
                <a:spLocks/>
              </p:cNvSpPr>
              <p:nvPr/>
            </p:nvSpPr>
            <p:spPr bwMode="gray">
              <a:xfrm>
                <a:off x="1774" y="2020"/>
                <a:ext cx="137" cy="158"/>
              </a:xfrm>
              <a:custGeom>
                <a:avLst/>
                <a:gdLst>
                  <a:gd name="T0" fmla="*/ 2099 w 94"/>
                  <a:gd name="T1" fmla="*/ 2643 h 96"/>
                  <a:gd name="T2" fmla="*/ 4066 w 94"/>
                  <a:gd name="T3" fmla="*/ 13999 h 96"/>
                  <a:gd name="T4" fmla="*/ 0 w 94"/>
                  <a:gd name="T5" fmla="*/ 0 h 96"/>
                  <a:gd name="T6" fmla="*/ 2099 w 94"/>
                  <a:gd name="T7" fmla="*/ 2643 h 96"/>
                  <a:gd name="T8" fmla="*/ 0 60000 65536"/>
                  <a:gd name="T9" fmla="*/ 0 60000 65536"/>
                  <a:gd name="T10" fmla="*/ 0 60000 65536"/>
                  <a:gd name="T11" fmla="*/ 0 60000 65536"/>
                  <a:gd name="T12" fmla="*/ 0 w 94"/>
                  <a:gd name="T13" fmla="*/ 0 h 96"/>
                  <a:gd name="T14" fmla="*/ 94 w 94"/>
                  <a:gd name="T15" fmla="*/ 96 h 96"/>
                </a:gdLst>
                <a:ahLst/>
                <a:cxnLst>
                  <a:cxn ang="T8">
                    <a:pos x="T0" y="T1"/>
                  </a:cxn>
                  <a:cxn ang="T9">
                    <a:pos x="T2" y="T3"/>
                  </a:cxn>
                  <a:cxn ang="T10">
                    <a:pos x="T4" y="T5"/>
                  </a:cxn>
                  <a:cxn ang="T11">
                    <a:pos x="T6" y="T7"/>
                  </a:cxn>
                </a:cxnLst>
                <a:rect l="T12" t="T13" r="T14" b="T15"/>
                <a:pathLst>
                  <a:path w="94" h="96">
                    <a:moveTo>
                      <a:pt x="49" y="18"/>
                    </a:moveTo>
                    <a:lnTo>
                      <a:pt x="94" y="96"/>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8" name="Freeform 245"/>
              <p:cNvSpPr>
                <a:spLocks/>
              </p:cNvSpPr>
              <p:nvPr/>
            </p:nvSpPr>
            <p:spPr bwMode="gray">
              <a:xfrm>
                <a:off x="1845" y="2050"/>
                <a:ext cx="137" cy="174"/>
              </a:xfrm>
              <a:custGeom>
                <a:avLst/>
                <a:gdLst>
                  <a:gd name="T0" fmla="*/ 4066 w 94"/>
                  <a:gd name="T1" fmla="*/ 15066 h 106"/>
                  <a:gd name="T2" fmla="*/ 0 w 94"/>
                  <a:gd name="T3" fmla="*/ 0 h 106"/>
                  <a:gd name="T4" fmla="*/ 1954 w 94"/>
                  <a:gd name="T5" fmla="*/ 11072 h 106"/>
                  <a:gd name="T6" fmla="*/ 4066 w 94"/>
                  <a:gd name="T7" fmla="*/ 15066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106"/>
                    </a:moveTo>
                    <a:lnTo>
                      <a:pt x="0" y="0"/>
                    </a:lnTo>
                    <a:lnTo>
                      <a:pt x="45" y="78"/>
                    </a:lnTo>
                    <a:lnTo>
                      <a:pt x="94"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9" name="Freeform 246"/>
              <p:cNvSpPr>
                <a:spLocks/>
              </p:cNvSpPr>
              <p:nvPr/>
            </p:nvSpPr>
            <p:spPr bwMode="gray">
              <a:xfrm>
                <a:off x="2535" y="2988"/>
                <a:ext cx="136" cy="61"/>
              </a:xfrm>
              <a:custGeom>
                <a:avLst/>
                <a:gdLst>
                  <a:gd name="T0" fmla="*/ 1952 w 93"/>
                  <a:gd name="T1" fmla="*/ 0 h 37"/>
                  <a:gd name="T2" fmla="*/ 4166 w 93"/>
                  <a:gd name="T3" fmla="*/ 5520 h 37"/>
                  <a:gd name="T4" fmla="*/ 0 w 93"/>
                  <a:gd name="T5" fmla="*/ 3439 h 37"/>
                  <a:gd name="T6" fmla="*/ 1952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0" name="Line 247"/>
              <p:cNvSpPr>
                <a:spLocks noChangeShapeType="1"/>
              </p:cNvSpPr>
              <p:nvPr/>
            </p:nvSpPr>
            <p:spPr bwMode="gray">
              <a:xfrm flipH="1" flipV="1">
                <a:off x="1845" y="2050"/>
                <a:ext cx="137" cy="1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1" name="Line 248"/>
              <p:cNvSpPr>
                <a:spLocks noChangeShapeType="1"/>
              </p:cNvSpPr>
              <p:nvPr/>
            </p:nvSpPr>
            <p:spPr bwMode="gray">
              <a:xfrm flipV="1">
                <a:off x="2535" y="2988"/>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2" name="Freeform 249"/>
              <p:cNvSpPr>
                <a:spLocks/>
              </p:cNvSpPr>
              <p:nvPr/>
            </p:nvSpPr>
            <p:spPr bwMode="gray">
              <a:xfrm>
                <a:off x="948" y="1641"/>
                <a:ext cx="137" cy="303"/>
              </a:xfrm>
              <a:custGeom>
                <a:avLst/>
                <a:gdLst>
                  <a:gd name="T0" fmla="*/ 0 w 94"/>
                  <a:gd name="T1" fmla="*/ 27003 h 184"/>
                  <a:gd name="T2" fmla="*/ 4066 w 94"/>
                  <a:gd name="T3" fmla="*/ 7458 h 184"/>
                  <a:gd name="T4" fmla="*/ 2099 w 94"/>
                  <a:gd name="T5" fmla="*/ 0 h 184"/>
                  <a:gd name="T6" fmla="*/ 0 w 94"/>
                  <a:gd name="T7" fmla="*/ 27003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0" y="184"/>
                    </a:moveTo>
                    <a:lnTo>
                      <a:pt x="94" y="51"/>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3" name="Freeform 250"/>
              <p:cNvSpPr>
                <a:spLocks/>
              </p:cNvSpPr>
              <p:nvPr/>
            </p:nvSpPr>
            <p:spPr bwMode="gray">
              <a:xfrm>
                <a:off x="1019" y="1384"/>
                <a:ext cx="138" cy="341"/>
              </a:xfrm>
              <a:custGeom>
                <a:avLst/>
                <a:gdLst>
                  <a:gd name="T0" fmla="*/ 2082 w 94"/>
                  <a:gd name="T1" fmla="*/ 30476 h 207"/>
                  <a:gd name="T2" fmla="*/ 0 w 94"/>
                  <a:gd name="T3" fmla="*/ 22939 h 207"/>
                  <a:gd name="T4" fmla="*/ 4379 w 94"/>
                  <a:gd name="T5" fmla="*/ 0 h 207"/>
                  <a:gd name="T6" fmla="*/ 2082 w 94"/>
                  <a:gd name="T7" fmla="*/ 30476 h 207"/>
                  <a:gd name="T8" fmla="*/ 0 60000 65536"/>
                  <a:gd name="T9" fmla="*/ 0 60000 65536"/>
                  <a:gd name="T10" fmla="*/ 0 60000 65536"/>
                  <a:gd name="T11" fmla="*/ 0 60000 65536"/>
                  <a:gd name="T12" fmla="*/ 0 w 94"/>
                  <a:gd name="T13" fmla="*/ 0 h 207"/>
                  <a:gd name="T14" fmla="*/ 94 w 94"/>
                  <a:gd name="T15" fmla="*/ 207 h 207"/>
                </a:gdLst>
                <a:ahLst/>
                <a:cxnLst>
                  <a:cxn ang="T8">
                    <a:pos x="T0" y="T1"/>
                  </a:cxn>
                  <a:cxn ang="T9">
                    <a:pos x="T2" y="T3"/>
                  </a:cxn>
                  <a:cxn ang="T10">
                    <a:pos x="T4" y="T5"/>
                  </a:cxn>
                  <a:cxn ang="T11">
                    <a:pos x="T6" y="T7"/>
                  </a:cxn>
                </a:cxnLst>
                <a:rect l="T12" t="T13" r="T14" b="T15"/>
                <a:pathLst>
                  <a:path w="94" h="207">
                    <a:moveTo>
                      <a:pt x="45" y="207"/>
                    </a:moveTo>
                    <a:lnTo>
                      <a:pt x="0" y="156"/>
                    </a:lnTo>
                    <a:lnTo>
                      <a:pt x="94" y="0"/>
                    </a:lnTo>
                    <a:lnTo>
                      <a:pt x="45"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4" name="Line 251"/>
              <p:cNvSpPr>
                <a:spLocks noChangeShapeType="1"/>
              </p:cNvSpPr>
              <p:nvPr/>
            </p:nvSpPr>
            <p:spPr bwMode="gray">
              <a:xfrm flipV="1">
                <a:off x="980" y="1477"/>
                <a:ext cx="127" cy="40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5" name="Line 252"/>
              <p:cNvSpPr>
                <a:spLocks noChangeShapeType="1"/>
              </p:cNvSpPr>
              <p:nvPr/>
            </p:nvSpPr>
            <p:spPr bwMode="gray">
              <a:xfrm flipH="1">
                <a:off x="1019" y="1384"/>
                <a:ext cx="138" cy="25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 name="Freeform 253"/>
              <p:cNvSpPr>
                <a:spLocks/>
              </p:cNvSpPr>
              <p:nvPr/>
            </p:nvSpPr>
            <p:spPr bwMode="gray">
              <a:xfrm>
                <a:off x="466" y="2881"/>
                <a:ext cx="138" cy="168"/>
              </a:xfrm>
              <a:custGeom>
                <a:avLst/>
                <a:gdLst>
                  <a:gd name="T0" fmla="*/ 2082 w 94"/>
                  <a:gd name="T1" fmla="*/ 0 h 102"/>
                  <a:gd name="T2" fmla="*/ 4379 w 94"/>
                  <a:gd name="T3" fmla="*/ 14992 h 102"/>
                  <a:gd name="T4" fmla="*/ 0 w 94"/>
                  <a:gd name="T5" fmla="*/ 12956 h 102"/>
                  <a:gd name="T6" fmla="*/ 2082 w 94"/>
                  <a:gd name="T7" fmla="*/ 0 h 102"/>
                  <a:gd name="T8" fmla="*/ 0 60000 65536"/>
                  <a:gd name="T9" fmla="*/ 0 60000 65536"/>
                  <a:gd name="T10" fmla="*/ 0 60000 65536"/>
                  <a:gd name="T11" fmla="*/ 0 60000 65536"/>
                  <a:gd name="T12" fmla="*/ 0 w 94"/>
                  <a:gd name="T13" fmla="*/ 0 h 102"/>
                  <a:gd name="T14" fmla="*/ 94 w 94"/>
                  <a:gd name="T15" fmla="*/ 102 h 102"/>
                </a:gdLst>
                <a:ahLst/>
                <a:cxnLst>
                  <a:cxn ang="T8">
                    <a:pos x="T0" y="T1"/>
                  </a:cxn>
                  <a:cxn ang="T9">
                    <a:pos x="T2" y="T3"/>
                  </a:cxn>
                  <a:cxn ang="T10">
                    <a:pos x="T4" y="T5"/>
                  </a:cxn>
                  <a:cxn ang="T11">
                    <a:pos x="T6" y="T7"/>
                  </a:cxn>
                </a:cxnLst>
                <a:rect l="T12" t="T13" r="T14" b="T15"/>
                <a:pathLst>
                  <a:path w="94" h="102">
                    <a:moveTo>
                      <a:pt x="45" y="0"/>
                    </a:moveTo>
                    <a:lnTo>
                      <a:pt x="94" y="102"/>
                    </a:lnTo>
                    <a:lnTo>
                      <a:pt x="0" y="8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7" name="Freeform 254"/>
              <p:cNvSpPr>
                <a:spLocks/>
              </p:cNvSpPr>
              <p:nvPr/>
            </p:nvSpPr>
            <p:spPr bwMode="gray">
              <a:xfrm>
                <a:off x="532" y="2693"/>
                <a:ext cx="143" cy="356"/>
              </a:xfrm>
              <a:custGeom>
                <a:avLst/>
                <a:gdLst>
                  <a:gd name="T0" fmla="*/ 4294 w 98"/>
                  <a:gd name="T1" fmla="*/ 0 h 216"/>
                  <a:gd name="T2" fmla="*/ 0 w 98"/>
                  <a:gd name="T3" fmla="*/ 16882 h 216"/>
                  <a:gd name="T4" fmla="*/ 2151 w 98"/>
                  <a:gd name="T5" fmla="*/ 31948 h 216"/>
                  <a:gd name="T6" fmla="*/ 4294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98" y="0"/>
                    </a:moveTo>
                    <a:lnTo>
                      <a:pt x="0" y="114"/>
                    </a:lnTo>
                    <a:lnTo>
                      <a:pt x="49" y="216"/>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8" name="Freeform 255"/>
              <p:cNvSpPr>
                <a:spLocks/>
              </p:cNvSpPr>
              <p:nvPr/>
            </p:nvSpPr>
            <p:spPr bwMode="gray">
              <a:xfrm>
                <a:off x="1911" y="2178"/>
                <a:ext cx="136" cy="175"/>
              </a:xfrm>
              <a:custGeom>
                <a:avLst/>
                <a:gdLst>
                  <a:gd name="T0" fmla="*/ 2198 w 93"/>
                  <a:gd name="T1" fmla="*/ 4167 h 106"/>
                  <a:gd name="T2" fmla="*/ 4166 w 93"/>
                  <a:gd name="T3" fmla="*/ 15933 h 106"/>
                  <a:gd name="T4" fmla="*/ 0 w 93"/>
                  <a:gd name="T5" fmla="*/ 0 h 106"/>
                  <a:gd name="T6" fmla="*/ 2198 w 93"/>
                  <a:gd name="T7" fmla="*/ 416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28"/>
                    </a:moveTo>
                    <a:lnTo>
                      <a:pt x="93" y="10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9" name="Freeform 256"/>
              <p:cNvSpPr>
                <a:spLocks/>
              </p:cNvSpPr>
              <p:nvPr/>
            </p:nvSpPr>
            <p:spPr bwMode="gray">
              <a:xfrm>
                <a:off x="1982" y="2224"/>
                <a:ext cx="136" cy="204"/>
              </a:xfrm>
              <a:custGeom>
                <a:avLst/>
                <a:gdLst>
                  <a:gd name="T0" fmla="*/ 4166 w 93"/>
                  <a:gd name="T1" fmla="*/ 18042 h 124"/>
                  <a:gd name="T2" fmla="*/ 0 w 93"/>
                  <a:gd name="T3" fmla="*/ 0 h 124"/>
                  <a:gd name="T4" fmla="*/ 1952 w 93"/>
                  <a:gd name="T5" fmla="*/ 11319 h 124"/>
                  <a:gd name="T6" fmla="*/ 4166 w 93"/>
                  <a:gd name="T7" fmla="*/ 18042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0" name="Freeform 257"/>
              <p:cNvSpPr>
                <a:spLocks/>
              </p:cNvSpPr>
              <p:nvPr/>
            </p:nvSpPr>
            <p:spPr bwMode="gray">
              <a:xfrm>
                <a:off x="1157" y="1225"/>
                <a:ext cx="135" cy="280"/>
              </a:xfrm>
              <a:custGeom>
                <a:avLst/>
                <a:gdLst>
                  <a:gd name="T0" fmla="*/ 0 w 93"/>
                  <a:gd name="T1" fmla="*/ 14293 h 170"/>
                  <a:gd name="T2" fmla="*/ 3873 w 93"/>
                  <a:gd name="T3" fmla="*/ 24955 h 170"/>
                  <a:gd name="T4" fmla="*/ 1838 w 93"/>
                  <a:gd name="T5" fmla="*/ 0 h 170"/>
                  <a:gd name="T6" fmla="*/ 0 w 93"/>
                  <a:gd name="T7" fmla="*/ 14293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97"/>
                    </a:moveTo>
                    <a:lnTo>
                      <a:pt x="93" y="170"/>
                    </a:lnTo>
                    <a:lnTo>
                      <a:pt x="44" y="0"/>
                    </a:lnTo>
                    <a:lnTo>
                      <a:pt x="0"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1" name="Line 258"/>
              <p:cNvSpPr>
                <a:spLocks noChangeShapeType="1"/>
              </p:cNvSpPr>
              <p:nvPr/>
            </p:nvSpPr>
            <p:spPr bwMode="gray">
              <a:xfrm flipV="1">
                <a:off x="466" y="2881"/>
                <a:ext cx="66" cy="14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2" name="Line 259"/>
              <p:cNvSpPr>
                <a:spLocks noChangeShapeType="1"/>
              </p:cNvSpPr>
              <p:nvPr/>
            </p:nvSpPr>
            <p:spPr bwMode="gray">
              <a:xfrm flipH="1">
                <a:off x="532" y="2693"/>
                <a:ext cx="143" cy="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3" name="Freeform 260"/>
              <p:cNvSpPr>
                <a:spLocks/>
              </p:cNvSpPr>
              <p:nvPr/>
            </p:nvSpPr>
            <p:spPr bwMode="gray">
              <a:xfrm>
                <a:off x="675" y="2504"/>
                <a:ext cx="136" cy="189"/>
              </a:xfrm>
              <a:custGeom>
                <a:avLst/>
                <a:gdLst>
                  <a:gd name="T0" fmla="*/ 1952 w 93"/>
                  <a:gd name="T1" fmla="*/ 0 h 115"/>
                  <a:gd name="T2" fmla="*/ 4166 w 93"/>
                  <a:gd name="T3" fmla="*/ 0 h 115"/>
                  <a:gd name="T4" fmla="*/ 0 w 93"/>
                  <a:gd name="T5" fmla="*/ 16563 h 115"/>
                  <a:gd name="T6" fmla="*/ 1952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0"/>
                    </a:lnTo>
                    <a:lnTo>
                      <a:pt x="0" y="115"/>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4" name="Freeform 261"/>
              <p:cNvSpPr>
                <a:spLocks/>
              </p:cNvSpPr>
              <p:nvPr/>
            </p:nvSpPr>
            <p:spPr bwMode="gray">
              <a:xfrm>
                <a:off x="739" y="2247"/>
                <a:ext cx="137" cy="257"/>
              </a:xfrm>
              <a:custGeom>
                <a:avLst/>
                <a:gdLst>
                  <a:gd name="T0" fmla="*/ 4066 w 94"/>
                  <a:gd name="T1" fmla="*/ 0 h 156"/>
                  <a:gd name="T2" fmla="*/ 0 w 94"/>
                  <a:gd name="T3" fmla="*/ 22947 h 156"/>
                  <a:gd name="T4" fmla="*/ 2099 w 94"/>
                  <a:gd name="T5" fmla="*/ 22947 h 156"/>
                  <a:gd name="T6" fmla="*/ 4066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0"/>
                    </a:moveTo>
                    <a:lnTo>
                      <a:pt x="0" y="156"/>
                    </a:lnTo>
                    <a:lnTo>
                      <a:pt x="49" y="15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5" name="Line 262"/>
              <p:cNvSpPr>
                <a:spLocks noChangeShapeType="1"/>
              </p:cNvSpPr>
              <p:nvPr/>
            </p:nvSpPr>
            <p:spPr bwMode="gray">
              <a:xfrm flipH="1" flipV="1">
                <a:off x="1982" y="2224"/>
                <a:ext cx="136" cy="2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 name="Line 263"/>
              <p:cNvSpPr>
                <a:spLocks noChangeShapeType="1"/>
              </p:cNvSpPr>
              <p:nvPr/>
            </p:nvSpPr>
            <p:spPr bwMode="gray">
              <a:xfrm>
                <a:off x="1911" y="2178"/>
                <a:ext cx="71"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 name="Line 264"/>
              <p:cNvSpPr>
                <a:spLocks noChangeShapeType="1"/>
              </p:cNvSpPr>
              <p:nvPr/>
            </p:nvSpPr>
            <p:spPr bwMode="gray">
              <a:xfrm flipH="1" flipV="1">
                <a:off x="1221" y="1225"/>
                <a:ext cx="19" cy="2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 name="Line 265"/>
              <p:cNvSpPr>
                <a:spLocks noChangeShapeType="1"/>
              </p:cNvSpPr>
              <p:nvPr/>
            </p:nvSpPr>
            <p:spPr bwMode="gray">
              <a:xfrm flipV="1">
                <a:off x="675" y="2504"/>
                <a:ext cx="64" cy="1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 name="Line 266"/>
              <p:cNvSpPr>
                <a:spLocks noChangeShapeType="1"/>
              </p:cNvSpPr>
              <p:nvPr/>
            </p:nvSpPr>
            <p:spPr bwMode="gray">
              <a:xfrm flipH="1">
                <a:off x="739" y="2247"/>
                <a:ext cx="137" cy="25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0" name="Freeform 267"/>
              <p:cNvSpPr>
                <a:spLocks/>
              </p:cNvSpPr>
              <p:nvPr/>
            </p:nvSpPr>
            <p:spPr bwMode="gray">
              <a:xfrm>
                <a:off x="2047" y="2353"/>
                <a:ext cx="143" cy="204"/>
              </a:xfrm>
              <a:custGeom>
                <a:avLst/>
                <a:gdLst>
                  <a:gd name="T0" fmla="*/ 2151 w 98"/>
                  <a:gd name="T1" fmla="*/ 6724 h 124"/>
                  <a:gd name="T2" fmla="*/ 4294 w 98"/>
                  <a:gd name="T3" fmla="*/ 18042 h 124"/>
                  <a:gd name="T4" fmla="*/ 0 w 98"/>
                  <a:gd name="T5" fmla="*/ 0 h 124"/>
                  <a:gd name="T6" fmla="*/ 2151 w 98"/>
                  <a:gd name="T7" fmla="*/ 6724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49" y="46"/>
                    </a:moveTo>
                    <a:lnTo>
                      <a:pt x="98"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 name="Freeform 268"/>
              <p:cNvSpPr>
                <a:spLocks/>
              </p:cNvSpPr>
              <p:nvPr/>
            </p:nvSpPr>
            <p:spPr bwMode="gray">
              <a:xfrm>
                <a:off x="2118" y="2428"/>
                <a:ext cx="137" cy="173"/>
              </a:xfrm>
              <a:custGeom>
                <a:avLst/>
                <a:gdLst>
                  <a:gd name="T0" fmla="*/ 4066 w 94"/>
                  <a:gd name="T1" fmla="*/ 15484 h 105"/>
                  <a:gd name="T2" fmla="*/ 0 w 94"/>
                  <a:gd name="T3" fmla="*/ 0 h 105"/>
                  <a:gd name="T4" fmla="*/ 2099 w 94"/>
                  <a:gd name="T5" fmla="*/ 11561 h 105"/>
                  <a:gd name="T6" fmla="*/ 4066 w 94"/>
                  <a:gd name="T7" fmla="*/ 15484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94" y="105"/>
                    </a:moveTo>
                    <a:lnTo>
                      <a:pt x="0" y="0"/>
                    </a:lnTo>
                    <a:lnTo>
                      <a:pt x="49" y="78"/>
                    </a:lnTo>
                    <a:lnTo>
                      <a:pt x="94" y="10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 name="Line 269"/>
              <p:cNvSpPr>
                <a:spLocks noChangeShapeType="1"/>
              </p:cNvSpPr>
              <p:nvPr/>
            </p:nvSpPr>
            <p:spPr bwMode="gray">
              <a:xfrm flipH="1" flipV="1">
                <a:off x="2118" y="2428"/>
                <a:ext cx="137" cy="17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3" name="Line 270"/>
              <p:cNvSpPr>
                <a:spLocks noChangeShapeType="1"/>
              </p:cNvSpPr>
              <p:nvPr/>
            </p:nvSpPr>
            <p:spPr bwMode="gray">
              <a:xfrm>
                <a:off x="2047" y="2353"/>
                <a:ext cx="71" cy="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4" name="Freeform 271"/>
              <p:cNvSpPr>
                <a:spLocks/>
              </p:cNvSpPr>
              <p:nvPr/>
            </p:nvSpPr>
            <p:spPr bwMode="gray">
              <a:xfrm>
                <a:off x="2190" y="2557"/>
                <a:ext cx="137" cy="151"/>
              </a:xfrm>
              <a:custGeom>
                <a:avLst/>
                <a:gdLst>
                  <a:gd name="T0" fmla="*/ 1954 w 94"/>
                  <a:gd name="T1" fmla="*/ 3790 h 92"/>
                  <a:gd name="T2" fmla="*/ 4066 w 94"/>
                  <a:gd name="T3" fmla="*/ 13057 h 92"/>
                  <a:gd name="T4" fmla="*/ 0 w 94"/>
                  <a:gd name="T5" fmla="*/ 0 h 92"/>
                  <a:gd name="T6" fmla="*/ 1954 w 94"/>
                  <a:gd name="T7" fmla="*/ 3790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27"/>
                    </a:moveTo>
                    <a:lnTo>
                      <a:pt x="94" y="92"/>
                    </a:lnTo>
                    <a:lnTo>
                      <a:pt x="0" y="0"/>
                    </a:lnTo>
                    <a:lnTo>
                      <a:pt x="45" y="2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5" name="Freeform 272"/>
              <p:cNvSpPr>
                <a:spLocks/>
              </p:cNvSpPr>
              <p:nvPr/>
            </p:nvSpPr>
            <p:spPr bwMode="gray">
              <a:xfrm>
                <a:off x="2255" y="2601"/>
                <a:ext cx="136" cy="107"/>
              </a:xfrm>
              <a:custGeom>
                <a:avLst/>
                <a:gdLst>
                  <a:gd name="T0" fmla="*/ 4166 w 93"/>
                  <a:gd name="T1" fmla="*/ 8160 h 65"/>
                  <a:gd name="T2" fmla="*/ 0 w 93"/>
                  <a:gd name="T3" fmla="*/ 0 h 65"/>
                  <a:gd name="T4" fmla="*/ 2198 w 93"/>
                  <a:gd name="T5" fmla="*/ 9487 h 65"/>
                  <a:gd name="T6" fmla="*/ 4166 w 93"/>
                  <a:gd name="T7" fmla="*/ 8160 h 65"/>
                  <a:gd name="T8" fmla="*/ 0 60000 65536"/>
                  <a:gd name="T9" fmla="*/ 0 60000 65536"/>
                  <a:gd name="T10" fmla="*/ 0 60000 65536"/>
                  <a:gd name="T11" fmla="*/ 0 60000 65536"/>
                  <a:gd name="T12" fmla="*/ 0 w 93"/>
                  <a:gd name="T13" fmla="*/ 0 h 65"/>
                  <a:gd name="T14" fmla="*/ 93 w 93"/>
                  <a:gd name="T15" fmla="*/ 65 h 65"/>
                </a:gdLst>
                <a:ahLst/>
                <a:cxnLst>
                  <a:cxn ang="T8">
                    <a:pos x="T0" y="T1"/>
                  </a:cxn>
                  <a:cxn ang="T9">
                    <a:pos x="T2" y="T3"/>
                  </a:cxn>
                  <a:cxn ang="T10">
                    <a:pos x="T4" y="T5"/>
                  </a:cxn>
                  <a:cxn ang="T11">
                    <a:pos x="T6" y="T7"/>
                  </a:cxn>
                </a:cxnLst>
                <a:rect l="T12" t="T13" r="T14" b="T15"/>
                <a:pathLst>
                  <a:path w="93" h="65">
                    <a:moveTo>
                      <a:pt x="93" y="56"/>
                    </a:moveTo>
                    <a:lnTo>
                      <a:pt x="0" y="0"/>
                    </a:lnTo>
                    <a:lnTo>
                      <a:pt x="49" y="65"/>
                    </a:lnTo>
                    <a:lnTo>
                      <a:pt x="93" y="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6" name="Line 273"/>
              <p:cNvSpPr>
                <a:spLocks noChangeShapeType="1"/>
              </p:cNvSpPr>
              <p:nvPr/>
            </p:nvSpPr>
            <p:spPr bwMode="gray">
              <a:xfrm>
                <a:off x="2255" y="2601"/>
                <a:ext cx="6"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7" name="Freeform 274"/>
              <p:cNvSpPr>
                <a:spLocks/>
              </p:cNvSpPr>
              <p:nvPr/>
            </p:nvSpPr>
            <p:spPr bwMode="gray">
              <a:xfrm>
                <a:off x="876" y="1944"/>
                <a:ext cx="143" cy="303"/>
              </a:xfrm>
              <a:custGeom>
                <a:avLst/>
                <a:gdLst>
                  <a:gd name="T0" fmla="*/ 0 w 98"/>
                  <a:gd name="T1" fmla="*/ 27003 h 184"/>
                  <a:gd name="T2" fmla="*/ 4294 w 98"/>
                  <a:gd name="T3" fmla="*/ 12222 h 184"/>
                  <a:gd name="T4" fmla="*/ 2151 w 98"/>
                  <a:gd name="T5" fmla="*/ 0 h 184"/>
                  <a:gd name="T6" fmla="*/ 0 w 98"/>
                  <a:gd name="T7" fmla="*/ 27003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0" y="184"/>
                    </a:moveTo>
                    <a:lnTo>
                      <a:pt x="98" y="83"/>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8" name="Freeform 275"/>
              <p:cNvSpPr>
                <a:spLocks/>
              </p:cNvSpPr>
              <p:nvPr/>
            </p:nvSpPr>
            <p:spPr bwMode="gray">
              <a:xfrm>
                <a:off x="948" y="1725"/>
                <a:ext cx="137" cy="356"/>
              </a:xfrm>
              <a:custGeom>
                <a:avLst/>
                <a:gdLst>
                  <a:gd name="T0" fmla="*/ 4066 w 94"/>
                  <a:gd name="T1" fmla="*/ 0 h 216"/>
                  <a:gd name="T2" fmla="*/ 0 w 94"/>
                  <a:gd name="T3" fmla="*/ 19664 h 216"/>
                  <a:gd name="T4" fmla="*/ 2099 w 94"/>
                  <a:gd name="T5" fmla="*/ 31948 h 216"/>
                  <a:gd name="T6" fmla="*/ 4066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33"/>
                    </a:lnTo>
                    <a:lnTo>
                      <a:pt x="49"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9" name="Line 276"/>
              <p:cNvSpPr>
                <a:spLocks noChangeShapeType="1"/>
              </p:cNvSpPr>
              <p:nvPr/>
            </p:nvSpPr>
            <p:spPr bwMode="gray">
              <a:xfrm flipH="1" flipV="1">
                <a:off x="2255" y="2601"/>
                <a:ext cx="136" cy="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0" name="Line 277"/>
              <p:cNvSpPr>
                <a:spLocks noChangeShapeType="1"/>
              </p:cNvSpPr>
              <p:nvPr/>
            </p:nvSpPr>
            <p:spPr bwMode="gray">
              <a:xfrm>
                <a:off x="2190" y="2557"/>
                <a:ext cx="65" cy="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1" name="Line 278"/>
              <p:cNvSpPr>
                <a:spLocks noChangeShapeType="1"/>
              </p:cNvSpPr>
              <p:nvPr/>
            </p:nvSpPr>
            <p:spPr bwMode="gray">
              <a:xfrm flipV="1">
                <a:off x="876" y="1872"/>
                <a:ext cx="112" cy="37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2" name="Line 279"/>
              <p:cNvSpPr>
                <a:spLocks noChangeShapeType="1"/>
              </p:cNvSpPr>
              <p:nvPr/>
            </p:nvSpPr>
            <p:spPr bwMode="gray">
              <a:xfrm flipH="1">
                <a:off x="948" y="1725"/>
                <a:ext cx="137" cy="2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3" name="Freeform 280"/>
              <p:cNvSpPr>
                <a:spLocks/>
              </p:cNvSpPr>
              <p:nvPr/>
            </p:nvSpPr>
            <p:spPr bwMode="gray">
              <a:xfrm>
                <a:off x="2391" y="2693"/>
                <a:ext cx="144" cy="371"/>
              </a:xfrm>
              <a:custGeom>
                <a:avLst/>
                <a:gdLst>
                  <a:gd name="T0" fmla="*/ 4185 w 99"/>
                  <a:gd name="T1" fmla="*/ 29983 h 225"/>
                  <a:gd name="T2" fmla="*/ 0 w 99"/>
                  <a:gd name="T3" fmla="*/ 0 h 225"/>
                  <a:gd name="T4" fmla="*/ 2065 w 99"/>
                  <a:gd name="T5" fmla="*/ 33448 h 225"/>
                  <a:gd name="T6" fmla="*/ 4185 w 99"/>
                  <a:gd name="T7" fmla="*/ 29983 h 225"/>
                  <a:gd name="T8" fmla="*/ 0 60000 65536"/>
                  <a:gd name="T9" fmla="*/ 0 60000 65536"/>
                  <a:gd name="T10" fmla="*/ 0 60000 65536"/>
                  <a:gd name="T11" fmla="*/ 0 60000 65536"/>
                  <a:gd name="T12" fmla="*/ 0 w 99"/>
                  <a:gd name="T13" fmla="*/ 0 h 225"/>
                  <a:gd name="T14" fmla="*/ 99 w 99"/>
                  <a:gd name="T15" fmla="*/ 225 h 225"/>
                </a:gdLst>
                <a:ahLst/>
                <a:cxnLst>
                  <a:cxn ang="T8">
                    <a:pos x="T0" y="T1"/>
                  </a:cxn>
                  <a:cxn ang="T9">
                    <a:pos x="T2" y="T3"/>
                  </a:cxn>
                  <a:cxn ang="T10">
                    <a:pos x="T4" y="T5"/>
                  </a:cxn>
                  <a:cxn ang="T11">
                    <a:pos x="T6" y="T7"/>
                  </a:cxn>
                </a:cxnLst>
                <a:rect l="T12" t="T13" r="T14" b="T15"/>
                <a:pathLst>
                  <a:path w="99" h="225">
                    <a:moveTo>
                      <a:pt x="99" y="202"/>
                    </a:moveTo>
                    <a:lnTo>
                      <a:pt x="0" y="0"/>
                    </a:lnTo>
                    <a:lnTo>
                      <a:pt x="49" y="225"/>
                    </a:lnTo>
                    <a:lnTo>
                      <a:pt x="99" y="20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4" name="Line 281"/>
              <p:cNvSpPr>
                <a:spLocks noChangeShapeType="1"/>
              </p:cNvSpPr>
              <p:nvPr/>
            </p:nvSpPr>
            <p:spPr bwMode="gray">
              <a:xfrm>
                <a:off x="2391" y="2693"/>
                <a:ext cx="7" cy="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5" name="Freeform 282"/>
              <p:cNvSpPr>
                <a:spLocks/>
              </p:cNvSpPr>
              <p:nvPr/>
            </p:nvSpPr>
            <p:spPr bwMode="gray">
              <a:xfrm>
                <a:off x="2462" y="3026"/>
                <a:ext cx="138" cy="59"/>
              </a:xfrm>
              <a:custGeom>
                <a:avLst/>
                <a:gdLst>
                  <a:gd name="T0" fmla="*/ 2303 w 94"/>
                  <a:gd name="T1" fmla="*/ 0 h 36"/>
                  <a:gd name="T2" fmla="*/ 4379 w 94"/>
                  <a:gd name="T3" fmla="*/ 5058 h 36"/>
                  <a:gd name="T4" fmla="*/ 0 w 94"/>
                  <a:gd name="T5" fmla="*/ 3240 h 36"/>
                  <a:gd name="T6" fmla="*/ 2303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50" y="0"/>
                    </a:moveTo>
                    <a:lnTo>
                      <a:pt x="94" y="36"/>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6" name="Freeform 283"/>
              <p:cNvSpPr>
                <a:spLocks/>
              </p:cNvSpPr>
              <p:nvPr/>
            </p:nvSpPr>
            <p:spPr bwMode="gray">
              <a:xfrm>
                <a:off x="2535" y="3026"/>
                <a:ext cx="136" cy="59"/>
              </a:xfrm>
              <a:custGeom>
                <a:avLst/>
                <a:gdLst>
                  <a:gd name="T0" fmla="*/ 4166 w 93"/>
                  <a:gd name="T1" fmla="*/ 1977 h 36"/>
                  <a:gd name="T2" fmla="*/ 0 w 93"/>
                  <a:gd name="T3" fmla="*/ 0 h 36"/>
                  <a:gd name="T4" fmla="*/ 1952 w 93"/>
                  <a:gd name="T5" fmla="*/ 5058 h 36"/>
                  <a:gd name="T6" fmla="*/ 4166 w 93"/>
                  <a:gd name="T7" fmla="*/ 197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4"/>
                    </a:moveTo>
                    <a:lnTo>
                      <a:pt x="0" y="0"/>
                    </a:lnTo>
                    <a:lnTo>
                      <a:pt x="44" y="36"/>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 name="Freeform 284"/>
              <p:cNvSpPr>
                <a:spLocks/>
              </p:cNvSpPr>
              <p:nvPr/>
            </p:nvSpPr>
            <p:spPr bwMode="gray">
              <a:xfrm>
                <a:off x="395" y="3026"/>
                <a:ext cx="137" cy="59"/>
              </a:xfrm>
              <a:custGeom>
                <a:avLst/>
                <a:gdLst>
                  <a:gd name="T0" fmla="*/ 2099 w 94"/>
                  <a:gd name="T1" fmla="*/ 0 h 36"/>
                  <a:gd name="T2" fmla="*/ 4066 w 94"/>
                  <a:gd name="T3" fmla="*/ 5058 h 36"/>
                  <a:gd name="T4" fmla="*/ 0 w 94"/>
                  <a:gd name="T5" fmla="*/ 3240 h 36"/>
                  <a:gd name="T6" fmla="*/ 2099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49" y="0"/>
                    </a:moveTo>
                    <a:lnTo>
                      <a:pt x="94"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8" name="Freeform 285"/>
              <p:cNvSpPr>
                <a:spLocks/>
              </p:cNvSpPr>
              <p:nvPr/>
            </p:nvSpPr>
            <p:spPr bwMode="gray">
              <a:xfrm>
                <a:off x="466" y="3026"/>
                <a:ext cx="138" cy="59"/>
              </a:xfrm>
              <a:custGeom>
                <a:avLst/>
                <a:gdLst>
                  <a:gd name="T0" fmla="*/ 4379 w 94"/>
                  <a:gd name="T1" fmla="*/ 1977 h 36"/>
                  <a:gd name="T2" fmla="*/ 0 w 94"/>
                  <a:gd name="T3" fmla="*/ 0 h 36"/>
                  <a:gd name="T4" fmla="*/ 2082 w 94"/>
                  <a:gd name="T5" fmla="*/ 5058 h 36"/>
                  <a:gd name="T6" fmla="*/ 4379 w 94"/>
                  <a:gd name="T7" fmla="*/ 197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4"/>
                    </a:moveTo>
                    <a:lnTo>
                      <a:pt x="0" y="0"/>
                    </a:lnTo>
                    <a:lnTo>
                      <a:pt x="45" y="36"/>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9" name="Freeform 286"/>
              <p:cNvSpPr>
                <a:spLocks/>
              </p:cNvSpPr>
              <p:nvPr/>
            </p:nvSpPr>
            <p:spPr bwMode="gray">
              <a:xfrm>
                <a:off x="604" y="2693"/>
                <a:ext cx="135" cy="356"/>
              </a:xfrm>
              <a:custGeom>
                <a:avLst/>
                <a:gdLst>
                  <a:gd name="T0" fmla="*/ 2038 w 93"/>
                  <a:gd name="T1" fmla="*/ 0 h 216"/>
                  <a:gd name="T2" fmla="*/ 3873 w 93"/>
                  <a:gd name="T3" fmla="*/ 8722 h 216"/>
                  <a:gd name="T4" fmla="*/ 0 w 93"/>
                  <a:gd name="T5" fmla="*/ 31948 h 216"/>
                  <a:gd name="T6" fmla="*/ 2038 w 93"/>
                  <a:gd name="T7" fmla="*/ 0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49" y="0"/>
                    </a:moveTo>
                    <a:lnTo>
                      <a:pt x="93" y="59"/>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0" name="Freeform 287"/>
              <p:cNvSpPr>
                <a:spLocks/>
              </p:cNvSpPr>
              <p:nvPr/>
            </p:nvSpPr>
            <p:spPr bwMode="gray">
              <a:xfrm>
                <a:off x="675" y="2504"/>
                <a:ext cx="136" cy="286"/>
              </a:xfrm>
              <a:custGeom>
                <a:avLst/>
                <a:gdLst>
                  <a:gd name="T0" fmla="*/ 4166 w 93"/>
                  <a:gd name="T1" fmla="*/ 0 h 174"/>
                  <a:gd name="T2" fmla="*/ 0 w 93"/>
                  <a:gd name="T3" fmla="*/ 16570 h 174"/>
                  <a:gd name="T4" fmla="*/ 1952 w 93"/>
                  <a:gd name="T5" fmla="*/ 25063 h 174"/>
                  <a:gd name="T6" fmla="*/ 4166 w 93"/>
                  <a:gd name="T7" fmla="*/ 0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0"/>
                    </a:moveTo>
                    <a:lnTo>
                      <a:pt x="0" y="115"/>
                    </a:lnTo>
                    <a:lnTo>
                      <a:pt x="44" y="174"/>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1" name="Freeform 288"/>
              <p:cNvSpPr>
                <a:spLocks/>
              </p:cNvSpPr>
              <p:nvPr/>
            </p:nvSpPr>
            <p:spPr bwMode="gray">
              <a:xfrm>
                <a:off x="2327" y="2693"/>
                <a:ext cx="135" cy="371"/>
              </a:xfrm>
              <a:custGeom>
                <a:avLst/>
                <a:gdLst>
                  <a:gd name="T0" fmla="*/ 1838 w 93"/>
                  <a:gd name="T1" fmla="*/ 0 h 225"/>
                  <a:gd name="T2" fmla="*/ 3873 w 93"/>
                  <a:gd name="T3" fmla="*/ 33448 h 225"/>
                  <a:gd name="T4" fmla="*/ 0 w 93"/>
                  <a:gd name="T5" fmla="*/ 1367 h 225"/>
                  <a:gd name="T6" fmla="*/ 1838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4" y="0"/>
                    </a:moveTo>
                    <a:lnTo>
                      <a:pt x="93" y="225"/>
                    </a:lnTo>
                    <a:lnTo>
                      <a:pt x="0" y="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2" name="Freeform 289"/>
              <p:cNvSpPr>
                <a:spLocks/>
              </p:cNvSpPr>
              <p:nvPr/>
            </p:nvSpPr>
            <p:spPr bwMode="gray">
              <a:xfrm>
                <a:off x="1085" y="1384"/>
                <a:ext cx="136" cy="371"/>
              </a:xfrm>
              <a:custGeom>
                <a:avLst/>
                <a:gdLst>
                  <a:gd name="T0" fmla="*/ 0 w 93"/>
                  <a:gd name="T1" fmla="*/ 30725 h 225"/>
                  <a:gd name="T2" fmla="*/ 4166 w 93"/>
                  <a:gd name="T3" fmla="*/ 33448 h 225"/>
                  <a:gd name="T4" fmla="*/ 2198 w 93"/>
                  <a:gd name="T5" fmla="*/ 0 h 225"/>
                  <a:gd name="T6" fmla="*/ 0 w 93"/>
                  <a:gd name="T7" fmla="*/ 30725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07"/>
                    </a:moveTo>
                    <a:lnTo>
                      <a:pt x="93" y="225"/>
                    </a:lnTo>
                    <a:lnTo>
                      <a:pt x="49" y="0"/>
                    </a:lnTo>
                    <a:lnTo>
                      <a:pt x="0"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3" name="Freeform 290"/>
              <p:cNvSpPr>
                <a:spLocks/>
              </p:cNvSpPr>
              <p:nvPr/>
            </p:nvSpPr>
            <p:spPr bwMode="gray">
              <a:xfrm>
                <a:off x="1157" y="1384"/>
                <a:ext cx="135" cy="371"/>
              </a:xfrm>
              <a:custGeom>
                <a:avLst/>
                <a:gdLst>
                  <a:gd name="T0" fmla="*/ 3873 w 93"/>
                  <a:gd name="T1" fmla="*/ 10813 h 225"/>
                  <a:gd name="T2" fmla="*/ 0 w 93"/>
                  <a:gd name="T3" fmla="*/ 0 h 225"/>
                  <a:gd name="T4" fmla="*/ 1838 w 93"/>
                  <a:gd name="T5" fmla="*/ 33448 h 225"/>
                  <a:gd name="T6" fmla="*/ 3873 w 93"/>
                  <a:gd name="T7" fmla="*/ 10813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73"/>
                    </a:moveTo>
                    <a:lnTo>
                      <a:pt x="0" y="0"/>
                    </a:lnTo>
                    <a:lnTo>
                      <a:pt x="44" y="225"/>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4" name="Freeform 291"/>
              <p:cNvSpPr>
                <a:spLocks/>
              </p:cNvSpPr>
              <p:nvPr/>
            </p:nvSpPr>
            <p:spPr bwMode="gray">
              <a:xfrm>
                <a:off x="1702" y="2020"/>
                <a:ext cx="143" cy="181"/>
              </a:xfrm>
              <a:custGeom>
                <a:avLst/>
                <a:gdLst>
                  <a:gd name="T0" fmla="*/ 2151 w 98"/>
                  <a:gd name="T1" fmla="*/ 0 h 110"/>
                  <a:gd name="T2" fmla="*/ 4294 w 98"/>
                  <a:gd name="T3" fmla="*/ 15994 h 110"/>
                  <a:gd name="T4" fmla="*/ 0 w 98"/>
                  <a:gd name="T5" fmla="*/ 2058 h 110"/>
                  <a:gd name="T6" fmla="*/ 2151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5" name="Freeform 292"/>
              <p:cNvSpPr>
                <a:spLocks/>
              </p:cNvSpPr>
              <p:nvPr/>
            </p:nvSpPr>
            <p:spPr bwMode="gray">
              <a:xfrm>
                <a:off x="1774" y="2020"/>
                <a:ext cx="137" cy="181"/>
              </a:xfrm>
              <a:custGeom>
                <a:avLst/>
                <a:gdLst>
                  <a:gd name="T0" fmla="*/ 4066 w 94"/>
                  <a:gd name="T1" fmla="*/ 13968 h 110"/>
                  <a:gd name="T2" fmla="*/ 0 w 94"/>
                  <a:gd name="T3" fmla="*/ 0 h 110"/>
                  <a:gd name="T4" fmla="*/ 2099 w 94"/>
                  <a:gd name="T5" fmla="*/ 15994 h 110"/>
                  <a:gd name="T6" fmla="*/ 4066 w 94"/>
                  <a:gd name="T7" fmla="*/ 13968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96"/>
                    </a:moveTo>
                    <a:lnTo>
                      <a:pt x="0" y="0"/>
                    </a:lnTo>
                    <a:lnTo>
                      <a:pt x="49" y="110"/>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6" name="Line 293"/>
              <p:cNvSpPr>
                <a:spLocks noChangeShapeType="1"/>
              </p:cNvSpPr>
              <p:nvPr/>
            </p:nvSpPr>
            <p:spPr bwMode="gray">
              <a:xfrm flipH="1" flipV="1">
                <a:off x="2391" y="2693"/>
                <a:ext cx="144" cy="33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7" name="Line 294"/>
              <p:cNvSpPr>
                <a:spLocks noChangeShapeType="1"/>
              </p:cNvSpPr>
              <p:nvPr/>
            </p:nvSpPr>
            <p:spPr bwMode="gray">
              <a:xfrm flipH="1" flipV="1">
                <a:off x="2535" y="3026"/>
                <a:ext cx="13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8" name="Line 295"/>
              <p:cNvSpPr>
                <a:spLocks noChangeShapeType="1"/>
              </p:cNvSpPr>
              <p:nvPr/>
            </p:nvSpPr>
            <p:spPr bwMode="gray">
              <a:xfrm flipV="1">
                <a:off x="2462" y="3026"/>
                <a:ext cx="73"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9" name="Line 296"/>
              <p:cNvSpPr>
                <a:spLocks noChangeShapeType="1"/>
              </p:cNvSpPr>
              <p:nvPr/>
            </p:nvSpPr>
            <p:spPr bwMode="gray">
              <a:xfrm flipH="1" flipV="1">
                <a:off x="466" y="3026"/>
                <a:ext cx="138"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0" name="Line 297"/>
              <p:cNvSpPr>
                <a:spLocks noChangeShapeType="1"/>
              </p:cNvSpPr>
              <p:nvPr/>
            </p:nvSpPr>
            <p:spPr bwMode="gray">
              <a:xfrm flipV="1">
                <a:off x="395" y="3026"/>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1" name="Line 298"/>
              <p:cNvSpPr>
                <a:spLocks noChangeShapeType="1"/>
              </p:cNvSpPr>
              <p:nvPr/>
            </p:nvSpPr>
            <p:spPr bwMode="gray">
              <a:xfrm flipV="1">
                <a:off x="604" y="2693"/>
                <a:ext cx="71" cy="3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2" name="Line 299"/>
              <p:cNvSpPr>
                <a:spLocks noChangeShapeType="1"/>
              </p:cNvSpPr>
              <p:nvPr/>
            </p:nvSpPr>
            <p:spPr bwMode="gray">
              <a:xfrm flipH="1">
                <a:off x="675" y="2504"/>
                <a:ext cx="136" cy="1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3" name="Line 300"/>
              <p:cNvSpPr>
                <a:spLocks noChangeShapeType="1"/>
              </p:cNvSpPr>
              <p:nvPr/>
            </p:nvSpPr>
            <p:spPr bwMode="gray">
              <a:xfrm flipV="1">
                <a:off x="2327" y="2693"/>
                <a:ext cx="64"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4" name="Line 301"/>
              <p:cNvSpPr>
                <a:spLocks noChangeShapeType="1"/>
              </p:cNvSpPr>
              <p:nvPr/>
            </p:nvSpPr>
            <p:spPr bwMode="gray">
              <a:xfrm flipH="1" flipV="1">
                <a:off x="1157" y="1384"/>
                <a:ext cx="81" cy="7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5" name="Line 302"/>
              <p:cNvSpPr>
                <a:spLocks noChangeShapeType="1"/>
              </p:cNvSpPr>
              <p:nvPr/>
            </p:nvSpPr>
            <p:spPr bwMode="gray">
              <a:xfrm flipV="1">
                <a:off x="1085" y="1416"/>
                <a:ext cx="100" cy="30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6" name="Line 303"/>
              <p:cNvSpPr>
                <a:spLocks noChangeShapeType="1"/>
              </p:cNvSpPr>
              <p:nvPr/>
            </p:nvSpPr>
            <p:spPr bwMode="gray">
              <a:xfrm flipH="1" flipV="1">
                <a:off x="1774" y="2020"/>
                <a:ext cx="137" cy="15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7" name="Freeform 304"/>
              <p:cNvSpPr>
                <a:spLocks/>
              </p:cNvSpPr>
              <p:nvPr/>
            </p:nvSpPr>
            <p:spPr bwMode="gray">
              <a:xfrm>
                <a:off x="811" y="2247"/>
                <a:ext cx="137" cy="257"/>
              </a:xfrm>
              <a:custGeom>
                <a:avLst/>
                <a:gdLst>
                  <a:gd name="T0" fmla="*/ 1954 w 94"/>
                  <a:gd name="T1" fmla="*/ 0 h 156"/>
                  <a:gd name="T2" fmla="*/ 4066 w 94"/>
                  <a:gd name="T3" fmla="*/ 11549 h 156"/>
                  <a:gd name="T4" fmla="*/ 0 w 94"/>
                  <a:gd name="T5" fmla="*/ 22947 h 156"/>
                  <a:gd name="T6" fmla="*/ 1954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0"/>
                    </a:moveTo>
                    <a:lnTo>
                      <a:pt x="94" y="78"/>
                    </a:lnTo>
                    <a:lnTo>
                      <a:pt x="0" y="15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8" name="Freeform 305"/>
              <p:cNvSpPr>
                <a:spLocks/>
              </p:cNvSpPr>
              <p:nvPr/>
            </p:nvSpPr>
            <p:spPr bwMode="gray">
              <a:xfrm>
                <a:off x="876" y="2081"/>
                <a:ext cx="143" cy="295"/>
              </a:xfrm>
              <a:custGeom>
                <a:avLst/>
                <a:gdLst>
                  <a:gd name="T0" fmla="*/ 4294 w 98"/>
                  <a:gd name="T1" fmla="*/ 0 h 179"/>
                  <a:gd name="T2" fmla="*/ 0 w 98"/>
                  <a:gd name="T3" fmla="*/ 14933 h 179"/>
                  <a:gd name="T4" fmla="*/ 2151 w 98"/>
                  <a:gd name="T5" fmla="*/ 26441 h 179"/>
                  <a:gd name="T6" fmla="*/ 4294 w 98"/>
                  <a:gd name="T7" fmla="*/ 0 h 179"/>
                  <a:gd name="T8" fmla="*/ 0 60000 65536"/>
                  <a:gd name="T9" fmla="*/ 0 60000 65536"/>
                  <a:gd name="T10" fmla="*/ 0 60000 65536"/>
                  <a:gd name="T11" fmla="*/ 0 60000 65536"/>
                  <a:gd name="T12" fmla="*/ 0 w 98"/>
                  <a:gd name="T13" fmla="*/ 0 h 179"/>
                  <a:gd name="T14" fmla="*/ 98 w 98"/>
                  <a:gd name="T15" fmla="*/ 179 h 179"/>
                </a:gdLst>
                <a:ahLst/>
                <a:cxnLst>
                  <a:cxn ang="T8">
                    <a:pos x="T0" y="T1"/>
                  </a:cxn>
                  <a:cxn ang="T9">
                    <a:pos x="T2" y="T3"/>
                  </a:cxn>
                  <a:cxn ang="T10">
                    <a:pos x="T4" y="T5"/>
                  </a:cxn>
                  <a:cxn ang="T11">
                    <a:pos x="T6" y="T7"/>
                  </a:cxn>
                </a:cxnLst>
                <a:rect l="T12" t="T13" r="T14" b="T15"/>
                <a:pathLst>
                  <a:path w="98" h="179">
                    <a:moveTo>
                      <a:pt x="98" y="0"/>
                    </a:moveTo>
                    <a:lnTo>
                      <a:pt x="0" y="101"/>
                    </a:lnTo>
                    <a:lnTo>
                      <a:pt x="49" y="17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9" name="Line 306"/>
              <p:cNvSpPr>
                <a:spLocks noChangeShapeType="1"/>
              </p:cNvSpPr>
              <p:nvPr/>
            </p:nvSpPr>
            <p:spPr bwMode="gray">
              <a:xfrm flipV="1">
                <a:off x="811" y="2247"/>
                <a:ext cx="65" cy="25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0" name="Line 307"/>
              <p:cNvSpPr>
                <a:spLocks noChangeShapeType="1"/>
              </p:cNvSpPr>
              <p:nvPr/>
            </p:nvSpPr>
            <p:spPr bwMode="gray">
              <a:xfrm flipH="1">
                <a:off x="876" y="2081"/>
                <a:ext cx="143" cy="1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1" name="Freeform 308"/>
              <p:cNvSpPr>
                <a:spLocks/>
              </p:cNvSpPr>
              <p:nvPr/>
            </p:nvSpPr>
            <p:spPr bwMode="gray">
              <a:xfrm>
                <a:off x="1845" y="2178"/>
                <a:ext cx="137" cy="175"/>
              </a:xfrm>
              <a:custGeom>
                <a:avLst/>
                <a:gdLst>
                  <a:gd name="T0" fmla="*/ 1954 w 94"/>
                  <a:gd name="T1" fmla="*/ 0 h 106"/>
                  <a:gd name="T2" fmla="*/ 4066 w 94"/>
                  <a:gd name="T3" fmla="*/ 15933 h 106"/>
                  <a:gd name="T4" fmla="*/ 0 w 94"/>
                  <a:gd name="T5" fmla="*/ 2110 h 106"/>
                  <a:gd name="T6" fmla="*/ 1954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0"/>
                    </a:moveTo>
                    <a:lnTo>
                      <a:pt x="94" y="106"/>
                    </a:lnTo>
                    <a:lnTo>
                      <a:pt x="0" y="1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2" name="Freeform 309"/>
              <p:cNvSpPr>
                <a:spLocks/>
              </p:cNvSpPr>
              <p:nvPr/>
            </p:nvSpPr>
            <p:spPr bwMode="gray">
              <a:xfrm>
                <a:off x="1911" y="2178"/>
                <a:ext cx="136" cy="175"/>
              </a:xfrm>
              <a:custGeom>
                <a:avLst/>
                <a:gdLst>
                  <a:gd name="T0" fmla="*/ 4166 w 93"/>
                  <a:gd name="T1" fmla="*/ 15933 h 106"/>
                  <a:gd name="T2" fmla="*/ 0 w 93"/>
                  <a:gd name="T3" fmla="*/ 0 h 106"/>
                  <a:gd name="T4" fmla="*/ 2198 w 93"/>
                  <a:gd name="T5" fmla="*/ 15933 h 106"/>
                  <a:gd name="T6" fmla="*/ 4166 w 93"/>
                  <a:gd name="T7" fmla="*/ 15933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106"/>
                    </a:moveTo>
                    <a:lnTo>
                      <a:pt x="0" y="0"/>
                    </a:lnTo>
                    <a:lnTo>
                      <a:pt x="49" y="106"/>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3" name="Line 310"/>
              <p:cNvSpPr>
                <a:spLocks noChangeShapeType="1"/>
              </p:cNvSpPr>
              <p:nvPr/>
            </p:nvSpPr>
            <p:spPr bwMode="gray">
              <a:xfrm flipH="1" flipV="1">
                <a:off x="1911" y="2178"/>
                <a:ext cx="136" cy="17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4" name="Line 311"/>
              <p:cNvSpPr>
                <a:spLocks noChangeShapeType="1"/>
              </p:cNvSpPr>
              <p:nvPr/>
            </p:nvSpPr>
            <p:spPr bwMode="gray">
              <a:xfrm flipV="1">
                <a:off x="1845" y="2178"/>
                <a:ext cx="6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5" name="Line 312"/>
              <p:cNvSpPr>
                <a:spLocks noChangeShapeType="1"/>
              </p:cNvSpPr>
              <p:nvPr/>
            </p:nvSpPr>
            <p:spPr bwMode="gray">
              <a:xfrm flipH="1" flipV="1">
                <a:off x="1346" y="1399"/>
                <a:ext cx="120" cy="3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6" name="Line 313"/>
              <p:cNvSpPr>
                <a:spLocks noChangeShapeType="1"/>
              </p:cNvSpPr>
              <p:nvPr/>
            </p:nvSpPr>
            <p:spPr bwMode="gray">
              <a:xfrm flipV="1">
                <a:off x="1221" y="1468"/>
                <a:ext cx="17" cy="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7" name="Freeform 314"/>
              <p:cNvSpPr>
                <a:spLocks/>
              </p:cNvSpPr>
              <p:nvPr/>
            </p:nvSpPr>
            <p:spPr bwMode="gray">
              <a:xfrm>
                <a:off x="532" y="3049"/>
                <a:ext cx="143" cy="59"/>
              </a:xfrm>
              <a:custGeom>
                <a:avLst/>
                <a:gdLst>
                  <a:gd name="T0" fmla="*/ 2151 w 98"/>
                  <a:gd name="T1" fmla="*/ 0 h 36"/>
                  <a:gd name="T2" fmla="*/ 4294 w 98"/>
                  <a:gd name="T3" fmla="*/ 5058 h 36"/>
                  <a:gd name="T4" fmla="*/ 0 w 98"/>
                  <a:gd name="T5" fmla="*/ 3086 h 36"/>
                  <a:gd name="T6" fmla="*/ 2151 w 98"/>
                  <a:gd name="T7" fmla="*/ 0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49" y="0"/>
                    </a:moveTo>
                    <a:lnTo>
                      <a:pt x="98" y="36"/>
                    </a:lnTo>
                    <a:lnTo>
                      <a:pt x="0" y="2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8" name="Freeform 315"/>
              <p:cNvSpPr>
                <a:spLocks/>
              </p:cNvSpPr>
              <p:nvPr/>
            </p:nvSpPr>
            <p:spPr bwMode="gray">
              <a:xfrm>
                <a:off x="604" y="2790"/>
                <a:ext cx="135" cy="318"/>
              </a:xfrm>
              <a:custGeom>
                <a:avLst/>
                <a:gdLst>
                  <a:gd name="T0" fmla="*/ 3873 w 93"/>
                  <a:gd name="T1" fmla="*/ 0 h 193"/>
                  <a:gd name="T2" fmla="*/ 0 w 93"/>
                  <a:gd name="T3" fmla="*/ 23212 h 193"/>
                  <a:gd name="T4" fmla="*/ 2038 w 93"/>
                  <a:gd name="T5" fmla="*/ 28449 h 193"/>
                  <a:gd name="T6" fmla="*/ 3873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0"/>
                    </a:moveTo>
                    <a:lnTo>
                      <a:pt x="0" y="157"/>
                    </a:lnTo>
                    <a:lnTo>
                      <a:pt x="49" y="193"/>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 name="Freeform 316"/>
              <p:cNvSpPr>
                <a:spLocks/>
              </p:cNvSpPr>
              <p:nvPr/>
            </p:nvSpPr>
            <p:spPr bwMode="gray">
              <a:xfrm>
                <a:off x="1019" y="1725"/>
                <a:ext cx="138" cy="356"/>
              </a:xfrm>
              <a:custGeom>
                <a:avLst/>
                <a:gdLst>
                  <a:gd name="T0" fmla="*/ 0 w 94"/>
                  <a:gd name="T1" fmla="*/ 31948 h 216"/>
                  <a:gd name="T2" fmla="*/ 4379 w 94"/>
                  <a:gd name="T3" fmla="*/ 29907 h 216"/>
                  <a:gd name="T4" fmla="*/ 2082 w 94"/>
                  <a:gd name="T5" fmla="*/ 0 h 216"/>
                  <a:gd name="T6" fmla="*/ 0 w 94"/>
                  <a:gd name="T7" fmla="*/ 31948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0" y="216"/>
                    </a:moveTo>
                    <a:lnTo>
                      <a:pt x="94" y="202"/>
                    </a:lnTo>
                    <a:lnTo>
                      <a:pt x="45" y="0"/>
                    </a:lnTo>
                    <a:lnTo>
                      <a:pt x="0"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0" name="Freeform 317"/>
              <p:cNvSpPr>
                <a:spLocks/>
              </p:cNvSpPr>
              <p:nvPr/>
            </p:nvSpPr>
            <p:spPr bwMode="gray">
              <a:xfrm>
                <a:off x="1085" y="1725"/>
                <a:ext cx="136" cy="333"/>
              </a:xfrm>
              <a:custGeom>
                <a:avLst/>
                <a:gdLst>
                  <a:gd name="T0" fmla="*/ 4166 w 93"/>
                  <a:gd name="T1" fmla="*/ 2687 h 202"/>
                  <a:gd name="T2" fmla="*/ 0 w 93"/>
                  <a:gd name="T3" fmla="*/ 0 h 202"/>
                  <a:gd name="T4" fmla="*/ 2198 w 93"/>
                  <a:gd name="T5" fmla="*/ 29949 h 202"/>
                  <a:gd name="T6" fmla="*/ 4166 w 93"/>
                  <a:gd name="T7" fmla="*/ 268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8"/>
                    </a:moveTo>
                    <a:lnTo>
                      <a:pt x="0" y="0"/>
                    </a:lnTo>
                    <a:lnTo>
                      <a:pt x="49" y="202"/>
                    </a:lnTo>
                    <a:lnTo>
                      <a:pt x="93"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1" name="Line 318"/>
              <p:cNvSpPr>
                <a:spLocks noChangeShapeType="1"/>
              </p:cNvSpPr>
              <p:nvPr/>
            </p:nvSpPr>
            <p:spPr bwMode="gray">
              <a:xfrm flipH="1">
                <a:off x="2600" y="3049"/>
                <a:ext cx="71" cy="3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2" name="Line 319"/>
              <p:cNvSpPr>
                <a:spLocks noChangeShapeType="1"/>
              </p:cNvSpPr>
              <p:nvPr/>
            </p:nvSpPr>
            <p:spPr bwMode="gray">
              <a:xfrm flipV="1">
                <a:off x="532" y="3049"/>
                <a:ext cx="72" cy="3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3" name="Freeform 320"/>
              <p:cNvSpPr>
                <a:spLocks/>
              </p:cNvSpPr>
              <p:nvPr/>
            </p:nvSpPr>
            <p:spPr bwMode="gray">
              <a:xfrm>
                <a:off x="1982" y="2353"/>
                <a:ext cx="136" cy="136"/>
              </a:xfrm>
              <a:custGeom>
                <a:avLst/>
                <a:gdLst>
                  <a:gd name="T0" fmla="*/ 1952 w 93"/>
                  <a:gd name="T1" fmla="*/ 0 h 83"/>
                  <a:gd name="T2" fmla="*/ 4166 w 93"/>
                  <a:gd name="T3" fmla="*/ 11580 h 83"/>
                  <a:gd name="T4" fmla="*/ 0 w 93"/>
                  <a:gd name="T5" fmla="*/ 0 h 83"/>
                  <a:gd name="T6" fmla="*/ 1952 w 93"/>
                  <a:gd name="T7" fmla="*/ 0 h 83"/>
                  <a:gd name="T8" fmla="*/ 0 60000 65536"/>
                  <a:gd name="T9" fmla="*/ 0 60000 65536"/>
                  <a:gd name="T10" fmla="*/ 0 60000 65536"/>
                  <a:gd name="T11" fmla="*/ 0 60000 65536"/>
                  <a:gd name="T12" fmla="*/ 0 w 93"/>
                  <a:gd name="T13" fmla="*/ 0 h 83"/>
                  <a:gd name="T14" fmla="*/ 93 w 93"/>
                  <a:gd name="T15" fmla="*/ 83 h 83"/>
                </a:gdLst>
                <a:ahLst/>
                <a:cxnLst>
                  <a:cxn ang="T8">
                    <a:pos x="T0" y="T1"/>
                  </a:cxn>
                  <a:cxn ang="T9">
                    <a:pos x="T2" y="T3"/>
                  </a:cxn>
                  <a:cxn ang="T10">
                    <a:pos x="T4" y="T5"/>
                  </a:cxn>
                  <a:cxn ang="T11">
                    <a:pos x="T6" y="T7"/>
                  </a:cxn>
                </a:cxnLst>
                <a:rect l="T12" t="T13" r="T14" b="T15"/>
                <a:pathLst>
                  <a:path w="93" h="83">
                    <a:moveTo>
                      <a:pt x="44" y="0"/>
                    </a:moveTo>
                    <a:lnTo>
                      <a:pt x="93" y="83"/>
                    </a:lnTo>
                    <a:lnTo>
                      <a:pt x="0" y="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4" name="Freeform 321"/>
              <p:cNvSpPr>
                <a:spLocks/>
              </p:cNvSpPr>
              <p:nvPr/>
            </p:nvSpPr>
            <p:spPr bwMode="gray">
              <a:xfrm>
                <a:off x="2047" y="2353"/>
                <a:ext cx="143" cy="204"/>
              </a:xfrm>
              <a:custGeom>
                <a:avLst/>
                <a:gdLst>
                  <a:gd name="T0" fmla="*/ 4294 w 98"/>
                  <a:gd name="T1" fmla="*/ 18042 h 124"/>
                  <a:gd name="T2" fmla="*/ 0 w 98"/>
                  <a:gd name="T3" fmla="*/ 0 h 124"/>
                  <a:gd name="T4" fmla="*/ 2151 w 98"/>
                  <a:gd name="T5" fmla="*/ 12071 h 124"/>
                  <a:gd name="T6" fmla="*/ 4294 w 98"/>
                  <a:gd name="T7" fmla="*/ 18042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98" y="124"/>
                    </a:moveTo>
                    <a:lnTo>
                      <a:pt x="0" y="0"/>
                    </a:lnTo>
                    <a:lnTo>
                      <a:pt x="49" y="83"/>
                    </a:lnTo>
                    <a:lnTo>
                      <a:pt x="98"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5" name="Line 322"/>
              <p:cNvSpPr>
                <a:spLocks noChangeShapeType="1"/>
              </p:cNvSpPr>
              <p:nvPr/>
            </p:nvSpPr>
            <p:spPr bwMode="gray">
              <a:xfrm flipV="1">
                <a:off x="1019" y="1725"/>
                <a:ext cx="66" cy="35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6" name="Line 323"/>
              <p:cNvSpPr>
                <a:spLocks noChangeShapeType="1"/>
              </p:cNvSpPr>
              <p:nvPr/>
            </p:nvSpPr>
            <p:spPr bwMode="gray">
              <a:xfrm flipH="1" flipV="1">
                <a:off x="1085" y="1725"/>
                <a:ext cx="136" cy="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7" name="Line 324"/>
              <p:cNvSpPr>
                <a:spLocks noChangeShapeType="1"/>
              </p:cNvSpPr>
              <p:nvPr/>
            </p:nvSpPr>
            <p:spPr bwMode="gray">
              <a:xfrm flipH="1" flipV="1">
                <a:off x="2047" y="2353"/>
                <a:ext cx="143" cy="20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8" name="Line 325"/>
              <p:cNvSpPr>
                <a:spLocks noChangeShapeType="1"/>
              </p:cNvSpPr>
              <p:nvPr/>
            </p:nvSpPr>
            <p:spPr bwMode="gray">
              <a:xfrm>
                <a:off x="1982" y="2353"/>
                <a:ext cx="65"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9" name="Freeform 326"/>
              <p:cNvSpPr>
                <a:spLocks/>
              </p:cNvSpPr>
              <p:nvPr/>
            </p:nvSpPr>
            <p:spPr bwMode="gray">
              <a:xfrm>
                <a:off x="2118" y="2489"/>
                <a:ext cx="137" cy="219"/>
              </a:xfrm>
              <a:custGeom>
                <a:avLst/>
                <a:gdLst>
                  <a:gd name="T0" fmla="*/ 2099 w 94"/>
                  <a:gd name="T1" fmla="*/ 6046 h 133"/>
                  <a:gd name="T2" fmla="*/ 4066 w 94"/>
                  <a:gd name="T3" fmla="*/ 19486 h 133"/>
                  <a:gd name="T4" fmla="*/ 0 w 94"/>
                  <a:gd name="T5" fmla="*/ 0 h 133"/>
                  <a:gd name="T6" fmla="*/ 2099 w 94"/>
                  <a:gd name="T7" fmla="*/ 6046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9" y="41"/>
                    </a:moveTo>
                    <a:lnTo>
                      <a:pt x="94" y="133"/>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0" name="Freeform 327"/>
              <p:cNvSpPr>
                <a:spLocks/>
              </p:cNvSpPr>
              <p:nvPr/>
            </p:nvSpPr>
            <p:spPr bwMode="gray">
              <a:xfrm>
                <a:off x="2190" y="2557"/>
                <a:ext cx="137" cy="151"/>
              </a:xfrm>
              <a:custGeom>
                <a:avLst/>
                <a:gdLst>
                  <a:gd name="T0" fmla="*/ 4066 w 94"/>
                  <a:gd name="T1" fmla="*/ 13057 h 92"/>
                  <a:gd name="T2" fmla="*/ 0 w 94"/>
                  <a:gd name="T3" fmla="*/ 0 h 92"/>
                  <a:gd name="T4" fmla="*/ 1954 w 94"/>
                  <a:gd name="T5" fmla="*/ 13057 h 92"/>
                  <a:gd name="T6" fmla="*/ 4066 w 94"/>
                  <a:gd name="T7" fmla="*/ 1305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92"/>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1" name="Line 328"/>
              <p:cNvSpPr>
                <a:spLocks noChangeShapeType="1"/>
              </p:cNvSpPr>
              <p:nvPr/>
            </p:nvSpPr>
            <p:spPr bwMode="gray">
              <a:xfrm flipH="1" flipV="1">
                <a:off x="2190" y="2557"/>
                <a:ext cx="137" cy="151"/>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2" name="Line 329"/>
              <p:cNvSpPr>
                <a:spLocks noChangeShapeType="1"/>
              </p:cNvSpPr>
              <p:nvPr/>
            </p:nvSpPr>
            <p:spPr bwMode="gray">
              <a:xfrm>
                <a:off x="2118" y="2489"/>
                <a:ext cx="72" cy="68"/>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3" name="Freeform 330"/>
              <p:cNvSpPr>
                <a:spLocks/>
              </p:cNvSpPr>
              <p:nvPr/>
            </p:nvSpPr>
            <p:spPr bwMode="gray">
              <a:xfrm>
                <a:off x="739" y="2504"/>
                <a:ext cx="137" cy="286"/>
              </a:xfrm>
              <a:custGeom>
                <a:avLst/>
                <a:gdLst>
                  <a:gd name="T0" fmla="*/ 2099 w 94"/>
                  <a:gd name="T1" fmla="*/ 0 h 174"/>
                  <a:gd name="T2" fmla="*/ 4066 w 94"/>
                  <a:gd name="T3" fmla="*/ 16570 h 174"/>
                  <a:gd name="T4" fmla="*/ 0 w 94"/>
                  <a:gd name="T5" fmla="*/ 25063 h 174"/>
                  <a:gd name="T6" fmla="*/ 2099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49" y="0"/>
                    </a:moveTo>
                    <a:lnTo>
                      <a:pt x="94" y="115"/>
                    </a:lnTo>
                    <a:lnTo>
                      <a:pt x="0" y="17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4" name="Freeform 331"/>
              <p:cNvSpPr>
                <a:spLocks/>
              </p:cNvSpPr>
              <p:nvPr/>
            </p:nvSpPr>
            <p:spPr bwMode="gray">
              <a:xfrm>
                <a:off x="811" y="2376"/>
                <a:ext cx="137" cy="317"/>
              </a:xfrm>
              <a:custGeom>
                <a:avLst/>
                <a:gdLst>
                  <a:gd name="T0" fmla="*/ 4066 w 94"/>
                  <a:gd name="T1" fmla="*/ 0 h 193"/>
                  <a:gd name="T2" fmla="*/ 0 w 94"/>
                  <a:gd name="T3" fmla="*/ 11126 h 193"/>
                  <a:gd name="T4" fmla="*/ 1954 w 94"/>
                  <a:gd name="T5" fmla="*/ 27607 h 193"/>
                  <a:gd name="T6" fmla="*/ 4066 w 94"/>
                  <a:gd name="T7" fmla="*/ 0 h 193"/>
                  <a:gd name="T8" fmla="*/ 0 60000 65536"/>
                  <a:gd name="T9" fmla="*/ 0 60000 65536"/>
                  <a:gd name="T10" fmla="*/ 0 60000 65536"/>
                  <a:gd name="T11" fmla="*/ 0 60000 65536"/>
                  <a:gd name="T12" fmla="*/ 0 w 94"/>
                  <a:gd name="T13" fmla="*/ 0 h 193"/>
                  <a:gd name="T14" fmla="*/ 94 w 94"/>
                  <a:gd name="T15" fmla="*/ 193 h 193"/>
                </a:gdLst>
                <a:ahLst/>
                <a:cxnLst>
                  <a:cxn ang="T8">
                    <a:pos x="T0" y="T1"/>
                  </a:cxn>
                  <a:cxn ang="T9">
                    <a:pos x="T2" y="T3"/>
                  </a:cxn>
                  <a:cxn ang="T10">
                    <a:pos x="T4" y="T5"/>
                  </a:cxn>
                  <a:cxn ang="T11">
                    <a:pos x="T6" y="T7"/>
                  </a:cxn>
                </a:cxnLst>
                <a:rect l="T12" t="T13" r="T14" b="T15"/>
                <a:pathLst>
                  <a:path w="94" h="193">
                    <a:moveTo>
                      <a:pt x="94" y="0"/>
                    </a:moveTo>
                    <a:lnTo>
                      <a:pt x="0" y="78"/>
                    </a:lnTo>
                    <a:lnTo>
                      <a:pt x="45" y="193"/>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5" name="Line 332"/>
              <p:cNvSpPr>
                <a:spLocks noChangeShapeType="1"/>
              </p:cNvSpPr>
              <p:nvPr/>
            </p:nvSpPr>
            <p:spPr bwMode="gray">
              <a:xfrm flipH="1">
                <a:off x="1486" y="1883"/>
                <a:ext cx="169"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6" name="Line 333"/>
              <p:cNvSpPr>
                <a:spLocks noChangeShapeType="1"/>
              </p:cNvSpPr>
              <p:nvPr/>
            </p:nvSpPr>
            <p:spPr bwMode="gray">
              <a:xfrm flipV="1">
                <a:off x="1501" y="1994"/>
                <a:ext cx="99" cy="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7" name="Line 334"/>
              <p:cNvSpPr>
                <a:spLocks noChangeShapeType="1"/>
              </p:cNvSpPr>
              <p:nvPr/>
            </p:nvSpPr>
            <p:spPr bwMode="gray">
              <a:xfrm flipV="1">
                <a:off x="739" y="2504"/>
                <a:ext cx="72" cy="28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8" name="Line 335"/>
              <p:cNvSpPr>
                <a:spLocks noChangeShapeType="1"/>
              </p:cNvSpPr>
              <p:nvPr/>
            </p:nvSpPr>
            <p:spPr bwMode="gray">
              <a:xfrm flipH="1">
                <a:off x="811" y="2376"/>
                <a:ext cx="137"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 name="Freeform 336"/>
              <p:cNvSpPr>
                <a:spLocks/>
              </p:cNvSpPr>
              <p:nvPr/>
            </p:nvSpPr>
            <p:spPr bwMode="gray">
              <a:xfrm>
                <a:off x="395" y="3064"/>
                <a:ext cx="137" cy="59"/>
              </a:xfrm>
              <a:custGeom>
                <a:avLst/>
                <a:gdLst>
                  <a:gd name="T0" fmla="*/ 4066 w 94"/>
                  <a:gd name="T1" fmla="*/ 1783 h 36"/>
                  <a:gd name="T2" fmla="*/ 0 w 94"/>
                  <a:gd name="T3" fmla="*/ 0 h 36"/>
                  <a:gd name="T4" fmla="*/ 2099 w 94"/>
                  <a:gd name="T5" fmla="*/ 5058 h 36"/>
                  <a:gd name="T6" fmla="*/ 4066 w 94"/>
                  <a:gd name="T7" fmla="*/ 1783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49"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0" name="Freeform 337"/>
              <p:cNvSpPr>
                <a:spLocks/>
              </p:cNvSpPr>
              <p:nvPr/>
            </p:nvSpPr>
            <p:spPr bwMode="gray">
              <a:xfrm>
                <a:off x="2327" y="2708"/>
                <a:ext cx="135" cy="356"/>
              </a:xfrm>
              <a:custGeom>
                <a:avLst/>
                <a:gdLst>
                  <a:gd name="T0" fmla="*/ 3873 w 93"/>
                  <a:gd name="T1" fmla="*/ 31948 h 216"/>
                  <a:gd name="T2" fmla="*/ 0 w 93"/>
                  <a:gd name="T3" fmla="*/ 0 h 216"/>
                  <a:gd name="T4" fmla="*/ 1838 w 93"/>
                  <a:gd name="T5" fmla="*/ 12841 h 216"/>
                  <a:gd name="T6" fmla="*/ 3873 w 93"/>
                  <a:gd name="T7" fmla="*/ 31948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93" y="216"/>
                    </a:moveTo>
                    <a:lnTo>
                      <a:pt x="0" y="0"/>
                    </a:lnTo>
                    <a:lnTo>
                      <a:pt x="44" y="87"/>
                    </a:lnTo>
                    <a:lnTo>
                      <a:pt x="93"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1" name="Freeform 338"/>
              <p:cNvSpPr>
                <a:spLocks/>
              </p:cNvSpPr>
              <p:nvPr/>
            </p:nvSpPr>
            <p:spPr bwMode="gray">
              <a:xfrm>
                <a:off x="2462" y="3064"/>
                <a:ext cx="138" cy="59"/>
              </a:xfrm>
              <a:custGeom>
                <a:avLst/>
                <a:gdLst>
                  <a:gd name="T0" fmla="*/ 4379 w 94"/>
                  <a:gd name="T1" fmla="*/ 1783 h 36"/>
                  <a:gd name="T2" fmla="*/ 0 w 94"/>
                  <a:gd name="T3" fmla="*/ 0 h 36"/>
                  <a:gd name="T4" fmla="*/ 2303 w 94"/>
                  <a:gd name="T5" fmla="*/ 5058 h 36"/>
                  <a:gd name="T6" fmla="*/ 4379 w 94"/>
                  <a:gd name="T7" fmla="*/ 1783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2" name="Line 339"/>
              <p:cNvSpPr>
                <a:spLocks noChangeShapeType="1"/>
              </p:cNvSpPr>
              <p:nvPr/>
            </p:nvSpPr>
            <p:spPr bwMode="gray">
              <a:xfrm>
                <a:off x="2462" y="3070"/>
                <a:ext cx="138" cy="1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3" name="Freeform 340"/>
              <p:cNvSpPr>
                <a:spLocks/>
              </p:cNvSpPr>
              <p:nvPr/>
            </p:nvSpPr>
            <p:spPr bwMode="gray">
              <a:xfrm>
                <a:off x="2391" y="2851"/>
                <a:ext cx="144" cy="272"/>
              </a:xfrm>
              <a:custGeom>
                <a:avLst/>
                <a:gdLst>
                  <a:gd name="T0" fmla="*/ 2065 w 99"/>
                  <a:gd name="T1" fmla="*/ 19150 h 165"/>
                  <a:gd name="T2" fmla="*/ 4185 w 99"/>
                  <a:gd name="T3" fmla="*/ 24440 h 165"/>
                  <a:gd name="T4" fmla="*/ 0 w 99"/>
                  <a:gd name="T5" fmla="*/ 0 h 165"/>
                  <a:gd name="T6" fmla="*/ 2065 w 99"/>
                  <a:gd name="T7" fmla="*/ 19150 h 165"/>
                  <a:gd name="T8" fmla="*/ 0 60000 65536"/>
                  <a:gd name="T9" fmla="*/ 0 60000 65536"/>
                  <a:gd name="T10" fmla="*/ 0 60000 65536"/>
                  <a:gd name="T11" fmla="*/ 0 60000 65536"/>
                  <a:gd name="T12" fmla="*/ 0 w 99"/>
                  <a:gd name="T13" fmla="*/ 0 h 165"/>
                  <a:gd name="T14" fmla="*/ 99 w 99"/>
                  <a:gd name="T15" fmla="*/ 165 h 165"/>
                </a:gdLst>
                <a:ahLst/>
                <a:cxnLst>
                  <a:cxn ang="T8">
                    <a:pos x="T0" y="T1"/>
                  </a:cxn>
                  <a:cxn ang="T9">
                    <a:pos x="T2" y="T3"/>
                  </a:cxn>
                  <a:cxn ang="T10">
                    <a:pos x="T4" y="T5"/>
                  </a:cxn>
                  <a:cxn ang="T11">
                    <a:pos x="T6" y="T7"/>
                  </a:cxn>
                </a:cxnLst>
                <a:rect l="T12" t="T13" r="T14" b="T15"/>
                <a:pathLst>
                  <a:path w="99" h="165">
                    <a:moveTo>
                      <a:pt x="49" y="129"/>
                    </a:moveTo>
                    <a:lnTo>
                      <a:pt x="99" y="165"/>
                    </a:lnTo>
                    <a:lnTo>
                      <a:pt x="0" y="0"/>
                    </a:lnTo>
                    <a:lnTo>
                      <a:pt x="49" y="12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4" name="Line 341"/>
              <p:cNvSpPr>
                <a:spLocks noChangeShapeType="1"/>
              </p:cNvSpPr>
              <p:nvPr/>
            </p:nvSpPr>
            <p:spPr bwMode="gray">
              <a:xfrm>
                <a:off x="2462" y="3064"/>
                <a:ext cx="2"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5" name="Freeform 342"/>
              <p:cNvSpPr>
                <a:spLocks/>
              </p:cNvSpPr>
              <p:nvPr/>
            </p:nvSpPr>
            <p:spPr bwMode="gray">
              <a:xfrm>
                <a:off x="948" y="2081"/>
                <a:ext cx="137" cy="295"/>
              </a:xfrm>
              <a:custGeom>
                <a:avLst/>
                <a:gdLst>
                  <a:gd name="T0" fmla="*/ 0 w 94"/>
                  <a:gd name="T1" fmla="*/ 26441 h 179"/>
                  <a:gd name="T2" fmla="*/ 4066 w 94"/>
                  <a:gd name="T3" fmla="*/ 23679 h 179"/>
                  <a:gd name="T4" fmla="*/ 2099 w 94"/>
                  <a:gd name="T5" fmla="*/ 0 h 179"/>
                  <a:gd name="T6" fmla="*/ 0 w 94"/>
                  <a:gd name="T7" fmla="*/ 26441 h 179"/>
                  <a:gd name="T8" fmla="*/ 0 60000 65536"/>
                  <a:gd name="T9" fmla="*/ 0 60000 65536"/>
                  <a:gd name="T10" fmla="*/ 0 60000 65536"/>
                  <a:gd name="T11" fmla="*/ 0 60000 65536"/>
                  <a:gd name="T12" fmla="*/ 0 w 94"/>
                  <a:gd name="T13" fmla="*/ 0 h 179"/>
                  <a:gd name="T14" fmla="*/ 94 w 94"/>
                  <a:gd name="T15" fmla="*/ 179 h 179"/>
                </a:gdLst>
                <a:ahLst/>
                <a:cxnLst>
                  <a:cxn ang="T8">
                    <a:pos x="T0" y="T1"/>
                  </a:cxn>
                  <a:cxn ang="T9">
                    <a:pos x="T2" y="T3"/>
                  </a:cxn>
                  <a:cxn ang="T10">
                    <a:pos x="T4" y="T5"/>
                  </a:cxn>
                  <a:cxn ang="T11">
                    <a:pos x="T6" y="T7"/>
                  </a:cxn>
                </a:cxnLst>
                <a:rect l="T12" t="T13" r="T14" b="T15"/>
                <a:pathLst>
                  <a:path w="94" h="179">
                    <a:moveTo>
                      <a:pt x="0" y="179"/>
                    </a:moveTo>
                    <a:lnTo>
                      <a:pt x="94" y="160"/>
                    </a:lnTo>
                    <a:lnTo>
                      <a:pt x="49" y="0"/>
                    </a:lnTo>
                    <a:lnTo>
                      <a:pt x="0"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6" name="Freeform 343"/>
              <p:cNvSpPr>
                <a:spLocks/>
              </p:cNvSpPr>
              <p:nvPr/>
            </p:nvSpPr>
            <p:spPr bwMode="gray">
              <a:xfrm>
                <a:off x="1019" y="2058"/>
                <a:ext cx="138" cy="286"/>
              </a:xfrm>
              <a:custGeom>
                <a:avLst/>
                <a:gdLst>
                  <a:gd name="T0" fmla="*/ 4379 w 94"/>
                  <a:gd name="T1" fmla="*/ 0 h 174"/>
                  <a:gd name="T2" fmla="*/ 0 w 94"/>
                  <a:gd name="T3" fmla="*/ 2015 h 174"/>
                  <a:gd name="T4" fmla="*/ 2082 w 94"/>
                  <a:gd name="T5" fmla="*/ 25063 h 174"/>
                  <a:gd name="T6" fmla="*/ 4379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94" y="0"/>
                    </a:moveTo>
                    <a:lnTo>
                      <a:pt x="0" y="14"/>
                    </a:lnTo>
                    <a:lnTo>
                      <a:pt x="45" y="17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7" name="Freeform 344"/>
              <p:cNvSpPr>
                <a:spLocks/>
              </p:cNvSpPr>
              <p:nvPr/>
            </p:nvSpPr>
            <p:spPr bwMode="gray">
              <a:xfrm>
                <a:off x="1157" y="1755"/>
                <a:ext cx="135" cy="416"/>
              </a:xfrm>
              <a:custGeom>
                <a:avLst/>
                <a:gdLst>
                  <a:gd name="T0" fmla="*/ 0 w 93"/>
                  <a:gd name="T1" fmla="*/ 26619 h 253"/>
                  <a:gd name="T2" fmla="*/ 3873 w 93"/>
                  <a:gd name="T3" fmla="*/ 36564 h 253"/>
                  <a:gd name="T4" fmla="*/ 1838 w 93"/>
                  <a:gd name="T5" fmla="*/ 0 h 253"/>
                  <a:gd name="T6" fmla="*/ 0 w 93"/>
                  <a:gd name="T7" fmla="*/ 26619 h 253"/>
                  <a:gd name="T8" fmla="*/ 0 60000 65536"/>
                  <a:gd name="T9" fmla="*/ 0 60000 65536"/>
                  <a:gd name="T10" fmla="*/ 0 60000 65536"/>
                  <a:gd name="T11" fmla="*/ 0 60000 65536"/>
                  <a:gd name="T12" fmla="*/ 0 w 93"/>
                  <a:gd name="T13" fmla="*/ 0 h 253"/>
                  <a:gd name="T14" fmla="*/ 93 w 93"/>
                  <a:gd name="T15" fmla="*/ 253 h 253"/>
                </a:gdLst>
                <a:ahLst/>
                <a:cxnLst>
                  <a:cxn ang="T8">
                    <a:pos x="T0" y="T1"/>
                  </a:cxn>
                  <a:cxn ang="T9">
                    <a:pos x="T2" y="T3"/>
                  </a:cxn>
                  <a:cxn ang="T10">
                    <a:pos x="T4" y="T5"/>
                  </a:cxn>
                  <a:cxn ang="T11">
                    <a:pos x="T6" y="T7"/>
                  </a:cxn>
                </a:cxnLst>
                <a:rect l="T12" t="T13" r="T14" b="T15"/>
                <a:pathLst>
                  <a:path w="93" h="253">
                    <a:moveTo>
                      <a:pt x="0" y="184"/>
                    </a:moveTo>
                    <a:lnTo>
                      <a:pt x="93" y="253"/>
                    </a:lnTo>
                    <a:lnTo>
                      <a:pt x="44"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8" name="Line 345"/>
              <p:cNvSpPr>
                <a:spLocks noChangeShapeType="1"/>
              </p:cNvSpPr>
              <p:nvPr/>
            </p:nvSpPr>
            <p:spPr bwMode="gray">
              <a:xfrm>
                <a:off x="2327" y="2715"/>
                <a:ext cx="135" cy="34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9" name="Freeform 346"/>
              <p:cNvSpPr>
                <a:spLocks/>
              </p:cNvSpPr>
              <p:nvPr/>
            </p:nvSpPr>
            <p:spPr bwMode="gray">
              <a:xfrm>
                <a:off x="2255" y="2708"/>
                <a:ext cx="136" cy="143"/>
              </a:xfrm>
              <a:custGeom>
                <a:avLst/>
                <a:gdLst>
                  <a:gd name="T0" fmla="*/ 2198 w 93"/>
                  <a:gd name="T1" fmla="*/ 0 h 87"/>
                  <a:gd name="T2" fmla="*/ 4166 w 93"/>
                  <a:gd name="T3" fmla="*/ 12507 h 87"/>
                  <a:gd name="T4" fmla="*/ 0 w 93"/>
                  <a:gd name="T5" fmla="*/ 0 h 87"/>
                  <a:gd name="T6" fmla="*/ 2198 w 93"/>
                  <a:gd name="T7" fmla="*/ 0 h 87"/>
                  <a:gd name="T8" fmla="*/ 0 60000 65536"/>
                  <a:gd name="T9" fmla="*/ 0 60000 65536"/>
                  <a:gd name="T10" fmla="*/ 0 60000 65536"/>
                  <a:gd name="T11" fmla="*/ 0 60000 65536"/>
                  <a:gd name="T12" fmla="*/ 0 w 93"/>
                  <a:gd name="T13" fmla="*/ 0 h 87"/>
                  <a:gd name="T14" fmla="*/ 93 w 93"/>
                  <a:gd name="T15" fmla="*/ 87 h 87"/>
                </a:gdLst>
                <a:ahLst/>
                <a:cxnLst>
                  <a:cxn ang="T8">
                    <a:pos x="T0" y="T1"/>
                  </a:cxn>
                  <a:cxn ang="T9">
                    <a:pos x="T2" y="T3"/>
                  </a:cxn>
                  <a:cxn ang="T10">
                    <a:pos x="T4" y="T5"/>
                  </a:cxn>
                  <a:cxn ang="T11">
                    <a:pos x="T6" y="T7"/>
                  </a:cxn>
                </a:cxnLst>
                <a:rect l="T12" t="T13" r="T14" b="T15"/>
                <a:pathLst>
                  <a:path w="93" h="87">
                    <a:moveTo>
                      <a:pt x="49" y="0"/>
                    </a:moveTo>
                    <a:lnTo>
                      <a:pt x="93" y="87"/>
                    </a:lnTo>
                    <a:lnTo>
                      <a:pt x="0" y="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0" name="Line 347"/>
              <p:cNvSpPr>
                <a:spLocks noChangeShapeType="1"/>
              </p:cNvSpPr>
              <p:nvPr/>
            </p:nvSpPr>
            <p:spPr bwMode="gray">
              <a:xfrm flipH="1" flipV="1">
                <a:off x="395" y="3064"/>
                <a:ext cx="137"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1" name="Line 348"/>
              <p:cNvSpPr>
                <a:spLocks noChangeShapeType="1"/>
              </p:cNvSpPr>
              <p:nvPr/>
            </p:nvSpPr>
            <p:spPr bwMode="gray">
              <a:xfrm>
                <a:off x="2327" y="2708"/>
                <a:ext cx="1" cy="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2" name="Line 349"/>
              <p:cNvSpPr>
                <a:spLocks noChangeShapeType="1"/>
              </p:cNvSpPr>
              <p:nvPr/>
            </p:nvSpPr>
            <p:spPr bwMode="gray">
              <a:xfrm>
                <a:off x="2462" y="3064"/>
                <a:ext cx="2" cy="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3" name="Line 350"/>
              <p:cNvSpPr>
                <a:spLocks noChangeShapeType="1"/>
              </p:cNvSpPr>
              <p:nvPr/>
            </p:nvSpPr>
            <p:spPr bwMode="gray">
              <a:xfrm>
                <a:off x="2398" y="2860"/>
                <a:ext cx="64" cy="2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4" name="Freeform 351"/>
              <p:cNvSpPr>
                <a:spLocks/>
              </p:cNvSpPr>
              <p:nvPr/>
            </p:nvSpPr>
            <p:spPr bwMode="gray">
              <a:xfrm>
                <a:off x="1637" y="2043"/>
                <a:ext cx="137" cy="219"/>
              </a:xfrm>
              <a:custGeom>
                <a:avLst/>
                <a:gdLst>
                  <a:gd name="T0" fmla="*/ 1954 w 94"/>
                  <a:gd name="T1" fmla="*/ 0 h 133"/>
                  <a:gd name="T2" fmla="*/ 4066 w 94"/>
                  <a:gd name="T3" fmla="*/ 19486 h 133"/>
                  <a:gd name="T4" fmla="*/ 0 w 94"/>
                  <a:gd name="T5" fmla="*/ 9955 h 133"/>
                  <a:gd name="T6" fmla="*/ 1954 w 94"/>
                  <a:gd name="T7" fmla="*/ 0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5" y="0"/>
                    </a:moveTo>
                    <a:lnTo>
                      <a:pt x="94" y="133"/>
                    </a:lnTo>
                    <a:lnTo>
                      <a:pt x="0" y="6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5" name="Freeform 352"/>
              <p:cNvSpPr>
                <a:spLocks/>
              </p:cNvSpPr>
              <p:nvPr/>
            </p:nvSpPr>
            <p:spPr bwMode="gray">
              <a:xfrm>
                <a:off x="1702" y="2043"/>
                <a:ext cx="143" cy="219"/>
              </a:xfrm>
              <a:custGeom>
                <a:avLst/>
                <a:gdLst>
                  <a:gd name="T0" fmla="*/ 4294 w 98"/>
                  <a:gd name="T1" fmla="*/ 14056 h 133"/>
                  <a:gd name="T2" fmla="*/ 0 w 98"/>
                  <a:gd name="T3" fmla="*/ 0 h 133"/>
                  <a:gd name="T4" fmla="*/ 2151 w 98"/>
                  <a:gd name="T5" fmla="*/ 19486 h 133"/>
                  <a:gd name="T6" fmla="*/ 4294 w 98"/>
                  <a:gd name="T7" fmla="*/ 14056 h 133"/>
                  <a:gd name="T8" fmla="*/ 0 60000 65536"/>
                  <a:gd name="T9" fmla="*/ 0 60000 65536"/>
                  <a:gd name="T10" fmla="*/ 0 60000 65536"/>
                  <a:gd name="T11" fmla="*/ 0 60000 65536"/>
                  <a:gd name="T12" fmla="*/ 0 w 98"/>
                  <a:gd name="T13" fmla="*/ 0 h 133"/>
                  <a:gd name="T14" fmla="*/ 98 w 98"/>
                  <a:gd name="T15" fmla="*/ 133 h 133"/>
                </a:gdLst>
                <a:ahLst/>
                <a:cxnLst>
                  <a:cxn ang="T8">
                    <a:pos x="T0" y="T1"/>
                  </a:cxn>
                  <a:cxn ang="T9">
                    <a:pos x="T2" y="T3"/>
                  </a:cxn>
                  <a:cxn ang="T10">
                    <a:pos x="T4" y="T5"/>
                  </a:cxn>
                  <a:cxn ang="T11">
                    <a:pos x="T6" y="T7"/>
                  </a:cxn>
                </a:cxnLst>
                <a:rect l="T12" t="T13" r="T14" b="T15"/>
                <a:pathLst>
                  <a:path w="98" h="133">
                    <a:moveTo>
                      <a:pt x="98" y="96"/>
                    </a:moveTo>
                    <a:lnTo>
                      <a:pt x="0" y="0"/>
                    </a:lnTo>
                    <a:lnTo>
                      <a:pt x="49" y="133"/>
                    </a:lnTo>
                    <a:lnTo>
                      <a:pt x="98"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6" name="Line 353"/>
              <p:cNvSpPr>
                <a:spLocks noChangeShapeType="1"/>
              </p:cNvSpPr>
              <p:nvPr/>
            </p:nvSpPr>
            <p:spPr bwMode="gray">
              <a:xfrm flipH="1">
                <a:off x="1019" y="2058"/>
                <a:ext cx="138"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7" name="Line 354"/>
              <p:cNvSpPr>
                <a:spLocks noChangeShapeType="1"/>
              </p:cNvSpPr>
              <p:nvPr/>
            </p:nvSpPr>
            <p:spPr bwMode="gray">
              <a:xfrm flipV="1">
                <a:off x="948" y="2081"/>
                <a:ext cx="71" cy="29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8" name="Line 355"/>
              <p:cNvSpPr>
                <a:spLocks noChangeShapeType="1"/>
              </p:cNvSpPr>
              <p:nvPr/>
            </p:nvSpPr>
            <p:spPr bwMode="gray">
              <a:xfrm flipH="1" flipV="1">
                <a:off x="1205" y="1850"/>
                <a:ext cx="138" cy="9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 name="Line 356"/>
              <p:cNvSpPr>
                <a:spLocks noChangeShapeType="1"/>
              </p:cNvSpPr>
              <p:nvPr/>
            </p:nvSpPr>
            <p:spPr bwMode="gray">
              <a:xfrm flipV="1">
                <a:off x="1157" y="1755"/>
                <a:ext cx="64" cy="3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0" name="Line 357"/>
              <p:cNvSpPr>
                <a:spLocks noChangeShapeType="1"/>
              </p:cNvSpPr>
              <p:nvPr/>
            </p:nvSpPr>
            <p:spPr bwMode="gray">
              <a:xfrm>
                <a:off x="2255" y="2708"/>
                <a:ext cx="72"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1" name="Line 358"/>
              <p:cNvSpPr>
                <a:spLocks noChangeShapeType="1"/>
              </p:cNvSpPr>
              <p:nvPr/>
            </p:nvSpPr>
            <p:spPr bwMode="gray">
              <a:xfrm flipH="1" flipV="1">
                <a:off x="1702" y="2041"/>
                <a:ext cx="143" cy="158"/>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2" name="Freeform 359"/>
              <p:cNvSpPr>
                <a:spLocks/>
              </p:cNvSpPr>
              <p:nvPr/>
            </p:nvSpPr>
            <p:spPr bwMode="gray">
              <a:xfrm>
                <a:off x="1774" y="2201"/>
                <a:ext cx="137" cy="196"/>
              </a:xfrm>
              <a:custGeom>
                <a:avLst/>
                <a:gdLst>
                  <a:gd name="T0" fmla="*/ 2099 w 94"/>
                  <a:gd name="T1" fmla="*/ 0 h 119"/>
                  <a:gd name="T2" fmla="*/ 4066 w 94"/>
                  <a:gd name="T3" fmla="*/ 17492 h 119"/>
                  <a:gd name="T4" fmla="*/ 0 w 94"/>
                  <a:gd name="T5" fmla="*/ 5434 h 119"/>
                  <a:gd name="T6" fmla="*/ 2099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3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3" name="Freeform 360"/>
              <p:cNvSpPr>
                <a:spLocks/>
              </p:cNvSpPr>
              <p:nvPr/>
            </p:nvSpPr>
            <p:spPr bwMode="gray">
              <a:xfrm>
                <a:off x="1845" y="2201"/>
                <a:ext cx="137" cy="196"/>
              </a:xfrm>
              <a:custGeom>
                <a:avLst/>
                <a:gdLst>
                  <a:gd name="T0" fmla="*/ 4066 w 94"/>
                  <a:gd name="T1" fmla="*/ 13547 h 119"/>
                  <a:gd name="T2" fmla="*/ 0 w 94"/>
                  <a:gd name="T3" fmla="*/ 0 h 119"/>
                  <a:gd name="T4" fmla="*/ 1954 w 94"/>
                  <a:gd name="T5" fmla="*/ 17492 h 119"/>
                  <a:gd name="T6" fmla="*/ 4066 w 94"/>
                  <a:gd name="T7" fmla="*/ 135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92"/>
                    </a:moveTo>
                    <a:lnTo>
                      <a:pt x="0" y="0"/>
                    </a:lnTo>
                    <a:lnTo>
                      <a:pt x="45" y="119"/>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 name="Line 361"/>
              <p:cNvSpPr>
                <a:spLocks noChangeShapeType="1"/>
              </p:cNvSpPr>
              <p:nvPr/>
            </p:nvSpPr>
            <p:spPr bwMode="gray">
              <a:xfrm flipH="1" flipV="1">
                <a:off x="1336" y="1946"/>
                <a:ext cx="174" cy="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5" name="Line 362"/>
              <p:cNvSpPr>
                <a:spLocks noChangeShapeType="1"/>
              </p:cNvSpPr>
              <p:nvPr/>
            </p:nvSpPr>
            <p:spPr bwMode="gray">
              <a:xfrm flipV="1">
                <a:off x="1292" y="1946"/>
                <a:ext cx="48" cy="225"/>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6" name="Line 363"/>
              <p:cNvSpPr>
                <a:spLocks noChangeShapeType="1"/>
              </p:cNvSpPr>
              <p:nvPr/>
            </p:nvSpPr>
            <p:spPr bwMode="gray">
              <a:xfrm flipH="1" flipV="1">
                <a:off x="1845" y="2201"/>
                <a:ext cx="137" cy="152"/>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7" name="Line 364"/>
              <p:cNvSpPr>
                <a:spLocks noChangeShapeType="1"/>
              </p:cNvSpPr>
              <p:nvPr/>
            </p:nvSpPr>
            <p:spPr bwMode="gray">
              <a:xfrm flipV="1">
                <a:off x="1774" y="2201"/>
                <a:ext cx="71" cy="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8" name="Freeform 365"/>
              <p:cNvSpPr>
                <a:spLocks/>
              </p:cNvSpPr>
              <p:nvPr/>
            </p:nvSpPr>
            <p:spPr bwMode="gray">
              <a:xfrm>
                <a:off x="675" y="2790"/>
                <a:ext cx="136" cy="333"/>
              </a:xfrm>
              <a:custGeom>
                <a:avLst/>
                <a:gdLst>
                  <a:gd name="T0" fmla="*/ 1952 w 93"/>
                  <a:gd name="T1" fmla="*/ 0 h 202"/>
                  <a:gd name="T2" fmla="*/ 4166 w 93"/>
                  <a:gd name="T3" fmla="*/ 29949 h 202"/>
                  <a:gd name="T4" fmla="*/ 0 w 93"/>
                  <a:gd name="T5" fmla="*/ 28572 h 202"/>
                  <a:gd name="T6" fmla="*/ 1952 w 93"/>
                  <a:gd name="T7" fmla="*/ 0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44" y="0"/>
                    </a:moveTo>
                    <a:lnTo>
                      <a:pt x="93" y="202"/>
                    </a:lnTo>
                    <a:lnTo>
                      <a:pt x="0" y="19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9" name="Freeform 366"/>
              <p:cNvSpPr>
                <a:spLocks/>
              </p:cNvSpPr>
              <p:nvPr/>
            </p:nvSpPr>
            <p:spPr bwMode="gray">
              <a:xfrm>
                <a:off x="739" y="2693"/>
                <a:ext cx="137" cy="430"/>
              </a:xfrm>
              <a:custGeom>
                <a:avLst/>
                <a:gdLst>
                  <a:gd name="T0" fmla="*/ 4066 w 94"/>
                  <a:gd name="T1" fmla="*/ 0 h 261"/>
                  <a:gd name="T2" fmla="*/ 0 w 94"/>
                  <a:gd name="T3" fmla="*/ 8702 h 261"/>
                  <a:gd name="T4" fmla="*/ 2099 w 94"/>
                  <a:gd name="T5" fmla="*/ 38413 h 261"/>
                  <a:gd name="T6" fmla="*/ 4066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94" y="0"/>
                    </a:moveTo>
                    <a:lnTo>
                      <a:pt x="0" y="59"/>
                    </a:lnTo>
                    <a:lnTo>
                      <a:pt x="49" y="26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0" name="Freeform 367"/>
              <p:cNvSpPr>
                <a:spLocks/>
              </p:cNvSpPr>
              <p:nvPr/>
            </p:nvSpPr>
            <p:spPr bwMode="gray">
              <a:xfrm>
                <a:off x="2535" y="3085"/>
                <a:ext cx="136" cy="61"/>
              </a:xfrm>
              <a:custGeom>
                <a:avLst/>
                <a:gdLst>
                  <a:gd name="T0" fmla="*/ 1952 w 93"/>
                  <a:gd name="T1" fmla="*/ 0 h 37"/>
                  <a:gd name="T2" fmla="*/ 4166 w 93"/>
                  <a:gd name="T3" fmla="*/ 5520 h 37"/>
                  <a:gd name="T4" fmla="*/ 0 w 93"/>
                  <a:gd name="T5" fmla="*/ 3439 h 37"/>
                  <a:gd name="T6" fmla="*/ 1952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1" name="Freeform 368"/>
              <p:cNvSpPr>
                <a:spLocks/>
              </p:cNvSpPr>
              <p:nvPr/>
            </p:nvSpPr>
            <p:spPr bwMode="gray">
              <a:xfrm>
                <a:off x="466" y="3085"/>
                <a:ext cx="138" cy="61"/>
              </a:xfrm>
              <a:custGeom>
                <a:avLst/>
                <a:gdLst>
                  <a:gd name="T0" fmla="*/ 2082 w 94"/>
                  <a:gd name="T1" fmla="*/ 0 h 37"/>
                  <a:gd name="T2" fmla="*/ 4379 w 94"/>
                  <a:gd name="T3" fmla="*/ 5520 h 37"/>
                  <a:gd name="T4" fmla="*/ 0 w 94"/>
                  <a:gd name="T5" fmla="*/ 3439 h 37"/>
                  <a:gd name="T6" fmla="*/ 2082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2" name="Freeform 369"/>
              <p:cNvSpPr>
                <a:spLocks/>
              </p:cNvSpPr>
              <p:nvPr/>
            </p:nvSpPr>
            <p:spPr bwMode="gray">
              <a:xfrm>
                <a:off x="532" y="3085"/>
                <a:ext cx="143" cy="61"/>
              </a:xfrm>
              <a:custGeom>
                <a:avLst/>
                <a:gdLst>
                  <a:gd name="T0" fmla="*/ 4294 w 98"/>
                  <a:gd name="T1" fmla="*/ 2086 h 37"/>
                  <a:gd name="T2" fmla="*/ 0 w 98"/>
                  <a:gd name="T3" fmla="*/ 0 h 37"/>
                  <a:gd name="T4" fmla="*/ 2151 w 98"/>
                  <a:gd name="T5" fmla="*/ 5520 h 37"/>
                  <a:gd name="T6" fmla="*/ 4294 w 98"/>
                  <a:gd name="T7" fmla="*/ 2086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3" name="Line 370"/>
              <p:cNvSpPr>
                <a:spLocks noChangeShapeType="1"/>
              </p:cNvSpPr>
              <p:nvPr/>
            </p:nvSpPr>
            <p:spPr bwMode="gray">
              <a:xfrm flipV="1">
                <a:off x="675" y="2790"/>
                <a:ext cx="64" cy="31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4" name="Line 371"/>
              <p:cNvSpPr>
                <a:spLocks noChangeShapeType="1"/>
              </p:cNvSpPr>
              <p:nvPr/>
            </p:nvSpPr>
            <p:spPr bwMode="gray">
              <a:xfrm flipH="1">
                <a:off x="2535" y="3085"/>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5" name="Line 372"/>
              <p:cNvSpPr>
                <a:spLocks noChangeShapeType="1"/>
              </p:cNvSpPr>
              <p:nvPr/>
            </p:nvSpPr>
            <p:spPr bwMode="gray">
              <a:xfrm flipH="1" flipV="1">
                <a:off x="532" y="3085"/>
                <a:ext cx="143"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6" name="Line 373"/>
              <p:cNvSpPr>
                <a:spLocks noChangeShapeType="1"/>
              </p:cNvSpPr>
              <p:nvPr/>
            </p:nvSpPr>
            <p:spPr bwMode="gray">
              <a:xfrm flipV="1">
                <a:off x="466" y="3085"/>
                <a:ext cx="66"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7" name="Freeform 374"/>
              <p:cNvSpPr>
                <a:spLocks/>
              </p:cNvSpPr>
              <p:nvPr/>
            </p:nvSpPr>
            <p:spPr bwMode="gray">
              <a:xfrm>
                <a:off x="1429" y="2064"/>
                <a:ext cx="136" cy="251"/>
              </a:xfrm>
              <a:custGeom>
                <a:avLst/>
                <a:gdLst>
                  <a:gd name="T0" fmla="*/ 2198 w 93"/>
                  <a:gd name="T1" fmla="*/ 0 h 152"/>
                  <a:gd name="T2" fmla="*/ 4166 w 93"/>
                  <a:gd name="T3" fmla="*/ 22889 h 152"/>
                  <a:gd name="T4" fmla="*/ 0 w 93"/>
                  <a:gd name="T5" fmla="*/ 17375 h 152"/>
                  <a:gd name="T6" fmla="*/ 2198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11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8" name="Freeform 375"/>
              <p:cNvSpPr>
                <a:spLocks/>
              </p:cNvSpPr>
              <p:nvPr/>
            </p:nvSpPr>
            <p:spPr bwMode="gray">
              <a:xfrm>
                <a:off x="1501" y="2064"/>
                <a:ext cx="136" cy="251"/>
              </a:xfrm>
              <a:custGeom>
                <a:avLst/>
                <a:gdLst>
                  <a:gd name="T0" fmla="*/ 4166 w 93"/>
                  <a:gd name="T1" fmla="*/ 8311 h 152"/>
                  <a:gd name="T2" fmla="*/ 0 w 93"/>
                  <a:gd name="T3" fmla="*/ 0 h 152"/>
                  <a:gd name="T4" fmla="*/ 1952 w 93"/>
                  <a:gd name="T5" fmla="*/ 22889 h 152"/>
                  <a:gd name="T6" fmla="*/ 4166 w 93"/>
                  <a:gd name="T7" fmla="*/ 8311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55"/>
                    </a:moveTo>
                    <a:lnTo>
                      <a:pt x="0" y="0"/>
                    </a:lnTo>
                    <a:lnTo>
                      <a:pt x="44" y="152"/>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9" name="Freeform 376"/>
              <p:cNvSpPr>
                <a:spLocks/>
              </p:cNvSpPr>
              <p:nvPr/>
            </p:nvSpPr>
            <p:spPr bwMode="gray">
              <a:xfrm>
                <a:off x="1085" y="2058"/>
                <a:ext cx="136" cy="347"/>
              </a:xfrm>
              <a:custGeom>
                <a:avLst/>
                <a:gdLst>
                  <a:gd name="T0" fmla="*/ 0 w 93"/>
                  <a:gd name="T1" fmla="*/ 25139 h 211"/>
                  <a:gd name="T2" fmla="*/ 4166 w 93"/>
                  <a:gd name="T3" fmla="*/ 30548 h 211"/>
                  <a:gd name="T4" fmla="*/ 2198 w 93"/>
                  <a:gd name="T5" fmla="*/ 0 h 211"/>
                  <a:gd name="T6" fmla="*/ 0 w 93"/>
                  <a:gd name="T7" fmla="*/ 25139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0" y="174"/>
                    </a:moveTo>
                    <a:lnTo>
                      <a:pt x="93" y="211"/>
                    </a:lnTo>
                    <a:lnTo>
                      <a:pt x="49" y="0"/>
                    </a:lnTo>
                    <a:lnTo>
                      <a:pt x="0" y="1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0" name="Freeform 377"/>
              <p:cNvSpPr>
                <a:spLocks/>
              </p:cNvSpPr>
              <p:nvPr/>
            </p:nvSpPr>
            <p:spPr bwMode="gray">
              <a:xfrm>
                <a:off x="1157" y="2058"/>
                <a:ext cx="135" cy="347"/>
              </a:xfrm>
              <a:custGeom>
                <a:avLst/>
                <a:gdLst>
                  <a:gd name="T0" fmla="*/ 3873 w 93"/>
                  <a:gd name="T1" fmla="*/ 9950 h 211"/>
                  <a:gd name="T2" fmla="*/ 0 w 93"/>
                  <a:gd name="T3" fmla="*/ 0 h 211"/>
                  <a:gd name="T4" fmla="*/ 1838 w 93"/>
                  <a:gd name="T5" fmla="*/ 30548 h 211"/>
                  <a:gd name="T6" fmla="*/ 3873 w 93"/>
                  <a:gd name="T7" fmla="*/ 9950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93" y="69"/>
                    </a:moveTo>
                    <a:lnTo>
                      <a:pt x="0" y="0"/>
                    </a:lnTo>
                    <a:lnTo>
                      <a:pt x="44" y="211"/>
                    </a:lnTo>
                    <a:lnTo>
                      <a:pt x="93"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1" name="Freeform 378"/>
              <p:cNvSpPr>
                <a:spLocks/>
              </p:cNvSpPr>
              <p:nvPr/>
            </p:nvSpPr>
            <p:spPr bwMode="gray">
              <a:xfrm>
                <a:off x="876" y="2376"/>
                <a:ext cx="143" cy="317"/>
              </a:xfrm>
              <a:custGeom>
                <a:avLst/>
                <a:gdLst>
                  <a:gd name="T0" fmla="*/ 2151 w 98"/>
                  <a:gd name="T1" fmla="*/ 0 h 193"/>
                  <a:gd name="T2" fmla="*/ 4294 w 98"/>
                  <a:gd name="T3" fmla="*/ 20966 h 193"/>
                  <a:gd name="T4" fmla="*/ 0 w 98"/>
                  <a:gd name="T5" fmla="*/ 27607 h 193"/>
                  <a:gd name="T6" fmla="*/ 2151 w 98"/>
                  <a:gd name="T7" fmla="*/ 0 h 193"/>
                  <a:gd name="T8" fmla="*/ 0 60000 65536"/>
                  <a:gd name="T9" fmla="*/ 0 60000 65536"/>
                  <a:gd name="T10" fmla="*/ 0 60000 65536"/>
                  <a:gd name="T11" fmla="*/ 0 60000 65536"/>
                  <a:gd name="T12" fmla="*/ 0 w 98"/>
                  <a:gd name="T13" fmla="*/ 0 h 193"/>
                  <a:gd name="T14" fmla="*/ 98 w 98"/>
                  <a:gd name="T15" fmla="*/ 193 h 193"/>
                </a:gdLst>
                <a:ahLst/>
                <a:cxnLst>
                  <a:cxn ang="T8">
                    <a:pos x="T0" y="T1"/>
                  </a:cxn>
                  <a:cxn ang="T9">
                    <a:pos x="T2" y="T3"/>
                  </a:cxn>
                  <a:cxn ang="T10">
                    <a:pos x="T4" y="T5"/>
                  </a:cxn>
                  <a:cxn ang="T11">
                    <a:pos x="T6" y="T7"/>
                  </a:cxn>
                </a:cxnLst>
                <a:rect l="T12" t="T13" r="T14" b="T15"/>
                <a:pathLst>
                  <a:path w="98" h="193">
                    <a:moveTo>
                      <a:pt x="49" y="0"/>
                    </a:moveTo>
                    <a:lnTo>
                      <a:pt x="98" y="147"/>
                    </a:lnTo>
                    <a:lnTo>
                      <a:pt x="0" y="19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2" name="Freeform 379"/>
              <p:cNvSpPr>
                <a:spLocks/>
              </p:cNvSpPr>
              <p:nvPr/>
            </p:nvSpPr>
            <p:spPr bwMode="gray">
              <a:xfrm>
                <a:off x="948" y="2344"/>
                <a:ext cx="137" cy="274"/>
              </a:xfrm>
              <a:custGeom>
                <a:avLst/>
                <a:gdLst>
                  <a:gd name="T0" fmla="*/ 4066 w 94"/>
                  <a:gd name="T1" fmla="*/ 0 h 166"/>
                  <a:gd name="T2" fmla="*/ 0 w 94"/>
                  <a:gd name="T3" fmla="*/ 2806 h 166"/>
                  <a:gd name="T4" fmla="*/ 2099 w 94"/>
                  <a:gd name="T5" fmla="*/ 24896 h 166"/>
                  <a:gd name="T6" fmla="*/ 4066 w 94"/>
                  <a:gd name="T7" fmla="*/ 0 h 166"/>
                  <a:gd name="T8" fmla="*/ 0 60000 65536"/>
                  <a:gd name="T9" fmla="*/ 0 60000 65536"/>
                  <a:gd name="T10" fmla="*/ 0 60000 65536"/>
                  <a:gd name="T11" fmla="*/ 0 60000 65536"/>
                  <a:gd name="T12" fmla="*/ 0 w 94"/>
                  <a:gd name="T13" fmla="*/ 0 h 166"/>
                  <a:gd name="T14" fmla="*/ 94 w 94"/>
                  <a:gd name="T15" fmla="*/ 166 h 166"/>
                </a:gdLst>
                <a:ahLst/>
                <a:cxnLst>
                  <a:cxn ang="T8">
                    <a:pos x="T0" y="T1"/>
                  </a:cxn>
                  <a:cxn ang="T9">
                    <a:pos x="T2" y="T3"/>
                  </a:cxn>
                  <a:cxn ang="T10">
                    <a:pos x="T4" y="T5"/>
                  </a:cxn>
                  <a:cxn ang="T11">
                    <a:pos x="T6" y="T7"/>
                  </a:cxn>
                </a:cxnLst>
                <a:rect l="T12" t="T13" r="T14" b="T15"/>
                <a:pathLst>
                  <a:path w="94" h="166">
                    <a:moveTo>
                      <a:pt x="94" y="0"/>
                    </a:moveTo>
                    <a:lnTo>
                      <a:pt x="0" y="19"/>
                    </a:lnTo>
                    <a:lnTo>
                      <a:pt x="49" y="16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3" name="Freeform 380"/>
              <p:cNvSpPr>
                <a:spLocks/>
              </p:cNvSpPr>
              <p:nvPr/>
            </p:nvSpPr>
            <p:spPr bwMode="gray">
              <a:xfrm>
                <a:off x="1911" y="2353"/>
                <a:ext cx="136" cy="166"/>
              </a:xfrm>
              <a:custGeom>
                <a:avLst/>
                <a:gdLst>
                  <a:gd name="T0" fmla="*/ 2198 w 93"/>
                  <a:gd name="T1" fmla="*/ 0 h 101"/>
                  <a:gd name="T2" fmla="*/ 4166 w 93"/>
                  <a:gd name="T3" fmla="*/ 14549 h 101"/>
                  <a:gd name="T4" fmla="*/ 0 w 93"/>
                  <a:gd name="T5" fmla="*/ 3823 h 101"/>
                  <a:gd name="T6" fmla="*/ 2198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101"/>
                    </a:lnTo>
                    <a:lnTo>
                      <a:pt x="0" y="2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4" name="Freeform 381"/>
              <p:cNvSpPr>
                <a:spLocks/>
              </p:cNvSpPr>
              <p:nvPr/>
            </p:nvSpPr>
            <p:spPr bwMode="gray">
              <a:xfrm>
                <a:off x="1982" y="2353"/>
                <a:ext cx="136" cy="166"/>
              </a:xfrm>
              <a:custGeom>
                <a:avLst/>
                <a:gdLst>
                  <a:gd name="T0" fmla="*/ 4166 w 93"/>
                  <a:gd name="T1" fmla="*/ 11926 h 101"/>
                  <a:gd name="T2" fmla="*/ 0 w 93"/>
                  <a:gd name="T3" fmla="*/ 0 h 101"/>
                  <a:gd name="T4" fmla="*/ 1952 w 93"/>
                  <a:gd name="T5" fmla="*/ 14549 h 101"/>
                  <a:gd name="T6" fmla="*/ 4166 w 93"/>
                  <a:gd name="T7" fmla="*/ 11926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83"/>
                    </a:moveTo>
                    <a:lnTo>
                      <a:pt x="0" y="0"/>
                    </a:lnTo>
                    <a:lnTo>
                      <a:pt x="44" y="101"/>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5" name="Line 382"/>
              <p:cNvSpPr>
                <a:spLocks noChangeShapeType="1"/>
              </p:cNvSpPr>
              <p:nvPr/>
            </p:nvSpPr>
            <p:spPr bwMode="gray">
              <a:xfrm flipH="1" flipV="1">
                <a:off x="1507" y="2031"/>
                <a:ext cx="130" cy="12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6" name="Line 383"/>
              <p:cNvSpPr>
                <a:spLocks noChangeShapeType="1"/>
              </p:cNvSpPr>
              <p:nvPr/>
            </p:nvSpPr>
            <p:spPr bwMode="gray">
              <a:xfrm flipV="1">
                <a:off x="1429" y="2038"/>
                <a:ext cx="84" cy="21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7" name="Line 384"/>
              <p:cNvSpPr>
                <a:spLocks noChangeShapeType="1"/>
              </p:cNvSpPr>
              <p:nvPr/>
            </p:nvSpPr>
            <p:spPr bwMode="gray">
              <a:xfrm flipH="1" flipV="1">
                <a:off x="1157" y="2058"/>
                <a:ext cx="135" cy="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8" name="Line 385"/>
              <p:cNvSpPr>
                <a:spLocks noChangeShapeType="1"/>
              </p:cNvSpPr>
              <p:nvPr/>
            </p:nvSpPr>
            <p:spPr bwMode="gray">
              <a:xfrm flipV="1">
                <a:off x="1085" y="2058"/>
                <a:ext cx="72" cy="2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9" name="Line 386"/>
              <p:cNvSpPr>
                <a:spLocks noChangeShapeType="1"/>
              </p:cNvSpPr>
              <p:nvPr/>
            </p:nvSpPr>
            <p:spPr bwMode="gray">
              <a:xfrm flipV="1">
                <a:off x="876" y="2376"/>
                <a:ext cx="72" cy="31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0" name="Line 387"/>
              <p:cNvSpPr>
                <a:spLocks noChangeShapeType="1"/>
              </p:cNvSpPr>
              <p:nvPr/>
            </p:nvSpPr>
            <p:spPr bwMode="gray">
              <a:xfrm flipH="1">
                <a:off x="948" y="2344"/>
                <a:ext cx="137" cy="3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1" name="Line 388"/>
              <p:cNvSpPr>
                <a:spLocks noChangeShapeType="1"/>
              </p:cNvSpPr>
              <p:nvPr/>
            </p:nvSpPr>
            <p:spPr bwMode="gray">
              <a:xfrm flipH="1" flipV="1">
                <a:off x="1982" y="2353"/>
                <a:ext cx="136" cy="136"/>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2" name="Line 389"/>
              <p:cNvSpPr>
                <a:spLocks noChangeShapeType="1"/>
              </p:cNvSpPr>
              <p:nvPr/>
            </p:nvSpPr>
            <p:spPr bwMode="gray">
              <a:xfrm flipV="1">
                <a:off x="1911" y="2353"/>
                <a:ext cx="71" cy="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3" name="Freeform 390"/>
              <p:cNvSpPr>
                <a:spLocks/>
              </p:cNvSpPr>
              <p:nvPr/>
            </p:nvSpPr>
            <p:spPr bwMode="gray">
              <a:xfrm>
                <a:off x="1221" y="2171"/>
                <a:ext cx="143" cy="272"/>
              </a:xfrm>
              <a:custGeom>
                <a:avLst/>
                <a:gdLst>
                  <a:gd name="T0" fmla="*/ 2151 w 98"/>
                  <a:gd name="T1" fmla="*/ 0 h 165"/>
                  <a:gd name="T2" fmla="*/ 4294 w 98"/>
                  <a:gd name="T3" fmla="*/ 24440 h 165"/>
                  <a:gd name="T4" fmla="*/ 0 w 98"/>
                  <a:gd name="T5" fmla="*/ 21041 h 165"/>
                  <a:gd name="T6" fmla="*/ 2151 w 98"/>
                  <a:gd name="T7" fmla="*/ 0 h 165"/>
                  <a:gd name="T8" fmla="*/ 0 60000 65536"/>
                  <a:gd name="T9" fmla="*/ 0 60000 65536"/>
                  <a:gd name="T10" fmla="*/ 0 60000 65536"/>
                  <a:gd name="T11" fmla="*/ 0 60000 65536"/>
                  <a:gd name="T12" fmla="*/ 0 w 98"/>
                  <a:gd name="T13" fmla="*/ 0 h 165"/>
                  <a:gd name="T14" fmla="*/ 98 w 98"/>
                  <a:gd name="T15" fmla="*/ 165 h 165"/>
                </a:gdLst>
                <a:ahLst/>
                <a:cxnLst>
                  <a:cxn ang="T8">
                    <a:pos x="T0" y="T1"/>
                  </a:cxn>
                  <a:cxn ang="T9">
                    <a:pos x="T2" y="T3"/>
                  </a:cxn>
                  <a:cxn ang="T10">
                    <a:pos x="T4" y="T5"/>
                  </a:cxn>
                  <a:cxn ang="T11">
                    <a:pos x="T6" y="T7"/>
                  </a:cxn>
                </a:cxnLst>
                <a:rect l="T12" t="T13" r="T14" b="T15"/>
                <a:pathLst>
                  <a:path w="98" h="165">
                    <a:moveTo>
                      <a:pt x="49" y="0"/>
                    </a:moveTo>
                    <a:lnTo>
                      <a:pt x="98" y="165"/>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4" name="Freeform 391"/>
              <p:cNvSpPr>
                <a:spLocks/>
              </p:cNvSpPr>
              <p:nvPr/>
            </p:nvSpPr>
            <p:spPr bwMode="gray">
              <a:xfrm>
                <a:off x="1292" y="2171"/>
                <a:ext cx="137" cy="272"/>
              </a:xfrm>
              <a:custGeom>
                <a:avLst/>
                <a:gdLst>
                  <a:gd name="T0" fmla="*/ 4066 w 94"/>
                  <a:gd name="T1" fmla="*/ 7392 h 165"/>
                  <a:gd name="T2" fmla="*/ 0 w 94"/>
                  <a:gd name="T3" fmla="*/ 0 h 165"/>
                  <a:gd name="T4" fmla="*/ 2099 w 94"/>
                  <a:gd name="T5" fmla="*/ 24440 h 165"/>
                  <a:gd name="T6" fmla="*/ 4066 w 94"/>
                  <a:gd name="T7" fmla="*/ 7392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94" y="50"/>
                    </a:moveTo>
                    <a:lnTo>
                      <a:pt x="0" y="0"/>
                    </a:lnTo>
                    <a:lnTo>
                      <a:pt x="49" y="165"/>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 name="Freeform 392"/>
              <p:cNvSpPr>
                <a:spLocks/>
              </p:cNvSpPr>
              <p:nvPr/>
            </p:nvSpPr>
            <p:spPr bwMode="gray">
              <a:xfrm>
                <a:off x="2047" y="2489"/>
                <a:ext cx="143" cy="181"/>
              </a:xfrm>
              <a:custGeom>
                <a:avLst/>
                <a:gdLst>
                  <a:gd name="T0" fmla="*/ 2151 w 98"/>
                  <a:gd name="T1" fmla="*/ 0 h 110"/>
                  <a:gd name="T2" fmla="*/ 4294 w 98"/>
                  <a:gd name="T3" fmla="*/ 15994 h 110"/>
                  <a:gd name="T4" fmla="*/ 0 w 98"/>
                  <a:gd name="T5" fmla="*/ 2638 h 110"/>
                  <a:gd name="T6" fmla="*/ 2151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6" name="Freeform 393"/>
              <p:cNvSpPr>
                <a:spLocks/>
              </p:cNvSpPr>
              <p:nvPr/>
            </p:nvSpPr>
            <p:spPr bwMode="gray">
              <a:xfrm>
                <a:off x="2118" y="2489"/>
                <a:ext cx="137" cy="219"/>
              </a:xfrm>
              <a:custGeom>
                <a:avLst/>
                <a:gdLst>
                  <a:gd name="T0" fmla="*/ 4066 w 94"/>
                  <a:gd name="T1" fmla="*/ 19486 h 133"/>
                  <a:gd name="T2" fmla="*/ 0 w 94"/>
                  <a:gd name="T3" fmla="*/ 0 h 133"/>
                  <a:gd name="T4" fmla="*/ 2099 w 94"/>
                  <a:gd name="T5" fmla="*/ 16101 h 133"/>
                  <a:gd name="T6" fmla="*/ 4066 w 94"/>
                  <a:gd name="T7" fmla="*/ 19486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94" y="133"/>
                    </a:moveTo>
                    <a:lnTo>
                      <a:pt x="0" y="0"/>
                    </a:lnTo>
                    <a:lnTo>
                      <a:pt x="49" y="110"/>
                    </a:lnTo>
                    <a:lnTo>
                      <a:pt x="94" y="1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7" name="Freeform 394"/>
              <p:cNvSpPr>
                <a:spLocks/>
              </p:cNvSpPr>
              <p:nvPr/>
            </p:nvSpPr>
            <p:spPr bwMode="gray">
              <a:xfrm>
                <a:off x="1565" y="2155"/>
                <a:ext cx="137" cy="189"/>
              </a:xfrm>
              <a:custGeom>
                <a:avLst/>
                <a:gdLst>
                  <a:gd name="T0" fmla="*/ 2099 w 94"/>
                  <a:gd name="T1" fmla="*/ 0 h 115"/>
                  <a:gd name="T2" fmla="*/ 4066 w 94"/>
                  <a:gd name="T3" fmla="*/ 16563 h 115"/>
                  <a:gd name="T4" fmla="*/ 0 w 94"/>
                  <a:gd name="T5" fmla="*/ 13899 h 115"/>
                  <a:gd name="T6" fmla="*/ 2099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0"/>
                    </a:moveTo>
                    <a:lnTo>
                      <a:pt x="94" y="115"/>
                    </a:lnTo>
                    <a:lnTo>
                      <a:pt x="0" y="9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8" name="Freeform 395"/>
              <p:cNvSpPr>
                <a:spLocks/>
              </p:cNvSpPr>
              <p:nvPr/>
            </p:nvSpPr>
            <p:spPr bwMode="gray">
              <a:xfrm>
                <a:off x="1637" y="2155"/>
                <a:ext cx="137" cy="189"/>
              </a:xfrm>
              <a:custGeom>
                <a:avLst/>
                <a:gdLst>
                  <a:gd name="T0" fmla="*/ 4066 w 94"/>
                  <a:gd name="T1" fmla="*/ 9368 h 115"/>
                  <a:gd name="T2" fmla="*/ 0 w 94"/>
                  <a:gd name="T3" fmla="*/ 0 h 115"/>
                  <a:gd name="T4" fmla="*/ 1954 w 94"/>
                  <a:gd name="T5" fmla="*/ 16563 h 115"/>
                  <a:gd name="T6" fmla="*/ 4066 w 94"/>
                  <a:gd name="T7" fmla="*/ 9368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65"/>
                    </a:moveTo>
                    <a:lnTo>
                      <a:pt x="0" y="0"/>
                    </a:lnTo>
                    <a:lnTo>
                      <a:pt x="45" y="115"/>
                    </a:lnTo>
                    <a:lnTo>
                      <a:pt x="94"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9" name="Freeform 396"/>
              <p:cNvSpPr>
                <a:spLocks/>
              </p:cNvSpPr>
              <p:nvPr/>
            </p:nvSpPr>
            <p:spPr bwMode="gray">
              <a:xfrm>
                <a:off x="604" y="3108"/>
                <a:ext cx="135" cy="61"/>
              </a:xfrm>
              <a:custGeom>
                <a:avLst/>
                <a:gdLst>
                  <a:gd name="T0" fmla="*/ 2038 w 93"/>
                  <a:gd name="T1" fmla="*/ 0 h 37"/>
                  <a:gd name="T2" fmla="*/ 3873 w 93"/>
                  <a:gd name="T3" fmla="*/ 5520 h 37"/>
                  <a:gd name="T4" fmla="*/ 0 w 93"/>
                  <a:gd name="T5" fmla="*/ 3439 h 37"/>
                  <a:gd name="T6" fmla="*/ 2038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0" name="Freeform 397"/>
              <p:cNvSpPr>
                <a:spLocks/>
              </p:cNvSpPr>
              <p:nvPr/>
            </p:nvSpPr>
            <p:spPr bwMode="gray">
              <a:xfrm>
                <a:off x="675" y="3108"/>
                <a:ext cx="136" cy="61"/>
              </a:xfrm>
              <a:custGeom>
                <a:avLst/>
                <a:gdLst>
                  <a:gd name="T0" fmla="*/ 4166 w 93"/>
                  <a:gd name="T1" fmla="*/ 1367 h 37"/>
                  <a:gd name="T2" fmla="*/ 0 w 93"/>
                  <a:gd name="T3" fmla="*/ 0 h 37"/>
                  <a:gd name="T4" fmla="*/ 1952 w 93"/>
                  <a:gd name="T5" fmla="*/ 5520 h 37"/>
                  <a:gd name="T6" fmla="*/ 4166 w 93"/>
                  <a:gd name="T7" fmla="*/ 136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1" name="Line 398"/>
              <p:cNvSpPr>
                <a:spLocks noChangeShapeType="1"/>
              </p:cNvSpPr>
              <p:nvPr/>
            </p:nvSpPr>
            <p:spPr bwMode="gray">
              <a:xfrm flipH="1" flipV="1">
                <a:off x="1292" y="2171"/>
                <a:ext cx="137" cy="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2" name="Line 399"/>
              <p:cNvSpPr>
                <a:spLocks noChangeShapeType="1"/>
              </p:cNvSpPr>
              <p:nvPr/>
            </p:nvSpPr>
            <p:spPr bwMode="gray">
              <a:xfrm flipV="1">
                <a:off x="1221" y="2171"/>
                <a:ext cx="71" cy="234"/>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3" name="Line 400"/>
              <p:cNvSpPr>
                <a:spLocks noChangeShapeType="1"/>
              </p:cNvSpPr>
              <p:nvPr/>
            </p:nvSpPr>
            <p:spPr bwMode="gray">
              <a:xfrm flipH="1" flipV="1">
                <a:off x="2118" y="2489"/>
                <a:ext cx="137" cy="2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4" name="Line 401"/>
              <p:cNvSpPr>
                <a:spLocks noChangeShapeType="1"/>
              </p:cNvSpPr>
              <p:nvPr/>
            </p:nvSpPr>
            <p:spPr bwMode="gray">
              <a:xfrm flipV="1">
                <a:off x="2047" y="2489"/>
                <a:ext cx="71" cy="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5" name="Line 402"/>
              <p:cNvSpPr>
                <a:spLocks noChangeShapeType="1"/>
              </p:cNvSpPr>
              <p:nvPr/>
            </p:nvSpPr>
            <p:spPr bwMode="gray">
              <a:xfrm flipH="1" flipV="1">
                <a:off x="1637" y="2155"/>
                <a:ext cx="137" cy="10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6" name="Line 403"/>
              <p:cNvSpPr>
                <a:spLocks noChangeShapeType="1"/>
              </p:cNvSpPr>
              <p:nvPr/>
            </p:nvSpPr>
            <p:spPr bwMode="gray">
              <a:xfrm flipH="1" flipV="1">
                <a:off x="675" y="3108"/>
                <a:ext cx="136"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7" name="Line 404"/>
              <p:cNvSpPr>
                <a:spLocks noChangeShapeType="1"/>
              </p:cNvSpPr>
              <p:nvPr/>
            </p:nvSpPr>
            <p:spPr bwMode="gray">
              <a:xfrm flipV="1">
                <a:off x="604" y="3108"/>
                <a:ext cx="71"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8" name="Freeform 405"/>
              <p:cNvSpPr>
                <a:spLocks/>
              </p:cNvSpPr>
              <p:nvPr/>
            </p:nvSpPr>
            <p:spPr bwMode="gray">
              <a:xfrm>
                <a:off x="2190" y="2670"/>
                <a:ext cx="137" cy="211"/>
              </a:xfrm>
              <a:custGeom>
                <a:avLst/>
                <a:gdLst>
                  <a:gd name="T0" fmla="*/ 1954 w 94"/>
                  <a:gd name="T1" fmla="*/ 3435 h 128"/>
                  <a:gd name="T2" fmla="*/ 4066 w 94"/>
                  <a:gd name="T3" fmla="*/ 18975 h 128"/>
                  <a:gd name="T4" fmla="*/ 0 w 94"/>
                  <a:gd name="T5" fmla="*/ 0 h 128"/>
                  <a:gd name="T6" fmla="*/ 1954 w 94"/>
                  <a:gd name="T7" fmla="*/ 3435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5" y="23"/>
                    </a:moveTo>
                    <a:lnTo>
                      <a:pt x="94" y="12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9" name="Freeform 406"/>
              <p:cNvSpPr>
                <a:spLocks/>
              </p:cNvSpPr>
              <p:nvPr/>
            </p:nvSpPr>
            <p:spPr bwMode="gray">
              <a:xfrm>
                <a:off x="2255" y="2708"/>
                <a:ext cx="136" cy="173"/>
              </a:xfrm>
              <a:custGeom>
                <a:avLst/>
                <a:gdLst>
                  <a:gd name="T0" fmla="*/ 4166 w 93"/>
                  <a:gd name="T1" fmla="*/ 12823 h 105"/>
                  <a:gd name="T2" fmla="*/ 0 w 93"/>
                  <a:gd name="T3" fmla="*/ 0 h 105"/>
                  <a:gd name="T4" fmla="*/ 2198 w 93"/>
                  <a:gd name="T5" fmla="*/ 15484 h 105"/>
                  <a:gd name="T6" fmla="*/ 4166 w 93"/>
                  <a:gd name="T7" fmla="*/ 12823 h 105"/>
                  <a:gd name="T8" fmla="*/ 0 60000 65536"/>
                  <a:gd name="T9" fmla="*/ 0 60000 65536"/>
                  <a:gd name="T10" fmla="*/ 0 60000 65536"/>
                  <a:gd name="T11" fmla="*/ 0 60000 65536"/>
                  <a:gd name="T12" fmla="*/ 0 w 93"/>
                  <a:gd name="T13" fmla="*/ 0 h 105"/>
                  <a:gd name="T14" fmla="*/ 93 w 93"/>
                  <a:gd name="T15" fmla="*/ 105 h 105"/>
                </a:gdLst>
                <a:ahLst/>
                <a:cxnLst>
                  <a:cxn ang="T8">
                    <a:pos x="T0" y="T1"/>
                  </a:cxn>
                  <a:cxn ang="T9">
                    <a:pos x="T2" y="T3"/>
                  </a:cxn>
                  <a:cxn ang="T10">
                    <a:pos x="T4" y="T5"/>
                  </a:cxn>
                  <a:cxn ang="T11">
                    <a:pos x="T6" y="T7"/>
                  </a:cxn>
                </a:cxnLst>
                <a:rect l="T12" t="T13" r="T14" b="T15"/>
                <a:pathLst>
                  <a:path w="93" h="105">
                    <a:moveTo>
                      <a:pt x="93" y="87"/>
                    </a:moveTo>
                    <a:lnTo>
                      <a:pt x="0" y="0"/>
                    </a:lnTo>
                    <a:lnTo>
                      <a:pt x="49" y="105"/>
                    </a:lnTo>
                    <a:lnTo>
                      <a:pt x="93"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0" name="Freeform 407"/>
              <p:cNvSpPr>
                <a:spLocks/>
              </p:cNvSpPr>
              <p:nvPr/>
            </p:nvSpPr>
            <p:spPr bwMode="gray">
              <a:xfrm>
                <a:off x="811" y="2693"/>
                <a:ext cx="137" cy="430"/>
              </a:xfrm>
              <a:custGeom>
                <a:avLst/>
                <a:gdLst>
                  <a:gd name="T0" fmla="*/ 1954 w 94"/>
                  <a:gd name="T1" fmla="*/ 0 h 261"/>
                  <a:gd name="T2" fmla="*/ 4066 w 94"/>
                  <a:gd name="T3" fmla="*/ 14096 h 261"/>
                  <a:gd name="T4" fmla="*/ 0 w 94"/>
                  <a:gd name="T5" fmla="*/ 38413 h 261"/>
                  <a:gd name="T6" fmla="*/ 1954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45" y="0"/>
                    </a:moveTo>
                    <a:lnTo>
                      <a:pt x="94" y="96"/>
                    </a:lnTo>
                    <a:lnTo>
                      <a:pt x="0" y="26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1" name="Freeform 408"/>
              <p:cNvSpPr>
                <a:spLocks/>
              </p:cNvSpPr>
              <p:nvPr/>
            </p:nvSpPr>
            <p:spPr bwMode="gray">
              <a:xfrm>
                <a:off x="876" y="2618"/>
                <a:ext cx="143" cy="233"/>
              </a:xfrm>
              <a:custGeom>
                <a:avLst/>
                <a:gdLst>
                  <a:gd name="T0" fmla="*/ 4294 w 98"/>
                  <a:gd name="T1" fmla="*/ 0 h 142"/>
                  <a:gd name="T2" fmla="*/ 0 w 98"/>
                  <a:gd name="T3" fmla="*/ 6458 h 142"/>
                  <a:gd name="T4" fmla="*/ 2151 w 98"/>
                  <a:gd name="T5" fmla="*/ 20079 h 142"/>
                  <a:gd name="T6" fmla="*/ 4294 w 98"/>
                  <a:gd name="T7" fmla="*/ 0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0"/>
                    </a:moveTo>
                    <a:lnTo>
                      <a:pt x="0" y="46"/>
                    </a:lnTo>
                    <a:lnTo>
                      <a:pt x="49" y="142"/>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2" name="Freeform 409"/>
              <p:cNvSpPr>
                <a:spLocks/>
              </p:cNvSpPr>
              <p:nvPr/>
            </p:nvSpPr>
            <p:spPr bwMode="gray">
              <a:xfrm>
                <a:off x="1019" y="2344"/>
                <a:ext cx="138" cy="303"/>
              </a:xfrm>
              <a:custGeom>
                <a:avLst/>
                <a:gdLst>
                  <a:gd name="T0" fmla="*/ 2082 w 94"/>
                  <a:gd name="T1" fmla="*/ 0 h 184"/>
                  <a:gd name="T2" fmla="*/ 4379 w 94"/>
                  <a:gd name="T3" fmla="*/ 27003 h 184"/>
                  <a:gd name="T4" fmla="*/ 0 w 94"/>
                  <a:gd name="T5" fmla="*/ 24324 h 184"/>
                  <a:gd name="T6" fmla="*/ 2082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6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3" name="Freeform 410"/>
              <p:cNvSpPr>
                <a:spLocks/>
              </p:cNvSpPr>
              <p:nvPr/>
            </p:nvSpPr>
            <p:spPr bwMode="gray">
              <a:xfrm>
                <a:off x="1085" y="2344"/>
                <a:ext cx="136" cy="303"/>
              </a:xfrm>
              <a:custGeom>
                <a:avLst/>
                <a:gdLst>
                  <a:gd name="T0" fmla="*/ 4166 w 93"/>
                  <a:gd name="T1" fmla="*/ 5426 h 184"/>
                  <a:gd name="T2" fmla="*/ 0 w 93"/>
                  <a:gd name="T3" fmla="*/ 0 h 184"/>
                  <a:gd name="T4" fmla="*/ 2198 w 93"/>
                  <a:gd name="T5" fmla="*/ 27003 h 184"/>
                  <a:gd name="T6" fmla="*/ 4166 w 93"/>
                  <a:gd name="T7" fmla="*/ 5426 h 184"/>
                  <a:gd name="T8" fmla="*/ 0 60000 65536"/>
                  <a:gd name="T9" fmla="*/ 0 60000 65536"/>
                  <a:gd name="T10" fmla="*/ 0 60000 65536"/>
                  <a:gd name="T11" fmla="*/ 0 60000 65536"/>
                  <a:gd name="T12" fmla="*/ 0 w 93"/>
                  <a:gd name="T13" fmla="*/ 0 h 184"/>
                  <a:gd name="T14" fmla="*/ 93 w 93"/>
                  <a:gd name="T15" fmla="*/ 184 h 184"/>
                </a:gdLst>
                <a:ahLst/>
                <a:cxnLst>
                  <a:cxn ang="T8">
                    <a:pos x="T0" y="T1"/>
                  </a:cxn>
                  <a:cxn ang="T9">
                    <a:pos x="T2" y="T3"/>
                  </a:cxn>
                  <a:cxn ang="T10">
                    <a:pos x="T4" y="T5"/>
                  </a:cxn>
                  <a:cxn ang="T11">
                    <a:pos x="T6" y="T7"/>
                  </a:cxn>
                </a:cxnLst>
                <a:rect l="T12" t="T13" r="T14" b="T15"/>
                <a:pathLst>
                  <a:path w="93" h="184">
                    <a:moveTo>
                      <a:pt x="93" y="37"/>
                    </a:moveTo>
                    <a:lnTo>
                      <a:pt x="0" y="0"/>
                    </a:lnTo>
                    <a:lnTo>
                      <a:pt x="49" y="184"/>
                    </a:lnTo>
                    <a:lnTo>
                      <a:pt x="93" y="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4" name="Line 411"/>
              <p:cNvSpPr>
                <a:spLocks noChangeShapeType="1"/>
              </p:cNvSpPr>
              <p:nvPr/>
            </p:nvSpPr>
            <p:spPr bwMode="gray">
              <a:xfrm flipH="1" flipV="1">
                <a:off x="2255" y="2708"/>
                <a:ext cx="136"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5" name="Line 412"/>
              <p:cNvSpPr>
                <a:spLocks noChangeShapeType="1"/>
              </p:cNvSpPr>
              <p:nvPr/>
            </p:nvSpPr>
            <p:spPr bwMode="gray">
              <a:xfrm>
                <a:off x="2190" y="2670"/>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6" name="Line 413"/>
              <p:cNvSpPr>
                <a:spLocks noChangeShapeType="1"/>
              </p:cNvSpPr>
              <p:nvPr/>
            </p:nvSpPr>
            <p:spPr bwMode="gray">
              <a:xfrm flipV="1">
                <a:off x="811" y="2693"/>
                <a:ext cx="65" cy="43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7" name="Line 414"/>
              <p:cNvSpPr>
                <a:spLocks noChangeShapeType="1"/>
              </p:cNvSpPr>
              <p:nvPr/>
            </p:nvSpPr>
            <p:spPr bwMode="gray">
              <a:xfrm flipH="1" flipV="1">
                <a:off x="1085" y="2344"/>
                <a:ext cx="136" cy="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8" name="Line 415"/>
              <p:cNvSpPr>
                <a:spLocks noChangeShapeType="1"/>
              </p:cNvSpPr>
              <p:nvPr/>
            </p:nvSpPr>
            <p:spPr bwMode="gray">
              <a:xfrm flipV="1">
                <a:off x="1019" y="2344"/>
                <a:ext cx="66" cy="2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 name="Freeform 416"/>
              <p:cNvSpPr>
                <a:spLocks/>
              </p:cNvSpPr>
              <p:nvPr/>
            </p:nvSpPr>
            <p:spPr bwMode="gray">
              <a:xfrm>
                <a:off x="1702" y="2262"/>
                <a:ext cx="143" cy="189"/>
              </a:xfrm>
              <a:custGeom>
                <a:avLst/>
                <a:gdLst>
                  <a:gd name="T0" fmla="*/ 2151 w 98"/>
                  <a:gd name="T1" fmla="*/ 0 h 115"/>
                  <a:gd name="T2" fmla="*/ 4294 w 98"/>
                  <a:gd name="T3" fmla="*/ 16563 h 115"/>
                  <a:gd name="T4" fmla="*/ 0 w 98"/>
                  <a:gd name="T5" fmla="*/ 7190 h 115"/>
                  <a:gd name="T6" fmla="*/ 2151 w 98"/>
                  <a:gd name="T7" fmla="*/ 0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49" y="0"/>
                    </a:moveTo>
                    <a:lnTo>
                      <a:pt x="98" y="115"/>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0" name="Freeform 417"/>
              <p:cNvSpPr>
                <a:spLocks/>
              </p:cNvSpPr>
              <p:nvPr/>
            </p:nvSpPr>
            <p:spPr bwMode="gray">
              <a:xfrm>
                <a:off x="1774" y="2262"/>
                <a:ext cx="137" cy="189"/>
              </a:xfrm>
              <a:custGeom>
                <a:avLst/>
                <a:gdLst>
                  <a:gd name="T0" fmla="*/ 4066 w 94"/>
                  <a:gd name="T1" fmla="*/ 11817 h 115"/>
                  <a:gd name="T2" fmla="*/ 0 w 94"/>
                  <a:gd name="T3" fmla="*/ 0 h 115"/>
                  <a:gd name="T4" fmla="*/ 2099 w 94"/>
                  <a:gd name="T5" fmla="*/ 16563 h 115"/>
                  <a:gd name="T6" fmla="*/ 4066 w 94"/>
                  <a:gd name="T7" fmla="*/ 1181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82"/>
                    </a:moveTo>
                    <a:lnTo>
                      <a:pt x="0" y="0"/>
                    </a:lnTo>
                    <a:lnTo>
                      <a:pt x="49" y="115"/>
                    </a:lnTo>
                    <a:lnTo>
                      <a:pt x="94" y="8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1" name="Freeform 418"/>
              <p:cNvSpPr>
                <a:spLocks/>
              </p:cNvSpPr>
              <p:nvPr/>
            </p:nvSpPr>
            <p:spPr bwMode="gray">
              <a:xfrm>
                <a:off x="1364" y="2254"/>
                <a:ext cx="137" cy="189"/>
              </a:xfrm>
              <a:custGeom>
                <a:avLst/>
                <a:gdLst>
                  <a:gd name="T0" fmla="*/ 1954 w 94"/>
                  <a:gd name="T1" fmla="*/ 0 h 115"/>
                  <a:gd name="T2" fmla="*/ 4066 w 94"/>
                  <a:gd name="T3" fmla="*/ 16563 h 115"/>
                  <a:gd name="T4" fmla="*/ 0 w 94"/>
                  <a:gd name="T5" fmla="*/ 16563 h 115"/>
                  <a:gd name="T6" fmla="*/ 1954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2" name="Line 419"/>
              <p:cNvSpPr>
                <a:spLocks noChangeShapeType="1"/>
              </p:cNvSpPr>
              <p:nvPr/>
            </p:nvSpPr>
            <p:spPr bwMode="gray">
              <a:xfrm flipH="1" flipV="1">
                <a:off x="1774" y="2262"/>
                <a:ext cx="137" cy="13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3" name="Line 420"/>
              <p:cNvSpPr>
                <a:spLocks noChangeShapeType="1"/>
              </p:cNvSpPr>
              <p:nvPr/>
            </p:nvSpPr>
            <p:spPr bwMode="gray">
              <a:xfrm flipV="1">
                <a:off x="1702" y="2262"/>
                <a:ext cx="72" cy="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4" name="Line 421"/>
              <p:cNvSpPr>
                <a:spLocks noChangeShapeType="1"/>
              </p:cNvSpPr>
              <p:nvPr/>
            </p:nvSpPr>
            <p:spPr bwMode="gray">
              <a:xfrm flipH="1" flipV="1">
                <a:off x="1429" y="2254"/>
                <a:ext cx="136" cy="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5" name="Line 422"/>
              <p:cNvSpPr>
                <a:spLocks noChangeShapeType="1"/>
              </p:cNvSpPr>
              <p:nvPr/>
            </p:nvSpPr>
            <p:spPr bwMode="gray">
              <a:xfrm flipV="1">
                <a:off x="1364" y="2254"/>
                <a:ext cx="65" cy="1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6" name="Freeform 423"/>
              <p:cNvSpPr>
                <a:spLocks/>
              </p:cNvSpPr>
              <p:nvPr/>
            </p:nvSpPr>
            <p:spPr bwMode="gray">
              <a:xfrm>
                <a:off x="2327" y="2851"/>
                <a:ext cx="135" cy="318"/>
              </a:xfrm>
              <a:custGeom>
                <a:avLst/>
                <a:gdLst>
                  <a:gd name="T0" fmla="*/ 1838 w 93"/>
                  <a:gd name="T1" fmla="*/ 0 h 193"/>
                  <a:gd name="T2" fmla="*/ 3873 w 93"/>
                  <a:gd name="T3" fmla="*/ 28449 h 193"/>
                  <a:gd name="T4" fmla="*/ 0 w 93"/>
                  <a:gd name="T5" fmla="*/ 2661 h 193"/>
                  <a:gd name="T6" fmla="*/ 1838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0"/>
                    </a:moveTo>
                    <a:lnTo>
                      <a:pt x="93" y="193"/>
                    </a:lnTo>
                    <a:lnTo>
                      <a:pt x="0" y="18"/>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7" name="Freeform 424"/>
              <p:cNvSpPr>
                <a:spLocks/>
              </p:cNvSpPr>
              <p:nvPr/>
            </p:nvSpPr>
            <p:spPr bwMode="gray">
              <a:xfrm>
                <a:off x="2391" y="2851"/>
                <a:ext cx="144" cy="318"/>
              </a:xfrm>
              <a:custGeom>
                <a:avLst/>
                <a:gdLst>
                  <a:gd name="T0" fmla="*/ 4185 w 99"/>
                  <a:gd name="T1" fmla="*/ 24338 h 193"/>
                  <a:gd name="T2" fmla="*/ 0 w 99"/>
                  <a:gd name="T3" fmla="*/ 0 h 193"/>
                  <a:gd name="T4" fmla="*/ 2065 w 99"/>
                  <a:gd name="T5" fmla="*/ 28449 h 193"/>
                  <a:gd name="T6" fmla="*/ 4185 w 99"/>
                  <a:gd name="T7" fmla="*/ 24338 h 193"/>
                  <a:gd name="T8" fmla="*/ 0 60000 65536"/>
                  <a:gd name="T9" fmla="*/ 0 60000 65536"/>
                  <a:gd name="T10" fmla="*/ 0 60000 65536"/>
                  <a:gd name="T11" fmla="*/ 0 60000 65536"/>
                  <a:gd name="T12" fmla="*/ 0 w 99"/>
                  <a:gd name="T13" fmla="*/ 0 h 193"/>
                  <a:gd name="T14" fmla="*/ 99 w 99"/>
                  <a:gd name="T15" fmla="*/ 193 h 193"/>
                </a:gdLst>
                <a:ahLst/>
                <a:cxnLst>
                  <a:cxn ang="T8">
                    <a:pos x="T0" y="T1"/>
                  </a:cxn>
                  <a:cxn ang="T9">
                    <a:pos x="T2" y="T3"/>
                  </a:cxn>
                  <a:cxn ang="T10">
                    <a:pos x="T4" y="T5"/>
                  </a:cxn>
                  <a:cxn ang="T11">
                    <a:pos x="T6" y="T7"/>
                  </a:cxn>
                </a:cxnLst>
                <a:rect l="T12" t="T13" r="T14" b="T15"/>
                <a:pathLst>
                  <a:path w="99" h="193">
                    <a:moveTo>
                      <a:pt x="99" y="165"/>
                    </a:moveTo>
                    <a:lnTo>
                      <a:pt x="0" y="0"/>
                    </a:lnTo>
                    <a:lnTo>
                      <a:pt x="49" y="193"/>
                    </a:lnTo>
                    <a:lnTo>
                      <a:pt x="9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8" name="Line 425"/>
              <p:cNvSpPr>
                <a:spLocks noChangeShapeType="1"/>
              </p:cNvSpPr>
              <p:nvPr/>
            </p:nvSpPr>
            <p:spPr bwMode="gray">
              <a:xfrm>
                <a:off x="2391" y="2851"/>
                <a:ext cx="7" cy="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9" name="Line 426"/>
              <p:cNvSpPr>
                <a:spLocks noChangeShapeType="1"/>
              </p:cNvSpPr>
              <p:nvPr/>
            </p:nvSpPr>
            <p:spPr bwMode="gray">
              <a:xfrm flipH="1" flipV="1">
                <a:off x="2391" y="2851"/>
                <a:ext cx="144" cy="27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0" name="Line 427"/>
              <p:cNvSpPr>
                <a:spLocks noChangeShapeType="1"/>
              </p:cNvSpPr>
              <p:nvPr/>
            </p:nvSpPr>
            <p:spPr bwMode="gray">
              <a:xfrm flipV="1">
                <a:off x="2327" y="2851"/>
                <a:ext cx="64" cy="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1" name="Freeform 428"/>
              <p:cNvSpPr>
                <a:spLocks/>
              </p:cNvSpPr>
              <p:nvPr/>
            </p:nvSpPr>
            <p:spPr bwMode="gray">
              <a:xfrm>
                <a:off x="739" y="3123"/>
                <a:ext cx="137" cy="61"/>
              </a:xfrm>
              <a:custGeom>
                <a:avLst/>
                <a:gdLst>
                  <a:gd name="T0" fmla="*/ 2099 w 94"/>
                  <a:gd name="T1" fmla="*/ 0 h 37"/>
                  <a:gd name="T2" fmla="*/ 4066 w 94"/>
                  <a:gd name="T3" fmla="*/ 5520 h 37"/>
                  <a:gd name="T4" fmla="*/ 0 w 94"/>
                  <a:gd name="T5" fmla="*/ 4145 h 37"/>
                  <a:gd name="T6" fmla="*/ 2099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2" name="Freeform 429"/>
              <p:cNvSpPr>
                <a:spLocks/>
              </p:cNvSpPr>
              <p:nvPr/>
            </p:nvSpPr>
            <p:spPr bwMode="gray">
              <a:xfrm>
                <a:off x="811" y="2851"/>
                <a:ext cx="137" cy="333"/>
              </a:xfrm>
              <a:custGeom>
                <a:avLst/>
                <a:gdLst>
                  <a:gd name="T0" fmla="*/ 4066 w 94"/>
                  <a:gd name="T1" fmla="*/ 0 h 202"/>
                  <a:gd name="T2" fmla="*/ 0 w 94"/>
                  <a:gd name="T3" fmla="*/ 24447 h 202"/>
                  <a:gd name="T4" fmla="*/ 1954 w 94"/>
                  <a:gd name="T5" fmla="*/ 29949 h 202"/>
                  <a:gd name="T6" fmla="*/ 4066 w 94"/>
                  <a:gd name="T7" fmla="*/ 0 h 202"/>
                  <a:gd name="T8" fmla="*/ 0 60000 65536"/>
                  <a:gd name="T9" fmla="*/ 0 60000 65536"/>
                  <a:gd name="T10" fmla="*/ 0 60000 65536"/>
                  <a:gd name="T11" fmla="*/ 0 60000 65536"/>
                  <a:gd name="T12" fmla="*/ 0 w 94"/>
                  <a:gd name="T13" fmla="*/ 0 h 202"/>
                  <a:gd name="T14" fmla="*/ 94 w 94"/>
                  <a:gd name="T15" fmla="*/ 202 h 202"/>
                </a:gdLst>
                <a:ahLst/>
                <a:cxnLst>
                  <a:cxn ang="T8">
                    <a:pos x="T0" y="T1"/>
                  </a:cxn>
                  <a:cxn ang="T9">
                    <a:pos x="T2" y="T3"/>
                  </a:cxn>
                  <a:cxn ang="T10">
                    <a:pos x="T4" y="T5"/>
                  </a:cxn>
                  <a:cxn ang="T11">
                    <a:pos x="T6" y="T7"/>
                  </a:cxn>
                </a:cxnLst>
                <a:rect l="T12" t="T13" r="T14" b="T15"/>
                <a:pathLst>
                  <a:path w="94" h="202">
                    <a:moveTo>
                      <a:pt x="94" y="0"/>
                    </a:moveTo>
                    <a:lnTo>
                      <a:pt x="0" y="165"/>
                    </a:lnTo>
                    <a:lnTo>
                      <a:pt x="45" y="202"/>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3" name="Freeform 430"/>
              <p:cNvSpPr>
                <a:spLocks/>
              </p:cNvSpPr>
              <p:nvPr/>
            </p:nvSpPr>
            <p:spPr bwMode="gray">
              <a:xfrm>
                <a:off x="2462" y="3123"/>
                <a:ext cx="138" cy="61"/>
              </a:xfrm>
              <a:custGeom>
                <a:avLst/>
                <a:gdLst>
                  <a:gd name="T0" fmla="*/ 2303 w 94"/>
                  <a:gd name="T1" fmla="*/ 0 h 37"/>
                  <a:gd name="T2" fmla="*/ 4379 w 94"/>
                  <a:gd name="T3" fmla="*/ 5520 h 37"/>
                  <a:gd name="T4" fmla="*/ 0 w 94"/>
                  <a:gd name="T5" fmla="*/ 4145 h 37"/>
                  <a:gd name="T6" fmla="*/ 2303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8"/>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4" name="Freeform 431"/>
              <p:cNvSpPr>
                <a:spLocks/>
              </p:cNvSpPr>
              <p:nvPr/>
            </p:nvSpPr>
            <p:spPr bwMode="gray">
              <a:xfrm>
                <a:off x="2535" y="3123"/>
                <a:ext cx="136" cy="61"/>
              </a:xfrm>
              <a:custGeom>
                <a:avLst/>
                <a:gdLst>
                  <a:gd name="T0" fmla="*/ 4166 w 93"/>
                  <a:gd name="T1" fmla="*/ 2086 h 37"/>
                  <a:gd name="T2" fmla="*/ 0 w 93"/>
                  <a:gd name="T3" fmla="*/ 0 h 37"/>
                  <a:gd name="T4" fmla="*/ 1952 w 93"/>
                  <a:gd name="T5" fmla="*/ 5520 h 37"/>
                  <a:gd name="T6" fmla="*/ 4166 w 93"/>
                  <a:gd name="T7" fmla="*/ 2086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5" name="Freeform 432"/>
              <p:cNvSpPr>
                <a:spLocks/>
              </p:cNvSpPr>
              <p:nvPr/>
            </p:nvSpPr>
            <p:spPr bwMode="gray">
              <a:xfrm>
                <a:off x="395" y="3123"/>
                <a:ext cx="137" cy="61"/>
              </a:xfrm>
              <a:custGeom>
                <a:avLst/>
                <a:gdLst>
                  <a:gd name="T0" fmla="*/ 2099 w 94"/>
                  <a:gd name="T1" fmla="*/ 0 h 37"/>
                  <a:gd name="T2" fmla="*/ 4066 w 94"/>
                  <a:gd name="T3" fmla="*/ 5520 h 37"/>
                  <a:gd name="T4" fmla="*/ 0 w 94"/>
                  <a:gd name="T5" fmla="*/ 4145 h 37"/>
                  <a:gd name="T6" fmla="*/ 2099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6" name="Freeform 433"/>
              <p:cNvSpPr>
                <a:spLocks/>
              </p:cNvSpPr>
              <p:nvPr/>
            </p:nvSpPr>
            <p:spPr bwMode="gray">
              <a:xfrm>
                <a:off x="466" y="3123"/>
                <a:ext cx="138" cy="61"/>
              </a:xfrm>
              <a:custGeom>
                <a:avLst/>
                <a:gdLst>
                  <a:gd name="T0" fmla="*/ 4379 w 94"/>
                  <a:gd name="T1" fmla="*/ 2086 h 37"/>
                  <a:gd name="T2" fmla="*/ 0 w 94"/>
                  <a:gd name="T3" fmla="*/ 0 h 37"/>
                  <a:gd name="T4" fmla="*/ 2082 w 94"/>
                  <a:gd name="T5" fmla="*/ 5520 h 37"/>
                  <a:gd name="T6" fmla="*/ 4379 w 94"/>
                  <a:gd name="T7" fmla="*/ 2086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7" name="Line 434"/>
              <p:cNvSpPr>
                <a:spLocks noChangeShapeType="1"/>
              </p:cNvSpPr>
              <p:nvPr/>
            </p:nvSpPr>
            <p:spPr bwMode="gray">
              <a:xfrm flipH="1">
                <a:off x="811" y="2851"/>
                <a:ext cx="137" cy="27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8" name="Line 435"/>
              <p:cNvSpPr>
                <a:spLocks noChangeShapeType="1"/>
              </p:cNvSpPr>
              <p:nvPr/>
            </p:nvSpPr>
            <p:spPr bwMode="gray">
              <a:xfrm flipV="1">
                <a:off x="739" y="3123"/>
                <a:ext cx="72" cy="4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9" name="Line 436"/>
              <p:cNvSpPr>
                <a:spLocks noChangeShapeType="1"/>
              </p:cNvSpPr>
              <p:nvPr/>
            </p:nvSpPr>
            <p:spPr bwMode="gray">
              <a:xfrm flipH="1" flipV="1">
                <a:off x="466" y="3123"/>
                <a:ext cx="138"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0" name="Line 437"/>
              <p:cNvSpPr>
                <a:spLocks noChangeShapeType="1"/>
              </p:cNvSpPr>
              <p:nvPr/>
            </p:nvSpPr>
            <p:spPr bwMode="gray">
              <a:xfrm flipH="1" flipV="1">
                <a:off x="2535" y="3123"/>
                <a:ext cx="13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1" name="Line 438"/>
              <p:cNvSpPr>
                <a:spLocks noChangeShapeType="1"/>
              </p:cNvSpPr>
              <p:nvPr/>
            </p:nvSpPr>
            <p:spPr bwMode="gray">
              <a:xfrm flipH="1">
                <a:off x="2462" y="3123"/>
                <a:ext cx="73"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2" name="Line 439"/>
              <p:cNvSpPr>
                <a:spLocks noChangeShapeType="1"/>
              </p:cNvSpPr>
              <p:nvPr/>
            </p:nvSpPr>
            <p:spPr bwMode="gray">
              <a:xfrm flipV="1">
                <a:off x="395" y="3123"/>
                <a:ext cx="71"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3" name="Freeform 440"/>
              <p:cNvSpPr>
                <a:spLocks/>
              </p:cNvSpPr>
              <p:nvPr/>
            </p:nvSpPr>
            <p:spPr bwMode="gray">
              <a:xfrm>
                <a:off x="1157" y="2405"/>
                <a:ext cx="135" cy="242"/>
              </a:xfrm>
              <a:custGeom>
                <a:avLst/>
                <a:gdLst>
                  <a:gd name="T0" fmla="*/ 1838 w 93"/>
                  <a:gd name="T1" fmla="*/ 0 h 147"/>
                  <a:gd name="T2" fmla="*/ 3873 w 93"/>
                  <a:gd name="T3" fmla="*/ 20787 h 147"/>
                  <a:gd name="T4" fmla="*/ 0 w 93"/>
                  <a:gd name="T5" fmla="*/ 21462 h 147"/>
                  <a:gd name="T6" fmla="*/ 1838 w 93"/>
                  <a:gd name="T7" fmla="*/ 0 h 147"/>
                  <a:gd name="T8" fmla="*/ 0 60000 65536"/>
                  <a:gd name="T9" fmla="*/ 0 60000 65536"/>
                  <a:gd name="T10" fmla="*/ 0 60000 65536"/>
                  <a:gd name="T11" fmla="*/ 0 60000 65536"/>
                  <a:gd name="T12" fmla="*/ 0 w 93"/>
                  <a:gd name="T13" fmla="*/ 0 h 147"/>
                  <a:gd name="T14" fmla="*/ 93 w 93"/>
                  <a:gd name="T15" fmla="*/ 147 h 147"/>
                </a:gdLst>
                <a:ahLst/>
                <a:cxnLst>
                  <a:cxn ang="T8">
                    <a:pos x="T0" y="T1"/>
                  </a:cxn>
                  <a:cxn ang="T9">
                    <a:pos x="T2" y="T3"/>
                  </a:cxn>
                  <a:cxn ang="T10">
                    <a:pos x="T4" y="T5"/>
                  </a:cxn>
                  <a:cxn ang="T11">
                    <a:pos x="T6" y="T7"/>
                  </a:cxn>
                </a:cxnLst>
                <a:rect l="T12" t="T13" r="T14" b="T15"/>
                <a:pathLst>
                  <a:path w="93" h="147">
                    <a:moveTo>
                      <a:pt x="44" y="0"/>
                    </a:moveTo>
                    <a:lnTo>
                      <a:pt x="93" y="142"/>
                    </a:lnTo>
                    <a:lnTo>
                      <a:pt x="0" y="147"/>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4" name="Freeform 441"/>
              <p:cNvSpPr>
                <a:spLocks/>
              </p:cNvSpPr>
              <p:nvPr/>
            </p:nvSpPr>
            <p:spPr bwMode="gray">
              <a:xfrm>
                <a:off x="1221" y="2405"/>
                <a:ext cx="143" cy="234"/>
              </a:xfrm>
              <a:custGeom>
                <a:avLst/>
                <a:gdLst>
                  <a:gd name="T0" fmla="*/ 4294 w 98"/>
                  <a:gd name="T1" fmla="*/ 3428 h 142"/>
                  <a:gd name="T2" fmla="*/ 0 w 98"/>
                  <a:gd name="T3" fmla="*/ 0 h 142"/>
                  <a:gd name="T4" fmla="*/ 2151 w 98"/>
                  <a:gd name="T5" fmla="*/ 20989 h 142"/>
                  <a:gd name="T6" fmla="*/ 4294 w 98"/>
                  <a:gd name="T7" fmla="*/ 3428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23"/>
                    </a:moveTo>
                    <a:lnTo>
                      <a:pt x="0" y="0"/>
                    </a:lnTo>
                    <a:lnTo>
                      <a:pt x="49" y="142"/>
                    </a:lnTo>
                    <a:lnTo>
                      <a:pt x="98"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5" name="Freeform 442"/>
              <p:cNvSpPr>
                <a:spLocks/>
              </p:cNvSpPr>
              <p:nvPr/>
            </p:nvSpPr>
            <p:spPr bwMode="gray">
              <a:xfrm>
                <a:off x="1845" y="2397"/>
                <a:ext cx="137" cy="204"/>
              </a:xfrm>
              <a:custGeom>
                <a:avLst/>
                <a:gdLst>
                  <a:gd name="T0" fmla="*/ 1954 w 94"/>
                  <a:gd name="T1" fmla="*/ 0 h 124"/>
                  <a:gd name="T2" fmla="*/ 4066 w 94"/>
                  <a:gd name="T3" fmla="*/ 18042 h 124"/>
                  <a:gd name="T4" fmla="*/ 0 w 94"/>
                  <a:gd name="T5" fmla="*/ 4761 h 124"/>
                  <a:gd name="T6" fmla="*/ 1954 w 94"/>
                  <a:gd name="T7" fmla="*/ 0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45" y="0"/>
                    </a:moveTo>
                    <a:lnTo>
                      <a:pt x="94" y="124"/>
                    </a:lnTo>
                    <a:lnTo>
                      <a:pt x="0" y="3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6" name="Freeform 443"/>
              <p:cNvSpPr>
                <a:spLocks/>
              </p:cNvSpPr>
              <p:nvPr/>
            </p:nvSpPr>
            <p:spPr bwMode="gray">
              <a:xfrm>
                <a:off x="1911" y="2397"/>
                <a:ext cx="136" cy="204"/>
              </a:xfrm>
              <a:custGeom>
                <a:avLst/>
                <a:gdLst>
                  <a:gd name="T0" fmla="*/ 4166 w 93"/>
                  <a:gd name="T1" fmla="*/ 10810 h 124"/>
                  <a:gd name="T2" fmla="*/ 0 w 93"/>
                  <a:gd name="T3" fmla="*/ 0 h 124"/>
                  <a:gd name="T4" fmla="*/ 2198 w 93"/>
                  <a:gd name="T5" fmla="*/ 18042 h 124"/>
                  <a:gd name="T6" fmla="*/ 4166 w 93"/>
                  <a:gd name="T7" fmla="*/ 10810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74"/>
                    </a:moveTo>
                    <a:lnTo>
                      <a:pt x="0" y="0"/>
                    </a:lnTo>
                    <a:lnTo>
                      <a:pt x="49" y="124"/>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7" name="Line 444"/>
              <p:cNvSpPr>
                <a:spLocks noChangeShapeType="1"/>
              </p:cNvSpPr>
              <p:nvPr/>
            </p:nvSpPr>
            <p:spPr bwMode="gray">
              <a:xfrm flipH="1" flipV="1">
                <a:off x="1221" y="2405"/>
                <a:ext cx="143"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8" name="Line 445"/>
              <p:cNvSpPr>
                <a:spLocks noChangeShapeType="1"/>
              </p:cNvSpPr>
              <p:nvPr/>
            </p:nvSpPr>
            <p:spPr bwMode="gray">
              <a:xfrm flipV="1">
                <a:off x="1157" y="2405"/>
                <a:ext cx="64" cy="242"/>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9" name="Line 446"/>
              <p:cNvSpPr>
                <a:spLocks noChangeShapeType="1"/>
              </p:cNvSpPr>
              <p:nvPr/>
            </p:nvSpPr>
            <p:spPr bwMode="gray">
              <a:xfrm flipH="1" flipV="1">
                <a:off x="1911" y="2397"/>
                <a:ext cx="136" cy="1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0" name="Line 447"/>
              <p:cNvSpPr>
                <a:spLocks noChangeShapeType="1"/>
              </p:cNvSpPr>
              <p:nvPr/>
            </p:nvSpPr>
            <p:spPr bwMode="gray">
              <a:xfrm flipV="1">
                <a:off x="1845" y="2397"/>
                <a:ext cx="66" cy="5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1" name="Freeform 448"/>
              <p:cNvSpPr>
                <a:spLocks/>
              </p:cNvSpPr>
              <p:nvPr/>
            </p:nvSpPr>
            <p:spPr bwMode="gray">
              <a:xfrm>
                <a:off x="1565" y="2315"/>
                <a:ext cx="137" cy="136"/>
              </a:xfrm>
              <a:custGeom>
                <a:avLst/>
                <a:gdLst>
                  <a:gd name="T0" fmla="*/ 4066 w 94"/>
                  <a:gd name="T1" fmla="*/ 2494 h 83"/>
                  <a:gd name="T2" fmla="*/ 0 w 94"/>
                  <a:gd name="T3" fmla="*/ 0 h 83"/>
                  <a:gd name="T4" fmla="*/ 2099 w 94"/>
                  <a:gd name="T5" fmla="*/ 11580 h 83"/>
                  <a:gd name="T6" fmla="*/ 4066 w 94"/>
                  <a:gd name="T7" fmla="*/ 2494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94" y="18"/>
                    </a:moveTo>
                    <a:lnTo>
                      <a:pt x="0" y="0"/>
                    </a:lnTo>
                    <a:lnTo>
                      <a:pt x="49" y="83"/>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2" name="Freeform 449"/>
              <p:cNvSpPr>
                <a:spLocks/>
              </p:cNvSpPr>
              <p:nvPr/>
            </p:nvSpPr>
            <p:spPr bwMode="gray">
              <a:xfrm>
                <a:off x="948" y="2618"/>
                <a:ext cx="137" cy="233"/>
              </a:xfrm>
              <a:custGeom>
                <a:avLst/>
                <a:gdLst>
                  <a:gd name="T0" fmla="*/ 2099 w 94"/>
                  <a:gd name="T1" fmla="*/ 0 h 142"/>
                  <a:gd name="T2" fmla="*/ 4066 w 94"/>
                  <a:gd name="T3" fmla="*/ 17485 h 142"/>
                  <a:gd name="T4" fmla="*/ 0 w 94"/>
                  <a:gd name="T5" fmla="*/ 20079 h 142"/>
                  <a:gd name="T6" fmla="*/ 2099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24"/>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3" name="Freeform 450"/>
              <p:cNvSpPr>
                <a:spLocks/>
              </p:cNvSpPr>
              <p:nvPr/>
            </p:nvSpPr>
            <p:spPr bwMode="gray">
              <a:xfrm>
                <a:off x="1019" y="2618"/>
                <a:ext cx="138" cy="204"/>
              </a:xfrm>
              <a:custGeom>
                <a:avLst/>
                <a:gdLst>
                  <a:gd name="T0" fmla="*/ 4379 w 94"/>
                  <a:gd name="T1" fmla="*/ 2636 h 124"/>
                  <a:gd name="T2" fmla="*/ 0 w 94"/>
                  <a:gd name="T3" fmla="*/ 0 h 124"/>
                  <a:gd name="T4" fmla="*/ 2082 w 94"/>
                  <a:gd name="T5" fmla="*/ 18042 h 124"/>
                  <a:gd name="T6" fmla="*/ 4379 w 94"/>
                  <a:gd name="T7" fmla="*/ 2636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94" y="18"/>
                    </a:moveTo>
                    <a:lnTo>
                      <a:pt x="0" y="0"/>
                    </a:lnTo>
                    <a:lnTo>
                      <a:pt x="45" y="124"/>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4" name="Line 451"/>
              <p:cNvSpPr>
                <a:spLocks noChangeShapeType="1"/>
              </p:cNvSpPr>
              <p:nvPr/>
            </p:nvSpPr>
            <p:spPr bwMode="gray">
              <a:xfrm flipH="1" flipV="1">
                <a:off x="1565" y="2315"/>
                <a:ext cx="137" cy="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5" name="Line 452"/>
              <p:cNvSpPr>
                <a:spLocks noChangeShapeType="1"/>
              </p:cNvSpPr>
              <p:nvPr/>
            </p:nvSpPr>
            <p:spPr bwMode="gray">
              <a:xfrm flipV="1">
                <a:off x="948" y="2618"/>
                <a:ext cx="71" cy="23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6" name="Freeform 453"/>
              <p:cNvSpPr>
                <a:spLocks/>
              </p:cNvSpPr>
              <p:nvPr/>
            </p:nvSpPr>
            <p:spPr bwMode="gray">
              <a:xfrm>
                <a:off x="1982" y="2519"/>
                <a:ext cx="136" cy="227"/>
              </a:xfrm>
              <a:custGeom>
                <a:avLst/>
                <a:gdLst>
                  <a:gd name="T0" fmla="*/ 1952 w 93"/>
                  <a:gd name="T1" fmla="*/ 0 h 138"/>
                  <a:gd name="T2" fmla="*/ 4166 w 93"/>
                  <a:gd name="T3" fmla="*/ 20001 h 138"/>
                  <a:gd name="T4" fmla="*/ 0 w 93"/>
                  <a:gd name="T5" fmla="*/ 7228 h 138"/>
                  <a:gd name="T6" fmla="*/ 1952 w 93"/>
                  <a:gd name="T7" fmla="*/ 0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44" y="0"/>
                    </a:moveTo>
                    <a:lnTo>
                      <a:pt x="93" y="138"/>
                    </a:lnTo>
                    <a:lnTo>
                      <a:pt x="0" y="5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7" name="Freeform 454"/>
              <p:cNvSpPr>
                <a:spLocks/>
              </p:cNvSpPr>
              <p:nvPr/>
            </p:nvSpPr>
            <p:spPr bwMode="gray">
              <a:xfrm>
                <a:off x="2047" y="2519"/>
                <a:ext cx="143" cy="227"/>
              </a:xfrm>
              <a:custGeom>
                <a:avLst/>
                <a:gdLst>
                  <a:gd name="T0" fmla="*/ 4294 w 98"/>
                  <a:gd name="T1" fmla="*/ 13294 h 138"/>
                  <a:gd name="T2" fmla="*/ 0 w 98"/>
                  <a:gd name="T3" fmla="*/ 0 h 138"/>
                  <a:gd name="T4" fmla="*/ 2151 w 98"/>
                  <a:gd name="T5" fmla="*/ 20001 h 138"/>
                  <a:gd name="T6" fmla="*/ 4294 w 98"/>
                  <a:gd name="T7" fmla="*/ 13294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92"/>
                    </a:moveTo>
                    <a:lnTo>
                      <a:pt x="0" y="0"/>
                    </a:lnTo>
                    <a:lnTo>
                      <a:pt x="49" y="138"/>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8" name="Freeform 455"/>
              <p:cNvSpPr>
                <a:spLocks/>
              </p:cNvSpPr>
              <p:nvPr/>
            </p:nvSpPr>
            <p:spPr bwMode="gray">
              <a:xfrm>
                <a:off x="532" y="3146"/>
                <a:ext cx="143" cy="61"/>
              </a:xfrm>
              <a:custGeom>
                <a:avLst/>
                <a:gdLst>
                  <a:gd name="T0" fmla="*/ 2151 w 98"/>
                  <a:gd name="T1" fmla="*/ 0 h 37"/>
                  <a:gd name="T2" fmla="*/ 4294 w 98"/>
                  <a:gd name="T3" fmla="*/ 5520 h 37"/>
                  <a:gd name="T4" fmla="*/ 0 w 98"/>
                  <a:gd name="T5" fmla="*/ 3439 h 37"/>
                  <a:gd name="T6" fmla="*/ 2151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9" name="Freeform 456"/>
              <p:cNvSpPr>
                <a:spLocks/>
              </p:cNvSpPr>
              <p:nvPr/>
            </p:nvSpPr>
            <p:spPr bwMode="gray">
              <a:xfrm>
                <a:off x="604" y="3146"/>
                <a:ext cx="135" cy="61"/>
              </a:xfrm>
              <a:custGeom>
                <a:avLst/>
                <a:gdLst>
                  <a:gd name="T0" fmla="*/ 3873 w 93"/>
                  <a:gd name="T1" fmla="*/ 2086 h 37"/>
                  <a:gd name="T2" fmla="*/ 0 w 93"/>
                  <a:gd name="T3" fmla="*/ 0 h 37"/>
                  <a:gd name="T4" fmla="*/ 2038 w 93"/>
                  <a:gd name="T5" fmla="*/ 5520 h 37"/>
                  <a:gd name="T6" fmla="*/ 3873 w 93"/>
                  <a:gd name="T7" fmla="*/ 2086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0" name="Line 457"/>
              <p:cNvSpPr>
                <a:spLocks noChangeShapeType="1"/>
              </p:cNvSpPr>
              <p:nvPr/>
            </p:nvSpPr>
            <p:spPr bwMode="gray">
              <a:xfrm flipH="1" flipV="1">
                <a:off x="2047" y="2519"/>
                <a:ext cx="143" cy="1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1" name="Line 458"/>
              <p:cNvSpPr>
                <a:spLocks noChangeShapeType="1"/>
              </p:cNvSpPr>
              <p:nvPr/>
            </p:nvSpPr>
            <p:spPr bwMode="gray">
              <a:xfrm flipV="1">
                <a:off x="1982" y="2519"/>
                <a:ext cx="65" cy="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2" name="Line 459"/>
              <p:cNvSpPr>
                <a:spLocks noChangeShapeType="1"/>
              </p:cNvSpPr>
              <p:nvPr/>
            </p:nvSpPr>
            <p:spPr bwMode="gray">
              <a:xfrm flipH="1" flipV="1">
                <a:off x="604" y="3146"/>
                <a:ext cx="135"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3" name="Line 460"/>
              <p:cNvSpPr>
                <a:spLocks noChangeShapeType="1"/>
              </p:cNvSpPr>
              <p:nvPr/>
            </p:nvSpPr>
            <p:spPr bwMode="gray">
              <a:xfrm flipV="1">
                <a:off x="532" y="3146"/>
                <a:ext cx="72"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4" name="Line 461"/>
              <p:cNvSpPr>
                <a:spLocks noChangeShapeType="1"/>
              </p:cNvSpPr>
              <p:nvPr/>
            </p:nvSpPr>
            <p:spPr bwMode="gray">
              <a:xfrm flipV="1">
                <a:off x="2600" y="3146"/>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5" name="Freeform 462"/>
              <p:cNvSpPr>
                <a:spLocks/>
              </p:cNvSpPr>
              <p:nvPr/>
            </p:nvSpPr>
            <p:spPr bwMode="gray">
              <a:xfrm>
                <a:off x="1292" y="2443"/>
                <a:ext cx="137" cy="196"/>
              </a:xfrm>
              <a:custGeom>
                <a:avLst/>
                <a:gdLst>
                  <a:gd name="T0" fmla="*/ 2099 w 94"/>
                  <a:gd name="T1" fmla="*/ 0 h 119"/>
                  <a:gd name="T2" fmla="*/ 4066 w 94"/>
                  <a:gd name="T3" fmla="*/ 14784 h 119"/>
                  <a:gd name="T4" fmla="*/ 0 w 94"/>
                  <a:gd name="T5" fmla="*/ 17492 h 119"/>
                  <a:gd name="T6" fmla="*/ 2099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01"/>
                    </a:lnTo>
                    <a:lnTo>
                      <a:pt x="0" y="11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6" name="Freeform 463"/>
              <p:cNvSpPr>
                <a:spLocks/>
              </p:cNvSpPr>
              <p:nvPr/>
            </p:nvSpPr>
            <p:spPr bwMode="gray">
              <a:xfrm>
                <a:off x="1364" y="2443"/>
                <a:ext cx="137" cy="166"/>
              </a:xfrm>
              <a:custGeom>
                <a:avLst/>
                <a:gdLst>
                  <a:gd name="T0" fmla="*/ 4066 w 94"/>
                  <a:gd name="T1" fmla="*/ 0 h 101"/>
                  <a:gd name="T2" fmla="*/ 0 w 94"/>
                  <a:gd name="T3" fmla="*/ 0 h 101"/>
                  <a:gd name="T4" fmla="*/ 1954 w 94"/>
                  <a:gd name="T5" fmla="*/ 14549 h 101"/>
                  <a:gd name="T6" fmla="*/ 4066 w 94"/>
                  <a:gd name="T7" fmla="*/ 0 h 101"/>
                  <a:gd name="T8" fmla="*/ 0 60000 65536"/>
                  <a:gd name="T9" fmla="*/ 0 60000 65536"/>
                  <a:gd name="T10" fmla="*/ 0 60000 65536"/>
                  <a:gd name="T11" fmla="*/ 0 60000 65536"/>
                  <a:gd name="T12" fmla="*/ 0 w 94"/>
                  <a:gd name="T13" fmla="*/ 0 h 101"/>
                  <a:gd name="T14" fmla="*/ 94 w 94"/>
                  <a:gd name="T15" fmla="*/ 101 h 101"/>
                </a:gdLst>
                <a:ahLst/>
                <a:cxnLst>
                  <a:cxn ang="T8">
                    <a:pos x="T0" y="T1"/>
                  </a:cxn>
                  <a:cxn ang="T9">
                    <a:pos x="T2" y="T3"/>
                  </a:cxn>
                  <a:cxn ang="T10">
                    <a:pos x="T4" y="T5"/>
                  </a:cxn>
                  <a:cxn ang="T11">
                    <a:pos x="T6" y="T7"/>
                  </a:cxn>
                </a:cxnLst>
                <a:rect l="T12" t="T13" r="T14" b="T15"/>
                <a:pathLst>
                  <a:path w="94" h="101">
                    <a:moveTo>
                      <a:pt x="94" y="0"/>
                    </a:moveTo>
                    <a:lnTo>
                      <a:pt x="0" y="0"/>
                    </a:lnTo>
                    <a:lnTo>
                      <a:pt x="45" y="10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7" name="Line 464"/>
              <p:cNvSpPr>
                <a:spLocks noChangeShapeType="1"/>
              </p:cNvSpPr>
              <p:nvPr/>
            </p:nvSpPr>
            <p:spPr bwMode="gray">
              <a:xfrm flipH="1">
                <a:off x="1364" y="2443"/>
                <a:ext cx="13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8" name="Line 465"/>
              <p:cNvSpPr>
                <a:spLocks noChangeShapeType="1"/>
              </p:cNvSpPr>
              <p:nvPr/>
            </p:nvSpPr>
            <p:spPr bwMode="gray">
              <a:xfrm flipV="1">
                <a:off x="1292" y="2443"/>
                <a:ext cx="72" cy="19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9" name="Freeform 466"/>
              <p:cNvSpPr>
                <a:spLocks/>
              </p:cNvSpPr>
              <p:nvPr/>
            </p:nvSpPr>
            <p:spPr bwMode="gray">
              <a:xfrm>
                <a:off x="2118" y="2670"/>
                <a:ext cx="137" cy="234"/>
              </a:xfrm>
              <a:custGeom>
                <a:avLst/>
                <a:gdLst>
                  <a:gd name="T0" fmla="*/ 2099 w 94"/>
                  <a:gd name="T1" fmla="*/ 0 h 142"/>
                  <a:gd name="T2" fmla="*/ 4066 w 94"/>
                  <a:gd name="T3" fmla="*/ 20989 h 142"/>
                  <a:gd name="T4" fmla="*/ 0 w 94"/>
                  <a:gd name="T5" fmla="*/ 6791 h 142"/>
                  <a:gd name="T6" fmla="*/ 2099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42"/>
                    </a:lnTo>
                    <a:lnTo>
                      <a:pt x="0" y="4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0" name="Freeform 467"/>
              <p:cNvSpPr>
                <a:spLocks/>
              </p:cNvSpPr>
              <p:nvPr/>
            </p:nvSpPr>
            <p:spPr bwMode="gray">
              <a:xfrm>
                <a:off x="2190" y="2670"/>
                <a:ext cx="137" cy="234"/>
              </a:xfrm>
              <a:custGeom>
                <a:avLst/>
                <a:gdLst>
                  <a:gd name="T0" fmla="*/ 4066 w 94"/>
                  <a:gd name="T1" fmla="*/ 18906 h 142"/>
                  <a:gd name="T2" fmla="*/ 0 w 94"/>
                  <a:gd name="T3" fmla="*/ 0 h 142"/>
                  <a:gd name="T4" fmla="*/ 1954 w 94"/>
                  <a:gd name="T5" fmla="*/ 20989 h 142"/>
                  <a:gd name="T6" fmla="*/ 4066 w 94"/>
                  <a:gd name="T7" fmla="*/ 18906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128"/>
                    </a:moveTo>
                    <a:lnTo>
                      <a:pt x="0" y="0"/>
                    </a:lnTo>
                    <a:lnTo>
                      <a:pt x="45" y="142"/>
                    </a:lnTo>
                    <a:lnTo>
                      <a:pt x="94" y="1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1" name="Freeform 468"/>
              <p:cNvSpPr>
                <a:spLocks/>
              </p:cNvSpPr>
              <p:nvPr/>
            </p:nvSpPr>
            <p:spPr bwMode="gray">
              <a:xfrm>
                <a:off x="1637" y="2344"/>
                <a:ext cx="137" cy="190"/>
              </a:xfrm>
              <a:custGeom>
                <a:avLst/>
                <a:gdLst>
                  <a:gd name="T0" fmla="*/ 1954 w 94"/>
                  <a:gd name="T1" fmla="*/ 0 h 115"/>
                  <a:gd name="T2" fmla="*/ 4066 w 94"/>
                  <a:gd name="T3" fmla="*/ 17425 h 115"/>
                  <a:gd name="T4" fmla="*/ 0 w 94"/>
                  <a:gd name="T5" fmla="*/ 9799 h 115"/>
                  <a:gd name="T6" fmla="*/ 1954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6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2" name="Freeform 469"/>
              <p:cNvSpPr>
                <a:spLocks/>
              </p:cNvSpPr>
              <p:nvPr/>
            </p:nvSpPr>
            <p:spPr bwMode="gray">
              <a:xfrm>
                <a:off x="1702" y="2344"/>
                <a:ext cx="143" cy="190"/>
              </a:xfrm>
              <a:custGeom>
                <a:avLst/>
                <a:gdLst>
                  <a:gd name="T0" fmla="*/ 4294 w 98"/>
                  <a:gd name="T1" fmla="*/ 9799 h 115"/>
                  <a:gd name="T2" fmla="*/ 0 w 98"/>
                  <a:gd name="T3" fmla="*/ 0 h 115"/>
                  <a:gd name="T4" fmla="*/ 2151 w 98"/>
                  <a:gd name="T5" fmla="*/ 17425 h 115"/>
                  <a:gd name="T6" fmla="*/ 4294 w 98"/>
                  <a:gd name="T7" fmla="*/ 9799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98" y="65"/>
                    </a:moveTo>
                    <a:lnTo>
                      <a:pt x="0" y="0"/>
                    </a:lnTo>
                    <a:lnTo>
                      <a:pt x="49" y="115"/>
                    </a:lnTo>
                    <a:lnTo>
                      <a:pt x="98"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3" name="Freeform 470"/>
              <p:cNvSpPr>
                <a:spLocks/>
              </p:cNvSpPr>
              <p:nvPr/>
            </p:nvSpPr>
            <p:spPr bwMode="gray">
              <a:xfrm>
                <a:off x="1085" y="2647"/>
                <a:ext cx="136" cy="175"/>
              </a:xfrm>
              <a:custGeom>
                <a:avLst/>
                <a:gdLst>
                  <a:gd name="T0" fmla="*/ 2198 w 93"/>
                  <a:gd name="T1" fmla="*/ 0 h 106"/>
                  <a:gd name="T2" fmla="*/ 4166 w 93"/>
                  <a:gd name="T3" fmla="*/ 15245 h 106"/>
                  <a:gd name="T4" fmla="*/ 0 w 93"/>
                  <a:gd name="T5" fmla="*/ 15933 h 106"/>
                  <a:gd name="T6" fmla="*/ 2198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1"/>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4" name="Freeform 471"/>
              <p:cNvSpPr>
                <a:spLocks/>
              </p:cNvSpPr>
              <p:nvPr/>
            </p:nvSpPr>
            <p:spPr bwMode="gray">
              <a:xfrm>
                <a:off x="1157" y="2639"/>
                <a:ext cx="135" cy="175"/>
              </a:xfrm>
              <a:custGeom>
                <a:avLst/>
                <a:gdLst>
                  <a:gd name="T0" fmla="*/ 3873 w 93"/>
                  <a:gd name="T1" fmla="*/ 0 h 106"/>
                  <a:gd name="T2" fmla="*/ 0 w 93"/>
                  <a:gd name="T3" fmla="*/ 712 h 106"/>
                  <a:gd name="T4" fmla="*/ 1838 w 93"/>
                  <a:gd name="T5" fmla="*/ 15933 h 106"/>
                  <a:gd name="T6" fmla="*/ 3873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0"/>
                    </a:moveTo>
                    <a:lnTo>
                      <a:pt x="0" y="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5" name="Line 472"/>
              <p:cNvSpPr>
                <a:spLocks noChangeShapeType="1"/>
              </p:cNvSpPr>
              <p:nvPr/>
            </p:nvSpPr>
            <p:spPr bwMode="gray">
              <a:xfrm flipH="1" flipV="1">
                <a:off x="2190" y="2670"/>
                <a:ext cx="137" cy="2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6" name="Line 473"/>
              <p:cNvSpPr>
                <a:spLocks noChangeShapeType="1"/>
              </p:cNvSpPr>
              <p:nvPr/>
            </p:nvSpPr>
            <p:spPr bwMode="gray">
              <a:xfrm flipV="1">
                <a:off x="2118" y="2670"/>
                <a:ext cx="72" cy="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7" name="Line 474"/>
              <p:cNvSpPr>
                <a:spLocks noChangeShapeType="1"/>
              </p:cNvSpPr>
              <p:nvPr/>
            </p:nvSpPr>
            <p:spPr bwMode="gray">
              <a:xfrm flipH="1" flipV="1">
                <a:off x="1702" y="2344"/>
                <a:ext cx="143" cy="10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8" name="Line 475"/>
              <p:cNvSpPr>
                <a:spLocks noChangeShapeType="1"/>
              </p:cNvSpPr>
              <p:nvPr/>
            </p:nvSpPr>
            <p:spPr bwMode="gray">
              <a:xfrm flipV="1">
                <a:off x="1637" y="2344"/>
                <a:ext cx="65" cy="10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9" name="Line 476"/>
              <p:cNvSpPr>
                <a:spLocks noChangeShapeType="1"/>
              </p:cNvSpPr>
              <p:nvPr/>
            </p:nvSpPr>
            <p:spPr bwMode="gray">
              <a:xfrm flipV="1">
                <a:off x="1085" y="2647"/>
                <a:ext cx="72" cy="175"/>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0" name="Freeform 477"/>
              <p:cNvSpPr>
                <a:spLocks/>
              </p:cNvSpPr>
              <p:nvPr/>
            </p:nvSpPr>
            <p:spPr bwMode="gray">
              <a:xfrm>
                <a:off x="2255" y="2881"/>
                <a:ext cx="136" cy="198"/>
              </a:xfrm>
              <a:custGeom>
                <a:avLst/>
                <a:gdLst>
                  <a:gd name="T0" fmla="*/ 2198 w 93"/>
                  <a:gd name="T1" fmla="*/ 0 h 120"/>
                  <a:gd name="T2" fmla="*/ 4166 w 93"/>
                  <a:gd name="T3" fmla="*/ 17982 h 120"/>
                  <a:gd name="T4" fmla="*/ 0 w 93"/>
                  <a:gd name="T5" fmla="*/ 2107 h 120"/>
                  <a:gd name="T6" fmla="*/ 2198 w 93"/>
                  <a:gd name="T7" fmla="*/ 0 h 120"/>
                  <a:gd name="T8" fmla="*/ 0 60000 65536"/>
                  <a:gd name="T9" fmla="*/ 0 60000 65536"/>
                  <a:gd name="T10" fmla="*/ 0 60000 65536"/>
                  <a:gd name="T11" fmla="*/ 0 60000 65536"/>
                  <a:gd name="T12" fmla="*/ 0 w 93"/>
                  <a:gd name="T13" fmla="*/ 0 h 120"/>
                  <a:gd name="T14" fmla="*/ 93 w 93"/>
                  <a:gd name="T15" fmla="*/ 120 h 120"/>
                </a:gdLst>
                <a:ahLst/>
                <a:cxnLst>
                  <a:cxn ang="T8">
                    <a:pos x="T0" y="T1"/>
                  </a:cxn>
                  <a:cxn ang="T9">
                    <a:pos x="T2" y="T3"/>
                  </a:cxn>
                  <a:cxn ang="T10">
                    <a:pos x="T4" y="T5"/>
                  </a:cxn>
                  <a:cxn ang="T11">
                    <a:pos x="T6" y="T7"/>
                  </a:cxn>
                </a:cxnLst>
                <a:rect l="T12" t="T13" r="T14" b="T15"/>
                <a:pathLst>
                  <a:path w="93" h="120">
                    <a:moveTo>
                      <a:pt x="49" y="0"/>
                    </a:moveTo>
                    <a:lnTo>
                      <a:pt x="93" y="12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1" name="Freeform 478"/>
              <p:cNvSpPr>
                <a:spLocks/>
              </p:cNvSpPr>
              <p:nvPr/>
            </p:nvSpPr>
            <p:spPr bwMode="gray">
              <a:xfrm>
                <a:off x="2327" y="2881"/>
                <a:ext cx="135" cy="288"/>
              </a:xfrm>
              <a:custGeom>
                <a:avLst/>
                <a:gdLst>
                  <a:gd name="T0" fmla="*/ 3873 w 93"/>
                  <a:gd name="T1" fmla="*/ 25505 h 175"/>
                  <a:gd name="T2" fmla="*/ 0 w 93"/>
                  <a:gd name="T3" fmla="*/ 0 h 175"/>
                  <a:gd name="T4" fmla="*/ 1838 w 93"/>
                  <a:gd name="T5" fmla="*/ 17423 h 175"/>
                  <a:gd name="T6" fmla="*/ 3873 w 93"/>
                  <a:gd name="T7" fmla="*/ 25505 h 175"/>
                  <a:gd name="T8" fmla="*/ 0 60000 65536"/>
                  <a:gd name="T9" fmla="*/ 0 60000 65536"/>
                  <a:gd name="T10" fmla="*/ 0 60000 65536"/>
                  <a:gd name="T11" fmla="*/ 0 60000 65536"/>
                  <a:gd name="T12" fmla="*/ 0 w 93"/>
                  <a:gd name="T13" fmla="*/ 0 h 175"/>
                  <a:gd name="T14" fmla="*/ 93 w 93"/>
                  <a:gd name="T15" fmla="*/ 175 h 175"/>
                </a:gdLst>
                <a:ahLst/>
                <a:cxnLst>
                  <a:cxn ang="T8">
                    <a:pos x="T0" y="T1"/>
                  </a:cxn>
                  <a:cxn ang="T9">
                    <a:pos x="T2" y="T3"/>
                  </a:cxn>
                  <a:cxn ang="T10">
                    <a:pos x="T4" y="T5"/>
                  </a:cxn>
                  <a:cxn ang="T11">
                    <a:pos x="T6" y="T7"/>
                  </a:cxn>
                </a:cxnLst>
                <a:rect l="T12" t="T13" r="T14" b="T15"/>
                <a:pathLst>
                  <a:path w="93" h="175">
                    <a:moveTo>
                      <a:pt x="93" y="175"/>
                    </a:moveTo>
                    <a:lnTo>
                      <a:pt x="0" y="0"/>
                    </a:lnTo>
                    <a:lnTo>
                      <a:pt x="44" y="120"/>
                    </a:lnTo>
                    <a:lnTo>
                      <a:pt x="93" y="17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2" name="Freeform 479"/>
              <p:cNvSpPr>
                <a:spLocks/>
              </p:cNvSpPr>
              <p:nvPr/>
            </p:nvSpPr>
            <p:spPr bwMode="gray">
              <a:xfrm>
                <a:off x="876" y="2851"/>
                <a:ext cx="143" cy="356"/>
              </a:xfrm>
              <a:custGeom>
                <a:avLst/>
                <a:gdLst>
                  <a:gd name="T0" fmla="*/ 2151 w 98"/>
                  <a:gd name="T1" fmla="*/ 0 h 216"/>
                  <a:gd name="T2" fmla="*/ 4294 w 98"/>
                  <a:gd name="T3" fmla="*/ 31948 h 216"/>
                  <a:gd name="T4" fmla="*/ 0 w 98"/>
                  <a:gd name="T5" fmla="*/ 29907 h 216"/>
                  <a:gd name="T6" fmla="*/ 2151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49" y="0"/>
                    </a:moveTo>
                    <a:lnTo>
                      <a:pt x="98" y="216"/>
                    </a:lnTo>
                    <a:lnTo>
                      <a:pt x="0" y="20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3" name="Freeform 480"/>
              <p:cNvSpPr>
                <a:spLocks/>
              </p:cNvSpPr>
              <p:nvPr/>
            </p:nvSpPr>
            <p:spPr bwMode="gray">
              <a:xfrm>
                <a:off x="948" y="2822"/>
                <a:ext cx="137" cy="385"/>
              </a:xfrm>
              <a:custGeom>
                <a:avLst/>
                <a:gdLst>
                  <a:gd name="T0" fmla="*/ 4066 w 94"/>
                  <a:gd name="T1" fmla="*/ 0 h 234"/>
                  <a:gd name="T2" fmla="*/ 0 w 94"/>
                  <a:gd name="T3" fmla="*/ 2637 h 234"/>
                  <a:gd name="T4" fmla="*/ 2099 w 94"/>
                  <a:gd name="T5" fmla="*/ 33974 h 234"/>
                  <a:gd name="T6" fmla="*/ 4066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18"/>
                    </a:lnTo>
                    <a:lnTo>
                      <a:pt x="49" y="23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4" name="Freeform 481"/>
              <p:cNvSpPr>
                <a:spLocks/>
              </p:cNvSpPr>
              <p:nvPr/>
            </p:nvSpPr>
            <p:spPr bwMode="gray">
              <a:xfrm>
                <a:off x="675" y="3169"/>
                <a:ext cx="136" cy="53"/>
              </a:xfrm>
              <a:custGeom>
                <a:avLst/>
                <a:gdLst>
                  <a:gd name="T0" fmla="*/ 1952 w 93"/>
                  <a:gd name="T1" fmla="*/ 0 h 32"/>
                  <a:gd name="T2" fmla="*/ 4166 w 93"/>
                  <a:gd name="T3" fmla="*/ 4999 h 32"/>
                  <a:gd name="T4" fmla="*/ 0 w 93"/>
                  <a:gd name="T5" fmla="*/ 3553 h 32"/>
                  <a:gd name="T6" fmla="*/ 1952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5" name="Freeform 482"/>
              <p:cNvSpPr>
                <a:spLocks/>
              </p:cNvSpPr>
              <p:nvPr/>
            </p:nvSpPr>
            <p:spPr bwMode="gray">
              <a:xfrm>
                <a:off x="739" y="3169"/>
                <a:ext cx="137" cy="53"/>
              </a:xfrm>
              <a:custGeom>
                <a:avLst/>
                <a:gdLst>
                  <a:gd name="T0" fmla="*/ 4066 w 94"/>
                  <a:gd name="T1" fmla="*/ 1408 h 32"/>
                  <a:gd name="T2" fmla="*/ 0 w 94"/>
                  <a:gd name="T3" fmla="*/ 0 h 32"/>
                  <a:gd name="T4" fmla="*/ 2099 w 94"/>
                  <a:gd name="T5" fmla="*/ 4999 h 32"/>
                  <a:gd name="T6" fmla="*/ 4066 w 94"/>
                  <a:gd name="T7" fmla="*/ 1408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49"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6" name="Freeform 483"/>
              <p:cNvSpPr>
                <a:spLocks/>
              </p:cNvSpPr>
              <p:nvPr/>
            </p:nvSpPr>
            <p:spPr bwMode="gray">
              <a:xfrm>
                <a:off x="2462" y="3169"/>
                <a:ext cx="138" cy="53"/>
              </a:xfrm>
              <a:custGeom>
                <a:avLst/>
                <a:gdLst>
                  <a:gd name="T0" fmla="*/ 4379 w 94"/>
                  <a:gd name="T1" fmla="*/ 1408 h 32"/>
                  <a:gd name="T2" fmla="*/ 0 w 94"/>
                  <a:gd name="T3" fmla="*/ 0 h 32"/>
                  <a:gd name="T4" fmla="*/ 2303 w 94"/>
                  <a:gd name="T5" fmla="*/ 4999 h 32"/>
                  <a:gd name="T6" fmla="*/ 4379 w 94"/>
                  <a:gd name="T7" fmla="*/ 1408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50"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7" name="Line 484"/>
              <p:cNvSpPr>
                <a:spLocks noChangeShapeType="1"/>
              </p:cNvSpPr>
              <p:nvPr/>
            </p:nvSpPr>
            <p:spPr bwMode="gray">
              <a:xfrm flipH="1" flipV="1">
                <a:off x="2327" y="2881"/>
                <a:ext cx="135" cy="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8" name="Line 485"/>
              <p:cNvSpPr>
                <a:spLocks noChangeShapeType="1"/>
              </p:cNvSpPr>
              <p:nvPr/>
            </p:nvSpPr>
            <p:spPr bwMode="gray">
              <a:xfrm flipH="1" flipV="1">
                <a:off x="2462" y="3169"/>
                <a:ext cx="138"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9" name="Freeform 486"/>
              <p:cNvSpPr>
                <a:spLocks/>
              </p:cNvSpPr>
              <p:nvPr/>
            </p:nvSpPr>
            <p:spPr bwMode="gray">
              <a:xfrm>
                <a:off x="2391" y="3079"/>
                <a:ext cx="144" cy="143"/>
              </a:xfrm>
              <a:custGeom>
                <a:avLst/>
                <a:gdLst>
                  <a:gd name="T0" fmla="*/ 2065 w 99"/>
                  <a:gd name="T1" fmla="*/ 7870 h 87"/>
                  <a:gd name="T2" fmla="*/ 4185 w 99"/>
                  <a:gd name="T3" fmla="*/ 12507 h 87"/>
                  <a:gd name="T4" fmla="*/ 0 w 99"/>
                  <a:gd name="T5" fmla="*/ 0 h 87"/>
                  <a:gd name="T6" fmla="*/ 2065 w 99"/>
                  <a:gd name="T7" fmla="*/ 7870 h 87"/>
                  <a:gd name="T8" fmla="*/ 0 60000 65536"/>
                  <a:gd name="T9" fmla="*/ 0 60000 65536"/>
                  <a:gd name="T10" fmla="*/ 0 60000 65536"/>
                  <a:gd name="T11" fmla="*/ 0 60000 65536"/>
                  <a:gd name="T12" fmla="*/ 0 w 99"/>
                  <a:gd name="T13" fmla="*/ 0 h 87"/>
                  <a:gd name="T14" fmla="*/ 99 w 99"/>
                  <a:gd name="T15" fmla="*/ 87 h 87"/>
                </a:gdLst>
                <a:ahLst/>
                <a:cxnLst>
                  <a:cxn ang="T8">
                    <a:pos x="T0" y="T1"/>
                  </a:cxn>
                  <a:cxn ang="T9">
                    <a:pos x="T2" y="T3"/>
                  </a:cxn>
                  <a:cxn ang="T10">
                    <a:pos x="T4" y="T5"/>
                  </a:cxn>
                  <a:cxn ang="T11">
                    <a:pos x="T6" y="T7"/>
                  </a:cxn>
                </a:cxnLst>
                <a:rect l="T12" t="T13" r="T14" b="T15"/>
                <a:pathLst>
                  <a:path w="99" h="87">
                    <a:moveTo>
                      <a:pt x="49" y="55"/>
                    </a:moveTo>
                    <a:lnTo>
                      <a:pt x="99" y="87"/>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0" name="Line 487"/>
              <p:cNvSpPr>
                <a:spLocks noChangeShapeType="1"/>
              </p:cNvSpPr>
              <p:nvPr/>
            </p:nvSpPr>
            <p:spPr bwMode="gray">
              <a:xfrm flipV="1">
                <a:off x="2255" y="2881"/>
                <a:ext cx="72"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1" name="Line 488"/>
              <p:cNvSpPr>
                <a:spLocks noChangeShapeType="1"/>
              </p:cNvSpPr>
              <p:nvPr/>
            </p:nvSpPr>
            <p:spPr bwMode="gray">
              <a:xfrm flipV="1">
                <a:off x="876" y="2851"/>
                <a:ext cx="72" cy="33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2" name="Line 489"/>
              <p:cNvSpPr>
                <a:spLocks noChangeShapeType="1"/>
              </p:cNvSpPr>
              <p:nvPr/>
            </p:nvSpPr>
            <p:spPr bwMode="gray">
              <a:xfrm flipH="1">
                <a:off x="948" y="2822"/>
                <a:ext cx="137" cy="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3" name="Line 490"/>
              <p:cNvSpPr>
                <a:spLocks noChangeShapeType="1"/>
              </p:cNvSpPr>
              <p:nvPr/>
            </p:nvSpPr>
            <p:spPr bwMode="gray">
              <a:xfrm flipH="1" flipV="1">
                <a:off x="739" y="3169"/>
                <a:ext cx="137"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4" name="Line 491"/>
              <p:cNvSpPr>
                <a:spLocks noChangeShapeType="1"/>
              </p:cNvSpPr>
              <p:nvPr/>
            </p:nvSpPr>
            <p:spPr bwMode="gray">
              <a:xfrm flipV="1">
                <a:off x="675" y="3169"/>
                <a:ext cx="64"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5" name="Line 492"/>
              <p:cNvSpPr>
                <a:spLocks noChangeShapeType="1"/>
              </p:cNvSpPr>
              <p:nvPr/>
            </p:nvSpPr>
            <p:spPr bwMode="gray">
              <a:xfrm>
                <a:off x="2398" y="3079"/>
                <a:ext cx="64" cy="9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6" name="Line 493"/>
              <p:cNvSpPr>
                <a:spLocks noChangeShapeType="1"/>
              </p:cNvSpPr>
              <p:nvPr/>
            </p:nvSpPr>
            <p:spPr bwMode="gray">
              <a:xfrm flipH="1" flipV="1">
                <a:off x="395" y="3169"/>
                <a:ext cx="137"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7" name="Freeform 494"/>
              <p:cNvSpPr>
                <a:spLocks/>
              </p:cNvSpPr>
              <p:nvPr/>
            </p:nvSpPr>
            <p:spPr bwMode="gray">
              <a:xfrm>
                <a:off x="1774" y="2451"/>
                <a:ext cx="137" cy="242"/>
              </a:xfrm>
              <a:custGeom>
                <a:avLst/>
                <a:gdLst>
                  <a:gd name="T0" fmla="*/ 2099 w 94"/>
                  <a:gd name="T1" fmla="*/ 0 h 147"/>
                  <a:gd name="T2" fmla="*/ 4066 w 94"/>
                  <a:gd name="T3" fmla="*/ 21462 h 147"/>
                  <a:gd name="T4" fmla="*/ 0 w 94"/>
                  <a:gd name="T5" fmla="*/ 7263 h 147"/>
                  <a:gd name="T6" fmla="*/ 2099 w 94"/>
                  <a:gd name="T7" fmla="*/ 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49" y="0"/>
                    </a:moveTo>
                    <a:lnTo>
                      <a:pt x="94" y="147"/>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8" name="Freeform 495"/>
              <p:cNvSpPr>
                <a:spLocks/>
              </p:cNvSpPr>
              <p:nvPr/>
            </p:nvSpPr>
            <p:spPr bwMode="gray">
              <a:xfrm>
                <a:off x="1845" y="2451"/>
                <a:ext cx="137" cy="242"/>
              </a:xfrm>
              <a:custGeom>
                <a:avLst/>
                <a:gdLst>
                  <a:gd name="T0" fmla="*/ 4066 w 94"/>
                  <a:gd name="T1" fmla="*/ 13340 h 147"/>
                  <a:gd name="T2" fmla="*/ 0 w 94"/>
                  <a:gd name="T3" fmla="*/ 0 h 147"/>
                  <a:gd name="T4" fmla="*/ 1954 w 94"/>
                  <a:gd name="T5" fmla="*/ 21462 h 147"/>
                  <a:gd name="T6" fmla="*/ 4066 w 94"/>
                  <a:gd name="T7" fmla="*/ 1334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94" y="91"/>
                    </a:moveTo>
                    <a:lnTo>
                      <a:pt x="0" y="0"/>
                    </a:lnTo>
                    <a:lnTo>
                      <a:pt x="45" y="147"/>
                    </a:lnTo>
                    <a:lnTo>
                      <a:pt x="94" y="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9" name="Freeform 496"/>
              <p:cNvSpPr>
                <a:spLocks/>
              </p:cNvSpPr>
              <p:nvPr/>
            </p:nvSpPr>
            <p:spPr bwMode="gray">
              <a:xfrm>
                <a:off x="1429" y="2443"/>
                <a:ext cx="136" cy="166"/>
              </a:xfrm>
              <a:custGeom>
                <a:avLst/>
                <a:gdLst>
                  <a:gd name="T0" fmla="*/ 2198 w 93"/>
                  <a:gd name="T1" fmla="*/ 0 h 101"/>
                  <a:gd name="T2" fmla="*/ 4166 w 93"/>
                  <a:gd name="T3" fmla="*/ 13231 h 101"/>
                  <a:gd name="T4" fmla="*/ 0 w 93"/>
                  <a:gd name="T5" fmla="*/ 14549 h 101"/>
                  <a:gd name="T6" fmla="*/ 2198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9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0" name="Freeform 497"/>
              <p:cNvSpPr>
                <a:spLocks/>
              </p:cNvSpPr>
              <p:nvPr/>
            </p:nvSpPr>
            <p:spPr bwMode="gray">
              <a:xfrm>
                <a:off x="1501" y="2443"/>
                <a:ext cx="136" cy="152"/>
              </a:xfrm>
              <a:custGeom>
                <a:avLst/>
                <a:gdLst>
                  <a:gd name="T0" fmla="*/ 4166 w 93"/>
                  <a:gd name="T1" fmla="*/ 719 h 92"/>
                  <a:gd name="T2" fmla="*/ 0 w 93"/>
                  <a:gd name="T3" fmla="*/ 0 h 92"/>
                  <a:gd name="T4" fmla="*/ 1952 w 93"/>
                  <a:gd name="T5" fmla="*/ 13949 h 92"/>
                  <a:gd name="T6" fmla="*/ 4166 w 93"/>
                  <a:gd name="T7" fmla="*/ 719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93" y="5"/>
                    </a:moveTo>
                    <a:lnTo>
                      <a:pt x="0" y="0"/>
                    </a:lnTo>
                    <a:lnTo>
                      <a:pt x="44" y="92"/>
                    </a:lnTo>
                    <a:lnTo>
                      <a:pt x="93"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1" name="Line 498"/>
              <p:cNvSpPr>
                <a:spLocks noChangeShapeType="1"/>
              </p:cNvSpPr>
              <p:nvPr/>
            </p:nvSpPr>
            <p:spPr bwMode="gray">
              <a:xfrm flipH="1" flipV="1">
                <a:off x="1845" y="2451"/>
                <a:ext cx="137" cy="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2" name="Line 499"/>
              <p:cNvSpPr>
                <a:spLocks noChangeShapeType="1"/>
              </p:cNvSpPr>
              <p:nvPr/>
            </p:nvSpPr>
            <p:spPr bwMode="gray">
              <a:xfrm flipV="1">
                <a:off x="1774" y="2451"/>
                <a:ext cx="71" cy="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3" name="Line 500"/>
              <p:cNvSpPr>
                <a:spLocks noChangeShapeType="1"/>
              </p:cNvSpPr>
              <p:nvPr/>
            </p:nvSpPr>
            <p:spPr bwMode="gray">
              <a:xfrm flipH="1" flipV="1">
                <a:off x="1501" y="2443"/>
                <a:ext cx="136"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4" name="Freeform 501"/>
              <p:cNvSpPr>
                <a:spLocks/>
              </p:cNvSpPr>
              <p:nvPr/>
            </p:nvSpPr>
            <p:spPr bwMode="gray">
              <a:xfrm>
                <a:off x="1221" y="2639"/>
                <a:ext cx="143" cy="175"/>
              </a:xfrm>
              <a:custGeom>
                <a:avLst/>
                <a:gdLst>
                  <a:gd name="T0" fmla="*/ 2151 w 98"/>
                  <a:gd name="T1" fmla="*/ 0 h 106"/>
                  <a:gd name="T2" fmla="*/ 4294 w 98"/>
                  <a:gd name="T3" fmla="*/ 14584 h 106"/>
                  <a:gd name="T4" fmla="*/ 0 w 98"/>
                  <a:gd name="T5" fmla="*/ 15933 h 106"/>
                  <a:gd name="T6" fmla="*/ 2151 w 98"/>
                  <a:gd name="T7" fmla="*/ 0 h 106"/>
                  <a:gd name="T8" fmla="*/ 0 60000 65536"/>
                  <a:gd name="T9" fmla="*/ 0 60000 65536"/>
                  <a:gd name="T10" fmla="*/ 0 60000 65536"/>
                  <a:gd name="T11" fmla="*/ 0 60000 65536"/>
                  <a:gd name="T12" fmla="*/ 0 w 98"/>
                  <a:gd name="T13" fmla="*/ 0 h 106"/>
                  <a:gd name="T14" fmla="*/ 98 w 98"/>
                  <a:gd name="T15" fmla="*/ 106 h 106"/>
                </a:gdLst>
                <a:ahLst/>
                <a:cxnLst>
                  <a:cxn ang="T8">
                    <a:pos x="T0" y="T1"/>
                  </a:cxn>
                  <a:cxn ang="T9">
                    <a:pos x="T2" y="T3"/>
                  </a:cxn>
                  <a:cxn ang="T10">
                    <a:pos x="T4" y="T5"/>
                  </a:cxn>
                  <a:cxn ang="T11">
                    <a:pos x="T6" y="T7"/>
                  </a:cxn>
                </a:cxnLst>
                <a:rect l="T12" t="T13" r="T14" b="T15"/>
                <a:pathLst>
                  <a:path w="98" h="106">
                    <a:moveTo>
                      <a:pt x="49" y="0"/>
                    </a:moveTo>
                    <a:lnTo>
                      <a:pt x="98" y="97"/>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5" name="Freeform 502"/>
              <p:cNvSpPr>
                <a:spLocks/>
              </p:cNvSpPr>
              <p:nvPr/>
            </p:nvSpPr>
            <p:spPr bwMode="gray">
              <a:xfrm>
                <a:off x="1292" y="2609"/>
                <a:ext cx="137" cy="190"/>
              </a:xfrm>
              <a:custGeom>
                <a:avLst/>
                <a:gdLst>
                  <a:gd name="T0" fmla="*/ 4066 w 94"/>
                  <a:gd name="T1" fmla="*/ 0 h 115"/>
                  <a:gd name="T2" fmla="*/ 0 w 94"/>
                  <a:gd name="T3" fmla="*/ 2779 h 115"/>
                  <a:gd name="T4" fmla="*/ 2099 w 94"/>
                  <a:gd name="T5" fmla="*/ 17425 h 115"/>
                  <a:gd name="T6" fmla="*/ 4066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0"/>
                    </a:moveTo>
                    <a:lnTo>
                      <a:pt x="0" y="18"/>
                    </a:lnTo>
                    <a:lnTo>
                      <a:pt x="49" y="115"/>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6" name="Freeform 503"/>
              <p:cNvSpPr>
                <a:spLocks/>
              </p:cNvSpPr>
              <p:nvPr/>
            </p:nvSpPr>
            <p:spPr bwMode="gray">
              <a:xfrm>
                <a:off x="1911" y="2601"/>
                <a:ext cx="136" cy="250"/>
              </a:xfrm>
              <a:custGeom>
                <a:avLst/>
                <a:gdLst>
                  <a:gd name="T0" fmla="*/ 2198 w 93"/>
                  <a:gd name="T1" fmla="*/ 0 h 152"/>
                  <a:gd name="T2" fmla="*/ 4166 w 93"/>
                  <a:gd name="T3" fmla="*/ 22012 h 152"/>
                  <a:gd name="T4" fmla="*/ 0 w 93"/>
                  <a:gd name="T5" fmla="*/ 8081 h 152"/>
                  <a:gd name="T6" fmla="*/ 2198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5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7" name="Freeform 504"/>
              <p:cNvSpPr>
                <a:spLocks/>
              </p:cNvSpPr>
              <p:nvPr/>
            </p:nvSpPr>
            <p:spPr bwMode="gray">
              <a:xfrm>
                <a:off x="1982" y="2601"/>
                <a:ext cx="136" cy="250"/>
              </a:xfrm>
              <a:custGeom>
                <a:avLst/>
                <a:gdLst>
                  <a:gd name="T0" fmla="*/ 4166 w 93"/>
                  <a:gd name="T1" fmla="*/ 12734 h 152"/>
                  <a:gd name="T2" fmla="*/ 0 w 93"/>
                  <a:gd name="T3" fmla="*/ 0 h 152"/>
                  <a:gd name="T4" fmla="*/ 1952 w 93"/>
                  <a:gd name="T5" fmla="*/ 22012 h 152"/>
                  <a:gd name="T6" fmla="*/ 4166 w 93"/>
                  <a:gd name="T7" fmla="*/ 12734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88"/>
                    </a:moveTo>
                    <a:lnTo>
                      <a:pt x="0" y="0"/>
                    </a:lnTo>
                    <a:lnTo>
                      <a:pt x="44" y="152"/>
                    </a:lnTo>
                    <a:lnTo>
                      <a:pt x="93" y="8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8" name="Line 505"/>
              <p:cNvSpPr>
                <a:spLocks noChangeShapeType="1"/>
              </p:cNvSpPr>
              <p:nvPr/>
            </p:nvSpPr>
            <p:spPr bwMode="gray">
              <a:xfrm flipV="1">
                <a:off x="1221" y="2639"/>
                <a:ext cx="71" cy="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9" name="Line 506"/>
              <p:cNvSpPr>
                <a:spLocks noChangeShapeType="1"/>
              </p:cNvSpPr>
              <p:nvPr/>
            </p:nvSpPr>
            <p:spPr bwMode="gray">
              <a:xfrm flipH="1" flipV="1">
                <a:off x="1982" y="2601"/>
                <a:ext cx="136" cy="14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0" name="Line 507"/>
              <p:cNvSpPr>
                <a:spLocks noChangeShapeType="1"/>
              </p:cNvSpPr>
              <p:nvPr/>
            </p:nvSpPr>
            <p:spPr bwMode="gray">
              <a:xfrm flipV="1">
                <a:off x="1911" y="2601"/>
                <a:ext cx="71" cy="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1" name="Freeform 508"/>
              <p:cNvSpPr>
                <a:spLocks/>
              </p:cNvSpPr>
              <p:nvPr/>
            </p:nvSpPr>
            <p:spPr bwMode="gray">
              <a:xfrm>
                <a:off x="811" y="3184"/>
                <a:ext cx="137" cy="61"/>
              </a:xfrm>
              <a:custGeom>
                <a:avLst/>
                <a:gdLst>
                  <a:gd name="T0" fmla="*/ 1954 w 94"/>
                  <a:gd name="T1" fmla="*/ 0 h 37"/>
                  <a:gd name="T2" fmla="*/ 4066 w 94"/>
                  <a:gd name="T3" fmla="*/ 5520 h 37"/>
                  <a:gd name="T4" fmla="*/ 0 w 94"/>
                  <a:gd name="T5" fmla="*/ 3439 h 37"/>
                  <a:gd name="T6" fmla="*/ 1954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2" name="Freeform 509"/>
              <p:cNvSpPr>
                <a:spLocks/>
              </p:cNvSpPr>
              <p:nvPr/>
            </p:nvSpPr>
            <p:spPr bwMode="gray">
              <a:xfrm>
                <a:off x="876" y="3184"/>
                <a:ext cx="143" cy="61"/>
              </a:xfrm>
              <a:custGeom>
                <a:avLst/>
                <a:gdLst>
                  <a:gd name="T0" fmla="*/ 4294 w 98"/>
                  <a:gd name="T1" fmla="*/ 2086 h 37"/>
                  <a:gd name="T2" fmla="*/ 0 w 98"/>
                  <a:gd name="T3" fmla="*/ 0 h 37"/>
                  <a:gd name="T4" fmla="*/ 2151 w 98"/>
                  <a:gd name="T5" fmla="*/ 5520 h 37"/>
                  <a:gd name="T6" fmla="*/ 4294 w 98"/>
                  <a:gd name="T7" fmla="*/ 2086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3" name="Freeform 510"/>
              <p:cNvSpPr>
                <a:spLocks/>
              </p:cNvSpPr>
              <p:nvPr/>
            </p:nvSpPr>
            <p:spPr bwMode="gray">
              <a:xfrm>
                <a:off x="1019" y="2822"/>
                <a:ext cx="138" cy="385"/>
              </a:xfrm>
              <a:custGeom>
                <a:avLst/>
                <a:gdLst>
                  <a:gd name="T0" fmla="*/ 2082 w 94"/>
                  <a:gd name="T1" fmla="*/ 0 h 234"/>
                  <a:gd name="T2" fmla="*/ 4379 w 94"/>
                  <a:gd name="T3" fmla="*/ 7958 h 234"/>
                  <a:gd name="T4" fmla="*/ 0 w 94"/>
                  <a:gd name="T5" fmla="*/ 33974 h 234"/>
                  <a:gd name="T6" fmla="*/ 2082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45" y="0"/>
                    </a:moveTo>
                    <a:lnTo>
                      <a:pt x="94" y="55"/>
                    </a:lnTo>
                    <a:lnTo>
                      <a:pt x="0" y="23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4" name="Freeform 511"/>
              <p:cNvSpPr>
                <a:spLocks/>
              </p:cNvSpPr>
              <p:nvPr/>
            </p:nvSpPr>
            <p:spPr bwMode="gray">
              <a:xfrm>
                <a:off x="1085" y="2814"/>
                <a:ext cx="136" cy="98"/>
              </a:xfrm>
              <a:custGeom>
                <a:avLst/>
                <a:gdLst>
                  <a:gd name="T0" fmla="*/ 4166 w 93"/>
                  <a:gd name="T1" fmla="*/ 0 h 60"/>
                  <a:gd name="T2" fmla="*/ 0 w 93"/>
                  <a:gd name="T3" fmla="*/ 648 h 60"/>
                  <a:gd name="T4" fmla="*/ 2198 w 93"/>
                  <a:gd name="T5" fmla="*/ 8092 h 60"/>
                  <a:gd name="T6" fmla="*/ 4166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93" y="0"/>
                    </a:moveTo>
                    <a:lnTo>
                      <a:pt x="0" y="5"/>
                    </a:lnTo>
                    <a:lnTo>
                      <a:pt x="49" y="60"/>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5" name="Line 512"/>
              <p:cNvSpPr>
                <a:spLocks noChangeShapeType="1"/>
              </p:cNvSpPr>
              <p:nvPr/>
            </p:nvSpPr>
            <p:spPr bwMode="gray">
              <a:xfrm flipH="1" flipV="1">
                <a:off x="876" y="3184"/>
                <a:ext cx="143"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6" name="Line 513"/>
              <p:cNvSpPr>
                <a:spLocks noChangeShapeType="1"/>
              </p:cNvSpPr>
              <p:nvPr/>
            </p:nvSpPr>
            <p:spPr bwMode="gray">
              <a:xfrm flipV="1">
                <a:off x="811" y="3184"/>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7" name="Line 514"/>
              <p:cNvSpPr>
                <a:spLocks noChangeShapeType="1"/>
              </p:cNvSpPr>
              <p:nvPr/>
            </p:nvSpPr>
            <p:spPr bwMode="gray">
              <a:xfrm flipH="1" flipV="1">
                <a:off x="532" y="3184"/>
                <a:ext cx="143"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8" name="Line 515"/>
              <p:cNvSpPr>
                <a:spLocks noChangeShapeType="1"/>
              </p:cNvSpPr>
              <p:nvPr/>
            </p:nvSpPr>
            <p:spPr bwMode="gray">
              <a:xfrm flipV="1">
                <a:off x="2535" y="3184"/>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9" name="Freeform 516"/>
              <p:cNvSpPr>
                <a:spLocks/>
              </p:cNvSpPr>
              <p:nvPr/>
            </p:nvSpPr>
            <p:spPr bwMode="gray">
              <a:xfrm>
                <a:off x="1565" y="2451"/>
                <a:ext cx="137" cy="211"/>
              </a:xfrm>
              <a:custGeom>
                <a:avLst/>
                <a:gdLst>
                  <a:gd name="T0" fmla="*/ 2099 w 94"/>
                  <a:gd name="T1" fmla="*/ 0 h 128"/>
                  <a:gd name="T2" fmla="*/ 4066 w 94"/>
                  <a:gd name="T3" fmla="*/ 18975 h 128"/>
                  <a:gd name="T4" fmla="*/ 0 w 94"/>
                  <a:gd name="T5" fmla="*/ 12864 h 128"/>
                  <a:gd name="T6" fmla="*/ 2099 w 94"/>
                  <a:gd name="T7" fmla="*/ 0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9" y="0"/>
                    </a:moveTo>
                    <a:lnTo>
                      <a:pt x="94" y="128"/>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0" name="Freeform 517"/>
              <p:cNvSpPr>
                <a:spLocks/>
              </p:cNvSpPr>
              <p:nvPr/>
            </p:nvSpPr>
            <p:spPr bwMode="gray">
              <a:xfrm>
                <a:off x="1637" y="2451"/>
                <a:ext cx="137" cy="211"/>
              </a:xfrm>
              <a:custGeom>
                <a:avLst/>
                <a:gdLst>
                  <a:gd name="T0" fmla="*/ 4066 w 94"/>
                  <a:gd name="T1" fmla="*/ 7392 h 128"/>
                  <a:gd name="T2" fmla="*/ 0 w 94"/>
                  <a:gd name="T3" fmla="*/ 0 h 128"/>
                  <a:gd name="T4" fmla="*/ 1954 w 94"/>
                  <a:gd name="T5" fmla="*/ 18975 h 128"/>
                  <a:gd name="T6" fmla="*/ 4066 w 94"/>
                  <a:gd name="T7" fmla="*/ 7392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94" y="50"/>
                    </a:moveTo>
                    <a:lnTo>
                      <a:pt x="0" y="0"/>
                    </a:lnTo>
                    <a:lnTo>
                      <a:pt x="45" y="128"/>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1" name="Line 518"/>
              <p:cNvSpPr>
                <a:spLocks noChangeShapeType="1"/>
              </p:cNvSpPr>
              <p:nvPr/>
            </p:nvSpPr>
            <p:spPr bwMode="gray">
              <a:xfrm flipV="1">
                <a:off x="1019" y="2822"/>
                <a:ext cx="66" cy="385"/>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2" name="Line 519"/>
              <p:cNvSpPr>
                <a:spLocks noChangeShapeType="1"/>
              </p:cNvSpPr>
              <p:nvPr/>
            </p:nvSpPr>
            <p:spPr bwMode="gray">
              <a:xfrm flipH="1">
                <a:off x="1085" y="2814"/>
                <a:ext cx="136"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3" name="Freeform 520"/>
              <p:cNvSpPr>
                <a:spLocks/>
              </p:cNvSpPr>
              <p:nvPr/>
            </p:nvSpPr>
            <p:spPr bwMode="gray">
              <a:xfrm>
                <a:off x="2047" y="2746"/>
                <a:ext cx="143" cy="257"/>
              </a:xfrm>
              <a:custGeom>
                <a:avLst/>
                <a:gdLst>
                  <a:gd name="T0" fmla="*/ 2151 w 98"/>
                  <a:gd name="T1" fmla="*/ 0 h 156"/>
                  <a:gd name="T2" fmla="*/ 4294 w 98"/>
                  <a:gd name="T3" fmla="*/ 22947 h 156"/>
                  <a:gd name="T4" fmla="*/ 0 w 98"/>
                  <a:gd name="T5" fmla="*/ 9390 h 156"/>
                  <a:gd name="T6" fmla="*/ 2151 w 98"/>
                  <a:gd name="T7" fmla="*/ 0 h 156"/>
                  <a:gd name="T8" fmla="*/ 0 60000 65536"/>
                  <a:gd name="T9" fmla="*/ 0 60000 65536"/>
                  <a:gd name="T10" fmla="*/ 0 60000 65536"/>
                  <a:gd name="T11" fmla="*/ 0 60000 65536"/>
                  <a:gd name="T12" fmla="*/ 0 w 98"/>
                  <a:gd name="T13" fmla="*/ 0 h 156"/>
                  <a:gd name="T14" fmla="*/ 98 w 98"/>
                  <a:gd name="T15" fmla="*/ 156 h 156"/>
                </a:gdLst>
                <a:ahLst/>
                <a:cxnLst>
                  <a:cxn ang="T8">
                    <a:pos x="T0" y="T1"/>
                  </a:cxn>
                  <a:cxn ang="T9">
                    <a:pos x="T2" y="T3"/>
                  </a:cxn>
                  <a:cxn ang="T10">
                    <a:pos x="T4" y="T5"/>
                  </a:cxn>
                  <a:cxn ang="T11">
                    <a:pos x="T6" y="T7"/>
                  </a:cxn>
                </a:cxnLst>
                <a:rect l="T12" t="T13" r="T14" b="T15"/>
                <a:pathLst>
                  <a:path w="98" h="156">
                    <a:moveTo>
                      <a:pt x="49" y="0"/>
                    </a:moveTo>
                    <a:lnTo>
                      <a:pt x="98" y="156"/>
                    </a:lnTo>
                    <a:lnTo>
                      <a:pt x="0" y="6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4" name="Freeform 521"/>
              <p:cNvSpPr>
                <a:spLocks/>
              </p:cNvSpPr>
              <p:nvPr/>
            </p:nvSpPr>
            <p:spPr bwMode="gray">
              <a:xfrm>
                <a:off x="2118" y="2746"/>
                <a:ext cx="137" cy="257"/>
              </a:xfrm>
              <a:custGeom>
                <a:avLst/>
                <a:gdLst>
                  <a:gd name="T0" fmla="*/ 4066 w 94"/>
                  <a:gd name="T1" fmla="*/ 14094 h 156"/>
                  <a:gd name="T2" fmla="*/ 0 w 94"/>
                  <a:gd name="T3" fmla="*/ 0 h 156"/>
                  <a:gd name="T4" fmla="*/ 2099 w 94"/>
                  <a:gd name="T5" fmla="*/ 22947 h 156"/>
                  <a:gd name="T6" fmla="*/ 4066 w 94"/>
                  <a:gd name="T7" fmla="*/ 14094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96"/>
                    </a:moveTo>
                    <a:lnTo>
                      <a:pt x="0" y="0"/>
                    </a:lnTo>
                    <a:lnTo>
                      <a:pt x="49" y="156"/>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5" name="Line 522"/>
              <p:cNvSpPr>
                <a:spLocks noChangeShapeType="1"/>
              </p:cNvSpPr>
              <p:nvPr/>
            </p:nvSpPr>
            <p:spPr bwMode="gray">
              <a:xfrm flipH="1" flipV="1">
                <a:off x="1637" y="2451"/>
                <a:ext cx="137" cy="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6" name="Line 523"/>
              <p:cNvSpPr>
                <a:spLocks noChangeShapeType="1"/>
              </p:cNvSpPr>
              <p:nvPr/>
            </p:nvSpPr>
            <p:spPr bwMode="gray">
              <a:xfrm flipV="1">
                <a:off x="1565" y="2451"/>
                <a:ext cx="72" cy="1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7" name="Line 524"/>
              <p:cNvSpPr>
                <a:spLocks noChangeShapeType="1"/>
              </p:cNvSpPr>
              <p:nvPr/>
            </p:nvSpPr>
            <p:spPr bwMode="gray">
              <a:xfrm flipH="1" flipV="1">
                <a:off x="2118" y="2746"/>
                <a:ext cx="137" cy="1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8" name="Line 525"/>
              <p:cNvSpPr>
                <a:spLocks noChangeShapeType="1"/>
              </p:cNvSpPr>
              <p:nvPr/>
            </p:nvSpPr>
            <p:spPr bwMode="gray">
              <a:xfrm flipV="1">
                <a:off x="2047" y="2746"/>
                <a:ext cx="71" cy="10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9" name="Freeform 526"/>
              <p:cNvSpPr>
                <a:spLocks/>
              </p:cNvSpPr>
              <p:nvPr/>
            </p:nvSpPr>
            <p:spPr bwMode="gray">
              <a:xfrm>
                <a:off x="1364" y="2609"/>
                <a:ext cx="137" cy="190"/>
              </a:xfrm>
              <a:custGeom>
                <a:avLst/>
                <a:gdLst>
                  <a:gd name="T0" fmla="*/ 1954 w 94"/>
                  <a:gd name="T1" fmla="*/ 0 h 115"/>
                  <a:gd name="T2" fmla="*/ 4066 w 94"/>
                  <a:gd name="T3" fmla="*/ 13949 h 115"/>
                  <a:gd name="T4" fmla="*/ 0 w 94"/>
                  <a:gd name="T5" fmla="*/ 17425 h 115"/>
                  <a:gd name="T6" fmla="*/ 1954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92"/>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0" name="Freeform 527"/>
              <p:cNvSpPr>
                <a:spLocks/>
              </p:cNvSpPr>
              <p:nvPr/>
            </p:nvSpPr>
            <p:spPr bwMode="gray">
              <a:xfrm>
                <a:off x="1429" y="2595"/>
                <a:ext cx="136" cy="166"/>
              </a:xfrm>
              <a:custGeom>
                <a:avLst/>
                <a:gdLst>
                  <a:gd name="T0" fmla="*/ 4166 w 93"/>
                  <a:gd name="T1" fmla="*/ 0 h 101"/>
                  <a:gd name="T2" fmla="*/ 0 w 93"/>
                  <a:gd name="T3" fmla="*/ 1318 h 101"/>
                  <a:gd name="T4" fmla="*/ 2198 w 93"/>
                  <a:gd name="T5" fmla="*/ 14549 h 101"/>
                  <a:gd name="T6" fmla="*/ 4166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0"/>
                    </a:moveTo>
                    <a:lnTo>
                      <a:pt x="0" y="9"/>
                    </a:lnTo>
                    <a:lnTo>
                      <a:pt x="49" y="101"/>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1" name="Freeform 528"/>
              <p:cNvSpPr>
                <a:spLocks/>
              </p:cNvSpPr>
              <p:nvPr/>
            </p:nvSpPr>
            <p:spPr bwMode="gray">
              <a:xfrm>
                <a:off x="2190" y="2904"/>
                <a:ext cx="137" cy="227"/>
              </a:xfrm>
              <a:custGeom>
                <a:avLst/>
                <a:gdLst>
                  <a:gd name="T0" fmla="*/ 1954 w 94"/>
                  <a:gd name="T1" fmla="*/ 0 h 138"/>
                  <a:gd name="T2" fmla="*/ 4066 w 94"/>
                  <a:gd name="T3" fmla="*/ 20001 h 138"/>
                  <a:gd name="T4" fmla="*/ 0 w 94"/>
                  <a:gd name="T5" fmla="*/ 8731 h 138"/>
                  <a:gd name="T6" fmla="*/ 1954 w 94"/>
                  <a:gd name="T7" fmla="*/ 0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5" y="0"/>
                    </a:moveTo>
                    <a:lnTo>
                      <a:pt x="94" y="138"/>
                    </a:lnTo>
                    <a:lnTo>
                      <a:pt x="0" y="60"/>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2" name="Freeform 529"/>
              <p:cNvSpPr>
                <a:spLocks/>
              </p:cNvSpPr>
              <p:nvPr/>
            </p:nvSpPr>
            <p:spPr bwMode="gray">
              <a:xfrm>
                <a:off x="2255" y="2904"/>
                <a:ext cx="136" cy="227"/>
              </a:xfrm>
              <a:custGeom>
                <a:avLst/>
                <a:gdLst>
                  <a:gd name="T0" fmla="*/ 4166 w 93"/>
                  <a:gd name="T1" fmla="*/ 15314 h 138"/>
                  <a:gd name="T2" fmla="*/ 0 w 93"/>
                  <a:gd name="T3" fmla="*/ 0 h 138"/>
                  <a:gd name="T4" fmla="*/ 2198 w 93"/>
                  <a:gd name="T5" fmla="*/ 20001 h 138"/>
                  <a:gd name="T6" fmla="*/ 4166 w 93"/>
                  <a:gd name="T7" fmla="*/ 15314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93" y="106"/>
                    </a:moveTo>
                    <a:lnTo>
                      <a:pt x="0" y="0"/>
                    </a:lnTo>
                    <a:lnTo>
                      <a:pt x="49" y="138"/>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3" name="Freeform 530"/>
              <p:cNvSpPr>
                <a:spLocks/>
              </p:cNvSpPr>
              <p:nvPr/>
            </p:nvSpPr>
            <p:spPr bwMode="gray">
              <a:xfrm>
                <a:off x="948" y="3207"/>
                <a:ext cx="137" cy="61"/>
              </a:xfrm>
              <a:custGeom>
                <a:avLst/>
                <a:gdLst>
                  <a:gd name="T0" fmla="*/ 2099 w 94"/>
                  <a:gd name="T1" fmla="*/ 0 h 37"/>
                  <a:gd name="T2" fmla="*/ 4066 w 94"/>
                  <a:gd name="T3" fmla="*/ 5520 h 37"/>
                  <a:gd name="T4" fmla="*/ 0 w 94"/>
                  <a:gd name="T5" fmla="*/ 3439 h 37"/>
                  <a:gd name="T6" fmla="*/ 2099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4" name="Freeform 531"/>
              <p:cNvSpPr>
                <a:spLocks/>
              </p:cNvSpPr>
              <p:nvPr/>
            </p:nvSpPr>
            <p:spPr bwMode="gray">
              <a:xfrm>
                <a:off x="1019" y="2912"/>
                <a:ext cx="138" cy="356"/>
              </a:xfrm>
              <a:custGeom>
                <a:avLst/>
                <a:gdLst>
                  <a:gd name="T0" fmla="*/ 4379 w 94"/>
                  <a:gd name="T1" fmla="*/ 0 h 216"/>
                  <a:gd name="T2" fmla="*/ 0 w 94"/>
                  <a:gd name="T3" fmla="*/ 26461 h 216"/>
                  <a:gd name="T4" fmla="*/ 2082 w 94"/>
                  <a:gd name="T5" fmla="*/ 31948 h 216"/>
                  <a:gd name="T6" fmla="*/ 4379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79"/>
                    </a:lnTo>
                    <a:lnTo>
                      <a:pt x="45"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5" name="Freeform 532"/>
              <p:cNvSpPr>
                <a:spLocks/>
              </p:cNvSpPr>
              <p:nvPr/>
            </p:nvSpPr>
            <p:spPr bwMode="gray">
              <a:xfrm>
                <a:off x="1702" y="2534"/>
                <a:ext cx="143" cy="288"/>
              </a:xfrm>
              <a:custGeom>
                <a:avLst/>
                <a:gdLst>
                  <a:gd name="T0" fmla="*/ 2151 w 98"/>
                  <a:gd name="T1" fmla="*/ 0 h 175"/>
                  <a:gd name="T2" fmla="*/ 4294 w 98"/>
                  <a:gd name="T3" fmla="*/ 25505 h 175"/>
                  <a:gd name="T4" fmla="*/ 0 w 98"/>
                  <a:gd name="T5" fmla="*/ 11349 h 175"/>
                  <a:gd name="T6" fmla="*/ 2151 w 98"/>
                  <a:gd name="T7" fmla="*/ 0 h 175"/>
                  <a:gd name="T8" fmla="*/ 0 60000 65536"/>
                  <a:gd name="T9" fmla="*/ 0 60000 65536"/>
                  <a:gd name="T10" fmla="*/ 0 60000 65536"/>
                  <a:gd name="T11" fmla="*/ 0 60000 65536"/>
                  <a:gd name="T12" fmla="*/ 0 w 98"/>
                  <a:gd name="T13" fmla="*/ 0 h 175"/>
                  <a:gd name="T14" fmla="*/ 98 w 98"/>
                  <a:gd name="T15" fmla="*/ 175 h 175"/>
                </a:gdLst>
                <a:ahLst/>
                <a:cxnLst>
                  <a:cxn ang="T8">
                    <a:pos x="T0" y="T1"/>
                  </a:cxn>
                  <a:cxn ang="T9">
                    <a:pos x="T2" y="T3"/>
                  </a:cxn>
                  <a:cxn ang="T10">
                    <a:pos x="T4" y="T5"/>
                  </a:cxn>
                  <a:cxn ang="T11">
                    <a:pos x="T6" y="T7"/>
                  </a:cxn>
                </a:cxnLst>
                <a:rect l="T12" t="T13" r="T14" b="T15"/>
                <a:pathLst>
                  <a:path w="98" h="175">
                    <a:moveTo>
                      <a:pt x="49" y="0"/>
                    </a:moveTo>
                    <a:lnTo>
                      <a:pt x="98" y="175"/>
                    </a:lnTo>
                    <a:lnTo>
                      <a:pt x="0" y="7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6" name="Freeform 533"/>
              <p:cNvSpPr>
                <a:spLocks/>
              </p:cNvSpPr>
              <p:nvPr/>
            </p:nvSpPr>
            <p:spPr bwMode="gray">
              <a:xfrm>
                <a:off x="1774" y="2534"/>
                <a:ext cx="137" cy="288"/>
              </a:xfrm>
              <a:custGeom>
                <a:avLst/>
                <a:gdLst>
                  <a:gd name="T0" fmla="*/ 4066 w 94"/>
                  <a:gd name="T1" fmla="*/ 14156 h 175"/>
                  <a:gd name="T2" fmla="*/ 0 w 94"/>
                  <a:gd name="T3" fmla="*/ 0 h 175"/>
                  <a:gd name="T4" fmla="*/ 2099 w 94"/>
                  <a:gd name="T5" fmla="*/ 25505 h 175"/>
                  <a:gd name="T6" fmla="*/ 4066 w 94"/>
                  <a:gd name="T7" fmla="*/ 14156 h 175"/>
                  <a:gd name="T8" fmla="*/ 0 60000 65536"/>
                  <a:gd name="T9" fmla="*/ 0 60000 65536"/>
                  <a:gd name="T10" fmla="*/ 0 60000 65536"/>
                  <a:gd name="T11" fmla="*/ 0 60000 65536"/>
                  <a:gd name="T12" fmla="*/ 0 w 94"/>
                  <a:gd name="T13" fmla="*/ 0 h 175"/>
                  <a:gd name="T14" fmla="*/ 94 w 94"/>
                  <a:gd name="T15" fmla="*/ 175 h 175"/>
                </a:gdLst>
                <a:ahLst/>
                <a:cxnLst>
                  <a:cxn ang="T8">
                    <a:pos x="T0" y="T1"/>
                  </a:cxn>
                  <a:cxn ang="T9">
                    <a:pos x="T2" y="T3"/>
                  </a:cxn>
                  <a:cxn ang="T10">
                    <a:pos x="T4" y="T5"/>
                  </a:cxn>
                  <a:cxn ang="T11">
                    <a:pos x="T6" y="T7"/>
                  </a:cxn>
                </a:cxnLst>
                <a:rect l="T12" t="T13" r="T14" b="T15"/>
                <a:pathLst>
                  <a:path w="94" h="175">
                    <a:moveTo>
                      <a:pt x="94" y="97"/>
                    </a:moveTo>
                    <a:lnTo>
                      <a:pt x="0" y="0"/>
                    </a:lnTo>
                    <a:lnTo>
                      <a:pt x="49" y="175"/>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7" name="Line 534"/>
              <p:cNvSpPr>
                <a:spLocks noChangeShapeType="1"/>
              </p:cNvSpPr>
              <p:nvPr/>
            </p:nvSpPr>
            <p:spPr bwMode="gray">
              <a:xfrm flipH="1" flipV="1">
                <a:off x="2255" y="2904"/>
                <a:ext cx="136" cy="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8" name="Line 535"/>
              <p:cNvSpPr>
                <a:spLocks noChangeShapeType="1"/>
              </p:cNvSpPr>
              <p:nvPr/>
            </p:nvSpPr>
            <p:spPr bwMode="gray">
              <a:xfrm flipV="1">
                <a:off x="2190" y="2904"/>
                <a:ext cx="65" cy="9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9" name="Line 536"/>
              <p:cNvSpPr>
                <a:spLocks noChangeShapeType="1"/>
              </p:cNvSpPr>
              <p:nvPr/>
            </p:nvSpPr>
            <p:spPr bwMode="gray">
              <a:xfrm flipV="1">
                <a:off x="948" y="3207"/>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0" name="Line 537"/>
              <p:cNvSpPr>
                <a:spLocks noChangeShapeType="1"/>
              </p:cNvSpPr>
              <p:nvPr/>
            </p:nvSpPr>
            <p:spPr bwMode="gray">
              <a:xfrm flipH="1">
                <a:off x="1019" y="2912"/>
                <a:ext cx="138" cy="2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1" name="Line 538"/>
              <p:cNvSpPr>
                <a:spLocks noChangeShapeType="1"/>
              </p:cNvSpPr>
              <p:nvPr/>
            </p:nvSpPr>
            <p:spPr bwMode="gray">
              <a:xfrm flipH="1" flipV="1">
                <a:off x="675" y="3207"/>
                <a:ext cx="136"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2" name="Freeform 539"/>
              <p:cNvSpPr>
                <a:spLocks/>
              </p:cNvSpPr>
              <p:nvPr/>
            </p:nvSpPr>
            <p:spPr bwMode="gray">
              <a:xfrm>
                <a:off x="1157" y="2814"/>
                <a:ext cx="135" cy="98"/>
              </a:xfrm>
              <a:custGeom>
                <a:avLst/>
                <a:gdLst>
                  <a:gd name="T0" fmla="*/ 1838 w 93"/>
                  <a:gd name="T1" fmla="*/ 0 h 60"/>
                  <a:gd name="T2" fmla="*/ 3873 w 93"/>
                  <a:gd name="T3" fmla="*/ 8092 h 60"/>
                  <a:gd name="T4" fmla="*/ 0 w 93"/>
                  <a:gd name="T5" fmla="*/ 8092 h 60"/>
                  <a:gd name="T6" fmla="*/ 1838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44" y="0"/>
                    </a:moveTo>
                    <a:lnTo>
                      <a:pt x="93" y="60"/>
                    </a:lnTo>
                    <a:lnTo>
                      <a:pt x="0" y="6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3" name="Freeform 540"/>
              <p:cNvSpPr>
                <a:spLocks/>
              </p:cNvSpPr>
              <p:nvPr/>
            </p:nvSpPr>
            <p:spPr bwMode="gray">
              <a:xfrm>
                <a:off x="1221" y="2799"/>
                <a:ext cx="143" cy="113"/>
              </a:xfrm>
              <a:custGeom>
                <a:avLst/>
                <a:gdLst>
                  <a:gd name="T0" fmla="*/ 4294 w 98"/>
                  <a:gd name="T1" fmla="*/ 0 h 69"/>
                  <a:gd name="T2" fmla="*/ 0 w 98"/>
                  <a:gd name="T3" fmla="*/ 1295 h 69"/>
                  <a:gd name="T4" fmla="*/ 2151 w 98"/>
                  <a:gd name="T5" fmla="*/ 9567 h 69"/>
                  <a:gd name="T6" fmla="*/ 4294 w 98"/>
                  <a:gd name="T7" fmla="*/ 0 h 69"/>
                  <a:gd name="T8" fmla="*/ 0 60000 65536"/>
                  <a:gd name="T9" fmla="*/ 0 60000 65536"/>
                  <a:gd name="T10" fmla="*/ 0 60000 65536"/>
                  <a:gd name="T11" fmla="*/ 0 60000 65536"/>
                  <a:gd name="T12" fmla="*/ 0 w 98"/>
                  <a:gd name="T13" fmla="*/ 0 h 69"/>
                  <a:gd name="T14" fmla="*/ 98 w 98"/>
                  <a:gd name="T15" fmla="*/ 69 h 69"/>
                </a:gdLst>
                <a:ahLst/>
                <a:cxnLst>
                  <a:cxn ang="T8">
                    <a:pos x="T0" y="T1"/>
                  </a:cxn>
                  <a:cxn ang="T9">
                    <a:pos x="T2" y="T3"/>
                  </a:cxn>
                  <a:cxn ang="T10">
                    <a:pos x="T4" y="T5"/>
                  </a:cxn>
                  <a:cxn ang="T11">
                    <a:pos x="T6" y="T7"/>
                  </a:cxn>
                </a:cxnLst>
                <a:rect l="T12" t="T13" r="T14" b="T15"/>
                <a:pathLst>
                  <a:path w="98" h="69">
                    <a:moveTo>
                      <a:pt x="98" y="0"/>
                    </a:moveTo>
                    <a:lnTo>
                      <a:pt x="0" y="9"/>
                    </a:lnTo>
                    <a:lnTo>
                      <a:pt x="49" y="6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4" name="Line 541"/>
              <p:cNvSpPr>
                <a:spLocks noChangeShapeType="1"/>
              </p:cNvSpPr>
              <p:nvPr/>
            </p:nvSpPr>
            <p:spPr bwMode="gray">
              <a:xfrm flipH="1" flipV="1">
                <a:off x="1774" y="2534"/>
                <a:ext cx="137" cy="15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5" name="Line 542"/>
              <p:cNvSpPr>
                <a:spLocks noChangeShapeType="1"/>
              </p:cNvSpPr>
              <p:nvPr/>
            </p:nvSpPr>
            <p:spPr bwMode="gray">
              <a:xfrm flipV="1">
                <a:off x="1702" y="2534"/>
                <a:ext cx="72"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6" name="Line 543"/>
              <p:cNvSpPr>
                <a:spLocks noChangeShapeType="1"/>
              </p:cNvSpPr>
              <p:nvPr/>
            </p:nvSpPr>
            <p:spPr bwMode="gray">
              <a:xfrm flipH="1">
                <a:off x="1221" y="2799"/>
                <a:ext cx="143"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7" name="Line 544"/>
              <p:cNvSpPr>
                <a:spLocks noChangeShapeType="1"/>
              </p:cNvSpPr>
              <p:nvPr/>
            </p:nvSpPr>
            <p:spPr bwMode="gray">
              <a:xfrm flipV="1">
                <a:off x="1157" y="2814"/>
                <a:ext cx="64" cy="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8" name="Freeform 545"/>
              <p:cNvSpPr>
                <a:spLocks/>
              </p:cNvSpPr>
              <p:nvPr/>
            </p:nvSpPr>
            <p:spPr bwMode="gray">
              <a:xfrm>
                <a:off x="2327" y="3079"/>
                <a:ext cx="135" cy="189"/>
              </a:xfrm>
              <a:custGeom>
                <a:avLst/>
                <a:gdLst>
                  <a:gd name="T0" fmla="*/ 1838 w 93"/>
                  <a:gd name="T1" fmla="*/ 0 h 115"/>
                  <a:gd name="T2" fmla="*/ 3873 w 93"/>
                  <a:gd name="T3" fmla="*/ 16563 h 115"/>
                  <a:gd name="T4" fmla="*/ 0 w 93"/>
                  <a:gd name="T5" fmla="*/ 4626 h 115"/>
                  <a:gd name="T6" fmla="*/ 1838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115"/>
                    </a:lnTo>
                    <a:lnTo>
                      <a:pt x="0" y="3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9" name="Freeform 546"/>
              <p:cNvSpPr>
                <a:spLocks/>
              </p:cNvSpPr>
              <p:nvPr/>
            </p:nvSpPr>
            <p:spPr bwMode="gray">
              <a:xfrm>
                <a:off x="2391" y="3079"/>
                <a:ext cx="144" cy="189"/>
              </a:xfrm>
              <a:custGeom>
                <a:avLst/>
                <a:gdLst>
                  <a:gd name="T0" fmla="*/ 4185 w 99"/>
                  <a:gd name="T1" fmla="*/ 12495 h 115"/>
                  <a:gd name="T2" fmla="*/ 0 w 99"/>
                  <a:gd name="T3" fmla="*/ 0 h 115"/>
                  <a:gd name="T4" fmla="*/ 2065 w 99"/>
                  <a:gd name="T5" fmla="*/ 16563 h 115"/>
                  <a:gd name="T6" fmla="*/ 4185 w 99"/>
                  <a:gd name="T7" fmla="*/ 12495 h 115"/>
                  <a:gd name="T8" fmla="*/ 0 60000 65536"/>
                  <a:gd name="T9" fmla="*/ 0 60000 65536"/>
                  <a:gd name="T10" fmla="*/ 0 60000 65536"/>
                  <a:gd name="T11" fmla="*/ 0 60000 65536"/>
                  <a:gd name="T12" fmla="*/ 0 w 99"/>
                  <a:gd name="T13" fmla="*/ 0 h 115"/>
                  <a:gd name="T14" fmla="*/ 99 w 99"/>
                  <a:gd name="T15" fmla="*/ 115 h 115"/>
                </a:gdLst>
                <a:ahLst/>
                <a:cxnLst>
                  <a:cxn ang="T8">
                    <a:pos x="T0" y="T1"/>
                  </a:cxn>
                  <a:cxn ang="T9">
                    <a:pos x="T2" y="T3"/>
                  </a:cxn>
                  <a:cxn ang="T10">
                    <a:pos x="T4" y="T5"/>
                  </a:cxn>
                  <a:cxn ang="T11">
                    <a:pos x="T6" y="T7"/>
                  </a:cxn>
                </a:cxnLst>
                <a:rect l="T12" t="T13" r="T14" b="T15"/>
                <a:pathLst>
                  <a:path w="99" h="115">
                    <a:moveTo>
                      <a:pt x="99" y="87"/>
                    </a:moveTo>
                    <a:lnTo>
                      <a:pt x="0" y="0"/>
                    </a:lnTo>
                    <a:lnTo>
                      <a:pt x="49" y="115"/>
                    </a:lnTo>
                    <a:lnTo>
                      <a:pt x="99"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0" name="Line 547"/>
              <p:cNvSpPr>
                <a:spLocks noChangeShapeType="1"/>
              </p:cNvSpPr>
              <p:nvPr/>
            </p:nvSpPr>
            <p:spPr bwMode="gray">
              <a:xfrm>
                <a:off x="2391" y="3079"/>
                <a:ext cx="7"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1" name="Line 548"/>
              <p:cNvSpPr>
                <a:spLocks noChangeShapeType="1"/>
              </p:cNvSpPr>
              <p:nvPr/>
            </p:nvSpPr>
            <p:spPr bwMode="gray">
              <a:xfrm flipH="1" flipV="1">
                <a:off x="2391" y="3079"/>
                <a:ext cx="144"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2" name="Line 549"/>
              <p:cNvSpPr>
                <a:spLocks noChangeShapeType="1"/>
              </p:cNvSpPr>
              <p:nvPr/>
            </p:nvSpPr>
            <p:spPr bwMode="gray">
              <a:xfrm flipH="1">
                <a:off x="2327" y="3079"/>
                <a:ext cx="64" cy="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3" name="Freeform 550"/>
              <p:cNvSpPr>
                <a:spLocks/>
              </p:cNvSpPr>
              <p:nvPr/>
            </p:nvSpPr>
            <p:spPr bwMode="gray">
              <a:xfrm>
                <a:off x="1845" y="2693"/>
                <a:ext cx="137" cy="272"/>
              </a:xfrm>
              <a:custGeom>
                <a:avLst/>
                <a:gdLst>
                  <a:gd name="T0" fmla="*/ 1954 w 94"/>
                  <a:gd name="T1" fmla="*/ 0 h 165"/>
                  <a:gd name="T2" fmla="*/ 4066 w 94"/>
                  <a:gd name="T3" fmla="*/ 24440 h 165"/>
                  <a:gd name="T4" fmla="*/ 0 w 94"/>
                  <a:gd name="T5" fmla="*/ 11617 h 165"/>
                  <a:gd name="T6" fmla="*/ 1954 w 94"/>
                  <a:gd name="T7" fmla="*/ 0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45" y="0"/>
                    </a:moveTo>
                    <a:lnTo>
                      <a:pt x="94" y="165"/>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4" name="Freeform 551"/>
              <p:cNvSpPr>
                <a:spLocks/>
              </p:cNvSpPr>
              <p:nvPr/>
            </p:nvSpPr>
            <p:spPr bwMode="gray">
              <a:xfrm>
                <a:off x="1911" y="2693"/>
                <a:ext cx="136" cy="272"/>
              </a:xfrm>
              <a:custGeom>
                <a:avLst/>
                <a:gdLst>
                  <a:gd name="T0" fmla="*/ 4166 w 93"/>
                  <a:gd name="T1" fmla="*/ 14177 h 165"/>
                  <a:gd name="T2" fmla="*/ 0 w 93"/>
                  <a:gd name="T3" fmla="*/ 0 h 165"/>
                  <a:gd name="T4" fmla="*/ 2198 w 93"/>
                  <a:gd name="T5" fmla="*/ 24440 h 165"/>
                  <a:gd name="T6" fmla="*/ 4166 w 93"/>
                  <a:gd name="T7" fmla="*/ 1417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93" y="96"/>
                    </a:moveTo>
                    <a:lnTo>
                      <a:pt x="0" y="0"/>
                    </a:lnTo>
                    <a:lnTo>
                      <a:pt x="49" y="165"/>
                    </a:lnTo>
                    <a:lnTo>
                      <a:pt x="93"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5" name="Line 552"/>
              <p:cNvSpPr>
                <a:spLocks noChangeShapeType="1"/>
              </p:cNvSpPr>
              <p:nvPr/>
            </p:nvSpPr>
            <p:spPr bwMode="gray">
              <a:xfrm flipH="1" flipV="1">
                <a:off x="1911" y="2693"/>
                <a:ext cx="136" cy="1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6" name="Line 553"/>
              <p:cNvSpPr>
                <a:spLocks noChangeShapeType="1"/>
              </p:cNvSpPr>
              <p:nvPr/>
            </p:nvSpPr>
            <p:spPr bwMode="gray">
              <a:xfrm flipV="1">
                <a:off x="1845" y="2693"/>
                <a:ext cx="66" cy="1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7" name="Freeform 554"/>
              <p:cNvSpPr>
                <a:spLocks/>
              </p:cNvSpPr>
              <p:nvPr/>
            </p:nvSpPr>
            <p:spPr bwMode="gray">
              <a:xfrm>
                <a:off x="1501" y="2595"/>
                <a:ext cx="136" cy="233"/>
              </a:xfrm>
              <a:custGeom>
                <a:avLst/>
                <a:gdLst>
                  <a:gd name="T0" fmla="*/ 1952 w 93"/>
                  <a:gd name="T1" fmla="*/ 0 h 142"/>
                  <a:gd name="T2" fmla="*/ 4166 w 93"/>
                  <a:gd name="T3" fmla="*/ 20079 h 142"/>
                  <a:gd name="T4" fmla="*/ 0 w 93"/>
                  <a:gd name="T5" fmla="*/ 14285 h 142"/>
                  <a:gd name="T6" fmla="*/ 1952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4" y="0"/>
                    </a:moveTo>
                    <a:lnTo>
                      <a:pt x="93" y="142"/>
                    </a:lnTo>
                    <a:lnTo>
                      <a:pt x="0" y="101"/>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8" name="Freeform 555"/>
              <p:cNvSpPr>
                <a:spLocks/>
              </p:cNvSpPr>
              <p:nvPr/>
            </p:nvSpPr>
            <p:spPr bwMode="gray">
              <a:xfrm>
                <a:off x="1565" y="2595"/>
                <a:ext cx="137" cy="233"/>
              </a:xfrm>
              <a:custGeom>
                <a:avLst/>
                <a:gdLst>
                  <a:gd name="T0" fmla="*/ 4066 w 94"/>
                  <a:gd name="T1" fmla="*/ 5756 h 142"/>
                  <a:gd name="T2" fmla="*/ 0 w 94"/>
                  <a:gd name="T3" fmla="*/ 0 h 142"/>
                  <a:gd name="T4" fmla="*/ 2099 w 94"/>
                  <a:gd name="T5" fmla="*/ 20079 h 142"/>
                  <a:gd name="T6" fmla="*/ 4066 w 94"/>
                  <a:gd name="T7" fmla="*/ 5756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41"/>
                    </a:moveTo>
                    <a:lnTo>
                      <a:pt x="0" y="0"/>
                    </a:lnTo>
                    <a:lnTo>
                      <a:pt x="49" y="142"/>
                    </a:lnTo>
                    <a:lnTo>
                      <a:pt x="94"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9" name="Line 556"/>
              <p:cNvSpPr>
                <a:spLocks noChangeShapeType="1"/>
              </p:cNvSpPr>
              <p:nvPr/>
            </p:nvSpPr>
            <p:spPr bwMode="gray">
              <a:xfrm flipV="1">
                <a:off x="1501" y="2595"/>
                <a:ext cx="64" cy="1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0" name="Line 557"/>
              <p:cNvSpPr>
                <a:spLocks noChangeShapeType="1"/>
              </p:cNvSpPr>
              <p:nvPr/>
            </p:nvSpPr>
            <p:spPr bwMode="gray">
              <a:xfrm flipH="1" flipV="1">
                <a:off x="811" y="3222"/>
                <a:ext cx="137"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1" name="Line 558"/>
              <p:cNvSpPr>
                <a:spLocks noChangeShapeType="1"/>
              </p:cNvSpPr>
              <p:nvPr/>
            </p:nvSpPr>
            <p:spPr bwMode="gray">
              <a:xfrm flipV="1">
                <a:off x="2462" y="3222"/>
                <a:ext cx="73"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2" name="Freeform 559"/>
              <p:cNvSpPr>
                <a:spLocks/>
              </p:cNvSpPr>
              <p:nvPr/>
            </p:nvSpPr>
            <p:spPr bwMode="gray">
              <a:xfrm>
                <a:off x="1982" y="2851"/>
                <a:ext cx="136" cy="251"/>
              </a:xfrm>
              <a:custGeom>
                <a:avLst/>
                <a:gdLst>
                  <a:gd name="T0" fmla="*/ 1952 w 93"/>
                  <a:gd name="T1" fmla="*/ 0 h 152"/>
                  <a:gd name="T2" fmla="*/ 4166 w 93"/>
                  <a:gd name="T3" fmla="*/ 22889 h 152"/>
                  <a:gd name="T4" fmla="*/ 0 w 93"/>
                  <a:gd name="T5" fmla="*/ 10375 h 152"/>
                  <a:gd name="T6" fmla="*/ 1952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4" y="0"/>
                    </a:moveTo>
                    <a:lnTo>
                      <a:pt x="93" y="152"/>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3" name="Freeform 560"/>
              <p:cNvSpPr>
                <a:spLocks/>
              </p:cNvSpPr>
              <p:nvPr/>
            </p:nvSpPr>
            <p:spPr bwMode="gray">
              <a:xfrm>
                <a:off x="2047" y="2851"/>
                <a:ext cx="143" cy="251"/>
              </a:xfrm>
              <a:custGeom>
                <a:avLst/>
                <a:gdLst>
                  <a:gd name="T0" fmla="*/ 4294 w 98"/>
                  <a:gd name="T1" fmla="*/ 13861 h 152"/>
                  <a:gd name="T2" fmla="*/ 0 w 98"/>
                  <a:gd name="T3" fmla="*/ 0 h 152"/>
                  <a:gd name="T4" fmla="*/ 2151 w 98"/>
                  <a:gd name="T5" fmla="*/ 22889 h 152"/>
                  <a:gd name="T6" fmla="*/ 4294 w 98"/>
                  <a:gd name="T7" fmla="*/ 13861 h 152"/>
                  <a:gd name="T8" fmla="*/ 0 60000 65536"/>
                  <a:gd name="T9" fmla="*/ 0 60000 65536"/>
                  <a:gd name="T10" fmla="*/ 0 60000 65536"/>
                  <a:gd name="T11" fmla="*/ 0 60000 65536"/>
                  <a:gd name="T12" fmla="*/ 0 w 98"/>
                  <a:gd name="T13" fmla="*/ 0 h 152"/>
                  <a:gd name="T14" fmla="*/ 98 w 98"/>
                  <a:gd name="T15" fmla="*/ 152 h 152"/>
                </a:gdLst>
                <a:ahLst/>
                <a:cxnLst>
                  <a:cxn ang="T8">
                    <a:pos x="T0" y="T1"/>
                  </a:cxn>
                  <a:cxn ang="T9">
                    <a:pos x="T2" y="T3"/>
                  </a:cxn>
                  <a:cxn ang="T10">
                    <a:pos x="T4" y="T5"/>
                  </a:cxn>
                  <a:cxn ang="T11">
                    <a:pos x="T6" y="T7"/>
                  </a:cxn>
                </a:cxnLst>
                <a:rect l="T12" t="T13" r="T14" b="T15"/>
                <a:pathLst>
                  <a:path w="98" h="152">
                    <a:moveTo>
                      <a:pt x="98" y="92"/>
                    </a:moveTo>
                    <a:lnTo>
                      <a:pt x="0" y="0"/>
                    </a:lnTo>
                    <a:lnTo>
                      <a:pt x="49" y="152"/>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4" name="Line 561"/>
              <p:cNvSpPr>
                <a:spLocks noChangeShapeType="1"/>
              </p:cNvSpPr>
              <p:nvPr/>
            </p:nvSpPr>
            <p:spPr bwMode="gray">
              <a:xfrm flipH="1" flipV="1">
                <a:off x="2047" y="2851"/>
                <a:ext cx="143" cy="1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5" name="Line 562"/>
              <p:cNvSpPr>
                <a:spLocks noChangeShapeType="1"/>
              </p:cNvSpPr>
              <p:nvPr/>
            </p:nvSpPr>
            <p:spPr bwMode="gray">
              <a:xfrm flipV="1">
                <a:off x="1982" y="2851"/>
                <a:ext cx="65" cy="1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6" name="Freeform 563"/>
              <p:cNvSpPr>
                <a:spLocks/>
              </p:cNvSpPr>
              <p:nvPr/>
            </p:nvSpPr>
            <p:spPr bwMode="gray">
              <a:xfrm>
                <a:off x="1292" y="2799"/>
                <a:ext cx="137" cy="136"/>
              </a:xfrm>
              <a:custGeom>
                <a:avLst/>
                <a:gdLst>
                  <a:gd name="T0" fmla="*/ 2099 w 94"/>
                  <a:gd name="T1" fmla="*/ 0 h 83"/>
                  <a:gd name="T2" fmla="*/ 4066 w 94"/>
                  <a:gd name="T3" fmla="*/ 11580 h 83"/>
                  <a:gd name="T4" fmla="*/ 0 w 94"/>
                  <a:gd name="T5" fmla="*/ 9604 h 83"/>
                  <a:gd name="T6" fmla="*/ 2099 w 94"/>
                  <a:gd name="T7" fmla="*/ 0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49" y="0"/>
                    </a:moveTo>
                    <a:lnTo>
                      <a:pt x="94" y="83"/>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7" name="Freeform 564"/>
              <p:cNvSpPr>
                <a:spLocks/>
              </p:cNvSpPr>
              <p:nvPr/>
            </p:nvSpPr>
            <p:spPr bwMode="gray">
              <a:xfrm>
                <a:off x="1364" y="2761"/>
                <a:ext cx="137" cy="174"/>
              </a:xfrm>
              <a:custGeom>
                <a:avLst/>
                <a:gdLst>
                  <a:gd name="T0" fmla="*/ 4066 w 94"/>
                  <a:gd name="T1" fmla="*/ 0 h 106"/>
                  <a:gd name="T2" fmla="*/ 0 w 94"/>
                  <a:gd name="T3" fmla="*/ 3268 h 106"/>
                  <a:gd name="T4" fmla="*/ 1954 w 94"/>
                  <a:gd name="T5" fmla="*/ 15066 h 106"/>
                  <a:gd name="T6" fmla="*/ 4066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0"/>
                    </a:moveTo>
                    <a:lnTo>
                      <a:pt x="0" y="23"/>
                    </a:lnTo>
                    <a:lnTo>
                      <a:pt x="45" y="10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8" name="Line 565"/>
              <p:cNvSpPr>
                <a:spLocks noChangeShapeType="1"/>
              </p:cNvSpPr>
              <p:nvPr/>
            </p:nvSpPr>
            <p:spPr bwMode="gray">
              <a:xfrm flipH="1">
                <a:off x="1364" y="2761"/>
                <a:ext cx="137"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9" name="Freeform 566"/>
              <p:cNvSpPr>
                <a:spLocks/>
              </p:cNvSpPr>
              <p:nvPr/>
            </p:nvSpPr>
            <p:spPr bwMode="gray">
              <a:xfrm>
                <a:off x="2118" y="3003"/>
                <a:ext cx="137" cy="196"/>
              </a:xfrm>
              <a:custGeom>
                <a:avLst/>
                <a:gdLst>
                  <a:gd name="T0" fmla="*/ 2099 w 94"/>
                  <a:gd name="T1" fmla="*/ 0 h 119"/>
                  <a:gd name="T2" fmla="*/ 4066 w 94"/>
                  <a:gd name="T3" fmla="*/ 17492 h 119"/>
                  <a:gd name="T4" fmla="*/ 0 w 94"/>
                  <a:gd name="T5" fmla="*/ 8804 h 119"/>
                  <a:gd name="T6" fmla="*/ 2099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6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0" name="Freeform 567"/>
              <p:cNvSpPr>
                <a:spLocks/>
              </p:cNvSpPr>
              <p:nvPr/>
            </p:nvSpPr>
            <p:spPr bwMode="gray">
              <a:xfrm>
                <a:off x="2190" y="3003"/>
                <a:ext cx="137" cy="196"/>
              </a:xfrm>
              <a:custGeom>
                <a:avLst/>
                <a:gdLst>
                  <a:gd name="T0" fmla="*/ 4066 w 94"/>
                  <a:gd name="T1" fmla="*/ 11442 h 119"/>
                  <a:gd name="T2" fmla="*/ 0 w 94"/>
                  <a:gd name="T3" fmla="*/ 0 h 119"/>
                  <a:gd name="T4" fmla="*/ 1954 w 94"/>
                  <a:gd name="T5" fmla="*/ 17492 h 119"/>
                  <a:gd name="T6" fmla="*/ 4066 w 94"/>
                  <a:gd name="T7" fmla="*/ 11442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78"/>
                    </a:moveTo>
                    <a:lnTo>
                      <a:pt x="0" y="0"/>
                    </a:lnTo>
                    <a:lnTo>
                      <a:pt x="45" y="119"/>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1" name="Freeform 568"/>
              <p:cNvSpPr>
                <a:spLocks/>
              </p:cNvSpPr>
              <p:nvPr/>
            </p:nvSpPr>
            <p:spPr bwMode="gray">
              <a:xfrm>
                <a:off x="1637" y="2662"/>
                <a:ext cx="137" cy="303"/>
              </a:xfrm>
              <a:custGeom>
                <a:avLst/>
                <a:gdLst>
                  <a:gd name="T0" fmla="*/ 1954 w 94"/>
                  <a:gd name="T1" fmla="*/ 0 h 184"/>
                  <a:gd name="T2" fmla="*/ 4066 w 94"/>
                  <a:gd name="T3" fmla="*/ 27003 h 184"/>
                  <a:gd name="T4" fmla="*/ 0 w 94"/>
                  <a:gd name="T5" fmla="*/ 14771 h 184"/>
                  <a:gd name="T6" fmla="*/ 1954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0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2" name="Freeform 569"/>
              <p:cNvSpPr>
                <a:spLocks/>
              </p:cNvSpPr>
              <p:nvPr/>
            </p:nvSpPr>
            <p:spPr bwMode="gray">
              <a:xfrm>
                <a:off x="1702" y="2662"/>
                <a:ext cx="143" cy="303"/>
              </a:xfrm>
              <a:custGeom>
                <a:avLst/>
                <a:gdLst>
                  <a:gd name="T0" fmla="*/ 4294 w 98"/>
                  <a:gd name="T1" fmla="*/ 14215 h 184"/>
                  <a:gd name="T2" fmla="*/ 0 w 98"/>
                  <a:gd name="T3" fmla="*/ 0 h 184"/>
                  <a:gd name="T4" fmla="*/ 2151 w 98"/>
                  <a:gd name="T5" fmla="*/ 27003 h 184"/>
                  <a:gd name="T6" fmla="*/ 4294 w 98"/>
                  <a:gd name="T7" fmla="*/ 14215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98" y="97"/>
                    </a:moveTo>
                    <a:lnTo>
                      <a:pt x="0" y="0"/>
                    </a:lnTo>
                    <a:lnTo>
                      <a:pt x="49" y="184"/>
                    </a:lnTo>
                    <a:lnTo>
                      <a:pt x="98"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3" name="Line 570"/>
              <p:cNvSpPr>
                <a:spLocks noChangeShapeType="1"/>
              </p:cNvSpPr>
              <p:nvPr/>
            </p:nvSpPr>
            <p:spPr bwMode="gray">
              <a:xfrm flipH="1" flipV="1">
                <a:off x="2190" y="3003"/>
                <a:ext cx="137"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4" name="Line 571"/>
              <p:cNvSpPr>
                <a:spLocks noChangeShapeType="1"/>
              </p:cNvSpPr>
              <p:nvPr/>
            </p:nvSpPr>
            <p:spPr bwMode="gray">
              <a:xfrm flipV="1">
                <a:off x="2118" y="3003"/>
                <a:ext cx="72" cy="9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5" name="Line 572"/>
              <p:cNvSpPr>
                <a:spLocks noChangeShapeType="1"/>
              </p:cNvSpPr>
              <p:nvPr/>
            </p:nvSpPr>
            <p:spPr bwMode="gray">
              <a:xfrm flipV="1">
                <a:off x="1637" y="2662"/>
                <a:ext cx="65" cy="1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6" name="Freeform 573"/>
              <p:cNvSpPr>
                <a:spLocks/>
              </p:cNvSpPr>
              <p:nvPr/>
            </p:nvSpPr>
            <p:spPr bwMode="gray">
              <a:xfrm>
                <a:off x="1085" y="2912"/>
                <a:ext cx="136" cy="371"/>
              </a:xfrm>
              <a:custGeom>
                <a:avLst/>
                <a:gdLst>
                  <a:gd name="T0" fmla="*/ 2198 w 93"/>
                  <a:gd name="T1" fmla="*/ 0 h 225"/>
                  <a:gd name="T2" fmla="*/ 4166 w 93"/>
                  <a:gd name="T3" fmla="*/ 33448 h 225"/>
                  <a:gd name="T4" fmla="*/ 0 w 93"/>
                  <a:gd name="T5" fmla="*/ 32079 h 225"/>
                  <a:gd name="T6" fmla="*/ 2198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9" y="0"/>
                    </a:moveTo>
                    <a:lnTo>
                      <a:pt x="93" y="225"/>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7" name="Freeform 574"/>
              <p:cNvSpPr>
                <a:spLocks/>
              </p:cNvSpPr>
              <p:nvPr/>
            </p:nvSpPr>
            <p:spPr bwMode="gray">
              <a:xfrm>
                <a:off x="1157" y="2912"/>
                <a:ext cx="135" cy="371"/>
              </a:xfrm>
              <a:custGeom>
                <a:avLst/>
                <a:gdLst>
                  <a:gd name="T0" fmla="*/ 3873 w 93"/>
                  <a:gd name="T1" fmla="*/ 0 h 225"/>
                  <a:gd name="T2" fmla="*/ 0 w 93"/>
                  <a:gd name="T3" fmla="*/ 0 h 225"/>
                  <a:gd name="T4" fmla="*/ 1838 w 93"/>
                  <a:gd name="T5" fmla="*/ 33448 h 225"/>
                  <a:gd name="T6" fmla="*/ 3873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0"/>
                    </a:lnTo>
                    <a:lnTo>
                      <a:pt x="44" y="22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8" name="Line 575"/>
              <p:cNvSpPr>
                <a:spLocks noChangeShapeType="1"/>
              </p:cNvSpPr>
              <p:nvPr/>
            </p:nvSpPr>
            <p:spPr bwMode="gray">
              <a:xfrm flipH="1" flipV="1">
                <a:off x="948" y="3245"/>
                <a:ext cx="137"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9" name="Line 576"/>
              <p:cNvSpPr>
                <a:spLocks noChangeShapeType="1"/>
              </p:cNvSpPr>
              <p:nvPr/>
            </p:nvSpPr>
            <p:spPr bwMode="gray">
              <a:xfrm flipH="1" flipV="1">
                <a:off x="1157" y="2912"/>
                <a:ext cx="6" cy="3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0" name="Line 577"/>
              <p:cNvSpPr>
                <a:spLocks noChangeShapeType="1"/>
              </p:cNvSpPr>
              <p:nvPr/>
            </p:nvSpPr>
            <p:spPr bwMode="gray">
              <a:xfrm flipH="1">
                <a:off x="1157" y="2912"/>
                <a:ext cx="135"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1" name="Freeform 578"/>
              <p:cNvSpPr>
                <a:spLocks/>
              </p:cNvSpPr>
              <p:nvPr/>
            </p:nvSpPr>
            <p:spPr bwMode="gray">
              <a:xfrm>
                <a:off x="1774" y="2822"/>
                <a:ext cx="137" cy="257"/>
              </a:xfrm>
              <a:custGeom>
                <a:avLst/>
                <a:gdLst>
                  <a:gd name="T0" fmla="*/ 2099 w 94"/>
                  <a:gd name="T1" fmla="*/ 0 h 156"/>
                  <a:gd name="T2" fmla="*/ 4066 w 94"/>
                  <a:gd name="T3" fmla="*/ 22947 h 156"/>
                  <a:gd name="T4" fmla="*/ 0 w 94"/>
                  <a:gd name="T5" fmla="*/ 12819 h 156"/>
                  <a:gd name="T6" fmla="*/ 2099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9" y="0"/>
                    </a:moveTo>
                    <a:lnTo>
                      <a:pt x="94" y="156"/>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2" name="Freeform 579"/>
              <p:cNvSpPr>
                <a:spLocks/>
              </p:cNvSpPr>
              <p:nvPr/>
            </p:nvSpPr>
            <p:spPr bwMode="gray">
              <a:xfrm>
                <a:off x="1845" y="2822"/>
                <a:ext cx="137" cy="257"/>
              </a:xfrm>
              <a:custGeom>
                <a:avLst/>
                <a:gdLst>
                  <a:gd name="T0" fmla="*/ 4066 w 94"/>
                  <a:gd name="T1" fmla="*/ 12819 h 156"/>
                  <a:gd name="T2" fmla="*/ 0 w 94"/>
                  <a:gd name="T3" fmla="*/ 0 h 156"/>
                  <a:gd name="T4" fmla="*/ 1954 w 94"/>
                  <a:gd name="T5" fmla="*/ 22947 h 156"/>
                  <a:gd name="T6" fmla="*/ 4066 w 94"/>
                  <a:gd name="T7" fmla="*/ 12819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87"/>
                    </a:moveTo>
                    <a:lnTo>
                      <a:pt x="0" y="0"/>
                    </a:lnTo>
                    <a:lnTo>
                      <a:pt x="45" y="156"/>
                    </a:lnTo>
                    <a:lnTo>
                      <a:pt x="94"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3" name="Freeform 580"/>
              <p:cNvSpPr>
                <a:spLocks/>
              </p:cNvSpPr>
              <p:nvPr/>
            </p:nvSpPr>
            <p:spPr bwMode="gray">
              <a:xfrm>
                <a:off x="2255" y="3131"/>
                <a:ext cx="136" cy="175"/>
              </a:xfrm>
              <a:custGeom>
                <a:avLst/>
                <a:gdLst>
                  <a:gd name="T0" fmla="*/ 2198 w 93"/>
                  <a:gd name="T1" fmla="*/ 0 h 106"/>
                  <a:gd name="T2" fmla="*/ 4166 w 93"/>
                  <a:gd name="T3" fmla="*/ 15933 h 106"/>
                  <a:gd name="T4" fmla="*/ 0 w 93"/>
                  <a:gd name="T5" fmla="*/ 6181 h 106"/>
                  <a:gd name="T6" fmla="*/ 2198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6"/>
                    </a:lnTo>
                    <a:lnTo>
                      <a:pt x="0" y="4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4" name="Freeform 581"/>
              <p:cNvSpPr>
                <a:spLocks/>
              </p:cNvSpPr>
              <p:nvPr/>
            </p:nvSpPr>
            <p:spPr bwMode="gray">
              <a:xfrm>
                <a:off x="2327" y="3131"/>
                <a:ext cx="135" cy="175"/>
              </a:xfrm>
              <a:custGeom>
                <a:avLst/>
                <a:gdLst>
                  <a:gd name="T0" fmla="*/ 3873 w 93"/>
                  <a:gd name="T1" fmla="*/ 12473 h 106"/>
                  <a:gd name="T2" fmla="*/ 0 w 93"/>
                  <a:gd name="T3" fmla="*/ 0 h 106"/>
                  <a:gd name="T4" fmla="*/ 1838 w 93"/>
                  <a:gd name="T5" fmla="*/ 15933 h 106"/>
                  <a:gd name="T6" fmla="*/ 3873 w 93"/>
                  <a:gd name="T7" fmla="*/ 12473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83"/>
                    </a:moveTo>
                    <a:lnTo>
                      <a:pt x="0" y="0"/>
                    </a:lnTo>
                    <a:lnTo>
                      <a:pt x="44" y="106"/>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5" name="Line 582"/>
              <p:cNvSpPr>
                <a:spLocks noChangeShapeType="1"/>
              </p:cNvSpPr>
              <p:nvPr/>
            </p:nvSpPr>
            <p:spPr bwMode="gray">
              <a:xfrm flipV="1">
                <a:off x="1774" y="2822"/>
                <a:ext cx="71"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6" name="Freeform 583"/>
              <p:cNvSpPr>
                <a:spLocks/>
              </p:cNvSpPr>
              <p:nvPr/>
            </p:nvSpPr>
            <p:spPr bwMode="gray">
              <a:xfrm>
                <a:off x="1429" y="2761"/>
                <a:ext cx="136" cy="234"/>
              </a:xfrm>
              <a:custGeom>
                <a:avLst/>
                <a:gdLst>
                  <a:gd name="T0" fmla="*/ 2198 w 93"/>
                  <a:gd name="T1" fmla="*/ 0 h 142"/>
                  <a:gd name="T2" fmla="*/ 4166 w 93"/>
                  <a:gd name="T3" fmla="*/ 20989 h 142"/>
                  <a:gd name="T4" fmla="*/ 0 w 93"/>
                  <a:gd name="T5" fmla="*/ 15676 h 142"/>
                  <a:gd name="T6" fmla="*/ 2198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9" y="0"/>
                    </a:moveTo>
                    <a:lnTo>
                      <a:pt x="93" y="142"/>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7" name="Freeform 584"/>
              <p:cNvSpPr>
                <a:spLocks/>
              </p:cNvSpPr>
              <p:nvPr/>
            </p:nvSpPr>
            <p:spPr bwMode="gray">
              <a:xfrm>
                <a:off x="1501" y="2761"/>
                <a:ext cx="136" cy="234"/>
              </a:xfrm>
              <a:custGeom>
                <a:avLst/>
                <a:gdLst>
                  <a:gd name="T0" fmla="*/ 4166 w 93"/>
                  <a:gd name="T1" fmla="*/ 6112 h 142"/>
                  <a:gd name="T2" fmla="*/ 0 w 93"/>
                  <a:gd name="T3" fmla="*/ 0 h 142"/>
                  <a:gd name="T4" fmla="*/ 1952 w 93"/>
                  <a:gd name="T5" fmla="*/ 20989 h 142"/>
                  <a:gd name="T6" fmla="*/ 4166 w 93"/>
                  <a:gd name="T7" fmla="*/ 6112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93" y="41"/>
                    </a:moveTo>
                    <a:lnTo>
                      <a:pt x="0" y="0"/>
                    </a:lnTo>
                    <a:lnTo>
                      <a:pt x="44" y="142"/>
                    </a:lnTo>
                    <a:lnTo>
                      <a:pt x="93"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8" name="Line 585"/>
              <p:cNvSpPr>
                <a:spLocks noChangeShapeType="1"/>
              </p:cNvSpPr>
              <p:nvPr/>
            </p:nvSpPr>
            <p:spPr bwMode="gray">
              <a:xfrm flipH="1" flipV="1">
                <a:off x="2327" y="3131"/>
                <a:ext cx="135" cy="1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9" name="Line 586"/>
              <p:cNvSpPr>
                <a:spLocks noChangeShapeType="1"/>
              </p:cNvSpPr>
              <p:nvPr/>
            </p:nvSpPr>
            <p:spPr bwMode="gray">
              <a:xfrm flipH="1">
                <a:off x="2255" y="3131"/>
                <a:ext cx="72" cy="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0" name="Line 587"/>
              <p:cNvSpPr>
                <a:spLocks noChangeShapeType="1"/>
              </p:cNvSpPr>
              <p:nvPr/>
            </p:nvSpPr>
            <p:spPr bwMode="gray">
              <a:xfrm flipH="1" flipV="1">
                <a:off x="1501" y="2761"/>
                <a:ext cx="136" cy="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1" name="Line 588"/>
              <p:cNvSpPr>
                <a:spLocks noChangeShapeType="1"/>
              </p:cNvSpPr>
              <p:nvPr/>
            </p:nvSpPr>
            <p:spPr bwMode="gray">
              <a:xfrm flipV="1">
                <a:off x="1429" y="2761"/>
                <a:ext cx="72" cy="1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2" name="Freeform 589"/>
              <p:cNvSpPr>
                <a:spLocks/>
              </p:cNvSpPr>
              <p:nvPr/>
            </p:nvSpPr>
            <p:spPr bwMode="gray">
              <a:xfrm>
                <a:off x="1911" y="2965"/>
                <a:ext cx="136" cy="341"/>
              </a:xfrm>
              <a:custGeom>
                <a:avLst/>
                <a:gdLst>
                  <a:gd name="T0" fmla="*/ 2198 w 93"/>
                  <a:gd name="T1" fmla="*/ 0 h 207"/>
                  <a:gd name="T2" fmla="*/ 4166 w 93"/>
                  <a:gd name="T3" fmla="*/ 30476 h 207"/>
                  <a:gd name="T4" fmla="*/ 0 w 93"/>
                  <a:gd name="T5" fmla="*/ 10215 h 207"/>
                  <a:gd name="T6" fmla="*/ 2198 w 93"/>
                  <a:gd name="T7" fmla="*/ 0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49" y="0"/>
                    </a:moveTo>
                    <a:lnTo>
                      <a:pt x="93" y="207"/>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3" name="Freeform 590"/>
              <p:cNvSpPr>
                <a:spLocks/>
              </p:cNvSpPr>
              <p:nvPr/>
            </p:nvSpPr>
            <p:spPr bwMode="gray">
              <a:xfrm>
                <a:off x="1982" y="2965"/>
                <a:ext cx="136" cy="341"/>
              </a:xfrm>
              <a:custGeom>
                <a:avLst/>
                <a:gdLst>
                  <a:gd name="T0" fmla="*/ 4166 w 93"/>
                  <a:gd name="T1" fmla="*/ 12253 h 207"/>
                  <a:gd name="T2" fmla="*/ 0 w 93"/>
                  <a:gd name="T3" fmla="*/ 0 h 207"/>
                  <a:gd name="T4" fmla="*/ 1952 w 93"/>
                  <a:gd name="T5" fmla="*/ 30476 h 207"/>
                  <a:gd name="T6" fmla="*/ 4166 w 93"/>
                  <a:gd name="T7" fmla="*/ 12253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93" y="83"/>
                    </a:moveTo>
                    <a:lnTo>
                      <a:pt x="0" y="0"/>
                    </a:lnTo>
                    <a:lnTo>
                      <a:pt x="44" y="207"/>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4" name="Line 591"/>
              <p:cNvSpPr>
                <a:spLocks noChangeShapeType="1"/>
              </p:cNvSpPr>
              <p:nvPr/>
            </p:nvSpPr>
            <p:spPr bwMode="gray">
              <a:xfrm flipV="1">
                <a:off x="1911" y="2965"/>
                <a:ext cx="71" cy="1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5" name="Freeform 592"/>
              <p:cNvSpPr>
                <a:spLocks/>
              </p:cNvSpPr>
              <p:nvPr/>
            </p:nvSpPr>
            <p:spPr bwMode="gray">
              <a:xfrm>
                <a:off x="1221" y="2912"/>
                <a:ext cx="143" cy="394"/>
              </a:xfrm>
              <a:custGeom>
                <a:avLst/>
                <a:gdLst>
                  <a:gd name="T0" fmla="*/ 2151 w 98"/>
                  <a:gd name="T1" fmla="*/ 0 h 239"/>
                  <a:gd name="T2" fmla="*/ 4294 w 98"/>
                  <a:gd name="T3" fmla="*/ 35465 h 239"/>
                  <a:gd name="T4" fmla="*/ 0 w 98"/>
                  <a:gd name="T5" fmla="*/ 33381 h 239"/>
                  <a:gd name="T6" fmla="*/ 2151 w 98"/>
                  <a:gd name="T7" fmla="*/ 0 h 239"/>
                  <a:gd name="T8" fmla="*/ 0 60000 65536"/>
                  <a:gd name="T9" fmla="*/ 0 60000 65536"/>
                  <a:gd name="T10" fmla="*/ 0 60000 65536"/>
                  <a:gd name="T11" fmla="*/ 0 60000 65536"/>
                  <a:gd name="T12" fmla="*/ 0 w 98"/>
                  <a:gd name="T13" fmla="*/ 0 h 239"/>
                  <a:gd name="T14" fmla="*/ 98 w 98"/>
                  <a:gd name="T15" fmla="*/ 239 h 239"/>
                </a:gdLst>
                <a:ahLst/>
                <a:cxnLst>
                  <a:cxn ang="T8">
                    <a:pos x="T0" y="T1"/>
                  </a:cxn>
                  <a:cxn ang="T9">
                    <a:pos x="T2" y="T3"/>
                  </a:cxn>
                  <a:cxn ang="T10">
                    <a:pos x="T4" y="T5"/>
                  </a:cxn>
                  <a:cxn ang="T11">
                    <a:pos x="T6" y="T7"/>
                  </a:cxn>
                </a:cxnLst>
                <a:rect l="T12" t="T13" r="T14" b="T15"/>
                <a:pathLst>
                  <a:path w="98" h="239">
                    <a:moveTo>
                      <a:pt x="49" y="0"/>
                    </a:moveTo>
                    <a:lnTo>
                      <a:pt x="98" y="239"/>
                    </a:lnTo>
                    <a:lnTo>
                      <a:pt x="0" y="22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6" name="Freeform 593"/>
              <p:cNvSpPr>
                <a:spLocks/>
              </p:cNvSpPr>
              <p:nvPr/>
            </p:nvSpPr>
            <p:spPr bwMode="gray">
              <a:xfrm>
                <a:off x="1292" y="2912"/>
                <a:ext cx="137" cy="394"/>
              </a:xfrm>
              <a:custGeom>
                <a:avLst/>
                <a:gdLst>
                  <a:gd name="T0" fmla="*/ 4066 w 94"/>
                  <a:gd name="T1" fmla="*/ 2084 h 239"/>
                  <a:gd name="T2" fmla="*/ 0 w 94"/>
                  <a:gd name="T3" fmla="*/ 0 h 239"/>
                  <a:gd name="T4" fmla="*/ 2099 w 94"/>
                  <a:gd name="T5" fmla="*/ 35465 h 239"/>
                  <a:gd name="T6" fmla="*/ 4066 w 94"/>
                  <a:gd name="T7" fmla="*/ 2084 h 239"/>
                  <a:gd name="T8" fmla="*/ 0 60000 65536"/>
                  <a:gd name="T9" fmla="*/ 0 60000 65536"/>
                  <a:gd name="T10" fmla="*/ 0 60000 65536"/>
                  <a:gd name="T11" fmla="*/ 0 60000 65536"/>
                  <a:gd name="T12" fmla="*/ 0 w 94"/>
                  <a:gd name="T13" fmla="*/ 0 h 239"/>
                  <a:gd name="T14" fmla="*/ 94 w 94"/>
                  <a:gd name="T15" fmla="*/ 239 h 239"/>
                </a:gdLst>
                <a:ahLst/>
                <a:cxnLst>
                  <a:cxn ang="T8">
                    <a:pos x="T0" y="T1"/>
                  </a:cxn>
                  <a:cxn ang="T9">
                    <a:pos x="T2" y="T3"/>
                  </a:cxn>
                  <a:cxn ang="T10">
                    <a:pos x="T4" y="T5"/>
                  </a:cxn>
                  <a:cxn ang="T11">
                    <a:pos x="T6" y="T7"/>
                  </a:cxn>
                </a:cxnLst>
                <a:rect l="T12" t="T13" r="T14" b="T15"/>
                <a:pathLst>
                  <a:path w="94" h="239">
                    <a:moveTo>
                      <a:pt x="94" y="14"/>
                    </a:moveTo>
                    <a:lnTo>
                      <a:pt x="0" y="0"/>
                    </a:lnTo>
                    <a:lnTo>
                      <a:pt x="49" y="239"/>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7" name="Line 594"/>
              <p:cNvSpPr>
                <a:spLocks noChangeShapeType="1"/>
              </p:cNvSpPr>
              <p:nvPr/>
            </p:nvSpPr>
            <p:spPr bwMode="gray">
              <a:xfrm flipH="1" flipV="1">
                <a:off x="1085" y="3268"/>
                <a:ext cx="136"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8" name="Line 595"/>
              <p:cNvSpPr>
                <a:spLocks noChangeShapeType="1"/>
              </p:cNvSpPr>
              <p:nvPr/>
            </p:nvSpPr>
            <p:spPr bwMode="gray">
              <a:xfrm flipV="1">
                <a:off x="2391" y="3268"/>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9" name="Line 596"/>
              <p:cNvSpPr>
                <a:spLocks noChangeShapeType="1"/>
              </p:cNvSpPr>
              <p:nvPr/>
            </p:nvSpPr>
            <p:spPr bwMode="gray">
              <a:xfrm flipH="1" flipV="1">
                <a:off x="1292" y="2912"/>
                <a:ext cx="137"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0" name="Freeform 597"/>
              <p:cNvSpPr>
                <a:spLocks/>
              </p:cNvSpPr>
              <p:nvPr/>
            </p:nvSpPr>
            <p:spPr bwMode="gray">
              <a:xfrm>
                <a:off x="1565" y="2828"/>
                <a:ext cx="145" cy="251"/>
              </a:xfrm>
              <a:custGeom>
                <a:avLst/>
                <a:gdLst>
                  <a:gd name="T0" fmla="*/ 2231 w 99"/>
                  <a:gd name="T1" fmla="*/ 0 h 152"/>
                  <a:gd name="T2" fmla="*/ 4498 w 99"/>
                  <a:gd name="T3" fmla="*/ 22889 h 152"/>
                  <a:gd name="T4" fmla="*/ 0 w 99"/>
                  <a:gd name="T5" fmla="*/ 15265 h 152"/>
                  <a:gd name="T6" fmla="*/ 2231 w 99"/>
                  <a:gd name="T7" fmla="*/ 0 h 152"/>
                  <a:gd name="T8" fmla="*/ 0 60000 65536"/>
                  <a:gd name="T9" fmla="*/ 0 60000 65536"/>
                  <a:gd name="T10" fmla="*/ 0 60000 65536"/>
                  <a:gd name="T11" fmla="*/ 0 60000 65536"/>
                  <a:gd name="T12" fmla="*/ 0 w 99"/>
                  <a:gd name="T13" fmla="*/ 0 h 152"/>
                  <a:gd name="T14" fmla="*/ 99 w 99"/>
                  <a:gd name="T15" fmla="*/ 152 h 152"/>
                </a:gdLst>
                <a:ahLst/>
                <a:cxnLst>
                  <a:cxn ang="T8">
                    <a:pos x="T0" y="T1"/>
                  </a:cxn>
                  <a:cxn ang="T9">
                    <a:pos x="T2" y="T3"/>
                  </a:cxn>
                  <a:cxn ang="T10">
                    <a:pos x="T4" y="T5"/>
                  </a:cxn>
                  <a:cxn ang="T11">
                    <a:pos x="T6" y="T7"/>
                  </a:cxn>
                </a:cxnLst>
                <a:rect l="T12" t="T13" r="T14" b="T15"/>
                <a:pathLst>
                  <a:path w="99" h="152">
                    <a:moveTo>
                      <a:pt x="49" y="0"/>
                    </a:moveTo>
                    <a:lnTo>
                      <a:pt x="99" y="15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1" name="Freeform 598"/>
              <p:cNvSpPr>
                <a:spLocks/>
              </p:cNvSpPr>
              <p:nvPr/>
            </p:nvSpPr>
            <p:spPr bwMode="gray">
              <a:xfrm>
                <a:off x="1637" y="2828"/>
                <a:ext cx="137" cy="251"/>
              </a:xfrm>
              <a:custGeom>
                <a:avLst/>
                <a:gdLst>
                  <a:gd name="T0" fmla="*/ 4066 w 94"/>
                  <a:gd name="T1" fmla="*/ 12486 h 152"/>
                  <a:gd name="T2" fmla="*/ 0 w 94"/>
                  <a:gd name="T3" fmla="*/ 0 h 152"/>
                  <a:gd name="T4" fmla="*/ 2144 w 94"/>
                  <a:gd name="T5" fmla="*/ 22889 h 152"/>
                  <a:gd name="T6" fmla="*/ 4066 w 94"/>
                  <a:gd name="T7" fmla="*/ 12486 h 152"/>
                  <a:gd name="T8" fmla="*/ 0 60000 65536"/>
                  <a:gd name="T9" fmla="*/ 0 60000 65536"/>
                  <a:gd name="T10" fmla="*/ 0 60000 65536"/>
                  <a:gd name="T11" fmla="*/ 0 60000 65536"/>
                  <a:gd name="T12" fmla="*/ 0 w 94"/>
                  <a:gd name="T13" fmla="*/ 0 h 152"/>
                  <a:gd name="T14" fmla="*/ 94 w 94"/>
                  <a:gd name="T15" fmla="*/ 152 h 152"/>
                </a:gdLst>
                <a:ahLst/>
                <a:cxnLst>
                  <a:cxn ang="T8">
                    <a:pos x="T0" y="T1"/>
                  </a:cxn>
                  <a:cxn ang="T9">
                    <a:pos x="T2" y="T3"/>
                  </a:cxn>
                  <a:cxn ang="T10">
                    <a:pos x="T4" y="T5"/>
                  </a:cxn>
                  <a:cxn ang="T11">
                    <a:pos x="T6" y="T7"/>
                  </a:cxn>
                </a:cxnLst>
                <a:rect l="T12" t="T13" r="T14" b="T15"/>
                <a:pathLst>
                  <a:path w="94" h="152">
                    <a:moveTo>
                      <a:pt x="94" y="83"/>
                    </a:moveTo>
                    <a:lnTo>
                      <a:pt x="0" y="0"/>
                    </a:lnTo>
                    <a:lnTo>
                      <a:pt x="50" y="152"/>
                    </a:lnTo>
                    <a:lnTo>
                      <a:pt x="94"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2" name="Freeform 599"/>
              <p:cNvSpPr>
                <a:spLocks/>
              </p:cNvSpPr>
              <p:nvPr/>
            </p:nvSpPr>
            <p:spPr bwMode="gray">
              <a:xfrm>
                <a:off x="2047" y="3102"/>
                <a:ext cx="143" cy="225"/>
              </a:xfrm>
              <a:custGeom>
                <a:avLst/>
                <a:gdLst>
                  <a:gd name="T0" fmla="*/ 2151 w 98"/>
                  <a:gd name="T1" fmla="*/ 0 h 137"/>
                  <a:gd name="T2" fmla="*/ 4294 w 98"/>
                  <a:gd name="T3" fmla="*/ 19606 h 137"/>
                  <a:gd name="T4" fmla="*/ 0 w 98"/>
                  <a:gd name="T5" fmla="*/ 17724 h 137"/>
                  <a:gd name="T6" fmla="*/ 2151 w 98"/>
                  <a:gd name="T7" fmla="*/ 0 h 137"/>
                  <a:gd name="T8" fmla="*/ 0 60000 65536"/>
                  <a:gd name="T9" fmla="*/ 0 60000 65536"/>
                  <a:gd name="T10" fmla="*/ 0 60000 65536"/>
                  <a:gd name="T11" fmla="*/ 0 60000 65536"/>
                  <a:gd name="T12" fmla="*/ 0 w 98"/>
                  <a:gd name="T13" fmla="*/ 0 h 137"/>
                  <a:gd name="T14" fmla="*/ 98 w 98"/>
                  <a:gd name="T15" fmla="*/ 137 h 137"/>
                </a:gdLst>
                <a:ahLst/>
                <a:cxnLst>
                  <a:cxn ang="T8">
                    <a:pos x="T0" y="T1"/>
                  </a:cxn>
                  <a:cxn ang="T9">
                    <a:pos x="T2" y="T3"/>
                  </a:cxn>
                  <a:cxn ang="T10">
                    <a:pos x="T4" y="T5"/>
                  </a:cxn>
                  <a:cxn ang="T11">
                    <a:pos x="T6" y="T7"/>
                  </a:cxn>
                </a:cxnLst>
                <a:rect l="T12" t="T13" r="T14" b="T15"/>
                <a:pathLst>
                  <a:path w="98" h="137">
                    <a:moveTo>
                      <a:pt x="49" y="0"/>
                    </a:moveTo>
                    <a:lnTo>
                      <a:pt x="98" y="137"/>
                    </a:lnTo>
                    <a:lnTo>
                      <a:pt x="0" y="12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3" name="Freeform 600"/>
              <p:cNvSpPr>
                <a:spLocks/>
              </p:cNvSpPr>
              <p:nvPr/>
            </p:nvSpPr>
            <p:spPr bwMode="gray">
              <a:xfrm>
                <a:off x="2118" y="3102"/>
                <a:ext cx="137" cy="225"/>
              </a:xfrm>
              <a:custGeom>
                <a:avLst/>
                <a:gdLst>
                  <a:gd name="T0" fmla="*/ 4066 w 94"/>
                  <a:gd name="T1" fmla="*/ 8427 h 137"/>
                  <a:gd name="T2" fmla="*/ 0 w 94"/>
                  <a:gd name="T3" fmla="*/ 0 h 137"/>
                  <a:gd name="T4" fmla="*/ 2099 w 94"/>
                  <a:gd name="T5" fmla="*/ 19606 h 137"/>
                  <a:gd name="T6" fmla="*/ 4066 w 94"/>
                  <a:gd name="T7" fmla="*/ 8427 h 137"/>
                  <a:gd name="T8" fmla="*/ 0 60000 65536"/>
                  <a:gd name="T9" fmla="*/ 0 60000 65536"/>
                  <a:gd name="T10" fmla="*/ 0 60000 65536"/>
                  <a:gd name="T11" fmla="*/ 0 60000 65536"/>
                  <a:gd name="T12" fmla="*/ 0 w 94"/>
                  <a:gd name="T13" fmla="*/ 0 h 137"/>
                  <a:gd name="T14" fmla="*/ 94 w 94"/>
                  <a:gd name="T15" fmla="*/ 137 h 137"/>
                </a:gdLst>
                <a:ahLst/>
                <a:cxnLst>
                  <a:cxn ang="T8">
                    <a:pos x="T0" y="T1"/>
                  </a:cxn>
                  <a:cxn ang="T9">
                    <a:pos x="T2" y="T3"/>
                  </a:cxn>
                  <a:cxn ang="T10">
                    <a:pos x="T4" y="T5"/>
                  </a:cxn>
                  <a:cxn ang="T11">
                    <a:pos x="T6" y="T7"/>
                  </a:cxn>
                </a:cxnLst>
                <a:rect l="T12" t="T13" r="T14" b="T15"/>
                <a:pathLst>
                  <a:path w="94" h="137">
                    <a:moveTo>
                      <a:pt x="94" y="59"/>
                    </a:moveTo>
                    <a:lnTo>
                      <a:pt x="0" y="0"/>
                    </a:lnTo>
                    <a:lnTo>
                      <a:pt x="49" y="137"/>
                    </a:lnTo>
                    <a:lnTo>
                      <a:pt x="94" y="5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4" name="Line 601"/>
              <p:cNvSpPr>
                <a:spLocks noChangeShapeType="1"/>
              </p:cNvSpPr>
              <p:nvPr/>
            </p:nvSpPr>
            <p:spPr bwMode="gray">
              <a:xfrm flipH="1" flipV="1">
                <a:off x="1637" y="2828"/>
                <a:ext cx="137" cy="1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5" name="Line 602"/>
              <p:cNvSpPr>
                <a:spLocks noChangeShapeType="1"/>
              </p:cNvSpPr>
              <p:nvPr/>
            </p:nvSpPr>
            <p:spPr bwMode="gray">
              <a:xfrm flipV="1">
                <a:off x="1565" y="2828"/>
                <a:ext cx="72" cy="1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6" name="Line 603"/>
              <p:cNvSpPr>
                <a:spLocks noChangeShapeType="1"/>
              </p:cNvSpPr>
              <p:nvPr/>
            </p:nvSpPr>
            <p:spPr bwMode="gray">
              <a:xfrm flipV="1">
                <a:off x="2047" y="3102"/>
                <a:ext cx="71" cy="2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7" name="Freeform 604"/>
              <p:cNvSpPr>
                <a:spLocks/>
              </p:cNvSpPr>
              <p:nvPr/>
            </p:nvSpPr>
            <p:spPr bwMode="gray">
              <a:xfrm>
                <a:off x="1710" y="2965"/>
                <a:ext cx="135" cy="362"/>
              </a:xfrm>
              <a:custGeom>
                <a:avLst/>
                <a:gdLst>
                  <a:gd name="T0" fmla="*/ 1838 w 93"/>
                  <a:gd name="T1" fmla="*/ 0 h 220"/>
                  <a:gd name="T2" fmla="*/ 3873 w 93"/>
                  <a:gd name="T3" fmla="*/ 32035 h 220"/>
                  <a:gd name="T4" fmla="*/ 0 w 93"/>
                  <a:gd name="T5" fmla="*/ 10085 h 220"/>
                  <a:gd name="T6" fmla="*/ 1838 w 93"/>
                  <a:gd name="T7" fmla="*/ 0 h 220"/>
                  <a:gd name="T8" fmla="*/ 0 60000 65536"/>
                  <a:gd name="T9" fmla="*/ 0 60000 65536"/>
                  <a:gd name="T10" fmla="*/ 0 60000 65536"/>
                  <a:gd name="T11" fmla="*/ 0 60000 65536"/>
                  <a:gd name="T12" fmla="*/ 0 w 93"/>
                  <a:gd name="T13" fmla="*/ 0 h 220"/>
                  <a:gd name="T14" fmla="*/ 93 w 93"/>
                  <a:gd name="T15" fmla="*/ 220 h 220"/>
                </a:gdLst>
                <a:ahLst/>
                <a:cxnLst>
                  <a:cxn ang="T8">
                    <a:pos x="T0" y="T1"/>
                  </a:cxn>
                  <a:cxn ang="T9">
                    <a:pos x="T2" y="T3"/>
                  </a:cxn>
                  <a:cxn ang="T10">
                    <a:pos x="T4" y="T5"/>
                  </a:cxn>
                  <a:cxn ang="T11">
                    <a:pos x="T6" y="T7"/>
                  </a:cxn>
                </a:cxnLst>
                <a:rect l="T12" t="T13" r="T14" b="T15"/>
                <a:pathLst>
                  <a:path w="93" h="220">
                    <a:moveTo>
                      <a:pt x="44" y="0"/>
                    </a:moveTo>
                    <a:lnTo>
                      <a:pt x="93" y="220"/>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8" name="Freeform 605"/>
              <p:cNvSpPr>
                <a:spLocks/>
              </p:cNvSpPr>
              <p:nvPr/>
            </p:nvSpPr>
            <p:spPr bwMode="gray">
              <a:xfrm>
                <a:off x="1774" y="2965"/>
                <a:ext cx="137" cy="362"/>
              </a:xfrm>
              <a:custGeom>
                <a:avLst/>
                <a:gdLst>
                  <a:gd name="T0" fmla="*/ 4066 w 94"/>
                  <a:gd name="T1" fmla="*/ 10085 h 220"/>
                  <a:gd name="T2" fmla="*/ 0 w 94"/>
                  <a:gd name="T3" fmla="*/ 0 h 220"/>
                  <a:gd name="T4" fmla="*/ 2099 w 94"/>
                  <a:gd name="T5" fmla="*/ 32035 h 220"/>
                  <a:gd name="T6" fmla="*/ 4066 w 94"/>
                  <a:gd name="T7" fmla="*/ 10085 h 220"/>
                  <a:gd name="T8" fmla="*/ 0 60000 65536"/>
                  <a:gd name="T9" fmla="*/ 0 60000 65536"/>
                  <a:gd name="T10" fmla="*/ 0 60000 65536"/>
                  <a:gd name="T11" fmla="*/ 0 60000 65536"/>
                  <a:gd name="T12" fmla="*/ 0 w 94"/>
                  <a:gd name="T13" fmla="*/ 0 h 220"/>
                  <a:gd name="T14" fmla="*/ 94 w 94"/>
                  <a:gd name="T15" fmla="*/ 220 h 220"/>
                </a:gdLst>
                <a:ahLst/>
                <a:cxnLst>
                  <a:cxn ang="T8">
                    <a:pos x="T0" y="T1"/>
                  </a:cxn>
                  <a:cxn ang="T9">
                    <a:pos x="T2" y="T3"/>
                  </a:cxn>
                  <a:cxn ang="T10">
                    <a:pos x="T4" y="T5"/>
                  </a:cxn>
                  <a:cxn ang="T11">
                    <a:pos x="T6" y="T7"/>
                  </a:cxn>
                </a:cxnLst>
                <a:rect l="T12" t="T13" r="T14" b="T15"/>
                <a:pathLst>
                  <a:path w="94" h="220">
                    <a:moveTo>
                      <a:pt x="94" y="69"/>
                    </a:moveTo>
                    <a:lnTo>
                      <a:pt x="0" y="0"/>
                    </a:lnTo>
                    <a:lnTo>
                      <a:pt x="49" y="220"/>
                    </a:lnTo>
                    <a:lnTo>
                      <a:pt x="94"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9" name="Freeform 606"/>
              <p:cNvSpPr>
                <a:spLocks/>
              </p:cNvSpPr>
              <p:nvPr/>
            </p:nvSpPr>
            <p:spPr bwMode="gray">
              <a:xfrm>
                <a:off x="1364" y="2935"/>
                <a:ext cx="137" cy="392"/>
              </a:xfrm>
              <a:custGeom>
                <a:avLst/>
                <a:gdLst>
                  <a:gd name="T0" fmla="*/ 1954 w 94"/>
                  <a:gd name="T1" fmla="*/ 0 h 238"/>
                  <a:gd name="T2" fmla="*/ 4066 w 94"/>
                  <a:gd name="T3" fmla="*/ 34977 h 238"/>
                  <a:gd name="T4" fmla="*/ 0 w 94"/>
                  <a:gd name="T5" fmla="*/ 33083 h 238"/>
                  <a:gd name="T6" fmla="*/ 1954 w 94"/>
                  <a:gd name="T7" fmla="*/ 0 h 238"/>
                  <a:gd name="T8" fmla="*/ 0 60000 65536"/>
                  <a:gd name="T9" fmla="*/ 0 60000 65536"/>
                  <a:gd name="T10" fmla="*/ 0 60000 65536"/>
                  <a:gd name="T11" fmla="*/ 0 60000 65536"/>
                  <a:gd name="T12" fmla="*/ 0 w 94"/>
                  <a:gd name="T13" fmla="*/ 0 h 238"/>
                  <a:gd name="T14" fmla="*/ 94 w 94"/>
                  <a:gd name="T15" fmla="*/ 238 h 238"/>
                </a:gdLst>
                <a:ahLst/>
                <a:cxnLst>
                  <a:cxn ang="T8">
                    <a:pos x="T0" y="T1"/>
                  </a:cxn>
                  <a:cxn ang="T9">
                    <a:pos x="T2" y="T3"/>
                  </a:cxn>
                  <a:cxn ang="T10">
                    <a:pos x="T4" y="T5"/>
                  </a:cxn>
                  <a:cxn ang="T11">
                    <a:pos x="T6" y="T7"/>
                  </a:cxn>
                </a:cxnLst>
                <a:rect l="T12" t="T13" r="T14" b="T15"/>
                <a:pathLst>
                  <a:path w="94" h="238">
                    <a:moveTo>
                      <a:pt x="45" y="0"/>
                    </a:moveTo>
                    <a:lnTo>
                      <a:pt x="94" y="238"/>
                    </a:lnTo>
                    <a:lnTo>
                      <a:pt x="0" y="22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0" name="Freeform 607"/>
              <p:cNvSpPr>
                <a:spLocks/>
              </p:cNvSpPr>
              <p:nvPr/>
            </p:nvSpPr>
            <p:spPr bwMode="gray">
              <a:xfrm>
                <a:off x="1429" y="2935"/>
                <a:ext cx="136" cy="392"/>
              </a:xfrm>
              <a:custGeom>
                <a:avLst/>
                <a:gdLst>
                  <a:gd name="T0" fmla="*/ 4166 w 93"/>
                  <a:gd name="T1" fmla="*/ 5269 h 238"/>
                  <a:gd name="T2" fmla="*/ 0 w 93"/>
                  <a:gd name="T3" fmla="*/ 0 h 238"/>
                  <a:gd name="T4" fmla="*/ 2198 w 93"/>
                  <a:gd name="T5" fmla="*/ 34977 h 238"/>
                  <a:gd name="T6" fmla="*/ 4166 w 93"/>
                  <a:gd name="T7" fmla="*/ 5269 h 238"/>
                  <a:gd name="T8" fmla="*/ 0 60000 65536"/>
                  <a:gd name="T9" fmla="*/ 0 60000 65536"/>
                  <a:gd name="T10" fmla="*/ 0 60000 65536"/>
                  <a:gd name="T11" fmla="*/ 0 60000 65536"/>
                  <a:gd name="T12" fmla="*/ 0 w 93"/>
                  <a:gd name="T13" fmla="*/ 0 h 238"/>
                  <a:gd name="T14" fmla="*/ 93 w 93"/>
                  <a:gd name="T15" fmla="*/ 238 h 238"/>
                </a:gdLst>
                <a:ahLst/>
                <a:cxnLst>
                  <a:cxn ang="T8">
                    <a:pos x="T0" y="T1"/>
                  </a:cxn>
                  <a:cxn ang="T9">
                    <a:pos x="T2" y="T3"/>
                  </a:cxn>
                  <a:cxn ang="T10">
                    <a:pos x="T4" y="T5"/>
                  </a:cxn>
                  <a:cxn ang="T11">
                    <a:pos x="T6" y="T7"/>
                  </a:cxn>
                </a:cxnLst>
                <a:rect l="T12" t="T13" r="T14" b="T15"/>
                <a:pathLst>
                  <a:path w="93" h="238">
                    <a:moveTo>
                      <a:pt x="93" y="36"/>
                    </a:moveTo>
                    <a:lnTo>
                      <a:pt x="0" y="0"/>
                    </a:lnTo>
                    <a:lnTo>
                      <a:pt x="49" y="238"/>
                    </a:lnTo>
                    <a:lnTo>
                      <a:pt x="93"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1" name="Line 608"/>
              <p:cNvSpPr>
                <a:spLocks noChangeShapeType="1"/>
              </p:cNvSpPr>
              <p:nvPr/>
            </p:nvSpPr>
            <p:spPr bwMode="gray">
              <a:xfrm flipH="1" flipV="1">
                <a:off x="1774" y="2965"/>
                <a:ext cx="137" cy="1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2" name="Line 609"/>
              <p:cNvSpPr>
                <a:spLocks noChangeShapeType="1"/>
              </p:cNvSpPr>
              <p:nvPr/>
            </p:nvSpPr>
            <p:spPr bwMode="gray">
              <a:xfrm flipV="1">
                <a:off x="1710" y="2965"/>
                <a:ext cx="64" cy="1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3" name="Line 610"/>
              <p:cNvSpPr>
                <a:spLocks noChangeShapeType="1"/>
              </p:cNvSpPr>
              <p:nvPr/>
            </p:nvSpPr>
            <p:spPr bwMode="gray">
              <a:xfrm flipH="1" flipV="1">
                <a:off x="1221" y="3283"/>
                <a:ext cx="143"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4" name="Line 611"/>
              <p:cNvSpPr>
                <a:spLocks noChangeShapeType="1"/>
              </p:cNvSpPr>
              <p:nvPr/>
            </p:nvSpPr>
            <p:spPr bwMode="gray">
              <a:xfrm flipH="1" flipV="1">
                <a:off x="1429" y="2935"/>
                <a:ext cx="136" cy="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5" name="Line 612"/>
              <p:cNvSpPr>
                <a:spLocks noChangeShapeType="1"/>
              </p:cNvSpPr>
              <p:nvPr/>
            </p:nvSpPr>
            <p:spPr bwMode="gray">
              <a:xfrm flipV="1">
                <a:off x="1364" y="2935"/>
                <a:ext cx="65" cy="3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6" name="Freeform 613"/>
              <p:cNvSpPr>
                <a:spLocks/>
              </p:cNvSpPr>
              <p:nvPr/>
            </p:nvSpPr>
            <p:spPr bwMode="gray">
              <a:xfrm>
                <a:off x="2190" y="3199"/>
                <a:ext cx="137" cy="145"/>
              </a:xfrm>
              <a:custGeom>
                <a:avLst/>
                <a:gdLst>
                  <a:gd name="T0" fmla="*/ 1954 w 94"/>
                  <a:gd name="T1" fmla="*/ 0 h 88"/>
                  <a:gd name="T2" fmla="*/ 4066 w 94"/>
                  <a:gd name="T3" fmla="*/ 12982 h 88"/>
                  <a:gd name="T4" fmla="*/ 0 w 94"/>
                  <a:gd name="T5" fmla="*/ 11564 h 88"/>
                  <a:gd name="T6" fmla="*/ 1954 w 94"/>
                  <a:gd name="T7" fmla="*/ 0 h 88"/>
                  <a:gd name="T8" fmla="*/ 0 60000 65536"/>
                  <a:gd name="T9" fmla="*/ 0 60000 65536"/>
                  <a:gd name="T10" fmla="*/ 0 60000 65536"/>
                  <a:gd name="T11" fmla="*/ 0 60000 65536"/>
                  <a:gd name="T12" fmla="*/ 0 w 94"/>
                  <a:gd name="T13" fmla="*/ 0 h 88"/>
                  <a:gd name="T14" fmla="*/ 94 w 94"/>
                  <a:gd name="T15" fmla="*/ 88 h 88"/>
                </a:gdLst>
                <a:ahLst/>
                <a:cxnLst>
                  <a:cxn ang="T8">
                    <a:pos x="T0" y="T1"/>
                  </a:cxn>
                  <a:cxn ang="T9">
                    <a:pos x="T2" y="T3"/>
                  </a:cxn>
                  <a:cxn ang="T10">
                    <a:pos x="T4" y="T5"/>
                  </a:cxn>
                  <a:cxn ang="T11">
                    <a:pos x="T6" y="T7"/>
                  </a:cxn>
                </a:cxnLst>
                <a:rect l="T12" t="T13" r="T14" b="T15"/>
                <a:pathLst>
                  <a:path w="94" h="88">
                    <a:moveTo>
                      <a:pt x="45" y="0"/>
                    </a:moveTo>
                    <a:lnTo>
                      <a:pt x="94" y="88"/>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7" name="Freeform 614"/>
              <p:cNvSpPr>
                <a:spLocks/>
              </p:cNvSpPr>
              <p:nvPr/>
            </p:nvSpPr>
            <p:spPr bwMode="gray">
              <a:xfrm>
                <a:off x="2255" y="3199"/>
                <a:ext cx="136" cy="145"/>
              </a:xfrm>
              <a:custGeom>
                <a:avLst/>
                <a:gdLst>
                  <a:gd name="T0" fmla="*/ 4166 w 93"/>
                  <a:gd name="T1" fmla="*/ 9568 h 88"/>
                  <a:gd name="T2" fmla="*/ 0 w 93"/>
                  <a:gd name="T3" fmla="*/ 0 h 88"/>
                  <a:gd name="T4" fmla="*/ 2198 w 93"/>
                  <a:gd name="T5" fmla="*/ 12982 h 88"/>
                  <a:gd name="T6" fmla="*/ 4166 w 93"/>
                  <a:gd name="T7" fmla="*/ 9568 h 88"/>
                  <a:gd name="T8" fmla="*/ 0 60000 65536"/>
                  <a:gd name="T9" fmla="*/ 0 60000 65536"/>
                  <a:gd name="T10" fmla="*/ 0 60000 65536"/>
                  <a:gd name="T11" fmla="*/ 0 60000 65536"/>
                  <a:gd name="T12" fmla="*/ 0 w 93"/>
                  <a:gd name="T13" fmla="*/ 0 h 88"/>
                  <a:gd name="T14" fmla="*/ 93 w 93"/>
                  <a:gd name="T15" fmla="*/ 88 h 88"/>
                </a:gdLst>
                <a:ahLst/>
                <a:cxnLst>
                  <a:cxn ang="T8">
                    <a:pos x="T0" y="T1"/>
                  </a:cxn>
                  <a:cxn ang="T9">
                    <a:pos x="T2" y="T3"/>
                  </a:cxn>
                  <a:cxn ang="T10">
                    <a:pos x="T4" y="T5"/>
                  </a:cxn>
                  <a:cxn ang="T11">
                    <a:pos x="T6" y="T7"/>
                  </a:cxn>
                </a:cxnLst>
                <a:rect l="T12" t="T13" r="T14" b="T15"/>
                <a:pathLst>
                  <a:path w="93" h="88">
                    <a:moveTo>
                      <a:pt x="93" y="65"/>
                    </a:moveTo>
                    <a:lnTo>
                      <a:pt x="0" y="0"/>
                    </a:lnTo>
                    <a:lnTo>
                      <a:pt x="49" y="88"/>
                    </a:lnTo>
                    <a:lnTo>
                      <a:pt x="93"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8" name="Line 615"/>
              <p:cNvSpPr>
                <a:spLocks noChangeShapeType="1"/>
              </p:cNvSpPr>
              <p:nvPr/>
            </p:nvSpPr>
            <p:spPr bwMode="gray">
              <a:xfrm flipH="1">
                <a:off x="2190" y="3199"/>
                <a:ext cx="65"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9" name="Freeform 616"/>
              <p:cNvSpPr>
                <a:spLocks/>
              </p:cNvSpPr>
              <p:nvPr/>
            </p:nvSpPr>
            <p:spPr bwMode="gray">
              <a:xfrm>
                <a:off x="1845" y="3079"/>
                <a:ext cx="137" cy="265"/>
              </a:xfrm>
              <a:custGeom>
                <a:avLst/>
                <a:gdLst>
                  <a:gd name="T0" fmla="*/ 1954 w 94"/>
                  <a:gd name="T1" fmla="*/ 0 h 161"/>
                  <a:gd name="T2" fmla="*/ 4066 w 94"/>
                  <a:gd name="T3" fmla="*/ 23511 h 161"/>
                  <a:gd name="T4" fmla="*/ 0 w 94"/>
                  <a:gd name="T5" fmla="*/ 22090 h 161"/>
                  <a:gd name="T6" fmla="*/ 1954 w 94"/>
                  <a:gd name="T7" fmla="*/ 0 h 161"/>
                  <a:gd name="T8" fmla="*/ 0 60000 65536"/>
                  <a:gd name="T9" fmla="*/ 0 60000 65536"/>
                  <a:gd name="T10" fmla="*/ 0 60000 65536"/>
                  <a:gd name="T11" fmla="*/ 0 60000 65536"/>
                  <a:gd name="T12" fmla="*/ 0 w 94"/>
                  <a:gd name="T13" fmla="*/ 0 h 161"/>
                  <a:gd name="T14" fmla="*/ 94 w 94"/>
                  <a:gd name="T15" fmla="*/ 161 h 161"/>
                </a:gdLst>
                <a:ahLst/>
                <a:cxnLst>
                  <a:cxn ang="T8">
                    <a:pos x="T0" y="T1"/>
                  </a:cxn>
                  <a:cxn ang="T9">
                    <a:pos x="T2" y="T3"/>
                  </a:cxn>
                  <a:cxn ang="T10">
                    <a:pos x="T4" y="T5"/>
                  </a:cxn>
                  <a:cxn ang="T11">
                    <a:pos x="T6" y="T7"/>
                  </a:cxn>
                </a:cxnLst>
                <a:rect l="T12" t="T13" r="T14" b="T15"/>
                <a:pathLst>
                  <a:path w="94" h="161">
                    <a:moveTo>
                      <a:pt x="45" y="0"/>
                    </a:moveTo>
                    <a:lnTo>
                      <a:pt x="94" y="161"/>
                    </a:lnTo>
                    <a:lnTo>
                      <a:pt x="0" y="15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0" name="Freeform 617"/>
              <p:cNvSpPr>
                <a:spLocks/>
              </p:cNvSpPr>
              <p:nvPr/>
            </p:nvSpPr>
            <p:spPr bwMode="gray">
              <a:xfrm>
                <a:off x="1911" y="3079"/>
                <a:ext cx="136" cy="265"/>
              </a:xfrm>
              <a:custGeom>
                <a:avLst/>
                <a:gdLst>
                  <a:gd name="T0" fmla="*/ 4166 w 93"/>
                  <a:gd name="T1" fmla="*/ 20160 h 161"/>
                  <a:gd name="T2" fmla="*/ 0 w 93"/>
                  <a:gd name="T3" fmla="*/ 0 h 161"/>
                  <a:gd name="T4" fmla="*/ 2198 w 93"/>
                  <a:gd name="T5" fmla="*/ 23511 h 161"/>
                  <a:gd name="T6" fmla="*/ 4166 w 93"/>
                  <a:gd name="T7" fmla="*/ 20160 h 161"/>
                  <a:gd name="T8" fmla="*/ 0 60000 65536"/>
                  <a:gd name="T9" fmla="*/ 0 60000 65536"/>
                  <a:gd name="T10" fmla="*/ 0 60000 65536"/>
                  <a:gd name="T11" fmla="*/ 0 60000 65536"/>
                  <a:gd name="T12" fmla="*/ 0 w 93"/>
                  <a:gd name="T13" fmla="*/ 0 h 161"/>
                  <a:gd name="T14" fmla="*/ 93 w 93"/>
                  <a:gd name="T15" fmla="*/ 161 h 161"/>
                </a:gdLst>
                <a:ahLst/>
                <a:cxnLst>
                  <a:cxn ang="T8">
                    <a:pos x="T0" y="T1"/>
                  </a:cxn>
                  <a:cxn ang="T9">
                    <a:pos x="T2" y="T3"/>
                  </a:cxn>
                  <a:cxn ang="T10">
                    <a:pos x="T4" y="T5"/>
                  </a:cxn>
                  <a:cxn ang="T11">
                    <a:pos x="T6" y="T7"/>
                  </a:cxn>
                </a:cxnLst>
                <a:rect l="T12" t="T13" r="T14" b="T15"/>
                <a:pathLst>
                  <a:path w="93" h="161">
                    <a:moveTo>
                      <a:pt x="93" y="138"/>
                    </a:moveTo>
                    <a:lnTo>
                      <a:pt x="0" y="0"/>
                    </a:lnTo>
                    <a:lnTo>
                      <a:pt x="49" y="161"/>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1" name="Line 618"/>
              <p:cNvSpPr>
                <a:spLocks noChangeShapeType="1"/>
              </p:cNvSpPr>
              <p:nvPr/>
            </p:nvSpPr>
            <p:spPr bwMode="gray">
              <a:xfrm flipH="1" flipV="1">
                <a:off x="1911" y="3079"/>
                <a:ext cx="136" cy="2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2" name="Line 619"/>
              <p:cNvSpPr>
                <a:spLocks noChangeShapeType="1"/>
              </p:cNvSpPr>
              <p:nvPr/>
            </p:nvSpPr>
            <p:spPr bwMode="gray">
              <a:xfrm flipV="1">
                <a:off x="1845" y="3079"/>
                <a:ext cx="66" cy="2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3" name="Freeform 620"/>
              <p:cNvSpPr>
                <a:spLocks/>
              </p:cNvSpPr>
              <p:nvPr/>
            </p:nvSpPr>
            <p:spPr bwMode="gray">
              <a:xfrm>
                <a:off x="1501" y="2995"/>
                <a:ext cx="136" cy="349"/>
              </a:xfrm>
              <a:custGeom>
                <a:avLst/>
                <a:gdLst>
                  <a:gd name="T0" fmla="*/ 1952 w 93"/>
                  <a:gd name="T1" fmla="*/ 0 h 212"/>
                  <a:gd name="T2" fmla="*/ 4166 w 93"/>
                  <a:gd name="T3" fmla="*/ 31025 h 212"/>
                  <a:gd name="T4" fmla="*/ 0 w 93"/>
                  <a:gd name="T5" fmla="*/ 29561 h 212"/>
                  <a:gd name="T6" fmla="*/ 1952 w 93"/>
                  <a:gd name="T7" fmla="*/ 0 h 212"/>
                  <a:gd name="T8" fmla="*/ 0 60000 65536"/>
                  <a:gd name="T9" fmla="*/ 0 60000 65536"/>
                  <a:gd name="T10" fmla="*/ 0 60000 65536"/>
                  <a:gd name="T11" fmla="*/ 0 60000 65536"/>
                  <a:gd name="T12" fmla="*/ 0 w 93"/>
                  <a:gd name="T13" fmla="*/ 0 h 212"/>
                  <a:gd name="T14" fmla="*/ 93 w 93"/>
                  <a:gd name="T15" fmla="*/ 212 h 212"/>
                </a:gdLst>
                <a:ahLst/>
                <a:cxnLst>
                  <a:cxn ang="T8">
                    <a:pos x="T0" y="T1"/>
                  </a:cxn>
                  <a:cxn ang="T9">
                    <a:pos x="T2" y="T3"/>
                  </a:cxn>
                  <a:cxn ang="T10">
                    <a:pos x="T4" y="T5"/>
                  </a:cxn>
                  <a:cxn ang="T11">
                    <a:pos x="T6" y="T7"/>
                  </a:cxn>
                </a:cxnLst>
                <a:rect l="T12" t="T13" r="T14" b="T15"/>
                <a:pathLst>
                  <a:path w="93" h="212">
                    <a:moveTo>
                      <a:pt x="44" y="0"/>
                    </a:moveTo>
                    <a:lnTo>
                      <a:pt x="93" y="212"/>
                    </a:lnTo>
                    <a:lnTo>
                      <a:pt x="0" y="20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4" name="Freeform 621"/>
              <p:cNvSpPr>
                <a:spLocks/>
              </p:cNvSpPr>
              <p:nvPr/>
            </p:nvSpPr>
            <p:spPr bwMode="gray">
              <a:xfrm>
                <a:off x="1565" y="2995"/>
                <a:ext cx="145" cy="349"/>
              </a:xfrm>
              <a:custGeom>
                <a:avLst/>
                <a:gdLst>
                  <a:gd name="T0" fmla="*/ 4498 w 99"/>
                  <a:gd name="T1" fmla="*/ 7448 h 212"/>
                  <a:gd name="T2" fmla="*/ 0 w 99"/>
                  <a:gd name="T3" fmla="*/ 0 h 212"/>
                  <a:gd name="T4" fmla="*/ 2231 w 99"/>
                  <a:gd name="T5" fmla="*/ 31025 h 212"/>
                  <a:gd name="T6" fmla="*/ 4498 w 99"/>
                  <a:gd name="T7" fmla="*/ 7448 h 212"/>
                  <a:gd name="T8" fmla="*/ 0 60000 65536"/>
                  <a:gd name="T9" fmla="*/ 0 60000 65536"/>
                  <a:gd name="T10" fmla="*/ 0 60000 65536"/>
                  <a:gd name="T11" fmla="*/ 0 60000 65536"/>
                  <a:gd name="T12" fmla="*/ 0 w 99"/>
                  <a:gd name="T13" fmla="*/ 0 h 212"/>
                  <a:gd name="T14" fmla="*/ 99 w 99"/>
                  <a:gd name="T15" fmla="*/ 212 h 212"/>
                </a:gdLst>
                <a:ahLst/>
                <a:cxnLst>
                  <a:cxn ang="T8">
                    <a:pos x="T0" y="T1"/>
                  </a:cxn>
                  <a:cxn ang="T9">
                    <a:pos x="T2" y="T3"/>
                  </a:cxn>
                  <a:cxn ang="T10">
                    <a:pos x="T4" y="T5"/>
                  </a:cxn>
                  <a:cxn ang="T11">
                    <a:pos x="T6" y="T7"/>
                  </a:cxn>
                </a:cxnLst>
                <a:rect l="T12" t="T13" r="T14" b="T15"/>
                <a:pathLst>
                  <a:path w="99" h="212">
                    <a:moveTo>
                      <a:pt x="99" y="51"/>
                    </a:moveTo>
                    <a:lnTo>
                      <a:pt x="0" y="0"/>
                    </a:lnTo>
                    <a:lnTo>
                      <a:pt x="49" y="212"/>
                    </a:lnTo>
                    <a:lnTo>
                      <a:pt x="99"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5" name="Freeform 622"/>
              <p:cNvSpPr>
                <a:spLocks/>
              </p:cNvSpPr>
              <p:nvPr/>
            </p:nvSpPr>
            <p:spPr bwMode="gray">
              <a:xfrm>
                <a:off x="1982" y="3306"/>
                <a:ext cx="136" cy="59"/>
              </a:xfrm>
              <a:custGeom>
                <a:avLst/>
                <a:gdLst>
                  <a:gd name="T0" fmla="*/ 1952 w 93"/>
                  <a:gd name="T1" fmla="*/ 0 h 36"/>
                  <a:gd name="T2" fmla="*/ 4166 w 93"/>
                  <a:gd name="T3" fmla="*/ 5058 h 36"/>
                  <a:gd name="T4" fmla="*/ 0 w 93"/>
                  <a:gd name="T5" fmla="*/ 3240 h 36"/>
                  <a:gd name="T6" fmla="*/ 1952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4" y="0"/>
                    </a:moveTo>
                    <a:lnTo>
                      <a:pt x="93" y="36"/>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6" name="Freeform 623"/>
              <p:cNvSpPr>
                <a:spLocks/>
              </p:cNvSpPr>
              <p:nvPr/>
            </p:nvSpPr>
            <p:spPr bwMode="gray">
              <a:xfrm>
                <a:off x="2047" y="3306"/>
                <a:ext cx="143" cy="59"/>
              </a:xfrm>
              <a:custGeom>
                <a:avLst/>
                <a:gdLst>
                  <a:gd name="T0" fmla="*/ 4294 w 98"/>
                  <a:gd name="T1" fmla="*/ 1783 h 36"/>
                  <a:gd name="T2" fmla="*/ 0 w 98"/>
                  <a:gd name="T3" fmla="*/ 0 h 36"/>
                  <a:gd name="T4" fmla="*/ 2151 w 98"/>
                  <a:gd name="T5" fmla="*/ 5058 h 36"/>
                  <a:gd name="T6" fmla="*/ 4294 w 98"/>
                  <a:gd name="T7" fmla="*/ 1783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98" y="13"/>
                    </a:moveTo>
                    <a:lnTo>
                      <a:pt x="0" y="0"/>
                    </a:lnTo>
                    <a:lnTo>
                      <a:pt x="49" y="36"/>
                    </a:lnTo>
                    <a:lnTo>
                      <a:pt x="98"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7" name="Line 624"/>
              <p:cNvSpPr>
                <a:spLocks noChangeShapeType="1"/>
              </p:cNvSpPr>
              <p:nvPr/>
            </p:nvSpPr>
            <p:spPr bwMode="gray">
              <a:xfrm flipH="1" flipV="1">
                <a:off x="1565" y="2995"/>
                <a:ext cx="145" cy="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8" name="Line 625"/>
              <p:cNvSpPr>
                <a:spLocks noChangeShapeType="1"/>
              </p:cNvSpPr>
              <p:nvPr/>
            </p:nvSpPr>
            <p:spPr bwMode="gray">
              <a:xfrm flipV="1">
                <a:off x="1501" y="2995"/>
                <a:ext cx="64" cy="33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9" name="Line 626"/>
              <p:cNvSpPr>
                <a:spLocks noChangeShapeType="1"/>
              </p:cNvSpPr>
              <p:nvPr/>
            </p:nvSpPr>
            <p:spPr bwMode="gray">
              <a:xfrm flipH="1" flipV="1">
                <a:off x="2047" y="3306"/>
                <a:ext cx="143"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0" name="Line 627"/>
              <p:cNvSpPr>
                <a:spLocks noChangeShapeType="1"/>
              </p:cNvSpPr>
              <p:nvPr/>
            </p:nvSpPr>
            <p:spPr bwMode="gray">
              <a:xfrm flipV="1">
                <a:off x="1982" y="3306"/>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1" name="Line 628"/>
              <p:cNvSpPr>
                <a:spLocks noChangeShapeType="1"/>
              </p:cNvSpPr>
              <p:nvPr/>
            </p:nvSpPr>
            <p:spPr bwMode="gray">
              <a:xfrm flipH="1" flipV="1">
                <a:off x="1364" y="3306"/>
                <a:ext cx="137"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2" name="Line 629"/>
              <p:cNvSpPr>
                <a:spLocks noChangeShapeType="1"/>
              </p:cNvSpPr>
              <p:nvPr/>
            </p:nvSpPr>
            <p:spPr bwMode="gray">
              <a:xfrm flipV="1">
                <a:off x="2327" y="3306"/>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3" name="Freeform 630"/>
              <p:cNvSpPr>
                <a:spLocks/>
              </p:cNvSpPr>
              <p:nvPr/>
            </p:nvSpPr>
            <p:spPr bwMode="gray">
              <a:xfrm>
                <a:off x="1637" y="3079"/>
                <a:ext cx="137" cy="286"/>
              </a:xfrm>
              <a:custGeom>
                <a:avLst/>
                <a:gdLst>
                  <a:gd name="T0" fmla="*/ 2144 w 94"/>
                  <a:gd name="T1" fmla="*/ 0 h 174"/>
                  <a:gd name="T2" fmla="*/ 4066 w 94"/>
                  <a:gd name="T3" fmla="*/ 25063 h 174"/>
                  <a:gd name="T4" fmla="*/ 0 w 94"/>
                  <a:gd name="T5" fmla="*/ 23248 h 174"/>
                  <a:gd name="T6" fmla="*/ 2144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50" y="0"/>
                    </a:moveTo>
                    <a:lnTo>
                      <a:pt x="94" y="174"/>
                    </a:lnTo>
                    <a:lnTo>
                      <a:pt x="0" y="161"/>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4" name="Freeform 631"/>
              <p:cNvSpPr>
                <a:spLocks/>
              </p:cNvSpPr>
              <p:nvPr/>
            </p:nvSpPr>
            <p:spPr bwMode="gray">
              <a:xfrm>
                <a:off x="1710" y="3079"/>
                <a:ext cx="135" cy="286"/>
              </a:xfrm>
              <a:custGeom>
                <a:avLst/>
                <a:gdLst>
                  <a:gd name="T0" fmla="*/ 3873 w 93"/>
                  <a:gd name="T1" fmla="*/ 21751 h 174"/>
                  <a:gd name="T2" fmla="*/ 0 w 93"/>
                  <a:gd name="T3" fmla="*/ 0 h 174"/>
                  <a:gd name="T4" fmla="*/ 1838 w 93"/>
                  <a:gd name="T5" fmla="*/ 25063 h 174"/>
                  <a:gd name="T6" fmla="*/ 3873 w 93"/>
                  <a:gd name="T7" fmla="*/ 21751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151"/>
                    </a:moveTo>
                    <a:lnTo>
                      <a:pt x="0" y="0"/>
                    </a:lnTo>
                    <a:lnTo>
                      <a:pt x="44" y="174"/>
                    </a:lnTo>
                    <a:lnTo>
                      <a:pt x="93" y="1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5" name="Line 632"/>
              <p:cNvSpPr>
                <a:spLocks noChangeShapeType="1"/>
              </p:cNvSpPr>
              <p:nvPr/>
            </p:nvSpPr>
            <p:spPr bwMode="gray">
              <a:xfrm flipH="1" flipV="1">
                <a:off x="1710" y="3079"/>
                <a:ext cx="135" cy="2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6" name="Line 633"/>
              <p:cNvSpPr>
                <a:spLocks noChangeShapeType="1"/>
              </p:cNvSpPr>
              <p:nvPr/>
            </p:nvSpPr>
            <p:spPr bwMode="gray">
              <a:xfrm flipV="1">
                <a:off x="1637" y="3079"/>
                <a:ext cx="73" cy="26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7" name="Freeform 634"/>
              <p:cNvSpPr>
                <a:spLocks/>
              </p:cNvSpPr>
              <p:nvPr/>
            </p:nvSpPr>
            <p:spPr bwMode="gray">
              <a:xfrm>
                <a:off x="2118" y="3327"/>
                <a:ext cx="137" cy="55"/>
              </a:xfrm>
              <a:custGeom>
                <a:avLst/>
                <a:gdLst>
                  <a:gd name="T0" fmla="*/ 2099 w 94"/>
                  <a:gd name="T1" fmla="*/ 0 h 33"/>
                  <a:gd name="T2" fmla="*/ 4066 w 94"/>
                  <a:gd name="T3" fmla="*/ 5463 h 33"/>
                  <a:gd name="T4" fmla="*/ 0 w 94"/>
                  <a:gd name="T5" fmla="*/ 3758 h 33"/>
                  <a:gd name="T6" fmla="*/ 2099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8" name="Freeform 635"/>
              <p:cNvSpPr>
                <a:spLocks/>
              </p:cNvSpPr>
              <p:nvPr/>
            </p:nvSpPr>
            <p:spPr bwMode="gray">
              <a:xfrm>
                <a:off x="2190" y="3327"/>
                <a:ext cx="137" cy="55"/>
              </a:xfrm>
              <a:custGeom>
                <a:avLst/>
                <a:gdLst>
                  <a:gd name="T0" fmla="*/ 4066 w 94"/>
                  <a:gd name="T1" fmla="*/ 1675 h 33"/>
                  <a:gd name="T2" fmla="*/ 0 w 94"/>
                  <a:gd name="T3" fmla="*/ 0 h 33"/>
                  <a:gd name="T4" fmla="*/ 1954 w 94"/>
                  <a:gd name="T5" fmla="*/ 5463 h 33"/>
                  <a:gd name="T6" fmla="*/ 4066 w 94"/>
                  <a:gd name="T7" fmla="*/ 1675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9" name="Freeform 636"/>
              <p:cNvSpPr>
                <a:spLocks/>
              </p:cNvSpPr>
              <p:nvPr/>
            </p:nvSpPr>
            <p:spPr bwMode="gray">
              <a:xfrm>
                <a:off x="1774" y="3327"/>
                <a:ext cx="137" cy="55"/>
              </a:xfrm>
              <a:custGeom>
                <a:avLst/>
                <a:gdLst>
                  <a:gd name="T0" fmla="*/ 2099 w 94"/>
                  <a:gd name="T1" fmla="*/ 0 h 33"/>
                  <a:gd name="T2" fmla="*/ 4066 w 94"/>
                  <a:gd name="T3" fmla="*/ 5463 h 33"/>
                  <a:gd name="T4" fmla="*/ 0 w 94"/>
                  <a:gd name="T5" fmla="*/ 3758 h 33"/>
                  <a:gd name="T6" fmla="*/ 2099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0" name="Freeform 637"/>
              <p:cNvSpPr>
                <a:spLocks/>
              </p:cNvSpPr>
              <p:nvPr/>
            </p:nvSpPr>
            <p:spPr bwMode="gray">
              <a:xfrm>
                <a:off x="1845" y="3327"/>
                <a:ext cx="137" cy="55"/>
              </a:xfrm>
              <a:custGeom>
                <a:avLst/>
                <a:gdLst>
                  <a:gd name="T0" fmla="*/ 4066 w 94"/>
                  <a:gd name="T1" fmla="*/ 1675 h 33"/>
                  <a:gd name="T2" fmla="*/ 0 w 94"/>
                  <a:gd name="T3" fmla="*/ 0 h 33"/>
                  <a:gd name="T4" fmla="*/ 1954 w 94"/>
                  <a:gd name="T5" fmla="*/ 5463 h 33"/>
                  <a:gd name="T6" fmla="*/ 4066 w 94"/>
                  <a:gd name="T7" fmla="*/ 1675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1" name="Line 638"/>
              <p:cNvSpPr>
                <a:spLocks noChangeShapeType="1"/>
              </p:cNvSpPr>
              <p:nvPr/>
            </p:nvSpPr>
            <p:spPr bwMode="gray">
              <a:xfrm flipH="1" flipV="1">
                <a:off x="2190" y="3327"/>
                <a:ext cx="137"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2" name="Line 639"/>
              <p:cNvSpPr>
                <a:spLocks noChangeShapeType="1"/>
              </p:cNvSpPr>
              <p:nvPr/>
            </p:nvSpPr>
            <p:spPr bwMode="gray">
              <a:xfrm flipH="1">
                <a:off x="2118" y="3327"/>
                <a:ext cx="72"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3" name="Line 640"/>
              <p:cNvSpPr>
                <a:spLocks noChangeShapeType="1"/>
              </p:cNvSpPr>
              <p:nvPr/>
            </p:nvSpPr>
            <p:spPr bwMode="gray">
              <a:xfrm flipH="1" flipV="1">
                <a:off x="1845" y="3327"/>
                <a:ext cx="137"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4" name="Line 641"/>
              <p:cNvSpPr>
                <a:spLocks noChangeShapeType="1"/>
              </p:cNvSpPr>
              <p:nvPr/>
            </p:nvSpPr>
            <p:spPr bwMode="gray">
              <a:xfrm flipH="1" flipV="1">
                <a:off x="1501" y="3327"/>
                <a:ext cx="136"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5" name="Line 642"/>
              <p:cNvSpPr>
                <a:spLocks noChangeShapeType="1"/>
              </p:cNvSpPr>
              <p:nvPr/>
            </p:nvSpPr>
            <p:spPr bwMode="gray">
              <a:xfrm flipV="1">
                <a:off x="1774" y="3327"/>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6" name="Freeform 643"/>
              <p:cNvSpPr>
                <a:spLocks/>
              </p:cNvSpPr>
              <p:nvPr/>
            </p:nvSpPr>
            <p:spPr bwMode="gray">
              <a:xfrm>
                <a:off x="1911" y="3344"/>
                <a:ext cx="136" cy="59"/>
              </a:xfrm>
              <a:custGeom>
                <a:avLst/>
                <a:gdLst>
                  <a:gd name="T0" fmla="*/ 2198 w 93"/>
                  <a:gd name="T1" fmla="*/ 0 h 36"/>
                  <a:gd name="T2" fmla="*/ 4166 w 93"/>
                  <a:gd name="T3" fmla="*/ 5058 h 36"/>
                  <a:gd name="T4" fmla="*/ 0 w 93"/>
                  <a:gd name="T5" fmla="*/ 3240 h 36"/>
                  <a:gd name="T6" fmla="*/ 2198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9" y="0"/>
                    </a:moveTo>
                    <a:lnTo>
                      <a:pt x="93"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7" name="Freeform 644"/>
              <p:cNvSpPr>
                <a:spLocks/>
              </p:cNvSpPr>
              <p:nvPr/>
            </p:nvSpPr>
            <p:spPr bwMode="gray">
              <a:xfrm>
                <a:off x="1982" y="3344"/>
                <a:ext cx="136" cy="59"/>
              </a:xfrm>
              <a:custGeom>
                <a:avLst/>
                <a:gdLst>
                  <a:gd name="T0" fmla="*/ 4166 w 93"/>
                  <a:gd name="T1" fmla="*/ 1783 h 36"/>
                  <a:gd name="T2" fmla="*/ 0 w 93"/>
                  <a:gd name="T3" fmla="*/ 0 h 36"/>
                  <a:gd name="T4" fmla="*/ 1952 w 93"/>
                  <a:gd name="T5" fmla="*/ 5058 h 36"/>
                  <a:gd name="T6" fmla="*/ 4166 w 93"/>
                  <a:gd name="T7" fmla="*/ 1783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3"/>
                    </a:moveTo>
                    <a:lnTo>
                      <a:pt x="0" y="0"/>
                    </a:lnTo>
                    <a:lnTo>
                      <a:pt x="44" y="36"/>
                    </a:lnTo>
                    <a:lnTo>
                      <a:pt x="93"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8" name="Line 645"/>
              <p:cNvSpPr>
                <a:spLocks noChangeShapeType="1"/>
              </p:cNvSpPr>
              <p:nvPr/>
            </p:nvSpPr>
            <p:spPr bwMode="gray">
              <a:xfrm flipH="1" flipV="1">
                <a:off x="1982" y="3344"/>
                <a:ext cx="136"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9" name="Line 646"/>
              <p:cNvSpPr>
                <a:spLocks noChangeShapeType="1"/>
              </p:cNvSpPr>
              <p:nvPr/>
            </p:nvSpPr>
            <p:spPr bwMode="gray">
              <a:xfrm flipV="1">
                <a:off x="2255" y="3344"/>
                <a:ext cx="72"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0" name="Line 647"/>
              <p:cNvSpPr>
                <a:spLocks noChangeShapeType="1"/>
              </p:cNvSpPr>
              <p:nvPr/>
            </p:nvSpPr>
            <p:spPr bwMode="gray">
              <a:xfrm flipV="1">
                <a:off x="1911" y="3344"/>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1" name="Line 648"/>
              <p:cNvSpPr>
                <a:spLocks noChangeShapeType="1"/>
              </p:cNvSpPr>
              <p:nvPr/>
            </p:nvSpPr>
            <p:spPr bwMode="gray">
              <a:xfrm flipH="1" flipV="1">
                <a:off x="1637" y="3344"/>
                <a:ext cx="137"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2" name="Line 649"/>
              <p:cNvSpPr>
                <a:spLocks noChangeShapeType="1"/>
              </p:cNvSpPr>
              <p:nvPr/>
            </p:nvSpPr>
            <p:spPr bwMode="gray">
              <a:xfrm flipH="1" flipV="1">
                <a:off x="2118" y="3365"/>
                <a:ext cx="137"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3" name="Line 650"/>
              <p:cNvSpPr>
                <a:spLocks noChangeShapeType="1"/>
              </p:cNvSpPr>
              <p:nvPr/>
            </p:nvSpPr>
            <p:spPr bwMode="gray">
              <a:xfrm flipH="1">
                <a:off x="2047" y="3365"/>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4" name="Line 651"/>
              <p:cNvSpPr>
                <a:spLocks noChangeShapeType="1"/>
              </p:cNvSpPr>
              <p:nvPr/>
            </p:nvSpPr>
            <p:spPr bwMode="gray">
              <a:xfrm flipH="1" flipV="1">
                <a:off x="1774" y="3365"/>
                <a:ext cx="137"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5" name="Line 652"/>
              <p:cNvSpPr>
                <a:spLocks noChangeShapeType="1"/>
              </p:cNvSpPr>
              <p:nvPr/>
            </p:nvSpPr>
            <p:spPr bwMode="gray">
              <a:xfrm flipH="1" flipV="1">
                <a:off x="1911" y="3382"/>
                <a:ext cx="136"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6" name="Line 653"/>
              <p:cNvSpPr>
                <a:spLocks noChangeShapeType="1"/>
              </p:cNvSpPr>
              <p:nvPr/>
            </p:nvSpPr>
            <p:spPr bwMode="gray">
              <a:xfrm>
                <a:off x="1464" y="1781"/>
                <a:ext cx="352" cy="188"/>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7" name="Line 654"/>
              <p:cNvSpPr>
                <a:spLocks noChangeShapeType="1"/>
              </p:cNvSpPr>
              <p:nvPr/>
            </p:nvSpPr>
            <p:spPr bwMode="gray">
              <a:xfrm flipV="1">
                <a:off x="1609" y="1969"/>
                <a:ext cx="200" cy="16"/>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8" name="Line 655"/>
              <p:cNvSpPr>
                <a:spLocks noChangeShapeType="1"/>
              </p:cNvSpPr>
              <p:nvPr/>
            </p:nvSpPr>
            <p:spPr bwMode="gray">
              <a:xfrm>
                <a:off x="1720" y="1979"/>
                <a:ext cx="64" cy="49"/>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9" name="Line 656"/>
              <p:cNvSpPr>
                <a:spLocks noChangeShapeType="1"/>
              </p:cNvSpPr>
              <p:nvPr/>
            </p:nvSpPr>
            <p:spPr bwMode="gray">
              <a:xfrm>
                <a:off x="1790" y="1969"/>
                <a:ext cx="61" cy="8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0" name="Line 657"/>
              <p:cNvSpPr>
                <a:spLocks noChangeShapeType="1"/>
              </p:cNvSpPr>
              <p:nvPr/>
            </p:nvSpPr>
            <p:spPr bwMode="gray">
              <a:xfrm flipV="1">
                <a:off x="1243" y="1416"/>
                <a:ext cx="111" cy="3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1" name="Line 658"/>
              <p:cNvSpPr>
                <a:spLocks noChangeShapeType="1"/>
              </p:cNvSpPr>
              <p:nvPr/>
            </p:nvSpPr>
            <p:spPr bwMode="gray">
              <a:xfrm flipV="1">
                <a:off x="1208" y="1778"/>
                <a:ext cx="261" cy="7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2" name="Line 659"/>
              <p:cNvSpPr>
                <a:spLocks noChangeShapeType="1"/>
              </p:cNvSpPr>
              <p:nvPr/>
            </p:nvSpPr>
            <p:spPr bwMode="gray">
              <a:xfrm flipH="1" flipV="1">
                <a:off x="1479" y="1910"/>
                <a:ext cx="142" cy="7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3" name="Line 660"/>
              <p:cNvSpPr>
                <a:spLocks noChangeShapeType="1"/>
              </p:cNvSpPr>
              <p:nvPr/>
            </p:nvSpPr>
            <p:spPr bwMode="gray">
              <a:xfrm flipH="1" flipV="1">
                <a:off x="1436" y="1790"/>
                <a:ext cx="284" cy="18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4" name="Line 661"/>
              <p:cNvSpPr>
                <a:spLocks noChangeShapeType="1"/>
              </p:cNvSpPr>
              <p:nvPr/>
            </p:nvSpPr>
            <p:spPr bwMode="gray">
              <a:xfrm flipH="1" flipV="1">
                <a:off x="1268" y="1446"/>
                <a:ext cx="60" cy="36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5" name="Line 662"/>
              <p:cNvSpPr>
                <a:spLocks noChangeShapeType="1"/>
              </p:cNvSpPr>
              <p:nvPr/>
            </p:nvSpPr>
            <p:spPr bwMode="gray">
              <a:xfrm flipH="1" flipV="1">
                <a:off x="1316" y="1426"/>
                <a:ext cx="116" cy="36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6" name="Line 663"/>
              <p:cNvSpPr>
                <a:spLocks noChangeShapeType="1"/>
              </p:cNvSpPr>
              <p:nvPr/>
            </p:nvSpPr>
            <p:spPr bwMode="gray">
              <a:xfrm flipH="1" flipV="1">
                <a:off x="1224" y="1230"/>
                <a:ext cx="44" cy="21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7" name="Line 664"/>
              <p:cNvSpPr>
                <a:spLocks noChangeShapeType="1"/>
              </p:cNvSpPr>
              <p:nvPr/>
            </p:nvSpPr>
            <p:spPr bwMode="gray">
              <a:xfrm flipH="1" flipV="1">
                <a:off x="1224" y="1230"/>
                <a:ext cx="92" cy="20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8" name="Line 665"/>
              <p:cNvSpPr>
                <a:spLocks noChangeShapeType="1"/>
              </p:cNvSpPr>
              <p:nvPr/>
            </p:nvSpPr>
            <p:spPr bwMode="gray">
              <a:xfrm>
                <a:off x="2324" y="2706"/>
                <a:ext cx="52" cy="128"/>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9" name="Line 666"/>
              <p:cNvSpPr>
                <a:spLocks noChangeShapeType="1"/>
              </p:cNvSpPr>
              <p:nvPr/>
            </p:nvSpPr>
            <p:spPr bwMode="gray">
              <a:xfrm flipV="1">
                <a:off x="1104" y="1377"/>
                <a:ext cx="52" cy="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0" name="Line 667"/>
              <p:cNvSpPr>
                <a:spLocks noChangeShapeType="1"/>
              </p:cNvSpPr>
              <p:nvPr/>
            </p:nvSpPr>
            <p:spPr bwMode="gray">
              <a:xfrm flipV="1">
                <a:off x="1334" y="1914"/>
                <a:ext cx="150" cy="29"/>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1" name="Line 668"/>
              <p:cNvSpPr>
                <a:spLocks noChangeShapeType="1"/>
              </p:cNvSpPr>
              <p:nvPr/>
            </p:nvSpPr>
            <p:spPr bwMode="gray">
              <a:xfrm flipH="1" flipV="1">
                <a:off x="1334" y="1819"/>
                <a:ext cx="161" cy="9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8" name="Line 669"/>
            <p:cNvSpPr>
              <a:spLocks noChangeShapeType="1"/>
            </p:cNvSpPr>
            <p:nvPr/>
          </p:nvSpPr>
          <p:spPr bwMode="gray">
            <a:xfrm flipH="1" flipV="1">
              <a:off x="1228" y="1214"/>
              <a:ext cx="120" cy="18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 name="Line 670"/>
            <p:cNvSpPr>
              <a:spLocks noChangeShapeType="1"/>
            </p:cNvSpPr>
            <p:nvPr/>
          </p:nvSpPr>
          <p:spPr bwMode="gray">
            <a:xfrm flipV="1">
              <a:off x="1157" y="1252"/>
              <a:ext cx="64" cy="15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72" name="Group 671"/>
          <p:cNvGrpSpPr>
            <a:grpSpLocks/>
          </p:cNvGrpSpPr>
          <p:nvPr/>
        </p:nvGrpSpPr>
        <p:grpSpPr bwMode="auto">
          <a:xfrm>
            <a:off x="2785639" y="4717259"/>
            <a:ext cx="2718289" cy="974725"/>
            <a:chOff x="938" y="3183"/>
            <a:chExt cx="1435" cy="577"/>
          </a:xfrm>
        </p:grpSpPr>
        <p:sp>
          <p:nvSpPr>
            <p:cNvPr id="673" name="Line 672"/>
            <p:cNvSpPr>
              <a:spLocks noChangeShapeType="1"/>
            </p:cNvSpPr>
            <p:nvPr/>
          </p:nvSpPr>
          <p:spPr bwMode="gray">
            <a:xfrm>
              <a:off x="1055" y="3294"/>
              <a:ext cx="411" cy="187"/>
            </a:xfrm>
            <a:prstGeom prst="line">
              <a:avLst/>
            </a:prstGeom>
            <a:noFill/>
            <a:ln w="19050">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a:p>
          </p:txBody>
        </p:sp>
        <p:sp>
          <p:nvSpPr>
            <p:cNvPr id="674" name="Oval 673"/>
            <p:cNvSpPr>
              <a:spLocks noChangeArrowheads="1"/>
            </p:cNvSpPr>
            <p:nvPr/>
          </p:nvSpPr>
          <p:spPr bwMode="gray">
            <a:xfrm>
              <a:off x="938" y="3183"/>
              <a:ext cx="122" cy="122"/>
            </a:xfrm>
            <a:prstGeom prst="ellipse">
              <a:avLst/>
            </a:prstGeom>
            <a:solidFill>
              <a:srgbClr val="FFCC66"/>
            </a:solidFill>
            <a:ln w="9525">
              <a:solidFill>
                <a:schemeClr val="tx1"/>
              </a:solidFill>
              <a:round/>
              <a:headEnd/>
              <a:tailEnd/>
            </a:ln>
          </p:spPr>
          <p:txBody>
            <a:bodyPr wrap="none" anchor="ctr"/>
            <a:lstStyle/>
            <a:p>
              <a:pPr algn="ctr"/>
              <a:endParaRPr lang="en-US" sz="2400">
                <a:latin typeface="Times New Roman" charset="0"/>
              </a:endParaRPr>
            </a:p>
          </p:txBody>
        </p:sp>
        <p:sp>
          <p:nvSpPr>
            <p:cNvPr id="675" name="Text Box 674"/>
            <p:cNvSpPr txBox="1">
              <a:spLocks noChangeArrowheads="1"/>
            </p:cNvSpPr>
            <p:nvPr/>
          </p:nvSpPr>
          <p:spPr bwMode="gray">
            <a:xfrm>
              <a:off x="1413" y="3416"/>
              <a:ext cx="960" cy="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600"/>
                <a:t>New Nominal Value for X</a:t>
              </a:r>
              <a:r>
                <a:rPr lang="en-GB" sz="1600" baseline="-25000"/>
                <a:t>1</a:t>
              </a:r>
            </a:p>
          </p:txBody>
        </p:sp>
      </p:grpSp>
      <p:sp>
        <p:nvSpPr>
          <p:cNvPr id="676" name="Line 675"/>
          <p:cNvSpPr>
            <a:spLocks noChangeShapeType="1"/>
          </p:cNvSpPr>
          <p:nvPr/>
        </p:nvSpPr>
        <p:spPr bwMode="gray">
          <a:xfrm flipV="1">
            <a:off x="6034397" y="3863179"/>
            <a:ext cx="744415" cy="615950"/>
          </a:xfrm>
          <a:prstGeom prst="line">
            <a:avLst/>
          </a:prstGeom>
          <a:noFill/>
          <a:ln w="19050">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a:p>
        </p:txBody>
      </p:sp>
      <p:sp>
        <p:nvSpPr>
          <p:cNvPr id="677" name="Oval 676"/>
          <p:cNvSpPr>
            <a:spLocks noChangeArrowheads="1"/>
          </p:cNvSpPr>
          <p:nvPr/>
        </p:nvSpPr>
        <p:spPr bwMode="gray">
          <a:xfrm>
            <a:off x="5797002" y="4452146"/>
            <a:ext cx="232996" cy="206375"/>
          </a:xfrm>
          <a:prstGeom prst="ellipse">
            <a:avLst/>
          </a:prstGeom>
          <a:solidFill>
            <a:srgbClr val="FFCC66"/>
          </a:solidFill>
          <a:ln w="9525">
            <a:solidFill>
              <a:schemeClr val="tx1"/>
            </a:solidFill>
            <a:round/>
            <a:headEnd/>
            <a:tailEnd/>
          </a:ln>
        </p:spPr>
        <p:txBody>
          <a:bodyPr wrap="none" anchor="ctr"/>
          <a:lstStyle/>
          <a:p>
            <a:pPr algn="ctr"/>
            <a:endParaRPr lang="en-US" sz="2400">
              <a:latin typeface="Times New Roman" charset="0"/>
            </a:endParaRPr>
          </a:p>
        </p:txBody>
      </p:sp>
      <p:sp>
        <p:nvSpPr>
          <p:cNvPr id="678" name="Text Box 677"/>
          <p:cNvSpPr txBox="1">
            <a:spLocks noChangeArrowheads="1"/>
          </p:cNvSpPr>
          <p:nvPr/>
        </p:nvSpPr>
        <p:spPr bwMode="gray">
          <a:xfrm>
            <a:off x="6614687" y="3567908"/>
            <a:ext cx="1818542"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600"/>
              <a:t>New Nominal Value for X</a:t>
            </a:r>
            <a:r>
              <a:rPr lang="en-GB" sz="1600" baseline="-25000"/>
              <a:t>2</a:t>
            </a:r>
          </a:p>
        </p:txBody>
      </p:sp>
      <p:sp>
        <p:nvSpPr>
          <p:cNvPr id="679" name="Line 678"/>
          <p:cNvSpPr>
            <a:spLocks noChangeShapeType="1"/>
          </p:cNvSpPr>
          <p:nvPr/>
        </p:nvSpPr>
        <p:spPr bwMode="gray">
          <a:xfrm>
            <a:off x="2433946" y="4898234"/>
            <a:ext cx="776654" cy="142875"/>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680" name="Line 679"/>
          <p:cNvSpPr>
            <a:spLocks noChangeShapeType="1"/>
          </p:cNvSpPr>
          <p:nvPr/>
        </p:nvSpPr>
        <p:spPr bwMode="gray">
          <a:xfrm flipV="1">
            <a:off x="5899579" y="4514059"/>
            <a:ext cx="514350" cy="319087"/>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681" name="Freeform 682"/>
          <p:cNvSpPr>
            <a:spLocks/>
          </p:cNvSpPr>
          <p:nvPr/>
        </p:nvSpPr>
        <p:spPr bwMode="gray">
          <a:xfrm>
            <a:off x="3294126" y="2355054"/>
            <a:ext cx="1230923" cy="500062"/>
          </a:xfrm>
          <a:custGeom>
            <a:avLst/>
            <a:gdLst>
              <a:gd name="T0" fmla="*/ 2147483647 w 651"/>
              <a:gd name="T1" fmla="*/ 0 h 297"/>
              <a:gd name="T2" fmla="*/ 0 w 651"/>
              <a:gd name="T3" fmla="*/ 2147483647 h 297"/>
              <a:gd name="T4" fmla="*/ 2147483647 w 651"/>
              <a:gd name="T5" fmla="*/ 2147483647 h 297"/>
              <a:gd name="T6" fmla="*/ 2147483647 w 651"/>
              <a:gd name="T7" fmla="*/ 2147483647 h 297"/>
              <a:gd name="T8" fmla="*/ 2147483647 w 651"/>
              <a:gd name="T9" fmla="*/ 2147483647 h 297"/>
              <a:gd name="T10" fmla="*/ 2147483647 w 651"/>
              <a:gd name="T11" fmla="*/ 2147483647 h 297"/>
              <a:gd name="T12" fmla="*/ 2147483647 w 651"/>
              <a:gd name="T13" fmla="*/ 2147483647 h 297"/>
              <a:gd name="T14" fmla="*/ 2147483647 w 651"/>
              <a:gd name="T15" fmla="*/ 2147483647 h 297"/>
              <a:gd name="T16" fmla="*/ 2147483647 w 651"/>
              <a:gd name="T17" fmla="*/ 0 h 2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297"/>
              <a:gd name="T29" fmla="*/ 651 w 651"/>
              <a:gd name="T30" fmla="*/ 297 h 2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297">
                <a:moveTo>
                  <a:pt x="258" y="0"/>
                </a:moveTo>
                <a:lnTo>
                  <a:pt x="0" y="66"/>
                </a:lnTo>
                <a:lnTo>
                  <a:pt x="150" y="180"/>
                </a:lnTo>
                <a:lnTo>
                  <a:pt x="303" y="255"/>
                </a:lnTo>
                <a:lnTo>
                  <a:pt x="345" y="297"/>
                </a:lnTo>
                <a:lnTo>
                  <a:pt x="474" y="258"/>
                </a:lnTo>
                <a:lnTo>
                  <a:pt x="651" y="249"/>
                </a:lnTo>
                <a:lnTo>
                  <a:pt x="603" y="189"/>
                </a:lnTo>
                <a:lnTo>
                  <a:pt x="258" y="0"/>
                </a:lnTo>
                <a:close/>
              </a:path>
            </a:pathLst>
          </a:custGeom>
          <a:solidFill>
            <a:srgbClr val="FF0000">
              <a:alpha val="45882"/>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82" name="Line 685"/>
          <p:cNvSpPr>
            <a:spLocks noChangeShapeType="1"/>
          </p:cNvSpPr>
          <p:nvPr/>
        </p:nvSpPr>
        <p:spPr bwMode="gray">
          <a:xfrm flipV="1">
            <a:off x="2395844" y="2148679"/>
            <a:ext cx="0" cy="514350"/>
          </a:xfrm>
          <a:prstGeom prst="line">
            <a:avLst/>
          </a:prstGeom>
          <a:noFill/>
          <a:ln w="38100">
            <a:solidFill>
              <a:srgbClr val="FF0000"/>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683" name="Text Box 686"/>
          <p:cNvSpPr txBox="1">
            <a:spLocks noChangeArrowheads="1"/>
          </p:cNvSpPr>
          <p:nvPr/>
        </p:nvSpPr>
        <p:spPr bwMode="gray">
          <a:xfrm>
            <a:off x="912398" y="2137566"/>
            <a:ext cx="1505429"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600" b="1" dirty="0"/>
              <a:t>Variation in Performance </a:t>
            </a:r>
          </a:p>
        </p:txBody>
      </p:sp>
      <p:sp>
        <p:nvSpPr>
          <p:cNvPr id="684" name="Freeform 687"/>
          <p:cNvSpPr>
            <a:spLocks/>
          </p:cNvSpPr>
          <p:nvPr/>
        </p:nvSpPr>
        <p:spPr bwMode="auto">
          <a:xfrm>
            <a:off x="1050623" y="2590004"/>
            <a:ext cx="6633797" cy="1420812"/>
          </a:xfrm>
          <a:custGeom>
            <a:avLst/>
            <a:gdLst>
              <a:gd name="T0" fmla="*/ 2147483647 w 3492"/>
              <a:gd name="T1" fmla="*/ 2147483647 h 776"/>
              <a:gd name="T2" fmla="*/ 0 w 3492"/>
              <a:gd name="T3" fmla="*/ 2147483647 h 776"/>
              <a:gd name="T4" fmla="*/ 2147483647 w 3492"/>
              <a:gd name="T5" fmla="*/ 2147483647 h 776"/>
              <a:gd name="T6" fmla="*/ 2147483647 w 3492"/>
              <a:gd name="T7" fmla="*/ 2147483647 h 776"/>
              <a:gd name="T8" fmla="*/ 2147483647 w 3492"/>
              <a:gd name="T9" fmla="*/ 0 h 776"/>
              <a:gd name="T10" fmla="*/ 2147483647 w 3492"/>
              <a:gd name="T11" fmla="*/ 2147483647 h 776"/>
              <a:gd name="T12" fmla="*/ 2147483647 w 3492"/>
              <a:gd name="T13" fmla="*/ 2147483647 h 776"/>
              <a:gd name="T14" fmla="*/ 2147483647 w 3492"/>
              <a:gd name="T15" fmla="*/ 2147483647 h 776"/>
              <a:gd name="T16" fmla="*/ 2147483647 w 3492"/>
              <a:gd name="T17" fmla="*/ 2147483647 h 776"/>
              <a:gd name="T18" fmla="*/ 2147483647 w 3492"/>
              <a:gd name="T19" fmla="*/ 2147483647 h 776"/>
              <a:gd name="T20" fmla="*/ 2147483647 w 3492"/>
              <a:gd name="T21" fmla="*/ 2147483647 h 776"/>
              <a:gd name="T22" fmla="*/ 2147483647 w 3492"/>
              <a:gd name="T23" fmla="*/ 2147483647 h 776"/>
              <a:gd name="T24" fmla="*/ 2147483647 w 3492"/>
              <a:gd name="T25" fmla="*/ 2147483647 h 776"/>
              <a:gd name="T26" fmla="*/ 2147483647 w 3492"/>
              <a:gd name="T27" fmla="*/ 2147483647 h 776"/>
              <a:gd name="T28" fmla="*/ 2147483647 w 3492"/>
              <a:gd name="T29" fmla="*/ 2147483647 h 776"/>
              <a:gd name="T30" fmla="*/ 2147483647 w 3492"/>
              <a:gd name="T31" fmla="*/ 2147483647 h 7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92"/>
              <a:gd name="T49" fmla="*/ 0 h 776"/>
              <a:gd name="T50" fmla="*/ 3492 w 3492"/>
              <a:gd name="T51" fmla="*/ 776 h 7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92" h="776">
                <a:moveTo>
                  <a:pt x="900" y="44"/>
                </a:moveTo>
                <a:lnTo>
                  <a:pt x="0" y="480"/>
                </a:lnTo>
                <a:lnTo>
                  <a:pt x="2320" y="776"/>
                </a:lnTo>
                <a:lnTo>
                  <a:pt x="3492" y="244"/>
                </a:lnTo>
                <a:lnTo>
                  <a:pt x="1700" y="0"/>
                </a:lnTo>
                <a:lnTo>
                  <a:pt x="1788" y="40"/>
                </a:lnTo>
                <a:lnTo>
                  <a:pt x="1948" y="228"/>
                </a:lnTo>
                <a:lnTo>
                  <a:pt x="1896" y="248"/>
                </a:lnTo>
                <a:lnTo>
                  <a:pt x="1808" y="268"/>
                </a:lnTo>
                <a:lnTo>
                  <a:pt x="1668" y="284"/>
                </a:lnTo>
                <a:lnTo>
                  <a:pt x="1428" y="264"/>
                </a:lnTo>
                <a:lnTo>
                  <a:pt x="1272" y="228"/>
                </a:lnTo>
                <a:lnTo>
                  <a:pt x="1132" y="144"/>
                </a:lnTo>
                <a:lnTo>
                  <a:pt x="992" y="152"/>
                </a:lnTo>
                <a:lnTo>
                  <a:pt x="928" y="108"/>
                </a:lnTo>
                <a:lnTo>
                  <a:pt x="900" y="44"/>
                </a:lnTo>
                <a:close/>
              </a:path>
            </a:pathLst>
          </a:custGeom>
          <a:solidFill>
            <a:srgbClr val="99FF99">
              <a:alpha val="50195"/>
            </a:srgbClr>
          </a:solidFill>
          <a:ln w="9525">
            <a:solidFill>
              <a:schemeClr val="tx1"/>
            </a:solidFill>
            <a:round/>
            <a:headEnd/>
            <a:tailEnd/>
          </a:ln>
        </p:spPr>
        <p:txBody>
          <a:bodyPr/>
          <a:lstStyle/>
          <a:p>
            <a:endParaRPr lang="en-US"/>
          </a:p>
        </p:txBody>
      </p:sp>
      <p:sp>
        <p:nvSpPr>
          <p:cNvPr id="685" name="Text Box 687"/>
          <p:cNvSpPr txBox="1">
            <a:spLocks noChangeArrowheads="1"/>
          </p:cNvSpPr>
          <p:nvPr/>
        </p:nvSpPr>
        <p:spPr bwMode="auto">
          <a:xfrm>
            <a:off x="426856" y="5754688"/>
            <a:ext cx="7993673" cy="64611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en-GB" b="1" dirty="0">
                <a:solidFill>
                  <a:schemeClr val="dk1"/>
                </a:solidFill>
                <a:latin typeface="+mn-lt"/>
                <a:ea typeface="+mn-ea"/>
                <a:cs typeface="+mn-cs"/>
              </a:rPr>
              <a:t>This design is less sensitive to variation and will consistently meet the customers expectation</a:t>
            </a:r>
            <a:endParaRPr lang="en-US" b="1" dirty="0">
              <a:solidFill>
                <a:schemeClr val="dk1"/>
              </a:solidFill>
              <a:latin typeface="+mn-lt"/>
              <a:ea typeface="+mn-ea"/>
              <a:cs typeface="+mn-cs"/>
            </a:endParaRPr>
          </a:p>
        </p:txBody>
      </p:sp>
    </p:spTree>
    <p:extLst>
      <p:ext uri="{BB962C8B-B14F-4D97-AF65-F5344CB8AC3E}">
        <p14:creationId xmlns:p14="http://schemas.microsoft.com/office/powerpoint/2010/main" val="1129042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81"/>
                                        </p:tgtEl>
                                        <p:attrNameLst>
                                          <p:attrName>style.visibility</p:attrName>
                                        </p:attrNameLst>
                                      </p:cBhvr>
                                      <p:to>
                                        <p:strVal val="visible"/>
                                      </p:to>
                                    </p:set>
                                    <p:animEffect transition="in" filter="dissolve">
                                      <p:cBhvr>
                                        <p:cTn id="7" dur="500"/>
                                        <p:tgtEl>
                                          <p:spTgt spid="68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82"/>
                                        </p:tgtEl>
                                        <p:attrNameLst>
                                          <p:attrName>style.visibility</p:attrName>
                                        </p:attrNameLst>
                                      </p:cBhvr>
                                      <p:to>
                                        <p:strVal val="visible"/>
                                      </p:to>
                                    </p:set>
                                    <p:animEffect transition="in" filter="dissolve">
                                      <p:cBhvr>
                                        <p:cTn id="12" dur="500"/>
                                        <p:tgtEl>
                                          <p:spTgt spid="68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83"/>
                                        </p:tgtEl>
                                        <p:attrNameLst>
                                          <p:attrName>style.visibility</p:attrName>
                                        </p:attrNameLst>
                                      </p:cBhvr>
                                      <p:to>
                                        <p:strVal val="visible"/>
                                      </p:to>
                                    </p:set>
                                    <p:animEffect transition="in" filter="dissolve">
                                      <p:cBhvr>
                                        <p:cTn id="15" dur="500"/>
                                        <p:tgtEl>
                                          <p:spTgt spid="68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81" grpId="0" animBg="1"/>
      <p:bldP spid="682" grpId="0" animBg="1"/>
      <p:bldP spid="683" grpId="0"/>
      <p:bldP spid="68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18"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19"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20"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34821" name="Rectangle 6"/>
          <p:cNvSpPr>
            <a:spLocks noGrp="1" noChangeArrowheads="1"/>
          </p:cNvSpPr>
          <p:nvPr>
            <p:ph type="title"/>
          </p:nvPr>
        </p:nvSpPr>
        <p:spPr/>
        <p:txBody>
          <a:bodyPr/>
          <a:lstStyle/>
          <a:p>
            <a:r>
              <a:rPr lang="en-GB" smtClean="0"/>
              <a:t>Robust System Optimisation</a:t>
            </a:r>
            <a:endParaRPr lang="en-GB"/>
          </a:p>
        </p:txBody>
      </p:sp>
      <p:sp>
        <p:nvSpPr>
          <p:cNvPr id="34822" name="Rectangle 7"/>
          <p:cNvSpPr>
            <a:spLocks noGrp="1" noChangeArrowheads="1"/>
          </p:cNvSpPr>
          <p:nvPr>
            <p:ph type="body" idx="1"/>
          </p:nvPr>
        </p:nvSpPr>
        <p:spPr>
          <a:xfrm>
            <a:off x="130175" y="1328738"/>
            <a:ext cx="8686800" cy="2201358"/>
          </a:xfrm>
        </p:spPr>
        <p:txBody>
          <a:bodyPr>
            <a:normAutofit fontScale="85000" lnSpcReduction="20000"/>
          </a:bodyPr>
          <a:lstStyle/>
          <a:p>
            <a:r>
              <a:rPr lang="en-GB" dirty="0" smtClean="0"/>
              <a:t>Finding the target or nominal values for the system design parameters that deliver best performance may sound like the </a:t>
            </a:r>
            <a:r>
              <a:rPr lang="ja-JP" altLang="en-GB" dirty="0" smtClean="0"/>
              <a:t>“</a:t>
            </a:r>
            <a:r>
              <a:rPr lang="en-GB" altLang="ja-JP" dirty="0" smtClean="0"/>
              <a:t>optimum design</a:t>
            </a:r>
            <a:r>
              <a:rPr lang="ja-JP" altLang="en-GB" dirty="0" smtClean="0"/>
              <a:t>”</a:t>
            </a:r>
            <a:r>
              <a:rPr lang="en-GB" altLang="ja-JP" dirty="0" smtClean="0"/>
              <a:t> but can result in sensitive designs that suffer excessive variation in performance, causing customer dissatisfaction. </a:t>
            </a:r>
          </a:p>
          <a:p>
            <a:r>
              <a:rPr lang="en-GB" dirty="0" smtClean="0"/>
              <a:t>The optimum design in systems engineering is the robust optimum.</a:t>
            </a:r>
          </a:p>
          <a:p>
            <a:endParaRPr lang="en-GB" dirty="0" smtClean="0"/>
          </a:p>
          <a:p>
            <a:pPr lvl="1"/>
            <a:r>
              <a:rPr lang="en-GB" dirty="0" smtClean="0"/>
              <a:t>The best target values for the system design parameters that meet the customer requirements CONSISTENTLY, robust against the effects of variation.</a:t>
            </a:r>
            <a:endParaRPr lang="en-GB" dirty="0"/>
          </a:p>
        </p:txBody>
      </p:sp>
      <p:grpSp>
        <p:nvGrpSpPr>
          <p:cNvPr id="34823" name="Group 688"/>
          <p:cNvGrpSpPr>
            <a:grpSpLocks/>
          </p:cNvGrpSpPr>
          <p:nvPr/>
        </p:nvGrpSpPr>
        <p:grpSpPr bwMode="auto">
          <a:xfrm>
            <a:off x="479428" y="3541719"/>
            <a:ext cx="4608513" cy="3170237"/>
            <a:chOff x="996950" y="856551"/>
            <a:chExt cx="7361238" cy="5063523"/>
          </a:xfrm>
        </p:grpSpPr>
        <p:sp>
          <p:nvSpPr>
            <p:cNvPr id="34826" name="Rectangle 3"/>
            <p:cNvSpPr>
              <a:spLocks noChangeArrowheads="1"/>
            </p:cNvSpPr>
            <p:nvPr/>
          </p:nvSpPr>
          <p:spPr bwMode="auto">
            <a:xfrm>
              <a:off x="6781852" y="4770437"/>
              <a:ext cx="0" cy="294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sz="1200">
                <a:latin typeface="Times New Roman" charset="0"/>
              </a:endParaRPr>
            </a:p>
          </p:txBody>
        </p:sp>
        <p:sp>
          <p:nvSpPr>
            <p:cNvPr id="34827" name="AutoShape 4"/>
            <p:cNvSpPr>
              <a:spLocks noChangeArrowheads="1"/>
            </p:cNvSpPr>
            <p:nvPr/>
          </p:nvSpPr>
          <p:spPr bwMode="gray">
            <a:xfrm>
              <a:off x="4086226" y="856551"/>
              <a:ext cx="4119203" cy="986536"/>
            </a:xfrm>
            <a:prstGeom prst="wedgeRoundRectCallout">
              <a:avLst>
                <a:gd name="adj1" fmla="val -55745"/>
                <a:gd name="adj2" fmla="val 135306"/>
                <a:gd name="adj3" fmla="val 16667"/>
              </a:avLst>
            </a:prstGeom>
            <a:solidFill>
              <a:srgbClr val="CC000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anchor="ctr"/>
            <a:lstStyle/>
            <a:p>
              <a:pPr algn="ctr" eaLnBrk="0" hangingPunct="0"/>
              <a:r>
                <a:rPr lang="en-GB" sz="1600">
                  <a:solidFill>
                    <a:srgbClr val="FFFFFF"/>
                  </a:solidFill>
                </a:rPr>
                <a:t>THE ROBUST OPTIMUM </a:t>
              </a:r>
            </a:p>
          </p:txBody>
        </p:sp>
        <p:grpSp>
          <p:nvGrpSpPr>
            <p:cNvPr id="34828" name="Group 5"/>
            <p:cNvGrpSpPr>
              <a:grpSpLocks/>
            </p:cNvGrpSpPr>
            <p:nvPr/>
          </p:nvGrpSpPr>
          <p:grpSpPr bwMode="auto">
            <a:xfrm>
              <a:off x="1684334" y="1566963"/>
              <a:ext cx="4308777" cy="3692429"/>
              <a:chOff x="395" y="1215"/>
              <a:chExt cx="2277" cy="2188"/>
            </a:xfrm>
          </p:grpSpPr>
          <p:grpSp>
            <p:nvGrpSpPr>
              <p:cNvPr id="34846" name="Group 6"/>
              <p:cNvGrpSpPr>
                <a:grpSpLocks/>
              </p:cNvGrpSpPr>
              <p:nvPr/>
            </p:nvGrpSpPr>
            <p:grpSpPr bwMode="auto">
              <a:xfrm>
                <a:off x="395" y="1225"/>
                <a:ext cx="2277" cy="2178"/>
                <a:chOff x="395" y="1225"/>
                <a:chExt cx="2277" cy="2178"/>
              </a:xfrm>
            </p:grpSpPr>
            <p:sp>
              <p:nvSpPr>
                <p:cNvPr id="33" name="Line 7"/>
                <p:cNvSpPr>
                  <a:spLocks noChangeShapeType="1"/>
                </p:cNvSpPr>
                <p:nvPr/>
              </p:nvSpPr>
              <p:spPr bwMode="gray">
                <a:xfrm>
                  <a:off x="1136" y="2519"/>
                  <a:ext cx="3" cy="14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4" name="Line 8"/>
                <p:cNvSpPr>
                  <a:spLocks noChangeShapeType="1"/>
                </p:cNvSpPr>
                <p:nvPr/>
              </p:nvSpPr>
              <p:spPr bwMode="gray">
                <a:xfrm>
                  <a:off x="1136" y="2519"/>
                  <a:ext cx="3" cy="14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5" name="Line 9"/>
                <p:cNvSpPr>
                  <a:spLocks noChangeShapeType="1"/>
                </p:cNvSpPr>
                <p:nvPr/>
              </p:nvSpPr>
              <p:spPr bwMode="gray">
                <a:xfrm flipH="1" flipV="1">
                  <a:off x="1136" y="2662"/>
                  <a:ext cx="261"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6" name="Line 10"/>
                <p:cNvSpPr>
                  <a:spLocks noChangeShapeType="1"/>
                </p:cNvSpPr>
                <p:nvPr/>
              </p:nvSpPr>
              <p:spPr bwMode="gray">
                <a:xfrm flipH="1" flipV="1">
                  <a:off x="1136" y="2662"/>
                  <a:ext cx="261"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7" name="Line 11"/>
                <p:cNvSpPr>
                  <a:spLocks noChangeShapeType="1"/>
                </p:cNvSpPr>
                <p:nvPr/>
              </p:nvSpPr>
              <p:spPr bwMode="gray">
                <a:xfrm flipV="1">
                  <a:off x="792" y="2662"/>
                  <a:ext cx="344" cy="19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8" name="Line 12"/>
                <p:cNvSpPr>
                  <a:spLocks noChangeShapeType="1"/>
                </p:cNvSpPr>
                <p:nvPr/>
              </p:nvSpPr>
              <p:spPr bwMode="gray">
                <a:xfrm flipV="1">
                  <a:off x="792" y="2662"/>
                  <a:ext cx="344" cy="19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9" name="Freeform 13"/>
                <p:cNvSpPr>
                  <a:spLocks/>
                </p:cNvSpPr>
                <p:nvPr/>
              </p:nvSpPr>
              <p:spPr bwMode="gray">
                <a:xfrm>
                  <a:off x="1157" y="2594"/>
                  <a:ext cx="134" cy="53"/>
                </a:xfrm>
                <a:custGeom>
                  <a:avLst/>
                  <a:gdLst>
                    <a:gd name="T0" fmla="*/ 93 w 93"/>
                    <a:gd name="T1" fmla="*/ 0 h 32"/>
                    <a:gd name="T2" fmla="*/ 196 w 93"/>
                    <a:gd name="T3" fmla="*/ 84 h 32"/>
                    <a:gd name="T4" fmla="*/ 0 w 93"/>
                    <a:gd name="T5" fmla="*/ 60 h 32"/>
                    <a:gd name="T6" fmla="*/ 93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0" name="Freeform 14"/>
                <p:cNvSpPr>
                  <a:spLocks/>
                </p:cNvSpPr>
                <p:nvPr/>
              </p:nvSpPr>
              <p:spPr bwMode="gray">
                <a:xfrm>
                  <a:off x="1222" y="2594"/>
                  <a:ext cx="142" cy="53"/>
                </a:xfrm>
                <a:custGeom>
                  <a:avLst/>
                  <a:gdLst>
                    <a:gd name="T0" fmla="*/ 209 w 98"/>
                    <a:gd name="T1" fmla="*/ 24 h 32"/>
                    <a:gd name="T2" fmla="*/ 0 w 98"/>
                    <a:gd name="T3" fmla="*/ 0 h 32"/>
                    <a:gd name="T4" fmla="*/ 105 w 98"/>
                    <a:gd name="T5" fmla="*/ 84 h 32"/>
                    <a:gd name="T6" fmla="*/ 209 w 98"/>
                    <a:gd name="T7" fmla="*/ 24 h 32"/>
                    <a:gd name="T8" fmla="*/ 0 60000 65536"/>
                    <a:gd name="T9" fmla="*/ 0 60000 65536"/>
                    <a:gd name="T10" fmla="*/ 0 60000 65536"/>
                    <a:gd name="T11" fmla="*/ 0 60000 65536"/>
                    <a:gd name="T12" fmla="*/ 0 w 98"/>
                    <a:gd name="T13" fmla="*/ 0 h 32"/>
                    <a:gd name="T14" fmla="*/ 98 w 98"/>
                    <a:gd name="T15" fmla="*/ 32 h 32"/>
                  </a:gdLst>
                  <a:ahLst/>
                  <a:cxnLst>
                    <a:cxn ang="T8">
                      <a:pos x="T0" y="T1"/>
                    </a:cxn>
                    <a:cxn ang="T9">
                      <a:pos x="T2" y="T3"/>
                    </a:cxn>
                    <a:cxn ang="T10">
                      <a:pos x="T4" y="T5"/>
                    </a:cxn>
                    <a:cxn ang="T11">
                      <a:pos x="T6" y="T7"/>
                    </a:cxn>
                  </a:cxnLst>
                  <a:rect l="T12" t="T13" r="T14" b="T15"/>
                  <a:pathLst>
                    <a:path w="98" h="32">
                      <a:moveTo>
                        <a:pt x="98" y="9"/>
                      </a:moveTo>
                      <a:lnTo>
                        <a:pt x="0" y="0"/>
                      </a:lnTo>
                      <a:lnTo>
                        <a:pt x="49" y="32"/>
                      </a:lnTo>
                      <a:lnTo>
                        <a:pt x="98" y="9"/>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1" name="Line 15"/>
                <p:cNvSpPr>
                  <a:spLocks noChangeShapeType="1"/>
                </p:cNvSpPr>
                <p:nvPr/>
              </p:nvSpPr>
              <p:spPr bwMode="gray">
                <a:xfrm>
                  <a:off x="1222" y="2594"/>
                  <a:ext cx="142" cy="1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2" name="Line 16"/>
                <p:cNvSpPr>
                  <a:spLocks noChangeShapeType="1"/>
                </p:cNvSpPr>
                <p:nvPr/>
              </p:nvSpPr>
              <p:spPr bwMode="gray">
                <a:xfrm flipV="1">
                  <a:off x="1157" y="2594"/>
                  <a:ext cx="63"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3" name="Freeform 17"/>
                <p:cNvSpPr>
                  <a:spLocks/>
                </p:cNvSpPr>
                <p:nvPr/>
              </p:nvSpPr>
              <p:spPr bwMode="gray">
                <a:xfrm>
                  <a:off x="1293" y="2609"/>
                  <a:ext cx="137" cy="60"/>
                </a:xfrm>
                <a:custGeom>
                  <a:avLst/>
                  <a:gdLst>
                    <a:gd name="T0" fmla="*/ 103 w 94"/>
                    <a:gd name="T1" fmla="*/ 0 h 37"/>
                    <a:gd name="T2" fmla="*/ 200 w 94"/>
                    <a:gd name="T3" fmla="*/ 101 h 37"/>
                    <a:gd name="T4" fmla="*/ 0 w 94"/>
                    <a:gd name="T5" fmla="*/ 63 h 37"/>
                    <a:gd name="T6" fmla="*/ 103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4" name="Freeform 18"/>
                <p:cNvSpPr>
                  <a:spLocks/>
                </p:cNvSpPr>
                <p:nvPr/>
              </p:nvSpPr>
              <p:spPr bwMode="gray">
                <a:xfrm>
                  <a:off x="1364" y="2609"/>
                  <a:ext cx="138" cy="60"/>
                </a:xfrm>
                <a:custGeom>
                  <a:avLst/>
                  <a:gdLst>
                    <a:gd name="T0" fmla="*/ 200 w 94"/>
                    <a:gd name="T1" fmla="*/ 38 h 37"/>
                    <a:gd name="T2" fmla="*/ 0 w 94"/>
                    <a:gd name="T3" fmla="*/ 0 h 37"/>
                    <a:gd name="T4" fmla="*/ 96 w 94"/>
                    <a:gd name="T5" fmla="*/ 101 h 37"/>
                    <a:gd name="T6" fmla="*/ 200 w 94"/>
                    <a:gd name="T7" fmla="*/ 38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5" name="Line 19"/>
                <p:cNvSpPr>
                  <a:spLocks noChangeShapeType="1"/>
                </p:cNvSpPr>
                <p:nvPr/>
              </p:nvSpPr>
              <p:spPr bwMode="gray">
                <a:xfrm flipH="1" flipV="1">
                  <a:off x="1364" y="2609"/>
                  <a:ext cx="130"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6" name="Line 20"/>
                <p:cNvSpPr>
                  <a:spLocks noChangeShapeType="1"/>
                </p:cNvSpPr>
                <p:nvPr/>
              </p:nvSpPr>
              <p:spPr bwMode="gray">
                <a:xfrm flipV="1">
                  <a:off x="1301" y="2609"/>
                  <a:ext cx="63"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7" name="Freeform 21"/>
                <p:cNvSpPr>
                  <a:spLocks/>
                </p:cNvSpPr>
                <p:nvPr/>
              </p:nvSpPr>
              <p:spPr bwMode="gray">
                <a:xfrm>
                  <a:off x="1085" y="2632"/>
                  <a:ext cx="137" cy="62"/>
                </a:xfrm>
                <a:custGeom>
                  <a:avLst/>
                  <a:gdLst>
                    <a:gd name="T0" fmla="*/ 105 w 93"/>
                    <a:gd name="T1" fmla="*/ 0 h 37"/>
                    <a:gd name="T2" fmla="*/ 199 w 93"/>
                    <a:gd name="T3" fmla="*/ 101 h 37"/>
                    <a:gd name="T4" fmla="*/ 0 w 93"/>
                    <a:gd name="T5" fmla="*/ 63 h 37"/>
                    <a:gd name="T6" fmla="*/ 105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8" name="Freeform 22"/>
                <p:cNvSpPr>
                  <a:spLocks/>
                </p:cNvSpPr>
                <p:nvPr/>
              </p:nvSpPr>
              <p:spPr bwMode="gray">
                <a:xfrm>
                  <a:off x="1157" y="2632"/>
                  <a:ext cx="134" cy="62"/>
                </a:xfrm>
                <a:custGeom>
                  <a:avLst/>
                  <a:gdLst>
                    <a:gd name="T0" fmla="*/ 196 w 93"/>
                    <a:gd name="T1" fmla="*/ 25 h 37"/>
                    <a:gd name="T2" fmla="*/ 0 w 93"/>
                    <a:gd name="T3" fmla="*/ 0 h 37"/>
                    <a:gd name="T4" fmla="*/ 93 w 93"/>
                    <a:gd name="T5" fmla="*/ 101 h 37"/>
                    <a:gd name="T6" fmla="*/ 196 w 93"/>
                    <a:gd name="T7" fmla="*/ 25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9" name="Line 23"/>
                <p:cNvSpPr>
                  <a:spLocks noChangeShapeType="1"/>
                </p:cNvSpPr>
                <p:nvPr/>
              </p:nvSpPr>
              <p:spPr bwMode="gray">
                <a:xfrm flipH="1">
                  <a:off x="1494" y="2632"/>
                  <a:ext cx="8" cy="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0" name="Freeform 24"/>
                <p:cNvSpPr>
                  <a:spLocks/>
                </p:cNvSpPr>
                <p:nvPr/>
              </p:nvSpPr>
              <p:spPr bwMode="gray">
                <a:xfrm>
                  <a:off x="1502" y="2269"/>
                  <a:ext cx="135" cy="361"/>
                </a:xfrm>
                <a:custGeom>
                  <a:avLst/>
                  <a:gdLst>
                    <a:gd name="T0" fmla="*/ 199 w 93"/>
                    <a:gd name="T1" fmla="*/ 361 h 221"/>
                    <a:gd name="T2" fmla="*/ 0 w 93"/>
                    <a:gd name="T3" fmla="*/ 596 h 221"/>
                    <a:gd name="T4" fmla="*/ 94 w 93"/>
                    <a:gd name="T5" fmla="*/ 0 h 221"/>
                    <a:gd name="T6" fmla="*/ 199 w 93"/>
                    <a:gd name="T7" fmla="*/ 361 h 221"/>
                    <a:gd name="T8" fmla="*/ 0 60000 65536"/>
                    <a:gd name="T9" fmla="*/ 0 60000 65536"/>
                    <a:gd name="T10" fmla="*/ 0 60000 65536"/>
                    <a:gd name="T11" fmla="*/ 0 60000 65536"/>
                    <a:gd name="T12" fmla="*/ 0 w 93"/>
                    <a:gd name="T13" fmla="*/ 0 h 221"/>
                    <a:gd name="T14" fmla="*/ 93 w 93"/>
                    <a:gd name="T15" fmla="*/ 221 h 221"/>
                  </a:gdLst>
                  <a:ahLst/>
                  <a:cxnLst>
                    <a:cxn ang="T8">
                      <a:pos x="T0" y="T1"/>
                    </a:cxn>
                    <a:cxn ang="T9">
                      <a:pos x="T2" y="T3"/>
                    </a:cxn>
                    <a:cxn ang="T10">
                      <a:pos x="T4" y="T5"/>
                    </a:cxn>
                    <a:cxn ang="T11">
                      <a:pos x="T6" y="T7"/>
                    </a:cxn>
                  </a:cxnLst>
                  <a:rect l="T12" t="T13" r="T14" b="T15"/>
                  <a:pathLst>
                    <a:path w="93" h="221">
                      <a:moveTo>
                        <a:pt x="93" y="134"/>
                      </a:moveTo>
                      <a:lnTo>
                        <a:pt x="0" y="221"/>
                      </a:lnTo>
                      <a:lnTo>
                        <a:pt x="44" y="0"/>
                      </a:lnTo>
                      <a:lnTo>
                        <a:pt x="93" y="13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1" name="Line 25"/>
                <p:cNvSpPr>
                  <a:spLocks noChangeShapeType="1"/>
                </p:cNvSpPr>
                <p:nvPr/>
              </p:nvSpPr>
              <p:spPr bwMode="gray">
                <a:xfrm flipH="1" flipV="1">
                  <a:off x="1157" y="2632"/>
                  <a:ext cx="129" cy="1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2" name="Line 26"/>
                <p:cNvSpPr>
                  <a:spLocks noChangeShapeType="1"/>
                </p:cNvSpPr>
                <p:nvPr/>
              </p:nvSpPr>
              <p:spPr bwMode="gray">
                <a:xfrm flipV="1">
                  <a:off x="1502" y="2489"/>
                  <a:ext cx="135" cy="14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3" name="Line 27"/>
                <p:cNvSpPr>
                  <a:spLocks noChangeShapeType="1"/>
                </p:cNvSpPr>
                <p:nvPr/>
              </p:nvSpPr>
              <p:spPr bwMode="gray">
                <a:xfrm flipV="1">
                  <a:off x="1085" y="2632"/>
                  <a:ext cx="72"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4" name="Line 28"/>
                <p:cNvSpPr>
                  <a:spLocks noChangeShapeType="1"/>
                </p:cNvSpPr>
                <p:nvPr/>
              </p:nvSpPr>
              <p:spPr bwMode="gray">
                <a:xfrm flipV="1">
                  <a:off x="1429" y="2632"/>
                  <a:ext cx="71"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5" name="Freeform 29"/>
                <p:cNvSpPr>
                  <a:spLocks/>
                </p:cNvSpPr>
                <p:nvPr/>
              </p:nvSpPr>
              <p:spPr bwMode="gray">
                <a:xfrm>
                  <a:off x="1222" y="2254"/>
                  <a:ext cx="142" cy="439"/>
                </a:xfrm>
                <a:custGeom>
                  <a:avLst/>
                  <a:gdLst>
                    <a:gd name="T0" fmla="*/ 0 w 98"/>
                    <a:gd name="T1" fmla="*/ 722 h 267"/>
                    <a:gd name="T2" fmla="*/ 209 w 98"/>
                    <a:gd name="T3" fmla="*/ 0 h 267"/>
                    <a:gd name="T4" fmla="*/ 105 w 98"/>
                    <a:gd name="T5" fmla="*/ 646 h 267"/>
                    <a:gd name="T6" fmla="*/ 0 w 98"/>
                    <a:gd name="T7" fmla="*/ 722 h 267"/>
                    <a:gd name="T8" fmla="*/ 0 60000 65536"/>
                    <a:gd name="T9" fmla="*/ 0 60000 65536"/>
                    <a:gd name="T10" fmla="*/ 0 60000 65536"/>
                    <a:gd name="T11" fmla="*/ 0 60000 65536"/>
                    <a:gd name="T12" fmla="*/ 0 w 98"/>
                    <a:gd name="T13" fmla="*/ 0 h 267"/>
                    <a:gd name="T14" fmla="*/ 98 w 98"/>
                    <a:gd name="T15" fmla="*/ 267 h 267"/>
                  </a:gdLst>
                  <a:ahLst/>
                  <a:cxnLst>
                    <a:cxn ang="T8">
                      <a:pos x="T0" y="T1"/>
                    </a:cxn>
                    <a:cxn ang="T9">
                      <a:pos x="T2" y="T3"/>
                    </a:cxn>
                    <a:cxn ang="T10">
                      <a:pos x="T4" y="T5"/>
                    </a:cxn>
                    <a:cxn ang="T11">
                      <a:pos x="T6" y="T7"/>
                    </a:cxn>
                  </a:cxnLst>
                  <a:rect l="T12" t="T13" r="T14" b="T15"/>
                  <a:pathLst>
                    <a:path w="98" h="267">
                      <a:moveTo>
                        <a:pt x="0" y="267"/>
                      </a:moveTo>
                      <a:lnTo>
                        <a:pt x="98" y="0"/>
                      </a:lnTo>
                      <a:lnTo>
                        <a:pt x="49" y="239"/>
                      </a:lnTo>
                      <a:lnTo>
                        <a:pt x="0" y="26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6" name="Line 30"/>
                <p:cNvSpPr>
                  <a:spLocks noChangeShapeType="1"/>
                </p:cNvSpPr>
                <p:nvPr/>
              </p:nvSpPr>
              <p:spPr bwMode="gray">
                <a:xfrm flipH="1">
                  <a:off x="1286" y="2647"/>
                  <a:ext cx="7" cy="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7" name="Freeform 31"/>
                <p:cNvSpPr>
                  <a:spLocks/>
                </p:cNvSpPr>
                <p:nvPr/>
              </p:nvSpPr>
              <p:spPr bwMode="gray">
                <a:xfrm>
                  <a:off x="1293" y="2254"/>
                  <a:ext cx="137" cy="415"/>
                </a:xfrm>
                <a:custGeom>
                  <a:avLst/>
                  <a:gdLst>
                    <a:gd name="T0" fmla="*/ 200 w 94"/>
                    <a:gd name="T1" fmla="*/ 684 h 253"/>
                    <a:gd name="T2" fmla="*/ 0 w 94"/>
                    <a:gd name="T3" fmla="*/ 646 h 253"/>
                    <a:gd name="T4" fmla="*/ 103 w 94"/>
                    <a:gd name="T5" fmla="*/ 0 h 253"/>
                    <a:gd name="T6" fmla="*/ 200 w 94"/>
                    <a:gd name="T7" fmla="*/ 684 h 253"/>
                    <a:gd name="T8" fmla="*/ 0 60000 65536"/>
                    <a:gd name="T9" fmla="*/ 0 60000 65536"/>
                    <a:gd name="T10" fmla="*/ 0 60000 65536"/>
                    <a:gd name="T11" fmla="*/ 0 60000 65536"/>
                    <a:gd name="T12" fmla="*/ 0 w 94"/>
                    <a:gd name="T13" fmla="*/ 0 h 253"/>
                    <a:gd name="T14" fmla="*/ 94 w 94"/>
                    <a:gd name="T15" fmla="*/ 253 h 253"/>
                  </a:gdLst>
                  <a:ahLst/>
                  <a:cxnLst>
                    <a:cxn ang="T8">
                      <a:pos x="T0" y="T1"/>
                    </a:cxn>
                    <a:cxn ang="T9">
                      <a:pos x="T2" y="T3"/>
                    </a:cxn>
                    <a:cxn ang="T10">
                      <a:pos x="T4" y="T5"/>
                    </a:cxn>
                    <a:cxn ang="T11">
                      <a:pos x="T6" y="T7"/>
                    </a:cxn>
                  </a:cxnLst>
                  <a:rect l="T12" t="T13" r="T14" b="T15"/>
                  <a:pathLst>
                    <a:path w="94" h="253">
                      <a:moveTo>
                        <a:pt x="94" y="253"/>
                      </a:moveTo>
                      <a:lnTo>
                        <a:pt x="0" y="239"/>
                      </a:lnTo>
                      <a:lnTo>
                        <a:pt x="49" y="0"/>
                      </a:lnTo>
                      <a:lnTo>
                        <a:pt x="94" y="25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8" name="Line 32"/>
                <p:cNvSpPr>
                  <a:spLocks noChangeShapeType="1"/>
                </p:cNvSpPr>
                <p:nvPr/>
              </p:nvSpPr>
              <p:spPr bwMode="gray">
                <a:xfrm>
                  <a:off x="1293" y="2647"/>
                  <a:ext cx="8" cy="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9" name="Line 33"/>
                <p:cNvSpPr>
                  <a:spLocks noChangeShapeType="1"/>
                </p:cNvSpPr>
                <p:nvPr/>
              </p:nvSpPr>
              <p:spPr bwMode="gray">
                <a:xfrm flipH="1" flipV="1">
                  <a:off x="1293" y="2647"/>
                  <a:ext cx="137"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0" name="Line 34"/>
                <p:cNvSpPr>
                  <a:spLocks noChangeShapeType="1"/>
                </p:cNvSpPr>
                <p:nvPr/>
              </p:nvSpPr>
              <p:spPr bwMode="gray">
                <a:xfrm flipV="1">
                  <a:off x="1222" y="2647"/>
                  <a:ext cx="71" cy="4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1" name="Freeform 35"/>
                <p:cNvSpPr>
                  <a:spLocks/>
                </p:cNvSpPr>
                <p:nvPr/>
              </p:nvSpPr>
              <p:spPr bwMode="gray">
                <a:xfrm>
                  <a:off x="1565" y="2269"/>
                  <a:ext cx="138" cy="218"/>
                </a:xfrm>
                <a:custGeom>
                  <a:avLst/>
                  <a:gdLst>
                    <a:gd name="T0" fmla="*/ 103 w 94"/>
                    <a:gd name="T1" fmla="*/ 361 h 134"/>
                    <a:gd name="T2" fmla="*/ 200 w 94"/>
                    <a:gd name="T3" fmla="*/ 51 h 134"/>
                    <a:gd name="T4" fmla="*/ 0 w 94"/>
                    <a:gd name="T5" fmla="*/ 0 h 134"/>
                    <a:gd name="T6" fmla="*/ 103 w 94"/>
                    <a:gd name="T7" fmla="*/ 361 h 134"/>
                    <a:gd name="T8" fmla="*/ 0 60000 65536"/>
                    <a:gd name="T9" fmla="*/ 0 60000 65536"/>
                    <a:gd name="T10" fmla="*/ 0 60000 65536"/>
                    <a:gd name="T11" fmla="*/ 0 60000 65536"/>
                    <a:gd name="T12" fmla="*/ 0 w 94"/>
                    <a:gd name="T13" fmla="*/ 0 h 134"/>
                    <a:gd name="T14" fmla="*/ 94 w 94"/>
                    <a:gd name="T15" fmla="*/ 134 h 134"/>
                  </a:gdLst>
                  <a:ahLst/>
                  <a:cxnLst>
                    <a:cxn ang="T8">
                      <a:pos x="T0" y="T1"/>
                    </a:cxn>
                    <a:cxn ang="T9">
                      <a:pos x="T2" y="T3"/>
                    </a:cxn>
                    <a:cxn ang="T10">
                      <a:pos x="T4" y="T5"/>
                    </a:cxn>
                    <a:cxn ang="T11">
                      <a:pos x="T6" y="T7"/>
                    </a:cxn>
                  </a:cxnLst>
                  <a:rect l="T12" t="T13" r="T14" b="T15"/>
                  <a:pathLst>
                    <a:path w="94" h="134">
                      <a:moveTo>
                        <a:pt x="49" y="134"/>
                      </a:moveTo>
                      <a:lnTo>
                        <a:pt x="94" y="19"/>
                      </a:lnTo>
                      <a:lnTo>
                        <a:pt x="0" y="0"/>
                      </a:lnTo>
                      <a:lnTo>
                        <a:pt x="49" y="13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2" name="Freeform 36"/>
                <p:cNvSpPr>
                  <a:spLocks/>
                </p:cNvSpPr>
                <p:nvPr/>
              </p:nvSpPr>
              <p:spPr bwMode="gray">
                <a:xfrm>
                  <a:off x="1637" y="2300"/>
                  <a:ext cx="137" cy="197"/>
                </a:xfrm>
                <a:custGeom>
                  <a:avLst/>
                  <a:gdLst>
                    <a:gd name="T0" fmla="*/ 200 w 94"/>
                    <a:gd name="T1" fmla="*/ 323 h 119"/>
                    <a:gd name="T2" fmla="*/ 0 w 94"/>
                    <a:gd name="T3" fmla="*/ 311 h 119"/>
                    <a:gd name="T4" fmla="*/ 96 w 94"/>
                    <a:gd name="T5" fmla="*/ 0 h 119"/>
                    <a:gd name="T6" fmla="*/ 200 w 94"/>
                    <a:gd name="T7" fmla="*/ 323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119"/>
                      </a:moveTo>
                      <a:lnTo>
                        <a:pt x="0" y="115"/>
                      </a:lnTo>
                      <a:lnTo>
                        <a:pt x="45" y="0"/>
                      </a:lnTo>
                      <a:lnTo>
                        <a:pt x="94" y="119"/>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3" name="Line 37"/>
                <p:cNvSpPr>
                  <a:spLocks noChangeShapeType="1"/>
                </p:cNvSpPr>
                <p:nvPr/>
              </p:nvSpPr>
              <p:spPr bwMode="gray">
                <a:xfrm>
                  <a:off x="1637" y="2489"/>
                  <a:ext cx="137" cy="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4" name="Freeform 38"/>
                <p:cNvSpPr>
                  <a:spLocks/>
                </p:cNvSpPr>
                <p:nvPr/>
              </p:nvSpPr>
              <p:spPr bwMode="gray">
                <a:xfrm>
                  <a:off x="1019" y="2669"/>
                  <a:ext cx="138" cy="62"/>
                </a:xfrm>
                <a:custGeom>
                  <a:avLst/>
                  <a:gdLst>
                    <a:gd name="T0" fmla="*/ 97 w 94"/>
                    <a:gd name="T1" fmla="*/ 0 h 37"/>
                    <a:gd name="T2" fmla="*/ 203 w 94"/>
                    <a:gd name="T3" fmla="*/ 101 h 37"/>
                    <a:gd name="T4" fmla="*/ 0 w 94"/>
                    <a:gd name="T5" fmla="*/ 63 h 37"/>
                    <a:gd name="T6" fmla="*/ 9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5" name="Freeform 39"/>
                <p:cNvSpPr>
                  <a:spLocks/>
                </p:cNvSpPr>
                <p:nvPr/>
              </p:nvSpPr>
              <p:spPr bwMode="gray">
                <a:xfrm>
                  <a:off x="1085" y="2669"/>
                  <a:ext cx="137" cy="62"/>
                </a:xfrm>
                <a:custGeom>
                  <a:avLst/>
                  <a:gdLst>
                    <a:gd name="T0" fmla="*/ 199 w 93"/>
                    <a:gd name="T1" fmla="*/ 38 h 37"/>
                    <a:gd name="T2" fmla="*/ 0 w 93"/>
                    <a:gd name="T3" fmla="*/ 0 h 37"/>
                    <a:gd name="T4" fmla="*/ 105 w 93"/>
                    <a:gd name="T5" fmla="*/ 101 h 37"/>
                    <a:gd name="T6" fmla="*/ 199 w 93"/>
                    <a:gd name="T7" fmla="*/ 38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6" name="Freeform 40"/>
                <p:cNvSpPr>
                  <a:spLocks/>
                </p:cNvSpPr>
                <p:nvPr/>
              </p:nvSpPr>
              <p:spPr bwMode="gray">
                <a:xfrm>
                  <a:off x="1364" y="2013"/>
                  <a:ext cx="138" cy="657"/>
                </a:xfrm>
                <a:custGeom>
                  <a:avLst/>
                  <a:gdLst>
                    <a:gd name="T0" fmla="*/ 0 w 94"/>
                    <a:gd name="T1" fmla="*/ 398 h 400"/>
                    <a:gd name="T2" fmla="*/ 200 w 94"/>
                    <a:gd name="T3" fmla="*/ 0 h 400"/>
                    <a:gd name="T4" fmla="*/ 96 w 94"/>
                    <a:gd name="T5" fmla="*/ 1082 h 400"/>
                    <a:gd name="T6" fmla="*/ 0 w 94"/>
                    <a:gd name="T7" fmla="*/ 398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0" y="147"/>
                      </a:moveTo>
                      <a:lnTo>
                        <a:pt x="94" y="0"/>
                      </a:lnTo>
                      <a:lnTo>
                        <a:pt x="45" y="400"/>
                      </a:lnTo>
                      <a:lnTo>
                        <a:pt x="0" y="14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7" name="Line 41"/>
                <p:cNvSpPr>
                  <a:spLocks noChangeShapeType="1"/>
                </p:cNvSpPr>
                <p:nvPr/>
              </p:nvSpPr>
              <p:spPr bwMode="gray">
                <a:xfrm flipH="1" flipV="1">
                  <a:off x="1085" y="2669"/>
                  <a:ext cx="137" cy="2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8" name="Line 42"/>
                <p:cNvSpPr>
                  <a:spLocks noChangeShapeType="1"/>
                </p:cNvSpPr>
                <p:nvPr/>
              </p:nvSpPr>
              <p:spPr bwMode="gray">
                <a:xfrm flipV="1">
                  <a:off x="1019" y="2669"/>
                  <a:ext cx="66"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9" name="Line 43"/>
                <p:cNvSpPr>
                  <a:spLocks noChangeShapeType="1"/>
                </p:cNvSpPr>
                <p:nvPr/>
              </p:nvSpPr>
              <p:spPr bwMode="gray">
                <a:xfrm>
                  <a:off x="1364" y="2254"/>
                  <a:ext cx="66" cy="41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70" name="Freeform 44"/>
                <p:cNvSpPr>
                  <a:spLocks/>
                </p:cNvSpPr>
                <p:nvPr/>
              </p:nvSpPr>
              <p:spPr bwMode="gray">
                <a:xfrm>
                  <a:off x="1703" y="2300"/>
                  <a:ext cx="142" cy="197"/>
                </a:xfrm>
                <a:custGeom>
                  <a:avLst/>
                  <a:gdLst>
                    <a:gd name="T0" fmla="*/ 105 w 98"/>
                    <a:gd name="T1" fmla="*/ 323 h 119"/>
                    <a:gd name="T2" fmla="*/ 209 w 98"/>
                    <a:gd name="T3" fmla="*/ 72 h 119"/>
                    <a:gd name="T4" fmla="*/ 0 w 98"/>
                    <a:gd name="T5" fmla="*/ 0 h 119"/>
                    <a:gd name="T6" fmla="*/ 105 w 98"/>
                    <a:gd name="T7" fmla="*/ 323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119"/>
                      </a:moveTo>
                      <a:lnTo>
                        <a:pt x="98" y="27"/>
                      </a:lnTo>
                      <a:lnTo>
                        <a:pt x="0" y="0"/>
                      </a:lnTo>
                      <a:lnTo>
                        <a:pt x="49" y="119"/>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71" name="Freeform 45"/>
                <p:cNvSpPr>
                  <a:spLocks/>
                </p:cNvSpPr>
                <p:nvPr/>
              </p:nvSpPr>
              <p:spPr bwMode="gray">
                <a:xfrm>
                  <a:off x="1774" y="2343"/>
                  <a:ext cx="138" cy="161"/>
                </a:xfrm>
                <a:custGeom>
                  <a:avLst/>
                  <a:gdLst>
                    <a:gd name="T0" fmla="*/ 200 w 94"/>
                    <a:gd name="T1" fmla="*/ 264 h 97"/>
                    <a:gd name="T2" fmla="*/ 0 w 94"/>
                    <a:gd name="T3" fmla="*/ 251 h 97"/>
                    <a:gd name="T4" fmla="*/ 103 w 94"/>
                    <a:gd name="T5" fmla="*/ 0 h 97"/>
                    <a:gd name="T6" fmla="*/ 200 w 94"/>
                    <a:gd name="T7" fmla="*/ 264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92"/>
                      </a:lnTo>
                      <a:lnTo>
                        <a:pt x="49" y="0"/>
                      </a:lnTo>
                      <a:lnTo>
                        <a:pt x="94" y="9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72" name="Line 46"/>
                <p:cNvSpPr>
                  <a:spLocks noChangeShapeType="1"/>
                </p:cNvSpPr>
                <p:nvPr/>
              </p:nvSpPr>
              <p:spPr bwMode="gray">
                <a:xfrm>
                  <a:off x="1774" y="2496"/>
                  <a:ext cx="138" cy="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73" name="Line 47"/>
                <p:cNvSpPr>
                  <a:spLocks noChangeShapeType="1"/>
                </p:cNvSpPr>
                <p:nvPr/>
              </p:nvSpPr>
              <p:spPr bwMode="gray">
                <a:xfrm>
                  <a:off x="1703" y="2300"/>
                  <a:ext cx="71" cy="19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74" name="Freeform 48"/>
                <p:cNvSpPr>
                  <a:spLocks/>
                </p:cNvSpPr>
                <p:nvPr/>
              </p:nvSpPr>
              <p:spPr bwMode="gray">
                <a:xfrm>
                  <a:off x="1157" y="2020"/>
                  <a:ext cx="134" cy="711"/>
                </a:xfrm>
                <a:custGeom>
                  <a:avLst/>
                  <a:gdLst>
                    <a:gd name="T0" fmla="*/ 0 w 93"/>
                    <a:gd name="T1" fmla="*/ 1170 h 432"/>
                    <a:gd name="T2" fmla="*/ 196 w 93"/>
                    <a:gd name="T3" fmla="*/ 0 h 432"/>
                    <a:gd name="T4" fmla="*/ 93 w 93"/>
                    <a:gd name="T5" fmla="*/ 1108 h 432"/>
                    <a:gd name="T6" fmla="*/ 0 w 93"/>
                    <a:gd name="T7" fmla="*/ 1170 h 432"/>
                    <a:gd name="T8" fmla="*/ 0 60000 65536"/>
                    <a:gd name="T9" fmla="*/ 0 60000 65536"/>
                    <a:gd name="T10" fmla="*/ 0 60000 65536"/>
                    <a:gd name="T11" fmla="*/ 0 60000 65536"/>
                    <a:gd name="T12" fmla="*/ 0 w 93"/>
                    <a:gd name="T13" fmla="*/ 0 h 432"/>
                    <a:gd name="T14" fmla="*/ 93 w 93"/>
                    <a:gd name="T15" fmla="*/ 432 h 432"/>
                  </a:gdLst>
                  <a:ahLst/>
                  <a:cxnLst>
                    <a:cxn ang="T8">
                      <a:pos x="T0" y="T1"/>
                    </a:cxn>
                    <a:cxn ang="T9">
                      <a:pos x="T2" y="T3"/>
                    </a:cxn>
                    <a:cxn ang="T10">
                      <a:pos x="T4" y="T5"/>
                    </a:cxn>
                    <a:cxn ang="T11">
                      <a:pos x="T6" y="T7"/>
                    </a:cxn>
                  </a:cxnLst>
                  <a:rect l="T12" t="T13" r="T14" b="T15"/>
                  <a:pathLst>
                    <a:path w="93" h="432">
                      <a:moveTo>
                        <a:pt x="0" y="432"/>
                      </a:moveTo>
                      <a:lnTo>
                        <a:pt x="93" y="0"/>
                      </a:lnTo>
                      <a:lnTo>
                        <a:pt x="44" y="409"/>
                      </a:lnTo>
                      <a:lnTo>
                        <a:pt x="0" y="43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75" name="Line 49"/>
                <p:cNvSpPr>
                  <a:spLocks noChangeShapeType="1"/>
                </p:cNvSpPr>
                <p:nvPr/>
              </p:nvSpPr>
              <p:spPr bwMode="gray">
                <a:xfrm>
                  <a:off x="1222" y="2693"/>
                  <a:ext cx="0" cy="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76" name="Freeform 50"/>
                <p:cNvSpPr>
                  <a:spLocks/>
                </p:cNvSpPr>
                <p:nvPr/>
              </p:nvSpPr>
              <p:spPr bwMode="gray">
                <a:xfrm>
                  <a:off x="1222" y="2020"/>
                  <a:ext cx="142" cy="673"/>
                </a:xfrm>
                <a:custGeom>
                  <a:avLst/>
                  <a:gdLst>
                    <a:gd name="T0" fmla="*/ 209 w 98"/>
                    <a:gd name="T1" fmla="*/ 385 h 409"/>
                    <a:gd name="T2" fmla="*/ 0 w 98"/>
                    <a:gd name="T3" fmla="*/ 1107 h 409"/>
                    <a:gd name="T4" fmla="*/ 105 w 98"/>
                    <a:gd name="T5" fmla="*/ 0 h 409"/>
                    <a:gd name="T6" fmla="*/ 209 w 98"/>
                    <a:gd name="T7" fmla="*/ 385 h 409"/>
                    <a:gd name="T8" fmla="*/ 0 60000 65536"/>
                    <a:gd name="T9" fmla="*/ 0 60000 65536"/>
                    <a:gd name="T10" fmla="*/ 0 60000 65536"/>
                    <a:gd name="T11" fmla="*/ 0 60000 65536"/>
                    <a:gd name="T12" fmla="*/ 0 w 98"/>
                    <a:gd name="T13" fmla="*/ 0 h 409"/>
                    <a:gd name="T14" fmla="*/ 98 w 98"/>
                    <a:gd name="T15" fmla="*/ 409 h 409"/>
                  </a:gdLst>
                  <a:ahLst/>
                  <a:cxnLst>
                    <a:cxn ang="T8">
                      <a:pos x="T0" y="T1"/>
                    </a:cxn>
                    <a:cxn ang="T9">
                      <a:pos x="T2" y="T3"/>
                    </a:cxn>
                    <a:cxn ang="T10">
                      <a:pos x="T4" y="T5"/>
                    </a:cxn>
                    <a:cxn ang="T11">
                      <a:pos x="T6" y="T7"/>
                    </a:cxn>
                  </a:cxnLst>
                  <a:rect l="T12" t="T13" r="T14" b="T15"/>
                  <a:pathLst>
                    <a:path w="98" h="409">
                      <a:moveTo>
                        <a:pt x="98" y="142"/>
                      </a:moveTo>
                      <a:lnTo>
                        <a:pt x="0" y="409"/>
                      </a:lnTo>
                      <a:lnTo>
                        <a:pt x="49" y="0"/>
                      </a:lnTo>
                      <a:lnTo>
                        <a:pt x="98" y="14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77" name="Line 51"/>
                <p:cNvSpPr>
                  <a:spLocks noChangeShapeType="1"/>
                </p:cNvSpPr>
                <p:nvPr/>
              </p:nvSpPr>
              <p:spPr bwMode="gray">
                <a:xfrm flipV="1">
                  <a:off x="1157" y="2693"/>
                  <a:ext cx="63"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78" name="Line 52"/>
                <p:cNvSpPr>
                  <a:spLocks noChangeShapeType="1"/>
                </p:cNvSpPr>
                <p:nvPr/>
              </p:nvSpPr>
              <p:spPr bwMode="gray">
                <a:xfrm flipH="1">
                  <a:off x="1222" y="2254"/>
                  <a:ext cx="142" cy="4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79" name="Freeform 53"/>
                <p:cNvSpPr>
                  <a:spLocks/>
                </p:cNvSpPr>
                <p:nvPr/>
              </p:nvSpPr>
              <p:spPr bwMode="gray">
                <a:xfrm>
                  <a:off x="1845" y="2343"/>
                  <a:ext cx="138" cy="161"/>
                </a:xfrm>
                <a:custGeom>
                  <a:avLst/>
                  <a:gdLst>
                    <a:gd name="T0" fmla="*/ 96 w 94"/>
                    <a:gd name="T1" fmla="*/ 264 h 97"/>
                    <a:gd name="T2" fmla="*/ 200 w 94"/>
                    <a:gd name="T3" fmla="*/ 0 h 97"/>
                    <a:gd name="T4" fmla="*/ 0 w 94"/>
                    <a:gd name="T5" fmla="*/ 0 h 97"/>
                    <a:gd name="T6" fmla="*/ 96 w 94"/>
                    <a:gd name="T7" fmla="*/ 264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45" y="97"/>
                      </a:moveTo>
                      <a:lnTo>
                        <a:pt x="94" y="0"/>
                      </a:lnTo>
                      <a:lnTo>
                        <a:pt x="0" y="0"/>
                      </a:lnTo>
                      <a:lnTo>
                        <a:pt x="45" y="9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80" name="Freeform 54"/>
                <p:cNvSpPr>
                  <a:spLocks/>
                </p:cNvSpPr>
                <p:nvPr/>
              </p:nvSpPr>
              <p:spPr bwMode="gray">
                <a:xfrm>
                  <a:off x="1912" y="2343"/>
                  <a:ext cx="135" cy="161"/>
                </a:xfrm>
                <a:custGeom>
                  <a:avLst/>
                  <a:gdLst>
                    <a:gd name="T0" fmla="*/ 199 w 93"/>
                    <a:gd name="T1" fmla="*/ 201 h 97"/>
                    <a:gd name="T2" fmla="*/ 0 w 93"/>
                    <a:gd name="T3" fmla="*/ 264 h 97"/>
                    <a:gd name="T4" fmla="*/ 105 w 93"/>
                    <a:gd name="T5" fmla="*/ 0 h 97"/>
                    <a:gd name="T6" fmla="*/ 199 w 93"/>
                    <a:gd name="T7" fmla="*/ 201 h 97"/>
                    <a:gd name="T8" fmla="*/ 0 60000 65536"/>
                    <a:gd name="T9" fmla="*/ 0 60000 65536"/>
                    <a:gd name="T10" fmla="*/ 0 60000 65536"/>
                    <a:gd name="T11" fmla="*/ 0 60000 65536"/>
                    <a:gd name="T12" fmla="*/ 0 w 93"/>
                    <a:gd name="T13" fmla="*/ 0 h 97"/>
                    <a:gd name="T14" fmla="*/ 93 w 93"/>
                    <a:gd name="T15" fmla="*/ 97 h 97"/>
                  </a:gdLst>
                  <a:ahLst/>
                  <a:cxnLst>
                    <a:cxn ang="T8">
                      <a:pos x="T0" y="T1"/>
                    </a:cxn>
                    <a:cxn ang="T9">
                      <a:pos x="T2" y="T3"/>
                    </a:cxn>
                    <a:cxn ang="T10">
                      <a:pos x="T4" y="T5"/>
                    </a:cxn>
                    <a:cxn ang="T11">
                      <a:pos x="T6" y="T7"/>
                    </a:cxn>
                  </a:cxnLst>
                  <a:rect l="T12" t="T13" r="T14" b="T15"/>
                  <a:pathLst>
                    <a:path w="93" h="97">
                      <a:moveTo>
                        <a:pt x="93" y="74"/>
                      </a:moveTo>
                      <a:lnTo>
                        <a:pt x="0" y="97"/>
                      </a:lnTo>
                      <a:lnTo>
                        <a:pt x="49" y="0"/>
                      </a:lnTo>
                      <a:lnTo>
                        <a:pt x="93" y="7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81" name="Line 55"/>
                <p:cNvSpPr>
                  <a:spLocks noChangeShapeType="1"/>
                </p:cNvSpPr>
                <p:nvPr/>
              </p:nvSpPr>
              <p:spPr bwMode="gray">
                <a:xfrm flipV="1">
                  <a:off x="1912" y="2466"/>
                  <a:ext cx="135"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82" name="Line 56"/>
                <p:cNvSpPr>
                  <a:spLocks noChangeShapeType="1"/>
                </p:cNvSpPr>
                <p:nvPr/>
              </p:nvSpPr>
              <p:spPr bwMode="gray">
                <a:xfrm>
                  <a:off x="1845" y="2343"/>
                  <a:ext cx="67" cy="161"/>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83" name="Freeform 57"/>
                <p:cNvSpPr>
                  <a:spLocks/>
                </p:cNvSpPr>
                <p:nvPr/>
              </p:nvSpPr>
              <p:spPr bwMode="gray">
                <a:xfrm>
                  <a:off x="948" y="2708"/>
                  <a:ext cx="137" cy="60"/>
                </a:xfrm>
                <a:custGeom>
                  <a:avLst/>
                  <a:gdLst>
                    <a:gd name="T0" fmla="*/ 103 w 94"/>
                    <a:gd name="T1" fmla="*/ 0 h 37"/>
                    <a:gd name="T2" fmla="*/ 200 w 94"/>
                    <a:gd name="T3" fmla="*/ 101 h 37"/>
                    <a:gd name="T4" fmla="*/ 0 w 94"/>
                    <a:gd name="T5" fmla="*/ 63 h 37"/>
                    <a:gd name="T6" fmla="*/ 103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84" name="Freeform 58"/>
                <p:cNvSpPr>
                  <a:spLocks/>
                </p:cNvSpPr>
                <p:nvPr/>
              </p:nvSpPr>
              <p:spPr bwMode="gray">
                <a:xfrm>
                  <a:off x="1019" y="2708"/>
                  <a:ext cx="138" cy="60"/>
                </a:xfrm>
                <a:custGeom>
                  <a:avLst/>
                  <a:gdLst>
                    <a:gd name="T0" fmla="*/ 203 w 94"/>
                    <a:gd name="T1" fmla="*/ 38 h 37"/>
                    <a:gd name="T2" fmla="*/ 0 w 94"/>
                    <a:gd name="T3" fmla="*/ 0 h 37"/>
                    <a:gd name="T4" fmla="*/ 97 w 94"/>
                    <a:gd name="T5" fmla="*/ 101 h 37"/>
                    <a:gd name="T6" fmla="*/ 203 w 94"/>
                    <a:gd name="T7" fmla="*/ 38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85" name="Line 59"/>
                <p:cNvSpPr>
                  <a:spLocks noChangeShapeType="1"/>
                </p:cNvSpPr>
                <p:nvPr/>
              </p:nvSpPr>
              <p:spPr bwMode="gray">
                <a:xfrm flipH="1" flipV="1">
                  <a:off x="1019" y="2708"/>
                  <a:ext cx="130"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86" name="Line 60"/>
                <p:cNvSpPr>
                  <a:spLocks noChangeShapeType="1"/>
                </p:cNvSpPr>
                <p:nvPr/>
              </p:nvSpPr>
              <p:spPr bwMode="gray">
                <a:xfrm flipV="1">
                  <a:off x="955" y="2708"/>
                  <a:ext cx="64"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87" name="Freeform 61"/>
                <p:cNvSpPr>
                  <a:spLocks/>
                </p:cNvSpPr>
                <p:nvPr/>
              </p:nvSpPr>
              <p:spPr bwMode="gray">
                <a:xfrm>
                  <a:off x="1502" y="1998"/>
                  <a:ext cx="135" cy="272"/>
                </a:xfrm>
                <a:custGeom>
                  <a:avLst/>
                  <a:gdLst>
                    <a:gd name="T0" fmla="*/ 94 w 93"/>
                    <a:gd name="T1" fmla="*/ 448 h 165"/>
                    <a:gd name="T2" fmla="*/ 199 w 93"/>
                    <a:gd name="T3" fmla="*/ 0 h 165"/>
                    <a:gd name="T4" fmla="*/ 0 w 93"/>
                    <a:gd name="T5" fmla="*/ 25 h 165"/>
                    <a:gd name="T6" fmla="*/ 94 w 93"/>
                    <a:gd name="T7" fmla="*/ 448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44" y="165"/>
                      </a:moveTo>
                      <a:lnTo>
                        <a:pt x="93" y="0"/>
                      </a:lnTo>
                      <a:lnTo>
                        <a:pt x="0" y="9"/>
                      </a:lnTo>
                      <a:lnTo>
                        <a:pt x="44" y="16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88" name="Freeform 62"/>
                <p:cNvSpPr>
                  <a:spLocks/>
                </p:cNvSpPr>
                <p:nvPr/>
              </p:nvSpPr>
              <p:spPr bwMode="gray">
                <a:xfrm>
                  <a:off x="1565" y="1998"/>
                  <a:ext cx="138" cy="302"/>
                </a:xfrm>
                <a:custGeom>
                  <a:avLst/>
                  <a:gdLst>
                    <a:gd name="T0" fmla="*/ 200 w 94"/>
                    <a:gd name="T1" fmla="*/ 499 h 184"/>
                    <a:gd name="T2" fmla="*/ 0 w 94"/>
                    <a:gd name="T3" fmla="*/ 448 h 184"/>
                    <a:gd name="T4" fmla="*/ 103 w 94"/>
                    <a:gd name="T5" fmla="*/ 0 h 184"/>
                    <a:gd name="T6" fmla="*/ 200 w 94"/>
                    <a:gd name="T7" fmla="*/ 499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94" y="184"/>
                      </a:moveTo>
                      <a:lnTo>
                        <a:pt x="0" y="165"/>
                      </a:lnTo>
                      <a:lnTo>
                        <a:pt x="49" y="0"/>
                      </a:lnTo>
                      <a:lnTo>
                        <a:pt x="94" y="18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89" name="Line 63"/>
                <p:cNvSpPr>
                  <a:spLocks noChangeShapeType="1"/>
                </p:cNvSpPr>
                <p:nvPr/>
              </p:nvSpPr>
              <p:spPr bwMode="gray">
                <a:xfrm flipH="1" flipV="1">
                  <a:off x="1565" y="2269"/>
                  <a:ext cx="138" cy="3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90" name="Freeform 64"/>
                <p:cNvSpPr>
                  <a:spLocks/>
                </p:cNvSpPr>
                <p:nvPr/>
              </p:nvSpPr>
              <p:spPr bwMode="gray">
                <a:xfrm>
                  <a:off x="1983" y="2343"/>
                  <a:ext cx="135" cy="123"/>
                </a:xfrm>
                <a:custGeom>
                  <a:avLst/>
                  <a:gdLst>
                    <a:gd name="T0" fmla="*/ 94 w 93"/>
                    <a:gd name="T1" fmla="*/ 201 h 74"/>
                    <a:gd name="T2" fmla="*/ 199 w 93"/>
                    <a:gd name="T3" fmla="*/ 63 h 74"/>
                    <a:gd name="T4" fmla="*/ 0 w 93"/>
                    <a:gd name="T5" fmla="*/ 0 h 74"/>
                    <a:gd name="T6" fmla="*/ 94 w 93"/>
                    <a:gd name="T7" fmla="*/ 201 h 74"/>
                    <a:gd name="T8" fmla="*/ 0 60000 65536"/>
                    <a:gd name="T9" fmla="*/ 0 60000 65536"/>
                    <a:gd name="T10" fmla="*/ 0 60000 65536"/>
                    <a:gd name="T11" fmla="*/ 0 60000 65536"/>
                    <a:gd name="T12" fmla="*/ 0 w 93"/>
                    <a:gd name="T13" fmla="*/ 0 h 74"/>
                    <a:gd name="T14" fmla="*/ 93 w 93"/>
                    <a:gd name="T15" fmla="*/ 74 h 74"/>
                  </a:gdLst>
                  <a:ahLst/>
                  <a:cxnLst>
                    <a:cxn ang="T8">
                      <a:pos x="T0" y="T1"/>
                    </a:cxn>
                    <a:cxn ang="T9">
                      <a:pos x="T2" y="T3"/>
                    </a:cxn>
                    <a:cxn ang="T10">
                      <a:pos x="T4" y="T5"/>
                    </a:cxn>
                    <a:cxn ang="T11">
                      <a:pos x="T6" y="T7"/>
                    </a:cxn>
                  </a:cxnLst>
                  <a:rect l="T12" t="T13" r="T14" b="T15"/>
                  <a:pathLst>
                    <a:path w="93" h="74">
                      <a:moveTo>
                        <a:pt x="44" y="74"/>
                      </a:moveTo>
                      <a:lnTo>
                        <a:pt x="93" y="23"/>
                      </a:lnTo>
                      <a:lnTo>
                        <a:pt x="0" y="0"/>
                      </a:lnTo>
                      <a:lnTo>
                        <a:pt x="44" y="7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91" name="Freeform 65"/>
                <p:cNvSpPr>
                  <a:spLocks/>
                </p:cNvSpPr>
                <p:nvPr/>
              </p:nvSpPr>
              <p:spPr bwMode="gray">
                <a:xfrm>
                  <a:off x="2047" y="2382"/>
                  <a:ext cx="142" cy="84"/>
                </a:xfrm>
                <a:custGeom>
                  <a:avLst/>
                  <a:gdLst>
                    <a:gd name="T0" fmla="*/ 209 w 98"/>
                    <a:gd name="T1" fmla="*/ 125 h 51"/>
                    <a:gd name="T2" fmla="*/ 0 w 98"/>
                    <a:gd name="T3" fmla="*/ 138 h 51"/>
                    <a:gd name="T4" fmla="*/ 105 w 98"/>
                    <a:gd name="T5" fmla="*/ 0 h 51"/>
                    <a:gd name="T6" fmla="*/ 209 w 98"/>
                    <a:gd name="T7" fmla="*/ 125 h 51"/>
                    <a:gd name="T8" fmla="*/ 0 60000 65536"/>
                    <a:gd name="T9" fmla="*/ 0 60000 65536"/>
                    <a:gd name="T10" fmla="*/ 0 60000 65536"/>
                    <a:gd name="T11" fmla="*/ 0 60000 65536"/>
                    <a:gd name="T12" fmla="*/ 0 w 98"/>
                    <a:gd name="T13" fmla="*/ 0 h 51"/>
                    <a:gd name="T14" fmla="*/ 98 w 98"/>
                    <a:gd name="T15" fmla="*/ 51 h 51"/>
                  </a:gdLst>
                  <a:ahLst/>
                  <a:cxnLst>
                    <a:cxn ang="T8">
                      <a:pos x="T0" y="T1"/>
                    </a:cxn>
                    <a:cxn ang="T9">
                      <a:pos x="T2" y="T3"/>
                    </a:cxn>
                    <a:cxn ang="T10">
                      <a:pos x="T4" y="T5"/>
                    </a:cxn>
                    <a:cxn ang="T11">
                      <a:pos x="T6" y="T7"/>
                    </a:cxn>
                  </a:cxnLst>
                  <a:rect l="T12" t="T13" r="T14" b="T15"/>
                  <a:pathLst>
                    <a:path w="98" h="51">
                      <a:moveTo>
                        <a:pt x="98" y="46"/>
                      </a:moveTo>
                      <a:lnTo>
                        <a:pt x="0" y="51"/>
                      </a:lnTo>
                      <a:lnTo>
                        <a:pt x="49" y="0"/>
                      </a:lnTo>
                      <a:lnTo>
                        <a:pt x="98" y="4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92" name="Line 66"/>
                <p:cNvSpPr>
                  <a:spLocks noChangeShapeType="1"/>
                </p:cNvSpPr>
                <p:nvPr/>
              </p:nvSpPr>
              <p:spPr bwMode="gray">
                <a:xfrm flipV="1">
                  <a:off x="2047" y="2457"/>
                  <a:ext cx="142" cy="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93" name="Line 67"/>
                <p:cNvSpPr>
                  <a:spLocks noChangeShapeType="1"/>
                </p:cNvSpPr>
                <p:nvPr/>
              </p:nvSpPr>
              <p:spPr bwMode="gray">
                <a:xfrm>
                  <a:off x="1983" y="2343"/>
                  <a:ext cx="64" cy="1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94" name="Freeform 68"/>
                <p:cNvSpPr>
                  <a:spLocks/>
                </p:cNvSpPr>
                <p:nvPr/>
              </p:nvSpPr>
              <p:spPr bwMode="gray">
                <a:xfrm>
                  <a:off x="1085" y="1793"/>
                  <a:ext cx="137" cy="975"/>
                </a:xfrm>
                <a:custGeom>
                  <a:avLst/>
                  <a:gdLst>
                    <a:gd name="T0" fmla="*/ 0 w 93"/>
                    <a:gd name="T1" fmla="*/ 1606 h 593"/>
                    <a:gd name="T2" fmla="*/ 199 w 93"/>
                    <a:gd name="T3" fmla="*/ 0 h 593"/>
                    <a:gd name="T4" fmla="*/ 105 w 93"/>
                    <a:gd name="T5" fmla="*/ 1544 h 593"/>
                    <a:gd name="T6" fmla="*/ 0 w 93"/>
                    <a:gd name="T7" fmla="*/ 1606 h 593"/>
                    <a:gd name="T8" fmla="*/ 0 60000 65536"/>
                    <a:gd name="T9" fmla="*/ 0 60000 65536"/>
                    <a:gd name="T10" fmla="*/ 0 60000 65536"/>
                    <a:gd name="T11" fmla="*/ 0 60000 65536"/>
                    <a:gd name="T12" fmla="*/ 0 w 93"/>
                    <a:gd name="T13" fmla="*/ 0 h 593"/>
                    <a:gd name="T14" fmla="*/ 93 w 93"/>
                    <a:gd name="T15" fmla="*/ 593 h 593"/>
                  </a:gdLst>
                  <a:ahLst/>
                  <a:cxnLst>
                    <a:cxn ang="T8">
                      <a:pos x="T0" y="T1"/>
                    </a:cxn>
                    <a:cxn ang="T9">
                      <a:pos x="T2" y="T3"/>
                    </a:cxn>
                    <a:cxn ang="T10">
                      <a:pos x="T4" y="T5"/>
                    </a:cxn>
                    <a:cxn ang="T11">
                      <a:pos x="T6" y="T7"/>
                    </a:cxn>
                  </a:cxnLst>
                  <a:rect l="T12" t="T13" r="T14" b="T15"/>
                  <a:pathLst>
                    <a:path w="93" h="593">
                      <a:moveTo>
                        <a:pt x="0" y="593"/>
                      </a:moveTo>
                      <a:lnTo>
                        <a:pt x="93" y="0"/>
                      </a:lnTo>
                      <a:lnTo>
                        <a:pt x="49" y="570"/>
                      </a:lnTo>
                      <a:lnTo>
                        <a:pt x="0" y="59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95" name="Line 69"/>
                <p:cNvSpPr>
                  <a:spLocks noChangeShapeType="1"/>
                </p:cNvSpPr>
                <p:nvPr/>
              </p:nvSpPr>
              <p:spPr bwMode="gray">
                <a:xfrm flipH="1">
                  <a:off x="1149" y="2731"/>
                  <a:ext cx="8" cy="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96" name="Freeform 70"/>
                <p:cNvSpPr>
                  <a:spLocks/>
                </p:cNvSpPr>
                <p:nvPr/>
              </p:nvSpPr>
              <p:spPr bwMode="gray">
                <a:xfrm>
                  <a:off x="1157" y="1793"/>
                  <a:ext cx="134" cy="938"/>
                </a:xfrm>
                <a:custGeom>
                  <a:avLst/>
                  <a:gdLst>
                    <a:gd name="T0" fmla="*/ 196 w 93"/>
                    <a:gd name="T1" fmla="*/ 374 h 570"/>
                    <a:gd name="T2" fmla="*/ 0 w 93"/>
                    <a:gd name="T3" fmla="*/ 1544 h 570"/>
                    <a:gd name="T4" fmla="*/ 93 w 93"/>
                    <a:gd name="T5" fmla="*/ 0 h 570"/>
                    <a:gd name="T6" fmla="*/ 196 w 93"/>
                    <a:gd name="T7" fmla="*/ 374 h 570"/>
                    <a:gd name="T8" fmla="*/ 0 60000 65536"/>
                    <a:gd name="T9" fmla="*/ 0 60000 65536"/>
                    <a:gd name="T10" fmla="*/ 0 60000 65536"/>
                    <a:gd name="T11" fmla="*/ 0 60000 65536"/>
                    <a:gd name="T12" fmla="*/ 0 w 93"/>
                    <a:gd name="T13" fmla="*/ 0 h 570"/>
                    <a:gd name="T14" fmla="*/ 93 w 93"/>
                    <a:gd name="T15" fmla="*/ 570 h 570"/>
                  </a:gdLst>
                  <a:ahLst/>
                  <a:cxnLst>
                    <a:cxn ang="T8">
                      <a:pos x="T0" y="T1"/>
                    </a:cxn>
                    <a:cxn ang="T9">
                      <a:pos x="T2" y="T3"/>
                    </a:cxn>
                    <a:cxn ang="T10">
                      <a:pos x="T4" y="T5"/>
                    </a:cxn>
                    <a:cxn ang="T11">
                      <a:pos x="T6" y="T7"/>
                    </a:cxn>
                  </a:cxnLst>
                  <a:rect l="T12" t="T13" r="T14" b="T15"/>
                  <a:pathLst>
                    <a:path w="93" h="570">
                      <a:moveTo>
                        <a:pt x="93" y="138"/>
                      </a:moveTo>
                      <a:lnTo>
                        <a:pt x="0" y="570"/>
                      </a:lnTo>
                      <a:lnTo>
                        <a:pt x="44" y="0"/>
                      </a:lnTo>
                      <a:lnTo>
                        <a:pt x="93" y="13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97" name="Line 71"/>
                <p:cNvSpPr>
                  <a:spLocks noChangeShapeType="1"/>
                </p:cNvSpPr>
                <p:nvPr/>
              </p:nvSpPr>
              <p:spPr bwMode="gray">
                <a:xfrm flipV="1">
                  <a:off x="1085" y="2731"/>
                  <a:ext cx="72"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98" name="Freeform 72"/>
                <p:cNvSpPr>
                  <a:spLocks/>
                </p:cNvSpPr>
                <p:nvPr/>
              </p:nvSpPr>
              <p:spPr bwMode="gray">
                <a:xfrm>
                  <a:off x="1637" y="1998"/>
                  <a:ext cx="137" cy="302"/>
                </a:xfrm>
                <a:custGeom>
                  <a:avLst/>
                  <a:gdLst>
                    <a:gd name="T0" fmla="*/ 96 w 94"/>
                    <a:gd name="T1" fmla="*/ 499 h 184"/>
                    <a:gd name="T2" fmla="*/ 200 w 94"/>
                    <a:gd name="T3" fmla="*/ 198 h 184"/>
                    <a:gd name="T4" fmla="*/ 0 w 94"/>
                    <a:gd name="T5" fmla="*/ 0 h 184"/>
                    <a:gd name="T6" fmla="*/ 96 w 94"/>
                    <a:gd name="T7" fmla="*/ 499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184"/>
                      </a:moveTo>
                      <a:lnTo>
                        <a:pt x="94" y="73"/>
                      </a:lnTo>
                      <a:lnTo>
                        <a:pt x="0" y="0"/>
                      </a:lnTo>
                      <a:lnTo>
                        <a:pt x="45" y="18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99" name="Freeform 73"/>
                <p:cNvSpPr>
                  <a:spLocks/>
                </p:cNvSpPr>
                <p:nvPr/>
              </p:nvSpPr>
              <p:spPr bwMode="gray">
                <a:xfrm>
                  <a:off x="1703" y="2116"/>
                  <a:ext cx="142" cy="227"/>
                </a:xfrm>
                <a:custGeom>
                  <a:avLst/>
                  <a:gdLst>
                    <a:gd name="T0" fmla="*/ 209 w 98"/>
                    <a:gd name="T1" fmla="*/ 373 h 138"/>
                    <a:gd name="T2" fmla="*/ 0 w 98"/>
                    <a:gd name="T3" fmla="*/ 301 h 138"/>
                    <a:gd name="T4" fmla="*/ 105 w 98"/>
                    <a:gd name="T5" fmla="*/ 0 h 138"/>
                    <a:gd name="T6" fmla="*/ 209 w 98"/>
                    <a:gd name="T7" fmla="*/ 373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138"/>
                      </a:moveTo>
                      <a:lnTo>
                        <a:pt x="0" y="111"/>
                      </a:lnTo>
                      <a:lnTo>
                        <a:pt x="49" y="0"/>
                      </a:lnTo>
                      <a:lnTo>
                        <a:pt x="98" y="13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00" name="Line 74"/>
                <p:cNvSpPr>
                  <a:spLocks noChangeShapeType="1"/>
                </p:cNvSpPr>
                <p:nvPr/>
              </p:nvSpPr>
              <p:spPr bwMode="gray">
                <a:xfrm flipH="1" flipV="1">
                  <a:off x="1703" y="2300"/>
                  <a:ext cx="142" cy="4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01" name="Freeform 75"/>
                <p:cNvSpPr>
                  <a:spLocks/>
                </p:cNvSpPr>
                <p:nvPr/>
              </p:nvSpPr>
              <p:spPr bwMode="gray">
                <a:xfrm>
                  <a:off x="2118" y="2382"/>
                  <a:ext cx="137" cy="99"/>
                </a:xfrm>
                <a:custGeom>
                  <a:avLst/>
                  <a:gdLst>
                    <a:gd name="T0" fmla="*/ 103 w 94"/>
                    <a:gd name="T1" fmla="*/ 125 h 60"/>
                    <a:gd name="T2" fmla="*/ 200 w 94"/>
                    <a:gd name="T3" fmla="*/ 163 h 60"/>
                    <a:gd name="T4" fmla="*/ 0 w 94"/>
                    <a:gd name="T5" fmla="*/ 0 h 60"/>
                    <a:gd name="T6" fmla="*/ 103 w 94"/>
                    <a:gd name="T7" fmla="*/ 125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49" y="46"/>
                      </a:moveTo>
                      <a:lnTo>
                        <a:pt x="94" y="60"/>
                      </a:lnTo>
                      <a:lnTo>
                        <a:pt x="0" y="0"/>
                      </a:lnTo>
                      <a:lnTo>
                        <a:pt x="49" y="4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02" name="Freeform 76"/>
                <p:cNvSpPr>
                  <a:spLocks/>
                </p:cNvSpPr>
                <p:nvPr/>
              </p:nvSpPr>
              <p:spPr bwMode="gray">
                <a:xfrm>
                  <a:off x="2191" y="2457"/>
                  <a:ext cx="137" cy="54"/>
                </a:xfrm>
                <a:custGeom>
                  <a:avLst/>
                  <a:gdLst>
                    <a:gd name="T0" fmla="*/ 200 w 94"/>
                    <a:gd name="T1" fmla="*/ 88 h 32"/>
                    <a:gd name="T2" fmla="*/ 0 w 94"/>
                    <a:gd name="T3" fmla="*/ 0 h 32"/>
                    <a:gd name="T4" fmla="*/ 96 w 94"/>
                    <a:gd name="T5" fmla="*/ 38 h 32"/>
                    <a:gd name="T6" fmla="*/ 200 w 94"/>
                    <a:gd name="T7" fmla="*/ 88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32"/>
                      </a:moveTo>
                      <a:lnTo>
                        <a:pt x="0" y="0"/>
                      </a:lnTo>
                      <a:lnTo>
                        <a:pt x="45" y="14"/>
                      </a:lnTo>
                      <a:lnTo>
                        <a:pt x="94" y="3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03" name="Freeform 77"/>
                <p:cNvSpPr>
                  <a:spLocks/>
                </p:cNvSpPr>
                <p:nvPr/>
              </p:nvSpPr>
              <p:spPr bwMode="gray">
                <a:xfrm>
                  <a:off x="876" y="2110"/>
                  <a:ext cx="143" cy="679"/>
                </a:xfrm>
                <a:custGeom>
                  <a:avLst/>
                  <a:gdLst>
                    <a:gd name="T0" fmla="*/ 0 w 98"/>
                    <a:gd name="T1" fmla="*/ 1120 h 413"/>
                    <a:gd name="T2" fmla="*/ 209 w 98"/>
                    <a:gd name="T3" fmla="*/ 0 h 413"/>
                    <a:gd name="T4" fmla="*/ 105 w 98"/>
                    <a:gd name="T5" fmla="*/ 1047 h 413"/>
                    <a:gd name="T6" fmla="*/ 0 w 98"/>
                    <a:gd name="T7" fmla="*/ 1120 h 413"/>
                    <a:gd name="T8" fmla="*/ 0 60000 65536"/>
                    <a:gd name="T9" fmla="*/ 0 60000 65536"/>
                    <a:gd name="T10" fmla="*/ 0 60000 65536"/>
                    <a:gd name="T11" fmla="*/ 0 60000 65536"/>
                    <a:gd name="T12" fmla="*/ 0 w 98"/>
                    <a:gd name="T13" fmla="*/ 0 h 413"/>
                    <a:gd name="T14" fmla="*/ 98 w 98"/>
                    <a:gd name="T15" fmla="*/ 413 h 413"/>
                  </a:gdLst>
                  <a:ahLst/>
                  <a:cxnLst>
                    <a:cxn ang="T8">
                      <a:pos x="T0" y="T1"/>
                    </a:cxn>
                    <a:cxn ang="T9">
                      <a:pos x="T2" y="T3"/>
                    </a:cxn>
                    <a:cxn ang="T10">
                      <a:pos x="T4" y="T5"/>
                    </a:cxn>
                    <a:cxn ang="T11">
                      <a:pos x="T6" y="T7"/>
                    </a:cxn>
                  </a:cxnLst>
                  <a:rect l="T12" t="T13" r="T14" b="T15"/>
                  <a:pathLst>
                    <a:path w="98" h="413">
                      <a:moveTo>
                        <a:pt x="0" y="413"/>
                      </a:moveTo>
                      <a:lnTo>
                        <a:pt x="98" y="0"/>
                      </a:lnTo>
                      <a:lnTo>
                        <a:pt x="49" y="386"/>
                      </a:lnTo>
                      <a:lnTo>
                        <a:pt x="0" y="41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04" name="Freeform 78"/>
                <p:cNvSpPr>
                  <a:spLocks/>
                </p:cNvSpPr>
                <p:nvPr/>
              </p:nvSpPr>
              <p:spPr bwMode="gray">
                <a:xfrm>
                  <a:off x="948" y="2110"/>
                  <a:ext cx="137" cy="658"/>
                </a:xfrm>
                <a:custGeom>
                  <a:avLst/>
                  <a:gdLst>
                    <a:gd name="T0" fmla="*/ 200 w 94"/>
                    <a:gd name="T1" fmla="*/ 1086 h 400"/>
                    <a:gd name="T2" fmla="*/ 0 w 94"/>
                    <a:gd name="T3" fmla="*/ 1048 h 400"/>
                    <a:gd name="T4" fmla="*/ 103 w 94"/>
                    <a:gd name="T5" fmla="*/ 0 h 400"/>
                    <a:gd name="T6" fmla="*/ 200 w 94"/>
                    <a:gd name="T7" fmla="*/ 1086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94" y="400"/>
                      </a:moveTo>
                      <a:lnTo>
                        <a:pt x="0" y="386"/>
                      </a:lnTo>
                      <a:lnTo>
                        <a:pt x="49" y="0"/>
                      </a:lnTo>
                      <a:lnTo>
                        <a:pt x="94" y="40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05" name="Line 79"/>
                <p:cNvSpPr>
                  <a:spLocks noChangeShapeType="1"/>
                </p:cNvSpPr>
                <p:nvPr/>
              </p:nvSpPr>
              <p:spPr bwMode="gray">
                <a:xfrm>
                  <a:off x="948" y="2746"/>
                  <a:ext cx="7" cy="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06" name="Line 80"/>
                <p:cNvSpPr>
                  <a:spLocks noChangeShapeType="1"/>
                </p:cNvSpPr>
                <p:nvPr/>
              </p:nvSpPr>
              <p:spPr bwMode="gray">
                <a:xfrm flipH="1" flipV="1">
                  <a:off x="2191" y="2457"/>
                  <a:ext cx="129" cy="5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07" name="Line 81"/>
                <p:cNvSpPr>
                  <a:spLocks noChangeShapeType="1"/>
                </p:cNvSpPr>
                <p:nvPr/>
              </p:nvSpPr>
              <p:spPr bwMode="gray">
                <a:xfrm>
                  <a:off x="2118" y="2382"/>
                  <a:ext cx="71" cy="7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08" name="Line 82"/>
                <p:cNvSpPr>
                  <a:spLocks noChangeShapeType="1"/>
                </p:cNvSpPr>
                <p:nvPr/>
              </p:nvSpPr>
              <p:spPr bwMode="gray">
                <a:xfrm flipH="1" flipV="1">
                  <a:off x="948" y="2746"/>
                  <a:ext cx="137"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09" name="Line 83"/>
                <p:cNvSpPr>
                  <a:spLocks noChangeShapeType="1"/>
                </p:cNvSpPr>
                <p:nvPr/>
              </p:nvSpPr>
              <p:spPr bwMode="gray">
                <a:xfrm flipV="1">
                  <a:off x="876" y="2746"/>
                  <a:ext cx="72" cy="4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10" name="Freeform 84"/>
                <p:cNvSpPr>
                  <a:spLocks/>
                </p:cNvSpPr>
                <p:nvPr/>
              </p:nvSpPr>
              <p:spPr bwMode="gray">
                <a:xfrm>
                  <a:off x="1774" y="2116"/>
                  <a:ext cx="138" cy="227"/>
                </a:xfrm>
                <a:custGeom>
                  <a:avLst/>
                  <a:gdLst>
                    <a:gd name="T0" fmla="*/ 103 w 94"/>
                    <a:gd name="T1" fmla="*/ 373 h 138"/>
                    <a:gd name="T2" fmla="*/ 200 w 94"/>
                    <a:gd name="T3" fmla="*/ 125 h 138"/>
                    <a:gd name="T4" fmla="*/ 0 w 94"/>
                    <a:gd name="T5" fmla="*/ 0 h 138"/>
                    <a:gd name="T6" fmla="*/ 103 w 94"/>
                    <a:gd name="T7" fmla="*/ 373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9" y="138"/>
                      </a:moveTo>
                      <a:lnTo>
                        <a:pt x="94" y="46"/>
                      </a:lnTo>
                      <a:lnTo>
                        <a:pt x="0" y="0"/>
                      </a:lnTo>
                      <a:lnTo>
                        <a:pt x="49" y="13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11" name="Freeform 85"/>
                <p:cNvSpPr>
                  <a:spLocks/>
                </p:cNvSpPr>
                <p:nvPr/>
              </p:nvSpPr>
              <p:spPr bwMode="gray">
                <a:xfrm>
                  <a:off x="1845" y="2193"/>
                  <a:ext cx="138" cy="150"/>
                </a:xfrm>
                <a:custGeom>
                  <a:avLst/>
                  <a:gdLst>
                    <a:gd name="T0" fmla="*/ 200 w 94"/>
                    <a:gd name="T1" fmla="*/ 248 h 92"/>
                    <a:gd name="T2" fmla="*/ 0 w 94"/>
                    <a:gd name="T3" fmla="*/ 248 h 92"/>
                    <a:gd name="T4" fmla="*/ 96 w 94"/>
                    <a:gd name="T5" fmla="*/ 0 h 92"/>
                    <a:gd name="T6" fmla="*/ 200 w 94"/>
                    <a:gd name="T7" fmla="*/ 248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92"/>
                      </a:lnTo>
                      <a:lnTo>
                        <a:pt x="45" y="0"/>
                      </a:lnTo>
                      <a:lnTo>
                        <a:pt x="94" y="9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12" name="Line 86"/>
                <p:cNvSpPr>
                  <a:spLocks noChangeShapeType="1"/>
                </p:cNvSpPr>
                <p:nvPr/>
              </p:nvSpPr>
              <p:spPr bwMode="gray">
                <a:xfrm flipH="1">
                  <a:off x="1845" y="2343"/>
                  <a:ext cx="138" cy="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13" name="Line 87"/>
                <p:cNvSpPr>
                  <a:spLocks noChangeShapeType="1"/>
                </p:cNvSpPr>
                <p:nvPr/>
              </p:nvSpPr>
              <p:spPr bwMode="gray">
                <a:xfrm>
                  <a:off x="1774" y="2116"/>
                  <a:ext cx="71" cy="22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14" name="Freeform 88"/>
                <p:cNvSpPr>
                  <a:spLocks/>
                </p:cNvSpPr>
                <p:nvPr/>
              </p:nvSpPr>
              <p:spPr bwMode="gray">
                <a:xfrm>
                  <a:off x="2327" y="2511"/>
                  <a:ext cx="134" cy="287"/>
                </a:xfrm>
                <a:custGeom>
                  <a:avLst/>
                  <a:gdLst>
                    <a:gd name="T0" fmla="*/ 196 w 93"/>
                    <a:gd name="T1" fmla="*/ 424 h 180"/>
                    <a:gd name="T2" fmla="*/ 0 w 93"/>
                    <a:gd name="T3" fmla="*/ 0 h 180"/>
                    <a:gd name="T4" fmla="*/ 93 w 93"/>
                    <a:gd name="T5" fmla="*/ 487 h 180"/>
                    <a:gd name="T6" fmla="*/ 196 w 93"/>
                    <a:gd name="T7" fmla="*/ 424 h 180"/>
                    <a:gd name="T8" fmla="*/ 0 60000 65536"/>
                    <a:gd name="T9" fmla="*/ 0 60000 65536"/>
                    <a:gd name="T10" fmla="*/ 0 60000 65536"/>
                    <a:gd name="T11" fmla="*/ 0 60000 65536"/>
                    <a:gd name="T12" fmla="*/ 0 w 93"/>
                    <a:gd name="T13" fmla="*/ 0 h 180"/>
                    <a:gd name="T14" fmla="*/ 93 w 93"/>
                    <a:gd name="T15" fmla="*/ 180 h 180"/>
                  </a:gdLst>
                  <a:ahLst/>
                  <a:cxnLst>
                    <a:cxn ang="T8">
                      <a:pos x="T0" y="T1"/>
                    </a:cxn>
                    <a:cxn ang="T9">
                      <a:pos x="T2" y="T3"/>
                    </a:cxn>
                    <a:cxn ang="T10">
                      <a:pos x="T4" y="T5"/>
                    </a:cxn>
                    <a:cxn ang="T11">
                      <a:pos x="T6" y="T7"/>
                    </a:cxn>
                  </a:cxnLst>
                  <a:rect l="T12" t="T13" r="T14" b="T15"/>
                  <a:pathLst>
                    <a:path w="93" h="180">
                      <a:moveTo>
                        <a:pt x="93" y="157"/>
                      </a:moveTo>
                      <a:lnTo>
                        <a:pt x="0" y="0"/>
                      </a:lnTo>
                      <a:lnTo>
                        <a:pt x="44" y="180"/>
                      </a:lnTo>
                      <a:lnTo>
                        <a:pt x="93" y="15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15" name="Freeform 89"/>
                <p:cNvSpPr>
                  <a:spLocks/>
                </p:cNvSpPr>
                <p:nvPr/>
              </p:nvSpPr>
              <p:spPr bwMode="gray">
                <a:xfrm>
                  <a:off x="2255" y="2481"/>
                  <a:ext cx="137" cy="325"/>
                </a:xfrm>
                <a:custGeom>
                  <a:avLst/>
                  <a:gdLst>
                    <a:gd name="T0" fmla="*/ 105 w 93"/>
                    <a:gd name="T1" fmla="*/ 49 h 198"/>
                    <a:gd name="T2" fmla="*/ 199 w 93"/>
                    <a:gd name="T3" fmla="*/ 537 h 198"/>
                    <a:gd name="T4" fmla="*/ 0 w 93"/>
                    <a:gd name="T5" fmla="*/ 0 h 198"/>
                    <a:gd name="T6" fmla="*/ 105 w 93"/>
                    <a:gd name="T7" fmla="*/ 49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49" y="18"/>
                      </a:moveTo>
                      <a:lnTo>
                        <a:pt x="93" y="198"/>
                      </a:lnTo>
                      <a:lnTo>
                        <a:pt x="0" y="0"/>
                      </a:lnTo>
                      <a:lnTo>
                        <a:pt x="49" y="1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16" name="Line 90"/>
                <p:cNvSpPr>
                  <a:spLocks noChangeShapeType="1"/>
                </p:cNvSpPr>
                <p:nvPr/>
              </p:nvSpPr>
              <p:spPr bwMode="gray">
                <a:xfrm flipH="1">
                  <a:off x="2319" y="2511"/>
                  <a:ext cx="8" cy="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17" name="Line 91"/>
                <p:cNvSpPr>
                  <a:spLocks noChangeShapeType="1"/>
                </p:cNvSpPr>
                <p:nvPr/>
              </p:nvSpPr>
              <p:spPr bwMode="gray">
                <a:xfrm>
                  <a:off x="2327" y="2511"/>
                  <a:ext cx="134" cy="25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18" name="Line 92"/>
                <p:cNvSpPr>
                  <a:spLocks noChangeShapeType="1"/>
                </p:cNvSpPr>
                <p:nvPr/>
              </p:nvSpPr>
              <p:spPr bwMode="gray">
                <a:xfrm>
                  <a:off x="2255" y="2481"/>
                  <a:ext cx="72" cy="3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19" name="Freeform 93"/>
                <p:cNvSpPr>
                  <a:spLocks/>
                </p:cNvSpPr>
                <p:nvPr/>
              </p:nvSpPr>
              <p:spPr bwMode="gray">
                <a:xfrm>
                  <a:off x="1019" y="1499"/>
                  <a:ext cx="138" cy="1270"/>
                </a:xfrm>
                <a:custGeom>
                  <a:avLst/>
                  <a:gdLst>
                    <a:gd name="T0" fmla="*/ 0 w 94"/>
                    <a:gd name="T1" fmla="*/ 1008 h 772"/>
                    <a:gd name="T2" fmla="*/ 203 w 94"/>
                    <a:gd name="T3" fmla="*/ 0 h 772"/>
                    <a:gd name="T4" fmla="*/ 97 w 94"/>
                    <a:gd name="T5" fmla="*/ 2093 h 772"/>
                    <a:gd name="T6" fmla="*/ 0 w 94"/>
                    <a:gd name="T7" fmla="*/ 1008 h 772"/>
                    <a:gd name="T8" fmla="*/ 0 60000 65536"/>
                    <a:gd name="T9" fmla="*/ 0 60000 65536"/>
                    <a:gd name="T10" fmla="*/ 0 60000 65536"/>
                    <a:gd name="T11" fmla="*/ 0 60000 65536"/>
                    <a:gd name="T12" fmla="*/ 0 w 94"/>
                    <a:gd name="T13" fmla="*/ 0 h 772"/>
                    <a:gd name="T14" fmla="*/ 94 w 94"/>
                    <a:gd name="T15" fmla="*/ 772 h 772"/>
                  </a:gdLst>
                  <a:ahLst/>
                  <a:cxnLst>
                    <a:cxn ang="T8">
                      <a:pos x="T0" y="T1"/>
                    </a:cxn>
                    <a:cxn ang="T9">
                      <a:pos x="T2" y="T3"/>
                    </a:cxn>
                    <a:cxn ang="T10">
                      <a:pos x="T4" y="T5"/>
                    </a:cxn>
                    <a:cxn ang="T11">
                      <a:pos x="T6" y="T7"/>
                    </a:cxn>
                  </a:cxnLst>
                  <a:rect l="T12" t="T13" r="T14" b="T15"/>
                  <a:pathLst>
                    <a:path w="94" h="772">
                      <a:moveTo>
                        <a:pt x="0" y="372"/>
                      </a:moveTo>
                      <a:lnTo>
                        <a:pt x="94" y="0"/>
                      </a:lnTo>
                      <a:lnTo>
                        <a:pt x="45" y="772"/>
                      </a:lnTo>
                      <a:lnTo>
                        <a:pt x="0" y="37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20" name="Freeform 94"/>
                <p:cNvSpPr>
                  <a:spLocks/>
                </p:cNvSpPr>
                <p:nvPr/>
              </p:nvSpPr>
              <p:spPr bwMode="gray">
                <a:xfrm>
                  <a:off x="1085" y="1499"/>
                  <a:ext cx="137" cy="1270"/>
                </a:xfrm>
                <a:custGeom>
                  <a:avLst/>
                  <a:gdLst>
                    <a:gd name="T0" fmla="*/ 199 w 93"/>
                    <a:gd name="T1" fmla="*/ 486 h 772"/>
                    <a:gd name="T2" fmla="*/ 0 w 93"/>
                    <a:gd name="T3" fmla="*/ 2093 h 772"/>
                    <a:gd name="T4" fmla="*/ 105 w 93"/>
                    <a:gd name="T5" fmla="*/ 0 h 772"/>
                    <a:gd name="T6" fmla="*/ 199 w 93"/>
                    <a:gd name="T7" fmla="*/ 486 h 772"/>
                    <a:gd name="T8" fmla="*/ 0 60000 65536"/>
                    <a:gd name="T9" fmla="*/ 0 60000 65536"/>
                    <a:gd name="T10" fmla="*/ 0 60000 65536"/>
                    <a:gd name="T11" fmla="*/ 0 60000 65536"/>
                    <a:gd name="T12" fmla="*/ 0 w 93"/>
                    <a:gd name="T13" fmla="*/ 0 h 772"/>
                    <a:gd name="T14" fmla="*/ 93 w 93"/>
                    <a:gd name="T15" fmla="*/ 772 h 772"/>
                  </a:gdLst>
                  <a:ahLst/>
                  <a:cxnLst>
                    <a:cxn ang="T8">
                      <a:pos x="T0" y="T1"/>
                    </a:cxn>
                    <a:cxn ang="T9">
                      <a:pos x="T2" y="T3"/>
                    </a:cxn>
                    <a:cxn ang="T10">
                      <a:pos x="T4" y="T5"/>
                    </a:cxn>
                    <a:cxn ang="T11">
                      <a:pos x="T6" y="T7"/>
                    </a:cxn>
                  </a:cxnLst>
                  <a:rect l="T12" t="T13" r="T14" b="T15"/>
                  <a:pathLst>
                    <a:path w="93" h="772">
                      <a:moveTo>
                        <a:pt x="93" y="179"/>
                      </a:moveTo>
                      <a:lnTo>
                        <a:pt x="0" y="772"/>
                      </a:lnTo>
                      <a:lnTo>
                        <a:pt x="49" y="0"/>
                      </a:lnTo>
                      <a:lnTo>
                        <a:pt x="93" y="179"/>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21" name="Freeform 95"/>
                <p:cNvSpPr>
                  <a:spLocks/>
                </p:cNvSpPr>
                <p:nvPr/>
              </p:nvSpPr>
              <p:spPr bwMode="gray">
                <a:xfrm>
                  <a:off x="2392" y="2768"/>
                  <a:ext cx="143" cy="59"/>
                </a:xfrm>
                <a:custGeom>
                  <a:avLst/>
                  <a:gdLst>
                    <a:gd name="T0" fmla="*/ 103 w 99"/>
                    <a:gd name="T1" fmla="*/ 0 h 36"/>
                    <a:gd name="T2" fmla="*/ 209 w 99"/>
                    <a:gd name="T3" fmla="*/ 97 h 36"/>
                    <a:gd name="T4" fmla="*/ 0 w 99"/>
                    <a:gd name="T5" fmla="*/ 62 h 36"/>
                    <a:gd name="T6" fmla="*/ 103 w 99"/>
                    <a:gd name="T7" fmla="*/ 0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49" y="0"/>
                      </a:moveTo>
                      <a:lnTo>
                        <a:pt x="99" y="36"/>
                      </a:lnTo>
                      <a:lnTo>
                        <a:pt x="0" y="23"/>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22" name="Freeform 96"/>
                <p:cNvSpPr>
                  <a:spLocks/>
                </p:cNvSpPr>
                <p:nvPr/>
              </p:nvSpPr>
              <p:spPr bwMode="gray">
                <a:xfrm>
                  <a:off x="2463" y="2768"/>
                  <a:ext cx="138" cy="59"/>
                </a:xfrm>
                <a:custGeom>
                  <a:avLst/>
                  <a:gdLst>
                    <a:gd name="T0" fmla="*/ 203 w 94"/>
                    <a:gd name="T1" fmla="*/ 34 h 36"/>
                    <a:gd name="T2" fmla="*/ 0 w 94"/>
                    <a:gd name="T3" fmla="*/ 0 h 36"/>
                    <a:gd name="T4" fmla="*/ 107 w 94"/>
                    <a:gd name="T5" fmla="*/ 97 h 36"/>
                    <a:gd name="T6" fmla="*/ 203 w 94"/>
                    <a:gd name="T7" fmla="*/ 34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23" name="Line 97"/>
                <p:cNvSpPr>
                  <a:spLocks noChangeShapeType="1"/>
                </p:cNvSpPr>
                <p:nvPr/>
              </p:nvSpPr>
              <p:spPr bwMode="gray">
                <a:xfrm flipH="1">
                  <a:off x="1085" y="1793"/>
                  <a:ext cx="137" cy="97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24" name="Line 98"/>
                <p:cNvSpPr>
                  <a:spLocks noChangeShapeType="1"/>
                </p:cNvSpPr>
                <p:nvPr/>
              </p:nvSpPr>
              <p:spPr bwMode="gray">
                <a:xfrm>
                  <a:off x="1019" y="2110"/>
                  <a:ext cx="66" cy="65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25" name="Line 99"/>
                <p:cNvSpPr>
                  <a:spLocks noChangeShapeType="1"/>
                </p:cNvSpPr>
                <p:nvPr/>
              </p:nvSpPr>
              <p:spPr bwMode="gray">
                <a:xfrm>
                  <a:off x="2463" y="2768"/>
                  <a:ext cx="138" cy="21"/>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26" name="Line 100"/>
                <p:cNvSpPr>
                  <a:spLocks noChangeShapeType="1"/>
                </p:cNvSpPr>
                <p:nvPr/>
              </p:nvSpPr>
              <p:spPr bwMode="gray">
                <a:xfrm flipV="1">
                  <a:off x="2398" y="2768"/>
                  <a:ext cx="63"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27" name="Freeform 101"/>
                <p:cNvSpPr>
                  <a:spLocks/>
                </p:cNvSpPr>
                <p:nvPr/>
              </p:nvSpPr>
              <p:spPr bwMode="gray">
                <a:xfrm>
                  <a:off x="1912" y="2193"/>
                  <a:ext cx="135" cy="150"/>
                </a:xfrm>
                <a:custGeom>
                  <a:avLst/>
                  <a:gdLst>
                    <a:gd name="T0" fmla="*/ 105 w 93"/>
                    <a:gd name="T1" fmla="*/ 248 h 92"/>
                    <a:gd name="T2" fmla="*/ 199 w 93"/>
                    <a:gd name="T3" fmla="*/ 161 h 92"/>
                    <a:gd name="T4" fmla="*/ 0 w 93"/>
                    <a:gd name="T5" fmla="*/ 0 h 92"/>
                    <a:gd name="T6" fmla="*/ 105 w 93"/>
                    <a:gd name="T7" fmla="*/ 248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49" y="92"/>
                      </a:moveTo>
                      <a:lnTo>
                        <a:pt x="93" y="60"/>
                      </a:lnTo>
                      <a:lnTo>
                        <a:pt x="0" y="0"/>
                      </a:lnTo>
                      <a:lnTo>
                        <a:pt x="49" y="9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28" name="Freeform 102"/>
                <p:cNvSpPr>
                  <a:spLocks/>
                </p:cNvSpPr>
                <p:nvPr/>
              </p:nvSpPr>
              <p:spPr bwMode="gray">
                <a:xfrm>
                  <a:off x="1983" y="2292"/>
                  <a:ext cx="135" cy="90"/>
                </a:xfrm>
                <a:custGeom>
                  <a:avLst/>
                  <a:gdLst>
                    <a:gd name="T0" fmla="*/ 199 w 93"/>
                    <a:gd name="T1" fmla="*/ 147 h 55"/>
                    <a:gd name="T2" fmla="*/ 0 w 93"/>
                    <a:gd name="T3" fmla="*/ 85 h 55"/>
                    <a:gd name="T4" fmla="*/ 94 w 93"/>
                    <a:gd name="T5" fmla="*/ 0 h 55"/>
                    <a:gd name="T6" fmla="*/ 199 w 93"/>
                    <a:gd name="T7" fmla="*/ 147 h 55"/>
                    <a:gd name="T8" fmla="*/ 0 60000 65536"/>
                    <a:gd name="T9" fmla="*/ 0 60000 65536"/>
                    <a:gd name="T10" fmla="*/ 0 60000 65536"/>
                    <a:gd name="T11" fmla="*/ 0 60000 65536"/>
                    <a:gd name="T12" fmla="*/ 0 w 93"/>
                    <a:gd name="T13" fmla="*/ 0 h 55"/>
                    <a:gd name="T14" fmla="*/ 93 w 93"/>
                    <a:gd name="T15" fmla="*/ 55 h 55"/>
                  </a:gdLst>
                  <a:ahLst/>
                  <a:cxnLst>
                    <a:cxn ang="T8">
                      <a:pos x="T0" y="T1"/>
                    </a:cxn>
                    <a:cxn ang="T9">
                      <a:pos x="T2" y="T3"/>
                    </a:cxn>
                    <a:cxn ang="T10">
                      <a:pos x="T4" y="T5"/>
                    </a:cxn>
                    <a:cxn ang="T11">
                      <a:pos x="T6" y="T7"/>
                    </a:cxn>
                  </a:cxnLst>
                  <a:rect l="T12" t="T13" r="T14" b="T15"/>
                  <a:pathLst>
                    <a:path w="93" h="55">
                      <a:moveTo>
                        <a:pt x="93" y="55"/>
                      </a:moveTo>
                      <a:lnTo>
                        <a:pt x="0" y="32"/>
                      </a:lnTo>
                      <a:lnTo>
                        <a:pt x="44" y="0"/>
                      </a:lnTo>
                      <a:lnTo>
                        <a:pt x="93" y="5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29" name="Line 103"/>
                <p:cNvSpPr>
                  <a:spLocks noChangeShapeType="1"/>
                </p:cNvSpPr>
                <p:nvPr/>
              </p:nvSpPr>
              <p:spPr bwMode="gray">
                <a:xfrm flipH="1" flipV="1">
                  <a:off x="1983" y="2343"/>
                  <a:ext cx="135"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30" name="Line 104"/>
                <p:cNvSpPr>
                  <a:spLocks noChangeShapeType="1"/>
                </p:cNvSpPr>
                <p:nvPr/>
              </p:nvSpPr>
              <p:spPr bwMode="gray">
                <a:xfrm>
                  <a:off x="1912" y="2193"/>
                  <a:ext cx="71" cy="15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31" name="Freeform 105"/>
                <p:cNvSpPr>
                  <a:spLocks/>
                </p:cNvSpPr>
                <p:nvPr/>
              </p:nvSpPr>
              <p:spPr bwMode="gray">
                <a:xfrm>
                  <a:off x="812" y="2020"/>
                  <a:ext cx="137" cy="807"/>
                </a:xfrm>
                <a:custGeom>
                  <a:avLst/>
                  <a:gdLst>
                    <a:gd name="T0" fmla="*/ 0 w 94"/>
                    <a:gd name="T1" fmla="*/ 1330 h 491"/>
                    <a:gd name="T2" fmla="*/ 200 w 94"/>
                    <a:gd name="T3" fmla="*/ 0 h 491"/>
                    <a:gd name="T4" fmla="*/ 96 w 94"/>
                    <a:gd name="T5" fmla="*/ 1267 h 491"/>
                    <a:gd name="T6" fmla="*/ 0 w 94"/>
                    <a:gd name="T7" fmla="*/ 1330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0" y="491"/>
                      </a:moveTo>
                      <a:lnTo>
                        <a:pt x="94" y="0"/>
                      </a:lnTo>
                      <a:lnTo>
                        <a:pt x="45" y="468"/>
                      </a:lnTo>
                      <a:lnTo>
                        <a:pt x="0" y="491"/>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32" name="Freeform 106"/>
                <p:cNvSpPr>
                  <a:spLocks/>
                </p:cNvSpPr>
                <p:nvPr/>
              </p:nvSpPr>
              <p:spPr bwMode="gray">
                <a:xfrm>
                  <a:off x="876" y="2020"/>
                  <a:ext cx="143" cy="769"/>
                </a:xfrm>
                <a:custGeom>
                  <a:avLst/>
                  <a:gdLst>
                    <a:gd name="T0" fmla="*/ 209 w 98"/>
                    <a:gd name="T1" fmla="*/ 148 h 468"/>
                    <a:gd name="T2" fmla="*/ 0 w 98"/>
                    <a:gd name="T3" fmla="*/ 1267 h 468"/>
                    <a:gd name="T4" fmla="*/ 105 w 98"/>
                    <a:gd name="T5" fmla="*/ 0 h 468"/>
                    <a:gd name="T6" fmla="*/ 209 w 98"/>
                    <a:gd name="T7" fmla="*/ 148 h 468"/>
                    <a:gd name="T8" fmla="*/ 0 60000 65536"/>
                    <a:gd name="T9" fmla="*/ 0 60000 65536"/>
                    <a:gd name="T10" fmla="*/ 0 60000 65536"/>
                    <a:gd name="T11" fmla="*/ 0 60000 65536"/>
                    <a:gd name="T12" fmla="*/ 0 w 98"/>
                    <a:gd name="T13" fmla="*/ 0 h 468"/>
                    <a:gd name="T14" fmla="*/ 98 w 98"/>
                    <a:gd name="T15" fmla="*/ 468 h 468"/>
                  </a:gdLst>
                  <a:ahLst/>
                  <a:cxnLst>
                    <a:cxn ang="T8">
                      <a:pos x="T0" y="T1"/>
                    </a:cxn>
                    <a:cxn ang="T9">
                      <a:pos x="T2" y="T3"/>
                    </a:cxn>
                    <a:cxn ang="T10">
                      <a:pos x="T4" y="T5"/>
                    </a:cxn>
                    <a:cxn ang="T11">
                      <a:pos x="T6" y="T7"/>
                    </a:cxn>
                  </a:cxnLst>
                  <a:rect l="T12" t="T13" r="T14" b="T15"/>
                  <a:pathLst>
                    <a:path w="98" h="468">
                      <a:moveTo>
                        <a:pt x="98" y="55"/>
                      </a:moveTo>
                      <a:lnTo>
                        <a:pt x="0" y="468"/>
                      </a:lnTo>
                      <a:lnTo>
                        <a:pt x="49" y="0"/>
                      </a:lnTo>
                      <a:lnTo>
                        <a:pt x="98" y="5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33" name="Freeform 107"/>
                <p:cNvSpPr>
                  <a:spLocks/>
                </p:cNvSpPr>
                <p:nvPr/>
              </p:nvSpPr>
              <p:spPr bwMode="gray">
                <a:xfrm>
                  <a:off x="2535" y="2789"/>
                  <a:ext cx="137" cy="62"/>
                </a:xfrm>
                <a:custGeom>
                  <a:avLst/>
                  <a:gdLst>
                    <a:gd name="T0" fmla="*/ 94 w 93"/>
                    <a:gd name="T1" fmla="*/ 0 h 37"/>
                    <a:gd name="T2" fmla="*/ 199 w 93"/>
                    <a:gd name="T3" fmla="*/ 101 h 37"/>
                    <a:gd name="T4" fmla="*/ 0 w 93"/>
                    <a:gd name="T5" fmla="*/ 63 h 37"/>
                    <a:gd name="T6" fmla="*/ 94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34" name="Line 108"/>
                <p:cNvSpPr>
                  <a:spLocks noChangeShapeType="1"/>
                </p:cNvSpPr>
                <p:nvPr/>
              </p:nvSpPr>
              <p:spPr bwMode="gray">
                <a:xfrm flipV="1">
                  <a:off x="812" y="2789"/>
                  <a:ext cx="64"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35" name="Line 109"/>
                <p:cNvSpPr>
                  <a:spLocks noChangeShapeType="1"/>
                </p:cNvSpPr>
                <p:nvPr/>
              </p:nvSpPr>
              <p:spPr bwMode="gray">
                <a:xfrm flipH="1">
                  <a:off x="876" y="2110"/>
                  <a:ext cx="143" cy="67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36" name="Line 110"/>
                <p:cNvSpPr>
                  <a:spLocks noChangeShapeType="1"/>
                </p:cNvSpPr>
                <p:nvPr/>
              </p:nvSpPr>
              <p:spPr bwMode="gray">
                <a:xfrm flipV="1">
                  <a:off x="2535" y="2789"/>
                  <a:ext cx="66"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37" name="Freeform 111"/>
                <p:cNvSpPr>
                  <a:spLocks/>
                </p:cNvSpPr>
                <p:nvPr/>
              </p:nvSpPr>
              <p:spPr bwMode="gray">
                <a:xfrm>
                  <a:off x="2118" y="2382"/>
                  <a:ext cx="137" cy="99"/>
                </a:xfrm>
                <a:custGeom>
                  <a:avLst/>
                  <a:gdLst>
                    <a:gd name="T0" fmla="*/ 200 w 94"/>
                    <a:gd name="T1" fmla="*/ 163 h 60"/>
                    <a:gd name="T2" fmla="*/ 0 w 94"/>
                    <a:gd name="T3" fmla="*/ 0 h 60"/>
                    <a:gd name="T4" fmla="*/ 103 w 94"/>
                    <a:gd name="T5" fmla="*/ 101 h 60"/>
                    <a:gd name="T6" fmla="*/ 200 w 94"/>
                    <a:gd name="T7" fmla="*/ 163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94" y="60"/>
                      </a:moveTo>
                      <a:lnTo>
                        <a:pt x="0" y="0"/>
                      </a:lnTo>
                      <a:lnTo>
                        <a:pt x="49" y="37"/>
                      </a:lnTo>
                      <a:lnTo>
                        <a:pt x="94" y="6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38" name="Line 112"/>
                <p:cNvSpPr>
                  <a:spLocks noChangeShapeType="1"/>
                </p:cNvSpPr>
                <p:nvPr/>
              </p:nvSpPr>
              <p:spPr bwMode="gray">
                <a:xfrm flipH="1" flipV="1">
                  <a:off x="2118" y="2382"/>
                  <a:ext cx="137" cy="9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39" name="Freeform 113"/>
                <p:cNvSpPr>
                  <a:spLocks/>
                </p:cNvSpPr>
                <p:nvPr/>
              </p:nvSpPr>
              <p:spPr bwMode="gray">
                <a:xfrm>
                  <a:off x="2047" y="2292"/>
                  <a:ext cx="142" cy="150"/>
                </a:xfrm>
                <a:custGeom>
                  <a:avLst/>
                  <a:gdLst>
                    <a:gd name="T0" fmla="*/ 105 w 98"/>
                    <a:gd name="T1" fmla="*/ 148 h 92"/>
                    <a:gd name="T2" fmla="*/ 209 w 98"/>
                    <a:gd name="T3" fmla="*/ 248 h 92"/>
                    <a:gd name="T4" fmla="*/ 0 w 98"/>
                    <a:gd name="T5" fmla="*/ 0 h 92"/>
                    <a:gd name="T6" fmla="*/ 105 w 98"/>
                    <a:gd name="T7" fmla="*/ 148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49" y="55"/>
                      </a:moveTo>
                      <a:lnTo>
                        <a:pt x="98" y="92"/>
                      </a:lnTo>
                      <a:lnTo>
                        <a:pt x="0" y="0"/>
                      </a:lnTo>
                      <a:lnTo>
                        <a:pt x="49" y="5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40" name="Line 114"/>
                <p:cNvSpPr>
                  <a:spLocks noChangeShapeType="1"/>
                </p:cNvSpPr>
                <p:nvPr/>
              </p:nvSpPr>
              <p:spPr bwMode="gray">
                <a:xfrm>
                  <a:off x="2047" y="2292"/>
                  <a:ext cx="71" cy="9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41" name="Line 115"/>
                <p:cNvSpPr>
                  <a:spLocks noChangeShapeType="1"/>
                </p:cNvSpPr>
                <p:nvPr/>
              </p:nvSpPr>
              <p:spPr bwMode="gray">
                <a:xfrm flipH="1" flipV="1">
                  <a:off x="1637" y="1998"/>
                  <a:ext cx="137" cy="11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42" name="Freeform 116"/>
                <p:cNvSpPr>
                  <a:spLocks/>
                </p:cNvSpPr>
                <p:nvPr/>
              </p:nvSpPr>
              <p:spPr bwMode="gray">
                <a:xfrm>
                  <a:off x="2255" y="2481"/>
                  <a:ext cx="137" cy="325"/>
                </a:xfrm>
                <a:custGeom>
                  <a:avLst/>
                  <a:gdLst>
                    <a:gd name="T0" fmla="*/ 199 w 93"/>
                    <a:gd name="T1" fmla="*/ 537 h 198"/>
                    <a:gd name="T2" fmla="*/ 0 w 93"/>
                    <a:gd name="T3" fmla="*/ 0 h 198"/>
                    <a:gd name="T4" fmla="*/ 105 w 93"/>
                    <a:gd name="T5" fmla="*/ 150 h 198"/>
                    <a:gd name="T6" fmla="*/ 199 w 93"/>
                    <a:gd name="T7" fmla="*/ 53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93" y="198"/>
                      </a:moveTo>
                      <a:lnTo>
                        <a:pt x="0" y="0"/>
                      </a:lnTo>
                      <a:lnTo>
                        <a:pt x="49" y="55"/>
                      </a:lnTo>
                      <a:lnTo>
                        <a:pt x="93" y="19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43" name="Freeform 117"/>
                <p:cNvSpPr>
                  <a:spLocks/>
                </p:cNvSpPr>
                <p:nvPr/>
              </p:nvSpPr>
              <p:spPr bwMode="gray">
                <a:xfrm>
                  <a:off x="2392" y="2806"/>
                  <a:ext cx="143" cy="60"/>
                </a:xfrm>
                <a:custGeom>
                  <a:avLst/>
                  <a:gdLst>
                    <a:gd name="T0" fmla="*/ 209 w 99"/>
                    <a:gd name="T1" fmla="*/ 34 h 36"/>
                    <a:gd name="T2" fmla="*/ 0 w 99"/>
                    <a:gd name="T3" fmla="*/ 0 h 36"/>
                    <a:gd name="T4" fmla="*/ 103 w 99"/>
                    <a:gd name="T5" fmla="*/ 97 h 36"/>
                    <a:gd name="T6" fmla="*/ 209 w 99"/>
                    <a:gd name="T7" fmla="*/ 34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99" y="13"/>
                      </a:moveTo>
                      <a:lnTo>
                        <a:pt x="0" y="0"/>
                      </a:lnTo>
                      <a:lnTo>
                        <a:pt x="49" y="36"/>
                      </a:lnTo>
                      <a:lnTo>
                        <a:pt x="99" y="1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44" name="Line 118"/>
                <p:cNvSpPr>
                  <a:spLocks noChangeShapeType="1"/>
                </p:cNvSpPr>
                <p:nvPr/>
              </p:nvSpPr>
              <p:spPr bwMode="gray">
                <a:xfrm>
                  <a:off x="2398" y="2806"/>
                  <a:ext cx="137" cy="21"/>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45" name="Freeform 119"/>
                <p:cNvSpPr>
                  <a:spLocks/>
                </p:cNvSpPr>
                <p:nvPr/>
              </p:nvSpPr>
              <p:spPr bwMode="gray">
                <a:xfrm>
                  <a:off x="2327" y="2570"/>
                  <a:ext cx="134" cy="293"/>
                </a:xfrm>
                <a:custGeom>
                  <a:avLst/>
                  <a:gdLst>
                    <a:gd name="T0" fmla="*/ 93 w 93"/>
                    <a:gd name="T1" fmla="*/ 386 h 179"/>
                    <a:gd name="T2" fmla="*/ 196 w 93"/>
                    <a:gd name="T3" fmla="*/ 483 h 179"/>
                    <a:gd name="T4" fmla="*/ 0 w 93"/>
                    <a:gd name="T5" fmla="*/ 0 h 179"/>
                    <a:gd name="T6" fmla="*/ 93 w 93"/>
                    <a:gd name="T7" fmla="*/ 386 h 179"/>
                    <a:gd name="T8" fmla="*/ 0 60000 65536"/>
                    <a:gd name="T9" fmla="*/ 0 60000 65536"/>
                    <a:gd name="T10" fmla="*/ 0 60000 65536"/>
                    <a:gd name="T11" fmla="*/ 0 60000 65536"/>
                    <a:gd name="T12" fmla="*/ 0 w 93"/>
                    <a:gd name="T13" fmla="*/ 0 h 179"/>
                    <a:gd name="T14" fmla="*/ 93 w 93"/>
                    <a:gd name="T15" fmla="*/ 179 h 179"/>
                  </a:gdLst>
                  <a:ahLst/>
                  <a:cxnLst>
                    <a:cxn ang="T8">
                      <a:pos x="T0" y="T1"/>
                    </a:cxn>
                    <a:cxn ang="T9">
                      <a:pos x="T2" y="T3"/>
                    </a:cxn>
                    <a:cxn ang="T10">
                      <a:pos x="T4" y="T5"/>
                    </a:cxn>
                    <a:cxn ang="T11">
                      <a:pos x="T6" y="T7"/>
                    </a:cxn>
                  </a:cxnLst>
                  <a:rect l="T12" t="T13" r="T14" b="T15"/>
                  <a:pathLst>
                    <a:path w="93" h="179">
                      <a:moveTo>
                        <a:pt x="44" y="143"/>
                      </a:moveTo>
                      <a:lnTo>
                        <a:pt x="93" y="179"/>
                      </a:lnTo>
                      <a:lnTo>
                        <a:pt x="0" y="0"/>
                      </a:lnTo>
                      <a:lnTo>
                        <a:pt x="44" y="14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46" name="Line 120"/>
                <p:cNvSpPr>
                  <a:spLocks noChangeShapeType="1"/>
                </p:cNvSpPr>
                <p:nvPr/>
              </p:nvSpPr>
              <p:spPr bwMode="gray">
                <a:xfrm>
                  <a:off x="2392" y="2806"/>
                  <a:ext cx="7" cy="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47" name="Line 121"/>
                <p:cNvSpPr>
                  <a:spLocks noChangeShapeType="1"/>
                </p:cNvSpPr>
                <p:nvPr/>
              </p:nvSpPr>
              <p:spPr bwMode="gray">
                <a:xfrm>
                  <a:off x="1403" y="2699"/>
                  <a:ext cx="913" cy="12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48" name="Line 122"/>
                <p:cNvSpPr>
                  <a:spLocks noChangeShapeType="1"/>
                </p:cNvSpPr>
                <p:nvPr/>
              </p:nvSpPr>
              <p:spPr bwMode="gray">
                <a:xfrm>
                  <a:off x="1403" y="2699"/>
                  <a:ext cx="913" cy="12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49" name="Line 123"/>
                <p:cNvSpPr>
                  <a:spLocks noChangeShapeType="1"/>
                </p:cNvSpPr>
                <p:nvPr/>
              </p:nvSpPr>
              <p:spPr bwMode="gray">
                <a:xfrm flipH="1" flipV="1">
                  <a:off x="2255" y="2481"/>
                  <a:ext cx="137" cy="32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50" name="Freeform 124"/>
                <p:cNvSpPr>
                  <a:spLocks/>
                </p:cNvSpPr>
                <p:nvPr/>
              </p:nvSpPr>
              <p:spPr bwMode="gray">
                <a:xfrm>
                  <a:off x="2191" y="2442"/>
                  <a:ext cx="137" cy="128"/>
                </a:xfrm>
                <a:custGeom>
                  <a:avLst/>
                  <a:gdLst>
                    <a:gd name="T0" fmla="*/ 96 w 94"/>
                    <a:gd name="T1" fmla="*/ 63 h 78"/>
                    <a:gd name="T2" fmla="*/ 200 w 94"/>
                    <a:gd name="T3" fmla="*/ 213 h 78"/>
                    <a:gd name="T4" fmla="*/ 0 w 94"/>
                    <a:gd name="T5" fmla="*/ 0 h 78"/>
                    <a:gd name="T6" fmla="*/ 96 w 94"/>
                    <a:gd name="T7" fmla="*/ 63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45" y="23"/>
                      </a:moveTo>
                      <a:lnTo>
                        <a:pt x="94" y="78"/>
                      </a:lnTo>
                      <a:lnTo>
                        <a:pt x="0" y="0"/>
                      </a:lnTo>
                      <a:lnTo>
                        <a:pt x="45" y="2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51" name="Freeform 125"/>
                <p:cNvSpPr>
                  <a:spLocks/>
                </p:cNvSpPr>
                <p:nvPr/>
              </p:nvSpPr>
              <p:spPr bwMode="gray">
                <a:xfrm>
                  <a:off x="1774" y="2013"/>
                  <a:ext cx="138" cy="180"/>
                </a:xfrm>
                <a:custGeom>
                  <a:avLst/>
                  <a:gdLst>
                    <a:gd name="T0" fmla="*/ 200 w 94"/>
                    <a:gd name="T1" fmla="*/ 298 h 110"/>
                    <a:gd name="T2" fmla="*/ 0 w 94"/>
                    <a:gd name="T3" fmla="*/ 173 h 110"/>
                    <a:gd name="T4" fmla="*/ 103 w 94"/>
                    <a:gd name="T5" fmla="*/ 0 h 110"/>
                    <a:gd name="T6" fmla="*/ 200 w 94"/>
                    <a:gd name="T7" fmla="*/ 298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110"/>
                      </a:moveTo>
                      <a:lnTo>
                        <a:pt x="0" y="64"/>
                      </a:lnTo>
                      <a:lnTo>
                        <a:pt x="49" y="0"/>
                      </a:lnTo>
                      <a:lnTo>
                        <a:pt x="94" y="11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52" name="Line 126"/>
                <p:cNvSpPr>
                  <a:spLocks noChangeShapeType="1"/>
                </p:cNvSpPr>
                <p:nvPr/>
              </p:nvSpPr>
              <p:spPr bwMode="gray">
                <a:xfrm>
                  <a:off x="2392" y="2806"/>
                  <a:ext cx="7" cy="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53" name="Line 127"/>
                <p:cNvSpPr>
                  <a:spLocks noChangeShapeType="1"/>
                </p:cNvSpPr>
                <p:nvPr/>
              </p:nvSpPr>
              <p:spPr bwMode="gray">
                <a:xfrm>
                  <a:off x="2327" y="2579"/>
                  <a:ext cx="63" cy="22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54" name="Line 128"/>
                <p:cNvSpPr>
                  <a:spLocks noChangeShapeType="1"/>
                </p:cNvSpPr>
                <p:nvPr/>
              </p:nvSpPr>
              <p:spPr bwMode="gray">
                <a:xfrm>
                  <a:off x="2191" y="2442"/>
                  <a:ext cx="64"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55" name="Line 129"/>
                <p:cNvSpPr>
                  <a:spLocks noChangeShapeType="1"/>
                </p:cNvSpPr>
                <p:nvPr/>
              </p:nvSpPr>
              <p:spPr bwMode="gray">
                <a:xfrm flipH="1" flipV="1">
                  <a:off x="1774" y="2116"/>
                  <a:ext cx="138" cy="7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56" name="Freeform 130"/>
                <p:cNvSpPr>
                  <a:spLocks/>
                </p:cNvSpPr>
                <p:nvPr/>
              </p:nvSpPr>
              <p:spPr bwMode="gray">
                <a:xfrm>
                  <a:off x="1845" y="2013"/>
                  <a:ext cx="138" cy="180"/>
                </a:xfrm>
                <a:custGeom>
                  <a:avLst/>
                  <a:gdLst>
                    <a:gd name="T0" fmla="*/ 96 w 94"/>
                    <a:gd name="T1" fmla="*/ 298 h 110"/>
                    <a:gd name="T2" fmla="*/ 200 w 94"/>
                    <a:gd name="T3" fmla="*/ 263 h 110"/>
                    <a:gd name="T4" fmla="*/ 0 w 94"/>
                    <a:gd name="T5" fmla="*/ 0 h 110"/>
                    <a:gd name="T6" fmla="*/ 96 w 94"/>
                    <a:gd name="T7" fmla="*/ 298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45" y="110"/>
                      </a:moveTo>
                      <a:lnTo>
                        <a:pt x="94" y="97"/>
                      </a:lnTo>
                      <a:lnTo>
                        <a:pt x="0" y="0"/>
                      </a:lnTo>
                      <a:lnTo>
                        <a:pt x="45" y="11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57" name="Freeform 131"/>
                <p:cNvSpPr>
                  <a:spLocks/>
                </p:cNvSpPr>
                <p:nvPr/>
              </p:nvSpPr>
              <p:spPr bwMode="gray">
                <a:xfrm>
                  <a:off x="1912" y="2170"/>
                  <a:ext cx="135" cy="122"/>
                </a:xfrm>
                <a:custGeom>
                  <a:avLst/>
                  <a:gdLst>
                    <a:gd name="T0" fmla="*/ 199 w 93"/>
                    <a:gd name="T1" fmla="*/ 201 h 73"/>
                    <a:gd name="T2" fmla="*/ 0 w 93"/>
                    <a:gd name="T3" fmla="*/ 36 h 73"/>
                    <a:gd name="T4" fmla="*/ 105 w 93"/>
                    <a:gd name="T5" fmla="*/ 0 h 73"/>
                    <a:gd name="T6" fmla="*/ 199 w 93"/>
                    <a:gd name="T7" fmla="*/ 201 h 73"/>
                    <a:gd name="T8" fmla="*/ 0 60000 65536"/>
                    <a:gd name="T9" fmla="*/ 0 60000 65536"/>
                    <a:gd name="T10" fmla="*/ 0 60000 65536"/>
                    <a:gd name="T11" fmla="*/ 0 60000 65536"/>
                    <a:gd name="T12" fmla="*/ 0 w 93"/>
                    <a:gd name="T13" fmla="*/ 0 h 73"/>
                    <a:gd name="T14" fmla="*/ 93 w 93"/>
                    <a:gd name="T15" fmla="*/ 73 h 73"/>
                  </a:gdLst>
                  <a:ahLst/>
                  <a:cxnLst>
                    <a:cxn ang="T8">
                      <a:pos x="T0" y="T1"/>
                    </a:cxn>
                    <a:cxn ang="T9">
                      <a:pos x="T2" y="T3"/>
                    </a:cxn>
                    <a:cxn ang="T10">
                      <a:pos x="T4" y="T5"/>
                    </a:cxn>
                    <a:cxn ang="T11">
                      <a:pos x="T6" y="T7"/>
                    </a:cxn>
                  </a:cxnLst>
                  <a:rect l="T12" t="T13" r="T14" b="T15"/>
                  <a:pathLst>
                    <a:path w="93" h="73">
                      <a:moveTo>
                        <a:pt x="93" y="73"/>
                      </a:moveTo>
                      <a:lnTo>
                        <a:pt x="0" y="13"/>
                      </a:lnTo>
                      <a:lnTo>
                        <a:pt x="49" y="0"/>
                      </a:lnTo>
                      <a:lnTo>
                        <a:pt x="93" y="7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58" name="Freeform 132"/>
                <p:cNvSpPr>
                  <a:spLocks/>
                </p:cNvSpPr>
                <p:nvPr/>
              </p:nvSpPr>
              <p:spPr bwMode="gray">
                <a:xfrm>
                  <a:off x="739" y="2148"/>
                  <a:ext cx="137" cy="679"/>
                </a:xfrm>
                <a:custGeom>
                  <a:avLst/>
                  <a:gdLst>
                    <a:gd name="T0" fmla="*/ 0 w 94"/>
                    <a:gd name="T1" fmla="*/ 696 h 413"/>
                    <a:gd name="T2" fmla="*/ 200 w 94"/>
                    <a:gd name="T3" fmla="*/ 0 h 413"/>
                    <a:gd name="T4" fmla="*/ 103 w 94"/>
                    <a:gd name="T5" fmla="*/ 1120 h 413"/>
                    <a:gd name="T6" fmla="*/ 0 w 94"/>
                    <a:gd name="T7" fmla="*/ 696 h 413"/>
                    <a:gd name="T8" fmla="*/ 0 60000 65536"/>
                    <a:gd name="T9" fmla="*/ 0 60000 65536"/>
                    <a:gd name="T10" fmla="*/ 0 60000 65536"/>
                    <a:gd name="T11" fmla="*/ 0 60000 65536"/>
                    <a:gd name="T12" fmla="*/ 0 w 94"/>
                    <a:gd name="T13" fmla="*/ 0 h 413"/>
                    <a:gd name="T14" fmla="*/ 94 w 94"/>
                    <a:gd name="T15" fmla="*/ 413 h 413"/>
                  </a:gdLst>
                  <a:ahLst/>
                  <a:cxnLst>
                    <a:cxn ang="T8">
                      <a:pos x="T0" y="T1"/>
                    </a:cxn>
                    <a:cxn ang="T9">
                      <a:pos x="T2" y="T3"/>
                    </a:cxn>
                    <a:cxn ang="T10">
                      <a:pos x="T4" y="T5"/>
                    </a:cxn>
                    <a:cxn ang="T11">
                      <a:pos x="T6" y="T7"/>
                    </a:cxn>
                  </a:cxnLst>
                  <a:rect l="T12" t="T13" r="T14" b="T15"/>
                  <a:pathLst>
                    <a:path w="94" h="413">
                      <a:moveTo>
                        <a:pt x="0" y="257"/>
                      </a:moveTo>
                      <a:lnTo>
                        <a:pt x="94" y="0"/>
                      </a:lnTo>
                      <a:lnTo>
                        <a:pt x="49" y="413"/>
                      </a:lnTo>
                      <a:lnTo>
                        <a:pt x="0" y="25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59" name="Freeform 133"/>
                <p:cNvSpPr>
                  <a:spLocks/>
                </p:cNvSpPr>
                <p:nvPr/>
              </p:nvSpPr>
              <p:spPr bwMode="gray">
                <a:xfrm>
                  <a:off x="812" y="2020"/>
                  <a:ext cx="137" cy="807"/>
                </a:xfrm>
                <a:custGeom>
                  <a:avLst/>
                  <a:gdLst>
                    <a:gd name="T0" fmla="*/ 200 w 94"/>
                    <a:gd name="T1" fmla="*/ 0 h 491"/>
                    <a:gd name="T2" fmla="*/ 0 w 94"/>
                    <a:gd name="T3" fmla="*/ 1330 h 491"/>
                    <a:gd name="T4" fmla="*/ 96 w 94"/>
                    <a:gd name="T5" fmla="*/ 211 h 491"/>
                    <a:gd name="T6" fmla="*/ 200 w 94"/>
                    <a:gd name="T7" fmla="*/ 0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94" y="0"/>
                      </a:moveTo>
                      <a:lnTo>
                        <a:pt x="0" y="491"/>
                      </a:lnTo>
                      <a:lnTo>
                        <a:pt x="45" y="78"/>
                      </a:lnTo>
                      <a:lnTo>
                        <a:pt x="9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60" name="Freeform 134"/>
                <p:cNvSpPr>
                  <a:spLocks/>
                </p:cNvSpPr>
                <p:nvPr/>
              </p:nvSpPr>
              <p:spPr bwMode="gray">
                <a:xfrm>
                  <a:off x="2463" y="2827"/>
                  <a:ext cx="138" cy="62"/>
                </a:xfrm>
                <a:custGeom>
                  <a:avLst/>
                  <a:gdLst>
                    <a:gd name="T0" fmla="*/ 107 w 94"/>
                    <a:gd name="T1" fmla="*/ 0 h 37"/>
                    <a:gd name="T2" fmla="*/ 203 w 94"/>
                    <a:gd name="T3" fmla="*/ 101 h 37"/>
                    <a:gd name="T4" fmla="*/ 0 w 94"/>
                    <a:gd name="T5" fmla="*/ 63 h 37"/>
                    <a:gd name="T6" fmla="*/ 10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61" name="Freeform 135"/>
                <p:cNvSpPr>
                  <a:spLocks/>
                </p:cNvSpPr>
                <p:nvPr/>
              </p:nvSpPr>
              <p:spPr bwMode="gray">
                <a:xfrm>
                  <a:off x="2535" y="2827"/>
                  <a:ext cx="137" cy="62"/>
                </a:xfrm>
                <a:custGeom>
                  <a:avLst/>
                  <a:gdLst>
                    <a:gd name="T0" fmla="*/ 199 w 93"/>
                    <a:gd name="T1" fmla="*/ 38 h 37"/>
                    <a:gd name="T2" fmla="*/ 0 w 93"/>
                    <a:gd name="T3" fmla="*/ 0 h 37"/>
                    <a:gd name="T4" fmla="*/ 94 w 93"/>
                    <a:gd name="T5" fmla="*/ 101 h 37"/>
                    <a:gd name="T6" fmla="*/ 199 w 93"/>
                    <a:gd name="T7" fmla="*/ 38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62" name="Line 136"/>
                <p:cNvSpPr>
                  <a:spLocks noChangeShapeType="1"/>
                </p:cNvSpPr>
                <p:nvPr/>
              </p:nvSpPr>
              <p:spPr bwMode="gray">
                <a:xfrm flipH="1" flipV="1">
                  <a:off x="1912" y="2193"/>
                  <a:ext cx="135" cy="9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63" name="Line 137"/>
                <p:cNvSpPr>
                  <a:spLocks noChangeShapeType="1"/>
                </p:cNvSpPr>
                <p:nvPr/>
              </p:nvSpPr>
              <p:spPr bwMode="gray">
                <a:xfrm>
                  <a:off x="739" y="2570"/>
                  <a:ext cx="71" cy="25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64" name="Line 138"/>
                <p:cNvSpPr>
                  <a:spLocks noChangeShapeType="1"/>
                </p:cNvSpPr>
                <p:nvPr/>
              </p:nvSpPr>
              <p:spPr bwMode="gray">
                <a:xfrm flipH="1">
                  <a:off x="812" y="2020"/>
                  <a:ext cx="137" cy="80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65" name="Line 139"/>
                <p:cNvSpPr>
                  <a:spLocks noChangeShapeType="1"/>
                </p:cNvSpPr>
                <p:nvPr/>
              </p:nvSpPr>
              <p:spPr bwMode="gray">
                <a:xfrm flipH="1" flipV="1">
                  <a:off x="2535" y="2827"/>
                  <a:ext cx="137" cy="2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66" name="Line 140"/>
                <p:cNvSpPr>
                  <a:spLocks noChangeShapeType="1"/>
                </p:cNvSpPr>
                <p:nvPr/>
              </p:nvSpPr>
              <p:spPr bwMode="gray">
                <a:xfrm flipV="1">
                  <a:off x="2463" y="2827"/>
                  <a:ext cx="72"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67" name="Freeform 141"/>
                <p:cNvSpPr>
                  <a:spLocks/>
                </p:cNvSpPr>
                <p:nvPr/>
              </p:nvSpPr>
              <p:spPr bwMode="gray">
                <a:xfrm>
                  <a:off x="2047" y="2292"/>
                  <a:ext cx="142" cy="150"/>
                </a:xfrm>
                <a:custGeom>
                  <a:avLst/>
                  <a:gdLst>
                    <a:gd name="T0" fmla="*/ 209 w 98"/>
                    <a:gd name="T1" fmla="*/ 248 h 92"/>
                    <a:gd name="T2" fmla="*/ 0 w 98"/>
                    <a:gd name="T3" fmla="*/ 0 h 92"/>
                    <a:gd name="T4" fmla="*/ 105 w 98"/>
                    <a:gd name="T5" fmla="*/ 138 h 92"/>
                    <a:gd name="T6" fmla="*/ 209 w 98"/>
                    <a:gd name="T7" fmla="*/ 248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98" y="92"/>
                      </a:moveTo>
                      <a:lnTo>
                        <a:pt x="0" y="0"/>
                      </a:lnTo>
                      <a:lnTo>
                        <a:pt x="49" y="51"/>
                      </a:lnTo>
                      <a:lnTo>
                        <a:pt x="98" y="9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68" name="Line 142"/>
                <p:cNvSpPr>
                  <a:spLocks noChangeShapeType="1"/>
                </p:cNvSpPr>
                <p:nvPr/>
              </p:nvSpPr>
              <p:spPr bwMode="gray">
                <a:xfrm flipH="1" flipV="1">
                  <a:off x="2047" y="2292"/>
                  <a:ext cx="142" cy="15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69" name="Freeform 143"/>
                <p:cNvSpPr>
                  <a:spLocks/>
                </p:cNvSpPr>
                <p:nvPr/>
              </p:nvSpPr>
              <p:spPr bwMode="gray">
                <a:xfrm>
                  <a:off x="1983" y="2170"/>
                  <a:ext cx="135" cy="206"/>
                </a:xfrm>
                <a:custGeom>
                  <a:avLst/>
                  <a:gdLst>
                    <a:gd name="T0" fmla="*/ 94 w 93"/>
                    <a:gd name="T1" fmla="*/ 200 h 124"/>
                    <a:gd name="T2" fmla="*/ 199 w 93"/>
                    <a:gd name="T3" fmla="*/ 339 h 124"/>
                    <a:gd name="T4" fmla="*/ 0 w 93"/>
                    <a:gd name="T5" fmla="*/ 0 h 124"/>
                    <a:gd name="T6" fmla="*/ 94 w 93"/>
                    <a:gd name="T7" fmla="*/ 200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73"/>
                      </a:moveTo>
                      <a:lnTo>
                        <a:pt x="93" y="124"/>
                      </a:lnTo>
                      <a:lnTo>
                        <a:pt x="0" y="0"/>
                      </a:lnTo>
                      <a:lnTo>
                        <a:pt x="44" y="7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70" name="Line 144"/>
                <p:cNvSpPr>
                  <a:spLocks noChangeShapeType="1"/>
                </p:cNvSpPr>
                <p:nvPr/>
              </p:nvSpPr>
              <p:spPr bwMode="gray">
                <a:xfrm>
                  <a:off x="1983" y="2170"/>
                  <a:ext cx="64" cy="12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71" name="Line 145"/>
                <p:cNvSpPr>
                  <a:spLocks noChangeShapeType="1"/>
                </p:cNvSpPr>
                <p:nvPr/>
              </p:nvSpPr>
              <p:spPr bwMode="gray">
                <a:xfrm flipV="1">
                  <a:off x="2601" y="2851"/>
                  <a:ext cx="71"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72" name="Freeform 146"/>
                <p:cNvSpPr>
                  <a:spLocks/>
                </p:cNvSpPr>
                <p:nvPr/>
              </p:nvSpPr>
              <p:spPr bwMode="gray">
                <a:xfrm>
                  <a:off x="2118" y="2376"/>
                  <a:ext cx="137" cy="188"/>
                </a:xfrm>
                <a:custGeom>
                  <a:avLst/>
                  <a:gdLst>
                    <a:gd name="T0" fmla="*/ 103 w 94"/>
                    <a:gd name="T1" fmla="*/ 110 h 115"/>
                    <a:gd name="T2" fmla="*/ 200 w 94"/>
                    <a:gd name="T3" fmla="*/ 311 h 115"/>
                    <a:gd name="T4" fmla="*/ 0 w 94"/>
                    <a:gd name="T5" fmla="*/ 0 h 115"/>
                    <a:gd name="T6" fmla="*/ 103 w 94"/>
                    <a:gd name="T7" fmla="*/ 11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41"/>
                      </a:moveTo>
                      <a:lnTo>
                        <a:pt x="94" y="115"/>
                      </a:lnTo>
                      <a:lnTo>
                        <a:pt x="0" y="0"/>
                      </a:lnTo>
                      <a:lnTo>
                        <a:pt x="49" y="41"/>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73" name="Freeform 147"/>
                <p:cNvSpPr>
                  <a:spLocks/>
                </p:cNvSpPr>
                <p:nvPr/>
              </p:nvSpPr>
              <p:spPr bwMode="gray">
                <a:xfrm>
                  <a:off x="2191" y="2442"/>
                  <a:ext cx="137" cy="128"/>
                </a:xfrm>
                <a:custGeom>
                  <a:avLst/>
                  <a:gdLst>
                    <a:gd name="T0" fmla="*/ 200 w 94"/>
                    <a:gd name="T1" fmla="*/ 213 h 78"/>
                    <a:gd name="T2" fmla="*/ 0 w 94"/>
                    <a:gd name="T3" fmla="*/ 0 h 78"/>
                    <a:gd name="T4" fmla="*/ 96 w 94"/>
                    <a:gd name="T5" fmla="*/ 202 h 78"/>
                    <a:gd name="T6" fmla="*/ 200 w 94"/>
                    <a:gd name="T7" fmla="*/ 213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94" y="78"/>
                      </a:moveTo>
                      <a:lnTo>
                        <a:pt x="0" y="0"/>
                      </a:lnTo>
                      <a:lnTo>
                        <a:pt x="45" y="74"/>
                      </a:lnTo>
                      <a:lnTo>
                        <a:pt x="94" y="7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74" name="Freeform 148"/>
                <p:cNvSpPr>
                  <a:spLocks/>
                </p:cNvSpPr>
                <p:nvPr/>
              </p:nvSpPr>
              <p:spPr bwMode="gray">
                <a:xfrm>
                  <a:off x="948" y="1475"/>
                  <a:ext cx="137" cy="636"/>
                </a:xfrm>
                <a:custGeom>
                  <a:avLst/>
                  <a:gdLst>
                    <a:gd name="T0" fmla="*/ 0 w 94"/>
                    <a:gd name="T1" fmla="*/ 897 h 386"/>
                    <a:gd name="T2" fmla="*/ 200 w 94"/>
                    <a:gd name="T3" fmla="*/ 0 h 386"/>
                    <a:gd name="T4" fmla="*/ 103 w 94"/>
                    <a:gd name="T5" fmla="*/ 1045 h 386"/>
                    <a:gd name="T6" fmla="*/ 0 w 94"/>
                    <a:gd name="T7" fmla="*/ 89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0" y="331"/>
                      </a:moveTo>
                      <a:lnTo>
                        <a:pt x="94" y="0"/>
                      </a:lnTo>
                      <a:lnTo>
                        <a:pt x="49" y="386"/>
                      </a:lnTo>
                      <a:lnTo>
                        <a:pt x="0" y="331"/>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75" name="Freeform 149"/>
                <p:cNvSpPr>
                  <a:spLocks/>
                </p:cNvSpPr>
                <p:nvPr/>
              </p:nvSpPr>
              <p:spPr bwMode="gray">
                <a:xfrm>
                  <a:off x="1019" y="1475"/>
                  <a:ext cx="138" cy="636"/>
                </a:xfrm>
                <a:custGeom>
                  <a:avLst/>
                  <a:gdLst>
                    <a:gd name="T0" fmla="*/ 203 w 94"/>
                    <a:gd name="T1" fmla="*/ 38 h 386"/>
                    <a:gd name="T2" fmla="*/ 0 w 94"/>
                    <a:gd name="T3" fmla="*/ 1045 h 386"/>
                    <a:gd name="T4" fmla="*/ 97 w 94"/>
                    <a:gd name="T5" fmla="*/ 0 h 386"/>
                    <a:gd name="T6" fmla="*/ 203 w 94"/>
                    <a:gd name="T7" fmla="*/ 38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94" y="14"/>
                      </a:moveTo>
                      <a:lnTo>
                        <a:pt x="0" y="386"/>
                      </a:lnTo>
                      <a:lnTo>
                        <a:pt x="45" y="0"/>
                      </a:lnTo>
                      <a:lnTo>
                        <a:pt x="94"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76" name="Line 150"/>
                <p:cNvSpPr>
                  <a:spLocks noChangeShapeType="1"/>
                </p:cNvSpPr>
                <p:nvPr/>
              </p:nvSpPr>
              <p:spPr bwMode="gray">
                <a:xfrm flipH="1" flipV="1">
                  <a:off x="2191" y="2442"/>
                  <a:ext cx="137" cy="12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77" name="Line 151"/>
                <p:cNvSpPr>
                  <a:spLocks noChangeShapeType="1"/>
                </p:cNvSpPr>
                <p:nvPr/>
              </p:nvSpPr>
              <p:spPr bwMode="gray">
                <a:xfrm>
                  <a:off x="2118" y="2376"/>
                  <a:ext cx="71" cy="6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78" name="Line 152"/>
                <p:cNvSpPr>
                  <a:spLocks noChangeShapeType="1"/>
                </p:cNvSpPr>
                <p:nvPr/>
              </p:nvSpPr>
              <p:spPr bwMode="gray">
                <a:xfrm>
                  <a:off x="1157" y="1499"/>
                  <a:ext cx="63" cy="29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79" name="Line 153"/>
                <p:cNvSpPr>
                  <a:spLocks noChangeShapeType="1"/>
                </p:cNvSpPr>
                <p:nvPr/>
              </p:nvSpPr>
              <p:spPr bwMode="gray">
                <a:xfrm>
                  <a:off x="948" y="2020"/>
                  <a:ext cx="71" cy="9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80" name="Line 154"/>
                <p:cNvSpPr>
                  <a:spLocks noChangeShapeType="1"/>
                </p:cNvSpPr>
                <p:nvPr/>
              </p:nvSpPr>
              <p:spPr bwMode="gray">
                <a:xfrm flipH="1">
                  <a:off x="1019" y="1499"/>
                  <a:ext cx="138" cy="61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81" name="Freeform 155"/>
                <p:cNvSpPr>
                  <a:spLocks/>
                </p:cNvSpPr>
                <p:nvPr/>
              </p:nvSpPr>
              <p:spPr bwMode="gray">
                <a:xfrm>
                  <a:off x="2327" y="2570"/>
                  <a:ext cx="134" cy="332"/>
                </a:xfrm>
                <a:custGeom>
                  <a:avLst/>
                  <a:gdLst>
                    <a:gd name="T0" fmla="*/ 196 w 93"/>
                    <a:gd name="T1" fmla="*/ 483 h 202"/>
                    <a:gd name="T2" fmla="*/ 0 w 93"/>
                    <a:gd name="T3" fmla="*/ 0 h 202"/>
                    <a:gd name="T4" fmla="*/ 93 w 93"/>
                    <a:gd name="T5" fmla="*/ 546 h 202"/>
                    <a:gd name="T6" fmla="*/ 196 w 93"/>
                    <a:gd name="T7" fmla="*/ 483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79"/>
                      </a:moveTo>
                      <a:lnTo>
                        <a:pt x="0" y="0"/>
                      </a:lnTo>
                      <a:lnTo>
                        <a:pt x="44" y="202"/>
                      </a:lnTo>
                      <a:lnTo>
                        <a:pt x="93" y="179"/>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82" name="Line 156"/>
                <p:cNvSpPr>
                  <a:spLocks noChangeShapeType="1"/>
                </p:cNvSpPr>
                <p:nvPr/>
              </p:nvSpPr>
              <p:spPr bwMode="gray">
                <a:xfrm>
                  <a:off x="2327" y="2570"/>
                  <a:ext cx="0" cy="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83" name="Freeform 157"/>
                <p:cNvSpPr>
                  <a:spLocks/>
                </p:cNvSpPr>
                <p:nvPr/>
              </p:nvSpPr>
              <p:spPr bwMode="gray">
                <a:xfrm>
                  <a:off x="2255" y="2564"/>
                  <a:ext cx="137" cy="340"/>
                </a:xfrm>
                <a:custGeom>
                  <a:avLst/>
                  <a:gdLst>
                    <a:gd name="T0" fmla="*/ 105 w 93"/>
                    <a:gd name="T1" fmla="*/ 12 h 206"/>
                    <a:gd name="T2" fmla="*/ 199 w 93"/>
                    <a:gd name="T3" fmla="*/ 558 h 206"/>
                    <a:gd name="T4" fmla="*/ 0 w 93"/>
                    <a:gd name="T5" fmla="*/ 0 h 206"/>
                    <a:gd name="T6" fmla="*/ 105 w 93"/>
                    <a:gd name="T7" fmla="*/ 12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49" y="4"/>
                      </a:moveTo>
                      <a:lnTo>
                        <a:pt x="93" y="206"/>
                      </a:lnTo>
                      <a:lnTo>
                        <a:pt x="0" y="0"/>
                      </a:lnTo>
                      <a:lnTo>
                        <a:pt x="49" y="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84" name="Freeform 158"/>
                <p:cNvSpPr>
                  <a:spLocks/>
                </p:cNvSpPr>
                <p:nvPr/>
              </p:nvSpPr>
              <p:spPr bwMode="gray">
                <a:xfrm>
                  <a:off x="2392" y="2866"/>
                  <a:ext cx="143" cy="60"/>
                </a:xfrm>
                <a:custGeom>
                  <a:avLst/>
                  <a:gdLst>
                    <a:gd name="T0" fmla="*/ 103 w 99"/>
                    <a:gd name="T1" fmla="*/ 0 h 37"/>
                    <a:gd name="T2" fmla="*/ 209 w 99"/>
                    <a:gd name="T3" fmla="*/ 101 h 37"/>
                    <a:gd name="T4" fmla="*/ 0 w 99"/>
                    <a:gd name="T5" fmla="*/ 63 h 37"/>
                    <a:gd name="T6" fmla="*/ 103 w 99"/>
                    <a:gd name="T7" fmla="*/ 0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49" y="0"/>
                      </a:moveTo>
                      <a:lnTo>
                        <a:pt x="99" y="37"/>
                      </a:lnTo>
                      <a:lnTo>
                        <a:pt x="0" y="23"/>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85" name="Freeform 159"/>
                <p:cNvSpPr>
                  <a:spLocks/>
                </p:cNvSpPr>
                <p:nvPr/>
              </p:nvSpPr>
              <p:spPr bwMode="gray">
                <a:xfrm>
                  <a:off x="2463" y="2866"/>
                  <a:ext cx="138" cy="60"/>
                </a:xfrm>
                <a:custGeom>
                  <a:avLst/>
                  <a:gdLst>
                    <a:gd name="T0" fmla="*/ 203 w 94"/>
                    <a:gd name="T1" fmla="*/ 38 h 37"/>
                    <a:gd name="T2" fmla="*/ 0 w 94"/>
                    <a:gd name="T3" fmla="*/ 0 h 37"/>
                    <a:gd name="T4" fmla="*/ 107 w 94"/>
                    <a:gd name="T5" fmla="*/ 101 h 37"/>
                    <a:gd name="T6" fmla="*/ 203 w 94"/>
                    <a:gd name="T7" fmla="*/ 38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86" name="Line 160"/>
                <p:cNvSpPr>
                  <a:spLocks noChangeShapeType="1"/>
                </p:cNvSpPr>
                <p:nvPr/>
              </p:nvSpPr>
              <p:spPr bwMode="gray">
                <a:xfrm flipH="1" flipV="1">
                  <a:off x="2327" y="2570"/>
                  <a:ext cx="134" cy="29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87" name="Line 161"/>
                <p:cNvSpPr>
                  <a:spLocks noChangeShapeType="1"/>
                </p:cNvSpPr>
                <p:nvPr/>
              </p:nvSpPr>
              <p:spPr bwMode="gray">
                <a:xfrm>
                  <a:off x="2255" y="2564"/>
                  <a:ext cx="72" cy="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88" name="Line 162"/>
                <p:cNvSpPr>
                  <a:spLocks noChangeShapeType="1"/>
                </p:cNvSpPr>
                <p:nvPr/>
              </p:nvSpPr>
              <p:spPr bwMode="gray">
                <a:xfrm flipH="1" flipV="1">
                  <a:off x="2463" y="2866"/>
                  <a:ext cx="138"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89" name="Line 163"/>
                <p:cNvSpPr>
                  <a:spLocks noChangeShapeType="1"/>
                </p:cNvSpPr>
                <p:nvPr/>
              </p:nvSpPr>
              <p:spPr bwMode="gray">
                <a:xfrm flipV="1">
                  <a:off x="2398" y="2866"/>
                  <a:ext cx="63"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90" name="Freeform 164"/>
                <p:cNvSpPr>
                  <a:spLocks/>
                </p:cNvSpPr>
                <p:nvPr/>
              </p:nvSpPr>
              <p:spPr bwMode="gray">
                <a:xfrm>
                  <a:off x="1845" y="2013"/>
                  <a:ext cx="138" cy="158"/>
                </a:xfrm>
                <a:custGeom>
                  <a:avLst/>
                  <a:gdLst>
                    <a:gd name="T0" fmla="*/ 200 w 94"/>
                    <a:gd name="T1" fmla="*/ 261 h 97"/>
                    <a:gd name="T2" fmla="*/ 0 w 94"/>
                    <a:gd name="T3" fmla="*/ 0 h 97"/>
                    <a:gd name="T4" fmla="*/ 96 w 94"/>
                    <a:gd name="T5" fmla="*/ 138 h 97"/>
                    <a:gd name="T6" fmla="*/ 200 w 94"/>
                    <a:gd name="T7" fmla="*/ 261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0"/>
                      </a:lnTo>
                      <a:lnTo>
                        <a:pt x="45" y="51"/>
                      </a:lnTo>
                      <a:lnTo>
                        <a:pt x="94" y="9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91" name="Line 165"/>
                <p:cNvSpPr>
                  <a:spLocks noChangeShapeType="1"/>
                </p:cNvSpPr>
                <p:nvPr/>
              </p:nvSpPr>
              <p:spPr bwMode="gray">
                <a:xfrm flipH="1" flipV="1">
                  <a:off x="1845" y="2013"/>
                  <a:ext cx="138" cy="15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92" name="Freeform 166"/>
                <p:cNvSpPr>
                  <a:spLocks/>
                </p:cNvSpPr>
                <p:nvPr/>
              </p:nvSpPr>
              <p:spPr bwMode="gray">
                <a:xfrm>
                  <a:off x="675" y="2328"/>
                  <a:ext cx="137" cy="371"/>
                </a:xfrm>
                <a:custGeom>
                  <a:avLst/>
                  <a:gdLst>
                    <a:gd name="T0" fmla="*/ 0 w 93"/>
                    <a:gd name="T1" fmla="*/ 612 h 225"/>
                    <a:gd name="T2" fmla="*/ 199 w 93"/>
                    <a:gd name="T3" fmla="*/ 0 h 225"/>
                    <a:gd name="T4" fmla="*/ 94 w 93"/>
                    <a:gd name="T5" fmla="*/ 399 h 225"/>
                    <a:gd name="T6" fmla="*/ 0 w 93"/>
                    <a:gd name="T7" fmla="*/ 612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25"/>
                      </a:moveTo>
                      <a:lnTo>
                        <a:pt x="93" y="0"/>
                      </a:lnTo>
                      <a:lnTo>
                        <a:pt x="44" y="147"/>
                      </a:lnTo>
                      <a:lnTo>
                        <a:pt x="0" y="22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93" name="Freeform 167"/>
                <p:cNvSpPr>
                  <a:spLocks/>
                </p:cNvSpPr>
                <p:nvPr/>
              </p:nvSpPr>
              <p:spPr bwMode="gray">
                <a:xfrm>
                  <a:off x="739" y="2148"/>
                  <a:ext cx="137" cy="424"/>
                </a:xfrm>
                <a:custGeom>
                  <a:avLst/>
                  <a:gdLst>
                    <a:gd name="T0" fmla="*/ 200 w 94"/>
                    <a:gd name="T1" fmla="*/ 0 h 257"/>
                    <a:gd name="T2" fmla="*/ 0 w 94"/>
                    <a:gd name="T3" fmla="*/ 700 h 257"/>
                    <a:gd name="T4" fmla="*/ 103 w 94"/>
                    <a:gd name="T5" fmla="*/ 299 h 257"/>
                    <a:gd name="T6" fmla="*/ 200 w 94"/>
                    <a:gd name="T7" fmla="*/ 0 h 257"/>
                    <a:gd name="T8" fmla="*/ 0 60000 65536"/>
                    <a:gd name="T9" fmla="*/ 0 60000 65536"/>
                    <a:gd name="T10" fmla="*/ 0 60000 65536"/>
                    <a:gd name="T11" fmla="*/ 0 60000 65536"/>
                    <a:gd name="T12" fmla="*/ 0 w 94"/>
                    <a:gd name="T13" fmla="*/ 0 h 257"/>
                    <a:gd name="T14" fmla="*/ 94 w 94"/>
                    <a:gd name="T15" fmla="*/ 257 h 257"/>
                  </a:gdLst>
                  <a:ahLst/>
                  <a:cxnLst>
                    <a:cxn ang="T8">
                      <a:pos x="T0" y="T1"/>
                    </a:cxn>
                    <a:cxn ang="T9">
                      <a:pos x="T2" y="T3"/>
                    </a:cxn>
                    <a:cxn ang="T10">
                      <a:pos x="T4" y="T5"/>
                    </a:cxn>
                    <a:cxn ang="T11">
                      <a:pos x="T6" y="T7"/>
                    </a:cxn>
                  </a:cxnLst>
                  <a:rect l="T12" t="T13" r="T14" b="T15"/>
                  <a:pathLst>
                    <a:path w="94" h="257">
                      <a:moveTo>
                        <a:pt x="94" y="0"/>
                      </a:moveTo>
                      <a:lnTo>
                        <a:pt x="0" y="257"/>
                      </a:lnTo>
                      <a:lnTo>
                        <a:pt x="49" y="110"/>
                      </a:lnTo>
                      <a:lnTo>
                        <a:pt x="9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94" name="Freeform 168"/>
                <p:cNvSpPr>
                  <a:spLocks/>
                </p:cNvSpPr>
                <p:nvPr/>
              </p:nvSpPr>
              <p:spPr bwMode="gray">
                <a:xfrm>
                  <a:off x="2535" y="2887"/>
                  <a:ext cx="137" cy="63"/>
                </a:xfrm>
                <a:custGeom>
                  <a:avLst/>
                  <a:gdLst>
                    <a:gd name="T0" fmla="*/ 94 w 93"/>
                    <a:gd name="T1" fmla="*/ 0 h 37"/>
                    <a:gd name="T2" fmla="*/ 199 w 93"/>
                    <a:gd name="T3" fmla="*/ 101 h 37"/>
                    <a:gd name="T4" fmla="*/ 0 w 93"/>
                    <a:gd name="T5" fmla="*/ 63 h 37"/>
                    <a:gd name="T6" fmla="*/ 94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95" name="Line 169"/>
                <p:cNvSpPr>
                  <a:spLocks noChangeShapeType="1"/>
                </p:cNvSpPr>
                <p:nvPr/>
              </p:nvSpPr>
              <p:spPr bwMode="gray">
                <a:xfrm flipV="1">
                  <a:off x="675" y="2570"/>
                  <a:ext cx="64" cy="12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96" name="Line 170"/>
                <p:cNvSpPr>
                  <a:spLocks noChangeShapeType="1"/>
                </p:cNvSpPr>
                <p:nvPr/>
              </p:nvSpPr>
              <p:spPr bwMode="gray">
                <a:xfrm flipH="1">
                  <a:off x="739" y="2148"/>
                  <a:ext cx="137" cy="42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97" name="Line 171"/>
                <p:cNvSpPr>
                  <a:spLocks noChangeShapeType="1"/>
                </p:cNvSpPr>
                <p:nvPr/>
              </p:nvSpPr>
              <p:spPr bwMode="gray">
                <a:xfrm flipV="1">
                  <a:off x="2535" y="2887"/>
                  <a:ext cx="66"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198" name="Freeform 172"/>
                <p:cNvSpPr>
                  <a:spLocks/>
                </p:cNvSpPr>
                <p:nvPr/>
              </p:nvSpPr>
              <p:spPr bwMode="gray">
                <a:xfrm>
                  <a:off x="1912" y="2095"/>
                  <a:ext cx="135" cy="204"/>
                </a:xfrm>
                <a:custGeom>
                  <a:avLst/>
                  <a:gdLst>
                    <a:gd name="T0" fmla="*/ 105 w 93"/>
                    <a:gd name="T1" fmla="*/ 125 h 124"/>
                    <a:gd name="T2" fmla="*/ 199 w 93"/>
                    <a:gd name="T3" fmla="*/ 336 h 124"/>
                    <a:gd name="T4" fmla="*/ 0 w 93"/>
                    <a:gd name="T5" fmla="*/ 0 h 124"/>
                    <a:gd name="T6" fmla="*/ 105 w 93"/>
                    <a:gd name="T7" fmla="*/ 125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9" y="46"/>
                      </a:moveTo>
                      <a:lnTo>
                        <a:pt x="93" y="124"/>
                      </a:lnTo>
                      <a:lnTo>
                        <a:pt x="0" y="0"/>
                      </a:lnTo>
                      <a:lnTo>
                        <a:pt x="49" y="4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199" name="Freeform 173"/>
                <p:cNvSpPr>
                  <a:spLocks/>
                </p:cNvSpPr>
                <p:nvPr/>
              </p:nvSpPr>
              <p:spPr bwMode="gray">
                <a:xfrm>
                  <a:off x="1983" y="2170"/>
                  <a:ext cx="135" cy="206"/>
                </a:xfrm>
                <a:custGeom>
                  <a:avLst/>
                  <a:gdLst>
                    <a:gd name="T0" fmla="*/ 199 w 93"/>
                    <a:gd name="T1" fmla="*/ 339 h 124"/>
                    <a:gd name="T2" fmla="*/ 0 w 93"/>
                    <a:gd name="T3" fmla="*/ 0 h 124"/>
                    <a:gd name="T4" fmla="*/ 94 w 93"/>
                    <a:gd name="T5" fmla="*/ 213 h 124"/>
                    <a:gd name="T6" fmla="*/ 199 w 93"/>
                    <a:gd name="T7" fmla="*/ 339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00" name="Line 174"/>
                <p:cNvSpPr>
                  <a:spLocks noChangeShapeType="1"/>
                </p:cNvSpPr>
                <p:nvPr/>
              </p:nvSpPr>
              <p:spPr bwMode="gray">
                <a:xfrm flipH="1" flipV="1">
                  <a:off x="1983" y="2170"/>
                  <a:ext cx="135" cy="20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01" name="Line 175"/>
                <p:cNvSpPr>
                  <a:spLocks noChangeShapeType="1"/>
                </p:cNvSpPr>
                <p:nvPr/>
              </p:nvSpPr>
              <p:spPr bwMode="gray">
                <a:xfrm>
                  <a:off x="1912" y="2095"/>
                  <a:ext cx="71" cy="7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02" name="Freeform 176"/>
                <p:cNvSpPr>
                  <a:spLocks/>
                </p:cNvSpPr>
                <p:nvPr/>
              </p:nvSpPr>
              <p:spPr bwMode="gray">
                <a:xfrm>
                  <a:off x="2047" y="2300"/>
                  <a:ext cx="142" cy="197"/>
                </a:xfrm>
                <a:custGeom>
                  <a:avLst/>
                  <a:gdLst>
                    <a:gd name="T0" fmla="*/ 105 w 98"/>
                    <a:gd name="T1" fmla="*/ 125 h 119"/>
                    <a:gd name="T2" fmla="*/ 209 w 98"/>
                    <a:gd name="T3" fmla="*/ 323 h 119"/>
                    <a:gd name="T4" fmla="*/ 0 w 98"/>
                    <a:gd name="T5" fmla="*/ 0 h 119"/>
                    <a:gd name="T6" fmla="*/ 105 w 98"/>
                    <a:gd name="T7" fmla="*/ 125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46"/>
                      </a:moveTo>
                      <a:lnTo>
                        <a:pt x="98" y="119"/>
                      </a:lnTo>
                      <a:lnTo>
                        <a:pt x="0" y="0"/>
                      </a:lnTo>
                      <a:lnTo>
                        <a:pt x="49" y="4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03" name="Freeform 177"/>
                <p:cNvSpPr>
                  <a:spLocks/>
                </p:cNvSpPr>
                <p:nvPr/>
              </p:nvSpPr>
              <p:spPr bwMode="gray">
                <a:xfrm>
                  <a:off x="2118" y="2376"/>
                  <a:ext cx="137" cy="188"/>
                </a:xfrm>
                <a:custGeom>
                  <a:avLst/>
                  <a:gdLst>
                    <a:gd name="T0" fmla="*/ 200 w 94"/>
                    <a:gd name="T1" fmla="*/ 311 h 115"/>
                    <a:gd name="T2" fmla="*/ 0 w 94"/>
                    <a:gd name="T3" fmla="*/ 0 h 115"/>
                    <a:gd name="T4" fmla="*/ 103 w 94"/>
                    <a:gd name="T5" fmla="*/ 197 h 115"/>
                    <a:gd name="T6" fmla="*/ 200 w 94"/>
                    <a:gd name="T7" fmla="*/ 311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115"/>
                      </a:moveTo>
                      <a:lnTo>
                        <a:pt x="0" y="0"/>
                      </a:lnTo>
                      <a:lnTo>
                        <a:pt x="49" y="73"/>
                      </a:lnTo>
                      <a:lnTo>
                        <a:pt x="94" y="11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04" name="Freeform 178"/>
                <p:cNvSpPr>
                  <a:spLocks/>
                </p:cNvSpPr>
                <p:nvPr/>
              </p:nvSpPr>
              <p:spPr bwMode="gray">
                <a:xfrm>
                  <a:off x="876" y="1641"/>
                  <a:ext cx="143" cy="505"/>
                </a:xfrm>
                <a:custGeom>
                  <a:avLst/>
                  <a:gdLst>
                    <a:gd name="T0" fmla="*/ 0 w 98"/>
                    <a:gd name="T1" fmla="*/ 835 h 308"/>
                    <a:gd name="T2" fmla="*/ 209 w 98"/>
                    <a:gd name="T3" fmla="*/ 0 h 308"/>
                    <a:gd name="T4" fmla="*/ 105 w 98"/>
                    <a:gd name="T5" fmla="*/ 624 h 308"/>
                    <a:gd name="T6" fmla="*/ 0 w 98"/>
                    <a:gd name="T7" fmla="*/ 835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0" y="308"/>
                      </a:moveTo>
                      <a:lnTo>
                        <a:pt x="98" y="0"/>
                      </a:lnTo>
                      <a:lnTo>
                        <a:pt x="49" y="230"/>
                      </a:lnTo>
                      <a:lnTo>
                        <a:pt x="0" y="30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05" name="Freeform 179"/>
                <p:cNvSpPr>
                  <a:spLocks/>
                </p:cNvSpPr>
                <p:nvPr/>
              </p:nvSpPr>
              <p:spPr bwMode="gray">
                <a:xfrm>
                  <a:off x="948" y="1475"/>
                  <a:ext cx="137" cy="545"/>
                </a:xfrm>
                <a:custGeom>
                  <a:avLst/>
                  <a:gdLst>
                    <a:gd name="T0" fmla="*/ 103 w 94"/>
                    <a:gd name="T1" fmla="*/ 273 h 331"/>
                    <a:gd name="T2" fmla="*/ 0 w 94"/>
                    <a:gd name="T3" fmla="*/ 897 h 331"/>
                    <a:gd name="T4" fmla="*/ 200 w 94"/>
                    <a:gd name="T5" fmla="*/ 0 h 331"/>
                    <a:gd name="T6" fmla="*/ 103 w 94"/>
                    <a:gd name="T7" fmla="*/ 273 h 331"/>
                    <a:gd name="T8" fmla="*/ 0 60000 65536"/>
                    <a:gd name="T9" fmla="*/ 0 60000 65536"/>
                    <a:gd name="T10" fmla="*/ 0 60000 65536"/>
                    <a:gd name="T11" fmla="*/ 0 60000 65536"/>
                    <a:gd name="T12" fmla="*/ 0 w 94"/>
                    <a:gd name="T13" fmla="*/ 0 h 331"/>
                    <a:gd name="T14" fmla="*/ 94 w 94"/>
                    <a:gd name="T15" fmla="*/ 331 h 331"/>
                  </a:gdLst>
                  <a:ahLst/>
                  <a:cxnLst>
                    <a:cxn ang="T8">
                      <a:pos x="T0" y="T1"/>
                    </a:cxn>
                    <a:cxn ang="T9">
                      <a:pos x="T2" y="T3"/>
                    </a:cxn>
                    <a:cxn ang="T10">
                      <a:pos x="T4" y="T5"/>
                    </a:cxn>
                    <a:cxn ang="T11">
                      <a:pos x="T6" y="T7"/>
                    </a:cxn>
                  </a:cxnLst>
                  <a:rect l="T12" t="T13" r="T14" b="T15"/>
                  <a:pathLst>
                    <a:path w="94" h="331">
                      <a:moveTo>
                        <a:pt x="49" y="101"/>
                      </a:moveTo>
                      <a:lnTo>
                        <a:pt x="0" y="331"/>
                      </a:lnTo>
                      <a:lnTo>
                        <a:pt x="94" y="0"/>
                      </a:lnTo>
                      <a:lnTo>
                        <a:pt x="49" y="101"/>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06" name="Line 180"/>
                <p:cNvSpPr>
                  <a:spLocks noChangeShapeType="1"/>
                </p:cNvSpPr>
                <p:nvPr/>
              </p:nvSpPr>
              <p:spPr bwMode="gray">
                <a:xfrm flipH="1" flipV="1">
                  <a:off x="2118" y="2376"/>
                  <a:ext cx="137" cy="18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07" name="Line 181"/>
                <p:cNvSpPr>
                  <a:spLocks noChangeShapeType="1"/>
                </p:cNvSpPr>
                <p:nvPr/>
              </p:nvSpPr>
              <p:spPr bwMode="gray">
                <a:xfrm>
                  <a:off x="2047" y="2300"/>
                  <a:ext cx="71" cy="7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08" name="Line 182"/>
                <p:cNvSpPr>
                  <a:spLocks noChangeShapeType="1"/>
                </p:cNvSpPr>
                <p:nvPr/>
              </p:nvSpPr>
              <p:spPr bwMode="gray">
                <a:xfrm flipV="1">
                  <a:off x="876" y="2020"/>
                  <a:ext cx="72" cy="12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09" name="Line 183"/>
                <p:cNvSpPr>
                  <a:spLocks noChangeShapeType="1"/>
                </p:cNvSpPr>
                <p:nvPr/>
              </p:nvSpPr>
              <p:spPr bwMode="gray">
                <a:xfrm flipH="1">
                  <a:off x="948" y="1475"/>
                  <a:ext cx="137" cy="54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10" name="Freeform 184"/>
                <p:cNvSpPr>
                  <a:spLocks/>
                </p:cNvSpPr>
                <p:nvPr/>
              </p:nvSpPr>
              <p:spPr bwMode="gray">
                <a:xfrm>
                  <a:off x="2255" y="2564"/>
                  <a:ext cx="137" cy="340"/>
                </a:xfrm>
                <a:custGeom>
                  <a:avLst/>
                  <a:gdLst>
                    <a:gd name="T0" fmla="*/ 199 w 93"/>
                    <a:gd name="T1" fmla="*/ 558 h 206"/>
                    <a:gd name="T2" fmla="*/ 0 w 93"/>
                    <a:gd name="T3" fmla="*/ 0 h 206"/>
                    <a:gd name="T4" fmla="*/ 105 w 93"/>
                    <a:gd name="T5" fmla="*/ 135 h 206"/>
                    <a:gd name="T6" fmla="*/ 199 w 93"/>
                    <a:gd name="T7" fmla="*/ 558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93" y="206"/>
                      </a:moveTo>
                      <a:lnTo>
                        <a:pt x="0" y="0"/>
                      </a:lnTo>
                      <a:lnTo>
                        <a:pt x="49" y="50"/>
                      </a:lnTo>
                      <a:lnTo>
                        <a:pt x="93" y="20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11" name="Freeform 185"/>
                <p:cNvSpPr>
                  <a:spLocks/>
                </p:cNvSpPr>
                <p:nvPr/>
              </p:nvSpPr>
              <p:spPr bwMode="gray">
                <a:xfrm>
                  <a:off x="2392" y="2904"/>
                  <a:ext cx="143" cy="62"/>
                </a:xfrm>
                <a:custGeom>
                  <a:avLst/>
                  <a:gdLst>
                    <a:gd name="T0" fmla="*/ 209 w 99"/>
                    <a:gd name="T1" fmla="*/ 38 h 37"/>
                    <a:gd name="T2" fmla="*/ 0 w 99"/>
                    <a:gd name="T3" fmla="*/ 0 h 37"/>
                    <a:gd name="T4" fmla="*/ 103 w 99"/>
                    <a:gd name="T5" fmla="*/ 101 h 37"/>
                    <a:gd name="T6" fmla="*/ 209 w 99"/>
                    <a:gd name="T7" fmla="*/ 38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99" y="14"/>
                      </a:moveTo>
                      <a:lnTo>
                        <a:pt x="0" y="0"/>
                      </a:lnTo>
                      <a:lnTo>
                        <a:pt x="49" y="37"/>
                      </a:lnTo>
                      <a:lnTo>
                        <a:pt x="99"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12" name="Line 186"/>
                <p:cNvSpPr>
                  <a:spLocks noChangeShapeType="1"/>
                </p:cNvSpPr>
                <p:nvPr/>
              </p:nvSpPr>
              <p:spPr bwMode="gray">
                <a:xfrm>
                  <a:off x="2398" y="2911"/>
                  <a:ext cx="137" cy="1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13" name="Freeform 187"/>
                <p:cNvSpPr>
                  <a:spLocks/>
                </p:cNvSpPr>
                <p:nvPr/>
              </p:nvSpPr>
              <p:spPr bwMode="gray">
                <a:xfrm>
                  <a:off x="2327" y="2647"/>
                  <a:ext cx="134" cy="319"/>
                </a:xfrm>
                <a:custGeom>
                  <a:avLst/>
                  <a:gdLst>
                    <a:gd name="T0" fmla="*/ 93 w 93"/>
                    <a:gd name="T1" fmla="*/ 423 h 193"/>
                    <a:gd name="T2" fmla="*/ 196 w 93"/>
                    <a:gd name="T3" fmla="*/ 524 h 193"/>
                    <a:gd name="T4" fmla="*/ 0 w 93"/>
                    <a:gd name="T5" fmla="*/ 0 h 193"/>
                    <a:gd name="T6" fmla="*/ 93 w 93"/>
                    <a:gd name="T7" fmla="*/ 423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156"/>
                      </a:moveTo>
                      <a:lnTo>
                        <a:pt x="93" y="193"/>
                      </a:lnTo>
                      <a:lnTo>
                        <a:pt x="0" y="0"/>
                      </a:lnTo>
                      <a:lnTo>
                        <a:pt x="44" y="15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14" name="Line 188"/>
                <p:cNvSpPr>
                  <a:spLocks noChangeShapeType="1"/>
                </p:cNvSpPr>
                <p:nvPr/>
              </p:nvSpPr>
              <p:spPr bwMode="gray">
                <a:xfrm>
                  <a:off x="2392" y="2904"/>
                  <a:ext cx="7" cy="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15" name="Line 189"/>
                <p:cNvSpPr>
                  <a:spLocks noChangeShapeType="1"/>
                </p:cNvSpPr>
                <p:nvPr/>
              </p:nvSpPr>
              <p:spPr bwMode="gray">
                <a:xfrm flipH="1" flipV="1">
                  <a:off x="2255" y="2564"/>
                  <a:ext cx="137" cy="34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16" name="Freeform 190"/>
                <p:cNvSpPr>
                  <a:spLocks/>
                </p:cNvSpPr>
                <p:nvPr/>
              </p:nvSpPr>
              <p:spPr bwMode="gray">
                <a:xfrm>
                  <a:off x="2191" y="2496"/>
                  <a:ext cx="137" cy="149"/>
                </a:xfrm>
                <a:custGeom>
                  <a:avLst/>
                  <a:gdLst>
                    <a:gd name="T0" fmla="*/ 96 w 94"/>
                    <a:gd name="T1" fmla="*/ 113 h 92"/>
                    <a:gd name="T2" fmla="*/ 200 w 94"/>
                    <a:gd name="T3" fmla="*/ 248 h 92"/>
                    <a:gd name="T4" fmla="*/ 0 w 94"/>
                    <a:gd name="T5" fmla="*/ 0 h 92"/>
                    <a:gd name="T6" fmla="*/ 96 w 94"/>
                    <a:gd name="T7" fmla="*/ 113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42"/>
                      </a:moveTo>
                      <a:lnTo>
                        <a:pt x="94" y="92"/>
                      </a:lnTo>
                      <a:lnTo>
                        <a:pt x="0" y="0"/>
                      </a:lnTo>
                      <a:lnTo>
                        <a:pt x="45" y="4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17" name="Line 191"/>
                <p:cNvSpPr>
                  <a:spLocks noChangeShapeType="1"/>
                </p:cNvSpPr>
                <p:nvPr/>
              </p:nvSpPr>
              <p:spPr bwMode="gray">
                <a:xfrm>
                  <a:off x="2392" y="2904"/>
                  <a:ext cx="7" cy="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18" name="Line 192"/>
                <p:cNvSpPr>
                  <a:spLocks noChangeShapeType="1"/>
                </p:cNvSpPr>
                <p:nvPr/>
              </p:nvSpPr>
              <p:spPr bwMode="gray">
                <a:xfrm>
                  <a:off x="2327" y="2647"/>
                  <a:ext cx="63" cy="25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19" name="Line 193"/>
                <p:cNvSpPr>
                  <a:spLocks noChangeShapeType="1"/>
                </p:cNvSpPr>
                <p:nvPr/>
              </p:nvSpPr>
              <p:spPr bwMode="gray">
                <a:xfrm>
                  <a:off x="2191" y="2496"/>
                  <a:ext cx="64" cy="6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20" name="Freeform 194"/>
                <p:cNvSpPr>
                  <a:spLocks/>
                </p:cNvSpPr>
                <p:nvPr/>
              </p:nvSpPr>
              <p:spPr bwMode="gray">
                <a:xfrm>
                  <a:off x="1085" y="1225"/>
                  <a:ext cx="137" cy="273"/>
                </a:xfrm>
                <a:custGeom>
                  <a:avLst/>
                  <a:gdLst>
                    <a:gd name="T0" fmla="*/ 0 w 93"/>
                    <a:gd name="T1" fmla="*/ 411 h 166"/>
                    <a:gd name="T2" fmla="*/ 199 w 93"/>
                    <a:gd name="T3" fmla="*/ 0 h 166"/>
                    <a:gd name="T4" fmla="*/ 105 w 93"/>
                    <a:gd name="T5" fmla="*/ 449 h 166"/>
                    <a:gd name="T6" fmla="*/ 0 w 93"/>
                    <a:gd name="T7" fmla="*/ 411 h 166"/>
                    <a:gd name="T8" fmla="*/ 0 60000 65536"/>
                    <a:gd name="T9" fmla="*/ 0 60000 65536"/>
                    <a:gd name="T10" fmla="*/ 0 60000 65536"/>
                    <a:gd name="T11" fmla="*/ 0 60000 65536"/>
                    <a:gd name="T12" fmla="*/ 0 w 93"/>
                    <a:gd name="T13" fmla="*/ 0 h 166"/>
                    <a:gd name="T14" fmla="*/ 93 w 93"/>
                    <a:gd name="T15" fmla="*/ 166 h 166"/>
                  </a:gdLst>
                  <a:ahLst/>
                  <a:cxnLst>
                    <a:cxn ang="T8">
                      <a:pos x="T0" y="T1"/>
                    </a:cxn>
                    <a:cxn ang="T9">
                      <a:pos x="T2" y="T3"/>
                    </a:cxn>
                    <a:cxn ang="T10">
                      <a:pos x="T4" y="T5"/>
                    </a:cxn>
                    <a:cxn ang="T11">
                      <a:pos x="T6" y="T7"/>
                    </a:cxn>
                  </a:cxnLst>
                  <a:rect l="T12" t="T13" r="T14" b="T15"/>
                  <a:pathLst>
                    <a:path w="93" h="166">
                      <a:moveTo>
                        <a:pt x="0" y="152"/>
                      </a:moveTo>
                      <a:lnTo>
                        <a:pt x="93" y="0"/>
                      </a:lnTo>
                      <a:lnTo>
                        <a:pt x="49" y="166"/>
                      </a:lnTo>
                      <a:lnTo>
                        <a:pt x="0" y="15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21" name="Line 195"/>
                <p:cNvSpPr>
                  <a:spLocks noChangeShapeType="1"/>
                </p:cNvSpPr>
                <p:nvPr/>
              </p:nvSpPr>
              <p:spPr bwMode="gray">
                <a:xfrm>
                  <a:off x="1085" y="1475"/>
                  <a:ext cx="72" cy="2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22" name="Freeform 196"/>
                <p:cNvSpPr>
                  <a:spLocks/>
                </p:cNvSpPr>
                <p:nvPr/>
              </p:nvSpPr>
              <p:spPr bwMode="gray">
                <a:xfrm>
                  <a:off x="604" y="2504"/>
                  <a:ext cx="135" cy="279"/>
                </a:xfrm>
                <a:custGeom>
                  <a:avLst/>
                  <a:gdLst>
                    <a:gd name="T0" fmla="*/ 0 w 93"/>
                    <a:gd name="T1" fmla="*/ 461 h 170"/>
                    <a:gd name="T2" fmla="*/ 196 w 93"/>
                    <a:gd name="T3" fmla="*/ 0 h 170"/>
                    <a:gd name="T4" fmla="*/ 103 w 93"/>
                    <a:gd name="T5" fmla="*/ 323 h 170"/>
                    <a:gd name="T6" fmla="*/ 0 w 93"/>
                    <a:gd name="T7" fmla="*/ 461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170"/>
                      </a:moveTo>
                      <a:lnTo>
                        <a:pt x="93" y="0"/>
                      </a:lnTo>
                      <a:lnTo>
                        <a:pt x="49" y="119"/>
                      </a:lnTo>
                      <a:lnTo>
                        <a:pt x="0" y="17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23" name="Freeform 197"/>
                <p:cNvSpPr>
                  <a:spLocks/>
                </p:cNvSpPr>
                <p:nvPr/>
              </p:nvSpPr>
              <p:spPr bwMode="gray">
                <a:xfrm>
                  <a:off x="675" y="2328"/>
                  <a:ext cx="137" cy="371"/>
                </a:xfrm>
                <a:custGeom>
                  <a:avLst/>
                  <a:gdLst>
                    <a:gd name="T0" fmla="*/ 199 w 93"/>
                    <a:gd name="T1" fmla="*/ 0 h 225"/>
                    <a:gd name="T2" fmla="*/ 0 w 93"/>
                    <a:gd name="T3" fmla="*/ 612 h 225"/>
                    <a:gd name="T4" fmla="*/ 94 w 93"/>
                    <a:gd name="T5" fmla="*/ 289 h 225"/>
                    <a:gd name="T6" fmla="*/ 199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225"/>
                      </a:lnTo>
                      <a:lnTo>
                        <a:pt x="44" y="106"/>
                      </a:lnTo>
                      <a:lnTo>
                        <a:pt x="93"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24" name="Line 198"/>
                <p:cNvSpPr>
                  <a:spLocks noChangeShapeType="1"/>
                </p:cNvSpPr>
                <p:nvPr/>
              </p:nvSpPr>
              <p:spPr bwMode="gray">
                <a:xfrm flipV="1">
                  <a:off x="604" y="2699"/>
                  <a:ext cx="71" cy="8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25" name="Line 199"/>
                <p:cNvSpPr>
                  <a:spLocks noChangeShapeType="1"/>
                </p:cNvSpPr>
                <p:nvPr/>
              </p:nvSpPr>
              <p:spPr bwMode="gray">
                <a:xfrm flipH="1">
                  <a:off x="675" y="2328"/>
                  <a:ext cx="137" cy="371"/>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26" name="Freeform 200"/>
                <p:cNvSpPr>
                  <a:spLocks/>
                </p:cNvSpPr>
                <p:nvPr/>
              </p:nvSpPr>
              <p:spPr bwMode="gray">
                <a:xfrm>
                  <a:off x="2463" y="2926"/>
                  <a:ext cx="138" cy="62"/>
                </a:xfrm>
                <a:custGeom>
                  <a:avLst/>
                  <a:gdLst>
                    <a:gd name="T0" fmla="*/ 107 w 94"/>
                    <a:gd name="T1" fmla="*/ 0 h 37"/>
                    <a:gd name="T2" fmla="*/ 203 w 94"/>
                    <a:gd name="T3" fmla="*/ 101 h 37"/>
                    <a:gd name="T4" fmla="*/ 0 w 94"/>
                    <a:gd name="T5" fmla="*/ 63 h 37"/>
                    <a:gd name="T6" fmla="*/ 10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27" name="Freeform 201"/>
                <p:cNvSpPr>
                  <a:spLocks/>
                </p:cNvSpPr>
                <p:nvPr/>
              </p:nvSpPr>
              <p:spPr bwMode="gray">
                <a:xfrm>
                  <a:off x="2535" y="2926"/>
                  <a:ext cx="137" cy="62"/>
                </a:xfrm>
                <a:custGeom>
                  <a:avLst/>
                  <a:gdLst>
                    <a:gd name="T0" fmla="*/ 199 w 93"/>
                    <a:gd name="T1" fmla="*/ 38 h 37"/>
                    <a:gd name="T2" fmla="*/ 0 w 93"/>
                    <a:gd name="T3" fmla="*/ 0 h 37"/>
                    <a:gd name="T4" fmla="*/ 94 w 93"/>
                    <a:gd name="T5" fmla="*/ 101 h 37"/>
                    <a:gd name="T6" fmla="*/ 199 w 93"/>
                    <a:gd name="T7" fmla="*/ 38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28" name="Line 202"/>
                <p:cNvSpPr>
                  <a:spLocks noChangeShapeType="1"/>
                </p:cNvSpPr>
                <p:nvPr/>
              </p:nvSpPr>
              <p:spPr bwMode="gray">
                <a:xfrm flipH="1" flipV="1">
                  <a:off x="2535" y="2926"/>
                  <a:ext cx="137" cy="2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29" name="Line 203"/>
                <p:cNvSpPr>
                  <a:spLocks noChangeShapeType="1"/>
                </p:cNvSpPr>
                <p:nvPr/>
              </p:nvSpPr>
              <p:spPr bwMode="gray">
                <a:xfrm flipV="1">
                  <a:off x="2463" y="2926"/>
                  <a:ext cx="72"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30" name="Line 204"/>
                <p:cNvSpPr>
                  <a:spLocks noChangeShapeType="1"/>
                </p:cNvSpPr>
                <p:nvPr/>
              </p:nvSpPr>
              <p:spPr bwMode="gray">
                <a:xfrm flipH="1" flipV="1">
                  <a:off x="1813" y="1967"/>
                  <a:ext cx="99" cy="12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31" name="Freeform 205"/>
                <p:cNvSpPr>
                  <a:spLocks/>
                </p:cNvSpPr>
                <p:nvPr/>
              </p:nvSpPr>
              <p:spPr bwMode="gray">
                <a:xfrm>
                  <a:off x="876" y="1641"/>
                  <a:ext cx="143" cy="505"/>
                </a:xfrm>
                <a:custGeom>
                  <a:avLst/>
                  <a:gdLst>
                    <a:gd name="T0" fmla="*/ 209 w 98"/>
                    <a:gd name="T1" fmla="*/ 0 h 308"/>
                    <a:gd name="T2" fmla="*/ 0 w 98"/>
                    <a:gd name="T3" fmla="*/ 835 h 308"/>
                    <a:gd name="T4" fmla="*/ 105 w 98"/>
                    <a:gd name="T5" fmla="*/ 499 h 308"/>
                    <a:gd name="T6" fmla="*/ 209 w 98"/>
                    <a:gd name="T7" fmla="*/ 0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98" y="0"/>
                      </a:moveTo>
                      <a:lnTo>
                        <a:pt x="0" y="308"/>
                      </a:lnTo>
                      <a:lnTo>
                        <a:pt x="49" y="184"/>
                      </a:lnTo>
                      <a:lnTo>
                        <a:pt x="98"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32" name="Line 206"/>
                <p:cNvSpPr>
                  <a:spLocks noChangeShapeType="1"/>
                </p:cNvSpPr>
                <p:nvPr/>
              </p:nvSpPr>
              <p:spPr bwMode="gray">
                <a:xfrm flipH="1">
                  <a:off x="876" y="1687"/>
                  <a:ext cx="125" cy="461"/>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33" name="Freeform 207"/>
                <p:cNvSpPr>
                  <a:spLocks/>
                </p:cNvSpPr>
                <p:nvPr/>
              </p:nvSpPr>
              <p:spPr bwMode="gray">
                <a:xfrm>
                  <a:off x="812" y="1943"/>
                  <a:ext cx="137" cy="385"/>
                </a:xfrm>
                <a:custGeom>
                  <a:avLst/>
                  <a:gdLst>
                    <a:gd name="T0" fmla="*/ 0 w 94"/>
                    <a:gd name="T1" fmla="*/ 633 h 234"/>
                    <a:gd name="T2" fmla="*/ 200 w 94"/>
                    <a:gd name="T3" fmla="*/ 0 h 234"/>
                    <a:gd name="T4" fmla="*/ 96 w 94"/>
                    <a:gd name="T5" fmla="*/ 336 h 234"/>
                    <a:gd name="T6" fmla="*/ 0 w 94"/>
                    <a:gd name="T7" fmla="*/ 633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0" y="234"/>
                      </a:moveTo>
                      <a:lnTo>
                        <a:pt x="94" y="0"/>
                      </a:lnTo>
                      <a:lnTo>
                        <a:pt x="45" y="124"/>
                      </a:lnTo>
                      <a:lnTo>
                        <a:pt x="0" y="23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34" name="Line 208"/>
                <p:cNvSpPr>
                  <a:spLocks noChangeShapeType="1"/>
                </p:cNvSpPr>
                <p:nvPr/>
              </p:nvSpPr>
              <p:spPr bwMode="gray">
                <a:xfrm flipV="1">
                  <a:off x="812" y="2148"/>
                  <a:ext cx="64" cy="18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35" name="Freeform 209"/>
                <p:cNvSpPr>
                  <a:spLocks/>
                </p:cNvSpPr>
                <p:nvPr/>
              </p:nvSpPr>
              <p:spPr bwMode="gray">
                <a:xfrm>
                  <a:off x="1845" y="2050"/>
                  <a:ext cx="138" cy="174"/>
                </a:xfrm>
                <a:custGeom>
                  <a:avLst/>
                  <a:gdLst>
                    <a:gd name="T0" fmla="*/ 96 w 94"/>
                    <a:gd name="T1" fmla="*/ 76 h 106"/>
                    <a:gd name="T2" fmla="*/ 200 w 94"/>
                    <a:gd name="T3" fmla="*/ 286 h 106"/>
                    <a:gd name="T4" fmla="*/ 0 w 94"/>
                    <a:gd name="T5" fmla="*/ 0 h 106"/>
                    <a:gd name="T6" fmla="*/ 96 w 94"/>
                    <a:gd name="T7" fmla="*/ 76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28"/>
                      </a:moveTo>
                      <a:lnTo>
                        <a:pt x="94" y="106"/>
                      </a:lnTo>
                      <a:lnTo>
                        <a:pt x="0" y="0"/>
                      </a:lnTo>
                      <a:lnTo>
                        <a:pt x="45" y="2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36" name="Freeform 210"/>
                <p:cNvSpPr>
                  <a:spLocks/>
                </p:cNvSpPr>
                <p:nvPr/>
              </p:nvSpPr>
              <p:spPr bwMode="gray">
                <a:xfrm>
                  <a:off x="1912" y="2095"/>
                  <a:ext cx="135" cy="204"/>
                </a:xfrm>
                <a:custGeom>
                  <a:avLst/>
                  <a:gdLst>
                    <a:gd name="T0" fmla="*/ 199 w 93"/>
                    <a:gd name="T1" fmla="*/ 336 h 124"/>
                    <a:gd name="T2" fmla="*/ 0 w 93"/>
                    <a:gd name="T3" fmla="*/ 0 h 124"/>
                    <a:gd name="T4" fmla="*/ 105 w 93"/>
                    <a:gd name="T5" fmla="*/ 211 h 124"/>
                    <a:gd name="T6" fmla="*/ 199 w 93"/>
                    <a:gd name="T7" fmla="*/ 336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9" y="78"/>
                      </a:lnTo>
                      <a:lnTo>
                        <a:pt x="93" y="12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37" name="Line 211"/>
                <p:cNvSpPr>
                  <a:spLocks noChangeShapeType="1"/>
                </p:cNvSpPr>
                <p:nvPr/>
              </p:nvSpPr>
              <p:spPr bwMode="gray">
                <a:xfrm flipH="1" flipV="1">
                  <a:off x="1912" y="2095"/>
                  <a:ext cx="135" cy="20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38" name="Freeform 212"/>
                <p:cNvSpPr>
                  <a:spLocks/>
                </p:cNvSpPr>
                <p:nvPr/>
              </p:nvSpPr>
              <p:spPr bwMode="gray">
                <a:xfrm>
                  <a:off x="1983" y="2224"/>
                  <a:ext cx="135" cy="203"/>
                </a:xfrm>
                <a:custGeom>
                  <a:avLst/>
                  <a:gdLst>
                    <a:gd name="T0" fmla="*/ 94 w 93"/>
                    <a:gd name="T1" fmla="*/ 125 h 124"/>
                    <a:gd name="T2" fmla="*/ 199 w 93"/>
                    <a:gd name="T3" fmla="*/ 336 h 124"/>
                    <a:gd name="T4" fmla="*/ 0 w 93"/>
                    <a:gd name="T5" fmla="*/ 0 h 124"/>
                    <a:gd name="T6" fmla="*/ 94 w 93"/>
                    <a:gd name="T7" fmla="*/ 125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46"/>
                      </a:moveTo>
                      <a:lnTo>
                        <a:pt x="93" y="124"/>
                      </a:lnTo>
                      <a:lnTo>
                        <a:pt x="0" y="0"/>
                      </a:lnTo>
                      <a:lnTo>
                        <a:pt x="44" y="4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39" name="Freeform 213"/>
                <p:cNvSpPr>
                  <a:spLocks/>
                </p:cNvSpPr>
                <p:nvPr/>
              </p:nvSpPr>
              <p:spPr bwMode="gray">
                <a:xfrm>
                  <a:off x="2047" y="2300"/>
                  <a:ext cx="142" cy="197"/>
                </a:xfrm>
                <a:custGeom>
                  <a:avLst/>
                  <a:gdLst>
                    <a:gd name="T0" fmla="*/ 209 w 98"/>
                    <a:gd name="T1" fmla="*/ 323 h 119"/>
                    <a:gd name="T2" fmla="*/ 0 w 98"/>
                    <a:gd name="T3" fmla="*/ 0 h 119"/>
                    <a:gd name="T4" fmla="*/ 105 w 98"/>
                    <a:gd name="T5" fmla="*/ 211 h 119"/>
                    <a:gd name="T6" fmla="*/ 209 w 98"/>
                    <a:gd name="T7" fmla="*/ 323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98" y="119"/>
                      </a:moveTo>
                      <a:lnTo>
                        <a:pt x="0" y="0"/>
                      </a:lnTo>
                      <a:lnTo>
                        <a:pt x="49" y="78"/>
                      </a:lnTo>
                      <a:lnTo>
                        <a:pt x="98" y="119"/>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40" name="Line 214"/>
                <p:cNvSpPr>
                  <a:spLocks noChangeShapeType="1"/>
                </p:cNvSpPr>
                <p:nvPr/>
              </p:nvSpPr>
              <p:spPr bwMode="gray">
                <a:xfrm flipV="1">
                  <a:off x="2601" y="2950"/>
                  <a:ext cx="71"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41" name="Line 215"/>
                <p:cNvSpPr>
                  <a:spLocks noChangeShapeType="1"/>
                </p:cNvSpPr>
                <p:nvPr/>
              </p:nvSpPr>
              <p:spPr bwMode="gray">
                <a:xfrm flipH="1" flipV="1">
                  <a:off x="2047" y="2300"/>
                  <a:ext cx="142" cy="19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42" name="Line 216"/>
                <p:cNvSpPr>
                  <a:spLocks noChangeShapeType="1"/>
                </p:cNvSpPr>
                <p:nvPr/>
              </p:nvSpPr>
              <p:spPr bwMode="gray">
                <a:xfrm>
                  <a:off x="1983" y="2224"/>
                  <a:ext cx="64" cy="7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43" name="Freeform 217"/>
                <p:cNvSpPr>
                  <a:spLocks/>
                </p:cNvSpPr>
                <p:nvPr/>
              </p:nvSpPr>
              <p:spPr bwMode="gray">
                <a:xfrm>
                  <a:off x="2118" y="2427"/>
                  <a:ext cx="137" cy="173"/>
                </a:xfrm>
                <a:custGeom>
                  <a:avLst/>
                  <a:gdLst>
                    <a:gd name="T0" fmla="*/ 103 w 94"/>
                    <a:gd name="T1" fmla="*/ 112 h 105"/>
                    <a:gd name="T2" fmla="*/ 200 w 94"/>
                    <a:gd name="T3" fmla="*/ 285 h 105"/>
                    <a:gd name="T4" fmla="*/ 0 w 94"/>
                    <a:gd name="T5" fmla="*/ 0 h 105"/>
                    <a:gd name="T6" fmla="*/ 103 w 94"/>
                    <a:gd name="T7" fmla="*/ 112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49" y="41"/>
                      </a:moveTo>
                      <a:lnTo>
                        <a:pt x="94" y="105"/>
                      </a:lnTo>
                      <a:lnTo>
                        <a:pt x="0" y="0"/>
                      </a:lnTo>
                      <a:lnTo>
                        <a:pt x="49" y="41"/>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44" name="Freeform 218"/>
                <p:cNvSpPr>
                  <a:spLocks/>
                </p:cNvSpPr>
                <p:nvPr/>
              </p:nvSpPr>
              <p:spPr bwMode="gray">
                <a:xfrm>
                  <a:off x="2191" y="2496"/>
                  <a:ext cx="137" cy="149"/>
                </a:xfrm>
                <a:custGeom>
                  <a:avLst/>
                  <a:gdLst>
                    <a:gd name="T0" fmla="*/ 200 w 94"/>
                    <a:gd name="T1" fmla="*/ 248 h 92"/>
                    <a:gd name="T2" fmla="*/ 0 w 94"/>
                    <a:gd name="T3" fmla="*/ 0 h 92"/>
                    <a:gd name="T4" fmla="*/ 96 w 94"/>
                    <a:gd name="T5" fmla="*/ 172 h 92"/>
                    <a:gd name="T6" fmla="*/ 200 w 94"/>
                    <a:gd name="T7" fmla="*/ 248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64"/>
                      </a:lnTo>
                      <a:lnTo>
                        <a:pt x="94" y="9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45" name="Freeform 219"/>
                <p:cNvSpPr>
                  <a:spLocks/>
                </p:cNvSpPr>
                <p:nvPr/>
              </p:nvSpPr>
              <p:spPr bwMode="gray">
                <a:xfrm>
                  <a:off x="532" y="2693"/>
                  <a:ext cx="143" cy="188"/>
                </a:xfrm>
                <a:custGeom>
                  <a:avLst/>
                  <a:gdLst>
                    <a:gd name="T0" fmla="*/ 105 w 98"/>
                    <a:gd name="T1" fmla="*/ 150 h 114"/>
                    <a:gd name="T2" fmla="*/ 209 w 98"/>
                    <a:gd name="T3" fmla="*/ 0 h 114"/>
                    <a:gd name="T4" fmla="*/ 0 w 98"/>
                    <a:gd name="T5" fmla="*/ 310 h 114"/>
                    <a:gd name="T6" fmla="*/ 105 w 98"/>
                    <a:gd name="T7" fmla="*/ 150 h 114"/>
                    <a:gd name="T8" fmla="*/ 0 60000 65536"/>
                    <a:gd name="T9" fmla="*/ 0 60000 65536"/>
                    <a:gd name="T10" fmla="*/ 0 60000 65536"/>
                    <a:gd name="T11" fmla="*/ 0 60000 65536"/>
                    <a:gd name="T12" fmla="*/ 0 w 98"/>
                    <a:gd name="T13" fmla="*/ 0 h 114"/>
                    <a:gd name="T14" fmla="*/ 98 w 98"/>
                    <a:gd name="T15" fmla="*/ 114 h 114"/>
                  </a:gdLst>
                  <a:ahLst/>
                  <a:cxnLst>
                    <a:cxn ang="T8">
                      <a:pos x="T0" y="T1"/>
                    </a:cxn>
                    <a:cxn ang="T9">
                      <a:pos x="T2" y="T3"/>
                    </a:cxn>
                    <a:cxn ang="T10">
                      <a:pos x="T4" y="T5"/>
                    </a:cxn>
                    <a:cxn ang="T11">
                      <a:pos x="T6" y="T7"/>
                    </a:cxn>
                  </a:cxnLst>
                  <a:rect l="T12" t="T13" r="T14" b="T15"/>
                  <a:pathLst>
                    <a:path w="98" h="114">
                      <a:moveTo>
                        <a:pt x="49" y="55"/>
                      </a:moveTo>
                      <a:lnTo>
                        <a:pt x="98" y="0"/>
                      </a:lnTo>
                      <a:lnTo>
                        <a:pt x="0" y="114"/>
                      </a:lnTo>
                      <a:lnTo>
                        <a:pt x="49" y="5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46" name="Freeform 220"/>
                <p:cNvSpPr>
                  <a:spLocks/>
                </p:cNvSpPr>
                <p:nvPr/>
              </p:nvSpPr>
              <p:spPr bwMode="gray">
                <a:xfrm>
                  <a:off x="604" y="2504"/>
                  <a:ext cx="135" cy="279"/>
                </a:xfrm>
                <a:custGeom>
                  <a:avLst/>
                  <a:gdLst>
                    <a:gd name="T0" fmla="*/ 196 w 93"/>
                    <a:gd name="T1" fmla="*/ 0 h 170"/>
                    <a:gd name="T2" fmla="*/ 0 w 93"/>
                    <a:gd name="T3" fmla="*/ 461 h 170"/>
                    <a:gd name="T4" fmla="*/ 103 w 93"/>
                    <a:gd name="T5" fmla="*/ 311 h 170"/>
                    <a:gd name="T6" fmla="*/ 196 w 93"/>
                    <a:gd name="T7" fmla="*/ 0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93" y="0"/>
                      </a:moveTo>
                      <a:lnTo>
                        <a:pt x="0" y="170"/>
                      </a:lnTo>
                      <a:lnTo>
                        <a:pt x="49" y="115"/>
                      </a:lnTo>
                      <a:lnTo>
                        <a:pt x="93"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47" name="Line 221"/>
                <p:cNvSpPr>
                  <a:spLocks noChangeShapeType="1"/>
                </p:cNvSpPr>
                <p:nvPr/>
              </p:nvSpPr>
              <p:spPr bwMode="gray">
                <a:xfrm flipH="1" flipV="1">
                  <a:off x="2191" y="2496"/>
                  <a:ext cx="137" cy="14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48" name="Line 222"/>
                <p:cNvSpPr>
                  <a:spLocks noChangeShapeType="1"/>
                </p:cNvSpPr>
                <p:nvPr/>
              </p:nvSpPr>
              <p:spPr bwMode="gray">
                <a:xfrm>
                  <a:off x="2118" y="2427"/>
                  <a:ext cx="71" cy="6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49" name="Freeform 223"/>
                <p:cNvSpPr>
                  <a:spLocks/>
                </p:cNvSpPr>
                <p:nvPr/>
              </p:nvSpPr>
              <p:spPr bwMode="gray">
                <a:xfrm>
                  <a:off x="1019" y="1385"/>
                  <a:ext cx="138" cy="257"/>
                </a:xfrm>
                <a:custGeom>
                  <a:avLst/>
                  <a:gdLst>
                    <a:gd name="T0" fmla="*/ 97 w 94"/>
                    <a:gd name="T1" fmla="*/ 150 h 156"/>
                    <a:gd name="T2" fmla="*/ 203 w 94"/>
                    <a:gd name="T3" fmla="*/ 0 h 156"/>
                    <a:gd name="T4" fmla="*/ 0 w 94"/>
                    <a:gd name="T5" fmla="*/ 423 h 156"/>
                    <a:gd name="T6" fmla="*/ 97 w 94"/>
                    <a:gd name="T7" fmla="*/ 15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55"/>
                      </a:moveTo>
                      <a:lnTo>
                        <a:pt x="94" y="0"/>
                      </a:lnTo>
                      <a:lnTo>
                        <a:pt x="0" y="156"/>
                      </a:lnTo>
                      <a:lnTo>
                        <a:pt x="45" y="5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50" name="Freeform 224"/>
                <p:cNvSpPr>
                  <a:spLocks/>
                </p:cNvSpPr>
                <p:nvPr/>
              </p:nvSpPr>
              <p:spPr bwMode="gray">
                <a:xfrm>
                  <a:off x="1085" y="1225"/>
                  <a:ext cx="137" cy="249"/>
                </a:xfrm>
                <a:custGeom>
                  <a:avLst/>
                  <a:gdLst>
                    <a:gd name="T0" fmla="*/ 199 w 93"/>
                    <a:gd name="T1" fmla="*/ 0 h 152"/>
                    <a:gd name="T2" fmla="*/ 0 w 93"/>
                    <a:gd name="T3" fmla="*/ 411 h 152"/>
                    <a:gd name="T4" fmla="*/ 105 w 93"/>
                    <a:gd name="T5" fmla="*/ 263 h 152"/>
                    <a:gd name="T6" fmla="*/ 199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0"/>
                      </a:moveTo>
                      <a:lnTo>
                        <a:pt x="0" y="152"/>
                      </a:lnTo>
                      <a:lnTo>
                        <a:pt x="49" y="97"/>
                      </a:lnTo>
                      <a:lnTo>
                        <a:pt x="93"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51" name="Line 225"/>
                <p:cNvSpPr>
                  <a:spLocks noChangeShapeType="1"/>
                </p:cNvSpPr>
                <p:nvPr/>
              </p:nvSpPr>
              <p:spPr bwMode="gray">
                <a:xfrm flipV="1">
                  <a:off x="532" y="2783"/>
                  <a:ext cx="72" cy="9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52" name="Line 226"/>
                <p:cNvSpPr>
                  <a:spLocks noChangeShapeType="1"/>
                </p:cNvSpPr>
                <p:nvPr/>
              </p:nvSpPr>
              <p:spPr bwMode="gray">
                <a:xfrm flipH="1">
                  <a:off x="604" y="2504"/>
                  <a:ext cx="135" cy="27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53" name="Line 227"/>
                <p:cNvSpPr>
                  <a:spLocks noChangeShapeType="1"/>
                </p:cNvSpPr>
                <p:nvPr/>
              </p:nvSpPr>
              <p:spPr bwMode="gray">
                <a:xfrm flipV="1">
                  <a:off x="1019" y="1475"/>
                  <a:ext cx="66" cy="16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54" name="Line 228"/>
                <p:cNvSpPr>
                  <a:spLocks noChangeShapeType="1"/>
                </p:cNvSpPr>
                <p:nvPr/>
              </p:nvSpPr>
              <p:spPr bwMode="gray">
                <a:xfrm flipH="1">
                  <a:off x="1085" y="1225"/>
                  <a:ext cx="137" cy="24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55" name="Freeform 229"/>
                <p:cNvSpPr>
                  <a:spLocks/>
                </p:cNvSpPr>
                <p:nvPr/>
              </p:nvSpPr>
              <p:spPr bwMode="gray">
                <a:xfrm>
                  <a:off x="739" y="2247"/>
                  <a:ext cx="137" cy="257"/>
                </a:xfrm>
                <a:custGeom>
                  <a:avLst/>
                  <a:gdLst>
                    <a:gd name="T0" fmla="*/ 0 w 94"/>
                    <a:gd name="T1" fmla="*/ 423 h 156"/>
                    <a:gd name="T2" fmla="*/ 200 w 94"/>
                    <a:gd name="T3" fmla="*/ 0 h 156"/>
                    <a:gd name="T4" fmla="*/ 103 w 94"/>
                    <a:gd name="T5" fmla="*/ 135 h 156"/>
                    <a:gd name="T6" fmla="*/ 0 w 94"/>
                    <a:gd name="T7" fmla="*/ 423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0" y="156"/>
                      </a:moveTo>
                      <a:lnTo>
                        <a:pt x="94" y="0"/>
                      </a:lnTo>
                      <a:lnTo>
                        <a:pt x="49" y="50"/>
                      </a:lnTo>
                      <a:lnTo>
                        <a:pt x="0" y="15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56" name="Freeform 230"/>
                <p:cNvSpPr>
                  <a:spLocks/>
                </p:cNvSpPr>
                <p:nvPr/>
              </p:nvSpPr>
              <p:spPr bwMode="gray">
                <a:xfrm>
                  <a:off x="812" y="1943"/>
                  <a:ext cx="137" cy="385"/>
                </a:xfrm>
                <a:custGeom>
                  <a:avLst/>
                  <a:gdLst>
                    <a:gd name="T0" fmla="*/ 200 w 94"/>
                    <a:gd name="T1" fmla="*/ 0 h 234"/>
                    <a:gd name="T2" fmla="*/ 0 w 94"/>
                    <a:gd name="T3" fmla="*/ 633 h 234"/>
                    <a:gd name="T4" fmla="*/ 96 w 94"/>
                    <a:gd name="T5" fmla="*/ 499 h 234"/>
                    <a:gd name="T6" fmla="*/ 200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234"/>
                      </a:lnTo>
                      <a:lnTo>
                        <a:pt x="45" y="184"/>
                      </a:lnTo>
                      <a:lnTo>
                        <a:pt x="9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57" name="Line 231"/>
                <p:cNvSpPr>
                  <a:spLocks noChangeShapeType="1"/>
                </p:cNvSpPr>
                <p:nvPr/>
              </p:nvSpPr>
              <p:spPr bwMode="gray">
                <a:xfrm flipH="1">
                  <a:off x="1001" y="1641"/>
                  <a:ext cx="19" cy="4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58" name="Freeform 232"/>
                <p:cNvSpPr>
                  <a:spLocks/>
                </p:cNvSpPr>
                <p:nvPr/>
              </p:nvSpPr>
              <p:spPr bwMode="gray">
                <a:xfrm>
                  <a:off x="2255" y="2600"/>
                  <a:ext cx="137" cy="93"/>
                </a:xfrm>
                <a:custGeom>
                  <a:avLst/>
                  <a:gdLst>
                    <a:gd name="T0" fmla="*/ 105 w 93"/>
                    <a:gd name="T1" fmla="*/ 76 h 56"/>
                    <a:gd name="T2" fmla="*/ 199 w 93"/>
                    <a:gd name="T3" fmla="*/ 151 h 56"/>
                    <a:gd name="T4" fmla="*/ 0 w 93"/>
                    <a:gd name="T5" fmla="*/ 0 h 56"/>
                    <a:gd name="T6" fmla="*/ 105 w 93"/>
                    <a:gd name="T7" fmla="*/ 76 h 56"/>
                    <a:gd name="T8" fmla="*/ 0 60000 65536"/>
                    <a:gd name="T9" fmla="*/ 0 60000 65536"/>
                    <a:gd name="T10" fmla="*/ 0 60000 65536"/>
                    <a:gd name="T11" fmla="*/ 0 60000 65536"/>
                    <a:gd name="T12" fmla="*/ 0 w 93"/>
                    <a:gd name="T13" fmla="*/ 0 h 56"/>
                    <a:gd name="T14" fmla="*/ 93 w 93"/>
                    <a:gd name="T15" fmla="*/ 56 h 56"/>
                  </a:gdLst>
                  <a:ahLst/>
                  <a:cxnLst>
                    <a:cxn ang="T8">
                      <a:pos x="T0" y="T1"/>
                    </a:cxn>
                    <a:cxn ang="T9">
                      <a:pos x="T2" y="T3"/>
                    </a:cxn>
                    <a:cxn ang="T10">
                      <a:pos x="T4" y="T5"/>
                    </a:cxn>
                    <a:cxn ang="T11">
                      <a:pos x="T6" y="T7"/>
                    </a:cxn>
                  </a:cxnLst>
                  <a:rect l="T12" t="T13" r="T14" b="T15"/>
                  <a:pathLst>
                    <a:path w="93" h="56">
                      <a:moveTo>
                        <a:pt x="49" y="28"/>
                      </a:moveTo>
                      <a:lnTo>
                        <a:pt x="93" y="56"/>
                      </a:lnTo>
                      <a:lnTo>
                        <a:pt x="0" y="0"/>
                      </a:lnTo>
                      <a:lnTo>
                        <a:pt x="49" y="2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59" name="Freeform 233"/>
                <p:cNvSpPr>
                  <a:spLocks/>
                </p:cNvSpPr>
                <p:nvPr/>
              </p:nvSpPr>
              <p:spPr bwMode="gray">
                <a:xfrm>
                  <a:off x="2327" y="2647"/>
                  <a:ext cx="134" cy="319"/>
                </a:xfrm>
                <a:custGeom>
                  <a:avLst/>
                  <a:gdLst>
                    <a:gd name="T0" fmla="*/ 196 w 93"/>
                    <a:gd name="T1" fmla="*/ 524 h 193"/>
                    <a:gd name="T2" fmla="*/ 0 w 93"/>
                    <a:gd name="T3" fmla="*/ 0 h 193"/>
                    <a:gd name="T4" fmla="*/ 93 w 93"/>
                    <a:gd name="T5" fmla="*/ 76 h 193"/>
                    <a:gd name="T6" fmla="*/ 196 w 93"/>
                    <a:gd name="T7" fmla="*/ 524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193"/>
                      </a:moveTo>
                      <a:lnTo>
                        <a:pt x="0" y="0"/>
                      </a:lnTo>
                      <a:lnTo>
                        <a:pt x="44" y="28"/>
                      </a:lnTo>
                      <a:lnTo>
                        <a:pt x="93" y="19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60" name="Freeform 234"/>
                <p:cNvSpPr>
                  <a:spLocks/>
                </p:cNvSpPr>
                <p:nvPr/>
              </p:nvSpPr>
              <p:spPr bwMode="gray">
                <a:xfrm>
                  <a:off x="2463" y="2965"/>
                  <a:ext cx="138" cy="60"/>
                </a:xfrm>
                <a:custGeom>
                  <a:avLst/>
                  <a:gdLst>
                    <a:gd name="T0" fmla="*/ 203 w 94"/>
                    <a:gd name="T1" fmla="*/ 38 h 37"/>
                    <a:gd name="T2" fmla="*/ 0 w 94"/>
                    <a:gd name="T3" fmla="*/ 0 h 37"/>
                    <a:gd name="T4" fmla="*/ 107 w 94"/>
                    <a:gd name="T5" fmla="*/ 101 h 37"/>
                    <a:gd name="T6" fmla="*/ 203 w 94"/>
                    <a:gd name="T7" fmla="*/ 38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61" name="Line 235"/>
                <p:cNvSpPr>
                  <a:spLocks noChangeShapeType="1"/>
                </p:cNvSpPr>
                <p:nvPr/>
              </p:nvSpPr>
              <p:spPr bwMode="gray">
                <a:xfrm>
                  <a:off x="2463" y="2965"/>
                  <a:ext cx="138"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62" name="Freeform 236"/>
                <p:cNvSpPr>
                  <a:spLocks/>
                </p:cNvSpPr>
                <p:nvPr/>
              </p:nvSpPr>
              <p:spPr bwMode="gray">
                <a:xfrm>
                  <a:off x="2392" y="2693"/>
                  <a:ext cx="143" cy="332"/>
                </a:xfrm>
                <a:custGeom>
                  <a:avLst/>
                  <a:gdLst>
                    <a:gd name="T0" fmla="*/ 103 w 99"/>
                    <a:gd name="T1" fmla="*/ 448 h 202"/>
                    <a:gd name="T2" fmla="*/ 209 w 99"/>
                    <a:gd name="T3" fmla="*/ 549 h 202"/>
                    <a:gd name="T4" fmla="*/ 0 w 99"/>
                    <a:gd name="T5" fmla="*/ 0 h 202"/>
                    <a:gd name="T6" fmla="*/ 103 w 99"/>
                    <a:gd name="T7" fmla="*/ 448 h 202"/>
                    <a:gd name="T8" fmla="*/ 0 60000 65536"/>
                    <a:gd name="T9" fmla="*/ 0 60000 65536"/>
                    <a:gd name="T10" fmla="*/ 0 60000 65536"/>
                    <a:gd name="T11" fmla="*/ 0 60000 65536"/>
                    <a:gd name="T12" fmla="*/ 0 w 99"/>
                    <a:gd name="T13" fmla="*/ 0 h 202"/>
                    <a:gd name="T14" fmla="*/ 99 w 99"/>
                    <a:gd name="T15" fmla="*/ 202 h 202"/>
                  </a:gdLst>
                  <a:ahLst/>
                  <a:cxnLst>
                    <a:cxn ang="T8">
                      <a:pos x="T0" y="T1"/>
                    </a:cxn>
                    <a:cxn ang="T9">
                      <a:pos x="T2" y="T3"/>
                    </a:cxn>
                    <a:cxn ang="T10">
                      <a:pos x="T4" y="T5"/>
                    </a:cxn>
                    <a:cxn ang="T11">
                      <a:pos x="T6" y="T7"/>
                    </a:cxn>
                  </a:cxnLst>
                  <a:rect l="T12" t="T13" r="T14" b="T15"/>
                  <a:pathLst>
                    <a:path w="99" h="202">
                      <a:moveTo>
                        <a:pt x="49" y="165"/>
                      </a:moveTo>
                      <a:lnTo>
                        <a:pt x="99" y="202"/>
                      </a:lnTo>
                      <a:lnTo>
                        <a:pt x="0" y="0"/>
                      </a:lnTo>
                      <a:lnTo>
                        <a:pt x="49" y="16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63" name="Line 237"/>
                <p:cNvSpPr>
                  <a:spLocks noChangeShapeType="1"/>
                </p:cNvSpPr>
                <p:nvPr/>
              </p:nvSpPr>
              <p:spPr bwMode="gray">
                <a:xfrm>
                  <a:off x="2463" y="2965"/>
                  <a:ext cx="1" cy="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64" name="Line 238"/>
                <p:cNvSpPr>
                  <a:spLocks noChangeShapeType="1"/>
                </p:cNvSpPr>
                <p:nvPr/>
              </p:nvSpPr>
              <p:spPr bwMode="gray">
                <a:xfrm flipV="1">
                  <a:off x="739" y="2328"/>
                  <a:ext cx="71" cy="17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65" name="Line 239"/>
                <p:cNvSpPr>
                  <a:spLocks noChangeShapeType="1"/>
                </p:cNvSpPr>
                <p:nvPr/>
              </p:nvSpPr>
              <p:spPr bwMode="gray">
                <a:xfrm flipH="1">
                  <a:off x="812" y="1943"/>
                  <a:ext cx="137" cy="38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66" name="Line 240"/>
                <p:cNvSpPr>
                  <a:spLocks noChangeShapeType="1"/>
                </p:cNvSpPr>
                <p:nvPr/>
              </p:nvSpPr>
              <p:spPr bwMode="gray">
                <a:xfrm flipH="1" flipV="1">
                  <a:off x="2327" y="2647"/>
                  <a:ext cx="134" cy="31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67" name="Line 241"/>
                <p:cNvSpPr>
                  <a:spLocks noChangeShapeType="1"/>
                </p:cNvSpPr>
                <p:nvPr/>
              </p:nvSpPr>
              <p:spPr bwMode="gray">
                <a:xfrm>
                  <a:off x="2262" y="2600"/>
                  <a:ext cx="66" cy="4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68" name="Line 242"/>
                <p:cNvSpPr>
                  <a:spLocks noChangeShapeType="1"/>
                </p:cNvSpPr>
                <p:nvPr/>
              </p:nvSpPr>
              <p:spPr bwMode="gray">
                <a:xfrm>
                  <a:off x="2463" y="2965"/>
                  <a:ext cx="1" cy="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69" name="Line 243"/>
                <p:cNvSpPr>
                  <a:spLocks noChangeShapeType="1"/>
                </p:cNvSpPr>
                <p:nvPr/>
              </p:nvSpPr>
              <p:spPr bwMode="gray">
                <a:xfrm>
                  <a:off x="2398" y="2699"/>
                  <a:ext cx="63" cy="26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70" name="Freeform 244"/>
                <p:cNvSpPr>
                  <a:spLocks/>
                </p:cNvSpPr>
                <p:nvPr/>
              </p:nvSpPr>
              <p:spPr bwMode="gray">
                <a:xfrm>
                  <a:off x="1774" y="2020"/>
                  <a:ext cx="138" cy="158"/>
                </a:xfrm>
                <a:custGeom>
                  <a:avLst/>
                  <a:gdLst>
                    <a:gd name="T0" fmla="*/ 103 w 94"/>
                    <a:gd name="T1" fmla="*/ 49 h 96"/>
                    <a:gd name="T2" fmla="*/ 200 w 94"/>
                    <a:gd name="T3" fmla="*/ 260 h 96"/>
                    <a:gd name="T4" fmla="*/ 0 w 94"/>
                    <a:gd name="T5" fmla="*/ 0 h 96"/>
                    <a:gd name="T6" fmla="*/ 103 w 94"/>
                    <a:gd name="T7" fmla="*/ 49 h 96"/>
                    <a:gd name="T8" fmla="*/ 0 60000 65536"/>
                    <a:gd name="T9" fmla="*/ 0 60000 65536"/>
                    <a:gd name="T10" fmla="*/ 0 60000 65536"/>
                    <a:gd name="T11" fmla="*/ 0 60000 65536"/>
                    <a:gd name="T12" fmla="*/ 0 w 94"/>
                    <a:gd name="T13" fmla="*/ 0 h 96"/>
                    <a:gd name="T14" fmla="*/ 94 w 94"/>
                    <a:gd name="T15" fmla="*/ 96 h 96"/>
                  </a:gdLst>
                  <a:ahLst/>
                  <a:cxnLst>
                    <a:cxn ang="T8">
                      <a:pos x="T0" y="T1"/>
                    </a:cxn>
                    <a:cxn ang="T9">
                      <a:pos x="T2" y="T3"/>
                    </a:cxn>
                    <a:cxn ang="T10">
                      <a:pos x="T4" y="T5"/>
                    </a:cxn>
                    <a:cxn ang="T11">
                      <a:pos x="T6" y="T7"/>
                    </a:cxn>
                  </a:cxnLst>
                  <a:rect l="T12" t="T13" r="T14" b="T15"/>
                  <a:pathLst>
                    <a:path w="94" h="96">
                      <a:moveTo>
                        <a:pt x="49" y="18"/>
                      </a:moveTo>
                      <a:lnTo>
                        <a:pt x="94" y="96"/>
                      </a:lnTo>
                      <a:lnTo>
                        <a:pt x="0" y="0"/>
                      </a:lnTo>
                      <a:lnTo>
                        <a:pt x="49" y="1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71" name="Freeform 245"/>
                <p:cNvSpPr>
                  <a:spLocks/>
                </p:cNvSpPr>
                <p:nvPr/>
              </p:nvSpPr>
              <p:spPr bwMode="gray">
                <a:xfrm>
                  <a:off x="1845" y="2050"/>
                  <a:ext cx="138" cy="174"/>
                </a:xfrm>
                <a:custGeom>
                  <a:avLst/>
                  <a:gdLst>
                    <a:gd name="T0" fmla="*/ 200 w 94"/>
                    <a:gd name="T1" fmla="*/ 286 h 106"/>
                    <a:gd name="T2" fmla="*/ 0 w 94"/>
                    <a:gd name="T3" fmla="*/ 0 h 106"/>
                    <a:gd name="T4" fmla="*/ 96 w 94"/>
                    <a:gd name="T5" fmla="*/ 210 h 106"/>
                    <a:gd name="T6" fmla="*/ 200 w 94"/>
                    <a:gd name="T7" fmla="*/ 286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106"/>
                      </a:moveTo>
                      <a:lnTo>
                        <a:pt x="0" y="0"/>
                      </a:lnTo>
                      <a:lnTo>
                        <a:pt x="45" y="78"/>
                      </a:lnTo>
                      <a:lnTo>
                        <a:pt x="94" y="10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72" name="Freeform 246"/>
                <p:cNvSpPr>
                  <a:spLocks/>
                </p:cNvSpPr>
                <p:nvPr/>
              </p:nvSpPr>
              <p:spPr bwMode="gray">
                <a:xfrm>
                  <a:off x="2535" y="2988"/>
                  <a:ext cx="137" cy="60"/>
                </a:xfrm>
                <a:custGeom>
                  <a:avLst/>
                  <a:gdLst>
                    <a:gd name="T0" fmla="*/ 94 w 93"/>
                    <a:gd name="T1" fmla="*/ 0 h 37"/>
                    <a:gd name="T2" fmla="*/ 199 w 93"/>
                    <a:gd name="T3" fmla="*/ 101 h 37"/>
                    <a:gd name="T4" fmla="*/ 0 w 93"/>
                    <a:gd name="T5" fmla="*/ 63 h 37"/>
                    <a:gd name="T6" fmla="*/ 94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73" name="Line 247"/>
                <p:cNvSpPr>
                  <a:spLocks noChangeShapeType="1"/>
                </p:cNvSpPr>
                <p:nvPr/>
              </p:nvSpPr>
              <p:spPr bwMode="gray">
                <a:xfrm flipH="1" flipV="1">
                  <a:off x="1845" y="2050"/>
                  <a:ext cx="138" cy="17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74" name="Line 248"/>
                <p:cNvSpPr>
                  <a:spLocks noChangeShapeType="1"/>
                </p:cNvSpPr>
                <p:nvPr/>
              </p:nvSpPr>
              <p:spPr bwMode="gray">
                <a:xfrm flipV="1">
                  <a:off x="2535" y="2988"/>
                  <a:ext cx="66"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75" name="Freeform 249"/>
                <p:cNvSpPr>
                  <a:spLocks/>
                </p:cNvSpPr>
                <p:nvPr/>
              </p:nvSpPr>
              <p:spPr bwMode="gray">
                <a:xfrm>
                  <a:off x="948" y="1641"/>
                  <a:ext cx="137" cy="302"/>
                </a:xfrm>
                <a:custGeom>
                  <a:avLst/>
                  <a:gdLst>
                    <a:gd name="T0" fmla="*/ 0 w 94"/>
                    <a:gd name="T1" fmla="*/ 499 h 184"/>
                    <a:gd name="T2" fmla="*/ 200 w 94"/>
                    <a:gd name="T3" fmla="*/ 138 h 184"/>
                    <a:gd name="T4" fmla="*/ 103 w 94"/>
                    <a:gd name="T5" fmla="*/ 0 h 184"/>
                    <a:gd name="T6" fmla="*/ 0 w 94"/>
                    <a:gd name="T7" fmla="*/ 499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0" y="184"/>
                      </a:moveTo>
                      <a:lnTo>
                        <a:pt x="94" y="51"/>
                      </a:lnTo>
                      <a:lnTo>
                        <a:pt x="49" y="0"/>
                      </a:lnTo>
                      <a:lnTo>
                        <a:pt x="0" y="18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76" name="Freeform 250"/>
                <p:cNvSpPr>
                  <a:spLocks/>
                </p:cNvSpPr>
                <p:nvPr/>
              </p:nvSpPr>
              <p:spPr bwMode="gray">
                <a:xfrm>
                  <a:off x="1019" y="1385"/>
                  <a:ext cx="138" cy="341"/>
                </a:xfrm>
                <a:custGeom>
                  <a:avLst/>
                  <a:gdLst>
                    <a:gd name="T0" fmla="*/ 97 w 94"/>
                    <a:gd name="T1" fmla="*/ 562 h 207"/>
                    <a:gd name="T2" fmla="*/ 0 w 94"/>
                    <a:gd name="T3" fmla="*/ 423 h 207"/>
                    <a:gd name="T4" fmla="*/ 203 w 94"/>
                    <a:gd name="T5" fmla="*/ 0 h 207"/>
                    <a:gd name="T6" fmla="*/ 97 w 94"/>
                    <a:gd name="T7" fmla="*/ 562 h 207"/>
                    <a:gd name="T8" fmla="*/ 0 60000 65536"/>
                    <a:gd name="T9" fmla="*/ 0 60000 65536"/>
                    <a:gd name="T10" fmla="*/ 0 60000 65536"/>
                    <a:gd name="T11" fmla="*/ 0 60000 65536"/>
                    <a:gd name="T12" fmla="*/ 0 w 94"/>
                    <a:gd name="T13" fmla="*/ 0 h 207"/>
                    <a:gd name="T14" fmla="*/ 94 w 94"/>
                    <a:gd name="T15" fmla="*/ 207 h 207"/>
                  </a:gdLst>
                  <a:ahLst/>
                  <a:cxnLst>
                    <a:cxn ang="T8">
                      <a:pos x="T0" y="T1"/>
                    </a:cxn>
                    <a:cxn ang="T9">
                      <a:pos x="T2" y="T3"/>
                    </a:cxn>
                    <a:cxn ang="T10">
                      <a:pos x="T4" y="T5"/>
                    </a:cxn>
                    <a:cxn ang="T11">
                      <a:pos x="T6" y="T7"/>
                    </a:cxn>
                  </a:cxnLst>
                  <a:rect l="T12" t="T13" r="T14" b="T15"/>
                  <a:pathLst>
                    <a:path w="94" h="207">
                      <a:moveTo>
                        <a:pt x="45" y="207"/>
                      </a:moveTo>
                      <a:lnTo>
                        <a:pt x="0" y="156"/>
                      </a:lnTo>
                      <a:lnTo>
                        <a:pt x="94" y="0"/>
                      </a:lnTo>
                      <a:lnTo>
                        <a:pt x="45" y="20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77" name="Line 251"/>
                <p:cNvSpPr>
                  <a:spLocks noChangeShapeType="1"/>
                </p:cNvSpPr>
                <p:nvPr/>
              </p:nvSpPr>
              <p:spPr bwMode="gray">
                <a:xfrm flipV="1">
                  <a:off x="980" y="1478"/>
                  <a:ext cx="126" cy="403"/>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278" name="Line 252"/>
                <p:cNvSpPr>
                  <a:spLocks noChangeShapeType="1"/>
                </p:cNvSpPr>
                <p:nvPr/>
              </p:nvSpPr>
              <p:spPr bwMode="gray">
                <a:xfrm flipH="1">
                  <a:off x="1019" y="1385"/>
                  <a:ext cx="138" cy="257"/>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279" name="Freeform 253"/>
                <p:cNvSpPr>
                  <a:spLocks/>
                </p:cNvSpPr>
                <p:nvPr/>
              </p:nvSpPr>
              <p:spPr bwMode="gray">
                <a:xfrm>
                  <a:off x="466" y="2881"/>
                  <a:ext cx="138" cy="167"/>
                </a:xfrm>
                <a:custGeom>
                  <a:avLst/>
                  <a:gdLst>
                    <a:gd name="T0" fmla="*/ 97 w 94"/>
                    <a:gd name="T1" fmla="*/ 0 h 102"/>
                    <a:gd name="T2" fmla="*/ 203 w 94"/>
                    <a:gd name="T3" fmla="*/ 277 h 102"/>
                    <a:gd name="T4" fmla="*/ 0 w 94"/>
                    <a:gd name="T5" fmla="*/ 239 h 102"/>
                    <a:gd name="T6" fmla="*/ 97 w 94"/>
                    <a:gd name="T7" fmla="*/ 0 h 102"/>
                    <a:gd name="T8" fmla="*/ 0 60000 65536"/>
                    <a:gd name="T9" fmla="*/ 0 60000 65536"/>
                    <a:gd name="T10" fmla="*/ 0 60000 65536"/>
                    <a:gd name="T11" fmla="*/ 0 60000 65536"/>
                    <a:gd name="T12" fmla="*/ 0 w 94"/>
                    <a:gd name="T13" fmla="*/ 0 h 102"/>
                    <a:gd name="T14" fmla="*/ 94 w 94"/>
                    <a:gd name="T15" fmla="*/ 102 h 102"/>
                  </a:gdLst>
                  <a:ahLst/>
                  <a:cxnLst>
                    <a:cxn ang="T8">
                      <a:pos x="T0" y="T1"/>
                    </a:cxn>
                    <a:cxn ang="T9">
                      <a:pos x="T2" y="T3"/>
                    </a:cxn>
                    <a:cxn ang="T10">
                      <a:pos x="T4" y="T5"/>
                    </a:cxn>
                    <a:cxn ang="T11">
                      <a:pos x="T6" y="T7"/>
                    </a:cxn>
                  </a:cxnLst>
                  <a:rect l="T12" t="T13" r="T14" b="T15"/>
                  <a:pathLst>
                    <a:path w="94" h="102">
                      <a:moveTo>
                        <a:pt x="45" y="0"/>
                      </a:moveTo>
                      <a:lnTo>
                        <a:pt x="94" y="102"/>
                      </a:lnTo>
                      <a:lnTo>
                        <a:pt x="0" y="88"/>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80" name="Freeform 254"/>
                <p:cNvSpPr>
                  <a:spLocks/>
                </p:cNvSpPr>
                <p:nvPr/>
              </p:nvSpPr>
              <p:spPr bwMode="gray">
                <a:xfrm>
                  <a:off x="532" y="2693"/>
                  <a:ext cx="143" cy="355"/>
                </a:xfrm>
                <a:custGeom>
                  <a:avLst/>
                  <a:gdLst>
                    <a:gd name="T0" fmla="*/ 209 w 98"/>
                    <a:gd name="T1" fmla="*/ 0 h 216"/>
                    <a:gd name="T2" fmla="*/ 0 w 98"/>
                    <a:gd name="T3" fmla="*/ 310 h 216"/>
                    <a:gd name="T4" fmla="*/ 105 w 98"/>
                    <a:gd name="T5" fmla="*/ 587 h 216"/>
                    <a:gd name="T6" fmla="*/ 209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98" y="0"/>
                      </a:moveTo>
                      <a:lnTo>
                        <a:pt x="0" y="114"/>
                      </a:lnTo>
                      <a:lnTo>
                        <a:pt x="49" y="216"/>
                      </a:lnTo>
                      <a:lnTo>
                        <a:pt x="98"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81" name="Freeform 255"/>
                <p:cNvSpPr>
                  <a:spLocks/>
                </p:cNvSpPr>
                <p:nvPr/>
              </p:nvSpPr>
              <p:spPr bwMode="gray">
                <a:xfrm>
                  <a:off x="1912" y="2178"/>
                  <a:ext cx="135" cy="174"/>
                </a:xfrm>
                <a:custGeom>
                  <a:avLst/>
                  <a:gdLst>
                    <a:gd name="T0" fmla="*/ 105 w 93"/>
                    <a:gd name="T1" fmla="*/ 76 h 106"/>
                    <a:gd name="T2" fmla="*/ 199 w 93"/>
                    <a:gd name="T3" fmla="*/ 289 h 106"/>
                    <a:gd name="T4" fmla="*/ 0 w 93"/>
                    <a:gd name="T5" fmla="*/ 0 h 106"/>
                    <a:gd name="T6" fmla="*/ 105 w 93"/>
                    <a:gd name="T7" fmla="*/ 76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28"/>
                      </a:moveTo>
                      <a:lnTo>
                        <a:pt x="93" y="106"/>
                      </a:lnTo>
                      <a:lnTo>
                        <a:pt x="0" y="0"/>
                      </a:lnTo>
                      <a:lnTo>
                        <a:pt x="49" y="2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82" name="Freeform 256"/>
                <p:cNvSpPr>
                  <a:spLocks/>
                </p:cNvSpPr>
                <p:nvPr/>
              </p:nvSpPr>
              <p:spPr bwMode="gray">
                <a:xfrm>
                  <a:off x="1983" y="2224"/>
                  <a:ext cx="135" cy="203"/>
                </a:xfrm>
                <a:custGeom>
                  <a:avLst/>
                  <a:gdLst>
                    <a:gd name="T0" fmla="*/ 199 w 93"/>
                    <a:gd name="T1" fmla="*/ 336 h 124"/>
                    <a:gd name="T2" fmla="*/ 0 w 93"/>
                    <a:gd name="T3" fmla="*/ 0 h 124"/>
                    <a:gd name="T4" fmla="*/ 94 w 93"/>
                    <a:gd name="T5" fmla="*/ 211 h 124"/>
                    <a:gd name="T6" fmla="*/ 199 w 93"/>
                    <a:gd name="T7" fmla="*/ 336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83" name="Freeform 257"/>
                <p:cNvSpPr>
                  <a:spLocks/>
                </p:cNvSpPr>
                <p:nvPr/>
              </p:nvSpPr>
              <p:spPr bwMode="gray">
                <a:xfrm>
                  <a:off x="1157" y="1225"/>
                  <a:ext cx="134" cy="279"/>
                </a:xfrm>
                <a:custGeom>
                  <a:avLst/>
                  <a:gdLst>
                    <a:gd name="T0" fmla="*/ 0 w 93"/>
                    <a:gd name="T1" fmla="*/ 264 h 170"/>
                    <a:gd name="T2" fmla="*/ 196 w 93"/>
                    <a:gd name="T3" fmla="*/ 461 h 170"/>
                    <a:gd name="T4" fmla="*/ 93 w 93"/>
                    <a:gd name="T5" fmla="*/ 0 h 170"/>
                    <a:gd name="T6" fmla="*/ 0 w 93"/>
                    <a:gd name="T7" fmla="*/ 264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97"/>
                      </a:moveTo>
                      <a:lnTo>
                        <a:pt x="93" y="170"/>
                      </a:lnTo>
                      <a:lnTo>
                        <a:pt x="44" y="0"/>
                      </a:lnTo>
                      <a:lnTo>
                        <a:pt x="0" y="9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84" name="Line 258"/>
                <p:cNvSpPr>
                  <a:spLocks noChangeShapeType="1"/>
                </p:cNvSpPr>
                <p:nvPr/>
              </p:nvSpPr>
              <p:spPr bwMode="gray">
                <a:xfrm flipV="1">
                  <a:off x="466" y="2881"/>
                  <a:ext cx="66" cy="14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85" name="Line 259"/>
                <p:cNvSpPr>
                  <a:spLocks noChangeShapeType="1"/>
                </p:cNvSpPr>
                <p:nvPr/>
              </p:nvSpPr>
              <p:spPr bwMode="gray">
                <a:xfrm flipH="1">
                  <a:off x="532" y="2693"/>
                  <a:ext cx="143" cy="18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86" name="Freeform 260"/>
                <p:cNvSpPr>
                  <a:spLocks/>
                </p:cNvSpPr>
                <p:nvPr/>
              </p:nvSpPr>
              <p:spPr bwMode="gray">
                <a:xfrm>
                  <a:off x="675" y="2504"/>
                  <a:ext cx="137" cy="189"/>
                </a:xfrm>
                <a:custGeom>
                  <a:avLst/>
                  <a:gdLst>
                    <a:gd name="T0" fmla="*/ 94 w 93"/>
                    <a:gd name="T1" fmla="*/ 0 h 115"/>
                    <a:gd name="T2" fmla="*/ 199 w 93"/>
                    <a:gd name="T3" fmla="*/ 0 h 115"/>
                    <a:gd name="T4" fmla="*/ 0 w 93"/>
                    <a:gd name="T5" fmla="*/ 311 h 115"/>
                    <a:gd name="T6" fmla="*/ 94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0"/>
                      </a:lnTo>
                      <a:lnTo>
                        <a:pt x="0" y="115"/>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87" name="Freeform 261"/>
                <p:cNvSpPr>
                  <a:spLocks/>
                </p:cNvSpPr>
                <p:nvPr/>
              </p:nvSpPr>
              <p:spPr bwMode="gray">
                <a:xfrm>
                  <a:off x="739" y="2247"/>
                  <a:ext cx="137" cy="257"/>
                </a:xfrm>
                <a:custGeom>
                  <a:avLst/>
                  <a:gdLst>
                    <a:gd name="T0" fmla="*/ 200 w 94"/>
                    <a:gd name="T1" fmla="*/ 0 h 156"/>
                    <a:gd name="T2" fmla="*/ 0 w 94"/>
                    <a:gd name="T3" fmla="*/ 423 h 156"/>
                    <a:gd name="T4" fmla="*/ 103 w 94"/>
                    <a:gd name="T5" fmla="*/ 423 h 156"/>
                    <a:gd name="T6" fmla="*/ 200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0"/>
                      </a:moveTo>
                      <a:lnTo>
                        <a:pt x="0" y="156"/>
                      </a:lnTo>
                      <a:lnTo>
                        <a:pt x="49" y="156"/>
                      </a:lnTo>
                      <a:lnTo>
                        <a:pt x="9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88" name="Line 262"/>
                <p:cNvSpPr>
                  <a:spLocks noChangeShapeType="1"/>
                </p:cNvSpPr>
                <p:nvPr/>
              </p:nvSpPr>
              <p:spPr bwMode="gray">
                <a:xfrm flipH="1" flipV="1">
                  <a:off x="1983" y="2224"/>
                  <a:ext cx="135" cy="20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89" name="Line 263"/>
                <p:cNvSpPr>
                  <a:spLocks noChangeShapeType="1"/>
                </p:cNvSpPr>
                <p:nvPr/>
              </p:nvSpPr>
              <p:spPr bwMode="gray">
                <a:xfrm>
                  <a:off x="1912" y="2178"/>
                  <a:ext cx="71" cy="4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90" name="Line 264"/>
                <p:cNvSpPr>
                  <a:spLocks noChangeShapeType="1"/>
                </p:cNvSpPr>
                <p:nvPr/>
              </p:nvSpPr>
              <p:spPr bwMode="gray">
                <a:xfrm flipH="1" flipV="1">
                  <a:off x="1222" y="1225"/>
                  <a:ext cx="19" cy="22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91" name="Line 265"/>
                <p:cNvSpPr>
                  <a:spLocks noChangeShapeType="1"/>
                </p:cNvSpPr>
                <p:nvPr/>
              </p:nvSpPr>
              <p:spPr bwMode="gray">
                <a:xfrm flipV="1">
                  <a:off x="675" y="2504"/>
                  <a:ext cx="64" cy="18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92" name="Line 266"/>
                <p:cNvSpPr>
                  <a:spLocks noChangeShapeType="1"/>
                </p:cNvSpPr>
                <p:nvPr/>
              </p:nvSpPr>
              <p:spPr bwMode="gray">
                <a:xfrm flipH="1">
                  <a:off x="739" y="2247"/>
                  <a:ext cx="137" cy="25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93" name="Freeform 267"/>
                <p:cNvSpPr>
                  <a:spLocks/>
                </p:cNvSpPr>
                <p:nvPr/>
              </p:nvSpPr>
              <p:spPr bwMode="gray">
                <a:xfrm>
                  <a:off x="2047" y="2352"/>
                  <a:ext cx="142" cy="204"/>
                </a:xfrm>
                <a:custGeom>
                  <a:avLst/>
                  <a:gdLst>
                    <a:gd name="T0" fmla="*/ 105 w 98"/>
                    <a:gd name="T1" fmla="*/ 125 h 124"/>
                    <a:gd name="T2" fmla="*/ 209 w 98"/>
                    <a:gd name="T3" fmla="*/ 336 h 124"/>
                    <a:gd name="T4" fmla="*/ 0 w 98"/>
                    <a:gd name="T5" fmla="*/ 0 h 124"/>
                    <a:gd name="T6" fmla="*/ 105 w 98"/>
                    <a:gd name="T7" fmla="*/ 125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49" y="46"/>
                      </a:moveTo>
                      <a:lnTo>
                        <a:pt x="98" y="124"/>
                      </a:lnTo>
                      <a:lnTo>
                        <a:pt x="0" y="0"/>
                      </a:lnTo>
                      <a:lnTo>
                        <a:pt x="49" y="4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94" name="Freeform 268"/>
                <p:cNvSpPr>
                  <a:spLocks/>
                </p:cNvSpPr>
                <p:nvPr/>
              </p:nvSpPr>
              <p:spPr bwMode="gray">
                <a:xfrm>
                  <a:off x="2118" y="2427"/>
                  <a:ext cx="137" cy="173"/>
                </a:xfrm>
                <a:custGeom>
                  <a:avLst/>
                  <a:gdLst>
                    <a:gd name="T0" fmla="*/ 200 w 94"/>
                    <a:gd name="T1" fmla="*/ 285 h 105"/>
                    <a:gd name="T2" fmla="*/ 0 w 94"/>
                    <a:gd name="T3" fmla="*/ 0 h 105"/>
                    <a:gd name="T4" fmla="*/ 103 w 94"/>
                    <a:gd name="T5" fmla="*/ 213 h 105"/>
                    <a:gd name="T6" fmla="*/ 200 w 94"/>
                    <a:gd name="T7" fmla="*/ 285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94" y="105"/>
                      </a:moveTo>
                      <a:lnTo>
                        <a:pt x="0" y="0"/>
                      </a:lnTo>
                      <a:lnTo>
                        <a:pt x="49" y="78"/>
                      </a:lnTo>
                      <a:lnTo>
                        <a:pt x="94" y="10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95" name="Line 269"/>
                <p:cNvSpPr>
                  <a:spLocks noChangeShapeType="1"/>
                </p:cNvSpPr>
                <p:nvPr/>
              </p:nvSpPr>
              <p:spPr bwMode="gray">
                <a:xfrm flipH="1" flipV="1">
                  <a:off x="2118" y="2427"/>
                  <a:ext cx="137" cy="17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96" name="Line 270"/>
                <p:cNvSpPr>
                  <a:spLocks noChangeShapeType="1"/>
                </p:cNvSpPr>
                <p:nvPr/>
              </p:nvSpPr>
              <p:spPr bwMode="gray">
                <a:xfrm>
                  <a:off x="2047" y="2352"/>
                  <a:ext cx="71" cy="7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297" name="Freeform 271"/>
                <p:cNvSpPr>
                  <a:spLocks/>
                </p:cNvSpPr>
                <p:nvPr/>
              </p:nvSpPr>
              <p:spPr bwMode="gray">
                <a:xfrm>
                  <a:off x="2191" y="2556"/>
                  <a:ext cx="137" cy="152"/>
                </a:xfrm>
                <a:custGeom>
                  <a:avLst/>
                  <a:gdLst>
                    <a:gd name="T0" fmla="*/ 96 w 94"/>
                    <a:gd name="T1" fmla="*/ 72 h 92"/>
                    <a:gd name="T2" fmla="*/ 200 w 94"/>
                    <a:gd name="T3" fmla="*/ 248 h 92"/>
                    <a:gd name="T4" fmla="*/ 0 w 94"/>
                    <a:gd name="T5" fmla="*/ 0 h 92"/>
                    <a:gd name="T6" fmla="*/ 96 w 94"/>
                    <a:gd name="T7" fmla="*/ 72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27"/>
                      </a:moveTo>
                      <a:lnTo>
                        <a:pt x="94" y="92"/>
                      </a:lnTo>
                      <a:lnTo>
                        <a:pt x="0" y="0"/>
                      </a:lnTo>
                      <a:lnTo>
                        <a:pt x="45" y="2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98" name="Freeform 272"/>
                <p:cNvSpPr>
                  <a:spLocks/>
                </p:cNvSpPr>
                <p:nvPr/>
              </p:nvSpPr>
              <p:spPr bwMode="gray">
                <a:xfrm>
                  <a:off x="2255" y="2600"/>
                  <a:ext cx="137" cy="108"/>
                </a:xfrm>
                <a:custGeom>
                  <a:avLst/>
                  <a:gdLst>
                    <a:gd name="T0" fmla="*/ 199 w 93"/>
                    <a:gd name="T1" fmla="*/ 151 h 65"/>
                    <a:gd name="T2" fmla="*/ 0 w 93"/>
                    <a:gd name="T3" fmla="*/ 0 h 65"/>
                    <a:gd name="T4" fmla="*/ 105 w 93"/>
                    <a:gd name="T5" fmla="*/ 176 h 65"/>
                    <a:gd name="T6" fmla="*/ 199 w 93"/>
                    <a:gd name="T7" fmla="*/ 151 h 65"/>
                    <a:gd name="T8" fmla="*/ 0 60000 65536"/>
                    <a:gd name="T9" fmla="*/ 0 60000 65536"/>
                    <a:gd name="T10" fmla="*/ 0 60000 65536"/>
                    <a:gd name="T11" fmla="*/ 0 60000 65536"/>
                    <a:gd name="T12" fmla="*/ 0 w 93"/>
                    <a:gd name="T13" fmla="*/ 0 h 65"/>
                    <a:gd name="T14" fmla="*/ 93 w 93"/>
                    <a:gd name="T15" fmla="*/ 65 h 65"/>
                  </a:gdLst>
                  <a:ahLst/>
                  <a:cxnLst>
                    <a:cxn ang="T8">
                      <a:pos x="T0" y="T1"/>
                    </a:cxn>
                    <a:cxn ang="T9">
                      <a:pos x="T2" y="T3"/>
                    </a:cxn>
                    <a:cxn ang="T10">
                      <a:pos x="T4" y="T5"/>
                    </a:cxn>
                    <a:cxn ang="T11">
                      <a:pos x="T6" y="T7"/>
                    </a:cxn>
                  </a:cxnLst>
                  <a:rect l="T12" t="T13" r="T14" b="T15"/>
                  <a:pathLst>
                    <a:path w="93" h="65">
                      <a:moveTo>
                        <a:pt x="93" y="56"/>
                      </a:moveTo>
                      <a:lnTo>
                        <a:pt x="0" y="0"/>
                      </a:lnTo>
                      <a:lnTo>
                        <a:pt x="49" y="65"/>
                      </a:lnTo>
                      <a:lnTo>
                        <a:pt x="93" y="5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299" name="Line 273"/>
                <p:cNvSpPr>
                  <a:spLocks noChangeShapeType="1"/>
                </p:cNvSpPr>
                <p:nvPr/>
              </p:nvSpPr>
              <p:spPr bwMode="gray">
                <a:xfrm>
                  <a:off x="2255" y="2600"/>
                  <a:ext cx="7" cy="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00" name="Freeform 274"/>
                <p:cNvSpPr>
                  <a:spLocks/>
                </p:cNvSpPr>
                <p:nvPr/>
              </p:nvSpPr>
              <p:spPr bwMode="gray">
                <a:xfrm>
                  <a:off x="876" y="1943"/>
                  <a:ext cx="143" cy="304"/>
                </a:xfrm>
                <a:custGeom>
                  <a:avLst/>
                  <a:gdLst>
                    <a:gd name="T0" fmla="*/ 0 w 98"/>
                    <a:gd name="T1" fmla="*/ 499 h 184"/>
                    <a:gd name="T2" fmla="*/ 209 w 98"/>
                    <a:gd name="T3" fmla="*/ 226 h 184"/>
                    <a:gd name="T4" fmla="*/ 105 w 98"/>
                    <a:gd name="T5" fmla="*/ 0 h 184"/>
                    <a:gd name="T6" fmla="*/ 0 w 98"/>
                    <a:gd name="T7" fmla="*/ 499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0" y="184"/>
                      </a:moveTo>
                      <a:lnTo>
                        <a:pt x="98" y="83"/>
                      </a:lnTo>
                      <a:lnTo>
                        <a:pt x="49" y="0"/>
                      </a:lnTo>
                      <a:lnTo>
                        <a:pt x="0" y="18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01" name="Freeform 275"/>
                <p:cNvSpPr>
                  <a:spLocks/>
                </p:cNvSpPr>
                <p:nvPr/>
              </p:nvSpPr>
              <p:spPr bwMode="gray">
                <a:xfrm>
                  <a:off x="948" y="1726"/>
                  <a:ext cx="137" cy="355"/>
                </a:xfrm>
                <a:custGeom>
                  <a:avLst/>
                  <a:gdLst>
                    <a:gd name="T0" fmla="*/ 200 w 94"/>
                    <a:gd name="T1" fmla="*/ 0 h 216"/>
                    <a:gd name="T2" fmla="*/ 0 w 94"/>
                    <a:gd name="T3" fmla="*/ 361 h 216"/>
                    <a:gd name="T4" fmla="*/ 103 w 94"/>
                    <a:gd name="T5" fmla="*/ 587 h 216"/>
                    <a:gd name="T6" fmla="*/ 200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33"/>
                      </a:lnTo>
                      <a:lnTo>
                        <a:pt x="49" y="216"/>
                      </a:lnTo>
                      <a:lnTo>
                        <a:pt x="9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02" name="Line 276"/>
                <p:cNvSpPr>
                  <a:spLocks noChangeShapeType="1"/>
                </p:cNvSpPr>
                <p:nvPr/>
              </p:nvSpPr>
              <p:spPr bwMode="gray">
                <a:xfrm flipH="1" flipV="1">
                  <a:off x="2255" y="2600"/>
                  <a:ext cx="137" cy="9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03" name="Line 277"/>
                <p:cNvSpPr>
                  <a:spLocks noChangeShapeType="1"/>
                </p:cNvSpPr>
                <p:nvPr/>
              </p:nvSpPr>
              <p:spPr bwMode="gray">
                <a:xfrm>
                  <a:off x="2191" y="2556"/>
                  <a:ext cx="64" cy="4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04" name="Line 278"/>
                <p:cNvSpPr>
                  <a:spLocks noChangeShapeType="1"/>
                </p:cNvSpPr>
                <p:nvPr/>
              </p:nvSpPr>
              <p:spPr bwMode="gray">
                <a:xfrm flipV="1">
                  <a:off x="876" y="1871"/>
                  <a:ext cx="113" cy="376"/>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305" name="Line 279"/>
                <p:cNvSpPr>
                  <a:spLocks noChangeShapeType="1"/>
                </p:cNvSpPr>
                <p:nvPr/>
              </p:nvSpPr>
              <p:spPr bwMode="gray">
                <a:xfrm flipH="1">
                  <a:off x="948" y="1726"/>
                  <a:ext cx="137" cy="21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06" name="Freeform 280"/>
                <p:cNvSpPr>
                  <a:spLocks/>
                </p:cNvSpPr>
                <p:nvPr/>
              </p:nvSpPr>
              <p:spPr bwMode="gray">
                <a:xfrm>
                  <a:off x="2392" y="2693"/>
                  <a:ext cx="143" cy="370"/>
                </a:xfrm>
                <a:custGeom>
                  <a:avLst/>
                  <a:gdLst>
                    <a:gd name="T0" fmla="*/ 209 w 99"/>
                    <a:gd name="T1" fmla="*/ 549 h 225"/>
                    <a:gd name="T2" fmla="*/ 0 w 99"/>
                    <a:gd name="T3" fmla="*/ 0 h 225"/>
                    <a:gd name="T4" fmla="*/ 103 w 99"/>
                    <a:gd name="T5" fmla="*/ 612 h 225"/>
                    <a:gd name="T6" fmla="*/ 209 w 99"/>
                    <a:gd name="T7" fmla="*/ 549 h 225"/>
                    <a:gd name="T8" fmla="*/ 0 60000 65536"/>
                    <a:gd name="T9" fmla="*/ 0 60000 65536"/>
                    <a:gd name="T10" fmla="*/ 0 60000 65536"/>
                    <a:gd name="T11" fmla="*/ 0 60000 65536"/>
                    <a:gd name="T12" fmla="*/ 0 w 99"/>
                    <a:gd name="T13" fmla="*/ 0 h 225"/>
                    <a:gd name="T14" fmla="*/ 99 w 99"/>
                    <a:gd name="T15" fmla="*/ 225 h 225"/>
                  </a:gdLst>
                  <a:ahLst/>
                  <a:cxnLst>
                    <a:cxn ang="T8">
                      <a:pos x="T0" y="T1"/>
                    </a:cxn>
                    <a:cxn ang="T9">
                      <a:pos x="T2" y="T3"/>
                    </a:cxn>
                    <a:cxn ang="T10">
                      <a:pos x="T4" y="T5"/>
                    </a:cxn>
                    <a:cxn ang="T11">
                      <a:pos x="T6" y="T7"/>
                    </a:cxn>
                  </a:cxnLst>
                  <a:rect l="T12" t="T13" r="T14" b="T15"/>
                  <a:pathLst>
                    <a:path w="99" h="225">
                      <a:moveTo>
                        <a:pt x="99" y="202"/>
                      </a:moveTo>
                      <a:lnTo>
                        <a:pt x="0" y="0"/>
                      </a:lnTo>
                      <a:lnTo>
                        <a:pt x="49" y="225"/>
                      </a:lnTo>
                      <a:lnTo>
                        <a:pt x="99" y="20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07" name="Line 281"/>
                <p:cNvSpPr>
                  <a:spLocks noChangeShapeType="1"/>
                </p:cNvSpPr>
                <p:nvPr/>
              </p:nvSpPr>
              <p:spPr bwMode="gray">
                <a:xfrm>
                  <a:off x="2392" y="2693"/>
                  <a:ext cx="7" cy="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08" name="Freeform 282"/>
                <p:cNvSpPr>
                  <a:spLocks/>
                </p:cNvSpPr>
                <p:nvPr/>
              </p:nvSpPr>
              <p:spPr bwMode="gray">
                <a:xfrm>
                  <a:off x="2463" y="3025"/>
                  <a:ext cx="138" cy="59"/>
                </a:xfrm>
                <a:custGeom>
                  <a:avLst/>
                  <a:gdLst>
                    <a:gd name="T0" fmla="*/ 107 w 94"/>
                    <a:gd name="T1" fmla="*/ 0 h 36"/>
                    <a:gd name="T2" fmla="*/ 203 w 94"/>
                    <a:gd name="T3" fmla="*/ 97 h 36"/>
                    <a:gd name="T4" fmla="*/ 0 w 94"/>
                    <a:gd name="T5" fmla="*/ 62 h 36"/>
                    <a:gd name="T6" fmla="*/ 10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50" y="0"/>
                      </a:moveTo>
                      <a:lnTo>
                        <a:pt x="94" y="36"/>
                      </a:lnTo>
                      <a:lnTo>
                        <a:pt x="0" y="23"/>
                      </a:lnTo>
                      <a:lnTo>
                        <a:pt x="50"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09" name="Freeform 283"/>
                <p:cNvSpPr>
                  <a:spLocks/>
                </p:cNvSpPr>
                <p:nvPr/>
              </p:nvSpPr>
              <p:spPr bwMode="gray">
                <a:xfrm>
                  <a:off x="2535" y="3025"/>
                  <a:ext cx="137" cy="59"/>
                </a:xfrm>
                <a:custGeom>
                  <a:avLst/>
                  <a:gdLst>
                    <a:gd name="T0" fmla="*/ 199 w 93"/>
                    <a:gd name="T1" fmla="*/ 38 h 36"/>
                    <a:gd name="T2" fmla="*/ 0 w 93"/>
                    <a:gd name="T3" fmla="*/ 0 h 36"/>
                    <a:gd name="T4" fmla="*/ 94 w 93"/>
                    <a:gd name="T5" fmla="*/ 97 h 36"/>
                    <a:gd name="T6" fmla="*/ 199 w 93"/>
                    <a:gd name="T7" fmla="*/ 38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4"/>
                      </a:moveTo>
                      <a:lnTo>
                        <a:pt x="0" y="0"/>
                      </a:lnTo>
                      <a:lnTo>
                        <a:pt x="44" y="36"/>
                      </a:lnTo>
                      <a:lnTo>
                        <a:pt x="93"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10" name="Freeform 284"/>
                <p:cNvSpPr>
                  <a:spLocks/>
                </p:cNvSpPr>
                <p:nvPr/>
              </p:nvSpPr>
              <p:spPr bwMode="gray">
                <a:xfrm>
                  <a:off x="395" y="3025"/>
                  <a:ext cx="137" cy="59"/>
                </a:xfrm>
                <a:custGeom>
                  <a:avLst/>
                  <a:gdLst>
                    <a:gd name="T0" fmla="*/ 103 w 94"/>
                    <a:gd name="T1" fmla="*/ 0 h 36"/>
                    <a:gd name="T2" fmla="*/ 200 w 94"/>
                    <a:gd name="T3" fmla="*/ 97 h 36"/>
                    <a:gd name="T4" fmla="*/ 0 w 94"/>
                    <a:gd name="T5" fmla="*/ 62 h 36"/>
                    <a:gd name="T6" fmla="*/ 103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49" y="0"/>
                      </a:moveTo>
                      <a:lnTo>
                        <a:pt x="94" y="36"/>
                      </a:lnTo>
                      <a:lnTo>
                        <a:pt x="0" y="23"/>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11" name="Freeform 285"/>
                <p:cNvSpPr>
                  <a:spLocks/>
                </p:cNvSpPr>
                <p:nvPr/>
              </p:nvSpPr>
              <p:spPr bwMode="gray">
                <a:xfrm>
                  <a:off x="466" y="3025"/>
                  <a:ext cx="138" cy="59"/>
                </a:xfrm>
                <a:custGeom>
                  <a:avLst/>
                  <a:gdLst>
                    <a:gd name="T0" fmla="*/ 203 w 94"/>
                    <a:gd name="T1" fmla="*/ 38 h 36"/>
                    <a:gd name="T2" fmla="*/ 0 w 94"/>
                    <a:gd name="T3" fmla="*/ 0 h 36"/>
                    <a:gd name="T4" fmla="*/ 97 w 94"/>
                    <a:gd name="T5" fmla="*/ 97 h 36"/>
                    <a:gd name="T6" fmla="*/ 203 w 94"/>
                    <a:gd name="T7" fmla="*/ 38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4"/>
                      </a:moveTo>
                      <a:lnTo>
                        <a:pt x="0" y="0"/>
                      </a:lnTo>
                      <a:lnTo>
                        <a:pt x="45" y="36"/>
                      </a:lnTo>
                      <a:lnTo>
                        <a:pt x="94"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12" name="Freeform 286"/>
                <p:cNvSpPr>
                  <a:spLocks/>
                </p:cNvSpPr>
                <p:nvPr/>
              </p:nvSpPr>
              <p:spPr bwMode="gray">
                <a:xfrm>
                  <a:off x="604" y="2693"/>
                  <a:ext cx="135" cy="355"/>
                </a:xfrm>
                <a:custGeom>
                  <a:avLst/>
                  <a:gdLst>
                    <a:gd name="T0" fmla="*/ 103 w 93"/>
                    <a:gd name="T1" fmla="*/ 0 h 216"/>
                    <a:gd name="T2" fmla="*/ 196 w 93"/>
                    <a:gd name="T3" fmla="*/ 160 h 216"/>
                    <a:gd name="T4" fmla="*/ 0 w 93"/>
                    <a:gd name="T5" fmla="*/ 587 h 216"/>
                    <a:gd name="T6" fmla="*/ 103 w 93"/>
                    <a:gd name="T7" fmla="*/ 0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49" y="0"/>
                      </a:moveTo>
                      <a:lnTo>
                        <a:pt x="93" y="59"/>
                      </a:lnTo>
                      <a:lnTo>
                        <a:pt x="0" y="216"/>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13" name="Freeform 287"/>
                <p:cNvSpPr>
                  <a:spLocks/>
                </p:cNvSpPr>
                <p:nvPr/>
              </p:nvSpPr>
              <p:spPr bwMode="gray">
                <a:xfrm>
                  <a:off x="675" y="2504"/>
                  <a:ext cx="137" cy="285"/>
                </a:xfrm>
                <a:custGeom>
                  <a:avLst/>
                  <a:gdLst>
                    <a:gd name="T0" fmla="*/ 199 w 93"/>
                    <a:gd name="T1" fmla="*/ 0 h 174"/>
                    <a:gd name="T2" fmla="*/ 0 w 93"/>
                    <a:gd name="T3" fmla="*/ 311 h 174"/>
                    <a:gd name="T4" fmla="*/ 94 w 93"/>
                    <a:gd name="T5" fmla="*/ 470 h 174"/>
                    <a:gd name="T6" fmla="*/ 199 w 93"/>
                    <a:gd name="T7" fmla="*/ 0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0"/>
                      </a:moveTo>
                      <a:lnTo>
                        <a:pt x="0" y="115"/>
                      </a:lnTo>
                      <a:lnTo>
                        <a:pt x="44" y="174"/>
                      </a:lnTo>
                      <a:lnTo>
                        <a:pt x="93"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14" name="Freeform 288"/>
                <p:cNvSpPr>
                  <a:spLocks/>
                </p:cNvSpPr>
                <p:nvPr/>
              </p:nvSpPr>
              <p:spPr bwMode="gray">
                <a:xfrm>
                  <a:off x="2327" y="2693"/>
                  <a:ext cx="134" cy="370"/>
                </a:xfrm>
                <a:custGeom>
                  <a:avLst/>
                  <a:gdLst>
                    <a:gd name="T0" fmla="*/ 93 w 93"/>
                    <a:gd name="T1" fmla="*/ 0 h 225"/>
                    <a:gd name="T2" fmla="*/ 196 w 93"/>
                    <a:gd name="T3" fmla="*/ 612 h 225"/>
                    <a:gd name="T4" fmla="*/ 0 w 93"/>
                    <a:gd name="T5" fmla="*/ 25 h 225"/>
                    <a:gd name="T6" fmla="*/ 93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4" y="0"/>
                      </a:moveTo>
                      <a:lnTo>
                        <a:pt x="93" y="225"/>
                      </a:lnTo>
                      <a:lnTo>
                        <a:pt x="0" y="9"/>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15" name="Freeform 289"/>
                <p:cNvSpPr>
                  <a:spLocks/>
                </p:cNvSpPr>
                <p:nvPr/>
              </p:nvSpPr>
              <p:spPr bwMode="gray">
                <a:xfrm>
                  <a:off x="1085" y="1385"/>
                  <a:ext cx="137" cy="371"/>
                </a:xfrm>
                <a:custGeom>
                  <a:avLst/>
                  <a:gdLst>
                    <a:gd name="T0" fmla="*/ 0 w 93"/>
                    <a:gd name="T1" fmla="*/ 562 h 225"/>
                    <a:gd name="T2" fmla="*/ 199 w 93"/>
                    <a:gd name="T3" fmla="*/ 612 h 225"/>
                    <a:gd name="T4" fmla="*/ 105 w 93"/>
                    <a:gd name="T5" fmla="*/ 0 h 225"/>
                    <a:gd name="T6" fmla="*/ 0 w 93"/>
                    <a:gd name="T7" fmla="*/ 562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07"/>
                      </a:moveTo>
                      <a:lnTo>
                        <a:pt x="93" y="225"/>
                      </a:lnTo>
                      <a:lnTo>
                        <a:pt x="49" y="0"/>
                      </a:lnTo>
                      <a:lnTo>
                        <a:pt x="0" y="20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16" name="Freeform 290"/>
                <p:cNvSpPr>
                  <a:spLocks/>
                </p:cNvSpPr>
                <p:nvPr/>
              </p:nvSpPr>
              <p:spPr bwMode="gray">
                <a:xfrm>
                  <a:off x="1157" y="1385"/>
                  <a:ext cx="134" cy="371"/>
                </a:xfrm>
                <a:custGeom>
                  <a:avLst/>
                  <a:gdLst>
                    <a:gd name="T0" fmla="*/ 196 w 93"/>
                    <a:gd name="T1" fmla="*/ 198 h 225"/>
                    <a:gd name="T2" fmla="*/ 0 w 93"/>
                    <a:gd name="T3" fmla="*/ 0 h 225"/>
                    <a:gd name="T4" fmla="*/ 93 w 93"/>
                    <a:gd name="T5" fmla="*/ 612 h 225"/>
                    <a:gd name="T6" fmla="*/ 196 w 93"/>
                    <a:gd name="T7" fmla="*/ 198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73"/>
                      </a:moveTo>
                      <a:lnTo>
                        <a:pt x="0" y="0"/>
                      </a:lnTo>
                      <a:lnTo>
                        <a:pt x="44" y="225"/>
                      </a:lnTo>
                      <a:lnTo>
                        <a:pt x="93" y="7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17" name="Freeform 291"/>
                <p:cNvSpPr>
                  <a:spLocks/>
                </p:cNvSpPr>
                <p:nvPr/>
              </p:nvSpPr>
              <p:spPr bwMode="gray">
                <a:xfrm>
                  <a:off x="1703" y="2020"/>
                  <a:ext cx="142" cy="180"/>
                </a:xfrm>
                <a:custGeom>
                  <a:avLst/>
                  <a:gdLst>
                    <a:gd name="T0" fmla="*/ 105 w 98"/>
                    <a:gd name="T1" fmla="*/ 0 h 110"/>
                    <a:gd name="T2" fmla="*/ 209 w 98"/>
                    <a:gd name="T3" fmla="*/ 298 h 110"/>
                    <a:gd name="T4" fmla="*/ 0 w 98"/>
                    <a:gd name="T5" fmla="*/ 38 h 110"/>
                    <a:gd name="T6" fmla="*/ 105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4"/>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18" name="Freeform 292"/>
                <p:cNvSpPr>
                  <a:spLocks/>
                </p:cNvSpPr>
                <p:nvPr/>
              </p:nvSpPr>
              <p:spPr bwMode="gray">
                <a:xfrm>
                  <a:off x="1774" y="2020"/>
                  <a:ext cx="138" cy="180"/>
                </a:xfrm>
                <a:custGeom>
                  <a:avLst/>
                  <a:gdLst>
                    <a:gd name="T0" fmla="*/ 200 w 94"/>
                    <a:gd name="T1" fmla="*/ 260 h 110"/>
                    <a:gd name="T2" fmla="*/ 0 w 94"/>
                    <a:gd name="T3" fmla="*/ 0 h 110"/>
                    <a:gd name="T4" fmla="*/ 103 w 94"/>
                    <a:gd name="T5" fmla="*/ 298 h 110"/>
                    <a:gd name="T6" fmla="*/ 200 w 94"/>
                    <a:gd name="T7" fmla="*/ 260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96"/>
                      </a:moveTo>
                      <a:lnTo>
                        <a:pt x="0" y="0"/>
                      </a:lnTo>
                      <a:lnTo>
                        <a:pt x="49" y="110"/>
                      </a:lnTo>
                      <a:lnTo>
                        <a:pt x="94" y="9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19" name="Line 293"/>
                <p:cNvSpPr>
                  <a:spLocks noChangeShapeType="1"/>
                </p:cNvSpPr>
                <p:nvPr/>
              </p:nvSpPr>
              <p:spPr bwMode="gray">
                <a:xfrm flipH="1" flipV="1">
                  <a:off x="2392" y="2693"/>
                  <a:ext cx="143" cy="33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20" name="Line 294"/>
                <p:cNvSpPr>
                  <a:spLocks noChangeShapeType="1"/>
                </p:cNvSpPr>
                <p:nvPr/>
              </p:nvSpPr>
              <p:spPr bwMode="gray">
                <a:xfrm flipH="1" flipV="1">
                  <a:off x="2535" y="3025"/>
                  <a:ext cx="137"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21" name="Line 295"/>
                <p:cNvSpPr>
                  <a:spLocks noChangeShapeType="1"/>
                </p:cNvSpPr>
                <p:nvPr/>
              </p:nvSpPr>
              <p:spPr bwMode="gray">
                <a:xfrm flipV="1">
                  <a:off x="2463" y="3025"/>
                  <a:ext cx="72"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22" name="Line 296"/>
                <p:cNvSpPr>
                  <a:spLocks noChangeShapeType="1"/>
                </p:cNvSpPr>
                <p:nvPr/>
              </p:nvSpPr>
              <p:spPr bwMode="gray">
                <a:xfrm flipH="1" flipV="1">
                  <a:off x="466" y="3025"/>
                  <a:ext cx="138"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23" name="Line 297"/>
                <p:cNvSpPr>
                  <a:spLocks noChangeShapeType="1"/>
                </p:cNvSpPr>
                <p:nvPr/>
              </p:nvSpPr>
              <p:spPr bwMode="gray">
                <a:xfrm flipV="1">
                  <a:off x="395" y="3025"/>
                  <a:ext cx="71"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24" name="Line 298"/>
                <p:cNvSpPr>
                  <a:spLocks noChangeShapeType="1"/>
                </p:cNvSpPr>
                <p:nvPr/>
              </p:nvSpPr>
              <p:spPr bwMode="gray">
                <a:xfrm flipV="1">
                  <a:off x="604" y="2693"/>
                  <a:ext cx="71" cy="35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25" name="Line 299"/>
                <p:cNvSpPr>
                  <a:spLocks noChangeShapeType="1"/>
                </p:cNvSpPr>
                <p:nvPr/>
              </p:nvSpPr>
              <p:spPr bwMode="gray">
                <a:xfrm flipH="1">
                  <a:off x="675" y="2504"/>
                  <a:ext cx="137" cy="18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26" name="Line 300"/>
                <p:cNvSpPr>
                  <a:spLocks noChangeShapeType="1"/>
                </p:cNvSpPr>
                <p:nvPr/>
              </p:nvSpPr>
              <p:spPr bwMode="gray">
                <a:xfrm flipV="1">
                  <a:off x="2327" y="2693"/>
                  <a:ext cx="63" cy="1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27" name="Line 301"/>
                <p:cNvSpPr>
                  <a:spLocks noChangeShapeType="1"/>
                </p:cNvSpPr>
                <p:nvPr/>
              </p:nvSpPr>
              <p:spPr bwMode="gray">
                <a:xfrm flipH="1" flipV="1">
                  <a:off x="1157" y="1385"/>
                  <a:ext cx="79" cy="7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28" name="Line 302"/>
                <p:cNvSpPr>
                  <a:spLocks noChangeShapeType="1"/>
                </p:cNvSpPr>
                <p:nvPr/>
              </p:nvSpPr>
              <p:spPr bwMode="gray">
                <a:xfrm flipV="1">
                  <a:off x="1085" y="1416"/>
                  <a:ext cx="101" cy="310"/>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329" name="Line 303"/>
                <p:cNvSpPr>
                  <a:spLocks noChangeShapeType="1"/>
                </p:cNvSpPr>
                <p:nvPr/>
              </p:nvSpPr>
              <p:spPr bwMode="gray">
                <a:xfrm flipH="1" flipV="1">
                  <a:off x="1774" y="2020"/>
                  <a:ext cx="138" cy="158"/>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330" name="Freeform 304"/>
                <p:cNvSpPr>
                  <a:spLocks/>
                </p:cNvSpPr>
                <p:nvPr/>
              </p:nvSpPr>
              <p:spPr bwMode="gray">
                <a:xfrm>
                  <a:off x="812" y="2247"/>
                  <a:ext cx="137" cy="257"/>
                </a:xfrm>
                <a:custGeom>
                  <a:avLst/>
                  <a:gdLst>
                    <a:gd name="T0" fmla="*/ 96 w 94"/>
                    <a:gd name="T1" fmla="*/ 0 h 156"/>
                    <a:gd name="T2" fmla="*/ 200 w 94"/>
                    <a:gd name="T3" fmla="*/ 213 h 156"/>
                    <a:gd name="T4" fmla="*/ 0 w 94"/>
                    <a:gd name="T5" fmla="*/ 423 h 156"/>
                    <a:gd name="T6" fmla="*/ 96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0"/>
                      </a:moveTo>
                      <a:lnTo>
                        <a:pt x="94" y="78"/>
                      </a:lnTo>
                      <a:lnTo>
                        <a:pt x="0" y="156"/>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31" name="Freeform 305"/>
                <p:cNvSpPr>
                  <a:spLocks/>
                </p:cNvSpPr>
                <p:nvPr/>
              </p:nvSpPr>
              <p:spPr bwMode="gray">
                <a:xfrm>
                  <a:off x="876" y="2080"/>
                  <a:ext cx="143" cy="296"/>
                </a:xfrm>
                <a:custGeom>
                  <a:avLst/>
                  <a:gdLst>
                    <a:gd name="T0" fmla="*/ 209 w 98"/>
                    <a:gd name="T1" fmla="*/ 0 h 179"/>
                    <a:gd name="T2" fmla="*/ 0 w 98"/>
                    <a:gd name="T3" fmla="*/ 274 h 179"/>
                    <a:gd name="T4" fmla="*/ 105 w 98"/>
                    <a:gd name="T5" fmla="*/ 486 h 179"/>
                    <a:gd name="T6" fmla="*/ 209 w 98"/>
                    <a:gd name="T7" fmla="*/ 0 h 179"/>
                    <a:gd name="T8" fmla="*/ 0 60000 65536"/>
                    <a:gd name="T9" fmla="*/ 0 60000 65536"/>
                    <a:gd name="T10" fmla="*/ 0 60000 65536"/>
                    <a:gd name="T11" fmla="*/ 0 60000 65536"/>
                    <a:gd name="T12" fmla="*/ 0 w 98"/>
                    <a:gd name="T13" fmla="*/ 0 h 179"/>
                    <a:gd name="T14" fmla="*/ 98 w 98"/>
                    <a:gd name="T15" fmla="*/ 179 h 179"/>
                  </a:gdLst>
                  <a:ahLst/>
                  <a:cxnLst>
                    <a:cxn ang="T8">
                      <a:pos x="T0" y="T1"/>
                    </a:cxn>
                    <a:cxn ang="T9">
                      <a:pos x="T2" y="T3"/>
                    </a:cxn>
                    <a:cxn ang="T10">
                      <a:pos x="T4" y="T5"/>
                    </a:cxn>
                    <a:cxn ang="T11">
                      <a:pos x="T6" y="T7"/>
                    </a:cxn>
                  </a:cxnLst>
                  <a:rect l="T12" t="T13" r="T14" b="T15"/>
                  <a:pathLst>
                    <a:path w="98" h="179">
                      <a:moveTo>
                        <a:pt x="98" y="0"/>
                      </a:moveTo>
                      <a:lnTo>
                        <a:pt x="0" y="101"/>
                      </a:lnTo>
                      <a:lnTo>
                        <a:pt x="49" y="179"/>
                      </a:lnTo>
                      <a:lnTo>
                        <a:pt x="98"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32" name="Line 306"/>
                <p:cNvSpPr>
                  <a:spLocks noChangeShapeType="1"/>
                </p:cNvSpPr>
                <p:nvPr/>
              </p:nvSpPr>
              <p:spPr bwMode="gray">
                <a:xfrm flipV="1">
                  <a:off x="812" y="2247"/>
                  <a:ext cx="64" cy="257"/>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333" name="Line 307"/>
                <p:cNvSpPr>
                  <a:spLocks noChangeShapeType="1"/>
                </p:cNvSpPr>
                <p:nvPr/>
              </p:nvSpPr>
              <p:spPr bwMode="gray">
                <a:xfrm flipH="1">
                  <a:off x="876" y="2080"/>
                  <a:ext cx="143" cy="16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34" name="Freeform 308"/>
                <p:cNvSpPr>
                  <a:spLocks/>
                </p:cNvSpPr>
                <p:nvPr/>
              </p:nvSpPr>
              <p:spPr bwMode="gray">
                <a:xfrm>
                  <a:off x="1845" y="2178"/>
                  <a:ext cx="138" cy="174"/>
                </a:xfrm>
                <a:custGeom>
                  <a:avLst/>
                  <a:gdLst>
                    <a:gd name="T0" fmla="*/ 96 w 94"/>
                    <a:gd name="T1" fmla="*/ 0 h 106"/>
                    <a:gd name="T2" fmla="*/ 200 w 94"/>
                    <a:gd name="T3" fmla="*/ 289 h 106"/>
                    <a:gd name="T4" fmla="*/ 0 w 94"/>
                    <a:gd name="T5" fmla="*/ 38 h 106"/>
                    <a:gd name="T6" fmla="*/ 96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0"/>
                      </a:moveTo>
                      <a:lnTo>
                        <a:pt x="94" y="106"/>
                      </a:lnTo>
                      <a:lnTo>
                        <a:pt x="0" y="14"/>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35" name="Freeform 309"/>
                <p:cNvSpPr>
                  <a:spLocks/>
                </p:cNvSpPr>
                <p:nvPr/>
              </p:nvSpPr>
              <p:spPr bwMode="gray">
                <a:xfrm>
                  <a:off x="1912" y="2178"/>
                  <a:ext cx="135" cy="174"/>
                </a:xfrm>
                <a:custGeom>
                  <a:avLst/>
                  <a:gdLst>
                    <a:gd name="T0" fmla="*/ 199 w 93"/>
                    <a:gd name="T1" fmla="*/ 289 h 106"/>
                    <a:gd name="T2" fmla="*/ 0 w 93"/>
                    <a:gd name="T3" fmla="*/ 0 h 106"/>
                    <a:gd name="T4" fmla="*/ 105 w 93"/>
                    <a:gd name="T5" fmla="*/ 289 h 106"/>
                    <a:gd name="T6" fmla="*/ 199 w 93"/>
                    <a:gd name="T7" fmla="*/ 289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106"/>
                      </a:moveTo>
                      <a:lnTo>
                        <a:pt x="0" y="0"/>
                      </a:lnTo>
                      <a:lnTo>
                        <a:pt x="49" y="106"/>
                      </a:lnTo>
                      <a:lnTo>
                        <a:pt x="93" y="10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36" name="Line 310"/>
                <p:cNvSpPr>
                  <a:spLocks noChangeShapeType="1"/>
                </p:cNvSpPr>
                <p:nvPr/>
              </p:nvSpPr>
              <p:spPr bwMode="gray">
                <a:xfrm flipH="1" flipV="1">
                  <a:off x="1912" y="2178"/>
                  <a:ext cx="135" cy="174"/>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337" name="Line 311"/>
                <p:cNvSpPr>
                  <a:spLocks noChangeShapeType="1"/>
                </p:cNvSpPr>
                <p:nvPr/>
              </p:nvSpPr>
              <p:spPr bwMode="gray">
                <a:xfrm flipV="1">
                  <a:off x="1845" y="2178"/>
                  <a:ext cx="67"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38" name="Line 312"/>
                <p:cNvSpPr>
                  <a:spLocks noChangeShapeType="1"/>
                </p:cNvSpPr>
                <p:nvPr/>
              </p:nvSpPr>
              <p:spPr bwMode="gray">
                <a:xfrm flipH="1" flipV="1">
                  <a:off x="1346" y="1400"/>
                  <a:ext cx="118" cy="371"/>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39" name="Line 313"/>
                <p:cNvSpPr>
                  <a:spLocks noChangeShapeType="1"/>
                </p:cNvSpPr>
                <p:nvPr/>
              </p:nvSpPr>
              <p:spPr bwMode="gray">
                <a:xfrm flipV="1">
                  <a:off x="1222" y="1469"/>
                  <a:ext cx="16" cy="28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40" name="Freeform 314"/>
                <p:cNvSpPr>
                  <a:spLocks/>
                </p:cNvSpPr>
                <p:nvPr/>
              </p:nvSpPr>
              <p:spPr bwMode="gray">
                <a:xfrm>
                  <a:off x="532" y="3048"/>
                  <a:ext cx="143" cy="60"/>
                </a:xfrm>
                <a:custGeom>
                  <a:avLst/>
                  <a:gdLst>
                    <a:gd name="T0" fmla="*/ 105 w 98"/>
                    <a:gd name="T1" fmla="*/ 0 h 36"/>
                    <a:gd name="T2" fmla="*/ 209 w 98"/>
                    <a:gd name="T3" fmla="*/ 97 h 36"/>
                    <a:gd name="T4" fmla="*/ 0 w 98"/>
                    <a:gd name="T5" fmla="*/ 59 h 36"/>
                    <a:gd name="T6" fmla="*/ 105 w 98"/>
                    <a:gd name="T7" fmla="*/ 0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49" y="0"/>
                      </a:moveTo>
                      <a:lnTo>
                        <a:pt x="98" y="36"/>
                      </a:lnTo>
                      <a:lnTo>
                        <a:pt x="0" y="22"/>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41" name="Freeform 315"/>
                <p:cNvSpPr>
                  <a:spLocks/>
                </p:cNvSpPr>
                <p:nvPr/>
              </p:nvSpPr>
              <p:spPr bwMode="gray">
                <a:xfrm>
                  <a:off x="604" y="2789"/>
                  <a:ext cx="135" cy="319"/>
                </a:xfrm>
                <a:custGeom>
                  <a:avLst/>
                  <a:gdLst>
                    <a:gd name="T0" fmla="*/ 196 w 93"/>
                    <a:gd name="T1" fmla="*/ 0 h 193"/>
                    <a:gd name="T2" fmla="*/ 0 w 93"/>
                    <a:gd name="T3" fmla="*/ 427 h 193"/>
                    <a:gd name="T4" fmla="*/ 103 w 93"/>
                    <a:gd name="T5" fmla="*/ 524 h 193"/>
                    <a:gd name="T6" fmla="*/ 196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0"/>
                      </a:moveTo>
                      <a:lnTo>
                        <a:pt x="0" y="157"/>
                      </a:lnTo>
                      <a:lnTo>
                        <a:pt x="49" y="193"/>
                      </a:lnTo>
                      <a:lnTo>
                        <a:pt x="93"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42" name="Freeform 316"/>
                <p:cNvSpPr>
                  <a:spLocks/>
                </p:cNvSpPr>
                <p:nvPr/>
              </p:nvSpPr>
              <p:spPr bwMode="gray">
                <a:xfrm>
                  <a:off x="1019" y="1726"/>
                  <a:ext cx="138" cy="355"/>
                </a:xfrm>
                <a:custGeom>
                  <a:avLst/>
                  <a:gdLst>
                    <a:gd name="T0" fmla="*/ 0 w 94"/>
                    <a:gd name="T1" fmla="*/ 587 h 216"/>
                    <a:gd name="T2" fmla="*/ 203 w 94"/>
                    <a:gd name="T3" fmla="*/ 549 h 216"/>
                    <a:gd name="T4" fmla="*/ 97 w 94"/>
                    <a:gd name="T5" fmla="*/ 0 h 216"/>
                    <a:gd name="T6" fmla="*/ 0 w 94"/>
                    <a:gd name="T7" fmla="*/ 587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0" y="216"/>
                      </a:moveTo>
                      <a:lnTo>
                        <a:pt x="94" y="202"/>
                      </a:lnTo>
                      <a:lnTo>
                        <a:pt x="45" y="0"/>
                      </a:lnTo>
                      <a:lnTo>
                        <a:pt x="0" y="21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43" name="Freeform 317"/>
                <p:cNvSpPr>
                  <a:spLocks/>
                </p:cNvSpPr>
                <p:nvPr/>
              </p:nvSpPr>
              <p:spPr bwMode="gray">
                <a:xfrm>
                  <a:off x="1085" y="1726"/>
                  <a:ext cx="137" cy="332"/>
                </a:xfrm>
                <a:custGeom>
                  <a:avLst/>
                  <a:gdLst>
                    <a:gd name="T0" fmla="*/ 199 w 93"/>
                    <a:gd name="T1" fmla="*/ 49 h 202"/>
                    <a:gd name="T2" fmla="*/ 0 w 93"/>
                    <a:gd name="T3" fmla="*/ 0 h 202"/>
                    <a:gd name="T4" fmla="*/ 105 w 93"/>
                    <a:gd name="T5" fmla="*/ 549 h 202"/>
                    <a:gd name="T6" fmla="*/ 199 w 93"/>
                    <a:gd name="T7" fmla="*/ 49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8"/>
                      </a:moveTo>
                      <a:lnTo>
                        <a:pt x="0" y="0"/>
                      </a:lnTo>
                      <a:lnTo>
                        <a:pt x="49" y="202"/>
                      </a:lnTo>
                      <a:lnTo>
                        <a:pt x="93" y="1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44" name="Line 318"/>
                <p:cNvSpPr>
                  <a:spLocks noChangeShapeType="1"/>
                </p:cNvSpPr>
                <p:nvPr/>
              </p:nvSpPr>
              <p:spPr bwMode="gray">
                <a:xfrm flipH="1">
                  <a:off x="2601" y="3048"/>
                  <a:ext cx="71" cy="3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45" name="Line 319"/>
                <p:cNvSpPr>
                  <a:spLocks noChangeShapeType="1"/>
                </p:cNvSpPr>
                <p:nvPr/>
              </p:nvSpPr>
              <p:spPr bwMode="gray">
                <a:xfrm flipV="1">
                  <a:off x="532" y="3048"/>
                  <a:ext cx="72" cy="3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46" name="Freeform 320"/>
                <p:cNvSpPr>
                  <a:spLocks/>
                </p:cNvSpPr>
                <p:nvPr/>
              </p:nvSpPr>
              <p:spPr bwMode="gray">
                <a:xfrm>
                  <a:off x="1983" y="2352"/>
                  <a:ext cx="135" cy="137"/>
                </a:xfrm>
                <a:custGeom>
                  <a:avLst/>
                  <a:gdLst>
                    <a:gd name="T0" fmla="*/ 94 w 93"/>
                    <a:gd name="T1" fmla="*/ 0 h 83"/>
                    <a:gd name="T2" fmla="*/ 199 w 93"/>
                    <a:gd name="T3" fmla="*/ 223 h 83"/>
                    <a:gd name="T4" fmla="*/ 0 w 93"/>
                    <a:gd name="T5" fmla="*/ 0 h 83"/>
                    <a:gd name="T6" fmla="*/ 94 w 93"/>
                    <a:gd name="T7" fmla="*/ 0 h 83"/>
                    <a:gd name="T8" fmla="*/ 0 60000 65536"/>
                    <a:gd name="T9" fmla="*/ 0 60000 65536"/>
                    <a:gd name="T10" fmla="*/ 0 60000 65536"/>
                    <a:gd name="T11" fmla="*/ 0 60000 65536"/>
                    <a:gd name="T12" fmla="*/ 0 w 93"/>
                    <a:gd name="T13" fmla="*/ 0 h 83"/>
                    <a:gd name="T14" fmla="*/ 93 w 93"/>
                    <a:gd name="T15" fmla="*/ 83 h 83"/>
                  </a:gdLst>
                  <a:ahLst/>
                  <a:cxnLst>
                    <a:cxn ang="T8">
                      <a:pos x="T0" y="T1"/>
                    </a:cxn>
                    <a:cxn ang="T9">
                      <a:pos x="T2" y="T3"/>
                    </a:cxn>
                    <a:cxn ang="T10">
                      <a:pos x="T4" y="T5"/>
                    </a:cxn>
                    <a:cxn ang="T11">
                      <a:pos x="T6" y="T7"/>
                    </a:cxn>
                  </a:cxnLst>
                  <a:rect l="T12" t="T13" r="T14" b="T15"/>
                  <a:pathLst>
                    <a:path w="93" h="83">
                      <a:moveTo>
                        <a:pt x="44" y="0"/>
                      </a:moveTo>
                      <a:lnTo>
                        <a:pt x="93" y="83"/>
                      </a:lnTo>
                      <a:lnTo>
                        <a:pt x="0" y="0"/>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47" name="Freeform 321"/>
                <p:cNvSpPr>
                  <a:spLocks/>
                </p:cNvSpPr>
                <p:nvPr/>
              </p:nvSpPr>
              <p:spPr bwMode="gray">
                <a:xfrm>
                  <a:off x="2047" y="2352"/>
                  <a:ext cx="142" cy="204"/>
                </a:xfrm>
                <a:custGeom>
                  <a:avLst/>
                  <a:gdLst>
                    <a:gd name="T0" fmla="*/ 209 w 98"/>
                    <a:gd name="T1" fmla="*/ 336 h 124"/>
                    <a:gd name="T2" fmla="*/ 0 w 98"/>
                    <a:gd name="T3" fmla="*/ 0 h 124"/>
                    <a:gd name="T4" fmla="*/ 105 w 98"/>
                    <a:gd name="T5" fmla="*/ 225 h 124"/>
                    <a:gd name="T6" fmla="*/ 209 w 98"/>
                    <a:gd name="T7" fmla="*/ 336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98" y="124"/>
                      </a:moveTo>
                      <a:lnTo>
                        <a:pt x="0" y="0"/>
                      </a:lnTo>
                      <a:lnTo>
                        <a:pt x="49" y="83"/>
                      </a:lnTo>
                      <a:lnTo>
                        <a:pt x="98" y="12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48" name="Line 322"/>
                <p:cNvSpPr>
                  <a:spLocks noChangeShapeType="1"/>
                </p:cNvSpPr>
                <p:nvPr/>
              </p:nvSpPr>
              <p:spPr bwMode="gray">
                <a:xfrm flipV="1">
                  <a:off x="1019" y="1726"/>
                  <a:ext cx="66" cy="355"/>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349" name="Line 323"/>
                <p:cNvSpPr>
                  <a:spLocks noChangeShapeType="1"/>
                </p:cNvSpPr>
                <p:nvPr/>
              </p:nvSpPr>
              <p:spPr bwMode="gray">
                <a:xfrm flipH="1" flipV="1">
                  <a:off x="1085" y="1726"/>
                  <a:ext cx="137" cy="3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50" name="Line 324"/>
                <p:cNvSpPr>
                  <a:spLocks noChangeShapeType="1"/>
                </p:cNvSpPr>
                <p:nvPr/>
              </p:nvSpPr>
              <p:spPr bwMode="gray">
                <a:xfrm flipH="1" flipV="1">
                  <a:off x="2047" y="2352"/>
                  <a:ext cx="142" cy="204"/>
                </a:xfrm>
                <a:prstGeom prst="line">
                  <a:avLst/>
                </a:prstGeom>
                <a:noFill/>
                <a:ln w="28575">
                  <a:solidFill>
                    <a:srgbClr val="000000"/>
                  </a:solidFill>
                  <a:round/>
                  <a:headEnd/>
                  <a:tailEnd/>
                </a:ln>
              </p:spPr>
              <p:txBody>
                <a:bodyPr/>
                <a:lstStyle/>
                <a:p>
                  <a:pPr>
                    <a:defRPr/>
                  </a:pPr>
                  <a:endParaRPr lang="en-GB" sz="1050" dirty="0">
                    <a:ea typeface="+mn-ea"/>
                    <a:cs typeface="+mn-cs"/>
                  </a:endParaRPr>
                </a:p>
              </p:txBody>
            </p:sp>
            <p:sp>
              <p:nvSpPr>
                <p:cNvPr id="351" name="Line 325"/>
                <p:cNvSpPr>
                  <a:spLocks noChangeShapeType="1"/>
                </p:cNvSpPr>
                <p:nvPr/>
              </p:nvSpPr>
              <p:spPr bwMode="gray">
                <a:xfrm>
                  <a:off x="1983" y="2352"/>
                  <a:ext cx="64" cy="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52" name="Freeform 326"/>
                <p:cNvSpPr>
                  <a:spLocks/>
                </p:cNvSpPr>
                <p:nvPr/>
              </p:nvSpPr>
              <p:spPr bwMode="gray">
                <a:xfrm>
                  <a:off x="2118" y="2489"/>
                  <a:ext cx="137" cy="219"/>
                </a:xfrm>
                <a:custGeom>
                  <a:avLst/>
                  <a:gdLst>
                    <a:gd name="T0" fmla="*/ 103 w 94"/>
                    <a:gd name="T1" fmla="*/ 112 h 133"/>
                    <a:gd name="T2" fmla="*/ 200 w 94"/>
                    <a:gd name="T3" fmla="*/ 361 h 133"/>
                    <a:gd name="T4" fmla="*/ 0 w 94"/>
                    <a:gd name="T5" fmla="*/ 0 h 133"/>
                    <a:gd name="T6" fmla="*/ 103 w 94"/>
                    <a:gd name="T7" fmla="*/ 112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9" y="41"/>
                      </a:moveTo>
                      <a:lnTo>
                        <a:pt x="94" y="133"/>
                      </a:lnTo>
                      <a:lnTo>
                        <a:pt x="0" y="0"/>
                      </a:lnTo>
                      <a:lnTo>
                        <a:pt x="49" y="41"/>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53" name="Freeform 327"/>
                <p:cNvSpPr>
                  <a:spLocks/>
                </p:cNvSpPr>
                <p:nvPr/>
              </p:nvSpPr>
              <p:spPr bwMode="gray">
                <a:xfrm>
                  <a:off x="2191" y="2556"/>
                  <a:ext cx="137" cy="152"/>
                </a:xfrm>
                <a:custGeom>
                  <a:avLst/>
                  <a:gdLst>
                    <a:gd name="T0" fmla="*/ 200 w 94"/>
                    <a:gd name="T1" fmla="*/ 248 h 92"/>
                    <a:gd name="T2" fmla="*/ 0 w 94"/>
                    <a:gd name="T3" fmla="*/ 0 h 92"/>
                    <a:gd name="T4" fmla="*/ 96 w 94"/>
                    <a:gd name="T5" fmla="*/ 248 h 92"/>
                    <a:gd name="T6" fmla="*/ 200 w 94"/>
                    <a:gd name="T7" fmla="*/ 248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92"/>
                      </a:lnTo>
                      <a:lnTo>
                        <a:pt x="94" y="9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54" name="Line 328"/>
                <p:cNvSpPr>
                  <a:spLocks noChangeShapeType="1"/>
                </p:cNvSpPr>
                <p:nvPr/>
              </p:nvSpPr>
              <p:spPr bwMode="gray">
                <a:xfrm flipH="1" flipV="1">
                  <a:off x="2191" y="2556"/>
                  <a:ext cx="137" cy="152"/>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355" name="Line 329"/>
                <p:cNvSpPr>
                  <a:spLocks noChangeShapeType="1"/>
                </p:cNvSpPr>
                <p:nvPr/>
              </p:nvSpPr>
              <p:spPr bwMode="gray">
                <a:xfrm>
                  <a:off x="2118" y="2489"/>
                  <a:ext cx="71" cy="6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56" name="Freeform 330"/>
                <p:cNvSpPr>
                  <a:spLocks/>
                </p:cNvSpPr>
                <p:nvPr/>
              </p:nvSpPr>
              <p:spPr bwMode="gray">
                <a:xfrm>
                  <a:off x="739" y="2504"/>
                  <a:ext cx="137" cy="285"/>
                </a:xfrm>
                <a:custGeom>
                  <a:avLst/>
                  <a:gdLst>
                    <a:gd name="T0" fmla="*/ 103 w 94"/>
                    <a:gd name="T1" fmla="*/ 0 h 174"/>
                    <a:gd name="T2" fmla="*/ 200 w 94"/>
                    <a:gd name="T3" fmla="*/ 311 h 174"/>
                    <a:gd name="T4" fmla="*/ 0 w 94"/>
                    <a:gd name="T5" fmla="*/ 470 h 174"/>
                    <a:gd name="T6" fmla="*/ 103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49" y="0"/>
                      </a:moveTo>
                      <a:lnTo>
                        <a:pt x="94" y="115"/>
                      </a:lnTo>
                      <a:lnTo>
                        <a:pt x="0" y="174"/>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57" name="Freeform 331"/>
                <p:cNvSpPr>
                  <a:spLocks/>
                </p:cNvSpPr>
                <p:nvPr/>
              </p:nvSpPr>
              <p:spPr bwMode="gray">
                <a:xfrm>
                  <a:off x="812" y="2376"/>
                  <a:ext cx="137" cy="317"/>
                </a:xfrm>
                <a:custGeom>
                  <a:avLst/>
                  <a:gdLst>
                    <a:gd name="T0" fmla="*/ 200 w 94"/>
                    <a:gd name="T1" fmla="*/ 0 h 193"/>
                    <a:gd name="T2" fmla="*/ 0 w 94"/>
                    <a:gd name="T3" fmla="*/ 210 h 193"/>
                    <a:gd name="T4" fmla="*/ 96 w 94"/>
                    <a:gd name="T5" fmla="*/ 521 h 193"/>
                    <a:gd name="T6" fmla="*/ 200 w 94"/>
                    <a:gd name="T7" fmla="*/ 0 h 193"/>
                    <a:gd name="T8" fmla="*/ 0 60000 65536"/>
                    <a:gd name="T9" fmla="*/ 0 60000 65536"/>
                    <a:gd name="T10" fmla="*/ 0 60000 65536"/>
                    <a:gd name="T11" fmla="*/ 0 60000 65536"/>
                    <a:gd name="T12" fmla="*/ 0 w 94"/>
                    <a:gd name="T13" fmla="*/ 0 h 193"/>
                    <a:gd name="T14" fmla="*/ 94 w 94"/>
                    <a:gd name="T15" fmla="*/ 193 h 193"/>
                  </a:gdLst>
                  <a:ahLst/>
                  <a:cxnLst>
                    <a:cxn ang="T8">
                      <a:pos x="T0" y="T1"/>
                    </a:cxn>
                    <a:cxn ang="T9">
                      <a:pos x="T2" y="T3"/>
                    </a:cxn>
                    <a:cxn ang="T10">
                      <a:pos x="T4" y="T5"/>
                    </a:cxn>
                    <a:cxn ang="T11">
                      <a:pos x="T6" y="T7"/>
                    </a:cxn>
                  </a:cxnLst>
                  <a:rect l="T12" t="T13" r="T14" b="T15"/>
                  <a:pathLst>
                    <a:path w="94" h="193">
                      <a:moveTo>
                        <a:pt x="94" y="0"/>
                      </a:moveTo>
                      <a:lnTo>
                        <a:pt x="0" y="78"/>
                      </a:lnTo>
                      <a:lnTo>
                        <a:pt x="45" y="193"/>
                      </a:lnTo>
                      <a:lnTo>
                        <a:pt x="9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58" name="Line 332"/>
                <p:cNvSpPr>
                  <a:spLocks noChangeShapeType="1"/>
                </p:cNvSpPr>
                <p:nvPr/>
              </p:nvSpPr>
              <p:spPr bwMode="gray">
                <a:xfrm flipH="1" flipV="1">
                  <a:off x="1604" y="1987"/>
                  <a:ext cx="99" cy="5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59" name="Line 333"/>
                <p:cNvSpPr>
                  <a:spLocks noChangeShapeType="1"/>
                </p:cNvSpPr>
                <p:nvPr/>
              </p:nvSpPr>
              <p:spPr bwMode="gray">
                <a:xfrm flipV="1">
                  <a:off x="1502" y="1995"/>
                  <a:ext cx="99" cy="3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60" name="Line 334"/>
                <p:cNvSpPr>
                  <a:spLocks noChangeShapeType="1"/>
                </p:cNvSpPr>
                <p:nvPr/>
              </p:nvSpPr>
              <p:spPr bwMode="gray">
                <a:xfrm flipV="1">
                  <a:off x="739" y="2504"/>
                  <a:ext cx="71" cy="285"/>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361" name="Line 335"/>
                <p:cNvSpPr>
                  <a:spLocks noChangeShapeType="1"/>
                </p:cNvSpPr>
                <p:nvPr/>
              </p:nvSpPr>
              <p:spPr bwMode="gray">
                <a:xfrm flipH="1">
                  <a:off x="812" y="2376"/>
                  <a:ext cx="137" cy="12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62" name="Freeform 336"/>
                <p:cNvSpPr>
                  <a:spLocks/>
                </p:cNvSpPr>
                <p:nvPr/>
              </p:nvSpPr>
              <p:spPr bwMode="gray">
                <a:xfrm>
                  <a:off x="395" y="3063"/>
                  <a:ext cx="137" cy="60"/>
                </a:xfrm>
                <a:custGeom>
                  <a:avLst/>
                  <a:gdLst>
                    <a:gd name="T0" fmla="*/ 200 w 94"/>
                    <a:gd name="T1" fmla="*/ 34 h 36"/>
                    <a:gd name="T2" fmla="*/ 0 w 94"/>
                    <a:gd name="T3" fmla="*/ 0 h 36"/>
                    <a:gd name="T4" fmla="*/ 103 w 94"/>
                    <a:gd name="T5" fmla="*/ 97 h 36"/>
                    <a:gd name="T6" fmla="*/ 200 w 94"/>
                    <a:gd name="T7" fmla="*/ 34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49" y="36"/>
                      </a:lnTo>
                      <a:lnTo>
                        <a:pt x="94" y="1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63" name="Freeform 337"/>
                <p:cNvSpPr>
                  <a:spLocks/>
                </p:cNvSpPr>
                <p:nvPr/>
              </p:nvSpPr>
              <p:spPr bwMode="gray">
                <a:xfrm>
                  <a:off x="2327" y="2708"/>
                  <a:ext cx="134" cy="355"/>
                </a:xfrm>
                <a:custGeom>
                  <a:avLst/>
                  <a:gdLst>
                    <a:gd name="T0" fmla="*/ 196 w 93"/>
                    <a:gd name="T1" fmla="*/ 587 h 216"/>
                    <a:gd name="T2" fmla="*/ 0 w 93"/>
                    <a:gd name="T3" fmla="*/ 0 h 216"/>
                    <a:gd name="T4" fmla="*/ 93 w 93"/>
                    <a:gd name="T5" fmla="*/ 236 h 216"/>
                    <a:gd name="T6" fmla="*/ 196 w 93"/>
                    <a:gd name="T7" fmla="*/ 587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93" y="216"/>
                      </a:moveTo>
                      <a:lnTo>
                        <a:pt x="0" y="0"/>
                      </a:lnTo>
                      <a:lnTo>
                        <a:pt x="44" y="87"/>
                      </a:lnTo>
                      <a:lnTo>
                        <a:pt x="93" y="21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64" name="Freeform 338"/>
                <p:cNvSpPr>
                  <a:spLocks/>
                </p:cNvSpPr>
                <p:nvPr/>
              </p:nvSpPr>
              <p:spPr bwMode="gray">
                <a:xfrm>
                  <a:off x="2463" y="3063"/>
                  <a:ext cx="138" cy="60"/>
                </a:xfrm>
                <a:custGeom>
                  <a:avLst/>
                  <a:gdLst>
                    <a:gd name="T0" fmla="*/ 203 w 94"/>
                    <a:gd name="T1" fmla="*/ 34 h 36"/>
                    <a:gd name="T2" fmla="*/ 0 w 94"/>
                    <a:gd name="T3" fmla="*/ 0 h 36"/>
                    <a:gd name="T4" fmla="*/ 107 w 94"/>
                    <a:gd name="T5" fmla="*/ 97 h 36"/>
                    <a:gd name="T6" fmla="*/ 203 w 94"/>
                    <a:gd name="T7" fmla="*/ 34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65" name="Line 339"/>
                <p:cNvSpPr>
                  <a:spLocks noChangeShapeType="1"/>
                </p:cNvSpPr>
                <p:nvPr/>
              </p:nvSpPr>
              <p:spPr bwMode="gray">
                <a:xfrm>
                  <a:off x="2463" y="3069"/>
                  <a:ext cx="138" cy="15"/>
                </a:xfrm>
                <a:prstGeom prst="line">
                  <a:avLst/>
                </a:prstGeom>
                <a:noFill/>
                <a:ln w="28575">
                  <a:solidFill>
                    <a:srgbClr val="000000"/>
                  </a:solidFill>
                  <a:round/>
                  <a:headEnd/>
                  <a:tailEnd/>
                </a:ln>
              </p:spPr>
              <p:txBody>
                <a:bodyPr/>
                <a:lstStyle/>
                <a:p>
                  <a:pPr>
                    <a:defRPr/>
                  </a:pPr>
                  <a:endParaRPr lang="en-GB" sz="1050" dirty="0">
                    <a:ea typeface="+mn-ea"/>
                    <a:cs typeface="+mn-cs"/>
                  </a:endParaRPr>
                </a:p>
              </p:txBody>
            </p:sp>
            <p:sp>
              <p:nvSpPr>
                <p:cNvPr id="366" name="Freeform 340"/>
                <p:cNvSpPr>
                  <a:spLocks/>
                </p:cNvSpPr>
                <p:nvPr/>
              </p:nvSpPr>
              <p:spPr bwMode="gray">
                <a:xfrm>
                  <a:off x="2392" y="2851"/>
                  <a:ext cx="143" cy="272"/>
                </a:xfrm>
                <a:custGeom>
                  <a:avLst/>
                  <a:gdLst>
                    <a:gd name="T0" fmla="*/ 103 w 99"/>
                    <a:gd name="T1" fmla="*/ 351 h 165"/>
                    <a:gd name="T2" fmla="*/ 209 w 99"/>
                    <a:gd name="T3" fmla="*/ 448 h 165"/>
                    <a:gd name="T4" fmla="*/ 0 w 99"/>
                    <a:gd name="T5" fmla="*/ 0 h 165"/>
                    <a:gd name="T6" fmla="*/ 103 w 99"/>
                    <a:gd name="T7" fmla="*/ 351 h 165"/>
                    <a:gd name="T8" fmla="*/ 0 60000 65536"/>
                    <a:gd name="T9" fmla="*/ 0 60000 65536"/>
                    <a:gd name="T10" fmla="*/ 0 60000 65536"/>
                    <a:gd name="T11" fmla="*/ 0 60000 65536"/>
                    <a:gd name="T12" fmla="*/ 0 w 99"/>
                    <a:gd name="T13" fmla="*/ 0 h 165"/>
                    <a:gd name="T14" fmla="*/ 99 w 99"/>
                    <a:gd name="T15" fmla="*/ 165 h 165"/>
                  </a:gdLst>
                  <a:ahLst/>
                  <a:cxnLst>
                    <a:cxn ang="T8">
                      <a:pos x="T0" y="T1"/>
                    </a:cxn>
                    <a:cxn ang="T9">
                      <a:pos x="T2" y="T3"/>
                    </a:cxn>
                    <a:cxn ang="T10">
                      <a:pos x="T4" y="T5"/>
                    </a:cxn>
                    <a:cxn ang="T11">
                      <a:pos x="T6" y="T7"/>
                    </a:cxn>
                  </a:cxnLst>
                  <a:rect l="T12" t="T13" r="T14" b="T15"/>
                  <a:pathLst>
                    <a:path w="99" h="165">
                      <a:moveTo>
                        <a:pt x="49" y="129"/>
                      </a:moveTo>
                      <a:lnTo>
                        <a:pt x="99" y="165"/>
                      </a:lnTo>
                      <a:lnTo>
                        <a:pt x="0" y="0"/>
                      </a:lnTo>
                      <a:lnTo>
                        <a:pt x="49" y="129"/>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67" name="Line 341"/>
                <p:cNvSpPr>
                  <a:spLocks noChangeShapeType="1"/>
                </p:cNvSpPr>
                <p:nvPr/>
              </p:nvSpPr>
              <p:spPr bwMode="gray">
                <a:xfrm>
                  <a:off x="2463" y="3063"/>
                  <a:ext cx="1" cy="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68" name="Freeform 342"/>
                <p:cNvSpPr>
                  <a:spLocks/>
                </p:cNvSpPr>
                <p:nvPr/>
              </p:nvSpPr>
              <p:spPr bwMode="gray">
                <a:xfrm>
                  <a:off x="948" y="2080"/>
                  <a:ext cx="137" cy="296"/>
                </a:xfrm>
                <a:custGeom>
                  <a:avLst/>
                  <a:gdLst>
                    <a:gd name="T0" fmla="*/ 0 w 94"/>
                    <a:gd name="T1" fmla="*/ 486 h 179"/>
                    <a:gd name="T2" fmla="*/ 200 w 94"/>
                    <a:gd name="T3" fmla="*/ 435 h 179"/>
                    <a:gd name="T4" fmla="*/ 103 w 94"/>
                    <a:gd name="T5" fmla="*/ 0 h 179"/>
                    <a:gd name="T6" fmla="*/ 0 w 94"/>
                    <a:gd name="T7" fmla="*/ 486 h 179"/>
                    <a:gd name="T8" fmla="*/ 0 60000 65536"/>
                    <a:gd name="T9" fmla="*/ 0 60000 65536"/>
                    <a:gd name="T10" fmla="*/ 0 60000 65536"/>
                    <a:gd name="T11" fmla="*/ 0 60000 65536"/>
                    <a:gd name="T12" fmla="*/ 0 w 94"/>
                    <a:gd name="T13" fmla="*/ 0 h 179"/>
                    <a:gd name="T14" fmla="*/ 94 w 94"/>
                    <a:gd name="T15" fmla="*/ 179 h 179"/>
                  </a:gdLst>
                  <a:ahLst/>
                  <a:cxnLst>
                    <a:cxn ang="T8">
                      <a:pos x="T0" y="T1"/>
                    </a:cxn>
                    <a:cxn ang="T9">
                      <a:pos x="T2" y="T3"/>
                    </a:cxn>
                    <a:cxn ang="T10">
                      <a:pos x="T4" y="T5"/>
                    </a:cxn>
                    <a:cxn ang="T11">
                      <a:pos x="T6" y="T7"/>
                    </a:cxn>
                  </a:cxnLst>
                  <a:rect l="T12" t="T13" r="T14" b="T15"/>
                  <a:pathLst>
                    <a:path w="94" h="179">
                      <a:moveTo>
                        <a:pt x="0" y="179"/>
                      </a:moveTo>
                      <a:lnTo>
                        <a:pt x="94" y="160"/>
                      </a:lnTo>
                      <a:lnTo>
                        <a:pt x="49" y="0"/>
                      </a:lnTo>
                      <a:lnTo>
                        <a:pt x="0" y="179"/>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69" name="Freeform 343"/>
                <p:cNvSpPr>
                  <a:spLocks/>
                </p:cNvSpPr>
                <p:nvPr/>
              </p:nvSpPr>
              <p:spPr bwMode="gray">
                <a:xfrm>
                  <a:off x="1019" y="2058"/>
                  <a:ext cx="138" cy="285"/>
                </a:xfrm>
                <a:custGeom>
                  <a:avLst/>
                  <a:gdLst>
                    <a:gd name="T0" fmla="*/ 203 w 94"/>
                    <a:gd name="T1" fmla="*/ 0 h 174"/>
                    <a:gd name="T2" fmla="*/ 0 w 94"/>
                    <a:gd name="T3" fmla="*/ 38 h 174"/>
                    <a:gd name="T4" fmla="*/ 97 w 94"/>
                    <a:gd name="T5" fmla="*/ 470 h 174"/>
                    <a:gd name="T6" fmla="*/ 203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94" y="0"/>
                      </a:moveTo>
                      <a:lnTo>
                        <a:pt x="0" y="14"/>
                      </a:lnTo>
                      <a:lnTo>
                        <a:pt x="45" y="174"/>
                      </a:lnTo>
                      <a:lnTo>
                        <a:pt x="9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70" name="Freeform 344"/>
                <p:cNvSpPr>
                  <a:spLocks/>
                </p:cNvSpPr>
                <p:nvPr/>
              </p:nvSpPr>
              <p:spPr bwMode="gray">
                <a:xfrm>
                  <a:off x="1157" y="1756"/>
                  <a:ext cx="134" cy="415"/>
                </a:xfrm>
                <a:custGeom>
                  <a:avLst/>
                  <a:gdLst>
                    <a:gd name="T0" fmla="*/ 0 w 93"/>
                    <a:gd name="T1" fmla="*/ 498 h 253"/>
                    <a:gd name="T2" fmla="*/ 196 w 93"/>
                    <a:gd name="T3" fmla="*/ 684 h 253"/>
                    <a:gd name="T4" fmla="*/ 93 w 93"/>
                    <a:gd name="T5" fmla="*/ 0 h 253"/>
                    <a:gd name="T6" fmla="*/ 0 w 93"/>
                    <a:gd name="T7" fmla="*/ 498 h 253"/>
                    <a:gd name="T8" fmla="*/ 0 60000 65536"/>
                    <a:gd name="T9" fmla="*/ 0 60000 65536"/>
                    <a:gd name="T10" fmla="*/ 0 60000 65536"/>
                    <a:gd name="T11" fmla="*/ 0 60000 65536"/>
                    <a:gd name="T12" fmla="*/ 0 w 93"/>
                    <a:gd name="T13" fmla="*/ 0 h 253"/>
                    <a:gd name="T14" fmla="*/ 93 w 93"/>
                    <a:gd name="T15" fmla="*/ 253 h 253"/>
                  </a:gdLst>
                  <a:ahLst/>
                  <a:cxnLst>
                    <a:cxn ang="T8">
                      <a:pos x="T0" y="T1"/>
                    </a:cxn>
                    <a:cxn ang="T9">
                      <a:pos x="T2" y="T3"/>
                    </a:cxn>
                    <a:cxn ang="T10">
                      <a:pos x="T4" y="T5"/>
                    </a:cxn>
                    <a:cxn ang="T11">
                      <a:pos x="T6" y="T7"/>
                    </a:cxn>
                  </a:cxnLst>
                  <a:rect l="T12" t="T13" r="T14" b="T15"/>
                  <a:pathLst>
                    <a:path w="93" h="253">
                      <a:moveTo>
                        <a:pt x="0" y="184"/>
                      </a:moveTo>
                      <a:lnTo>
                        <a:pt x="93" y="253"/>
                      </a:lnTo>
                      <a:lnTo>
                        <a:pt x="44" y="0"/>
                      </a:lnTo>
                      <a:lnTo>
                        <a:pt x="0" y="18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71" name="Line 345"/>
                <p:cNvSpPr>
                  <a:spLocks noChangeShapeType="1"/>
                </p:cNvSpPr>
                <p:nvPr/>
              </p:nvSpPr>
              <p:spPr bwMode="gray">
                <a:xfrm>
                  <a:off x="2327" y="2714"/>
                  <a:ext cx="134" cy="34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72" name="Freeform 346"/>
                <p:cNvSpPr>
                  <a:spLocks/>
                </p:cNvSpPr>
                <p:nvPr/>
              </p:nvSpPr>
              <p:spPr bwMode="gray">
                <a:xfrm>
                  <a:off x="2255" y="2708"/>
                  <a:ext cx="137" cy="143"/>
                </a:xfrm>
                <a:custGeom>
                  <a:avLst/>
                  <a:gdLst>
                    <a:gd name="T0" fmla="*/ 105 w 93"/>
                    <a:gd name="T1" fmla="*/ 0 h 87"/>
                    <a:gd name="T2" fmla="*/ 199 w 93"/>
                    <a:gd name="T3" fmla="*/ 235 h 87"/>
                    <a:gd name="T4" fmla="*/ 0 w 93"/>
                    <a:gd name="T5" fmla="*/ 0 h 87"/>
                    <a:gd name="T6" fmla="*/ 105 w 93"/>
                    <a:gd name="T7" fmla="*/ 0 h 87"/>
                    <a:gd name="T8" fmla="*/ 0 60000 65536"/>
                    <a:gd name="T9" fmla="*/ 0 60000 65536"/>
                    <a:gd name="T10" fmla="*/ 0 60000 65536"/>
                    <a:gd name="T11" fmla="*/ 0 60000 65536"/>
                    <a:gd name="T12" fmla="*/ 0 w 93"/>
                    <a:gd name="T13" fmla="*/ 0 h 87"/>
                    <a:gd name="T14" fmla="*/ 93 w 93"/>
                    <a:gd name="T15" fmla="*/ 87 h 87"/>
                  </a:gdLst>
                  <a:ahLst/>
                  <a:cxnLst>
                    <a:cxn ang="T8">
                      <a:pos x="T0" y="T1"/>
                    </a:cxn>
                    <a:cxn ang="T9">
                      <a:pos x="T2" y="T3"/>
                    </a:cxn>
                    <a:cxn ang="T10">
                      <a:pos x="T4" y="T5"/>
                    </a:cxn>
                    <a:cxn ang="T11">
                      <a:pos x="T6" y="T7"/>
                    </a:cxn>
                  </a:cxnLst>
                  <a:rect l="T12" t="T13" r="T14" b="T15"/>
                  <a:pathLst>
                    <a:path w="93" h="87">
                      <a:moveTo>
                        <a:pt x="49" y="0"/>
                      </a:moveTo>
                      <a:lnTo>
                        <a:pt x="93" y="87"/>
                      </a:lnTo>
                      <a:lnTo>
                        <a:pt x="0" y="0"/>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73" name="Line 347"/>
                <p:cNvSpPr>
                  <a:spLocks noChangeShapeType="1"/>
                </p:cNvSpPr>
                <p:nvPr/>
              </p:nvSpPr>
              <p:spPr bwMode="gray">
                <a:xfrm flipH="1" flipV="1">
                  <a:off x="395" y="3063"/>
                  <a:ext cx="137" cy="21"/>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74" name="Line 348"/>
                <p:cNvSpPr>
                  <a:spLocks noChangeShapeType="1"/>
                </p:cNvSpPr>
                <p:nvPr/>
              </p:nvSpPr>
              <p:spPr bwMode="gray">
                <a:xfrm>
                  <a:off x="2327" y="2708"/>
                  <a:ext cx="0" cy="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75" name="Line 349"/>
                <p:cNvSpPr>
                  <a:spLocks noChangeShapeType="1"/>
                </p:cNvSpPr>
                <p:nvPr/>
              </p:nvSpPr>
              <p:spPr bwMode="gray">
                <a:xfrm>
                  <a:off x="2463" y="3063"/>
                  <a:ext cx="1" cy="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76" name="Line 350"/>
                <p:cNvSpPr>
                  <a:spLocks noChangeShapeType="1"/>
                </p:cNvSpPr>
                <p:nvPr/>
              </p:nvSpPr>
              <p:spPr bwMode="gray">
                <a:xfrm>
                  <a:off x="2398" y="2860"/>
                  <a:ext cx="63" cy="20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77" name="Freeform 351"/>
                <p:cNvSpPr>
                  <a:spLocks/>
                </p:cNvSpPr>
                <p:nvPr/>
              </p:nvSpPr>
              <p:spPr bwMode="gray">
                <a:xfrm>
                  <a:off x="1637" y="2043"/>
                  <a:ext cx="137" cy="219"/>
                </a:xfrm>
                <a:custGeom>
                  <a:avLst/>
                  <a:gdLst>
                    <a:gd name="T0" fmla="*/ 96 w 94"/>
                    <a:gd name="T1" fmla="*/ 0 h 133"/>
                    <a:gd name="T2" fmla="*/ 200 w 94"/>
                    <a:gd name="T3" fmla="*/ 361 h 133"/>
                    <a:gd name="T4" fmla="*/ 0 w 94"/>
                    <a:gd name="T5" fmla="*/ 184 h 133"/>
                    <a:gd name="T6" fmla="*/ 96 w 94"/>
                    <a:gd name="T7" fmla="*/ 0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5" y="0"/>
                      </a:moveTo>
                      <a:lnTo>
                        <a:pt x="94" y="133"/>
                      </a:lnTo>
                      <a:lnTo>
                        <a:pt x="0" y="68"/>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78" name="Freeform 352"/>
                <p:cNvSpPr>
                  <a:spLocks/>
                </p:cNvSpPr>
                <p:nvPr/>
              </p:nvSpPr>
              <p:spPr bwMode="gray">
                <a:xfrm>
                  <a:off x="1703" y="2043"/>
                  <a:ext cx="142" cy="219"/>
                </a:xfrm>
                <a:custGeom>
                  <a:avLst/>
                  <a:gdLst>
                    <a:gd name="T0" fmla="*/ 209 w 98"/>
                    <a:gd name="T1" fmla="*/ 260 h 133"/>
                    <a:gd name="T2" fmla="*/ 0 w 98"/>
                    <a:gd name="T3" fmla="*/ 0 h 133"/>
                    <a:gd name="T4" fmla="*/ 105 w 98"/>
                    <a:gd name="T5" fmla="*/ 361 h 133"/>
                    <a:gd name="T6" fmla="*/ 209 w 98"/>
                    <a:gd name="T7" fmla="*/ 260 h 133"/>
                    <a:gd name="T8" fmla="*/ 0 60000 65536"/>
                    <a:gd name="T9" fmla="*/ 0 60000 65536"/>
                    <a:gd name="T10" fmla="*/ 0 60000 65536"/>
                    <a:gd name="T11" fmla="*/ 0 60000 65536"/>
                    <a:gd name="T12" fmla="*/ 0 w 98"/>
                    <a:gd name="T13" fmla="*/ 0 h 133"/>
                    <a:gd name="T14" fmla="*/ 98 w 98"/>
                    <a:gd name="T15" fmla="*/ 133 h 133"/>
                  </a:gdLst>
                  <a:ahLst/>
                  <a:cxnLst>
                    <a:cxn ang="T8">
                      <a:pos x="T0" y="T1"/>
                    </a:cxn>
                    <a:cxn ang="T9">
                      <a:pos x="T2" y="T3"/>
                    </a:cxn>
                    <a:cxn ang="T10">
                      <a:pos x="T4" y="T5"/>
                    </a:cxn>
                    <a:cxn ang="T11">
                      <a:pos x="T6" y="T7"/>
                    </a:cxn>
                  </a:cxnLst>
                  <a:rect l="T12" t="T13" r="T14" b="T15"/>
                  <a:pathLst>
                    <a:path w="98" h="133">
                      <a:moveTo>
                        <a:pt x="98" y="96"/>
                      </a:moveTo>
                      <a:lnTo>
                        <a:pt x="0" y="0"/>
                      </a:lnTo>
                      <a:lnTo>
                        <a:pt x="49" y="133"/>
                      </a:lnTo>
                      <a:lnTo>
                        <a:pt x="98" y="9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79" name="Line 353"/>
                <p:cNvSpPr>
                  <a:spLocks noChangeShapeType="1"/>
                </p:cNvSpPr>
                <p:nvPr/>
              </p:nvSpPr>
              <p:spPr bwMode="gray">
                <a:xfrm flipH="1">
                  <a:off x="1019" y="2058"/>
                  <a:ext cx="138"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80" name="Line 354"/>
                <p:cNvSpPr>
                  <a:spLocks noChangeShapeType="1"/>
                </p:cNvSpPr>
                <p:nvPr/>
              </p:nvSpPr>
              <p:spPr bwMode="gray">
                <a:xfrm flipV="1">
                  <a:off x="948" y="2080"/>
                  <a:ext cx="71" cy="296"/>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381" name="Line 355"/>
                <p:cNvSpPr>
                  <a:spLocks noChangeShapeType="1"/>
                </p:cNvSpPr>
                <p:nvPr/>
              </p:nvSpPr>
              <p:spPr bwMode="gray">
                <a:xfrm flipH="1" flipV="1">
                  <a:off x="1206" y="1850"/>
                  <a:ext cx="138" cy="9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82" name="Line 356"/>
                <p:cNvSpPr>
                  <a:spLocks noChangeShapeType="1"/>
                </p:cNvSpPr>
                <p:nvPr/>
              </p:nvSpPr>
              <p:spPr bwMode="gray">
                <a:xfrm flipV="1">
                  <a:off x="1157" y="1756"/>
                  <a:ext cx="63" cy="30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83" name="Line 357"/>
                <p:cNvSpPr>
                  <a:spLocks noChangeShapeType="1"/>
                </p:cNvSpPr>
                <p:nvPr/>
              </p:nvSpPr>
              <p:spPr bwMode="gray">
                <a:xfrm>
                  <a:off x="2255" y="2708"/>
                  <a:ext cx="72" cy="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84" name="Line 358"/>
                <p:cNvSpPr>
                  <a:spLocks noChangeShapeType="1"/>
                </p:cNvSpPr>
                <p:nvPr/>
              </p:nvSpPr>
              <p:spPr bwMode="gray">
                <a:xfrm flipH="1" flipV="1">
                  <a:off x="1703" y="2043"/>
                  <a:ext cx="142" cy="158"/>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385" name="Freeform 359"/>
                <p:cNvSpPr>
                  <a:spLocks/>
                </p:cNvSpPr>
                <p:nvPr/>
              </p:nvSpPr>
              <p:spPr bwMode="gray">
                <a:xfrm>
                  <a:off x="1774" y="2200"/>
                  <a:ext cx="138" cy="197"/>
                </a:xfrm>
                <a:custGeom>
                  <a:avLst/>
                  <a:gdLst>
                    <a:gd name="T0" fmla="*/ 103 w 94"/>
                    <a:gd name="T1" fmla="*/ 0 h 119"/>
                    <a:gd name="T2" fmla="*/ 200 w 94"/>
                    <a:gd name="T3" fmla="*/ 323 h 119"/>
                    <a:gd name="T4" fmla="*/ 0 w 94"/>
                    <a:gd name="T5" fmla="*/ 100 h 119"/>
                    <a:gd name="T6" fmla="*/ 103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37"/>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86" name="Freeform 360"/>
                <p:cNvSpPr>
                  <a:spLocks/>
                </p:cNvSpPr>
                <p:nvPr/>
              </p:nvSpPr>
              <p:spPr bwMode="gray">
                <a:xfrm>
                  <a:off x="1845" y="2200"/>
                  <a:ext cx="138" cy="197"/>
                </a:xfrm>
                <a:custGeom>
                  <a:avLst/>
                  <a:gdLst>
                    <a:gd name="T0" fmla="*/ 200 w 94"/>
                    <a:gd name="T1" fmla="*/ 250 h 119"/>
                    <a:gd name="T2" fmla="*/ 0 w 94"/>
                    <a:gd name="T3" fmla="*/ 0 h 119"/>
                    <a:gd name="T4" fmla="*/ 96 w 94"/>
                    <a:gd name="T5" fmla="*/ 323 h 119"/>
                    <a:gd name="T6" fmla="*/ 200 w 94"/>
                    <a:gd name="T7" fmla="*/ 25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92"/>
                      </a:moveTo>
                      <a:lnTo>
                        <a:pt x="0" y="0"/>
                      </a:lnTo>
                      <a:lnTo>
                        <a:pt x="45" y="119"/>
                      </a:lnTo>
                      <a:lnTo>
                        <a:pt x="94" y="9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87" name="Line 361"/>
                <p:cNvSpPr>
                  <a:spLocks noChangeShapeType="1"/>
                </p:cNvSpPr>
                <p:nvPr/>
              </p:nvSpPr>
              <p:spPr bwMode="gray">
                <a:xfrm flipH="1" flipV="1">
                  <a:off x="1336" y="1946"/>
                  <a:ext cx="174" cy="9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88" name="Line 362"/>
                <p:cNvSpPr>
                  <a:spLocks noChangeShapeType="1"/>
                </p:cNvSpPr>
                <p:nvPr/>
              </p:nvSpPr>
              <p:spPr bwMode="gray">
                <a:xfrm flipV="1">
                  <a:off x="1293" y="1946"/>
                  <a:ext cx="47" cy="224"/>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389" name="Line 363"/>
                <p:cNvSpPr>
                  <a:spLocks noChangeShapeType="1"/>
                </p:cNvSpPr>
                <p:nvPr/>
              </p:nvSpPr>
              <p:spPr bwMode="gray">
                <a:xfrm flipH="1" flipV="1">
                  <a:off x="1845" y="2200"/>
                  <a:ext cx="138" cy="152"/>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390" name="Line 364"/>
                <p:cNvSpPr>
                  <a:spLocks noChangeShapeType="1"/>
                </p:cNvSpPr>
                <p:nvPr/>
              </p:nvSpPr>
              <p:spPr bwMode="gray">
                <a:xfrm flipV="1">
                  <a:off x="1774" y="2200"/>
                  <a:ext cx="71" cy="6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91" name="Freeform 365"/>
                <p:cNvSpPr>
                  <a:spLocks/>
                </p:cNvSpPr>
                <p:nvPr/>
              </p:nvSpPr>
              <p:spPr bwMode="gray">
                <a:xfrm>
                  <a:off x="675" y="2789"/>
                  <a:ext cx="137" cy="334"/>
                </a:xfrm>
                <a:custGeom>
                  <a:avLst/>
                  <a:gdLst>
                    <a:gd name="T0" fmla="*/ 94 w 93"/>
                    <a:gd name="T1" fmla="*/ 0 h 202"/>
                    <a:gd name="T2" fmla="*/ 199 w 93"/>
                    <a:gd name="T3" fmla="*/ 549 h 202"/>
                    <a:gd name="T4" fmla="*/ 0 w 93"/>
                    <a:gd name="T5" fmla="*/ 524 h 202"/>
                    <a:gd name="T6" fmla="*/ 94 w 93"/>
                    <a:gd name="T7" fmla="*/ 0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44" y="0"/>
                      </a:moveTo>
                      <a:lnTo>
                        <a:pt x="93" y="202"/>
                      </a:lnTo>
                      <a:lnTo>
                        <a:pt x="0" y="193"/>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92" name="Freeform 366"/>
                <p:cNvSpPr>
                  <a:spLocks/>
                </p:cNvSpPr>
                <p:nvPr/>
              </p:nvSpPr>
              <p:spPr bwMode="gray">
                <a:xfrm>
                  <a:off x="739" y="2693"/>
                  <a:ext cx="137" cy="430"/>
                </a:xfrm>
                <a:custGeom>
                  <a:avLst/>
                  <a:gdLst>
                    <a:gd name="T0" fmla="*/ 200 w 94"/>
                    <a:gd name="T1" fmla="*/ 0 h 261"/>
                    <a:gd name="T2" fmla="*/ 0 w 94"/>
                    <a:gd name="T3" fmla="*/ 160 h 261"/>
                    <a:gd name="T4" fmla="*/ 103 w 94"/>
                    <a:gd name="T5" fmla="*/ 708 h 261"/>
                    <a:gd name="T6" fmla="*/ 200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94" y="0"/>
                      </a:moveTo>
                      <a:lnTo>
                        <a:pt x="0" y="59"/>
                      </a:lnTo>
                      <a:lnTo>
                        <a:pt x="49" y="261"/>
                      </a:lnTo>
                      <a:lnTo>
                        <a:pt x="9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93" name="Freeform 367"/>
                <p:cNvSpPr>
                  <a:spLocks/>
                </p:cNvSpPr>
                <p:nvPr/>
              </p:nvSpPr>
              <p:spPr bwMode="gray">
                <a:xfrm>
                  <a:off x="2535" y="3084"/>
                  <a:ext cx="137" cy="62"/>
                </a:xfrm>
                <a:custGeom>
                  <a:avLst/>
                  <a:gdLst>
                    <a:gd name="T0" fmla="*/ 94 w 93"/>
                    <a:gd name="T1" fmla="*/ 0 h 37"/>
                    <a:gd name="T2" fmla="*/ 199 w 93"/>
                    <a:gd name="T3" fmla="*/ 101 h 37"/>
                    <a:gd name="T4" fmla="*/ 0 w 93"/>
                    <a:gd name="T5" fmla="*/ 63 h 37"/>
                    <a:gd name="T6" fmla="*/ 94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94" name="Freeform 368"/>
                <p:cNvSpPr>
                  <a:spLocks/>
                </p:cNvSpPr>
                <p:nvPr/>
              </p:nvSpPr>
              <p:spPr bwMode="gray">
                <a:xfrm>
                  <a:off x="466" y="3084"/>
                  <a:ext cx="138" cy="62"/>
                </a:xfrm>
                <a:custGeom>
                  <a:avLst/>
                  <a:gdLst>
                    <a:gd name="T0" fmla="*/ 97 w 94"/>
                    <a:gd name="T1" fmla="*/ 0 h 37"/>
                    <a:gd name="T2" fmla="*/ 203 w 94"/>
                    <a:gd name="T3" fmla="*/ 101 h 37"/>
                    <a:gd name="T4" fmla="*/ 0 w 94"/>
                    <a:gd name="T5" fmla="*/ 63 h 37"/>
                    <a:gd name="T6" fmla="*/ 9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95" name="Freeform 369"/>
                <p:cNvSpPr>
                  <a:spLocks/>
                </p:cNvSpPr>
                <p:nvPr/>
              </p:nvSpPr>
              <p:spPr bwMode="gray">
                <a:xfrm>
                  <a:off x="532" y="3084"/>
                  <a:ext cx="143" cy="62"/>
                </a:xfrm>
                <a:custGeom>
                  <a:avLst/>
                  <a:gdLst>
                    <a:gd name="T0" fmla="*/ 209 w 98"/>
                    <a:gd name="T1" fmla="*/ 38 h 37"/>
                    <a:gd name="T2" fmla="*/ 0 w 98"/>
                    <a:gd name="T3" fmla="*/ 0 h 37"/>
                    <a:gd name="T4" fmla="*/ 105 w 98"/>
                    <a:gd name="T5" fmla="*/ 101 h 37"/>
                    <a:gd name="T6" fmla="*/ 209 w 98"/>
                    <a:gd name="T7" fmla="*/ 38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396" name="Line 370"/>
                <p:cNvSpPr>
                  <a:spLocks noChangeShapeType="1"/>
                </p:cNvSpPr>
                <p:nvPr/>
              </p:nvSpPr>
              <p:spPr bwMode="gray">
                <a:xfrm flipV="1">
                  <a:off x="675" y="2789"/>
                  <a:ext cx="64" cy="319"/>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397" name="Line 371"/>
                <p:cNvSpPr>
                  <a:spLocks noChangeShapeType="1"/>
                </p:cNvSpPr>
                <p:nvPr/>
              </p:nvSpPr>
              <p:spPr bwMode="gray">
                <a:xfrm flipH="1">
                  <a:off x="2535" y="3084"/>
                  <a:ext cx="66"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98" name="Line 372"/>
                <p:cNvSpPr>
                  <a:spLocks noChangeShapeType="1"/>
                </p:cNvSpPr>
                <p:nvPr/>
              </p:nvSpPr>
              <p:spPr bwMode="gray">
                <a:xfrm flipH="1" flipV="1">
                  <a:off x="532" y="3084"/>
                  <a:ext cx="143" cy="2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99" name="Line 373"/>
                <p:cNvSpPr>
                  <a:spLocks noChangeShapeType="1"/>
                </p:cNvSpPr>
                <p:nvPr/>
              </p:nvSpPr>
              <p:spPr bwMode="gray">
                <a:xfrm flipV="1">
                  <a:off x="466" y="3084"/>
                  <a:ext cx="66"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00" name="Freeform 374"/>
                <p:cNvSpPr>
                  <a:spLocks/>
                </p:cNvSpPr>
                <p:nvPr/>
              </p:nvSpPr>
              <p:spPr bwMode="gray">
                <a:xfrm>
                  <a:off x="1429" y="2064"/>
                  <a:ext cx="134" cy="251"/>
                </a:xfrm>
                <a:custGeom>
                  <a:avLst/>
                  <a:gdLst>
                    <a:gd name="T0" fmla="*/ 105 w 93"/>
                    <a:gd name="T1" fmla="*/ 0 h 152"/>
                    <a:gd name="T2" fmla="*/ 199 w 93"/>
                    <a:gd name="T3" fmla="*/ 414 h 152"/>
                    <a:gd name="T4" fmla="*/ 0 w 93"/>
                    <a:gd name="T5" fmla="*/ 314 h 152"/>
                    <a:gd name="T6" fmla="*/ 105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115"/>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01" name="Freeform 375"/>
                <p:cNvSpPr>
                  <a:spLocks/>
                </p:cNvSpPr>
                <p:nvPr/>
              </p:nvSpPr>
              <p:spPr bwMode="gray">
                <a:xfrm>
                  <a:off x="1502" y="2064"/>
                  <a:ext cx="135" cy="251"/>
                </a:xfrm>
                <a:custGeom>
                  <a:avLst/>
                  <a:gdLst>
                    <a:gd name="T0" fmla="*/ 199 w 93"/>
                    <a:gd name="T1" fmla="*/ 150 h 152"/>
                    <a:gd name="T2" fmla="*/ 0 w 93"/>
                    <a:gd name="T3" fmla="*/ 0 h 152"/>
                    <a:gd name="T4" fmla="*/ 94 w 93"/>
                    <a:gd name="T5" fmla="*/ 414 h 152"/>
                    <a:gd name="T6" fmla="*/ 199 w 93"/>
                    <a:gd name="T7" fmla="*/ 15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55"/>
                      </a:moveTo>
                      <a:lnTo>
                        <a:pt x="0" y="0"/>
                      </a:lnTo>
                      <a:lnTo>
                        <a:pt x="44" y="152"/>
                      </a:lnTo>
                      <a:lnTo>
                        <a:pt x="93" y="5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02" name="Freeform 376"/>
                <p:cNvSpPr>
                  <a:spLocks/>
                </p:cNvSpPr>
                <p:nvPr/>
              </p:nvSpPr>
              <p:spPr bwMode="gray">
                <a:xfrm>
                  <a:off x="1085" y="2058"/>
                  <a:ext cx="137" cy="347"/>
                </a:xfrm>
                <a:custGeom>
                  <a:avLst/>
                  <a:gdLst>
                    <a:gd name="T0" fmla="*/ 0 w 93"/>
                    <a:gd name="T1" fmla="*/ 470 h 211"/>
                    <a:gd name="T2" fmla="*/ 199 w 93"/>
                    <a:gd name="T3" fmla="*/ 571 h 211"/>
                    <a:gd name="T4" fmla="*/ 105 w 93"/>
                    <a:gd name="T5" fmla="*/ 0 h 211"/>
                    <a:gd name="T6" fmla="*/ 0 w 93"/>
                    <a:gd name="T7" fmla="*/ 470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0" y="174"/>
                      </a:moveTo>
                      <a:lnTo>
                        <a:pt x="93" y="211"/>
                      </a:lnTo>
                      <a:lnTo>
                        <a:pt x="49" y="0"/>
                      </a:lnTo>
                      <a:lnTo>
                        <a:pt x="0" y="17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03" name="Freeform 377"/>
                <p:cNvSpPr>
                  <a:spLocks/>
                </p:cNvSpPr>
                <p:nvPr/>
              </p:nvSpPr>
              <p:spPr bwMode="gray">
                <a:xfrm>
                  <a:off x="1157" y="2058"/>
                  <a:ext cx="134" cy="347"/>
                </a:xfrm>
                <a:custGeom>
                  <a:avLst/>
                  <a:gdLst>
                    <a:gd name="T0" fmla="*/ 196 w 93"/>
                    <a:gd name="T1" fmla="*/ 186 h 211"/>
                    <a:gd name="T2" fmla="*/ 0 w 93"/>
                    <a:gd name="T3" fmla="*/ 0 h 211"/>
                    <a:gd name="T4" fmla="*/ 93 w 93"/>
                    <a:gd name="T5" fmla="*/ 571 h 211"/>
                    <a:gd name="T6" fmla="*/ 196 w 93"/>
                    <a:gd name="T7" fmla="*/ 186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93" y="69"/>
                      </a:moveTo>
                      <a:lnTo>
                        <a:pt x="0" y="0"/>
                      </a:lnTo>
                      <a:lnTo>
                        <a:pt x="44" y="211"/>
                      </a:lnTo>
                      <a:lnTo>
                        <a:pt x="93" y="69"/>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04" name="Freeform 378"/>
                <p:cNvSpPr>
                  <a:spLocks/>
                </p:cNvSpPr>
                <p:nvPr/>
              </p:nvSpPr>
              <p:spPr bwMode="gray">
                <a:xfrm>
                  <a:off x="876" y="2376"/>
                  <a:ext cx="143" cy="317"/>
                </a:xfrm>
                <a:custGeom>
                  <a:avLst/>
                  <a:gdLst>
                    <a:gd name="T0" fmla="*/ 105 w 98"/>
                    <a:gd name="T1" fmla="*/ 0 h 193"/>
                    <a:gd name="T2" fmla="*/ 209 w 98"/>
                    <a:gd name="T3" fmla="*/ 396 h 193"/>
                    <a:gd name="T4" fmla="*/ 0 w 98"/>
                    <a:gd name="T5" fmla="*/ 521 h 193"/>
                    <a:gd name="T6" fmla="*/ 105 w 98"/>
                    <a:gd name="T7" fmla="*/ 0 h 193"/>
                    <a:gd name="T8" fmla="*/ 0 60000 65536"/>
                    <a:gd name="T9" fmla="*/ 0 60000 65536"/>
                    <a:gd name="T10" fmla="*/ 0 60000 65536"/>
                    <a:gd name="T11" fmla="*/ 0 60000 65536"/>
                    <a:gd name="T12" fmla="*/ 0 w 98"/>
                    <a:gd name="T13" fmla="*/ 0 h 193"/>
                    <a:gd name="T14" fmla="*/ 98 w 98"/>
                    <a:gd name="T15" fmla="*/ 193 h 193"/>
                  </a:gdLst>
                  <a:ahLst/>
                  <a:cxnLst>
                    <a:cxn ang="T8">
                      <a:pos x="T0" y="T1"/>
                    </a:cxn>
                    <a:cxn ang="T9">
                      <a:pos x="T2" y="T3"/>
                    </a:cxn>
                    <a:cxn ang="T10">
                      <a:pos x="T4" y="T5"/>
                    </a:cxn>
                    <a:cxn ang="T11">
                      <a:pos x="T6" y="T7"/>
                    </a:cxn>
                  </a:cxnLst>
                  <a:rect l="T12" t="T13" r="T14" b="T15"/>
                  <a:pathLst>
                    <a:path w="98" h="193">
                      <a:moveTo>
                        <a:pt x="49" y="0"/>
                      </a:moveTo>
                      <a:lnTo>
                        <a:pt x="98" y="147"/>
                      </a:lnTo>
                      <a:lnTo>
                        <a:pt x="0" y="193"/>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05" name="Freeform 379"/>
                <p:cNvSpPr>
                  <a:spLocks/>
                </p:cNvSpPr>
                <p:nvPr/>
              </p:nvSpPr>
              <p:spPr bwMode="gray">
                <a:xfrm>
                  <a:off x="948" y="2343"/>
                  <a:ext cx="137" cy="275"/>
                </a:xfrm>
                <a:custGeom>
                  <a:avLst/>
                  <a:gdLst>
                    <a:gd name="T0" fmla="*/ 200 w 94"/>
                    <a:gd name="T1" fmla="*/ 0 h 166"/>
                    <a:gd name="T2" fmla="*/ 0 w 94"/>
                    <a:gd name="T3" fmla="*/ 51 h 166"/>
                    <a:gd name="T4" fmla="*/ 103 w 94"/>
                    <a:gd name="T5" fmla="*/ 452 h 166"/>
                    <a:gd name="T6" fmla="*/ 200 w 94"/>
                    <a:gd name="T7" fmla="*/ 0 h 166"/>
                    <a:gd name="T8" fmla="*/ 0 60000 65536"/>
                    <a:gd name="T9" fmla="*/ 0 60000 65536"/>
                    <a:gd name="T10" fmla="*/ 0 60000 65536"/>
                    <a:gd name="T11" fmla="*/ 0 60000 65536"/>
                    <a:gd name="T12" fmla="*/ 0 w 94"/>
                    <a:gd name="T13" fmla="*/ 0 h 166"/>
                    <a:gd name="T14" fmla="*/ 94 w 94"/>
                    <a:gd name="T15" fmla="*/ 166 h 166"/>
                  </a:gdLst>
                  <a:ahLst/>
                  <a:cxnLst>
                    <a:cxn ang="T8">
                      <a:pos x="T0" y="T1"/>
                    </a:cxn>
                    <a:cxn ang="T9">
                      <a:pos x="T2" y="T3"/>
                    </a:cxn>
                    <a:cxn ang="T10">
                      <a:pos x="T4" y="T5"/>
                    </a:cxn>
                    <a:cxn ang="T11">
                      <a:pos x="T6" y="T7"/>
                    </a:cxn>
                  </a:cxnLst>
                  <a:rect l="T12" t="T13" r="T14" b="T15"/>
                  <a:pathLst>
                    <a:path w="94" h="166">
                      <a:moveTo>
                        <a:pt x="94" y="0"/>
                      </a:moveTo>
                      <a:lnTo>
                        <a:pt x="0" y="19"/>
                      </a:lnTo>
                      <a:lnTo>
                        <a:pt x="49" y="166"/>
                      </a:lnTo>
                      <a:lnTo>
                        <a:pt x="9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06" name="Freeform 380"/>
                <p:cNvSpPr>
                  <a:spLocks/>
                </p:cNvSpPr>
                <p:nvPr/>
              </p:nvSpPr>
              <p:spPr bwMode="gray">
                <a:xfrm>
                  <a:off x="1912" y="2352"/>
                  <a:ext cx="135" cy="167"/>
                </a:xfrm>
                <a:custGeom>
                  <a:avLst/>
                  <a:gdLst>
                    <a:gd name="T0" fmla="*/ 105 w 93"/>
                    <a:gd name="T1" fmla="*/ 0 h 101"/>
                    <a:gd name="T2" fmla="*/ 199 w 93"/>
                    <a:gd name="T3" fmla="*/ 273 h 101"/>
                    <a:gd name="T4" fmla="*/ 0 w 93"/>
                    <a:gd name="T5" fmla="*/ 72 h 101"/>
                    <a:gd name="T6" fmla="*/ 105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101"/>
                      </a:lnTo>
                      <a:lnTo>
                        <a:pt x="0" y="27"/>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07" name="Freeform 381"/>
                <p:cNvSpPr>
                  <a:spLocks/>
                </p:cNvSpPr>
                <p:nvPr/>
              </p:nvSpPr>
              <p:spPr bwMode="gray">
                <a:xfrm>
                  <a:off x="1983" y="2352"/>
                  <a:ext cx="135" cy="167"/>
                </a:xfrm>
                <a:custGeom>
                  <a:avLst/>
                  <a:gdLst>
                    <a:gd name="T0" fmla="*/ 199 w 93"/>
                    <a:gd name="T1" fmla="*/ 224 h 101"/>
                    <a:gd name="T2" fmla="*/ 0 w 93"/>
                    <a:gd name="T3" fmla="*/ 0 h 101"/>
                    <a:gd name="T4" fmla="*/ 94 w 93"/>
                    <a:gd name="T5" fmla="*/ 273 h 101"/>
                    <a:gd name="T6" fmla="*/ 199 w 93"/>
                    <a:gd name="T7" fmla="*/ 224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83"/>
                      </a:moveTo>
                      <a:lnTo>
                        <a:pt x="0" y="0"/>
                      </a:lnTo>
                      <a:lnTo>
                        <a:pt x="44" y="101"/>
                      </a:lnTo>
                      <a:lnTo>
                        <a:pt x="93" y="8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08" name="Line 382"/>
                <p:cNvSpPr>
                  <a:spLocks noChangeShapeType="1"/>
                </p:cNvSpPr>
                <p:nvPr/>
              </p:nvSpPr>
              <p:spPr bwMode="gray">
                <a:xfrm flipH="1" flipV="1">
                  <a:off x="1507" y="2031"/>
                  <a:ext cx="130" cy="12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09" name="Line 383"/>
                <p:cNvSpPr>
                  <a:spLocks noChangeShapeType="1"/>
                </p:cNvSpPr>
                <p:nvPr/>
              </p:nvSpPr>
              <p:spPr bwMode="gray">
                <a:xfrm flipV="1">
                  <a:off x="1429" y="2038"/>
                  <a:ext cx="82" cy="21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10" name="Line 384"/>
                <p:cNvSpPr>
                  <a:spLocks noChangeShapeType="1"/>
                </p:cNvSpPr>
                <p:nvPr/>
              </p:nvSpPr>
              <p:spPr bwMode="gray">
                <a:xfrm flipH="1" flipV="1">
                  <a:off x="1157" y="2058"/>
                  <a:ext cx="134" cy="11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11" name="Line 385"/>
                <p:cNvSpPr>
                  <a:spLocks noChangeShapeType="1"/>
                </p:cNvSpPr>
                <p:nvPr/>
              </p:nvSpPr>
              <p:spPr bwMode="gray">
                <a:xfrm flipV="1">
                  <a:off x="1085" y="2058"/>
                  <a:ext cx="72" cy="28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12" name="Line 386"/>
                <p:cNvSpPr>
                  <a:spLocks noChangeShapeType="1"/>
                </p:cNvSpPr>
                <p:nvPr/>
              </p:nvSpPr>
              <p:spPr bwMode="gray">
                <a:xfrm flipV="1">
                  <a:off x="876" y="2376"/>
                  <a:ext cx="72" cy="317"/>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413" name="Line 387"/>
                <p:cNvSpPr>
                  <a:spLocks noChangeShapeType="1"/>
                </p:cNvSpPr>
                <p:nvPr/>
              </p:nvSpPr>
              <p:spPr bwMode="gray">
                <a:xfrm flipH="1">
                  <a:off x="948" y="2343"/>
                  <a:ext cx="137" cy="3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14" name="Line 388"/>
                <p:cNvSpPr>
                  <a:spLocks noChangeShapeType="1"/>
                </p:cNvSpPr>
                <p:nvPr/>
              </p:nvSpPr>
              <p:spPr bwMode="gray">
                <a:xfrm flipH="1" flipV="1">
                  <a:off x="1983" y="2352"/>
                  <a:ext cx="135" cy="13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15" name="Line 389"/>
                <p:cNvSpPr>
                  <a:spLocks noChangeShapeType="1"/>
                </p:cNvSpPr>
                <p:nvPr/>
              </p:nvSpPr>
              <p:spPr bwMode="gray">
                <a:xfrm flipV="1">
                  <a:off x="1912" y="2352"/>
                  <a:ext cx="71" cy="4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16" name="Freeform 390"/>
                <p:cNvSpPr>
                  <a:spLocks/>
                </p:cNvSpPr>
                <p:nvPr/>
              </p:nvSpPr>
              <p:spPr bwMode="gray">
                <a:xfrm>
                  <a:off x="1222" y="2170"/>
                  <a:ext cx="142" cy="272"/>
                </a:xfrm>
                <a:custGeom>
                  <a:avLst/>
                  <a:gdLst>
                    <a:gd name="T0" fmla="*/ 105 w 98"/>
                    <a:gd name="T1" fmla="*/ 0 h 165"/>
                    <a:gd name="T2" fmla="*/ 209 w 98"/>
                    <a:gd name="T3" fmla="*/ 448 h 165"/>
                    <a:gd name="T4" fmla="*/ 0 w 98"/>
                    <a:gd name="T5" fmla="*/ 386 h 165"/>
                    <a:gd name="T6" fmla="*/ 105 w 98"/>
                    <a:gd name="T7" fmla="*/ 0 h 165"/>
                    <a:gd name="T8" fmla="*/ 0 60000 65536"/>
                    <a:gd name="T9" fmla="*/ 0 60000 65536"/>
                    <a:gd name="T10" fmla="*/ 0 60000 65536"/>
                    <a:gd name="T11" fmla="*/ 0 60000 65536"/>
                    <a:gd name="T12" fmla="*/ 0 w 98"/>
                    <a:gd name="T13" fmla="*/ 0 h 165"/>
                    <a:gd name="T14" fmla="*/ 98 w 98"/>
                    <a:gd name="T15" fmla="*/ 165 h 165"/>
                  </a:gdLst>
                  <a:ahLst/>
                  <a:cxnLst>
                    <a:cxn ang="T8">
                      <a:pos x="T0" y="T1"/>
                    </a:cxn>
                    <a:cxn ang="T9">
                      <a:pos x="T2" y="T3"/>
                    </a:cxn>
                    <a:cxn ang="T10">
                      <a:pos x="T4" y="T5"/>
                    </a:cxn>
                    <a:cxn ang="T11">
                      <a:pos x="T6" y="T7"/>
                    </a:cxn>
                  </a:cxnLst>
                  <a:rect l="T12" t="T13" r="T14" b="T15"/>
                  <a:pathLst>
                    <a:path w="98" h="165">
                      <a:moveTo>
                        <a:pt x="49" y="0"/>
                      </a:moveTo>
                      <a:lnTo>
                        <a:pt x="98" y="165"/>
                      </a:lnTo>
                      <a:lnTo>
                        <a:pt x="0" y="142"/>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17" name="Freeform 391"/>
                <p:cNvSpPr>
                  <a:spLocks/>
                </p:cNvSpPr>
                <p:nvPr/>
              </p:nvSpPr>
              <p:spPr bwMode="gray">
                <a:xfrm>
                  <a:off x="1293" y="2170"/>
                  <a:ext cx="137" cy="272"/>
                </a:xfrm>
                <a:custGeom>
                  <a:avLst/>
                  <a:gdLst>
                    <a:gd name="T0" fmla="*/ 200 w 94"/>
                    <a:gd name="T1" fmla="*/ 135 h 165"/>
                    <a:gd name="T2" fmla="*/ 0 w 94"/>
                    <a:gd name="T3" fmla="*/ 0 h 165"/>
                    <a:gd name="T4" fmla="*/ 103 w 94"/>
                    <a:gd name="T5" fmla="*/ 448 h 165"/>
                    <a:gd name="T6" fmla="*/ 200 w 94"/>
                    <a:gd name="T7" fmla="*/ 135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94" y="50"/>
                      </a:moveTo>
                      <a:lnTo>
                        <a:pt x="0" y="0"/>
                      </a:lnTo>
                      <a:lnTo>
                        <a:pt x="49" y="165"/>
                      </a:lnTo>
                      <a:lnTo>
                        <a:pt x="94" y="5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18" name="Freeform 392"/>
                <p:cNvSpPr>
                  <a:spLocks/>
                </p:cNvSpPr>
                <p:nvPr/>
              </p:nvSpPr>
              <p:spPr bwMode="gray">
                <a:xfrm>
                  <a:off x="2047" y="2489"/>
                  <a:ext cx="142" cy="180"/>
                </a:xfrm>
                <a:custGeom>
                  <a:avLst/>
                  <a:gdLst>
                    <a:gd name="T0" fmla="*/ 105 w 98"/>
                    <a:gd name="T1" fmla="*/ 0 h 110"/>
                    <a:gd name="T2" fmla="*/ 209 w 98"/>
                    <a:gd name="T3" fmla="*/ 298 h 110"/>
                    <a:gd name="T4" fmla="*/ 0 w 98"/>
                    <a:gd name="T5" fmla="*/ 49 h 110"/>
                    <a:gd name="T6" fmla="*/ 105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8"/>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19" name="Freeform 393"/>
                <p:cNvSpPr>
                  <a:spLocks/>
                </p:cNvSpPr>
                <p:nvPr/>
              </p:nvSpPr>
              <p:spPr bwMode="gray">
                <a:xfrm>
                  <a:off x="2118" y="2489"/>
                  <a:ext cx="137" cy="219"/>
                </a:xfrm>
                <a:custGeom>
                  <a:avLst/>
                  <a:gdLst>
                    <a:gd name="T0" fmla="*/ 200 w 94"/>
                    <a:gd name="T1" fmla="*/ 361 h 133"/>
                    <a:gd name="T2" fmla="*/ 0 w 94"/>
                    <a:gd name="T3" fmla="*/ 0 h 133"/>
                    <a:gd name="T4" fmla="*/ 103 w 94"/>
                    <a:gd name="T5" fmla="*/ 298 h 133"/>
                    <a:gd name="T6" fmla="*/ 200 w 94"/>
                    <a:gd name="T7" fmla="*/ 361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94" y="133"/>
                      </a:moveTo>
                      <a:lnTo>
                        <a:pt x="0" y="0"/>
                      </a:lnTo>
                      <a:lnTo>
                        <a:pt x="49" y="110"/>
                      </a:lnTo>
                      <a:lnTo>
                        <a:pt x="94" y="13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20" name="Freeform 394"/>
                <p:cNvSpPr>
                  <a:spLocks/>
                </p:cNvSpPr>
                <p:nvPr/>
              </p:nvSpPr>
              <p:spPr bwMode="gray">
                <a:xfrm>
                  <a:off x="1565" y="2155"/>
                  <a:ext cx="138" cy="188"/>
                </a:xfrm>
                <a:custGeom>
                  <a:avLst/>
                  <a:gdLst>
                    <a:gd name="T0" fmla="*/ 103 w 94"/>
                    <a:gd name="T1" fmla="*/ 0 h 115"/>
                    <a:gd name="T2" fmla="*/ 200 w 94"/>
                    <a:gd name="T3" fmla="*/ 311 h 115"/>
                    <a:gd name="T4" fmla="*/ 0 w 94"/>
                    <a:gd name="T5" fmla="*/ 261 h 115"/>
                    <a:gd name="T6" fmla="*/ 103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0"/>
                      </a:moveTo>
                      <a:lnTo>
                        <a:pt x="94" y="115"/>
                      </a:lnTo>
                      <a:lnTo>
                        <a:pt x="0" y="97"/>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21" name="Freeform 395"/>
                <p:cNvSpPr>
                  <a:spLocks/>
                </p:cNvSpPr>
                <p:nvPr/>
              </p:nvSpPr>
              <p:spPr bwMode="gray">
                <a:xfrm>
                  <a:off x="1637" y="2155"/>
                  <a:ext cx="137" cy="188"/>
                </a:xfrm>
                <a:custGeom>
                  <a:avLst/>
                  <a:gdLst>
                    <a:gd name="T0" fmla="*/ 200 w 94"/>
                    <a:gd name="T1" fmla="*/ 176 h 115"/>
                    <a:gd name="T2" fmla="*/ 0 w 94"/>
                    <a:gd name="T3" fmla="*/ 0 h 115"/>
                    <a:gd name="T4" fmla="*/ 96 w 94"/>
                    <a:gd name="T5" fmla="*/ 311 h 115"/>
                    <a:gd name="T6" fmla="*/ 200 w 94"/>
                    <a:gd name="T7" fmla="*/ 176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65"/>
                      </a:moveTo>
                      <a:lnTo>
                        <a:pt x="0" y="0"/>
                      </a:lnTo>
                      <a:lnTo>
                        <a:pt x="45" y="115"/>
                      </a:lnTo>
                      <a:lnTo>
                        <a:pt x="94" y="6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22" name="Freeform 396"/>
                <p:cNvSpPr>
                  <a:spLocks/>
                </p:cNvSpPr>
                <p:nvPr/>
              </p:nvSpPr>
              <p:spPr bwMode="gray">
                <a:xfrm>
                  <a:off x="604" y="3108"/>
                  <a:ext cx="135" cy="60"/>
                </a:xfrm>
                <a:custGeom>
                  <a:avLst/>
                  <a:gdLst>
                    <a:gd name="T0" fmla="*/ 103 w 93"/>
                    <a:gd name="T1" fmla="*/ 0 h 37"/>
                    <a:gd name="T2" fmla="*/ 196 w 93"/>
                    <a:gd name="T3" fmla="*/ 101 h 37"/>
                    <a:gd name="T4" fmla="*/ 0 w 93"/>
                    <a:gd name="T5" fmla="*/ 63 h 37"/>
                    <a:gd name="T6" fmla="*/ 103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23" name="Freeform 397"/>
                <p:cNvSpPr>
                  <a:spLocks/>
                </p:cNvSpPr>
                <p:nvPr/>
              </p:nvSpPr>
              <p:spPr bwMode="gray">
                <a:xfrm>
                  <a:off x="675" y="3108"/>
                  <a:ext cx="137" cy="60"/>
                </a:xfrm>
                <a:custGeom>
                  <a:avLst/>
                  <a:gdLst>
                    <a:gd name="T0" fmla="*/ 199 w 93"/>
                    <a:gd name="T1" fmla="*/ 25 h 37"/>
                    <a:gd name="T2" fmla="*/ 0 w 93"/>
                    <a:gd name="T3" fmla="*/ 0 h 37"/>
                    <a:gd name="T4" fmla="*/ 94 w 93"/>
                    <a:gd name="T5" fmla="*/ 101 h 37"/>
                    <a:gd name="T6" fmla="*/ 199 w 93"/>
                    <a:gd name="T7" fmla="*/ 25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24" name="Line 398"/>
                <p:cNvSpPr>
                  <a:spLocks noChangeShapeType="1"/>
                </p:cNvSpPr>
                <p:nvPr/>
              </p:nvSpPr>
              <p:spPr bwMode="gray">
                <a:xfrm flipH="1" flipV="1">
                  <a:off x="1293" y="2170"/>
                  <a:ext cx="137" cy="8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25" name="Line 399"/>
                <p:cNvSpPr>
                  <a:spLocks noChangeShapeType="1"/>
                </p:cNvSpPr>
                <p:nvPr/>
              </p:nvSpPr>
              <p:spPr bwMode="gray">
                <a:xfrm flipV="1">
                  <a:off x="1222" y="2170"/>
                  <a:ext cx="71" cy="233"/>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426" name="Line 400"/>
                <p:cNvSpPr>
                  <a:spLocks noChangeShapeType="1"/>
                </p:cNvSpPr>
                <p:nvPr/>
              </p:nvSpPr>
              <p:spPr bwMode="gray">
                <a:xfrm flipH="1" flipV="1">
                  <a:off x="2118" y="2489"/>
                  <a:ext cx="137" cy="21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27" name="Line 401"/>
                <p:cNvSpPr>
                  <a:spLocks noChangeShapeType="1"/>
                </p:cNvSpPr>
                <p:nvPr/>
              </p:nvSpPr>
              <p:spPr bwMode="gray">
                <a:xfrm flipV="1">
                  <a:off x="2047" y="2489"/>
                  <a:ext cx="71" cy="3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28" name="Line 402"/>
                <p:cNvSpPr>
                  <a:spLocks noChangeShapeType="1"/>
                </p:cNvSpPr>
                <p:nvPr/>
              </p:nvSpPr>
              <p:spPr bwMode="gray">
                <a:xfrm flipH="1" flipV="1">
                  <a:off x="1637" y="2155"/>
                  <a:ext cx="137" cy="10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29" name="Line 403"/>
                <p:cNvSpPr>
                  <a:spLocks noChangeShapeType="1"/>
                </p:cNvSpPr>
                <p:nvPr/>
              </p:nvSpPr>
              <p:spPr bwMode="gray">
                <a:xfrm flipH="1" flipV="1">
                  <a:off x="675" y="3108"/>
                  <a:ext cx="137" cy="1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30" name="Line 404"/>
                <p:cNvSpPr>
                  <a:spLocks noChangeShapeType="1"/>
                </p:cNvSpPr>
                <p:nvPr/>
              </p:nvSpPr>
              <p:spPr bwMode="gray">
                <a:xfrm flipV="1">
                  <a:off x="604" y="3108"/>
                  <a:ext cx="71" cy="38"/>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431" name="Freeform 405"/>
                <p:cNvSpPr>
                  <a:spLocks/>
                </p:cNvSpPr>
                <p:nvPr/>
              </p:nvSpPr>
              <p:spPr bwMode="gray">
                <a:xfrm>
                  <a:off x="2191" y="2669"/>
                  <a:ext cx="137" cy="212"/>
                </a:xfrm>
                <a:custGeom>
                  <a:avLst/>
                  <a:gdLst>
                    <a:gd name="T0" fmla="*/ 96 w 94"/>
                    <a:gd name="T1" fmla="*/ 63 h 128"/>
                    <a:gd name="T2" fmla="*/ 200 w 94"/>
                    <a:gd name="T3" fmla="*/ 348 h 128"/>
                    <a:gd name="T4" fmla="*/ 0 w 94"/>
                    <a:gd name="T5" fmla="*/ 0 h 128"/>
                    <a:gd name="T6" fmla="*/ 96 w 94"/>
                    <a:gd name="T7" fmla="*/ 63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5" y="23"/>
                      </a:moveTo>
                      <a:lnTo>
                        <a:pt x="94" y="128"/>
                      </a:lnTo>
                      <a:lnTo>
                        <a:pt x="0" y="0"/>
                      </a:lnTo>
                      <a:lnTo>
                        <a:pt x="45" y="2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32" name="Freeform 406"/>
                <p:cNvSpPr>
                  <a:spLocks/>
                </p:cNvSpPr>
                <p:nvPr/>
              </p:nvSpPr>
              <p:spPr bwMode="gray">
                <a:xfrm>
                  <a:off x="2255" y="2708"/>
                  <a:ext cx="137" cy="173"/>
                </a:xfrm>
                <a:custGeom>
                  <a:avLst/>
                  <a:gdLst>
                    <a:gd name="T0" fmla="*/ 199 w 93"/>
                    <a:gd name="T1" fmla="*/ 236 h 105"/>
                    <a:gd name="T2" fmla="*/ 0 w 93"/>
                    <a:gd name="T3" fmla="*/ 0 h 105"/>
                    <a:gd name="T4" fmla="*/ 105 w 93"/>
                    <a:gd name="T5" fmla="*/ 285 h 105"/>
                    <a:gd name="T6" fmla="*/ 199 w 93"/>
                    <a:gd name="T7" fmla="*/ 236 h 105"/>
                    <a:gd name="T8" fmla="*/ 0 60000 65536"/>
                    <a:gd name="T9" fmla="*/ 0 60000 65536"/>
                    <a:gd name="T10" fmla="*/ 0 60000 65536"/>
                    <a:gd name="T11" fmla="*/ 0 60000 65536"/>
                    <a:gd name="T12" fmla="*/ 0 w 93"/>
                    <a:gd name="T13" fmla="*/ 0 h 105"/>
                    <a:gd name="T14" fmla="*/ 93 w 93"/>
                    <a:gd name="T15" fmla="*/ 105 h 105"/>
                  </a:gdLst>
                  <a:ahLst/>
                  <a:cxnLst>
                    <a:cxn ang="T8">
                      <a:pos x="T0" y="T1"/>
                    </a:cxn>
                    <a:cxn ang="T9">
                      <a:pos x="T2" y="T3"/>
                    </a:cxn>
                    <a:cxn ang="T10">
                      <a:pos x="T4" y="T5"/>
                    </a:cxn>
                    <a:cxn ang="T11">
                      <a:pos x="T6" y="T7"/>
                    </a:cxn>
                  </a:cxnLst>
                  <a:rect l="T12" t="T13" r="T14" b="T15"/>
                  <a:pathLst>
                    <a:path w="93" h="105">
                      <a:moveTo>
                        <a:pt x="93" y="87"/>
                      </a:moveTo>
                      <a:lnTo>
                        <a:pt x="0" y="0"/>
                      </a:lnTo>
                      <a:lnTo>
                        <a:pt x="49" y="105"/>
                      </a:lnTo>
                      <a:lnTo>
                        <a:pt x="93" y="8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33" name="Freeform 407"/>
                <p:cNvSpPr>
                  <a:spLocks/>
                </p:cNvSpPr>
                <p:nvPr/>
              </p:nvSpPr>
              <p:spPr bwMode="gray">
                <a:xfrm>
                  <a:off x="812" y="2693"/>
                  <a:ext cx="137" cy="430"/>
                </a:xfrm>
                <a:custGeom>
                  <a:avLst/>
                  <a:gdLst>
                    <a:gd name="T0" fmla="*/ 96 w 94"/>
                    <a:gd name="T1" fmla="*/ 0 h 261"/>
                    <a:gd name="T2" fmla="*/ 200 w 94"/>
                    <a:gd name="T3" fmla="*/ 260 h 261"/>
                    <a:gd name="T4" fmla="*/ 0 w 94"/>
                    <a:gd name="T5" fmla="*/ 708 h 261"/>
                    <a:gd name="T6" fmla="*/ 96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45" y="0"/>
                      </a:moveTo>
                      <a:lnTo>
                        <a:pt x="94" y="96"/>
                      </a:lnTo>
                      <a:lnTo>
                        <a:pt x="0" y="261"/>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34" name="Freeform 408"/>
                <p:cNvSpPr>
                  <a:spLocks/>
                </p:cNvSpPr>
                <p:nvPr/>
              </p:nvSpPr>
              <p:spPr bwMode="gray">
                <a:xfrm>
                  <a:off x="876" y="2618"/>
                  <a:ext cx="143" cy="233"/>
                </a:xfrm>
                <a:custGeom>
                  <a:avLst/>
                  <a:gdLst>
                    <a:gd name="T0" fmla="*/ 209 w 98"/>
                    <a:gd name="T1" fmla="*/ 0 h 142"/>
                    <a:gd name="T2" fmla="*/ 0 w 98"/>
                    <a:gd name="T3" fmla="*/ 123 h 142"/>
                    <a:gd name="T4" fmla="*/ 105 w 98"/>
                    <a:gd name="T5" fmla="*/ 382 h 142"/>
                    <a:gd name="T6" fmla="*/ 209 w 98"/>
                    <a:gd name="T7" fmla="*/ 0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0"/>
                      </a:moveTo>
                      <a:lnTo>
                        <a:pt x="0" y="46"/>
                      </a:lnTo>
                      <a:lnTo>
                        <a:pt x="49" y="142"/>
                      </a:lnTo>
                      <a:lnTo>
                        <a:pt x="98"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35" name="Freeform 409"/>
                <p:cNvSpPr>
                  <a:spLocks/>
                </p:cNvSpPr>
                <p:nvPr/>
              </p:nvSpPr>
              <p:spPr bwMode="gray">
                <a:xfrm>
                  <a:off x="1019" y="2343"/>
                  <a:ext cx="138" cy="304"/>
                </a:xfrm>
                <a:custGeom>
                  <a:avLst/>
                  <a:gdLst>
                    <a:gd name="T0" fmla="*/ 97 w 94"/>
                    <a:gd name="T1" fmla="*/ 0 h 184"/>
                    <a:gd name="T2" fmla="*/ 203 w 94"/>
                    <a:gd name="T3" fmla="*/ 499 h 184"/>
                    <a:gd name="T4" fmla="*/ 0 w 94"/>
                    <a:gd name="T5" fmla="*/ 450 h 184"/>
                    <a:gd name="T6" fmla="*/ 9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66"/>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36" name="Freeform 410"/>
                <p:cNvSpPr>
                  <a:spLocks/>
                </p:cNvSpPr>
                <p:nvPr/>
              </p:nvSpPr>
              <p:spPr bwMode="gray">
                <a:xfrm>
                  <a:off x="1085" y="2343"/>
                  <a:ext cx="137" cy="304"/>
                </a:xfrm>
                <a:custGeom>
                  <a:avLst/>
                  <a:gdLst>
                    <a:gd name="T0" fmla="*/ 199 w 93"/>
                    <a:gd name="T1" fmla="*/ 100 h 184"/>
                    <a:gd name="T2" fmla="*/ 0 w 93"/>
                    <a:gd name="T3" fmla="*/ 0 h 184"/>
                    <a:gd name="T4" fmla="*/ 105 w 93"/>
                    <a:gd name="T5" fmla="*/ 499 h 184"/>
                    <a:gd name="T6" fmla="*/ 199 w 93"/>
                    <a:gd name="T7" fmla="*/ 100 h 184"/>
                    <a:gd name="T8" fmla="*/ 0 60000 65536"/>
                    <a:gd name="T9" fmla="*/ 0 60000 65536"/>
                    <a:gd name="T10" fmla="*/ 0 60000 65536"/>
                    <a:gd name="T11" fmla="*/ 0 60000 65536"/>
                    <a:gd name="T12" fmla="*/ 0 w 93"/>
                    <a:gd name="T13" fmla="*/ 0 h 184"/>
                    <a:gd name="T14" fmla="*/ 93 w 93"/>
                    <a:gd name="T15" fmla="*/ 184 h 184"/>
                  </a:gdLst>
                  <a:ahLst/>
                  <a:cxnLst>
                    <a:cxn ang="T8">
                      <a:pos x="T0" y="T1"/>
                    </a:cxn>
                    <a:cxn ang="T9">
                      <a:pos x="T2" y="T3"/>
                    </a:cxn>
                    <a:cxn ang="T10">
                      <a:pos x="T4" y="T5"/>
                    </a:cxn>
                    <a:cxn ang="T11">
                      <a:pos x="T6" y="T7"/>
                    </a:cxn>
                  </a:cxnLst>
                  <a:rect l="T12" t="T13" r="T14" b="T15"/>
                  <a:pathLst>
                    <a:path w="93" h="184">
                      <a:moveTo>
                        <a:pt x="93" y="37"/>
                      </a:moveTo>
                      <a:lnTo>
                        <a:pt x="0" y="0"/>
                      </a:lnTo>
                      <a:lnTo>
                        <a:pt x="49" y="184"/>
                      </a:lnTo>
                      <a:lnTo>
                        <a:pt x="93" y="3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37" name="Line 411"/>
                <p:cNvSpPr>
                  <a:spLocks noChangeShapeType="1"/>
                </p:cNvSpPr>
                <p:nvPr/>
              </p:nvSpPr>
              <p:spPr bwMode="gray">
                <a:xfrm flipH="1" flipV="1">
                  <a:off x="2255" y="2708"/>
                  <a:ext cx="137" cy="14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38" name="Line 412"/>
                <p:cNvSpPr>
                  <a:spLocks noChangeShapeType="1"/>
                </p:cNvSpPr>
                <p:nvPr/>
              </p:nvSpPr>
              <p:spPr bwMode="gray">
                <a:xfrm>
                  <a:off x="2191" y="2669"/>
                  <a:ext cx="64"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39" name="Line 413"/>
                <p:cNvSpPr>
                  <a:spLocks noChangeShapeType="1"/>
                </p:cNvSpPr>
                <p:nvPr/>
              </p:nvSpPr>
              <p:spPr bwMode="gray">
                <a:xfrm flipV="1">
                  <a:off x="812" y="2693"/>
                  <a:ext cx="64" cy="430"/>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440" name="Line 414"/>
                <p:cNvSpPr>
                  <a:spLocks noChangeShapeType="1"/>
                </p:cNvSpPr>
                <p:nvPr/>
              </p:nvSpPr>
              <p:spPr bwMode="gray">
                <a:xfrm flipH="1" flipV="1">
                  <a:off x="1085" y="2343"/>
                  <a:ext cx="137" cy="6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41" name="Line 415"/>
                <p:cNvSpPr>
                  <a:spLocks noChangeShapeType="1"/>
                </p:cNvSpPr>
                <p:nvPr/>
              </p:nvSpPr>
              <p:spPr bwMode="gray">
                <a:xfrm flipV="1">
                  <a:off x="1019" y="2343"/>
                  <a:ext cx="66" cy="27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42" name="Freeform 416"/>
                <p:cNvSpPr>
                  <a:spLocks/>
                </p:cNvSpPr>
                <p:nvPr/>
              </p:nvSpPr>
              <p:spPr bwMode="gray">
                <a:xfrm>
                  <a:off x="1703" y="2262"/>
                  <a:ext cx="142" cy="189"/>
                </a:xfrm>
                <a:custGeom>
                  <a:avLst/>
                  <a:gdLst>
                    <a:gd name="T0" fmla="*/ 105 w 98"/>
                    <a:gd name="T1" fmla="*/ 0 h 115"/>
                    <a:gd name="T2" fmla="*/ 209 w 98"/>
                    <a:gd name="T3" fmla="*/ 311 h 115"/>
                    <a:gd name="T4" fmla="*/ 0 w 98"/>
                    <a:gd name="T5" fmla="*/ 135 h 115"/>
                    <a:gd name="T6" fmla="*/ 105 w 98"/>
                    <a:gd name="T7" fmla="*/ 0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49" y="0"/>
                      </a:moveTo>
                      <a:lnTo>
                        <a:pt x="98" y="115"/>
                      </a:lnTo>
                      <a:lnTo>
                        <a:pt x="0" y="50"/>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43" name="Freeform 417"/>
                <p:cNvSpPr>
                  <a:spLocks/>
                </p:cNvSpPr>
                <p:nvPr/>
              </p:nvSpPr>
              <p:spPr bwMode="gray">
                <a:xfrm>
                  <a:off x="1774" y="2262"/>
                  <a:ext cx="138" cy="189"/>
                </a:xfrm>
                <a:custGeom>
                  <a:avLst/>
                  <a:gdLst>
                    <a:gd name="T0" fmla="*/ 200 w 94"/>
                    <a:gd name="T1" fmla="*/ 222 h 115"/>
                    <a:gd name="T2" fmla="*/ 0 w 94"/>
                    <a:gd name="T3" fmla="*/ 0 h 115"/>
                    <a:gd name="T4" fmla="*/ 103 w 94"/>
                    <a:gd name="T5" fmla="*/ 311 h 115"/>
                    <a:gd name="T6" fmla="*/ 200 w 94"/>
                    <a:gd name="T7" fmla="*/ 222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82"/>
                      </a:moveTo>
                      <a:lnTo>
                        <a:pt x="0" y="0"/>
                      </a:lnTo>
                      <a:lnTo>
                        <a:pt x="49" y="115"/>
                      </a:lnTo>
                      <a:lnTo>
                        <a:pt x="94" y="8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44" name="Freeform 418"/>
                <p:cNvSpPr>
                  <a:spLocks/>
                </p:cNvSpPr>
                <p:nvPr/>
              </p:nvSpPr>
              <p:spPr bwMode="gray">
                <a:xfrm>
                  <a:off x="1364" y="2254"/>
                  <a:ext cx="138" cy="188"/>
                </a:xfrm>
                <a:custGeom>
                  <a:avLst/>
                  <a:gdLst>
                    <a:gd name="T0" fmla="*/ 96 w 94"/>
                    <a:gd name="T1" fmla="*/ 0 h 115"/>
                    <a:gd name="T2" fmla="*/ 200 w 94"/>
                    <a:gd name="T3" fmla="*/ 311 h 115"/>
                    <a:gd name="T4" fmla="*/ 0 w 94"/>
                    <a:gd name="T5" fmla="*/ 311 h 115"/>
                    <a:gd name="T6" fmla="*/ 96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115"/>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45" name="Line 419"/>
                <p:cNvSpPr>
                  <a:spLocks noChangeShapeType="1"/>
                </p:cNvSpPr>
                <p:nvPr/>
              </p:nvSpPr>
              <p:spPr bwMode="gray">
                <a:xfrm flipH="1" flipV="1">
                  <a:off x="1774" y="2262"/>
                  <a:ext cx="138" cy="13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46" name="Line 420"/>
                <p:cNvSpPr>
                  <a:spLocks noChangeShapeType="1"/>
                </p:cNvSpPr>
                <p:nvPr/>
              </p:nvSpPr>
              <p:spPr bwMode="gray">
                <a:xfrm flipV="1">
                  <a:off x="1703" y="2262"/>
                  <a:ext cx="71" cy="81"/>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47" name="Line 421"/>
                <p:cNvSpPr>
                  <a:spLocks noChangeShapeType="1"/>
                </p:cNvSpPr>
                <p:nvPr/>
              </p:nvSpPr>
              <p:spPr bwMode="gray">
                <a:xfrm flipH="1" flipV="1">
                  <a:off x="1429" y="2254"/>
                  <a:ext cx="134" cy="6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48" name="Line 422"/>
                <p:cNvSpPr>
                  <a:spLocks noChangeShapeType="1"/>
                </p:cNvSpPr>
                <p:nvPr/>
              </p:nvSpPr>
              <p:spPr bwMode="gray">
                <a:xfrm flipV="1">
                  <a:off x="1364" y="2254"/>
                  <a:ext cx="66" cy="18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49" name="Freeform 423"/>
                <p:cNvSpPr>
                  <a:spLocks/>
                </p:cNvSpPr>
                <p:nvPr/>
              </p:nvSpPr>
              <p:spPr bwMode="gray">
                <a:xfrm>
                  <a:off x="2327" y="2851"/>
                  <a:ext cx="134" cy="317"/>
                </a:xfrm>
                <a:custGeom>
                  <a:avLst/>
                  <a:gdLst>
                    <a:gd name="T0" fmla="*/ 93 w 93"/>
                    <a:gd name="T1" fmla="*/ 0 h 193"/>
                    <a:gd name="T2" fmla="*/ 196 w 93"/>
                    <a:gd name="T3" fmla="*/ 524 h 193"/>
                    <a:gd name="T4" fmla="*/ 0 w 93"/>
                    <a:gd name="T5" fmla="*/ 49 h 193"/>
                    <a:gd name="T6" fmla="*/ 93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0"/>
                      </a:moveTo>
                      <a:lnTo>
                        <a:pt x="93" y="193"/>
                      </a:lnTo>
                      <a:lnTo>
                        <a:pt x="0" y="18"/>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50" name="Freeform 424"/>
                <p:cNvSpPr>
                  <a:spLocks/>
                </p:cNvSpPr>
                <p:nvPr/>
              </p:nvSpPr>
              <p:spPr bwMode="gray">
                <a:xfrm>
                  <a:off x="2392" y="2851"/>
                  <a:ext cx="143" cy="317"/>
                </a:xfrm>
                <a:custGeom>
                  <a:avLst/>
                  <a:gdLst>
                    <a:gd name="T0" fmla="*/ 209 w 99"/>
                    <a:gd name="T1" fmla="*/ 448 h 193"/>
                    <a:gd name="T2" fmla="*/ 0 w 99"/>
                    <a:gd name="T3" fmla="*/ 0 h 193"/>
                    <a:gd name="T4" fmla="*/ 103 w 99"/>
                    <a:gd name="T5" fmla="*/ 524 h 193"/>
                    <a:gd name="T6" fmla="*/ 209 w 99"/>
                    <a:gd name="T7" fmla="*/ 448 h 193"/>
                    <a:gd name="T8" fmla="*/ 0 60000 65536"/>
                    <a:gd name="T9" fmla="*/ 0 60000 65536"/>
                    <a:gd name="T10" fmla="*/ 0 60000 65536"/>
                    <a:gd name="T11" fmla="*/ 0 60000 65536"/>
                    <a:gd name="T12" fmla="*/ 0 w 99"/>
                    <a:gd name="T13" fmla="*/ 0 h 193"/>
                    <a:gd name="T14" fmla="*/ 99 w 99"/>
                    <a:gd name="T15" fmla="*/ 193 h 193"/>
                  </a:gdLst>
                  <a:ahLst/>
                  <a:cxnLst>
                    <a:cxn ang="T8">
                      <a:pos x="T0" y="T1"/>
                    </a:cxn>
                    <a:cxn ang="T9">
                      <a:pos x="T2" y="T3"/>
                    </a:cxn>
                    <a:cxn ang="T10">
                      <a:pos x="T4" y="T5"/>
                    </a:cxn>
                    <a:cxn ang="T11">
                      <a:pos x="T6" y="T7"/>
                    </a:cxn>
                  </a:cxnLst>
                  <a:rect l="T12" t="T13" r="T14" b="T15"/>
                  <a:pathLst>
                    <a:path w="99" h="193">
                      <a:moveTo>
                        <a:pt x="99" y="165"/>
                      </a:moveTo>
                      <a:lnTo>
                        <a:pt x="0" y="0"/>
                      </a:lnTo>
                      <a:lnTo>
                        <a:pt x="49" y="193"/>
                      </a:lnTo>
                      <a:lnTo>
                        <a:pt x="99" y="16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51" name="Line 425"/>
                <p:cNvSpPr>
                  <a:spLocks noChangeShapeType="1"/>
                </p:cNvSpPr>
                <p:nvPr/>
              </p:nvSpPr>
              <p:spPr bwMode="gray">
                <a:xfrm>
                  <a:off x="2392" y="2851"/>
                  <a:ext cx="7" cy="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52" name="Line 426"/>
                <p:cNvSpPr>
                  <a:spLocks noChangeShapeType="1"/>
                </p:cNvSpPr>
                <p:nvPr/>
              </p:nvSpPr>
              <p:spPr bwMode="gray">
                <a:xfrm flipH="1" flipV="1">
                  <a:off x="2392" y="2851"/>
                  <a:ext cx="143" cy="27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53" name="Line 427"/>
                <p:cNvSpPr>
                  <a:spLocks noChangeShapeType="1"/>
                </p:cNvSpPr>
                <p:nvPr/>
              </p:nvSpPr>
              <p:spPr bwMode="gray">
                <a:xfrm flipV="1">
                  <a:off x="2327" y="2851"/>
                  <a:ext cx="63" cy="3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54" name="Freeform 428"/>
                <p:cNvSpPr>
                  <a:spLocks/>
                </p:cNvSpPr>
                <p:nvPr/>
              </p:nvSpPr>
              <p:spPr bwMode="gray">
                <a:xfrm>
                  <a:off x="739" y="3123"/>
                  <a:ext cx="137" cy="60"/>
                </a:xfrm>
                <a:custGeom>
                  <a:avLst/>
                  <a:gdLst>
                    <a:gd name="T0" fmla="*/ 103 w 94"/>
                    <a:gd name="T1" fmla="*/ 0 h 37"/>
                    <a:gd name="T2" fmla="*/ 200 w 94"/>
                    <a:gd name="T3" fmla="*/ 101 h 37"/>
                    <a:gd name="T4" fmla="*/ 0 w 94"/>
                    <a:gd name="T5" fmla="*/ 76 h 37"/>
                    <a:gd name="T6" fmla="*/ 103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55" name="Freeform 429"/>
                <p:cNvSpPr>
                  <a:spLocks/>
                </p:cNvSpPr>
                <p:nvPr/>
              </p:nvSpPr>
              <p:spPr bwMode="gray">
                <a:xfrm>
                  <a:off x="812" y="2851"/>
                  <a:ext cx="137" cy="332"/>
                </a:xfrm>
                <a:custGeom>
                  <a:avLst/>
                  <a:gdLst>
                    <a:gd name="T0" fmla="*/ 200 w 94"/>
                    <a:gd name="T1" fmla="*/ 0 h 202"/>
                    <a:gd name="T2" fmla="*/ 0 w 94"/>
                    <a:gd name="T3" fmla="*/ 448 h 202"/>
                    <a:gd name="T4" fmla="*/ 96 w 94"/>
                    <a:gd name="T5" fmla="*/ 549 h 202"/>
                    <a:gd name="T6" fmla="*/ 200 w 94"/>
                    <a:gd name="T7" fmla="*/ 0 h 202"/>
                    <a:gd name="T8" fmla="*/ 0 60000 65536"/>
                    <a:gd name="T9" fmla="*/ 0 60000 65536"/>
                    <a:gd name="T10" fmla="*/ 0 60000 65536"/>
                    <a:gd name="T11" fmla="*/ 0 60000 65536"/>
                    <a:gd name="T12" fmla="*/ 0 w 94"/>
                    <a:gd name="T13" fmla="*/ 0 h 202"/>
                    <a:gd name="T14" fmla="*/ 94 w 94"/>
                    <a:gd name="T15" fmla="*/ 202 h 202"/>
                  </a:gdLst>
                  <a:ahLst/>
                  <a:cxnLst>
                    <a:cxn ang="T8">
                      <a:pos x="T0" y="T1"/>
                    </a:cxn>
                    <a:cxn ang="T9">
                      <a:pos x="T2" y="T3"/>
                    </a:cxn>
                    <a:cxn ang="T10">
                      <a:pos x="T4" y="T5"/>
                    </a:cxn>
                    <a:cxn ang="T11">
                      <a:pos x="T6" y="T7"/>
                    </a:cxn>
                  </a:cxnLst>
                  <a:rect l="T12" t="T13" r="T14" b="T15"/>
                  <a:pathLst>
                    <a:path w="94" h="202">
                      <a:moveTo>
                        <a:pt x="94" y="0"/>
                      </a:moveTo>
                      <a:lnTo>
                        <a:pt x="0" y="165"/>
                      </a:lnTo>
                      <a:lnTo>
                        <a:pt x="45" y="202"/>
                      </a:lnTo>
                      <a:lnTo>
                        <a:pt x="9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56" name="Freeform 430"/>
                <p:cNvSpPr>
                  <a:spLocks/>
                </p:cNvSpPr>
                <p:nvPr/>
              </p:nvSpPr>
              <p:spPr bwMode="gray">
                <a:xfrm>
                  <a:off x="2463" y="3123"/>
                  <a:ext cx="138" cy="60"/>
                </a:xfrm>
                <a:custGeom>
                  <a:avLst/>
                  <a:gdLst>
                    <a:gd name="T0" fmla="*/ 107 w 94"/>
                    <a:gd name="T1" fmla="*/ 0 h 37"/>
                    <a:gd name="T2" fmla="*/ 203 w 94"/>
                    <a:gd name="T3" fmla="*/ 101 h 37"/>
                    <a:gd name="T4" fmla="*/ 0 w 94"/>
                    <a:gd name="T5" fmla="*/ 76 h 37"/>
                    <a:gd name="T6" fmla="*/ 10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8"/>
                      </a:lnTo>
                      <a:lnTo>
                        <a:pt x="50"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57" name="Freeform 431"/>
                <p:cNvSpPr>
                  <a:spLocks/>
                </p:cNvSpPr>
                <p:nvPr/>
              </p:nvSpPr>
              <p:spPr bwMode="gray">
                <a:xfrm>
                  <a:off x="2535" y="3123"/>
                  <a:ext cx="137" cy="60"/>
                </a:xfrm>
                <a:custGeom>
                  <a:avLst/>
                  <a:gdLst>
                    <a:gd name="T0" fmla="*/ 199 w 93"/>
                    <a:gd name="T1" fmla="*/ 38 h 37"/>
                    <a:gd name="T2" fmla="*/ 0 w 93"/>
                    <a:gd name="T3" fmla="*/ 0 h 37"/>
                    <a:gd name="T4" fmla="*/ 94 w 93"/>
                    <a:gd name="T5" fmla="*/ 101 h 37"/>
                    <a:gd name="T6" fmla="*/ 199 w 93"/>
                    <a:gd name="T7" fmla="*/ 38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58" name="Freeform 432"/>
                <p:cNvSpPr>
                  <a:spLocks/>
                </p:cNvSpPr>
                <p:nvPr/>
              </p:nvSpPr>
              <p:spPr bwMode="gray">
                <a:xfrm>
                  <a:off x="395" y="3123"/>
                  <a:ext cx="137" cy="60"/>
                </a:xfrm>
                <a:custGeom>
                  <a:avLst/>
                  <a:gdLst>
                    <a:gd name="T0" fmla="*/ 103 w 94"/>
                    <a:gd name="T1" fmla="*/ 0 h 37"/>
                    <a:gd name="T2" fmla="*/ 200 w 94"/>
                    <a:gd name="T3" fmla="*/ 101 h 37"/>
                    <a:gd name="T4" fmla="*/ 0 w 94"/>
                    <a:gd name="T5" fmla="*/ 76 h 37"/>
                    <a:gd name="T6" fmla="*/ 103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59" name="Freeform 433"/>
                <p:cNvSpPr>
                  <a:spLocks/>
                </p:cNvSpPr>
                <p:nvPr/>
              </p:nvSpPr>
              <p:spPr bwMode="gray">
                <a:xfrm>
                  <a:off x="466" y="3123"/>
                  <a:ext cx="138" cy="60"/>
                </a:xfrm>
                <a:custGeom>
                  <a:avLst/>
                  <a:gdLst>
                    <a:gd name="T0" fmla="*/ 203 w 94"/>
                    <a:gd name="T1" fmla="*/ 38 h 37"/>
                    <a:gd name="T2" fmla="*/ 0 w 94"/>
                    <a:gd name="T3" fmla="*/ 0 h 37"/>
                    <a:gd name="T4" fmla="*/ 97 w 94"/>
                    <a:gd name="T5" fmla="*/ 101 h 37"/>
                    <a:gd name="T6" fmla="*/ 203 w 94"/>
                    <a:gd name="T7" fmla="*/ 38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60" name="Line 434"/>
                <p:cNvSpPr>
                  <a:spLocks noChangeShapeType="1"/>
                </p:cNvSpPr>
                <p:nvPr/>
              </p:nvSpPr>
              <p:spPr bwMode="gray">
                <a:xfrm flipH="1">
                  <a:off x="812" y="2851"/>
                  <a:ext cx="137" cy="27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61" name="Line 435"/>
                <p:cNvSpPr>
                  <a:spLocks noChangeShapeType="1"/>
                </p:cNvSpPr>
                <p:nvPr/>
              </p:nvSpPr>
              <p:spPr bwMode="gray">
                <a:xfrm flipV="1">
                  <a:off x="739" y="3123"/>
                  <a:ext cx="71" cy="45"/>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462" name="Line 436"/>
                <p:cNvSpPr>
                  <a:spLocks noChangeShapeType="1"/>
                </p:cNvSpPr>
                <p:nvPr/>
              </p:nvSpPr>
              <p:spPr bwMode="gray">
                <a:xfrm flipH="1" flipV="1">
                  <a:off x="466" y="3123"/>
                  <a:ext cx="138"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63" name="Line 437"/>
                <p:cNvSpPr>
                  <a:spLocks noChangeShapeType="1"/>
                </p:cNvSpPr>
                <p:nvPr/>
              </p:nvSpPr>
              <p:spPr bwMode="gray">
                <a:xfrm flipH="1" flipV="1">
                  <a:off x="2535" y="3123"/>
                  <a:ext cx="137"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64" name="Line 438"/>
                <p:cNvSpPr>
                  <a:spLocks noChangeShapeType="1"/>
                </p:cNvSpPr>
                <p:nvPr/>
              </p:nvSpPr>
              <p:spPr bwMode="gray">
                <a:xfrm flipH="1">
                  <a:off x="2463" y="3123"/>
                  <a:ext cx="72" cy="4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65" name="Line 439"/>
                <p:cNvSpPr>
                  <a:spLocks noChangeShapeType="1"/>
                </p:cNvSpPr>
                <p:nvPr/>
              </p:nvSpPr>
              <p:spPr bwMode="gray">
                <a:xfrm flipV="1">
                  <a:off x="395" y="3123"/>
                  <a:ext cx="71" cy="4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66" name="Freeform 440"/>
                <p:cNvSpPr>
                  <a:spLocks/>
                </p:cNvSpPr>
                <p:nvPr/>
              </p:nvSpPr>
              <p:spPr bwMode="gray">
                <a:xfrm>
                  <a:off x="1157" y="2405"/>
                  <a:ext cx="134" cy="242"/>
                </a:xfrm>
                <a:custGeom>
                  <a:avLst/>
                  <a:gdLst>
                    <a:gd name="T0" fmla="*/ 93 w 93"/>
                    <a:gd name="T1" fmla="*/ 0 h 147"/>
                    <a:gd name="T2" fmla="*/ 196 w 93"/>
                    <a:gd name="T3" fmla="*/ 385 h 147"/>
                    <a:gd name="T4" fmla="*/ 0 w 93"/>
                    <a:gd name="T5" fmla="*/ 398 h 147"/>
                    <a:gd name="T6" fmla="*/ 93 w 93"/>
                    <a:gd name="T7" fmla="*/ 0 h 147"/>
                    <a:gd name="T8" fmla="*/ 0 60000 65536"/>
                    <a:gd name="T9" fmla="*/ 0 60000 65536"/>
                    <a:gd name="T10" fmla="*/ 0 60000 65536"/>
                    <a:gd name="T11" fmla="*/ 0 60000 65536"/>
                    <a:gd name="T12" fmla="*/ 0 w 93"/>
                    <a:gd name="T13" fmla="*/ 0 h 147"/>
                    <a:gd name="T14" fmla="*/ 93 w 93"/>
                    <a:gd name="T15" fmla="*/ 147 h 147"/>
                  </a:gdLst>
                  <a:ahLst/>
                  <a:cxnLst>
                    <a:cxn ang="T8">
                      <a:pos x="T0" y="T1"/>
                    </a:cxn>
                    <a:cxn ang="T9">
                      <a:pos x="T2" y="T3"/>
                    </a:cxn>
                    <a:cxn ang="T10">
                      <a:pos x="T4" y="T5"/>
                    </a:cxn>
                    <a:cxn ang="T11">
                      <a:pos x="T6" y="T7"/>
                    </a:cxn>
                  </a:cxnLst>
                  <a:rect l="T12" t="T13" r="T14" b="T15"/>
                  <a:pathLst>
                    <a:path w="93" h="147">
                      <a:moveTo>
                        <a:pt x="44" y="0"/>
                      </a:moveTo>
                      <a:lnTo>
                        <a:pt x="93" y="142"/>
                      </a:lnTo>
                      <a:lnTo>
                        <a:pt x="0" y="147"/>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67" name="Freeform 441"/>
                <p:cNvSpPr>
                  <a:spLocks/>
                </p:cNvSpPr>
                <p:nvPr/>
              </p:nvSpPr>
              <p:spPr bwMode="gray">
                <a:xfrm>
                  <a:off x="1222" y="2405"/>
                  <a:ext cx="142" cy="234"/>
                </a:xfrm>
                <a:custGeom>
                  <a:avLst/>
                  <a:gdLst>
                    <a:gd name="T0" fmla="*/ 209 w 98"/>
                    <a:gd name="T1" fmla="*/ 63 h 142"/>
                    <a:gd name="T2" fmla="*/ 0 w 98"/>
                    <a:gd name="T3" fmla="*/ 0 h 142"/>
                    <a:gd name="T4" fmla="*/ 105 w 98"/>
                    <a:gd name="T5" fmla="*/ 386 h 142"/>
                    <a:gd name="T6" fmla="*/ 209 w 98"/>
                    <a:gd name="T7" fmla="*/ 63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23"/>
                      </a:moveTo>
                      <a:lnTo>
                        <a:pt x="0" y="0"/>
                      </a:lnTo>
                      <a:lnTo>
                        <a:pt x="49" y="142"/>
                      </a:lnTo>
                      <a:lnTo>
                        <a:pt x="98" y="2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68" name="Freeform 442"/>
                <p:cNvSpPr>
                  <a:spLocks/>
                </p:cNvSpPr>
                <p:nvPr/>
              </p:nvSpPr>
              <p:spPr bwMode="gray">
                <a:xfrm>
                  <a:off x="1845" y="2397"/>
                  <a:ext cx="138" cy="203"/>
                </a:xfrm>
                <a:custGeom>
                  <a:avLst/>
                  <a:gdLst>
                    <a:gd name="T0" fmla="*/ 96 w 94"/>
                    <a:gd name="T1" fmla="*/ 0 h 124"/>
                    <a:gd name="T2" fmla="*/ 200 w 94"/>
                    <a:gd name="T3" fmla="*/ 336 h 124"/>
                    <a:gd name="T4" fmla="*/ 0 w 94"/>
                    <a:gd name="T5" fmla="*/ 89 h 124"/>
                    <a:gd name="T6" fmla="*/ 96 w 94"/>
                    <a:gd name="T7" fmla="*/ 0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45" y="0"/>
                      </a:moveTo>
                      <a:lnTo>
                        <a:pt x="94" y="124"/>
                      </a:lnTo>
                      <a:lnTo>
                        <a:pt x="0" y="33"/>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69" name="Freeform 443"/>
                <p:cNvSpPr>
                  <a:spLocks/>
                </p:cNvSpPr>
                <p:nvPr/>
              </p:nvSpPr>
              <p:spPr bwMode="gray">
                <a:xfrm>
                  <a:off x="1912" y="2397"/>
                  <a:ext cx="135" cy="203"/>
                </a:xfrm>
                <a:custGeom>
                  <a:avLst/>
                  <a:gdLst>
                    <a:gd name="T0" fmla="*/ 199 w 93"/>
                    <a:gd name="T1" fmla="*/ 201 h 124"/>
                    <a:gd name="T2" fmla="*/ 0 w 93"/>
                    <a:gd name="T3" fmla="*/ 0 h 124"/>
                    <a:gd name="T4" fmla="*/ 105 w 93"/>
                    <a:gd name="T5" fmla="*/ 336 h 124"/>
                    <a:gd name="T6" fmla="*/ 199 w 93"/>
                    <a:gd name="T7" fmla="*/ 201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74"/>
                      </a:moveTo>
                      <a:lnTo>
                        <a:pt x="0" y="0"/>
                      </a:lnTo>
                      <a:lnTo>
                        <a:pt x="49" y="124"/>
                      </a:lnTo>
                      <a:lnTo>
                        <a:pt x="93" y="7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70" name="Line 444"/>
                <p:cNvSpPr>
                  <a:spLocks noChangeShapeType="1"/>
                </p:cNvSpPr>
                <p:nvPr/>
              </p:nvSpPr>
              <p:spPr bwMode="gray">
                <a:xfrm flipH="1" flipV="1">
                  <a:off x="1222" y="2405"/>
                  <a:ext cx="142"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71" name="Line 445"/>
                <p:cNvSpPr>
                  <a:spLocks noChangeShapeType="1"/>
                </p:cNvSpPr>
                <p:nvPr/>
              </p:nvSpPr>
              <p:spPr bwMode="gray">
                <a:xfrm flipV="1">
                  <a:off x="1157" y="2405"/>
                  <a:ext cx="63" cy="242"/>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472" name="Line 446"/>
                <p:cNvSpPr>
                  <a:spLocks noChangeShapeType="1"/>
                </p:cNvSpPr>
                <p:nvPr/>
              </p:nvSpPr>
              <p:spPr bwMode="gray">
                <a:xfrm flipH="1" flipV="1">
                  <a:off x="1912" y="2397"/>
                  <a:ext cx="135" cy="12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73" name="Line 447"/>
                <p:cNvSpPr>
                  <a:spLocks noChangeShapeType="1"/>
                </p:cNvSpPr>
                <p:nvPr/>
              </p:nvSpPr>
              <p:spPr bwMode="gray">
                <a:xfrm flipV="1">
                  <a:off x="1845" y="2397"/>
                  <a:ext cx="67" cy="5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74" name="Freeform 448"/>
                <p:cNvSpPr>
                  <a:spLocks/>
                </p:cNvSpPr>
                <p:nvPr/>
              </p:nvSpPr>
              <p:spPr bwMode="gray">
                <a:xfrm>
                  <a:off x="1565" y="2315"/>
                  <a:ext cx="138" cy="137"/>
                </a:xfrm>
                <a:custGeom>
                  <a:avLst/>
                  <a:gdLst>
                    <a:gd name="T0" fmla="*/ 200 w 94"/>
                    <a:gd name="T1" fmla="*/ 48 h 83"/>
                    <a:gd name="T2" fmla="*/ 0 w 94"/>
                    <a:gd name="T3" fmla="*/ 0 h 83"/>
                    <a:gd name="T4" fmla="*/ 103 w 94"/>
                    <a:gd name="T5" fmla="*/ 223 h 83"/>
                    <a:gd name="T6" fmla="*/ 200 w 94"/>
                    <a:gd name="T7" fmla="*/ 48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94" y="18"/>
                      </a:moveTo>
                      <a:lnTo>
                        <a:pt x="0" y="0"/>
                      </a:lnTo>
                      <a:lnTo>
                        <a:pt x="49" y="83"/>
                      </a:lnTo>
                      <a:lnTo>
                        <a:pt x="94" y="1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75" name="Freeform 449"/>
                <p:cNvSpPr>
                  <a:spLocks/>
                </p:cNvSpPr>
                <p:nvPr/>
              </p:nvSpPr>
              <p:spPr bwMode="gray">
                <a:xfrm>
                  <a:off x="948" y="2618"/>
                  <a:ext cx="137" cy="233"/>
                </a:xfrm>
                <a:custGeom>
                  <a:avLst/>
                  <a:gdLst>
                    <a:gd name="T0" fmla="*/ 103 w 94"/>
                    <a:gd name="T1" fmla="*/ 0 h 142"/>
                    <a:gd name="T2" fmla="*/ 200 w 94"/>
                    <a:gd name="T3" fmla="*/ 333 h 142"/>
                    <a:gd name="T4" fmla="*/ 0 w 94"/>
                    <a:gd name="T5" fmla="*/ 382 h 142"/>
                    <a:gd name="T6" fmla="*/ 103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24"/>
                      </a:lnTo>
                      <a:lnTo>
                        <a:pt x="0" y="142"/>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76" name="Freeform 450"/>
                <p:cNvSpPr>
                  <a:spLocks/>
                </p:cNvSpPr>
                <p:nvPr/>
              </p:nvSpPr>
              <p:spPr bwMode="gray">
                <a:xfrm>
                  <a:off x="1019" y="2618"/>
                  <a:ext cx="138" cy="203"/>
                </a:xfrm>
                <a:custGeom>
                  <a:avLst/>
                  <a:gdLst>
                    <a:gd name="T0" fmla="*/ 203 w 94"/>
                    <a:gd name="T1" fmla="*/ 49 h 124"/>
                    <a:gd name="T2" fmla="*/ 0 w 94"/>
                    <a:gd name="T3" fmla="*/ 0 h 124"/>
                    <a:gd name="T4" fmla="*/ 97 w 94"/>
                    <a:gd name="T5" fmla="*/ 336 h 124"/>
                    <a:gd name="T6" fmla="*/ 203 w 94"/>
                    <a:gd name="T7" fmla="*/ 49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94" y="18"/>
                      </a:moveTo>
                      <a:lnTo>
                        <a:pt x="0" y="0"/>
                      </a:lnTo>
                      <a:lnTo>
                        <a:pt x="45" y="124"/>
                      </a:lnTo>
                      <a:lnTo>
                        <a:pt x="94" y="1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77" name="Line 451"/>
                <p:cNvSpPr>
                  <a:spLocks noChangeShapeType="1"/>
                </p:cNvSpPr>
                <p:nvPr/>
              </p:nvSpPr>
              <p:spPr bwMode="gray">
                <a:xfrm flipH="1" flipV="1">
                  <a:off x="1565" y="2315"/>
                  <a:ext cx="138" cy="2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78" name="Line 452"/>
                <p:cNvSpPr>
                  <a:spLocks noChangeShapeType="1"/>
                </p:cNvSpPr>
                <p:nvPr/>
              </p:nvSpPr>
              <p:spPr bwMode="gray">
                <a:xfrm flipV="1">
                  <a:off x="948" y="2618"/>
                  <a:ext cx="71" cy="23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79" name="Freeform 453"/>
                <p:cNvSpPr>
                  <a:spLocks/>
                </p:cNvSpPr>
                <p:nvPr/>
              </p:nvSpPr>
              <p:spPr bwMode="gray">
                <a:xfrm>
                  <a:off x="1983" y="2519"/>
                  <a:ext cx="135" cy="227"/>
                </a:xfrm>
                <a:custGeom>
                  <a:avLst/>
                  <a:gdLst>
                    <a:gd name="T0" fmla="*/ 94 w 93"/>
                    <a:gd name="T1" fmla="*/ 0 h 138"/>
                    <a:gd name="T2" fmla="*/ 199 w 93"/>
                    <a:gd name="T3" fmla="*/ 373 h 138"/>
                    <a:gd name="T4" fmla="*/ 0 w 93"/>
                    <a:gd name="T5" fmla="*/ 135 h 138"/>
                    <a:gd name="T6" fmla="*/ 94 w 93"/>
                    <a:gd name="T7" fmla="*/ 0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44" y="0"/>
                      </a:moveTo>
                      <a:lnTo>
                        <a:pt x="93" y="138"/>
                      </a:lnTo>
                      <a:lnTo>
                        <a:pt x="0" y="50"/>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80" name="Freeform 454"/>
                <p:cNvSpPr>
                  <a:spLocks/>
                </p:cNvSpPr>
                <p:nvPr/>
              </p:nvSpPr>
              <p:spPr bwMode="gray">
                <a:xfrm>
                  <a:off x="2047" y="2519"/>
                  <a:ext cx="142" cy="227"/>
                </a:xfrm>
                <a:custGeom>
                  <a:avLst/>
                  <a:gdLst>
                    <a:gd name="T0" fmla="*/ 209 w 98"/>
                    <a:gd name="T1" fmla="*/ 248 h 138"/>
                    <a:gd name="T2" fmla="*/ 0 w 98"/>
                    <a:gd name="T3" fmla="*/ 0 h 138"/>
                    <a:gd name="T4" fmla="*/ 105 w 98"/>
                    <a:gd name="T5" fmla="*/ 373 h 138"/>
                    <a:gd name="T6" fmla="*/ 209 w 98"/>
                    <a:gd name="T7" fmla="*/ 248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92"/>
                      </a:moveTo>
                      <a:lnTo>
                        <a:pt x="0" y="0"/>
                      </a:lnTo>
                      <a:lnTo>
                        <a:pt x="49" y="138"/>
                      </a:lnTo>
                      <a:lnTo>
                        <a:pt x="98" y="9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81" name="Freeform 455"/>
                <p:cNvSpPr>
                  <a:spLocks/>
                </p:cNvSpPr>
                <p:nvPr/>
              </p:nvSpPr>
              <p:spPr bwMode="gray">
                <a:xfrm>
                  <a:off x="532" y="3144"/>
                  <a:ext cx="143" cy="63"/>
                </a:xfrm>
                <a:custGeom>
                  <a:avLst/>
                  <a:gdLst>
                    <a:gd name="T0" fmla="*/ 105 w 98"/>
                    <a:gd name="T1" fmla="*/ 0 h 37"/>
                    <a:gd name="T2" fmla="*/ 209 w 98"/>
                    <a:gd name="T3" fmla="*/ 101 h 37"/>
                    <a:gd name="T4" fmla="*/ 0 w 98"/>
                    <a:gd name="T5" fmla="*/ 63 h 37"/>
                    <a:gd name="T6" fmla="*/ 105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3"/>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82" name="Freeform 456"/>
                <p:cNvSpPr>
                  <a:spLocks/>
                </p:cNvSpPr>
                <p:nvPr/>
              </p:nvSpPr>
              <p:spPr bwMode="gray">
                <a:xfrm>
                  <a:off x="604" y="3144"/>
                  <a:ext cx="135" cy="63"/>
                </a:xfrm>
                <a:custGeom>
                  <a:avLst/>
                  <a:gdLst>
                    <a:gd name="T0" fmla="*/ 196 w 93"/>
                    <a:gd name="T1" fmla="*/ 38 h 37"/>
                    <a:gd name="T2" fmla="*/ 0 w 93"/>
                    <a:gd name="T3" fmla="*/ 0 h 37"/>
                    <a:gd name="T4" fmla="*/ 103 w 93"/>
                    <a:gd name="T5" fmla="*/ 101 h 37"/>
                    <a:gd name="T6" fmla="*/ 196 w 93"/>
                    <a:gd name="T7" fmla="*/ 38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83" name="Line 457"/>
                <p:cNvSpPr>
                  <a:spLocks noChangeShapeType="1"/>
                </p:cNvSpPr>
                <p:nvPr/>
              </p:nvSpPr>
              <p:spPr bwMode="gray">
                <a:xfrm flipH="1" flipV="1">
                  <a:off x="2047" y="2519"/>
                  <a:ext cx="142" cy="15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84" name="Line 458"/>
                <p:cNvSpPr>
                  <a:spLocks noChangeShapeType="1"/>
                </p:cNvSpPr>
                <p:nvPr/>
              </p:nvSpPr>
              <p:spPr bwMode="gray">
                <a:xfrm flipV="1">
                  <a:off x="1983" y="2519"/>
                  <a:ext cx="64" cy="81"/>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85" name="Line 459"/>
                <p:cNvSpPr>
                  <a:spLocks noChangeShapeType="1"/>
                </p:cNvSpPr>
                <p:nvPr/>
              </p:nvSpPr>
              <p:spPr bwMode="gray">
                <a:xfrm flipH="1" flipV="1">
                  <a:off x="604" y="3144"/>
                  <a:ext cx="135" cy="2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86" name="Line 460"/>
                <p:cNvSpPr>
                  <a:spLocks noChangeShapeType="1"/>
                </p:cNvSpPr>
                <p:nvPr/>
              </p:nvSpPr>
              <p:spPr bwMode="gray">
                <a:xfrm flipV="1">
                  <a:off x="532" y="3144"/>
                  <a:ext cx="72" cy="39"/>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487" name="Line 461"/>
                <p:cNvSpPr>
                  <a:spLocks noChangeShapeType="1"/>
                </p:cNvSpPr>
                <p:nvPr/>
              </p:nvSpPr>
              <p:spPr bwMode="gray">
                <a:xfrm flipV="1">
                  <a:off x="2601" y="3144"/>
                  <a:ext cx="71"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88" name="Freeform 462"/>
                <p:cNvSpPr>
                  <a:spLocks/>
                </p:cNvSpPr>
                <p:nvPr/>
              </p:nvSpPr>
              <p:spPr bwMode="gray">
                <a:xfrm>
                  <a:off x="1293" y="2442"/>
                  <a:ext cx="137" cy="197"/>
                </a:xfrm>
                <a:custGeom>
                  <a:avLst/>
                  <a:gdLst>
                    <a:gd name="T0" fmla="*/ 103 w 94"/>
                    <a:gd name="T1" fmla="*/ 0 h 119"/>
                    <a:gd name="T2" fmla="*/ 200 w 94"/>
                    <a:gd name="T3" fmla="*/ 273 h 119"/>
                    <a:gd name="T4" fmla="*/ 0 w 94"/>
                    <a:gd name="T5" fmla="*/ 323 h 119"/>
                    <a:gd name="T6" fmla="*/ 103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01"/>
                      </a:lnTo>
                      <a:lnTo>
                        <a:pt x="0" y="119"/>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89" name="Freeform 463"/>
                <p:cNvSpPr>
                  <a:spLocks/>
                </p:cNvSpPr>
                <p:nvPr/>
              </p:nvSpPr>
              <p:spPr bwMode="gray">
                <a:xfrm>
                  <a:off x="1364" y="2442"/>
                  <a:ext cx="138" cy="167"/>
                </a:xfrm>
                <a:custGeom>
                  <a:avLst/>
                  <a:gdLst>
                    <a:gd name="T0" fmla="*/ 200 w 94"/>
                    <a:gd name="T1" fmla="*/ 0 h 101"/>
                    <a:gd name="T2" fmla="*/ 0 w 94"/>
                    <a:gd name="T3" fmla="*/ 0 h 101"/>
                    <a:gd name="T4" fmla="*/ 96 w 94"/>
                    <a:gd name="T5" fmla="*/ 273 h 101"/>
                    <a:gd name="T6" fmla="*/ 200 w 94"/>
                    <a:gd name="T7" fmla="*/ 0 h 101"/>
                    <a:gd name="T8" fmla="*/ 0 60000 65536"/>
                    <a:gd name="T9" fmla="*/ 0 60000 65536"/>
                    <a:gd name="T10" fmla="*/ 0 60000 65536"/>
                    <a:gd name="T11" fmla="*/ 0 60000 65536"/>
                    <a:gd name="T12" fmla="*/ 0 w 94"/>
                    <a:gd name="T13" fmla="*/ 0 h 101"/>
                    <a:gd name="T14" fmla="*/ 94 w 94"/>
                    <a:gd name="T15" fmla="*/ 101 h 101"/>
                  </a:gdLst>
                  <a:ahLst/>
                  <a:cxnLst>
                    <a:cxn ang="T8">
                      <a:pos x="T0" y="T1"/>
                    </a:cxn>
                    <a:cxn ang="T9">
                      <a:pos x="T2" y="T3"/>
                    </a:cxn>
                    <a:cxn ang="T10">
                      <a:pos x="T4" y="T5"/>
                    </a:cxn>
                    <a:cxn ang="T11">
                      <a:pos x="T6" y="T7"/>
                    </a:cxn>
                  </a:cxnLst>
                  <a:rect l="T12" t="T13" r="T14" b="T15"/>
                  <a:pathLst>
                    <a:path w="94" h="101">
                      <a:moveTo>
                        <a:pt x="94" y="0"/>
                      </a:moveTo>
                      <a:lnTo>
                        <a:pt x="0" y="0"/>
                      </a:lnTo>
                      <a:lnTo>
                        <a:pt x="45" y="101"/>
                      </a:lnTo>
                      <a:lnTo>
                        <a:pt x="9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90" name="Line 464"/>
                <p:cNvSpPr>
                  <a:spLocks noChangeShapeType="1"/>
                </p:cNvSpPr>
                <p:nvPr/>
              </p:nvSpPr>
              <p:spPr bwMode="gray">
                <a:xfrm flipH="1">
                  <a:off x="1364" y="2442"/>
                  <a:ext cx="138" cy="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91" name="Line 465"/>
                <p:cNvSpPr>
                  <a:spLocks noChangeShapeType="1"/>
                </p:cNvSpPr>
                <p:nvPr/>
              </p:nvSpPr>
              <p:spPr bwMode="gray">
                <a:xfrm flipV="1">
                  <a:off x="1293" y="2442"/>
                  <a:ext cx="71" cy="19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92" name="Freeform 466"/>
                <p:cNvSpPr>
                  <a:spLocks/>
                </p:cNvSpPr>
                <p:nvPr/>
              </p:nvSpPr>
              <p:spPr bwMode="gray">
                <a:xfrm>
                  <a:off x="2118" y="2669"/>
                  <a:ext cx="137" cy="233"/>
                </a:xfrm>
                <a:custGeom>
                  <a:avLst/>
                  <a:gdLst>
                    <a:gd name="T0" fmla="*/ 103 w 94"/>
                    <a:gd name="T1" fmla="*/ 0 h 142"/>
                    <a:gd name="T2" fmla="*/ 200 w 94"/>
                    <a:gd name="T3" fmla="*/ 386 h 142"/>
                    <a:gd name="T4" fmla="*/ 0 w 94"/>
                    <a:gd name="T5" fmla="*/ 125 h 142"/>
                    <a:gd name="T6" fmla="*/ 103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42"/>
                      </a:lnTo>
                      <a:lnTo>
                        <a:pt x="0" y="46"/>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93" name="Freeform 467"/>
                <p:cNvSpPr>
                  <a:spLocks/>
                </p:cNvSpPr>
                <p:nvPr/>
              </p:nvSpPr>
              <p:spPr bwMode="gray">
                <a:xfrm>
                  <a:off x="2191" y="2669"/>
                  <a:ext cx="137" cy="233"/>
                </a:xfrm>
                <a:custGeom>
                  <a:avLst/>
                  <a:gdLst>
                    <a:gd name="T0" fmla="*/ 200 w 94"/>
                    <a:gd name="T1" fmla="*/ 348 h 142"/>
                    <a:gd name="T2" fmla="*/ 0 w 94"/>
                    <a:gd name="T3" fmla="*/ 0 h 142"/>
                    <a:gd name="T4" fmla="*/ 96 w 94"/>
                    <a:gd name="T5" fmla="*/ 386 h 142"/>
                    <a:gd name="T6" fmla="*/ 200 w 94"/>
                    <a:gd name="T7" fmla="*/ 348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128"/>
                      </a:moveTo>
                      <a:lnTo>
                        <a:pt x="0" y="0"/>
                      </a:lnTo>
                      <a:lnTo>
                        <a:pt x="45" y="142"/>
                      </a:lnTo>
                      <a:lnTo>
                        <a:pt x="94" y="12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94" name="Freeform 468"/>
                <p:cNvSpPr>
                  <a:spLocks/>
                </p:cNvSpPr>
                <p:nvPr/>
              </p:nvSpPr>
              <p:spPr bwMode="gray">
                <a:xfrm>
                  <a:off x="1637" y="2343"/>
                  <a:ext cx="137" cy="191"/>
                </a:xfrm>
                <a:custGeom>
                  <a:avLst/>
                  <a:gdLst>
                    <a:gd name="T0" fmla="*/ 96 w 94"/>
                    <a:gd name="T1" fmla="*/ 0 h 115"/>
                    <a:gd name="T2" fmla="*/ 200 w 94"/>
                    <a:gd name="T3" fmla="*/ 314 h 115"/>
                    <a:gd name="T4" fmla="*/ 0 w 94"/>
                    <a:gd name="T5" fmla="*/ 177 h 115"/>
                    <a:gd name="T6" fmla="*/ 96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65"/>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95" name="Freeform 469"/>
                <p:cNvSpPr>
                  <a:spLocks/>
                </p:cNvSpPr>
                <p:nvPr/>
              </p:nvSpPr>
              <p:spPr bwMode="gray">
                <a:xfrm>
                  <a:off x="1703" y="2343"/>
                  <a:ext cx="142" cy="191"/>
                </a:xfrm>
                <a:custGeom>
                  <a:avLst/>
                  <a:gdLst>
                    <a:gd name="T0" fmla="*/ 209 w 98"/>
                    <a:gd name="T1" fmla="*/ 177 h 115"/>
                    <a:gd name="T2" fmla="*/ 0 w 98"/>
                    <a:gd name="T3" fmla="*/ 0 h 115"/>
                    <a:gd name="T4" fmla="*/ 105 w 98"/>
                    <a:gd name="T5" fmla="*/ 314 h 115"/>
                    <a:gd name="T6" fmla="*/ 209 w 98"/>
                    <a:gd name="T7" fmla="*/ 177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98" y="65"/>
                      </a:moveTo>
                      <a:lnTo>
                        <a:pt x="0" y="0"/>
                      </a:lnTo>
                      <a:lnTo>
                        <a:pt x="49" y="115"/>
                      </a:lnTo>
                      <a:lnTo>
                        <a:pt x="98" y="6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96" name="Freeform 470"/>
                <p:cNvSpPr>
                  <a:spLocks/>
                </p:cNvSpPr>
                <p:nvPr/>
              </p:nvSpPr>
              <p:spPr bwMode="gray">
                <a:xfrm>
                  <a:off x="1085" y="2647"/>
                  <a:ext cx="137" cy="174"/>
                </a:xfrm>
                <a:custGeom>
                  <a:avLst/>
                  <a:gdLst>
                    <a:gd name="T0" fmla="*/ 105 w 93"/>
                    <a:gd name="T1" fmla="*/ 0 h 106"/>
                    <a:gd name="T2" fmla="*/ 199 w 93"/>
                    <a:gd name="T3" fmla="*/ 276 h 106"/>
                    <a:gd name="T4" fmla="*/ 0 w 93"/>
                    <a:gd name="T5" fmla="*/ 289 h 106"/>
                    <a:gd name="T6" fmla="*/ 105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1"/>
                      </a:lnTo>
                      <a:lnTo>
                        <a:pt x="0" y="106"/>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97" name="Freeform 471"/>
                <p:cNvSpPr>
                  <a:spLocks/>
                </p:cNvSpPr>
                <p:nvPr/>
              </p:nvSpPr>
              <p:spPr bwMode="gray">
                <a:xfrm>
                  <a:off x="1157" y="2639"/>
                  <a:ext cx="134" cy="173"/>
                </a:xfrm>
                <a:custGeom>
                  <a:avLst/>
                  <a:gdLst>
                    <a:gd name="T0" fmla="*/ 196 w 93"/>
                    <a:gd name="T1" fmla="*/ 0 h 106"/>
                    <a:gd name="T2" fmla="*/ 0 w 93"/>
                    <a:gd name="T3" fmla="*/ 13 h 106"/>
                    <a:gd name="T4" fmla="*/ 93 w 93"/>
                    <a:gd name="T5" fmla="*/ 289 h 106"/>
                    <a:gd name="T6" fmla="*/ 196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0"/>
                      </a:moveTo>
                      <a:lnTo>
                        <a:pt x="0" y="5"/>
                      </a:lnTo>
                      <a:lnTo>
                        <a:pt x="44" y="106"/>
                      </a:lnTo>
                      <a:lnTo>
                        <a:pt x="93"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498" name="Line 472"/>
                <p:cNvSpPr>
                  <a:spLocks noChangeShapeType="1"/>
                </p:cNvSpPr>
                <p:nvPr/>
              </p:nvSpPr>
              <p:spPr bwMode="gray">
                <a:xfrm flipH="1" flipV="1">
                  <a:off x="2191" y="2669"/>
                  <a:ext cx="137" cy="21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499" name="Line 473"/>
                <p:cNvSpPr>
                  <a:spLocks noChangeShapeType="1"/>
                </p:cNvSpPr>
                <p:nvPr/>
              </p:nvSpPr>
              <p:spPr bwMode="gray">
                <a:xfrm flipV="1">
                  <a:off x="2118" y="2669"/>
                  <a:ext cx="71" cy="7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00" name="Line 474"/>
                <p:cNvSpPr>
                  <a:spLocks noChangeShapeType="1"/>
                </p:cNvSpPr>
                <p:nvPr/>
              </p:nvSpPr>
              <p:spPr bwMode="gray">
                <a:xfrm flipH="1" flipV="1">
                  <a:off x="1703" y="2343"/>
                  <a:ext cx="142" cy="10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01" name="Line 475"/>
                <p:cNvSpPr>
                  <a:spLocks noChangeShapeType="1"/>
                </p:cNvSpPr>
                <p:nvPr/>
              </p:nvSpPr>
              <p:spPr bwMode="gray">
                <a:xfrm flipV="1">
                  <a:off x="1637" y="2343"/>
                  <a:ext cx="66" cy="10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02" name="Line 476"/>
                <p:cNvSpPr>
                  <a:spLocks noChangeShapeType="1"/>
                </p:cNvSpPr>
                <p:nvPr/>
              </p:nvSpPr>
              <p:spPr bwMode="gray">
                <a:xfrm flipV="1">
                  <a:off x="1085" y="2647"/>
                  <a:ext cx="72" cy="174"/>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503" name="Freeform 477"/>
                <p:cNvSpPr>
                  <a:spLocks/>
                </p:cNvSpPr>
                <p:nvPr/>
              </p:nvSpPr>
              <p:spPr bwMode="gray">
                <a:xfrm>
                  <a:off x="2255" y="2881"/>
                  <a:ext cx="137" cy="197"/>
                </a:xfrm>
                <a:custGeom>
                  <a:avLst/>
                  <a:gdLst>
                    <a:gd name="T0" fmla="*/ 105 w 93"/>
                    <a:gd name="T1" fmla="*/ 0 h 120"/>
                    <a:gd name="T2" fmla="*/ 199 w 93"/>
                    <a:gd name="T3" fmla="*/ 327 h 120"/>
                    <a:gd name="T4" fmla="*/ 0 w 93"/>
                    <a:gd name="T5" fmla="*/ 38 h 120"/>
                    <a:gd name="T6" fmla="*/ 105 w 93"/>
                    <a:gd name="T7" fmla="*/ 0 h 120"/>
                    <a:gd name="T8" fmla="*/ 0 60000 65536"/>
                    <a:gd name="T9" fmla="*/ 0 60000 65536"/>
                    <a:gd name="T10" fmla="*/ 0 60000 65536"/>
                    <a:gd name="T11" fmla="*/ 0 60000 65536"/>
                    <a:gd name="T12" fmla="*/ 0 w 93"/>
                    <a:gd name="T13" fmla="*/ 0 h 120"/>
                    <a:gd name="T14" fmla="*/ 93 w 93"/>
                    <a:gd name="T15" fmla="*/ 120 h 120"/>
                  </a:gdLst>
                  <a:ahLst/>
                  <a:cxnLst>
                    <a:cxn ang="T8">
                      <a:pos x="T0" y="T1"/>
                    </a:cxn>
                    <a:cxn ang="T9">
                      <a:pos x="T2" y="T3"/>
                    </a:cxn>
                    <a:cxn ang="T10">
                      <a:pos x="T4" y="T5"/>
                    </a:cxn>
                    <a:cxn ang="T11">
                      <a:pos x="T6" y="T7"/>
                    </a:cxn>
                  </a:cxnLst>
                  <a:rect l="T12" t="T13" r="T14" b="T15"/>
                  <a:pathLst>
                    <a:path w="93" h="120">
                      <a:moveTo>
                        <a:pt x="49" y="0"/>
                      </a:moveTo>
                      <a:lnTo>
                        <a:pt x="93" y="120"/>
                      </a:lnTo>
                      <a:lnTo>
                        <a:pt x="0" y="14"/>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04" name="Freeform 478"/>
                <p:cNvSpPr>
                  <a:spLocks/>
                </p:cNvSpPr>
                <p:nvPr/>
              </p:nvSpPr>
              <p:spPr bwMode="gray">
                <a:xfrm>
                  <a:off x="2327" y="2881"/>
                  <a:ext cx="134" cy="287"/>
                </a:xfrm>
                <a:custGeom>
                  <a:avLst/>
                  <a:gdLst>
                    <a:gd name="T0" fmla="*/ 196 w 93"/>
                    <a:gd name="T1" fmla="*/ 474 h 175"/>
                    <a:gd name="T2" fmla="*/ 0 w 93"/>
                    <a:gd name="T3" fmla="*/ 0 h 175"/>
                    <a:gd name="T4" fmla="*/ 93 w 93"/>
                    <a:gd name="T5" fmla="*/ 324 h 175"/>
                    <a:gd name="T6" fmla="*/ 196 w 93"/>
                    <a:gd name="T7" fmla="*/ 474 h 175"/>
                    <a:gd name="T8" fmla="*/ 0 60000 65536"/>
                    <a:gd name="T9" fmla="*/ 0 60000 65536"/>
                    <a:gd name="T10" fmla="*/ 0 60000 65536"/>
                    <a:gd name="T11" fmla="*/ 0 60000 65536"/>
                    <a:gd name="T12" fmla="*/ 0 w 93"/>
                    <a:gd name="T13" fmla="*/ 0 h 175"/>
                    <a:gd name="T14" fmla="*/ 93 w 93"/>
                    <a:gd name="T15" fmla="*/ 175 h 175"/>
                  </a:gdLst>
                  <a:ahLst/>
                  <a:cxnLst>
                    <a:cxn ang="T8">
                      <a:pos x="T0" y="T1"/>
                    </a:cxn>
                    <a:cxn ang="T9">
                      <a:pos x="T2" y="T3"/>
                    </a:cxn>
                    <a:cxn ang="T10">
                      <a:pos x="T4" y="T5"/>
                    </a:cxn>
                    <a:cxn ang="T11">
                      <a:pos x="T6" y="T7"/>
                    </a:cxn>
                  </a:cxnLst>
                  <a:rect l="T12" t="T13" r="T14" b="T15"/>
                  <a:pathLst>
                    <a:path w="93" h="175">
                      <a:moveTo>
                        <a:pt x="93" y="175"/>
                      </a:moveTo>
                      <a:lnTo>
                        <a:pt x="0" y="0"/>
                      </a:lnTo>
                      <a:lnTo>
                        <a:pt x="44" y="120"/>
                      </a:lnTo>
                      <a:lnTo>
                        <a:pt x="93" y="17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05" name="Freeform 479"/>
                <p:cNvSpPr>
                  <a:spLocks/>
                </p:cNvSpPr>
                <p:nvPr/>
              </p:nvSpPr>
              <p:spPr bwMode="gray">
                <a:xfrm>
                  <a:off x="876" y="2851"/>
                  <a:ext cx="143" cy="356"/>
                </a:xfrm>
                <a:custGeom>
                  <a:avLst/>
                  <a:gdLst>
                    <a:gd name="T0" fmla="*/ 105 w 98"/>
                    <a:gd name="T1" fmla="*/ 0 h 216"/>
                    <a:gd name="T2" fmla="*/ 209 w 98"/>
                    <a:gd name="T3" fmla="*/ 587 h 216"/>
                    <a:gd name="T4" fmla="*/ 0 w 98"/>
                    <a:gd name="T5" fmla="*/ 549 h 216"/>
                    <a:gd name="T6" fmla="*/ 105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49" y="0"/>
                      </a:moveTo>
                      <a:lnTo>
                        <a:pt x="98" y="216"/>
                      </a:lnTo>
                      <a:lnTo>
                        <a:pt x="0" y="202"/>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06" name="Freeform 480"/>
                <p:cNvSpPr>
                  <a:spLocks/>
                </p:cNvSpPr>
                <p:nvPr/>
              </p:nvSpPr>
              <p:spPr bwMode="gray">
                <a:xfrm>
                  <a:off x="948" y="2821"/>
                  <a:ext cx="137" cy="386"/>
                </a:xfrm>
                <a:custGeom>
                  <a:avLst/>
                  <a:gdLst>
                    <a:gd name="T0" fmla="*/ 200 w 94"/>
                    <a:gd name="T1" fmla="*/ 0 h 234"/>
                    <a:gd name="T2" fmla="*/ 0 w 94"/>
                    <a:gd name="T3" fmla="*/ 49 h 234"/>
                    <a:gd name="T4" fmla="*/ 103 w 94"/>
                    <a:gd name="T5" fmla="*/ 633 h 234"/>
                    <a:gd name="T6" fmla="*/ 200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18"/>
                      </a:lnTo>
                      <a:lnTo>
                        <a:pt x="49" y="234"/>
                      </a:lnTo>
                      <a:lnTo>
                        <a:pt x="9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07" name="Freeform 481"/>
                <p:cNvSpPr>
                  <a:spLocks/>
                </p:cNvSpPr>
                <p:nvPr/>
              </p:nvSpPr>
              <p:spPr bwMode="gray">
                <a:xfrm>
                  <a:off x="675" y="3168"/>
                  <a:ext cx="137" cy="54"/>
                </a:xfrm>
                <a:custGeom>
                  <a:avLst/>
                  <a:gdLst>
                    <a:gd name="T0" fmla="*/ 94 w 93"/>
                    <a:gd name="T1" fmla="*/ 0 h 32"/>
                    <a:gd name="T2" fmla="*/ 199 w 93"/>
                    <a:gd name="T3" fmla="*/ 88 h 32"/>
                    <a:gd name="T4" fmla="*/ 0 w 93"/>
                    <a:gd name="T5" fmla="*/ 63 h 32"/>
                    <a:gd name="T6" fmla="*/ 94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08" name="Freeform 482"/>
                <p:cNvSpPr>
                  <a:spLocks/>
                </p:cNvSpPr>
                <p:nvPr/>
              </p:nvSpPr>
              <p:spPr bwMode="gray">
                <a:xfrm>
                  <a:off x="739" y="3168"/>
                  <a:ext cx="137" cy="54"/>
                </a:xfrm>
                <a:custGeom>
                  <a:avLst/>
                  <a:gdLst>
                    <a:gd name="T0" fmla="*/ 200 w 94"/>
                    <a:gd name="T1" fmla="*/ 25 h 32"/>
                    <a:gd name="T2" fmla="*/ 0 w 94"/>
                    <a:gd name="T3" fmla="*/ 0 h 32"/>
                    <a:gd name="T4" fmla="*/ 103 w 94"/>
                    <a:gd name="T5" fmla="*/ 88 h 32"/>
                    <a:gd name="T6" fmla="*/ 200 w 94"/>
                    <a:gd name="T7" fmla="*/ 25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49" y="32"/>
                      </a:lnTo>
                      <a:lnTo>
                        <a:pt x="94" y="9"/>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09" name="Freeform 483"/>
                <p:cNvSpPr>
                  <a:spLocks/>
                </p:cNvSpPr>
                <p:nvPr/>
              </p:nvSpPr>
              <p:spPr bwMode="gray">
                <a:xfrm>
                  <a:off x="2463" y="3168"/>
                  <a:ext cx="138" cy="54"/>
                </a:xfrm>
                <a:custGeom>
                  <a:avLst/>
                  <a:gdLst>
                    <a:gd name="T0" fmla="*/ 203 w 94"/>
                    <a:gd name="T1" fmla="*/ 25 h 32"/>
                    <a:gd name="T2" fmla="*/ 0 w 94"/>
                    <a:gd name="T3" fmla="*/ 0 h 32"/>
                    <a:gd name="T4" fmla="*/ 107 w 94"/>
                    <a:gd name="T5" fmla="*/ 88 h 32"/>
                    <a:gd name="T6" fmla="*/ 203 w 94"/>
                    <a:gd name="T7" fmla="*/ 25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50" y="32"/>
                      </a:lnTo>
                      <a:lnTo>
                        <a:pt x="94" y="9"/>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10" name="Line 484"/>
                <p:cNvSpPr>
                  <a:spLocks noChangeShapeType="1"/>
                </p:cNvSpPr>
                <p:nvPr/>
              </p:nvSpPr>
              <p:spPr bwMode="gray">
                <a:xfrm flipH="1" flipV="1">
                  <a:off x="2327" y="2881"/>
                  <a:ext cx="134" cy="28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11" name="Line 485"/>
                <p:cNvSpPr>
                  <a:spLocks noChangeShapeType="1"/>
                </p:cNvSpPr>
                <p:nvPr/>
              </p:nvSpPr>
              <p:spPr bwMode="gray">
                <a:xfrm flipH="1" flipV="1">
                  <a:off x="2463" y="3168"/>
                  <a:ext cx="138" cy="1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12" name="Freeform 486"/>
                <p:cNvSpPr>
                  <a:spLocks/>
                </p:cNvSpPr>
                <p:nvPr/>
              </p:nvSpPr>
              <p:spPr bwMode="gray">
                <a:xfrm>
                  <a:off x="2392" y="3078"/>
                  <a:ext cx="143" cy="144"/>
                </a:xfrm>
                <a:custGeom>
                  <a:avLst/>
                  <a:gdLst>
                    <a:gd name="T0" fmla="*/ 103 w 99"/>
                    <a:gd name="T1" fmla="*/ 148 h 87"/>
                    <a:gd name="T2" fmla="*/ 209 w 99"/>
                    <a:gd name="T3" fmla="*/ 235 h 87"/>
                    <a:gd name="T4" fmla="*/ 0 w 99"/>
                    <a:gd name="T5" fmla="*/ 0 h 87"/>
                    <a:gd name="T6" fmla="*/ 103 w 99"/>
                    <a:gd name="T7" fmla="*/ 148 h 87"/>
                    <a:gd name="T8" fmla="*/ 0 60000 65536"/>
                    <a:gd name="T9" fmla="*/ 0 60000 65536"/>
                    <a:gd name="T10" fmla="*/ 0 60000 65536"/>
                    <a:gd name="T11" fmla="*/ 0 60000 65536"/>
                    <a:gd name="T12" fmla="*/ 0 w 99"/>
                    <a:gd name="T13" fmla="*/ 0 h 87"/>
                    <a:gd name="T14" fmla="*/ 99 w 99"/>
                    <a:gd name="T15" fmla="*/ 87 h 87"/>
                  </a:gdLst>
                  <a:ahLst/>
                  <a:cxnLst>
                    <a:cxn ang="T8">
                      <a:pos x="T0" y="T1"/>
                    </a:cxn>
                    <a:cxn ang="T9">
                      <a:pos x="T2" y="T3"/>
                    </a:cxn>
                    <a:cxn ang="T10">
                      <a:pos x="T4" y="T5"/>
                    </a:cxn>
                    <a:cxn ang="T11">
                      <a:pos x="T6" y="T7"/>
                    </a:cxn>
                  </a:cxnLst>
                  <a:rect l="T12" t="T13" r="T14" b="T15"/>
                  <a:pathLst>
                    <a:path w="99" h="87">
                      <a:moveTo>
                        <a:pt x="49" y="55"/>
                      </a:moveTo>
                      <a:lnTo>
                        <a:pt x="99" y="87"/>
                      </a:lnTo>
                      <a:lnTo>
                        <a:pt x="0" y="0"/>
                      </a:lnTo>
                      <a:lnTo>
                        <a:pt x="49" y="5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13" name="Line 487"/>
                <p:cNvSpPr>
                  <a:spLocks noChangeShapeType="1"/>
                </p:cNvSpPr>
                <p:nvPr/>
              </p:nvSpPr>
              <p:spPr bwMode="gray">
                <a:xfrm flipV="1">
                  <a:off x="2255" y="2881"/>
                  <a:ext cx="72"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14" name="Line 488"/>
                <p:cNvSpPr>
                  <a:spLocks noChangeShapeType="1"/>
                </p:cNvSpPr>
                <p:nvPr/>
              </p:nvSpPr>
              <p:spPr bwMode="gray">
                <a:xfrm flipV="1">
                  <a:off x="876" y="2851"/>
                  <a:ext cx="72" cy="33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15" name="Line 489"/>
                <p:cNvSpPr>
                  <a:spLocks noChangeShapeType="1"/>
                </p:cNvSpPr>
                <p:nvPr/>
              </p:nvSpPr>
              <p:spPr bwMode="gray">
                <a:xfrm flipH="1">
                  <a:off x="948" y="2821"/>
                  <a:ext cx="137" cy="3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16" name="Line 490"/>
                <p:cNvSpPr>
                  <a:spLocks noChangeShapeType="1"/>
                </p:cNvSpPr>
                <p:nvPr/>
              </p:nvSpPr>
              <p:spPr bwMode="gray">
                <a:xfrm flipH="1" flipV="1">
                  <a:off x="739" y="3168"/>
                  <a:ext cx="137" cy="1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17" name="Line 491"/>
                <p:cNvSpPr>
                  <a:spLocks noChangeShapeType="1"/>
                </p:cNvSpPr>
                <p:nvPr/>
              </p:nvSpPr>
              <p:spPr bwMode="gray">
                <a:xfrm flipV="1">
                  <a:off x="675" y="3168"/>
                  <a:ext cx="64" cy="39"/>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518" name="Line 492"/>
                <p:cNvSpPr>
                  <a:spLocks noChangeShapeType="1"/>
                </p:cNvSpPr>
                <p:nvPr/>
              </p:nvSpPr>
              <p:spPr bwMode="gray">
                <a:xfrm>
                  <a:off x="2398" y="3078"/>
                  <a:ext cx="63" cy="9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19" name="Line 493"/>
                <p:cNvSpPr>
                  <a:spLocks noChangeShapeType="1"/>
                </p:cNvSpPr>
                <p:nvPr/>
              </p:nvSpPr>
              <p:spPr bwMode="gray">
                <a:xfrm flipH="1" flipV="1">
                  <a:off x="395" y="3168"/>
                  <a:ext cx="137" cy="1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20" name="Freeform 494"/>
                <p:cNvSpPr>
                  <a:spLocks/>
                </p:cNvSpPr>
                <p:nvPr/>
              </p:nvSpPr>
              <p:spPr bwMode="gray">
                <a:xfrm>
                  <a:off x="1774" y="2451"/>
                  <a:ext cx="138" cy="242"/>
                </a:xfrm>
                <a:custGeom>
                  <a:avLst/>
                  <a:gdLst>
                    <a:gd name="T0" fmla="*/ 103 w 94"/>
                    <a:gd name="T1" fmla="*/ 0 h 147"/>
                    <a:gd name="T2" fmla="*/ 200 w 94"/>
                    <a:gd name="T3" fmla="*/ 398 h 147"/>
                    <a:gd name="T4" fmla="*/ 0 w 94"/>
                    <a:gd name="T5" fmla="*/ 135 h 147"/>
                    <a:gd name="T6" fmla="*/ 103 w 94"/>
                    <a:gd name="T7" fmla="*/ 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49" y="0"/>
                      </a:moveTo>
                      <a:lnTo>
                        <a:pt x="94" y="147"/>
                      </a:lnTo>
                      <a:lnTo>
                        <a:pt x="0" y="50"/>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21" name="Freeform 495"/>
                <p:cNvSpPr>
                  <a:spLocks/>
                </p:cNvSpPr>
                <p:nvPr/>
              </p:nvSpPr>
              <p:spPr bwMode="gray">
                <a:xfrm>
                  <a:off x="1845" y="2451"/>
                  <a:ext cx="138" cy="242"/>
                </a:xfrm>
                <a:custGeom>
                  <a:avLst/>
                  <a:gdLst>
                    <a:gd name="T0" fmla="*/ 200 w 94"/>
                    <a:gd name="T1" fmla="*/ 247 h 147"/>
                    <a:gd name="T2" fmla="*/ 0 w 94"/>
                    <a:gd name="T3" fmla="*/ 0 h 147"/>
                    <a:gd name="T4" fmla="*/ 96 w 94"/>
                    <a:gd name="T5" fmla="*/ 398 h 147"/>
                    <a:gd name="T6" fmla="*/ 200 w 94"/>
                    <a:gd name="T7" fmla="*/ 247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94" y="91"/>
                      </a:moveTo>
                      <a:lnTo>
                        <a:pt x="0" y="0"/>
                      </a:lnTo>
                      <a:lnTo>
                        <a:pt x="45" y="147"/>
                      </a:lnTo>
                      <a:lnTo>
                        <a:pt x="94" y="91"/>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22" name="Freeform 496"/>
                <p:cNvSpPr>
                  <a:spLocks/>
                </p:cNvSpPr>
                <p:nvPr/>
              </p:nvSpPr>
              <p:spPr bwMode="gray">
                <a:xfrm>
                  <a:off x="1429" y="2442"/>
                  <a:ext cx="134" cy="167"/>
                </a:xfrm>
                <a:custGeom>
                  <a:avLst/>
                  <a:gdLst>
                    <a:gd name="T0" fmla="*/ 105 w 93"/>
                    <a:gd name="T1" fmla="*/ 0 h 101"/>
                    <a:gd name="T2" fmla="*/ 199 w 93"/>
                    <a:gd name="T3" fmla="*/ 248 h 101"/>
                    <a:gd name="T4" fmla="*/ 0 w 93"/>
                    <a:gd name="T5" fmla="*/ 273 h 101"/>
                    <a:gd name="T6" fmla="*/ 105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92"/>
                      </a:lnTo>
                      <a:lnTo>
                        <a:pt x="0" y="101"/>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23" name="Freeform 497"/>
                <p:cNvSpPr>
                  <a:spLocks/>
                </p:cNvSpPr>
                <p:nvPr/>
              </p:nvSpPr>
              <p:spPr bwMode="gray">
                <a:xfrm>
                  <a:off x="1502" y="2442"/>
                  <a:ext cx="135" cy="152"/>
                </a:xfrm>
                <a:custGeom>
                  <a:avLst/>
                  <a:gdLst>
                    <a:gd name="T0" fmla="*/ 199 w 93"/>
                    <a:gd name="T1" fmla="*/ 13 h 92"/>
                    <a:gd name="T2" fmla="*/ 0 w 93"/>
                    <a:gd name="T3" fmla="*/ 0 h 92"/>
                    <a:gd name="T4" fmla="*/ 94 w 93"/>
                    <a:gd name="T5" fmla="*/ 251 h 92"/>
                    <a:gd name="T6" fmla="*/ 199 w 93"/>
                    <a:gd name="T7" fmla="*/ 13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93" y="5"/>
                      </a:moveTo>
                      <a:lnTo>
                        <a:pt x="0" y="0"/>
                      </a:lnTo>
                      <a:lnTo>
                        <a:pt x="44" y="92"/>
                      </a:lnTo>
                      <a:lnTo>
                        <a:pt x="93" y="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24" name="Line 498"/>
                <p:cNvSpPr>
                  <a:spLocks noChangeShapeType="1"/>
                </p:cNvSpPr>
                <p:nvPr/>
              </p:nvSpPr>
              <p:spPr bwMode="gray">
                <a:xfrm flipH="1" flipV="1">
                  <a:off x="1845" y="2451"/>
                  <a:ext cx="138" cy="14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25" name="Line 499"/>
                <p:cNvSpPr>
                  <a:spLocks noChangeShapeType="1"/>
                </p:cNvSpPr>
                <p:nvPr/>
              </p:nvSpPr>
              <p:spPr bwMode="gray">
                <a:xfrm flipV="1">
                  <a:off x="1774" y="2451"/>
                  <a:ext cx="71" cy="8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26" name="Line 500"/>
                <p:cNvSpPr>
                  <a:spLocks noChangeShapeType="1"/>
                </p:cNvSpPr>
                <p:nvPr/>
              </p:nvSpPr>
              <p:spPr bwMode="gray">
                <a:xfrm flipH="1" flipV="1">
                  <a:off x="1502" y="2442"/>
                  <a:ext cx="135" cy="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27" name="Freeform 501"/>
                <p:cNvSpPr>
                  <a:spLocks/>
                </p:cNvSpPr>
                <p:nvPr/>
              </p:nvSpPr>
              <p:spPr bwMode="gray">
                <a:xfrm>
                  <a:off x="1222" y="2639"/>
                  <a:ext cx="142" cy="173"/>
                </a:xfrm>
                <a:custGeom>
                  <a:avLst/>
                  <a:gdLst>
                    <a:gd name="T0" fmla="*/ 105 w 98"/>
                    <a:gd name="T1" fmla="*/ 0 h 106"/>
                    <a:gd name="T2" fmla="*/ 209 w 98"/>
                    <a:gd name="T3" fmla="*/ 264 h 106"/>
                    <a:gd name="T4" fmla="*/ 0 w 98"/>
                    <a:gd name="T5" fmla="*/ 289 h 106"/>
                    <a:gd name="T6" fmla="*/ 105 w 98"/>
                    <a:gd name="T7" fmla="*/ 0 h 106"/>
                    <a:gd name="T8" fmla="*/ 0 60000 65536"/>
                    <a:gd name="T9" fmla="*/ 0 60000 65536"/>
                    <a:gd name="T10" fmla="*/ 0 60000 65536"/>
                    <a:gd name="T11" fmla="*/ 0 60000 65536"/>
                    <a:gd name="T12" fmla="*/ 0 w 98"/>
                    <a:gd name="T13" fmla="*/ 0 h 106"/>
                    <a:gd name="T14" fmla="*/ 98 w 98"/>
                    <a:gd name="T15" fmla="*/ 106 h 106"/>
                  </a:gdLst>
                  <a:ahLst/>
                  <a:cxnLst>
                    <a:cxn ang="T8">
                      <a:pos x="T0" y="T1"/>
                    </a:cxn>
                    <a:cxn ang="T9">
                      <a:pos x="T2" y="T3"/>
                    </a:cxn>
                    <a:cxn ang="T10">
                      <a:pos x="T4" y="T5"/>
                    </a:cxn>
                    <a:cxn ang="T11">
                      <a:pos x="T6" y="T7"/>
                    </a:cxn>
                  </a:cxnLst>
                  <a:rect l="T12" t="T13" r="T14" b="T15"/>
                  <a:pathLst>
                    <a:path w="98" h="106">
                      <a:moveTo>
                        <a:pt x="49" y="0"/>
                      </a:moveTo>
                      <a:lnTo>
                        <a:pt x="98" y="97"/>
                      </a:lnTo>
                      <a:lnTo>
                        <a:pt x="0" y="106"/>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28" name="Freeform 502"/>
                <p:cNvSpPr>
                  <a:spLocks/>
                </p:cNvSpPr>
                <p:nvPr/>
              </p:nvSpPr>
              <p:spPr bwMode="gray">
                <a:xfrm>
                  <a:off x="1293" y="2609"/>
                  <a:ext cx="137" cy="189"/>
                </a:xfrm>
                <a:custGeom>
                  <a:avLst/>
                  <a:gdLst>
                    <a:gd name="T0" fmla="*/ 200 w 94"/>
                    <a:gd name="T1" fmla="*/ 0 h 115"/>
                    <a:gd name="T2" fmla="*/ 0 w 94"/>
                    <a:gd name="T3" fmla="*/ 50 h 115"/>
                    <a:gd name="T4" fmla="*/ 103 w 94"/>
                    <a:gd name="T5" fmla="*/ 314 h 115"/>
                    <a:gd name="T6" fmla="*/ 200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0"/>
                      </a:moveTo>
                      <a:lnTo>
                        <a:pt x="0" y="18"/>
                      </a:lnTo>
                      <a:lnTo>
                        <a:pt x="49" y="115"/>
                      </a:lnTo>
                      <a:lnTo>
                        <a:pt x="9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29" name="Freeform 503"/>
                <p:cNvSpPr>
                  <a:spLocks/>
                </p:cNvSpPr>
                <p:nvPr/>
              </p:nvSpPr>
              <p:spPr bwMode="gray">
                <a:xfrm>
                  <a:off x="1912" y="2600"/>
                  <a:ext cx="135" cy="251"/>
                </a:xfrm>
                <a:custGeom>
                  <a:avLst/>
                  <a:gdLst>
                    <a:gd name="T0" fmla="*/ 105 w 93"/>
                    <a:gd name="T1" fmla="*/ 0 h 152"/>
                    <a:gd name="T2" fmla="*/ 199 w 93"/>
                    <a:gd name="T3" fmla="*/ 411 h 152"/>
                    <a:gd name="T4" fmla="*/ 0 w 93"/>
                    <a:gd name="T5" fmla="*/ 151 h 152"/>
                    <a:gd name="T6" fmla="*/ 105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56"/>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30" name="Freeform 504"/>
                <p:cNvSpPr>
                  <a:spLocks/>
                </p:cNvSpPr>
                <p:nvPr/>
              </p:nvSpPr>
              <p:spPr bwMode="gray">
                <a:xfrm>
                  <a:off x="1983" y="2600"/>
                  <a:ext cx="135" cy="251"/>
                </a:xfrm>
                <a:custGeom>
                  <a:avLst/>
                  <a:gdLst>
                    <a:gd name="T0" fmla="*/ 199 w 93"/>
                    <a:gd name="T1" fmla="*/ 238 h 152"/>
                    <a:gd name="T2" fmla="*/ 0 w 93"/>
                    <a:gd name="T3" fmla="*/ 0 h 152"/>
                    <a:gd name="T4" fmla="*/ 94 w 93"/>
                    <a:gd name="T5" fmla="*/ 411 h 152"/>
                    <a:gd name="T6" fmla="*/ 199 w 93"/>
                    <a:gd name="T7" fmla="*/ 238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88"/>
                      </a:moveTo>
                      <a:lnTo>
                        <a:pt x="0" y="0"/>
                      </a:lnTo>
                      <a:lnTo>
                        <a:pt x="44" y="152"/>
                      </a:lnTo>
                      <a:lnTo>
                        <a:pt x="93" y="8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31" name="Line 505"/>
                <p:cNvSpPr>
                  <a:spLocks noChangeShapeType="1"/>
                </p:cNvSpPr>
                <p:nvPr/>
              </p:nvSpPr>
              <p:spPr bwMode="gray">
                <a:xfrm flipV="1">
                  <a:off x="1222" y="2639"/>
                  <a:ext cx="71" cy="17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32" name="Line 506"/>
                <p:cNvSpPr>
                  <a:spLocks noChangeShapeType="1"/>
                </p:cNvSpPr>
                <p:nvPr/>
              </p:nvSpPr>
              <p:spPr bwMode="gray">
                <a:xfrm flipH="1" flipV="1">
                  <a:off x="1983" y="2600"/>
                  <a:ext cx="135" cy="14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33" name="Line 507"/>
                <p:cNvSpPr>
                  <a:spLocks noChangeShapeType="1"/>
                </p:cNvSpPr>
                <p:nvPr/>
              </p:nvSpPr>
              <p:spPr bwMode="gray">
                <a:xfrm flipV="1">
                  <a:off x="1912" y="2600"/>
                  <a:ext cx="71" cy="9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34" name="Freeform 508"/>
                <p:cNvSpPr>
                  <a:spLocks/>
                </p:cNvSpPr>
                <p:nvPr/>
              </p:nvSpPr>
              <p:spPr bwMode="gray">
                <a:xfrm>
                  <a:off x="812" y="3183"/>
                  <a:ext cx="137" cy="62"/>
                </a:xfrm>
                <a:custGeom>
                  <a:avLst/>
                  <a:gdLst>
                    <a:gd name="T0" fmla="*/ 96 w 94"/>
                    <a:gd name="T1" fmla="*/ 0 h 37"/>
                    <a:gd name="T2" fmla="*/ 200 w 94"/>
                    <a:gd name="T3" fmla="*/ 101 h 37"/>
                    <a:gd name="T4" fmla="*/ 0 w 94"/>
                    <a:gd name="T5" fmla="*/ 63 h 37"/>
                    <a:gd name="T6" fmla="*/ 96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35" name="Freeform 509"/>
                <p:cNvSpPr>
                  <a:spLocks/>
                </p:cNvSpPr>
                <p:nvPr/>
              </p:nvSpPr>
              <p:spPr bwMode="gray">
                <a:xfrm>
                  <a:off x="876" y="3183"/>
                  <a:ext cx="143" cy="62"/>
                </a:xfrm>
                <a:custGeom>
                  <a:avLst/>
                  <a:gdLst>
                    <a:gd name="T0" fmla="*/ 209 w 98"/>
                    <a:gd name="T1" fmla="*/ 38 h 37"/>
                    <a:gd name="T2" fmla="*/ 0 w 98"/>
                    <a:gd name="T3" fmla="*/ 0 h 37"/>
                    <a:gd name="T4" fmla="*/ 105 w 98"/>
                    <a:gd name="T5" fmla="*/ 101 h 37"/>
                    <a:gd name="T6" fmla="*/ 209 w 98"/>
                    <a:gd name="T7" fmla="*/ 38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36" name="Freeform 510"/>
                <p:cNvSpPr>
                  <a:spLocks/>
                </p:cNvSpPr>
                <p:nvPr/>
              </p:nvSpPr>
              <p:spPr bwMode="gray">
                <a:xfrm>
                  <a:off x="1019" y="2821"/>
                  <a:ext cx="138" cy="386"/>
                </a:xfrm>
                <a:custGeom>
                  <a:avLst/>
                  <a:gdLst>
                    <a:gd name="T0" fmla="*/ 97 w 94"/>
                    <a:gd name="T1" fmla="*/ 0 h 234"/>
                    <a:gd name="T2" fmla="*/ 203 w 94"/>
                    <a:gd name="T3" fmla="*/ 148 h 234"/>
                    <a:gd name="T4" fmla="*/ 0 w 94"/>
                    <a:gd name="T5" fmla="*/ 633 h 234"/>
                    <a:gd name="T6" fmla="*/ 9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45" y="0"/>
                      </a:moveTo>
                      <a:lnTo>
                        <a:pt x="94" y="55"/>
                      </a:lnTo>
                      <a:lnTo>
                        <a:pt x="0" y="234"/>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37" name="Freeform 511"/>
                <p:cNvSpPr>
                  <a:spLocks/>
                </p:cNvSpPr>
                <p:nvPr/>
              </p:nvSpPr>
              <p:spPr bwMode="gray">
                <a:xfrm>
                  <a:off x="1085" y="2812"/>
                  <a:ext cx="137" cy="99"/>
                </a:xfrm>
                <a:custGeom>
                  <a:avLst/>
                  <a:gdLst>
                    <a:gd name="T0" fmla="*/ 199 w 93"/>
                    <a:gd name="T1" fmla="*/ 0 h 60"/>
                    <a:gd name="T2" fmla="*/ 0 w 93"/>
                    <a:gd name="T3" fmla="*/ 13 h 60"/>
                    <a:gd name="T4" fmla="*/ 105 w 93"/>
                    <a:gd name="T5" fmla="*/ 160 h 60"/>
                    <a:gd name="T6" fmla="*/ 199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93" y="0"/>
                      </a:moveTo>
                      <a:lnTo>
                        <a:pt x="0" y="5"/>
                      </a:lnTo>
                      <a:lnTo>
                        <a:pt x="49" y="60"/>
                      </a:lnTo>
                      <a:lnTo>
                        <a:pt x="93"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38" name="Line 512"/>
                <p:cNvSpPr>
                  <a:spLocks noChangeShapeType="1"/>
                </p:cNvSpPr>
                <p:nvPr/>
              </p:nvSpPr>
              <p:spPr bwMode="gray">
                <a:xfrm flipH="1" flipV="1">
                  <a:off x="876" y="3183"/>
                  <a:ext cx="143" cy="2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39" name="Line 513"/>
                <p:cNvSpPr>
                  <a:spLocks noChangeShapeType="1"/>
                </p:cNvSpPr>
                <p:nvPr/>
              </p:nvSpPr>
              <p:spPr bwMode="gray">
                <a:xfrm flipV="1">
                  <a:off x="812" y="3183"/>
                  <a:ext cx="64"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40" name="Line 514"/>
                <p:cNvSpPr>
                  <a:spLocks noChangeShapeType="1"/>
                </p:cNvSpPr>
                <p:nvPr/>
              </p:nvSpPr>
              <p:spPr bwMode="gray">
                <a:xfrm flipH="1" flipV="1">
                  <a:off x="532" y="3183"/>
                  <a:ext cx="143" cy="2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41" name="Line 515"/>
                <p:cNvSpPr>
                  <a:spLocks noChangeShapeType="1"/>
                </p:cNvSpPr>
                <p:nvPr/>
              </p:nvSpPr>
              <p:spPr bwMode="gray">
                <a:xfrm flipV="1">
                  <a:off x="2535" y="3183"/>
                  <a:ext cx="66"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42" name="Freeform 516"/>
                <p:cNvSpPr>
                  <a:spLocks/>
                </p:cNvSpPr>
                <p:nvPr/>
              </p:nvSpPr>
              <p:spPr bwMode="gray">
                <a:xfrm>
                  <a:off x="1565" y="2451"/>
                  <a:ext cx="138" cy="209"/>
                </a:xfrm>
                <a:custGeom>
                  <a:avLst/>
                  <a:gdLst>
                    <a:gd name="T0" fmla="*/ 103 w 94"/>
                    <a:gd name="T1" fmla="*/ 0 h 128"/>
                    <a:gd name="T2" fmla="*/ 200 w 94"/>
                    <a:gd name="T3" fmla="*/ 348 h 128"/>
                    <a:gd name="T4" fmla="*/ 0 w 94"/>
                    <a:gd name="T5" fmla="*/ 236 h 128"/>
                    <a:gd name="T6" fmla="*/ 103 w 94"/>
                    <a:gd name="T7" fmla="*/ 0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9" y="0"/>
                      </a:moveTo>
                      <a:lnTo>
                        <a:pt x="94" y="128"/>
                      </a:lnTo>
                      <a:lnTo>
                        <a:pt x="0" y="87"/>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43" name="Freeform 517"/>
                <p:cNvSpPr>
                  <a:spLocks/>
                </p:cNvSpPr>
                <p:nvPr/>
              </p:nvSpPr>
              <p:spPr bwMode="gray">
                <a:xfrm>
                  <a:off x="1637" y="2451"/>
                  <a:ext cx="137" cy="209"/>
                </a:xfrm>
                <a:custGeom>
                  <a:avLst/>
                  <a:gdLst>
                    <a:gd name="T0" fmla="*/ 200 w 94"/>
                    <a:gd name="T1" fmla="*/ 135 h 128"/>
                    <a:gd name="T2" fmla="*/ 0 w 94"/>
                    <a:gd name="T3" fmla="*/ 0 h 128"/>
                    <a:gd name="T4" fmla="*/ 96 w 94"/>
                    <a:gd name="T5" fmla="*/ 348 h 128"/>
                    <a:gd name="T6" fmla="*/ 200 w 94"/>
                    <a:gd name="T7" fmla="*/ 135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94" y="50"/>
                      </a:moveTo>
                      <a:lnTo>
                        <a:pt x="0" y="0"/>
                      </a:lnTo>
                      <a:lnTo>
                        <a:pt x="45" y="128"/>
                      </a:lnTo>
                      <a:lnTo>
                        <a:pt x="94" y="5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44" name="Line 518"/>
                <p:cNvSpPr>
                  <a:spLocks noChangeShapeType="1"/>
                </p:cNvSpPr>
                <p:nvPr/>
              </p:nvSpPr>
              <p:spPr bwMode="gray">
                <a:xfrm flipV="1">
                  <a:off x="1019" y="2821"/>
                  <a:ext cx="66" cy="386"/>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sp>
              <p:nvSpPr>
                <p:cNvPr id="545" name="Line 519"/>
                <p:cNvSpPr>
                  <a:spLocks noChangeShapeType="1"/>
                </p:cNvSpPr>
                <p:nvPr/>
              </p:nvSpPr>
              <p:spPr bwMode="gray">
                <a:xfrm flipH="1">
                  <a:off x="1085" y="2812"/>
                  <a:ext cx="137" cy="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46" name="Freeform 520"/>
                <p:cNvSpPr>
                  <a:spLocks/>
                </p:cNvSpPr>
                <p:nvPr/>
              </p:nvSpPr>
              <p:spPr bwMode="gray">
                <a:xfrm>
                  <a:off x="2047" y="2746"/>
                  <a:ext cx="142" cy="257"/>
                </a:xfrm>
                <a:custGeom>
                  <a:avLst/>
                  <a:gdLst>
                    <a:gd name="T0" fmla="*/ 105 w 98"/>
                    <a:gd name="T1" fmla="*/ 0 h 156"/>
                    <a:gd name="T2" fmla="*/ 209 w 98"/>
                    <a:gd name="T3" fmla="*/ 423 h 156"/>
                    <a:gd name="T4" fmla="*/ 0 w 98"/>
                    <a:gd name="T5" fmla="*/ 173 h 156"/>
                    <a:gd name="T6" fmla="*/ 105 w 98"/>
                    <a:gd name="T7" fmla="*/ 0 h 156"/>
                    <a:gd name="T8" fmla="*/ 0 60000 65536"/>
                    <a:gd name="T9" fmla="*/ 0 60000 65536"/>
                    <a:gd name="T10" fmla="*/ 0 60000 65536"/>
                    <a:gd name="T11" fmla="*/ 0 60000 65536"/>
                    <a:gd name="T12" fmla="*/ 0 w 98"/>
                    <a:gd name="T13" fmla="*/ 0 h 156"/>
                    <a:gd name="T14" fmla="*/ 98 w 98"/>
                    <a:gd name="T15" fmla="*/ 156 h 156"/>
                  </a:gdLst>
                  <a:ahLst/>
                  <a:cxnLst>
                    <a:cxn ang="T8">
                      <a:pos x="T0" y="T1"/>
                    </a:cxn>
                    <a:cxn ang="T9">
                      <a:pos x="T2" y="T3"/>
                    </a:cxn>
                    <a:cxn ang="T10">
                      <a:pos x="T4" y="T5"/>
                    </a:cxn>
                    <a:cxn ang="T11">
                      <a:pos x="T6" y="T7"/>
                    </a:cxn>
                  </a:cxnLst>
                  <a:rect l="T12" t="T13" r="T14" b="T15"/>
                  <a:pathLst>
                    <a:path w="98" h="156">
                      <a:moveTo>
                        <a:pt x="49" y="0"/>
                      </a:moveTo>
                      <a:lnTo>
                        <a:pt x="98" y="156"/>
                      </a:lnTo>
                      <a:lnTo>
                        <a:pt x="0" y="64"/>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47" name="Freeform 521"/>
                <p:cNvSpPr>
                  <a:spLocks/>
                </p:cNvSpPr>
                <p:nvPr/>
              </p:nvSpPr>
              <p:spPr bwMode="gray">
                <a:xfrm>
                  <a:off x="2118" y="2746"/>
                  <a:ext cx="137" cy="257"/>
                </a:xfrm>
                <a:custGeom>
                  <a:avLst/>
                  <a:gdLst>
                    <a:gd name="T0" fmla="*/ 200 w 94"/>
                    <a:gd name="T1" fmla="*/ 260 h 156"/>
                    <a:gd name="T2" fmla="*/ 0 w 94"/>
                    <a:gd name="T3" fmla="*/ 0 h 156"/>
                    <a:gd name="T4" fmla="*/ 103 w 94"/>
                    <a:gd name="T5" fmla="*/ 423 h 156"/>
                    <a:gd name="T6" fmla="*/ 200 w 94"/>
                    <a:gd name="T7" fmla="*/ 26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96"/>
                      </a:moveTo>
                      <a:lnTo>
                        <a:pt x="0" y="0"/>
                      </a:lnTo>
                      <a:lnTo>
                        <a:pt x="49" y="156"/>
                      </a:lnTo>
                      <a:lnTo>
                        <a:pt x="94" y="9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48" name="Line 522"/>
                <p:cNvSpPr>
                  <a:spLocks noChangeShapeType="1"/>
                </p:cNvSpPr>
                <p:nvPr/>
              </p:nvSpPr>
              <p:spPr bwMode="gray">
                <a:xfrm flipH="1" flipV="1">
                  <a:off x="1637" y="2451"/>
                  <a:ext cx="137" cy="8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49" name="Line 523"/>
                <p:cNvSpPr>
                  <a:spLocks noChangeShapeType="1"/>
                </p:cNvSpPr>
                <p:nvPr/>
              </p:nvSpPr>
              <p:spPr bwMode="gray">
                <a:xfrm flipV="1">
                  <a:off x="1565" y="2451"/>
                  <a:ext cx="72" cy="14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50" name="Line 524"/>
                <p:cNvSpPr>
                  <a:spLocks noChangeShapeType="1"/>
                </p:cNvSpPr>
                <p:nvPr/>
              </p:nvSpPr>
              <p:spPr bwMode="gray">
                <a:xfrm flipH="1" flipV="1">
                  <a:off x="2118" y="2746"/>
                  <a:ext cx="137" cy="15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51" name="Line 525"/>
                <p:cNvSpPr>
                  <a:spLocks noChangeShapeType="1"/>
                </p:cNvSpPr>
                <p:nvPr/>
              </p:nvSpPr>
              <p:spPr bwMode="gray">
                <a:xfrm flipV="1">
                  <a:off x="2047" y="2746"/>
                  <a:ext cx="71" cy="10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52" name="Freeform 526"/>
                <p:cNvSpPr>
                  <a:spLocks/>
                </p:cNvSpPr>
                <p:nvPr/>
              </p:nvSpPr>
              <p:spPr bwMode="gray">
                <a:xfrm>
                  <a:off x="1364" y="2609"/>
                  <a:ext cx="138" cy="189"/>
                </a:xfrm>
                <a:custGeom>
                  <a:avLst/>
                  <a:gdLst>
                    <a:gd name="T0" fmla="*/ 96 w 94"/>
                    <a:gd name="T1" fmla="*/ 0 h 115"/>
                    <a:gd name="T2" fmla="*/ 200 w 94"/>
                    <a:gd name="T3" fmla="*/ 251 h 115"/>
                    <a:gd name="T4" fmla="*/ 0 w 94"/>
                    <a:gd name="T5" fmla="*/ 314 h 115"/>
                    <a:gd name="T6" fmla="*/ 96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92"/>
                      </a:lnTo>
                      <a:lnTo>
                        <a:pt x="0" y="115"/>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53" name="Freeform 527"/>
                <p:cNvSpPr>
                  <a:spLocks/>
                </p:cNvSpPr>
                <p:nvPr/>
              </p:nvSpPr>
              <p:spPr bwMode="gray">
                <a:xfrm>
                  <a:off x="1429" y="2594"/>
                  <a:ext cx="134" cy="167"/>
                </a:xfrm>
                <a:custGeom>
                  <a:avLst/>
                  <a:gdLst>
                    <a:gd name="T0" fmla="*/ 199 w 93"/>
                    <a:gd name="T1" fmla="*/ 0 h 101"/>
                    <a:gd name="T2" fmla="*/ 0 w 93"/>
                    <a:gd name="T3" fmla="*/ 25 h 101"/>
                    <a:gd name="T4" fmla="*/ 105 w 93"/>
                    <a:gd name="T5" fmla="*/ 273 h 101"/>
                    <a:gd name="T6" fmla="*/ 199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0"/>
                      </a:moveTo>
                      <a:lnTo>
                        <a:pt x="0" y="9"/>
                      </a:lnTo>
                      <a:lnTo>
                        <a:pt x="49" y="101"/>
                      </a:lnTo>
                      <a:lnTo>
                        <a:pt x="93"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54" name="Freeform 528"/>
                <p:cNvSpPr>
                  <a:spLocks/>
                </p:cNvSpPr>
                <p:nvPr/>
              </p:nvSpPr>
              <p:spPr bwMode="gray">
                <a:xfrm>
                  <a:off x="2191" y="2904"/>
                  <a:ext cx="137" cy="227"/>
                </a:xfrm>
                <a:custGeom>
                  <a:avLst/>
                  <a:gdLst>
                    <a:gd name="T0" fmla="*/ 96 w 94"/>
                    <a:gd name="T1" fmla="*/ 0 h 138"/>
                    <a:gd name="T2" fmla="*/ 200 w 94"/>
                    <a:gd name="T3" fmla="*/ 373 h 138"/>
                    <a:gd name="T4" fmla="*/ 0 w 94"/>
                    <a:gd name="T5" fmla="*/ 163 h 138"/>
                    <a:gd name="T6" fmla="*/ 96 w 94"/>
                    <a:gd name="T7" fmla="*/ 0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5" y="0"/>
                      </a:moveTo>
                      <a:lnTo>
                        <a:pt x="94" y="138"/>
                      </a:lnTo>
                      <a:lnTo>
                        <a:pt x="0" y="60"/>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55" name="Freeform 529"/>
                <p:cNvSpPr>
                  <a:spLocks/>
                </p:cNvSpPr>
                <p:nvPr/>
              </p:nvSpPr>
              <p:spPr bwMode="gray">
                <a:xfrm>
                  <a:off x="2255" y="2904"/>
                  <a:ext cx="137" cy="227"/>
                </a:xfrm>
                <a:custGeom>
                  <a:avLst/>
                  <a:gdLst>
                    <a:gd name="T0" fmla="*/ 199 w 93"/>
                    <a:gd name="T1" fmla="*/ 286 h 138"/>
                    <a:gd name="T2" fmla="*/ 0 w 93"/>
                    <a:gd name="T3" fmla="*/ 0 h 138"/>
                    <a:gd name="T4" fmla="*/ 105 w 93"/>
                    <a:gd name="T5" fmla="*/ 373 h 138"/>
                    <a:gd name="T6" fmla="*/ 199 w 93"/>
                    <a:gd name="T7" fmla="*/ 286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93" y="106"/>
                      </a:moveTo>
                      <a:lnTo>
                        <a:pt x="0" y="0"/>
                      </a:lnTo>
                      <a:lnTo>
                        <a:pt x="49" y="138"/>
                      </a:lnTo>
                      <a:lnTo>
                        <a:pt x="93" y="10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56" name="Freeform 530"/>
                <p:cNvSpPr>
                  <a:spLocks/>
                </p:cNvSpPr>
                <p:nvPr/>
              </p:nvSpPr>
              <p:spPr bwMode="gray">
                <a:xfrm>
                  <a:off x="948" y="3207"/>
                  <a:ext cx="137" cy="60"/>
                </a:xfrm>
                <a:custGeom>
                  <a:avLst/>
                  <a:gdLst>
                    <a:gd name="T0" fmla="*/ 103 w 94"/>
                    <a:gd name="T1" fmla="*/ 0 h 37"/>
                    <a:gd name="T2" fmla="*/ 200 w 94"/>
                    <a:gd name="T3" fmla="*/ 101 h 37"/>
                    <a:gd name="T4" fmla="*/ 0 w 94"/>
                    <a:gd name="T5" fmla="*/ 63 h 37"/>
                    <a:gd name="T6" fmla="*/ 103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57" name="Freeform 531"/>
                <p:cNvSpPr>
                  <a:spLocks/>
                </p:cNvSpPr>
                <p:nvPr/>
              </p:nvSpPr>
              <p:spPr bwMode="gray">
                <a:xfrm>
                  <a:off x="1019" y="2911"/>
                  <a:ext cx="138" cy="356"/>
                </a:xfrm>
                <a:custGeom>
                  <a:avLst/>
                  <a:gdLst>
                    <a:gd name="T0" fmla="*/ 203 w 94"/>
                    <a:gd name="T1" fmla="*/ 0 h 216"/>
                    <a:gd name="T2" fmla="*/ 0 w 94"/>
                    <a:gd name="T3" fmla="*/ 486 h 216"/>
                    <a:gd name="T4" fmla="*/ 97 w 94"/>
                    <a:gd name="T5" fmla="*/ 587 h 216"/>
                    <a:gd name="T6" fmla="*/ 203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79"/>
                      </a:lnTo>
                      <a:lnTo>
                        <a:pt x="45" y="216"/>
                      </a:lnTo>
                      <a:lnTo>
                        <a:pt x="9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58" name="Freeform 532"/>
                <p:cNvSpPr>
                  <a:spLocks/>
                </p:cNvSpPr>
                <p:nvPr/>
              </p:nvSpPr>
              <p:spPr bwMode="gray">
                <a:xfrm>
                  <a:off x="1703" y="2534"/>
                  <a:ext cx="142" cy="287"/>
                </a:xfrm>
                <a:custGeom>
                  <a:avLst/>
                  <a:gdLst>
                    <a:gd name="T0" fmla="*/ 105 w 98"/>
                    <a:gd name="T1" fmla="*/ 0 h 175"/>
                    <a:gd name="T2" fmla="*/ 209 w 98"/>
                    <a:gd name="T3" fmla="*/ 474 h 175"/>
                    <a:gd name="T4" fmla="*/ 0 w 98"/>
                    <a:gd name="T5" fmla="*/ 211 h 175"/>
                    <a:gd name="T6" fmla="*/ 105 w 98"/>
                    <a:gd name="T7" fmla="*/ 0 h 175"/>
                    <a:gd name="T8" fmla="*/ 0 60000 65536"/>
                    <a:gd name="T9" fmla="*/ 0 60000 65536"/>
                    <a:gd name="T10" fmla="*/ 0 60000 65536"/>
                    <a:gd name="T11" fmla="*/ 0 60000 65536"/>
                    <a:gd name="T12" fmla="*/ 0 w 98"/>
                    <a:gd name="T13" fmla="*/ 0 h 175"/>
                    <a:gd name="T14" fmla="*/ 98 w 98"/>
                    <a:gd name="T15" fmla="*/ 175 h 175"/>
                  </a:gdLst>
                  <a:ahLst/>
                  <a:cxnLst>
                    <a:cxn ang="T8">
                      <a:pos x="T0" y="T1"/>
                    </a:cxn>
                    <a:cxn ang="T9">
                      <a:pos x="T2" y="T3"/>
                    </a:cxn>
                    <a:cxn ang="T10">
                      <a:pos x="T4" y="T5"/>
                    </a:cxn>
                    <a:cxn ang="T11">
                      <a:pos x="T6" y="T7"/>
                    </a:cxn>
                  </a:cxnLst>
                  <a:rect l="T12" t="T13" r="T14" b="T15"/>
                  <a:pathLst>
                    <a:path w="98" h="175">
                      <a:moveTo>
                        <a:pt x="49" y="0"/>
                      </a:moveTo>
                      <a:lnTo>
                        <a:pt x="98" y="175"/>
                      </a:lnTo>
                      <a:lnTo>
                        <a:pt x="0" y="78"/>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59" name="Freeform 533"/>
                <p:cNvSpPr>
                  <a:spLocks/>
                </p:cNvSpPr>
                <p:nvPr/>
              </p:nvSpPr>
              <p:spPr bwMode="gray">
                <a:xfrm>
                  <a:off x="1774" y="2534"/>
                  <a:ext cx="138" cy="287"/>
                </a:xfrm>
                <a:custGeom>
                  <a:avLst/>
                  <a:gdLst>
                    <a:gd name="T0" fmla="*/ 200 w 94"/>
                    <a:gd name="T1" fmla="*/ 263 h 175"/>
                    <a:gd name="T2" fmla="*/ 0 w 94"/>
                    <a:gd name="T3" fmla="*/ 0 h 175"/>
                    <a:gd name="T4" fmla="*/ 103 w 94"/>
                    <a:gd name="T5" fmla="*/ 474 h 175"/>
                    <a:gd name="T6" fmla="*/ 200 w 94"/>
                    <a:gd name="T7" fmla="*/ 263 h 175"/>
                    <a:gd name="T8" fmla="*/ 0 60000 65536"/>
                    <a:gd name="T9" fmla="*/ 0 60000 65536"/>
                    <a:gd name="T10" fmla="*/ 0 60000 65536"/>
                    <a:gd name="T11" fmla="*/ 0 60000 65536"/>
                    <a:gd name="T12" fmla="*/ 0 w 94"/>
                    <a:gd name="T13" fmla="*/ 0 h 175"/>
                    <a:gd name="T14" fmla="*/ 94 w 94"/>
                    <a:gd name="T15" fmla="*/ 175 h 175"/>
                  </a:gdLst>
                  <a:ahLst/>
                  <a:cxnLst>
                    <a:cxn ang="T8">
                      <a:pos x="T0" y="T1"/>
                    </a:cxn>
                    <a:cxn ang="T9">
                      <a:pos x="T2" y="T3"/>
                    </a:cxn>
                    <a:cxn ang="T10">
                      <a:pos x="T4" y="T5"/>
                    </a:cxn>
                    <a:cxn ang="T11">
                      <a:pos x="T6" y="T7"/>
                    </a:cxn>
                  </a:cxnLst>
                  <a:rect l="T12" t="T13" r="T14" b="T15"/>
                  <a:pathLst>
                    <a:path w="94" h="175">
                      <a:moveTo>
                        <a:pt x="94" y="97"/>
                      </a:moveTo>
                      <a:lnTo>
                        <a:pt x="0" y="0"/>
                      </a:lnTo>
                      <a:lnTo>
                        <a:pt x="49" y="175"/>
                      </a:lnTo>
                      <a:lnTo>
                        <a:pt x="94" y="9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60" name="Line 534"/>
                <p:cNvSpPr>
                  <a:spLocks noChangeShapeType="1"/>
                </p:cNvSpPr>
                <p:nvPr/>
              </p:nvSpPr>
              <p:spPr bwMode="gray">
                <a:xfrm flipH="1" flipV="1">
                  <a:off x="2255" y="2904"/>
                  <a:ext cx="137" cy="17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61" name="Line 535"/>
                <p:cNvSpPr>
                  <a:spLocks noChangeShapeType="1"/>
                </p:cNvSpPr>
                <p:nvPr/>
              </p:nvSpPr>
              <p:spPr bwMode="gray">
                <a:xfrm flipV="1">
                  <a:off x="2191" y="2904"/>
                  <a:ext cx="64" cy="9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62" name="Line 536"/>
                <p:cNvSpPr>
                  <a:spLocks noChangeShapeType="1"/>
                </p:cNvSpPr>
                <p:nvPr/>
              </p:nvSpPr>
              <p:spPr bwMode="gray">
                <a:xfrm flipV="1">
                  <a:off x="948" y="3207"/>
                  <a:ext cx="71"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63" name="Line 537"/>
                <p:cNvSpPr>
                  <a:spLocks noChangeShapeType="1"/>
                </p:cNvSpPr>
                <p:nvPr/>
              </p:nvSpPr>
              <p:spPr bwMode="gray">
                <a:xfrm flipH="1">
                  <a:off x="1019" y="2911"/>
                  <a:ext cx="138" cy="29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64" name="Line 538"/>
                <p:cNvSpPr>
                  <a:spLocks noChangeShapeType="1"/>
                </p:cNvSpPr>
                <p:nvPr/>
              </p:nvSpPr>
              <p:spPr bwMode="gray">
                <a:xfrm flipH="1" flipV="1">
                  <a:off x="675" y="3207"/>
                  <a:ext cx="137" cy="1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65" name="Freeform 539"/>
                <p:cNvSpPr>
                  <a:spLocks/>
                </p:cNvSpPr>
                <p:nvPr/>
              </p:nvSpPr>
              <p:spPr bwMode="gray">
                <a:xfrm>
                  <a:off x="1157" y="2812"/>
                  <a:ext cx="134" cy="99"/>
                </a:xfrm>
                <a:custGeom>
                  <a:avLst/>
                  <a:gdLst>
                    <a:gd name="T0" fmla="*/ 93 w 93"/>
                    <a:gd name="T1" fmla="*/ 0 h 60"/>
                    <a:gd name="T2" fmla="*/ 196 w 93"/>
                    <a:gd name="T3" fmla="*/ 160 h 60"/>
                    <a:gd name="T4" fmla="*/ 0 w 93"/>
                    <a:gd name="T5" fmla="*/ 160 h 60"/>
                    <a:gd name="T6" fmla="*/ 93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44" y="0"/>
                      </a:moveTo>
                      <a:lnTo>
                        <a:pt x="93" y="60"/>
                      </a:lnTo>
                      <a:lnTo>
                        <a:pt x="0" y="60"/>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66" name="Freeform 540"/>
                <p:cNvSpPr>
                  <a:spLocks/>
                </p:cNvSpPr>
                <p:nvPr/>
              </p:nvSpPr>
              <p:spPr bwMode="gray">
                <a:xfrm>
                  <a:off x="1222" y="2798"/>
                  <a:ext cx="142" cy="113"/>
                </a:xfrm>
                <a:custGeom>
                  <a:avLst/>
                  <a:gdLst>
                    <a:gd name="T0" fmla="*/ 209 w 98"/>
                    <a:gd name="T1" fmla="*/ 0 h 69"/>
                    <a:gd name="T2" fmla="*/ 0 w 98"/>
                    <a:gd name="T3" fmla="*/ 25 h 69"/>
                    <a:gd name="T4" fmla="*/ 105 w 98"/>
                    <a:gd name="T5" fmla="*/ 185 h 69"/>
                    <a:gd name="T6" fmla="*/ 209 w 98"/>
                    <a:gd name="T7" fmla="*/ 0 h 69"/>
                    <a:gd name="T8" fmla="*/ 0 60000 65536"/>
                    <a:gd name="T9" fmla="*/ 0 60000 65536"/>
                    <a:gd name="T10" fmla="*/ 0 60000 65536"/>
                    <a:gd name="T11" fmla="*/ 0 60000 65536"/>
                    <a:gd name="T12" fmla="*/ 0 w 98"/>
                    <a:gd name="T13" fmla="*/ 0 h 69"/>
                    <a:gd name="T14" fmla="*/ 98 w 98"/>
                    <a:gd name="T15" fmla="*/ 69 h 69"/>
                  </a:gdLst>
                  <a:ahLst/>
                  <a:cxnLst>
                    <a:cxn ang="T8">
                      <a:pos x="T0" y="T1"/>
                    </a:cxn>
                    <a:cxn ang="T9">
                      <a:pos x="T2" y="T3"/>
                    </a:cxn>
                    <a:cxn ang="T10">
                      <a:pos x="T4" y="T5"/>
                    </a:cxn>
                    <a:cxn ang="T11">
                      <a:pos x="T6" y="T7"/>
                    </a:cxn>
                  </a:cxnLst>
                  <a:rect l="T12" t="T13" r="T14" b="T15"/>
                  <a:pathLst>
                    <a:path w="98" h="69">
                      <a:moveTo>
                        <a:pt x="98" y="0"/>
                      </a:moveTo>
                      <a:lnTo>
                        <a:pt x="0" y="9"/>
                      </a:lnTo>
                      <a:lnTo>
                        <a:pt x="49" y="69"/>
                      </a:lnTo>
                      <a:lnTo>
                        <a:pt x="98"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67" name="Line 541"/>
                <p:cNvSpPr>
                  <a:spLocks noChangeShapeType="1"/>
                </p:cNvSpPr>
                <p:nvPr/>
              </p:nvSpPr>
              <p:spPr bwMode="gray">
                <a:xfrm flipH="1" flipV="1">
                  <a:off x="1774" y="2534"/>
                  <a:ext cx="138" cy="15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68" name="Line 542"/>
                <p:cNvSpPr>
                  <a:spLocks noChangeShapeType="1"/>
                </p:cNvSpPr>
                <p:nvPr/>
              </p:nvSpPr>
              <p:spPr bwMode="gray">
                <a:xfrm flipV="1">
                  <a:off x="1703" y="2534"/>
                  <a:ext cx="71" cy="12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69" name="Line 543"/>
                <p:cNvSpPr>
                  <a:spLocks noChangeShapeType="1"/>
                </p:cNvSpPr>
                <p:nvPr/>
              </p:nvSpPr>
              <p:spPr bwMode="gray">
                <a:xfrm flipH="1">
                  <a:off x="1222" y="2798"/>
                  <a:ext cx="142" cy="1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70" name="Line 544"/>
                <p:cNvSpPr>
                  <a:spLocks noChangeShapeType="1"/>
                </p:cNvSpPr>
                <p:nvPr/>
              </p:nvSpPr>
              <p:spPr bwMode="gray">
                <a:xfrm flipV="1">
                  <a:off x="1157" y="2812"/>
                  <a:ext cx="63" cy="9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71" name="Freeform 545"/>
                <p:cNvSpPr>
                  <a:spLocks/>
                </p:cNvSpPr>
                <p:nvPr/>
              </p:nvSpPr>
              <p:spPr bwMode="gray">
                <a:xfrm>
                  <a:off x="2327" y="3078"/>
                  <a:ext cx="134" cy="189"/>
                </a:xfrm>
                <a:custGeom>
                  <a:avLst/>
                  <a:gdLst>
                    <a:gd name="T0" fmla="*/ 93 w 93"/>
                    <a:gd name="T1" fmla="*/ 0 h 115"/>
                    <a:gd name="T2" fmla="*/ 196 w 93"/>
                    <a:gd name="T3" fmla="*/ 311 h 115"/>
                    <a:gd name="T4" fmla="*/ 0 w 93"/>
                    <a:gd name="T5" fmla="*/ 87 h 115"/>
                    <a:gd name="T6" fmla="*/ 93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115"/>
                      </a:lnTo>
                      <a:lnTo>
                        <a:pt x="0" y="32"/>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72" name="Freeform 546"/>
                <p:cNvSpPr>
                  <a:spLocks/>
                </p:cNvSpPr>
                <p:nvPr/>
              </p:nvSpPr>
              <p:spPr bwMode="gray">
                <a:xfrm>
                  <a:off x="2392" y="3078"/>
                  <a:ext cx="143" cy="189"/>
                </a:xfrm>
                <a:custGeom>
                  <a:avLst/>
                  <a:gdLst>
                    <a:gd name="T0" fmla="*/ 209 w 99"/>
                    <a:gd name="T1" fmla="*/ 235 h 115"/>
                    <a:gd name="T2" fmla="*/ 0 w 99"/>
                    <a:gd name="T3" fmla="*/ 0 h 115"/>
                    <a:gd name="T4" fmla="*/ 103 w 99"/>
                    <a:gd name="T5" fmla="*/ 311 h 115"/>
                    <a:gd name="T6" fmla="*/ 209 w 99"/>
                    <a:gd name="T7" fmla="*/ 235 h 115"/>
                    <a:gd name="T8" fmla="*/ 0 60000 65536"/>
                    <a:gd name="T9" fmla="*/ 0 60000 65536"/>
                    <a:gd name="T10" fmla="*/ 0 60000 65536"/>
                    <a:gd name="T11" fmla="*/ 0 60000 65536"/>
                    <a:gd name="T12" fmla="*/ 0 w 99"/>
                    <a:gd name="T13" fmla="*/ 0 h 115"/>
                    <a:gd name="T14" fmla="*/ 99 w 99"/>
                    <a:gd name="T15" fmla="*/ 115 h 115"/>
                  </a:gdLst>
                  <a:ahLst/>
                  <a:cxnLst>
                    <a:cxn ang="T8">
                      <a:pos x="T0" y="T1"/>
                    </a:cxn>
                    <a:cxn ang="T9">
                      <a:pos x="T2" y="T3"/>
                    </a:cxn>
                    <a:cxn ang="T10">
                      <a:pos x="T4" y="T5"/>
                    </a:cxn>
                    <a:cxn ang="T11">
                      <a:pos x="T6" y="T7"/>
                    </a:cxn>
                  </a:cxnLst>
                  <a:rect l="T12" t="T13" r="T14" b="T15"/>
                  <a:pathLst>
                    <a:path w="99" h="115">
                      <a:moveTo>
                        <a:pt x="99" y="87"/>
                      </a:moveTo>
                      <a:lnTo>
                        <a:pt x="0" y="0"/>
                      </a:lnTo>
                      <a:lnTo>
                        <a:pt x="49" y="115"/>
                      </a:lnTo>
                      <a:lnTo>
                        <a:pt x="99" y="8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73" name="Line 547"/>
                <p:cNvSpPr>
                  <a:spLocks noChangeShapeType="1"/>
                </p:cNvSpPr>
                <p:nvPr/>
              </p:nvSpPr>
              <p:spPr bwMode="gray">
                <a:xfrm>
                  <a:off x="2392" y="3078"/>
                  <a:ext cx="7" cy="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74" name="Line 548"/>
                <p:cNvSpPr>
                  <a:spLocks noChangeShapeType="1"/>
                </p:cNvSpPr>
                <p:nvPr/>
              </p:nvSpPr>
              <p:spPr bwMode="gray">
                <a:xfrm flipH="1" flipV="1">
                  <a:off x="2392" y="3078"/>
                  <a:ext cx="143" cy="14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75" name="Line 549"/>
                <p:cNvSpPr>
                  <a:spLocks noChangeShapeType="1"/>
                </p:cNvSpPr>
                <p:nvPr/>
              </p:nvSpPr>
              <p:spPr bwMode="gray">
                <a:xfrm flipH="1">
                  <a:off x="2327" y="3078"/>
                  <a:ext cx="63" cy="5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76" name="Freeform 550"/>
                <p:cNvSpPr>
                  <a:spLocks/>
                </p:cNvSpPr>
                <p:nvPr/>
              </p:nvSpPr>
              <p:spPr bwMode="gray">
                <a:xfrm>
                  <a:off x="1845" y="2693"/>
                  <a:ext cx="138" cy="272"/>
                </a:xfrm>
                <a:custGeom>
                  <a:avLst/>
                  <a:gdLst>
                    <a:gd name="T0" fmla="*/ 96 w 94"/>
                    <a:gd name="T1" fmla="*/ 0 h 165"/>
                    <a:gd name="T2" fmla="*/ 200 w 94"/>
                    <a:gd name="T3" fmla="*/ 448 h 165"/>
                    <a:gd name="T4" fmla="*/ 0 w 94"/>
                    <a:gd name="T5" fmla="*/ 213 h 165"/>
                    <a:gd name="T6" fmla="*/ 96 w 94"/>
                    <a:gd name="T7" fmla="*/ 0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45" y="0"/>
                      </a:moveTo>
                      <a:lnTo>
                        <a:pt x="94" y="165"/>
                      </a:lnTo>
                      <a:lnTo>
                        <a:pt x="0" y="78"/>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77" name="Freeform 551"/>
                <p:cNvSpPr>
                  <a:spLocks/>
                </p:cNvSpPr>
                <p:nvPr/>
              </p:nvSpPr>
              <p:spPr bwMode="gray">
                <a:xfrm>
                  <a:off x="1912" y="2693"/>
                  <a:ext cx="135" cy="272"/>
                </a:xfrm>
                <a:custGeom>
                  <a:avLst/>
                  <a:gdLst>
                    <a:gd name="T0" fmla="*/ 199 w 93"/>
                    <a:gd name="T1" fmla="*/ 260 h 165"/>
                    <a:gd name="T2" fmla="*/ 0 w 93"/>
                    <a:gd name="T3" fmla="*/ 0 h 165"/>
                    <a:gd name="T4" fmla="*/ 105 w 93"/>
                    <a:gd name="T5" fmla="*/ 448 h 165"/>
                    <a:gd name="T6" fmla="*/ 199 w 93"/>
                    <a:gd name="T7" fmla="*/ 260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93" y="96"/>
                      </a:moveTo>
                      <a:lnTo>
                        <a:pt x="0" y="0"/>
                      </a:lnTo>
                      <a:lnTo>
                        <a:pt x="49" y="165"/>
                      </a:lnTo>
                      <a:lnTo>
                        <a:pt x="93" y="9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78" name="Line 552"/>
                <p:cNvSpPr>
                  <a:spLocks noChangeShapeType="1"/>
                </p:cNvSpPr>
                <p:nvPr/>
              </p:nvSpPr>
              <p:spPr bwMode="gray">
                <a:xfrm flipH="1" flipV="1">
                  <a:off x="1912" y="2693"/>
                  <a:ext cx="135" cy="15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79" name="Line 553"/>
                <p:cNvSpPr>
                  <a:spLocks noChangeShapeType="1"/>
                </p:cNvSpPr>
                <p:nvPr/>
              </p:nvSpPr>
              <p:spPr bwMode="gray">
                <a:xfrm flipV="1">
                  <a:off x="1845" y="2693"/>
                  <a:ext cx="67" cy="12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80" name="Freeform 554"/>
                <p:cNvSpPr>
                  <a:spLocks/>
                </p:cNvSpPr>
                <p:nvPr/>
              </p:nvSpPr>
              <p:spPr bwMode="gray">
                <a:xfrm>
                  <a:off x="1502" y="2594"/>
                  <a:ext cx="135" cy="233"/>
                </a:xfrm>
                <a:custGeom>
                  <a:avLst/>
                  <a:gdLst>
                    <a:gd name="T0" fmla="*/ 94 w 93"/>
                    <a:gd name="T1" fmla="*/ 0 h 142"/>
                    <a:gd name="T2" fmla="*/ 199 w 93"/>
                    <a:gd name="T3" fmla="*/ 382 h 142"/>
                    <a:gd name="T4" fmla="*/ 0 w 93"/>
                    <a:gd name="T5" fmla="*/ 272 h 142"/>
                    <a:gd name="T6" fmla="*/ 94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4" y="0"/>
                      </a:moveTo>
                      <a:lnTo>
                        <a:pt x="93" y="142"/>
                      </a:lnTo>
                      <a:lnTo>
                        <a:pt x="0" y="101"/>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81" name="Freeform 555"/>
                <p:cNvSpPr>
                  <a:spLocks/>
                </p:cNvSpPr>
                <p:nvPr/>
              </p:nvSpPr>
              <p:spPr bwMode="gray">
                <a:xfrm>
                  <a:off x="1565" y="2594"/>
                  <a:ext cx="138" cy="233"/>
                </a:xfrm>
                <a:custGeom>
                  <a:avLst/>
                  <a:gdLst>
                    <a:gd name="T0" fmla="*/ 200 w 94"/>
                    <a:gd name="T1" fmla="*/ 110 h 142"/>
                    <a:gd name="T2" fmla="*/ 0 w 94"/>
                    <a:gd name="T3" fmla="*/ 0 h 142"/>
                    <a:gd name="T4" fmla="*/ 103 w 94"/>
                    <a:gd name="T5" fmla="*/ 382 h 142"/>
                    <a:gd name="T6" fmla="*/ 200 w 94"/>
                    <a:gd name="T7" fmla="*/ 11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41"/>
                      </a:moveTo>
                      <a:lnTo>
                        <a:pt x="0" y="0"/>
                      </a:lnTo>
                      <a:lnTo>
                        <a:pt x="49" y="142"/>
                      </a:lnTo>
                      <a:lnTo>
                        <a:pt x="94" y="41"/>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82" name="Line 556"/>
                <p:cNvSpPr>
                  <a:spLocks noChangeShapeType="1"/>
                </p:cNvSpPr>
                <p:nvPr/>
              </p:nvSpPr>
              <p:spPr bwMode="gray">
                <a:xfrm flipV="1">
                  <a:off x="1502" y="2594"/>
                  <a:ext cx="63" cy="16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83" name="Line 557"/>
                <p:cNvSpPr>
                  <a:spLocks noChangeShapeType="1"/>
                </p:cNvSpPr>
                <p:nvPr/>
              </p:nvSpPr>
              <p:spPr bwMode="gray">
                <a:xfrm flipH="1" flipV="1">
                  <a:off x="812" y="3222"/>
                  <a:ext cx="137"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84" name="Line 558"/>
                <p:cNvSpPr>
                  <a:spLocks noChangeShapeType="1"/>
                </p:cNvSpPr>
                <p:nvPr/>
              </p:nvSpPr>
              <p:spPr bwMode="gray">
                <a:xfrm flipV="1">
                  <a:off x="2463" y="3222"/>
                  <a:ext cx="72" cy="4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85" name="Freeform 559"/>
                <p:cNvSpPr>
                  <a:spLocks/>
                </p:cNvSpPr>
                <p:nvPr/>
              </p:nvSpPr>
              <p:spPr bwMode="gray">
                <a:xfrm>
                  <a:off x="1983" y="2851"/>
                  <a:ext cx="135" cy="251"/>
                </a:xfrm>
                <a:custGeom>
                  <a:avLst/>
                  <a:gdLst>
                    <a:gd name="T0" fmla="*/ 94 w 93"/>
                    <a:gd name="T1" fmla="*/ 0 h 152"/>
                    <a:gd name="T2" fmla="*/ 199 w 93"/>
                    <a:gd name="T3" fmla="*/ 414 h 152"/>
                    <a:gd name="T4" fmla="*/ 0 w 93"/>
                    <a:gd name="T5" fmla="*/ 188 h 152"/>
                    <a:gd name="T6" fmla="*/ 94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4" y="0"/>
                      </a:moveTo>
                      <a:lnTo>
                        <a:pt x="93" y="152"/>
                      </a:lnTo>
                      <a:lnTo>
                        <a:pt x="0" y="69"/>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86" name="Freeform 560"/>
                <p:cNvSpPr>
                  <a:spLocks/>
                </p:cNvSpPr>
                <p:nvPr/>
              </p:nvSpPr>
              <p:spPr bwMode="gray">
                <a:xfrm>
                  <a:off x="2047" y="2851"/>
                  <a:ext cx="142" cy="251"/>
                </a:xfrm>
                <a:custGeom>
                  <a:avLst/>
                  <a:gdLst>
                    <a:gd name="T0" fmla="*/ 209 w 98"/>
                    <a:gd name="T1" fmla="*/ 251 h 152"/>
                    <a:gd name="T2" fmla="*/ 0 w 98"/>
                    <a:gd name="T3" fmla="*/ 0 h 152"/>
                    <a:gd name="T4" fmla="*/ 105 w 98"/>
                    <a:gd name="T5" fmla="*/ 414 h 152"/>
                    <a:gd name="T6" fmla="*/ 209 w 98"/>
                    <a:gd name="T7" fmla="*/ 251 h 152"/>
                    <a:gd name="T8" fmla="*/ 0 60000 65536"/>
                    <a:gd name="T9" fmla="*/ 0 60000 65536"/>
                    <a:gd name="T10" fmla="*/ 0 60000 65536"/>
                    <a:gd name="T11" fmla="*/ 0 60000 65536"/>
                    <a:gd name="T12" fmla="*/ 0 w 98"/>
                    <a:gd name="T13" fmla="*/ 0 h 152"/>
                    <a:gd name="T14" fmla="*/ 98 w 98"/>
                    <a:gd name="T15" fmla="*/ 152 h 152"/>
                  </a:gdLst>
                  <a:ahLst/>
                  <a:cxnLst>
                    <a:cxn ang="T8">
                      <a:pos x="T0" y="T1"/>
                    </a:cxn>
                    <a:cxn ang="T9">
                      <a:pos x="T2" y="T3"/>
                    </a:cxn>
                    <a:cxn ang="T10">
                      <a:pos x="T4" y="T5"/>
                    </a:cxn>
                    <a:cxn ang="T11">
                      <a:pos x="T6" y="T7"/>
                    </a:cxn>
                  </a:cxnLst>
                  <a:rect l="T12" t="T13" r="T14" b="T15"/>
                  <a:pathLst>
                    <a:path w="98" h="152">
                      <a:moveTo>
                        <a:pt x="98" y="92"/>
                      </a:moveTo>
                      <a:lnTo>
                        <a:pt x="0" y="0"/>
                      </a:lnTo>
                      <a:lnTo>
                        <a:pt x="49" y="152"/>
                      </a:lnTo>
                      <a:lnTo>
                        <a:pt x="98" y="92"/>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87" name="Line 561"/>
                <p:cNvSpPr>
                  <a:spLocks noChangeShapeType="1"/>
                </p:cNvSpPr>
                <p:nvPr/>
              </p:nvSpPr>
              <p:spPr bwMode="gray">
                <a:xfrm flipH="1" flipV="1">
                  <a:off x="2047" y="2851"/>
                  <a:ext cx="142" cy="152"/>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88" name="Line 562"/>
                <p:cNvSpPr>
                  <a:spLocks noChangeShapeType="1"/>
                </p:cNvSpPr>
                <p:nvPr/>
              </p:nvSpPr>
              <p:spPr bwMode="gray">
                <a:xfrm flipV="1">
                  <a:off x="1983" y="2851"/>
                  <a:ext cx="64" cy="11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89" name="Freeform 563"/>
                <p:cNvSpPr>
                  <a:spLocks/>
                </p:cNvSpPr>
                <p:nvPr/>
              </p:nvSpPr>
              <p:spPr bwMode="gray">
                <a:xfrm>
                  <a:off x="1293" y="2798"/>
                  <a:ext cx="137" cy="137"/>
                </a:xfrm>
                <a:custGeom>
                  <a:avLst/>
                  <a:gdLst>
                    <a:gd name="T0" fmla="*/ 103 w 94"/>
                    <a:gd name="T1" fmla="*/ 0 h 83"/>
                    <a:gd name="T2" fmla="*/ 200 w 94"/>
                    <a:gd name="T3" fmla="*/ 223 h 83"/>
                    <a:gd name="T4" fmla="*/ 0 w 94"/>
                    <a:gd name="T5" fmla="*/ 185 h 83"/>
                    <a:gd name="T6" fmla="*/ 103 w 94"/>
                    <a:gd name="T7" fmla="*/ 0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49" y="0"/>
                      </a:moveTo>
                      <a:lnTo>
                        <a:pt x="94" y="83"/>
                      </a:lnTo>
                      <a:lnTo>
                        <a:pt x="0" y="69"/>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90" name="Freeform 564"/>
                <p:cNvSpPr>
                  <a:spLocks/>
                </p:cNvSpPr>
                <p:nvPr/>
              </p:nvSpPr>
              <p:spPr bwMode="gray">
                <a:xfrm>
                  <a:off x="1364" y="2761"/>
                  <a:ext cx="138" cy="174"/>
                </a:xfrm>
                <a:custGeom>
                  <a:avLst/>
                  <a:gdLst>
                    <a:gd name="T0" fmla="*/ 200 w 94"/>
                    <a:gd name="T1" fmla="*/ 0 h 106"/>
                    <a:gd name="T2" fmla="*/ 0 w 94"/>
                    <a:gd name="T3" fmla="*/ 62 h 106"/>
                    <a:gd name="T4" fmla="*/ 96 w 94"/>
                    <a:gd name="T5" fmla="*/ 286 h 106"/>
                    <a:gd name="T6" fmla="*/ 200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0"/>
                      </a:moveTo>
                      <a:lnTo>
                        <a:pt x="0" y="23"/>
                      </a:lnTo>
                      <a:lnTo>
                        <a:pt x="45" y="106"/>
                      </a:lnTo>
                      <a:lnTo>
                        <a:pt x="9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91" name="Line 565"/>
                <p:cNvSpPr>
                  <a:spLocks noChangeShapeType="1"/>
                </p:cNvSpPr>
                <p:nvPr/>
              </p:nvSpPr>
              <p:spPr bwMode="gray">
                <a:xfrm flipH="1">
                  <a:off x="1364" y="2761"/>
                  <a:ext cx="138"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92" name="Freeform 566"/>
                <p:cNvSpPr>
                  <a:spLocks/>
                </p:cNvSpPr>
                <p:nvPr/>
              </p:nvSpPr>
              <p:spPr bwMode="gray">
                <a:xfrm>
                  <a:off x="2118" y="3003"/>
                  <a:ext cx="137" cy="195"/>
                </a:xfrm>
                <a:custGeom>
                  <a:avLst/>
                  <a:gdLst>
                    <a:gd name="T0" fmla="*/ 103 w 94"/>
                    <a:gd name="T1" fmla="*/ 0 h 119"/>
                    <a:gd name="T2" fmla="*/ 200 w 94"/>
                    <a:gd name="T3" fmla="*/ 323 h 119"/>
                    <a:gd name="T4" fmla="*/ 0 w 94"/>
                    <a:gd name="T5" fmla="*/ 163 h 119"/>
                    <a:gd name="T6" fmla="*/ 103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60"/>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93" name="Freeform 567"/>
                <p:cNvSpPr>
                  <a:spLocks/>
                </p:cNvSpPr>
                <p:nvPr/>
              </p:nvSpPr>
              <p:spPr bwMode="gray">
                <a:xfrm>
                  <a:off x="2191" y="3003"/>
                  <a:ext cx="137" cy="195"/>
                </a:xfrm>
                <a:custGeom>
                  <a:avLst/>
                  <a:gdLst>
                    <a:gd name="T0" fmla="*/ 200 w 94"/>
                    <a:gd name="T1" fmla="*/ 211 h 119"/>
                    <a:gd name="T2" fmla="*/ 0 w 94"/>
                    <a:gd name="T3" fmla="*/ 0 h 119"/>
                    <a:gd name="T4" fmla="*/ 96 w 94"/>
                    <a:gd name="T5" fmla="*/ 323 h 119"/>
                    <a:gd name="T6" fmla="*/ 200 w 94"/>
                    <a:gd name="T7" fmla="*/ 211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78"/>
                      </a:moveTo>
                      <a:lnTo>
                        <a:pt x="0" y="0"/>
                      </a:lnTo>
                      <a:lnTo>
                        <a:pt x="45" y="119"/>
                      </a:lnTo>
                      <a:lnTo>
                        <a:pt x="94" y="7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94" name="Freeform 568"/>
                <p:cNvSpPr>
                  <a:spLocks/>
                </p:cNvSpPr>
                <p:nvPr/>
              </p:nvSpPr>
              <p:spPr bwMode="gray">
                <a:xfrm>
                  <a:off x="1637" y="2662"/>
                  <a:ext cx="137" cy="304"/>
                </a:xfrm>
                <a:custGeom>
                  <a:avLst/>
                  <a:gdLst>
                    <a:gd name="T0" fmla="*/ 96 w 94"/>
                    <a:gd name="T1" fmla="*/ 0 h 184"/>
                    <a:gd name="T2" fmla="*/ 200 w 94"/>
                    <a:gd name="T3" fmla="*/ 499 h 184"/>
                    <a:gd name="T4" fmla="*/ 0 w 94"/>
                    <a:gd name="T5" fmla="*/ 273 h 184"/>
                    <a:gd name="T6" fmla="*/ 96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01"/>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95" name="Freeform 569"/>
                <p:cNvSpPr>
                  <a:spLocks/>
                </p:cNvSpPr>
                <p:nvPr/>
              </p:nvSpPr>
              <p:spPr bwMode="gray">
                <a:xfrm>
                  <a:off x="1703" y="2662"/>
                  <a:ext cx="142" cy="304"/>
                </a:xfrm>
                <a:custGeom>
                  <a:avLst/>
                  <a:gdLst>
                    <a:gd name="T0" fmla="*/ 209 w 98"/>
                    <a:gd name="T1" fmla="*/ 263 h 184"/>
                    <a:gd name="T2" fmla="*/ 0 w 98"/>
                    <a:gd name="T3" fmla="*/ 0 h 184"/>
                    <a:gd name="T4" fmla="*/ 105 w 98"/>
                    <a:gd name="T5" fmla="*/ 499 h 184"/>
                    <a:gd name="T6" fmla="*/ 209 w 98"/>
                    <a:gd name="T7" fmla="*/ 263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98" y="97"/>
                      </a:moveTo>
                      <a:lnTo>
                        <a:pt x="0" y="0"/>
                      </a:lnTo>
                      <a:lnTo>
                        <a:pt x="49" y="184"/>
                      </a:lnTo>
                      <a:lnTo>
                        <a:pt x="98" y="9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596" name="Line 570"/>
                <p:cNvSpPr>
                  <a:spLocks noChangeShapeType="1"/>
                </p:cNvSpPr>
                <p:nvPr/>
              </p:nvSpPr>
              <p:spPr bwMode="gray">
                <a:xfrm flipH="1" flipV="1">
                  <a:off x="2191" y="3003"/>
                  <a:ext cx="137" cy="12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97" name="Line 571"/>
                <p:cNvSpPr>
                  <a:spLocks noChangeShapeType="1"/>
                </p:cNvSpPr>
                <p:nvPr/>
              </p:nvSpPr>
              <p:spPr bwMode="gray">
                <a:xfrm flipV="1">
                  <a:off x="2118" y="3003"/>
                  <a:ext cx="71" cy="9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98" name="Line 572"/>
                <p:cNvSpPr>
                  <a:spLocks noChangeShapeType="1"/>
                </p:cNvSpPr>
                <p:nvPr/>
              </p:nvSpPr>
              <p:spPr bwMode="gray">
                <a:xfrm flipV="1">
                  <a:off x="1637" y="2662"/>
                  <a:ext cx="66" cy="16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599" name="Freeform 573"/>
                <p:cNvSpPr>
                  <a:spLocks/>
                </p:cNvSpPr>
                <p:nvPr/>
              </p:nvSpPr>
              <p:spPr bwMode="gray">
                <a:xfrm>
                  <a:off x="1085" y="2911"/>
                  <a:ext cx="137" cy="371"/>
                </a:xfrm>
                <a:custGeom>
                  <a:avLst/>
                  <a:gdLst>
                    <a:gd name="T0" fmla="*/ 105 w 93"/>
                    <a:gd name="T1" fmla="*/ 0 h 225"/>
                    <a:gd name="T2" fmla="*/ 199 w 93"/>
                    <a:gd name="T3" fmla="*/ 612 h 225"/>
                    <a:gd name="T4" fmla="*/ 0 w 93"/>
                    <a:gd name="T5" fmla="*/ 587 h 225"/>
                    <a:gd name="T6" fmla="*/ 105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9" y="0"/>
                      </a:moveTo>
                      <a:lnTo>
                        <a:pt x="93" y="225"/>
                      </a:lnTo>
                      <a:lnTo>
                        <a:pt x="0" y="216"/>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00" name="Freeform 574"/>
                <p:cNvSpPr>
                  <a:spLocks/>
                </p:cNvSpPr>
                <p:nvPr/>
              </p:nvSpPr>
              <p:spPr bwMode="gray">
                <a:xfrm>
                  <a:off x="1157" y="2911"/>
                  <a:ext cx="134" cy="371"/>
                </a:xfrm>
                <a:custGeom>
                  <a:avLst/>
                  <a:gdLst>
                    <a:gd name="T0" fmla="*/ 196 w 93"/>
                    <a:gd name="T1" fmla="*/ 0 h 225"/>
                    <a:gd name="T2" fmla="*/ 0 w 93"/>
                    <a:gd name="T3" fmla="*/ 0 h 225"/>
                    <a:gd name="T4" fmla="*/ 93 w 93"/>
                    <a:gd name="T5" fmla="*/ 612 h 225"/>
                    <a:gd name="T6" fmla="*/ 196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0"/>
                      </a:lnTo>
                      <a:lnTo>
                        <a:pt x="44" y="225"/>
                      </a:lnTo>
                      <a:lnTo>
                        <a:pt x="93"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01" name="Line 575"/>
                <p:cNvSpPr>
                  <a:spLocks noChangeShapeType="1"/>
                </p:cNvSpPr>
                <p:nvPr/>
              </p:nvSpPr>
              <p:spPr bwMode="gray">
                <a:xfrm flipH="1" flipV="1">
                  <a:off x="948" y="3245"/>
                  <a:ext cx="137"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02" name="Line 576"/>
                <p:cNvSpPr>
                  <a:spLocks noChangeShapeType="1"/>
                </p:cNvSpPr>
                <p:nvPr/>
              </p:nvSpPr>
              <p:spPr bwMode="gray">
                <a:xfrm flipH="1" flipV="1">
                  <a:off x="1157" y="2911"/>
                  <a:ext cx="4" cy="35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03" name="Line 577"/>
                <p:cNvSpPr>
                  <a:spLocks noChangeShapeType="1"/>
                </p:cNvSpPr>
                <p:nvPr/>
              </p:nvSpPr>
              <p:spPr bwMode="gray">
                <a:xfrm flipH="1">
                  <a:off x="1157" y="2911"/>
                  <a:ext cx="134" cy="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04" name="Freeform 578"/>
                <p:cNvSpPr>
                  <a:spLocks/>
                </p:cNvSpPr>
                <p:nvPr/>
              </p:nvSpPr>
              <p:spPr bwMode="gray">
                <a:xfrm>
                  <a:off x="1774" y="2821"/>
                  <a:ext cx="138" cy="257"/>
                </a:xfrm>
                <a:custGeom>
                  <a:avLst/>
                  <a:gdLst>
                    <a:gd name="T0" fmla="*/ 103 w 94"/>
                    <a:gd name="T1" fmla="*/ 0 h 156"/>
                    <a:gd name="T2" fmla="*/ 200 w 94"/>
                    <a:gd name="T3" fmla="*/ 423 h 156"/>
                    <a:gd name="T4" fmla="*/ 0 w 94"/>
                    <a:gd name="T5" fmla="*/ 236 h 156"/>
                    <a:gd name="T6" fmla="*/ 103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9" y="0"/>
                      </a:moveTo>
                      <a:lnTo>
                        <a:pt x="94" y="156"/>
                      </a:lnTo>
                      <a:lnTo>
                        <a:pt x="0" y="87"/>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05" name="Freeform 579"/>
                <p:cNvSpPr>
                  <a:spLocks/>
                </p:cNvSpPr>
                <p:nvPr/>
              </p:nvSpPr>
              <p:spPr bwMode="gray">
                <a:xfrm>
                  <a:off x="1845" y="2821"/>
                  <a:ext cx="138" cy="257"/>
                </a:xfrm>
                <a:custGeom>
                  <a:avLst/>
                  <a:gdLst>
                    <a:gd name="T0" fmla="*/ 200 w 94"/>
                    <a:gd name="T1" fmla="*/ 236 h 156"/>
                    <a:gd name="T2" fmla="*/ 0 w 94"/>
                    <a:gd name="T3" fmla="*/ 0 h 156"/>
                    <a:gd name="T4" fmla="*/ 96 w 94"/>
                    <a:gd name="T5" fmla="*/ 423 h 156"/>
                    <a:gd name="T6" fmla="*/ 200 w 94"/>
                    <a:gd name="T7" fmla="*/ 236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87"/>
                      </a:moveTo>
                      <a:lnTo>
                        <a:pt x="0" y="0"/>
                      </a:lnTo>
                      <a:lnTo>
                        <a:pt x="45" y="156"/>
                      </a:lnTo>
                      <a:lnTo>
                        <a:pt x="94" y="87"/>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06" name="Freeform 580"/>
                <p:cNvSpPr>
                  <a:spLocks/>
                </p:cNvSpPr>
                <p:nvPr/>
              </p:nvSpPr>
              <p:spPr bwMode="gray">
                <a:xfrm>
                  <a:off x="2255" y="3129"/>
                  <a:ext cx="137" cy="173"/>
                </a:xfrm>
                <a:custGeom>
                  <a:avLst/>
                  <a:gdLst>
                    <a:gd name="T0" fmla="*/ 105 w 93"/>
                    <a:gd name="T1" fmla="*/ 0 h 106"/>
                    <a:gd name="T2" fmla="*/ 199 w 93"/>
                    <a:gd name="T3" fmla="*/ 289 h 106"/>
                    <a:gd name="T4" fmla="*/ 0 w 93"/>
                    <a:gd name="T5" fmla="*/ 112 h 106"/>
                    <a:gd name="T6" fmla="*/ 105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6"/>
                      </a:lnTo>
                      <a:lnTo>
                        <a:pt x="0" y="41"/>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07" name="Freeform 581"/>
                <p:cNvSpPr>
                  <a:spLocks/>
                </p:cNvSpPr>
                <p:nvPr/>
              </p:nvSpPr>
              <p:spPr bwMode="gray">
                <a:xfrm>
                  <a:off x="2327" y="3129"/>
                  <a:ext cx="134" cy="173"/>
                </a:xfrm>
                <a:custGeom>
                  <a:avLst/>
                  <a:gdLst>
                    <a:gd name="T0" fmla="*/ 196 w 93"/>
                    <a:gd name="T1" fmla="*/ 226 h 106"/>
                    <a:gd name="T2" fmla="*/ 0 w 93"/>
                    <a:gd name="T3" fmla="*/ 0 h 106"/>
                    <a:gd name="T4" fmla="*/ 93 w 93"/>
                    <a:gd name="T5" fmla="*/ 289 h 106"/>
                    <a:gd name="T6" fmla="*/ 196 w 93"/>
                    <a:gd name="T7" fmla="*/ 226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83"/>
                      </a:moveTo>
                      <a:lnTo>
                        <a:pt x="0" y="0"/>
                      </a:lnTo>
                      <a:lnTo>
                        <a:pt x="44" y="106"/>
                      </a:lnTo>
                      <a:lnTo>
                        <a:pt x="93" y="8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08" name="Line 582"/>
                <p:cNvSpPr>
                  <a:spLocks noChangeShapeType="1"/>
                </p:cNvSpPr>
                <p:nvPr/>
              </p:nvSpPr>
              <p:spPr bwMode="gray">
                <a:xfrm flipV="1">
                  <a:off x="1774" y="2821"/>
                  <a:ext cx="71" cy="14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09" name="Freeform 583"/>
                <p:cNvSpPr>
                  <a:spLocks/>
                </p:cNvSpPr>
                <p:nvPr/>
              </p:nvSpPr>
              <p:spPr bwMode="gray">
                <a:xfrm>
                  <a:off x="1429" y="2761"/>
                  <a:ext cx="134" cy="234"/>
                </a:xfrm>
                <a:custGeom>
                  <a:avLst/>
                  <a:gdLst>
                    <a:gd name="T0" fmla="*/ 105 w 93"/>
                    <a:gd name="T1" fmla="*/ 0 h 142"/>
                    <a:gd name="T2" fmla="*/ 199 w 93"/>
                    <a:gd name="T3" fmla="*/ 386 h 142"/>
                    <a:gd name="T4" fmla="*/ 0 w 93"/>
                    <a:gd name="T5" fmla="*/ 288 h 142"/>
                    <a:gd name="T6" fmla="*/ 105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9" y="0"/>
                      </a:moveTo>
                      <a:lnTo>
                        <a:pt x="93" y="142"/>
                      </a:lnTo>
                      <a:lnTo>
                        <a:pt x="0" y="106"/>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10" name="Freeform 584"/>
                <p:cNvSpPr>
                  <a:spLocks/>
                </p:cNvSpPr>
                <p:nvPr/>
              </p:nvSpPr>
              <p:spPr bwMode="gray">
                <a:xfrm>
                  <a:off x="1502" y="2761"/>
                  <a:ext cx="135" cy="234"/>
                </a:xfrm>
                <a:custGeom>
                  <a:avLst/>
                  <a:gdLst>
                    <a:gd name="T0" fmla="*/ 199 w 93"/>
                    <a:gd name="T1" fmla="*/ 112 h 142"/>
                    <a:gd name="T2" fmla="*/ 0 w 93"/>
                    <a:gd name="T3" fmla="*/ 0 h 142"/>
                    <a:gd name="T4" fmla="*/ 94 w 93"/>
                    <a:gd name="T5" fmla="*/ 386 h 142"/>
                    <a:gd name="T6" fmla="*/ 199 w 93"/>
                    <a:gd name="T7" fmla="*/ 112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93" y="41"/>
                      </a:moveTo>
                      <a:lnTo>
                        <a:pt x="0" y="0"/>
                      </a:lnTo>
                      <a:lnTo>
                        <a:pt x="44" y="142"/>
                      </a:lnTo>
                      <a:lnTo>
                        <a:pt x="93" y="41"/>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11" name="Line 585"/>
                <p:cNvSpPr>
                  <a:spLocks noChangeShapeType="1"/>
                </p:cNvSpPr>
                <p:nvPr/>
              </p:nvSpPr>
              <p:spPr bwMode="gray">
                <a:xfrm flipH="1" flipV="1">
                  <a:off x="2327" y="3129"/>
                  <a:ext cx="134" cy="1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12" name="Line 586"/>
                <p:cNvSpPr>
                  <a:spLocks noChangeShapeType="1"/>
                </p:cNvSpPr>
                <p:nvPr/>
              </p:nvSpPr>
              <p:spPr bwMode="gray">
                <a:xfrm flipH="1">
                  <a:off x="2255" y="3129"/>
                  <a:ext cx="72" cy="6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13" name="Line 587"/>
                <p:cNvSpPr>
                  <a:spLocks noChangeShapeType="1"/>
                </p:cNvSpPr>
                <p:nvPr/>
              </p:nvSpPr>
              <p:spPr bwMode="gray">
                <a:xfrm flipH="1" flipV="1">
                  <a:off x="1502" y="2761"/>
                  <a:ext cx="135" cy="6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14" name="Line 588"/>
                <p:cNvSpPr>
                  <a:spLocks noChangeShapeType="1"/>
                </p:cNvSpPr>
                <p:nvPr/>
              </p:nvSpPr>
              <p:spPr bwMode="gray">
                <a:xfrm flipV="1">
                  <a:off x="1429" y="2761"/>
                  <a:ext cx="71" cy="17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15" name="Freeform 589"/>
                <p:cNvSpPr>
                  <a:spLocks/>
                </p:cNvSpPr>
                <p:nvPr/>
              </p:nvSpPr>
              <p:spPr bwMode="gray">
                <a:xfrm>
                  <a:off x="1912" y="2965"/>
                  <a:ext cx="135" cy="340"/>
                </a:xfrm>
                <a:custGeom>
                  <a:avLst/>
                  <a:gdLst>
                    <a:gd name="T0" fmla="*/ 105 w 93"/>
                    <a:gd name="T1" fmla="*/ 0 h 207"/>
                    <a:gd name="T2" fmla="*/ 199 w 93"/>
                    <a:gd name="T3" fmla="*/ 562 h 207"/>
                    <a:gd name="T4" fmla="*/ 0 w 93"/>
                    <a:gd name="T5" fmla="*/ 188 h 207"/>
                    <a:gd name="T6" fmla="*/ 105 w 93"/>
                    <a:gd name="T7" fmla="*/ 0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49" y="0"/>
                      </a:moveTo>
                      <a:lnTo>
                        <a:pt x="93" y="207"/>
                      </a:lnTo>
                      <a:lnTo>
                        <a:pt x="0" y="69"/>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16" name="Freeform 590"/>
                <p:cNvSpPr>
                  <a:spLocks/>
                </p:cNvSpPr>
                <p:nvPr/>
              </p:nvSpPr>
              <p:spPr bwMode="gray">
                <a:xfrm>
                  <a:off x="1983" y="2965"/>
                  <a:ext cx="135" cy="340"/>
                </a:xfrm>
                <a:custGeom>
                  <a:avLst/>
                  <a:gdLst>
                    <a:gd name="T0" fmla="*/ 199 w 93"/>
                    <a:gd name="T1" fmla="*/ 226 h 207"/>
                    <a:gd name="T2" fmla="*/ 0 w 93"/>
                    <a:gd name="T3" fmla="*/ 0 h 207"/>
                    <a:gd name="T4" fmla="*/ 94 w 93"/>
                    <a:gd name="T5" fmla="*/ 562 h 207"/>
                    <a:gd name="T6" fmla="*/ 199 w 93"/>
                    <a:gd name="T7" fmla="*/ 226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93" y="83"/>
                      </a:moveTo>
                      <a:lnTo>
                        <a:pt x="0" y="0"/>
                      </a:lnTo>
                      <a:lnTo>
                        <a:pt x="44" y="207"/>
                      </a:lnTo>
                      <a:lnTo>
                        <a:pt x="93" y="8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17" name="Line 591"/>
                <p:cNvSpPr>
                  <a:spLocks noChangeShapeType="1"/>
                </p:cNvSpPr>
                <p:nvPr/>
              </p:nvSpPr>
              <p:spPr bwMode="gray">
                <a:xfrm flipV="1">
                  <a:off x="1912" y="2965"/>
                  <a:ext cx="71" cy="11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18" name="Freeform 592"/>
                <p:cNvSpPr>
                  <a:spLocks/>
                </p:cNvSpPr>
                <p:nvPr/>
              </p:nvSpPr>
              <p:spPr bwMode="gray">
                <a:xfrm>
                  <a:off x="1222" y="2911"/>
                  <a:ext cx="142" cy="394"/>
                </a:xfrm>
                <a:custGeom>
                  <a:avLst/>
                  <a:gdLst>
                    <a:gd name="T0" fmla="*/ 105 w 98"/>
                    <a:gd name="T1" fmla="*/ 0 h 239"/>
                    <a:gd name="T2" fmla="*/ 209 w 98"/>
                    <a:gd name="T3" fmla="*/ 650 h 239"/>
                    <a:gd name="T4" fmla="*/ 0 w 98"/>
                    <a:gd name="T5" fmla="*/ 612 h 239"/>
                    <a:gd name="T6" fmla="*/ 105 w 98"/>
                    <a:gd name="T7" fmla="*/ 0 h 239"/>
                    <a:gd name="T8" fmla="*/ 0 60000 65536"/>
                    <a:gd name="T9" fmla="*/ 0 60000 65536"/>
                    <a:gd name="T10" fmla="*/ 0 60000 65536"/>
                    <a:gd name="T11" fmla="*/ 0 60000 65536"/>
                    <a:gd name="T12" fmla="*/ 0 w 98"/>
                    <a:gd name="T13" fmla="*/ 0 h 239"/>
                    <a:gd name="T14" fmla="*/ 98 w 98"/>
                    <a:gd name="T15" fmla="*/ 239 h 239"/>
                  </a:gdLst>
                  <a:ahLst/>
                  <a:cxnLst>
                    <a:cxn ang="T8">
                      <a:pos x="T0" y="T1"/>
                    </a:cxn>
                    <a:cxn ang="T9">
                      <a:pos x="T2" y="T3"/>
                    </a:cxn>
                    <a:cxn ang="T10">
                      <a:pos x="T4" y="T5"/>
                    </a:cxn>
                    <a:cxn ang="T11">
                      <a:pos x="T6" y="T7"/>
                    </a:cxn>
                  </a:cxnLst>
                  <a:rect l="T12" t="T13" r="T14" b="T15"/>
                  <a:pathLst>
                    <a:path w="98" h="239">
                      <a:moveTo>
                        <a:pt x="49" y="0"/>
                      </a:moveTo>
                      <a:lnTo>
                        <a:pt x="98" y="239"/>
                      </a:lnTo>
                      <a:lnTo>
                        <a:pt x="0" y="225"/>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19" name="Freeform 593"/>
                <p:cNvSpPr>
                  <a:spLocks/>
                </p:cNvSpPr>
                <p:nvPr/>
              </p:nvSpPr>
              <p:spPr bwMode="gray">
                <a:xfrm>
                  <a:off x="1293" y="2911"/>
                  <a:ext cx="137" cy="394"/>
                </a:xfrm>
                <a:custGeom>
                  <a:avLst/>
                  <a:gdLst>
                    <a:gd name="T0" fmla="*/ 200 w 94"/>
                    <a:gd name="T1" fmla="*/ 38 h 239"/>
                    <a:gd name="T2" fmla="*/ 0 w 94"/>
                    <a:gd name="T3" fmla="*/ 0 h 239"/>
                    <a:gd name="T4" fmla="*/ 103 w 94"/>
                    <a:gd name="T5" fmla="*/ 650 h 239"/>
                    <a:gd name="T6" fmla="*/ 200 w 94"/>
                    <a:gd name="T7" fmla="*/ 38 h 239"/>
                    <a:gd name="T8" fmla="*/ 0 60000 65536"/>
                    <a:gd name="T9" fmla="*/ 0 60000 65536"/>
                    <a:gd name="T10" fmla="*/ 0 60000 65536"/>
                    <a:gd name="T11" fmla="*/ 0 60000 65536"/>
                    <a:gd name="T12" fmla="*/ 0 w 94"/>
                    <a:gd name="T13" fmla="*/ 0 h 239"/>
                    <a:gd name="T14" fmla="*/ 94 w 94"/>
                    <a:gd name="T15" fmla="*/ 239 h 239"/>
                  </a:gdLst>
                  <a:ahLst/>
                  <a:cxnLst>
                    <a:cxn ang="T8">
                      <a:pos x="T0" y="T1"/>
                    </a:cxn>
                    <a:cxn ang="T9">
                      <a:pos x="T2" y="T3"/>
                    </a:cxn>
                    <a:cxn ang="T10">
                      <a:pos x="T4" y="T5"/>
                    </a:cxn>
                    <a:cxn ang="T11">
                      <a:pos x="T6" y="T7"/>
                    </a:cxn>
                  </a:cxnLst>
                  <a:rect l="T12" t="T13" r="T14" b="T15"/>
                  <a:pathLst>
                    <a:path w="94" h="239">
                      <a:moveTo>
                        <a:pt x="94" y="14"/>
                      </a:moveTo>
                      <a:lnTo>
                        <a:pt x="0" y="0"/>
                      </a:lnTo>
                      <a:lnTo>
                        <a:pt x="49" y="239"/>
                      </a:lnTo>
                      <a:lnTo>
                        <a:pt x="94" y="14"/>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20" name="Line 594"/>
                <p:cNvSpPr>
                  <a:spLocks noChangeShapeType="1"/>
                </p:cNvSpPr>
                <p:nvPr/>
              </p:nvSpPr>
              <p:spPr bwMode="gray">
                <a:xfrm flipH="1" flipV="1">
                  <a:off x="1085" y="3267"/>
                  <a:ext cx="137" cy="15"/>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21" name="Line 595"/>
                <p:cNvSpPr>
                  <a:spLocks noChangeShapeType="1"/>
                </p:cNvSpPr>
                <p:nvPr/>
              </p:nvSpPr>
              <p:spPr bwMode="gray">
                <a:xfrm flipV="1">
                  <a:off x="2392" y="3267"/>
                  <a:ext cx="71"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22" name="Line 596"/>
                <p:cNvSpPr>
                  <a:spLocks noChangeShapeType="1"/>
                </p:cNvSpPr>
                <p:nvPr/>
              </p:nvSpPr>
              <p:spPr bwMode="gray">
                <a:xfrm flipH="1" flipV="1">
                  <a:off x="1293" y="2911"/>
                  <a:ext cx="137" cy="24"/>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23" name="Freeform 597"/>
                <p:cNvSpPr>
                  <a:spLocks/>
                </p:cNvSpPr>
                <p:nvPr/>
              </p:nvSpPr>
              <p:spPr bwMode="gray">
                <a:xfrm>
                  <a:off x="1565" y="2827"/>
                  <a:ext cx="146" cy="251"/>
                </a:xfrm>
                <a:custGeom>
                  <a:avLst/>
                  <a:gdLst>
                    <a:gd name="T0" fmla="*/ 105 w 99"/>
                    <a:gd name="T1" fmla="*/ 0 h 152"/>
                    <a:gd name="T2" fmla="*/ 212 w 99"/>
                    <a:gd name="T3" fmla="*/ 414 h 152"/>
                    <a:gd name="T4" fmla="*/ 0 w 99"/>
                    <a:gd name="T5" fmla="*/ 276 h 152"/>
                    <a:gd name="T6" fmla="*/ 105 w 99"/>
                    <a:gd name="T7" fmla="*/ 0 h 152"/>
                    <a:gd name="T8" fmla="*/ 0 60000 65536"/>
                    <a:gd name="T9" fmla="*/ 0 60000 65536"/>
                    <a:gd name="T10" fmla="*/ 0 60000 65536"/>
                    <a:gd name="T11" fmla="*/ 0 60000 65536"/>
                    <a:gd name="T12" fmla="*/ 0 w 99"/>
                    <a:gd name="T13" fmla="*/ 0 h 152"/>
                    <a:gd name="T14" fmla="*/ 99 w 99"/>
                    <a:gd name="T15" fmla="*/ 152 h 152"/>
                  </a:gdLst>
                  <a:ahLst/>
                  <a:cxnLst>
                    <a:cxn ang="T8">
                      <a:pos x="T0" y="T1"/>
                    </a:cxn>
                    <a:cxn ang="T9">
                      <a:pos x="T2" y="T3"/>
                    </a:cxn>
                    <a:cxn ang="T10">
                      <a:pos x="T4" y="T5"/>
                    </a:cxn>
                    <a:cxn ang="T11">
                      <a:pos x="T6" y="T7"/>
                    </a:cxn>
                  </a:cxnLst>
                  <a:rect l="T12" t="T13" r="T14" b="T15"/>
                  <a:pathLst>
                    <a:path w="99" h="152">
                      <a:moveTo>
                        <a:pt x="49" y="0"/>
                      </a:moveTo>
                      <a:lnTo>
                        <a:pt x="99" y="152"/>
                      </a:lnTo>
                      <a:lnTo>
                        <a:pt x="0" y="101"/>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24" name="Freeform 598"/>
                <p:cNvSpPr>
                  <a:spLocks/>
                </p:cNvSpPr>
                <p:nvPr/>
              </p:nvSpPr>
              <p:spPr bwMode="gray">
                <a:xfrm>
                  <a:off x="1637" y="2827"/>
                  <a:ext cx="137" cy="251"/>
                </a:xfrm>
                <a:custGeom>
                  <a:avLst/>
                  <a:gdLst>
                    <a:gd name="T0" fmla="*/ 200 w 94"/>
                    <a:gd name="T1" fmla="*/ 226 h 152"/>
                    <a:gd name="T2" fmla="*/ 0 w 94"/>
                    <a:gd name="T3" fmla="*/ 0 h 152"/>
                    <a:gd name="T4" fmla="*/ 106 w 94"/>
                    <a:gd name="T5" fmla="*/ 414 h 152"/>
                    <a:gd name="T6" fmla="*/ 200 w 94"/>
                    <a:gd name="T7" fmla="*/ 226 h 152"/>
                    <a:gd name="T8" fmla="*/ 0 60000 65536"/>
                    <a:gd name="T9" fmla="*/ 0 60000 65536"/>
                    <a:gd name="T10" fmla="*/ 0 60000 65536"/>
                    <a:gd name="T11" fmla="*/ 0 60000 65536"/>
                    <a:gd name="T12" fmla="*/ 0 w 94"/>
                    <a:gd name="T13" fmla="*/ 0 h 152"/>
                    <a:gd name="T14" fmla="*/ 94 w 94"/>
                    <a:gd name="T15" fmla="*/ 152 h 152"/>
                  </a:gdLst>
                  <a:ahLst/>
                  <a:cxnLst>
                    <a:cxn ang="T8">
                      <a:pos x="T0" y="T1"/>
                    </a:cxn>
                    <a:cxn ang="T9">
                      <a:pos x="T2" y="T3"/>
                    </a:cxn>
                    <a:cxn ang="T10">
                      <a:pos x="T4" y="T5"/>
                    </a:cxn>
                    <a:cxn ang="T11">
                      <a:pos x="T6" y="T7"/>
                    </a:cxn>
                  </a:cxnLst>
                  <a:rect l="T12" t="T13" r="T14" b="T15"/>
                  <a:pathLst>
                    <a:path w="94" h="152">
                      <a:moveTo>
                        <a:pt x="94" y="83"/>
                      </a:moveTo>
                      <a:lnTo>
                        <a:pt x="0" y="0"/>
                      </a:lnTo>
                      <a:lnTo>
                        <a:pt x="50" y="152"/>
                      </a:lnTo>
                      <a:lnTo>
                        <a:pt x="94" y="8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25" name="Freeform 599"/>
                <p:cNvSpPr>
                  <a:spLocks/>
                </p:cNvSpPr>
                <p:nvPr/>
              </p:nvSpPr>
              <p:spPr bwMode="gray">
                <a:xfrm>
                  <a:off x="2047" y="3102"/>
                  <a:ext cx="142" cy="224"/>
                </a:xfrm>
                <a:custGeom>
                  <a:avLst/>
                  <a:gdLst>
                    <a:gd name="T0" fmla="*/ 105 w 98"/>
                    <a:gd name="T1" fmla="*/ 0 h 137"/>
                    <a:gd name="T2" fmla="*/ 209 w 98"/>
                    <a:gd name="T3" fmla="*/ 370 h 137"/>
                    <a:gd name="T4" fmla="*/ 0 w 98"/>
                    <a:gd name="T5" fmla="*/ 335 h 137"/>
                    <a:gd name="T6" fmla="*/ 105 w 98"/>
                    <a:gd name="T7" fmla="*/ 0 h 137"/>
                    <a:gd name="T8" fmla="*/ 0 60000 65536"/>
                    <a:gd name="T9" fmla="*/ 0 60000 65536"/>
                    <a:gd name="T10" fmla="*/ 0 60000 65536"/>
                    <a:gd name="T11" fmla="*/ 0 60000 65536"/>
                    <a:gd name="T12" fmla="*/ 0 w 98"/>
                    <a:gd name="T13" fmla="*/ 0 h 137"/>
                    <a:gd name="T14" fmla="*/ 98 w 98"/>
                    <a:gd name="T15" fmla="*/ 137 h 137"/>
                  </a:gdLst>
                  <a:ahLst/>
                  <a:cxnLst>
                    <a:cxn ang="T8">
                      <a:pos x="T0" y="T1"/>
                    </a:cxn>
                    <a:cxn ang="T9">
                      <a:pos x="T2" y="T3"/>
                    </a:cxn>
                    <a:cxn ang="T10">
                      <a:pos x="T4" y="T5"/>
                    </a:cxn>
                    <a:cxn ang="T11">
                      <a:pos x="T6" y="T7"/>
                    </a:cxn>
                  </a:cxnLst>
                  <a:rect l="T12" t="T13" r="T14" b="T15"/>
                  <a:pathLst>
                    <a:path w="98" h="137">
                      <a:moveTo>
                        <a:pt x="49" y="0"/>
                      </a:moveTo>
                      <a:lnTo>
                        <a:pt x="98" y="137"/>
                      </a:lnTo>
                      <a:lnTo>
                        <a:pt x="0" y="124"/>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26" name="Freeform 600"/>
                <p:cNvSpPr>
                  <a:spLocks/>
                </p:cNvSpPr>
                <p:nvPr/>
              </p:nvSpPr>
              <p:spPr bwMode="gray">
                <a:xfrm>
                  <a:off x="2118" y="3102"/>
                  <a:ext cx="137" cy="224"/>
                </a:xfrm>
                <a:custGeom>
                  <a:avLst/>
                  <a:gdLst>
                    <a:gd name="T0" fmla="*/ 200 w 94"/>
                    <a:gd name="T1" fmla="*/ 159 h 137"/>
                    <a:gd name="T2" fmla="*/ 0 w 94"/>
                    <a:gd name="T3" fmla="*/ 0 h 137"/>
                    <a:gd name="T4" fmla="*/ 103 w 94"/>
                    <a:gd name="T5" fmla="*/ 370 h 137"/>
                    <a:gd name="T6" fmla="*/ 200 w 94"/>
                    <a:gd name="T7" fmla="*/ 159 h 137"/>
                    <a:gd name="T8" fmla="*/ 0 60000 65536"/>
                    <a:gd name="T9" fmla="*/ 0 60000 65536"/>
                    <a:gd name="T10" fmla="*/ 0 60000 65536"/>
                    <a:gd name="T11" fmla="*/ 0 60000 65536"/>
                    <a:gd name="T12" fmla="*/ 0 w 94"/>
                    <a:gd name="T13" fmla="*/ 0 h 137"/>
                    <a:gd name="T14" fmla="*/ 94 w 94"/>
                    <a:gd name="T15" fmla="*/ 137 h 137"/>
                  </a:gdLst>
                  <a:ahLst/>
                  <a:cxnLst>
                    <a:cxn ang="T8">
                      <a:pos x="T0" y="T1"/>
                    </a:cxn>
                    <a:cxn ang="T9">
                      <a:pos x="T2" y="T3"/>
                    </a:cxn>
                    <a:cxn ang="T10">
                      <a:pos x="T4" y="T5"/>
                    </a:cxn>
                    <a:cxn ang="T11">
                      <a:pos x="T6" y="T7"/>
                    </a:cxn>
                  </a:cxnLst>
                  <a:rect l="T12" t="T13" r="T14" b="T15"/>
                  <a:pathLst>
                    <a:path w="94" h="137">
                      <a:moveTo>
                        <a:pt x="94" y="59"/>
                      </a:moveTo>
                      <a:lnTo>
                        <a:pt x="0" y="0"/>
                      </a:lnTo>
                      <a:lnTo>
                        <a:pt x="49" y="137"/>
                      </a:lnTo>
                      <a:lnTo>
                        <a:pt x="94" y="59"/>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27" name="Line 601"/>
                <p:cNvSpPr>
                  <a:spLocks noChangeShapeType="1"/>
                </p:cNvSpPr>
                <p:nvPr/>
              </p:nvSpPr>
              <p:spPr bwMode="gray">
                <a:xfrm flipH="1" flipV="1">
                  <a:off x="1637" y="2827"/>
                  <a:ext cx="137" cy="1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28" name="Line 602"/>
                <p:cNvSpPr>
                  <a:spLocks noChangeShapeType="1"/>
                </p:cNvSpPr>
                <p:nvPr/>
              </p:nvSpPr>
              <p:spPr bwMode="gray">
                <a:xfrm flipV="1">
                  <a:off x="1565" y="2827"/>
                  <a:ext cx="72" cy="16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29" name="Line 603"/>
                <p:cNvSpPr>
                  <a:spLocks noChangeShapeType="1"/>
                </p:cNvSpPr>
                <p:nvPr/>
              </p:nvSpPr>
              <p:spPr bwMode="gray">
                <a:xfrm flipV="1">
                  <a:off x="2047" y="3102"/>
                  <a:ext cx="71" cy="20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30" name="Freeform 604"/>
                <p:cNvSpPr>
                  <a:spLocks/>
                </p:cNvSpPr>
                <p:nvPr/>
              </p:nvSpPr>
              <p:spPr bwMode="gray">
                <a:xfrm>
                  <a:off x="1711" y="2965"/>
                  <a:ext cx="134" cy="361"/>
                </a:xfrm>
                <a:custGeom>
                  <a:avLst/>
                  <a:gdLst>
                    <a:gd name="T0" fmla="*/ 93 w 93"/>
                    <a:gd name="T1" fmla="*/ 0 h 220"/>
                    <a:gd name="T2" fmla="*/ 196 w 93"/>
                    <a:gd name="T3" fmla="*/ 596 h 220"/>
                    <a:gd name="T4" fmla="*/ 0 w 93"/>
                    <a:gd name="T5" fmla="*/ 188 h 220"/>
                    <a:gd name="T6" fmla="*/ 93 w 93"/>
                    <a:gd name="T7" fmla="*/ 0 h 220"/>
                    <a:gd name="T8" fmla="*/ 0 60000 65536"/>
                    <a:gd name="T9" fmla="*/ 0 60000 65536"/>
                    <a:gd name="T10" fmla="*/ 0 60000 65536"/>
                    <a:gd name="T11" fmla="*/ 0 60000 65536"/>
                    <a:gd name="T12" fmla="*/ 0 w 93"/>
                    <a:gd name="T13" fmla="*/ 0 h 220"/>
                    <a:gd name="T14" fmla="*/ 93 w 93"/>
                    <a:gd name="T15" fmla="*/ 220 h 220"/>
                  </a:gdLst>
                  <a:ahLst/>
                  <a:cxnLst>
                    <a:cxn ang="T8">
                      <a:pos x="T0" y="T1"/>
                    </a:cxn>
                    <a:cxn ang="T9">
                      <a:pos x="T2" y="T3"/>
                    </a:cxn>
                    <a:cxn ang="T10">
                      <a:pos x="T4" y="T5"/>
                    </a:cxn>
                    <a:cxn ang="T11">
                      <a:pos x="T6" y="T7"/>
                    </a:cxn>
                  </a:cxnLst>
                  <a:rect l="T12" t="T13" r="T14" b="T15"/>
                  <a:pathLst>
                    <a:path w="93" h="220">
                      <a:moveTo>
                        <a:pt x="44" y="0"/>
                      </a:moveTo>
                      <a:lnTo>
                        <a:pt x="93" y="220"/>
                      </a:lnTo>
                      <a:lnTo>
                        <a:pt x="0" y="69"/>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31" name="Freeform 605"/>
                <p:cNvSpPr>
                  <a:spLocks/>
                </p:cNvSpPr>
                <p:nvPr/>
              </p:nvSpPr>
              <p:spPr bwMode="gray">
                <a:xfrm>
                  <a:off x="1774" y="2965"/>
                  <a:ext cx="138" cy="361"/>
                </a:xfrm>
                <a:custGeom>
                  <a:avLst/>
                  <a:gdLst>
                    <a:gd name="T0" fmla="*/ 200 w 94"/>
                    <a:gd name="T1" fmla="*/ 188 h 220"/>
                    <a:gd name="T2" fmla="*/ 0 w 94"/>
                    <a:gd name="T3" fmla="*/ 0 h 220"/>
                    <a:gd name="T4" fmla="*/ 103 w 94"/>
                    <a:gd name="T5" fmla="*/ 596 h 220"/>
                    <a:gd name="T6" fmla="*/ 200 w 94"/>
                    <a:gd name="T7" fmla="*/ 188 h 220"/>
                    <a:gd name="T8" fmla="*/ 0 60000 65536"/>
                    <a:gd name="T9" fmla="*/ 0 60000 65536"/>
                    <a:gd name="T10" fmla="*/ 0 60000 65536"/>
                    <a:gd name="T11" fmla="*/ 0 60000 65536"/>
                    <a:gd name="T12" fmla="*/ 0 w 94"/>
                    <a:gd name="T13" fmla="*/ 0 h 220"/>
                    <a:gd name="T14" fmla="*/ 94 w 94"/>
                    <a:gd name="T15" fmla="*/ 220 h 220"/>
                  </a:gdLst>
                  <a:ahLst/>
                  <a:cxnLst>
                    <a:cxn ang="T8">
                      <a:pos x="T0" y="T1"/>
                    </a:cxn>
                    <a:cxn ang="T9">
                      <a:pos x="T2" y="T3"/>
                    </a:cxn>
                    <a:cxn ang="T10">
                      <a:pos x="T4" y="T5"/>
                    </a:cxn>
                    <a:cxn ang="T11">
                      <a:pos x="T6" y="T7"/>
                    </a:cxn>
                  </a:cxnLst>
                  <a:rect l="T12" t="T13" r="T14" b="T15"/>
                  <a:pathLst>
                    <a:path w="94" h="220">
                      <a:moveTo>
                        <a:pt x="94" y="69"/>
                      </a:moveTo>
                      <a:lnTo>
                        <a:pt x="0" y="0"/>
                      </a:lnTo>
                      <a:lnTo>
                        <a:pt x="49" y="220"/>
                      </a:lnTo>
                      <a:lnTo>
                        <a:pt x="94" y="69"/>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32" name="Freeform 606"/>
                <p:cNvSpPr>
                  <a:spLocks/>
                </p:cNvSpPr>
                <p:nvPr/>
              </p:nvSpPr>
              <p:spPr bwMode="gray">
                <a:xfrm>
                  <a:off x="1364" y="2935"/>
                  <a:ext cx="138" cy="391"/>
                </a:xfrm>
                <a:custGeom>
                  <a:avLst/>
                  <a:gdLst>
                    <a:gd name="T0" fmla="*/ 96 w 94"/>
                    <a:gd name="T1" fmla="*/ 0 h 238"/>
                    <a:gd name="T2" fmla="*/ 200 w 94"/>
                    <a:gd name="T3" fmla="*/ 646 h 238"/>
                    <a:gd name="T4" fmla="*/ 0 w 94"/>
                    <a:gd name="T5" fmla="*/ 611 h 238"/>
                    <a:gd name="T6" fmla="*/ 96 w 94"/>
                    <a:gd name="T7" fmla="*/ 0 h 238"/>
                    <a:gd name="T8" fmla="*/ 0 60000 65536"/>
                    <a:gd name="T9" fmla="*/ 0 60000 65536"/>
                    <a:gd name="T10" fmla="*/ 0 60000 65536"/>
                    <a:gd name="T11" fmla="*/ 0 60000 65536"/>
                    <a:gd name="T12" fmla="*/ 0 w 94"/>
                    <a:gd name="T13" fmla="*/ 0 h 238"/>
                    <a:gd name="T14" fmla="*/ 94 w 94"/>
                    <a:gd name="T15" fmla="*/ 238 h 238"/>
                  </a:gdLst>
                  <a:ahLst/>
                  <a:cxnLst>
                    <a:cxn ang="T8">
                      <a:pos x="T0" y="T1"/>
                    </a:cxn>
                    <a:cxn ang="T9">
                      <a:pos x="T2" y="T3"/>
                    </a:cxn>
                    <a:cxn ang="T10">
                      <a:pos x="T4" y="T5"/>
                    </a:cxn>
                    <a:cxn ang="T11">
                      <a:pos x="T6" y="T7"/>
                    </a:cxn>
                  </a:cxnLst>
                  <a:rect l="T12" t="T13" r="T14" b="T15"/>
                  <a:pathLst>
                    <a:path w="94" h="238">
                      <a:moveTo>
                        <a:pt x="45" y="0"/>
                      </a:moveTo>
                      <a:lnTo>
                        <a:pt x="94" y="238"/>
                      </a:lnTo>
                      <a:lnTo>
                        <a:pt x="0" y="225"/>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33" name="Freeform 607"/>
                <p:cNvSpPr>
                  <a:spLocks/>
                </p:cNvSpPr>
                <p:nvPr/>
              </p:nvSpPr>
              <p:spPr bwMode="gray">
                <a:xfrm>
                  <a:off x="1429" y="2935"/>
                  <a:ext cx="134" cy="391"/>
                </a:xfrm>
                <a:custGeom>
                  <a:avLst/>
                  <a:gdLst>
                    <a:gd name="T0" fmla="*/ 199 w 93"/>
                    <a:gd name="T1" fmla="*/ 97 h 238"/>
                    <a:gd name="T2" fmla="*/ 0 w 93"/>
                    <a:gd name="T3" fmla="*/ 0 h 238"/>
                    <a:gd name="T4" fmla="*/ 105 w 93"/>
                    <a:gd name="T5" fmla="*/ 646 h 238"/>
                    <a:gd name="T6" fmla="*/ 199 w 93"/>
                    <a:gd name="T7" fmla="*/ 97 h 238"/>
                    <a:gd name="T8" fmla="*/ 0 60000 65536"/>
                    <a:gd name="T9" fmla="*/ 0 60000 65536"/>
                    <a:gd name="T10" fmla="*/ 0 60000 65536"/>
                    <a:gd name="T11" fmla="*/ 0 60000 65536"/>
                    <a:gd name="T12" fmla="*/ 0 w 93"/>
                    <a:gd name="T13" fmla="*/ 0 h 238"/>
                    <a:gd name="T14" fmla="*/ 93 w 93"/>
                    <a:gd name="T15" fmla="*/ 238 h 238"/>
                  </a:gdLst>
                  <a:ahLst/>
                  <a:cxnLst>
                    <a:cxn ang="T8">
                      <a:pos x="T0" y="T1"/>
                    </a:cxn>
                    <a:cxn ang="T9">
                      <a:pos x="T2" y="T3"/>
                    </a:cxn>
                    <a:cxn ang="T10">
                      <a:pos x="T4" y="T5"/>
                    </a:cxn>
                    <a:cxn ang="T11">
                      <a:pos x="T6" y="T7"/>
                    </a:cxn>
                  </a:cxnLst>
                  <a:rect l="T12" t="T13" r="T14" b="T15"/>
                  <a:pathLst>
                    <a:path w="93" h="238">
                      <a:moveTo>
                        <a:pt x="93" y="36"/>
                      </a:moveTo>
                      <a:lnTo>
                        <a:pt x="0" y="0"/>
                      </a:lnTo>
                      <a:lnTo>
                        <a:pt x="49" y="238"/>
                      </a:lnTo>
                      <a:lnTo>
                        <a:pt x="93" y="36"/>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34" name="Line 608"/>
                <p:cNvSpPr>
                  <a:spLocks noChangeShapeType="1"/>
                </p:cNvSpPr>
                <p:nvPr/>
              </p:nvSpPr>
              <p:spPr bwMode="gray">
                <a:xfrm flipH="1" flipV="1">
                  <a:off x="1774" y="2965"/>
                  <a:ext cx="138" cy="11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35" name="Line 609"/>
                <p:cNvSpPr>
                  <a:spLocks noChangeShapeType="1"/>
                </p:cNvSpPr>
                <p:nvPr/>
              </p:nvSpPr>
              <p:spPr bwMode="gray">
                <a:xfrm flipV="1">
                  <a:off x="1711" y="2965"/>
                  <a:ext cx="63" cy="11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36" name="Line 610"/>
                <p:cNvSpPr>
                  <a:spLocks noChangeShapeType="1"/>
                </p:cNvSpPr>
                <p:nvPr/>
              </p:nvSpPr>
              <p:spPr bwMode="gray">
                <a:xfrm flipH="1" flipV="1">
                  <a:off x="1222" y="3282"/>
                  <a:ext cx="142" cy="2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37" name="Line 611"/>
                <p:cNvSpPr>
                  <a:spLocks noChangeShapeType="1"/>
                </p:cNvSpPr>
                <p:nvPr/>
              </p:nvSpPr>
              <p:spPr bwMode="gray">
                <a:xfrm flipH="1" flipV="1">
                  <a:off x="1429" y="2935"/>
                  <a:ext cx="134" cy="6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38" name="Line 612"/>
                <p:cNvSpPr>
                  <a:spLocks noChangeShapeType="1"/>
                </p:cNvSpPr>
                <p:nvPr/>
              </p:nvSpPr>
              <p:spPr bwMode="gray">
                <a:xfrm flipV="1">
                  <a:off x="1364" y="2935"/>
                  <a:ext cx="66" cy="37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39" name="Freeform 613"/>
                <p:cNvSpPr>
                  <a:spLocks/>
                </p:cNvSpPr>
                <p:nvPr/>
              </p:nvSpPr>
              <p:spPr bwMode="gray">
                <a:xfrm>
                  <a:off x="2191" y="3198"/>
                  <a:ext cx="137" cy="146"/>
                </a:xfrm>
                <a:custGeom>
                  <a:avLst/>
                  <a:gdLst>
                    <a:gd name="T0" fmla="*/ 96 w 94"/>
                    <a:gd name="T1" fmla="*/ 0 h 88"/>
                    <a:gd name="T2" fmla="*/ 200 w 94"/>
                    <a:gd name="T3" fmla="*/ 239 h 88"/>
                    <a:gd name="T4" fmla="*/ 0 w 94"/>
                    <a:gd name="T5" fmla="*/ 213 h 88"/>
                    <a:gd name="T6" fmla="*/ 96 w 94"/>
                    <a:gd name="T7" fmla="*/ 0 h 88"/>
                    <a:gd name="T8" fmla="*/ 0 60000 65536"/>
                    <a:gd name="T9" fmla="*/ 0 60000 65536"/>
                    <a:gd name="T10" fmla="*/ 0 60000 65536"/>
                    <a:gd name="T11" fmla="*/ 0 60000 65536"/>
                    <a:gd name="T12" fmla="*/ 0 w 94"/>
                    <a:gd name="T13" fmla="*/ 0 h 88"/>
                    <a:gd name="T14" fmla="*/ 94 w 94"/>
                    <a:gd name="T15" fmla="*/ 88 h 88"/>
                  </a:gdLst>
                  <a:ahLst/>
                  <a:cxnLst>
                    <a:cxn ang="T8">
                      <a:pos x="T0" y="T1"/>
                    </a:cxn>
                    <a:cxn ang="T9">
                      <a:pos x="T2" y="T3"/>
                    </a:cxn>
                    <a:cxn ang="T10">
                      <a:pos x="T4" y="T5"/>
                    </a:cxn>
                    <a:cxn ang="T11">
                      <a:pos x="T6" y="T7"/>
                    </a:cxn>
                  </a:cxnLst>
                  <a:rect l="T12" t="T13" r="T14" b="T15"/>
                  <a:pathLst>
                    <a:path w="94" h="88">
                      <a:moveTo>
                        <a:pt x="45" y="0"/>
                      </a:moveTo>
                      <a:lnTo>
                        <a:pt x="94" y="88"/>
                      </a:lnTo>
                      <a:lnTo>
                        <a:pt x="0" y="78"/>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40" name="Freeform 614"/>
                <p:cNvSpPr>
                  <a:spLocks/>
                </p:cNvSpPr>
                <p:nvPr/>
              </p:nvSpPr>
              <p:spPr bwMode="gray">
                <a:xfrm>
                  <a:off x="2255" y="3198"/>
                  <a:ext cx="137" cy="146"/>
                </a:xfrm>
                <a:custGeom>
                  <a:avLst/>
                  <a:gdLst>
                    <a:gd name="T0" fmla="*/ 199 w 93"/>
                    <a:gd name="T1" fmla="*/ 176 h 88"/>
                    <a:gd name="T2" fmla="*/ 0 w 93"/>
                    <a:gd name="T3" fmla="*/ 0 h 88"/>
                    <a:gd name="T4" fmla="*/ 105 w 93"/>
                    <a:gd name="T5" fmla="*/ 239 h 88"/>
                    <a:gd name="T6" fmla="*/ 199 w 93"/>
                    <a:gd name="T7" fmla="*/ 176 h 88"/>
                    <a:gd name="T8" fmla="*/ 0 60000 65536"/>
                    <a:gd name="T9" fmla="*/ 0 60000 65536"/>
                    <a:gd name="T10" fmla="*/ 0 60000 65536"/>
                    <a:gd name="T11" fmla="*/ 0 60000 65536"/>
                    <a:gd name="T12" fmla="*/ 0 w 93"/>
                    <a:gd name="T13" fmla="*/ 0 h 88"/>
                    <a:gd name="T14" fmla="*/ 93 w 93"/>
                    <a:gd name="T15" fmla="*/ 88 h 88"/>
                  </a:gdLst>
                  <a:ahLst/>
                  <a:cxnLst>
                    <a:cxn ang="T8">
                      <a:pos x="T0" y="T1"/>
                    </a:cxn>
                    <a:cxn ang="T9">
                      <a:pos x="T2" y="T3"/>
                    </a:cxn>
                    <a:cxn ang="T10">
                      <a:pos x="T4" y="T5"/>
                    </a:cxn>
                    <a:cxn ang="T11">
                      <a:pos x="T6" y="T7"/>
                    </a:cxn>
                  </a:cxnLst>
                  <a:rect l="T12" t="T13" r="T14" b="T15"/>
                  <a:pathLst>
                    <a:path w="93" h="88">
                      <a:moveTo>
                        <a:pt x="93" y="65"/>
                      </a:moveTo>
                      <a:lnTo>
                        <a:pt x="0" y="0"/>
                      </a:lnTo>
                      <a:lnTo>
                        <a:pt x="49" y="88"/>
                      </a:lnTo>
                      <a:lnTo>
                        <a:pt x="93" y="65"/>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41" name="Line 615"/>
                <p:cNvSpPr>
                  <a:spLocks noChangeShapeType="1"/>
                </p:cNvSpPr>
                <p:nvPr/>
              </p:nvSpPr>
              <p:spPr bwMode="gray">
                <a:xfrm flipH="1">
                  <a:off x="2191" y="3198"/>
                  <a:ext cx="64" cy="12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42" name="Freeform 616"/>
                <p:cNvSpPr>
                  <a:spLocks/>
                </p:cNvSpPr>
                <p:nvPr/>
              </p:nvSpPr>
              <p:spPr bwMode="gray">
                <a:xfrm>
                  <a:off x="1845" y="3078"/>
                  <a:ext cx="138" cy="266"/>
                </a:xfrm>
                <a:custGeom>
                  <a:avLst/>
                  <a:gdLst>
                    <a:gd name="T0" fmla="*/ 96 w 94"/>
                    <a:gd name="T1" fmla="*/ 0 h 161"/>
                    <a:gd name="T2" fmla="*/ 200 w 94"/>
                    <a:gd name="T3" fmla="*/ 436 h 161"/>
                    <a:gd name="T4" fmla="*/ 0 w 94"/>
                    <a:gd name="T5" fmla="*/ 410 h 161"/>
                    <a:gd name="T6" fmla="*/ 96 w 94"/>
                    <a:gd name="T7" fmla="*/ 0 h 161"/>
                    <a:gd name="T8" fmla="*/ 0 60000 65536"/>
                    <a:gd name="T9" fmla="*/ 0 60000 65536"/>
                    <a:gd name="T10" fmla="*/ 0 60000 65536"/>
                    <a:gd name="T11" fmla="*/ 0 60000 65536"/>
                    <a:gd name="T12" fmla="*/ 0 w 94"/>
                    <a:gd name="T13" fmla="*/ 0 h 161"/>
                    <a:gd name="T14" fmla="*/ 94 w 94"/>
                    <a:gd name="T15" fmla="*/ 161 h 161"/>
                  </a:gdLst>
                  <a:ahLst/>
                  <a:cxnLst>
                    <a:cxn ang="T8">
                      <a:pos x="T0" y="T1"/>
                    </a:cxn>
                    <a:cxn ang="T9">
                      <a:pos x="T2" y="T3"/>
                    </a:cxn>
                    <a:cxn ang="T10">
                      <a:pos x="T4" y="T5"/>
                    </a:cxn>
                    <a:cxn ang="T11">
                      <a:pos x="T6" y="T7"/>
                    </a:cxn>
                  </a:cxnLst>
                  <a:rect l="T12" t="T13" r="T14" b="T15"/>
                  <a:pathLst>
                    <a:path w="94" h="161">
                      <a:moveTo>
                        <a:pt x="45" y="0"/>
                      </a:moveTo>
                      <a:lnTo>
                        <a:pt x="94" y="161"/>
                      </a:lnTo>
                      <a:lnTo>
                        <a:pt x="0" y="151"/>
                      </a:lnTo>
                      <a:lnTo>
                        <a:pt x="45"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43" name="Freeform 617"/>
                <p:cNvSpPr>
                  <a:spLocks/>
                </p:cNvSpPr>
                <p:nvPr/>
              </p:nvSpPr>
              <p:spPr bwMode="gray">
                <a:xfrm>
                  <a:off x="1912" y="3078"/>
                  <a:ext cx="135" cy="266"/>
                </a:xfrm>
                <a:custGeom>
                  <a:avLst/>
                  <a:gdLst>
                    <a:gd name="T0" fmla="*/ 199 w 93"/>
                    <a:gd name="T1" fmla="*/ 374 h 161"/>
                    <a:gd name="T2" fmla="*/ 0 w 93"/>
                    <a:gd name="T3" fmla="*/ 0 h 161"/>
                    <a:gd name="T4" fmla="*/ 105 w 93"/>
                    <a:gd name="T5" fmla="*/ 436 h 161"/>
                    <a:gd name="T6" fmla="*/ 199 w 93"/>
                    <a:gd name="T7" fmla="*/ 374 h 161"/>
                    <a:gd name="T8" fmla="*/ 0 60000 65536"/>
                    <a:gd name="T9" fmla="*/ 0 60000 65536"/>
                    <a:gd name="T10" fmla="*/ 0 60000 65536"/>
                    <a:gd name="T11" fmla="*/ 0 60000 65536"/>
                    <a:gd name="T12" fmla="*/ 0 w 93"/>
                    <a:gd name="T13" fmla="*/ 0 h 161"/>
                    <a:gd name="T14" fmla="*/ 93 w 93"/>
                    <a:gd name="T15" fmla="*/ 161 h 161"/>
                  </a:gdLst>
                  <a:ahLst/>
                  <a:cxnLst>
                    <a:cxn ang="T8">
                      <a:pos x="T0" y="T1"/>
                    </a:cxn>
                    <a:cxn ang="T9">
                      <a:pos x="T2" y="T3"/>
                    </a:cxn>
                    <a:cxn ang="T10">
                      <a:pos x="T4" y="T5"/>
                    </a:cxn>
                    <a:cxn ang="T11">
                      <a:pos x="T6" y="T7"/>
                    </a:cxn>
                  </a:cxnLst>
                  <a:rect l="T12" t="T13" r="T14" b="T15"/>
                  <a:pathLst>
                    <a:path w="93" h="161">
                      <a:moveTo>
                        <a:pt x="93" y="138"/>
                      </a:moveTo>
                      <a:lnTo>
                        <a:pt x="0" y="0"/>
                      </a:lnTo>
                      <a:lnTo>
                        <a:pt x="49" y="161"/>
                      </a:lnTo>
                      <a:lnTo>
                        <a:pt x="93" y="138"/>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44" name="Line 618"/>
                <p:cNvSpPr>
                  <a:spLocks noChangeShapeType="1"/>
                </p:cNvSpPr>
                <p:nvPr/>
              </p:nvSpPr>
              <p:spPr bwMode="gray">
                <a:xfrm flipH="1" flipV="1">
                  <a:off x="1912" y="3078"/>
                  <a:ext cx="135" cy="22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45" name="Line 619"/>
                <p:cNvSpPr>
                  <a:spLocks noChangeShapeType="1"/>
                </p:cNvSpPr>
                <p:nvPr/>
              </p:nvSpPr>
              <p:spPr bwMode="gray">
                <a:xfrm flipV="1">
                  <a:off x="1845" y="3078"/>
                  <a:ext cx="67" cy="24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46" name="Freeform 620"/>
                <p:cNvSpPr>
                  <a:spLocks/>
                </p:cNvSpPr>
                <p:nvPr/>
              </p:nvSpPr>
              <p:spPr bwMode="gray">
                <a:xfrm>
                  <a:off x="1502" y="2995"/>
                  <a:ext cx="135" cy="349"/>
                </a:xfrm>
                <a:custGeom>
                  <a:avLst/>
                  <a:gdLst>
                    <a:gd name="T0" fmla="*/ 94 w 93"/>
                    <a:gd name="T1" fmla="*/ 0 h 212"/>
                    <a:gd name="T2" fmla="*/ 199 w 93"/>
                    <a:gd name="T3" fmla="*/ 575 h 212"/>
                    <a:gd name="T4" fmla="*/ 0 w 93"/>
                    <a:gd name="T5" fmla="*/ 548 h 212"/>
                    <a:gd name="T6" fmla="*/ 94 w 93"/>
                    <a:gd name="T7" fmla="*/ 0 h 212"/>
                    <a:gd name="T8" fmla="*/ 0 60000 65536"/>
                    <a:gd name="T9" fmla="*/ 0 60000 65536"/>
                    <a:gd name="T10" fmla="*/ 0 60000 65536"/>
                    <a:gd name="T11" fmla="*/ 0 60000 65536"/>
                    <a:gd name="T12" fmla="*/ 0 w 93"/>
                    <a:gd name="T13" fmla="*/ 0 h 212"/>
                    <a:gd name="T14" fmla="*/ 93 w 93"/>
                    <a:gd name="T15" fmla="*/ 212 h 212"/>
                  </a:gdLst>
                  <a:ahLst/>
                  <a:cxnLst>
                    <a:cxn ang="T8">
                      <a:pos x="T0" y="T1"/>
                    </a:cxn>
                    <a:cxn ang="T9">
                      <a:pos x="T2" y="T3"/>
                    </a:cxn>
                    <a:cxn ang="T10">
                      <a:pos x="T4" y="T5"/>
                    </a:cxn>
                    <a:cxn ang="T11">
                      <a:pos x="T6" y="T7"/>
                    </a:cxn>
                  </a:cxnLst>
                  <a:rect l="T12" t="T13" r="T14" b="T15"/>
                  <a:pathLst>
                    <a:path w="93" h="212">
                      <a:moveTo>
                        <a:pt x="44" y="0"/>
                      </a:moveTo>
                      <a:lnTo>
                        <a:pt x="93" y="212"/>
                      </a:lnTo>
                      <a:lnTo>
                        <a:pt x="0" y="202"/>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47" name="Freeform 621"/>
                <p:cNvSpPr>
                  <a:spLocks/>
                </p:cNvSpPr>
                <p:nvPr/>
              </p:nvSpPr>
              <p:spPr bwMode="gray">
                <a:xfrm>
                  <a:off x="1565" y="2995"/>
                  <a:ext cx="146" cy="349"/>
                </a:xfrm>
                <a:custGeom>
                  <a:avLst/>
                  <a:gdLst>
                    <a:gd name="T0" fmla="*/ 212 w 99"/>
                    <a:gd name="T1" fmla="*/ 138 h 212"/>
                    <a:gd name="T2" fmla="*/ 0 w 99"/>
                    <a:gd name="T3" fmla="*/ 0 h 212"/>
                    <a:gd name="T4" fmla="*/ 105 w 99"/>
                    <a:gd name="T5" fmla="*/ 575 h 212"/>
                    <a:gd name="T6" fmla="*/ 212 w 99"/>
                    <a:gd name="T7" fmla="*/ 138 h 212"/>
                    <a:gd name="T8" fmla="*/ 0 60000 65536"/>
                    <a:gd name="T9" fmla="*/ 0 60000 65536"/>
                    <a:gd name="T10" fmla="*/ 0 60000 65536"/>
                    <a:gd name="T11" fmla="*/ 0 60000 65536"/>
                    <a:gd name="T12" fmla="*/ 0 w 99"/>
                    <a:gd name="T13" fmla="*/ 0 h 212"/>
                    <a:gd name="T14" fmla="*/ 99 w 99"/>
                    <a:gd name="T15" fmla="*/ 212 h 212"/>
                  </a:gdLst>
                  <a:ahLst/>
                  <a:cxnLst>
                    <a:cxn ang="T8">
                      <a:pos x="T0" y="T1"/>
                    </a:cxn>
                    <a:cxn ang="T9">
                      <a:pos x="T2" y="T3"/>
                    </a:cxn>
                    <a:cxn ang="T10">
                      <a:pos x="T4" y="T5"/>
                    </a:cxn>
                    <a:cxn ang="T11">
                      <a:pos x="T6" y="T7"/>
                    </a:cxn>
                  </a:cxnLst>
                  <a:rect l="T12" t="T13" r="T14" b="T15"/>
                  <a:pathLst>
                    <a:path w="99" h="212">
                      <a:moveTo>
                        <a:pt x="99" y="51"/>
                      </a:moveTo>
                      <a:lnTo>
                        <a:pt x="0" y="0"/>
                      </a:lnTo>
                      <a:lnTo>
                        <a:pt x="49" y="212"/>
                      </a:lnTo>
                      <a:lnTo>
                        <a:pt x="99" y="51"/>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48" name="Freeform 622"/>
                <p:cNvSpPr>
                  <a:spLocks/>
                </p:cNvSpPr>
                <p:nvPr/>
              </p:nvSpPr>
              <p:spPr bwMode="gray">
                <a:xfrm>
                  <a:off x="1983" y="3305"/>
                  <a:ext cx="135" cy="60"/>
                </a:xfrm>
                <a:custGeom>
                  <a:avLst/>
                  <a:gdLst>
                    <a:gd name="T0" fmla="*/ 94 w 93"/>
                    <a:gd name="T1" fmla="*/ 0 h 36"/>
                    <a:gd name="T2" fmla="*/ 199 w 93"/>
                    <a:gd name="T3" fmla="*/ 97 h 36"/>
                    <a:gd name="T4" fmla="*/ 0 w 93"/>
                    <a:gd name="T5" fmla="*/ 62 h 36"/>
                    <a:gd name="T6" fmla="*/ 94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4" y="0"/>
                      </a:moveTo>
                      <a:lnTo>
                        <a:pt x="93" y="36"/>
                      </a:lnTo>
                      <a:lnTo>
                        <a:pt x="0" y="23"/>
                      </a:lnTo>
                      <a:lnTo>
                        <a:pt x="44"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49" name="Freeform 623"/>
                <p:cNvSpPr>
                  <a:spLocks/>
                </p:cNvSpPr>
                <p:nvPr/>
              </p:nvSpPr>
              <p:spPr bwMode="gray">
                <a:xfrm>
                  <a:off x="2047" y="3305"/>
                  <a:ext cx="142" cy="60"/>
                </a:xfrm>
                <a:custGeom>
                  <a:avLst/>
                  <a:gdLst>
                    <a:gd name="T0" fmla="*/ 209 w 98"/>
                    <a:gd name="T1" fmla="*/ 34 h 36"/>
                    <a:gd name="T2" fmla="*/ 0 w 98"/>
                    <a:gd name="T3" fmla="*/ 0 h 36"/>
                    <a:gd name="T4" fmla="*/ 105 w 98"/>
                    <a:gd name="T5" fmla="*/ 97 h 36"/>
                    <a:gd name="T6" fmla="*/ 209 w 98"/>
                    <a:gd name="T7" fmla="*/ 34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98" y="13"/>
                      </a:moveTo>
                      <a:lnTo>
                        <a:pt x="0" y="0"/>
                      </a:lnTo>
                      <a:lnTo>
                        <a:pt x="49" y="36"/>
                      </a:lnTo>
                      <a:lnTo>
                        <a:pt x="98" y="1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50" name="Line 624"/>
                <p:cNvSpPr>
                  <a:spLocks noChangeShapeType="1"/>
                </p:cNvSpPr>
                <p:nvPr/>
              </p:nvSpPr>
              <p:spPr bwMode="gray">
                <a:xfrm flipH="1" flipV="1">
                  <a:off x="1565" y="2995"/>
                  <a:ext cx="146" cy="83"/>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51" name="Line 625"/>
                <p:cNvSpPr>
                  <a:spLocks noChangeShapeType="1"/>
                </p:cNvSpPr>
                <p:nvPr/>
              </p:nvSpPr>
              <p:spPr bwMode="gray">
                <a:xfrm flipV="1">
                  <a:off x="1502" y="2995"/>
                  <a:ext cx="63" cy="331"/>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52" name="Line 626"/>
                <p:cNvSpPr>
                  <a:spLocks noChangeShapeType="1"/>
                </p:cNvSpPr>
                <p:nvPr/>
              </p:nvSpPr>
              <p:spPr bwMode="gray">
                <a:xfrm flipH="1" flipV="1">
                  <a:off x="2047" y="3305"/>
                  <a:ext cx="142" cy="21"/>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53" name="Line 627"/>
                <p:cNvSpPr>
                  <a:spLocks noChangeShapeType="1"/>
                </p:cNvSpPr>
                <p:nvPr/>
              </p:nvSpPr>
              <p:spPr bwMode="gray">
                <a:xfrm flipV="1">
                  <a:off x="1983" y="3305"/>
                  <a:ext cx="64"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54" name="Line 628"/>
                <p:cNvSpPr>
                  <a:spLocks noChangeShapeType="1"/>
                </p:cNvSpPr>
                <p:nvPr/>
              </p:nvSpPr>
              <p:spPr bwMode="gray">
                <a:xfrm flipH="1" flipV="1">
                  <a:off x="1364" y="3305"/>
                  <a:ext cx="138" cy="21"/>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55" name="Line 629"/>
                <p:cNvSpPr>
                  <a:spLocks noChangeShapeType="1"/>
                </p:cNvSpPr>
                <p:nvPr/>
              </p:nvSpPr>
              <p:spPr bwMode="gray">
                <a:xfrm flipV="1">
                  <a:off x="2327" y="3305"/>
                  <a:ext cx="63"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56" name="Freeform 630"/>
                <p:cNvSpPr>
                  <a:spLocks/>
                </p:cNvSpPr>
                <p:nvPr/>
              </p:nvSpPr>
              <p:spPr bwMode="gray">
                <a:xfrm>
                  <a:off x="1637" y="3078"/>
                  <a:ext cx="137" cy="287"/>
                </a:xfrm>
                <a:custGeom>
                  <a:avLst/>
                  <a:gdLst>
                    <a:gd name="T0" fmla="*/ 106 w 94"/>
                    <a:gd name="T1" fmla="*/ 0 h 174"/>
                    <a:gd name="T2" fmla="*/ 200 w 94"/>
                    <a:gd name="T3" fmla="*/ 470 h 174"/>
                    <a:gd name="T4" fmla="*/ 0 w 94"/>
                    <a:gd name="T5" fmla="*/ 436 h 174"/>
                    <a:gd name="T6" fmla="*/ 106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50" y="0"/>
                      </a:moveTo>
                      <a:lnTo>
                        <a:pt x="94" y="174"/>
                      </a:lnTo>
                      <a:lnTo>
                        <a:pt x="0" y="161"/>
                      </a:lnTo>
                      <a:lnTo>
                        <a:pt x="50"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57" name="Freeform 631"/>
                <p:cNvSpPr>
                  <a:spLocks/>
                </p:cNvSpPr>
                <p:nvPr/>
              </p:nvSpPr>
              <p:spPr bwMode="gray">
                <a:xfrm>
                  <a:off x="1711" y="3078"/>
                  <a:ext cx="134" cy="287"/>
                </a:xfrm>
                <a:custGeom>
                  <a:avLst/>
                  <a:gdLst>
                    <a:gd name="T0" fmla="*/ 196 w 93"/>
                    <a:gd name="T1" fmla="*/ 408 h 174"/>
                    <a:gd name="T2" fmla="*/ 0 w 93"/>
                    <a:gd name="T3" fmla="*/ 0 h 174"/>
                    <a:gd name="T4" fmla="*/ 93 w 93"/>
                    <a:gd name="T5" fmla="*/ 470 h 174"/>
                    <a:gd name="T6" fmla="*/ 196 w 93"/>
                    <a:gd name="T7" fmla="*/ 408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151"/>
                      </a:moveTo>
                      <a:lnTo>
                        <a:pt x="0" y="0"/>
                      </a:lnTo>
                      <a:lnTo>
                        <a:pt x="44" y="174"/>
                      </a:lnTo>
                      <a:lnTo>
                        <a:pt x="93" y="151"/>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58" name="Line 632"/>
                <p:cNvSpPr>
                  <a:spLocks noChangeShapeType="1"/>
                </p:cNvSpPr>
                <p:nvPr/>
              </p:nvSpPr>
              <p:spPr bwMode="gray">
                <a:xfrm flipH="1" flipV="1">
                  <a:off x="1711" y="3078"/>
                  <a:ext cx="134" cy="24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59" name="Line 633"/>
                <p:cNvSpPr>
                  <a:spLocks noChangeShapeType="1"/>
                </p:cNvSpPr>
                <p:nvPr/>
              </p:nvSpPr>
              <p:spPr bwMode="gray">
                <a:xfrm flipV="1">
                  <a:off x="1637" y="3078"/>
                  <a:ext cx="74" cy="266"/>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60" name="Freeform 634"/>
                <p:cNvSpPr>
                  <a:spLocks/>
                </p:cNvSpPr>
                <p:nvPr/>
              </p:nvSpPr>
              <p:spPr bwMode="gray">
                <a:xfrm>
                  <a:off x="2118" y="3326"/>
                  <a:ext cx="137" cy="56"/>
                </a:xfrm>
                <a:custGeom>
                  <a:avLst/>
                  <a:gdLst>
                    <a:gd name="T0" fmla="*/ 103 w 94"/>
                    <a:gd name="T1" fmla="*/ 0 h 33"/>
                    <a:gd name="T2" fmla="*/ 200 w 94"/>
                    <a:gd name="T3" fmla="*/ 92 h 33"/>
                    <a:gd name="T4" fmla="*/ 0 w 94"/>
                    <a:gd name="T5" fmla="*/ 63 h 33"/>
                    <a:gd name="T6" fmla="*/ 103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61" name="Freeform 635"/>
                <p:cNvSpPr>
                  <a:spLocks/>
                </p:cNvSpPr>
                <p:nvPr/>
              </p:nvSpPr>
              <p:spPr bwMode="gray">
                <a:xfrm>
                  <a:off x="2191" y="3326"/>
                  <a:ext cx="137" cy="56"/>
                </a:xfrm>
                <a:custGeom>
                  <a:avLst/>
                  <a:gdLst>
                    <a:gd name="T0" fmla="*/ 200 w 94"/>
                    <a:gd name="T1" fmla="*/ 28 h 33"/>
                    <a:gd name="T2" fmla="*/ 0 w 94"/>
                    <a:gd name="T3" fmla="*/ 0 h 33"/>
                    <a:gd name="T4" fmla="*/ 96 w 94"/>
                    <a:gd name="T5" fmla="*/ 92 h 33"/>
                    <a:gd name="T6" fmla="*/ 200 w 94"/>
                    <a:gd name="T7" fmla="*/ 28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62" name="Freeform 636"/>
                <p:cNvSpPr>
                  <a:spLocks/>
                </p:cNvSpPr>
                <p:nvPr/>
              </p:nvSpPr>
              <p:spPr bwMode="gray">
                <a:xfrm>
                  <a:off x="1774" y="3326"/>
                  <a:ext cx="138" cy="56"/>
                </a:xfrm>
                <a:custGeom>
                  <a:avLst/>
                  <a:gdLst>
                    <a:gd name="T0" fmla="*/ 103 w 94"/>
                    <a:gd name="T1" fmla="*/ 0 h 33"/>
                    <a:gd name="T2" fmla="*/ 200 w 94"/>
                    <a:gd name="T3" fmla="*/ 92 h 33"/>
                    <a:gd name="T4" fmla="*/ 0 w 94"/>
                    <a:gd name="T5" fmla="*/ 63 h 33"/>
                    <a:gd name="T6" fmla="*/ 103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63" name="Freeform 637"/>
                <p:cNvSpPr>
                  <a:spLocks/>
                </p:cNvSpPr>
                <p:nvPr/>
              </p:nvSpPr>
              <p:spPr bwMode="gray">
                <a:xfrm>
                  <a:off x="1845" y="3326"/>
                  <a:ext cx="138" cy="56"/>
                </a:xfrm>
                <a:custGeom>
                  <a:avLst/>
                  <a:gdLst>
                    <a:gd name="T0" fmla="*/ 200 w 94"/>
                    <a:gd name="T1" fmla="*/ 28 h 33"/>
                    <a:gd name="T2" fmla="*/ 0 w 94"/>
                    <a:gd name="T3" fmla="*/ 0 h 33"/>
                    <a:gd name="T4" fmla="*/ 96 w 94"/>
                    <a:gd name="T5" fmla="*/ 92 h 33"/>
                    <a:gd name="T6" fmla="*/ 200 w 94"/>
                    <a:gd name="T7" fmla="*/ 28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64" name="Line 638"/>
                <p:cNvSpPr>
                  <a:spLocks noChangeShapeType="1"/>
                </p:cNvSpPr>
                <p:nvPr/>
              </p:nvSpPr>
              <p:spPr bwMode="gray">
                <a:xfrm flipH="1" flipV="1">
                  <a:off x="2191" y="3326"/>
                  <a:ext cx="137" cy="1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65" name="Line 639"/>
                <p:cNvSpPr>
                  <a:spLocks noChangeShapeType="1"/>
                </p:cNvSpPr>
                <p:nvPr/>
              </p:nvSpPr>
              <p:spPr bwMode="gray">
                <a:xfrm flipH="1">
                  <a:off x="2118" y="3326"/>
                  <a:ext cx="71"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66" name="Line 640"/>
                <p:cNvSpPr>
                  <a:spLocks noChangeShapeType="1"/>
                </p:cNvSpPr>
                <p:nvPr/>
              </p:nvSpPr>
              <p:spPr bwMode="gray">
                <a:xfrm flipH="1" flipV="1">
                  <a:off x="1845" y="3326"/>
                  <a:ext cx="138" cy="1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67" name="Line 641"/>
                <p:cNvSpPr>
                  <a:spLocks noChangeShapeType="1"/>
                </p:cNvSpPr>
                <p:nvPr/>
              </p:nvSpPr>
              <p:spPr bwMode="gray">
                <a:xfrm flipH="1" flipV="1">
                  <a:off x="1502" y="3326"/>
                  <a:ext cx="135" cy="1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68" name="Line 642"/>
                <p:cNvSpPr>
                  <a:spLocks noChangeShapeType="1"/>
                </p:cNvSpPr>
                <p:nvPr/>
              </p:nvSpPr>
              <p:spPr bwMode="gray">
                <a:xfrm flipV="1">
                  <a:off x="1774" y="3326"/>
                  <a:ext cx="71" cy="39"/>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69" name="Freeform 643"/>
                <p:cNvSpPr>
                  <a:spLocks/>
                </p:cNvSpPr>
                <p:nvPr/>
              </p:nvSpPr>
              <p:spPr bwMode="gray">
                <a:xfrm>
                  <a:off x="1912" y="3344"/>
                  <a:ext cx="135" cy="59"/>
                </a:xfrm>
                <a:custGeom>
                  <a:avLst/>
                  <a:gdLst>
                    <a:gd name="T0" fmla="*/ 105 w 93"/>
                    <a:gd name="T1" fmla="*/ 0 h 36"/>
                    <a:gd name="T2" fmla="*/ 199 w 93"/>
                    <a:gd name="T3" fmla="*/ 97 h 36"/>
                    <a:gd name="T4" fmla="*/ 0 w 93"/>
                    <a:gd name="T5" fmla="*/ 62 h 36"/>
                    <a:gd name="T6" fmla="*/ 105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9" y="0"/>
                      </a:moveTo>
                      <a:lnTo>
                        <a:pt x="93" y="36"/>
                      </a:lnTo>
                      <a:lnTo>
                        <a:pt x="0" y="23"/>
                      </a:lnTo>
                      <a:lnTo>
                        <a:pt x="49" y="0"/>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70" name="Freeform 644"/>
                <p:cNvSpPr>
                  <a:spLocks/>
                </p:cNvSpPr>
                <p:nvPr/>
              </p:nvSpPr>
              <p:spPr bwMode="gray">
                <a:xfrm>
                  <a:off x="1983" y="3344"/>
                  <a:ext cx="135" cy="59"/>
                </a:xfrm>
                <a:custGeom>
                  <a:avLst/>
                  <a:gdLst>
                    <a:gd name="T0" fmla="*/ 199 w 93"/>
                    <a:gd name="T1" fmla="*/ 34 h 36"/>
                    <a:gd name="T2" fmla="*/ 0 w 93"/>
                    <a:gd name="T3" fmla="*/ 0 h 36"/>
                    <a:gd name="T4" fmla="*/ 94 w 93"/>
                    <a:gd name="T5" fmla="*/ 97 h 36"/>
                    <a:gd name="T6" fmla="*/ 199 w 93"/>
                    <a:gd name="T7" fmla="*/ 34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3"/>
                      </a:moveTo>
                      <a:lnTo>
                        <a:pt x="0" y="0"/>
                      </a:lnTo>
                      <a:lnTo>
                        <a:pt x="44" y="36"/>
                      </a:lnTo>
                      <a:lnTo>
                        <a:pt x="93" y="13"/>
                      </a:lnTo>
                      <a:close/>
                    </a:path>
                  </a:pathLst>
                </a:custGeom>
                <a:solidFill>
                  <a:srgbClr val="FFFFFF"/>
                </a:solidFill>
                <a:ln w="9525">
                  <a:noFill/>
                  <a:round/>
                  <a:headEnd/>
                  <a:tailEnd/>
                </a:ln>
              </p:spPr>
              <p:txBody>
                <a:bodyPr/>
                <a:lstStyle/>
                <a:p>
                  <a:pPr>
                    <a:defRPr/>
                  </a:pPr>
                  <a:endParaRPr lang="en-US" sz="1050" dirty="0">
                    <a:ea typeface="+mn-ea"/>
                    <a:cs typeface="+mn-cs"/>
                  </a:endParaRPr>
                </a:p>
              </p:txBody>
            </p:sp>
            <p:sp>
              <p:nvSpPr>
                <p:cNvPr id="671" name="Line 645"/>
                <p:cNvSpPr>
                  <a:spLocks noChangeShapeType="1"/>
                </p:cNvSpPr>
                <p:nvPr/>
              </p:nvSpPr>
              <p:spPr bwMode="gray">
                <a:xfrm flipH="1" flipV="1">
                  <a:off x="1983" y="3344"/>
                  <a:ext cx="135" cy="21"/>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72" name="Line 646"/>
                <p:cNvSpPr>
                  <a:spLocks noChangeShapeType="1"/>
                </p:cNvSpPr>
                <p:nvPr/>
              </p:nvSpPr>
              <p:spPr bwMode="gray">
                <a:xfrm flipV="1">
                  <a:off x="2255" y="3344"/>
                  <a:ext cx="72"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73" name="Line 647"/>
                <p:cNvSpPr>
                  <a:spLocks noChangeShapeType="1"/>
                </p:cNvSpPr>
                <p:nvPr/>
              </p:nvSpPr>
              <p:spPr bwMode="gray">
                <a:xfrm flipV="1">
                  <a:off x="1912" y="3344"/>
                  <a:ext cx="71"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74" name="Line 648"/>
                <p:cNvSpPr>
                  <a:spLocks noChangeShapeType="1"/>
                </p:cNvSpPr>
                <p:nvPr/>
              </p:nvSpPr>
              <p:spPr bwMode="gray">
                <a:xfrm flipH="1" flipV="1">
                  <a:off x="1637" y="3344"/>
                  <a:ext cx="137" cy="21"/>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75" name="Line 649"/>
                <p:cNvSpPr>
                  <a:spLocks noChangeShapeType="1"/>
                </p:cNvSpPr>
                <p:nvPr/>
              </p:nvSpPr>
              <p:spPr bwMode="gray">
                <a:xfrm flipH="1" flipV="1">
                  <a:off x="2118" y="3365"/>
                  <a:ext cx="137" cy="1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76" name="Line 650"/>
                <p:cNvSpPr>
                  <a:spLocks noChangeShapeType="1"/>
                </p:cNvSpPr>
                <p:nvPr/>
              </p:nvSpPr>
              <p:spPr bwMode="gray">
                <a:xfrm flipH="1">
                  <a:off x="2047" y="3365"/>
                  <a:ext cx="71" cy="38"/>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77" name="Line 651"/>
                <p:cNvSpPr>
                  <a:spLocks noChangeShapeType="1"/>
                </p:cNvSpPr>
                <p:nvPr/>
              </p:nvSpPr>
              <p:spPr bwMode="gray">
                <a:xfrm flipH="1" flipV="1">
                  <a:off x="1774" y="3365"/>
                  <a:ext cx="138" cy="17"/>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78" name="Line 652"/>
                <p:cNvSpPr>
                  <a:spLocks noChangeShapeType="1"/>
                </p:cNvSpPr>
                <p:nvPr/>
              </p:nvSpPr>
              <p:spPr bwMode="gray">
                <a:xfrm flipH="1" flipV="1">
                  <a:off x="1912" y="3380"/>
                  <a:ext cx="135" cy="21"/>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679" name="Line 653"/>
                <p:cNvSpPr>
                  <a:spLocks noChangeShapeType="1"/>
                </p:cNvSpPr>
                <p:nvPr/>
              </p:nvSpPr>
              <p:spPr bwMode="gray">
                <a:xfrm>
                  <a:off x="1464" y="1781"/>
                  <a:ext cx="351" cy="188"/>
                </a:xfrm>
                <a:prstGeom prst="line">
                  <a:avLst/>
                </a:prstGeom>
                <a:noFill/>
                <a:ln w="6350">
                  <a:solidFill>
                    <a:schemeClr val="tx1"/>
                  </a:solidFill>
                  <a:round/>
                  <a:headEnd/>
                  <a:tailEnd/>
                </a:ln>
              </p:spPr>
              <p:txBody>
                <a:bodyPr/>
                <a:lstStyle/>
                <a:p>
                  <a:pPr>
                    <a:defRPr/>
                  </a:pPr>
                  <a:endParaRPr lang="en-GB" sz="1050" dirty="0">
                    <a:ea typeface="+mn-ea"/>
                    <a:cs typeface="+mn-cs"/>
                  </a:endParaRPr>
                </a:p>
              </p:txBody>
            </p:sp>
            <p:sp>
              <p:nvSpPr>
                <p:cNvPr id="680" name="Line 654"/>
                <p:cNvSpPr>
                  <a:spLocks noChangeShapeType="1"/>
                </p:cNvSpPr>
                <p:nvPr/>
              </p:nvSpPr>
              <p:spPr bwMode="gray">
                <a:xfrm flipV="1">
                  <a:off x="1609" y="1969"/>
                  <a:ext cx="201" cy="17"/>
                </a:xfrm>
                <a:prstGeom prst="line">
                  <a:avLst/>
                </a:prstGeom>
                <a:noFill/>
                <a:ln w="6350">
                  <a:solidFill>
                    <a:schemeClr val="tx1"/>
                  </a:solidFill>
                  <a:round/>
                  <a:headEnd/>
                  <a:tailEnd/>
                </a:ln>
              </p:spPr>
              <p:txBody>
                <a:bodyPr/>
                <a:lstStyle/>
                <a:p>
                  <a:pPr>
                    <a:defRPr/>
                  </a:pPr>
                  <a:endParaRPr lang="en-GB" sz="1050" dirty="0">
                    <a:ea typeface="+mn-ea"/>
                    <a:cs typeface="+mn-cs"/>
                  </a:endParaRPr>
                </a:p>
              </p:txBody>
            </p:sp>
            <p:sp>
              <p:nvSpPr>
                <p:cNvPr id="681" name="Line 655"/>
                <p:cNvSpPr>
                  <a:spLocks noChangeShapeType="1"/>
                </p:cNvSpPr>
                <p:nvPr/>
              </p:nvSpPr>
              <p:spPr bwMode="gray">
                <a:xfrm>
                  <a:off x="1720" y="1979"/>
                  <a:ext cx="63" cy="48"/>
                </a:xfrm>
                <a:prstGeom prst="line">
                  <a:avLst/>
                </a:prstGeom>
                <a:noFill/>
                <a:ln w="28575">
                  <a:solidFill>
                    <a:schemeClr val="tx1"/>
                  </a:solidFill>
                  <a:round/>
                  <a:headEnd/>
                  <a:tailEnd/>
                </a:ln>
              </p:spPr>
              <p:txBody>
                <a:bodyPr/>
                <a:lstStyle/>
                <a:p>
                  <a:pPr>
                    <a:defRPr/>
                  </a:pPr>
                  <a:endParaRPr lang="en-GB" sz="1050" dirty="0">
                    <a:ea typeface="+mn-ea"/>
                    <a:cs typeface="+mn-cs"/>
                  </a:endParaRPr>
                </a:p>
              </p:txBody>
            </p:sp>
            <p:sp>
              <p:nvSpPr>
                <p:cNvPr id="682" name="Line 656"/>
                <p:cNvSpPr>
                  <a:spLocks noChangeShapeType="1"/>
                </p:cNvSpPr>
                <p:nvPr/>
              </p:nvSpPr>
              <p:spPr bwMode="gray">
                <a:xfrm>
                  <a:off x="1790" y="1969"/>
                  <a:ext cx="62" cy="83"/>
                </a:xfrm>
                <a:prstGeom prst="line">
                  <a:avLst/>
                </a:prstGeom>
                <a:noFill/>
                <a:ln w="9525">
                  <a:solidFill>
                    <a:schemeClr val="tx1"/>
                  </a:solidFill>
                  <a:round/>
                  <a:headEnd/>
                  <a:tailEnd/>
                </a:ln>
              </p:spPr>
              <p:txBody>
                <a:bodyPr/>
                <a:lstStyle/>
                <a:p>
                  <a:pPr>
                    <a:defRPr/>
                  </a:pPr>
                  <a:endParaRPr lang="en-GB" sz="1050" dirty="0">
                    <a:ea typeface="+mn-ea"/>
                    <a:cs typeface="+mn-cs"/>
                  </a:endParaRPr>
                </a:p>
              </p:txBody>
            </p:sp>
            <p:sp>
              <p:nvSpPr>
                <p:cNvPr id="683" name="Line 657"/>
                <p:cNvSpPr>
                  <a:spLocks noChangeShapeType="1"/>
                </p:cNvSpPr>
                <p:nvPr/>
              </p:nvSpPr>
              <p:spPr bwMode="gray">
                <a:xfrm flipV="1">
                  <a:off x="1243" y="1416"/>
                  <a:ext cx="111" cy="39"/>
                </a:xfrm>
                <a:prstGeom prst="line">
                  <a:avLst/>
                </a:prstGeom>
                <a:noFill/>
                <a:ln w="9525">
                  <a:solidFill>
                    <a:schemeClr val="tx1"/>
                  </a:solidFill>
                  <a:round/>
                  <a:headEnd/>
                  <a:tailEnd/>
                </a:ln>
              </p:spPr>
              <p:txBody>
                <a:bodyPr/>
                <a:lstStyle/>
                <a:p>
                  <a:pPr>
                    <a:defRPr/>
                  </a:pPr>
                  <a:endParaRPr lang="en-GB" sz="1050" dirty="0">
                    <a:ea typeface="+mn-ea"/>
                    <a:cs typeface="+mn-cs"/>
                  </a:endParaRPr>
                </a:p>
              </p:txBody>
            </p:sp>
            <p:sp>
              <p:nvSpPr>
                <p:cNvPr id="684" name="Line 658"/>
                <p:cNvSpPr>
                  <a:spLocks noChangeShapeType="1"/>
                </p:cNvSpPr>
                <p:nvPr/>
              </p:nvSpPr>
              <p:spPr bwMode="gray">
                <a:xfrm flipV="1">
                  <a:off x="1208" y="1778"/>
                  <a:ext cx="260" cy="72"/>
                </a:xfrm>
                <a:prstGeom prst="line">
                  <a:avLst/>
                </a:prstGeom>
                <a:noFill/>
                <a:ln w="9525">
                  <a:solidFill>
                    <a:schemeClr val="tx1"/>
                  </a:solidFill>
                  <a:round/>
                  <a:headEnd/>
                  <a:tailEnd/>
                </a:ln>
              </p:spPr>
              <p:txBody>
                <a:bodyPr/>
                <a:lstStyle/>
                <a:p>
                  <a:pPr>
                    <a:defRPr/>
                  </a:pPr>
                  <a:endParaRPr lang="en-GB" sz="1050" dirty="0">
                    <a:ea typeface="+mn-ea"/>
                    <a:cs typeface="+mn-cs"/>
                  </a:endParaRPr>
                </a:p>
              </p:txBody>
            </p:sp>
            <p:sp>
              <p:nvSpPr>
                <p:cNvPr id="685" name="Line 659"/>
                <p:cNvSpPr>
                  <a:spLocks noChangeShapeType="1"/>
                </p:cNvSpPr>
                <p:nvPr/>
              </p:nvSpPr>
              <p:spPr bwMode="gray">
                <a:xfrm flipH="1" flipV="1">
                  <a:off x="1324" y="1814"/>
                  <a:ext cx="281" cy="176"/>
                </a:xfrm>
                <a:prstGeom prst="line">
                  <a:avLst/>
                </a:prstGeom>
                <a:noFill/>
                <a:ln w="9525">
                  <a:solidFill>
                    <a:schemeClr val="tx1"/>
                  </a:solidFill>
                  <a:round/>
                  <a:headEnd/>
                  <a:tailEnd/>
                </a:ln>
              </p:spPr>
              <p:txBody>
                <a:bodyPr/>
                <a:lstStyle/>
                <a:p>
                  <a:pPr>
                    <a:defRPr/>
                  </a:pPr>
                  <a:endParaRPr lang="en-GB" sz="1050" dirty="0">
                    <a:ea typeface="+mn-ea"/>
                    <a:cs typeface="+mn-cs"/>
                  </a:endParaRPr>
                </a:p>
              </p:txBody>
            </p:sp>
            <p:sp>
              <p:nvSpPr>
                <p:cNvPr id="686" name="Line 660"/>
                <p:cNvSpPr>
                  <a:spLocks noChangeShapeType="1"/>
                </p:cNvSpPr>
                <p:nvPr/>
              </p:nvSpPr>
              <p:spPr bwMode="gray">
                <a:xfrm flipH="1" flipV="1">
                  <a:off x="1565" y="1880"/>
                  <a:ext cx="155" cy="93"/>
                </a:xfrm>
                <a:prstGeom prst="line">
                  <a:avLst/>
                </a:prstGeom>
                <a:noFill/>
                <a:ln w="9525">
                  <a:solidFill>
                    <a:schemeClr val="tx1"/>
                  </a:solidFill>
                  <a:round/>
                  <a:headEnd/>
                  <a:tailEnd/>
                </a:ln>
              </p:spPr>
              <p:txBody>
                <a:bodyPr/>
                <a:lstStyle/>
                <a:p>
                  <a:pPr>
                    <a:defRPr/>
                  </a:pPr>
                  <a:endParaRPr lang="en-GB" sz="1050" dirty="0">
                    <a:ea typeface="+mn-ea"/>
                    <a:cs typeface="+mn-cs"/>
                  </a:endParaRPr>
                </a:p>
              </p:txBody>
            </p:sp>
            <p:sp>
              <p:nvSpPr>
                <p:cNvPr id="687" name="Line 661"/>
                <p:cNvSpPr>
                  <a:spLocks noChangeShapeType="1"/>
                </p:cNvSpPr>
                <p:nvPr/>
              </p:nvSpPr>
              <p:spPr bwMode="gray">
                <a:xfrm flipH="1" flipV="1">
                  <a:off x="1269" y="1446"/>
                  <a:ext cx="59" cy="368"/>
                </a:xfrm>
                <a:prstGeom prst="line">
                  <a:avLst/>
                </a:prstGeom>
                <a:noFill/>
                <a:ln w="9525">
                  <a:solidFill>
                    <a:schemeClr val="tx1"/>
                  </a:solidFill>
                  <a:round/>
                  <a:headEnd/>
                  <a:tailEnd/>
                </a:ln>
              </p:spPr>
              <p:txBody>
                <a:bodyPr/>
                <a:lstStyle/>
                <a:p>
                  <a:pPr>
                    <a:defRPr/>
                  </a:pPr>
                  <a:endParaRPr lang="en-GB" sz="1050" dirty="0">
                    <a:ea typeface="+mn-ea"/>
                    <a:cs typeface="+mn-cs"/>
                  </a:endParaRPr>
                </a:p>
              </p:txBody>
            </p:sp>
            <p:sp>
              <p:nvSpPr>
                <p:cNvPr id="688" name="Line 662"/>
                <p:cNvSpPr>
                  <a:spLocks noChangeShapeType="1"/>
                </p:cNvSpPr>
                <p:nvPr/>
              </p:nvSpPr>
              <p:spPr bwMode="gray">
                <a:xfrm flipH="1" flipV="1">
                  <a:off x="1317" y="1427"/>
                  <a:ext cx="115" cy="359"/>
                </a:xfrm>
                <a:prstGeom prst="line">
                  <a:avLst/>
                </a:prstGeom>
                <a:noFill/>
                <a:ln w="9525">
                  <a:solidFill>
                    <a:schemeClr val="tx1"/>
                  </a:solidFill>
                  <a:round/>
                  <a:headEnd/>
                  <a:tailEnd/>
                </a:ln>
              </p:spPr>
              <p:txBody>
                <a:bodyPr/>
                <a:lstStyle/>
                <a:p>
                  <a:pPr>
                    <a:defRPr/>
                  </a:pPr>
                  <a:endParaRPr lang="en-GB" sz="1050" dirty="0">
                    <a:ea typeface="+mn-ea"/>
                    <a:cs typeface="+mn-cs"/>
                  </a:endParaRPr>
                </a:p>
              </p:txBody>
            </p:sp>
            <p:sp>
              <p:nvSpPr>
                <p:cNvPr id="689" name="Line 663"/>
                <p:cNvSpPr>
                  <a:spLocks noChangeShapeType="1"/>
                </p:cNvSpPr>
                <p:nvPr/>
              </p:nvSpPr>
              <p:spPr bwMode="gray">
                <a:xfrm flipH="1" flipV="1">
                  <a:off x="1224" y="1230"/>
                  <a:ext cx="43" cy="212"/>
                </a:xfrm>
                <a:prstGeom prst="line">
                  <a:avLst/>
                </a:prstGeom>
                <a:noFill/>
                <a:ln w="9525">
                  <a:solidFill>
                    <a:schemeClr val="tx1"/>
                  </a:solidFill>
                  <a:round/>
                  <a:headEnd/>
                  <a:tailEnd/>
                </a:ln>
              </p:spPr>
              <p:txBody>
                <a:bodyPr/>
                <a:lstStyle/>
                <a:p>
                  <a:pPr>
                    <a:defRPr/>
                  </a:pPr>
                  <a:endParaRPr lang="en-GB" sz="1050" dirty="0">
                    <a:ea typeface="+mn-ea"/>
                    <a:cs typeface="+mn-cs"/>
                  </a:endParaRPr>
                </a:p>
              </p:txBody>
            </p:sp>
            <p:sp>
              <p:nvSpPr>
                <p:cNvPr id="690" name="Line 664"/>
                <p:cNvSpPr>
                  <a:spLocks noChangeShapeType="1"/>
                </p:cNvSpPr>
                <p:nvPr/>
              </p:nvSpPr>
              <p:spPr bwMode="gray">
                <a:xfrm flipH="1" flipV="1">
                  <a:off x="1224" y="1230"/>
                  <a:ext cx="90" cy="209"/>
                </a:xfrm>
                <a:prstGeom prst="line">
                  <a:avLst/>
                </a:prstGeom>
                <a:noFill/>
                <a:ln w="9525">
                  <a:solidFill>
                    <a:schemeClr val="tx1"/>
                  </a:solidFill>
                  <a:round/>
                  <a:headEnd/>
                  <a:tailEnd/>
                </a:ln>
              </p:spPr>
              <p:txBody>
                <a:bodyPr/>
                <a:lstStyle/>
                <a:p>
                  <a:pPr>
                    <a:defRPr/>
                  </a:pPr>
                  <a:endParaRPr lang="en-GB" sz="1050" dirty="0">
                    <a:ea typeface="+mn-ea"/>
                    <a:cs typeface="+mn-cs"/>
                  </a:endParaRPr>
                </a:p>
              </p:txBody>
            </p:sp>
            <p:sp>
              <p:nvSpPr>
                <p:cNvPr id="691" name="Line 665"/>
                <p:cNvSpPr>
                  <a:spLocks noChangeShapeType="1"/>
                </p:cNvSpPr>
                <p:nvPr/>
              </p:nvSpPr>
              <p:spPr bwMode="gray">
                <a:xfrm>
                  <a:off x="2325" y="2705"/>
                  <a:ext cx="52" cy="128"/>
                </a:xfrm>
                <a:prstGeom prst="line">
                  <a:avLst/>
                </a:prstGeom>
                <a:noFill/>
                <a:ln w="9525">
                  <a:solidFill>
                    <a:schemeClr val="tx1"/>
                  </a:solidFill>
                  <a:round/>
                  <a:headEnd/>
                  <a:tailEnd/>
                </a:ln>
              </p:spPr>
              <p:txBody>
                <a:bodyPr/>
                <a:lstStyle/>
                <a:p>
                  <a:pPr>
                    <a:defRPr/>
                  </a:pPr>
                  <a:endParaRPr lang="en-GB" sz="1050" dirty="0">
                    <a:ea typeface="+mn-ea"/>
                    <a:cs typeface="+mn-cs"/>
                  </a:endParaRPr>
                </a:p>
              </p:txBody>
            </p:sp>
            <p:sp>
              <p:nvSpPr>
                <p:cNvPr id="692" name="Line 666"/>
                <p:cNvSpPr>
                  <a:spLocks noChangeShapeType="1"/>
                </p:cNvSpPr>
                <p:nvPr/>
              </p:nvSpPr>
              <p:spPr bwMode="gray">
                <a:xfrm flipV="1">
                  <a:off x="1104" y="1377"/>
                  <a:ext cx="52" cy="104"/>
                </a:xfrm>
                <a:prstGeom prst="line">
                  <a:avLst/>
                </a:prstGeom>
                <a:noFill/>
                <a:ln w="9525">
                  <a:solidFill>
                    <a:schemeClr val="tx1"/>
                  </a:solidFill>
                  <a:round/>
                  <a:headEnd/>
                  <a:tailEnd/>
                </a:ln>
              </p:spPr>
              <p:txBody>
                <a:bodyPr/>
                <a:lstStyle/>
                <a:p>
                  <a:pPr>
                    <a:defRPr/>
                  </a:pPr>
                  <a:endParaRPr lang="en-GB" sz="1050" dirty="0">
                    <a:ea typeface="+mn-ea"/>
                    <a:cs typeface="+mn-cs"/>
                  </a:endParaRPr>
                </a:p>
              </p:txBody>
            </p:sp>
            <p:sp>
              <p:nvSpPr>
                <p:cNvPr id="693" name="Line 667"/>
                <p:cNvSpPr>
                  <a:spLocks noChangeShapeType="1"/>
                </p:cNvSpPr>
                <p:nvPr/>
              </p:nvSpPr>
              <p:spPr bwMode="gray">
                <a:xfrm flipV="1">
                  <a:off x="1344" y="1892"/>
                  <a:ext cx="237" cy="57"/>
                </a:xfrm>
                <a:prstGeom prst="line">
                  <a:avLst/>
                </a:prstGeom>
                <a:noFill/>
                <a:ln w="9525">
                  <a:solidFill>
                    <a:schemeClr val="tx1"/>
                  </a:solidFill>
                  <a:round/>
                  <a:headEnd/>
                  <a:tailEnd/>
                </a:ln>
              </p:spPr>
              <p:txBody>
                <a:bodyPr/>
                <a:lstStyle/>
                <a:p>
                  <a:pPr>
                    <a:defRPr/>
                  </a:pPr>
                  <a:endParaRPr lang="en-GB" sz="1050" dirty="0">
                    <a:ea typeface="+mn-ea"/>
                    <a:cs typeface="+mn-cs"/>
                  </a:endParaRPr>
                </a:p>
              </p:txBody>
            </p:sp>
            <p:sp>
              <p:nvSpPr>
                <p:cNvPr id="694" name="Line 668"/>
                <p:cNvSpPr>
                  <a:spLocks noChangeShapeType="1"/>
                </p:cNvSpPr>
                <p:nvPr/>
              </p:nvSpPr>
              <p:spPr bwMode="gray">
                <a:xfrm flipH="1" flipV="1">
                  <a:off x="1423" y="1777"/>
                  <a:ext cx="155" cy="101"/>
                </a:xfrm>
                <a:prstGeom prst="line">
                  <a:avLst/>
                </a:prstGeom>
                <a:noFill/>
                <a:ln w="9525">
                  <a:solidFill>
                    <a:schemeClr val="tx1"/>
                  </a:solidFill>
                  <a:round/>
                  <a:headEnd/>
                  <a:tailEnd/>
                </a:ln>
              </p:spPr>
              <p:txBody>
                <a:bodyPr/>
                <a:lstStyle/>
                <a:p>
                  <a:pPr>
                    <a:defRPr/>
                  </a:pPr>
                  <a:endParaRPr lang="en-GB" sz="1050" dirty="0">
                    <a:ea typeface="+mn-ea"/>
                    <a:cs typeface="+mn-cs"/>
                  </a:endParaRPr>
                </a:p>
              </p:txBody>
            </p:sp>
          </p:grpSp>
          <p:sp>
            <p:nvSpPr>
              <p:cNvPr id="31" name="Line 669"/>
              <p:cNvSpPr>
                <a:spLocks noChangeShapeType="1"/>
              </p:cNvSpPr>
              <p:nvPr/>
            </p:nvSpPr>
            <p:spPr bwMode="gray">
              <a:xfrm flipH="1" flipV="1">
                <a:off x="1228" y="1215"/>
                <a:ext cx="118" cy="180"/>
              </a:xfrm>
              <a:prstGeom prst="line">
                <a:avLst/>
              </a:prstGeom>
              <a:noFill/>
              <a:ln w="6350">
                <a:solidFill>
                  <a:srgbClr val="000000"/>
                </a:solidFill>
                <a:round/>
                <a:headEnd/>
                <a:tailEnd/>
              </a:ln>
            </p:spPr>
            <p:txBody>
              <a:bodyPr/>
              <a:lstStyle/>
              <a:p>
                <a:pPr>
                  <a:defRPr/>
                </a:pPr>
                <a:endParaRPr lang="en-GB" sz="1050" dirty="0">
                  <a:ea typeface="+mn-ea"/>
                  <a:cs typeface="+mn-cs"/>
                </a:endParaRPr>
              </a:p>
            </p:txBody>
          </p:sp>
          <p:sp>
            <p:nvSpPr>
              <p:cNvPr id="32" name="Line 670"/>
              <p:cNvSpPr>
                <a:spLocks noChangeShapeType="1"/>
              </p:cNvSpPr>
              <p:nvPr/>
            </p:nvSpPr>
            <p:spPr bwMode="gray">
              <a:xfrm flipV="1">
                <a:off x="1157" y="1252"/>
                <a:ext cx="63" cy="158"/>
              </a:xfrm>
              <a:prstGeom prst="line">
                <a:avLst/>
              </a:prstGeom>
              <a:noFill/>
              <a:ln w="9525">
                <a:solidFill>
                  <a:srgbClr val="000000"/>
                </a:solidFill>
                <a:round/>
                <a:headEnd/>
                <a:tailEnd/>
              </a:ln>
            </p:spPr>
            <p:txBody>
              <a:bodyPr/>
              <a:lstStyle/>
              <a:p>
                <a:pPr>
                  <a:defRPr/>
                </a:pPr>
                <a:endParaRPr lang="en-GB" sz="1050" dirty="0">
                  <a:ea typeface="+mn-ea"/>
                  <a:cs typeface="+mn-cs"/>
                </a:endParaRPr>
              </a:p>
            </p:txBody>
          </p:sp>
        </p:grpSp>
        <p:grpSp>
          <p:nvGrpSpPr>
            <p:cNvPr id="34829" name="Group 671"/>
            <p:cNvGrpSpPr>
              <a:grpSpLocks/>
            </p:cNvGrpSpPr>
            <p:nvPr/>
          </p:nvGrpSpPr>
          <p:grpSpPr bwMode="auto">
            <a:xfrm>
              <a:off x="2711450" y="4887913"/>
              <a:ext cx="2717800" cy="1032161"/>
              <a:chOff x="938" y="3183"/>
              <a:chExt cx="1435" cy="611"/>
            </a:xfrm>
          </p:grpSpPr>
          <p:sp>
            <p:nvSpPr>
              <p:cNvPr id="27" name="Line 672"/>
              <p:cNvSpPr>
                <a:spLocks noChangeShapeType="1"/>
              </p:cNvSpPr>
              <p:nvPr/>
            </p:nvSpPr>
            <p:spPr bwMode="gray">
              <a:xfrm>
                <a:off x="1054" y="3294"/>
                <a:ext cx="411" cy="188"/>
              </a:xfrm>
              <a:prstGeom prst="line">
                <a:avLst/>
              </a:prstGeom>
              <a:noFill/>
              <a:ln w="19050">
                <a:solidFill>
                  <a:schemeClr val="tx1"/>
                </a:solidFill>
                <a:round/>
                <a:headEnd type="triangle" w="med" len="med"/>
                <a:tailEnd/>
              </a:ln>
            </p:spPr>
            <p:txBody>
              <a:bodyPr/>
              <a:lstStyle/>
              <a:p>
                <a:pPr>
                  <a:defRPr/>
                </a:pPr>
                <a:endParaRPr lang="en-GB" sz="1050" dirty="0">
                  <a:ea typeface="+mn-ea"/>
                  <a:cs typeface="+mn-cs"/>
                </a:endParaRPr>
              </a:p>
            </p:txBody>
          </p:sp>
          <p:sp>
            <p:nvSpPr>
              <p:cNvPr id="34844" name="Oval 673"/>
              <p:cNvSpPr>
                <a:spLocks noChangeArrowheads="1"/>
              </p:cNvSpPr>
              <p:nvPr/>
            </p:nvSpPr>
            <p:spPr bwMode="gray">
              <a:xfrm>
                <a:off x="938" y="3183"/>
                <a:ext cx="122" cy="122"/>
              </a:xfrm>
              <a:prstGeom prst="ellipse">
                <a:avLst/>
              </a:prstGeom>
              <a:solidFill>
                <a:srgbClr val="FFCC66"/>
              </a:solidFill>
              <a:ln w="9525">
                <a:solidFill>
                  <a:schemeClr val="tx1"/>
                </a:solidFill>
                <a:round/>
                <a:headEnd/>
                <a:tailEnd/>
              </a:ln>
            </p:spPr>
            <p:txBody>
              <a:bodyPr wrap="none" anchor="ctr"/>
              <a:lstStyle/>
              <a:p>
                <a:pPr algn="ctr"/>
                <a:endParaRPr lang="en-US" sz="1200">
                  <a:latin typeface="Times New Roman" charset="0"/>
                </a:endParaRPr>
              </a:p>
            </p:txBody>
          </p:sp>
          <p:sp>
            <p:nvSpPr>
              <p:cNvPr id="34845" name="Text Box 674"/>
              <p:cNvSpPr txBox="1">
                <a:spLocks noChangeArrowheads="1"/>
              </p:cNvSpPr>
              <p:nvPr/>
            </p:nvSpPr>
            <p:spPr bwMode="gray">
              <a:xfrm>
                <a:off x="1413" y="3416"/>
                <a:ext cx="960" cy="3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000"/>
                  <a:t>New Nominal Value for X</a:t>
                </a:r>
                <a:r>
                  <a:rPr lang="en-GB" sz="1000" baseline="-25000"/>
                  <a:t>1</a:t>
                </a:r>
              </a:p>
            </p:txBody>
          </p:sp>
        </p:grpSp>
        <p:sp>
          <p:nvSpPr>
            <p:cNvPr id="14" name="Line 675"/>
            <p:cNvSpPr>
              <a:spLocks noChangeShapeType="1"/>
            </p:cNvSpPr>
            <p:nvPr/>
          </p:nvSpPr>
          <p:spPr bwMode="gray">
            <a:xfrm flipV="1">
              <a:off x="5959383" y="4033613"/>
              <a:ext cx="745506" cy="616143"/>
            </a:xfrm>
            <a:prstGeom prst="line">
              <a:avLst/>
            </a:prstGeom>
            <a:noFill/>
            <a:ln w="19050">
              <a:solidFill>
                <a:schemeClr val="tx1"/>
              </a:solidFill>
              <a:round/>
              <a:headEnd type="triangle" w="med" len="med"/>
              <a:tailEnd/>
            </a:ln>
          </p:spPr>
          <p:txBody>
            <a:bodyPr/>
            <a:lstStyle/>
            <a:p>
              <a:pPr>
                <a:defRPr/>
              </a:pPr>
              <a:endParaRPr lang="en-GB" sz="1050" dirty="0">
                <a:ea typeface="+mn-ea"/>
                <a:cs typeface="+mn-cs"/>
              </a:endParaRPr>
            </a:p>
          </p:txBody>
        </p:sp>
        <p:sp>
          <p:nvSpPr>
            <p:cNvPr id="34831" name="Oval 676"/>
            <p:cNvSpPr>
              <a:spLocks noChangeArrowheads="1"/>
            </p:cNvSpPr>
            <p:nvPr/>
          </p:nvSpPr>
          <p:spPr bwMode="gray">
            <a:xfrm>
              <a:off x="5722938" y="4622800"/>
              <a:ext cx="231775" cy="206375"/>
            </a:xfrm>
            <a:prstGeom prst="ellipse">
              <a:avLst/>
            </a:prstGeom>
            <a:solidFill>
              <a:srgbClr val="FFCC66"/>
            </a:solidFill>
            <a:ln w="9525">
              <a:solidFill>
                <a:schemeClr val="tx1"/>
              </a:solidFill>
              <a:round/>
              <a:headEnd/>
              <a:tailEnd/>
            </a:ln>
          </p:spPr>
          <p:txBody>
            <a:bodyPr wrap="none" anchor="ctr"/>
            <a:lstStyle/>
            <a:p>
              <a:pPr algn="ctr"/>
              <a:endParaRPr lang="en-US" sz="1200">
                <a:latin typeface="Times New Roman" charset="0"/>
              </a:endParaRPr>
            </a:p>
          </p:txBody>
        </p:sp>
        <p:sp>
          <p:nvSpPr>
            <p:cNvPr id="34832" name="Text Box 677"/>
            <p:cNvSpPr txBox="1">
              <a:spLocks noChangeArrowheads="1"/>
            </p:cNvSpPr>
            <p:nvPr/>
          </p:nvSpPr>
          <p:spPr bwMode="gray">
            <a:xfrm>
              <a:off x="6540500" y="3738563"/>
              <a:ext cx="1817688" cy="6391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000"/>
                <a:t>New Nominal Value for X</a:t>
              </a:r>
              <a:r>
                <a:rPr lang="en-GB" sz="1000" baseline="-25000"/>
                <a:t>2</a:t>
              </a:r>
            </a:p>
          </p:txBody>
        </p:sp>
        <p:sp>
          <p:nvSpPr>
            <p:cNvPr id="17" name="Line 678"/>
            <p:cNvSpPr>
              <a:spLocks noChangeShapeType="1"/>
            </p:cNvSpPr>
            <p:nvPr/>
          </p:nvSpPr>
          <p:spPr bwMode="gray">
            <a:xfrm>
              <a:off x="2358640" y="5068124"/>
              <a:ext cx="775935" cy="144528"/>
            </a:xfrm>
            <a:prstGeom prst="line">
              <a:avLst/>
            </a:prstGeom>
            <a:noFill/>
            <a:ln w="38100">
              <a:solidFill>
                <a:schemeClr val="tx1"/>
              </a:solidFill>
              <a:round/>
              <a:headEnd type="triangle" w="med" len="med"/>
              <a:tailEnd type="triangle" w="med" len="med"/>
            </a:ln>
          </p:spPr>
          <p:txBody>
            <a:bodyPr/>
            <a:lstStyle/>
            <a:p>
              <a:pPr>
                <a:defRPr/>
              </a:pPr>
              <a:endParaRPr lang="en-GB" sz="1050" dirty="0">
                <a:ea typeface="+mn-ea"/>
                <a:cs typeface="+mn-cs"/>
              </a:endParaRPr>
            </a:p>
          </p:txBody>
        </p:sp>
        <p:sp>
          <p:nvSpPr>
            <p:cNvPr id="18" name="Line 679"/>
            <p:cNvSpPr>
              <a:spLocks noChangeShapeType="1"/>
            </p:cNvSpPr>
            <p:nvPr/>
          </p:nvSpPr>
          <p:spPr bwMode="gray">
            <a:xfrm flipV="1">
              <a:off x="5824988" y="4685255"/>
              <a:ext cx="514755" cy="319481"/>
            </a:xfrm>
            <a:prstGeom prst="line">
              <a:avLst/>
            </a:prstGeom>
            <a:noFill/>
            <a:ln w="38100">
              <a:solidFill>
                <a:schemeClr val="tx1"/>
              </a:solidFill>
              <a:round/>
              <a:headEnd type="triangle" w="med" len="med"/>
              <a:tailEnd type="triangle" w="med" len="med"/>
            </a:ln>
          </p:spPr>
          <p:txBody>
            <a:bodyPr/>
            <a:lstStyle/>
            <a:p>
              <a:pPr>
                <a:defRPr/>
              </a:pPr>
              <a:endParaRPr lang="en-GB" sz="1050" dirty="0">
                <a:ea typeface="+mn-ea"/>
                <a:cs typeface="+mn-cs"/>
              </a:endParaRPr>
            </a:p>
          </p:txBody>
        </p:sp>
        <p:sp>
          <p:nvSpPr>
            <p:cNvPr id="19" name="Line 680"/>
            <p:cNvSpPr>
              <a:spLocks noChangeShapeType="1"/>
            </p:cNvSpPr>
            <p:nvPr/>
          </p:nvSpPr>
          <p:spPr bwMode="gray">
            <a:xfrm flipV="1">
              <a:off x="3748223" y="3815555"/>
              <a:ext cx="45643" cy="68461"/>
            </a:xfrm>
            <a:prstGeom prst="line">
              <a:avLst/>
            </a:prstGeom>
            <a:noFill/>
            <a:ln w="9525">
              <a:solidFill>
                <a:schemeClr val="tx1"/>
              </a:solidFill>
              <a:round/>
              <a:headEnd/>
              <a:tailEnd/>
            </a:ln>
          </p:spPr>
          <p:txBody>
            <a:bodyPr/>
            <a:lstStyle/>
            <a:p>
              <a:pPr>
                <a:defRPr/>
              </a:pPr>
              <a:endParaRPr lang="en-GB" sz="1050" dirty="0">
                <a:ea typeface="+mn-ea"/>
                <a:cs typeface="+mn-cs"/>
              </a:endParaRPr>
            </a:p>
          </p:txBody>
        </p:sp>
        <p:sp>
          <p:nvSpPr>
            <p:cNvPr id="20" name="Freeform 681"/>
            <p:cNvSpPr>
              <a:spLocks/>
            </p:cNvSpPr>
            <p:nvPr/>
          </p:nvSpPr>
          <p:spPr bwMode="gray">
            <a:xfrm>
              <a:off x="3294325" y="2532559"/>
              <a:ext cx="953436" cy="354979"/>
            </a:xfrm>
            <a:custGeom>
              <a:avLst/>
              <a:gdLst>
                <a:gd name="T0" fmla="*/ 1956128103 w 504"/>
                <a:gd name="T1" fmla="*/ 468903779 h 210"/>
                <a:gd name="T2" fmla="*/ 1187650000 w 504"/>
                <a:gd name="T3" fmla="*/ 528581925 h 210"/>
                <a:gd name="T4" fmla="*/ 884915162 w 504"/>
                <a:gd name="T5" fmla="*/ 596786724 h 210"/>
                <a:gd name="T6" fmla="*/ 0 w 504"/>
                <a:gd name="T7" fmla="*/ 161984554 h 210"/>
                <a:gd name="T8" fmla="*/ 849983737 w 504"/>
                <a:gd name="T9" fmla="*/ 0 h 210"/>
                <a:gd name="T10" fmla="*/ 1956128103 w 504"/>
                <a:gd name="T11" fmla="*/ 468903779 h 210"/>
                <a:gd name="T12" fmla="*/ 0 60000 65536"/>
                <a:gd name="T13" fmla="*/ 0 60000 65536"/>
                <a:gd name="T14" fmla="*/ 0 60000 65536"/>
                <a:gd name="T15" fmla="*/ 0 60000 65536"/>
                <a:gd name="T16" fmla="*/ 0 60000 65536"/>
                <a:gd name="T17" fmla="*/ 0 60000 65536"/>
                <a:gd name="T18" fmla="*/ 0 w 504"/>
                <a:gd name="T19" fmla="*/ 0 h 210"/>
                <a:gd name="T20" fmla="*/ 504 w 504"/>
                <a:gd name="T21" fmla="*/ 210 h 210"/>
              </a:gdLst>
              <a:ahLst/>
              <a:cxnLst>
                <a:cxn ang="T12">
                  <a:pos x="T0" y="T1"/>
                </a:cxn>
                <a:cxn ang="T13">
                  <a:pos x="T2" y="T3"/>
                </a:cxn>
                <a:cxn ang="T14">
                  <a:pos x="T4" y="T5"/>
                </a:cxn>
                <a:cxn ang="T15">
                  <a:pos x="T6" y="T7"/>
                </a:cxn>
                <a:cxn ang="T16">
                  <a:pos x="T8" y="T9"/>
                </a:cxn>
                <a:cxn ang="T17">
                  <a:pos x="T10" y="T11"/>
                </a:cxn>
              </a:cxnLst>
              <a:rect l="T18" t="T19" r="T20" b="T21"/>
              <a:pathLst>
                <a:path w="504" h="210">
                  <a:moveTo>
                    <a:pt x="504" y="165"/>
                  </a:moveTo>
                  <a:lnTo>
                    <a:pt x="306" y="186"/>
                  </a:lnTo>
                  <a:lnTo>
                    <a:pt x="228" y="210"/>
                  </a:lnTo>
                  <a:lnTo>
                    <a:pt x="0" y="57"/>
                  </a:lnTo>
                  <a:lnTo>
                    <a:pt x="219" y="0"/>
                  </a:lnTo>
                  <a:lnTo>
                    <a:pt x="504" y="165"/>
                  </a:lnTo>
                  <a:close/>
                </a:path>
              </a:pathLst>
            </a:custGeom>
            <a:solidFill>
              <a:srgbClr val="FF0000">
                <a:alpha val="29019"/>
              </a:srgbClr>
            </a:solidFill>
            <a:ln w="9525">
              <a:noFill/>
              <a:round/>
              <a:headEnd/>
              <a:tailEnd/>
            </a:ln>
          </p:spPr>
          <p:txBody>
            <a:bodyPr/>
            <a:lstStyle/>
            <a:p>
              <a:pPr>
                <a:defRPr/>
              </a:pPr>
              <a:endParaRPr lang="en-US" sz="1050" dirty="0">
                <a:ea typeface="+mn-ea"/>
                <a:cs typeface="+mn-cs"/>
              </a:endParaRPr>
            </a:p>
          </p:txBody>
        </p:sp>
        <p:sp>
          <p:nvSpPr>
            <p:cNvPr id="21" name="Freeform 682"/>
            <p:cNvSpPr>
              <a:spLocks/>
            </p:cNvSpPr>
            <p:nvPr/>
          </p:nvSpPr>
          <p:spPr bwMode="gray">
            <a:xfrm>
              <a:off x="3154861" y="2469170"/>
              <a:ext cx="1232367" cy="499506"/>
            </a:xfrm>
            <a:custGeom>
              <a:avLst/>
              <a:gdLst>
                <a:gd name="T0" fmla="*/ 999267549 w 651"/>
                <a:gd name="T1" fmla="*/ 0 h 297"/>
                <a:gd name="T2" fmla="*/ 0 w 651"/>
                <a:gd name="T3" fmla="*/ 187102298 h 297"/>
                <a:gd name="T4" fmla="*/ 580969203 w 651"/>
                <a:gd name="T5" fmla="*/ 510278756 h 297"/>
                <a:gd name="T6" fmla="*/ 1173557483 w 651"/>
                <a:gd name="T7" fmla="*/ 722894255 h 297"/>
                <a:gd name="T8" fmla="*/ 1336230231 w 651"/>
                <a:gd name="T9" fmla="*/ 841959473 h 297"/>
                <a:gd name="T10" fmla="*/ 1835861878 w 651"/>
                <a:gd name="T11" fmla="*/ 731398673 h 297"/>
                <a:gd name="T12" fmla="*/ 2147483647 w 651"/>
                <a:gd name="T13" fmla="*/ 705885419 h 297"/>
                <a:gd name="T14" fmla="*/ 2147483647 w 651"/>
                <a:gd name="T15" fmla="*/ 535792009 h 297"/>
                <a:gd name="T16" fmla="*/ 999267549 w 651"/>
                <a:gd name="T17" fmla="*/ 0 h 2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297"/>
                <a:gd name="T29" fmla="*/ 651 w 651"/>
                <a:gd name="T30" fmla="*/ 297 h 2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297">
                  <a:moveTo>
                    <a:pt x="258" y="0"/>
                  </a:moveTo>
                  <a:lnTo>
                    <a:pt x="0" y="66"/>
                  </a:lnTo>
                  <a:lnTo>
                    <a:pt x="150" y="180"/>
                  </a:lnTo>
                  <a:lnTo>
                    <a:pt x="303" y="255"/>
                  </a:lnTo>
                  <a:lnTo>
                    <a:pt x="345" y="297"/>
                  </a:lnTo>
                  <a:lnTo>
                    <a:pt x="474" y="258"/>
                  </a:lnTo>
                  <a:lnTo>
                    <a:pt x="651" y="249"/>
                  </a:lnTo>
                  <a:lnTo>
                    <a:pt x="603" y="189"/>
                  </a:lnTo>
                  <a:lnTo>
                    <a:pt x="258" y="0"/>
                  </a:lnTo>
                  <a:close/>
                </a:path>
              </a:pathLst>
            </a:custGeom>
            <a:solidFill>
              <a:srgbClr val="FF0000">
                <a:alpha val="45882"/>
              </a:srgbClr>
            </a:solidFill>
            <a:ln w="9525">
              <a:noFill/>
              <a:round/>
              <a:headEnd/>
              <a:tailEnd/>
            </a:ln>
          </p:spPr>
          <p:txBody>
            <a:bodyPr/>
            <a:lstStyle/>
            <a:p>
              <a:pPr>
                <a:defRPr/>
              </a:pPr>
              <a:endParaRPr lang="en-US" sz="1050" dirty="0">
                <a:ea typeface="+mn-ea"/>
                <a:cs typeface="+mn-cs"/>
              </a:endParaRPr>
            </a:p>
          </p:txBody>
        </p:sp>
        <p:sp>
          <p:nvSpPr>
            <p:cNvPr id="22" name="Freeform 683"/>
            <p:cNvSpPr>
              <a:spLocks/>
            </p:cNvSpPr>
            <p:nvPr/>
          </p:nvSpPr>
          <p:spPr bwMode="gray">
            <a:xfrm>
              <a:off x="3494649" y="2555380"/>
              <a:ext cx="699863" cy="258628"/>
            </a:xfrm>
            <a:custGeom>
              <a:avLst/>
              <a:gdLst>
                <a:gd name="T0" fmla="*/ 127743131 w 369"/>
                <a:gd name="T1" fmla="*/ 102972040 h 153"/>
                <a:gd name="T2" fmla="*/ 650333416 w 369"/>
                <a:gd name="T3" fmla="*/ 0 h 153"/>
                <a:gd name="T4" fmla="*/ 1428409905 w 369"/>
                <a:gd name="T5" fmla="*/ 326078994 h 153"/>
                <a:gd name="T6" fmla="*/ 627107231 w 369"/>
                <a:gd name="T7" fmla="*/ 437632432 h 153"/>
                <a:gd name="T8" fmla="*/ 0 w 369"/>
                <a:gd name="T9" fmla="*/ 137296071 h 153"/>
                <a:gd name="T10" fmla="*/ 127743131 w 369"/>
                <a:gd name="T11" fmla="*/ 102972040 h 153"/>
                <a:gd name="T12" fmla="*/ 0 60000 65536"/>
                <a:gd name="T13" fmla="*/ 0 60000 65536"/>
                <a:gd name="T14" fmla="*/ 0 60000 65536"/>
                <a:gd name="T15" fmla="*/ 0 60000 65536"/>
                <a:gd name="T16" fmla="*/ 0 60000 65536"/>
                <a:gd name="T17" fmla="*/ 0 60000 65536"/>
                <a:gd name="T18" fmla="*/ 0 w 369"/>
                <a:gd name="T19" fmla="*/ 0 h 153"/>
                <a:gd name="T20" fmla="*/ 369 w 369"/>
                <a:gd name="T21" fmla="*/ 153 h 153"/>
              </a:gdLst>
              <a:ahLst/>
              <a:cxnLst>
                <a:cxn ang="T12">
                  <a:pos x="T0" y="T1"/>
                </a:cxn>
                <a:cxn ang="T13">
                  <a:pos x="T2" y="T3"/>
                </a:cxn>
                <a:cxn ang="T14">
                  <a:pos x="T4" y="T5"/>
                </a:cxn>
                <a:cxn ang="T15">
                  <a:pos x="T6" y="T7"/>
                </a:cxn>
                <a:cxn ang="T16">
                  <a:pos x="T8" y="T9"/>
                </a:cxn>
                <a:cxn ang="T17">
                  <a:pos x="T10" y="T11"/>
                </a:cxn>
              </a:cxnLst>
              <a:rect l="T18" t="T19" r="T20" b="T21"/>
              <a:pathLst>
                <a:path w="369" h="153">
                  <a:moveTo>
                    <a:pt x="33" y="36"/>
                  </a:moveTo>
                  <a:lnTo>
                    <a:pt x="168" y="0"/>
                  </a:lnTo>
                  <a:lnTo>
                    <a:pt x="369" y="114"/>
                  </a:lnTo>
                  <a:lnTo>
                    <a:pt x="162" y="153"/>
                  </a:lnTo>
                  <a:lnTo>
                    <a:pt x="0" y="48"/>
                  </a:lnTo>
                  <a:lnTo>
                    <a:pt x="33" y="36"/>
                  </a:lnTo>
                  <a:close/>
                </a:path>
              </a:pathLst>
            </a:custGeom>
            <a:solidFill>
              <a:srgbClr val="FF0000">
                <a:alpha val="16862"/>
              </a:srgbClr>
            </a:solidFill>
            <a:ln w="9525">
              <a:noFill/>
              <a:round/>
              <a:headEnd/>
              <a:tailEnd/>
            </a:ln>
          </p:spPr>
          <p:txBody>
            <a:bodyPr/>
            <a:lstStyle/>
            <a:p>
              <a:pPr>
                <a:defRPr/>
              </a:pPr>
              <a:endParaRPr lang="en-US" sz="1050" dirty="0">
                <a:ea typeface="+mn-ea"/>
                <a:cs typeface="+mn-cs"/>
              </a:endParaRPr>
            </a:p>
          </p:txBody>
        </p:sp>
        <p:sp>
          <p:nvSpPr>
            <p:cNvPr id="23" name="Freeform 684"/>
            <p:cNvSpPr>
              <a:spLocks/>
            </p:cNvSpPr>
            <p:nvPr/>
          </p:nvSpPr>
          <p:spPr bwMode="gray">
            <a:xfrm>
              <a:off x="3689900" y="2588341"/>
              <a:ext cx="380360" cy="157205"/>
            </a:xfrm>
            <a:custGeom>
              <a:avLst/>
              <a:gdLst>
                <a:gd name="T0" fmla="*/ 0 w 201"/>
                <a:gd name="T1" fmla="*/ 59971674 h 93"/>
                <a:gd name="T2" fmla="*/ 420381364 w 201"/>
                <a:gd name="T3" fmla="*/ 265590279 h 93"/>
                <a:gd name="T4" fmla="*/ 782376865 w 201"/>
                <a:gd name="T5" fmla="*/ 197050718 h 93"/>
                <a:gd name="T6" fmla="*/ 338640777 w 201"/>
                <a:gd name="T7" fmla="*/ 0 h 93"/>
                <a:gd name="T8" fmla="*/ 0 w 201"/>
                <a:gd name="T9" fmla="*/ 59971674 h 93"/>
                <a:gd name="T10" fmla="*/ 0 60000 65536"/>
                <a:gd name="T11" fmla="*/ 0 60000 65536"/>
                <a:gd name="T12" fmla="*/ 0 60000 65536"/>
                <a:gd name="T13" fmla="*/ 0 60000 65536"/>
                <a:gd name="T14" fmla="*/ 0 60000 65536"/>
                <a:gd name="T15" fmla="*/ 0 w 201"/>
                <a:gd name="T16" fmla="*/ 0 h 93"/>
                <a:gd name="T17" fmla="*/ 201 w 201"/>
                <a:gd name="T18" fmla="*/ 93 h 93"/>
              </a:gdLst>
              <a:ahLst/>
              <a:cxnLst>
                <a:cxn ang="T10">
                  <a:pos x="T0" y="T1"/>
                </a:cxn>
                <a:cxn ang="T11">
                  <a:pos x="T2" y="T3"/>
                </a:cxn>
                <a:cxn ang="T12">
                  <a:pos x="T4" y="T5"/>
                </a:cxn>
                <a:cxn ang="T13">
                  <a:pos x="T6" y="T7"/>
                </a:cxn>
                <a:cxn ang="T14">
                  <a:pos x="T8" y="T9"/>
                </a:cxn>
              </a:cxnLst>
              <a:rect l="T15" t="T16" r="T17" b="T18"/>
              <a:pathLst>
                <a:path w="201" h="93">
                  <a:moveTo>
                    <a:pt x="0" y="21"/>
                  </a:moveTo>
                  <a:lnTo>
                    <a:pt x="108" y="93"/>
                  </a:lnTo>
                  <a:lnTo>
                    <a:pt x="201" y="69"/>
                  </a:lnTo>
                  <a:lnTo>
                    <a:pt x="87" y="0"/>
                  </a:lnTo>
                  <a:lnTo>
                    <a:pt x="0" y="21"/>
                  </a:lnTo>
                  <a:close/>
                </a:path>
              </a:pathLst>
            </a:custGeom>
            <a:solidFill>
              <a:srgbClr val="FF0000">
                <a:alpha val="16078"/>
              </a:srgbClr>
            </a:solidFill>
            <a:ln w="9525">
              <a:noFill/>
              <a:round/>
              <a:headEnd/>
              <a:tailEnd/>
            </a:ln>
          </p:spPr>
          <p:txBody>
            <a:bodyPr/>
            <a:lstStyle/>
            <a:p>
              <a:pPr>
                <a:defRPr/>
              </a:pPr>
              <a:endParaRPr lang="en-US" sz="1050" dirty="0">
                <a:ea typeface="+mn-ea"/>
                <a:cs typeface="+mn-cs"/>
              </a:endParaRPr>
            </a:p>
          </p:txBody>
        </p:sp>
        <p:sp>
          <p:nvSpPr>
            <p:cNvPr id="24" name="Line 685"/>
            <p:cNvSpPr>
              <a:spLocks noChangeShapeType="1"/>
            </p:cNvSpPr>
            <p:nvPr/>
          </p:nvSpPr>
          <p:spPr bwMode="gray">
            <a:xfrm flipV="1">
              <a:off x="2320603" y="2319571"/>
              <a:ext cx="0" cy="514721"/>
            </a:xfrm>
            <a:prstGeom prst="line">
              <a:avLst/>
            </a:prstGeom>
            <a:noFill/>
            <a:ln w="28575">
              <a:solidFill>
                <a:srgbClr val="FF0000"/>
              </a:solidFill>
              <a:round/>
              <a:headEnd type="triangle" w="med" len="med"/>
              <a:tailEnd type="triangle" w="med" len="med"/>
            </a:ln>
          </p:spPr>
          <p:txBody>
            <a:bodyPr/>
            <a:lstStyle/>
            <a:p>
              <a:pPr>
                <a:defRPr/>
              </a:pPr>
              <a:endParaRPr lang="en-GB" sz="1050" dirty="0">
                <a:ea typeface="+mn-ea"/>
                <a:cs typeface="+mn-cs"/>
              </a:endParaRPr>
            </a:p>
          </p:txBody>
        </p:sp>
        <p:sp>
          <p:nvSpPr>
            <p:cNvPr id="34841" name="Text Box 686"/>
            <p:cNvSpPr txBox="1">
              <a:spLocks noChangeArrowheads="1"/>
            </p:cNvSpPr>
            <p:nvPr/>
          </p:nvSpPr>
          <p:spPr bwMode="gray">
            <a:xfrm rot="16200000">
              <a:off x="1008857" y="2262515"/>
              <a:ext cx="1560511" cy="639101"/>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000" b="1" i="1">
                  <a:solidFill>
                    <a:schemeClr val="bg2"/>
                  </a:solidFill>
                </a:rPr>
                <a:t>Variation in Performance </a:t>
              </a:r>
            </a:p>
          </p:txBody>
        </p:sp>
        <p:sp>
          <p:nvSpPr>
            <p:cNvPr id="26" name="Freeform 687"/>
            <p:cNvSpPr>
              <a:spLocks/>
            </p:cNvSpPr>
            <p:nvPr/>
          </p:nvSpPr>
          <p:spPr bwMode="auto">
            <a:xfrm>
              <a:off x="996950" y="2758225"/>
              <a:ext cx="6633481" cy="1422451"/>
            </a:xfrm>
            <a:custGeom>
              <a:avLst/>
              <a:gdLst>
                <a:gd name="T0" fmla="*/ 2147483647 w 3492"/>
                <a:gd name="T1" fmla="*/ 147504569 h 776"/>
                <a:gd name="T2" fmla="*/ 0 w 3492"/>
                <a:gd name="T3" fmla="*/ 1609131095 h 776"/>
                <a:gd name="T4" fmla="*/ 2147483647 w 3492"/>
                <a:gd name="T5" fmla="*/ 2147483647 h 776"/>
                <a:gd name="T6" fmla="*/ 2147483647 w 3492"/>
                <a:gd name="T7" fmla="*/ 817974466 h 776"/>
                <a:gd name="T8" fmla="*/ 2147483647 w 3492"/>
                <a:gd name="T9" fmla="*/ 0 h 776"/>
                <a:gd name="T10" fmla="*/ 2147483647 w 3492"/>
                <a:gd name="T11" fmla="*/ 134094735 h 776"/>
                <a:gd name="T12" fmla="*/ 2147483647 w 3492"/>
                <a:gd name="T13" fmla="*/ 764336961 h 776"/>
                <a:gd name="T14" fmla="*/ 2147483647 w 3492"/>
                <a:gd name="T15" fmla="*/ 831384300 h 776"/>
                <a:gd name="T16" fmla="*/ 2147483647 w 3492"/>
                <a:gd name="T17" fmla="*/ 898431639 h 776"/>
                <a:gd name="T18" fmla="*/ 2147483647 w 3492"/>
                <a:gd name="T19" fmla="*/ 952069144 h 776"/>
                <a:gd name="T20" fmla="*/ 2147483647 w 3492"/>
                <a:gd name="T21" fmla="*/ 885021805 h 776"/>
                <a:gd name="T22" fmla="*/ 2147483647 w 3492"/>
                <a:gd name="T23" fmla="*/ 764336961 h 776"/>
                <a:gd name="T24" fmla="*/ 2147483647 w 3492"/>
                <a:gd name="T25" fmla="*/ 482739603 h 776"/>
                <a:gd name="T26" fmla="*/ 2147483647 w 3492"/>
                <a:gd name="T27" fmla="*/ 509559271 h 776"/>
                <a:gd name="T28" fmla="*/ 2147483647 w 3492"/>
                <a:gd name="T29" fmla="*/ 362054645 h 776"/>
                <a:gd name="T30" fmla="*/ 2147483647 w 3492"/>
                <a:gd name="T31" fmla="*/ 147504569 h 7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92"/>
                <a:gd name="T49" fmla="*/ 0 h 776"/>
                <a:gd name="T50" fmla="*/ 3492 w 3492"/>
                <a:gd name="T51" fmla="*/ 776 h 7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92" h="776">
                  <a:moveTo>
                    <a:pt x="900" y="44"/>
                  </a:moveTo>
                  <a:lnTo>
                    <a:pt x="0" y="480"/>
                  </a:lnTo>
                  <a:lnTo>
                    <a:pt x="2320" y="776"/>
                  </a:lnTo>
                  <a:lnTo>
                    <a:pt x="3492" y="244"/>
                  </a:lnTo>
                  <a:lnTo>
                    <a:pt x="1700" y="0"/>
                  </a:lnTo>
                  <a:lnTo>
                    <a:pt x="1788" y="40"/>
                  </a:lnTo>
                  <a:lnTo>
                    <a:pt x="1948" y="228"/>
                  </a:lnTo>
                  <a:lnTo>
                    <a:pt x="1896" y="248"/>
                  </a:lnTo>
                  <a:lnTo>
                    <a:pt x="1808" y="268"/>
                  </a:lnTo>
                  <a:lnTo>
                    <a:pt x="1668" y="284"/>
                  </a:lnTo>
                  <a:lnTo>
                    <a:pt x="1428" y="264"/>
                  </a:lnTo>
                  <a:lnTo>
                    <a:pt x="1272" y="228"/>
                  </a:lnTo>
                  <a:lnTo>
                    <a:pt x="1132" y="144"/>
                  </a:lnTo>
                  <a:lnTo>
                    <a:pt x="992" y="152"/>
                  </a:lnTo>
                  <a:lnTo>
                    <a:pt x="928" y="108"/>
                  </a:lnTo>
                  <a:lnTo>
                    <a:pt x="900" y="44"/>
                  </a:lnTo>
                  <a:close/>
                </a:path>
              </a:pathLst>
            </a:custGeom>
            <a:solidFill>
              <a:srgbClr val="99FF99">
                <a:alpha val="50195"/>
              </a:srgbClr>
            </a:solidFill>
            <a:ln w="9525">
              <a:solidFill>
                <a:schemeClr val="tx1"/>
              </a:solidFill>
              <a:round/>
              <a:headEnd/>
              <a:tailEnd/>
            </a:ln>
          </p:spPr>
          <p:txBody>
            <a:bodyPr/>
            <a:lstStyle/>
            <a:p>
              <a:pPr>
                <a:defRPr/>
              </a:pPr>
              <a:endParaRPr lang="en-US" sz="1050" dirty="0">
                <a:ea typeface="+mn-ea"/>
                <a:cs typeface="+mn-cs"/>
              </a:endParaRPr>
            </a:p>
          </p:txBody>
        </p:sp>
      </p:grpSp>
      <p:sp>
        <p:nvSpPr>
          <p:cNvPr id="34824" name="TextBox 694"/>
          <p:cNvSpPr txBox="1">
            <a:spLocks noChangeArrowheads="1"/>
          </p:cNvSpPr>
          <p:nvPr/>
        </p:nvSpPr>
        <p:spPr bwMode="auto">
          <a:xfrm>
            <a:off x="5622928" y="4552954"/>
            <a:ext cx="2168525"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800"/>
              <a:t>But how can it be achieved in practice?</a:t>
            </a:r>
          </a:p>
        </p:txBody>
      </p:sp>
    </p:spTree>
    <p:extLst>
      <p:ext uri="{BB962C8B-B14F-4D97-AF65-F5344CB8AC3E}">
        <p14:creationId xmlns:p14="http://schemas.microsoft.com/office/powerpoint/2010/main" val="644363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AutoShape 2"/>
          <p:cNvSpPr>
            <a:spLocks noChangeArrowheads="1"/>
          </p:cNvSpPr>
          <p:nvPr/>
        </p:nvSpPr>
        <p:spPr bwMode="auto">
          <a:xfrm>
            <a:off x="276228" y="1046163"/>
            <a:ext cx="5299075" cy="2203450"/>
          </a:xfrm>
          <a:prstGeom prst="rightArrowCallout">
            <a:avLst>
              <a:gd name="adj1" fmla="val 26148"/>
              <a:gd name="adj2" fmla="val 31537"/>
              <a:gd name="adj3" fmla="val 15521"/>
              <a:gd name="adj4" fmla="val 80255"/>
            </a:avLst>
          </a:prstGeom>
          <a:ln>
            <a:headEnd/>
            <a:tailEnd/>
          </a:ln>
        </p:spPr>
        <p:style>
          <a:lnRef idx="1">
            <a:schemeClr val="accent1"/>
          </a:lnRef>
          <a:fillRef idx="2">
            <a:schemeClr val="accent1"/>
          </a:fillRef>
          <a:effectRef idx="1">
            <a:schemeClr val="accent1"/>
          </a:effectRef>
          <a:fontRef idx="minor">
            <a:schemeClr val="dk1"/>
          </a:fontRef>
        </p:style>
        <p:txBody>
          <a:bodyPr lIns="90000" tIns="43200" rIns="90000" bIns="43200" anchor="ctr"/>
          <a:lstStyle/>
          <a:p>
            <a:endParaRPr lang="en-US"/>
          </a:p>
        </p:txBody>
      </p:sp>
      <p:sp>
        <p:nvSpPr>
          <p:cNvPr id="22530" name="AutoShape 3"/>
          <p:cNvSpPr>
            <a:spLocks noChangeArrowheads="1"/>
          </p:cNvSpPr>
          <p:nvPr/>
        </p:nvSpPr>
        <p:spPr bwMode="auto">
          <a:xfrm>
            <a:off x="265116" y="3836988"/>
            <a:ext cx="5299075" cy="2335212"/>
          </a:xfrm>
          <a:prstGeom prst="rightArrowCallout">
            <a:avLst>
              <a:gd name="adj1" fmla="val 26148"/>
              <a:gd name="adj2" fmla="val 31537"/>
              <a:gd name="adj3" fmla="val 14414"/>
              <a:gd name="adj4" fmla="val 80255"/>
            </a:avLst>
          </a:prstGeom>
          <a:ln>
            <a:headEnd/>
            <a:tailEnd/>
          </a:ln>
        </p:spPr>
        <p:style>
          <a:lnRef idx="1">
            <a:schemeClr val="accent2"/>
          </a:lnRef>
          <a:fillRef idx="2">
            <a:schemeClr val="accent2"/>
          </a:fillRef>
          <a:effectRef idx="1">
            <a:schemeClr val="accent2"/>
          </a:effectRef>
          <a:fontRef idx="minor">
            <a:schemeClr val="dk1"/>
          </a:fontRef>
        </p:style>
        <p:txBody>
          <a:bodyPr lIns="90000" tIns="43200" rIns="90000" bIns="43200" anchor="ctr"/>
          <a:lstStyle/>
          <a:p>
            <a:endParaRPr lang="en-US"/>
          </a:p>
        </p:txBody>
      </p:sp>
      <p:sp>
        <p:nvSpPr>
          <p:cNvPr id="22531" name="Rectangle 9"/>
          <p:cNvSpPr>
            <a:spLocks noChangeArrowheads="1"/>
          </p:cNvSpPr>
          <p:nvPr/>
        </p:nvSpPr>
        <p:spPr bwMode="gray">
          <a:xfrm>
            <a:off x="765175" y="1504572"/>
            <a:ext cx="3367088" cy="828432"/>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90488" tIns="44450" rIns="90488" bIns="44450">
            <a:spAutoFit/>
          </a:bodyPr>
          <a:lstStyle/>
          <a:p>
            <a:pPr algn="ctr" eaLnBrk="0" hangingPunct="0"/>
            <a:r>
              <a:rPr lang="en-US" b="1" dirty="0">
                <a:solidFill>
                  <a:schemeClr val="bg1"/>
                </a:solidFill>
                <a:latin typeface="+mj-lt"/>
              </a:rPr>
              <a:t>Determine Critical Design Parameters and Noise </a:t>
            </a:r>
            <a:r>
              <a:rPr lang="en-US" b="1" dirty="0" smtClean="0">
                <a:solidFill>
                  <a:schemeClr val="bg1"/>
                </a:solidFill>
                <a:latin typeface="+mj-lt"/>
              </a:rPr>
              <a:t>Variables</a:t>
            </a:r>
            <a:endParaRPr lang="en-US" sz="1400" b="1" dirty="0">
              <a:solidFill>
                <a:schemeClr val="bg1"/>
              </a:solidFill>
              <a:latin typeface="+mj-lt"/>
            </a:endParaRPr>
          </a:p>
        </p:txBody>
      </p:sp>
      <p:sp>
        <p:nvSpPr>
          <p:cNvPr id="22532" name="Rectangle 10"/>
          <p:cNvSpPr>
            <a:spLocks noChangeArrowheads="1"/>
          </p:cNvSpPr>
          <p:nvPr/>
        </p:nvSpPr>
        <p:spPr bwMode="gray">
          <a:xfrm>
            <a:off x="782638" y="4878394"/>
            <a:ext cx="3352800" cy="582211"/>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lIns="90488" tIns="44450" rIns="90488" bIns="44450">
            <a:spAutoFit/>
          </a:bodyPr>
          <a:lstStyle/>
          <a:p>
            <a:pPr algn="ctr" eaLnBrk="0" hangingPunct="0"/>
            <a:r>
              <a:rPr lang="en-US" b="1" dirty="0">
                <a:solidFill>
                  <a:schemeClr val="bg1"/>
                </a:solidFill>
                <a:latin typeface="+mj-lt"/>
              </a:rPr>
              <a:t>Define </a:t>
            </a:r>
            <a:r>
              <a:rPr lang="en-US" b="1" dirty="0" smtClean="0">
                <a:solidFill>
                  <a:schemeClr val="bg1"/>
                </a:solidFill>
                <a:latin typeface="+mj-lt"/>
              </a:rPr>
              <a:t>Sub</a:t>
            </a:r>
            <a:r>
              <a:rPr lang="en-US" b="1" dirty="0">
                <a:solidFill>
                  <a:schemeClr val="bg1"/>
                </a:solidFill>
                <a:latin typeface="+mj-lt"/>
              </a:rPr>
              <a:t>s</a:t>
            </a:r>
            <a:r>
              <a:rPr lang="en-US" b="1" dirty="0" smtClean="0">
                <a:solidFill>
                  <a:schemeClr val="bg1"/>
                </a:solidFill>
                <a:latin typeface="+mj-lt"/>
              </a:rPr>
              <a:t>ystem </a:t>
            </a:r>
            <a:r>
              <a:rPr lang="en-US" b="1" dirty="0">
                <a:solidFill>
                  <a:schemeClr val="bg1"/>
                </a:solidFill>
                <a:latin typeface="+mj-lt"/>
              </a:rPr>
              <a:t>Requirements</a:t>
            </a:r>
          </a:p>
        </p:txBody>
      </p:sp>
      <p:sp>
        <p:nvSpPr>
          <p:cNvPr id="22533" name="Rectangle 11"/>
          <p:cNvSpPr>
            <a:spLocks noChangeArrowheads="1"/>
          </p:cNvSpPr>
          <p:nvPr/>
        </p:nvSpPr>
        <p:spPr bwMode="auto">
          <a:xfrm>
            <a:off x="5551552" y="4062437"/>
            <a:ext cx="3090862" cy="2274982"/>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eaLnBrk="0" hangingPunct="0"/>
            <a:r>
              <a:rPr lang="en-US" b="1" dirty="0"/>
              <a:t>Typical Systems Tools</a:t>
            </a:r>
          </a:p>
          <a:p>
            <a:pPr eaLnBrk="0" hangingPunct="0"/>
            <a:endParaRPr lang="en-US" sz="1400" dirty="0"/>
          </a:p>
          <a:p>
            <a:pPr eaLnBrk="0" hangingPunct="0">
              <a:buFontTx/>
              <a:buChar char="•"/>
            </a:pPr>
            <a:r>
              <a:rPr lang="en-US" sz="1400" dirty="0"/>
              <a:t>Simulation Studies</a:t>
            </a:r>
          </a:p>
          <a:p>
            <a:pPr eaLnBrk="0" hangingPunct="0">
              <a:buFontTx/>
              <a:buChar char="•"/>
            </a:pPr>
            <a:r>
              <a:rPr lang="en-US" sz="1400" dirty="0"/>
              <a:t>Prototype Tests</a:t>
            </a:r>
          </a:p>
          <a:p>
            <a:pPr eaLnBrk="0" hangingPunct="0">
              <a:buFontTx/>
              <a:buChar char="•"/>
            </a:pPr>
            <a:r>
              <a:rPr lang="en-US" sz="1400" dirty="0"/>
              <a:t>Design of Experiments</a:t>
            </a:r>
          </a:p>
          <a:p>
            <a:pPr lvl="1" eaLnBrk="0" hangingPunct="0">
              <a:buFontTx/>
              <a:buChar char="•"/>
            </a:pPr>
            <a:r>
              <a:rPr lang="en-US" sz="1400" dirty="0"/>
              <a:t>Full Factorial</a:t>
            </a:r>
          </a:p>
          <a:p>
            <a:pPr lvl="1" eaLnBrk="0" hangingPunct="0">
              <a:buFontTx/>
              <a:buChar char="•"/>
            </a:pPr>
            <a:r>
              <a:rPr lang="en-US" sz="1400" dirty="0"/>
              <a:t>Response Surface Methods</a:t>
            </a:r>
          </a:p>
          <a:p>
            <a:pPr lvl="1" eaLnBrk="0" hangingPunct="0">
              <a:buFontTx/>
              <a:buChar char="•"/>
            </a:pPr>
            <a:r>
              <a:rPr lang="en-US" sz="1400" dirty="0"/>
              <a:t>Noise Experiments</a:t>
            </a:r>
          </a:p>
          <a:p>
            <a:pPr eaLnBrk="0" hangingPunct="0">
              <a:buFontTx/>
              <a:buChar char="•"/>
            </a:pPr>
            <a:r>
              <a:rPr lang="en-US" sz="1400" dirty="0"/>
              <a:t>Quality Function </a:t>
            </a:r>
            <a:r>
              <a:rPr lang="en-US" sz="1400" dirty="0" smtClean="0"/>
              <a:t>Deployment 2</a:t>
            </a:r>
            <a:endParaRPr lang="en-US" sz="1400" dirty="0"/>
          </a:p>
        </p:txBody>
      </p:sp>
      <p:sp>
        <p:nvSpPr>
          <p:cNvPr id="22534" name="Rectangle 12"/>
          <p:cNvSpPr>
            <a:spLocks noGrp="1" noChangeArrowheads="1"/>
          </p:cNvSpPr>
          <p:nvPr>
            <p:ph type="title"/>
          </p:nvPr>
        </p:nvSpPr>
        <p:spPr/>
        <p:txBody>
          <a:bodyPr/>
          <a:lstStyle/>
          <a:p>
            <a:pPr defTabSz="762000" eaLnBrk="1" hangingPunct="1"/>
            <a:r>
              <a:rPr lang="en-GB">
                <a:latin typeface="Arial" charset="0"/>
              </a:rPr>
              <a:t>Key Tasks and Systems Tools</a:t>
            </a:r>
          </a:p>
        </p:txBody>
      </p:sp>
      <p:sp>
        <p:nvSpPr>
          <p:cNvPr id="22535" name="Rectangle 13"/>
          <p:cNvSpPr>
            <a:spLocks noChangeArrowheads="1"/>
          </p:cNvSpPr>
          <p:nvPr/>
        </p:nvSpPr>
        <p:spPr bwMode="gray">
          <a:xfrm>
            <a:off x="781050" y="4014794"/>
            <a:ext cx="3352800" cy="582211"/>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lIns="90488" tIns="44450" rIns="90488" bIns="44450">
            <a:spAutoFit/>
          </a:bodyPr>
          <a:lstStyle/>
          <a:p>
            <a:pPr algn="ctr" eaLnBrk="0" hangingPunct="0"/>
            <a:r>
              <a:rPr lang="en-US" b="1" dirty="0" smtClean="0">
                <a:solidFill>
                  <a:schemeClr val="bg1"/>
                </a:solidFill>
                <a:latin typeface="+mj-lt"/>
              </a:rPr>
              <a:t>Perform Parameter </a:t>
            </a:r>
            <a:r>
              <a:rPr lang="en-US" b="1" dirty="0">
                <a:solidFill>
                  <a:schemeClr val="bg1"/>
                </a:solidFill>
                <a:latin typeface="+mj-lt"/>
              </a:rPr>
              <a:t>and Tolerance Design</a:t>
            </a:r>
          </a:p>
        </p:txBody>
      </p:sp>
      <p:cxnSp>
        <p:nvCxnSpPr>
          <p:cNvPr id="22536" name="AutoShape 14"/>
          <p:cNvCxnSpPr>
            <a:cxnSpLocks noChangeShapeType="1"/>
            <a:stCxn id="22535" idx="2"/>
            <a:endCxn id="22532" idx="0"/>
          </p:cNvCxnSpPr>
          <p:nvPr/>
        </p:nvCxnSpPr>
        <p:spPr bwMode="auto">
          <a:xfrm>
            <a:off x="2457450" y="4597005"/>
            <a:ext cx="1588" cy="281389"/>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22537" name="Rectangle 15"/>
          <p:cNvSpPr>
            <a:spLocks noChangeArrowheads="1"/>
          </p:cNvSpPr>
          <p:nvPr/>
        </p:nvSpPr>
        <p:spPr bwMode="gray">
          <a:xfrm>
            <a:off x="769938" y="2601539"/>
            <a:ext cx="3365500" cy="582211"/>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90488" tIns="44450" rIns="90488" bIns="44450">
            <a:spAutoFit/>
          </a:bodyPr>
          <a:lstStyle/>
          <a:p>
            <a:pPr algn="ctr" eaLnBrk="0" hangingPunct="0"/>
            <a:r>
              <a:rPr lang="en-US" b="1" dirty="0" err="1">
                <a:solidFill>
                  <a:schemeClr val="bg1"/>
                </a:solidFill>
                <a:latin typeface="+mj-lt"/>
              </a:rPr>
              <a:t>Characterise</a:t>
            </a:r>
            <a:r>
              <a:rPr lang="en-US" b="1" dirty="0">
                <a:solidFill>
                  <a:schemeClr val="bg1"/>
                </a:solidFill>
                <a:latin typeface="+mj-lt"/>
              </a:rPr>
              <a:t> Concept Design Transfer F</a:t>
            </a:r>
            <a:r>
              <a:rPr lang="en-US" b="1" dirty="0" smtClean="0">
                <a:solidFill>
                  <a:schemeClr val="bg1"/>
                </a:solidFill>
                <a:latin typeface="+mj-lt"/>
              </a:rPr>
              <a:t>unctions</a:t>
            </a:r>
            <a:endParaRPr lang="en-US" sz="1400" b="1" dirty="0">
              <a:solidFill>
                <a:schemeClr val="bg1"/>
              </a:solidFill>
              <a:latin typeface="+mj-lt"/>
            </a:endParaRPr>
          </a:p>
        </p:txBody>
      </p:sp>
      <p:cxnSp>
        <p:nvCxnSpPr>
          <p:cNvPr id="22538" name="AutoShape 16"/>
          <p:cNvCxnSpPr>
            <a:cxnSpLocks noChangeShapeType="1"/>
            <a:stCxn id="22537" idx="2"/>
            <a:endCxn id="22535" idx="0"/>
          </p:cNvCxnSpPr>
          <p:nvPr/>
        </p:nvCxnSpPr>
        <p:spPr bwMode="auto">
          <a:xfrm>
            <a:off x="2452688" y="3183750"/>
            <a:ext cx="4762" cy="831044"/>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2539" name="AutoShape 17"/>
          <p:cNvCxnSpPr>
            <a:cxnSpLocks noChangeShapeType="1"/>
            <a:stCxn id="22531" idx="2"/>
            <a:endCxn id="22537" idx="0"/>
          </p:cNvCxnSpPr>
          <p:nvPr/>
        </p:nvCxnSpPr>
        <p:spPr bwMode="auto">
          <a:xfrm>
            <a:off x="2448719" y="2333004"/>
            <a:ext cx="3969" cy="268535"/>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2540" name="AutoShape 18"/>
          <p:cNvCxnSpPr>
            <a:cxnSpLocks noChangeShapeType="1"/>
            <a:stCxn id="22535" idx="1"/>
            <a:endCxn id="22537" idx="1"/>
          </p:cNvCxnSpPr>
          <p:nvPr/>
        </p:nvCxnSpPr>
        <p:spPr bwMode="auto">
          <a:xfrm rot="10800000">
            <a:off x="769938" y="2892646"/>
            <a:ext cx="11112" cy="1413255"/>
          </a:xfrm>
          <a:prstGeom prst="bentConnector3">
            <a:avLst>
              <a:gd name="adj1" fmla="val 2157235"/>
            </a:avLst>
          </a:prstGeom>
          <a:noFill/>
          <a:ln w="38100">
            <a:solidFill>
              <a:schemeClr val="tx1"/>
            </a:solidFill>
            <a:miter lim="800000"/>
            <a:headEnd/>
            <a:tailEnd type="triangle" w="med" len="med"/>
          </a:ln>
          <a:extLst>
            <a:ext uri="{909E8E84-426E-40dd-AFC4-6F175D3DCCD1}">
              <a14:hiddenFill xmlns:a14="http://schemas.microsoft.com/office/drawing/2010/main" xmlns="">
                <a:noFill/>
              </a14:hiddenFill>
            </a:ext>
          </a:extLst>
        </p:spPr>
      </p:cxnSp>
      <p:cxnSp>
        <p:nvCxnSpPr>
          <p:cNvPr id="22541" name="AutoShape 19"/>
          <p:cNvCxnSpPr>
            <a:cxnSpLocks noChangeShapeType="1"/>
            <a:stCxn id="22532" idx="1"/>
            <a:endCxn id="22537" idx="1"/>
          </p:cNvCxnSpPr>
          <p:nvPr/>
        </p:nvCxnSpPr>
        <p:spPr bwMode="auto">
          <a:xfrm rot="10800000">
            <a:off x="769938" y="2892646"/>
            <a:ext cx="12700" cy="2276855"/>
          </a:xfrm>
          <a:prstGeom prst="bentConnector3">
            <a:avLst>
              <a:gd name="adj1" fmla="val 1900000"/>
            </a:avLst>
          </a:prstGeom>
          <a:noFill/>
          <a:ln w="38100">
            <a:solidFill>
              <a:schemeClr val="tx1"/>
            </a:solidFill>
            <a:miter lim="800000"/>
            <a:headEnd/>
            <a:tailEnd type="triangle" w="med" len="med"/>
          </a:ln>
          <a:extLst>
            <a:ext uri="{909E8E84-426E-40dd-AFC4-6F175D3DCCD1}">
              <a14:hiddenFill xmlns:a14="http://schemas.microsoft.com/office/drawing/2010/main" xmlns="">
                <a:noFill/>
              </a14:hiddenFill>
            </a:ext>
          </a:extLst>
        </p:spPr>
      </p:cxnSp>
      <p:cxnSp>
        <p:nvCxnSpPr>
          <p:cNvPr id="22542" name="AutoShape 20"/>
          <p:cNvCxnSpPr>
            <a:cxnSpLocks noChangeShapeType="1"/>
            <a:stCxn id="22532" idx="3"/>
            <a:endCxn id="22535" idx="3"/>
          </p:cNvCxnSpPr>
          <p:nvPr/>
        </p:nvCxnSpPr>
        <p:spPr bwMode="auto">
          <a:xfrm flipH="1" flipV="1">
            <a:off x="4133850" y="4305900"/>
            <a:ext cx="1588" cy="863600"/>
          </a:xfrm>
          <a:prstGeom prst="bentConnector3">
            <a:avLst>
              <a:gd name="adj1" fmla="val -14395466"/>
            </a:avLst>
          </a:prstGeom>
          <a:noFill/>
          <a:ln w="38100">
            <a:solidFill>
              <a:schemeClr val="tx1"/>
            </a:solidFill>
            <a:miter lim="800000"/>
            <a:headEnd/>
            <a:tailEnd type="triangle" w="med" len="med"/>
          </a:ln>
          <a:extLst>
            <a:ext uri="{909E8E84-426E-40dd-AFC4-6F175D3DCCD1}">
              <a14:hiddenFill xmlns:a14="http://schemas.microsoft.com/office/drawing/2010/main" xmlns="">
                <a:noFill/>
              </a14:hiddenFill>
            </a:ext>
          </a:extLst>
        </p:spPr>
      </p:cxnSp>
      <p:sp>
        <p:nvSpPr>
          <p:cNvPr id="22543" name="Rectangle 21"/>
          <p:cNvSpPr>
            <a:spLocks noChangeArrowheads="1"/>
          </p:cNvSpPr>
          <p:nvPr/>
        </p:nvSpPr>
        <p:spPr bwMode="auto">
          <a:xfrm>
            <a:off x="5554662" y="922338"/>
            <a:ext cx="3239291" cy="25209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square" lIns="90488" tIns="44450" rIns="90488" bIns="44450">
            <a:spAutoFit/>
          </a:bodyPr>
          <a:lstStyle/>
          <a:p>
            <a:pPr eaLnBrk="0" hangingPunct="0"/>
            <a:r>
              <a:rPr lang="en-US" sz="1600" b="1" dirty="0"/>
              <a:t>Typical Systems Tools</a:t>
            </a:r>
          </a:p>
          <a:p>
            <a:pPr eaLnBrk="0" hangingPunct="0"/>
            <a:endParaRPr lang="en-US" sz="1600" b="1" dirty="0"/>
          </a:p>
          <a:p>
            <a:pPr>
              <a:buFontTx/>
              <a:buChar char="•"/>
            </a:pPr>
            <a:r>
              <a:rPr lang="en-GB" sz="1400" dirty="0" smtClean="0">
                <a:solidFill>
                  <a:srgbClr val="000000"/>
                </a:solidFill>
              </a:rPr>
              <a:t>P-Diagram</a:t>
            </a:r>
            <a:endParaRPr lang="en-GB" sz="1400" dirty="0">
              <a:solidFill>
                <a:srgbClr val="000000"/>
              </a:solidFill>
            </a:endParaRPr>
          </a:p>
          <a:p>
            <a:pPr>
              <a:buFontTx/>
              <a:buChar char="•"/>
            </a:pPr>
            <a:r>
              <a:rPr lang="en-GB" sz="1400" dirty="0" smtClean="0">
                <a:solidFill>
                  <a:srgbClr val="000000"/>
                </a:solidFill>
              </a:rPr>
              <a:t>What-Why </a:t>
            </a:r>
            <a:r>
              <a:rPr lang="en-GB" sz="1400" dirty="0">
                <a:solidFill>
                  <a:srgbClr val="000000"/>
                </a:solidFill>
              </a:rPr>
              <a:t>Table</a:t>
            </a:r>
          </a:p>
          <a:p>
            <a:pPr>
              <a:buFontTx/>
              <a:buChar char="•"/>
            </a:pPr>
            <a:r>
              <a:rPr lang="en-GB" sz="1400" dirty="0">
                <a:solidFill>
                  <a:srgbClr val="000000"/>
                </a:solidFill>
              </a:rPr>
              <a:t>DFMEA</a:t>
            </a:r>
          </a:p>
          <a:p>
            <a:pPr>
              <a:buFontTx/>
              <a:buChar char="•"/>
            </a:pPr>
            <a:r>
              <a:rPr lang="en-GB" sz="1400" dirty="0">
                <a:solidFill>
                  <a:srgbClr val="000000"/>
                </a:solidFill>
              </a:rPr>
              <a:t> Simulation studies</a:t>
            </a:r>
          </a:p>
          <a:p>
            <a:pPr>
              <a:buFontTx/>
              <a:buChar char="•"/>
            </a:pPr>
            <a:r>
              <a:rPr lang="en-GB" sz="1400" dirty="0">
                <a:solidFill>
                  <a:srgbClr val="000000"/>
                </a:solidFill>
              </a:rPr>
              <a:t> Prototype tests</a:t>
            </a:r>
          </a:p>
          <a:p>
            <a:pPr>
              <a:buFontTx/>
              <a:buChar char="•"/>
            </a:pPr>
            <a:r>
              <a:rPr lang="en-GB" sz="1400" dirty="0">
                <a:solidFill>
                  <a:srgbClr val="000000"/>
                </a:solidFill>
              </a:rPr>
              <a:t> Design of Experiments</a:t>
            </a:r>
          </a:p>
          <a:p>
            <a:pPr lvl="1">
              <a:buFontTx/>
              <a:buChar char="•"/>
            </a:pPr>
            <a:r>
              <a:rPr lang="en-GB" sz="1400" dirty="0">
                <a:solidFill>
                  <a:srgbClr val="000000"/>
                </a:solidFill>
              </a:rPr>
              <a:t>Full </a:t>
            </a:r>
            <a:r>
              <a:rPr lang="en-GB" sz="1400" dirty="0" smtClean="0">
                <a:solidFill>
                  <a:srgbClr val="000000"/>
                </a:solidFill>
              </a:rPr>
              <a:t>Factorial</a:t>
            </a:r>
            <a:endParaRPr lang="en-GB" sz="1400" dirty="0">
              <a:solidFill>
                <a:srgbClr val="000000"/>
              </a:solidFill>
            </a:endParaRPr>
          </a:p>
          <a:p>
            <a:pPr lvl="1">
              <a:buFontTx/>
              <a:buChar char="•"/>
            </a:pPr>
            <a:r>
              <a:rPr lang="en-GB" sz="1400" dirty="0">
                <a:solidFill>
                  <a:srgbClr val="000000"/>
                </a:solidFill>
              </a:rPr>
              <a:t>Screening Design</a:t>
            </a:r>
          </a:p>
          <a:p>
            <a:pPr lvl="1">
              <a:buFontTx/>
              <a:buChar char="•"/>
            </a:pPr>
            <a:r>
              <a:rPr lang="en-GB" sz="1400" dirty="0">
                <a:solidFill>
                  <a:srgbClr val="000000"/>
                </a:solidFill>
              </a:rPr>
              <a:t>Response Surface Methods</a:t>
            </a:r>
          </a:p>
        </p:txBody>
      </p:sp>
      <p:sp>
        <p:nvSpPr>
          <p:cNvPr id="22544" name="Text Box 23"/>
          <p:cNvSpPr txBox="1">
            <a:spLocks noChangeArrowheads="1"/>
          </p:cNvSpPr>
          <p:nvPr/>
        </p:nvSpPr>
        <p:spPr bwMode="auto">
          <a:xfrm>
            <a:off x="263528" y="5537200"/>
            <a:ext cx="251985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00" dirty="0">
                <a:latin typeface="+mj-lt"/>
              </a:rPr>
              <a:t>Robust Design &amp; </a:t>
            </a:r>
            <a:r>
              <a:rPr lang="en-GB" sz="1600" dirty="0" smtClean="0">
                <a:latin typeface="+mj-lt"/>
              </a:rPr>
              <a:t>Flow-</a:t>
            </a:r>
            <a:endParaRPr lang="en-GB" sz="1600" dirty="0">
              <a:latin typeface="+mj-lt"/>
            </a:endParaRPr>
          </a:p>
          <a:p>
            <a:pPr eaLnBrk="1" hangingPunct="1"/>
            <a:r>
              <a:rPr lang="en-GB" sz="1600" dirty="0">
                <a:latin typeface="+mj-lt"/>
              </a:rPr>
              <a:t>d</a:t>
            </a:r>
            <a:r>
              <a:rPr lang="en-GB" sz="1600" dirty="0" smtClean="0">
                <a:latin typeface="+mj-lt"/>
              </a:rPr>
              <a:t>own of Requirements</a:t>
            </a:r>
            <a:endParaRPr lang="en-GB" sz="1600" dirty="0">
              <a:latin typeface="+mj-lt"/>
            </a:endParaRPr>
          </a:p>
        </p:txBody>
      </p:sp>
      <p:cxnSp>
        <p:nvCxnSpPr>
          <p:cNvPr id="22545" name="AutoShape 27"/>
          <p:cNvCxnSpPr>
            <a:cxnSpLocks noChangeShapeType="1"/>
          </p:cNvCxnSpPr>
          <p:nvPr/>
        </p:nvCxnSpPr>
        <p:spPr bwMode="auto">
          <a:xfrm>
            <a:off x="2930214" y="5460605"/>
            <a:ext cx="1590" cy="908451"/>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22546" name="TextBox 27"/>
          <p:cNvSpPr txBox="1">
            <a:spLocks noChangeArrowheads="1"/>
          </p:cNvSpPr>
          <p:nvPr/>
        </p:nvSpPr>
        <p:spPr bwMode="auto">
          <a:xfrm>
            <a:off x="338139" y="1152145"/>
            <a:ext cx="224587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00" dirty="0">
                <a:latin typeface="+mj-lt"/>
              </a:rPr>
              <a:t>Characterise Design</a:t>
            </a:r>
          </a:p>
        </p:txBody>
      </p:sp>
    </p:spTree>
    <p:extLst>
      <p:ext uri="{BB962C8B-B14F-4D97-AF65-F5344CB8AC3E}">
        <p14:creationId xmlns:p14="http://schemas.microsoft.com/office/powerpoint/2010/main" val="5062857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5280" y="2453109"/>
            <a:ext cx="1294781" cy="852929"/>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53744" y="2578385"/>
            <a:ext cx="1398613" cy="631474"/>
          </a:xfrm>
          <a:prstGeom prst="rect">
            <a:avLst/>
          </a:prstGeom>
        </p:spPr>
      </p:pic>
      <p:sp>
        <p:nvSpPr>
          <p:cNvPr id="4" name="TextBox 3"/>
          <p:cNvSpPr txBox="1"/>
          <p:nvPr/>
        </p:nvSpPr>
        <p:spPr>
          <a:xfrm>
            <a:off x="2083242" y="3576490"/>
            <a:ext cx="1499134" cy="374983"/>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700" dirty="0">
                <a:latin typeface="+mj-lt"/>
              </a:rPr>
              <a:t>Determine the factors that are most likely to influence the robustness of a nominal design </a:t>
            </a:r>
          </a:p>
        </p:txBody>
      </p:sp>
      <p:sp>
        <p:nvSpPr>
          <p:cNvPr id="5" name="TextBox 4"/>
          <p:cNvSpPr txBox="1"/>
          <p:nvPr/>
        </p:nvSpPr>
        <p:spPr>
          <a:xfrm>
            <a:off x="2369469" y="3283908"/>
            <a:ext cx="1419879" cy="174928"/>
          </a:xfrm>
          <a:prstGeom prst="rect">
            <a:avLst/>
          </a:prstGeom>
          <a:noFill/>
        </p:spPr>
        <p:txBody>
          <a:bodyPr wrap="square" lIns="51316" tIns="25658" rIns="51316" bIns="25658" rtlCol="0">
            <a:spAutoFit/>
          </a:bodyPr>
          <a:lstStyle/>
          <a:p>
            <a:r>
              <a:rPr lang="en-US" sz="800" b="1" dirty="0">
                <a:latin typeface="GE Inspira Pitch Regular" charset="0"/>
              </a:rPr>
              <a:t>Design 2 Noise Matrix</a:t>
            </a:r>
          </a:p>
        </p:txBody>
      </p:sp>
      <p:sp>
        <p:nvSpPr>
          <p:cNvPr id="6" name="TextBox 5"/>
          <p:cNvSpPr txBox="1"/>
          <p:nvPr/>
        </p:nvSpPr>
        <p:spPr>
          <a:xfrm>
            <a:off x="224175" y="3583483"/>
            <a:ext cx="1710459" cy="374983"/>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r>
              <a:rPr lang="en-US" sz="700" dirty="0">
                <a:latin typeface="+mj-lt"/>
              </a:rPr>
              <a:t>Identifies and captures the factors  that influence the performance of a system output</a:t>
            </a:r>
          </a:p>
        </p:txBody>
      </p:sp>
      <p:sp>
        <p:nvSpPr>
          <p:cNvPr id="7" name="TextBox 6"/>
          <p:cNvSpPr txBox="1"/>
          <p:nvPr/>
        </p:nvSpPr>
        <p:spPr>
          <a:xfrm>
            <a:off x="630677" y="3317441"/>
            <a:ext cx="1201642" cy="174928"/>
          </a:xfrm>
          <a:prstGeom prst="rect">
            <a:avLst/>
          </a:prstGeom>
          <a:noFill/>
        </p:spPr>
        <p:txBody>
          <a:bodyPr wrap="square" lIns="51316" tIns="25658" rIns="51316" bIns="25658" rtlCol="0">
            <a:spAutoFit/>
          </a:bodyPr>
          <a:lstStyle/>
          <a:p>
            <a:r>
              <a:rPr lang="en-US" sz="800" b="1" dirty="0">
                <a:latin typeface="GE Inspira Pitch Regular" charset="0"/>
              </a:rPr>
              <a:t>Parameter Diagram </a:t>
            </a: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22499" y="2578385"/>
            <a:ext cx="1458644" cy="645379"/>
          </a:xfrm>
          <a:prstGeom prst="rect">
            <a:avLst/>
          </a:prstGeom>
        </p:spPr>
      </p:pic>
      <p:sp>
        <p:nvSpPr>
          <p:cNvPr id="9" name="Text Box 90"/>
          <p:cNvSpPr txBox="1">
            <a:spLocks noChangeArrowheads="1"/>
          </p:cNvSpPr>
          <p:nvPr/>
        </p:nvSpPr>
        <p:spPr bwMode="auto">
          <a:xfrm>
            <a:off x="1244509" y="2346721"/>
            <a:ext cx="2746925" cy="160112"/>
          </a:xfrm>
          <a:prstGeom prst="rect">
            <a:avLst/>
          </a:prstGeom>
          <a:noFill/>
          <a:ln w="9525">
            <a:noFill/>
            <a:miter lim="800000"/>
            <a:headEnd/>
            <a:tailEnd/>
          </a:ln>
        </p:spPr>
        <p:txBody>
          <a:bodyPr wrap="square" lIns="36645" tIns="18322" rIns="36645" bIns="18322">
            <a:spAutoFit/>
          </a:bodyPr>
          <a:lstStyle/>
          <a:p>
            <a:pPr algn="r" defTabSz="366455" eaLnBrk="0" hangingPunct="0">
              <a:defRPr/>
            </a:pPr>
            <a:r>
              <a:rPr lang="en-GB" sz="800" b="1" kern="0" dirty="0">
                <a:solidFill>
                  <a:srgbClr val="000000"/>
                </a:solidFill>
                <a:latin typeface="GE Inspira Pitch Regular" charset="0"/>
              </a:rPr>
              <a:t>Qualitative Robustness and Critical Parameter Analysis</a:t>
            </a:r>
          </a:p>
        </p:txBody>
      </p:sp>
      <p:sp>
        <p:nvSpPr>
          <p:cNvPr id="10" name="TextBox 9"/>
          <p:cNvSpPr txBox="1"/>
          <p:nvPr/>
        </p:nvSpPr>
        <p:spPr>
          <a:xfrm>
            <a:off x="3881823" y="3576491"/>
            <a:ext cx="1360592" cy="374983"/>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700" dirty="0">
                <a:latin typeface="+mj-lt"/>
              </a:rPr>
              <a:t>Identify and document the potential failure modes, Effects and Causes </a:t>
            </a:r>
          </a:p>
        </p:txBody>
      </p:sp>
      <p:sp>
        <p:nvSpPr>
          <p:cNvPr id="11" name="TextBox 10"/>
          <p:cNvSpPr txBox="1"/>
          <p:nvPr/>
        </p:nvSpPr>
        <p:spPr>
          <a:xfrm>
            <a:off x="3777251" y="3228752"/>
            <a:ext cx="1503892" cy="298038"/>
          </a:xfrm>
          <a:prstGeom prst="rect">
            <a:avLst/>
          </a:prstGeom>
          <a:noFill/>
        </p:spPr>
        <p:txBody>
          <a:bodyPr wrap="square" lIns="51316" tIns="25658" rIns="51316" bIns="25658" rtlCol="0">
            <a:spAutoFit/>
          </a:bodyPr>
          <a:lstStyle/>
          <a:p>
            <a:pPr algn="ctr"/>
            <a:r>
              <a:rPr lang="en-US" sz="800" b="1" dirty="0">
                <a:latin typeface="GE Inspira Pitch Regular" charset="0"/>
              </a:rPr>
              <a:t>Design Failure Mode and </a:t>
            </a:r>
          </a:p>
          <a:p>
            <a:pPr algn="ctr"/>
            <a:r>
              <a:rPr lang="en-US" sz="800" b="1" dirty="0">
                <a:latin typeface="GE Inspira Pitch Regular" charset="0"/>
              </a:rPr>
              <a:t>Effects Analysis</a:t>
            </a:r>
          </a:p>
        </p:txBody>
      </p:sp>
      <p:sp>
        <p:nvSpPr>
          <p:cNvPr id="12" name="Text Box 91"/>
          <p:cNvSpPr txBox="1">
            <a:spLocks noChangeArrowheads="1"/>
          </p:cNvSpPr>
          <p:nvPr/>
        </p:nvSpPr>
        <p:spPr bwMode="auto">
          <a:xfrm>
            <a:off x="1076105" y="5794310"/>
            <a:ext cx="3480197" cy="28322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45" tIns="18322" rIns="36645" bIns="18322">
            <a:spAutoFit/>
          </a:bodyPr>
          <a:lstStyle/>
          <a:p>
            <a:pPr algn="ctr" defTabSz="366455" eaLnBrk="0" hangingPunct="0">
              <a:defRPr/>
            </a:pPr>
            <a:r>
              <a:rPr lang="en-GB" sz="800" kern="0" dirty="0">
                <a:solidFill>
                  <a:srgbClr val="000000"/>
                </a:solidFill>
                <a:latin typeface="+mj-lt"/>
              </a:rPr>
              <a:t>Use models or physical Designed Experiments to characterise the transfer function and thereby robustness of the system design. </a:t>
            </a:r>
          </a:p>
        </p:txBody>
      </p:sp>
      <p:sp>
        <p:nvSpPr>
          <p:cNvPr id="13" name="Text Box 90"/>
          <p:cNvSpPr txBox="1">
            <a:spLocks noChangeArrowheads="1"/>
          </p:cNvSpPr>
          <p:nvPr/>
        </p:nvSpPr>
        <p:spPr bwMode="auto">
          <a:xfrm>
            <a:off x="1809378" y="4625814"/>
            <a:ext cx="1705730" cy="160112"/>
          </a:xfrm>
          <a:prstGeom prst="rect">
            <a:avLst/>
          </a:prstGeom>
          <a:noFill/>
          <a:ln w="9525">
            <a:noFill/>
            <a:miter lim="800000"/>
            <a:headEnd/>
            <a:tailEnd/>
          </a:ln>
        </p:spPr>
        <p:txBody>
          <a:bodyPr wrap="square" lIns="36645" tIns="18322" rIns="36645" bIns="18322">
            <a:spAutoFit/>
          </a:bodyPr>
          <a:lstStyle/>
          <a:p>
            <a:pPr algn="r" defTabSz="366455" eaLnBrk="0" hangingPunct="0">
              <a:defRPr/>
            </a:pPr>
            <a:r>
              <a:rPr lang="en-GB" sz="800" b="1" kern="0" dirty="0">
                <a:solidFill>
                  <a:srgbClr val="000000"/>
                </a:solidFill>
                <a:latin typeface="GE Inspira Pitch Regular" charset="0"/>
              </a:rPr>
              <a:t>Quantitative Robustness Analysis</a:t>
            </a:r>
          </a:p>
        </p:txBody>
      </p:sp>
      <p:sp>
        <p:nvSpPr>
          <p:cNvPr id="19" name="Text Box 680"/>
          <p:cNvSpPr txBox="1">
            <a:spLocks noChangeArrowheads="1"/>
          </p:cNvSpPr>
          <p:nvPr/>
        </p:nvSpPr>
        <p:spPr bwMode="auto">
          <a:xfrm>
            <a:off x="3154551" y="5577052"/>
            <a:ext cx="1401751" cy="160112"/>
          </a:xfrm>
          <a:prstGeom prst="rect">
            <a:avLst/>
          </a:prstGeom>
          <a:noFill/>
          <a:ln w="9525">
            <a:noFill/>
            <a:miter lim="800000"/>
            <a:headEnd/>
            <a:tailEnd/>
          </a:ln>
        </p:spPr>
        <p:txBody>
          <a:bodyPr wrap="square" lIns="36645" tIns="18322" rIns="36645" bIns="18322">
            <a:spAutoFit/>
          </a:bodyPr>
          <a:lstStyle/>
          <a:p>
            <a:pPr defTabSz="366455" eaLnBrk="0" hangingPunct="0">
              <a:defRPr/>
            </a:pPr>
            <a:r>
              <a:rPr lang="en-GB" sz="800" b="1" kern="0" dirty="0">
                <a:solidFill>
                  <a:srgbClr val="000000"/>
                </a:solidFill>
                <a:latin typeface="GE Inspira Pitch Regular" charset="0"/>
              </a:rPr>
              <a:t>Designed of Experiments</a:t>
            </a:r>
          </a:p>
        </p:txBody>
      </p:sp>
      <p:sp>
        <p:nvSpPr>
          <p:cNvPr id="20" name="Text Box 680"/>
          <p:cNvSpPr txBox="1">
            <a:spLocks noChangeArrowheads="1"/>
          </p:cNvSpPr>
          <p:nvPr/>
        </p:nvSpPr>
        <p:spPr bwMode="auto">
          <a:xfrm>
            <a:off x="1235325" y="5565256"/>
            <a:ext cx="1394213" cy="160112"/>
          </a:xfrm>
          <a:prstGeom prst="rect">
            <a:avLst/>
          </a:prstGeom>
          <a:noFill/>
          <a:ln w="9525">
            <a:noFill/>
            <a:miter lim="800000"/>
            <a:headEnd/>
            <a:tailEnd/>
          </a:ln>
        </p:spPr>
        <p:txBody>
          <a:bodyPr wrap="square" lIns="36645" tIns="18322" rIns="36645" bIns="18322">
            <a:spAutoFit/>
          </a:bodyPr>
          <a:lstStyle/>
          <a:p>
            <a:pPr defTabSz="366455" eaLnBrk="0" hangingPunct="0">
              <a:defRPr/>
            </a:pPr>
            <a:r>
              <a:rPr lang="en-GB" sz="800" b="1" kern="0" dirty="0">
                <a:solidFill>
                  <a:srgbClr val="000000"/>
                </a:solidFill>
                <a:latin typeface="GE Inspira Pitch Regular" charset="0"/>
              </a:rPr>
              <a:t>Simulation and Modelling</a:t>
            </a:r>
          </a:p>
        </p:txBody>
      </p:sp>
      <p:pic>
        <p:nvPicPr>
          <p:cNvPr id="21" name="Picture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69729" y="4763014"/>
            <a:ext cx="844225" cy="756892"/>
          </a:xfrm>
          <a:prstGeom prst="rect">
            <a:avLst/>
          </a:prstGeom>
        </p:spPr>
      </p:pic>
      <p:sp>
        <p:nvSpPr>
          <p:cNvPr id="22" name="Rectangle 21"/>
          <p:cNvSpPr/>
          <p:nvPr/>
        </p:nvSpPr>
        <p:spPr>
          <a:xfrm>
            <a:off x="194344" y="2317883"/>
            <a:ext cx="5215856" cy="177962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23" name="Rectangle 22"/>
          <p:cNvSpPr/>
          <p:nvPr/>
        </p:nvSpPr>
        <p:spPr>
          <a:xfrm>
            <a:off x="863672" y="4592718"/>
            <a:ext cx="3917276" cy="1760980"/>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16" tIns="25658" rIns="51316" bIns="25658" rtlCol="0" anchor="ctr"/>
          <a:lstStyle/>
          <a:p>
            <a:pPr algn="ctr"/>
            <a:endParaRPr lang="en-US" sz="1350" dirty="0">
              <a:latin typeface="GE Inspira Pitch Regular" charset="0"/>
            </a:endParaRPr>
          </a:p>
        </p:txBody>
      </p:sp>
      <p:pic>
        <p:nvPicPr>
          <p:cNvPr id="24" name="Picture 29"/>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861223" y="4202146"/>
            <a:ext cx="2333574" cy="1305391"/>
          </a:xfrm>
          <a:prstGeom prst="rect">
            <a:avLst/>
          </a:prstGeom>
          <a:noFill/>
          <a:ln w="9525">
            <a:noFill/>
            <a:miter lim="800000"/>
            <a:headEnd/>
            <a:tailEnd/>
          </a:ln>
        </p:spPr>
      </p:pic>
      <p:sp>
        <p:nvSpPr>
          <p:cNvPr id="25" name="Text Box 35"/>
          <p:cNvSpPr txBox="1">
            <a:spLocks noChangeArrowheads="1"/>
          </p:cNvSpPr>
          <p:nvPr/>
        </p:nvSpPr>
        <p:spPr bwMode="auto">
          <a:xfrm>
            <a:off x="6184574" y="5577971"/>
            <a:ext cx="1828800" cy="160112"/>
          </a:xfrm>
          <a:prstGeom prst="rect">
            <a:avLst/>
          </a:prstGeom>
          <a:noFill/>
          <a:ln w="12700">
            <a:noFill/>
            <a:miter lim="800000"/>
            <a:headEnd/>
            <a:tailEnd/>
          </a:ln>
        </p:spPr>
        <p:txBody>
          <a:bodyPr wrap="square" lIns="36645" tIns="18322" rIns="36645" bIns="18322" anchor="ctr">
            <a:spAutoFit/>
          </a:bodyPr>
          <a:lstStyle/>
          <a:p>
            <a:pPr defTabSz="366455" eaLnBrk="0" hangingPunct="0">
              <a:defRPr/>
            </a:pPr>
            <a:r>
              <a:rPr lang="en-GB" sz="800" b="1" kern="0" dirty="0">
                <a:solidFill>
                  <a:srgbClr val="000000"/>
                </a:solidFill>
                <a:latin typeface="GE Inspira Pitch Regular" charset="0"/>
              </a:rPr>
              <a:t>Parameter &amp; Tolerance Design</a:t>
            </a:r>
          </a:p>
        </p:txBody>
      </p:sp>
      <p:pic>
        <p:nvPicPr>
          <p:cNvPr id="26" name="Picture 2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180082" y="1712866"/>
            <a:ext cx="1650957" cy="1344671"/>
          </a:xfrm>
          <a:prstGeom prst="rect">
            <a:avLst/>
          </a:prstGeom>
        </p:spPr>
      </p:pic>
      <p:sp>
        <p:nvSpPr>
          <p:cNvPr id="27" name="TextBox 26"/>
          <p:cNvSpPr txBox="1"/>
          <p:nvPr/>
        </p:nvSpPr>
        <p:spPr>
          <a:xfrm>
            <a:off x="6204472" y="3294383"/>
            <a:ext cx="1789005" cy="374983"/>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700" dirty="0">
                <a:latin typeface="+mj-lt"/>
              </a:rPr>
              <a:t>Update QFD 2 with the design parameter target values and as appropriate - tolerances</a:t>
            </a:r>
          </a:p>
        </p:txBody>
      </p:sp>
      <p:sp>
        <p:nvSpPr>
          <p:cNvPr id="28" name="TextBox 27"/>
          <p:cNvSpPr txBox="1"/>
          <p:nvPr/>
        </p:nvSpPr>
        <p:spPr>
          <a:xfrm>
            <a:off x="6315386" y="3065165"/>
            <a:ext cx="1567176" cy="174928"/>
          </a:xfrm>
          <a:prstGeom prst="rect">
            <a:avLst/>
          </a:prstGeom>
          <a:noFill/>
        </p:spPr>
        <p:txBody>
          <a:bodyPr wrap="none" lIns="51316" tIns="25658" rIns="51316" bIns="25658" rtlCol="0">
            <a:spAutoFit/>
          </a:bodyPr>
          <a:lstStyle/>
          <a:p>
            <a:r>
              <a:rPr lang="en-US" sz="800" b="1" dirty="0">
                <a:latin typeface="GE Inspira Pitch Regular" charset="0"/>
              </a:rPr>
              <a:t>Quality Function Deployment 2`</a:t>
            </a:r>
          </a:p>
        </p:txBody>
      </p:sp>
      <p:sp>
        <p:nvSpPr>
          <p:cNvPr id="29" name="TextBox 28"/>
          <p:cNvSpPr txBox="1"/>
          <p:nvPr/>
        </p:nvSpPr>
        <p:spPr>
          <a:xfrm>
            <a:off x="6163086" y="1000054"/>
            <a:ext cx="1731147" cy="482704"/>
          </a:xfrm>
          <a:prstGeom prst="rect">
            <a:avLst/>
          </a:prstGeom>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700" dirty="0"/>
              <a:t>Update System Definition and Sub-System Requirements and associated Sub-System Verification Requirements</a:t>
            </a:r>
          </a:p>
        </p:txBody>
      </p:sp>
      <p:sp>
        <p:nvSpPr>
          <p:cNvPr id="30" name="Right Arrow 29"/>
          <p:cNvSpPr/>
          <p:nvPr/>
        </p:nvSpPr>
        <p:spPr>
          <a:xfrm rot="16200000">
            <a:off x="6838093" y="3804917"/>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1" name="Right Arrow 30"/>
          <p:cNvSpPr/>
          <p:nvPr/>
        </p:nvSpPr>
        <p:spPr>
          <a:xfrm rot="5400000">
            <a:off x="2366843" y="4168187"/>
            <a:ext cx="337262" cy="281006"/>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2" name="Right Arrow 31"/>
          <p:cNvSpPr/>
          <p:nvPr/>
        </p:nvSpPr>
        <p:spPr>
          <a:xfrm>
            <a:off x="5140825" y="5222406"/>
            <a:ext cx="395690" cy="32050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grpSp>
        <p:nvGrpSpPr>
          <p:cNvPr id="75" name="Group 74"/>
          <p:cNvGrpSpPr/>
          <p:nvPr/>
        </p:nvGrpSpPr>
        <p:grpSpPr>
          <a:xfrm>
            <a:off x="3119028" y="867565"/>
            <a:ext cx="1934446" cy="945368"/>
            <a:chOff x="15266715" y="1044327"/>
            <a:chExt cx="2578590" cy="1260163"/>
          </a:xfrm>
        </p:grpSpPr>
        <p:sp>
          <p:nvSpPr>
            <p:cNvPr id="76" name="Document 75"/>
            <p:cNvSpPr/>
            <p:nvPr/>
          </p:nvSpPr>
          <p:spPr>
            <a:xfrm>
              <a:off x="15266715" y="1044327"/>
              <a:ext cx="2578590" cy="1260163"/>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77" name="TextBox 76"/>
            <p:cNvSpPr txBox="1"/>
            <p:nvPr/>
          </p:nvSpPr>
          <p:spPr>
            <a:xfrm>
              <a:off x="15796168" y="1053793"/>
              <a:ext cx="1349723" cy="207549"/>
            </a:xfrm>
            <a:prstGeom prst="rect">
              <a:avLst/>
            </a:prstGeom>
            <a:noFill/>
          </p:spPr>
          <p:txBody>
            <a:bodyPr wrap="none" lIns="51325" tIns="25663" rIns="51325" bIns="25663" rtlCol="0">
              <a:spAutoFit/>
            </a:bodyPr>
            <a:lstStyle/>
            <a:p>
              <a:r>
                <a:rPr lang="en-US" sz="675" dirty="0">
                  <a:latin typeface="GE Inspira Pitch Regular" charset="0"/>
                </a:rPr>
                <a:t>Requirements Database</a:t>
              </a:r>
            </a:p>
          </p:txBody>
        </p:sp>
        <p:pic>
          <p:nvPicPr>
            <p:cNvPr id="78" name="Picture 77"/>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379527" y="1292702"/>
              <a:ext cx="717886" cy="703569"/>
            </a:xfrm>
            <a:prstGeom prst="rect">
              <a:avLst/>
            </a:prstGeom>
          </p:spPr>
        </p:pic>
        <p:pic>
          <p:nvPicPr>
            <p:cNvPr id="79" name="Picture 78"/>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6133725" y="1292703"/>
              <a:ext cx="717886" cy="703569"/>
            </a:xfrm>
            <a:prstGeom prst="rect">
              <a:avLst/>
            </a:prstGeom>
          </p:spPr>
        </p:pic>
        <p:pic>
          <p:nvPicPr>
            <p:cNvPr id="80" name="Picture 79"/>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6876496" y="1303252"/>
              <a:ext cx="717886" cy="703569"/>
            </a:xfrm>
            <a:prstGeom prst="rect">
              <a:avLst/>
            </a:prstGeom>
          </p:spPr>
        </p:pic>
      </p:grpSp>
      <p:sp>
        <p:nvSpPr>
          <p:cNvPr id="81" name="Right Arrow 80"/>
          <p:cNvSpPr/>
          <p:nvPr/>
        </p:nvSpPr>
        <p:spPr>
          <a:xfrm rot="5400000">
            <a:off x="3701971" y="1935176"/>
            <a:ext cx="291313" cy="28761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83" name="Right Arrow 82"/>
          <p:cNvSpPr/>
          <p:nvPr/>
        </p:nvSpPr>
        <p:spPr>
          <a:xfrm>
            <a:off x="5571031" y="3072644"/>
            <a:ext cx="503177" cy="270100"/>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86" name="Picture 85"/>
          <p:cNvPicPr>
            <a:picLocks noChangeAspect="1"/>
          </p:cNvPicPr>
          <p:nvPr/>
        </p:nvPicPr>
        <p:blipFill>
          <a:blip r:embed="rId11"/>
          <a:stretch>
            <a:fillRect/>
          </a:stretch>
        </p:blipFill>
        <p:spPr>
          <a:xfrm>
            <a:off x="998396" y="4791080"/>
            <a:ext cx="1631142" cy="855944"/>
          </a:xfrm>
          <a:prstGeom prst="rect">
            <a:avLst/>
          </a:prstGeom>
        </p:spPr>
      </p:pic>
      <p:sp>
        <p:nvSpPr>
          <p:cNvPr id="93" name="Right Arrow 92"/>
          <p:cNvSpPr/>
          <p:nvPr/>
        </p:nvSpPr>
        <p:spPr>
          <a:xfrm rot="10800000">
            <a:off x="5170097" y="1136206"/>
            <a:ext cx="691126" cy="25265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94" name="TextBox 93"/>
          <p:cNvSpPr txBox="1"/>
          <p:nvPr/>
        </p:nvSpPr>
        <p:spPr>
          <a:xfrm>
            <a:off x="9613" y="882226"/>
            <a:ext cx="184731" cy="507960"/>
          </a:xfrm>
          <a:prstGeom prst="rect">
            <a:avLst/>
          </a:prstGeom>
          <a:noFill/>
        </p:spPr>
        <p:txBody>
          <a:bodyPr wrap="none" rtlCol="0">
            <a:spAutoFit/>
          </a:bodyPr>
          <a:lstStyle/>
          <a:p>
            <a:endParaRPr lang="en-GB" sz="2701" dirty="0">
              <a:solidFill>
                <a:schemeClr val="bg1">
                  <a:lumMod val="65000"/>
                </a:schemeClr>
              </a:solidFill>
              <a:latin typeface="GE Inspira Pitch Regular" charset="0"/>
            </a:endParaRPr>
          </a:p>
        </p:txBody>
      </p:sp>
      <p:sp>
        <p:nvSpPr>
          <p:cNvPr id="84" name="Text Box 91"/>
          <p:cNvSpPr txBox="1">
            <a:spLocks noChangeArrowheads="1"/>
          </p:cNvSpPr>
          <p:nvPr/>
        </p:nvSpPr>
        <p:spPr bwMode="auto">
          <a:xfrm>
            <a:off x="5768949" y="5904876"/>
            <a:ext cx="2355510" cy="37263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48986" tIns="24493" rIns="48986" bIns="24493">
            <a:spAutoFit/>
          </a:bodyPr>
          <a:lstStyle/>
          <a:p>
            <a:pPr algn="ctr" defTabSz="489870" eaLnBrk="0" hangingPunct="0">
              <a:defRPr/>
            </a:pPr>
            <a:r>
              <a:rPr lang="en-GB" sz="700" kern="0" dirty="0">
                <a:solidFill>
                  <a:srgbClr val="000000"/>
                </a:solidFill>
              </a:rPr>
              <a:t>Use quantitative models to explore solution space to find robust optimum and thereby determine design parameter settings and tolerances</a:t>
            </a:r>
          </a:p>
        </p:txBody>
      </p:sp>
      <p:sp>
        <p:nvSpPr>
          <p:cNvPr id="14" name="Title 13"/>
          <p:cNvSpPr>
            <a:spLocks noGrp="1"/>
          </p:cNvSpPr>
          <p:nvPr>
            <p:ph type="title"/>
          </p:nvPr>
        </p:nvSpPr>
        <p:spPr/>
        <p:txBody>
          <a:bodyPr/>
          <a:lstStyle/>
          <a:p>
            <a:r>
              <a:rPr lang="en-US" dirty="0" smtClean="0"/>
              <a:t>Create System Design Concept &amp; Design System </a:t>
            </a:r>
            <a:endParaRPr lang="en-US" dirty="0"/>
          </a:p>
        </p:txBody>
      </p:sp>
    </p:spTree>
    <p:extLst>
      <p:ext uri="{BB962C8B-B14F-4D97-AF65-F5344CB8AC3E}">
        <p14:creationId xmlns:p14="http://schemas.microsoft.com/office/powerpoint/2010/main" val="13895517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We are Talking about Variation and  Loss Functions</a:t>
            </a:r>
            <a:endParaRPr lang="en-US" dirty="0"/>
          </a:p>
        </p:txBody>
      </p:sp>
      <p:sp>
        <p:nvSpPr>
          <p:cNvPr id="5" name="Line 6"/>
          <p:cNvSpPr>
            <a:spLocks noChangeShapeType="1"/>
          </p:cNvSpPr>
          <p:nvPr/>
        </p:nvSpPr>
        <p:spPr bwMode="auto">
          <a:xfrm>
            <a:off x="1447800" y="5492750"/>
            <a:ext cx="60198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 name="Line 7"/>
          <p:cNvSpPr>
            <a:spLocks noChangeShapeType="1"/>
          </p:cNvSpPr>
          <p:nvPr/>
        </p:nvSpPr>
        <p:spPr bwMode="auto">
          <a:xfrm>
            <a:off x="4648200" y="2825750"/>
            <a:ext cx="0" cy="2895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 name="Line 8"/>
          <p:cNvSpPr>
            <a:spLocks noChangeShapeType="1"/>
          </p:cNvSpPr>
          <p:nvPr/>
        </p:nvSpPr>
        <p:spPr bwMode="auto">
          <a:xfrm>
            <a:off x="6400800" y="2825750"/>
            <a:ext cx="0" cy="2895600"/>
          </a:xfrm>
          <a:prstGeom prst="line">
            <a:avLst/>
          </a:prstGeom>
          <a:noFill/>
          <a:ln w="28575">
            <a:solidFill>
              <a:srgbClr val="FF33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 name="Text Box 9"/>
          <p:cNvSpPr txBox="1">
            <a:spLocks noChangeArrowheads="1"/>
          </p:cNvSpPr>
          <p:nvPr/>
        </p:nvSpPr>
        <p:spPr bwMode="auto">
          <a:xfrm>
            <a:off x="2591875" y="2367241"/>
            <a:ext cx="58681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a:solidFill>
                  <a:srgbClr val="FF3300"/>
                </a:solidFill>
              </a:rPr>
              <a:t>LSL</a:t>
            </a:r>
          </a:p>
        </p:txBody>
      </p:sp>
      <p:sp>
        <p:nvSpPr>
          <p:cNvPr id="9" name="Text Box 10"/>
          <p:cNvSpPr txBox="1">
            <a:spLocks noChangeArrowheads="1"/>
          </p:cNvSpPr>
          <p:nvPr/>
        </p:nvSpPr>
        <p:spPr bwMode="auto">
          <a:xfrm>
            <a:off x="6095374" y="2367241"/>
            <a:ext cx="62514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a:solidFill>
                  <a:srgbClr val="FF3300"/>
                </a:solidFill>
              </a:rPr>
              <a:t>USL</a:t>
            </a:r>
          </a:p>
        </p:txBody>
      </p:sp>
      <p:sp>
        <p:nvSpPr>
          <p:cNvPr id="10" name="Text Box 11"/>
          <p:cNvSpPr txBox="1">
            <a:spLocks noChangeArrowheads="1"/>
          </p:cNvSpPr>
          <p:nvPr/>
        </p:nvSpPr>
        <p:spPr bwMode="auto">
          <a:xfrm>
            <a:off x="4191083" y="5668060"/>
            <a:ext cx="90948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a:latin typeface="+mj-lt"/>
              </a:rPr>
              <a:t>Target</a:t>
            </a:r>
          </a:p>
          <a:p>
            <a:pPr algn="ctr"/>
            <a:r>
              <a:rPr lang="en-GB" sz="1800">
                <a:latin typeface="+mj-lt"/>
              </a:rPr>
              <a:t>m</a:t>
            </a:r>
            <a:endParaRPr lang="en-GB" sz="2000">
              <a:latin typeface="+mj-lt"/>
            </a:endParaRPr>
          </a:p>
        </p:txBody>
      </p:sp>
      <p:sp>
        <p:nvSpPr>
          <p:cNvPr id="11" name="Line 12"/>
          <p:cNvSpPr>
            <a:spLocks noChangeShapeType="1"/>
          </p:cNvSpPr>
          <p:nvPr/>
        </p:nvSpPr>
        <p:spPr bwMode="auto">
          <a:xfrm>
            <a:off x="2895600" y="2825750"/>
            <a:ext cx="0" cy="2895600"/>
          </a:xfrm>
          <a:prstGeom prst="line">
            <a:avLst/>
          </a:prstGeom>
          <a:noFill/>
          <a:ln w="28575">
            <a:solidFill>
              <a:srgbClr val="FF33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 name="Oval 18"/>
          <p:cNvSpPr>
            <a:spLocks noChangeArrowheads="1"/>
          </p:cNvSpPr>
          <p:nvPr/>
        </p:nvSpPr>
        <p:spPr bwMode="auto">
          <a:xfrm flipH="1">
            <a:off x="2895600" y="4440238"/>
            <a:ext cx="152400" cy="152400"/>
          </a:xfrm>
          <a:prstGeom prst="ellipse">
            <a:avLst/>
          </a:prstGeom>
          <a:solidFill>
            <a:schemeClr val="accent2"/>
          </a:solidFill>
          <a:ln w="12700">
            <a:solidFill>
              <a:schemeClr val="tx1"/>
            </a:solidFill>
            <a:round/>
            <a:headEnd/>
            <a:tailEnd/>
          </a:ln>
        </p:spPr>
        <p:txBody>
          <a:bodyPr wrap="none" anchor="ctr"/>
          <a:lstStyle/>
          <a:p>
            <a:endParaRPr lang="en-US"/>
          </a:p>
        </p:txBody>
      </p:sp>
      <p:grpSp>
        <p:nvGrpSpPr>
          <p:cNvPr id="13" name="Group 21"/>
          <p:cNvGrpSpPr>
            <a:grpSpLocks/>
          </p:cNvGrpSpPr>
          <p:nvPr/>
        </p:nvGrpSpPr>
        <p:grpSpPr bwMode="auto">
          <a:xfrm>
            <a:off x="2819403" y="4578355"/>
            <a:ext cx="1676400" cy="2000250"/>
            <a:chOff x="1720" y="2592"/>
            <a:chExt cx="1056" cy="1260"/>
          </a:xfrm>
        </p:grpSpPr>
        <p:grpSp>
          <p:nvGrpSpPr>
            <p:cNvPr id="14" name="Group 22"/>
            <p:cNvGrpSpPr>
              <a:grpSpLocks/>
            </p:cNvGrpSpPr>
            <p:nvPr/>
          </p:nvGrpSpPr>
          <p:grpSpPr bwMode="auto">
            <a:xfrm>
              <a:off x="1720" y="2592"/>
              <a:ext cx="212" cy="1230"/>
              <a:chOff x="1728" y="2592"/>
              <a:chExt cx="212" cy="1230"/>
            </a:xfrm>
          </p:grpSpPr>
          <p:sp>
            <p:nvSpPr>
              <p:cNvPr id="18" name="Line 23"/>
              <p:cNvSpPr>
                <a:spLocks noChangeShapeType="1"/>
              </p:cNvSpPr>
              <p:nvPr/>
            </p:nvSpPr>
            <p:spPr bwMode="auto">
              <a:xfrm>
                <a:off x="1824" y="2592"/>
                <a:ext cx="0" cy="96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00">
                  <a:latin typeface="+mj-lt"/>
                </a:endParaRPr>
              </a:p>
            </p:txBody>
          </p:sp>
          <p:sp>
            <p:nvSpPr>
              <p:cNvPr id="19" name="Text Box 24"/>
              <p:cNvSpPr txBox="1">
                <a:spLocks noChangeArrowheads="1"/>
              </p:cNvSpPr>
              <p:nvPr/>
            </p:nvSpPr>
            <p:spPr bwMode="auto">
              <a:xfrm>
                <a:off x="1728" y="3570"/>
                <a:ext cx="212"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a:latin typeface="+mj-lt"/>
                  </a:rPr>
                  <a:t>y</a:t>
                </a:r>
              </a:p>
            </p:txBody>
          </p:sp>
        </p:grpSp>
        <p:grpSp>
          <p:nvGrpSpPr>
            <p:cNvPr id="15" name="Group 25"/>
            <p:cNvGrpSpPr>
              <a:grpSpLocks/>
            </p:cNvGrpSpPr>
            <p:nvPr/>
          </p:nvGrpSpPr>
          <p:grpSpPr bwMode="auto">
            <a:xfrm>
              <a:off x="1816" y="3504"/>
              <a:ext cx="960" cy="348"/>
              <a:chOff x="1824" y="3504"/>
              <a:chExt cx="960" cy="348"/>
            </a:xfrm>
          </p:grpSpPr>
          <p:sp>
            <p:nvSpPr>
              <p:cNvPr id="16" name="Line 26"/>
              <p:cNvSpPr>
                <a:spLocks noChangeShapeType="1"/>
              </p:cNvSpPr>
              <p:nvPr/>
            </p:nvSpPr>
            <p:spPr bwMode="auto">
              <a:xfrm>
                <a:off x="1824" y="3504"/>
                <a:ext cx="960" cy="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400">
                  <a:latin typeface="+mj-lt"/>
                </a:endParaRPr>
              </a:p>
            </p:txBody>
          </p:sp>
          <p:sp>
            <p:nvSpPr>
              <p:cNvPr id="17" name="Text Box 27"/>
              <p:cNvSpPr txBox="1">
                <a:spLocks noChangeArrowheads="1"/>
              </p:cNvSpPr>
              <p:nvPr/>
            </p:nvSpPr>
            <p:spPr bwMode="auto">
              <a:xfrm>
                <a:off x="1950" y="3522"/>
                <a:ext cx="766" cy="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00">
                    <a:latin typeface="+mj-lt"/>
                  </a:rPr>
                  <a:t>Deviation</a:t>
                </a:r>
              </a:p>
              <a:p>
                <a:pPr algn="ctr"/>
                <a:r>
                  <a:rPr lang="en-GB" sz="1400">
                    <a:latin typeface="+mj-lt"/>
                  </a:rPr>
                  <a:t>from target</a:t>
                </a:r>
              </a:p>
            </p:txBody>
          </p:sp>
        </p:grpSp>
      </p:grpSp>
      <p:grpSp>
        <p:nvGrpSpPr>
          <p:cNvPr id="20" name="Group 28"/>
          <p:cNvGrpSpPr>
            <a:grpSpLocks/>
          </p:cNvGrpSpPr>
          <p:nvPr/>
        </p:nvGrpSpPr>
        <p:grpSpPr bwMode="auto">
          <a:xfrm>
            <a:off x="833440" y="4502150"/>
            <a:ext cx="2062161" cy="990600"/>
            <a:chOff x="469" y="2544"/>
            <a:chExt cx="1299" cy="624"/>
          </a:xfrm>
        </p:grpSpPr>
        <p:sp>
          <p:nvSpPr>
            <p:cNvPr id="21" name="Line 29"/>
            <p:cNvSpPr>
              <a:spLocks noChangeShapeType="1"/>
            </p:cNvSpPr>
            <p:nvPr/>
          </p:nvSpPr>
          <p:spPr bwMode="auto">
            <a:xfrm flipH="1">
              <a:off x="904" y="2544"/>
              <a:ext cx="864"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00">
                <a:latin typeface="+mj-lt"/>
              </a:endParaRPr>
            </a:p>
          </p:txBody>
        </p:sp>
        <p:grpSp>
          <p:nvGrpSpPr>
            <p:cNvPr id="22" name="Group 30"/>
            <p:cNvGrpSpPr>
              <a:grpSpLocks/>
            </p:cNvGrpSpPr>
            <p:nvPr/>
          </p:nvGrpSpPr>
          <p:grpSpPr bwMode="auto">
            <a:xfrm>
              <a:off x="469" y="2544"/>
              <a:ext cx="1227" cy="624"/>
              <a:chOff x="477" y="2544"/>
              <a:chExt cx="1227" cy="624"/>
            </a:xfrm>
          </p:grpSpPr>
          <p:sp>
            <p:nvSpPr>
              <p:cNvPr id="23" name="Text Box 31"/>
              <p:cNvSpPr txBox="1">
                <a:spLocks noChangeArrowheads="1"/>
              </p:cNvSpPr>
              <p:nvPr/>
            </p:nvSpPr>
            <p:spPr bwMode="auto">
              <a:xfrm>
                <a:off x="477" y="2697"/>
                <a:ext cx="122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dirty="0">
                    <a:latin typeface="+mj-lt"/>
                  </a:rPr>
                  <a:t>Loss = k(y-m)</a:t>
                </a:r>
                <a:r>
                  <a:rPr lang="en-GB" sz="1800" baseline="30000" dirty="0">
                    <a:latin typeface="+mj-lt"/>
                  </a:rPr>
                  <a:t>2</a:t>
                </a:r>
                <a:endParaRPr lang="en-GB" sz="1800" dirty="0">
                  <a:latin typeface="+mj-lt"/>
                </a:endParaRPr>
              </a:p>
            </p:txBody>
          </p:sp>
          <p:sp>
            <p:nvSpPr>
              <p:cNvPr id="24" name="Line 32"/>
              <p:cNvSpPr>
                <a:spLocks noChangeShapeType="1"/>
              </p:cNvSpPr>
              <p:nvPr/>
            </p:nvSpPr>
            <p:spPr bwMode="auto">
              <a:xfrm flipV="1">
                <a:off x="960" y="2544"/>
                <a:ext cx="0" cy="192"/>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sz="1400">
                  <a:latin typeface="+mj-lt"/>
                </a:endParaRPr>
              </a:p>
            </p:txBody>
          </p:sp>
          <p:sp>
            <p:nvSpPr>
              <p:cNvPr id="25" name="Line 33"/>
              <p:cNvSpPr>
                <a:spLocks noChangeShapeType="1"/>
              </p:cNvSpPr>
              <p:nvPr/>
            </p:nvSpPr>
            <p:spPr bwMode="auto">
              <a:xfrm>
                <a:off x="960" y="2928"/>
                <a:ext cx="0" cy="24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sz="1400">
                  <a:latin typeface="+mj-lt"/>
                </a:endParaRPr>
              </a:p>
            </p:txBody>
          </p:sp>
        </p:grpSp>
      </p:grpSp>
      <p:sp>
        <p:nvSpPr>
          <p:cNvPr id="26" name="Text Box 34"/>
          <p:cNvSpPr txBox="1">
            <a:spLocks noChangeArrowheads="1"/>
          </p:cNvSpPr>
          <p:nvPr/>
        </p:nvSpPr>
        <p:spPr bwMode="auto">
          <a:xfrm>
            <a:off x="696695" y="1216136"/>
            <a:ext cx="7898255" cy="33855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GB" smtClean="0">
                <a:solidFill>
                  <a:srgbClr val="000000"/>
                </a:solidFill>
                <a:latin typeface="+mj-lt"/>
                <a:cs typeface="+mn-cs"/>
              </a:rPr>
              <a:t>Taguchi</a:t>
            </a:r>
            <a:r>
              <a:rPr lang="ja-JP" altLang="en-GB" smtClean="0">
                <a:solidFill>
                  <a:srgbClr val="000000"/>
                </a:solidFill>
                <a:latin typeface="+mj-lt"/>
                <a:cs typeface="+mn-cs"/>
              </a:rPr>
              <a:t>’</a:t>
            </a:r>
            <a:r>
              <a:rPr lang="en-GB" smtClean="0">
                <a:solidFill>
                  <a:srgbClr val="000000"/>
                </a:solidFill>
                <a:latin typeface="+mj-lt"/>
                <a:cs typeface="+mn-cs"/>
              </a:rPr>
              <a:t>s loss function applies to other system outputs and not just cost!</a:t>
            </a:r>
          </a:p>
        </p:txBody>
      </p:sp>
      <p:sp>
        <p:nvSpPr>
          <p:cNvPr id="27" name="Arc 4"/>
          <p:cNvSpPr>
            <a:spLocks/>
          </p:cNvSpPr>
          <p:nvPr/>
        </p:nvSpPr>
        <p:spPr bwMode="auto">
          <a:xfrm flipV="1">
            <a:off x="1970091" y="609600"/>
            <a:ext cx="5146675" cy="4419600"/>
          </a:xfrm>
          <a:custGeom>
            <a:avLst/>
            <a:gdLst>
              <a:gd name="T0" fmla="*/ 0 w 41699"/>
              <a:gd name="T1" fmla="*/ 2147483647 h 21600"/>
              <a:gd name="T2" fmla="*/ 0 w 41699"/>
              <a:gd name="T3" fmla="*/ 2147483647 h 21600"/>
              <a:gd name="T4" fmla="*/ 0 w 41699"/>
              <a:gd name="T5" fmla="*/ 2147483647 h 21600"/>
              <a:gd name="T6" fmla="*/ 0 60000 65536"/>
              <a:gd name="T7" fmla="*/ 0 60000 65536"/>
              <a:gd name="T8" fmla="*/ 0 60000 65536"/>
              <a:gd name="T9" fmla="*/ 0 w 41699"/>
              <a:gd name="T10" fmla="*/ 0 h 21600"/>
              <a:gd name="T11" fmla="*/ 41699 w 41699"/>
              <a:gd name="T12" fmla="*/ 21600 h 21600"/>
            </a:gdLst>
            <a:ahLst/>
            <a:cxnLst>
              <a:cxn ang="T6">
                <a:pos x="T0" y="T1"/>
              </a:cxn>
              <a:cxn ang="T7">
                <a:pos x="T2" y="T3"/>
              </a:cxn>
              <a:cxn ang="T8">
                <a:pos x="T4" y="T5"/>
              </a:cxn>
            </a:cxnLst>
            <a:rect l="T9" t="T10" r="T11" b="T12"/>
            <a:pathLst>
              <a:path w="41699" h="21600" fill="none" extrusionOk="0">
                <a:moveTo>
                  <a:pt x="-1" y="15979"/>
                </a:moveTo>
                <a:cubicBezTo>
                  <a:pt x="2540" y="6551"/>
                  <a:pt x="11091" y="-1"/>
                  <a:pt x="20856" y="0"/>
                </a:cubicBezTo>
                <a:cubicBezTo>
                  <a:pt x="30602" y="0"/>
                  <a:pt x="39142" y="6527"/>
                  <a:pt x="41699" y="15932"/>
                </a:cubicBezTo>
              </a:path>
              <a:path w="41699" h="21600" stroke="0" extrusionOk="0">
                <a:moveTo>
                  <a:pt x="-1" y="15979"/>
                </a:moveTo>
                <a:cubicBezTo>
                  <a:pt x="2540" y="6551"/>
                  <a:pt x="11091" y="-1"/>
                  <a:pt x="20856" y="0"/>
                </a:cubicBezTo>
                <a:cubicBezTo>
                  <a:pt x="30602" y="0"/>
                  <a:pt x="39142" y="6527"/>
                  <a:pt x="41699" y="15932"/>
                </a:cubicBezTo>
                <a:lnTo>
                  <a:pt x="20856" y="21600"/>
                </a:lnTo>
                <a:lnTo>
                  <a:pt x="-1" y="15979"/>
                </a:lnTo>
                <a:close/>
              </a:path>
            </a:pathLst>
          </a:custGeom>
          <a:noFill/>
          <a:ln w="28575">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 name="Freeform 5"/>
          <p:cNvSpPr>
            <a:spLocks/>
          </p:cNvSpPr>
          <p:nvPr/>
        </p:nvSpPr>
        <p:spPr bwMode="gray">
          <a:xfrm>
            <a:off x="2344898" y="3179282"/>
            <a:ext cx="4609497" cy="2318618"/>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rgbClr val="FFC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sz="1662"/>
          </a:p>
        </p:txBody>
      </p:sp>
      <p:sp>
        <p:nvSpPr>
          <p:cNvPr id="29" name="Rounded Rectangular Callout 28"/>
          <p:cNvSpPr/>
          <p:nvPr/>
        </p:nvSpPr>
        <p:spPr>
          <a:xfrm>
            <a:off x="364323" y="3316404"/>
            <a:ext cx="1654978" cy="735690"/>
          </a:xfrm>
          <a:prstGeom prst="wedgeRoundRectCallout">
            <a:avLst>
              <a:gd name="adj1" fmla="val 58957"/>
              <a:gd name="adj2" fmla="val -106486"/>
              <a:gd name="adj3" fmla="val 16667"/>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smtClean="0"/>
              <a:t>Loss of Y</a:t>
            </a:r>
            <a:endParaRPr lang="en-GB" dirty="0"/>
          </a:p>
        </p:txBody>
      </p:sp>
      <p:sp>
        <p:nvSpPr>
          <p:cNvPr id="30" name="Rounded Rectangular Callout 29"/>
          <p:cNvSpPr/>
          <p:nvPr/>
        </p:nvSpPr>
        <p:spPr>
          <a:xfrm>
            <a:off x="6747217" y="4310154"/>
            <a:ext cx="1654978" cy="735690"/>
          </a:xfrm>
          <a:prstGeom prst="wedgeRoundRectCallout">
            <a:avLst>
              <a:gd name="adj1" fmla="val -126807"/>
              <a:gd name="adj2" fmla="val -9640"/>
              <a:gd name="adj3"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smtClean="0"/>
              <a:t>Variation of X</a:t>
            </a:r>
            <a:endParaRPr lang="en-GB" dirty="0"/>
          </a:p>
        </p:txBody>
      </p:sp>
    </p:spTree>
    <p:extLst>
      <p:ext uri="{BB962C8B-B14F-4D97-AF65-F5344CB8AC3E}">
        <p14:creationId xmlns:p14="http://schemas.microsoft.com/office/powerpoint/2010/main" val="7513456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Achieving Design Robustness is Therefore</a:t>
            </a:r>
            <a:endParaRPr lang="en-US" dirty="0"/>
          </a:p>
        </p:txBody>
      </p:sp>
      <p:sp>
        <p:nvSpPr>
          <p:cNvPr id="4" name="Rectangle 3"/>
          <p:cNvSpPr>
            <a:spLocks noChangeArrowheads="1"/>
          </p:cNvSpPr>
          <p:nvPr/>
        </p:nvSpPr>
        <p:spPr bwMode="auto">
          <a:xfrm>
            <a:off x="4756638" y="1098550"/>
            <a:ext cx="4234962" cy="479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lstStyle/>
          <a:p>
            <a:pPr marL="342900" indent="-342900">
              <a:spcBef>
                <a:spcPct val="20000"/>
              </a:spcBef>
              <a:buClr>
                <a:schemeClr val="accent2"/>
              </a:buClr>
              <a:buSzPct val="145000"/>
              <a:buFont typeface="Arial" charset="0"/>
              <a:buChar char="•"/>
            </a:pPr>
            <a:r>
              <a:rPr lang="en-GB" dirty="0"/>
              <a:t>Design robustness is concerned with</a:t>
            </a:r>
            <a:r>
              <a:rPr lang="en-GB" sz="1600" dirty="0"/>
              <a:t>:</a:t>
            </a:r>
          </a:p>
          <a:p>
            <a:pPr marL="742950" lvl="1" indent="-398463">
              <a:spcBef>
                <a:spcPct val="20000"/>
              </a:spcBef>
              <a:buClr>
                <a:schemeClr val="accent2"/>
              </a:buClr>
              <a:buFont typeface="Arial" charset="0"/>
              <a:buChar char="–"/>
            </a:pPr>
            <a:r>
              <a:rPr lang="en-GB" sz="1600" dirty="0"/>
              <a:t>Exploring the design space to find regions where the desired system performance (Y) is achieved even in the face of variation in the noise factors</a:t>
            </a:r>
          </a:p>
          <a:p>
            <a:pPr marL="742950" lvl="1" indent="-398463">
              <a:spcBef>
                <a:spcPct val="20000"/>
              </a:spcBef>
              <a:buClr>
                <a:schemeClr val="accent2"/>
              </a:buClr>
              <a:buFont typeface="Arial" charset="0"/>
              <a:buChar char="–"/>
            </a:pPr>
            <a:r>
              <a:rPr lang="en-GB" sz="1600" dirty="0"/>
              <a:t>i.e. finding the plateaus and avoiding the peaks and troughs. </a:t>
            </a:r>
          </a:p>
          <a:p>
            <a:pPr marL="342900" indent="-342900">
              <a:spcBef>
                <a:spcPct val="20000"/>
              </a:spcBef>
              <a:buClr>
                <a:schemeClr val="accent2"/>
              </a:buClr>
              <a:buSzPct val="145000"/>
              <a:buFont typeface="Arial" charset="0"/>
              <a:buChar char="•"/>
            </a:pPr>
            <a:r>
              <a:rPr lang="en-GB" dirty="0"/>
              <a:t>Fundamental approach is to:</a:t>
            </a:r>
          </a:p>
          <a:p>
            <a:pPr marL="742950" lvl="1" indent="-398463">
              <a:spcBef>
                <a:spcPct val="20000"/>
              </a:spcBef>
              <a:buClr>
                <a:schemeClr val="accent2"/>
              </a:buClr>
              <a:buFont typeface="Arial" charset="0"/>
              <a:buChar char="–"/>
            </a:pPr>
            <a:r>
              <a:rPr lang="en-GB" sz="1600" dirty="0"/>
              <a:t>Identify the transfer function that quantifies the relationship between the performance requirement and the signal, control and noise factors</a:t>
            </a:r>
          </a:p>
          <a:p>
            <a:pPr marL="742950" lvl="1" indent="-398463">
              <a:spcBef>
                <a:spcPct val="20000"/>
              </a:spcBef>
              <a:buClr>
                <a:schemeClr val="accent2"/>
              </a:buClr>
              <a:buFont typeface="Arial" charset="0"/>
              <a:buChar char="–"/>
            </a:pPr>
            <a:r>
              <a:rPr lang="en-GB" sz="1600" dirty="0"/>
              <a:t>Find the </a:t>
            </a:r>
            <a:r>
              <a:rPr lang="ja-JP" altLang="en-GB" sz="1600" dirty="0"/>
              <a:t>“</a:t>
            </a:r>
            <a:r>
              <a:rPr lang="en-GB" altLang="ja-JP" sz="1600" dirty="0"/>
              <a:t>best</a:t>
            </a:r>
            <a:r>
              <a:rPr lang="ja-JP" altLang="en-GB" sz="1600" dirty="0"/>
              <a:t>”</a:t>
            </a:r>
            <a:r>
              <a:rPr lang="en-GB" altLang="ja-JP" sz="1600" dirty="0"/>
              <a:t> settings for the control factors (design parameters) that optimise the performance requirement while simultaneously reducing the sensitivity to noise</a:t>
            </a:r>
            <a:endParaRPr lang="en-GB" sz="1600" dirty="0"/>
          </a:p>
        </p:txBody>
      </p:sp>
      <p:sp>
        <p:nvSpPr>
          <p:cNvPr id="5" name="Rectangle 4"/>
          <p:cNvSpPr>
            <a:spLocks noChangeArrowheads="1"/>
          </p:cNvSpPr>
          <p:nvPr/>
        </p:nvSpPr>
        <p:spPr bwMode="auto">
          <a:xfrm>
            <a:off x="6782533" y="4770439"/>
            <a:ext cx="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sz="2400">
              <a:latin typeface="Times New Roman" charset="0"/>
            </a:endParaRPr>
          </a:p>
        </p:txBody>
      </p:sp>
      <p:grpSp>
        <p:nvGrpSpPr>
          <p:cNvPr id="6" name="Group 5"/>
          <p:cNvGrpSpPr>
            <a:grpSpLocks/>
          </p:cNvGrpSpPr>
          <p:nvPr/>
        </p:nvGrpSpPr>
        <p:grpSpPr bwMode="auto">
          <a:xfrm>
            <a:off x="228600" y="1576394"/>
            <a:ext cx="4387361" cy="5019675"/>
            <a:chOff x="306" y="620"/>
            <a:chExt cx="2994" cy="3162"/>
          </a:xfrm>
        </p:grpSpPr>
        <p:sp>
          <p:nvSpPr>
            <p:cNvPr id="7" name="AutoShape 6"/>
            <p:cNvSpPr>
              <a:spLocks noChangeArrowheads="1"/>
            </p:cNvSpPr>
            <p:nvPr/>
          </p:nvSpPr>
          <p:spPr bwMode="gray">
            <a:xfrm>
              <a:off x="1503" y="620"/>
              <a:ext cx="1673" cy="493"/>
            </a:xfrm>
            <a:prstGeom prst="wedgeRoundRectCallout">
              <a:avLst>
                <a:gd name="adj1" fmla="val -38227"/>
                <a:gd name="adj2" fmla="val 126472"/>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a:solidFill>
                    <a:srgbClr val="FFFFFF"/>
                  </a:solidFill>
                  <a:ea typeface="+mn-ea"/>
                  <a:cs typeface="+mn-cs"/>
                </a:rPr>
                <a:t>Where is the best place to be?</a:t>
              </a:r>
            </a:p>
          </p:txBody>
        </p:sp>
        <p:grpSp>
          <p:nvGrpSpPr>
            <p:cNvPr id="8" name="Group 7"/>
            <p:cNvGrpSpPr>
              <a:grpSpLocks/>
            </p:cNvGrpSpPr>
            <p:nvPr/>
          </p:nvGrpSpPr>
          <p:grpSpPr bwMode="auto">
            <a:xfrm>
              <a:off x="428" y="1214"/>
              <a:ext cx="2465" cy="2189"/>
              <a:chOff x="395" y="1214"/>
              <a:chExt cx="2276" cy="2189"/>
            </a:xfrm>
          </p:grpSpPr>
          <p:grpSp>
            <p:nvGrpSpPr>
              <p:cNvPr id="29" name="Group 8"/>
              <p:cNvGrpSpPr>
                <a:grpSpLocks/>
              </p:cNvGrpSpPr>
              <p:nvPr/>
            </p:nvGrpSpPr>
            <p:grpSpPr bwMode="auto">
              <a:xfrm>
                <a:off x="395" y="1225"/>
                <a:ext cx="2276" cy="2178"/>
                <a:chOff x="395" y="1225"/>
                <a:chExt cx="2276" cy="2178"/>
              </a:xfrm>
            </p:grpSpPr>
            <p:sp>
              <p:nvSpPr>
                <p:cNvPr id="32" name="Line 9"/>
                <p:cNvSpPr>
                  <a:spLocks noChangeShapeType="1"/>
                </p:cNvSpPr>
                <p:nvPr/>
              </p:nvSpPr>
              <p:spPr bwMode="gray">
                <a:xfrm>
                  <a:off x="1136" y="2519"/>
                  <a:ext cx="2"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 name="Line 10"/>
                <p:cNvSpPr>
                  <a:spLocks noChangeShapeType="1"/>
                </p:cNvSpPr>
                <p:nvPr/>
              </p:nvSpPr>
              <p:spPr bwMode="gray">
                <a:xfrm>
                  <a:off x="1136" y="2519"/>
                  <a:ext cx="2"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 name="Line 11"/>
                <p:cNvSpPr>
                  <a:spLocks noChangeShapeType="1"/>
                </p:cNvSpPr>
                <p:nvPr/>
              </p:nvSpPr>
              <p:spPr bwMode="gray">
                <a:xfrm flipH="1" flipV="1">
                  <a:off x="1136" y="2662"/>
                  <a:ext cx="26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 name="Line 12"/>
                <p:cNvSpPr>
                  <a:spLocks noChangeShapeType="1"/>
                </p:cNvSpPr>
                <p:nvPr/>
              </p:nvSpPr>
              <p:spPr bwMode="gray">
                <a:xfrm flipH="1" flipV="1">
                  <a:off x="1136" y="2662"/>
                  <a:ext cx="26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 name="Line 13"/>
                <p:cNvSpPr>
                  <a:spLocks noChangeShapeType="1"/>
                </p:cNvSpPr>
                <p:nvPr/>
              </p:nvSpPr>
              <p:spPr bwMode="gray">
                <a:xfrm flipV="1">
                  <a:off x="792" y="2662"/>
                  <a:ext cx="344" cy="1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 name="Line 14"/>
                <p:cNvSpPr>
                  <a:spLocks noChangeShapeType="1"/>
                </p:cNvSpPr>
                <p:nvPr/>
              </p:nvSpPr>
              <p:spPr bwMode="gray">
                <a:xfrm flipV="1">
                  <a:off x="792" y="2662"/>
                  <a:ext cx="344" cy="1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 name="Freeform 15"/>
                <p:cNvSpPr>
                  <a:spLocks/>
                </p:cNvSpPr>
                <p:nvPr/>
              </p:nvSpPr>
              <p:spPr bwMode="gray">
                <a:xfrm>
                  <a:off x="1157" y="2595"/>
                  <a:ext cx="135" cy="52"/>
                </a:xfrm>
                <a:custGeom>
                  <a:avLst/>
                  <a:gdLst>
                    <a:gd name="T0" fmla="*/ 1838 w 93"/>
                    <a:gd name="T1" fmla="*/ 0 h 32"/>
                    <a:gd name="T2" fmla="*/ 3873 w 93"/>
                    <a:gd name="T3" fmla="*/ 4064 h 32"/>
                    <a:gd name="T4" fmla="*/ 0 w 93"/>
                    <a:gd name="T5" fmla="*/ 2912 h 32"/>
                    <a:gd name="T6" fmla="*/ 1838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16"/>
                <p:cNvSpPr>
                  <a:spLocks/>
                </p:cNvSpPr>
                <p:nvPr/>
              </p:nvSpPr>
              <p:spPr bwMode="gray">
                <a:xfrm>
                  <a:off x="1221" y="2595"/>
                  <a:ext cx="143" cy="52"/>
                </a:xfrm>
                <a:custGeom>
                  <a:avLst/>
                  <a:gdLst>
                    <a:gd name="T0" fmla="*/ 4294 w 98"/>
                    <a:gd name="T1" fmla="*/ 1159 h 32"/>
                    <a:gd name="T2" fmla="*/ 0 w 98"/>
                    <a:gd name="T3" fmla="*/ 0 h 32"/>
                    <a:gd name="T4" fmla="*/ 2151 w 98"/>
                    <a:gd name="T5" fmla="*/ 4064 h 32"/>
                    <a:gd name="T6" fmla="*/ 4294 w 98"/>
                    <a:gd name="T7" fmla="*/ 1159 h 32"/>
                    <a:gd name="T8" fmla="*/ 0 60000 65536"/>
                    <a:gd name="T9" fmla="*/ 0 60000 65536"/>
                    <a:gd name="T10" fmla="*/ 0 60000 65536"/>
                    <a:gd name="T11" fmla="*/ 0 60000 65536"/>
                    <a:gd name="T12" fmla="*/ 0 w 98"/>
                    <a:gd name="T13" fmla="*/ 0 h 32"/>
                    <a:gd name="T14" fmla="*/ 98 w 98"/>
                    <a:gd name="T15" fmla="*/ 32 h 32"/>
                  </a:gdLst>
                  <a:ahLst/>
                  <a:cxnLst>
                    <a:cxn ang="T8">
                      <a:pos x="T0" y="T1"/>
                    </a:cxn>
                    <a:cxn ang="T9">
                      <a:pos x="T2" y="T3"/>
                    </a:cxn>
                    <a:cxn ang="T10">
                      <a:pos x="T4" y="T5"/>
                    </a:cxn>
                    <a:cxn ang="T11">
                      <a:pos x="T6" y="T7"/>
                    </a:cxn>
                  </a:cxnLst>
                  <a:rect l="T12" t="T13" r="T14" b="T15"/>
                  <a:pathLst>
                    <a:path w="98" h="32">
                      <a:moveTo>
                        <a:pt x="98" y="9"/>
                      </a:moveTo>
                      <a:lnTo>
                        <a:pt x="0" y="0"/>
                      </a:lnTo>
                      <a:lnTo>
                        <a:pt x="49" y="32"/>
                      </a:lnTo>
                      <a:lnTo>
                        <a:pt x="98"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Line 17"/>
                <p:cNvSpPr>
                  <a:spLocks noChangeShapeType="1"/>
                </p:cNvSpPr>
                <p:nvPr/>
              </p:nvSpPr>
              <p:spPr bwMode="gray">
                <a:xfrm>
                  <a:off x="1221" y="2595"/>
                  <a:ext cx="143" cy="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 name="Line 18"/>
                <p:cNvSpPr>
                  <a:spLocks noChangeShapeType="1"/>
                </p:cNvSpPr>
                <p:nvPr/>
              </p:nvSpPr>
              <p:spPr bwMode="gray">
                <a:xfrm flipV="1">
                  <a:off x="1157" y="2595"/>
                  <a:ext cx="64" cy="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 name="Freeform 19"/>
                <p:cNvSpPr>
                  <a:spLocks/>
                </p:cNvSpPr>
                <p:nvPr/>
              </p:nvSpPr>
              <p:spPr bwMode="gray">
                <a:xfrm>
                  <a:off x="1292" y="2609"/>
                  <a:ext cx="137" cy="61"/>
                </a:xfrm>
                <a:custGeom>
                  <a:avLst/>
                  <a:gdLst>
                    <a:gd name="T0" fmla="*/ 2099 w 94"/>
                    <a:gd name="T1" fmla="*/ 0 h 37"/>
                    <a:gd name="T2" fmla="*/ 4066 w 94"/>
                    <a:gd name="T3" fmla="*/ 5520 h 37"/>
                    <a:gd name="T4" fmla="*/ 0 w 94"/>
                    <a:gd name="T5" fmla="*/ 3439 h 37"/>
                    <a:gd name="T6" fmla="*/ 2099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20"/>
                <p:cNvSpPr>
                  <a:spLocks/>
                </p:cNvSpPr>
                <p:nvPr/>
              </p:nvSpPr>
              <p:spPr bwMode="gray">
                <a:xfrm>
                  <a:off x="1364" y="2609"/>
                  <a:ext cx="137" cy="61"/>
                </a:xfrm>
                <a:custGeom>
                  <a:avLst/>
                  <a:gdLst>
                    <a:gd name="T0" fmla="*/ 4066 w 94"/>
                    <a:gd name="T1" fmla="*/ 2086 h 37"/>
                    <a:gd name="T2" fmla="*/ 0 w 94"/>
                    <a:gd name="T3" fmla="*/ 0 h 37"/>
                    <a:gd name="T4" fmla="*/ 1954 w 94"/>
                    <a:gd name="T5" fmla="*/ 5520 h 37"/>
                    <a:gd name="T6" fmla="*/ 4066 w 94"/>
                    <a:gd name="T7" fmla="*/ 2086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Line 21"/>
                <p:cNvSpPr>
                  <a:spLocks noChangeShapeType="1"/>
                </p:cNvSpPr>
                <p:nvPr/>
              </p:nvSpPr>
              <p:spPr bwMode="gray">
                <a:xfrm flipH="1" flipV="1">
                  <a:off x="1364" y="2609"/>
                  <a:ext cx="130"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 name="Line 22"/>
                <p:cNvSpPr>
                  <a:spLocks noChangeShapeType="1"/>
                </p:cNvSpPr>
                <p:nvPr/>
              </p:nvSpPr>
              <p:spPr bwMode="gray">
                <a:xfrm flipV="1">
                  <a:off x="1300" y="2609"/>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 name="Freeform 23"/>
                <p:cNvSpPr>
                  <a:spLocks/>
                </p:cNvSpPr>
                <p:nvPr/>
              </p:nvSpPr>
              <p:spPr bwMode="gray">
                <a:xfrm>
                  <a:off x="1085" y="2632"/>
                  <a:ext cx="136" cy="61"/>
                </a:xfrm>
                <a:custGeom>
                  <a:avLst/>
                  <a:gdLst>
                    <a:gd name="T0" fmla="*/ 2198 w 93"/>
                    <a:gd name="T1" fmla="*/ 0 h 37"/>
                    <a:gd name="T2" fmla="*/ 4166 w 93"/>
                    <a:gd name="T3" fmla="*/ 5520 h 37"/>
                    <a:gd name="T4" fmla="*/ 0 w 93"/>
                    <a:gd name="T5" fmla="*/ 3439 h 37"/>
                    <a:gd name="T6" fmla="*/ 2198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 name="Freeform 24"/>
                <p:cNvSpPr>
                  <a:spLocks/>
                </p:cNvSpPr>
                <p:nvPr/>
              </p:nvSpPr>
              <p:spPr bwMode="gray">
                <a:xfrm>
                  <a:off x="1157" y="2632"/>
                  <a:ext cx="135" cy="61"/>
                </a:xfrm>
                <a:custGeom>
                  <a:avLst/>
                  <a:gdLst>
                    <a:gd name="T0" fmla="*/ 3873 w 93"/>
                    <a:gd name="T1" fmla="*/ 1367 h 37"/>
                    <a:gd name="T2" fmla="*/ 0 w 93"/>
                    <a:gd name="T3" fmla="*/ 0 h 37"/>
                    <a:gd name="T4" fmla="*/ 1838 w 93"/>
                    <a:gd name="T5" fmla="*/ 5520 h 37"/>
                    <a:gd name="T6" fmla="*/ 3873 w 93"/>
                    <a:gd name="T7" fmla="*/ 136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 name="Line 25"/>
                <p:cNvSpPr>
                  <a:spLocks noChangeShapeType="1"/>
                </p:cNvSpPr>
                <p:nvPr/>
              </p:nvSpPr>
              <p:spPr bwMode="gray">
                <a:xfrm flipH="1">
                  <a:off x="1494" y="2632"/>
                  <a:ext cx="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Freeform 26"/>
                <p:cNvSpPr>
                  <a:spLocks/>
                </p:cNvSpPr>
                <p:nvPr/>
              </p:nvSpPr>
              <p:spPr bwMode="gray">
                <a:xfrm>
                  <a:off x="1501" y="2269"/>
                  <a:ext cx="136" cy="363"/>
                </a:xfrm>
                <a:custGeom>
                  <a:avLst/>
                  <a:gdLst>
                    <a:gd name="T0" fmla="*/ 4166 w 93"/>
                    <a:gd name="T1" fmla="*/ 19131 h 221"/>
                    <a:gd name="T2" fmla="*/ 0 w 93"/>
                    <a:gd name="T3" fmla="*/ 31574 h 221"/>
                    <a:gd name="T4" fmla="*/ 1952 w 93"/>
                    <a:gd name="T5" fmla="*/ 0 h 221"/>
                    <a:gd name="T6" fmla="*/ 4166 w 93"/>
                    <a:gd name="T7" fmla="*/ 19131 h 221"/>
                    <a:gd name="T8" fmla="*/ 0 60000 65536"/>
                    <a:gd name="T9" fmla="*/ 0 60000 65536"/>
                    <a:gd name="T10" fmla="*/ 0 60000 65536"/>
                    <a:gd name="T11" fmla="*/ 0 60000 65536"/>
                    <a:gd name="T12" fmla="*/ 0 w 93"/>
                    <a:gd name="T13" fmla="*/ 0 h 221"/>
                    <a:gd name="T14" fmla="*/ 93 w 93"/>
                    <a:gd name="T15" fmla="*/ 221 h 221"/>
                  </a:gdLst>
                  <a:ahLst/>
                  <a:cxnLst>
                    <a:cxn ang="T8">
                      <a:pos x="T0" y="T1"/>
                    </a:cxn>
                    <a:cxn ang="T9">
                      <a:pos x="T2" y="T3"/>
                    </a:cxn>
                    <a:cxn ang="T10">
                      <a:pos x="T4" y="T5"/>
                    </a:cxn>
                    <a:cxn ang="T11">
                      <a:pos x="T6" y="T7"/>
                    </a:cxn>
                  </a:cxnLst>
                  <a:rect l="T12" t="T13" r="T14" b="T15"/>
                  <a:pathLst>
                    <a:path w="93" h="221">
                      <a:moveTo>
                        <a:pt x="93" y="134"/>
                      </a:moveTo>
                      <a:lnTo>
                        <a:pt x="0" y="221"/>
                      </a:lnTo>
                      <a:lnTo>
                        <a:pt x="44" y="0"/>
                      </a:lnTo>
                      <a:lnTo>
                        <a:pt x="93"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 name="Line 27"/>
                <p:cNvSpPr>
                  <a:spLocks noChangeShapeType="1"/>
                </p:cNvSpPr>
                <p:nvPr/>
              </p:nvSpPr>
              <p:spPr bwMode="gray">
                <a:xfrm flipH="1" flipV="1">
                  <a:off x="1157" y="2632"/>
                  <a:ext cx="129"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 name="Line 28"/>
                <p:cNvSpPr>
                  <a:spLocks noChangeShapeType="1"/>
                </p:cNvSpPr>
                <p:nvPr/>
              </p:nvSpPr>
              <p:spPr bwMode="gray">
                <a:xfrm flipV="1">
                  <a:off x="1501" y="2489"/>
                  <a:ext cx="136"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 name="Line 29"/>
                <p:cNvSpPr>
                  <a:spLocks noChangeShapeType="1"/>
                </p:cNvSpPr>
                <p:nvPr/>
              </p:nvSpPr>
              <p:spPr bwMode="gray">
                <a:xfrm flipV="1">
                  <a:off x="1085" y="2632"/>
                  <a:ext cx="72"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 name="Line 30"/>
                <p:cNvSpPr>
                  <a:spLocks noChangeShapeType="1"/>
                </p:cNvSpPr>
                <p:nvPr/>
              </p:nvSpPr>
              <p:spPr bwMode="gray">
                <a:xfrm flipV="1">
                  <a:off x="1429" y="2632"/>
                  <a:ext cx="72"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 name="Freeform 31"/>
                <p:cNvSpPr>
                  <a:spLocks/>
                </p:cNvSpPr>
                <p:nvPr/>
              </p:nvSpPr>
              <p:spPr bwMode="gray">
                <a:xfrm>
                  <a:off x="1221" y="2254"/>
                  <a:ext cx="143" cy="439"/>
                </a:xfrm>
                <a:custGeom>
                  <a:avLst/>
                  <a:gdLst>
                    <a:gd name="T0" fmla="*/ 0 w 98"/>
                    <a:gd name="T1" fmla="*/ 38558 h 267"/>
                    <a:gd name="T2" fmla="*/ 4294 w 98"/>
                    <a:gd name="T3" fmla="*/ 0 h 267"/>
                    <a:gd name="T4" fmla="*/ 2151 w 98"/>
                    <a:gd name="T5" fmla="*/ 34498 h 267"/>
                    <a:gd name="T6" fmla="*/ 0 w 98"/>
                    <a:gd name="T7" fmla="*/ 38558 h 267"/>
                    <a:gd name="T8" fmla="*/ 0 60000 65536"/>
                    <a:gd name="T9" fmla="*/ 0 60000 65536"/>
                    <a:gd name="T10" fmla="*/ 0 60000 65536"/>
                    <a:gd name="T11" fmla="*/ 0 60000 65536"/>
                    <a:gd name="T12" fmla="*/ 0 w 98"/>
                    <a:gd name="T13" fmla="*/ 0 h 267"/>
                    <a:gd name="T14" fmla="*/ 98 w 98"/>
                    <a:gd name="T15" fmla="*/ 267 h 267"/>
                  </a:gdLst>
                  <a:ahLst/>
                  <a:cxnLst>
                    <a:cxn ang="T8">
                      <a:pos x="T0" y="T1"/>
                    </a:cxn>
                    <a:cxn ang="T9">
                      <a:pos x="T2" y="T3"/>
                    </a:cxn>
                    <a:cxn ang="T10">
                      <a:pos x="T4" y="T5"/>
                    </a:cxn>
                    <a:cxn ang="T11">
                      <a:pos x="T6" y="T7"/>
                    </a:cxn>
                  </a:cxnLst>
                  <a:rect l="T12" t="T13" r="T14" b="T15"/>
                  <a:pathLst>
                    <a:path w="98" h="267">
                      <a:moveTo>
                        <a:pt x="0" y="267"/>
                      </a:moveTo>
                      <a:lnTo>
                        <a:pt x="98" y="0"/>
                      </a:lnTo>
                      <a:lnTo>
                        <a:pt x="49" y="239"/>
                      </a:lnTo>
                      <a:lnTo>
                        <a:pt x="0" y="26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 name="Line 32"/>
                <p:cNvSpPr>
                  <a:spLocks noChangeShapeType="1"/>
                </p:cNvSpPr>
                <p:nvPr/>
              </p:nvSpPr>
              <p:spPr bwMode="gray">
                <a:xfrm flipH="1">
                  <a:off x="1286" y="2647"/>
                  <a:ext cx="6"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 name="Freeform 33"/>
                <p:cNvSpPr>
                  <a:spLocks/>
                </p:cNvSpPr>
                <p:nvPr/>
              </p:nvSpPr>
              <p:spPr bwMode="gray">
                <a:xfrm>
                  <a:off x="1292" y="2254"/>
                  <a:ext cx="137" cy="416"/>
                </a:xfrm>
                <a:custGeom>
                  <a:avLst/>
                  <a:gdLst>
                    <a:gd name="T0" fmla="*/ 4066 w 94"/>
                    <a:gd name="T1" fmla="*/ 36564 h 253"/>
                    <a:gd name="T2" fmla="*/ 0 w 94"/>
                    <a:gd name="T3" fmla="*/ 34508 h 253"/>
                    <a:gd name="T4" fmla="*/ 2099 w 94"/>
                    <a:gd name="T5" fmla="*/ 0 h 253"/>
                    <a:gd name="T6" fmla="*/ 4066 w 94"/>
                    <a:gd name="T7" fmla="*/ 36564 h 253"/>
                    <a:gd name="T8" fmla="*/ 0 60000 65536"/>
                    <a:gd name="T9" fmla="*/ 0 60000 65536"/>
                    <a:gd name="T10" fmla="*/ 0 60000 65536"/>
                    <a:gd name="T11" fmla="*/ 0 60000 65536"/>
                    <a:gd name="T12" fmla="*/ 0 w 94"/>
                    <a:gd name="T13" fmla="*/ 0 h 253"/>
                    <a:gd name="T14" fmla="*/ 94 w 94"/>
                    <a:gd name="T15" fmla="*/ 253 h 253"/>
                  </a:gdLst>
                  <a:ahLst/>
                  <a:cxnLst>
                    <a:cxn ang="T8">
                      <a:pos x="T0" y="T1"/>
                    </a:cxn>
                    <a:cxn ang="T9">
                      <a:pos x="T2" y="T3"/>
                    </a:cxn>
                    <a:cxn ang="T10">
                      <a:pos x="T4" y="T5"/>
                    </a:cxn>
                    <a:cxn ang="T11">
                      <a:pos x="T6" y="T7"/>
                    </a:cxn>
                  </a:cxnLst>
                  <a:rect l="T12" t="T13" r="T14" b="T15"/>
                  <a:pathLst>
                    <a:path w="94" h="253">
                      <a:moveTo>
                        <a:pt x="94" y="253"/>
                      </a:moveTo>
                      <a:lnTo>
                        <a:pt x="0" y="239"/>
                      </a:lnTo>
                      <a:lnTo>
                        <a:pt x="49" y="0"/>
                      </a:lnTo>
                      <a:lnTo>
                        <a:pt x="94" y="25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 name="Line 34"/>
                <p:cNvSpPr>
                  <a:spLocks noChangeShapeType="1"/>
                </p:cNvSpPr>
                <p:nvPr/>
              </p:nvSpPr>
              <p:spPr bwMode="gray">
                <a:xfrm>
                  <a:off x="1292" y="2647"/>
                  <a:ext cx="8"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 name="Line 35"/>
                <p:cNvSpPr>
                  <a:spLocks noChangeShapeType="1"/>
                </p:cNvSpPr>
                <p:nvPr/>
              </p:nvSpPr>
              <p:spPr bwMode="gray">
                <a:xfrm flipH="1" flipV="1">
                  <a:off x="1292" y="2647"/>
                  <a:ext cx="137"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 name="Line 36"/>
                <p:cNvSpPr>
                  <a:spLocks noChangeShapeType="1"/>
                </p:cNvSpPr>
                <p:nvPr/>
              </p:nvSpPr>
              <p:spPr bwMode="gray">
                <a:xfrm flipV="1">
                  <a:off x="1221" y="2647"/>
                  <a:ext cx="71"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 name="Freeform 37"/>
                <p:cNvSpPr>
                  <a:spLocks/>
                </p:cNvSpPr>
                <p:nvPr/>
              </p:nvSpPr>
              <p:spPr bwMode="gray">
                <a:xfrm>
                  <a:off x="1565" y="2269"/>
                  <a:ext cx="137" cy="220"/>
                </a:xfrm>
                <a:custGeom>
                  <a:avLst/>
                  <a:gdLst>
                    <a:gd name="T0" fmla="*/ 2099 w 94"/>
                    <a:gd name="T1" fmla="*/ 19073 h 134"/>
                    <a:gd name="T2" fmla="*/ 4066 w 94"/>
                    <a:gd name="T3" fmla="*/ 2709 h 134"/>
                    <a:gd name="T4" fmla="*/ 0 w 94"/>
                    <a:gd name="T5" fmla="*/ 0 h 134"/>
                    <a:gd name="T6" fmla="*/ 2099 w 94"/>
                    <a:gd name="T7" fmla="*/ 19073 h 134"/>
                    <a:gd name="T8" fmla="*/ 0 60000 65536"/>
                    <a:gd name="T9" fmla="*/ 0 60000 65536"/>
                    <a:gd name="T10" fmla="*/ 0 60000 65536"/>
                    <a:gd name="T11" fmla="*/ 0 60000 65536"/>
                    <a:gd name="T12" fmla="*/ 0 w 94"/>
                    <a:gd name="T13" fmla="*/ 0 h 134"/>
                    <a:gd name="T14" fmla="*/ 94 w 94"/>
                    <a:gd name="T15" fmla="*/ 134 h 134"/>
                  </a:gdLst>
                  <a:ahLst/>
                  <a:cxnLst>
                    <a:cxn ang="T8">
                      <a:pos x="T0" y="T1"/>
                    </a:cxn>
                    <a:cxn ang="T9">
                      <a:pos x="T2" y="T3"/>
                    </a:cxn>
                    <a:cxn ang="T10">
                      <a:pos x="T4" y="T5"/>
                    </a:cxn>
                    <a:cxn ang="T11">
                      <a:pos x="T6" y="T7"/>
                    </a:cxn>
                  </a:cxnLst>
                  <a:rect l="T12" t="T13" r="T14" b="T15"/>
                  <a:pathLst>
                    <a:path w="94" h="134">
                      <a:moveTo>
                        <a:pt x="49" y="134"/>
                      </a:moveTo>
                      <a:lnTo>
                        <a:pt x="94" y="19"/>
                      </a:lnTo>
                      <a:lnTo>
                        <a:pt x="0" y="0"/>
                      </a:lnTo>
                      <a:lnTo>
                        <a:pt x="49"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 name="Freeform 38"/>
                <p:cNvSpPr>
                  <a:spLocks/>
                </p:cNvSpPr>
                <p:nvPr/>
              </p:nvSpPr>
              <p:spPr bwMode="gray">
                <a:xfrm>
                  <a:off x="1637" y="2300"/>
                  <a:ext cx="137" cy="196"/>
                </a:xfrm>
                <a:custGeom>
                  <a:avLst/>
                  <a:gdLst>
                    <a:gd name="T0" fmla="*/ 4066 w 94"/>
                    <a:gd name="T1" fmla="*/ 17492 h 119"/>
                    <a:gd name="T2" fmla="*/ 0 w 94"/>
                    <a:gd name="T3" fmla="*/ 16821 h 119"/>
                    <a:gd name="T4" fmla="*/ 1954 w 94"/>
                    <a:gd name="T5" fmla="*/ 0 h 119"/>
                    <a:gd name="T6" fmla="*/ 4066 w 94"/>
                    <a:gd name="T7" fmla="*/ 17492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119"/>
                      </a:moveTo>
                      <a:lnTo>
                        <a:pt x="0" y="115"/>
                      </a:lnTo>
                      <a:lnTo>
                        <a:pt x="45" y="0"/>
                      </a:lnTo>
                      <a:lnTo>
                        <a:pt x="94"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 name="Line 39"/>
                <p:cNvSpPr>
                  <a:spLocks noChangeShapeType="1"/>
                </p:cNvSpPr>
                <p:nvPr/>
              </p:nvSpPr>
              <p:spPr bwMode="gray">
                <a:xfrm>
                  <a:off x="1637" y="2489"/>
                  <a:ext cx="137" cy="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 name="Freeform 40"/>
                <p:cNvSpPr>
                  <a:spLocks/>
                </p:cNvSpPr>
                <p:nvPr/>
              </p:nvSpPr>
              <p:spPr bwMode="gray">
                <a:xfrm>
                  <a:off x="1019" y="2670"/>
                  <a:ext cx="138" cy="61"/>
                </a:xfrm>
                <a:custGeom>
                  <a:avLst/>
                  <a:gdLst>
                    <a:gd name="T0" fmla="*/ 2082 w 94"/>
                    <a:gd name="T1" fmla="*/ 0 h 37"/>
                    <a:gd name="T2" fmla="*/ 4379 w 94"/>
                    <a:gd name="T3" fmla="*/ 5520 h 37"/>
                    <a:gd name="T4" fmla="*/ 0 w 94"/>
                    <a:gd name="T5" fmla="*/ 3439 h 37"/>
                    <a:gd name="T6" fmla="*/ 2082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 name="Freeform 41"/>
                <p:cNvSpPr>
                  <a:spLocks/>
                </p:cNvSpPr>
                <p:nvPr/>
              </p:nvSpPr>
              <p:spPr bwMode="gray">
                <a:xfrm>
                  <a:off x="1085" y="2670"/>
                  <a:ext cx="136" cy="61"/>
                </a:xfrm>
                <a:custGeom>
                  <a:avLst/>
                  <a:gdLst>
                    <a:gd name="T0" fmla="*/ 4166 w 93"/>
                    <a:gd name="T1" fmla="*/ 2086 h 37"/>
                    <a:gd name="T2" fmla="*/ 0 w 93"/>
                    <a:gd name="T3" fmla="*/ 0 h 37"/>
                    <a:gd name="T4" fmla="*/ 2198 w 93"/>
                    <a:gd name="T5" fmla="*/ 5520 h 37"/>
                    <a:gd name="T6" fmla="*/ 4166 w 93"/>
                    <a:gd name="T7" fmla="*/ 2086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 name="Freeform 42"/>
                <p:cNvSpPr>
                  <a:spLocks/>
                </p:cNvSpPr>
                <p:nvPr/>
              </p:nvSpPr>
              <p:spPr bwMode="gray">
                <a:xfrm>
                  <a:off x="1364" y="2012"/>
                  <a:ext cx="137" cy="658"/>
                </a:xfrm>
                <a:custGeom>
                  <a:avLst/>
                  <a:gdLst>
                    <a:gd name="T0" fmla="*/ 0 w 94"/>
                    <a:gd name="T1" fmla="*/ 21346 h 400"/>
                    <a:gd name="T2" fmla="*/ 4066 w 94"/>
                    <a:gd name="T3" fmla="*/ 0 h 400"/>
                    <a:gd name="T4" fmla="*/ 1954 w 94"/>
                    <a:gd name="T5" fmla="*/ 58026 h 400"/>
                    <a:gd name="T6" fmla="*/ 0 w 94"/>
                    <a:gd name="T7" fmla="*/ 21346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0" y="147"/>
                      </a:moveTo>
                      <a:lnTo>
                        <a:pt x="94" y="0"/>
                      </a:lnTo>
                      <a:lnTo>
                        <a:pt x="45" y="400"/>
                      </a:lnTo>
                      <a:lnTo>
                        <a:pt x="0" y="14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6" name="Line 43"/>
                <p:cNvSpPr>
                  <a:spLocks noChangeShapeType="1"/>
                </p:cNvSpPr>
                <p:nvPr/>
              </p:nvSpPr>
              <p:spPr bwMode="gray">
                <a:xfrm flipH="1" flipV="1">
                  <a:off x="1085" y="2670"/>
                  <a:ext cx="13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 name="Line 44"/>
                <p:cNvSpPr>
                  <a:spLocks noChangeShapeType="1"/>
                </p:cNvSpPr>
                <p:nvPr/>
              </p:nvSpPr>
              <p:spPr bwMode="gray">
                <a:xfrm flipV="1">
                  <a:off x="1019" y="2670"/>
                  <a:ext cx="66"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 name="Line 45"/>
                <p:cNvSpPr>
                  <a:spLocks noChangeShapeType="1"/>
                </p:cNvSpPr>
                <p:nvPr/>
              </p:nvSpPr>
              <p:spPr bwMode="gray">
                <a:xfrm>
                  <a:off x="1364" y="2254"/>
                  <a:ext cx="65" cy="41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 name="Freeform 46"/>
                <p:cNvSpPr>
                  <a:spLocks/>
                </p:cNvSpPr>
                <p:nvPr/>
              </p:nvSpPr>
              <p:spPr bwMode="gray">
                <a:xfrm>
                  <a:off x="1702" y="2300"/>
                  <a:ext cx="143" cy="196"/>
                </a:xfrm>
                <a:custGeom>
                  <a:avLst/>
                  <a:gdLst>
                    <a:gd name="T0" fmla="*/ 2151 w 98"/>
                    <a:gd name="T1" fmla="*/ 17492 h 119"/>
                    <a:gd name="T2" fmla="*/ 4294 w 98"/>
                    <a:gd name="T3" fmla="*/ 3915 h 119"/>
                    <a:gd name="T4" fmla="*/ 0 w 98"/>
                    <a:gd name="T5" fmla="*/ 0 h 119"/>
                    <a:gd name="T6" fmla="*/ 2151 w 98"/>
                    <a:gd name="T7" fmla="*/ 17492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119"/>
                      </a:moveTo>
                      <a:lnTo>
                        <a:pt x="98" y="27"/>
                      </a:lnTo>
                      <a:lnTo>
                        <a:pt x="0" y="0"/>
                      </a:lnTo>
                      <a:lnTo>
                        <a:pt x="49"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0" name="Freeform 47"/>
                <p:cNvSpPr>
                  <a:spLocks/>
                </p:cNvSpPr>
                <p:nvPr/>
              </p:nvSpPr>
              <p:spPr bwMode="gray">
                <a:xfrm>
                  <a:off x="1774" y="2344"/>
                  <a:ext cx="137" cy="160"/>
                </a:xfrm>
                <a:custGeom>
                  <a:avLst/>
                  <a:gdLst>
                    <a:gd name="T0" fmla="*/ 4066 w 94"/>
                    <a:gd name="T1" fmla="*/ 14456 h 97"/>
                    <a:gd name="T2" fmla="*/ 0 w 94"/>
                    <a:gd name="T3" fmla="*/ 13758 h 97"/>
                    <a:gd name="T4" fmla="*/ 2099 w 94"/>
                    <a:gd name="T5" fmla="*/ 0 h 97"/>
                    <a:gd name="T6" fmla="*/ 4066 w 94"/>
                    <a:gd name="T7" fmla="*/ 14456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92"/>
                      </a:lnTo>
                      <a:lnTo>
                        <a:pt x="49" y="0"/>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1" name="Line 48"/>
                <p:cNvSpPr>
                  <a:spLocks noChangeShapeType="1"/>
                </p:cNvSpPr>
                <p:nvPr/>
              </p:nvSpPr>
              <p:spPr bwMode="gray">
                <a:xfrm>
                  <a:off x="1774" y="2496"/>
                  <a:ext cx="137"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 name="Line 49"/>
                <p:cNvSpPr>
                  <a:spLocks noChangeShapeType="1"/>
                </p:cNvSpPr>
                <p:nvPr/>
              </p:nvSpPr>
              <p:spPr bwMode="gray">
                <a:xfrm>
                  <a:off x="1702" y="2300"/>
                  <a:ext cx="72" cy="19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 name="Freeform 50"/>
                <p:cNvSpPr>
                  <a:spLocks/>
                </p:cNvSpPr>
                <p:nvPr/>
              </p:nvSpPr>
              <p:spPr bwMode="gray">
                <a:xfrm>
                  <a:off x="1157" y="2020"/>
                  <a:ext cx="135" cy="711"/>
                </a:xfrm>
                <a:custGeom>
                  <a:avLst/>
                  <a:gdLst>
                    <a:gd name="T0" fmla="*/ 0 w 93"/>
                    <a:gd name="T1" fmla="*/ 62998 h 432"/>
                    <a:gd name="T2" fmla="*/ 3873 w 93"/>
                    <a:gd name="T3" fmla="*/ 0 h 432"/>
                    <a:gd name="T4" fmla="*/ 1838 w 93"/>
                    <a:gd name="T5" fmla="*/ 59668 h 432"/>
                    <a:gd name="T6" fmla="*/ 0 w 93"/>
                    <a:gd name="T7" fmla="*/ 62998 h 432"/>
                    <a:gd name="T8" fmla="*/ 0 60000 65536"/>
                    <a:gd name="T9" fmla="*/ 0 60000 65536"/>
                    <a:gd name="T10" fmla="*/ 0 60000 65536"/>
                    <a:gd name="T11" fmla="*/ 0 60000 65536"/>
                    <a:gd name="T12" fmla="*/ 0 w 93"/>
                    <a:gd name="T13" fmla="*/ 0 h 432"/>
                    <a:gd name="T14" fmla="*/ 93 w 93"/>
                    <a:gd name="T15" fmla="*/ 432 h 432"/>
                  </a:gdLst>
                  <a:ahLst/>
                  <a:cxnLst>
                    <a:cxn ang="T8">
                      <a:pos x="T0" y="T1"/>
                    </a:cxn>
                    <a:cxn ang="T9">
                      <a:pos x="T2" y="T3"/>
                    </a:cxn>
                    <a:cxn ang="T10">
                      <a:pos x="T4" y="T5"/>
                    </a:cxn>
                    <a:cxn ang="T11">
                      <a:pos x="T6" y="T7"/>
                    </a:cxn>
                  </a:cxnLst>
                  <a:rect l="T12" t="T13" r="T14" b="T15"/>
                  <a:pathLst>
                    <a:path w="93" h="432">
                      <a:moveTo>
                        <a:pt x="0" y="432"/>
                      </a:moveTo>
                      <a:lnTo>
                        <a:pt x="93" y="0"/>
                      </a:lnTo>
                      <a:lnTo>
                        <a:pt x="44" y="409"/>
                      </a:lnTo>
                      <a:lnTo>
                        <a:pt x="0" y="4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4" name="Line 51"/>
                <p:cNvSpPr>
                  <a:spLocks noChangeShapeType="1"/>
                </p:cNvSpPr>
                <p:nvPr/>
              </p:nvSpPr>
              <p:spPr bwMode="gray">
                <a:xfrm>
                  <a:off x="1221" y="2693"/>
                  <a:ext cx="1"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5" name="Freeform 52"/>
                <p:cNvSpPr>
                  <a:spLocks/>
                </p:cNvSpPr>
                <p:nvPr/>
              </p:nvSpPr>
              <p:spPr bwMode="gray">
                <a:xfrm>
                  <a:off x="1221" y="2020"/>
                  <a:ext cx="143" cy="673"/>
                </a:xfrm>
                <a:custGeom>
                  <a:avLst/>
                  <a:gdLst>
                    <a:gd name="T0" fmla="*/ 4294 w 98"/>
                    <a:gd name="T1" fmla="*/ 20705 h 409"/>
                    <a:gd name="T2" fmla="*/ 0 w 98"/>
                    <a:gd name="T3" fmla="*/ 59505 h 409"/>
                    <a:gd name="T4" fmla="*/ 2151 w 98"/>
                    <a:gd name="T5" fmla="*/ 0 h 409"/>
                    <a:gd name="T6" fmla="*/ 4294 w 98"/>
                    <a:gd name="T7" fmla="*/ 20705 h 409"/>
                    <a:gd name="T8" fmla="*/ 0 60000 65536"/>
                    <a:gd name="T9" fmla="*/ 0 60000 65536"/>
                    <a:gd name="T10" fmla="*/ 0 60000 65536"/>
                    <a:gd name="T11" fmla="*/ 0 60000 65536"/>
                    <a:gd name="T12" fmla="*/ 0 w 98"/>
                    <a:gd name="T13" fmla="*/ 0 h 409"/>
                    <a:gd name="T14" fmla="*/ 98 w 98"/>
                    <a:gd name="T15" fmla="*/ 409 h 409"/>
                  </a:gdLst>
                  <a:ahLst/>
                  <a:cxnLst>
                    <a:cxn ang="T8">
                      <a:pos x="T0" y="T1"/>
                    </a:cxn>
                    <a:cxn ang="T9">
                      <a:pos x="T2" y="T3"/>
                    </a:cxn>
                    <a:cxn ang="T10">
                      <a:pos x="T4" y="T5"/>
                    </a:cxn>
                    <a:cxn ang="T11">
                      <a:pos x="T6" y="T7"/>
                    </a:cxn>
                  </a:cxnLst>
                  <a:rect l="T12" t="T13" r="T14" b="T15"/>
                  <a:pathLst>
                    <a:path w="98" h="409">
                      <a:moveTo>
                        <a:pt x="98" y="142"/>
                      </a:moveTo>
                      <a:lnTo>
                        <a:pt x="0" y="409"/>
                      </a:lnTo>
                      <a:lnTo>
                        <a:pt x="49" y="0"/>
                      </a:lnTo>
                      <a:lnTo>
                        <a:pt x="98" y="1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6" name="Line 53"/>
                <p:cNvSpPr>
                  <a:spLocks noChangeShapeType="1"/>
                </p:cNvSpPr>
                <p:nvPr/>
              </p:nvSpPr>
              <p:spPr bwMode="gray">
                <a:xfrm flipV="1">
                  <a:off x="1157" y="2693"/>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7" name="Line 54"/>
                <p:cNvSpPr>
                  <a:spLocks noChangeShapeType="1"/>
                </p:cNvSpPr>
                <p:nvPr/>
              </p:nvSpPr>
              <p:spPr bwMode="gray">
                <a:xfrm flipH="1">
                  <a:off x="1221" y="2254"/>
                  <a:ext cx="143" cy="43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 name="Freeform 55"/>
                <p:cNvSpPr>
                  <a:spLocks/>
                </p:cNvSpPr>
                <p:nvPr/>
              </p:nvSpPr>
              <p:spPr bwMode="gray">
                <a:xfrm>
                  <a:off x="1845" y="2344"/>
                  <a:ext cx="137" cy="160"/>
                </a:xfrm>
                <a:custGeom>
                  <a:avLst/>
                  <a:gdLst>
                    <a:gd name="T0" fmla="*/ 1954 w 94"/>
                    <a:gd name="T1" fmla="*/ 14456 h 97"/>
                    <a:gd name="T2" fmla="*/ 4066 w 94"/>
                    <a:gd name="T3" fmla="*/ 0 h 97"/>
                    <a:gd name="T4" fmla="*/ 0 w 94"/>
                    <a:gd name="T5" fmla="*/ 0 h 97"/>
                    <a:gd name="T6" fmla="*/ 1954 w 94"/>
                    <a:gd name="T7" fmla="*/ 14456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45" y="97"/>
                      </a:moveTo>
                      <a:lnTo>
                        <a:pt x="94" y="0"/>
                      </a:lnTo>
                      <a:lnTo>
                        <a:pt x="0" y="0"/>
                      </a:lnTo>
                      <a:lnTo>
                        <a:pt x="45"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9" name="Freeform 56"/>
                <p:cNvSpPr>
                  <a:spLocks/>
                </p:cNvSpPr>
                <p:nvPr/>
              </p:nvSpPr>
              <p:spPr bwMode="gray">
                <a:xfrm>
                  <a:off x="1911" y="2344"/>
                  <a:ext cx="136" cy="160"/>
                </a:xfrm>
                <a:custGeom>
                  <a:avLst/>
                  <a:gdLst>
                    <a:gd name="T0" fmla="*/ 4166 w 93"/>
                    <a:gd name="T1" fmla="*/ 11035 h 97"/>
                    <a:gd name="T2" fmla="*/ 0 w 93"/>
                    <a:gd name="T3" fmla="*/ 14456 h 97"/>
                    <a:gd name="T4" fmla="*/ 2198 w 93"/>
                    <a:gd name="T5" fmla="*/ 0 h 97"/>
                    <a:gd name="T6" fmla="*/ 4166 w 93"/>
                    <a:gd name="T7" fmla="*/ 11035 h 97"/>
                    <a:gd name="T8" fmla="*/ 0 60000 65536"/>
                    <a:gd name="T9" fmla="*/ 0 60000 65536"/>
                    <a:gd name="T10" fmla="*/ 0 60000 65536"/>
                    <a:gd name="T11" fmla="*/ 0 60000 65536"/>
                    <a:gd name="T12" fmla="*/ 0 w 93"/>
                    <a:gd name="T13" fmla="*/ 0 h 97"/>
                    <a:gd name="T14" fmla="*/ 93 w 93"/>
                    <a:gd name="T15" fmla="*/ 97 h 97"/>
                  </a:gdLst>
                  <a:ahLst/>
                  <a:cxnLst>
                    <a:cxn ang="T8">
                      <a:pos x="T0" y="T1"/>
                    </a:cxn>
                    <a:cxn ang="T9">
                      <a:pos x="T2" y="T3"/>
                    </a:cxn>
                    <a:cxn ang="T10">
                      <a:pos x="T4" y="T5"/>
                    </a:cxn>
                    <a:cxn ang="T11">
                      <a:pos x="T6" y="T7"/>
                    </a:cxn>
                  </a:cxnLst>
                  <a:rect l="T12" t="T13" r="T14" b="T15"/>
                  <a:pathLst>
                    <a:path w="93" h="97">
                      <a:moveTo>
                        <a:pt x="93" y="74"/>
                      </a:moveTo>
                      <a:lnTo>
                        <a:pt x="0" y="97"/>
                      </a:lnTo>
                      <a:lnTo>
                        <a:pt x="49" y="0"/>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0" name="Line 57"/>
                <p:cNvSpPr>
                  <a:spLocks noChangeShapeType="1"/>
                </p:cNvSpPr>
                <p:nvPr/>
              </p:nvSpPr>
              <p:spPr bwMode="gray">
                <a:xfrm flipV="1">
                  <a:off x="1911" y="2466"/>
                  <a:ext cx="136"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 name="Line 58"/>
                <p:cNvSpPr>
                  <a:spLocks noChangeShapeType="1"/>
                </p:cNvSpPr>
                <p:nvPr/>
              </p:nvSpPr>
              <p:spPr bwMode="gray">
                <a:xfrm>
                  <a:off x="1845" y="2344"/>
                  <a:ext cx="66" cy="1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 name="Freeform 59"/>
                <p:cNvSpPr>
                  <a:spLocks/>
                </p:cNvSpPr>
                <p:nvPr/>
              </p:nvSpPr>
              <p:spPr bwMode="gray">
                <a:xfrm>
                  <a:off x="948" y="2708"/>
                  <a:ext cx="137" cy="61"/>
                </a:xfrm>
                <a:custGeom>
                  <a:avLst/>
                  <a:gdLst>
                    <a:gd name="T0" fmla="*/ 2099 w 94"/>
                    <a:gd name="T1" fmla="*/ 0 h 37"/>
                    <a:gd name="T2" fmla="*/ 4066 w 94"/>
                    <a:gd name="T3" fmla="*/ 5520 h 37"/>
                    <a:gd name="T4" fmla="*/ 0 w 94"/>
                    <a:gd name="T5" fmla="*/ 3439 h 37"/>
                    <a:gd name="T6" fmla="*/ 2099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3" name="Freeform 60"/>
                <p:cNvSpPr>
                  <a:spLocks/>
                </p:cNvSpPr>
                <p:nvPr/>
              </p:nvSpPr>
              <p:spPr bwMode="gray">
                <a:xfrm>
                  <a:off x="1019" y="2708"/>
                  <a:ext cx="138" cy="61"/>
                </a:xfrm>
                <a:custGeom>
                  <a:avLst/>
                  <a:gdLst>
                    <a:gd name="T0" fmla="*/ 4379 w 94"/>
                    <a:gd name="T1" fmla="*/ 2086 h 37"/>
                    <a:gd name="T2" fmla="*/ 0 w 94"/>
                    <a:gd name="T3" fmla="*/ 0 h 37"/>
                    <a:gd name="T4" fmla="*/ 2082 w 94"/>
                    <a:gd name="T5" fmla="*/ 5520 h 37"/>
                    <a:gd name="T6" fmla="*/ 4379 w 94"/>
                    <a:gd name="T7" fmla="*/ 2086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4" name="Line 61"/>
                <p:cNvSpPr>
                  <a:spLocks noChangeShapeType="1"/>
                </p:cNvSpPr>
                <p:nvPr/>
              </p:nvSpPr>
              <p:spPr bwMode="gray">
                <a:xfrm flipH="1" flipV="1">
                  <a:off x="1019" y="2708"/>
                  <a:ext cx="130"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5" name="Line 62"/>
                <p:cNvSpPr>
                  <a:spLocks noChangeShapeType="1"/>
                </p:cNvSpPr>
                <p:nvPr/>
              </p:nvSpPr>
              <p:spPr bwMode="gray">
                <a:xfrm flipV="1">
                  <a:off x="955" y="2708"/>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6" name="Freeform 63"/>
                <p:cNvSpPr>
                  <a:spLocks/>
                </p:cNvSpPr>
                <p:nvPr/>
              </p:nvSpPr>
              <p:spPr bwMode="gray">
                <a:xfrm>
                  <a:off x="1501" y="1997"/>
                  <a:ext cx="136" cy="272"/>
                </a:xfrm>
                <a:custGeom>
                  <a:avLst/>
                  <a:gdLst>
                    <a:gd name="T0" fmla="*/ 1952 w 93"/>
                    <a:gd name="T1" fmla="*/ 24440 h 165"/>
                    <a:gd name="T2" fmla="*/ 4166 w 93"/>
                    <a:gd name="T3" fmla="*/ 0 h 165"/>
                    <a:gd name="T4" fmla="*/ 0 w 93"/>
                    <a:gd name="T5" fmla="*/ 1367 h 165"/>
                    <a:gd name="T6" fmla="*/ 1952 w 93"/>
                    <a:gd name="T7" fmla="*/ 24440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44" y="165"/>
                      </a:moveTo>
                      <a:lnTo>
                        <a:pt x="93" y="0"/>
                      </a:lnTo>
                      <a:lnTo>
                        <a:pt x="0" y="9"/>
                      </a:lnTo>
                      <a:lnTo>
                        <a:pt x="44"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7" name="Freeform 64"/>
                <p:cNvSpPr>
                  <a:spLocks/>
                </p:cNvSpPr>
                <p:nvPr/>
              </p:nvSpPr>
              <p:spPr bwMode="gray">
                <a:xfrm>
                  <a:off x="1565" y="1997"/>
                  <a:ext cx="137" cy="303"/>
                </a:xfrm>
                <a:custGeom>
                  <a:avLst/>
                  <a:gdLst>
                    <a:gd name="T0" fmla="*/ 4066 w 94"/>
                    <a:gd name="T1" fmla="*/ 27003 h 184"/>
                    <a:gd name="T2" fmla="*/ 0 w 94"/>
                    <a:gd name="T3" fmla="*/ 24230 h 184"/>
                    <a:gd name="T4" fmla="*/ 2099 w 94"/>
                    <a:gd name="T5" fmla="*/ 0 h 184"/>
                    <a:gd name="T6" fmla="*/ 4066 w 94"/>
                    <a:gd name="T7" fmla="*/ 27003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94" y="184"/>
                      </a:moveTo>
                      <a:lnTo>
                        <a:pt x="0" y="165"/>
                      </a:lnTo>
                      <a:lnTo>
                        <a:pt x="49" y="0"/>
                      </a:lnTo>
                      <a:lnTo>
                        <a:pt x="94"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8" name="Line 65"/>
                <p:cNvSpPr>
                  <a:spLocks noChangeShapeType="1"/>
                </p:cNvSpPr>
                <p:nvPr/>
              </p:nvSpPr>
              <p:spPr bwMode="gray">
                <a:xfrm flipH="1" flipV="1">
                  <a:off x="1565" y="2269"/>
                  <a:ext cx="137" cy="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9" name="Freeform 66"/>
                <p:cNvSpPr>
                  <a:spLocks/>
                </p:cNvSpPr>
                <p:nvPr/>
              </p:nvSpPr>
              <p:spPr bwMode="gray">
                <a:xfrm>
                  <a:off x="1982" y="2344"/>
                  <a:ext cx="136" cy="122"/>
                </a:xfrm>
                <a:custGeom>
                  <a:avLst/>
                  <a:gdLst>
                    <a:gd name="T0" fmla="*/ 1952 w 93"/>
                    <a:gd name="T1" fmla="*/ 10965 h 74"/>
                    <a:gd name="T2" fmla="*/ 4166 w 93"/>
                    <a:gd name="T3" fmla="*/ 3439 h 74"/>
                    <a:gd name="T4" fmla="*/ 0 w 93"/>
                    <a:gd name="T5" fmla="*/ 0 h 74"/>
                    <a:gd name="T6" fmla="*/ 1952 w 93"/>
                    <a:gd name="T7" fmla="*/ 10965 h 74"/>
                    <a:gd name="T8" fmla="*/ 0 60000 65536"/>
                    <a:gd name="T9" fmla="*/ 0 60000 65536"/>
                    <a:gd name="T10" fmla="*/ 0 60000 65536"/>
                    <a:gd name="T11" fmla="*/ 0 60000 65536"/>
                    <a:gd name="T12" fmla="*/ 0 w 93"/>
                    <a:gd name="T13" fmla="*/ 0 h 74"/>
                    <a:gd name="T14" fmla="*/ 93 w 93"/>
                    <a:gd name="T15" fmla="*/ 74 h 74"/>
                  </a:gdLst>
                  <a:ahLst/>
                  <a:cxnLst>
                    <a:cxn ang="T8">
                      <a:pos x="T0" y="T1"/>
                    </a:cxn>
                    <a:cxn ang="T9">
                      <a:pos x="T2" y="T3"/>
                    </a:cxn>
                    <a:cxn ang="T10">
                      <a:pos x="T4" y="T5"/>
                    </a:cxn>
                    <a:cxn ang="T11">
                      <a:pos x="T6" y="T7"/>
                    </a:cxn>
                  </a:cxnLst>
                  <a:rect l="T12" t="T13" r="T14" b="T15"/>
                  <a:pathLst>
                    <a:path w="93" h="74">
                      <a:moveTo>
                        <a:pt x="44" y="74"/>
                      </a:moveTo>
                      <a:lnTo>
                        <a:pt x="93" y="23"/>
                      </a:lnTo>
                      <a:lnTo>
                        <a:pt x="0" y="0"/>
                      </a:lnTo>
                      <a:lnTo>
                        <a:pt x="4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0" name="Freeform 67"/>
                <p:cNvSpPr>
                  <a:spLocks/>
                </p:cNvSpPr>
                <p:nvPr/>
              </p:nvSpPr>
              <p:spPr bwMode="gray">
                <a:xfrm>
                  <a:off x="2047" y="2382"/>
                  <a:ext cx="143" cy="84"/>
                </a:xfrm>
                <a:custGeom>
                  <a:avLst/>
                  <a:gdLst>
                    <a:gd name="T0" fmla="*/ 4294 w 98"/>
                    <a:gd name="T1" fmla="*/ 6766 h 51"/>
                    <a:gd name="T2" fmla="*/ 0 w 98"/>
                    <a:gd name="T3" fmla="*/ 7471 h 51"/>
                    <a:gd name="T4" fmla="*/ 2151 w 98"/>
                    <a:gd name="T5" fmla="*/ 0 h 51"/>
                    <a:gd name="T6" fmla="*/ 4294 w 98"/>
                    <a:gd name="T7" fmla="*/ 6766 h 51"/>
                    <a:gd name="T8" fmla="*/ 0 60000 65536"/>
                    <a:gd name="T9" fmla="*/ 0 60000 65536"/>
                    <a:gd name="T10" fmla="*/ 0 60000 65536"/>
                    <a:gd name="T11" fmla="*/ 0 60000 65536"/>
                    <a:gd name="T12" fmla="*/ 0 w 98"/>
                    <a:gd name="T13" fmla="*/ 0 h 51"/>
                    <a:gd name="T14" fmla="*/ 98 w 98"/>
                    <a:gd name="T15" fmla="*/ 51 h 51"/>
                  </a:gdLst>
                  <a:ahLst/>
                  <a:cxnLst>
                    <a:cxn ang="T8">
                      <a:pos x="T0" y="T1"/>
                    </a:cxn>
                    <a:cxn ang="T9">
                      <a:pos x="T2" y="T3"/>
                    </a:cxn>
                    <a:cxn ang="T10">
                      <a:pos x="T4" y="T5"/>
                    </a:cxn>
                    <a:cxn ang="T11">
                      <a:pos x="T6" y="T7"/>
                    </a:cxn>
                  </a:cxnLst>
                  <a:rect l="T12" t="T13" r="T14" b="T15"/>
                  <a:pathLst>
                    <a:path w="98" h="51">
                      <a:moveTo>
                        <a:pt x="98" y="46"/>
                      </a:moveTo>
                      <a:lnTo>
                        <a:pt x="0" y="51"/>
                      </a:lnTo>
                      <a:lnTo>
                        <a:pt x="49" y="0"/>
                      </a:lnTo>
                      <a:lnTo>
                        <a:pt x="98"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 name="Line 68"/>
                <p:cNvSpPr>
                  <a:spLocks noChangeShapeType="1"/>
                </p:cNvSpPr>
                <p:nvPr/>
              </p:nvSpPr>
              <p:spPr bwMode="gray">
                <a:xfrm flipV="1">
                  <a:off x="2047" y="2458"/>
                  <a:ext cx="143"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 name="Line 69"/>
                <p:cNvSpPr>
                  <a:spLocks noChangeShapeType="1"/>
                </p:cNvSpPr>
                <p:nvPr/>
              </p:nvSpPr>
              <p:spPr bwMode="gray">
                <a:xfrm>
                  <a:off x="1982" y="2344"/>
                  <a:ext cx="65" cy="1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3" name="Freeform 70"/>
                <p:cNvSpPr>
                  <a:spLocks/>
                </p:cNvSpPr>
                <p:nvPr/>
              </p:nvSpPr>
              <p:spPr bwMode="gray">
                <a:xfrm>
                  <a:off x="1085" y="1793"/>
                  <a:ext cx="136" cy="976"/>
                </a:xfrm>
                <a:custGeom>
                  <a:avLst/>
                  <a:gdLst>
                    <a:gd name="T0" fmla="*/ 0 w 93"/>
                    <a:gd name="T1" fmla="*/ 86472 h 593"/>
                    <a:gd name="T2" fmla="*/ 4166 w 93"/>
                    <a:gd name="T3" fmla="*/ 0 h 593"/>
                    <a:gd name="T4" fmla="*/ 2198 w 93"/>
                    <a:gd name="T5" fmla="*/ 83133 h 593"/>
                    <a:gd name="T6" fmla="*/ 0 w 93"/>
                    <a:gd name="T7" fmla="*/ 86472 h 593"/>
                    <a:gd name="T8" fmla="*/ 0 60000 65536"/>
                    <a:gd name="T9" fmla="*/ 0 60000 65536"/>
                    <a:gd name="T10" fmla="*/ 0 60000 65536"/>
                    <a:gd name="T11" fmla="*/ 0 60000 65536"/>
                    <a:gd name="T12" fmla="*/ 0 w 93"/>
                    <a:gd name="T13" fmla="*/ 0 h 593"/>
                    <a:gd name="T14" fmla="*/ 93 w 93"/>
                    <a:gd name="T15" fmla="*/ 593 h 593"/>
                  </a:gdLst>
                  <a:ahLst/>
                  <a:cxnLst>
                    <a:cxn ang="T8">
                      <a:pos x="T0" y="T1"/>
                    </a:cxn>
                    <a:cxn ang="T9">
                      <a:pos x="T2" y="T3"/>
                    </a:cxn>
                    <a:cxn ang="T10">
                      <a:pos x="T4" y="T5"/>
                    </a:cxn>
                    <a:cxn ang="T11">
                      <a:pos x="T6" y="T7"/>
                    </a:cxn>
                  </a:cxnLst>
                  <a:rect l="T12" t="T13" r="T14" b="T15"/>
                  <a:pathLst>
                    <a:path w="93" h="593">
                      <a:moveTo>
                        <a:pt x="0" y="593"/>
                      </a:moveTo>
                      <a:lnTo>
                        <a:pt x="93" y="0"/>
                      </a:lnTo>
                      <a:lnTo>
                        <a:pt x="49" y="570"/>
                      </a:lnTo>
                      <a:lnTo>
                        <a:pt x="0" y="5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4" name="Line 71"/>
                <p:cNvSpPr>
                  <a:spLocks noChangeShapeType="1"/>
                </p:cNvSpPr>
                <p:nvPr/>
              </p:nvSpPr>
              <p:spPr bwMode="gray">
                <a:xfrm flipH="1">
                  <a:off x="1149" y="2731"/>
                  <a:ext cx="8"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 name="Freeform 72"/>
                <p:cNvSpPr>
                  <a:spLocks/>
                </p:cNvSpPr>
                <p:nvPr/>
              </p:nvSpPr>
              <p:spPr bwMode="gray">
                <a:xfrm>
                  <a:off x="1157" y="1793"/>
                  <a:ext cx="135" cy="938"/>
                </a:xfrm>
                <a:custGeom>
                  <a:avLst/>
                  <a:gdLst>
                    <a:gd name="T0" fmla="*/ 3873 w 93"/>
                    <a:gd name="T1" fmla="*/ 20093 h 570"/>
                    <a:gd name="T2" fmla="*/ 0 w 93"/>
                    <a:gd name="T3" fmla="*/ 83052 h 570"/>
                    <a:gd name="T4" fmla="*/ 1838 w 93"/>
                    <a:gd name="T5" fmla="*/ 0 h 570"/>
                    <a:gd name="T6" fmla="*/ 3873 w 93"/>
                    <a:gd name="T7" fmla="*/ 20093 h 570"/>
                    <a:gd name="T8" fmla="*/ 0 60000 65536"/>
                    <a:gd name="T9" fmla="*/ 0 60000 65536"/>
                    <a:gd name="T10" fmla="*/ 0 60000 65536"/>
                    <a:gd name="T11" fmla="*/ 0 60000 65536"/>
                    <a:gd name="T12" fmla="*/ 0 w 93"/>
                    <a:gd name="T13" fmla="*/ 0 h 570"/>
                    <a:gd name="T14" fmla="*/ 93 w 93"/>
                    <a:gd name="T15" fmla="*/ 570 h 570"/>
                  </a:gdLst>
                  <a:ahLst/>
                  <a:cxnLst>
                    <a:cxn ang="T8">
                      <a:pos x="T0" y="T1"/>
                    </a:cxn>
                    <a:cxn ang="T9">
                      <a:pos x="T2" y="T3"/>
                    </a:cxn>
                    <a:cxn ang="T10">
                      <a:pos x="T4" y="T5"/>
                    </a:cxn>
                    <a:cxn ang="T11">
                      <a:pos x="T6" y="T7"/>
                    </a:cxn>
                  </a:cxnLst>
                  <a:rect l="T12" t="T13" r="T14" b="T15"/>
                  <a:pathLst>
                    <a:path w="93" h="570">
                      <a:moveTo>
                        <a:pt x="93" y="138"/>
                      </a:moveTo>
                      <a:lnTo>
                        <a:pt x="0" y="570"/>
                      </a:lnTo>
                      <a:lnTo>
                        <a:pt x="44" y="0"/>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6" name="Line 73"/>
                <p:cNvSpPr>
                  <a:spLocks noChangeShapeType="1"/>
                </p:cNvSpPr>
                <p:nvPr/>
              </p:nvSpPr>
              <p:spPr bwMode="gray">
                <a:xfrm flipV="1">
                  <a:off x="1085" y="2731"/>
                  <a:ext cx="72"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7" name="Freeform 74"/>
                <p:cNvSpPr>
                  <a:spLocks/>
                </p:cNvSpPr>
                <p:nvPr/>
              </p:nvSpPr>
              <p:spPr bwMode="gray">
                <a:xfrm>
                  <a:off x="1637" y="1997"/>
                  <a:ext cx="137" cy="303"/>
                </a:xfrm>
                <a:custGeom>
                  <a:avLst/>
                  <a:gdLst>
                    <a:gd name="T0" fmla="*/ 1954 w 94"/>
                    <a:gd name="T1" fmla="*/ 27003 h 184"/>
                    <a:gd name="T2" fmla="*/ 4066 w 94"/>
                    <a:gd name="T3" fmla="*/ 10709 h 184"/>
                    <a:gd name="T4" fmla="*/ 0 w 94"/>
                    <a:gd name="T5" fmla="*/ 0 h 184"/>
                    <a:gd name="T6" fmla="*/ 1954 w 94"/>
                    <a:gd name="T7" fmla="*/ 27003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184"/>
                      </a:moveTo>
                      <a:lnTo>
                        <a:pt x="94" y="73"/>
                      </a:lnTo>
                      <a:lnTo>
                        <a:pt x="0" y="0"/>
                      </a:lnTo>
                      <a:lnTo>
                        <a:pt x="45"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8" name="Freeform 75"/>
                <p:cNvSpPr>
                  <a:spLocks/>
                </p:cNvSpPr>
                <p:nvPr/>
              </p:nvSpPr>
              <p:spPr bwMode="gray">
                <a:xfrm>
                  <a:off x="1702" y="2117"/>
                  <a:ext cx="143" cy="227"/>
                </a:xfrm>
                <a:custGeom>
                  <a:avLst/>
                  <a:gdLst>
                    <a:gd name="T0" fmla="*/ 4294 w 98"/>
                    <a:gd name="T1" fmla="*/ 20001 h 138"/>
                    <a:gd name="T2" fmla="*/ 0 w 98"/>
                    <a:gd name="T3" fmla="*/ 16129 h 138"/>
                    <a:gd name="T4" fmla="*/ 2151 w 98"/>
                    <a:gd name="T5" fmla="*/ 0 h 138"/>
                    <a:gd name="T6" fmla="*/ 4294 w 98"/>
                    <a:gd name="T7" fmla="*/ 20001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138"/>
                      </a:moveTo>
                      <a:lnTo>
                        <a:pt x="0" y="111"/>
                      </a:lnTo>
                      <a:lnTo>
                        <a:pt x="49" y="0"/>
                      </a:lnTo>
                      <a:lnTo>
                        <a:pt x="98"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9" name="Line 76"/>
                <p:cNvSpPr>
                  <a:spLocks noChangeShapeType="1"/>
                </p:cNvSpPr>
                <p:nvPr/>
              </p:nvSpPr>
              <p:spPr bwMode="gray">
                <a:xfrm flipH="1" flipV="1">
                  <a:off x="1702" y="2300"/>
                  <a:ext cx="143" cy="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0" name="Freeform 77"/>
                <p:cNvSpPr>
                  <a:spLocks/>
                </p:cNvSpPr>
                <p:nvPr/>
              </p:nvSpPr>
              <p:spPr bwMode="gray">
                <a:xfrm>
                  <a:off x="2118" y="2382"/>
                  <a:ext cx="137" cy="99"/>
                </a:xfrm>
                <a:custGeom>
                  <a:avLst/>
                  <a:gdLst>
                    <a:gd name="T0" fmla="*/ 2099 w 94"/>
                    <a:gd name="T1" fmla="*/ 6864 h 60"/>
                    <a:gd name="T2" fmla="*/ 4066 w 94"/>
                    <a:gd name="T3" fmla="*/ 8963 h 60"/>
                    <a:gd name="T4" fmla="*/ 0 w 94"/>
                    <a:gd name="T5" fmla="*/ 0 h 60"/>
                    <a:gd name="T6" fmla="*/ 2099 w 94"/>
                    <a:gd name="T7" fmla="*/ 6864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49" y="46"/>
                      </a:moveTo>
                      <a:lnTo>
                        <a:pt x="94" y="60"/>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1" name="Freeform 78"/>
                <p:cNvSpPr>
                  <a:spLocks/>
                </p:cNvSpPr>
                <p:nvPr/>
              </p:nvSpPr>
              <p:spPr bwMode="gray">
                <a:xfrm>
                  <a:off x="2190" y="2458"/>
                  <a:ext cx="137" cy="53"/>
                </a:xfrm>
                <a:custGeom>
                  <a:avLst/>
                  <a:gdLst>
                    <a:gd name="T0" fmla="*/ 4066 w 94"/>
                    <a:gd name="T1" fmla="*/ 4999 h 32"/>
                    <a:gd name="T2" fmla="*/ 0 w 94"/>
                    <a:gd name="T3" fmla="*/ 0 h 32"/>
                    <a:gd name="T4" fmla="*/ 1954 w 94"/>
                    <a:gd name="T5" fmla="*/ 2145 h 32"/>
                    <a:gd name="T6" fmla="*/ 4066 w 94"/>
                    <a:gd name="T7" fmla="*/ 4999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32"/>
                      </a:moveTo>
                      <a:lnTo>
                        <a:pt x="0" y="0"/>
                      </a:lnTo>
                      <a:lnTo>
                        <a:pt x="45" y="14"/>
                      </a:lnTo>
                      <a:lnTo>
                        <a:pt x="94" y="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2" name="Freeform 79"/>
                <p:cNvSpPr>
                  <a:spLocks/>
                </p:cNvSpPr>
                <p:nvPr/>
              </p:nvSpPr>
              <p:spPr bwMode="gray">
                <a:xfrm>
                  <a:off x="876" y="2110"/>
                  <a:ext cx="143" cy="680"/>
                </a:xfrm>
                <a:custGeom>
                  <a:avLst/>
                  <a:gdLst>
                    <a:gd name="T0" fmla="*/ 0 w 98"/>
                    <a:gd name="T1" fmla="*/ 60489 h 413"/>
                    <a:gd name="T2" fmla="*/ 4294 w 98"/>
                    <a:gd name="T3" fmla="*/ 0 h 413"/>
                    <a:gd name="T4" fmla="*/ 2151 w 98"/>
                    <a:gd name="T5" fmla="*/ 56559 h 413"/>
                    <a:gd name="T6" fmla="*/ 0 w 98"/>
                    <a:gd name="T7" fmla="*/ 60489 h 413"/>
                    <a:gd name="T8" fmla="*/ 0 60000 65536"/>
                    <a:gd name="T9" fmla="*/ 0 60000 65536"/>
                    <a:gd name="T10" fmla="*/ 0 60000 65536"/>
                    <a:gd name="T11" fmla="*/ 0 60000 65536"/>
                    <a:gd name="T12" fmla="*/ 0 w 98"/>
                    <a:gd name="T13" fmla="*/ 0 h 413"/>
                    <a:gd name="T14" fmla="*/ 98 w 98"/>
                    <a:gd name="T15" fmla="*/ 413 h 413"/>
                  </a:gdLst>
                  <a:ahLst/>
                  <a:cxnLst>
                    <a:cxn ang="T8">
                      <a:pos x="T0" y="T1"/>
                    </a:cxn>
                    <a:cxn ang="T9">
                      <a:pos x="T2" y="T3"/>
                    </a:cxn>
                    <a:cxn ang="T10">
                      <a:pos x="T4" y="T5"/>
                    </a:cxn>
                    <a:cxn ang="T11">
                      <a:pos x="T6" y="T7"/>
                    </a:cxn>
                  </a:cxnLst>
                  <a:rect l="T12" t="T13" r="T14" b="T15"/>
                  <a:pathLst>
                    <a:path w="98" h="413">
                      <a:moveTo>
                        <a:pt x="0" y="413"/>
                      </a:moveTo>
                      <a:lnTo>
                        <a:pt x="98" y="0"/>
                      </a:lnTo>
                      <a:lnTo>
                        <a:pt x="49" y="386"/>
                      </a:lnTo>
                      <a:lnTo>
                        <a:pt x="0" y="4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3" name="Freeform 80"/>
                <p:cNvSpPr>
                  <a:spLocks/>
                </p:cNvSpPr>
                <p:nvPr/>
              </p:nvSpPr>
              <p:spPr bwMode="gray">
                <a:xfrm>
                  <a:off x="948" y="2110"/>
                  <a:ext cx="137" cy="659"/>
                </a:xfrm>
                <a:custGeom>
                  <a:avLst/>
                  <a:gdLst>
                    <a:gd name="T0" fmla="*/ 4066 w 94"/>
                    <a:gd name="T1" fmla="*/ 58929 h 400"/>
                    <a:gd name="T2" fmla="*/ 0 w 94"/>
                    <a:gd name="T3" fmla="*/ 56888 h 400"/>
                    <a:gd name="T4" fmla="*/ 2099 w 94"/>
                    <a:gd name="T5" fmla="*/ 0 h 400"/>
                    <a:gd name="T6" fmla="*/ 4066 w 94"/>
                    <a:gd name="T7" fmla="*/ 58929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94" y="400"/>
                      </a:moveTo>
                      <a:lnTo>
                        <a:pt x="0" y="386"/>
                      </a:lnTo>
                      <a:lnTo>
                        <a:pt x="49" y="0"/>
                      </a:lnTo>
                      <a:lnTo>
                        <a:pt x="94" y="40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 name="Line 81"/>
                <p:cNvSpPr>
                  <a:spLocks noChangeShapeType="1"/>
                </p:cNvSpPr>
                <p:nvPr/>
              </p:nvSpPr>
              <p:spPr bwMode="gray">
                <a:xfrm>
                  <a:off x="948" y="2746"/>
                  <a:ext cx="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5" name="Line 82"/>
                <p:cNvSpPr>
                  <a:spLocks noChangeShapeType="1"/>
                </p:cNvSpPr>
                <p:nvPr/>
              </p:nvSpPr>
              <p:spPr bwMode="gray">
                <a:xfrm flipH="1" flipV="1">
                  <a:off x="2190" y="2458"/>
                  <a:ext cx="129" cy="5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6" name="Line 83"/>
                <p:cNvSpPr>
                  <a:spLocks noChangeShapeType="1"/>
                </p:cNvSpPr>
                <p:nvPr/>
              </p:nvSpPr>
              <p:spPr bwMode="gray">
                <a:xfrm>
                  <a:off x="2118" y="2382"/>
                  <a:ext cx="72" cy="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7" name="Line 84"/>
                <p:cNvSpPr>
                  <a:spLocks noChangeShapeType="1"/>
                </p:cNvSpPr>
                <p:nvPr/>
              </p:nvSpPr>
              <p:spPr bwMode="gray">
                <a:xfrm flipH="1" flipV="1">
                  <a:off x="948" y="2746"/>
                  <a:ext cx="137"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8" name="Line 85"/>
                <p:cNvSpPr>
                  <a:spLocks noChangeShapeType="1"/>
                </p:cNvSpPr>
                <p:nvPr/>
              </p:nvSpPr>
              <p:spPr bwMode="gray">
                <a:xfrm flipV="1">
                  <a:off x="876" y="2746"/>
                  <a:ext cx="72" cy="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9" name="Freeform 86"/>
                <p:cNvSpPr>
                  <a:spLocks/>
                </p:cNvSpPr>
                <p:nvPr/>
              </p:nvSpPr>
              <p:spPr bwMode="gray">
                <a:xfrm>
                  <a:off x="1774" y="2117"/>
                  <a:ext cx="137" cy="227"/>
                </a:xfrm>
                <a:custGeom>
                  <a:avLst/>
                  <a:gdLst>
                    <a:gd name="T0" fmla="*/ 2099 w 94"/>
                    <a:gd name="T1" fmla="*/ 20001 h 138"/>
                    <a:gd name="T2" fmla="*/ 4066 w 94"/>
                    <a:gd name="T3" fmla="*/ 6721 h 138"/>
                    <a:gd name="T4" fmla="*/ 0 w 94"/>
                    <a:gd name="T5" fmla="*/ 0 h 138"/>
                    <a:gd name="T6" fmla="*/ 2099 w 94"/>
                    <a:gd name="T7" fmla="*/ 20001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9" y="138"/>
                      </a:moveTo>
                      <a:lnTo>
                        <a:pt x="94" y="46"/>
                      </a:lnTo>
                      <a:lnTo>
                        <a:pt x="0" y="0"/>
                      </a:lnTo>
                      <a:lnTo>
                        <a:pt x="49"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0" name="Freeform 87"/>
                <p:cNvSpPr>
                  <a:spLocks/>
                </p:cNvSpPr>
                <p:nvPr/>
              </p:nvSpPr>
              <p:spPr bwMode="gray">
                <a:xfrm>
                  <a:off x="1845" y="2193"/>
                  <a:ext cx="137" cy="151"/>
                </a:xfrm>
                <a:custGeom>
                  <a:avLst/>
                  <a:gdLst>
                    <a:gd name="T0" fmla="*/ 4066 w 94"/>
                    <a:gd name="T1" fmla="*/ 13057 h 92"/>
                    <a:gd name="T2" fmla="*/ 0 w 94"/>
                    <a:gd name="T3" fmla="*/ 13057 h 92"/>
                    <a:gd name="T4" fmla="*/ 1954 w 94"/>
                    <a:gd name="T5" fmla="*/ 0 h 92"/>
                    <a:gd name="T6" fmla="*/ 4066 w 94"/>
                    <a:gd name="T7" fmla="*/ 1305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92"/>
                      </a:lnTo>
                      <a:lnTo>
                        <a:pt x="45" y="0"/>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1" name="Line 88"/>
                <p:cNvSpPr>
                  <a:spLocks noChangeShapeType="1"/>
                </p:cNvSpPr>
                <p:nvPr/>
              </p:nvSpPr>
              <p:spPr bwMode="gray">
                <a:xfrm flipH="1">
                  <a:off x="1845" y="2344"/>
                  <a:ext cx="13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2" name="Line 89"/>
                <p:cNvSpPr>
                  <a:spLocks noChangeShapeType="1"/>
                </p:cNvSpPr>
                <p:nvPr/>
              </p:nvSpPr>
              <p:spPr bwMode="gray">
                <a:xfrm>
                  <a:off x="1774" y="2117"/>
                  <a:ext cx="71" cy="2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 name="Freeform 90"/>
                <p:cNvSpPr>
                  <a:spLocks/>
                </p:cNvSpPr>
                <p:nvPr/>
              </p:nvSpPr>
              <p:spPr bwMode="gray">
                <a:xfrm>
                  <a:off x="2327" y="2511"/>
                  <a:ext cx="135" cy="296"/>
                </a:xfrm>
                <a:custGeom>
                  <a:avLst/>
                  <a:gdLst>
                    <a:gd name="T0" fmla="*/ 3873 w 93"/>
                    <a:gd name="T1" fmla="*/ 22669 h 180"/>
                    <a:gd name="T2" fmla="*/ 0 w 93"/>
                    <a:gd name="T3" fmla="*/ 0 h 180"/>
                    <a:gd name="T4" fmla="*/ 1838 w 93"/>
                    <a:gd name="T5" fmla="*/ 26050 h 180"/>
                    <a:gd name="T6" fmla="*/ 3873 w 93"/>
                    <a:gd name="T7" fmla="*/ 22669 h 180"/>
                    <a:gd name="T8" fmla="*/ 0 60000 65536"/>
                    <a:gd name="T9" fmla="*/ 0 60000 65536"/>
                    <a:gd name="T10" fmla="*/ 0 60000 65536"/>
                    <a:gd name="T11" fmla="*/ 0 60000 65536"/>
                    <a:gd name="T12" fmla="*/ 0 w 93"/>
                    <a:gd name="T13" fmla="*/ 0 h 180"/>
                    <a:gd name="T14" fmla="*/ 93 w 93"/>
                    <a:gd name="T15" fmla="*/ 180 h 180"/>
                  </a:gdLst>
                  <a:ahLst/>
                  <a:cxnLst>
                    <a:cxn ang="T8">
                      <a:pos x="T0" y="T1"/>
                    </a:cxn>
                    <a:cxn ang="T9">
                      <a:pos x="T2" y="T3"/>
                    </a:cxn>
                    <a:cxn ang="T10">
                      <a:pos x="T4" y="T5"/>
                    </a:cxn>
                    <a:cxn ang="T11">
                      <a:pos x="T6" y="T7"/>
                    </a:cxn>
                  </a:cxnLst>
                  <a:rect l="T12" t="T13" r="T14" b="T15"/>
                  <a:pathLst>
                    <a:path w="93" h="180">
                      <a:moveTo>
                        <a:pt x="93" y="157"/>
                      </a:moveTo>
                      <a:lnTo>
                        <a:pt x="0" y="0"/>
                      </a:lnTo>
                      <a:lnTo>
                        <a:pt x="44" y="180"/>
                      </a:lnTo>
                      <a:lnTo>
                        <a:pt x="93" y="1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4" name="Freeform 91"/>
                <p:cNvSpPr>
                  <a:spLocks/>
                </p:cNvSpPr>
                <p:nvPr/>
              </p:nvSpPr>
              <p:spPr bwMode="gray">
                <a:xfrm>
                  <a:off x="2255" y="2481"/>
                  <a:ext cx="136" cy="326"/>
                </a:xfrm>
                <a:custGeom>
                  <a:avLst/>
                  <a:gdLst>
                    <a:gd name="T0" fmla="*/ 2198 w 93"/>
                    <a:gd name="T1" fmla="*/ 2651 h 198"/>
                    <a:gd name="T2" fmla="*/ 4166 w 93"/>
                    <a:gd name="T3" fmla="*/ 28989 h 198"/>
                    <a:gd name="T4" fmla="*/ 0 w 93"/>
                    <a:gd name="T5" fmla="*/ 0 h 198"/>
                    <a:gd name="T6" fmla="*/ 2198 w 93"/>
                    <a:gd name="T7" fmla="*/ 2651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49" y="18"/>
                      </a:moveTo>
                      <a:lnTo>
                        <a:pt x="93" y="198"/>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5" name="Line 92"/>
                <p:cNvSpPr>
                  <a:spLocks noChangeShapeType="1"/>
                </p:cNvSpPr>
                <p:nvPr/>
              </p:nvSpPr>
              <p:spPr bwMode="gray">
                <a:xfrm flipH="1">
                  <a:off x="2319" y="2511"/>
                  <a:ext cx="8"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 name="Line 93"/>
                <p:cNvSpPr>
                  <a:spLocks noChangeShapeType="1"/>
                </p:cNvSpPr>
                <p:nvPr/>
              </p:nvSpPr>
              <p:spPr bwMode="gray">
                <a:xfrm>
                  <a:off x="2327" y="2511"/>
                  <a:ext cx="135" cy="2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7" name="Line 94"/>
                <p:cNvSpPr>
                  <a:spLocks noChangeShapeType="1"/>
                </p:cNvSpPr>
                <p:nvPr/>
              </p:nvSpPr>
              <p:spPr bwMode="gray">
                <a:xfrm>
                  <a:off x="2255" y="2481"/>
                  <a:ext cx="72" cy="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8" name="Freeform 95"/>
                <p:cNvSpPr>
                  <a:spLocks/>
                </p:cNvSpPr>
                <p:nvPr/>
              </p:nvSpPr>
              <p:spPr bwMode="gray">
                <a:xfrm>
                  <a:off x="1019" y="1498"/>
                  <a:ext cx="138" cy="1271"/>
                </a:xfrm>
                <a:custGeom>
                  <a:avLst/>
                  <a:gdLst>
                    <a:gd name="T0" fmla="*/ 0 w 94"/>
                    <a:gd name="T1" fmla="*/ 54432 h 772"/>
                    <a:gd name="T2" fmla="*/ 4379 w 94"/>
                    <a:gd name="T3" fmla="*/ 0 h 772"/>
                    <a:gd name="T4" fmla="*/ 2082 w 94"/>
                    <a:gd name="T5" fmla="*/ 112976 h 772"/>
                    <a:gd name="T6" fmla="*/ 0 w 94"/>
                    <a:gd name="T7" fmla="*/ 54432 h 772"/>
                    <a:gd name="T8" fmla="*/ 0 60000 65536"/>
                    <a:gd name="T9" fmla="*/ 0 60000 65536"/>
                    <a:gd name="T10" fmla="*/ 0 60000 65536"/>
                    <a:gd name="T11" fmla="*/ 0 60000 65536"/>
                    <a:gd name="T12" fmla="*/ 0 w 94"/>
                    <a:gd name="T13" fmla="*/ 0 h 772"/>
                    <a:gd name="T14" fmla="*/ 94 w 94"/>
                    <a:gd name="T15" fmla="*/ 772 h 772"/>
                  </a:gdLst>
                  <a:ahLst/>
                  <a:cxnLst>
                    <a:cxn ang="T8">
                      <a:pos x="T0" y="T1"/>
                    </a:cxn>
                    <a:cxn ang="T9">
                      <a:pos x="T2" y="T3"/>
                    </a:cxn>
                    <a:cxn ang="T10">
                      <a:pos x="T4" y="T5"/>
                    </a:cxn>
                    <a:cxn ang="T11">
                      <a:pos x="T6" y="T7"/>
                    </a:cxn>
                  </a:cxnLst>
                  <a:rect l="T12" t="T13" r="T14" b="T15"/>
                  <a:pathLst>
                    <a:path w="94" h="772">
                      <a:moveTo>
                        <a:pt x="0" y="372"/>
                      </a:moveTo>
                      <a:lnTo>
                        <a:pt x="94" y="0"/>
                      </a:lnTo>
                      <a:lnTo>
                        <a:pt x="45" y="772"/>
                      </a:lnTo>
                      <a:lnTo>
                        <a:pt x="0" y="37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9" name="Freeform 96"/>
                <p:cNvSpPr>
                  <a:spLocks/>
                </p:cNvSpPr>
                <p:nvPr/>
              </p:nvSpPr>
              <p:spPr bwMode="gray">
                <a:xfrm>
                  <a:off x="1085" y="1498"/>
                  <a:ext cx="136" cy="1271"/>
                </a:xfrm>
                <a:custGeom>
                  <a:avLst/>
                  <a:gdLst>
                    <a:gd name="T0" fmla="*/ 4166 w 93"/>
                    <a:gd name="T1" fmla="*/ 26222 h 772"/>
                    <a:gd name="T2" fmla="*/ 0 w 93"/>
                    <a:gd name="T3" fmla="*/ 112976 h 772"/>
                    <a:gd name="T4" fmla="*/ 2198 w 93"/>
                    <a:gd name="T5" fmla="*/ 0 h 772"/>
                    <a:gd name="T6" fmla="*/ 4166 w 93"/>
                    <a:gd name="T7" fmla="*/ 26222 h 772"/>
                    <a:gd name="T8" fmla="*/ 0 60000 65536"/>
                    <a:gd name="T9" fmla="*/ 0 60000 65536"/>
                    <a:gd name="T10" fmla="*/ 0 60000 65536"/>
                    <a:gd name="T11" fmla="*/ 0 60000 65536"/>
                    <a:gd name="T12" fmla="*/ 0 w 93"/>
                    <a:gd name="T13" fmla="*/ 0 h 772"/>
                    <a:gd name="T14" fmla="*/ 93 w 93"/>
                    <a:gd name="T15" fmla="*/ 772 h 772"/>
                  </a:gdLst>
                  <a:ahLst/>
                  <a:cxnLst>
                    <a:cxn ang="T8">
                      <a:pos x="T0" y="T1"/>
                    </a:cxn>
                    <a:cxn ang="T9">
                      <a:pos x="T2" y="T3"/>
                    </a:cxn>
                    <a:cxn ang="T10">
                      <a:pos x="T4" y="T5"/>
                    </a:cxn>
                    <a:cxn ang="T11">
                      <a:pos x="T6" y="T7"/>
                    </a:cxn>
                  </a:cxnLst>
                  <a:rect l="T12" t="T13" r="T14" b="T15"/>
                  <a:pathLst>
                    <a:path w="93" h="772">
                      <a:moveTo>
                        <a:pt x="93" y="179"/>
                      </a:moveTo>
                      <a:lnTo>
                        <a:pt x="0" y="772"/>
                      </a:lnTo>
                      <a:lnTo>
                        <a:pt x="49" y="0"/>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0" name="Freeform 97"/>
                <p:cNvSpPr>
                  <a:spLocks/>
                </p:cNvSpPr>
                <p:nvPr/>
              </p:nvSpPr>
              <p:spPr bwMode="gray">
                <a:xfrm>
                  <a:off x="2391" y="2769"/>
                  <a:ext cx="144" cy="59"/>
                </a:xfrm>
                <a:custGeom>
                  <a:avLst/>
                  <a:gdLst>
                    <a:gd name="T0" fmla="*/ 2065 w 99"/>
                    <a:gd name="T1" fmla="*/ 0 h 36"/>
                    <a:gd name="T2" fmla="*/ 4185 w 99"/>
                    <a:gd name="T3" fmla="*/ 5058 h 36"/>
                    <a:gd name="T4" fmla="*/ 0 w 99"/>
                    <a:gd name="T5" fmla="*/ 3240 h 36"/>
                    <a:gd name="T6" fmla="*/ 2065 w 99"/>
                    <a:gd name="T7" fmla="*/ 0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49" y="0"/>
                      </a:moveTo>
                      <a:lnTo>
                        <a:pt x="99"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1" name="Freeform 98"/>
                <p:cNvSpPr>
                  <a:spLocks/>
                </p:cNvSpPr>
                <p:nvPr/>
              </p:nvSpPr>
              <p:spPr bwMode="gray">
                <a:xfrm>
                  <a:off x="2462" y="2769"/>
                  <a:ext cx="138" cy="59"/>
                </a:xfrm>
                <a:custGeom>
                  <a:avLst/>
                  <a:gdLst>
                    <a:gd name="T0" fmla="*/ 4379 w 94"/>
                    <a:gd name="T1" fmla="*/ 1783 h 36"/>
                    <a:gd name="T2" fmla="*/ 0 w 94"/>
                    <a:gd name="T3" fmla="*/ 0 h 36"/>
                    <a:gd name="T4" fmla="*/ 2303 w 94"/>
                    <a:gd name="T5" fmla="*/ 5058 h 36"/>
                    <a:gd name="T6" fmla="*/ 4379 w 94"/>
                    <a:gd name="T7" fmla="*/ 1783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2" name="Line 99"/>
                <p:cNvSpPr>
                  <a:spLocks noChangeShapeType="1"/>
                </p:cNvSpPr>
                <p:nvPr/>
              </p:nvSpPr>
              <p:spPr bwMode="gray">
                <a:xfrm flipH="1">
                  <a:off x="1085" y="1793"/>
                  <a:ext cx="136" cy="9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3" name="Line 100"/>
                <p:cNvSpPr>
                  <a:spLocks noChangeShapeType="1"/>
                </p:cNvSpPr>
                <p:nvPr/>
              </p:nvSpPr>
              <p:spPr bwMode="gray">
                <a:xfrm>
                  <a:off x="1019" y="2110"/>
                  <a:ext cx="66" cy="65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4" name="Line 101"/>
                <p:cNvSpPr>
                  <a:spLocks noChangeShapeType="1"/>
                </p:cNvSpPr>
                <p:nvPr/>
              </p:nvSpPr>
              <p:spPr bwMode="gray">
                <a:xfrm>
                  <a:off x="2462" y="2769"/>
                  <a:ext cx="138"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5" name="Line 102"/>
                <p:cNvSpPr>
                  <a:spLocks noChangeShapeType="1"/>
                </p:cNvSpPr>
                <p:nvPr/>
              </p:nvSpPr>
              <p:spPr bwMode="gray">
                <a:xfrm flipV="1">
                  <a:off x="2398" y="2769"/>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6" name="Freeform 103"/>
                <p:cNvSpPr>
                  <a:spLocks/>
                </p:cNvSpPr>
                <p:nvPr/>
              </p:nvSpPr>
              <p:spPr bwMode="gray">
                <a:xfrm>
                  <a:off x="1911" y="2193"/>
                  <a:ext cx="136" cy="151"/>
                </a:xfrm>
                <a:custGeom>
                  <a:avLst/>
                  <a:gdLst>
                    <a:gd name="T0" fmla="*/ 2198 w 93"/>
                    <a:gd name="T1" fmla="*/ 13057 h 92"/>
                    <a:gd name="T2" fmla="*/ 4166 w 93"/>
                    <a:gd name="T3" fmla="*/ 8467 h 92"/>
                    <a:gd name="T4" fmla="*/ 0 w 93"/>
                    <a:gd name="T5" fmla="*/ 0 h 92"/>
                    <a:gd name="T6" fmla="*/ 2198 w 93"/>
                    <a:gd name="T7" fmla="*/ 1305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49" y="92"/>
                      </a:moveTo>
                      <a:lnTo>
                        <a:pt x="93" y="60"/>
                      </a:lnTo>
                      <a:lnTo>
                        <a:pt x="0" y="0"/>
                      </a:lnTo>
                      <a:lnTo>
                        <a:pt x="49"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7" name="Freeform 104"/>
                <p:cNvSpPr>
                  <a:spLocks/>
                </p:cNvSpPr>
                <p:nvPr/>
              </p:nvSpPr>
              <p:spPr bwMode="gray">
                <a:xfrm>
                  <a:off x="1982" y="2292"/>
                  <a:ext cx="136" cy="90"/>
                </a:xfrm>
                <a:custGeom>
                  <a:avLst/>
                  <a:gdLst>
                    <a:gd name="T0" fmla="*/ 4166 w 93"/>
                    <a:gd name="T1" fmla="*/ 7562 h 55"/>
                    <a:gd name="T2" fmla="*/ 0 w 93"/>
                    <a:gd name="T3" fmla="*/ 4351 h 55"/>
                    <a:gd name="T4" fmla="*/ 1952 w 93"/>
                    <a:gd name="T5" fmla="*/ 0 h 55"/>
                    <a:gd name="T6" fmla="*/ 4166 w 93"/>
                    <a:gd name="T7" fmla="*/ 7562 h 55"/>
                    <a:gd name="T8" fmla="*/ 0 60000 65536"/>
                    <a:gd name="T9" fmla="*/ 0 60000 65536"/>
                    <a:gd name="T10" fmla="*/ 0 60000 65536"/>
                    <a:gd name="T11" fmla="*/ 0 60000 65536"/>
                    <a:gd name="T12" fmla="*/ 0 w 93"/>
                    <a:gd name="T13" fmla="*/ 0 h 55"/>
                    <a:gd name="T14" fmla="*/ 93 w 93"/>
                    <a:gd name="T15" fmla="*/ 55 h 55"/>
                  </a:gdLst>
                  <a:ahLst/>
                  <a:cxnLst>
                    <a:cxn ang="T8">
                      <a:pos x="T0" y="T1"/>
                    </a:cxn>
                    <a:cxn ang="T9">
                      <a:pos x="T2" y="T3"/>
                    </a:cxn>
                    <a:cxn ang="T10">
                      <a:pos x="T4" y="T5"/>
                    </a:cxn>
                    <a:cxn ang="T11">
                      <a:pos x="T6" y="T7"/>
                    </a:cxn>
                  </a:cxnLst>
                  <a:rect l="T12" t="T13" r="T14" b="T15"/>
                  <a:pathLst>
                    <a:path w="93" h="55">
                      <a:moveTo>
                        <a:pt x="93" y="55"/>
                      </a:moveTo>
                      <a:lnTo>
                        <a:pt x="0" y="32"/>
                      </a:lnTo>
                      <a:lnTo>
                        <a:pt x="44" y="0"/>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8" name="Line 105"/>
                <p:cNvSpPr>
                  <a:spLocks noChangeShapeType="1"/>
                </p:cNvSpPr>
                <p:nvPr/>
              </p:nvSpPr>
              <p:spPr bwMode="gray">
                <a:xfrm flipH="1" flipV="1">
                  <a:off x="1982" y="2344"/>
                  <a:ext cx="136"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9" name="Line 106"/>
                <p:cNvSpPr>
                  <a:spLocks noChangeShapeType="1"/>
                </p:cNvSpPr>
                <p:nvPr/>
              </p:nvSpPr>
              <p:spPr bwMode="gray">
                <a:xfrm>
                  <a:off x="1911" y="2193"/>
                  <a:ext cx="71" cy="1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0" name="Freeform 107"/>
                <p:cNvSpPr>
                  <a:spLocks/>
                </p:cNvSpPr>
                <p:nvPr/>
              </p:nvSpPr>
              <p:spPr bwMode="gray">
                <a:xfrm>
                  <a:off x="811" y="2020"/>
                  <a:ext cx="137" cy="808"/>
                </a:xfrm>
                <a:custGeom>
                  <a:avLst/>
                  <a:gdLst>
                    <a:gd name="T0" fmla="*/ 0 w 94"/>
                    <a:gd name="T1" fmla="*/ 71538 h 491"/>
                    <a:gd name="T2" fmla="*/ 4066 w 94"/>
                    <a:gd name="T3" fmla="*/ 0 h 491"/>
                    <a:gd name="T4" fmla="*/ 1954 w 94"/>
                    <a:gd name="T5" fmla="*/ 68135 h 491"/>
                    <a:gd name="T6" fmla="*/ 0 w 94"/>
                    <a:gd name="T7" fmla="*/ 71538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0" y="491"/>
                      </a:moveTo>
                      <a:lnTo>
                        <a:pt x="94" y="0"/>
                      </a:lnTo>
                      <a:lnTo>
                        <a:pt x="45" y="468"/>
                      </a:lnTo>
                      <a:lnTo>
                        <a:pt x="0" y="4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1" name="Freeform 108"/>
                <p:cNvSpPr>
                  <a:spLocks/>
                </p:cNvSpPr>
                <p:nvPr/>
              </p:nvSpPr>
              <p:spPr bwMode="gray">
                <a:xfrm>
                  <a:off x="876" y="2020"/>
                  <a:ext cx="143" cy="770"/>
                </a:xfrm>
                <a:custGeom>
                  <a:avLst/>
                  <a:gdLst>
                    <a:gd name="T0" fmla="*/ 4294 w 98"/>
                    <a:gd name="T1" fmla="*/ 7958 h 468"/>
                    <a:gd name="T2" fmla="*/ 0 w 98"/>
                    <a:gd name="T3" fmla="*/ 68033 h 468"/>
                    <a:gd name="T4" fmla="*/ 2151 w 98"/>
                    <a:gd name="T5" fmla="*/ 0 h 468"/>
                    <a:gd name="T6" fmla="*/ 4294 w 98"/>
                    <a:gd name="T7" fmla="*/ 7958 h 468"/>
                    <a:gd name="T8" fmla="*/ 0 60000 65536"/>
                    <a:gd name="T9" fmla="*/ 0 60000 65536"/>
                    <a:gd name="T10" fmla="*/ 0 60000 65536"/>
                    <a:gd name="T11" fmla="*/ 0 60000 65536"/>
                    <a:gd name="T12" fmla="*/ 0 w 98"/>
                    <a:gd name="T13" fmla="*/ 0 h 468"/>
                    <a:gd name="T14" fmla="*/ 98 w 98"/>
                    <a:gd name="T15" fmla="*/ 468 h 468"/>
                  </a:gdLst>
                  <a:ahLst/>
                  <a:cxnLst>
                    <a:cxn ang="T8">
                      <a:pos x="T0" y="T1"/>
                    </a:cxn>
                    <a:cxn ang="T9">
                      <a:pos x="T2" y="T3"/>
                    </a:cxn>
                    <a:cxn ang="T10">
                      <a:pos x="T4" y="T5"/>
                    </a:cxn>
                    <a:cxn ang="T11">
                      <a:pos x="T6" y="T7"/>
                    </a:cxn>
                  </a:cxnLst>
                  <a:rect l="T12" t="T13" r="T14" b="T15"/>
                  <a:pathLst>
                    <a:path w="98" h="468">
                      <a:moveTo>
                        <a:pt x="98" y="55"/>
                      </a:moveTo>
                      <a:lnTo>
                        <a:pt x="0" y="468"/>
                      </a:lnTo>
                      <a:lnTo>
                        <a:pt x="49" y="0"/>
                      </a:lnTo>
                      <a:lnTo>
                        <a:pt x="98"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2" name="Freeform 109"/>
                <p:cNvSpPr>
                  <a:spLocks/>
                </p:cNvSpPr>
                <p:nvPr/>
              </p:nvSpPr>
              <p:spPr bwMode="gray">
                <a:xfrm>
                  <a:off x="2535" y="2790"/>
                  <a:ext cx="136" cy="61"/>
                </a:xfrm>
                <a:custGeom>
                  <a:avLst/>
                  <a:gdLst>
                    <a:gd name="T0" fmla="*/ 1952 w 93"/>
                    <a:gd name="T1" fmla="*/ 0 h 37"/>
                    <a:gd name="T2" fmla="*/ 4166 w 93"/>
                    <a:gd name="T3" fmla="*/ 5520 h 37"/>
                    <a:gd name="T4" fmla="*/ 0 w 93"/>
                    <a:gd name="T5" fmla="*/ 3439 h 37"/>
                    <a:gd name="T6" fmla="*/ 1952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3" name="Line 110"/>
                <p:cNvSpPr>
                  <a:spLocks noChangeShapeType="1"/>
                </p:cNvSpPr>
                <p:nvPr/>
              </p:nvSpPr>
              <p:spPr bwMode="gray">
                <a:xfrm flipV="1">
                  <a:off x="811" y="2790"/>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4" name="Line 111"/>
                <p:cNvSpPr>
                  <a:spLocks noChangeShapeType="1"/>
                </p:cNvSpPr>
                <p:nvPr/>
              </p:nvSpPr>
              <p:spPr bwMode="gray">
                <a:xfrm flipH="1">
                  <a:off x="876" y="2110"/>
                  <a:ext cx="143" cy="68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5" name="Line 112"/>
                <p:cNvSpPr>
                  <a:spLocks noChangeShapeType="1"/>
                </p:cNvSpPr>
                <p:nvPr/>
              </p:nvSpPr>
              <p:spPr bwMode="gray">
                <a:xfrm flipV="1">
                  <a:off x="2535" y="2790"/>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6" name="Freeform 113"/>
                <p:cNvSpPr>
                  <a:spLocks/>
                </p:cNvSpPr>
                <p:nvPr/>
              </p:nvSpPr>
              <p:spPr bwMode="gray">
                <a:xfrm>
                  <a:off x="2118" y="2382"/>
                  <a:ext cx="137" cy="99"/>
                </a:xfrm>
                <a:custGeom>
                  <a:avLst/>
                  <a:gdLst>
                    <a:gd name="T0" fmla="*/ 4066 w 94"/>
                    <a:gd name="T1" fmla="*/ 8963 h 60"/>
                    <a:gd name="T2" fmla="*/ 0 w 94"/>
                    <a:gd name="T3" fmla="*/ 0 h 60"/>
                    <a:gd name="T4" fmla="*/ 2099 w 94"/>
                    <a:gd name="T5" fmla="*/ 5565 h 60"/>
                    <a:gd name="T6" fmla="*/ 4066 w 94"/>
                    <a:gd name="T7" fmla="*/ 8963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94" y="60"/>
                      </a:moveTo>
                      <a:lnTo>
                        <a:pt x="0" y="0"/>
                      </a:lnTo>
                      <a:lnTo>
                        <a:pt x="49" y="37"/>
                      </a:lnTo>
                      <a:lnTo>
                        <a:pt x="94" y="6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7" name="Line 114"/>
                <p:cNvSpPr>
                  <a:spLocks noChangeShapeType="1"/>
                </p:cNvSpPr>
                <p:nvPr/>
              </p:nvSpPr>
              <p:spPr bwMode="gray">
                <a:xfrm flipH="1" flipV="1">
                  <a:off x="2118" y="2382"/>
                  <a:ext cx="137" cy="9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8" name="Freeform 115"/>
                <p:cNvSpPr>
                  <a:spLocks/>
                </p:cNvSpPr>
                <p:nvPr/>
              </p:nvSpPr>
              <p:spPr bwMode="gray">
                <a:xfrm>
                  <a:off x="2047" y="2292"/>
                  <a:ext cx="143" cy="151"/>
                </a:xfrm>
                <a:custGeom>
                  <a:avLst/>
                  <a:gdLst>
                    <a:gd name="T0" fmla="*/ 2151 w 98"/>
                    <a:gd name="T1" fmla="*/ 7799 h 92"/>
                    <a:gd name="T2" fmla="*/ 4294 w 98"/>
                    <a:gd name="T3" fmla="*/ 13057 h 92"/>
                    <a:gd name="T4" fmla="*/ 0 w 98"/>
                    <a:gd name="T5" fmla="*/ 0 h 92"/>
                    <a:gd name="T6" fmla="*/ 2151 w 98"/>
                    <a:gd name="T7" fmla="*/ 7799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49" y="55"/>
                      </a:moveTo>
                      <a:lnTo>
                        <a:pt x="98" y="92"/>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9" name="Line 116"/>
                <p:cNvSpPr>
                  <a:spLocks noChangeShapeType="1"/>
                </p:cNvSpPr>
                <p:nvPr/>
              </p:nvSpPr>
              <p:spPr bwMode="gray">
                <a:xfrm>
                  <a:off x="2047" y="2292"/>
                  <a:ext cx="71" cy="9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 name="Line 117"/>
                <p:cNvSpPr>
                  <a:spLocks noChangeShapeType="1"/>
                </p:cNvSpPr>
                <p:nvPr/>
              </p:nvSpPr>
              <p:spPr bwMode="gray">
                <a:xfrm flipH="1" flipV="1">
                  <a:off x="1637" y="1997"/>
                  <a:ext cx="137" cy="12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1" name="Freeform 118"/>
                <p:cNvSpPr>
                  <a:spLocks/>
                </p:cNvSpPr>
                <p:nvPr/>
              </p:nvSpPr>
              <p:spPr bwMode="gray">
                <a:xfrm>
                  <a:off x="2255" y="2481"/>
                  <a:ext cx="136" cy="326"/>
                </a:xfrm>
                <a:custGeom>
                  <a:avLst/>
                  <a:gdLst>
                    <a:gd name="T0" fmla="*/ 4166 w 93"/>
                    <a:gd name="T1" fmla="*/ 28989 h 198"/>
                    <a:gd name="T2" fmla="*/ 0 w 93"/>
                    <a:gd name="T3" fmla="*/ 0 h 198"/>
                    <a:gd name="T4" fmla="*/ 2198 w 93"/>
                    <a:gd name="T5" fmla="*/ 8106 h 198"/>
                    <a:gd name="T6" fmla="*/ 4166 w 93"/>
                    <a:gd name="T7" fmla="*/ 28989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93" y="198"/>
                      </a:moveTo>
                      <a:lnTo>
                        <a:pt x="0" y="0"/>
                      </a:lnTo>
                      <a:lnTo>
                        <a:pt x="49" y="55"/>
                      </a:lnTo>
                      <a:lnTo>
                        <a:pt x="93" y="19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2" name="Freeform 119"/>
                <p:cNvSpPr>
                  <a:spLocks/>
                </p:cNvSpPr>
                <p:nvPr/>
              </p:nvSpPr>
              <p:spPr bwMode="gray">
                <a:xfrm>
                  <a:off x="2391" y="2807"/>
                  <a:ext cx="144" cy="59"/>
                </a:xfrm>
                <a:custGeom>
                  <a:avLst/>
                  <a:gdLst>
                    <a:gd name="T0" fmla="*/ 4185 w 99"/>
                    <a:gd name="T1" fmla="*/ 1783 h 36"/>
                    <a:gd name="T2" fmla="*/ 0 w 99"/>
                    <a:gd name="T3" fmla="*/ 0 h 36"/>
                    <a:gd name="T4" fmla="*/ 2065 w 99"/>
                    <a:gd name="T5" fmla="*/ 5058 h 36"/>
                    <a:gd name="T6" fmla="*/ 4185 w 99"/>
                    <a:gd name="T7" fmla="*/ 1783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99" y="13"/>
                      </a:moveTo>
                      <a:lnTo>
                        <a:pt x="0" y="0"/>
                      </a:lnTo>
                      <a:lnTo>
                        <a:pt x="49" y="36"/>
                      </a:lnTo>
                      <a:lnTo>
                        <a:pt x="99"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3" name="Line 120"/>
                <p:cNvSpPr>
                  <a:spLocks noChangeShapeType="1"/>
                </p:cNvSpPr>
                <p:nvPr/>
              </p:nvSpPr>
              <p:spPr bwMode="gray">
                <a:xfrm>
                  <a:off x="2398" y="2807"/>
                  <a:ext cx="137"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4" name="Freeform 121"/>
                <p:cNvSpPr>
                  <a:spLocks/>
                </p:cNvSpPr>
                <p:nvPr/>
              </p:nvSpPr>
              <p:spPr bwMode="gray">
                <a:xfrm>
                  <a:off x="2327" y="2572"/>
                  <a:ext cx="135" cy="294"/>
                </a:xfrm>
                <a:custGeom>
                  <a:avLst/>
                  <a:gdLst>
                    <a:gd name="T0" fmla="*/ 1838 w 93"/>
                    <a:gd name="T1" fmla="*/ 20444 h 179"/>
                    <a:gd name="T2" fmla="*/ 3873 w 93"/>
                    <a:gd name="T3" fmla="*/ 25558 h 179"/>
                    <a:gd name="T4" fmla="*/ 0 w 93"/>
                    <a:gd name="T5" fmla="*/ 0 h 179"/>
                    <a:gd name="T6" fmla="*/ 1838 w 93"/>
                    <a:gd name="T7" fmla="*/ 20444 h 179"/>
                    <a:gd name="T8" fmla="*/ 0 60000 65536"/>
                    <a:gd name="T9" fmla="*/ 0 60000 65536"/>
                    <a:gd name="T10" fmla="*/ 0 60000 65536"/>
                    <a:gd name="T11" fmla="*/ 0 60000 65536"/>
                    <a:gd name="T12" fmla="*/ 0 w 93"/>
                    <a:gd name="T13" fmla="*/ 0 h 179"/>
                    <a:gd name="T14" fmla="*/ 93 w 93"/>
                    <a:gd name="T15" fmla="*/ 179 h 179"/>
                  </a:gdLst>
                  <a:ahLst/>
                  <a:cxnLst>
                    <a:cxn ang="T8">
                      <a:pos x="T0" y="T1"/>
                    </a:cxn>
                    <a:cxn ang="T9">
                      <a:pos x="T2" y="T3"/>
                    </a:cxn>
                    <a:cxn ang="T10">
                      <a:pos x="T4" y="T5"/>
                    </a:cxn>
                    <a:cxn ang="T11">
                      <a:pos x="T6" y="T7"/>
                    </a:cxn>
                  </a:cxnLst>
                  <a:rect l="T12" t="T13" r="T14" b="T15"/>
                  <a:pathLst>
                    <a:path w="93" h="179">
                      <a:moveTo>
                        <a:pt x="44" y="143"/>
                      </a:moveTo>
                      <a:lnTo>
                        <a:pt x="93" y="179"/>
                      </a:lnTo>
                      <a:lnTo>
                        <a:pt x="0" y="0"/>
                      </a:lnTo>
                      <a:lnTo>
                        <a:pt x="44" y="14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5" name="Line 122"/>
                <p:cNvSpPr>
                  <a:spLocks noChangeShapeType="1"/>
                </p:cNvSpPr>
                <p:nvPr/>
              </p:nvSpPr>
              <p:spPr bwMode="gray">
                <a:xfrm>
                  <a:off x="2391" y="2807"/>
                  <a:ext cx="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6" name="Line 123"/>
                <p:cNvSpPr>
                  <a:spLocks noChangeShapeType="1"/>
                </p:cNvSpPr>
                <p:nvPr/>
              </p:nvSpPr>
              <p:spPr bwMode="gray">
                <a:xfrm>
                  <a:off x="1403" y="2700"/>
                  <a:ext cx="911"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7" name="Line 124"/>
                <p:cNvSpPr>
                  <a:spLocks noChangeShapeType="1"/>
                </p:cNvSpPr>
                <p:nvPr/>
              </p:nvSpPr>
              <p:spPr bwMode="gray">
                <a:xfrm>
                  <a:off x="1403" y="2700"/>
                  <a:ext cx="911"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8" name="Line 125"/>
                <p:cNvSpPr>
                  <a:spLocks noChangeShapeType="1"/>
                </p:cNvSpPr>
                <p:nvPr/>
              </p:nvSpPr>
              <p:spPr bwMode="gray">
                <a:xfrm flipH="1" flipV="1">
                  <a:off x="2255" y="2481"/>
                  <a:ext cx="136" cy="32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9" name="Freeform 126"/>
                <p:cNvSpPr>
                  <a:spLocks/>
                </p:cNvSpPr>
                <p:nvPr/>
              </p:nvSpPr>
              <p:spPr bwMode="gray">
                <a:xfrm>
                  <a:off x="2190" y="2443"/>
                  <a:ext cx="137" cy="129"/>
                </a:xfrm>
                <a:custGeom>
                  <a:avLst/>
                  <a:gdLst>
                    <a:gd name="T0" fmla="*/ 1954 w 94"/>
                    <a:gd name="T1" fmla="*/ 3514 h 78"/>
                    <a:gd name="T2" fmla="*/ 4066 w 94"/>
                    <a:gd name="T3" fmla="*/ 11919 h 78"/>
                    <a:gd name="T4" fmla="*/ 0 w 94"/>
                    <a:gd name="T5" fmla="*/ 0 h 78"/>
                    <a:gd name="T6" fmla="*/ 1954 w 94"/>
                    <a:gd name="T7" fmla="*/ 3514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45" y="23"/>
                      </a:moveTo>
                      <a:lnTo>
                        <a:pt x="94" y="7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0" name="Freeform 127"/>
                <p:cNvSpPr>
                  <a:spLocks/>
                </p:cNvSpPr>
                <p:nvPr/>
              </p:nvSpPr>
              <p:spPr bwMode="gray">
                <a:xfrm>
                  <a:off x="1774" y="2012"/>
                  <a:ext cx="137" cy="181"/>
                </a:xfrm>
                <a:custGeom>
                  <a:avLst/>
                  <a:gdLst>
                    <a:gd name="T0" fmla="*/ 4066 w 94"/>
                    <a:gd name="T1" fmla="*/ 15994 h 110"/>
                    <a:gd name="T2" fmla="*/ 0 w 94"/>
                    <a:gd name="T3" fmla="*/ 9312 h 110"/>
                    <a:gd name="T4" fmla="*/ 2099 w 94"/>
                    <a:gd name="T5" fmla="*/ 0 h 110"/>
                    <a:gd name="T6" fmla="*/ 4066 w 94"/>
                    <a:gd name="T7" fmla="*/ 15994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110"/>
                      </a:moveTo>
                      <a:lnTo>
                        <a:pt x="0" y="64"/>
                      </a:lnTo>
                      <a:lnTo>
                        <a:pt x="49" y="0"/>
                      </a:lnTo>
                      <a:lnTo>
                        <a:pt x="94"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1" name="Line 128"/>
                <p:cNvSpPr>
                  <a:spLocks noChangeShapeType="1"/>
                </p:cNvSpPr>
                <p:nvPr/>
              </p:nvSpPr>
              <p:spPr bwMode="gray">
                <a:xfrm>
                  <a:off x="2391" y="2807"/>
                  <a:ext cx="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2" name="Line 129"/>
                <p:cNvSpPr>
                  <a:spLocks noChangeShapeType="1"/>
                </p:cNvSpPr>
                <p:nvPr/>
              </p:nvSpPr>
              <p:spPr bwMode="gray">
                <a:xfrm>
                  <a:off x="2327" y="2580"/>
                  <a:ext cx="64" cy="2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3" name="Line 130"/>
                <p:cNvSpPr>
                  <a:spLocks noChangeShapeType="1"/>
                </p:cNvSpPr>
                <p:nvPr/>
              </p:nvSpPr>
              <p:spPr bwMode="gray">
                <a:xfrm>
                  <a:off x="2190" y="2443"/>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4" name="Line 131"/>
                <p:cNvSpPr>
                  <a:spLocks noChangeShapeType="1"/>
                </p:cNvSpPr>
                <p:nvPr/>
              </p:nvSpPr>
              <p:spPr bwMode="gray">
                <a:xfrm flipH="1" flipV="1">
                  <a:off x="1774" y="2117"/>
                  <a:ext cx="137" cy="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5" name="Freeform 132"/>
                <p:cNvSpPr>
                  <a:spLocks/>
                </p:cNvSpPr>
                <p:nvPr/>
              </p:nvSpPr>
              <p:spPr bwMode="gray">
                <a:xfrm>
                  <a:off x="1845" y="2012"/>
                  <a:ext cx="137" cy="181"/>
                </a:xfrm>
                <a:custGeom>
                  <a:avLst/>
                  <a:gdLst>
                    <a:gd name="T0" fmla="*/ 1954 w 94"/>
                    <a:gd name="T1" fmla="*/ 15994 h 110"/>
                    <a:gd name="T2" fmla="*/ 4066 w 94"/>
                    <a:gd name="T3" fmla="*/ 14131 h 110"/>
                    <a:gd name="T4" fmla="*/ 0 w 94"/>
                    <a:gd name="T5" fmla="*/ 0 h 110"/>
                    <a:gd name="T6" fmla="*/ 1954 w 94"/>
                    <a:gd name="T7" fmla="*/ 15994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45" y="110"/>
                      </a:moveTo>
                      <a:lnTo>
                        <a:pt x="94" y="97"/>
                      </a:lnTo>
                      <a:lnTo>
                        <a:pt x="0" y="0"/>
                      </a:lnTo>
                      <a:lnTo>
                        <a:pt x="45"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6" name="Freeform 133"/>
                <p:cNvSpPr>
                  <a:spLocks/>
                </p:cNvSpPr>
                <p:nvPr/>
              </p:nvSpPr>
              <p:spPr bwMode="gray">
                <a:xfrm>
                  <a:off x="1911" y="2171"/>
                  <a:ext cx="136" cy="121"/>
                </a:xfrm>
                <a:custGeom>
                  <a:avLst/>
                  <a:gdLst>
                    <a:gd name="T0" fmla="*/ 4166 w 93"/>
                    <a:gd name="T1" fmla="*/ 11449 h 73"/>
                    <a:gd name="T2" fmla="*/ 0 w 93"/>
                    <a:gd name="T3" fmla="*/ 2055 h 73"/>
                    <a:gd name="T4" fmla="*/ 2198 w 93"/>
                    <a:gd name="T5" fmla="*/ 0 h 73"/>
                    <a:gd name="T6" fmla="*/ 4166 w 93"/>
                    <a:gd name="T7" fmla="*/ 11449 h 73"/>
                    <a:gd name="T8" fmla="*/ 0 60000 65536"/>
                    <a:gd name="T9" fmla="*/ 0 60000 65536"/>
                    <a:gd name="T10" fmla="*/ 0 60000 65536"/>
                    <a:gd name="T11" fmla="*/ 0 60000 65536"/>
                    <a:gd name="T12" fmla="*/ 0 w 93"/>
                    <a:gd name="T13" fmla="*/ 0 h 73"/>
                    <a:gd name="T14" fmla="*/ 93 w 93"/>
                    <a:gd name="T15" fmla="*/ 73 h 73"/>
                  </a:gdLst>
                  <a:ahLst/>
                  <a:cxnLst>
                    <a:cxn ang="T8">
                      <a:pos x="T0" y="T1"/>
                    </a:cxn>
                    <a:cxn ang="T9">
                      <a:pos x="T2" y="T3"/>
                    </a:cxn>
                    <a:cxn ang="T10">
                      <a:pos x="T4" y="T5"/>
                    </a:cxn>
                    <a:cxn ang="T11">
                      <a:pos x="T6" y="T7"/>
                    </a:cxn>
                  </a:cxnLst>
                  <a:rect l="T12" t="T13" r="T14" b="T15"/>
                  <a:pathLst>
                    <a:path w="93" h="73">
                      <a:moveTo>
                        <a:pt x="93" y="73"/>
                      </a:moveTo>
                      <a:lnTo>
                        <a:pt x="0" y="13"/>
                      </a:lnTo>
                      <a:lnTo>
                        <a:pt x="49" y="0"/>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7" name="Freeform 134"/>
                <p:cNvSpPr>
                  <a:spLocks/>
                </p:cNvSpPr>
                <p:nvPr/>
              </p:nvSpPr>
              <p:spPr bwMode="gray">
                <a:xfrm>
                  <a:off x="739" y="2148"/>
                  <a:ext cx="137" cy="680"/>
                </a:xfrm>
                <a:custGeom>
                  <a:avLst/>
                  <a:gdLst>
                    <a:gd name="T0" fmla="*/ 0 w 94"/>
                    <a:gd name="T1" fmla="*/ 37596 h 413"/>
                    <a:gd name="T2" fmla="*/ 4066 w 94"/>
                    <a:gd name="T3" fmla="*/ 0 h 413"/>
                    <a:gd name="T4" fmla="*/ 2099 w 94"/>
                    <a:gd name="T5" fmla="*/ 60489 h 413"/>
                    <a:gd name="T6" fmla="*/ 0 w 94"/>
                    <a:gd name="T7" fmla="*/ 37596 h 413"/>
                    <a:gd name="T8" fmla="*/ 0 60000 65536"/>
                    <a:gd name="T9" fmla="*/ 0 60000 65536"/>
                    <a:gd name="T10" fmla="*/ 0 60000 65536"/>
                    <a:gd name="T11" fmla="*/ 0 60000 65536"/>
                    <a:gd name="T12" fmla="*/ 0 w 94"/>
                    <a:gd name="T13" fmla="*/ 0 h 413"/>
                    <a:gd name="T14" fmla="*/ 94 w 94"/>
                    <a:gd name="T15" fmla="*/ 413 h 413"/>
                  </a:gdLst>
                  <a:ahLst/>
                  <a:cxnLst>
                    <a:cxn ang="T8">
                      <a:pos x="T0" y="T1"/>
                    </a:cxn>
                    <a:cxn ang="T9">
                      <a:pos x="T2" y="T3"/>
                    </a:cxn>
                    <a:cxn ang="T10">
                      <a:pos x="T4" y="T5"/>
                    </a:cxn>
                    <a:cxn ang="T11">
                      <a:pos x="T6" y="T7"/>
                    </a:cxn>
                  </a:cxnLst>
                  <a:rect l="T12" t="T13" r="T14" b="T15"/>
                  <a:pathLst>
                    <a:path w="94" h="413">
                      <a:moveTo>
                        <a:pt x="0" y="257"/>
                      </a:moveTo>
                      <a:lnTo>
                        <a:pt x="94" y="0"/>
                      </a:lnTo>
                      <a:lnTo>
                        <a:pt x="49" y="413"/>
                      </a:lnTo>
                      <a:lnTo>
                        <a:pt x="0" y="2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8" name="Freeform 135"/>
                <p:cNvSpPr>
                  <a:spLocks/>
                </p:cNvSpPr>
                <p:nvPr/>
              </p:nvSpPr>
              <p:spPr bwMode="gray">
                <a:xfrm>
                  <a:off x="811" y="2020"/>
                  <a:ext cx="137" cy="808"/>
                </a:xfrm>
                <a:custGeom>
                  <a:avLst/>
                  <a:gdLst>
                    <a:gd name="T0" fmla="*/ 4066 w 94"/>
                    <a:gd name="T1" fmla="*/ 0 h 491"/>
                    <a:gd name="T2" fmla="*/ 0 w 94"/>
                    <a:gd name="T3" fmla="*/ 71538 h 491"/>
                    <a:gd name="T4" fmla="*/ 1954 w 94"/>
                    <a:gd name="T5" fmla="*/ 11347 h 491"/>
                    <a:gd name="T6" fmla="*/ 4066 w 94"/>
                    <a:gd name="T7" fmla="*/ 0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94" y="0"/>
                      </a:moveTo>
                      <a:lnTo>
                        <a:pt x="0" y="491"/>
                      </a:lnTo>
                      <a:lnTo>
                        <a:pt x="45" y="78"/>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9" name="Freeform 136"/>
                <p:cNvSpPr>
                  <a:spLocks/>
                </p:cNvSpPr>
                <p:nvPr/>
              </p:nvSpPr>
              <p:spPr bwMode="gray">
                <a:xfrm>
                  <a:off x="2462" y="2828"/>
                  <a:ext cx="138" cy="61"/>
                </a:xfrm>
                <a:custGeom>
                  <a:avLst/>
                  <a:gdLst>
                    <a:gd name="T0" fmla="*/ 2303 w 94"/>
                    <a:gd name="T1" fmla="*/ 0 h 37"/>
                    <a:gd name="T2" fmla="*/ 4379 w 94"/>
                    <a:gd name="T3" fmla="*/ 5520 h 37"/>
                    <a:gd name="T4" fmla="*/ 0 w 94"/>
                    <a:gd name="T5" fmla="*/ 3439 h 37"/>
                    <a:gd name="T6" fmla="*/ 2303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0" name="Freeform 137"/>
                <p:cNvSpPr>
                  <a:spLocks/>
                </p:cNvSpPr>
                <p:nvPr/>
              </p:nvSpPr>
              <p:spPr bwMode="gray">
                <a:xfrm>
                  <a:off x="2535" y="2828"/>
                  <a:ext cx="136" cy="61"/>
                </a:xfrm>
                <a:custGeom>
                  <a:avLst/>
                  <a:gdLst>
                    <a:gd name="T0" fmla="*/ 4166 w 93"/>
                    <a:gd name="T1" fmla="*/ 2086 h 37"/>
                    <a:gd name="T2" fmla="*/ 0 w 93"/>
                    <a:gd name="T3" fmla="*/ 0 h 37"/>
                    <a:gd name="T4" fmla="*/ 1952 w 93"/>
                    <a:gd name="T5" fmla="*/ 5520 h 37"/>
                    <a:gd name="T6" fmla="*/ 4166 w 93"/>
                    <a:gd name="T7" fmla="*/ 2086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1" name="Line 138"/>
                <p:cNvSpPr>
                  <a:spLocks noChangeShapeType="1"/>
                </p:cNvSpPr>
                <p:nvPr/>
              </p:nvSpPr>
              <p:spPr bwMode="gray">
                <a:xfrm flipH="1" flipV="1">
                  <a:off x="1911" y="2193"/>
                  <a:ext cx="136" cy="9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2" name="Line 139"/>
                <p:cNvSpPr>
                  <a:spLocks noChangeShapeType="1"/>
                </p:cNvSpPr>
                <p:nvPr/>
              </p:nvSpPr>
              <p:spPr bwMode="gray">
                <a:xfrm>
                  <a:off x="739" y="2572"/>
                  <a:ext cx="72" cy="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 name="Line 140"/>
                <p:cNvSpPr>
                  <a:spLocks noChangeShapeType="1"/>
                </p:cNvSpPr>
                <p:nvPr/>
              </p:nvSpPr>
              <p:spPr bwMode="gray">
                <a:xfrm flipH="1">
                  <a:off x="811" y="2020"/>
                  <a:ext cx="137" cy="80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4" name="Line 141"/>
                <p:cNvSpPr>
                  <a:spLocks noChangeShapeType="1"/>
                </p:cNvSpPr>
                <p:nvPr/>
              </p:nvSpPr>
              <p:spPr bwMode="gray">
                <a:xfrm flipH="1" flipV="1">
                  <a:off x="2535" y="2828"/>
                  <a:ext cx="13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5" name="Line 142"/>
                <p:cNvSpPr>
                  <a:spLocks noChangeShapeType="1"/>
                </p:cNvSpPr>
                <p:nvPr/>
              </p:nvSpPr>
              <p:spPr bwMode="gray">
                <a:xfrm flipV="1">
                  <a:off x="2462" y="2828"/>
                  <a:ext cx="73"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6" name="Freeform 143"/>
                <p:cNvSpPr>
                  <a:spLocks/>
                </p:cNvSpPr>
                <p:nvPr/>
              </p:nvSpPr>
              <p:spPr bwMode="gray">
                <a:xfrm>
                  <a:off x="2047" y="2292"/>
                  <a:ext cx="143" cy="151"/>
                </a:xfrm>
                <a:custGeom>
                  <a:avLst/>
                  <a:gdLst>
                    <a:gd name="T0" fmla="*/ 4294 w 98"/>
                    <a:gd name="T1" fmla="*/ 13057 h 92"/>
                    <a:gd name="T2" fmla="*/ 0 w 98"/>
                    <a:gd name="T3" fmla="*/ 0 h 92"/>
                    <a:gd name="T4" fmla="*/ 2151 w 98"/>
                    <a:gd name="T5" fmla="*/ 7287 h 92"/>
                    <a:gd name="T6" fmla="*/ 4294 w 98"/>
                    <a:gd name="T7" fmla="*/ 1305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98" y="92"/>
                      </a:moveTo>
                      <a:lnTo>
                        <a:pt x="0" y="0"/>
                      </a:lnTo>
                      <a:lnTo>
                        <a:pt x="49" y="51"/>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7" name="Line 144"/>
                <p:cNvSpPr>
                  <a:spLocks noChangeShapeType="1"/>
                </p:cNvSpPr>
                <p:nvPr/>
              </p:nvSpPr>
              <p:spPr bwMode="gray">
                <a:xfrm flipH="1" flipV="1">
                  <a:off x="2047" y="2292"/>
                  <a:ext cx="143" cy="1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8" name="Freeform 145"/>
                <p:cNvSpPr>
                  <a:spLocks/>
                </p:cNvSpPr>
                <p:nvPr/>
              </p:nvSpPr>
              <p:spPr bwMode="gray">
                <a:xfrm>
                  <a:off x="1982" y="2171"/>
                  <a:ext cx="136" cy="205"/>
                </a:xfrm>
                <a:custGeom>
                  <a:avLst/>
                  <a:gdLst>
                    <a:gd name="T0" fmla="*/ 1952 w 93"/>
                    <a:gd name="T1" fmla="*/ 11171 h 124"/>
                    <a:gd name="T2" fmla="*/ 4166 w 93"/>
                    <a:gd name="T3" fmla="*/ 18905 h 124"/>
                    <a:gd name="T4" fmla="*/ 0 w 93"/>
                    <a:gd name="T5" fmla="*/ 0 h 124"/>
                    <a:gd name="T6" fmla="*/ 1952 w 93"/>
                    <a:gd name="T7" fmla="*/ 11171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73"/>
                      </a:moveTo>
                      <a:lnTo>
                        <a:pt x="93" y="124"/>
                      </a:lnTo>
                      <a:lnTo>
                        <a:pt x="0" y="0"/>
                      </a:lnTo>
                      <a:lnTo>
                        <a:pt x="44"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9" name="Line 146"/>
                <p:cNvSpPr>
                  <a:spLocks noChangeShapeType="1"/>
                </p:cNvSpPr>
                <p:nvPr/>
              </p:nvSpPr>
              <p:spPr bwMode="gray">
                <a:xfrm>
                  <a:off x="1982" y="2171"/>
                  <a:ext cx="65" cy="1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0" name="Line 147"/>
                <p:cNvSpPr>
                  <a:spLocks noChangeShapeType="1"/>
                </p:cNvSpPr>
                <p:nvPr/>
              </p:nvSpPr>
              <p:spPr bwMode="gray">
                <a:xfrm flipV="1">
                  <a:off x="2600" y="2851"/>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1" name="Freeform 148"/>
                <p:cNvSpPr>
                  <a:spLocks/>
                </p:cNvSpPr>
                <p:nvPr/>
              </p:nvSpPr>
              <p:spPr bwMode="gray">
                <a:xfrm>
                  <a:off x="2118" y="2376"/>
                  <a:ext cx="137" cy="189"/>
                </a:xfrm>
                <a:custGeom>
                  <a:avLst/>
                  <a:gdLst>
                    <a:gd name="T0" fmla="*/ 2099 w 94"/>
                    <a:gd name="T1" fmla="*/ 5851 h 115"/>
                    <a:gd name="T2" fmla="*/ 4066 w 94"/>
                    <a:gd name="T3" fmla="*/ 16563 h 115"/>
                    <a:gd name="T4" fmla="*/ 0 w 94"/>
                    <a:gd name="T5" fmla="*/ 0 h 115"/>
                    <a:gd name="T6" fmla="*/ 2099 w 94"/>
                    <a:gd name="T7" fmla="*/ 5851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41"/>
                      </a:moveTo>
                      <a:lnTo>
                        <a:pt x="94" y="11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2" name="Freeform 149"/>
                <p:cNvSpPr>
                  <a:spLocks/>
                </p:cNvSpPr>
                <p:nvPr/>
              </p:nvSpPr>
              <p:spPr bwMode="gray">
                <a:xfrm>
                  <a:off x="2190" y="2443"/>
                  <a:ext cx="137" cy="129"/>
                </a:xfrm>
                <a:custGeom>
                  <a:avLst/>
                  <a:gdLst>
                    <a:gd name="T0" fmla="*/ 4066 w 94"/>
                    <a:gd name="T1" fmla="*/ 11919 h 78"/>
                    <a:gd name="T2" fmla="*/ 0 w 94"/>
                    <a:gd name="T3" fmla="*/ 0 h 78"/>
                    <a:gd name="T4" fmla="*/ 1954 w 94"/>
                    <a:gd name="T5" fmla="*/ 11296 h 78"/>
                    <a:gd name="T6" fmla="*/ 4066 w 94"/>
                    <a:gd name="T7" fmla="*/ 11919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94" y="78"/>
                      </a:moveTo>
                      <a:lnTo>
                        <a:pt x="0" y="0"/>
                      </a:lnTo>
                      <a:lnTo>
                        <a:pt x="45" y="74"/>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3" name="Freeform 150"/>
                <p:cNvSpPr>
                  <a:spLocks/>
                </p:cNvSpPr>
                <p:nvPr/>
              </p:nvSpPr>
              <p:spPr bwMode="gray">
                <a:xfrm>
                  <a:off x="948" y="1475"/>
                  <a:ext cx="137" cy="635"/>
                </a:xfrm>
                <a:custGeom>
                  <a:avLst/>
                  <a:gdLst>
                    <a:gd name="T0" fmla="*/ 0 w 94"/>
                    <a:gd name="T1" fmla="*/ 48117 h 386"/>
                    <a:gd name="T2" fmla="*/ 4066 w 94"/>
                    <a:gd name="T3" fmla="*/ 0 h 386"/>
                    <a:gd name="T4" fmla="*/ 2099 w 94"/>
                    <a:gd name="T5" fmla="*/ 56053 h 386"/>
                    <a:gd name="T6" fmla="*/ 0 w 94"/>
                    <a:gd name="T7" fmla="*/ 4811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0" y="331"/>
                      </a:moveTo>
                      <a:lnTo>
                        <a:pt x="94" y="0"/>
                      </a:lnTo>
                      <a:lnTo>
                        <a:pt x="49" y="386"/>
                      </a:lnTo>
                      <a:lnTo>
                        <a:pt x="0" y="33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4" name="Freeform 151"/>
                <p:cNvSpPr>
                  <a:spLocks/>
                </p:cNvSpPr>
                <p:nvPr/>
              </p:nvSpPr>
              <p:spPr bwMode="gray">
                <a:xfrm>
                  <a:off x="1019" y="1475"/>
                  <a:ext cx="138" cy="635"/>
                </a:xfrm>
                <a:custGeom>
                  <a:avLst/>
                  <a:gdLst>
                    <a:gd name="T0" fmla="*/ 4379 w 94"/>
                    <a:gd name="T1" fmla="*/ 2056 h 386"/>
                    <a:gd name="T2" fmla="*/ 0 w 94"/>
                    <a:gd name="T3" fmla="*/ 56053 h 386"/>
                    <a:gd name="T4" fmla="*/ 2082 w 94"/>
                    <a:gd name="T5" fmla="*/ 0 h 386"/>
                    <a:gd name="T6" fmla="*/ 4379 w 94"/>
                    <a:gd name="T7" fmla="*/ 2056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94" y="14"/>
                      </a:moveTo>
                      <a:lnTo>
                        <a:pt x="0" y="386"/>
                      </a:lnTo>
                      <a:lnTo>
                        <a:pt x="45" y="0"/>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5" name="Line 152"/>
                <p:cNvSpPr>
                  <a:spLocks noChangeShapeType="1"/>
                </p:cNvSpPr>
                <p:nvPr/>
              </p:nvSpPr>
              <p:spPr bwMode="gray">
                <a:xfrm flipH="1" flipV="1">
                  <a:off x="2190" y="2443"/>
                  <a:ext cx="137" cy="1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6" name="Line 153"/>
                <p:cNvSpPr>
                  <a:spLocks noChangeShapeType="1"/>
                </p:cNvSpPr>
                <p:nvPr/>
              </p:nvSpPr>
              <p:spPr bwMode="gray">
                <a:xfrm>
                  <a:off x="2118" y="2376"/>
                  <a:ext cx="72" cy="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7" name="Line 154"/>
                <p:cNvSpPr>
                  <a:spLocks noChangeShapeType="1"/>
                </p:cNvSpPr>
                <p:nvPr/>
              </p:nvSpPr>
              <p:spPr bwMode="gray">
                <a:xfrm>
                  <a:off x="1157" y="1498"/>
                  <a:ext cx="64" cy="2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8" name="Line 155"/>
                <p:cNvSpPr>
                  <a:spLocks noChangeShapeType="1"/>
                </p:cNvSpPr>
                <p:nvPr/>
              </p:nvSpPr>
              <p:spPr bwMode="gray">
                <a:xfrm>
                  <a:off x="948" y="2020"/>
                  <a:ext cx="71" cy="9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9" name="Line 156"/>
                <p:cNvSpPr>
                  <a:spLocks noChangeShapeType="1"/>
                </p:cNvSpPr>
                <p:nvPr/>
              </p:nvSpPr>
              <p:spPr bwMode="gray">
                <a:xfrm flipH="1">
                  <a:off x="1019" y="1498"/>
                  <a:ext cx="138" cy="6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0" name="Freeform 157"/>
                <p:cNvSpPr>
                  <a:spLocks/>
                </p:cNvSpPr>
                <p:nvPr/>
              </p:nvSpPr>
              <p:spPr bwMode="gray">
                <a:xfrm>
                  <a:off x="2327" y="2572"/>
                  <a:ext cx="135" cy="332"/>
                </a:xfrm>
                <a:custGeom>
                  <a:avLst/>
                  <a:gdLst>
                    <a:gd name="T0" fmla="*/ 3873 w 93"/>
                    <a:gd name="T1" fmla="*/ 25725 h 202"/>
                    <a:gd name="T2" fmla="*/ 0 w 93"/>
                    <a:gd name="T3" fmla="*/ 0 h 202"/>
                    <a:gd name="T4" fmla="*/ 1838 w 93"/>
                    <a:gd name="T5" fmla="*/ 29058 h 202"/>
                    <a:gd name="T6" fmla="*/ 3873 w 93"/>
                    <a:gd name="T7" fmla="*/ 25725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79"/>
                      </a:moveTo>
                      <a:lnTo>
                        <a:pt x="0" y="0"/>
                      </a:lnTo>
                      <a:lnTo>
                        <a:pt x="44" y="202"/>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1" name="Line 158"/>
                <p:cNvSpPr>
                  <a:spLocks noChangeShapeType="1"/>
                </p:cNvSpPr>
                <p:nvPr/>
              </p:nvSpPr>
              <p:spPr bwMode="gray">
                <a:xfrm>
                  <a:off x="2327" y="2572"/>
                  <a:ext cx="1"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2" name="Freeform 159"/>
                <p:cNvSpPr>
                  <a:spLocks/>
                </p:cNvSpPr>
                <p:nvPr/>
              </p:nvSpPr>
              <p:spPr bwMode="gray">
                <a:xfrm>
                  <a:off x="2255" y="2565"/>
                  <a:ext cx="136" cy="339"/>
                </a:xfrm>
                <a:custGeom>
                  <a:avLst/>
                  <a:gdLst>
                    <a:gd name="T0" fmla="*/ 2198 w 93"/>
                    <a:gd name="T1" fmla="*/ 650 h 206"/>
                    <a:gd name="T2" fmla="*/ 4166 w 93"/>
                    <a:gd name="T3" fmla="*/ 30020 h 206"/>
                    <a:gd name="T4" fmla="*/ 0 w 93"/>
                    <a:gd name="T5" fmla="*/ 0 h 206"/>
                    <a:gd name="T6" fmla="*/ 2198 w 93"/>
                    <a:gd name="T7" fmla="*/ 650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49" y="4"/>
                      </a:moveTo>
                      <a:lnTo>
                        <a:pt x="93" y="206"/>
                      </a:lnTo>
                      <a:lnTo>
                        <a:pt x="0" y="0"/>
                      </a:lnTo>
                      <a:lnTo>
                        <a:pt x="49" y="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3" name="Freeform 160"/>
                <p:cNvSpPr>
                  <a:spLocks/>
                </p:cNvSpPr>
                <p:nvPr/>
              </p:nvSpPr>
              <p:spPr bwMode="gray">
                <a:xfrm>
                  <a:off x="2391" y="2866"/>
                  <a:ext cx="144" cy="61"/>
                </a:xfrm>
                <a:custGeom>
                  <a:avLst/>
                  <a:gdLst>
                    <a:gd name="T0" fmla="*/ 2065 w 99"/>
                    <a:gd name="T1" fmla="*/ 0 h 37"/>
                    <a:gd name="T2" fmla="*/ 4185 w 99"/>
                    <a:gd name="T3" fmla="*/ 5520 h 37"/>
                    <a:gd name="T4" fmla="*/ 0 w 99"/>
                    <a:gd name="T5" fmla="*/ 3439 h 37"/>
                    <a:gd name="T6" fmla="*/ 2065 w 99"/>
                    <a:gd name="T7" fmla="*/ 0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49" y="0"/>
                      </a:moveTo>
                      <a:lnTo>
                        <a:pt x="99"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4" name="Freeform 161"/>
                <p:cNvSpPr>
                  <a:spLocks/>
                </p:cNvSpPr>
                <p:nvPr/>
              </p:nvSpPr>
              <p:spPr bwMode="gray">
                <a:xfrm>
                  <a:off x="2462" y="2866"/>
                  <a:ext cx="138" cy="61"/>
                </a:xfrm>
                <a:custGeom>
                  <a:avLst/>
                  <a:gdLst>
                    <a:gd name="T0" fmla="*/ 4379 w 94"/>
                    <a:gd name="T1" fmla="*/ 2086 h 37"/>
                    <a:gd name="T2" fmla="*/ 0 w 94"/>
                    <a:gd name="T3" fmla="*/ 0 h 37"/>
                    <a:gd name="T4" fmla="*/ 2303 w 94"/>
                    <a:gd name="T5" fmla="*/ 5520 h 37"/>
                    <a:gd name="T6" fmla="*/ 4379 w 94"/>
                    <a:gd name="T7" fmla="*/ 2086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5" name="Line 162"/>
                <p:cNvSpPr>
                  <a:spLocks noChangeShapeType="1"/>
                </p:cNvSpPr>
                <p:nvPr/>
              </p:nvSpPr>
              <p:spPr bwMode="gray">
                <a:xfrm flipH="1" flipV="1">
                  <a:off x="2327" y="2572"/>
                  <a:ext cx="135" cy="29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6" name="Line 163"/>
                <p:cNvSpPr>
                  <a:spLocks noChangeShapeType="1"/>
                </p:cNvSpPr>
                <p:nvPr/>
              </p:nvSpPr>
              <p:spPr bwMode="gray">
                <a:xfrm>
                  <a:off x="2255" y="2565"/>
                  <a:ext cx="72" cy="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7" name="Line 164"/>
                <p:cNvSpPr>
                  <a:spLocks noChangeShapeType="1"/>
                </p:cNvSpPr>
                <p:nvPr/>
              </p:nvSpPr>
              <p:spPr bwMode="gray">
                <a:xfrm flipH="1" flipV="1">
                  <a:off x="2462" y="2866"/>
                  <a:ext cx="138"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8" name="Line 165"/>
                <p:cNvSpPr>
                  <a:spLocks noChangeShapeType="1"/>
                </p:cNvSpPr>
                <p:nvPr/>
              </p:nvSpPr>
              <p:spPr bwMode="gray">
                <a:xfrm flipV="1">
                  <a:off x="2398" y="2866"/>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9" name="Freeform 166"/>
                <p:cNvSpPr>
                  <a:spLocks/>
                </p:cNvSpPr>
                <p:nvPr/>
              </p:nvSpPr>
              <p:spPr bwMode="gray">
                <a:xfrm>
                  <a:off x="1845" y="2012"/>
                  <a:ext cx="137" cy="159"/>
                </a:xfrm>
                <a:custGeom>
                  <a:avLst/>
                  <a:gdLst>
                    <a:gd name="T0" fmla="*/ 4066 w 94"/>
                    <a:gd name="T1" fmla="*/ 13623 h 97"/>
                    <a:gd name="T2" fmla="*/ 0 w 94"/>
                    <a:gd name="T3" fmla="*/ 0 h 97"/>
                    <a:gd name="T4" fmla="*/ 1954 w 94"/>
                    <a:gd name="T5" fmla="*/ 7171 h 97"/>
                    <a:gd name="T6" fmla="*/ 4066 w 94"/>
                    <a:gd name="T7" fmla="*/ 13623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0"/>
                      </a:lnTo>
                      <a:lnTo>
                        <a:pt x="45" y="51"/>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0" name="Line 167"/>
                <p:cNvSpPr>
                  <a:spLocks noChangeShapeType="1"/>
                </p:cNvSpPr>
                <p:nvPr/>
              </p:nvSpPr>
              <p:spPr bwMode="gray">
                <a:xfrm flipH="1" flipV="1">
                  <a:off x="1845" y="2012"/>
                  <a:ext cx="137" cy="15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1" name="Freeform 168"/>
                <p:cNvSpPr>
                  <a:spLocks/>
                </p:cNvSpPr>
                <p:nvPr/>
              </p:nvSpPr>
              <p:spPr bwMode="gray">
                <a:xfrm>
                  <a:off x="675" y="2329"/>
                  <a:ext cx="136" cy="371"/>
                </a:xfrm>
                <a:custGeom>
                  <a:avLst/>
                  <a:gdLst>
                    <a:gd name="T0" fmla="*/ 0 w 93"/>
                    <a:gd name="T1" fmla="*/ 33448 h 225"/>
                    <a:gd name="T2" fmla="*/ 4166 w 93"/>
                    <a:gd name="T3" fmla="*/ 0 h 225"/>
                    <a:gd name="T4" fmla="*/ 1952 w 93"/>
                    <a:gd name="T5" fmla="*/ 21805 h 225"/>
                    <a:gd name="T6" fmla="*/ 0 w 93"/>
                    <a:gd name="T7" fmla="*/ 33448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25"/>
                      </a:moveTo>
                      <a:lnTo>
                        <a:pt x="93" y="0"/>
                      </a:lnTo>
                      <a:lnTo>
                        <a:pt x="44" y="147"/>
                      </a:lnTo>
                      <a:lnTo>
                        <a:pt x="0" y="2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2" name="Freeform 169"/>
                <p:cNvSpPr>
                  <a:spLocks/>
                </p:cNvSpPr>
                <p:nvPr/>
              </p:nvSpPr>
              <p:spPr bwMode="gray">
                <a:xfrm>
                  <a:off x="739" y="2148"/>
                  <a:ext cx="137" cy="424"/>
                </a:xfrm>
                <a:custGeom>
                  <a:avLst/>
                  <a:gdLst>
                    <a:gd name="T0" fmla="*/ 4066 w 94"/>
                    <a:gd name="T1" fmla="*/ 0 h 257"/>
                    <a:gd name="T2" fmla="*/ 0 w 94"/>
                    <a:gd name="T3" fmla="*/ 38444 h 257"/>
                    <a:gd name="T4" fmla="*/ 2099 w 94"/>
                    <a:gd name="T5" fmla="*/ 16386 h 257"/>
                    <a:gd name="T6" fmla="*/ 4066 w 94"/>
                    <a:gd name="T7" fmla="*/ 0 h 257"/>
                    <a:gd name="T8" fmla="*/ 0 60000 65536"/>
                    <a:gd name="T9" fmla="*/ 0 60000 65536"/>
                    <a:gd name="T10" fmla="*/ 0 60000 65536"/>
                    <a:gd name="T11" fmla="*/ 0 60000 65536"/>
                    <a:gd name="T12" fmla="*/ 0 w 94"/>
                    <a:gd name="T13" fmla="*/ 0 h 257"/>
                    <a:gd name="T14" fmla="*/ 94 w 94"/>
                    <a:gd name="T15" fmla="*/ 257 h 257"/>
                  </a:gdLst>
                  <a:ahLst/>
                  <a:cxnLst>
                    <a:cxn ang="T8">
                      <a:pos x="T0" y="T1"/>
                    </a:cxn>
                    <a:cxn ang="T9">
                      <a:pos x="T2" y="T3"/>
                    </a:cxn>
                    <a:cxn ang="T10">
                      <a:pos x="T4" y="T5"/>
                    </a:cxn>
                    <a:cxn ang="T11">
                      <a:pos x="T6" y="T7"/>
                    </a:cxn>
                  </a:cxnLst>
                  <a:rect l="T12" t="T13" r="T14" b="T15"/>
                  <a:pathLst>
                    <a:path w="94" h="257">
                      <a:moveTo>
                        <a:pt x="94" y="0"/>
                      </a:moveTo>
                      <a:lnTo>
                        <a:pt x="0" y="257"/>
                      </a:lnTo>
                      <a:lnTo>
                        <a:pt x="49" y="110"/>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3" name="Freeform 170"/>
                <p:cNvSpPr>
                  <a:spLocks/>
                </p:cNvSpPr>
                <p:nvPr/>
              </p:nvSpPr>
              <p:spPr bwMode="gray">
                <a:xfrm>
                  <a:off x="2535" y="2889"/>
                  <a:ext cx="136" cy="61"/>
                </a:xfrm>
                <a:custGeom>
                  <a:avLst/>
                  <a:gdLst>
                    <a:gd name="T0" fmla="*/ 1952 w 93"/>
                    <a:gd name="T1" fmla="*/ 0 h 37"/>
                    <a:gd name="T2" fmla="*/ 4166 w 93"/>
                    <a:gd name="T3" fmla="*/ 5520 h 37"/>
                    <a:gd name="T4" fmla="*/ 0 w 93"/>
                    <a:gd name="T5" fmla="*/ 3439 h 37"/>
                    <a:gd name="T6" fmla="*/ 1952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4" name="Line 171"/>
                <p:cNvSpPr>
                  <a:spLocks noChangeShapeType="1"/>
                </p:cNvSpPr>
                <p:nvPr/>
              </p:nvSpPr>
              <p:spPr bwMode="gray">
                <a:xfrm flipV="1">
                  <a:off x="675" y="2572"/>
                  <a:ext cx="64"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5" name="Line 172"/>
                <p:cNvSpPr>
                  <a:spLocks noChangeShapeType="1"/>
                </p:cNvSpPr>
                <p:nvPr/>
              </p:nvSpPr>
              <p:spPr bwMode="gray">
                <a:xfrm flipH="1">
                  <a:off x="739" y="2148"/>
                  <a:ext cx="137" cy="42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 name="Line 173"/>
                <p:cNvSpPr>
                  <a:spLocks noChangeShapeType="1"/>
                </p:cNvSpPr>
                <p:nvPr/>
              </p:nvSpPr>
              <p:spPr bwMode="gray">
                <a:xfrm flipV="1">
                  <a:off x="2535" y="2889"/>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7" name="Freeform 174"/>
                <p:cNvSpPr>
                  <a:spLocks/>
                </p:cNvSpPr>
                <p:nvPr/>
              </p:nvSpPr>
              <p:spPr bwMode="gray">
                <a:xfrm>
                  <a:off x="1911" y="2096"/>
                  <a:ext cx="136" cy="204"/>
                </a:xfrm>
                <a:custGeom>
                  <a:avLst/>
                  <a:gdLst>
                    <a:gd name="T0" fmla="*/ 2198 w 93"/>
                    <a:gd name="T1" fmla="*/ 6724 h 124"/>
                    <a:gd name="T2" fmla="*/ 4166 w 93"/>
                    <a:gd name="T3" fmla="*/ 18042 h 124"/>
                    <a:gd name="T4" fmla="*/ 0 w 93"/>
                    <a:gd name="T5" fmla="*/ 0 h 124"/>
                    <a:gd name="T6" fmla="*/ 2198 w 93"/>
                    <a:gd name="T7" fmla="*/ 6724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9" y="46"/>
                      </a:moveTo>
                      <a:lnTo>
                        <a:pt x="93"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8" name="Freeform 175"/>
                <p:cNvSpPr>
                  <a:spLocks/>
                </p:cNvSpPr>
                <p:nvPr/>
              </p:nvSpPr>
              <p:spPr bwMode="gray">
                <a:xfrm>
                  <a:off x="1982" y="2171"/>
                  <a:ext cx="136" cy="205"/>
                </a:xfrm>
                <a:custGeom>
                  <a:avLst/>
                  <a:gdLst>
                    <a:gd name="T0" fmla="*/ 4166 w 93"/>
                    <a:gd name="T1" fmla="*/ 18905 h 124"/>
                    <a:gd name="T2" fmla="*/ 0 w 93"/>
                    <a:gd name="T3" fmla="*/ 0 h 124"/>
                    <a:gd name="T4" fmla="*/ 1952 w 93"/>
                    <a:gd name="T5" fmla="*/ 11878 h 124"/>
                    <a:gd name="T6" fmla="*/ 4166 w 93"/>
                    <a:gd name="T7" fmla="*/ 18905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9" name="Line 176"/>
                <p:cNvSpPr>
                  <a:spLocks noChangeShapeType="1"/>
                </p:cNvSpPr>
                <p:nvPr/>
              </p:nvSpPr>
              <p:spPr bwMode="gray">
                <a:xfrm flipH="1" flipV="1">
                  <a:off x="1982" y="2171"/>
                  <a:ext cx="136" cy="20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0" name="Line 177"/>
                <p:cNvSpPr>
                  <a:spLocks noChangeShapeType="1"/>
                </p:cNvSpPr>
                <p:nvPr/>
              </p:nvSpPr>
              <p:spPr bwMode="gray">
                <a:xfrm>
                  <a:off x="1911" y="2096"/>
                  <a:ext cx="71" cy="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1" name="Freeform 178"/>
                <p:cNvSpPr>
                  <a:spLocks/>
                </p:cNvSpPr>
                <p:nvPr/>
              </p:nvSpPr>
              <p:spPr bwMode="gray">
                <a:xfrm>
                  <a:off x="2047" y="2300"/>
                  <a:ext cx="143" cy="196"/>
                </a:xfrm>
                <a:custGeom>
                  <a:avLst/>
                  <a:gdLst>
                    <a:gd name="T0" fmla="*/ 2151 w 98"/>
                    <a:gd name="T1" fmla="*/ 6766 h 119"/>
                    <a:gd name="T2" fmla="*/ 4294 w 98"/>
                    <a:gd name="T3" fmla="*/ 17492 h 119"/>
                    <a:gd name="T4" fmla="*/ 0 w 98"/>
                    <a:gd name="T5" fmla="*/ 0 h 119"/>
                    <a:gd name="T6" fmla="*/ 2151 w 98"/>
                    <a:gd name="T7" fmla="*/ 6766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46"/>
                      </a:moveTo>
                      <a:lnTo>
                        <a:pt x="98" y="119"/>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2" name="Freeform 179"/>
                <p:cNvSpPr>
                  <a:spLocks/>
                </p:cNvSpPr>
                <p:nvPr/>
              </p:nvSpPr>
              <p:spPr bwMode="gray">
                <a:xfrm>
                  <a:off x="2118" y="2376"/>
                  <a:ext cx="137" cy="189"/>
                </a:xfrm>
                <a:custGeom>
                  <a:avLst/>
                  <a:gdLst>
                    <a:gd name="T0" fmla="*/ 4066 w 94"/>
                    <a:gd name="T1" fmla="*/ 16563 h 115"/>
                    <a:gd name="T2" fmla="*/ 0 w 94"/>
                    <a:gd name="T3" fmla="*/ 0 h 115"/>
                    <a:gd name="T4" fmla="*/ 2099 w 94"/>
                    <a:gd name="T5" fmla="*/ 10477 h 115"/>
                    <a:gd name="T6" fmla="*/ 4066 w 94"/>
                    <a:gd name="T7" fmla="*/ 16563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115"/>
                      </a:moveTo>
                      <a:lnTo>
                        <a:pt x="0" y="0"/>
                      </a:lnTo>
                      <a:lnTo>
                        <a:pt x="49" y="73"/>
                      </a:lnTo>
                      <a:lnTo>
                        <a:pt x="94" y="11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3" name="Freeform 180"/>
                <p:cNvSpPr>
                  <a:spLocks/>
                </p:cNvSpPr>
                <p:nvPr/>
              </p:nvSpPr>
              <p:spPr bwMode="gray">
                <a:xfrm>
                  <a:off x="876" y="1641"/>
                  <a:ext cx="143" cy="507"/>
                </a:xfrm>
                <a:custGeom>
                  <a:avLst/>
                  <a:gdLst>
                    <a:gd name="T0" fmla="*/ 0 w 98"/>
                    <a:gd name="T1" fmla="*/ 44991 h 308"/>
                    <a:gd name="T2" fmla="*/ 4294 w 98"/>
                    <a:gd name="T3" fmla="*/ 0 h 308"/>
                    <a:gd name="T4" fmla="*/ 2151 w 98"/>
                    <a:gd name="T5" fmla="*/ 33648 h 308"/>
                    <a:gd name="T6" fmla="*/ 0 w 98"/>
                    <a:gd name="T7" fmla="*/ 44991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0" y="308"/>
                      </a:moveTo>
                      <a:lnTo>
                        <a:pt x="98" y="0"/>
                      </a:lnTo>
                      <a:lnTo>
                        <a:pt x="49" y="230"/>
                      </a:lnTo>
                      <a:lnTo>
                        <a:pt x="0" y="3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4" name="Freeform 181"/>
                <p:cNvSpPr>
                  <a:spLocks/>
                </p:cNvSpPr>
                <p:nvPr/>
              </p:nvSpPr>
              <p:spPr bwMode="gray">
                <a:xfrm>
                  <a:off x="948" y="1475"/>
                  <a:ext cx="137" cy="545"/>
                </a:xfrm>
                <a:custGeom>
                  <a:avLst/>
                  <a:gdLst>
                    <a:gd name="T0" fmla="*/ 2099 w 94"/>
                    <a:gd name="T1" fmla="*/ 14768 h 331"/>
                    <a:gd name="T2" fmla="*/ 0 w 94"/>
                    <a:gd name="T3" fmla="*/ 48461 h 331"/>
                    <a:gd name="T4" fmla="*/ 4066 w 94"/>
                    <a:gd name="T5" fmla="*/ 0 h 331"/>
                    <a:gd name="T6" fmla="*/ 2099 w 94"/>
                    <a:gd name="T7" fmla="*/ 14768 h 331"/>
                    <a:gd name="T8" fmla="*/ 0 60000 65536"/>
                    <a:gd name="T9" fmla="*/ 0 60000 65536"/>
                    <a:gd name="T10" fmla="*/ 0 60000 65536"/>
                    <a:gd name="T11" fmla="*/ 0 60000 65536"/>
                    <a:gd name="T12" fmla="*/ 0 w 94"/>
                    <a:gd name="T13" fmla="*/ 0 h 331"/>
                    <a:gd name="T14" fmla="*/ 94 w 94"/>
                    <a:gd name="T15" fmla="*/ 331 h 331"/>
                  </a:gdLst>
                  <a:ahLst/>
                  <a:cxnLst>
                    <a:cxn ang="T8">
                      <a:pos x="T0" y="T1"/>
                    </a:cxn>
                    <a:cxn ang="T9">
                      <a:pos x="T2" y="T3"/>
                    </a:cxn>
                    <a:cxn ang="T10">
                      <a:pos x="T4" y="T5"/>
                    </a:cxn>
                    <a:cxn ang="T11">
                      <a:pos x="T6" y="T7"/>
                    </a:cxn>
                  </a:cxnLst>
                  <a:rect l="T12" t="T13" r="T14" b="T15"/>
                  <a:pathLst>
                    <a:path w="94" h="331">
                      <a:moveTo>
                        <a:pt x="49" y="101"/>
                      </a:moveTo>
                      <a:lnTo>
                        <a:pt x="0" y="331"/>
                      </a:lnTo>
                      <a:lnTo>
                        <a:pt x="94" y="0"/>
                      </a:lnTo>
                      <a:lnTo>
                        <a:pt x="49" y="10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5" name="Line 182"/>
                <p:cNvSpPr>
                  <a:spLocks noChangeShapeType="1"/>
                </p:cNvSpPr>
                <p:nvPr/>
              </p:nvSpPr>
              <p:spPr bwMode="gray">
                <a:xfrm flipH="1" flipV="1">
                  <a:off x="2118" y="2376"/>
                  <a:ext cx="137" cy="1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6" name="Line 183"/>
                <p:cNvSpPr>
                  <a:spLocks noChangeShapeType="1"/>
                </p:cNvSpPr>
                <p:nvPr/>
              </p:nvSpPr>
              <p:spPr bwMode="gray">
                <a:xfrm>
                  <a:off x="2047" y="2300"/>
                  <a:ext cx="71" cy="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7" name="Line 184"/>
                <p:cNvSpPr>
                  <a:spLocks noChangeShapeType="1"/>
                </p:cNvSpPr>
                <p:nvPr/>
              </p:nvSpPr>
              <p:spPr bwMode="gray">
                <a:xfrm flipV="1">
                  <a:off x="876" y="2020"/>
                  <a:ext cx="72"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8" name="Line 185"/>
                <p:cNvSpPr>
                  <a:spLocks noChangeShapeType="1"/>
                </p:cNvSpPr>
                <p:nvPr/>
              </p:nvSpPr>
              <p:spPr bwMode="gray">
                <a:xfrm flipH="1">
                  <a:off x="948" y="1475"/>
                  <a:ext cx="137" cy="54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9" name="Freeform 186"/>
                <p:cNvSpPr>
                  <a:spLocks/>
                </p:cNvSpPr>
                <p:nvPr/>
              </p:nvSpPr>
              <p:spPr bwMode="gray">
                <a:xfrm>
                  <a:off x="2255" y="2565"/>
                  <a:ext cx="136" cy="339"/>
                </a:xfrm>
                <a:custGeom>
                  <a:avLst/>
                  <a:gdLst>
                    <a:gd name="T0" fmla="*/ 4166 w 93"/>
                    <a:gd name="T1" fmla="*/ 30020 h 206"/>
                    <a:gd name="T2" fmla="*/ 0 w 93"/>
                    <a:gd name="T3" fmla="*/ 0 h 206"/>
                    <a:gd name="T4" fmla="*/ 2198 w 93"/>
                    <a:gd name="T5" fmla="*/ 7256 h 206"/>
                    <a:gd name="T6" fmla="*/ 4166 w 93"/>
                    <a:gd name="T7" fmla="*/ 30020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93" y="206"/>
                      </a:moveTo>
                      <a:lnTo>
                        <a:pt x="0" y="0"/>
                      </a:lnTo>
                      <a:lnTo>
                        <a:pt x="49" y="50"/>
                      </a:lnTo>
                      <a:lnTo>
                        <a:pt x="93" y="2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0" name="Freeform 187"/>
                <p:cNvSpPr>
                  <a:spLocks/>
                </p:cNvSpPr>
                <p:nvPr/>
              </p:nvSpPr>
              <p:spPr bwMode="gray">
                <a:xfrm>
                  <a:off x="2391" y="2904"/>
                  <a:ext cx="144" cy="61"/>
                </a:xfrm>
                <a:custGeom>
                  <a:avLst/>
                  <a:gdLst>
                    <a:gd name="T0" fmla="*/ 4185 w 99"/>
                    <a:gd name="T1" fmla="*/ 2086 h 37"/>
                    <a:gd name="T2" fmla="*/ 0 w 99"/>
                    <a:gd name="T3" fmla="*/ 0 h 37"/>
                    <a:gd name="T4" fmla="*/ 2065 w 99"/>
                    <a:gd name="T5" fmla="*/ 5520 h 37"/>
                    <a:gd name="T6" fmla="*/ 4185 w 99"/>
                    <a:gd name="T7" fmla="*/ 2086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99" y="14"/>
                      </a:moveTo>
                      <a:lnTo>
                        <a:pt x="0" y="0"/>
                      </a:lnTo>
                      <a:lnTo>
                        <a:pt x="49" y="37"/>
                      </a:lnTo>
                      <a:lnTo>
                        <a:pt x="99"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1" name="Line 188"/>
                <p:cNvSpPr>
                  <a:spLocks noChangeShapeType="1"/>
                </p:cNvSpPr>
                <p:nvPr/>
              </p:nvSpPr>
              <p:spPr bwMode="gray">
                <a:xfrm>
                  <a:off x="2398" y="2912"/>
                  <a:ext cx="137"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2" name="Freeform 189"/>
                <p:cNvSpPr>
                  <a:spLocks/>
                </p:cNvSpPr>
                <p:nvPr/>
              </p:nvSpPr>
              <p:spPr bwMode="gray">
                <a:xfrm>
                  <a:off x="2327" y="2647"/>
                  <a:ext cx="135" cy="318"/>
                </a:xfrm>
                <a:custGeom>
                  <a:avLst/>
                  <a:gdLst>
                    <a:gd name="T0" fmla="*/ 1838 w 93"/>
                    <a:gd name="T1" fmla="*/ 22973 h 193"/>
                    <a:gd name="T2" fmla="*/ 3873 w 93"/>
                    <a:gd name="T3" fmla="*/ 28449 h 193"/>
                    <a:gd name="T4" fmla="*/ 0 w 93"/>
                    <a:gd name="T5" fmla="*/ 0 h 193"/>
                    <a:gd name="T6" fmla="*/ 1838 w 93"/>
                    <a:gd name="T7" fmla="*/ 22973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156"/>
                      </a:moveTo>
                      <a:lnTo>
                        <a:pt x="93" y="193"/>
                      </a:lnTo>
                      <a:lnTo>
                        <a:pt x="0" y="0"/>
                      </a:lnTo>
                      <a:lnTo>
                        <a:pt x="44"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3" name="Line 190"/>
                <p:cNvSpPr>
                  <a:spLocks noChangeShapeType="1"/>
                </p:cNvSpPr>
                <p:nvPr/>
              </p:nvSpPr>
              <p:spPr bwMode="gray">
                <a:xfrm>
                  <a:off x="2391" y="2904"/>
                  <a:ext cx="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4" name="Line 191"/>
                <p:cNvSpPr>
                  <a:spLocks noChangeShapeType="1"/>
                </p:cNvSpPr>
                <p:nvPr/>
              </p:nvSpPr>
              <p:spPr bwMode="gray">
                <a:xfrm flipH="1" flipV="1">
                  <a:off x="2255" y="2565"/>
                  <a:ext cx="136" cy="33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5" name="Freeform 192"/>
                <p:cNvSpPr>
                  <a:spLocks/>
                </p:cNvSpPr>
                <p:nvPr/>
              </p:nvSpPr>
              <p:spPr bwMode="gray">
                <a:xfrm>
                  <a:off x="2190" y="2496"/>
                  <a:ext cx="137" cy="151"/>
                </a:xfrm>
                <a:custGeom>
                  <a:avLst/>
                  <a:gdLst>
                    <a:gd name="T0" fmla="*/ 1954 w 94"/>
                    <a:gd name="T1" fmla="*/ 5943 h 92"/>
                    <a:gd name="T2" fmla="*/ 4066 w 94"/>
                    <a:gd name="T3" fmla="*/ 13057 h 92"/>
                    <a:gd name="T4" fmla="*/ 0 w 94"/>
                    <a:gd name="T5" fmla="*/ 0 h 92"/>
                    <a:gd name="T6" fmla="*/ 1954 w 94"/>
                    <a:gd name="T7" fmla="*/ 5943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42"/>
                      </a:moveTo>
                      <a:lnTo>
                        <a:pt x="94" y="92"/>
                      </a:lnTo>
                      <a:lnTo>
                        <a:pt x="0" y="0"/>
                      </a:lnTo>
                      <a:lnTo>
                        <a:pt x="45"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6" name="Line 193"/>
                <p:cNvSpPr>
                  <a:spLocks noChangeShapeType="1"/>
                </p:cNvSpPr>
                <p:nvPr/>
              </p:nvSpPr>
              <p:spPr bwMode="gray">
                <a:xfrm>
                  <a:off x="2391" y="2904"/>
                  <a:ext cx="7"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7" name="Line 194"/>
                <p:cNvSpPr>
                  <a:spLocks noChangeShapeType="1"/>
                </p:cNvSpPr>
                <p:nvPr/>
              </p:nvSpPr>
              <p:spPr bwMode="gray">
                <a:xfrm>
                  <a:off x="2327" y="2647"/>
                  <a:ext cx="64" cy="25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8" name="Line 195"/>
                <p:cNvSpPr>
                  <a:spLocks noChangeShapeType="1"/>
                </p:cNvSpPr>
                <p:nvPr/>
              </p:nvSpPr>
              <p:spPr bwMode="gray">
                <a:xfrm>
                  <a:off x="2190" y="2496"/>
                  <a:ext cx="65" cy="6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9" name="Freeform 196"/>
                <p:cNvSpPr>
                  <a:spLocks/>
                </p:cNvSpPr>
                <p:nvPr/>
              </p:nvSpPr>
              <p:spPr bwMode="gray">
                <a:xfrm>
                  <a:off x="1085" y="1225"/>
                  <a:ext cx="136" cy="273"/>
                </a:xfrm>
                <a:custGeom>
                  <a:avLst/>
                  <a:gdLst>
                    <a:gd name="T0" fmla="*/ 0 w 93"/>
                    <a:gd name="T1" fmla="*/ 22004 h 166"/>
                    <a:gd name="T2" fmla="*/ 4166 w 93"/>
                    <a:gd name="T3" fmla="*/ 0 h 166"/>
                    <a:gd name="T4" fmla="*/ 2198 w 93"/>
                    <a:gd name="T5" fmla="*/ 24022 h 166"/>
                    <a:gd name="T6" fmla="*/ 0 w 93"/>
                    <a:gd name="T7" fmla="*/ 22004 h 166"/>
                    <a:gd name="T8" fmla="*/ 0 60000 65536"/>
                    <a:gd name="T9" fmla="*/ 0 60000 65536"/>
                    <a:gd name="T10" fmla="*/ 0 60000 65536"/>
                    <a:gd name="T11" fmla="*/ 0 60000 65536"/>
                    <a:gd name="T12" fmla="*/ 0 w 93"/>
                    <a:gd name="T13" fmla="*/ 0 h 166"/>
                    <a:gd name="T14" fmla="*/ 93 w 93"/>
                    <a:gd name="T15" fmla="*/ 166 h 166"/>
                  </a:gdLst>
                  <a:ahLst/>
                  <a:cxnLst>
                    <a:cxn ang="T8">
                      <a:pos x="T0" y="T1"/>
                    </a:cxn>
                    <a:cxn ang="T9">
                      <a:pos x="T2" y="T3"/>
                    </a:cxn>
                    <a:cxn ang="T10">
                      <a:pos x="T4" y="T5"/>
                    </a:cxn>
                    <a:cxn ang="T11">
                      <a:pos x="T6" y="T7"/>
                    </a:cxn>
                  </a:cxnLst>
                  <a:rect l="T12" t="T13" r="T14" b="T15"/>
                  <a:pathLst>
                    <a:path w="93" h="166">
                      <a:moveTo>
                        <a:pt x="0" y="152"/>
                      </a:moveTo>
                      <a:lnTo>
                        <a:pt x="93" y="0"/>
                      </a:lnTo>
                      <a:lnTo>
                        <a:pt x="49" y="166"/>
                      </a:lnTo>
                      <a:lnTo>
                        <a:pt x="0" y="15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0" name="Line 197"/>
                <p:cNvSpPr>
                  <a:spLocks noChangeShapeType="1"/>
                </p:cNvSpPr>
                <p:nvPr/>
              </p:nvSpPr>
              <p:spPr bwMode="gray">
                <a:xfrm>
                  <a:off x="1085" y="1475"/>
                  <a:ext cx="72"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1" name="Freeform 198"/>
                <p:cNvSpPr>
                  <a:spLocks/>
                </p:cNvSpPr>
                <p:nvPr/>
              </p:nvSpPr>
              <p:spPr bwMode="gray">
                <a:xfrm>
                  <a:off x="604" y="2504"/>
                  <a:ext cx="135" cy="280"/>
                </a:xfrm>
                <a:custGeom>
                  <a:avLst/>
                  <a:gdLst>
                    <a:gd name="T0" fmla="*/ 0 w 93"/>
                    <a:gd name="T1" fmla="*/ 24955 h 170"/>
                    <a:gd name="T2" fmla="*/ 3873 w 93"/>
                    <a:gd name="T3" fmla="*/ 0 h 170"/>
                    <a:gd name="T4" fmla="*/ 2038 w 93"/>
                    <a:gd name="T5" fmla="*/ 17492 h 170"/>
                    <a:gd name="T6" fmla="*/ 0 w 93"/>
                    <a:gd name="T7" fmla="*/ 24955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170"/>
                      </a:moveTo>
                      <a:lnTo>
                        <a:pt x="93" y="0"/>
                      </a:lnTo>
                      <a:lnTo>
                        <a:pt x="49" y="119"/>
                      </a:lnTo>
                      <a:lnTo>
                        <a:pt x="0" y="17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2" name="Freeform 199"/>
                <p:cNvSpPr>
                  <a:spLocks/>
                </p:cNvSpPr>
                <p:nvPr/>
              </p:nvSpPr>
              <p:spPr bwMode="gray">
                <a:xfrm>
                  <a:off x="675" y="2329"/>
                  <a:ext cx="136" cy="371"/>
                </a:xfrm>
                <a:custGeom>
                  <a:avLst/>
                  <a:gdLst>
                    <a:gd name="T0" fmla="*/ 4166 w 93"/>
                    <a:gd name="T1" fmla="*/ 0 h 225"/>
                    <a:gd name="T2" fmla="*/ 0 w 93"/>
                    <a:gd name="T3" fmla="*/ 33448 h 225"/>
                    <a:gd name="T4" fmla="*/ 1952 w 93"/>
                    <a:gd name="T5" fmla="*/ 15821 h 225"/>
                    <a:gd name="T6" fmla="*/ 4166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22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3" name="Line 200"/>
                <p:cNvSpPr>
                  <a:spLocks noChangeShapeType="1"/>
                </p:cNvSpPr>
                <p:nvPr/>
              </p:nvSpPr>
              <p:spPr bwMode="gray">
                <a:xfrm flipV="1">
                  <a:off x="604" y="2700"/>
                  <a:ext cx="71" cy="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4" name="Line 201"/>
                <p:cNvSpPr>
                  <a:spLocks noChangeShapeType="1"/>
                </p:cNvSpPr>
                <p:nvPr/>
              </p:nvSpPr>
              <p:spPr bwMode="gray">
                <a:xfrm flipH="1">
                  <a:off x="675" y="2329"/>
                  <a:ext cx="136" cy="3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5" name="Freeform 202"/>
                <p:cNvSpPr>
                  <a:spLocks/>
                </p:cNvSpPr>
                <p:nvPr/>
              </p:nvSpPr>
              <p:spPr bwMode="gray">
                <a:xfrm>
                  <a:off x="2462" y="2927"/>
                  <a:ext cx="138" cy="61"/>
                </a:xfrm>
                <a:custGeom>
                  <a:avLst/>
                  <a:gdLst>
                    <a:gd name="T0" fmla="*/ 2303 w 94"/>
                    <a:gd name="T1" fmla="*/ 0 h 37"/>
                    <a:gd name="T2" fmla="*/ 4379 w 94"/>
                    <a:gd name="T3" fmla="*/ 5520 h 37"/>
                    <a:gd name="T4" fmla="*/ 0 w 94"/>
                    <a:gd name="T5" fmla="*/ 3439 h 37"/>
                    <a:gd name="T6" fmla="*/ 2303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6" name="Freeform 203"/>
                <p:cNvSpPr>
                  <a:spLocks/>
                </p:cNvSpPr>
                <p:nvPr/>
              </p:nvSpPr>
              <p:spPr bwMode="gray">
                <a:xfrm>
                  <a:off x="2535" y="2927"/>
                  <a:ext cx="136" cy="61"/>
                </a:xfrm>
                <a:custGeom>
                  <a:avLst/>
                  <a:gdLst>
                    <a:gd name="T0" fmla="*/ 4166 w 93"/>
                    <a:gd name="T1" fmla="*/ 2086 h 37"/>
                    <a:gd name="T2" fmla="*/ 0 w 93"/>
                    <a:gd name="T3" fmla="*/ 0 h 37"/>
                    <a:gd name="T4" fmla="*/ 1952 w 93"/>
                    <a:gd name="T5" fmla="*/ 5520 h 37"/>
                    <a:gd name="T6" fmla="*/ 4166 w 93"/>
                    <a:gd name="T7" fmla="*/ 2086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7" name="Line 204"/>
                <p:cNvSpPr>
                  <a:spLocks noChangeShapeType="1"/>
                </p:cNvSpPr>
                <p:nvPr/>
              </p:nvSpPr>
              <p:spPr bwMode="gray">
                <a:xfrm flipH="1" flipV="1">
                  <a:off x="2535" y="2927"/>
                  <a:ext cx="13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8" name="Line 205"/>
                <p:cNvSpPr>
                  <a:spLocks noChangeShapeType="1"/>
                </p:cNvSpPr>
                <p:nvPr/>
              </p:nvSpPr>
              <p:spPr bwMode="gray">
                <a:xfrm flipV="1">
                  <a:off x="2462" y="2927"/>
                  <a:ext cx="73"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9" name="Line 206"/>
                <p:cNvSpPr>
                  <a:spLocks noChangeShapeType="1"/>
                </p:cNvSpPr>
                <p:nvPr/>
              </p:nvSpPr>
              <p:spPr bwMode="gray">
                <a:xfrm flipH="1" flipV="1">
                  <a:off x="1812" y="1967"/>
                  <a:ext cx="99" cy="1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0" name="Freeform 207"/>
                <p:cNvSpPr>
                  <a:spLocks/>
                </p:cNvSpPr>
                <p:nvPr/>
              </p:nvSpPr>
              <p:spPr bwMode="gray">
                <a:xfrm>
                  <a:off x="876" y="1641"/>
                  <a:ext cx="143" cy="507"/>
                </a:xfrm>
                <a:custGeom>
                  <a:avLst/>
                  <a:gdLst>
                    <a:gd name="T0" fmla="*/ 4294 w 98"/>
                    <a:gd name="T1" fmla="*/ 0 h 308"/>
                    <a:gd name="T2" fmla="*/ 0 w 98"/>
                    <a:gd name="T3" fmla="*/ 44991 h 308"/>
                    <a:gd name="T4" fmla="*/ 2151 w 98"/>
                    <a:gd name="T5" fmla="*/ 26878 h 308"/>
                    <a:gd name="T6" fmla="*/ 4294 w 98"/>
                    <a:gd name="T7" fmla="*/ 0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98" y="0"/>
                      </a:moveTo>
                      <a:lnTo>
                        <a:pt x="0" y="308"/>
                      </a:lnTo>
                      <a:lnTo>
                        <a:pt x="49" y="184"/>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1" name="Line 208"/>
                <p:cNvSpPr>
                  <a:spLocks noChangeShapeType="1"/>
                </p:cNvSpPr>
                <p:nvPr/>
              </p:nvSpPr>
              <p:spPr bwMode="gray">
                <a:xfrm flipH="1">
                  <a:off x="876" y="1687"/>
                  <a:ext cx="124" cy="4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2" name="Freeform 209"/>
                <p:cNvSpPr>
                  <a:spLocks/>
                </p:cNvSpPr>
                <p:nvPr/>
              </p:nvSpPr>
              <p:spPr bwMode="gray">
                <a:xfrm>
                  <a:off x="811" y="1944"/>
                  <a:ext cx="137" cy="385"/>
                </a:xfrm>
                <a:custGeom>
                  <a:avLst/>
                  <a:gdLst>
                    <a:gd name="T0" fmla="*/ 0 w 94"/>
                    <a:gd name="T1" fmla="*/ 33974 h 234"/>
                    <a:gd name="T2" fmla="*/ 4066 w 94"/>
                    <a:gd name="T3" fmla="*/ 0 h 234"/>
                    <a:gd name="T4" fmla="*/ 1954 w 94"/>
                    <a:gd name="T5" fmla="*/ 18047 h 234"/>
                    <a:gd name="T6" fmla="*/ 0 w 94"/>
                    <a:gd name="T7" fmla="*/ 33974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0" y="234"/>
                      </a:moveTo>
                      <a:lnTo>
                        <a:pt x="94" y="0"/>
                      </a:lnTo>
                      <a:lnTo>
                        <a:pt x="45" y="124"/>
                      </a:lnTo>
                      <a:lnTo>
                        <a:pt x="0" y="2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3" name="Line 210"/>
                <p:cNvSpPr>
                  <a:spLocks noChangeShapeType="1"/>
                </p:cNvSpPr>
                <p:nvPr/>
              </p:nvSpPr>
              <p:spPr bwMode="gray">
                <a:xfrm flipV="1">
                  <a:off x="811" y="2148"/>
                  <a:ext cx="65" cy="18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4" name="Freeform 211"/>
                <p:cNvSpPr>
                  <a:spLocks/>
                </p:cNvSpPr>
                <p:nvPr/>
              </p:nvSpPr>
              <p:spPr bwMode="gray">
                <a:xfrm>
                  <a:off x="1845" y="2050"/>
                  <a:ext cx="137" cy="174"/>
                </a:xfrm>
                <a:custGeom>
                  <a:avLst/>
                  <a:gdLst>
                    <a:gd name="T0" fmla="*/ 1954 w 94"/>
                    <a:gd name="T1" fmla="*/ 4015 h 106"/>
                    <a:gd name="T2" fmla="*/ 4066 w 94"/>
                    <a:gd name="T3" fmla="*/ 15066 h 106"/>
                    <a:gd name="T4" fmla="*/ 0 w 94"/>
                    <a:gd name="T5" fmla="*/ 0 h 106"/>
                    <a:gd name="T6" fmla="*/ 1954 w 94"/>
                    <a:gd name="T7" fmla="*/ 4015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28"/>
                      </a:moveTo>
                      <a:lnTo>
                        <a:pt x="94" y="106"/>
                      </a:lnTo>
                      <a:lnTo>
                        <a:pt x="0" y="0"/>
                      </a:lnTo>
                      <a:lnTo>
                        <a:pt x="45"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5" name="Freeform 212"/>
                <p:cNvSpPr>
                  <a:spLocks/>
                </p:cNvSpPr>
                <p:nvPr/>
              </p:nvSpPr>
              <p:spPr bwMode="gray">
                <a:xfrm>
                  <a:off x="1911" y="2096"/>
                  <a:ext cx="136" cy="204"/>
                </a:xfrm>
                <a:custGeom>
                  <a:avLst/>
                  <a:gdLst>
                    <a:gd name="T0" fmla="*/ 4166 w 93"/>
                    <a:gd name="T1" fmla="*/ 18042 h 124"/>
                    <a:gd name="T2" fmla="*/ 0 w 93"/>
                    <a:gd name="T3" fmla="*/ 0 h 124"/>
                    <a:gd name="T4" fmla="*/ 2198 w 93"/>
                    <a:gd name="T5" fmla="*/ 11319 h 124"/>
                    <a:gd name="T6" fmla="*/ 4166 w 93"/>
                    <a:gd name="T7" fmla="*/ 18042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9"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6" name="Line 213"/>
                <p:cNvSpPr>
                  <a:spLocks noChangeShapeType="1"/>
                </p:cNvSpPr>
                <p:nvPr/>
              </p:nvSpPr>
              <p:spPr bwMode="gray">
                <a:xfrm flipH="1" flipV="1">
                  <a:off x="1911" y="2096"/>
                  <a:ext cx="136" cy="2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7" name="Freeform 214"/>
                <p:cNvSpPr>
                  <a:spLocks/>
                </p:cNvSpPr>
                <p:nvPr/>
              </p:nvSpPr>
              <p:spPr bwMode="gray">
                <a:xfrm>
                  <a:off x="1982" y="2224"/>
                  <a:ext cx="136" cy="204"/>
                </a:xfrm>
                <a:custGeom>
                  <a:avLst/>
                  <a:gdLst>
                    <a:gd name="T0" fmla="*/ 1952 w 93"/>
                    <a:gd name="T1" fmla="*/ 6724 h 124"/>
                    <a:gd name="T2" fmla="*/ 4166 w 93"/>
                    <a:gd name="T3" fmla="*/ 18042 h 124"/>
                    <a:gd name="T4" fmla="*/ 0 w 93"/>
                    <a:gd name="T5" fmla="*/ 0 h 124"/>
                    <a:gd name="T6" fmla="*/ 1952 w 93"/>
                    <a:gd name="T7" fmla="*/ 6724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46"/>
                      </a:moveTo>
                      <a:lnTo>
                        <a:pt x="93" y="124"/>
                      </a:lnTo>
                      <a:lnTo>
                        <a:pt x="0" y="0"/>
                      </a:lnTo>
                      <a:lnTo>
                        <a:pt x="44"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8" name="Freeform 215"/>
                <p:cNvSpPr>
                  <a:spLocks/>
                </p:cNvSpPr>
                <p:nvPr/>
              </p:nvSpPr>
              <p:spPr bwMode="gray">
                <a:xfrm>
                  <a:off x="2047" y="2300"/>
                  <a:ext cx="143" cy="196"/>
                </a:xfrm>
                <a:custGeom>
                  <a:avLst/>
                  <a:gdLst>
                    <a:gd name="T0" fmla="*/ 4294 w 98"/>
                    <a:gd name="T1" fmla="*/ 17492 h 119"/>
                    <a:gd name="T2" fmla="*/ 0 w 98"/>
                    <a:gd name="T3" fmla="*/ 0 h 119"/>
                    <a:gd name="T4" fmla="*/ 2151 w 98"/>
                    <a:gd name="T5" fmla="*/ 11442 h 119"/>
                    <a:gd name="T6" fmla="*/ 4294 w 98"/>
                    <a:gd name="T7" fmla="*/ 17492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98" y="119"/>
                      </a:moveTo>
                      <a:lnTo>
                        <a:pt x="0" y="0"/>
                      </a:lnTo>
                      <a:lnTo>
                        <a:pt x="49" y="78"/>
                      </a:lnTo>
                      <a:lnTo>
                        <a:pt x="98"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9" name="Line 216"/>
                <p:cNvSpPr>
                  <a:spLocks noChangeShapeType="1"/>
                </p:cNvSpPr>
                <p:nvPr/>
              </p:nvSpPr>
              <p:spPr bwMode="gray">
                <a:xfrm flipV="1">
                  <a:off x="2600" y="2950"/>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0" name="Line 217"/>
                <p:cNvSpPr>
                  <a:spLocks noChangeShapeType="1"/>
                </p:cNvSpPr>
                <p:nvPr/>
              </p:nvSpPr>
              <p:spPr bwMode="gray">
                <a:xfrm flipH="1" flipV="1">
                  <a:off x="2047" y="2300"/>
                  <a:ext cx="143" cy="19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1" name="Line 218"/>
                <p:cNvSpPr>
                  <a:spLocks noChangeShapeType="1"/>
                </p:cNvSpPr>
                <p:nvPr/>
              </p:nvSpPr>
              <p:spPr bwMode="gray">
                <a:xfrm>
                  <a:off x="1982" y="2224"/>
                  <a:ext cx="65" cy="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2" name="Freeform 219"/>
                <p:cNvSpPr>
                  <a:spLocks/>
                </p:cNvSpPr>
                <p:nvPr/>
              </p:nvSpPr>
              <p:spPr bwMode="gray">
                <a:xfrm>
                  <a:off x="2118" y="2428"/>
                  <a:ext cx="137" cy="173"/>
                </a:xfrm>
                <a:custGeom>
                  <a:avLst/>
                  <a:gdLst>
                    <a:gd name="T0" fmla="*/ 2099 w 94"/>
                    <a:gd name="T1" fmla="*/ 6111 h 105"/>
                    <a:gd name="T2" fmla="*/ 4066 w 94"/>
                    <a:gd name="T3" fmla="*/ 15484 h 105"/>
                    <a:gd name="T4" fmla="*/ 0 w 94"/>
                    <a:gd name="T5" fmla="*/ 0 h 105"/>
                    <a:gd name="T6" fmla="*/ 2099 w 94"/>
                    <a:gd name="T7" fmla="*/ 6111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49" y="41"/>
                      </a:moveTo>
                      <a:lnTo>
                        <a:pt x="94" y="10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3" name="Freeform 220"/>
                <p:cNvSpPr>
                  <a:spLocks/>
                </p:cNvSpPr>
                <p:nvPr/>
              </p:nvSpPr>
              <p:spPr bwMode="gray">
                <a:xfrm>
                  <a:off x="2190" y="2496"/>
                  <a:ext cx="137" cy="151"/>
                </a:xfrm>
                <a:custGeom>
                  <a:avLst/>
                  <a:gdLst>
                    <a:gd name="T0" fmla="*/ 4066 w 94"/>
                    <a:gd name="T1" fmla="*/ 13057 h 92"/>
                    <a:gd name="T2" fmla="*/ 0 w 94"/>
                    <a:gd name="T3" fmla="*/ 0 h 92"/>
                    <a:gd name="T4" fmla="*/ 1954 w 94"/>
                    <a:gd name="T5" fmla="*/ 9052 h 92"/>
                    <a:gd name="T6" fmla="*/ 4066 w 94"/>
                    <a:gd name="T7" fmla="*/ 1305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64"/>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4" name="Freeform 221"/>
                <p:cNvSpPr>
                  <a:spLocks/>
                </p:cNvSpPr>
                <p:nvPr/>
              </p:nvSpPr>
              <p:spPr bwMode="gray">
                <a:xfrm>
                  <a:off x="532" y="2693"/>
                  <a:ext cx="143" cy="188"/>
                </a:xfrm>
                <a:custGeom>
                  <a:avLst/>
                  <a:gdLst>
                    <a:gd name="T0" fmla="*/ 2151 w 98"/>
                    <a:gd name="T1" fmla="*/ 8190 h 114"/>
                    <a:gd name="T2" fmla="*/ 4294 w 98"/>
                    <a:gd name="T3" fmla="*/ 0 h 114"/>
                    <a:gd name="T4" fmla="*/ 0 w 98"/>
                    <a:gd name="T5" fmla="*/ 16955 h 114"/>
                    <a:gd name="T6" fmla="*/ 2151 w 98"/>
                    <a:gd name="T7" fmla="*/ 8190 h 114"/>
                    <a:gd name="T8" fmla="*/ 0 60000 65536"/>
                    <a:gd name="T9" fmla="*/ 0 60000 65536"/>
                    <a:gd name="T10" fmla="*/ 0 60000 65536"/>
                    <a:gd name="T11" fmla="*/ 0 60000 65536"/>
                    <a:gd name="T12" fmla="*/ 0 w 98"/>
                    <a:gd name="T13" fmla="*/ 0 h 114"/>
                    <a:gd name="T14" fmla="*/ 98 w 98"/>
                    <a:gd name="T15" fmla="*/ 114 h 114"/>
                  </a:gdLst>
                  <a:ahLst/>
                  <a:cxnLst>
                    <a:cxn ang="T8">
                      <a:pos x="T0" y="T1"/>
                    </a:cxn>
                    <a:cxn ang="T9">
                      <a:pos x="T2" y="T3"/>
                    </a:cxn>
                    <a:cxn ang="T10">
                      <a:pos x="T4" y="T5"/>
                    </a:cxn>
                    <a:cxn ang="T11">
                      <a:pos x="T6" y="T7"/>
                    </a:cxn>
                  </a:cxnLst>
                  <a:rect l="T12" t="T13" r="T14" b="T15"/>
                  <a:pathLst>
                    <a:path w="98" h="114">
                      <a:moveTo>
                        <a:pt x="49" y="55"/>
                      </a:moveTo>
                      <a:lnTo>
                        <a:pt x="98" y="0"/>
                      </a:lnTo>
                      <a:lnTo>
                        <a:pt x="0" y="114"/>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5" name="Freeform 222"/>
                <p:cNvSpPr>
                  <a:spLocks/>
                </p:cNvSpPr>
                <p:nvPr/>
              </p:nvSpPr>
              <p:spPr bwMode="gray">
                <a:xfrm>
                  <a:off x="604" y="2504"/>
                  <a:ext cx="135" cy="280"/>
                </a:xfrm>
                <a:custGeom>
                  <a:avLst/>
                  <a:gdLst>
                    <a:gd name="T0" fmla="*/ 3873 w 93"/>
                    <a:gd name="T1" fmla="*/ 0 h 170"/>
                    <a:gd name="T2" fmla="*/ 0 w 93"/>
                    <a:gd name="T3" fmla="*/ 24955 h 170"/>
                    <a:gd name="T4" fmla="*/ 2038 w 93"/>
                    <a:gd name="T5" fmla="*/ 16821 h 170"/>
                    <a:gd name="T6" fmla="*/ 3873 w 93"/>
                    <a:gd name="T7" fmla="*/ 0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93" y="0"/>
                      </a:moveTo>
                      <a:lnTo>
                        <a:pt x="0" y="170"/>
                      </a:lnTo>
                      <a:lnTo>
                        <a:pt x="49" y="11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6" name="Line 223"/>
                <p:cNvSpPr>
                  <a:spLocks noChangeShapeType="1"/>
                </p:cNvSpPr>
                <p:nvPr/>
              </p:nvSpPr>
              <p:spPr bwMode="gray">
                <a:xfrm flipH="1" flipV="1">
                  <a:off x="2190" y="2496"/>
                  <a:ext cx="137" cy="1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7" name="Line 224"/>
                <p:cNvSpPr>
                  <a:spLocks noChangeShapeType="1"/>
                </p:cNvSpPr>
                <p:nvPr/>
              </p:nvSpPr>
              <p:spPr bwMode="gray">
                <a:xfrm>
                  <a:off x="2118" y="2428"/>
                  <a:ext cx="72" cy="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8" name="Freeform 225"/>
                <p:cNvSpPr>
                  <a:spLocks/>
                </p:cNvSpPr>
                <p:nvPr/>
              </p:nvSpPr>
              <p:spPr bwMode="gray">
                <a:xfrm>
                  <a:off x="1019" y="1384"/>
                  <a:ext cx="138" cy="257"/>
                </a:xfrm>
                <a:custGeom>
                  <a:avLst/>
                  <a:gdLst>
                    <a:gd name="T0" fmla="*/ 2082 w 94"/>
                    <a:gd name="T1" fmla="*/ 8137 h 156"/>
                    <a:gd name="T2" fmla="*/ 4379 w 94"/>
                    <a:gd name="T3" fmla="*/ 0 h 156"/>
                    <a:gd name="T4" fmla="*/ 0 w 94"/>
                    <a:gd name="T5" fmla="*/ 22947 h 156"/>
                    <a:gd name="T6" fmla="*/ 2082 w 94"/>
                    <a:gd name="T7" fmla="*/ 813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55"/>
                      </a:moveTo>
                      <a:lnTo>
                        <a:pt x="94" y="0"/>
                      </a:lnTo>
                      <a:lnTo>
                        <a:pt x="0" y="156"/>
                      </a:lnTo>
                      <a:lnTo>
                        <a:pt x="45"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9" name="Freeform 226"/>
                <p:cNvSpPr>
                  <a:spLocks/>
                </p:cNvSpPr>
                <p:nvPr/>
              </p:nvSpPr>
              <p:spPr bwMode="gray">
                <a:xfrm>
                  <a:off x="1085" y="1225"/>
                  <a:ext cx="136" cy="250"/>
                </a:xfrm>
                <a:custGeom>
                  <a:avLst/>
                  <a:gdLst>
                    <a:gd name="T0" fmla="*/ 4166 w 93"/>
                    <a:gd name="T1" fmla="*/ 0 h 152"/>
                    <a:gd name="T2" fmla="*/ 0 w 93"/>
                    <a:gd name="T3" fmla="*/ 22012 h 152"/>
                    <a:gd name="T4" fmla="*/ 2198 w 93"/>
                    <a:gd name="T5" fmla="*/ 14097 h 152"/>
                    <a:gd name="T6" fmla="*/ 4166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0"/>
                      </a:moveTo>
                      <a:lnTo>
                        <a:pt x="0" y="152"/>
                      </a:lnTo>
                      <a:lnTo>
                        <a:pt x="49" y="97"/>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0" name="Line 227"/>
                <p:cNvSpPr>
                  <a:spLocks noChangeShapeType="1"/>
                </p:cNvSpPr>
                <p:nvPr/>
              </p:nvSpPr>
              <p:spPr bwMode="gray">
                <a:xfrm flipV="1">
                  <a:off x="532" y="2784"/>
                  <a:ext cx="72" cy="9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1" name="Line 228"/>
                <p:cNvSpPr>
                  <a:spLocks noChangeShapeType="1"/>
                </p:cNvSpPr>
                <p:nvPr/>
              </p:nvSpPr>
              <p:spPr bwMode="gray">
                <a:xfrm flipH="1">
                  <a:off x="604" y="2504"/>
                  <a:ext cx="135" cy="28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2" name="Line 229"/>
                <p:cNvSpPr>
                  <a:spLocks noChangeShapeType="1"/>
                </p:cNvSpPr>
                <p:nvPr/>
              </p:nvSpPr>
              <p:spPr bwMode="gray">
                <a:xfrm flipV="1">
                  <a:off x="1019" y="1475"/>
                  <a:ext cx="66" cy="1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3" name="Line 230"/>
                <p:cNvSpPr>
                  <a:spLocks noChangeShapeType="1"/>
                </p:cNvSpPr>
                <p:nvPr/>
              </p:nvSpPr>
              <p:spPr bwMode="gray">
                <a:xfrm flipH="1">
                  <a:off x="1085" y="1225"/>
                  <a:ext cx="136" cy="2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4" name="Freeform 231"/>
                <p:cNvSpPr>
                  <a:spLocks/>
                </p:cNvSpPr>
                <p:nvPr/>
              </p:nvSpPr>
              <p:spPr bwMode="gray">
                <a:xfrm>
                  <a:off x="739" y="2247"/>
                  <a:ext cx="137" cy="257"/>
                </a:xfrm>
                <a:custGeom>
                  <a:avLst/>
                  <a:gdLst>
                    <a:gd name="T0" fmla="*/ 0 w 94"/>
                    <a:gd name="T1" fmla="*/ 22947 h 156"/>
                    <a:gd name="T2" fmla="*/ 4066 w 94"/>
                    <a:gd name="T3" fmla="*/ 0 h 156"/>
                    <a:gd name="T4" fmla="*/ 2099 w 94"/>
                    <a:gd name="T5" fmla="*/ 7315 h 156"/>
                    <a:gd name="T6" fmla="*/ 0 w 94"/>
                    <a:gd name="T7" fmla="*/ 229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0" y="156"/>
                      </a:moveTo>
                      <a:lnTo>
                        <a:pt x="94" y="0"/>
                      </a:lnTo>
                      <a:lnTo>
                        <a:pt x="49" y="50"/>
                      </a:lnTo>
                      <a:lnTo>
                        <a:pt x="0"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5" name="Freeform 232"/>
                <p:cNvSpPr>
                  <a:spLocks/>
                </p:cNvSpPr>
                <p:nvPr/>
              </p:nvSpPr>
              <p:spPr bwMode="gray">
                <a:xfrm>
                  <a:off x="811" y="1944"/>
                  <a:ext cx="137" cy="385"/>
                </a:xfrm>
                <a:custGeom>
                  <a:avLst/>
                  <a:gdLst>
                    <a:gd name="T0" fmla="*/ 4066 w 94"/>
                    <a:gd name="T1" fmla="*/ 0 h 234"/>
                    <a:gd name="T2" fmla="*/ 0 w 94"/>
                    <a:gd name="T3" fmla="*/ 33974 h 234"/>
                    <a:gd name="T4" fmla="*/ 1954 w 94"/>
                    <a:gd name="T5" fmla="*/ 26807 h 234"/>
                    <a:gd name="T6" fmla="*/ 4066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234"/>
                      </a:lnTo>
                      <a:lnTo>
                        <a:pt x="45" y="18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 name="Line 233"/>
                <p:cNvSpPr>
                  <a:spLocks noChangeShapeType="1"/>
                </p:cNvSpPr>
                <p:nvPr/>
              </p:nvSpPr>
              <p:spPr bwMode="gray">
                <a:xfrm flipH="1">
                  <a:off x="1000" y="1641"/>
                  <a:ext cx="19"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7" name="Freeform 234"/>
                <p:cNvSpPr>
                  <a:spLocks/>
                </p:cNvSpPr>
                <p:nvPr/>
              </p:nvSpPr>
              <p:spPr bwMode="gray">
                <a:xfrm>
                  <a:off x="2255" y="2601"/>
                  <a:ext cx="136" cy="92"/>
                </a:xfrm>
                <a:custGeom>
                  <a:avLst/>
                  <a:gdLst>
                    <a:gd name="T0" fmla="*/ 2198 w 93"/>
                    <a:gd name="T1" fmla="*/ 4035 h 56"/>
                    <a:gd name="T2" fmla="*/ 4166 w 93"/>
                    <a:gd name="T3" fmla="*/ 8007 h 56"/>
                    <a:gd name="T4" fmla="*/ 0 w 93"/>
                    <a:gd name="T5" fmla="*/ 0 h 56"/>
                    <a:gd name="T6" fmla="*/ 2198 w 93"/>
                    <a:gd name="T7" fmla="*/ 4035 h 56"/>
                    <a:gd name="T8" fmla="*/ 0 60000 65536"/>
                    <a:gd name="T9" fmla="*/ 0 60000 65536"/>
                    <a:gd name="T10" fmla="*/ 0 60000 65536"/>
                    <a:gd name="T11" fmla="*/ 0 60000 65536"/>
                    <a:gd name="T12" fmla="*/ 0 w 93"/>
                    <a:gd name="T13" fmla="*/ 0 h 56"/>
                    <a:gd name="T14" fmla="*/ 93 w 93"/>
                    <a:gd name="T15" fmla="*/ 56 h 56"/>
                  </a:gdLst>
                  <a:ahLst/>
                  <a:cxnLst>
                    <a:cxn ang="T8">
                      <a:pos x="T0" y="T1"/>
                    </a:cxn>
                    <a:cxn ang="T9">
                      <a:pos x="T2" y="T3"/>
                    </a:cxn>
                    <a:cxn ang="T10">
                      <a:pos x="T4" y="T5"/>
                    </a:cxn>
                    <a:cxn ang="T11">
                      <a:pos x="T6" y="T7"/>
                    </a:cxn>
                  </a:cxnLst>
                  <a:rect l="T12" t="T13" r="T14" b="T15"/>
                  <a:pathLst>
                    <a:path w="93" h="56">
                      <a:moveTo>
                        <a:pt x="49" y="28"/>
                      </a:moveTo>
                      <a:lnTo>
                        <a:pt x="93" y="5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8" name="Freeform 235"/>
                <p:cNvSpPr>
                  <a:spLocks/>
                </p:cNvSpPr>
                <p:nvPr/>
              </p:nvSpPr>
              <p:spPr bwMode="gray">
                <a:xfrm>
                  <a:off x="2327" y="2647"/>
                  <a:ext cx="135" cy="318"/>
                </a:xfrm>
                <a:custGeom>
                  <a:avLst/>
                  <a:gdLst>
                    <a:gd name="T0" fmla="*/ 3873 w 93"/>
                    <a:gd name="T1" fmla="*/ 28449 h 193"/>
                    <a:gd name="T2" fmla="*/ 0 w 93"/>
                    <a:gd name="T3" fmla="*/ 0 h 193"/>
                    <a:gd name="T4" fmla="*/ 1838 w 93"/>
                    <a:gd name="T5" fmla="*/ 4121 h 193"/>
                    <a:gd name="T6" fmla="*/ 3873 w 93"/>
                    <a:gd name="T7" fmla="*/ 28449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193"/>
                      </a:moveTo>
                      <a:lnTo>
                        <a:pt x="0" y="0"/>
                      </a:lnTo>
                      <a:lnTo>
                        <a:pt x="44" y="28"/>
                      </a:lnTo>
                      <a:lnTo>
                        <a:pt x="93" y="1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9" name="Freeform 236"/>
                <p:cNvSpPr>
                  <a:spLocks/>
                </p:cNvSpPr>
                <p:nvPr/>
              </p:nvSpPr>
              <p:spPr bwMode="gray">
                <a:xfrm>
                  <a:off x="2462" y="2965"/>
                  <a:ext cx="138" cy="61"/>
                </a:xfrm>
                <a:custGeom>
                  <a:avLst/>
                  <a:gdLst>
                    <a:gd name="T0" fmla="*/ 4379 w 94"/>
                    <a:gd name="T1" fmla="*/ 2086 h 37"/>
                    <a:gd name="T2" fmla="*/ 0 w 94"/>
                    <a:gd name="T3" fmla="*/ 0 h 37"/>
                    <a:gd name="T4" fmla="*/ 2303 w 94"/>
                    <a:gd name="T5" fmla="*/ 5520 h 37"/>
                    <a:gd name="T6" fmla="*/ 4379 w 94"/>
                    <a:gd name="T7" fmla="*/ 2086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0" name="Line 237"/>
                <p:cNvSpPr>
                  <a:spLocks noChangeShapeType="1"/>
                </p:cNvSpPr>
                <p:nvPr/>
              </p:nvSpPr>
              <p:spPr bwMode="gray">
                <a:xfrm>
                  <a:off x="2462" y="2965"/>
                  <a:ext cx="138"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1" name="Freeform 238"/>
                <p:cNvSpPr>
                  <a:spLocks/>
                </p:cNvSpPr>
                <p:nvPr/>
              </p:nvSpPr>
              <p:spPr bwMode="gray">
                <a:xfrm>
                  <a:off x="2391" y="2693"/>
                  <a:ext cx="144" cy="333"/>
                </a:xfrm>
                <a:custGeom>
                  <a:avLst/>
                  <a:gdLst>
                    <a:gd name="T0" fmla="*/ 2065 w 99"/>
                    <a:gd name="T1" fmla="*/ 24447 h 202"/>
                    <a:gd name="T2" fmla="*/ 4185 w 99"/>
                    <a:gd name="T3" fmla="*/ 29949 h 202"/>
                    <a:gd name="T4" fmla="*/ 0 w 99"/>
                    <a:gd name="T5" fmla="*/ 0 h 202"/>
                    <a:gd name="T6" fmla="*/ 2065 w 99"/>
                    <a:gd name="T7" fmla="*/ 24447 h 202"/>
                    <a:gd name="T8" fmla="*/ 0 60000 65536"/>
                    <a:gd name="T9" fmla="*/ 0 60000 65536"/>
                    <a:gd name="T10" fmla="*/ 0 60000 65536"/>
                    <a:gd name="T11" fmla="*/ 0 60000 65536"/>
                    <a:gd name="T12" fmla="*/ 0 w 99"/>
                    <a:gd name="T13" fmla="*/ 0 h 202"/>
                    <a:gd name="T14" fmla="*/ 99 w 99"/>
                    <a:gd name="T15" fmla="*/ 202 h 202"/>
                  </a:gdLst>
                  <a:ahLst/>
                  <a:cxnLst>
                    <a:cxn ang="T8">
                      <a:pos x="T0" y="T1"/>
                    </a:cxn>
                    <a:cxn ang="T9">
                      <a:pos x="T2" y="T3"/>
                    </a:cxn>
                    <a:cxn ang="T10">
                      <a:pos x="T4" y="T5"/>
                    </a:cxn>
                    <a:cxn ang="T11">
                      <a:pos x="T6" y="T7"/>
                    </a:cxn>
                  </a:cxnLst>
                  <a:rect l="T12" t="T13" r="T14" b="T15"/>
                  <a:pathLst>
                    <a:path w="99" h="202">
                      <a:moveTo>
                        <a:pt x="49" y="165"/>
                      </a:moveTo>
                      <a:lnTo>
                        <a:pt x="99" y="202"/>
                      </a:lnTo>
                      <a:lnTo>
                        <a:pt x="0" y="0"/>
                      </a:lnTo>
                      <a:lnTo>
                        <a:pt x="4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2" name="Line 239"/>
                <p:cNvSpPr>
                  <a:spLocks noChangeShapeType="1"/>
                </p:cNvSpPr>
                <p:nvPr/>
              </p:nvSpPr>
              <p:spPr bwMode="gray">
                <a:xfrm>
                  <a:off x="2462" y="2965"/>
                  <a:ext cx="2"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3" name="Line 240"/>
                <p:cNvSpPr>
                  <a:spLocks noChangeShapeType="1"/>
                </p:cNvSpPr>
                <p:nvPr/>
              </p:nvSpPr>
              <p:spPr bwMode="gray">
                <a:xfrm flipV="1">
                  <a:off x="739" y="2329"/>
                  <a:ext cx="72" cy="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4" name="Line 241"/>
                <p:cNvSpPr>
                  <a:spLocks noChangeShapeType="1"/>
                </p:cNvSpPr>
                <p:nvPr/>
              </p:nvSpPr>
              <p:spPr bwMode="gray">
                <a:xfrm flipH="1">
                  <a:off x="811" y="1944"/>
                  <a:ext cx="137" cy="38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5" name="Line 242"/>
                <p:cNvSpPr>
                  <a:spLocks noChangeShapeType="1"/>
                </p:cNvSpPr>
                <p:nvPr/>
              </p:nvSpPr>
              <p:spPr bwMode="gray">
                <a:xfrm flipH="1" flipV="1">
                  <a:off x="2327" y="2647"/>
                  <a:ext cx="135" cy="31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6" name="Line 243"/>
                <p:cNvSpPr>
                  <a:spLocks noChangeShapeType="1"/>
                </p:cNvSpPr>
                <p:nvPr/>
              </p:nvSpPr>
              <p:spPr bwMode="gray">
                <a:xfrm>
                  <a:off x="2261" y="2601"/>
                  <a:ext cx="66"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 name="Line 244"/>
                <p:cNvSpPr>
                  <a:spLocks noChangeShapeType="1"/>
                </p:cNvSpPr>
                <p:nvPr/>
              </p:nvSpPr>
              <p:spPr bwMode="gray">
                <a:xfrm>
                  <a:off x="2462" y="2965"/>
                  <a:ext cx="2"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 name="Line 245"/>
                <p:cNvSpPr>
                  <a:spLocks noChangeShapeType="1"/>
                </p:cNvSpPr>
                <p:nvPr/>
              </p:nvSpPr>
              <p:spPr bwMode="gray">
                <a:xfrm>
                  <a:off x="2398" y="2700"/>
                  <a:ext cx="64" cy="26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 name="Freeform 246"/>
                <p:cNvSpPr>
                  <a:spLocks/>
                </p:cNvSpPr>
                <p:nvPr/>
              </p:nvSpPr>
              <p:spPr bwMode="gray">
                <a:xfrm>
                  <a:off x="1774" y="2020"/>
                  <a:ext cx="137" cy="158"/>
                </a:xfrm>
                <a:custGeom>
                  <a:avLst/>
                  <a:gdLst>
                    <a:gd name="T0" fmla="*/ 2099 w 94"/>
                    <a:gd name="T1" fmla="*/ 2643 h 96"/>
                    <a:gd name="T2" fmla="*/ 4066 w 94"/>
                    <a:gd name="T3" fmla="*/ 13999 h 96"/>
                    <a:gd name="T4" fmla="*/ 0 w 94"/>
                    <a:gd name="T5" fmla="*/ 0 h 96"/>
                    <a:gd name="T6" fmla="*/ 2099 w 94"/>
                    <a:gd name="T7" fmla="*/ 2643 h 96"/>
                    <a:gd name="T8" fmla="*/ 0 60000 65536"/>
                    <a:gd name="T9" fmla="*/ 0 60000 65536"/>
                    <a:gd name="T10" fmla="*/ 0 60000 65536"/>
                    <a:gd name="T11" fmla="*/ 0 60000 65536"/>
                    <a:gd name="T12" fmla="*/ 0 w 94"/>
                    <a:gd name="T13" fmla="*/ 0 h 96"/>
                    <a:gd name="T14" fmla="*/ 94 w 94"/>
                    <a:gd name="T15" fmla="*/ 96 h 96"/>
                  </a:gdLst>
                  <a:ahLst/>
                  <a:cxnLst>
                    <a:cxn ang="T8">
                      <a:pos x="T0" y="T1"/>
                    </a:cxn>
                    <a:cxn ang="T9">
                      <a:pos x="T2" y="T3"/>
                    </a:cxn>
                    <a:cxn ang="T10">
                      <a:pos x="T4" y="T5"/>
                    </a:cxn>
                    <a:cxn ang="T11">
                      <a:pos x="T6" y="T7"/>
                    </a:cxn>
                  </a:cxnLst>
                  <a:rect l="T12" t="T13" r="T14" b="T15"/>
                  <a:pathLst>
                    <a:path w="94" h="96">
                      <a:moveTo>
                        <a:pt x="49" y="18"/>
                      </a:moveTo>
                      <a:lnTo>
                        <a:pt x="94" y="96"/>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 name="Freeform 247"/>
                <p:cNvSpPr>
                  <a:spLocks/>
                </p:cNvSpPr>
                <p:nvPr/>
              </p:nvSpPr>
              <p:spPr bwMode="gray">
                <a:xfrm>
                  <a:off x="1845" y="2050"/>
                  <a:ext cx="137" cy="174"/>
                </a:xfrm>
                <a:custGeom>
                  <a:avLst/>
                  <a:gdLst>
                    <a:gd name="T0" fmla="*/ 4066 w 94"/>
                    <a:gd name="T1" fmla="*/ 15066 h 106"/>
                    <a:gd name="T2" fmla="*/ 0 w 94"/>
                    <a:gd name="T3" fmla="*/ 0 h 106"/>
                    <a:gd name="T4" fmla="*/ 1954 w 94"/>
                    <a:gd name="T5" fmla="*/ 11072 h 106"/>
                    <a:gd name="T6" fmla="*/ 4066 w 94"/>
                    <a:gd name="T7" fmla="*/ 15066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106"/>
                      </a:moveTo>
                      <a:lnTo>
                        <a:pt x="0" y="0"/>
                      </a:lnTo>
                      <a:lnTo>
                        <a:pt x="45" y="78"/>
                      </a:lnTo>
                      <a:lnTo>
                        <a:pt x="94"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 name="Freeform 248"/>
                <p:cNvSpPr>
                  <a:spLocks/>
                </p:cNvSpPr>
                <p:nvPr/>
              </p:nvSpPr>
              <p:spPr bwMode="gray">
                <a:xfrm>
                  <a:off x="2535" y="2988"/>
                  <a:ext cx="136" cy="61"/>
                </a:xfrm>
                <a:custGeom>
                  <a:avLst/>
                  <a:gdLst>
                    <a:gd name="T0" fmla="*/ 1952 w 93"/>
                    <a:gd name="T1" fmla="*/ 0 h 37"/>
                    <a:gd name="T2" fmla="*/ 4166 w 93"/>
                    <a:gd name="T3" fmla="*/ 5520 h 37"/>
                    <a:gd name="T4" fmla="*/ 0 w 93"/>
                    <a:gd name="T5" fmla="*/ 3439 h 37"/>
                    <a:gd name="T6" fmla="*/ 1952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2" name="Line 249"/>
                <p:cNvSpPr>
                  <a:spLocks noChangeShapeType="1"/>
                </p:cNvSpPr>
                <p:nvPr/>
              </p:nvSpPr>
              <p:spPr bwMode="gray">
                <a:xfrm flipH="1" flipV="1">
                  <a:off x="1845" y="2050"/>
                  <a:ext cx="137" cy="1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3" name="Line 250"/>
                <p:cNvSpPr>
                  <a:spLocks noChangeShapeType="1"/>
                </p:cNvSpPr>
                <p:nvPr/>
              </p:nvSpPr>
              <p:spPr bwMode="gray">
                <a:xfrm flipV="1">
                  <a:off x="2535" y="2988"/>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4" name="Freeform 251"/>
                <p:cNvSpPr>
                  <a:spLocks/>
                </p:cNvSpPr>
                <p:nvPr/>
              </p:nvSpPr>
              <p:spPr bwMode="gray">
                <a:xfrm>
                  <a:off x="948" y="1641"/>
                  <a:ext cx="137" cy="303"/>
                </a:xfrm>
                <a:custGeom>
                  <a:avLst/>
                  <a:gdLst>
                    <a:gd name="T0" fmla="*/ 0 w 94"/>
                    <a:gd name="T1" fmla="*/ 27003 h 184"/>
                    <a:gd name="T2" fmla="*/ 4066 w 94"/>
                    <a:gd name="T3" fmla="*/ 7458 h 184"/>
                    <a:gd name="T4" fmla="*/ 2099 w 94"/>
                    <a:gd name="T5" fmla="*/ 0 h 184"/>
                    <a:gd name="T6" fmla="*/ 0 w 94"/>
                    <a:gd name="T7" fmla="*/ 27003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0" y="184"/>
                      </a:moveTo>
                      <a:lnTo>
                        <a:pt x="94" y="51"/>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5" name="Freeform 252"/>
                <p:cNvSpPr>
                  <a:spLocks/>
                </p:cNvSpPr>
                <p:nvPr/>
              </p:nvSpPr>
              <p:spPr bwMode="gray">
                <a:xfrm>
                  <a:off x="1019" y="1384"/>
                  <a:ext cx="138" cy="341"/>
                </a:xfrm>
                <a:custGeom>
                  <a:avLst/>
                  <a:gdLst>
                    <a:gd name="T0" fmla="*/ 2082 w 94"/>
                    <a:gd name="T1" fmla="*/ 30476 h 207"/>
                    <a:gd name="T2" fmla="*/ 0 w 94"/>
                    <a:gd name="T3" fmla="*/ 22939 h 207"/>
                    <a:gd name="T4" fmla="*/ 4379 w 94"/>
                    <a:gd name="T5" fmla="*/ 0 h 207"/>
                    <a:gd name="T6" fmla="*/ 2082 w 94"/>
                    <a:gd name="T7" fmla="*/ 30476 h 207"/>
                    <a:gd name="T8" fmla="*/ 0 60000 65536"/>
                    <a:gd name="T9" fmla="*/ 0 60000 65536"/>
                    <a:gd name="T10" fmla="*/ 0 60000 65536"/>
                    <a:gd name="T11" fmla="*/ 0 60000 65536"/>
                    <a:gd name="T12" fmla="*/ 0 w 94"/>
                    <a:gd name="T13" fmla="*/ 0 h 207"/>
                    <a:gd name="T14" fmla="*/ 94 w 94"/>
                    <a:gd name="T15" fmla="*/ 207 h 207"/>
                  </a:gdLst>
                  <a:ahLst/>
                  <a:cxnLst>
                    <a:cxn ang="T8">
                      <a:pos x="T0" y="T1"/>
                    </a:cxn>
                    <a:cxn ang="T9">
                      <a:pos x="T2" y="T3"/>
                    </a:cxn>
                    <a:cxn ang="T10">
                      <a:pos x="T4" y="T5"/>
                    </a:cxn>
                    <a:cxn ang="T11">
                      <a:pos x="T6" y="T7"/>
                    </a:cxn>
                  </a:cxnLst>
                  <a:rect l="T12" t="T13" r="T14" b="T15"/>
                  <a:pathLst>
                    <a:path w="94" h="207">
                      <a:moveTo>
                        <a:pt x="45" y="207"/>
                      </a:moveTo>
                      <a:lnTo>
                        <a:pt x="0" y="156"/>
                      </a:lnTo>
                      <a:lnTo>
                        <a:pt x="94" y="0"/>
                      </a:lnTo>
                      <a:lnTo>
                        <a:pt x="45"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6" name="Line 253"/>
                <p:cNvSpPr>
                  <a:spLocks noChangeShapeType="1"/>
                </p:cNvSpPr>
                <p:nvPr/>
              </p:nvSpPr>
              <p:spPr bwMode="gray">
                <a:xfrm flipV="1">
                  <a:off x="980" y="1477"/>
                  <a:ext cx="127" cy="40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7" name="Line 254"/>
                <p:cNvSpPr>
                  <a:spLocks noChangeShapeType="1"/>
                </p:cNvSpPr>
                <p:nvPr/>
              </p:nvSpPr>
              <p:spPr bwMode="gray">
                <a:xfrm flipH="1">
                  <a:off x="1019" y="1384"/>
                  <a:ext cx="138" cy="25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8" name="Freeform 255"/>
                <p:cNvSpPr>
                  <a:spLocks/>
                </p:cNvSpPr>
                <p:nvPr/>
              </p:nvSpPr>
              <p:spPr bwMode="gray">
                <a:xfrm>
                  <a:off x="466" y="2881"/>
                  <a:ext cx="138" cy="168"/>
                </a:xfrm>
                <a:custGeom>
                  <a:avLst/>
                  <a:gdLst>
                    <a:gd name="T0" fmla="*/ 2082 w 94"/>
                    <a:gd name="T1" fmla="*/ 0 h 102"/>
                    <a:gd name="T2" fmla="*/ 4379 w 94"/>
                    <a:gd name="T3" fmla="*/ 14992 h 102"/>
                    <a:gd name="T4" fmla="*/ 0 w 94"/>
                    <a:gd name="T5" fmla="*/ 12956 h 102"/>
                    <a:gd name="T6" fmla="*/ 2082 w 94"/>
                    <a:gd name="T7" fmla="*/ 0 h 102"/>
                    <a:gd name="T8" fmla="*/ 0 60000 65536"/>
                    <a:gd name="T9" fmla="*/ 0 60000 65536"/>
                    <a:gd name="T10" fmla="*/ 0 60000 65536"/>
                    <a:gd name="T11" fmla="*/ 0 60000 65536"/>
                    <a:gd name="T12" fmla="*/ 0 w 94"/>
                    <a:gd name="T13" fmla="*/ 0 h 102"/>
                    <a:gd name="T14" fmla="*/ 94 w 94"/>
                    <a:gd name="T15" fmla="*/ 102 h 102"/>
                  </a:gdLst>
                  <a:ahLst/>
                  <a:cxnLst>
                    <a:cxn ang="T8">
                      <a:pos x="T0" y="T1"/>
                    </a:cxn>
                    <a:cxn ang="T9">
                      <a:pos x="T2" y="T3"/>
                    </a:cxn>
                    <a:cxn ang="T10">
                      <a:pos x="T4" y="T5"/>
                    </a:cxn>
                    <a:cxn ang="T11">
                      <a:pos x="T6" y="T7"/>
                    </a:cxn>
                  </a:cxnLst>
                  <a:rect l="T12" t="T13" r="T14" b="T15"/>
                  <a:pathLst>
                    <a:path w="94" h="102">
                      <a:moveTo>
                        <a:pt x="45" y="0"/>
                      </a:moveTo>
                      <a:lnTo>
                        <a:pt x="94" y="102"/>
                      </a:lnTo>
                      <a:lnTo>
                        <a:pt x="0" y="8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9" name="Freeform 256"/>
                <p:cNvSpPr>
                  <a:spLocks/>
                </p:cNvSpPr>
                <p:nvPr/>
              </p:nvSpPr>
              <p:spPr bwMode="gray">
                <a:xfrm>
                  <a:off x="532" y="2693"/>
                  <a:ext cx="143" cy="356"/>
                </a:xfrm>
                <a:custGeom>
                  <a:avLst/>
                  <a:gdLst>
                    <a:gd name="T0" fmla="*/ 4294 w 98"/>
                    <a:gd name="T1" fmla="*/ 0 h 216"/>
                    <a:gd name="T2" fmla="*/ 0 w 98"/>
                    <a:gd name="T3" fmla="*/ 16882 h 216"/>
                    <a:gd name="T4" fmla="*/ 2151 w 98"/>
                    <a:gd name="T5" fmla="*/ 31948 h 216"/>
                    <a:gd name="T6" fmla="*/ 4294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98" y="0"/>
                      </a:moveTo>
                      <a:lnTo>
                        <a:pt x="0" y="114"/>
                      </a:lnTo>
                      <a:lnTo>
                        <a:pt x="49" y="216"/>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0" name="Freeform 257"/>
                <p:cNvSpPr>
                  <a:spLocks/>
                </p:cNvSpPr>
                <p:nvPr/>
              </p:nvSpPr>
              <p:spPr bwMode="gray">
                <a:xfrm>
                  <a:off x="1911" y="2178"/>
                  <a:ext cx="136" cy="175"/>
                </a:xfrm>
                <a:custGeom>
                  <a:avLst/>
                  <a:gdLst>
                    <a:gd name="T0" fmla="*/ 2198 w 93"/>
                    <a:gd name="T1" fmla="*/ 4167 h 106"/>
                    <a:gd name="T2" fmla="*/ 4166 w 93"/>
                    <a:gd name="T3" fmla="*/ 15933 h 106"/>
                    <a:gd name="T4" fmla="*/ 0 w 93"/>
                    <a:gd name="T5" fmla="*/ 0 h 106"/>
                    <a:gd name="T6" fmla="*/ 2198 w 93"/>
                    <a:gd name="T7" fmla="*/ 416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28"/>
                      </a:moveTo>
                      <a:lnTo>
                        <a:pt x="93" y="10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1" name="Freeform 258"/>
                <p:cNvSpPr>
                  <a:spLocks/>
                </p:cNvSpPr>
                <p:nvPr/>
              </p:nvSpPr>
              <p:spPr bwMode="gray">
                <a:xfrm>
                  <a:off x="1982" y="2224"/>
                  <a:ext cx="136" cy="204"/>
                </a:xfrm>
                <a:custGeom>
                  <a:avLst/>
                  <a:gdLst>
                    <a:gd name="T0" fmla="*/ 4166 w 93"/>
                    <a:gd name="T1" fmla="*/ 18042 h 124"/>
                    <a:gd name="T2" fmla="*/ 0 w 93"/>
                    <a:gd name="T3" fmla="*/ 0 h 124"/>
                    <a:gd name="T4" fmla="*/ 1952 w 93"/>
                    <a:gd name="T5" fmla="*/ 11319 h 124"/>
                    <a:gd name="T6" fmla="*/ 4166 w 93"/>
                    <a:gd name="T7" fmla="*/ 18042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2" name="Freeform 259"/>
                <p:cNvSpPr>
                  <a:spLocks/>
                </p:cNvSpPr>
                <p:nvPr/>
              </p:nvSpPr>
              <p:spPr bwMode="gray">
                <a:xfrm>
                  <a:off x="1157" y="1225"/>
                  <a:ext cx="135" cy="280"/>
                </a:xfrm>
                <a:custGeom>
                  <a:avLst/>
                  <a:gdLst>
                    <a:gd name="T0" fmla="*/ 0 w 93"/>
                    <a:gd name="T1" fmla="*/ 14293 h 170"/>
                    <a:gd name="T2" fmla="*/ 3873 w 93"/>
                    <a:gd name="T3" fmla="*/ 24955 h 170"/>
                    <a:gd name="T4" fmla="*/ 1838 w 93"/>
                    <a:gd name="T5" fmla="*/ 0 h 170"/>
                    <a:gd name="T6" fmla="*/ 0 w 93"/>
                    <a:gd name="T7" fmla="*/ 14293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97"/>
                      </a:moveTo>
                      <a:lnTo>
                        <a:pt x="93" y="170"/>
                      </a:lnTo>
                      <a:lnTo>
                        <a:pt x="44" y="0"/>
                      </a:lnTo>
                      <a:lnTo>
                        <a:pt x="0"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3" name="Line 260"/>
                <p:cNvSpPr>
                  <a:spLocks noChangeShapeType="1"/>
                </p:cNvSpPr>
                <p:nvPr/>
              </p:nvSpPr>
              <p:spPr bwMode="gray">
                <a:xfrm flipV="1">
                  <a:off x="466" y="2881"/>
                  <a:ext cx="66" cy="14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4" name="Line 261"/>
                <p:cNvSpPr>
                  <a:spLocks noChangeShapeType="1"/>
                </p:cNvSpPr>
                <p:nvPr/>
              </p:nvSpPr>
              <p:spPr bwMode="gray">
                <a:xfrm flipH="1">
                  <a:off x="532" y="2693"/>
                  <a:ext cx="143" cy="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5" name="Freeform 262"/>
                <p:cNvSpPr>
                  <a:spLocks/>
                </p:cNvSpPr>
                <p:nvPr/>
              </p:nvSpPr>
              <p:spPr bwMode="gray">
                <a:xfrm>
                  <a:off x="675" y="2504"/>
                  <a:ext cx="136" cy="189"/>
                </a:xfrm>
                <a:custGeom>
                  <a:avLst/>
                  <a:gdLst>
                    <a:gd name="T0" fmla="*/ 1952 w 93"/>
                    <a:gd name="T1" fmla="*/ 0 h 115"/>
                    <a:gd name="T2" fmla="*/ 4166 w 93"/>
                    <a:gd name="T3" fmla="*/ 0 h 115"/>
                    <a:gd name="T4" fmla="*/ 0 w 93"/>
                    <a:gd name="T5" fmla="*/ 16563 h 115"/>
                    <a:gd name="T6" fmla="*/ 1952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0"/>
                      </a:lnTo>
                      <a:lnTo>
                        <a:pt x="0" y="115"/>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6" name="Freeform 263"/>
                <p:cNvSpPr>
                  <a:spLocks/>
                </p:cNvSpPr>
                <p:nvPr/>
              </p:nvSpPr>
              <p:spPr bwMode="gray">
                <a:xfrm>
                  <a:off x="739" y="2247"/>
                  <a:ext cx="137" cy="257"/>
                </a:xfrm>
                <a:custGeom>
                  <a:avLst/>
                  <a:gdLst>
                    <a:gd name="T0" fmla="*/ 4066 w 94"/>
                    <a:gd name="T1" fmla="*/ 0 h 156"/>
                    <a:gd name="T2" fmla="*/ 0 w 94"/>
                    <a:gd name="T3" fmla="*/ 22947 h 156"/>
                    <a:gd name="T4" fmla="*/ 2099 w 94"/>
                    <a:gd name="T5" fmla="*/ 22947 h 156"/>
                    <a:gd name="T6" fmla="*/ 4066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0"/>
                      </a:moveTo>
                      <a:lnTo>
                        <a:pt x="0" y="156"/>
                      </a:lnTo>
                      <a:lnTo>
                        <a:pt x="49" y="15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7" name="Line 264"/>
                <p:cNvSpPr>
                  <a:spLocks noChangeShapeType="1"/>
                </p:cNvSpPr>
                <p:nvPr/>
              </p:nvSpPr>
              <p:spPr bwMode="gray">
                <a:xfrm flipH="1" flipV="1">
                  <a:off x="1982" y="2224"/>
                  <a:ext cx="136" cy="2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 name="Line 265"/>
                <p:cNvSpPr>
                  <a:spLocks noChangeShapeType="1"/>
                </p:cNvSpPr>
                <p:nvPr/>
              </p:nvSpPr>
              <p:spPr bwMode="gray">
                <a:xfrm>
                  <a:off x="1911" y="2178"/>
                  <a:ext cx="71"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 name="Line 266"/>
                <p:cNvSpPr>
                  <a:spLocks noChangeShapeType="1"/>
                </p:cNvSpPr>
                <p:nvPr/>
              </p:nvSpPr>
              <p:spPr bwMode="gray">
                <a:xfrm flipH="1" flipV="1">
                  <a:off x="1221" y="1225"/>
                  <a:ext cx="19" cy="2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 name="Line 267"/>
                <p:cNvSpPr>
                  <a:spLocks noChangeShapeType="1"/>
                </p:cNvSpPr>
                <p:nvPr/>
              </p:nvSpPr>
              <p:spPr bwMode="gray">
                <a:xfrm flipV="1">
                  <a:off x="675" y="2504"/>
                  <a:ext cx="64" cy="1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 name="Line 268"/>
                <p:cNvSpPr>
                  <a:spLocks noChangeShapeType="1"/>
                </p:cNvSpPr>
                <p:nvPr/>
              </p:nvSpPr>
              <p:spPr bwMode="gray">
                <a:xfrm flipH="1">
                  <a:off x="739" y="2247"/>
                  <a:ext cx="137" cy="25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 name="Freeform 269"/>
                <p:cNvSpPr>
                  <a:spLocks/>
                </p:cNvSpPr>
                <p:nvPr/>
              </p:nvSpPr>
              <p:spPr bwMode="gray">
                <a:xfrm>
                  <a:off x="2047" y="2353"/>
                  <a:ext cx="143" cy="204"/>
                </a:xfrm>
                <a:custGeom>
                  <a:avLst/>
                  <a:gdLst>
                    <a:gd name="T0" fmla="*/ 2151 w 98"/>
                    <a:gd name="T1" fmla="*/ 6724 h 124"/>
                    <a:gd name="T2" fmla="*/ 4294 w 98"/>
                    <a:gd name="T3" fmla="*/ 18042 h 124"/>
                    <a:gd name="T4" fmla="*/ 0 w 98"/>
                    <a:gd name="T5" fmla="*/ 0 h 124"/>
                    <a:gd name="T6" fmla="*/ 2151 w 98"/>
                    <a:gd name="T7" fmla="*/ 6724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49" y="46"/>
                      </a:moveTo>
                      <a:lnTo>
                        <a:pt x="98"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3" name="Freeform 270"/>
                <p:cNvSpPr>
                  <a:spLocks/>
                </p:cNvSpPr>
                <p:nvPr/>
              </p:nvSpPr>
              <p:spPr bwMode="gray">
                <a:xfrm>
                  <a:off x="2118" y="2428"/>
                  <a:ext cx="137" cy="173"/>
                </a:xfrm>
                <a:custGeom>
                  <a:avLst/>
                  <a:gdLst>
                    <a:gd name="T0" fmla="*/ 4066 w 94"/>
                    <a:gd name="T1" fmla="*/ 15484 h 105"/>
                    <a:gd name="T2" fmla="*/ 0 w 94"/>
                    <a:gd name="T3" fmla="*/ 0 h 105"/>
                    <a:gd name="T4" fmla="*/ 2099 w 94"/>
                    <a:gd name="T5" fmla="*/ 11561 h 105"/>
                    <a:gd name="T6" fmla="*/ 4066 w 94"/>
                    <a:gd name="T7" fmla="*/ 15484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94" y="105"/>
                      </a:moveTo>
                      <a:lnTo>
                        <a:pt x="0" y="0"/>
                      </a:lnTo>
                      <a:lnTo>
                        <a:pt x="49" y="78"/>
                      </a:lnTo>
                      <a:lnTo>
                        <a:pt x="94" y="10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4" name="Line 271"/>
                <p:cNvSpPr>
                  <a:spLocks noChangeShapeType="1"/>
                </p:cNvSpPr>
                <p:nvPr/>
              </p:nvSpPr>
              <p:spPr bwMode="gray">
                <a:xfrm flipH="1" flipV="1">
                  <a:off x="2118" y="2428"/>
                  <a:ext cx="137" cy="17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5" name="Line 272"/>
                <p:cNvSpPr>
                  <a:spLocks noChangeShapeType="1"/>
                </p:cNvSpPr>
                <p:nvPr/>
              </p:nvSpPr>
              <p:spPr bwMode="gray">
                <a:xfrm>
                  <a:off x="2047" y="2353"/>
                  <a:ext cx="71" cy="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6" name="Freeform 273"/>
                <p:cNvSpPr>
                  <a:spLocks/>
                </p:cNvSpPr>
                <p:nvPr/>
              </p:nvSpPr>
              <p:spPr bwMode="gray">
                <a:xfrm>
                  <a:off x="2190" y="2557"/>
                  <a:ext cx="137" cy="151"/>
                </a:xfrm>
                <a:custGeom>
                  <a:avLst/>
                  <a:gdLst>
                    <a:gd name="T0" fmla="*/ 1954 w 94"/>
                    <a:gd name="T1" fmla="*/ 3790 h 92"/>
                    <a:gd name="T2" fmla="*/ 4066 w 94"/>
                    <a:gd name="T3" fmla="*/ 13057 h 92"/>
                    <a:gd name="T4" fmla="*/ 0 w 94"/>
                    <a:gd name="T5" fmla="*/ 0 h 92"/>
                    <a:gd name="T6" fmla="*/ 1954 w 94"/>
                    <a:gd name="T7" fmla="*/ 3790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27"/>
                      </a:moveTo>
                      <a:lnTo>
                        <a:pt x="94" y="92"/>
                      </a:lnTo>
                      <a:lnTo>
                        <a:pt x="0" y="0"/>
                      </a:lnTo>
                      <a:lnTo>
                        <a:pt x="45" y="2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7" name="Freeform 274"/>
                <p:cNvSpPr>
                  <a:spLocks/>
                </p:cNvSpPr>
                <p:nvPr/>
              </p:nvSpPr>
              <p:spPr bwMode="gray">
                <a:xfrm>
                  <a:off x="2255" y="2601"/>
                  <a:ext cx="136" cy="107"/>
                </a:xfrm>
                <a:custGeom>
                  <a:avLst/>
                  <a:gdLst>
                    <a:gd name="T0" fmla="*/ 4166 w 93"/>
                    <a:gd name="T1" fmla="*/ 8160 h 65"/>
                    <a:gd name="T2" fmla="*/ 0 w 93"/>
                    <a:gd name="T3" fmla="*/ 0 h 65"/>
                    <a:gd name="T4" fmla="*/ 2198 w 93"/>
                    <a:gd name="T5" fmla="*/ 9487 h 65"/>
                    <a:gd name="T6" fmla="*/ 4166 w 93"/>
                    <a:gd name="T7" fmla="*/ 8160 h 65"/>
                    <a:gd name="T8" fmla="*/ 0 60000 65536"/>
                    <a:gd name="T9" fmla="*/ 0 60000 65536"/>
                    <a:gd name="T10" fmla="*/ 0 60000 65536"/>
                    <a:gd name="T11" fmla="*/ 0 60000 65536"/>
                    <a:gd name="T12" fmla="*/ 0 w 93"/>
                    <a:gd name="T13" fmla="*/ 0 h 65"/>
                    <a:gd name="T14" fmla="*/ 93 w 93"/>
                    <a:gd name="T15" fmla="*/ 65 h 65"/>
                  </a:gdLst>
                  <a:ahLst/>
                  <a:cxnLst>
                    <a:cxn ang="T8">
                      <a:pos x="T0" y="T1"/>
                    </a:cxn>
                    <a:cxn ang="T9">
                      <a:pos x="T2" y="T3"/>
                    </a:cxn>
                    <a:cxn ang="T10">
                      <a:pos x="T4" y="T5"/>
                    </a:cxn>
                    <a:cxn ang="T11">
                      <a:pos x="T6" y="T7"/>
                    </a:cxn>
                  </a:cxnLst>
                  <a:rect l="T12" t="T13" r="T14" b="T15"/>
                  <a:pathLst>
                    <a:path w="93" h="65">
                      <a:moveTo>
                        <a:pt x="93" y="56"/>
                      </a:moveTo>
                      <a:lnTo>
                        <a:pt x="0" y="0"/>
                      </a:lnTo>
                      <a:lnTo>
                        <a:pt x="49" y="65"/>
                      </a:lnTo>
                      <a:lnTo>
                        <a:pt x="93" y="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8" name="Line 275"/>
                <p:cNvSpPr>
                  <a:spLocks noChangeShapeType="1"/>
                </p:cNvSpPr>
                <p:nvPr/>
              </p:nvSpPr>
              <p:spPr bwMode="gray">
                <a:xfrm>
                  <a:off x="2255" y="2601"/>
                  <a:ext cx="6"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9" name="Freeform 276"/>
                <p:cNvSpPr>
                  <a:spLocks/>
                </p:cNvSpPr>
                <p:nvPr/>
              </p:nvSpPr>
              <p:spPr bwMode="gray">
                <a:xfrm>
                  <a:off x="876" y="1944"/>
                  <a:ext cx="143" cy="303"/>
                </a:xfrm>
                <a:custGeom>
                  <a:avLst/>
                  <a:gdLst>
                    <a:gd name="T0" fmla="*/ 0 w 98"/>
                    <a:gd name="T1" fmla="*/ 27003 h 184"/>
                    <a:gd name="T2" fmla="*/ 4294 w 98"/>
                    <a:gd name="T3" fmla="*/ 12222 h 184"/>
                    <a:gd name="T4" fmla="*/ 2151 w 98"/>
                    <a:gd name="T5" fmla="*/ 0 h 184"/>
                    <a:gd name="T6" fmla="*/ 0 w 98"/>
                    <a:gd name="T7" fmla="*/ 27003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0" y="184"/>
                      </a:moveTo>
                      <a:lnTo>
                        <a:pt x="98" y="83"/>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0" name="Freeform 277"/>
                <p:cNvSpPr>
                  <a:spLocks/>
                </p:cNvSpPr>
                <p:nvPr/>
              </p:nvSpPr>
              <p:spPr bwMode="gray">
                <a:xfrm>
                  <a:off x="948" y="1725"/>
                  <a:ext cx="137" cy="356"/>
                </a:xfrm>
                <a:custGeom>
                  <a:avLst/>
                  <a:gdLst>
                    <a:gd name="T0" fmla="*/ 4066 w 94"/>
                    <a:gd name="T1" fmla="*/ 0 h 216"/>
                    <a:gd name="T2" fmla="*/ 0 w 94"/>
                    <a:gd name="T3" fmla="*/ 19664 h 216"/>
                    <a:gd name="T4" fmla="*/ 2099 w 94"/>
                    <a:gd name="T5" fmla="*/ 31948 h 216"/>
                    <a:gd name="T6" fmla="*/ 4066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33"/>
                      </a:lnTo>
                      <a:lnTo>
                        <a:pt x="49"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1" name="Line 278"/>
                <p:cNvSpPr>
                  <a:spLocks noChangeShapeType="1"/>
                </p:cNvSpPr>
                <p:nvPr/>
              </p:nvSpPr>
              <p:spPr bwMode="gray">
                <a:xfrm flipH="1" flipV="1">
                  <a:off x="2255" y="2601"/>
                  <a:ext cx="136" cy="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2" name="Line 279"/>
                <p:cNvSpPr>
                  <a:spLocks noChangeShapeType="1"/>
                </p:cNvSpPr>
                <p:nvPr/>
              </p:nvSpPr>
              <p:spPr bwMode="gray">
                <a:xfrm>
                  <a:off x="2190" y="2557"/>
                  <a:ext cx="65" cy="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3" name="Line 280"/>
                <p:cNvSpPr>
                  <a:spLocks noChangeShapeType="1"/>
                </p:cNvSpPr>
                <p:nvPr/>
              </p:nvSpPr>
              <p:spPr bwMode="gray">
                <a:xfrm flipV="1">
                  <a:off x="876" y="1872"/>
                  <a:ext cx="112" cy="37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4" name="Line 281"/>
                <p:cNvSpPr>
                  <a:spLocks noChangeShapeType="1"/>
                </p:cNvSpPr>
                <p:nvPr/>
              </p:nvSpPr>
              <p:spPr bwMode="gray">
                <a:xfrm flipH="1">
                  <a:off x="948" y="1725"/>
                  <a:ext cx="137" cy="2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5" name="Freeform 282"/>
                <p:cNvSpPr>
                  <a:spLocks/>
                </p:cNvSpPr>
                <p:nvPr/>
              </p:nvSpPr>
              <p:spPr bwMode="gray">
                <a:xfrm>
                  <a:off x="2391" y="2693"/>
                  <a:ext cx="144" cy="371"/>
                </a:xfrm>
                <a:custGeom>
                  <a:avLst/>
                  <a:gdLst>
                    <a:gd name="T0" fmla="*/ 4185 w 99"/>
                    <a:gd name="T1" fmla="*/ 29983 h 225"/>
                    <a:gd name="T2" fmla="*/ 0 w 99"/>
                    <a:gd name="T3" fmla="*/ 0 h 225"/>
                    <a:gd name="T4" fmla="*/ 2065 w 99"/>
                    <a:gd name="T5" fmla="*/ 33448 h 225"/>
                    <a:gd name="T6" fmla="*/ 4185 w 99"/>
                    <a:gd name="T7" fmla="*/ 29983 h 225"/>
                    <a:gd name="T8" fmla="*/ 0 60000 65536"/>
                    <a:gd name="T9" fmla="*/ 0 60000 65536"/>
                    <a:gd name="T10" fmla="*/ 0 60000 65536"/>
                    <a:gd name="T11" fmla="*/ 0 60000 65536"/>
                    <a:gd name="T12" fmla="*/ 0 w 99"/>
                    <a:gd name="T13" fmla="*/ 0 h 225"/>
                    <a:gd name="T14" fmla="*/ 99 w 99"/>
                    <a:gd name="T15" fmla="*/ 225 h 225"/>
                  </a:gdLst>
                  <a:ahLst/>
                  <a:cxnLst>
                    <a:cxn ang="T8">
                      <a:pos x="T0" y="T1"/>
                    </a:cxn>
                    <a:cxn ang="T9">
                      <a:pos x="T2" y="T3"/>
                    </a:cxn>
                    <a:cxn ang="T10">
                      <a:pos x="T4" y="T5"/>
                    </a:cxn>
                    <a:cxn ang="T11">
                      <a:pos x="T6" y="T7"/>
                    </a:cxn>
                  </a:cxnLst>
                  <a:rect l="T12" t="T13" r="T14" b="T15"/>
                  <a:pathLst>
                    <a:path w="99" h="225">
                      <a:moveTo>
                        <a:pt x="99" y="202"/>
                      </a:moveTo>
                      <a:lnTo>
                        <a:pt x="0" y="0"/>
                      </a:lnTo>
                      <a:lnTo>
                        <a:pt x="49" y="225"/>
                      </a:lnTo>
                      <a:lnTo>
                        <a:pt x="99" y="20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6" name="Line 283"/>
                <p:cNvSpPr>
                  <a:spLocks noChangeShapeType="1"/>
                </p:cNvSpPr>
                <p:nvPr/>
              </p:nvSpPr>
              <p:spPr bwMode="gray">
                <a:xfrm>
                  <a:off x="2391" y="2693"/>
                  <a:ext cx="7" cy="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7" name="Freeform 284"/>
                <p:cNvSpPr>
                  <a:spLocks/>
                </p:cNvSpPr>
                <p:nvPr/>
              </p:nvSpPr>
              <p:spPr bwMode="gray">
                <a:xfrm>
                  <a:off x="2462" y="3026"/>
                  <a:ext cx="138" cy="59"/>
                </a:xfrm>
                <a:custGeom>
                  <a:avLst/>
                  <a:gdLst>
                    <a:gd name="T0" fmla="*/ 2303 w 94"/>
                    <a:gd name="T1" fmla="*/ 0 h 36"/>
                    <a:gd name="T2" fmla="*/ 4379 w 94"/>
                    <a:gd name="T3" fmla="*/ 5058 h 36"/>
                    <a:gd name="T4" fmla="*/ 0 w 94"/>
                    <a:gd name="T5" fmla="*/ 3240 h 36"/>
                    <a:gd name="T6" fmla="*/ 2303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50" y="0"/>
                      </a:moveTo>
                      <a:lnTo>
                        <a:pt x="94" y="36"/>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8" name="Freeform 285"/>
                <p:cNvSpPr>
                  <a:spLocks/>
                </p:cNvSpPr>
                <p:nvPr/>
              </p:nvSpPr>
              <p:spPr bwMode="gray">
                <a:xfrm>
                  <a:off x="2535" y="3026"/>
                  <a:ext cx="136" cy="59"/>
                </a:xfrm>
                <a:custGeom>
                  <a:avLst/>
                  <a:gdLst>
                    <a:gd name="T0" fmla="*/ 4166 w 93"/>
                    <a:gd name="T1" fmla="*/ 1977 h 36"/>
                    <a:gd name="T2" fmla="*/ 0 w 93"/>
                    <a:gd name="T3" fmla="*/ 0 h 36"/>
                    <a:gd name="T4" fmla="*/ 1952 w 93"/>
                    <a:gd name="T5" fmla="*/ 5058 h 36"/>
                    <a:gd name="T6" fmla="*/ 4166 w 93"/>
                    <a:gd name="T7" fmla="*/ 197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4"/>
                      </a:moveTo>
                      <a:lnTo>
                        <a:pt x="0" y="0"/>
                      </a:lnTo>
                      <a:lnTo>
                        <a:pt x="44" y="36"/>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9" name="Freeform 286"/>
                <p:cNvSpPr>
                  <a:spLocks/>
                </p:cNvSpPr>
                <p:nvPr/>
              </p:nvSpPr>
              <p:spPr bwMode="gray">
                <a:xfrm>
                  <a:off x="395" y="3026"/>
                  <a:ext cx="137" cy="59"/>
                </a:xfrm>
                <a:custGeom>
                  <a:avLst/>
                  <a:gdLst>
                    <a:gd name="T0" fmla="*/ 2099 w 94"/>
                    <a:gd name="T1" fmla="*/ 0 h 36"/>
                    <a:gd name="T2" fmla="*/ 4066 w 94"/>
                    <a:gd name="T3" fmla="*/ 5058 h 36"/>
                    <a:gd name="T4" fmla="*/ 0 w 94"/>
                    <a:gd name="T5" fmla="*/ 3240 h 36"/>
                    <a:gd name="T6" fmla="*/ 2099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49" y="0"/>
                      </a:moveTo>
                      <a:lnTo>
                        <a:pt x="94"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0" name="Freeform 287"/>
                <p:cNvSpPr>
                  <a:spLocks/>
                </p:cNvSpPr>
                <p:nvPr/>
              </p:nvSpPr>
              <p:spPr bwMode="gray">
                <a:xfrm>
                  <a:off x="466" y="3026"/>
                  <a:ext cx="138" cy="59"/>
                </a:xfrm>
                <a:custGeom>
                  <a:avLst/>
                  <a:gdLst>
                    <a:gd name="T0" fmla="*/ 4379 w 94"/>
                    <a:gd name="T1" fmla="*/ 1977 h 36"/>
                    <a:gd name="T2" fmla="*/ 0 w 94"/>
                    <a:gd name="T3" fmla="*/ 0 h 36"/>
                    <a:gd name="T4" fmla="*/ 2082 w 94"/>
                    <a:gd name="T5" fmla="*/ 5058 h 36"/>
                    <a:gd name="T6" fmla="*/ 4379 w 94"/>
                    <a:gd name="T7" fmla="*/ 197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4"/>
                      </a:moveTo>
                      <a:lnTo>
                        <a:pt x="0" y="0"/>
                      </a:lnTo>
                      <a:lnTo>
                        <a:pt x="45" y="36"/>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1" name="Freeform 288"/>
                <p:cNvSpPr>
                  <a:spLocks/>
                </p:cNvSpPr>
                <p:nvPr/>
              </p:nvSpPr>
              <p:spPr bwMode="gray">
                <a:xfrm>
                  <a:off x="604" y="2693"/>
                  <a:ext cx="135" cy="356"/>
                </a:xfrm>
                <a:custGeom>
                  <a:avLst/>
                  <a:gdLst>
                    <a:gd name="T0" fmla="*/ 2038 w 93"/>
                    <a:gd name="T1" fmla="*/ 0 h 216"/>
                    <a:gd name="T2" fmla="*/ 3873 w 93"/>
                    <a:gd name="T3" fmla="*/ 8722 h 216"/>
                    <a:gd name="T4" fmla="*/ 0 w 93"/>
                    <a:gd name="T5" fmla="*/ 31948 h 216"/>
                    <a:gd name="T6" fmla="*/ 2038 w 93"/>
                    <a:gd name="T7" fmla="*/ 0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49" y="0"/>
                      </a:moveTo>
                      <a:lnTo>
                        <a:pt x="93" y="59"/>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2" name="Freeform 289"/>
                <p:cNvSpPr>
                  <a:spLocks/>
                </p:cNvSpPr>
                <p:nvPr/>
              </p:nvSpPr>
              <p:spPr bwMode="gray">
                <a:xfrm>
                  <a:off x="675" y="2504"/>
                  <a:ext cx="136" cy="286"/>
                </a:xfrm>
                <a:custGeom>
                  <a:avLst/>
                  <a:gdLst>
                    <a:gd name="T0" fmla="*/ 4166 w 93"/>
                    <a:gd name="T1" fmla="*/ 0 h 174"/>
                    <a:gd name="T2" fmla="*/ 0 w 93"/>
                    <a:gd name="T3" fmla="*/ 16570 h 174"/>
                    <a:gd name="T4" fmla="*/ 1952 w 93"/>
                    <a:gd name="T5" fmla="*/ 25063 h 174"/>
                    <a:gd name="T6" fmla="*/ 4166 w 93"/>
                    <a:gd name="T7" fmla="*/ 0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0"/>
                      </a:moveTo>
                      <a:lnTo>
                        <a:pt x="0" y="115"/>
                      </a:lnTo>
                      <a:lnTo>
                        <a:pt x="44" y="174"/>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3" name="Freeform 290"/>
                <p:cNvSpPr>
                  <a:spLocks/>
                </p:cNvSpPr>
                <p:nvPr/>
              </p:nvSpPr>
              <p:spPr bwMode="gray">
                <a:xfrm>
                  <a:off x="2327" y="2693"/>
                  <a:ext cx="135" cy="371"/>
                </a:xfrm>
                <a:custGeom>
                  <a:avLst/>
                  <a:gdLst>
                    <a:gd name="T0" fmla="*/ 1838 w 93"/>
                    <a:gd name="T1" fmla="*/ 0 h 225"/>
                    <a:gd name="T2" fmla="*/ 3873 w 93"/>
                    <a:gd name="T3" fmla="*/ 33448 h 225"/>
                    <a:gd name="T4" fmla="*/ 0 w 93"/>
                    <a:gd name="T5" fmla="*/ 1367 h 225"/>
                    <a:gd name="T6" fmla="*/ 1838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4" y="0"/>
                      </a:moveTo>
                      <a:lnTo>
                        <a:pt x="93" y="225"/>
                      </a:lnTo>
                      <a:lnTo>
                        <a:pt x="0" y="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4" name="Freeform 291"/>
                <p:cNvSpPr>
                  <a:spLocks/>
                </p:cNvSpPr>
                <p:nvPr/>
              </p:nvSpPr>
              <p:spPr bwMode="gray">
                <a:xfrm>
                  <a:off x="1085" y="1384"/>
                  <a:ext cx="136" cy="371"/>
                </a:xfrm>
                <a:custGeom>
                  <a:avLst/>
                  <a:gdLst>
                    <a:gd name="T0" fmla="*/ 0 w 93"/>
                    <a:gd name="T1" fmla="*/ 30725 h 225"/>
                    <a:gd name="T2" fmla="*/ 4166 w 93"/>
                    <a:gd name="T3" fmla="*/ 33448 h 225"/>
                    <a:gd name="T4" fmla="*/ 2198 w 93"/>
                    <a:gd name="T5" fmla="*/ 0 h 225"/>
                    <a:gd name="T6" fmla="*/ 0 w 93"/>
                    <a:gd name="T7" fmla="*/ 30725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07"/>
                      </a:moveTo>
                      <a:lnTo>
                        <a:pt x="93" y="225"/>
                      </a:lnTo>
                      <a:lnTo>
                        <a:pt x="49" y="0"/>
                      </a:lnTo>
                      <a:lnTo>
                        <a:pt x="0"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5" name="Freeform 292"/>
                <p:cNvSpPr>
                  <a:spLocks/>
                </p:cNvSpPr>
                <p:nvPr/>
              </p:nvSpPr>
              <p:spPr bwMode="gray">
                <a:xfrm>
                  <a:off x="1157" y="1384"/>
                  <a:ext cx="135" cy="371"/>
                </a:xfrm>
                <a:custGeom>
                  <a:avLst/>
                  <a:gdLst>
                    <a:gd name="T0" fmla="*/ 3873 w 93"/>
                    <a:gd name="T1" fmla="*/ 10813 h 225"/>
                    <a:gd name="T2" fmla="*/ 0 w 93"/>
                    <a:gd name="T3" fmla="*/ 0 h 225"/>
                    <a:gd name="T4" fmla="*/ 1838 w 93"/>
                    <a:gd name="T5" fmla="*/ 33448 h 225"/>
                    <a:gd name="T6" fmla="*/ 3873 w 93"/>
                    <a:gd name="T7" fmla="*/ 10813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73"/>
                      </a:moveTo>
                      <a:lnTo>
                        <a:pt x="0" y="0"/>
                      </a:lnTo>
                      <a:lnTo>
                        <a:pt x="44" y="225"/>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6" name="Freeform 293"/>
                <p:cNvSpPr>
                  <a:spLocks/>
                </p:cNvSpPr>
                <p:nvPr/>
              </p:nvSpPr>
              <p:spPr bwMode="gray">
                <a:xfrm>
                  <a:off x="1702" y="2020"/>
                  <a:ext cx="143" cy="181"/>
                </a:xfrm>
                <a:custGeom>
                  <a:avLst/>
                  <a:gdLst>
                    <a:gd name="T0" fmla="*/ 2151 w 98"/>
                    <a:gd name="T1" fmla="*/ 0 h 110"/>
                    <a:gd name="T2" fmla="*/ 4294 w 98"/>
                    <a:gd name="T3" fmla="*/ 15994 h 110"/>
                    <a:gd name="T4" fmla="*/ 0 w 98"/>
                    <a:gd name="T5" fmla="*/ 2058 h 110"/>
                    <a:gd name="T6" fmla="*/ 2151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7" name="Freeform 294"/>
                <p:cNvSpPr>
                  <a:spLocks/>
                </p:cNvSpPr>
                <p:nvPr/>
              </p:nvSpPr>
              <p:spPr bwMode="gray">
                <a:xfrm>
                  <a:off x="1774" y="2020"/>
                  <a:ext cx="137" cy="181"/>
                </a:xfrm>
                <a:custGeom>
                  <a:avLst/>
                  <a:gdLst>
                    <a:gd name="T0" fmla="*/ 4066 w 94"/>
                    <a:gd name="T1" fmla="*/ 13968 h 110"/>
                    <a:gd name="T2" fmla="*/ 0 w 94"/>
                    <a:gd name="T3" fmla="*/ 0 h 110"/>
                    <a:gd name="T4" fmla="*/ 2099 w 94"/>
                    <a:gd name="T5" fmla="*/ 15994 h 110"/>
                    <a:gd name="T6" fmla="*/ 4066 w 94"/>
                    <a:gd name="T7" fmla="*/ 13968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96"/>
                      </a:moveTo>
                      <a:lnTo>
                        <a:pt x="0" y="0"/>
                      </a:lnTo>
                      <a:lnTo>
                        <a:pt x="49" y="110"/>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8" name="Line 295"/>
                <p:cNvSpPr>
                  <a:spLocks noChangeShapeType="1"/>
                </p:cNvSpPr>
                <p:nvPr/>
              </p:nvSpPr>
              <p:spPr bwMode="gray">
                <a:xfrm flipH="1" flipV="1">
                  <a:off x="2391" y="2693"/>
                  <a:ext cx="144" cy="33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9" name="Line 296"/>
                <p:cNvSpPr>
                  <a:spLocks noChangeShapeType="1"/>
                </p:cNvSpPr>
                <p:nvPr/>
              </p:nvSpPr>
              <p:spPr bwMode="gray">
                <a:xfrm flipH="1" flipV="1">
                  <a:off x="2535" y="3026"/>
                  <a:ext cx="13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0" name="Line 297"/>
                <p:cNvSpPr>
                  <a:spLocks noChangeShapeType="1"/>
                </p:cNvSpPr>
                <p:nvPr/>
              </p:nvSpPr>
              <p:spPr bwMode="gray">
                <a:xfrm flipV="1">
                  <a:off x="2462" y="3026"/>
                  <a:ext cx="73"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1" name="Line 298"/>
                <p:cNvSpPr>
                  <a:spLocks noChangeShapeType="1"/>
                </p:cNvSpPr>
                <p:nvPr/>
              </p:nvSpPr>
              <p:spPr bwMode="gray">
                <a:xfrm flipH="1" flipV="1">
                  <a:off x="466" y="3026"/>
                  <a:ext cx="138"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2" name="Line 299"/>
                <p:cNvSpPr>
                  <a:spLocks noChangeShapeType="1"/>
                </p:cNvSpPr>
                <p:nvPr/>
              </p:nvSpPr>
              <p:spPr bwMode="gray">
                <a:xfrm flipV="1">
                  <a:off x="395" y="3026"/>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3" name="Line 300"/>
                <p:cNvSpPr>
                  <a:spLocks noChangeShapeType="1"/>
                </p:cNvSpPr>
                <p:nvPr/>
              </p:nvSpPr>
              <p:spPr bwMode="gray">
                <a:xfrm flipV="1">
                  <a:off x="604" y="2693"/>
                  <a:ext cx="71" cy="3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4" name="Line 301"/>
                <p:cNvSpPr>
                  <a:spLocks noChangeShapeType="1"/>
                </p:cNvSpPr>
                <p:nvPr/>
              </p:nvSpPr>
              <p:spPr bwMode="gray">
                <a:xfrm flipH="1">
                  <a:off x="675" y="2504"/>
                  <a:ext cx="136" cy="1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5" name="Line 302"/>
                <p:cNvSpPr>
                  <a:spLocks noChangeShapeType="1"/>
                </p:cNvSpPr>
                <p:nvPr/>
              </p:nvSpPr>
              <p:spPr bwMode="gray">
                <a:xfrm flipV="1">
                  <a:off x="2327" y="2693"/>
                  <a:ext cx="64"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6" name="Line 303"/>
                <p:cNvSpPr>
                  <a:spLocks noChangeShapeType="1"/>
                </p:cNvSpPr>
                <p:nvPr/>
              </p:nvSpPr>
              <p:spPr bwMode="gray">
                <a:xfrm flipH="1" flipV="1">
                  <a:off x="1157" y="1384"/>
                  <a:ext cx="81" cy="7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7" name="Line 304"/>
                <p:cNvSpPr>
                  <a:spLocks noChangeShapeType="1"/>
                </p:cNvSpPr>
                <p:nvPr/>
              </p:nvSpPr>
              <p:spPr bwMode="gray">
                <a:xfrm flipV="1">
                  <a:off x="1085" y="1416"/>
                  <a:ext cx="100" cy="30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8" name="Line 305"/>
                <p:cNvSpPr>
                  <a:spLocks noChangeShapeType="1"/>
                </p:cNvSpPr>
                <p:nvPr/>
              </p:nvSpPr>
              <p:spPr bwMode="gray">
                <a:xfrm flipH="1" flipV="1">
                  <a:off x="1774" y="2020"/>
                  <a:ext cx="137" cy="15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9" name="Freeform 306"/>
                <p:cNvSpPr>
                  <a:spLocks/>
                </p:cNvSpPr>
                <p:nvPr/>
              </p:nvSpPr>
              <p:spPr bwMode="gray">
                <a:xfrm>
                  <a:off x="811" y="2247"/>
                  <a:ext cx="137" cy="257"/>
                </a:xfrm>
                <a:custGeom>
                  <a:avLst/>
                  <a:gdLst>
                    <a:gd name="T0" fmla="*/ 1954 w 94"/>
                    <a:gd name="T1" fmla="*/ 0 h 156"/>
                    <a:gd name="T2" fmla="*/ 4066 w 94"/>
                    <a:gd name="T3" fmla="*/ 11549 h 156"/>
                    <a:gd name="T4" fmla="*/ 0 w 94"/>
                    <a:gd name="T5" fmla="*/ 22947 h 156"/>
                    <a:gd name="T6" fmla="*/ 1954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0"/>
                      </a:moveTo>
                      <a:lnTo>
                        <a:pt x="94" y="78"/>
                      </a:lnTo>
                      <a:lnTo>
                        <a:pt x="0" y="15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0" name="Freeform 307"/>
                <p:cNvSpPr>
                  <a:spLocks/>
                </p:cNvSpPr>
                <p:nvPr/>
              </p:nvSpPr>
              <p:spPr bwMode="gray">
                <a:xfrm>
                  <a:off x="876" y="2081"/>
                  <a:ext cx="143" cy="295"/>
                </a:xfrm>
                <a:custGeom>
                  <a:avLst/>
                  <a:gdLst>
                    <a:gd name="T0" fmla="*/ 4294 w 98"/>
                    <a:gd name="T1" fmla="*/ 0 h 179"/>
                    <a:gd name="T2" fmla="*/ 0 w 98"/>
                    <a:gd name="T3" fmla="*/ 14933 h 179"/>
                    <a:gd name="T4" fmla="*/ 2151 w 98"/>
                    <a:gd name="T5" fmla="*/ 26441 h 179"/>
                    <a:gd name="T6" fmla="*/ 4294 w 98"/>
                    <a:gd name="T7" fmla="*/ 0 h 179"/>
                    <a:gd name="T8" fmla="*/ 0 60000 65536"/>
                    <a:gd name="T9" fmla="*/ 0 60000 65536"/>
                    <a:gd name="T10" fmla="*/ 0 60000 65536"/>
                    <a:gd name="T11" fmla="*/ 0 60000 65536"/>
                    <a:gd name="T12" fmla="*/ 0 w 98"/>
                    <a:gd name="T13" fmla="*/ 0 h 179"/>
                    <a:gd name="T14" fmla="*/ 98 w 98"/>
                    <a:gd name="T15" fmla="*/ 179 h 179"/>
                  </a:gdLst>
                  <a:ahLst/>
                  <a:cxnLst>
                    <a:cxn ang="T8">
                      <a:pos x="T0" y="T1"/>
                    </a:cxn>
                    <a:cxn ang="T9">
                      <a:pos x="T2" y="T3"/>
                    </a:cxn>
                    <a:cxn ang="T10">
                      <a:pos x="T4" y="T5"/>
                    </a:cxn>
                    <a:cxn ang="T11">
                      <a:pos x="T6" y="T7"/>
                    </a:cxn>
                  </a:cxnLst>
                  <a:rect l="T12" t="T13" r="T14" b="T15"/>
                  <a:pathLst>
                    <a:path w="98" h="179">
                      <a:moveTo>
                        <a:pt x="98" y="0"/>
                      </a:moveTo>
                      <a:lnTo>
                        <a:pt x="0" y="101"/>
                      </a:lnTo>
                      <a:lnTo>
                        <a:pt x="49" y="17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1" name="Line 308"/>
                <p:cNvSpPr>
                  <a:spLocks noChangeShapeType="1"/>
                </p:cNvSpPr>
                <p:nvPr/>
              </p:nvSpPr>
              <p:spPr bwMode="gray">
                <a:xfrm flipV="1">
                  <a:off x="811" y="2247"/>
                  <a:ext cx="65" cy="25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2" name="Line 309"/>
                <p:cNvSpPr>
                  <a:spLocks noChangeShapeType="1"/>
                </p:cNvSpPr>
                <p:nvPr/>
              </p:nvSpPr>
              <p:spPr bwMode="gray">
                <a:xfrm flipH="1">
                  <a:off x="876" y="2081"/>
                  <a:ext cx="143" cy="1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3" name="Freeform 310"/>
                <p:cNvSpPr>
                  <a:spLocks/>
                </p:cNvSpPr>
                <p:nvPr/>
              </p:nvSpPr>
              <p:spPr bwMode="gray">
                <a:xfrm>
                  <a:off x="1845" y="2178"/>
                  <a:ext cx="137" cy="175"/>
                </a:xfrm>
                <a:custGeom>
                  <a:avLst/>
                  <a:gdLst>
                    <a:gd name="T0" fmla="*/ 1954 w 94"/>
                    <a:gd name="T1" fmla="*/ 0 h 106"/>
                    <a:gd name="T2" fmla="*/ 4066 w 94"/>
                    <a:gd name="T3" fmla="*/ 15933 h 106"/>
                    <a:gd name="T4" fmla="*/ 0 w 94"/>
                    <a:gd name="T5" fmla="*/ 2110 h 106"/>
                    <a:gd name="T6" fmla="*/ 1954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0"/>
                      </a:moveTo>
                      <a:lnTo>
                        <a:pt x="94" y="106"/>
                      </a:lnTo>
                      <a:lnTo>
                        <a:pt x="0" y="1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4" name="Freeform 311"/>
                <p:cNvSpPr>
                  <a:spLocks/>
                </p:cNvSpPr>
                <p:nvPr/>
              </p:nvSpPr>
              <p:spPr bwMode="gray">
                <a:xfrm>
                  <a:off x="1911" y="2178"/>
                  <a:ext cx="136" cy="175"/>
                </a:xfrm>
                <a:custGeom>
                  <a:avLst/>
                  <a:gdLst>
                    <a:gd name="T0" fmla="*/ 4166 w 93"/>
                    <a:gd name="T1" fmla="*/ 15933 h 106"/>
                    <a:gd name="T2" fmla="*/ 0 w 93"/>
                    <a:gd name="T3" fmla="*/ 0 h 106"/>
                    <a:gd name="T4" fmla="*/ 2198 w 93"/>
                    <a:gd name="T5" fmla="*/ 15933 h 106"/>
                    <a:gd name="T6" fmla="*/ 4166 w 93"/>
                    <a:gd name="T7" fmla="*/ 15933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106"/>
                      </a:moveTo>
                      <a:lnTo>
                        <a:pt x="0" y="0"/>
                      </a:lnTo>
                      <a:lnTo>
                        <a:pt x="49" y="106"/>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5" name="Line 312"/>
                <p:cNvSpPr>
                  <a:spLocks noChangeShapeType="1"/>
                </p:cNvSpPr>
                <p:nvPr/>
              </p:nvSpPr>
              <p:spPr bwMode="gray">
                <a:xfrm flipH="1" flipV="1">
                  <a:off x="1911" y="2178"/>
                  <a:ext cx="136" cy="17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6" name="Line 313"/>
                <p:cNvSpPr>
                  <a:spLocks noChangeShapeType="1"/>
                </p:cNvSpPr>
                <p:nvPr/>
              </p:nvSpPr>
              <p:spPr bwMode="gray">
                <a:xfrm flipV="1">
                  <a:off x="1845" y="2178"/>
                  <a:ext cx="6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7" name="Line 314"/>
                <p:cNvSpPr>
                  <a:spLocks noChangeShapeType="1"/>
                </p:cNvSpPr>
                <p:nvPr/>
              </p:nvSpPr>
              <p:spPr bwMode="gray">
                <a:xfrm flipH="1" flipV="1">
                  <a:off x="1346" y="1399"/>
                  <a:ext cx="120" cy="3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8" name="Line 315"/>
                <p:cNvSpPr>
                  <a:spLocks noChangeShapeType="1"/>
                </p:cNvSpPr>
                <p:nvPr/>
              </p:nvSpPr>
              <p:spPr bwMode="gray">
                <a:xfrm flipV="1">
                  <a:off x="1221" y="1468"/>
                  <a:ext cx="17" cy="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 name="Freeform 316"/>
                <p:cNvSpPr>
                  <a:spLocks/>
                </p:cNvSpPr>
                <p:nvPr/>
              </p:nvSpPr>
              <p:spPr bwMode="gray">
                <a:xfrm>
                  <a:off x="532" y="3049"/>
                  <a:ext cx="143" cy="59"/>
                </a:xfrm>
                <a:custGeom>
                  <a:avLst/>
                  <a:gdLst>
                    <a:gd name="T0" fmla="*/ 2151 w 98"/>
                    <a:gd name="T1" fmla="*/ 0 h 36"/>
                    <a:gd name="T2" fmla="*/ 4294 w 98"/>
                    <a:gd name="T3" fmla="*/ 5058 h 36"/>
                    <a:gd name="T4" fmla="*/ 0 w 98"/>
                    <a:gd name="T5" fmla="*/ 3086 h 36"/>
                    <a:gd name="T6" fmla="*/ 2151 w 98"/>
                    <a:gd name="T7" fmla="*/ 0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49" y="0"/>
                      </a:moveTo>
                      <a:lnTo>
                        <a:pt x="98" y="36"/>
                      </a:lnTo>
                      <a:lnTo>
                        <a:pt x="0" y="2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0" name="Freeform 317"/>
                <p:cNvSpPr>
                  <a:spLocks/>
                </p:cNvSpPr>
                <p:nvPr/>
              </p:nvSpPr>
              <p:spPr bwMode="gray">
                <a:xfrm>
                  <a:off x="604" y="2790"/>
                  <a:ext cx="135" cy="318"/>
                </a:xfrm>
                <a:custGeom>
                  <a:avLst/>
                  <a:gdLst>
                    <a:gd name="T0" fmla="*/ 3873 w 93"/>
                    <a:gd name="T1" fmla="*/ 0 h 193"/>
                    <a:gd name="T2" fmla="*/ 0 w 93"/>
                    <a:gd name="T3" fmla="*/ 23212 h 193"/>
                    <a:gd name="T4" fmla="*/ 2038 w 93"/>
                    <a:gd name="T5" fmla="*/ 28449 h 193"/>
                    <a:gd name="T6" fmla="*/ 3873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0"/>
                      </a:moveTo>
                      <a:lnTo>
                        <a:pt x="0" y="157"/>
                      </a:lnTo>
                      <a:lnTo>
                        <a:pt x="49" y="193"/>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1" name="Freeform 318"/>
                <p:cNvSpPr>
                  <a:spLocks/>
                </p:cNvSpPr>
                <p:nvPr/>
              </p:nvSpPr>
              <p:spPr bwMode="gray">
                <a:xfrm>
                  <a:off x="1019" y="1725"/>
                  <a:ext cx="138" cy="356"/>
                </a:xfrm>
                <a:custGeom>
                  <a:avLst/>
                  <a:gdLst>
                    <a:gd name="T0" fmla="*/ 0 w 94"/>
                    <a:gd name="T1" fmla="*/ 31948 h 216"/>
                    <a:gd name="T2" fmla="*/ 4379 w 94"/>
                    <a:gd name="T3" fmla="*/ 29907 h 216"/>
                    <a:gd name="T4" fmla="*/ 2082 w 94"/>
                    <a:gd name="T5" fmla="*/ 0 h 216"/>
                    <a:gd name="T6" fmla="*/ 0 w 94"/>
                    <a:gd name="T7" fmla="*/ 31948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0" y="216"/>
                      </a:moveTo>
                      <a:lnTo>
                        <a:pt x="94" y="202"/>
                      </a:lnTo>
                      <a:lnTo>
                        <a:pt x="45" y="0"/>
                      </a:lnTo>
                      <a:lnTo>
                        <a:pt x="0"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2" name="Freeform 319"/>
                <p:cNvSpPr>
                  <a:spLocks/>
                </p:cNvSpPr>
                <p:nvPr/>
              </p:nvSpPr>
              <p:spPr bwMode="gray">
                <a:xfrm>
                  <a:off x="1085" y="1725"/>
                  <a:ext cx="136" cy="333"/>
                </a:xfrm>
                <a:custGeom>
                  <a:avLst/>
                  <a:gdLst>
                    <a:gd name="T0" fmla="*/ 4166 w 93"/>
                    <a:gd name="T1" fmla="*/ 2687 h 202"/>
                    <a:gd name="T2" fmla="*/ 0 w 93"/>
                    <a:gd name="T3" fmla="*/ 0 h 202"/>
                    <a:gd name="T4" fmla="*/ 2198 w 93"/>
                    <a:gd name="T5" fmla="*/ 29949 h 202"/>
                    <a:gd name="T6" fmla="*/ 4166 w 93"/>
                    <a:gd name="T7" fmla="*/ 268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8"/>
                      </a:moveTo>
                      <a:lnTo>
                        <a:pt x="0" y="0"/>
                      </a:lnTo>
                      <a:lnTo>
                        <a:pt x="49" y="202"/>
                      </a:lnTo>
                      <a:lnTo>
                        <a:pt x="93"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3" name="Line 320"/>
                <p:cNvSpPr>
                  <a:spLocks noChangeShapeType="1"/>
                </p:cNvSpPr>
                <p:nvPr/>
              </p:nvSpPr>
              <p:spPr bwMode="gray">
                <a:xfrm flipH="1">
                  <a:off x="2600" y="3049"/>
                  <a:ext cx="71" cy="3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4" name="Line 321"/>
                <p:cNvSpPr>
                  <a:spLocks noChangeShapeType="1"/>
                </p:cNvSpPr>
                <p:nvPr/>
              </p:nvSpPr>
              <p:spPr bwMode="gray">
                <a:xfrm flipV="1">
                  <a:off x="532" y="3049"/>
                  <a:ext cx="72" cy="3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5" name="Freeform 322"/>
                <p:cNvSpPr>
                  <a:spLocks/>
                </p:cNvSpPr>
                <p:nvPr/>
              </p:nvSpPr>
              <p:spPr bwMode="gray">
                <a:xfrm>
                  <a:off x="1982" y="2353"/>
                  <a:ext cx="136" cy="136"/>
                </a:xfrm>
                <a:custGeom>
                  <a:avLst/>
                  <a:gdLst>
                    <a:gd name="T0" fmla="*/ 1952 w 93"/>
                    <a:gd name="T1" fmla="*/ 0 h 83"/>
                    <a:gd name="T2" fmla="*/ 4166 w 93"/>
                    <a:gd name="T3" fmla="*/ 11580 h 83"/>
                    <a:gd name="T4" fmla="*/ 0 w 93"/>
                    <a:gd name="T5" fmla="*/ 0 h 83"/>
                    <a:gd name="T6" fmla="*/ 1952 w 93"/>
                    <a:gd name="T7" fmla="*/ 0 h 83"/>
                    <a:gd name="T8" fmla="*/ 0 60000 65536"/>
                    <a:gd name="T9" fmla="*/ 0 60000 65536"/>
                    <a:gd name="T10" fmla="*/ 0 60000 65536"/>
                    <a:gd name="T11" fmla="*/ 0 60000 65536"/>
                    <a:gd name="T12" fmla="*/ 0 w 93"/>
                    <a:gd name="T13" fmla="*/ 0 h 83"/>
                    <a:gd name="T14" fmla="*/ 93 w 93"/>
                    <a:gd name="T15" fmla="*/ 83 h 83"/>
                  </a:gdLst>
                  <a:ahLst/>
                  <a:cxnLst>
                    <a:cxn ang="T8">
                      <a:pos x="T0" y="T1"/>
                    </a:cxn>
                    <a:cxn ang="T9">
                      <a:pos x="T2" y="T3"/>
                    </a:cxn>
                    <a:cxn ang="T10">
                      <a:pos x="T4" y="T5"/>
                    </a:cxn>
                    <a:cxn ang="T11">
                      <a:pos x="T6" y="T7"/>
                    </a:cxn>
                  </a:cxnLst>
                  <a:rect l="T12" t="T13" r="T14" b="T15"/>
                  <a:pathLst>
                    <a:path w="93" h="83">
                      <a:moveTo>
                        <a:pt x="44" y="0"/>
                      </a:moveTo>
                      <a:lnTo>
                        <a:pt x="93" y="83"/>
                      </a:lnTo>
                      <a:lnTo>
                        <a:pt x="0" y="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6" name="Freeform 323"/>
                <p:cNvSpPr>
                  <a:spLocks/>
                </p:cNvSpPr>
                <p:nvPr/>
              </p:nvSpPr>
              <p:spPr bwMode="gray">
                <a:xfrm>
                  <a:off x="2047" y="2353"/>
                  <a:ext cx="143" cy="204"/>
                </a:xfrm>
                <a:custGeom>
                  <a:avLst/>
                  <a:gdLst>
                    <a:gd name="T0" fmla="*/ 4294 w 98"/>
                    <a:gd name="T1" fmla="*/ 18042 h 124"/>
                    <a:gd name="T2" fmla="*/ 0 w 98"/>
                    <a:gd name="T3" fmla="*/ 0 h 124"/>
                    <a:gd name="T4" fmla="*/ 2151 w 98"/>
                    <a:gd name="T5" fmla="*/ 12071 h 124"/>
                    <a:gd name="T6" fmla="*/ 4294 w 98"/>
                    <a:gd name="T7" fmla="*/ 18042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98" y="124"/>
                      </a:moveTo>
                      <a:lnTo>
                        <a:pt x="0" y="0"/>
                      </a:lnTo>
                      <a:lnTo>
                        <a:pt x="49" y="83"/>
                      </a:lnTo>
                      <a:lnTo>
                        <a:pt x="98"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7" name="Line 324"/>
                <p:cNvSpPr>
                  <a:spLocks noChangeShapeType="1"/>
                </p:cNvSpPr>
                <p:nvPr/>
              </p:nvSpPr>
              <p:spPr bwMode="gray">
                <a:xfrm flipV="1">
                  <a:off x="1019" y="1725"/>
                  <a:ext cx="66" cy="35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8" name="Line 325"/>
                <p:cNvSpPr>
                  <a:spLocks noChangeShapeType="1"/>
                </p:cNvSpPr>
                <p:nvPr/>
              </p:nvSpPr>
              <p:spPr bwMode="gray">
                <a:xfrm flipH="1" flipV="1">
                  <a:off x="1085" y="1725"/>
                  <a:ext cx="136" cy="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9" name="Line 326"/>
                <p:cNvSpPr>
                  <a:spLocks noChangeShapeType="1"/>
                </p:cNvSpPr>
                <p:nvPr/>
              </p:nvSpPr>
              <p:spPr bwMode="gray">
                <a:xfrm flipH="1" flipV="1">
                  <a:off x="2047" y="2353"/>
                  <a:ext cx="143" cy="204"/>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0" name="Line 327"/>
                <p:cNvSpPr>
                  <a:spLocks noChangeShapeType="1"/>
                </p:cNvSpPr>
                <p:nvPr/>
              </p:nvSpPr>
              <p:spPr bwMode="gray">
                <a:xfrm>
                  <a:off x="1982" y="2353"/>
                  <a:ext cx="65"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1" name="Freeform 328"/>
                <p:cNvSpPr>
                  <a:spLocks/>
                </p:cNvSpPr>
                <p:nvPr/>
              </p:nvSpPr>
              <p:spPr bwMode="gray">
                <a:xfrm>
                  <a:off x="2118" y="2489"/>
                  <a:ext cx="137" cy="219"/>
                </a:xfrm>
                <a:custGeom>
                  <a:avLst/>
                  <a:gdLst>
                    <a:gd name="T0" fmla="*/ 2099 w 94"/>
                    <a:gd name="T1" fmla="*/ 6046 h 133"/>
                    <a:gd name="T2" fmla="*/ 4066 w 94"/>
                    <a:gd name="T3" fmla="*/ 19486 h 133"/>
                    <a:gd name="T4" fmla="*/ 0 w 94"/>
                    <a:gd name="T5" fmla="*/ 0 h 133"/>
                    <a:gd name="T6" fmla="*/ 2099 w 94"/>
                    <a:gd name="T7" fmla="*/ 6046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9" y="41"/>
                      </a:moveTo>
                      <a:lnTo>
                        <a:pt x="94" y="133"/>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2" name="Freeform 329"/>
                <p:cNvSpPr>
                  <a:spLocks/>
                </p:cNvSpPr>
                <p:nvPr/>
              </p:nvSpPr>
              <p:spPr bwMode="gray">
                <a:xfrm>
                  <a:off x="2190" y="2557"/>
                  <a:ext cx="137" cy="151"/>
                </a:xfrm>
                <a:custGeom>
                  <a:avLst/>
                  <a:gdLst>
                    <a:gd name="T0" fmla="*/ 4066 w 94"/>
                    <a:gd name="T1" fmla="*/ 13057 h 92"/>
                    <a:gd name="T2" fmla="*/ 0 w 94"/>
                    <a:gd name="T3" fmla="*/ 0 h 92"/>
                    <a:gd name="T4" fmla="*/ 1954 w 94"/>
                    <a:gd name="T5" fmla="*/ 13057 h 92"/>
                    <a:gd name="T6" fmla="*/ 4066 w 94"/>
                    <a:gd name="T7" fmla="*/ 1305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92"/>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3" name="Line 330"/>
                <p:cNvSpPr>
                  <a:spLocks noChangeShapeType="1"/>
                </p:cNvSpPr>
                <p:nvPr/>
              </p:nvSpPr>
              <p:spPr bwMode="gray">
                <a:xfrm flipH="1" flipV="1">
                  <a:off x="2190" y="2557"/>
                  <a:ext cx="137" cy="151"/>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4" name="Line 331"/>
                <p:cNvSpPr>
                  <a:spLocks noChangeShapeType="1"/>
                </p:cNvSpPr>
                <p:nvPr/>
              </p:nvSpPr>
              <p:spPr bwMode="gray">
                <a:xfrm>
                  <a:off x="2118" y="2489"/>
                  <a:ext cx="72" cy="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5" name="Freeform 332"/>
                <p:cNvSpPr>
                  <a:spLocks/>
                </p:cNvSpPr>
                <p:nvPr/>
              </p:nvSpPr>
              <p:spPr bwMode="gray">
                <a:xfrm>
                  <a:off x="739" y="2504"/>
                  <a:ext cx="137" cy="286"/>
                </a:xfrm>
                <a:custGeom>
                  <a:avLst/>
                  <a:gdLst>
                    <a:gd name="T0" fmla="*/ 2099 w 94"/>
                    <a:gd name="T1" fmla="*/ 0 h 174"/>
                    <a:gd name="T2" fmla="*/ 4066 w 94"/>
                    <a:gd name="T3" fmla="*/ 16570 h 174"/>
                    <a:gd name="T4" fmla="*/ 0 w 94"/>
                    <a:gd name="T5" fmla="*/ 25063 h 174"/>
                    <a:gd name="T6" fmla="*/ 2099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49" y="0"/>
                      </a:moveTo>
                      <a:lnTo>
                        <a:pt x="94" y="115"/>
                      </a:lnTo>
                      <a:lnTo>
                        <a:pt x="0" y="17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6" name="Freeform 333"/>
                <p:cNvSpPr>
                  <a:spLocks/>
                </p:cNvSpPr>
                <p:nvPr/>
              </p:nvSpPr>
              <p:spPr bwMode="gray">
                <a:xfrm>
                  <a:off x="811" y="2376"/>
                  <a:ext cx="137" cy="317"/>
                </a:xfrm>
                <a:custGeom>
                  <a:avLst/>
                  <a:gdLst>
                    <a:gd name="T0" fmla="*/ 4066 w 94"/>
                    <a:gd name="T1" fmla="*/ 0 h 193"/>
                    <a:gd name="T2" fmla="*/ 0 w 94"/>
                    <a:gd name="T3" fmla="*/ 11126 h 193"/>
                    <a:gd name="T4" fmla="*/ 1954 w 94"/>
                    <a:gd name="T5" fmla="*/ 27607 h 193"/>
                    <a:gd name="T6" fmla="*/ 4066 w 94"/>
                    <a:gd name="T7" fmla="*/ 0 h 193"/>
                    <a:gd name="T8" fmla="*/ 0 60000 65536"/>
                    <a:gd name="T9" fmla="*/ 0 60000 65536"/>
                    <a:gd name="T10" fmla="*/ 0 60000 65536"/>
                    <a:gd name="T11" fmla="*/ 0 60000 65536"/>
                    <a:gd name="T12" fmla="*/ 0 w 94"/>
                    <a:gd name="T13" fmla="*/ 0 h 193"/>
                    <a:gd name="T14" fmla="*/ 94 w 94"/>
                    <a:gd name="T15" fmla="*/ 193 h 193"/>
                  </a:gdLst>
                  <a:ahLst/>
                  <a:cxnLst>
                    <a:cxn ang="T8">
                      <a:pos x="T0" y="T1"/>
                    </a:cxn>
                    <a:cxn ang="T9">
                      <a:pos x="T2" y="T3"/>
                    </a:cxn>
                    <a:cxn ang="T10">
                      <a:pos x="T4" y="T5"/>
                    </a:cxn>
                    <a:cxn ang="T11">
                      <a:pos x="T6" y="T7"/>
                    </a:cxn>
                  </a:cxnLst>
                  <a:rect l="T12" t="T13" r="T14" b="T15"/>
                  <a:pathLst>
                    <a:path w="94" h="193">
                      <a:moveTo>
                        <a:pt x="94" y="0"/>
                      </a:moveTo>
                      <a:lnTo>
                        <a:pt x="0" y="78"/>
                      </a:lnTo>
                      <a:lnTo>
                        <a:pt x="45" y="193"/>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7" name="Line 334"/>
                <p:cNvSpPr>
                  <a:spLocks noChangeShapeType="1"/>
                </p:cNvSpPr>
                <p:nvPr/>
              </p:nvSpPr>
              <p:spPr bwMode="gray">
                <a:xfrm flipH="1" flipV="1">
                  <a:off x="1603" y="1987"/>
                  <a:ext cx="99" cy="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8" name="Line 335"/>
                <p:cNvSpPr>
                  <a:spLocks noChangeShapeType="1"/>
                </p:cNvSpPr>
                <p:nvPr/>
              </p:nvSpPr>
              <p:spPr bwMode="gray">
                <a:xfrm flipV="1">
                  <a:off x="1501" y="1994"/>
                  <a:ext cx="99" cy="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 name="Line 336"/>
                <p:cNvSpPr>
                  <a:spLocks noChangeShapeType="1"/>
                </p:cNvSpPr>
                <p:nvPr/>
              </p:nvSpPr>
              <p:spPr bwMode="gray">
                <a:xfrm flipV="1">
                  <a:off x="739" y="2504"/>
                  <a:ext cx="72" cy="28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0" name="Line 337"/>
                <p:cNvSpPr>
                  <a:spLocks noChangeShapeType="1"/>
                </p:cNvSpPr>
                <p:nvPr/>
              </p:nvSpPr>
              <p:spPr bwMode="gray">
                <a:xfrm flipH="1">
                  <a:off x="811" y="2376"/>
                  <a:ext cx="137"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1" name="Freeform 338"/>
                <p:cNvSpPr>
                  <a:spLocks/>
                </p:cNvSpPr>
                <p:nvPr/>
              </p:nvSpPr>
              <p:spPr bwMode="gray">
                <a:xfrm>
                  <a:off x="395" y="3064"/>
                  <a:ext cx="137" cy="59"/>
                </a:xfrm>
                <a:custGeom>
                  <a:avLst/>
                  <a:gdLst>
                    <a:gd name="T0" fmla="*/ 4066 w 94"/>
                    <a:gd name="T1" fmla="*/ 1783 h 36"/>
                    <a:gd name="T2" fmla="*/ 0 w 94"/>
                    <a:gd name="T3" fmla="*/ 0 h 36"/>
                    <a:gd name="T4" fmla="*/ 2099 w 94"/>
                    <a:gd name="T5" fmla="*/ 5058 h 36"/>
                    <a:gd name="T6" fmla="*/ 4066 w 94"/>
                    <a:gd name="T7" fmla="*/ 1783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49"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2" name="Freeform 339"/>
                <p:cNvSpPr>
                  <a:spLocks/>
                </p:cNvSpPr>
                <p:nvPr/>
              </p:nvSpPr>
              <p:spPr bwMode="gray">
                <a:xfrm>
                  <a:off x="2327" y="2708"/>
                  <a:ext cx="135" cy="356"/>
                </a:xfrm>
                <a:custGeom>
                  <a:avLst/>
                  <a:gdLst>
                    <a:gd name="T0" fmla="*/ 3873 w 93"/>
                    <a:gd name="T1" fmla="*/ 31948 h 216"/>
                    <a:gd name="T2" fmla="*/ 0 w 93"/>
                    <a:gd name="T3" fmla="*/ 0 h 216"/>
                    <a:gd name="T4" fmla="*/ 1838 w 93"/>
                    <a:gd name="T5" fmla="*/ 12841 h 216"/>
                    <a:gd name="T6" fmla="*/ 3873 w 93"/>
                    <a:gd name="T7" fmla="*/ 31948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93" y="216"/>
                      </a:moveTo>
                      <a:lnTo>
                        <a:pt x="0" y="0"/>
                      </a:lnTo>
                      <a:lnTo>
                        <a:pt x="44" y="87"/>
                      </a:lnTo>
                      <a:lnTo>
                        <a:pt x="93"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3" name="Freeform 340"/>
                <p:cNvSpPr>
                  <a:spLocks/>
                </p:cNvSpPr>
                <p:nvPr/>
              </p:nvSpPr>
              <p:spPr bwMode="gray">
                <a:xfrm>
                  <a:off x="2462" y="3064"/>
                  <a:ext cx="138" cy="59"/>
                </a:xfrm>
                <a:custGeom>
                  <a:avLst/>
                  <a:gdLst>
                    <a:gd name="T0" fmla="*/ 4379 w 94"/>
                    <a:gd name="T1" fmla="*/ 1783 h 36"/>
                    <a:gd name="T2" fmla="*/ 0 w 94"/>
                    <a:gd name="T3" fmla="*/ 0 h 36"/>
                    <a:gd name="T4" fmla="*/ 2303 w 94"/>
                    <a:gd name="T5" fmla="*/ 5058 h 36"/>
                    <a:gd name="T6" fmla="*/ 4379 w 94"/>
                    <a:gd name="T7" fmla="*/ 1783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4" name="Line 341"/>
                <p:cNvSpPr>
                  <a:spLocks noChangeShapeType="1"/>
                </p:cNvSpPr>
                <p:nvPr/>
              </p:nvSpPr>
              <p:spPr bwMode="gray">
                <a:xfrm>
                  <a:off x="2462" y="3070"/>
                  <a:ext cx="138" cy="1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5" name="Freeform 342"/>
                <p:cNvSpPr>
                  <a:spLocks/>
                </p:cNvSpPr>
                <p:nvPr/>
              </p:nvSpPr>
              <p:spPr bwMode="gray">
                <a:xfrm>
                  <a:off x="2391" y="2851"/>
                  <a:ext cx="144" cy="272"/>
                </a:xfrm>
                <a:custGeom>
                  <a:avLst/>
                  <a:gdLst>
                    <a:gd name="T0" fmla="*/ 2065 w 99"/>
                    <a:gd name="T1" fmla="*/ 19150 h 165"/>
                    <a:gd name="T2" fmla="*/ 4185 w 99"/>
                    <a:gd name="T3" fmla="*/ 24440 h 165"/>
                    <a:gd name="T4" fmla="*/ 0 w 99"/>
                    <a:gd name="T5" fmla="*/ 0 h 165"/>
                    <a:gd name="T6" fmla="*/ 2065 w 99"/>
                    <a:gd name="T7" fmla="*/ 19150 h 165"/>
                    <a:gd name="T8" fmla="*/ 0 60000 65536"/>
                    <a:gd name="T9" fmla="*/ 0 60000 65536"/>
                    <a:gd name="T10" fmla="*/ 0 60000 65536"/>
                    <a:gd name="T11" fmla="*/ 0 60000 65536"/>
                    <a:gd name="T12" fmla="*/ 0 w 99"/>
                    <a:gd name="T13" fmla="*/ 0 h 165"/>
                    <a:gd name="T14" fmla="*/ 99 w 99"/>
                    <a:gd name="T15" fmla="*/ 165 h 165"/>
                  </a:gdLst>
                  <a:ahLst/>
                  <a:cxnLst>
                    <a:cxn ang="T8">
                      <a:pos x="T0" y="T1"/>
                    </a:cxn>
                    <a:cxn ang="T9">
                      <a:pos x="T2" y="T3"/>
                    </a:cxn>
                    <a:cxn ang="T10">
                      <a:pos x="T4" y="T5"/>
                    </a:cxn>
                    <a:cxn ang="T11">
                      <a:pos x="T6" y="T7"/>
                    </a:cxn>
                  </a:cxnLst>
                  <a:rect l="T12" t="T13" r="T14" b="T15"/>
                  <a:pathLst>
                    <a:path w="99" h="165">
                      <a:moveTo>
                        <a:pt x="49" y="129"/>
                      </a:moveTo>
                      <a:lnTo>
                        <a:pt x="99" y="165"/>
                      </a:lnTo>
                      <a:lnTo>
                        <a:pt x="0" y="0"/>
                      </a:lnTo>
                      <a:lnTo>
                        <a:pt x="49" y="12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6" name="Line 343"/>
                <p:cNvSpPr>
                  <a:spLocks noChangeShapeType="1"/>
                </p:cNvSpPr>
                <p:nvPr/>
              </p:nvSpPr>
              <p:spPr bwMode="gray">
                <a:xfrm>
                  <a:off x="2462" y="3064"/>
                  <a:ext cx="2"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7" name="Freeform 344"/>
                <p:cNvSpPr>
                  <a:spLocks/>
                </p:cNvSpPr>
                <p:nvPr/>
              </p:nvSpPr>
              <p:spPr bwMode="gray">
                <a:xfrm>
                  <a:off x="948" y="2081"/>
                  <a:ext cx="137" cy="295"/>
                </a:xfrm>
                <a:custGeom>
                  <a:avLst/>
                  <a:gdLst>
                    <a:gd name="T0" fmla="*/ 0 w 94"/>
                    <a:gd name="T1" fmla="*/ 26441 h 179"/>
                    <a:gd name="T2" fmla="*/ 4066 w 94"/>
                    <a:gd name="T3" fmla="*/ 23679 h 179"/>
                    <a:gd name="T4" fmla="*/ 2099 w 94"/>
                    <a:gd name="T5" fmla="*/ 0 h 179"/>
                    <a:gd name="T6" fmla="*/ 0 w 94"/>
                    <a:gd name="T7" fmla="*/ 26441 h 179"/>
                    <a:gd name="T8" fmla="*/ 0 60000 65536"/>
                    <a:gd name="T9" fmla="*/ 0 60000 65536"/>
                    <a:gd name="T10" fmla="*/ 0 60000 65536"/>
                    <a:gd name="T11" fmla="*/ 0 60000 65536"/>
                    <a:gd name="T12" fmla="*/ 0 w 94"/>
                    <a:gd name="T13" fmla="*/ 0 h 179"/>
                    <a:gd name="T14" fmla="*/ 94 w 94"/>
                    <a:gd name="T15" fmla="*/ 179 h 179"/>
                  </a:gdLst>
                  <a:ahLst/>
                  <a:cxnLst>
                    <a:cxn ang="T8">
                      <a:pos x="T0" y="T1"/>
                    </a:cxn>
                    <a:cxn ang="T9">
                      <a:pos x="T2" y="T3"/>
                    </a:cxn>
                    <a:cxn ang="T10">
                      <a:pos x="T4" y="T5"/>
                    </a:cxn>
                    <a:cxn ang="T11">
                      <a:pos x="T6" y="T7"/>
                    </a:cxn>
                  </a:cxnLst>
                  <a:rect l="T12" t="T13" r="T14" b="T15"/>
                  <a:pathLst>
                    <a:path w="94" h="179">
                      <a:moveTo>
                        <a:pt x="0" y="179"/>
                      </a:moveTo>
                      <a:lnTo>
                        <a:pt x="94" y="160"/>
                      </a:lnTo>
                      <a:lnTo>
                        <a:pt x="49" y="0"/>
                      </a:lnTo>
                      <a:lnTo>
                        <a:pt x="0"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8" name="Freeform 345"/>
                <p:cNvSpPr>
                  <a:spLocks/>
                </p:cNvSpPr>
                <p:nvPr/>
              </p:nvSpPr>
              <p:spPr bwMode="gray">
                <a:xfrm>
                  <a:off x="1019" y="2058"/>
                  <a:ext cx="138" cy="286"/>
                </a:xfrm>
                <a:custGeom>
                  <a:avLst/>
                  <a:gdLst>
                    <a:gd name="T0" fmla="*/ 4379 w 94"/>
                    <a:gd name="T1" fmla="*/ 0 h 174"/>
                    <a:gd name="T2" fmla="*/ 0 w 94"/>
                    <a:gd name="T3" fmla="*/ 2015 h 174"/>
                    <a:gd name="T4" fmla="*/ 2082 w 94"/>
                    <a:gd name="T5" fmla="*/ 25063 h 174"/>
                    <a:gd name="T6" fmla="*/ 4379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94" y="0"/>
                      </a:moveTo>
                      <a:lnTo>
                        <a:pt x="0" y="14"/>
                      </a:lnTo>
                      <a:lnTo>
                        <a:pt x="45" y="17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9" name="Freeform 346"/>
                <p:cNvSpPr>
                  <a:spLocks/>
                </p:cNvSpPr>
                <p:nvPr/>
              </p:nvSpPr>
              <p:spPr bwMode="gray">
                <a:xfrm>
                  <a:off x="1157" y="1755"/>
                  <a:ext cx="135" cy="416"/>
                </a:xfrm>
                <a:custGeom>
                  <a:avLst/>
                  <a:gdLst>
                    <a:gd name="T0" fmla="*/ 0 w 93"/>
                    <a:gd name="T1" fmla="*/ 26619 h 253"/>
                    <a:gd name="T2" fmla="*/ 3873 w 93"/>
                    <a:gd name="T3" fmla="*/ 36564 h 253"/>
                    <a:gd name="T4" fmla="*/ 1838 w 93"/>
                    <a:gd name="T5" fmla="*/ 0 h 253"/>
                    <a:gd name="T6" fmla="*/ 0 w 93"/>
                    <a:gd name="T7" fmla="*/ 26619 h 253"/>
                    <a:gd name="T8" fmla="*/ 0 60000 65536"/>
                    <a:gd name="T9" fmla="*/ 0 60000 65536"/>
                    <a:gd name="T10" fmla="*/ 0 60000 65536"/>
                    <a:gd name="T11" fmla="*/ 0 60000 65536"/>
                    <a:gd name="T12" fmla="*/ 0 w 93"/>
                    <a:gd name="T13" fmla="*/ 0 h 253"/>
                    <a:gd name="T14" fmla="*/ 93 w 93"/>
                    <a:gd name="T15" fmla="*/ 253 h 253"/>
                  </a:gdLst>
                  <a:ahLst/>
                  <a:cxnLst>
                    <a:cxn ang="T8">
                      <a:pos x="T0" y="T1"/>
                    </a:cxn>
                    <a:cxn ang="T9">
                      <a:pos x="T2" y="T3"/>
                    </a:cxn>
                    <a:cxn ang="T10">
                      <a:pos x="T4" y="T5"/>
                    </a:cxn>
                    <a:cxn ang="T11">
                      <a:pos x="T6" y="T7"/>
                    </a:cxn>
                  </a:cxnLst>
                  <a:rect l="T12" t="T13" r="T14" b="T15"/>
                  <a:pathLst>
                    <a:path w="93" h="253">
                      <a:moveTo>
                        <a:pt x="0" y="184"/>
                      </a:moveTo>
                      <a:lnTo>
                        <a:pt x="93" y="253"/>
                      </a:lnTo>
                      <a:lnTo>
                        <a:pt x="44"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0" name="Line 347"/>
                <p:cNvSpPr>
                  <a:spLocks noChangeShapeType="1"/>
                </p:cNvSpPr>
                <p:nvPr/>
              </p:nvSpPr>
              <p:spPr bwMode="gray">
                <a:xfrm>
                  <a:off x="2327" y="2715"/>
                  <a:ext cx="135" cy="34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1" name="Freeform 348"/>
                <p:cNvSpPr>
                  <a:spLocks/>
                </p:cNvSpPr>
                <p:nvPr/>
              </p:nvSpPr>
              <p:spPr bwMode="gray">
                <a:xfrm>
                  <a:off x="2255" y="2708"/>
                  <a:ext cx="136" cy="143"/>
                </a:xfrm>
                <a:custGeom>
                  <a:avLst/>
                  <a:gdLst>
                    <a:gd name="T0" fmla="*/ 2198 w 93"/>
                    <a:gd name="T1" fmla="*/ 0 h 87"/>
                    <a:gd name="T2" fmla="*/ 4166 w 93"/>
                    <a:gd name="T3" fmla="*/ 12507 h 87"/>
                    <a:gd name="T4" fmla="*/ 0 w 93"/>
                    <a:gd name="T5" fmla="*/ 0 h 87"/>
                    <a:gd name="T6" fmla="*/ 2198 w 93"/>
                    <a:gd name="T7" fmla="*/ 0 h 87"/>
                    <a:gd name="T8" fmla="*/ 0 60000 65536"/>
                    <a:gd name="T9" fmla="*/ 0 60000 65536"/>
                    <a:gd name="T10" fmla="*/ 0 60000 65536"/>
                    <a:gd name="T11" fmla="*/ 0 60000 65536"/>
                    <a:gd name="T12" fmla="*/ 0 w 93"/>
                    <a:gd name="T13" fmla="*/ 0 h 87"/>
                    <a:gd name="T14" fmla="*/ 93 w 93"/>
                    <a:gd name="T15" fmla="*/ 87 h 87"/>
                  </a:gdLst>
                  <a:ahLst/>
                  <a:cxnLst>
                    <a:cxn ang="T8">
                      <a:pos x="T0" y="T1"/>
                    </a:cxn>
                    <a:cxn ang="T9">
                      <a:pos x="T2" y="T3"/>
                    </a:cxn>
                    <a:cxn ang="T10">
                      <a:pos x="T4" y="T5"/>
                    </a:cxn>
                    <a:cxn ang="T11">
                      <a:pos x="T6" y="T7"/>
                    </a:cxn>
                  </a:cxnLst>
                  <a:rect l="T12" t="T13" r="T14" b="T15"/>
                  <a:pathLst>
                    <a:path w="93" h="87">
                      <a:moveTo>
                        <a:pt x="49" y="0"/>
                      </a:moveTo>
                      <a:lnTo>
                        <a:pt x="93" y="87"/>
                      </a:lnTo>
                      <a:lnTo>
                        <a:pt x="0" y="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2" name="Line 349"/>
                <p:cNvSpPr>
                  <a:spLocks noChangeShapeType="1"/>
                </p:cNvSpPr>
                <p:nvPr/>
              </p:nvSpPr>
              <p:spPr bwMode="gray">
                <a:xfrm flipH="1" flipV="1">
                  <a:off x="395" y="3064"/>
                  <a:ext cx="137"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3" name="Line 350"/>
                <p:cNvSpPr>
                  <a:spLocks noChangeShapeType="1"/>
                </p:cNvSpPr>
                <p:nvPr/>
              </p:nvSpPr>
              <p:spPr bwMode="gray">
                <a:xfrm>
                  <a:off x="2327" y="2708"/>
                  <a:ext cx="1" cy="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4" name="Line 351"/>
                <p:cNvSpPr>
                  <a:spLocks noChangeShapeType="1"/>
                </p:cNvSpPr>
                <p:nvPr/>
              </p:nvSpPr>
              <p:spPr bwMode="gray">
                <a:xfrm>
                  <a:off x="2462" y="3064"/>
                  <a:ext cx="2" cy="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5" name="Line 352"/>
                <p:cNvSpPr>
                  <a:spLocks noChangeShapeType="1"/>
                </p:cNvSpPr>
                <p:nvPr/>
              </p:nvSpPr>
              <p:spPr bwMode="gray">
                <a:xfrm>
                  <a:off x="2398" y="2860"/>
                  <a:ext cx="64" cy="2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6" name="Freeform 353"/>
                <p:cNvSpPr>
                  <a:spLocks/>
                </p:cNvSpPr>
                <p:nvPr/>
              </p:nvSpPr>
              <p:spPr bwMode="gray">
                <a:xfrm>
                  <a:off x="1637" y="2043"/>
                  <a:ext cx="137" cy="219"/>
                </a:xfrm>
                <a:custGeom>
                  <a:avLst/>
                  <a:gdLst>
                    <a:gd name="T0" fmla="*/ 1954 w 94"/>
                    <a:gd name="T1" fmla="*/ 0 h 133"/>
                    <a:gd name="T2" fmla="*/ 4066 w 94"/>
                    <a:gd name="T3" fmla="*/ 19486 h 133"/>
                    <a:gd name="T4" fmla="*/ 0 w 94"/>
                    <a:gd name="T5" fmla="*/ 9955 h 133"/>
                    <a:gd name="T6" fmla="*/ 1954 w 94"/>
                    <a:gd name="T7" fmla="*/ 0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5" y="0"/>
                      </a:moveTo>
                      <a:lnTo>
                        <a:pt x="94" y="133"/>
                      </a:lnTo>
                      <a:lnTo>
                        <a:pt x="0" y="6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7" name="Freeform 354"/>
                <p:cNvSpPr>
                  <a:spLocks/>
                </p:cNvSpPr>
                <p:nvPr/>
              </p:nvSpPr>
              <p:spPr bwMode="gray">
                <a:xfrm>
                  <a:off x="1702" y="2043"/>
                  <a:ext cx="143" cy="219"/>
                </a:xfrm>
                <a:custGeom>
                  <a:avLst/>
                  <a:gdLst>
                    <a:gd name="T0" fmla="*/ 4294 w 98"/>
                    <a:gd name="T1" fmla="*/ 14056 h 133"/>
                    <a:gd name="T2" fmla="*/ 0 w 98"/>
                    <a:gd name="T3" fmla="*/ 0 h 133"/>
                    <a:gd name="T4" fmla="*/ 2151 w 98"/>
                    <a:gd name="T5" fmla="*/ 19486 h 133"/>
                    <a:gd name="T6" fmla="*/ 4294 w 98"/>
                    <a:gd name="T7" fmla="*/ 14056 h 133"/>
                    <a:gd name="T8" fmla="*/ 0 60000 65536"/>
                    <a:gd name="T9" fmla="*/ 0 60000 65536"/>
                    <a:gd name="T10" fmla="*/ 0 60000 65536"/>
                    <a:gd name="T11" fmla="*/ 0 60000 65536"/>
                    <a:gd name="T12" fmla="*/ 0 w 98"/>
                    <a:gd name="T13" fmla="*/ 0 h 133"/>
                    <a:gd name="T14" fmla="*/ 98 w 98"/>
                    <a:gd name="T15" fmla="*/ 133 h 133"/>
                  </a:gdLst>
                  <a:ahLst/>
                  <a:cxnLst>
                    <a:cxn ang="T8">
                      <a:pos x="T0" y="T1"/>
                    </a:cxn>
                    <a:cxn ang="T9">
                      <a:pos x="T2" y="T3"/>
                    </a:cxn>
                    <a:cxn ang="T10">
                      <a:pos x="T4" y="T5"/>
                    </a:cxn>
                    <a:cxn ang="T11">
                      <a:pos x="T6" y="T7"/>
                    </a:cxn>
                  </a:cxnLst>
                  <a:rect l="T12" t="T13" r="T14" b="T15"/>
                  <a:pathLst>
                    <a:path w="98" h="133">
                      <a:moveTo>
                        <a:pt x="98" y="96"/>
                      </a:moveTo>
                      <a:lnTo>
                        <a:pt x="0" y="0"/>
                      </a:lnTo>
                      <a:lnTo>
                        <a:pt x="49" y="133"/>
                      </a:lnTo>
                      <a:lnTo>
                        <a:pt x="98"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8" name="Line 355"/>
                <p:cNvSpPr>
                  <a:spLocks noChangeShapeType="1"/>
                </p:cNvSpPr>
                <p:nvPr/>
              </p:nvSpPr>
              <p:spPr bwMode="gray">
                <a:xfrm flipH="1">
                  <a:off x="1019" y="2058"/>
                  <a:ext cx="138"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9" name="Line 356"/>
                <p:cNvSpPr>
                  <a:spLocks noChangeShapeType="1"/>
                </p:cNvSpPr>
                <p:nvPr/>
              </p:nvSpPr>
              <p:spPr bwMode="gray">
                <a:xfrm flipV="1">
                  <a:off x="948" y="2081"/>
                  <a:ext cx="71" cy="29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0" name="Line 357"/>
                <p:cNvSpPr>
                  <a:spLocks noChangeShapeType="1"/>
                </p:cNvSpPr>
                <p:nvPr/>
              </p:nvSpPr>
              <p:spPr bwMode="gray">
                <a:xfrm flipH="1" flipV="1">
                  <a:off x="1205" y="1850"/>
                  <a:ext cx="138" cy="9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1" name="Line 358"/>
                <p:cNvSpPr>
                  <a:spLocks noChangeShapeType="1"/>
                </p:cNvSpPr>
                <p:nvPr/>
              </p:nvSpPr>
              <p:spPr bwMode="gray">
                <a:xfrm flipV="1">
                  <a:off x="1157" y="1755"/>
                  <a:ext cx="64" cy="3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2" name="Line 359"/>
                <p:cNvSpPr>
                  <a:spLocks noChangeShapeType="1"/>
                </p:cNvSpPr>
                <p:nvPr/>
              </p:nvSpPr>
              <p:spPr bwMode="gray">
                <a:xfrm>
                  <a:off x="2255" y="2708"/>
                  <a:ext cx="72"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3" name="Line 360"/>
                <p:cNvSpPr>
                  <a:spLocks noChangeShapeType="1"/>
                </p:cNvSpPr>
                <p:nvPr/>
              </p:nvSpPr>
              <p:spPr bwMode="gray">
                <a:xfrm flipH="1" flipV="1">
                  <a:off x="1702" y="2043"/>
                  <a:ext cx="143" cy="15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4" name="Freeform 361"/>
                <p:cNvSpPr>
                  <a:spLocks/>
                </p:cNvSpPr>
                <p:nvPr/>
              </p:nvSpPr>
              <p:spPr bwMode="gray">
                <a:xfrm>
                  <a:off x="1774" y="2201"/>
                  <a:ext cx="137" cy="196"/>
                </a:xfrm>
                <a:custGeom>
                  <a:avLst/>
                  <a:gdLst>
                    <a:gd name="T0" fmla="*/ 2099 w 94"/>
                    <a:gd name="T1" fmla="*/ 0 h 119"/>
                    <a:gd name="T2" fmla="*/ 4066 w 94"/>
                    <a:gd name="T3" fmla="*/ 17492 h 119"/>
                    <a:gd name="T4" fmla="*/ 0 w 94"/>
                    <a:gd name="T5" fmla="*/ 5434 h 119"/>
                    <a:gd name="T6" fmla="*/ 2099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3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5" name="Freeform 362"/>
                <p:cNvSpPr>
                  <a:spLocks/>
                </p:cNvSpPr>
                <p:nvPr/>
              </p:nvSpPr>
              <p:spPr bwMode="gray">
                <a:xfrm>
                  <a:off x="1845" y="2201"/>
                  <a:ext cx="137" cy="196"/>
                </a:xfrm>
                <a:custGeom>
                  <a:avLst/>
                  <a:gdLst>
                    <a:gd name="T0" fmla="*/ 4066 w 94"/>
                    <a:gd name="T1" fmla="*/ 13547 h 119"/>
                    <a:gd name="T2" fmla="*/ 0 w 94"/>
                    <a:gd name="T3" fmla="*/ 0 h 119"/>
                    <a:gd name="T4" fmla="*/ 1954 w 94"/>
                    <a:gd name="T5" fmla="*/ 17492 h 119"/>
                    <a:gd name="T6" fmla="*/ 4066 w 94"/>
                    <a:gd name="T7" fmla="*/ 135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92"/>
                      </a:moveTo>
                      <a:lnTo>
                        <a:pt x="0" y="0"/>
                      </a:lnTo>
                      <a:lnTo>
                        <a:pt x="45" y="119"/>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6" name="Line 363"/>
                <p:cNvSpPr>
                  <a:spLocks noChangeShapeType="1"/>
                </p:cNvSpPr>
                <p:nvPr/>
              </p:nvSpPr>
              <p:spPr bwMode="gray">
                <a:xfrm flipH="1" flipV="1">
                  <a:off x="1336" y="1946"/>
                  <a:ext cx="174" cy="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7" name="Line 364"/>
                <p:cNvSpPr>
                  <a:spLocks noChangeShapeType="1"/>
                </p:cNvSpPr>
                <p:nvPr/>
              </p:nvSpPr>
              <p:spPr bwMode="gray">
                <a:xfrm flipV="1">
                  <a:off x="1292" y="1946"/>
                  <a:ext cx="48" cy="22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8" name="Line 365"/>
                <p:cNvSpPr>
                  <a:spLocks noChangeShapeType="1"/>
                </p:cNvSpPr>
                <p:nvPr/>
              </p:nvSpPr>
              <p:spPr bwMode="gray">
                <a:xfrm flipH="1" flipV="1">
                  <a:off x="1845" y="2201"/>
                  <a:ext cx="137" cy="152"/>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9" name="Line 366"/>
                <p:cNvSpPr>
                  <a:spLocks noChangeShapeType="1"/>
                </p:cNvSpPr>
                <p:nvPr/>
              </p:nvSpPr>
              <p:spPr bwMode="gray">
                <a:xfrm flipV="1">
                  <a:off x="1774" y="2201"/>
                  <a:ext cx="71" cy="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0" name="Freeform 367"/>
                <p:cNvSpPr>
                  <a:spLocks/>
                </p:cNvSpPr>
                <p:nvPr/>
              </p:nvSpPr>
              <p:spPr bwMode="gray">
                <a:xfrm>
                  <a:off x="675" y="2790"/>
                  <a:ext cx="136" cy="333"/>
                </a:xfrm>
                <a:custGeom>
                  <a:avLst/>
                  <a:gdLst>
                    <a:gd name="T0" fmla="*/ 1952 w 93"/>
                    <a:gd name="T1" fmla="*/ 0 h 202"/>
                    <a:gd name="T2" fmla="*/ 4166 w 93"/>
                    <a:gd name="T3" fmla="*/ 29949 h 202"/>
                    <a:gd name="T4" fmla="*/ 0 w 93"/>
                    <a:gd name="T5" fmla="*/ 28572 h 202"/>
                    <a:gd name="T6" fmla="*/ 1952 w 93"/>
                    <a:gd name="T7" fmla="*/ 0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44" y="0"/>
                      </a:moveTo>
                      <a:lnTo>
                        <a:pt x="93" y="202"/>
                      </a:lnTo>
                      <a:lnTo>
                        <a:pt x="0" y="19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1" name="Freeform 368"/>
                <p:cNvSpPr>
                  <a:spLocks/>
                </p:cNvSpPr>
                <p:nvPr/>
              </p:nvSpPr>
              <p:spPr bwMode="gray">
                <a:xfrm>
                  <a:off x="739" y="2693"/>
                  <a:ext cx="137" cy="430"/>
                </a:xfrm>
                <a:custGeom>
                  <a:avLst/>
                  <a:gdLst>
                    <a:gd name="T0" fmla="*/ 4066 w 94"/>
                    <a:gd name="T1" fmla="*/ 0 h 261"/>
                    <a:gd name="T2" fmla="*/ 0 w 94"/>
                    <a:gd name="T3" fmla="*/ 8702 h 261"/>
                    <a:gd name="T4" fmla="*/ 2099 w 94"/>
                    <a:gd name="T5" fmla="*/ 38413 h 261"/>
                    <a:gd name="T6" fmla="*/ 4066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94" y="0"/>
                      </a:moveTo>
                      <a:lnTo>
                        <a:pt x="0" y="59"/>
                      </a:lnTo>
                      <a:lnTo>
                        <a:pt x="49" y="26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2" name="Freeform 369"/>
                <p:cNvSpPr>
                  <a:spLocks/>
                </p:cNvSpPr>
                <p:nvPr/>
              </p:nvSpPr>
              <p:spPr bwMode="gray">
                <a:xfrm>
                  <a:off x="2535" y="3085"/>
                  <a:ext cx="136" cy="61"/>
                </a:xfrm>
                <a:custGeom>
                  <a:avLst/>
                  <a:gdLst>
                    <a:gd name="T0" fmla="*/ 1952 w 93"/>
                    <a:gd name="T1" fmla="*/ 0 h 37"/>
                    <a:gd name="T2" fmla="*/ 4166 w 93"/>
                    <a:gd name="T3" fmla="*/ 5520 h 37"/>
                    <a:gd name="T4" fmla="*/ 0 w 93"/>
                    <a:gd name="T5" fmla="*/ 3439 h 37"/>
                    <a:gd name="T6" fmla="*/ 1952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3" name="Freeform 370"/>
                <p:cNvSpPr>
                  <a:spLocks/>
                </p:cNvSpPr>
                <p:nvPr/>
              </p:nvSpPr>
              <p:spPr bwMode="gray">
                <a:xfrm>
                  <a:off x="466" y="3085"/>
                  <a:ext cx="138" cy="61"/>
                </a:xfrm>
                <a:custGeom>
                  <a:avLst/>
                  <a:gdLst>
                    <a:gd name="T0" fmla="*/ 2082 w 94"/>
                    <a:gd name="T1" fmla="*/ 0 h 37"/>
                    <a:gd name="T2" fmla="*/ 4379 w 94"/>
                    <a:gd name="T3" fmla="*/ 5520 h 37"/>
                    <a:gd name="T4" fmla="*/ 0 w 94"/>
                    <a:gd name="T5" fmla="*/ 3439 h 37"/>
                    <a:gd name="T6" fmla="*/ 2082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4" name="Freeform 371"/>
                <p:cNvSpPr>
                  <a:spLocks/>
                </p:cNvSpPr>
                <p:nvPr/>
              </p:nvSpPr>
              <p:spPr bwMode="gray">
                <a:xfrm>
                  <a:off x="532" y="3085"/>
                  <a:ext cx="143" cy="61"/>
                </a:xfrm>
                <a:custGeom>
                  <a:avLst/>
                  <a:gdLst>
                    <a:gd name="T0" fmla="*/ 4294 w 98"/>
                    <a:gd name="T1" fmla="*/ 2086 h 37"/>
                    <a:gd name="T2" fmla="*/ 0 w 98"/>
                    <a:gd name="T3" fmla="*/ 0 h 37"/>
                    <a:gd name="T4" fmla="*/ 2151 w 98"/>
                    <a:gd name="T5" fmla="*/ 5520 h 37"/>
                    <a:gd name="T6" fmla="*/ 4294 w 98"/>
                    <a:gd name="T7" fmla="*/ 2086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 name="Line 372"/>
                <p:cNvSpPr>
                  <a:spLocks noChangeShapeType="1"/>
                </p:cNvSpPr>
                <p:nvPr/>
              </p:nvSpPr>
              <p:spPr bwMode="gray">
                <a:xfrm flipV="1">
                  <a:off x="675" y="2790"/>
                  <a:ext cx="64" cy="31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6" name="Line 373"/>
                <p:cNvSpPr>
                  <a:spLocks noChangeShapeType="1"/>
                </p:cNvSpPr>
                <p:nvPr/>
              </p:nvSpPr>
              <p:spPr bwMode="gray">
                <a:xfrm flipH="1">
                  <a:off x="2535" y="3085"/>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7" name="Line 374"/>
                <p:cNvSpPr>
                  <a:spLocks noChangeShapeType="1"/>
                </p:cNvSpPr>
                <p:nvPr/>
              </p:nvSpPr>
              <p:spPr bwMode="gray">
                <a:xfrm flipH="1" flipV="1">
                  <a:off x="532" y="3085"/>
                  <a:ext cx="143"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8" name="Line 375"/>
                <p:cNvSpPr>
                  <a:spLocks noChangeShapeType="1"/>
                </p:cNvSpPr>
                <p:nvPr/>
              </p:nvSpPr>
              <p:spPr bwMode="gray">
                <a:xfrm flipV="1">
                  <a:off x="466" y="3085"/>
                  <a:ext cx="66"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 name="Freeform 376"/>
                <p:cNvSpPr>
                  <a:spLocks/>
                </p:cNvSpPr>
                <p:nvPr/>
              </p:nvSpPr>
              <p:spPr bwMode="gray">
                <a:xfrm>
                  <a:off x="1429" y="2064"/>
                  <a:ext cx="136" cy="251"/>
                </a:xfrm>
                <a:custGeom>
                  <a:avLst/>
                  <a:gdLst>
                    <a:gd name="T0" fmla="*/ 2198 w 93"/>
                    <a:gd name="T1" fmla="*/ 0 h 152"/>
                    <a:gd name="T2" fmla="*/ 4166 w 93"/>
                    <a:gd name="T3" fmla="*/ 22889 h 152"/>
                    <a:gd name="T4" fmla="*/ 0 w 93"/>
                    <a:gd name="T5" fmla="*/ 17375 h 152"/>
                    <a:gd name="T6" fmla="*/ 2198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11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0" name="Freeform 377"/>
                <p:cNvSpPr>
                  <a:spLocks/>
                </p:cNvSpPr>
                <p:nvPr/>
              </p:nvSpPr>
              <p:spPr bwMode="gray">
                <a:xfrm>
                  <a:off x="1501" y="2064"/>
                  <a:ext cx="136" cy="251"/>
                </a:xfrm>
                <a:custGeom>
                  <a:avLst/>
                  <a:gdLst>
                    <a:gd name="T0" fmla="*/ 4166 w 93"/>
                    <a:gd name="T1" fmla="*/ 8311 h 152"/>
                    <a:gd name="T2" fmla="*/ 0 w 93"/>
                    <a:gd name="T3" fmla="*/ 0 h 152"/>
                    <a:gd name="T4" fmla="*/ 1952 w 93"/>
                    <a:gd name="T5" fmla="*/ 22889 h 152"/>
                    <a:gd name="T6" fmla="*/ 4166 w 93"/>
                    <a:gd name="T7" fmla="*/ 8311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55"/>
                      </a:moveTo>
                      <a:lnTo>
                        <a:pt x="0" y="0"/>
                      </a:lnTo>
                      <a:lnTo>
                        <a:pt x="44" y="152"/>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1" name="Freeform 378"/>
                <p:cNvSpPr>
                  <a:spLocks/>
                </p:cNvSpPr>
                <p:nvPr/>
              </p:nvSpPr>
              <p:spPr bwMode="gray">
                <a:xfrm>
                  <a:off x="1085" y="2058"/>
                  <a:ext cx="136" cy="347"/>
                </a:xfrm>
                <a:custGeom>
                  <a:avLst/>
                  <a:gdLst>
                    <a:gd name="T0" fmla="*/ 0 w 93"/>
                    <a:gd name="T1" fmla="*/ 25139 h 211"/>
                    <a:gd name="T2" fmla="*/ 4166 w 93"/>
                    <a:gd name="T3" fmla="*/ 30548 h 211"/>
                    <a:gd name="T4" fmla="*/ 2198 w 93"/>
                    <a:gd name="T5" fmla="*/ 0 h 211"/>
                    <a:gd name="T6" fmla="*/ 0 w 93"/>
                    <a:gd name="T7" fmla="*/ 25139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0" y="174"/>
                      </a:moveTo>
                      <a:lnTo>
                        <a:pt x="93" y="211"/>
                      </a:lnTo>
                      <a:lnTo>
                        <a:pt x="49" y="0"/>
                      </a:lnTo>
                      <a:lnTo>
                        <a:pt x="0" y="1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2" name="Freeform 379"/>
                <p:cNvSpPr>
                  <a:spLocks/>
                </p:cNvSpPr>
                <p:nvPr/>
              </p:nvSpPr>
              <p:spPr bwMode="gray">
                <a:xfrm>
                  <a:off x="1157" y="2058"/>
                  <a:ext cx="135" cy="347"/>
                </a:xfrm>
                <a:custGeom>
                  <a:avLst/>
                  <a:gdLst>
                    <a:gd name="T0" fmla="*/ 3873 w 93"/>
                    <a:gd name="T1" fmla="*/ 9950 h 211"/>
                    <a:gd name="T2" fmla="*/ 0 w 93"/>
                    <a:gd name="T3" fmla="*/ 0 h 211"/>
                    <a:gd name="T4" fmla="*/ 1838 w 93"/>
                    <a:gd name="T5" fmla="*/ 30548 h 211"/>
                    <a:gd name="T6" fmla="*/ 3873 w 93"/>
                    <a:gd name="T7" fmla="*/ 9950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93" y="69"/>
                      </a:moveTo>
                      <a:lnTo>
                        <a:pt x="0" y="0"/>
                      </a:lnTo>
                      <a:lnTo>
                        <a:pt x="44" y="211"/>
                      </a:lnTo>
                      <a:lnTo>
                        <a:pt x="93"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3" name="Freeform 380"/>
                <p:cNvSpPr>
                  <a:spLocks/>
                </p:cNvSpPr>
                <p:nvPr/>
              </p:nvSpPr>
              <p:spPr bwMode="gray">
                <a:xfrm>
                  <a:off x="876" y="2376"/>
                  <a:ext cx="143" cy="317"/>
                </a:xfrm>
                <a:custGeom>
                  <a:avLst/>
                  <a:gdLst>
                    <a:gd name="T0" fmla="*/ 2151 w 98"/>
                    <a:gd name="T1" fmla="*/ 0 h 193"/>
                    <a:gd name="T2" fmla="*/ 4294 w 98"/>
                    <a:gd name="T3" fmla="*/ 20966 h 193"/>
                    <a:gd name="T4" fmla="*/ 0 w 98"/>
                    <a:gd name="T5" fmla="*/ 27607 h 193"/>
                    <a:gd name="T6" fmla="*/ 2151 w 98"/>
                    <a:gd name="T7" fmla="*/ 0 h 193"/>
                    <a:gd name="T8" fmla="*/ 0 60000 65536"/>
                    <a:gd name="T9" fmla="*/ 0 60000 65536"/>
                    <a:gd name="T10" fmla="*/ 0 60000 65536"/>
                    <a:gd name="T11" fmla="*/ 0 60000 65536"/>
                    <a:gd name="T12" fmla="*/ 0 w 98"/>
                    <a:gd name="T13" fmla="*/ 0 h 193"/>
                    <a:gd name="T14" fmla="*/ 98 w 98"/>
                    <a:gd name="T15" fmla="*/ 193 h 193"/>
                  </a:gdLst>
                  <a:ahLst/>
                  <a:cxnLst>
                    <a:cxn ang="T8">
                      <a:pos x="T0" y="T1"/>
                    </a:cxn>
                    <a:cxn ang="T9">
                      <a:pos x="T2" y="T3"/>
                    </a:cxn>
                    <a:cxn ang="T10">
                      <a:pos x="T4" y="T5"/>
                    </a:cxn>
                    <a:cxn ang="T11">
                      <a:pos x="T6" y="T7"/>
                    </a:cxn>
                  </a:cxnLst>
                  <a:rect l="T12" t="T13" r="T14" b="T15"/>
                  <a:pathLst>
                    <a:path w="98" h="193">
                      <a:moveTo>
                        <a:pt x="49" y="0"/>
                      </a:moveTo>
                      <a:lnTo>
                        <a:pt x="98" y="147"/>
                      </a:lnTo>
                      <a:lnTo>
                        <a:pt x="0" y="19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4" name="Freeform 381"/>
                <p:cNvSpPr>
                  <a:spLocks/>
                </p:cNvSpPr>
                <p:nvPr/>
              </p:nvSpPr>
              <p:spPr bwMode="gray">
                <a:xfrm>
                  <a:off x="948" y="2344"/>
                  <a:ext cx="137" cy="274"/>
                </a:xfrm>
                <a:custGeom>
                  <a:avLst/>
                  <a:gdLst>
                    <a:gd name="T0" fmla="*/ 4066 w 94"/>
                    <a:gd name="T1" fmla="*/ 0 h 166"/>
                    <a:gd name="T2" fmla="*/ 0 w 94"/>
                    <a:gd name="T3" fmla="*/ 2806 h 166"/>
                    <a:gd name="T4" fmla="*/ 2099 w 94"/>
                    <a:gd name="T5" fmla="*/ 24896 h 166"/>
                    <a:gd name="T6" fmla="*/ 4066 w 94"/>
                    <a:gd name="T7" fmla="*/ 0 h 166"/>
                    <a:gd name="T8" fmla="*/ 0 60000 65536"/>
                    <a:gd name="T9" fmla="*/ 0 60000 65536"/>
                    <a:gd name="T10" fmla="*/ 0 60000 65536"/>
                    <a:gd name="T11" fmla="*/ 0 60000 65536"/>
                    <a:gd name="T12" fmla="*/ 0 w 94"/>
                    <a:gd name="T13" fmla="*/ 0 h 166"/>
                    <a:gd name="T14" fmla="*/ 94 w 94"/>
                    <a:gd name="T15" fmla="*/ 166 h 166"/>
                  </a:gdLst>
                  <a:ahLst/>
                  <a:cxnLst>
                    <a:cxn ang="T8">
                      <a:pos x="T0" y="T1"/>
                    </a:cxn>
                    <a:cxn ang="T9">
                      <a:pos x="T2" y="T3"/>
                    </a:cxn>
                    <a:cxn ang="T10">
                      <a:pos x="T4" y="T5"/>
                    </a:cxn>
                    <a:cxn ang="T11">
                      <a:pos x="T6" y="T7"/>
                    </a:cxn>
                  </a:cxnLst>
                  <a:rect l="T12" t="T13" r="T14" b="T15"/>
                  <a:pathLst>
                    <a:path w="94" h="166">
                      <a:moveTo>
                        <a:pt x="94" y="0"/>
                      </a:moveTo>
                      <a:lnTo>
                        <a:pt x="0" y="19"/>
                      </a:lnTo>
                      <a:lnTo>
                        <a:pt x="49" y="16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5" name="Freeform 382"/>
                <p:cNvSpPr>
                  <a:spLocks/>
                </p:cNvSpPr>
                <p:nvPr/>
              </p:nvSpPr>
              <p:spPr bwMode="gray">
                <a:xfrm>
                  <a:off x="1911" y="2353"/>
                  <a:ext cx="136" cy="166"/>
                </a:xfrm>
                <a:custGeom>
                  <a:avLst/>
                  <a:gdLst>
                    <a:gd name="T0" fmla="*/ 2198 w 93"/>
                    <a:gd name="T1" fmla="*/ 0 h 101"/>
                    <a:gd name="T2" fmla="*/ 4166 w 93"/>
                    <a:gd name="T3" fmla="*/ 14549 h 101"/>
                    <a:gd name="T4" fmla="*/ 0 w 93"/>
                    <a:gd name="T5" fmla="*/ 3823 h 101"/>
                    <a:gd name="T6" fmla="*/ 2198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101"/>
                      </a:lnTo>
                      <a:lnTo>
                        <a:pt x="0" y="2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6" name="Freeform 383"/>
                <p:cNvSpPr>
                  <a:spLocks/>
                </p:cNvSpPr>
                <p:nvPr/>
              </p:nvSpPr>
              <p:spPr bwMode="gray">
                <a:xfrm>
                  <a:off x="1982" y="2353"/>
                  <a:ext cx="136" cy="166"/>
                </a:xfrm>
                <a:custGeom>
                  <a:avLst/>
                  <a:gdLst>
                    <a:gd name="T0" fmla="*/ 4166 w 93"/>
                    <a:gd name="T1" fmla="*/ 11926 h 101"/>
                    <a:gd name="T2" fmla="*/ 0 w 93"/>
                    <a:gd name="T3" fmla="*/ 0 h 101"/>
                    <a:gd name="T4" fmla="*/ 1952 w 93"/>
                    <a:gd name="T5" fmla="*/ 14549 h 101"/>
                    <a:gd name="T6" fmla="*/ 4166 w 93"/>
                    <a:gd name="T7" fmla="*/ 11926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83"/>
                      </a:moveTo>
                      <a:lnTo>
                        <a:pt x="0" y="0"/>
                      </a:lnTo>
                      <a:lnTo>
                        <a:pt x="44" y="101"/>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7" name="Line 384"/>
                <p:cNvSpPr>
                  <a:spLocks noChangeShapeType="1"/>
                </p:cNvSpPr>
                <p:nvPr/>
              </p:nvSpPr>
              <p:spPr bwMode="gray">
                <a:xfrm flipH="1" flipV="1">
                  <a:off x="1507" y="2031"/>
                  <a:ext cx="130" cy="12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8" name="Line 385"/>
                <p:cNvSpPr>
                  <a:spLocks noChangeShapeType="1"/>
                </p:cNvSpPr>
                <p:nvPr/>
              </p:nvSpPr>
              <p:spPr bwMode="gray">
                <a:xfrm flipV="1">
                  <a:off x="1429" y="2038"/>
                  <a:ext cx="84" cy="21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 name="Line 386"/>
                <p:cNvSpPr>
                  <a:spLocks noChangeShapeType="1"/>
                </p:cNvSpPr>
                <p:nvPr/>
              </p:nvSpPr>
              <p:spPr bwMode="gray">
                <a:xfrm flipH="1" flipV="1">
                  <a:off x="1157" y="2058"/>
                  <a:ext cx="135" cy="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0" name="Line 387"/>
                <p:cNvSpPr>
                  <a:spLocks noChangeShapeType="1"/>
                </p:cNvSpPr>
                <p:nvPr/>
              </p:nvSpPr>
              <p:spPr bwMode="gray">
                <a:xfrm flipV="1">
                  <a:off x="1085" y="2058"/>
                  <a:ext cx="72" cy="2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1" name="Line 388"/>
                <p:cNvSpPr>
                  <a:spLocks noChangeShapeType="1"/>
                </p:cNvSpPr>
                <p:nvPr/>
              </p:nvSpPr>
              <p:spPr bwMode="gray">
                <a:xfrm flipV="1">
                  <a:off x="876" y="2376"/>
                  <a:ext cx="72" cy="31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2" name="Line 389"/>
                <p:cNvSpPr>
                  <a:spLocks noChangeShapeType="1"/>
                </p:cNvSpPr>
                <p:nvPr/>
              </p:nvSpPr>
              <p:spPr bwMode="gray">
                <a:xfrm flipH="1">
                  <a:off x="948" y="2344"/>
                  <a:ext cx="137" cy="3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3" name="Line 390"/>
                <p:cNvSpPr>
                  <a:spLocks noChangeShapeType="1"/>
                </p:cNvSpPr>
                <p:nvPr/>
              </p:nvSpPr>
              <p:spPr bwMode="gray">
                <a:xfrm flipH="1" flipV="1">
                  <a:off x="1982" y="2353"/>
                  <a:ext cx="136" cy="13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4" name="Line 391"/>
                <p:cNvSpPr>
                  <a:spLocks noChangeShapeType="1"/>
                </p:cNvSpPr>
                <p:nvPr/>
              </p:nvSpPr>
              <p:spPr bwMode="gray">
                <a:xfrm flipV="1">
                  <a:off x="1911" y="2353"/>
                  <a:ext cx="71" cy="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5" name="Freeform 392"/>
                <p:cNvSpPr>
                  <a:spLocks/>
                </p:cNvSpPr>
                <p:nvPr/>
              </p:nvSpPr>
              <p:spPr bwMode="gray">
                <a:xfrm>
                  <a:off x="1221" y="2171"/>
                  <a:ext cx="143" cy="272"/>
                </a:xfrm>
                <a:custGeom>
                  <a:avLst/>
                  <a:gdLst>
                    <a:gd name="T0" fmla="*/ 2151 w 98"/>
                    <a:gd name="T1" fmla="*/ 0 h 165"/>
                    <a:gd name="T2" fmla="*/ 4294 w 98"/>
                    <a:gd name="T3" fmla="*/ 24440 h 165"/>
                    <a:gd name="T4" fmla="*/ 0 w 98"/>
                    <a:gd name="T5" fmla="*/ 21041 h 165"/>
                    <a:gd name="T6" fmla="*/ 2151 w 98"/>
                    <a:gd name="T7" fmla="*/ 0 h 165"/>
                    <a:gd name="T8" fmla="*/ 0 60000 65536"/>
                    <a:gd name="T9" fmla="*/ 0 60000 65536"/>
                    <a:gd name="T10" fmla="*/ 0 60000 65536"/>
                    <a:gd name="T11" fmla="*/ 0 60000 65536"/>
                    <a:gd name="T12" fmla="*/ 0 w 98"/>
                    <a:gd name="T13" fmla="*/ 0 h 165"/>
                    <a:gd name="T14" fmla="*/ 98 w 98"/>
                    <a:gd name="T15" fmla="*/ 165 h 165"/>
                  </a:gdLst>
                  <a:ahLst/>
                  <a:cxnLst>
                    <a:cxn ang="T8">
                      <a:pos x="T0" y="T1"/>
                    </a:cxn>
                    <a:cxn ang="T9">
                      <a:pos x="T2" y="T3"/>
                    </a:cxn>
                    <a:cxn ang="T10">
                      <a:pos x="T4" y="T5"/>
                    </a:cxn>
                    <a:cxn ang="T11">
                      <a:pos x="T6" y="T7"/>
                    </a:cxn>
                  </a:cxnLst>
                  <a:rect l="T12" t="T13" r="T14" b="T15"/>
                  <a:pathLst>
                    <a:path w="98" h="165">
                      <a:moveTo>
                        <a:pt x="49" y="0"/>
                      </a:moveTo>
                      <a:lnTo>
                        <a:pt x="98" y="165"/>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6" name="Freeform 393"/>
                <p:cNvSpPr>
                  <a:spLocks/>
                </p:cNvSpPr>
                <p:nvPr/>
              </p:nvSpPr>
              <p:spPr bwMode="gray">
                <a:xfrm>
                  <a:off x="1292" y="2171"/>
                  <a:ext cx="137" cy="272"/>
                </a:xfrm>
                <a:custGeom>
                  <a:avLst/>
                  <a:gdLst>
                    <a:gd name="T0" fmla="*/ 4066 w 94"/>
                    <a:gd name="T1" fmla="*/ 7392 h 165"/>
                    <a:gd name="T2" fmla="*/ 0 w 94"/>
                    <a:gd name="T3" fmla="*/ 0 h 165"/>
                    <a:gd name="T4" fmla="*/ 2099 w 94"/>
                    <a:gd name="T5" fmla="*/ 24440 h 165"/>
                    <a:gd name="T6" fmla="*/ 4066 w 94"/>
                    <a:gd name="T7" fmla="*/ 7392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94" y="50"/>
                      </a:moveTo>
                      <a:lnTo>
                        <a:pt x="0" y="0"/>
                      </a:lnTo>
                      <a:lnTo>
                        <a:pt x="49" y="165"/>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7" name="Freeform 394"/>
                <p:cNvSpPr>
                  <a:spLocks/>
                </p:cNvSpPr>
                <p:nvPr/>
              </p:nvSpPr>
              <p:spPr bwMode="gray">
                <a:xfrm>
                  <a:off x="2047" y="2489"/>
                  <a:ext cx="143" cy="181"/>
                </a:xfrm>
                <a:custGeom>
                  <a:avLst/>
                  <a:gdLst>
                    <a:gd name="T0" fmla="*/ 2151 w 98"/>
                    <a:gd name="T1" fmla="*/ 0 h 110"/>
                    <a:gd name="T2" fmla="*/ 4294 w 98"/>
                    <a:gd name="T3" fmla="*/ 15994 h 110"/>
                    <a:gd name="T4" fmla="*/ 0 w 98"/>
                    <a:gd name="T5" fmla="*/ 2638 h 110"/>
                    <a:gd name="T6" fmla="*/ 2151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8" name="Freeform 395"/>
                <p:cNvSpPr>
                  <a:spLocks/>
                </p:cNvSpPr>
                <p:nvPr/>
              </p:nvSpPr>
              <p:spPr bwMode="gray">
                <a:xfrm>
                  <a:off x="2118" y="2489"/>
                  <a:ext cx="137" cy="219"/>
                </a:xfrm>
                <a:custGeom>
                  <a:avLst/>
                  <a:gdLst>
                    <a:gd name="T0" fmla="*/ 4066 w 94"/>
                    <a:gd name="T1" fmla="*/ 19486 h 133"/>
                    <a:gd name="T2" fmla="*/ 0 w 94"/>
                    <a:gd name="T3" fmla="*/ 0 h 133"/>
                    <a:gd name="T4" fmla="*/ 2099 w 94"/>
                    <a:gd name="T5" fmla="*/ 16101 h 133"/>
                    <a:gd name="T6" fmla="*/ 4066 w 94"/>
                    <a:gd name="T7" fmla="*/ 19486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94" y="133"/>
                      </a:moveTo>
                      <a:lnTo>
                        <a:pt x="0" y="0"/>
                      </a:lnTo>
                      <a:lnTo>
                        <a:pt x="49" y="110"/>
                      </a:lnTo>
                      <a:lnTo>
                        <a:pt x="94" y="1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9" name="Freeform 396"/>
                <p:cNvSpPr>
                  <a:spLocks/>
                </p:cNvSpPr>
                <p:nvPr/>
              </p:nvSpPr>
              <p:spPr bwMode="gray">
                <a:xfrm>
                  <a:off x="1565" y="2155"/>
                  <a:ext cx="137" cy="189"/>
                </a:xfrm>
                <a:custGeom>
                  <a:avLst/>
                  <a:gdLst>
                    <a:gd name="T0" fmla="*/ 2099 w 94"/>
                    <a:gd name="T1" fmla="*/ 0 h 115"/>
                    <a:gd name="T2" fmla="*/ 4066 w 94"/>
                    <a:gd name="T3" fmla="*/ 16563 h 115"/>
                    <a:gd name="T4" fmla="*/ 0 w 94"/>
                    <a:gd name="T5" fmla="*/ 13899 h 115"/>
                    <a:gd name="T6" fmla="*/ 2099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0"/>
                      </a:moveTo>
                      <a:lnTo>
                        <a:pt x="94" y="115"/>
                      </a:lnTo>
                      <a:lnTo>
                        <a:pt x="0" y="9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0" name="Freeform 397"/>
                <p:cNvSpPr>
                  <a:spLocks/>
                </p:cNvSpPr>
                <p:nvPr/>
              </p:nvSpPr>
              <p:spPr bwMode="gray">
                <a:xfrm>
                  <a:off x="1637" y="2155"/>
                  <a:ext cx="137" cy="189"/>
                </a:xfrm>
                <a:custGeom>
                  <a:avLst/>
                  <a:gdLst>
                    <a:gd name="T0" fmla="*/ 4066 w 94"/>
                    <a:gd name="T1" fmla="*/ 9368 h 115"/>
                    <a:gd name="T2" fmla="*/ 0 w 94"/>
                    <a:gd name="T3" fmla="*/ 0 h 115"/>
                    <a:gd name="T4" fmla="*/ 1954 w 94"/>
                    <a:gd name="T5" fmla="*/ 16563 h 115"/>
                    <a:gd name="T6" fmla="*/ 4066 w 94"/>
                    <a:gd name="T7" fmla="*/ 9368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65"/>
                      </a:moveTo>
                      <a:lnTo>
                        <a:pt x="0" y="0"/>
                      </a:lnTo>
                      <a:lnTo>
                        <a:pt x="45" y="115"/>
                      </a:lnTo>
                      <a:lnTo>
                        <a:pt x="94"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1" name="Freeform 398"/>
                <p:cNvSpPr>
                  <a:spLocks/>
                </p:cNvSpPr>
                <p:nvPr/>
              </p:nvSpPr>
              <p:spPr bwMode="gray">
                <a:xfrm>
                  <a:off x="604" y="3108"/>
                  <a:ext cx="135" cy="61"/>
                </a:xfrm>
                <a:custGeom>
                  <a:avLst/>
                  <a:gdLst>
                    <a:gd name="T0" fmla="*/ 2038 w 93"/>
                    <a:gd name="T1" fmla="*/ 0 h 37"/>
                    <a:gd name="T2" fmla="*/ 3873 w 93"/>
                    <a:gd name="T3" fmla="*/ 5520 h 37"/>
                    <a:gd name="T4" fmla="*/ 0 w 93"/>
                    <a:gd name="T5" fmla="*/ 3439 h 37"/>
                    <a:gd name="T6" fmla="*/ 2038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2" name="Freeform 399"/>
                <p:cNvSpPr>
                  <a:spLocks/>
                </p:cNvSpPr>
                <p:nvPr/>
              </p:nvSpPr>
              <p:spPr bwMode="gray">
                <a:xfrm>
                  <a:off x="675" y="3108"/>
                  <a:ext cx="136" cy="61"/>
                </a:xfrm>
                <a:custGeom>
                  <a:avLst/>
                  <a:gdLst>
                    <a:gd name="T0" fmla="*/ 4166 w 93"/>
                    <a:gd name="T1" fmla="*/ 1367 h 37"/>
                    <a:gd name="T2" fmla="*/ 0 w 93"/>
                    <a:gd name="T3" fmla="*/ 0 h 37"/>
                    <a:gd name="T4" fmla="*/ 1952 w 93"/>
                    <a:gd name="T5" fmla="*/ 5520 h 37"/>
                    <a:gd name="T6" fmla="*/ 4166 w 93"/>
                    <a:gd name="T7" fmla="*/ 136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3" name="Line 400"/>
                <p:cNvSpPr>
                  <a:spLocks noChangeShapeType="1"/>
                </p:cNvSpPr>
                <p:nvPr/>
              </p:nvSpPr>
              <p:spPr bwMode="gray">
                <a:xfrm flipH="1" flipV="1">
                  <a:off x="1292" y="2171"/>
                  <a:ext cx="137" cy="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4" name="Line 401"/>
                <p:cNvSpPr>
                  <a:spLocks noChangeShapeType="1"/>
                </p:cNvSpPr>
                <p:nvPr/>
              </p:nvSpPr>
              <p:spPr bwMode="gray">
                <a:xfrm flipV="1">
                  <a:off x="1221" y="2171"/>
                  <a:ext cx="71" cy="234"/>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5" name="Line 402"/>
                <p:cNvSpPr>
                  <a:spLocks noChangeShapeType="1"/>
                </p:cNvSpPr>
                <p:nvPr/>
              </p:nvSpPr>
              <p:spPr bwMode="gray">
                <a:xfrm flipH="1" flipV="1">
                  <a:off x="2118" y="2489"/>
                  <a:ext cx="137" cy="2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6" name="Line 403"/>
                <p:cNvSpPr>
                  <a:spLocks noChangeShapeType="1"/>
                </p:cNvSpPr>
                <p:nvPr/>
              </p:nvSpPr>
              <p:spPr bwMode="gray">
                <a:xfrm flipV="1">
                  <a:off x="2047" y="2489"/>
                  <a:ext cx="71" cy="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7" name="Line 404"/>
                <p:cNvSpPr>
                  <a:spLocks noChangeShapeType="1"/>
                </p:cNvSpPr>
                <p:nvPr/>
              </p:nvSpPr>
              <p:spPr bwMode="gray">
                <a:xfrm flipH="1" flipV="1">
                  <a:off x="1637" y="2155"/>
                  <a:ext cx="137" cy="10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8" name="Line 405"/>
                <p:cNvSpPr>
                  <a:spLocks noChangeShapeType="1"/>
                </p:cNvSpPr>
                <p:nvPr/>
              </p:nvSpPr>
              <p:spPr bwMode="gray">
                <a:xfrm flipH="1" flipV="1">
                  <a:off x="675" y="3108"/>
                  <a:ext cx="136"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9" name="Line 406"/>
                <p:cNvSpPr>
                  <a:spLocks noChangeShapeType="1"/>
                </p:cNvSpPr>
                <p:nvPr/>
              </p:nvSpPr>
              <p:spPr bwMode="gray">
                <a:xfrm flipV="1">
                  <a:off x="604" y="3108"/>
                  <a:ext cx="71"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0" name="Freeform 407"/>
                <p:cNvSpPr>
                  <a:spLocks/>
                </p:cNvSpPr>
                <p:nvPr/>
              </p:nvSpPr>
              <p:spPr bwMode="gray">
                <a:xfrm>
                  <a:off x="2190" y="2670"/>
                  <a:ext cx="137" cy="211"/>
                </a:xfrm>
                <a:custGeom>
                  <a:avLst/>
                  <a:gdLst>
                    <a:gd name="T0" fmla="*/ 1954 w 94"/>
                    <a:gd name="T1" fmla="*/ 3435 h 128"/>
                    <a:gd name="T2" fmla="*/ 4066 w 94"/>
                    <a:gd name="T3" fmla="*/ 18975 h 128"/>
                    <a:gd name="T4" fmla="*/ 0 w 94"/>
                    <a:gd name="T5" fmla="*/ 0 h 128"/>
                    <a:gd name="T6" fmla="*/ 1954 w 94"/>
                    <a:gd name="T7" fmla="*/ 3435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5" y="23"/>
                      </a:moveTo>
                      <a:lnTo>
                        <a:pt x="94" y="12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1" name="Freeform 408"/>
                <p:cNvSpPr>
                  <a:spLocks/>
                </p:cNvSpPr>
                <p:nvPr/>
              </p:nvSpPr>
              <p:spPr bwMode="gray">
                <a:xfrm>
                  <a:off x="2255" y="2708"/>
                  <a:ext cx="136" cy="173"/>
                </a:xfrm>
                <a:custGeom>
                  <a:avLst/>
                  <a:gdLst>
                    <a:gd name="T0" fmla="*/ 4166 w 93"/>
                    <a:gd name="T1" fmla="*/ 12823 h 105"/>
                    <a:gd name="T2" fmla="*/ 0 w 93"/>
                    <a:gd name="T3" fmla="*/ 0 h 105"/>
                    <a:gd name="T4" fmla="*/ 2198 w 93"/>
                    <a:gd name="T5" fmla="*/ 15484 h 105"/>
                    <a:gd name="T6" fmla="*/ 4166 w 93"/>
                    <a:gd name="T7" fmla="*/ 12823 h 105"/>
                    <a:gd name="T8" fmla="*/ 0 60000 65536"/>
                    <a:gd name="T9" fmla="*/ 0 60000 65536"/>
                    <a:gd name="T10" fmla="*/ 0 60000 65536"/>
                    <a:gd name="T11" fmla="*/ 0 60000 65536"/>
                    <a:gd name="T12" fmla="*/ 0 w 93"/>
                    <a:gd name="T13" fmla="*/ 0 h 105"/>
                    <a:gd name="T14" fmla="*/ 93 w 93"/>
                    <a:gd name="T15" fmla="*/ 105 h 105"/>
                  </a:gdLst>
                  <a:ahLst/>
                  <a:cxnLst>
                    <a:cxn ang="T8">
                      <a:pos x="T0" y="T1"/>
                    </a:cxn>
                    <a:cxn ang="T9">
                      <a:pos x="T2" y="T3"/>
                    </a:cxn>
                    <a:cxn ang="T10">
                      <a:pos x="T4" y="T5"/>
                    </a:cxn>
                    <a:cxn ang="T11">
                      <a:pos x="T6" y="T7"/>
                    </a:cxn>
                  </a:cxnLst>
                  <a:rect l="T12" t="T13" r="T14" b="T15"/>
                  <a:pathLst>
                    <a:path w="93" h="105">
                      <a:moveTo>
                        <a:pt x="93" y="87"/>
                      </a:moveTo>
                      <a:lnTo>
                        <a:pt x="0" y="0"/>
                      </a:lnTo>
                      <a:lnTo>
                        <a:pt x="49" y="105"/>
                      </a:lnTo>
                      <a:lnTo>
                        <a:pt x="93"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2" name="Freeform 409"/>
                <p:cNvSpPr>
                  <a:spLocks/>
                </p:cNvSpPr>
                <p:nvPr/>
              </p:nvSpPr>
              <p:spPr bwMode="gray">
                <a:xfrm>
                  <a:off x="811" y="2693"/>
                  <a:ext cx="137" cy="430"/>
                </a:xfrm>
                <a:custGeom>
                  <a:avLst/>
                  <a:gdLst>
                    <a:gd name="T0" fmla="*/ 1954 w 94"/>
                    <a:gd name="T1" fmla="*/ 0 h 261"/>
                    <a:gd name="T2" fmla="*/ 4066 w 94"/>
                    <a:gd name="T3" fmla="*/ 14096 h 261"/>
                    <a:gd name="T4" fmla="*/ 0 w 94"/>
                    <a:gd name="T5" fmla="*/ 38413 h 261"/>
                    <a:gd name="T6" fmla="*/ 1954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45" y="0"/>
                      </a:moveTo>
                      <a:lnTo>
                        <a:pt x="94" y="96"/>
                      </a:lnTo>
                      <a:lnTo>
                        <a:pt x="0" y="26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3" name="Freeform 410"/>
                <p:cNvSpPr>
                  <a:spLocks/>
                </p:cNvSpPr>
                <p:nvPr/>
              </p:nvSpPr>
              <p:spPr bwMode="gray">
                <a:xfrm>
                  <a:off x="876" y="2618"/>
                  <a:ext cx="143" cy="233"/>
                </a:xfrm>
                <a:custGeom>
                  <a:avLst/>
                  <a:gdLst>
                    <a:gd name="T0" fmla="*/ 4294 w 98"/>
                    <a:gd name="T1" fmla="*/ 0 h 142"/>
                    <a:gd name="T2" fmla="*/ 0 w 98"/>
                    <a:gd name="T3" fmla="*/ 6458 h 142"/>
                    <a:gd name="T4" fmla="*/ 2151 w 98"/>
                    <a:gd name="T5" fmla="*/ 20079 h 142"/>
                    <a:gd name="T6" fmla="*/ 4294 w 98"/>
                    <a:gd name="T7" fmla="*/ 0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0"/>
                      </a:moveTo>
                      <a:lnTo>
                        <a:pt x="0" y="46"/>
                      </a:lnTo>
                      <a:lnTo>
                        <a:pt x="49" y="142"/>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4" name="Freeform 411"/>
                <p:cNvSpPr>
                  <a:spLocks/>
                </p:cNvSpPr>
                <p:nvPr/>
              </p:nvSpPr>
              <p:spPr bwMode="gray">
                <a:xfrm>
                  <a:off x="1019" y="2344"/>
                  <a:ext cx="138" cy="303"/>
                </a:xfrm>
                <a:custGeom>
                  <a:avLst/>
                  <a:gdLst>
                    <a:gd name="T0" fmla="*/ 2082 w 94"/>
                    <a:gd name="T1" fmla="*/ 0 h 184"/>
                    <a:gd name="T2" fmla="*/ 4379 w 94"/>
                    <a:gd name="T3" fmla="*/ 27003 h 184"/>
                    <a:gd name="T4" fmla="*/ 0 w 94"/>
                    <a:gd name="T5" fmla="*/ 24324 h 184"/>
                    <a:gd name="T6" fmla="*/ 2082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6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5" name="Freeform 412"/>
                <p:cNvSpPr>
                  <a:spLocks/>
                </p:cNvSpPr>
                <p:nvPr/>
              </p:nvSpPr>
              <p:spPr bwMode="gray">
                <a:xfrm>
                  <a:off x="1085" y="2344"/>
                  <a:ext cx="136" cy="303"/>
                </a:xfrm>
                <a:custGeom>
                  <a:avLst/>
                  <a:gdLst>
                    <a:gd name="T0" fmla="*/ 4166 w 93"/>
                    <a:gd name="T1" fmla="*/ 5426 h 184"/>
                    <a:gd name="T2" fmla="*/ 0 w 93"/>
                    <a:gd name="T3" fmla="*/ 0 h 184"/>
                    <a:gd name="T4" fmla="*/ 2198 w 93"/>
                    <a:gd name="T5" fmla="*/ 27003 h 184"/>
                    <a:gd name="T6" fmla="*/ 4166 w 93"/>
                    <a:gd name="T7" fmla="*/ 5426 h 184"/>
                    <a:gd name="T8" fmla="*/ 0 60000 65536"/>
                    <a:gd name="T9" fmla="*/ 0 60000 65536"/>
                    <a:gd name="T10" fmla="*/ 0 60000 65536"/>
                    <a:gd name="T11" fmla="*/ 0 60000 65536"/>
                    <a:gd name="T12" fmla="*/ 0 w 93"/>
                    <a:gd name="T13" fmla="*/ 0 h 184"/>
                    <a:gd name="T14" fmla="*/ 93 w 93"/>
                    <a:gd name="T15" fmla="*/ 184 h 184"/>
                  </a:gdLst>
                  <a:ahLst/>
                  <a:cxnLst>
                    <a:cxn ang="T8">
                      <a:pos x="T0" y="T1"/>
                    </a:cxn>
                    <a:cxn ang="T9">
                      <a:pos x="T2" y="T3"/>
                    </a:cxn>
                    <a:cxn ang="T10">
                      <a:pos x="T4" y="T5"/>
                    </a:cxn>
                    <a:cxn ang="T11">
                      <a:pos x="T6" y="T7"/>
                    </a:cxn>
                  </a:cxnLst>
                  <a:rect l="T12" t="T13" r="T14" b="T15"/>
                  <a:pathLst>
                    <a:path w="93" h="184">
                      <a:moveTo>
                        <a:pt x="93" y="37"/>
                      </a:moveTo>
                      <a:lnTo>
                        <a:pt x="0" y="0"/>
                      </a:lnTo>
                      <a:lnTo>
                        <a:pt x="49" y="184"/>
                      </a:lnTo>
                      <a:lnTo>
                        <a:pt x="93" y="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6" name="Line 413"/>
                <p:cNvSpPr>
                  <a:spLocks noChangeShapeType="1"/>
                </p:cNvSpPr>
                <p:nvPr/>
              </p:nvSpPr>
              <p:spPr bwMode="gray">
                <a:xfrm flipH="1" flipV="1">
                  <a:off x="2255" y="2708"/>
                  <a:ext cx="136"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7" name="Line 414"/>
                <p:cNvSpPr>
                  <a:spLocks noChangeShapeType="1"/>
                </p:cNvSpPr>
                <p:nvPr/>
              </p:nvSpPr>
              <p:spPr bwMode="gray">
                <a:xfrm>
                  <a:off x="2190" y="2670"/>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8" name="Line 415"/>
                <p:cNvSpPr>
                  <a:spLocks noChangeShapeType="1"/>
                </p:cNvSpPr>
                <p:nvPr/>
              </p:nvSpPr>
              <p:spPr bwMode="gray">
                <a:xfrm flipV="1">
                  <a:off x="811" y="2693"/>
                  <a:ext cx="65" cy="43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9" name="Line 416"/>
                <p:cNvSpPr>
                  <a:spLocks noChangeShapeType="1"/>
                </p:cNvSpPr>
                <p:nvPr/>
              </p:nvSpPr>
              <p:spPr bwMode="gray">
                <a:xfrm flipH="1" flipV="1">
                  <a:off x="1085" y="2344"/>
                  <a:ext cx="136" cy="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0" name="Line 417"/>
                <p:cNvSpPr>
                  <a:spLocks noChangeShapeType="1"/>
                </p:cNvSpPr>
                <p:nvPr/>
              </p:nvSpPr>
              <p:spPr bwMode="gray">
                <a:xfrm flipV="1">
                  <a:off x="1019" y="2344"/>
                  <a:ext cx="66" cy="2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1" name="Freeform 418"/>
                <p:cNvSpPr>
                  <a:spLocks/>
                </p:cNvSpPr>
                <p:nvPr/>
              </p:nvSpPr>
              <p:spPr bwMode="gray">
                <a:xfrm>
                  <a:off x="1702" y="2262"/>
                  <a:ext cx="143" cy="189"/>
                </a:xfrm>
                <a:custGeom>
                  <a:avLst/>
                  <a:gdLst>
                    <a:gd name="T0" fmla="*/ 2151 w 98"/>
                    <a:gd name="T1" fmla="*/ 0 h 115"/>
                    <a:gd name="T2" fmla="*/ 4294 w 98"/>
                    <a:gd name="T3" fmla="*/ 16563 h 115"/>
                    <a:gd name="T4" fmla="*/ 0 w 98"/>
                    <a:gd name="T5" fmla="*/ 7190 h 115"/>
                    <a:gd name="T6" fmla="*/ 2151 w 98"/>
                    <a:gd name="T7" fmla="*/ 0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49" y="0"/>
                      </a:moveTo>
                      <a:lnTo>
                        <a:pt x="98" y="115"/>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2" name="Freeform 419"/>
                <p:cNvSpPr>
                  <a:spLocks/>
                </p:cNvSpPr>
                <p:nvPr/>
              </p:nvSpPr>
              <p:spPr bwMode="gray">
                <a:xfrm>
                  <a:off x="1774" y="2262"/>
                  <a:ext cx="137" cy="189"/>
                </a:xfrm>
                <a:custGeom>
                  <a:avLst/>
                  <a:gdLst>
                    <a:gd name="T0" fmla="*/ 4066 w 94"/>
                    <a:gd name="T1" fmla="*/ 11817 h 115"/>
                    <a:gd name="T2" fmla="*/ 0 w 94"/>
                    <a:gd name="T3" fmla="*/ 0 h 115"/>
                    <a:gd name="T4" fmla="*/ 2099 w 94"/>
                    <a:gd name="T5" fmla="*/ 16563 h 115"/>
                    <a:gd name="T6" fmla="*/ 4066 w 94"/>
                    <a:gd name="T7" fmla="*/ 1181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82"/>
                      </a:moveTo>
                      <a:lnTo>
                        <a:pt x="0" y="0"/>
                      </a:lnTo>
                      <a:lnTo>
                        <a:pt x="49" y="115"/>
                      </a:lnTo>
                      <a:lnTo>
                        <a:pt x="94" y="8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3" name="Freeform 420"/>
                <p:cNvSpPr>
                  <a:spLocks/>
                </p:cNvSpPr>
                <p:nvPr/>
              </p:nvSpPr>
              <p:spPr bwMode="gray">
                <a:xfrm>
                  <a:off x="1364" y="2254"/>
                  <a:ext cx="137" cy="189"/>
                </a:xfrm>
                <a:custGeom>
                  <a:avLst/>
                  <a:gdLst>
                    <a:gd name="T0" fmla="*/ 1954 w 94"/>
                    <a:gd name="T1" fmla="*/ 0 h 115"/>
                    <a:gd name="T2" fmla="*/ 4066 w 94"/>
                    <a:gd name="T3" fmla="*/ 16563 h 115"/>
                    <a:gd name="T4" fmla="*/ 0 w 94"/>
                    <a:gd name="T5" fmla="*/ 16563 h 115"/>
                    <a:gd name="T6" fmla="*/ 1954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4" name="Line 421"/>
                <p:cNvSpPr>
                  <a:spLocks noChangeShapeType="1"/>
                </p:cNvSpPr>
                <p:nvPr/>
              </p:nvSpPr>
              <p:spPr bwMode="gray">
                <a:xfrm flipH="1" flipV="1">
                  <a:off x="1774" y="2262"/>
                  <a:ext cx="137" cy="13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5" name="Line 422"/>
                <p:cNvSpPr>
                  <a:spLocks noChangeShapeType="1"/>
                </p:cNvSpPr>
                <p:nvPr/>
              </p:nvSpPr>
              <p:spPr bwMode="gray">
                <a:xfrm flipV="1">
                  <a:off x="1702" y="2262"/>
                  <a:ext cx="72" cy="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6" name="Line 423"/>
                <p:cNvSpPr>
                  <a:spLocks noChangeShapeType="1"/>
                </p:cNvSpPr>
                <p:nvPr/>
              </p:nvSpPr>
              <p:spPr bwMode="gray">
                <a:xfrm flipH="1" flipV="1">
                  <a:off x="1429" y="2254"/>
                  <a:ext cx="136" cy="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7" name="Line 424"/>
                <p:cNvSpPr>
                  <a:spLocks noChangeShapeType="1"/>
                </p:cNvSpPr>
                <p:nvPr/>
              </p:nvSpPr>
              <p:spPr bwMode="gray">
                <a:xfrm flipV="1">
                  <a:off x="1364" y="2254"/>
                  <a:ext cx="65" cy="1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8" name="Freeform 425"/>
                <p:cNvSpPr>
                  <a:spLocks/>
                </p:cNvSpPr>
                <p:nvPr/>
              </p:nvSpPr>
              <p:spPr bwMode="gray">
                <a:xfrm>
                  <a:off x="2327" y="2851"/>
                  <a:ext cx="135" cy="318"/>
                </a:xfrm>
                <a:custGeom>
                  <a:avLst/>
                  <a:gdLst>
                    <a:gd name="T0" fmla="*/ 1838 w 93"/>
                    <a:gd name="T1" fmla="*/ 0 h 193"/>
                    <a:gd name="T2" fmla="*/ 3873 w 93"/>
                    <a:gd name="T3" fmla="*/ 28449 h 193"/>
                    <a:gd name="T4" fmla="*/ 0 w 93"/>
                    <a:gd name="T5" fmla="*/ 2661 h 193"/>
                    <a:gd name="T6" fmla="*/ 1838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0"/>
                      </a:moveTo>
                      <a:lnTo>
                        <a:pt x="93" y="193"/>
                      </a:lnTo>
                      <a:lnTo>
                        <a:pt x="0" y="18"/>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9" name="Freeform 426"/>
                <p:cNvSpPr>
                  <a:spLocks/>
                </p:cNvSpPr>
                <p:nvPr/>
              </p:nvSpPr>
              <p:spPr bwMode="gray">
                <a:xfrm>
                  <a:off x="2391" y="2851"/>
                  <a:ext cx="144" cy="318"/>
                </a:xfrm>
                <a:custGeom>
                  <a:avLst/>
                  <a:gdLst>
                    <a:gd name="T0" fmla="*/ 4185 w 99"/>
                    <a:gd name="T1" fmla="*/ 24338 h 193"/>
                    <a:gd name="T2" fmla="*/ 0 w 99"/>
                    <a:gd name="T3" fmla="*/ 0 h 193"/>
                    <a:gd name="T4" fmla="*/ 2065 w 99"/>
                    <a:gd name="T5" fmla="*/ 28449 h 193"/>
                    <a:gd name="T6" fmla="*/ 4185 w 99"/>
                    <a:gd name="T7" fmla="*/ 24338 h 193"/>
                    <a:gd name="T8" fmla="*/ 0 60000 65536"/>
                    <a:gd name="T9" fmla="*/ 0 60000 65536"/>
                    <a:gd name="T10" fmla="*/ 0 60000 65536"/>
                    <a:gd name="T11" fmla="*/ 0 60000 65536"/>
                    <a:gd name="T12" fmla="*/ 0 w 99"/>
                    <a:gd name="T13" fmla="*/ 0 h 193"/>
                    <a:gd name="T14" fmla="*/ 99 w 99"/>
                    <a:gd name="T15" fmla="*/ 193 h 193"/>
                  </a:gdLst>
                  <a:ahLst/>
                  <a:cxnLst>
                    <a:cxn ang="T8">
                      <a:pos x="T0" y="T1"/>
                    </a:cxn>
                    <a:cxn ang="T9">
                      <a:pos x="T2" y="T3"/>
                    </a:cxn>
                    <a:cxn ang="T10">
                      <a:pos x="T4" y="T5"/>
                    </a:cxn>
                    <a:cxn ang="T11">
                      <a:pos x="T6" y="T7"/>
                    </a:cxn>
                  </a:cxnLst>
                  <a:rect l="T12" t="T13" r="T14" b="T15"/>
                  <a:pathLst>
                    <a:path w="99" h="193">
                      <a:moveTo>
                        <a:pt x="99" y="165"/>
                      </a:moveTo>
                      <a:lnTo>
                        <a:pt x="0" y="0"/>
                      </a:lnTo>
                      <a:lnTo>
                        <a:pt x="49" y="193"/>
                      </a:lnTo>
                      <a:lnTo>
                        <a:pt x="9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0" name="Line 427"/>
                <p:cNvSpPr>
                  <a:spLocks noChangeShapeType="1"/>
                </p:cNvSpPr>
                <p:nvPr/>
              </p:nvSpPr>
              <p:spPr bwMode="gray">
                <a:xfrm>
                  <a:off x="2391" y="2851"/>
                  <a:ext cx="7" cy="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1" name="Line 428"/>
                <p:cNvSpPr>
                  <a:spLocks noChangeShapeType="1"/>
                </p:cNvSpPr>
                <p:nvPr/>
              </p:nvSpPr>
              <p:spPr bwMode="gray">
                <a:xfrm flipH="1" flipV="1">
                  <a:off x="2391" y="2851"/>
                  <a:ext cx="144" cy="27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2" name="Line 429"/>
                <p:cNvSpPr>
                  <a:spLocks noChangeShapeType="1"/>
                </p:cNvSpPr>
                <p:nvPr/>
              </p:nvSpPr>
              <p:spPr bwMode="gray">
                <a:xfrm flipV="1">
                  <a:off x="2327" y="2851"/>
                  <a:ext cx="64" cy="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3" name="Freeform 430"/>
                <p:cNvSpPr>
                  <a:spLocks/>
                </p:cNvSpPr>
                <p:nvPr/>
              </p:nvSpPr>
              <p:spPr bwMode="gray">
                <a:xfrm>
                  <a:off x="739" y="3123"/>
                  <a:ext cx="137" cy="61"/>
                </a:xfrm>
                <a:custGeom>
                  <a:avLst/>
                  <a:gdLst>
                    <a:gd name="T0" fmla="*/ 2099 w 94"/>
                    <a:gd name="T1" fmla="*/ 0 h 37"/>
                    <a:gd name="T2" fmla="*/ 4066 w 94"/>
                    <a:gd name="T3" fmla="*/ 5520 h 37"/>
                    <a:gd name="T4" fmla="*/ 0 w 94"/>
                    <a:gd name="T5" fmla="*/ 4145 h 37"/>
                    <a:gd name="T6" fmla="*/ 2099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4" name="Freeform 431"/>
                <p:cNvSpPr>
                  <a:spLocks/>
                </p:cNvSpPr>
                <p:nvPr/>
              </p:nvSpPr>
              <p:spPr bwMode="gray">
                <a:xfrm>
                  <a:off x="811" y="2851"/>
                  <a:ext cx="137" cy="333"/>
                </a:xfrm>
                <a:custGeom>
                  <a:avLst/>
                  <a:gdLst>
                    <a:gd name="T0" fmla="*/ 4066 w 94"/>
                    <a:gd name="T1" fmla="*/ 0 h 202"/>
                    <a:gd name="T2" fmla="*/ 0 w 94"/>
                    <a:gd name="T3" fmla="*/ 24447 h 202"/>
                    <a:gd name="T4" fmla="*/ 1954 w 94"/>
                    <a:gd name="T5" fmla="*/ 29949 h 202"/>
                    <a:gd name="T6" fmla="*/ 4066 w 94"/>
                    <a:gd name="T7" fmla="*/ 0 h 202"/>
                    <a:gd name="T8" fmla="*/ 0 60000 65536"/>
                    <a:gd name="T9" fmla="*/ 0 60000 65536"/>
                    <a:gd name="T10" fmla="*/ 0 60000 65536"/>
                    <a:gd name="T11" fmla="*/ 0 60000 65536"/>
                    <a:gd name="T12" fmla="*/ 0 w 94"/>
                    <a:gd name="T13" fmla="*/ 0 h 202"/>
                    <a:gd name="T14" fmla="*/ 94 w 94"/>
                    <a:gd name="T15" fmla="*/ 202 h 202"/>
                  </a:gdLst>
                  <a:ahLst/>
                  <a:cxnLst>
                    <a:cxn ang="T8">
                      <a:pos x="T0" y="T1"/>
                    </a:cxn>
                    <a:cxn ang="T9">
                      <a:pos x="T2" y="T3"/>
                    </a:cxn>
                    <a:cxn ang="T10">
                      <a:pos x="T4" y="T5"/>
                    </a:cxn>
                    <a:cxn ang="T11">
                      <a:pos x="T6" y="T7"/>
                    </a:cxn>
                  </a:cxnLst>
                  <a:rect l="T12" t="T13" r="T14" b="T15"/>
                  <a:pathLst>
                    <a:path w="94" h="202">
                      <a:moveTo>
                        <a:pt x="94" y="0"/>
                      </a:moveTo>
                      <a:lnTo>
                        <a:pt x="0" y="165"/>
                      </a:lnTo>
                      <a:lnTo>
                        <a:pt x="45" y="202"/>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5" name="Freeform 432"/>
                <p:cNvSpPr>
                  <a:spLocks/>
                </p:cNvSpPr>
                <p:nvPr/>
              </p:nvSpPr>
              <p:spPr bwMode="gray">
                <a:xfrm>
                  <a:off x="2462" y="3123"/>
                  <a:ext cx="138" cy="61"/>
                </a:xfrm>
                <a:custGeom>
                  <a:avLst/>
                  <a:gdLst>
                    <a:gd name="T0" fmla="*/ 2303 w 94"/>
                    <a:gd name="T1" fmla="*/ 0 h 37"/>
                    <a:gd name="T2" fmla="*/ 4379 w 94"/>
                    <a:gd name="T3" fmla="*/ 5520 h 37"/>
                    <a:gd name="T4" fmla="*/ 0 w 94"/>
                    <a:gd name="T5" fmla="*/ 4145 h 37"/>
                    <a:gd name="T6" fmla="*/ 2303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8"/>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6" name="Freeform 433"/>
                <p:cNvSpPr>
                  <a:spLocks/>
                </p:cNvSpPr>
                <p:nvPr/>
              </p:nvSpPr>
              <p:spPr bwMode="gray">
                <a:xfrm>
                  <a:off x="2535" y="3123"/>
                  <a:ext cx="136" cy="61"/>
                </a:xfrm>
                <a:custGeom>
                  <a:avLst/>
                  <a:gdLst>
                    <a:gd name="T0" fmla="*/ 4166 w 93"/>
                    <a:gd name="T1" fmla="*/ 2086 h 37"/>
                    <a:gd name="T2" fmla="*/ 0 w 93"/>
                    <a:gd name="T3" fmla="*/ 0 h 37"/>
                    <a:gd name="T4" fmla="*/ 1952 w 93"/>
                    <a:gd name="T5" fmla="*/ 5520 h 37"/>
                    <a:gd name="T6" fmla="*/ 4166 w 93"/>
                    <a:gd name="T7" fmla="*/ 2086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7" name="Freeform 434"/>
                <p:cNvSpPr>
                  <a:spLocks/>
                </p:cNvSpPr>
                <p:nvPr/>
              </p:nvSpPr>
              <p:spPr bwMode="gray">
                <a:xfrm>
                  <a:off x="395" y="3123"/>
                  <a:ext cx="137" cy="61"/>
                </a:xfrm>
                <a:custGeom>
                  <a:avLst/>
                  <a:gdLst>
                    <a:gd name="T0" fmla="*/ 2099 w 94"/>
                    <a:gd name="T1" fmla="*/ 0 h 37"/>
                    <a:gd name="T2" fmla="*/ 4066 w 94"/>
                    <a:gd name="T3" fmla="*/ 5520 h 37"/>
                    <a:gd name="T4" fmla="*/ 0 w 94"/>
                    <a:gd name="T5" fmla="*/ 4145 h 37"/>
                    <a:gd name="T6" fmla="*/ 2099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8" name="Freeform 435"/>
                <p:cNvSpPr>
                  <a:spLocks/>
                </p:cNvSpPr>
                <p:nvPr/>
              </p:nvSpPr>
              <p:spPr bwMode="gray">
                <a:xfrm>
                  <a:off x="466" y="3123"/>
                  <a:ext cx="138" cy="61"/>
                </a:xfrm>
                <a:custGeom>
                  <a:avLst/>
                  <a:gdLst>
                    <a:gd name="T0" fmla="*/ 4379 w 94"/>
                    <a:gd name="T1" fmla="*/ 2086 h 37"/>
                    <a:gd name="T2" fmla="*/ 0 w 94"/>
                    <a:gd name="T3" fmla="*/ 0 h 37"/>
                    <a:gd name="T4" fmla="*/ 2082 w 94"/>
                    <a:gd name="T5" fmla="*/ 5520 h 37"/>
                    <a:gd name="T6" fmla="*/ 4379 w 94"/>
                    <a:gd name="T7" fmla="*/ 2086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9" name="Line 436"/>
                <p:cNvSpPr>
                  <a:spLocks noChangeShapeType="1"/>
                </p:cNvSpPr>
                <p:nvPr/>
              </p:nvSpPr>
              <p:spPr bwMode="gray">
                <a:xfrm flipH="1">
                  <a:off x="811" y="2851"/>
                  <a:ext cx="137" cy="27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0" name="Line 437"/>
                <p:cNvSpPr>
                  <a:spLocks noChangeShapeType="1"/>
                </p:cNvSpPr>
                <p:nvPr/>
              </p:nvSpPr>
              <p:spPr bwMode="gray">
                <a:xfrm flipV="1">
                  <a:off x="739" y="3123"/>
                  <a:ext cx="72" cy="4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1" name="Line 438"/>
                <p:cNvSpPr>
                  <a:spLocks noChangeShapeType="1"/>
                </p:cNvSpPr>
                <p:nvPr/>
              </p:nvSpPr>
              <p:spPr bwMode="gray">
                <a:xfrm flipH="1" flipV="1">
                  <a:off x="466" y="3123"/>
                  <a:ext cx="138"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2" name="Line 439"/>
                <p:cNvSpPr>
                  <a:spLocks noChangeShapeType="1"/>
                </p:cNvSpPr>
                <p:nvPr/>
              </p:nvSpPr>
              <p:spPr bwMode="gray">
                <a:xfrm flipH="1" flipV="1">
                  <a:off x="2535" y="3123"/>
                  <a:ext cx="13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3" name="Line 440"/>
                <p:cNvSpPr>
                  <a:spLocks noChangeShapeType="1"/>
                </p:cNvSpPr>
                <p:nvPr/>
              </p:nvSpPr>
              <p:spPr bwMode="gray">
                <a:xfrm flipH="1">
                  <a:off x="2462" y="3123"/>
                  <a:ext cx="73"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4" name="Line 441"/>
                <p:cNvSpPr>
                  <a:spLocks noChangeShapeType="1"/>
                </p:cNvSpPr>
                <p:nvPr/>
              </p:nvSpPr>
              <p:spPr bwMode="gray">
                <a:xfrm flipV="1">
                  <a:off x="395" y="3123"/>
                  <a:ext cx="71"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5" name="Freeform 442"/>
                <p:cNvSpPr>
                  <a:spLocks/>
                </p:cNvSpPr>
                <p:nvPr/>
              </p:nvSpPr>
              <p:spPr bwMode="gray">
                <a:xfrm>
                  <a:off x="1157" y="2405"/>
                  <a:ext cx="135" cy="242"/>
                </a:xfrm>
                <a:custGeom>
                  <a:avLst/>
                  <a:gdLst>
                    <a:gd name="T0" fmla="*/ 1838 w 93"/>
                    <a:gd name="T1" fmla="*/ 0 h 147"/>
                    <a:gd name="T2" fmla="*/ 3873 w 93"/>
                    <a:gd name="T3" fmla="*/ 20787 h 147"/>
                    <a:gd name="T4" fmla="*/ 0 w 93"/>
                    <a:gd name="T5" fmla="*/ 21462 h 147"/>
                    <a:gd name="T6" fmla="*/ 1838 w 93"/>
                    <a:gd name="T7" fmla="*/ 0 h 147"/>
                    <a:gd name="T8" fmla="*/ 0 60000 65536"/>
                    <a:gd name="T9" fmla="*/ 0 60000 65536"/>
                    <a:gd name="T10" fmla="*/ 0 60000 65536"/>
                    <a:gd name="T11" fmla="*/ 0 60000 65536"/>
                    <a:gd name="T12" fmla="*/ 0 w 93"/>
                    <a:gd name="T13" fmla="*/ 0 h 147"/>
                    <a:gd name="T14" fmla="*/ 93 w 93"/>
                    <a:gd name="T15" fmla="*/ 147 h 147"/>
                  </a:gdLst>
                  <a:ahLst/>
                  <a:cxnLst>
                    <a:cxn ang="T8">
                      <a:pos x="T0" y="T1"/>
                    </a:cxn>
                    <a:cxn ang="T9">
                      <a:pos x="T2" y="T3"/>
                    </a:cxn>
                    <a:cxn ang="T10">
                      <a:pos x="T4" y="T5"/>
                    </a:cxn>
                    <a:cxn ang="T11">
                      <a:pos x="T6" y="T7"/>
                    </a:cxn>
                  </a:cxnLst>
                  <a:rect l="T12" t="T13" r="T14" b="T15"/>
                  <a:pathLst>
                    <a:path w="93" h="147">
                      <a:moveTo>
                        <a:pt x="44" y="0"/>
                      </a:moveTo>
                      <a:lnTo>
                        <a:pt x="93" y="142"/>
                      </a:lnTo>
                      <a:lnTo>
                        <a:pt x="0" y="147"/>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6" name="Freeform 443"/>
                <p:cNvSpPr>
                  <a:spLocks/>
                </p:cNvSpPr>
                <p:nvPr/>
              </p:nvSpPr>
              <p:spPr bwMode="gray">
                <a:xfrm>
                  <a:off x="1221" y="2405"/>
                  <a:ext cx="143" cy="234"/>
                </a:xfrm>
                <a:custGeom>
                  <a:avLst/>
                  <a:gdLst>
                    <a:gd name="T0" fmla="*/ 4294 w 98"/>
                    <a:gd name="T1" fmla="*/ 3428 h 142"/>
                    <a:gd name="T2" fmla="*/ 0 w 98"/>
                    <a:gd name="T3" fmla="*/ 0 h 142"/>
                    <a:gd name="T4" fmla="*/ 2151 w 98"/>
                    <a:gd name="T5" fmla="*/ 20989 h 142"/>
                    <a:gd name="T6" fmla="*/ 4294 w 98"/>
                    <a:gd name="T7" fmla="*/ 3428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23"/>
                      </a:moveTo>
                      <a:lnTo>
                        <a:pt x="0" y="0"/>
                      </a:lnTo>
                      <a:lnTo>
                        <a:pt x="49" y="142"/>
                      </a:lnTo>
                      <a:lnTo>
                        <a:pt x="98"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7" name="Freeform 444"/>
                <p:cNvSpPr>
                  <a:spLocks/>
                </p:cNvSpPr>
                <p:nvPr/>
              </p:nvSpPr>
              <p:spPr bwMode="gray">
                <a:xfrm>
                  <a:off x="1845" y="2397"/>
                  <a:ext cx="137" cy="204"/>
                </a:xfrm>
                <a:custGeom>
                  <a:avLst/>
                  <a:gdLst>
                    <a:gd name="T0" fmla="*/ 1954 w 94"/>
                    <a:gd name="T1" fmla="*/ 0 h 124"/>
                    <a:gd name="T2" fmla="*/ 4066 w 94"/>
                    <a:gd name="T3" fmla="*/ 18042 h 124"/>
                    <a:gd name="T4" fmla="*/ 0 w 94"/>
                    <a:gd name="T5" fmla="*/ 4761 h 124"/>
                    <a:gd name="T6" fmla="*/ 1954 w 94"/>
                    <a:gd name="T7" fmla="*/ 0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45" y="0"/>
                      </a:moveTo>
                      <a:lnTo>
                        <a:pt x="94" y="124"/>
                      </a:lnTo>
                      <a:lnTo>
                        <a:pt x="0" y="3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8" name="Freeform 445"/>
                <p:cNvSpPr>
                  <a:spLocks/>
                </p:cNvSpPr>
                <p:nvPr/>
              </p:nvSpPr>
              <p:spPr bwMode="gray">
                <a:xfrm>
                  <a:off x="1911" y="2397"/>
                  <a:ext cx="136" cy="204"/>
                </a:xfrm>
                <a:custGeom>
                  <a:avLst/>
                  <a:gdLst>
                    <a:gd name="T0" fmla="*/ 4166 w 93"/>
                    <a:gd name="T1" fmla="*/ 10810 h 124"/>
                    <a:gd name="T2" fmla="*/ 0 w 93"/>
                    <a:gd name="T3" fmla="*/ 0 h 124"/>
                    <a:gd name="T4" fmla="*/ 2198 w 93"/>
                    <a:gd name="T5" fmla="*/ 18042 h 124"/>
                    <a:gd name="T6" fmla="*/ 4166 w 93"/>
                    <a:gd name="T7" fmla="*/ 10810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74"/>
                      </a:moveTo>
                      <a:lnTo>
                        <a:pt x="0" y="0"/>
                      </a:lnTo>
                      <a:lnTo>
                        <a:pt x="49" y="124"/>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9" name="Line 446"/>
                <p:cNvSpPr>
                  <a:spLocks noChangeShapeType="1"/>
                </p:cNvSpPr>
                <p:nvPr/>
              </p:nvSpPr>
              <p:spPr bwMode="gray">
                <a:xfrm flipH="1" flipV="1">
                  <a:off x="1221" y="2405"/>
                  <a:ext cx="143"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0" name="Line 447"/>
                <p:cNvSpPr>
                  <a:spLocks noChangeShapeType="1"/>
                </p:cNvSpPr>
                <p:nvPr/>
              </p:nvSpPr>
              <p:spPr bwMode="gray">
                <a:xfrm flipV="1">
                  <a:off x="1157" y="2405"/>
                  <a:ext cx="64" cy="242"/>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1" name="Line 448"/>
                <p:cNvSpPr>
                  <a:spLocks noChangeShapeType="1"/>
                </p:cNvSpPr>
                <p:nvPr/>
              </p:nvSpPr>
              <p:spPr bwMode="gray">
                <a:xfrm flipH="1" flipV="1">
                  <a:off x="1911" y="2397"/>
                  <a:ext cx="136" cy="1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2" name="Line 449"/>
                <p:cNvSpPr>
                  <a:spLocks noChangeShapeType="1"/>
                </p:cNvSpPr>
                <p:nvPr/>
              </p:nvSpPr>
              <p:spPr bwMode="gray">
                <a:xfrm flipV="1">
                  <a:off x="1845" y="2397"/>
                  <a:ext cx="66" cy="5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3" name="Freeform 450"/>
                <p:cNvSpPr>
                  <a:spLocks/>
                </p:cNvSpPr>
                <p:nvPr/>
              </p:nvSpPr>
              <p:spPr bwMode="gray">
                <a:xfrm>
                  <a:off x="1565" y="2315"/>
                  <a:ext cx="137" cy="136"/>
                </a:xfrm>
                <a:custGeom>
                  <a:avLst/>
                  <a:gdLst>
                    <a:gd name="T0" fmla="*/ 4066 w 94"/>
                    <a:gd name="T1" fmla="*/ 2494 h 83"/>
                    <a:gd name="T2" fmla="*/ 0 w 94"/>
                    <a:gd name="T3" fmla="*/ 0 h 83"/>
                    <a:gd name="T4" fmla="*/ 2099 w 94"/>
                    <a:gd name="T5" fmla="*/ 11580 h 83"/>
                    <a:gd name="T6" fmla="*/ 4066 w 94"/>
                    <a:gd name="T7" fmla="*/ 2494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94" y="18"/>
                      </a:moveTo>
                      <a:lnTo>
                        <a:pt x="0" y="0"/>
                      </a:lnTo>
                      <a:lnTo>
                        <a:pt x="49" y="83"/>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4" name="Freeform 451"/>
                <p:cNvSpPr>
                  <a:spLocks/>
                </p:cNvSpPr>
                <p:nvPr/>
              </p:nvSpPr>
              <p:spPr bwMode="gray">
                <a:xfrm>
                  <a:off x="948" y="2618"/>
                  <a:ext cx="137" cy="233"/>
                </a:xfrm>
                <a:custGeom>
                  <a:avLst/>
                  <a:gdLst>
                    <a:gd name="T0" fmla="*/ 2099 w 94"/>
                    <a:gd name="T1" fmla="*/ 0 h 142"/>
                    <a:gd name="T2" fmla="*/ 4066 w 94"/>
                    <a:gd name="T3" fmla="*/ 17485 h 142"/>
                    <a:gd name="T4" fmla="*/ 0 w 94"/>
                    <a:gd name="T5" fmla="*/ 20079 h 142"/>
                    <a:gd name="T6" fmla="*/ 2099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24"/>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5" name="Freeform 452"/>
                <p:cNvSpPr>
                  <a:spLocks/>
                </p:cNvSpPr>
                <p:nvPr/>
              </p:nvSpPr>
              <p:spPr bwMode="gray">
                <a:xfrm>
                  <a:off x="1019" y="2618"/>
                  <a:ext cx="138" cy="204"/>
                </a:xfrm>
                <a:custGeom>
                  <a:avLst/>
                  <a:gdLst>
                    <a:gd name="T0" fmla="*/ 4379 w 94"/>
                    <a:gd name="T1" fmla="*/ 2636 h 124"/>
                    <a:gd name="T2" fmla="*/ 0 w 94"/>
                    <a:gd name="T3" fmla="*/ 0 h 124"/>
                    <a:gd name="T4" fmla="*/ 2082 w 94"/>
                    <a:gd name="T5" fmla="*/ 18042 h 124"/>
                    <a:gd name="T6" fmla="*/ 4379 w 94"/>
                    <a:gd name="T7" fmla="*/ 2636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94" y="18"/>
                      </a:moveTo>
                      <a:lnTo>
                        <a:pt x="0" y="0"/>
                      </a:lnTo>
                      <a:lnTo>
                        <a:pt x="45" y="124"/>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6" name="Line 453"/>
                <p:cNvSpPr>
                  <a:spLocks noChangeShapeType="1"/>
                </p:cNvSpPr>
                <p:nvPr/>
              </p:nvSpPr>
              <p:spPr bwMode="gray">
                <a:xfrm flipH="1" flipV="1">
                  <a:off x="1565" y="2315"/>
                  <a:ext cx="137" cy="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7" name="Line 454"/>
                <p:cNvSpPr>
                  <a:spLocks noChangeShapeType="1"/>
                </p:cNvSpPr>
                <p:nvPr/>
              </p:nvSpPr>
              <p:spPr bwMode="gray">
                <a:xfrm flipV="1">
                  <a:off x="948" y="2618"/>
                  <a:ext cx="71" cy="23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8" name="Freeform 455"/>
                <p:cNvSpPr>
                  <a:spLocks/>
                </p:cNvSpPr>
                <p:nvPr/>
              </p:nvSpPr>
              <p:spPr bwMode="gray">
                <a:xfrm>
                  <a:off x="1982" y="2519"/>
                  <a:ext cx="136" cy="227"/>
                </a:xfrm>
                <a:custGeom>
                  <a:avLst/>
                  <a:gdLst>
                    <a:gd name="T0" fmla="*/ 1952 w 93"/>
                    <a:gd name="T1" fmla="*/ 0 h 138"/>
                    <a:gd name="T2" fmla="*/ 4166 w 93"/>
                    <a:gd name="T3" fmla="*/ 20001 h 138"/>
                    <a:gd name="T4" fmla="*/ 0 w 93"/>
                    <a:gd name="T5" fmla="*/ 7228 h 138"/>
                    <a:gd name="T6" fmla="*/ 1952 w 93"/>
                    <a:gd name="T7" fmla="*/ 0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44" y="0"/>
                      </a:moveTo>
                      <a:lnTo>
                        <a:pt x="93" y="138"/>
                      </a:lnTo>
                      <a:lnTo>
                        <a:pt x="0" y="5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9" name="Freeform 456"/>
                <p:cNvSpPr>
                  <a:spLocks/>
                </p:cNvSpPr>
                <p:nvPr/>
              </p:nvSpPr>
              <p:spPr bwMode="gray">
                <a:xfrm>
                  <a:off x="2047" y="2519"/>
                  <a:ext cx="143" cy="227"/>
                </a:xfrm>
                <a:custGeom>
                  <a:avLst/>
                  <a:gdLst>
                    <a:gd name="T0" fmla="*/ 4294 w 98"/>
                    <a:gd name="T1" fmla="*/ 13294 h 138"/>
                    <a:gd name="T2" fmla="*/ 0 w 98"/>
                    <a:gd name="T3" fmla="*/ 0 h 138"/>
                    <a:gd name="T4" fmla="*/ 2151 w 98"/>
                    <a:gd name="T5" fmla="*/ 20001 h 138"/>
                    <a:gd name="T6" fmla="*/ 4294 w 98"/>
                    <a:gd name="T7" fmla="*/ 13294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92"/>
                      </a:moveTo>
                      <a:lnTo>
                        <a:pt x="0" y="0"/>
                      </a:lnTo>
                      <a:lnTo>
                        <a:pt x="49" y="138"/>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0" name="Freeform 457"/>
                <p:cNvSpPr>
                  <a:spLocks/>
                </p:cNvSpPr>
                <p:nvPr/>
              </p:nvSpPr>
              <p:spPr bwMode="gray">
                <a:xfrm>
                  <a:off x="532" y="3146"/>
                  <a:ext cx="143" cy="61"/>
                </a:xfrm>
                <a:custGeom>
                  <a:avLst/>
                  <a:gdLst>
                    <a:gd name="T0" fmla="*/ 2151 w 98"/>
                    <a:gd name="T1" fmla="*/ 0 h 37"/>
                    <a:gd name="T2" fmla="*/ 4294 w 98"/>
                    <a:gd name="T3" fmla="*/ 5520 h 37"/>
                    <a:gd name="T4" fmla="*/ 0 w 98"/>
                    <a:gd name="T5" fmla="*/ 3439 h 37"/>
                    <a:gd name="T6" fmla="*/ 2151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1" name="Freeform 458"/>
                <p:cNvSpPr>
                  <a:spLocks/>
                </p:cNvSpPr>
                <p:nvPr/>
              </p:nvSpPr>
              <p:spPr bwMode="gray">
                <a:xfrm>
                  <a:off x="604" y="3146"/>
                  <a:ext cx="135" cy="61"/>
                </a:xfrm>
                <a:custGeom>
                  <a:avLst/>
                  <a:gdLst>
                    <a:gd name="T0" fmla="*/ 3873 w 93"/>
                    <a:gd name="T1" fmla="*/ 2086 h 37"/>
                    <a:gd name="T2" fmla="*/ 0 w 93"/>
                    <a:gd name="T3" fmla="*/ 0 h 37"/>
                    <a:gd name="T4" fmla="*/ 2038 w 93"/>
                    <a:gd name="T5" fmla="*/ 5520 h 37"/>
                    <a:gd name="T6" fmla="*/ 3873 w 93"/>
                    <a:gd name="T7" fmla="*/ 2086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2" name="Line 459"/>
                <p:cNvSpPr>
                  <a:spLocks noChangeShapeType="1"/>
                </p:cNvSpPr>
                <p:nvPr/>
              </p:nvSpPr>
              <p:spPr bwMode="gray">
                <a:xfrm flipH="1" flipV="1">
                  <a:off x="2047" y="2519"/>
                  <a:ext cx="143" cy="1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3" name="Line 460"/>
                <p:cNvSpPr>
                  <a:spLocks noChangeShapeType="1"/>
                </p:cNvSpPr>
                <p:nvPr/>
              </p:nvSpPr>
              <p:spPr bwMode="gray">
                <a:xfrm flipV="1">
                  <a:off x="1982" y="2519"/>
                  <a:ext cx="65" cy="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4" name="Line 461"/>
                <p:cNvSpPr>
                  <a:spLocks noChangeShapeType="1"/>
                </p:cNvSpPr>
                <p:nvPr/>
              </p:nvSpPr>
              <p:spPr bwMode="gray">
                <a:xfrm flipH="1" flipV="1">
                  <a:off x="604" y="3146"/>
                  <a:ext cx="135"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5" name="Line 462"/>
                <p:cNvSpPr>
                  <a:spLocks noChangeShapeType="1"/>
                </p:cNvSpPr>
                <p:nvPr/>
              </p:nvSpPr>
              <p:spPr bwMode="gray">
                <a:xfrm flipV="1">
                  <a:off x="532" y="3146"/>
                  <a:ext cx="72"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6" name="Line 463"/>
                <p:cNvSpPr>
                  <a:spLocks noChangeShapeType="1"/>
                </p:cNvSpPr>
                <p:nvPr/>
              </p:nvSpPr>
              <p:spPr bwMode="gray">
                <a:xfrm flipV="1">
                  <a:off x="2600" y="3146"/>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7" name="Freeform 464"/>
                <p:cNvSpPr>
                  <a:spLocks/>
                </p:cNvSpPr>
                <p:nvPr/>
              </p:nvSpPr>
              <p:spPr bwMode="gray">
                <a:xfrm>
                  <a:off x="1292" y="2443"/>
                  <a:ext cx="137" cy="196"/>
                </a:xfrm>
                <a:custGeom>
                  <a:avLst/>
                  <a:gdLst>
                    <a:gd name="T0" fmla="*/ 2099 w 94"/>
                    <a:gd name="T1" fmla="*/ 0 h 119"/>
                    <a:gd name="T2" fmla="*/ 4066 w 94"/>
                    <a:gd name="T3" fmla="*/ 14784 h 119"/>
                    <a:gd name="T4" fmla="*/ 0 w 94"/>
                    <a:gd name="T5" fmla="*/ 17492 h 119"/>
                    <a:gd name="T6" fmla="*/ 2099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01"/>
                      </a:lnTo>
                      <a:lnTo>
                        <a:pt x="0" y="11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8" name="Freeform 465"/>
                <p:cNvSpPr>
                  <a:spLocks/>
                </p:cNvSpPr>
                <p:nvPr/>
              </p:nvSpPr>
              <p:spPr bwMode="gray">
                <a:xfrm>
                  <a:off x="1364" y="2443"/>
                  <a:ext cx="137" cy="166"/>
                </a:xfrm>
                <a:custGeom>
                  <a:avLst/>
                  <a:gdLst>
                    <a:gd name="T0" fmla="*/ 4066 w 94"/>
                    <a:gd name="T1" fmla="*/ 0 h 101"/>
                    <a:gd name="T2" fmla="*/ 0 w 94"/>
                    <a:gd name="T3" fmla="*/ 0 h 101"/>
                    <a:gd name="T4" fmla="*/ 1954 w 94"/>
                    <a:gd name="T5" fmla="*/ 14549 h 101"/>
                    <a:gd name="T6" fmla="*/ 4066 w 94"/>
                    <a:gd name="T7" fmla="*/ 0 h 101"/>
                    <a:gd name="T8" fmla="*/ 0 60000 65536"/>
                    <a:gd name="T9" fmla="*/ 0 60000 65536"/>
                    <a:gd name="T10" fmla="*/ 0 60000 65536"/>
                    <a:gd name="T11" fmla="*/ 0 60000 65536"/>
                    <a:gd name="T12" fmla="*/ 0 w 94"/>
                    <a:gd name="T13" fmla="*/ 0 h 101"/>
                    <a:gd name="T14" fmla="*/ 94 w 94"/>
                    <a:gd name="T15" fmla="*/ 101 h 101"/>
                  </a:gdLst>
                  <a:ahLst/>
                  <a:cxnLst>
                    <a:cxn ang="T8">
                      <a:pos x="T0" y="T1"/>
                    </a:cxn>
                    <a:cxn ang="T9">
                      <a:pos x="T2" y="T3"/>
                    </a:cxn>
                    <a:cxn ang="T10">
                      <a:pos x="T4" y="T5"/>
                    </a:cxn>
                    <a:cxn ang="T11">
                      <a:pos x="T6" y="T7"/>
                    </a:cxn>
                  </a:cxnLst>
                  <a:rect l="T12" t="T13" r="T14" b="T15"/>
                  <a:pathLst>
                    <a:path w="94" h="101">
                      <a:moveTo>
                        <a:pt x="94" y="0"/>
                      </a:moveTo>
                      <a:lnTo>
                        <a:pt x="0" y="0"/>
                      </a:lnTo>
                      <a:lnTo>
                        <a:pt x="45" y="10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9" name="Line 466"/>
                <p:cNvSpPr>
                  <a:spLocks noChangeShapeType="1"/>
                </p:cNvSpPr>
                <p:nvPr/>
              </p:nvSpPr>
              <p:spPr bwMode="gray">
                <a:xfrm flipH="1">
                  <a:off x="1364" y="2443"/>
                  <a:ext cx="13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0" name="Line 467"/>
                <p:cNvSpPr>
                  <a:spLocks noChangeShapeType="1"/>
                </p:cNvSpPr>
                <p:nvPr/>
              </p:nvSpPr>
              <p:spPr bwMode="gray">
                <a:xfrm flipV="1">
                  <a:off x="1292" y="2443"/>
                  <a:ext cx="72" cy="19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1" name="Freeform 468"/>
                <p:cNvSpPr>
                  <a:spLocks/>
                </p:cNvSpPr>
                <p:nvPr/>
              </p:nvSpPr>
              <p:spPr bwMode="gray">
                <a:xfrm>
                  <a:off x="2118" y="2670"/>
                  <a:ext cx="137" cy="234"/>
                </a:xfrm>
                <a:custGeom>
                  <a:avLst/>
                  <a:gdLst>
                    <a:gd name="T0" fmla="*/ 2099 w 94"/>
                    <a:gd name="T1" fmla="*/ 0 h 142"/>
                    <a:gd name="T2" fmla="*/ 4066 w 94"/>
                    <a:gd name="T3" fmla="*/ 20989 h 142"/>
                    <a:gd name="T4" fmla="*/ 0 w 94"/>
                    <a:gd name="T5" fmla="*/ 6791 h 142"/>
                    <a:gd name="T6" fmla="*/ 2099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42"/>
                      </a:lnTo>
                      <a:lnTo>
                        <a:pt x="0" y="4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2" name="Freeform 469"/>
                <p:cNvSpPr>
                  <a:spLocks/>
                </p:cNvSpPr>
                <p:nvPr/>
              </p:nvSpPr>
              <p:spPr bwMode="gray">
                <a:xfrm>
                  <a:off x="2190" y="2670"/>
                  <a:ext cx="137" cy="234"/>
                </a:xfrm>
                <a:custGeom>
                  <a:avLst/>
                  <a:gdLst>
                    <a:gd name="T0" fmla="*/ 4066 w 94"/>
                    <a:gd name="T1" fmla="*/ 18906 h 142"/>
                    <a:gd name="T2" fmla="*/ 0 w 94"/>
                    <a:gd name="T3" fmla="*/ 0 h 142"/>
                    <a:gd name="T4" fmla="*/ 1954 w 94"/>
                    <a:gd name="T5" fmla="*/ 20989 h 142"/>
                    <a:gd name="T6" fmla="*/ 4066 w 94"/>
                    <a:gd name="T7" fmla="*/ 18906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128"/>
                      </a:moveTo>
                      <a:lnTo>
                        <a:pt x="0" y="0"/>
                      </a:lnTo>
                      <a:lnTo>
                        <a:pt x="45" y="142"/>
                      </a:lnTo>
                      <a:lnTo>
                        <a:pt x="94" y="1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3" name="Freeform 470"/>
                <p:cNvSpPr>
                  <a:spLocks/>
                </p:cNvSpPr>
                <p:nvPr/>
              </p:nvSpPr>
              <p:spPr bwMode="gray">
                <a:xfrm>
                  <a:off x="1637" y="2344"/>
                  <a:ext cx="137" cy="190"/>
                </a:xfrm>
                <a:custGeom>
                  <a:avLst/>
                  <a:gdLst>
                    <a:gd name="T0" fmla="*/ 1954 w 94"/>
                    <a:gd name="T1" fmla="*/ 0 h 115"/>
                    <a:gd name="T2" fmla="*/ 4066 w 94"/>
                    <a:gd name="T3" fmla="*/ 17425 h 115"/>
                    <a:gd name="T4" fmla="*/ 0 w 94"/>
                    <a:gd name="T5" fmla="*/ 9799 h 115"/>
                    <a:gd name="T6" fmla="*/ 1954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6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4" name="Freeform 471"/>
                <p:cNvSpPr>
                  <a:spLocks/>
                </p:cNvSpPr>
                <p:nvPr/>
              </p:nvSpPr>
              <p:spPr bwMode="gray">
                <a:xfrm>
                  <a:off x="1702" y="2344"/>
                  <a:ext cx="143" cy="190"/>
                </a:xfrm>
                <a:custGeom>
                  <a:avLst/>
                  <a:gdLst>
                    <a:gd name="T0" fmla="*/ 4294 w 98"/>
                    <a:gd name="T1" fmla="*/ 9799 h 115"/>
                    <a:gd name="T2" fmla="*/ 0 w 98"/>
                    <a:gd name="T3" fmla="*/ 0 h 115"/>
                    <a:gd name="T4" fmla="*/ 2151 w 98"/>
                    <a:gd name="T5" fmla="*/ 17425 h 115"/>
                    <a:gd name="T6" fmla="*/ 4294 w 98"/>
                    <a:gd name="T7" fmla="*/ 9799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98" y="65"/>
                      </a:moveTo>
                      <a:lnTo>
                        <a:pt x="0" y="0"/>
                      </a:lnTo>
                      <a:lnTo>
                        <a:pt x="49" y="115"/>
                      </a:lnTo>
                      <a:lnTo>
                        <a:pt x="98"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5" name="Freeform 472"/>
                <p:cNvSpPr>
                  <a:spLocks/>
                </p:cNvSpPr>
                <p:nvPr/>
              </p:nvSpPr>
              <p:spPr bwMode="gray">
                <a:xfrm>
                  <a:off x="1085" y="2647"/>
                  <a:ext cx="136" cy="175"/>
                </a:xfrm>
                <a:custGeom>
                  <a:avLst/>
                  <a:gdLst>
                    <a:gd name="T0" fmla="*/ 2198 w 93"/>
                    <a:gd name="T1" fmla="*/ 0 h 106"/>
                    <a:gd name="T2" fmla="*/ 4166 w 93"/>
                    <a:gd name="T3" fmla="*/ 15245 h 106"/>
                    <a:gd name="T4" fmla="*/ 0 w 93"/>
                    <a:gd name="T5" fmla="*/ 15933 h 106"/>
                    <a:gd name="T6" fmla="*/ 2198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1"/>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6" name="Freeform 473"/>
                <p:cNvSpPr>
                  <a:spLocks/>
                </p:cNvSpPr>
                <p:nvPr/>
              </p:nvSpPr>
              <p:spPr bwMode="gray">
                <a:xfrm>
                  <a:off x="1157" y="2639"/>
                  <a:ext cx="135" cy="175"/>
                </a:xfrm>
                <a:custGeom>
                  <a:avLst/>
                  <a:gdLst>
                    <a:gd name="T0" fmla="*/ 3873 w 93"/>
                    <a:gd name="T1" fmla="*/ 0 h 106"/>
                    <a:gd name="T2" fmla="*/ 0 w 93"/>
                    <a:gd name="T3" fmla="*/ 712 h 106"/>
                    <a:gd name="T4" fmla="*/ 1838 w 93"/>
                    <a:gd name="T5" fmla="*/ 15933 h 106"/>
                    <a:gd name="T6" fmla="*/ 3873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0"/>
                      </a:moveTo>
                      <a:lnTo>
                        <a:pt x="0" y="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7" name="Line 474"/>
                <p:cNvSpPr>
                  <a:spLocks noChangeShapeType="1"/>
                </p:cNvSpPr>
                <p:nvPr/>
              </p:nvSpPr>
              <p:spPr bwMode="gray">
                <a:xfrm flipH="1" flipV="1">
                  <a:off x="2190" y="2670"/>
                  <a:ext cx="137" cy="2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8" name="Line 475"/>
                <p:cNvSpPr>
                  <a:spLocks noChangeShapeType="1"/>
                </p:cNvSpPr>
                <p:nvPr/>
              </p:nvSpPr>
              <p:spPr bwMode="gray">
                <a:xfrm flipV="1">
                  <a:off x="2118" y="2670"/>
                  <a:ext cx="72" cy="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9" name="Line 476"/>
                <p:cNvSpPr>
                  <a:spLocks noChangeShapeType="1"/>
                </p:cNvSpPr>
                <p:nvPr/>
              </p:nvSpPr>
              <p:spPr bwMode="gray">
                <a:xfrm flipH="1" flipV="1">
                  <a:off x="1702" y="2344"/>
                  <a:ext cx="143" cy="10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0" name="Line 477"/>
                <p:cNvSpPr>
                  <a:spLocks noChangeShapeType="1"/>
                </p:cNvSpPr>
                <p:nvPr/>
              </p:nvSpPr>
              <p:spPr bwMode="gray">
                <a:xfrm flipV="1">
                  <a:off x="1637" y="2344"/>
                  <a:ext cx="65" cy="10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1" name="Line 478"/>
                <p:cNvSpPr>
                  <a:spLocks noChangeShapeType="1"/>
                </p:cNvSpPr>
                <p:nvPr/>
              </p:nvSpPr>
              <p:spPr bwMode="gray">
                <a:xfrm flipV="1">
                  <a:off x="1085" y="2647"/>
                  <a:ext cx="72" cy="17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2" name="Freeform 479"/>
                <p:cNvSpPr>
                  <a:spLocks/>
                </p:cNvSpPr>
                <p:nvPr/>
              </p:nvSpPr>
              <p:spPr bwMode="gray">
                <a:xfrm>
                  <a:off x="2255" y="2881"/>
                  <a:ext cx="136" cy="198"/>
                </a:xfrm>
                <a:custGeom>
                  <a:avLst/>
                  <a:gdLst>
                    <a:gd name="T0" fmla="*/ 2198 w 93"/>
                    <a:gd name="T1" fmla="*/ 0 h 120"/>
                    <a:gd name="T2" fmla="*/ 4166 w 93"/>
                    <a:gd name="T3" fmla="*/ 17982 h 120"/>
                    <a:gd name="T4" fmla="*/ 0 w 93"/>
                    <a:gd name="T5" fmla="*/ 2107 h 120"/>
                    <a:gd name="T6" fmla="*/ 2198 w 93"/>
                    <a:gd name="T7" fmla="*/ 0 h 120"/>
                    <a:gd name="T8" fmla="*/ 0 60000 65536"/>
                    <a:gd name="T9" fmla="*/ 0 60000 65536"/>
                    <a:gd name="T10" fmla="*/ 0 60000 65536"/>
                    <a:gd name="T11" fmla="*/ 0 60000 65536"/>
                    <a:gd name="T12" fmla="*/ 0 w 93"/>
                    <a:gd name="T13" fmla="*/ 0 h 120"/>
                    <a:gd name="T14" fmla="*/ 93 w 93"/>
                    <a:gd name="T15" fmla="*/ 120 h 120"/>
                  </a:gdLst>
                  <a:ahLst/>
                  <a:cxnLst>
                    <a:cxn ang="T8">
                      <a:pos x="T0" y="T1"/>
                    </a:cxn>
                    <a:cxn ang="T9">
                      <a:pos x="T2" y="T3"/>
                    </a:cxn>
                    <a:cxn ang="T10">
                      <a:pos x="T4" y="T5"/>
                    </a:cxn>
                    <a:cxn ang="T11">
                      <a:pos x="T6" y="T7"/>
                    </a:cxn>
                  </a:cxnLst>
                  <a:rect l="T12" t="T13" r="T14" b="T15"/>
                  <a:pathLst>
                    <a:path w="93" h="120">
                      <a:moveTo>
                        <a:pt x="49" y="0"/>
                      </a:moveTo>
                      <a:lnTo>
                        <a:pt x="93" y="12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3" name="Freeform 480"/>
                <p:cNvSpPr>
                  <a:spLocks/>
                </p:cNvSpPr>
                <p:nvPr/>
              </p:nvSpPr>
              <p:spPr bwMode="gray">
                <a:xfrm>
                  <a:off x="2327" y="2881"/>
                  <a:ext cx="135" cy="288"/>
                </a:xfrm>
                <a:custGeom>
                  <a:avLst/>
                  <a:gdLst>
                    <a:gd name="T0" fmla="*/ 3873 w 93"/>
                    <a:gd name="T1" fmla="*/ 25505 h 175"/>
                    <a:gd name="T2" fmla="*/ 0 w 93"/>
                    <a:gd name="T3" fmla="*/ 0 h 175"/>
                    <a:gd name="T4" fmla="*/ 1838 w 93"/>
                    <a:gd name="T5" fmla="*/ 17423 h 175"/>
                    <a:gd name="T6" fmla="*/ 3873 w 93"/>
                    <a:gd name="T7" fmla="*/ 25505 h 175"/>
                    <a:gd name="T8" fmla="*/ 0 60000 65536"/>
                    <a:gd name="T9" fmla="*/ 0 60000 65536"/>
                    <a:gd name="T10" fmla="*/ 0 60000 65536"/>
                    <a:gd name="T11" fmla="*/ 0 60000 65536"/>
                    <a:gd name="T12" fmla="*/ 0 w 93"/>
                    <a:gd name="T13" fmla="*/ 0 h 175"/>
                    <a:gd name="T14" fmla="*/ 93 w 93"/>
                    <a:gd name="T15" fmla="*/ 175 h 175"/>
                  </a:gdLst>
                  <a:ahLst/>
                  <a:cxnLst>
                    <a:cxn ang="T8">
                      <a:pos x="T0" y="T1"/>
                    </a:cxn>
                    <a:cxn ang="T9">
                      <a:pos x="T2" y="T3"/>
                    </a:cxn>
                    <a:cxn ang="T10">
                      <a:pos x="T4" y="T5"/>
                    </a:cxn>
                    <a:cxn ang="T11">
                      <a:pos x="T6" y="T7"/>
                    </a:cxn>
                  </a:cxnLst>
                  <a:rect l="T12" t="T13" r="T14" b="T15"/>
                  <a:pathLst>
                    <a:path w="93" h="175">
                      <a:moveTo>
                        <a:pt x="93" y="175"/>
                      </a:moveTo>
                      <a:lnTo>
                        <a:pt x="0" y="0"/>
                      </a:lnTo>
                      <a:lnTo>
                        <a:pt x="44" y="120"/>
                      </a:lnTo>
                      <a:lnTo>
                        <a:pt x="93" y="17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4" name="Freeform 481"/>
                <p:cNvSpPr>
                  <a:spLocks/>
                </p:cNvSpPr>
                <p:nvPr/>
              </p:nvSpPr>
              <p:spPr bwMode="gray">
                <a:xfrm>
                  <a:off x="876" y="2851"/>
                  <a:ext cx="143" cy="356"/>
                </a:xfrm>
                <a:custGeom>
                  <a:avLst/>
                  <a:gdLst>
                    <a:gd name="T0" fmla="*/ 2151 w 98"/>
                    <a:gd name="T1" fmla="*/ 0 h 216"/>
                    <a:gd name="T2" fmla="*/ 4294 w 98"/>
                    <a:gd name="T3" fmla="*/ 31948 h 216"/>
                    <a:gd name="T4" fmla="*/ 0 w 98"/>
                    <a:gd name="T5" fmla="*/ 29907 h 216"/>
                    <a:gd name="T6" fmla="*/ 2151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49" y="0"/>
                      </a:moveTo>
                      <a:lnTo>
                        <a:pt x="98" y="216"/>
                      </a:lnTo>
                      <a:lnTo>
                        <a:pt x="0" y="20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5" name="Freeform 482"/>
                <p:cNvSpPr>
                  <a:spLocks/>
                </p:cNvSpPr>
                <p:nvPr/>
              </p:nvSpPr>
              <p:spPr bwMode="gray">
                <a:xfrm>
                  <a:off x="948" y="2822"/>
                  <a:ext cx="137" cy="385"/>
                </a:xfrm>
                <a:custGeom>
                  <a:avLst/>
                  <a:gdLst>
                    <a:gd name="T0" fmla="*/ 4066 w 94"/>
                    <a:gd name="T1" fmla="*/ 0 h 234"/>
                    <a:gd name="T2" fmla="*/ 0 w 94"/>
                    <a:gd name="T3" fmla="*/ 2637 h 234"/>
                    <a:gd name="T4" fmla="*/ 2099 w 94"/>
                    <a:gd name="T5" fmla="*/ 33974 h 234"/>
                    <a:gd name="T6" fmla="*/ 4066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18"/>
                      </a:lnTo>
                      <a:lnTo>
                        <a:pt x="49" y="23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6" name="Freeform 483"/>
                <p:cNvSpPr>
                  <a:spLocks/>
                </p:cNvSpPr>
                <p:nvPr/>
              </p:nvSpPr>
              <p:spPr bwMode="gray">
                <a:xfrm>
                  <a:off x="675" y="3169"/>
                  <a:ext cx="136" cy="53"/>
                </a:xfrm>
                <a:custGeom>
                  <a:avLst/>
                  <a:gdLst>
                    <a:gd name="T0" fmla="*/ 1952 w 93"/>
                    <a:gd name="T1" fmla="*/ 0 h 32"/>
                    <a:gd name="T2" fmla="*/ 4166 w 93"/>
                    <a:gd name="T3" fmla="*/ 4999 h 32"/>
                    <a:gd name="T4" fmla="*/ 0 w 93"/>
                    <a:gd name="T5" fmla="*/ 3553 h 32"/>
                    <a:gd name="T6" fmla="*/ 1952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7" name="Freeform 484"/>
                <p:cNvSpPr>
                  <a:spLocks/>
                </p:cNvSpPr>
                <p:nvPr/>
              </p:nvSpPr>
              <p:spPr bwMode="gray">
                <a:xfrm>
                  <a:off x="739" y="3169"/>
                  <a:ext cx="137" cy="53"/>
                </a:xfrm>
                <a:custGeom>
                  <a:avLst/>
                  <a:gdLst>
                    <a:gd name="T0" fmla="*/ 4066 w 94"/>
                    <a:gd name="T1" fmla="*/ 1408 h 32"/>
                    <a:gd name="T2" fmla="*/ 0 w 94"/>
                    <a:gd name="T3" fmla="*/ 0 h 32"/>
                    <a:gd name="T4" fmla="*/ 2099 w 94"/>
                    <a:gd name="T5" fmla="*/ 4999 h 32"/>
                    <a:gd name="T6" fmla="*/ 4066 w 94"/>
                    <a:gd name="T7" fmla="*/ 1408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49"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8" name="Freeform 485"/>
                <p:cNvSpPr>
                  <a:spLocks/>
                </p:cNvSpPr>
                <p:nvPr/>
              </p:nvSpPr>
              <p:spPr bwMode="gray">
                <a:xfrm>
                  <a:off x="2462" y="3169"/>
                  <a:ext cx="138" cy="53"/>
                </a:xfrm>
                <a:custGeom>
                  <a:avLst/>
                  <a:gdLst>
                    <a:gd name="T0" fmla="*/ 4379 w 94"/>
                    <a:gd name="T1" fmla="*/ 1408 h 32"/>
                    <a:gd name="T2" fmla="*/ 0 w 94"/>
                    <a:gd name="T3" fmla="*/ 0 h 32"/>
                    <a:gd name="T4" fmla="*/ 2303 w 94"/>
                    <a:gd name="T5" fmla="*/ 4999 h 32"/>
                    <a:gd name="T6" fmla="*/ 4379 w 94"/>
                    <a:gd name="T7" fmla="*/ 1408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50"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9" name="Line 486"/>
                <p:cNvSpPr>
                  <a:spLocks noChangeShapeType="1"/>
                </p:cNvSpPr>
                <p:nvPr/>
              </p:nvSpPr>
              <p:spPr bwMode="gray">
                <a:xfrm flipH="1" flipV="1">
                  <a:off x="2327" y="2881"/>
                  <a:ext cx="135" cy="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0" name="Line 487"/>
                <p:cNvSpPr>
                  <a:spLocks noChangeShapeType="1"/>
                </p:cNvSpPr>
                <p:nvPr/>
              </p:nvSpPr>
              <p:spPr bwMode="gray">
                <a:xfrm flipH="1" flipV="1">
                  <a:off x="2462" y="3169"/>
                  <a:ext cx="138"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1" name="Freeform 488"/>
                <p:cNvSpPr>
                  <a:spLocks/>
                </p:cNvSpPr>
                <p:nvPr/>
              </p:nvSpPr>
              <p:spPr bwMode="gray">
                <a:xfrm>
                  <a:off x="2391" y="3079"/>
                  <a:ext cx="144" cy="143"/>
                </a:xfrm>
                <a:custGeom>
                  <a:avLst/>
                  <a:gdLst>
                    <a:gd name="T0" fmla="*/ 2065 w 99"/>
                    <a:gd name="T1" fmla="*/ 7870 h 87"/>
                    <a:gd name="T2" fmla="*/ 4185 w 99"/>
                    <a:gd name="T3" fmla="*/ 12507 h 87"/>
                    <a:gd name="T4" fmla="*/ 0 w 99"/>
                    <a:gd name="T5" fmla="*/ 0 h 87"/>
                    <a:gd name="T6" fmla="*/ 2065 w 99"/>
                    <a:gd name="T7" fmla="*/ 7870 h 87"/>
                    <a:gd name="T8" fmla="*/ 0 60000 65536"/>
                    <a:gd name="T9" fmla="*/ 0 60000 65536"/>
                    <a:gd name="T10" fmla="*/ 0 60000 65536"/>
                    <a:gd name="T11" fmla="*/ 0 60000 65536"/>
                    <a:gd name="T12" fmla="*/ 0 w 99"/>
                    <a:gd name="T13" fmla="*/ 0 h 87"/>
                    <a:gd name="T14" fmla="*/ 99 w 99"/>
                    <a:gd name="T15" fmla="*/ 87 h 87"/>
                  </a:gdLst>
                  <a:ahLst/>
                  <a:cxnLst>
                    <a:cxn ang="T8">
                      <a:pos x="T0" y="T1"/>
                    </a:cxn>
                    <a:cxn ang="T9">
                      <a:pos x="T2" y="T3"/>
                    </a:cxn>
                    <a:cxn ang="T10">
                      <a:pos x="T4" y="T5"/>
                    </a:cxn>
                    <a:cxn ang="T11">
                      <a:pos x="T6" y="T7"/>
                    </a:cxn>
                  </a:cxnLst>
                  <a:rect l="T12" t="T13" r="T14" b="T15"/>
                  <a:pathLst>
                    <a:path w="99" h="87">
                      <a:moveTo>
                        <a:pt x="49" y="55"/>
                      </a:moveTo>
                      <a:lnTo>
                        <a:pt x="99" y="87"/>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2" name="Line 489"/>
                <p:cNvSpPr>
                  <a:spLocks noChangeShapeType="1"/>
                </p:cNvSpPr>
                <p:nvPr/>
              </p:nvSpPr>
              <p:spPr bwMode="gray">
                <a:xfrm flipV="1">
                  <a:off x="2255" y="2881"/>
                  <a:ext cx="72"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3" name="Line 490"/>
                <p:cNvSpPr>
                  <a:spLocks noChangeShapeType="1"/>
                </p:cNvSpPr>
                <p:nvPr/>
              </p:nvSpPr>
              <p:spPr bwMode="gray">
                <a:xfrm flipV="1">
                  <a:off x="876" y="2851"/>
                  <a:ext cx="72" cy="33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4" name="Line 491"/>
                <p:cNvSpPr>
                  <a:spLocks noChangeShapeType="1"/>
                </p:cNvSpPr>
                <p:nvPr/>
              </p:nvSpPr>
              <p:spPr bwMode="gray">
                <a:xfrm flipH="1">
                  <a:off x="948" y="2822"/>
                  <a:ext cx="137" cy="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5" name="Line 492"/>
                <p:cNvSpPr>
                  <a:spLocks noChangeShapeType="1"/>
                </p:cNvSpPr>
                <p:nvPr/>
              </p:nvSpPr>
              <p:spPr bwMode="gray">
                <a:xfrm flipH="1" flipV="1">
                  <a:off x="739" y="3169"/>
                  <a:ext cx="137"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6" name="Line 493"/>
                <p:cNvSpPr>
                  <a:spLocks noChangeShapeType="1"/>
                </p:cNvSpPr>
                <p:nvPr/>
              </p:nvSpPr>
              <p:spPr bwMode="gray">
                <a:xfrm flipV="1">
                  <a:off x="675" y="3169"/>
                  <a:ext cx="64"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7" name="Line 494"/>
                <p:cNvSpPr>
                  <a:spLocks noChangeShapeType="1"/>
                </p:cNvSpPr>
                <p:nvPr/>
              </p:nvSpPr>
              <p:spPr bwMode="gray">
                <a:xfrm>
                  <a:off x="2398" y="3079"/>
                  <a:ext cx="64" cy="9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8" name="Line 495"/>
                <p:cNvSpPr>
                  <a:spLocks noChangeShapeType="1"/>
                </p:cNvSpPr>
                <p:nvPr/>
              </p:nvSpPr>
              <p:spPr bwMode="gray">
                <a:xfrm flipH="1" flipV="1">
                  <a:off x="395" y="3169"/>
                  <a:ext cx="137"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9" name="Freeform 496"/>
                <p:cNvSpPr>
                  <a:spLocks/>
                </p:cNvSpPr>
                <p:nvPr/>
              </p:nvSpPr>
              <p:spPr bwMode="gray">
                <a:xfrm>
                  <a:off x="1774" y="2451"/>
                  <a:ext cx="137" cy="242"/>
                </a:xfrm>
                <a:custGeom>
                  <a:avLst/>
                  <a:gdLst>
                    <a:gd name="T0" fmla="*/ 2099 w 94"/>
                    <a:gd name="T1" fmla="*/ 0 h 147"/>
                    <a:gd name="T2" fmla="*/ 4066 w 94"/>
                    <a:gd name="T3" fmla="*/ 21462 h 147"/>
                    <a:gd name="T4" fmla="*/ 0 w 94"/>
                    <a:gd name="T5" fmla="*/ 7263 h 147"/>
                    <a:gd name="T6" fmla="*/ 2099 w 94"/>
                    <a:gd name="T7" fmla="*/ 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49" y="0"/>
                      </a:moveTo>
                      <a:lnTo>
                        <a:pt x="94" y="147"/>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0" name="Freeform 497"/>
                <p:cNvSpPr>
                  <a:spLocks/>
                </p:cNvSpPr>
                <p:nvPr/>
              </p:nvSpPr>
              <p:spPr bwMode="gray">
                <a:xfrm>
                  <a:off x="1845" y="2451"/>
                  <a:ext cx="137" cy="242"/>
                </a:xfrm>
                <a:custGeom>
                  <a:avLst/>
                  <a:gdLst>
                    <a:gd name="T0" fmla="*/ 4066 w 94"/>
                    <a:gd name="T1" fmla="*/ 13340 h 147"/>
                    <a:gd name="T2" fmla="*/ 0 w 94"/>
                    <a:gd name="T3" fmla="*/ 0 h 147"/>
                    <a:gd name="T4" fmla="*/ 1954 w 94"/>
                    <a:gd name="T5" fmla="*/ 21462 h 147"/>
                    <a:gd name="T6" fmla="*/ 4066 w 94"/>
                    <a:gd name="T7" fmla="*/ 1334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94" y="91"/>
                      </a:moveTo>
                      <a:lnTo>
                        <a:pt x="0" y="0"/>
                      </a:lnTo>
                      <a:lnTo>
                        <a:pt x="45" y="147"/>
                      </a:lnTo>
                      <a:lnTo>
                        <a:pt x="94" y="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1" name="Freeform 498"/>
                <p:cNvSpPr>
                  <a:spLocks/>
                </p:cNvSpPr>
                <p:nvPr/>
              </p:nvSpPr>
              <p:spPr bwMode="gray">
                <a:xfrm>
                  <a:off x="1429" y="2443"/>
                  <a:ext cx="136" cy="166"/>
                </a:xfrm>
                <a:custGeom>
                  <a:avLst/>
                  <a:gdLst>
                    <a:gd name="T0" fmla="*/ 2198 w 93"/>
                    <a:gd name="T1" fmla="*/ 0 h 101"/>
                    <a:gd name="T2" fmla="*/ 4166 w 93"/>
                    <a:gd name="T3" fmla="*/ 13231 h 101"/>
                    <a:gd name="T4" fmla="*/ 0 w 93"/>
                    <a:gd name="T5" fmla="*/ 14549 h 101"/>
                    <a:gd name="T6" fmla="*/ 2198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9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2" name="Freeform 499"/>
                <p:cNvSpPr>
                  <a:spLocks/>
                </p:cNvSpPr>
                <p:nvPr/>
              </p:nvSpPr>
              <p:spPr bwMode="gray">
                <a:xfrm>
                  <a:off x="1501" y="2443"/>
                  <a:ext cx="136" cy="152"/>
                </a:xfrm>
                <a:custGeom>
                  <a:avLst/>
                  <a:gdLst>
                    <a:gd name="T0" fmla="*/ 4166 w 93"/>
                    <a:gd name="T1" fmla="*/ 719 h 92"/>
                    <a:gd name="T2" fmla="*/ 0 w 93"/>
                    <a:gd name="T3" fmla="*/ 0 h 92"/>
                    <a:gd name="T4" fmla="*/ 1952 w 93"/>
                    <a:gd name="T5" fmla="*/ 13949 h 92"/>
                    <a:gd name="T6" fmla="*/ 4166 w 93"/>
                    <a:gd name="T7" fmla="*/ 719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93" y="5"/>
                      </a:moveTo>
                      <a:lnTo>
                        <a:pt x="0" y="0"/>
                      </a:lnTo>
                      <a:lnTo>
                        <a:pt x="44" y="92"/>
                      </a:lnTo>
                      <a:lnTo>
                        <a:pt x="93"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3" name="Line 500"/>
                <p:cNvSpPr>
                  <a:spLocks noChangeShapeType="1"/>
                </p:cNvSpPr>
                <p:nvPr/>
              </p:nvSpPr>
              <p:spPr bwMode="gray">
                <a:xfrm flipH="1" flipV="1">
                  <a:off x="1845" y="2451"/>
                  <a:ext cx="137" cy="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4" name="Line 501"/>
                <p:cNvSpPr>
                  <a:spLocks noChangeShapeType="1"/>
                </p:cNvSpPr>
                <p:nvPr/>
              </p:nvSpPr>
              <p:spPr bwMode="gray">
                <a:xfrm flipV="1">
                  <a:off x="1774" y="2451"/>
                  <a:ext cx="71" cy="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5" name="Line 502"/>
                <p:cNvSpPr>
                  <a:spLocks noChangeShapeType="1"/>
                </p:cNvSpPr>
                <p:nvPr/>
              </p:nvSpPr>
              <p:spPr bwMode="gray">
                <a:xfrm flipH="1" flipV="1">
                  <a:off x="1501" y="2443"/>
                  <a:ext cx="136"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6" name="Freeform 503"/>
                <p:cNvSpPr>
                  <a:spLocks/>
                </p:cNvSpPr>
                <p:nvPr/>
              </p:nvSpPr>
              <p:spPr bwMode="gray">
                <a:xfrm>
                  <a:off x="1221" y="2639"/>
                  <a:ext cx="143" cy="175"/>
                </a:xfrm>
                <a:custGeom>
                  <a:avLst/>
                  <a:gdLst>
                    <a:gd name="T0" fmla="*/ 2151 w 98"/>
                    <a:gd name="T1" fmla="*/ 0 h 106"/>
                    <a:gd name="T2" fmla="*/ 4294 w 98"/>
                    <a:gd name="T3" fmla="*/ 14584 h 106"/>
                    <a:gd name="T4" fmla="*/ 0 w 98"/>
                    <a:gd name="T5" fmla="*/ 15933 h 106"/>
                    <a:gd name="T6" fmla="*/ 2151 w 98"/>
                    <a:gd name="T7" fmla="*/ 0 h 106"/>
                    <a:gd name="T8" fmla="*/ 0 60000 65536"/>
                    <a:gd name="T9" fmla="*/ 0 60000 65536"/>
                    <a:gd name="T10" fmla="*/ 0 60000 65536"/>
                    <a:gd name="T11" fmla="*/ 0 60000 65536"/>
                    <a:gd name="T12" fmla="*/ 0 w 98"/>
                    <a:gd name="T13" fmla="*/ 0 h 106"/>
                    <a:gd name="T14" fmla="*/ 98 w 98"/>
                    <a:gd name="T15" fmla="*/ 106 h 106"/>
                  </a:gdLst>
                  <a:ahLst/>
                  <a:cxnLst>
                    <a:cxn ang="T8">
                      <a:pos x="T0" y="T1"/>
                    </a:cxn>
                    <a:cxn ang="T9">
                      <a:pos x="T2" y="T3"/>
                    </a:cxn>
                    <a:cxn ang="T10">
                      <a:pos x="T4" y="T5"/>
                    </a:cxn>
                    <a:cxn ang="T11">
                      <a:pos x="T6" y="T7"/>
                    </a:cxn>
                  </a:cxnLst>
                  <a:rect l="T12" t="T13" r="T14" b="T15"/>
                  <a:pathLst>
                    <a:path w="98" h="106">
                      <a:moveTo>
                        <a:pt x="49" y="0"/>
                      </a:moveTo>
                      <a:lnTo>
                        <a:pt x="98" y="97"/>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7" name="Freeform 504"/>
                <p:cNvSpPr>
                  <a:spLocks/>
                </p:cNvSpPr>
                <p:nvPr/>
              </p:nvSpPr>
              <p:spPr bwMode="gray">
                <a:xfrm>
                  <a:off x="1292" y="2609"/>
                  <a:ext cx="137" cy="190"/>
                </a:xfrm>
                <a:custGeom>
                  <a:avLst/>
                  <a:gdLst>
                    <a:gd name="T0" fmla="*/ 4066 w 94"/>
                    <a:gd name="T1" fmla="*/ 0 h 115"/>
                    <a:gd name="T2" fmla="*/ 0 w 94"/>
                    <a:gd name="T3" fmla="*/ 2779 h 115"/>
                    <a:gd name="T4" fmla="*/ 2099 w 94"/>
                    <a:gd name="T5" fmla="*/ 17425 h 115"/>
                    <a:gd name="T6" fmla="*/ 4066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0"/>
                      </a:moveTo>
                      <a:lnTo>
                        <a:pt x="0" y="18"/>
                      </a:lnTo>
                      <a:lnTo>
                        <a:pt x="49" y="115"/>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8" name="Freeform 505"/>
                <p:cNvSpPr>
                  <a:spLocks/>
                </p:cNvSpPr>
                <p:nvPr/>
              </p:nvSpPr>
              <p:spPr bwMode="gray">
                <a:xfrm>
                  <a:off x="1911" y="2601"/>
                  <a:ext cx="136" cy="250"/>
                </a:xfrm>
                <a:custGeom>
                  <a:avLst/>
                  <a:gdLst>
                    <a:gd name="T0" fmla="*/ 2198 w 93"/>
                    <a:gd name="T1" fmla="*/ 0 h 152"/>
                    <a:gd name="T2" fmla="*/ 4166 w 93"/>
                    <a:gd name="T3" fmla="*/ 22012 h 152"/>
                    <a:gd name="T4" fmla="*/ 0 w 93"/>
                    <a:gd name="T5" fmla="*/ 8081 h 152"/>
                    <a:gd name="T6" fmla="*/ 2198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5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9" name="Freeform 506"/>
                <p:cNvSpPr>
                  <a:spLocks/>
                </p:cNvSpPr>
                <p:nvPr/>
              </p:nvSpPr>
              <p:spPr bwMode="gray">
                <a:xfrm>
                  <a:off x="1982" y="2601"/>
                  <a:ext cx="136" cy="250"/>
                </a:xfrm>
                <a:custGeom>
                  <a:avLst/>
                  <a:gdLst>
                    <a:gd name="T0" fmla="*/ 4166 w 93"/>
                    <a:gd name="T1" fmla="*/ 12734 h 152"/>
                    <a:gd name="T2" fmla="*/ 0 w 93"/>
                    <a:gd name="T3" fmla="*/ 0 h 152"/>
                    <a:gd name="T4" fmla="*/ 1952 w 93"/>
                    <a:gd name="T5" fmla="*/ 22012 h 152"/>
                    <a:gd name="T6" fmla="*/ 4166 w 93"/>
                    <a:gd name="T7" fmla="*/ 12734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88"/>
                      </a:moveTo>
                      <a:lnTo>
                        <a:pt x="0" y="0"/>
                      </a:lnTo>
                      <a:lnTo>
                        <a:pt x="44" y="152"/>
                      </a:lnTo>
                      <a:lnTo>
                        <a:pt x="93" y="8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0" name="Line 507"/>
                <p:cNvSpPr>
                  <a:spLocks noChangeShapeType="1"/>
                </p:cNvSpPr>
                <p:nvPr/>
              </p:nvSpPr>
              <p:spPr bwMode="gray">
                <a:xfrm flipV="1">
                  <a:off x="1221" y="2639"/>
                  <a:ext cx="71" cy="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1" name="Line 508"/>
                <p:cNvSpPr>
                  <a:spLocks noChangeShapeType="1"/>
                </p:cNvSpPr>
                <p:nvPr/>
              </p:nvSpPr>
              <p:spPr bwMode="gray">
                <a:xfrm flipH="1" flipV="1">
                  <a:off x="1982" y="2601"/>
                  <a:ext cx="136" cy="14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2" name="Line 509"/>
                <p:cNvSpPr>
                  <a:spLocks noChangeShapeType="1"/>
                </p:cNvSpPr>
                <p:nvPr/>
              </p:nvSpPr>
              <p:spPr bwMode="gray">
                <a:xfrm flipV="1">
                  <a:off x="1911" y="2601"/>
                  <a:ext cx="71" cy="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3" name="Freeform 510"/>
                <p:cNvSpPr>
                  <a:spLocks/>
                </p:cNvSpPr>
                <p:nvPr/>
              </p:nvSpPr>
              <p:spPr bwMode="gray">
                <a:xfrm>
                  <a:off x="811" y="3184"/>
                  <a:ext cx="137" cy="61"/>
                </a:xfrm>
                <a:custGeom>
                  <a:avLst/>
                  <a:gdLst>
                    <a:gd name="T0" fmla="*/ 1954 w 94"/>
                    <a:gd name="T1" fmla="*/ 0 h 37"/>
                    <a:gd name="T2" fmla="*/ 4066 w 94"/>
                    <a:gd name="T3" fmla="*/ 5520 h 37"/>
                    <a:gd name="T4" fmla="*/ 0 w 94"/>
                    <a:gd name="T5" fmla="*/ 3439 h 37"/>
                    <a:gd name="T6" fmla="*/ 1954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4" name="Freeform 511"/>
                <p:cNvSpPr>
                  <a:spLocks/>
                </p:cNvSpPr>
                <p:nvPr/>
              </p:nvSpPr>
              <p:spPr bwMode="gray">
                <a:xfrm>
                  <a:off x="876" y="3184"/>
                  <a:ext cx="143" cy="61"/>
                </a:xfrm>
                <a:custGeom>
                  <a:avLst/>
                  <a:gdLst>
                    <a:gd name="T0" fmla="*/ 4294 w 98"/>
                    <a:gd name="T1" fmla="*/ 2086 h 37"/>
                    <a:gd name="T2" fmla="*/ 0 w 98"/>
                    <a:gd name="T3" fmla="*/ 0 h 37"/>
                    <a:gd name="T4" fmla="*/ 2151 w 98"/>
                    <a:gd name="T5" fmla="*/ 5520 h 37"/>
                    <a:gd name="T6" fmla="*/ 4294 w 98"/>
                    <a:gd name="T7" fmla="*/ 2086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5" name="Freeform 512"/>
                <p:cNvSpPr>
                  <a:spLocks/>
                </p:cNvSpPr>
                <p:nvPr/>
              </p:nvSpPr>
              <p:spPr bwMode="gray">
                <a:xfrm>
                  <a:off x="1019" y="2822"/>
                  <a:ext cx="138" cy="385"/>
                </a:xfrm>
                <a:custGeom>
                  <a:avLst/>
                  <a:gdLst>
                    <a:gd name="T0" fmla="*/ 2082 w 94"/>
                    <a:gd name="T1" fmla="*/ 0 h 234"/>
                    <a:gd name="T2" fmla="*/ 4379 w 94"/>
                    <a:gd name="T3" fmla="*/ 7958 h 234"/>
                    <a:gd name="T4" fmla="*/ 0 w 94"/>
                    <a:gd name="T5" fmla="*/ 33974 h 234"/>
                    <a:gd name="T6" fmla="*/ 2082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45" y="0"/>
                      </a:moveTo>
                      <a:lnTo>
                        <a:pt x="94" y="55"/>
                      </a:lnTo>
                      <a:lnTo>
                        <a:pt x="0" y="23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6" name="Freeform 513"/>
                <p:cNvSpPr>
                  <a:spLocks/>
                </p:cNvSpPr>
                <p:nvPr/>
              </p:nvSpPr>
              <p:spPr bwMode="gray">
                <a:xfrm>
                  <a:off x="1085" y="2814"/>
                  <a:ext cx="136" cy="98"/>
                </a:xfrm>
                <a:custGeom>
                  <a:avLst/>
                  <a:gdLst>
                    <a:gd name="T0" fmla="*/ 4166 w 93"/>
                    <a:gd name="T1" fmla="*/ 0 h 60"/>
                    <a:gd name="T2" fmla="*/ 0 w 93"/>
                    <a:gd name="T3" fmla="*/ 648 h 60"/>
                    <a:gd name="T4" fmla="*/ 2198 w 93"/>
                    <a:gd name="T5" fmla="*/ 8092 h 60"/>
                    <a:gd name="T6" fmla="*/ 4166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93" y="0"/>
                      </a:moveTo>
                      <a:lnTo>
                        <a:pt x="0" y="5"/>
                      </a:lnTo>
                      <a:lnTo>
                        <a:pt x="49" y="60"/>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7" name="Line 514"/>
                <p:cNvSpPr>
                  <a:spLocks noChangeShapeType="1"/>
                </p:cNvSpPr>
                <p:nvPr/>
              </p:nvSpPr>
              <p:spPr bwMode="gray">
                <a:xfrm flipH="1" flipV="1">
                  <a:off x="876" y="3184"/>
                  <a:ext cx="143"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8" name="Line 515"/>
                <p:cNvSpPr>
                  <a:spLocks noChangeShapeType="1"/>
                </p:cNvSpPr>
                <p:nvPr/>
              </p:nvSpPr>
              <p:spPr bwMode="gray">
                <a:xfrm flipV="1">
                  <a:off x="811" y="3184"/>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9" name="Line 516"/>
                <p:cNvSpPr>
                  <a:spLocks noChangeShapeType="1"/>
                </p:cNvSpPr>
                <p:nvPr/>
              </p:nvSpPr>
              <p:spPr bwMode="gray">
                <a:xfrm flipH="1" flipV="1">
                  <a:off x="532" y="3184"/>
                  <a:ext cx="143"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0" name="Line 517"/>
                <p:cNvSpPr>
                  <a:spLocks noChangeShapeType="1"/>
                </p:cNvSpPr>
                <p:nvPr/>
              </p:nvSpPr>
              <p:spPr bwMode="gray">
                <a:xfrm flipV="1">
                  <a:off x="2535" y="3184"/>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1" name="Freeform 518"/>
                <p:cNvSpPr>
                  <a:spLocks/>
                </p:cNvSpPr>
                <p:nvPr/>
              </p:nvSpPr>
              <p:spPr bwMode="gray">
                <a:xfrm>
                  <a:off x="1565" y="2451"/>
                  <a:ext cx="137" cy="211"/>
                </a:xfrm>
                <a:custGeom>
                  <a:avLst/>
                  <a:gdLst>
                    <a:gd name="T0" fmla="*/ 2099 w 94"/>
                    <a:gd name="T1" fmla="*/ 0 h 128"/>
                    <a:gd name="T2" fmla="*/ 4066 w 94"/>
                    <a:gd name="T3" fmla="*/ 18975 h 128"/>
                    <a:gd name="T4" fmla="*/ 0 w 94"/>
                    <a:gd name="T5" fmla="*/ 12864 h 128"/>
                    <a:gd name="T6" fmla="*/ 2099 w 94"/>
                    <a:gd name="T7" fmla="*/ 0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9" y="0"/>
                      </a:moveTo>
                      <a:lnTo>
                        <a:pt x="94" y="128"/>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2" name="Freeform 519"/>
                <p:cNvSpPr>
                  <a:spLocks/>
                </p:cNvSpPr>
                <p:nvPr/>
              </p:nvSpPr>
              <p:spPr bwMode="gray">
                <a:xfrm>
                  <a:off x="1637" y="2451"/>
                  <a:ext cx="137" cy="211"/>
                </a:xfrm>
                <a:custGeom>
                  <a:avLst/>
                  <a:gdLst>
                    <a:gd name="T0" fmla="*/ 4066 w 94"/>
                    <a:gd name="T1" fmla="*/ 7392 h 128"/>
                    <a:gd name="T2" fmla="*/ 0 w 94"/>
                    <a:gd name="T3" fmla="*/ 0 h 128"/>
                    <a:gd name="T4" fmla="*/ 1954 w 94"/>
                    <a:gd name="T5" fmla="*/ 18975 h 128"/>
                    <a:gd name="T6" fmla="*/ 4066 w 94"/>
                    <a:gd name="T7" fmla="*/ 7392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94" y="50"/>
                      </a:moveTo>
                      <a:lnTo>
                        <a:pt x="0" y="0"/>
                      </a:lnTo>
                      <a:lnTo>
                        <a:pt x="45" y="128"/>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3" name="Line 520"/>
                <p:cNvSpPr>
                  <a:spLocks noChangeShapeType="1"/>
                </p:cNvSpPr>
                <p:nvPr/>
              </p:nvSpPr>
              <p:spPr bwMode="gray">
                <a:xfrm flipV="1">
                  <a:off x="1019" y="2822"/>
                  <a:ext cx="66" cy="38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4" name="Line 521"/>
                <p:cNvSpPr>
                  <a:spLocks noChangeShapeType="1"/>
                </p:cNvSpPr>
                <p:nvPr/>
              </p:nvSpPr>
              <p:spPr bwMode="gray">
                <a:xfrm flipH="1">
                  <a:off x="1085" y="2814"/>
                  <a:ext cx="136"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5" name="Freeform 522"/>
                <p:cNvSpPr>
                  <a:spLocks/>
                </p:cNvSpPr>
                <p:nvPr/>
              </p:nvSpPr>
              <p:spPr bwMode="gray">
                <a:xfrm>
                  <a:off x="2047" y="2746"/>
                  <a:ext cx="143" cy="257"/>
                </a:xfrm>
                <a:custGeom>
                  <a:avLst/>
                  <a:gdLst>
                    <a:gd name="T0" fmla="*/ 2151 w 98"/>
                    <a:gd name="T1" fmla="*/ 0 h 156"/>
                    <a:gd name="T2" fmla="*/ 4294 w 98"/>
                    <a:gd name="T3" fmla="*/ 22947 h 156"/>
                    <a:gd name="T4" fmla="*/ 0 w 98"/>
                    <a:gd name="T5" fmla="*/ 9390 h 156"/>
                    <a:gd name="T6" fmla="*/ 2151 w 98"/>
                    <a:gd name="T7" fmla="*/ 0 h 156"/>
                    <a:gd name="T8" fmla="*/ 0 60000 65536"/>
                    <a:gd name="T9" fmla="*/ 0 60000 65536"/>
                    <a:gd name="T10" fmla="*/ 0 60000 65536"/>
                    <a:gd name="T11" fmla="*/ 0 60000 65536"/>
                    <a:gd name="T12" fmla="*/ 0 w 98"/>
                    <a:gd name="T13" fmla="*/ 0 h 156"/>
                    <a:gd name="T14" fmla="*/ 98 w 98"/>
                    <a:gd name="T15" fmla="*/ 156 h 156"/>
                  </a:gdLst>
                  <a:ahLst/>
                  <a:cxnLst>
                    <a:cxn ang="T8">
                      <a:pos x="T0" y="T1"/>
                    </a:cxn>
                    <a:cxn ang="T9">
                      <a:pos x="T2" y="T3"/>
                    </a:cxn>
                    <a:cxn ang="T10">
                      <a:pos x="T4" y="T5"/>
                    </a:cxn>
                    <a:cxn ang="T11">
                      <a:pos x="T6" y="T7"/>
                    </a:cxn>
                  </a:cxnLst>
                  <a:rect l="T12" t="T13" r="T14" b="T15"/>
                  <a:pathLst>
                    <a:path w="98" h="156">
                      <a:moveTo>
                        <a:pt x="49" y="0"/>
                      </a:moveTo>
                      <a:lnTo>
                        <a:pt x="98" y="156"/>
                      </a:lnTo>
                      <a:lnTo>
                        <a:pt x="0" y="6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6" name="Freeform 523"/>
                <p:cNvSpPr>
                  <a:spLocks/>
                </p:cNvSpPr>
                <p:nvPr/>
              </p:nvSpPr>
              <p:spPr bwMode="gray">
                <a:xfrm>
                  <a:off x="2118" y="2746"/>
                  <a:ext cx="137" cy="257"/>
                </a:xfrm>
                <a:custGeom>
                  <a:avLst/>
                  <a:gdLst>
                    <a:gd name="T0" fmla="*/ 4066 w 94"/>
                    <a:gd name="T1" fmla="*/ 14094 h 156"/>
                    <a:gd name="T2" fmla="*/ 0 w 94"/>
                    <a:gd name="T3" fmla="*/ 0 h 156"/>
                    <a:gd name="T4" fmla="*/ 2099 w 94"/>
                    <a:gd name="T5" fmla="*/ 22947 h 156"/>
                    <a:gd name="T6" fmla="*/ 4066 w 94"/>
                    <a:gd name="T7" fmla="*/ 14094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96"/>
                      </a:moveTo>
                      <a:lnTo>
                        <a:pt x="0" y="0"/>
                      </a:lnTo>
                      <a:lnTo>
                        <a:pt x="49" y="156"/>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7" name="Line 524"/>
                <p:cNvSpPr>
                  <a:spLocks noChangeShapeType="1"/>
                </p:cNvSpPr>
                <p:nvPr/>
              </p:nvSpPr>
              <p:spPr bwMode="gray">
                <a:xfrm flipH="1" flipV="1">
                  <a:off x="1637" y="2451"/>
                  <a:ext cx="137" cy="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8" name="Line 525"/>
                <p:cNvSpPr>
                  <a:spLocks noChangeShapeType="1"/>
                </p:cNvSpPr>
                <p:nvPr/>
              </p:nvSpPr>
              <p:spPr bwMode="gray">
                <a:xfrm flipV="1">
                  <a:off x="1565" y="2451"/>
                  <a:ext cx="72" cy="1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9" name="Line 526"/>
                <p:cNvSpPr>
                  <a:spLocks noChangeShapeType="1"/>
                </p:cNvSpPr>
                <p:nvPr/>
              </p:nvSpPr>
              <p:spPr bwMode="gray">
                <a:xfrm flipH="1" flipV="1">
                  <a:off x="2118" y="2746"/>
                  <a:ext cx="137" cy="1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0" name="Line 527"/>
                <p:cNvSpPr>
                  <a:spLocks noChangeShapeType="1"/>
                </p:cNvSpPr>
                <p:nvPr/>
              </p:nvSpPr>
              <p:spPr bwMode="gray">
                <a:xfrm flipV="1">
                  <a:off x="2047" y="2746"/>
                  <a:ext cx="71" cy="10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1" name="Freeform 528"/>
                <p:cNvSpPr>
                  <a:spLocks/>
                </p:cNvSpPr>
                <p:nvPr/>
              </p:nvSpPr>
              <p:spPr bwMode="gray">
                <a:xfrm>
                  <a:off x="1364" y="2609"/>
                  <a:ext cx="137" cy="190"/>
                </a:xfrm>
                <a:custGeom>
                  <a:avLst/>
                  <a:gdLst>
                    <a:gd name="T0" fmla="*/ 1954 w 94"/>
                    <a:gd name="T1" fmla="*/ 0 h 115"/>
                    <a:gd name="T2" fmla="*/ 4066 w 94"/>
                    <a:gd name="T3" fmla="*/ 13949 h 115"/>
                    <a:gd name="T4" fmla="*/ 0 w 94"/>
                    <a:gd name="T5" fmla="*/ 17425 h 115"/>
                    <a:gd name="T6" fmla="*/ 1954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92"/>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2" name="Freeform 529"/>
                <p:cNvSpPr>
                  <a:spLocks/>
                </p:cNvSpPr>
                <p:nvPr/>
              </p:nvSpPr>
              <p:spPr bwMode="gray">
                <a:xfrm>
                  <a:off x="1429" y="2595"/>
                  <a:ext cx="136" cy="166"/>
                </a:xfrm>
                <a:custGeom>
                  <a:avLst/>
                  <a:gdLst>
                    <a:gd name="T0" fmla="*/ 4166 w 93"/>
                    <a:gd name="T1" fmla="*/ 0 h 101"/>
                    <a:gd name="T2" fmla="*/ 0 w 93"/>
                    <a:gd name="T3" fmla="*/ 1318 h 101"/>
                    <a:gd name="T4" fmla="*/ 2198 w 93"/>
                    <a:gd name="T5" fmla="*/ 14549 h 101"/>
                    <a:gd name="T6" fmla="*/ 4166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0"/>
                      </a:moveTo>
                      <a:lnTo>
                        <a:pt x="0" y="9"/>
                      </a:lnTo>
                      <a:lnTo>
                        <a:pt x="49" y="101"/>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3" name="Freeform 530"/>
                <p:cNvSpPr>
                  <a:spLocks/>
                </p:cNvSpPr>
                <p:nvPr/>
              </p:nvSpPr>
              <p:spPr bwMode="gray">
                <a:xfrm>
                  <a:off x="2190" y="2904"/>
                  <a:ext cx="137" cy="227"/>
                </a:xfrm>
                <a:custGeom>
                  <a:avLst/>
                  <a:gdLst>
                    <a:gd name="T0" fmla="*/ 1954 w 94"/>
                    <a:gd name="T1" fmla="*/ 0 h 138"/>
                    <a:gd name="T2" fmla="*/ 4066 w 94"/>
                    <a:gd name="T3" fmla="*/ 20001 h 138"/>
                    <a:gd name="T4" fmla="*/ 0 w 94"/>
                    <a:gd name="T5" fmla="*/ 8731 h 138"/>
                    <a:gd name="T6" fmla="*/ 1954 w 94"/>
                    <a:gd name="T7" fmla="*/ 0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5" y="0"/>
                      </a:moveTo>
                      <a:lnTo>
                        <a:pt x="94" y="138"/>
                      </a:lnTo>
                      <a:lnTo>
                        <a:pt x="0" y="60"/>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4" name="Freeform 531"/>
                <p:cNvSpPr>
                  <a:spLocks/>
                </p:cNvSpPr>
                <p:nvPr/>
              </p:nvSpPr>
              <p:spPr bwMode="gray">
                <a:xfrm>
                  <a:off x="2255" y="2904"/>
                  <a:ext cx="136" cy="227"/>
                </a:xfrm>
                <a:custGeom>
                  <a:avLst/>
                  <a:gdLst>
                    <a:gd name="T0" fmla="*/ 4166 w 93"/>
                    <a:gd name="T1" fmla="*/ 15314 h 138"/>
                    <a:gd name="T2" fmla="*/ 0 w 93"/>
                    <a:gd name="T3" fmla="*/ 0 h 138"/>
                    <a:gd name="T4" fmla="*/ 2198 w 93"/>
                    <a:gd name="T5" fmla="*/ 20001 h 138"/>
                    <a:gd name="T6" fmla="*/ 4166 w 93"/>
                    <a:gd name="T7" fmla="*/ 15314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93" y="106"/>
                      </a:moveTo>
                      <a:lnTo>
                        <a:pt x="0" y="0"/>
                      </a:lnTo>
                      <a:lnTo>
                        <a:pt x="49" y="138"/>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5" name="Freeform 532"/>
                <p:cNvSpPr>
                  <a:spLocks/>
                </p:cNvSpPr>
                <p:nvPr/>
              </p:nvSpPr>
              <p:spPr bwMode="gray">
                <a:xfrm>
                  <a:off x="948" y="3207"/>
                  <a:ext cx="137" cy="61"/>
                </a:xfrm>
                <a:custGeom>
                  <a:avLst/>
                  <a:gdLst>
                    <a:gd name="T0" fmla="*/ 2099 w 94"/>
                    <a:gd name="T1" fmla="*/ 0 h 37"/>
                    <a:gd name="T2" fmla="*/ 4066 w 94"/>
                    <a:gd name="T3" fmla="*/ 5520 h 37"/>
                    <a:gd name="T4" fmla="*/ 0 w 94"/>
                    <a:gd name="T5" fmla="*/ 3439 h 37"/>
                    <a:gd name="T6" fmla="*/ 2099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6" name="Freeform 533"/>
                <p:cNvSpPr>
                  <a:spLocks/>
                </p:cNvSpPr>
                <p:nvPr/>
              </p:nvSpPr>
              <p:spPr bwMode="gray">
                <a:xfrm>
                  <a:off x="1019" y="2912"/>
                  <a:ext cx="138" cy="356"/>
                </a:xfrm>
                <a:custGeom>
                  <a:avLst/>
                  <a:gdLst>
                    <a:gd name="T0" fmla="*/ 4379 w 94"/>
                    <a:gd name="T1" fmla="*/ 0 h 216"/>
                    <a:gd name="T2" fmla="*/ 0 w 94"/>
                    <a:gd name="T3" fmla="*/ 26461 h 216"/>
                    <a:gd name="T4" fmla="*/ 2082 w 94"/>
                    <a:gd name="T5" fmla="*/ 31948 h 216"/>
                    <a:gd name="T6" fmla="*/ 4379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79"/>
                      </a:lnTo>
                      <a:lnTo>
                        <a:pt x="45"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7" name="Freeform 534"/>
                <p:cNvSpPr>
                  <a:spLocks/>
                </p:cNvSpPr>
                <p:nvPr/>
              </p:nvSpPr>
              <p:spPr bwMode="gray">
                <a:xfrm>
                  <a:off x="1702" y="2534"/>
                  <a:ext cx="143" cy="288"/>
                </a:xfrm>
                <a:custGeom>
                  <a:avLst/>
                  <a:gdLst>
                    <a:gd name="T0" fmla="*/ 2151 w 98"/>
                    <a:gd name="T1" fmla="*/ 0 h 175"/>
                    <a:gd name="T2" fmla="*/ 4294 w 98"/>
                    <a:gd name="T3" fmla="*/ 25505 h 175"/>
                    <a:gd name="T4" fmla="*/ 0 w 98"/>
                    <a:gd name="T5" fmla="*/ 11349 h 175"/>
                    <a:gd name="T6" fmla="*/ 2151 w 98"/>
                    <a:gd name="T7" fmla="*/ 0 h 175"/>
                    <a:gd name="T8" fmla="*/ 0 60000 65536"/>
                    <a:gd name="T9" fmla="*/ 0 60000 65536"/>
                    <a:gd name="T10" fmla="*/ 0 60000 65536"/>
                    <a:gd name="T11" fmla="*/ 0 60000 65536"/>
                    <a:gd name="T12" fmla="*/ 0 w 98"/>
                    <a:gd name="T13" fmla="*/ 0 h 175"/>
                    <a:gd name="T14" fmla="*/ 98 w 98"/>
                    <a:gd name="T15" fmla="*/ 175 h 175"/>
                  </a:gdLst>
                  <a:ahLst/>
                  <a:cxnLst>
                    <a:cxn ang="T8">
                      <a:pos x="T0" y="T1"/>
                    </a:cxn>
                    <a:cxn ang="T9">
                      <a:pos x="T2" y="T3"/>
                    </a:cxn>
                    <a:cxn ang="T10">
                      <a:pos x="T4" y="T5"/>
                    </a:cxn>
                    <a:cxn ang="T11">
                      <a:pos x="T6" y="T7"/>
                    </a:cxn>
                  </a:cxnLst>
                  <a:rect l="T12" t="T13" r="T14" b="T15"/>
                  <a:pathLst>
                    <a:path w="98" h="175">
                      <a:moveTo>
                        <a:pt x="49" y="0"/>
                      </a:moveTo>
                      <a:lnTo>
                        <a:pt x="98" y="175"/>
                      </a:lnTo>
                      <a:lnTo>
                        <a:pt x="0" y="7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8" name="Freeform 535"/>
                <p:cNvSpPr>
                  <a:spLocks/>
                </p:cNvSpPr>
                <p:nvPr/>
              </p:nvSpPr>
              <p:spPr bwMode="gray">
                <a:xfrm>
                  <a:off x="1774" y="2534"/>
                  <a:ext cx="137" cy="288"/>
                </a:xfrm>
                <a:custGeom>
                  <a:avLst/>
                  <a:gdLst>
                    <a:gd name="T0" fmla="*/ 4066 w 94"/>
                    <a:gd name="T1" fmla="*/ 14156 h 175"/>
                    <a:gd name="T2" fmla="*/ 0 w 94"/>
                    <a:gd name="T3" fmla="*/ 0 h 175"/>
                    <a:gd name="T4" fmla="*/ 2099 w 94"/>
                    <a:gd name="T5" fmla="*/ 25505 h 175"/>
                    <a:gd name="T6" fmla="*/ 4066 w 94"/>
                    <a:gd name="T7" fmla="*/ 14156 h 175"/>
                    <a:gd name="T8" fmla="*/ 0 60000 65536"/>
                    <a:gd name="T9" fmla="*/ 0 60000 65536"/>
                    <a:gd name="T10" fmla="*/ 0 60000 65536"/>
                    <a:gd name="T11" fmla="*/ 0 60000 65536"/>
                    <a:gd name="T12" fmla="*/ 0 w 94"/>
                    <a:gd name="T13" fmla="*/ 0 h 175"/>
                    <a:gd name="T14" fmla="*/ 94 w 94"/>
                    <a:gd name="T15" fmla="*/ 175 h 175"/>
                  </a:gdLst>
                  <a:ahLst/>
                  <a:cxnLst>
                    <a:cxn ang="T8">
                      <a:pos x="T0" y="T1"/>
                    </a:cxn>
                    <a:cxn ang="T9">
                      <a:pos x="T2" y="T3"/>
                    </a:cxn>
                    <a:cxn ang="T10">
                      <a:pos x="T4" y="T5"/>
                    </a:cxn>
                    <a:cxn ang="T11">
                      <a:pos x="T6" y="T7"/>
                    </a:cxn>
                  </a:cxnLst>
                  <a:rect l="T12" t="T13" r="T14" b="T15"/>
                  <a:pathLst>
                    <a:path w="94" h="175">
                      <a:moveTo>
                        <a:pt x="94" y="97"/>
                      </a:moveTo>
                      <a:lnTo>
                        <a:pt x="0" y="0"/>
                      </a:lnTo>
                      <a:lnTo>
                        <a:pt x="49" y="175"/>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9" name="Line 536"/>
                <p:cNvSpPr>
                  <a:spLocks noChangeShapeType="1"/>
                </p:cNvSpPr>
                <p:nvPr/>
              </p:nvSpPr>
              <p:spPr bwMode="gray">
                <a:xfrm flipH="1" flipV="1">
                  <a:off x="2255" y="2904"/>
                  <a:ext cx="136" cy="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0" name="Line 537"/>
                <p:cNvSpPr>
                  <a:spLocks noChangeShapeType="1"/>
                </p:cNvSpPr>
                <p:nvPr/>
              </p:nvSpPr>
              <p:spPr bwMode="gray">
                <a:xfrm flipV="1">
                  <a:off x="2190" y="2904"/>
                  <a:ext cx="65" cy="9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1" name="Line 538"/>
                <p:cNvSpPr>
                  <a:spLocks noChangeShapeType="1"/>
                </p:cNvSpPr>
                <p:nvPr/>
              </p:nvSpPr>
              <p:spPr bwMode="gray">
                <a:xfrm flipV="1">
                  <a:off x="948" y="3207"/>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2" name="Line 539"/>
                <p:cNvSpPr>
                  <a:spLocks noChangeShapeType="1"/>
                </p:cNvSpPr>
                <p:nvPr/>
              </p:nvSpPr>
              <p:spPr bwMode="gray">
                <a:xfrm flipH="1">
                  <a:off x="1019" y="2912"/>
                  <a:ext cx="138" cy="2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3" name="Line 540"/>
                <p:cNvSpPr>
                  <a:spLocks noChangeShapeType="1"/>
                </p:cNvSpPr>
                <p:nvPr/>
              </p:nvSpPr>
              <p:spPr bwMode="gray">
                <a:xfrm flipH="1" flipV="1">
                  <a:off x="675" y="3207"/>
                  <a:ext cx="136"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4" name="Freeform 541"/>
                <p:cNvSpPr>
                  <a:spLocks/>
                </p:cNvSpPr>
                <p:nvPr/>
              </p:nvSpPr>
              <p:spPr bwMode="gray">
                <a:xfrm>
                  <a:off x="1157" y="2814"/>
                  <a:ext cx="135" cy="98"/>
                </a:xfrm>
                <a:custGeom>
                  <a:avLst/>
                  <a:gdLst>
                    <a:gd name="T0" fmla="*/ 1838 w 93"/>
                    <a:gd name="T1" fmla="*/ 0 h 60"/>
                    <a:gd name="T2" fmla="*/ 3873 w 93"/>
                    <a:gd name="T3" fmla="*/ 8092 h 60"/>
                    <a:gd name="T4" fmla="*/ 0 w 93"/>
                    <a:gd name="T5" fmla="*/ 8092 h 60"/>
                    <a:gd name="T6" fmla="*/ 1838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44" y="0"/>
                      </a:moveTo>
                      <a:lnTo>
                        <a:pt x="93" y="60"/>
                      </a:lnTo>
                      <a:lnTo>
                        <a:pt x="0" y="6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5" name="Freeform 542"/>
                <p:cNvSpPr>
                  <a:spLocks/>
                </p:cNvSpPr>
                <p:nvPr/>
              </p:nvSpPr>
              <p:spPr bwMode="gray">
                <a:xfrm>
                  <a:off x="1221" y="2799"/>
                  <a:ext cx="143" cy="113"/>
                </a:xfrm>
                <a:custGeom>
                  <a:avLst/>
                  <a:gdLst>
                    <a:gd name="T0" fmla="*/ 4294 w 98"/>
                    <a:gd name="T1" fmla="*/ 0 h 69"/>
                    <a:gd name="T2" fmla="*/ 0 w 98"/>
                    <a:gd name="T3" fmla="*/ 1295 h 69"/>
                    <a:gd name="T4" fmla="*/ 2151 w 98"/>
                    <a:gd name="T5" fmla="*/ 9567 h 69"/>
                    <a:gd name="T6" fmla="*/ 4294 w 98"/>
                    <a:gd name="T7" fmla="*/ 0 h 69"/>
                    <a:gd name="T8" fmla="*/ 0 60000 65536"/>
                    <a:gd name="T9" fmla="*/ 0 60000 65536"/>
                    <a:gd name="T10" fmla="*/ 0 60000 65536"/>
                    <a:gd name="T11" fmla="*/ 0 60000 65536"/>
                    <a:gd name="T12" fmla="*/ 0 w 98"/>
                    <a:gd name="T13" fmla="*/ 0 h 69"/>
                    <a:gd name="T14" fmla="*/ 98 w 98"/>
                    <a:gd name="T15" fmla="*/ 69 h 69"/>
                  </a:gdLst>
                  <a:ahLst/>
                  <a:cxnLst>
                    <a:cxn ang="T8">
                      <a:pos x="T0" y="T1"/>
                    </a:cxn>
                    <a:cxn ang="T9">
                      <a:pos x="T2" y="T3"/>
                    </a:cxn>
                    <a:cxn ang="T10">
                      <a:pos x="T4" y="T5"/>
                    </a:cxn>
                    <a:cxn ang="T11">
                      <a:pos x="T6" y="T7"/>
                    </a:cxn>
                  </a:cxnLst>
                  <a:rect l="T12" t="T13" r="T14" b="T15"/>
                  <a:pathLst>
                    <a:path w="98" h="69">
                      <a:moveTo>
                        <a:pt x="98" y="0"/>
                      </a:moveTo>
                      <a:lnTo>
                        <a:pt x="0" y="9"/>
                      </a:lnTo>
                      <a:lnTo>
                        <a:pt x="49" y="6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6" name="Line 543"/>
                <p:cNvSpPr>
                  <a:spLocks noChangeShapeType="1"/>
                </p:cNvSpPr>
                <p:nvPr/>
              </p:nvSpPr>
              <p:spPr bwMode="gray">
                <a:xfrm flipH="1" flipV="1">
                  <a:off x="1774" y="2534"/>
                  <a:ext cx="137" cy="15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7" name="Line 544"/>
                <p:cNvSpPr>
                  <a:spLocks noChangeShapeType="1"/>
                </p:cNvSpPr>
                <p:nvPr/>
              </p:nvSpPr>
              <p:spPr bwMode="gray">
                <a:xfrm flipV="1">
                  <a:off x="1702" y="2534"/>
                  <a:ext cx="72"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8" name="Line 545"/>
                <p:cNvSpPr>
                  <a:spLocks noChangeShapeType="1"/>
                </p:cNvSpPr>
                <p:nvPr/>
              </p:nvSpPr>
              <p:spPr bwMode="gray">
                <a:xfrm flipH="1">
                  <a:off x="1221" y="2799"/>
                  <a:ext cx="143"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9" name="Line 546"/>
                <p:cNvSpPr>
                  <a:spLocks noChangeShapeType="1"/>
                </p:cNvSpPr>
                <p:nvPr/>
              </p:nvSpPr>
              <p:spPr bwMode="gray">
                <a:xfrm flipV="1">
                  <a:off x="1157" y="2814"/>
                  <a:ext cx="64" cy="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0" name="Freeform 547"/>
                <p:cNvSpPr>
                  <a:spLocks/>
                </p:cNvSpPr>
                <p:nvPr/>
              </p:nvSpPr>
              <p:spPr bwMode="gray">
                <a:xfrm>
                  <a:off x="2327" y="3079"/>
                  <a:ext cx="135" cy="189"/>
                </a:xfrm>
                <a:custGeom>
                  <a:avLst/>
                  <a:gdLst>
                    <a:gd name="T0" fmla="*/ 1838 w 93"/>
                    <a:gd name="T1" fmla="*/ 0 h 115"/>
                    <a:gd name="T2" fmla="*/ 3873 w 93"/>
                    <a:gd name="T3" fmla="*/ 16563 h 115"/>
                    <a:gd name="T4" fmla="*/ 0 w 93"/>
                    <a:gd name="T5" fmla="*/ 4626 h 115"/>
                    <a:gd name="T6" fmla="*/ 1838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115"/>
                      </a:lnTo>
                      <a:lnTo>
                        <a:pt x="0" y="3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1" name="Freeform 548"/>
                <p:cNvSpPr>
                  <a:spLocks/>
                </p:cNvSpPr>
                <p:nvPr/>
              </p:nvSpPr>
              <p:spPr bwMode="gray">
                <a:xfrm>
                  <a:off x="2391" y="3079"/>
                  <a:ext cx="144" cy="189"/>
                </a:xfrm>
                <a:custGeom>
                  <a:avLst/>
                  <a:gdLst>
                    <a:gd name="T0" fmla="*/ 4185 w 99"/>
                    <a:gd name="T1" fmla="*/ 12495 h 115"/>
                    <a:gd name="T2" fmla="*/ 0 w 99"/>
                    <a:gd name="T3" fmla="*/ 0 h 115"/>
                    <a:gd name="T4" fmla="*/ 2065 w 99"/>
                    <a:gd name="T5" fmla="*/ 16563 h 115"/>
                    <a:gd name="T6" fmla="*/ 4185 w 99"/>
                    <a:gd name="T7" fmla="*/ 12495 h 115"/>
                    <a:gd name="T8" fmla="*/ 0 60000 65536"/>
                    <a:gd name="T9" fmla="*/ 0 60000 65536"/>
                    <a:gd name="T10" fmla="*/ 0 60000 65536"/>
                    <a:gd name="T11" fmla="*/ 0 60000 65536"/>
                    <a:gd name="T12" fmla="*/ 0 w 99"/>
                    <a:gd name="T13" fmla="*/ 0 h 115"/>
                    <a:gd name="T14" fmla="*/ 99 w 99"/>
                    <a:gd name="T15" fmla="*/ 115 h 115"/>
                  </a:gdLst>
                  <a:ahLst/>
                  <a:cxnLst>
                    <a:cxn ang="T8">
                      <a:pos x="T0" y="T1"/>
                    </a:cxn>
                    <a:cxn ang="T9">
                      <a:pos x="T2" y="T3"/>
                    </a:cxn>
                    <a:cxn ang="T10">
                      <a:pos x="T4" y="T5"/>
                    </a:cxn>
                    <a:cxn ang="T11">
                      <a:pos x="T6" y="T7"/>
                    </a:cxn>
                  </a:cxnLst>
                  <a:rect l="T12" t="T13" r="T14" b="T15"/>
                  <a:pathLst>
                    <a:path w="99" h="115">
                      <a:moveTo>
                        <a:pt x="99" y="87"/>
                      </a:moveTo>
                      <a:lnTo>
                        <a:pt x="0" y="0"/>
                      </a:lnTo>
                      <a:lnTo>
                        <a:pt x="49" y="115"/>
                      </a:lnTo>
                      <a:lnTo>
                        <a:pt x="99"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2" name="Line 549"/>
                <p:cNvSpPr>
                  <a:spLocks noChangeShapeType="1"/>
                </p:cNvSpPr>
                <p:nvPr/>
              </p:nvSpPr>
              <p:spPr bwMode="gray">
                <a:xfrm>
                  <a:off x="2391" y="3079"/>
                  <a:ext cx="7"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3" name="Line 550"/>
                <p:cNvSpPr>
                  <a:spLocks noChangeShapeType="1"/>
                </p:cNvSpPr>
                <p:nvPr/>
              </p:nvSpPr>
              <p:spPr bwMode="gray">
                <a:xfrm flipH="1" flipV="1">
                  <a:off x="2391" y="3079"/>
                  <a:ext cx="144"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4" name="Line 551"/>
                <p:cNvSpPr>
                  <a:spLocks noChangeShapeType="1"/>
                </p:cNvSpPr>
                <p:nvPr/>
              </p:nvSpPr>
              <p:spPr bwMode="gray">
                <a:xfrm flipH="1">
                  <a:off x="2327" y="3079"/>
                  <a:ext cx="64" cy="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5" name="Freeform 552"/>
                <p:cNvSpPr>
                  <a:spLocks/>
                </p:cNvSpPr>
                <p:nvPr/>
              </p:nvSpPr>
              <p:spPr bwMode="gray">
                <a:xfrm>
                  <a:off x="1845" y="2693"/>
                  <a:ext cx="137" cy="272"/>
                </a:xfrm>
                <a:custGeom>
                  <a:avLst/>
                  <a:gdLst>
                    <a:gd name="T0" fmla="*/ 1954 w 94"/>
                    <a:gd name="T1" fmla="*/ 0 h 165"/>
                    <a:gd name="T2" fmla="*/ 4066 w 94"/>
                    <a:gd name="T3" fmla="*/ 24440 h 165"/>
                    <a:gd name="T4" fmla="*/ 0 w 94"/>
                    <a:gd name="T5" fmla="*/ 11617 h 165"/>
                    <a:gd name="T6" fmla="*/ 1954 w 94"/>
                    <a:gd name="T7" fmla="*/ 0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45" y="0"/>
                      </a:moveTo>
                      <a:lnTo>
                        <a:pt x="94" y="165"/>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6" name="Freeform 553"/>
                <p:cNvSpPr>
                  <a:spLocks/>
                </p:cNvSpPr>
                <p:nvPr/>
              </p:nvSpPr>
              <p:spPr bwMode="gray">
                <a:xfrm>
                  <a:off x="1911" y="2693"/>
                  <a:ext cx="136" cy="272"/>
                </a:xfrm>
                <a:custGeom>
                  <a:avLst/>
                  <a:gdLst>
                    <a:gd name="T0" fmla="*/ 4166 w 93"/>
                    <a:gd name="T1" fmla="*/ 14177 h 165"/>
                    <a:gd name="T2" fmla="*/ 0 w 93"/>
                    <a:gd name="T3" fmla="*/ 0 h 165"/>
                    <a:gd name="T4" fmla="*/ 2198 w 93"/>
                    <a:gd name="T5" fmla="*/ 24440 h 165"/>
                    <a:gd name="T6" fmla="*/ 4166 w 93"/>
                    <a:gd name="T7" fmla="*/ 1417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93" y="96"/>
                      </a:moveTo>
                      <a:lnTo>
                        <a:pt x="0" y="0"/>
                      </a:lnTo>
                      <a:lnTo>
                        <a:pt x="49" y="165"/>
                      </a:lnTo>
                      <a:lnTo>
                        <a:pt x="93"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7" name="Line 554"/>
                <p:cNvSpPr>
                  <a:spLocks noChangeShapeType="1"/>
                </p:cNvSpPr>
                <p:nvPr/>
              </p:nvSpPr>
              <p:spPr bwMode="gray">
                <a:xfrm flipH="1" flipV="1">
                  <a:off x="1911" y="2693"/>
                  <a:ext cx="136" cy="1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8" name="Line 555"/>
                <p:cNvSpPr>
                  <a:spLocks noChangeShapeType="1"/>
                </p:cNvSpPr>
                <p:nvPr/>
              </p:nvSpPr>
              <p:spPr bwMode="gray">
                <a:xfrm flipV="1">
                  <a:off x="1845" y="2693"/>
                  <a:ext cx="66" cy="1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9" name="Freeform 556"/>
                <p:cNvSpPr>
                  <a:spLocks/>
                </p:cNvSpPr>
                <p:nvPr/>
              </p:nvSpPr>
              <p:spPr bwMode="gray">
                <a:xfrm>
                  <a:off x="1501" y="2595"/>
                  <a:ext cx="136" cy="233"/>
                </a:xfrm>
                <a:custGeom>
                  <a:avLst/>
                  <a:gdLst>
                    <a:gd name="T0" fmla="*/ 1952 w 93"/>
                    <a:gd name="T1" fmla="*/ 0 h 142"/>
                    <a:gd name="T2" fmla="*/ 4166 w 93"/>
                    <a:gd name="T3" fmla="*/ 20079 h 142"/>
                    <a:gd name="T4" fmla="*/ 0 w 93"/>
                    <a:gd name="T5" fmla="*/ 14285 h 142"/>
                    <a:gd name="T6" fmla="*/ 1952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4" y="0"/>
                      </a:moveTo>
                      <a:lnTo>
                        <a:pt x="93" y="142"/>
                      </a:lnTo>
                      <a:lnTo>
                        <a:pt x="0" y="101"/>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0" name="Freeform 557"/>
                <p:cNvSpPr>
                  <a:spLocks/>
                </p:cNvSpPr>
                <p:nvPr/>
              </p:nvSpPr>
              <p:spPr bwMode="gray">
                <a:xfrm>
                  <a:off x="1565" y="2595"/>
                  <a:ext cx="137" cy="233"/>
                </a:xfrm>
                <a:custGeom>
                  <a:avLst/>
                  <a:gdLst>
                    <a:gd name="T0" fmla="*/ 4066 w 94"/>
                    <a:gd name="T1" fmla="*/ 5756 h 142"/>
                    <a:gd name="T2" fmla="*/ 0 w 94"/>
                    <a:gd name="T3" fmla="*/ 0 h 142"/>
                    <a:gd name="T4" fmla="*/ 2099 w 94"/>
                    <a:gd name="T5" fmla="*/ 20079 h 142"/>
                    <a:gd name="T6" fmla="*/ 4066 w 94"/>
                    <a:gd name="T7" fmla="*/ 5756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41"/>
                      </a:moveTo>
                      <a:lnTo>
                        <a:pt x="0" y="0"/>
                      </a:lnTo>
                      <a:lnTo>
                        <a:pt x="49" y="142"/>
                      </a:lnTo>
                      <a:lnTo>
                        <a:pt x="94"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1" name="Line 558"/>
                <p:cNvSpPr>
                  <a:spLocks noChangeShapeType="1"/>
                </p:cNvSpPr>
                <p:nvPr/>
              </p:nvSpPr>
              <p:spPr bwMode="gray">
                <a:xfrm flipV="1">
                  <a:off x="1501" y="2595"/>
                  <a:ext cx="64" cy="1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2" name="Line 559"/>
                <p:cNvSpPr>
                  <a:spLocks noChangeShapeType="1"/>
                </p:cNvSpPr>
                <p:nvPr/>
              </p:nvSpPr>
              <p:spPr bwMode="gray">
                <a:xfrm flipH="1" flipV="1">
                  <a:off x="811" y="3222"/>
                  <a:ext cx="137"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3" name="Line 560"/>
                <p:cNvSpPr>
                  <a:spLocks noChangeShapeType="1"/>
                </p:cNvSpPr>
                <p:nvPr/>
              </p:nvSpPr>
              <p:spPr bwMode="gray">
                <a:xfrm flipV="1">
                  <a:off x="2462" y="3222"/>
                  <a:ext cx="73"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4" name="Freeform 561"/>
                <p:cNvSpPr>
                  <a:spLocks/>
                </p:cNvSpPr>
                <p:nvPr/>
              </p:nvSpPr>
              <p:spPr bwMode="gray">
                <a:xfrm>
                  <a:off x="1982" y="2851"/>
                  <a:ext cx="136" cy="251"/>
                </a:xfrm>
                <a:custGeom>
                  <a:avLst/>
                  <a:gdLst>
                    <a:gd name="T0" fmla="*/ 1952 w 93"/>
                    <a:gd name="T1" fmla="*/ 0 h 152"/>
                    <a:gd name="T2" fmla="*/ 4166 w 93"/>
                    <a:gd name="T3" fmla="*/ 22889 h 152"/>
                    <a:gd name="T4" fmla="*/ 0 w 93"/>
                    <a:gd name="T5" fmla="*/ 10375 h 152"/>
                    <a:gd name="T6" fmla="*/ 1952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4" y="0"/>
                      </a:moveTo>
                      <a:lnTo>
                        <a:pt x="93" y="152"/>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5" name="Freeform 562"/>
                <p:cNvSpPr>
                  <a:spLocks/>
                </p:cNvSpPr>
                <p:nvPr/>
              </p:nvSpPr>
              <p:spPr bwMode="gray">
                <a:xfrm>
                  <a:off x="2047" y="2851"/>
                  <a:ext cx="143" cy="251"/>
                </a:xfrm>
                <a:custGeom>
                  <a:avLst/>
                  <a:gdLst>
                    <a:gd name="T0" fmla="*/ 4294 w 98"/>
                    <a:gd name="T1" fmla="*/ 13861 h 152"/>
                    <a:gd name="T2" fmla="*/ 0 w 98"/>
                    <a:gd name="T3" fmla="*/ 0 h 152"/>
                    <a:gd name="T4" fmla="*/ 2151 w 98"/>
                    <a:gd name="T5" fmla="*/ 22889 h 152"/>
                    <a:gd name="T6" fmla="*/ 4294 w 98"/>
                    <a:gd name="T7" fmla="*/ 13861 h 152"/>
                    <a:gd name="T8" fmla="*/ 0 60000 65536"/>
                    <a:gd name="T9" fmla="*/ 0 60000 65536"/>
                    <a:gd name="T10" fmla="*/ 0 60000 65536"/>
                    <a:gd name="T11" fmla="*/ 0 60000 65536"/>
                    <a:gd name="T12" fmla="*/ 0 w 98"/>
                    <a:gd name="T13" fmla="*/ 0 h 152"/>
                    <a:gd name="T14" fmla="*/ 98 w 98"/>
                    <a:gd name="T15" fmla="*/ 152 h 152"/>
                  </a:gdLst>
                  <a:ahLst/>
                  <a:cxnLst>
                    <a:cxn ang="T8">
                      <a:pos x="T0" y="T1"/>
                    </a:cxn>
                    <a:cxn ang="T9">
                      <a:pos x="T2" y="T3"/>
                    </a:cxn>
                    <a:cxn ang="T10">
                      <a:pos x="T4" y="T5"/>
                    </a:cxn>
                    <a:cxn ang="T11">
                      <a:pos x="T6" y="T7"/>
                    </a:cxn>
                  </a:cxnLst>
                  <a:rect l="T12" t="T13" r="T14" b="T15"/>
                  <a:pathLst>
                    <a:path w="98" h="152">
                      <a:moveTo>
                        <a:pt x="98" y="92"/>
                      </a:moveTo>
                      <a:lnTo>
                        <a:pt x="0" y="0"/>
                      </a:lnTo>
                      <a:lnTo>
                        <a:pt x="49" y="152"/>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6" name="Line 563"/>
                <p:cNvSpPr>
                  <a:spLocks noChangeShapeType="1"/>
                </p:cNvSpPr>
                <p:nvPr/>
              </p:nvSpPr>
              <p:spPr bwMode="gray">
                <a:xfrm flipH="1" flipV="1">
                  <a:off x="2047" y="2851"/>
                  <a:ext cx="143" cy="1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7" name="Line 564"/>
                <p:cNvSpPr>
                  <a:spLocks noChangeShapeType="1"/>
                </p:cNvSpPr>
                <p:nvPr/>
              </p:nvSpPr>
              <p:spPr bwMode="gray">
                <a:xfrm flipV="1">
                  <a:off x="1982" y="2851"/>
                  <a:ext cx="65" cy="1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8" name="Freeform 565"/>
                <p:cNvSpPr>
                  <a:spLocks/>
                </p:cNvSpPr>
                <p:nvPr/>
              </p:nvSpPr>
              <p:spPr bwMode="gray">
                <a:xfrm>
                  <a:off x="1292" y="2799"/>
                  <a:ext cx="137" cy="136"/>
                </a:xfrm>
                <a:custGeom>
                  <a:avLst/>
                  <a:gdLst>
                    <a:gd name="T0" fmla="*/ 2099 w 94"/>
                    <a:gd name="T1" fmla="*/ 0 h 83"/>
                    <a:gd name="T2" fmla="*/ 4066 w 94"/>
                    <a:gd name="T3" fmla="*/ 11580 h 83"/>
                    <a:gd name="T4" fmla="*/ 0 w 94"/>
                    <a:gd name="T5" fmla="*/ 9604 h 83"/>
                    <a:gd name="T6" fmla="*/ 2099 w 94"/>
                    <a:gd name="T7" fmla="*/ 0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49" y="0"/>
                      </a:moveTo>
                      <a:lnTo>
                        <a:pt x="94" y="83"/>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9" name="Freeform 566"/>
                <p:cNvSpPr>
                  <a:spLocks/>
                </p:cNvSpPr>
                <p:nvPr/>
              </p:nvSpPr>
              <p:spPr bwMode="gray">
                <a:xfrm>
                  <a:off x="1364" y="2761"/>
                  <a:ext cx="137" cy="174"/>
                </a:xfrm>
                <a:custGeom>
                  <a:avLst/>
                  <a:gdLst>
                    <a:gd name="T0" fmla="*/ 4066 w 94"/>
                    <a:gd name="T1" fmla="*/ 0 h 106"/>
                    <a:gd name="T2" fmla="*/ 0 w 94"/>
                    <a:gd name="T3" fmla="*/ 3268 h 106"/>
                    <a:gd name="T4" fmla="*/ 1954 w 94"/>
                    <a:gd name="T5" fmla="*/ 15066 h 106"/>
                    <a:gd name="T6" fmla="*/ 4066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0"/>
                      </a:moveTo>
                      <a:lnTo>
                        <a:pt x="0" y="23"/>
                      </a:lnTo>
                      <a:lnTo>
                        <a:pt x="45" y="10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0" name="Line 567"/>
                <p:cNvSpPr>
                  <a:spLocks noChangeShapeType="1"/>
                </p:cNvSpPr>
                <p:nvPr/>
              </p:nvSpPr>
              <p:spPr bwMode="gray">
                <a:xfrm flipH="1">
                  <a:off x="1364" y="2761"/>
                  <a:ext cx="137"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1" name="Freeform 568"/>
                <p:cNvSpPr>
                  <a:spLocks/>
                </p:cNvSpPr>
                <p:nvPr/>
              </p:nvSpPr>
              <p:spPr bwMode="gray">
                <a:xfrm>
                  <a:off x="2118" y="3003"/>
                  <a:ext cx="137" cy="196"/>
                </a:xfrm>
                <a:custGeom>
                  <a:avLst/>
                  <a:gdLst>
                    <a:gd name="T0" fmla="*/ 2099 w 94"/>
                    <a:gd name="T1" fmla="*/ 0 h 119"/>
                    <a:gd name="T2" fmla="*/ 4066 w 94"/>
                    <a:gd name="T3" fmla="*/ 17492 h 119"/>
                    <a:gd name="T4" fmla="*/ 0 w 94"/>
                    <a:gd name="T5" fmla="*/ 8804 h 119"/>
                    <a:gd name="T6" fmla="*/ 2099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6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2" name="Freeform 569"/>
                <p:cNvSpPr>
                  <a:spLocks/>
                </p:cNvSpPr>
                <p:nvPr/>
              </p:nvSpPr>
              <p:spPr bwMode="gray">
                <a:xfrm>
                  <a:off x="2190" y="3003"/>
                  <a:ext cx="137" cy="196"/>
                </a:xfrm>
                <a:custGeom>
                  <a:avLst/>
                  <a:gdLst>
                    <a:gd name="T0" fmla="*/ 4066 w 94"/>
                    <a:gd name="T1" fmla="*/ 11442 h 119"/>
                    <a:gd name="T2" fmla="*/ 0 w 94"/>
                    <a:gd name="T3" fmla="*/ 0 h 119"/>
                    <a:gd name="T4" fmla="*/ 1954 w 94"/>
                    <a:gd name="T5" fmla="*/ 17492 h 119"/>
                    <a:gd name="T6" fmla="*/ 4066 w 94"/>
                    <a:gd name="T7" fmla="*/ 11442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78"/>
                      </a:moveTo>
                      <a:lnTo>
                        <a:pt x="0" y="0"/>
                      </a:lnTo>
                      <a:lnTo>
                        <a:pt x="45" y="119"/>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3" name="Freeform 570"/>
                <p:cNvSpPr>
                  <a:spLocks/>
                </p:cNvSpPr>
                <p:nvPr/>
              </p:nvSpPr>
              <p:spPr bwMode="gray">
                <a:xfrm>
                  <a:off x="1637" y="2662"/>
                  <a:ext cx="137" cy="303"/>
                </a:xfrm>
                <a:custGeom>
                  <a:avLst/>
                  <a:gdLst>
                    <a:gd name="T0" fmla="*/ 1954 w 94"/>
                    <a:gd name="T1" fmla="*/ 0 h 184"/>
                    <a:gd name="T2" fmla="*/ 4066 w 94"/>
                    <a:gd name="T3" fmla="*/ 27003 h 184"/>
                    <a:gd name="T4" fmla="*/ 0 w 94"/>
                    <a:gd name="T5" fmla="*/ 14771 h 184"/>
                    <a:gd name="T6" fmla="*/ 1954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0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4" name="Freeform 571"/>
                <p:cNvSpPr>
                  <a:spLocks/>
                </p:cNvSpPr>
                <p:nvPr/>
              </p:nvSpPr>
              <p:spPr bwMode="gray">
                <a:xfrm>
                  <a:off x="1702" y="2662"/>
                  <a:ext cx="143" cy="303"/>
                </a:xfrm>
                <a:custGeom>
                  <a:avLst/>
                  <a:gdLst>
                    <a:gd name="T0" fmla="*/ 4294 w 98"/>
                    <a:gd name="T1" fmla="*/ 14215 h 184"/>
                    <a:gd name="T2" fmla="*/ 0 w 98"/>
                    <a:gd name="T3" fmla="*/ 0 h 184"/>
                    <a:gd name="T4" fmla="*/ 2151 w 98"/>
                    <a:gd name="T5" fmla="*/ 27003 h 184"/>
                    <a:gd name="T6" fmla="*/ 4294 w 98"/>
                    <a:gd name="T7" fmla="*/ 14215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98" y="97"/>
                      </a:moveTo>
                      <a:lnTo>
                        <a:pt x="0" y="0"/>
                      </a:lnTo>
                      <a:lnTo>
                        <a:pt x="49" y="184"/>
                      </a:lnTo>
                      <a:lnTo>
                        <a:pt x="98"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5" name="Line 572"/>
                <p:cNvSpPr>
                  <a:spLocks noChangeShapeType="1"/>
                </p:cNvSpPr>
                <p:nvPr/>
              </p:nvSpPr>
              <p:spPr bwMode="gray">
                <a:xfrm flipH="1" flipV="1">
                  <a:off x="2190" y="3003"/>
                  <a:ext cx="137"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6" name="Line 573"/>
                <p:cNvSpPr>
                  <a:spLocks noChangeShapeType="1"/>
                </p:cNvSpPr>
                <p:nvPr/>
              </p:nvSpPr>
              <p:spPr bwMode="gray">
                <a:xfrm flipV="1">
                  <a:off x="2118" y="3003"/>
                  <a:ext cx="72" cy="9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7" name="Line 574"/>
                <p:cNvSpPr>
                  <a:spLocks noChangeShapeType="1"/>
                </p:cNvSpPr>
                <p:nvPr/>
              </p:nvSpPr>
              <p:spPr bwMode="gray">
                <a:xfrm flipV="1">
                  <a:off x="1637" y="2662"/>
                  <a:ext cx="65" cy="1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8" name="Freeform 575"/>
                <p:cNvSpPr>
                  <a:spLocks/>
                </p:cNvSpPr>
                <p:nvPr/>
              </p:nvSpPr>
              <p:spPr bwMode="gray">
                <a:xfrm>
                  <a:off x="1085" y="2912"/>
                  <a:ext cx="136" cy="371"/>
                </a:xfrm>
                <a:custGeom>
                  <a:avLst/>
                  <a:gdLst>
                    <a:gd name="T0" fmla="*/ 2198 w 93"/>
                    <a:gd name="T1" fmla="*/ 0 h 225"/>
                    <a:gd name="T2" fmla="*/ 4166 w 93"/>
                    <a:gd name="T3" fmla="*/ 33448 h 225"/>
                    <a:gd name="T4" fmla="*/ 0 w 93"/>
                    <a:gd name="T5" fmla="*/ 32079 h 225"/>
                    <a:gd name="T6" fmla="*/ 2198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9" y="0"/>
                      </a:moveTo>
                      <a:lnTo>
                        <a:pt x="93" y="225"/>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9" name="Freeform 576"/>
                <p:cNvSpPr>
                  <a:spLocks/>
                </p:cNvSpPr>
                <p:nvPr/>
              </p:nvSpPr>
              <p:spPr bwMode="gray">
                <a:xfrm>
                  <a:off x="1157" y="2912"/>
                  <a:ext cx="135" cy="371"/>
                </a:xfrm>
                <a:custGeom>
                  <a:avLst/>
                  <a:gdLst>
                    <a:gd name="T0" fmla="*/ 3873 w 93"/>
                    <a:gd name="T1" fmla="*/ 0 h 225"/>
                    <a:gd name="T2" fmla="*/ 0 w 93"/>
                    <a:gd name="T3" fmla="*/ 0 h 225"/>
                    <a:gd name="T4" fmla="*/ 1838 w 93"/>
                    <a:gd name="T5" fmla="*/ 33448 h 225"/>
                    <a:gd name="T6" fmla="*/ 3873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0"/>
                      </a:lnTo>
                      <a:lnTo>
                        <a:pt x="44" y="22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0" name="Line 577"/>
                <p:cNvSpPr>
                  <a:spLocks noChangeShapeType="1"/>
                </p:cNvSpPr>
                <p:nvPr/>
              </p:nvSpPr>
              <p:spPr bwMode="gray">
                <a:xfrm flipH="1" flipV="1">
                  <a:off x="948" y="3245"/>
                  <a:ext cx="137"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1" name="Line 578"/>
                <p:cNvSpPr>
                  <a:spLocks noChangeShapeType="1"/>
                </p:cNvSpPr>
                <p:nvPr/>
              </p:nvSpPr>
              <p:spPr bwMode="gray">
                <a:xfrm flipH="1" flipV="1">
                  <a:off x="1157" y="2912"/>
                  <a:ext cx="6" cy="3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2" name="Line 579"/>
                <p:cNvSpPr>
                  <a:spLocks noChangeShapeType="1"/>
                </p:cNvSpPr>
                <p:nvPr/>
              </p:nvSpPr>
              <p:spPr bwMode="gray">
                <a:xfrm flipH="1">
                  <a:off x="1157" y="2912"/>
                  <a:ext cx="135"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3" name="Freeform 580"/>
                <p:cNvSpPr>
                  <a:spLocks/>
                </p:cNvSpPr>
                <p:nvPr/>
              </p:nvSpPr>
              <p:spPr bwMode="gray">
                <a:xfrm>
                  <a:off x="1774" y="2822"/>
                  <a:ext cx="137" cy="257"/>
                </a:xfrm>
                <a:custGeom>
                  <a:avLst/>
                  <a:gdLst>
                    <a:gd name="T0" fmla="*/ 2099 w 94"/>
                    <a:gd name="T1" fmla="*/ 0 h 156"/>
                    <a:gd name="T2" fmla="*/ 4066 w 94"/>
                    <a:gd name="T3" fmla="*/ 22947 h 156"/>
                    <a:gd name="T4" fmla="*/ 0 w 94"/>
                    <a:gd name="T5" fmla="*/ 12819 h 156"/>
                    <a:gd name="T6" fmla="*/ 2099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9" y="0"/>
                      </a:moveTo>
                      <a:lnTo>
                        <a:pt x="94" y="156"/>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4" name="Freeform 581"/>
                <p:cNvSpPr>
                  <a:spLocks/>
                </p:cNvSpPr>
                <p:nvPr/>
              </p:nvSpPr>
              <p:spPr bwMode="gray">
                <a:xfrm>
                  <a:off x="1845" y="2822"/>
                  <a:ext cx="137" cy="257"/>
                </a:xfrm>
                <a:custGeom>
                  <a:avLst/>
                  <a:gdLst>
                    <a:gd name="T0" fmla="*/ 4066 w 94"/>
                    <a:gd name="T1" fmla="*/ 12819 h 156"/>
                    <a:gd name="T2" fmla="*/ 0 w 94"/>
                    <a:gd name="T3" fmla="*/ 0 h 156"/>
                    <a:gd name="T4" fmla="*/ 1954 w 94"/>
                    <a:gd name="T5" fmla="*/ 22947 h 156"/>
                    <a:gd name="T6" fmla="*/ 4066 w 94"/>
                    <a:gd name="T7" fmla="*/ 12819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87"/>
                      </a:moveTo>
                      <a:lnTo>
                        <a:pt x="0" y="0"/>
                      </a:lnTo>
                      <a:lnTo>
                        <a:pt x="45" y="156"/>
                      </a:lnTo>
                      <a:lnTo>
                        <a:pt x="94"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5" name="Freeform 582"/>
                <p:cNvSpPr>
                  <a:spLocks/>
                </p:cNvSpPr>
                <p:nvPr/>
              </p:nvSpPr>
              <p:spPr bwMode="gray">
                <a:xfrm>
                  <a:off x="2255" y="3131"/>
                  <a:ext cx="136" cy="175"/>
                </a:xfrm>
                <a:custGeom>
                  <a:avLst/>
                  <a:gdLst>
                    <a:gd name="T0" fmla="*/ 2198 w 93"/>
                    <a:gd name="T1" fmla="*/ 0 h 106"/>
                    <a:gd name="T2" fmla="*/ 4166 w 93"/>
                    <a:gd name="T3" fmla="*/ 15933 h 106"/>
                    <a:gd name="T4" fmla="*/ 0 w 93"/>
                    <a:gd name="T5" fmla="*/ 6181 h 106"/>
                    <a:gd name="T6" fmla="*/ 2198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6"/>
                      </a:lnTo>
                      <a:lnTo>
                        <a:pt x="0" y="4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6" name="Freeform 583"/>
                <p:cNvSpPr>
                  <a:spLocks/>
                </p:cNvSpPr>
                <p:nvPr/>
              </p:nvSpPr>
              <p:spPr bwMode="gray">
                <a:xfrm>
                  <a:off x="2327" y="3131"/>
                  <a:ext cx="135" cy="175"/>
                </a:xfrm>
                <a:custGeom>
                  <a:avLst/>
                  <a:gdLst>
                    <a:gd name="T0" fmla="*/ 3873 w 93"/>
                    <a:gd name="T1" fmla="*/ 12473 h 106"/>
                    <a:gd name="T2" fmla="*/ 0 w 93"/>
                    <a:gd name="T3" fmla="*/ 0 h 106"/>
                    <a:gd name="T4" fmla="*/ 1838 w 93"/>
                    <a:gd name="T5" fmla="*/ 15933 h 106"/>
                    <a:gd name="T6" fmla="*/ 3873 w 93"/>
                    <a:gd name="T7" fmla="*/ 12473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83"/>
                      </a:moveTo>
                      <a:lnTo>
                        <a:pt x="0" y="0"/>
                      </a:lnTo>
                      <a:lnTo>
                        <a:pt x="44" y="106"/>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7" name="Line 584"/>
                <p:cNvSpPr>
                  <a:spLocks noChangeShapeType="1"/>
                </p:cNvSpPr>
                <p:nvPr/>
              </p:nvSpPr>
              <p:spPr bwMode="gray">
                <a:xfrm flipV="1">
                  <a:off x="1774" y="2822"/>
                  <a:ext cx="71"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8" name="Freeform 585"/>
                <p:cNvSpPr>
                  <a:spLocks/>
                </p:cNvSpPr>
                <p:nvPr/>
              </p:nvSpPr>
              <p:spPr bwMode="gray">
                <a:xfrm>
                  <a:off x="1429" y="2761"/>
                  <a:ext cx="136" cy="234"/>
                </a:xfrm>
                <a:custGeom>
                  <a:avLst/>
                  <a:gdLst>
                    <a:gd name="T0" fmla="*/ 2198 w 93"/>
                    <a:gd name="T1" fmla="*/ 0 h 142"/>
                    <a:gd name="T2" fmla="*/ 4166 w 93"/>
                    <a:gd name="T3" fmla="*/ 20989 h 142"/>
                    <a:gd name="T4" fmla="*/ 0 w 93"/>
                    <a:gd name="T5" fmla="*/ 15676 h 142"/>
                    <a:gd name="T6" fmla="*/ 2198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9" y="0"/>
                      </a:moveTo>
                      <a:lnTo>
                        <a:pt x="93" y="142"/>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9" name="Freeform 586"/>
                <p:cNvSpPr>
                  <a:spLocks/>
                </p:cNvSpPr>
                <p:nvPr/>
              </p:nvSpPr>
              <p:spPr bwMode="gray">
                <a:xfrm>
                  <a:off x="1501" y="2761"/>
                  <a:ext cx="136" cy="234"/>
                </a:xfrm>
                <a:custGeom>
                  <a:avLst/>
                  <a:gdLst>
                    <a:gd name="T0" fmla="*/ 4166 w 93"/>
                    <a:gd name="T1" fmla="*/ 6112 h 142"/>
                    <a:gd name="T2" fmla="*/ 0 w 93"/>
                    <a:gd name="T3" fmla="*/ 0 h 142"/>
                    <a:gd name="T4" fmla="*/ 1952 w 93"/>
                    <a:gd name="T5" fmla="*/ 20989 h 142"/>
                    <a:gd name="T6" fmla="*/ 4166 w 93"/>
                    <a:gd name="T7" fmla="*/ 6112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93" y="41"/>
                      </a:moveTo>
                      <a:lnTo>
                        <a:pt x="0" y="0"/>
                      </a:lnTo>
                      <a:lnTo>
                        <a:pt x="44" y="142"/>
                      </a:lnTo>
                      <a:lnTo>
                        <a:pt x="93"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0" name="Line 587"/>
                <p:cNvSpPr>
                  <a:spLocks noChangeShapeType="1"/>
                </p:cNvSpPr>
                <p:nvPr/>
              </p:nvSpPr>
              <p:spPr bwMode="gray">
                <a:xfrm flipH="1" flipV="1">
                  <a:off x="2327" y="3131"/>
                  <a:ext cx="135" cy="1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1" name="Line 588"/>
                <p:cNvSpPr>
                  <a:spLocks noChangeShapeType="1"/>
                </p:cNvSpPr>
                <p:nvPr/>
              </p:nvSpPr>
              <p:spPr bwMode="gray">
                <a:xfrm flipH="1">
                  <a:off x="2255" y="3131"/>
                  <a:ext cx="72" cy="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2" name="Line 589"/>
                <p:cNvSpPr>
                  <a:spLocks noChangeShapeType="1"/>
                </p:cNvSpPr>
                <p:nvPr/>
              </p:nvSpPr>
              <p:spPr bwMode="gray">
                <a:xfrm flipH="1" flipV="1">
                  <a:off x="1501" y="2761"/>
                  <a:ext cx="136" cy="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3" name="Line 590"/>
                <p:cNvSpPr>
                  <a:spLocks noChangeShapeType="1"/>
                </p:cNvSpPr>
                <p:nvPr/>
              </p:nvSpPr>
              <p:spPr bwMode="gray">
                <a:xfrm flipV="1">
                  <a:off x="1429" y="2761"/>
                  <a:ext cx="72" cy="1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4" name="Freeform 591"/>
                <p:cNvSpPr>
                  <a:spLocks/>
                </p:cNvSpPr>
                <p:nvPr/>
              </p:nvSpPr>
              <p:spPr bwMode="gray">
                <a:xfrm>
                  <a:off x="1911" y="2965"/>
                  <a:ext cx="136" cy="341"/>
                </a:xfrm>
                <a:custGeom>
                  <a:avLst/>
                  <a:gdLst>
                    <a:gd name="T0" fmla="*/ 2198 w 93"/>
                    <a:gd name="T1" fmla="*/ 0 h 207"/>
                    <a:gd name="T2" fmla="*/ 4166 w 93"/>
                    <a:gd name="T3" fmla="*/ 30476 h 207"/>
                    <a:gd name="T4" fmla="*/ 0 w 93"/>
                    <a:gd name="T5" fmla="*/ 10215 h 207"/>
                    <a:gd name="T6" fmla="*/ 2198 w 93"/>
                    <a:gd name="T7" fmla="*/ 0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49" y="0"/>
                      </a:moveTo>
                      <a:lnTo>
                        <a:pt x="93" y="207"/>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5" name="Freeform 592"/>
                <p:cNvSpPr>
                  <a:spLocks/>
                </p:cNvSpPr>
                <p:nvPr/>
              </p:nvSpPr>
              <p:spPr bwMode="gray">
                <a:xfrm>
                  <a:off x="1982" y="2965"/>
                  <a:ext cx="136" cy="341"/>
                </a:xfrm>
                <a:custGeom>
                  <a:avLst/>
                  <a:gdLst>
                    <a:gd name="T0" fmla="*/ 4166 w 93"/>
                    <a:gd name="T1" fmla="*/ 12253 h 207"/>
                    <a:gd name="T2" fmla="*/ 0 w 93"/>
                    <a:gd name="T3" fmla="*/ 0 h 207"/>
                    <a:gd name="T4" fmla="*/ 1952 w 93"/>
                    <a:gd name="T5" fmla="*/ 30476 h 207"/>
                    <a:gd name="T6" fmla="*/ 4166 w 93"/>
                    <a:gd name="T7" fmla="*/ 12253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93" y="83"/>
                      </a:moveTo>
                      <a:lnTo>
                        <a:pt x="0" y="0"/>
                      </a:lnTo>
                      <a:lnTo>
                        <a:pt x="44" y="207"/>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6" name="Line 593"/>
                <p:cNvSpPr>
                  <a:spLocks noChangeShapeType="1"/>
                </p:cNvSpPr>
                <p:nvPr/>
              </p:nvSpPr>
              <p:spPr bwMode="gray">
                <a:xfrm flipV="1">
                  <a:off x="1911" y="2965"/>
                  <a:ext cx="71" cy="1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7" name="Freeform 594"/>
                <p:cNvSpPr>
                  <a:spLocks/>
                </p:cNvSpPr>
                <p:nvPr/>
              </p:nvSpPr>
              <p:spPr bwMode="gray">
                <a:xfrm>
                  <a:off x="1221" y="2912"/>
                  <a:ext cx="143" cy="394"/>
                </a:xfrm>
                <a:custGeom>
                  <a:avLst/>
                  <a:gdLst>
                    <a:gd name="T0" fmla="*/ 2151 w 98"/>
                    <a:gd name="T1" fmla="*/ 0 h 239"/>
                    <a:gd name="T2" fmla="*/ 4294 w 98"/>
                    <a:gd name="T3" fmla="*/ 35465 h 239"/>
                    <a:gd name="T4" fmla="*/ 0 w 98"/>
                    <a:gd name="T5" fmla="*/ 33381 h 239"/>
                    <a:gd name="T6" fmla="*/ 2151 w 98"/>
                    <a:gd name="T7" fmla="*/ 0 h 239"/>
                    <a:gd name="T8" fmla="*/ 0 60000 65536"/>
                    <a:gd name="T9" fmla="*/ 0 60000 65536"/>
                    <a:gd name="T10" fmla="*/ 0 60000 65536"/>
                    <a:gd name="T11" fmla="*/ 0 60000 65536"/>
                    <a:gd name="T12" fmla="*/ 0 w 98"/>
                    <a:gd name="T13" fmla="*/ 0 h 239"/>
                    <a:gd name="T14" fmla="*/ 98 w 98"/>
                    <a:gd name="T15" fmla="*/ 239 h 239"/>
                  </a:gdLst>
                  <a:ahLst/>
                  <a:cxnLst>
                    <a:cxn ang="T8">
                      <a:pos x="T0" y="T1"/>
                    </a:cxn>
                    <a:cxn ang="T9">
                      <a:pos x="T2" y="T3"/>
                    </a:cxn>
                    <a:cxn ang="T10">
                      <a:pos x="T4" y="T5"/>
                    </a:cxn>
                    <a:cxn ang="T11">
                      <a:pos x="T6" y="T7"/>
                    </a:cxn>
                  </a:cxnLst>
                  <a:rect l="T12" t="T13" r="T14" b="T15"/>
                  <a:pathLst>
                    <a:path w="98" h="239">
                      <a:moveTo>
                        <a:pt x="49" y="0"/>
                      </a:moveTo>
                      <a:lnTo>
                        <a:pt x="98" y="239"/>
                      </a:lnTo>
                      <a:lnTo>
                        <a:pt x="0" y="22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8" name="Freeform 595"/>
                <p:cNvSpPr>
                  <a:spLocks/>
                </p:cNvSpPr>
                <p:nvPr/>
              </p:nvSpPr>
              <p:spPr bwMode="gray">
                <a:xfrm>
                  <a:off x="1292" y="2912"/>
                  <a:ext cx="137" cy="394"/>
                </a:xfrm>
                <a:custGeom>
                  <a:avLst/>
                  <a:gdLst>
                    <a:gd name="T0" fmla="*/ 4066 w 94"/>
                    <a:gd name="T1" fmla="*/ 2084 h 239"/>
                    <a:gd name="T2" fmla="*/ 0 w 94"/>
                    <a:gd name="T3" fmla="*/ 0 h 239"/>
                    <a:gd name="T4" fmla="*/ 2099 w 94"/>
                    <a:gd name="T5" fmla="*/ 35465 h 239"/>
                    <a:gd name="T6" fmla="*/ 4066 w 94"/>
                    <a:gd name="T7" fmla="*/ 2084 h 239"/>
                    <a:gd name="T8" fmla="*/ 0 60000 65536"/>
                    <a:gd name="T9" fmla="*/ 0 60000 65536"/>
                    <a:gd name="T10" fmla="*/ 0 60000 65536"/>
                    <a:gd name="T11" fmla="*/ 0 60000 65536"/>
                    <a:gd name="T12" fmla="*/ 0 w 94"/>
                    <a:gd name="T13" fmla="*/ 0 h 239"/>
                    <a:gd name="T14" fmla="*/ 94 w 94"/>
                    <a:gd name="T15" fmla="*/ 239 h 239"/>
                  </a:gdLst>
                  <a:ahLst/>
                  <a:cxnLst>
                    <a:cxn ang="T8">
                      <a:pos x="T0" y="T1"/>
                    </a:cxn>
                    <a:cxn ang="T9">
                      <a:pos x="T2" y="T3"/>
                    </a:cxn>
                    <a:cxn ang="T10">
                      <a:pos x="T4" y="T5"/>
                    </a:cxn>
                    <a:cxn ang="T11">
                      <a:pos x="T6" y="T7"/>
                    </a:cxn>
                  </a:cxnLst>
                  <a:rect l="T12" t="T13" r="T14" b="T15"/>
                  <a:pathLst>
                    <a:path w="94" h="239">
                      <a:moveTo>
                        <a:pt x="94" y="14"/>
                      </a:moveTo>
                      <a:lnTo>
                        <a:pt x="0" y="0"/>
                      </a:lnTo>
                      <a:lnTo>
                        <a:pt x="49" y="239"/>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9" name="Line 596"/>
                <p:cNvSpPr>
                  <a:spLocks noChangeShapeType="1"/>
                </p:cNvSpPr>
                <p:nvPr/>
              </p:nvSpPr>
              <p:spPr bwMode="gray">
                <a:xfrm flipH="1" flipV="1">
                  <a:off x="1085" y="3268"/>
                  <a:ext cx="136"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0" name="Line 597"/>
                <p:cNvSpPr>
                  <a:spLocks noChangeShapeType="1"/>
                </p:cNvSpPr>
                <p:nvPr/>
              </p:nvSpPr>
              <p:spPr bwMode="gray">
                <a:xfrm flipV="1">
                  <a:off x="2391" y="3268"/>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1" name="Line 598"/>
                <p:cNvSpPr>
                  <a:spLocks noChangeShapeType="1"/>
                </p:cNvSpPr>
                <p:nvPr/>
              </p:nvSpPr>
              <p:spPr bwMode="gray">
                <a:xfrm flipH="1" flipV="1">
                  <a:off x="1292" y="2912"/>
                  <a:ext cx="137"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2" name="Freeform 599"/>
                <p:cNvSpPr>
                  <a:spLocks/>
                </p:cNvSpPr>
                <p:nvPr/>
              </p:nvSpPr>
              <p:spPr bwMode="gray">
                <a:xfrm>
                  <a:off x="1565" y="2828"/>
                  <a:ext cx="145" cy="251"/>
                </a:xfrm>
                <a:custGeom>
                  <a:avLst/>
                  <a:gdLst>
                    <a:gd name="T0" fmla="*/ 2231 w 99"/>
                    <a:gd name="T1" fmla="*/ 0 h 152"/>
                    <a:gd name="T2" fmla="*/ 4498 w 99"/>
                    <a:gd name="T3" fmla="*/ 22889 h 152"/>
                    <a:gd name="T4" fmla="*/ 0 w 99"/>
                    <a:gd name="T5" fmla="*/ 15265 h 152"/>
                    <a:gd name="T6" fmla="*/ 2231 w 99"/>
                    <a:gd name="T7" fmla="*/ 0 h 152"/>
                    <a:gd name="T8" fmla="*/ 0 60000 65536"/>
                    <a:gd name="T9" fmla="*/ 0 60000 65536"/>
                    <a:gd name="T10" fmla="*/ 0 60000 65536"/>
                    <a:gd name="T11" fmla="*/ 0 60000 65536"/>
                    <a:gd name="T12" fmla="*/ 0 w 99"/>
                    <a:gd name="T13" fmla="*/ 0 h 152"/>
                    <a:gd name="T14" fmla="*/ 99 w 99"/>
                    <a:gd name="T15" fmla="*/ 152 h 152"/>
                  </a:gdLst>
                  <a:ahLst/>
                  <a:cxnLst>
                    <a:cxn ang="T8">
                      <a:pos x="T0" y="T1"/>
                    </a:cxn>
                    <a:cxn ang="T9">
                      <a:pos x="T2" y="T3"/>
                    </a:cxn>
                    <a:cxn ang="T10">
                      <a:pos x="T4" y="T5"/>
                    </a:cxn>
                    <a:cxn ang="T11">
                      <a:pos x="T6" y="T7"/>
                    </a:cxn>
                  </a:cxnLst>
                  <a:rect l="T12" t="T13" r="T14" b="T15"/>
                  <a:pathLst>
                    <a:path w="99" h="152">
                      <a:moveTo>
                        <a:pt x="49" y="0"/>
                      </a:moveTo>
                      <a:lnTo>
                        <a:pt x="99" y="15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3" name="Freeform 600"/>
                <p:cNvSpPr>
                  <a:spLocks/>
                </p:cNvSpPr>
                <p:nvPr/>
              </p:nvSpPr>
              <p:spPr bwMode="gray">
                <a:xfrm>
                  <a:off x="1637" y="2828"/>
                  <a:ext cx="137" cy="251"/>
                </a:xfrm>
                <a:custGeom>
                  <a:avLst/>
                  <a:gdLst>
                    <a:gd name="T0" fmla="*/ 4066 w 94"/>
                    <a:gd name="T1" fmla="*/ 12486 h 152"/>
                    <a:gd name="T2" fmla="*/ 0 w 94"/>
                    <a:gd name="T3" fmla="*/ 0 h 152"/>
                    <a:gd name="T4" fmla="*/ 2144 w 94"/>
                    <a:gd name="T5" fmla="*/ 22889 h 152"/>
                    <a:gd name="T6" fmla="*/ 4066 w 94"/>
                    <a:gd name="T7" fmla="*/ 12486 h 152"/>
                    <a:gd name="T8" fmla="*/ 0 60000 65536"/>
                    <a:gd name="T9" fmla="*/ 0 60000 65536"/>
                    <a:gd name="T10" fmla="*/ 0 60000 65536"/>
                    <a:gd name="T11" fmla="*/ 0 60000 65536"/>
                    <a:gd name="T12" fmla="*/ 0 w 94"/>
                    <a:gd name="T13" fmla="*/ 0 h 152"/>
                    <a:gd name="T14" fmla="*/ 94 w 94"/>
                    <a:gd name="T15" fmla="*/ 152 h 152"/>
                  </a:gdLst>
                  <a:ahLst/>
                  <a:cxnLst>
                    <a:cxn ang="T8">
                      <a:pos x="T0" y="T1"/>
                    </a:cxn>
                    <a:cxn ang="T9">
                      <a:pos x="T2" y="T3"/>
                    </a:cxn>
                    <a:cxn ang="T10">
                      <a:pos x="T4" y="T5"/>
                    </a:cxn>
                    <a:cxn ang="T11">
                      <a:pos x="T6" y="T7"/>
                    </a:cxn>
                  </a:cxnLst>
                  <a:rect l="T12" t="T13" r="T14" b="T15"/>
                  <a:pathLst>
                    <a:path w="94" h="152">
                      <a:moveTo>
                        <a:pt x="94" y="83"/>
                      </a:moveTo>
                      <a:lnTo>
                        <a:pt x="0" y="0"/>
                      </a:lnTo>
                      <a:lnTo>
                        <a:pt x="50" y="152"/>
                      </a:lnTo>
                      <a:lnTo>
                        <a:pt x="94"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4" name="Freeform 601"/>
                <p:cNvSpPr>
                  <a:spLocks/>
                </p:cNvSpPr>
                <p:nvPr/>
              </p:nvSpPr>
              <p:spPr bwMode="gray">
                <a:xfrm>
                  <a:off x="2047" y="3102"/>
                  <a:ext cx="143" cy="225"/>
                </a:xfrm>
                <a:custGeom>
                  <a:avLst/>
                  <a:gdLst>
                    <a:gd name="T0" fmla="*/ 2151 w 98"/>
                    <a:gd name="T1" fmla="*/ 0 h 137"/>
                    <a:gd name="T2" fmla="*/ 4294 w 98"/>
                    <a:gd name="T3" fmla="*/ 19606 h 137"/>
                    <a:gd name="T4" fmla="*/ 0 w 98"/>
                    <a:gd name="T5" fmla="*/ 17724 h 137"/>
                    <a:gd name="T6" fmla="*/ 2151 w 98"/>
                    <a:gd name="T7" fmla="*/ 0 h 137"/>
                    <a:gd name="T8" fmla="*/ 0 60000 65536"/>
                    <a:gd name="T9" fmla="*/ 0 60000 65536"/>
                    <a:gd name="T10" fmla="*/ 0 60000 65536"/>
                    <a:gd name="T11" fmla="*/ 0 60000 65536"/>
                    <a:gd name="T12" fmla="*/ 0 w 98"/>
                    <a:gd name="T13" fmla="*/ 0 h 137"/>
                    <a:gd name="T14" fmla="*/ 98 w 98"/>
                    <a:gd name="T15" fmla="*/ 137 h 137"/>
                  </a:gdLst>
                  <a:ahLst/>
                  <a:cxnLst>
                    <a:cxn ang="T8">
                      <a:pos x="T0" y="T1"/>
                    </a:cxn>
                    <a:cxn ang="T9">
                      <a:pos x="T2" y="T3"/>
                    </a:cxn>
                    <a:cxn ang="T10">
                      <a:pos x="T4" y="T5"/>
                    </a:cxn>
                    <a:cxn ang="T11">
                      <a:pos x="T6" y="T7"/>
                    </a:cxn>
                  </a:cxnLst>
                  <a:rect l="T12" t="T13" r="T14" b="T15"/>
                  <a:pathLst>
                    <a:path w="98" h="137">
                      <a:moveTo>
                        <a:pt x="49" y="0"/>
                      </a:moveTo>
                      <a:lnTo>
                        <a:pt x="98" y="137"/>
                      </a:lnTo>
                      <a:lnTo>
                        <a:pt x="0" y="12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5" name="Freeform 602"/>
                <p:cNvSpPr>
                  <a:spLocks/>
                </p:cNvSpPr>
                <p:nvPr/>
              </p:nvSpPr>
              <p:spPr bwMode="gray">
                <a:xfrm>
                  <a:off x="2118" y="3102"/>
                  <a:ext cx="137" cy="225"/>
                </a:xfrm>
                <a:custGeom>
                  <a:avLst/>
                  <a:gdLst>
                    <a:gd name="T0" fmla="*/ 4066 w 94"/>
                    <a:gd name="T1" fmla="*/ 8427 h 137"/>
                    <a:gd name="T2" fmla="*/ 0 w 94"/>
                    <a:gd name="T3" fmla="*/ 0 h 137"/>
                    <a:gd name="T4" fmla="*/ 2099 w 94"/>
                    <a:gd name="T5" fmla="*/ 19606 h 137"/>
                    <a:gd name="T6" fmla="*/ 4066 w 94"/>
                    <a:gd name="T7" fmla="*/ 8427 h 137"/>
                    <a:gd name="T8" fmla="*/ 0 60000 65536"/>
                    <a:gd name="T9" fmla="*/ 0 60000 65536"/>
                    <a:gd name="T10" fmla="*/ 0 60000 65536"/>
                    <a:gd name="T11" fmla="*/ 0 60000 65536"/>
                    <a:gd name="T12" fmla="*/ 0 w 94"/>
                    <a:gd name="T13" fmla="*/ 0 h 137"/>
                    <a:gd name="T14" fmla="*/ 94 w 94"/>
                    <a:gd name="T15" fmla="*/ 137 h 137"/>
                  </a:gdLst>
                  <a:ahLst/>
                  <a:cxnLst>
                    <a:cxn ang="T8">
                      <a:pos x="T0" y="T1"/>
                    </a:cxn>
                    <a:cxn ang="T9">
                      <a:pos x="T2" y="T3"/>
                    </a:cxn>
                    <a:cxn ang="T10">
                      <a:pos x="T4" y="T5"/>
                    </a:cxn>
                    <a:cxn ang="T11">
                      <a:pos x="T6" y="T7"/>
                    </a:cxn>
                  </a:cxnLst>
                  <a:rect l="T12" t="T13" r="T14" b="T15"/>
                  <a:pathLst>
                    <a:path w="94" h="137">
                      <a:moveTo>
                        <a:pt x="94" y="59"/>
                      </a:moveTo>
                      <a:lnTo>
                        <a:pt x="0" y="0"/>
                      </a:lnTo>
                      <a:lnTo>
                        <a:pt x="49" y="137"/>
                      </a:lnTo>
                      <a:lnTo>
                        <a:pt x="94" y="5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6" name="Line 603"/>
                <p:cNvSpPr>
                  <a:spLocks noChangeShapeType="1"/>
                </p:cNvSpPr>
                <p:nvPr/>
              </p:nvSpPr>
              <p:spPr bwMode="gray">
                <a:xfrm flipH="1" flipV="1">
                  <a:off x="1637" y="2828"/>
                  <a:ext cx="137" cy="1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7" name="Line 604"/>
                <p:cNvSpPr>
                  <a:spLocks noChangeShapeType="1"/>
                </p:cNvSpPr>
                <p:nvPr/>
              </p:nvSpPr>
              <p:spPr bwMode="gray">
                <a:xfrm flipV="1">
                  <a:off x="1565" y="2828"/>
                  <a:ext cx="72" cy="1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8" name="Line 605"/>
                <p:cNvSpPr>
                  <a:spLocks noChangeShapeType="1"/>
                </p:cNvSpPr>
                <p:nvPr/>
              </p:nvSpPr>
              <p:spPr bwMode="gray">
                <a:xfrm flipV="1">
                  <a:off x="2047" y="3102"/>
                  <a:ext cx="71" cy="2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9" name="Freeform 606"/>
                <p:cNvSpPr>
                  <a:spLocks/>
                </p:cNvSpPr>
                <p:nvPr/>
              </p:nvSpPr>
              <p:spPr bwMode="gray">
                <a:xfrm>
                  <a:off x="1710" y="2965"/>
                  <a:ext cx="135" cy="362"/>
                </a:xfrm>
                <a:custGeom>
                  <a:avLst/>
                  <a:gdLst>
                    <a:gd name="T0" fmla="*/ 1838 w 93"/>
                    <a:gd name="T1" fmla="*/ 0 h 220"/>
                    <a:gd name="T2" fmla="*/ 3873 w 93"/>
                    <a:gd name="T3" fmla="*/ 32035 h 220"/>
                    <a:gd name="T4" fmla="*/ 0 w 93"/>
                    <a:gd name="T5" fmla="*/ 10085 h 220"/>
                    <a:gd name="T6" fmla="*/ 1838 w 93"/>
                    <a:gd name="T7" fmla="*/ 0 h 220"/>
                    <a:gd name="T8" fmla="*/ 0 60000 65536"/>
                    <a:gd name="T9" fmla="*/ 0 60000 65536"/>
                    <a:gd name="T10" fmla="*/ 0 60000 65536"/>
                    <a:gd name="T11" fmla="*/ 0 60000 65536"/>
                    <a:gd name="T12" fmla="*/ 0 w 93"/>
                    <a:gd name="T13" fmla="*/ 0 h 220"/>
                    <a:gd name="T14" fmla="*/ 93 w 93"/>
                    <a:gd name="T15" fmla="*/ 220 h 220"/>
                  </a:gdLst>
                  <a:ahLst/>
                  <a:cxnLst>
                    <a:cxn ang="T8">
                      <a:pos x="T0" y="T1"/>
                    </a:cxn>
                    <a:cxn ang="T9">
                      <a:pos x="T2" y="T3"/>
                    </a:cxn>
                    <a:cxn ang="T10">
                      <a:pos x="T4" y="T5"/>
                    </a:cxn>
                    <a:cxn ang="T11">
                      <a:pos x="T6" y="T7"/>
                    </a:cxn>
                  </a:cxnLst>
                  <a:rect l="T12" t="T13" r="T14" b="T15"/>
                  <a:pathLst>
                    <a:path w="93" h="220">
                      <a:moveTo>
                        <a:pt x="44" y="0"/>
                      </a:moveTo>
                      <a:lnTo>
                        <a:pt x="93" y="220"/>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0" name="Freeform 607"/>
                <p:cNvSpPr>
                  <a:spLocks/>
                </p:cNvSpPr>
                <p:nvPr/>
              </p:nvSpPr>
              <p:spPr bwMode="gray">
                <a:xfrm>
                  <a:off x="1774" y="2965"/>
                  <a:ext cx="137" cy="362"/>
                </a:xfrm>
                <a:custGeom>
                  <a:avLst/>
                  <a:gdLst>
                    <a:gd name="T0" fmla="*/ 4066 w 94"/>
                    <a:gd name="T1" fmla="*/ 10085 h 220"/>
                    <a:gd name="T2" fmla="*/ 0 w 94"/>
                    <a:gd name="T3" fmla="*/ 0 h 220"/>
                    <a:gd name="T4" fmla="*/ 2099 w 94"/>
                    <a:gd name="T5" fmla="*/ 32035 h 220"/>
                    <a:gd name="T6" fmla="*/ 4066 w 94"/>
                    <a:gd name="T7" fmla="*/ 10085 h 220"/>
                    <a:gd name="T8" fmla="*/ 0 60000 65536"/>
                    <a:gd name="T9" fmla="*/ 0 60000 65536"/>
                    <a:gd name="T10" fmla="*/ 0 60000 65536"/>
                    <a:gd name="T11" fmla="*/ 0 60000 65536"/>
                    <a:gd name="T12" fmla="*/ 0 w 94"/>
                    <a:gd name="T13" fmla="*/ 0 h 220"/>
                    <a:gd name="T14" fmla="*/ 94 w 94"/>
                    <a:gd name="T15" fmla="*/ 220 h 220"/>
                  </a:gdLst>
                  <a:ahLst/>
                  <a:cxnLst>
                    <a:cxn ang="T8">
                      <a:pos x="T0" y="T1"/>
                    </a:cxn>
                    <a:cxn ang="T9">
                      <a:pos x="T2" y="T3"/>
                    </a:cxn>
                    <a:cxn ang="T10">
                      <a:pos x="T4" y="T5"/>
                    </a:cxn>
                    <a:cxn ang="T11">
                      <a:pos x="T6" y="T7"/>
                    </a:cxn>
                  </a:cxnLst>
                  <a:rect l="T12" t="T13" r="T14" b="T15"/>
                  <a:pathLst>
                    <a:path w="94" h="220">
                      <a:moveTo>
                        <a:pt x="94" y="69"/>
                      </a:moveTo>
                      <a:lnTo>
                        <a:pt x="0" y="0"/>
                      </a:lnTo>
                      <a:lnTo>
                        <a:pt x="49" y="220"/>
                      </a:lnTo>
                      <a:lnTo>
                        <a:pt x="94"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1" name="Freeform 608"/>
                <p:cNvSpPr>
                  <a:spLocks/>
                </p:cNvSpPr>
                <p:nvPr/>
              </p:nvSpPr>
              <p:spPr bwMode="gray">
                <a:xfrm>
                  <a:off x="1364" y="2935"/>
                  <a:ext cx="137" cy="392"/>
                </a:xfrm>
                <a:custGeom>
                  <a:avLst/>
                  <a:gdLst>
                    <a:gd name="T0" fmla="*/ 1954 w 94"/>
                    <a:gd name="T1" fmla="*/ 0 h 238"/>
                    <a:gd name="T2" fmla="*/ 4066 w 94"/>
                    <a:gd name="T3" fmla="*/ 34977 h 238"/>
                    <a:gd name="T4" fmla="*/ 0 w 94"/>
                    <a:gd name="T5" fmla="*/ 33083 h 238"/>
                    <a:gd name="T6" fmla="*/ 1954 w 94"/>
                    <a:gd name="T7" fmla="*/ 0 h 238"/>
                    <a:gd name="T8" fmla="*/ 0 60000 65536"/>
                    <a:gd name="T9" fmla="*/ 0 60000 65536"/>
                    <a:gd name="T10" fmla="*/ 0 60000 65536"/>
                    <a:gd name="T11" fmla="*/ 0 60000 65536"/>
                    <a:gd name="T12" fmla="*/ 0 w 94"/>
                    <a:gd name="T13" fmla="*/ 0 h 238"/>
                    <a:gd name="T14" fmla="*/ 94 w 94"/>
                    <a:gd name="T15" fmla="*/ 238 h 238"/>
                  </a:gdLst>
                  <a:ahLst/>
                  <a:cxnLst>
                    <a:cxn ang="T8">
                      <a:pos x="T0" y="T1"/>
                    </a:cxn>
                    <a:cxn ang="T9">
                      <a:pos x="T2" y="T3"/>
                    </a:cxn>
                    <a:cxn ang="T10">
                      <a:pos x="T4" y="T5"/>
                    </a:cxn>
                    <a:cxn ang="T11">
                      <a:pos x="T6" y="T7"/>
                    </a:cxn>
                  </a:cxnLst>
                  <a:rect l="T12" t="T13" r="T14" b="T15"/>
                  <a:pathLst>
                    <a:path w="94" h="238">
                      <a:moveTo>
                        <a:pt x="45" y="0"/>
                      </a:moveTo>
                      <a:lnTo>
                        <a:pt x="94" y="238"/>
                      </a:lnTo>
                      <a:lnTo>
                        <a:pt x="0" y="22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2" name="Freeform 609"/>
                <p:cNvSpPr>
                  <a:spLocks/>
                </p:cNvSpPr>
                <p:nvPr/>
              </p:nvSpPr>
              <p:spPr bwMode="gray">
                <a:xfrm>
                  <a:off x="1429" y="2935"/>
                  <a:ext cx="136" cy="392"/>
                </a:xfrm>
                <a:custGeom>
                  <a:avLst/>
                  <a:gdLst>
                    <a:gd name="T0" fmla="*/ 4166 w 93"/>
                    <a:gd name="T1" fmla="*/ 5269 h 238"/>
                    <a:gd name="T2" fmla="*/ 0 w 93"/>
                    <a:gd name="T3" fmla="*/ 0 h 238"/>
                    <a:gd name="T4" fmla="*/ 2198 w 93"/>
                    <a:gd name="T5" fmla="*/ 34977 h 238"/>
                    <a:gd name="T6" fmla="*/ 4166 w 93"/>
                    <a:gd name="T7" fmla="*/ 5269 h 238"/>
                    <a:gd name="T8" fmla="*/ 0 60000 65536"/>
                    <a:gd name="T9" fmla="*/ 0 60000 65536"/>
                    <a:gd name="T10" fmla="*/ 0 60000 65536"/>
                    <a:gd name="T11" fmla="*/ 0 60000 65536"/>
                    <a:gd name="T12" fmla="*/ 0 w 93"/>
                    <a:gd name="T13" fmla="*/ 0 h 238"/>
                    <a:gd name="T14" fmla="*/ 93 w 93"/>
                    <a:gd name="T15" fmla="*/ 238 h 238"/>
                  </a:gdLst>
                  <a:ahLst/>
                  <a:cxnLst>
                    <a:cxn ang="T8">
                      <a:pos x="T0" y="T1"/>
                    </a:cxn>
                    <a:cxn ang="T9">
                      <a:pos x="T2" y="T3"/>
                    </a:cxn>
                    <a:cxn ang="T10">
                      <a:pos x="T4" y="T5"/>
                    </a:cxn>
                    <a:cxn ang="T11">
                      <a:pos x="T6" y="T7"/>
                    </a:cxn>
                  </a:cxnLst>
                  <a:rect l="T12" t="T13" r="T14" b="T15"/>
                  <a:pathLst>
                    <a:path w="93" h="238">
                      <a:moveTo>
                        <a:pt x="93" y="36"/>
                      </a:moveTo>
                      <a:lnTo>
                        <a:pt x="0" y="0"/>
                      </a:lnTo>
                      <a:lnTo>
                        <a:pt x="49" y="238"/>
                      </a:lnTo>
                      <a:lnTo>
                        <a:pt x="93"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3" name="Line 610"/>
                <p:cNvSpPr>
                  <a:spLocks noChangeShapeType="1"/>
                </p:cNvSpPr>
                <p:nvPr/>
              </p:nvSpPr>
              <p:spPr bwMode="gray">
                <a:xfrm flipH="1" flipV="1">
                  <a:off x="1774" y="2965"/>
                  <a:ext cx="137" cy="1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4" name="Line 611"/>
                <p:cNvSpPr>
                  <a:spLocks noChangeShapeType="1"/>
                </p:cNvSpPr>
                <p:nvPr/>
              </p:nvSpPr>
              <p:spPr bwMode="gray">
                <a:xfrm flipV="1">
                  <a:off x="1710" y="2965"/>
                  <a:ext cx="64" cy="1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5" name="Line 612"/>
                <p:cNvSpPr>
                  <a:spLocks noChangeShapeType="1"/>
                </p:cNvSpPr>
                <p:nvPr/>
              </p:nvSpPr>
              <p:spPr bwMode="gray">
                <a:xfrm flipH="1" flipV="1">
                  <a:off x="1221" y="3283"/>
                  <a:ext cx="143"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6" name="Line 613"/>
                <p:cNvSpPr>
                  <a:spLocks noChangeShapeType="1"/>
                </p:cNvSpPr>
                <p:nvPr/>
              </p:nvSpPr>
              <p:spPr bwMode="gray">
                <a:xfrm flipH="1" flipV="1">
                  <a:off x="1429" y="2935"/>
                  <a:ext cx="136" cy="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7" name="Line 614"/>
                <p:cNvSpPr>
                  <a:spLocks noChangeShapeType="1"/>
                </p:cNvSpPr>
                <p:nvPr/>
              </p:nvSpPr>
              <p:spPr bwMode="gray">
                <a:xfrm flipV="1">
                  <a:off x="1364" y="2935"/>
                  <a:ext cx="65" cy="3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8" name="Freeform 615"/>
                <p:cNvSpPr>
                  <a:spLocks/>
                </p:cNvSpPr>
                <p:nvPr/>
              </p:nvSpPr>
              <p:spPr bwMode="gray">
                <a:xfrm>
                  <a:off x="2190" y="3199"/>
                  <a:ext cx="137" cy="145"/>
                </a:xfrm>
                <a:custGeom>
                  <a:avLst/>
                  <a:gdLst>
                    <a:gd name="T0" fmla="*/ 1954 w 94"/>
                    <a:gd name="T1" fmla="*/ 0 h 88"/>
                    <a:gd name="T2" fmla="*/ 4066 w 94"/>
                    <a:gd name="T3" fmla="*/ 12982 h 88"/>
                    <a:gd name="T4" fmla="*/ 0 w 94"/>
                    <a:gd name="T5" fmla="*/ 11564 h 88"/>
                    <a:gd name="T6" fmla="*/ 1954 w 94"/>
                    <a:gd name="T7" fmla="*/ 0 h 88"/>
                    <a:gd name="T8" fmla="*/ 0 60000 65536"/>
                    <a:gd name="T9" fmla="*/ 0 60000 65536"/>
                    <a:gd name="T10" fmla="*/ 0 60000 65536"/>
                    <a:gd name="T11" fmla="*/ 0 60000 65536"/>
                    <a:gd name="T12" fmla="*/ 0 w 94"/>
                    <a:gd name="T13" fmla="*/ 0 h 88"/>
                    <a:gd name="T14" fmla="*/ 94 w 94"/>
                    <a:gd name="T15" fmla="*/ 88 h 88"/>
                  </a:gdLst>
                  <a:ahLst/>
                  <a:cxnLst>
                    <a:cxn ang="T8">
                      <a:pos x="T0" y="T1"/>
                    </a:cxn>
                    <a:cxn ang="T9">
                      <a:pos x="T2" y="T3"/>
                    </a:cxn>
                    <a:cxn ang="T10">
                      <a:pos x="T4" y="T5"/>
                    </a:cxn>
                    <a:cxn ang="T11">
                      <a:pos x="T6" y="T7"/>
                    </a:cxn>
                  </a:cxnLst>
                  <a:rect l="T12" t="T13" r="T14" b="T15"/>
                  <a:pathLst>
                    <a:path w="94" h="88">
                      <a:moveTo>
                        <a:pt x="45" y="0"/>
                      </a:moveTo>
                      <a:lnTo>
                        <a:pt x="94" y="88"/>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9" name="Freeform 616"/>
                <p:cNvSpPr>
                  <a:spLocks/>
                </p:cNvSpPr>
                <p:nvPr/>
              </p:nvSpPr>
              <p:spPr bwMode="gray">
                <a:xfrm>
                  <a:off x="2255" y="3199"/>
                  <a:ext cx="136" cy="145"/>
                </a:xfrm>
                <a:custGeom>
                  <a:avLst/>
                  <a:gdLst>
                    <a:gd name="T0" fmla="*/ 4166 w 93"/>
                    <a:gd name="T1" fmla="*/ 9568 h 88"/>
                    <a:gd name="T2" fmla="*/ 0 w 93"/>
                    <a:gd name="T3" fmla="*/ 0 h 88"/>
                    <a:gd name="T4" fmla="*/ 2198 w 93"/>
                    <a:gd name="T5" fmla="*/ 12982 h 88"/>
                    <a:gd name="T6" fmla="*/ 4166 w 93"/>
                    <a:gd name="T7" fmla="*/ 9568 h 88"/>
                    <a:gd name="T8" fmla="*/ 0 60000 65536"/>
                    <a:gd name="T9" fmla="*/ 0 60000 65536"/>
                    <a:gd name="T10" fmla="*/ 0 60000 65536"/>
                    <a:gd name="T11" fmla="*/ 0 60000 65536"/>
                    <a:gd name="T12" fmla="*/ 0 w 93"/>
                    <a:gd name="T13" fmla="*/ 0 h 88"/>
                    <a:gd name="T14" fmla="*/ 93 w 93"/>
                    <a:gd name="T15" fmla="*/ 88 h 88"/>
                  </a:gdLst>
                  <a:ahLst/>
                  <a:cxnLst>
                    <a:cxn ang="T8">
                      <a:pos x="T0" y="T1"/>
                    </a:cxn>
                    <a:cxn ang="T9">
                      <a:pos x="T2" y="T3"/>
                    </a:cxn>
                    <a:cxn ang="T10">
                      <a:pos x="T4" y="T5"/>
                    </a:cxn>
                    <a:cxn ang="T11">
                      <a:pos x="T6" y="T7"/>
                    </a:cxn>
                  </a:cxnLst>
                  <a:rect l="T12" t="T13" r="T14" b="T15"/>
                  <a:pathLst>
                    <a:path w="93" h="88">
                      <a:moveTo>
                        <a:pt x="93" y="65"/>
                      </a:moveTo>
                      <a:lnTo>
                        <a:pt x="0" y="0"/>
                      </a:lnTo>
                      <a:lnTo>
                        <a:pt x="49" y="88"/>
                      </a:lnTo>
                      <a:lnTo>
                        <a:pt x="93"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0" name="Line 617"/>
                <p:cNvSpPr>
                  <a:spLocks noChangeShapeType="1"/>
                </p:cNvSpPr>
                <p:nvPr/>
              </p:nvSpPr>
              <p:spPr bwMode="gray">
                <a:xfrm flipH="1">
                  <a:off x="2190" y="3199"/>
                  <a:ext cx="65"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1" name="Freeform 618"/>
                <p:cNvSpPr>
                  <a:spLocks/>
                </p:cNvSpPr>
                <p:nvPr/>
              </p:nvSpPr>
              <p:spPr bwMode="gray">
                <a:xfrm>
                  <a:off x="1845" y="3079"/>
                  <a:ext cx="137" cy="265"/>
                </a:xfrm>
                <a:custGeom>
                  <a:avLst/>
                  <a:gdLst>
                    <a:gd name="T0" fmla="*/ 1954 w 94"/>
                    <a:gd name="T1" fmla="*/ 0 h 161"/>
                    <a:gd name="T2" fmla="*/ 4066 w 94"/>
                    <a:gd name="T3" fmla="*/ 23511 h 161"/>
                    <a:gd name="T4" fmla="*/ 0 w 94"/>
                    <a:gd name="T5" fmla="*/ 22090 h 161"/>
                    <a:gd name="T6" fmla="*/ 1954 w 94"/>
                    <a:gd name="T7" fmla="*/ 0 h 161"/>
                    <a:gd name="T8" fmla="*/ 0 60000 65536"/>
                    <a:gd name="T9" fmla="*/ 0 60000 65536"/>
                    <a:gd name="T10" fmla="*/ 0 60000 65536"/>
                    <a:gd name="T11" fmla="*/ 0 60000 65536"/>
                    <a:gd name="T12" fmla="*/ 0 w 94"/>
                    <a:gd name="T13" fmla="*/ 0 h 161"/>
                    <a:gd name="T14" fmla="*/ 94 w 94"/>
                    <a:gd name="T15" fmla="*/ 161 h 161"/>
                  </a:gdLst>
                  <a:ahLst/>
                  <a:cxnLst>
                    <a:cxn ang="T8">
                      <a:pos x="T0" y="T1"/>
                    </a:cxn>
                    <a:cxn ang="T9">
                      <a:pos x="T2" y="T3"/>
                    </a:cxn>
                    <a:cxn ang="T10">
                      <a:pos x="T4" y="T5"/>
                    </a:cxn>
                    <a:cxn ang="T11">
                      <a:pos x="T6" y="T7"/>
                    </a:cxn>
                  </a:cxnLst>
                  <a:rect l="T12" t="T13" r="T14" b="T15"/>
                  <a:pathLst>
                    <a:path w="94" h="161">
                      <a:moveTo>
                        <a:pt x="45" y="0"/>
                      </a:moveTo>
                      <a:lnTo>
                        <a:pt x="94" y="161"/>
                      </a:lnTo>
                      <a:lnTo>
                        <a:pt x="0" y="15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2" name="Freeform 619"/>
                <p:cNvSpPr>
                  <a:spLocks/>
                </p:cNvSpPr>
                <p:nvPr/>
              </p:nvSpPr>
              <p:spPr bwMode="gray">
                <a:xfrm>
                  <a:off x="1911" y="3079"/>
                  <a:ext cx="136" cy="265"/>
                </a:xfrm>
                <a:custGeom>
                  <a:avLst/>
                  <a:gdLst>
                    <a:gd name="T0" fmla="*/ 4166 w 93"/>
                    <a:gd name="T1" fmla="*/ 20160 h 161"/>
                    <a:gd name="T2" fmla="*/ 0 w 93"/>
                    <a:gd name="T3" fmla="*/ 0 h 161"/>
                    <a:gd name="T4" fmla="*/ 2198 w 93"/>
                    <a:gd name="T5" fmla="*/ 23511 h 161"/>
                    <a:gd name="T6" fmla="*/ 4166 w 93"/>
                    <a:gd name="T7" fmla="*/ 20160 h 161"/>
                    <a:gd name="T8" fmla="*/ 0 60000 65536"/>
                    <a:gd name="T9" fmla="*/ 0 60000 65536"/>
                    <a:gd name="T10" fmla="*/ 0 60000 65536"/>
                    <a:gd name="T11" fmla="*/ 0 60000 65536"/>
                    <a:gd name="T12" fmla="*/ 0 w 93"/>
                    <a:gd name="T13" fmla="*/ 0 h 161"/>
                    <a:gd name="T14" fmla="*/ 93 w 93"/>
                    <a:gd name="T15" fmla="*/ 161 h 161"/>
                  </a:gdLst>
                  <a:ahLst/>
                  <a:cxnLst>
                    <a:cxn ang="T8">
                      <a:pos x="T0" y="T1"/>
                    </a:cxn>
                    <a:cxn ang="T9">
                      <a:pos x="T2" y="T3"/>
                    </a:cxn>
                    <a:cxn ang="T10">
                      <a:pos x="T4" y="T5"/>
                    </a:cxn>
                    <a:cxn ang="T11">
                      <a:pos x="T6" y="T7"/>
                    </a:cxn>
                  </a:cxnLst>
                  <a:rect l="T12" t="T13" r="T14" b="T15"/>
                  <a:pathLst>
                    <a:path w="93" h="161">
                      <a:moveTo>
                        <a:pt x="93" y="138"/>
                      </a:moveTo>
                      <a:lnTo>
                        <a:pt x="0" y="0"/>
                      </a:lnTo>
                      <a:lnTo>
                        <a:pt x="49" y="161"/>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3" name="Line 620"/>
                <p:cNvSpPr>
                  <a:spLocks noChangeShapeType="1"/>
                </p:cNvSpPr>
                <p:nvPr/>
              </p:nvSpPr>
              <p:spPr bwMode="gray">
                <a:xfrm flipH="1" flipV="1">
                  <a:off x="1911" y="3079"/>
                  <a:ext cx="136" cy="2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4" name="Line 621"/>
                <p:cNvSpPr>
                  <a:spLocks noChangeShapeType="1"/>
                </p:cNvSpPr>
                <p:nvPr/>
              </p:nvSpPr>
              <p:spPr bwMode="gray">
                <a:xfrm flipV="1">
                  <a:off x="1845" y="3079"/>
                  <a:ext cx="66" cy="2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5" name="Freeform 622"/>
                <p:cNvSpPr>
                  <a:spLocks/>
                </p:cNvSpPr>
                <p:nvPr/>
              </p:nvSpPr>
              <p:spPr bwMode="gray">
                <a:xfrm>
                  <a:off x="1501" y="2995"/>
                  <a:ext cx="136" cy="349"/>
                </a:xfrm>
                <a:custGeom>
                  <a:avLst/>
                  <a:gdLst>
                    <a:gd name="T0" fmla="*/ 1952 w 93"/>
                    <a:gd name="T1" fmla="*/ 0 h 212"/>
                    <a:gd name="T2" fmla="*/ 4166 w 93"/>
                    <a:gd name="T3" fmla="*/ 31025 h 212"/>
                    <a:gd name="T4" fmla="*/ 0 w 93"/>
                    <a:gd name="T5" fmla="*/ 29561 h 212"/>
                    <a:gd name="T6" fmla="*/ 1952 w 93"/>
                    <a:gd name="T7" fmla="*/ 0 h 212"/>
                    <a:gd name="T8" fmla="*/ 0 60000 65536"/>
                    <a:gd name="T9" fmla="*/ 0 60000 65536"/>
                    <a:gd name="T10" fmla="*/ 0 60000 65536"/>
                    <a:gd name="T11" fmla="*/ 0 60000 65536"/>
                    <a:gd name="T12" fmla="*/ 0 w 93"/>
                    <a:gd name="T13" fmla="*/ 0 h 212"/>
                    <a:gd name="T14" fmla="*/ 93 w 93"/>
                    <a:gd name="T15" fmla="*/ 212 h 212"/>
                  </a:gdLst>
                  <a:ahLst/>
                  <a:cxnLst>
                    <a:cxn ang="T8">
                      <a:pos x="T0" y="T1"/>
                    </a:cxn>
                    <a:cxn ang="T9">
                      <a:pos x="T2" y="T3"/>
                    </a:cxn>
                    <a:cxn ang="T10">
                      <a:pos x="T4" y="T5"/>
                    </a:cxn>
                    <a:cxn ang="T11">
                      <a:pos x="T6" y="T7"/>
                    </a:cxn>
                  </a:cxnLst>
                  <a:rect l="T12" t="T13" r="T14" b="T15"/>
                  <a:pathLst>
                    <a:path w="93" h="212">
                      <a:moveTo>
                        <a:pt x="44" y="0"/>
                      </a:moveTo>
                      <a:lnTo>
                        <a:pt x="93" y="212"/>
                      </a:lnTo>
                      <a:lnTo>
                        <a:pt x="0" y="20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6" name="Freeform 623"/>
                <p:cNvSpPr>
                  <a:spLocks/>
                </p:cNvSpPr>
                <p:nvPr/>
              </p:nvSpPr>
              <p:spPr bwMode="gray">
                <a:xfrm>
                  <a:off x="1565" y="2995"/>
                  <a:ext cx="145" cy="349"/>
                </a:xfrm>
                <a:custGeom>
                  <a:avLst/>
                  <a:gdLst>
                    <a:gd name="T0" fmla="*/ 4498 w 99"/>
                    <a:gd name="T1" fmla="*/ 7448 h 212"/>
                    <a:gd name="T2" fmla="*/ 0 w 99"/>
                    <a:gd name="T3" fmla="*/ 0 h 212"/>
                    <a:gd name="T4" fmla="*/ 2231 w 99"/>
                    <a:gd name="T5" fmla="*/ 31025 h 212"/>
                    <a:gd name="T6" fmla="*/ 4498 w 99"/>
                    <a:gd name="T7" fmla="*/ 7448 h 212"/>
                    <a:gd name="T8" fmla="*/ 0 60000 65536"/>
                    <a:gd name="T9" fmla="*/ 0 60000 65536"/>
                    <a:gd name="T10" fmla="*/ 0 60000 65536"/>
                    <a:gd name="T11" fmla="*/ 0 60000 65536"/>
                    <a:gd name="T12" fmla="*/ 0 w 99"/>
                    <a:gd name="T13" fmla="*/ 0 h 212"/>
                    <a:gd name="T14" fmla="*/ 99 w 99"/>
                    <a:gd name="T15" fmla="*/ 212 h 212"/>
                  </a:gdLst>
                  <a:ahLst/>
                  <a:cxnLst>
                    <a:cxn ang="T8">
                      <a:pos x="T0" y="T1"/>
                    </a:cxn>
                    <a:cxn ang="T9">
                      <a:pos x="T2" y="T3"/>
                    </a:cxn>
                    <a:cxn ang="T10">
                      <a:pos x="T4" y="T5"/>
                    </a:cxn>
                    <a:cxn ang="T11">
                      <a:pos x="T6" y="T7"/>
                    </a:cxn>
                  </a:cxnLst>
                  <a:rect l="T12" t="T13" r="T14" b="T15"/>
                  <a:pathLst>
                    <a:path w="99" h="212">
                      <a:moveTo>
                        <a:pt x="99" y="51"/>
                      </a:moveTo>
                      <a:lnTo>
                        <a:pt x="0" y="0"/>
                      </a:lnTo>
                      <a:lnTo>
                        <a:pt x="49" y="212"/>
                      </a:lnTo>
                      <a:lnTo>
                        <a:pt x="99"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7" name="Freeform 624"/>
                <p:cNvSpPr>
                  <a:spLocks/>
                </p:cNvSpPr>
                <p:nvPr/>
              </p:nvSpPr>
              <p:spPr bwMode="gray">
                <a:xfrm>
                  <a:off x="1982" y="3306"/>
                  <a:ext cx="136" cy="59"/>
                </a:xfrm>
                <a:custGeom>
                  <a:avLst/>
                  <a:gdLst>
                    <a:gd name="T0" fmla="*/ 1952 w 93"/>
                    <a:gd name="T1" fmla="*/ 0 h 36"/>
                    <a:gd name="T2" fmla="*/ 4166 w 93"/>
                    <a:gd name="T3" fmla="*/ 5058 h 36"/>
                    <a:gd name="T4" fmla="*/ 0 w 93"/>
                    <a:gd name="T5" fmla="*/ 3240 h 36"/>
                    <a:gd name="T6" fmla="*/ 1952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4" y="0"/>
                      </a:moveTo>
                      <a:lnTo>
                        <a:pt x="93" y="36"/>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8" name="Freeform 625"/>
                <p:cNvSpPr>
                  <a:spLocks/>
                </p:cNvSpPr>
                <p:nvPr/>
              </p:nvSpPr>
              <p:spPr bwMode="gray">
                <a:xfrm>
                  <a:off x="2047" y="3306"/>
                  <a:ext cx="143" cy="59"/>
                </a:xfrm>
                <a:custGeom>
                  <a:avLst/>
                  <a:gdLst>
                    <a:gd name="T0" fmla="*/ 4294 w 98"/>
                    <a:gd name="T1" fmla="*/ 1783 h 36"/>
                    <a:gd name="T2" fmla="*/ 0 w 98"/>
                    <a:gd name="T3" fmla="*/ 0 h 36"/>
                    <a:gd name="T4" fmla="*/ 2151 w 98"/>
                    <a:gd name="T5" fmla="*/ 5058 h 36"/>
                    <a:gd name="T6" fmla="*/ 4294 w 98"/>
                    <a:gd name="T7" fmla="*/ 1783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98" y="13"/>
                      </a:moveTo>
                      <a:lnTo>
                        <a:pt x="0" y="0"/>
                      </a:lnTo>
                      <a:lnTo>
                        <a:pt x="49" y="36"/>
                      </a:lnTo>
                      <a:lnTo>
                        <a:pt x="98"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9" name="Line 626"/>
                <p:cNvSpPr>
                  <a:spLocks noChangeShapeType="1"/>
                </p:cNvSpPr>
                <p:nvPr/>
              </p:nvSpPr>
              <p:spPr bwMode="gray">
                <a:xfrm flipH="1" flipV="1">
                  <a:off x="1565" y="2995"/>
                  <a:ext cx="145" cy="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0" name="Line 627"/>
                <p:cNvSpPr>
                  <a:spLocks noChangeShapeType="1"/>
                </p:cNvSpPr>
                <p:nvPr/>
              </p:nvSpPr>
              <p:spPr bwMode="gray">
                <a:xfrm flipV="1">
                  <a:off x="1501" y="2995"/>
                  <a:ext cx="64" cy="33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1" name="Line 628"/>
                <p:cNvSpPr>
                  <a:spLocks noChangeShapeType="1"/>
                </p:cNvSpPr>
                <p:nvPr/>
              </p:nvSpPr>
              <p:spPr bwMode="gray">
                <a:xfrm flipH="1" flipV="1">
                  <a:off x="2047" y="3306"/>
                  <a:ext cx="143"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2" name="Line 629"/>
                <p:cNvSpPr>
                  <a:spLocks noChangeShapeType="1"/>
                </p:cNvSpPr>
                <p:nvPr/>
              </p:nvSpPr>
              <p:spPr bwMode="gray">
                <a:xfrm flipV="1">
                  <a:off x="1982" y="3306"/>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3" name="Line 630"/>
                <p:cNvSpPr>
                  <a:spLocks noChangeShapeType="1"/>
                </p:cNvSpPr>
                <p:nvPr/>
              </p:nvSpPr>
              <p:spPr bwMode="gray">
                <a:xfrm flipH="1" flipV="1">
                  <a:off x="1364" y="3306"/>
                  <a:ext cx="137"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4" name="Line 631"/>
                <p:cNvSpPr>
                  <a:spLocks noChangeShapeType="1"/>
                </p:cNvSpPr>
                <p:nvPr/>
              </p:nvSpPr>
              <p:spPr bwMode="gray">
                <a:xfrm flipV="1">
                  <a:off x="2327" y="3306"/>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5" name="Freeform 632"/>
                <p:cNvSpPr>
                  <a:spLocks/>
                </p:cNvSpPr>
                <p:nvPr/>
              </p:nvSpPr>
              <p:spPr bwMode="gray">
                <a:xfrm>
                  <a:off x="1637" y="3079"/>
                  <a:ext cx="137" cy="286"/>
                </a:xfrm>
                <a:custGeom>
                  <a:avLst/>
                  <a:gdLst>
                    <a:gd name="T0" fmla="*/ 2144 w 94"/>
                    <a:gd name="T1" fmla="*/ 0 h 174"/>
                    <a:gd name="T2" fmla="*/ 4066 w 94"/>
                    <a:gd name="T3" fmla="*/ 25063 h 174"/>
                    <a:gd name="T4" fmla="*/ 0 w 94"/>
                    <a:gd name="T5" fmla="*/ 23248 h 174"/>
                    <a:gd name="T6" fmla="*/ 2144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50" y="0"/>
                      </a:moveTo>
                      <a:lnTo>
                        <a:pt x="94" y="174"/>
                      </a:lnTo>
                      <a:lnTo>
                        <a:pt x="0" y="161"/>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6" name="Freeform 633"/>
                <p:cNvSpPr>
                  <a:spLocks/>
                </p:cNvSpPr>
                <p:nvPr/>
              </p:nvSpPr>
              <p:spPr bwMode="gray">
                <a:xfrm>
                  <a:off x="1710" y="3079"/>
                  <a:ext cx="135" cy="286"/>
                </a:xfrm>
                <a:custGeom>
                  <a:avLst/>
                  <a:gdLst>
                    <a:gd name="T0" fmla="*/ 3873 w 93"/>
                    <a:gd name="T1" fmla="*/ 21751 h 174"/>
                    <a:gd name="T2" fmla="*/ 0 w 93"/>
                    <a:gd name="T3" fmla="*/ 0 h 174"/>
                    <a:gd name="T4" fmla="*/ 1838 w 93"/>
                    <a:gd name="T5" fmla="*/ 25063 h 174"/>
                    <a:gd name="T6" fmla="*/ 3873 w 93"/>
                    <a:gd name="T7" fmla="*/ 21751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151"/>
                      </a:moveTo>
                      <a:lnTo>
                        <a:pt x="0" y="0"/>
                      </a:lnTo>
                      <a:lnTo>
                        <a:pt x="44" y="174"/>
                      </a:lnTo>
                      <a:lnTo>
                        <a:pt x="93" y="1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7" name="Line 634"/>
                <p:cNvSpPr>
                  <a:spLocks noChangeShapeType="1"/>
                </p:cNvSpPr>
                <p:nvPr/>
              </p:nvSpPr>
              <p:spPr bwMode="gray">
                <a:xfrm flipH="1" flipV="1">
                  <a:off x="1710" y="3079"/>
                  <a:ext cx="135" cy="2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8" name="Line 635"/>
                <p:cNvSpPr>
                  <a:spLocks noChangeShapeType="1"/>
                </p:cNvSpPr>
                <p:nvPr/>
              </p:nvSpPr>
              <p:spPr bwMode="gray">
                <a:xfrm flipV="1">
                  <a:off x="1637" y="3079"/>
                  <a:ext cx="73" cy="26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9" name="Freeform 636"/>
                <p:cNvSpPr>
                  <a:spLocks/>
                </p:cNvSpPr>
                <p:nvPr/>
              </p:nvSpPr>
              <p:spPr bwMode="gray">
                <a:xfrm>
                  <a:off x="2118" y="3327"/>
                  <a:ext cx="137" cy="55"/>
                </a:xfrm>
                <a:custGeom>
                  <a:avLst/>
                  <a:gdLst>
                    <a:gd name="T0" fmla="*/ 2099 w 94"/>
                    <a:gd name="T1" fmla="*/ 0 h 33"/>
                    <a:gd name="T2" fmla="*/ 4066 w 94"/>
                    <a:gd name="T3" fmla="*/ 5463 h 33"/>
                    <a:gd name="T4" fmla="*/ 0 w 94"/>
                    <a:gd name="T5" fmla="*/ 3758 h 33"/>
                    <a:gd name="T6" fmla="*/ 2099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60" name="Freeform 637"/>
                <p:cNvSpPr>
                  <a:spLocks/>
                </p:cNvSpPr>
                <p:nvPr/>
              </p:nvSpPr>
              <p:spPr bwMode="gray">
                <a:xfrm>
                  <a:off x="2190" y="3327"/>
                  <a:ext cx="137" cy="55"/>
                </a:xfrm>
                <a:custGeom>
                  <a:avLst/>
                  <a:gdLst>
                    <a:gd name="T0" fmla="*/ 4066 w 94"/>
                    <a:gd name="T1" fmla="*/ 1675 h 33"/>
                    <a:gd name="T2" fmla="*/ 0 w 94"/>
                    <a:gd name="T3" fmla="*/ 0 h 33"/>
                    <a:gd name="T4" fmla="*/ 1954 w 94"/>
                    <a:gd name="T5" fmla="*/ 5463 h 33"/>
                    <a:gd name="T6" fmla="*/ 4066 w 94"/>
                    <a:gd name="T7" fmla="*/ 1675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61" name="Freeform 638"/>
                <p:cNvSpPr>
                  <a:spLocks/>
                </p:cNvSpPr>
                <p:nvPr/>
              </p:nvSpPr>
              <p:spPr bwMode="gray">
                <a:xfrm>
                  <a:off x="1774" y="3327"/>
                  <a:ext cx="137" cy="55"/>
                </a:xfrm>
                <a:custGeom>
                  <a:avLst/>
                  <a:gdLst>
                    <a:gd name="T0" fmla="*/ 2099 w 94"/>
                    <a:gd name="T1" fmla="*/ 0 h 33"/>
                    <a:gd name="T2" fmla="*/ 4066 w 94"/>
                    <a:gd name="T3" fmla="*/ 5463 h 33"/>
                    <a:gd name="T4" fmla="*/ 0 w 94"/>
                    <a:gd name="T5" fmla="*/ 3758 h 33"/>
                    <a:gd name="T6" fmla="*/ 2099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62" name="Freeform 639"/>
                <p:cNvSpPr>
                  <a:spLocks/>
                </p:cNvSpPr>
                <p:nvPr/>
              </p:nvSpPr>
              <p:spPr bwMode="gray">
                <a:xfrm>
                  <a:off x="1845" y="3327"/>
                  <a:ext cx="137" cy="55"/>
                </a:xfrm>
                <a:custGeom>
                  <a:avLst/>
                  <a:gdLst>
                    <a:gd name="T0" fmla="*/ 4066 w 94"/>
                    <a:gd name="T1" fmla="*/ 1675 h 33"/>
                    <a:gd name="T2" fmla="*/ 0 w 94"/>
                    <a:gd name="T3" fmla="*/ 0 h 33"/>
                    <a:gd name="T4" fmla="*/ 1954 w 94"/>
                    <a:gd name="T5" fmla="*/ 5463 h 33"/>
                    <a:gd name="T6" fmla="*/ 4066 w 94"/>
                    <a:gd name="T7" fmla="*/ 1675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63" name="Line 640"/>
                <p:cNvSpPr>
                  <a:spLocks noChangeShapeType="1"/>
                </p:cNvSpPr>
                <p:nvPr/>
              </p:nvSpPr>
              <p:spPr bwMode="gray">
                <a:xfrm flipH="1" flipV="1">
                  <a:off x="2190" y="3327"/>
                  <a:ext cx="137"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4" name="Line 641"/>
                <p:cNvSpPr>
                  <a:spLocks noChangeShapeType="1"/>
                </p:cNvSpPr>
                <p:nvPr/>
              </p:nvSpPr>
              <p:spPr bwMode="gray">
                <a:xfrm flipH="1">
                  <a:off x="2118" y="3327"/>
                  <a:ext cx="72"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5" name="Line 642"/>
                <p:cNvSpPr>
                  <a:spLocks noChangeShapeType="1"/>
                </p:cNvSpPr>
                <p:nvPr/>
              </p:nvSpPr>
              <p:spPr bwMode="gray">
                <a:xfrm flipH="1" flipV="1">
                  <a:off x="1845" y="3327"/>
                  <a:ext cx="137"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6" name="Line 643"/>
                <p:cNvSpPr>
                  <a:spLocks noChangeShapeType="1"/>
                </p:cNvSpPr>
                <p:nvPr/>
              </p:nvSpPr>
              <p:spPr bwMode="gray">
                <a:xfrm flipH="1" flipV="1">
                  <a:off x="1501" y="3327"/>
                  <a:ext cx="136"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7" name="Line 644"/>
                <p:cNvSpPr>
                  <a:spLocks noChangeShapeType="1"/>
                </p:cNvSpPr>
                <p:nvPr/>
              </p:nvSpPr>
              <p:spPr bwMode="gray">
                <a:xfrm flipV="1">
                  <a:off x="1774" y="3327"/>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8" name="Freeform 645"/>
                <p:cNvSpPr>
                  <a:spLocks/>
                </p:cNvSpPr>
                <p:nvPr/>
              </p:nvSpPr>
              <p:spPr bwMode="gray">
                <a:xfrm>
                  <a:off x="1911" y="3344"/>
                  <a:ext cx="136" cy="59"/>
                </a:xfrm>
                <a:custGeom>
                  <a:avLst/>
                  <a:gdLst>
                    <a:gd name="T0" fmla="*/ 2198 w 93"/>
                    <a:gd name="T1" fmla="*/ 0 h 36"/>
                    <a:gd name="T2" fmla="*/ 4166 w 93"/>
                    <a:gd name="T3" fmla="*/ 5058 h 36"/>
                    <a:gd name="T4" fmla="*/ 0 w 93"/>
                    <a:gd name="T5" fmla="*/ 3240 h 36"/>
                    <a:gd name="T6" fmla="*/ 2198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9" y="0"/>
                      </a:moveTo>
                      <a:lnTo>
                        <a:pt x="93"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69" name="Freeform 646"/>
                <p:cNvSpPr>
                  <a:spLocks/>
                </p:cNvSpPr>
                <p:nvPr/>
              </p:nvSpPr>
              <p:spPr bwMode="gray">
                <a:xfrm>
                  <a:off x="1982" y="3344"/>
                  <a:ext cx="136" cy="59"/>
                </a:xfrm>
                <a:custGeom>
                  <a:avLst/>
                  <a:gdLst>
                    <a:gd name="T0" fmla="*/ 4166 w 93"/>
                    <a:gd name="T1" fmla="*/ 1783 h 36"/>
                    <a:gd name="T2" fmla="*/ 0 w 93"/>
                    <a:gd name="T3" fmla="*/ 0 h 36"/>
                    <a:gd name="T4" fmla="*/ 1952 w 93"/>
                    <a:gd name="T5" fmla="*/ 5058 h 36"/>
                    <a:gd name="T6" fmla="*/ 4166 w 93"/>
                    <a:gd name="T7" fmla="*/ 1783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3"/>
                      </a:moveTo>
                      <a:lnTo>
                        <a:pt x="0" y="0"/>
                      </a:lnTo>
                      <a:lnTo>
                        <a:pt x="44" y="36"/>
                      </a:lnTo>
                      <a:lnTo>
                        <a:pt x="93"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70" name="Line 647"/>
                <p:cNvSpPr>
                  <a:spLocks noChangeShapeType="1"/>
                </p:cNvSpPr>
                <p:nvPr/>
              </p:nvSpPr>
              <p:spPr bwMode="gray">
                <a:xfrm flipH="1" flipV="1">
                  <a:off x="1982" y="3344"/>
                  <a:ext cx="136"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1" name="Line 648"/>
                <p:cNvSpPr>
                  <a:spLocks noChangeShapeType="1"/>
                </p:cNvSpPr>
                <p:nvPr/>
              </p:nvSpPr>
              <p:spPr bwMode="gray">
                <a:xfrm flipV="1">
                  <a:off x="2255" y="3344"/>
                  <a:ext cx="72"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2" name="Line 649"/>
                <p:cNvSpPr>
                  <a:spLocks noChangeShapeType="1"/>
                </p:cNvSpPr>
                <p:nvPr/>
              </p:nvSpPr>
              <p:spPr bwMode="gray">
                <a:xfrm flipV="1">
                  <a:off x="1911" y="3344"/>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3" name="Line 650"/>
                <p:cNvSpPr>
                  <a:spLocks noChangeShapeType="1"/>
                </p:cNvSpPr>
                <p:nvPr/>
              </p:nvSpPr>
              <p:spPr bwMode="gray">
                <a:xfrm flipH="1" flipV="1">
                  <a:off x="1637" y="3344"/>
                  <a:ext cx="137"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4" name="Line 651"/>
                <p:cNvSpPr>
                  <a:spLocks noChangeShapeType="1"/>
                </p:cNvSpPr>
                <p:nvPr/>
              </p:nvSpPr>
              <p:spPr bwMode="gray">
                <a:xfrm flipH="1" flipV="1">
                  <a:off x="2118" y="3365"/>
                  <a:ext cx="137"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5" name="Line 652"/>
                <p:cNvSpPr>
                  <a:spLocks noChangeShapeType="1"/>
                </p:cNvSpPr>
                <p:nvPr/>
              </p:nvSpPr>
              <p:spPr bwMode="gray">
                <a:xfrm flipH="1">
                  <a:off x="2047" y="3365"/>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6" name="Line 653"/>
                <p:cNvSpPr>
                  <a:spLocks noChangeShapeType="1"/>
                </p:cNvSpPr>
                <p:nvPr/>
              </p:nvSpPr>
              <p:spPr bwMode="gray">
                <a:xfrm flipH="1" flipV="1">
                  <a:off x="1774" y="3365"/>
                  <a:ext cx="137"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7" name="Line 654"/>
                <p:cNvSpPr>
                  <a:spLocks noChangeShapeType="1"/>
                </p:cNvSpPr>
                <p:nvPr/>
              </p:nvSpPr>
              <p:spPr bwMode="gray">
                <a:xfrm flipH="1" flipV="1">
                  <a:off x="1911" y="3382"/>
                  <a:ext cx="136"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8" name="Line 655"/>
                <p:cNvSpPr>
                  <a:spLocks noChangeShapeType="1"/>
                </p:cNvSpPr>
                <p:nvPr/>
              </p:nvSpPr>
              <p:spPr bwMode="gray">
                <a:xfrm>
                  <a:off x="1464" y="1781"/>
                  <a:ext cx="352" cy="188"/>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9" name="Line 656"/>
                <p:cNvSpPr>
                  <a:spLocks noChangeShapeType="1"/>
                </p:cNvSpPr>
                <p:nvPr/>
              </p:nvSpPr>
              <p:spPr bwMode="gray">
                <a:xfrm flipV="1">
                  <a:off x="1609" y="1969"/>
                  <a:ext cx="200" cy="16"/>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0" name="Line 657"/>
                <p:cNvSpPr>
                  <a:spLocks noChangeShapeType="1"/>
                </p:cNvSpPr>
                <p:nvPr/>
              </p:nvSpPr>
              <p:spPr bwMode="gray">
                <a:xfrm>
                  <a:off x="1720" y="1979"/>
                  <a:ext cx="64" cy="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1" name="Line 658"/>
                <p:cNvSpPr>
                  <a:spLocks noChangeShapeType="1"/>
                </p:cNvSpPr>
                <p:nvPr/>
              </p:nvSpPr>
              <p:spPr bwMode="gray">
                <a:xfrm>
                  <a:off x="1790" y="1969"/>
                  <a:ext cx="61" cy="8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2" name="Line 659"/>
                <p:cNvSpPr>
                  <a:spLocks noChangeShapeType="1"/>
                </p:cNvSpPr>
                <p:nvPr/>
              </p:nvSpPr>
              <p:spPr bwMode="gray">
                <a:xfrm flipV="1">
                  <a:off x="1243" y="1416"/>
                  <a:ext cx="111" cy="3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3" name="Line 660"/>
                <p:cNvSpPr>
                  <a:spLocks noChangeShapeType="1"/>
                </p:cNvSpPr>
                <p:nvPr/>
              </p:nvSpPr>
              <p:spPr bwMode="gray">
                <a:xfrm flipV="1">
                  <a:off x="1208" y="1778"/>
                  <a:ext cx="261" cy="7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4" name="Line 661"/>
                <p:cNvSpPr>
                  <a:spLocks noChangeShapeType="1"/>
                </p:cNvSpPr>
                <p:nvPr/>
              </p:nvSpPr>
              <p:spPr bwMode="gray">
                <a:xfrm flipH="1" flipV="1">
                  <a:off x="1324" y="1814"/>
                  <a:ext cx="280" cy="17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5" name="Line 662"/>
                <p:cNvSpPr>
                  <a:spLocks noChangeShapeType="1"/>
                </p:cNvSpPr>
                <p:nvPr/>
              </p:nvSpPr>
              <p:spPr bwMode="gray">
                <a:xfrm flipH="1" flipV="1">
                  <a:off x="1564" y="1880"/>
                  <a:ext cx="156" cy="9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6" name="Line 663"/>
                <p:cNvSpPr>
                  <a:spLocks noChangeShapeType="1"/>
                </p:cNvSpPr>
                <p:nvPr/>
              </p:nvSpPr>
              <p:spPr bwMode="gray">
                <a:xfrm flipH="1" flipV="1">
                  <a:off x="1268" y="1446"/>
                  <a:ext cx="60" cy="36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7" name="Line 664"/>
                <p:cNvSpPr>
                  <a:spLocks noChangeShapeType="1"/>
                </p:cNvSpPr>
                <p:nvPr/>
              </p:nvSpPr>
              <p:spPr bwMode="gray">
                <a:xfrm flipH="1" flipV="1">
                  <a:off x="1316" y="1426"/>
                  <a:ext cx="116" cy="36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8" name="Line 665"/>
                <p:cNvSpPr>
                  <a:spLocks noChangeShapeType="1"/>
                </p:cNvSpPr>
                <p:nvPr/>
              </p:nvSpPr>
              <p:spPr bwMode="gray">
                <a:xfrm flipH="1" flipV="1">
                  <a:off x="1224" y="1230"/>
                  <a:ext cx="44" cy="21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9" name="Line 666"/>
                <p:cNvSpPr>
                  <a:spLocks noChangeShapeType="1"/>
                </p:cNvSpPr>
                <p:nvPr/>
              </p:nvSpPr>
              <p:spPr bwMode="gray">
                <a:xfrm flipH="1" flipV="1">
                  <a:off x="1224" y="1230"/>
                  <a:ext cx="92" cy="20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0" name="Line 667"/>
                <p:cNvSpPr>
                  <a:spLocks noChangeShapeType="1"/>
                </p:cNvSpPr>
                <p:nvPr/>
              </p:nvSpPr>
              <p:spPr bwMode="gray">
                <a:xfrm>
                  <a:off x="2324" y="2706"/>
                  <a:ext cx="52" cy="12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1" name="Line 668"/>
                <p:cNvSpPr>
                  <a:spLocks noChangeShapeType="1"/>
                </p:cNvSpPr>
                <p:nvPr/>
              </p:nvSpPr>
              <p:spPr bwMode="gray">
                <a:xfrm flipV="1">
                  <a:off x="1104" y="1377"/>
                  <a:ext cx="52" cy="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2" name="Line 669"/>
                <p:cNvSpPr>
                  <a:spLocks noChangeShapeType="1"/>
                </p:cNvSpPr>
                <p:nvPr/>
              </p:nvSpPr>
              <p:spPr bwMode="gray">
                <a:xfrm flipV="1">
                  <a:off x="1344" y="1893"/>
                  <a:ext cx="236" cy="5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3" name="Line 670"/>
                <p:cNvSpPr>
                  <a:spLocks noChangeShapeType="1"/>
                </p:cNvSpPr>
                <p:nvPr/>
              </p:nvSpPr>
              <p:spPr bwMode="gray">
                <a:xfrm flipH="1" flipV="1">
                  <a:off x="1422" y="1776"/>
                  <a:ext cx="156" cy="10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30" name="Line 671"/>
              <p:cNvSpPr>
                <a:spLocks noChangeShapeType="1"/>
              </p:cNvSpPr>
              <p:nvPr/>
            </p:nvSpPr>
            <p:spPr bwMode="gray">
              <a:xfrm flipH="1" flipV="1">
                <a:off x="1228" y="1214"/>
                <a:ext cx="120" cy="18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 name="Line 672"/>
              <p:cNvSpPr>
                <a:spLocks noChangeShapeType="1"/>
              </p:cNvSpPr>
              <p:nvPr/>
            </p:nvSpPr>
            <p:spPr bwMode="gray">
              <a:xfrm flipV="1">
                <a:off x="1157" y="1252"/>
                <a:ext cx="64" cy="15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 name="Group 673"/>
            <p:cNvGrpSpPr>
              <a:grpSpLocks/>
            </p:cNvGrpSpPr>
            <p:nvPr/>
          </p:nvGrpSpPr>
          <p:grpSpPr bwMode="auto">
            <a:xfrm>
              <a:off x="1016" y="3183"/>
              <a:ext cx="1555" cy="599"/>
              <a:chOff x="938" y="3183"/>
              <a:chExt cx="1435" cy="599"/>
            </a:xfrm>
          </p:grpSpPr>
          <p:sp>
            <p:nvSpPr>
              <p:cNvPr id="26" name="Line 674"/>
              <p:cNvSpPr>
                <a:spLocks noChangeShapeType="1"/>
              </p:cNvSpPr>
              <p:nvPr/>
            </p:nvSpPr>
            <p:spPr bwMode="gray">
              <a:xfrm>
                <a:off x="1055" y="3294"/>
                <a:ext cx="411" cy="187"/>
              </a:xfrm>
              <a:prstGeom prst="line">
                <a:avLst/>
              </a:prstGeom>
              <a:noFill/>
              <a:ln w="19050">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a:p>
            </p:txBody>
          </p:sp>
          <p:sp>
            <p:nvSpPr>
              <p:cNvPr id="27" name="Oval 675"/>
              <p:cNvSpPr>
                <a:spLocks noChangeArrowheads="1"/>
              </p:cNvSpPr>
              <p:nvPr/>
            </p:nvSpPr>
            <p:spPr bwMode="gray">
              <a:xfrm>
                <a:off x="938" y="3183"/>
                <a:ext cx="122" cy="122"/>
              </a:xfrm>
              <a:prstGeom prst="ellipse">
                <a:avLst/>
              </a:prstGeom>
              <a:solidFill>
                <a:srgbClr val="FFCC66"/>
              </a:solidFill>
              <a:ln w="9525">
                <a:solidFill>
                  <a:schemeClr val="tx1"/>
                </a:solidFill>
                <a:round/>
                <a:headEnd/>
                <a:tailEnd/>
              </a:ln>
            </p:spPr>
            <p:txBody>
              <a:bodyPr wrap="none" anchor="ctr"/>
              <a:lstStyle/>
              <a:p>
                <a:pPr algn="ctr"/>
                <a:endParaRPr lang="en-US" sz="2400">
                  <a:latin typeface="Times New Roman" charset="0"/>
                </a:endParaRPr>
              </a:p>
            </p:txBody>
          </p:sp>
          <p:sp>
            <p:nvSpPr>
              <p:cNvPr id="28" name="Text Box 676"/>
              <p:cNvSpPr txBox="1">
                <a:spLocks noChangeArrowheads="1"/>
              </p:cNvSpPr>
              <p:nvPr/>
            </p:nvSpPr>
            <p:spPr bwMode="gray">
              <a:xfrm>
                <a:off x="1413" y="3416"/>
                <a:ext cx="960" cy="3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600"/>
                  <a:t>New Nominal Value for X</a:t>
                </a:r>
                <a:r>
                  <a:rPr lang="en-GB" sz="1600" baseline="-25000"/>
                  <a:t>1</a:t>
                </a:r>
              </a:p>
            </p:txBody>
          </p:sp>
        </p:grpSp>
        <p:grpSp>
          <p:nvGrpSpPr>
            <p:cNvPr id="10" name="Group 677"/>
            <p:cNvGrpSpPr>
              <a:grpSpLocks/>
            </p:cNvGrpSpPr>
            <p:nvPr/>
          </p:nvGrpSpPr>
          <p:grpSpPr bwMode="auto">
            <a:xfrm>
              <a:off x="2260" y="1994"/>
              <a:ext cx="1040" cy="1154"/>
              <a:chOff x="2086" y="1994"/>
              <a:chExt cx="960" cy="1154"/>
            </a:xfrm>
          </p:grpSpPr>
          <p:sp>
            <p:nvSpPr>
              <p:cNvPr id="23" name="Line 678"/>
              <p:cNvSpPr>
                <a:spLocks noChangeShapeType="1"/>
              </p:cNvSpPr>
              <p:nvPr/>
            </p:nvSpPr>
            <p:spPr bwMode="gray">
              <a:xfrm flipH="1" flipV="1">
                <a:off x="2510" y="2378"/>
                <a:ext cx="59" cy="664"/>
              </a:xfrm>
              <a:prstGeom prst="line">
                <a:avLst/>
              </a:prstGeom>
              <a:noFill/>
              <a:ln w="19050">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a:p>
            </p:txBody>
          </p:sp>
          <p:sp>
            <p:nvSpPr>
              <p:cNvPr id="24" name="Oval 679"/>
              <p:cNvSpPr>
                <a:spLocks noChangeArrowheads="1"/>
              </p:cNvSpPr>
              <p:nvPr/>
            </p:nvSpPr>
            <p:spPr bwMode="gray">
              <a:xfrm>
                <a:off x="2529" y="3026"/>
                <a:ext cx="122" cy="122"/>
              </a:xfrm>
              <a:prstGeom prst="ellipse">
                <a:avLst/>
              </a:prstGeom>
              <a:solidFill>
                <a:srgbClr val="FFCC66"/>
              </a:solidFill>
              <a:ln w="9525">
                <a:solidFill>
                  <a:schemeClr val="tx1"/>
                </a:solidFill>
                <a:round/>
                <a:headEnd/>
                <a:tailEnd/>
              </a:ln>
            </p:spPr>
            <p:txBody>
              <a:bodyPr wrap="none" anchor="ctr"/>
              <a:lstStyle/>
              <a:p>
                <a:pPr algn="ctr"/>
                <a:endParaRPr lang="en-US" sz="2400">
                  <a:latin typeface="Times New Roman" charset="0"/>
                </a:endParaRPr>
              </a:p>
            </p:txBody>
          </p:sp>
          <p:sp>
            <p:nvSpPr>
              <p:cNvPr id="25" name="Text Box 680"/>
              <p:cNvSpPr txBox="1">
                <a:spLocks noChangeArrowheads="1"/>
              </p:cNvSpPr>
              <p:nvPr/>
            </p:nvSpPr>
            <p:spPr bwMode="gray">
              <a:xfrm>
                <a:off x="2086" y="1994"/>
                <a:ext cx="960" cy="3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600"/>
                  <a:t>New Nominal Value for X</a:t>
                </a:r>
                <a:r>
                  <a:rPr lang="en-GB" sz="1600" baseline="-25000"/>
                  <a:t>2</a:t>
                </a:r>
              </a:p>
            </p:txBody>
          </p:sp>
        </p:grpSp>
        <p:sp>
          <p:nvSpPr>
            <p:cNvPr id="11" name="Line 681"/>
            <p:cNvSpPr>
              <a:spLocks noChangeShapeType="1"/>
            </p:cNvSpPr>
            <p:nvPr/>
          </p:nvSpPr>
          <p:spPr bwMode="gray">
            <a:xfrm>
              <a:off x="814" y="3290"/>
              <a:ext cx="445" cy="84"/>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2" name="Line 682"/>
            <p:cNvSpPr>
              <a:spLocks noChangeShapeType="1"/>
            </p:cNvSpPr>
            <p:nvPr/>
          </p:nvSpPr>
          <p:spPr bwMode="gray">
            <a:xfrm flipV="1">
              <a:off x="2798" y="3062"/>
              <a:ext cx="294" cy="189"/>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grpSp>
          <p:nvGrpSpPr>
            <p:cNvPr id="13" name="Group 683"/>
            <p:cNvGrpSpPr>
              <a:grpSpLocks/>
            </p:cNvGrpSpPr>
            <p:nvPr/>
          </p:nvGrpSpPr>
          <p:grpSpPr bwMode="auto">
            <a:xfrm>
              <a:off x="306" y="1484"/>
              <a:ext cx="1669" cy="1104"/>
              <a:chOff x="282" y="1484"/>
              <a:chExt cx="1541" cy="1104"/>
            </a:xfrm>
          </p:grpSpPr>
          <p:sp>
            <p:nvSpPr>
              <p:cNvPr id="14" name="Line 684"/>
              <p:cNvSpPr>
                <a:spLocks noChangeShapeType="1"/>
              </p:cNvSpPr>
              <p:nvPr/>
            </p:nvSpPr>
            <p:spPr bwMode="gray">
              <a:xfrm flipV="1">
                <a:off x="1485" y="2548"/>
                <a:ext cx="24" cy="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15" name="Group 685"/>
              <p:cNvGrpSpPr>
                <a:grpSpLocks/>
              </p:cNvGrpSpPr>
              <p:nvPr/>
            </p:nvGrpSpPr>
            <p:grpSpPr bwMode="auto">
              <a:xfrm>
                <a:off x="282" y="1484"/>
                <a:ext cx="1541" cy="925"/>
                <a:chOff x="282" y="1484"/>
                <a:chExt cx="1541" cy="925"/>
              </a:xfrm>
            </p:grpSpPr>
            <p:sp>
              <p:nvSpPr>
                <p:cNvPr id="16" name="Freeform 686"/>
                <p:cNvSpPr>
                  <a:spLocks/>
                </p:cNvSpPr>
                <p:nvPr/>
              </p:nvSpPr>
              <p:spPr bwMode="gray">
                <a:xfrm>
                  <a:off x="1245" y="1788"/>
                  <a:ext cx="504" cy="210"/>
                </a:xfrm>
                <a:custGeom>
                  <a:avLst/>
                  <a:gdLst>
                    <a:gd name="T0" fmla="*/ 504 w 504"/>
                    <a:gd name="T1" fmla="*/ 165 h 210"/>
                    <a:gd name="T2" fmla="*/ 306 w 504"/>
                    <a:gd name="T3" fmla="*/ 186 h 210"/>
                    <a:gd name="T4" fmla="*/ 228 w 504"/>
                    <a:gd name="T5" fmla="*/ 210 h 210"/>
                    <a:gd name="T6" fmla="*/ 0 w 504"/>
                    <a:gd name="T7" fmla="*/ 57 h 210"/>
                    <a:gd name="T8" fmla="*/ 219 w 504"/>
                    <a:gd name="T9" fmla="*/ 0 h 210"/>
                    <a:gd name="T10" fmla="*/ 504 w 504"/>
                    <a:gd name="T11" fmla="*/ 165 h 210"/>
                    <a:gd name="T12" fmla="*/ 0 60000 65536"/>
                    <a:gd name="T13" fmla="*/ 0 60000 65536"/>
                    <a:gd name="T14" fmla="*/ 0 60000 65536"/>
                    <a:gd name="T15" fmla="*/ 0 60000 65536"/>
                    <a:gd name="T16" fmla="*/ 0 60000 65536"/>
                    <a:gd name="T17" fmla="*/ 0 60000 65536"/>
                    <a:gd name="T18" fmla="*/ 0 w 504"/>
                    <a:gd name="T19" fmla="*/ 0 h 210"/>
                    <a:gd name="T20" fmla="*/ 504 w 504"/>
                    <a:gd name="T21" fmla="*/ 210 h 210"/>
                  </a:gdLst>
                  <a:ahLst/>
                  <a:cxnLst>
                    <a:cxn ang="T12">
                      <a:pos x="T0" y="T1"/>
                    </a:cxn>
                    <a:cxn ang="T13">
                      <a:pos x="T2" y="T3"/>
                    </a:cxn>
                    <a:cxn ang="T14">
                      <a:pos x="T4" y="T5"/>
                    </a:cxn>
                    <a:cxn ang="T15">
                      <a:pos x="T6" y="T7"/>
                    </a:cxn>
                    <a:cxn ang="T16">
                      <a:pos x="T8" y="T9"/>
                    </a:cxn>
                    <a:cxn ang="T17">
                      <a:pos x="T10" y="T11"/>
                    </a:cxn>
                  </a:cxnLst>
                  <a:rect l="T18" t="T19" r="T20" b="T21"/>
                  <a:pathLst>
                    <a:path w="504" h="210">
                      <a:moveTo>
                        <a:pt x="504" y="165"/>
                      </a:moveTo>
                      <a:lnTo>
                        <a:pt x="306" y="186"/>
                      </a:lnTo>
                      <a:lnTo>
                        <a:pt x="228" y="210"/>
                      </a:lnTo>
                      <a:lnTo>
                        <a:pt x="0" y="57"/>
                      </a:lnTo>
                      <a:lnTo>
                        <a:pt x="219" y="0"/>
                      </a:lnTo>
                      <a:lnTo>
                        <a:pt x="504" y="165"/>
                      </a:lnTo>
                      <a:close/>
                    </a:path>
                  </a:pathLst>
                </a:custGeom>
                <a:solidFill>
                  <a:srgbClr val="FF0000">
                    <a:alpha val="29019"/>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17" name="Group 687"/>
                <p:cNvGrpSpPr>
                  <a:grpSpLocks/>
                </p:cNvGrpSpPr>
                <p:nvPr/>
              </p:nvGrpSpPr>
              <p:grpSpPr bwMode="auto">
                <a:xfrm>
                  <a:off x="282" y="1484"/>
                  <a:ext cx="1541" cy="925"/>
                  <a:chOff x="319" y="1511"/>
                  <a:chExt cx="1541" cy="925"/>
                </a:xfrm>
              </p:grpSpPr>
              <p:sp>
                <p:nvSpPr>
                  <p:cNvPr id="18" name="Freeform 688"/>
                  <p:cNvSpPr>
                    <a:spLocks/>
                  </p:cNvSpPr>
                  <p:nvPr/>
                </p:nvSpPr>
                <p:spPr bwMode="gray">
                  <a:xfrm>
                    <a:off x="1209" y="1776"/>
                    <a:ext cx="651" cy="297"/>
                  </a:xfrm>
                  <a:custGeom>
                    <a:avLst/>
                    <a:gdLst>
                      <a:gd name="T0" fmla="*/ 258 w 651"/>
                      <a:gd name="T1" fmla="*/ 0 h 297"/>
                      <a:gd name="T2" fmla="*/ 0 w 651"/>
                      <a:gd name="T3" fmla="*/ 66 h 297"/>
                      <a:gd name="T4" fmla="*/ 150 w 651"/>
                      <a:gd name="T5" fmla="*/ 180 h 297"/>
                      <a:gd name="T6" fmla="*/ 303 w 651"/>
                      <a:gd name="T7" fmla="*/ 255 h 297"/>
                      <a:gd name="T8" fmla="*/ 345 w 651"/>
                      <a:gd name="T9" fmla="*/ 297 h 297"/>
                      <a:gd name="T10" fmla="*/ 474 w 651"/>
                      <a:gd name="T11" fmla="*/ 258 h 297"/>
                      <a:gd name="T12" fmla="*/ 651 w 651"/>
                      <a:gd name="T13" fmla="*/ 249 h 297"/>
                      <a:gd name="T14" fmla="*/ 603 w 651"/>
                      <a:gd name="T15" fmla="*/ 189 h 297"/>
                      <a:gd name="T16" fmla="*/ 258 w 651"/>
                      <a:gd name="T17" fmla="*/ 0 h 2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297"/>
                      <a:gd name="T29" fmla="*/ 651 w 651"/>
                      <a:gd name="T30" fmla="*/ 297 h 2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297">
                        <a:moveTo>
                          <a:pt x="258" y="0"/>
                        </a:moveTo>
                        <a:lnTo>
                          <a:pt x="0" y="66"/>
                        </a:lnTo>
                        <a:lnTo>
                          <a:pt x="150" y="180"/>
                        </a:lnTo>
                        <a:lnTo>
                          <a:pt x="303" y="255"/>
                        </a:lnTo>
                        <a:lnTo>
                          <a:pt x="345" y="297"/>
                        </a:lnTo>
                        <a:lnTo>
                          <a:pt x="474" y="258"/>
                        </a:lnTo>
                        <a:lnTo>
                          <a:pt x="651" y="249"/>
                        </a:lnTo>
                        <a:lnTo>
                          <a:pt x="603" y="189"/>
                        </a:lnTo>
                        <a:lnTo>
                          <a:pt x="258" y="0"/>
                        </a:lnTo>
                        <a:close/>
                      </a:path>
                    </a:pathLst>
                  </a:custGeom>
                  <a:solidFill>
                    <a:srgbClr val="FF0000">
                      <a:alpha val="45882"/>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689"/>
                  <p:cNvSpPr>
                    <a:spLocks/>
                  </p:cNvSpPr>
                  <p:nvPr/>
                </p:nvSpPr>
                <p:spPr bwMode="gray">
                  <a:xfrm>
                    <a:off x="1389" y="1827"/>
                    <a:ext cx="369" cy="153"/>
                  </a:xfrm>
                  <a:custGeom>
                    <a:avLst/>
                    <a:gdLst>
                      <a:gd name="T0" fmla="*/ 33 w 369"/>
                      <a:gd name="T1" fmla="*/ 36 h 153"/>
                      <a:gd name="T2" fmla="*/ 168 w 369"/>
                      <a:gd name="T3" fmla="*/ 0 h 153"/>
                      <a:gd name="T4" fmla="*/ 369 w 369"/>
                      <a:gd name="T5" fmla="*/ 114 h 153"/>
                      <a:gd name="T6" fmla="*/ 162 w 369"/>
                      <a:gd name="T7" fmla="*/ 153 h 153"/>
                      <a:gd name="T8" fmla="*/ 0 w 369"/>
                      <a:gd name="T9" fmla="*/ 48 h 153"/>
                      <a:gd name="T10" fmla="*/ 33 w 369"/>
                      <a:gd name="T11" fmla="*/ 36 h 153"/>
                      <a:gd name="T12" fmla="*/ 0 60000 65536"/>
                      <a:gd name="T13" fmla="*/ 0 60000 65536"/>
                      <a:gd name="T14" fmla="*/ 0 60000 65536"/>
                      <a:gd name="T15" fmla="*/ 0 60000 65536"/>
                      <a:gd name="T16" fmla="*/ 0 60000 65536"/>
                      <a:gd name="T17" fmla="*/ 0 60000 65536"/>
                      <a:gd name="T18" fmla="*/ 0 w 369"/>
                      <a:gd name="T19" fmla="*/ 0 h 153"/>
                      <a:gd name="T20" fmla="*/ 369 w 369"/>
                      <a:gd name="T21" fmla="*/ 153 h 153"/>
                    </a:gdLst>
                    <a:ahLst/>
                    <a:cxnLst>
                      <a:cxn ang="T12">
                        <a:pos x="T0" y="T1"/>
                      </a:cxn>
                      <a:cxn ang="T13">
                        <a:pos x="T2" y="T3"/>
                      </a:cxn>
                      <a:cxn ang="T14">
                        <a:pos x="T4" y="T5"/>
                      </a:cxn>
                      <a:cxn ang="T15">
                        <a:pos x="T6" y="T7"/>
                      </a:cxn>
                      <a:cxn ang="T16">
                        <a:pos x="T8" y="T9"/>
                      </a:cxn>
                      <a:cxn ang="T17">
                        <a:pos x="T10" y="T11"/>
                      </a:cxn>
                    </a:cxnLst>
                    <a:rect l="T18" t="T19" r="T20" b="T21"/>
                    <a:pathLst>
                      <a:path w="369" h="153">
                        <a:moveTo>
                          <a:pt x="33" y="36"/>
                        </a:moveTo>
                        <a:lnTo>
                          <a:pt x="168" y="0"/>
                        </a:lnTo>
                        <a:lnTo>
                          <a:pt x="369" y="114"/>
                        </a:lnTo>
                        <a:lnTo>
                          <a:pt x="162" y="153"/>
                        </a:lnTo>
                        <a:lnTo>
                          <a:pt x="0" y="48"/>
                        </a:lnTo>
                        <a:lnTo>
                          <a:pt x="33" y="36"/>
                        </a:lnTo>
                        <a:close/>
                      </a:path>
                    </a:pathLst>
                  </a:custGeom>
                  <a:solidFill>
                    <a:srgbClr val="FF0000">
                      <a:alpha val="16862"/>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Freeform 690"/>
                  <p:cNvSpPr>
                    <a:spLocks/>
                  </p:cNvSpPr>
                  <p:nvPr/>
                </p:nvSpPr>
                <p:spPr bwMode="gray">
                  <a:xfrm>
                    <a:off x="1491" y="1848"/>
                    <a:ext cx="201" cy="93"/>
                  </a:xfrm>
                  <a:custGeom>
                    <a:avLst/>
                    <a:gdLst>
                      <a:gd name="T0" fmla="*/ 0 w 201"/>
                      <a:gd name="T1" fmla="*/ 21 h 93"/>
                      <a:gd name="T2" fmla="*/ 108 w 201"/>
                      <a:gd name="T3" fmla="*/ 93 h 93"/>
                      <a:gd name="T4" fmla="*/ 201 w 201"/>
                      <a:gd name="T5" fmla="*/ 69 h 93"/>
                      <a:gd name="T6" fmla="*/ 87 w 201"/>
                      <a:gd name="T7" fmla="*/ 0 h 93"/>
                      <a:gd name="T8" fmla="*/ 0 w 201"/>
                      <a:gd name="T9" fmla="*/ 21 h 93"/>
                      <a:gd name="T10" fmla="*/ 0 60000 65536"/>
                      <a:gd name="T11" fmla="*/ 0 60000 65536"/>
                      <a:gd name="T12" fmla="*/ 0 60000 65536"/>
                      <a:gd name="T13" fmla="*/ 0 60000 65536"/>
                      <a:gd name="T14" fmla="*/ 0 60000 65536"/>
                      <a:gd name="T15" fmla="*/ 0 w 201"/>
                      <a:gd name="T16" fmla="*/ 0 h 93"/>
                      <a:gd name="T17" fmla="*/ 201 w 201"/>
                      <a:gd name="T18" fmla="*/ 93 h 93"/>
                    </a:gdLst>
                    <a:ahLst/>
                    <a:cxnLst>
                      <a:cxn ang="T10">
                        <a:pos x="T0" y="T1"/>
                      </a:cxn>
                      <a:cxn ang="T11">
                        <a:pos x="T2" y="T3"/>
                      </a:cxn>
                      <a:cxn ang="T12">
                        <a:pos x="T4" y="T5"/>
                      </a:cxn>
                      <a:cxn ang="T13">
                        <a:pos x="T6" y="T7"/>
                      </a:cxn>
                      <a:cxn ang="T14">
                        <a:pos x="T8" y="T9"/>
                      </a:cxn>
                    </a:cxnLst>
                    <a:rect l="T15" t="T16" r="T17" b="T18"/>
                    <a:pathLst>
                      <a:path w="201" h="93">
                        <a:moveTo>
                          <a:pt x="0" y="21"/>
                        </a:moveTo>
                        <a:lnTo>
                          <a:pt x="108" y="93"/>
                        </a:lnTo>
                        <a:lnTo>
                          <a:pt x="201" y="69"/>
                        </a:lnTo>
                        <a:lnTo>
                          <a:pt x="87" y="0"/>
                        </a:lnTo>
                        <a:lnTo>
                          <a:pt x="0" y="21"/>
                        </a:lnTo>
                        <a:close/>
                      </a:path>
                    </a:pathLst>
                  </a:custGeom>
                  <a:solidFill>
                    <a:srgbClr val="FF0000">
                      <a:alpha val="16078"/>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 name="Line 691"/>
                  <p:cNvSpPr>
                    <a:spLocks noChangeShapeType="1"/>
                  </p:cNvSpPr>
                  <p:nvPr/>
                </p:nvSpPr>
                <p:spPr bwMode="gray">
                  <a:xfrm flipV="1">
                    <a:off x="768" y="1815"/>
                    <a:ext cx="0" cy="305"/>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2" name="Text Box 692"/>
                  <p:cNvSpPr txBox="1">
                    <a:spLocks noChangeArrowheads="1"/>
                  </p:cNvSpPr>
                  <p:nvPr/>
                </p:nvSpPr>
                <p:spPr bwMode="gray">
                  <a:xfrm rot="16200000">
                    <a:off x="40" y="1790"/>
                    <a:ext cx="925" cy="36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600" b="1" i="1">
                        <a:solidFill>
                          <a:srgbClr val="FF0000"/>
                        </a:solidFill>
                      </a:rPr>
                      <a:t>Variation in Performance </a:t>
                    </a:r>
                  </a:p>
                </p:txBody>
              </p:sp>
            </p:grpSp>
          </p:grpSp>
        </p:grpSp>
      </p:grpSp>
    </p:spTree>
    <p:extLst>
      <p:ext uri="{BB962C8B-B14F-4D97-AF65-F5344CB8AC3E}">
        <p14:creationId xmlns:p14="http://schemas.microsoft.com/office/powerpoint/2010/main" val="6627641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Iterate Design: A Systems Approach</a:t>
            </a:r>
            <a:endParaRPr lang="en-US" dirty="0"/>
          </a:p>
        </p:txBody>
      </p:sp>
      <p:sp>
        <p:nvSpPr>
          <p:cNvPr id="4" name="Rectangle 3"/>
          <p:cNvSpPr>
            <a:spLocks noChangeArrowheads="1"/>
          </p:cNvSpPr>
          <p:nvPr/>
        </p:nvSpPr>
        <p:spPr bwMode="gray">
          <a:xfrm>
            <a:off x="529151" y="1247768"/>
            <a:ext cx="3046535" cy="11874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2000" b="1" dirty="0">
                <a:solidFill>
                  <a:schemeClr val="bg1"/>
                </a:solidFill>
                <a:latin typeface="+mj-lt"/>
              </a:rPr>
              <a:t>System Design</a:t>
            </a:r>
            <a:endParaRPr lang="en-GB" dirty="0">
              <a:solidFill>
                <a:schemeClr val="bg1"/>
              </a:solidFill>
              <a:latin typeface="+mj-lt"/>
            </a:endParaRPr>
          </a:p>
          <a:p>
            <a:pPr algn="ctr" eaLnBrk="0" hangingPunct="0">
              <a:defRPr/>
            </a:pPr>
            <a:r>
              <a:rPr lang="en-GB" dirty="0">
                <a:solidFill>
                  <a:schemeClr val="bg1"/>
                </a:solidFill>
                <a:latin typeface="+mj-lt"/>
              </a:rPr>
              <a:t>Establish the fundamental design and engineering concepts </a:t>
            </a:r>
          </a:p>
        </p:txBody>
      </p:sp>
      <p:sp>
        <p:nvSpPr>
          <p:cNvPr id="5" name="Rectangle 4"/>
          <p:cNvSpPr>
            <a:spLocks noChangeArrowheads="1"/>
          </p:cNvSpPr>
          <p:nvPr/>
        </p:nvSpPr>
        <p:spPr bwMode="gray">
          <a:xfrm>
            <a:off x="1219200" y="2667000"/>
            <a:ext cx="4985384" cy="1649413"/>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defRPr/>
            </a:pPr>
            <a:r>
              <a:rPr lang="en-GB" sz="2000" b="1" dirty="0" smtClean="0">
                <a:solidFill>
                  <a:schemeClr val="bg1"/>
                </a:solidFill>
                <a:latin typeface="+mj-lt"/>
              </a:rPr>
              <a:t>Parameter Design</a:t>
            </a:r>
            <a:endParaRPr lang="en-GB" dirty="0" smtClean="0">
              <a:solidFill>
                <a:schemeClr val="bg1"/>
              </a:solidFill>
              <a:latin typeface="+mj-lt"/>
            </a:endParaRPr>
          </a:p>
          <a:p>
            <a:pPr algn="ctr">
              <a:defRPr/>
            </a:pPr>
            <a:r>
              <a:rPr lang="en-GB" dirty="0" smtClean="0">
                <a:solidFill>
                  <a:schemeClr val="bg1"/>
                </a:solidFill>
                <a:latin typeface="+mj-lt"/>
              </a:rPr>
              <a:t>Determination of target values AND</a:t>
            </a:r>
          </a:p>
          <a:p>
            <a:pPr algn="ctr">
              <a:defRPr/>
            </a:pPr>
            <a:r>
              <a:rPr lang="en-GB" dirty="0" smtClean="0">
                <a:solidFill>
                  <a:schemeClr val="bg1"/>
                </a:solidFill>
                <a:latin typeface="+mj-lt"/>
              </a:rPr>
              <a:t>sensitivity to variation – i.e. the loss functions are determined. If a sensitive design, iterate the design by changing the target values</a:t>
            </a:r>
          </a:p>
        </p:txBody>
      </p:sp>
      <p:sp>
        <p:nvSpPr>
          <p:cNvPr id="6" name="Rectangle 5"/>
          <p:cNvSpPr>
            <a:spLocks noChangeArrowheads="1"/>
          </p:cNvSpPr>
          <p:nvPr/>
        </p:nvSpPr>
        <p:spPr bwMode="gray">
          <a:xfrm>
            <a:off x="4592663" y="4521193"/>
            <a:ext cx="4101611" cy="166370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defRPr/>
            </a:pPr>
            <a:r>
              <a:rPr lang="en-GB" sz="2000" b="1" dirty="0">
                <a:solidFill>
                  <a:schemeClr val="bg1"/>
                </a:solidFill>
                <a:latin typeface="+mj-lt"/>
              </a:rPr>
              <a:t>Tolerance Design</a:t>
            </a:r>
            <a:endParaRPr lang="en-GB" dirty="0">
              <a:solidFill>
                <a:schemeClr val="bg1"/>
              </a:solidFill>
              <a:latin typeface="+mj-lt"/>
            </a:endParaRPr>
          </a:p>
          <a:p>
            <a:pPr algn="ctr" eaLnBrk="0" hangingPunct="0">
              <a:defRPr/>
            </a:pPr>
            <a:r>
              <a:rPr lang="en-GB" dirty="0">
                <a:solidFill>
                  <a:schemeClr val="bg1"/>
                </a:solidFill>
                <a:latin typeface="+mj-lt"/>
              </a:rPr>
              <a:t>Tolerances established based on</a:t>
            </a:r>
          </a:p>
          <a:p>
            <a:pPr algn="ctr" eaLnBrk="0" hangingPunct="0">
              <a:defRPr/>
            </a:pPr>
            <a:r>
              <a:rPr lang="en-GB" dirty="0">
                <a:solidFill>
                  <a:schemeClr val="bg1"/>
                </a:solidFill>
                <a:latin typeface="+mj-lt"/>
              </a:rPr>
              <a:t>sensitivity analysis. Robust components</a:t>
            </a:r>
          </a:p>
          <a:p>
            <a:pPr algn="ctr" eaLnBrk="0" hangingPunct="0">
              <a:defRPr/>
            </a:pPr>
            <a:r>
              <a:rPr lang="en-GB" dirty="0">
                <a:solidFill>
                  <a:schemeClr val="bg1"/>
                </a:solidFill>
                <a:latin typeface="+mj-lt"/>
              </a:rPr>
              <a:t>do not need a tight tolerance - </a:t>
            </a:r>
          </a:p>
          <a:p>
            <a:pPr algn="ctr" eaLnBrk="0" hangingPunct="0">
              <a:defRPr/>
            </a:pPr>
            <a:r>
              <a:rPr lang="en-GB" dirty="0">
                <a:solidFill>
                  <a:schemeClr val="bg1"/>
                </a:solidFill>
                <a:latin typeface="+mj-lt"/>
              </a:rPr>
              <a:t>sensitive ones do</a:t>
            </a:r>
          </a:p>
        </p:txBody>
      </p:sp>
      <p:sp>
        <p:nvSpPr>
          <p:cNvPr id="7" name="AutoShape 6"/>
          <p:cNvSpPr>
            <a:spLocks noChangeArrowheads="1"/>
          </p:cNvSpPr>
          <p:nvPr/>
        </p:nvSpPr>
        <p:spPr bwMode="auto">
          <a:xfrm>
            <a:off x="3308983" y="1727193"/>
            <a:ext cx="1147396" cy="10287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759" y="5399"/>
                  <a:pt x="10719" y="5400"/>
                  <a:pt x="10679" y="5401"/>
                </a:cubicBezTo>
                <a:lnTo>
                  <a:pt x="10559" y="2"/>
                </a:lnTo>
                <a:cubicBezTo>
                  <a:pt x="10639" y="0"/>
                  <a:pt x="1071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a:latin typeface="+mj-lt"/>
            </a:endParaRPr>
          </a:p>
        </p:txBody>
      </p:sp>
      <p:sp>
        <p:nvSpPr>
          <p:cNvPr id="8" name="AutoShape 7"/>
          <p:cNvSpPr>
            <a:spLocks noChangeArrowheads="1"/>
          </p:cNvSpPr>
          <p:nvPr/>
        </p:nvSpPr>
        <p:spPr bwMode="auto">
          <a:xfrm>
            <a:off x="5989172" y="3606793"/>
            <a:ext cx="1147397" cy="10287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759" y="5399"/>
                  <a:pt x="10719" y="5400"/>
                  <a:pt x="10679" y="5401"/>
                </a:cubicBezTo>
                <a:lnTo>
                  <a:pt x="10559" y="2"/>
                </a:lnTo>
                <a:cubicBezTo>
                  <a:pt x="10639" y="0"/>
                  <a:pt x="1071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a:latin typeface="+mj-lt"/>
            </a:endParaRPr>
          </a:p>
        </p:txBody>
      </p:sp>
    </p:spTree>
    <p:extLst>
      <p:ext uri="{BB962C8B-B14F-4D97-AF65-F5344CB8AC3E}">
        <p14:creationId xmlns:p14="http://schemas.microsoft.com/office/powerpoint/2010/main" val="785853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Conventional Design</a:t>
            </a:r>
            <a:endParaRPr lang="en-US" dirty="0"/>
          </a:p>
        </p:txBody>
      </p:sp>
      <p:sp>
        <p:nvSpPr>
          <p:cNvPr id="4" name="Line 2"/>
          <p:cNvSpPr>
            <a:spLocks noChangeShapeType="1"/>
          </p:cNvSpPr>
          <p:nvPr/>
        </p:nvSpPr>
        <p:spPr bwMode="auto">
          <a:xfrm>
            <a:off x="2290397" y="1611262"/>
            <a:ext cx="0" cy="40005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 name="Line 3"/>
          <p:cNvSpPr>
            <a:spLocks noChangeShapeType="1"/>
          </p:cNvSpPr>
          <p:nvPr/>
        </p:nvSpPr>
        <p:spPr bwMode="auto">
          <a:xfrm>
            <a:off x="2290397" y="5602237"/>
            <a:ext cx="62865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 name="Freeform 4"/>
          <p:cNvSpPr>
            <a:spLocks/>
          </p:cNvSpPr>
          <p:nvPr/>
        </p:nvSpPr>
        <p:spPr bwMode="auto">
          <a:xfrm>
            <a:off x="2378320" y="1703337"/>
            <a:ext cx="5372100" cy="3784600"/>
          </a:xfrm>
          <a:custGeom>
            <a:avLst/>
            <a:gdLst>
              <a:gd name="T0" fmla="*/ 0 w 3384"/>
              <a:gd name="T1" fmla="*/ 2147483647 h 2384"/>
              <a:gd name="T2" fmla="*/ 2147483647 w 3384"/>
              <a:gd name="T3" fmla="*/ 2147483647 h 2384"/>
              <a:gd name="T4" fmla="*/ 2147483647 w 3384"/>
              <a:gd name="T5" fmla="*/ 0 h 2384"/>
              <a:gd name="T6" fmla="*/ 0 60000 65536"/>
              <a:gd name="T7" fmla="*/ 0 60000 65536"/>
              <a:gd name="T8" fmla="*/ 0 60000 65536"/>
              <a:gd name="T9" fmla="*/ 0 w 3384"/>
              <a:gd name="T10" fmla="*/ 0 h 2384"/>
              <a:gd name="T11" fmla="*/ 3384 w 3384"/>
              <a:gd name="T12" fmla="*/ 2384 h 2384"/>
            </a:gdLst>
            <a:ahLst/>
            <a:cxnLst>
              <a:cxn ang="T6">
                <a:pos x="T0" y="T1"/>
              </a:cxn>
              <a:cxn ang="T7">
                <a:pos x="T2" y="T3"/>
              </a:cxn>
              <a:cxn ang="T8">
                <a:pos x="T4" y="T5"/>
              </a:cxn>
            </a:cxnLst>
            <a:rect l="T9" t="T10" r="T11" b="T12"/>
            <a:pathLst>
              <a:path w="3384" h="2384">
                <a:moveTo>
                  <a:pt x="0" y="2384"/>
                </a:moveTo>
                <a:cubicBezTo>
                  <a:pt x="378" y="1762"/>
                  <a:pt x="756" y="1141"/>
                  <a:pt x="1320" y="744"/>
                </a:cubicBezTo>
                <a:cubicBezTo>
                  <a:pt x="1884" y="347"/>
                  <a:pt x="3040" y="124"/>
                  <a:pt x="3384" y="0"/>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 name="Freeform 5"/>
          <p:cNvSpPr>
            <a:spLocks/>
          </p:cNvSpPr>
          <p:nvPr/>
        </p:nvSpPr>
        <p:spPr bwMode="gray">
          <a:xfrm>
            <a:off x="2984990" y="5089478"/>
            <a:ext cx="877765" cy="515937"/>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chemeClr val="accent2"/>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8" name="Line 6"/>
          <p:cNvSpPr>
            <a:spLocks noChangeShapeType="1"/>
          </p:cNvSpPr>
          <p:nvPr/>
        </p:nvSpPr>
        <p:spPr bwMode="auto">
          <a:xfrm>
            <a:off x="3075843" y="4370337"/>
            <a:ext cx="0" cy="14097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 name="Line 7"/>
          <p:cNvSpPr>
            <a:spLocks noChangeShapeType="1"/>
          </p:cNvSpPr>
          <p:nvPr/>
        </p:nvSpPr>
        <p:spPr bwMode="auto">
          <a:xfrm>
            <a:off x="3749920" y="3519437"/>
            <a:ext cx="0" cy="22352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 name="Line 8"/>
          <p:cNvSpPr>
            <a:spLocks noChangeShapeType="1"/>
          </p:cNvSpPr>
          <p:nvPr/>
        </p:nvSpPr>
        <p:spPr bwMode="auto">
          <a:xfrm flipH="1">
            <a:off x="2073521" y="4383037"/>
            <a:ext cx="1002323" cy="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 name="Line 9"/>
          <p:cNvSpPr>
            <a:spLocks noChangeShapeType="1"/>
          </p:cNvSpPr>
          <p:nvPr/>
        </p:nvSpPr>
        <p:spPr bwMode="auto">
          <a:xfrm flipH="1">
            <a:off x="2099898" y="3532137"/>
            <a:ext cx="1650023" cy="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 name="Freeform 11"/>
          <p:cNvSpPr>
            <a:spLocks/>
          </p:cNvSpPr>
          <p:nvPr/>
        </p:nvSpPr>
        <p:spPr bwMode="gray">
          <a:xfrm rot="5400000">
            <a:off x="2083962" y="3590939"/>
            <a:ext cx="1195387" cy="706315"/>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chemeClr val="accent2"/>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3" name="Text Box 12"/>
          <p:cNvSpPr txBox="1">
            <a:spLocks noChangeArrowheads="1"/>
          </p:cNvSpPr>
          <p:nvPr/>
        </p:nvSpPr>
        <p:spPr bwMode="auto">
          <a:xfrm>
            <a:off x="5959721" y="5716540"/>
            <a:ext cx="27080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1800" dirty="0">
                <a:latin typeface="+mj-lt"/>
              </a:rPr>
              <a:t>Design Parameter X</a:t>
            </a:r>
            <a:r>
              <a:rPr lang="en-GB" sz="1800" baseline="-25000" dirty="0">
                <a:latin typeface="+mj-lt"/>
              </a:rPr>
              <a:t>1</a:t>
            </a:r>
            <a:endParaRPr lang="en-US" sz="1800" dirty="0">
              <a:latin typeface="+mj-lt"/>
            </a:endParaRPr>
          </a:p>
        </p:txBody>
      </p:sp>
      <p:grpSp>
        <p:nvGrpSpPr>
          <p:cNvPr id="14" name="Group 13"/>
          <p:cNvGrpSpPr/>
          <p:nvPr/>
        </p:nvGrpSpPr>
        <p:grpSpPr>
          <a:xfrm>
            <a:off x="1667580" y="3444826"/>
            <a:ext cx="1282241" cy="1028700"/>
            <a:chOff x="1667580" y="3332164"/>
            <a:chExt cx="1282241" cy="1028700"/>
          </a:xfrm>
        </p:grpSpPr>
        <p:sp>
          <p:nvSpPr>
            <p:cNvPr id="15" name="Line 13"/>
            <p:cNvSpPr>
              <a:spLocks noChangeShapeType="1"/>
            </p:cNvSpPr>
            <p:nvPr/>
          </p:nvSpPr>
          <p:spPr bwMode="auto">
            <a:xfrm>
              <a:off x="2047144" y="3622675"/>
              <a:ext cx="90267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16" name="Line 14"/>
            <p:cNvSpPr>
              <a:spLocks noChangeShapeType="1"/>
            </p:cNvSpPr>
            <p:nvPr/>
          </p:nvSpPr>
          <p:spPr bwMode="auto">
            <a:xfrm>
              <a:off x="2047144" y="4054475"/>
              <a:ext cx="90267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sz="1400">
                <a:latin typeface="+mj-lt"/>
              </a:endParaRPr>
            </a:p>
          </p:txBody>
        </p:sp>
        <p:sp>
          <p:nvSpPr>
            <p:cNvPr id="17" name="Text Box 15"/>
            <p:cNvSpPr txBox="1">
              <a:spLocks noChangeArrowheads="1"/>
            </p:cNvSpPr>
            <p:nvPr/>
          </p:nvSpPr>
          <p:spPr bwMode="auto">
            <a:xfrm rot="5400000">
              <a:off x="1337896" y="3661848"/>
              <a:ext cx="10287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1800" dirty="0">
                  <a:latin typeface="+mj-lt"/>
                </a:rPr>
                <a:t>Spec Y</a:t>
              </a:r>
              <a:endParaRPr lang="en-US" sz="1800" dirty="0">
                <a:latin typeface="+mj-lt"/>
              </a:endParaRPr>
            </a:p>
          </p:txBody>
        </p:sp>
      </p:grpSp>
      <p:sp>
        <p:nvSpPr>
          <p:cNvPr id="18" name="Text Box 16"/>
          <p:cNvSpPr txBox="1">
            <a:spLocks noChangeArrowheads="1"/>
          </p:cNvSpPr>
          <p:nvPr/>
        </p:nvSpPr>
        <p:spPr bwMode="auto">
          <a:xfrm>
            <a:off x="6560529" y="2319290"/>
            <a:ext cx="1497623"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2000" dirty="0">
                <a:solidFill>
                  <a:srgbClr val="3333CC"/>
                </a:solidFill>
              </a:rPr>
              <a:t>Y = f(X</a:t>
            </a:r>
            <a:r>
              <a:rPr lang="en-GB" sz="2000" baseline="-25000" dirty="0">
                <a:solidFill>
                  <a:srgbClr val="3333CC"/>
                </a:solidFill>
              </a:rPr>
              <a:t>1</a:t>
            </a:r>
            <a:r>
              <a:rPr lang="en-GB" sz="2000" dirty="0">
                <a:solidFill>
                  <a:srgbClr val="3333CC"/>
                </a:solidFill>
              </a:rPr>
              <a:t>)</a:t>
            </a:r>
            <a:endParaRPr lang="en-US" sz="2000" dirty="0">
              <a:solidFill>
                <a:srgbClr val="3333CC"/>
              </a:solidFill>
            </a:endParaRPr>
          </a:p>
        </p:txBody>
      </p:sp>
      <p:sp>
        <p:nvSpPr>
          <p:cNvPr id="19" name="Text Box 19"/>
          <p:cNvSpPr txBox="1">
            <a:spLocks noChangeArrowheads="1"/>
          </p:cNvSpPr>
          <p:nvPr/>
        </p:nvSpPr>
        <p:spPr bwMode="auto">
          <a:xfrm>
            <a:off x="990600" y="1567642"/>
            <a:ext cx="1497012"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00" b="1" dirty="0">
                <a:latin typeface="+mj-lt"/>
              </a:rPr>
              <a:t>System Output Y</a:t>
            </a:r>
          </a:p>
        </p:txBody>
      </p:sp>
      <p:sp>
        <p:nvSpPr>
          <p:cNvPr id="20" name="Line 20"/>
          <p:cNvSpPr>
            <a:spLocks noChangeShapeType="1"/>
          </p:cNvSpPr>
          <p:nvPr/>
        </p:nvSpPr>
        <p:spPr bwMode="auto">
          <a:xfrm flipH="1" flipV="1">
            <a:off x="6159014" y="2176415"/>
            <a:ext cx="401515" cy="34766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cxnSp>
        <p:nvCxnSpPr>
          <p:cNvPr id="21" name="Straight Arrow Connector 20"/>
          <p:cNvCxnSpPr>
            <a:stCxn id="17" idx="0"/>
          </p:cNvCxnSpPr>
          <p:nvPr/>
        </p:nvCxnSpPr>
        <p:spPr>
          <a:xfrm flipV="1">
            <a:off x="2036912" y="3946476"/>
            <a:ext cx="1339335" cy="127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2500679" y="4885542"/>
            <a:ext cx="1828800" cy="14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ular Callout 22"/>
          <p:cNvSpPr/>
          <p:nvPr/>
        </p:nvSpPr>
        <p:spPr>
          <a:xfrm>
            <a:off x="5151440" y="2844750"/>
            <a:ext cx="2392360" cy="1211262"/>
          </a:xfrm>
          <a:prstGeom prst="wedgeRoundRectCallout">
            <a:avLst>
              <a:gd name="adj1" fmla="val -139830"/>
              <a:gd name="adj2" fmla="val 41830"/>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600" dirty="0"/>
              <a:t>Use the mid point of the customer spec to define the target value for X</a:t>
            </a:r>
            <a:r>
              <a:rPr lang="en-GB" sz="1600" baseline="-25000" dirty="0"/>
              <a:t>1</a:t>
            </a:r>
            <a:endParaRPr lang="en-GB" sz="1600" dirty="0"/>
          </a:p>
        </p:txBody>
      </p:sp>
      <p:sp>
        <p:nvSpPr>
          <p:cNvPr id="24" name="TextBox 30"/>
          <p:cNvSpPr txBox="1">
            <a:spLocks noChangeArrowheads="1"/>
          </p:cNvSpPr>
          <p:nvPr/>
        </p:nvSpPr>
        <p:spPr bwMode="auto">
          <a:xfrm>
            <a:off x="2813539" y="5800676"/>
            <a:ext cx="148636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00">
                <a:latin typeface="+mj-lt"/>
              </a:rPr>
              <a:t>Target for X</a:t>
            </a:r>
            <a:r>
              <a:rPr lang="en-GB" sz="1600" baseline="-25000">
                <a:latin typeface="+mj-lt"/>
              </a:rPr>
              <a:t>1</a:t>
            </a:r>
            <a:endParaRPr lang="en-GB" sz="1600">
              <a:latin typeface="+mj-lt"/>
            </a:endParaRPr>
          </a:p>
        </p:txBody>
      </p:sp>
      <p:sp>
        <p:nvSpPr>
          <p:cNvPr id="25" name="Rounded Rectangular Callout 24"/>
          <p:cNvSpPr/>
          <p:nvPr/>
        </p:nvSpPr>
        <p:spPr>
          <a:xfrm>
            <a:off x="5453187" y="4144916"/>
            <a:ext cx="3470275" cy="1312863"/>
          </a:xfrm>
          <a:prstGeom prst="wedgeRoundRectCallout">
            <a:avLst>
              <a:gd name="adj1" fmla="val -105075"/>
              <a:gd name="adj2" fmla="val 26293"/>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600" dirty="0"/>
              <a:t>Having determined a target we ask manufacturing for the likely variation around this nominal: Note this may not be the only noise</a:t>
            </a:r>
          </a:p>
        </p:txBody>
      </p:sp>
      <p:sp>
        <p:nvSpPr>
          <p:cNvPr id="26" name="Rounded Rectangular Callout 25"/>
          <p:cNvSpPr/>
          <p:nvPr/>
        </p:nvSpPr>
        <p:spPr>
          <a:xfrm>
            <a:off x="2" y="4373512"/>
            <a:ext cx="1858963" cy="2273300"/>
          </a:xfrm>
          <a:prstGeom prst="wedgeRoundRectCallout">
            <a:avLst>
              <a:gd name="adj1" fmla="val 71604"/>
              <a:gd name="adj2" fmla="val -49589"/>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600" smtClean="0">
                <a:solidFill>
                  <a:srgbClr val="FFFFFF"/>
                </a:solidFill>
              </a:rPr>
              <a:t>Oh dear!. The manufacturing noise variation is </a:t>
            </a:r>
            <a:r>
              <a:rPr lang="ja-JP" altLang="en-GB" sz="1600" smtClean="0">
                <a:solidFill>
                  <a:srgbClr val="FFFFFF"/>
                </a:solidFill>
              </a:rPr>
              <a:t>“</a:t>
            </a:r>
            <a:r>
              <a:rPr lang="en-GB" sz="1600" smtClean="0">
                <a:solidFill>
                  <a:srgbClr val="FFFFFF"/>
                </a:solidFill>
              </a:rPr>
              <a:t>transmitted</a:t>
            </a:r>
            <a:r>
              <a:rPr lang="ja-JP" altLang="en-GB" sz="1600" smtClean="0">
                <a:solidFill>
                  <a:srgbClr val="FFFFFF"/>
                </a:solidFill>
              </a:rPr>
              <a:t>”</a:t>
            </a:r>
            <a:r>
              <a:rPr lang="en-GB" sz="1600" smtClean="0">
                <a:solidFill>
                  <a:srgbClr val="FFFFFF"/>
                </a:solidFill>
              </a:rPr>
              <a:t> through the transfer function to give this variation at the output</a:t>
            </a:r>
          </a:p>
        </p:txBody>
      </p:sp>
      <p:sp>
        <p:nvSpPr>
          <p:cNvPr id="27" name="Rectangular Callout 26"/>
          <p:cNvSpPr/>
          <p:nvPr/>
        </p:nvSpPr>
        <p:spPr>
          <a:xfrm>
            <a:off x="2417091" y="1567642"/>
            <a:ext cx="2121647" cy="1297796"/>
          </a:xfrm>
          <a:prstGeom prst="wedgeRectCallout">
            <a:avLst>
              <a:gd name="adj1" fmla="val -53808"/>
              <a:gd name="adj2" fmla="val 93409"/>
            </a:avLst>
          </a:prstGeom>
        </p:spPr>
        <p:style>
          <a:lnRef idx="1">
            <a:schemeClr val="accent2"/>
          </a:lnRef>
          <a:fillRef idx="2">
            <a:schemeClr val="accent2"/>
          </a:fillRef>
          <a:effectRef idx="1">
            <a:schemeClr val="accent2"/>
          </a:effectRef>
          <a:fontRef idx="minor">
            <a:schemeClr val="dk1"/>
          </a:fontRef>
        </p:style>
        <p:txBody>
          <a:bodyPr rtlCol="0" anchor="ctr"/>
          <a:lstStyle/>
          <a:p>
            <a:pPr>
              <a:defRPr/>
            </a:pPr>
            <a:r>
              <a:rPr lang="en-GB" dirty="0"/>
              <a:t>Transmission of the variation in X</a:t>
            </a:r>
            <a:r>
              <a:rPr lang="en-GB" baseline="-25000" dirty="0"/>
              <a:t>1</a:t>
            </a:r>
            <a:r>
              <a:rPr lang="en-GB" dirty="0"/>
              <a:t> to Y through the transfer function Y=f(</a:t>
            </a:r>
            <a:r>
              <a:rPr lang="en-GB" dirty="0" smtClean="0"/>
              <a:t>X</a:t>
            </a:r>
            <a:r>
              <a:rPr lang="en-GB" baseline="-25000" dirty="0" smtClean="0"/>
              <a:t>1</a:t>
            </a:r>
            <a:r>
              <a:rPr lang="en-GB" dirty="0" smtClean="0"/>
              <a:t>)</a:t>
            </a:r>
            <a:endParaRPr lang="en-GB" dirty="0"/>
          </a:p>
        </p:txBody>
      </p:sp>
      <p:sp>
        <p:nvSpPr>
          <p:cNvPr id="28" name="TextBox 27"/>
          <p:cNvSpPr txBox="1">
            <a:spLocks noChangeArrowheads="1"/>
          </p:cNvSpPr>
          <p:nvPr/>
        </p:nvSpPr>
        <p:spPr bwMode="auto">
          <a:xfrm>
            <a:off x="648490" y="1059933"/>
            <a:ext cx="7780496" cy="36933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spAutoFit/>
          </a:bodyPr>
          <a:lstStyle/>
          <a:p>
            <a:pPr>
              <a:defRPr/>
            </a:pPr>
            <a:r>
              <a:rPr lang="en-GB" dirty="0">
                <a:solidFill>
                  <a:schemeClr val="dk1"/>
                </a:solidFill>
                <a:latin typeface="+mn-lt"/>
                <a:ea typeface="+mn-ea"/>
                <a:cs typeface="+mn-cs"/>
              </a:rPr>
              <a:t>The requirements for the system output express a range of suitable values</a:t>
            </a:r>
          </a:p>
        </p:txBody>
      </p:sp>
    </p:spTree>
    <p:extLst>
      <p:ext uri="{BB962C8B-B14F-4D97-AF65-F5344CB8AC3E}">
        <p14:creationId xmlns:p14="http://schemas.microsoft.com/office/powerpoint/2010/main" val="811143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up)">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down)">
                                      <p:cBhvr>
                                        <p:cTn id="38" dur="500"/>
                                        <p:tgtEl>
                                          <p:spTgt spid="8"/>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down)">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right)">
                                      <p:cBhvr>
                                        <p:cTn id="46" dur="500"/>
                                        <p:tgtEl>
                                          <p:spTgt spid="10"/>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right)">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up)">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24" grpId="0"/>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Traditional Solution</a:t>
            </a:r>
            <a:endParaRPr lang="en-US" dirty="0"/>
          </a:p>
        </p:txBody>
      </p:sp>
      <p:sp>
        <p:nvSpPr>
          <p:cNvPr id="4" name="Line 3"/>
          <p:cNvSpPr>
            <a:spLocks noChangeShapeType="1"/>
          </p:cNvSpPr>
          <p:nvPr/>
        </p:nvSpPr>
        <p:spPr bwMode="auto">
          <a:xfrm>
            <a:off x="2290397" y="5602237"/>
            <a:ext cx="62865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 name="Line 2"/>
          <p:cNvSpPr>
            <a:spLocks noChangeShapeType="1"/>
          </p:cNvSpPr>
          <p:nvPr/>
        </p:nvSpPr>
        <p:spPr bwMode="auto">
          <a:xfrm>
            <a:off x="2296258" y="1600713"/>
            <a:ext cx="0" cy="40005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 name="Line 3"/>
          <p:cNvSpPr>
            <a:spLocks noChangeShapeType="1"/>
          </p:cNvSpPr>
          <p:nvPr/>
        </p:nvSpPr>
        <p:spPr bwMode="auto">
          <a:xfrm>
            <a:off x="2296260" y="5601213"/>
            <a:ext cx="62865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 name="Freeform 4"/>
          <p:cNvSpPr>
            <a:spLocks/>
          </p:cNvSpPr>
          <p:nvPr/>
        </p:nvSpPr>
        <p:spPr bwMode="auto">
          <a:xfrm>
            <a:off x="2328497" y="1783276"/>
            <a:ext cx="5372100" cy="3784600"/>
          </a:xfrm>
          <a:custGeom>
            <a:avLst/>
            <a:gdLst>
              <a:gd name="T0" fmla="*/ 0 w 3384"/>
              <a:gd name="T1" fmla="*/ 2147483647 h 2384"/>
              <a:gd name="T2" fmla="*/ 2147483647 w 3384"/>
              <a:gd name="T3" fmla="*/ 2147483647 h 2384"/>
              <a:gd name="T4" fmla="*/ 2147483647 w 3384"/>
              <a:gd name="T5" fmla="*/ 0 h 2384"/>
              <a:gd name="T6" fmla="*/ 0 60000 65536"/>
              <a:gd name="T7" fmla="*/ 0 60000 65536"/>
              <a:gd name="T8" fmla="*/ 0 60000 65536"/>
              <a:gd name="T9" fmla="*/ 0 w 3384"/>
              <a:gd name="T10" fmla="*/ 0 h 2384"/>
              <a:gd name="T11" fmla="*/ 3384 w 3384"/>
              <a:gd name="T12" fmla="*/ 2384 h 2384"/>
            </a:gdLst>
            <a:ahLst/>
            <a:cxnLst>
              <a:cxn ang="T6">
                <a:pos x="T0" y="T1"/>
              </a:cxn>
              <a:cxn ang="T7">
                <a:pos x="T2" y="T3"/>
              </a:cxn>
              <a:cxn ang="T8">
                <a:pos x="T4" y="T5"/>
              </a:cxn>
            </a:cxnLst>
            <a:rect l="T9" t="T10" r="T11" b="T12"/>
            <a:pathLst>
              <a:path w="3384" h="2384">
                <a:moveTo>
                  <a:pt x="0" y="2384"/>
                </a:moveTo>
                <a:cubicBezTo>
                  <a:pt x="378" y="1762"/>
                  <a:pt x="756" y="1141"/>
                  <a:pt x="1320" y="744"/>
                </a:cubicBezTo>
                <a:cubicBezTo>
                  <a:pt x="1884" y="347"/>
                  <a:pt x="3040" y="124"/>
                  <a:pt x="3384" y="0"/>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8" name="Freeform 5"/>
          <p:cNvSpPr>
            <a:spLocks/>
          </p:cNvSpPr>
          <p:nvPr/>
        </p:nvSpPr>
        <p:spPr bwMode="gray">
          <a:xfrm>
            <a:off x="2990850" y="5088454"/>
            <a:ext cx="877765" cy="515937"/>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chemeClr val="accent2"/>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 name="Line 6"/>
          <p:cNvSpPr>
            <a:spLocks noChangeShapeType="1"/>
          </p:cNvSpPr>
          <p:nvPr/>
        </p:nvSpPr>
        <p:spPr bwMode="auto">
          <a:xfrm>
            <a:off x="3075843" y="4369313"/>
            <a:ext cx="0" cy="14097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 name="Line 7"/>
          <p:cNvSpPr>
            <a:spLocks noChangeShapeType="1"/>
          </p:cNvSpPr>
          <p:nvPr/>
        </p:nvSpPr>
        <p:spPr bwMode="auto">
          <a:xfrm>
            <a:off x="3755781" y="3518413"/>
            <a:ext cx="0" cy="22352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 name="Line 8"/>
          <p:cNvSpPr>
            <a:spLocks noChangeShapeType="1"/>
          </p:cNvSpPr>
          <p:nvPr/>
        </p:nvSpPr>
        <p:spPr bwMode="auto">
          <a:xfrm flipH="1">
            <a:off x="2079383" y="4382013"/>
            <a:ext cx="1003788" cy="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 name="Line 9"/>
          <p:cNvSpPr>
            <a:spLocks noChangeShapeType="1"/>
          </p:cNvSpPr>
          <p:nvPr/>
        </p:nvSpPr>
        <p:spPr bwMode="auto">
          <a:xfrm flipH="1">
            <a:off x="2105760" y="3531113"/>
            <a:ext cx="1650023" cy="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 name="Freeform 11"/>
          <p:cNvSpPr>
            <a:spLocks/>
          </p:cNvSpPr>
          <p:nvPr/>
        </p:nvSpPr>
        <p:spPr bwMode="gray">
          <a:xfrm rot="5400000">
            <a:off x="2089824" y="3589914"/>
            <a:ext cx="1195387" cy="706315"/>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chemeClr val="accent2"/>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Text Box 12"/>
          <p:cNvSpPr txBox="1">
            <a:spLocks noChangeArrowheads="1"/>
          </p:cNvSpPr>
          <p:nvPr/>
        </p:nvSpPr>
        <p:spPr bwMode="auto">
          <a:xfrm>
            <a:off x="5668108" y="5182116"/>
            <a:ext cx="2948354"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1800" dirty="0">
                <a:latin typeface="+mj-lt"/>
              </a:rPr>
              <a:t>Design</a:t>
            </a:r>
            <a:r>
              <a:rPr lang="en-GB" sz="2000" dirty="0"/>
              <a:t> Parameter X</a:t>
            </a:r>
            <a:r>
              <a:rPr lang="en-GB" sz="2000" baseline="-25000" dirty="0"/>
              <a:t>1</a:t>
            </a:r>
            <a:endParaRPr lang="en-US" sz="2000" dirty="0"/>
          </a:p>
        </p:txBody>
      </p:sp>
      <p:sp>
        <p:nvSpPr>
          <p:cNvPr id="15" name="Line 13"/>
          <p:cNvSpPr>
            <a:spLocks noChangeShapeType="1"/>
          </p:cNvSpPr>
          <p:nvPr/>
        </p:nvSpPr>
        <p:spPr bwMode="auto">
          <a:xfrm>
            <a:off x="2054471" y="3734313"/>
            <a:ext cx="901212"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 name="Line 14"/>
          <p:cNvSpPr>
            <a:spLocks noChangeShapeType="1"/>
          </p:cNvSpPr>
          <p:nvPr/>
        </p:nvSpPr>
        <p:spPr bwMode="auto">
          <a:xfrm>
            <a:off x="2054471" y="4166113"/>
            <a:ext cx="901212"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 name="Text Box 15"/>
          <p:cNvSpPr txBox="1">
            <a:spLocks noChangeArrowheads="1"/>
          </p:cNvSpPr>
          <p:nvPr/>
        </p:nvSpPr>
        <p:spPr bwMode="auto">
          <a:xfrm rot="5400000">
            <a:off x="1343758" y="3773486"/>
            <a:ext cx="10287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1800" dirty="0">
                <a:latin typeface="+mj-lt"/>
              </a:rPr>
              <a:t>Spec Y</a:t>
            </a:r>
            <a:endParaRPr lang="en-US" sz="1800" dirty="0">
              <a:latin typeface="+mj-lt"/>
            </a:endParaRPr>
          </a:p>
        </p:txBody>
      </p:sp>
      <p:sp>
        <p:nvSpPr>
          <p:cNvPr id="18" name="Text Box 19"/>
          <p:cNvSpPr txBox="1">
            <a:spLocks noChangeArrowheads="1"/>
          </p:cNvSpPr>
          <p:nvPr/>
        </p:nvSpPr>
        <p:spPr bwMode="auto">
          <a:xfrm>
            <a:off x="1143306" y="1472018"/>
            <a:ext cx="1497012"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00" b="1" dirty="0">
                <a:latin typeface="+mj-lt"/>
              </a:rPr>
              <a:t>System Output Y</a:t>
            </a:r>
          </a:p>
        </p:txBody>
      </p:sp>
      <p:sp>
        <p:nvSpPr>
          <p:cNvPr id="19" name="Line 20"/>
          <p:cNvSpPr>
            <a:spLocks noChangeShapeType="1"/>
          </p:cNvSpPr>
          <p:nvPr/>
        </p:nvSpPr>
        <p:spPr bwMode="auto">
          <a:xfrm flipH="1" flipV="1">
            <a:off x="6164875" y="2319337"/>
            <a:ext cx="401515" cy="34766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0" name="Freeform 30"/>
          <p:cNvSpPr>
            <a:spLocks/>
          </p:cNvSpPr>
          <p:nvPr/>
        </p:nvSpPr>
        <p:spPr bwMode="gray">
          <a:xfrm rot="5400000">
            <a:off x="2608814" y="3493442"/>
            <a:ext cx="331787" cy="924658"/>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a:solidFill>
              <a:srgbClr val="009900"/>
            </a:solidFill>
            <a:prstDash val="sysDot"/>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21" name="Straight Arrow Connector 20"/>
          <p:cNvCxnSpPr/>
          <p:nvPr/>
        </p:nvCxnSpPr>
        <p:spPr>
          <a:xfrm>
            <a:off x="3014297" y="3734313"/>
            <a:ext cx="55538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2651187" y="4702749"/>
            <a:ext cx="1820862" cy="14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983525" y="4174054"/>
            <a:ext cx="249115"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2578773" y="4920483"/>
            <a:ext cx="1379537" cy="732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Rounded Rectangular Callout 24"/>
          <p:cNvSpPr/>
          <p:nvPr/>
        </p:nvSpPr>
        <p:spPr>
          <a:xfrm>
            <a:off x="4139994" y="5710931"/>
            <a:ext cx="3748947" cy="635000"/>
          </a:xfrm>
          <a:prstGeom prst="wedgeRoundRectCallout">
            <a:avLst>
              <a:gd name="adj1" fmla="val -62545"/>
              <a:gd name="adj2" fmla="val -50834"/>
              <a:gd name="adj3" fmla="val 16667"/>
            </a:avLst>
          </a:prstGeom>
          <a:ln/>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dirty="0"/>
              <a:t>Solution: Tighten the Tolerance! Live with the </a:t>
            </a:r>
            <a:r>
              <a:rPr lang="en-GB" dirty="0" smtClean="0"/>
              <a:t>cost!</a:t>
            </a:r>
            <a:endParaRPr lang="en-GB" dirty="0"/>
          </a:p>
        </p:txBody>
      </p:sp>
      <p:sp>
        <p:nvSpPr>
          <p:cNvPr id="27" name="Text Box 16"/>
          <p:cNvSpPr txBox="1">
            <a:spLocks noChangeArrowheads="1"/>
          </p:cNvSpPr>
          <p:nvPr/>
        </p:nvSpPr>
        <p:spPr bwMode="auto">
          <a:xfrm>
            <a:off x="6556865" y="2459830"/>
            <a:ext cx="1497623"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2000" dirty="0">
                <a:solidFill>
                  <a:srgbClr val="3333CC"/>
                </a:solidFill>
              </a:rPr>
              <a:t>Y = f(X</a:t>
            </a:r>
            <a:r>
              <a:rPr lang="en-GB" sz="2000" baseline="-25000" dirty="0">
                <a:solidFill>
                  <a:srgbClr val="3333CC"/>
                </a:solidFill>
              </a:rPr>
              <a:t>1</a:t>
            </a:r>
            <a:r>
              <a:rPr lang="en-GB" sz="2000" dirty="0">
                <a:solidFill>
                  <a:srgbClr val="3333CC"/>
                </a:solidFill>
              </a:rPr>
              <a:t>)</a:t>
            </a:r>
            <a:endParaRPr lang="en-US" sz="2000" dirty="0">
              <a:solidFill>
                <a:srgbClr val="3333CC"/>
              </a:solidFill>
            </a:endParaRPr>
          </a:p>
        </p:txBody>
      </p:sp>
      <p:sp>
        <p:nvSpPr>
          <p:cNvPr id="28" name="Rectangular Callout 27"/>
          <p:cNvSpPr/>
          <p:nvPr/>
        </p:nvSpPr>
        <p:spPr>
          <a:xfrm>
            <a:off x="2417091" y="1567642"/>
            <a:ext cx="2121647" cy="1297796"/>
          </a:xfrm>
          <a:prstGeom prst="wedgeRectCallout">
            <a:avLst>
              <a:gd name="adj1" fmla="val -53808"/>
              <a:gd name="adj2" fmla="val 93409"/>
            </a:avLst>
          </a:prstGeom>
        </p:spPr>
        <p:style>
          <a:lnRef idx="1">
            <a:schemeClr val="accent2"/>
          </a:lnRef>
          <a:fillRef idx="2">
            <a:schemeClr val="accent2"/>
          </a:fillRef>
          <a:effectRef idx="1">
            <a:schemeClr val="accent2"/>
          </a:effectRef>
          <a:fontRef idx="minor">
            <a:schemeClr val="dk1"/>
          </a:fontRef>
        </p:style>
        <p:txBody>
          <a:bodyPr rtlCol="0" anchor="ctr"/>
          <a:lstStyle/>
          <a:p>
            <a:pPr>
              <a:defRPr/>
            </a:pPr>
            <a:r>
              <a:rPr lang="en-GB" dirty="0"/>
              <a:t>Transmission of the variation in X</a:t>
            </a:r>
            <a:r>
              <a:rPr lang="en-GB" baseline="-25000" dirty="0"/>
              <a:t>1</a:t>
            </a:r>
            <a:r>
              <a:rPr lang="en-GB" dirty="0"/>
              <a:t> to Y through the transfer function Y=f(</a:t>
            </a:r>
            <a:r>
              <a:rPr lang="en-GB" dirty="0" smtClean="0"/>
              <a:t>X</a:t>
            </a:r>
            <a:r>
              <a:rPr lang="en-GB" baseline="-25000" dirty="0" smtClean="0"/>
              <a:t>1</a:t>
            </a:r>
            <a:r>
              <a:rPr lang="en-GB" dirty="0" smtClean="0"/>
              <a:t>)</a:t>
            </a:r>
            <a:endParaRPr lang="en-GB" dirty="0"/>
          </a:p>
        </p:txBody>
      </p:sp>
    </p:spTree>
    <p:extLst>
      <p:ext uri="{BB962C8B-B14F-4D97-AF65-F5344CB8AC3E}">
        <p14:creationId xmlns:p14="http://schemas.microsoft.com/office/powerpoint/2010/main" val="17845843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22" presetClass="entr" presetSubtype="8"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up)">
                                      <p:cBhvr>
                                        <p:cTn id="15" dur="500"/>
                                        <p:tgtEl>
                                          <p:spTgt spid="22"/>
                                        </p:tgtEl>
                                      </p:cBhvr>
                                    </p:animEffect>
                                  </p:childTnLst>
                                </p:cTn>
                              </p:par>
                              <p:par>
                                <p:cTn id="16" presetID="22" presetClass="entr" presetSubtype="1"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Taguchi’s Parameter Design</a:t>
            </a:r>
            <a:endParaRPr lang="en-US" dirty="0"/>
          </a:p>
        </p:txBody>
      </p:sp>
      <p:sp>
        <p:nvSpPr>
          <p:cNvPr id="4" name="Line 3"/>
          <p:cNvSpPr>
            <a:spLocks noChangeShapeType="1"/>
          </p:cNvSpPr>
          <p:nvPr/>
        </p:nvSpPr>
        <p:spPr bwMode="auto">
          <a:xfrm>
            <a:off x="2290397" y="5602237"/>
            <a:ext cx="62865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 name="Line 2"/>
          <p:cNvSpPr>
            <a:spLocks noChangeShapeType="1"/>
          </p:cNvSpPr>
          <p:nvPr/>
        </p:nvSpPr>
        <p:spPr bwMode="auto">
          <a:xfrm>
            <a:off x="2293651" y="1603068"/>
            <a:ext cx="0" cy="40005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 name="Line 3"/>
          <p:cNvSpPr>
            <a:spLocks noChangeShapeType="1"/>
          </p:cNvSpPr>
          <p:nvPr/>
        </p:nvSpPr>
        <p:spPr bwMode="auto">
          <a:xfrm>
            <a:off x="2293651" y="5603568"/>
            <a:ext cx="62865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 name="Freeform 4"/>
          <p:cNvSpPr>
            <a:spLocks/>
          </p:cNvSpPr>
          <p:nvPr/>
        </p:nvSpPr>
        <p:spPr bwMode="auto">
          <a:xfrm>
            <a:off x="2383039" y="1704668"/>
            <a:ext cx="5372100" cy="3784600"/>
          </a:xfrm>
          <a:custGeom>
            <a:avLst/>
            <a:gdLst>
              <a:gd name="T0" fmla="*/ 0 w 3384"/>
              <a:gd name="T1" fmla="*/ 2147483647 h 2384"/>
              <a:gd name="T2" fmla="*/ 2147483647 w 3384"/>
              <a:gd name="T3" fmla="*/ 2147483647 h 2384"/>
              <a:gd name="T4" fmla="*/ 2147483647 w 3384"/>
              <a:gd name="T5" fmla="*/ 0 h 2384"/>
              <a:gd name="T6" fmla="*/ 0 60000 65536"/>
              <a:gd name="T7" fmla="*/ 0 60000 65536"/>
              <a:gd name="T8" fmla="*/ 0 60000 65536"/>
              <a:gd name="T9" fmla="*/ 0 w 3384"/>
              <a:gd name="T10" fmla="*/ 0 h 2384"/>
              <a:gd name="T11" fmla="*/ 3384 w 3384"/>
              <a:gd name="T12" fmla="*/ 2384 h 2384"/>
            </a:gdLst>
            <a:ahLst/>
            <a:cxnLst>
              <a:cxn ang="T6">
                <a:pos x="T0" y="T1"/>
              </a:cxn>
              <a:cxn ang="T7">
                <a:pos x="T2" y="T3"/>
              </a:cxn>
              <a:cxn ang="T8">
                <a:pos x="T4" y="T5"/>
              </a:cxn>
            </a:cxnLst>
            <a:rect l="T9" t="T10" r="T11" b="T12"/>
            <a:pathLst>
              <a:path w="3384" h="2384">
                <a:moveTo>
                  <a:pt x="0" y="2384"/>
                </a:moveTo>
                <a:cubicBezTo>
                  <a:pt x="378" y="1762"/>
                  <a:pt x="756" y="1141"/>
                  <a:pt x="1320" y="744"/>
                </a:cubicBezTo>
                <a:cubicBezTo>
                  <a:pt x="1884" y="347"/>
                  <a:pt x="3040" y="124"/>
                  <a:pt x="3384" y="0"/>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8" name="Freeform 5"/>
          <p:cNvSpPr>
            <a:spLocks/>
          </p:cNvSpPr>
          <p:nvPr/>
        </p:nvSpPr>
        <p:spPr bwMode="gray">
          <a:xfrm>
            <a:off x="2989708" y="5090809"/>
            <a:ext cx="877766" cy="515937"/>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chemeClr val="accent2"/>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 name="Line 6"/>
          <p:cNvSpPr>
            <a:spLocks noChangeShapeType="1"/>
          </p:cNvSpPr>
          <p:nvPr/>
        </p:nvSpPr>
        <p:spPr bwMode="auto">
          <a:xfrm>
            <a:off x="3082028" y="4371668"/>
            <a:ext cx="0" cy="14097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 name="Line 7"/>
          <p:cNvSpPr>
            <a:spLocks noChangeShapeType="1"/>
          </p:cNvSpPr>
          <p:nvPr/>
        </p:nvSpPr>
        <p:spPr bwMode="auto">
          <a:xfrm>
            <a:off x="3754639" y="3520768"/>
            <a:ext cx="0" cy="22352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 name="Line 8"/>
          <p:cNvSpPr>
            <a:spLocks noChangeShapeType="1"/>
          </p:cNvSpPr>
          <p:nvPr/>
        </p:nvSpPr>
        <p:spPr bwMode="auto">
          <a:xfrm flipH="1">
            <a:off x="2078240" y="4384368"/>
            <a:ext cx="1003789" cy="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 name="Line 9"/>
          <p:cNvSpPr>
            <a:spLocks noChangeShapeType="1"/>
          </p:cNvSpPr>
          <p:nvPr/>
        </p:nvSpPr>
        <p:spPr bwMode="auto">
          <a:xfrm flipH="1">
            <a:off x="2103151" y="3533468"/>
            <a:ext cx="1651488" cy="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 name="Text Box 10"/>
          <p:cNvSpPr txBox="1">
            <a:spLocks noChangeArrowheads="1"/>
          </p:cNvSpPr>
          <p:nvPr/>
        </p:nvSpPr>
        <p:spPr bwMode="auto">
          <a:xfrm>
            <a:off x="3043929" y="5654371"/>
            <a:ext cx="1040423"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2000"/>
              <a:t>Tol X</a:t>
            </a:r>
            <a:r>
              <a:rPr lang="en-GB" sz="2000" baseline="-25000"/>
              <a:t>1</a:t>
            </a:r>
            <a:endParaRPr lang="en-US" sz="2000"/>
          </a:p>
        </p:txBody>
      </p:sp>
      <p:sp>
        <p:nvSpPr>
          <p:cNvPr id="14" name="Freeform 11"/>
          <p:cNvSpPr>
            <a:spLocks/>
          </p:cNvSpPr>
          <p:nvPr/>
        </p:nvSpPr>
        <p:spPr bwMode="gray">
          <a:xfrm rot="5400000">
            <a:off x="2087216" y="3592270"/>
            <a:ext cx="1195387" cy="706315"/>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chemeClr val="accent2"/>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5" name="Text Box 12"/>
          <p:cNvSpPr txBox="1">
            <a:spLocks noChangeArrowheads="1"/>
          </p:cNvSpPr>
          <p:nvPr/>
        </p:nvSpPr>
        <p:spPr bwMode="auto">
          <a:xfrm>
            <a:off x="7976412" y="5717871"/>
            <a:ext cx="4572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2000"/>
              <a:t>X</a:t>
            </a:r>
            <a:r>
              <a:rPr lang="en-GB" sz="2000" baseline="-25000"/>
              <a:t>1</a:t>
            </a:r>
            <a:endParaRPr lang="en-US" sz="2000"/>
          </a:p>
        </p:txBody>
      </p:sp>
      <p:sp>
        <p:nvSpPr>
          <p:cNvPr id="16" name="Text Box 13"/>
          <p:cNvSpPr txBox="1">
            <a:spLocks noChangeArrowheads="1"/>
          </p:cNvSpPr>
          <p:nvPr/>
        </p:nvSpPr>
        <p:spPr bwMode="auto">
          <a:xfrm>
            <a:off x="1836451" y="1399871"/>
            <a:ext cx="6858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2000"/>
              <a:t>Y</a:t>
            </a:r>
            <a:endParaRPr lang="en-US" sz="2000"/>
          </a:p>
        </p:txBody>
      </p:sp>
      <p:sp>
        <p:nvSpPr>
          <p:cNvPr id="17" name="Line 14"/>
          <p:cNvSpPr>
            <a:spLocks noChangeShapeType="1"/>
          </p:cNvSpPr>
          <p:nvPr/>
        </p:nvSpPr>
        <p:spPr bwMode="auto">
          <a:xfrm>
            <a:off x="2053329" y="3736668"/>
            <a:ext cx="901211"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 name="Line 15"/>
          <p:cNvSpPr>
            <a:spLocks noChangeShapeType="1"/>
          </p:cNvSpPr>
          <p:nvPr/>
        </p:nvSpPr>
        <p:spPr bwMode="auto">
          <a:xfrm>
            <a:off x="2053329" y="4168468"/>
            <a:ext cx="901211"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 name="Text Box 16"/>
          <p:cNvSpPr txBox="1">
            <a:spLocks noChangeArrowheads="1"/>
          </p:cNvSpPr>
          <p:nvPr/>
        </p:nvSpPr>
        <p:spPr bwMode="auto">
          <a:xfrm rot="5400000">
            <a:off x="1342616" y="3760450"/>
            <a:ext cx="10287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2000"/>
              <a:t>Spec Y</a:t>
            </a:r>
            <a:endParaRPr lang="en-US" sz="2000"/>
          </a:p>
        </p:txBody>
      </p:sp>
      <p:sp>
        <p:nvSpPr>
          <p:cNvPr id="20" name="Text Box 17"/>
          <p:cNvSpPr txBox="1">
            <a:spLocks noChangeArrowheads="1"/>
          </p:cNvSpPr>
          <p:nvPr/>
        </p:nvSpPr>
        <p:spPr bwMode="auto">
          <a:xfrm>
            <a:off x="3817652" y="6135469"/>
            <a:ext cx="4158760" cy="646331"/>
          </a:xfrm>
          <a:prstGeom prst="rect">
            <a:avLst/>
          </a:prstGeom>
          <a:ln/>
          <a:extLst/>
        </p:spPr>
        <p:style>
          <a:lnRef idx="0">
            <a:schemeClr val="accent6"/>
          </a:lnRef>
          <a:fillRef idx="3">
            <a:schemeClr val="accent6"/>
          </a:fillRef>
          <a:effectRef idx="3">
            <a:schemeClr val="accent6"/>
          </a:effectRef>
          <a:fontRef idx="minor">
            <a:schemeClr val="lt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1800" dirty="0">
                <a:solidFill>
                  <a:schemeClr val="bg1"/>
                </a:solidFill>
                <a:latin typeface="+mj-lt"/>
              </a:rPr>
              <a:t>Exploit non-linearity to re-specify </a:t>
            </a:r>
            <a:br>
              <a:rPr lang="en-GB" sz="1800" dirty="0">
                <a:solidFill>
                  <a:schemeClr val="bg1"/>
                </a:solidFill>
                <a:latin typeface="+mj-lt"/>
              </a:rPr>
            </a:br>
            <a:r>
              <a:rPr lang="en-GB" sz="1800" dirty="0">
                <a:solidFill>
                  <a:schemeClr val="bg1"/>
                </a:solidFill>
                <a:latin typeface="+mj-lt"/>
              </a:rPr>
              <a:t>mean of X</a:t>
            </a:r>
            <a:r>
              <a:rPr lang="en-GB" sz="1800" baseline="-25000" dirty="0">
                <a:solidFill>
                  <a:schemeClr val="bg1"/>
                </a:solidFill>
                <a:latin typeface="+mj-lt"/>
              </a:rPr>
              <a:t>1</a:t>
            </a:r>
            <a:r>
              <a:rPr lang="en-GB" sz="1800" dirty="0">
                <a:solidFill>
                  <a:schemeClr val="bg1"/>
                </a:solidFill>
                <a:latin typeface="+mj-lt"/>
              </a:rPr>
              <a:t> </a:t>
            </a:r>
            <a:r>
              <a:rPr lang="en-GB" sz="1800" b="1" dirty="0">
                <a:solidFill>
                  <a:schemeClr val="bg1"/>
                </a:solidFill>
                <a:latin typeface="+mj-lt"/>
              </a:rPr>
              <a:t>with same tolerance</a:t>
            </a:r>
            <a:endParaRPr lang="en-US" sz="1800" b="1" dirty="0">
              <a:solidFill>
                <a:schemeClr val="bg1"/>
              </a:solidFill>
              <a:latin typeface="+mj-lt"/>
            </a:endParaRPr>
          </a:p>
        </p:txBody>
      </p:sp>
      <p:sp>
        <p:nvSpPr>
          <p:cNvPr id="21" name="Line 18"/>
          <p:cNvSpPr>
            <a:spLocks noChangeShapeType="1"/>
          </p:cNvSpPr>
          <p:nvPr/>
        </p:nvSpPr>
        <p:spPr bwMode="auto">
          <a:xfrm>
            <a:off x="5964439" y="2212668"/>
            <a:ext cx="0" cy="35433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 name="Line 19"/>
          <p:cNvSpPr>
            <a:spLocks noChangeShapeType="1"/>
          </p:cNvSpPr>
          <p:nvPr/>
        </p:nvSpPr>
        <p:spPr bwMode="auto">
          <a:xfrm>
            <a:off x="6625328" y="2022168"/>
            <a:ext cx="0" cy="370840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 name="Freeform 20"/>
          <p:cNvSpPr>
            <a:spLocks/>
          </p:cNvSpPr>
          <p:nvPr/>
        </p:nvSpPr>
        <p:spPr bwMode="gray">
          <a:xfrm>
            <a:off x="5834021" y="5078109"/>
            <a:ext cx="877765" cy="515937"/>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chemeClr val="accent2"/>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4" name="Line 21"/>
          <p:cNvSpPr>
            <a:spLocks noChangeShapeType="1"/>
          </p:cNvSpPr>
          <p:nvPr/>
        </p:nvSpPr>
        <p:spPr bwMode="auto">
          <a:xfrm flipH="1">
            <a:off x="2103151" y="2212668"/>
            <a:ext cx="3861288" cy="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 name="Line 22"/>
          <p:cNvSpPr>
            <a:spLocks noChangeShapeType="1"/>
          </p:cNvSpPr>
          <p:nvPr/>
        </p:nvSpPr>
        <p:spPr bwMode="auto">
          <a:xfrm flipH="1">
            <a:off x="2154440" y="2022168"/>
            <a:ext cx="4470889" cy="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 name="Freeform 23"/>
          <p:cNvSpPr>
            <a:spLocks/>
          </p:cNvSpPr>
          <p:nvPr/>
        </p:nvSpPr>
        <p:spPr bwMode="gray">
          <a:xfrm rot="5400000">
            <a:off x="2639178" y="1631583"/>
            <a:ext cx="331787" cy="970085"/>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rgbClr val="0099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 name="Line 24"/>
          <p:cNvSpPr>
            <a:spLocks noChangeShapeType="1"/>
          </p:cNvSpPr>
          <p:nvPr/>
        </p:nvSpPr>
        <p:spPr bwMode="auto">
          <a:xfrm>
            <a:off x="2065052" y="1895168"/>
            <a:ext cx="90267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 name="Line 25"/>
          <p:cNvSpPr>
            <a:spLocks noChangeShapeType="1"/>
          </p:cNvSpPr>
          <p:nvPr/>
        </p:nvSpPr>
        <p:spPr bwMode="auto">
          <a:xfrm>
            <a:off x="2065052" y="2326968"/>
            <a:ext cx="90267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 name="AutoShape 26"/>
          <p:cNvSpPr>
            <a:spLocks noChangeArrowheads="1"/>
          </p:cNvSpPr>
          <p:nvPr/>
        </p:nvSpPr>
        <p:spPr bwMode="auto">
          <a:xfrm>
            <a:off x="1939029" y="2428568"/>
            <a:ext cx="266700" cy="952500"/>
          </a:xfrm>
          <a:prstGeom prst="downArrow">
            <a:avLst>
              <a:gd name="adj1" fmla="val 50000"/>
              <a:gd name="adj2" fmla="val 82418"/>
            </a:avLst>
          </a:prstGeom>
          <a:ln>
            <a:headEnd/>
            <a:tailEnd/>
          </a:ln>
        </p:spPr>
        <p:style>
          <a:lnRef idx="0">
            <a:schemeClr val="accent1"/>
          </a:lnRef>
          <a:fillRef idx="3">
            <a:schemeClr val="accent1"/>
          </a:fillRef>
          <a:effectRef idx="3">
            <a:schemeClr val="accent1"/>
          </a:effectRef>
          <a:fontRef idx="minor">
            <a:schemeClr val="lt1"/>
          </a:fontRef>
        </p:style>
        <p:txBody>
          <a:bodyPr vert="eaVert" wrap="none" anchor="ctr"/>
          <a:lstStyle/>
          <a:p>
            <a:pPr algn="ctr"/>
            <a:endParaRPr lang="en-US" sz="2000"/>
          </a:p>
        </p:txBody>
      </p:sp>
      <p:sp>
        <p:nvSpPr>
          <p:cNvPr id="30" name="AutoShape 27"/>
          <p:cNvSpPr>
            <a:spLocks noChangeArrowheads="1"/>
          </p:cNvSpPr>
          <p:nvPr/>
        </p:nvSpPr>
        <p:spPr bwMode="auto">
          <a:xfrm>
            <a:off x="3920229" y="5705168"/>
            <a:ext cx="2400300" cy="241300"/>
          </a:xfrm>
          <a:prstGeom prst="rightArrow">
            <a:avLst>
              <a:gd name="adj1" fmla="val 50000"/>
              <a:gd name="adj2" fmla="val 269408"/>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en-US"/>
          </a:p>
        </p:txBody>
      </p:sp>
      <p:sp>
        <p:nvSpPr>
          <p:cNvPr id="31" name="Text Box 29"/>
          <p:cNvSpPr txBox="1">
            <a:spLocks noChangeArrowheads="1"/>
          </p:cNvSpPr>
          <p:nvPr/>
        </p:nvSpPr>
        <p:spPr bwMode="auto">
          <a:xfrm>
            <a:off x="2261414" y="2553984"/>
            <a:ext cx="1115157"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2000"/>
              <a:t>ChangeX</a:t>
            </a:r>
            <a:r>
              <a:rPr lang="en-GB" sz="2000" baseline="-25000"/>
              <a:t>2</a:t>
            </a:r>
            <a:endParaRPr lang="en-US" sz="2000"/>
          </a:p>
        </p:txBody>
      </p:sp>
      <p:sp>
        <p:nvSpPr>
          <p:cNvPr id="32" name="Freeform 30"/>
          <p:cNvSpPr>
            <a:spLocks/>
          </p:cNvSpPr>
          <p:nvPr/>
        </p:nvSpPr>
        <p:spPr bwMode="gray">
          <a:xfrm rot="5400000">
            <a:off x="2588620" y="3484684"/>
            <a:ext cx="331788" cy="924658"/>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a:solidFill>
              <a:srgbClr val="009900"/>
            </a:solidFill>
            <a:prstDash val="sysDot"/>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 name="Rounded Rectangular Callout 32"/>
          <p:cNvSpPr/>
          <p:nvPr/>
        </p:nvSpPr>
        <p:spPr>
          <a:xfrm>
            <a:off x="4043200" y="960135"/>
            <a:ext cx="2492375" cy="777875"/>
          </a:xfrm>
          <a:prstGeom prst="wedgeRoundRectCallout">
            <a:avLst>
              <a:gd name="adj1" fmla="val -86977"/>
              <a:gd name="adj2" fmla="val 81855"/>
              <a:gd name="adj3" fmla="val 16667"/>
            </a:avLst>
          </a:prstGeom>
          <a:ln/>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sz="1400" dirty="0">
                <a:solidFill>
                  <a:srgbClr val="000000"/>
                </a:solidFill>
                <a:latin typeface="+mj-lt"/>
              </a:rPr>
              <a:t>At the new nominal for X</a:t>
            </a:r>
            <a:r>
              <a:rPr lang="en-GB" sz="1400" baseline="-25000" dirty="0">
                <a:solidFill>
                  <a:srgbClr val="000000"/>
                </a:solidFill>
                <a:latin typeface="+mj-lt"/>
              </a:rPr>
              <a:t>1</a:t>
            </a:r>
            <a:r>
              <a:rPr lang="en-GB" sz="1400" dirty="0">
                <a:solidFill>
                  <a:srgbClr val="000000"/>
                </a:solidFill>
                <a:latin typeface="+mj-lt"/>
              </a:rPr>
              <a:t> </a:t>
            </a:r>
            <a:r>
              <a:rPr lang="en-GB" sz="1400" dirty="0" smtClean="0">
                <a:solidFill>
                  <a:srgbClr val="000000"/>
                </a:solidFill>
                <a:latin typeface="+mj-lt"/>
              </a:rPr>
              <a:t>- Y </a:t>
            </a:r>
            <a:r>
              <a:rPr lang="en-GB" sz="1400" dirty="0">
                <a:solidFill>
                  <a:srgbClr val="000000"/>
                </a:solidFill>
                <a:latin typeface="+mj-lt"/>
              </a:rPr>
              <a:t>is insensitive </a:t>
            </a:r>
            <a:r>
              <a:rPr lang="en-GB" sz="1400" dirty="0" smtClean="0">
                <a:solidFill>
                  <a:srgbClr val="000000"/>
                </a:solidFill>
                <a:latin typeface="+mj-lt"/>
              </a:rPr>
              <a:t>but </a:t>
            </a:r>
            <a:r>
              <a:rPr lang="en-GB" sz="1400" dirty="0">
                <a:solidFill>
                  <a:srgbClr val="000000"/>
                </a:solidFill>
                <a:latin typeface="+mj-lt"/>
              </a:rPr>
              <a:t>off target.</a:t>
            </a:r>
          </a:p>
        </p:txBody>
      </p:sp>
      <p:sp>
        <p:nvSpPr>
          <p:cNvPr id="34" name="Rounded Rectangular Callout 33"/>
          <p:cNvSpPr/>
          <p:nvPr/>
        </p:nvSpPr>
        <p:spPr>
          <a:xfrm>
            <a:off x="0" y="1741063"/>
            <a:ext cx="1657431" cy="2983337"/>
          </a:xfrm>
          <a:prstGeom prst="wedgeRoundRectCallout">
            <a:avLst>
              <a:gd name="adj1" fmla="val 70778"/>
              <a:gd name="adj2" fmla="val -13778"/>
              <a:gd name="adj3" fmla="val 16667"/>
            </a:avLst>
          </a:prstGeom>
          <a:ln/>
        </p:spPr>
        <p:style>
          <a:lnRef idx="0">
            <a:schemeClr val="accent1"/>
          </a:lnRef>
          <a:fillRef idx="3">
            <a:schemeClr val="accent1"/>
          </a:fillRef>
          <a:effectRef idx="3">
            <a:schemeClr val="accent1"/>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en-GB" sz="1400" dirty="0" smtClean="0">
                <a:solidFill>
                  <a:schemeClr val="bg1"/>
                </a:solidFill>
                <a:latin typeface="+mj-lt"/>
              </a:rPr>
              <a:t>Change mean of another design </a:t>
            </a:r>
            <a:r>
              <a:rPr lang="ja-JP" altLang="en-GB" sz="1400" dirty="0" smtClean="0">
                <a:solidFill>
                  <a:schemeClr val="bg1"/>
                </a:solidFill>
                <a:latin typeface="+mj-lt"/>
              </a:rPr>
              <a:t>‘</a:t>
            </a:r>
            <a:r>
              <a:rPr lang="en-GB" sz="1400" dirty="0" smtClean="0">
                <a:solidFill>
                  <a:schemeClr val="bg1"/>
                </a:solidFill>
                <a:latin typeface="+mj-lt"/>
              </a:rPr>
              <a:t>Control</a:t>
            </a:r>
            <a:r>
              <a:rPr lang="ja-JP" altLang="en-GB" sz="1400" dirty="0" smtClean="0">
                <a:solidFill>
                  <a:schemeClr val="bg1"/>
                </a:solidFill>
                <a:latin typeface="+mj-lt"/>
              </a:rPr>
              <a:t>’</a:t>
            </a:r>
            <a:r>
              <a:rPr lang="en-GB" sz="1400" dirty="0" smtClean="0">
                <a:solidFill>
                  <a:schemeClr val="bg1"/>
                </a:solidFill>
                <a:latin typeface="+mj-lt"/>
              </a:rPr>
              <a:t> parameter X</a:t>
            </a:r>
            <a:r>
              <a:rPr lang="en-GB" sz="1400" baseline="-25000" dirty="0" smtClean="0">
                <a:solidFill>
                  <a:schemeClr val="bg1"/>
                </a:solidFill>
                <a:latin typeface="+mj-lt"/>
              </a:rPr>
              <a:t>2</a:t>
            </a:r>
            <a:r>
              <a:rPr lang="en-GB" sz="1400" dirty="0" smtClean="0">
                <a:solidFill>
                  <a:schemeClr val="bg1"/>
                </a:solidFill>
                <a:latin typeface="+mj-lt"/>
              </a:rPr>
              <a:t> which has a relationship with Y such that it can bring Y back on target without affecting variance of Y.  </a:t>
            </a:r>
            <a:endParaRPr lang="en-US" sz="1400" dirty="0" smtClean="0">
              <a:solidFill>
                <a:schemeClr val="bg1"/>
              </a:solidFill>
              <a:latin typeface="+mj-lt"/>
            </a:endParaRPr>
          </a:p>
        </p:txBody>
      </p:sp>
    </p:spTree>
    <p:extLst>
      <p:ext uri="{BB962C8B-B14F-4D97-AF65-F5344CB8AC3E}">
        <p14:creationId xmlns:p14="http://schemas.microsoft.com/office/powerpoint/2010/main" val="17532623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500"/>
                                        <p:tgtEl>
                                          <p:spTgt spid="2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right)">
                                      <p:cBhvr>
                                        <p:cTn id="27" dur="500"/>
                                        <p:tgtEl>
                                          <p:spTgt spid="24"/>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right)">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up)">
                                      <p:cBhvr>
                                        <p:cTn id="35" dur="500"/>
                                        <p:tgtEl>
                                          <p:spTgt spid="26"/>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up)">
                                      <p:cBhvr>
                                        <p:cTn id="54" dur="500"/>
                                        <p:tgtEl>
                                          <p:spTgt spid="29"/>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up)">
                                      <p:cBhvr>
                                        <p:cTn id="57" dur="5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up)">
                                      <p:cBhvr>
                                        <p:cTn id="6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Example:  The Intelligent Washing Machine</a:t>
            </a:r>
            <a:endParaRPr lang="en-US" dirty="0"/>
          </a:p>
        </p:txBody>
      </p:sp>
      <p:pic>
        <p:nvPicPr>
          <p:cNvPr id="4" name="Picture 3" descr="IW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444" y="2008191"/>
            <a:ext cx="2684585" cy="3894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a:spLocks noChangeArrowheads="1"/>
          </p:cNvSpPr>
          <p:nvPr/>
        </p:nvSpPr>
        <p:spPr bwMode="auto">
          <a:xfrm>
            <a:off x="3677775" y="1223447"/>
            <a:ext cx="5444119" cy="338554"/>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2"/>
          </a:lnRef>
          <a:fillRef idx="2">
            <a:schemeClr val="accent2"/>
          </a:fillRef>
          <a:effectRef idx="1">
            <a:schemeClr val="accent2"/>
          </a:effectRef>
          <a:fontRef idx="minor">
            <a:schemeClr val="dk1"/>
          </a:fontRef>
        </p:style>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00" b="1">
                <a:latin typeface="+mn-lt"/>
              </a:rPr>
              <a:t>Start by finding out what the customer wants</a:t>
            </a:r>
          </a:p>
        </p:txBody>
      </p:sp>
      <p:sp>
        <p:nvSpPr>
          <p:cNvPr id="6" name="Rectangle 3"/>
          <p:cNvSpPr txBox="1">
            <a:spLocks noChangeArrowheads="1"/>
          </p:cNvSpPr>
          <p:nvPr/>
        </p:nvSpPr>
        <p:spPr bwMode="auto">
          <a:xfrm>
            <a:off x="3984383" y="1817688"/>
            <a:ext cx="4508988" cy="4241800"/>
          </a:xfrm>
          <a:prstGeom prst="rect">
            <a:avLst/>
          </a:prstGeom>
          <a:noFill/>
          <a:ln w="9525">
            <a:noFill/>
            <a:miter lim="800000"/>
            <a:headEnd/>
            <a:tailEnd/>
          </a:ln>
        </p:spPr>
        <p:txBody>
          <a:bodyPr lIns="92075" tIns="46038" rIns="92075" bIns="46038"/>
          <a:lstStyle/>
          <a:p>
            <a:pPr marL="11113" indent="-11113">
              <a:spcBef>
                <a:spcPct val="20000"/>
              </a:spcBef>
              <a:buClr>
                <a:schemeClr val="accent2"/>
              </a:buClr>
              <a:buSzPct val="145000"/>
              <a:buFont typeface="Symbol" pitchFamily="18" charset="2"/>
              <a:buNone/>
              <a:defRPr/>
            </a:pPr>
            <a:r>
              <a:rPr lang="en-GB" sz="2000" kern="0" dirty="0">
                <a:latin typeface="+mn-lt"/>
                <a:ea typeface="+mn-ea"/>
                <a:cs typeface="+mn-cs"/>
              </a:rPr>
              <a:t>Customer satisfaction is affected by:</a:t>
            </a:r>
          </a:p>
          <a:p>
            <a:pPr marL="549275" lvl="1" indent="-536575" eaLnBrk="0" hangingPunct="0">
              <a:spcBef>
                <a:spcPct val="15000"/>
              </a:spcBef>
              <a:buClr>
                <a:schemeClr val="tx1"/>
              </a:buClr>
              <a:buSzPct val="95000"/>
              <a:buFontTx/>
              <a:buChar char="–"/>
              <a:defRPr/>
            </a:pPr>
            <a:r>
              <a:rPr lang="en-GB" b="1" kern="0" dirty="0">
                <a:latin typeface="+mn-lt"/>
                <a:ea typeface="+mn-ea"/>
                <a:cs typeface="+mn-cs"/>
              </a:rPr>
              <a:t>Attractive and distinctive </a:t>
            </a:r>
          </a:p>
          <a:p>
            <a:pPr marL="549275" lvl="1" indent="-536575" eaLnBrk="0" hangingPunct="0">
              <a:spcBef>
                <a:spcPct val="15000"/>
              </a:spcBef>
              <a:buClr>
                <a:schemeClr val="tx1"/>
              </a:buClr>
              <a:buSzPct val="95000"/>
              <a:buFontTx/>
              <a:buChar char="–"/>
              <a:defRPr/>
            </a:pPr>
            <a:r>
              <a:rPr lang="en-GB" b="1" kern="0" dirty="0">
                <a:latin typeface="+mn-lt"/>
                <a:ea typeface="+mn-ea"/>
                <a:cs typeface="+mn-cs"/>
              </a:rPr>
              <a:t>Cost of purchase</a:t>
            </a:r>
          </a:p>
          <a:p>
            <a:pPr marL="549275" lvl="1" indent="-536575" eaLnBrk="0" hangingPunct="0">
              <a:spcBef>
                <a:spcPct val="15000"/>
              </a:spcBef>
              <a:buClr>
                <a:schemeClr val="tx1"/>
              </a:buClr>
              <a:buSzPct val="95000"/>
              <a:buFontTx/>
              <a:buChar char="–"/>
              <a:defRPr/>
            </a:pPr>
            <a:r>
              <a:rPr lang="en-GB" b="1" kern="0" dirty="0" smtClean="0">
                <a:latin typeface="+mn-lt"/>
                <a:ea typeface="+mn-ea"/>
                <a:cs typeface="+mn-cs"/>
              </a:rPr>
              <a:t>Running costs</a:t>
            </a:r>
            <a:endParaRPr lang="en-GB" b="1" kern="0" dirty="0">
              <a:latin typeface="+mn-lt"/>
              <a:ea typeface="+mn-ea"/>
              <a:cs typeface="+mn-cs"/>
            </a:endParaRPr>
          </a:p>
          <a:p>
            <a:pPr marL="549275" lvl="1" indent="-536575" eaLnBrk="0" hangingPunct="0">
              <a:spcBef>
                <a:spcPct val="15000"/>
              </a:spcBef>
              <a:buClr>
                <a:schemeClr val="tx1"/>
              </a:buClr>
              <a:buSzPct val="95000"/>
              <a:buFontTx/>
              <a:buChar char="–"/>
              <a:defRPr/>
            </a:pPr>
            <a:r>
              <a:rPr lang="en-GB" kern="0" dirty="0">
                <a:solidFill>
                  <a:srgbClr val="FF0000"/>
                </a:solidFill>
                <a:latin typeface="+mn-lt"/>
                <a:ea typeface="+mn-ea"/>
                <a:cs typeface="+mn-cs"/>
              </a:rPr>
              <a:t>Washing performance</a:t>
            </a:r>
          </a:p>
          <a:p>
            <a:pPr marL="549275" lvl="1" indent="-536575" eaLnBrk="0" hangingPunct="0">
              <a:spcBef>
                <a:spcPct val="15000"/>
              </a:spcBef>
              <a:buClr>
                <a:schemeClr val="tx1"/>
              </a:buClr>
              <a:buSzPct val="95000"/>
              <a:buFontTx/>
              <a:buChar char="–"/>
              <a:defRPr/>
            </a:pPr>
            <a:r>
              <a:rPr lang="en-GB" b="1" kern="0" dirty="0">
                <a:latin typeface="+mn-lt"/>
                <a:ea typeface="+mn-ea"/>
                <a:cs typeface="+mn-cs"/>
              </a:rPr>
              <a:t>Dry performance</a:t>
            </a:r>
          </a:p>
          <a:p>
            <a:pPr marL="549275" lvl="1" indent="-536575" eaLnBrk="0" hangingPunct="0">
              <a:spcBef>
                <a:spcPct val="15000"/>
              </a:spcBef>
              <a:buClr>
                <a:schemeClr val="tx1"/>
              </a:buClr>
              <a:buSzPct val="95000"/>
              <a:buFontTx/>
              <a:buChar char="–"/>
              <a:defRPr/>
            </a:pPr>
            <a:r>
              <a:rPr lang="en-GB" b="1" kern="0" dirty="0">
                <a:latin typeface="+mn-lt"/>
                <a:ea typeface="+mn-ea"/>
                <a:cs typeface="+mn-cs"/>
              </a:rPr>
              <a:t>Reliability/Durability</a:t>
            </a:r>
          </a:p>
          <a:p>
            <a:pPr marL="549275" lvl="1" indent="-536575" eaLnBrk="0" hangingPunct="0">
              <a:spcBef>
                <a:spcPct val="15000"/>
              </a:spcBef>
              <a:buClr>
                <a:schemeClr val="tx1"/>
              </a:buClr>
              <a:buSzPct val="95000"/>
              <a:buFontTx/>
              <a:buChar char="–"/>
              <a:defRPr/>
            </a:pPr>
            <a:r>
              <a:rPr lang="en-GB" b="1" kern="0" dirty="0">
                <a:latin typeface="+mn-lt"/>
                <a:ea typeface="+mn-ea"/>
                <a:cs typeface="+mn-cs"/>
              </a:rPr>
              <a:t>Ease of use </a:t>
            </a:r>
          </a:p>
          <a:p>
            <a:pPr marL="549275" lvl="1" indent="-536575" eaLnBrk="0" hangingPunct="0">
              <a:spcBef>
                <a:spcPct val="15000"/>
              </a:spcBef>
              <a:buClr>
                <a:schemeClr val="tx1"/>
              </a:buClr>
              <a:buSzPct val="95000"/>
              <a:buFontTx/>
              <a:buChar char="–"/>
              <a:defRPr/>
            </a:pPr>
            <a:r>
              <a:rPr lang="en-GB" b="1" kern="0" dirty="0">
                <a:latin typeface="+mn-lt"/>
                <a:ea typeface="+mn-ea"/>
                <a:cs typeface="+mn-cs"/>
              </a:rPr>
              <a:t>Access Ergonomics</a:t>
            </a:r>
          </a:p>
          <a:p>
            <a:pPr marL="549275" lvl="1" indent="-536575" eaLnBrk="0" hangingPunct="0">
              <a:spcBef>
                <a:spcPct val="15000"/>
              </a:spcBef>
              <a:buClr>
                <a:schemeClr val="tx1"/>
              </a:buClr>
              <a:buSzPct val="95000"/>
              <a:buFontTx/>
              <a:buChar char="–"/>
              <a:defRPr/>
            </a:pPr>
            <a:r>
              <a:rPr lang="en-GB" b="1" kern="0" dirty="0">
                <a:latin typeface="+mn-lt"/>
                <a:ea typeface="+mn-ea"/>
                <a:cs typeface="+mn-cs"/>
              </a:rPr>
              <a:t>Easy to maintain</a:t>
            </a:r>
          </a:p>
          <a:p>
            <a:pPr marL="549275" lvl="1" indent="-536575" eaLnBrk="0" hangingPunct="0">
              <a:spcBef>
                <a:spcPct val="15000"/>
              </a:spcBef>
              <a:buClr>
                <a:schemeClr val="tx1"/>
              </a:buClr>
              <a:buSzPct val="95000"/>
              <a:buFontTx/>
              <a:buChar char="–"/>
              <a:defRPr/>
            </a:pPr>
            <a:r>
              <a:rPr lang="en-GB" b="1" kern="0" dirty="0">
                <a:latin typeface="+mn-lt"/>
                <a:ea typeface="+mn-ea"/>
                <a:cs typeface="+mn-cs"/>
              </a:rPr>
              <a:t>Safety</a:t>
            </a:r>
          </a:p>
        </p:txBody>
      </p:sp>
    </p:spTree>
    <p:extLst>
      <p:ext uri="{BB962C8B-B14F-4D97-AF65-F5344CB8AC3E}">
        <p14:creationId xmlns:p14="http://schemas.microsoft.com/office/powerpoint/2010/main" val="14570615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Need to Interpret Customer Requirements Technically</a:t>
            </a:r>
            <a:endParaRPr lang="en-US" dirty="0"/>
          </a:p>
        </p:txBody>
      </p:sp>
      <p:sp>
        <p:nvSpPr>
          <p:cNvPr id="4" name="Rectangle 4"/>
          <p:cNvSpPr>
            <a:spLocks noChangeArrowheads="1"/>
          </p:cNvSpPr>
          <p:nvPr/>
        </p:nvSpPr>
        <p:spPr bwMode="auto">
          <a:xfrm>
            <a:off x="3853963" y="1211266"/>
            <a:ext cx="533253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GB" sz="2000" b="1" i="1"/>
              <a:t>QFD 1</a:t>
            </a:r>
          </a:p>
        </p:txBody>
      </p:sp>
      <p:sp>
        <p:nvSpPr>
          <p:cNvPr id="5" name="Rectangle 5"/>
          <p:cNvSpPr>
            <a:spLocks noChangeArrowheads="1"/>
          </p:cNvSpPr>
          <p:nvPr/>
        </p:nvSpPr>
        <p:spPr bwMode="auto">
          <a:xfrm>
            <a:off x="6748097" y="2138363"/>
            <a:ext cx="228600" cy="3519264"/>
          </a:xfrm>
          <a:prstGeom prst="rect">
            <a:avLst/>
          </a:prstGeom>
          <a:gradFill rotWithShape="1">
            <a:gsLst>
              <a:gs pos="0">
                <a:srgbClr val="FFFF66">
                  <a:alpha val="37999"/>
                </a:srgbClr>
              </a:gs>
              <a:gs pos="100000">
                <a:srgbClr val="9A9A3E">
                  <a:alpha val="37999"/>
                </a:srgbClr>
              </a:gs>
            </a:gsLst>
            <a:lin ang="5400000" scaled="1"/>
          </a:gradFill>
          <a:ln w="9525">
            <a:solidFill>
              <a:schemeClr val="tx1"/>
            </a:solidFill>
            <a:miter lim="800000"/>
            <a:headEnd/>
            <a:tailEnd/>
          </a:ln>
        </p:spPr>
        <p:txBody>
          <a:bodyPr wrap="none" anchor="ctr"/>
          <a:lstStyle/>
          <a:p>
            <a:endParaRPr lang="en-US"/>
          </a:p>
        </p:txBody>
      </p:sp>
      <p:sp>
        <p:nvSpPr>
          <p:cNvPr id="6" name="Rectangle 6"/>
          <p:cNvSpPr>
            <a:spLocks noChangeArrowheads="1"/>
          </p:cNvSpPr>
          <p:nvPr/>
        </p:nvSpPr>
        <p:spPr bwMode="auto">
          <a:xfrm>
            <a:off x="5219700" y="1673228"/>
            <a:ext cx="221274" cy="1262063"/>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 name="Rectangle 7"/>
          <p:cNvSpPr>
            <a:spLocks noChangeArrowheads="1"/>
          </p:cNvSpPr>
          <p:nvPr/>
        </p:nvSpPr>
        <p:spPr bwMode="auto">
          <a:xfrm rot="16200000">
            <a:off x="4802536" y="2163328"/>
            <a:ext cx="1064394"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b="1">
                <a:solidFill>
                  <a:srgbClr val="010000"/>
                </a:solidFill>
              </a:rPr>
              <a:t>Customer Importance</a:t>
            </a:r>
            <a:endParaRPr lang="en-US" sz="1400"/>
          </a:p>
        </p:txBody>
      </p:sp>
      <p:sp>
        <p:nvSpPr>
          <p:cNvPr id="8" name="Rectangle 8"/>
          <p:cNvSpPr>
            <a:spLocks noChangeArrowheads="1"/>
          </p:cNvSpPr>
          <p:nvPr/>
        </p:nvSpPr>
        <p:spPr bwMode="auto">
          <a:xfrm>
            <a:off x="5219700" y="1673228"/>
            <a:ext cx="221274" cy="1262063"/>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 name="Rectangle 9"/>
          <p:cNvSpPr>
            <a:spLocks noChangeArrowheads="1"/>
          </p:cNvSpPr>
          <p:nvPr/>
        </p:nvSpPr>
        <p:spPr bwMode="auto">
          <a:xfrm>
            <a:off x="5440975" y="1673226"/>
            <a:ext cx="3519854" cy="157163"/>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 name="Rectangle 10"/>
          <p:cNvSpPr>
            <a:spLocks noChangeArrowheads="1"/>
          </p:cNvSpPr>
          <p:nvPr/>
        </p:nvSpPr>
        <p:spPr bwMode="auto">
          <a:xfrm>
            <a:off x="6547340" y="1700215"/>
            <a:ext cx="1424969"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b="1">
                <a:solidFill>
                  <a:srgbClr val="010000"/>
                </a:solidFill>
              </a:rPr>
              <a:t>IWM  Functions and Features</a:t>
            </a:r>
            <a:endParaRPr lang="en-US" sz="1400"/>
          </a:p>
        </p:txBody>
      </p:sp>
      <p:sp>
        <p:nvSpPr>
          <p:cNvPr id="11" name="Rectangle 11"/>
          <p:cNvSpPr>
            <a:spLocks noChangeArrowheads="1"/>
          </p:cNvSpPr>
          <p:nvPr/>
        </p:nvSpPr>
        <p:spPr bwMode="auto">
          <a:xfrm>
            <a:off x="5440975" y="1830388"/>
            <a:ext cx="3519854" cy="158750"/>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 name="Rectangle 12"/>
          <p:cNvSpPr>
            <a:spLocks noChangeArrowheads="1"/>
          </p:cNvSpPr>
          <p:nvPr/>
        </p:nvSpPr>
        <p:spPr bwMode="auto">
          <a:xfrm>
            <a:off x="7195039" y="1857378"/>
            <a:ext cx="0"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 </a:t>
            </a:r>
            <a:endParaRPr lang="en-US" sz="1400"/>
          </a:p>
        </p:txBody>
      </p:sp>
      <p:sp>
        <p:nvSpPr>
          <p:cNvPr id="13" name="Rectangle 13"/>
          <p:cNvSpPr>
            <a:spLocks noChangeArrowheads="1"/>
          </p:cNvSpPr>
          <p:nvPr/>
        </p:nvSpPr>
        <p:spPr bwMode="auto">
          <a:xfrm>
            <a:off x="5440975" y="1989138"/>
            <a:ext cx="439615" cy="157162"/>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14"/>
          <p:cNvSpPr>
            <a:spLocks noChangeArrowheads="1"/>
          </p:cNvSpPr>
          <p:nvPr/>
        </p:nvSpPr>
        <p:spPr bwMode="auto">
          <a:xfrm>
            <a:off x="5473213" y="2035178"/>
            <a:ext cx="328841"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Wash Sensing</a:t>
            </a:r>
            <a:endParaRPr lang="en-US" sz="1400"/>
          </a:p>
        </p:txBody>
      </p:sp>
      <p:sp>
        <p:nvSpPr>
          <p:cNvPr id="15" name="Rectangle 15"/>
          <p:cNvSpPr>
            <a:spLocks noChangeArrowheads="1"/>
          </p:cNvSpPr>
          <p:nvPr/>
        </p:nvSpPr>
        <p:spPr bwMode="auto">
          <a:xfrm>
            <a:off x="5440975" y="2146300"/>
            <a:ext cx="218342" cy="78898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6" name="Rectangle 16"/>
          <p:cNvSpPr>
            <a:spLocks noChangeArrowheads="1"/>
          </p:cNvSpPr>
          <p:nvPr/>
        </p:nvSpPr>
        <p:spPr bwMode="auto">
          <a:xfrm rot="16200000">
            <a:off x="5159299" y="2521618"/>
            <a:ext cx="765572"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600">
                <a:solidFill>
                  <a:srgbClr val="010000"/>
                </a:solidFill>
              </a:rPr>
              <a:t> Detect Load Make Up</a:t>
            </a:r>
            <a:endParaRPr lang="en-US" sz="1400"/>
          </a:p>
        </p:txBody>
      </p:sp>
      <p:sp>
        <p:nvSpPr>
          <p:cNvPr id="17" name="Rectangle 17"/>
          <p:cNvSpPr>
            <a:spLocks noChangeArrowheads="1"/>
          </p:cNvSpPr>
          <p:nvPr/>
        </p:nvSpPr>
        <p:spPr bwMode="auto">
          <a:xfrm>
            <a:off x="5659316" y="2146300"/>
            <a:ext cx="221274" cy="78898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 name="Rectangle 18"/>
          <p:cNvSpPr>
            <a:spLocks noChangeArrowheads="1"/>
          </p:cNvSpPr>
          <p:nvPr/>
        </p:nvSpPr>
        <p:spPr bwMode="auto">
          <a:xfrm rot="16200000">
            <a:off x="5490649" y="2454943"/>
            <a:ext cx="461890"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600">
                <a:solidFill>
                  <a:srgbClr val="010000"/>
                </a:solidFill>
              </a:rPr>
              <a:t>Measure H20 </a:t>
            </a:r>
            <a:endParaRPr lang="en-US" sz="1400"/>
          </a:p>
        </p:txBody>
      </p:sp>
      <p:sp>
        <p:nvSpPr>
          <p:cNvPr id="19" name="Rectangle 19"/>
          <p:cNvSpPr>
            <a:spLocks noChangeArrowheads="1"/>
          </p:cNvSpPr>
          <p:nvPr/>
        </p:nvSpPr>
        <p:spPr bwMode="auto">
          <a:xfrm rot="16200000">
            <a:off x="5657460" y="2473993"/>
            <a:ext cx="333425"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600">
                <a:solidFill>
                  <a:srgbClr val="010000"/>
                </a:solidFill>
              </a:rPr>
              <a:t>Hardness</a:t>
            </a:r>
            <a:endParaRPr lang="en-US" sz="1400"/>
          </a:p>
        </p:txBody>
      </p:sp>
      <p:sp>
        <p:nvSpPr>
          <p:cNvPr id="20" name="Rectangle 20"/>
          <p:cNvSpPr>
            <a:spLocks noChangeArrowheads="1"/>
          </p:cNvSpPr>
          <p:nvPr/>
        </p:nvSpPr>
        <p:spPr bwMode="auto">
          <a:xfrm>
            <a:off x="5880590" y="1989138"/>
            <a:ext cx="659423" cy="157162"/>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1" name="Rectangle 21"/>
          <p:cNvSpPr>
            <a:spLocks noChangeArrowheads="1"/>
          </p:cNvSpPr>
          <p:nvPr/>
        </p:nvSpPr>
        <p:spPr bwMode="auto">
          <a:xfrm>
            <a:off x="5928948" y="2016125"/>
            <a:ext cx="564257" cy="1077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700">
                <a:solidFill>
                  <a:srgbClr val="010000"/>
                </a:solidFill>
              </a:rPr>
              <a:t>Load Machine</a:t>
            </a:r>
            <a:endParaRPr lang="en-US" sz="1400"/>
          </a:p>
        </p:txBody>
      </p:sp>
      <p:sp>
        <p:nvSpPr>
          <p:cNvPr id="22" name="Rectangle 22"/>
          <p:cNvSpPr>
            <a:spLocks noChangeArrowheads="1"/>
          </p:cNvSpPr>
          <p:nvPr/>
        </p:nvSpPr>
        <p:spPr bwMode="auto">
          <a:xfrm>
            <a:off x="5880589" y="2146300"/>
            <a:ext cx="218342" cy="78898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3" name="Rectangle 23"/>
          <p:cNvSpPr>
            <a:spLocks noChangeArrowheads="1"/>
          </p:cNvSpPr>
          <p:nvPr/>
        </p:nvSpPr>
        <p:spPr bwMode="auto">
          <a:xfrm rot="16200000">
            <a:off x="5622173" y="2492734"/>
            <a:ext cx="746899"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Load Dirty Items</a:t>
            </a:r>
            <a:endParaRPr lang="en-US" sz="1400"/>
          </a:p>
        </p:txBody>
      </p:sp>
      <p:sp>
        <p:nvSpPr>
          <p:cNvPr id="24" name="Rectangle 24"/>
          <p:cNvSpPr>
            <a:spLocks noChangeArrowheads="1"/>
          </p:cNvSpPr>
          <p:nvPr/>
        </p:nvSpPr>
        <p:spPr bwMode="auto">
          <a:xfrm>
            <a:off x="6098931" y="2146300"/>
            <a:ext cx="222738" cy="78898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 name="Rectangle 25"/>
          <p:cNvSpPr>
            <a:spLocks noChangeArrowheads="1"/>
          </p:cNvSpPr>
          <p:nvPr/>
        </p:nvSpPr>
        <p:spPr bwMode="auto">
          <a:xfrm rot="16200000">
            <a:off x="6051410" y="2433997"/>
            <a:ext cx="325109"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Unload</a:t>
            </a:r>
            <a:endParaRPr lang="en-US" sz="1400"/>
          </a:p>
        </p:txBody>
      </p:sp>
      <p:sp>
        <p:nvSpPr>
          <p:cNvPr id="26" name="Rectangle 26"/>
          <p:cNvSpPr>
            <a:spLocks noChangeArrowheads="1"/>
          </p:cNvSpPr>
          <p:nvPr/>
        </p:nvSpPr>
        <p:spPr bwMode="auto">
          <a:xfrm>
            <a:off x="6321669" y="2146300"/>
            <a:ext cx="218343" cy="78898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 name="Rectangle 27"/>
          <p:cNvSpPr>
            <a:spLocks noChangeArrowheads="1"/>
          </p:cNvSpPr>
          <p:nvPr/>
        </p:nvSpPr>
        <p:spPr bwMode="auto">
          <a:xfrm rot="16200000">
            <a:off x="6046671" y="2457324"/>
            <a:ext cx="756617"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600">
                <a:solidFill>
                  <a:srgbClr val="010000"/>
                </a:solidFill>
              </a:rPr>
              <a:t>Load Cleaning Agents</a:t>
            </a:r>
            <a:endParaRPr lang="en-US" sz="1400"/>
          </a:p>
        </p:txBody>
      </p:sp>
      <p:sp>
        <p:nvSpPr>
          <p:cNvPr id="28" name="Rectangle 28"/>
          <p:cNvSpPr>
            <a:spLocks noChangeArrowheads="1"/>
          </p:cNvSpPr>
          <p:nvPr/>
        </p:nvSpPr>
        <p:spPr bwMode="auto">
          <a:xfrm>
            <a:off x="6540012" y="1989138"/>
            <a:ext cx="660888" cy="157162"/>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9" name="Rectangle 29"/>
          <p:cNvSpPr>
            <a:spLocks noChangeArrowheads="1"/>
          </p:cNvSpPr>
          <p:nvPr/>
        </p:nvSpPr>
        <p:spPr bwMode="auto">
          <a:xfrm>
            <a:off x="6608885" y="2020890"/>
            <a:ext cx="501790"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600">
                <a:solidFill>
                  <a:srgbClr val="010000"/>
                </a:solidFill>
              </a:rPr>
              <a:t>Manage Water</a:t>
            </a:r>
            <a:endParaRPr lang="en-US" sz="1400"/>
          </a:p>
        </p:txBody>
      </p:sp>
      <p:sp>
        <p:nvSpPr>
          <p:cNvPr id="30" name="Rectangle 30"/>
          <p:cNvSpPr>
            <a:spLocks noChangeArrowheads="1"/>
          </p:cNvSpPr>
          <p:nvPr/>
        </p:nvSpPr>
        <p:spPr bwMode="auto">
          <a:xfrm>
            <a:off x="6540012" y="2146300"/>
            <a:ext cx="219808" cy="78898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 name="Rectangle 31"/>
          <p:cNvSpPr>
            <a:spLocks noChangeArrowheads="1"/>
          </p:cNvSpPr>
          <p:nvPr/>
        </p:nvSpPr>
        <p:spPr bwMode="auto">
          <a:xfrm rot="16200000">
            <a:off x="6439236" y="2441934"/>
            <a:ext cx="43601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Fill Water</a:t>
            </a:r>
            <a:endParaRPr lang="en-US" sz="1400"/>
          </a:p>
        </p:txBody>
      </p:sp>
      <p:sp>
        <p:nvSpPr>
          <p:cNvPr id="32" name="Rectangle 32"/>
          <p:cNvSpPr>
            <a:spLocks noChangeArrowheads="1"/>
          </p:cNvSpPr>
          <p:nvPr/>
        </p:nvSpPr>
        <p:spPr bwMode="auto">
          <a:xfrm rot="16200000">
            <a:off x="6442021" y="2432895"/>
            <a:ext cx="831959"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900" b="1" dirty="0">
                <a:solidFill>
                  <a:srgbClr val="FF0000"/>
                </a:solidFill>
              </a:rPr>
              <a:t>Drain</a:t>
            </a:r>
            <a:r>
              <a:rPr lang="en-US" sz="1000" b="1" dirty="0">
                <a:solidFill>
                  <a:srgbClr val="FF0000"/>
                </a:solidFill>
              </a:rPr>
              <a:t> Water</a:t>
            </a:r>
            <a:endParaRPr lang="en-US" b="1" dirty="0">
              <a:solidFill>
                <a:srgbClr val="FF0000"/>
              </a:solidFill>
            </a:endParaRPr>
          </a:p>
        </p:txBody>
      </p:sp>
      <p:sp>
        <p:nvSpPr>
          <p:cNvPr id="33" name="Rectangle 33"/>
          <p:cNvSpPr>
            <a:spLocks noChangeArrowheads="1"/>
          </p:cNvSpPr>
          <p:nvPr/>
        </p:nvSpPr>
        <p:spPr bwMode="auto">
          <a:xfrm>
            <a:off x="6982559" y="2146300"/>
            <a:ext cx="218342" cy="78898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4" name="Rectangle 34"/>
          <p:cNvSpPr>
            <a:spLocks noChangeArrowheads="1"/>
          </p:cNvSpPr>
          <p:nvPr/>
        </p:nvSpPr>
        <p:spPr bwMode="auto">
          <a:xfrm rot="16200000">
            <a:off x="6768005" y="2458912"/>
            <a:ext cx="634263"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600">
                <a:solidFill>
                  <a:srgbClr val="010000"/>
                </a:solidFill>
              </a:rPr>
              <a:t>Remove XS Water</a:t>
            </a:r>
            <a:endParaRPr lang="en-US" sz="1400"/>
          </a:p>
        </p:txBody>
      </p:sp>
      <p:sp>
        <p:nvSpPr>
          <p:cNvPr id="35" name="Rectangle 35"/>
          <p:cNvSpPr>
            <a:spLocks noChangeArrowheads="1"/>
          </p:cNvSpPr>
          <p:nvPr/>
        </p:nvSpPr>
        <p:spPr bwMode="auto">
          <a:xfrm>
            <a:off x="7200900" y="1989138"/>
            <a:ext cx="441081" cy="157162"/>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 name="Rectangle 36"/>
          <p:cNvSpPr>
            <a:spLocks noChangeArrowheads="1"/>
          </p:cNvSpPr>
          <p:nvPr/>
        </p:nvSpPr>
        <p:spPr bwMode="auto">
          <a:xfrm>
            <a:off x="7219949" y="2020890"/>
            <a:ext cx="410532"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600">
                <a:solidFill>
                  <a:srgbClr val="010000"/>
                </a:solidFill>
              </a:rPr>
              <a:t>Clean Items</a:t>
            </a:r>
            <a:endParaRPr lang="en-US" sz="1400"/>
          </a:p>
        </p:txBody>
      </p:sp>
      <p:sp>
        <p:nvSpPr>
          <p:cNvPr id="37" name="Rectangle 37"/>
          <p:cNvSpPr>
            <a:spLocks noChangeArrowheads="1"/>
          </p:cNvSpPr>
          <p:nvPr/>
        </p:nvSpPr>
        <p:spPr bwMode="auto">
          <a:xfrm>
            <a:off x="7200900" y="2146300"/>
            <a:ext cx="221274" cy="78898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8" name="Rectangle 38"/>
          <p:cNvSpPr>
            <a:spLocks noChangeArrowheads="1"/>
          </p:cNvSpPr>
          <p:nvPr/>
        </p:nvSpPr>
        <p:spPr bwMode="auto">
          <a:xfrm rot="16200000">
            <a:off x="7185251" y="2446697"/>
            <a:ext cx="258434"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Wash</a:t>
            </a:r>
            <a:endParaRPr lang="en-US" sz="1400"/>
          </a:p>
        </p:txBody>
      </p:sp>
      <p:sp>
        <p:nvSpPr>
          <p:cNvPr id="39" name="Rectangle 39"/>
          <p:cNvSpPr>
            <a:spLocks noChangeArrowheads="1"/>
          </p:cNvSpPr>
          <p:nvPr/>
        </p:nvSpPr>
        <p:spPr bwMode="auto">
          <a:xfrm>
            <a:off x="7422175" y="2146300"/>
            <a:ext cx="219808" cy="78898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 name="Rectangle 40"/>
          <p:cNvSpPr>
            <a:spLocks noChangeArrowheads="1"/>
          </p:cNvSpPr>
          <p:nvPr/>
        </p:nvSpPr>
        <p:spPr bwMode="auto">
          <a:xfrm rot="16200000">
            <a:off x="7400357" y="2438759"/>
            <a:ext cx="269304"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Rinse</a:t>
            </a:r>
            <a:endParaRPr lang="en-US" sz="1400"/>
          </a:p>
        </p:txBody>
      </p:sp>
      <p:sp>
        <p:nvSpPr>
          <p:cNvPr id="41" name="Rectangle 41"/>
          <p:cNvSpPr>
            <a:spLocks noChangeArrowheads="1"/>
          </p:cNvSpPr>
          <p:nvPr/>
        </p:nvSpPr>
        <p:spPr bwMode="auto">
          <a:xfrm>
            <a:off x="7641981" y="1989138"/>
            <a:ext cx="439615" cy="157162"/>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 name="Rectangle 42"/>
          <p:cNvSpPr>
            <a:spLocks noChangeArrowheads="1"/>
          </p:cNvSpPr>
          <p:nvPr/>
        </p:nvSpPr>
        <p:spPr bwMode="auto">
          <a:xfrm>
            <a:off x="7716716" y="2020889"/>
            <a:ext cx="278058"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600">
                <a:solidFill>
                  <a:srgbClr val="010000"/>
                </a:solidFill>
              </a:rPr>
              <a:t>Manage </a:t>
            </a:r>
            <a:endParaRPr lang="en-US" sz="1400"/>
          </a:p>
        </p:txBody>
      </p:sp>
      <p:sp>
        <p:nvSpPr>
          <p:cNvPr id="43" name="Rectangle 43"/>
          <p:cNvSpPr>
            <a:spLocks noChangeArrowheads="1"/>
          </p:cNvSpPr>
          <p:nvPr/>
        </p:nvSpPr>
        <p:spPr bwMode="auto">
          <a:xfrm>
            <a:off x="7641982" y="2146300"/>
            <a:ext cx="219808" cy="78898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4" name="Rectangle 44"/>
          <p:cNvSpPr>
            <a:spLocks noChangeArrowheads="1"/>
          </p:cNvSpPr>
          <p:nvPr/>
        </p:nvSpPr>
        <p:spPr bwMode="auto">
          <a:xfrm rot="16200000">
            <a:off x="7464079" y="2431615"/>
            <a:ext cx="577081"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Select Cycle</a:t>
            </a:r>
            <a:endParaRPr lang="en-US" sz="1400"/>
          </a:p>
        </p:txBody>
      </p:sp>
      <p:sp>
        <p:nvSpPr>
          <p:cNvPr id="45" name="Rectangle 45"/>
          <p:cNvSpPr>
            <a:spLocks noChangeArrowheads="1"/>
          </p:cNvSpPr>
          <p:nvPr/>
        </p:nvSpPr>
        <p:spPr bwMode="auto">
          <a:xfrm>
            <a:off x="7861789" y="2146300"/>
            <a:ext cx="219808" cy="78898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6" name="Rectangle 46"/>
          <p:cNvSpPr>
            <a:spLocks noChangeArrowheads="1"/>
          </p:cNvSpPr>
          <p:nvPr/>
        </p:nvSpPr>
        <p:spPr bwMode="auto">
          <a:xfrm rot="16200000">
            <a:off x="7658971" y="2420503"/>
            <a:ext cx="62837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Control Cycle</a:t>
            </a:r>
            <a:endParaRPr lang="en-US" sz="1400"/>
          </a:p>
        </p:txBody>
      </p:sp>
      <p:sp>
        <p:nvSpPr>
          <p:cNvPr id="47" name="Rectangle 47"/>
          <p:cNvSpPr>
            <a:spLocks noChangeArrowheads="1"/>
          </p:cNvSpPr>
          <p:nvPr/>
        </p:nvSpPr>
        <p:spPr bwMode="auto">
          <a:xfrm>
            <a:off x="8081598" y="1989138"/>
            <a:ext cx="219808" cy="157162"/>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8" name="Rectangle 48"/>
          <p:cNvSpPr>
            <a:spLocks noChangeArrowheads="1"/>
          </p:cNvSpPr>
          <p:nvPr/>
        </p:nvSpPr>
        <p:spPr bwMode="auto">
          <a:xfrm>
            <a:off x="8081598" y="2146300"/>
            <a:ext cx="219808" cy="78898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9" name="Rectangle 49"/>
          <p:cNvSpPr>
            <a:spLocks noChangeArrowheads="1"/>
          </p:cNvSpPr>
          <p:nvPr/>
        </p:nvSpPr>
        <p:spPr bwMode="auto">
          <a:xfrm rot="16200000">
            <a:off x="7835178" y="2471612"/>
            <a:ext cx="705321"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600">
                <a:solidFill>
                  <a:srgbClr val="010000"/>
                </a:solidFill>
              </a:rPr>
              <a:t>Interface to Services</a:t>
            </a:r>
            <a:endParaRPr lang="en-US" sz="1400"/>
          </a:p>
        </p:txBody>
      </p:sp>
      <p:sp>
        <p:nvSpPr>
          <p:cNvPr id="50" name="Rectangle 50"/>
          <p:cNvSpPr>
            <a:spLocks noChangeArrowheads="1"/>
          </p:cNvSpPr>
          <p:nvPr/>
        </p:nvSpPr>
        <p:spPr bwMode="auto">
          <a:xfrm>
            <a:off x="8301406" y="1989138"/>
            <a:ext cx="441080" cy="157162"/>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1" name="Rectangle 51"/>
          <p:cNvSpPr>
            <a:spLocks noChangeArrowheads="1"/>
          </p:cNvSpPr>
          <p:nvPr/>
        </p:nvSpPr>
        <p:spPr bwMode="auto">
          <a:xfrm>
            <a:off x="8329247" y="2016128"/>
            <a:ext cx="410419"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 User I/O</a:t>
            </a:r>
            <a:endParaRPr lang="en-US" sz="1400"/>
          </a:p>
        </p:txBody>
      </p:sp>
      <p:sp>
        <p:nvSpPr>
          <p:cNvPr id="52" name="Rectangle 52"/>
          <p:cNvSpPr>
            <a:spLocks noChangeArrowheads="1"/>
          </p:cNvSpPr>
          <p:nvPr/>
        </p:nvSpPr>
        <p:spPr bwMode="auto">
          <a:xfrm>
            <a:off x="8301404" y="2146300"/>
            <a:ext cx="221273" cy="78898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3" name="Rectangle 53"/>
          <p:cNvSpPr>
            <a:spLocks noChangeArrowheads="1"/>
          </p:cNvSpPr>
          <p:nvPr/>
        </p:nvSpPr>
        <p:spPr bwMode="auto">
          <a:xfrm rot="16200000">
            <a:off x="8036482" y="2502808"/>
            <a:ext cx="743793" cy="1077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700">
                <a:solidFill>
                  <a:srgbClr val="010000"/>
                </a:solidFill>
              </a:rPr>
              <a:t>Receive user input</a:t>
            </a:r>
            <a:endParaRPr lang="en-US" sz="1200"/>
          </a:p>
        </p:txBody>
      </p:sp>
      <p:sp>
        <p:nvSpPr>
          <p:cNvPr id="54" name="Rectangle 54"/>
          <p:cNvSpPr>
            <a:spLocks noChangeArrowheads="1"/>
          </p:cNvSpPr>
          <p:nvPr/>
        </p:nvSpPr>
        <p:spPr bwMode="auto">
          <a:xfrm>
            <a:off x="8522677" y="2146300"/>
            <a:ext cx="219808" cy="78898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5" name="Rectangle 55"/>
          <p:cNvSpPr>
            <a:spLocks noChangeArrowheads="1"/>
          </p:cNvSpPr>
          <p:nvPr/>
        </p:nvSpPr>
        <p:spPr bwMode="auto">
          <a:xfrm rot="16200000">
            <a:off x="8365959" y="2462880"/>
            <a:ext cx="423343"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600">
                <a:solidFill>
                  <a:srgbClr val="010000"/>
                </a:solidFill>
              </a:rPr>
              <a:t>Display user </a:t>
            </a:r>
            <a:endParaRPr lang="en-US" sz="1400"/>
          </a:p>
        </p:txBody>
      </p:sp>
      <p:sp>
        <p:nvSpPr>
          <p:cNvPr id="56" name="Rectangle 56"/>
          <p:cNvSpPr>
            <a:spLocks noChangeArrowheads="1"/>
          </p:cNvSpPr>
          <p:nvPr/>
        </p:nvSpPr>
        <p:spPr bwMode="auto">
          <a:xfrm rot="16200000">
            <a:off x="8504865" y="2476374"/>
            <a:ext cx="350682"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600">
                <a:solidFill>
                  <a:srgbClr val="010000"/>
                </a:solidFill>
              </a:rPr>
              <a:t>messages</a:t>
            </a:r>
            <a:endParaRPr lang="en-US" sz="1400"/>
          </a:p>
        </p:txBody>
      </p:sp>
      <p:sp>
        <p:nvSpPr>
          <p:cNvPr id="57" name="Rectangle 57"/>
          <p:cNvSpPr>
            <a:spLocks noChangeArrowheads="1"/>
          </p:cNvSpPr>
          <p:nvPr/>
        </p:nvSpPr>
        <p:spPr bwMode="auto">
          <a:xfrm>
            <a:off x="8742485" y="1989138"/>
            <a:ext cx="218343" cy="157162"/>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8" name="Rectangle 58"/>
          <p:cNvSpPr>
            <a:spLocks noChangeArrowheads="1"/>
          </p:cNvSpPr>
          <p:nvPr/>
        </p:nvSpPr>
        <p:spPr bwMode="auto">
          <a:xfrm>
            <a:off x="8742485" y="2146300"/>
            <a:ext cx="218343" cy="78898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9" name="Rectangle 59"/>
          <p:cNvSpPr>
            <a:spLocks noChangeArrowheads="1"/>
          </p:cNvSpPr>
          <p:nvPr/>
        </p:nvSpPr>
        <p:spPr bwMode="auto">
          <a:xfrm rot="16200000">
            <a:off x="8694912" y="2435584"/>
            <a:ext cx="319348"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Casing</a:t>
            </a:r>
            <a:endParaRPr lang="en-US" sz="1400"/>
          </a:p>
        </p:txBody>
      </p:sp>
      <p:sp>
        <p:nvSpPr>
          <p:cNvPr id="60" name="Rectangle 60"/>
          <p:cNvSpPr>
            <a:spLocks noChangeArrowheads="1"/>
          </p:cNvSpPr>
          <p:nvPr/>
        </p:nvSpPr>
        <p:spPr bwMode="auto">
          <a:xfrm>
            <a:off x="5440975" y="1673228"/>
            <a:ext cx="3519854" cy="1262063"/>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1" name="Rectangle 61"/>
          <p:cNvSpPr>
            <a:spLocks noChangeArrowheads="1"/>
          </p:cNvSpPr>
          <p:nvPr/>
        </p:nvSpPr>
        <p:spPr bwMode="auto">
          <a:xfrm>
            <a:off x="3899390" y="2935291"/>
            <a:ext cx="164123" cy="2105025"/>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2" name="Rectangle 62"/>
          <p:cNvSpPr>
            <a:spLocks noChangeArrowheads="1"/>
          </p:cNvSpPr>
          <p:nvPr/>
        </p:nvSpPr>
        <p:spPr bwMode="auto">
          <a:xfrm rot="16200000">
            <a:off x="3391571" y="3839728"/>
            <a:ext cx="1191482"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b="1">
                <a:solidFill>
                  <a:srgbClr val="010000"/>
                </a:solidFill>
              </a:rPr>
              <a:t>Customer Requirements</a:t>
            </a:r>
            <a:endParaRPr lang="en-US" sz="1400"/>
          </a:p>
        </p:txBody>
      </p:sp>
      <p:sp>
        <p:nvSpPr>
          <p:cNvPr id="63" name="Rectangle 63"/>
          <p:cNvSpPr>
            <a:spLocks noChangeArrowheads="1"/>
          </p:cNvSpPr>
          <p:nvPr/>
        </p:nvSpPr>
        <p:spPr bwMode="auto">
          <a:xfrm>
            <a:off x="4063512" y="2935291"/>
            <a:ext cx="165588" cy="2105025"/>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4" name="Rectangle 64"/>
          <p:cNvSpPr>
            <a:spLocks noChangeArrowheads="1"/>
          </p:cNvSpPr>
          <p:nvPr/>
        </p:nvSpPr>
        <p:spPr bwMode="auto">
          <a:xfrm rot="16200000">
            <a:off x="3599269" y="3983395"/>
            <a:ext cx="1102866"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b="1">
                <a:solidFill>
                  <a:srgbClr val="010000"/>
                </a:solidFill>
              </a:rPr>
              <a:t>Intelligent Dishwasher</a:t>
            </a:r>
            <a:endParaRPr lang="en-US" sz="1400"/>
          </a:p>
        </p:txBody>
      </p:sp>
      <p:sp>
        <p:nvSpPr>
          <p:cNvPr id="65" name="Rectangle 65"/>
          <p:cNvSpPr>
            <a:spLocks noChangeArrowheads="1"/>
          </p:cNvSpPr>
          <p:nvPr/>
        </p:nvSpPr>
        <p:spPr bwMode="auto">
          <a:xfrm>
            <a:off x="4229101" y="2935291"/>
            <a:ext cx="165589" cy="420687"/>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6" name="Rectangle 66"/>
          <p:cNvSpPr>
            <a:spLocks noChangeArrowheads="1"/>
          </p:cNvSpPr>
          <p:nvPr/>
        </p:nvSpPr>
        <p:spPr bwMode="auto">
          <a:xfrm rot="16200000">
            <a:off x="4132808" y="3098429"/>
            <a:ext cx="336192" cy="769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500">
                <a:solidFill>
                  <a:srgbClr val="010000"/>
                </a:solidFill>
              </a:rPr>
              <a:t>Good Wash</a:t>
            </a:r>
            <a:endParaRPr lang="en-US" sz="1400"/>
          </a:p>
        </p:txBody>
      </p:sp>
      <p:sp>
        <p:nvSpPr>
          <p:cNvPr id="67" name="Rectangle 67"/>
          <p:cNvSpPr>
            <a:spLocks noChangeArrowheads="1"/>
          </p:cNvSpPr>
          <p:nvPr/>
        </p:nvSpPr>
        <p:spPr bwMode="auto">
          <a:xfrm>
            <a:off x="4394690" y="2935291"/>
            <a:ext cx="825011" cy="212725"/>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8" name="Rectangle 68"/>
          <p:cNvSpPr>
            <a:spLocks noChangeArrowheads="1"/>
          </p:cNvSpPr>
          <p:nvPr/>
        </p:nvSpPr>
        <p:spPr bwMode="auto">
          <a:xfrm>
            <a:off x="4400550" y="2987675"/>
            <a:ext cx="809842" cy="1077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700" b="1">
                <a:solidFill>
                  <a:srgbClr val="FF0000"/>
                </a:solidFill>
              </a:rPr>
              <a:t>Wash Performance</a:t>
            </a:r>
            <a:endParaRPr lang="en-US" sz="1400" b="1">
              <a:solidFill>
                <a:srgbClr val="FF0000"/>
              </a:solidFill>
            </a:endParaRPr>
          </a:p>
        </p:txBody>
      </p:sp>
      <p:sp>
        <p:nvSpPr>
          <p:cNvPr id="69" name="Rectangle 69"/>
          <p:cNvSpPr>
            <a:spLocks noChangeArrowheads="1"/>
          </p:cNvSpPr>
          <p:nvPr/>
        </p:nvSpPr>
        <p:spPr bwMode="auto">
          <a:xfrm>
            <a:off x="4394690" y="3148013"/>
            <a:ext cx="825011" cy="207962"/>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0" name="Rectangle 70"/>
          <p:cNvSpPr>
            <a:spLocks noChangeArrowheads="1"/>
          </p:cNvSpPr>
          <p:nvPr/>
        </p:nvSpPr>
        <p:spPr bwMode="auto">
          <a:xfrm>
            <a:off x="4416670" y="3198816"/>
            <a:ext cx="782265"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Dry Performance</a:t>
            </a:r>
            <a:endParaRPr lang="en-US" sz="1400"/>
          </a:p>
        </p:txBody>
      </p:sp>
      <p:sp>
        <p:nvSpPr>
          <p:cNvPr id="71" name="Rectangle 71"/>
          <p:cNvSpPr>
            <a:spLocks noChangeArrowheads="1"/>
          </p:cNvSpPr>
          <p:nvPr/>
        </p:nvSpPr>
        <p:spPr bwMode="auto">
          <a:xfrm>
            <a:off x="4229101" y="3355977"/>
            <a:ext cx="165589" cy="631825"/>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2" name="Rectangle 72"/>
          <p:cNvSpPr>
            <a:spLocks noChangeArrowheads="1"/>
          </p:cNvSpPr>
          <p:nvPr/>
        </p:nvSpPr>
        <p:spPr bwMode="auto">
          <a:xfrm rot="16200000">
            <a:off x="4031966" y="3561914"/>
            <a:ext cx="56425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Ease of Use</a:t>
            </a:r>
            <a:endParaRPr lang="en-US" sz="1400"/>
          </a:p>
        </p:txBody>
      </p:sp>
      <p:sp>
        <p:nvSpPr>
          <p:cNvPr id="73" name="Rectangle 73"/>
          <p:cNvSpPr>
            <a:spLocks noChangeArrowheads="1"/>
          </p:cNvSpPr>
          <p:nvPr/>
        </p:nvSpPr>
        <p:spPr bwMode="auto">
          <a:xfrm>
            <a:off x="4394690" y="3355975"/>
            <a:ext cx="825011" cy="21113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4" name="Rectangle 74"/>
          <p:cNvSpPr>
            <a:spLocks noChangeArrowheads="1"/>
          </p:cNvSpPr>
          <p:nvPr/>
        </p:nvSpPr>
        <p:spPr bwMode="auto">
          <a:xfrm>
            <a:off x="4538297" y="3362325"/>
            <a:ext cx="538916" cy="1077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700">
                <a:solidFill>
                  <a:srgbClr val="010000"/>
                </a:solidFill>
              </a:rPr>
              <a:t>Automation &amp; </a:t>
            </a:r>
            <a:endParaRPr lang="en-US" sz="1400"/>
          </a:p>
        </p:txBody>
      </p:sp>
      <p:sp>
        <p:nvSpPr>
          <p:cNvPr id="75" name="Rectangle 75"/>
          <p:cNvSpPr>
            <a:spLocks noChangeArrowheads="1"/>
          </p:cNvSpPr>
          <p:nvPr/>
        </p:nvSpPr>
        <p:spPr bwMode="auto">
          <a:xfrm>
            <a:off x="4573467" y="3468688"/>
            <a:ext cx="461665" cy="1077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700">
                <a:solidFill>
                  <a:srgbClr val="010000"/>
                </a:solidFill>
              </a:rPr>
              <a:t>Intelligence</a:t>
            </a:r>
            <a:endParaRPr lang="en-US" sz="1400"/>
          </a:p>
        </p:txBody>
      </p:sp>
      <p:sp>
        <p:nvSpPr>
          <p:cNvPr id="76" name="Rectangle 76"/>
          <p:cNvSpPr>
            <a:spLocks noChangeArrowheads="1"/>
          </p:cNvSpPr>
          <p:nvPr/>
        </p:nvSpPr>
        <p:spPr bwMode="auto">
          <a:xfrm>
            <a:off x="4394690" y="3567116"/>
            <a:ext cx="825011" cy="211137"/>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7" name="Rectangle 77"/>
          <p:cNvSpPr>
            <a:spLocks noChangeArrowheads="1"/>
          </p:cNvSpPr>
          <p:nvPr/>
        </p:nvSpPr>
        <p:spPr bwMode="auto">
          <a:xfrm>
            <a:off x="4573467" y="3573463"/>
            <a:ext cx="474489" cy="1077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700">
                <a:solidFill>
                  <a:srgbClr val="010000"/>
                </a:solidFill>
              </a:rPr>
              <a:t>Easy to use </a:t>
            </a:r>
            <a:endParaRPr lang="en-US" sz="1400"/>
          </a:p>
        </p:txBody>
      </p:sp>
      <p:sp>
        <p:nvSpPr>
          <p:cNvPr id="78" name="Rectangle 78"/>
          <p:cNvSpPr>
            <a:spLocks noChangeArrowheads="1"/>
          </p:cNvSpPr>
          <p:nvPr/>
        </p:nvSpPr>
        <p:spPr bwMode="auto">
          <a:xfrm>
            <a:off x="4629152" y="3678238"/>
            <a:ext cx="346249" cy="1077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700">
                <a:solidFill>
                  <a:srgbClr val="010000"/>
                </a:solidFill>
              </a:rPr>
              <a:t>Controls</a:t>
            </a:r>
            <a:endParaRPr lang="en-US" sz="1400"/>
          </a:p>
        </p:txBody>
      </p:sp>
      <p:sp>
        <p:nvSpPr>
          <p:cNvPr id="79" name="Rectangle 79"/>
          <p:cNvSpPr>
            <a:spLocks noChangeArrowheads="1"/>
          </p:cNvSpPr>
          <p:nvPr/>
        </p:nvSpPr>
        <p:spPr bwMode="auto">
          <a:xfrm>
            <a:off x="4394690" y="3778250"/>
            <a:ext cx="825011" cy="209550"/>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80" name="Rectangle 80"/>
          <p:cNvSpPr>
            <a:spLocks noChangeArrowheads="1"/>
          </p:cNvSpPr>
          <p:nvPr/>
        </p:nvSpPr>
        <p:spPr bwMode="auto">
          <a:xfrm>
            <a:off x="4654063" y="3784600"/>
            <a:ext cx="294953" cy="1077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700">
                <a:solidFill>
                  <a:srgbClr val="010000"/>
                </a:solidFill>
              </a:rPr>
              <a:t>Access </a:t>
            </a:r>
            <a:endParaRPr lang="en-US" sz="1400"/>
          </a:p>
        </p:txBody>
      </p:sp>
      <p:sp>
        <p:nvSpPr>
          <p:cNvPr id="81" name="Rectangle 81"/>
          <p:cNvSpPr>
            <a:spLocks noChangeArrowheads="1"/>
          </p:cNvSpPr>
          <p:nvPr/>
        </p:nvSpPr>
        <p:spPr bwMode="auto">
          <a:xfrm>
            <a:off x="4558812" y="3889375"/>
            <a:ext cx="474489" cy="1077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700">
                <a:solidFill>
                  <a:srgbClr val="010000"/>
                </a:solidFill>
              </a:rPr>
              <a:t>Ergonomics</a:t>
            </a:r>
            <a:endParaRPr lang="en-US" sz="1400"/>
          </a:p>
        </p:txBody>
      </p:sp>
      <p:sp>
        <p:nvSpPr>
          <p:cNvPr id="82" name="Rectangle 82"/>
          <p:cNvSpPr>
            <a:spLocks noChangeArrowheads="1"/>
          </p:cNvSpPr>
          <p:nvPr/>
        </p:nvSpPr>
        <p:spPr bwMode="auto">
          <a:xfrm>
            <a:off x="4229101" y="3987803"/>
            <a:ext cx="165589" cy="422275"/>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83" name="Rectangle 83"/>
          <p:cNvSpPr>
            <a:spLocks noChangeArrowheads="1"/>
          </p:cNvSpPr>
          <p:nvPr/>
        </p:nvSpPr>
        <p:spPr bwMode="auto">
          <a:xfrm rot="16200000">
            <a:off x="4205090" y="4104046"/>
            <a:ext cx="218008"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Cost</a:t>
            </a:r>
            <a:endParaRPr lang="en-US" sz="1400"/>
          </a:p>
        </p:txBody>
      </p:sp>
      <p:sp>
        <p:nvSpPr>
          <p:cNvPr id="84" name="Rectangle 84"/>
          <p:cNvSpPr>
            <a:spLocks noChangeArrowheads="1"/>
          </p:cNvSpPr>
          <p:nvPr/>
        </p:nvSpPr>
        <p:spPr bwMode="auto">
          <a:xfrm>
            <a:off x="4394690" y="3987800"/>
            <a:ext cx="825011" cy="209550"/>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85" name="Rectangle 85"/>
          <p:cNvSpPr>
            <a:spLocks noChangeArrowheads="1"/>
          </p:cNvSpPr>
          <p:nvPr/>
        </p:nvSpPr>
        <p:spPr bwMode="auto">
          <a:xfrm>
            <a:off x="4598379" y="4040189"/>
            <a:ext cx="43601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Purchase</a:t>
            </a:r>
            <a:endParaRPr lang="en-US" sz="1400"/>
          </a:p>
        </p:txBody>
      </p:sp>
      <p:sp>
        <p:nvSpPr>
          <p:cNvPr id="86" name="Rectangle 86"/>
          <p:cNvSpPr>
            <a:spLocks noChangeArrowheads="1"/>
          </p:cNvSpPr>
          <p:nvPr/>
        </p:nvSpPr>
        <p:spPr bwMode="auto">
          <a:xfrm>
            <a:off x="4394690" y="4197353"/>
            <a:ext cx="825011" cy="212725"/>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87" name="Rectangle 87"/>
          <p:cNvSpPr>
            <a:spLocks noChangeArrowheads="1"/>
          </p:cNvSpPr>
          <p:nvPr/>
        </p:nvSpPr>
        <p:spPr bwMode="auto">
          <a:xfrm>
            <a:off x="4629151" y="4251328"/>
            <a:ext cx="382166"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Running</a:t>
            </a:r>
            <a:endParaRPr lang="en-US" sz="1400"/>
          </a:p>
        </p:txBody>
      </p:sp>
      <p:sp>
        <p:nvSpPr>
          <p:cNvPr id="88" name="Rectangle 88"/>
          <p:cNvSpPr>
            <a:spLocks noChangeArrowheads="1"/>
          </p:cNvSpPr>
          <p:nvPr/>
        </p:nvSpPr>
        <p:spPr bwMode="auto">
          <a:xfrm>
            <a:off x="4229101" y="4410075"/>
            <a:ext cx="165589" cy="419100"/>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89" name="Rectangle 89"/>
          <p:cNvSpPr>
            <a:spLocks noChangeArrowheads="1"/>
          </p:cNvSpPr>
          <p:nvPr/>
        </p:nvSpPr>
        <p:spPr bwMode="auto">
          <a:xfrm rot="16200000">
            <a:off x="4185729" y="4508859"/>
            <a:ext cx="256731"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 Long </a:t>
            </a:r>
            <a:endParaRPr lang="en-US" sz="1400"/>
          </a:p>
        </p:txBody>
      </p:sp>
      <p:sp>
        <p:nvSpPr>
          <p:cNvPr id="90" name="Rectangle 90"/>
          <p:cNvSpPr>
            <a:spLocks noChangeArrowheads="1"/>
          </p:cNvSpPr>
          <p:nvPr/>
        </p:nvSpPr>
        <p:spPr bwMode="auto">
          <a:xfrm>
            <a:off x="4394690" y="4410078"/>
            <a:ext cx="825011" cy="207963"/>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1" name="Rectangle 91"/>
          <p:cNvSpPr>
            <a:spLocks noChangeArrowheads="1"/>
          </p:cNvSpPr>
          <p:nvPr/>
        </p:nvSpPr>
        <p:spPr bwMode="auto">
          <a:xfrm>
            <a:off x="4633548" y="4460878"/>
            <a:ext cx="37189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Reliable</a:t>
            </a:r>
            <a:endParaRPr lang="en-US" sz="1400"/>
          </a:p>
        </p:txBody>
      </p:sp>
      <p:sp>
        <p:nvSpPr>
          <p:cNvPr id="92" name="Rectangle 92"/>
          <p:cNvSpPr>
            <a:spLocks noChangeArrowheads="1"/>
          </p:cNvSpPr>
          <p:nvPr/>
        </p:nvSpPr>
        <p:spPr bwMode="auto">
          <a:xfrm>
            <a:off x="4394690" y="4618041"/>
            <a:ext cx="825011" cy="211137"/>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3" name="Rectangle 93"/>
          <p:cNvSpPr>
            <a:spLocks noChangeArrowheads="1"/>
          </p:cNvSpPr>
          <p:nvPr/>
        </p:nvSpPr>
        <p:spPr bwMode="auto">
          <a:xfrm>
            <a:off x="4450375" y="4672016"/>
            <a:ext cx="758421"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Easy to Maintain</a:t>
            </a:r>
            <a:endParaRPr lang="en-US" sz="1400"/>
          </a:p>
        </p:txBody>
      </p:sp>
      <p:sp>
        <p:nvSpPr>
          <p:cNvPr id="94" name="Rectangle 94"/>
          <p:cNvSpPr>
            <a:spLocks noChangeArrowheads="1"/>
          </p:cNvSpPr>
          <p:nvPr/>
        </p:nvSpPr>
        <p:spPr bwMode="auto">
          <a:xfrm>
            <a:off x="4229101" y="4829175"/>
            <a:ext cx="165589" cy="21113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5" name="Rectangle 95"/>
          <p:cNvSpPr>
            <a:spLocks noChangeArrowheads="1"/>
          </p:cNvSpPr>
          <p:nvPr/>
        </p:nvSpPr>
        <p:spPr bwMode="auto">
          <a:xfrm rot="16200000">
            <a:off x="4243153" y="4886507"/>
            <a:ext cx="114039"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Style</a:t>
            </a:r>
            <a:endParaRPr lang="en-US" sz="1400"/>
          </a:p>
        </p:txBody>
      </p:sp>
      <p:sp>
        <p:nvSpPr>
          <p:cNvPr id="96" name="Rectangle 96"/>
          <p:cNvSpPr>
            <a:spLocks noChangeArrowheads="1"/>
          </p:cNvSpPr>
          <p:nvPr/>
        </p:nvSpPr>
        <p:spPr bwMode="auto">
          <a:xfrm>
            <a:off x="4394690" y="4829175"/>
            <a:ext cx="825011" cy="211138"/>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7" name="Rectangle 97"/>
          <p:cNvSpPr>
            <a:spLocks noChangeArrowheads="1"/>
          </p:cNvSpPr>
          <p:nvPr/>
        </p:nvSpPr>
        <p:spPr bwMode="auto">
          <a:xfrm>
            <a:off x="4607171" y="4881566"/>
            <a:ext cx="43601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Attractive</a:t>
            </a:r>
            <a:endParaRPr lang="en-US" sz="1400"/>
          </a:p>
        </p:txBody>
      </p:sp>
      <p:sp>
        <p:nvSpPr>
          <p:cNvPr id="98" name="Rectangle 98"/>
          <p:cNvSpPr>
            <a:spLocks noChangeArrowheads="1"/>
          </p:cNvSpPr>
          <p:nvPr/>
        </p:nvSpPr>
        <p:spPr bwMode="auto">
          <a:xfrm>
            <a:off x="3899390" y="5040316"/>
            <a:ext cx="1320311" cy="631825"/>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9" name="Rectangle 99"/>
          <p:cNvSpPr>
            <a:spLocks noChangeArrowheads="1"/>
          </p:cNvSpPr>
          <p:nvPr/>
        </p:nvSpPr>
        <p:spPr bwMode="auto">
          <a:xfrm>
            <a:off x="4311163" y="5302253"/>
            <a:ext cx="512961"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b="1">
                <a:solidFill>
                  <a:srgbClr val="010000"/>
                </a:solidFill>
              </a:rPr>
              <a:t>How Much</a:t>
            </a:r>
            <a:endParaRPr lang="en-US" sz="1400"/>
          </a:p>
        </p:txBody>
      </p:sp>
      <p:sp>
        <p:nvSpPr>
          <p:cNvPr id="100" name="Rectangle 100"/>
          <p:cNvSpPr>
            <a:spLocks noChangeArrowheads="1"/>
          </p:cNvSpPr>
          <p:nvPr/>
        </p:nvSpPr>
        <p:spPr bwMode="auto">
          <a:xfrm>
            <a:off x="3899390" y="5040316"/>
            <a:ext cx="1320311" cy="631825"/>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1" name="Rectangle 101"/>
          <p:cNvSpPr>
            <a:spLocks noChangeArrowheads="1"/>
          </p:cNvSpPr>
          <p:nvPr/>
        </p:nvSpPr>
        <p:spPr bwMode="auto">
          <a:xfrm>
            <a:off x="3899390" y="5672138"/>
            <a:ext cx="1320311" cy="209550"/>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2" name="Rectangle 102"/>
          <p:cNvSpPr>
            <a:spLocks noChangeArrowheads="1"/>
          </p:cNvSpPr>
          <p:nvPr/>
        </p:nvSpPr>
        <p:spPr bwMode="auto">
          <a:xfrm>
            <a:off x="4126523" y="5729291"/>
            <a:ext cx="782265"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600" b="1">
                <a:solidFill>
                  <a:srgbClr val="010000"/>
                </a:solidFill>
              </a:rPr>
              <a:t>Weighted Importance</a:t>
            </a:r>
            <a:endParaRPr lang="en-US" sz="1400"/>
          </a:p>
        </p:txBody>
      </p:sp>
      <p:sp>
        <p:nvSpPr>
          <p:cNvPr id="103" name="Rectangle 103"/>
          <p:cNvSpPr>
            <a:spLocks noChangeArrowheads="1"/>
          </p:cNvSpPr>
          <p:nvPr/>
        </p:nvSpPr>
        <p:spPr bwMode="auto">
          <a:xfrm>
            <a:off x="3899390" y="5672138"/>
            <a:ext cx="1320311" cy="209550"/>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4" name="Rectangle 104"/>
          <p:cNvSpPr>
            <a:spLocks noChangeArrowheads="1"/>
          </p:cNvSpPr>
          <p:nvPr/>
        </p:nvSpPr>
        <p:spPr bwMode="auto">
          <a:xfrm>
            <a:off x="3899390" y="5881688"/>
            <a:ext cx="1320311" cy="209550"/>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5" name="Rectangle 105"/>
          <p:cNvSpPr>
            <a:spLocks noChangeArrowheads="1"/>
          </p:cNvSpPr>
          <p:nvPr/>
        </p:nvSpPr>
        <p:spPr bwMode="auto">
          <a:xfrm>
            <a:off x="4091354" y="5934078"/>
            <a:ext cx="987450"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b="1">
                <a:solidFill>
                  <a:srgbClr val="010000"/>
                </a:solidFill>
              </a:rPr>
              <a:t>Relative Importance</a:t>
            </a:r>
            <a:endParaRPr lang="en-US" sz="1400"/>
          </a:p>
        </p:txBody>
      </p:sp>
      <p:sp>
        <p:nvSpPr>
          <p:cNvPr id="106" name="Rectangle 106"/>
          <p:cNvSpPr>
            <a:spLocks noChangeArrowheads="1"/>
          </p:cNvSpPr>
          <p:nvPr/>
        </p:nvSpPr>
        <p:spPr bwMode="auto">
          <a:xfrm>
            <a:off x="3899390" y="5881688"/>
            <a:ext cx="1320311" cy="209550"/>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7" name="Line 107"/>
          <p:cNvSpPr>
            <a:spLocks noChangeShapeType="1"/>
          </p:cNvSpPr>
          <p:nvPr/>
        </p:nvSpPr>
        <p:spPr bwMode="auto">
          <a:xfrm>
            <a:off x="5440975" y="2935291"/>
            <a:ext cx="351985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8" name="Line 108"/>
          <p:cNvSpPr>
            <a:spLocks noChangeShapeType="1"/>
          </p:cNvSpPr>
          <p:nvPr/>
        </p:nvSpPr>
        <p:spPr bwMode="auto">
          <a:xfrm>
            <a:off x="5440975" y="3148013"/>
            <a:ext cx="3519854"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9" name="Line 109"/>
          <p:cNvSpPr>
            <a:spLocks noChangeShapeType="1"/>
          </p:cNvSpPr>
          <p:nvPr/>
        </p:nvSpPr>
        <p:spPr bwMode="auto">
          <a:xfrm>
            <a:off x="5440975" y="3355975"/>
            <a:ext cx="3519854" cy="158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 name="Line 110"/>
          <p:cNvSpPr>
            <a:spLocks noChangeShapeType="1"/>
          </p:cNvSpPr>
          <p:nvPr/>
        </p:nvSpPr>
        <p:spPr bwMode="auto">
          <a:xfrm>
            <a:off x="5440975" y="3567113"/>
            <a:ext cx="351985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 name="Line 111"/>
          <p:cNvSpPr>
            <a:spLocks noChangeShapeType="1"/>
          </p:cNvSpPr>
          <p:nvPr/>
        </p:nvSpPr>
        <p:spPr bwMode="auto">
          <a:xfrm>
            <a:off x="5440975" y="3778250"/>
            <a:ext cx="3519854"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2" name="Line 112"/>
          <p:cNvSpPr>
            <a:spLocks noChangeShapeType="1"/>
          </p:cNvSpPr>
          <p:nvPr/>
        </p:nvSpPr>
        <p:spPr bwMode="auto">
          <a:xfrm>
            <a:off x="5440975" y="3987800"/>
            <a:ext cx="3519854" cy="158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 name="Line 113"/>
          <p:cNvSpPr>
            <a:spLocks noChangeShapeType="1"/>
          </p:cNvSpPr>
          <p:nvPr/>
        </p:nvSpPr>
        <p:spPr bwMode="auto">
          <a:xfrm>
            <a:off x="5440975" y="4197350"/>
            <a:ext cx="3519854" cy="158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4" name="Line 114"/>
          <p:cNvSpPr>
            <a:spLocks noChangeShapeType="1"/>
          </p:cNvSpPr>
          <p:nvPr/>
        </p:nvSpPr>
        <p:spPr bwMode="auto">
          <a:xfrm>
            <a:off x="5440975" y="4410075"/>
            <a:ext cx="3519854"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5" name="Line 115"/>
          <p:cNvSpPr>
            <a:spLocks noChangeShapeType="1"/>
          </p:cNvSpPr>
          <p:nvPr/>
        </p:nvSpPr>
        <p:spPr bwMode="auto">
          <a:xfrm>
            <a:off x="5440975" y="4618041"/>
            <a:ext cx="351985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 name="Line 116"/>
          <p:cNvSpPr>
            <a:spLocks noChangeShapeType="1"/>
          </p:cNvSpPr>
          <p:nvPr/>
        </p:nvSpPr>
        <p:spPr bwMode="auto">
          <a:xfrm>
            <a:off x="5440975" y="4829175"/>
            <a:ext cx="3519854" cy="158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7" name="Line 117"/>
          <p:cNvSpPr>
            <a:spLocks noChangeShapeType="1"/>
          </p:cNvSpPr>
          <p:nvPr/>
        </p:nvSpPr>
        <p:spPr bwMode="auto">
          <a:xfrm>
            <a:off x="5440975" y="5040316"/>
            <a:ext cx="351985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8" name="Line 118"/>
          <p:cNvSpPr>
            <a:spLocks noChangeShapeType="1"/>
          </p:cNvSpPr>
          <p:nvPr/>
        </p:nvSpPr>
        <p:spPr bwMode="auto">
          <a:xfrm>
            <a:off x="5440975" y="2935291"/>
            <a:ext cx="1465"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 name="Line 119"/>
          <p:cNvSpPr>
            <a:spLocks noChangeShapeType="1"/>
          </p:cNvSpPr>
          <p:nvPr/>
        </p:nvSpPr>
        <p:spPr bwMode="auto">
          <a:xfrm>
            <a:off x="5659315" y="2935291"/>
            <a:ext cx="1466"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0" name="Line 120"/>
          <p:cNvSpPr>
            <a:spLocks noChangeShapeType="1"/>
          </p:cNvSpPr>
          <p:nvPr/>
        </p:nvSpPr>
        <p:spPr bwMode="auto">
          <a:xfrm>
            <a:off x="5880590" y="2935291"/>
            <a:ext cx="2931"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1" name="Line 121"/>
          <p:cNvSpPr>
            <a:spLocks noChangeShapeType="1"/>
          </p:cNvSpPr>
          <p:nvPr/>
        </p:nvSpPr>
        <p:spPr bwMode="auto">
          <a:xfrm>
            <a:off x="6098932" y="2935291"/>
            <a:ext cx="2931"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2" name="Line 122"/>
          <p:cNvSpPr>
            <a:spLocks noChangeShapeType="1"/>
          </p:cNvSpPr>
          <p:nvPr/>
        </p:nvSpPr>
        <p:spPr bwMode="auto">
          <a:xfrm>
            <a:off x="6321669" y="2935291"/>
            <a:ext cx="1466"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3" name="Line 123"/>
          <p:cNvSpPr>
            <a:spLocks noChangeShapeType="1"/>
          </p:cNvSpPr>
          <p:nvPr/>
        </p:nvSpPr>
        <p:spPr bwMode="auto">
          <a:xfrm>
            <a:off x="6540013" y="2935291"/>
            <a:ext cx="1465"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4" name="Line 124"/>
          <p:cNvSpPr>
            <a:spLocks noChangeShapeType="1"/>
          </p:cNvSpPr>
          <p:nvPr/>
        </p:nvSpPr>
        <p:spPr bwMode="auto">
          <a:xfrm>
            <a:off x="6759821" y="2935291"/>
            <a:ext cx="2931"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5" name="Line 125"/>
          <p:cNvSpPr>
            <a:spLocks noChangeShapeType="1"/>
          </p:cNvSpPr>
          <p:nvPr/>
        </p:nvSpPr>
        <p:spPr bwMode="auto">
          <a:xfrm>
            <a:off x="6982560" y="2935291"/>
            <a:ext cx="1465"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6" name="Line 126"/>
          <p:cNvSpPr>
            <a:spLocks noChangeShapeType="1"/>
          </p:cNvSpPr>
          <p:nvPr/>
        </p:nvSpPr>
        <p:spPr bwMode="auto">
          <a:xfrm>
            <a:off x="7200900" y="2935291"/>
            <a:ext cx="1466"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7" name="Line 127"/>
          <p:cNvSpPr>
            <a:spLocks noChangeShapeType="1"/>
          </p:cNvSpPr>
          <p:nvPr/>
        </p:nvSpPr>
        <p:spPr bwMode="auto">
          <a:xfrm>
            <a:off x="7422175" y="2935291"/>
            <a:ext cx="1465"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8" name="Line 128"/>
          <p:cNvSpPr>
            <a:spLocks noChangeShapeType="1"/>
          </p:cNvSpPr>
          <p:nvPr/>
        </p:nvSpPr>
        <p:spPr bwMode="auto">
          <a:xfrm>
            <a:off x="7641983" y="2935291"/>
            <a:ext cx="1465"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9" name="Line 129"/>
          <p:cNvSpPr>
            <a:spLocks noChangeShapeType="1"/>
          </p:cNvSpPr>
          <p:nvPr/>
        </p:nvSpPr>
        <p:spPr bwMode="auto">
          <a:xfrm>
            <a:off x="7861790" y="2935291"/>
            <a:ext cx="1465"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0" name="Line 130"/>
          <p:cNvSpPr>
            <a:spLocks noChangeShapeType="1"/>
          </p:cNvSpPr>
          <p:nvPr/>
        </p:nvSpPr>
        <p:spPr bwMode="auto">
          <a:xfrm>
            <a:off x="8081598" y="2935291"/>
            <a:ext cx="1465"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1" name="Line 131"/>
          <p:cNvSpPr>
            <a:spLocks noChangeShapeType="1"/>
          </p:cNvSpPr>
          <p:nvPr/>
        </p:nvSpPr>
        <p:spPr bwMode="auto">
          <a:xfrm>
            <a:off x="8301406" y="2935291"/>
            <a:ext cx="1465"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2" name="Line 132"/>
          <p:cNvSpPr>
            <a:spLocks noChangeShapeType="1"/>
          </p:cNvSpPr>
          <p:nvPr/>
        </p:nvSpPr>
        <p:spPr bwMode="auto">
          <a:xfrm>
            <a:off x="8522677" y="2935291"/>
            <a:ext cx="0"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 name="Line 133"/>
          <p:cNvSpPr>
            <a:spLocks noChangeShapeType="1"/>
          </p:cNvSpPr>
          <p:nvPr/>
        </p:nvSpPr>
        <p:spPr bwMode="auto">
          <a:xfrm>
            <a:off x="8742485" y="2935291"/>
            <a:ext cx="1466"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4" name="Line 134"/>
          <p:cNvSpPr>
            <a:spLocks noChangeShapeType="1"/>
          </p:cNvSpPr>
          <p:nvPr/>
        </p:nvSpPr>
        <p:spPr bwMode="auto">
          <a:xfrm>
            <a:off x="8960829" y="2935291"/>
            <a:ext cx="2931"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5" name="Rectangle 147"/>
          <p:cNvSpPr>
            <a:spLocks noChangeArrowheads="1"/>
          </p:cNvSpPr>
          <p:nvPr/>
        </p:nvSpPr>
        <p:spPr bwMode="auto">
          <a:xfrm>
            <a:off x="8625254" y="2974978"/>
            <a:ext cx="0"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b="1">
                <a:solidFill>
                  <a:srgbClr val="010000"/>
                </a:solidFill>
              </a:rPr>
              <a:t> </a:t>
            </a:r>
            <a:endParaRPr lang="en-US" sz="1400"/>
          </a:p>
        </p:txBody>
      </p:sp>
      <p:sp>
        <p:nvSpPr>
          <p:cNvPr id="136" name="Line 212"/>
          <p:cNvSpPr>
            <a:spLocks noChangeShapeType="1"/>
          </p:cNvSpPr>
          <p:nvPr/>
        </p:nvSpPr>
        <p:spPr bwMode="auto">
          <a:xfrm>
            <a:off x="5219700" y="2935291"/>
            <a:ext cx="22127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7" name="Line 213"/>
          <p:cNvSpPr>
            <a:spLocks noChangeShapeType="1"/>
          </p:cNvSpPr>
          <p:nvPr/>
        </p:nvSpPr>
        <p:spPr bwMode="auto">
          <a:xfrm>
            <a:off x="5219700" y="3148013"/>
            <a:ext cx="221274"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8" name="Line 214"/>
          <p:cNvSpPr>
            <a:spLocks noChangeShapeType="1"/>
          </p:cNvSpPr>
          <p:nvPr/>
        </p:nvSpPr>
        <p:spPr bwMode="auto">
          <a:xfrm>
            <a:off x="5219700" y="3355975"/>
            <a:ext cx="221274" cy="158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9" name="Line 215"/>
          <p:cNvSpPr>
            <a:spLocks noChangeShapeType="1"/>
          </p:cNvSpPr>
          <p:nvPr/>
        </p:nvSpPr>
        <p:spPr bwMode="auto">
          <a:xfrm>
            <a:off x="5219700" y="3567113"/>
            <a:ext cx="22127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 name="Line 216"/>
          <p:cNvSpPr>
            <a:spLocks noChangeShapeType="1"/>
          </p:cNvSpPr>
          <p:nvPr/>
        </p:nvSpPr>
        <p:spPr bwMode="auto">
          <a:xfrm>
            <a:off x="5219700" y="3778250"/>
            <a:ext cx="221274"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1" name="Line 217"/>
          <p:cNvSpPr>
            <a:spLocks noChangeShapeType="1"/>
          </p:cNvSpPr>
          <p:nvPr/>
        </p:nvSpPr>
        <p:spPr bwMode="auto">
          <a:xfrm>
            <a:off x="5219700" y="3987800"/>
            <a:ext cx="221274" cy="158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2" name="Line 218"/>
          <p:cNvSpPr>
            <a:spLocks noChangeShapeType="1"/>
          </p:cNvSpPr>
          <p:nvPr/>
        </p:nvSpPr>
        <p:spPr bwMode="auto">
          <a:xfrm>
            <a:off x="5219700" y="4197350"/>
            <a:ext cx="221274" cy="158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3" name="Line 219"/>
          <p:cNvSpPr>
            <a:spLocks noChangeShapeType="1"/>
          </p:cNvSpPr>
          <p:nvPr/>
        </p:nvSpPr>
        <p:spPr bwMode="auto">
          <a:xfrm>
            <a:off x="5219700" y="4410075"/>
            <a:ext cx="221274" cy="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4" name="Line 220"/>
          <p:cNvSpPr>
            <a:spLocks noChangeShapeType="1"/>
          </p:cNvSpPr>
          <p:nvPr/>
        </p:nvSpPr>
        <p:spPr bwMode="auto">
          <a:xfrm>
            <a:off x="5219700" y="4618041"/>
            <a:ext cx="22127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5" name="Line 221"/>
          <p:cNvSpPr>
            <a:spLocks noChangeShapeType="1"/>
          </p:cNvSpPr>
          <p:nvPr/>
        </p:nvSpPr>
        <p:spPr bwMode="auto">
          <a:xfrm>
            <a:off x="5219700" y="4829175"/>
            <a:ext cx="221274" cy="158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6" name="Line 222"/>
          <p:cNvSpPr>
            <a:spLocks noChangeShapeType="1"/>
          </p:cNvSpPr>
          <p:nvPr/>
        </p:nvSpPr>
        <p:spPr bwMode="auto">
          <a:xfrm>
            <a:off x="5219700" y="5040316"/>
            <a:ext cx="22127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7" name="Line 223"/>
          <p:cNvSpPr>
            <a:spLocks noChangeShapeType="1"/>
          </p:cNvSpPr>
          <p:nvPr/>
        </p:nvSpPr>
        <p:spPr bwMode="auto">
          <a:xfrm>
            <a:off x="5219701" y="2935291"/>
            <a:ext cx="2931"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8" name="Line 224"/>
          <p:cNvSpPr>
            <a:spLocks noChangeShapeType="1"/>
          </p:cNvSpPr>
          <p:nvPr/>
        </p:nvSpPr>
        <p:spPr bwMode="auto">
          <a:xfrm>
            <a:off x="5440975" y="2935291"/>
            <a:ext cx="1465" cy="21050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9" name="Rectangle 225"/>
          <p:cNvSpPr>
            <a:spLocks noChangeArrowheads="1"/>
          </p:cNvSpPr>
          <p:nvPr/>
        </p:nvSpPr>
        <p:spPr bwMode="auto">
          <a:xfrm>
            <a:off x="5254871" y="2974978"/>
            <a:ext cx="14261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1.0</a:t>
            </a:r>
            <a:endParaRPr lang="en-US" sz="1400"/>
          </a:p>
        </p:txBody>
      </p:sp>
      <p:sp>
        <p:nvSpPr>
          <p:cNvPr id="150" name="Rectangle 226"/>
          <p:cNvSpPr>
            <a:spLocks noChangeArrowheads="1"/>
          </p:cNvSpPr>
          <p:nvPr/>
        </p:nvSpPr>
        <p:spPr bwMode="auto">
          <a:xfrm>
            <a:off x="5254871" y="3186116"/>
            <a:ext cx="14261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1.0</a:t>
            </a:r>
            <a:endParaRPr lang="en-US" sz="1400"/>
          </a:p>
        </p:txBody>
      </p:sp>
      <p:sp>
        <p:nvSpPr>
          <p:cNvPr id="151" name="Rectangle 227"/>
          <p:cNvSpPr>
            <a:spLocks noChangeArrowheads="1"/>
          </p:cNvSpPr>
          <p:nvPr/>
        </p:nvSpPr>
        <p:spPr bwMode="auto">
          <a:xfrm>
            <a:off x="5254871" y="3395666"/>
            <a:ext cx="14261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5.0</a:t>
            </a:r>
            <a:endParaRPr lang="en-US" sz="1400"/>
          </a:p>
        </p:txBody>
      </p:sp>
      <p:sp>
        <p:nvSpPr>
          <p:cNvPr id="152" name="Rectangle 228"/>
          <p:cNvSpPr>
            <a:spLocks noChangeArrowheads="1"/>
          </p:cNvSpPr>
          <p:nvPr/>
        </p:nvSpPr>
        <p:spPr bwMode="auto">
          <a:xfrm>
            <a:off x="5254871" y="3606801"/>
            <a:ext cx="14261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5.0</a:t>
            </a:r>
            <a:endParaRPr lang="en-US" sz="1400"/>
          </a:p>
        </p:txBody>
      </p:sp>
      <p:sp>
        <p:nvSpPr>
          <p:cNvPr id="153" name="Rectangle 229"/>
          <p:cNvSpPr>
            <a:spLocks noChangeArrowheads="1"/>
          </p:cNvSpPr>
          <p:nvPr/>
        </p:nvSpPr>
        <p:spPr bwMode="auto">
          <a:xfrm>
            <a:off x="5254871" y="3816352"/>
            <a:ext cx="14261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3.0</a:t>
            </a:r>
            <a:endParaRPr lang="en-US" sz="1400"/>
          </a:p>
        </p:txBody>
      </p:sp>
      <p:sp>
        <p:nvSpPr>
          <p:cNvPr id="154" name="Rectangle 230"/>
          <p:cNvSpPr>
            <a:spLocks noChangeArrowheads="1"/>
          </p:cNvSpPr>
          <p:nvPr/>
        </p:nvSpPr>
        <p:spPr bwMode="auto">
          <a:xfrm>
            <a:off x="5254871" y="4027491"/>
            <a:ext cx="14261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1.0</a:t>
            </a:r>
            <a:endParaRPr lang="en-US" sz="1400"/>
          </a:p>
        </p:txBody>
      </p:sp>
      <p:sp>
        <p:nvSpPr>
          <p:cNvPr id="155" name="Rectangle 231"/>
          <p:cNvSpPr>
            <a:spLocks noChangeArrowheads="1"/>
          </p:cNvSpPr>
          <p:nvPr/>
        </p:nvSpPr>
        <p:spPr bwMode="auto">
          <a:xfrm>
            <a:off x="5254871" y="4237041"/>
            <a:ext cx="14261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2.0</a:t>
            </a:r>
            <a:endParaRPr lang="en-US" sz="1400"/>
          </a:p>
        </p:txBody>
      </p:sp>
      <p:sp>
        <p:nvSpPr>
          <p:cNvPr id="156" name="Rectangle 232"/>
          <p:cNvSpPr>
            <a:spLocks noChangeArrowheads="1"/>
          </p:cNvSpPr>
          <p:nvPr/>
        </p:nvSpPr>
        <p:spPr bwMode="auto">
          <a:xfrm>
            <a:off x="5254871" y="4448178"/>
            <a:ext cx="14261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1.0</a:t>
            </a:r>
            <a:endParaRPr lang="en-US" sz="1400"/>
          </a:p>
        </p:txBody>
      </p:sp>
      <p:sp>
        <p:nvSpPr>
          <p:cNvPr id="157" name="Rectangle 233"/>
          <p:cNvSpPr>
            <a:spLocks noChangeArrowheads="1"/>
          </p:cNvSpPr>
          <p:nvPr/>
        </p:nvSpPr>
        <p:spPr bwMode="auto">
          <a:xfrm>
            <a:off x="5254871" y="4657728"/>
            <a:ext cx="14261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1.0</a:t>
            </a:r>
            <a:endParaRPr lang="en-US" sz="1400"/>
          </a:p>
        </p:txBody>
      </p:sp>
      <p:sp>
        <p:nvSpPr>
          <p:cNvPr id="158" name="Rectangle 234"/>
          <p:cNvSpPr>
            <a:spLocks noChangeArrowheads="1"/>
          </p:cNvSpPr>
          <p:nvPr/>
        </p:nvSpPr>
        <p:spPr bwMode="auto">
          <a:xfrm>
            <a:off x="5254871" y="4868866"/>
            <a:ext cx="142617" cy="123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800">
                <a:solidFill>
                  <a:srgbClr val="010000"/>
                </a:solidFill>
              </a:rPr>
              <a:t>5.0</a:t>
            </a:r>
            <a:endParaRPr lang="en-US" sz="1400"/>
          </a:p>
        </p:txBody>
      </p:sp>
      <p:sp>
        <p:nvSpPr>
          <p:cNvPr id="159" name="Line 235"/>
          <p:cNvSpPr>
            <a:spLocks noChangeShapeType="1"/>
          </p:cNvSpPr>
          <p:nvPr/>
        </p:nvSpPr>
        <p:spPr bwMode="auto">
          <a:xfrm>
            <a:off x="5440975" y="5040316"/>
            <a:ext cx="351985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0" name="Line 236"/>
          <p:cNvSpPr>
            <a:spLocks noChangeShapeType="1"/>
          </p:cNvSpPr>
          <p:nvPr/>
        </p:nvSpPr>
        <p:spPr bwMode="auto">
          <a:xfrm>
            <a:off x="5440975" y="5672141"/>
            <a:ext cx="351985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1" name="Line 237"/>
          <p:cNvSpPr>
            <a:spLocks noChangeShapeType="1"/>
          </p:cNvSpPr>
          <p:nvPr/>
        </p:nvSpPr>
        <p:spPr bwMode="auto">
          <a:xfrm>
            <a:off x="5440975" y="5040316"/>
            <a:ext cx="1465"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2" name="Line 238"/>
          <p:cNvSpPr>
            <a:spLocks noChangeShapeType="1"/>
          </p:cNvSpPr>
          <p:nvPr/>
        </p:nvSpPr>
        <p:spPr bwMode="auto">
          <a:xfrm>
            <a:off x="5659315" y="5040316"/>
            <a:ext cx="1466"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 name="Line 239"/>
          <p:cNvSpPr>
            <a:spLocks noChangeShapeType="1"/>
          </p:cNvSpPr>
          <p:nvPr/>
        </p:nvSpPr>
        <p:spPr bwMode="auto">
          <a:xfrm>
            <a:off x="5880590" y="5040316"/>
            <a:ext cx="2931"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4" name="Line 240"/>
          <p:cNvSpPr>
            <a:spLocks noChangeShapeType="1"/>
          </p:cNvSpPr>
          <p:nvPr/>
        </p:nvSpPr>
        <p:spPr bwMode="auto">
          <a:xfrm>
            <a:off x="6098932" y="5040316"/>
            <a:ext cx="2931"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5" name="Line 241"/>
          <p:cNvSpPr>
            <a:spLocks noChangeShapeType="1"/>
          </p:cNvSpPr>
          <p:nvPr/>
        </p:nvSpPr>
        <p:spPr bwMode="auto">
          <a:xfrm>
            <a:off x="6321669" y="5040316"/>
            <a:ext cx="1466"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6" name="Line 242"/>
          <p:cNvSpPr>
            <a:spLocks noChangeShapeType="1"/>
          </p:cNvSpPr>
          <p:nvPr/>
        </p:nvSpPr>
        <p:spPr bwMode="auto">
          <a:xfrm>
            <a:off x="6540013" y="5040316"/>
            <a:ext cx="1465"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7" name="Line 243"/>
          <p:cNvSpPr>
            <a:spLocks noChangeShapeType="1"/>
          </p:cNvSpPr>
          <p:nvPr/>
        </p:nvSpPr>
        <p:spPr bwMode="auto">
          <a:xfrm>
            <a:off x="6759821" y="5040316"/>
            <a:ext cx="2931"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8" name="Line 244"/>
          <p:cNvSpPr>
            <a:spLocks noChangeShapeType="1"/>
          </p:cNvSpPr>
          <p:nvPr/>
        </p:nvSpPr>
        <p:spPr bwMode="auto">
          <a:xfrm>
            <a:off x="6982560" y="5040316"/>
            <a:ext cx="1465"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9" name="Line 245"/>
          <p:cNvSpPr>
            <a:spLocks noChangeShapeType="1"/>
          </p:cNvSpPr>
          <p:nvPr/>
        </p:nvSpPr>
        <p:spPr bwMode="auto">
          <a:xfrm>
            <a:off x="7200900" y="5040316"/>
            <a:ext cx="1466"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0" name="Line 246"/>
          <p:cNvSpPr>
            <a:spLocks noChangeShapeType="1"/>
          </p:cNvSpPr>
          <p:nvPr/>
        </p:nvSpPr>
        <p:spPr bwMode="auto">
          <a:xfrm>
            <a:off x="7422175" y="5040316"/>
            <a:ext cx="1465"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1" name="Line 247"/>
          <p:cNvSpPr>
            <a:spLocks noChangeShapeType="1"/>
          </p:cNvSpPr>
          <p:nvPr/>
        </p:nvSpPr>
        <p:spPr bwMode="auto">
          <a:xfrm>
            <a:off x="7641983" y="5040316"/>
            <a:ext cx="1465"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2" name="Line 248"/>
          <p:cNvSpPr>
            <a:spLocks noChangeShapeType="1"/>
          </p:cNvSpPr>
          <p:nvPr/>
        </p:nvSpPr>
        <p:spPr bwMode="auto">
          <a:xfrm>
            <a:off x="7861790" y="5040316"/>
            <a:ext cx="1465"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3" name="Line 249"/>
          <p:cNvSpPr>
            <a:spLocks noChangeShapeType="1"/>
          </p:cNvSpPr>
          <p:nvPr/>
        </p:nvSpPr>
        <p:spPr bwMode="auto">
          <a:xfrm>
            <a:off x="8081598" y="5040316"/>
            <a:ext cx="1465"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4" name="Line 250"/>
          <p:cNvSpPr>
            <a:spLocks noChangeShapeType="1"/>
          </p:cNvSpPr>
          <p:nvPr/>
        </p:nvSpPr>
        <p:spPr bwMode="auto">
          <a:xfrm>
            <a:off x="8301406" y="5040316"/>
            <a:ext cx="1465"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5" name="Line 251"/>
          <p:cNvSpPr>
            <a:spLocks noChangeShapeType="1"/>
          </p:cNvSpPr>
          <p:nvPr/>
        </p:nvSpPr>
        <p:spPr bwMode="auto">
          <a:xfrm>
            <a:off x="8522677" y="5040316"/>
            <a:ext cx="0"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6" name="Line 252"/>
          <p:cNvSpPr>
            <a:spLocks noChangeShapeType="1"/>
          </p:cNvSpPr>
          <p:nvPr/>
        </p:nvSpPr>
        <p:spPr bwMode="auto">
          <a:xfrm>
            <a:off x="8742485" y="5040316"/>
            <a:ext cx="1466"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7" name="Line 253"/>
          <p:cNvSpPr>
            <a:spLocks noChangeShapeType="1"/>
          </p:cNvSpPr>
          <p:nvPr/>
        </p:nvSpPr>
        <p:spPr bwMode="auto">
          <a:xfrm>
            <a:off x="8960829" y="5040316"/>
            <a:ext cx="2931" cy="631825"/>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8" name="Line 254"/>
          <p:cNvSpPr>
            <a:spLocks noChangeShapeType="1"/>
          </p:cNvSpPr>
          <p:nvPr/>
        </p:nvSpPr>
        <p:spPr bwMode="auto">
          <a:xfrm>
            <a:off x="5440975" y="5672141"/>
            <a:ext cx="351985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9" name="Line 255"/>
          <p:cNvSpPr>
            <a:spLocks noChangeShapeType="1"/>
          </p:cNvSpPr>
          <p:nvPr/>
        </p:nvSpPr>
        <p:spPr bwMode="auto">
          <a:xfrm>
            <a:off x="5440975" y="5881691"/>
            <a:ext cx="351985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0" name="Line 256"/>
          <p:cNvSpPr>
            <a:spLocks noChangeShapeType="1"/>
          </p:cNvSpPr>
          <p:nvPr/>
        </p:nvSpPr>
        <p:spPr bwMode="auto">
          <a:xfrm>
            <a:off x="5440975" y="567213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1" name="Line 257"/>
          <p:cNvSpPr>
            <a:spLocks noChangeShapeType="1"/>
          </p:cNvSpPr>
          <p:nvPr/>
        </p:nvSpPr>
        <p:spPr bwMode="auto">
          <a:xfrm>
            <a:off x="5659315" y="5672138"/>
            <a:ext cx="1466"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2" name="Line 258"/>
          <p:cNvSpPr>
            <a:spLocks noChangeShapeType="1"/>
          </p:cNvSpPr>
          <p:nvPr/>
        </p:nvSpPr>
        <p:spPr bwMode="auto">
          <a:xfrm>
            <a:off x="5880590" y="5672138"/>
            <a:ext cx="2931"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3" name="Line 259"/>
          <p:cNvSpPr>
            <a:spLocks noChangeShapeType="1"/>
          </p:cNvSpPr>
          <p:nvPr/>
        </p:nvSpPr>
        <p:spPr bwMode="auto">
          <a:xfrm>
            <a:off x="6098932" y="5672138"/>
            <a:ext cx="2931"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4" name="Line 260"/>
          <p:cNvSpPr>
            <a:spLocks noChangeShapeType="1"/>
          </p:cNvSpPr>
          <p:nvPr/>
        </p:nvSpPr>
        <p:spPr bwMode="auto">
          <a:xfrm>
            <a:off x="6321669" y="5672138"/>
            <a:ext cx="1466"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 name="Line 261"/>
          <p:cNvSpPr>
            <a:spLocks noChangeShapeType="1"/>
          </p:cNvSpPr>
          <p:nvPr/>
        </p:nvSpPr>
        <p:spPr bwMode="auto">
          <a:xfrm>
            <a:off x="6540013" y="567213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6" name="Line 262"/>
          <p:cNvSpPr>
            <a:spLocks noChangeShapeType="1"/>
          </p:cNvSpPr>
          <p:nvPr/>
        </p:nvSpPr>
        <p:spPr bwMode="auto">
          <a:xfrm>
            <a:off x="6759821" y="5672138"/>
            <a:ext cx="2931"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7" name="Line 263"/>
          <p:cNvSpPr>
            <a:spLocks noChangeShapeType="1"/>
          </p:cNvSpPr>
          <p:nvPr/>
        </p:nvSpPr>
        <p:spPr bwMode="auto">
          <a:xfrm>
            <a:off x="6982560" y="567213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8" name="Line 264"/>
          <p:cNvSpPr>
            <a:spLocks noChangeShapeType="1"/>
          </p:cNvSpPr>
          <p:nvPr/>
        </p:nvSpPr>
        <p:spPr bwMode="auto">
          <a:xfrm>
            <a:off x="7200900" y="5672138"/>
            <a:ext cx="1466"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9" name="Line 265"/>
          <p:cNvSpPr>
            <a:spLocks noChangeShapeType="1"/>
          </p:cNvSpPr>
          <p:nvPr/>
        </p:nvSpPr>
        <p:spPr bwMode="auto">
          <a:xfrm>
            <a:off x="7422175" y="567213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0" name="Line 266"/>
          <p:cNvSpPr>
            <a:spLocks noChangeShapeType="1"/>
          </p:cNvSpPr>
          <p:nvPr/>
        </p:nvSpPr>
        <p:spPr bwMode="auto">
          <a:xfrm>
            <a:off x="7641983" y="567213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1" name="Line 267"/>
          <p:cNvSpPr>
            <a:spLocks noChangeShapeType="1"/>
          </p:cNvSpPr>
          <p:nvPr/>
        </p:nvSpPr>
        <p:spPr bwMode="auto">
          <a:xfrm>
            <a:off x="7861790" y="567213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2" name="Line 268"/>
          <p:cNvSpPr>
            <a:spLocks noChangeShapeType="1"/>
          </p:cNvSpPr>
          <p:nvPr/>
        </p:nvSpPr>
        <p:spPr bwMode="auto">
          <a:xfrm>
            <a:off x="8081598" y="567213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3" name="Line 269"/>
          <p:cNvSpPr>
            <a:spLocks noChangeShapeType="1"/>
          </p:cNvSpPr>
          <p:nvPr/>
        </p:nvSpPr>
        <p:spPr bwMode="auto">
          <a:xfrm>
            <a:off x="8301406" y="567213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 name="Line 270"/>
          <p:cNvSpPr>
            <a:spLocks noChangeShapeType="1"/>
          </p:cNvSpPr>
          <p:nvPr/>
        </p:nvSpPr>
        <p:spPr bwMode="auto">
          <a:xfrm>
            <a:off x="8522677" y="5672138"/>
            <a:ext cx="0"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5" name="Line 271"/>
          <p:cNvSpPr>
            <a:spLocks noChangeShapeType="1"/>
          </p:cNvSpPr>
          <p:nvPr/>
        </p:nvSpPr>
        <p:spPr bwMode="auto">
          <a:xfrm>
            <a:off x="8742485" y="5672138"/>
            <a:ext cx="1466"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 name="Line 272"/>
          <p:cNvSpPr>
            <a:spLocks noChangeShapeType="1"/>
          </p:cNvSpPr>
          <p:nvPr/>
        </p:nvSpPr>
        <p:spPr bwMode="auto">
          <a:xfrm>
            <a:off x="8960829" y="5672138"/>
            <a:ext cx="2931"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7" name="Rectangle 273"/>
          <p:cNvSpPr>
            <a:spLocks noChangeArrowheads="1"/>
          </p:cNvSpPr>
          <p:nvPr/>
        </p:nvSpPr>
        <p:spPr bwMode="auto">
          <a:xfrm rot="16200000">
            <a:off x="5489969" y="5734232"/>
            <a:ext cx="99837"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81.0</a:t>
            </a:r>
            <a:endParaRPr lang="en-US" sz="1400"/>
          </a:p>
        </p:txBody>
      </p:sp>
      <p:sp>
        <p:nvSpPr>
          <p:cNvPr id="198" name="Rectangle 274"/>
          <p:cNvSpPr>
            <a:spLocks noChangeArrowheads="1"/>
          </p:cNvSpPr>
          <p:nvPr/>
        </p:nvSpPr>
        <p:spPr bwMode="auto">
          <a:xfrm rot="16200000">
            <a:off x="5714174" y="5734232"/>
            <a:ext cx="99837"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23.0</a:t>
            </a:r>
            <a:endParaRPr lang="en-US" sz="1400"/>
          </a:p>
        </p:txBody>
      </p:sp>
      <p:sp>
        <p:nvSpPr>
          <p:cNvPr id="199" name="Rectangle 275"/>
          <p:cNvSpPr>
            <a:spLocks noChangeArrowheads="1"/>
          </p:cNvSpPr>
          <p:nvPr/>
        </p:nvSpPr>
        <p:spPr bwMode="auto">
          <a:xfrm rot="16200000">
            <a:off x="5935446" y="5734232"/>
            <a:ext cx="99837"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35.0</a:t>
            </a:r>
            <a:endParaRPr lang="en-US" sz="1400"/>
          </a:p>
        </p:txBody>
      </p:sp>
      <p:sp>
        <p:nvSpPr>
          <p:cNvPr id="200" name="Rectangle 276"/>
          <p:cNvSpPr>
            <a:spLocks noChangeArrowheads="1"/>
          </p:cNvSpPr>
          <p:nvPr/>
        </p:nvSpPr>
        <p:spPr bwMode="auto">
          <a:xfrm rot="16200000">
            <a:off x="6152323" y="5735819"/>
            <a:ext cx="99837"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33.0</a:t>
            </a:r>
            <a:endParaRPr lang="en-US" sz="1400"/>
          </a:p>
        </p:txBody>
      </p:sp>
      <p:sp>
        <p:nvSpPr>
          <p:cNvPr id="201" name="Rectangle 277"/>
          <p:cNvSpPr>
            <a:spLocks noChangeArrowheads="1"/>
          </p:cNvSpPr>
          <p:nvPr/>
        </p:nvSpPr>
        <p:spPr bwMode="auto">
          <a:xfrm rot="16200000">
            <a:off x="6372130" y="5735819"/>
            <a:ext cx="99837"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57.0</a:t>
            </a:r>
            <a:endParaRPr lang="en-US" sz="1400"/>
          </a:p>
        </p:txBody>
      </p:sp>
      <p:sp>
        <p:nvSpPr>
          <p:cNvPr id="202" name="Rectangle 278"/>
          <p:cNvSpPr>
            <a:spLocks noChangeArrowheads="1"/>
          </p:cNvSpPr>
          <p:nvPr/>
        </p:nvSpPr>
        <p:spPr bwMode="auto">
          <a:xfrm rot="16200000">
            <a:off x="6589008" y="5737407"/>
            <a:ext cx="99837"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10.0</a:t>
            </a:r>
            <a:endParaRPr lang="en-US" sz="1400"/>
          </a:p>
        </p:txBody>
      </p:sp>
      <p:sp>
        <p:nvSpPr>
          <p:cNvPr id="203" name="Rectangle 279"/>
          <p:cNvSpPr>
            <a:spLocks noChangeArrowheads="1"/>
          </p:cNvSpPr>
          <p:nvPr/>
        </p:nvSpPr>
        <p:spPr bwMode="auto">
          <a:xfrm rot="16200000">
            <a:off x="6813212" y="5737407"/>
            <a:ext cx="99837"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15.0</a:t>
            </a:r>
            <a:endParaRPr lang="en-US" sz="1400"/>
          </a:p>
        </p:txBody>
      </p:sp>
      <p:sp>
        <p:nvSpPr>
          <p:cNvPr id="204" name="Rectangle 280"/>
          <p:cNvSpPr>
            <a:spLocks noChangeArrowheads="1"/>
          </p:cNvSpPr>
          <p:nvPr/>
        </p:nvSpPr>
        <p:spPr bwMode="auto">
          <a:xfrm rot="16200000">
            <a:off x="7033020" y="5737407"/>
            <a:ext cx="99837"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25.0</a:t>
            </a:r>
            <a:endParaRPr lang="en-US" sz="1400"/>
          </a:p>
        </p:txBody>
      </p:sp>
      <p:sp>
        <p:nvSpPr>
          <p:cNvPr id="205" name="Rectangle 281"/>
          <p:cNvSpPr>
            <a:spLocks noChangeArrowheads="1"/>
          </p:cNvSpPr>
          <p:nvPr/>
        </p:nvSpPr>
        <p:spPr bwMode="auto">
          <a:xfrm rot="16200000">
            <a:off x="7252827" y="5734232"/>
            <a:ext cx="99837"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17.0</a:t>
            </a:r>
            <a:endParaRPr lang="en-US" sz="1400"/>
          </a:p>
        </p:txBody>
      </p:sp>
      <p:sp>
        <p:nvSpPr>
          <p:cNvPr id="206" name="Rectangle 282"/>
          <p:cNvSpPr>
            <a:spLocks noChangeArrowheads="1"/>
          </p:cNvSpPr>
          <p:nvPr/>
        </p:nvSpPr>
        <p:spPr bwMode="auto">
          <a:xfrm rot="16200000">
            <a:off x="7489096" y="5748519"/>
            <a:ext cx="71309"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9.0</a:t>
            </a:r>
            <a:endParaRPr lang="en-US" sz="1400"/>
          </a:p>
        </p:txBody>
      </p:sp>
      <p:sp>
        <p:nvSpPr>
          <p:cNvPr id="207" name="Rectangle 283"/>
          <p:cNvSpPr>
            <a:spLocks noChangeArrowheads="1"/>
          </p:cNvSpPr>
          <p:nvPr/>
        </p:nvSpPr>
        <p:spPr bwMode="auto">
          <a:xfrm rot="16200000">
            <a:off x="7690977" y="5737407"/>
            <a:ext cx="99837"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76.0</a:t>
            </a:r>
            <a:endParaRPr lang="en-US" sz="1400"/>
          </a:p>
        </p:txBody>
      </p:sp>
      <p:sp>
        <p:nvSpPr>
          <p:cNvPr id="208" name="Rectangle 284"/>
          <p:cNvSpPr>
            <a:spLocks noChangeArrowheads="1"/>
          </p:cNvSpPr>
          <p:nvPr/>
        </p:nvSpPr>
        <p:spPr bwMode="auto">
          <a:xfrm rot="16200000">
            <a:off x="7911518" y="5737407"/>
            <a:ext cx="99837"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22.0</a:t>
            </a:r>
            <a:endParaRPr lang="en-US" sz="1400"/>
          </a:p>
        </p:txBody>
      </p:sp>
      <p:sp>
        <p:nvSpPr>
          <p:cNvPr id="209" name="Rectangle 285"/>
          <p:cNvSpPr>
            <a:spLocks noChangeArrowheads="1"/>
          </p:cNvSpPr>
          <p:nvPr/>
        </p:nvSpPr>
        <p:spPr bwMode="auto">
          <a:xfrm rot="16200000">
            <a:off x="8133523" y="5737407"/>
            <a:ext cx="99837"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22.0</a:t>
            </a:r>
            <a:endParaRPr lang="en-US" sz="1400"/>
          </a:p>
        </p:txBody>
      </p:sp>
      <p:sp>
        <p:nvSpPr>
          <p:cNvPr id="210" name="Rectangle 286"/>
          <p:cNvSpPr>
            <a:spLocks noChangeArrowheads="1"/>
          </p:cNvSpPr>
          <p:nvPr/>
        </p:nvSpPr>
        <p:spPr bwMode="auto">
          <a:xfrm rot="16200000">
            <a:off x="8354797" y="5737407"/>
            <a:ext cx="99837"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72.0</a:t>
            </a:r>
            <a:endParaRPr lang="en-US" sz="1400"/>
          </a:p>
        </p:txBody>
      </p:sp>
      <p:sp>
        <p:nvSpPr>
          <p:cNvPr id="211" name="Rectangle 287"/>
          <p:cNvSpPr>
            <a:spLocks noChangeArrowheads="1"/>
          </p:cNvSpPr>
          <p:nvPr/>
        </p:nvSpPr>
        <p:spPr bwMode="auto">
          <a:xfrm rot="16200000">
            <a:off x="8573138" y="5735819"/>
            <a:ext cx="99837"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70.0</a:t>
            </a:r>
            <a:endParaRPr lang="en-US" sz="1400"/>
          </a:p>
        </p:txBody>
      </p:sp>
      <p:sp>
        <p:nvSpPr>
          <p:cNvPr id="212" name="Rectangle 288"/>
          <p:cNvSpPr>
            <a:spLocks noChangeArrowheads="1"/>
          </p:cNvSpPr>
          <p:nvPr/>
        </p:nvSpPr>
        <p:spPr bwMode="auto">
          <a:xfrm rot="16200000">
            <a:off x="8794412" y="5735819"/>
            <a:ext cx="99837" cy="61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400">
                <a:solidFill>
                  <a:srgbClr val="010000"/>
                </a:solidFill>
              </a:rPr>
              <a:t>71.0</a:t>
            </a:r>
            <a:endParaRPr lang="en-US" sz="1400"/>
          </a:p>
        </p:txBody>
      </p:sp>
      <p:sp>
        <p:nvSpPr>
          <p:cNvPr id="213" name="Line 289"/>
          <p:cNvSpPr>
            <a:spLocks noChangeShapeType="1"/>
          </p:cNvSpPr>
          <p:nvPr/>
        </p:nvSpPr>
        <p:spPr bwMode="auto">
          <a:xfrm>
            <a:off x="5440975" y="5881691"/>
            <a:ext cx="351985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4" name="Line 290"/>
          <p:cNvSpPr>
            <a:spLocks noChangeShapeType="1"/>
          </p:cNvSpPr>
          <p:nvPr/>
        </p:nvSpPr>
        <p:spPr bwMode="auto">
          <a:xfrm>
            <a:off x="5440975" y="6091241"/>
            <a:ext cx="351985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5" name="Line 291"/>
          <p:cNvSpPr>
            <a:spLocks noChangeShapeType="1"/>
          </p:cNvSpPr>
          <p:nvPr/>
        </p:nvSpPr>
        <p:spPr bwMode="auto">
          <a:xfrm>
            <a:off x="5440975" y="588168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6" name="Line 292"/>
          <p:cNvSpPr>
            <a:spLocks noChangeShapeType="1"/>
          </p:cNvSpPr>
          <p:nvPr/>
        </p:nvSpPr>
        <p:spPr bwMode="auto">
          <a:xfrm>
            <a:off x="5659315" y="5881688"/>
            <a:ext cx="1466"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7" name="Line 293"/>
          <p:cNvSpPr>
            <a:spLocks noChangeShapeType="1"/>
          </p:cNvSpPr>
          <p:nvPr/>
        </p:nvSpPr>
        <p:spPr bwMode="auto">
          <a:xfrm>
            <a:off x="5880590" y="5881688"/>
            <a:ext cx="2931"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8" name="Line 294"/>
          <p:cNvSpPr>
            <a:spLocks noChangeShapeType="1"/>
          </p:cNvSpPr>
          <p:nvPr/>
        </p:nvSpPr>
        <p:spPr bwMode="auto">
          <a:xfrm>
            <a:off x="6098932" y="5881688"/>
            <a:ext cx="2931"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9" name="Line 295"/>
          <p:cNvSpPr>
            <a:spLocks noChangeShapeType="1"/>
          </p:cNvSpPr>
          <p:nvPr/>
        </p:nvSpPr>
        <p:spPr bwMode="auto">
          <a:xfrm>
            <a:off x="6321669" y="5881688"/>
            <a:ext cx="1466"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0" name="Line 296"/>
          <p:cNvSpPr>
            <a:spLocks noChangeShapeType="1"/>
          </p:cNvSpPr>
          <p:nvPr/>
        </p:nvSpPr>
        <p:spPr bwMode="auto">
          <a:xfrm>
            <a:off x="6540013" y="588168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1" name="Line 297"/>
          <p:cNvSpPr>
            <a:spLocks noChangeShapeType="1"/>
          </p:cNvSpPr>
          <p:nvPr/>
        </p:nvSpPr>
        <p:spPr bwMode="auto">
          <a:xfrm>
            <a:off x="6759821" y="5881688"/>
            <a:ext cx="2931"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2" name="Line 298"/>
          <p:cNvSpPr>
            <a:spLocks noChangeShapeType="1"/>
          </p:cNvSpPr>
          <p:nvPr/>
        </p:nvSpPr>
        <p:spPr bwMode="auto">
          <a:xfrm>
            <a:off x="6982560" y="588168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3" name="Line 299"/>
          <p:cNvSpPr>
            <a:spLocks noChangeShapeType="1"/>
          </p:cNvSpPr>
          <p:nvPr/>
        </p:nvSpPr>
        <p:spPr bwMode="auto">
          <a:xfrm>
            <a:off x="7200900" y="5881688"/>
            <a:ext cx="1466"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4" name="Line 300"/>
          <p:cNvSpPr>
            <a:spLocks noChangeShapeType="1"/>
          </p:cNvSpPr>
          <p:nvPr/>
        </p:nvSpPr>
        <p:spPr bwMode="auto">
          <a:xfrm>
            <a:off x="7422175" y="588168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5" name="Line 301"/>
          <p:cNvSpPr>
            <a:spLocks noChangeShapeType="1"/>
          </p:cNvSpPr>
          <p:nvPr/>
        </p:nvSpPr>
        <p:spPr bwMode="auto">
          <a:xfrm>
            <a:off x="7641983" y="588168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6" name="Line 302"/>
          <p:cNvSpPr>
            <a:spLocks noChangeShapeType="1"/>
          </p:cNvSpPr>
          <p:nvPr/>
        </p:nvSpPr>
        <p:spPr bwMode="auto">
          <a:xfrm>
            <a:off x="7861790" y="588168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7" name="Line 303"/>
          <p:cNvSpPr>
            <a:spLocks noChangeShapeType="1"/>
          </p:cNvSpPr>
          <p:nvPr/>
        </p:nvSpPr>
        <p:spPr bwMode="auto">
          <a:xfrm>
            <a:off x="8081598" y="588168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8" name="Line 304"/>
          <p:cNvSpPr>
            <a:spLocks noChangeShapeType="1"/>
          </p:cNvSpPr>
          <p:nvPr/>
        </p:nvSpPr>
        <p:spPr bwMode="auto">
          <a:xfrm>
            <a:off x="8301406" y="5881688"/>
            <a:ext cx="1465"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9" name="Line 305"/>
          <p:cNvSpPr>
            <a:spLocks noChangeShapeType="1"/>
          </p:cNvSpPr>
          <p:nvPr/>
        </p:nvSpPr>
        <p:spPr bwMode="auto">
          <a:xfrm>
            <a:off x="8522677" y="5881688"/>
            <a:ext cx="0"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0" name="Line 306"/>
          <p:cNvSpPr>
            <a:spLocks noChangeShapeType="1"/>
          </p:cNvSpPr>
          <p:nvPr/>
        </p:nvSpPr>
        <p:spPr bwMode="auto">
          <a:xfrm>
            <a:off x="8742485" y="5881688"/>
            <a:ext cx="1466"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1" name="Line 307"/>
          <p:cNvSpPr>
            <a:spLocks noChangeShapeType="1"/>
          </p:cNvSpPr>
          <p:nvPr/>
        </p:nvSpPr>
        <p:spPr bwMode="auto">
          <a:xfrm>
            <a:off x="8960829" y="5881688"/>
            <a:ext cx="2931" cy="209550"/>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2" name="Rectangle 308"/>
          <p:cNvSpPr>
            <a:spLocks noChangeArrowheads="1"/>
          </p:cNvSpPr>
          <p:nvPr/>
        </p:nvSpPr>
        <p:spPr bwMode="auto">
          <a:xfrm>
            <a:off x="5467352" y="5894388"/>
            <a:ext cx="167054" cy="196850"/>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33" name="Line 309"/>
          <p:cNvSpPr>
            <a:spLocks noChangeShapeType="1"/>
          </p:cNvSpPr>
          <p:nvPr/>
        </p:nvSpPr>
        <p:spPr bwMode="auto">
          <a:xfrm>
            <a:off x="5440975" y="6091241"/>
            <a:ext cx="218342"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4" name="Rectangle 310"/>
          <p:cNvSpPr>
            <a:spLocks noChangeArrowheads="1"/>
          </p:cNvSpPr>
          <p:nvPr/>
        </p:nvSpPr>
        <p:spPr bwMode="auto">
          <a:xfrm>
            <a:off x="5688623" y="6038850"/>
            <a:ext cx="164123" cy="52388"/>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35" name="Line 311"/>
          <p:cNvSpPr>
            <a:spLocks noChangeShapeType="1"/>
          </p:cNvSpPr>
          <p:nvPr/>
        </p:nvSpPr>
        <p:spPr bwMode="auto">
          <a:xfrm>
            <a:off x="5659316" y="6091241"/>
            <a:ext cx="22127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6" name="Rectangle 312"/>
          <p:cNvSpPr>
            <a:spLocks noChangeArrowheads="1"/>
          </p:cNvSpPr>
          <p:nvPr/>
        </p:nvSpPr>
        <p:spPr bwMode="auto">
          <a:xfrm>
            <a:off x="5908432" y="6007100"/>
            <a:ext cx="165589" cy="84138"/>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37" name="Line 313"/>
          <p:cNvSpPr>
            <a:spLocks noChangeShapeType="1"/>
          </p:cNvSpPr>
          <p:nvPr/>
        </p:nvSpPr>
        <p:spPr bwMode="auto">
          <a:xfrm>
            <a:off x="5880589" y="6091241"/>
            <a:ext cx="218342"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8" name="Rectangle 314"/>
          <p:cNvSpPr>
            <a:spLocks noChangeArrowheads="1"/>
          </p:cNvSpPr>
          <p:nvPr/>
        </p:nvSpPr>
        <p:spPr bwMode="auto">
          <a:xfrm>
            <a:off x="6128239" y="6011866"/>
            <a:ext cx="164123" cy="79375"/>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39" name="Line 315"/>
          <p:cNvSpPr>
            <a:spLocks noChangeShapeType="1"/>
          </p:cNvSpPr>
          <p:nvPr/>
        </p:nvSpPr>
        <p:spPr bwMode="auto">
          <a:xfrm>
            <a:off x="6098931" y="6091241"/>
            <a:ext cx="222738"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0" name="Rectangle 316"/>
          <p:cNvSpPr>
            <a:spLocks noChangeArrowheads="1"/>
          </p:cNvSpPr>
          <p:nvPr/>
        </p:nvSpPr>
        <p:spPr bwMode="auto">
          <a:xfrm>
            <a:off x="6346583" y="5954716"/>
            <a:ext cx="167054" cy="136525"/>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41" name="Line 317"/>
          <p:cNvSpPr>
            <a:spLocks noChangeShapeType="1"/>
          </p:cNvSpPr>
          <p:nvPr/>
        </p:nvSpPr>
        <p:spPr bwMode="auto">
          <a:xfrm>
            <a:off x="6321669" y="6091241"/>
            <a:ext cx="218343"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2" name="Rectangle 318"/>
          <p:cNvSpPr>
            <a:spLocks noChangeArrowheads="1"/>
          </p:cNvSpPr>
          <p:nvPr/>
        </p:nvSpPr>
        <p:spPr bwMode="auto">
          <a:xfrm>
            <a:off x="6569320" y="6072188"/>
            <a:ext cx="165588" cy="19050"/>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43" name="Line 319"/>
          <p:cNvSpPr>
            <a:spLocks noChangeShapeType="1"/>
          </p:cNvSpPr>
          <p:nvPr/>
        </p:nvSpPr>
        <p:spPr bwMode="auto">
          <a:xfrm>
            <a:off x="6540012" y="6091241"/>
            <a:ext cx="219808"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4" name="Rectangle 320"/>
          <p:cNvSpPr>
            <a:spLocks noChangeArrowheads="1"/>
          </p:cNvSpPr>
          <p:nvPr/>
        </p:nvSpPr>
        <p:spPr bwMode="auto">
          <a:xfrm>
            <a:off x="6787662" y="6051550"/>
            <a:ext cx="165589" cy="39688"/>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45" name="Line 321"/>
          <p:cNvSpPr>
            <a:spLocks noChangeShapeType="1"/>
          </p:cNvSpPr>
          <p:nvPr/>
        </p:nvSpPr>
        <p:spPr bwMode="auto">
          <a:xfrm>
            <a:off x="6759820" y="6091241"/>
            <a:ext cx="222738"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 name="Rectangle 322"/>
          <p:cNvSpPr>
            <a:spLocks noChangeArrowheads="1"/>
          </p:cNvSpPr>
          <p:nvPr/>
        </p:nvSpPr>
        <p:spPr bwMode="auto">
          <a:xfrm>
            <a:off x="7007471" y="6034088"/>
            <a:ext cx="167054" cy="57150"/>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47" name="Line 323"/>
          <p:cNvSpPr>
            <a:spLocks noChangeShapeType="1"/>
          </p:cNvSpPr>
          <p:nvPr/>
        </p:nvSpPr>
        <p:spPr bwMode="auto">
          <a:xfrm>
            <a:off x="6982559" y="6091241"/>
            <a:ext cx="218342"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8" name="Rectangle 324"/>
          <p:cNvSpPr>
            <a:spLocks noChangeArrowheads="1"/>
          </p:cNvSpPr>
          <p:nvPr/>
        </p:nvSpPr>
        <p:spPr bwMode="auto">
          <a:xfrm>
            <a:off x="7227277" y="6053138"/>
            <a:ext cx="167054" cy="38100"/>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49" name="Line 325"/>
          <p:cNvSpPr>
            <a:spLocks noChangeShapeType="1"/>
          </p:cNvSpPr>
          <p:nvPr/>
        </p:nvSpPr>
        <p:spPr bwMode="auto">
          <a:xfrm>
            <a:off x="7200900" y="6091241"/>
            <a:ext cx="221274"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0" name="Rectangle 326"/>
          <p:cNvSpPr>
            <a:spLocks noChangeArrowheads="1"/>
          </p:cNvSpPr>
          <p:nvPr/>
        </p:nvSpPr>
        <p:spPr bwMode="auto">
          <a:xfrm>
            <a:off x="7448552" y="6072188"/>
            <a:ext cx="165588" cy="19050"/>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1" name="Line 327"/>
          <p:cNvSpPr>
            <a:spLocks noChangeShapeType="1"/>
          </p:cNvSpPr>
          <p:nvPr/>
        </p:nvSpPr>
        <p:spPr bwMode="auto">
          <a:xfrm>
            <a:off x="7422175" y="6091241"/>
            <a:ext cx="219808"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2" name="Rectangle 328"/>
          <p:cNvSpPr>
            <a:spLocks noChangeArrowheads="1"/>
          </p:cNvSpPr>
          <p:nvPr/>
        </p:nvSpPr>
        <p:spPr bwMode="auto">
          <a:xfrm>
            <a:off x="7669823" y="5900738"/>
            <a:ext cx="164123" cy="190500"/>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3" name="Line 329"/>
          <p:cNvSpPr>
            <a:spLocks noChangeShapeType="1"/>
          </p:cNvSpPr>
          <p:nvPr/>
        </p:nvSpPr>
        <p:spPr bwMode="auto">
          <a:xfrm>
            <a:off x="7641982" y="6091241"/>
            <a:ext cx="219808"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4" name="Rectangle 330"/>
          <p:cNvSpPr>
            <a:spLocks noChangeArrowheads="1"/>
          </p:cNvSpPr>
          <p:nvPr/>
        </p:nvSpPr>
        <p:spPr bwMode="auto">
          <a:xfrm>
            <a:off x="7888166" y="6038850"/>
            <a:ext cx="165588" cy="52388"/>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5" name="Line 331"/>
          <p:cNvSpPr>
            <a:spLocks noChangeShapeType="1"/>
          </p:cNvSpPr>
          <p:nvPr/>
        </p:nvSpPr>
        <p:spPr bwMode="auto">
          <a:xfrm>
            <a:off x="7861789" y="6091241"/>
            <a:ext cx="219808"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 name="Rectangle 332"/>
          <p:cNvSpPr>
            <a:spLocks noChangeArrowheads="1"/>
          </p:cNvSpPr>
          <p:nvPr/>
        </p:nvSpPr>
        <p:spPr bwMode="auto">
          <a:xfrm>
            <a:off x="8107975" y="6038850"/>
            <a:ext cx="165588" cy="52388"/>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7" name="Line 333"/>
          <p:cNvSpPr>
            <a:spLocks noChangeShapeType="1"/>
          </p:cNvSpPr>
          <p:nvPr/>
        </p:nvSpPr>
        <p:spPr bwMode="auto">
          <a:xfrm>
            <a:off x="8081598" y="6091241"/>
            <a:ext cx="219808"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8" name="Rectangle 334"/>
          <p:cNvSpPr>
            <a:spLocks noChangeArrowheads="1"/>
          </p:cNvSpPr>
          <p:nvPr/>
        </p:nvSpPr>
        <p:spPr bwMode="auto">
          <a:xfrm>
            <a:off x="8329246" y="5915028"/>
            <a:ext cx="165589" cy="176213"/>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9" name="Line 335"/>
          <p:cNvSpPr>
            <a:spLocks noChangeShapeType="1"/>
          </p:cNvSpPr>
          <p:nvPr/>
        </p:nvSpPr>
        <p:spPr bwMode="auto">
          <a:xfrm>
            <a:off x="8301404" y="6091241"/>
            <a:ext cx="221273"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0" name="Rectangle 336"/>
          <p:cNvSpPr>
            <a:spLocks noChangeArrowheads="1"/>
          </p:cNvSpPr>
          <p:nvPr/>
        </p:nvSpPr>
        <p:spPr bwMode="auto">
          <a:xfrm>
            <a:off x="8549055" y="5921378"/>
            <a:ext cx="164123" cy="169863"/>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61" name="Line 337"/>
          <p:cNvSpPr>
            <a:spLocks noChangeShapeType="1"/>
          </p:cNvSpPr>
          <p:nvPr/>
        </p:nvSpPr>
        <p:spPr bwMode="auto">
          <a:xfrm>
            <a:off x="8522677" y="6091241"/>
            <a:ext cx="219808"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2" name="Rectangle 338"/>
          <p:cNvSpPr>
            <a:spLocks noChangeArrowheads="1"/>
          </p:cNvSpPr>
          <p:nvPr/>
        </p:nvSpPr>
        <p:spPr bwMode="auto">
          <a:xfrm>
            <a:off x="8770327" y="5915028"/>
            <a:ext cx="164123" cy="176213"/>
          </a:xfrm>
          <a:prstGeom prst="rect">
            <a:avLst/>
          </a:prstGeom>
          <a:solidFill>
            <a:srgbClr val="0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63" name="Line 339"/>
          <p:cNvSpPr>
            <a:spLocks noChangeShapeType="1"/>
          </p:cNvSpPr>
          <p:nvPr/>
        </p:nvSpPr>
        <p:spPr bwMode="auto">
          <a:xfrm>
            <a:off x="8742485" y="6091241"/>
            <a:ext cx="218343"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4" name="Rectangle 340"/>
          <p:cNvSpPr>
            <a:spLocks noChangeArrowheads="1"/>
          </p:cNvSpPr>
          <p:nvPr/>
        </p:nvSpPr>
        <p:spPr bwMode="auto">
          <a:xfrm>
            <a:off x="5219700" y="2935291"/>
            <a:ext cx="221274" cy="1587"/>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65" name="Rectangle 341"/>
          <p:cNvSpPr>
            <a:spLocks noChangeArrowheads="1"/>
          </p:cNvSpPr>
          <p:nvPr/>
        </p:nvSpPr>
        <p:spPr bwMode="auto">
          <a:xfrm>
            <a:off x="5219700" y="5040316"/>
            <a:ext cx="221274" cy="1050925"/>
          </a:xfrm>
          <a:prstGeom prst="rect">
            <a:avLst/>
          </a:prstGeom>
          <a:solidFill>
            <a:srgbClr val="ECE9D8"/>
          </a:solidFill>
          <a:ln w="6350">
            <a:solidFill>
              <a:srgbClr val="ECE9D8"/>
            </a:solidFill>
            <a:miter lim="800000"/>
            <a:headEnd/>
            <a:tailEnd/>
          </a:ln>
        </p:spPr>
        <p:txBody>
          <a:bodyPr/>
          <a:lstStyle/>
          <a:p>
            <a:endParaRPr lang="en-US"/>
          </a:p>
        </p:txBody>
      </p:sp>
      <p:sp>
        <p:nvSpPr>
          <p:cNvPr id="266" name="Rectangle 342"/>
          <p:cNvSpPr>
            <a:spLocks noChangeArrowheads="1"/>
          </p:cNvSpPr>
          <p:nvPr/>
        </p:nvSpPr>
        <p:spPr bwMode="auto">
          <a:xfrm>
            <a:off x="5219700" y="5040316"/>
            <a:ext cx="221274" cy="1050925"/>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67" name="Rectangle 343"/>
          <p:cNvSpPr>
            <a:spLocks noChangeArrowheads="1"/>
          </p:cNvSpPr>
          <p:nvPr/>
        </p:nvSpPr>
        <p:spPr bwMode="auto">
          <a:xfrm>
            <a:off x="3899390" y="1673228"/>
            <a:ext cx="1320311" cy="1262063"/>
          </a:xfrm>
          <a:prstGeom prst="rect">
            <a:avLst/>
          </a:prstGeom>
          <a:noFill/>
          <a:ln w="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68" name="Rectangle 344"/>
          <p:cNvSpPr>
            <a:spLocks noChangeArrowheads="1"/>
          </p:cNvSpPr>
          <p:nvPr/>
        </p:nvSpPr>
        <p:spPr bwMode="auto">
          <a:xfrm>
            <a:off x="4042998" y="2146303"/>
            <a:ext cx="936605"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GB" sz="800" b="1">
                <a:solidFill>
                  <a:srgbClr val="010000"/>
                </a:solidFill>
              </a:rPr>
              <a:t>Intelligent Washing</a:t>
            </a:r>
          </a:p>
          <a:p>
            <a:r>
              <a:rPr lang="en-GB" sz="800" b="1">
                <a:solidFill>
                  <a:srgbClr val="010000"/>
                </a:solidFill>
              </a:rPr>
              <a:t>Machine</a:t>
            </a:r>
            <a:endParaRPr lang="en-US" sz="1400"/>
          </a:p>
        </p:txBody>
      </p:sp>
      <p:sp>
        <p:nvSpPr>
          <p:cNvPr id="269" name="AutoShape 348"/>
          <p:cNvSpPr>
            <a:spLocks noChangeArrowheads="1"/>
          </p:cNvSpPr>
          <p:nvPr/>
        </p:nvSpPr>
        <p:spPr bwMode="gray">
          <a:xfrm>
            <a:off x="1811215" y="5167313"/>
            <a:ext cx="2555631" cy="1109662"/>
          </a:xfrm>
          <a:prstGeom prst="wedgeRoundRectCallout">
            <a:avLst>
              <a:gd name="adj1" fmla="val 147704"/>
              <a:gd name="adj2" fmla="val -50431"/>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00" b="1" dirty="0" smtClean="0">
                <a:solidFill>
                  <a:schemeClr val="bg1"/>
                </a:solidFill>
                <a:latin typeface="+mj-lt"/>
              </a:rPr>
              <a:t>How Much might be:</a:t>
            </a:r>
          </a:p>
          <a:p>
            <a:pPr algn="ctr" eaLnBrk="1" hangingPunct="1">
              <a:defRPr/>
            </a:pPr>
            <a:r>
              <a:rPr lang="en-GB" sz="1400" b="1" dirty="0" smtClean="0">
                <a:solidFill>
                  <a:schemeClr val="bg1"/>
                </a:solidFill>
                <a:latin typeface="+mj-lt"/>
              </a:rPr>
              <a:t>Drain &lt;2min</a:t>
            </a:r>
          </a:p>
          <a:p>
            <a:pPr algn="ctr" eaLnBrk="1" hangingPunct="1">
              <a:defRPr/>
            </a:pPr>
            <a:r>
              <a:rPr lang="en-GB" sz="1400" b="1" dirty="0" smtClean="0">
                <a:solidFill>
                  <a:schemeClr val="bg1"/>
                </a:solidFill>
                <a:latin typeface="+mj-lt"/>
              </a:rPr>
              <a:t>FYFR &lt;1%</a:t>
            </a:r>
          </a:p>
          <a:p>
            <a:pPr algn="ctr" eaLnBrk="1" hangingPunct="1">
              <a:defRPr/>
            </a:pPr>
            <a:r>
              <a:rPr lang="en-GB" sz="1400" b="1" dirty="0" smtClean="0">
                <a:solidFill>
                  <a:schemeClr val="bg1"/>
                </a:solidFill>
                <a:latin typeface="+mj-lt"/>
              </a:rPr>
              <a:t>DTUPC &lt;£8.0</a:t>
            </a:r>
          </a:p>
        </p:txBody>
      </p:sp>
      <p:sp>
        <p:nvSpPr>
          <p:cNvPr id="270" name="TextBox 269"/>
          <p:cNvSpPr txBox="1">
            <a:spLocks noChangeArrowheads="1"/>
          </p:cNvSpPr>
          <p:nvPr/>
        </p:nvSpPr>
        <p:spPr bwMode="auto">
          <a:xfrm>
            <a:off x="448409" y="2143125"/>
            <a:ext cx="2945423" cy="2760756"/>
          </a:xfrm>
          <a:prstGeom prst="rect">
            <a:avLst/>
          </a:prstGeom>
          <a:gradFill rotWithShape="1">
            <a:gsLst>
              <a:gs pos="0">
                <a:srgbClr val="A8A8EA"/>
              </a:gs>
              <a:gs pos="35001">
                <a:srgbClr val="C3C3EF"/>
              </a:gs>
              <a:gs pos="100000">
                <a:srgbClr val="E8E8FA"/>
              </a:gs>
            </a:gsLst>
            <a:lin ang="16200000" scaled="1"/>
          </a:gradFill>
          <a:ln w="9525">
            <a:solidFill>
              <a:srgbClr val="2F2F98"/>
            </a:solidFill>
            <a:miter lim="800000"/>
            <a:headEnd/>
            <a:tailEnd/>
          </a:ln>
          <a:effectLst>
            <a:outerShdw blurRad="63500" dist="20000" dir="5400000" rotWithShape="0">
              <a:srgbClr val="000000">
                <a:alpha val="37999"/>
              </a:srgbClr>
            </a:outerShdw>
          </a:effectLst>
        </p:spPr>
        <p:txBody>
          <a:bodyPr>
            <a:spAutoFit/>
          </a:bodyPr>
          <a:lstStyle/>
          <a:p>
            <a:pPr>
              <a:lnSpc>
                <a:spcPct val="80000"/>
              </a:lnSpc>
              <a:buFont typeface="Symbol" pitchFamily="18" charset="2"/>
              <a:buNone/>
              <a:defRPr/>
            </a:pPr>
            <a:r>
              <a:rPr lang="en-GB" dirty="0">
                <a:solidFill>
                  <a:srgbClr val="D20000"/>
                </a:solidFill>
                <a:latin typeface="+mn-lt"/>
                <a:ea typeface="+mn-ea"/>
                <a:cs typeface="+mn-cs"/>
              </a:rPr>
              <a:t>Washing performance</a:t>
            </a:r>
            <a:r>
              <a:rPr lang="en-GB" dirty="0">
                <a:solidFill>
                  <a:schemeClr val="dk1"/>
                </a:solidFill>
                <a:latin typeface="+mn-lt"/>
                <a:ea typeface="+mn-ea"/>
                <a:cs typeface="+mn-cs"/>
              </a:rPr>
              <a:t> is affected by several system functions including </a:t>
            </a:r>
            <a:r>
              <a:rPr lang="en-GB" dirty="0" smtClean="0">
                <a:solidFill>
                  <a:schemeClr val="dk1"/>
                </a:solidFill>
                <a:latin typeface="+mn-lt"/>
                <a:ea typeface="+mn-ea"/>
                <a:cs typeface="+mn-cs"/>
              </a:rPr>
              <a:t>the </a:t>
            </a:r>
            <a:r>
              <a:rPr lang="en-GB" dirty="0" smtClean="0">
                <a:solidFill>
                  <a:srgbClr val="D20000"/>
                </a:solidFill>
                <a:latin typeface="+mn-lt"/>
                <a:ea typeface="+mn-ea"/>
                <a:cs typeface="+mn-cs"/>
              </a:rPr>
              <a:t>Drain </a:t>
            </a:r>
            <a:r>
              <a:rPr lang="en-GB" dirty="0">
                <a:solidFill>
                  <a:srgbClr val="D20000"/>
                </a:solidFill>
                <a:latin typeface="+mn-lt"/>
                <a:ea typeface="+mn-ea"/>
                <a:cs typeface="+mn-cs"/>
              </a:rPr>
              <a:t>Water </a:t>
            </a:r>
            <a:r>
              <a:rPr lang="en-GB" dirty="0" smtClean="0">
                <a:solidFill>
                  <a:schemeClr val="dk1"/>
                </a:solidFill>
                <a:latin typeface="+mn-lt"/>
                <a:ea typeface="+mn-ea"/>
                <a:cs typeface="+mn-cs"/>
              </a:rPr>
              <a:t>Functio</a:t>
            </a:r>
            <a:r>
              <a:rPr lang="en-GB" dirty="0" smtClean="0">
                <a:solidFill>
                  <a:srgbClr val="000000"/>
                </a:solidFill>
                <a:latin typeface="+mn-lt"/>
                <a:ea typeface="+mn-ea"/>
                <a:cs typeface="+mn-cs"/>
              </a:rPr>
              <a:t>n. </a:t>
            </a:r>
            <a:r>
              <a:rPr lang="en-GB" dirty="0" smtClean="0">
                <a:solidFill>
                  <a:schemeClr val="dk1"/>
                </a:solidFill>
                <a:latin typeface="+mn-lt"/>
                <a:ea typeface="+mn-ea"/>
                <a:cs typeface="+mn-cs"/>
              </a:rPr>
              <a:t>Customer </a:t>
            </a:r>
            <a:r>
              <a:rPr lang="en-GB" dirty="0">
                <a:solidFill>
                  <a:schemeClr val="dk1"/>
                </a:solidFill>
                <a:latin typeface="+mn-lt"/>
                <a:ea typeface="+mn-ea"/>
                <a:cs typeface="+mn-cs"/>
              </a:rPr>
              <a:t>research determines that the target for the Drain Water function is less than 2 minutes. The </a:t>
            </a:r>
            <a:r>
              <a:rPr lang="en-GB" b="1" dirty="0" smtClean="0">
                <a:solidFill>
                  <a:schemeClr val="dk1"/>
                </a:solidFill>
                <a:latin typeface="+mn-lt"/>
                <a:ea typeface="+mn-ea"/>
                <a:cs typeface="+mn-cs"/>
              </a:rPr>
              <a:t>Drain </a:t>
            </a:r>
            <a:r>
              <a:rPr lang="en-GB" b="1" dirty="0">
                <a:solidFill>
                  <a:schemeClr val="dk1"/>
                </a:solidFill>
                <a:latin typeface="+mn-lt"/>
                <a:ea typeface="+mn-ea"/>
                <a:cs typeface="+mn-cs"/>
              </a:rPr>
              <a:t>W</a:t>
            </a:r>
            <a:r>
              <a:rPr lang="en-GB" b="1" dirty="0" smtClean="0">
                <a:solidFill>
                  <a:schemeClr val="dk1"/>
                </a:solidFill>
                <a:latin typeface="+mn-lt"/>
                <a:ea typeface="+mn-ea"/>
                <a:cs typeface="+mn-cs"/>
              </a:rPr>
              <a:t>ater </a:t>
            </a:r>
            <a:r>
              <a:rPr lang="en-GB" dirty="0">
                <a:solidFill>
                  <a:schemeClr val="dk1"/>
                </a:solidFill>
                <a:latin typeface="+mn-lt"/>
                <a:ea typeface="+mn-ea"/>
                <a:cs typeface="+mn-cs"/>
              </a:rPr>
              <a:t>Function also has other high level requirements of reliability and cost</a:t>
            </a:r>
          </a:p>
        </p:txBody>
      </p:sp>
      <p:sp>
        <p:nvSpPr>
          <p:cNvPr id="271" name="TextBox 350"/>
          <p:cNvSpPr txBox="1">
            <a:spLocks noChangeArrowheads="1"/>
          </p:cNvSpPr>
          <p:nvPr/>
        </p:nvSpPr>
        <p:spPr bwMode="auto">
          <a:xfrm>
            <a:off x="397109" y="1170153"/>
            <a:ext cx="3103685" cy="7571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80000"/>
              </a:lnSpc>
              <a:buFont typeface="Symbol" charset="0"/>
              <a:buNone/>
            </a:pPr>
            <a:r>
              <a:rPr lang="en-GB" sz="1800" b="1" dirty="0">
                <a:latin typeface="+mn-lt"/>
              </a:rPr>
              <a:t>Use QFD 1 to translate into Technical </a:t>
            </a:r>
            <a:r>
              <a:rPr lang="en-GB" sz="1800" b="1" dirty="0" smtClean="0">
                <a:latin typeface="+mn-lt"/>
              </a:rPr>
              <a:t>Design </a:t>
            </a:r>
            <a:r>
              <a:rPr lang="en-GB" sz="1800" b="1" dirty="0">
                <a:latin typeface="+mn-lt"/>
              </a:rPr>
              <a:t>Requirements</a:t>
            </a:r>
          </a:p>
        </p:txBody>
      </p:sp>
      <p:sp>
        <p:nvSpPr>
          <p:cNvPr id="272" name="TextBox 271"/>
          <p:cNvSpPr txBox="1"/>
          <p:nvPr/>
        </p:nvSpPr>
        <p:spPr>
          <a:xfrm>
            <a:off x="6709182" y="2906302"/>
            <a:ext cx="321798" cy="276999"/>
          </a:xfrm>
          <a:prstGeom prst="rect">
            <a:avLst/>
          </a:prstGeom>
          <a:noFill/>
        </p:spPr>
        <p:txBody>
          <a:bodyPr wrap="none" rtlCol="0">
            <a:spAutoFit/>
          </a:bodyPr>
          <a:lstStyle/>
          <a:p>
            <a:r>
              <a:rPr lang="en-US" sz="1200" dirty="0" smtClean="0">
                <a:latin typeface="Wingdings"/>
                <a:ea typeface="Wingdings"/>
                <a:cs typeface="Wingdings"/>
                <a:sym typeface="Wingdings"/>
              </a:rPr>
              <a:t></a:t>
            </a:r>
            <a:endParaRPr lang="en-US" sz="1200" dirty="0"/>
          </a:p>
        </p:txBody>
      </p:sp>
      <p:sp>
        <p:nvSpPr>
          <p:cNvPr id="273" name="TextBox 272"/>
          <p:cNvSpPr txBox="1"/>
          <p:nvPr/>
        </p:nvSpPr>
        <p:spPr>
          <a:xfrm>
            <a:off x="6737721" y="4361733"/>
            <a:ext cx="285387" cy="276999"/>
          </a:xfrm>
          <a:prstGeom prst="rect">
            <a:avLst/>
          </a:prstGeom>
          <a:noFill/>
        </p:spPr>
        <p:txBody>
          <a:bodyPr wrap="square" rtlCol="0">
            <a:spAutoFit/>
          </a:bodyPr>
          <a:lstStyle/>
          <a:p>
            <a:r>
              <a:rPr lang="en-US" sz="1200" dirty="0" err="1" smtClean="0"/>
              <a:t>Δ</a:t>
            </a:r>
            <a:endParaRPr lang="en-US" sz="1200" dirty="0"/>
          </a:p>
        </p:txBody>
      </p:sp>
      <p:sp>
        <p:nvSpPr>
          <p:cNvPr id="274" name="TextBox 273"/>
          <p:cNvSpPr txBox="1"/>
          <p:nvPr/>
        </p:nvSpPr>
        <p:spPr>
          <a:xfrm>
            <a:off x="6726024" y="3957643"/>
            <a:ext cx="285387" cy="276999"/>
          </a:xfrm>
          <a:prstGeom prst="rect">
            <a:avLst/>
          </a:prstGeom>
          <a:noFill/>
        </p:spPr>
        <p:txBody>
          <a:bodyPr wrap="square" rtlCol="0">
            <a:spAutoFit/>
          </a:bodyPr>
          <a:lstStyle/>
          <a:p>
            <a:r>
              <a:rPr lang="en-US" sz="1200" dirty="0" err="1" smtClean="0"/>
              <a:t>Δ</a:t>
            </a:r>
            <a:endParaRPr lang="en-US" sz="1200" dirty="0"/>
          </a:p>
        </p:txBody>
      </p:sp>
    </p:spTree>
    <p:extLst>
      <p:ext uri="{BB962C8B-B14F-4D97-AF65-F5344CB8AC3E}">
        <p14:creationId xmlns:p14="http://schemas.microsoft.com/office/powerpoint/2010/main" val="10767214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System Design &amp; Requirements Flow Down</a:t>
            </a:r>
            <a:endParaRPr lang="en-US" dirty="0"/>
          </a:p>
        </p:txBody>
      </p:sp>
      <p:sp>
        <p:nvSpPr>
          <p:cNvPr id="4" name="Text Box 5"/>
          <p:cNvSpPr txBox="1">
            <a:spLocks noChangeArrowheads="1"/>
          </p:cNvSpPr>
          <p:nvPr/>
        </p:nvSpPr>
        <p:spPr bwMode="auto">
          <a:xfrm>
            <a:off x="7821964" y="4538532"/>
            <a:ext cx="1271010" cy="235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900"/>
              <a:t>Cycle, status in cycle</a:t>
            </a:r>
          </a:p>
        </p:txBody>
      </p:sp>
      <p:sp>
        <p:nvSpPr>
          <p:cNvPr id="5" name="Rectangle 6"/>
          <p:cNvSpPr>
            <a:spLocks noChangeArrowheads="1"/>
          </p:cNvSpPr>
          <p:nvPr/>
        </p:nvSpPr>
        <p:spPr bwMode="auto">
          <a:xfrm>
            <a:off x="5656386" y="1544641"/>
            <a:ext cx="274027" cy="45561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lIns="95782" tIns="47891" rIns="95782" bIns="47891" anchor="ctr"/>
          <a:lstStyle/>
          <a:p>
            <a:pPr algn="ctr" defTabSz="957263" eaLnBrk="0" hangingPunct="0"/>
            <a:endParaRPr lang="en-US" sz="1300">
              <a:latin typeface="Times New Roman" charset="0"/>
            </a:endParaRPr>
          </a:p>
        </p:txBody>
      </p:sp>
      <p:sp>
        <p:nvSpPr>
          <p:cNvPr id="6" name="Rectangle 7"/>
          <p:cNvSpPr>
            <a:spLocks noChangeArrowheads="1"/>
          </p:cNvSpPr>
          <p:nvPr/>
        </p:nvSpPr>
        <p:spPr bwMode="auto">
          <a:xfrm>
            <a:off x="5930412" y="1544641"/>
            <a:ext cx="274026" cy="45561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 name="Rectangle 8"/>
          <p:cNvSpPr>
            <a:spLocks noChangeArrowheads="1"/>
          </p:cNvSpPr>
          <p:nvPr/>
        </p:nvSpPr>
        <p:spPr bwMode="auto">
          <a:xfrm>
            <a:off x="6204440" y="1544641"/>
            <a:ext cx="600808" cy="45561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 name="Rectangle 9"/>
          <p:cNvSpPr>
            <a:spLocks noChangeArrowheads="1"/>
          </p:cNvSpPr>
          <p:nvPr/>
        </p:nvSpPr>
        <p:spPr bwMode="auto">
          <a:xfrm>
            <a:off x="6805248" y="1544641"/>
            <a:ext cx="274027" cy="45561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 name="Rectangle 10"/>
          <p:cNvSpPr>
            <a:spLocks noChangeArrowheads="1"/>
          </p:cNvSpPr>
          <p:nvPr/>
        </p:nvSpPr>
        <p:spPr bwMode="auto">
          <a:xfrm>
            <a:off x="7079274" y="1544641"/>
            <a:ext cx="272562" cy="45561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 name="Rectangle 11"/>
          <p:cNvSpPr>
            <a:spLocks noChangeArrowheads="1"/>
          </p:cNvSpPr>
          <p:nvPr/>
        </p:nvSpPr>
        <p:spPr bwMode="auto">
          <a:xfrm>
            <a:off x="7625863" y="1544641"/>
            <a:ext cx="274027" cy="45561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 name="Rectangle 12"/>
          <p:cNvSpPr>
            <a:spLocks noChangeArrowheads="1"/>
          </p:cNvSpPr>
          <p:nvPr/>
        </p:nvSpPr>
        <p:spPr bwMode="auto">
          <a:xfrm>
            <a:off x="7351835" y="1544641"/>
            <a:ext cx="274026" cy="45561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endParaRPr lang="en-US" sz="1600">
              <a:latin typeface="Times New Roman" charset="0"/>
            </a:endParaRPr>
          </a:p>
        </p:txBody>
      </p:sp>
      <p:sp>
        <p:nvSpPr>
          <p:cNvPr id="12" name="Rectangle 13"/>
          <p:cNvSpPr>
            <a:spLocks noChangeArrowheads="1"/>
          </p:cNvSpPr>
          <p:nvPr/>
        </p:nvSpPr>
        <p:spPr bwMode="auto">
          <a:xfrm rot="16200000">
            <a:off x="6437923" y="582003"/>
            <a:ext cx="273050" cy="484309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 name="Rectangle 14"/>
          <p:cNvSpPr>
            <a:spLocks noChangeArrowheads="1"/>
          </p:cNvSpPr>
          <p:nvPr/>
        </p:nvSpPr>
        <p:spPr bwMode="auto">
          <a:xfrm rot="16200000">
            <a:off x="6286989" y="1010384"/>
            <a:ext cx="577850" cy="483723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 name="Rectangle 15"/>
          <p:cNvSpPr>
            <a:spLocks noChangeArrowheads="1"/>
          </p:cNvSpPr>
          <p:nvPr/>
        </p:nvSpPr>
        <p:spPr bwMode="auto">
          <a:xfrm rot="16200000">
            <a:off x="6437923" y="1432901"/>
            <a:ext cx="273050" cy="484309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 name="Rectangle 16"/>
          <p:cNvSpPr>
            <a:spLocks noChangeArrowheads="1"/>
          </p:cNvSpPr>
          <p:nvPr/>
        </p:nvSpPr>
        <p:spPr bwMode="auto">
          <a:xfrm rot="16200000">
            <a:off x="6437129" y="1706747"/>
            <a:ext cx="274638" cy="484309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 name="Rectangle 17"/>
          <p:cNvSpPr>
            <a:spLocks noChangeArrowheads="1"/>
          </p:cNvSpPr>
          <p:nvPr/>
        </p:nvSpPr>
        <p:spPr bwMode="auto">
          <a:xfrm rot="16200000">
            <a:off x="6437190" y="1981324"/>
            <a:ext cx="273050" cy="4841631"/>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 name="Rectangle 18"/>
          <p:cNvSpPr>
            <a:spLocks noChangeArrowheads="1"/>
          </p:cNvSpPr>
          <p:nvPr/>
        </p:nvSpPr>
        <p:spPr bwMode="auto">
          <a:xfrm rot="16200000">
            <a:off x="6437923" y="2250709"/>
            <a:ext cx="273050" cy="484895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 name="Line 19"/>
          <p:cNvSpPr>
            <a:spLocks noChangeShapeType="1"/>
          </p:cNvSpPr>
          <p:nvPr/>
        </p:nvSpPr>
        <p:spPr bwMode="auto">
          <a:xfrm>
            <a:off x="5383823" y="2592391"/>
            <a:ext cx="0" cy="191452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20"/>
          <p:cNvSpPr>
            <a:spLocks noChangeShapeType="1"/>
          </p:cNvSpPr>
          <p:nvPr/>
        </p:nvSpPr>
        <p:spPr bwMode="auto">
          <a:xfrm flipH="1">
            <a:off x="4144108" y="1543050"/>
            <a:ext cx="150202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21"/>
          <p:cNvSpPr>
            <a:spLocks noChangeShapeType="1"/>
          </p:cNvSpPr>
          <p:nvPr/>
        </p:nvSpPr>
        <p:spPr bwMode="auto">
          <a:xfrm flipV="1">
            <a:off x="4152900" y="1544638"/>
            <a:ext cx="0" cy="10477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22"/>
          <p:cNvSpPr>
            <a:spLocks noChangeShapeType="1"/>
          </p:cNvSpPr>
          <p:nvPr/>
        </p:nvSpPr>
        <p:spPr bwMode="auto">
          <a:xfrm flipH="1" flipV="1">
            <a:off x="4164623" y="1716088"/>
            <a:ext cx="1219200" cy="8763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23"/>
          <p:cNvSpPr>
            <a:spLocks noChangeShapeType="1"/>
          </p:cNvSpPr>
          <p:nvPr/>
        </p:nvSpPr>
        <p:spPr bwMode="auto">
          <a:xfrm flipH="1" flipV="1">
            <a:off x="4267201" y="1555750"/>
            <a:ext cx="1389185" cy="103663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Text Box 24"/>
          <p:cNvSpPr txBox="1">
            <a:spLocks noChangeArrowheads="1"/>
          </p:cNvSpPr>
          <p:nvPr/>
        </p:nvSpPr>
        <p:spPr bwMode="auto">
          <a:xfrm>
            <a:off x="4163158" y="2824163"/>
            <a:ext cx="1065650" cy="373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900" b="1"/>
              <a:t>Determine Load </a:t>
            </a:r>
            <a:br>
              <a:rPr lang="en-GB" sz="900" b="1"/>
            </a:br>
            <a:r>
              <a:rPr lang="en-GB" sz="900" b="1"/>
              <a:t>Distribution</a:t>
            </a:r>
          </a:p>
        </p:txBody>
      </p:sp>
      <p:sp>
        <p:nvSpPr>
          <p:cNvPr id="24" name="Text Box 25"/>
          <p:cNvSpPr txBox="1">
            <a:spLocks noChangeArrowheads="1"/>
          </p:cNvSpPr>
          <p:nvPr/>
        </p:nvSpPr>
        <p:spPr bwMode="auto">
          <a:xfrm>
            <a:off x="4185139" y="3289302"/>
            <a:ext cx="1051392" cy="2813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200" b="1">
                <a:solidFill>
                  <a:srgbClr val="FF0000"/>
                </a:solidFill>
              </a:rPr>
              <a:t>Drain Water</a:t>
            </a:r>
          </a:p>
        </p:txBody>
      </p:sp>
      <p:sp>
        <p:nvSpPr>
          <p:cNvPr id="25" name="Text Box 26"/>
          <p:cNvSpPr txBox="1">
            <a:spLocks noChangeArrowheads="1"/>
          </p:cNvSpPr>
          <p:nvPr/>
        </p:nvSpPr>
        <p:spPr bwMode="auto">
          <a:xfrm>
            <a:off x="4139712" y="3695701"/>
            <a:ext cx="1082920" cy="2967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300"/>
              <a:t>Self Monitor</a:t>
            </a:r>
          </a:p>
        </p:txBody>
      </p:sp>
      <p:sp>
        <p:nvSpPr>
          <p:cNvPr id="26" name="Text Box 27"/>
          <p:cNvSpPr txBox="1">
            <a:spLocks noChangeArrowheads="1"/>
          </p:cNvSpPr>
          <p:nvPr/>
        </p:nvSpPr>
        <p:spPr bwMode="auto">
          <a:xfrm>
            <a:off x="4073769" y="4000501"/>
            <a:ext cx="1412468" cy="2506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00"/>
              <a:t>Detect Load make up</a:t>
            </a:r>
          </a:p>
        </p:txBody>
      </p:sp>
      <p:sp>
        <p:nvSpPr>
          <p:cNvPr id="27" name="Text Box 28"/>
          <p:cNvSpPr txBox="1">
            <a:spLocks noChangeArrowheads="1"/>
          </p:cNvSpPr>
          <p:nvPr/>
        </p:nvSpPr>
        <p:spPr bwMode="auto">
          <a:xfrm>
            <a:off x="4063512" y="4275139"/>
            <a:ext cx="1402783" cy="2506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00"/>
              <a:t>Detect H</a:t>
            </a:r>
            <a:r>
              <a:rPr lang="en-GB" sz="1000" baseline="-25000"/>
              <a:t>2</a:t>
            </a:r>
            <a:r>
              <a:rPr lang="en-GB" sz="1000"/>
              <a:t>O hardness</a:t>
            </a:r>
          </a:p>
        </p:txBody>
      </p:sp>
      <p:sp>
        <p:nvSpPr>
          <p:cNvPr id="28" name="Text Box 29"/>
          <p:cNvSpPr txBox="1">
            <a:spLocks noChangeArrowheads="1"/>
          </p:cNvSpPr>
          <p:nvPr/>
        </p:nvSpPr>
        <p:spPr bwMode="auto">
          <a:xfrm>
            <a:off x="4210052" y="4551363"/>
            <a:ext cx="906815" cy="265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100"/>
              <a:t>Inform user</a:t>
            </a:r>
          </a:p>
        </p:txBody>
      </p:sp>
      <p:sp>
        <p:nvSpPr>
          <p:cNvPr id="29" name="Text Box 30"/>
          <p:cNvSpPr txBox="1">
            <a:spLocks noChangeArrowheads="1"/>
          </p:cNvSpPr>
          <p:nvPr/>
        </p:nvSpPr>
        <p:spPr bwMode="auto">
          <a:xfrm>
            <a:off x="4086958" y="2201864"/>
            <a:ext cx="1071574" cy="435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100"/>
              <a:t>Design</a:t>
            </a:r>
          </a:p>
          <a:p>
            <a:r>
              <a:rPr lang="en-GB" sz="1100"/>
              <a:t>Requirements</a:t>
            </a:r>
          </a:p>
        </p:txBody>
      </p:sp>
      <p:sp>
        <p:nvSpPr>
          <p:cNvPr id="30" name="Text Box 31"/>
          <p:cNvSpPr txBox="1">
            <a:spLocks noChangeArrowheads="1"/>
          </p:cNvSpPr>
          <p:nvPr/>
        </p:nvSpPr>
        <p:spPr bwMode="auto">
          <a:xfrm>
            <a:off x="4712677" y="1574800"/>
            <a:ext cx="1071574" cy="435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100"/>
              <a:t>Element </a:t>
            </a:r>
          </a:p>
          <a:p>
            <a:r>
              <a:rPr lang="en-GB" sz="1100"/>
              <a:t>Requirements</a:t>
            </a:r>
          </a:p>
        </p:txBody>
      </p:sp>
      <p:sp>
        <p:nvSpPr>
          <p:cNvPr id="31" name="Text Box 32"/>
          <p:cNvSpPr txBox="1">
            <a:spLocks noChangeArrowheads="1"/>
          </p:cNvSpPr>
          <p:nvPr/>
        </p:nvSpPr>
        <p:spPr bwMode="auto">
          <a:xfrm rot="2179653">
            <a:off x="4088824" y="1946143"/>
            <a:ext cx="1476313" cy="235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900"/>
              <a:t>Direction of improvement</a:t>
            </a:r>
            <a:endParaRPr lang="en-GB" sz="1300"/>
          </a:p>
        </p:txBody>
      </p:sp>
      <p:sp>
        <p:nvSpPr>
          <p:cNvPr id="32" name="Text Box 33"/>
          <p:cNvSpPr txBox="1">
            <a:spLocks noChangeArrowheads="1"/>
          </p:cNvSpPr>
          <p:nvPr/>
        </p:nvSpPr>
        <p:spPr bwMode="auto">
          <a:xfrm rot="16200000">
            <a:off x="5488943" y="2151417"/>
            <a:ext cx="608913" cy="265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100"/>
              <a:t>Switch</a:t>
            </a:r>
          </a:p>
        </p:txBody>
      </p:sp>
      <p:sp>
        <p:nvSpPr>
          <p:cNvPr id="33" name="Text Box 34"/>
          <p:cNvSpPr txBox="1">
            <a:spLocks noChangeArrowheads="1"/>
          </p:cNvSpPr>
          <p:nvPr/>
        </p:nvSpPr>
        <p:spPr bwMode="auto">
          <a:xfrm rot="16200000">
            <a:off x="6714017" y="2272618"/>
            <a:ext cx="478469" cy="2506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00"/>
              <a:t>BITE</a:t>
            </a:r>
          </a:p>
        </p:txBody>
      </p:sp>
      <p:sp>
        <p:nvSpPr>
          <p:cNvPr id="34" name="Text Box 35"/>
          <p:cNvSpPr txBox="1">
            <a:spLocks noChangeArrowheads="1"/>
          </p:cNvSpPr>
          <p:nvPr/>
        </p:nvSpPr>
        <p:spPr bwMode="auto">
          <a:xfrm rot="16200000">
            <a:off x="5540967" y="1936068"/>
            <a:ext cx="1074898" cy="2506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00"/>
              <a:t>Weight sensors</a:t>
            </a:r>
          </a:p>
        </p:txBody>
      </p:sp>
      <p:sp>
        <p:nvSpPr>
          <p:cNvPr id="35" name="Text Box 36"/>
          <p:cNvSpPr txBox="1">
            <a:spLocks noChangeArrowheads="1"/>
          </p:cNvSpPr>
          <p:nvPr/>
        </p:nvSpPr>
        <p:spPr bwMode="auto">
          <a:xfrm rot="16200000">
            <a:off x="7524327" y="2176024"/>
            <a:ext cx="475632" cy="265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100"/>
              <a:t>Etc .</a:t>
            </a:r>
          </a:p>
        </p:txBody>
      </p:sp>
      <p:sp>
        <p:nvSpPr>
          <p:cNvPr id="36" name="Oval 37"/>
          <p:cNvSpPr>
            <a:spLocks noChangeArrowheads="1"/>
          </p:cNvSpPr>
          <p:nvPr/>
        </p:nvSpPr>
        <p:spPr bwMode="auto">
          <a:xfrm>
            <a:off x="5999286" y="2649541"/>
            <a:ext cx="136281" cy="136525"/>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37" name="Group 38"/>
          <p:cNvGrpSpPr>
            <a:grpSpLocks/>
          </p:cNvGrpSpPr>
          <p:nvPr/>
        </p:nvGrpSpPr>
        <p:grpSpPr bwMode="auto">
          <a:xfrm>
            <a:off x="5725260" y="2638428"/>
            <a:ext cx="136280" cy="136525"/>
            <a:chOff x="3648" y="2400"/>
            <a:chExt cx="96" cy="96"/>
          </a:xfrm>
        </p:grpSpPr>
        <p:sp>
          <p:nvSpPr>
            <p:cNvPr id="38" name="Oval 3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 name="Oval 4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0" name="Group 41"/>
          <p:cNvGrpSpPr>
            <a:grpSpLocks/>
          </p:cNvGrpSpPr>
          <p:nvPr/>
        </p:nvGrpSpPr>
        <p:grpSpPr bwMode="auto">
          <a:xfrm>
            <a:off x="5964117" y="2935291"/>
            <a:ext cx="137746" cy="136525"/>
            <a:chOff x="3648" y="2400"/>
            <a:chExt cx="96" cy="96"/>
          </a:xfrm>
        </p:grpSpPr>
        <p:sp>
          <p:nvSpPr>
            <p:cNvPr id="41" name="Oval 4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2" name="Oval 4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43" name="Rectangle 44"/>
          <p:cNvSpPr>
            <a:spLocks noChangeArrowheads="1"/>
          </p:cNvSpPr>
          <p:nvPr/>
        </p:nvSpPr>
        <p:spPr bwMode="auto">
          <a:xfrm rot="16200000">
            <a:off x="6437131" y="308160"/>
            <a:ext cx="274637" cy="484309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 name="Text Box 45"/>
          <p:cNvSpPr txBox="1">
            <a:spLocks noChangeArrowheads="1"/>
          </p:cNvSpPr>
          <p:nvPr/>
        </p:nvSpPr>
        <p:spPr bwMode="auto">
          <a:xfrm>
            <a:off x="4181991" y="2602023"/>
            <a:ext cx="649602" cy="2506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000"/>
              <a:t>Activate </a:t>
            </a:r>
          </a:p>
        </p:txBody>
      </p:sp>
      <p:sp>
        <p:nvSpPr>
          <p:cNvPr id="45" name="Text Box 46"/>
          <p:cNvSpPr txBox="1">
            <a:spLocks noChangeArrowheads="1"/>
          </p:cNvSpPr>
          <p:nvPr/>
        </p:nvSpPr>
        <p:spPr bwMode="auto">
          <a:xfrm rot="16200000">
            <a:off x="6181990" y="1928064"/>
            <a:ext cx="647172" cy="2967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300" b="1">
                <a:solidFill>
                  <a:srgbClr val="FF0000"/>
                </a:solidFill>
              </a:rPr>
              <a:t>pump</a:t>
            </a:r>
          </a:p>
        </p:txBody>
      </p:sp>
      <p:sp>
        <p:nvSpPr>
          <p:cNvPr id="46" name="AutoShape 47"/>
          <p:cNvSpPr>
            <a:spLocks noChangeArrowheads="1"/>
          </p:cNvSpPr>
          <p:nvPr/>
        </p:nvSpPr>
        <p:spPr bwMode="auto">
          <a:xfrm>
            <a:off x="6862398" y="2649541"/>
            <a:ext cx="139211" cy="136525"/>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47" name="Group 48"/>
          <p:cNvGrpSpPr>
            <a:grpSpLocks/>
          </p:cNvGrpSpPr>
          <p:nvPr/>
        </p:nvGrpSpPr>
        <p:grpSpPr bwMode="auto">
          <a:xfrm>
            <a:off x="6435971" y="3349628"/>
            <a:ext cx="137746" cy="136525"/>
            <a:chOff x="3648" y="2400"/>
            <a:chExt cx="96" cy="96"/>
          </a:xfrm>
        </p:grpSpPr>
        <p:sp>
          <p:nvSpPr>
            <p:cNvPr id="48" name="Oval 4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 name="Oval 5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50" name="Text Box 51"/>
          <p:cNvSpPr txBox="1">
            <a:spLocks noChangeArrowheads="1"/>
          </p:cNvSpPr>
          <p:nvPr/>
        </p:nvSpPr>
        <p:spPr bwMode="auto">
          <a:xfrm>
            <a:off x="7865947" y="2620832"/>
            <a:ext cx="1149338" cy="235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900"/>
              <a:t>Manually activated</a:t>
            </a:r>
          </a:p>
        </p:txBody>
      </p:sp>
      <p:sp>
        <p:nvSpPr>
          <p:cNvPr id="51" name="Text Box 52"/>
          <p:cNvSpPr txBox="1">
            <a:spLocks noChangeArrowheads="1"/>
          </p:cNvSpPr>
          <p:nvPr/>
        </p:nvSpPr>
        <p:spPr bwMode="auto">
          <a:xfrm>
            <a:off x="7911845" y="2871657"/>
            <a:ext cx="969620" cy="235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900"/>
              <a:t>7Kg Max .1 res</a:t>
            </a:r>
          </a:p>
        </p:txBody>
      </p:sp>
      <p:sp>
        <p:nvSpPr>
          <p:cNvPr id="52" name="Text Box 53"/>
          <p:cNvSpPr txBox="1">
            <a:spLocks noChangeArrowheads="1"/>
          </p:cNvSpPr>
          <p:nvPr/>
        </p:nvSpPr>
        <p:spPr bwMode="auto">
          <a:xfrm>
            <a:off x="7885524" y="3098089"/>
            <a:ext cx="1155612" cy="6507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200" b="1">
                <a:solidFill>
                  <a:srgbClr val="FF0000"/>
                </a:solidFill>
              </a:rPr>
              <a:t>&lt; 2 mins</a:t>
            </a:r>
          </a:p>
          <a:p>
            <a:pPr algn="ctr"/>
            <a:r>
              <a:rPr lang="en-GB" sz="1200" b="1">
                <a:solidFill>
                  <a:srgbClr val="FF0000"/>
                </a:solidFill>
              </a:rPr>
              <a:t>FYFR &lt;1%</a:t>
            </a:r>
          </a:p>
          <a:p>
            <a:pPr algn="ctr"/>
            <a:r>
              <a:rPr lang="en-GB" sz="1200" b="1">
                <a:solidFill>
                  <a:srgbClr val="FF0000"/>
                </a:solidFill>
              </a:rPr>
              <a:t>DTUPC &lt;£8.0</a:t>
            </a:r>
          </a:p>
        </p:txBody>
      </p:sp>
      <p:sp>
        <p:nvSpPr>
          <p:cNvPr id="53" name="Text Box 54"/>
          <p:cNvSpPr txBox="1">
            <a:spLocks noChangeArrowheads="1"/>
          </p:cNvSpPr>
          <p:nvPr/>
        </p:nvSpPr>
        <p:spPr bwMode="auto">
          <a:xfrm>
            <a:off x="7922852" y="3677117"/>
            <a:ext cx="713146" cy="373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900"/>
              <a:t>95%</a:t>
            </a:r>
          </a:p>
          <a:p>
            <a:pPr algn="ctr"/>
            <a:r>
              <a:rPr lang="en-GB" sz="900"/>
              <a:t> validation</a:t>
            </a:r>
          </a:p>
        </p:txBody>
      </p:sp>
      <p:sp>
        <p:nvSpPr>
          <p:cNvPr id="54" name="Text Box 55"/>
          <p:cNvSpPr txBox="1">
            <a:spLocks noChangeArrowheads="1"/>
          </p:cNvSpPr>
          <p:nvPr/>
        </p:nvSpPr>
        <p:spPr bwMode="auto">
          <a:xfrm>
            <a:off x="7942385" y="4016375"/>
            <a:ext cx="748812" cy="234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5782" tIns="47891" rIns="95782" bIns="47891"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900"/>
              <a:t>5.6 kg max</a:t>
            </a:r>
          </a:p>
        </p:txBody>
      </p:sp>
      <p:sp>
        <p:nvSpPr>
          <p:cNvPr id="55" name="Text Box 56"/>
          <p:cNvSpPr txBox="1">
            <a:spLocks noChangeArrowheads="1"/>
          </p:cNvSpPr>
          <p:nvPr/>
        </p:nvSpPr>
        <p:spPr bwMode="auto">
          <a:xfrm>
            <a:off x="7947535" y="4270244"/>
            <a:ext cx="687222" cy="235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900"/>
              <a:t>EU Limits</a:t>
            </a:r>
          </a:p>
        </p:txBody>
      </p:sp>
      <p:sp>
        <p:nvSpPr>
          <p:cNvPr id="56" name="Rectangle 57"/>
          <p:cNvSpPr>
            <a:spLocks noChangeArrowheads="1"/>
          </p:cNvSpPr>
          <p:nvPr/>
        </p:nvSpPr>
        <p:spPr bwMode="auto">
          <a:xfrm>
            <a:off x="4152901" y="4811713"/>
            <a:ext cx="1503485" cy="12890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7" name="Text Box 58"/>
          <p:cNvSpPr txBox="1">
            <a:spLocks noChangeArrowheads="1"/>
          </p:cNvSpPr>
          <p:nvPr/>
        </p:nvSpPr>
        <p:spPr bwMode="auto">
          <a:xfrm>
            <a:off x="4396478" y="5031141"/>
            <a:ext cx="1032450" cy="265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100"/>
              <a:t>Target values</a:t>
            </a:r>
          </a:p>
        </p:txBody>
      </p:sp>
      <p:grpSp>
        <p:nvGrpSpPr>
          <p:cNvPr id="58" name="Group 59"/>
          <p:cNvGrpSpPr>
            <a:grpSpLocks/>
          </p:cNvGrpSpPr>
          <p:nvPr/>
        </p:nvGrpSpPr>
        <p:grpSpPr bwMode="auto">
          <a:xfrm>
            <a:off x="6887309" y="3797303"/>
            <a:ext cx="134815" cy="136525"/>
            <a:chOff x="3648" y="2400"/>
            <a:chExt cx="96" cy="96"/>
          </a:xfrm>
        </p:grpSpPr>
        <p:sp>
          <p:nvSpPr>
            <p:cNvPr id="59" name="Oval 6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0" name="Oval 6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61" name="Group 62"/>
          <p:cNvGrpSpPr>
            <a:grpSpLocks/>
          </p:cNvGrpSpPr>
          <p:nvPr/>
        </p:nvGrpSpPr>
        <p:grpSpPr bwMode="auto">
          <a:xfrm>
            <a:off x="7146683" y="4048128"/>
            <a:ext cx="136280" cy="136525"/>
            <a:chOff x="3648" y="2400"/>
            <a:chExt cx="96" cy="96"/>
          </a:xfrm>
        </p:grpSpPr>
        <p:sp>
          <p:nvSpPr>
            <p:cNvPr id="62" name="Oval 63"/>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3" name="Oval 64"/>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64" name="Group 65"/>
          <p:cNvGrpSpPr>
            <a:grpSpLocks/>
          </p:cNvGrpSpPr>
          <p:nvPr/>
        </p:nvGrpSpPr>
        <p:grpSpPr bwMode="auto">
          <a:xfrm>
            <a:off x="6868258" y="4329116"/>
            <a:ext cx="134815" cy="136525"/>
            <a:chOff x="3648" y="2400"/>
            <a:chExt cx="96" cy="96"/>
          </a:xfrm>
        </p:grpSpPr>
        <p:sp>
          <p:nvSpPr>
            <p:cNvPr id="65" name="Oval 66"/>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6" name="Oval 67"/>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67" name="AutoShape 68"/>
          <p:cNvSpPr>
            <a:spLocks noChangeArrowheads="1"/>
          </p:cNvSpPr>
          <p:nvPr/>
        </p:nvSpPr>
        <p:spPr bwMode="auto">
          <a:xfrm>
            <a:off x="7136423" y="2660653"/>
            <a:ext cx="136281" cy="138113"/>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8" name="Text Box 69"/>
          <p:cNvSpPr txBox="1">
            <a:spLocks noChangeArrowheads="1"/>
          </p:cNvSpPr>
          <p:nvPr/>
        </p:nvSpPr>
        <p:spPr bwMode="auto">
          <a:xfrm rot="16200000">
            <a:off x="5105481" y="5298943"/>
            <a:ext cx="1342130" cy="235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900"/>
              <a:t>16A 240V Double pole</a:t>
            </a:r>
          </a:p>
        </p:txBody>
      </p:sp>
      <p:sp>
        <p:nvSpPr>
          <p:cNvPr id="69" name="Text Box 70"/>
          <p:cNvSpPr txBox="1">
            <a:spLocks noChangeArrowheads="1"/>
          </p:cNvSpPr>
          <p:nvPr/>
        </p:nvSpPr>
        <p:spPr bwMode="auto">
          <a:xfrm rot="16200000">
            <a:off x="5636126" y="5311644"/>
            <a:ext cx="866997" cy="235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900"/>
              <a:t>15 x xyz type</a:t>
            </a:r>
          </a:p>
        </p:txBody>
      </p:sp>
      <p:sp>
        <p:nvSpPr>
          <p:cNvPr id="70" name="Text Box 71"/>
          <p:cNvSpPr txBox="1">
            <a:spLocks noChangeArrowheads="1"/>
          </p:cNvSpPr>
          <p:nvPr/>
        </p:nvSpPr>
        <p:spPr bwMode="auto">
          <a:xfrm rot="16200000">
            <a:off x="5966845" y="5122945"/>
            <a:ext cx="1121423" cy="6507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200" b="1">
                <a:solidFill>
                  <a:srgbClr val="FF0000"/>
                </a:solidFill>
              </a:rPr>
              <a:t>10 l/min +/- 1</a:t>
            </a:r>
          </a:p>
          <a:p>
            <a:pPr algn="ctr"/>
            <a:r>
              <a:rPr lang="en-GB" sz="1200" b="1">
                <a:solidFill>
                  <a:srgbClr val="FF0000"/>
                </a:solidFill>
              </a:rPr>
              <a:t>FYFR &lt;1%</a:t>
            </a:r>
          </a:p>
          <a:p>
            <a:pPr algn="ctr"/>
            <a:r>
              <a:rPr lang="en-GB" sz="1200" b="1">
                <a:solidFill>
                  <a:srgbClr val="FF0000"/>
                </a:solidFill>
              </a:rPr>
              <a:t>DTUPC&lt;£8.0</a:t>
            </a:r>
          </a:p>
        </p:txBody>
      </p:sp>
      <p:sp>
        <p:nvSpPr>
          <p:cNvPr id="71" name="Text Box 72"/>
          <p:cNvSpPr txBox="1">
            <a:spLocks noChangeArrowheads="1"/>
          </p:cNvSpPr>
          <p:nvPr/>
        </p:nvSpPr>
        <p:spPr bwMode="auto">
          <a:xfrm rot="16200000">
            <a:off x="6423411" y="5268781"/>
            <a:ext cx="1027441" cy="235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900"/>
              <a:t>15 type xyz type </a:t>
            </a:r>
          </a:p>
        </p:txBody>
      </p:sp>
      <p:sp>
        <p:nvSpPr>
          <p:cNvPr id="72" name="Text Box 73"/>
          <p:cNvSpPr txBox="1">
            <a:spLocks noChangeArrowheads="1"/>
          </p:cNvSpPr>
          <p:nvPr/>
        </p:nvSpPr>
        <p:spPr bwMode="auto">
          <a:xfrm rot="16200000">
            <a:off x="6788481" y="5332281"/>
            <a:ext cx="854147" cy="235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900"/>
              <a:t>3 x XYZ type </a:t>
            </a:r>
          </a:p>
        </p:txBody>
      </p:sp>
      <p:sp>
        <p:nvSpPr>
          <p:cNvPr id="73" name="Text Box 74"/>
          <p:cNvSpPr txBox="1">
            <a:spLocks noChangeArrowheads="1"/>
          </p:cNvSpPr>
          <p:nvPr/>
        </p:nvSpPr>
        <p:spPr bwMode="auto">
          <a:xfrm rot="16200000">
            <a:off x="7560153" y="5289418"/>
            <a:ext cx="392257" cy="235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nchor="ctr">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900"/>
              <a:t>Etc.</a:t>
            </a:r>
          </a:p>
        </p:txBody>
      </p:sp>
      <p:sp>
        <p:nvSpPr>
          <p:cNvPr id="74" name="Oval 75"/>
          <p:cNvSpPr>
            <a:spLocks noChangeArrowheads="1"/>
          </p:cNvSpPr>
          <p:nvPr/>
        </p:nvSpPr>
        <p:spPr bwMode="auto">
          <a:xfrm>
            <a:off x="5440974" y="2649541"/>
            <a:ext cx="136280" cy="136525"/>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 name="AutoShape 76"/>
          <p:cNvSpPr>
            <a:spLocks noChangeArrowheads="1"/>
          </p:cNvSpPr>
          <p:nvPr/>
        </p:nvSpPr>
        <p:spPr bwMode="auto">
          <a:xfrm>
            <a:off x="5996355" y="4330703"/>
            <a:ext cx="134815" cy="136525"/>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6" name="AutoShape 77"/>
          <p:cNvSpPr>
            <a:spLocks noChangeArrowheads="1"/>
          </p:cNvSpPr>
          <p:nvPr/>
        </p:nvSpPr>
        <p:spPr bwMode="auto">
          <a:xfrm>
            <a:off x="7146683" y="4330703"/>
            <a:ext cx="136280" cy="136525"/>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 name="Oval 78"/>
          <p:cNvSpPr>
            <a:spLocks noChangeArrowheads="1"/>
          </p:cNvSpPr>
          <p:nvPr/>
        </p:nvSpPr>
        <p:spPr bwMode="auto">
          <a:xfrm>
            <a:off x="5446835" y="4308478"/>
            <a:ext cx="139211" cy="136525"/>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8" name="Oval 79"/>
          <p:cNvSpPr>
            <a:spLocks noChangeArrowheads="1"/>
          </p:cNvSpPr>
          <p:nvPr/>
        </p:nvSpPr>
        <p:spPr bwMode="auto">
          <a:xfrm>
            <a:off x="5446835" y="4581528"/>
            <a:ext cx="139211" cy="136525"/>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9" name="Group 80"/>
          <p:cNvGrpSpPr>
            <a:grpSpLocks/>
          </p:cNvGrpSpPr>
          <p:nvPr/>
        </p:nvGrpSpPr>
        <p:grpSpPr bwMode="auto">
          <a:xfrm>
            <a:off x="6868258" y="4591053"/>
            <a:ext cx="134815" cy="136525"/>
            <a:chOff x="3648" y="2400"/>
            <a:chExt cx="96" cy="96"/>
          </a:xfrm>
        </p:grpSpPr>
        <p:sp>
          <p:nvSpPr>
            <p:cNvPr id="80" name="Oval 81"/>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1" name="Oval 82"/>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82" name="Group 83"/>
          <p:cNvGrpSpPr>
            <a:grpSpLocks/>
          </p:cNvGrpSpPr>
          <p:nvPr/>
        </p:nvGrpSpPr>
        <p:grpSpPr bwMode="auto">
          <a:xfrm>
            <a:off x="7395798" y="4327528"/>
            <a:ext cx="139211" cy="136525"/>
            <a:chOff x="3648" y="2400"/>
            <a:chExt cx="96" cy="96"/>
          </a:xfrm>
        </p:grpSpPr>
        <p:sp>
          <p:nvSpPr>
            <p:cNvPr id="83" name="Oval 8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4" name="Oval 8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85" name="Group 86"/>
          <p:cNvGrpSpPr>
            <a:grpSpLocks/>
          </p:cNvGrpSpPr>
          <p:nvPr/>
        </p:nvGrpSpPr>
        <p:grpSpPr bwMode="auto">
          <a:xfrm>
            <a:off x="5991958" y="4591053"/>
            <a:ext cx="134815" cy="136525"/>
            <a:chOff x="3648" y="2400"/>
            <a:chExt cx="96" cy="96"/>
          </a:xfrm>
        </p:grpSpPr>
        <p:sp>
          <p:nvSpPr>
            <p:cNvPr id="86" name="Oval 87"/>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7" name="Oval 88"/>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88" name="Line 89"/>
          <p:cNvSpPr>
            <a:spLocks noChangeShapeType="1"/>
          </p:cNvSpPr>
          <p:nvPr/>
        </p:nvSpPr>
        <p:spPr bwMode="auto">
          <a:xfrm flipH="1" flipV="1">
            <a:off x="5518638" y="4022728"/>
            <a:ext cx="0" cy="18097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0" tIns="0" rIns="0" bIns="0"/>
          <a:lstStyle/>
          <a:p>
            <a:endParaRPr lang="en-US"/>
          </a:p>
        </p:txBody>
      </p:sp>
      <p:sp>
        <p:nvSpPr>
          <p:cNvPr id="89" name="Line 90"/>
          <p:cNvSpPr>
            <a:spLocks noChangeShapeType="1"/>
          </p:cNvSpPr>
          <p:nvPr/>
        </p:nvSpPr>
        <p:spPr bwMode="auto">
          <a:xfrm>
            <a:off x="5509846" y="3763963"/>
            <a:ext cx="0" cy="169862"/>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91"/>
          <p:cNvSpPr>
            <a:spLocks noChangeShapeType="1"/>
          </p:cNvSpPr>
          <p:nvPr/>
        </p:nvSpPr>
        <p:spPr bwMode="auto">
          <a:xfrm flipH="1" flipV="1">
            <a:off x="5511312" y="2901950"/>
            <a:ext cx="0" cy="17938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0" tIns="0" rIns="0" bIns="0"/>
          <a:lstStyle/>
          <a:p>
            <a:endParaRPr lang="en-US"/>
          </a:p>
        </p:txBody>
      </p:sp>
      <p:sp>
        <p:nvSpPr>
          <p:cNvPr id="91" name="Text Box 93"/>
          <p:cNvSpPr txBox="1">
            <a:spLocks noChangeArrowheads="1"/>
          </p:cNvSpPr>
          <p:nvPr/>
        </p:nvSpPr>
        <p:spPr bwMode="auto">
          <a:xfrm rot="16200000">
            <a:off x="6840006" y="2136887"/>
            <a:ext cx="704204" cy="2506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00"/>
              <a:t>RFI Tags</a:t>
            </a:r>
          </a:p>
        </p:txBody>
      </p:sp>
      <p:sp>
        <p:nvSpPr>
          <p:cNvPr id="92" name="Text Box 94"/>
          <p:cNvSpPr txBox="1">
            <a:spLocks noChangeArrowheads="1"/>
          </p:cNvSpPr>
          <p:nvPr/>
        </p:nvSpPr>
        <p:spPr bwMode="auto">
          <a:xfrm rot="16200000">
            <a:off x="6893072" y="1937656"/>
            <a:ext cx="1184228" cy="2506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r>
              <a:rPr lang="en-GB" sz="1000"/>
              <a:t>Hardness Sensor</a:t>
            </a:r>
          </a:p>
        </p:txBody>
      </p:sp>
      <p:sp>
        <p:nvSpPr>
          <p:cNvPr id="93" name="AutoShape 95"/>
          <p:cNvSpPr>
            <a:spLocks noChangeArrowheads="1"/>
          </p:cNvSpPr>
          <p:nvPr/>
        </p:nvSpPr>
        <p:spPr bwMode="auto">
          <a:xfrm>
            <a:off x="7407520" y="2654303"/>
            <a:ext cx="136280" cy="138113"/>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 name="AutoShape 96"/>
          <p:cNvSpPr>
            <a:spLocks noChangeArrowheads="1"/>
          </p:cNvSpPr>
          <p:nvPr/>
        </p:nvSpPr>
        <p:spPr bwMode="auto">
          <a:xfrm>
            <a:off x="5994889" y="3359153"/>
            <a:ext cx="137746" cy="138113"/>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 name="AutoShape 97"/>
          <p:cNvSpPr>
            <a:spLocks noChangeArrowheads="1"/>
          </p:cNvSpPr>
          <p:nvPr/>
        </p:nvSpPr>
        <p:spPr bwMode="auto">
          <a:xfrm>
            <a:off x="5991958" y="3789366"/>
            <a:ext cx="134815" cy="136525"/>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 name="Oval 98"/>
          <p:cNvSpPr>
            <a:spLocks noChangeArrowheads="1"/>
          </p:cNvSpPr>
          <p:nvPr/>
        </p:nvSpPr>
        <p:spPr bwMode="auto">
          <a:xfrm>
            <a:off x="7139355" y="3797303"/>
            <a:ext cx="136281" cy="136525"/>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7" name="AutoShape 99"/>
          <p:cNvSpPr>
            <a:spLocks noChangeArrowheads="1"/>
          </p:cNvSpPr>
          <p:nvPr/>
        </p:nvSpPr>
        <p:spPr bwMode="auto">
          <a:xfrm>
            <a:off x="7408986" y="3767138"/>
            <a:ext cx="136281" cy="136525"/>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8" name="Oval 100"/>
          <p:cNvSpPr>
            <a:spLocks noChangeArrowheads="1"/>
          </p:cNvSpPr>
          <p:nvPr/>
        </p:nvSpPr>
        <p:spPr bwMode="auto">
          <a:xfrm>
            <a:off x="5991960" y="4056063"/>
            <a:ext cx="136280" cy="136525"/>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9" name="Line 101"/>
          <p:cNvSpPr>
            <a:spLocks noChangeShapeType="1"/>
          </p:cNvSpPr>
          <p:nvPr/>
        </p:nvSpPr>
        <p:spPr bwMode="auto">
          <a:xfrm flipH="1" flipV="1">
            <a:off x="5530362" y="3171828"/>
            <a:ext cx="0" cy="18097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0" tIns="0" rIns="0" bIns="0"/>
          <a:lstStyle/>
          <a:p>
            <a:endParaRPr lang="en-US"/>
          </a:p>
        </p:txBody>
      </p:sp>
      <p:sp>
        <p:nvSpPr>
          <p:cNvPr id="100" name="Line 102"/>
          <p:cNvSpPr>
            <a:spLocks noChangeShapeType="1"/>
          </p:cNvSpPr>
          <p:nvPr/>
        </p:nvSpPr>
        <p:spPr bwMode="auto">
          <a:xfrm flipH="1" flipV="1">
            <a:off x="5530362" y="3349625"/>
            <a:ext cx="0" cy="18097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0" tIns="0" rIns="0" bIns="0"/>
          <a:lstStyle/>
          <a:p>
            <a:endParaRPr lang="en-US"/>
          </a:p>
        </p:txBody>
      </p:sp>
      <p:sp>
        <p:nvSpPr>
          <p:cNvPr id="101" name="Line 103"/>
          <p:cNvSpPr>
            <a:spLocks noChangeShapeType="1"/>
          </p:cNvSpPr>
          <p:nvPr/>
        </p:nvSpPr>
        <p:spPr bwMode="auto">
          <a:xfrm flipH="1" flipV="1">
            <a:off x="5530362" y="3502027"/>
            <a:ext cx="0" cy="18097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0" tIns="0" rIns="0" bIns="0"/>
          <a:lstStyle/>
          <a:p>
            <a:endParaRPr lang="en-US"/>
          </a:p>
        </p:txBody>
      </p:sp>
      <p:sp>
        <p:nvSpPr>
          <p:cNvPr id="102" name="TextBox 104"/>
          <p:cNvSpPr txBox="1">
            <a:spLocks noChangeArrowheads="1"/>
          </p:cNvSpPr>
          <p:nvPr/>
        </p:nvSpPr>
        <p:spPr bwMode="auto">
          <a:xfrm>
            <a:off x="553917" y="1246245"/>
            <a:ext cx="3103685" cy="5355312"/>
          </a:xfrm>
          <a:prstGeom prst="rect">
            <a:avLst/>
          </a:prstGeom>
          <a:ln/>
        </p:spPr>
        <p:style>
          <a:lnRef idx="1">
            <a:schemeClr val="accent6"/>
          </a:lnRef>
          <a:fillRef idx="2">
            <a:schemeClr val="accent6"/>
          </a:fillRef>
          <a:effectRef idx="1">
            <a:schemeClr val="accent6"/>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 typeface="Symbol" charset="0"/>
              <a:buNone/>
              <a:defRPr/>
            </a:pPr>
            <a:r>
              <a:rPr lang="en-GB" sz="1800" dirty="0" smtClean="0">
                <a:latin typeface="+mj-lt"/>
              </a:rPr>
              <a:t>The concept design stage (FMA, Pugh, QFD 2) identifies a pump as the solution for the drain water function.</a:t>
            </a:r>
          </a:p>
          <a:p>
            <a:pPr eaLnBrk="1" hangingPunct="1">
              <a:buFont typeface="Symbol" charset="0"/>
              <a:buNone/>
              <a:defRPr/>
            </a:pPr>
            <a:r>
              <a:rPr lang="en-GB" sz="1800" dirty="0" smtClean="0">
                <a:latin typeface="+mj-lt"/>
              </a:rPr>
              <a:t> </a:t>
            </a:r>
          </a:p>
          <a:p>
            <a:pPr eaLnBrk="1" hangingPunct="1">
              <a:buFont typeface="Symbol" charset="0"/>
              <a:buNone/>
              <a:defRPr/>
            </a:pPr>
            <a:r>
              <a:rPr lang="en-GB" sz="1800" dirty="0" smtClean="0">
                <a:latin typeface="+mj-lt"/>
              </a:rPr>
              <a:t>The NFP requirement of: </a:t>
            </a:r>
          </a:p>
          <a:p>
            <a:pPr eaLnBrk="1" hangingPunct="1">
              <a:buFont typeface="Symbol" charset="0"/>
              <a:buNone/>
              <a:defRPr/>
            </a:pPr>
            <a:endParaRPr lang="en-GB" sz="1800" dirty="0" smtClean="0">
              <a:latin typeface="+mj-lt"/>
            </a:endParaRPr>
          </a:p>
          <a:p>
            <a:pPr eaLnBrk="1" hangingPunct="1">
              <a:buFont typeface="Symbol" charset="0"/>
              <a:buNone/>
              <a:defRPr/>
            </a:pPr>
            <a:r>
              <a:rPr lang="en-GB" sz="1800" dirty="0" smtClean="0">
                <a:latin typeface="+mj-lt"/>
              </a:rPr>
              <a:t>     drain time &lt; 2min </a:t>
            </a:r>
          </a:p>
          <a:p>
            <a:pPr eaLnBrk="1" hangingPunct="1">
              <a:buFont typeface="Symbol" charset="0"/>
              <a:buNone/>
              <a:defRPr/>
            </a:pPr>
            <a:endParaRPr lang="en-GB" sz="1800" dirty="0" smtClean="0">
              <a:latin typeface="+mj-lt"/>
            </a:endParaRPr>
          </a:p>
          <a:p>
            <a:pPr eaLnBrk="1" hangingPunct="1">
              <a:buFont typeface="Symbol" charset="0"/>
              <a:buNone/>
              <a:defRPr/>
            </a:pPr>
            <a:r>
              <a:rPr lang="en-GB" sz="1800" dirty="0" smtClean="0">
                <a:latin typeface="+mj-lt"/>
              </a:rPr>
              <a:t>Can be translated in to a subsystem requirements as a target flow rate and allowable variation of 10 +/-</a:t>
            </a:r>
            <a:r>
              <a:rPr lang="en-GB" sz="1800" dirty="0" smtClean="0">
                <a:latin typeface="+mj-lt"/>
                <a:sym typeface="Symbol" charset="0"/>
              </a:rPr>
              <a:t>1</a:t>
            </a:r>
            <a:r>
              <a:rPr lang="en-GB" sz="1800" dirty="0" smtClean="0">
                <a:latin typeface="+mj-lt"/>
              </a:rPr>
              <a:t> (litres/min). Below 9 litres/min cannot meet the &lt; 2 min limit. Above 11 litres/min will cause flooding!</a:t>
            </a:r>
          </a:p>
        </p:txBody>
      </p:sp>
    </p:spTree>
    <p:extLst>
      <p:ext uri="{BB962C8B-B14F-4D97-AF65-F5344CB8AC3E}">
        <p14:creationId xmlns:p14="http://schemas.microsoft.com/office/powerpoint/2010/main" val="17594946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Determining Design Parameter Requirements</a:t>
            </a:r>
            <a:endParaRPr lang="en-US" dirty="0"/>
          </a:p>
        </p:txBody>
      </p:sp>
      <p:sp>
        <p:nvSpPr>
          <p:cNvPr id="3" name="Content Placeholder 2"/>
          <p:cNvSpPr>
            <a:spLocks noGrp="1"/>
          </p:cNvSpPr>
          <p:nvPr>
            <p:ph idx="1"/>
          </p:nvPr>
        </p:nvSpPr>
        <p:spPr/>
        <p:txBody>
          <a:bodyPr/>
          <a:lstStyle/>
          <a:p>
            <a:r>
              <a:rPr lang="en-GB" dirty="0"/>
              <a:t>A reciprocating pump is selected as the design solution to the </a:t>
            </a:r>
            <a:r>
              <a:rPr lang="ja-JP" altLang="en-GB" dirty="0"/>
              <a:t>“</a:t>
            </a:r>
            <a:r>
              <a:rPr lang="en-GB" altLang="ja-JP" dirty="0"/>
              <a:t>Drain Water</a:t>
            </a:r>
            <a:r>
              <a:rPr lang="ja-JP" altLang="en-GB" dirty="0"/>
              <a:t>”</a:t>
            </a:r>
            <a:r>
              <a:rPr lang="en-GB" altLang="ja-JP" dirty="0"/>
              <a:t> functional requirement. </a:t>
            </a:r>
          </a:p>
          <a:p>
            <a:r>
              <a:rPr lang="en-GB" dirty="0"/>
              <a:t>The pump subsystem requirements flowed down from the system requirements are:</a:t>
            </a:r>
          </a:p>
          <a:p>
            <a:pPr lvl="1"/>
            <a:r>
              <a:rPr lang="en-GB" sz="1600" dirty="0"/>
              <a:t>Flow Rate = 10 litres/min </a:t>
            </a:r>
            <a:r>
              <a:rPr lang="en-GB" sz="1600" dirty="0">
                <a:sym typeface="Symbol" charset="0"/>
              </a:rPr>
              <a:t>+/-</a:t>
            </a:r>
            <a:r>
              <a:rPr lang="en-GB" sz="1600" dirty="0"/>
              <a:t>1 litre</a:t>
            </a:r>
          </a:p>
          <a:p>
            <a:pPr lvl="1"/>
            <a:r>
              <a:rPr lang="en-GB" sz="1600" dirty="0"/>
              <a:t>Reliability FYFR &lt; 1%</a:t>
            </a:r>
          </a:p>
          <a:p>
            <a:pPr lvl="1"/>
            <a:r>
              <a:rPr lang="en-GB" sz="1600" dirty="0"/>
              <a:t>DTUPC &lt;£8.00</a:t>
            </a:r>
          </a:p>
          <a:p>
            <a:endParaRPr lang="en-US" dirty="0"/>
          </a:p>
        </p:txBody>
      </p:sp>
      <p:sp>
        <p:nvSpPr>
          <p:cNvPr id="5" name="Rectangle 2"/>
          <p:cNvSpPr>
            <a:spLocks noChangeArrowheads="1"/>
          </p:cNvSpPr>
          <p:nvPr/>
        </p:nvSpPr>
        <p:spPr bwMode="auto">
          <a:xfrm>
            <a:off x="5571394" y="5216525"/>
            <a:ext cx="2376854" cy="1079500"/>
          </a:xfrm>
          <a:prstGeom prst="rect">
            <a:avLst/>
          </a:prstGeom>
          <a:noFill/>
          <a:ln w="9525">
            <a:noFill/>
            <a:miter lim="800000"/>
            <a:headEnd/>
            <a:tailEnd/>
          </a:ln>
        </p:spPr>
        <p:txBody>
          <a:bodyPr/>
          <a:lstStyle/>
          <a:p>
            <a:pPr>
              <a:lnSpc>
                <a:spcPct val="90000"/>
              </a:lnSpc>
              <a:spcBef>
                <a:spcPct val="20000"/>
              </a:spcBef>
              <a:buClr>
                <a:schemeClr val="accent2"/>
              </a:buClr>
              <a:buSzPct val="145000"/>
              <a:buFont typeface="Symbol" pitchFamily="18" charset="2"/>
              <a:buNone/>
              <a:defRPr/>
            </a:pPr>
            <a:r>
              <a:rPr lang="en-GB" sz="1400" dirty="0">
                <a:latin typeface="+mn-lt"/>
                <a:ea typeface="+mn-ea"/>
                <a:cs typeface="+mn-cs"/>
              </a:rPr>
              <a:t>Where</a:t>
            </a:r>
          </a:p>
          <a:p>
            <a:pPr>
              <a:lnSpc>
                <a:spcPct val="90000"/>
              </a:lnSpc>
              <a:spcBef>
                <a:spcPct val="20000"/>
              </a:spcBef>
              <a:buClr>
                <a:schemeClr val="accent2"/>
              </a:buClr>
              <a:buSzPct val="145000"/>
              <a:buFont typeface="Symbol" pitchFamily="18" charset="2"/>
              <a:buNone/>
              <a:defRPr/>
            </a:pPr>
            <a:r>
              <a:rPr lang="en-GB" sz="1400" dirty="0">
                <a:latin typeface="+mn-lt"/>
                <a:ea typeface="+mn-ea"/>
                <a:cs typeface="+mn-cs"/>
              </a:rPr>
              <a:t>R = Piston radius (M)</a:t>
            </a:r>
          </a:p>
          <a:p>
            <a:pPr>
              <a:lnSpc>
                <a:spcPct val="90000"/>
              </a:lnSpc>
              <a:spcBef>
                <a:spcPct val="20000"/>
              </a:spcBef>
              <a:buClr>
                <a:schemeClr val="accent2"/>
              </a:buClr>
              <a:buSzPct val="145000"/>
              <a:buFont typeface="Symbol" pitchFamily="18" charset="2"/>
              <a:buNone/>
              <a:defRPr/>
            </a:pPr>
            <a:r>
              <a:rPr lang="en-GB" sz="1400" dirty="0">
                <a:latin typeface="+mn-lt"/>
                <a:ea typeface="+mn-ea"/>
                <a:cs typeface="+mn-cs"/>
              </a:rPr>
              <a:t>L = Stroke length (M)</a:t>
            </a:r>
          </a:p>
          <a:p>
            <a:pPr>
              <a:lnSpc>
                <a:spcPct val="90000"/>
              </a:lnSpc>
              <a:spcBef>
                <a:spcPct val="20000"/>
              </a:spcBef>
              <a:buClr>
                <a:schemeClr val="accent2"/>
              </a:buClr>
              <a:buSzPct val="145000"/>
              <a:buFont typeface="Symbol" pitchFamily="18" charset="2"/>
              <a:buNone/>
              <a:defRPr/>
            </a:pPr>
            <a:r>
              <a:rPr lang="en-GB" sz="1400" dirty="0">
                <a:latin typeface="+mn-lt"/>
                <a:ea typeface="+mn-ea"/>
                <a:cs typeface="+mn-cs"/>
              </a:rPr>
              <a:t>B = Back flow  </a:t>
            </a:r>
            <a:r>
              <a:rPr lang="en-GB" sz="1400" dirty="0" smtClean="0">
                <a:latin typeface="+mn-lt"/>
                <a:ea typeface="+mn-ea"/>
                <a:cs typeface="+mn-cs"/>
              </a:rPr>
              <a:t>(l)</a:t>
            </a:r>
            <a:endParaRPr lang="en-GB" sz="1400" dirty="0">
              <a:latin typeface="+mn-lt"/>
              <a:ea typeface="+mn-ea"/>
              <a:cs typeface="+mn-cs"/>
            </a:endParaRPr>
          </a:p>
          <a:p>
            <a:pPr>
              <a:lnSpc>
                <a:spcPct val="90000"/>
              </a:lnSpc>
              <a:spcBef>
                <a:spcPct val="20000"/>
              </a:spcBef>
              <a:buClr>
                <a:schemeClr val="accent2"/>
              </a:buClr>
              <a:buSzPct val="145000"/>
              <a:buFont typeface="Symbol" pitchFamily="18" charset="2"/>
              <a:buNone/>
              <a:defRPr/>
            </a:pPr>
            <a:r>
              <a:rPr lang="en-GB" sz="1400" dirty="0">
                <a:latin typeface="+mn-lt"/>
                <a:ea typeface="+mn-ea"/>
                <a:cs typeface="+mn-cs"/>
              </a:rPr>
              <a:t>N = Motor speed  </a:t>
            </a:r>
            <a:r>
              <a:rPr lang="en-GB" sz="1400" dirty="0" smtClean="0">
                <a:latin typeface="+mn-lt"/>
                <a:ea typeface="+mn-ea"/>
                <a:cs typeface="+mn-cs"/>
              </a:rPr>
              <a:t>(rpm)</a:t>
            </a:r>
            <a:endParaRPr lang="en-GB" sz="1400" dirty="0">
              <a:latin typeface="+mn-lt"/>
              <a:ea typeface="+mn-ea"/>
              <a:cs typeface="+mn-cs"/>
            </a:endParaRPr>
          </a:p>
        </p:txBody>
      </p:sp>
      <p:grpSp>
        <p:nvGrpSpPr>
          <p:cNvPr id="6" name="Group 3"/>
          <p:cNvGrpSpPr>
            <a:grpSpLocks/>
          </p:cNvGrpSpPr>
          <p:nvPr/>
        </p:nvGrpSpPr>
        <p:grpSpPr bwMode="auto">
          <a:xfrm>
            <a:off x="1261944" y="3820318"/>
            <a:ext cx="2573215" cy="2792413"/>
            <a:chOff x="3456" y="564"/>
            <a:chExt cx="2016" cy="2648"/>
          </a:xfrm>
        </p:grpSpPr>
        <p:sp>
          <p:nvSpPr>
            <p:cNvPr id="7" name="Rectangle 5"/>
            <p:cNvSpPr>
              <a:spLocks noChangeArrowheads="1"/>
            </p:cNvSpPr>
            <p:nvPr/>
          </p:nvSpPr>
          <p:spPr bwMode="auto">
            <a:xfrm>
              <a:off x="3732" y="1198"/>
              <a:ext cx="1661" cy="1596"/>
            </a:xfrm>
            <a:prstGeom prst="rect">
              <a:avLst/>
            </a:prstGeom>
            <a:solidFill>
              <a:schemeClr val="bg1">
                <a:lumMod val="65000"/>
              </a:schemeClr>
            </a:solidFill>
            <a:ln w="12700">
              <a:solidFill>
                <a:schemeClr val="tx1"/>
              </a:solidFill>
              <a:miter lim="800000"/>
              <a:headEnd/>
              <a:tailEnd/>
            </a:ln>
          </p:spPr>
          <p:txBody>
            <a:bodyPr wrap="none" lIns="90000" tIns="46800" rIns="90000" bIns="46800" anchor="ctr"/>
            <a:lstStyle/>
            <a:p>
              <a:pPr>
                <a:defRPr/>
              </a:pPr>
              <a:endParaRPr lang="en-US">
                <a:ea typeface="+mn-ea"/>
                <a:cs typeface="+mn-cs"/>
              </a:endParaRPr>
            </a:p>
          </p:txBody>
        </p:sp>
        <p:sp>
          <p:nvSpPr>
            <p:cNvPr id="8" name="Rectangle 6"/>
            <p:cNvSpPr>
              <a:spLocks noChangeArrowheads="1"/>
            </p:cNvSpPr>
            <p:nvPr/>
          </p:nvSpPr>
          <p:spPr bwMode="auto">
            <a:xfrm>
              <a:off x="3959" y="1532"/>
              <a:ext cx="1189" cy="997"/>
            </a:xfrm>
            <a:prstGeom prst="rect">
              <a:avLst/>
            </a:prstGeom>
            <a:solidFill>
              <a:schemeClr val="bg1"/>
            </a:solidFill>
            <a:ln w="12700">
              <a:solidFill>
                <a:schemeClr val="tx1"/>
              </a:solidFill>
              <a:miter lim="800000"/>
              <a:headEnd/>
              <a:tailEnd/>
            </a:ln>
          </p:spPr>
          <p:txBody>
            <a:bodyPr wrap="none" lIns="90000" tIns="46800" rIns="90000" bIns="46800" anchor="ctr"/>
            <a:lstStyle/>
            <a:p>
              <a:endParaRPr lang="en-US"/>
            </a:p>
          </p:txBody>
        </p:sp>
        <p:sp>
          <p:nvSpPr>
            <p:cNvPr id="9" name="Rectangle 7"/>
            <p:cNvSpPr>
              <a:spLocks noChangeArrowheads="1"/>
            </p:cNvSpPr>
            <p:nvPr/>
          </p:nvSpPr>
          <p:spPr bwMode="auto">
            <a:xfrm>
              <a:off x="4124" y="1197"/>
              <a:ext cx="185" cy="334"/>
            </a:xfrm>
            <a:prstGeom prst="rect">
              <a:avLst/>
            </a:prstGeom>
            <a:solidFill>
              <a:schemeClr val="bg1"/>
            </a:solidFill>
            <a:ln w="12700">
              <a:solidFill>
                <a:schemeClr val="tx1"/>
              </a:solidFill>
              <a:miter lim="800000"/>
              <a:headEnd/>
              <a:tailEnd/>
            </a:ln>
          </p:spPr>
          <p:txBody>
            <a:bodyPr wrap="none" lIns="90000" tIns="46800" rIns="90000" bIns="46800" anchor="ctr"/>
            <a:lstStyle/>
            <a:p>
              <a:endParaRPr lang="en-US"/>
            </a:p>
          </p:txBody>
        </p:sp>
        <p:sp>
          <p:nvSpPr>
            <p:cNvPr id="10" name="Rectangle 8"/>
            <p:cNvSpPr>
              <a:spLocks noChangeArrowheads="1"/>
            </p:cNvSpPr>
            <p:nvPr/>
          </p:nvSpPr>
          <p:spPr bwMode="auto">
            <a:xfrm>
              <a:off x="4754" y="761"/>
              <a:ext cx="185" cy="438"/>
            </a:xfrm>
            <a:prstGeom prst="rect">
              <a:avLst/>
            </a:prstGeom>
            <a:solidFill>
              <a:schemeClr val="bg1"/>
            </a:solidFill>
            <a:ln w="12700">
              <a:solidFill>
                <a:schemeClr val="tx1"/>
              </a:solidFill>
              <a:miter lim="800000"/>
              <a:headEnd/>
              <a:tailEnd/>
            </a:ln>
          </p:spPr>
          <p:txBody>
            <a:bodyPr wrap="none" lIns="90000" tIns="46800" rIns="90000" bIns="46800" anchor="ctr"/>
            <a:lstStyle/>
            <a:p>
              <a:endParaRPr lang="en-US"/>
            </a:p>
          </p:txBody>
        </p:sp>
        <p:sp>
          <p:nvSpPr>
            <p:cNvPr id="11" name="Rectangle 9"/>
            <p:cNvSpPr>
              <a:spLocks noChangeArrowheads="1"/>
            </p:cNvSpPr>
            <p:nvPr/>
          </p:nvSpPr>
          <p:spPr bwMode="auto">
            <a:xfrm>
              <a:off x="4125" y="761"/>
              <a:ext cx="186" cy="434"/>
            </a:xfrm>
            <a:prstGeom prst="rect">
              <a:avLst/>
            </a:prstGeom>
            <a:solidFill>
              <a:schemeClr val="bg1"/>
            </a:solidFill>
            <a:ln w="12700">
              <a:solidFill>
                <a:schemeClr val="tx1"/>
              </a:solidFill>
              <a:miter lim="800000"/>
              <a:headEnd/>
              <a:tailEnd/>
            </a:ln>
          </p:spPr>
          <p:txBody>
            <a:bodyPr wrap="none" lIns="90000" tIns="46800" rIns="90000" bIns="46800" anchor="ctr"/>
            <a:lstStyle/>
            <a:p>
              <a:endParaRPr lang="en-US"/>
            </a:p>
          </p:txBody>
        </p:sp>
        <p:sp>
          <p:nvSpPr>
            <p:cNvPr id="12" name="Rectangle 10"/>
            <p:cNvSpPr>
              <a:spLocks noChangeArrowheads="1"/>
            </p:cNvSpPr>
            <p:nvPr/>
          </p:nvSpPr>
          <p:spPr bwMode="auto">
            <a:xfrm>
              <a:off x="4754" y="1193"/>
              <a:ext cx="185" cy="335"/>
            </a:xfrm>
            <a:prstGeom prst="rect">
              <a:avLst/>
            </a:prstGeom>
            <a:solidFill>
              <a:schemeClr val="bg1"/>
            </a:solidFill>
            <a:ln w="12700">
              <a:solidFill>
                <a:schemeClr val="tx1"/>
              </a:solidFill>
              <a:miter lim="800000"/>
              <a:headEnd/>
              <a:tailEnd/>
            </a:ln>
          </p:spPr>
          <p:txBody>
            <a:bodyPr wrap="none" lIns="90000" tIns="46800" rIns="90000" bIns="46800" anchor="ctr"/>
            <a:lstStyle/>
            <a:p>
              <a:endParaRPr lang="en-US"/>
            </a:p>
          </p:txBody>
        </p:sp>
        <p:sp>
          <p:nvSpPr>
            <p:cNvPr id="13" name="Rectangle 11"/>
            <p:cNvSpPr>
              <a:spLocks noChangeArrowheads="1"/>
            </p:cNvSpPr>
            <p:nvPr/>
          </p:nvSpPr>
          <p:spPr bwMode="auto">
            <a:xfrm>
              <a:off x="3981" y="2143"/>
              <a:ext cx="1139" cy="191"/>
            </a:xfrm>
            <a:prstGeom prst="rect">
              <a:avLst/>
            </a:prstGeom>
            <a:solidFill>
              <a:schemeClr val="bg1">
                <a:lumMod val="85000"/>
              </a:schemeClr>
            </a:solidFill>
            <a:ln w="12700">
              <a:solidFill>
                <a:schemeClr val="tx1"/>
              </a:solidFill>
              <a:miter lim="800000"/>
              <a:headEnd/>
              <a:tailEnd/>
            </a:ln>
          </p:spPr>
          <p:txBody>
            <a:bodyPr wrap="none" lIns="90000" tIns="46800" rIns="90000" bIns="46800" anchor="ctr"/>
            <a:lstStyle/>
            <a:p>
              <a:pPr>
                <a:defRPr/>
              </a:pPr>
              <a:endParaRPr lang="en-US">
                <a:ea typeface="+mn-ea"/>
                <a:cs typeface="+mn-cs"/>
              </a:endParaRPr>
            </a:p>
          </p:txBody>
        </p:sp>
        <p:sp>
          <p:nvSpPr>
            <p:cNvPr id="14" name="Rectangle 12"/>
            <p:cNvSpPr>
              <a:spLocks noChangeArrowheads="1"/>
            </p:cNvSpPr>
            <p:nvPr/>
          </p:nvSpPr>
          <p:spPr bwMode="auto">
            <a:xfrm>
              <a:off x="4371" y="2334"/>
              <a:ext cx="338" cy="878"/>
            </a:xfrm>
            <a:prstGeom prst="rect">
              <a:avLst/>
            </a:prstGeom>
            <a:solidFill>
              <a:schemeClr val="bg1">
                <a:lumMod val="85000"/>
              </a:schemeClr>
            </a:solidFill>
            <a:ln w="12700">
              <a:solidFill>
                <a:schemeClr val="tx1"/>
              </a:solidFill>
              <a:miter lim="800000"/>
              <a:headEnd/>
              <a:tailEnd/>
            </a:ln>
          </p:spPr>
          <p:txBody>
            <a:bodyPr wrap="none" lIns="90000" tIns="46800" rIns="90000" bIns="46800" anchor="ctr"/>
            <a:lstStyle/>
            <a:p>
              <a:pPr>
                <a:defRPr/>
              </a:pPr>
              <a:endParaRPr lang="en-US">
                <a:ea typeface="+mn-ea"/>
                <a:cs typeface="+mn-cs"/>
              </a:endParaRPr>
            </a:p>
          </p:txBody>
        </p:sp>
        <p:sp>
          <p:nvSpPr>
            <p:cNvPr id="15" name="Line 13"/>
            <p:cNvSpPr>
              <a:spLocks noChangeShapeType="1"/>
            </p:cNvSpPr>
            <p:nvPr/>
          </p:nvSpPr>
          <p:spPr bwMode="auto">
            <a:xfrm>
              <a:off x="4205" y="564"/>
              <a:ext cx="0" cy="17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90000" tIns="46800" rIns="90000" bIns="46800" anchor="ctr"/>
            <a:lstStyle/>
            <a:p>
              <a:endParaRPr lang="en-US"/>
            </a:p>
          </p:txBody>
        </p:sp>
        <p:sp>
          <p:nvSpPr>
            <p:cNvPr id="16" name="Line 14"/>
            <p:cNvSpPr>
              <a:spLocks noChangeShapeType="1"/>
            </p:cNvSpPr>
            <p:nvPr/>
          </p:nvSpPr>
          <p:spPr bwMode="auto">
            <a:xfrm flipV="1">
              <a:off x="4853" y="564"/>
              <a:ext cx="0" cy="17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90000" tIns="46800" rIns="90000" bIns="46800" anchor="ctr"/>
            <a:lstStyle/>
            <a:p>
              <a:endParaRPr lang="en-US"/>
            </a:p>
          </p:txBody>
        </p:sp>
        <p:sp>
          <p:nvSpPr>
            <p:cNvPr id="17" name="Line 15"/>
            <p:cNvSpPr>
              <a:spLocks noChangeShapeType="1"/>
            </p:cNvSpPr>
            <p:nvPr/>
          </p:nvSpPr>
          <p:spPr bwMode="auto">
            <a:xfrm>
              <a:off x="3747" y="762"/>
              <a:ext cx="1723" cy="0"/>
            </a:xfrm>
            <a:prstGeom prst="line">
              <a:avLst/>
            </a:prstGeom>
            <a:noFill/>
            <a:ln w="19050" cap="rnd">
              <a:solidFill>
                <a:schemeClr val="tx1"/>
              </a:solidFill>
              <a:prstDash val="sysDot"/>
              <a:round/>
              <a:headEnd/>
              <a:tailEnd/>
            </a:ln>
            <a:extLst>
              <a:ext uri="{909E8E84-426E-40dd-AFC4-6F175D3DCCD1}">
                <a14:hiddenFill xmlns:a14="http://schemas.microsoft.com/office/drawing/2010/main" xmlns="">
                  <a:noFill/>
                </a14:hiddenFill>
              </a:ext>
            </a:extLst>
          </p:spPr>
          <p:txBody>
            <a:bodyPr lIns="90000" tIns="46800" rIns="90000" bIns="46800" anchor="ctr"/>
            <a:lstStyle/>
            <a:p>
              <a:endParaRPr lang="en-US"/>
            </a:p>
          </p:txBody>
        </p:sp>
        <p:sp>
          <p:nvSpPr>
            <p:cNvPr id="18" name="Line 16"/>
            <p:cNvSpPr>
              <a:spLocks noChangeShapeType="1"/>
            </p:cNvSpPr>
            <p:nvPr/>
          </p:nvSpPr>
          <p:spPr bwMode="auto">
            <a:xfrm>
              <a:off x="4145" y="996"/>
              <a:ext cx="163" cy="114"/>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lIns="90000" tIns="46800" rIns="90000" bIns="46800" anchor="ctr"/>
            <a:lstStyle/>
            <a:p>
              <a:endParaRPr lang="en-US"/>
            </a:p>
          </p:txBody>
        </p:sp>
        <p:sp>
          <p:nvSpPr>
            <p:cNvPr id="19" name="Line 17"/>
            <p:cNvSpPr>
              <a:spLocks noChangeShapeType="1"/>
            </p:cNvSpPr>
            <p:nvPr/>
          </p:nvSpPr>
          <p:spPr bwMode="auto">
            <a:xfrm flipV="1">
              <a:off x="4774" y="868"/>
              <a:ext cx="152" cy="10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lIns="90000" tIns="46800" rIns="90000" bIns="46800" anchor="ctr"/>
            <a:lstStyle/>
            <a:p>
              <a:endParaRPr lang="en-US"/>
            </a:p>
          </p:txBody>
        </p:sp>
        <p:sp>
          <p:nvSpPr>
            <p:cNvPr id="20" name="Text Box 19"/>
            <p:cNvSpPr txBox="1">
              <a:spLocks noChangeArrowheads="1"/>
            </p:cNvSpPr>
            <p:nvPr/>
          </p:nvSpPr>
          <p:spPr bwMode="auto">
            <a:xfrm>
              <a:off x="4929" y="888"/>
              <a:ext cx="543" cy="2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GB" sz="1200">
                  <a:latin typeface="Comic Sans MS" charset="0"/>
                </a:rPr>
                <a:t>Tubing</a:t>
              </a:r>
            </a:p>
          </p:txBody>
        </p:sp>
        <p:sp>
          <p:nvSpPr>
            <p:cNvPr id="21" name="Text Box 20"/>
            <p:cNvSpPr txBox="1">
              <a:spLocks noChangeArrowheads="1"/>
            </p:cNvSpPr>
            <p:nvPr/>
          </p:nvSpPr>
          <p:spPr bwMode="auto">
            <a:xfrm>
              <a:off x="4753" y="2914"/>
              <a:ext cx="542" cy="2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GB" sz="1200">
                  <a:latin typeface="Comic Sans MS" charset="0"/>
                </a:rPr>
                <a:t>Piston</a:t>
              </a:r>
            </a:p>
          </p:txBody>
        </p:sp>
        <p:sp>
          <p:nvSpPr>
            <p:cNvPr id="22" name="Text Box 21"/>
            <p:cNvSpPr txBox="1">
              <a:spLocks noChangeArrowheads="1"/>
            </p:cNvSpPr>
            <p:nvPr/>
          </p:nvSpPr>
          <p:spPr bwMode="auto">
            <a:xfrm>
              <a:off x="3456" y="781"/>
              <a:ext cx="634" cy="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GB" sz="1200">
                  <a:latin typeface="Comic Sans MS" charset="0"/>
                </a:rPr>
                <a:t>One way valve</a:t>
              </a:r>
            </a:p>
          </p:txBody>
        </p:sp>
        <p:sp>
          <p:nvSpPr>
            <p:cNvPr id="23" name="Line 22"/>
            <p:cNvSpPr>
              <a:spLocks noChangeShapeType="1"/>
            </p:cNvSpPr>
            <p:nvPr/>
          </p:nvSpPr>
          <p:spPr bwMode="auto">
            <a:xfrm>
              <a:off x="4136" y="852"/>
              <a:ext cx="0" cy="148"/>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lIns="90000" tIns="46800" rIns="90000" bIns="46800" anchor="ctr"/>
            <a:lstStyle/>
            <a:p>
              <a:endParaRPr lang="en-US"/>
            </a:p>
          </p:txBody>
        </p:sp>
        <p:sp>
          <p:nvSpPr>
            <p:cNvPr id="24" name="Line 23"/>
            <p:cNvSpPr>
              <a:spLocks noChangeShapeType="1"/>
            </p:cNvSpPr>
            <p:nvPr/>
          </p:nvSpPr>
          <p:spPr bwMode="auto">
            <a:xfrm>
              <a:off x="4768" y="968"/>
              <a:ext cx="0" cy="148"/>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lIns="90000" tIns="46800" rIns="90000" bIns="46800" anchor="ctr"/>
            <a:lstStyle/>
            <a:p>
              <a:endParaRPr lang="en-US"/>
            </a:p>
          </p:txBody>
        </p:sp>
        <p:sp>
          <p:nvSpPr>
            <p:cNvPr id="25" name="Line 4"/>
            <p:cNvSpPr>
              <a:spLocks noChangeShapeType="1"/>
            </p:cNvSpPr>
            <p:nvPr/>
          </p:nvSpPr>
          <p:spPr bwMode="auto">
            <a:xfrm flipH="1">
              <a:off x="4530" y="2678"/>
              <a:ext cx="0" cy="348"/>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lIns="90000" tIns="46800" rIns="90000" bIns="46800" anchor="ctr"/>
            <a:lstStyle/>
            <a:p>
              <a:endParaRPr lang="en-US"/>
            </a:p>
          </p:txBody>
        </p:sp>
      </p:grpSp>
      <p:sp>
        <p:nvSpPr>
          <p:cNvPr id="26" name="AutoShape 26"/>
          <p:cNvSpPr>
            <a:spLocks noChangeArrowheads="1"/>
          </p:cNvSpPr>
          <p:nvPr/>
        </p:nvSpPr>
        <p:spPr bwMode="auto">
          <a:xfrm>
            <a:off x="4703886" y="4579290"/>
            <a:ext cx="3754314" cy="479139"/>
          </a:xfrm>
          <a:prstGeom prst="roundRect">
            <a:avLst>
              <a:gd name="adj" fmla="val 16667"/>
            </a:avLst>
          </a:prstGeom>
          <a:gradFill rotWithShape="1">
            <a:gsLst>
              <a:gs pos="0">
                <a:srgbClr val="ACACE1"/>
              </a:gs>
              <a:gs pos="35001">
                <a:srgbClr val="C5C5E9"/>
              </a:gs>
              <a:gs pos="100000">
                <a:srgbClr val="E9E9F7"/>
              </a:gs>
            </a:gsLst>
            <a:lin ang="16200000" scaled="1"/>
          </a:gradFill>
          <a:ln w="9525">
            <a:solidFill>
              <a:srgbClr val="292989"/>
            </a:solidFill>
            <a:round/>
            <a:headEnd/>
            <a:tailEnd/>
          </a:ln>
          <a:effectLst>
            <a:outerShdw blurRad="63500" dist="20000" dir="5400000" rotWithShape="0">
              <a:srgbClr val="000000">
                <a:alpha val="37999"/>
              </a:srgbClr>
            </a:outerShdw>
          </a:effectLst>
        </p:spPr>
        <p:txBody>
          <a:bodyPr wrap="square" lIns="90000" tIns="46800" rIns="90000" bIns="46800" anchor="ctr">
            <a:spAutoFit/>
          </a:bodyPr>
          <a:lstStyle/>
          <a:p>
            <a:pPr algn="ctr">
              <a:lnSpc>
                <a:spcPct val="90000"/>
              </a:lnSpc>
              <a:spcBef>
                <a:spcPct val="20000"/>
              </a:spcBef>
              <a:buClr>
                <a:schemeClr val="accent1"/>
              </a:buClr>
              <a:buFont typeface="Wingdings" charset="0"/>
              <a:buNone/>
              <a:defRPr/>
            </a:pPr>
            <a:r>
              <a:rPr lang="en-GB" sz="2400" b="1">
                <a:solidFill>
                  <a:srgbClr val="000000"/>
                </a:solidFill>
                <a:cs typeface="+mn-cs"/>
              </a:rPr>
              <a:t>F = (10</a:t>
            </a:r>
            <a:r>
              <a:rPr lang="en-GB" sz="2400" b="1" baseline="30000">
                <a:solidFill>
                  <a:srgbClr val="000000"/>
                </a:solidFill>
                <a:cs typeface="+mn-cs"/>
              </a:rPr>
              <a:t>-6</a:t>
            </a:r>
            <a:r>
              <a:rPr lang="en-GB" sz="2400" b="1">
                <a:solidFill>
                  <a:srgbClr val="000000"/>
                </a:solidFill>
                <a:cs typeface="+mn-cs"/>
              </a:rPr>
              <a:t>πR</a:t>
            </a:r>
            <a:r>
              <a:rPr lang="en-GB" sz="2400" b="1" baseline="30000">
                <a:solidFill>
                  <a:srgbClr val="000000"/>
                </a:solidFill>
                <a:cs typeface="+mn-cs"/>
              </a:rPr>
              <a:t>2</a:t>
            </a:r>
            <a:r>
              <a:rPr lang="en-GB" sz="2400" b="1">
                <a:solidFill>
                  <a:srgbClr val="000000"/>
                </a:solidFill>
                <a:cs typeface="+mn-cs"/>
              </a:rPr>
              <a:t>L - B)N </a:t>
            </a:r>
            <a:endParaRPr lang="en-GB" sz="2400">
              <a:solidFill>
                <a:srgbClr val="000000"/>
              </a:solidFill>
              <a:cs typeface="+mn-cs"/>
            </a:endParaRPr>
          </a:p>
        </p:txBody>
      </p:sp>
      <p:sp>
        <p:nvSpPr>
          <p:cNvPr id="27" name="TextBox 28"/>
          <p:cNvSpPr txBox="1">
            <a:spLocks noChangeArrowheads="1"/>
          </p:cNvSpPr>
          <p:nvPr/>
        </p:nvSpPr>
        <p:spPr bwMode="auto">
          <a:xfrm>
            <a:off x="4803071" y="3251041"/>
            <a:ext cx="3385038"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 From first principles the transfer function for the flow rate F is </a:t>
            </a:r>
          </a:p>
        </p:txBody>
      </p:sp>
    </p:spTree>
    <p:extLst>
      <p:ext uri="{BB962C8B-B14F-4D97-AF65-F5344CB8AC3E}">
        <p14:creationId xmlns:p14="http://schemas.microsoft.com/office/powerpoint/2010/main" val="9764944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Arial" charset="0"/>
              </a:rPr>
              <a:t>Target (Nominal) Design</a:t>
            </a:r>
            <a:endParaRPr lang="en-US" dirty="0"/>
          </a:p>
        </p:txBody>
      </p:sp>
      <p:sp>
        <p:nvSpPr>
          <p:cNvPr id="4" name="Text Box 25"/>
          <p:cNvSpPr txBox="1">
            <a:spLocks noChangeArrowheads="1"/>
          </p:cNvSpPr>
          <p:nvPr/>
        </p:nvSpPr>
        <p:spPr bwMode="auto">
          <a:xfrm>
            <a:off x="3900504" y="991828"/>
            <a:ext cx="83895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Using:</a:t>
            </a:r>
          </a:p>
        </p:txBody>
      </p:sp>
      <p:sp>
        <p:nvSpPr>
          <p:cNvPr id="5" name="Text Box 26"/>
          <p:cNvSpPr txBox="1">
            <a:spLocks noChangeArrowheads="1"/>
          </p:cNvSpPr>
          <p:nvPr/>
        </p:nvSpPr>
        <p:spPr bwMode="auto">
          <a:xfrm>
            <a:off x="5100213" y="1553400"/>
            <a:ext cx="3019890" cy="1508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A Nominal Design exists for</a:t>
            </a:r>
          </a:p>
          <a:p>
            <a:pPr eaLnBrk="1" hangingPunct="1"/>
            <a:endParaRPr lang="en-GB" sz="1800" dirty="0"/>
          </a:p>
          <a:p>
            <a:pPr eaLnBrk="1" hangingPunct="1"/>
            <a:r>
              <a:rPr lang="en-GB" sz="1400" dirty="0"/>
              <a:t>Piston Radius R = 40mm</a:t>
            </a:r>
          </a:p>
          <a:p>
            <a:pPr eaLnBrk="1" hangingPunct="1"/>
            <a:r>
              <a:rPr lang="en-GB" sz="1400" dirty="0"/>
              <a:t>Stroke Length L = 40mm</a:t>
            </a:r>
          </a:p>
          <a:p>
            <a:pPr eaLnBrk="1" hangingPunct="1"/>
            <a:r>
              <a:rPr lang="en-GB" sz="1400" dirty="0"/>
              <a:t>Valve Backflow B = 0.002L</a:t>
            </a:r>
          </a:p>
          <a:p>
            <a:pPr eaLnBrk="1" hangingPunct="1"/>
            <a:r>
              <a:rPr lang="en-GB" sz="1400" dirty="0"/>
              <a:t>Motor Speed N = 50 rpm</a:t>
            </a:r>
          </a:p>
        </p:txBody>
      </p:sp>
      <p:sp>
        <p:nvSpPr>
          <p:cNvPr id="6" name="Text Box 27"/>
          <p:cNvSpPr txBox="1">
            <a:spLocks noChangeArrowheads="1"/>
          </p:cNvSpPr>
          <p:nvPr/>
        </p:nvSpPr>
        <p:spPr bwMode="auto">
          <a:xfrm>
            <a:off x="168520" y="3597682"/>
            <a:ext cx="8865577" cy="830997"/>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00"/>
              <a:t>It is decided that the valves and motor are to be bought out items with the following specifications (obtained from the OEM catalogues).The piston (and cylinder) and connecting rod will be made in house and using standard tolerances (same as last time)</a:t>
            </a:r>
          </a:p>
        </p:txBody>
      </p:sp>
      <p:sp>
        <p:nvSpPr>
          <p:cNvPr id="27" name="TextBox 49"/>
          <p:cNvSpPr txBox="1">
            <a:spLocks noChangeArrowheads="1"/>
          </p:cNvSpPr>
          <p:nvPr/>
        </p:nvSpPr>
        <p:spPr bwMode="auto">
          <a:xfrm>
            <a:off x="4348511" y="3130590"/>
            <a:ext cx="4523294"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90000"/>
              </a:lnSpc>
              <a:spcBef>
                <a:spcPct val="20000"/>
              </a:spcBef>
              <a:buClr>
                <a:schemeClr val="accent1"/>
              </a:buClr>
              <a:buFont typeface="Wingdings" charset="0"/>
              <a:buNone/>
            </a:pPr>
            <a:r>
              <a:rPr lang="en-GB" sz="1800" b="1" dirty="0"/>
              <a:t>F = (10</a:t>
            </a:r>
            <a:r>
              <a:rPr lang="en-GB" sz="1800" b="1" baseline="30000" dirty="0"/>
              <a:t>-6</a:t>
            </a:r>
            <a:r>
              <a:rPr lang="en-GB" sz="1800" b="1" dirty="0"/>
              <a:t>π40</a:t>
            </a:r>
            <a:r>
              <a:rPr lang="en-GB" sz="1800" b="1" baseline="30000" dirty="0"/>
              <a:t>2</a:t>
            </a:r>
            <a:r>
              <a:rPr lang="en-GB" sz="1800" b="1" dirty="0"/>
              <a:t>x40 – 0.002)50 =  9.95L/min </a:t>
            </a:r>
            <a:endParaRPr lang="en-GB" sz="1800" dirty="0"/>
          </a:p>
        </p:txBody>
      </p:sp>
      <p:sp>
        <p:nvSpPr>
          <p:cNvPr id="28" name="AutoShape 26"/>
          <p:cNvSpPr>
            <a:spLocks noChangeArrowheads="1"/>
          </p:cNvSpPr>
          <p:nvPr/>
        </p:nvSpPr>
        <p:spPr bwMode="auto">
          <a:xfrm>
            <a:off x="4739458" y="982680"/>
            <a:ext cx="3711817" cy="479139"/>
          </a:xfrm>
          <a:prstGeom prst="roundRect">
            <a:avLst>
              <a:gd name="adj" fmla="val 16667"/>
            </a:avLst>
          </a:prstGeom>
          <a:gradFill rotWithShape="1">
            <a:gsLst>
              <a:gs pos="0">
                <a:srgbClr val="ACACE1"/>
              </a:gs>
              <a:gs pos="35001">
                <a:srgbClr val="C5C5E9"/>
              </a:gs>
              <a:gs pos="100000">
                <a:srgbClr val="E9E9F7"/>
              </a:gs>
            </a:gsLst>
            <a:lin ang="16200000" scaled="1"/>
          </a:gradFill>
          <a:ln w="9525">
            <a:solidFill>
              <a:srgbClr val="292989"/>
            </a:solidFill>
            <a:round/>
            <a:headEnd/>
            <a:tailEnd/>
          </a:ln>
          <a:effectLst>
            <a:outerShdw blurRad="63500" dist="20000" dir="5400000" rotWithShape="0">
              <a:srgbClr val="000000">
                <a:alpha val="37999"/>
              </a:srgbClr>
            </a:outerShdw>
          </a:effectLst>
        </p:spPr>
        <p:txBody>
          <a:bodyPr wrap="square" lIns="90000" tIns="46800" rIns="90000" bIns="46800" anchor="ctr">
            <a:spAutoFit/>
          </a:bodyPr>
          <a:lstStyle/>
          <a:p>
            <a:pPr algn="ctr">
              <a:lnSpc>
                <a:spcPct val="90000"/>
              </a:lnSpc>
              <a:spcBef>
                <a:spcPct val="20000"/>
              </a:spcBef>
              <a:buClr>
                <a:schemeClr val="accent1"/>
              </a:buClr>
              <a:buFont typeface="Wingdings" charset="0"/>
              <a:buNone/>
              <a:defRPr/>
            </a:pPr>
            <a:r>
              <a:rPr lang="en-GB" sz="2400" b="1">
                <a:solidFill>
                  <a:srgbClr val="000000"/>
                </a:solidFill>
                <a:cs typeface="+mn-cs"/>
              </a:rPr>
              <a:t>F = (10</a:t>
            </a:r>
            <a:r>
              <a:rPr lang="en-GB" sz="2400" b="1" baseline="30000">
                <a:solidFill>
                  <a:srgbClr val="000000"/>
                </a:solidFill>
                <a:cs typeface="+mn-cs"/>
              </a:rPr>
              <a:t>-6</a:t>
            </a:r>
            <a:r>
              <a:rPr lang="en-GB" sz="2400" b="1">
                <a:solidFill>
                  <a:srgbClr val="000000"/>
                </a:solidFill>
                <a:cs typeface="+mn-cs"/>
              </a:rPr>
              <a:t>πR</a:t>
            </a:r>
            <a:r>
              <a:rPr lang="en-GB" sz="2400" b="1" baseline="30000">
                <a:solidFill>
                  <a:srgbClr val="000000"/>
                </a:solidFill>
                <a:cs typeface="+mn-cs"/>
              </a:rPr>
              <a:t>2</a:t>
            </a:r>
            <a:r>
              <a:rPr lang="en-GB" sz="2400" b="1">
                <a:solidFill>
                  <a:srgbClr val="000000"/>
                </a:solidFill>
                <a:cs typeface="+mn-cs"/>
              </a:rPr>
              <a:t>L - B)N </a:t>
            </a:r>
            <a:endParaRPr lang="en-GB" sz="2400">
              <a:solidFill>
                <a:srgbClr val="000000"/>
              </a:solidFill>
              <a:cs typeface="+mn-cs"/>
            </a:endParaRPr>
          </a:p>
        </p:txBody>
      </p:sp>
      <p:graphicFrame>
        <p:nvGraphicFramePr>
          <p:cNvPr id="29" name="Table 28"/>
          <p:cNvGraphicFramePr>
            <a:graphicFrameLocks noGrp="1"/>
          </p:cNvGraphicFramePr>
          <p:nvPr>
            <p:extLst>
              <p:ext uri="{D42A27DB-BD31-4B8C-83A1-F6EECF244321}">
                <p14:modId xmlns:p14="http://schemas.microsoft.com/office/powerpoint/2010/main" val="877516457"/>
              </p:ext>
            </p:extLst>
          </p:nvPr>
        </p:nvGraphicFramePr>
        <p:xfrm>
          <a:off x="307000" y="4538671"/>
          <a:ext cx="8588618" cy="2001838"/>
        </p:xfrm>
        <a:graphic>
          <a:graphicData uri="http://schemas.openxmlformats.org/drawingml/2006/table">
            <a:tbl>
              <a:tblPr firstRow="1" bandRow="1">
                <a:tableStyleId>{00A15C55-8517-42AA-B614-E9B94910E393}</a:tableStyleId>
              </a:tblPr>
              <a:tblGrid>
                <a:gridCol w="1542618"/>
                <a:gridCol w="1806704"/>
                <a:gridCol w="1803848"/>
                <a:gridCol w="1717724"/>
                <a:gridCol w="1717724"/>
              </a:tblGrid>
              <a:tr h="370899">
                <a:tc>
                  <a:txBody>
                    <a:bodyPr/>
                    <a:lstStyle/>
                    <a:p>
                      <a:endParaRPr lang="en-GB" sz="1800" dirty="0"/>
                    </a:p>
                  </a:txBody>
                  <a:tcPr marL="84402" marR="84402" marT="45727" marB="45727"/>
                </a:tc>
                <a:tc gridSpan="2">
                  <a:txBody>
                    <a:bodyPr/>
                    <a:lstStyle/>
                    <a:p>
                      <a:r>
                        <a:rPr lang="en-GB" sz="1800" dirty="0" smtClean="0"/>
                        <a:t>Make</a:t>
                      </a:r>
                      <a:endParaRPr lang="en-GB" sz="1800" dirty="0">
                        <a:solidFill>
                          <a:schemeClr val="tx1"/>
                        </a:solidFill>
                      </a:endParaRPr>
                    </a:p>
                  </a:txBody>
                  <a:tcPr marL="84402" marR="84402" marT="45727" marB="45727"/>
                </a:tc>
                <a:tc hMerge="1">
                  <a:txBody>
                    <a:bodyPr/>
                    <a:lstStyle/>
                    <a:p>
                      <a:endParaRPr lang="en-GB" dirty="0"/>
                    </a:p>
                  </a:txBody>
                  <a:tcPr/>
                </a:tc>
                <a:tc gridSpan="2">
                  <a:txBody>
                    <a:bodyPr/>
                    <a:lstStyle/>
                    <a:p>
                      <a:r>
                        <a:rPr lang="en-GB" sz="1800" dirty="0" smtClean="0"/>
                        <a:t>Buy</a:t>
                      </a:r>
                      <a:endParaRPr lang="en-GB" sz="1800" dirty="0">
                        <a:solidFill>
                          <a:schemeClr val="tx1"/>
                        </a:solidFill>
                      </a:endParaRPr>
                    </a:p>
                  </a:txBody>
                  <a:tcPr marL="84402" marR="84402" marT="45727" marB="45727"/>
                </a:tc>
                <a:tc hMerge="1">
                  <a:txBody>
                    <a:bodyPr/>
                    <a:lstStyle/>
                    <a:p>
                      <a:endParaRPr lang="en-GB" dirty="0"/>
                    </a:p>
                  </a:txBody>
                  <a:tcPr/>
                </a:tc>
              </a:tr>
              <a:tr h="518242">
                <a:tc>
                  <a:txBody>
                    <a:bodyPr/>
                    <a:lstStyle/>
                    <a:p>
                      <a:endParaRPr lang="en-GB" sz="1800" dirty="0"/>
                    </a:p>
                  </a:txBody>
                  <a:tcPr marL="84402" marR="84402" marT="45727" marB="45727"/>
                </a:tc>
                <a:tc>
                  <a:txBody>
                    <a:bodyPr/>
                    <a:lstStyle/>
                    <a:p>
                      <a:r>
                        <a:rPr lang="en-GB" sz="1400" dirty="0" smtClean="0"/>
                        <a:t>Piston</a:t>
                      </a:r>
                      <a:r>
                        <a:rPr lang="en-GB" sz="1400" baseline="0" dirty="0" smtClean="0"/>
                        <a:t> Radius R (mm)</a:t>
                      </a:r>
                      <a:endParaRPr lang="en-GB" sz="1400" dirty="0"/>
                    </a:p>
                  </a:txBody>
                  <a:tcPr marL="84402" marR="84402" marT="45727" marB="45727"/>
                </a:tc>
                <a:tc>
                  <a:txBody>
                    <a:bodyPr/>
                    <a:lstStyle/>
                    <a:p>
                      <a:r>
                        <a:rPr lang="en-GB" sz="1400" dirty="0" smtClean="0"/>
                        <a:t>Con-rod</a:t>
                      </a:r>
                      <a:r>
                        <a:rPr lang="en-GB" sz="1400" baseline="0" dirty="0" smtClean="0"/>
                        <a:t> centre length L (mm)</a:t>
                      </a:r>
                      <a:endParaRPr lang="en-GB" sz="1400" dirty="0"/>
                    </a:p>
                  </a:txBody>
                  <a:tcPr marL="84402" marR="84402" marT="45727" marB="45727"/>
                </a:tc>
                <a:tc>
                  <a:txBody>
                    <a:bodyPr/>
                    <a:lstStyle/>
                    <a:p>
                      <a:r>
                        <a:rPr lang="en-GB" sz="1400" dirty="0" smtClean="0"/>
                        <a:t>Valve leakage B (L)</a:t>
                      </a:r>
                      <a:endParaRPr lang="en-GB" sz="1400" dirty="0"/>
                    </a:p>
                  </a:txBody>
                  <a:tcPr marL="84402" marR="84402" marT="45727" marB="45727"/>
                </a:tc>
                <a:tc>
                  <a:txBody>
                    <a:bodyPr/>
                    <a:lstStyle/>
                    <a:p>
                      <a:r>
                        <a:rPr lang="en-GB" sz="1400" dirty="0" smtClean="0"/>
                        <a:t>Motor Speed N (rpm)</a:t>
                      </a:r>
                      <a:endParaRPr lang="en-GB" sz="1400" dirty="0"/>
                    </a:p>
                  </a:txBody>
                  <a:tcPr marL="84402" marR="84402" marT="45727" marB="45727"/>
                </a:tc>
              </a:tr>
              <a:tr h="370899">
                <a:tc>
                  <a:txBody>
                    <a:bodyPr/>
                    <a:lstStyle/>
                    <a:p>
                      <a:r>
                        <a:rPr lang="en-GB" sz="1600" dirty="0" smtClean="0"/>
                        <a:t>Target</a:t>
                      </a:r>
                      <a:endParaRPr lang="en-GB" sz="1600" dirty="0"/>
                    </a:p>
                  </a:txBody>
                  <a:tcPr marL="84402" marR="84402" marT="45727" marB="45727"/>
                </a:tc>
                <a:tc>
                  <a:txBody>
                    <a:bodyPr/>
                    <a:lstStyle/>
                    <a:p>
                      <a:r>
                        <a:rPr lang="en-GB" sz="1600" dirty="0" smtClean="0"/>
                        <a:t>40</a:t>
                      </a:r>
                      <a:endParaRPr lang="en-GB" sz="1600" dirty="0"/>
                    </a:p>
                  </a:txBody>
                  <a:tcPr marL="84402" marR="84402" marT="45727" marB="45727"/>
                </a:tc>
                <a:tc>
                  <a:txBody>
                    <a:bodyPr/>
                    <a:lstStyle/>
                    <a:p>
                      <a:r>
                        <a:rPr lang="en-GB" sz="1600" dirty="0" smtClean="0"/>
                        <a:t>40</a:t>
                      </a:r>
                      <a:endParaRPr lang="en-GB" sz="1600" dirty="0"/>
                    </a:p>
                  </a:txBody>
                  <a:tcPr marL="84402" marR="84402" marT="45727" marB="45727"/>
                </a:tc>
                <a:tc>
                  <a:txBody>
                    <a:bodyPr/>
                    <a:lstStyle/>
                    <a:p>
                      <a:r>
                        <a:rPr lang="en-GB" sz="1600" dirty="0" smtClean="0"/>
                        <a:t>0.002</a:t>
                      </a:r>
                      <a:endParaRPr lang="en-GB" sz="1600" dirty="0"/>
                    </a:p>
                  </a:txBody>
                  <a:tcPr marL="84402" marR="84402" marT="45727" marB="45727"/>
                </a:tc>
                <a:tc>
                  <a:txBody>
                    <a:bodyPr/>
                    <a:lstStyle/>
                    <a:p>
                      <a:r>
                        <a:rPr lang="en-GB" sz="1600" dirty="0" smtClean="0"/>
                        <a:t>50</a:t>
                      </a:r>
                      <a:endParaRPr lang="en-GB" sz="1600" dirty="0"/>
                    </a:p>
                  </a:txBody>
                  <a:tcPr marL="84402" marR="84402" marT="45727" marB="45727"/>
                </a:tc>
              </a:tr>
              <a:tr h="370899">
                <a:tc>
                  <a:txBody>
                    <a:bodyPr/>
                    <a:lstStyle/>
                    <a:p>
                      <a:r>
                        <a:rPr lang="en-GB" sz="1600" dirty="0" smtClean="0"/>
                        <a:t>Lower Limit</a:t>
                      </a:r>
                      <a:endParaRPr lang="en-GB" sz="1600" dirty="0"/>
                    </a:p>
                  </a:txBody>
                  <a:tcPr marL="84402" marR="84402" marT="45727" marB="45727"/>
                </a:tc>
                <a:tc>
                  <a:txBody>
                    <a:bodyPr/>
                    <a:lstStyle/>
                    <a:p>
                      <a:r>
                        <a:rPr lang="en-GB" sz="1600" dirty="0" smtClean="0"/>
                        <a:t>39.7</a:t>
                      </a:r>
                      <a:endParaRPr lang="en-GB" sz="1600" dirty="0"/>
                    </a:p>
                  </a:txBody>
                  <a:tcPr marL="84402" marR="84402" marT="45727" marB="45727"/>
                </a:tc>
                <a:tc>
                  <a:txBody>
                    <a:bodyPr/>
                    <a:lstStyle/>
                    <a:p>
                      <a:r>
                        <a:rPr lang="en-GB" sz="1600" dirty="0" smtClean="0"/>
                        <a:t>39.4</a:t>
                      </a:r>
                      <a:endParaRPr lang="en-GB" sz="1600" dirty="0"/>
                    </a:p>
                  </a:txBody>
                  <a:tcPr marL="84402" marR="84402" marT="45727" marB="45727"/>
                </a:tc>
                <a:tc>
                  <a:txBody>
                    <a:bodyPr/>
                    <a:lstStyle/>
                    <a:p>
                      <a:r>
                        <a:rPr lang="en-GB" sz="1600" dirty="0" smtClean="0"/>
                        <a:t>0.00185</a:t>
                      </a:r>
                      <a:endParaRPr lang="en-GB" sz="1600" dirty="0"/>
                    </a:p>
                  </a:txBody>
                  <a:tcPr marL="84402" marR="84402" marT="45727" marB="45727"/>
                </a:tc>
                <a:tc>
                  <a:txBody>
                    <a:bodyPr/>
                    <a:lstStyle/>
                    <a:p>
                      <a:r>
                        <a:rPr lang="en-GB" sz="1600" dirty="0" smtClean="0"/>
                        <a:t>44</a:t>
                      </a:r>
                      <a:endParaRPr lang="en-GB" sz="1600" dirty="0"/>
                    </a:p>
                  </a:txBody>
                  <a:tcPr marL="84402" marR="84402" marT="45727" marB="45727"/>
                </a:tc>
              </a:tr>
              <a:tr h="370899">
                <a:tc>
                  <a:txBody>
                    <a:bodyPr/>
                    <a:lstStyle/>
                    <a:p>
                      <a:r>
                        <a:rPr lang="en-GB" sz="1600" dirty="0" smtClean="0"/>
                        <a:t>Upper Limit</a:t>
                      </a:r>
                      <a:endParaRPr lang="en-GB" sz="1600" dirty="0"/>
                    </a:p>
                  </a:txBody>
                  <a:tcPr marL="84402" marR="84402" marT="45727" marB="45727"/>
                </a:tc>
                <a:tc>
                  <a:txBody>
                    <a:bodyPr/>
                    <a:lstStyle/>
                    <a:p>
                      <a:r>
                        <a:rPr lang="en-GB" sz="1600" dirty="0" smtClean="0"/>
                        <a:t>40.3</a:t>
                      </a:r>
                      <a:endParaRPr lang="en-GB" sz="1600" dirty="0"/>
                    </a:p>
                  </a:txBody>
                  <a:tcPr marL="84402" marR="84402" marT="45727" marB="45727"/>
                </a:tc>
                <a:tc>
                  <a:txBody>
                    <a:bodyPr/>
                    <a:lstStyle/>
                    <a:p>
                      <a:r>
                        <a:rPr lang="en-GB" sz="1600" dirty="0" smtClean="0"/>
                        <a:t>40.6</a:t>
                      </a:r>
                      <a:endParaRPr lang="en-GB" sz="1600" dirty="0"/>
                    </a:p>
                  </a:txBody>
                  <a:tcPr marL="84402" marR="84402" marT="45727" marB="45727"/>
                </a:tc>
                <a:tc>
                  <a:txBody>
                    <a:bodyPr/>
                    <a:lstStyle/>
                    <a:p>
                      <a:r>
                        <a:rPr lang="en-GB" sz="1600" dirty="0" smtClean="0"/>
                        <a:t>0.00215</a:t>
                      </a:r>
                      <a:endParaRPr lang="en-GB" sz="1600" dirty="0"/>
                    </a:p>
                  </a:txBody>
                  <a:tcPr marL="84402" marR="84402" marT="45727" marB="45727"/>
                </a:tc>
                <a:tc>
                  <a:txBody>
                    <a:bodyPr/>
                    <a:lstStyle/>
                    <a:p>
                      <a:r>
                        <a:rPr lang="en-GB" sz="1600" dirty="0" smtClean="0"/>
                        <a:t>56</a:t>
                      </a:r>
                      <a:endParaRPr lang="en-GB" sz="1600" dirty="0"/>
                    </a:p>
                  </a:txBody>
                  <a:tcPr marL="84402" marR="84402" marT="45727" marB="45727"/>
                </a:tc>
              </a:tr>
            </a:tbl>
          </a:graphicData>
        </a:graphic>
      </p:graphicFrame>
      <p:pic>
        <p:nvPicPr>
          <p:cNvPr id="31" name="Picture 30"/>
          <p:cNvPicPr>
            <a:picLocks noChangeAspect="1"/>
          </p:cNvPicPr>
          <p:nvPr/>
        </p:nvPicPr>
        <p:blipFill>
          <a:blip r:embed="rId2"/>
          <a:stretch>
            <a:fillRect/>
          </a:stretch>
        </p:blipFill>
        <p:spPr>
          <a:xfrm>
            <a:off x="957719" y="1036638"/>
            <a:ext cx="2175869" cy="2421188"/>
          </a:xfrm>
          <a:prstGeom prst="rect">
            <a:avLst/>
          </a:prstGeom>
        </p:spPr>
      </p:pic>
    </p:spTree>
    <p:extLst>
      <p:ext uri="{BB962C8B-B14F-4D97-AF65-F5344CB8AC3E}">
        <p14:creationId xmlns:p14="http://schemas.microsoft.com/office/powerpoint/2010/main" val="872157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762" y="-4763"/>
            <a:ext cx="6878637" cy="1041401"/>
          </a:xfrm>
        </p:spPr>
        <p:txBody>
          <a:bodyPr/>
          <a:lstStyle/>
          <a:p>
            <a:r>
              <a:rPr lang="en-GB" smtClean="0"/>
              <a:t>Assess Sensitivity of Nominal Design due to Manufacturing Variation</a:t>
            </a:r>
            <a:endParaRPr lang="en-US" dirty="0"/>
          </a:p>
        </p:txBody>
      </p:sp>
      <p:sp>
        <p:nvSpPr>
          <p:cNvPr id="4" name="AutoShape 4"/>
          <p:cNvSpPr>
            <a:spLocks noChangeArrowheads="1"/>
          </p:cNvSpPr>
          <p:nvPr/>
        </p:nvSpPr>
        <p:spPr bwMode="auto">
          <a:xfrm>
            <a:off x="570035" y="3702074"/>
            <a:ext cx="7987812" cy="1202510"/>
          </a:xfrm>
          <a:prstGeom prst="roundRect">
            <a:avLst>
              <a:gd name="adj" fmla="val 0"/>
            </a:avLst>
          </a:prstGeom>
          <a:ln>
            <a:headEnd/>
            <a:tailEnd/>
          </a:ln>
        </p:spPr>
        <p:style>
          <a:lnRef idx="1">
            <a:schemeClr val="accent1"/>
          </a:lnRef>
          <a:fillRef idx="2">
            <a:schemeClr val="accent1"/>
          </a:fillRef>
          <a:effectRef idx="1">
            <a:schemeClr val="accent1"/>
          </a:effectRef>
          <a:fontRef idx="minor">
            <a:schemeClr val="dk1"/>
          </a:fontRef>
        </p:style>
        <p:txBody>
          <a:bodyPr lIns="90000" tIns="46800" rIns="90000" bIns="46800" anchor="ctr">
            <a:spAutoFit/>
          </a:bodyPr>
          <a:lstStyle/>
          <a:p>
            <a:pPr algn="ctr">
              <a:defRPr/>
            </a:pPr>
            <a:r>
              <a:rPr lang="en-GB" b="1">
                <a:solidFill>
                  <a:srgbClr val="000000"/>
                </a:solidFill>
                <a:cs typeface="+mn-cs"/>
              </a:rPr>
              <a:t>At the extremes of the expected manufacturing variation, the flow rate could vary from 8.5 up to 11.5 l/min – outside the design requirements  The current target (nominal) design is not robust against this source of variation.  </a:t>
            </a:r>
          </a:p>
        </p:txBody>
      </p:sp>
      <p:graphicFrame>
        <p:nvGraphicFramePr>
          <p:cNvPr id="5" name="Table 4"/>
          <p:cNvGraphicFramePr>
            <a:graphicFrameLocks noGrp="1"/>
          </p:cNvGraphicFramePr>
          <p:nvPr>
            <p:extLst>
              <p:ext uri="{D42A27DB-BD31-4B8C-83A1-F6EECF244321}">
                <p14:modId xmlns:p14="http://schemas.microsoft.com/office/powerpoint/2010/main" val="386086336"/>
              </p:ext>
            </p:extLst>
          </p:nvPr>
        </p:nvGraphicFramePr>
        <p:xfrm>
          <a:off x="452804" y="1658938"/>
          <a:ext cx="8222274" cy="1541462"/>
        </p:xfrm>
        <a:graphic>
          <a:graphicData uri="http://schemas.openxmlformats.org/drawingml/2006/table">
            <a:tbl>
              <a:tblPr firstRow="1" bandRow="1">
                <a:tableStyleId>{00A15C55-8517-42AA-B614-E9B94910E393}</a:tableStyleId>
              </a:tblPr>
              <a:tblGrid>
                <a:gridCol w="1370379"/>
                <a:gridCol w="1370379"/>
                <a:gridCol w="1370379"/>
                <a:gridCol w="1370379"/>
                <a:gridCol w="1370379"/>
                <a:gridCol w="1370379"/>
              </a:tblGrid>
              <a:tr h="371078">
                <a:tc>
                  <a:txBody>
                    <a:bodyPr/>
                    <a:lstStyle/>
                    <a:p>
                      <a:endParaRPr lang="en-GB" sz="1600" dirty="0"/>
                    </a:p>
                  </a:txBody>
                  <a:tcPr marL="84411" marR="84411" marT="45749" marB="45749"/>
                </a:tc>
                <a:tc>
                  <a:txBody>
                    <a:bodyPr/>
                    <a:lstStyle/>
                    <a:p>
                      <a:r>
                        <a:rPr lang="en-GB" sz="1600" dirty="0" smtClean="0"/>
                        <a:t>R (mm)</a:t>
                      </a:r>
                      <a:endParaRPr lang="en-GB" sz="1600" dirty="0"/>
                    </a:p>
                  </a:txBody>
                  <a:tcPr marL="84411" marR="84411" marT="45749" marB="45749"/>
                </a:tc>
                <a:tc>
                  <a:txBody>
                    <a:bodyPr/>
                    <a:lstStyle/>
                    <a:p>
                      <a:r>
                        <a:rPr lang="en-GB" sz="1600" dirty="0" smtClean="0"/>
                        <a:t>L(mm)</a:t>
                      </a:r>
                      <a:endParaRPr lang="en-GB" sz="1600" dirty="0"/>
                    </a:p>
                  </a:txBody>
                  <a:tcPr marL="84411" marR="84411" marT="45749" marB="45749"/>
                </a:tc>
                <a:tc>
                  <a:txBody>
                    <a:bodyPr/>
                    <a:lstStyle/>
                    <a:p>
                      <a:r>
                        <a:rPr lang="en-GB" sz="1600" dirty="0" smtClean="0"/>
                        <a:t>B(L/min)</a:t>
                      </a:r>
                      <a:endParaRPr lang="en-GB" sz="1600" dirty="0"/>
                    </a:p>
                  </a:txBody>
                  <a:tcPr marL="84411" marR="84411" marT="45749" marB="45749"/>
                </a:tc>
                <a:tc>
                  <a:txBody>
                    <a:bodyPr/>
                    <a:lstStyle/>
                    <a:p>
                      <a:r>
                        <a:rPr lang="en-GB" sz="1600" dirty="0" smtClean="0"/>
                        <a:t>N(rpm)</a:t>
                      </a:r>
                      <a:endParaRPr lang="en-GB" sz="1600" dirty="0"/>
                    </a:p>
                  </a:txBody>
                  <a:tcPr marL="84411" marR="84411" marT="45749" marB="45749"/>
                </a:tc>
                <a:tc>
                  <a:txBody>
                    <a:bodyPr/>
                    <a:lstStyle/>
                    <a:p>
                      <a:r>
                        <a:rPr lang="en-GB" sz="1600" dirty="0" smtClean="0"/>
                        <a:t>F (L/min)</a:t>
                      </a:r>
                      <a:endParaRPr lang="en-GB" sz="1600" dirty="0"/>
                    </a:p>
                  </a:txBody>
                  <a:tcPr marL="84411" marR="84411" marT="45749" marB="45749"/>
                </a:tc>
              </a:tr>
              <a:tr h="371078">
                <a:tc>
                  <a:txBody>
                    <a:bodyPr/>
                    <a:lstStyle/>
                    <a:p>
                      <a:r>
                        <a:rPr lang="en-GB" sz="1600" dirty="0" smtClean="0"/>
                        <a:t>Target</a:t>
                      </a:r>
                      <a:endParaRPr lang="en-GB" sz="1600" dirty="0"/>
                    </a:p>
                  </a:txBody>
                  <a:tcPr marL="84411" marR="84411" marT="45749" marB="45749"/>
                </a:tc>
                <a:tc>
                  <a:txBody>
                    <a:bodyPr/>
                    <a:lstStyle/>
                    <a:p>
                      <a:r>
                        <a:rPr lang="en-GB" sz="1600" dirty="0" smtClean="0"/>
                        <a:t>40</a:t>
                      </a:r>
                      <a:endParaRPr lang="en-GB" sz="1600" dirty="0"/>
                    </a:p>
                  </a:txBody>
                  <a:tcPr marL="84411" marR="84411" marT="45749" marB="45749"/>
                </a:tc>
                <a:tc>
                  <a:txBody>
                    <a:bodyPr/>
                    <a:lstStyle/>
                    <a:p>
                      <a:r>
                        <a:rPr lang="en-GB" sz="1600" dirty="0" smtClean="0"/>
                        <a:t>40</a:t>
                      </a:r>
                      <a:endParaRPr lang="en-GB" sz="1600" dirty="0"/>
                    </a:p>
                  </a:txBody>
                  <a:tcPr marL="84411" marR="84411" marT="45749" marB="45749"/>
                </a:tc>
                <a:tc>
                  <a:txBody>
                    <a:bodyPr/>
                    <a:lstStyle/>
                    <a:p>
                      <a:r>
                        <a:rPr lang="en-GB" sz="1600" dirty="0" smtClean="0"/>
                        <a:t>0.002</a:t>
                      </a:r>
                      <a:endParaRPr lang="en-GB" sz="1600" dirty="0"/>
                    </a:p>
                  </a:txBody>
                  <a:tcPr marL="84411" marR="84411" marT="45749" marB="45749"/>
                </a:tc>
                <a:tc>
                  <a:txBody>
                    <a:bodyPr/>
                    <a:lstStyle/>
                    <a:p>
                      <a:r>
                        <a:rPr lang="en-GB" sz="1600" dirty="0" smtClean="0"/>
                        <a:t>50</a:t>
                      </a:r>
                      <a:endParaRPr lang="en-GB" sz="1600" dirty="0"/>
                    </a:p>
                  </a:txBody>
                  <a:tcPr marL="84411" marR="84411" marT="45749" marB="45749"/>
                </a:tc>
                <a:tc>
                  <a:txBody>
                    <a:bodyPr/>
                    <a:lstStyle/>
                    <a:p>
                      <a:r>
                        <a:rPr lang="en-GB" sz="1600" dirty="0" smtClean="0"/>
                        <a:t>9.95</a:t>
                      </a:r>
                      <a:endParaRPr lang="en-GB" sz="1600" dirty="0"/>
                    </a:p>
                  </a:txBody>
                  <a:tcPr marL="84411" marR="84411" marT="45749" marB="45749"/>
                </a:tc>
              </a:tr>
              <a:tr h="371078">
                <a:tc>
                  <a:txBody>
                    <a:bodyPr/>
                    <a:lstStyle/>
                    <a:p>
                      <a:r>
                        <a:rPr lang="en-GB" sz="1600" dirty="0" smtClean="0"/>
                        <a:t>High Flow</a:t>
                      </a:r>
                      <a:endParaRPr lang="en-GB" sz="1600" dirty="0"/>
                    </a:p>
                  </a:txBody>
                  <a:tcPr marL="84411" marR="84411" marT="45749" marB="45749"/>
                </a:tc>
                <a:tc>
                  <a:txBody>
                    <a:bodyPr/>
                    <a:lstStyle/>
                    <a:p>
                      <a:r>
                        <a:rPr lang="en-GB" sz="1600" dirty="0" smtClean="0"/>
                        <a:t>40.3</a:t>
                      </a:r>
                      <a:endParaRPr lang="en-GB" sz="1600" dirty="0"/>
                    </a:p>
                  </a:txBody>
                  <a:tcPr marL="84411" marR="84411" marT="45749" marB="45749"/>
                </a:tc>
                <a:tc>
                  <a:txBody>
                    <a:bodyPr/>
                    <a:lstStyle/>
                    <a:p>
                      <a:r>
                        <a:rPr lang="en-GB" sz="1600" dirty="0" smtClean="0"/>
                        <a:t>40.6</a:t>
                      </a:r>
                      <a:endParaRPr lang="en-GB" sz="1600" dirty="0"/>
                    </a:p>
                  </a:txBody>
                  <a:tcPr marL="84411" marR="84411" marT="45749" marB="45749"/>
                </a:tc>
                <a:tc>
                  <a:txBody>
                    <a:bodyPr/>
                    <a:lstStyle/>
                    <a:p>
                      <a:r>
                        <a:rPr lang="en-GB" sz="1600" dirty="0" smtClean="0"/>
                        <a:t>0.00185</a:t>
                      </a:r>
                      <a:endParaRPr lang="en-GB" sz="1600" dirty="0"/>
                    </a:p>
                  </a:txBody>
                  <a:tcPr marL="84411" marR="84411" marT="45749" marB="45749"/>
                </a:tc>
                <a:tc>
                  <a:txBody>
                    <a:bodyPr/>
                    <a:lstStyle/>
                    <a:p>
                      <a:r>
                        <a:rPr lang="en-GB" sz="1600" dirty="0" smtClean="0"/>
                        <a:t>56</a:t>
                      </a:r>
                      <a:endParaRPr lang="en-GB" sz="1600" dirty="0"/>
                    </a:p>
                  </a:txBody>
                  <a:tcPr marL="84411" marR="84411" marT="45749" marB="45749"/>
                </a:tc>
                <a:tc>
                  <a:txBody>
                    <a:bodyPr/>
                    <a:lstStyle/>
                    <a:p>
                      <a:r>
                        <a:rPr lang="en-GB" sz="1600" dirty="0" smtClean="0">
                          <a:solidFill>
                            <a:schemeClr val="bg1"/>
                          </a:solidFill>
                        </a:rPr>
                        <a:t>11.5</a:t>
                      </a:r>
                      <a:endParaRPr lang="en-GB" sz="1600" dirty="0">
                        <a:solidFill>
                          <a:schemeClr val="bg1"/>
                        </a:solidFill>
                      </a:endParaRPr>
                    </a:p>
                  </a:txBody>
                  <a:tcPr marL="84411" marR="84411" marT="45749" marB="45749">
                    <a:solidFill>
                      <a:srgbClr val="FF0000"/>
                    </a:solidFill>
                  </a:tcPr>
                </a:tc>
              </a:tr>
              <a:tr h="428228">
                <a:tc>
                  <a:txBody>
                    <a:bodyPr/>
                    <a:lstStyle/>
                    <a:p>
                      <a:r>
                        <a:rPr lang="en-GB" sz="1600" dirty="0" smtClean="0"/>
                        <a:t>Low Flow</a:t>
                      </a:r>
                      <a:endParaRPr lang="en-GB" sz="1600" dirty="0"/>
                    </a:p>
                  </a:txBody>
                  <a:tcPr marL="84411" marR="84411" marT="45749" marB="45749"/>
                </a:tc>
                <a:tc>
                  <a:txBody>
                    <a:bodyPr/>
                    <a:lstStyle/>
                    <a:p>
                      <a:r>
                        <a:rPr lang="en-GB" sz="1600" dirty="0" smtClean="0"/>
                        <a:t>39.7</a:t>
                      </a:r>
                      <a:endParaRPr lang="en-GB" sz="1600" dirty="0"/>
                    </a:p>
                  </a:txBody>
                  <a:tcPr marL="84411" marR="84411" marT="45749" marB="45749"/>
                </a:tc>
                <a:tc>
                  <a:txBody>
                    <a:bodyPr/>
                    <a:lstStyle/>
                    <a:p>
                      <a:r>
                        <a:rPr lang="en-GB" sz="1600" dirty="0" smtClean="0"/>
                        <a:t>39.4</a:t>
                      </a:r>
                      <a:endParaRPr lang="en-GB" sz="1600" dirty="0"/>
                    </a:p>
                  </a:txBody>
                  <a:tcPr marL="84411" marR="84411" marT="45749" marB="45749"/>
                </a:tc>
                <a:tc>
                  <a:txBody>
                    <a:bodyPr/>
                    <a:lstStyle/>
                    <a:p>
                      <a:r>
                        <a:rPr lang="en-GB" sz="1600" dirty="0" smtClean="0"/>
                        <a:t>0.00215</a:t>
                      </a:r>
                      <a:endParaRPr lang="en-GB" sz="1600" dirty="0"/>
                    </a:p>
                  </a:txBody>
                  <a:tcPr marL="84411" marR="84411" marT="45749" marB="45749"/>
                </a:tc>
                <a:tc>
                  <a:txBody>
                    <a:bodyPr/>
                    <a:lstStyle/>
                    <a:p>
                      <a:r>
                        <a:rPr lang="en-GB" sz="1600" dirty="0" smtClean="0"/>
                        <a:t>44</a:t>
                      </a:r>
                      <a:endParaRPr lang="en-GB" sz="1600" dirty="0"/>
                    </a:p>
                  </a:txBody>
                  <a:tcPr marL="84411" marR="84411" marT="45749" marB="45749"/>
                </a:tc>
                <a:tc>
                  <a:txBody>
                    <a:bodyPr/>
                    <a:lstStyle/>
                    <a:p>
                      <a:r>
                        <a:rPr lang="en-GB" sz="1600" dirty="0" smtClean="0">
                          <a:solidFill>
                            <a:schemeClr val="bg1"/>
                          </a:solidFill>
                        </a:rPr>
                        <a:t>8.5</a:t>
                      </a:r>
                      <a:endParaRPr lang="en-GB" sz="1600" dirty="0">
                        <a:solidFill>
                          <a:schemeClr val="bg1"/>
                        </a:solidFill>
                      </a:endParaRPr>
                    </a:p>
                  </a:txBody>
                  <a:tcPr marL="84411" marR="84411" marT="45749" marB="45749">
                    <a:solidFill>
                      <a:srgbClr val="FF0000"/>
                    </a:solidFill>
                  </a:tcPr>
                </a:tc>
              </a:tr>
            </a:tbl>
          </a:graphicData>
        </a:graphic>
      </p:graphicFrame>
      <p:sp>
        <p:nvSpPr>
          <p:cNvPr id="6" name="Rounded Rectangle 5"/>
          <p:cNvSpPr/>
          <p:nvPr/>
        </p:nvSpPr>
        <p:spPr>
          <a:xfrm>
            <a:off x="2766648" y="5232403"/>
            <a:ext cx="3344984" cy="1100667"/>
          </a:xfrm>
          <a:prstGeom prst="roundRect">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3200" dirty="0"/>
              <a:t>What are we going to do?</a:t>
            </a:r>
          </a:p>
        </p:txBody>
      </p:sp>
    </p:spTree>
    <p:extLst>
      <p:ext uri="{BB962C8B-B14F-4D97-AF65-F5344CB8AC3E}">
        <p14:creationId xmlns:p14="http://schemas.microsoft.com/office/powerpoint/2010/main" val="17695309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Traditional Strategy: Tighten Tolerances</a:t>
            </a:r>
            <a:endParaRPr lang="en-US" dirty="0"/>
          </a:p>
        </p:txBody>
      </p:sp>
      <p:sp>
        <p:nvSpPr>
          <p:cNvPr id="7" name="Content Placeholder 6"/>
          <p:cNvSpPr>
            <a:spLocks noGrp="1"/>
          </p:cNvSpPr>
          <p:nvPr>
            <p:ph idx="1"/>
          </p:nvPr>
        </p:nvSpPr>
        <p:spPr/>
        <p:txBody>
          <a:bodyPr/>
          <a:lstStyle/>
          <a:p>
            <a:r>
              <a:rPr lang="en-GB" dirty="0"/>
              <a:t>The design requirement of 10 ± 1L/min  can be achieved by tightening the tolerances</a:t>
            </a:r>
          </a:p>
          <a:p>
            <a:r>
              <a:rPr lang="en-GB" dirty="0"/>
              <a:t>It is possible to meet the design requirements by only tightening tolerances of the bought-out elements!</a:t>
            </a:r>
          </a:p>
          <a:p>
            <a:endParaRPr lang="en-US" dirty="0"/>
          </a:p>
        </p:txBody>
      </p:sp>
      <p:graphicFrame>
        <p:nvGraphicFramePr>
          <p:cNvPr id="5" name="Table 4"/>
          <p:cNvGraphicFramePr>
            <a:graphicFrameLocks noGrp="1"/>
          </p:cNvGraphicFramePr>
          <p:nvPr>
            <p:extLst/>
          </p:nvPr>
        </p:nvGraphicFramePr>
        <p:xfrm>
          <a:off x="452804" y="3132138"/>
          <a:ext cx="8222274" cy="1484312"/>
        </p:xfrm>
        <a:graphic>
          <a:graphicData uri="http://schemas.openxmlformats.org/drawingml/2006/table">
            <a:tbl>
              <a:tblPr firstRow="1" bandRow="1">
                <a:tableStyleId>{00A15C55-8517-42AA-B614-E9B94910E393}</a:tableStyleId>
              </a:tblPr>
              <a:tblGrid>
                <a:gridCol w="1370379"/>
                <a:gridCol w="1370379"/>
                <a:gridCol w="1370379"/>
                <a:gridCol w="1370379"/>
                <a:gridCol w="1370379"/>
                <a:gridCol w="1370379"/>
              </a:tblGrid>
              <a:tr h="371078">
                <a:tc gridSpan="6">
                  <a:txBody>
                    <a:bodyPr/>
                    <a:lstStyle/>
                    <a:p>
                      <a:r>
                        <a:rPr lang="en-GB" sz="1800" dirty="0" smtClean="0"/>
                        <a:t>Tolerance Design:</a:t>
                      </a:r>
                      <a:r>
                        <a:rPr lang="en-GB" sz="1800" baseline="0" dirty="0" smtClean="0"/>
                        <a:t> tighten the tolerances</a:t>
                      </a:r>
                      <a:endParaRPr lang="en-GB" sz="1800" dirty="0"/>
                    </a:p>
                  </a:txBody>
                  <a:tcPr marL="84411" marR="84411" marT="45749" marB="45749">
                    <a:solidFill>
                      <a:srgbClr val="C00000"/>
                    </a:solidFill>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r>
              <a:tr h="371078">
                <a:tc>
                  <a:txBody>
                    <a:bodyPr/>
                    <a:lstStyle/>
                    <a:p>
                      <a:endParaRPr lang="en-GB" sz="1800" dirty="0"/>
                    </a:p>
                  </a:txBody>
                  <a:tcPr marL="84411" marR="84411" marT="45749" marB="45749"/>
                </a:tc>
                <a:tc>
                  <a:txBody>
                    <a:bodyPr/>
                    <a:lstStyle/>
                    <a:p>
                      <a:r>
                        <a:rPr lang="en-GB" sz="1800" dirty="0" smtClean="0"/>
                        <a:t>R (mm)</a:t>
                      </a:r>
                      <a:endParaRPr lang="en-GB" sz="1800" dirty="0"/>
                    </a:p>
                  </a:txBody>
                  <a:tcPr marL="84411" marR="84411" marT="45749" marB="45749"/>
                </a:tc>
                <a:tc>
                  <a:txBody>
                    <a:bodyPr/>
                    <a:lstStyle/>
                    <a:p>
                      <a:r>
                        <a:rPr lang="en-GB" sz="1800" dirty="0" smtClean="0"/>
                        <a:t>L(mm)</a:t>
                      </a:r>
                      <a:endParaRPr lang="en-GB" sz="1800" dirty="0"/>
                    </a:p>
                  </a:txBody>
                  <a:tcPr marL="84411" marR="84411" marT="45749" marB="45749"/>
                </a:tc>
                <a:tc>
                  <a:txBody>
                    <a:bodyPr/>
                    <a:lstStyle/>
                    <a:p>
                      <a:r>
                        <a:rPr lang="en-GB" sz="1800" dirty="0" smtClean="0"/>
                        <a:t>B(L/min)</a:t>
                      </a:r>
                      <a:endParaRPr lang="en-GB" sz="1800" dirty="0"/>
                    </a:p>
                  </a:txBody>
                  <a:tcPr marL="84411" marR="84411" marT="45749" marB="45749"/>
                </a:tc>
                <a:tc>
                  <a:txBody>
                    <a:bodyPr/>
                    <a:lstStyle/>
                    <a:p>
                      <a:r>
                        <a:rPr lang="en-GB" sz="1800" dirty="0" smtClean="0"/>
                        <a:t>N(rpm)</a:t>
                      </a:r>
                      <a:endParaRPr lang="en-GB" sz="1800" dirty="0"/>
                    </a:p>
                  </a:txBody>
                  <a:tcPr marL="84411" marR="84411" marT="45749" marB="45749"/>
                </a:tc>
                <a:tc>
                  <a:txBody>
                    <a:bodyPr/>
                    <a:lstStyle/>
                    <a:p>
                      <a:r>
                        <a:rPr lang="en-GB" sz="1800" dirty="0" smtClean="0"/>
                        <a:t>F (L/min)</a:t>
                      </a:r>
                      <a:endParaRPr lang="en-GB" sz="1800" dirty="0"/>
                    </a:p>
                  </a:txBody>
                  <a:tcPr marL="84411" marR="84411" marT="45749" marB="45749"/>
                </a:tc>
              </a:tr>
              <a:tr h="371078">
                <a:tc>
                  <a:txBody>
                    <a:bodyPr/>
                    <a:lstStyle/>
                    <a:p>
                      <a:r>
                        <a:rPr lang="en-GB" sz="1800" dirty="0" smtClean="0"/>
                        <a:t>High Flow</a:t>
                      </a:r>
                      <a:endParaRPr lang="en-GB" sz="1800" dirty="0"/>
                    </a:p>
                  </a:txBody>
                  <a:tcPr marL="84411" marR="84411" marT="45749" marB="45749"/>
                </a:tc>
                <a:tc>
                  <a:txBody>
                    <a:bodyPr/>
                    <a:lstStyle/>
                    <a:p>
                      <a:r>
                        <a:rPr lang="en-GB" sz="1800" dirty="0" smtClean="0"/>
                        <a:t>40.3</a:t>
                      </a:r>
                      <a:endParaRPr lang="en-GB" sz="1800" dirty="0"/>
                    </a:p>
                  </a:txBody>
                  <a:tcPr marL="84411" marR="84411" marT="45749" marB="45749"/>
                </a:tc>
                <a:tc>
                  <a:txBody>
                    <a:bodyPr/>
                    <a:lstStyle/>
                    <a:p>
                      <a:r>
                        <a:rPr lang="en-GB" sz="1800" dirty="0" smtClean="0"/>
                        <a:t>40.6</a:t>
                      </a:r>
                      <a:endParaRPr lang="en-GB" sz="1800" dirty="0"/>
                    </a:p>
                  </a:txBody>
                  <a:tcPr marL="84411" marR="84411" marT="45749" marB="45749"/>
                </a:tc>
                <a:tc>
                  <a:txBody>
                    <a:bodyPr/>
                    <a:lstStyle/>
                    <a:p>
                      <a:r>
                        <a:rPr lang="en-GB" sz="1800" dirty="0" smtClean="0"/>
                        <a:t>0.00194</a:t>
                      </a:r>
                      <a:endParaRPr lang="en-GB" sz="1800" dirty="0"/>
                    </a:p>
                  </a:txBody>
                  <a:tcPr marL="84411" marR="84411" marT="45749" marB="45749">
                    <a:solidFill>
                      <a:srgbClr val="FF5050"/>
                    </a:solidFill>
                  </a:tcPr>
                </a:tc>
                <a:tc>
                  <a:txBody>
                    <a:bodyPr/>
                    <a:lstStyle/>
                    <a:p>
                      <a:r>
                        <a:rPr lang="en-GB" sz="1800" dirty="0" smtClean="0"/>
                        <a:t>53</a:t>
                      </a:r>
                      <a:endParaRPr lang="en-GB" sz="1800" dirty="0"/>
                    </a:p>
                  </a:txBody>
                  <a:tcPr marL="84411" marR="84411" marT="45749" marB="45749">
                    <a:solidFill>
                      <a:srgbClr val="FF5050"/>
                    </a:solidFill>
                  </a:tcPr>
                </a:tc>
                <a:tc>
                  <a:txBody>
                    <a:bodyPr/>
                    <a:lstStyle/>
                    <a:p>
                      <a:r>
                        <a:rPr lang="en-GB" sz="1800" dirty="0" smtClean="0">
                          <a:solidFill>
                            <a:schemeClr val="bg1"/>
                          </a:solidFill>
                        </a:rPr>
                        <a:t>10.9</a:t>
                      </a:r>
                      <a:endParaRPr lang="en-GB" sz="1800" dirty="0">
                        <a:solidFill>
                          <a:schemeClr val="bg1"/>
                        </a:solidFill>
                      </a:endParaRPr>
                    </a:p>
                  </a:txBody>
                  <a:tcPr marL="84411" marR="84411" marT="45749" marB="45749">
                    <a:solidFill>
                      <a:srgbClr val="92D050"/>
                    </a:solidFill>
                  </a:tcPr>
                </a:tc>
              </a:tr>
              <a:tr h="371078">
                <a:tc>
                  <a:txBody>
                    <a:bodyPr/>
                    <a:lstStyle/>
                    <a:p>
                      <a:r>
                        <a:rPr lang="en-GB" sz="1800" dirty="0" smtClean="0"/>
                        <a:t>Low Flow</a:t>
                      </a:r>
                      <a:endParaRPr lang="en-GB" sz="1800" dirty="0"/>
                    </a:p>
                  </a:txBody>
                  <a:tcPr marL="84411" marR="84411" marT="45749" marB="45749"/>
                </a:tc>
                <a:tc>
                  <a:txBody>
                    <a:bodyPr/>
                    <a:lstStyle/>
                    <a:p>
                      <a:r>
                        <a:rPr lang="en-GB" sz="1800" dirty="0" smtClean="0"/>
                        <a:t>39.7</a:t>
                      </a:r>
                      <a:endParaRPr lang="en-GB" sz="1800" dirty="0"/>
                    </a:p>
                  </a:txBody>
                  <a:tcPr marL="84411" marR="84411" marT="45749" marB="45749"/>
                </a:tc>
                <a:tc>
                  <a:txBody>
                    <a:bodyPr/>
                    <a:lstStyle/>
                    <a:p>
                      <a:r>
                        <a:rPr lang="en-GB" sz="1800" dirty="0" smtClean="0"/>
                        <a:t>39.4</a:t>
                      </a:r>
                      <a:endParaRPr lang="en-GB" sz="1800" dirty="0"/>
                    </a:p>
                  </a:txBody>
                  <a:tcPr marL="84411" marR="84411" marT="45749" marB="45749"/>
                </a:tc>
                <a:tc>
                  <a:txBody>
                    <a:bodyPr/>
                    <a:lstStyle/>
                    <a:p>
                      <a:r>
                        <a:rPr lang="en-GB" sz="1800" dirty="0" smtClean="0"/>
                        <a:t>0.00206</a:t>
                      </a:r>
                      <a:endParaRPr lang="en-GB" sz="1800" dirty="0"/>
                    </a:p>
                  </a:txBody>
                  <a:tcPr marL="84411" marR="84411" marT="45749" marB="45749">
                    <a:solidFill>
                      <a:srgbClr val="FF5050"/>
                    </a:solidFill>
                  </a:tcPr>
                </a:tc>
                <a:tc>
                  <a:txBody>
                    <a:bodyPr/>
                    <a:lstStyle/>
                    <a:p>
                      <a:r>
                        <a:rPr lang="en-GB" sz="1800" dirty="0" smtClean="0"/>
                        <a:t>47</a:t>
                      </a:r>
                      <a:endParaRPr lang="en-GB" sz="1800" dirty="0"/>
                    </a:p>
                  </a:txBody>
                  <a:tcPr marL="84411" marR="84411" marT="45749" marB="45749">
                    <a:solidFill>
                      <a:srgbClr val="FF5050"/>
                    </a:solidFill>
                  </a:tcPr>
                </a:tc>
                <a:tc>
                  <a:txBody>
                    <a:bodyPr/>
                    <a:lstStyle/>
                    <a:p>
                      <a:r>
                        <a:rPr lang="en-GB" sz="1800" dirty="0" smtClean="0">
                          <a:solidFill>
                            <a:schemeClr val="bg1"/>
                          </a:solidFill>
                        </a:rPr>
                        <a:t>9.1</a:t>
                      </a:r>
                      <a:endParaRPr lang="en-GB" sz="1800" dirty="0">
                        <a:solidFill>
                          <a:schemeClr val="bg1"/>
                        </a:solidFill>
                      </a:endParaRPr>
                    </a:p>
                  </a:txBody>
                  <a:tcPr marL="84411" marR="84411" marT="45749" marB="45749">
                    <a:solidFill>
                      <a:srgbClr val="92D050"/>
                    </a:solidFill>
                  </a:tcPr>
                </a:tc>
              </a:tr>
            </a:tbl>
          </a:graphicData>
        </a:graphic>
      </p:graphicFrame>
      <p:sp>
        <p:nvSpPr>
          <p:cNvPr id="6" name="Rounded Rectangular Callout 5"/>
          <p:cNvSpPr>
            <a:spLocks noChangeArrowheads="1"/>
          </p:cNvSpPr>
          <p:nvPr/>
        </p:nvSpPr>
        <p:spPr bwMode="auto">
          <a:xfrm>
            <a:off x="2431075" y="5189538"/>
            <a:ext cx="4766896" cy="1185862"/>
          </a:xfrm>
          <a:prstGeom prst="wedgeRoundRectCallout">
            <a:avLst>
              <a:gd name="adj1" fmla="val 37769"/>
              <a:gd name="adj2" fmla="val -111787"/>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a:solidFill>
                  <a:schemeClr val="bg1"/>
                </a:solidFill>
                <a:cs typeface="+mn-cs"/>
              </a:rPr>
              <a:t>The design requirements can be achieved by tightening the tolerances on the bought-out elements. Looks good BUT costs will increase – usually faster than the losses </a:t>
            </a:r>
          </a:p>
        </p:txBody>
      </p:sp>
    </p:spTree>
    <p:extLst>
      <p:ext uri="{BB962C8B-B14F-4D97-AF65-F5344CB8AC3E}">
        <p14:creationId xmlns:p14="http://schemas.microsoft.com/office/powerpoint/2010/main" val="58006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Robust Design Strategy: Parameter Design</a:t>
            </a:r>
            <a:endParaRPr lang="en-US" dirty="0"/>
          </a:p>
        </p:txBody>
      </p:sp>
      <p:sp>
        <p:nvSpPr>
          <p:cNvPr id="8" name="Content Placeholder 7"/>
          <p:cNvSpPr>
            <a:spLocks noGrp="1"/>
          </p:cNvSpPr>
          <p:nvPr>
            <p:ph idx="1"/>
          </p:nvPr>
        </p:nvSpPr>
        <p:spPr>
          <a:xfrm>
            <a:off x="131763" y="1219200"/>
            <a:ext cx="8686800" cy="5148262"/>
          </a:xfrm>
        </p:spPr>
        <p:txBody>
          <a:bodyPr/>
          <a:lstStyle/>
          <a:p>
            <a:r>
              <a:rPr lang="en-GB" dirty="0"/>
              <a:t>A robust design strategy asks for a design iteration to find another point in the solution space that exploits the non-linearity in the system to find a </a:t>
            </a:r>
            <a:r>
              <a:rPr lang="ja-JP" altLang="en-GB" dirty="0"/>
              <a:t>“</a:t>
            </a:r>
            <a:r>
              <a:rPr lang="en-GB" altLang="ja-JP" dirty="0"/>
              <a:t>plateau</a:t>
            </a:r>
            <a:r>
              <a:rPr lang="ja-JP" altLang="en-GB" dirty="0"/>
              <a:t>”</a:t>
            </a:r>
            <a:r>
              <a:rPr lang="en-GB" altLang="ja-JP" dirty="0"/>
              <a:t> where the design is insensitive  </a:t>
            </a:r>
          </a:p>
          <a:p>
            <a:endParaRPr lang="en-US" dirty="0"/>
          </a:p>
        </p:txBody>
      </p:sp>
      <p:graphicFrame>
        <p:nvGraphicFramePr>
          <p:cNvPr id="5" name="Table 4"/>
          <p:cNvGraphicFramePr>
            <a:graphicFrameLocks noGrp="1"/>
          </p:cNvGraphicFramePr>
          <p:nvPr>
            <p:extLst/>
          </p:nvPr>
        </p:nvGraphicFramePr>
        <p:xfrm>
          <a:off x="562708" y="4394200"/>
          <a:ext cx="8222274" cy="1752083"/>
        </p:xfrm>
        <a:graphic>
          <a:graphicData uri="http://schemas.openxmlformats.org/drawingml/2006/table">
            <a:tbl>
              <a:tblPr firstRow="1" bandRow="1">
                <a:tableStyleId>{00A15C55-8517-42AA-B614-E9B94910E393}</a:tableStyleId>
              </a:tblPr>
              <a:tblGrid>
                <a:gridCol w="1370379"/>
                <a:gridCol w="1370379"/>
                <a:gridCol w="1370379"/>
                <a:gridCol w="1370379"/>
                <a:gridCol w="1370379"/>
                <a:gridCol w="1370379"/>
              </a:tblGrid>
              <a:tr h="370681">
                <a:tc>
                  <a:txBody>
                    <a:bodyPr/>
                    <a:lstStyle/>
                    <a:p>
                      <a:endParaRPr lang="en-GB" sz="1800" dirty="0"/>
                    </a:p>
                  </a:txBody>
                  <a:tcPr marL="84411" marR="84411" marT="45700" marB="45700"/>
                </a:tc>
                <a:tc>
                  <a:txBody>
                    <a:bodyPr/>
                    <a:lstStyle/>
                    <a:p>
                      <a:r>
                        <a:rPr lang="en-GB" sz="1800" dirty="0" smtClean="0"/>
                        <a:t>R (mm)</a:t>
                      </a:r>
                      <a:endParaRPr lang="en-GB" sz="1800" dirty="0"/>
                    </a:p>
                  </a:txBody>
                  <a:tcPr marL="84411" marR="84411" marT="45700" marB="45700"/>
                </a:tc>
                <a:tc>
                  <a:txBody>
                    <a:bodyPr/>
                    <a:lstStyle/>
                    <a:p>
                      <a:r>
                        <a:rPr lang="en-GB" sz="1800" dirty="0" smtClean="0"/>
                        <a:t>L(mm)</a:t>
                      </a:r>
                      <a:endParaRPr lang="en-GB" sz="1800" dirty="0"/>
                    </a:p>
                  </a:txBody>
                  <a:tcPr marL="84411" marR="84411" marT="45700" marB="45700"/>
                </a:tc>
                <a:tc>
                  <a:txBody>
                    <a:bodyPr/>
                    <a:lstStyle/>
                    <a:p>
                      <a:r>
                        <a:rPr lang="en-GB" sz="1800" dirty="0" smtClean="0"/>
                        <a:t>B(L/min)</a:t>
                      </a:r>
                      <a:endParaRPr lang="en-GB" sz="1800" dirty="0"/>
                    </a:p>
                  </a:txBody>
                  <a:tcPr marL="84411" marR="84411" marT="45700" marB="45700"/>
                </a:tc>
                <a:tc>
                  <a:txBody>
                    <a:bodyPr/>
                    <a:lstStyle/>
                    <a:p>
                      <a:r>
                        <a:rPr lang="en-GB" sz="1800" dirty="0" smtClean="0"/>
                        <a:t>N(rpm)</a:t>
                      </a:r>
                      <a:endParaRPr lang="en-GB" sz="1800" dirty="0"/>
                    </a:p>
                  </a:txBody>
                  <a:tcPr marL="84411" marR="84411" marT="45700" marB="45700"/>
                </a:tc>
                <a:tc>
                  <a:txBody>
                    <a:bodyPr/>
                    <a:lstStyle/>
                    <a:p>
                      <a:r>
                        <a:rPr lang="en-GB" sz="1800" dirty="0" smtClean="0"/>
                        <a:t>F (L/min)</a:t>
                      </a:r>
                      <a:endParaRPr lang="en-GB" sz="1800" dirty="0"/>
                    </a:p>
                  </a:txBody>
                  <a:tcPr marL="84411" marR="84411" marT="45700" marB="45700"/>
                </a:tc>
              </a:tr>
              <a:tr h="370681">
                <a:tc>
                  <a:txBody>
                    <a:bodyPr/>
                    <a:lstStyle/>
                    <a:p>
                      <a:r>
                        <a:rPr lang="en-GB" sz="1800" dirty="0" smtClean="0"/>
                        <a:t>Target</a:t>
                      </a:r>
                      <a:endParaRPr lang="en-GB" sz="1800" dirty="0"/>
                    </a:p>
                  </a:txBody>
                  <a:tcPr marL="84411" marR="84411" marT="45700" marB="45700"/>
                </a:tc>
                <a:tc>
                  <a:txBody>
                    <a:bodyPr/>
                    <a:lstStyle/>
                    <a:p>
                      <a:r>
                        <a:rPr lang="en-GB" sz="1800" dirty="0" smtClean="0"/>
                        <a:t>20</a:t>
                      </a:r>
                      <a:endParaRPr lang="en-GB" sz="1800" dirty="0"/>
                    </a:p>
                  </a:txBody>
                  <a:tcPr marL="84411" marR="84411" marT="45700" marB="45700"/>
                </a:tc>
                <a:tc>
                  <a:txBody>
                    <a:bodyPr/>
                    <a:lstStyle/>
                    <a:p>
                      <a:r>
                        <a:rPr lang="en-GB" sz="1800" dirty="0" smtClean="0"/>
                        <a:t>60</a:t>
                      </a:r>
                      <a:endParaRPr lang="en-GB" sz="1800" dirty="0"/>
                    </a:p>
                  </a:txBody>
                  <a:tcPr marL="84411" marR="84411" marT="45700" marB="45700"/>
                </a:tc>
                <a:tc>
                  <a:txBody>
                    <a:bodyPr/>
                    <a:lstStyle/>
                    <a:p>
                      <a:r>
                        <a:rPr lang="en-GB" sz="1800" dirty="0" smtClean="0"/>
                        <a:t>0.002</a:t>
                      </a:r>
                      <a:endParaRPr lang="en-GB" sz="1800" dirty="0"/>
                    </a:p>
                  </a:txBody>
                  <a:tcPr marL="84411" marR="84411" marT="45700" marB="45700"/>
                </a:tc>
                <a:tc>
                  <a:txBody>
                    <a:bodyPr/>
                    <a:lstStyle/>
                    <a:p>
                      <a:r>
                        <a:rPr lang="en-GB" sz="1800" dirty="0" smtClean="0"/>
                        <a:t>136</a:t>
                      </a:r>
                      <a:endParaRPr lang="en-GB" sz="1800" dirty="0"/>
                    </a:p>
                  </a:txBody>
                  <a:tcPr marL="84411" marR="84411" marT="45700" marB="45700"/>
                </a:tc>
                <a:tc>
                  <a:txBody>
                    <a:bodyPr/>
                    <a:lstStyle/>
                    <a:p>
                      <a:r>
                        <a:rPr lang="en-GB" sz="1800" dirty="0" smtClean="0"/>
                        <a:t>9.98</a:t>
                      </a:r>
                      <a:endParaRPr lang="en-GB" sz="1800" dirty="0"/>
                    </a:p>
                  </a:txBody>
                  <a:tcPr marL="84411" marR="84411" marT="45700" marB="45700"/>
                </a:tc>
              </a:tr>
              <a:tr h="370681">
                <a:tc>
                  <a:txBody>
                    <a:bodyPr/>
                    <a:lstStyle/>
                    <a:p>
                      <a:r>
                        <a:rPr lang="en-GB" sz="1800" dirty="0" smtClean="0"/>
                        <a:t>High Flow</a:t>
                      </a:r>
                      <a:endParaRPr lang="en-GB" sz="1800" dirty="0"/>
                    </a:p>
                  </a:txBody>
                  <a:tcPr marL="84411" marR="84411" marT="45700" marB="45700"/>
                </a:tc>
                <a:tc>
                  <a:txBody>
                    <a:bodyPr/>
                    <a:lstStyle/>
                    <a:p>
                      <a:r>
                        <a:rPr lang="en-GB" sz="1800" dirty="0" smtClean="0"/>
                        <a:t>20.3</a:t>
                      </a:r>
                      <a:endParaRPr lang="en-GB" sz="1800" dirty="0"/>
                    </a:p>
                  </a:txBody>
                  <a:tcPr marL="84411" marR="84411" marT="45700" marB="45700"/>
                </a:tc>
                <a:tc>
                  <a:txBody>
                    <a:bodyPr/>
                    <a:lstStyle/>
                    <a:p>
                      <a:r>
                        <a:rPr lang="en-GB" sz="1800" dirty="0" smtClean="0"/>
                        <a:t>60.6</a:t>
                      </a:r>
                      <a:endParaRPr lang="en-GB" sz="1800" dirty="0"/>
                    </a:p>
                  </a:txBody>
                  <a:tcPr marL="84411" marR="84411" marT="45700" marB="45700"/>
                </a:tc>
                <a:tc>
                  <a:txBody>
                    <a:bodyPr/>
                    <a:lstStyle/>
                    <a:p>
                      <a:r>
                        <a:rPr lang="en-GB" sz="1800" dirty="0" smtClean="0"/>
                        <a:t>0.00185</a:t>
                      </a:r>
                      <a:endParaRPr lang="en-GB" sz="1800" dirty="0"/>
                    </a:p>
                  </a:txBody>
                  <a:tcPr marL="84411" marR="84411" marT="45700" marB="45700"/>
                </a:tc>
                <a:tc>
                  <a:txBody>
                    <a:bodyPr/>
                    <a:lstStyle/>
                    <a:p>
                      <a:r>
                        <a:rPr lang="en-GB" sz="1800" dirty="0" smtClean="0"/>
                        <a:t>142</a:t>
                      </a:r>
                      <a:endParaRPr lang="en-GB" sz="1800" dirty="0"/>
                    </a:p>
                  </a:txBody>
                  <a:tcPr marL="84411" marR="84411" marT="45700" marB="45700"/>
                </a:tc>
                <a:tc>
                  <a:txBody>
                    <a:bodyPr/>
                    <a:lstStyle/>
                    <a:p>
                      <a:r>
                        <a:rPr lang="en-GB" sz="1800" dirty="0" smtClean="0">
                          <a:solidFill>
                            <a:schemeClr val="bg1"/>
                          </a:solidFill>
                        </a:rPr>
                        <a:t>10.9</a:t>
                      </a:r>
                      <a:endParaRPr lang="en-GB" sz="1800" dirty="0">
                        <a:solidFill>
                          <a:schemeClr val="bg1"/>
                        </a:solidFill>
                      </a:endParaRPr>
                    </a:p>
                  </a:txBody>
                  <a:tcPr marL="84411" marR="84411" marT="45700" marB="45700">
                    <a:solidFill>
                      <a:srgbClr val="92D050"/>
                    </a:solidFill>
                  </a:tcPr>
                </a:tc>
              </a:tr>
              <a:tr h="370681">
                <a:tc>
                  <a:txBody>
                    <a:bodyPr/>
                    <a:lstStyle/>
                    <a:p>
                      <a:r>
                        <a:rPr lang="en-GB" sz="1800" dirty="0" smtClean="0"/>
                        <a:t>Low Flow</a:t>
                      </a:r>
                      <a:endParaRPr lang="en-GB" sz="1800" dirty="0"/>
                    </a:p>
                  </a:txBody>
                  <a:tcPr marL="84411" marR="84411" marT="45700" marB="45700"/>
                </a:tc>
                <a:tc>
                  <a:txBody>
                    <a:bodyPr/>
                    <a:lstStyle/>
                    <a:p>
                      <a:r>
                        <a:rPr lang="en-GB" sz="1800" dirty="0" smtClean="0"/>
                        <a:t>19.7</a:t>
                      </a:r>
                      <a:endParaRPr lang="en-GB" sz="1800" dirty="0"/>
                    </a:p>
                  </a:txBody>
                  <a:tcPr marL="84411" marR="84411" marT="45700" marB="45700"/>
                </a:tc>
                <a:tc>
                  <a:txBody>
                    <a:bodyPr/>
                    <a:lstStyle/>
                    <a:p>
                      <a:r>
                        <a:rPr lang="en-GB" sz="1800" dirty="0" smtClean="0"/>
                        <a:t>59.4</a:t>
                      </a:r>
                      <a:endParaRPr lang="en-GB" sz="1800" dirty="0"/>
                    </a:p>
                  </a:txBody>
                  <a:tcPr marL="84411" marR="84411" marT="45700" marB="45700"/>
                </a:tc>
                <a:tc>
                  <a:txBody>
                    <a:bodyPr/>
                    <a:lstStyle/>
                    <a:p>
                      <a:r>
                        <a:rPr lang="en-GB" sz="1800" dirty="0" smtClean="0"/>
                        <a:t>0.00215</a:t>
                      </a:r>
                      <a:endParaRPr lang="en-GB" sz="1800" dirty="0"/>
                    </a:p>
                  </a:txBody>
                  <a:tcPr marL="84411" marR="84411" marT="45700" marB="45700"/>
                </a:tc>
                <a:tc>
                  <a:txBody>
                    <a:bodyPr/>
                    <a:lstStyle/>
                    <a:p>
                      <a:r>
                        <a:rPr lang="en-GB" sz="1800" dirty="0" smtClean="0"/>
                        <a:t>130</a:t>
                      </a:r>
                      <a:endParaRPr lang="en-GB" sz="1800" dirty="0"/>
                    </a:p>
                  </a:txBody>
                  <a:tcPr marL="84411" marR="84411" marT="45700" marB="45700"/>
                </a:tc>
                <a:tc>
                  <a:txBody>
                    <a:bodyPr/>
                    <a:lstStyle/>
                    <a:p>
                      <a:r>
                        <a:rPr lang="en-GB" sz="1800" dirty="0" smtClean="0">
                          <a:solidFill>
                            <a:schemeClr val="bg1"/>
                          </a:solidFill>
                        </a:rPr>
                        <a:t>9.1</a:t>
                      </a:r>
                      <a:endParaRPr lang="en-GB" sz="1800" dirty="0">
                        <a:solidFill>
                          <a:schemeClr val="bg1"/>
                        </a:solidFill>
                      </a:endParaRPr>
                    </a:p>
                  </a:txBody>
                  <a:tcPr marL="84411" marR="84411" marT="45700" marB="45700">
                    <a:solidFill>
                      <a:srgbClr val="92D050"/>
                    </a:solidFill>
                  </a:tcPr>
                </a:tc>
              </a:tr>
            </a:tbl>
          </a:graphicData>
        </a:graphic>
      </p:graphicFrame>
      <p:sp>
        <p:nvSpPr>
          <p:cNvPr id="6" name="Down Arrow Callout 5"/>
          <p:cNvSpPr>
            <a:spLocks noChangeArrowheads="1"/>
          </p:cNvSpPr>
          <p:nvPr/>
        </p:nvSpPr>
        <p:spPr bwMode="auto">
          <a:xfrm>
            <a:off x="898281" y="2674938"/>
            <a:ext cx="7518888" cy="1668462"/>
          </a:xfrm>
          <a:prstGeom prst="downArrowCallout">
            <a:avLst>
              <a:gd name="adj1" fmla="val 97188"/>
              <a:gd name="adj2" fmla="val 71445"/>
              <a:gd name="adj3" fmla="val 25000"/>
              <a:gd name="adj4" fmla="val 64977"/>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lgn="ctr">
              <a:spcBef>
                <a:spcPct val="50000"/>
              </a:spcBef>
              <a:defRPr/>
            </a:pPr>
            <a:r>
              <a:rPr lang="en-GB" sz="2400" b="1" dirty="0">
                <a:latin typeface="+mn-lt"/>
                <a:ea typeface="+mn-ea"/>
                <a:cs typeface="+mn-cs"/>
              </a:rPr>
              <a:t>Parameter Design</a:t>
            </a:r>
          </a:p>
          <a:p>
            <a:pPr algn="ctr">
              <a:spcBef>
                <a:spcPct val="50000"/>
              </a:spcBef>
              <a:defRPr/>
            </a:pPr>
            <a:r>
              <a:rPr lang="en-GB" b="1" dirty="0">
                <a:latin typeface="+mn-lt"/>
                <a:ea typeface="+mn-ea"/>
                <a:cs typeface="+mn-cs"/>
              </a:rPr>
              <a:t> </a:t>
            </a:r>
            <a:r>
              <a:rPr lang="en-GB" dirty="0">
                <a:latin typeface="+mn-lt"/>
                <a:ea typeface="+mn-ea"/>
                <a:cs typeface="+mn-cs"/>
              </a:rPr>
              <a:t>Iterate the design to find new target values such as R: 20, L: 60, N: 136 manufacturing variation remains the same</a:t>
            </a:r>
          </a:p>
        </p:txBody>
      </p:sp>
    </p:spTree>
    <p:extLst>
      <p:ext uri="{BB962C8B-B14F-4D97-AF65-F5344CB8AC3E}">
        <p14:creationId xmlns:p14="http://schemas.microsoft.com/office/powerpoint/2010/main" val="854088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Searching the  “Design Space” for the Robust Optimum</a:t>
            </a:r>
            <a:endParaRPr lang="en-US" dirty="0"/>
          </a:p>
        </p:txBody>
      </p:sp>
      <p:sp>
        <p:nvSpPr>
          <p:cNvPr id="4" name="Line 4"/>
          <p:cNvSpPr>
            <a:spLocks noChangeShapeType="1"/>
          </p:cNvSpPr>
          <p:nvPr/>
        </p:nvSpPr>
        <p:spPr bwMode="auto">
          <a:xfrm>
            <a:off x="4012223" y="3636963"/>
            <a:ext cx="1466" cy="1381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 name="Line 5"/>
          <p:cNvSpPr>
            <a:spLocks noChangeShapeType="1"/>
          </p:cNvSpPr>
          <p:nvPr/>
        </p:nvSpPr>
        <p:spPr bwMode="auto">
          <a:xfrm>
            <a:off x="4012223" y="3636963"/>
            <a:ext cx="1466" cy="1381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 name="Line 6"/>
          <p:cNvSpPr>
            <a:spLocks noChangeShapeType="1"/>
          </p:cNvSpPr>
          <p:nvPr/>
        </p:nvSpPr>
        <p:spPr bwMode="auto">
          <a:xfrm flipH="1" flipV="1">
            <a:off x="4012224" y="3775078"/>
            <a:ext cx="28428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 name="Line 7"/>
          <p:cNvSpPr>
            <a:spLocks noChangeShapeType="1"/>
          </p:cNvSpPr>
          <p:nvPr/>
        </p:nvSpPr>
        <p:spPr bwMode="auto">
          <a:xfrm flipH="1" flipV="1">
            <a:off x="4012224" y="3775078"/>
            <a:ext cx="28428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 name="Line 8"/>
          <p:cNvSpPr>
            <a:spLocks noChangeShapeType="1"/>
          </p:cNvSpPr>
          <p:nvPr/>
        </p:nvSpPr>
        <p:spPr bwMode="auto">
          <a:xfrm flipV="1">
            <a:off x="3635621" y="3775075"/>
            <a:ext cx="376603" cy="1905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 name="Line 9"/>
          <p:cNvSpPr>
            <a:spLocks noChangeShapeType="1"/>
          </p:cNvSpPr>
          <p:nvPr/>
        </p:nvSpPr>
        <p:spPr bwMode="auto">
          <a:xfrm flipV="1">
            <a:off x="3635621" y="3775075"/>
            <a:ext cx="376603" cy="1905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 name="Freeform 10"/>
          <p:cNvSpPr>
            <a:spLocks/>
          </p:cNvSpPr>
          <p:nvPr/>
        </p:nvSpPr>
        <p:spPr bwMode="auto">
          <a:xfrm>
            <a:off x="4034206" y="3709988"/>
            <a:ext cx="148003" cy="50800"/>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 name="Freeform 11"/>
          <p:cNvSpPr>
            <a:spLocks/>
          </p:cNvSpPr>
          <p:nvPr/>
        </p:nvSpPr>
        <p:spPr bwMode="auto">
          <a:xfrm>
            <a:off x="4103078" y="3709988"/>
            <a:ext cx="156797" cy="50800"/>
          </a:xfrm>
          <a:custGeom>
            <a:avLst/>
            <a:gdLst>
              <a:gd name="T0" fmla="*/ 2147483647 w 98"/>
              <a:gd name="T1" fmla="*/ 2147483647 h 32"/>
              <a:gd name="T2" fmla="*/ 0 w 98"/>
              <a:gd name="T3" fmla="*/ 0 h 32"/>
              <a:gd name="T4" fmla="*/ 2147483647 w 98"/>
              <a:gd name="T5" fmla="*/ 2147483647 h 32"/>
              <a:gd name="T6" fmla="*/ 2147483647 w 98"/>
              <a:gd name="T7" fmla="*/ 2147483647 h 32"/>
              <a:gd name="T8" fmla="*/ 0 60000 65536"/>
              <a:gd name="T9" fmla="*/ 0 60000 65536"/>
              <a:gd name="T10" fmla="*/ 0 60000 65536"/>
              <a:gd name="T11" fmla="*/ 0 60000 65536"/>
              <a:gd name="T12" fmla="*/ 0 w 98"/>
              <a:gd name="T13" fmla="*/ 0 h 32"/>
              <a:gd name="T14" fmla="*/ 98 w 98"/>
              <a:gd name="T15" fmla="*/ 32 h 32"/>
            </a:gdLst>
            <a:ahLst/>
            <a:cxnLst>
              <a:cxn ang="T8">
                <a:pos x="T0" y="T1"/>
              </a:cxn>
              <a:cxn ang="T9">
                <a:pos x="T2" y="T3"/>
              </a:cxn>
              <a:cxn ang="T10">
                <a:pos x="T4" y="T5"/>
              </a:cxn>
              <a:cxn ang="T11">
                <a:pos x="T6" y="T7"/>
              </a:cxn>
            </a:cxnLst>
            <a:rect l="T12" t="T13" r="T14" b="T15"/>
            <a:pathLst>
              <a:path w="98" h="32">
                <a:moveTo>
                  <a:pt x="98" y="9"/>
                </a:moveTo>
                <a:lnTo>
                  <a:pt x="0" y="0"/>
                </a:lnTo>
                <a:lnTo>
                  <a:pt x="49" y="32"/>
                </a:lnTo>
                <a:lnTo>
                  <a:pt x="98"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 name="Line 12"/>
          <p:cNvSpPr>
            <a:spLocks noChangeShapeType="1"/>
          </p:cNvSpPr>
          <p:nvPr/>
        </p:nvSpPr>
        <p:spPr bwMode="auto">
          <a:xfrm>
            <a:off x="4103078" y="3709988"/>
            <a:ext cx="156797" cy="14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 name="Line 13"/>
          <p:cNvSpPr>
            <a:spLocks noChangeShapeType="1"/>
          </p:cNvSpPr>
          <p:nvPr/>
        </p:nvSpPr>
        <p:spPr bwMode="auto">
          <a:xfrm flipV="1">
            <a:off x="4034204" y="3709988"/>
            <a:ext cx="68873"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 name="Freeform 14"/>
          <p:cNvSpPr>
            <a:spLocks/>
          </p:cNvSpPr>
          <p:nvPr/>
        </p:nvSpPr>
        <p:spPr bwMode="auto">
          <a:xfrm>
            <a:off x="4182208" y="3724275"/>
            <a:ext cx="146538" cy="587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Freeform 15"/>
          <p:cNvSpPr>
            <a:spLocks/>
          </p:cNvSpPr>
          <p:nvPr/>
        </p:nvSpPr>
        <p:spPr bwMode="auto">
          <a:xfrm>
            <a:off x="4259875" y="3724275"/>
            <a:ext cx="148003" cy="587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 name="Line 16"/>
          <p:cNvSpPr>
            <a:spLocks noChangeShapeType="1"/>
          </p:cNvSpPr>
          <p:nvPr/>
        </p:nvSpPr>
        <p:spPr bwMode="auto">
          <a:xfrm flipH="1" flipV="1">
            <a:off x="4259875" y="3724278"/>
            <a:ext cx="139211"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 name="Line 17"/>
          <p:cNvSpPr>
            <a:spLocks noChangeShapeType="1"/>
          </p:cNvSpPr>
          <p:nvPr/>
        </p:nvSpPr>
        <p:spPr bwMode="auto">
          <a:xfrm flipV="1">
            <a:off x="4188069" y="3724278"/>
            <a:ext cx="71804"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 name="Freeform 18"/>
          <p:cNvSpPr>
            <a:spLocks/>
          </p:cNvSpPr>
          <p:nvPr/>
        </p:nvSpPr>
        <p:spPr bwMode="auto">
          <a:xfrm>
            <a:off x="3956539" y="3746500"/>
            <a:ext cx="146538" cy="58738"/>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21"/>
          <p:cNvSpPr>
            <a:spLocks/>
          </p:cNvSpPr>
          <p:nvPr/>
        </p:nvSpPr>
        <p:spPr bwMode="auto">
          <a:xfrm>
            <a:off x="4034206" y="3746500"/>
            <a:ext cx="148003" cy="58738"/>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Line 22"/>
          <p:cNvSpPr>
            <a:spLocks noChangeShapeType="1"/>
          </p:cNvSpPr>
          <p:nvPr/>
        </p:nvSpPr>
        <p:spPr bwMode="auto">
          <a:xfrm flipH="1">
            <a:off x="4399085" y="3746500"/>
            <a:ext cx="8792"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 name="Freeform 23"/>
          <p:cNvSpPr>
            <a:spLocks/>
          </p:cNvSpPr>
          <p:nvPr/>
        </p:nvSpPr>
        <p:spPr bwMode="auto">
          <a:xfrm>
            <a:off x="4407877" y="3395666"/>
            <a:ext cx="146538" cy="350837"/>
          </a:xfrm>
          <a:custGeom>
            <a:avLst/>
            <a:gdLst>
              <a:gd name="T0" fmla="*/ 2147483647 w 93"/>
              <a:gd name="T1" fmla="*/ 2147483647 h 221"/>
              <a:gd name="T2" fmla="*/ 0 w 93"/>
              <a:gd name="T3" fmla="*/ 2147483647 h 221"/>
              <a:gd name="T4" fmla="*/ 2147483647 w 93"/>
              <a:gd name="T5" fmla="*/ 0 h 221"/>
              <a:gd name="T6" fmla="*/ 2147483647 w 93"/>
              <a:gd name="T7" fmla="*/ 2147483647 h 221"/>
              <a:gd name="T8" fmla="*/ 0 60000 65536"/>
              <a:gd name="T9" fmla="*/ 0 60000 65536"/>
              <a:gd name="T10" fmla="*/ 0 60000 65536"/>
              <a:gd name="T11" fmla="*/ 0 60000 65536"/>
              <a:gd name="T12" fmla="*/ 0 w 93"/>
              <a:gd name="T13" fmla="*/ 0 h 221"/>
              <a:gd name="T14" fmla="*/ 93 w 93"/>
              <a:gd name="T15" fmla="*/ 221 h 221"/>
            </a:gdLst>
            <a:ahLst/>
            <a:cxnLst>
              <a:cxn ang="T8">
                <a:pos x="T0" y="T1"/>
              </a:cxn>
              <a:cxn ang="T9">
                <a:pos x="T2" y="T3"/>
              </a:cxn>
              <a:cxn ang="T10">
                <a:pos x="T4" y="T5"/>
              </a:cxn>
              <a:cxn ang="T11">
                <a:pos x="T6" y="T7"/>
              </a:cxn>
            </a:cxnLst>
            <a:rect l="T12" t="T13" r="T14" b="T15"/>
            <a:pathLst>
              <a:path w="93" h="221">
                <a:moveTo>
                  <a:pt x="93" y="134"/>
                </a:moveTo>
                <a:lnTo>
                  <a:pt x="0" y="221"/>
                </a:lnTo>
                <a:lnTo>
                  <a:pt x="44" y="0"/>
                </a:lnTo>
                <a:lnTo>
                  <a:pt x="93"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 name="Line 24"/>
          <p:cNvSpPr>
            <a:spLocks noChangeShapeType="1"/>
          </p:cNvSpPr>
          <p:nvPr/>
        </p:nvSpPr>
        <p:spPr bwMode="auto">
          <a:xfrm flipH="1" flipV="1">
            <a:off x="4034204" y="3746500"/>
            <a:ext cx="139211" cy="14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 name="Line 25"/>
          <p:cNvSpPr>
            <a:spLocks noChangeShapeType="1"/>
          </p:cNvSpPr>
          <p:nvPr/>
        </p:nvSpPr>
        <p:spPr bwMode="auto">
          <a:xfrm flipV="1">
            <a:off x="4407877" y="3608388"/>
            <a:ext cx="146538" cy="1381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 name="Line 26"/>
          <p:cNvSpPr>
            <a:spLocks noChangeShapeType="1"/>
          </p:cNvSpPr>
          <p:nvPr/>
        </p:nvSpPr>
        <p:spPr bwMode="auto">
          <a:xfrm flipV="1">
            <a:off x="3956538" y="3746503"/>
            <a:ext cx="77666"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 name="Line 27"/>
          <p:cNvSpPr>
            <a:spLocks noChangeShapeType="1"/>
          </p:cNvSpPr>
          <p:nvPr/>
        </p:nvSpPr>
        <p:spPr bwMode="auto">
          <a:xfrm flipV="1">
            <a:off x="4328748" y="3746503"/>
            <a:ext cx="79131"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 name="Freeform 30"/>
          <p:cNvSpPr>
            <a:spLocks/>
          </p:cNvSpPr>
          <p:nvPr/>
        </p:nvSpPr>
        <p:spPr bwMode="auto">
          <a:xfrm>
            <a:off x="4103078" y="3381378"/>
            <a:ext cx="156797" cy="423863"/>
          </a:xfrm>
          <a:custGeom>
            <a:avLst/>
            <a:gdLst>
              <a:gd name="T0" fmla="*/ 0 w 98"/>
              <a:gd name="T1" fmla="*/ 2147483647 h 267"/>
              <a:gd name="T2" fmla="*/ 2147483647 w 98"/>
              <a:gd name="T3" fmla="*/ 0 h 267"/>
              <a:gd name="T4" fmla="*/ 2147483647 w 98"/>
              <a:gd name="T5" fmla="*/ 2147483647 h 267"/>
              <a:gd name="T6" fmla="*/ 0 w 98"/>
              <a:gd name="T7" fmla="*/ 2147483647 h 267"/>
              <a:gd name="T8" fmla="*/ 0 60000 65536"/>
              <a:gd name="T9" fmla="*/ 0 60000 65536"/>
              <a:gd name="T10" fmla="*/ 0 60000 65536"/>
              <a:gd name="T11" fmla="*/ 0 60000 65536"/>
              <a:gd name="T12" fmla="*/ 0 w 98"/>
              <a:gd name="T13" fmla="*/ 0 h 267"/>
              <a:gd name="T14" fmla="*/ 98 w 98"/>
              <a:gd name="T15" fmla="*/ 267 h 267"/>
            </a:gdLst>
            <a:ahLst/>
            <a:cxnLst>
              <a:cxn ang="T8">
                <a:pos x="T0" y="T1"/>
              </a:cxn>
              <a:cxn ang="T9">
                <a:pos x="T2" y="T3"/>
              </a:cxn>
              <a:cxn ang="T10">
                <a:pos x="T4" y="T5"/>
              </a:cxn>
              <a:cxn ang="T11">
                <a:pos x="T6" y="T7"/>
              </a:cxn>
            </a:cxnLst>
            <a:rect l="T12" t="T13" r="T14" b="T15"/>
            <a:pathLst>
              <a:path w="98" h="267">
                <a:moveTo>
                  <a:pt x="0" y="267"/>
                </a:moveTo>
                <a:lnTo>
                  <a:pt x="98" y="0"/>
                </a:lnTo>
                <a:lnTo>
                  <a:pt x="49" y="239"/>
                </a:lnTo>
                <a:lnTo>
                  <a:pt x="0" y="26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Line 31"/>
          <p:cNvSpPr>
            <a:spLocks noChangeShapeType="1"/>
          </p:cNvSpPr>
          <p:nvPr/>
        </p:nvSpPr>
        <p:spPr bwMode="auto">
          <a:xfrm flipH="1">
            <a:off x="4173417" y="3760791"/>
            <a:ext cx="8792" cy="15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 name="Freeform 34"/>
          <p:cNvSpPr>
            <a:spLocks/>
          </p:cNvSpPr>
          <p:nvPr/>
        </p:nvSpPr>
        <p:spPr bwMode="auto">
          <a:xfrm>
            <a:off x="4182208" y="3381375"/>
            <a:ext cx="146538" cy="401638"/>
          </a:xfrm>
          <a:custGeom>
            <a:avLst/>
            <a:gdLst>
              <a:gd name="T0" fmla="*/ 2147483647 w 94"/>
              <a:gd name="T1" fmla="*/ 2147483647 h 253"/>
              <a:gd name="T2" fmla="*/ 0 w 94"/>
              <a:gd name="T3" fmla="*/ 2147483647 h 253"/>
              <a:gd name="T4" fmla="*/ 2147483647 w 94"/>
              <a:gd name="T5" fmla="*/ 0 h 253"/>
              <a:gd name="T6" fmla="*/ 2147483647 w 94"/>
              <a:gd name="T7" fmla="*/ 2147483647 h 253"/>
              <a:gd name="T8" fmla="*/ 0 60000 65536"/>
              <a:gd name="T9" fmla="*/ 0 60000 65536"/>
              <a:gd name="T10" fmla="*/ 0 60000 65536"/>
              <a:gd name="T11" fmla="*/ 0 60000 65536"/>
              <a:gd name="T12" fmla="*/ 0 w 94"/>
              <a:gd name="T13" fmla="*/ 0 h 253"/>
              <a:gd name="T14" fmla="*/ 94 w 94"/>
              <a:gd name="T15" fmla="*/ 253 h 253"/>
            </a:gdLst>
            <a:ahLst/>
            <a:cxnLst>
              <a:cxn ang="T8">
                <a:pos x="T0" y="T1"/>
              </a:cxn>
              <a:cxn ang="T9">
                <a:pos x="T2" y="T3"/>
              </a:cxn>
              <a:cxn ang="T10">
                <a:pos x="T4" y="T5"/>
              </a:cxn>
              <a:cxn ang="T11">
                <a:pos x="T6" y="T7"/>
              </a:cxn>
            </a:cxnLst>
            <a:rect l="T12" t="T13" r="T14" b="T15"/>
            <a:pathLst>
              <a:path w="94" h="253">
                <a:moveTo>
                  <a:pt x="94" y="253"/>
                </a:moveTo>
                <a:lnTo>
                  <a:pt x="0" y="239"/>
                </a:lnTo>
                <a:lnTo>
                  <a:pt x="49" y="0"/>
                </a:lnTo>
                <a:lnTo>
                  <a:pt x="94" y="25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Line 35"/>
          <p:cNvSpPr>
            <a:spLocks noChangeShapeType="1"/>
          </p:cNvSpPr>
          <p:nvPr/>
        </p:nvSpPr>
        <p:spPr bwMode="auto">
          <a:xfrm>
            <a:off x="4182207" y="3760791"/>
            <a:ext cx="5862" cy="15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 name="Line 36"/>
          <p:cNvSpPr>
            <a:spLocks noChangeShapeType="1"/>
          </p:cNvSpPr>
          <p:nvPr/>
        </p:nvSpPr>
        <p:spPr bwMode="auto">
          <a:xfrm flipH="1" flipV="1">
            <a:off x="4182208" y="3760791"/>
            <a:ext cx="146538"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 name="Line 37"/>
          <p:cNvSpPr>
            <a:spLocks noChangeShapeType="1"/>
          </p:cNvSpPr>
          <p:nvPr/>
        </p:nvSpPr>
        <p:spPr bwMode="auto">
          <a:xfrm flipV="1">
            <a:off x="4103078" y="3760788"/>
            <a:ext cx="79131" cy="444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 name="Freeform 38"/>
          <p:cNvSpPr>
            <a:spLocks/>
          </p:cNvSpPr>
          <p:nvPr/>
        </p:nvSpPr>
        <p:spPr bwMode="auto">
          <a:xfrm>
            <a:off x="4476752" y="3395666"/>
            <a:ext cx="149469" cy="212725"/>
          </a:xfrm>
          <a:custGeom>
            <a:avLst/>
            <a:gdLst>
              <a:gd name="T0" fmla="*/ 2147483647 w 94"/>
              <a:gd name="T1" fmla="*/ 2147483647 h 134"/>
              <a:gd name="T2" fmla="*/ 2147483647 w 94"/>
              <a:gd name="T3" fmla="*/ 2147483647 h 134"/>
              <a:gd name="T4" fmla="*/ 0 w 94"/>
              <a:gd name="T5" fmla="*/ 0 h 134"/>
              <a:gd name="T6" fmla="*/ 2147483647 w 94"/>
              <a:gd name="T7" fmla="*/ 2147483647 h 134"/>
              <a:gd name="T8" fmla="*/ 0 60000 65536"/>
              <a:gd name="T9" fmla="*/ 0 60000 65536"/>
              <a:gd name="T10" fmla="*/ 0 60000 65536"/>
              <a:gd name="T11" fmla="*/ 0 60000 65536"/>
              <a:gd name="T12" fmla="*/ 0 w 94"/>
              <a:gd name="T13" fmla="*/ 0 h 134"/>
              <a:gd name="T14" fmla="*/ 94 w 94"/>
              <a:gd name="T15" fmla="*/ 134 h 134"/>
            </a:gdLst>
            <a:ahLst/>
            <a:cxnLst>
              <a:cxn ang="T8">
                <a:pos x="T0" y="T1"/>
              </a:cxn>
              <a:cxn ang="T9">
                <a:pos x="T2" y="T3"/>
              </a:cxn>
              <a:cxn ang="T10">
                <a:pos x="T4" y="T5"/>
              </a:cxn>
              <a:cxn ang="T11">
                <a:pos x="T6" y="T7"/>
              </a:cxn>
            </a:cxnLst>
            <a:rect l="T12" t="T13" r="T14" b="T15"/>
            <a:pathLst>
              <a:path w="94" h="134">
                <a:moveTo>
                  <a:pt x="49" y="134"/>
                </a:moveTo>
                <a:lnTo>
                  <a:pt x="94" y="19"/>
                </a:lnTo>
                <a:lnTo>
                  <a:pt x="0" y="0"/>
                </a:lnTo>
                <a:lnTo>
                  <a:pt x="49"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 name="Freeform 39"/>
          <p:cNvSpPr>
            <a:spLocks/>
          </p:cNvSpPr>
          <p:nvPr/>
        </p:nvSpPr>
        <p:spPr bwMode="auto">
          <a:xfrm>
            <a:off x="4554417" y="3425827"/>
            <a:ext cx="149469" cy="188913"/>
          </a:xfrm>
          <a:custGeom>
            <a:avLst/>
            <a:gdLst>
              <a:gd name="T0" fmla="*/ 2147483647 w 94"/>
              <a:gd name="T1" fmla="*/ 2147483647 h 119"/>
              <a:gd name="T2" fmla="*/ 0 w 94"/>
              <a:gd name="T3" fmla="*/ 2147483647 h 119"/>
              <a:gd name="T4" fmla="*/ 2147483647 w 94"/>
              <a:gd name="T5" fmla="*/ 0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119"/>
                </a:moveTo>
                <a:lnTo>
                  <a:pt x="0" y="115"/>
                </a:lnTo>
                <a:lnTo>
                  <a:pt x="45" y="0"/>
                </a:lnTo>
                <a:lnTo>
                  <a:pt x="94"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Line 40"/>
          <p:cNvSpPr>
            <a:spLocks noChangeShapeType="1"/>
          </p:cNvSpPr>
          <p:nvPr/>
        </p:nvSpPr>
        <p:spPr bwMode="auto">
          <a:xfrm>
            <a:off x="4554417" y="3608388"/>
            <a:ext cx="149469" cy="63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 name="Freeform 41"/>
          <p:cNvSpPr>
            <a:spLocks/>
          </p:cNvSpPr>
          <p:nvPr/>
        </p:nvSpPr>
        <p:spPr bwMode="auto">
          <a:xfrm>
            <a:off x="3883271" y="3783016"/>
            <a:ext cx="150935" cy="587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42"/>
          <p:cNvSpPr>
            <a:spLocks/>
          </p:cNvSpPr>
          <p:nvPr/>
        </p:nvSpPr>
        <p:spPr bwMode="auto">
          <a:xfrm>
            <a:off x="3956539" y="3783016"/>
            <a:ext cx="146538" cy="587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Freeform 43"/>
          <p:cNvSpPr>
            <a:spLocks/>
          </p:cNvSpPr>
          <p:nvPr/>
        </p:nvSpPr>
        <p:spPr bwMode="auto">
          <a:xfrm>
            <a:off x="4259875" y="3148013"/>
            <a:ext cx="148003" cy="635000"/>
          </a:xfrm>
          <a:custGeom>
            <a:avLst/>
            <a:gdLst>
              <a:gd name="T0" fmla="*/ 0 w 94"/>
              <a:gd name="T1" fmla="*/ 2147483647 h 400"/>
              <a:gd name="T2" fmla="*/ 2147483647 w 94"/>
              <a:gd name="T3" fmla="*/ 0 h 400"/>
              <a:gd name="T4" fmla="*/ 2147483647 w 94"/>
              <a:gd name="T5" fmla="*/ 2147483647 h 400"/>
              <a:gd name="T6" fmla="*/ 0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0" y="147"/>
                </a:moveTo>
                <a:lnTo>
                  <a:pt x="94" y="0"/>
                </a:lnTo>
                <a:lnTo>
                  <a:pt x="45" y="400"/>
                </a:lnTo>
                <a:lnTo>
                  <a:pt x="0" y="14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 name="Line 44"/>
          <p:cNvSpPr>
            <a:spLocks noChangeShapeType="1"/>
          </p:cNvSpPr>
          <p:nvPr/>
        </p:nvSpPr>
        <p:spPr bwMode="auto">
          <a:xfrm flipH="1" flipV="1">
            <a:off x="3956539" y="3783013"/>
            <a:ext cx="146538"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 name="Line 45"/>
          <p:cNvSpPr>
            <a:spLocks noChangeShapeType="1"/>
          </p:cNvSpPr>
          <p:nvPr/>
        </p:nvSpPr>
        <p:spPr bwMode="auto">
          <a:xfrm flipV="1">
            <a:off x="3883271" y="3783013"/>
            <a:ext cx="73269"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 name="Line 46"/>
          <p:cNvSpPr>
            <a:spLocks noChangeShapeType="1"/>
          </p:cNvSpPr>
          <p:nvPr/>
        </p:nvSpPr>
        <p:spPr bwMode="auto">
          <a:xfrm>
            <a:off x="4259873" y="3381375"/>
            <a:ext cx="68873" cy="4016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 name="Freeform 47"/>
          <p:cNvSpPr>
            <a:spLocks/>
          </p:cNvSpPr>
          <p:nvPr/>
        </p:nvSpPr>
        <p:spPr bwMode="auto">
          <a:xfrm>
            <a:off x="4626221" y="3425827"/>
            <a:ext cx="155331" cy="188913"/>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119"/>
                </a:moveTo>
                <a:lnTo>
                  <a:pt x="98" y="27"/>
                </a:lnTo>
                <a:lnTo>
                  <a:pt x="0" y="0"/>
                </a:lnTo>
                <a:lnTo>
                  <a:pt x="49"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48"/>
          <p:cNvSpPr>
            <a:spLocks/>
          </p:cNvSpPr>
          <p:nvPr/>
        </p:nvSpPr>
        <p:spPr bwMode="auto">
          <a:xfrm>
            <a:off x="4703886" y="3468691"/>
            <a:ext cx="149469" cy="153987"/>
          </a:xfrm>
          <a:custGeom>
            <a:avLst/>
            <a:gdLst>
              <a:gd name="T0" fmla="*/ 2147483647 w 94"/>
              <a:gd name="T1" fmla="*/ 2147483647 h 97"/>
              <a:gd name="T2" fmla="*/ 0 w 94"/>
              <a:gd name="T3" fmla="*/ 2147483647 h 97"/>
              <a:gd name="T4" fmla="*/ 2147483647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92"/>
                </a:lnTo>
                <a:lnTo>
                  <a:pt x="49" y="0"/>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Line 49"/>
          <p:cNvSpPr>
            <a:spLocks noChangeShapeType="1"/>
          </p:cNvSpPr>
          <p:nvPr/>
        </p:nvSpPr>
        <p:spPr bwMode="auto">
          <a:xfrm>
            <a:off x="4703886" y="3614739"/>
            <a:ext cx="149469" cy="79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 name="Line 50"/>
          <p:cNvSpPr>
            <a:spLocks noChangeShapeType="1"/>
          </p:cNvSpPr>
          <p:nvPr/>
        </p:nvSpPr>
        <p:spPr bwMode="auto">
          <a:xfrm>
            <a:off x="4626221" y="3425827"/>
            <a:ext cx="77665" cy="1889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 name="Freeform 51"/>
          <p:cNvSpPr>
            <a:spLocks/>
          </p:cNvSpPr>
          <p:nvPr/>
        </p:nvSpPr>
        <p:spPr bwMode="auto">
          <a:xfrm>
            <a:off x="4034206" y="3155950"/>
            <a:ext cx="148003" cy="685800"/>
          </a:xfrm>
          <a:custGeom>
            <a:avLst/>
            <a:gdLst>
              <a:gd name="T0" fmla="*/ 0 w 93"/>
              <a:gd name="T1" fmla="*/ 2147483647 h 432"/>
              <a:gd name="T2" fmla="*/ 2147483647 w 93"/>
              <a:gd name="T3" fmla="*/ 0 h 432"/>
              <a:gd name="T4" fmla="*/ 2147483647 w 93"/>
              <a:gd name="T5" fmla="*/ 2147483647 h 432"/>
              <a:gd name="T6" fmla="*/ 0 w 93"/>
              <a:gd name="T7" fmla="*/ 2147483647 h 432"/>
              <a:gd name="T8" fmla="*/ 0 60000 65536"/>
              <a:gd name="T9" fmla="*/ 0 60000 65536"/>
              <a:gd name="T10" fmla="*/ 0 60000 65536"/>
              <a:gd name="T11" fmla="*/ 0 60000 65536"/>
              <a:gd name="T12" fmla="*/ 0 w 93"/>
              <a:gd name="T13" fmla="*/ 0 h 432"/>
              <a:gd name="T14" fmla="*/ 93 w 93"/>
              <a:gd name="T15" fmla="*/ 432 h 432"/>
            </a:gdLst>
            <a:ahLst/>
            <a:cxnLst>
              <a:cxn ang="T8">
                <a:pos x="T0" y="T1"/>
              </a:cxn>
              <a:cxn ang="T9">
                <a:pos x="T2" y="T3"/>
              </a:cxn>
              <a:cxn ang="T10">
                <a:pos x="T4" y="T5"/>
              </a:cxn>
              <a:cxn ang="T11">
                <a:pos x="T6" y="T7"/>
              </a:cxn>
            </a:cxnLst>
            <a:rect l="T12" t="T13" r="T14" b="T15"/>
            <a:pathLst>
              <a:path w="93" h="432">
                <a:moveTo>
                  <a:pt x="0" y="432"/>
                </a:moveTo>
                <a:lnTo>
                  <a:pt x="93" y="0"/>
                </a:lnTo>
                <a:lnTo>
                  <a:pt x="44" y="409"/>
                </a:lnTo>
                <a:lnTo>
                  <a:pt x="0" y="4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Line 52"/>
          <p:cNvSpPr>
            <a:spLocks noChangeShapeType="1"/>
          </p:cNvSpPr>
          <p:nvPr/>
        </p:nvSpPr>
        <p:spPr bwMode="auto">
          <a:xfrm>
            <a:off x="4103078" y="3805241"/>
            <a:ext cx="2931" cy="15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 name="Freeform 53"/>
          <p:cNvSpPr>
            <a:spLocks/>
          </p:cNvSpPr>
          <p:nvPr/>
        </p:nvSpPr>
        <p:spPr bwMode="auto">
          <a:xfrm>
            <a:off x="4103078" y="3155950"/>
            <a:ext cx="156797" cy="649288"/>
          </a:xfrm>
          <a:custGeom>
            <a:avLst/>
            <a:gdLst>
              <a:gd name="T0" fmla="*/ 2147483647 w 98"/>
              <a:gd name="T1" fmla="*/ 2147483647 h 409"/>
              <a:gd name="T2" fmla="*/ 0 w 98"/>
              <a:gd name="T3" fmla="*/ 2147483647 h 409"/>
              <a:gd name="T4" fmla="*/ 2147483647 w 98"/>
              <a:gd name="T5" fmla="*/ 0 h 409"/>
              <a:gd name="T6" fmla="*/ 2147483647 w 98"/>
              <a:gd name="T7" fmla="*/ 2147483647 h 409"/>
              <a:gd name="T8" fmla="*/ 0 60000 65536"/>
              <a:gd name="T9" fmla="*/ 0 60000 65536"/>
              <a:gd name="T10" fmla="*/ 0 60000 65536"/>
              <a:gd name="T11" fmla="*/ 0 60000 65536"/>
              <a:gd name="T12" fmla="*/ 0 w 98"/>
              <a:gd name="T13" fmla="*/ 0 h 409"/>
              <a:gd name="T14" fmla="*/ 98 w 98"/>
              <a:gd name="T15" fmla="*/ 409 h 409"/>
            </a:gdLst>
            <a:ahLst/>
            <a:cxnLst>
              <a:cxn ang="T8">
                <a:pos x="T0" y="T1"/>
              </a:cxn>
              <a:cxn ang="T9">
                <a:pos x="T2" y="T3"/>
              </a:cxn>
              <a:cxn ang="T10">
                <a:pos x="T4" y="T5"/>
              </a:cxn>
              <a:cxn ang="T11">
                <a:pos x="T6" y="T7"/>
              </a:cxn>
            </a:cxnLst>
            <a:rect l="T12" t="T13" r="T14" b="T15"/>
            <a:pathLst>
              <a:path w="98" h="409">
                <a:moveTo>
                  <a:pt x="98" y="142"/>
                </a:moveTo>
                <a:lnTo>
                  <a:pt x="0" y="409"/>
                </a:lnTo>
                <a:lnTo>
                  <a:pt x="49" y="0"/>
                </a:lnTo>
                <a:lnTo>
                  <a:pt x="98" y="1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 name="Line 54"/>
          <p:cNvSpPr>
            <a:spLocks noChangeShapeType="1"/>
          </p:cNvSpPr>
          <p:nvPr/>
        </p:nvSpPr>
        <p:spPr bwMode="auto">
          <a:xfrm flipV="1">
            <a:off x="4034204" y="3805238"/>
            <a:ext cx="68873"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Line 55"/>
          <p:cNvSpPr>
            <a:spLocks noChangeShapeType="1"/>
          </p:cNvSpPr>
          <p:nvPr/>
        </p:nvSpPr>
        <p:spPr bwMode="auto">
          <a:xfrm flipH="1">
            <a:off x="4103078" y="3381378"/>
            <a:ext cx="156797" cy="4238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 name="Freeform 56"/>
          <p:cNvSpPr>
            <a:spLocks/>
          </p:cNvSpPr>
          <p:nvPr/>
        </p:nvSpPr>
        <p:spPr bwMode="auto">
          <a:xfrm>
            <a:off x="4781552" y="3468691"/>
            <a:ext cx="149469" cy="153987"/>
          </a:xfrm>
          <a:custGeom>
            <a:avLst/>
            <a:gdLst>
              <a:gd name="T0" fmla="*/ 2147483647 w 94"/>
              <a:gd name="T1" fmla="*/ 2147483647 h 97"/>
              <a:gd name="T2" fmla="*/ 2147483647 w 94"/>
              <a:gd name="T3" fmla="*/ 0 h 97"/>
              <a:gd name="T4" fmla="*/ 0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45" y="97"/>
                </a:moveTo>
                <a:lnTo>
                  <a:pt x="94" y="0"/>
                </a:lnTo>
                <a:lnTo>
                  <a:pt x="0" y="0"/>
                </a:lnTo>
                <a:lnTo>
                  <a:pt x="45"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 name="Freeform 57"/>
          <p:cNvSpPr>
            <a:spLocks/>
          </p:cNvSpPr>
          <p:nvPr/>
        </p:nvSpPr>
        <p:spPr bwMode="auto">
          <a:xfrm>
            <a:off x="4853355" y="3468691"/>
            <a:ext cx="149469" cy="153987"/>
          </a:xfrm>
          <a:custGeom>
            <a:avLst/>
            <a:gdLst>
              <a:gd name="T0" fmla="*/ 2147483647 w 93"/>
              <a:gd name="T1" fmla="*/ 2147483647 h 97"/>
              <a:gd name="T2" fmla="*/ 0 w 93"/>
              <a:gd name="T3" fmla="*/ 2147483647 h 97"/>
              <a:gd name="T4" fmla="*/ 2147483647 w 93"/>
              <a:gd name="T5" fmla="*/ 0 h 97"/>
              <a:gd name="T6" fmla="*/ 2147483647 w 93"/>
              <a:gd name="T7" fmla="*/ 2147483647 h 97"/>
              <a:gd name="T8" fmla="*/ 0 60000 65536"/>
              <a:gd name="T9" fmla="*/ 0 60000 65536"/>
              <a:gd name="T10" fmla="*/ 0 60000 65536"/>
              <a:gd name="T11" fmla="*/ 0 60000 65536"/>
              <a:gd name="T12" fmla="*/ 0 w 93"/>
              <a:gd name="T13" fmla="*/ 0 h 97"/>
              <a:gd name="T14" fmla="*/ 93 w 93"/>
              <a:gd name="T15" fmla="*/ 97 h 97"/>
            </a:gdLst>
            <a:ahLst/>
            <a:cxnLst>
              <a:cxn ang="T8">
                <a:pos x="T0" y="T1"/>
              </a:cxn>
              <a:cxn ang="T9">
                <a:pos x="T2" y="T3"/>
              </a:cxn>
              <a:cxn ang="T10">
                <a:pos x="T4" y="T5"/>
              </a:cxn>
              <a:cxn ang="T11">
                <a:pos x="T6" y="T7"/>
              </a:cxn>
            </a:cxnLst>
            <a:rect l="T12" t="T13" r="T14" b="T15"/>
            <a:pathLst>
              <a:path w="93" h="97">
                <a:moveTo>
                  <a:pt x="93" y="74"/>
                </a:moveTo>
                <a:lnTo>
                  <a:pt x="0" y="97"/>
                </a:lnTo>
                <a:lnTo>
                  <a:pt x="49" y="0"/>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 name="Line 58"/>
          <p:cNvSpPr>
            <a:spLocks noChangeShapeType="1"/>
          </p:cNvSpPr>
          <p:nvPr/>
        </p:nvSpPr>
        <p:spPr bwMode="auto">
          <a:xfrm flipV="1">
            <a:off x="4853355" y="3586163"/>
            <a:ext cx="149469"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 name="Line 59"/>
          <p:cNvSpPr>
            <a:spLocks noChangeShapeType="1"/>
          </p:cNvSpPr>
          <p:nvPr/>
        </p:nvSpPr>
        <p:spPr bwMode="auto">
          <a:xfrm>
            <a:off x="4781552" y="3468691"/>
            <a:ext cx="71803" cy="1539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 name="Freeform 60"/>
          <p:cNvSpPr>
            <a:spLocks/>
          </p:cNvSpPr>
          <p:nvPr/>
        </p:nvSpPr>
        <p:spPr bwMode="auto">
          <a:xfrm>
            <a:off x="3805604" y="3819525"/>
            <a:ext cx="150934" cy="587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 name="Freeform 61"/>
          <p:cNvSpPr>
            <a:spLocks/>
          </p:cNvSpPr>
          <p:nvPr/>
        </p:nvSpPr>
        <p:spPr bwMode="auto">
          <a:xfrm>
            <a:off x="3883271" y="3819525"/>
            <a:ext cx="150935" cy="587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 name="Line 62"/>
          <p:cNvSpPr>
            <a:spLocks noChangeShapeType="1"/>
          </p:cNvSpPr>
          <p:nvPr/>
        </p:nvSpPr>
        <p:spPr bwMode="auto">
          <a:xfrm flipH="1" flipV="1">
            <a:off x="3883269" y="3819526"/>
            <a:ext cx="140677"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 name="Line 63"/>
          <p:cNvSpPr>
            <a:spLocks noChangeShapeType="1"/>
          </p:cNvSpPr>
          <p:nvPr/>
        </p:nvSpPr>
        <p:spPr bwMode="auto">
          <a:xfrm flipV="1">
            <a:off x="3812931" y="3819525"/>
            <a:ext cx="70338"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 name="Freeform 64"/>
          <p:cNvSpPr>
            <a:spLocks/>
          </p:cNvSpPr>
          <p:nvPr/>
        </p:nvSpPr>
        <p:spPr bwMode="auto">
          <a:xfrm>
            <a:off x="4407877" y="3133725"/>
            <a:ext cx="146538" cy="261938"/>
          </a:xfrm>
          <a:custGeom>
            <a:avLst/>
            <a:gdLst>
              <a:gd name="T0" fmla="*/ 2147483647 w 93"/>
              <a:gd name="T1" fmla="*/ 2147483647 h 165"/>
              <a:gd name="T2" fmla="*/ 2147483647 w 93"/>
              <a:gd name="T3" fmla="*/ 0 h 165"/>
              <a:gd name="T4" fmla="*/ 0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44" y="165"/>
                </a:moveTo>
                <a:lnTo>
                  <a:pt x="93" y="0"/>
                </a:lnTo>
                <a:lnTo>
                  <a:pt x="0" y="9"/>
                </a:lnTo>
                <a:lnTo>
                  <a:pt x="44"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 name="Freeform 65"/>
          <p:cNvSpPr>
            <a:spLocks/>
          </p:cNvSpPr>
          <p:nvPr/>
        </p:nvSpPr>
        <p:spPr bwMode="auto">
          <a:xfrm>
            <a:off x="4476752" y="3133725"/>
            <a:ext cx="149469" cy="292100"/>
          </a:xfrm>
          <a:custGeom>
            <a:avLst/>
            <a:gdLst>
              <a:gd name="T0" fmla="*/ 2147483647 w 94"/>
              <a:gd name="T1" fmla="*/ 2147483647 h 184"/>
              <a:gd name="T2" fmla="*/ 0 w 94"/>
              <a:gd name="T3" fmla="*/ 2147483647 h 184"/>
              <a:gd name="T4" fmla="*/ 2147483647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94" y="184"/>
                </a:moveTo>
                <a:lnTo>
                  <a:pt x="0" y="165"/>
                </a:lnTo>
                <a:lnTo>
                  <a:pt x="49" y="0"/>
                </a:lnTo>
                <a:lnTo>
                  <a:pt x="94"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 name="Line 66"/>
          <p:cNvSpPr>
            <a:spLocks noChangeShapeType="1"/>
          </p:cNvSpPr>
          <p:nvPr/>
        </p:nvSpPr>
        <p:spPr bwMode="auto">
          <a:xfrm flipH="1" flipV="1">
            <a:off x="4476752" y="3395663"/>
            <a:ext cx="149469" cy="30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 name="Freeform 67"/>
          <p:cNvSpPr>
            <a:spLocks/>
          </p:cNvSpPr>
          <p:nvPr/>
        </p:nvSpPr>
        <p:spPr bwMode="auto">
          <a:xfrm>
            <a:off x="4931021" y="3468689"/>
            <a:ext cx="149469" cy="117475"/>
          </a:xfrm>
          <a:custGeom>
            <a:avLst/>
            <a:gdLst>
              <a:gd name="T0" fmla="*/ 2147483647 w 93"/>
              <a:gd name="T1" fmla="*/ 2147483647 h 74"/>
              <a:gd name="T2" fmla="*/ 2147483647 w 93"/>
              <a:gd name="T3" fmla="*/ 2147483647 h 74"/>
              <a:gd name="T4" fmla="*/ 0 w 93"/>
              <a:gd name="T5" fmla="*/ 0 h 74"/>
              <a:gd name="T6" fmla="*/ 2147483647 w 93"/>
              <a:gd name="T7" fmla="*/ 2147483647 h 74"/>
              <a:gd name="T8" fmla="*/ 0 60000 65536"/>
              <a:gd name="T9" fmla="*/ 0 60000 65536"/>
              <a:gd name="T10" fmla="*/ 0 60000 65536"/>
              <a:gd name="T11" fmla="*/ 0 60000 65536"/>
              <a:gd name="T12" fmla="*/ 0 w 93"/>
              <a:gd name="T13" fmla="*/ 0 h 74"/>
              <a:gd name="T14" fmla="*/ 93 w 93"/>
              <a:gd name="T15" fmla="*/ 74 h 74"/>
            </a:gdLst>
            <a:ahLst/>
            <a:cxnLst>
              <a:cxn ang="T8">
                <a:pos x="T0" y="T1"/>
              </a:cxn>
              <a:cxn ang="T9">
                <a:pos x="T2" y="T3"/>
              </a:cxn>
              <a:cxn ang="T10">
                <a:pos x="T4" y="T5"/>
              </a:cxn>
              <a:cxn ang="T11">
                <a:pos x="T6" y="T7"/>
              </a:cxn>
            </a:cxnLst>
            <a:rect l="T12" t="T13" r="T14" b="T15"/>
            <a:pathLst>
              <a:path w="93" h="74">
                <a:moveTo>
                  <a:pt x="44" y="74"/>
                </a:moveTo>
                <a:lnTo>
                  <a:pt x="93" y="23"/>
                </a:lnTo>
                <a:lnTo>
                  <a:pt x="0" y="0"/>
                </a:lnTo>
                <a:lnTo>
                  <a:pt x="4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 name="Freeform 68"/>
          <p:cNvSpPr>
            <a:spLocks/>
          </p:cNvSpPr>
          <p:nvPr/>
        </p:nvSpPr>
        <p:spPr bwMode="auto">
          <a:xfrm>
            <a:off x="5002824" y="3505203"/>
            <a:ext cx="155331" cy="80963"/>
          </a:xfrm>
          <a:custGeom>
            <a:avLst/>
            <a:gdLst>
              <a:gd name="T0" fmla="*/ 2147483647 w 98"/>
              <a:gd name="T1" fmla="*/ 2147483647 h 51"/>
              <a:gd name="T2" fmla="*/ 0 w 98"/>
              <a:gd name="T3" fmla="*/ 2147483647 h 51"/>
              <a:gd name="T4" fmla="*/ 2147483647 w 98"/>
              <a:gd name="T5" fmla="*/ 0 h 51"/>
              <a:gd name="T6" fmla="*/ 2147483647 w 98"/>
              <a:gd name="T7" fmla="*/ 2147483647 h 51"/>
              <a:gd name="T8" fmla="*/ 0 60000 65536"/>
              <a:gd name="T9" fmla="*/ 0 60000 65536"/>
              <a:gd name="T10" fmla="*/ 0 60000 65536"/>
              <a:gd name="T11" fmla="*/ 0 60000 65536"/>
              <a:gd name="T12" fmla="*/ 0 w 98"/>
              <a:gd name="T13" fmla="*/ 0 h 51"/>
              <a:gd name="T14" fmla="*/ 98 w 98"/>
              <a:gd name="T15" fmla="*/ 51 h 51"/>
            </a:gdLst>
            <a:ahLst/>
            <a:cxnLst>
              <a:cxn ang="T8">
                <a:pos x="T0" y="T1"/>
              </a:cxn>
              <a:cxn ang="T9">
                <a:pos x="T2" y="T3"/>
              </a:cxn>
              <a:cxn ang="T10">
                <a:pos x="T4" y="T5"/>
              </a:cxn>
              <a:cxn ang="T11">
                <a:pos x="T6" y="T7"/>
              </a:cxn>
            </a:cxnLst>
            <a:rect l="T12" t="T13" r="T14" b="T15"/>
            <a:pathLst>
              <a:path w="98" h="51">
                <a:moveTo>
                  <a:pt x="98" y="46"/>
                </a:moveTo>
                <a:lnTo>
                  <a:pt x="0" y="51"/>
                </a:lnTo>
                <a:lnTo>
                  <a:pt x="49" y="0"/>
                </a:lnTo>
                <a:lnTo>
                  <a:pt x="98"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 name="Line 69"/>
          <p:cNvSpPr>
            <a:spLocks noChangeShapeType="1"/>
          </p:cNvSpPr>
          <p:nvPr/>
        </p:nvSpPr>
        <p:spPr bwMode="auto">
          <a:xfrm flipV="1">
            <a:off x="5002824" y="3578225"/>
            <a:ext cx="155331" cy="79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 name="Line 70"/>
          <p:cNvSpPr>
            <a:spLocks noChangeShapeType="1"/>
          </p:cNvSpPr>
          <p:nvPr/>
        </p:nvSpPr>
        <p:spPr bwMode="auto">
          <a:xfrm>
            <a:off x="4931021" y="3468689"/>
            <a:ext cx="71803" cy="1174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 name="Freeform 71"/>
          <p:cNvSpPr>
            <a:spLocks/>
          </p:cNvSpPr>
          <p:nvPr/>
        </p:nvSpPr>
        <p:spPr bwMode="auto">
          <a:xfrm>
            <a:off x="3956539" y="2936875"/>
            <a:ext cx="146538" cy="941388"/>
          </a:xfrm>
          <a:custGeom>
            <a:avLst/>
            <a:gdLst>
              <a:gd name="T0" fmla="*/ 0 w 93"/>
              <a:gd name="T1" fmla="*/ 2147483647 h 593"/>
              <a:gd name="T2" fmla="*/ 2147483647 w 93"/>
              <a:gd name="T3" fmla="*/ 0 h 593"/>
              <a:gd name="T4" fmla="*/ 2147483647 w 93"/>
              <a:gd name="T5" fmla="*/ 2147483647 h 593"/>
              <a:gd name="T6" fmla="*/ 0 w 93"/>
              <a:gd name="T7" fmla="*/ 2147483647 h 593"/>
              <a:gd name="T8" fmla="*/ 0 60000 65536"/>
              <a:gd name="T9" fmla="*/ 0 60000 65536"/>
              <a:gd name="T10" fmla="*/ 0 60000 65536"/>
              <a:gd name="T11" fmla="*/ 0 60000 65536"/>
              <a:gd name="T12" fmla="*/ 0 w 93"/>
              <a:gd name="T13" fmla="*/ 0 h 593"/>
              <a:gd name="T14" fmla="*/ 93 w 93"/>
              <a:gd name="T15" fmla="*/ 593 h 593"/>
            </a:gdLst>
            <a:ahLst/>
            <a:cxnLst>
              <a:cxn ang="T8">
                <a:pos x="T0" y="T1"/>
              </a:cxn>
              <a:cxn ang="T9">
                <a:pos x="T2" y="T3"/>
              </a:cxn>
              <a:cxn ang="T10">
                <a:pos x="T4" y="T5"/>
              </a:cxn>
              <a:cxn ang="T11">
                <a:pos x="T6" y="T7"/>
              </a:cxn>
            </a:cxnLst>
            <a:rect l="T12" t="T13" r="T14" b="T15"/>
            <a:pathLst>
              <a:path w="93" h="593">
                <a:moveTo>
                  <a:pt x="0" y="593"/>
                </a:moveTo>
                <a:lnTo>
                  <a:pt x="93" y="0"/>
                </a:lnTo>
                <a:lnTo>
                  <a:pt x="49" y="570"/>
                </a:lnTo>
                <a:lnTo>
                  <a:pt x="0" y="5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6" name="Line 72"/>
          <p:cNvSpPr>
            <a:spLocks noChangeShapeType="1"/>
          </p:cNvSpPr>
          <p:nvPr/>
        </p:nvSpPr>
        <p:spPr bwMode="auto">
          <a:xfrm flipH="1">
            <a:off x="4023948" y="3841750"/>
            <a:ext cx="10258"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 name="Freeform 73"/>
          <p:cNvSpPr>
            <a:spLocks/>
          </p:cNvSpPr>
          <p:nvPr/>
        </p:nvSpPr>
        <p:spPr bwMode="auto">
          <a:xfrm>
            <a:off x="4034206" y="2936878"/>
            <a:ext cx="148003" cy="904875"/>
          </a:xfrm>
          <a:custGeom>
            <a:avLst/>
            <a:gdLst>
              <a:gd name="T0" fmla="*/ 2147483647 w 93"/>
              <a:gd name="T1" fmla="*/ 2147483647 h 570"/>
              <a:gd name="T2" fmla="*/ 0 w 93"/>
              <a:gd name="T3" fmla="*/ 2147483647 h 570"/>
              <a:gd name="T4" fmla="*/ 2147483647 w 93"/>
              <a:gd name="T5" fmla="*/ 0 h 570"/>
              <a:gd name="T6" fmla="*/ 2147483647 w 93"/>
              <a:gd name="T7" fmla="*/ 2147483647 h 570"/>
              <a:gd name="T8" fmla="*/ 0 60000 65536"/>
              <a:gd name="T9" fmla="*/ 0 60000 65536"/>
              <a:gd name="T10" fmla="*/ 0 60000 65536"/>
              <a:gd name="T11" fmla="*/ 0 60000 65536"/>
              <a:gd name="T12" fmla="*/ 0 w 93"/>
              <a:gd name="T13" fmla="*/ 0 h 570"/>
              <a:gd name="T14" fmla="*/ 93 w 93"/>
              <a:gd name="T15" fmla="*/ 570 h 570"/>
            </a:gdLst>
            <a:ahLst/>
            <a:cxnLst>
              <a:cxn ang="T8">
                <a:pos x="T0" y="T1"/>
              </a:cxn>
              <a:cxn ang="T9">
                <a:pos x="T2" y="T3"/>
              </a:cxn>
              <a:cxn ang="T10">
                <a:pos x="T4" y="T5"/>
              </a:cxn>
              <a:cxn ang="T11">
                <a:pos x="T6" y="T7"/>
              </a:cxn>
            </a:cxnLst>
            <a:rect l="T12" t="T13" r="T14" b="T15"/>
            <a:pathLst>
              <a:path w="93" h="570">
                <a:moveTo>
                  <a:pt x="93" y="138"/>
                </a:moveTo>
                <a:lnTo>
                  <a:pt x="0" y="570"/>
                </a:lnTo>
                <a:lnTo>
                  <a:pt x="44" y="0"/>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8" name="Line 74"/>
          <p:cNvSpPr>
            <a:spLocks noChangeShapeType="1"/>
          </p:cNvSpPr>
          <p:nvPr/>
        </p:nvSpPr>
        <p:spPr bwMode="auto">
          <a:xfrm flipV="1">
            <a:off x="3956538" y="3841753"/>
            <a:ext cx="77666"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 name="Freeform 75"/>
          <p:cNvSpPr>
            <a:spLocks/>
          </p:cNvSpPr>
          <p:nvPr/>
        </p:nvSpPr>
        <p:spPr bwMode="auto">
          <a:xfrm>
            <a:off x="4554417" y="3133725"/>
            <a:ext cx="149469" cy="292100"/>
          </a:xfrm>
          <a:custGeom>
            <a:avLst/>
            <a:gdLst>
              <a:gd name="T0" fmla="*/ 2147483647 w 94"/>
              <a:gd name="T1" fmla="*/ 2147483647 h 184"/>
              <a:gd name="T2" fmla="*/ 2147483647 w 94"/>
              <a:gd name="T3" fmla="*/ 2147483647 h 184"/>
              <a:gd name="T4" fmla="*/ 0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184"/>
                </a:moveTo>
                <a:lnTo>
                  <a:pt x="94" y="73"/>
                </a:lnTo>
                <a:lnTo>
                  <a:pt x="0" y="0"/>
                </a:lnTo>
                <a:lnTo>
                  <a:pt x="45"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0" name="Freeform 76"/>
          <p:cNvSpPr>
            <a:spLocks/>
          </p:cNvSpPr>
          <p:nvPr/>
        </p:nvSpPr>
        <p:spPr bwMode="auto">
          <a:xfrm>
            <a:off x="4626221" y="3249616"/>
            <a:ext cx="155331" cy="219075"/>
          </a:xfrm>
          <a:custGeom>
            <a:avLst/>
            <a:gdLst>
              <a:gd name="T0" fmla="*/ 2147483647 w 98"/>
              <a:gd name="T1" fmla="*/ 2147483647 h 138"/>
              <a:gd name="T2" fmla="*/ 0 w 98"/>
              <a:gd name="T3" fmla="*/ 2147483647 h 138"/>
              <a:gd name="T4" fmla="*/ 2147483647 w 98"/>
              <a:gd name="T5" fmla="*/ 0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138"/>
                </a:moveTo>
                <a:lnTo>
                  <a:pt x="0" y="111"/>
                </a:lnTo>
                <a:lnTo>
                  <a:pt x="49" y="0"/>
                </a:lnTo>
                <a:lnTo>
                  <a:pt x="98"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1" name="Line 77"/>
          <p:cNvSpPr>
            <a:spLocks noChangeShapeType="1"/>
          </p:cNvSpPr>
          <p:nvPr/>
        </p:nvSpPr>
        <p:spPr bwMode="auto">
          <a:xfrm flipH="1" flipV="1">
            <a:off x="4626221" y="3425825"/>
            <a:ext cx="155331" cy="428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 name="Line 78"/>
          <p:cNvSpPr>
            <a:spLocks noChangeShapeType="1"/>
          </p:cNvSpPr>
          <p:nvPr/>
        </p:nvSpPr>
        <p:spPr bwMode="auto">
          <a:xfrm>
            <a:off x="4554416" y="3133725"/>
            <a:ext cx="71804" cy="2921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 name="Freeform 79"/>
          <p:cNvSpPr>
            <a:spLocks/>
          </p:cNvSpPr>
          <p:nvPr/>
        </p:nvSpPr>
        <p:spPr bwMode="auto">
          <a:xfrm>
            <a:off x="5080491" y="3505200"/>
            <a:ext cx="149469" cy="95250"/>
          </a:xfrm>
          <a:custGeom>
            <a:avLst/>
            <a:gdLst>
              <a:gd name="T0" fmla="*/ 2147483647 w 94"/>
              <a:gd name="T1" fmla="*/ 2147483647 h 60"/>
              <a:gd name="T2" fmla="*/ 2147483647 w 94"/>
              <a:gd name="T3" fmla="*/ 2147483647 h 60"/>
              <a:gd name="T4" fmla="*/ 0 w 94"/>
              <a:gd name="T5" fmla="*/ 0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49" y="46"/>
                </a:moveTo>
                <a:lnTo>
                  <a:pt x="94" y="60"/>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4" name="Freeform 80"/>
          <p:cNvSpPr>
            <a:spLocks/>
          </p:cNvSpPr>
          <p:nvPr/>
        </p:nvSpPr>
        <p:spPr bwMode="auto">
          <a:xfrm>
            <a:off x="5158155" y="3578225"/>
            <a:ext cx="149469" cy="50800"/>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32"/>
                </a:moveTo>
                <a:lnTo>
                  <a:pt x="0" y="0"/>
                </a:lnTo>
                <a:lnTo>
                  <a:pt x="45" y="14"/>
                </a:lnTo>
                <a:lnTo>
                  <a:pt x="94" y="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5" name="Freeform 81"/>
          <p:cNvSpPr>
            <a:spLocks/>
          </p:cNvSpPr>
          <p:nvPr/>
        </p:nvSpPr>
        <p:spPr bwMode="auto">
          <a:xfrm>
            <a:off x="3729406" y="3243266"/>
            <a:ext cx="153865" cy="655637"/>
          </a:xfrm>
          <a:custGeom>
            <a:avLst/>
            <a:gdLst>
              <a:gd name="T0" fmla="*/ 0 w 98"/>
              <a:gd name="T1" fmla="*/ 2147483647 h 413"/>
              <a:gd name="T2" fmla="*/ 2147483647 w 98"/>
              <a:gd name="T3" fmla="*/ 0 h 413"/>
              <a:gd name="T4" fmla="*/ 2147483647 w 98"/>
              <a:gd name="T5" fmla="*/ 2147483647 h 413"/>
              <a:gd name="T6" fmla="*/ 0 w 98"/>
              <a:gd name="T7" fmla="*/ 2147483647 h 413"/>
              <a:gd name="T8" fmla="*/ 0 60000 65536"/>
              <a:gd name="T9" fmla="*/ 0 60000 65536"/>
              <a:gd name="T10" fmla="*/ 0 60000 65536"/>
              <a:gd name="T11" fmla="*/ 0 60000 65536"/>
              <a:gd name="T12" fmla="*/ 0 w 98"/>
              <a:gd name="T13" fmla="*/ 0 h 413"/>
              <a:gd name="T14" fmla="*/ 98 w 98"/>
              <a:gd name="T15" fmla="*/ 413 h 413"/>
            </a:gdLst>
            <a:ahLst/>
            <a:cxnLst>
              <a:cxn ang="T8">
                <a:pos x="T0" y="T1"/>
              </a:cxn>
              <a:cxn ang="T9">
                <a:pos x="T2" y="T3"/>
              </a:cxn>
              <a:cxn ang="T10">
                <a:pos x="T4" y="T5"/>
              </a:cxn>
              <a:cxn ang="T11">
                <a:pos x="T6" y="T7"/>
              </a:cxn>
            </a:cxnLst>
            <a:rect l="T12" t="T13" r="T14" b="T15"/>
            <a:pathLst>
              <a:path w="98" h="413">
                <a:moveTo>
                  <a:pt x="0" y="413"/>
                </a:moveTo>
                <a:lnTo>
                  <a:pt x="98" y="0"/>
                </a:lnTo>
                <a:lnTo>
                  <a:pt x="49" y="386"/>
                </a:lnTo>
                <a:lnTo>
                  <a:pt x="0" y="4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6" name="Freeform 82"/>
          <p:cNvSpPr>
            <a:spLocks/>
          </p:cNvSpPr>
          <p:nvPr/>
        </p:nvSpPr>
        <p:spPr bwMode="auto">
          <a:xfrm>
            <a:off x="3805604" y="3243263"/>
            <a:ext cx="150934" cy="635000"/>
          </a:xfrm>
          <a:custGeom>
            <a:avLst/>
            <a:gdLst>
              <a:gd name="T0" fmla="*/ 2147483647 w 94"/>
              <a:gd name="T1" fmla="*/ 2147483647 h 400"/>
              <a:gd name="T2" fmla="*/ 0 w 94"/>
              <a:gd name="T3" fmla="*/ 2147483647 h 400"/>
              <a:gd name="T4" fmla="*/ 2147483647 w 94"/>
              <a:gd name="T5" fmla="*/ 0 h 400"/>
              <a:gd name="T6" fmla="*/ 2147483647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94" y="400"/>
                </a:moveTo>
                <a:lnTo>
                  <a:pt x="0" y="386"/>
                </a:lnTo>
                <a:lnTo>
                  <a:pt x="49" y="0"/>
                </a:lnTo>
                <a:lnTo>
                  <a:pt x="94" y="40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7" name="Line 83"/>
          <p:cNvSpPr>
            <a:spLocks noChangeShapeType="1"/>
          </p:cNvSpPr>
          <p:nvPr/>
        </p:nvSpPr>
        <p:spPr bwMode="auto">
          <a:xfrm>
            <a:off x="3805606" y="3856038"/>
            <a:ext cx="7326" cy="15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 name="Line 84"/>
          <p:cNvSpPr>
            <a:spLocks noChangeShapeType="1"/>
          </p:cNvSpPr>
          <p:nvPr/>
        </p:nvSpPr>
        <p:spPr bwMode="auto">
          <a:xfrm flipV="1">
            <a:off x="3176954" y="3965578"/>
            <a:ext cx="458666" cy="2333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 name="Line 85"/>
          <p:cNvSpPr>
            <a:spLocks noChangeShapeType="1"/>
          </p:cNvSpPr>
          <p:nvPr/>
        </p:nvSpPr>
        <p:spPr bwMode="auto">
          <a:xfrm flipV="1">
            <a:off x="3176954" y="3965578"/>
            <a:ext cx="458666" cy="2333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0" name="Line 86"/>
          <p:cNvSpPr>
            <a:spLocks noChangeShapeType="1"/>
          </p:cNvSpPr>
          <p:nvPr/>
        </p:nvSpPr>
        <p:spPr bwMode="auto">
          <a:xfrm flipH="1" flipV="1">
            <a:off x="5158154" y="3578225"/>
            <a:ext cx="139212" cy="508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 name="Line 87"/>
          <p:cNvSpPr>
            <a:spLocks noChangeShapeType="1"/>
          </p:cNvSpPr>
          <p:nvPr/>
        </p:nvSpPr>
        <p:spPr bwMode="auto">
          <a:xfrm>
            <a:off x="5080490" y="3505201"/>
            <a:ext cx="77665"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 name="Line 88"/>
          <p:cNvSpPr>
            <a:spLocks noChangeShapeType="1"/>
          </p:cNvSpPr>
          <p:nvPr/>
        </p:nvSpPr>
        <p:spPr bwMode="auto">
          <a:xfrm flipH="1" flipV="1">
            <a:off x="3805604" y="3856040"/>
            <a:ext cx="150934"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 name="Line 89"/>
          <p:cNvSpPr>
            <a:spLocks noChangeShapeType="1"/>
          </p:cNvSpPr>
          <p:nvPr/>
        </p:nvSpPr>
        <p:spPr bwMode="auto">
          <a:xfrm flipV="1">
            <a:off x="3729404" y="3856038"/>
            <a:ext cx="76200" cy="428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4" name="Freeform 90"/>
          <p:cNvSpPr>
            <a:spLocks/>
          </p:cNvSpPr>
          <p:nvPr/>
        </p:nvSpPr>
        <p:spPr bwMode="auto">
          <a:xfrm>
            <a:off x="4703886" y="3249616"/>
            <a:ext cx="149469" cy="219075"/>
          </a:xfrm>
          <a:custGeom>
            <a:avLst/>
            <a:gdLst>
              <a:gd name="T0" fmla="*/ 2147483647 w 94"/>
              <a:gd name="T1" fmla="*/ 2147483647 h 138"/>
              <a:gd name="T2" fmla="*/ 2147483647 w 94"/>
              <a:gd name="T3" fmla="*/ 2147483647 h 138"/>
              <a:gd name="T4" fmla="*/ 0 w 94"/>
              <a:gd name="T5" fmla="*/ 0 h 138"/>
              <a:gd name="T6" fmla="*/ 2147483647 w 94"/>
              <a:gd name="T7" fmla="*/ 2147483647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9" y="138"/>
                </a:moveTo>
                <a:lnTo>
                  <a:pt x="94" y="46"/>
                </a:lnTo>
                <a:lnTo>
                  <a:pt x="0" y="0"/>
                </a:lnTo>
                <a:lnTo>
                  <a:pt x="49"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5" name="Freeform 91"/>
          <p:cNvSpPr>
            <a:spLocks/>
          </p:cNvSpPr>
          <p:nvPr/>
        </p:nvSpPr>
        <p:spPr bwMode="auto">
          <a:xfrm>
            <a:off x="4781552" y="3322638"/>
            <a:ext cx="149469" cy="146050"/>
          </a:xfrm>
          <a:custGeom>
            <a:avLst/>
            <a:gdLst>
              <a:gd name="T0" fmla="*/ 2147483647 w 94"/>
              <a:gd name="T1" fmla="*/ 2147483647 h 92"/>
              <a:gd name="T2" fmla="*/ 0 w 94"/>
              <a:gd name="T3" fmla="*/ 2147483647 h 92"/>
              <a:gd name="T4" fmla="*/ 2147483647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92"/>
                </a:lnTo>
                <a:lnTo>
                  <a:pt x="45" y="0"/>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6" name="Line 92"/>
          <p:cNvSpPr>
            <a:spLocks noChangeShapeType="1"/>
          </p:cNvSpPr>
          <p:nvPr/>
        </p:nvSpPr>
        <p:spPr bwMode="auto">
          <a:xfrm flipH="1">
            <a:off x="4781552" y="3468689"/>
            <a:ext cx="149469" cy="15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7" name="Line 93"/>
          <p:cNvSpPr>
            <a:spLocks noChangeShapeType="1"/>
          </p:cNvSpPr>
          <p:nvPr/>
        </p:nvSpPr>
        <p:spPr bwMode="auto">
          <a:xfrm>
            <a:off x="4703885" y="3249616"/>
            <a:ext cx="77666" cy="2190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8" name="Freeform 94"/>
          <p:cNvSpPr>
            <a:spLocks/>
          </p:cNvSpPr>
          <p:nvPr/>
        </p:nvSpPr>
        <p:spPr bwMode="auto">
          <a:xfrm>
            <a:off x="5307623" y="3629025"/>
            <a:ext cx="145074" cy="285750"/>
          </a:xfrm>
          <a:custGeom>
            <a:avLst/>
            <a:gdLst>
              <a:gd name="T0" fmla="*/ 2147483647 w 93"/>
              <a:gd name="T1" fmla="*/ 2147483647 h 180"/>
              <a:gd name="T2" fmla="*/ 0 w 93"/>
              <a:gd name="T3" fmla="*/ 0 h 180"/>
              <a:gd name="T4" fmla="*/ 2147483647 w 93"/>
              <a:gd name="T5" fmla="*/ 2147483647 h 180"/>
              <a:gd name="T6" fmla="*/ 2147483647 w 93"/>
              <a:gd name="T7" fmla="*/ 2147483647 h 180"/>
              <a:gd name="T8" fmla="*/ 0 60000 65536"/>
              <a:gd name="T9" fmla="*/ 0 60000 65536"/>
              <a:gd name="T10" fmla="*/ 0 60000 65536"/>
              <a:gd name="T11" fmla="*/ 0 60000 65536"/>
              <a:gd name="T12" fmla="*/ 0 w 93"/>
              <a:gd name="T13" fmla="*/ 0 h 180"/>
              <a:gd name="T14" fmla="*/ 93 w 93"/>
              <a:gd name="T15" fmla="*/ 180 h 180"/>
            </a:gdLst>
            <a:ahLst/>
            <a:cxnLst>
              <a:cxn ang="T8">
                <a:pos x="T0" y="T1"/>
              </a:cxn>
              <a:cxn ang="T9">
                <a:pos x="T2" y="T3"/>
              </a:cxn>
              <a:cxn ang="T10">
                <a:pos x="T4" y="T5"/>
              </a:cxn>
              <a:cxn ang="T11">
                <a:pos x="T6" y="T7"/>
              </a:cxn>
            </a:cxnLst>
            <a:rect l="T12" t="T13" r="T14" b="T15"/>
            <a:pathLst>
              <a:path w="93" h="180">
                <a:moveTo>
                  <a:pt x="93" y="157"/>
                </a:moveTo>
                <a:lnTo>
                  <a:pt x="0" y="0"/>
                </a:lnTo>
                <a:lnTo>
                  <a:pt x="44" y="180"/>
                </a:lnTo>
                <a:lnTo>
                  <a:pt x="93" y="1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89" name="Freeform 95"/>
          <p:cNvSpPr>
            <a:spLocks/>
          </p:cNvSpPr>
          <p:nvPr/>
        </p:nvSpPr>
        <p:spPr bwMode="auto">
          <a:xfrm>
            <a:off x="5229959" y="3600453"/>
            <a:ext cx="145073" cy="314325"/>
          </a:xfrm>
          <a:custGeom>
            <a:avLst/>
            <a:gdLst>
              <a:gd name="T0" fmla="*/ 2147483647 w 93"/>
              <a:gd name="T1" fmla="*/ 2147483647 h 198"/>
              <a:gd name="T2" fmla="*/ 2147483647 w 93"/>
              <a:gd name="T3" fmla="*/ 2147483647 h 198"/>
              <a:gd name="T4" fmla="*/ 0 w 93"/>
              <a:gd name="T5" fmla="*/ 0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49" y="18"/>
                </a:moveTo>
                <a:lnTo>
                  <a:pt x="93" y="198"/>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0" name="Line 96"/>
          <p:cNvSpPr>
            <a:spLocks noChangeShapeType="1"/>
          </p:cNvSpPr>
          <p:nvPr/>
        </p:nvSpPr>
        <p:spPr bwMode="auto">
          <a:xfrm flipH="1">
            <a:off x="5297367" y="3629025"/>
            <a:ext cx="10257"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1" name="Line 97"/>
          <p:cNvSpPr>
            <a:spLocks noChangeShapeType="1"/>
          </p:cNvSpPr>
          <p:nvPr/>
        </p:nvSpPr>
        <p:spPr bwMode="auto">
          <a:xfrm>
            <a:off x="5307623" y="3629025"/>
            <a:ext cx="145074" cy="2492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 name="Line 98"/>
          <p:cNvSpPr>
            <a:spLocks noChangeShapeType="1"/>
          </p:cNvSpPr>
          <p:nvPr/>
        </p:nvSpPr>
        <p:spPr bwMode="auto">
          <a:xfrm>
            <a:off x="5229960" y="3600453"/>
            <a:ext cx="77665" cy="28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3" name="Freeform 99"/>
          <p:cNvSpPr>
            <a:spLocks/>
          </p:cNvSpPr>
          <p:nvPr/>
        </p:nvSpPr>
        <p:spPr bwMode="auto">
          <a:xfrm>
            <a:off x="3883271" y="2652713"/>
            <a:ext cx="150935" cy="1225550"/>
          </a:xfrm>
          <a:custGeom>
            <a:avLst/>
            <a:gdLst>
              <a:gd name="T0" fmla="*/ 0 w 94"/>
              <a:gd name="T1" fmla="*/ 2147483647 h 772"/>
              <a:gd name="T2" fmla="*/ 2147483647 w 94"/>
              <a:gd name="T3" fmla="*/ 0 h 772"/>
              <a:gd name="T4" fmla="*/ 2147483647 w 94"/>
              <a:gd name="T5" fmla="*/ 2147483647 h 772"/>
              <a:gd name="T6" fmla="*/ 0 w 94"/>
              <a:gd name="T7" fmla="*/ 2147483647 h 772"/>
              <a:gd name="T8" fmla="*/ 0 60000 65536"/>
              <a:gd name="T9" fmla="*/ 0 60000 65536"/>
              <a:gd name="T10" fmla="*/ 0 60000 65536"/>
              <a:gd name="T11" fmla="*/ 0 60000 65536"/>
              <a:gd name="T12" fmla="*/ 0 w 94"/>
              <a:gd name="T13" fmla="*/ 0 h 772"/>
              <a:gd name="T14" fmla="*/ 94 w 94"/>
              <a:gd name="T15" fmla="*/ 772 h 772"/>
            </a:gdLst>
            <a:ahLst/>
            <a:cxnLst>
              <a:cxn ang="T8">
                <a:pos x="T0" y="T1"/>
              </a:cxn>
              <a:cxn ang="T9">
                <a:pos x="T2" y="T3"/>
              </a:cxn>
              <a:cxn ang="T10">
                <a:pos x="T4" y="T5"/>
              </a:cxn>
              <a:cxn ang="T11">
                <a:pos x="T6" y="T7"/>
              </a:cxn>
            </a:cxnLst>
            <a:rect l="T12" t="T13" r="T14" b="T15"/>
            <a:pathLst>
              <a:path w="94" h="772">
                <a:moveTo>
                  <a:pt x="0" y="372"/>
                </a:moveTo>
                <a:lnTo>
                  <a:pt x="94" y="0"/>
                </a:lnTo>
                <a:lnTo>
                  <a:pt x="45" y="772"/>
                </a:lnTo>
                <a:lnTo>
                  <a:pt x="0" y="37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4" name="Freeform 100"/>
          <p:cNvSpPr>
            <a:spLocks/>
          </p:cNvSpPr>
          <p:nvPr/>
        </p:nvSpPr>
        <p:spPr bwMode="auto">
          <a:xfrm>
            <a:off x="3956539" y="2652713"/>
            <a:ext cx="146538" cy="1225550"/>
          </a:xfrm>
          <a:custGeom>
            <a:avLst/>
            <a:gdLst>
              <a:gd name="T0" fmla="*/ 2147483647 w 93"/>
              <a:gd name="T1" fmla="*/ 2147483647 h 772"/>
              <a:gd name="T2" fmla="*/ 0 w 93"/>
              <a:gd name="T3" fmla="*/ 2147483647 h 772"/>
              <a:gd name="T4" fmla="*/ 2147483647 w 93"/>
              <a:gd name="T5" fmla="*/ 0 h 772"/>
              <a:gd name="T6" fmla="*/ 2147483647 w 93"/>
              <a:gd name="T7" fmla="*/ 2147483647 h 772"/>
              <a:gd name="T8" fmla="*/ 0 60000 65536"/>
              <a:gd name="T9" fmla="*/ 0 60000 65536"/>
              <a:gd name="T10" fmla="*/ 0 60000 65536"/>
              <a:gd name="T11" fmla="*/ 0 60000 65536"/>
              <a:gd name="T12" fmla="*/ 0 w 93"/>
              <a:gd name="T13" fmla="*/ 0 h 772"/>
              <a:gd name="T14" fmla="*/ 93 w 93"/>
              <a:gd name="T15" fmla="*/ 772 h 772"/>
            </a:gdLst>
            <a:ahLst/>
            <a:cxnLst>
              <a:cxn ang="T8">
                <a:pos x="T0" y="T1"/>
              </a:cxn>
              <a:cxn ang="T9">
                <a:pos x="T2" y="T3"/>
              </a:cxn>
              <a:cxn ang="T10">
                <a:pos x="T4" y="T5"/>
              </a:cxn>
              <a:cxn ang="T11">
                <a:pos x="T6" y="T7"/>
              </a:cxn>
            </a:cxnLst>
            <a:rect l="T12" t="T13" r="T14" b="T15"/>
            <a:pathLst>
              <a:path w="93" h="772">
                <a:moveTo>
                  <a:pt x="93" y="179"/>
                </a:moveTo>
                <a:lnTo>
                  <a:pt x="0" y="772"/>
                </a:lnTo>
                <a:lnTo>
                  <a:pt x="49" y="0"/>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5" name="Freeform 101"/>
          <p:cNvSpPr>
            <a:spLocks/>
          </p:cNvSpPr>
          <p:nvPr/>
        </p:nvSpPr>
        <p:spPr bwMode="auto">
          <a:xfrm>
            <a:off x="5375032" y="3878263"/>
            <a:ext cx="159727" cy="57150"/>
          </a:xfrm>
          <a:custGeom>
            <a:avLst/>
            <a:gdLst>
              <a:gd name="T0" fmla="*/ 2147483647 w 99"/>
              <a:gd name="T1" fmla="*/ 0 h 36"/>
              <a:gd name="T2" fmla="*/ 2147483647 w 99"/>
              <a:gd name="T3" fmla="*/ 2147483647 h 36"/>
              <a:gd name="T4" fmla="*/ 0 w 99"/>
              <a:gd name="T5" fmla="*/ 2147483647 h 36"/>
              <a:gd name="T6" fmla="*/ 2147483647 w 99"/>
              <a:gd name="T7" fmla="*/ 0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49" y="0"/>
                </a:moveTo>
                <a:lnTo>
                  <a:pt x="99"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6" name="Freeform 102"/>
          <p:cNvSpPr>
            <a:spLocks/>
          </p:cNvSpPr>
          <p:nvPr/>
        </p:nvSpPr>
        <p:spPr bwMode="auto">
          <a:xfrm>
            <a:off x="5452698" y="3878263"/>
            <a:ext cx="149469" cy="57150"/>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7" name="Line 103"/>
          <p:cNvSpPr>
            <a:spLocks noChangeShapeType="1"/>
          </p:cNvSpPr>
          <p:nvPr/>
        </p:nvSpPr>
        <p:spPr bwMode="auto">
          <a:xfrm flipH="1">
            <a:off x="3956539" y="2936875"/>
            <a:ext cx="146538" cy="9413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 name="Line 104"/>
          <p:cNvSpPr>
            <a:spLocks noChangeShapeType="1"/>
          </p:cNvSpPr>
          <p:nvPr/>
        </p:nvSpPr>
        <p:spPr bwMode="auto">
          <a:xfrm>
            <a:off x="3883271" y="3243263"/>
            <a:ext cx="73269" cy="6350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9" name="Line 105"/>
          <p:cNvSpPr>
            <a:spLocks noChangeShapeType="1"/>
          </p:cNvSpPr>
          <p:nvPr/>
        </p:nvSpPr>
        <p:spPr bwMode="auto">
          <a:xfrm>
            <a:off x="5452698" y="3878264"/>
            <a:ext cx="149469" cy="206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0" name="Line 106"/>
          <p:cNvSpPr>
            <a:spLocks noChangeShapeType="1"/>
          </p:cNvSpPr>
          <p:nvPr/>
        </p:nvSpPr>
        <p:spPr bwMode="auto">
          <a:xfrm flipV="1">
            <a:off x="5385289" y="3878263"/>
            <a:ext cx="67408"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 name="Freeform 107"/>
          <p:cNvSpPr>
            <a:spLocks/>
          </p:cNvSpPr>
          <p:nvPr/>
        </p:nvSpPr>
        <p:spPr bwMode="auto">
          <a:xfrm>
            <a:off x="4853355" y="3322638"/>
            <a:ext cx="149469" cy="146050"/>
          </a:xfrm>
          <a:custGeom>
            <a:avLst/>
            <a:gdLst>
              <a:gd name="T0" fmla="*/ 2147483647 w 93"/>
              <a:gd name="T1" fmla="*/ 2147483647 h 92"/>
              <a:gd name="T2" fmla="*/ 2147483647 w 93"/>
              <a:gd name="T3" fmla="*/ 2147483647 h 92"/>
              <a:gd name="T4" fmla="*/ 0 w 93"/>
              <a:gd name="T5" fmla="*/ 0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49" y="92"/>
                </a:moveTo>
                <a:lnTo>
                  <a:pt x="93" y="60"/>
                </a:lnTo>
                <a:lnTo>
                  <a:pt x="0" y="0"/>
                </a:lnTo>
                <a:lnTo>
                  <a:pt x="49"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2" name="Freeform 108"/>
          <p:cNvSpPr>
            <a:spLocks/>
          </p:cNvSpPr>
          <p:nvPr/>
        </p:nvSpPr>
        <p:spPr bwMode="auto">
          <a:xfrm>
            <a:off x="4931021" y="3417888"/>
            <a:ext cx="149469" cy="87312"/>
          </a:xfrm>
          <a:custGeom>
            <a:avLst/>
            <a:gdLst>
              <a:gd name="T0" fmla="*/ 2147483647 w 93"/>
              <a:gd name="T1" fmla="*/ 2147483647 h 55"/>
              <a:gd name="T2" fmla="*/ 0 w 93"/>
              <a:gd name="T3" fmla="*/ 2147483647 h 55"/>
              <a:gd name="T4" fmla="*/ 2147483647 w 93"/>
              <a:gd name="T5" fmla="*/ 0 h 55"/>
              <a:gd name="T6" fmla="*/ 2147483647 w 93"/>
              <a:gd name="T7" fmla="*/ 2147483647 h 55"/>
              <a:gd name="T8" fmla="*/ 0 60000 65536"/>
              <a:gd name="T9" fmla="*/ 0 60000 65536"/>
              <a:gd name="T10" fmla="*/ 0 60000 65536"/>
              <a:gd name="T11" fmla="*/ 0 60000 65536"/>
              <a:gd name="T12" fmla="*/ 0 w 93"/>
              <a:gd name="T13" fmla="*/ 0 h 55"/>
              <a:gd name="T14" fmla="*/ 93 w 93"/>
              <a:gd name="T15" fmla="*/ 55 h 55"/>
            </a:gdLst>
            <a:ahLst/>
            <a:cxnLst>
              <a:cxn ang="T8">
                <a:pos x="T0" y="T1"/>
              </a:cxn>
              <a:cxn ang="T9">
                <a:pos x="T2" y="T3"/>
              </a:cxn>
              <a:cxn ang="T10">
                <a:pos x="T4" y="T5"/>
              </a:cxn>
              <a:cxn ang="T11">
                <a:pos x="T6" y="T7"/>
              </a:cxn>
            </a:cxnLst>
            <a:rect l="T12" t="T13" r="T14" b="T15"/>
            <a:pathLst>
              <a:path w="93" h="55">
                <a:moveTo>
                  <a:pt x="93" y="55"/>
                </a:moveTo>
                <a:lnTo>
                  <a:pt x="0" y="32"/>
                </a:lnTo>
                <a:lnTo>
                  <a:pt x="44" y="0"/>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3" name="Freeform 109"/>
          <p:cNvSpPr>
            <a:spLocks/>
          </p:cNvSpPr>
          <p:nvPr/>
        </p:nvSpPr>
        <p:spPr bwMode="auto">
          <a:xfrm>
            <a:off x="4328746" y="2805113"/>
            <a:ext cx="148004" cy="342900"/>
          </a:xfrm>
          <a:custGeom>
            <a:avLst/>
            <a:gdLst>
              <a:gd name="T0" fmla="*/ 0 w 93"/>
              <a:gd name="T1" fmla="*/ 2147483647 h 216"/>
              <a:gd name="T2" fmla="*/ 2147483647 w 93"/>
              <a:gd name="T3" fmla="*/ 0 h 216"/>
              <a:gd name="T4" fmla="*/ 2147483647 w 93"/>
              <a:gd name="T5" fmla="*/ 2147483647 h 216"/>
              <a:gd name="T6" fmla="*/ 0 w 93"/>
              <a:gd name="T7" fmla="*/ 2147483647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0" y="42"/>
                </a:moveTo>
                <a:lnTo>
                  <a:pt x="93" y="0"/>
                </a:lnTo>
                <a:lnTo>
                  <a:pt x="49" y="216"/>
                </a:lnTo>
                <a:lnTo>
                  <a:pt x="0"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4" name="Line 110"/>
          <p:cNvSpPr>
            <a:spLocks noChangeShapeType="1"/>
          </p:cNvSpPr>
          <p:nvPr/>
        </p:nvSpPr>
        <p:spPr bwMode="auto">
          <a:xfrm flipH="1" flipV="1">
            <a:off x="4931021" y="3468688"/>
            <a:ext cx="149469"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5" name="Line 111"/>
          <p:cNvSpPr>
            <a:spLocks noChangeShapeType="1"/>
          </p:cNvSpPr>
          <p:nvPr/>
        </p:nvSpPr>
        <p:spPr bwMode="auto">
          <a:xfrm>
            <a:off x="4853354" y="3322638"/>
            <a:ext cx="77666"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6" name="Freeform 112"/>
          <p:cNvSpPr>
            <a:spLocks/>
          </p:cNvSpPr>
          <p:nvPr/>
        </p:nvSpPr>
        <p:spPr bwMode="auto">
          <a:xfrm>
            <a:off x="3656137" y="3155953"/>
            <a:ext cx="149469" cy="779463"/>
          </a:xfrm>
          <a:custGeom>
            <a:avLst/>
            <a:gdLst>
              <a:gd name="T0" fmla="*/ 0 w 94"/>
              <a:gd name="T1" fmla="*/ 2147483647 h 491"/>
              <a:gd name="T2" fmla="*/ 2147483647 w 94"/>
              <a:gd name="T3" fmla="*/ 0 h 491"/>
              <a:gd name="T4" fmla="*/ 2147483647 w 94"/>
              <a:gd name="T5" fmla="*/ 2147483647 h 491"/>
              <a:gd name="T6" fmla="*/ 0 w 94"/>
              <a:gd name="T7" fmla="*/ 2147483647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0" y="491"/>
                </a:moveTo>
                <a:lnTo>
                  <a:pt x="94" y="0"/>
                </a:lnTo>
                <a:lnTo>
                  <a:pt x="45" y="468"/>
                </a:lnTo>
                <a:lnTo>
                  <a:pt x="0" y="4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7" name="Freeform 113"/>
          <p:cNvSpPr>
            <a:spLocks/>
          </p:cNvSpPr>
          <p:nvPr/>
        </p:nvSpPr>
        <p:spPr bwMode="auto">
          <a:xfrm>
            <a:off x="3729406" y="3155950"/>
            <a:ext cx="153865" cy="742950"/>
          </a:xfrm>
          <a:custGeom>
            <a:avLst/>
            <a:gdLst>
              <a:gd name="T0" fmla="*/ 2147483647 w 98"/>
              <a:gd name="T1" fmla="*/ 2147483647 h 468"/>
              <a:gd name="T2" fmla="*/ 0 w 98"/>
              <a:gd name="T3" fmla="*/ 2147483647 h 468"/>
              <a:gd name="T4" fmla="*/ 2147483647 w 98"/>
              <a:gd name="T5" fmla="*/ 0 h 468"/>
              <a:gd name="T6" fmla="*/ 2147483647 w 98"/>
              <a:gd name="T7" fmla="*/ 2147483647 h 468"/>
              <a:gd name="T8" fmla="*/ 0 60000 65536"/>
              <a:gd name="T9" fmla="*/ 0 60000 65536"/>
              <a:gd name="T10" fmla="*/ 0 60000 65536"/>
              <a:gd name="T11" fmla="*/ 0 60000 65536"/>
              <a:gd name="T12" fmla="*/ 0 w 98"/>
              <a:gd name="T13" fmla="*/ 0 h 468"/>
              <a:gd name="T14" fmla="*/ 98 w 98"/>
              <a:gd name="T15" fmla="*/ 468 h 468"/>
            </a:gdLst>
            <a:ahLst/>
            <a:cxnLst>
              <a:cxn ang="T8">
                <a:pos x="T0" y="T1"/>
              </a:cxn>
              <a:cxn ang="T9">
                <a:pos x="T2" y="T3"/>
              </a:cxn>
              <a:cxn ang="T10">
                <a:pos x="T4" y="T5"/>
              </a:cxn>
              <a:cxn ang="T11">
                <a:pos x="T6" y="T7"/>
              </a:cxn>
            </a:cxnLst>
            <a:rect l="T12" t="T13" r="T14" b="T15"/>
            <a:pathLst>
              <a:path w="98" h="468">
                <a:moveTo>
                  <a:pt x="98" y="55"/>
                </a:moveTo>
                <a:lnTo>
                  <a:pt x="0" y="468"/>
                </a:lnTo>
                <a:lnTo>
                  <a:pt x="49" y="0"/>
                </a:lnTo>
                <a:lnTo>
                  <a:pt x="98"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8" name="Freeform 114"/>
          <p:cNvSpPr>
            <a:spLocks/>
          </p:cNvSpPr>
          <p:nvPr/>
        </p:nvSpPr>
        <p:spPr bwMode="auto">
          <a:xfrm>
            <a:off x="5534759" y="3898900"/>
            <a:ext cx="145073" cy="58738"/>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09" name="Freeform 115"/>
          <p:cNvSpPr>
            <a:spLocks/>
          </p:cNvSpPr>
          <p:nvPr/>
        </p:nvSpPr>
        <p:spPr bwMode="auto">
          <a:xfrm>
            <a:off x="5602167" y="3898900"/>
            <a:ext cx="149469" cy="587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0"/>
                </a:moveTo>
                <a:lnTo>
                  <a:pt x="0" y="0"/>
                </a:lnTo>
                <a:lnTo>
                  <a:pt x="49" y="37"/>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0" name="Line 116"/>
          <p:cNvSpPr>
            <a:spLocks noChangeShapeType="1"/>
          </p:cNvSpPr>
          <p:nvPr/>
        </p:nvSpPr>
        <p:spPr bwMode="auto">
          <a:xfrm flipV="1">
            <a:off x="3656137" y="3898900"/>
            <a:ext cx="73269"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 name="Line 117"/>
          <p:cNvSpPr>
            <a:spLocks noChangeShapeType="1"/>
          </p:cNvSpPr>
          <p:nvPr/>
        </p:nvSpPr>
        <p:spPr bwMode="auto">
          <a:xfrm flipH="1">
            <a:off x="3729406" y="3243266"/>
            <a:ext cx="153865" cy="6556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2" name="Line 118"/>
          <p:cNvSpPr>
            <a:spLocks noChangeShapeType="1"/>
          </p:cNvSpPr>
          <p:nvPr/>
        </p:nvSpPr>
        <p:spPr bwMode="auto">
          <a:xfrm>
            <a:off x="5602167" y="3898903"/>
            <a:ext cx="149469" cy="15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 name="Line 119"/>
          <p:cNvSpPr>
            <a:spLocks noChangeShapeType="1"/>
          </p:cNvSpPr>
          <p:nvPr/>
        </p:nvSpPr>
        <p:spPr bwMode="auto">
          <a:xfrm flipV="1">
            <a:off x="5534758" y="3898900"/>
            <a:ext cx="67408"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4" name="Freeform 120"/>
          <p:cNvSpPr>
            <a:spLocks/>
          </p:cNvSpPr>
          <p:nvPr/>
        </p:nvSpPr>
        <p:spPr bwMode="auto">
          <a:xfrm>
            <a:off x="5080491" y="3505200"/>
            <a:ext cx="149469" cy="95250"/>
          </a:xfrm>
          <a:custGeom>
            <a:avLst/>
            <a:gdLst>
              <a:gd name="T0" fmla="*/ 2147483647 w 94"/>
              <a:gd name="T1" fmla="*/ 2147483647 h 60"/>
              <a:gd name="T2" fmla="*/ 0 w 94"/>
              <a:gd name="T3" fmla="*/ 0 h 60"/>
              <a:gd name="T4" fmla="*/ 2147483647 w 94"/>
              <a:gd name="T5" fmla="*/ 2147483647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94" y="60"/>
                </a:moveTo>
                <a:lnTo>
                  <a:pt x="0" y="0"/>
                </a:lnTo>
                <a:lnTo>
                  <a:pt x="49" y="37"/>
                </a:lnTo>
                <a:lnTo>
                  <a:pt x="94" y="6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5" name="Line 121"/>
          <p:cNvSpPr>
            <a:spLocks noChangeShapeType="1"/>
          </p:cNvSpPr>
          <p:nvPr/>
        </p:nvSpPr>
        <p:spPr bwMode="auto">
          <a:xfrm flipH="1" flipV="1">
            <a:off x="5080491" y="3505200"/>
            <a:ext cx="149469" cy="952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 name="Freeform 122"/>
          <p:cNvSpPr>
            <a:spLocks/>
          </p:cNvSpPr>
          <p:nvPr/>
        </p:nvSpPr>
        <p:spPr bwMode="auto">
          <a:xfrm>
            <a:off x="5002824" y="3417888"/>
            <a:ext cx="155331" cy="146050"/>
          </a:xfrm>
          <a:custGeom>
            <a:avLst/>
            <a:gdLst>
              <a:gd name="T0" fmla="*/ 2147483647 w 98"/>
              <a:gd name="T1" fmla="*/ 2147483647 h 92"/>
              <a:gd name="T2" fmla="*/ 2147483647 w 98"/>
              <a:gd name="T3" fmla="*/ 2147483647 h 92"/>
              <a:gd name="T4" fmla="*/ 0 w 98"/>
              <a:gd name="T5" fmla="*/ 0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49" y="55"/>
                </a:moveTo>
                <a:lnTo>
                  <a:pt x="98" y="92"/>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17" name="Line 123"/>
          <p:cNvSpPr>
            <a:spLocks noChangeShapeType="1"/>
          </p:cNvSpPr>
          <p:nvPr/>
        </p:nvSpPr>
        <p:spPr bwMode="auto">
          <a:xfrm>
            <a:off x="5002823" y="3417888"/>
            <a:ext cx="77666" cy="873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8" name="Line 124"/>
          <p:cNvSpPr>
            <a:spLocks noChangeShapeType="1"/>
          </p:cNvSpPr>
          <p:nvPr/>
        </p:nvSpPr>
        <p:spPr bwMode="auto">
          <a:xfrm flipH="1" flipV="1">
            <a:off x="4554417" y="3133725"/>
            <a:ext cx="149469" cy="1158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 name="Freeform 125"/>
          <p:cNvSpPr>
            <a:spLocks/>
          </p:cNvSpPr>
          <p:nvPr/>
        </p:nvSpPr>
        <p:spPr bwMode="auto">
          <a:xfrm>
            <a:off x="5229959" y="3600453"/>
            <a:ext cx="145073" cy="314325"/>
          </a:xfrm>
          <a:custGeom>
            <a:avLst/>
            <a:gdLst>
              <a:gd name="T0" fmla="*/ 2147483647 w 93"/>
              <a:gd name="T1" fmla="*/ 2147483647 h 198"/>
              <a:gd name="T2" fmla="*/ 0 w 93"/>
              <a:gd name="T3" fmla="*/ 0 h 198"/>
              <a:gd name="T4" fmla="*/ 2147483647 w 93"/>
              <a:gd name="T5" fmla="*/ 2147483647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93" y="198"/>
                </a:moveTo>
                <a:lnTo>
                  <a:pt x="0" y="0"/>
                </a:lnTo>
                <a:lnTo>
                  <a:pt x="49" y="55"/>
                </a:lnTo>
                <a:lnTo>
                  <a:pt x="93" y="19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0" name="Freeform 126"/>
          <p:cNvSpPr>
            <a:spLocks/>
          </p:cNvSpPr>
          <p:nvPr/>
        </p:nvSpPr>
        <p:spPr bwMode="auto">
          <a:xfrm>
            <a:off x="5679832" y="3914775"/>
            <a:ext cx="149469" cy="57150"/>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45" y="0"/>
                </a:moveTo>
                <a:lnTo>
                  <a:pt x="94" y="36"/>
                </a:lnTo>
                <a:lnTo>
                  <a:pt x="0" y="27"/>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1" name="Freeform 127"/>
          <p:cNvSpPr>
            <a:spLocks/>
          </p:cNvSpPr>
          <p:nvPr/>
        </p:nvSpPr>
        <p:spPr bwMode="auto">
          <a:xfrm>
            <a:off x="5751636" y="3914775"/>
            <a:ext cx="155331" cy="57150"/>
          </a:xfrm>
          <a:custGeom>
            <a:avLst/>
            <a:gdLst>
              <a:gd name="T0" fmla="*/ 2147483647 w 98"/>
              <a:gd name="T1" fmla="*/ 2147483647 h 36"/>
              <a:gd name="T2" fmla="*/ 0 w 98"/>
              <a:gd name="T3" fmla="*/ 0 h 36"/>
              <a:gd name="T4" fmla="*/ 2147483647 w 98"/>
              <a:gd name="T5" fmla="*/ 2147483647 h 36"/>
              <a:gd name="T6" fmla="*/ 2147483647 w 98"/>
              <a:gd name="T7" fmla="*/ 2147483647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98" y="13"/>
                </a:moveTo>
                <a:lnTo>
                  <a:pt x="0" y="0"/>
                </a:lnTo>
                <a:lnTo>
                  <a:pt x="49" y="36"/>
                </a:lnTo>
                <a:lnTo>
                  <a:pt x="98"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2" name="Freeform 128"/>
          <p:cNvSpPr>
            <a:spLocks/>
          </p:cNvSpPr>
          <p:nvPr/>
        </p:nvSpPr>
        <p:spPr bwMode="auto">
          <a:xfrm>
            <a:off x="5375032" y="3914775"/>
            <a:ext cx="159727" cy="57150"/>
          </a:xfrm>
          <a:custGeom>
            <a:avLst/>
            <a:gdLst>
              <a:gd name="T0" fmla="*/ 2147483647 w 99"/>
              <a:gd name="T1" fmla="*/ 2147483647 h 36"/>
              <a:gd name="T2" fmla="*/ 0 w 99"/>
              <a:gd name="T3" fmla="*/ 0 h 36"/>
              <a:gd name="T4" fmla="*/ 2147483647 w 99"/>
              <a:gd name="T5" fmla="*/ 2147483647 h 36"/>
              <a:gd name="T6" fmla="*/ 2147483647 w 99"/>
              <a:gd name="T7" fmla="*/ 2147483647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99" y="13"/>
                </a:moveTo>
                <a:lnTo>
                  <a:pt x="0" y="0"/>
                </a:lnTo>
                <a:lnTo>
                  <a:pt x="49" y="36"/>
                </a:lnTo>
                <a:lnTo>
                  <a:pt x="99"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3" name="Line 129"/>
          <p:cNvSpPr>
            <a:spLocks noChangeShapeType="1"/>
          </p:cNvSpPr>
          <p:nvPr/>
        </p:nvSpPr>
        <p:spPr bwMode="auto">
          <a:xfrm>
            <a:off x="5385291" y="3914775"/>
            <a:ext cx="149469" cy="206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4" name="Freeform 130"/>
          <p:cNvSpPr>
            <a:spLocks/>
          </p:cNvSpPr>
          <p:nvPr/>
        </p:nvSpPr>
        <p:spPr bwMode="auto">
          <a:xfrm>
            <a:off x="5307623" y="3687763"/>
            <a:ext cx="145074" cy="284162"/>
          </a:xfrm>
          <a:custGeom>
            <a:avLst/>
            <a:gdLst>
              <a:gd name="T0" fmla="*/ 2147483647 w 93"/>
              <a:gd name="T1" fmla="*/ 2147483647 h 179"/>
              <a:gd name="T2" fmla="*/ 2147483647 w 93"/>
              <a:gd name="T3" fmla="*/ 2147483647 h 179"/>
              <a:gd name="T4" fmla="*/ 0 w 93"/>
              <a:gd name="T5" fmla="*/ 0 h 179"/>
              <a:gd name="T6" fmla="*/ 2147483647 w 93"/>
              <a:gd name="T7" fmla="*/ 2147483647 h 179"/>
              <a:gd name="T8" fmla="*/ 0 60000 65536"/>
              <a:gd name="T9" fmla="*/ 0 60000 65536"/>
              <a:gd name="T10" fmla="*/ 0 60000 65536"/>
              <a:gd name="T11" fmla="*/ 0 60000 65536"/>
              <a:gd name="T12" fmla="*/ 0 w 93"/>
              <a:gd name="T13" fmla="*/ 0 h 179"/>
              <a:gd name="T14" fmla="*/ 93 w 93"/>
              <a:gd name="T15" fmla="*/ 179 h 179"/>
            </a:gdLst>
            <a:ahLst/>
            <a:cxnLst>
              <a:cxn ang="T8">
                <a:pos x="T0" y="T1"/>
              </a:cxn>
              <a:cxn ang="T9">
                <a:pos x="T2" y="T3"/>
              </a:cxn>
              <a:cxn ang="T10">
                <a:pos x="T4" y="T5"/>
              </a:cxn>
              <a:cxn ang="T11">
                <a:pos x="T6" y="T7"/>
              </a:cxn>
            </a:cxnLst>
            <a:rect l="T12" t="T13" r="T14" b="T15"/>
            <a:pathLst>
              <a:path w="93" h="179">
                <a:moveTo>
                  <a:pt x="44" y="143"/>
                </a:moveTo>
                <a:lnTo>
                  <a:pt x="93" y="179"/>
                </a:lnTo>
                <a:lnTo>
                  <a:pt x="0" y="0"/>
                </a:lnTo>
                <a:lnTo>
                  <a:pt x="44" y="14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5" name="Line 131"/>
          <p:cNvSpPr>
            <a:spLocks noChangeShapeType="1"/>
          </p:cNvSpPr>
          <p:nvPr/>
        </p:nvSpPr>
        <p:spPr bwMode="auto">
          <a:xfrm>
            <a:off x="5375031" y="3914775"/>
            <a:ext cx="10258"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6" name="Line 132"/>
          <p:cNvSpPr>
            <a:spLocks noChangeShapeType="1"/>
          </p:cNvSpPr>
          <p:nvPr/>
        </p:nvSpPr>
        <p:spPr bwMode="auto">
          <a:xfrm>
            <a:off x="4300904" y="3811591"/>
            <a:ext cx="990600" cy="123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7" name="Line 133"/>
          <p:cNvSpPr>
            <a:spLocks noChangeShapeType="1"/>
          </p:cNvSpPr>
          <p:nvPr/>
        </p:nvSpPr>
        <p:spPr bwMode="auto">
          <a:xfrm>
            <a:off x="4300904" y="3811591"/>
            <a:ext cx="990600" cy="123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8" name="Line 134"/>
          <p:cNvSpPr>
            <a:spLocks noChangeShapeType="1"/>
          </p:cNvSpPr>
          <p:nvPr/>
        </p:nvSpPr>
        <p:spPr bwMode="auto">
          <a:xfrm flipH="1" flipV="1">
            <a:off x="5229959" y="3600453"/>
            <a:ext cx="145073" cy="314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9" name="Freeform 135"/>
          <p:cNvSpPr>
            <a:spLocks/>
          </p:cNvSpPr>
          <p:nvPr/>
        </p:nvSpPr>
        <p:spPr bwMode="auto">
          <a:xfrm>
            <a:off x="5158155" y="3563938"/>
            <a:ext cx="149469" cy="123825"/>
          </a:xfrm>
          <a:custGeom>
            <a:avLst/>
            <a:gdLst>
              <a:gd name="T0" fmla="*/ 2147483647 w 94"/>
              <a:gd name="T1" fmla="*/ 2147483647 h 78"/>
              <a:gd name="T2" fmla="*/ 2147483647 w 94"/>
              <a:gd name="T3" fmla="*/ 2147483647 h 78"/>
              <a:gd name="T4" fmla="*/ 0 w 94"/>
              <a:gd name="T5" fmla="*/ 0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45" y="23"/>
                </a:moveTo>
                <a:lnTo>
                  <a:pt x="94" y="7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0" name="Freeform 136"/>
          <p:cNvSpPr>
            <a:spLocks/>
          </p:cNvSpPr>
          <p:nvPr/>
        </p:nvSpPr>
        <p:spPr bwMode="auto">
          <a:xfrm>
            <a:off x="4626221" y="2965453"/>
            <a:ext cx="155331" cy="284163"/>
          </a:xfrm>
          <a:custGeom>
            <a:avLst/>
            <a:gdLst>
              <a:gd name="T0" fmla="*/ 2147483647 w 98"/>
              <a:gd name="T1" fmla="*/ 2147483647 h 179"/>
              <a:gd name="T2" fmla="*/ 2147483647 w 98"/>
              <a:gd name="T3" fmla="*/ 2147483647 h 179"/>
              <a:gd name="T4" fmla="*/ 0 w 98"/>
              <a:gd name="T5" fmla="*/ 0 h 179"/>
              <a:gd name="T6" fmla="*/ 2147483647 w 98"/>
              <a:gd name="T7" fmla="*/ 2147483647 h 179"/>
              <a:gd name="T8" fmla="*/ 0 60000 65536"/>
              <a:gd name="T9" fmla="*/ 0 60000 65536"/>
              <a:gd name="T10" fmla="*/ 0 60000 65536"/>
              <a:gd name="T11" fmla="*/ 0 60000 65536"/>
              <a:gd name="T12" fmla="*/ 0 w 98"/>
              <a:gd name="T13" fmla="*/ 0 h 179"/>
              <a:gd name="T14" fmla="*/ 98 w 98"/>
              <a:gd name="T15" fmla="*/ 179 h 179"/>
            </a:gdLst>
            <a:ahLst/>
            <a:cxnLst>
              <a:cxn ang="T8">
                <a:pos x="T0" y="T1"/>
              </a:cxn>
              <a:cxn ang="T9">
                <a:pos x="T2" y="T3"/>
              </a:cxn>
              <a:cxn ang="T10">
                <a:pos x="T4" y="T5"/>
              </a:cxn>
              <a:cxn ang="T11">
                <a:pos x="T6" y="T7"/>
              </a:cxn>
            </a:cxnLst>
            <a:rect l="T12" t="T13" r="T14" b="T15"/>
            <a:pathLst>
              <a:path w="98" h="179">
                <a:moveTo>
                  <a:pt x="49" y="179"/>
                </a:moveTo>
                <a:lnTo>
                  <a:pt x="98" y="115"/>
                </a:lnTo>
                <a:lnTo>
                  <a:pt x="0" y="0"/>
                </a:lnTo>
                <a:lnTo>
                  <a:pt x="49"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1" name="Freeform 137"/>
          <p:cNvSpPr>
            <a:spLocks/>
          </p:cNvSpPr>
          <p:nvPr/>
        </p:nvSpPr>
        <p:spPr bwMode="auto">
          <a:xfrm>
            <a:off x="4703886" y="3148016"/>
            <a:ext cx="149469" cy="174625"/>
          </a:xfrm>
          <a:custGeom>
            <a:avLst/>
            <a:gdLst>
              <a:gd name="T0" fmla="*/ 2147483647 w 94"/>
              <a:gd name="T1" fmla="*/ 2147483647 h 110"/>
              <a:gd name="T2" fmla="*/ 0 w 94"/>
              <a:gd name="T3" fmla="*/ 2147483647 h 110"/>
              <a:gd name="T4" fmla="*/ 2147483647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110"/>
                </a:moveTo>
                <a:lnTo>
                  <a:pt x="0" y="64"/>
                </a:lnTo>
                <a:lnTo>
                  <a:pt x="49" y="0"/>
                </a:lnTo>
                <a:lnTo>
                  <a:pt x="94"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2" name="Line 138"/>
          <p:cNvSpPr>
            <a:spLocks noChangeShapeType="1"/>
          </p:cNvSpPr>
          <p:nvPr/>
        </p:nvSpPr>
        <p:spPr bwMode="auto">
          <a:xfrm>
            <a:off x="5751636" y="3914775"/>
            <a:ext cx="155331" cy="206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 name="Line 139"/>
          <p:cNvSpPr>
            <a:spLocks noChangeShapeType="1"/>
          </p:cNvSpPr>
          <p:nvPr/>
        </p:nvSpPr>
        <p:spPr bwMode="auto">
          <a:xfrm>
            <a:off x="5375031" y="3914775"/>
            <a:ext cx="10258"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4" name="Line 140"/>
          <p:cNvSpPr>
            <a:spLocks noChangeShapeType="1"/>
          </p:cNvSpPr>
          <p:nvPr/>
        </p:nvSpPr>
        <p:spPr bwMode="auto">
          <a:xfrm flipV="1">
            <a:off x="5679831" y="3914775"/>
            <a:ext cx="71804" cy="428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5" name="Line 141"/>
          <p:cNvSpPr>
            <a:spLocks noChangeShapeType="1"/>
          </p:cNvSpPr>
          <p:nvPr/>
        </p:nvSpPr>
        <p:spPr bwMode="auto">
          <a:xfrm>
            <a:off x="5307623" y="3695703"/>
            <a:ext cx="67408" cy="2190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6" name="Line 142"/>
          <p:cNvSpPr>
            <a:spLocks noChangeShapeType="1"/>
          </p:cNvSpPr>
          <p:nvPr/>
        </p:nvSpPr>
        <p:spPr bwMode="auto">
          <a:xfrm>
            <a:off x="5158154" y="3563938"/>
            <a:ext cx="71804"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7" name="Line 143"/>
          <p:cNvSpPr>
            <a:spLocks noChangeShapeType="1"/>
          </p:cNvSpPr>
          <p:nvPr/>
        </p:nvSpPr>
        <p:spPr bwMode="auto">
          <a:xfrm flipH="1" flipV="1">
            <a:off x="4703886" y="3249616"/>
            <a:ext cx="149469"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8" name="Freeform 144"/>
          <p:cNvSpPr>
            <a:spLocks/>
          </p:cNvSpPr>
          <p:nvPr/>
        </p:nvSpPr>
        <p:spPr bwMode="auto">
          <a:xfrm>
            <a:off x="4781552" y="3148016"/>
            <a:ext cx="149469" cy="174625"/>
          </a:xfrm>
          <a:custGeom>
            <a:avLst/>
            <a:gdLst>
              <a:gd name="T0" fmla="*/ 2147483647 w 94"/>
              <a:gd name="T1" fmla="*/ 2147483647 h 110"/>
              <a:gd name="T2" fmla="*/ 2147483647 w 94"/>
              <a:gd name="T3" fmla="*/ 2147483647 h 110"/>
              <a:gd name="T4" fmla="*/ 0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45" y="110"/>
                </a:moveTo>
                <a:lnTo>
                  <a:pt x="94" y="97"/>
                </a:lnTo>
                <a:lnTo>
                  <a:pt x="0" y="0"/>
                </a:lnTo>
                <a:lnTo>
                  <a:pt x="45"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9" name="Freeform 145"/>
          <p:cNvSpPr>
            <a:spLocks/>
          </p:cNvSpPr>
          <p:nvPr/>
        </p:nvSpPr>
        <p:spPr bwMode="auto">
          <a:xfrm>
            <a:off x="4853355" y="3302000"/>
            <a:ext cx="149469" cy="115888"/>
          </a:xfrm>
          <a:custGeom>
            <a:avLst/>
            <a:gdLst>
              <a:gd name="T0" fmla="*/ 2147483647 w 93"/>
              <a:gd name="T1" fmla="*/ 2147483647 h 73"/>
              <a:gd name="T2" fmla="*/ 0 w 93"/>
              <a:gd name="T3" fmla="*/ 2147483647 h 73"/>
              <a:gd name="T4" fmla="*/ 2147483647 w 93"/>
              <a:gd name="T5" fmla="*/ 0 h 73"/>
              <a:gd name="T6" fmla="*/ 2147483647 w 93"/>
              <a:gd name="T7" fmla="*/ 2147483647 h 73"/>
              <a:gd name="T8" fmla="*/ 0 60000 65536"/>
              <a:gd name="T9" fmla="*/ 0 60000 65536"/>
              <a:gd name="T10" fmla="*/ 0 60000 65536"/>
              <a:gd name="T11" fmla="*/ 0 60000 65536"/>
              <a:gd name="T12" fmla="*/ 0 w 93"/>
              <a:gd name="T13" fmla="*/ 0 h 73"/>
              <a:gd name="T14" fmla="*/ 93 w 93"/>
              <a:gd name="T15" fmla="*/ 73 h 73"/>
            </a:gdLst>
            <a:ahLst/>
            <a:cxnLst>
              <a:cxn ang="T8">
                <a:pos x="T0" y="T1"/>
              </a:cxn>
              <a:cxn ang="T9">
                <a:pos x="T2" y="T3"/>
              </a:cxn>
              <a:cxn ang="T10">
                <a:pos x="T4" y="T5"/>
              </a:cxn>
              <a:cxn ang="T11">
                <a:pos x="T6" y="T7"/>
              </a:cxn>
            </a:cxnLst>
            <a:rect l="T12" t="T13" r="T14" b="T15"/>
            <a:pathLst>
              <a:path w="93" h="73">
                <a:moveTo>
                  <a:pt x="93" y="73"/>
                </a:moveTo>
                <a:lnTo>
                  <a:pt x="0" y="13"/>
                </a:lnTo>
                <a:lnTo>
                  <a:pt x="49" y="0"/>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0" name="Freeform 146"/>
          <p:cNvSpPr>
            <a:spLocks/>
          </p:cNvSpPr>
          <p:nvPr/>
        </p:nvSpPr>
        <p:spPr bwMode="auto">
          <a:xfrm>
            <a:off x="5829300" y="3935416"/>
            <a:ext cx="148004" cy="587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1" name="Freeform 147"/>
          <p:cNvSpPr>
            <a:spLocks/>
          </p:cNvSpPr>
          <p:nvPr/>
        </p:nvSpPr>
        <p:spPr bwMode="auto">
          <a:xfrm>
            <a:off x="5906968" y="3935416"/>
            <a:ext cx="148003" cy="587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2" name="Freeform 148"/>
          <p:cNvSpPr>
            <a:spLocks/>
          </p:cNvSpPr>
          <p:nvPr/>
        </p:nvSpPr>
        <p:spPr bwMode="auto">
          <a:xfrm>
            <a:off x="3578471" y="3279775"/>
            <a:ext cx="150935" cy="655638"/>
          </a:xfrm>
          <a:custGeom>
            <a:avLst/>
            <a:gdLst>
              <a:gd name="T0" fmla="*/ 0 w 94"/>
              <a:gd name="T1" fmla="*/ 2147483647 h 413"/>
              <a:gd name="T2" fmla="*/ 2147483647 w 94"/>
              <a:gd name="T3" fmla="*/ 0 h 413"/>
              <a:gd name="T4" fmla="*/ 2147483647 w 94"/>
              <a:gd name="T5" fmla="*/ 2147483647 h 413"/>
              <a:gd name="T6" fmla="*/ 0 w 94"/>
              <a:gd name="T7" fmla="*/ 2147483647 h 413"/>
              <a:gd name="T8" fmla="*/ 0 60000 65536"/>
              <a:gd name="T9" fmla="*/ 0 60000 65536"/>
              <a:gd name="T10" fmla="*/ 0 60000 65536"/>
              <a:gd name="T11" fmla="*/ 0 60000 65536"/>
              <a:gd name="T12" fmla="*/ 0 w 94"/>
              <a:gd name="T13" fmla="*/ 0 h 413"/>
              <a:gd name="T14" fmla="*/ 94 w 94"/>
              <a:gd name="T15" fmla="*/ 413 h 413"/>
            </a:gdLst>
            <a:ahLst/>
            <a:cxnLst>
              <a:cxn ang="T8">
                <a:pos x="T0" y="T1"/>
              </a:cxn>
              <a:cxn ang="T9">
                <a:pos x="T2" y="T3"/>
              </a:cxn>
              <a:cxn ang="T10">
                <a:pos x="T4" y="T5"/>
              </a:cxn>
              <a:cxn ang="T11">
                <a:pos x="T6" y="T7"/>
              </a:cxn>
            </a:cxnLst>
            <a:rect l="T12" t="T13" r="T14" b="T15"/>
            <a:pathLst>
              <a:path w="94" h="413">
                <a:moveTo>
                  <a:pt x="0" y="257"/>
                </a:moveTo>
                <a:lnTo>
                  <a:pt x="94" y="0"/>
                </a:lnTo>
                <a:lnTo>
                  <a:pt x="49" y="413"/>
                </a:lnTo>
                <a:lnTo>
                  <a:pt x="0" y="2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3" name="Freeform 149"/>
          <p:cNvSpPr>
            <a:spLocks/>
          </p:cNvSpPr>
          <p:nvPr/>
        </p:nvSpPr>
        <p:spPr bwMode="auto">
          <a:xfrm>
            <a:off x="3656137" y="3155953"/>
            <a:ext cx="149469" cy="779463"/>
          </a:xfrm>
          <a:custGeom>
            <a:avLst/>
            <a:gdLst>
              <a:gd name="T0" fmla="*/ 2147483647 w 94"/>
              <a:gd name="T1" fmla="*/ 0 h 491"/>
              <a:gd name="T2" fmla="*/ 0 w 94"/>
              <a:gd name="T3" fmla="*/ 2147483647 h 491"/>
              <a:gd name="T4" fmla="*/ 2147483647 w 94"/>
              <a:gd name="T5" fmla="*/ 2147483647 h 491"/>
              <a:gd name="T6" fmla="*/ 2147483647 w 94"/>
              <a:gd name="T7" fmla="*/ 0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94" y="0"/>
                </a:moveTo>
                <a:lnTo>
                  <a:pt x="0" y="491"/>
                </a:lnTo>
                <a:lnTo>
                  <a:pt x="45" y="78"/>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4" name="Freeform 150"/>
          <p:cNvSpPr>
            <a:spLocks/>
          </p:cNvSpPr>
          <p:nvPr/>
        </p:nvSpPr>
        <p:spPr bwMode="auto">
          <a:xfrm>
            <a:off x="5452698" y="3935416"/>
            <a:ext cx="149469" cy="587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5" name="Freeform 151"/>
          <p:cNvSpPr>
            <a:spLocks/>
          </p:cNvSpPr>
          <p:nvPr/>
        </p:nvSpPr>
        <p:spPr bwMode="auto">
          <a:xfrm>
            <a:off x="5534759" y="3935416"/>
            <a:ext cx="145073" cy="587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6" name="Line 152"/>
          <p:cNvSpPr>
            <a:spLocks noChangeShapeType="1"/>
          </p:cNvSpPr>
          <p:nvPr/>
        </p:nvSpPr>
        <p:spPr bwMode="auto">
          <a:xfrm flipH="1" flipV="1">
            <a:off x="4853355" y="3322638"/>
            <a:ext cx="149469" cy="952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7" name="Line 153"/>
          <p:cNvSpPr>
            <a:spLocks noChangeShapeType="1"/>
          </p:cNvSpPr>
          <p:nvPr/>
        </p:nvSpPr>
        <p:spPr bwMode="auto">
          <a:xfrm flipH="1" flipV="1">
            <a:off x="5906968" y="3935415"/>
            <a:ext cx="148003"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8" name="Line 154"/>
          <p:cNvSpPr>
            <a:spLocks noChangeShapeType="1"/>
          </p:cNvSpPr>
          <p:nvPr/>
        </p:nvSpPr>
        <p:spPr bwMode="auto">
          <a:xfrm flipH="1">
            <a:off x="5829300" y="3935413"/>
            <a:ext cx="77666"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9" name="Line 155"/>
          <p:cNvSpPr>
            <a:spLocks noChangeShapeType="1"/>
          </p:cNvSpPr>
          <p:nvPr/>
        </p:nvSpPr>
        <p:spPr bwMode="auto">
          <a:xfrm>
            <a:off x="3578469" y="3687763"/>
            <a:ext cx="77666" cy="247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0" name="Line 156"/>
          <p:cNvSpPr>
            <a:spLocks noChangeShapeType="1"/>
          </p:cNvSpPr>
          <p:nvPr/>
        </p:nvSpPr>
        <p:spPr bwMode="auto">
          <a:xfrm flipH="1">
            <a:off x="3656137" y="3155953"/>
            <a:ext cx="149469" cy="7794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1" name="Line 157"/>
          <p:cNvSpPr>
            <a:spLocks noChangeShapeType="1"/>
          </p:cNvSpPr>
          <p:nvPr/>
        </p:nvSpPr>
        <p:spPr bwMode="auto">
          <a:xfrm flipH="1" flipV="1">
            <a:off x="5534759" y="3935415"/>
            <a:ext cx="145073"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2" name="Line 158"/>
          <p:cNvSpPr>
            <a:spLocks noChangeShapeType="1"/>
          </p:cNvSpPr>
          <p:nvPr/>
        </p:nvSpPr>
        <p:spPr bwMode="auto">
          <a:xfrm flipV="1">
            <a:off x="5452696" y="3935413"/>
            <a:ext cx="82062"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3" name="Freeform 162"/>
          <p:cNvSpPr>
            <a:spLocks/>
          </p:cNvSpPr>
          <p:nvPr/>
        </p:nvSpPr>
        <p:spPr bwMode="auto">
          <a:xfrm>
            <a:off x="5002824" y="3417888"/>
            <a:ext cx="155331" cy="146050"/>
          </a:xfrm>
          <a:custGeom>
            <a:avLst/>
            <a:gdLst>
              <a:gd name="T0" fmla="*/ 2147483647 w 98"/>
              <a:gd name="T1" fmla="*/ 2147483647 h 92"/>
              <a:gd name="T2" fmla="*/ 0 w 98"/>
              <a:gd name="T3" fmla="*/ 0 h 92"/>
              <a:gd name="T4" fmla="*/ 2147483647 w 98"/>
              <a:gd name="T5" fmla="*/ 2147483647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98" y="92"/>
                </a:moveTo>
                <a:lnTo>
                  <a:pt x="0" y="0"/>
                </a:lnTo>
                <a:lnTo>
                  <a:pt x="49" y="51"/>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4" name="Line 163"/>
          <p:cNvSpPr>
            <a:spLocks noChangeShapeType="1"/>
          </p:cNvSpPr>
          <p:nvPr/>
        </p:nvSpPr>
        <p:spPr bwMode="auto">
          <a:xfrm flipH="1" flipV="1">
            <a:off x="5002824" y="3417888"/>
            <a:ext cx="155331"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5" name="Freeform 164"/>
          <p:cNvSpPr>
            <a:spLocks/>
          </p:cNvSpPr>
          <p:nvPr/>
        </p:nvSpPr>
        <p:spPr bwMode="auto">
          <a:xfrm>
            <a:off x="4931021" y="3302000"/>
            <a:ext cx="149469" cy="196850"/>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73"/>
                </a:moveTo>
                <a:lnTo>
                  <a:pt x="93" y="124"/>
                </a:lnTo>
                <a:lnTo>
                  <a:pt x="0" y="0"/>
                </a:lnTo>
                <a:lnTo>
                  <a:pt x="44"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6" name="Line 165"/>
          <p:cNvSpPr>
            <a:spLocks noChangeShapeType="1"/>
          </p:cNvSpPr>
          <p:nvPr/>
        </p:nvSpPr>
        <p:spPr bwMode="auto">
          <a:xfrm>
            <a:off x="4931021" y="3302000"/>
            <a:ext cx="71803" cy="1158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7" name="Freeform 166"/>
          <p:cNvSpPr>
            <a:spLocks/>
          </p:cNvSpPr>
          <p:nvPr/>
        </p:nvSpPr>
        <p:spPr bwMode="auto">
          <a:xfrm>
            <a:off x="5977304" y="3957638"/>
            <a:ext cx="150934" cy="50800"/>
          </a:xfrm>
          <a:custGeom>
            <a:avLst/>
            <a:gdLst>
              <a:gd name="T0" fmla="*/ 2147483647 w 94"/>
              <a:gd name="T1" fmla="*/ 0 h 32"/>
              <a:gd name="T2" fmla="*/ 2147483647 w 94"/>
              <a:gd name="T3" fmla="*/ 2147483647 h 32"/>
              <a:gd name="T4" fmla="*/ 0 w 94"/>
              <a:gd name="T5" fmla="*/ 2147483647 h 32"/>
              <a:gd name="T6" fmla="*/ 2147483647 w 94"/>
              <a:gd name="T7" fmla="*/ 0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49" y="0"/>
                </a:moveTo>
                <a:lnTo>
                  <a:pt x="94" y="32"/>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8" name="Freeform 167"/>
          <p:cNvSpPr>
            <a:spLocks/>
          </p:cNvSpPr>
          <p:nvPr/>
        </p:nvSpPr>
        <p:spPr bwMode="auto">
          <a:xfrm>
            <a:off x="6054971" y="3957638"/>
            <a:ext cx="150935" cy="50800"/>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45"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9" name="Freeform 168"/>
          <p:cNvSpPr>
            <a:spLocks/>
          </p:cNvSpPr>
          <p:nvPr/>
        </p:nvSpPr>
        <p:spPr bwMode="auto">
          <a:xfrm>
            <a:off x="5602167" y="3957638"/>
            <a:ext cx="149469" cy="50800"/>
          </a:xfrm>
          <a:custGeom>
            <a:avLst/>
            <a:gdLst>
              <a:gd name="T0" fmla="*/ 2147483647 w 94"/>
              <a:gd name="T1" fmla="*/ 0 h 32"/>
              <a:gd name="T2" fmla="*/ 2147483647 w 94"/>
              <a:gd name="T3" fmla="*/ 2147483647 h 32"/>
              <a:gd name="T4" fmla="*/ 0 w 94"/>
              <a:gd name="T5" fmla="*/ 2147483647 h 32"/>
              <a:gd name="T6" fmla="*/ 2147483647 w 94"/>
              <a:gd name="T7" fmla="*/ 0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49" y="0"/>
                </a:moveTo>
                <a:lnTo>
                  <a:pt x="94" y="32"/>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0" name="Freeform 169"/>
          <p:cNvSpPr>
            <a:spLocks/>
          </p:cNvSpPr>
          <p:nvPr/>
        </p:nvSpPr>
        <p:spPr bwMode="auto">
          <a:xfrm>
            <a:off x="5679832" y="3957638"/>
            <a:ext cx="149469" cy="50800"/>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45"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1" name="Line 170"/>
          <p:cNvSpPr>
            <a:spLocks noChangeShapeType="1"/>
          </p:cNvSpPr>
          <p:nvPr/>
        </p:nvSpPr>
        <p:spPr bwMode="auto">
          <a:xfrm>
            <a:off x="6054971" y="3957641"/>
            <a:ext cx="150935" cy="14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2" name="Line 171"/>
          <p:cNvSpPr>
            <a:spLocks noChangeShapeType="1"/>
          </p:cNvSpPr>
          <p:nvPr/>
        </p:nvSpPr>
        <p:spPr bwMode="auto">
          <a:xfrm flipV="1">
            <a:off x="5977306" y="3957638"/>
            <a:ext cx="7766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 name="Line 172"/>
          <p:cNvSpPr>
            <a:spLocks noChangeShapeType="1"/>
          </p:cNvSpPr>
          <p:nvPr/>
        </p:nvSpPr>
        <p:spPr bwMode="auto">
          <a:xfrm flipH="1" flipV="1">
            <a:off x="5679832" y="3957641"/>
            <a:ext cx="149469" cy="14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4" name="Line 173"/>
          <p:cNvSpPr>
            <a:spLocks noChangeShapeType="1"/>
          </p:cNvSpPr>
          <p:nvPr/>
        </p:nvSpPr>
        <p:spPr bwMode="auto">
          <a:xfrm flipV="1">
            <a:off x="5602167" y="3957638"/>
            <a:ext cx="7766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5" name="Freeform 174"/>
          <p:cNvSpPr>
            <a:spLocks/>
          </p:cNvSpPr>
          <p:nvPr/>
        </p:nvSpPr>
        <p:spPr bwMode="auto">
          <a:xfrm>
            <a:off x="5080491" y="3498852"/>
            <a:ext cx="149469" cy="182563"/>
          </a:xfrm>
          <a:custGeom>
            <a:avLst/>
            <a:gdLst>
              <a:gd name="T0" fmla="*/ 2147483647 w 94"/>
              <a:gd name="T1" fmla="*/ 2147483647 h 115"/>
              <a:gd name="T2" fmla="*/ 2147483647 w 94"/>
              <a:gd name="T3" fmla="*/ 2147483647 h 115"/>
              <a:gd name="T4" fmla="*/ 0 w 94"/>
              <a:gd name="T5" fmla="*/ 0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41"/>
                </a:moveTo>
                <a:lnTo>
                  <a:pt x="94" y="11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6" name="Freeform 175"/>
          <p:cNvSpPr>
            <a:spLocks/>
          </p:cNvSpPr>
          <p:nvPr/>
        </p:nvSpPr>
        <p:spPr bwMode="auto">
          <a:xfrm>
            <a:off x="5158155" y="3563938"/>
            <a:ext cx="149469" cy="123825"/>
          </a:xfrm>
          <a:custGeom>
            <a:avLst/>
            <a:gdLst>
              <a:gd name="T0" fmla="*/ 2147483647 w 94"/>
              <a:gd name="T1" fmla="*/ 2147483647 h 78"/>
              <a:gd name="T2" fmla="*/ 0 w 94"/>
              <a:gd name="T3" fmla="*/ 0 h 78"/>
              <a:gd name="T4" fmla="*/ 2147483647 w 94"/>
              <a:gd name="T5" fmla="*/ 2147483647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94" y="78"/>
                </a:moveTo>
                <a:lnTo>
                  <a:pt x="0" y="0"/>
                </a:lnTo>
                <a:lnTo>
                  <a:pt x="45" y="74"/>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7" name="Freeform 176"/>
          <p:cNvSpPr>
            <a:spLocks/>
          </p:cNvSpPr>
          <p:nvPr/>
        </p:nvSpPr>
        <p:spPr bwMode="auto">
          <a:xfrm>
            <a:off x="3805604" y="2630491"/>
            <a:ext cx="150934" cy="612775"/>
          </a:xfrm>
          <a:custGeom>
            <a:avLst/>
            <a:gdLst>
              <a:gd name="T0" fmla="*/ 0 w 94"/>
              <a:gd name="T1" fmla="*/ 2147483647 h 386"/>
              <a:gd name="T2" fmla="*/ 2147483647 w 94"/>
              <a:gd name="T3" fmla="*/ 0 h 386"/>
              <a:gd name="T4" fmla="*/ 2147483647 w 94"/>
              <a:gd name="T5" fmla="*/ 2147483647 h 386"/>
              <a:gd name="T6" fmla="*/ 0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0" y="331"/>
                </a:moveTo>
                <a:lnTo>
                  <a:pt x="94" y="0"/>
                </a:lnTo>
                <a:lnTo>
                  <a:pt x="49" y="386"/>
                </a:lnTo>
                <a:lnTo>
                  <a:pt x="0" y="33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8" name="Freeform 177"/>
          <p:cNvSpPr>
            <a:spLocks/>
          </p:cNvSpPr>
          <p:nvPr/>
        </p:nvSpPr>
        <p:spPr bwMode="auto">
          <a:xfrm>
            <a:off x="3883271" y="2630491"/>
            <a:ext cx="150935" cy="612775"/>
          </a:xfrm>
          <a:custGeom>
            <a:avLst/>
            <a:gdLst>
              <a:gd name="T0" fmla="*/ 2147483647 w 94"/>
              <a:gd name="T1" fmla="*/ 2147483647 h 386"/>
              <a:gd name="T2" fmla="*/ 0 w 94"/>
              <a:gd name="T3" fmla="*/ 2147483647 h 386"/>
              <a:gd name="T4" fmla="*/ 2147483647 w 94"/>
              <a:gd name="T5" fmla="*/ 0 h 386"/>
              <a:gd name="T6" fmla="*/ 2147483647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94" y="14"/>
                </a:moveTo>
                <a:lnTo>
                  <a:pt x="0" y="386"/>
                </a:lnTo>
                <a:lnTo>
                  <a:pt x="45" y="0"/>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9" name="Line 178"/>
          <p:cNvSpPr>
            <a:spLocks noChangeShapeType="1"/>
          </p:cNvSpPr>
          <p:nvPr/>
        </p:nvSpPr>
        <p:spPr bwMode="auto">
          <a:xfrm flipH="1" flipV="1">
            <a:off x="5158155" y="3563938"/>
            <a:ext cx="149469" cy="123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0" name="Line 179"/>
          <p:cNvSpPr>
            <a:spLocks noChangeShapeType="1"/>
          </p:cNvSpPr>
          <p:nvPr/>
        </p:nvSpPr>
        <p:spPr bwMode="auto">
          <a:xfrm>
            <a:off x="5080490" y="3498850"/>
            <a:ext cx="77665" cy="650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1" name="Line 180"/>
          <p:cNvSpPr>
            <a:spLocks noChangeShapeType="1"/>
          </p:cNvSpPr>
          <p:nvPr/>
        </p:nvSpPr>
        <p:spPr bwMode="auto">
          <a:xfrm>
            <a:off x="4034204" y="2652713"/>
            <a:ext cx="68873" cy="284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2" name="Line 181"/>
          <p:cNvSpPr>
            <a:spLocks noChangeShapeType="1"/>
          </p:cNvSpPr>
          <p:nvPr/>
        </p:nvSpPr>
        <p:spPr bwMode="auto">
          <a:xfrm>
            <a:off x="3805606" y="3155953"/>
            <a:ext cx="77665" cy="873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3" name="Line 182"/>
          <p:cNvSpPr>
            <a:spLocks noChangeShapeType="1"/>
          </p:cNvSpPr>
          <p:nvPr/>
        </p:nvSpPr>
        <p:spPr bwMode="auto">
          <a:xfrm flipH="1">
            <a:off x="3883271" y="2652713"/>
            <a:ext cx="150935" cy="5905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4" name="Freeform 183"/>
          <p:cNvSpPr>
            <a:spLocks/>
          </p:cNvSpPr>
          <p:nvPr/>
        </p:nvSpPr>
        <p:spPr bwMode="auto">
          <a:xfrm>
            <a:off x="5307623" y="3687766"/>
            <a:ext cx="145074" cy="320675"/>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79"/>
                </a:moveTo>
                <a:lnTo>
                  <a:pt x="0" y="0"/>
                </a:lnTo>
                <a:lnTo>
                  <a:pt x="44" y="202"/>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5" name="Line 184"/>
          <p:cNvSpPr>
            <a:spLocks noChangeShapeType="1"/>
          </p:cNvSpPr>
          <p:nvPr/>
        </p:nvSpPr>
        <p:spPr bwMode="auto">
          <a:xfrm>
            <a:off x="5307623" y="3687766"/>
            <a:ext cx="1466" cy="79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6" name="Freeform 185"/>
          <p:cNvSpPr>
            <a:spLocks/>
          </p:cNvSpPr>
          <p:nvPr/>
        </p:nvSpPr>
        <p:spPr bwMode="auto">
          <a:xfrm>
            <a:off x="5229959" y="3681413"/>
            <a:ext cx="145073" cy="327025"/>
          </a:xfrm>
          <a:custGeom>
            <a:avLst/>
            <a:gdLst>
              <a:gd name="T0" fmla="*/ 2147483647 w 93"/>
              <a:gd name="T1" fmla="*/ 2147483647 h 206"/>
              <a:gd name="T2" fmla="*/ 2147483647 w 93"/>
              <a:gd name="T3" fmla="*/ 2147483647 h 206"/>
              <a:gd name="T4" fmla="*/ 0 w 93"/>
              <a:gd name="T5" fmla="*/ 0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49" y="4"/>
                </a:moveTo>
                <a:lnTo>
                  <a:pt x="93" y="206"/>
                </a:lnTo>
                <a:lnTo>
                  <a:pt x="0" y="0"/>
                </a:lnTo>
                <a:lnTo>
                  <a:pt x="49" y="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7" name="Freeform 186"/>
          <p:cNvSpPr>
            <a:spLocks/>
          </p:cNvSpPr>
          <p:nvPr/>
        </p:nvSpPr>
        <p:spPr bwMode="auto">
          <a:xfrm>
            <a:off x="5751636" y="3971925"/>
            <a:ext cx="155331" cy="58738"/>
          </a:xfrm>
          <a:custGeom>
            <a:avLst/>
            <a:gdLst>
              <a:gd name="T0" fmla="*/ 2147483647 w 98"/>
              <a:gd name="T1" fmla="*/ 0 h 37"/>
              <a:gd name="T2" fmla="*/ 2147483647 w 98"/>
              <a:gd name="T3" fmla="*/ 2147483647 h 37"/>
              <a:gd name="T4" fmla="*/ 0 w 98"/>
              <a:gd name="T5" fmla="*/ 2147483647 h 37"/>
              <a:gd name="T6" fmla="*/ 2147483647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8" name="Freeform 187"/>
          <p:cNvSpPr>
            <a:spLocks/>
          </p:cNvSpPr>
          <p:nvPr/>
        </p:nvSpPr>
        <p:spPr bwMode="auto">
          <a:xfrm>
            <a:off x="5829300" y="3971925"/>
            <a:ext cx="148004" cy="58738"/>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9" name="Freeform 188"/>
          <p:cNvSpPr>
            <a:spLocks/>
          </p:cNvSpPr>
          <p:nvPr/>
        </p:nvSpPr>
        <p:spPr bwMode="auto">
          <a:xfrm>
            <a:off x="5375032" y="3971925"/>
            <a:ext cx="159727" cy="58738"/>
          </a:xfrm>
          <a:custGeom>
            <a:avLst/>
            <a:gdLst>
              <a:gd name="T0" fmla="*/ 2147483647 w 99"/>
              <a:gd name="T1" fmla="*/ 0 h 37"/>
              <a:gd name="T2" fmla="*/ 2147483647 w 99"/>
              <a:gd name="T3" fmla="*/ 2147483647 h 37"/>
              <a:gd name="T4" fmla="*/ 0 w 99"/>
              <a:gd name="T5" fmla="*/ 2147483647 h 37"/>
              <a:gd name="T6" fmla="*/ 2147483647 w 99"/>
              <a:gd name="T7" fmla="*/ 0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49" y="0"/>
                </a:moveTo>
                <a:lnTo>
                  <a:pt x="99"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0" name="Freeform 189"/>
          <p:cNvSpPr>
            <a:spLocks/>
          </p:cNvSpPr>
          <p:nvPr/>
        </p:nvSpPr>
        <p:spPr bwMode="auto">
          <a:xfrm>
            <a:off x="5452698" y="3971925"/>
            <a:ext cx="149469" cy="587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1" name="Line 190"/>
          <p:cNvSpPr>
            <a:spLocks noChangeShapeType="1"/>
          </p:cNvSpPr>
          <p:nvPr/>
        </p:nvSpPr>
        <p:spPr bwMode="auto">
          <a:xfrm flipH="1" flipV="1">
            <a:off x="5307623" y="3687763"/>
            <a:ext cx="145074" cy="284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2" name="Line 191"/>
          <p:cNvSpPr>
            <a:spLocks noChangeShapeType="1"/>
          </p:cNvSpPr>
          <p:nvPr/>
        </p:nvSpPr>
        <p:spPr bwMode="auto">
          <a:xfrm>
            <a:off x="5229960" y="3681413"/>
            <a:ext cx="77665" cy="63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3" name="Line 192"/>
          <p:cNvSpPr>
            <a:spLocks noChangeShapeType="1"/>
          </p:cNvSpPr>
          <p:nvPr/>
        </p:nvSpPr>
        <p:spPr bwMode="auto">
          <a:xfrm>
            <a:off x="5829300" y="3971928"/>
            <a:ext cx="148004"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4" name="Line 193"/>
          <p:cNvSpPr>
            <a:spLocks noChangeShapeType="1"/>
          </p:cNvSpPr>
          <p:nvPr/>
        </p:nvSpPr>
        <p:spPr bwMode="auto">
          <a:xfrm flipV="1">
            <a:off x="5751635" y="3971928"/>
            <a:ext cx="7766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 name="Line 194"/>
          <p:cNvSpPr>
            <a:spLocks noChangeShapeType="1"/>
          </p:cNvSpPr>
          <p:nvPr/>
        </p:nvSpPr>
        <p:spPr bwMode="auto">
          <a:xfrm flipH="1">
            <a:off x="6128238" y="3971928"/>
            <a:ext cx="77666"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6" name="Line 195"/>
          <p:cNvSpPr>
            <a:spLocks noChangeShapeType="1"/>
          </p:cNvSpPr>
          <p:nvPr/>
        </p:nvSpPr>
        <p:spPr bwMode="auto">
          <a:xfrm flipH="1" flipV="1">
            <a:off x="5452698" y="3971928"/>
            <a:ext cx="149469"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7" name="Line 196"/>
          <p:cNvSpPr>
            <a:spLocks noChangeShapeType="1"/>
          </p:cNvSpPr>
          <p:nvPr/>
        </p:nvSpPr>
        <p:spPr bwMode="auto">
          <a:xfrm flipV="1">
            <a:off x="5385289" y="3971928"/>
            <a:ext cx="67408"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8" name="Freeform 197"/>
          <p:cNvSpPr>
            <a:spLocks/>
          </p:cNvSpPr>
          <p:nvPr/>
        </p:nvSpPr>
        <p:spPr bwMode="auto">
          <a:xfrm>
            <a:off x="4781552" y="3148016"/>
            <a:ext cx="149469" cy="153987"/>
          </a:xfrm>
          <a:custGeom>
            <a:avLst/>
            <a:gdLst>
              <a:gd name="T0" fmla="*/ 2147483647 w 94"/>
              <a:gd name="T1" fmla="*/ 2147483647 h 97"/>
              <a:gd name="T2" fmla="*/ 0 w 94"/>
              <a:gd name="T3" fmla="*/ 0 h 97"/>
              <a:gd name="T4" fmla="*/ 2147483647 w 94"/>
              <a:gd name="T5" fmla="*/ 2147483647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0"/>
                </a:lnTo>
                <a:lnTo>
                  <a:pt x="45" y="51"/>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9" name="Line 198"/>
          <p:cNvSpPr>
            <a:spLocks noChangeShapeType="1"/>
          </p:cNvSpPr>
          <p:nvPr/>
        </p:nvSpPr>
        <p:spPr bwMode="auto">
          <a:xfrm flipH="1" flipV="1">
            <a:off x="4781552" y="3148016"/>
            <a:ext cx="149469" cy="1539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0" name="Freeform 199"/>
          <p:cNvSpPr>
            <a:spLocks/>
          </p:cNvSpPr>
          <p:nvPr/>
        </p:nvSpPr>
        <p:spPr bwMode="auto">
          <a:xfrm>
            <a:off x="4703886" y="3038475"/>
            <a:ext cx="149469" cy="190500"/>
          </a:xfrm>
          <a:custGeom>
            <a:avLst/>
            <a:gdLst>
              <a:gd name="T0" fmla="*/ 2147483647 w 94"/>
              <a:gd name="T1" fmla="*/ 2147483647 h 120"/>
              <a:gd name="T2" fmla="*/ 2147483647 w 94"/>
              <a:gd name="T3" fmla="*/ 2147483647 h 120"/>
              <a:gd name="T4" fmla="*/ 0 w 94"/>
              <a:gd name="T5" fmla="*/ 0 h 120"/>
              <a:gd name="T6" fmla="*/ 2147483647 w 94"/>
              <a:gd name="T7" fmla="*/ 2147483647 h 120"/>
              <a:gd name="T8" fmla="*/ 0 60000 65536"/>
              <a:gd name="T9" fmla="*/ 0 60000 65536"/>
              <a:gd name="T10" fmla="*/ 0 60000 65536"/>
              <a:gd name="T11" fmla="*/ 0 60000 65536"/>
              <a:gd name="T12" fmla="*/ 0 w 94"/>
              <a:gd name="T13" fmla="*/ 0 h 120"/>
              <a:gd name="T14" fmla="*/ 94 w 94"/>
              <a:gd name="T15" fmla="*/ 120 h 120"/>
            </a:gdLst>
            <a:ahLst/>
            <a:cxnLst>
              <a:cxn ang="T8">
                <a:pos x="T0" y="T1"/>
              </a:cxn>
              <a:cxn ang="T9">
                <a:pos x="T2" y="T3"/>
              </a:cxn>
              <a:cxn ang="T10">
                <a:pos x="T4" y="T5"/>
              </a:cxn>
              <a:cxn ang="T11">
                <a:pos x="T6" y="T7"/>
              </a:cxn>
            </a:cxnLst>
            <a:rect l="T12" t="T13" r="T14" b="T15"/>
            <a:pathLst>
              <a:path w="94" h="120">
                <a:moveTo>
                  <a:pt x="49" y="69"/>
                </a:moveTo>
                <a:lnTo>
                  <a:pt x="94" y="120"/>
                </a:lnTo>
                <a:lnTo>
                  <a:pt x="0" y="0"/>
                </a:lnTo>
                <a:lnTo>
                  <a:pt x="49"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1" name="Freeform 201"/>
          <p:cNvSpPr>
            <a:spLocks/>
          </p:cNvSpPr>
          <p:nvPr/>
        </p:nvSpPr>
        <p:spPr bwMode="auto">
          <a:xfrm>
            <a:off x="3508131" y="3454400"/>
            <a:ext cx="148004" cy="357188"/>
          </a:xfrm>
          <a:custGeom>
            <a:avLst/>
            <a:gdLst>
              <a:gd name="T0" fmla="*/ 0 w 93"/>
              <a:gd name="T1" fmla="*/ 2147483647 h 225"/>
              <a:gd name="T2" fmla="*/ 2147483647 w 93"/>
              <a:gd name="T3" fmla="*/ 0 h 225"/>
              <a:gd name="T4" fmla="*/ 2147483647 w 93"/>
              <a:gd name="T5" fmla="*/ 2147483647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25"/>
                </a:moveTo>
                <a:lnTo>
                  <a:pt x="93" y="0"/>
                </a:lnTo>
                <a:lnTo>
                  <a:pt x="44" y="147"/>
                </a:lnTo>
                <a:lnTo>
                  <a:pt x="0" y="2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2" name="Freeform 202"/>
          <p:cNvSpPr>
            <a:spLocks/>
          </p:cNvSpPr>
          <p:nvPr/>
        </p:nvSpPr>
        <p:spPr bwMode="auto">
          <a:xfrm>
            <a:off x="3578471" y="3279775"/>
            <a:ext cx="150935" cy="407988"/>
          </a:xfrm>
          <a:custGeom>
            <a:avLst/>
            <a:gdLst>
              <a:gd name="T0" fmla="*/ 2147483647 w 94"/>
              <a:gd name="T1" fmla="*/ 0 h 257"/>
              <a:gd name="T2" fmla="*/ 0 w 94"/>
              <a:gd name="T3" fmla="*/ 2147483647 h 257"/>
              <a:gd name="T4" fmla="*/ 2147483647 w 94"/>
              <a:gd name="T5" fmla="*/ 2147483647 h 257"/>
              <a:gd name="T6" fmla="*/ 2147483647 w 94"/>
              <a:gd name="T7" fmla="*/ 0 h 257"/>
              <a:gd name="T8" fmla="*/ 0 60000 65536"/>
              <a:gd name="T9" fmla="*/ 0 60000 65536"/>
              <a:gd name="T10" fmla="*/ 0 60000 65536"/>
              <a:gd name="T11" fmla="*/ 0 60000 65536"/>
              <a:gd name="T12" fmla="*/ 0 w 94"/>
              <a:gd name="T13" fmla="*/ 0 h 257"/>
              <a:gd name="T14" fmla="*/ 94 w 94"/>
              <a:gd name="T15" fmla="*/ 257 h 257"/>
            </a:gdLst>
            <a:ahLst/>
            <a:cxnLst>
              <a:cxn ang="T8">
                <a:pos x="T0" y="T1"/>
              </a:cxn>
              <a:cxn ang="T9">
                <a:pos x="T2" y="T3"/>
              </a:cxn>
              <a:cxn ang="T10">
                <a:pos x="T4" y="T5"/>
              </a:cxn>
              <a:cxn ang="T11">
                <a:pos x="T6" y="T7"/>
              </a:cxn>
            </a:cxnLst>
            <a:rect l="T12" t="T13" r="T14" b="T15"/>
            <a:pathLst>
              <a:path w="94" h="257">
                <a:moveTo>
                  <a:pt x="94" y="0"/>
                </a:moveTo>
                <a:lnTo>
                  <a:pt x="0" y="257"/>
                </a:lnTo>
                <a:lnTo>
                  <a:pt x="49" y="110"/>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3" name="Freeform 203"/>
          <p:cNvSpPr>
            <a:spLocks/>
          </p:cNvSpPr>
          <p:nvPr/>
        </p:nvSpPr>
        <p:spPr bwMode="auto">
          <a:xfrm>
            <a:off x="5906968" y="3994150"/>
            <a:ext cx="148003" cy="58738"/>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4" name="Freeform 204"/>
          <p:cNvSpPr>
            <a:spLocks/>
          </p:cNvSpPr>
          <p:nvPr/>
        </p:nvSpPr>
        <p:spPr bwMode="auto">
          <a:xfrm>
            <a:off x="5977304" y="3994150"/>
            <a:ext cx="150934" cy="587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9"/>
                </a:moveTo>
                <a:lnTo>
                  <a:pt x="0" y="0"/>
                </a:lnTo>
                <a:lnTo>
                  <a:pt x="49" y="37"/>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5" name="Freeform 205"/>
          <p:cNvSpPr>
            <a:spLocks/>
          </p:cNvSpPr>
          <p:nvPr/>
        </p:nvSpPr>
        <p:spPr bwMode="auto">
          <a:xfrm>
            <a:off x="5534759" y="3994150"/>
            <a:ext cx="145073" cy="58738"/>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6" name="Freeform 206"/>
          <p:cNvSpPr>
            <a:spLocks/>
          </p:cNvSpPr>
          <p:nvPr/>
        </p:nvSpPr>
        <p:spPr bwMode="auto">
          <a:xfrm>
            <a:off x="5602167" y="3994150"/>
            <a:ext cx="149469" cy="587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9"/>
                </a:moveTo>
                <a:lnTo>
                  <a:pt x="0" y="0"/>
                </a:lnTo>
                <a:lnTo>
                  <a:pt x="49" y="37"/>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7" name="Line 207"/>
          <p:cNvSpPr>
            <a:spLocks noChangeShapeType="1"/>
          </p:cNvSpPr>
          <p:nvPr/>
        </p:nvSpPr>
        <p:spPr bwMode="auto">
          <a:xfrm flipV="1">
            <a:off x="3508131" y="3687766"/>
            <a:ext cx="70338" cy="123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8" name="Line 208"/>
          <p:cNvSpPr>
            <a:spLocks noChangeShapeType="1"/>
          </p:cNvSpPr>
          <p:nvPr/>
        </p:nvSpPr>
        <p:spPr bwMode="auto">
          <a:xfrm flipH="1">
            <a:off x="3578471" y="3279775"/>
            <a:ext cx="150935" cy="407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9" name="Line 209"/>
          <p:cNvSpPr>
            <a:spLocks noChangeShapeType="1"/>
          </p:cNvSpPr>
          <p:nvPr/>
        </p:nvSpPr>
        <p:spPr bwMode="auto">
          <a:xfrm flipH="1" flipV="1">
            <a:off x="5977304" y="3994150"/>
            <a:ext cx="150934" cy="14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0" name="Line 210"/>
          <p:cNvSpPr>
            <a:spLocks noChangeShapeType="1"/>
          </p:cNvSpPr>
          <p:nvPr/>
        </p:nvSpPr>
        <p:spPr bwMode="auto">
          <a:xfrm flipH="1">
            <a:off x="5906966" y="3994153"/>
            <a:ext cx="70338"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1" name="Line 211"/>
          <p:cNvSpPr>
            <a:spLocks noChangeShapeType="1"/>
          </p:cNvSpPr>
          <p:nvPr/>
        </p:nvSpPr>
        <p:spPr bwMode="auto">
          <a:xfrm flipH="1" flipV="1">
            <a:off x="5602167" y="3994150"/>
            <a:ext cx="149469" cy="14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2" name="Line 212"/>
          <p:cNvSpPr>
            <a:spLocks noChangeShapeType="1"/>
          </p:cNvSpPr>
          <p:nvPr/>
        </p:nvSpPr>
        <p:spPr bwMode="auto">
          <a:xfrm flipV="1">
            <a:off x="5534758" y="3994153"/>
            <a:ext cx="67408"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3" name="Freeform 213"/>
          <p:cNvSpPr>
            <a:spLocks/>
          </p:cNvSpPr>
          <p:nvPr/>
        </p:nvSpPr>
        <p:spPr bwMode="auto">
          <a:xfrm>
            <a:off x="4853355" y="3228975"/>
            <a:ext cx="149469" cy="196850"/>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9" y="46"/>
                </a:moveTo>
                <a:lnTo>
                  <a:pt x="93"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4" name="Freeform 214"/>
          <p:cNvSpPr>
            <a:spLocks/>
          </p:cNvSpPr>
          <p:nvPr/>
        </p:nvSpPr>
        <p:spPr bwMode="auto">
          <a:xfrm>
            <a:off x="4931021" y="3302000"/>
            <a:ext cx="149469" cy="196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5" name="Line 215"/>
          <p:cNvSpPr>
            <a:spLocks noChangeShapeType="1"/>
          </p:cNvSpPr>
          <p:nvPr/>
        </p:nvSpPr>
        <p:spPr bwMode="auto">
          <a:xfrm flipH="1" flipV="1">
            <a:off x="4931021" y="3302000"/>
            <a:ext cx="149469" cy="196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6" name="Line 216"/>
          <p:cNvSpPr>
            <a:spLocks noChangeShapeType="1"/>
          </p:cNvSpPr>
          <p:nvPr/>
        </p:nvSpPr>
        <p:spPr bwMode="auto">
          <a:xfrm>
            <a:off x="4853354" y="3228978"/>
            <a:ext cx="77666"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7" name="Freeform 217"/>
          <p:cNvSpPr>
            <a:spLocks/>
          </p:cNvSpPr>
          <p:nvPr/>
        </p:nvSpPr>
        <p:spPr bwMode="auto">
          <a:xfrm>
            <a:off x="5002824" y="3425827"/>
            <a:ext cx="155331" cy="188913"/>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46"/>
                </a:moveTo>
                <a:lnTo>
                  <a:pt x="98" y="119"/>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8" name="Freeform 218"/>
          <p:cNvSpPr>
            <a:spLocks/>
          </p:cNvSpPr>
          <p:nvPr/>
        </p:nvSpPr>
        <p:spPr bwMode="auto">
          <a:xfrm>
            <a:off x="5080491" y="3498852"/>
            <a:ext cx="149469" cy="182563"/>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115"/>
                </a:moveTo>
                <a:lnTo>
                  <a:pt x="0" y="0"/>
                </a:lnTo>
                <a:lnTo>
                  <a:pt x="49" y="73"/>
                </a:lnTo>
                <a:lnTo>
                  <a:pt x="94" y="11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9" name="Freeform 219"/>
          <p:cNvSpPr>
            <a:spLocks/>
          </p:cNvSpPr>
          <p:nvPr/>
        </p:nvSpPr>
        <p:spPr bwMode="auto">
          <a:xfrm>
            <a:off x="3729406" y="2790825"/>
            <a:ext cx="153865" cy="488950"/>
          </a:xfrm>
          <a:custGeom>
            <a:avLst/>
            <a:gdLst>
              <a:gd name="T0" fmla="*/ 0 w 98"/>
              <a:gd name="T1" fmla="*/ 2147483647 h 308"/>
              <a:gd name="T2" fmla="*/ 2147483647 w 98"/>
              <a:gd name="T3" fmla="*/ 0 h 308"/>
              <a:gd name="T4" fmla="*/ 2147483647 w 98"/>
              <a:gd name="T5" fmla="*/ 2147483647 h 308"/>
              <a:gd name="T6" fmla="*/ 0 w 98"/>
              <a:gd name="T7" fmla="*/ 2147483647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0" y="308"/>
                </a:moveTo>
                <a:lnTo>
                  <a:pt x="98" y="0"/>
                </a:lnTo>
                <a:lnTo>
                  <a:pt x="49" y="230"/>
                </a:lnTo>
                <a:lnTo>
                  <a:pt x="0" y="3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0" name="Freeform 220"/>
          <p:cNvSpPr>
            <a:spLocks/>
          </p:cNvSpPr>
          <p:nvPr/>
        </p:nvSpPr>
        <p:spPr bwMode="auto">
          <a:xfrm>
            <a:off x="3805604" y="2630488"/>
            <a:ext cx="150934" cy="525462"/>
          </a:xfrm>
          <a:custGeom>
            <a:avLst/>
            <a:gdLst>
              <a:gd name="T0" fmla="*/ 2147483647 w 94"/>
              <a:gd name="T1" fmla="*/ 2147483647 h 331"/>
              <a:gd name="T2" fmla="*/ 0 w 94"/>
              <a:gd name="T3" fmla="*/ 2147483647 h 331"/>
              <a:gd name="T4" fmla="*/ 2147483647 w 94"/>
              <a:gd name="T5" fmla="*/ 0 h 331"/>
              <a:gd name="T6" fmla="*/ 2147483647 w 94"/>
              <a:gd name="T7" fmla="*/ 2147483647 h 331"/>
              <a:gd name="T8" fmla="*/ 0 60000 65536"/>
              <a:gd name="T9" fmla="*/ 0 60000 65536"/>
              <a:gd name="T10" fmla="*/ 0 60000 65536"/>
              <a:gd name="T11" fmla="*/ 0 60000 65536"/>
              <a:gd name="T12" fmla="*/ 0 w 94"/>
              <a:gd name="T13" fmla="*/ 0 h 331"/>
              <a:gd name="T14" fmla="*/ 94 w 94"/>
              <a:gd name="T15" fmla="*/ 331 h 331"/>
            </a:gdLst>
            <a:ahLst/>
            <a:cxnLst>
              <a:cxn ang="T8">
                <a:pos x="T0" y="T1"/>
              </a:cxn>
              <a:cxn ang="T9">
                <a:pos x="T2" y="T3"/>
              </a:cxn>
              <a:cxn ang="T10">
                <a:pos x="T4" y="T5"/>
              </a:cxn>
              <a:cxn ang="T11">
                <a:pos x="T6" y="T7"/>
              </a:cxn>
            </a:cxnLst>
            <a:rect l="T12" t="T13" r="T14" b="T15"/>
            <a:pathLst>
              <a:path w="94" h="331">
                <a:moveTo>
                  <a:pt x="49" y="101"/>
                </a:moveTo>
                <a:lnTo>
                  <a:pt x="0" y="331"/>
                </a:lnTo>
                <a:lnTo>
                  <a:pt x="94" y="0"/>
                </a:lnTo>
                <a:lnTo>
                  <a:pt x="49" y="10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1" name="Line 221"/>
          <p:cNvSpPr>
            <a:spLocks noChangeShapeType="1"/>
          </p:cNvSpPr>
          <p:nvPr/>
        </p:nvSpPr>
        <p:spPr bwMode="auto">
          <a:xfrm flipH="1" flipV="1">
            <a:off x="5080491" y="3498852"/>
            <a:ext cx="149469" cy="1825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2" name="Line 222"/>
          <p:cNvSpPr>
            <a:spLocks noChangeShapeType="1"/>
          </p:cNvSpPr>
          <p:nvPr/>
        </p:nvSpPr>
        <p:spPr bwMode="auto">
          <a:xfrm>
            <a:off x="5002823" y="3425826"/>
            <a:ext cx="77666"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3" name="Line 223"/>
          <p:cNvSpPr>
            <a:spLocks noChangeShapeType="1"/>
          </p:cNvSpPr>
          <p:nvPr/>
        </p:nvSpPr>
        <p:spPr bwMode="auto">
          <a:xfrm flipV="1">
            <a:off x="3729404" y="3155953"/>
            <a:ext cx="76200" cy="123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4" name="Line 224"/>
          <p:cNvSpPr>
            <a:spLocks noChangeShapeType="1"/>
          </p:cNvSpPr>
          <p:nvPr/>
        </p:nvSpPr>
        <p:spPr bwMode="auto">
          <a:xfrm flipH="1">
            <a:off x="3805604" y="2630488"/>
            <a:ext cx="150934" cy="5254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5" name="Freeform 228"/>
          <p:cNvSpPr>
            <a:spLocks/>
          </p:cNvSpPr>
          <p:nvPr/>
        </p:nvSpPr>
        <p:spPr bwMode="auto">
          <a:xfrm>
            <a:off x="5229959" y="3681413"/>
            <a:ext cx="145073" cy="327025"/>
          </a:xfrm>
          <a:custGeom>
            <a:avLst/>
            <a:gdLst>
              <a:gd name="T0" fmla="*/ 2147483647 w 93"/>
              <a:gd name="T1" fmla="*/ 2147483647 h 206"/>
              <a:gd name="T2" fmla="*/ 0 w 93"/>
              <a:gd name="T3" fmla="*/ 0 h 206"/>
              <a:gd name="T4" fmla="*/ 2147483647 w 93"/>
              <a:gd name="T5" fmla="*/ 2147483647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93" y="206"/>
                </a:moveTo>
                <a:lnTo>
                  <a:pt x="0" y="0"/>
                </a:lnTo>
                <a:lnTo>
                  <a:pt x="49" y="50"/>
                </a:lnTo>
                <a:lnTo>
                  <a:pt x="93" y="2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6" name="Freeform 229"/>
          <p:cNvSpPr>
            <a:spLocks/>
          </p:cNvSpPr>
          <p:nvPr/>
        </p:nvSpPr>
        <p:spPr bwMode="auto">
          <a:xfrm>
            <a:off x="5375032" y="4008439"/>
            <a:ext cx="159727" cy="58737"/>
          </a:xfrm>
          <a:custGeom>
            <a:avLst/>
            <a:gdLst>
              <a:gd name="T0" fmla="*/ 2147483647 w 99"/>
              <a:gd name="T1" fmla="*/ 2147483647 h 37"/>
              <a:gd name="T2" fmla="*/ 0 w 99"/>
              <a:gd name="T3" fmla="*/ 0 h 37"/>
              <a:gd name="T4" fmla="*/ 2147483647 w 99"/>
              <a:gd name="T5" fmla="*/ 2147483647 h 37"/>
              <a:gd name="T6" fmla="*/ 2147483647 w 99"/>
              <a:gd name="T7" fmla="*/ 2147483647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99" y="14"/>
                </a:moveTo>
                <a:lnTo>
                  <a:pt x="0" y="0"/>
                </a:lnTo>
                <a:lnTo>
                  <a:pt x="49" y="37"/>
                </a:lnTo>
                <a:lnTo>
                  <a:pt x="99"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7" name="Line 230"/>
          <p:cNvSpPr>
            <a:spLocks noChangeShapeType="1"/>
          </p:cNvSpPr>
          <p:nvPr/>
        </p:nvSpPr>
        <p:spPr bwMode="auto">
          <a:xfrm>
            <a:off x="5385291" y="4016375"/>
            <a:ext cx="149469" cy="14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8" name="Freeform 231"/>
          <p:cNvSpPr>
            <a:spLocks/>
          </p:cNvSpPr>
          <p:nvPr/>
        </p:nvSpPr>
        <p:spPr bwMode="auto">
          <a:xfrm>
            <a:off x="5307623" y="3760791"/>
            <a:ext cx="145074" cy="306387"/>
          </a:xfrm>
          <a:custGeom>
            <a:avLst/>
            <a:gdLst>
              <a:gd name="T0" fmla="*/ 2147483647 w 93"/>
              <a:gd name="T1" fmla="*/ 2147483647 h 193"/>
              <a:gd name="T2" fmla="*/ 2147483647 w 93"/>
              <a:gd name="T3" fmla="*/ 2147483647 h 193"/>
              <a:gd name="T4" fmla="*/ 0 w 93"/>
              <a:gd name="T5" fmla="*/ 0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156"/>
                </a:moveTo>
                <a:lnTo>
                  <a:pt x="93" y="193"/>
                </a:lnTo>
                <a:lnTo>
                  <a:pt x="0" y="0"/>
                </a:lnTo>
                <a:lnTo>
                  <a:pt x="44"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9" name="Line 232"/>
          <p:cNvSpPr>
            <a:spLocks noChangeShapeType="1"/>
          </p:cNvSpPr>
          <p:nvPr/>
        </p:nvSpPr>
        <p:spPr bwMode="auto">
          <a:xfrm>
            <a:off x="5375031" y="4008440"/>
            <a:ext cx="10258" cy="15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0" name="Freeform 233"/>
          <p:cNvSpPr>
            <a:spLocks/>
          </p:cNvSpPr>
          <p:nvPr/>
        </p:nvSpPr>
        <p:spPr bwMode="auto">
          <a:xfrm>
            <a:off x="5679832" y="4008439"/>
            <a:ext cx="149469" cy="587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1" name="Freeform 234"/>
          <p:cNvSpPr>
            <a:spLocks/>
          </p:cNvSpPr>
          <p:nvPr/>
        </p:nvSpPr>
        <p:spPr bwMode="auto">
          <a:xfrm>
            <a:off x="5751636" y="4008439"/>
            <a:ext cx="155331" cy="58737"/>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2" name="Line 235"/>
          <p:cNvSpPr>
            <a:spLocks noChangeShapeType="1"/>
          </p:cNvSpPr>
          <p:nvPr/>
        </p:nvSpPr>
        <p:spPr bwMode="auto">
          <a:xfrm flipH="1" flipV="1">
            <a:off x="5229959" y="3681413"/>
            <a:ext cx="145073" cy="327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3" name="Freeform 236"/>
          <p:cNvSpPr>
            <a:spLocks/>
          </p:cNvSpPr>
          <p:nvPr/>
        </p:nvSpPr>
        <p:spPr bwMode="auto">
          <a:xfrm>
            <a:off x="5158155" y="3614738"/>
            <a:ext cx="149469" cy="146050"/>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42"/>
                </a:moveTo>
                <a:lnTo>
                  <a:pt x="94" y="92"/>
                </a:lnTo>
                <a:lnTo>
                  <a:pt x="0" y="0"/>
                </a:lnTo>
                <a:lnTo>
                  <a:pt x="45"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4" name="Line 237"/>
          <p:cNvSpPr>
            <a:spLocks noChangeShapeType="1"/>
          </p:cNvSpPr>
          <p:nvPr/>
        </p:nvSpPr>
        <p:spPr bwMode="auto">
          <a:xfrm>
            <a:off x="5375031" y="4008441"/>
            <a:ext cx="10258" cy="79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5" name="Line 238"/>
          <p:cNvSpPr>
            <a:spLocks noChangeShapeType="1"/>
          </p:cNvSpPr>
          <p:nvPr/>
        </p:nvSpPr>
        <p:spPr bwMode="auto">
          <a:xfrm>
            <a:off x="5307623" y="3760788"/>
            <a:ext cx="67408" cy="247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6" name="Line 239"/>
          <p:cNvSpPr>
            <a:spLocks noChangeShapeType="1"/>
          </p:cNvSpPr>
          <p:nvPr/>
        </p:nvSpPr>
        <p:spPr bwMode="auto">
          <a:xfrm flipH="1" flipV="1">
            <a:off x="5751636" y="4008441"/>
            <a:ext cx="155331"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7" name="Line 240"/>
          <p:cNvSpPr>
            <a:spLocks noChangeShapeType="1"/>
          </p:cNvSpPr>
          <p:nvPr/>
        </p:nvSpPr>
        <p:spPr bwMode="auto">
          <a:xfrm flipV="1">
            <a:off x="5679831" y="4008438"/>
            <a:ext cx="71804" cy="444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8" name="Line 241"/>
          <p:cNvSpPr>
            <a:spLocks noChangeShapeType="1"/>
          </p:cNvSpPr>
          <p:nvPr/>
        </p:nvSpPr>
        <p:spPr bwMode="auto">
          <a:xfrm flipV="1">
            <a:off x="6054971" y="4008438"/>
            <a:ext cx="73269" cy="444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9" name="Line 242"/>
          <p:cNvSpPr>
            <a:spLocks noChangeShapeType="1"/>
          </p:cNvSpPr>
          <p:nvPr/>
        </p:nvSpPr>
        <p:spPr bwMode="auto">
          <a:xfrm>
            <a:off x="5158154" y="3614740"/>
            <a:ext cx="71804" cy="666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0" name="Freeform 243"/>
          <p:cNvSpPr>
            <a:spLocks/>
          </p:cNvSpPr>
          <p:nvPr/>
        </p:nvSpPr>
        <p:spPr bwMode="auto">
          <a:xfrm>
            <a:off x="3956539" y="2389191"/>
            <a:ext cx="146538" cy="263525"/>
          </a:xfrm>
          <a:custGeom>
            <a:avLst/>
            <a:gdLst>
              <a:gd name="T0" fmla="*/ 0 w 93"/>
              <a:gd name="T1" fmla="*/ 2147483647 h 166"/>
              <a:gd name="T2" fmla="*/ 2147483647 w 93"/>
              <a:gd name="T3" fmla="*/ 0 h 166"/>
              <a:gd name="T4" fmla="*/ 2147483647 w 93"/>
              <a:gd name="T5" fmla="*/ 2147483647 h 166"/>
              <a:gd name="T6" fmla="*/ 0 w 93"/>
              <a:gd name="T7" fmla="*/ 2147483647 h 166"/>
              <a:gd name="T8" fmla="*/ 0 60000 65536"/>
              <a:gd name="T9" fmla="*/ 0 60000 65536"/>
              <a:gd name="T10" fmla="*/ 0 60000 65536"/>
              <a:gd name="T11" fmla="*/ 0 60000 65536"/>
              <a:gd name="T12" fmla="*/ 0 w 93"/>
              <a:gd name="T13" fmla="*/ 0 h 166"/>
              <a:gd name="T14" fmla="*/ 93 w 93"/>
              <a:gd name="T15" fmla="*/ 166 h 166"/>
            </a:gdLst>
            <a:ahLst/>
            <a:cxnLst>
              <a:cxn ang="T8">
                <a:pos x="T0" y="T1"/>
              </a:cxn>
              <a:cxn ang="T9">
                <a:pos x="T2" y="T3"/>
              </a:cxn>
              <a:cxn ang="T10">
                <a:pos x="T4" y="T5"/>
              </a:cxn>
              <a:cxn ang="T11">
                <a:pos x="T6" y="T7"/>
              </a:cxn>
            </a:cxnLst>
            <a:rect l="T12" t="T13" r="T14" b="T15"/>
            <a:pathLst>
              <a:path w="93" h="166">
                <a:moveTo>
                  <a:pt x="0" y="152"/>
                </a:moveTo>
                <a:lnTo>
                  <a:pt x="93" y="0"/>
                </a:lnTo>
                <a:lnTo>
                  <a:pt x="49" y="166"/>
                </a:lnTo>
                <a:lnTo>
                  <a:pt x="0" y="15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1" name="Line 244"/>
          <p:cNvSpPr>
            <a:spLocks noChangeShapeType="1"/>
          </p:cNvSpPr>
          <p:nvPr/>
        </p:nvSpPr>
        <p:spPr bwMode="auto">
          <a:xfrm>
            <a:off x="3956538" y="2630491"/>
            <a:ext cx="77666"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2" name="Freeform 245"/>
          <p:cNvSpPr>
            <a:spLocks/>
          </p:cNvSpPr>
          <p:nvPr/>
        </p:nvSpPr>
        <p:spPr bwMode="auto">
          <a:xfrm>
            <a:off x="3430468" y="3622678"/>
            <a:ext cx="148003" cy="269875"/>
          </a:xfrm>
          <a:custGeom>
            <a:avLst/>
            <a:gdLst>
              <a:gd name="T0" fmla="*/ 0 w 93"/>
              <a:gd name="T1" fmla="*/ 2147483647 h 170"/>
              <a:gd name="T2" fmla="*/ 2147483647 w 93"/>
              <a:gd name="T3" fmla="*/ 0 h 170"/>
              <a:gd name="T4" fmla="*/ 2147483647 w 93"/>
              <a:gd name="T5" fmla="*/ 2147483647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170"/>
                </a:moveTo>
                <a:lnTo>
                  <a:pt x="93" y="0"/>
                </a:lnTo>
                <a:lnTo>
                  <a:pt x="49" y="119"/>
                </a:lnTo>
                <a:lnTo>
                  <a:pt x="0" y="17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3" name="Freeform 246"/>
          <p:cNvSpPr>
            <a:spLocks/>
          </p:cNvSpPr>
          <p:nvPr/>
        </p:nvSpPr>
        <p:spPr bwMode="auto">
          <a:xfrm>
            <a:off x="3508131" y="3454400"/>
            <a:ext cx="148004" cy="357188"/>
          </a:xfrm>
          <a:custGeom>
            <a:avLst/>
            <a:gdLst>
              <a:gd name="T0" fmla="*/ 2147483647 w 93"/>
              <a:gd name="T1" fmla="*/ 0 h 225"/>
              <a:gd name="T2" fmla="*/ 0 w 93"/>
              <a:gd name="T3" fmla="*/ 2147483647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22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4" name="Line 247"/>
          <p:cNvSpPr>
            <a:spLocks noChangeShapeType="1"/>
          </p:cNvSpPr>
          <p:nvPr/>
        </p:nvSpPr>
        <p:spPr bwMode="auto">
          <a:xfrm flipV="1">
            <a:off x="3430467" y="3811588"/>
            <a:ext cx="77665" cy="809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5" name="Line 248"/>
          <p:cNvSpPr>
            <a:spLocks noChangeShapeType="1"/>
          </p:cNvSpPr>
          <p:nvPr/>
        </p:nvSpPr>
        <p:spPr bwMode="auto">
          <a:xfrm flipH="1">
            <a:off x="3508131" y="3454400"/>
            <a:ext cx="148004" cy="357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6" name="Freeform 249"/>
          <p:cNvSpPr>
            <a:spLocks/>
          </p:cNvSpPr>
          <p:nvPr/>
        </p:nvSpPr>
        <p:spPr bwMode="auto">
          <a:xfrm>
            <a:off x="5452698" y="4030666"/>
            <a:ext cx="149469" cy="587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7" name="Freeform 250"/>
          <p:cNvSpPr>
            <a:spLocks/>
          </p:cNvSpPr>
          <p:nvPr/>
        </p:nvSpPr>
        <p:spPr bwMode="auto">
          <a:xfrm>
            <a:off x="5534759" y="4030666"/>
            <a:ext cx="145073" cy="587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8" name="Freeform 251"/>
          <p:cNvSpPr>
            <a:spLocks/>
          </p:cNvSpPr>
          <p:nvPr/>
        </p:nvSpPr>
        <p:spPr bwMode="auto">
          <a:xfrm>
            <a:off x="5829300" y="4030666"/>
            <a:ext cx="148004" cy="587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9" name="Freeform 252"/>
          <p:cNvSpPr>
            <a:spLocks/>
          </p:cNvSpPr>
          <p:nvPr/>
        </p:nvSpPr>
        <p:spPr bwMode="auto">
          <a:xfrm>
            <a:off x="5906968" y="4030666"/>
            <a:ext cx="148003" cy="587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0" name="Line 253"/>
          <p:cNvSpPr>
            <a:spLocks noChangeShapeType="1"/>
          </p:cNvSpPr>
          <p:nvPr/>
        </p:nvSpPr>
        <p:spPr bwMode="auto">
          <a:xfrm flipH="1" flipV="1">
            <a:off x="5534759" y="4030666"/>
            <a:ext cx="145073"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1" name="Line 254"/>
          <p:cNvSpPr>
            <a:spLocks noChangeShapeType="1"/>
          </p:cNvSpPr>
          <p:nvPr/>
        </p:nvSpPr>
        <p:spPr bwMode="auto">
          <a:xfrm flipV="1">
            <a:off x="5452696" y="4030663"/>
            <a:ext cx="82062"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2" name="Line 255"/>
          <p:cNvSpPr>
            <a:spLocks noChangeShapeType="1"/>
          </p:cNvSpPr>
          <p:nvPr/>
        </p:nvSpPr>
        <p:spPr bwMode="auto">
          <a:xfrm flipH="1" flipV="1">
            <a:off x="5906968" y="4030666"/>
            <a:ext cx="148003"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3" name="Line 256"/>
          <p:cNvSpPr>
            <a:spLocks noChangeShapeType="1"/>
          </p:cNvSpPr>
          <p:nvPr/>
        </p:nvSpPr>
        <p:spPr bwMode="auto">
          <a:xfrm flipH="1">
            <a:off x="5829300" y="4030663"/>
            <a:ext cx="77666"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4" name="Freeform 257"/>
          <p:cNvSpPr>
            <a:spLocks/>
          </p:cNvSpPr>
          <p:nvPr/>
        </p:nvSpPr>
        <p:spPr bwMode="auto">
          <a:xfrm>
            <a:off x="4626221" y="3009903"/>
            <a:ext cx="155331" cy="174625"/>
          </a:xfrm>
          <a:custGeom>
            <a:avLst/>
            <a:gdLst>
              <a:gd name="T0" fmla="*/ 2147483647 w 98"/>
              <a:gd name="T1" fmla="*/ 2147483647 h 110"/>
              <a:gd name="T2" fmla="*/ 2147483647 w 98"/>
              <a:gd name="T3" fmla="*/ 2147483647 h 110"/>
              <a:gd name="T4" fmla="*/ 0 w 98"/>
              <a:gd name="T5" fmla="*/ 0 h 110"/>
              <a:gd name="T6" fmla="*/ 2147483647 w 98"/>
              <a:gd name="T7" fmla="*/ 2147483647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18"/>
                </a:moveTo>
                <a:lnTo>
                  <a:pt x="98" y="110"/>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5" name="Line 258"/>
          <p:cNvSpPr>
            <a:spLocks noChangeShapeType="1"/>
          </p:cNvSpPr>
          <p:nvPr/>
        </p:nvSpPr>
        <p:spPr bwMode="auto">
          <a:xfrm flipH="1" flipV="1">
            <a:off x="4744916" y="3105153"/>
            <a:ext cx="108438" cy="123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 name="Freeform 259"/>
          <p:cNvSpPr>
            <a:spLocks/>
          </p:cNvSpPr>
          <p:nvPr/>
        </p:nvSpPr>
        <p:spPr bwMode="auto">
          <a:xfrm>
            <a:off x="3729406" y="2790825"/>
            <a:ext cx="153865" cy="488950"/>
          </a:xfrm>
          <a:custGeom>
            <a:avLst/>
            <a:gdLst>
              <a:gd name="T0" fmla="*/ 2147483647 w 98"/>
              <a:gd name="T1" fmla="*/ 0 h 308"/>
              <a:gd name="T2" fmla="*/ 0 w 98"/>
              <a:gd name="T3" fmla="*/ 2147483647 h 308"/>
              <a:gd name="T4" fmla="*/ 2147483647 w 98"/>
              <a:gd name="T5" fmla="*/ 2147483647 h 308"/>
              <a:gd name="T6" fmla="*/ 2147483647 w 98"/>
              <a:gd name="T7" fmla="*/ 0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98" y="0"/>
                </a:moveTo>
                <a:lnTo>
                  <a:pt x="0" y="308"/>
                </a:lnTo>
                <a:lnTo>
                  <a:pt x="49" y="184"/>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7" name="Line 260"/>
          <p:cNvSpPr>
            <a:spLocks noChangeShapeType="1"/>
          </p:cNvSpPr>
          <p:nvPr/>
        </p:nvSpPr>
        <p:spPr bwMode="auto">
          <a:xfrm flipH="1">
            <a:off x="3729404" y="2835275"/>
            <a:ext cx="133350" cy="4445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8" name="Freeform 261"/>
          <p:cNvSpPr>
            <a:spLocks/>
          </p:cNvSpPr>
          <p:nvPr/>
        </p:nvSpPr>
        <p:spPr bwMode="auto">
          <a:xfrm>
            <a:off x="3656137" y="3082928"/>
            <a:ext cx="149469" cy="371475"/>
          </a:xfrm>
          <a:custGeom>
            <a:avLst/>
            <a:gdLst>
              <a:gd name="T0" fmla="*/ 0 w 94"/>
              <a:gd name="T1" fmla="*/ 2147483647 h 234"/>
              <a:gd name="T2" fmla="*/ 2147483647 w 94"/>
              <a:gd name="T3" fmla="*/ 0 h 234"/>
              <a:gd name="T4" fmla="*/ 2147483647 w 94"/>
              <a:gd name="T5" fmla="*/ 2147483647 h 234"/>
              <a:gd name="T6" fmla="*/ 0 w 94"/>
              <a:gd name="T7" fmla="*/ 2147483647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0" y="234"/>
                </a:moveTo>
                <a:lnTo>
                  <a:pt x="94" y="0"/>
                </a:lnTo>
                <a:lnTo>
                  <a:pt x="45" y="124"/>
                </a:lnTo>
                <a:lnTo>
                  <a:pt x="0" y="2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9" name="Line 262"/>
          <p:cNvSpPr>
            <a:spLocks noChangeShapeType="1"/>
          </p:cNvSpPr>
          <p:nvPr/>
        </p:nvSpPr>
        <p:spPr bwMode="auto">
          <a:xfrm flipV="1">
            <a:off x="3656137" y="3279778"/>
            <a:ext cx="73269" cy="174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0" name="Freeform 263"/>
          <p:cNvSpPr>
            <a:spLocks/>
          </p:cNvSpPr>
          <p:nvPr/>
        </p:nvSpPr>
        <p:spPr bwMode="auto">
          <a:xfrm>
            <a:off x="4781552" y="3184528"/>
            <a:ext cx="149469" cy="168275"/>
          </a:xfrm>
          <a:custGeom>
            <a:avLst/>
            <a:gdLst>
              <a:gd name="T0" fmla="*/ 2147483647 w 94"/>
              <a:gd name="T1" fmla="*/ 2147483647 h 106"/>
              <a:gd name="T2" fmla="*/ 2147483647 w 94"/>
              <a:gd name="T3" fmla="*/ 2147483647 h 106"/>
              <a:gd name="T4" fmla="*/ 0 w 94"/>
              <a:gd name="T5" fmla="*/ 0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28"/>
                </a:moveTo>
                <a:lnTo>
                  <a:pt x="94" y="106"/>
                </a:lnTo>
                <a:lnTo>
                  <a:pt x="0" y="0"/>
                </a:lnTo>
                <a:lnTo>
                  <a:pt x="45"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1" name="Freeform 264"/>
          <p:cNvSpPr>
            <a:spLocks/>
          </p:cNvSpPr>
          <p:nvPr/>
        </p:nvSpPr>
        <p:spPr bwMode="auto">
          <a:xfrm>
            <a:off x="4853355" y="3228975"/>
            <a:ext cx="149469" cy="196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9"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2" name="Line 265"/>
          <p:cNvSpPr>
            <a:spLocks noChangeShapeType="1"/>
          </p:cNvSpPr>
          <p:nvPr/>
        </p:nvSpPr>
        <p:spPr bwMode="auto">
          <a:xfrm flipH="1" flipV="1">
            <a:off x="4853355" y="3228975"/>
            <a:ext cx="149469" cy="196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3" name="Freeform 266"/>
          <p:cNvSpPr>
            <a:spLocks/>
          </p:cNvSpPr>
          <p:nvPr/>
        </p:nvSpPr>
        <p:spPr bwMode="auto">
          <a:xfrm>
            <a:off x="5602167" y="4052891"/>
            <a:ext cx="149469" cy="587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4" name="Freeform 267"/>
          <p:cNvSpPr>
            <a:spLocks/>
          </p:cNvSpPr>
          <p:nvPr/>
        </p:nvSpPr>
        <p:spPr bwMode="auto">
          <a:xfrm>
            <a:off x="5679832" y="4052891"/>
            <a:ext cx="149469" cy="5873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9"/>
                </a:moveTo>
                <a:lnTo>
                  <a:pt x="0" y="0"/>
                </a:lnTo>
                <a:lnTo>
                  <a:pt x="45" y="37"/>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5" name="Freeform 268"/>
          <p:cNvSpPr>
            <a:spLocks/>
          </p:cNvSpPr>
          <p:nvPr/>
        </p:nvSpPr>
        <p:spPr bwMode="auto">
          <a:xfrm>
            <a:off x="4931021" y="3352800"/>
            <a:ext cx="149469" cy="196850"/>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46"/>
                </a:moveTo>
                <a:lnTo>
                  <a:pt x="93" y="124"/>
                </a:lnTo>
                <a:lnTo>
                  <a:pt x="0" y="0"/>
                </a:lnTo>
                <a:lnTo>
                  <a:pt x="44"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6" name="Freeform 269"/>
          <p:cNvSpPr>
            <a:spLocks/>
          </p:cNvSpPr>
          <p:nvPr/>
        </p:nvSpPr>
        <p:spPr bwMode="auto">
          <a:xfrm>
            <a:off x="5002824" y="3425827"/>
            <a:ext cx="155331" cy="188913"/>
          </a:xfrm>
          <a:custGeom>
            <a:avLst/>
            <a:gdLst>
              <a:gd name="T0" fmla="*/ 2147483647 w 98"/>
              <a:gd name="T1" fmla="*/ 2147483647 h 119"/>
              <a:gd name="T2" fmla="*/ 0 w 98"/>
              <a:gd name="T3" fmla="*/ 0 h 119"/>
              <a:gd name="T4" fmla="*/ 2147483647 w 98"/>
              <a:gd name="T5" fmla="*/ 2147483647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98" y="119"/>
                </a:moveTo>
                <a:lnTo>
                  <a:pt x="0" y="0"/>
                </a:lnTo>
                <a:lnTo>
                  <a:pt x="49" y="78"/>
                </a:lnTo>
                <a:lnTo>
                  <a:pt x="98"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7" name="Line 270"/>
          <p:cNvSpPr>
            <a:spLocks noChangeShapeType="1"/>
          </p:cNvSpPr>
          <p:nvPr/>
        </p:nvSpPr>
        <p:spPr bwMode="auto">
          <a:xfrm flipH="1" flipV="1">
            <a:off x="5679832" y="4052891"/>
            <a:ext cx="149469" cy="14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8" name="Line 271"/>
          <p:cNvSpPr>
            <a:spLocks noChangeShapeType="1"/>
          </p:cNvSpPr>
          <p:nvPr/>
        </p:nvSpPr>
        <p:spPr bwMode="auto">
          <a:xfrm flipV="1">
            <a:off x="5602167" y="4052888"/>
            <a:ext cx="7766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9" name="Line 272"/>
          <p:cNvSpPr>
            <a:spLocks noChangeShapeType="1"/>
          </p:cNvSpPr>
          <p:nvPr/>
        </p:nvSpPr>
        <p:spPr bwMode="auto">
          <a:xfrm flipV="1">
            <a:off x="5977306" y="4052888"/>
            <a:ext cx="7766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0" name="Line 273"/>
          <p:cNvSpPr>
            <a:spLocks noChangeShapeType="1"/>
          </p:cNvSpPr>
          <p:nvPr/>
        </p:nvSpPr>
        <p:spPr bwMode="auto">
          <a:xfrm flipH="1" flipV="1">
            <a:off x="5002824" y="3425827"/>
            <a:ext cx="155331" cy="1889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1" name="Line 274"/>
          <p:cNvSpPr>
            <a:spLocks noChangeShapeType="1"/>
          </p:cNvSpPr>
          <p:nvPr/>
        </p:nvSpPr>
        <p:spPr bwMode="auto">
          <a:xfrm>
            <a:off x="4931021" y="3352803"/>
            <a:ext cx="71803"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2" name="Freeform 275"/>
          <p:cNvSpPr>
            <a:spLocks/>
          </p:cNvSpPr>
          <p:nvPr/>
        </p:nvSpPr>
        <p:spPr bwMode="auto">
          <a:xfrm>
            <a:off x="5080491" y="3549650"/>
            <a:ext cx="149469" cy="166688"/>
          </a:xfrm>
          <a:custGeom>
            <a:avLst/>
            <a:gdLst>
              <a:gd name="T0" fmla="*/ 2147483647 w 94"/>
              <a:gd name="T1" fmla="*/ 2147483647 h 105"/>
              <a:gd name="T2" fmla="*/ 2147483647 w 94"/>
              <a:gd name="T3" fmla="*/ 2147483647 h 105"/>
              <a:gd name="T4" fmla="*/ 0 w 94"/>
              <a:gd name="T5" fmla="*/ 0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49" y="41"/>
                </a:moveTo>
                <a:lnTo>
                  <a:pt x="94" y="10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3" name="Freeform 276"/>
          <p:cNvSpPr>
            <a:spLocks/>
          </p:cNvSpPr>
          <p:nvPr/>
        </p:nvSpPr>
        <p:spPr bwMode="auto">
          <a:xfrm>
            <a:off x="5158155" y="3614738"/>
            <a:ext cx="149469" cy="146050"/>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64"/>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4" name="Freeform 277"/>
          <p:cNvSpPr>
            <a:spLocks/>
          </p:cNvSpPr>
          <p:nvPr/>
        </p:nvSpPr>
        <p:spPr bwMode="auto">
          <a:xfrm>
            <a:off x="3352801" y="3805239"/>
            <a:ext cx="155331" cy="180975"/>
          </a:xfrm>
          <a:custGeom>
            <a:avLst/>
            <a:gdLst>
              <a:gd name="T0" fmla="*/ 2147483647 w 98"/>
              <a:gd name="T1" fmla="*/ 2147483647 h 114"/>
              <a:gd name="T2" fmla="*/ 2147483647 w 98"/>
              <a:gd name="T3" fmla="*/ 0 h 114"/>
              <a:gd name="T4" fmla="*/ 0 w 98"/>
              <a:gd name="T5" fmla="*/ 2147483647 h 114"/>
              <a:gd name="T6" fmla="*/ 2147483647 w 98"/>
              <a:gd name="T7" fmla="*/ 2147483647 h 114"/>
              <a:gd name="T8" fmla="*/ 0 60000 65536"/>
              <a:gd name="T9" fmla="*/ 0 60000 65536"/>
              <a:gd name="T10" fmla="*/ 0 60000 65536"/>
              <a:gd name="T11" fmla="*/ 0 60000 65536"/>
              <a:gd name="T12" fmla="*/ 0 w 98"/>
              <a:gd name="T13" fmla="*/ 0 h 114"/>
              <a:gd name="T14" fmla="*/ 98 w 98"/>
              <a:gd name="T15" fmla="*/ 114 h 114"/>
            </a:gdLst>
            <a:ahLst/>
            <a:cxnLst>
              <a:cxn ang="T8">
                <a:pos x="T0" y="T1"/>
              </a:cxn>
              <a:cxn ang="T9">
                <a:pos x="T2" y="T3"/>
              </a:cxn>
              <a:cxn ang="T10">
                <a:pos x="T4" y="T5"/>
              </a:cxn>
              <a:cxn ang="T11">
                <a:pos x="T6" y="T7"/>
              </a:cxn>
            </a:cxnLst>
            <a:rect l="T12" t="T13" r="T14" b="T15"/>
            <a:pathLst>
              <a:path w="98" h="114">
                <a:moveTo>
                  <a:pt x="49" y="55"/>
                </a:moveTo>
                <a:lnTo>
                  <a:pt x="98" y="0"/>
                </a:lnTo>
                <a:lnTo>
                  <a:pt x="0" y="114"/>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5" name="Freeform 278"/>
          <p:cNvSpPr>
            <a:spLocks/>
          </p:cNvSpPr>
          <p:nvPr/>
        </p:nvSpPr>
        <p:spPr bwMode="auto">
          <a:xfrm>
            <a:off x="3430468" y="3622678"/>
            <a:ext cx="148003" cy="269875"/>
          </a:xfrm>
          <a:custGeom>
            <a:avLst/>
            <a:gdLst>
              <a:gd name="T0" fmla="*/ 2147483647 w 93"/>
              <a:gd name="T1" fmla="*/ 0 h 170"/>
              <a:gd name="T2" fmla="*/ 0 w 93"/>
              <a:gd name="T3" fmla="*/ 2147483647 h 170"/>
              <a:gd name="T4" fmla="*/ 2147483647 w 93"/>
              <a:gd name="T5" fmla="*/ 2147483647 h 170"/>
              <a:gd name="T6" fmla="*/ 2147483647 w 93"/>
              <a:gd name="T7" fmla="*/ 0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93" y="0"/>
                </a:moveTo>
                <a:lnTo>
                  <a:pt x="0" y="170"/>
                </a:lnTo>
                <a:lnTo>
                  <a:pt x="49" y="11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6" name="Line 279"/>
          <p:cNvSpPr>
            <a:spLocks noChangeShapeType="1"/>
          </p:cNvSpPr>
          <p:nvPr/>
        </p:nvSpPr>
        <p:spPr bwMode="auto">
          <a:xfrm flipH="1" flipV="1">
            <a:off x="4110406" y="2387603"/>
            <a:ext cx="131885" cy="1746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 name="Line 280"/>
          <p:cNvSpPr>
            <a:spLocks noChangeShapeType="1"/>
          </p:cNvSpPr>
          <p:nvPr/>
        </p:nvSpPr>
        <p:spPr bwMode="auto">
          <a:xfrm flipH="1" flipV="1">
            <a:off x="5158155" y="3614738"/>
            <a:ext cx="149469"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 name="Line 281"/>
          <p:cNvSpPr>
            <a:spLocks noChangeShapeType="1"/>
          </p:cNvSpPr>
          <p:nvPr/>
        </p:nvSpPr>
        <p:spPr bwMode="auto">
          <a:xfrm>
            <a:off x="5080490" y="3549650"/>
            <a:ext cx="77665" cy="650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 name="Freeform 282"/>
          <p:cNvSpPr>
            <a:spLocks/>
          </p:cNvSpPr>
          <p:nvPr/>
        </p:nvSpPr>
        <p:spPr bwMode="auto">
          <a:xfrm>
            <a:off x="3883271" y="2543175"/>
            <a:ext cx="150935" cy="247650"/>
          </a:xfrm>
          <a:custGeom>
            <a:avLst/>
            <a:gdLst>
              <a:gd name="T0" fmla="*/ 2147483647 w 94"/>
              <a:gd name="T1" fmla="*/ 2147483647 h 156"/>
              <a:gd name="T2" fmla="*/ 2147483647 w 94"/>
              <a:gd name="T3" fmla="*/ 0 h 156"/>
              <a:gd name="T4" fmla="*/ 0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55"/>
                </a:moveTo>
                <a:lnTo>
                  <a:pt x="94" y="0"/>
                </a:lnTo>
                <a:lnTo>
                  <a:pt x="0" y="156"/>
                </a:lnTo>
                <a:lnTo>
                  <a:pt x="45"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0" name="Freeform 283"/>
          <p:cNvSpPr>
            <a:spLocks/>
          </p:cNvSpPr>
          <p:nvPr/>
        </p:nvSpPr>
        <p:spPr bwMode="auto">
          <a:xfrm>
            <a:off x="3956539" y="2389188"/>
            <a:ext cx="146538" cy="241300"/>
          </a:xfrm>
          <a:custGeom>
            <a:avLst/>
            <a:gdLst>
              <a:gd name="T0" fmla="*/ 2147483647 w 93"/>
              <a:gd name="T1" fmla="*/ 0 h 152"/>
              <a:gd name="T2" fmla="*/ 0 w 93"/>
              <a:gd name="T3" fmla="*/ 2147483647 h 152"/>
              <a:gd name="T4" fmla="*/ 2147483647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0"/>
                </a:moveTo>
                <a:lnTo>
                  <a:pt x="0" y="152"/>
                </a:lnTo>
                <a:lnTo>
                  <a:pt x="49" y="97"/>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1" name="Line 284"/>
          <p:cNvSpPr>
            <a:spLocks noChangeShapeType="1"/>
          </p:cNvSpPr>
          <p:nvPr/>
        </p:nvSpPr>
        <p:spPr bwMode="auto">
          <a:xfrm flipV="1">
            <a:off x="3352800" y="3892552"/>
            <a:ext cx="77666" cy="936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2" name="Line 285"/>
          <p:cNvSpPr>
            <a:spLocks noChangeShapeType="1"/>
          </p:cNvSpPr>
          <p:nvPr/>
        </p:nvSpPr>
        <p:spPr bwMode="auto">
          <a:xfrm flipH="1">
            <a:off x="3430468" y="3622678"/>
            <a:ext cx="148003" cy="269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3" name="Line 286"/>
          <p:cNvSpPr>
            <a:spLocks noChangeShapeType="1"/>
          </p:cNvSpPr>
          <p:nvPr/>
        </p:nvSpPr>
        <p:spPr bwMode="auto">
          <a:xfrm flipV="1">
            <a:off x="3883271" y="2630491"/>
            <a:ext cx="73269" cy="160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4" name="Line 287"/>
          <p:cNvSpPr>
            <a:spLocks noChangeShapeType="1"/>
          </p:cNvSpPr>
          <p:nvPr/>
        </p:nvSpPr>
        <p:spPr bwMode="auto">
          <a:xfrm flipH="1">
            <a:off x="3956539" y="2389188"/>
            <a:ext cx="146538" cy="2413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5" name="Freeform 288"/>
          <p:cNvSpPr>
            <a:spLocks/>
          </p:cNvSpPr>
          <p:nvPr/>
        </p:nvSpPr>
        <p:spPr bwMode="auto">
          <a:xfrm>
            <a:off x="3578471" y="3375025"/>
            <a:ext cx="150935" cy="247650"/>
          </a:xfrm>
          <a:custGeom>
            <a:avLst/>
            <a:gdLst>
              <a:gd name="T0" fmla="*/ 0 w 94"/>
              <a:gd name="T1" fmla="*/ 2147483647 h 156"/>
              <a:gd name="T2" fmla="*/ 2147483647 w 94"/>
              <a:gd name="T3" fmla="*/ 0 h 156"/>
              <a:gd name="T4" fmla="*/ 2147483647 w 94"/>
              <a:gd name="T5" fmla="*/ 2147483647 h 156"/>
              <a:gd name="T6" fmla="*/ 0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0" y="156"/>
                </a:moveTo>
                <a:lnTo>
                  <a:pt x="94" y="0"/>
                </a:lnTo>
                <a:lnTo>
                  <a:pt x="49" y="50"/>
                </a:lnTo>
                <a:lnTo>
                  <a:pt x="0"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6" name="Freeform 289"/>
          <p:cNvSpPr>
            <a:spLocks/>
          </p:cNvSpPr>
          <p:nvPr/>
        </p:nvSpPr>
        <p:spPr bwMode="auto">
          <a:xfrm>
            <a:off x="3656137" y="3082928"/>
            <a:ext cx="149469" cy="371475"/>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234"/>
                </a:lnTo>
                <a:lnTo>
                  <a:pt x="45" y="18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7" name="Line 290"/>
          <p:cNvSpPr>
            <a:spLocks noChangeShapeType="1"/>
          </p:cNvSpPr>
          <p:nvPr/>
        </p:nvSpPr>
        <p:spPr bwMode="auto">
          <a:xfrm flipH="1">
            <a:off x="3862756" y="2790825"/>
            <a:ext cx="20515" cy="444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8" name="Freeform 291"/>
          <p:cNvSpPr>
            <a:spLocks/>
          </p:cNvSpPr>
          <p:nvPr/>
        </p:nvSpPr>
        <p:spPr bwMode="auto">
          <a:xfrm>
            <a:off x="5229959" y="3716338"/>
            <a:ext cx="145073" cy="88900"/>
          </a:xfrm>
          <a:custGeom>
            <a:avLst/>
            <a:gdLst>
              <a:gd name="T0" fmla="*/ 2147483647 w 93"/>
              <a:gd name="T1" fmla="*/ 2147483647 h 56"/>
              <a:gd name="T2" fmla="*/ 2147483647 w 93"/>
              <a:gd name="T3" fmla="*/ 2147483647 h 56"/>
              <a:gd name="T4" fmla="*/ 0 w 93"/>
              <a:gd name="T5" fmla="*/ 0 h 56"/>
              <a:gd name="T6" fmla="*/ 2147483647 w 93"/>
              <a:gd name="T7" fmla="*/ 2147483647 h 56"/>
              <a:gd name="T8" fmla="*/ 0 60000 65536"/>
              <a:gd name="T9" fmla="*/ 0 60000 65536"/>
              <a:gd name="T10" fmla="*/ 0 60000 65536"/>
              <a:gd name="T11" fmla="*/ 0 60000 65536"/>
              <a:gd name="T12" fmla="*/ 0 w 93"/>
              <a:gd name="T13" fmla="*/ 0 h 56"/>
              <a:gd name="T14" fmla="*/ 93 w 93"/>
              <a:gd name="T15" fmla="*/ 56 h 56"/>
            </a:gdLst>
            <a:ahLst/>
            <a:cxnLst>
              <a:cxn ang="T8">
                <a:pos x="T0" y="T1"/>
              </a:cxn>
              <a:cxn ang="T9">
                <a:pos x="T2" y="T3"/>
              </a:cxn>
              <a:cxn ang="T10">
                <a:pos x="T4" y="T5"/>
              </a:cxn>
              <a:cxn ang="T11">
                <a:pos x="T6" y="T7"/>
              </a:cxn>
            </a:cxnLst>
            <a:rect l="T12" t="T13" r="T14" b="T15"/>
            <a:pathLst>
              <a:path w="93" h="56">
                <a:moveTo>
                  <a:pt x="49" y="28"/>
                </a:moveTo>
                <a:lnTo>
                  <a:pt x="93" y="5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9" name="Freeform 292"/>
          <p:cNvSpPr>
            <a:spLocks/>
          </p:cNvSpPr>
          <p:nvPr/>
        </p:nvSpPr>
        <p:spPr bwMode="auto">
          <a:xfrm>
            <a:off x="5307623" y="3760791"/>
            <a:ext cx="145074" cy="306387"/>
          </a:xfrm>
          <a:custGeom>
            <a:avLst/>
            <a:gdLst>
              <a:gd name="T0" fmla="*/ 2147483647 w 93"/>
              <a:gd name="T1" fmla="*/ 2147483647 h 193"/>
              <a:gd name="T2" fmla="*/ 0 w 93"/>
              <a:gd name="T3" fmla="*/ 0 h 193"/>
              <a:gd name="T4" fmla="*/ 2147483647 w 93"/>
              <a:gd name="T5" fmla="*/ 2147483647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193"/>
                </a:moveTo>
                <a:lnTo>
                  <a:pt x="0" y="0"/>
                </a:lnTo>
                <a:lnTo>
                  <a:pt x="44" y="28"/>
                </a:lnTo>
                <a:lnTo>
                  <a:pt x="93" y="1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0" name="Freeform 293"/>
          <p:cNvSpPr>
            <a:spLocks/>
          </p:cNvSpPr>
          <p:nvPr/>
        </p:nvSpPr>
        <p:spPr bwMode="auto">
          <a:xfrm>
            <a:off x="5751636" y="4067175"/>
            <a:ext cx="155331" cy="58738"/>
          </a:xfrm>
          <a:custGeom>
            <a:avLst/>
            <a:gdLst>
              <a:gd name="T0" fmla="*/ 2147483647 w 98"/>
              <a:gd name="T1" fmla="*/ 0 h 37"/>
              <a:gd name="T2" fmla="*/ 2147483647 w 98"/>
              <a:gd name="T3" fmla="*/ 2147483647 h 37"/>
              <a:gd name="T4" fmla="*/ 0 w 98"/>
              <a:gd name="T5" fmla="*/ 2147483647 h 37"/>
              <a:gd name="T6" fmla="*/ 2147483647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1" name="Freeform 294"/>
          <p:cNvSpPr>
            <a:spLocks/>
          </p:cNvSpPr>
          <p:nvPr/>
        </p:nvSpPr>
        <p:spPr bwMode="auto">
          <a:xfrm>
            <a:off x="5829300" y="4067175"/>
            <a:ext cx="148004" cy="58738"/>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2" name="Freeform 295"/>
          <p:cNvSpPr>
            <a:spLocks/>
          </p:cNvSpPr>
          <p:nvPr/>
        </p:nvSpPr>
        <p:spPr bwMode="auto">
          <a:xfrm>
            <a:off x="5452698" y="4067175"/>
            <a:ext cx="149469" cy="587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3" name="Line 296"/>
          <p:cNvSpPr>
            <a:spLocks noChangeShapeType="1"/>
          </p:cNvSpPr>
          <p:nvPr/>
        </p:nvSpPr>
        <p:spPr bwMode="auto">
          <a:xfrm>
            <a:off x="5452698" y="4067175"/>
            <a:ext cx="149469"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4" name="Freeform 297"/>
          <p:cNvSpPr>
            <a:spLocks/>
          </p:cNvSpPr>
          <p:nvPr/>
        </p:nvSpPr>
        <p:spPr bwMode="auto">
          <a:xfrm>
            <a:off x="5375032" y="3805239"/>
            <a:ext cx="159727" cy="320675"/>
          </a:xfrm>
          <a:custGeom>
            <a:avLst/>
            <a:gdLst>
              <a:gd name="T0" fmla="*/ 2147483647 w 99"/>
              <a:gd name="T1" fmla="*/ 2147483647 h 202"/>
              <a:gd name="T2" fmla="*/ 2147483647 w 99"/>
              <a:gd name="T3" fmla="*/ 2147483647 h 202"/>
              <a:gd name="T4" fmla="*/ 0 w 99"/>
              <a:gd name="T5" fmla="*/ 0 h 202"/>
              <a:gd name="T6" fmla="*/ 2147483647 w 99"/>
              <a:gd name="T7" fmla="*/ 2147483647 h 202"/>
              <a:gd name="T8" fmla="*/ 0 60000 65536"/>
              <a:gd name="T9" fmla="*/ 0 60000 65536"/>
              <a:gd name="T10" fmla="*/ 0 60000 65536"/>
              <a:gd name="T11" fmla="*/ 0 60000 65536"/>
              <a:gd name="T12" fmla="*/ 0 w 99"/>
              <a:gd name="T13" fmla="*/ 0 h 202"/>
              <a:gd name="T14" fmla="*/ 99 w 99"/>
              <a:gd name="T15" fmla="*/ 202 h 202"/>
            </a:gdLst>
            <a:ahLst/>
            <a:cxnLst>
              <a:cxn ang="T8">
                <a:pos x="T0" y="T1"/>
              </a:cxn>
              <a:cxn ang="T9">
                <a:pos x="T2" y="T3"/>
              </a:cxn>
              <a:cxn ang="T10">
                <a:pos x="T4" y="T5"/>
              </a:cxn>
              <a:cxn ang="T11">
                <a:pos x="T6" y="T7"/>
              </a:cxn>
            </a:cxnLst>
            <a:rect l="T12" t="T13" r="T14" b="T15"/>
            <a:pathLst>
              <a:path w="99" h="202">
                <a:moveTo>
                  <a:pt x="49" y="165"/>
                </a:moveTo>
                <a:lnTo>
                  <a:pt x="99" y="202"/>
                </a:lnTo>
                <a:lnTo>
                  <a:pt x="0" y="0"/>
                </a:lnTo>
                <a:lnTo>
                  <a:pt x="4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5" name="Line 298"/>
          <p:cNvSpPr>
            <a:spLocks noChangeShapeType="1"/>
          </p:cNvSpPr>
          <p:nvPr/>
        </p:nvSpPr>
        <p:spPr bwMode="auto">
          <a:xfrm>
            <a:off x="5452698" y="4067175"/>
            <a:ext cx="2931"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 name="Line 299"/>
          <p:cNvSpPr>
            <a:spLocks noChangeShapeType="1"/>
          </p:cNvSpPr>
          <p:nvPr/>
        </p:nvSpPr>
        <p:spPr bwMode="auto">
          <a:xfrm flipV="1">
            <a:off x="3578469" y="3454403"/>
            <a:ext cx="77666" cy="1682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 name="Line 300"/>
          <p:cNvSpPr>
            <a:spLocks noChangeShapeType="1"/>
          </p:cNvSpPr>
          <p:nvPr/>
        </p:nvSpPr>
        <p:spPr bwMode="auto">
          <a:xfrm flipH="1">
            <a:off x="3656137" y="3082928"/>
            <a:ext cx="149469" cy="3714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 name="Line 301"/>
          <p:cNvSpPr>
            <a:spLocks noChangeShapeType="1"/>
          </p:cNvSpPr>
          <p:nvPr/>
        </p:nvSpPr>
        <p:spPr bwMode="auto">
          <a:xfrm flipH="1" flipV="1">
            <a:off x="5307623" y="3760791"/>
            <a:ext cx="145074" cy="3063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9" name="Line 302"/>
          <p:cNvSpPr>
            <a:spLocks noChangeShapeType="1"/>
          </p:cNvSpPr>
          <p:nvPr/>
        </p:nvSpPr>
        <p:spPr bwMode="auto">
          <a:xfrm>
            <a:off x="5234355" y="3716338"/>
            <a:ext cx="73269" cy="444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 name="Line 303"/>
          <p:cNvSpPr>
            <a:spLocks noChangeShapeType="1"/>
          </p:cNvSpPr>
          <p:nvPr/>
        </p:nvSpPr>
        <p:spPr bwMode="auto">
          <a:xfrm flipH="1" flipV="1">
            <a:off x="5829300" y="4067175"/>
            <a:ext cx="148004"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1" name="Line 304"/>
          <p:cNvSpPr>
            <a:spLocks noChangeShapeType="1"/>
          </p:cNvSpPr>
          <p:nvPr/>
        </p:nvSpPr>
        <p:spPr bwMode="auto">
          <a:xfrm flipH="1">
            <a:off x="5751635" y="4067175"/>
            <a:ext cx="77665" cy="444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 name="Line 305"/>
          <p:cNvSpPr>
            <a:spLocks noChangeShapeType="1"/>
          </p:cNvSpPr>
          <p:nvPr/>
        </p:nvSpPr>
        <p:spPr bwMode="auto">
          <a:xfrm>
            <a:off x="5452698" y="4067175"/>
            <a:ext cx="2931"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3" name="Line 306"/>
          <p:cNvSpPr>
            <a:spLocks noChangeShapeType="1"/>
          </p:cNvSpPr>
          <p:nvPr/>
        </p:nvSpPr>
        <p:spPr bwMode="auto">
          <a:xfrm>
            <a:off x="5385289" y="3811590"/>
            <a:ext cx="67408" cy="2555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4" name="Freeform 307"/>
          <p:cNvSpPr>
            <a:spLocks/>
          </p:cNvSpPr>
          <p:nvPr/>
        </p:nvSpPr>
        <p:spPr bwMode="auto">
          <a:xfrm>
            <a:off x="4626221" y="3009903"/>
            <a:ext cx="155331" cy="174625"/>
          </a:xfrm>
          <a:custGeom>
            <a:avLst/>
            <a:gdLst>
              <a:gd name="T0" fmla="*/ 2147483647 w 98"/>
              <a:gd name="T1" fmla="*/ 2147483647 h 110"/>
              <a:gd name="T2" fmla="*/ 0 w 98"/>
              <a:gd name="T3" fmla="*/ 0 h 110"/>
              <a:gd name="T4" fmla="*/ 2147483647 w 98"/>
              <a:gd name="T5" fmla="*/ 2147483647 h 110"/>
              <a:gd name="T6" fmla="*/ 2147483647 w 98"/>
              <a:gd name="T7" fmla="*/ 2147483647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98" y="110"/>
                </a:moveTo>
                <a:lnTo>
                  <a:pt x="0" y="0"/>
                </a:lnTo>
                <a:lnTo>
                  <a:pt x="49" y="92"/>
                </a:lnTo>
                <a:lnTo>
                  <a:pt x="98"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5" name="Freeform 308"/>
          <p:cNvSpPr>
            <a:spLocks/>
          </p:cNvSpPr>
          <p:nvPr/>
        </p:nvSpPr>
        <p:spPr bwMode="auto">
          <a:xfrm>
            <a:off x="4703886" y="3155950"/>
            <a:ext cx="149469" cy="152400"/>
          </a:xfrm>
          <a:custGeom>
            <a:avLst/>
            <a:gdLst>
              <a:gd name="T0" fmla="*/ 2147483647 w 94"/>
              <a:gd name="T1" fmla="*/ 2147483647 h 96"/>
              <a:gd name="T2" fmla="*/ 2147483647 w 94"/>
              <a:gd name="T3" fmla="*/ 2147483647 h 96"/>
              <a:gd name="T4" fmla="*/ 0 w 94"/>
              <a:gd name="T5" fmla="*/ 0 h 96"/>
              <a:gd name="T6" fmla="*/ 2147483647 w 94"/>
              <a:gd name="T7" fmla="*/ 2147483647 h 96"/>
              <a:gd name="T8" fmla="*/ 0 60000 65536"/>
              <a:gd name="T9" fmla="*/ 0 60000 65536"/>
              <a:gd name="T10" fmla="*/ 0 60000 65536"/>
              <a:gd name="T11" fmla="*/ 0 60000 65536"/>
              <a:gd name="T12" fmla="*/ 0 w 94"/>
              <a:gd name="T13" fmla="*/ 0 h 96"/>
              <a:gd name="T14" fmla="*/ 94 w 94"/>
              <a:gd name="T15" fmla="*/ 96 h 96"/>
            </a:gdLst>
            <a:ahLst/>
            <a:cxnLst>
              <a:cxn ang="T8">
                <a:pos x="T0" y="T1"/>
              </a:cxn>
              <a:cxn ang="T9">
                <a:pos x="T2" y="T3"/>
              </a:cxn>
              <a:cxn ang="T10">
                <a:pos x="T4" y="T5"/>
              </a:cxn>
              <a:cxn ang="T11">
                <a:pos x="T6" y="T7"/>
              </a:cxn>
            </a:cxnLst>
            <a:rect l="T12" t="T13" r="T14" b="T15"/>
            <a:pathLst>
              <a:path w="94" h="96">
                <a:moveTo>
                  <a:pt x="49" y="18"/>
                </a:moveTo>
                <a:lnTo>
                  <a:pt x="94" y="96"/>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6" name="Freeform 309"/>
          <p:cNvSpPr>
            <a:spLocks/>
          </p:cNvSpPr>
          <p:nvPr/>
        </p:nvSpPr>
        <p:spPr bwMode="auto">
          <a:xfrm>
            <a:off x="4781552" y="3184528"/>
            <a:ext cx="149469" cy="168275"/>
          </a:xfrm>
          <a:custGeom>
            <a:avLst/>
            <a:gdLst>
              <a:gd name="T0" fmla="*/ 2147483647 w 94"/>
              <a:gd name="T1" fmla="*/ 2147483647 h 106"/>
              <a:gd name="T2" fmla="*/ 0 w 94"/>
              <a:gd name="T3" fmla="*/ 0 h 106"/>
              <a:gd name="T4" fmla="*/ 2147483647 w 94"/>
              <a:gd name="T5" fmla="*/ 2147483647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106"/>
                </a:moveTo>
                <a:lnTo>
                  <a:pt x="0" y="0"/>
                </a:lnTo>
                <a:lnTo>
                  <a:pt x="45" y="78"/>
                </a:lnTo>
                <a:lnTo>
                  <a:pt x="94"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7" name="Freeform 310"/>
          <p:cNvSpPr>
            <a:spLocks/>
          </p:cNvSpPr>
          <p:nvPr/>
        </p:nvSpPr>
        <p:spPr bwMode="auto">
          <a:xfrm>
            <a:off x="5534759" y="4089400"/>
            <a:ext cx="145073" cy="58738"/>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8" name="Freeform 311"/>
          <p:cNvSpPr>
            <a:spLocks/>
          </p:cNvSpPr>
          <p:nvPr/>
        </p:nvSpPr>
        <p:spPr bwMode="auto">
          <a:xfrm>
            <a:off x="5602167" y="4089400"/>
            <a:ext cx="149469" cy="587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9"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9" name="Line 312"/>
          <p:cNvSpPr>
            <a:spLocks noChangeShapeType="1"/>
          </p:cNvSpPr>
          <p:nvPr/>
        </p:nvSpPr>
        <p:spPr bwMode="auto">
          <a:xfrm flipH="1" flipV="1">
            <a:off x="4781552" y="3184528"/>
            <a:ext cx="149469" cy="1682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0" name="Line 313"/>
          <p:cNvSpPr>
            <a:spLocks noChangeShapeType="1"/>
          </p:cNvSpPr>
          <p:nvPr/>
        </p:nvSpPr>
        <p:spPr bwMode="auto">
          <a:xfrm flipH="1" flipV="1">
            <a:off x="5602167" y="4089402"/>
            <a:ext cx="149469"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1" name="Line 314"/>
          <p:cNvSpPr>
            <a:spLocks noChangeShapeType="1"/>
          </p:cNvSpPr>
          <p:nvPr/>
        </p:nvSpPr>
        <p:spPr bwMode="auto">
          <a:xfrm flipV="1">
            <a:off x="5534758" y="4089401"/>
            <a:ext cx="67408"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2" name="Line 315"/>
          <p:cNvSpPr>
            <a:spLocks noChangeShapeType="1"/>
          </p:cNvSpPr>
          <p:nvPr/>
        </p:nvSpPr>
        <p:spPr bwMode="auto">
          <a:xfrm flipV="1">
            <a:off x="5906966" y="4089401"/>
            <a:ext cx="70338"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3" name="Freeform 316"/>
          <p:cNvSpPr>
            <a:spLocks/>
          </p:cNvSpPr>
          <p:nvPr/>
        </p:nvSpPr>
        <p:spPr bwMode="auto">
          <a:xfrm>
            <a:off x="3805604" y="2790825"/>
            <a:ext cx="150934" cy="292100"/>
          </a:xfrm>
          <a:custGeom>
            <a:avLst/>
            <a:gdLst>
              <a:gd name="T0" fmla="*/ 0 w 94"/>
              <a:gd name="T1" fmla="*/ 2147483647 h 184"/>
              <a:gd name="T2" fmla="*/ 2147483647 w 94"/>
              <a:gd name="T3" fmla="*/ 2147483647 h 184"/>
              <a:gd name="T4" fmla="*/ 2147483647 w 94"/>
              <a:gd name="T5" fmla="*/ 0 h 184"/>
              <a:gd name="T6" fmla="*/ 0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0" y="184"/>
                </a:moveTo>
                <a:lnTo>
                  <a:pt x="94" y="51"/>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4" name="Freeform 317"/>
          <p:cNvSpPr>
            <a:spLocks/>
          </p:cNvSpPr>
          <p:nvPr/>
        </p:nvSpPr>
        <p:spPr bwMode="auto">
          <a:xfrm>
            <a:off x="3883271" y="2543178"/>
            <a:ext cx="150935" cy="328613"/>
          </a:xfrm>
          <a:custGeom>
            <a:avLst/>
            <a:gdLst>
              <a:gd name="T0" fmla="*/ 2147483647 w 94"/>
              <a:gd name="T1" fmla="*/ 2147483647 h 207"/>
              <a:gd name="T2" fmla="*/ 0 w 94"/>
              <a:gd name="T3" fmla="*/ 2147483647 h 207"/>
              <a:gd name="T4" fmla="*/ 2147483647 w 94"/>
              <a:gd name="T5" fmla="*/ 0 h 207"/>
              <a:gd name="T6" fmla="*/ 2147483647 w 94"/>
              <a:gd name="T7" fmla="*/ 2147483647 h 207"/>
              <a:gd name="T8" fmla="*/ 0 60000 65536"/>
              <a:gd name="T9" fmla="*/ 0 60000 65536"/>
              <a:gd name="T10" fmla="*/ 0 60000 65536"/>
              <a:gd name="T11" fmla="*/ 0 60000 65536"/>
              <a:gd name="T12" fmla="*/ 0 w 94"/>
              <a:gd name="T13" fmla="*/ 0 h 207"/>
              <a:gd name="T14" fmla="*/ 94 w 94"/>
              <a:gd name="T15" fmla="*/ 207 h 207"/>
            </a:gdLst>
            <a:ahLst/>
            <a:cxnLst>
              <a:cxn ang="T8">
                <a:pos x="T0" y="T1"/>
              </a:cxn>
              <a:cxn ang="T9">
                <a:pos x="T2" y="T3"/>
              </a:cxn>
              <a:cxn ang="T10">
                <a:pos x="T4" y="T5"/>
              </a:cxn>
              <a:cxn ang="T11">
                <a:pos x="T6" y="T7"/>
              </a:cxn>
            </a:cxnLst>
            <a:rect l="T12" t="T13" r="T14" b="T15"/>
            <a:pathLst>
              <a:path w="94" h="207">
                <a:moveTo>
                  <a:pt x="45" y="207"/>
                </a:moveTo>
                <a:lnTo>
                  <a:pt x="0" y="156"/>
                </a:lnTo>
                <a:lnTo>
                  <a:pt x="94" y="0"/>
                </a:lnTo>
                <a:lnTo>
                  <a:pt x="45"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5" name="Line 318"/>
          <p:cNvSpPr>
            <a:spLocks noChangeShapeType="1"/>
          </p:cNvSpPr>
          <p:nvPr/>
        </p:nvSpPr>
        <p:spPr bwMode="auto">
          <a:xfrm flipV="1">
            <a:off x="3805606" y="2790825"/>
            <a:ext cx="77665" cy="2921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6" name="Line 319"/>
          <p:cNvSpPr>
            <a:spLocks noChangeShapeType="1"/>
          </p:cNvSpPr>
          <p:nvPr/>
        </p:nvSpPr>
        <p:spPr bwMode="auto">
          <a:xfrm flipH="1">
            <a:off x="3883271" y="2543175"/>
            <a:ext cx="150935" cy="247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7" name="Freeform 320"/>
          <p:cNvSpPr>
            <a:spLocks/>
          </p:cNvSpPr>
          <p:nvPr/>
        </p:nvSpPr>
        <p:spPr bwMode="auto">
          <a:xfrm>
            <a:off x="3280998" y="3986216"/>
            <a:ext cx="149469" cy="161925"/>
          </a:xfrm>
          <a:custGeom>
            <a:avLst/>
            <a:gdLst>
              <a:gd name="T0" fmla="*/ 2147483647 w 94"/>
              <a:gd name="T1" fmla="*/ 0 h 102"/>
              <a:gd name="T2" fmla="*/ 2147483647 w 94"/>
              <a:gd name="T3" fmla="*/ 2147483647 h 102"/>
              <a:gd name="T4" fmla="*/ 0 w 94"/>
              <a:gd name="T5" fmla="*/ 2147483647 h 102"/>
              <a:gd name="T6" fmla="*/ 2147483647 w 94"/>
              <a:gd name="T7" fmla="*/ 0 h 102"/>
              <a:gd name="T8" fmla="*/ 0 60000 65536"/>
              <a:gd name="T9" fmla="*/ 0 60000 65536"/>
              <a:gd name="T10" fmla="*/ 0 60000 65536"/>
              <a:gd name="T11" fmla="*/ 0 60000 65536"/>
              <a:gd name="T12" fmla="*/ 0 w 94"/>
              <a:gd name="T13" fmla="*/ 0 h 102"/>
              <a:gd name="T14" fmla="*/ 94 w 94"/>
              <a:gd name="T15" fmla="*/ 102 h 102"/>
            </a:gdLst>
            <a:ahLst/>
            <a:cxnLst>
              <a:cxn ang="T8">
                <a:pos x="T0" y="T1"/>
              </a:cxn>
              <a:cxn ang="T9">
                <a:pos x="T2" y="T3"/>
              </a:cxn>
              <a:cxn ang="T10">
                <a:pos x="T4" y="T5"/>
              </a:cxn>
              <a:cxn ang="T11">
                <a:pos x="T6" y="T7"/>
              </a:cxn>
            </a:cxnLst>
            <a:rect l="T12" t="T13" r="T14" b="T15"/>
            <a:pathLst>
              <a:path w="94" h="102">
                <a:moveTo>
                  <a:pt x="45" y="0"/>
                </a:moveTo>
                <a:lnTo>
                  <a:pt x="94" y="102"/>
                </a:lnTo>
                <a:lnTo>
                  <a:pt x="0" y="8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8" name="Line 321"/>
          <p:cNvSpPr>
            <a:spLocks noChangeShapeType="1"/>
          </p:cNvSpPr>
          <p:nvPr/>
        </p:nvSpPr>
        <p:spPr bwMode="auto">
          <a:xfrm flipV="1">
            <a:off x="2779836" y="4286250"/>
            <a:ext cx="221273" cy="1158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9" name="Freeform 323"/>
          <p:cNvSpPr>
            <a:spLocks/>
          </p:cNvSpPr>
          <p:nvPr/>
        </p:nvSpPr>
        <p:spPr bwMode="auto">
          <a:xfrm>
            <a:off x="3352801" y="3805238"/>
            <a:ext cx="155331" cy="342900"/>
          </a:xfrm>
          <a:custGeom>
            <a:avLst/>
            <a:gdLst>
              <a:gd name="T0" fmla="*/ 2147483647 w 98"/>
              <a:gd name="T1" fmla="*/ 0 h 216"/>
              <a:gd name="T2" fmla="*/ 0 w 98"/>
              <a:gd name="T3" fmla="*/ 2147483647 h 216"/>
              <a:gd name="T4" fmla="*/ 2147483647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98" y="0"/>
                </a:moveTo>
                <a:lnTo>
                  <a:pt x="0" y="114"/>
                </a:lnTo>
                <a:lnTo>
                  <a:pt x="49" y="216"/>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0" name="Line 324"/>
          <p:cNvSpPr>
            <a:spLocks noChangeShapeType="1"/>
          </p:cNvSpPr>
          <p:nvPr/>
        </p:nvSpPr>
        <p:spPr bwMode="auto">
          <a:xfrm flipV="1">
            <a:off x="3001108" y="4205288"/>
            <a:ext cx="175846" cy="809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1" name="Line 325"/>
          <p:cNvSpPr>
            <a:spLocks noChangeShapeType="1"/>
          </p:cNvSpPr>
          <p:nvPr/>
        </p:nvSpPr>
        <p:spPr bwMode="auto">
          <a:xfrm flipV="1">
            <a:off x="3001108" y="4205288"/>
            <a:ext cx="175846" cy="809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2" name="Freeform 326"/>
          <p:cNvSpPr>
            <a:spLocks/>
          </p:cNvSpPr>
          <p:nvPr/>
        </p:nvSpPr>
        <p:spPr bwMode="auto">
          <a:xfrm>
            <a:off x="4853355" y="3308353"/>
            <a:ext cx="149469" cy="168275"/>
          </a:xfrm>
          <a:custGeom>
            <a:avLst/>
            <a:gdLst>
              <a:gd name="T0" fmla="*/ 2147483647 w 93"/>
              <a:gd name="T1" fmla="*/ 2147483647 h 106"/>
              <a:gd name="T2" fmla="*/ 2147483647 w 93"/>
              <a:gd name="T3" fmla="*/ 2147483647 h 106"/>
              <a:gd name="T4" fmla="*/ 0 w 93"/>
              <a:gd name="T5" fmla="*/ 0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28"/>
                </a:moveTo>
                <a:lnTo>
                  <a:pt x="93" y="10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3" name="Freeform 327"/>
          <p:cNvSpPr>
            <a:spLocks/>
          </p:cNvSpPr>
          <p:nvPr/>
        </p:nvSpPr>
        <p:spPr bwMode="auto">
          <a:xfrm>
            <a:off x="4931021" y="3352800"/>
            <a:ext cx="149469" cy="196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4" name="Freeform 328"/>
          <p:cNvSpPr>
            <a:spLocks/>
          </p:cNvSpPr>
          <p:nvPr/>
        </p:nvSpPr>
        <p:spPr bwMode="auto">
          <a:xfrm>
            <a:off x="4034206" y="2389191"/>
            <a:ext cx="148003" cy="269875"/>
          </a:xfrm>
          <a:custGeom>
            <a:avLst/>
            <a:gdLst>
              <a:gd name="T0" fmla="*/ 0 w 93"/>
              <a:gd name="T1" fmla="*/ 2147483647 h 170"/>
              <a:gd name="T2" fmla="*/ 2147483647 w 93"/>
              <a:gd name="T3" fmla="*/ 2147483647 h 170"/>
              <a:gd name="T4" fmla="*/ 2147483647 w 93"/>
              <a:gd name="T5" fmla="*/ 0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97"/>
                </a:moveTo>
                <a:lnTo>
                  <a:pt x="93" y="170"/>
                </a:lnTo>
                <a:lnTo>
                  <a:pt x="44" y="0"/>
                </a:lnTo>
                <a:lnTo>
                  <a:pt x="0"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5" name="Line 329"/>
          <p:cNvSpPr>
            <a:spLocks noChangeShapeType="1"/>
          </p:cNvSpPr>
          <p:nvPr/>
        </p:nvSpPr>
        <p:spPr bwMode="auto">
          <a:xfrm flipV="1">
            <a:off x="3280998" y="3986213"/>
            <a:ext cx="71803" cy="139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6" name="Line 330"/>
          <p:cNvSpPr>
            <a:spLocks noChangeShapeType="1"/>
          </p:cNvSpPr>
          <p:nvPr/>
        </p:nvSpPr>
        <p:spPr bwMode="auto">
          <a:xfrm flipH="1">
            <a:off x="3352801" y="3805239"/>
            <a:ext cx="155331" cy="180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7" name="Freeform 331"/>
          <p:cNvSpPr>
            <a:spLocks/>
          </p:cNvSpPr>
          <p:nvPr/>
        </p:nvSpPr>
        <p:spPr bwMode="auto">
          <a:xfrm>
            <a:off x="3508131" y="3622678"/>
            <a:ext cx="148004" cy="182563"/>
          </a:xfrm>
          <a:custGeom>
            <a:avLst/>
            <a:gdLst>
              <a:gd name="T0" fmla="*/ 2147483647 w 93"/>
              <a:gd name="T1" fmla="*/ 0 h 115"/>
              <a:gd name="T2" fmla="*/ 2147483647 w 93"/>
              <a:gd name="T3" fmla="*/ 0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0"/>
                </a:lnTo>
                <a:lnTo>
                  <a:pt x="0" y="115"/>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8" name="Freeform 332"/>
          <p:cNvSpPr>
            <a:spLocks/>
          </p:cNvSpPr>
          <p:nvPr/>
        </p:nvSpPr>
        <p:spPr bwMode="auto">
          <a:xfrm>
            <a:off x="3578471" y="3375025"/>
            <a:ext cx="150935" cy="247650"/>
          </a:xfrm>
          <a:custGeom>
            <a:avLst/>
            <a:gdLst>
              <a:gd name="T0" fmla="*/ 2147483647 w 94"/>
              <a:gd name="T1" fmla="*/ 0 h 156"/>
              <a:gd name="T2" fmla="*/ 0 w 94"/>
              <a:gd name="T3" fmla="*/ 2147483647 h 156"/>
              <a:gd name="T4" fmla="*/ 2147483647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0"/>
                </a:moveTo>
                <a:lnTo>
                  <a:pt x="0" y="156"/>
                </a:lnTo>
                <a:lnTo>
                  <a:pt x="49" y="15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9" name="Line 333"/>
          <p:cNvSpPr>
            <a:spLocks noChangeShapeType="1"/>
          </p:cNvSpPr>
          <p:nvPr/>
        </p:nvSpPr>
        <p:spPr bwMode="auto">
          <a:xfrm flipH="1" flipV="1">
            <a:off x="4931021" y="3352800"/>
            <a:ext cx="149469" cy="196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0" name="Line 334"/>
          <p:cNvSpPr>
            <a:spLocks noChangeShapeType="1"/>
          </p:cNvSpPr>
          <p:nvPr/>
        </p:nvSpPr>
        <p:spPr bwMode="auto">
          <a:xfrm>
            <a:off x="4853354" y="3308350"/>
            <a:ext cx="77666" cy="444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1" name="Line 335"/>
          <p:cNvSpPr>
            <a:spLocks noChangeShapeType="1"/>
          </p:cNvSpPr>
          <p:nvPr/>
        </p:nvSpPr>
        <p:spPr bwMode="auto">
          <a:xfrm flipH="1" flipV="1">
            <a:off x="4103079" y="2389188"/>
            <a:ext cx="21981" cy="2143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2" name="Line 336"/>
          <p:cNvSpPr>
            <a:spLocks noChangeShapeType="1"/>
          </p:cNvSpPr>
          <p:nvPr/>
        </p:nvSpPr>
        <p:spPr bwMode="auto">
          <a:xfrm flipV="1">
            <a:off x="4034204" y="2389191"/>
            <a:ext cx="68873" cy="1539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3" name="Line 337"/>
          <p:cNvSpPr>
            <a:spLocks noChangeShapeType="1"/>
          </p:cNvSpPr>
          <p:nvPr/>
        </p:nvSpPr>
        <p:spPr bwMode="auto">
          <a:xfrm flipV="1">
            <a:off x="3508131" y="3622678"/>
            <a:ext cx="70338" cy="1825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4" name="Line 338"/>
          <p:cNvSpPr>
            <a:spLocks noChangeShapeType="1"/>
          </p:cNvSpPr>
          <p:nvPr/>
        </p:nvSpPr>
        <p:spPr bwMode="auto">
          <a:xfrm flipH="1">
            <a:off x="3578471" y="3375025"/>
            <a:ext cx="150935" cy="247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5" name="Freeform 339"/>
          <p:cNvSpPr>
            <a:spLocks/>
          </p:cNvSpPr>
          <p:nvPr/>
        </p:nvSpPr>
        <p:spPr bwMode="auto">
          <a:xfrm>
            <a:off x="5002824" y="3476625"/>
            <a:ext cx="155331" cy="196850"/>
          </a:xfrm>
          <a:custGeom>
            <a:avLst/>
            <a:gdLst>
              <a:gd name="T0" fmla="*/ 2147483647 w 98"/>
              <a:gd name="T1" fmla="*/ 2147483647 h 124"/>
              <a:gd name="T2" fmla="*/ 2147483647 w 98"/>
              <a:gd name="T3" fmla="*/ 2147483647 h 124"/>
              <a:gd name="T4" fmla="*/ 0 w 98"/>
              <a:gd name="T5" fmla="*/ 0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49" y="46"/>
                </a:moveTo>
                <a:lnTo>
                  <a:pt x="98"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6" name="Freeform 340"/>
          <p:cNvSpPr>
            <a:spLocks/>
          </p:cNvSpPr>
          <p:nvPr/>
        </p:nvSpPr>
        <p:spPr bwMode="auto">
          <a:xfrm>
            <a:off x="5080491" y="3549650"/>
            <a:ext cx="149469" cy="166688"/>
          </a:xfrm>
          <a:custGeom>
            <a:avLst/>
            <a:gdLst>
              <a:gd name="T0" fmla="*/ 2147483647 w 94"/>
              <a:gd name="T1" fmla="*/ 2147483647 h 105"/>
              <a:gd name="T2" fmla="*/ 0 w 94"/>
              <a:gd name="T3" fmla="*/ 0 h 105"/>
              <a:gd name="T4" fmla="*/ 2147483647 w 94"/>
              <a:gd name="T5" fmla="*/ 2147483647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94" y="105"/>
                </a:moveTo>
                <a:lnTo>
                  <a:pt x="0" y="0"/>
                </a:lnTo>
                <a:lnTo>
                  <a:pt x="49" y="78"/>
                </a:lnTo>
                <a:lnTo>
                  <a:pt x="94" y="10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7" name="Line 341"/>
          <p:cNvSpPr>
            <a:spLocks noChangeShapeType="1"/>
          </p:cNvSpPr>
          <p:nvPr/>
        </p:nvSpPr>
        <p:spPr bwMode="auto">
          <a:xfrm flipH="1" flipV="1">
            <a:off x="5080491" y="3549650"/>
            <a:ext cx="149469" cy="1666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8" name="Line 342"/>
          <p:cNvSpPr>
            <a:spLocks noChangeShapeType="1"/>
          </p:cNvSpPr>
          <p:nvPr/>
        </p:nvSpPr>
        <p:spPr bwMode="auto">
          <a:xfrm>
            <a:off x="5002823" y="3476627"/>
            <a:ext cx="77666"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9" name="Freeform 343"/>
          <p:cNvSpPr>
            <a:spLocks/>
          </p:cNvSpPr>
          <p:nvPr/>
        </p:nvSpPr>
        <p:spPr bwMode="auto">
          <a:xfrm>
            <a:off x="5679832" y="4111625"/>
            <a:ext cx="149469" cy="50800"/>
          </a:xfrm>
          <a:custGeom>
            <a:avLst/>
            <a:gdLst>
              <a:gd name="T0" fmla="*/ 2147483647 w 94"/>
              <a:gd name="T1" fmla="*/ 0 h 32"/>
              <a:gd name="T2" fmla="*/ 2147483647 w 94"/>
              <a:gd name="T3" fmla="*/ 2147483647 h 32"/>
              <a:gd name="T4" fmla="*/ 0 w 94"/>
              <a:gd name="T5" fmla="*/ 2147483647 h 32"/>
              <a:gd name="T6" fmla="*/ 2147483647 w 94"/>
              <a:gd name="T7" fmla="*/ 0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45" y="0"/>
                </a:moveTo>
                <a:lnTo>
                  <a:pt x="94" y="32"/>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0" name="Freeform 344"/>
          <p:cNvSpPr>
            <a:spLocks/>
          </p:cNvSpPr>
          <p:nvPr/>
        </p:nvSpPr>
        <p:spPr bwMode="auto">
          <a:xfrm>
            <a:off x="5751636" y="4111625"/>
            <a:ext cx="155331" cy="50800"/>
          </a:xfrm>
          <a:custGeom>
            <a:avLst/>
            <a:gdLst>
              <a:gd name="T0" fmla="*/ 2147483647 w 98"/>
              <a:gd name="T1" fmla="*/ 2147483647 h 32"/>
              <a:gd name="T2" fmla="*/ 0 w 98"/>
              <a:gd name="T3" fmla="*/ 0 h 32"/>
              <a:gd name="T4" fmla="*/ 2147483647 w 98"/>
              <a:gd name="T5" fmla="*/ 2147483647 h 32"/>
              <a:gd name="T6" fmla="*/ 2147483647 w 98"/>
              <a:gd name="T7" fmla="*/ 2147483647 h 32"/>
              <a:gd name="T8" fmla="*/ 0 60000 65536"/>
              <a:gd name="T9" fmla="*/ 0 60000 65536"/>
              <a:gd name="T10" fmla="*/ 0 60000 65536"/>
              <a:gd name="T11" fmla="*/ 0 60000 65536"/>
              <a:gd name="T12" fmla="*/ 0 w 98"/>
              <a:gd name="T13" fmla="*/ 0 h 32"/>
              <a:gd name="T14" fmla="*/ 98 w 98"/>
              <a:gd name="T15" fmla="*/ 32 h 32"/>
            </a:gdLst>
            <a:ahLst/>
            <a:cxnLst>
              <a:cxn ang="T8">
                <a:pos x="T0" y="T1"/>
              </a:cxn>
              <a:cxn ang="T9">
                <a:pos x="T2" y="T3"/>
              </a:cxn>
              <a:cxn ang="T10">
                <a:pos x="T4" y="T5"/>
              </a:cxn>
              <a:cxn ang="T11">
                <a:pos x="T6" y="T7"/>
              </a:cxn>
            </a:cxnLst>
            <a:rect l="T12" t="T13" r="T14" b="T15"/>
            <a:pathLst>
              <a:path w="98" h="32">
                <a:moveTo>
                  <a:pt x="98" y="9"/>
                </a:moveTo>
                <a:lnTo>
                  <a:pt x="0" y="0"/>
                </a:lnTo>
                <a:lnTo>
                  <a:pt x="49" y="32"/>
                </a:lnTo>
                <a:lnTo>
                  <a:pt x="98"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1" name="Line 345"/>
          <p:cNvSpPr>
            <a:spLocks noChangeShapeType="1"/>
          </p:cNvSpPr>
          <p:nvPr/>
        </p:nvSpPr>
        <p:spPr bwMode="auto">
          <a:xfrm flipH="1" flipV="1">
            <a:off x="5751636" y="4111625"/>
            <a:ext cx="155331" cy="14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2" name="Line 346"/>
          <p:cNvSpPr>
            <a:spLocks noChangeShapeType="1"/>
          </p:cNvSpPr>
          <p:nvPr/>
        </p:nvSpPr>
        <p:spPr bwMode="auto">
          <a:xfrm flipH="1">
            <a:off x="5679831" y="4111628"/>
            <a:ext cx="71804"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3" name="Freeform 347"/>
          <p:cNvSpPr>
            <a:spLocks/>
          </p:cNvSpPr>
          <p:nvPr/>
        </p:nvSpPr>
        <p:spPr bwMode="auto">
          <a:xfrm>
            <a:off x="5158155" y="3673475"/>
            <a:ext cx="149469" cy="146050"/>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27"/>
                </a:moveTo>
                <a:lnTo>
                  <a:pt x="94" y="92"/>
                </a:lnTo>
                <a:lnTo>
                  <a:pt x="0" y="0"/>
                </a:lnTo>
                <a:lnTo>
                  <a:pt x="45" y="2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4" name="Freeform 348"/>
          <p:cNvSpPr>
            <a:spLocks/>
          </p:cNvSpPr>
          <p:nvPr/>
        </p:nvSpPr>
        <p:spPr bwMode="auto">
          <a:xfrm>
            <a:off x="5229959" y="3716338"/>
            <a:ext cx="145073" cy="103187"/>
          </a:xfrm>
          <a:custGeom>
            <a:avLst/>
            <a:gdLst>
              <a:gd name="T0" fmla="*/ 2147483647 w 93"/>
              <a:gd name="T1" fmla="*/ 2147483647 h 65"/>
              <a:gd name="T2" fmla="*/ 0 w 93"/>
              <a:gd name="T3" fmla="*/ 0 h 65"/>
              <a:gd name="T4" fmla="*/ 2147483647 w 93"/>
              <a:gd name="T5" fmla="*/ 2147483647 h 65"/>
              <a:gd name="T6" fmla="*/ 2147483647 w 93"/>
              <a:gd name="T7" fmla="*/ 2147483647 h 65"/>
              <a:gd name="T8" fmla="*/ 0 60000 65536"/>
              <a:gd name="T9" fmla="*/ 0 60000 65536"/>
              <a:gd name="T10" fmla="*/ 0 60000 65536"/>
              <a:gd name="T11" fmla="*/ 0 60000 65536"/>
              <a:gd name="T12" fmla="*/ 0 w 93"/>
              <a:gd name="T13" fmla="*/ 0 h 65"/>
              <a:gd name="T14" fmla="*/ 93 w 93"/>
              <a:gd name="T15" fmla="*/ 65 h 65"/>
            </a:gdLst>
            <a:ahLst/>
            <a:cxnLst>
              <a:cxn ang="T8">
                <a:pos x="T0" y="T1"/>
              </a:cxn>
              <a:cxn ang="T9">
                <a:pos x="T2" y="T3"/>
              </a:cxn>
              <a:cxn ang="T10">
                <a:pos x="T4" y="T5"/>
              </a:cxn>
              <a:cxn ang="T11">
                <a:pos x="T6" y="T7"/>
              </a:cxn>
            </a:cxnLst>
            <a:rect l="T12" t="T13" r="T14" b="T15"/>
            <a:pathLst>
              <a:path w="93" h="65">
                <a:moveTo>
                  <a:pt x="93" y="56"/>
                </a:moveTo>
                <a:lnTo>
                  <a:pt x="0" y="0"/>
                </a:lnTo>
                <a:lnTo>
                  <a:pt x="49" y="65"/>
                </a:lnTo>
                <a:lnTo>
                  <a:pt x="93" y="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5" name="Line 349"/>
          <p:cNvSpPr>
            <a:spLocks noChangeShapeType="1"/>
          </p:cNvSpPr>
          <p:nvPr/>
        </p:nvSpPr>
        <p:spPr bwMode="auto">
          <a:xfrm>
            <a:off x="5229958" y="3716338"/>
            <a:ext cx="4396" cy="15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6" name="Freeform 350"/>
          <p:cNvSpPr>
            <a:spLocks/>
          </p:cNvSpPr>
          <p:nvPr/>
        </p:nvSpPr>
        <p:spPr bwMode="auto">
          <a:xfrm>
            <a:off x="3729406" y="3082925"/>
            <a:ext cx="153865" cy="292100"/>
          </a:xfrm>
          <a:custGeom>
            <a:avLst/>
            <a:gdLst>
              <a:gd name="T0" fmla="*/ 0 w 98"/>
              <a:gd name="T1" fmla="*/ 2147483647 h 184"/>
              <a:gd name="T2" fmla="*/ 2147483647 w 98"/>
              <a:gd name="T3" fmla="*/ 2147483647 h 184"/>
              <a:gd name="T4" fmla="*/ 2147483647 w 98"/>
              <a:gd name="T5" fmla="*/ 0 h 184"/>
              <a:gd name="T6" fmla="*/ 0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0" y="184"/>
                </a:moveTo>
                <a:lnTo>
                  <a:pt x="98" y="83"/>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7" name="Freeform 351"/>
          <p:cNvSpPr>
            <a:spLocks/>
          </p:cNvSpPr>
          <p:nvPr/>
        </p:nvSpPr>
        <p:spPr bwMode="auto">
          <a:xfrm>
            <a:off x="3805604" y="2871788"/>
            <a:ext cx="150934" cy="342900"/>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33"/>
                </a:lnTo>
                <a:lnTo>
                  <a:pt x="49"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8" name="Line 352"/>
          <p:cNvSpPr>
            <a:spLocks noChangeShapeType="1"/>
          </p:cNvSpPr>
          <p:nvPr/>
        </p:nvSpPr>
        <p:spPr bwMode="auto">
          <a:xfrm flipH="1" flipV="1">
            <a:off x="5229959" y="3716338"/>
            <a:ext cx="145073" cy="88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 name="Line 353"/>
          <p:cNvSpPr>
            <a:spLocks noChangeShapeType="1"/>
          </p:cNvSpPr>
          <p:nvPr/>
        </p:nvSpPr>
        <p:spPr bwMode="auto">
          <a:xfrm>
            <a:off x="5158154" y="3673478"/>
            <a:ext cx="71804" cy="428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0" name="Line 354"/>
          <p:cNvSpPr>
            <a:spLocks noChangeShapeType="1"/>
          </p:cNvSpPr>
          <p:nvPr/>
        </p:nvSpPr>
        <p:spPr bwMode="auto">
          <a:xfrm flipV="1">
            <a:off x="3729404" y="3082925"/>
            <a:ext cx="76200" cy="2921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1" name="Line 355"/>
          <p:cNvSpPr>
            <a:spLocks noChangeShapeType="1"/>
          </p:cNvSpPr>
          <p:nvPr/>
        </p:nvSpPr>
        <p:spPr bwMode="auto">
          <a:xfrm flipH="1">
            <a:off x="3805604" y="2871791"/>
            <a:ext cx="150934" cy="2111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2" name="Freeform 356"/>
          <p:cNvSpPr>
            <a:spLocks/>
          </p:cNvSpPr>
          <p:nvPr/>
        </p:nvSpPr>
        <p:spPr bwMode="auto">
          <a:xfrm>
            <a:off x="4554417" y="2995613"/>
            <a:ext cx="149469" cy="182562"/>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101"/>
                </a:moveTo>
                <a:lnTo>
                  <a:pt x="0" y="0"/>
                </a:lnTo>
                <a:lnTo>
                  <a:pt x="45" y="115"/>
                </a:lnTo>
                <a:lnTo>
                  <a:pt x="94" y="10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3" name="Freeform 358"/>
          <p:cNvSpPr>
            <a:spLocks/>
          </p:cNvSpPr>
          <p:nvPr/>
        </p:nvSpPr>
        <p:spPr bwMode="auto">
          <a:xfrm>
            <a:off x="5375032" y="3805241"/>
            <a:ext cx="159727" cy="357187"/>
          </a:xfrm>
          <a:custGeom>
            <a:avLst/>
            <a:gdLst>
              <a:gd name="T0" fmla="*/ 2147483647 w 99"/>
              <a:gd name="T1" fmla="*/ 2147483647 h 225"/>
              <a:gd name="T2" fmla="*/ 0 w 99"/>
              <a:gd name="T3" fmla="*/ 0 h 225"/>
              <a:gd name="T4" fmla="*/ 2147483647 w 99"/>
              <a:gd name="T5" fmla="*/ 2147483647 h 225"/>
              <a:gd name="T6" fmla="*/ 2147483647 w 99"/>
              <a:gd name="T7" fmla="*/ 2147483647 h 225"/>
              <a:gd name="T8" fmla="*/ 0 60000 65536"/>
              <a:gd name="T9" fmla="*/ 0 60000 65536"/>
              <a:gd name="T10" fmla="*/ 0 60000 65536"/>
              <a:gd name="T11" fmla="*/ 0 60000 65536"/>
              <a:gd name="T12" fmla="*/ 0 w 99"/>
              <a:gd name="T13" fmla="*/ 0 h 225"/>
              <a:gd name="T14" fmla="*/ 99 w 99"/>
              <a:gd name="T15" fmla="*/ 225 h 225"/>
            </a:gdLst>
            <a:ahLst/>
            <a:cxnLst>
              <a:cxn ang="T8">
                <a:pos x="T0" y="T1"/>
              </a:cxn>
              <a:cxn ang="T9">
                <a:pos x="T2" y="T3"/>
              </a:cxn>
              <a:cxn ang="T10">
                <a:pos x="T4" y="T5"/>
              </a:cxn>
              <a:cxn ang="T11">
                <a:pos x="T6" y="T7"/>
              </a:cxn>
            </a:cxnLst>
            <a:rect l="T12" t="T13" r="T14" b="T15"/>
            <a:pathLst>
              <a:path w="99" h="225">
                <a:moveTo>
                  <a:pt x="99" y="202"/>
                </a:moveTo>
                <a:lnTo>
                  <a:pt x="0" y="0"/>
                </a:lnTo>
                <a:lnTo>
                  <a:pt x="49" y="225"/>
                </a:lnTo>
                <a:lnTo>
                  <a:pt x="99" y="20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4" name="Line 359"/>
          <p:cNvSpPr>
            <a:spLocks noChangeShapeType="1"/>
          </p:cNvSpPr>
          <p:nvPr/>
        </p:nvSpPr>
        <p:spPr bwMode="auto">
          <a:xfrm>
            <a:off x="5375031" y="3805238"/>
            <a:ext cx="10258" cy="63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5" name="Freeform 360"/>
          <p:cNvSpPr>
            <a:spLocks/>
          </p:cNvSpPr>
          <p:nvPr/>
        </p:nvSpPr>
        <p:spPr bwMode="auto">
          <a:xfrm>
            <a:off x="5452698" y="4125913"/>
            <a:ext cx="149469" cy="57150"/>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50" y="0"/>
                </a:moveTo>
                <a:lnTo>
                  <a:pt x="94" y="36"/>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6" name="Freeform 361"/>
          <p:cNvSpPr>
            <a:spLocks/>
          </p:cNvSpPr>
          <p:nvPr/>
        </p:nvSpPr>
        <p:spPr bwMode="auto">
          <a:xfrm>
            <a:off x="5534759" y="4125913"/>
            <a:ext cx="145073" cy="57150"/>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4"/>
                </a:moveTo>
                <a:lnTo>
                  <a:pt x="0" y="0"/>
                </a:lnTo>
                <a:lnTo>
                  <a:pt x="44" y="36"/>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7" name="Freeform 362"/>
          <p:cNvSpPr>
            <a:spLocks/>
          </p:cNvSpPr>
          <p:nvPr/>
        </p:nvSpPr>
        <p:spPr bwMode="auto">
          <a:xfrm>
            <a:off x="3203332" y="4125913"/>
            <a:ext cx="149469" cy="57150"/>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49" y="0"/>
                </a:moveTo>
                <a:lnTo>
                  <a:pt x="94"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8" name="Freeform 363"/>
          <p:cNvSpPr>
            <a:spLocks/>
          </p:cNvSpPr>
          <p:nvPr/>
        </p:nvSpPr>
        <p:spPr bwMode="auto">
          <a:xfrm>
            <a:off x="3280998" y="4125913"/>
            <a:ext cx="149469" cy="57150"/>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4"/>
                </a:moveTo>
                <a:lnTo>
                  <a:pt x="0" y="0"/>
                </a:lnTo>
                <a:lnTo>
                  <a:pt x="45" y="36"/>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9" name="Freeform 364"/>
          <p:cNvSpPr>
            <a:spLocks/>
          </p:cNvSpPr>
          <p:nvPr/>
        </p:nvSpPr>
        <p:spPr bwMode="auto">
          <a:xfrm>
            <a:off x="3430468" y="3805238"/>
            <a:ext cx="148003" cy="342900"/>
          </a:xfrm>
          <a:custGeom>
            <a:avLst/>
            <a:gdLst>
              <a:gd name="T0" fmla="*/ 2147483647 w 93"/>
              <a:gd name="T1" fmla="*/ 0 h 216"/>
              <a:gd name="T2" fmla="*/ 2147483647 w 93"/>
              <a:gd name="T3" fmla="*/ 2147483647 h 216"/>
              <a:gd name="T4" fmla="*/ 0 w 93"/>
              <a:gd name="T5" fmla="*/ 2147483647 h 216"/>
              <a:gd name="T6" fmla="*/ 2147483647 w 93"/>
              <a:gd name="T7" fmla="*/ 0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49" y="0"/>
                </a:moveTo>
                <a:lnTo>
                  <a:pt x="93" y="59"/>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0" name="Freeform 365"/>
          <p:cNvSpPr>
            <a:spLocks/>
          </p:cNvSpPr>
          <p:nvPr/>
        </p:nvSpPr>
        <p:spPr bwMode="auto">
          <a:xfrm>
            <a:off x="3508131" y="3622676"/>
            <a:ext cx="148004" cy="276225"/>
          </a:xfrm>
          <a:custGeom>
            <a:avLst/>
            <a:gdLst>
              <a:gd name="T0" fmla="*/ 2147483647 w 93"/>
              <a:gd name="T1" fmla="*/ 0 h 174"/>
              <a:gd name="T2" fmla="*/ 0 w 93"/>
              <a:gd name="T3" fmla="*/ 2147483647 h 174"/>
              <a:gd name="T4" fmla="*/ 2147483647 w 93"/>
              <a:gd name="T5" fmla="*/ 2147483647 h 174"/>
              <a:gd name="T6" fmla="*/ 2147483647 w 93"/>
              <a:gd name="T7" fmla="*/ 0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0"/>
                </a:moveTo>
                <a:lnTo>
                  <a:pt x="0" y="115"/>
                </a:lnTo>
                <a:lnTo>
                  <a:pt x="44" y="174"/>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1" name="Freeform 366"/>
          <p:cNvSpPr>
            <a:spLocks/>
          </p:cNvSpPr>
          <p:nvPr/>
        </p:nvSpPr>
        <p:spPr bwMode="auto">
          <a:xfrm>
            <a:off x="5307623" y="3805241"/>
            <a:ext cx="145074" cy="357187"/>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4" y="0"/>
                </a:moveTo>
                <a:lnTo>
                  <a:pt x="93" y="225"/>
                </a:lnTo>
                <a:lnTo>
                  <a:pt x="0" y="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2" name="Freeform 367"/>
          <p:cNvSpPr>
            <a:spLocks/>
          </p:cNvSpPr>
          <p:nvPr/>
        </p:nvSpPr>
        <p:spPr bwMode="auto">
          <a:xfrm>
            <a:off x="3956539" y="2543175"/>
            <a:ext cx="146538" cy="357188"/>
          </a:xfrm>
          <a:custGeom>
            <a:avLst/>
            <a:gdLst>
              <a:gd name="T0" fmla="*/ 0 w 93"/>
              <a:gd name="T1" fmla="*/ 2147483647 h 225"/>
              <a:gd name="T2" fmla="*/ 2147483647 w 93"/>
              <a:gd name="T3" fmla="*/ 2147483647 h 225"/>
              <a:gd name="T4" fmla="*/ 2147483647 w 93"/>
              <a:gd name="T5" fmla="*/ 0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07"/>
                </a:moveTo>
                <a:lnTo>
                  <a:pt x="93" y="225"/>
                </a:lnTo>
                <a:lnTo>
                  <a:pt x="49" y="0"/>
                </a:lnTo>
                <a:lnTo>
                  <a:pt x="0"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3" name="Freeform 368"/>
          <p:cNvSpPr>
            <a:spLocks/>
          </p:cNvSpPr>
          <p:nvPr/>
        </p:nvSpPr>
        <p:spPr bwMode="auto">
          <a:xfrm>
            <a:off x="4034206" y="2543175"/>
            <a:ext cx="148003" cy="357188"/>
          </a:xfrm>
          <a:custGeom>
            <a:avLst/>
            <a:gdLst>
              <a:gd name="T0" fmla="*/ 2147483647 w 93"/>
              <a:gd name="T1" fmla="*/ 2147483647 h 225"/>
              <a:gd name="T2" fmla="*/ 0 w 93"/>
              <a:gd name="T3" fmla="*/ 0 h 225"/>
              <a:gd name="T4" fmla="*/ 2147483647 w 93"/>
              <a:gd name="T5" fmla="*/ 2147483647 h 225"/>
              <a:gd name="T6" fmla="*/ 2147483647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73"/>
                </a:moveTo>
                <a:lnTo>
                  <a:pt x="0" y="0"/>
                </a:lnTo>
                <a:lnTo>
                  <a:pt x="44" y="225"/>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4" name="Freeform 369"/>
          <p:cNvSpPr>
            <a:spLocks/>
          </p:cNvSpPr>
          <p:nvPr/>
        </p:nvSpPr>
        <p:spPr bwMode="auto">
          <a:xfrm>
            <a:off x="4626221" y="3155953"/>
            <a:ext cx="155331" cy="174625"/>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5" name="Freeform 370"/>
          <p:cNvSpPr>
            <a:spLocks/>
          </p:cNvSpPr>
          <p:nvPr/>
        </p:nvSpPr>
        <p:spPr bwMode="auto">
          <a:xfrm>
            <a:off x="4703886" y="3155953"/>
            <a:ext cx="149469" cy="174625"/>
          </a:xfrm>
          <a:custGeom>
            <a:avLst/>
            <a:gdLst>
              <a:gd name="T0" fmla="*/ 2147483647 w 94"/>
              <a:gd name="T1" fmla="*/ 2147483647 h 110"/>
              <a:gd name="T2" fmla="*/ 0 w 94"/>
              <a:gd name="T3" fmla="*/ 0 h 110"/>
              <a:gd name="T4" fmla="*/ 2147483647 w 94"/>
              <a:gd name="T5" fmla="*/ 2147483647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96"/>
                </a:moveTo>
                <a:lnTo>
                  <a:pt x="0" y="0"/>
                </a:lnTo>
                <a:lnTo>
                  <a:pt x="49" y="110"/>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6" name="Line 371"/>
          <p:cNvSpPr>
            <a:spLocks noChangeShapeType="1"/>
          </p:cNvSpPr>
          <p:nvPr/>
        </p:nvSpPr>
        <p:spPr bwMode="auto">
          <a:xfrm flipH="1" flipV="1">
            <a:off x="5375032" y="3805239"/>
            <a:ext cx="159727" cy="3206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7" name="Line 372"/>
          <p:cNvSpPr>
            <a:spLocks noChangeShapeType="1"/>
          </p:cNvSpPr>
          <p:nvPr/>
        </p:nvSpPr>
        <p:spPr bwMode="auto">
          <a:xfrm flipH="1" flipV="1">
            <a:off x="5534759" y="4125916"/>
            <a:ext cx="145073"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8" name="Line 373"/>
          <p:cNvSpPr>
            <a:spLocks noChangeShapeType="1"/>
          </p:cNvSpPr>
          <p:nvPr/>
        </p:nvSpPr>
        <p:spPr bwMode="auto">
          <a:xfrm flipV="1">
            <a:off x="5452696" y="4125913"/>
            <a:ext cx="82062"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 name="Line 374"/>
          <p:cNvSpPr>
            <a:spLocks noChangeShapeType="1"/>
          </p:cNvSpPr>
          <p:nvPr/>
        </p:nvSpPr>
        <p:spPr bwMode="auto">
          <a:xfrm flipV="1">
            <a:off x="5829300" y="4125913"/>
            <a:ext cx="77666"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0" name="Line 375"/>
          <p:cNvSpPr>
            <a:spLocks noChangeShapeType="1"/>
          </p:cNvSpPr>
          <p:nvPr/>
        </p:nvSpPr>
        <p:spPr bwMode="auto">
          <a:xfrm flipH="1" flipV="1">
            <a:off x="3280998" y="4125916"/>
            <a:ext cx="149469"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1" name="Line 376"/>
          <p:cNvSpPr>
            <a:spLocks noChangeShapeType="1"/>
          </p:cNvSpPr>
          <p:nvPr/>
        </p:nvSpPr>
        <p:spPr bwMode="auto">
          <a:xfrm flipV="1">
            <a:off x="3203331" y="4125913"/>
            <a:ext cx="77666"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2" name="Line 377"/>
          <p:cNvSpPr>
            <a:spLocks noChangeShapeType="1"/>
          </p:cNvSpPr>
          <p:nvPr/>
        </p:nvSpPr>
        <p:spPr bwMode="auto">
          <a:xfrm flipV="1">
            <a:off x="3430467" y="3805238"/>
            <a:ext cx="77665" cy="342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3" name="Line 378"/>
          <p:cNvSpPr>
            <a:spLocks noChangeShapeType="1"/>
          </p:cNvSpPr>
          <p:nvPr/>
        </p:nvSpPr>
        <p:spPr bwMode="auto">
          <a:xfrm flipH="1">
            <a:off x="3508131" y="3622678"/>
            <a:ext cx="148004" cy="1825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4" name="Line 379"/>
          <p:cNvSpPr>
            <a:spLocks noChangeShapeType="1"/>
          </p:cNvSpPr>
          <p:nvPr/>
        </p:nvSpPr>
        <p:spPr bwMode="auto">
          <a:xfrm flipV="1">
            <a:off x="5307623" y="3805241"/>
            <a:ext cx="67408" cy="14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5" name="Line 380"/>
          <p:cNvSpPr>
            <a:spLocks noChangeShapeType="1"/>
          </p:cNvSpPr>
          <p:nvPr/>
        </p:nvSpPr>
        <p:spPr bwMode="auto">
          <a:xfrm flipH="1" flipV="1">
            <a:off x="4034204" y="2543178"/>
            <a:ext cx="87923" cy="746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6" name="Line 381"/>
          <p:cNvSpPr>
            <a:spLocks noChangeShapeType="1"/>
          </p:cNvSpPr>
          <p:nvPr/>
        </p:nvSpPr>
        <p:spPr bwMode="auto">
          <a:xfrm flipV="1">
            <a:off x="3956538" y="2543178"/>
            <a:ext cx="77666" cy="3286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7" name="Line 382"/>
          <p:cNvSpPr>
            <a:spLocks noChangeShapeType="1"/>
          </p:cNvSpPr>
          <p:nvPr/>
        </p:nvSpPr>
        <p:spPr bwMode="auto">
          <a:xfrm flipH="1" flipV="1">
            <a:off x="4703886" y="3155950"/>
            <a:ext cx="149469" cy="152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8" name="Freeform 383"/>
          <p:cNvSpPr>
            <a:spLocks/>
          </p:cNvSpPr>
          <p:nvPr/>
        </p:nvSpPr>
        <p:spPr bwMode="auto">
          <a:xfrm>
            <a:off x="3656137" y="3375025"/>
            <a:ext cx="149469" cy="247650"/>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0"/>
                </a:moveTo>
                <a:lnTo>
                  <a:pt x="94" y="78"/>
                </a:lnTo>
                <a:lnTo>
                  <a:pt x="0" y="15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9" name="Freeform 384"/>
          <p:cNvSpPr>
            <a:spLocks/>
          </p:cNvSpPr>
          <p:nvPr/>
        </p:nvSpPr>
        <p:spPr bwMode="auto">
          <a:xfrm>
            <a:off x="3729406" y="3214688"/>
            <a:ext cx="153865" cy="284162"/>
          </a:xfrm>
          <a:custGeom>
            <a:avLst/>
            <a:gdLst>
              <a:gd name="T0" fmla="*/ 2147483647 w 98"/>
              <a:gd name="T1" fmla="*/ 0 h 179"/>
              <a:gd name="T2" fmla="*/ 0 w 98"/>
              <a:gd name="T3" fmla="*/ 2147483647 h 179"/>
              <a:gd name="T4" fmla="*/ 2147483647 w 98"/>
              <a:gd name="T5" fmla="*/ 2147483647 h 179"/>
              <a:gd name="T6" fmla="*/ 2147483647 w 98"/>
              <a:gd name="T7" fmla="*/ 0 h 179"/>
              <a:gd name="T8" fmla="*/ 0 60000 65536"/>
              <a:gd name="T9" fmla="*/ 0 60000 65536"/>
              <a:gd name="T10" fmla="*/ 0 60000 65536"/>
              <a:gd name="T11" fmla="*/ 0 60000 65536"/>
              <a:gd name="T12" fmla="*/ 0 w 98"/>
              <a:gd name="T13" fmla="*/ 0 h 179"/>
              <a:gd name="T14" fmla="*/ 98 w 98"/>
              <a:gd name="T15" fmla="*/ 179 h 179"/>
            </a:gdLst>
            <a:ahLst/>
            <a:cxnLst>
              <a:cxn ang="T8">
                <a:pos x="T0" y="T1"/>
              </a:cxn>
              <a:cxn ang="T9">
                <a:pos x="T2" y="T3"/>
              </a:cxn>
              <a:cxn ang="T10">
                <a:pos x="T4" y="T5"/>
              </a:cxn>
              <a:cxn ang="T11">
                <a:pos x="T6" y="T7"/>
              </a:cxn>
            </a:cxnLst>
            <a:rect l="T12" t="T13" r="T14" b="T15"/>
            <a:pathLst>
              <a:path w="98" h="179">
                <a:moveTo>
                  <a:pt x="98" y="0"/>
                </a:moveTo>
                <a:lnTo>
                  <a:pt x="0" y="101"/>
                </a:lnTo>
                <a:lnTo>
                  <a:pt x="49" y="17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0" name="Line 385"/>
          <p:cNvSpPr>
            <a:spLocks noChangeShapeType="1"/>
          </p:cNvSpPr>
          <p:nvPr/>
        </p:nvSpPr>
        <p:spPr bwMode="auto">
          <a:xfrm flipV="1">
            <a:off x="3656137" y="3375025"/>
            <a:ext cx="73269" cy="2476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1" name="Line 386"/>
          <p:cNvSpPr>
            <a:spLocks noChangeShapeType="1"/>
          </p:cNvSpPr>
          <p:nvPr/>
        </p:nvSpPr>
        <p:spPr bwMode="auto">
          <a:xfrm flipH="1">
            <a:off x="3729406" y="3214691"/>
            <a:ext cx="153865" cy="160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2" name="Freeform 387"/>
          <p:cNvSpPr>
            <a:spLocks/>
          </p:cNvSpPr>
          <p:nvPr/>
        </p:nvSpPr>
        <p:spPr bwMode="auto">
          <a:xfrm>
            <a:off x="4781552" y="3308353"/>
            <a:ext cx="149469" cy="168275"/>
          </a:xfrm>
          <a:custGeom>
            <a:avLst/>
            <a:gdLst>
              <a:gd name="T0" fmla="*/ 2147483647 w 94"/>
              <a:gd name="T1" fmla="*/ 0 h 106"/>
              <a:gd name="T2" fmla="*/ 2147483647 w 94"/>
              <a:gd name="T3" fmla="*/ 2147483647 h 106"/>
              <a:gd name="T4" fmla="*/ 0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0"/>
                </a:moveTo>
                <a:lnTo>
                  <a:pt x="94" y="106"/>
                </a:lnTo>
                <a:lnTo>
                  <a:pt x="0" y="1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3" name="Freeform 388"/>
          <p:cNvSpPr>
            <a:spLocks/>
          </p:cNvSpPr>
          <p:nvPr/>
        </p:nvSpPr>
        <p:spPr bwMode="auto">
          <a:xfrm>
            <a:off x="4853355" y="3308353"/>
            <a:ext cx="149469" cy="168275"/>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106"/>
                </a:moveTo>
                <a:lnTo>
                  <a:pt x="0" y="0"/>
                </a:lnTo>
                <a:lnTo>
                  <a:pt x="49" y="106"/>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4" name="Line 389"/>
          <p:cNvSpPr>
            <a:spLocks noChangeShapeType="1"/>
          </p:cNvSpPr>
          <p:nvPr/>
        </p:nvSpPr>
        <p:spPr bwMode="auto">
          <a:xfrm flipH="1" flipV="1">
            <a:off x="4853355" y="3308353"/>
            <a:ext cx="149469" cy="1682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5" name="Line 390"/>
          <p:cNvSpPr>
            <a:spLocks noChangeShapeType="1"/>
          </p:cNvSpPr>
          <p:nvPr/>
        </p:nvSpPr>
        <p:spPr bwMode="auto">
          <a:xfrm flipV="1">
            <a:off x="4781552" y="3308353"/>
            <a:ext cx="71803"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6" name="Line 391"/>
          <p:cNvSpPr>
            <a:spLocks noChangeShapeType="1"/>
          </p:cNvSpPr>
          <p:nvPr/>
        </p:nvSpPr>
        <p:spPr bwMode="auto">
          <a:xfrm flipH="1" flipV="1">
            <a:off x="4240823" y="2557466"/>
            <a:ext cx="128954" cy="3571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7" name="Line 392"/>
          <p:cNvSpPr>
            <a:spLocks noChangeShapeType="1"/>
          </p:cNvSpPr>
          <p:nvPr/>
        </p:nvSpPr>
        <p:spPr bwMode="auto">
          <a:xfrm flipV="1">
            <a:off x="4103077" y="2624141"/>
            <a:ext cx="19050" cy="276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8" name="Freeform 399"/>
          <p:cNvSpPr>
            <a:spLocks/>
          </p:cNvSpPr>
          <p:nvPr/>
        </p:nvSpPr>
        <p:spPr bwMode="auto">
          <a:xfrm>
            <a:off x="5602167" y="4148138"/>
            <a:ext cx="149469" cy="57150"/>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49" y="0"/>
                </a:moveTo>
                <a:lnTo>
                  <a:pt x="94" y="36"/>
                </a:lnTo>
                <a:lnTo>
                  <a:pt x="0" y="2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9" name="Freeform 400"/>
          <p:cNvSpPr>
            <a:spLocks/>
          </p:cNvSpPr>
          <p:nvPr/>
        </p:nvSpPr>
        <p:spPr bwMode="auto">
          <a:xfrm>
            <a:off x="5679832" y="4148138"/>
            <a:ext cx="149469" cy="57150"/>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9"/>
                </a:moveTo>
                <a:lnTo>
                  <a:pt x="0" y="0"/>
                </a:lnTo>
                <a:lnTo>
                  <a:pt x="45" y="36"/>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0" name="Freeform 401"/>
          <p:cNvSpPr>
            <a:spLocks/>
          </p:cNvSpPr>
          <p:nvPr/>
        </p:nvSpPr>
        <p:spPr bwMode="auto">
          <a:xfrm>
            <a:off x="3352801" y="4148138"/>
            <a:ext cx="155331" cy="57150"/>
          </a:xfrm>
          <a:custGeom>
            <a:avLst/>
            <a:gdLst>
              <a:gd name="T0" fmla="*/ 2147483647 w 98"/>
              <a:gd name="T1" fmla="*/ 0 h 36"/>
              <a:gd name="T2" fmla="*/ 2147483647 w 98"/>
              <a:gd name="T3" fmla="*/ 2147483647 h 36"/>
              <a:gd name="T4" fmla="*/ 0 w 98"/>
              <a:gd name="T5" fmla="*/ 2147483647 h 36"/>
              <a:gd name="T6" fmla="*/ 2147483647 w 98"/>
              <a:gd name="T7" fmla="*/ 0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49" y="0"/>
                </a:moveTo>
                <a:lnTo>
                  <a:pt x="98" y="36"/>
                </a:lnTo>
                <a:lnTo>
                  <a:pt x="0" y="2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1" name="Freeform 402"/>
          <p:cNvSpPr>
            <a:spLocks/>
          </p:cNvSpPr>
          <p:nvPr/>
        </p:nvSpPr>
        <p:spPr bwMode="auto">
          <a:xfrm>
            <a:off x="3430468" y="3898900"/>
            <a:ext cx="148003" cy="306388"/>
          </a:xfrm>
          <a:custGeom>
            <a:avLst/>
            <a:gdLst>
              <a:gd name="T0" fmla="*/ 2147483647 w 93"/>
              <a:gd name="T1" fmla="*/ 0 h 193"/>
              <a:gd name="T2" fmla="*/ 0 w 93"/>
              <a:gd name="T3" fmla="*/ 2147483647 h 193"/>
              <a:gd name="T4" fmla="*/ 2147483647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0"/>
                </a:moveTo>
                <a:lnTo>
                  <a:pt x="0" y="157"/>
                </a:lnTo>
                <a:lnTo>
                  <a:pt x="49" y="193"/>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2" name="Freeform 403"/>
          <p:cNvSpPr>
            <a:spLocks/>
          </p:cNvSpPr>
          <p:nvPr/>
        </p:nvSpPr>
        <p:spPr bwMode="auto">
          <a:xfrm>
            <a:off x="3883271" y="2871788"/>
            <a:ext cx="150935" cy="342900"/>
          </a:xfrm>
          <a:custGeom>
            <a:avLst/>
            <a:gdLst>
              <a:gd name="T0" fmla="*/ 0 w 94"/>
              <a:gd name="T1" fmla="*/ 2147483647 h 216"/>
              <a:gd name="T2" fmla="*/ 2147483647 w 94"/>
              <a:gd name="T3" fmla="*/ 2147483647 h 216"/>
              <a:gd name="T4" fmla="*/ 2147483647 w 94"/>
              <a:gd name="T5" fmla="*/ 0 h 216"/>
              <a:gd name="T6" fmla="*/ 0 w 94"/>
              <a:gd name="T7" fmla="*/ 2147483647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0" y="216"/>
                </a:moveTo>
                <a:lnTo>
                  <a:pt x="94" y="202"/>
                </a:lnTo>
                <a:lnTo>
                  <a:pt x="45" y="0"/>
                </a:lnTo>
                <a:lnTo>
                  <a:pt x="0"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3" name="Freeform 404"/>
          <p:cNvSpPr>
            <a:spLocks/>
          </p:cNvSpPr>
          <p:nvPr/>
        </p:nvSpPr>
        <p:spPr bwMode="auto">
          <a:xfrm>
            <a:off x="3956539" y="2871791"/>
            <a:ext cx="146538" cy="320675"/>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8"/>
                </a:moveTo>
                <a:lnTo>
                  <a:pt x="0" y="0"/>
                </a:lnTo>
                <a:lnTo>
                  <a:pt x="49" y="202"/>
                </a:lnTo>
                <a:lnTo>
                  <a:pt x="93"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4" name="Line 405"/>
          <p:cNvSpPr>
            <a:spLocks noChangeShapeType="1"/>
          </p:cNvSpPr>
          <p:nvPr/>
        </p:nvSpPr>
        <p:spPr bwMode="auto">
          <a:xfrm flipH="1" flipV="1">
            <a:off x="5679832" y="4148138"/>
            <a:ext cx="149469" cy="14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5" name="Line 406"/>
          <p:cNvSpPr>
            <a:spLocks noChangeShapeType="1"/>
          </p:cNvSpPr>
          <p:nvPr/>
        </p:nvSpPr>
        <p:spPr bwMode="auto">
          <a:xfrm flipH="1">
            <a:off x="5602167" y="4148139"/>
            <a:ext cx="77665" cy="349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6" name="Line 407"/>
          <p:cNvSpPr>
            <a:spLocks noChangeShapeType="1"/>
          </p:cNvSpPr>
          <p:nvPr/>
        </p:nvSpPr>
        <p:spPr bwMode="auto">
          <a:xfrm flipV="1">
            <a:off x="3352800" y="4148139"/>
            <a:ext cx="77666" cy="349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7" name="Freeform 408"/>
          <p:cNvSpPr>
            <a:spLocks/>
          </p:cNvSpPr>
          <p:nvPr/>
        </p:nvSpPr>
        <p:spPr bwMode="auto">
          <a:xfrm>
            <a:off x="4931021" y="3476628"/>
            <a:ext cx="149469" cy="131763"/>
          </a:xfrm>
          <a:custGeom>
            <a:avLst/>
            <a:gdLst>
              <a:gd name="T0" fmla="*/ 2147483647 w 93"/>
              <a:gd name="T1" fmla="*/ 0 h 83"/>
              <a:gd name="T2" fmla="*/ 2147483647 w 93"/>
              <a:gd name="T3" fmla="*/ 2147483647 h 83"/>
              <a:gd name="T4" fmla="*/ 0 w 93"/>
              <a:gd name="T5" fmla="*/ 0 h 83"/>
              <a:gd name="T6" fmla="*/ 2147483647 w 93"/>
              <a:gd name="T7" fmla="*/ 0 h 83"/>
              <a:gd name="T8" fmla="*/ 0 60000 65536"/>
              <a:gd name="T9" fmla="*/ 0 60000 65536"/>
              <a:gd name="T10" fmla="*/ 0 60000 65536"/>
              <a:gd name="T11" fmla="*/ 0 60000 65536"/>
              <a:gd name="T12" fmla="*/ 0 w 93"/>
              <a:gd name="T13" fmla="*/ 0 h 83"/>
              <a:gd name="T14" fmla="*/ 93 w 93"/>
              <a:gd name="T15" fmla="*/ 83 h 83"/>
            </a:gdLst>
            <a:ahLst/>
            <a:cxnLst>
              <a:cxn ang="T8">
                <a:pos x="T0" y="T1"/>
              </a:cxn>
              <a:cxn ang="T9">
                <a:pos x="T2" y="T3"/>
              </a:cxn>
              <a:cxn ang="T10">
                <a:pos x="T4" y="T5"/>
              </a:cxn>
              <a:cxn ang="T11">
                <a:pos x="T6" y="T7"/>
              </a:cxn>
            </a:cxnLst>
            <a:rect l="T12" t="T13" r="T14" b="T15"/>
            <a:pathLst>
              <a:path w="93" h="83">
                <a:moveTo>
                  <a:pt x="44" y="0"/>
                </a:moveTo>
                <a:lnTo>
                  <a:pt x="93" y="83"/>
                </a:lnTo>
                <a:lnTo>
                  <a:pt x="0" y="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8" name="Freeform 409"/>
          <p:cNvSpPr>
            <a:spLocks/>
          </p:cNvSpPr>
          <p:nvPr/>
        </p:nvSpPr>
        <p:spPr bwMode="auto">
          <a:xfrm>
            <a:off x="5002824" y="3476625"/>
            <a:ext cx="155331" cy="196850"/>
          </a:xfrm>
          <a:custGeom>
            <a:avLst/>
            <a:gdLst>
              <a:gd name="T0" fmla="*/ 2147483647 w 98"/>
              <a:gd name="T1" fmla="*/ 2147483647 h 124"/>
              <a:gd name="T2" fmla="*/ 0 w 98"/>
              <a:gd name="T3" fmla="*/ 0 h 124"/>
              <a:gd name="T4" fmla="*/ 2147483647 w 98"/>
              <a:gd name="T5" fmla="*/ 2147483647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98" y="124"/>
                </a:moveTo>
                <a:lnTo>
                  <a:pt x="0" y="0"/>
                </a:lnTo>
                <a:lnTo>
                  <a:pt x="49" y="83"/>
                </a:lnTo>
                <a:lnTo>
                  <a:pt x="98"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9" name="Line 410"/>
          <p:cNvSpPr>
            <a:spLocks noChangeShapeType="1"/>
          </p:cNvSpPr>
          <p:nvPr/>
        </p:nvSpPr>
        <p:spPr bwMode="auto">
          <a:xfrm flipV="1">
            <a:off x="3883271" y="2871788"/>
            <a:ext cx="73269" cy="342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0" name="Line 411"/>
          <p:cNvSpPr>
            <a:spLocks noChangeShapeType="1"/>
          </p:cNvSpPr>
          <p:nvPr/>
        </p:nvSpPr>
        <p:spPr bwMode="auto">
          <a:xfrm flipH="1" flipV="1">
            <a:off x="3956539" y="2871791"/>
            <a:ext cx="146538" cy="28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1" name="Line 412"/>
          <p:cNvSpPr>
            <a:spLocks noChangeShapeType="1"/>
          </p:cNvSpPr>
          <p:nvPr/>
        </p:nvSpPr>
        <p:spPr bwMode="auto">
          <a:xfrm flipH="1" flipV="1">
            <a:off x="5002824" y="3476625"/>
            <a:ext cx="155331" cy="196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2" name="Line 413"/>
          <p:cNvSpPr>
            <a:spLocks noChangeShapeType="1"/>
          </p:cNvSpPr>
          <p:nvPr/>
        </p:nvSpPr>
        <p:spPr bwMode="auto">
          <a:xfrm>
            <a:off x="4931021" y="3476625"/>
            <a:ext cx="71803"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3" name="Freeform 414"/>
          <p:cNvSpPr>
            <a:spLocks/>
          </p:cNvSpPr>
          <p:nvPr/>
        </p:nvSpPr>
        <p:spPr bwMode="auto">
          <a:xfrm>
            <a:off x="5080491" y="3608391"/>
            <a:ext cx="149469" cy="211137"/>
          </a:xfrm>
          <a:custGeom>
            <a:avLst/>
            <a:gdLst>
              <a:gd name="T0" fmla="*/ 2147483647 w 94"/>
              <a:gd name="T1" fmla="*/ 2147483647 h 133"/>
              <a:gd name="T2" fmla="*/ 2147483647 w 94"/>
              <a:gd name="T3" fmla="*/ 2147483647 h 133"/>
              <a:gd name="T4" fmla="*/ 0 w 94"/>
              <a:gd name="T5" fmla="*/ 0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9" y="41"/>
                </a:moveTo>
                <a:lnTo>
                  <a:pt x="94" y="133"/>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4" name="Freeform 415"/>
          <p:cNvSpPr>
            <a:spLocks/>
          </p:cNvSpPr>
          <p:nvPr/>
        </p:nvSpPr>
        <p:spPr bwMode="auto">
          <a:xfrm>
            <a:off x="5158155" y="3673475"/>
            <a:ext cx="149469" cy="146050"/>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92"/>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 name="Freeform 416"/>
          <p:cNvSpPr>
            <a:spLocks/>
          </p:cNvSpPr>
          <p:nvPr/>
        </p:nvSpPr>
        <p:spPr bwMode="auto">
          <a:xfrm>
            <a:off x="4476752" y="3038475"/>
            <a:ext cx="149469" cy="247650"/>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88"/>
                </a:moveTo>
                <a:lnTo>
                  <a:pt x="0" y="0"/>
                </a:lnTo>
                <a:lnTo>
                  <a:pt x="49" y="156"/>
                </a:lnTo>
                <a:lnTo>
                  <a:pt x="94" y="8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6" name="Line 417"/>
          <p:cNvSpPr>
            <a:spLocks noChangeShapeType="1"/>
          </p:cNvSpPr>
          <p:nvPr/>
        </p:nvSpPr>
        <p:spPr bwMode="auto">
          <a:xfrm flipH="1" flipV="1">
            <a:off x="5158155" y="3673475"/>
            <a:ext cx="149469"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7" name="Line 418"/>
          <p:cNvSpPr>
            <a:spLocks noChangeShapeType="1"/>
          </p:cNvSpPr>
          <p:nvPr/>
        </p:nvSpPr>
        <p:spPr bwMode="auto">
          <a:xfrm>
            <a:off x="5080490" y="3608391"/>
            <a:ext cx="77665" cy="650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8" name="Freeform 419"/>
          <p:cNvSpPr>
            <a:spLocks/>
          </p:cNvSpPr>
          <p:nvPr/>
        </p:nvSpPr>
        <p:spPr bwMode="auto">
          <a:xfrm>
            <a:off x="3578471" y="3622676"/>
            <a:ext cx="150935" cy="276225"/>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49" y="0"/>
                </a:moveTo>
                <a:lnTo>
                  <a:pt x="94" y="115"/>
                </a:lnTo>
                <a:lnTo>
                  <a:pt x="0" y="17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9" name="Freeform 420"/>
          <p:cNvSpPr>
            <a:spLocks/>
          </p:cNvSpPr>
          <p:nvPr/>
        </p:nvSpPr>
        <p:spPr bwMode="auto">
          <a:xfrm>
            <a:off x="3656137" y="3498850"/>
            <a:ext cx="149469" cy="306388"/>
          </a:xfrm>
          <a:custGeom>
            <a:avLst/>
            <a:gdLst>
              <a:gd name="T0" fmla="*/ 2147483647 w 94"/>
              <a:gd name="T1" fmla="*/ 0 h 193"/>
              <a:gd name="T2" fmla="*/ 0 w 94"/>
              <a:gd name="T3" fmla="*/ 2147483647 h 193"/>
              <a:gd name="T4" fmla="*/ 2147483647 w 94"/>
              <a:gd name="T5" fmla="*/ 2147483647 h 193"/>
              <a:gd name="T6" fmla="*/ 2147483647 w 94"/>
              <a:gd name="T7" fmla="*/ 0 h 193"/>
              <a:gd name="T8" fmla="*/ 0 60000 65536"/>
              <a:gd name="T9" fmla="*/ 0 60000 65536"/>
              <a:gd name="T10" fmla="*/ 0 60000 65536"/>
              <a:gd name="T11" fmla="*/ 0 60000 65536"/>
              <a:gd name="T12" fmla="*/ 0 w 94"/>
              <a:gd name="T13" fmla="*/ 0 h 193"/>
              <a:gd name="T14" fmla="*/ 94 w 94"/>
              <a:gd name="T15" fmla="*/ 193 h 193"/>
            </a:gdLst>
            <a:ahLst/>
            <a:cxnLst>
              <a:cxn ang="T8">
                <a:pos x="T0" y="T1"/>
              </a:cxn>
              <a:cxn ang="T9">
                <a:pos x="T2" y="T3"/>
              </a:cxn>
              <a:cxn ang="T10">
                <a:pos x="T4" y="T5"/>
              </a:cxn>
              <a:cxn ang="T11">
                <a:pos x="T6" y="T7"/>
              </a:cxn>
            </a:cxnLst>
            <a:rect l="T12" t="T13" r="T14" b="T15"/>
            <a:pathLst>
              <a:path w="94" h="193">
                <a:moveTo>
                  <a:pt x="94" y="0"/>
                </a:moveTo>
                <a:lnTo>
                  <a:pt x="0" y="78"/>
                </a:lnTo>
                <a:lnTo>
                  <a:pt x="45" y="193"/>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0" name="Line 421"/>
          <p:cNvSpPr>
            <a:spLocks noChangeShapeType="1"/>
          </p:cNvSpPr>
          <p:nvPr/>
        </p:nvSpPr>
        <p:spPr bwMode="auto">
          <a:xfrm flipH="1" flipV="1">
            <a:off x="4517783" y="3124203"/>
            <a:ext cx="108438" cy="539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1" name="Line 422"/>
          <p:cNvSpPr>
            <a:spLocks noChangeShapeType="1"/>
          </p:cNvSpPr>
          <p:nvPr/>
        </p:nvSpPr>
        <p:spPr bwMode="auto">
          <a:xfrm flipV="1">
            <a:off x="4407878" y="3130550"/>
            <a:ext cx="106974" cy="333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2" name="Line 423"/>
          <p:cNvSpPr>
            <a:spLocks noChangeShapeType="1"/>
          </p:cNvSpPr>
          <p:nvPr/>
        </p:nvSpPr>
        <p:spPr bwMode="auto">
          <a:xfrm flipV="1">
            <a:off x="3578469" y="3622676"/>
            <a:ext cx="77666" cy="276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3" name="Line 424"/>
          <p:cNvSpPr>
            <a:spLocks noChangeShapeType="1"/>
          </p:cNvSpPr>
          <p:nvPr/>
        </p:nvSpPr>
        <p:spPr bwMode="auto">
          <a:xfrm flipH="1">
            <a:off x="3656137" y="3498850"/>
            <a:ext cx="149469" cy="123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4" name="Freeform 425"/>
          <p:cNvSpPr>
            <a:spLocks/>
          </p:cNvSpPr>
          <p:nvPr/>
        </p:nvSpPr>
        <p:spPr bwMode="auto">
          <a:xfrm>
            <a:off x="3135923" y="4162425"/>
            <a:ext cx="145074" cy="57150"/>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4" y="0"/>
                </a:moveTo>
                <a:lnTo>
                  <a:pt x="93" y="36"/>
                </a:lnTo>
                <a:lnTo>
                  <a:pt x="0" y="27"/>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5" name="Freeform 426"/>
          <p:cNvSpPr>
            <a:spLocks/>
          </p:cNvSpPr>
          <p:nvPr/>
        </p:nvSpPr>
        <p:spPr bwMode="auto">
          <a:xfrm>
            <a:off x="3203332" y="4162425"/>
            <a:ext cx="149469" cy="57150"/>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49"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6" name="Freeform 427"/>
          <p:cNvSpPr>
            <a:spLocks/>
          </p:cNvSpPr>
          <p:nvPr/>
        </p:nvSpPr>
        <p:spPr bwMode="auto">
          <a:xfrm>
            <a:off x="5307623" y="3819525"/>
            <a:ext cx="145074" cy="342900"/>
          </a:xfrm>
          <a:custGeom>
            <a:avLst/>
            <a:gdLst>
              <a:gd name="T0" fmla="*/ 2147483647 w 93"/>
              <a:gd name="T1" fmla="*/ 2147483647 h 216"/>
              <a:gd name="T2" fmla="*/ 0 w 93"/>
              <a:gd name="T3" fmla="*/ 0 h 216"/>
              <a:gd name="T4" fmla="*/ 2147483647 w 93"/>
              <a:gd name="T5" fmla="*/ 2147483647 h 216"/>
              <a:gd name="T6" fmla="*/ 2147483647 w 93"/>
              <a:gd name="T7" fmla="*/ 2147483647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93" y="216"/>
                </a:moveTo>
                <a:lnTo>
                  <a:pt x="0" y="0"/>
                </a:lnTo>
                <a:lnTo>
                  <a:pt x="44" y="87"/>
                </a:lnTo>
                <a:lnTo>
                  <a:pt x="93"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7" name="Freeform 428"/>
          <p:cNvSpPr>
            <a:spLocks/>
          </p:cNvSpPr>
          <p:nvPr/>
        </p:nvSpPr>
        <p:spPr bwMode="auto">
          <a:xfrm>
            <a:off x="5452698" y="4162425"/>
            <a:ext cx="149469" cy="57150"/>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8" name="Line 429"/>
          <p:cNvSpPr>
            <a:spLocks noChangeShapeType="1"/>
          </p:cNvSpPr>
          <p:nvPr/>
        </p:nvSpPr>
        <p:spPr bwMode="auto">
          <a:xfrm>
            <a:off x="5452698" y="4168775"/>
            <a:ext cx="149469" cy="14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 name="Freeform 430"/>
          <p:cNvSpPr>
            <a:spLocks/>
          </p:cNvSpPr>
          <p:nvPr/>
        </p:nvSpPr>
        <p:spPr bwMode="auto">
          <a:xfrm>
            <a:off x="5375032" y="3957640"/>
            <a:ext cx="159727" cy="261937"/>
          </a:xfrm>
          <a:custGeom>
            <a:avLst/>
            <a:gdLst>
              <a:gd name="T0" fmla="*/ 2147483647 w 99"/>
              <a:gd name="T1" fmla="*/ 2147483647 h 165"/>
              <a:gd name="T2" fmla="*/ 2147483647 w 99"/>
              <a:gd name="T3" fmla="*/ 2147483647 h 165"/>
              <a:gd name="T4" fmla="*/ 0 w 99"/>
              <a:gd name="T5" fmla="*/ 0 h 165"/>
              <a:gd name="T6" fmla="*/ 2147483647 w 99"/>
              <a:gd name="T7" fmla="*/ 2147483647 h 165"/>
              <a:gd name="T8" fmla="*/ 0 60000 65536"/>
              <a:gd name="T9" fmla="*/ 0 60000 65536"/>
              <a:gd name="T10" fmla="*/ 0 60000 65536"/>
              <a:gd name="T11" fmla="*/ 0 60000 65536"/>
              <a:gd name="T12" fmla="*/ 0 w 99"/>
              <a:gd name="T13" fmla="*/ 0 h 165"/>
              <a:gd name="T14" fmla="*/ 99 w 99"/>
              <a:gd name="T15" fmla="*/ 165 h 165"/>
            </a:gdLst>
            <a:ahLst/>
            <a:cxnLst>
              <a:cxn ang="T8">
                <a:pos x="T0" y="T1"/>
              </a:cxn>
              <a:cxn ang="T9">
                <a:pos x="T2" y="T3"/>
              </a:cxn>
              <a:cxn ang="T10">
                <a:pos x="T4" y="T5"/>
              </a:cxn>
              <a:cxn ang="T11">
                <a:pos x="T6" y="T7"/>
              </a:cxn>
            </a:cxnLst>
            <a:rect l="T12" t="T13" r="T14" b="T15"/>
            <a:pathLst>
              <a:path w="99" h="165">
                <a:moveTo>
                  <a:pt x="49" y="129"/>
                </a:moveTo>
                <a:lnTo>
                  <a:pt x="99" y="165"/>
                </a:lnTo>
                <a:lnTo>
                  <a:pt x="0" y="0"/>
                </a:lnTo>
                <a:lnTo>
                  <a:pt x="49" y="12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0" name="Line 431"/>
          <p:cNvSpPr>
            <a:spLocks noChangeShapeType="1"/>
          </p:cNvSpPr>
          <p:nvPr/>
        </p:nvSpPr>
        <p:spPr bwMode="auto">
          <a:xfrm>
            <a:off x="5452698" y="4162425"/>
            <a:ext cx="2931"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1" name="Freeform 432"/>
          <p:cNvSpPr>
            <a:spLocks/>
          </p:cNvSpPr>
          <p:nvPr/>
        </p:nvSpPr>
        <p:spPr bwMode="auto">
          <a:xfrm>
            <a:off x="3805604" y="3214688"/>
            <a:ext cx="150934" cy="284162"/>
          </a:xfrm>
          <a:custGeom>
            <a:avLst/>
            <a:gdLst>
              <a:gd name="T0" fmla="*/ 0 w 94"/>
              <a:gd name="T1" fmla="*/ 2147483647 h 179"/>
              <a:gd name="T2" fmla="*/ 2147483647 w 94"/>
              <a:gd name="T3" fmla="*/ 2147483647 h 179"/>
              <a:gd name="T4" fmla="*/ 2147483647 w 94"/>
              <a:gd name="T5" fmla="*/ 0 h 179"/>
              <a:gd name="T6" fmla="*/ 0 w 94"/>
              <a:gd name="T7" fmla="*/ 2147483647 h 179"/>
              <a:gd name="T8" fmla="*/ 0 60000 65536"/>
              <a:gd name="T9" fmla="*/ 0 60000 65536"/>
              <a:gd name="T10" fmla="*/ 0 60000 65536"/>
              <a:gd name="T11" fmla="*/ 0 60000 65536"/>
              <a:gd name="T12" fmla="*/ 0 w 94"/>
              <a:gd name="T13" fmla="*/ 0 h 179"/>
              <a:gd name="T14" fmla="*/ 94 w 94"/>
              <a:gd name="T15" fmla="*/ 179 h 179"/>
            </a:gdLst>
            <a:ahLst/>
            <a:cxnLst>
              <a:cxn ang="T8">
                <a:pos x="T0" y="T1"/>
              </a:cxn>
              <a:cxn ang="T9">
                <a:pos x="T2" y="T3"/>
              </a:cxn>
              <a:cxn ang="T10">
                <a:pos x="T4" y="T5"/>
              </a:cxn>
              <a:cxn ang="T11">
                <a:pos x="T6" y="T7"/>
              </a:cxn>
            </a:cxnLst>
            <a:rect l="T12" t="T13" r="T14" b="T15"/>
            <a:pathLst>
              <a:path w="94" h="179">
                <a:moveTo>
                  <a:pt x="0" y="179"/>
                </a:moveTo>
                <a:lnTo>
                  <a:pt x="94" y="160"/>
                </a:lnTo>
                <a:lnTo>
                  <a:pt x="49" y="0"/>
                </a:lnTo>
                <a:lnTo>
                  <a:pt x="0"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2" name="Freeform 433"/>
          <p:cNvSpPr>
            <a:spLocks/>
          </p:cNvSpPr>
          <p:nvPr/>
        </p:nvSpPr>
        <p:spPr bwMode="auto">
          <a:xfrm>
            <a:off x="3883271" y="3192466"/>
            <a:ext cx="150935" cy="276225"/>
          </a:xfrm>
          <a:custGeom>
            <a:avLst/>
            <a:gdLst>
              <a:gd name="T0" fmla="*/ 2147483647 w 94"/>
              <a:gd name="T1" fmla="*/ 0 h 174"/>
              <a:gd name="T2" fmla="*/ 0 w 94"/>
              <a:gd name="T3" fmla="*/ 2147483647 h 174"/>
              <a:gd name="T4" fmla="*/ 2147483647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94" y="0"/>
                </a:moveTo>
                <a:lnTo>
                  <a:pt x="0" y="14"/>
                </a:lnTo>
                <a:lnTo>
                  <a:pt x="45" y="17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3" name="Freeform 434"/>
          <p:cNvSpPr>
            <a:spLocks/>
          </p:cNvSpPr>
          <p:nvPr/>
        </p:nvSpPr>
        <p:spPr bwMode="auto">
          <a:xfrm>
            <a:off x="4034206" y="2900366"/>
            <a:ext cx="148003" cy="401637"/>
          </a:xfrm>
          <a:custGeom>
            <a:avLst/>
            <a:gdLst>
              <a:gd name="T0" fmla="*/ 0 w 93"/>
              <a:gd name="T1" fmla="*/ 2147483647 h 253"/>
              <a:gd name="T2" fmla="*/ 2147483647 w 93"/>
              <a:gd name="T3" fmla="*/ 2147483647 h 253"/>
              <a:gd name="T4" fmla="*/ 2147483647 w 93"/>
              <a:gd name="T5" fmla="*/ 0 h 253"/>
              <a:gd name="T6" fmla="*/ 0 w 93"/>
              <a:gd name="T7" fmla="*/ 2147483647 h 253"/>
              <a:gd name="T8" fmla="*/ 0 60000 65536"/>
              <a:gd name="T9" fmla="*/ 0 60000 65536"/>
              <a:gd name="T10" fmla="*/ 0 60000 65536"/>
              <a:gd name="T11" fmla="*/ 0 60000 65536"/>
              <a:gd name="T12" fmla="*/ 0 w 93"/>
              <a:gd name="T13" fmla="*/ 0 h 253"/>
              <a:gd name="T14" fmla="*/ 93 w 93"/>
              <a:gd name="T15" fmla="*/ 253 h 253"/>
            </a:gdLst>
            <a:ahLst/>
            <a:cxnLst>
              <a:cxn ang="T8">
                <a:pos x="T0" y="T1"/>
              </a:cxn>
              <a:cxn ang="T9">
                <a:pos x="T2" y="T3"/>
              </a:cxn>
              <a:cxn ang="T10">
                <a:pos x="T4" y="T5"/>
              </a:cxn>
              <a:cxn ang="T11">
                <a:pos x="T6" y="T7"/>
              </a:cxn>
            </a:cxnLst>
            <a:rect l="T12" t="T13" r="T14" b="T15"/>
            <a:pathLst>
              <a:path w="93" h="253">
                <a:moveTo>
                  <a:pt x="0" y="184"/>
                </a:moveTo>
                <a:lnTo>
                  <a:pt x="93" y="253"/>
                </a:lnTo>
                <a:lnTo>
                  <a:pt x="44"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4" name="Line 435"/>
          <p:cNvSpPr>
            <a:spLocks noChangeShapeType="1"/>
          </p:cNvSpPr>
          <p:nvPr/>
        </p:nvSpPr>
        <p:spPr bwMode="auto">
          <a:xfrm>
            <a:off x="5307623" y="3825875"/>
            <a:ext cx="145074" cy="3365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5" name="Freeform 436"/>
          <p:cNvSpPr>
            <a:spLocks/>
          </p:cNvSpPr>
          <p:nvPr/>
        </p:nvSpPr>
        <p:spPr bwMode="auto">
          <a:xfrm>
            <a:off x="5229959" y="3819526"/>
            <a:ext cx="145073" cy="138113"/>
          </a:xfrm>
          <a:custGeom>
            <a:avLst/>
            <a:gdLst>
              <a:gd name="T0" fmla="*/ 2147483647 w 93"/>
              <a:gd name="T1" fmla="*/ 0 h 87"/>
              <a:gd name="T2" fmla="*/ 2147483647 w 93"/>
              <a:gd name="T3" fmla="*/ 2147483647 h 87"/>
              <a:gd name="T4" fmla="*/ 0 w 93"/>
              <a:gd name="T5" fmla="*/ 0 h 87"/>
              <a:gd name="T6" fmla="*/ 2147483647 w 93"/>
              <a:gd name="T7" fmla="*/ 0 h 87"/>
              <a:gd name="T8" fmla="*/ 0 60000 65536"/>
              <a:gd name="T9" fmla="*/ 0 60000 65536"/>
              <a:gd name="T10" fmla="*/ 0 60000 65536"/>
              <a:gd name="T11" fmla="*/ 0 60000 65536"/>
              <a:gd name="T12" fmla="*/ 0 w 93"/>
              <a:gd name="T13" fmla="*/ 0 h 87"/>
              <a:gd name="T14" fmla="*/ 93 w 93"/>
              <a:gd name="T15" fmla="*/ 87 h 87"/>
            </a:gdLst>
            <a:ahLst/>
            <a:cxnLst>
              <a:cxn ang="T8">
                <a:pos x="T0" y="T1"/>
              </a:cxn>
              <a:cxn ang="T9">
                <a:pos x="T2" y="T3"/>
              </a:cxn>
              <a:cxn ang="T10">
                <a:pos x="T4" y="T5"/>
              </a:cxn>
              <a:cxn ang="T11">
                <a:pos x="T6" y="T7"/>
              </a:cxn>
            </a:cxnLst>
            <a:rect l="T12" t="T13" r="T14" b="T15"/>
            <a:pathLst>
              <a:path w="93" h="87">
                <a:moveTo>
                  <a:pt x="49" y="0"/>
                </a:moveTo>
                <a:lnTo>
                  <a:pt x="93" y="87"/>
                </a:lnTo>
                <a:lnTo>
                  <a:pt x="0" y="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6" name="Line 437"/>
          <p:cNvSpPr>
            <a:spLocks noChangeShapeType="1"/>
          </p:cNvSpPr>
          <p:nvPr/>
        </p:nvSpPr>
        <p:spPr bwMode="auto">
          <a:xfrm flipH="1" flipV="1">
            <a:off x="3203332" y="4162425"/>
            <a:ext cx="149469" cy="206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7" name="Line 438"/>
          <p:cNvSpPr>
            <a:spLocks noChangeShapeType="1"/>
          </p:cNvSpPr>
          <p:nvPr/>
        </p:nvSpPr>
        <p:spPr bwMode="auto">
          <a:xfrm flipV="1">
            <a:off x="3135923" y="4162428"/>
            <a:ext cx="67408" cy="428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8" name="Line 439"/>
          <p:cNvSpPr>
            <a:spLocks noChangeShapeType="1"/>
          </p:cNvSpPr>
          <p:nvPr/>
        </p:nvSpPr>
        <p:spPr bwMode="auto">
          <a:xfrm>
            <a:off x="5307623" y="3819525"/>
            <a:ext cx="1466" cy="63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 name="Line 440"/>
          <p:cNvSpPr>
            <a:spLocks noChangeShapeType="1"/>
          </p:cNvSpPr>
          <p:nvPr/>
        </p:nvSpPr>
        <p:spPr bwMode="auto">
          <a:xfrm>
            <a:off x="5452698" y="4162425"/>
            <a:ext cx="2931" cy="63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 name="Line 441"/>
          <p:cNvSpPr>
            <a:spLocks noChangeShapeType="1"/>
          </p:cNvSpPr>
          <p:nvPr/>
        </p:nvSpPr>
        <p:spPr bwMode="auto">
          <a:xfrm>
            <a:off x="5385289" y="3965575"/>
            <a:ext cx="67408" cy="196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1" name="Line 442"/>
          <p:cNvSpPr>
            <a:spLocks noChangeShapeType="1"/>
          </p:cNvSpPr>
          <p:nvPr/>
        </p:nvSpPr>
        <p:spPr bwMode="auto">
          <a:xfrm flipV="1">
            <a:off x="5751635" y="4162428"/>
            <a:ext cx="77665" cy="428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 name="Freeform 443"/>
          <p:cNvSpPr>
            <a:spLocks/>
          </p:cNvSpPr>
          <p:nvPr/>
        </p:nvSpPr>
        <p:spPr bwMode="auto">
          <a:xfrm>
            <a:off x="4554417" y="3178175"/>
            <a:ext cx="149469" cy="211138"/>
          </a:xfrm>
          <a:custGeom>
            <a:avLst/>
            <a:gdLst>
              <a:gd name="T0" fmla="*/ 2147483647 w 94"/>
              <a:gd name="T1" fmla="*/ 0 h 133"/>
              <a:gd name="T2" fmla="*/ 2147483647 w 94"/>
              <a:gd name="T3" fmla="*/ 2147483647 h 133"/>
              <a:gd name="T4" fmla="*/ 0 w 94"/>
              <a:gd name="T5" fmla="*/ 2147483647 h 133"/>
              <a:gd name="T6" fmla="*/ 2147483647 w 94"/>
              <a:gd name="T7" fmla="*/ 0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5" y="0"/>
                </a:moveTo>
                <a:lnTo>
                  <a:pt x="94" y="133"/>
                </a:lnTo>
                <a:lnTo>
                  <a:pt x="0" y="6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3" name="Freeform 444"/>
          <p:cNvSpPr>
            <a:spLocks/>
          </p:cNvSpPr>
          <p:nvPr/>
        </p:nvSpPr>
        <p:spPr bwMode="auto">
          <a:xfrm>
            <a:off x="4626221" y="3178175"/>
            <a:ext cx="155331" cy="211138"/>
          </a:xfrm>
          <a:custGeom>
            <a:avLst/>
            <a:gdLst>
              <a:gd name="T0" fmla="*/ 2147483647 w 98"/>
              <a:gd name="T1" fmla="*/ 2147483647 h 133"/>
              <a:gd name="T2" fmla="*/ 0 w 98"/>
              <a:gd name="T3" fmla="*/ 0 h 133"/>
              <a:gd name="T4" fmla="*/ 2147483647 w 98"/>
              <a:gd name="T5" fmla="*/ 2147483647 h 133"/>
              <a:gd name="T6" fmla="*/ 2147483647 w 98"/>
              <a:gd name="T7" fmla="*/ 2147483647 h 133"/>
              <a:gd name="T8" fmla="*/ 0 60000 65536"/>
              <a:gd name="T9" fmla="*/ 0 60000 65536"/>
              <a:gd name="T10" fmla="*/ 0 60000 65536"/>
              <a:gd name="T11" fmla="*/ 0 60000 65536"/>
              <a:gd name="T12" fmla="*/ 0 w 98"/>
              <a:gd name="T13" fmla="*/ 0 h 133"/>
              <a:gd name="T14" fmla="*/ 98 w 98"/>
              <a:gd name="T15" fmla="*/ 133 h 133"/>
            </a:gdLst>
            <a:ahLst/>
            <a:cxnLst>
              <a:cxn ang="T8">
                <a:pos x="T0" y="T1"/>
              </a:cxn>
              <a:cxn ang="T9">
                <a:pos x="T2" y="T3"/>
              </a:cxn>
              <a:cxn ang="T10">
                <a:pos x="T4" y="T5"/>
              </a:cxn>
              <a:cxn ang="T11">
                <a:pos x="T6" y="T7"/>
              </a:cxn>
            </a:cxnLst>
            <a:rect l="T12" t="T13" r="T14" b="T15"/>
            <a:pathLst>
              <a:path w="98" h="133">
                <a:moveTo>
                  <a:pt x="98" y="96"/>
                </a:moveTo>
                <a:lnTo>
                  <a:pt x="0" y="0"/>
                </a:lnTo>
                <a:lnTo>
                  <a:pt x="49" y="133"/>
                </a:lnTo>
                <a:lnTo>
                  <a:pt x="98"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4" name="Line 445"/>
          <p:cNvSpPr>
            <a:spLocks noChangeShapeType="1"/>
          </p:cNvSpPr>
          <p:nvPr/>
        </p:nvSpPr>
        <p:spPr bwMode="auto">
          <a:xfrm flipH="1">
            <a:off x="3883271" y="3192466"/>
            <a:ext cx="150935"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5" name="Line 446"/>
          <p:cNvSpPr>
            <a:spLocks noChangeShapeType="1"/>
          </p:cNvSpPr>
          <p:nvPr/>
        </p:nvSpPr>
        <p:spPr bwMode="auto">
          <a:xfrm flipV="1">
            <a:off x="3805606" y="3214688"/>
            <a:ext cx="77665" cy="284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6" name="Line 447"/>
          <p:cNvSpPr>
            <a:spLocks noChangeShapeType="1"/>
          </p:cNvSpPr>
          <p:nvPr/>
        </p:nvSpPr>
        <p:spPr bwMode="auto">
          <a:xfrm flipH="1" flipV="1">
            <a:off x="4086960" y="2992438"/>
            <a:ext cx="148003" cy="952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7" name="Line 448"/>
          <p:cNvSpPr>
            <a:spLocks noChangeShapeType="1"/>
          </p:cNvSpPr>
          <p:nvPr/>
        </p:nvSpPr>
        <p:spPr bwMode="auto">
          <a:xfrm flipV="1">
            <a:off x="4034204" y="2900363"/>
            <a:ext cx="68873" cy="2921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8" name="Line 449"/>
          <p:cNvSpPr>
            <a:spLocks noChangeShapeType="1"/>
          </p:cNvSpPr>
          <p:nvPr/>
        </p:nvSpPr>
        <p:spPr bwMode="auto">
          <a:xfrm>
            <a:off x="5229960" y="3819525"/>
            <a:ext cx="77665"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9" name="Line 450"/>
          <p:cNvSpPr>
            <a:spLocks noChangeShapeType="1"/>
          </p:cNvSpPr>
          <p:nvPr/>
        </p:nvSpPr>
        <p:spPr bwMode="auto">
          <a:xfrm flipH="1" flipV="1">
            <a:off x="4626221" y="3178175"/>
            <a:ext cx="155331" cy="152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0" name="Freeform 451"/>
          <p:cNvSpPr>
            <a:spLocks/>
          </p:cNvSpPr>
          <p:nvPr/>
        </p:nvSpPr>
        <p:spPr bwMode="auto">
          <a:xfrm>
            <a:off x="4703886" y="3330578"/>
            <a:ext cx="149469" cy="188913"/>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3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1" name="Freeform 452"/>
          <p:cNvSpPr>
            <a:spLocks/>
          </p:cNvSpPr>
          <p:nvPr/>
        </p:nvSpPr>
        <p:spPr bwMode="auto">
          <a:xfrm>
            <a:off x="4781552" y="3330578"/>
            <a:ext cx="149469" cy="188913"/>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92"/>
                </a:moveTo>
                <a:lnTo>
                  <a:pt x="0" y="0"/>
                </a:lnTo>
                <a:lnTo>
                  <a:pt x="45" y="119"/>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2" name="Line 453"/>
          <p:cNvSpPr>
            <a:spLocks noChangeShapeType="1"/>
          </p:cNvSpPr>
          <p:nvPr/>
        </p:nvSpPr>
        <p:spPr bwMode="auto">
          <a:xfrm flipH="1" flipV="1">
            <a:off x="4227637" y="3084513"/>
            <a:ext cx="189034" cy="88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3" name="Line 454"/>
          <p:cNvSpPr>
            <a:spLocks noChangeShapeType="1"/>
          </p:cNvSpPr>
          <p:nvPr/>
        </p:nvSpPr>
        <p:spPr bwMode="auto">
          <a:xfrm flipV="1">
            <a:off x="4182209" y="3084516"/>
            <a:ext cx="49823" cy="2174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4" name="Line 455"/>
          <p:cNvSpPr>
            <a:spLocks noChangeShapeType="1"/>
          </p:cNvSpPr>
          <p:nvPr/>
        </p:nvSpPr>
        <p:spPr bwMode="auto">
          <a:xfrm flipH="1" flipV="1">
            <a:off x="4781552" y="3330575"/>
            <a:ext cx="149469"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5" name="Line 456"/>
          <p:cNvSpPr>
            <a:spLocks noChangeShapeType="1"/>
          </p:cNvSpPr>
          <p:nvPr/>
        </p:nvSpPr>
        <p:spPr bwMode="auto">
          <a:xfrm flipV="1">
            <a:off x="4703885" y="3330575"/>
            <a:ext cx="77666" cy="587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6" name="Freeform 457"/>
          <p:cNvSpPr>
            <a:spLocks/>
          </p:cNvSpPr>
          <p:nvPr/>
        </p:nvSpPr>
        <p:spPr bwMode="auto">
          <a:xfrm>
            <a:off x="3508131" y="3898900"/>
            <a:ext cx="148004" cy="320675"/>
          </a:xfrm>
          <a:custGeom>
            <a:avLst/>
            <a:gdLst>
              <a:gd name="T0" fmla="*/ 2147483647 w 93"/>
              <a:gd name="T1" fmla="*/ 0 h 202"/>
              <a:gd name="T2" fmla="*/ 2147483647 w 93"/>
              <a:gd name="T3" fmla="*/ 2147483647 h 202"/>
              <a:gd name="T4" fmla="*/ 0 w 93"/>
              <a:gd name="T5" fmla="*/ 2147483647 h 202"/>
              <a:gd name="T6" fmla="*/ 2147483647 w 93"/>
              <a:gd name="T7" fmla="*/ 0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44" y="0"/>
                </a:moveTo>
                <a:lnTo>
                  <a:pt x="93" y="202"/>
                </a:lnTo>
                <a:lnTo>
                  <a:pt x="0" y="19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7" name="Freeform 458"/>
          <p:cNvSpPr>
            <a:spLocks/>
          </p:cNvSpPr>
          <p:nvPr/>
        </p:nvSpPr>
        <p:spPr bwMode="auto">
          <a:xfrm>
            <a:off x="3578471" y="3805241"/>
            <a:ext cx="150935" cy="414337"/>
          </a:xfrm>
          <a:custGeom>
            <a:avLst/>
            <a:gdLst>
              <a:gd name="T0" fmla="*/ 2147483647 w 94"/>
              <a:gd name="T1" fmla="*/ 0 h 261"/>
              <a:gd name="T2" fmla="*/ 0 w 94"/>
              <a:gd name="T3" fmla="*/ 2147483647 h 261"/>
              <a:gd name="T4" fmla="*/ 2147483647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94" y="0"/>
                </a:moveTo>
                <a:lnTo>
                  <a:pt x="0" y="59"/>
                </a:lnTo>
                <a:lnTo>
                  <a:pt x="49" y="26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8" name="Freeform 459"/>
          <p:cNvSpPr>
            <a:spLocks/>
          </p:cNvSpPr>
          <p:nvPr/>
        </p:nvSpPr>
        <p:spPr bwMode="auto">
          <a:xfrm>
            <a:off x="5534759" y="4183066"/>
            <a:ext cx="145073" cy="587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9" name="Freeform 460"/>
          <p:cNvSpPr>
            <a:spLocks/>
          </p:cNvSpPr>
          <p:nvPr/>
        </p:nvSpPr>
        <p:spPr bwMode="auto">
          <a:xfrm>
            <a:off x="5602167" y="4183066"/>
            <a:ext cx="149469" cy="5873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9"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0" name="Freeform 461"/>
          <p:cNvSpPr>
            <a:spLocks/>
          </p:cNvSpPr>
          <p:nvPr/>
        </p:nvSpPr>
        <p:spPr bwMode="auto">
          <a:xfrm>
            <a:off x="3280998" y="4183066"/>
            <a:ext cx="149469" cy="587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1" name="Freeform 462"/>
          <p:cNvSpPr>
            <a:spLocks/>
          </p:cNvSpPr>
          <p:nvPr/>
        </p:nvSpPr>
        <p:spPr bwMode="auto">
          <a:xfrm>
            <a:off x="3352801" y="4183066"/>
            <a:ext cx="155331" cy="58737"/>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2" name="Line 463"/>
          <p:cNvSpPr>
            <a:spLocks noChangeShapeType="1"/>
          </p:cNvSpPr>
          <p:nvPr/>
        </p:nvSpPr>
        <p:spPr bwMode="auto">
          <a:xfrm flipV="1">
            <a:off x="3508131" y="3898900"/>
            <a:ext cx="70338" cy="3063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3" name="Line 464"/>
          <p:cNvSpPr>
            <a:spLocks noChangeShapeType="1"/>
          </p:cNvSpPr>
          <p:nvPr/>
        </p:nvSpPr>
        <p:spPr bwMode="auto">
          <a:xfrm flipH="1" flipV="1">
            <a:off x="5602167" y="4183063"/>
            <a:ext cx="149469"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4" name="Line 465"/>
          <p:cNvSpPr>
            <a:spLocks noChangeShapeType="1"/>
          </p:cNvSpPr>
          <p:nvPr/>
        </p:nvSpPr>
        <p:spPr bwMode="auto">
          <a:xfrm flipH="1">
            <a:off x="5534758" y="4183063"/>
            <a:ext cx="67408"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5" name="Line 466"/>
          <p:cNvSpPr>
            <a:spLocks noChangeShapeType="1"/>
          </p:cNvSpPr>
          <p:nvPr/>
        </p:nvSpPr>
        <p:spPr bwMode="auto">
          <a:xfrm flipH="1" flipV="1">
            <a:off x="3352801" y="4183063"/>
            <a:ext cx="155331"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6" name="Line 467"/>
          <p:cNvSpPr>
            <a:spLocks noChangeShapeType="1"/>
          </p:cNvSpPr>
          <p:nvPr/>
        </p:nvSpPr>
        <p:spPr bwMode="auto">
          <a:xfrm flipV="1">
            <a:off x="3280998" y="4183063"/>
            <a:ext cx="71803"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47" name="Freeform 468"/>
          <p:cNvSpPr>
            <a:spLocks/>
          </p:cNvSpPr>
          <p:nvPr/>
        </p:nvSpPr>
        <p:spPr bwMode="auto">
          <a:xfrm>
            <a:off x="4328746" y="3198813"/>
            <a:ext cx="148004" cy="241300"/>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11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8" name="Freeform 469"/>
          <p:cNvSpPr>
            <a:spLocks/>
          </p:cNvSpPr>
          <p:nvPr/>
        </p:nvSpPr>
        <p:spPr bwMode="auto">
          <a:xfrm>
            <a:off x="4407877" y="3198813"/>
            <a:ext cx="146538" cy="241300"/>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55"/>
                </a:moveTo>
                <a:lnTo>
                  <a:pt x="0" y="0"/>
                </a:lnTo>
                <a:lnTo>
                  <a:pt x="44" y="152"/>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9" name="Freeform 470"/>
          <p:cNvSpPr>
            <a:spLocks/>
          </p:cNvSpPr>
          <p:nvPr/>
        </p:nvSpPr>
        <p:spPr bwMode="auto">
          <a:xfrm>
            <a:off x="3956539" y="3192463"/>
            <a:ext cx="146538" cy="334962"/>
          </a:xfrm>
          <a:custGeom>
            <a:avLst/>
            <a:gdLst>
              <a:gd name="T0" fmla="*/ 0 w 93"/>
              <a:gd name="T1" fmla="*/ 2147483647 h 211"/>
              <a:gd name="T2" fmla="*/ 2147483647 w 93"/>
              <a:gd name="T3" fmla="*/ 2147483647 h 211"/>
              <a:gd name="T4" fmla="*/ 2147483647 w 93"/>
              <a:gd name="T5" fmla="*/ 0 h 211"/>
              <a:gd name="T6" fmla="*/ 0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0" y="174"/>
                </a:moveTo>
                <a:lnTo>
                  <a:pt x="93" y="211"/>
                </a:lnTo>
                <a:lnTo>
                  <a:pt x="49" y="0"/>
                </a:lnTo>
                <a:lnTo>
                  <a:pt x="0" y="1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0" name="Freeform 471"/>
          <p:cNvSpPr>
            <a:spLocks/>
          </p:cNvSpPr>
          <p:nvPr/>
        </p:nvSpPr>
        <p:spPr bwMode="auto">
          <a:xfrm>
            <a:off x="4034206" y="3192463"/>
            <a:ext cx="148003" cy="334962"/>
          </a:xfrm>
          <a:custGeom>
            <a:avLst/>
            <a:gdLst>
              <a:gd name="T0" fmla="*/ 2147483647 w 93"/>
              <a:gd name="T1" fmla="*/ 2147483647 h 211"/>
              <a:gd name="T2" fmla="*/ 0 w 93"/>
              <a:gd name="T3" fmla="*/ 0 h 211"/>
              <a:gd name="T4" fmla="*/ 2147483647 w 93"/>
              <a:gd name="T5" fmla="*/ 2147483647 h 211"/>
              <a:gd name="T6" fmla="*/ 2147483647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93" y="69"/>
                </a:moveTo>
                <a:lnTo>
                  <a:pt x="0" y="0"/>
                </a:lnTo>
                <a:lnTo>
                  <a:pt x="44" y="211"/>
                </a:lnTo>
                <a:lnTo>
                  <a:pt x="93"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1" name="Freeform 472"/>
          <p:cNvSpPr>
            <a:spLocks/>
          </p:cNvSpPr>
          <p:nvPr/>
        </p:nvSpPr>
        <p:spPr bwMode="auto">
          <a:xfrm>
            <a:off x="3729406" y="3498850"/>
            <a:ext cx="153865" cy="306388"/>
          </a:xfrm>
          <a:custGeom>
            <a:avLst/>
            <a:gdLst>
              <a:gd name="T0" fmla="*/ 2147483647 w 98"/>
              <a:gd name="T1" fmla="*/ 0 h 193"/>
              <a:gd name="T2" fmla="*/ 2147483647 w 98"/>
              <a:gd name="T3" fmla="*/ 2147483647 h 193"/>
              <a:gd name="T4" fmla="*/ 0 w 98"/>
              <a:gd name="T5" fmla="*/ 2147483647 h 193"/>
              <a:gd name="T6" fmla="*/ 2147483647 w 98"/>
              <a:gd name="T7" fmla="*/ 0 h 193"/>
              <a:gd name="T8" fmla="*/ 0 60000 65536"/>
              <a:gd name="T9" fmla="*/ 0 60000 65536"/>
              <a:gd name="T10" fmla="*/ 0 60000 65536"/>
              <a:gd name="T11" fmla="*/ 0 60000 65536"/>
              <a:gd name="T12" fmla="*/ 0 w 98"/>
              <a:gd name="T13" fmla="*/ 0 h 193"/>
              <a:gd name="T14" fmla="*/ 98 w 98"/>
              <a:gd name="T15" fmla="*/ 193 h 193"/>
            </a:gdLst>
            <a:ahLst/>
            <a:cxnLst>
              <a:cxn ang="T8">
                <a:pos x="T0" y="T1"/>
              </a:cxn>
              <a:cxn ang="T9">
                <a:pos x="T2" y="T3"/>
              </a:cxn>
              <a:cxn ang="T10">
                <a:pos x="T4" y="T5"/>
              </a:cxn>
              <a:cxn ang="T11">
                <a:pos x="T6" y="T7"/>
              </a:cxn>
            </a:cxnLst>
            <a:rect l="T12" t="T13" r="T14" b="T15"/>
            <a:pathLst>
              <a:path w="98" h="193">
                <a:moveTo>
                  <a:pt x="49" y="0"/>
                </a:moveTo>
                <a:lnTo>
                  <a:pt x="98" y="147"/>
                </a:lnTo>
                <a:lnTo>
                  <a:pt x="0" y="19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2" name="Freeform 473"/>
          <p:cNvSpPr>
            <a:spLocks/>
          </p:cNvSpPr>
          <p:nvPr/>
        </p:nvSpPr>
        <p:spPr bwMode="auto">
          <a:xfrm>
            <a:off x="3805604" y="3468691"/>
            <a:ext cx="150934" cy="263525"/>
          </a:xfrm>
          <a:custGeom>
            <a:avLst/>
            <a:gdLst>
              <a:gd name="T0" fmla="*/ 2147483647 w 94"/>
              <a:gd name="T1" fmla="*/ 0 h 166"/>
              <a:gd name="T2" fmla="*/ 0 w 94"/>
              <a:gd name="T3" fmla="*/ 2147483647 h 166"/>
              <a:gd name="T4" fmla="*/ 2147483647 w 94"/>
              <a:gd name="T5" fmla="*/ 2147483647 h 166"/>
              <a:gd name="T6" fmla="*/ 2147483647 w 94"/>
              <a:gd name="T7" fmla="*/ 0 h 166"/>
              <a:gd name="T8" fmla="*/ 0 60000 65536"/>
              <a:gd name="T9" fmla="*/ 0 60000 65536"/>
              <a:gd name="T10" fmla="*/ 0 60000 65536"/>
              <a:gd name="T11" fmla="*/ 0 60000 65536"/>
              <a:gd name="T12" fmla="*/ 0 w 94"/>
              <a:gd name="T13" fmla="*/ 0 h 166"/>
              <a:gd name="T14" fmla="*/ 94 w 94"/>
              <a:gd name="T15" fmla="*/ 166 h 166"/>
            </a:gdLst>
            <a:ahLst/>
            <a:cxnLst>
              <a:cxn ang="T8">
                <a:pos x="T0" y="T1"/>
              </a:cxn>
              <a:cxn ang="T9">
                <a:pos x="T2" y="T3"/>
              </a:cxn>
              <a:cxn ang="T10">
                <a:pos x="T4" y="T5"/>
              </a:cxn>
              <a:cxn ang="T11">
                <a:pos x="T6" y="T7"/>
              </a:cxn>
            </a:cxnLst>
            <a:rect l="T12" t="T13" r="T14" b="T15"/>
            <a:pathLst>
              <a:path w="94" h="166">
                <a:moveTo>
                  <a:pt x="94" y="0"/>
                </a:moveTo>
                <a:lnTo>
                  <a:pt x="0" y="19"/>
                </a:lnTo>
                <a:lnTo>
                  <a:pt x="49" y="16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3" name="Freeform 474"/>
          <p:cNvSpPr>
            <a:spLocks/>
          </p:cNvSpPr>
          <p:nvPr/>
        </p:nvSpPr>
        <p:spPr bwMode="auto">
          <a:xfrm>
            <a:off x="4853355" y="3476625"/>
            <a:ext cx="149469" cy="160338"/>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101"/>
                </a:lnTo>
                <a:lnTo>
                  <a:pt x="0" y="2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4" name="Freeform 475"/>
          <p:cNvSpPr>
            <a:spLocks/>
          </p:cNvSpPr>
          <p:nvPr/>
        </p:nvSpPr>
        <p:spPr bwMode="auto">
          <a:xfrm>
            <a:off x="4931021" y="3476625"/>
            <a:ext cx="149469" cy="160338"/>
          </a:xfrm>
          <a:custGeom>
            <a:avLst/>
            <a:gdLst>
              <a:gd name="T0" fmla="*/ 2147483647 w 93"/>
              <a:gd name="T1" fmla="*/ 2147483647 h 101"/>
              <a:gd name="T2" fmla="*/ 0 w 93"/>
              <a:gd name="T3" fmla="*/ 0 h 101"/>
              <a:gd name="T4" fmla="*/ 2147483647 w 93"/>
              <a:gd name="T5" fmla="*/ 2147483647 h 101"/>
              <a:gd name="T6" fmla="*/ 2147483647 w 93"/>
              <a:gd name="T7" fmla="*/ 2147483647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83"/>
                </a:moveTo>
                <a:lnTo>
                  <a:pt x="0" y="0"/>
                </a:lnTo>
                <a:lnTo>
                  <a:pt x="44" y="101"/>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5" name="Line 476"/>
          <p:cNvSpPr>
            <a:spLocks noChangeShapeType="1"/>
          </p:cNvSpPr>
          <p:nvPr/>
        </p:nvSpPr>
        <p:spPr bwMode="auto">
          <a:xfrm flipH="1" flipV="1">
            <a:off x="4415204" y="3167063"/>
            <a:ext cx="139211" cy="1190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6" name="Line 477"/>
          <p:cNvSpPr>
            <a:spLocks noChangeShapeType="1"/>
          </p:cNvSpPr>
          <p:nvPr/>
        </p:nvSpPr>
        <p:spPr bwMode="auto">
          <a:xfrm flipV="1">
            <a:off x="4328747" y="3173413"/>
            <a:ext cx="90854" cy="2079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7" name="Line 478"/>
          <p:cNvSpPr>
            <a:spLocks noChangeShapeType="1"/>
          </p:cNvSpPr>
          <p:nvPr/>
        </p:nvSpPr>
        <p:spPr bwMode="auto">
          <a:xfrm flipH="1" flipV="1">
            <a:off x="4034206" y="3192466"/>
            <a:ext cx="148003" cy="1095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8" name="Line 479"/>
          <p:cNvSpPr>
            <a:spLocks noChangeShapeType="1"/>
          </p:cNvSpPr>
          <p:nvPr/>
        </p:nvSpPr>
        <p:spPr bwMode="auto">
          <a:xfrm flipV="1">
            <a:off x="3956538" y="3192466"/>
            <a:ext cx="77666" cy="276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9" name="Line 480"/>
          <p:cNvSpPr>
            <a:spLocks noChangeShapeType="1"/>
          </p:cNvSpPr>
          <p:nvPr/>
        </p:nvSpPr>
        <p:spPr bwMode="auto">
          <a:xfrm flipV="1">
            <a:off x="3729404" y="3498850"/>
            <a:ext cx="76200" cy="3063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0" name="Line 481"/>
          <p:cNvSpPr>
            <a:spLocks noChangeShapeType="1"/>
          </p:cNvSpPr>
          <p:nvPr/>
        </p:nvSpPr>
        <p:spPr bwMode="auto">
          <a:xfrm flipH="1">
            <a:off x="3805604" y="3468688"/>
            <a:ext cx="150934" cy="301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1" name="Line 482"/>
          <p:cNvSpPr>
            <a:spLocks noChangeShapeType="1"/>
          </p:cNvSpPr>
          <p:nvPr/>
        </p:nvSpPr>
        <p:spPr bwMode="auto">
          <a:xfrm flipH="1" flipV="1">
            <a:off x="4931021" y="3476628"/>
            <a:ext cx="149469" cy="1317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2" name="Line 483"/>
          <p:cNvSpPr>
            <a:spLocks noChangeShapeType="1"/>
          </p:cNvSpPr>
          <p:nvPr/>
        </p:nvSpPr>
        <p:spPr bwMode="auto">
          <a:xfrm flipV="1">
            <a:off x="4853354" y="3476625"/>
            <a:ext cx="77666" cy="428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63" name="Freeform 484"/>
          <p:cNvSpPr>
            <a:spLocks/>
          </p:cNvSpPr>
          <p:nvPr/>
        </p:nvSpPr>
        <p:spPr bwMode="auto">
          <a:xfrm>
            <a:off x="4103078" y="3302000"/>
            <a:ext cx="156797" cy="261938"/>
          </a:xfrm>
          <a:custGeom>
            <a:avLst/>
            <a:gdLst>
              <a:gd name="T0" fmla="*/ 2147483647 w 98"/>
              <a:gd name="T1" fmla="*/ 0 h 165"/>
              <a:gd name="T2" fmla="*/ 2147483647 w 98"/>
              <a:gd name="T3" fmla="*/ 2147483647 h 165"/>
              <a:gd name="T4" fmla="*/ 0 w 98"/>
              <a:gd name="T5" fmla="*/ 2147483647 h 165"/>
              <a:gd name="T6" fmla="*/ 2147483647 w 98"/>
              <a:gd name="T7" fmla="*/ 0 h 165"/>
              <a:gd name="T8" fmla="*/ 0 60000 65536"/>
              <a:gd name="T9" fmla="*/ 0 60000 65536"/>
              <a:gd name="T10" fmla="*/ 0 60000 65536"/>
              <a:gd name="T11" fmla="*/ 0 60000 65536"/>
              <a:gd name="T12" fmla="*/ 0 w 98"/>
              <a:gd name="T13" fmla="*/ 0 h 165"/>
              <a:gd name="T14" fmla="*/ 98 w 98"/>
              <a:gd name="T15" fmla="*/ 165 h 165"/>
            </a:gdLst>
            <a:ahLst/>
            <a:cxnLst>
              <a:cxn ang="T8">
                <a:pos x="T0" y="T1"/>
              </a:cxn>
              <a:cxn ang="T9">
                <a:pos x="T2" y="T3"/>
              </a:cxn>
              <a:cxn ang="T10">
                <a:pos x="T4" y="T5"/>
              </a:cxn>
              <a:cxn ang="T11">
                <a:pos x="T6" y="T7"/>
              </a:cxn>
            </a:cxnLst>
            <a:rect l="T12" t="T13" r="T14" b="T15"/>
            <a:pathLst>
              <a:path w="98" h="165">
                <a:moveTo>
                  <a:pt x="49" y="0"/>
                </a:moveTo>
                <a:lnTo>
                  <a:pt x="98" y="165"/>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4" name="Freeform 485"/>
          <p:cNvSpPr>
            <a:spLocks/>
          </p:cNvSpPr>
          <p:nvPr/>
        </p:nvSpPr>
        <p:spPr bwMode="auto">
          <a:xfrm>
            <a:off x="4182208" y="3302000"/>
            <a:ext cx="146538" cy="261938"/>
          </a:xfrm>
          <a:custGeom>
            <a:avLst/>
            <a:gdLst>
              <a:gd name="T0" fmla="*/ 2147483647 w 94"/>
              <a:gd name="T1" fmla="*/ 2147483647 h 165"/>
              <a:gd name="T2" fmla="*/ 0 w 94"/>
              <a:gd name="T3" fmla="*/ 0 h 165"/>
              <a:gd name="T4" fmla="*/ 2147483647 w 94"/>
              <a:gd name="T5" fmla="*/ 2147483647 h 165"/>
              <a:gd name="T6" fmla="*/ 2147483647 w 94"/>
              <a:gd name="T7" fmla="*/ 2147483647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94" y="50"/>
                </a:moveTo>
                <a:lnTo>
                  <a:pt x="0" y="0"/>
                </a:lnTo>
                <a:lnTo>
                  <a:pt x="49" y="165"/>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5" name="Freeform 486"/>
          <p:cNvSpPr>
            <a:spLocks/>
          </p:cNvSpPr>
          <p:nvPr/>
        </p:nvSpPr>
        <p:spPr bwMode="auto">
          <a:xfrm>
            <a:off x="5002824" y="3608388"/>
            <a:ext cx="155331" cy="174625"/>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6" name="Freeform 487"/>
          <p:cNvSpPr>
            <a:spLocks/>
          </p:cNvSpPr>
          <p:nvPr/>
        </p:nvSpPr>
        <p:spPr bwMode="auto">
          <a:xfrm>
            <a:off x="5080491" y="3608391"/>
            <a:ext cx="149469" cy="211137"/>
          </a:xfrm>
          <a:custGeom>
            <a:avLst/>
            <a:gdLst>
              <a:gd name="T0" fmla="*/ 2147483647 w 94"/>
              <a:gd name="T1" fmla="*/ 2147483647 h 133"/>
              <a:gd name="T2" fmla="*/ 0 w 94"/>
              <a:gd name="T3" fmla="*/ 0 h 133"/>
              <a:gd name="T4" fmla="*/ 2147483647 w 94"/>
              <a:gd name="T5" fmla="*/ 2147483647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94" y="133"/>
                </a:moveTo>
                <a:lnTo>
                  <a:pt x="0" y="0"/>
                </a:lnTo>
                <a:lnTo>
                  <a:pt x="49" y="110"/>
                </a:lnTo>
                <a:lnTo>
                  <a:pt x="94" y="1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7" name="Freeform 488"/>
          <p:cNvSpPr>
            <a:spLocks/>
          </p:cNvSpPr>
          <p:nvPr/>
        </p:nvSpPr>
        <p:spPr bwMode="auto">
          <a:xfrm>
            <a:off x="4476752" y="3286128"/>
            <a:ext cx="149469" cy="182563"/>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0"/>
                </a:moveTo>
                <a:lnTo>
                  <a:pt x="94" y="115"/>
                </a:lnTo>
                <a:lnTo>
                  <a:pt x="0" y="9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8" name="Freeform 489"/>
          <p:cNvSpPr>
            <a:spLocks/>
          </p:cNvSpPr>
          <p:nvPr/>
        </p:nvSpPr>
        <p:spPr bwMode="auto">
          <a:xfrm>
            <a:off x="4554417" y="3286128"/>
            <a:ext cx="149469" cy="182563"/>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65"/>
                </a:moveTo>
                <a:lnTo>
                  <a:pt x="0" y="0"/>
                </a:lnTo>
                <a:lnTo>
                  <a:pt x="45" y="115"/>
                </a:lnTo>
                <a:lnTo>
                  <a:pt x="94"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9" name="Freeform 490"/>
          <p:cNvSpPr>
            <a:spLocks/>
          </p:cNvSpPr>
          <p:nvPr/>
        </p:nvSpPr>
        <p:spPr bwMode="auto">
          <a:xfrm>
            <a:off x="3058259" y="4205291"/>
            <a:ext cx="145073" cy="587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0" name="Freeform 491"/>
          <p:cNvSpPr>
            <a:spLocks/>
          </p:cNvSpPr>
          <p:nvPr/>
        </p:nvSpPr>
        <p:spPr bwMode="auto">
          <a:xfrm>
            <a:off x="3135923" y="4205291"/>
            <a:ext cx="145074" cy="587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1" name="Freeform 492"/>
          <p:cNvSpPr>
            <a:spLocks/>
          </p:cNvSpPr>
          <p:nvPr/>
        </p:nvSpPr>
        <p:spPr bwMode="auto">
          <a:xfrm>
            <a:off x="3430468" y="4205291"/>
            <a:ext cx="148003" cy="5873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2" name="Freeform 493"/>
          <p:cNvSpPr>
            <a:spLocks/>
          </p:cNvSpPr>
          <p:nvPr/>
        </p:nvSpPr>
        <p:spPr bwMode="auto">
          <a:xfrm>
            <a:off x="3508131" y="4205291"/>
            <a:ext cx="148004" cy="5873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3" name="Line 494"/>
          <p:cNvSpPr>
            <a:spLocks noChangeShapeType="1"/>
          </p:cNvSpPr>
          <p:nvPr/>
        </p:nvSpPr>
        <p:spPr bwMode="auto">
          <a:xfrm flipH="1" flipV="1">
            <a:off x="4182208" y="3302003"/>
            <a:ext cx="146538" cy="793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4" name="Line 495"/>
          <p:cNvSpPr>
            <a:spLocks noChangeShapeType="1"/>
          </p:cNvSpPr>
          <p:nvPr/>
        </p:nvSpPr>
        <p:spPr bwMode="auto">
          <a:xfrm flipV="1">
            <a:off x="4103078" y="3302003"/>
            <a:ext cx="79131" cy="2254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5" name="Line 496"/>
          <p:cNvSpPr>
            <a:spLocks noChangeShapeType="1"/>
          </p:cNvSpPr>
          <p:nvPr/>
        </p:nvSpPr>
        <p:spPr bwMode="auto">
          <a:xfrm flipH="1" flipV="1">
            <a:off x="5080491" y="3608391"/>
            <a:ext cx="149469" cy="2111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6" name="Line 497"/>
          <p:cNvSpPr>
            <a:spLocks noChangeShapeType="1"/>
          </p:cNvSpPr>
          <p:nvPr/>
        </p:nvSpPr>
        <p:spPr bwMode="auto">
          <a:xfrm flipV="1">
            <a:off x="5002823" y="3608391"/>
            <a:ext cx="77666" cy="28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7" name="Line 498"/>
          <p:cNvSpPr>
            <a:spLocks noChangeShapeType="1"/>
          </p:cNvSpPr>
          <p:nvPr/>
        </p:nvSpPr>
        <p:spPr bwMode="auto">
          <a:xfrm flipH="1" flipV="1">
            <a:off x="4554417" y="3286125"/>
            <a:ext cx="149469" cy="103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8" name="Line 499"/>
          <p:cNvSpPr>
            <a:spLocks noChangeShapeType="1"/>
          </p:cNvSpPr>
          <p:nvPr/>
        </p:nvSpPr>
        <p:spPr bwMode="auto">
          <a:xfrm flipH="1" flipV="1">
            <a:off x="3135923" y="4205291"/>
            <a:ext cx="145074" cy="14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9" name="Line 500"/>
          <p:cNvSpPr>
            <a:spLocks noChangeShapeType="1"/>
          </p:cNvSpPr>
          <p:nvPr/>
        </p:nvSpPr>
        <p:spPr bwMode="auto">
          <a:xfrm flipV="1">
            <a:off x="3058260" y="4205288"/>
            <a:ext cx="7766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0" name="Line 501"/>
          <p:cNvSpPr>
            <a:spLocks noChangeShapeType="1"/>
          </p:cNvSpPr>
          <p:nvPr/>
        </p:nvSpPr>
        <p:spPr bwMode="auto">
          <a:xfrm flipH="1" flipV="1">
            <a:off x="3508131" y="4205291"/>
            <a:ext cx="148004" cy="14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1" name="Line 502"/>
          <p:cNvSpPr>
            <a:spLocks noChangeShapeType="1"/>
          </p:cNvSpPr>
          <p:nvPr/>
        </p:nvSpPr>
        <p:spPr bwMode="auto">
          <a:xfrm flipV="1">
            <a:off x="3430467" y="4205288"/>
            <a:ext cx="7766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2" name="Line 503"/>
          <p:cNvSpPr>
            <a:spLocks noChangeShapeType="1"/>
          </p:cNvSpPr>
          <p:nvPr/>
        </p:nvSpPr>
        <p:spPr bwMode="auto">
          <a:xfrm flipV="1">
            <a:off x="5679831" y="4205288"/>
            <a:ext cx="71804"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3" name="Freeform 504"/>
          <p:cNvSpPr>
            <a:spLocks/>
          </p:cNvSpPr>
          <p:nvPr/>
        </p:nvSpPr>
        <p:spPr bwMode="auto">
          <a:xfrm>
            <a:off x="5158155" y="3783013"/>
            <a:ext cx="149469" cy="203200"/>
          </a:xfrm>
          <a:custGeom>
            <a:avLst/>
            <a:gdLst>
              <a:gd name="T0" fmla="*/ 2147483647 w 94"/>
              <a:gd name="T1" fmla="*/ 2147483647 h 128"/>
              <a:gd name="T2" fmla="*/ 2147483647 w 94"/>
              <a:gd name="T3" fmla="*/ 2147483647 h 128"/>
              <a:gd name="T4" fmla="*/ 0 w 94"/>
              <a:gd name="T5" fmla="*/ 0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5" y="23"/>
                </a:moveTo>
                <a:lnTo>
                  <a:pt x="94" y="12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4" name="Freeform 505"/>
          <p:cNvSpPr>
            <a:spLocks/>
          </p:cNvSpPr>
          <p:nvPr/>
        </p:nvSpPr>
        <p:spPr bwMode="auto">
          <a:xfrm>
            <a:off x="5229959" y="3819525"/>
            <a:ext cx="145073" cy="166688"/>
          </a:xfrm>
          <a:custGeom>
            <a:avLst/>
            <a:gdLst>
              <a:gd name="T0" fmla="*/ 2147483647 w 93"/>
              <a:gd name="T1" fmla="*/ 2147483647 h 105"/>
              <a:gd name="T2" fmla="*/ 0 w 93"/>
              <a:gd name="T3" fmla="*/ 0 h 105"/>
              <a:gd name="T4" fmla="*/ 2147483647 w 93"/>
              <a:gd name="T5" fmla="*/ 2147483647 h 105"/>
              <a:gd name="T6" fmla="*/ 2147483647 w 93"/>
              <a:gd name="T7" fmla="*/ 2147483647 h 105"/>
              <a:gd name="T8" fmla="*/ 0 60000 65536"/>
              <a:gd name="T9" fmla="*/ 0 60000 65536"/>
              <a:gd name="T10" fmla="*/ 0 60000 65536"/>
              <a:gd name="T11" fmla="*/ 0 60000 65536"/>
              <a:gd name="T12" fmla="*/ 0 w 93"/>
              <a:gd name="T13" fmla="*/ 0 h 105"/>
              <a:gd name="T14" fmla="*/ 93 w 93"/>
              <a:gd name="T15" fmla="*/ 105 h 105"/>
            </a:gdLst>
            <a:ahLst/>
            <a:cxnLst>
              <a:cxn ang="T8">
                <a:pos x="T0" y="T1"/>
              </a:cxn>
              <a:cxn ang="T9">
                <a:pos x="T2" y="T3"/>
              </a:cxn>
              <a:cxn ang="T10">
                <a:pos x="T4" y="T5"/>
              </a:cxn>
              <a:cxn ang="T11">
                <a:pos x="T6" y="T7"/>
              </a:cxn>
            </a:cxnLst>
            <a:rect l="T12" t="T13" r="T14" b="T15"/>
            <a:pathLst>
              <a:path w="93" h="105">
                <a:moveTo>
                  <a:pt x="93" y="87"/>
                </a:moveTo>
                <a:lnTo>
                  <a:pt x="0" y="0"/>
                </a:lnTo>
                <a:lnTo>
                  <a:pt x="49" y="105"/>
                </a:lnTo>
                <a:lnTo>
                  <a:pt x="93"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5" name="Freeform 506"/>
          <p:cNvSpPr>
            <a:spLocks/>
          </p:cNvSpPr>
          <p:nvPr/>
        </p:nvSpPr>
        <p:spPr bwMode="auto">
          <a:xfrm>
            <a:off x="3656137" y="3805241"/>
            <a:ext cx="149469" cy="414337"/>
          </a:xfrm>
          <a:custGeom>
            <a:avLst/>
            <a:gdLst>
              <a:gd name="T0" fmla="*/ 2147483647 w 94"/>
              <a:gd name="T1" fmla="*/ 0 h 261"/>
              <a:gd name="T2" fmla="*/ 2147483647 w 94"/>
              <a:gd name="T3" fmla="*/ 2147483647 h 261"/>
              <a:gd name="T4" fmla="*/ 0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45" y="0"/>
                </a:moveTo>
                <a:lnTo>
                  <a:pt x="94" y="96"/>
                </a:lnTo>
                <a:lnTo>
                  <a:pt x="0" y="26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6" name="Freeform 507"/>
          <p:cNvSpPr>
            <a:spLocks/>
          </p:cNvSpPr>
          <p:nvPr/>
        </p:nvSpPr>
        <p:spPr bwMode="auto">
          <a:xfrm>
            <a:off x="3729406" y="3732213"/>
            <a:ext cx="153865" cy="225425"/>
          </a:xfrm>
          <a:custGeom>
            <a:avLst/>
            <a:gdLst>
              <a:gd name="T0" fmla="*/ 2147483647 w 98"/>
              <a:gd name="T1" fmla="*/ 0 h 142"/>
              <a:gd name="T2" fmla="*/ 0 w 98"/>
              <a:gd name="T3" fmla="*/ 2147483647 h 142"/>
              <a:gd name="T4" fmla="*/ 2147483647 w 98"/>
              <a:gd name="T5" fmla="*/ 2147483647 h 142"/>
              <a:gd name="T6" fmla="*/ 2147483647 w 98"/>
              <a:gd name="T7" fmla="*/ 0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0"/>
                </a:moveTo>
                <a:lnTo>
                  <a:pt x="0" y="46"/>
                </a:lnTo>
                <a:lnTo>
                  <a:pt x="49" y="142"/>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7" name="Freeform 508"/>
          <p:cNvSpPr>
            <a:spLocks/>
          </p:cNvSpPr>
          <p:nvPr/>
        </p:nvSpPr>
        <p:spPr bwMode="auto">
          <a:xfrm>
            <a:off x="3883271" y="3468688"/>
            <a:ext cx="150935" cy="292100"/>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6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8" name="Freeform 509"/>
          <p:cNvSpPr>
            <a:spLocks/>
          </p:cNvSpPr>
          <p:nvPr/>
        </p:nvSpPr>
        <p:spPr bwMode="auto">
          <a:xfrm>
            <a:off x="3956539" y="3468688"/>
            <a:ext cx="146538" cy="292100"/>
          </a:xfrm>
          <a:custGeom>
            <a:avLst/>
            <a:gdLst>
              <a:gd name="T0" fmla="*/ 2147483647 w 93"/>
              <a:gd name="T1" fmla="*/ 2147483647 h 184"/>
              <a:gd name="T2" fmla="*/ 0 w 93"/>
              <a:gd name="T3" fmla="*/ 0 h 184"/>
              <a:gd name="T4" fmla="*/ 2147483647 w 93"/>
              <a:gd name="T5" fmla="*/ 2147483647 h 184"/>
              <a:gd name="T6" fmla="*/ 2147483647 w 93"/>
              <a:gd name="T7" fmla="*/ 2147483647 h 184"/>
              <a:gd name="T8" fmla="*/ 0 60000 65536"/>
              <a:gd name="T9" fmla="*/ 0 60000 65536"/>
              <a:gd name="T10" fmla="*/ 0 60000 65536"/>
              <a:gd name="T11" fmla="*/ 0 60000 65536"/>
              <a:gd name="T12" fmla="*/ 0 w 93"/>
              <a:gd name="T13" fmla="*/ 0 h 184"/>
              <a:gd name="T14" fmla="*/ 93 w 93"/>
              <a:gd name="T15" fmla="*/ 184 h 184"/>
            </a:gdLst>
            <a:ahLst/>
            <a:cxnLst>
              <a:cxn ang="T8">
                <a:pos x="T0" y="T1"/>
              </a:cxn>
              <a:cxn ang="T9">
                <a:pos x="T2" y="T3"/>
              </a:cxn>
              <a:cxn ang="T10">
                <a:pos x="T4" y="T5"/>
              </a:cxn>
              <a:cxn ang="T11">
                <a:pos x="T6" y="T7"/>
              </a:cxn>
            </a:cxnLst>
            <a:rect l="T12" t="T13" r="T14" b="T15"/>
            <a:pathLst>
              <a:path w="93" h="184">
                <a:moveTo>
                  <a:pt x="93" y="37"/>
                </a:moveTo>
                <a:lnTo>
                  <a:pt x="0" y="0"/>
                </a:lnTo>
                <a:lnTo>
                  <a:pt x="49" y="184"/>
                </a:lnTo>
                <a:lnTo>
                  <a:pt x="93" y="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9" name="Line 510"/>
          <p:cNvSpPr>
            <a:spLocks noChangeShapeType="1"/>
          </p:cNvSpPr>
          <p:nvPr/>
        </p:nvSpPr>
        <p:spPr bwMode="auto">
          <a:xfrm flipH="1" flipV="1">
            <a:off x="5229959" y="3819526"/>
            <a:ext cx="145073" cy="138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0" name="Line 511"/>
          <p:cNvSpPr>
            <a:spLocks noChangeShapeType="1"/>
          </p:cNvSpPr>
          <p:nvPr/>
        </p:nvSpPr>
        <p:spPr bwMode="auto">
          <a:xfrm>
            <a:off x="5158154" y="3783013"/>
            <a:ext cx="71804"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1" name="Line 512"/>
          <p:cNvSpPr>
            <a:spLocks noChangeShapeType="1"/>
          </p:cNvSpPr>
          <p:nvPr/>
        </p:nvSpPr>
        <p:spPr bwMode="auto">
          <a:xfrm flipV="1">
            <a:off x="3656137" y="3805241"/>
            <a:ext cx="73269" cy="414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2" name="Line 513"/>
          <p:cNvSpPr>
            <a:spLocks noChangeShapeType="1"/>
          </p:cNvSpPr>
          <p:nvPr/>
        </p:nvSpPr>
        <p:spPr bwMode="auto">
          <a:xfrm flipH="1" flipV="1">
            <a:off x="3956539" y="3468688"/>
            <a:ext cx="146538" cy="587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3" name="Line 514"/>
          <p:cNvSpPr>
            <a:spLocks noChangeShapeType="1"/>
          </p:cNvSpPr>
          <p:nvPr/>
        </p:nvSpPr>
        <p:spPr bwMode="auto">
          <a:xfrm flipV="1">
            <a:off x="3883271" y="3468691"/>
            <a:ext cx="73269" cy="2635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4" name="Freeform 515"/>
          <p:cNvSpPr>
            <a:spLocks/>
          </p:cNvSpPr>
          <p:nvPr/>
        </p:nvSpPr>
        <p:spPr bwMode="auto">
          <a:xfrm>
            <a:off x="4626221" y="3389313"/>
            <a:ext cx="155331" cy="182562"/>
          </a:xfrm>
          <a:custGeom>
            <a:avLst/>
            <a:gdLst>
              <a:gd name="T0" fmla="*/ 2147483647 w 98"/>
              <a:gd name="T1" fmla="*/ 0 h 115"/>
              <a:gd name="T2" fmla="*/ 2147483647 w 98"/>
              <a:gd name="T3" fmla="*/ 2147483647 h 115"/>
              <a:gd name="T4" fmla="*/ 0 w 98"/>
              <a:gd name="T5" fmla="*/ 2147483647 h 115"/>
              <a:gd name="T6" fmla="*/ 2147483647 w 98"/>
              <a:gd name="T7" fmla="*/ 0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49" y="0"/>
                </a:moveTo>
                <a:lnTo>
                  <a:pt x="98" y="115"/>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5" name="Freeform 516"/>
          <p:cNvSpPr>
            <a:spLocks/>
          </p:cNvSpPr>
          <p:nvPr/>
        </p:nvSpPr>
        <p:spPr bwMode="auto">
          <a:xfrm>
            <a:off x="4703886" y="3389313"/>
            <a:ext cx="149469" cy="182562"/>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82"/>
                </a:moveTo>
                <a:lnTo>
                  <a:pt x="0" y="0"/>
                </a:lnTo>
                <a:lnTo>
                  <a:pt x="49" y="115"/>
                </a:lnTo>
                <a:lnTo>
                  <a:pt x="94" y="8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6" name="Freeform 517"/>
          <p:cNvSpPr>
            <a:spLocks/>
          </p:cNvSpPr>
          <p:nvPr/>
        </p:nvSpPr>
        <p:spPr bwMode="auto">
          <a:xfrm>
            <a:off x="4259875" y="3381378"/>
            <a:ext cx="148003" cy="182563"/>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7" name="Line 518"/>
          <p:cNvSpPr>
            <a:spLocks noChangeShapeType="1"/>
          </p:cNvSpPr>
          <p:nvPr/>
        </p:nvSpPr>
        <p:spPr bwMode="auto">
          <a:xfrm flipH="1" flipV="1">
            <a:off x="4703886" y="3389316"/>
            <a:ext cx="149469" cy="130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8" name="Line 519"/>
          <p:cNvSpPr>
            <a:spLocks noChangeShapeType="1"/>
          </p:cNvSpPr>
          <p:nvPr/>
        </p:nvSpPr>
        <p:spPr bwMode="auto">
          <a:xfrm flipV="1">
            <a:off x="4626221" y="3389316"/>
            <a:ext cx="77665" cy="793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9" name="Line 520"/>
          <p:cNvSpPr>
            <a:spLocks noChangeShapeType="1"/>
          </p:cNvSpPr>
          <p:nvPr/>
        </p:nvSpPr>
        <p:spPr bwMode="auto">
          <a:xfrm flipH="1" flipV="1">
            <a:off x="4328746" y="3381375"/>
            <a:ext cx="148004" cy="587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0" name="Line 521"/>
          <p:cNvSpPr>
            <a:spLocks noChangeShapeType="1"/>
          </p:cNvSpPr>
          <p:nvPr/>
        </p:nvSpPr>
        <p:spPr bwMode="auto">
          <a:xfrm flipV="1">
            <a:off x="4259873" y="3381378"/>
            <a:ext cx="68873" cy="1825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1" name="Freeform 522"/>
          <p:cNvSpPr>
            <a:spLocks/>
          </p:cNvSpPr>
          <p:nvPr/>
        </p:nvSpPr>
        <p:spPr bwMode="auto">
          <a:xfrm>
            <a:off x="5307623" y="3957641"/>
            <a:ext cx="145074" cy="306387"/>
          </a:xfrm>
          <a:custGeom>
            <a:avLst/>
            <a:gdLst>
              <a:gd name="T0" fmla="*/ 2147483647 w 93"/>
              <a:gd name="T1" fmla="*/ 0 h 193"/>
              <a:gd name="T2" fmla="*/ 2147483647 w 93"/>
              <a:gd name="T3" fmla="*/ 2147483647 h 193"/>
              <a:gd name="T4" fmla="*/ 0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0"/>
                </a:moveTo>
                <a:lnTo>
                  <a:pt x="93" y="193"/>
                </a:lnTo>
                <a:lnTo>
                  <a:pt x="0" y="18"/>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2" name="Freeform 523"/>
          <p:cNvSpPr>
            <a:spLocks/>
          </p:cNvSpPr>
          <p:nvPr/>
        </p:nvSpPr>
        <p:spPr bwMode="auto">
          <a:xfrm>
            <a:off x="5375032" y="3957641"/>
            <a:ext cx="159727" cy="306387"/>
          </a:xfrm>
          <a:custGeom>
            <a:avLst/>
            <a:gdLst>
              <a:gd name="T0" fmla="*/ 2147483647 w 99"/>
              <a:gd name="T1" fmla="*/ 2147483647 h 193"/>
              <a:gd name="T2" fmla="*/ 0 w 99"/>
              <a:gd name="T3" fmla="*/ 0 h 193"/>
              <a:gd name="T4" fmla="*/ 2147483647 w 99"/>
              <a:gd name="T5" fmla="*/ 2147483647 h 193"/>
              <a:gd name="T6" fmla="*/ 2147483647 w 99"/>
              <a:gd name="T7" fmla="*/ 2147483647 h 193"/>
              <a:gd name="T8" fmla="*/ 0 60000 65536"/>
              <a:gd name="T9" fmla="*/ 0 60000 65536"/>
              <a:gd name="T10" fmla="*/ 0 60000 65536"/>
              <a:gd name="T11" fmla="*/ 0 60000 65536"/>
              <a:gd name="T12" fmla="*/ 0 w 99"/>
              <a:gd name="T13" fmla="*/ 0 h 193"/>
              <a:gd name="T14" fmla="*/ 99 w 99"/>
              <a:gd name="T15" fmla="*/ 193 h 193"/>
            </a:gdLst>
            <a:ahLst/>
            <a:cxnLst>
              <a:cxn ang="T8">
                <a:pos x="T0" y="T1"/>
              </a:cxn>
              <a:cxn ang="T9">
                <a:pos x="T2" y="T3"/>
              </a:cxn>
              <a:cxn ang="T10">
                <a:pos x="T4" y="T5"/>
              </a:cxn>
              <a:cxn ang="T11">
                <a:pos x="T6" y="T7"/>
              </a:cxn>
            </a:cxnLst>
            <a:rect l="T12" t="T13" r="T14" b="T15"/>
            <a:pathLst>
              <a:path w="99" h="193">
                <a:moveTo>
                  <a:pt x="99" y="165"/>
                </a:moveTo>
                <a:lnTo>
                  <a:pt x="0" y="0"/>
                </a:lnTo>
                <a:lnTo>
                  <a:pt x="49" y="193"/>
                </a:lnTo>
                <a:lnTo>
                  <a:pt x="9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3" name="Line 524"/>
          <p:cNvSpPr>
            <a:spLocks noChangeShapeType="1"/>
          </p:cNvSpPr>
          <p:nvPr/>
        </p:nvSpPr>
        <p:spPr bwMode="auto">
          <a:xfrm>
            <a:off x="5375031" y="3957641"/>
            <a:ext cx="10258" cy="79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4" name="Line 525"/>
          <p:cNvSpPr>
            <a:spLocks noChangeShapeType="1"/>
          </p:cNvSpPr>
          <p:nvPr/>
        </p:nvSpPr>
        <p:spPr bwMode="auto">
          <a:xfrm flipH="1" flipV="1">
            <a:off x="5375032" y="3957640"/>
            <a:ext cx="159727" cy="2619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5" name="Line 526"/>
          <p:cNvSpPr>
            <a:spLocks noChangeShapeType="1"/>
          </p:cNvSpPr>
          <p:nvPr/>
        </p:nvSpPr>
        <p:spPr bwMode="auto">
          <a:xfrm flipV="1">
            <a:off x="5307623" y="3957641"/>
            <a:ext cx="67408" cy="28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06" name="Freeform 527"/>
          <p:cNvSpPr>
            <a:spLocks/>
          </p:cNvSpPr>
          <p:nvPr/>
        </p:nvSpPr>
        <p:spPr bwMode="auto">
          <a:xfrm>
            <a:off x="3578471" y="4219575"/>
            <a:ext cx="150935" cy="587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7" name="Freeform 528"/>
          <p:cNvSpPr>
            <a:spLocks/>
          </p:cNvSpPr>
          <p:nvPr/>
        </p:nvSpPr>
        <p:spPr bwMode="auto">
          <a:xfrm>
            <a:off x="3656137" y="3957641"/>
            <a:ext cx="149469" cy="320675"/>
          </a:xfrm>
          <a:custGeom>
            <a:avLst/>
            <a:gdLst>
              <a:gd name="T0" fmla="*/ 2147483647 w 94"/>
              <a:gd name="T1" fmla="*/ 0 h 202"/>
              <a:gd name="T2" fmla="*/ 0 w 94"/>
              <a:gd name="T3" fmla="*/ 2147483647 h 202"/>
              <a:gd name="T4" fmla="*/ 2147483647 w 94"/>
              <a:gd name="T5" fmla="*/ 2147483647 h 202"/>
              <a:gd name="T6" fmla="*/ 2147483647 w 94"/>
              <a:gd name="T7" fmla="*/ 0 h 202"/>
              <a:gd name="T8" fmla="*/ 0 60000 65536"/>
              <a:gd name="T9" fmla="*/ 0 60000 65536"/>
              <a:gd name="T10" fmla="*/ 0 60000 65536"/>
              <a:gd name="T11" fmla="*/ 0 60000 65536"/>
              <a:gd name="T12" fmla="*/ 0 w 94"/>
              <a:gd name="T13" fmla="*/ 0 h 202"/>
              <a:gd name="T14" fmla="*/ 94 w 94"/>
              <a:gd name="T15" fmla="*/ 202 h 202"/>
            </a:gdLst>
            <a:ahLst/>
            <a:cxnLst>
              <a:cxn ang="T8">
                <a:pos x="T0" y="T1"/>
              </a:cxn>
              <a:cxn ang="T9">
                <a:pos x="T2" y="T3"/>
              </a:cxn>
              <a:cxn ang="T10">
                <a:pos x="T4" y="T5"/>
              </a:cxn>
              <a:cxn ang="T11">
                <a:pos x="T6" y="T7"/>
              </a:cxn>
            </a:cxnLst>
            <a:rect l="T12" t="T13" r="T14" b="T15"/>
            <a:pathLst>
              <a:path w="94" h="202">
                <a:moveTo>
                  <a:pt x="94" y="0"/>
                </a:moveTo>
                <a:lnTo>
                  <a:pt x="0" y="165"/>
                </a:lnTo>
                <a:lnTo>
                  <a:pt x="45" y="202"/>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8" name="Freeform 529"/>
          <p:cNvSpPr>
            <a:spLocks/>
          </p:cNvSpPr>
          <p:nvPr/>
        </p:nvSpPr>
        <p:spPr bwMode="auto">
          <a:xfrm>
            <a:off x="5452698" y="4219575"/>
            <a:ext cx="149469" cy="587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8"/>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9" name="Freeform 530"/>
          <p:cNvSpPr>
            <a:spLocks/>
          </p:cNvSpPr>
          <p:nvPr/>
        </p:nvSpPr>
        <p:spPr bwMode="auto">
          <a:xfrm>
            <a:off x="5534759" y="4219575"/>
            <a:ext cx="145073" cy="58738"/>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0" name="Freeform 531"/>
          <p:cNvSpPr>
            <a:spLocks/>
          </p:cNvSpPr>
          <p:nvPr/>
        </p:nvSpPr>
        <p:spPr bwMode="auto">
          <a:xfrm>
            <a:off x="3203332" y="4219575"/>
            <a:ext cx="149469" cy="58738"/>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1" name="Freeform 532"/>
          <p:cNvSpPr>
            <a:spLocks/>
          </p:cNvSpPr>
          <p:nvPr/>
        </p:nvSpPr>
        <p:spPr bwMode="auto">
          <a:xfrm>
            <a:off x="3280998" y="4219575"/>
            <a:ext cx="149469" cy="58738"/>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2" name="Line 533"/>
          <p:cNvSpPr>
            <a:spLocks noChangeShapeType="1"/>
          </p:cNvSpPr>
          <p:nvPr/>
        </p:nvSpPr>
        <p:spPr bwMode="auto">
          <a:xfrm flipH="1">
            <a:off x="3656137" y="3957640"/>
            <a:ext cx="149469" cy="2619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3" name="Line 534"/>
          <p:cNvSpPr>
            <a:spLocks noChangeShapeType="1"/>
          </p:cNvSpPr>
          <p:nvPr/>
        </p:nvSpPr>
        <p:spPr bwMode="auto">
          <a:xfrm flipV="1">
            <a:off x="3578469" y="4219575"/>
            <a:ext cx="77666" cy="444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4" name="Line 535"/>
          <p:cNvSpPr>
            <a:spLocks noChangeShapeType="1"/>
          </p:cNvSpPr>
          <p:nvPr/>
        </p:nvSpPr>
        <p:spPr bwMode="auto">
          <a:xfrm flipH="1" flipV="1">
            <a:off x="3280998" y="4219578"/>
            <a:ext cx="149469"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5" name="Line 536"/>
          <p:cNvSpPr>
            <a:spLocks noChangeShapeType="1"/>
          </p:cNvSpPr>
          <p:nvPr/>
        </p:nvSpPr>
        <p:spPr bwMode="auto">
          <a:xfrm flipH="1" flipV="1">
            <a:off x="5534759" y="4219578"/>
            <a:ext cx="145073"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6" name="Line 537"/>
          <p:cNvSpPr>
            <a:spLocks noChangeShapeType="1"/>
          </p:cNvSpPr>
          <p:nvPr/>
        </p:nvSpPr>
        <p:spPr bwMode="auto">
          <a:xfrm flipH="1">
            <a:off x="5452696" y="4219575"/>
            <a:ext cx="82062" cy="444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7" name="Line 538"/>
          <p:cNvSpPr>
            <a:spLocks noChangeShapeType="1"/>
          </p:cNvSpPr>
          <p:nvPr/>
        </p:nvSpPr>
        <p:spPr bwMode="auto">
          <a:xfrm flipV="1">
            <a:off x="3203331" y="4219575"/>
            <a:ext cx="77666" cy="444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8" name="Freeform 539"/>
          <p:cNvSpPr>
            <a:spLocks/>
          </p:cNvSpPr>
          <p:nvPr/>
        </p:nvSpPr>
        <p:spPr bwMode="auto">
          <a:xfrm>
            <a:off x="4034206" y="3527428"/>
            <a:ext cx="148003" cy="233363"/>
          </a:xfrm>
          <a:custGeom>
            <a:avLst/>
            <a:gdLst>
              <a:gd name="T0" fmla="*/ 2147483647 w 93"/>
              <a:gd name="T1" fmla="*/ 0 h 147"/>
              <a:gd name="T2" fmla="*/ 2147483647 w 93"/>
              <a:gd name="T3" fmla="*/ 2147483647 h 147"/>
              <a:gd name="T4" fmla="*/ 0 w 93"/>
              <a:gd name="T5" fmla="*/ 2147483647 h 147"/>
              <a:gd name="T6" fmla="*/ 2147483647 w 93"/>
              <a:gd name="T7" fmla="*/ 0 h 147"/>
              <a:gd name="T8" fmla="*/ 0 60000 65536"/>
              <a:gd name="T9" fmla="*/ 0 60000 65536"/>
              <a:gd name="T10" fmla="*/ 0 60000 65536"/>
              <a:gd name="T11" fmla="*/ 0 60000 65536"/>
              <a:gd name="T12" fmla="*/ 0 w 93"/>
              <a:gd name="T13" fmla="*/ 0 h 147"/>
              <a:gd name="T14" fmla="*/ 93 w 93"/>
              <a:gd name="T15" fmla="*/ 147 h 147"/>
            </a:gdLst>
            <a:ahLst/>
            <a:cxnLst>
              <a:cxn ang="T8">
                <a:pos x="T0" y="T1"/>
              </a:cxn>
              <a:cxn ang="T9">
                <a:pos x="T2" y="T3"/>
              </a:cxn>
              <a:cxn ang="T10">
                <a:pos x="T4" y="T5"/>
              </a:cxn>
              <a:cxn ang="T11">
                <a:pos x="T6" y="T7"/>
              </a:cxn>
            </a:cxnLst>
            <a:rect l="T12" t="T13" r="T14" b="T15"/>
            <a:pathLst>
              <a:path w="93" h="147">
                <a:moveTo>
                  <a:pt x="44" y="0"/>
                </a:moveTo>
                <a:lnTo>
                  <a:pt x="93" y="142"/>
                </a:lnTo>
                <a:lnTo>
                  <a:pt x="0" y="147"/>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9" name="Freeform 540"/>
          <p:cNvSpPr>
            <a:spLocks/>
          </p:cNvSpPr>
          <p:nvPr/>
        </p:nvSpPr>
        <p:spPr bwMode="auto">
          <a:xfrm>
            <a:off x="4103078" y="3527425"/>
            <a:ext cx="156797" cy="225425"/>
          </a:xfrm>
          <a:custGeom>
            <a:avLst/>
            <a:gdLst>
              <a:gd name="T0" fmla="*/ 2147483647 w 98"/>
              <a:gd name="T1" fmla="*/ 2147483647 h 142"/>
              <a:gd name="T2" fmla="*/ 0 w 98"/>
              <a:gd name="T3" fmla="*/ 0 h 142"/>
              <a:gd name="T4" fmla="*/ 2147483647 w 98"/>
              <a:gd name="T5" fmla="*/ 2147483647 h 142"/>
              <a:gd name="T6" fmla="*/ 2147483647 w 98"/>
              <a:gd name="T7" fmla="*/ 2147483647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23"/>
                </a:moveTo>
                <a:lnTo>
                  <a:pt x="0" y="0"/>
                </a:lnTo>
                <a:lnTo>
                  <a:pt x="49" y="142"/>
                </a:lnTo>
                <a:lnTo>
                  <a:pt x="98"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0" name="Freeform 541"/>
          <p:cNvSpPr>
            <a:spLocks/>
          </p:cNvSpPr>
          <p:nvPr/>
        </p:nvSpPr>
        <p:spPr bwMode="auto">
          <a:xfrm>
            <a:off x="4781552" y="3519488"/>
            <a:ext cx="149469" cy="196850"/>
          </a:xfrm>
          <a:custGeom>
            <a:avLst/>
            <a:gdLst>
              <a:gd name="T0" fmla="*/ 2147483647 w 94"/>
              <a:gd name="T1" fmla="*/ 0 h 124"/>
              <a:gd name="T2" fmla="*/ 2147483647 w 94"/>
              <a:gd name="T3" fmla="*/ 2147483647 h 124"/>
              <a:gd name="T4" fmla="*/ 0 w 94"/>
              <a:gd name="T5" fmla="*/ 2147483647 h 124"/>
              <a:gd name="T6" fmla="*/ 2147483647 w 94"/>
              <a:gd name="T7" fmla="*/ 0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45" y="0"/>
                </a:moveTo>
                <a:lnTo>
                  <a:pt x="94" y="124"/>
                </a:lnTo>
                <a:lnTo>
                  <a:pt x="0" y="3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1" name="Freeform 542"/>
          <p:cNvSpPr>
            <a:spLocks/>
          </p:cNvSpPr>
          <p:nvPr/>
        </p:nvSpPr>
        <p:spPr bwMode="auto">
          <a:xfrm>
            <a:off x="4853355" y="3519488"/>
            <a:ext cx="149469" cy="196850"/>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74"/>
                </a:moveTo>
                <a:lnTo>
                  <a:pt x="0" y="0"/>
                </a:lnTo>
                <a:lnTo>
                  <a:pt x="49" y="124"/>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2" name="Line 543"/>
          <p:cNvSpPr>
            <a:spLocks noChangeShapeType="1"/>
          </p:cNvSpPr>
          <p:nvPr/>
        </p:nvSpPr>
        <p:spPr bwMode="auto">
          <a:xfrm flipH="1" flipV="1">
            <a:off x="4103078" y="3527428"/>
            <a:ext cx="156797"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3" name="Line 544"/>
          <p:cNvSpPr>
            <a:spLocks noChangeShapeType="1"/>
          </p:cNvSpPr>
          <p:nvPr/>
        </p:nvSpPr>
        <p:spPr bwMode="auto">
          <a:xfrm flipV="1">
            <a:off x="4034204" y="3527428"/>
            <a:ext cx="68873" cy="2333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4" name="Line 545"/>
          <p:cNvSpPr>
            <a:spLocks noChangeShapeType="1"/>
          </p:cNvSpPr>
          <p:nvPr/>
        </p:nvSpPr>
        <p:spPr bwMode="auto">
          <a:xfrm flipH="1" flipV="1">
            <a:off x="4853355" y="3519490"/>
            <a:ext cx="149469" cy="1174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5" name="Line 546"/>
          <p:cNvSpPr>
            <a:spLocks noChangeShapeType="1"/>
          </p:cNvSpPr>
          <p:nvPr/>
        </p:nvSpPr>
        <p:spPr bwMode="auto">
          <a:xfrm flipV="1">
            <a:off x="4781552" y="3519491"/>
            <a:ext cx="71803" cy="523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26" name="Freeform 547"/>
          <p:cNvSpPr>
            <a:spLocks/>
          </p:cNvSpPr>
          <p:nvPr/>
        </p:nvSpPr>
        <p:spPr bwMode="auto">
          <a:xfrm>
            <a:off x="4476752" y="3440113"/>
            <a:ext cx="149469" cy="131762"/>
          </a:xfrm>
          <a:custGeom>
            <a:avLst/>
            <a:gdLst>
              <a:gd name="T0" fmla="*/ 2147483647 w 94"/>
              <a:gd name="T1" fmla="*/ 2147483647 h 83"/>
              <a:gd name="T2" fmla="*/ 0 w 94"/>
              <a:gd name="T3" fmla="*/ 0 h 83"/>
              <a:gd name="T4" fmla="*/ 2147483647 w 94"/>
              <a:gd name="T5" fmla="*/ 2147483647 h 83"/>
              <a:gd name="T6" fmla="*/ 2147483647 w 94"/>
              <a:gd name="T7" fmla="*/ 2147483647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94" y="18"/>
                </a:moveTo>
                <a:lnTo>
                  <a:pt x="0" y="0"/>
                </a:lnTo>
                <a:lnTo>
                  <a:pt x="49" y="83"/>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7" name="Freeform 548"/>
          <p:cNvSpPr>
            <a:spLocks/>
          </p:cNvSpPr>
          <p:nvPr/>
        </p:nvSpPr>
        <p:spPr bwMode="auto">
          <a:xfrm>
            <a:off x="3805604" y="3732213"/>
            <a:ext cx="150934" cy="225425"/>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24"/>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8" name="Freeform 549"/>
          <p:cNvSpPr>
            <a:spLocks/>
          </p:cNvSpPr>
          <p:nvPr/>
        </p:nvSpPr>
        <p:spPr bwMode="auto">
          <a:xfrm>
            <a:off x="3883271" y="3732213"/>
            <a:ext cx="150935" cy="196850"/>
          </a:xfrm>
          <a:custGeom>
            <a:avLst/>
            <a:gdLst>
              <a:gd name="T0" fmla="*/ 2147483647 w 94"/>
              <a:gd name="T1" fmla="*/ 2147483647 h 124"/>
              <a:gd name="T2" fmla="*/ 0 w 94"/>
              <a:gd name="T3" fmla="*/ 0 h 124"/>
              <a:gd name="T4" fmla="*/ 2147483647 w 94"/>
              <a:gd name="T5" fmla="*/ 2147483647 h 124"/>
              <a:gd name="T6" fmla="*/ 2147483647 w 94"/>
              <a:gd name="T7" fmla="*/ 2147483647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94" y="18"/>
                </a:moveTo>
                <a:lnTo>
                  <a:pt x="0" y="0"/>
                </a:lnTo>
                <a:lnTo>
                  <a:pt x="45" y="124"/>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9" name="Line 550"/>
          <p:cNvSpPr>
            <a:spLocks noChangeShapeType="1"/>
          </p:cNvSpPr>
          <p:nvPr/>
        </p:nvSpPr>
        <p:spPr bwMode="auto">
          <a:xfrm flipH="1" flipV="1">
            <a:off x="4476752" y="3440116"/>
            <a:ext cx="149469" cy="28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0" name="Line 551"/>
          <p:cNvSpPr>
            <a:spLocks noChangeShapeType="1"/>
          </p:cNvSpPr>
          <p:nvPr/>
        </p:nvSpPr>
        <p:spPr bwMode="auto">
          <a:xfrm flipV="1">
            <a:off x="3805606" y="3732213"/>
            <a:ext cx="77665" cy="2254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1" name="Freeform 552"/>
          <p:cNvSpPr>
            <a:spLocks/>
          </p:cNvSpPr>
          <p:nvPr/>
        </p:nvSpPr>
        <p:spPr bwMode="auto">
          <a:xfrm>
            <a:off x="4931021" y="3636964"/>
            <a:ext cx="149469" cy="219075"/>
          </a:xfrm>
          <a:custGeom>
            <a:avLst/>
            <a:gdLst>
              <a:gd name="T0" fmla="*/ 2147483647 w 93"/>
              <a:gd name="T1" fmla="*/ 0 h 138"/>
              <a:gd name="T2" fmla="*/ 2147483647 w 93"/>
              <a:gd name="T3" fmla="*/ 2147483647 h 138"/>
              <a:gd name="T4" fmla="*/ 0 w 93"/>
              <a:gd name="T5" fmla="*/ 2147483647 h 138"/>
              <a:gd name="T6" fmla="*/ 2147483647 w 93"/>
              <a:gd name="T7" fmla="*/ 0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44" y="0"/>
                </a:moveTo>
                <a:lnTo>
                  <a:pt x="93" y="138"/>
                </a:lnTo>
                <a:lnTo>
                  <a:pt x="0" y="5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2" name="Freeform 553"/>
          <p:cNvSpPr>
            <a:spLocks/>
          </p:cNvSpPr>
          <p:nvPr/>
        </p:nvSpPr>
        <p:spPr bwMode="auto">
          <a:xfrm>
            <a:off x="5002824" y="3636964"/>
            <a:ext cx="155331" cy="219075"/>
          </a:xfrm>
          <a:custGeom>
            <a:avLst/>
            <a:gdLst>
              <a:gd name="T0" fmla="*/ 2147483647 w 98"/>
              <a:gd name="T1" fmla="*/ 2147483647 h 138"/>
              <a:gd name="T2" fmla="*/ 0 w 98"/>
              <a:gd name="T3" fmla="*/ 0 h 138"/>
              <a:gd name="T4" fmla="*/ 2147483647 w 98"/>
              <a:gd name="T5" fmla="*/ 2147483647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92"/>
                </a:moveTo>
                <a:lnTo>
                  <a:pt x="0" y="0"/>
                </a:lnTo>
                <a:lnTo>
                  <a:pt x="49" y="138"/>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3" name="Freeform 554"/>
          <p:cNvSpPr>
            <a:spLocks/>
          </p:cNvSpPr>
          <p:nvPr/>
        </p:nvSpPr>
        <p:spPr bwMode="auto">
          <a:xfrm>
            <a:off x="3352801" y="4241800"/>
            <a:ext cx="155331" cy="58738"/>
          </a:xfrm>
          <a:custGeom>
            <a:avLst/>
            <a:gdLst>
              <a:gd name="T0" fmla="*/ 2147483647 w 98"/>
              <a:gd name="T1" fmla="*/ 0 h 37"/>
              <a:gd name="T2" fmla="*/ 2147483647 w 98"/>
              <a:gd name="T3" fmla="*/ 2147483647 h 37"/>
              <a:gd name="T4" fmla="*/ 0 w 98"/>
              <a:gd name="T5" fmla="*/ 2147483647 h 37"/>
              <a:gd name="T6" fmla="*/ 2147483647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4" name="Freeform 555"/>
          <p:cNvSpPr>
            <a:spLocks/>
          </p:cNvSpPr>
          <p:nvPr/>
        </p:nvSpPr>
        <p:spPr bwMode="auto">
          <a:xfrm>
            <a:off x="3430468" y="4241800"/>
            <a:ext cx="148003" cy="58738"/>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35" name="Line 556"/>
          <p:cNvSpPr>
            <a:spLocks noChangeShapeType="1"/>
          </p:cNvSpPr>
          <p:nvPr/>
        </p:nvSpPr>
        <p:spPr bwMode="auto">
          <a:xfrm flipH="1" flipV="1">
            <a:off x="5002824" y="3636963"/>
            <a:ext cx="155331"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6" name="Line 557"/>
          <p:cNvSpPr>
            <a:spLocks noChangeShapeType="1"/>
          </p:cNvSpPr>
          <p:nvPr/>
        </p:nvSpPr>
        <p:spPr bwMode="auto">
          <a:xfrm flipV="1">
            <a:off x="4931021" y="3636964"/>
            <a:ext cx="71803" cy="793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7" name="Line 558"/>
          <p:cNvSpPr>
            <a:spLocks noChangeShapeType="1"/>
          </p:cNvSpPr>
          <p:nvPr/>
        </p:nvSpPr>
        <p:spPr bwMode="auto">
          <a:xfrm flipH="1" flipV="1">
            <a:off x="3430468" y="4241803"/>
            <a:ext cx="148003"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8" name="Line 559"/>
          <p:cNvSpPr>
            <a:spLocks noChangeShapeType="1"/>
          </p:cNvSpPr>
          <p:nvPr/>
        </p:nvSpPr>
        <p:spPr bwMode="auto">
          <a:xfrm flipV="1">
            <a:off x="3352800" y="4241803"/>
            <a:ext cx="77666"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9" name="Line 560"/>
          <p:cNvSpPr>
            <a:spLocks noChangeShapeType="1"/>
          </p:cNvSpPr>
          <p:nvPr/>
        </p:nvSpPr>
        <p:spPr bwMode="auto">
          <a:xfrm flipH="1" flipV="1">
            <a:off x="3058259" y="4241803"/>
            <a:ext cx="145073"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0" name="Line 561"/>
          <p:cNvSpPr>
            <a:spLocks noChangeShapeType="1"/>
          </p:cNvSpPr>
          <p:nvPr/>
        </p:nvSpPr>
        <p:spPr bwMode="auto">
          <a:xfrm flipV="1">
            <a:off x="5602167" y="4241803"/>
            <a:ext cx="7766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1" name="Freeform 562"/>
          <p:cNvSpPr>
            <a:spLocks/>
          </p:cNvSpPr>
          <p:nvPr/>
        </p:nvSpPr>
        <p:spPr bwMode="auto">
          <a:xfrm>
            <a:off x="4182208" y="3563938"/>
            <a:ext cx="146538" cy="188912"/>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01"/>
                </a:lnTo>
                <a:lnTo>
                  <a:pt x="0" y="11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2" name="Freeform 563"/>
          <p:cNvSpPr>
            <a:spLocks/>
          </p:cNvSpPr>
          <p:nvPr/>
        </p:nvSpPr>
        <p:spPr bwMode="auto">
          <a:xfrm>
            <a:off x="4259875" y="3563941"/>
            <a:ext cx="148003" cy="160337"/>
          </a:xfrm>
          <a:custGeom>
            <a:avLst/>
            <a:gdLst>
              <a:gd name="T0" fmla="*/ 2147483647 w 94"/>
              <a:gd name="T1" fmla="*/ 0 h 101"/>
              <a:gd name="T2" fmla="*/ 0 w 94"/>
              <a:gd name="T3" fmla="*/ 0 h 101"/>
              <a:gd name="T4" fmla="*/ 2147483647 w 94"/>
              <a:gd name="T5" fmla="*/ 2147483647 h 101"/>
              <a:gd name="T6" fmla="*/ 2147483647 w 94"/>
              <a:gd name="T7" fmla="*/ 0 h 101"/>
              <a:gd name="T8" fmla="*/ 0 60000 65536"/>
              <a:gd name="T9" fmla="*/ 0 60000 65536"/>
              <a:gd name="T10" fmla="*/ 0 60000 65536"/>
              <a:gd name="T11" fmla="*/ 0 60000 65536"/>
              <a:gd name="T12" fmla="*/ 0 w 94"/>
              <a:gd name="T13" fmla="*/ 0 h 101"/>
              <a:gd name="T14" fmla="*/ 94 w 94"/>
              <a:gd name="T15" fmla="*/ 101 h 101"/>
            </a:gdLst>
            <a:ahLst/>
            <a:cxnLst>
              <a:cxn ang="T8">
                <a:pos x="T0" y="T1"/>
              </a:cxn>
              <a:cxn ang="T9">
                <a:pos x="T2" y="T3"/>
              </a:cxn>
              <a:cxn ang="T10">
                <a:pos x="T4" y="T5"/>
              </a:cxn>
              <a:cxn ang="T11">
                <a:pos x="T6" y="T7"/>
              </a:cxn>
            </a:cxnLst>
            <a:rect l="T12" t="T13" r="T14" b="T15"/>
            <a:pathLst>
              <a:path w="94" h="101">
                <a:moveTo>
                  <a:pt x="94" y="0"/>
                </a:moveTo>
                <a:lnTo>
                  <a:pt x="0" y="0"/>
                </a:lnTo>
                <a:lnTo>
                  <a:pt x="45" y="10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3" name="Line 564"/>
          <p:cNvSpPr>
            <a:spLocks noChangeShapeType="1"/>
          </p:cNvSpPr>
          <p:nvPr/>
        </p:nvSpPr>
        <p:spPr bwMode="auto">
          <a:xfrm flipH="1">
            <a:off x="4259875" y="3563941"/>
            <a:ext cx="148003" cy="15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4" name="Line 565"/>
          <p:cNvSpPr>
            <a:spLocks noChangeShapeType="1"/>
          </p:cNvSpPr>
          <p:nvPr/>
        </p:nvSpPr>
        <p:spPr bwMode="auto">
          <a:xfrm flipV="1">
            <a:off x="4182208" y="3563938"/>
            <a:ext cx="77666" cy="1889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45" name="Freeform 566"/>
          <p:cNvSpPr>
            <a:spLocks/>
          </p:cNvSpPr>
          <p:nvPr/>
        </p:nvSpPr>
        <p:spPr bwMode="auto">
          <a:xfrm>
            <a:off x="5080491" y="3783014"/>
            <a:ext cx="149469" cy="225425"/>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42"/>
                </a:lnTo>
                <a:lnTo>
                  <a:pt x="0" y="4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6" name="Freeform 567"/>
          <p:cNvSpPr>
            <a:spLocks/>
          </p:cNvSpPr>
          <p:nvPr/>
        </p:nvSpPr>
        <p:spPr bwMode="auto">
          <a:xfrm>
            <a:off x="5158155" y="3783014"/>
            <a:ext cx="149469" cy="225425"/>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128"/>
                </a:moveTo>
                <a:lnTo>
                  <a:pt x="0" y="0"/>
                </a:lnTo>
                <a:lnTo>
                  <a:pt x="45" y="142"/>
                </a:lnTo>
                <a:lnTo>
                  <a:pt x="94" y="1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7" name="Freeform 568"/>
          <p:cNvSpPr>
            <a:spLocks/>
          </p:cNvSpPr>
          <p:nvPr/>
        </p:nvSpPr>
        <p:spPr bwMode="auto">
          <a:xfrm>
            <a:off x="4554417" y="3468688"/>
            <a:ext cx="149469" cy="182562"/>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6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8" name="Freeform 569"/>
          <p:cNvSpPr>
            <a:spLocks/>
          </p:cNvSpPr>
          <p:nvPr/>
        </p:nvSpPr>
        <p:spPr bwMode="auto">
          <a:xfrm>
            <a:off x="4626221" y="3468688"/>
            <a:ext cx="155331" cy="182562"/>
          </a:xfrm>
          <a:custGeom>
            <a:avLst/>
            <a:gdLst>
              <a:gd name="T0" fmla="*/ 2147483647 w 98"/>
              <a:gd name="T1" fmla="*/ 2147483647 h 115"/>
              <a:gd name="T2" fmla="*/ 0 w 98"/>
              <a:gd name="T3" fmla="*/ 0 h 115"/>
              <a:gd name="T4" fmla="*/ 2147483647 w 98"/>
              <a:gd name="T5" fmla="*/ 2147483647 h 115"/>
              <a:gd name="T6" fmla="*/ 2147483647 w 98"/>
              <a:gd name="T7" fmla="*/ 2147483647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98" y="65"/>
                </a:moveTo>
                <a:lnTo>
                  <a:pt x="0" y="0"/>
                </a:lnTo>
                <a:lnTo>
                  <a:pt x="49" y="115"/>
                </a:lnTo>
                <a:lnTo>
                  <a:pt x="98"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9" name="Freeform 570"/>
          <p:cNvSpPr>
            <a:spLocks/>
          </p:cNvSpPr>
          <p:nvPr/>
        </p:nvSpPr>
        <p:spPr bwMode="auto">
          <a:xfrm>
            <a:off x="3956539" y="3760788"/>
            <a:ext cx="146538" cy="168275"/>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1"/>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0" name="Freeform 571"/>
          <p:cNvSpPr>
            <a:spLocks/>
          </p:cNvSpPr>
          <p:nvPr/>
        </p:nvSpPr>
        <p:spPr bwMode="auto">
          <a:xfrm>
            <a:off x="4034206" y="3752853"/>
            <a:ext cx="148003" cy="168275"/>
          </a:xfrm>
          <a:custGeom>
            <a:avLst/>
            <a:gdLst>
              <a:gd name="T0" fmla="*/ 2147483647 w 93"/>
              <a:gd name="T1" fmla="*/ 0 h 106"/>
              <a:gd name="T2" fmla="*/ 0 w 93"/>
              <a:gd name="T3" fmla="*/ 2147483647 h 106"/>
              <a:gd name="T4" fmla="*/ 2147483647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0"/>
                </a:moveTo>
                <a:lnTo>
                  <a:pt x="0" y="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1" name="Line 572"/>
          <p:cNvSpPr>
            <a:spLocks noChangeShapeType="1"/>
          </p:cNvSpPr>
          <p:nvPr/>
        </p:nvSpPr>
        <p:spPr bwMode="auto">
          <a:xfrm flipH="1" flipV="1">
            <a:off x="5158155" y="3783013"/>
            <a:ext cx="149469" cy="203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2" name="Line 573"/>
          <p:cNvSpPr>
            <a:spLocks noChangeShapeType="1"/>
          </p:cNvSpPr>
          <p:nvPr/>
        </p:nvSpPr>
        <p:spPr bwMode="auto">
          <a:xfrm flipV="1">
            <a:off x="5080490" y="3783016"/>
            <a:ext cx="77665" cy="730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3" name="Line 574"/>
          <p:cNvSpPr>
            <a:spLocks noChangeShapeType="1"/>
          </p:cNvSpPr>
          <p:nvPr/>
        </p:nvSpPr>
        <p:spPr bwMode="auto">
          <a:xfrm flipH="1" flipV="1">
            <a:off x="4626221" y="3468690"/>
            <a:ext cx="155331" cy="1031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4" name="Line 575"/>
          <p:cNvSpPr>
            <a:spLocks noChangeShapeType="1"/>
          </p:cNvSpPr>
          <p:nvPr/>
        </p:nvSpPr>
        <p:spPr bwMode="auto">
          <a:xfrm flipV="1">
            <a:off x="4554416" y="3468690"/>
            <a:ext cx="71804" cy="1031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5" name="Line 576"/>
          <p:cNvSpPr>
            <a:spLocks noChangeShapeType="1"/>
          </p:cNvSpPr>
          <p:nvPr/>
        </p:nvSpPr>
        <p:spPr bwMode="auto">
          <a:xfrm flipV="1">
            <a:off x="3956538" y="3760788"/>
            <a:ext cx="77666" cy="1682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6" name="Freeform 577"/>
          <p:cNvSpPr>
            <a:spLocks/>
          </p:cNvSpPr>
          <p:nvPr/>
        </p:nvSpPr>
        <p:spPr bwMode="auto">
          <a:xfrm>
            <a:off x="5229959" y="3986213"/>
            <a:ext cx="145073" cy="190500"/>
          </a:xfrm>
          <a:custGeom>
            <a:avLst/>
            <a:gdLst>
              <a:gd name="T0" fmla="*/ 2147483647 w 93"/>
              <a:gd name="T1" fmla="*/ 0 h 120"/>
              <a:gd name="T2" fmla="*/ 2147483647 w 93"/>
              <a:gd name="T3" fmla="*/ 2147483647 h 120"/>
              <a:gd name="T4" fmla="*/ 0 w 93"/>
              <a:gd name="T5" fmla="*/ 2147483647 h 120"/>
              <a:gd name="T6" fmla="*/ 2147483647 w 93"/>
              <a:gd name="T7" fmla="*/ 0 h 120"/>
              <a:gd name="T8" fmla="*/ 0 60000 65536"/>
              <a:gd name="T9" fmla="*/ 0 60000 65536"/>
              <a:gd name="T10" fmla="*/ 0 60000 65536"/>
              <a:gd name="T11" fmla="*/ 0 60000 65536"/>
              <a:gd name="T12" fmla="*/ 0 w 93"/>
              <a:gd name="T13" fmla="*/ 0 h 120"/>
              <a:gd name="T14" fmla="*/ 93 w 93"/>
              <a:gd name="T15" fmla="*/ 120 h 120"/>
            </a:gdLst>
            <a:ahLst/>
            <a:cxnLst>
              <a:cxn ang="T8">
                <a:pos x="T0" y="T1"/>
              </a:cxn>
              <a:cxn ang="T9">
                <a:pos x="T2" y="T3"/>
              </a:cxn>
              <a:cxn ang="T10">
                <a:pos x="T4" y="T5"/>
              </a:cxn>
              <a:cxn ang="T11">
                <a:pos x="T6" y="T7"/>
              </a:cxn>
            </a:cxnLst>
            <a:rect l="T12" t="T13" r="T14" b="T15"/>
            <a:pathLst>
              <a:path w="93" h="120">
                <a:moveTo>
                  <a:pt x="49" y="0"/>
                </a:moveTo>
                <a:lnTo>
                  <a:pt x="93" y="12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7" name="Freeform 578"/>
          <p:cNvSpPr>
            <a:spLocks/>
          </p:cNvSpPr>
          <p:nvPr/>
        </p:nvSpPr>
        <p:spPr bwMode="auto">
          <a:xfrm>
            <a:off x="5307623" y="3986213"/>
            <a:ext cx="145074" cy="277812"/>
          </a:xfrm>
          <a:custGeom>
            <a:avLst/>
            <a:gdLst>
              <a:gd name="T0" fmla="*/ 2147483647 w 93"/>
              <a:gd name="T1" fmla="*/ 2147483647 h 175"/>
              <a:gd name="T2" fmla="*/ 0 w 93"/>
              <a:gd name="T3" fmla="*/ 0 h 175"/>
              <a:gd name="T4" fmla="*/ 2147483647 w 93"/>
              <a:gd name="T5" fmla="*/ 2147483647 h 175"/>
              <a:gd name="T6" fmla="*/ 2147483647 w 93"/>
              <a:gd name="T7" fmla="*/ 2147483647 h 175"/>
              <a:gd name="T8" fmla="*/ 0 60000 65536"/>
              <a:gd name="T9" fmla="*/ 0 60000 65536"/>
              <a:gd name="T10" fmla="*/ 0 60000 65536"/>
              <a:gd name="T11" fmla="*/ 0 60000 65536"/>
              <a:gd name="T12" fmla="*/ 0 w 93"/>
              <a:gd name="T13" fmla="*/ 0 h 175"/>
              <a:gd name="T14" fmla="*/ 93 w 93"/>
              <a:gd name="T15" fmla="*/ 175 h 175"/>
            </a:gdLst>
            <a:ahLst/>
            <a:cxnLst>
              <a:cxn ang="T8">
                <a:pos x="T0" y="T1"/>
              </a:cxn>
              <a:cxn ang="T9">
                <a:pos x="T2" y="T3"/>
              </a:cxn>
              <a:cxn ang="T10">
                <a:pos x="T4" y="T5"/>
              </a:cxn>
              <a:cxn ang="T11">
                <a:pos x="T6" y="T7"/>
              </a:cxn>
            </a:cxnLst>
            <a:rect l="T12" t="T13" r="T14" b="T15"/>
            <a:pathLst>
              <a:path w="93" h="175">
                <a:moveTo>
                  <a:pt x="93" y="175"/>
                </a:moveTo>
                <a:lnTo>
                  <a:pt x="0" y="0"/>
                </a:lnTo>
                <a:lnTo>
                  <a:pt x="44" y="120"/>
                </a:lnTo>
                <a:lnTo>
                  <a:pt x="93" y="17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8" name="Line 580"/>
          <p:cNvSpPr>
            <a:spLocks noChangeShapeType="1"/>
          </p:cNvSpPr>
          <p:nvPr/>
        </p:nvSpPr>
        <p:spPr bwMode="auto">
          <a:xfrm flipV="1">
            <a:off x="2779837" y="2565400"/>
            <a:ext cx="1465" cy="18367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9" name="Line 581"/>
          <p:cNvSpPr>
            <a:spLocks noChangeShapeType="1"/>
          </p:cNvSpPr>
          <p:nvPr/>
        </p:nvSpPr>
        <p:spPr bwMode="auto">
          <a:xfrm>
            <a:off x="2779837" y="2565400"/>
            <a:ext cx="1465" cy="18367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0" name="Line 582"/>
          <p:cNvSpPr>
            <a:spLocks noChangeShapeType="1"/>
          </p:cNvSpPr>
          <p:nvPr/>
        </p:nvSpPr>
        <p:spPr bwMode="auto">
          <a:xfrm>
            <a:off x="2779837" y="2565400"/>
            <a:ext cx="1465" cy="1836738"/>
          </a:xfrm>
          <a:prstGeom prst="line">
            <a:avLst/>
          </a:prstGeom>
          <a:noFill/>
          <a:ln w="6350">
            <a:solidFill>
              <a:srgbClr val="000000"/>
            </a:solidFill>
            <a:round/>
            <a:headEnd type="triangle" w="med" len="med"/>
            <a:tailEnd/>
          </a:ln>
          <a:extLst>
            <a:ext uri="{909E8E84-426E-40dd-AFC4-6F175D3DCCD1}">
              <a14:hiddenFill xmlns:a14="http://schemas.microsoft.com/office/drawing/2010/main" xmlns="">
                <a:noFill/>
              </a14:hiddenFill>
            </a:ext>
          </a:extLst>
        </p:spPr>
        <p:txBody>
          <a:bodyPr/>
          <a:lstStyle/>
          <a:p>
            <a:endParaRPr lang="en-US"/>
          </a:p>
        </p:txBody>
      </p:sp>
      <p:sp>
        <p:nvSpPr>
          <p:cNvPr id="561" name="Freeform 586"/>
          <p:cNvSpPr>
            <a:spLocks/>
          </p:cNvSpPr>
          <p:nvPr/>
        </p:nvSpPr>
        <p:spPr bwMode="auto">
          <a:xfrm>
            <a:off x="3729406" y="3957638"/>
            <a:ext cx="153865" cy="342900"/>
          </a:xfrm>
          <a:custGeom>
            <a:avLst/>
            <a:gdLst>
              <a:gd name="T0" fmla="*/ 2147483647 w 98"/>
              <a:gd name="T1" fmla="*/ 0 h 216"/>
              <a:gd name="T2" fmla="*/ 2147483647 w 98"/>
              <a:gd name="T3" fmla="*/ 2147483647 h 216"/>
              <a:gd name="T4" fmla="*/ 0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49" y="0"/>
                </a:moveTo>
                <a:lnTo>
                  <a:pt x="98" y="216"/>
                </a:lnTo>
                <a:lnTo>
                  <a:pt x="0" y="20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2" name="Freeform 587"/>
          <p:cNvSpPr>
            <a:spLocks/>
          </p:cNvSpPr>
          <p:nvPr/>
        </p:nvSpPr>
        <p:spPr bwMode="auto">
          <a:xfrm>
            <a:off x="3805604" y="3929064"/>
            <a:ext cx="150934" cy="371475"/>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18"/>
                </a:lnTo>
                <a:lnTo>
                  <a:pt x="49" y="23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3" name="Freeform 588"/>
          <p:cNvSpPr>
            <a:spLocks/>
          </p:cNvSpPr>
          <p:nvPr/>
        </p:nvSpPr>
        <p:spPr bwMode="auto">
          <a:xfrm>
            <a:off x="3508131" y="4264025"/>
            <a:ext cx="148004" cy="50800"/>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4" name="Freeform 589"/>
          <p:cNvSpPr>
            <a:spLocks/>
          </p:cNvSpPr>
          <p:nvPr/>
        </p:nvSpPr>
        <p:spPr bwMode="auto">
          <a:xfrm>
            <a:off x="3578471" y="4264025"/>
            <a:ext cx="150935" cy="50800"/>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49"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5" name="Freeform 590"/>
          <p:cNvSpPr>
            <a:spLocks/>
          </p:cNvSpPr>
          <p:nvPr/>
        </p:nvSpPr>
        <p:spPr bwMode="auto">
          <a:xfrm>
            <a:off x="5452698" y="4264025"/>
            <a:ext cx="149469" cy="50800"/>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50"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6" name="Line 591"/>
          <p:cNvSpPr>
            <a:spLocks noChangeShapeType="1"/>
          </p:cNvSpPr>
          <p:nvPr/>
        </p:nvSpPr>
        <p:spPr bwMode="auto">
          <a:xfrm flipH="1" flipV="1">
            <a:off x="5307623" y="3986213"/>
            <a:ext cx="145074" cy="2778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7" name="Line 592"/>
          <p:cNvSpPr>
            <a:spLocks noChangeShapeType="1"/>
          </p:cNvSpPr>
          <p:nvPr/>
        </p:nvSpPr>
        <p:spPr bwMode="auto">
          <a:xfrm flipH="1" flipV="1">
            <a:off x="5452698" y="4264025"/>
            <a:ext cx="149469" cy="14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68" name="Freeform 593"/>
          <p:cNvSpPr>
            <a:spLocks/>
          </p:cNvSpPr>
          <p:nvPr/>
        </p:nvSpPr>
        <p:spPr bwMode="auto">
          <a:xfrm>
            <a:off x="5375032" y="4176713"/>
            <a:ext cx="159727" cy="138112"/>
          </a:xfrm>
          <a:custGeom>
            <a:avLst/>
            <a:gdLst>
              <a:gd name="T0" fmla="*/ 2147483647 w 99"/>
              <a:gd name="T1" fmla="*/ 2147483647 h 87"/>
              <a:gd name="T2" fmla="*/ 2147483647 w 99"/>
              <a:gd name="T3" fmla="*/ 2147483647 h 87"/>
              <a:gd name="T4" fmla="*/ 0 w 99"/>
              <a:gd name="T5" fmla="*/ 0 h 87"/>
              <a:gd name="T6" fmla="*/ 2147483647 w 99"/>
              <a:gd name="T7" fmla="*/ 2147483647 h 87"/>
              <a:gd name="T8" fmla="*/ 0 60000 65536"/>
              <a:gd name="T9" fmla="*/ 0 60000 65536"/>
              <a:gd name="T10" fmla="*/ 0 60000 65536"/>
              <a:gd name="T11" fmla="*/ 0 60000 65536"/>
              <a:gd name="T12" fmla="*/ 0 w 99"/>
              <a:gd name="T13" fmla="*/ 0 h 87"/>
              <a:gd name="T14" fmla="*/ 99 w 99"/>
              <a:gd name="T15" fmla="*/ 87 h 87"/>
            </a:gdLst>
            <a:ahLst/>
            <a:cxnLst>
              <a:cxn ang="T8">
                <a:pos x="T0" y="T1"/>
              </a:cxn>
              <a:cxn ang="T9">
                <a:pos x="T2" y="T3"/>
              </a:cxn>
              <a:cxn ang="T10">
                <a:pos x="T4" y="T5"/>
              </a:cxn>
              <a:cxn ang="T11">
                <a:pos x="T6" y="T7"/>
              </a:cxn>
            </a:cxnLst>
            <a:rect l="T12" t="T13" r="T14" b="T15"/>
            <a:pathLst>
              <a:path w="99" h="87">
                <a:moveTo>
                  <a:pt x="49" y="55"/>
                </a:moveTo>
                <a:lnTo>
                  <a:pt x="99" y="87"/>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9" name="Line 594"/>
          <p:cNvSpPr>
            <a:spLocks noChangeShapeType="1"/>
          </p:cNvSpPr>
          <p:nvPr/>
        </p:nvSpPr>
        <p:spPr bwMode="auto">
          <a:xfrm flipV="1">
            <a:off x="5229960" y="3986216"/>
            <a:ext cx="77665"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0" name="Line 595"/>
          <p:cNvSpPr>
            <a:spLocks noChangeShapeType="1"/>
          </p:cNvSpPr>
          <p:nvPr/>
        </p:nvSpPr>
        <p:spPr bwMode="auto">
          <a:xfrm flipV="1">
            <a:off x="3729404" y="3957641"/>
            <a:ext cx="76200" cy="3206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1" name="Line 596"/>
          <p:cNvSpPr>
            <a:spLocks noChangeShapeType="1"/>
          </p:cNvSpPr>
          <p:nvPr/>
        </p:nvSpPr>
        <p:spPr bwMode="auto">
          <a:xfrm flipH="1">
            <a:off x="3805604" y="3929066"/>
            <a:ext cx="150934" cy="28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2" name="Line 597"/>
          <p:cNvSpPr>
            <a:spLocks noChangeShapeType="1"/>
          </p:cNvSpPr>
          <p:nvPr/>
        </p:nvSpPr>
        <p:spPr bwMode="auto">
          <a:xfrm flipH="1" flipV="1">
            <a:off x="3578471" y="4264025"/>
            <a:ext cx="150935" cy="14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3" name="Line 598"/>
          <p:cNvSpPr>
            <a:spLocks noChangeShapeType="1"/>
          </p:cNvSpPr>
          <p:nvPr/>
        </p:nvSpPr>
        <p:spPr bwMode="auto">
          <a:xfrm flipV="1">
            <a:off x="3508131" y="4264028"/>
            <a:ext cx="70338"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4" name="Line 599"/>
          <p:cNvSpPr>
            <a:spLocks noChangeShapeType="1"/>
          </p:cNvSpPr>
          <p:nvPr/>
        </p:nvSpPr>
        <p:spPr bwMode="auto">
          <a:xfrm>
            <a:off x="5385289" y="4176713"/>
            <a:ext cx="67408" cy="873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5" name="Line 600"/>
          <p:cNvSpPr>
            <a:spLocks noChangeShapeType="1"/>
          </p:cNvSpPr>
          <p:nvPr/>
        </p:nvSpPr>
        <p:spPr bwMode="auto">
          <a:xfrm flipH="1" flipV="1">
            <a:off x="3203332" y="4264025"/>
            <a:ext cx="149469" cy="14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6" name="Freeform 601"/>
          <p:cNvSpPr>
            <a:spLocks/>
          </p:cNvSpPr>
          <p:nvPr/>
        </p:nvSpPr>
        <p:spPr bwMode="auto">
          <a:xfrm>
            <a:off x="4703886" y="3571876"/>
            <a:ext cx="149469" cy="233363"/>
          </a:xfrm>
          <a:custGeom>
            <a:avLst/>
            <a:gdLst>
              <a:gd name="T0" fmla="*/ 2147483647 w 94"/>
              <a:gd name="T1" fmla="*/ 0 h 147"/>
              <a:gd name="T2" fmla="*/ 2147483647 w 94"/>
              <a:gd name="T3" fmla="*/ 2147483647 h 147"/>
              <a:gd name="T4" fmla="*/ 0 w 94"/>
              <a:gd name="T5" fmla="*/ 2147483647 h 147"/>
              <a:gd name="T6" fmla="*/ 2147483647 w 94"/>
              <a:gd name="T7" fmla="*/ 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49" y="0"/>
                </a:moveTo>
                <a:lnTo>
                  <a:pt x="94" y="147"/>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7" name="Freeform 602"/>
          <p:cNvSpPr>
            <a:spLocks/>
          </p:cNvSpPr>
          <p:nvPr/>
        </p:nvSpPr>
        <p:spPr bwMode="auto">
          <a:xfrm>
            <a:off x="4781552" y="3571876"/>
            <a:ext cx="149469" cy="233363"/>
          </a:xfrm>
          <a:custGeom>
            <a:avLst/>
            <a:gdLst>
              <a:gd name="T0" fmla="*/ 2147483647 w 94"/>
              <a:gd name="T1" fmla="*/ 2147483647 h 147"/>
              <a:gd name="T2" fmla="*/ 0 w 94"/>
              <a:gd name="T3" fmla="*/ 0 h 147"/>
              <a:gd name="T4" fmla="*/ 2147483647 w 94"/>
              <a:gd name="T5" fmla="*/ 2147483647 h 147"/>
              <a:gd name="T6" fmla="*/ 2147483647 w 94"/>
              <a:gd name="T7" fmla="*/ 2147483647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94" y="91"/>
                </a:moveTo>
                <a:lnTo>
                  <a:pt x="0" y="0"/>
                </a:lnTo>
                <a:lnTo>
                  <a:pt x="45" y="147"/>
                </a:lnTo>
                <a:lnTo>
                  <a:pt x="94" y="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8" name="Freeform 603"/>
          <p:cNvSpPr>
            <a:spLocks/>
          </p:cNvSpPr>
          <p:nvPr/>
        </p:nvSpPr>
        <p:spPr bwMode="auto">
          <a:xfrm>
            <a:off x="4328746" y="3563941"/>
            <a:ext cx="148004" cy="160337"/>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9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9" name="Freeform 604"/>
          <p:cNvSpPr>
            <a:spLocks/>
          </p:cNvSpPr>
          <p:nvPr/>
        </p:nvSpPr>
        <p:spPr bwMode="auto">
          <a:xfrm>
            <a:off x="4407877" y="3563938"/>
            <a:ext cx="146538" cy="146050"/>
          </a:xfrm>
          <a:custGeom>
            <a:avLst/>
            <a:gdLst>
              <a:gd name="T0" fmla="*/ 2147483647 w 93"/>
              <a:gd name="T1" fmla="*/ 2147483647 h 92"/>
              <a:gd name="T2" fmla="*/ 0 w 93"/>
              <a:gd name="T3" fmla="*/ 0 h 92"/>
              <a:gd name="T4" fmla="*/ 2147483647 w 93"/>
              <a:gd name="T5" fmla="*/ 2147483647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93" y="5"/>
                </a:moveTo>
                <a:lnTo>
                  <a:pt x="0" y="0"/>
                </a:lnTo>
                <a:lnTo>
                  <a:pt x="44" y="92"/>
                </a:lnTo>
                <a:lnTo>
                  <a:pt x="93"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0" name="Line 605"/>
          <p:cNvSpPr>
            <a:spLocks noChangeShapeType="1"/>
          </p:cNvSpPr>
          <p:nvPr/>
        </p:nvSpPr>
        <p:spPr bwMode="auto">
          <a:xfrm flipH="1" flipV="1">
            <a:off x="4781552" y="3571878"/>
            <a:ext cx="149469" cy="1444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1" name="Line 606"/>
          <p:cNvSpPr>
            <a:spLocks noChangeShapeType="1"/>
          </p:cNvSpPr>
          <p:nvPr/>
        </p:nvSpPr>
        <p:spPr bwMode="auto">
          <a:xfrm flipV="1">
            <a:off x="4703885" y="3571876"/>
            <a:ext cx="77666" cy="793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2" name="Line 607"/>
          <p:cNvSpPr>
            <a:spLocks noChangeShapeType="1"/>
          </p:cNvSpPr>
          <p:nvPr/>
        </p:nvSpPr>
        <p:spPr bwMode="auto">
          <a:xfrm flipH="1" flipV="1">
            <a:off x="4407877" y="3563938"/>
            <a:ext cx="146538" cy="79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3" name="Freeform 609"/>
          <p:cNvSpPr>
            <a:spLocks/>
          </p:cNvSpPr>
          <p:nvPr/>
        </p:nvSpPr>
        <p:spPr bwMode="auto">
          <a:xfrm>
            <a:off x="4103078" y="3752853"/>
            <a:ext cx="156797" cy="168275"/>
          </a:xfrm>
          <a:custGeom>
            <a:avLst/>
            <a:gdLst>
              <a:gd name="T0" fmla="*/ 2147483647 w 98"/>
              <a:gd name="T1" fmla="*/ 0 h 106"/>
              <a:gd name="T2" fmla="*/ 2147483647 w 98"/>
              <a:gd name="T3" fmla="*/ 2147483647 h 106"/>
              <a:gd name="T4" fmla="*/ 0 w 98"/>
              <a:gd name="T5" fmla="*/ 2147483647 h 106"/>
              <a:gd name="T6" fmla="*/ 2147483647 w 98"/>
              <a:gd name="T7" fmla="*/ 0 h 106"/>
              <a:gd name="T8" fmla="*/ 0 60000 65536"/>
              <a:gd name="T9" fmla="*/ 0 60000 65536"/>
              <a:gd name="T10" fmla="*/ 0 60000 65536"/>
              <a:gd name="T11" fmla="*/ 0 60000 65536"/>
              <a:gd name="T12" fmla="*/ 0 w 98"/>
              <a:gd name="T13" fmla="*/ 0 h 106"/>
              <a:gd name="T14" fmla="*/ 98 w 98"/>
              <a:gd name="T15" fmla="*/ 106 h 106"/>
            </a:gdLst>
            <a:ahLst/>
            <a:cxnLst>
              <a:cxn ang="T8">
                <a:pos x="T0" y="T1"/>
              </a:cxn>
              <a:cxn ang="T9">
                <a:pos x="T2" y="T3"/>
              </a:cxn>
              <a:cxn ang="T10">
                <a:pos x="T4" y="T5"/>
              </a:cxn>
              <a:cxn ang="T11">
                <a:pos x="T6" y="T7"/>
              </a:cxn>
            </a:cxnLst>
            <a:rect l="T12" t="T13" r="T14" b="T15"/>
            <a:pathLst>
              <a:path w="98" h="106">
                <a:moveTo>
                  <a:pt x="49" y="0"/>
                </a:moveTo>
                <a:lnTo>
                  <a:pt x="98" y="97"/>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4" name="Freeform 610"/>
          <p:cNvSpPr>
            <a:spLocks/>
          </p:cNvSpPr>
          <p:nvPr/>
        </p:nvSpPr>
        <p:spPr bwMode="auto">
          <a:xfrm>
            <a:off x="4182208" y="3724278"/>
            <a:ext cx="146538" cy="182563"/>
          </a:xfrm>
          <a:custGeom>
            <a:avLst/>
            <a:gdLst>
              <a:gd name="T0" fmla="*/ 2147483647 w 94"/>
              <a:gd name="T1" fmla="*/ 0 h 115"/>
              <a:gd name="T2" fmla="*/ 0 w 94"/>
              <a:gd name="T3" fmla="*/ 2147483647 h 115"/>
              <a:gd name="T4" fmla="*/ 2147483647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0"/>
                </a:moveTo>
                <a:lnTo>
                  <a:pt x="0" y="18"/>
                </a:lnTo>
                <a:lnTo>
                  <a:pt x="49" y="115"/>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5" name="Freeform 611"/>
          <p:cNvSpPr>
            <a:spLocks/>
          </p:cNvSpPr>
          <p:nvPr/>
        </p:nvSpPr>
        <p:spPr bwMode="auto">
          <a:xfrm>
            <a:off x="4853355" y="3716338"/>
            <a:ext cx="149469" cy="241300"/>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5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6" name="Freeform 612"/>
          <p:cNvSpPr>
            <a:spLocks/>
          </p:cNvSpPr>
          <p:nvPr/>
        </p:nvSpPr>
        <p:spPr bwMode="auto">
          <a:xfrm>
            <a:off x="4931021" y="3716338"/>
            <a:ext cx="149469" cy="241300"/>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88"/>
                </a:moveTo>
                <a:lnTo>
                  <a:pt x="0" y="0"/>
                </a:lnTo>
                <a:lnTo>
                  <a:pt x="44" y="152"/>
                </a:lnTo>
                <a:lnTo>
                  <a:pt x="93" y="8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7" name="Line 613"/>
          <p:cNvSpPr>
            <a:spLocks noChangeShapeType="1"/>
          </p:cNvSpPr>
          <p:nvPr/>
        </p:nvSpPr>
        <p:spPr bwMode="auto">
          <a:xfrm flipV="1">
            <a:off x="4103078" y="3752853"/>
            <a:ext cx="79131" cy="1682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8" name="Line 614"/>
          <p:cNvSpPr>
            <a:spLocks noChangeShapeType="1"/>
          </p:cNvSpPr>
          <p:nvPr/>
        </p:nvSpPr>
        <p:spPr bwMode="auto">
          <a:xfrm flipH="1" flipV="1">
            <a:off x="4931021" y="3716338"/>
            <a:ext cx="149469" cy="1397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9" name="Line 615"/>
          <p:cNvSpPr>
            <a:spLocks noChangeShapeType="1"/>
          </p:cNvSpPr>
          <p:nvPr/>
        </p:nvSpPr>
        <p:spPr bwMode="auto">
          <a:xfrm flipV="1">
            <a:off x="4853354" y="3716338"/>
            <a:ext cx="77666" cy="88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0" name="Freeform 622"/>
          <p:cNvSpPr>
            <a:spLocks/>
          </p:cNvSpPr>
          <p:nvPr/>
        </p:nvSpPr>
        <p:spPr bwMode="auto">
          <a:xfrm>
            <a:off x="3656137" y="4278316"/>
            <a:ext cx="149469" cy="587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1" name="Freeform 623"/>
          <p:cNvSpPr>
            <a:spLocks/>
          </p:cNvSpPr>
          <p:nvPr/>
        </p:nvSpPr>
        <p:spPr bwMode="auto">
          <a:xfrm>
            <a:off x="3729406" y="4278316"/>
            <a:ext cx="153865" cy="58737"/>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2" name="Freeform 624"/>
          <p:cNvSpPr>
            <a:spLocks/>
          </p:cNvSpPr>
          <p:nvPr/>
        </p:nvSpPr>
        <p:spPr bwMode="auto">
          <a:xfrm>
            <a:off x="3883271" y="3929064"/>
            <a:ext cx="150935" cy="371475"/>
          </a:xfrm>
          <a:custGeom>
            <a:avLst/>
            <a:gdLst>
              <a:gd name="T0" fmla="*/ 2147483647 w 94"/>
              <a:gd name="T1" fmla="*/ 0 h 234"/>
              <a:gd name="T2" fmla="*/ 2147483647 w 94"/>
              <a:gd name="T3" fmla="*/ 2147483647 h 234"/>
              <a:gd name="T4" fmla="*/ 0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45" y="0"/>
                </a:moveTo>
                <a:lnTo>
                  <a:pt x="94" y="55"/>
                </a:lnTo>
                <a:lnTo>
                  <a:pt x="0" y="23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3" name="Freeform 625"/>
          <p:cNvSpPr>
            <a:spLocks/>
          </p:cNvSpPr>
          <p:nvPr/>
        </p:nvSpPr>
        <p:spPr bwMode="auto">
          <a:xfrm>
            <a:off x="3956539" y="3921125"/>
            <a:ext cx="146538" cy="95250"/>
          </a:xfrm>
          <a:custGeom>
            <a:avLst/>
            <a:gdLst>
              <a:gd name="T0" fmla="*/ 2147483647 w 93"/>
              <a:gd name="T1" fmla="*/ 0 h 60"/>
              <a:gd name="T2" fmla="*/ 0 w 93"/>
              <a:gd name="T3" fmla="*/ 2147483647 h 60"/>
              <a:gd name="T4" fmla="*/ 2147483647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93" y="0"/>
                </a:moveTo>
                <a:lnTo>
                  <a:pt x="0" y="5"/>
                </a:lnTo>
                <a:lnTo>
                  <a:pt x="49" y="60"/>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4" name="Line 626"/>
          <p:cNvSpPr>
            <a:spLocks noChangeShapeType="1"/>
          </p:cNvSpPr>
          <p:nvPr/>
        </p:nvSpPr>
        <p:spPr bwMode="auto">
          <a:xfrm flipH="1" flipV="1">
            <a:off x="3729406" y="4278316"/>
            <a:ext cx="153865"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5" name="Line 627"/>
          <p:cNvSpPr>
            <a:spLocks noChangeShapeType="1"/>
          </p:cNvSpPr>
          <p:nvPr/>
        </p:nvSpPr>
        <p:spPr bwMode="auto">
          <a:xfrm flipV="1">
            <a:off x="3656137" y="4278313"/>
            <a:ext cx="73269"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6" name="Line 628"/>
          <p:cNvSpPr>
            <a:spLocks noChangeShapeType="1"/>
          </p:cNvSpPr>
          <p:nvPr/>
        </p:nvSpPr>
        <p:spPr bwMode="auto">
          <a:xfrm flipH="1" flipV="1">
            <a:off x="3352801" y="4278316"/>
            <a:ext cx="155331"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7" name="Line 629"/>
          <p:cNvSpPr>
            <a:spLocks noChangeShapeType="1"/>
          </p:cNvSpPr>
          <p:nvPr/>
        </p:nvSpPr>
        <p:spPr bwMode="auto">
          <a:xfrm flipV="1">
            <a:off x="5534758" y="4278313"/>
            <a:ext cx="67408"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8" name="Freeform 631"/>
          <p:cNvSpPr>
            <a:spLocks/>
          </p:cNvSpPr>
          <p:nvPr/>
        </p:nvSpPr>
        <p:spPr bwMode="auto">
          <a:xfrm>
            <a:off x="4476752" y="3571875"/>
            <a:ext cx="149469" cy="203200"/>
          </a:xfrm>
          <a:custGeom>
            <a:avLst/>
            <a:gdLst>
              <a:gd name="T0" fmla="*/ 2147483647 w 94"/>
              <a:gd name="T1" fmla="*/ 0 h 128"/>
              <a:gd name="T2" fmla="*/ 2147483647 w 94"/>
              <a:gd name="T3" fmla="*/ 2147483647 h 128"/>
              <a:gd name="T4" fmla="*/ 0 w 94"/>
              <a:gd name="T5" fmla="*/ 2147483647 h 128"/>
              <a:gd name="T6" fmla="*/ 2147483647 w 94"/>
              <a:gd name="T7" fmla="*/ 0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9" y="0"/>
                </a:moveTo>
                <a:lnTo>
                  <a:pt x="94" y="128"/>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9" name="Freeform 632"/>
          <p:cNvSpPr>
            <a:spLocks/>
          </p:cNvSpPr>
          <p:nvPr/>
        </p:nvSpPr>
        <p:spPr bwMode="auto">
          <a:xfrm>
            <a:off x="4554417" y="3571875"/>
            <a:ext cx="149469" cy="203200"/>
          </a:xfrm>
          <a:custGeom>
            <a:avLst/>
            <a:gdLst>
              <a:gd name="T0" fmla="*/ 2147483647 w 94"/>
              <a:gd name="T1" fmla="*/ 2147483647 h 128"/>
              <a:gd name="T2" fmla="*/ 0 w 94"/>
              <a:gd name="T3" fmla="*/ 0 h 128"/>
              <a:gd name="T4" fmla="*/ 2147483647 w 94"/>
              <a:gd name="T5" fmla="*/ 2147483647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94" y="50"/>
                </a:moveTo>
                <a:lnTo>
                  <a:pt x="0" y="0"/>
                </a:lnTo>
                <a:lnTo>
                  <a:pt x="45" y="128"/>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0" name="Line 633"/>
          <p:cNvSpPr>
            <a:spLocks noChangeShapeType="1"/>
          </p:cNvSpPr>
          <p:nvPr/>
        </p:nvSpPr>
        <p:spPr bwMode="auto">
          <a:xfrm flipV="1">
            <a:off x="3883271" y="3929064"/>
            <a:ext cx="73269" cy="3714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1" name="Line 634"/>
          <p:cNvSpPr>
            <a:spLocks noChangeShapeType="1"/>
          </p:cNvSpPr>
          <p:nvPr/>
        </p:nvSpPr>
        <p:spPr bwMode="auto">
          <a:xfrm flipH="1">
            <a:off x="3956539" y="3921125"/>
            <a:ext cx="146538" cy="79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2" name="Freeform 635"/>
          <p:cNvSpPr>
            <a:spLocks/>
          </p:cNvSpPr>
          <p:nvPr/>
        </p:nvSpPr>
        <p:spPr bwMode="auto">
          <a:xfrm>
            <a:off x="5002824" y="3856038"/>
            <a:ext cx="155331" cy="247650"/>
          </a:xfrm>
          <a:custGeom>
            <a:avLst/>
            <a:gdLst>
              <a:gd name="T0" fmla="*/ 2147483647 w 98"/>
              <a:gd name="T1" fmla="*/ 0 h 156"/>
              <a:gd name="T2" fmla="*/ 2147483647 w 98"/>
              <a:gd name="T3" fmla="*/ 2147483647 h 156"/>
              <a:gd name="T4" fmla="*/ 0 w 98"/>
              <a:gd name="T5" fmla="*/ 2147483647 h 156"/>
              <a:gd name="T6" fmla="*/ 2147483647 w 98"/>
              <a:gd name="T7" fmla="*/ 0 h 156"/>
              <a:gd name="T8" fmla="*/ 0 60000 65536"/>
              <a:gd name="T9" fmla="*/ 0 60000 65536"/>
              <a:gd name="T10" fmla="*/ 0 60000 65536"/>
              <a:gd name="T11" fmla="*/ 0 60000 65536"/>
              <a:gd name="T12" fmla="*/ 0 w 98"/>
              <a:gd name="T13" fmla="*/ 0 h 156"/>
              <a:gd name="T14" fmla="*/ 98 w 98"/>
              <a:gd name="T15" fmla="*/ 156 h 156"/>
            </a:gdLst>
            <a:ahLst/>
            <a:cxnLst>
              <a:cxn ang="T8">
                <a:pos x="T0" y="T1"/>
              </a:cxn>
              <a:cxn ang="T9">
                <a:pos x="T2" y="T3"/>
              </a:cxn>
              <a:cxn ang="T10">
                <a:pos x="T4" y="T5"/>
              </a:cxn>
              <a:cxn ang="T11">
                <a:pos x="T6" y="T7"/>
              </a:cxn>
            </a:cxnLst>
            <a:rect l="T12" t="T13" r="T14" b="T15"/>
            <a:pathLst>
              <a:path w="98" h="156">
                <a:moveTo>
                  <a:pt x="49" y="0"/>
                </a:moveTo>
                <a:lnTo>
                  <a:pt x="98" y="156"/>
                </a:lnTo>
                <a:lnTo>
                  <a:pt x="0" y="6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3" name="Freeform 636"/>
          <p:cNvSpPr>
            <a:spLocks/>
          </p:cNvSpPr>
          <p:nvPr/>
        </p:nvSpPr>
        <p:spPr bwMode="auto">
          <a:xfrm>
            <a:off x="5080491" y="3856038"/>
            <a:ext cx="149469" cy="247650"/>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96"/>
                </a:moveTo>
                <a:lnTo>
                  <a:pt x="0" y="0"/>
                </a:lnTo>
                <a:lnTo>
                  <a:pt x="49" y="156"/>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4" name="Line 637"/>
          <p:cNvSpPr>
            <a:spLocks noChangeShapeType="1"/>
          </p:cNvSpPr>
          <p:nvPr/>
        </p:nvSpPr>
        <p:spPr bwMode="auto">
          <a:xfrm flipH="1" flipV="1">
            <a:off x="4554417" y="3571876"/>
            <a:ext cx="149469" cy="793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5" name="Line 638"/>
          <p:cNvSpPr>
            <a:spLocks noChangeShapeType="1"/>
          </p:cNvSpPr>
          <p:nvPr/>
        </p:nvSpPr>
        <p:spPr bwMode="auto">
          <a:xfrm flipV="1">
            <a:off x="4476752" y="3571878"/>
            <a:ext cx="77665" cy="138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6" name="Line 644"/>
          <p:cNvSpPr>
            <a:spLocks noChangeShapeType="1"/>
          </p:cNvSpPr>
          <p:nvPr/>
        </p:nvSpPr>
        <p:spPr bwMode="auto">
          <a:xfrm flipH="1" flipV="1">
            <a:off x="5080491" y="3856038"/>
            <a:ext cx="149469" cy="152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7" name="Line 645"/>
          <p:cNvSpPr>
            <a:spLocks noChangeShapeType="1"/>
          </p:cNvSpPr>
          <p:nvPr/>
        </p:nvSpPr>
        <p:spPr bwMode="auto">
          <a:xfrm flipV="1">
            <a:off x="5002823" y="3856038"/>
            <a:ext cx="77666" cy="1016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8" name="Freeform 646"/>
          <p:cNvSpPr>
            <a:spLocks/>
          </p:cNvSpPr>
          <p:nvPr/>
        </p:nvSpPr>
        <p:spPr bwMode="auto">
          <a:xfrm>
            <a:off x="4259875" y="3724278"/>
            <a:ext cx="148003" cy="182563"/>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92"/>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9" name="Freeform 647"/>
          <p:cNvSpPr>
            <a:spLocks/>
          </p:cNvSpPr>
          <p:nvPr/>
        </p:nvSpPr>
        <p:spPr bwMode="auto">
          <a:xfrm>
            <a:off x="4328746" y="3709991"/>
            <a:ext cx="148004" cy="160337"/>
          </a:xfrm>
          <a:custGeom>
            <a:avLst/>
            <a:gdLst>
              <a:gd name="T0" fmla="*/ 2147483647 w 93"/>
              <a:gd name="T1" fmla="*/ 0 h 101"/>
              <a:gd name="T2" fmla="*/ 0 w 93"/>
              <a:gd name="T3" fmla="*/ 2147483647 h 101"/>
              <a:gd name="T4" fmla="*/ 2147483647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0"/>
                </a:moveTo>
                <a:lnTo>
                  <a:pt x="0" y="9"/>
                </a:lnTo>
                <a:lnTo>
                  <a:pt x="49" y="101"/>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0" name="Freeform 648"/>
          <p:cNvSpPr>
            <a:spLocks/>
          </p:cNvSpPr>
          <p:nvPr/>
        </p:nvSpPr>
        <p:spPr bwMode="auto">
          <a:xfrm>
            <a:off x="5158155" y="4008441"/>
            <a:ext cx="149469" cy="219075"/>
          </a:xfrm>
          <a:custGeom>
            <a:avLst/>
            <a:gdLst>
              <a:gd name="T0" fmla="*/ 2147483647 w 94"/>
              <a:gd name="T1" fmla="*/ 0 h 138"/>
              <a:gd name="T2" fmla="*/ 2147483647 w 94"/>
              <a:gd name="T3" fmla="*/ 2147483647 h 138"/>
              <a:gd name="T4" fmla="*/ 0 w 94"/>
              <a:gd name="T5" fmla="*/ 2147483647 h 138"/>
              <a:gd name="T6" fmla="*/ 2147483647 w 94"/>
              <a:gd name="T7" fmla="*/ 0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5" y="0"/>
                </a:moveTo>
                <a:lnTo>
                  <a:pt x="94" y="138"/>
                </a:lnTo>
                <a:lnTo>
                  <a:pt x="0" y="60"/>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1" name="Freeform 649"/>
          <p:cNvSpPr>
            <a:spLocks/>
          </p:cNvSpPr>
          <p:nvPr/>
        </p:nvSpPr>
        <p:spPr bwMode="auto">
          <a:xfrm>
            <a:off x="5229959" y="4008441"/>
            <a:ext cx="145073" cy="219075"/>
          </a:xfrm>
          <a:custGeom>
            <a:avLst/>
            <a:gdLst>
              <a:gd name="T0" fmla="*/ 2147483647 w 93"/>
              <a:gd name="T1" fmla="*/ 2147483647 h 138"/>
              <a:gd name="T2" fmla="*/ 0 w 93"/>
              <a:gd name="T3" fmla="*/ 0 h 138"/>
              <a:gd name="T4" fmla="*/ 2147483647 w 93"/>
              <a:gd name="T5" fmla="*/ 2147483647 h 138"/>
              <a:gd name="T6" fmla="*/ 2147483647 w 93"/>
              <a:gd name="T7" fmla="*/ 2147483647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93" y="106"/>
                </a:moveTo>
                <a:lnTo>
                  <a:pt x="0" y="0"/>
                </a:lnTo>
                <a:lnTo>
                  <a:pt x="49" y="138"/>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2" name="Freeform 650"/>
          <p:cNvSpPr>
            <a:spLocks/>
          </p:cNvSpPr>
          <p:nvPr/>
        </p:nvSpPr>
        <p:spPr bwMode="auto">
          <a:xfrm>
            <a:off x="3805604" y="4300541"/>
            <a:ext cx="150934" cy="5873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3" name="Freeform 651"/>
          <p:cNvSpPr>
            <a:spLocks/>
          </p:cNvSpPr>
          <p:nvPr/>
        </p:nvSpPr>
        <p:spPr bwMode="auto">
          <a:xfrm>
            <a:off x="3883271" y="4016375"/>
            <a:ext cx="150935" cy="342900"/>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79"/>
                </a:lnTo>
                <a:lnTo>
                  <a:pt x="45"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4" name="Freeform 652"/>
          <p:cNvSpPr>
            <a:spLocks/>
          </p:cNvSpPr>
          <p:nvPr/>
        </p:nvSpPr>
        <p:spPr bwMode="auto">
          <a:xfrm>
            <a:off x="4626221" y="3651253"/>
            <a:ext cx="155331" cy="277813"/>
          </a:xfrm>
          <a:custGeom>
            <a:avLst/>
            <a:gdLst>
              <a:gd name="T0" fmla="*/ 2147483647 w 98"/>
              <a:gd name="T1" fmla="*/ 0 h 175"/>
              <a:gd name="T2" fmla="*/ 2147483647 w 98"/>
              <a:gd name="T3" fmla="*/ 2147483647 h 175"/>
              <a:gd name="T4" fmla="*/ 0 w 98"/>
              <a:gd name="T5" fmla="*/ 2147483647 h 175"/>
              <a:gd name="T6" fmla="*/ 2147483647 w 98"/>
              <a:gd name="T7" fmla="*/ 0 h 175"/>
              <a:gd name="T8" fmla="*/ 0 60000 65536"/>
              <a:gd name="T9" fmla="*/ 0 60000 65536"/>
              <a:gd name="T10" fmla="*/ 0 60000 65536"/>
              <a:gd name="T11" fmla="*/ 0 60000 65536"/>
              <a:gd name="T12" fmla="*/ 0 w 98"/>
              <a:gd name="T13" fmla="*/ 0 h 175"/>
              <a:gd name="T14" fmla="*/ 98 w 98"/>
              <a:gd name="T15" fmla="*/ 175 h 175"/>
            </a:gdLst>
            <a:ahLst/>
            <a:cxnLst>
              <a:cxn ang="T8">
                <a:pos x="T0" y="T1"/>
              </a:cxn>
              <a:cxn ang="T9">
                <a:pos x="T2" y="T3"/>
              </a:cxn>
              <a:cxn ang="T10">
                <a:pos x="T4" y="T5"/>
              </a:cxn>
              <a:cxn ang="T11">
                <a:pos x="T6" y="T7"/>
              </a:cxn>
            </a:cxnLst>
            <a:rect l="T12" t="T13" r="T14" b="T15"/>
            <a:pathLst>
              <a:path w="98" h="175">
                <a:moveTo>
                  <a:pt x="49" y="0"/>
                </a:moveTo>
                <a:lnTo>
                  <a:pt x="98" y="175"/>
                </a:lnTo>
                <a:lnTo>
                  <a:pt x="0" y="7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5" name="Freeform 653"/>
          <p:cNvSpPr>
            <a:spLocks/>
          </p:cNvSpPr>
          <p:nvPr/>
        </p:nvSpPr>
        <p:spPr bwMode="auto">
          <a:xfrm>
            <a:off x="4703886" y="3651253"/>
            <a:ext cx="149469" cy="277813"/>
          </a:xfrm>
          <a:custGeom>
            <a:avLst/>
            <a:gdLst>
              <a:gd name="T0" fmla="*/ 2147483647 w 94"/>
              <a:gd name="T1" fmla="*/ 2147483647 h 175"/>
              <a:gd name="T2" fmla="*/ 0 w 94"/>
              <a:gd name="T3" fmla="*/ 0 h 175"/>
              <a:gd name="T4" fmla="*/ 2147483647 w 94"/>
              <a:gd name="T5" fmla="*/ 2147483647 h 175"/>
              <a:gd name="T6" fmla="*/ 2147483647 w 94"/>
              <a:gd name="T7" fmla="*/ 2147483647 h 175"/>
              <a:gd name="T8" fmla="*/ 0 60000 65536"/>
              <a:gd name="T9" fmla="*/ 0 60000 65536"/>
              <a:gd name="T10" fmla="*/ 0 60000 65536"/>
              <a:gd name="T11" fmla="*/ 0 60000 65536"/>
              <a:gd name="T12" fmla="*/ 0 w 94"/>
              <a:gd name="T13" fmla="*/ 0 h 175"/>
              <a:gd name="T14" fmla="*/ 94 w 94"/>
              <a:gd name="T15" fmla="*/ 175 h 175"/>
            </a:gdLst>
            <a:ahLst/>
            <a:cxnLst>
              <a:cxn ang="T8">
                <a:pos x="T0" y="T1"/>
              </a:cxn>
              <a:cxn ang="T9">
                <a:pos x="T2" y="T3"/>
              </a:cxn>
              <a:cxn ang="T10">
                <a:pos x="T4" y="T5"/>
              </a:cxn>
              <a:cxn ang="T11">
                <a:pos x="T6" y="T7"/>
              </a:cxn>
            </a:cxnLst>
            <a:rect l="T12" t="T13" r="T14" b="T15"/>
            <a:pathLst>
              <a:path w="94" h="175">
                <a:moveTo>
                  <a:pt x="94" y="97"/>
                </a:moveTo>
                <a:lnTo>
                  <a:pt x="0" y="0"/>
                </a:lnTo>
                <a:lnTo>
                  <a:pt x="49" y="175"/>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6" name="Line 654"/>
          <p:cNvSpPr>
            <a:spLocks noChangeShapeType="1"/>
          </p:cNvSpPr>
          <p:nvPr/>
        </p:nvSpPr>
        <p:spPr bwMode="auto">
          <a:xfrm flipH="1" flipV="1">
            <a:off x="5229959" y="4008441"/>
            <a:ext cx="145073" cy="1682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7" name="Line 655"/>
          <p:cNvSpPr>
            <a:spLocks noChangeShapeType="1"/>
          </p:cNvSpPr>
          <p:nvPr/>
        </p:nvSpPr>
        <p:spPr bwMode="auto">
          <a:xfrm flipV="1">
            <a:off x="5158154" y="4008438"/>
            <a:ext cx="71804" cy="952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8" name="Line 656"/>
          <p:cNvSpPr>
            <a:spLocks noChangeShapeType="1"/>
          </p:cNvSpPr>
          <p:nvPr/>
        </p:nvSpPr>
        <p:spPr bwMode="auto">
          <a:xfrm flipV="1">
            <a:off x="3805606" y="4300538"/>
            <a:ext cx="77665"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9" name="Line 657"/>
          <p:cNvSpPr>
            <a:spLocks noChangeShapeType="1"/>
          </p:cNvSpPr>
          <p:nvPr/>
        </p:nvSpPr>
        <p:spPr bwMode="auto">
          <a:xfrm flipH="1">
            <a:off x="3883271" y="4016377"/>
            <a:ext cx="150935" cy="2841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0" name="Line 658"/>
          <p:cNvSpPr>
            <a:spLocks noChangeShapeType="1"/>
          </p:cNvSpPr>
          <p:nvPr/>
        </p:nvSpPr>
        <p:spPr bwMode="auto">
          <a:xfrm flipH="1" flipV="1">
            <a:off x="3508131" y="4300541"/>
            <a:ext cx="148004" cy="14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1" name="Freeform 659"/>
          <p:cNvSpPr>
            <a:spLocks/>
          </p:cNvSpPr>
          <p:nvPr/>
        </p:nvSpPr>
        <p:spPr bwMode="auto">
          <a:xfrm>
            <a:off x="4034206" y="3921125"/>
            <a:ext cx="148003" cy="95250"/>
          </a:xfrm>
          <a:custGeom>
            <a:avLst/>
            <a:gdLst>
              <a:gd name="T0" fmla="*/ 2147483647 w 93"/>
              <a:gd name="T1" fmla="*/ 0 h 60"/>
              <a:gd name="T2" fmla="*/ 2147483647 w 93"/>
              <a:gd name="T3" fmla="*/ 2147483647 h 60"/>
              <a:gd name="T4" fmla="*/ 0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44" y="0"/>
                </a:moveTo>
                <a:lnTo>
                  <a:pt x="93" y="60"/>
                </a:lnTo>
                <a:lnTo>
                  <a:pt x="0" y="6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2" name="Freeform 660"/>
          <p:cNvSpPr>
            <a:spLocks/>
          </p:cNvSpPr>
          <p:nvPr/>
        </p:nvSpPr>
        <p:spPr bwMode="auto">
          <a:xfrm>
            <a:off x="4103078" y="3906841"/>
            <a:ext cx="156797" cy="109537"/>
          </a:xfrm>
          <a:custGeom>
            <a:avLst/>
            <a:gdLst>
              <a:gd name="T0" fmla="*/ 2147483647 w 98"/>
              <a:gd name="T1" fmla="*/ 0 h 69"/>
              <a:gd name="T2" fmla="*/ 0 w 98"/>
              <a:gd name="T3" fmla="*/ 2147483647 h 69"/>
              <a:gd name="T4" fmla="*/ 2147483647 w 98"/>
              <a:gd name="T5" fmla="*/ 2147483647 h 69"/>
              <a:gd name="T6" fmla="*/ 2147483647 w 98"/>
              <a:gd name="T7" fmla="*/ 0 h 69"/>
              <a:gd name="T8" fmla="*/ 0 60000 65536"/>
              <a:gd name="T9" fmla="*/ 0 60000 65536"/>
              <a:gd name="T10" fmla="*/ 0 60000 65536"/>
              <a:gd name="T11" fmla="*/ 0 60000 65536"/>
              <a:gd name="T12" fmla="*/ 0 w 98"/>
              <a:gd name="T13" fmla="*/ 0 h 69"/>
              <a:gd name="T14" fmla="*/ 98 w 98"/>
              <a:gd name="T15" fmla="*/ 69 h 69"/>
            </a:gdLst>
            <a:ahLst/>
            <a:cxnLst>
              <a:cxn ang="T8">
                <a:pos x="T0" y="T1"/>
              </a:cxn>
              <a:cxn ang="T9">
                <a:pos x="T2" y="T3"/>
              </a:cxn>
              <a:cxn ang="T10">
                <a:pos x="T4" y="T5"/>
              </a:cxn>
              <a:cxn ang="T11">
                <a:pos x="T6" y="T7"/>
              </a:cxn>
            </a:cxnLst>
            <a:rect l="T12" t="T13" r="T14" b="T15"/>
            <a:pathLst>
              <a:path w="98" h="69">
                <a:moveTo>
                  <a:pt x="98" y="0"/>
                </a:moveTo>
                <a:lnTo>
                  <a:pt x="0" y="9"/>
                </a:lnTo>
                <a:lnTo>
                  <a:pt x="49" y="6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3" name="Line 661"/>
          <p:cNvSpPr>
            <a:spLocks noChangeShapeType="1"/>
          </p:cNvSpPr>
          <p:nvPr/>
        </p:nvSpPr>
        <p:spPr bwMode="auto">
          <a:xfrm flipH="1" flipV="1">
            <a:off x="4703886" y="3651250"/>
            <a:ext cx="149469" cy="1539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4" name="Line 662"/>
          <p:cNvSpPr>
            <a:spLocks noChangeShapeType="1"/>
          </p:cNvSpPr>
          <p:nvPr/>
        </p:nvSpPr>
        <p:spPr bwMode="auto">
          <a:xfrm flipV="1">
            <a:off x="4626221" y="3651253"/>
            <a:ext cx="77665" cy="123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5" name="Line 663"/>
          <p:cNvSpPr>
            <a:spLocks noChangeShapeType="1"/>
          </p:cNvSpPr>
          <p:nvPr/>
        </p:nvSpPr>
        <p:spPr bwMode="auto">
          <a:xfrm flipH="1">
            <a:off x="4103078" y="3906841"/>
            <a:ext cx="156797" cy="14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6" name="Line 664"/>
          <p:cNvSpPr>
            <a:spLocks noChangeShapeType="1"/>
          </p:cNvSpPr>
          <p:nvPr/>
        </p:nvSpPr>
        <p:spPr bwMode="auto">
          <a:xfrm flipV="1">
            <a:off x="4034204" y="3921125"/>
            <a:ext cx="68873" cy="952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7" name="Freeform 665"/>
          <p:cNvSpPr>
            <a:spLocks/>
          </p:cNvSpPr>
          <p:nvPr/>
        </p:nvSpPr>
        <p:spPr bwMode="auto">
          <a:xfrm>
            <a:off x="5307623" y="4176713"/>
            <a:ext cx="145074" cy="182562"/>
          </a:xfrm>
          <a:custGeom>
            <a:avLst/>
            <a:gdLst>
              <a:gd name="T0" fmla="*/ 2147483647 w 93"/>
              <a:gd name="T1" fmla="*/ 0 h 115"/>
              <a:gd name="T2" fmla="*/ 2147483647 w 93"/>
              <a:gd name="T3" fmla="*/ 2147483647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115"/>
                </a:lnTo>
                <a:lnTo>
                  <a:pt x="0" y="3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8" name="Freeform 666"/>
          <p:cNvSpPr>
            <a:spLocks/>
          </p:cNvSpPr>
          <p:nvPr/>
        </p:nvSpPr>
        <p:spPr bwMode="auto">
          <a:xfrm>
            <a:off x="5375032" y="4176713"/>
            <a:ext cx="159727" cy="182562"/>
          </a:xfrm>
          <a:custGeom>
            <a:avLst/>
            <a:gdLst>
              <a:gd name="T0" fmla="*/ 2147483647 w 99"/>
              <a:gd name="T1" fmla="*/ 2147483647 h 115"/>
              <a:gd name="T2" fmla="*/ 0 w 99"/>
              <a:gd name="T3" fmla="*/ 0 h 115"/>
              <a:gd name="T4" fmla="*/ 2147483647 w 99"/>
              <a:gd name="T5" fmla="*/ 2147483647 h 115"/>
              <a:gd name="T6" fmla="*/ 2147483647 w 99"/>
              <a:gd name="T7" fmla="*/ 2147483647 h 115"/>
              <a:gd name="T8" fmla="*/ 0 60000 65536"/>
              <a:gd name="T9" fmla="*/ 0 60000 65536"/>
              <a:gd name="T10" fmla="*/ 0 60000 65536"/>
              <a:gd name="T11" fmla="*/ 0 60000 65536"/>
              <a:gd name="T12" fmla="*/ 0 w 99"/>
              <a:gd name="T13" fmla="*/ 0 h 115"/>
              <a:gd name="T14" fmla="*/ 99 w 99"/>
              <a:gd name="T15" fmla="*/ 115 h 115"/>
            </a:gdLst>
            <a:ahLst/>
            <a:cxnLst>
              <a:cxn ang="T8">
                <a:pos x="T0" y="T1"/>
              </a:cxn>
              <a:cxn ang="T9">
                <a:pos x="T2" y="T3"/>
              </a:cxn>
              <a:cxn ang="T10">
                <a:pos x="T4" y="T5"/>
              </a:cxn>
              <a:cxn ang="T11">
                <a:pos x="T6" y="T7"/>
              </a:cxn>
            </a:cxnLst>
            <a:rect l="T12" t="T13" r="T14" b="T15"/>
            <a:pathLst>
              <a:path w="99" h="115">
                <a:moveTo>
                  <a:pt x="99" y="87"/>
                </a:moveTo>
                <a:lnTo>
                  <a:pt x="0" y="0"/>
                </a:lnTo>
                <a:lnTo>
                  <a:pt x="49" y="115"/>
                </a:lnTo>
                <a:lnTo>
                  <a:pt x="99"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9" name="Line 667"/>
          <p:cNvSpPr>
            <a:spLocks noChangeShapeType="1"/>
          </p:cNvSpPr>
          <p:nvPr/>
        </p:nvSpPr>
        <p:spPr bwMode="auto">
          <a:xfrm>
            <a:off x="5375031" y="4176714"/>
            <a:ext cx="10258" cy="15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0" name="Line 668"/>
          <p:cNvSpPr>
            <a:spLocks noChangeShapeType="1"/>
          </p:cNvSpPr>
          <p:nvPr/>
        </p:nvSpPr>
        <p:spPr bwMode="auto">
          <a:xfrm flipH="1" flipV="1">
            <a:off x="5375032" y="4176713"/>
            <a:ext cx="159727" cy="1381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1" name="Line 669"/>
          <p:cNvSpPr>
            <a:spLocks noChangeShapeType="1"/>
          </p:cNvSpPr>
          <p:nvPr/>
        </p:nvSpPr>
        <p:spPr bwMode="auto">
          <a:xfrm flipH="1">
            <a:off x="5307623" y="4176713"/>
            <a:ext cx="67408" cy="508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2" name="Freeform 670"/>
          <p:cNvSpPr>
            <a:spLocks/>
          </p:cNvSpPr>
          <p:nvPr/>
        </p:nvSpPr>
        <p:spPr bwMode="auto">
          <a:xfrm>
            <a:off x="4781552" y="3805238"/>
            <a:ext cx="149469" cy="261937"/>
          </a:xfrm>
          <a:custGeom>
            <a:avLst/>
            <a:gdLst>
              <a:gd name="T0" fmla="*/ 2147483647 w 94"/>
              <a:gd name="T1" fmla="*/ 0 h 165"/>
              <a:gd name="T2" fmla="*/ 2147483647 w 94"/>
              <a:gd name="T3" fmla="*/ 2147483647 h 165"/>
              <a:gd name="T4" fmla="*/ 0 w 94"/>
              <a:gd name="T5" fmla="*/ 2147483647 h 165"/>
              <a:gd name="T6" fmla="*/ 2147483647 w 94"/>
              <a:gd name="T7" fmla="*/ 0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45" y="0"/>
                </a:moveTo>
                <a:lnTo>
                  <a:pt x="94" y="165"/>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3" name="Freeform 671"/>
          <p:cNvSpPr>
            <a:spLocks/>
          </p:cNvSpPr>
          <p:nvPr/>
        </p:nvSpPr>
        <p:spPr bwMode="auto">
          <a:xfrm>
            <a:off x="4853355" y="3805238"/>
            <a:ext cx="149469" cy="261937"/>
          </a:xfrm>
          <a:custGeom>
            <a:avLst/>
            <a:gdLst>
              <a:gd name="T0" fmla="*/ 2147483647 w 93"/>
              <a:gd name="T1" fmla="*/ 2147483647 h 165"/>
              <a:gd name="T2" fmla="*/ 0 w 93"/>
              <a:gd name="T3" fmla="*/ 0 h 165"/>
              <a:gd name="T4" fmla="*/ 2147483647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93" y="96"/>
                </a:moveTo>
                <a:lnTo>
                  <a:pt x="0" y="0"/>
                </a:lnTo>
                <a:lnTo>
                  <a:pt x="49" y="165"/>
                </a:lnTo>
                <a:lnTo>
                  <a:pt x="93"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4" name="Line 674"/>
          <p:cNvSpPr>
            <a:spLocks noChangeShapeType="1"/>
          </p:cNvSpPr>
          <p:nvPr/>
        </p:nvSpPr>
        <p:spPr bwMode="auto">
          <a:xfrm flipH="1" flipV="1">
            <a:off x="4853355" y="3805238"/>
            <a:ext cx="149469" cy="1524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5" name="Line 675"/>
          <p:cNvSpPr>
            <a:spLocks noChangeShapeType="1"/>
          </p:cNvSpPr>
          <p:nvPr/>
        </p:nvSpPr>
        <p:spPr bwMode="auto">
          <a:xfrm flipV="1">
            <a:off x="4781552" y="3805240"/>
            <a:ext cx="71803" cy="123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6" name="Freeform 676"/>
          <p:cNvSpPr>
            <a:spLocks/>
          </p:cNvSpPr>
          <p:nvPr/>
        </p:nvSpPr>
        <p:spPr bwMode="auto">
          <a:xfrm>
            <a:off x="4407877" y="3709991"/>
            <a:ext cx="146538" cy="225425"/>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4" y="0"/>
                </a:moveTo>
                <a:lnTo>
                  <a:pt x="93" y="142"/>
                </a:lnTo>
                <a:lnTo>
                  <a:pt x="0" y="101"/>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7" name="Freeform 677"/>
          <p:cNvSpPr>
            <a:spLocks/>
          </p:cNvSpPr>
          <p:nvPr/>
        </p:nvSpPr>
        <p:spPr bwMode="auto">
          <a:xfrm>
            <a:off x="4476752" y="3709991"/>
            <a:ext cx="149469" cy="225425"/>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41"/>
                </a:moveTo>
                <a:lnTo>
                  <a:pt x="0" y="0"/>
                </a:lnTo>
                <a:lnTo>
                  <a:pt x="49" y="142"/>
                </a:lnTo>
                <a:lnTo>
                  <a:pt x="94"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8" name="Line 679"/>
          <p:cNvSpPr>
            <a:spLocks noChangeShapeType="1"/>
          </p:cNvSpPr>
          <p:nvPr/>
        </p:nvSpPr>
        <p:spPr bwMode="auto">
          <a:xfrm flipV="1">
            <a:off x="4407877" y="3709991"/>
            <a:ext cx="68874" cy="160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9" name="Line 680"/>
          <p:cNvSpPr>
            <a:spLocks noChangeShapeType="1"/>
          </p:cNvSpPr>
          <p:nvPr/>
        </p:nvSpPr>
        <p:spPr bwMode="auto">
          <a:xfrm flipH="1" flipV="1">
            <a:off x="3656137" y="4314828"/>
            <a:ext cx="149469"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0" name="Line 681"/>
          <p:cNvSpPr>
            <a:spLocks noChangeShapeType="1"/>
          </p:cNvSpPr>
          <p:nvPr/>
        </p:nvSpPr>
        <p:spPr bwMode="auto">
          <a:xfrm flipV="1">
            <a:off x="5452696" y="4314825"/>
            <a:ext cx="82062" cy="444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1" name="Freeform 682"/>
          <p:cNvSpPr>
            <a:spLocks/>
          </p:cNvSpPr>
          <p:nvPr/>
        </p:nvSpPr>
        <p:spPr bwMode="auto">
          <a:xfrm>
            <a:off x="4931021" y="3957638"/>
            <a:ext cx="149469" cy="241300"/>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4" y="0"/>
                </a:moveTo>
                <a:lnTo>
                  <a:pt x="93" y="152"/>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2" name="Freeform 683"/>
          <p:cNvSpPr>
            <a:spLocks/>
          </p:cNvSpPr>
          <p:nvPr/>
        </p:nvSpPr>
        <p:spPr bwMode="auto">
          <a:xfrm>
            <a:off x="5002824" y="3957638"/>
            <a:ext cx="155331" cy="241300"/>
          </a:xfrm>
          <a:custGeom>
            <a:avLst/>
            <a:gdLst>
              <a:gd name="T0" fmla="*/ 2147483647 w 98"/>
              <a:gd name="T1" fmla="*/ 2147483647 h 152"/>
              <a:gd name="T2" fmla="*/ 0 w 98"/>
              <a:gd name="T3" fmla="*/ 0 h 152"/>
              <a:gd name="T4" fmla="*/ 2147483647 w 98"/>
              <a:gd name="T5" fmla="*/ 2147483647 h 152"/>
              <a:gd name="T6" fmla="*/ 2147483647 w 98"/>
              <a:gd name="T7" fmla="*/ 2147483647 h 152"/>
              <a:gd name="T8" fmla="*/ 0 60000 65536"/>
              <a:gd name="T9" fmla="*/ 0 60000 65536"/>
              <a:gd name="T10" fmla="*/ 0 60000 65536"/>
              <a:gd name="T11" fmla="*/ 0 60000 65536"/>
              <a:gd name="T12" fmla="*/ 0 w 98"/>
              <a:gd name="T13" fmla="*/ 0 h 152"/>
              <a:gd name="T14" fmla="*/ 98 w 98"/>
              <a:gd name="T15" fmla="*/ 152 h 152"/>
            </a:gdLst>
            <a:ahLst/>
            <a:cxnLst>
              <a:cxn ang="T8">
                <a:pos x="T0" y="T1"/>
              </a:cxn>
              <a:cxn ang="T9">
                <a:pos x="T2" y="T3"/>
              </a:cxn>
              <a:cxn ang="T10">
                <a:pos x="T4" y="T5"/>
              </a:cxn>
              <a:cxn ang="T11">
                <a:pos x="T6" y="T7"/>
              </a:cxn>
            </a:cxnLst>
            <a:rect l="T12" t="T13" r="T14" b="T15"/>
            <a:pathLst>
              <a:path w="98" h="152">
                <a:moveTo>
                  <a:pt x="98" y="92"/>
                </a:moveTo>
                <a:lnTo>
                  <a:pt x="0" y="0"/>
                </a:lnTo>
                <a:lnTo>
                  <a:pt x="49" y="152"/>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3" name="Rectangle 684"/>
          <p:cNvSpPr>
            <a:spLocks noChangeArrowheads="1"/>
          </p:cNvSpPr>
          <p:nvPr/>
        </p:nvSpPr>
        <p:spPr bwMode="auto">
          <a:xfrm>
            <a:off x="6782533" y="4770439"/>
            <a:ext cx="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sz="2400">
              <a:latin typeface="Times New Roman" charset="0"/>
            </a:endParaRPr>
          </a:p>
        </p:txBody>
      </p:sp>
      <p:sp>
        <p:nvSpPr>
          <p:cNvPr id="644" name="Line 685"/>
          <p:cNvSpPr>
            <a:spLocks noChangeShapeType="1"/>
          </p:cNvSpPr>
          <p:nvPr/>
        </p:nvSpPr>
        <p:spPr bwMode="auto">
          <a:xfrm flipH="1" flipV="1">
            <a:off x="5002824" y="3957638"/>
            <a:ext cx="155331" cy="1460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5" name="Line 686"/>
          <p:cNvSpPr>
            <a:spLocks noChangeShapeType="1"/>
          </p:cNvSpPr>
          <p:nvPr/>
        </p:nvSpPr>
        <p:spPr bwMode="auto">
          <a:xfrm flipV="1">
            <a:off x="4931021" y="3957641"/>
            <a:ext cx="71803" cy="1095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6" name="Freeform 687"/>
          <p:cNvSpPr>
            <a:spLocks/>
          </p:cNvSpPr>
          <p:nvPr/>
        </p:nvSpPr>
        <p:spPr bwMode="auto">
          <a:xfrm>
            <a:off x="4182208" y="3906838"/>
            <a:ext cx="146538" cy="131762"/>
          </a:xfrm>
          <a:custGeom>
            <a:avLst/>
            <a:gdLst>
              <a:gd name="T0" fmla="*/ 2147483647 w 94"/>
              <a:gd name="T1" fmla="*/ 0 h 83"/>
              <a:gd name="T2" fmla="*/ 2147483647 w 94"/>
              <a:gd name="T3" fmla="*/ 2147483647 h 83"/>
              <a:gd name="T4" fmla="*/ 0 w 94"/>
              <a:gd name="T5" fmla="*/ 2147483647 h 83"/>
              <a:gd name="T6" fmla="*/ 2147483647 w 94"/>
              <a:gd name="T7" fmla="*/ 0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49" y="0"/>
                </a:moveTo>
                <a:lnTo>
                  <a:pt x="94" y="83"/>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7" name="Freeform 688"/>
          <p:cNvSpPr>
            <a:spLocks/>
          </p:cNvSpPr>
          <p:nvPr/>
        </p:nvSpPr>
        <p:spPr bwMode="auto">
          <a:xfrm>
            <a:off x="4259875" y="3870328"/>
            <a:ext cx="148003" cy="168275"/>
          </a:xfrm>
          <a:custGeom>
            <a:avLst/>
            <a:gdLst>
              <a:gd name="T0" fmla="*/ 2147483647 w 94"/>
              <a:gd name="T1" fmla="*/ 0 h 106"/>
              <a:gd name="T2" fmla="*/ 0 w 94"/>
              <a:gd name="T3" fmla="*/ 2147483647 h 106"/>
              <a:gd name="T4" fmla="*/ 2147483647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0"/>
                </a:moveTo>
                <a:lnTo>
                  <a:pt x="0" y="23"/>
                </a:lnTo>
                <a:lnTo>
                  <a:pt x="45" y="10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8" name="Line 689"/>
          <p:cNvSpPr>
            <a:spLocks noChangeShapeType="1"/>
          </p:cNvSpPr>
          <p:nvPr/>
        </p:nvSpPr>
        <p:spPr bwMode="auto">
          <a:xfrm flipH="1">
            <a:off x="4259875" y="3870326"/>
            <a:ext cx="148003"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9" name="Freeform 690"/>
          <p:cNvSpPr>
            <a:spLocks/>
          </p:cNvSpPr>
          <p:nvPr/>
        </p:nvSpPr>
        <p:spPr bwMode="auto">
          <a:xfrm>
            <a:off x="5080491" y="4103688"/>
            <a:ext cx="149469" cy="188912"/>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6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0" name="Freeform 691"/>
          <p:cNvSpPr>
            <a:spLocks/>
          </p:cNvSpPr>
          <p:nvPr/>
        </p:nvSpPr>
        <p:spPr bwMode="auto">
          <a:xfrm>
            <a:off x="5158155" y="4103688"/>
            <a:ext cx="149469" cy="188912"/>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78"/>
                </a:moveTo>
                <a:lnTo>
                  <a:pt x="0" y="0"/>
                </a:lnTo>
                <a:lnTo>
                  <a:pt x="45" y="119"/>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1" name="Freeform 692"/>
          <p:cNvSpPr>
            <a:spLocks/>
          </p:cNvSpPr>
          <p:nvPr/>
        </p:nvSpPr>
        <p:spPr bwMode="auto">
          <a:xfrm>
            <a:off x="4554417" y="3775075"/>
            <a:ext cx="149469" cy="292100"/>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0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2" name="Freeform 693"/>
          <p:cNvSpPr>
            <a:spLocks/>
          </p:cNvSpPr>
          <p:nvPr/>
        </p:nvSpPr>
        <p:spPr bwMode="auto">
          <a:xfrm>
            <a:off x="4626221" y="3775075"/>
            <a:ext cx="155331" cy="292100"/>
          </a:xfrm>
          <a:custGeom>
            <a:avLst/>
            <a:gdLst>
              <a:gd name="T0" fmla="*/ 2147483647 w 98"/>
              <a:gd name="T1" fmla="*/ 2147483647 h 184"/>
              <a:gd name="T2" fmla="*/ 0 w 98"/>
              <a:gd name="T3" fmla="*/ 0 h 184"/>
              <a:gd name="T4" fmla="*/ 2147483647 w 98"/>
              <a:gd name="T5" fmla="*/ 2147483647 h 184"/>
              <a:gd name="T6" fmla="*/ 2147483647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98" y="97"/>
                </a:moveTo>
                <a:lnTo>
                  <a:pt x="0" y="0"/>
                </a:lnTo>
                <a:lnTo>
                  <a:pt x="49" y="184"/>
                </a:lnTo>
                <a:lnTo>
                  <a:pt x="98"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3" name="Line 694"/>
          <p:cNvSpPr>
            <a:spLocks noChangeShapeType="1"/>
          </p:cNvSpPr>
          <p:nvPr/>
        </p:nvSpPr>
        <p:spPr bwMode="auto">
          <a:xfrm flipH="1" flipV="1">
            <a:off x="5158155" y="4103689"/>
            <a:ext cx="149469" cy="123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4" name="Line 695"/>
          <p:cNvSpPr>
            <a:spLocks noChangeShapeType="1"/>
          </p:cNvSpPr>
          <p:nvPr/>
        </p:nvSpPr>
        <p:spPr bwMode="auto">
          <a:xfrm flipV="1">
            <a:off x="5080490" y="4103688"/>
            <a:ext cx="77665" cy="952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5" name="Line 696"/>
          <p:cNvSpPr>
            <a:spLocks noChangeShapeType="1"/>
          </p:cNvSpPr>
          <p:nvPr/>
        </p:nvSpPr>
        <p:spPr bwMode="auto">
          <a:xfrm flipV="1">
            <a:off x="4554416" y="3775075"/>
            <a:ext cx="71804" cy="1603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6" name="Freeform 698"/>
          <p:cNvSpPr>
            <a:spLocks/>
          </p:cNvSpPr>
          <p:nvPr/>
        </p:nvSpPr>
        <p:spPr bwMode="auto">
          <a:xfrm>
            <a:off x="3956539" y="4016375"/>
            <a:ext cx="146538" cy="357188"/>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9" y="0"/>
                </a:moveTo>
                <a:lnTo>
                  <a:pt x="93" y="225"/>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7" name="Freeform 699"/>
          <p:cNvSpPr>
            <a:spLocks/>
          </p:cNvSpPr>
          <p:nvPr/>
        </p:nvSpPr>
        <p:spPr bwMode="auto">
          <a:xfrm>
            <a:off x="4034206" y="4016375"/>
            <a:ext cx="148003" cy="357188"/>
          </a:xfrm>
          <a:custGeom>
            <a:avLst/>
            <a:gdLst>
              <a:gd name="T0" fmla="*/ 2147483647 w 93"/>
              <a:gd name="T1" fmla="*/ 0 h 225"/>
              <a:gd name="T2" fmla="*/ 0 w 93"/>
              <a:gd name="T3" fmla="*/ 0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0"/>
                </a:lnTo>
                <a:lnTo>
                  <a:pt x="44" y="22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8" name="Line 700"/>
          <p:cNvSpPr>
            <a:spLocks noChangeShapeType="1"/>
          </p:cNvSpPr>
          <p:nvPr/>
        </p:nvSpPr>
        <p:spPr bwMode="auto">
          <a:xfrm flipH="1" flipV="1">
            <a:off x="3805604" y="4337053"/>
            <a:ext cx="150934"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9" name="Line 701"/>
          <p:cNvSpPr>
            <a:spLocks noChangeShapeType="1"/>
          </p:cNvSpPr>
          <p:nvPr/>
        </p:nvSpPr>
        <p:spPr bwMode="auto">
          <a:xfrm flipV="1">
            <a:off x="3956538" y="4016375"/>
            <a:ext cx="77666" cy="3429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0" name="Line 702"/>
          <p:cNvSpPr>
            <a:spLocks noChangeShapeType="1"/>
          </p:cNvSpPr>
          <p:nvPr/>
        </p:nvSpPr>
        <p:spPr bwMode="auto">
          <a:xfrm flipH="1">
            <a:off x="4034206" y="4016375"/>
            <a:ext cx="148003" cy="15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1" name="Freeform 708"/>
          <p:cNvSpPr>
            <a:spLocks/>
          </p:cNvSpPr>
          <p:nvPr/>
        </p:nvSpPr>
        <p:spPr bwMode="auto">
          <a:xfrm>
            <a:off x="4703886" y="3929063"/>
            <a:ext cx="149469" cy="247650"/>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9" y="0"/>
                </a:moveTo>
                <a:lnTo>
                  <a:pt x="94" y="156"/>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62" name="Freeform 709"/>
          <p:cNvSpPr>
            <a:spLocks/>
          </p:cNvSpPr>
          <p:nvPr/>
        </p:nvSpPr>
        <p:spPr bwMode="auto">
          <a:xfrm>
            <a:off x="4781552" y="3929063"/>
            <a:ext cx="149469" cy="247650"/>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87"/>
                </a:moveTo>
                <a:lnTo>
                  <a:pt x="0" y="0"/>
                </a:lnTo>
                <a:lnTo>
                  <a:pt x="45" y="156"/>
                </a:lnTo>
                <a:lnTo>
                  <a:pt x="94"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63" name="Freeform 710"/>
          <p:cNvSpPr>
            <a:spLocks/>
          </p:cNvSpPr>
          <p:nvPr/>
        </p:nvSpPr>
        <p:spPr bwMode="auto">
          <a:xfrm>
            <a:off x="5229959" y="4227516"/>
            <a:ext cx="145073" cy="168275"/>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6"/>
                </a:lnTo>
                <a:lnTo>
                  <a:pt x="0" y="4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64" name="Freeform 711"/>
          <p:cNvSpPr>
            <a:spLocks/>
          </p:cNvSpPr>
          <p:nvPr/>
        </p:nvSpPr>
        <p:spPr bwMode="auto">
          <a:xfrm>
            <a:off x="5307623" y="4227516"/>
            <a:ext cx="145074" cy="168275"/>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83"/>
                </a:moveTo>
                <a:lnTo>
                  <a:pt x="0" y="0"/>
                </a:lnTo>
                <a:lnTo>
                  <a:pt x="44" y="106"/>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65" name="Line 712"/>
          <p:cNvSpPr>
            <a:spLocks noChangeShapeType="1"/>
          </p:cNvSpPr>
          <p:nvPr/>
        </p:nvSpPr>
        <p:spPr bwMode="auto">
          <a:xfrm flipV="1">
            <a:off x="4703885" y="3929063"/>
            <a:ext cx="77666" cy="1381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6" name="Freeform 713"/>
          <p:cNvSpPr>
            <a:spLocks/>
          </p:cNvSpPr>
          <p:nvPr/>
        </p:nvSpPr>
        <p:spPr bwMode="auto">
          <a:xfrm>
            <a:off x="4328746" y="3870328"/>
            <a:ext cx="148004" cy="225425"/>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9" y="0"/>
                </a:moveTo>
                <a:lnTo>
                  <a:pt x="93" y="142"/>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67" name="Freeform 714"/>
          <p:cNvSpPr>
            <a:spLocks/>
          </p:cNvSpPr>
          <p:nvPr/>
        </p:nvSpPr>
        <p:spPr bwMode="auto">
          <a:xfrm>
            <a:off x="4407877" y="3870328"/>
            <a:ext cx="146538" cy="225425"/>
          </a:xfrm>
          <a:custGeom>
            <a:avLst/>
            <a:gdLst>
              <a:gd name="T0" fmla="*/ 2147483647 w 93"/>
              <a:gd name="T1" fmla="*/ 2147483647 h 142"/>
              <a:gd name="T2" fmla="*/ 0 w 93"/>
              <a:gd name="T3" fmla="*/ 0 h 142"/>
              <a:gd name="T4" fmla="*/ 2147483647 w 93"/>
              <a:gd name="T5" fmla="*/ 2147483647 h 142"/>
              <a:gd name="T6" fmla="*/ 2147483647 w 93"/>
              <a:gd name="T7" fmla="*/ 2147483647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93" y="41"/>
                </a:moveTo>
                <a:lnTo>
                  <a:pt x="0" y="0"/>
                </a:lnTo>
                <a:lnTo>
                  <a:pt x="44" y="142"/>
                </a:lnTo>
                <a:lnTo>
                  <a:pt x="93"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68" name="Line 715"/>
          <p:cNvSpPr>
            <a:spLocks noChangeShapeType="1"/>
          </p:cNvSpPr>
          <p:nvPr/>
        </p:nvSpPr>
        <p:spPr bwMode="auto">
          <a:xfrm flipH="1" flipV="1">
            <a:off x="5307623" y="4227513"/>
            <a:ext cx="145074" cy="1317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9" name="Line 716"/>
          <p:cNvSpPr>
            <a:spLocks noChangeShapeType="1"/>
          </p:cNvSpPr>
          <p:nvPr/>
        </p:nvSpPr>
        <p:spPr bwMode="auto">
          <a:xfrm flipH="1">
            <a:off x="5229960" y="4227516"/>
            <a:ext cx="77665" cy="650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0" name="Line 717"/>
          <p:cNvSpPr>
            <a:spLocks noChangeShapeType="1"/>
          </p:cNvSpPr>
          <p:nvPr/>
        </p:nvSpPr>
        <p:spPr bwMode="auto">
          <a:xfrm flipH="1" flipV="1">
            <a:off x="4407877" y="3870325"/>
            <a:ext cx="146538" cy="650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1" name="Line 718"/>
          <p:cNvSpPr>
            <a:spLocks noChangeShapeType="1"/>
          </p:cNvSpPr>
          <p:nvPr/>
        </p:nvSpPr>
        <p:spPr bwMode="auto">
          <a:xfrm flipV="1">
            <a:off x="4328748" y="3870328"/>
            <a:ext cx="79131" cy="1682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2" name="Freeform 719"/>
          <p:cNvSpPr>
            <a:spLocks/>
          </p:cNvSpPr>
          <p:nvPr/>
        </p:nvSpPr>
        <p:spPr bwMode="auto">
          <a:xfrm>
            <a:off x="4853355" y="4067178"/>
            <a:ext cx="149469" cy="328613"/>
          </a:xfrm>
          <a:custGeom>
            <a:avLst/>
            <a:gdLst>
              <a:gd name="T0" fmla="*/ 2147483647 w 93"/>
              <a:gd name="T1" fmla="*/ 0 h 207"/>
              <a:gd name="T2" fmla="*/ 2147483647 w 93"/>
              <a:gd name="T3" fmla="*/ 2147483647 h 207"/>
              <a:gd name="T4" fmla="*/ 0 w 93"/>
              <a:gd name="T5" fmla="*/ 2147483647 h 207"/>
              <a:gd name="T6" fmla="*/ 2147483647 w 93"/>
              <a:gd name="T7" fmla="*/ 0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49" y="0"/>
                </a:moveTo>
                <a:lnTo>
                  <a:pt x="93" y="207"/>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73" name="Freeform 720"/>
          <p:cNvSpPr>
            <a:spLocks/>
          </p:cNvSpPr>
          <p:nvPr/>
        </p:nvSpPr>
        <p:spPr bwMode="auto">
          <a:xfrm>
            <a:off x="4931021" y="4067178"/>
            <a:ext cx="149469" cy="328613"/>
          </a:xfrm>
          <a:custGeom>
            <a:avLst/>
            <a:gdLst>
              <a:gd name="T0" fmla="*/ 2147483647 w 93"/>
              <a:gd name="T1" fmla="*/ 2147483647 h 207"/>
              <a:gd name="T2" fmla="*/ 0 w 93"/>
              <a:gd name="T3" fmla="*/ 0 h 207"/>
              <a:gd name="T4" fmla="*/ 2147483647 w 93"/>
              <a:gd name="T5" fmla="*/ 2147483647 h 207"/>
              <a:gd name="T6" fmla="*/ 2147483647 w 93"/>
              <a:gd name="T7" fmla="*/ 2147483647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93" y="83"/>
                </a:moveTo>
                <a:lnTo>
                  <a:pt x="0" y="0"/>
                </a:lnTo>
                <a:lnTo>
                  <a:pt x="44" y="207"/>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74" name="Line 721"/>
          <p:cNvSpPr>
            <a:spLocks noChangeShapeType="1"/>
          </p:cNvSpPr>
          <p:nvPr/>
        </p:nvSpPr>
        <p:spPr bwMode="auto">
          <a:xfrm flipV="1">
            <a:off x="4853354" y="4067175"/>
            <a:ext cx="77666" cy="1095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5" name="Freeform 722"/>
          <p:cNvSpPr>
            <a:spLocks/>
          </p:cNvSpPr>
          <p:nvPr/>
        </p:nvSpPr>
        <p:spPr bwMode="auto">
          <a:xfrm>
            <a:off x="4103078" y="4016378"/>
            <a:ext cx="156797" cy="379413"/>
          </a:xfrm>
          <a:custGeom>
            <a:avLst/>
            <a:gdLst>
              <a:gd name="T0" fmla="*/ 2147483647 w 98"/>
              <a:gd name="T1" fmla="*/ 0 h 239"/>
              <a:gd name="T2" fmla="*/ 2147483647 w 98"/>
              <a:gd name="T3" fmla="*/ 2147483647 h 239"/>
              <a:gd name="T4" fmla="*/ 0 w 98"/>
              <a:gd name="T5" fmla="*/ 2147483647 h 239"/>
              <a:gd name="T6" fmla="*/ 2147483647 w 98"/>
              <a:gd name="T7" fmla="*/ 0 h 239"/>
              <a:gd name="T8" fmla="*/ 0 60000 65536"/>
              <a:gd name="T9" fmla="*/ 0 60000 65536"/>
              <a:gd name="T10" fmla="*/ 0 60000 65536"/>
              <a:gd name="T11" fmla="*/ 0 60000 65536"/>
              <a:gd name="T12" fmla="*/ 0 w 98"/>
              <a:gd name="T13" fmla="*/ 0 h 239"/>
              <a:gd name="T14" fmla="*/ 98 w 98"/>
              <a:gd name="T15" fmla="*/ 239 h 239"/>
            </a:gdLst>
            <a:ahLst/>
            <a:cxnLst>
              <a:cxn ang="T8">
                <a:pos x="T0" y="T1"/>
              </a:cxn>
              <a:cxn ang="T9">
                <a:pos x="T2" y="T3"/>
              </a:cxn>
              <a:cxn ang="T10">
                <a:pos x="T4" y="T5"/>
              </a:cxn>
              <a:cxn ang="T11">
                <a:pos x="T6" y="T7"/>
              </a:cxn>
            </a:cxnLst>
            <a:rect l="T12" t="T13" r="T14" b="T15"/>
            <a:pathLst>
              <a:path w="98" h="239">
                <a:moveTo>
                  <a:pt x="49" y="0"/>
                </a:moveTo>
                <a:lnTo>
                  <a:pt x="98" y="239"/>
                </a:lnTo>
                <a:lnTo>
                  <a:pt x="0" y="22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76" name="Freeform 723"/>
          <p:cNvSpPr>
            <a:spLocks/>
          </p:cNvSpPr>
          <p:nvPr/>
        </p:nvSpPr>
        <p:spPr bwMode="auto">
          <a:xfrm>
            <a:off x="4182208" y="4016378"/>
            <a:ext cx="146538" cy="379413"/>
          </a:xfrm>
          <a:custGeom>
            <a:avLst/>
            <a:gdLst>
              <a:gd name="T0" fmla="*/ 2147483647 w 94"/>
              <a:gd name="T1" fmla="*/ 2147483647 h 239"/>
              <a:gd name="T2" fmla="*/ 0 w 94"/>
              <a:gd name="T3" fmla="*/ 0 h 239"/>
              <a:gd name="T4" fmla="*/ 2147483647 w 94"/>
              <a:gd name="T5" fmla="*/ 2147483647 h 239"/>
              <a:gd name="T6" fmla="*/ 2147483647 w 94"/>
              <a:gd name="T7" fmla="*/ 2147483647 h 239"/>
              <a:gd name="T8" fmla="*/ 0 60000 65536"/>
              <a:gd name="T9" fmla="*/ 0 60000 65536"/>
              <a:gd name="T10" fmla="*/ 0 60000 65536"/>
              <a:gd name="T11" fmla="*/ 0 60000 65536"/>
              <a:gd name="T12" fmla="*/ 0 w 94"/>
              <a:gd name="T13" fmla="*/ 0 h 239"/>
              <a:gd name="T14" fmla="*/ 94 w 94"/>
              <a:gd name="T15" fmla="*/ 239 h 239"/>
            </a:gdLst>
            <a:ahLst/>
            <a:cxnLst>
              <a:cxn ang="T8">
                <a:pos x="T0" y="T1"/>
              </a:cxn>
              <a:cxn ang="T9">
                <a:pos x="T2" y="T3"/>
              </a:cxn>
              <a:cxn ang="T10">
                <a:pos x="T4" y="T5"/>
              </a:cxn>
              <a:cxn ang="T11">
                <a:pos x="T6" y="T7"/>
              </a:cxn>
            </a:cxnLst>
            <a:rect l="T12" t="T13" r="T14" b="T15"/>
            <a:pathLst>
              <a:path w="94" h="239">
                <a:moveTo>
                  <a:pt x="94" y="14"/>
                </a:moveTo>
                <a:lnTo>
                  <a:pt x="0" y="0"/>
                </a:lnTo>
                <a:lnTo>
                  <a:pt x="49" y="239"/>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77" name="Line 726"/>
          <p:cNvSpPr>
            <a:spLocks noChangeShapeType="1"/>
          </p:cNvSpPr>
          <p:nvPr/>
        </p:nvSpPr>
        <p:spPr bwMode="auto">
          <a:xfrm flipH="1" flipV="1">
            <a:off x="3956539" y="4359275"/>
            <a:ext cx="146538" cy="14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8" name="Line 727"/>
          <p:cNvSpPr>
            <a:spLocks noChangeShapeType="1"/>
          </p:cNvSpPr>
          <p:nvPr/>
        </p:nvSpPr>
        <p:spPr bwMode="auto">
          <a:xfrm flipV="1">
            <a:off x="5375031" y="4359278"/>
            <a:ext cx="77666"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9" name="Line 728"/>
          <p:cNvSpPr>
            <a:spLocks noChangeShapeType="1"/>
          </p:cNvSpPr>
          <p:nvPr/>
        </p:nvSpPr>
        <p:spPr bwMode="auto">
          <a:xfrm flipH="1" flipV="1">
            <a:off x="4182208" y="4016378"/>
            <a:ext cx="146538"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0" name="Freeform 729"/>
          <p:cNvSpPr>
            <a:spLocks/>
          </p:cNvSpPr>
          <p:nvPr/>
        </p:nvSpPr>
        <p:spPr bwMode="auto">
          <a:xfrm>
            <a:off x="4476750" y="3935413"/>
            <a:ext cx="156796" cy="241300"/>
          </a:xfrm>
          <a:custGeom>
            <a:avLst/>
            <a:gdLst>
              <a:gd name="T0" fmla="*/ 2147483647 w 99"/>
              <a:gd name="T1" fmla="*/ 0 h 152"/>
              <a:gd name="T2" fmla="*/ 2147483647 w 99"/>
              <a:gd name="T3" fmla="*/ 2147483647 h 152"/>
              <a:gd name="T4" fmla="*/ 0 w 99"/>
              <a:gd name="T5" fmla="*/ 2147483647 h 152"/>
              <a:gd name="T6" fmla="*/ 2147483647 w 99"/>
              <a:gd name="T7" fmla="*/ 0 h 152"/>
              <a:gd name="T8" fmla="*/ 0 60000 65536"/>
              <a:gd name="T9" fmla="*/ 0 60000 65536"/>
              <a:gd name="T10" fmla="*/ 0 60000 65536"/>
              <a:gd name="T11" fmla="*/ 0 60000 65536"/>
              <a:gd name="T12" fmla="*/ 0 w 99"/>
              <a:gd name="T13" fmla="*/ 0 h 152"/>
              <a:gd name="T14" fmla="*/ 99 w 99"/>
              <a:gd name="T15" fmla="*/ 152 h 152"/>
            </a:gdLst>
            <a:ahLst/>
            <a:cxnLst>
              <a:cxn ang="T8">
                <a:pos x="T0" y="T1"/>
              </a:cxn>
              <a:cxn ang="T9">
                <a:pos x="T2" y="T3"/>
              </a:cxn>
              <a:cxn ang="T10">
                <a:pos x="T4" y="T5"/>
              </a:cxn>
              <a:cxn ang="T11">
                <a:pos x="T6" y="T7"/>
              </a:cxn>
            </a:cxnLst>
            <a:rect l="T12" t="T13" r="T14" b="T15"/>
            <a:pathLst>
              <a:path w="99" h="152">
                <a:moveTo>
                  <a:pt x="49" y="0"/>
                </a:moveTo>
                <a:lnTo>
                  <a:pt x="99" y="15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81" name="Freeform 730"/>
          <p:cNvSpPr>
            <a:spLocks/>
          </p:cNvSpPr>
          <p:nvPr/>
        </p:nvSpPr>
        <p:spPr bwMode="auto">
          <a:xfrm>
            <a:off x="4554417" y="3935413"/>
            <a:ext cx="149469" cy="241300"/>
          </a:xfrm>
          <a:custGeom>
            <a:avLst/>
            <a:gdLst>
              <a:gd name="T0" fmla="*/ 2147483647 w 94"/>
              <a:gd name="T1" fmla="*/ 2147483647 h 152"/>
              <a:gd name="T2" fmla="*/ 0 w 94"/>
              <a:gd name="T3" fmla="*/ 0 h 152"/>
              <a:gd name="T4" fmla="*/ 2147483647 w 94"/>
              <a:gd name="T5" fmla="*/ 2147483647 h 152"/>
              <a:gd name="T6" fmla="*/ 2147483647 w 94"/>
              <a:gd name="T7" fmla="*/ 2147483647 h 152"/>
              <a:gd name="T8" fmla="*/ 0 60000 65536"/>
              <a:gd name="T9" fmla="*/ 0 60000 65536"/>
              <a:gd name="T10" fmla="*/ 0 60000 65536"/>
              <a:gd name="T11" fmla="*/ 0 60000 65536"/>
              <a:gd name="T12" fmla="*/ 0 w 94"/>
              <a:gd name="T13" fmla="*/ 0 h 152"/>
              <a:gd name="T14" fmla="*/ 94 w 94"/>
              <a:gd name="T15" fmla="*/ 152 h 152"/>
            </a:gdLst>
            <a:ahLst/>
            <a:cxnLst>
              <a:cxn ang="T8">
                <a:pos x="T0" y="T1"/>
              </a:cxn>
              <a:cxn ang="T9">
                <a:pos x="T2" y="T3"/>
              </a:cxn>
              <a:cxn ang="T10">
                <a:pos x="T4" y="T5"/>
              </a:cxn>
              <a:cxn ang="T11">
                <a:pos x="T6" y="T7"/>
              </a:cxn>
            </a:cxnLst>
            <a:rect l="T12" t="T13" r="T14" b="T15"/>
            <a:pathLst>
              <a:path w="94" h="152">
                <a:moveTo>
                  <a:pt x="94" y="83"/>
                </a:moveTo>
                <a:lnTo>
                  <a:pt x="0" y="0"/>
                </a:lnTo>
                <a:lnTo>
                  <a:pt x="50" y="152"/>
                </a:lnTo>
                <a:lnTo>
                  <a:pt x="94"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82" name="Freeform 732"/>
          <p:cNvSpPr>
            <a:spLocks/>
          </p:cNvSpPr>
          <p:nvPr/>
        </p:nvSpPr>
        <p:spPr bwMode="auto">
          <a:xfrm>
            <a:off x="5002824" y="4198941"/>
            <a:ext cx="155331" cy="217487"/>
          </a:xfrm>
          <a:custGeom>
            <a:avLst/>
            <a:gdLst>
              <a:gd name="T0" fmla="*/ 2147483647 w 98"/>
              <a:gd name="T1" fmla="*/ 0 h 137"/>
              <a:gd name="T2" fmla="*/ 2147483647 w 98"/>
              <a:gd name="T3" fmla="*/ 2147483647 h 137"/>
              <a:gd name="T4" fmla="*/ 0 w 98"/>
              <a:gd name="T5" fmla="*/ 2147483647 h 137"/>
              <a:gd name="T6" fmla="*/ 2147483647 w 98"/>
              <a:gd name="T7" fmla="*/ 0 h 137"/>
              <a:gd name="T8" fmla="*/ 0 60000 65536"/>
              <a:gd name="T9" fmla="*/ 0 60000 65536"/>
              <a:gd name="T10" fmla="*/ 0 60000 65536"/>
              <a:gd name="T11" fmla="*/ 0 60000 65536"/>
              <a:gd name="T12" fmla="*/ 0 w 98"/>
              <a:gd name="T13" fmla="*/ 0 h 137"/>
              <a:gd name="T14" fmla="*/ 98 w 98"/>
              <a:gd name="T15" fmla="*/ 137 h 137"/>
            </a:gdLst>
            <a:ahLst/>
            <a:cxnLst>
              <a:cxn ang="T8">
                <a:pos x="T0" y="T1"/>
              </a:cxn>
              <a:cxn ang="T9">
                <a:pos x="T2" y="T3"/>
              </a:cxn>
              <a:cxn ang="T10">
                <a:pos x="T4" y="T5"/>
              </a:cxn>
              <a:cxn ang="T11">
                <a:pos x="T6" y="T7"/>
              </a:cxn>
            </a:cxnLst>
            <a:rect l="T12" t="T13" r="T14" b="T15"/>
            <a:pathLst>
              <a:path w="98" h="137">
                <a:moveTo>
                  <a:pt x="49" y="0"/>
                </a:moveTo>
                <a:lnTo>
                  <a:pt x="98" y="137"/>
                </a:lnTo>
                <a:lnTo>
                  <a:pt x="0" y="12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83" name="Freeform 733"/>
          <p:cNvSpPr>
            <a:spLocks/>
          </p:cNvSpPr>
          <p:nvPr/>
        </p:nvSpPr>
        <p:spPr bwMode="auto">
          <a:xfrm>
            <a:off x="5080491" y="4198941"/>
            <a:ext cx="149469" cy="217487"/>
          </a:xfrm>
          <a:custGeom>
            <a:avLst/>
            <a:gdLst>
              <a:gd name="T0" fmla="*/ 2147483647 w 94"/>
              <a:gd name="T1" fmla="*/ 2147483647 h 137"/>
              <a:gd name="T2" fmla="*/ 0 w 94"/>
              <a:gd name="T3" fmla="*/ 0 h 137"/>
              <a:gd name="T4" fmla="*/ 2147483647 w 94"/>
              <a:gd name="T5" fmla="*/ 2147483647 h 137"/>
              <a:gd name="T6" fmla="*/ 2147483647 w 94"/>
              <a:gd name="T7" fmla="*/ 2147483647 h 137"/>
              <a:gd name="T8" fmla="*/ 0 60000 65536"/>
              <a:gd name="T9" fmla="*/ 0 60000 65536"/>
              <a:gd name="T10" fmla="*/ 0 60000 65536"/>
              <a:gd name="T11" fmla="*/ 0 60000 65536"/>
              <a:gd name="T12" fmla="*/ 0 w 94"/>
              <a:gd name="T13" fmla="*/ 0 h 137"/>
              <a:gd name="T14" fmla="*/ 94 w 94"/>
              <a:gd name="T15" fmla="*/ 137 h 137"/>
            </a:gdLst>
            <a:ahLst/>
            <a:cxnLst>
              <a:cxn ang="T8">
                <a:pos x="T0" y="T1"/>
              </a:cxn>
              <a:cxn ang="T9">
                <a:pos x="T2" y="T3"/>
              </a:cxn>
              <a:cxn ang="T10">
                <a:pos x="T4" y="T5"/>
              </a:cxn>
              <a:cxn ang="T11">
                <a:pos x="T6" y="T7"/>
              </a:cxn>
            </a:cxnLst>
            <a:rect l="T12" t="T13" r="T14" b="T15"/>
            <a:pathLst>
              <a:path w="94" h="137">
                <a:moveTo>
                  <a:pt x="94" y="59"/>
                </a:moveTo>
                <a:lnTo>
                  <a:pt x="0" y="0"/>
                </a:lnTo>
                <a:lnTo>
                  <a:pt x="49" y="137"/>
                </a:lnTo>
                <a:lnTo>
                  <a:pt x="94" y="5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84" name="Line 734"/>
          <p:cNvSpPr>
            <a:spLocks noChangeShapeType="1"/>
          </p:cNvSpPr>
          <p:nvPr/>
        </p:nvSpPr>
        <p:spPr bwMode="auto">
          <a:xfrm flipH="1" flipV="1">
            <a:off x="4554417" y="3935413"/>
            <a:ext cx="149469" cy="1317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5" name="Line 735"/>
          <p:cNvSpPr>
            <a:spLocks noChangeShapeType="1"/>
          </p:cNvSpPr>
          <p:nvPr/>
        </p:nvSpPr>
        <p:spPr bwMode="auto">
          <a:xfrm flipV="1">
            <a:off x="4476752" y="3935413"/>
            <a:ext cx="77665" cy="160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6" name="Line 736"/>
          <p:cNvSpPr>
            <a:spLocks noChangeShapeType="1"/>
          </p:cNvSpPr>
          <p:nvPr/>
        </p:nvSpPr>
        <p:spPr bwMode="auto">
          <a:xfrm flipV="1">
            <a:off x="5002823" y="4198938"/>
            <a:ext cx="77666" cy="1968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7" name="Freeform 737"/>
          <p:cNvSpPr>
            <a:spLocks/>
          </p:cNvSpPr>
          <p:nvPr/>
        </p:nvSpPr>
        <p:spPr bwMode="auto">
          <a:xfrm>
            <a:off x="4633546" y="4067175"/>
            <a:ext cx="148004" cy="349250"/>
          </a:xfrm>
          <a:custGeom>
            <a:avLst/>
            <a:gdLst>
              <a:gd name="T0" fmla="*/ 2147483647 w 93"/>
              <a:gd name="T1" fmla="*/ 0 h 220"/>
              <a:gd name="T2" fmla="*/ 2147483647 w 93"/>
              <a:gd name="T3" fmla="*/ 2147483647 h 220"/>
              <a:gd name="T4" fmla="*/ 0 w 93"/>
              <a:gd name="T5" fmla="*/ 2147483647 h 220"/>
              <a:gd name="T6" fmla="*/ 2147483647 w 93"/>
              <a:gd name="T7" fmla="*/ 0 h 220"/>
              <a:gd name="T8" fmla="*/ 0 60000 65536"/>
              <a:gd name="T9" fmla="*/ 0 60000 65536"/>
              <a:gd name="T10" fmla="*/ 0 60000 65536"/>
              <a:gd name="T11" fmla="*/ 0 60000 65536"/>
              <a:gd name="T12" fmla="*/ 0 w 93"/>
              <a:gd name="T13" fmla="*/ 0 h 220"/>
              <a:gd name="T14" fmla="*/ 93 w 93"/>
              <a:gd name="T15" fmla="*/ 220 h 220"/>
            </a:gdLst>
            <a:ahLst/>
            <a:cxnLst>
              <a:cxn ang="T8">
                <a:pos x="T0" y="T1"/>
              </a:cxn>
              <a:cxn ang="T9">
                <a:pos x="T2" y="T3"/>
              </a:cxn>
              <a:cxn ang="T10">
                <a:pos x="T4" y="T5"/>
              </a:cxn>
              <a:cxn ang="T11">
                <a:pos x="T6" y="T7"/>
              </a:cxn>
            </a:cxnLst>
            <a:rect l="T12" t="T13" r="T14" b="T15"/>
            <a:pathLst>
              <a:path w="93" h="220">
                <a:moveTo>
                  <a:pt x="44" y="0"/>
                </a:moveTo>
                <a:lnTo>
                  <a:pt x="93" y="220"/>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88" name="Freeform 738"/>
          <p:cNvSpPr>
            <a:spLocks/>
          </p:cNvSpPr>
          <p:nvPr/>
        </p:nvSpPr>
        <p:spPr bwMode="auto">
          <a:xfrm>
            <a:off x="4703886" y="4067175"/>
            <a:ext cx="149469" cy="349250"/>
          </a:xfrm>
          <a:custGeom>
            <a:avLst/>
            <a:gdLst>
              <a:gd name="T0" fmla="*/ 2147483647 w 94"/>
              <a:gd name="T1" fmla="*/ 2147483647 h 220"/>
              <a:gd name="T2" fmla="*/ 0 w 94"/>
              <a:gd name="T3" fmla="*/ 0 h 220"/>
              <a:gd name="T4" fmla="*/ 2147483647 w 94"/>
              <a:gd name="T5" fmla="*/ 2147483647 h 220"/>
              <a:gd name="T6" fmla="*/ 2147483647 w 94"/>
              <a:gd name="T7" fmla="*/ 2147483647 h 220"/>
              <a:gd name="T8" fmla="*/ 0 60000 65536"/>
              <a:gd name="T9" fmla="*/ 0 60000 65536"/>
              <a:gd name="T10" fmla="*/ 0 60000 65536"/>
              <a:gd name="T11" fmla="*/ 0 60000 65536"/>
              <a:gd name="T12" fmla="*/ 0 w 94"/>
              <a:gd name="T13" fmla="*/ 0 h 220"/>
              <a:gd name="T14" fmla="*/ 94 w 94"/>
              <a:gd name="T15" fmla="*/ 220 h 220"/>
            </a:gdLst>
            <a:ahLst/>
            <a:cxnLst>
              <a:cxn ang="T8">
                <a:pos x="T0" y="T1"/>
              </a:cxn>
              <a:cxn ang="T9">
                <a:pos x="T2" y="T3"/>
              </a:cxn>
              <a:cxn ang="T10">
                <a:pos x="T4" y="T5"/>
              </a:cxn>
              <a:cxn ang="T11">
                <a:pos x="T6" y="T7"/>
              </a:cxn>
            </a:cxnLst>
            <a:rect l="T12" t="T13" r="T14" b="T15"/>
            <a:pathLst>
              <a:path w="94" h="220">
                <a:moveTo>
                  <a:pt x="94" y="69"/>
                </a:moveTo>
                <a:lnTo>
                  <a:pt x="0" y="0"/>
                </a:lnTo>
                <a:lnTo>
                  <a:pt x="49" y="220"/>
                </a:lnTo>
                <a:lnTo>
                  <a:pt x="94"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89" name="Freeform 739"/>
          <p:cNvSpPr>
            <a:spLocks/>
          </p:cNvSpPr>
          <p:nvPr/>
        </p:nvSpPr>
        <p:spPr bwMode="auto">
          <a:xfrm>
            <a:off x="4259875" y="4038603"/>
            <a:ext cx="148003" cy="377825"/>
          </a:xfrm>
          <a:custGeom>
            <a:avLst/>
            <a:gdLst>
              <a:gd name="T0" fmla="*/ 2147483647 w 94"/>
              <a:gd name="T1" fmla="*/ 0 h 238"/>
              <a:gd name="T2" fmla="*/ 2147483647 w 94"/>
              <a:gd name="T3" fmla="*/ 2147483647 h 238"/>
              <a:gd name="T4" fmla="*/ 0 w 94"/>
              <a:gd name="T5" fmla="*/ 2147483647 h 238"/>
              <a:gd name="T6" fmla="*/ 2147483647 w 94"/>
              <a:gd name="T7" fmla="*/ 0 h 238"/>
              <a:gd name="T8" fmla="*/ 0 60000 65536"/>
              <a:gd name="T9" fmla="*/ 0 60000 65536"/>
              <a:gd name="T10" fmla="*/ 0 60000 65536"/>
              <a:gd name="T11" fmla="*/ 0 60000 65536"/>
              <a:gd name="T12" fmla="*/ 0 w 94"/>
              <a:gd name="T13" fmla="*/ 0 h 238"/>
              <a:gd name="T14" fmla="*/ 94 w 94"/>
              <a:gd name="T15" fmla="*/ 238 h 238"/>
            </a:gdLst>
            <a:ahLst/>
            <a:cxnLst>
              <a:cxn ang="T8">
                <a:pos x="T0" y="T1"/>
              </a:cxn>
              <a:cxn ang="T9">
                <a:pos x="T2" y="T3"/>
              </a:cxn>
              <a:cxn ang="T10">
                <a:pos x="T4" y="T5"/>
              </a:cxn>
              <a:cxn ang="T11">
                <a:pos x="T6" y="T7"/>
              </a:cxn>
            </a:cxnLst>
            <a:rect l="T12" t="T13" r="T14" b="T15"/>
            <a:pathLst>
              <a:path w="94" h="238">
                <a:moveTo>
                  <a:pt x="45" y="0"/>
                </a:moveTo>
                <a:lnTo>
                  <a:pt x="94" y="238"/>
                </a:lnTo>
                <a:lnTo>
                  <a:pt x="0" y="22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90" name="Freeform 740"/>
          <p:cNvSpPr>
            <a:spLocks/>
          </p:cNvSpPr>
          <p:nvPr/>
        </p:nvSpPr>
        <p:spPr bwMode="auto">
          <a:xfrm>
            <a:off x="4328746" y="4038603"/>
            <a:ext cx="148004" cy="377825"/>
          </a:xfrm>
          <a:custGeom>
            <a:avLst/>
            <a:gdLst>
              <a:gd name="T0" fmla="*/ 2147483647 w 93"/>
              <a:gd name="T1" fmla="*/ 2147483647 h 238"/>
              <a:gd name="T2" fmla="*/ 0 w 93"/>
              <a:gd name="T3" fmla="*/ 0 h 238"/>
              <a:gd name="T4" fmla="*/ 2147483647 w 93"/>
              <a:gd name="T5" fmla="*/ 2147483647 h 238"/>
              <a:gd name="T6" fmla="*/ 2147483647 w 93"/>
              <a:gd name="T7" fmla="*/ 2147483647 h 238"/>
              <a:gd name="T8" fmla="*/ 0 60000 65536"/>
              <a:gd name="T9" fmla="*/ 0 60000 65536"/>
              <a:gd name="T10" fmla="*/ 0 60000 65536"/>
              <a:gd name="T11" fmla="*/ 0 60000 65536"/>
              <a:gd name="T12" fmla="*/ 0 w 93"/>
              <a:gd name="T13" fmla="*/ 0 h 238"/>
              <a:gd name="T14" fmla="*/ 93 w 93"/>
              <a:gd name="T15" fmla="*/ 238 h 238"/>
            </a:gdLst>
            <a:ahLst/>
            <a:cxnLst>
              <a:cxn ang="T8">
                <a:pos x="T0" y="T1"/>
              </a:cxn>
              <a:cxn ang="T9">
                <a:pos x="T2" y="T3"/>
              </a:cxn>
              <a:cxn ang="T10">
                <a:pos x="T4" y="T5"/>
              </a:cxn>
              <a:cxn ang="T11">
                <a:pos x="T6" y="T7"/>
              </a:cxn>
            </a:cxnLst>
            <a:rect l="T12" t="T13" r="T14" b="T15"/>
            <a:pathLst>
              <a:path w="93" h="238">
                <a:moveTo>
                  <a:pt x="93" y="36"/>
                </a:moveTo>
                <a:lnTo>
                  <a:pt x="0" y="0"/>
                </a:lnTo>
                <a:lnTo>
                  <a:pt x="49" y="238"/>
                </a:lnTo>
                <a:lnTo>
                  <a:pt x="93"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91" name="Line 741"/>
          <p:cNvSpPr>
            <a:spLocks noChangeShapeType="1"/>
          </p:cNvSpPr>
          <p:nvPr/>
        </p:nvSpPr>
        <p:spPr bwMode="auto">
          <a:xfrm flipH="1" flipV="1">
            <a:off x="4703886" y="4067175"/>
            <a:ext cx="149469" cy="1095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2" name="Line 742"/>
          <p:cNvSpPr>
            <a:spLocks noChangeShapeType="1"/>
          </p:cNvSpPr>
          <p:nvPr/>
        </p:nvSpPr>
        <p:spPr bwMode="auto">
          <a:xfrm flipV="1">
            <a:off x="4633546" y="4067175"/>
            <a:ext cx="70338" cy="1095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3" name="Line 743"/>
          <p:cNvSpPr>
            <a:spLocks noChangeShapeType="1"/>
          </p:cNvSpPr>
          <p:nvPr/>
        </p:nvSpPr>
        <p:spPr bwMode="auto">
          <a:xfrm flipH="1" flipV="1">
            <a:off x="4103078" y="4373566"/>
            <a:ext cx="156797"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4" name="Line 744"/>
          <p:cNvSpPr>
            <a:spLocks noChangeShapeType="1"/>
          </p:cNvSpPr>
          <p:nvPr/>
        </p:nvSpPr>
        <p:spPr bwMode="auto">
          <a:xfrm flipH="1" flipV="1">
            <a:off x="4328746" y="4038600"/>
            <a:ext cx="148004" cy="57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5" name="Line 745"/>
          <p:cNvSpPr>
            <a:spLocks noChangeShapeType="1"/>
          </p:cNvSpPr>
          <p:nvPr/>
        </p:nvSpPr>
        <p:spPr bwMode="auto">
          <a:xfrm flipV="1">
            <a:off x="4259873" y="4038600"/>
            <a:ext cx="68873" cy="357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6" name="Freeform 746"/>
          <p:cNvSpPr>
            <a:spLocks/>
          </p:cNvSpPr>
          <p:nvPr/>
        </p:nvSpPr>
        <p:spPr bwMode="auto">
          <a:xfrm>
            <a:off x="5158155" y="4292600"/>
            <a:ext cx="149469" cy="139700"/>
          </a:xfrm>
          <a:custGeom>
            <a:avLst/>
            <a:gdLst>
              <a:gd name="T0" fmla="*/ 2147483647 w 94"/>
              <a:gd name="T1" fmla="*/ 0 h 88"/>
              <a:gd name="T2" fmla="*/ 2147483647 w 94"/>
              <a:gd name="T3" fmla="*/ 2147483647 h 88"/>
              <a:gd name="T4" fmla="*/ 0 w 94"/>
              <a:gd name="T5" fmla="*/ 2147483647 h 88"/>
              <a:gd name="T6" fmla="*/ 2147483647 w 94"/>
              <a:gd name="T7" fmla="*/ 0 h 88"/>
              <a:gd name="T8" fmla="*/ 0 60000 65536"/>
              <a:gd name="T9" fmla="*/ 0 60000 65536"/>
              <a:gd name="T10" fmla="*/ 0 60000 65536"/>
              <a:gd name="T11" fmla="*/ 0 60000 65536"/>
              <a:gd name="T12" fmla="*/ 0 w 94"/>
              <a:gd name="T13" fmla="*/ 0 h 88"/>
              <a:gd name="T14" fmla="*/ 94 w 94"/>
              <a:gd name="T15" fmla="*/ 88 h 88"/>
            </a:gdLst>
            <a:ahLst/>
            <a:cxnLst>
              <a:cxn ang="T8">
                <a:pos x="T0" y="T1"/>
              </a:cxn>
              <a:cxn ang="T9">
                <a:pos x="T2" y="T3"/>
              </a:cxn>
              <a:cxn ang="T10">
                <a:pos x="T4" y="T5"/>
              </a:cxn>
              <a:cxn ang="T11">
                <a:pos x="T6" y="T7"/>
              </a:cxn>
            </a:cxnLst>
            <a:rect l="T12" t="T13" r="T14" b="T15"/>
            <a:pathLst>
              <a:path w="94" h="88">
                <a:moveTo>
                  <a:pt x="45" y="0"/>
                </a:moveTo>
                <a:lnTo>
                  <a:pt x="94" y="88"/>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97" name="Freeform 747"/>
          <p:cNvSpPr>
            <a:spLocks/>
          </p:cNvSpPr>
          <p:nvPr/>
        </p:nvSpPr>
        <p:spPr bwMode="auto">
          <a:xfrm>
            <a:off x="5229959" y="4292600"/>
            <a:ext cx="145073" cy="139700"/>
          </a:xfrm>
          <a:custGeom>
            <a:avLst/>
            <a:gdLst>
              <a:gd name="T0" fmla="*/ 2147483647 w 93"/>
              <a:gd name="T1" fmla="*/ 2147483647 h 88"/>
              <a:gd name="T2" fmla="*/ 0 w 93"/>
              <a:gd name="T3" fmla="*/ 0 h 88"/>
              <a:gd name="T4" fmla="*/ 2147483647 w 93"/>
              <a:gd name="T5" fmla="*/ 2147483647 h 88"/>
              <a:gd name="T6" fmla="*/ 2147483647 w 93"/>
              <a:gd name="T7" fmla="*/ 2147483647 h 88"/>
              <a:gd name="T8" fmla="*/ 0 60000 65536"/>
              <a:gd name="T9" fmla="*/ 0 60000 65536"/>
              <a:gd name="T10" fmla="*/ 0 60000 65536"/>
              <a:gd name="T11" fmla="*/ 0 60000 65536"/>
              <a:gd name="T12" fmla="*/ 0 w 93"/>
              <a:gd name="T13" fmla="*/ 0 h 88"/>
              <a:gd name="T14" fmla="*/ 93 w 93"/>
              <a:gd name="T15" fmla="*/ 88 h 88"/>
            </a:gdLst>
            <a:ahLst/>
            <a:cxnLst>
              <a:cxn ang="T8">
                <a:pos x="T0" y="T1"/>
              </a:cxn>
              <a:cxn ang="T9">
                <a:pos x="T2" y="T3"/>
              </a:cxn>
              <a:cxn ang="T10">
                <a:pos x="T4" y="T5"/>
              </a:cxn>
              <a:cxn ang="T11">
                <a:pos x="T6" y="T7"/>
              </a:cxn>
            </a:cxnLst>
            <a:rect l="T12" t="T13" r="T14" b="T15"/>
            <a:pathLst>
              <a:path w="93" h="88">
                <a:moveTo>
                  <a:pt x="93" y="65"/>
                </a:moveTo>
                <a:lnTo>
                  <a:pt x="0" y="0"/>
                </a:lnTo>
                <a:lnTo>
                  <a:pt x="49" y="88"/>
                </a:lnTo>
                <a:lnTo>
                  <a:pt x="93"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98" name="Line 748"/>
          <p:cNvSpPr>
            <a:spLocks noChangeShapeType="1"/>
          </p:cNvSpPr>
          <p:nvPr/>
        </p:nvSpPr>
        <p:spPr bwMode="auto">
          <a:xfrm flipH="1">
            <a:off x="5158154" y="4292603"/>
            <a:ext cx="71804" cy="1238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9" name="Freeform 749"/>
          <p:cNvSpPr>
            <a:spLocks/>
          </p:cNvSpPr>
          <p:nvPr/>
        </p:nvSpPr>
        <p:spPr bwMode="auto">
          <a:xfrm>
            <a:off x="4781552" y="4176716"/>
            <a:ext cx="149469" cy="255587"/>
          </a:xfrm>
          <a:custGeom>
            <a:avLst/>
            <a:gdLst>
              <a:gd name="T0" fmla="*/ 2147483647 w 94"/>
              <a:gd name="T1" fmla="*/ 0 h 161"/>
              <a:gd name="T2" fmla="*/ 2147483647 w 94"/>
              <a:gd name="T3" fmla="*/ 2147483647 h 161"/>
              <a:gd name="T4" fmla="*/ 0 w 94"/>
              <a:gd name="T5" fmla="*/ 2147483647 h 161"/>
              <a:gd name="T6" fmla="*/ 2147483647 w 94"/>
              <a:gd name="T7" fmla="*/ 0 h 161"/>
              <a:gd name="T8" fmla="*/ 0 60000 65536"/>
              <a:gd name="T9" fmla="*/ 0 60000 65536"/>
              <a:gd name="T10" fmla="*/ 0 60000 65536"/>
              <a:gd name="T11" fmla="*/ 0 60000 65536"/>
              <a:gd name="T12" fmla="*/ 0 w 94"/>
              <a:gd name="T13" fmla="*/ 0 h 161"/>
              <a:gd name="T14" fmla="*/ 94 w 94"/>
              <a:gd name="T15" fmla="*/ 161 h 161"/>
            </a:gdLst>
            <a:ahLst/>
            <a:cxnLst>
              <a:cxn ang="T8">
                <a:pos x="T0" y="T1"/>
              </a:cxn>
              <a:cxn ang="T9">
                <a:pos x="T2" y="T3"/>
              </a:cxn>
              <a:cxn ang="T10">
                <a:pos x="T4" y="T5"/>
              </a:cxn>
              <a:cxn ang="T11">
                <a:pos x="T6" y="T7"/>
              </a:cxn>
            </a:cxnLst>
            <a:rect l="T12" t="T13" r="T14" b="T15"/>
            <a:pathLst>
              <a:path w="94" h="161">
                <a:moveTo>
                  <a:pt x="45" y="0"/>
                </a:moveTo>
                <a:lnTo>
                  <a:pt x="94" y="161"/>
                </a:lnTo>
                <a:lnTo>
                  <a:pt x="0" y="15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00" name="Freeform 750"/>
          <p:cNvSpPr>
            <a:spLocks/>
          </p:cNvSpPr>
          <p:nvPr/>
        </p:nvSpPr>
        <p:spPr bwMode="auto">
          <a:xfrm>
            <a:off x="4853355" y="4176716"/>
            <a:ext cx="149469" cy="255587"/>
          </a:xfrm>
          <a:custGeom>
            <a:avLst/>
            <a:gdLst>
              <a:gd name="T0" fmla="*/ 2147483647 w 93"/>
              <a:gd name="T1" fmla="*/ 2147483647 h 161"/>
              <a:gd name="T2" fmla="*/ 0 w 93"/>
              <a:gd name="T3" fmla="*/ 0 h 161"/>
              <a:gd name="T4" fmla="*/ 2147483647 w 93"/>
              <a:gd name="T5" fmla="*/ 2147483647 h 161"/>
              <a:gd name="T6" fmla="*/ 2147483647 w 93"/>
              <a:gd name="T7" fmla="*/ 2147483647 h 161"/>
              <a:gd name="T8" fmla="*/ 0 60000 65536"/>
              <a:gd name="T9" fmla="*/ 0 60000 65536"/>
              <a:gd name="T10" fmla="*/ 0 60000 65536"/>
              <a:gd name="T11" fmla="*/ 0 60000 65536"/>
              <a:gd name="T12" fmla="*/ 0 w 93"/>
              <a:gd name="T13" fmla="*/ 0 h 161"/>
              <a:gd name="T14" fmla="*/ 93 w 93"/>
              <a:gd name="T15" fmla="*/ 161 h 161"/>
            </a:gdLst>
            <a:ahLst/>
            <a:cxnLst>
              <a:cxn ang="T8">
                <a:pos x="T0" y="T1"/>
              </a:cxn>
              <a:cxn ang="T9">
                <a:pos x="T2" y="T3"/>
              </a:cxn>
              <a:cxn ang="T10">
                <a:pos x="T4" y="T5"/>
              </a:cxn>
              <a:cxn ang="T11">
                <a:pos x="T6" y="T7"/>
              </a:cxn>
            </a:cxnLst>
            <a:rect l="T12" t="T13" r="T14" b="T15"/>
            <a:pathLst>
              <a:path w="93" h="161">
                <a:moveTo>
                  <a:pt x="93" y="138"/>
                </a:moveTo>
                <a:lnTo>
                  <a:pt x="0" y="0"/>
                </a:lnTo>
                <a:lnTo>
                  <a:pt x="49" y="161"/>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01" name="Line 752"/>
          <p:cNvSpPr>
            <a:spLocks noChangeShapeType="1"/>
          </p:cNvSpPr>
          <p:nvPr/>
        </p:nvSpPr>
        <p:spPr bwMode="auto">
          <a:xfrm flipH="1" flipV="1">
            <a:off x="4853355" y="4176716"/>
            <a:ext cx="149469" cy="2190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02" name="Line 753"/>
          <p:cNvSpPr>
            <a:spLocks noChangeShapeType="1"/>
          </p:cNvSpPr>
          <p:nvPr/>
        </p:nvSpPr>
        <p:spPr bwMode="auto">
          <a:xfrm flipV="1">
            <a:off x="4781552" y="4176713"/>
            <a:ext cx="71803" cy="2397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03" name="Freeform 755"/>
          <p:cNvSpPr>
            <a:spLocks/>
          </p:cNvSpPr>
          <p:nvPr/>
        </p:nvSpPr>
        <p:spPr bwMode="auto">
          <a:xfrm>
            <a:off x="4407877" y="4095750"/>
            <a:ext cx="146538" cy="336550"/>
          </a:xfrm>
          <a:custGeom>
            <a:avLst/>
            <a:gdLst>
              <a:gd name="T0" fmla="*/ 2147483647 w 93"/>
              <a:gd name="T1" fmla="*/ 0 h 212"/>
              <a:gd name="T2" fmla="*/ 2147483647 w 93"/>
              <a:gd name="T3" fmla="*/ 2147483647 h 212"/>
              <a:gd name="T4" fmla="*/ 0 w 93"/>
              <a:gd name="T5" fmla="*/ 2147483647 h 212"/>
              <a:gd name="T6" fmla="*/ 2147483647 w 93"/>
              <a:gd name="T7" fmla="*/ 0 h 212"/>
              <a:gd name="T8" fmla="*/ 0 60000 65536"/>
              <a:gd name="T9" fmla="*/ 0 60000 65536"/>
              <a:gd name="T10" fmla="*/ 0 60000 65536"/>
              <a:gd name="T11" fmla="*/ 0 60000 65536"/>
              <a:gd name="T12" fmla="*/ 0 w 93"/>
              <a:gd name="T13" fmla="*/ 0 h 212"/>
              <a:gd name="T14" fmla="*/ 93 w 93"/>
              <a:gd name="T15" fmla="*/ 212 h 212"/>
            </a:gdLst>
            <a:ahLst/>
            <a:cxnLst>
              <a:cxn ang="T8">
                <a:pos x="T0" y="T1"/>
              </a:cxn>
              <a:cxn ang="T9">
                <a:pos x="T2" y="T3"/>
              </a:cxn>
              <a:cxn ang="T10">
                <a:pos x="T4" y="T5"/>
              </a:cxn>
              <a:cxn ang="T11">
                <a:pos x="T6" y="T7"/>
              </a:cxn>
            </a:cxnLst>
            <a:rect l="T12" t="T13" r="T14" b="T15"/>
            <a:pathLst>
              <a:path w="93" h="212">
                <a:moveTo>
                  <a:pt x="44" y="0"/>
                </a:moveTo>
                <a:lnTo>
                  <a:pt x="93" y="212"/>
                </a:lnTo>
                <a:lnTo>
                  <a:pt x="0" y="20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04" name="Freeform 756"/>
          <p:cNvSpPr>
            <a:spLocks/>
          </p:cNvSpPr>
          <p:nvPr/>
        </p:nvSpPr>
        <p:spPr bwMode="auto">
          <a:xfrm>
            <a:off x="4476750" y="4095750"/>
            <a:ext cx="156796" cy="336550"/>
          </a:xfrm>
          <a:custGeom>
            <a:avLst/>
            <a:gdLst>
              <a:gd name="T0" fmla="*/ 2147483647 w 99"/>
              <a:gd name="T1" fmla="*/ 2147483647 h 212"/>
              <a:gd name="T2" fmla="*/ 0 w 99"/>
              <a:gd name="T3" fmla="*/ 0 h 212"/>
              <a:gd name="T4" fmla="*/ 2147483647 w 99"/>
              <a:gd name="T5" fmla="*/ 2147483647 h 212"/>
              <a:gd name="T6" fmla="*/ 2147483647 w 99"/>
              <a:gd name="T7" fmla="*/ 2147483647 h 212"/>
              <a:gd name="T8" fmla="*/ 0 60000 65536"/>
              <a:gd name="T9" fmla="*/ 0 60000 65536"/>
              <a:gd name="T10" fmla="*/ 0 60000 65536"/>
              <a:gd name="T11" fmla="*/ 0 60000 65536"/>
              <a:gd name="T12" fmla="*/ 0 w 99"/>
              <a:gd name="T13" fmla="*/ 0 h 212"/>
              <a:gd name="T14" fmla="*/ 99 w 99"/>
              <a:gd name="T15" fmla="*/ 212 h 212"/>
            </a:gdLst>
            <a:ahLst/>
            <a:cxnLst>
              <a:cxn ang="T8">
                <a:pos x="T0" y="T1"/>
              </a:cxn>
              <a:cxn ang="T9">
                <a:pos x="T2" y="T3"/>
              </a:cxn>
              <a:cxn ang="T10">
                <a:pos x="T4" y="T5"/>
              </a:cxn>
              <a:cxn ang="T11">
                <a:pos x="T6" y="T7"/>
              </a:cxn>
            </a:cxnLst>
            <a:rect l="T12" t="T13" r="T14" b="T15"/>
            <a:pathLst>
              <a:path w="99" h="212">
                <a:moveTo>
                  <a:pt x="99" y="51"/>
                </a:moveTo>
                <a:lnTo>
                  <a:pt x="0" y="0"/>
                </a:lnTo>
                <a:lnTo>
                  <a:pt x="49" y="212"/>
                </a:lnTo>
                <a:lnTo>
                  <a:pt x="99"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05" name="Freeform 757"/>
          <p:cNvSpPr>
            <a:spLocks/>
          </p:cNvSpPr>
          <p:nvPr/>
        </p:nvSpPr>
        <p:spPr bwMode="auto">
          <a:xfrm>
            <a:off x="4931021" y="4395788"/>
            <a:ext cx="149469" cy="57150"/>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4" y="0"/>
                </a:moveTo>
                <a:lnTo>
                  <a:pt x="93" y="36"/>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06" name="Freeform 758"/>
          <p:cNvSpPr>
            <a:spLocks/>
          </p:cNvSpPr>
          <p:nvPr/>
        </p:nvSpPr>
        <p:spPr bwMode="auto">
          <a:xfrm>
            <a:off x="5002824" y="4395788"/>
            <a:ext cx="155331" cy="57150"/>
          </a:xfrm>
          <a:custGeom>
            <a:avLst/>
            <a:gdLst>
              <a:gd name="T0" fmla="*/ 2147483647 w 98"/>
              <a:gd name="T1" fmla="*/ 2147483647 h 36"/>
              <a:gd name="T2" fmla="*/ 0 w 98"/>
              <a:gd name="T3" fmla="*/ 0 h 36"/>
              <a:gd name="T4" fmla="*/ 2147483647 w 98"/>
              <a:gd name="T5" fmla="*/ 2147483647 h 36"/>
              <a:gd name="T6" fmla="*/ 2147483647 w 98"/>
              <a:gd name="T7" fmla="*/ 2147483647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98" y="13"/>
                </a:moveTo>
                <a:lnTo>
                  <a:pt x="0" y="0"/>
                </a:lnTo>
                <a:lnTo>
                  <a:pt x="49" y="36"/>
                </a:lnTo>
                <a:lnTo>
                  <a:pt x="98"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07" name="Line 764"/>
          <p:cNvSpPr>
            <a:spLocks noChangeShapeType="1"/>
          </p:cNvSpPr>
          <p:nvPr/>
        </p:nvSpPr>
        <p:spPr bwMode="auto">
          <a:xfrm flipH="1" flipV="1">
            <a:off x="4476750" y="4095750"/>
            <a:ext cx="156796" cy="809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08" name="Line 765"/>
          <p:cNvSpPr>
            <a:spLocks noChangeShapeType="1"/>
          </p:cNvSpPr>
          <p:nvPr/>
        </p:nvSpPr>
        <p:spPr bwMode="auto">
          <a:xfrm flipV="1">
            <a:off x="4407877" y="4095753"/>
            <a:ext cx="68874" cy="3206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09" name="Line 766"/>
          <p:cNvSpPr>
            <a:spLocks noChangeShapeType="1"/>
          </p:cNvSpPr>
          <p:nvPr/>
        </p:nvSpPr>
        <p:spPr bwMode="auto">
          <a:xfrm flipH="1" flipV="1">
            <a:off x="5002824" y="4395791"/>
            <a:ext cx="155331" cy="206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0" name="Line 767"/>
          <p:cNvSpPr>
            <a:spLocks noChangeShapeType="1"/>
          </p:cNvSpPr>
          <p:nvPr/>
        </p:nvSpPr>
        <p:spPr bwMode="auto">
          <a:xfrm flipV="1">
            <a:off x="4931021" y="4395788"/>
            <a:ext cx="71803"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1" name="Line 768"/>
          <p:cNvSpPr>
            <a:spLocks noChangeShapeType="1"/>
          </p:cNvSpPr>
          <p:nvPr/>
        </p:nvSpPr>
        <p:spPr bwMode="auto">
          <a:xfrm flipH="1" flipV="1">
            <a:off x="4259875" y="4395791"/>
            <a:ext cx="148003" cy="206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2" name="Line 769"/>
          <p:cNvSpPr>
            <a:spLocks noChangeShapeType="1"/>
          </p:cNvSpPr>
          <p:nvPr/>
        </p:nvSpPr>
        <p:spPr bwMode="auto">
          <a:xfrm flipV="1">
            <a:off x="5307623" y="4395788"/>
            <a:ext cx="67408"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3" name="Freeform 772"/>
          <p:cNvSpPr>
            <a:spLocks/>
          </p:cNvSpPr>
          <p:nvPr/>
        </p:nvSpPr>
        <p:spPr bwMode="auto">
          <a:xfrm>
            <a:off x="4554417" y="4176716"/>
            <a:ext cx="149469" cy="276225"/>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50" y="0"/>
                </a:moveTo>
                <a:lnTo>
                  <a:pt x="94" y="174"/>
                </a:lnTo>
                <a:lnTo>
                  <a:pt x="0" y="161"/>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14" name="Freeform 773"/>
          <p:cNvSpPr>
            <a:spLocks/>
          </p:cNvSpPr>
          <p:nvPr/>
        </p:nvSpPr>
        <p:spPr bwMode="auto">
          <a:xfrm>
            <a:off x="4633546" y="4176716"/>
            <a:ext cx="148004" cy="276225"/>
          </a:xfrm>
          <a:custGeom>
            <a:avLst/>
            <a:gdLst>
              <a:gd name="T0" fmla="*/ 2147483647 w 93"/>
              <a:gd name="T1" fmla="*/ 2147483647 h 174"/>
              <a:gd name="T2" fmla="*/ 0 w 93"/>
              <a:gd name="T3" fmla="*/ 0 h 174"/>
              <a:gd name="T4" fmla="*/ 2147483647 w 93"/>
              <a:gd name="T5" fmla="*/ 2147483647 h 174"/>
              <a:gd name="T6" fmla="*/ 2147483647 w 93"/>
              <a:gd name="T7" fmla="*/ 2147483647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151"/>
                </a:moveTo>
                <a:lnTo>
                  <a:pt x="0" y="0"/>
                </a:lnTo>
                <a:lnTo>
                  <a:pt x="44" y="174"/>
                </a:lnTo>
                <a:lnTo>
                  <a:pt x="93" y="1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15" name="Line 774"/>
          <p:cNvSpPr>
            <a:spLocks noChangeShapeType="1"/>
          </p:cNvSpPr>
          <p:nvPr/>
        </p:nvSpPr>
        <p:spPr bwMode="auto">
          <a:xfrm flipH="1" flipV="1">
            <a:off x="4633546" y="4176713"/>
            <a:ext cx="148004" cy="2397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6" name="Line 775"/>
          <p:cNvSpPr>
            <a:spLocks noChangeShapeType="1"/>
          </p:cNvSpPr>
          <p:nvPr/>
        </p:nvSpPr>
        <p:spPr bwMode="auto">
          <a:xfrm flipV="1">
            <a:off x="4554417" y="4176716"/>
            <a:ext cx="79131" cy="2555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7" name="Freeform 781"/>
          <p:cNvSpPr>
            <a:spLocks/>
          </p:cNvSpPr>
          <p:nvPr/>
        </p:nvSpPr>
        <p:spPr bwMode="auto">
          <a:xfrm>
            <a:off x="5080491" y="4416425"/>
            <a:ext cx="149469" cy="52388"/>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18" name="Freeform 782"/>
          <p:cNvSpPr>
            <a:spLocks/>
          </p:cNvSpPr>
          <p:nvPr/>
        </p:nvSpPr>
        <p:spPr bwMode="auto">
          <a:xfrm>
            <a:off x="5158155" y="4416425"/>
            <a:ext cx="149469" cy="52388"/>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19" name="Freeform 783"/>
          <p:cNvSpPr>
            <a:spLocks/>
          </p:cNvSpPr>
          <p:nvPr/>
        </p:nvSpPr>
        <p:spPr bwMode="auto">
          <a:xfrm>
            <a:off x="4703886" y="4416425"/>
            <a:ext cx="149469" cy="52388"/>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0" name="Freeform 784"/>
          <p:cNvSpPr>
            <a:spLocks/>
          </p:cNvSpPr>
          <p:nvPr/>
        </p:nvSpPr>
        <p:spPr bwMode="auto">
          <a:xfrm>
            <a:off x="4781552" y="4416425"/>
            <a:ext cx="149469" cy="52388"/>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1" name="Line 785"/>
          <p:cNvSpPr>
            <a:spLocks noChangeShapeType="1"/>
          </p:cNvSpPr>
          <p:nvPr/>
        </p:nvSpPr>
        <p:spPr bwMode="auto">
          <a:xfrm flipH="1" flipV="1">
            <a:off x="5158155" y="4416428"/>
            <a:ext cx="149469" cy="15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2" name="Line 786"/>
          <p:cNvSpPr>
            <a:spLocks noChangeShapeType="1"/>
          </p:cNvSpPr>
          <p:nvPr/>
        </p:nvSpPr>
        <p:spPr bwMode="auto">
          <a:xfrm flipH="1">
            <a:off x="5080490" y="4416428"/>
            <a:ext cx="7766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3" name="Line 787"/>
          <p:cNvSpPr>
            <a:spLocks noChangeShapeType="1"/>
          </p:cNvSpPr>
          <p:nvPr/>
        </p:nvSpPr>
        <p:spPr bwMode="auto">
          <a:xfrm flipH="1" flipV="1">
            <a:off x="4781552" y="4416428"/>
            <a:ext cx="149469" cy="15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4" name="Line 788"/>
          <p:cNvSpPr>
            <a:spLocks noChangeShapeType="1"/>
          </p:cNvSpPr>
          <p:nvPr/>
        </p:nvSpPr>
        <p:spPr bwMode="auto">
          <a:xfrm flipH="1" flipV="1">
            <a:off x="4407877" y="4416428"/>
            <a:ext cx="146538" cy="15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5" name="Line 789"/>
          <p:cNvSpPr>
            <a:spLocks noChangeShapeType="1"/>
          </p:cNvSpPr>
          <p:nvPr/>
        </p:nvSpPr>
        <p:spPr bwMode="auto">
          <a:xfrm flipV="1">
            <a:off x="4703885" y="4416428"/>
            <a:ext cx="77666"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6" name="Freeform 790"/>
          <p:cNvSpPr>
            <a:spLocks/>
          </p:cNvSpPr>
          <p:nvPr/>
        </p:nvSpPr>
        <p:spPr bwMode="auto">
          <a:xfrm>
            <a:off x="4853355" y="4432300"/>
            <a:ext cx="149469" cy="57150"/>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9" y="0"/>
                </a:moveTo>
                <a:lnTo>
                  <a:pt x="93"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7" name="Freeform 791"/>
          <p:cNvSpPr>
            <a:spLocks/>
          </p:cNvSpPr>
          <p:nvPr/>
        </p:nvSpPr>
        <p:spPr bwMode="auto">
          <a:xfrm>
            <a:off x="4931021" y="4432300"/>
            <a:ext cx="149469" cy="57150"/>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3"/>
                </a:moveTo>
                <a:lnTo>
                  <a:pt x="0" y="0"/>
                </a:lnTo>
                <a:lnTo>
                  <a:pt x="44" y="36"/>
                </a:lnTo>
                <a:lnTo>
                  <a:pt x="93"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8" name="Line 792"/>
          <p:cNvSpPr>
            <a:spLocks noChangeShapeType="1"/>
          </p:cNvSpPr>
          <p:nvPr/>
        </p:nvSpPr>
        <p:spPr bwMode="auto">
          <a:xfrm flipH="1" flipV="1">
            <a:off x="4931021" y="4432300"/>
            <a:ext cx="149469" cy="206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9" name="Line 793"/>
          <p:cNvSpPr>
            <a:spLocks noChangeShapeType="1"/>
          </p:cNvSpPr>
          <p:nvPr/>
        </p:nvSpPr>
        <p:spPr bwMode="auto">
          <a:xfrm flipV="1">
            <a:off x="5229960" y="4432303"/>
            <a:ext cx="77665"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0" name="Line 794"/>
          <p:cNvSpPr>
            <a:spLocks noChangeShapeType="1"/>
          </p:cNvSpPr>
          <p:nvPr/>
        </p:nvSpPr>
        <p:spPr bwMode="auto">
          <a:xfrm flipV="1">
            <a:off x="4853354" y="4432303"/>
            <a:ext cx="77666" cy="365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1" name="Line 795"/>
          <p:cNvSpPr>
            <a:spLocks noChangeShapeType="1"/>
          </p:cNvSpPr>
          <p:nvPr/>
        </p:nvSpPr>
        <p:spPr bwMode="auto">
          <a:xfrm flipH="1" flipV="1">
            <a:off x="4554417" y="4432300"/>
            <a:ext cx="149469" cy="206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2" name="Freeform 802"/>
          <p:cNvSpPr>
            <a:spLocks/>
          </p:cNvSpPr>
          <p:nvPr/>
        </p:nvSpPr>
        <p:spPr bwMode="auto">
          <a:xfrm>
            <a:off x="5002824" y="4452941"/>
            <a:ext cx="155331" cy="58737"/>
          </a:xfrm>
          <a:custGeom>
            <a:avLst/>
            <a:gdLst>
              <a:gd name="T0" fmla="*/ 2147483647 w 98"/>
              <a:gd name="T1" fmla="*/ 0 h 37"/>
              <a:gd name="T2" fmla="*/ 2147483647 w 98"/>
              <a:gd name="T3" fmla="*/ 2147483647 h 37"/>
              <a:gd name="T4" fmla="*/ 0 w 98"/>
              <a:gd name="T5" fmla="*/ 2147483647 h 37"/>
              <a:gd name="T6" fmla="*/ 2147483647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33" name="Freeform 803"/>
          <p:cNvSpPr>
            <a:spLocks/>
          </p:cNvSpPr>
          <p:nvPr/>
        </p:nvSpPr>
        <p:spPr bwMode="auto">
          <a:xfrm>
            <a:off x="5080491" y="4452941"/>
            <a:ext cx="149469" cy="5873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0"/>
                </a:moveTo>
                <a:lnTo>
                  <a:pt x="0" y="0"/>
                </a:lnTo>
                <a:lnTo>
                  <a:pt x="49" y="37"/>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34" name="Line 804"/>
          <p:cNvSpPr>
            <a:spLocks noChangeShapeType="1"/>
          </p:cNvSpPr>
          <p:nvPr/>
        </p:nvSpPr>
        <p:spPr bwMode="auto">
          <a:xfrm flipH="1" flipV="1">
            <a:off x="5080491" y="4452941"/>
            <a:ext cx="149469" cy="15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5" name="Line 805"/>
          <p:cNvSpPr>
            <a:spLocks noChangeShapeType="1"/>
          </p:cNvSpPr>
          <p:nvPr/>
        </p:nvSpPr>
        <p:spPr bwMode="auto">
          <a:xfrm flipH="1">
            <a:off x="5002823" y="4452938"/>
            <a:ext cx="77666" cy="365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6" name="Line 806"/>
          <p:cNvSpPr>
            <a:spLocks noChangeShapeType="1"/>
          </p:cNvSpPr>
          <p:nvPr/>
        </p:nvSpPr>
        <p:spPr bwMode="auto">
          <a:xfrm flipH="1" flipV="1">
            <a:off x="4703886" y="4452941"/>
            <a:ext cx="149469" cy="158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7" name="Line 807"/>
          <p:cNvSpPr>
            <a:spLocks noChangeShapeType="1"/>
          </p:cNvSpPr>
          <p:nvPr/>
        </p:nvSpPr>
        <p:spPr bwMode="auto">
          <a:xfrm flipH="1" flipV="1">
            <a:off x="4853355" y="4468816"/>
            <a:ext cx="149469" cy="206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8" name="Line 808"/>
          <p:cNvSpPr>
            <a:spLocks noChangeShapeType="1"/>
          </p:cNvSpPr>
          <p:nvPr/>
        </p:nvSpPr>
        <p:spPr bwMode="auto">
          <a:xfrm flipV="1">
            <a:off x="5158154" y="4468813"/>
            <a:ext cx="71804" cy="428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9" name="Line 809"/>
          <p:cNvSpPr>
            <a:spLocks noChangeShapeType="1"/>
          </p:cNvSpPr>
          <p:nvPr/>
        </p:nvSpPr>
        <p:spPr bwMode="auto">
          <a:xfrm>
            <a:off x="5002824" y="4489453"/>
            <a:ext cx="155331" cy="222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0" name="Text Box 825"/>
          <p:cNvSpPr txBox="1">
            <a:spLocks noChangeArrowheads="1"/>
          </p:cNvSpPr>
          <p:nvPr/>
        </p:nvSpPr>
        <p:spPr bwMode="auto">
          <a:xfrm rot="16200000">
            <a:off x="1757160" y="2810948"/>
            <a:ext cx="15060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Performance</a:t>
            </a:r>
          </a:p>
        </p:txBody>
      </p:sp>
      <p:sp>
        <p:nvSpPr>
          <p:cNvPr id="741" name="Text Box 826"/>
          <p:cNvSpPr txBox="1">
            <a:spLocks noChangeArrowheads="1"/>
          </p:cNvSpPr>
          <p:nvPr/>
        </p:nvSpPr>
        <p:spPr bwMode="auto">
          <a:xfrm>
            <a:off x="6556132" y="3830638"/>
            <a:ext cx="42421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X</a:t>
            </a:r>
            <a:r>
              <a:rPr lang="en-GB" sz="1800" baseline="-25000"/>
              <a:t>2</a:t>
            </a:r>
            <a:endParaRPr lang="en-GB" sz="1800"/>
          </a:p>
        </p:txBody>
      </p:sp>
      <p:sp>
        <p:nvSpPr>
          <p:cNvPr id="742" name="Text Box 827"/>
          <p:cNvSpPr txBox="1">
            <a:spLocks noChangeArrowheads="1"/>
          </p:cNvSpPr>
          <p:nvPr/>
        </p:nvSpPr>
        <p:spPr bwMode="auto">
          <a:xfrm>
            <a:off x="4517782" y="4710114"/>
            <a:ext cx="42421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X</a:t>
            </a:r>
            <a:r>
              <a:rPr lang="en-GB" sz="1800" baseline="-25000"/>
              <a:t>1</a:t>
            </a:r>
            <a:endParaRPr lang="en-GB" sz="1800"/>
          </a:p>
        </p:txBody>
      </p:sp>
      <p:sp>
        <p:nvSpPr>
          <p:cNvPr id="743" name="Line 828"/>
          <p:cNvSpPr>
            <a:spLocks noChangeShapeType="1"/>
          </p:cNvSpPr>
          <p:nvPr/>
        </p:nvSpPr>
        <p:spPr bwMode="auto">
          <a:xfrm>
            <a:off x="4366848" y="2925766"/>
            <a:ext cx="383931" cy="180975"/>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4" name="Line 829"/>
          <p:cNvSpPr>
            <a:spLocks noChangeShapeType="1"/>
          </p:cNvSpPr>
          <p:nvPr/>
        </p:nvSpPr>
        <p:spPr bwMode="auto">
          <a:xfrm flipV="1">
            <a:off x="4526575" y="3106741"/>
            <a:ext cx="215411" cy="15875"/>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5" name="Line 830"/>
          <p:cNvSpPr>
            <a:spLocks noChangeShapeType="1"/>
          </p:cNvSpPr>
          <p:nvPr/>
        </p:nvSpPr>
        <p:spPr bwMode="auto">
          <a:xfrm>
            <a:off x="4645269" y="3116266"/>
            <a:ext cx="71804" cy="47625"/>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6" name="Line 831"/>
          <p:cNvSpPr>
            <a:spLocks noChangeShapeType="1"/>
          </p:cNvSpPr>
          <p:nvPr/>
        </p:nvSpPr>
        <p:spPr bwMode="auto">
          <a:xfrm>
            <a:off x="4721470" y="3106741"/>
            <a:ext cx="67408" cy="79375"/>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7" name="Line 832"/>
          <p:cNvSpPr>
            <a:spLocks noChangeShapeType="1"/>
          </p:cNvSpPr>
          <p:nvPr/>
        </p:nvSpPr>
        <p:spPr bwMode="auto">
          <a:xfrm flipV="1">
            <a:off x="4127989" y="2573338"/>
            <a:ext cx="118696" cy="381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8" name="Line 833"/>
          <p:cNvSpPr>
            <a:spLocks noChangeShapeType="1"/>
          </p:cNvSpPr>
          <p:nvPr/>
        </p:nvSpPr>
        <p:spPr bwMode="auto">
          <a:xfrm flipV="1">
            <a:off x="4089890" y="2922588"/>
            <a:ext cx="284285" cy="698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9" name="Text Box 834"/>
          <p:cNvSpPr txBox="1">
            <a:spLocks noChangeArrowheads="1"/>
          </p:cNvSpPr>
          <p:nvPr/>
        </p:nvSpPr>
        <p:spPr bwMode="auto">
          <a:xfrm>
            <a:off x="208085" y="1172637"/>
            <a:ext cx="4720004" cy="922337"/>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a:spAutoFit/>
          </a:bodyPr>
          <a:lstStyle/>
          <a:p>
            <a:pPr algn="ctr">
              <a:defRPr/>
            </a:pPr>
            <a:r>
              <a:rPr lang="en-GB" dirty="0">
                <a:solidFill>
                  <a:schemeClr val="dk1"/>
                </a:solidFill>
                <a:latin typeface="+mn-lt"/>
                <a:ea typeface="+mn-ea"/>
                <a:cs typeface="+mn-cs"/>
              </a:rPr>
              <a:t>Robust design requires us to search the design space, not necessarily for the global-optimum, but for the robust-optimum. </a:t>
            </a:r>
          </a:p>
        </p:txBody>
      </p:sp>
      <p:sp>
        <p:nvSpPr>
          <p:cNvPr id="750" name="AutoShape 835"/>
          <p:cNvSpPr>
            <a:spLocks noChangeArrowheads="1"/>
          </p:cNvSpPr>
          <p:nvPr/>
        </p:nvSpPr>
        <p:spPr bwMode="gray">
          <a:xfrm>
            <a:off x="5349769" y="1413932"/>
            <a:ext cx="3669186" cy="1331191"/>
          </a:xfrm>
          <a:prstGeom prst="wedgeRoundRectCallout">
            <a:avLst>
              <a:gd name="adj1" fmla="val -81305"/>
              <a:gd name="adj2" fmla="val 30405"/>
              <a:gd name="adj3" fmla="val 16667"/>
            </a:avLst>
          </a:prstGeom>
          <a:solidFill>
            <a:srgbClr val="990000"/>
          </a:solidFill>
          <a:ln w="9525">
            <a:solidFill>
              <a:schemeClr val="tx1"/>
            </a:solidFill>
            <a:miter lim="800000"/>
            <a:headEnd/>
            <a:tailEnd/>
          </a:ln>
          <a:scene3d>
            <a:camera prst="orthographicFront"/>
            <a:lightRig rig="threePt" dir="t"/>
          </a:scene3d>
          <a:sp3d>
            <a:bevelT/>
          </a:sp3d>
        </p:spPr>
        <p:txBody>
          <a:bodyPr/>
          <a:lstStyle/>
          <a:p>
            <a:pPr algn="ctr">
              <a:defRPr/>
            </a:pPr>
            <a:r>
              <a:rPr lang="en-GB" sz="1600" dirty="0">
                <a:solidFill>
                  <a:srgbClr val="FFFFFF"/>
                </a:solidFill>
                <a:ea typeface="+mn-ea"/>
                <a:cs typeface="+mn-cs"/>
              </a:rPr>
              <a:t>Here is the global-optimum! But small variations in X</a:t>
            </a:r>
            <a:r>
              <a:rPr lang="en-GB" sz="1600" baseline="-25000" dirty="0">
                <a:solidFill>
                  <a:srgbClr val="FFFFFF"/>
                </a:solidFill>
                <a:ea typeface="+mn-ea"/>
                <a:cs typeface="+mn-cs"/>
              </a:rPr>
              <a:t>1</a:t>
            </a:r>
            <a:r>
              <a:rPr lang="en-GB" sz="1600" dirty="0">
                <a:solidFill>
                  <a:srgbClr val="FFFFFF"/>
                </a:solidFill>
                <a:ea typeface="+mn-ea"/>
                <a:cs typeface="+mn-cs"/>
              </a:rPr>
              <a:t> and X</a:t>
            </a:r>
            <a:r>
              <a:rPr lang="en-GB" sz="1600" baseline="-25000" dirty="0">
                <a:solidFill>
                  <a:srgbClr val="FFFFFF"/>
                </a:solidFill>
                <a:ea typeface="+mn-ea"/>
                <a:cs typeface="+mn-cs"/>
              </a:rPr>
              <a:t>2 </a:t>
            </a:r>
            <a:r>
              <a:rPr lang="en-GB" sz="1600" dirty="0">
                <a:solidFill>
                  <a:srgbClr val="FFFFFF"/>
                </a:solidFill>
                <a:ea typeface="+mn-ea"/>
                <a:cs typeface="+mn-cs"/>
              </a:rPr>
              <a:t>will result in a dramatic fall off in performance. This is a sensitive design</a:t>
            </a:r>
          </a:p>
        </p:txBody>
      </p:sp>
      <p:sp>
        <p:nvSpPr>
          <p:cNvPr id="751" name="AutoShape 836"/>
          <p:cNvSpPr>
            <a:spLocks noChangeArrowheads="1"/>
          </p:cNvSpPr>
          <p:nvPr/>
        </p:nvSpPr>
        <p:spPr bwMode="gray">
          <a:xfrm>
            <a:off x="585216" y="4324881"/>
            <a:ext cx="2798847" cy="2135186"/>
          </a:xfrm>
          <a:prstGeom prst="wedgeRoundRectCallout">
            <a:avLst>
              <a:gd name="adj1" fmla="val 89889"/>
              <a:gd name="adj2" fmla="val -110507"/>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600" dirty="0" smtClean="0">
                <a:solidFill>
                  <a:srgbClr val="FFFFFF"/>
                </a:solidFill>
                <a:cs typeface="+mn-cs"/>
              </a:rPr>
              <a:t>Here is a region of low sensitivity. The performance is </a:t>
            </a:r>
            <a:r>
              <a:rPr lang="ja-JP" altLang="en-GB" sz="1600" dirty="0" smtClean="0">
                <a:solidFill>
                  <a:srgbClr val="FFFFFF"/>
                </a:solidFill>
                <a:cs typeface="+mn-cs"/>
              </a:rPr>
              <a:t>“</a:t>
            </a:r>
            <a:r>
              <a:rPr lang="en-GB" sz="1600" dirty="0" smtClean="0">
                <a:solidFill>
                  <a:srgbClr val="FFFFFF"/>
                </a:solidFill>
                <a:cs typeface="+mn-cs"/>
              </a:rPr>
              <a:t>lower</a:t>
            </a:r>
            <a:r>
              <a:rPr lang="ja-JP" altLang="en-GB" sz="1600" dirty="0" smtClean="0">
                <a:solidFill>
                  <a:srgbClr val="FFFFFF"/>
                </a:solidFill>
                <a:cs typeface="+mn-cs"/>
              </a:rPr>
              <a:t>”</a:t>
            </a:r>
            <a:r>
              <a:rPr lang="en-GB" sz="1600" dirty="0" smtClean="0">
                <a:solidFill>
                  <a:srgbClr val="FFFFFF"/>
                </a:solidFill>
                <a:cs typeface="+mn-cs"/>
              </a:rPr>
              <a:t> but will be maintained for likely variations in X</a:t>
            </a:r>
            <a:r>
              <a:rPr lang="en-GB" sz="1600" baseline="-25000" dirty="0" smtClean="0">
                <a:solidFill>
                  <a:srgbClr val="FFFFFF"/>
                </a:solidFill>
                <a:cs typeface="+mn-cs"/>
              </a:rPr>
              <a:t>1 </a:t>
            </a:r>
            <a:r>
              <a:rPr lang="en-GB" sz="1600" dirty="0" smtClean="0">
                <a:solidFill>
                  <a:srgbClr val="FFFFFF"/>
                </a:solidFill>
                <a:cs typeface="+mn-cs"/>
              </a:rPr>
              <a:t>an X</a:t>
            </a:r>
            <a:r>
              <a:rPr lang="en-GB" sz="1600" baseline="-25000" dirty="0" smtClean="0">
                <a:solidFill>
                  <a:srgbClr val="FFFFFF"/>
                </a:solidFill>
                <a:cs typeface="+mn-cs"/>
              </a:rPr>
              <a:t>2. </a:t>
            </a:r>
            <a:r>
              <a:rPr lang="en-GB" sz="1600" dirty="0" smtClean="0">
                <a:solidFill>
                  <a:srgbClr val="FFFFFF"/>
                </a:solidFill>
                <a:cs typeface="+mn-cs"/>
              </a:rPr>
              <a:t>This is the robust-optimum and would be a robust design</a:t>
            </a:r>
          </a:p>
        </p:txBody>
      </p:sp>
      <p:cxnSp>
        <p:nvCxnSpPr>
          <p:cNvPr id="752" name="Straight Arrow Connector 751"/>
          <p:cNvCxnSpPr>
            <a:stCxn id="560" idx="1"/>
          </p:cNvCxnSpPr>
          <p:nvPr/>
        </p:nvCxnSpPr>
        <p:spPr>
          <a:xfrm rot="16200000" flipH="1">
            <a:off x="3894627" y="3288815"/>
            <a:ext cx="314325" cy="25409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3" name="Straight Arrow Connector 752"/>
          <p:cNvCxnSpPr/>
          <p:nvPr/>
        </p:nvCxnSpPr>
        <p:spPr>
          <a:xfrm flipV="1">
            <a:off x="5329604" y="4064000"/>
            <a:ext cx="1172308" cy="6429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4" name="Rounded Rectangle 753"/>
          <p:cNvSpPr/>
          <p:nvPr/>
        </p:nvSpPr>
        <p:spPr>
          <a:xfrm>
            <a:off x="5666153" y="4910670"/>
            <a:ext cx="2969847" cy="1337733"/>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2400" dirty="0" smtClean="0"/>
              <a:t>BUT how do we </a:t>
            </a:r>
            <a:r>
              <a:rPr lang="ja-JP" altLang="en-GB" sz="2400" dirty="0" smtClean="0"/>
              <a:t>“</a:t>
            </a:r>
            <a:r>
              <a:rPr lang="en-GB" sz="2400" dirty="0" smtClean="0"/>
              <a:t>quickly</a:t>
            </a:r>
            <a:r>
              <a:rPr lang="ja-JP" altLang="en-GB" sz="2400" dirty="0" smtClean="0"/>
              <a:t>”</a:t>
            </a:r>
            <a:r>
              <a:rPr lang="en-GB" sz="2400" dirty="0" smtClean="0"/>
              <a:t> find the Robust Optimum?</a:t>
            </a:r>
          </a:p>
        </p:txBody>
      </p:sp>
    </p:spTree>
    <p:extLst>
      <p:ext uri="{BB962C8B-B14F-4D97-AF65-F5344CB8AC3E}">
        <p14:creationId xmlns:p14="http://schemas.microsoft.com/office/powerpoint/2010/main" val="8789245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Exploring the Design Space</a:t>
            </a:r>
            <a:endParaRPr lang="en-US" dirty="0"/>
          </a:p>
        </p:txBody>
      </p:sp>
      <p:sp>
        <p:nvSpPr>
          <p:cNvPr id="5" name="Content Placeholder 4"/>
          <p:cNvSpPr>
            <a:spLocks noGrp="1"/>
          </p:cNvSpPr>
          <p:nvPr>
            <p:ph idx="1"/>
          </p:nvPr>
        </p:nvSpPr>
        <p:spPr/>
        <p:txBody>
          <a:bodyPr/>
          <a:lstStyle/>
          <a:p>
            <a:r>
              <a:rPr lang="en-GB" dirty="0" smtClean="0"/>
              <a:t>The task is to characterise the design space to </a:t>
            </a:r>
            <a:r>
              <a:rPr lang="ja-JP" altLang="en-GB" dirty="0" smtClean="0"/>
              <a:t>“</a:t>
            </a:r>
            <a:r>
              <a:rPr lang="en-GB" altLang="ja-JP" dirty="0" smtClean="0"/>
              <a:t>find</a:t>
            </a:r>
            <a:r>
              <a:rPr lang="ja-JP" altLang="en-GB" dirty="0" smtClean="0"/>
              <a:t>”</a:t>
            </a:r>
            <a:r>
              <a:rPr lang="en-GB" altLang="ja-JP" dirty="0" smtClean="0"/>
              <a:t> the peaks, troughs and plateaus</a:t>
            </a:r>
          </a:p>
          <a:p>
            <a:r>
              <a:rPr lang="en-GB" dirty="0" smtClean="0"/>
              <a:t>Approaches include:</a:t>
            </a:r>
          </a:p>
          <a:p>
            <a:pPr lvl="1"/>
            <a:r>
              <a:rPr lang="en-GB" dirty="0" smtClean="0"/>
              <a:t>Trial and Error: Searching the design space using judgement, hunches and other magical techniques</a:t>
            </a:r>
          </a:p>
          <a:p>
            <a:r>
              <a:rPr lang="en-GB" dirty="0" smtClean="0"/>
              <a:t>Designed Experimentation</a:t>
            </a:r>
          </a:p>
          <a:p>
            <a:pPr lvl="1"/>
            <a:r>
              <a:rPr lang="en-GB" dirty="0" smtClean="0"/>
              <a:t>Systematically but scientifically search the design space using Design of Experiments</a:t>
            </a:r>
          </a:p>
          <a:p>
            <a:endParaRPr lang="en-US" dirty="0"/>
          </a:p>
        </p:txBody>
      </p:sp>
    </p:spTree>
    <p:extLst>
      <p:ext uri="{BB962C8B-B14F-4D97-AF65-F5344CB8AC3E}">
        <p14:creationId xmlns:p14="http://schemas.microsoft.com/office/powerpoint/2010/main" val="16921692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r>
              <a:rPr lang="en-GB" smtClean="0"/>
              <a:t>Summary</a:t>
            </a:r>
            <a:endParaRPr lang="en-GB"/>
          </a:p>
        </p:txBody>
      </p:sp>
      <p:sp>
        <p:nvSpPr>
          <p:cNvPr id="66562" name="Content Placeholder 2"/>
          <p:cNvSpPr>
            <a:spLocks noGrp="1"/>
          </p:cNvSpPr>
          <p:nvPr>
            <p:ph idx="1"/>
          </p:nvPr>
        </p:nvSpPr>
        <p:spPr/>
        <p:txBody>
          <a:bodyPr/>
          <a:lstStyle/>
          <a:p>
            <a:r>
              <a:rPr lang="en-GB" dirty="0" smtClean="0"/>
              <a:t>Customers do not like sensitive systems – they appear to be unpredictable</a:t>
            </a:r>
          </a:p>
          <a:p>
            <a:r>
              <a:rPr lang="en-GB" dirty="0" smtClean="0"/>
              <a:t>Parameter design provides an approach for finding the robust optimum without resorting to tightening of design tolerances</a:t>
            </a:r>
          </a:p>
          <a:p>
            <a:r>
              <a:rPr lang="en-GB" dirty="0" smtClean="0"/>
              <a:t>It does require us however to find an efficient way of searching the design space</a:t>
            </a:r>
          </a:p>
          <a:p>
            <a:r>
              <a:rPr lang="en-GB" dirty="0" smtClean="0"/>
              <a:t>At Waters the intention is to have a 5-day Robust Design training programme starting 2017 </a:t>
            </a:r>
          </a:p>
          <a:p>
            <a:endParaRPr lang="en-GB" dirty="0" smtClean="0"/>
          </a:p>
          <a:p>
            <a:endParaRPr lang="en-GB" dirty="0"/>
          </a:p>
        </p:txBody>
      </p:sp>
    </p:spTree>
    <p:extLst>
      <p:ext uri="{BB962C8B-B14F-4D97-AF65-F5344CB8AC3E}">
        <p14:creationId xmlns:p14="http://schemas.microsoft.com/office/powerpoint/2010/main" val="18163558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36</TotalTime>
  <Words>2491</Words>
  <Application>Microsoft Macintosh PowerPoint</Application>
  <PresentationFormat>On-screen Show (4:3)</PresentationFormat>
  <Paragraphs>518</Paragraphs>
  <Slides>29</Slides>
  <Notes>8</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29</vt:i4>
      </vt:variant>
    </vt:vector>
  </HeadingPairs>
  <TitlesOfParts>
    <vt:vector size="44" baseType="lpstr">
      <vt:lpstr>Calibri</vt:lpstr>
      <vt:lpstr>Comic Sans MS</vt:lpstr>
      <vt:lpstr>Courier New</vt:lpstr>
      <vt:lpstr>GE Inspira Pitch Regular</vt:lpstr>
      <vt:lpstr>MS PGothic</vt:lpstr>
      <vt:lpstr>ＭＳ Ｐゴシック</vt:lpstr>
      <vt:lpstr>ＭＳ ゴシック</vt:lpstr>
      <vt:lpstr>Symbol</vt:lpstr>
      <vt:lpstr>Times New Roman</vt:lpstr>
      <vt:lpstr>Verdana</vt:lpstr>
      <vt:lpstr>Wingdings</vt:lpstr>
      <vt:lpstr>Wingdings 2</vt:lpstr>
      <vt:lpstr>Arial</vt:lpstr>
      <vt:lpstr>2016 Waters Template_white</vt:lpstr>
      <vt:lpstr>Custom Design</vt:lpstr>
      <vt:lpstr>Design System A Systems Approach to Robust Design </vt:lpstr>
      <vt:lpstr>Where are we: Optimise Solution Concept</vt:lpstr>
      <vt:lpstr>System Design Optimization</vt:lpstr>
      <vt:lpstr>Where is the best place to be?</vt:lpstr>
      <vt:lpstr>The Best Place – the Global Optimum?</vt:lpstr>
      <vt:lpstr>All Systems are Subject to Noise</vt:lpstr>
      <vt:lpstr>Many Sources of Noise Variation</vt:lpstr>
      <vt:lpstr>The Classic Strategy: Tighten Tolerances</vt:lpstr>
      <vt:lpstr>Achieving Design Robustness</vt:lpstr>
      <vt:lpstr>Robust System Optimisation</vt:lpstr>
      <vt:lpstr>Key Tasks and Systems Tools</vt:lpstr>
      <vt:lpstr>Create System Design Concept &amp; Design System </vt:lpstr>
      <vt:lpstr>We are Talking about Variation and  Loss Functions</vt:lpstr>
      <vt:lpstr>Achieving Design Robustness is Therefore</vt:lpstr>
      <vt:lpstr>Iterate Design: A Systems Approach</vt:lpstr>
      <vt:lpstr>Conventional Design</vt:lpstr>
      <vt:lpstr>Traditional Solution</vt:lpstr>
      <vt:lpstr>Taguchi’s Parameter Design</vt:lpstr>
      <vt:lpstr>Example:  The Intelligent Washing Machine</vt:lpstr>
      <vt:lpstr>Need to Interpret Customer Requirements Technically</vt:lpstr>
      <vt:lpstr>System Design &amp; Requirements Flow Down</vt:lpstr>
      <vt:lpstr>Determining Design Parameter Requirements</vt:lpstr>
      <vt:lpstr>Target (Nominal) Design</vt:lpstr>
      <vt:lpstr>Assess Sensitivity of Nominal Design due to Manufacturing Variation</vt:lpstr>
      <vt:lpstr>Traditional Strategy: Tighten Tolerances</vt:lpstr>
      <vt:lpstr>Robust Design Strategy: Parameter Design</vt:lpstr>
      <vt:lpstr>Searching the  “Design Space” for the Robust Optimum</vt:lpstr>
      <vt:lpstr>Exploring the Design Space</vt:lpstr>
      <vt:lpstr>Summary</vt:lpstr>
    </vt:vector>
  </TitlesOfParts>
  <Manager/>
  <Company>Burge Hughes Walsh</Company>
  <LinksUpToDate>false</LinksUpToDate>
  <SharedDoc>false</SharedDoc>
  <HyperlinkBase/>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Robust Design</dc:title>
  <dc:subject>Systems Engineering</dc:subject>
  <dc:creator>Stuart Burge</dc:creator>
  <cp:keywords/>
  <dc:description/>
  <cp:lastModifiedBy>Stuart Burge</cp:lastModifiedBy>
  <cp:revision>8</cp:revision>
  <dcterms:created xsi:type="dcterms:W3CDTF">2015-11-25T16:01:18Z</dcterms:created>
  <dcterms:modified xsi:type="dcterms:W3CDTF">2016-10-25T08:29:42Z</dcterms:modified>
  <cp:category/>
</cp:coreProperties>
</file>