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24"/>
  </p:notesMasterIdLst>
  <p:handoutMasterIdLst>
    <p:handoutMasterId r:id="rId25"/>
  </p:handoutMasterIdLst>
  <p:sldIdLst>
    <p:sldId id="256" r:id="rId3"/>
    <p:sldId id="258" r:id="rId4"/>
    <p:sldId id="260" r:id="rId5"/>
    <p:sldId id="269" r:id="rId6"/>
    <p:sldId id="275" r:id="rId7"/>
    <p:sldId id="274" r:id="rId8"/>
    <p:sldId id="270" r:id="rId9"/>
    <p:sldId id="271" r:id="rId10"/>
    <p:sldId id="276" r:id="rId11"/>
    <p:sldId id="261" r:id="rId12"/>
    <p:sldId id="264" r:id="rId13"/>
    <p:sldId id="259" r:id="rId14"/>
    <p:sldId id="272" r:id="rId15"/>
    <p:sldId id="277" r:id="rId16"/>
    <p:sldId id="273" r:id="rId17"/>
    <p:sldId id="278" r:id="rId18"/>
    <p:sldId id="279" r:id="rId19"/>
    <p:sldId id="280" r:id="rId20"/>
    <p:sldId id="268" r:id="rId21"/>
    <p:sldId id="281" r:id="rId22"/>
    <p:sldId id="266" r:id="rId23"/>
  </p:sldIdLst>
  <p:sldSz cx="9144000" cy="5143500" type="screen16x9"/>
  <p:notesSz cx="6896100" cy="9236075"/>
  <p:custDataLst>
    <p:tags r:id="rId26"/>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7B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p:cViewPr varScale="1">
        <p:scale>
          <a:sx n="148" d="100"/>
          <a:sy n="148" d="100"/>
        </p:scale>
        <p:origin x="-480" y="-10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10/10/2017</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xmlns=""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10/10/2017</a:t>
            </a:fld>
            <a:endParaRPr lang="en-US"/>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xmlns=""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09FB4F-0D18-1F40-90BC-8C89C4BDA87B}" type="slidenum">
              <a:rPr lang="en-GB" sz="1200"/>
              <a:pPr eaLnBrk="1" hangingPunct="1"/>
              <a:t>20</a:t>
            </a:fld>
            <a:endParaRPr lang="en-GB" sz="1200"/>
          </a:p>
        </p:txBody>
      </p:sp>
      <p:sp>
        <p:nvSpPr>
          <p:cNvPr id="296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99E931C-E8F9-204F-8663-6A859EF43B50}" type="slidenum">
              <a:rPr lang="en-GB" sz="1200"/>
              <a:pPr algn="r" eaLnBrk="1" hangingPunct="1"/>
              <a:t>20</a:t>
            </a:fld>
            <a:endParaRPr lang="en-GB" sz="1200"/>
          </a:p>
        </p:txBody>
      </p:sp>
      <p:sp>
        <p:nvSpPr>
          <p:cNvPr id="29699" name="Rectangle 2"/>
          <p:cNvSpPr>
            <a:spLocks noGrp="1" noRot="1" noChangeAspect="1" noChangeArrowheads="1" noTextEdit="1"/>
          </p:cNvSpPr>
          <p:nvPr>
            <p:ph type="sldImg"/>
          </p:nvPr>
        </p:nvSpPr>
        <p:spPr>
          <a:xfrm>
            <a:off x="-44450" y="422275"/>
            <a:ext cx="7000875" cy="3938588"/>
          </a:xfrm>
          <a:ln/>
        </p:spPr>
      </p:sp>
      <p:sp>
        <p:nvSpPr>
          <p:cNvPr id="29700" name="Rectangle 3"/>
          <p:cNvSpPr>
            <a:spLocks noGrp="1" noChangeArrowheads="1"/>
          </p:cNvSpPr>
          <p:nvPr>
            <p:ph type="body" idx="1"/>
          </p:nvPr>
        </p:nvSpPr>
        <p:spPr>
          <a:xfrm>
            <a:off x="469900" y="4502150"/>
            <a:ext cx="6040438" cy="397192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sz="1100">
                <a:latin typeface="Arial" charset="0"/>
              </a:rPr>
              <a:t>These are the standard five ways that it can be shown that requirements have been satisfied.</a:t>
            </a:r>
          </a:p>
          <a:p>
            <a:endParaRPr lang="en-GB" sz="1100">
              <a:latin typeface="Arial" charset="0"/>
            </a:endParaRPr>
          </a:p>
          <a:p>
            <a:r>
              <a:rPr lang="en-GB" sz="1100">
                <a:latin typeface="Arial" charset="0"/>
              </a:rPr>
              <a:t>Each requirement must have at least one defined criterion.</a:t>
            </a:r>
          </a:p>
          <a:p>
            <a:endParaRPr lang="en-GB" sz="1100">
              <a:latin typeface="Arial" charset="0"/>
            </a:endParaRPr>
          </a:p>
          <a:p>
            <a:r>
              <a:rPr lang="en-GB" sz="1100">
                <a:latin typeface="Arial" charset="0"/>
              </a:rPr>
              <a:t>The defined criterion may involve one or more of the five different ways.</a:t>
            </a:r>
          </a:p>
          <a:p>
            <a:endParaRPr lang="en-GB" sz="1100">
              <a:latin typeface="Arial" charset="0"/>
            </a:endParaRPr>
          </a:p>
          <a:p>
            <a:r>
              <a:rPr lang="en-GB" sz="1100">
                <a:latin typeface="Arial" charset="0"/>
              </a:rPr>
              <a:t>There may be a choice of ways.</a:t>
            </a:r>
          </a:p>
          <a:p>
            <a:endParaRPr lang="en-GB" sz="1100">
              <a:latin typeface="Arial" charset="0"/>
            </a:endParaRPr>
          </a:p>
          <a:p>
            <a:r>
              <a:rPr lang="en-GB" sz="1100">
                <a:latin typeface="Arial" charset="0"/>
              </a:rPr>
              <a:t>It should be noted that the analysis technique will generally involve one or more of the other techniques (usually test), but then require some analysis to ascertain a pass or fail.  In contrast, each test performed will probably have a test/pass criterion that will be immediately obvious.</a:t>
            </a:r>
          </a:p>
          <a:p>
            <a:endParaRPr lang="en-GB" sz="1100">
              <a:latin typeface="Arial" charset="0"/>
            </a:endParaRPr>
          </a:p>
          <a:p>
            <a:r>
              <a:rPr lang="en-GB" sz="1100">
                <a:latin typeface="Arial" charset="0"/>
              </a:rPr>
              <a:t>Sometimes operational requirements cannot be tested, e.g. it might require a war to test fully some or all of the operational requirements.  In these cases it is appropriate to use one of the other techniques.  Note that some people might think that because these requirements cannot be tested they should not be included in the requirements set!  They should be included.</a:t>
            </a:r>
          </a:p>
          <a:p>
            <a:endParaRPr lang="en-GB" sz="1100">
              <a:latin typeface="Arial" charset="0"/>
            </a:endParaRPr>
          </a:p>
          <a:p>
            <a:r>
              <a:rPr lang="en-GB" sz="1100">
                <a:latin typeface="Arial" charset="0"/>
              </a:rPr>
              <a:t>It should be noted that the word </a:t>
            </a:r>
            <a:r>
              <a:rPr lang="ja-JP" altLang="en-GB" sz="1100">
                <a:latin typeface="Arial" charset="0"/>
              </a:rPr>
              <a:t>“</a:t>
            </a:r>
            <a:r>
              <a:rPr lang="en-GB" altLang="ja-JP" sz="1100">
                <a:latin typeface="Arial" charset="0"/>
              </a:rPr>
              <a:t>test</a:t>
            </a:r>
            <a:r>
              <a:rPr lang="ja-JP" altLang="en-GB" sz="1100">
                <a:latin typeface="Arial" charset="0"/>
              </a:rPr>
              <a:t>”</a:t>
            </a:r>
            <a:r>
              <a:rPr lang="en-GB" altLang="ja-JP" sz="1100">
                <a:latin typeface="Arial" charset="0"/>
              </a:rPr>
              <a:t> and its derivatives (in particular </a:t>
            </a:r>
            <a:r>
              <a:rPr lang="ja-JP" altLang="en-GB" sz="1100">
                <a:latin typeface="Arial" charset="0"/>
              </a:rPr>
              <a:t>“</a:t>
            </a:r>
            <a:r>
              <a:rPr lang="en-GB" altLang="ja-JP" sz="1100">
                <a:latin typeface="Arial" charset="0"/>
              </a:rPr>
              <a:t>testable</a:t>
            </a:r>
            <a:r>
              <a:rPr lang="ja-JP" altLang="en-GB" sz="1100">
                <a:latin typeface="Arial" charset="0"/>
              </a:rPr>
              <a:t>”</a:t>
            </a:r>
            <a:r>
              <a:rPr lang="en-GB" altLang="ja-JP" sz="1100">
                <a:latin typeface="Arial" charset="0"/>
              </a:rPr>
              <a:t>) have been used throughout this course as generic words to cover all five of these approaches.  For example </a:t>
            </a:r>
            <a:r>
              <a:rPr lang="ja-JP" altLang="en-GB" sz="1100">
                <a:latin typeface="Arial" charset="0"/>
              </a:rPr>
              <a:t>“</a:t>
            </a:r>
            <a:r>
              <a:rPr lang="en-GB" altLang="ja-JP" sz="1100">
                <a:latin typeface="Arial" charset="0"/>
              </a:rPr>
              <a:t>requirements must be testable</a:t>
            </a:r>
            <a:r>
              <a:rPr lang="ja-JP" altLang="en-GB" sz="1100">
                <a:latin typeface="Arial" charset="0"/>
              </a:rPr>
              <a:t>”</a:t>
            </a:r>
            <a:r>
              <a:rPr lang="en-GB" altLang="ja-JP" sz="1100">
                <a:latin typeface="Arial" charset="0"/>
              </a:rPr>
              <a:t> means requirements must be such that it is possible to show that they have been met in the system, by testing and/or by demonstration and/or by inspection/review and/or by analysis and/or by similarity.</a:t>
            </a:r>
            <a:endParaRPr lang="en-GB" sz="1100">
              <a:latin typeface="Arial" charset="0"/>
            </a:endParaRPr>
          </a:p>
        </p:txBody>
      </p:sp>
    </p:spTree>
    <p:extLst>
      <p:ext uri="{BB962C8B-B14F-4D97-AF65-F5344CB8AC3E}">
        <p14:creationId xmlns="" xmlns:p14="http://schemas.microsoft.com/office/powerpoint/2010/main" val="38707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smtClean="0"/>
              <a:t>Click to edit Master title style</a:t>
            </a:r>
            <a:endParaRPr lang="en-US" dirty="0"/>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smtClean="0"/>
              <a:t>Click to edit Master subtitle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Content Placeholder 3"/>
          <p:cNvSpPr>
            <a:spLocks noGrp="1"/>
          </p:cNvSpPr>
          <p:nvPr>
            <p:ph sz="half" idx="2"/>
          </p:nvPr>
        </p:nvSpPr>
        <p:spPr>
          <a:xfrm>
            <a:off x="4648200"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defRPr>
            </a:lvl1pPr>
          </a:lstStyle>
          <a:p>
            <a:pPr lvl="0"/>
            <a:r>
              <a:rPr lang="en-US"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smtClean="0"/>
              <a:t>Click to edit Master title style</a:t>
            </a:r>
            <a:endParaRPr lang="en-US" dirty="0"/>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228600" y="1715666"/>
            <a:ext cx="4267200" cy="3142084"/>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2000" b="0" dirty="0" smtClean="0">
                <a:solidFill>
                  <a:srgbClr val="0077BB"/>
                </a:solidFill>
                <a:effectLst/>
                <a:latin typeface="Arial"/>
                <a:ea typeface="MS PGothic" pitchFamily="34" charset="-128"/>
                <a:cs typeface="Arial"/>
              </a:defRPr>
            </a:lvl1pPr>
          </a:lstStyle>
          <a:p>
            <a:pPr lvl="0"/>
            <a:r>
              <a:rPr lang="en-US" smtClean="0"/>
              <a:t>Click to edit Master title style</a:t>
            </a:r>
            <a:endParaRPr lang="en-US" dirty="0"/>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223838" y="100405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half" idx="10"/>
          </p:nvPr>
        </p:nvSpPr>
        <p:spPr>
          <a:xfrm>
            <a:off x="4703134" y="1004058"/>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1"/>
          </p:nvPr>
        </p:nvSpPr>
        <p:spPr>
          <a:xfrm>
            <a:off x="228600"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2"/>
          </p:nvPr>
        </p:nvSpPr>
        <p:spPr>
          <a:xfrm>
            <a:off x="4707896"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defRPr>
            </a:lvl1pPr>
          </a:lstStyle>
          <a:p>
            <a:pPr lvl="0"/>
            <a:r>
              <a:rPr lang="en-US" smtClean="0"/>
              <a:t>Click to edit Master title style</a:t>
            </a:r>
            <a:endParaRPr lang="en-US" dirty="0"/>
          </a:p>
        </p:txBody>
      </p:sp>
      <p:sp>
        <p:nvSpPr>
          <p:cNvPr id="10" name="Content Placeholder 2"/>
          <p:cNvSpPr>
            <a:spLocks noGrp="1"/>
          </p:cNvSpPr>
          <p:nvPr>
            <p:ph sz="half" idx="1"/>
          </p:nvPr>
        </p:nvSpPr>
        <p:spPr>
          <a:xfrm>
            <a:off x="223838" y="100420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sz="half" idx="12"/>
          </p:nvPr>
        </p:nvSpPr>
        <p:spPr>
          <a:xfrm>
            <a:off x="4701365" y="1004208"/>
            <a:ext cx="4256315" cy="188595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996042"/>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996042"/>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4157"/>
            <a:ext cx="6489700" cy="78105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xfrm>
            <a:off x="7010400" y="4910137"/>
            <a:ext cx="2133600" cy="233363"/>
          </a:xfrm>
          <a:prstGeom prst="rect">
            <a:avLst/>
          </a:prstGeom>
          <a:ln/>
        </p:spPr>
        <p:txBody>
          <a:bodyPr/>
          <a:lstStyle>
            <a:lvl1pPr>
              <a:defRPr/>
            </a:lvl1pPr>
          </a:lstStyle>
          <a:p>
            <a:pPr>
              <a:defRPr/>
            </a:pPr>
            <a:fld id="{31D6F308-9F15-DF48-9E14-2788C51AC876}" type="slidenum">
              <a:rPr lang="en-GB"/>
              <a:pPr>
                <a:defRPr/>
              </a:pPr>
              <a:t>‹#›</a:t>
            </a:fld>
            <a:endParaRPr lang="en-GB"/>
          </a:p>
        </p:txBody>
      </p:sp>
    </p:spTree>
    <p:extLst>
      <p:ext uri="{BB962C8B-B14F-4D97-AF65-F5344CB8AC3E}">
        <p14:creationId xmlns="" xmlns:p14="http://schemas.microsoft.com/office/powerpoint/2010/main" val="311141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3"/>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Text Box 4"/>
          <p:cNvSpPr txBox="1">
            <a:spLocks noChangeArrowheads="1"/>
          </p:cNvSpPr>
          <p:nvPr/>
        </p:nvSpPr>
        <p:spPr bwMode="auto">
          <a:xfrm>
            <a:off x="8592" y="4960095"/>
            <a:ext cx="1405872"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©2017 Waters Corporation</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7" name="Text Box 4"/>
          <p:cNvSpPr txBox="1">
            <a:spLocks noChangeArrowheads="1"/>
          </p:cNvSpPr>
          <p:nvPr/>
        </p:nvSpPr>
        <p:spPr bwMode="auto">
          <a:xfrm>
            <a:off x="8772786" y="4941045"/>
            <a:ext cx="371215" cy="20005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sp>
        <p:nvSpPr>
          <p:cNvPr id="9" name="TextBox 8"/>
          <p:cNvSpPr txBox="1"/>
          <p:nvPr/>
        </p:nvSpPr>
        <p:spPr>
          <a:xfrm>
            <a:off x="1400255" y="4933950"/>
            <a:ext cx="1633781" cy="230832"/>
          </a:xfrm>
          <a:prstGeom prst="rect">
            <a:avLst/>
          </a:prstGeom>
          <a:noFill/>
        </p:spPr>
        <p:txBody>
          <a:bodyPr wrap="none" rtlCol="0">
            <a:spAutoFit/>
          </a:bodyPr>
          <a:lstStyle/>
          <a:p>
            <a:r>
              <a:rPr lang="en-US" sz="900" dirty="0" smtClean="0">
                <a:latin typeface="Arial"/>
                <a:cs typeface="Arial"/>
              </a:rPr>
              <a:t>COMPANY CONFIDENTIAL</a:t>
            </a:r>
            <a:endParaRPr lang="en-US" sz="900" dirty="0">
              <a:latin typeface="Arial"/>
              <a:cs typeface="Arial"/>
            </a:endParaRPr>
          </a:p>
        </p:txBody>
      </p:sp>
      <p:pic>
        <p:nvPicPr>
          <p:cNvPr id="12" name="Picture 11" descr="Waters_logo_black.png"/>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7195054" y="419793"/>
            <a:ext cx="1803126" cy="416332"/>
          </a:xfrm>
          <a:prstGeom prst="rect">
            <a:avLst/>
          </a:prstGeom>
        </p:spPr>
      </p:pic>
      <p:pic>
        <p:nvPicPr>
          <p:cNvPr id="13" name="Picture 12" descr="WATERS_PPT_ARTBAR_10x.5.png"/>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999481" y="0"/>
            <a:ext cx="8153400" cy="407670"/>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Waters_logo_black.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65043" y="2132314"/>
            <a:ext cx="4144964" cy="957049"/>
          </a:xfrm>
          <a:prstGeom prst="rect">
            <a:avLst/>
          </a:prstGeom>
        </p:spPr>
      </p:pic>
      <p:pic>
        <p:nvPicPr>
          <p:cNvPr id="6" name="Picture 5" descr="WATERS_PPT_ARTBAR_10x.5.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762" y="0"/>
            <a:ext cx="9144000" cy="457200"/>
          </a:xfrm>
          <a:prstGeom prst="rect">
            <a:avLst/>
          </a:prstGeom>
        </p:spPr>
      </p:pic>
    </p:spTree>
    <p:extLst>
      <p:ext uri="{BB962C8B-B14F-4D97-AF65-F5344CB8AC3E}">
        <p14:creationId xmlns:p14="http://schemas.microsoft.com/office/powerpoint/2010/main" xmlns=""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2.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Hi-lights from </a:t>
            </a:r>
            <a:br>
              <a:rPr lang="en-US" dirty="0" smtClean="0"/>
            </a:br>
            <a:r>
              <a:rPr lang="en-US" dirty="0" smtClean="0"/>
              <a:t>The Fundamentals of Systems Engineering</a:t>
            </a:r>
            <a:br>
              <a:rPr lang="en-US" dirty="0" smtClean="0"/>
            </a:br>
            <a:r>
              <a:rPr lang="en-US" dirty="0" smtClean="0"/>
              <a:t>(Training Conducted by Burge Hughes Walsh)</a:t>
            </a:r>
            <a:endParaRPr lang="en-US" dirty="0"/>
          </a:p>
        </p:txBody>
      </p:sp>
      <p:sp>
        <p:nvSpPr>
          <p:cNvPr id="3" name="Subtitle 2"/>
          <p:cNvSpPr>
            <a:spLocks noGrp="1"/>
          </p:cNvSpPr>
          <p:nvPr>
            <p:ph type="subTitle" idx="1"/>
          </p:nvPr>
        </p:nvSpPr>
        <p:spPr/>
        <p:txBody>
          <a:bodyPr/>
          <a:lstStyle/>
          <a:p>
            <a:r>
              <a:rPr lang="en-US" dirty="0" smtClean="0"/>
              <a:t>Jaaffar Ismail</a:t>
            </a:r>
          </a:p>
          <a:p>
            <a:r>
              <a:rPr lang="en-US" dirty="0" smtClean="0"/>
              <a:t>October 2017</a:t>
            </a:r>
            <a:endParaRPr lang="en-US" dirty="0"/>
          </a:p>
        </p:txBody>
      </p:sp>
    </p:spTree>
    <p:extLst>
      <p:ext uri="{BB962C8B-B14F-4D97-AF65-F5344CB8AC3E}">
        <p14:creationId xmlns:p14="http://schemas.microsoft.com/office/powerpoint/2010/main" xmlns="" val="628914182"/>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934200" y="2305050"/>
            <a:ext cx="2057400" cy="1714500"/>
          </a:xfrm>
          <a:prstGeom prst="rect">
            <a:avLst/>
          </a:prstGeom>
          <a:noFill/>
          <a:ln w="9525">
            <a:noFill/>
            <a:miter lim="800000"/>
            <a:headEnd/>
            <a:tailEnd/>
          </a:ln>
        </p:spPr>
      </p:pic>
      <p:sp>
        <p:nvSpPr>
          <p:cNvPr id="2" name="Content Placeholder 1"/>
          <p:cNvSpPr>
            <a:spLocks noGrp="1"/>
          </p:cNvSpPr>
          <p:nvPr>
            <p:ph idx="1"/>
          </p:nvPr>
        </p:nvSpPr>
        <p:spPr>
          <a:xfrm>
            <a:off x="130628" y="1099466"/>
            <a:ext cx="8251372" cy="3771900"/>
          </a:xfrm>
        </p:spPr>
        <p:txBody>
          <a:bodyPr>
            <a:normAutofit fontScale="92500"/>
          </a:bodyPr>
          <a:lstStyle/>
          <a:p>
            <a:r>
              <a:rPr lang="en-US" sz="1500" dirty="0" smtClean="0"/>
              <a:t>Systems Engineering is about applying a Systems Approach to the realization of a new system or the modification of an existing one. Ultimately, the purpose of Systems Engineering is to provide the best solution to a customer's problem, although from an internal viewpoint it is about managing risk.</a:t>
            </a:r>
            <a:r>
              <a:rPr lang="en-US" dirty="0" smtClean="0"/>
              <a:t/>
            </a:r>
            <a:br>
              <a:rPr lang="en-US" dirty="0" smtClean="0"/>
            </a:br>
            <a:r>
              <a:rPr lang="en-US" dirty="0" smtClean="0"/>
              <a:t/>
            </a:r>
            <a:br>
              <a:rPr lang="en-US" dirty="0" smtClean="0"/>
            </a:br>
            <a:r>
              <a:rPr lang="en-US" sz="1400" dirty="0" smtClean="0"/>
              <a:t>Systems Engineering can itself be viewed as a system for creating systems and as such comprises four main sub-systems:</a:t>
            </a:r>
            <a:br>
              <a:rPr lang="en-US" sz="1400" dirty="0" smtClean="0"/>
            </a:br>
            <a:r>
              <a:rPr lang="en-US" sz="1400" dirty="0" smtClean="0"/>
              <a:t/>
            </a:r>
            <a:br>
              <a:rPr lang="en-US" sz="1400" dirty="0" smtClean="0"/>
            </a:br>
            <a:r>
              <a:rPr lang="en-US" sz="1400" b="1" dirty="0" smtClean="0"/>
              <a:t>People: </a:t>
            </a:r>
            <a:r>
              <a:rPr lang="en-US" sz="1400" dirty="0" smtClean="0"/>
              <a:t> Systems Engineering demands teamwork and cooperative working</a:t>
            </a:r>
            <a:br>
              <a:rPr lang="en-US" sz="1400" dirty="0" smtClean="0"/>
            </a:br>
            <a:r>
              <a:rPr lang="en-US" sz="1400" b="1" dirty="0" smtClean="0"/>
              <a:t>Process:</a:t>
            </a:r>
            <a:r>
              <a:rPr lang="en-US" sz="1400" dirty="0" smtClean="0"/>
              <a:t> Clearly defined, systematic but pragmatic ways of working</a:t>
            </a:r>
            <a:br>
              <a:rPr lang="en-US" sz="1400" dirty="0" smtClean="0"/>
            </a:br>
            <a:r>
              <a:rPr lang="en-US" sz="1400" b="1" dirty="0" smtClean="0"/>
              <a:t>Tools:</a:t>
            </a:r>
            <a:r>
              <a:rPr lang="en-US" sz="1400" dirty="0" smtClean="0"/>
              <a:t> Powerful but simple tools that aid communication and systems thinking</a:t>
            </a:r>
            <a:br>
              <a:rPr lang="en-US" sz="1400" dirty="0" smtClean="0"/>
            </a:br>
            <a:r>
              <a:rPr lang="en-US" sz="1400" b="1" dirty="0" smtClean="0"/>
              <a:t>Infrastructure:</a:t>
            </a:r>
            <a:r>
              <a:rPr lang="en-US" sz="1400" dirty="0" smtClean="0"/>
              <a:t> Facilities and environments that support and reinforce systems thinking</a:t>
            </a:r>
            <a:br>
              <a:rPr lang="en-US" sz="1400" dirty="0" smtClean="0"/>
            </a:br>
            <a:r>
              <a:rPr lang="en-US" sz="1400" dirty="0" smtClean="0"/>
              <a:t/>
            </a:r>
            <a:br>
              <a:rPr lang="en-US" sz="1400" dirty="0" smtClean="0"/>
            </a:br>
            <a:r>
              <a:rPr lang="en-US" sz="1400" dirty="0" smtClean="0"/>
              <a:t>Getting the right blend of People, Process, Tools and Infrastructure is the key to good Systems Engineering and where Burge Hughes Walsh can help. We have over 50 years of in-house practical Systems Engineering experience to draw up on as well as probably the best associate list of any systems company worldwide.</a:t>
            </a:r>
          </a:p>
          <a:p>
            <a:endParaRPr lang="en-US" dirty="0"/>
          </a:p>
        </p:txBody>
      </p:sp>
      <p:sp>
        <p:nvSpPr>
          <p:cNvPr id="3" name="Title 2"/>
          <p:cNvSpPr>
            <a:spLocks noGrp="1"/>
          </p:cNvSpPr>
          <p:nvPr>
            <p:ph type="title"/>
          </p:nvPr>
        </p:nvSpPr>
        <p:spPr/>
        <p:txBody>
          <a:bodyPr/>
          <a:lstStyle/>
          <a:p>
            <a:r>
              <a:rPr lang="en-US" dirty="0" smtClean="0"/>
              <a:t>Systems Engineering</a:t>
            </a:r>
            <a:endParaRPr lang="en-US" dirty="0"/>
          </a:p>
        </p:txBody>
      </p:sp>
    </p:spTree>
    <p:extLst>
      <p:ext uri="{BB962C8B-B14F-4D97-AF65-F5344CB8AC3E}">
        <p14:creationId xmlns:p14="http://schemas.microsoft.com/office/powerpoint/2010/main" xmlns="" val="212625228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1428750"/>
            <a:ext cx="9143999" cy="2462211"/>
          </a:xfrm>
          <a:prstGeom prst="rect">
            <a:avLst/>
          </a:prstGeom>
          <a:noFill/>
          <a:ln w="9525">
            <a:noFill/>
            <a:miter lim="800000"/>
            <a:headEnd/>
            <a:tailEnd/>
          </a:ln>
        </p:spPr>
      </p:pic>
    </p:spTree>
    <p:extLst>
      <p:ext uri="{BB962C8B-B14F-4D97-AF65-F5344CB8AC3E}">
        <p14:creationId xmlns:p14="http://schemas.microsoft.com/office/powerpoint/2010/main" xmlns="" val="379575597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 </a:t>
            </a:r>
            <a:br>
              <a:rPr lang="en-US" dirty="0" smtClean="0"/>
            </a:br>
            <a:endParaRPr lang="en-US" dirty="0"/>
          </a:p>
        </p:txBody>
      </p:sp>
      <p:pic>
        <p:nvPicPr>
          <p:cNvPr id="11" name="Picture 2" descr="C:\Users\brh62902\Pictures\whatcustomerwants1_Clear.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19200" y="805808"/>
            <a:ext cx="6019800" cy="433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a:t>
            </a:r>
            <a:br>
              <a:rPr lang="en-US" dirty="0" smtClean="0"/>
            </a:br>
            <a:r>
              <a:rPr lang="en-US" dirty="0" smtClean="0"/>
              <a:t>Kano Model </a:t>
            </a:r>
            <a:endParaRPr lang="en-US" dirty="0"/>
          </a:p>
        </p:txBody>
      </p:sp>
      <p:sp>
        <p:nvSpPr>
          <p:cNvPr id="7" name="Rectangle 6"/>
          <p:cNvSpPr/>
          <p:nvPr/>
        </p:nvSpPr>
        <p:spPr bwMode="auto">
          <a:xfrm>
            <a:off x="533400" y="4324350"/>
            <a:ext cx="3886200" cy="381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pic>
        <p:nvPicPr>
          <p:cNvPr id="6" name="Picture 5"/>
          <p:cNvPicPr>
            <a:picLocks noChangeAspect="1"/>
          </p:cNvPicPr>
          <p:nvPr/>
        </p:nvPicPr>
        <p:blipFill>
          <a:blip r:embed="rId2" cstate="print"/>
          <a:stretch>
            <a:fillRect/>
          </a:stretch>
        </p:blipFill>
        <p:spPr>
          <a:xfrm>
            <a:off x="838200" y="1123950"/>
            <a:ext cx="6808917" cy="4019550"/>
          </a:xfrm>
          <a:prstGeom prst="rect">
            <a:avLst/>
          </a:prstGeom>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 </a:t>
            </a:r>
            <a:br>
              <a:rPr lang="en-US" dirty="0" smtClean="0"/>
            </a:br>
            <a:r>
              <a:rPr lang="en-US" dirty="0" smtClean="0"/>
              <a:t>Need Means Analysis </a:t>
            </a:r>
            <a:endParaRPr lang="en-US" dirty="0"/>
          </a:p>
        </p:txBody>
      </p:sp>
      <p:pic>
        <p:nvPicPr>
          <p:cNvPr id="5122" name="Picture 2"/>
          <p:cNvPicPr>
            <a:picLocks noGrp="1" noChangeAspect="1" noChangeArrowheads="1"/>
          </p:cNvPicPr>
          <p:nvPr>
            <p:ph sz="half" idx="1"/>
          </p:nvPr>
        </p:nvPicPr>
        <p:blipFill>
          <a:blip r:embed="rId2" cstate="print"/>
          <a:srcRect/>
          <a:stretch>
            <a:fillRect/>
          </a:stretch>
        </p:blipFill>
        <p:spPr bwMode="auto">
          <a:xfrm>
            <a:off x="457200" y="1428750"/>
            <a:ext cx="4588933" cy="3276600"/>
          </a:xfrm>
          <a:prstGeom prst="rect">
            <a:avLst/>
          </a:prstGeom>
          <a:noFill/>
          <a:ln w="9525">
            <a:noFill/>
            <a:miter lim="800000"/>
            <a:headEnd/>
            <a:tailEnd/>
          </a:ln>
        </p:spPr>
      </p:pic>
      <p:pic>
        <p:nvPicPr>
          <p:cNvPr id="5123" name="Picture 3"/>
          <p:cNvPicPr>
            <a:picLocks noGrp="1" noChangeAspect="1" noChangeArrowheads="1"/>
          </p:cNvPicPr>
          <p:nvPr>
            <p:ph sz="half" idx="2"/>
          </p:nvPr>
        </p:nvPicPr>
        <p:blipFill>
          <a:blip r:embed="rId3" cstate="print"/>
          <a:srcRect/>
          <a:stretch>
            <a:fillRect/>
          </a:stretch>
        </p:blipFill>
        <p:spPr bwMode="auto">
          <a:xfrm>
            <a:off x="4800600" y="1421162"/>
            <a:ext cx="4343400" cy="3207988"/>
          </a:xfrm>
          <a:prstGeom prst="rect">
            <a:avLst/>
          </a:prstGeom>
          <a:noFill/>
          <a:ln w="9525">
            <a:noFill/>
            <a:miter lim="800000"/>
            <a:headEnd/>
            <a:tailEnd/>
          </a:ln>
        </p:spPr>
      </p:pic>
      <p:sp>
        <p:nvSpPr>
          <p:cNvPr id="7" name="Rectangle 6"/>
          <p:cNvSpPr/>
          <p:nvPr/>
        </p:nvSpPr>
        <p:spPr bwMode="auto">
          <a:xfrm>
            <a:off x="533400" y="4324350"/>
            <a:ext cx="3886200" cy="381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pic>
        <p:nvPicPr>
          <p:cNvPr id="8" name="Picture 2"/>
          <p:cNvPicPr>
            <a:picLocks noChangeAspect="1" noChangeArrowheads="1"/>
          </p:cNvPicPr>
          <p:nvPr/>
        </p:nvPicPr>
        <p:blipFill>
          <a:blip r:embed="rId2" cstate="print"/>
          <a:srcRect l="31550" t="90698"/>
          <a:stretch>
            <a:fillRect/>
          </a:stretch>
        </p:blipFill>
        <p:spPr bwMode="auto">
          <a:xfrm>
            <a:off x="1447800" y="4476750"/>
            <a:ext cx="3141133" cy="304800"/>
          </a:xfrm>
          <a:prstGeom prst="rect">
            <a:avLst/>
          </a:prstGeom>
          <a:noFill/>
          <a:ln w="9525">
            <a:noFill/>
            <a:miter lim="800000"/>
            <a:headEnd/>
            <a:tailEnd/>
          </a:ln>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a:t>
            </a:r>
            <a:br>
              <a:rPr lang="en-US" dirty="0" smtClean="0"/>
            </a:br>
            <a:r>
              <a:rPr lang="en-US" dirty="0" smtClean="0"/>
              <a:t>Viewpoint Analysis </a:t>
            </a:r>
            <a:endParaRPr lang="en-US" dirty="0"/>
          </a:p>
        </p:txBody>
      </p:sp>
      <p:pic>
        <p:nvPicPr>
          <p:cNvPr id="6148" name="Picture 4"/>
          <p:cNvPicPr>
            <a:picLocks noGrp="1" noChangeAspect="1" noChangeArrowheads="1"/>
          </p:cNvPicPr>
          <p:nvPr>
            <p:ph sz="half" idx="1"/>
          </p:nvPr>
        </p:nvPicPr>
        <p:blipFill>
          <a:blip r:embed="rId3" cstate="print"/>
          <a:srcRect/>
          <a:stretch>
            <a:fillRect/>
          </a:stretch>
        </p:blipFill>
        <p:spPr bwMode="auto">
          <a:xfrm>
            <a:off x="0" y="1200150"/>
            <a:ext cx="4343400" cy="2853745"/>
          </a:xfrm>
          <a:prstGeom prst="rect">
            <a:avLst/>
          </a:prstGeom>
          <a:noFill/>
          <a:ln w="9525">
            <a:noFill/>
            <a:miter lim="800000"/>
            <a:headEnd/>
            <a:tailEnd/>
          </a:ln>
        </p:spPr>
      </p:pic>
      <p:pic>
        <p:nvPicPr>
          <p:cNvPr id="6146" name="Picture 2"/>
          <p:cNvPicPr>
            <a:picLocks noGrp="1" noChangeAspect="1" noChangeArrowheads="1"/>
          </p:cNvPicPr>
          <p:nvPr>
            <p:ph sz="half" idx="2"/>
          </p:nvPr>
        </p:nvPicPr>
        <p:blipFill>
          <a:blip r:embed="rId4" cstate="print"/>
          <a:srcRect/>
          <a:stretch>
            <a:fillRect/>
          </a:stretch>
        </p:blipFill>
        <p:spPr bwMode="auto">
          <a:xfrm>
            <a:off x="4433693" y="1123950"/>
            <a:ext cx="4691711" cy="3429000"/>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4359798" y="742950"/>
            <a:ext cx="4784202" cy="3733800"/>
          </a:xfrm>
          <a:prstGeom prst="rect">
            <a:avLst/>
          </a:prstGeom>
          <a:noFill/>
          <a:ln w="9525">
            <a:noFill/>
            <a:miter lim="800000"/>
            <a:headEnd/>
            <a:tailEnd/>
          </a:ln>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a:t>
            </a:r>
            <a:br>
              <a:rPr lang="en-US" dirty="0" smtClean="0"/>
            </a:br>
            <a:r>
              <a:rPr lang="en-US" dirty="0" smtClean="0"/>
              <a:t>Viewpoint Analysis </a:t>
            </a:r>
            <a:endParaRPr lang="en-US" dirty="0"/>
          </a:p>
        </p:txBody>
      </p:sp>
      <p:pic>
        <p:nvPicPr>
          <p:cNvPr id="7171" name="Picture 3"/>
          <p:cNvPicPr>
            <a:picLocks noGrp="1" noChangeAspect="1" noChangeArrowheads="1"/>
          </p:cNvPicPr>
          <p:nvPr>
            <p:ph sz="half" idx="1"/>
          </p:nvPr>
        </p:nvPicPr>
        <p:blipFill>
          <a:blip r:embed="rId3" cstate="print"/>
          <a:srcRect/>
          <a:stretch>
            <a:fillRect/>
          </a:stretch>
        </p:blipFill>
        <p:spPr bwMode="auto">
          <a:xfrm>
            <a:off x="119063" y="1372116"/>
            <a:ext cx="4343400" cy="3215244"/>
          </a:xfrm>
          <a:prstGeom prst="rect">
            <a:avLst/>
          </a:prstGeom>
          <a:noFill/>
          <a:ln w="9525">
            <a:noFill/>
            <a:miter lim="800000"/>
            <a:headEnd/>
            <a:tailEnd/>
          </a:ln>
        </p:spPr>
      </p:pic>
      <p:pic>
        <p:nvPicPr>
          <p:cNvPr id="7172" name="Picture 4"/>
          <p:cNvPicPr>
            <a:picLocks noGrp="1" noChangeAspect="1" noChangeArrowheads="1"/>
          </p:cNvPicPr>
          <p:nvPr>
            <p:ph sz="half" idx="2"/>
          </p:nvPr>
        </p:nvPicPr>
        <p:blipFill>
          <a:blip r:embed="rId4" cstate="print"/>
          <a:srcRect/>
          <a:stretch>
            <a:fillRect/>
          </a:stretch>
        </p:blipFill>
        <p:spPr bwMode="auto">
          <a:xfrm>
            <a:off x="4648200" y="1577567"/>
            <a:ext cx="4343400" cy="2804342"/>
          </a:xfrm>
          <a:prstGeom prst="rect">
            <a:avLst/>
          </a:prstGeom>
          <a:noFill/>
          <a:ln w="9525">
            <a:noFill/>
            <a:miter lim="800000"/>
            <a:headEnd/>
            <a:tailEnd/>
          </a:ln>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a:t>
            </a:r>
            <a:br>
              <a:rPr lang="en-US" dirty="0" smtClean="0"/>
            </a:br>
            <a:r>
              <a:rPr lang="en-US" dirty="0" smtClean="0"/>
              <a:t>Using the Holistic Requirements Model</a:t>
            </a:r>
            <a:endParaRPr lang="en-US" dirty="0"/>
          </a:p>
        </p:txBody>
      </p:sp>
      <p:sp>
        <p:nvSpPr>
          <p:cNvPr id="6" name="Content Placeholder 5"/>
          <p:cNvSpPr>
            <a:spLocks noGrp="1"/>
          </p:cNvSpPr>
          <p:nvPr>
            <p:ph sz="half" idx="1"/>
          </p:nvPr>
        </p:nvSpPr>
        <p:spPr/>
        <p:txBody>
          <a:bodyPr/>
          <a:lstStyle/>
          <a:p>
            <a:r>
              <a:rPr lang="en-US" sz="1400" dirty="0" smtClean="0"/>
              <a:t>The flowchart opposite can help in consistently and correctly categorizing a set of source requirements </a:t>
            </a:r>
            <a:endParaRPr lang="en-US" sz="1400" dirty="0" smtClean="0"/>
          </a:p>
          <a:p>
            <a:endParaRPr lang="en-US" sz="1400" dirty="0" smtClean="0"/>
          </a:p>
          <a:p>
            <a:r>
              <a:rPr lang="en-US" sz="1400" dirty="0" smtClean="0"/>
              <a:t>Its use does require practice BUT it can provide a fast method to identify the deficiencies in a set of source </a:t>
            </a:r>
            <a:r>
              <a:rPr lang="en-US" sz="1400" dirty="0" smtClean="0"/>
              <a:t>requirements</a:t>
            </a:r>
          </a:p>
          <a:p>
            <a:endParaRPr lang="en-US" sz="1400" dirty="0" smtClean="0"/>
          </a:p>
          <a:p>
            <a:r>
              <a:rPr lang="en-US" sz="1400" dirty="0" smtClean="0"/>
              <a:t>Even experienced users will “get it wrong” on the first pass – but know subsequent iteration will address any </a:t>
            </a:r>
            <a:r>
              <a:rPr lang="en-US" sz="1400" dirty="0" err="1" smtClean="0"/>
              <a:t>mis</a:t>
            </a:r>
            <a:r>
              <a:rPr lang="en-US" sz="1400" dirty="0" smtClean="0"/>
              <a:t>-categorization</a:t>
            </a:r>
          </a:p>
          <a:p>
            <a:endParaRPr lang="en-US" dirty="0"/>
          </a:p>
        </p:txBody>
      </p:sp>
      <p:pic>
        <p:nvPicPr>
          <p:cNvPr id="7" name="Content Placeholder 6"/>
          <p:cNvPicPr>
            <a:picLocks noGrp="1" noChangeAspect="1"/>
          </p:cNvPicPr>
          <p:nvPr>
            <p:ph sz="half" idx="2"/>
          </p:nvPr>
        </p:nvPicPr>
        <p:blipFill>
          <a:blip r:embed="rId3" cstate="print"/>
          <a:stretch>
            <a:fillRect/>
          </a:stretch>
        </p:blipFill>
        <p:spPr>
          <a:xfrm>
            <a:off x="5105400" y="875918"/>
            <a:ext cx="3152691" cy="4134232"/>
          </a:xfrm>
          <a:prstGeom prst="rect">
            <a:avLst/>
          </a:prstGeom>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Define Requirements </a:t>
            </a:r>
            <a:br>
              <a:rPr lang="en-US" dirty="0" smtClean="0"/>
            </a:br>
            <a:r>
              <a:rPr lang="en-US" dirty="0" smtClean="0"/>
              <a:t>Systemic Textual Analysis </a:t>
            </a:r>
            <a:endParaRPr lang="en-US" dirty="0"/>
          </a:p>
        </p:txBody>
      </p:sp>
      <p:pic>
        <p:nvPicPr>
          <p:cNvPr id="5124" name="Picture 4"/>
          <p:cNvPicPr>
            <a:picLocks noGrp="1" noChangeAspect="1" noChangeArrowheads="1"/>
          </p:cNvPicPr>
          <p:nvPr>
            <p:ph sz="half" idx="1"/>
          </p:nvPr>
        </p:nvPicPr>
        <p:blipFill>
          <a:blip r:embed="rId3" cstate="print"/>
          <a:srcRect/>
          <a:stretch>
            <a:fillRect/>
          </a:stretch>
        </p:blipFill>
        <p:spPr bwMode="auto">
          <a:xfrm>
            <a:off x="76200" y="1123950"/>
            <a:ext cx="4466501" cy="2722151"/>
          </a:xfrm>
          <a:prstGeom prst="rect">
            <a:avLst/>
          </a:prstGeom>
          <a:noFill/>
          <a:ln w="9525">
            <a:noFill/>
            <a:miter lim="800000"/>
            <a:headEnd/>
            <a:tailEnd/>
          </a:ln>
        </p:spPr>
      </p:pic>
      <p:pic>
        <p:nvPicPr>
          <p:cNvPr id="5125" name="Picture 5"/>
          <p:cNvPicPr>
            <a:picLocks noGrp="1" noChangeAspect="1" noChangeArrowheads="1"/>
          </p:cNvPicPr>
          <p:nvPr>
            <p:ph sz="half" idx="2"/>
          </p:nvPr>
        </p:nvPicPr>
        <p:blipFill>
          <a:blip r:embed="rId4" cstate="print"/>
          <a:srcRect/>
          <a:stretch>
            <a:fillRect/>
          </a:stretch>
        </p:blipFill>
        <p:spPr bwMode="auto">
          <a:xfrm>
            <a:off x="4953000" y="873857"/>
            <a:ext cx="3352800" cy="4212493"/>
          </a:xfrm>
          <a:prstGeom prst="rect">
            <a:avLst/>
          </a:prstGeom>
          <a:noFill/>
          <a:ln w="9525">
            <a:noFill/>
            <a:miter lim="800000"/>
            <a:headEnd/>
            <a:tailEnd/>
          </a:ln>
        </p:spPr>
      </p:pic>
    </p:spTree>
    <p:extLst>
      <p:ext uri="{BB962C8B-B14F-4D97-AF65-F5344CB8AC3E}">
        <p14:creationId xmlns:p14="http://schemas.microsoft.com/office/powerpoint/2010/main" xmlns="" val="211936805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Function Deployment (QFD)</a:t>
            </a:r>
            <a:endParaRPr lang="en-US" dirty="0"/>
          </a:p>
        </p:txBody>
      </p:sp>
      <p:pic>
        <p:nvPicPr>
          <p:cNvPr id="8196" name="Picture 4"/>
          <p:cNvPicPr>
            <a:picLocks noGrp="1" noChangeAspect="1" noChangeArrowheads="1"/>
          </p:cNvPicPr>
          <p:nvPr>
            <p:ph sz="half" idx="10"/>
          </p:nvPr>
        </p:nvPicPr>
        <p:blipFill>
          <a:blip r:embed="rId3" cstate="print"/>
          <a:srcRect/>
          <a:stretch>
            <a:fillRect/>
          </a:stretch>
        </p:blipFill>
        <p:spPr bwMode="auto">
          <a:xfrm>
            <a:off x="4628375" y="0"/>
            <a:ext cx="4515625" cy="5143500"/>
          </a:xfrm>
          <a:prstGeom prst="rect">
            <a:avLst/>
          </a:prstGeom>
          <a:noFill/>
          <a:ln w="9525">
            <a:noFill/>
            <a:miter lim="800000"/>
            <a:headEnd/>
            <a:tailEnd/>
          </a:ln>
        </p:spPr>
      </p:pic>
      <p:pic>
        <p:nvPicPr>
          <p:cNvPr id="8197" name="Picture 5"/>
          <p:cNvPicPr>
            <a:picLocks noChangeAspect="1" noChangeArrowheads="1"/>
          </p:cNvPicPr>
          <p:nvPr/>
        </p:nvPicPr>
        <p:blipFill>
          <a:blip r:embed="rId4" cstate="print"/>
          <a:srcRect/>
          <a:stretch>
            <a:fillRect/>
          </a:stretch>
        </p:blipFill>
        <p:spPr bwMode="auto">
          <a:xfrm>
            <a:off x="2895600" y="1885950"/>
            <a:ext cx="1899330" cy="1905000"/>
          </a:xfrm>
          <a:prstGeom prst="rect">
            <a:avLst/>
          </a:prstGeom>
          <a:noFill/>
          <a:ln w="9525">
            <a:noFill/>
            <a:miter lim="800000"/>
            <a:headEnd/>
            <a:tailEnd/>
          </a:ln>
        </p:spPr>
      </p:pic>
      <p:pic>
        <p:nvPicPr>
          <p:cNvPr id="8195" name="Picture 3"/>
          <p:cNvPicPr>
            <a:picLocks noGrp="1" noChangeAspect="1" noChangeArrowheads="1"/>
          </p:cNvPicPr>
          <p:nvPr>
            <p:ph sz="half" idx="11"/>
          </p:nvPr>
        </p:nvPicPr>
        <p:blipFill>
          <a:blip r:embed="rId5" cstate="print"/>
          <a:srcRect/>
          <a:stretch>
            <a:fillRect/>
          </a:stretch>
        </p:blipFill>
        <p:spPr bwMode="auto">
          <a:xfrm>
            <a:off x="152400" y="3105150"/>
            <a:ext cx="2814354" cy="1885950"/>
          </a:xfrm>
          <a:prstGeom prst="rect">
            <a:avLst/>
          </a:prstGeom>
          <a:noFill/>
          <a:ln w="9525">
            <a:noFill/>
            <a:miter lim="800000"/>
            <a:headEnd/>
            <a:tailEnd/>
          </a:ln>
        </p:spPr>
      </p:pic>
      <p:pic>
        <p:nvPicPr>
          <p:cNvPr id="8194" name="Picture 2"/>
          <p:cNvPicPr>
            <a:picLocks noGrp="1" noChangeAspect="1" noChangeArrowheads="1"/>
          </p:cNvPicPr>
          <p:nvPr>
            <p:ph sz="half" idx="1"/>
          </p:nvPr>
        </p:nvPicPr>
        <p:blipFill>
          <a:blip r:embed="rId6" cstate="print"/>
          <a:srcRect/>
          <a:stretch>
            <a:fillRect/>
          </a:stretch>
        </p:blipFill>
        <p:spPr bwMode="auto">
          <a:xfrm>
            <a:off x="76200" y="1047750"/>
            <a:ext cx="2708610" cy="1949450"/>
          </a:xfrm>
          <a:prstGeom prst="rect">
            <a:avLst/>
          </a:prstGeom>
          <a:noFill/>
          <a:ln w="9525">
            <a:noFill/>
            <a:miter lim="800000"/>
            <a:headEnd/>
            <a:tailEnd/>
          </a:ln>
        </p:spPr>
      </p:pic>
    </p:spTree>
    <p:extLst>
      <p:ext uri="{BB962C8B-B14F-4D97-AF65-F5344CB8AC3E}">
        <p14:creationId xmlns:p14="http://schemas.microsoft.com/office/powerpoint/2010/main" xmlns="" val="3029952512"/>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Engineering</a:t>
            </a:r>
            <a:endParaRPr lang="en-US" dirty="0"/>
          </a:p>
        </p:txBody>
      </p:sp>
      <p:grpSp>
        <p:nvGrpSpPr>
          <p:cNvPr id="5" name="Group 4"/>
          <p:cNvGrpSpPr/>
          <p:nvPr/>
        </p:nvGrpSpPr>
        <p:grpSpPr>
          <a:xfrm>
            <a:off x="2438400" y="971550"/>
            <a:ext cx="4260850" cy="3914775"/>
            <a:chOff x="228600" y="895350"/>
            <a:chExt cx="4260850" cy="3914775"/>
          </a:xfrm>
        </p:grpSpPr>
        <p:pic>
          <p:nvPicPr>
            <p:cNvPr id="2050" name="Picture 2" descr="C:\Users\usplmjis\Desktop\Systems Engineering Training\88307_B.gif"/>
            <p:cNvPicPr>
              <a:picLocks noChangeAspect="1" noChangeArrowheads="1"/>
            </p:cNvPicPr>
            <p:nvPr/>
          </p:nvPicPr>
          <p:blipFill>
            <a:blip r:embed="rId2" cstate="print"/>
            <a:srcRect/>
            <a:stretch>
              <a:fillRect/>
            </a:stretch>
          </p:blipFill>
          <p:spPr bwMode="auto">
            <a:xfrm>
              <a:off x="228600" y="895350"/>
              <a:ext cx="4260850" cy="3914775"/>
            </a:xfrm>
            <a:prstGeom prst="rect">
              <a:avLst/>
            </a:prstGeom>
            <a:noFill/>
          </p:spPr>
        </p:pic>
        <p:sp>
          <p:nvSpPr>
            <p:cNvPr id="4" name="Rectangle 3"/>
            <p:cNvSpPr/>
            <p:nvPr/>
          </p:nvSpPr>
          <p:spPr bwMode="auto">
            <a:xfrm>
              <a:off x="457200" y="1047750"/>
              <a:ext cx="8382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grpSp>
    </p:spTree>
    <p:extLst>
      <p:ext uri="{BB962C8B-B14F-4D97-AF65-F5344CB8AC3E}">
        <p14:creationId xmlns:p14="http://schemas.microsoft.com/office/powerpoint/2010/main" xmlns="" val="334155725"/>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Solution Concept</a:t>
            </a:r>
            <a:br>
              <a:rPr lang="en-US" dirty="0" smtClean="0"/>
            </a:br>
            <a:r>
              <a:rPr lang="en-US" dirty="0" smtClean="0"/>
              <a:t> Create Holistic Solutions</a:t>
            </a:r>
            <a:endParaRPr lang="en-US" dirty="0"/>
          </a:p>
        </p:txBody>
      </p:sp>
      <p:grpSp>
        <p:nvGrpSpPr>
          <p:cNvPr id="34" name="Group 33"/>
          <p:cNvGrpSpPr/>
          <p:nvPr/>
        </p:nvGrpSpPr>
        <p:grpSpPr>
          <a:xfrm>
            <a:off x="304800" y="971550"/>
            <a:ext cx="8610600" cy="3810000"/>
            <a:chOff x="0" y="819150"/>
            <a:chExt cx="9174426" cy="4556712"/>
          </a:xfrm>
        </p:grpSpPr>
        <p:grpSp>
          <p:nvGrpSpPr>
            <p:cNvPr id="11" name="Group 10"/>
            <p:cNvGrpSpPr/>
            <p:nvPr/>
          </p:nvGrpSpPr>
          <p:grpSpPr>
            <a:xfrm>
              <a:off x="1329185" y="1790276"/>
              <a:ext cx="423863" cy="3466988"/>
              <a:chOff x="1540934" y="2472872"/>
              <a:chExt cx="459185" cy="3466988"/>
            </a:xfrm>
          </p:grpSpPr>
          <p:sp>
            <p:nvSpPr>
              <p:cNvPr id="12" name="Oval 4"/>
              <p:cNvSpPr>
                <a:spLocks noChangeArrowheads="1"/>
              </p:cNvSpPr>
              <p:nvPr/>
            </p:nvSpPr>
            <p:spPr bwMode="auto">
              <a:xfrm>
                <a:off x="1568451" y="2472872"/>
                <a:ext cx="431668" cy="346075"/>
              </a:xfrm>
              <a:prstGeom prst="ellipse">
                <a:avLst/>
              </a:prstGeom>
              <a:solidFill>
                <a:srgbClr val="FF9999">
                  <a:alpha val="36078"/>
                </a:srgbClr>
              </a:solidFill>
              <a:ln w="57150">
                <a:solidFill>
                  <a:srgbClr val="C00000"/>
                </a:solidFill>
                <a:round/>
                <a:headEnd/>
                <a:tailEnd/>
              </a:ln>
            </p:spPr>
            <p:txBody>
              <a:bodyPr/>
              <a:lstStyle/>
              <a:p>
                <a:pPr algn="ctr"/>
                <a:endParaRPr lang="en-US"/>
              </a:p>
            </p:txBody>
          </p:sp>
          <p:sp>
            <p:nvSpPr>
              <p:cNvPr id="13" name="Oval 5"/>
              <p:cNvSpPr>
                <a:spLocks noChangeArrowheads="1"/>
              </p:cNvSpPr>
              <p:nvPr/>
            </p:nvSpPr>
            <p:spPr bwMode="auto">
              <a:xfrm>
                <a:off x="1559852" y="2967123"/>
                <a:ext cx="429948" cy="346075"/>
              </a:xfrm>
              <a:prstGeom prst="ellipse">
                <a:avLst/>
              </a:prstGeom>
              <a:solidFill>
                <a:srgbClr val="FF9999">
                  <a:alpha val="36078"/>
                </a:srgbClr>
              </a:solidFill>
              <a:ln w="57150">
                <a:solidFill>
                  <a:srgbClr val="C00000"/>
                </a:solidFill>
                <a:round/>
                <a:headEnd/>
                <a:tailEnd/>
              </a:ln>
            </p:spPr>
            <p:txBody>
              <a:bodyPr/>
              <a:lstStyle/>
              <a:p>
                <a:pPr algn="ctr"/>
                <a:endParaRPr lang="en-US"/>
              </a:p>
            </p:txBody>
          </p:sp>
          <p:sp>
            <p:nvSpPr>
              <p:cNvPr id="14" name="Oval 6"/>
              <p:cNvSpPr>
                <a:spLocks noChangeArrowheads="1"/>
              </p:cNvSpPr>
              <p:nvPr/>
            </p:nvSpPr>
            <p:spPr bwMode="auto">
              <a:xfrm>
                <a:off x="1568451" y="3459758"/>
                <a:ext cx="431668" cy="347663"/>
              </a:xfrm>
              <a:prstGeom prst="ellipse">
                <a:avLst/>
              </a:prstGeom>
              <a:solidFill>
                <a:srgbClr val="FF9999">
                  <a:alpha val="36078"/>
                </a:srgbClr>
              </a:solidFill>
              <a:ln w="57150">
                <a:solidFill>
                  <a:srgbClr val="C00000"/>
                </a:solidFill>
                <a:round/>
                <a:headEnd/>
                <a:tailEnd/>
              </a:ln>
            </p:spPr>
            <p:txBody>
              <a:bodyPr/>
              <a:lstStyle/>
              <a:p>
                <a:pPr algn="ctr"/>
                <a:endParaRPr lang="en-US"/>
              </a:p>
            </p:txBody>
          </p:sp>
          <p:sp>
            <p:nvSpPr>
              <p:cNvPr id="15" name="Oval 7"/>
              <p:cNvSpPr>
                <a:spLocks noChangeArrowheads="1"/>
              </p:cNvSpPr>
              <p:nvPr/>
            </p:nvSpPr>
            <p:spPr bwMode="auto">
              <a:xfrm>
                <a:off x="1559852" y="4538691"/>
                <a:ext cx="429948" cy="347662"/>
              </a:xfrm>
              <a:prstGeom prst="ellipse">
                <a:avLst/>
              </a:prstGeom>
              <a:solidFill>
                <a:srgbClr val="FF9999">
                  <a:alpha val="36078"/>
                </a:srgbClr>
              </a:solidFill>
              <a:ln w="57150">
                <a:solidFill>
                  <a:srgbClr val="C00000"/>
                </a:solidFill>
                <a:round/>
                <a:headEnd/>
                <a:tailEnd/>
              </a:ln>
            </p:spPr>
            <p:txBody>
              <a:bodyPr/>
              <a:lstStyle/>
              <a:p>
                <a:pPr algn="ctr"/>
                <a:endParaRPr lang="en-US"/>
              </a:p>
            </p:txBody>
          </p:sp>
          <p:sp>
            <p:nvSpPr>
              <p:cNvPr id="16" name="Oval 8"/>
              <p:cNvSpPr>
                <a:spLocks noChangeArrowheads="1"/>
              </p:cNvSpPr>
              <p:nvPr/>
            </p:nvSpPr>
            <p:spPr bwMode="auto">
              <a:xfrm>
                <a:off x="1549534" y="4063519"/>
                <a:ext cx="431667" cy="346075"/>
              </a:xfrm>
              <a:prstGeom prst="ellipse">
                <a:avLst/>
              </a:prstGeom>
              <a:solidFill>
                <a:srgbClr val="FF9999">
                  <a:alpha val="36078"/>
                </a:srgbClr>
              </a:solidFill>
              <a:ln w="57150">
                <a:solidFill>
                  <a:srgbClr val="C00000"/>
                </a:solidFill>
                <a:round/>
                <a:headEnd/>
                <a:tailEnd/>
              </a:ln>
            </p:spPr>
            <p:txBody>
              <a:bodyPr/>
              <a:lstStyle/>
              <a:p>
                <a:pPr algn="ctr"/>
                <a:endParaRPr lang="en-US"/>
              </a:p>
            </p:txBody>
          </p:sp>
          <p:sp>
            <p:nvSpPr>
              <p:cNvPr id="17" name="Oval 9"/>
              <p:cNvSpPr>
                <a:spLocks noChangeArrowheads="1"/>
              </p:cNvSpPr>
              <p:nvPr/>
            </p:nvSpPr>
            <p:spPr bwMode="auto">
              <a:xfrm>
                <a:off x="1540934" y="5592197"/>
                <a:ext cx="431668" cy="347663"/>
              </a:xfrm>
              <a:prstGeom prst="ellipse">
                <a:avLst/>
              </a:prstGeom>
              <a:solidFill>
                <a:srgbClr val="FF9999">
                  <a:alpha val="36078"/>
                </a:srgbClr>
              </a:solidFill>
              <a:ln w="57150">
                <a:solidFill>
                  <a:srgbClr val="C00000"/>
                </a:solidFill>
                <a:round/>
                <a:headEnd/>
                <a:tailEnd/>
              </a:ln>
            </p:spPr>
            <p:txBody>
              <a:bodyPr/>
              <a:lstStyle/>
              <a:p>
                <a:pPr algn="ctr"/>
                <a:endParaRPr lang="en-US"/>
              </a:p>
            </p:txBody>
          </p:sp>
          <p:sp>
            <p:nvSpPr>
              <p:cNvPr id="18" name="Oval 10"/>
              <p:cNvSpPr>
                <a:spLocks noChangeArrowheads="1"/>
              </p:cNvSpPr>
              <p:nvPr/>
            </p:nvSpPr>
            <p:spPr bwMode="auto">
              <a:xfrm>
                <a:off x="1549533" y="5062538"/>
                <a:ext cx="431667" cy="347662"/>
              </a:xfrm>
              <a:prstGeom prst="ellipse">
                <a:avLst/>
              </a:prstGeom>
              <a:solidFill>
                <a:srgbClr val="FF9999">
                  <a:alpha val="36078"/>
                </a:srgbClr>
              </a:solidFill>
              <a:ln w="57150">
                <a:solidFill>
                  <a:srgbClr val="C00000"/>
                </a:solidFill>
                <a:round/>
                <a:headEnd/>
                <a:tailEnd/>
              </a:ln>
            </p:spPr>
            <p:txBody>
              <a:bodyPr/>
              <a:lstStyle/>
              <a:p>
                <a:pPr algn="ctr"/>
                <a:endParaRPr lang="en-US"/>
              </a:p>
            </p:txBody>
          </p:sp>
        </p:grpSp>
        <p:grpSp>
          <p:nvGrpSpPr>
            <p:cNvPr id="19" name="Group 18"/>
            <p:cNvGrpSpPr/>
            <p:nvPr/>
          </p:nvGrpSpPr>
          <p:grpSpPr>
            <a:xfrm>
              <a:off x="2193262" y="1801927"/>
              <a:ext cx="4934533" cy="3420384"/>
              <a:chOff x="2540133" y="2379664"/>
              <a:chExt cx="5345744" cy="3420384"/>
            </a:xfrm>
          </p:grpSpPr>
          <p:sp>
            <p:nvSpPr>
              <p:cNvPr id="20" name="Oval 19"/>
              <p:cNvSpPr/>
              <p:nvPr/>
            </p:nvSpPr>
            <p:spPr bwMode="auto">
              <a:xfrm>
                <a:off x="4509678" y="2379664"/>
                <a:ext cx="42994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sp>
            <p:nvSpPr>
              <p:cNvPr id="21" name="Oval 20"/>
              <p:cNvSpPr/>
              <p:nvPr/>
            </p:nvSpPr>
            <p:spPr bwMode="auto">
              <a:xfrm>
                <a:off x="4490760" y="5452385"/>
                <a:ext cx="431668" cy="347663"/>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sp>
            <p:nvSpPr>
              <p:cNvPr id="22" name="Oval 21"/>
              <p:cNvSpPr/>
              <p:nvPr/>
            </p:nvSpPr>
            <p:spPr bwMode="auto">
              <a:xfrm>
                <a:off x="5463443" y="4953456"/>
                <a:ext cx="431667"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sp>
            <p:nvSpPr>
              <p:cNvPr id="23" name="Oval 22"/>
              <p:cNvSpPr/>
              <p:nvPr/>
            </p:nvSpPr>
            <p:spPr bwMode="auto">
              <a:xfrm>
                <a:off x="6487854" y="4420056"/>
                <a:ext cx="43166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sp>
            <p:nvSpPr>
              <p:cNvPr id="24" name="Oval 23"/>
              <p:cNvSpPr/>
              <p:nvPr/>
            </p:nvSpPr>
            <p:spPr bwMode="auto">
              <a:xfrm>
                <a:off x="6475231" y="3939554"/>
                <a:ext cx="43166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sp>
            <p:nvSpPr>
              <p:cNvPr id="25" name="Oval 24"/>
              <p:cNvSpPr/>
              <p:nvPr/>
            </p:nvSpPr>
            <p:spPr bwMode="auto">
              <a:xfrm>
                <a:off x="7454209" y="3446464"/>
                <a:ext cx="43166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sp>
            <p:nvSpPr>
              <p:cNvPr id="26" name="Oval 25"/>
              <p:cNvSpPr/>
              <p:nvPr/>
            </p:nvSpPr>
            <p:spPr bwMode="auto">
              <a:xfrm>
                <a:off x="2540133" y="2852738"/>
                <a:ext cx="431667" cy="347662"/>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buFont typeface="Wingdings" pitchFamily="2" charset="2"/>
                  <a:buNone/>
                  <a:defRPr/>
                </a:pPr>
                <a:endParaRPr lang="en-GB" dirty="0">
                  <a:ea typeface="+mn-ea"/>
                  <a:cs typeface="+mn-cs"/>
                </a:endParaRPr>
              </a:p>
            </p:txBody>
          </p:sp>
          <p:cxnSp>
            <p:nvCxnSpPr>
              <p:cNvPr id="27" name="Shape 21"/>
              <p:cNvCxnSpPr>
                <a:cxnSpLocks noChangeShapeType="1"/>
                <a:stCxn id="20" idx="2"/>
                <a:endCxn id="26" idx="0"/>
              </p:cNvCxnSpPr>
              <p:nvPr/>
            </p:nvCxnSpPr>
            <p:spPr bwMode="auto">
              <a:xfrm rot="10800000" flipV="1">
                <a:off x="2755968" y="2552702"/>
                <a:ext cx="1753712" cy="300036"/>
              </a:xfrm>
              <a:prstGeom prst="bentConnector2">
                <a:avLst/>
              </a:prstGeom>
              <a:noFill/>
              <a:ln w="38100">
                <a:solidFill>
                  <a:srgbClr val="0070C0">
                    <a:alpha val="50980"/>
                  </a:srgbClr>
                </a:solidFill>
                <a:round/>
                <a:headEnd/>
                <a:tailEnd/>
              </a:ln>
              <a:extLst>
                <a:ext uri="{909E8E84-426E-40dd-AFC4-6F175D3DCCD1}">
                  <a14:hiddenFill xmlns:a14="http://schemas.microsoft.com/office/drawing/2010/main" xmlns="">
                    <a:noFill/>
                  </a14:hiddenFill>
                </a:ext>
              </a:extLst>
            </p:spPr>
          </p:cxnSp>
          <p:cxnSp>
            <p:nvCxnSpPr>
              <p:cNvPr id="28" name="Shape 23"/>
              <p:cNvCxnSpPr>
                <a:cxnSpLocks noChangeShapeType="1"/>
                <a:stCxn id="26" idx="6"/>
                <a:endCxn id="25" idx="0"/>
              </p:cNvCxnSpPr>
              <p:nvPr/>
            </p:nvCxnSpPr>
            <p:spPr bwMode="auto">
              <a:xfrm>
                <a:off x="2971800" y="3026569"/>
                <a:ext cx="4698243" cy="419895"/>
              </a:xfrm>
              <a:prstGeom prst="bentConnector2">
                <a:avLst/>
              </a:prstGeom>
              <a:noFill/>
              <a:ln w="38100">
                <a:solidFill>
                  <a:srgbClr val="0070C0">
                    <a:alpha val="50980"/>
                  </a:srgbClr>
                </a:solidFill>
                <a:round/>
                <a:headEnd/>
                <a:tailEnd/>
              </a:ln>
              <a:extLst>
                <a:ext uri="{909E8E84-426E-40dd-AFC4-6F175D3DCCD1}">
                  <a14:hiddenFill xmlns:a14="http://schemas.microsoft.com/office/drawing/2010/main" xmlns="">
                    <a:noFill/>
                  </a14:hiddenFill>
                </a:ext>
              </a:extLst>
            </p:spPr>
          </p:cxnSp>
          <p:cxnSp>
            <p:nvCxnSpPr>
              <p:cNvPr id="29" name="Shape 25"/>
              <p:cNvCxnSpPr>
                <a:cxnSpLocks noChangeShapeType="1"/>
                <a:stCxn id="25" idx="2"/>
                <a:endCxn id="24" idx="0"/>
              </p:cNvCxnSpPr>
              <p:nvPr/>
            </p:nvCxnSpPr>
            <p:spPr bwMode="auto">
              <a:xfrm rot="10800000" flipV="1">
                <a:off x="6691065" y="3619502"/>
                <a:ext cx="763143" cy="320052"/>
              </a:xfrm>
              <a:prstGeom prst="bentConnector2">
                <a:avLst/>
              </a:prstGeom>
              <a:noFill/>
              <a:ln w="38100">
                <a:solidFill>
                  <a:srgbClr val="0070C0">
                    <a:alpha val="50980"/>
                  </a:srgbClr>
                </a:solidFill>
                <a:round/>
                <a:headEnd/>
                <a:tailEnd/>
              </a:ln>
              <a:extLst>
                <a:ext uri="{909E8E84-426E-40dd-AFC4-6F175D3DCCD1}">
                  <a14:hiddenFill xmlns:a14="http://schemas.microsoft.com/office/drawing/2010/main" xmlns="">
                    <a:noFill/>
                  </a14:hiddenFill>
                </a:ext>
              </a:extLst>
            </p:spPr>
          </p:cxnSp>
          <p:cxnSp>
            <p:nvCxnSpPr>
              <p:cNvPr id="30" name="Straight Connector 27"/>
              <p:cNvCxnSpPr>
                <a:cxnSpLocks noChangeShapeType="1"/>
                <a:stCxn id="24" idx="4"/>
                <a:endCxn id="23" idx="0"/>
              </p:cNvCxnSpPr>
              <p:nvPr/>
            </p:nvCxnSpPr>
            <p:spPr bwMode="auto">
              <a:xfrm>
                <a:off x="6691065" y="4285629"/>
                <a:ext cx="12623" cy="134427"/>
              </a:xfrm>
              <a:prstGeom prst="line">
                <a:avLst/>
              </a:prstGeom>
              <a:noFill/>
              <a:ln w="38100">
                <a:solidFill>
                  <a:srgbClr val="0070C0"/>
                </a:solidFill>
                <a:round/>
                <a:headEnd/>
                <a:tailEnd/>
              </a:ln>
              <a:extLst>
                <a:ext uri="{909E8E84-426E-40dd-AFC4-6F175D3DCCD1}">
                  <a14:hiddenFill xmlns:a14="http://schemas.microsoft.com/office/drawing/2010/main" xmlns="">
                    <a:noFill/>
                  </a14:hiddenFill>
                </a:ext>
              </a:extLst>
            </p:spPr>
          </p:cxnSp>
          <p:cxnSp>
            <p:nvCxnSpPr>
              <p:cNvPr id="31" name="Shape 29"/>
              <p:cNvCxnSpPr>
                <a:cxnSpLocks noChangeShapeType="1"/>
                <a:stCxn id="23" idx="2"/>
                <a:endCxn id="22" idx="0"/>
              </p:cNvCxnSpPr>
              <p:nvPr/>
            </p:nvCxnSpPr>
            <p:spPr bwMode="auto">
              <a:xfrm rot="10800000" flipV="1">
                <a:off x="5679278" y="4593094"/>
                <a:ext cx="808577" cy="360362"/>
              </a:xfrm>
              <a:prstGeom prst="bentConnector2">
                <a:avLst/>
              </a:prstGeom>
              <a:noFill/>
              <a:ln w="38100">
                <a:solidFill>
                  <a:srgbClr val="0070C0">
                    <a:alpha val="50980"/>
                  </a:srgbClr>
                </a:solidFill>
                <a:round/>
                <a:headEnd/>
                <a:tailEnd/>
              </a:ln>
              <a:extLst>
                <a:ext uri="{909E8E84-426E-40dd-AFC4-6F175D3DCCD1}">
                  <a14:hiddenFill xmlns:a14="http://schemas.microsoft.com/office/drawing/2010/main" xmlns="">
                    <a:noFill/>
                  </a14:hiddenFill>
                </a:ext>
              </a:extLst>
            </p:spPr>
          </p:cxnSp>
          <p:cxnSp>
            <p:nvCxnSpPr>
              <p:cNvPr id="32" name="Shape 31"/>
              <p:cNvCxnSpPr>
                <a:cxnSpLocks noChangeShapeType="1"/>
                <a:endCxn id="21" idx="0"/>
              </p:cNvCxnSpPr>
              <p:nvPr/>
            </p:nvCxnSpPr>
            <p:spPr bwMode="auto">
              <a:xfrm rot="10800000" flipV="1">
                <a:off x="4705734" y="5003122"/>
                <a:ext cx="885692" cy="449262"/>
              </a:xfrm>
              <a:prstGeom prst="bentConnector2">
                <a:avLst/>
              </a:prstGeom>
              <a:noFill/>
              <a:ln w="38100">
                <a:solidFill>
                  <a:srgbClr val="0070C0">
                    <a:alpha val="50980"/>
                  </a:srgbClr>
                </a:solidFill>
                <a:round/>
                <a:headEnd/>
                <a:tailEnd/>
              </a:ln>
              <a:extLst>
                <a:ext uri="{909E8E84-426E-40dd-AFC4-6F175D3DCCD1}">
                  <a14:hiddenFill xmlns:a14="http://schemas.microsoft.com/office/drawing/2010/main" xmlns="">
                    <a:noFill/>
                  </a14:hiddenFill>
                </a:ext>
              </a:extLst>
            </p:spPr>
          </p:cxnSp>
        </p:grpSp>
        <p:pic>
          <p:nvPicPr>
            <p:cNvPr id="33" name="Picture 32"/>
            <p:cNvPicPr>
              <a:picLocks noChangeAspect="1"/>
            </p:cNvPicPr>
            <p:nvPr/>
          </p:nvPicPr>
          <p:blipFill rotWithShape="1">
            <a:blip r:embed="rId2" cstate="print"/>
            <a:srcRect t="1" r="8761" b="-2197"/>
            <a:stretch/>
          </p:blipFill>
          <p:spPr>
            <a:xfrm>
              <a:off x="0" y="819150"/>
              <a:ext cx="9174426" cy="4556712"/>
            </a:xfrm>
            <a:prstGeom prst="rect">
              <a:avLst/>
            </a:prstGeom>
          </p:spPr>
        </p:pic>
      </p:grpSp>
    </p:spTree>
    <p:extLst>
      <p:ext uri="{BB962C8B-B14F-4D97-AF65-F5344CB8AC3E}">
        <p14:creationId xmlns:p14="http://schemas.microsoft.com/office/powerpoint/2010/main" xmlns="" val="334155725"/>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Solution Concept</a:t>
            </a:r>
            <a:br>
              <a:rPr lang="en-US" dirty="0" smtClean="0"/>
            </a:br>
            <a:r>
              <a:rPr lang="en-US" dirty="0" smtClean="0"/>
              <a:t>N</a:t>
            </a:r>
            <a:r>
              <a:rPr lang="en-US" baseline="30000" dirty="0" smtClean="0"/>
              <a:t>2</a:t>
            </a:r>
            <a:r>
              <a:rPr lang="en-US" dirty="0" smtClean="0"/>
              <a:t> Analysis </a:t>
            </a:r>
            <a:endParaRPr lang="en-US" dirty="0"/>
          </a:p>
        </p:txBody>
      </p:sp>
      <p:pic>
        <p:nvPicPr>
          <p:cNvPr id="1029" name="Picture 5"/>
          <p:cNvPicPr>
            <a:picLocks noChangeAspect="1" noChangeArrowheads="1"/>
          </p:cNvPicPr>
          <p:nvPr/>
        </p:nvPicPr>
        <p:blipFill>
          <a:blip r:embed="rId2" cstate="print"/>
          <a:srcRect/>
          <a:stretch>
            <a:fillRect/>
          </a:stretch>
        </p:blipFill>
        <p:spPr bwMode="auto">
          <a:xfrm>
            <a:off x="609600" y="1123950"/>
            <a:ext cx="2819400" cy="3135420"/>
          </a:xfrm>
          <a:prstGeom prst="rect">
            <a:avLst/>
          </a:prstGeom>
          <a:noFill/>
          <a:ln w="9525">
            <a:noFill/>
            <a:miter lim="800000"/>
            <a:headEnd/>
            <a:tailEnd/>
          </a:ln>
        </p:spPr>
      </p:pic>
      <p:pic>
        <p:nvPicPr>
          <p:cNvPr id="1030" name="Picture 6"/>
          <p:cNvPicPr>
            <a:picLocks noChangeAspect="1" noChangeArrowheads="1"/>
          </p:cNvPicPr>
          <p:nvPr/>
        </p:nvPicPr>
        <p:blipFill>
          <a:blip r:embed="rId3" cstate="print"/>
          <a:srcRect/>
          <a:stretch>
            <a:fillRect/>
          </a:stretch>
        </p:blipFill>
        <p:spPr bwMode="auto">
          <a:xfrm>
            <a:off x="4495800" y="1123950"/>
            <a:ext cx="3985022" cy="3129342"/>
          </a:xfrm>
          <a:prstGeom prst="rect">
            <a:avLst/>
          </a:prstGeom>
          <a:noFill/>
          <a:ln w="9525">
            <a:noFill/>
            <a:miter lim="800000"/>
            <a:headEnd/>
            <a:tailEnd/>
          </a:ln>
        </p:spPr>
      </p:pic>
    </p:spTree>
    <p:extLst>
      <p:ext uri="{BB962C8B-B14F-4D97-AF65-F5344CB8AC3E}">
        <p14:creationId xmlns:p14="http://schemas.microsoft.com/office/powerpoint/2010/main" xmlns="" val="334155725"/>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Robustness</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724400" y="895350"/>
            <a:ext cx="3413325" cy="19812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5410200" y="2800350"/>
            <a:ext cx="3124200" cy="2116394"/>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81000" y="1200150"/>
            <a:ext cx="4205288" cy="3314756"/>
          </a:xfrm>
          <a:prstGeom prst="rect">
            <a:avLst/>
          </a:prstGeom>
          <a:noFill/>
          <a:ln w="9525">
            <a:noFill/>
            <a:miter lim="800000"/>
            <a:headEnd/>
            <a:tailEnd/>
          </a:ln>
        </p:spPr>
      </p:pic>
    </p:spTree>
    <p:extLst>
      <p:ext uri="{BB962C8B-B14F-4D97-AF65-F5344CB8AC3E}">
        <p14:creationId xmlns:p14="http://schemas.microsoft.com/office/powerpoint/2010/main" xmlns="" val="334155725"/>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Content Placeholder 8"/>
          <p:cNvSpPr>
            <a:spLocks noGrp="1"/>
          </p:cNvSpPr>
          <p:nvPr>
            <p:ph sz="half" idx="2"/>
          </p:nvPr>
        </p:nvSpPr>
        <p:spPr>
          <a:xfrm>
            <a:off x="3962400" y="996042"/>
            <a:ext cx="5029200" cy="3771900"/>
          </a:xfrm>
        </p:spPr>
        <p:txBody>
          <a:bodyPr>
            <a:normAutofit fontScale="92500" lnSpcReduction="10000"/>
          </a:bodyPr>
          <a:lstStyle/>
          <a:p>
            <a:pPr marL="0" indent="0">
              <a:buNone/>
            </a:pPr>
            <a:r>
              <a:rPr lang="en-GB" sz="1500" dirty="0"/>
              <a:t>What is it?</a:t>
            </a:r>
          </a:p>
          <a:p>
            <a:r>
              <a:rPr lang="en-GB" sz="1500" dirty="0"/>
              <a:t>The Pugh Matrix is a form of Matrix Diagram that is useful when comparing a number of alternatives and for finding which best meets a set of requirements/criteria </a:t>
            </a:r>
          </a:p>
          <a:p>
            <a:pPr marL="0" indent="0">
              <a:buNone/>
            </a:pPr>
            <a:r>
              <a:rPr lang="en-GB" sz="1500" dirty="0"/>
              <a:t>Why do it?</a:t>
            </a:r>
          </a:p>
          <a:p>
            <a:r>
              <a:rPr lang="en-GB" sz="1500" dirty="0"/>
              <a:t>To quickly identify the best concept or eliminate the weaker ones</a:t>
            </a:r>
          </a:p>
          <a:p>
            <a:pPr marL="0" indent="0">
              <a:buNone/>
            </a:pPr>
            <a:r>
              <a:rPr lang="en-GB" sz="1500" dirty="0"/>
              <a:t>When to use it?</a:t>
            </a:r>
          </a:p>
          <a:p>
            <a:r>
              <a:rPr lang="en-GB" sz="1500" dirty="0"/>
              <a:t>Whenever attempting to decide between a number of alternate system concept designs</a:t>
            </a:r>
          </a:p>
          <a:p>
            <a:r>
              <a:rPr lang="en-GB" sz="1500" dirty="0"/>
              <a:t>Particularly useful when there is relatively large number of key customer requirements/criteria</a:t>
            </a:r>
          </a:p>
          <a:p>
            <a:pPr marL="0" indent="0">
              <a:buNone/>
            </a:pPr>
            <a:r>
              <a:rPr lang="en-GB" sz="1500" dirty="0"/>
              <a:t>Who Does it?</a:t>
            </a:r>
          </a:p>
          <a:p>
            <a:r>
              <a:rPr lang="en-GB" sz="1500" dirty="0"/>
              <a:t>Best performed by a team that includes all interested disciplines and functions</a:t>
            </a:r>
          </a:p>
          <a:p>
            <a:pPr lvl="1"/>
            <a:endParaRPr lang="en-GB" dirty="0"/>
          </a:p>
        </p:txBody>
      </p:sp>
      <p:sp>
        <p:nvSpPr>
          <p:cNvPr id="52225" name="Title 7"/>
          <p:cNvSpPr>
            <a:spLocks noGrp="1"/>
          </p:cNvSpPr>
          <p:nvPr>
            <p:ph type="title"/>
          </p:nvPr>
        </p:nvSpPr>
        <p:spPr/>
        <p:txBody>
          <a:bodyPr/>
          <a:lstStyle/>
          <a:p>
            <a:r>
              <a:rPr lang="en-GB" dirty="0"/>
              <a:t>The Pugh Matrix</a:t>
            </a:r>
          </a:p>
        </p:txBody>
      </p:sp>
      <p:sp>
        <p:nvSpPr>
          <p:cNvPr id="52228" name="Rectangle 3"/>
          <p:cNvSpPr>
            <a:spLocks noChangeArrowheads="1"/>
          </p:cNvSpPr>
          <p:nvPr/>
        </p:nvSpPr>
        <p:spPr bwMode="auto">
          <a:xfrm>
            <a:off x="856285" y="611238"/>
            <a:ext cx="18473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eaLnBrk="0" hangingPunct="0"/>
            <a:endParaRPr lang="en-US" sz="1477" dirty="0">
              <a:latin typeface="GE Inspira Pitch Regular" charset="0"/>
            </a:endParaRPr>
          </a:p>
        </p:txBody>
      </p:sp>
      <p:pic>
        <p:nvPicPr>
          <p:cNvPr id="7" name="Picture 6"/>
          <p:cNvPicPr/>
          <p:nvPr/>
        </p:nvPicPr>
        <p:blipFill>
          <a:blip r:embed="rId2" cstate="print"/>
          <a:srcRect/>
          <a:stretch>
            <a:fillRect/>
          </a:stretch>
        </p:blipFill>
        <p:spPr bwMode="auto">
          <a:xfrm>
            <a:off x="502532" y="1217200"/>
            <a:ext cx="3168155" cy="3011900"/>
          </a:xfrm>
          <a:prstGeom prst="rect">
            <a:avLst/>
          </a:prstGeom>
          <a:noFill/>
          <a:ln>
            <a:noFill/>
          </a:ln>
          <a:effectLst/>
          <a:extLst/>
        </p:spPr>
      </p:pic>
    </p:spTree>
    <p:extLst>
      <p:ext uri="{BB962C8B-B14F-4D97-AF65-F5344CB8AC3E}">
        <p14:creationId xmlns="" xmlns:p14="http://schemas.microsoft.com/office/powerpoint/2010/main" val="1683467771"/>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p:cNvSpPr>
            <a:spLocks noGrp="1"/>
          </p:cNvSpPr>
          <p:nvPr>
            <p:ph type="title"/>
          </p:nvPr>
        </p:nvSpPr>
        <p:spPr/>
        <p:txBody>
          <a:bodyPr/>
          <a:lstStyle/>
          <a:p>
            <a:r>
              <a:rPr lang="en-GB">
                <a:latin typeface="Arial" charset="0"/>
              </a:rPr>
              <a:t>Failure to Validate</a:t>
            </a:r>
          </a:p>
        </p:txBody>
      </p:sp>
      <p:pic>
        <p:nvPicPr>
          <p:cNvPr id="21506" name="Picture 4" descr="Concorde_11.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2620" y="794596"/>
            <a:ext cx="3077369" cy="1711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8" name="Picture 2" descr="Tacoma Narrows.gif"/>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19028" y="2249230"/>
            <a:ext cx="3289712" cy="169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9" name="Picture 7" descr="challenger 2.jpg"/>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29495" y="3143250"/>
            <a:ext cx="2777955" cy="1867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10" name="Rectangle 4"/>
          <p:cNvSpPr>
            <a:spLocks noChangeArrowheads="1"/>
          </p:cNvSpPr>
          <p:nvPr/>
        </p:nvSpPr>
        <p:spPr bwMode="auto">
          <a:xfrm>
            <a:off x="3743494" y="972011"/>
            <a:ext cx="4572000" cy="7848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900" dirty="0"/>
              <a:t>Concorde a great aeronautical achievement but the production run was for 14 and these were sold to British Airways and Air France for £1 each. There is no doubt that Concorde met its requirements but were they the right requirements? - a validation error. Concorde was a success only as a political statement, not as a business system. </a:t>
            </a:r>
            <a:endParaRPr lang="en-GB" sz="900" dirty="0"/>
          </a:p>
        </p:txBody>
      </p:sp>
      <p:sp>
        <p:nvSpPr>
          <p:cNvPr id="21511" name="Rectangle 6"/>
          <p:cNvSpPr>
            <a:spLocks noChangeArrowheads="1"/>
          </p:cNvSpPr>
          <p:nvPr/>
        </p:nvSpPr>
        <p:spPr bwMode="auto">
          <a:xfrm>
            <a:off x="444460" y="2537314"/>
            <a:ext cx="2651123" cy="1061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900" dirty="0"/>
              <a:t>The Tacoma Narrows Bridge was a scale-up of an old design! The design engineers reused the requirements for an existing bridge, so these requirements were up to the standards of the day. The bridge was built well but it was the wrong bridge for that environment, a validation error.</a:t>
            </a:r>
            <a:endParaRPr lang="en-GB" sz="900" dirty="0"/>
          </a:p>
        </p:txBody>
      </p:sp>
      <p:sp>
        <p:nvSpPr>
          <p:cNvPr id="21512" name="Rectangle 9"/>
          <p:cNvSpPr>
            <a:spLocks noChangeArrowheads="1"/>
          </p:cNvSpPr>
          <p:nvPr/>
        </p:nvSpPr>
        <p:spPr bwMode="auto">
          <a:xfrm>
            <a:off x="1339850" y="4083157"/>
            <a:ext cx="4572000" cy="7848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900"/>
              <a:t>The Space Shuttle Challenger exploded because of low temperatures causing the O-rings to leak. </a:t>
            </a:r>
            <a:r>
              <a:rPr lang="en-US" sz="900" dirty="0"/>
              <a:t>The air temperature was below the design expectations, and no shuttle had ever been launched in such cold weather. The political decision was to launch in an environment for which the system was not designed, a validation mistake</a:t>
            </a:r>
            <a:endParaRPr lang="en-GB" sz="900" dirty="0"/>
          </a:p>
        </p:txBody>
      </p:sp>
    </p:spTree>
    <p:extLst>
      <p:ext uri="{BB962C8B-B14F-4D97-AF65-F5344CB8AC3E}">
        <p14:creationId xmlns="" xmlns:p14="http://schemas.microsoft.com/office/powerpoint/2010/main" val="1151999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descr="Ariane 5 1.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6960" y="777478"/>
            <a:ext cx="2632328" cy="2668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0" name="Title 1"/>
          <p:cNvSpPr>
            <a:spLocks noGrp="1"/>
          </p:cNvSpPr>
          <p:nvPr>
            <p:ph type="title"/>
          </p:nvPr>
        </p:nvSpPr>
        <p:spPr>
          <a:xfrm>
            <a:off x="131763" y="133350"/>
            <a:ext cx="6629400" cy="601860"/>
          </a:xfrm>
        </p:spPr>
        <p:txBody>
          <a:bodyPr/>
          <a:lstStyle/>
          <a:p>
            <a:r>
              <a:rPr lang="en-GB" dirty="0">
                <a:latin typeface="Arial" charset="0"/>
              </a:rPr>
              <a:t>Failure to Verify</a:t>
            </a:r>
          </a:p>
        </p:txBody>
      </p:sp>
      <p:pic>
        <p:nvPicPr>
          <p:cNvPr id="22532" name="Picture 7" descr="Titanic BW.gif"/>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89289" y="2327524"/>
            <a:ext cx="2760053" cy="14515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3" name="Rectangle 1"/>
          <p:cNvSpPr>
            <a:spLocks noChangeArrowheads="1"/>
          </p:cNvSpPr>
          <p:nvPr/>
        </p:nvSpPr>
        <p:spPr bwMode="auto">
          <a:xfrm>
            <a:off x="3200400" y="895350"/>
            <a:ext cx="5537200" cy="13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900" dirty="0" err="1"/>
              <a:t>Ariane</a:t>
            </a:r>
            <a:r>
              <a:rPr lang="en-US" sz="900" dirty="0"/>
              <a:t> 5 blew up on its first launch, destroying a billion dollars worth of satellites. The mistakes on the Ariane 5 launch vehicle were (1) reuse of software on a scaled-up design, (2) inadequate testing of this reused software, (3) allowing the accelerometer to run for 40 seconds after launch, (4) not flagging as an error the overflow of the 32-bit horizontal-velocity storage register, and (5) allowing a CPU to shutdown if the other CPU was already shutdown. The requirements for the </a:t>
            </a:r>
            <a:r>
              <a:rPr lang="en-US" sz="900" dirty="0" err="1"/>
              <a:t>Ariane</a:t>
            </a:r>
            <a:r>
              <a:rPr lang="en-US" sz="900" dirty="0"/>
              <a:t> 5 were similar to those of the </a:t>
            </a:r>
            <a:r>
              <a:rPr lang="en-US" sz="900" dirty="0" err="1"/>
              <a:t>Ariane</a:t>
            </a:r>
            <a:r>
              <a:rPr lang="en-US" sz="900" dirty="0"/>
              <a:t> 4: So it was easy to get the requirements right. They needed a rocket with a larger payload, and that is what they got: So, that part of validation was fine. Their failure to adequately test the scaled-up software was a verification mistake.</a:t>
            </a:r>
            <a:endParaRPr lang="en-GB" sz="900" dirty="0"/>
          </a:p>
        </p:txBody>
      </p:sp>
      <p:pic>
        <p:nvPicPr>
          <p:cNvPr id="22534" name="Picture 5" descr="Hubble.jpg"/>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708172" y="3543300"/>
            <a:ext cx="3088166" cy="15311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5" name="Rectangle 2"/>
          <p:cNvSpPr>
            <a:spLocks noChangeArrowheads="1"/>
          </p:cNvSpPr>
          <p:nvPr/>
        </p:nvSpPr>
        <p:spPr bwMode="auto">
          <a:xfrm>
            <a:off x="5957889" y="2370324"/>
            <a:ext cx="3241675"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900" dirty="0"/>
              <a:t>RMS Titanic had poor quality control in the manufacture of the wrought iron rivets. In the cold water of April 14, 1912, when the Titanic hit the iceberg, many rivets failed and whole sheets of the hull became detached. Therefore, verification was bad, because they did not build the ship right. </a:t>
            </a:r>
            <a:endParaRPr lang="en-GB" sz="900" dirty="0"/>
          </a:p>
        </p:txBody>
      </p:sp>
      <p:sp>
        <p:nvSpPr>
          <p:cNvPr id="22536" name="Rectangle 3"/>
          <p:cNvSpPr>
            <a:spLocks noChangeArrowheads="1"/>
          </p:cNvSpPr>
          <p:nvPr/>
        </p:nvSpPr>
        <p:spPr bwMode="auto">
          <a:xfrm>
            <a:off x="701860" y="3779043"/>
            <a:ext cx="4957763" cy="1061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900" dirty="0"/>
              <a:t>The Hubble Space Telescope: Looking at the marvelous images we have been getting we can say that this was the right system. But during its development the guidance, navigation, and control (GNC) system, which was on the cutting edge of technology, was running out of money. So they transferred money from Systems Engineering to GNC. It was never tested. They said that the individual components all worked, so surely the total system will work. After they launched it, they found that the telescope was myopic – a verification error.</a:t>
            </a:r>
            <a:endParaRPr lang="en-GB" sz="900" dirty="0"/>
          </a:p>
        </p:txBody>
      </p:sp>
    </p:spTree>
    <p:extLst>
      <p:ext uri="{BB962C8B-B14F-4D97-AF65-F5344CB8AC3E}">
        <p14:creationId xmlns="" xmlns:p14="http://schemas.microsoft.com/office/powerpoint/2010/main" val="20988886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914400" y="651898"/>
            <a:ext cx="6381750" cy="4205852"/>
          </a:xfrm>
          <a:prstGeom prst="rect">
            <a:avLst/>
          </a:prstGeom>
          <a:noFill/>
          <a:ln w="9525">
            <a:noFill/>
            <a:miter lim="800000"/>
            <a:headEnd/>
            <a:tailEnd/>
          </a:ln>
        </p:spPr>
      </p:pic>
    </p:spTree>
    <p:extLst>
      <p:ext uri="{BB962C8B-B14F-4D97-AF65-F5344CB8AC3E}">
        <p14:creationId xmlns:p14="http://schemas.microsoft.com/office/powerpoint/2010/main" xmlns="" val="3795755979"/>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0" y="-3572"/>
            <a:ext cx="6489700" cy="781051"/>
          </a:xfrm>
        </p:spPr>
        <p:txBody>
          <a:bodyPr/>
          <a:lstStyle/>
          <a:p>
            <a:r>
              <a:rPr lang="en-GB" dirty="0">
                <a:latin typeface="Arial" charset="0"/>
              </a:rPr>
              <a:t>Methods for Verification and Validation</a:t>
            </a:r>
          </a:p>
        </p:txBody>
      </p:sp>
      <p:sp>
        <p:nvSpPr>
          <p:cNvPr id="28674" name="Rectangle 3"/>
          <p:cNvSpPr>
            <a:spLocks noGrp="1" noChangeArrowheads="1"/>
          </p:cNvSpPr>
          <p:nvPr>
            <p:ph type="body" idx="4294967295"/>
          </p:nvPr>
        </p:nvSpPr>
        <p:spPr>
          <a:xfrm>
            <a:off x="1462922" y="1109431"/>
            <a:ext cx="7681078" cy="3240881"/>
          </a:xfrm>
        </p:spPr>
        <p:txBody>
          <a:bodyPr/>
          <a:lstStyle/>
          <a:p>
            <a:pPr marL="0" indent="0">
              <a:lnSpc>
                <a:spcPct val="80000"/>
              </a:lnSpc>
              <a:buNone/>
            </a:pPr>
            <a:endParaRPr lang="en-GB" sz="1400" dirty="0">
              <a:latin typeface="Arial" charset="0"/>
            </a:endParaRPr>
          </a:p>
          <a:p>
            <a:pPr lvl="1">
              <a:lnSpc>
                <a:spcPct val="80000"/>
              </a:lnSpc>
            </a:pPr>
            <a:r>
              <a:rPr lang="en-GB" sz="1400" b="1" dirty="0">
                <a:latin typeface="Arial" charset="0"/>
              </a:rPr>
              <a:t>Test</a:t>
            </a:r>
            <a:r>
              <a:rPr lang="en-GB" sz="1400" dirty="0">
                <a:latin typeface="Arial" charset="0"/>
              </a:rPr>
              <a:t> </a:t>
            </a:r>
            <a:r>
              <a:rPr lang="en-AU" sz="1400" dirty="0">
                <a:latin typeface="Arial" charset="0"/>
              </a:rPr>
              <a:t>is a method used to confirm conformance of performance or functional characteristics with specified requirements</a:t>
            </a:r>
            <a:endParaRPr lang="en-GB" sz="1400" dirty="0">
              <a:latin typeface="Arial" charset="0"/>
            </a:endParaRPr>
          </a:p>
          <a:p>
            <a:pPr lvl="1">
              <a:lnSpc>
                <a:spcPct val="80000"/>
              </a:lnSpc>
            </a:pPr>
            <a:endParaRPr lang="en-GB" sz="1400" dirty="0">
              <a:latin typeface="Arial" charset="0"/>
            </a:endParaRPr>
          </a:p>
          <a:p>
            <a:pPr lvl="1">
              <a:lnSpc>
                <a:spcPct val="80000"/>
              </a:lnSpc>
            </a:pPr>
            <a:r>
              <a:rPr lang="en-GB" sz="1400" b="1" dirty="0">
                <a:latin typeface="Arial" charset="0"/>
              </a:rPr>
              <a:t>Demonstration </a:t>
            </a:r>
            <a:r>
              <a:rPr lang="en-GB" sz="1400" dirty="0">
                <a:latin typeface="Arial" charset="0"/>
              </a:rPr>
              <a:t>an activity to provide a demonstration of </a:t>
            </a:r>
            <a:r>
              <a:rPr lang="en-AU" sz="1400" dirty="0">
                <a:latin typeface="Arial" charset="0"/>
              </a:rPr>
              <a:t>observable system actions - </a:t>
            </a:r>
            <a:r>
              <a:rPr lang="en-GB" sz="1400" dirty="0">
                <a:latin typeface="Arial" charset="0"/>
              </a:rPr>
              <a:t>e.g. demonstrate that something is displayed, or demonstrate maintainability</a:t>
            </a:r>
          </a:p>
          <a:p>
            <a:pPr lvl="1">
              <a:lnSpc>
                <a:spcPct val="80000"/>
              </a:lnSpc>
            </a:pPr>
            <a:endParaRPr lang="en-GB" sz="1400" dirty="0">
              <a:latin typeface="Arial" charset="0"/>
            </a:endParaRPr>
          </a:p>
          <a:p>
            <a:pPr lvl="1">
              <a:lnSpc>
                <a:spcPct val="80000"/>
              </a:lnSpc>
            </a:pPr>
            <a:r>
              <a:rPr lang="en-GB" sz="1400" b="1" dirty="0">
                <a:latin typeface="Arial" charset="0"/>
              </a:rPr>
              <a:t>Inspection/Review</a:t>
            </a:r>
            <a:r>
              <a:rPr lang="en-GB" sz="1400" dirty="0">
                <a:latin typeface="Arial" charset="0"/>
              </a:rPr>
              <a:t> is a</a:t>
            </a:r>
            <a:r>
              <a:rPr lang="en-AU" sz="1400" dirty="0">
                <a:latin typeface="Arial" charset="0"/>
              </a:rPr>
              <a:t> visual or other examination </a:t>
            </a:r>
            <a:r>
              <a:rPr lang="en-GB" sz="1400" dirty="0">
                <a:latin typeface="Arial" charset="0"/>
              </a:rPr>
              <a:t>of something to demonstrate it is present - e.g. code inspection or mechanical inspection</a:t>
            </a:r>
          </a:p>
          <a:p>
            <a:pPr lvl="1">
              <a:lnSpc>
                <a:spcPct val="80000"/>
              </a:lnSpc>
            </a:pPr>
            <a:endParaRPr lang="en-GB" sz="1400" dirty="0">
              <a:latin typeface="Arial" charset="0"/>
            </a:endParaRPr>
          </a:p>
          <a:p>
            <a:pPr lvl="1">
              <a:lnSpc>
                <a:spcPct val="80000"/>
              </a:lnSpc>
            </a:pPr>
            <a:r>
              <a:rPr lang="en-GB" sz="1400" b="1" dirty="0">
                <a:latin typeface="Arial" charset="0"/>
              </a:rPr>
              <a:t>Analysis</a:t>
            </a:r>
            <a:r>
              <a:rPr lang="en-GB" sz="1400" dirty="0">
                <a:latin typeface="Arial" charset="0"/>
              </a:rPr>
              <a:t> is the use of  a model to determine or demonstrate conformance – e.g. analysing test results or simulation results, usually where it is not possible to determine directly whether a pass or fail has taken place</a:t>
            </a:r>
          </a:p>
          <a:p>
            <a:pPr lvl="1">
              <a:lnSpc>
                <a:spcPct val="80000"/>
              </a:lnSpc>
            </a:pPr>
            <a:endParaRPr lang="en-GB" sz="1400" dirty="0">
              <a:latin typeface="Arial" charset="0"/>
            </a:endParaRPr>
          </a:p>
          <a:p>
            <a:pPr lvl="1">
              <a:lnSpc>
                <a:spcPct val="80000"/>
              </a:lnSpc>
            </a:pPr>
            <a:r>
              <a:rPr lang="en-GB" sz="1400" b="1" dirty="0">
                <a:latin typeface="Arial" charset="0"/>
              </a:rPr>
              <a:t>Analogy</a:t>
            </a:r>
            <a:r>
              <a:rPr lang="en-GB" sz="1400" dirty="0">
                <a:latin typeface="Arial" charset="0"/>
              </a:rPr>
              <a:t> is the use of evidence of identical or similar systems in an identical or similar environment is used to confirm performance</a:t>
            </a:r>
          </a:p>
        </p:txBody>
      </p:sp>
      <p:sp>
        <p:nvSpPr>
          <p:cNvPr id="2" name="Oval 1"/>
          <p:cNvSpPr/>
          <p:nvPr/>
        </p:nvSpPr>
        <p:spPr>
          <a:xfrm>
            <a:off x="90187" y="1143000"/>
            <a:ext cx="1460056" cy="99912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Test</a:t>
            </a:r>
          </a:p>
        </p:txBody>
      </p:sp>
      <p:sp>
        <p:nvSpPr>
          <p:cNvPr id="6" name="Oval 5"/>
          <p:cNvSpPr/>
          <p:nvPr/>
        </p:nvSpPr>
        <p:spPr>
          <a:xfrm>
            <a:off x="102970" y="1800024"/>
            <a:ext cx="1460056" cy="999126"/>
          </a:xfrm>
          <a:prstGeom prst="ellipse">
            <a:avLst/>
          </a:prstGeom>
          <a:solidFill>
            <a:srgbClr val="0000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chemeClr val="accent3"/>
                </a:solidFill>
              </a:rPr>
              <a:t>Demon-</a:t>
            </a:r>
            <a:r>
              <a:rPr lang="en-US" sz="1477" dirty="0" err="1">
                <a:solidFill>
                  <a:schemeClr val="accent3"/>
                </a:solidFill>
              </a:rPr>
              <a:t>stration</a:t>
            </a:r>
            <a:endParaRPr lang="en-US" sz="1477" dirty="0">
              <a:solidFill>
                <a:schemeClr val="accent3"/>
              </a:solidFill>
            </a:endParaRPr>
          </a:p>
        </p:txBody>
      </p:sp>
      <p:sp>
        <p:nvSpPr>
          <p:cNvPr id="7" name="Oval 6"/>
          <p:cNvSpPr/>
          <p:nvPr/>
        </p:nvSpPr>
        <p:spPr>
          <a:xfrm>
            <a:off x="105103" y="2568953"/>
            <a:ext cx="1460056" cy="999126"/>
          </a:xfrm>
          <a:prstGeom prst="ellipse">
            <a:avLst/>
          </a:prstGeom>
          <a:solidFill>
            <a:srgbClr val="3366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Review</a:t>
            </a:r>
          </a:p>
        </p:txBody>
      </p:sp>
      <p:sp>
        <p:nvSpPr>
          <p:cNvPr id="8" name="Oval 7"/>
          <p:cNvSpPr/>
          <p:nvPr/>
        </p:nvSpPr>
        <p:spPr>
          <a:xfrm>
            <a:off x="96574" y="3337880"/>
            <a:ext cx="1460056" cy="999126"/>
          </a:xfrm>
          <a:prstGeom prst="ellipse">
            <a:avLst/>
          </a:prstGeo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Analysis</a:t>
            </a:r>
          </a:p>
        </p:txBody>
      </p:sp>
      <p:sp>
        <p:nvSpPr>
          <p:cNvPr id="9" name="Oval 8"/>
          <p:cNvSpPr/>
          <p:nvPr/>
        </p:nvSpPr>
        <p:spPr>
          <a:xfrm>
            <a:off x="88044" y="4018883"/>
            <a:ext cx="1460056" cy="999126"/>
          </a:xfrm>
          <a:prstGeom prst="ellipse">
            <a:avLst/>
          </a:prstGeo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Analogy</a:t>
            </a:r>
          </a:p>
        </p:txBody>
      </p:sp>
      <p:sp>
        <p:nvSpPr>
          <p:cNvPr id="3" name="Rectangle 2"/>
          <p:cNvSpPr/>
          <p:nvPr/>
        </p:nvSpPr>
        <p:spPr>
          <a:xfrm>
            <a:off x="457201" y="837258"/>
            <a:ext cx="8446253" cy="3423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nSpc>
                <a:spcPct val="80000"/>
              </a:lnSpc>
            </a:pPr>
            <a:r>
              <a:rPr lang="en-GB" sz="2031" dirty="0"/>
              <a:t>There are five basic methods for verification and validation</a:t>
            </a:r>
          </a:p>
        </p:txBody>
      </p:sp>
    </p:spTree>
    <p:extLst>
      <p:ext uri="{BB962C8B-B14F-4D97-AF65-F5344CB8AC3E}">
        <p14:creationId xmlns="" xmlns:p14="http://schemas.microsoft.com/office/powerpoint/2010/main" val="67617791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0738959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7 Waters standard 16-9">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17 template jam3 edit.potx" id="{6223A88A-F586-443B-9E39-43CD8FB04109}" vid="{298CF72F-0540-4552-927B-B8E872E8C4CA}"/>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2017 template jam3 edit.potx" id="{6223A88A-F586-443B-9E39-43CD8FB04109}" vid="{21F9D1CC-3A98-40B7-82BC-EF73CA5529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2017 Waters standard 16-9</Template>
  <TotalTime>359</TotalTime>
  <Words>1135</Words>
  <Application>Microsoft Office PowerPoint</Application>
  <PresentationFormat>On-screen Show (16:9)</PresentationFormat>
  <Paragraphs>77</Paragraphs>
  <Slides>21</Slides>
  <Notes>6</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2017 Waters standard 16-9</vt:lpstr>
      <vt:lpstr>2017 Waters Brand</vt:lpstr>
      <vt:lpstr>Hi-lights from  The Fundamentals of Systems Engineering (Training Conducted by Burge Hughes Walsh)</vt:lpstr>
      <vt:lpstr>Systems Engineering</vt:lpstr>
      <vt:lpstr>Slide 3</vt:lpstr>
      <vt:lpstr>Define Requirements  </vt:lpstr>
      <vt:lpstr>Define Requirements Kano Model </vt:lpstr>
      <vt:lpstr>Define Requirements  Need Means Analysis </vt:lpstr>
      <vt:lpstr>Define Requirements Viewpoint Analysis </vt:lpstr>
      <vt:lpstr>Define Requirements Viewpoint Analysis </vt:lpstr>
      <vt:lpstr>Define Requirements Using the Holistic Requirements Model</vt:lpstr>
      <vt:lpstr>Define Requirements  Systemic Textual Analysis </vt:lpstr>
      <vt:lpstr>Quality Function Deployment (QFD)</vt:lpstr>
      <vt:lpstr>Systems Engineering</vt:lpstr>
      <vt:lpstr> Solution Concept  Create Holistic Solutions</vt:lpstr>
      <vt:lpstr> Solution Concept N2 Analysis </vt:lpstr>
      <vt:lpstr>Design Robustness</vt:lpstr>
      <vt:lpstr>The Pugh Matrix</vt:lpstr>
      <vt:lpstr>Failure to Validate</vt:lpstr>
      <vt:lpstr>Failure to Verify</vt:lpstr>
      <vt:lpstr>Slide 19</vt:lpstr>
      <vt:lpstr>Methods for Verification and Validation</vt:lpstr>
      <vt:lpstr>Slide 21</vt:lpstr>
    </vt:vector>
  </TitlesOfParts>
  <Company>Waters Corp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Jaaffar Ismail</dc:creator>
  <cp:lastModifiedBy>Jaaffar Ismail</cp:lastModifiedBy>
  <cp:revision>33</cp:revision>
  <dcterms:created xsi:type="dcterms:W3CDTF">2017-10-09T17:39:53Z</dcterms:created>
  <dcterms:modified xsi:type="dcterms:W3CDTF">2017-10-10T15:25:47Z</dcterms:modified>
</cp:coreProperties>
</file>